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73" r:id="rId19"/>
    <p:sldId id="357" r:id="rId20"/>
    <p:sldId id="374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40" r:id="rId37"/>
  </p:sldIdLst>
  <p:sldSz cx="9144000" cy="6858000" type="screen4x3"/>
  <p:notesSz cx="7104063" cy="102346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zej Jajszczyk" initials="A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09072"/>
    <a:srgbClr val="CCFFCC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174" autoAdjust="0"/>
    <p:restoredTop sz="96412" autoAdjust="0"/>
  </p:normalViewPr>
  <p:slideViewPr>
    <p:cSldViewPr>
      <p:cViewPr varScale="1">
        <p:scale>
          <a:sx n="85" d="100"/>
          <a:sy n="85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3.xml"/><Relationship Id="rId3" Type="http://schemas.openxmlformats.org/officeDocument/2006/relationships/slide" Target="slides/slide5.xml"/><Relationship Id="rId7" Type="http://schemas.openxmlformats.org/officeDocument/2006/relationships/slide" Target="slides/slide29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12.xml"/><Relationship Id="rId5" Type="http://schemas.openxmlformats.org/officeDocument/2006/relationships/slide" Target="slides/slide8.xml"/><Relationship Id="rId4" Type="http://schemas.openxmlformats.org/officeDocument/2006/relationships/slide" Target="slides/slide7.xml"/><Relationship Id="rId9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044" tIns="48162" rIns="98044" bIns="48162"/>
          <a:lstStyle/>
          <a:p>
            <a:endParaRPr lang="en-US" altLang="pl-PL"/>
          </a:p>
        </p:txBody>
      </p:sp>
      <p:sp>
        <p:nvSpPr>
          <p:cNvPr id="12288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29620147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27075" y="852488"/>
            <a:ext cx="5570538" cy="41798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1011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208" y="5287883"/>
            <a:ext cx="5130712" cy="494673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pl-PL"/>
              <a:t>B. Hebravi, “GDMO: object Modelling &amp; Definition for Network Management”, Technology Appraisals, 1995</a:t>
            </a:r>
          </a:p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80019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27075" y="852488"/>
            <a:ext cx="5570538" cy="41798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208" y="5287883"/>
            <a:ext cx="5130712" cy="494673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pl-PL"/>
              <a:t>B. Hebravi, “GDMO: object Modelling &amp; Definition for Network Management”, Technology Appraisals, 1995</a:t>
            </a:r>
          </a:p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3071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22168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l-PL"/>
              <a:t>A. Clemm, “Network Management Fundamentals”, Cisco Press, 2007</a:t>
            </a:r>
          </a:p>
        </p:txBody>
      </p:sp>
    </p:spTree>
    <p:extLst>
      <p:ext uri="{BB962C8B-B14F-4D97-AF65-F5344CB8AC3E}">
        <p14:creationId xmlns:p14="http://schemas.microsoft.com/office/powerpoint/2010/main" val="26891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27075" y="852488"/>
            <a:ext cx="5570538" cy="41798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208" y="5287883"/>
            <a:ext cx="5130712" cy="494673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pl-PL"/>
              <a:t>A. Clemm, “Network Management Fundamentals”, Cisco Press, 2007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44943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044" tIns="48162" rIns="98044" bIns="48162"/>
          <a:lstStyle/>
          <a:p>
            <a:r>
              <a:rPr lang="en-US" altLang="pl-PL"/>
              <a:t>A. Clemm, “Network Management Fundamentals”, Cisco Press, 2007</a:t>
            </a:r>
            <a:endParaRPr lang="pl-PL" altLang="pl-PL"/>
          </a:p>
          <a:p>
            <a:endParaRPr lang="en-US" altLang="pl-PL"/>
          </a:p>
        </p:txBody>
      </p:sp>
      <p:sp>
        <p:nvSpPr>
          <p:cNvPr id="17715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1300765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190569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781035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l-PL"/>
              <a:t>B. Hebravi, “GDMO: object Modelling &amp; Definition for Network Management”, Technology Appraisals, 1995</a:t>
            </a:r>
          </a:p>
        </p:txBody>
      </p:sp>
    </p:spTree>
    <p:extLst>
      <p:ext uri="{BB962C8B-B14F-4D97-AF65-F5344CB8AC3E}">
        <p14:creationId xmlns:p14="http://schemas.microsoft.com/office/powerpoint/2010/main" val="3096961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968375"/>
            <a:ext cx="5176837" cy="38846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65" y="5271893"/>
            <a:ext cx="5122490" cy="4665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616549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086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752600"/>
            <a:ext cx="8802688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4017963"/>
            <a:ext cx="8802688" cy="2114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159A0-1B20-483E-BEB5-8A33A5A47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0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2716213"/>
            <a:ext cx="6518026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4000" dirty="0" smtClean="0"/>
              <a:t>Network and Service Management</a:t>
            </a:r>
            <a:endParaRPr lang="en-US" altLang="pl-PL" sz="40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Andrzej Jajszczyk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86422" y="5373216"/>
            <a:ext cx="644601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Introduction to Telecommunications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en-US" sz="2000" b="1" dirty="0" smtClean="0"/>
              <a:t>E&amp;T, </a:t>
            </a:r>
            <a:r>
              <a:rPr lang="en-US" sz="2000" b="1" dirty="0" smtClean="0"/>
              <a:t>20</a:t>
            </a:r>
            <a:r>
              <a:rPr lang="pl-PL" sz="2000" b="1" dirty="0" smtClean="0"/>
              <a:t>20</a:t>
            </a:r>
            <a:r>
              <a:rPr lang="en-US" sz="2000" b="1" dirty="0" smtClean="0"/>
              <a:t>/20</a:t>
            </a:r>
            <a:r>
              <a:rPr lang="pl-PL" sz="2000" b="1" dirty="0" smtClean="0"/>
              <a:t>21</a:t>
            </a:r>
            <a:r>
              <a:rPr lang="en-US" sz="2000" b="1" dirty="0" smtClean="0"/>
              <a:t>, </a:t>
            </a:r>
            <a:r>
              <a:rPr lang="en-US" sz="2000" b="1" dirty="0" smtClean="0"/>
              <a:t>Lecture 1</a:t>
            </a:r>
            <a:r>
              <a:rPr lang="pl-PL" sz="2000" b="1" dirty="0" smtClean="0"/>
              <a:t>2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Example</a:t>
            </a:r>
            <a:r>
              <a:rPr lang="pl-PL" altLang="pl-PL"/>
              <a:t>: </a:t>
            </a:r>
            <a:r>
              <a:rPr lang="en-US" altLang="pl-PL"/>
              <a:t/>
            </a:r>
            <a:br>
              <a:rPr lang="en-US" altLang="pl-PL"/>
            </a:br>
            <a:r>
              <a:rPr lang="en-US" altLang="pl-PL"/>
              <a:t>Leased Line Management</a:t>
            </a:r>
            <a:endParaRPr lang="pl-PL" altLang="pl-PL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0"/>
              </a:spcBef>
              <a:spcAft>
                <a:spcPct val="20000"/>
              </a:spcAft>
              <a:buClr>
                <a:schemeClr val="tx2"/>
              </a:buClr>
            </a:pPr>
            <a:r>
              <a:rPr lang="en-US" altLang="pl-PL" sz="2800" dirty="0"/>
              <a:t>Request for a leased line</a:t>
            </a:r>
            <a:endParaRPr lang="pl-PL" altLang="pl-PL" sz="2800" dirty="0"/>
          </a:p>
          <a:p>
            <a:pPr lvl="2" eaLnBrk="0" hangingPunct="0">
              <a:spcBef>
                <a:spcPct val="0"/>
              </a:spcBef>
              <a:spcAft>
                <a:spcPct val="20000"/>
              </a:spcAft>
              <a:buSzPct val="60000"/>
            </a:pPr>
            <a:r>
              <a:rPr lang="en-US" altLang="pl-PL" dirty="0"/>
              <a:t>Search for available links </a:t>
            </a:r>
            <a:r>
              <a:rPr lang="pl-PL" altLang="pl-PL" dirty="0"/>
              <a:t>(</a:t>
            </a:r>
            <a:r>
              <a:rPr lang="en-US" altLang="pl-PL" dirty="0"/>
              <a:t>C</a:t>
            </a:r>
            <a:r>
              <a:rPr lang="pl-PL" altLang="pl-PL" dirty="0"/>
              <a:t>)</a:t>
            </a:r>
          </a:p>
          <a:p>
            <a:pPr lvl="2" eaLnBrk="0" hangingPunct="0">
              <a:spcBef>
                <a:spcPct val="0"/>
              </a:spcBef>
              <a:spcAft>
                <a:spcPct val="20000"/>
              </a:spcAft>
              <a:buSzPct val="60000"/>
            </a:pPr>
            <a:r>
              <a:rPr lang="en-US" altLang="pl-PL" dirty="0"/>
              <a:t>Allocation of links</a:t>
            </a:r>
            <a:r>
              <a:rPr lang="pl-PL" altLang="pl-PL" dirty="0"/>
              <a:t> (</a:t>
            </a:r>
            <a:r>
              <a:rPr lang="en-US" altLang="pl-PL" dirty="0"/>
              <a:t>C</a:t>
            </a:r>
            <a:r>
              <a:rPr lang="pl-PL" altLang="pl-PL" dirty="0"/>
              <a:t>)</a:t>
            </a:r>
          </a:p>
          <a:p>
            <a:pPr eaLnBrk="0" hangingPunct="0">
              <a:spcBef>
                <a:spcPct val="0"/>
              </a:spcBef>
              <a:spcAft>
                <a:spcPct val="20000"/>
              </a:spcAft>
              <a:buClr>
                <a:schemeClr val="tx2"/>
              </a:buClr>
            </a:pPr>
            <a:r>
              <a:rPr lang="en-US" altLang="pl-PL" sz="2800" dirty="0"/>
              <a:t>Monitoring of the used line </a:t>
            </a:r>
            <a:r>
              <a:rPr lang="pl-PL" altLang="pl-PL" sz="2800" dirty="0"/>
              <a:t>(</a:t>
            </a:r>
            <a:r>
              <a:rPr lang="en-US" altLang="pl-PL" sz="2800" dirty="0"/>
              <a:t>F</a:t>
            </a:r>
            <a:r>
              <a:rPr lang="pl-PL" altLang="pl-PL" sz="2800" dirty="0"/>
              <a:t>, </a:t>
            </a:r>
            <a:r>
              <a:rPr lang="en-US" altLang="pl-PL" sz="2800" dirty="0"/>
              <a:t>A</a:t>
            </a:r>
            <a:r>
              <a:rPr lang="pl-PL" altLang="pl-PL" sz="2800" dirty="0"/>
              <a:t>, </a:t>
            </a:r>
            <a:r>
              <a:rPr lang="en-US" altLang="pl-PL" sz="2800" dirty="0"/>
              <a:t>P</a:t>
            </a:r>
            <a:r>
              <a:rPr lang="pl-PL" altLang="pl-PL" sz="2800" dirty="0"/>
              <a:t>)</a:t>
            </a:r>
          </a:p>
          <a:p>
            <a:pPr eaLnBrk="0" hangingPunct="0">
              <a:spcBef>
                <a:spcPct val="0"/>
              </a:spcBef>
              <a:spcAft>
                <a:spcPct val="20000"/>
              </a:spcAft>
              <a:buClr>
                <a:schemeClr val="tx2"/>
              </a:buClr>
            </a:pPr>
            <a:r>
              <a:rPr lang="en-US" altLang="pl-PL" sz="2800" dirty="0"/>
              <a:t>If a failure is detected</a:t>
            </a:r>
            <a:r>
              <a:rPr lang="pl-PL" altLang="pl-PL" sz="2800" dirty="0"/>
              <a:t>:</a:t>
            </a:r>
          </a:p>
          <a:p>
            <a:pPr lvl="2" eaLnBrk="0" hangingPunct="0">
              <a:spcBef>
                <a:spcPct val="0"/>
              </a:spcBef>
              <a:spcAft>
                <a:spcPct val="20000"/>
              </a:spcAft>
              <a:buSzPct val="60000"/>
            </a:pPr>
            <a:r>
              <a:rPr lang="en-US" altLang="pl-PL" dirty="0"/>
              <a:t>Fault localization</a:t>
            </a:r>
            <a:r>
              <a:rPr lang="pl-PL" altLang="pl-PL" dirty="0"/>
              <a:t> (</a:t>
            </a:r>
            <a:r>
              <a:rPr lang="en-US" altLang="pl-PL" dirty="0"/>
              <a:t>F</a:t>
            </a:r>
            <a:r>
              <a:rPr lang="pl-PL" altLang="pl-PL" dirty="0"/>
              <a:t>)</a:t>
            </a:r>
          </a:p>
          <a:p>
            <a:pPr lvl="2" eaLnBrk="0" hangingPunct="0">
              <a:spcBef>
                <a:spcPct val="0"/>
              </a:spcBef>
              <a:spcAft>
                <a:spcPct val="20000"/>
              </a:spcAft>
              <a:buSzPct val="60000"/>
            </a:pPr>
            <a:r>
              <a:rPr lang="en-US" altLang="pl-PL" dirty="0"/>
              <a:t>Switching to a new route</a:t>
            </a:r>
            <a:r>
              <a:rPr lang="pl-PL" altLang="pl-PL" dirty="0"/>
              <a:t> (</a:t>
            </a:r>
            <a:r>
              <a:rPr lang="en-US" altLang="pl-PL" dirty="0"/>
              <a:t>C</a:t>
            </a:r>
            <a:r>
              <a:rPr lang="pl-PL" altLang="pl-PL" dirty="0"/>
              <a:t>)</a:t>
            </a:r>
          </a:p>
          <a:p>
            <a:pPr eaLnBrk="0" hangingPunct="0">
              <a:spcBef>
                <a:spcPct val="0"/>
              </a:spcBef>
              <a:spcAft>
                <a:spcPct val="20000"/>
              </a:spcAft>
              <a:buClr>
                <a:schemeClr val="tx2"/>
              </a:buClr>
            </a:pPr>
            <a:r>
              <a:rPr lang="en-US" altLang="pl-PL" sz="2800" dirty="0"/>
              <a:t>Billing</a:t>
            </a:r>
            <a:r>
              <a:rPr lang="pl-PL" altLang="pl-PL" sz="2800" dirty="0"/>
              <a:t> (</a:t>
            </a:r>
            <a:r>
              <a:rPr lang="en-US" altLang="pl-PL" sz="2800" dirty="0"/>
              <a:t>A</a:t>
            </a:r>
            <a:r>
              <a:rPr lang="pl-PL" altLang="pl-PL" sz="2800" dirty="0"/>
              <a:t>)</a:t>
            </a:r>
          </a:p>
          <a:p>
            <a:pPr eaLnBrk="0" hangingPunct="0">
              <a:spcBef>
                <a:spcPct val="0"/>
              </a:spcBef>
              <a:spcAft>
                <a:spcPct val="20000"/>
              </a:spcAft>
              <a:buClr>
                <a:schemeClr val="tx2"/>
              </a:buClr>
            </a:pPr>
            <a:r>
              <a:rPr lang="en-US" altLang="pl-PL" sz="2800" dirty="0"/>
              <a:t>Data ciphering if requested </a:t>
            </a:r>
            <a:r>
              <a:rPr lang="en-US" altLang="pl-PL" sz="2800" dirty="0" smtClean="0"/>
              <a:t/>
            </a:r>
            <a:br>
              <a:rPr lang="en-US" altLang="pl-PL" sz="2800" dirty="0" smtClean="0"/>
            </a:br>
            <a:r>
              <a:rPr lang="en-US" altLang="pl-PL" sz="2800" dirty="0" smtClean="0"/>
              <a:t>by </a:t>
            </a:r>
            <a:r>
              <a:rPr lang="en-US" altLang="pl-PL" sz="2800" dirty="0"/>
              <a:t>a user </a:t>
            </a:r>
            <a:r>
              <a:rPr lang="pl-PL" altLang="pl-PL" sz="2800" dirty="0"/>
              <a:t>(</a:t>
            </a:r>
            <a:r>
              <a:rPr lang="en-US" altLang="pl-PL" sz="2800" dirty="0"/>
              <a:t>S</a:t>
            </a:r>
            <a:r>
              <a:rPr lang="pl-PL" altLang="pl-PL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149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Management Layers</a:t>
            </a:r>
            <a:endParaRPr lang="pl-PL" altLang="pl-PL" sz="2400" dirty="0"/>
          </a:p>
        </p:txBody>
      </p:sp>
      <p:grpSp>
        <p:nvGrpSpPr>
          <p:cNvPr id="115715" name="Group 3"/>
          <p:cNvGrpSpPr>
            <a:grpSpLocks/>
          </p:cNvGrpSpPr>
          <p:nvPr/>
        </p:nvGrpSpPr>
        <p:grpSpPr bwMode="auto">
          <a:xfrm>
            <a:off x="2820988" y="4648200"/>
            <a:ext cx="3429000" cy="1133475"/>
            <a:chOff x="1777" y="2928"/>
            <a:chExt cx="2160" cy="714"/>
          </a:xfrm>
        </p:grpSpPr>
        <p:grpSp>
          <p:nvGrpSpPr>
            <p:cNvPr id="115716" name="Group 4"/>
            <p:cNvGrpSpPr>
              <a:grpSpLocks/>
            </p:cNvGrpSpPr>
            <p:nvPr/>
          </p:nvGrpSpPr>
          <p:grpSpPr bwMode="auto">
            <a:xfrm>
              <a:off x="1777" y="2928"/>
              <a:ext cx="2160" cy="714"/>
              <a:chOff x="1925" y="2774"/>
              <a:chExt cx="2340" cy="714"/>
            </a:xfrm>
          </p:grpSpPr>
          <p:sp>
            <p:nvSpPr>
              <p:cNvPr id="115717" name="Freeform 5"/>
              <p:cNvSpPr>
                <a:spLocks/>
              </p:cNvSpPr>
              <p:nvPr/>
            </p:nvSpPr>
            <p:spPr bwMode="auto">
              <a:xfrm>
                <a:off x="3852" y="2774"/>
                <a:ext cx="413" cy="713"/>
              </a:xfrm>
              <a:custGeom>
                <a:avLst/>
                <a:gdLst>
                  <a:gd name="T0" fmla="*/ 389 w 825"/>
                  <a:gd name="T1" fmla="*/ 713 h 713"/>
                  <a:gd name="T2" fmla="*/ 0 w 825"/>
                  <a:gd name="T3" fmla="*/ 304 h 713"/>
                  <a:gd name="T4" fmla="*/ 365 w 825"/>
                  <a:gd name="T5" fmla="*/ 0 h 713"/>
                  <a:gd name="T6" fmla="*/ 825 w 825"/>
                  <a:gd name="T7" fmla="*/ 355 h 713"/>
                  <a:gd name="T8" fmla="*/ 389 w 825"/>
                  <a:gd name="T9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5" h="713">
                    <a:moveTo>
                      <a:pt x="389" y="713"/>
                    </a:moveTo>
                    <a:lnTo>
                      <a:pt x="0" y="304"/>
                    </a:lnTo>
                    <a:lnTo>
                      <a:pt x="365" y="0"/>
                    </a:lnTo>
                    <a:lnTo>
                      <a:pt x="825" y="355"/>
                    </a:lnTo>
                    <a:lnTo>
                      <a:pt x="389" y="713"/>
                    </a:lnTo>
                    <a:close/>
                  </a:path>
                </a:pathLst>
              </a:custGeom>
              <a:solidFill>
                <a:srgbClr val="CCFFCC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18" name="Freeform 6"/>
              <p:cNvSpPr>
                <a:spLocks/>
              </p:cNvSpPr>
              <p:nvPr/>
            </p:nvSpPr>
            <p:spPr bwMode="auto">
              <a:xfrm>
                <a:off x="2112" y="2774"/>
                <a:ext cx="1922" cy="305"/>
              </a:xfrm>
              <a:custGeom>
                <a:avLst/>
                <a:gdLst>
                  <a:gd name="T0" fmla="*/ 0 w 3845"/>
                  <a:gd name="T1" fmla="*/ 305 h 305"/>
                  <a:gd name="T2" fmla="*/ 3480 w 3845"/>
                  <a:gd name="T3" fmla="*/ 305 h 305"/>
                  <a:gd name="T4" fmla="*/ 3845 w 3845"/>
                  <a:gd name="T5" fmla="*/ 0 h 305"/>
                  <a:gd name="T6" fmla="*/ 491 w 3845"/>
                  <a:gd name="T7" fmla="*/ 0 h 305"/>
                  <a:gd name="T8" fmla="*/ 0 w 3845"/>
                  <a:gd name="T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45" h="305">
                    <a:moveTo>
                      <a:pt x="0" y="305"/>
                    </a:moveTo>
                    <a:lnTo>
                      <a:pt x="3480" y="305"/>
                    </a:lnTo>
                    <a:lnTo>
                      <a:pt x="3845" y="0"/>
                    </a:lnTo>
                    <a:lnTo>
                      <a:pt x="491" y="0"/>
                    </a:lnTo>
                    <a:lnTo>
                      <a:pt x="0" y="305"/>
                    </a:lnTo>
                    <a:close/>
                  </a:path>
                </a:pathLst>
              </a:custGeom>
              <a:solidFill>
                <a:srgbClr val="CCFFCC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19" name="Freeform 7"/>
              <p:cNvSpPr>
                <a:spLocks/>
              </p:cNvSpPr>
              <p:nvPr/>
            </p:nvSpPr>
            <p:spPr bwMode="auto">
              <a:xfrm>
                <a:off x="1925" y="3078"/>
                <a:ext cx="2122" cy="410"/>
              </a:xfrm>
              <a:custGeom>
                <a:avLst/>
                <a:gdLst>
                  <a:gd name="T0" fmla="*/ 372 w 4245"/>
                  <a:gd name="T1" fmla="*/ 0 h 410"/>
                  <a:gd name="T2" fmla="*/ 3853 w 4245"/>
                  <a:gd name="T3" fmla="*/ 0 h 410"/>
                  <a:gd name="T4" fmla="*/ 4245 w 4245"/>
                  <a:gd name="T5" fmla="*/ 410 h 410"/>
                  <a:gd name="T6" fmla="*/ 0 w 4245"/>
                  <a:gd name="T7" fmla="*/ 410 h 410"/>
                  <a:gd name="T8" fmla="*/ 372 w 4245"/>
                  <a:gd name="T9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5" h="410">
                    <a:moveTo>
                      <a:pt x="372" y="0"/>
                    </a:moveTo>
                    <a:lnTo>
                      <a:pt x="3853" y="0"/>
                    </a:lnTo>
                    <a:lnTo>
                      <a:pt x="4245" y="410"/>
                    </a:lnTo>
                    <a:lnTo>
                      <a:pt x="0" y="410"/>
                    </a:ln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CCFFCC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15720" name="Rectangle 8"/>
            <p:cNvSpPr>
              <a:spLocks noChangeArrowheads="1"/>
            </p:cNvSpPr>
            <p:nvPr/>
          </p:nvSpPr>
          <p:spPr bwMode="auto">
            <a:xfrm>
              <a:off x="1968" y="3274"/>
              <a:ext cx="154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400">
                <a:latin typeface="+mn-lt"/>
              </a:endParaRPr>
            </a:p>
            <a:p>
              <a:pPr algn="ctr" eaLnBrk="0" hangingPunct="0"/>
              <a:r>
                <a:rPr lang="en-US" altLang="pl-PL" sz="1600">
                  <a:latin typeface="+mn-lt"/>
                </a:rPr>
                <a:t>Element management</a:t>
              </a:r>
              <a:endParaRPr lang="pl-PL" altLang="pl-PL" sz="1600">
                <a:latin typeface="+mn-lt"/>
              </a:endParaRPr>
            </a:p>
          </p:txBody>
        </p:sp>
      </p:grpSp>
      <p:grpSp>
        <p:nvGrpSpPr>
          <p:cNvPr id="115742" name="Group 30"/>
          <p:cNvGrpSpPr>
            <a:grpSpLocks/>
          </p:cNvGrpSpPr>
          <p:nvPr/>
        </p:nvGrpSpPr>
        <p:grpSpPr bwMode="auto">
          <a:xfrm>
            <a:off x="3146425" y="4005263"/>
            <a:ext cx="2717800" cy="1025525"/>
            <a:chOff x="1982" y="2523"/>
            <a:chExt cx="1712" cy="646"/>
          </a:xfrm>
        </p:grpSpPr>
        <p:grpSp>
          <p:nvGrpSpPr>
            <p:cNvPr id="115722" name="Group 10"/>
            <p:cNvGrpSpPr>
              <a:grpSpLocks/>
            </p:cNvGrpSpPr>
            <p:nvPr/>
          </p:nvGrpSpPr>
          <p:grpSpPr bwMode="auto">
            <a:xfrm>
              <a:off x="1982" y="2523"/>
              <a:ext cx="1712" cy="646"/>
              <a:chOff x="2147" y="2369"/>
              <a:chExt cx="1855" cy="646"/>
            </a:xfrm>
          </p:grpSpPr>
          <p:sp>
            <p:nvSpPr>
              <p:cNvPr id="115723" name="Freeform 11"/>
              <p:cNvSpPr>
                <a:spLocks/>
              </p:cNvSpPr>
              <p:nvPr/>
            </p:nvSpPr>
            <p:spPr bwMode="auto">
              <a:xfrm>
                <a:off x="3637" y="2369"/>
                <a:ext cx="365" cy="646"/>
              </a:xfrm>
              <a:custGeom>
                <a:avLst/>
                <a:gdLst>
                  <a:gd name="T0" fmla="*/ 372 w 728"/>
                  <a:gd name="T1" fmla="*/ 646 h 646"/>
                  <a:gd name="T2" fmla="*/ 0 w 728"/>
                  <a:gd name="T3" fmla="*/ 227 h 646"/>
                  <a:gd name="T4" fmla="*/ 273 w 728"/>
                  <a:gd name="T5" fmla="*/ 0 h 646"/>
                  <a:gd name="T6" fmla="*/ 728 w 728"/>
                  <a:gd name="T7" fmla="*/ 356 h 646"/>
                  <a:gd name="T8" fmla="*/ 372 w 728"/>
                  <a:gd name="T9" fmla="*/ 646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8" h="646">
                    <a:moveTo>
                      <a:pt x="372" y="646"/>
                    </a:moveTo>
                    <a:lnTo>
                      <a:pt x="0" y="227"/>
                    </a:lnTo>
                    <a:lnTo>
                      <a:pt x="273" y="0"/>
                    </a:lnTo>
                    <a:lnTo>
                      <a:pt x="728" y="356"/>
                    </a:lnTo>
                    <a:lnTo>
                      <a:pt x="372" y="646"/>
                    </a:lnTo>
                    <a:close/>
                  </a:path>
                </a:pathLst>
              </a:custGeom>
              <a:solidFill>
                <a:srgbClr val="FF7C80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24" name="Freeform 12"/>
              <p:cNvSpPr>
                <a:spLocks/>
              </p:cNvSpPr>
              <p:nvPr/>
            </p:nvSpPr>
            <p:spPr bwMode="auto">
              <a:xfrm>
                <a:off x="2330" y="2369"/>
                <a:ext cx="1445" cy="228"/>
              </a:xfrm>
              <a:custGeom>
                <a:avLst/>
                <a:gdLst>
                  <a:gd name="T0" fmla="*/ 0 w 2889"/>
                  <a:gd name="T1" fmla="*/ 228 h 228"/>
                  <a:gd name="T2" fmla="*/ 2617 w 2889"/>
                  <a:gd name="T3" fmla="*/ 228 h 228"/>
                  <a:gd name="T4" fmla="*/ 2889 w 2889"/>
                  <a:gd name="T5" fmla="*/ 0 h 228"/>
                  <a:gd name="T6" fmla="*/ 518 w 2889"/>
                  <a:gd name="T7" fmla="*/ 1 h 228"/>
                  <a:gd name="T8" fmla="*/ 0 w 2889"/>
                  <a:gd name="T9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9" h="228">
                    <a:moveTo>
                      <a:pt x="0" y="228"/>
                    </a:moveTo>
                    <a:lnTo>
                      <a:pt x="2617" y="228"/>
                    </a:lnTo>
                    <a:lnTo>
                      <a:pt x="2889" y="0"/>
                    </a:lnTo>
                    <a:lnTo>
                      <a:pt x="518" y="1"/>
                    </a:lnTo>
                    <a:lnTo>
                      <a:pt x="0" y="228"/>
                    </a:lnTo>
                    <a:close/>
                  </a:path>
                </a:pathLst>
              </a:custGeom>
              <a:solidFill>
                <a:srgbClr val="FF7C80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25" name="Freeform 13"/>
              <p:cNvSpPr>
                <a:spLocks/>
              </p:cNvSpPr>
              <p:nvPr/>
            </p:nvSpPr>
            <p:spPr bwMode="auto">
              <a:xfrm>
                <a:off x="2147" y="2596"/>
                <a:ext cx="1677" cy="419"/>
              </a:xfrm>
              <a:custGeom>
                <a:avLst/>
                <a:gdLst>
                  <a:gd name="T0" fmla="*/ 0 w 3353"/>
                  <a:gd name="T1" fmla="*/ 419 h 419"/>
                  <a:gd name="T2" fmla="*/ 3353 w 3353"/>
                  <a:gd name="T3" fmla="*/ 419 h 419"/>
                  <a:gd name="T4" fmla="*/ 2981 w 3353"/>
                  <a:gd name="T5" fmla="*/ 0 h 419"/>
                  <a:gd name="T6" fmla="*/ 368 w 3353"/>
                  <a:gd name="T7" fmla="*/ 0 h 419"/>
                  <a:gd name="T8" fmla="*/ 0 w 3353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3" h="419">
                    <a:moveTo>
                      <a:pt x="0" y="419"/>
                    </a:moveTo>
                    <a:lnTo>
                      <a:pt x="3353" y="419"/>
                    </a:lnTo>
                    <a:lnTo>
                      <a:pt x="2981" y="0"/>
                    </a:lnTo>
                    <a:lnTo>
                      <a:pt x="368" y="0"/>
                    </a:lnTo>
                    <a:lnTo>
                      <a:pt x="0" y="419"/>
                    </a:lnTo>
                    <a:close/>
                  </a:path>
                </a:pathLst>
              </a:custGeom>
              <a:solidFill>
                <a:srgbClr val="FF7C80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15726" name="Rectangle 14"/>
            <p:cNvSpPr>
              <a:spLocks noChangeArrowheads="1"/>
            </p:cNvSpPr>
            <p:nvPr/>
          </p:nvSpPr>
          <p:spPr bwMode="auto">
            <a:xfrm>
              <a:off x="2256" y="2779"/>
              <a:ext cx="1017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Network</a:t>
              </a:r>
              <a:br>
                <a:rPr lang="en-US" altLang="pl-PL" sz="1600">
                  <a:latin typeface="+mn-lt"/>
                </a:rPr>
              </a:br>
              <a:r>
                <a:rPr lang="en-US" altLang="pl-PL" sz="1600">
                  <a:latin typeface="+mn-lt"/>
                </a:rPr>
                <a:t>management </a:t>
              </a:r>
              <a:endParaRPr lang="pl-PL" altLang="pl-PL" sz="1600">
                <a:latin typeface="+mn-lt"/>
              </a:endParaRPr>
            </a:p>
          </p:txBody>
        </p:sp>
      </p:grpSp>
      <p:grpSp>
        <p:nvGrpSpPr>
          <p:cNvPr id="115727" name="Group 15"/>
          <p:cNvGrpSpPr>
            <a:grpSpLocks/>
          </p:cNvGrpSpPr>
          <p:nvPr/>
        </p:nvGrpSpPr>
        <p:grpSpPr bwMode="auto">
          <a:xfrm>
            <a:off x="3459163" y="3371850"/>
            <a:ext cx="2020887" cy="889000"/>
            <a:chOff x="2179" y="2124"/>
            <a:chExt cx="1273" cy="560"/>
          </a:xfrm>
        </p:grpSpPr>
        <p:grpSp>
          <p:nvGrpSpPr>
            <p:cNvPr id="115728" name="Group 16"/>
            <p:cNvGrpSpPr>
              <a:grpSpLocks/>
            </p:cNvGrpSpPr>
            <p:nvPr/>
          </p:nvGrpSpPr>
          <p:grpSpPr bwMode="auto">
            <a:xfrm>
              <a:off x="2179" y="2124"/>
              <a:ext cx="1273" cy="560"/>
              <a:chOff x="2361" y="1970"/>
              <a:chExt cx="1379" cy="560"/>
            </a:xfrm>
          </p:grpSpPr>
          <p:sp>
            <p:nvSpPr>
              <p:cNvPr id="115729" name="Freeform 17"/>
              <p:cNvSpPr>
                <a:spLocks/>
              </p:cNvSpPr>
              <p:nvPr/>
            </p:nvSpPr>
            <p:spPr bwMode="auto">
              <a:xfrm>
                <a:off x="3421" y="1970"/>
                <a:ext cx="319" cy="559"/>
              </a:xfrm>
              <a:custGeom>
                <a:avLst/>
                <a:gdLst>
                  <a:gd name="T0" fmla="*/ 0 w 637"/>
                  <a:gd name="T1" fmla="*/ 152 h 559"/>
                  <a:gd name="T2" fmla="*/ 377 w 637"/>
                  <a:gd name="T3" fmla="*/ 559 h 559"/>
                  <a:gd name="T4" fmla="*/ 637 w 637"/>
                  <a:gd name="T5" fmla="*/ 350 h 559"/>
                  <a:gd name="T6" fmla="*/ 183 w 637"/>
                  <a:gd name="T7" fmla="*/ 0 h 559"/>
                  <a:gd name="T8" fmla="*/ 0 w 637"/>
                  <a:gd name="T9" fmla="*/ 152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559">
                    <a:moveTo>
                      <a:pt x="0" y="152"/>
                    </a:moveTo>
                    <a:lnTo>
                      <a:pt x="377" y="559"/>
                    </a:lnTo>
                    <a:lnTo>
                      <a:pt x="637" y="350"/>
                    </a:lnTo>
                    <a:lnTo>
                      <a:pt x="183" y="0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33CC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30" name="Freeform 18"/>
              <p:cNvSpPr>
                <a:spLocks/>
              </p:cNvSpPr>
              <p:nvPr/>
            </p:nvSpPr>
            <p:spPr bwMode="auto">
              <a:xfrm>
                <a:off x="2547" y="1970"/>
                <a:ext cx="965" cy="151"/>
              </a:xfrm>
              <a:custGeom>
                <a:avLst/>
                <a:gdLst>
                  <a:gd name="T0" fmla="*/ 0 w 1929"/>
                  <a:gd name="T1" fmla="*/ 151 h 151"/>
                  <a:gd name="T2" fmla="*/ 1746 w 1929"/>
                  <a:gd name="T3" fmla="*/ 151 h 151"/>
                  <a:gd name="T4" fmla="*/ 1929 w 1929"/>
                  <a:gd name="T5" fmla="*/ 0 h 151"/>
                  <a:gd name="T6" fmla="*/ 487 w 1929"/>
                  <a:gd name="T7" fmla="*/ 0 h 151"/>
                  <a:gd name="T8" fmla="*/ 0 w 1929"/>
                  <a:gd name="T9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9" h="151">
                    <a:moveTo>
                      <a:pt x="0" y="151"/>
                    </a:moveTo>
                    <a:lnTo>
                      <a:pt x="1746" y="151"/>
                    </a:lnTo>
                    <a:lnTo>
                      <a:pt x="1929" y="0"/>
                    </a:lnTo>
                    <a:lnTo>
                      <a:pt x="487" y="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33CC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31" name="Freeform 19"/>
              <p:cNvSpPr>
                <a:spLocks/>
              </p:cNvSpPr>
              <p:nvPr/>
            </p:nvSpPr>
            <p:spPr bwMode="auto">
              <a:xfrm>
                <a:off x="2361" y="2121"/>
                <a:ext cx="1248" cy="409"/>
              </a:xfrm>
              <a:custGeom>
                <a:avLst/>
                <a:gdLst>
                  <a:gd name="T0" fmla="*/ 0 w 2496"/>
                  <a:gd name="T1" fmla="*/ 409 h 409"/>
                  <a:gd name="T2" fmla="*/ 2496 w 2496"/>
                  <a:gd name="T3" fmla="*/ 409 h 409"/>
                  <a:gd name="T4" fmla="*/ 2118 w 2496"/>
                  <a:gd name="T5" fmla="*/ 0 h 409"/>
                  <a:gd name="T6" fmla="*/ 372 w 2496"/>
                  <a:gd name="T7" fmla="*/ 0 h 409"/>
                  <a:gd name="T8" fmla="*/ 0 w 2496"/>
                  <a:gd name="T9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6" h="409">
                    <a:moveTo>
                      <a:pt x="0" y="409"/>
                    </a:moveTo>
                    <a:lnTo>
                      <a:pt x="2496" y="409"/>
                    </a:lnTo>
                    <a:lnTo>
                      <a:pt x="2118" y="0"/>
                    </a:lnTo>
                    <a:lnTo>
                      <a:pt x="372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rgbClr val="33CC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15732" name="Rectangle 20"/>
            <p:cNvSpPr>
              <a:spLocks noChangeArrowheads="1"/>
            </p:cNvSpPr>
            <p:nvPr/>
          </p:nvSpPr>
          <p:spPr bwMode="auto">
            <a:xfrm>
              <a:off x="2254" y="2314"/>
              <a:ext cx="971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Service</a:t>
              </a:r>
              <a:br>
                <a:rPr lang="en-US" altLang="pl-PL" sz="1600">
                  <a:latin typeface="+mn-lt"/>
                </a:rPr>
              </a:br>
              <a:r>
                <a:rPr lang="en-US" altLang="pl-PL" sz="1600">
                  <a:latin typeface="+mn-lt"/>
                </a:rPr>
                <a:t>management</a:t>
              </a:r>
              <a:endParaRPr lang="pl-PL" altLang="pl-PL" sz="1600">
                <a:latin typeface="+mn-lt"/>
              </a:endParaRPr>
            </a:p>
          </p:txBody>
        </p:sp>
      </p:grpSp>
      <p:grpSp>
        <p:nvGrpSpPr>
          <p:cNvPr id="115733" name="Group 21"/>
          <p:cNvGrpSpPr>
            <a:grpSpLocks/>
          </p:cNvGrpSpPr>
          <p:nvPr/>
        </p:nvGrpSpPr>
        <p:grpSpPr bwMode="auto">
          <a:xfrm>
            <a:off x="3651252" y="2084388"/>
            <a:ext cx="1541463" cy="1417637"/>
            <a:chOff x="2300" y="1313"/>
            <a:chExt cx="971" cy="893"/>
          </a:xfrm>
        </p:grpSpPr>
        <p:grpSp>
          <p:nvGrpSpPr>
            <p:cNvPr id="115734" name="Group 22"/>
            <p:cNvGrpSpPr>
              <a:grpSpLocks/>
            </p:cNvGrpSpPr>
            <p:nvPr/>
          </p:nvGrpSpPr>
          <p:grpSpPr bwMode="auto">
            <a:xfrm>
              <a:off x="2381" y="1717"/>
              <a:ext cx="829" cy="489"/>
              <a:chOff x="2579" y="1563"/>
              <a:chExt cx="898" cy="489"/>
            </a:xfrm>
          </p:grpSpPr>
          <p:sp>
            <p:nvSpPr>
              <p:cNvPr id="115735" name="Freeform 23"/>
              <p:cNvSpPr>
                <a:spLocks/>
              </p:cNvSpPr>
              <p:nvPr/>
            </p:nvSpPr>
            <p:spPr bwMode="auto">
              <a:xfrm>
                <a:off x="3203" y="1564"/>
                <a:ext cx="274" cy="488"/>
              </a:xfrm>
              <a:custGeom>
                <a:avLst/>
                <a:gdLst>
                  <a:gd name="T0" fmla="*/ 376 w 549"/>
                  <a:gd name="T1" fmla="*/ 488 h 488"/>
                  <a:gd name="T2" fmla="*/ 549 w 549"/>
                  <a:gd name="T3" fmla="*/ 349 h 488"/>
                  <a:gd name="T4" fmla="*/ 95 w 549"/>
                  <a:gd name="T5" fmla="*/ 0 h 488"/>
                  <a:gd name="T6" fmla="*/ 0 w 549"/>
                  <a:gd name="T7" fmla="*/ 73 h 488"/>
                  <a:gd name="T8" fmla="*/ 376 w 549"/>
                  <a:gd name="T9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9" h="488">
                    <a:moveTo>
                      <a:pt x="376" y="488"/>
                    </a:moveTo>
                    <a:lnTo>
                      <a:pt x="549" y="349"/>
                    </a:lnTo>
                    <a:lnTo>
                      <a:pt x="95" y="0"/>
                    </a:lnTo>
                    <a:lnTo>
                      <a:pt x="0" y="73"/>
                    </a:lnTo>
                    <a:lnTo>
                      <a:pt x="376" y="488"/>
                    </a:lnTo>
                    <a:close/>
                  </a:path>
                </a:pathLst>
              </a:custGeom>
              <a:solidFill>
                <a:srgbClr val="66FF3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36" name="Freeform 24"/>
              <p:cNvSpPr>
                <a:spLocks/>
              </p:cNvSpPr>
              <p:nvPr/>
            </p:nvSpPr>
            <p:spPr bwMode="auto">
              <a:xfrm>
                <a:off x="2769" y="1563"/>
                <a:ext cx="481" cy="73"/>
              </a:xfrm>
              <a:custGeom>
                <a:avLst/>
                <a:gdLst>
                  <a:gd name="T0" fmla="*/ 0 w 962"/>
                  <a:gd name="T1" fmla="*/ 73 h 73"/>
                  <a:gd name="T2" fmla="*/ 867 w 962"/>
                  <a:gd name="T3" fmla="*/ 73 h 73"/>
                  <a:gd name="T4" fmla="*/ 962 w 962"/>
                  <a:gd name="T5" fmla="*/ 0 h 73"/>
                  <a:gd name="T6" fmla="*/ 301 w 962"/>
                  <a:gd name="T7" fmla="*/ 0 h 73"/>
                  <a:gd name="T8" fmla="*/ 0 w 962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2" h="73">
                    <a:moveTo>
                      <a:pt x="0" y="73"/>
                    </a:moveTo>
                    <a:lnTo>
                      <a:pt x="867" y="73"/>
                    </a:lnTo>
                    <a:lnTo>
                      <a:pt x="962" y="0"/>
                    </a:lnTo>
                    <a:lnTo>
                      <a:pt x="30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66FF3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37" name="Freeform 25"/>
              <p:cNvSpPr>
                <a:spLocks/>
              </p:cNvSpPr>
              <p:nvPr/>
            </p:nvSpPr>
            <p:spPr bwMode="auto">
              <a:xfrm>
                <a:off x="2579" y="1636"/>
                <a:ext cx="812" cy="416"/>
              </a:xfrm>
              <a:custGeom>
                <a:avLst/>
                <a:gdLst>
                  <a:gd name="T0" fmla="*/ 0 w 1624"/>
                  <a:gd name="T1" fmla="*/ 416 h 416"/>
                  <a:gd name="T2" fmla="*/ 1624 w 1624"/>
                  <a:gd name="T3" fmla="*/ 416 h 416"/>
                  <a:gd name="T4" fmla="*/ 1246 w 1624"/>
                  <a:gd name="T5" fmla="*/ 0 h 416"/>
                  <a:gd name="T6" fmla="*/ 377 w 1624"/>
                  <a:gd name="T7" fmla="*/ 0 h 416"/>
                  <a:gd name="T8" fmla="*/ 0 w 1624"/>
                  <a:gd name="T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4" h="416">
                    <a:moveTo>
                      <a:pt x="0" y="416"/>
                    </a:moveTo>
                    <a:lnTo>
                      <a:pt x="1624" y="416"/>
                    </a:lnTo>
                    <a:lnTo>
                      <a:pt x="1246" y="0"/>
                    </a:lnTo>
                    <a:lnTo>
                      <a:pt x="377" y="0"/>
                    </a:ln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66FF3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115738" name="Group 26"/>
            <p:cNvGrpSpPr>
              <a:grpSpLocks/>
            </p:cNvGrpSpPr>
            <p:nvPr/>
          </p:nvGrpSpPr>
          <p:grpSpPr bwMode="auto">
            <a:xfrm>
              <a:off x="2580" y="1313"/>
              <a:ext cx="388" cy="414"/>
              <a:chOff x="2795" y="1159"/>
              <a:chExt cx="420" cy="414"/>
            </a:xfrm>
          </p:grpSpPr>
          <p:sp>
            <p:nvSpPr>
              <p:cNvPr id="115739" name="Freeform 27"/>
              <p:cNvSpPr>
                <a:spLocks/>
              </p:cNvSpPr>
              <p:nvPr/>
            </p:nvSpPr>
            <p:spPr bwMode="auto">
              <a:xfrm>
                <a:off x="2984" y="1159"/>
                <a:ext cx="231" cy="414"/>
              </a:xfrm>
              <a:custGeom>
                <a:avLst/>
                <a:gdLst>
                  <a:gd name="T0" fmla="*/ 376 w 462"/>
                  <a:gd name="T1" fmla="*/ 414 h 414"/>
                  <a:gd name="T2" fmla="*/ 462 w 462"/>
                  <a:gd name="T3" fmla="*/ 350 h 414"/>
                  <a:gd name="T4" fmla="*/ 0 w 462"/>
                  <a:gd name="T5" fmla="*/ 0 h 414"/>
                  <a:gd name="T6" fmla="*/ 376 w 462"/>
                  <a:gd name="T7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2" h="414">
                    <a:moveTo>
                      <a:pt x="376" y="414"/>
                    </a:moveTo>
                    <a:lnTo>
                      <a:pt x="462" y="350"/>
                    </a:lnTo>
                    <a:lnTo>
                      <a:pt x="0" y="0"/>
                    </a:lnTo>
                    <a:lnTo>
                      <a:pt x="376" y="414"/>
                    </a:lnTo>
                    <a:close/>
                  </a:path>
                </a:pathLst>
              </a:custGeom>
              <a:solidFill>
                <a:srgbClr val="66FF3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15740" name="Freeform 28"/>
              <p:cNvSpPr>
                <a:spLocks/>
              </p:cNvSpPr>
              <p:nvPr/>
            </p:nvSpPr>
            <p:spPr bwMode="auto">
              <a:xfrm>
                <a:off x="2795" y="1159"/>
                <a:ext cx="377" cy="414"/>
              </a:xfrm>
              <a:custGeom>
                <a:avLst/>
                <a:gdLst>
                  <a:gd name="T0" fmla="*/ 0 w 753"/>
                  <a:gd name="T1" fmla="*/ 414 h 414"/>
                  <a:gd name="T2" fmla="*/ 753 w 753"/>
                  <a:gd name="T3" fmla="*/ 414 h 414"/>
                  <a:gd name="T4" fmla="*/ 377 w 753"/>
                  <a:gd name="T5" fmla="*/ 0 h 414"/>
                  <a:gd name="T6" fmla="*/ 0 w 753"/>
                  <a:gd name="T7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3" h="414">
                    <a:moveTo>
                      <a:pt x="0" y="414"/>
                    </a:moveTo>
                    <a:lnTo>
                      <a:pt x="753" y="414"/>
                    </a:lnTo>
                    <a:lnTo>
                      <a:pt x="377" y="0"/>
                    </a:ln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66FF3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15741" name="Rectangle 29"/>
            <p:cNvSpPr>
              <a:spLocks noChangeArrowheads="1"/>
            </p:cNvSpPr>
            <p:nvPr/>
          </p:nvSpPr>
          <p:spPr bwMode="auto">
            <a:xfrm>
              <a:off x="2300" y="1834"/>
              <a:ext cx="971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Business</a:t>
              </a:r>
              <a:br>
                <a:rPr lang="en-US" altLang="pl-PL" sz="1600">
                  <a:latin typeface="+mn-lt"/>
                </a:rPr>
              </a:br>
              <a:r>
                <a:rPr lang="en-US" altLang="pl-PL" sz="1600">
                  <a:latin typeface="+mn-lt"/>
                </a:rPr>
                <a:t>management</a:t>
              </a:r>
              <a:endParaRPr lang="pl-PL" altLang="pl-PL" sz="16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617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Main Functions </a:t>
            </a:r>
            <a:br>
              <a:rPr lang="en-US" altLang="pl-PL" dirty="0"/>
            </a:br>
            <a:r>
              <a:rPr lang="en-US" altLang="pl-PL" dirty="0"/>
              <a:t>of Management</a:t>
            </a:r>
            <a:r>
              <a:rPr lang="pl-PL" altLang="pl-PL" dirty="0"/>
              <a:t> </a:t>
            </a:r>
            <a:r>
              <a:rPr lang="en-US" altLang="pl-PL" dirty="0"/>
              <a:t>Systems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</a:pPr>
            <a:r>
              <a:rPr lang="en-US" altLang="pl-PL" dirty="0"/>
              <a:t>Modeling and storing of management information</a:t>
            </a:r>
            <a:endParaRPr lang="pl-PL" altLang="pl-PL" dirty="0"/>
          </a:p>
          <a:p>
            <a:pPr eaLnBrk="0" hangingPunct="0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</a:pPr>
            <a:r>
              <a:rPr lang="en-US" altLang="pl-PL" dirty="0"/>
              <a:t>Transfer of management information</a:t>
            </a:r>
            <a:endParaRPr lang="pl-PL" altLang="pl-PL" dirty="0"/>
          </a:p>
          <a:p>
            <a:pPr eaLnBrk="0" hangingPunct="0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</a:pPr>
            <a:r>
              <a:rPr lang="en-US" altLang="pl-PL" dirty="0"/>
              <a:t>Processing of management information</a:t>
            </a:r>
          </a:p>
        </p:txBody>
      </p:sp>
    </p:spTree>
    <p:extLst>
      <p:ext uri="{BB962C8B-B14F-4D97-AF65-F5344CB8AC3E}">
        <p14:creationId xmlns:p14="http://schemas.microsoft.com/office/powerpoint/2010/main" val="2619756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1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19" name="Group 15"/>
          <p:cNvGrpSpPr>
            <a:grpSpLocks/>
          </p:cNvGrpSpPr>
          <p:nvPr/>
        </p:nvGrpSpPr>
        <p:grpSpPr bwMode="auto">
          <a:xfrm>
            <a:off x="3505200" y="2362200"/>
            <a:ext cx="2971800" cy="2895600"/>
            <a:chOff x="2208" y="1488"/>
            <a:chExt cx="1872" cy="1824"/>
          </a:xfrm>
        </p:grpSpPr>
        <p:sp>
          <p:nvSpPr>
            <p:cNvPr id="123906" name="Oval 2"/>
            <p:cNvSpPr>
              <a:spLocks noChangeArrowheads="1"/>
            </p:cNvSpPr>
            <p:nvPr/>
          </p:nvSpPr>
          <p:spPr bwMode="auto">
            <a:xfrm>
              <a:off x="2208" y="1488"/>
              <a:ext cx="1872" cy="1824"/>
            </a:xfrm>
            <a:prstGeom prst="ellipse">
              <a:avLst/>
            </a:prstGeom>
            <a:solidFill>
              <a:srgbClr val="FFFF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910" name="Text Box 6"/>
            <p:cNvSpPr txBox="1">
              <a:spLocks noChangeArrowheads="1"/>
            </p:cNvSpPr>
            <p:nvPr/>
          </p:nvSpPr>
          <p:spPr bwMode="auto">
            <a:xfrm>
              <a:off x="2259" y="2190"/>
              <a:ext cx="108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>
                  <a:latin typeface="+mn-lt"/>
                </a:rPr>
                <a:t>Managed      </a:t>
              </a:r>
              <a:br>
                <a:rPr lang="en-US" altLang="pl-PL">
                  <a:latin typeface="+mn-lt"/>
                </a:rPr>
              </a:br>
              <a:r>
                <a:rPr lang="en-US" altLang="pl-PL">
                  <a:latin typeface="+mn-lt"/>
                </a:rPr>
                <a:t>object      </a:t>
              </a:r>
              <a:endParaRPr lang="pl-PL" altLang="pl-PL">
                <a:latin typeface="+mn-lt"/>
              </a:endParaRPr>
            </a:p>
          </p:txBody>
        </p:sp>
        <p:sp>
          <p:nvSpPr>
            <p:cNvPr id="123917" name="Line 13"/>
            <p:cNvSpPr>
              <a:spLocks noChangeShapeType="1"/>
            </p:cNvSpPr>
            <p:nvPr/>
          </p:nvSpPr>
          <p:spPr bwMode="auto">
            <a:xfrm>
              <a:off x="3072" y="2385"/>
              <a:ext cx="31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Representation </a:t>
            </a:r>
            <a:br>
              <a:rPr lang="en-US" altLang="pl-PL" sz="2400" dirty="0"/>
            </a:br>
            <a:r>
              <a:rPr lang="en-US" altLang="pl-PL" sz="2400" dirty="0"/>
              <a:t>of a Managed Object</a:t>
            </a:r>
            <a:endParaRPr lang="pl-PL" altLang="pl-PL" sz="2400" dirty="0"/>
          </a:p>
        </p:txBody>
      </p:sp>
      <p:grpSp>
        <p:nvGrpSpPr>
          <p:cNvPr id="123918" name="Group 14"/>
          <p:cNvGrpSpPr>
            <a:grpSpLocks/>
          </p:cNvGrpSpPr>
          <p:nvPr/>
        </p:nvGrpSpPr>
        <p:grpSpPr bwMode="auto">
          <a:xfrm>
            <a:off x="5281613" y="3176588"/>
            <a:ext cx="1195387" cy="1219200"/>
            <a:chOff x="3327" y="2001"/>
            <a:chExt cx="753" cy="768"/>
          </a:xfrm>
        </p:grpSpPr>
        <p:sp>
          <p:nvSpPr>
            <p:cNvPr id="123907" name="Oval 3"/>
            <p:cNvSpPr>
              <a:spLocks noChangeArrowheads="1"/>
            </p:cNvSpPr>
            <p:nvPr/>
          </p:nvSpPr>
          <p:spPr bwMode="auto">
            <a:xfrm>
              <a:off x="3327" y="2001"/>
              <a:ext cx="753" cy="768"/>
            </a:xfrm>
            <a:prstGeom prst="ellipse">
              <a:avLst/>
            </a:pr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909" name="Text Box 5"/>
            <p:cNvSpPr txBox="1">
              <a:spLocks noChangeArrowheads="1"/>
            </p:cNvSpPr>
            <p:nvPr/>
          </p:nvSpPr>
          <p:spPr bwMode="auto">
            <a:xfrm>
              <a:off x="3334" y="2196"/>
              <a:ext cx="74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1800">
                  <a:latin typeface="+mn-lt"/>
                </a:rPr>
                <a:t>Real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resource</a:t>
              </a:r>
              <a:endParaRPr lang="pl-PL" altLang="pl-PL" sz="1800">
                <a:latin typeface="+mn-lt"/>
              </a:endParaRPr>
            </a:p>
          </p:txBody>
        </p:sp>
      </p:grpSp>
      <p:grpSp>
        <p:nvGrpSpPr>
          <p:cNvPr id="123920" name="Group 16"/>
          <p:cNvGrpSpPr>
            <a:grpSpLocks/>
          </p:cNvGrpSpPr>
          <p:nvPr/>
        </p:nvGrpSpPr>
        <p:grpSpPr bwMode="auto">
          <a:xfrm>
            <a:off x="1300163" y="2789238"/>
            <a:ext cx="6802438" cy="2927349"/>
            <a:chOff x="819" y="1757"/>
            <a:chExt cx="4285" cy="1844"/>
          </a:xfrm>
        </p:grpSpPr>
        <p:sp>
          <p:nvSpPr>
            <p:cNvPr id="123911" name="Text Box 7"/>
            <p:cNvSpPr txBox="1">
              <a:spLocks noChangeArrowheads="1"/>
            </p:cNvSpPr>
            <p:nvPr/>
          </p:nvSpPr>
          <p:spPr bwMode="auto">
            <a:xfrm>
              <a:off x="975" y="1757"/>
              <a:ext cx="11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400">
                  <a:latin typeface="+mn-lt"/>
                </a:rPr>
                <a:t>Operations</a:t>
              </a:r>
              <a:endParaRPr lang="pl-PL" altLang="pl-PL" sz="2400">
                <a:latin typeface="+mn-lt"/>
              </a:endParaRPr>
            </a:p>
          </p:txBody>
        </p:sp>
        <p:sp>
          <p:nvSpPr>
            <p:cNvPr id="123912" name="Text Box 8"/>
            <p:cNvSpPr txBox="1">
              <a:spLocks noChangeArrowheads="1"/>
            </p:cNvSpPr>
            <p:nvPr/>
          </p:nvSpPr>
          <p:spPr bwMode="auto">
            <a:xfrm>
              <a:off x="819" y="2669"/>
              <a:ext cx="18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400">
                  <a:latin typeface="+mn-lt"/>
                </a:rPr>
                <a:t>Notifications       </a:t>
              </a:r>
              <a:endParaRPr lang="pl-PL" altLang="pl-PL" sz="2400">
                <a:latin typeface="+mn-lt"/>
              </a:endParaRPr>
            </a:p>
          </p:txBody>
        </p:sp>
        <p:sp>
          <p:nvSpPr>
            <p:cNvPr id="123913" name="Text Box 9"/>
            <p:cNvSpPr txBox="1">
              <a:spLocks noChangeArrowheads="1"/>
            </p:cNvSpPr>
            <p:nvPr/>
          </p:nvSpPr>
          <p:spPr bwMode="auto">
            <a:xfrm>
              <a:off x="4067" y="3078"/>
              <a:ext cx="103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400">
                  <a:latin typeface="+mn-lt"/>
                </a:rPr>
                <a:t>Object</a:t>
              </a:r>
              <a:br>
                <a:rPr lang="en-US" altLang="pl-PL" sz="2400">
                  <a:latin typeface="+mn-lt"/>
                </a:rPr>
              </a:br>
              <a:r>
                <a:rPr lang="en-US" altLang="pl-PL" sz="2400">
                  <a:latin typeface="+mn-lt"/>
                </a:rPr>
                <a:t>boundary</a:t>
              </a:r>
              <a:endParaRPr lang="pl-PL" altLang="pl-PL" sz="2400">
                <a:latin typeface="+mn-lt"/>
              </a:endParaRPr>
            </a:p>
          </p:txBody>
        </p:sp>
        <p:sp>
          <p:nvSpPr>
            <p:cNvPr id="123914" name="Line 10"/>
            <p:cNvSpPr>
              <a:spLocks noChangeShapeType="1"/>
            </p:cNvSpPr>
            <p:nvPr/>
          </p:nvSpPr>
          <p:spPr bwMode="auto">
            <a:xfrm>
              <a:off x="1392" y="2226"/>
              <a:ext cx="8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915" name="Line 11"/>
            <p:cNvSpPr>
              <a:spLocks noChangeShapeType="1"/>
            </p:cNvSpPr>
            <p:nvPr/>
          </p:nvSpPr>
          <p:spPr bwMode="auto">
            <a:xfrm flipH="1">
              <a:off x="1410" y="2562"/>
              <a:ext cx="7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916" name="Line 12"/>
            <p:cNvSpPr>
              <a:spLocks noChangeShapeType="1"/>
            </p:cNvSpPr>
            <p:nvPr/>
          </p:nvSpPr>
          <p:spPr bwMode="auto">
            <a:xfrm flipH="1" flipV="1">
              <a:off x="3722" y="3057"/>
              <a:ext cx="31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7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Object-Oriented Design</a:t>
            </a:r>
            <a:endParaRPr lang="pl-PL" altLang="pl-PL" dirty="0"/>
          </a:p>
        </p:txBody>
      </p:sp>
      <p:sp>
        <p:nvSpPr>
          <p:cNvPr id="1259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l-PL" altLang="pl-PL" dirty="0" smtClean="0"/>
              <a:t>Ob</a:t>
            </a:r>
            <a:r>
              <a:rPr lang="en-US" altLang="pl-PL" dirty="0" smtClean="0"/>
              <a:t>j</a:t>
            </a:r>
            <a:r>
              <a:rPr lang="pl-PL" altLang="pl-PL" dirty="0" smtClean="0"/>
              <a:t>e</a:t>
            </a:r>
            <a:r>
              <a:rPr lang="en-US" altLang="pl-PL" dirty="0" smtClean="0"/>
              <a:t>c</a:t>
            </a:r>
            <a:r>
              <a:rPr lang="pl-PL" altLang="pl-PL" dirty="0" smtClean="0"/>
              <a:t>t</a:t>
            </a:r>
            <a:endParaRPr lang="pl-PL" altLang="pl-PL" dirty="0"/>
          </a:p>
          <a:p>
            <a:pPr lvl="1"/>
            <a:r>
              <a:rPr lang="en-US" altLang="pl-PL" dirty="0"/>
              <a:t>Data</a:t>
            </a:r>
            <a:r>
              <a:rPr lang="pl-PL" altLang="pl-PL" dirty="0"/>
              <a:t> + </a:t>
            </a:r>
            <a:r>
              <a:rPr lang="en-US" altLang="pl-PL" dirty="0"/>
              <a:t>methods</a:t>
            </a:r>
            <a:r>
              <a:rPr lang="pl-PL" altLang="pl-PL" dirty="0"/>
              <a:t> (</a:t>
            </a:r>
            <a:r>
              <a:rPr lang="en-US" altLang="pl-PL" dirty="0"/>
              <a:t>functions</a:t>
            </a:r>
            <a:r>
              <a:rPr lang="pl-PL" altLang="pl-PL" dirty="0"/>
              <a:t>)</a:t>
            </a:r>
          </a:p>
          <a:p>
            <a:pPr lvl="1"/>
            <a:r>
              <a:rPr lang="en-US" altLang="pl-PL" dirty="0"/>
              <a:t>Objects communicate by sending messages</a:t>
            </a:r>
            <a:endParaRPr lang="pl-PL" altLang="pl-PL" dirty="0"/>
          </a:p>
          <a:p>
            <a:r>
              <a:rPr lang="en-US" altLang="pl-PL" dirty="0"/>
              <a:t>Object is an instance of its class</a:t>
            </a:r>
            <a:endParaRPr lang="pl-PL" altLang="pl-PL" dirty="0"/>
          </a:p>
          <a:p>
            <a:r>
              <a:rPr lang="en-US" altLang="pl-PL" dirty="0"/>
              <a:t>Class is a generic definition of objects characterized by common features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04112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Features of the Object-Oriented Approach</a:t>
            </a:r>
            <a:endParaRPr lang="pl-PL" altLang="pl-PL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323529" y="1556792"/>
            <a:ext cx="8712968" cy="4569371"/>
          </a:xfrm>
        </p:spPr>
        <p:txBody>
          <a:bodyPr/>
          <a:lstStyle/>
          <a:p>
            <a:r>
              <a:rPr lang="en-US" altLang="pl-PL" sz="2800" dirty="0">
                <a:solidFill>
                  <a:schemeClr val="tx2"/>
                </a:solidFill>
              </a:rPr>
              <a:t>Encapsulation</a:t>
            </a:r>
            <a:r>
              <a:rPr lang="pl-PL" altLang="pl-PL" sz="2800" dirty="0"/>
              <a:t/>
            </a:r>
            <a:br>
              <a:rPr lang="pl-PL" altLang="pl-PL" sz="2800" dirty="0"/>
            </a:br>
            <a:r>
              <a:rPr lang="en-US" altLang="pl-PL" sz="2400" dirty="0"/>
              <a:t>The internal operation of a managed object is not visible across the managed object boundary, unless management characteristics are defined to expose this information</a:t>
            </a:r>
            <a:r>
              <a:rPr lang="pl-PL" altLang="pl-PL" sz="2400" dirty="0"/>
              <a:t>. </a:t>
            </a:r>
            <a:r>
              <a:rPr lang="en-US" altLang="pl-PL" sz="2400" dirty="0"/>
              <a:t>All operations are performed by sending messages to the managed objects.</a:t>
            </a:r>
            <a:endParaRPr lang="pl-PL" altLang="pl-PL" sz="2400" dirty="0"/>
          </a:p>
          <a:p>
            <a:r>
              <a:rPr lang="en-US" altLang="pl-PL" sz="2800" dirty="0">
                <a:solidFill>
                  <a:schemeClr val="tx2"/>
                </a:solidFill>
              </a:rPr>
              <a:t>Inheritance and specialization</a:t>
            </a:r>
            <a:r>
              <a:rPr lang="pl-PL" altLang="pl-PL" sz="2800" dirty="0">
                <a:solidFill>
                  <a:schemeClr val="tx2"/>
                </a:solidFill>
              </a:rPr>
              <a:t/>
            </a:r>
            <a:br>
              <a:rPr lang="pl-PL" altLang="pl-PL" sz="2800" dirty="0">
                <a:solidFill>
                  <a:schemeClr val="tx2"/>
                </a:solidFill>
              </a:rPr>
            </a:br>
            <a:r>
              <a:rPr lang="en-US" altLang="pl-PL" sz="2400" dirty="0"/>
              <a:t>Inheritance permits to define a managed object class by specializing an existing (more generic) managed object class.</a:t>
            </a:r>
            <a:r>
              <a:rPr lang="pl-PL" altLang="pl-PL" sz="2400" dirty="0"/>
              <a:t> </a:t>
            </a:r>
            <a:r>
              <a:rPr lang="en-US" altLang="pl-PL" sz="2400" dirty="0"/>
              <a:t>Specialization is obtained by defining additional packages that include new management attributes, operations, notifications or behaviors.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421610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Features of the Object-Oriented Approach, cont.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pl-PL" dirty="0" err="1">
                <a:solidFill>
                  <a:schemeClr val="tx2"/>
                </a:solidFill>
              </a:rPr>
              <a:t>Allomorphism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Ability of a managed object belonging 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to some class to emulate another class</a:t>
            </a:r>
            <a:r>
              <a:rPr lang="pl-PL" altLang="pl-PL" dirty="0"/>
              <a:t/>
            </a:r>
            <a:br>
              <a:rPr lang="pl-PL" altLang="pl-PL" dirty="0"/>
            </a:br>
            <a:endParaRPr lang="pl-PL" altLang="pl-PL" dirty="0"/>
          </a:p>
          <a:p>
            <a:r>
              <a:rPr lang="en-US" altLang="pl-PL" dirty="0">
                <a:solidFill>
                  <a:schemeClr val="tx2"/>
                </a:solidFill>
              </a:rPr>
              <a:t>Containment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A managed object can be regarded as contained within another managed object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Applications</a:t>
            </a:r>
            <a:r>
              <a:rPr lang="pl-PL" altLang="pl-PL" dirty="0"/>
              <a:t>:</a:t>
            </a:r>
          </a:p>
          <a:p>
            <a:pPr lvl="1"/>
            <a:r>
              <a:rPr lang="en-US" altLang="pl-PL" sz="2400" dirty="0"/>
              <a:t>Hierarchical access and object control</a:t>
            </a:r>
            <a:endParaRPr lang="pl-PL" altLang="pl-PL" sz="2400" dirty="0"/>
          </a:p>
          <a:p>
            <a:pPr lvl="1"/>
            <a:r>
              <a:rPr lang="en-US" altLang="pl-PL" sz="2400" dirty="0"/>
              <a:t>Hierarchical naming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169754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Data Structures </a:t>
            </a:r>
            <a:br>
              <a:rPr lang="en-US" altLang="pl-PL" dirty="0"/>
            </a:br>
            <a:r>
              <a:rPr lang="en-US" altLang="pl-PL" dirty="0"/>
              <a:t>Used in Management</a:t>
            </a:r>
            <a:endParaRPr lang="pl-PL" altLang="pl-PL" dirty="0"/>
          </a:p>
        </p:txBody>
      </p:sp>
      <p:sp>
        <p:nvSpPr>
          <p:cNvPr id="12903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Inheritance tree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Represents relations between </a:t>
            </a:r>
            <a:r>
              <a:rPr lang="en-US" altLang="pl-PL" i="1" dirty="0"/>
              <a:t>managed object classes</a:t>
            </a:r>
            <a:endParaRPr lang="pl-PL" altLang="pl-PL" i="1" dirty="0"/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Naming tree</a:t>
            </a:r>
            <a:r>
              <a:rPr lang="pl-PL" altLang="pl-PL" dirty="0"/>
              <a:t> </a:t>
            </a:r>
            <a:r>
              <a:rPr lang="en-US" altLang="pl-PL" dirty="0"/>
              <a:t/>
            </a:r>
            <a:br>
              <a:rPr lang="en-US" altLang="pl-PL" dirty="0"/>
            </a:br>
            <a:r>
              <a:rPr lang="pl-PL" altLang="pl-PL" dirty="0"/>
              <a:t>(</a:t>
            </a:r>
            <a:r>
              <a:rPr lang="en-US" altLang="pl-PL" dirty="0"/>
              <a:t>containment or</a:t>
            </a:r>
            <a:r>
              <a:rPr lang="pl-PL" altLang="pl-PL" dirty="0"/>
              <a:t> </a:t>
            </a:r>
            <a:r>
              <a:rPr lang="en-US" altLang="pl-PL" dirty="0"/>
              <a:t>management information tree:</a:t>
            </a:r>
            <a:r>
              <a:rPr lang="pl-PL" altLang="pl-PL" dirty="0"/>
              <a:t> MIT) </a:t>
            </a:r>
            <a:br>
              <a:rPr lang="pl-PL" altLang="pl-PL" dirty="0"/>
            </a:br>
            <a:r>
              <a:rPr lang="en-US" altLang="pl-PL" dirty="0"/>
              <a:t>Represents relation between </a:t>
            </a:r>
            <a:r>
              <a:rPr lang="en-US" altLang="pl-PL" i="1" dirty="0"/>
              <a:t>object instances</a:t>
            </a:r>
            <a:endParaRPr lang="pl-PL" altLang="pl-PL" i="1" dirty="0"/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Registration tree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Used to identify </a:t>
            </a:r>
            <a:r>
              <a:rPr lang="en-US" altLang="pl-PL" i="1" dirty="0"/>
              <a:t>definitions</a:t>
            </a:r>
            <a:r>
              <a:rPr lang="en-US" altLang="pl-PL" dirty="0"/>
              <a:t> of classes, attributes, actions, notifications, and packets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8918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9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9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Inheritance Tree</a:t>
            </a:r>
            <a:endParaRPr lang="pl-PL" altLang="pl-PL" sz="2400" dirty="0"/>
          </a:p>
        </p:txBody>
      </p:sp>
      <p:grpSp>
        <p:nvGrpSpPr>
          <p:cNvPr id="175149" name="Group 45"/>
          <p:cNvGrpSpPr>
            <a:grpSpLocks/>
          </p:cNvGrpSpPr>
          <p:nvPr/>
        </p:nvGrpSpPr>
        <p:grpSpPr bwMode="auto">
          <a:xfrm>
            <a:off x="3440111" y="1484784"/>
            <a:ext cx="1893886" cy="1271588"/>
            <a:chOff x="2167" y="1008"/>
            <a:chExt cx="1193" cy="801"/>
          </a:xfrm>
        </p:grpSpPr>
        <p:sp>
          <p:nvSpPr>
            <p:cNvPr id="175116" name="Oval 12"/>
            <p:cNvSpPr>
              <a:spLocks noChangeArrowheads="1"/>
            </p:cNvSpPr>
            <p:nvPr/>
          </p:nvSpPr>
          <p:spPr bwMode="auto">
            <a:xfrm>
              <a:off x="2167" y="1008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35" name="Text Box 31"/>
            <p:cNvSpPr txBox="1">
              <a:spLocks noChangeArrowheads="1"/>
            </p:cNvSpPr>
            <p:nvPr/>
          </p:nvSpPr>
          <p:spPr bwMode="auto">
            <a:xfrm>
              <a:off x="2233" y="1066"/>
              <a:ext cx="1059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Car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>
                  <a:latin typeface="+mn-lt"/>
                </a:rPr>
                <a:t>A: </a:t>
              </a:r>
              <a:r>
                <a:rPr lang="en-US" altLang="pl-PL" sz="2000" dirty="0" smtClean="0">
                  <a:latin typeface="+mn-lt"/>
                </a:rPr>
                <a:t>Number </a:t>
              </a:r>
              <a:br>
                <a:rPr lang="en-US" altLang="pl-PL" sz="2000" dirty="0" smtClean="0">
                  <a:latin typeface="+mn-lt"/>
                </a:rPr>
              </a:br>
              <a:r>
                <a:rPr lang="en-US" altLang="pl-PL" sz="2000" dirty="0" smtClean="0">
                  <a:latin typeface="+mn-lt"/>
                </a:rPr>
                <a:t>of wheels</a:t>
              </a:r>
              <a:endParaRPr lang="pl-PL" altLang="pl-PL" sz="2000" dirty="0">
                <a:latin typeface="+mn-lt"/>
              </a:endParaRPr>
            </a:p>
          </p:txBody>
        </p:sp>
      </p:grpSp>
      <p:grpSp>
        <p:nvGrpSpPr>
          <p:cNvPr id="175148" name="Group 44"/>
          <p:cNvGrpSpPr>
            <a:grpSpLocks/>
          </p:cNvGrpSpPr>
          <p:nvPr/>
        </p:nvGrpSpPr>
        <p:grpSpPr bwMode="auto">
          <a:xfrm>
            <a:off x="4546833" y="2592762"/>
            <a:ext cx="2401432" cy="2048641"/>
            <a:chOff x="3024" y="1752"/>
            <a:chExt cx="1193" cy="1194"/>
          </a:xfrm>
        </p:grpSpPr>
        <p:sp>
          <p:nvSpPr>
            <p:cNvPr id="175131" name="Line 27"/>
            <p:cNvSpPr>
              <a:spLocks noChangeShapeType="1"/>
            </p:cNvSpPr>
            <p:nvPr/>
          </p:nvSpPr>
          <p:spPr bwMode="auto">
            <a:xfrm>
              <a:off x="3216" y="1752"/>
              <a:ext cx="96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36" name="Oval 32"/>
            <p:cNvSpPr>
              <a:spLocks noChangeArrowheads="1"/>
            </p:cNvSpPr>
            <p:nvPr/>
          </p:nvSpPr>
          <p:spPr bwMode="auto">
            <a:xfrm>
              <a:off x="3024" y="1872"/>
              <a:ext cx="1193" cy="100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37" name="Text Box 33"/>
            <p:cNvSpPr txBox="1">
              <a:spLocks noChangeArrowheads="1"/>
            </p:cNvSpPr>
            <p:nvPr/>
          </p:nvSpPr>
          <p:spPr bwMode="auto">
            <a:xfrm>
              <a:off x="3122" y="1918"/>
              <a:ext cx="1059" cy="1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Passenger </a:t>
              </a:r>
              <a:br>
                <a:rPr lang="en-US" altLang="pl-PL" sz="2000" dirty="0" smtClean="0">
                  <a:latin typeface="+mn-lt"/>
                </a:rPr>
              </a:br>
              <a:r>
                <a:rPr lang="en-US" altLang="pl-PL" sz="2000" dirty="0" smtClean="0">
                  <a:latin typeface="+mn-lt"/>
                </a:rPr>
                <a:t>car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>
                  <a:latin typeface="+mn-lt"/>
                </a:rPr>
                <a:t>A: </a:t>
              </a:r>
              <a:r>
                <a:rPr lang="en-US" altLang="pl-PL" sz="2000" dirty="0"/>
                <a:t>Number </a:t>
              </a:r>
              <a:br>
                <a:rPr lang="en-US" altLang="pl-PL" sz="2000" dirty="0"/>
              </a:br>
              <a:r>
                <a:rPr lang="en-US" altLang="pl-PL" sz="2000" dirty="0"/>
                <a:t>of </a:t>
              </a:r>
              <a:r>
                <a:rPr lang="en-US" altLang="pl-PL" sz="2000" dirty="0" smtClean="0"/>
                <a:t>wheels, </a:t>
              </a:r>
              <a:br>
                <a:rPr lang="en-US" altLang="pl-PL" sz="2000" dirty="0" smtClean="0"/>
              </a:br>
              <a:r>
                <a:rPr lang="en-US" altLang="pl-PL" sz="2000" dirty="0" smtClean="0"/>
                <a:t>Speed</a:t>
              </a:r>
              <a:endParaRPr lang="pl-PL" altLang="pl-PL" sz="2000" dirty="0">
                <a:latin typeface="+mn-lt"/>
              </a:endParaRPr>
            </a:p>
          </p:txBody>
        </p:sp>
      </p:grpSp>
      <p:grpSp>
        <p:nvGrpSpPr>
          <p:cNvPr id="175150" name="Group 46"/>
          <p:cNvGrpSpPr>
            <a:grpSpLocks/>
          </p:cNvGrpSpPr>
          <p:nvPr/>
        </p:nvGrpSpPr>
        <p:grpSpPr bwMode="auto">
          <a:xfrm>
            <a:off x="5228946" y="4494684"/>
            <a:ext cx="2583414" cy="1943100"/>
            <a:chOff x="3511" y="2904"/>
            <a:chExt cx="1193" cy="1224"/>
          </a:xfrm>
        </p:grpSpPr>
        <p:sp>
          <p:nvSpPr>
            <p:cNvPr id="175128" name="Line 24"/>
            <p:cNvSpPr>
              <a:spLocks noChangeShapeType="1"/>
            </p:cNvSpPr>
            <p:nvPr/>
          </p:nvSpPr>
          <p:spPr bwMode="auto">
            <a:xfrm>
              <a:off x="3840" y="2904"/>
              <a:ext cx="96" cy="1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38" name="Oval 34"/>
            <p:cNvSpPr>
              <a:spLocks noChangeArrowheads="1"/>
            </p:cNvSpPr>
            <p:nvPr/>
          </p:nvSpPr>
          <p:spPr bwMode="auto">
            <a:xfrm>
              <a:off x="3511" y="2976"/>
              <a:ext cx="1193" cy="1152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39" name="Text Box 35"/>
            <p:cNvSpPr txBox="1">
              <a:spLocks noChangeArrowheads="1"/>
            </p:cNvSpPr>
            <p:nvPr/>
          </p:nvSpPr>
          <p:spPr bwMode="auto">
            <a:xfrm>
              <a:off x="3533" y="3009"/>
              <a:ext cx="1170" cy="1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Race car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>
                  <a:latin typeface="+mn-lt"/>
                </a:rPr>
                <a:t>A: </a:t>
              </a:r>
              <a:r>
                <a:rPr lang="en-US" altLang="pl-PL" sz="2000" dirty="0"/>
                <a:t>Number </a:t>
              </a:r>
              <a:br>
                <a:rPr lang="en-US" altLang="pl-PL" sz="2000" dirty="0"/>
              </a:br>
              <a:r>
                <a:rPr lang="en-US" altLang="pl-PL" sz="2000" dirty="0"/>
                <a:t>of wheels, </a:t>
              </a:r>
              <a:br>
                <a:rPr lang="en-US" altLang="pl-PL" sz="2000" dirty="0"/>
              </a:br>
              <a:r>
                <a:rPr lang="en-US" altLang="pl-PL" sz="2000" dirty="0" smtClean="0"/>
                <a:t>Speed, </a:t>
              </a:r>
              <a:br>
                <a:rPr lang="en-US" altLang="pl-PL" sz="2000" dirty="0" smtClean="0"/>
              </a:br>
              <a:r>
                <a:rPr lang="en-US" altLang="pl-PL" sz="2000" dirty="0" smtClean="0"/>
                <a:t>Rotation rate</a:t>
              </a:r>
              <a:endParaRPr lang="pl-PL" altLang="pl-PL" sz="2000" dirty="0">
                <a:latin typeface="+mn-lt"/>
              </a:endParaRPr>
            </a:p>
          </p:txBody>
        </p:sp>
      </p:grpSp>
      <p:grpSp>
        <p:nvGrpSpPr>
          <p:cNvPr id="175151" name="Group 47"/>
          <p:cNvGrpSpPr>
            <a:grpSpLocks/>
          </p:cNvGrpSpPr>
          <p:nvPr/>
        </p:nvGrpSpPr>
        <p:grpSpPr bwMode="auto">
          <a:xfrm>
            <a:off x="1627561" y="2593452"/>
            <a:ext cx="2296368" cy="2034612"/>
            <a:chOff x="1152" y="1764"/>
            <a:chExt cx="1193" cy="1153"/>
          </a:xfrm>
        </p:grpSpPr>
        <p:sp>
          <p:nvSpPr>
            <p:cNvPr id="175123" name="Line 19"/>
            <p:cNvSpPr>
              <a:spLocks noChangeShapeType="1"/>
            </p:cNvSpPr>
            <p:nvPr/>
          </p:nvSpPr>
          <p:spPr bwMode="auto">
            <a:xfrm flipH="1">
              <a:off x="2064" y="1764"/>
              <a:ext cx="206" cy="2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41" name="Oval 37"/>
            <p:cNvSpPr>
              <a:spLocks noChangeArrowheads="1"/>
            </p:cNvSpPr>
            <p:nvPr/>
          </p:nvSpPr>
          <p:spPr bwMode="auto">
            <a:xfrm>
              <a:off x="1152" y="1872"/>
              <a:ext cx="1193" cy="100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42" name="Text Box 38"/>
            <p:cNvSpPr txBox="1">
              <a:spLocks noChangeArrowheads="1"/>
            </p:cNvSpPr>
            <p:nvPr/>
          </p:nvSpPr>
          <p:spPr bwMode="auto">
            <a:xfrm>
              <a:off x="1247" y="1889"/>
              <a:ext cx="1059" cy="1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Truck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>
                  <a:latin typeface="+mn-lt"/>
                </a:rPr>
                <a:t>A: </a:t>
              </a:r>
              <a:r>
                <a:rPr lang="en-US" altLang="pl-PL" sz="2000" dirty="0"/>
                <a:t>Number </a:t>
              </a:r>
              <a:br>
                <a:rPr lang="en-US" altLang="pl-PL" sz="2000" dirty="0"/>
              </a:br>
              <a:r>
                <a:rPr lang="en-US" altLang="pl-PL" sz="2000" dirty="0"/>
                <a:t>of </a:t>
              </a:r>
              <a:r>
                <a:rPr lang="en-US" altLang="pl-PL" sz="2000" dirty="0" smtClean="0"/>
                <a:t>wheels, 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Carrying </a:t>
              </a:r>
              <a:br>
                <a:rPr lang="en-US" altLang="pl-PL" sz="2000" dirty="0" smtClean="0">
                  <a:latin typeface="+mn-lt"/>
                </a:rPr>
              </a:br>
              <a:r>
                <a:rPr lang="en-US" altLang="pl-PL" sz="2000" dirty="0" smtClean="0">
                  <a:latin typeface="+mn-lt"/>
                </a:rPr>
                <a:t>capacity</a:t>
              </a:r>
              <a:endParaRPr lang="pl-PL" altLang="pl-PL" sz="2000" dirty="0">
                <a:latin typeface="+mn-lt"/>
              </a:endParaRPr>
            </a:p>
          </p:txBody>
        </p:sp>
      </p:grpSp>
      <p:grpSp>
        <p:nvGrpSpPr>
          <p:cNvPr id="175152" name="Group 48"/>
          <p:cNvGrpSpPr>
            <a:grpSpLocks/>
          </p:cNvGrpSpPr>
          <p:nvPr/>
        </p:nvGrpSpPr>
        <p:grpSpPr bwMode="auto">
          <a:xfrm>
            <a:off x="314325" y="4424616"/>
            <a:ext cx="2657475" cy="2313092"/>
            <a:chOff x="198" y="2928"/>
            <a:chExt cx="1674" cy="1304"/>
          </a:xfrm>
        </p:grpSpPr>
        <p:sp>
          <p:nvSpPr>
            <p:cNvPr id="175145" name="Line 41"/>
            <p:cNvSpPr>
              <a:spLocks noChangeShapeType="1"/>
            </p:cNvSpPr>
            <p:nvPr/>
          </p:nvSpPr>
          <p:spPr bwMode="auto">
            <a:xfrm flipH="1">
              <a:off x="1202" y="2928"/>
              <a:ext cx="181" cy="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46" name="Oval 42"/>
            <p:cNvSpPr>
              <a:spLocks noChangeArrowheads="1"/>
            </p:cNvSpPr>
            <p:nvPr/>
          </p:nvSpPr>
          <p:spPr bwMode="auto">
            <a:xfrm>
              <a:off x="198" y="2976"/>
              <a:ext cx="1674" cy="1152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5147" name="Text Box 43"/>
            <p:cNvSpPr txBox="1">
              <a:spLocks noChangeArrowheads="1"/>
            </p:cNvSpPr>
            <p:nvPr/>
          </p:nvSpPr>
          <p:spPr bwMode="auto">
            <a:xfrm>
              <a:off x="499" y="3011"/>
              <a:ext cx="1059" cy="1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Dumper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/>
                <a:t>A: </a:t>
              </a:r>
              <a:r>
                <a:rPr lang="en-US" altLang="pl-PL" sz="2000" dirty="0"/>
                <a:t>Number </a:t>
              </a:r>
              <a:br>
                <a:rPr lang="en-US" altLang="pl-PL" sz="2000" dirty="0"/>
              </a:br>
              <a:r>
                <a:rPr lang="en-US" altLang="pl-PL" sz="2000" dirty="0"/>
                <a:t>of wheels, </a:t>
              </a:r>
              <a:endParaRPr lang="pl-PL" altLang="pl-PL" sz="2000" dirty="0"/>
            </a:p>
            <a:p>
              <a:pPr algn="ctr" eaLnBrk="0" hangingPunct="0"/>
              <a:r>
                <a:rPr lang="en-US" altLang="pl-PL" sz="2000" dirty="0"/>
                <a:t>Carrying </a:t>
              </a:r>
              <a:br>
                <a:rPr lang="en-US" altLang="pl-PL" sz="2000" dirty="0"/>
              </a:br>
              <a:r>
                <a:rPr lang="en-US" altLang="pl-PL" sz="2000" dirty="0" smtClean="0"/>
                <a:t>capacity, </a:t>
              </a:r>
              <a:br>
                <a:rPr lang="en-US" altLang="pl-PL" sz="2000" dirty="0" smtClean="0"/>
              </a:br>
              <a:r>
                <a:rPr lang="en-US" altLang="pl-PL" sz="2000" dirty="0" smtClean="0"/>
                <a:t>Volume</a:t>
              </a:r>
              <a:endParaRPr lang="pl-PL" altLang="pl-PL" sz="2000" dirty="0"/>
            </a:p>
          </p:txBody>
        </p:sp>
      </p:grpSp>
      <p:sp>
        <p:nvSpPr>
          <p:cNvPr id="175153" name="Text Box 49"/>
          <p:cNvSpPr txBox="1">
            <a:spLocks noChangeArrowheads="1"/>
          </p:cNvSpPr>
          <p:nvPr/>
        </p:nvSpPr>
        <p:spPr bwMode="auto">
          <a:xfrm>
            <a:off x="6400800" y="1752600"/>
            <a:ext cx="23022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pl-PL" sz="4000" dirty="0" smtClean="0">
                <a:solidFill>
                  <a:srgbClr val="FF0066"/>
                </a:solidFill>
                <a:latin typeface="+mn-lt"/>
              </a:rPr>
              <a:t>Classes</a:t>
            </a:r>
            <a:r>
              <a:rPr lang="pl-PL" altLang="pl-PL" sz="4000" dirty="0" smtClean="0">
                <a:solidFill>
                  <a:srgbClr val="FF0066"/>
                </a:solidFill>
                <a:latin typeface="+mn-lt"/>
              </a:rPr>
              <a:t>!</a:t>
            </a:r>
            <a:endParaRPr lang="pl-PL" altLang="pl-PL" sz="4000" dirty="0">
              <a:solidFill>
                <a:srgbClr val="FF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851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5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81" name="Group 33"/>
          <p:cNvGrpSpPr>
            <a:grpSpLocks/>
          </p:cNvGrpSpPr>
          <p:nvPr/>
        </p:nvGrpSpPr>
        <p:grpSpPr bwMode="auto">
          <a:xfrm>
            <a:off x="703263" y="1676400"/>
            <a:ext cx="7315200" cy="4303713"/>
            <a:chOff x="443" y="1056"/>
            <a:chExt cx="4608" cy="2711"/>
          </a:xfrm>
        </p:grpSpPr>
        <p:sp>
          <p:nvSpPr>
            <p:cNvPr id="130060" name="Line 12"/>
            <p:cNvSpPr>
              <a:spLocks noChangeShapeType="1"/>
            </p:cNvSpPr>
            <p:nvPr/>
          </p:nvSpPr>
          <p:spPr bwMode="auto">
            <a:xfrm flipV="1">
              <a:off x="4209" y="2832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66" name="Line 18"/>
            <p:cNvSpPr>
              <a:spLocks noChangeShapeType="1"/>
            </p:cNvSpPr>
            <p:nvPr/>
          </p:nvSpPr>
          <p:spPr bwMode="auto">
            <a:xfrm flipH="1">
              <a:off x="886" y="1271"/>
              <a:ext cx="1374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68" name="Line 20"/>
            <p:cNvSpPr>
              <a:spLocks noChangeShapeType="1"/>
            </p:cNvSpPr>
            <p:nvPr/>
          </p:nvSpPr>
          <p:spPr bwMode="auto">
            <a:xfrm flipH="1">
              <a:off x="1551" y="1319"/>
              <a:ext cx="886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69" name="Line 21"/>
            <p:cNvSpPr>
              <a:spLocks noChangeShapeType="1"/>
            </p:cNvSpPr>
            <p:nvPr/>
          </p:nvSpPr>
          <p:spPr bwMode="auto">
            <a:xfrm>
              <a:off x="1551" y="2423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70" name="Line 22"/>
            <p:cNvSpPr>
              <a:spLocks noChangeShapeType="1"/>
            </p:cNvSpPr>
            <p:nvPr/>
          </p:nvSpPr>
          <p:spPr bwMode="auto">
            <a:xfrm flipH="1">
              <a:off x="2437" y="1367"/>
              <a:ext cx="177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71" name="Line 23"/>
            <p:cNvSpPr>
              <a:spLocks noChangeShapeType="1"/>
            </p:cNvSpPr>
            <p:nvPr/>
          </p:nvSpPr>
          <p:spPr bwMode="auto">
            <a:xfrm>
              <a:off x="2747" y="1367"/>
              <a:ext cx="310" cy="15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72" name="Line 24"/>
            <p:cNvSpPr>
              <a:spLocks noChangeShapeType="1"/>
            </p:cNvSpPr>
            <p:nvPr/>
          </p:nvSpPr>
          <p:spPr bwMode="auto">
            <a:xfrm>
              <a:off x="3102" y="3143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74" name="Line 26"/>
            <p:cNvSpPr>
              <a:spLocks noChangeShapeType="1"/>
            </p:cNvSpPr>
            <p:nvPr/>
          </p:nvSpPr>
          <p:spPr bwMode="auto">
            <a:xfrm>
              <a:off x="2924" y="1344"/>
              <a:ext cx="1241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75" name="Line 27"/>
            <p:cNvSpPr>
              <a:spLocks noChangeShapeType="1"/>
            </p:cNvSpPr>
            <p:nvPr/>
          </p:nvSpPr>
          <p:spPr bwMode="auto">
            <a:xfrm>
              <a:off x="4209" y="2208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0" name="Oval 2"/>
            <p:cNvSpPr>
              <a:spLocks noChangeArrowheads="1"/>
            </p:cNvSpPr>
            <p:nvPr/>
          </p:nvSpPr>
          <p:spPr bwMode="auto">
            <a:xfrm>
              <a:off x="2481" y="2878"/>
              <a:ext cx="1197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1" name="Oval 3"/>
            <p:cNvSpPr>
              <a:spLocks noChangeArrowheads="1"/>
            </p:cNvSpPr>
            <p:nvPr/>
          </p:nvSpPr>
          <p:spPr bwMode="auto">
            <a:xfrm>
              <a:off x="2304" y="3431"/>
              <a:ext cx="1595" cy="336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2" name="Oval 4"/>
            <p:cNvSpPr>
              <a:spLocks noChangeArrowheads="1"/>
            </p:cNvSpPr>
            <p:nvPr/>
          </p:nvSpPr>
          <p:spPr bwMode="auto">
            <a:xfrm>
              <a:off x="3582" y="3120"/>
              <a:ext cx="1330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3" name="Oval 5"/>
            <p:cNvSpPr>
              <a:spLocks noChangeArrowheads="1"/>
            </p:cNvSpPr>
            <p:nvPr/>
          </p:nvSpPr>
          <p:spPr bwMode="auto">
            <a:xfrm>
              <a:off x="930" y="2135"/>
              <a:ext cx="1241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4" name="Oval 6"/>
            <p:cNvSpPr>
              <a:spLocks noChangeArrowheads="1"/>
            </p:cNvSpPr>
            <p:nvPr/>
          </p:nvSpPr>
          <p:spPr bwMode="auto">
            <a:xfrm>
              <a:off x="1950" y="2446"/>
              <a:ext cx="886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5" name="Oval 7"/>
            <p:cNvSpPr>
              <a:spLocks noChangeArrowheads="1"/>
            </p:cNvSpPr>
            <p:nvPr/>
          </p:nvSpPr>
          <p:spPr bwMode="auto">
            <a:xfrm>
              <a:off x="1108" y="2847"/>
              <a:ext cx="886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6" name="Oval 8"/>
            <p:cNvSpPr>
              <a:spLocks noChangeArrowheads="1"/>
            </p:cNvSpPr>
            <p:nvPr/>
          </p:nvSpPr>
          <p:spPr bwMode="auto">
            <a:xfrm>
              <a:off x="443" y="1655"/>
              <a:ext cx="886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7" name="Oval 9"/>
            <p:cNvSpPr>
              <a:spLocks noChangeArrowheads="1"/>
            </p:cNvSpPr>
            <p:nvPr/>
          </p:nvSpPr>
          <p:spPr bwMode="auto">
            <a:xfrm>
              <a:off x="3589" y="1954"/>
              <a:ext cx="1241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8" name="Oval 10"/>
            <p:cNvSpPr>
              <a:spLocks noChangeArrowheads="1"/>
            </p:cNvSpPr>
            <p:nvPr/>
          </p:nvSpPr>
          <p:spPr bwMode="auto">
            <a:xfrm>
              <a:off x="3412" y="2523"/>
              <a:ext cx="1639" cy="336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59" name="Oval 11"/>
            <p:cNvSpPr>
              <a:spLocks noChangeArrowheads="1"/>
            </p:cNvSpPr>
            <p:nvPr/>
          </p:nvSpPr>
          <p:spPr bwMode="auto">
            <a:xfrm>
              <a:off x="2215" y="1071"/>
              <a:ext cx="887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0061" name="Text Box 13"/>
            <p:cNvSpPr txBox="1">
              <a:spLocks noChangeArrowheads="1"/>
            </p:cNvSpPr>
            <p:nvPr/>
          </p:nvSpPr>
          <p:spPr bwMode="auto">
            <a:xfrm>
              <a:off x="1016" y="2133"/>
              <a:ext cx="990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connectivity</a:t>
              </a:r>
            </a:p>
          </p:txBody>
        </p:sp>
        <p:sp>
          <p:nvSpPr>
            <p:cNvPr id="130062" name="Text Box 14"/>
            <p:cNvSpPr txBox="1">
              <a:spLocks noChangeArrowheads="1"/>
            </p:cNvSpPr>
            <p:nvPr/>
          </p:nvSpPr>
          <p:spPr bwMode="auto">
            <a:xfrm>
              <a:off x="2222" y="2444"/>
              <a:ext cx="327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log</a:t>
              </a:r>
            </a:p>
          </p:txBody>
        </p:sp>
        <p:sp>
          <p:nvSpPr>
            <p:cNvPr id="130063" name="Text Box 15"/>
            <p:cNvSpPr txBox="1">
              <a:spLocks noChangeArrowheads="1"/>
            </p:cNvSpPr>
            <p:nvPr/>
          </p:nvSpPr>
          <p:spPr bwMode="auto">
            <a:xfrm>
              <a:off x="1259" y="2853"/>
              <a:ext cx="552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circuit</a:t>
              </a:r>
            </a:p>
          </p:txBody>
        </p:sp>
        <p:sp>
          <p:nvSpPr>
            <p:cNvPr id="130064" name="Text Box 16"/>
            <p:cNvSpPr txBox="1">
              <a:spLocks noChangeArrowheads="1"/>
            </p:cNvSpPr>
            <p:nvPr/>
          </p:nvSpPr>
          <p:spPr bwMode="auto">
            <a:xfrm>
              <a:off x="2606" y="2876"/>
              <a:ext cx="89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equipment</a:t>
              </a:r>
            </a:p>
          </p:txBody>
        </p:sp>
        <p:sp>
          <p:nvSpPr>
            <p:cNvPr id="130065" name="Text Box 17"/>
            <p:cNvSpPr txBox="1">
              <a:spLocks noChangeArrowheads="1"/>
            </p:cNvSpPr>
            <p:nvPr/>
          </p:nvSpPr>
          <p:spPr bwMode="auto">
            <a:xfrm>
              <a:off x="2442" y="3453"/>
              <a:ext cx="1188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processingUnit</a:t>
              </a:r>
            </a:p>
          </p:txBody>
        </p:sp>
        <p:sp>
          <p:nvSpPr>
            <p:cNvPr id="130067" name="Text Box 19"/>
            <p:cNvSpPr txBox="1">
              <a:spLocks noChangeArrowheads="1"/>
            </p:cNvSpPr>
            <p:nvPr/>
          </p:nvSpPr>
          <p:spPr bwMode="auto">
            <a:xfrm>
              <a:off x="513" y="1653"/>
              <a:ext cx="703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network</a:t>
              </a:r>
            </a:p>
          </p:txBody>
        </p:sp>
        <p:sp>
          <p:nvSpPr>
            <p:cNvPr id="130073" name="Text Box 25"/>
            <p:cNvSpPr txBox="1">
              <a:spLocks noChangeArrowheads="1"/>
            </p:cNvSpPr>
            <p:nvPr/>
          </p:nvSpPr>
          <p:spPr bwMode="auto">
            <a:xfrm>
              <a:off x="3646" y="3124"/>
              <a:ext cx="11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alarmRecord</a:t>
              </a:r>
            </a:p>
          </p:txBody>
        </p:sp>
        <p:sp>
          <p:nvSpPr>
            <p:cNvPr id="130076" name="Text Box 28"/>
            <p:cNvSpPr txBox="1">
              <a:spLocks noChangeArrowheads="1"/>
            </p:cNvSpPr>
            <p:nvPr/>
          </p:nvSpPr>
          <p:spPr bwMode="auto">
            <a:xfrm>
              <a:off x="3756" y="1972"/>
              <a:ext cx="91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logRecord</a:t>
              </a:r>
            </a:p>
          </p:txBody>
        </p:sp>
        <p:sp>
          <p:nvSpPr>
            <p:cNvPr id="130077" name="Text Box 29"/>
            <p:cNvSpPr txBox="1">
              <a:spLocks noChangeArrowheads="1"/>
            </p:cNvSpPr>
            <p:nvPr/>
          </p:nvSpPr>
          <p:spPr bwMode="auto">
            <a:xfrm>
              <a:off x="3509" y="2548"/>
              <a:ext cx="141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eventLogRecord</a:t>
              </a:r>
            </a:p>
          </p:txBody>
        </p:sp>
        <p:sp>
          <p:nvSpPr>
            <p:cNvPr id="130078" name="Text Box 30"/>
            <p:cNvSpPr txBox="1">
              <a:spLocks noChangeArrowheads="1"/>
            </p:cNvSpPr>
            <p:nvPr/>
          </p:nvSpPr>
          <p:spPr bwMode="auto">
            <a:xfrm>
              <a:off x="2472" y="1056"/>
              <a:ext cx="37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pl-PL" sz="2000">
                  <a:latin typeface="+mn-lt"/>
                </a:rPr>
                <a:t>top</a:t>
              </a:r>
            </a:p>
          </p:txBody>
        </p:sp>
      </p:grpSp>
      <p:sp>
        <p:nvSpPr>
          <p:cNvPr id="130080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Partial Inheritance Tree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394831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0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Outline</a:t>
            </a:r>
            <a:endParaRPr lang="pl-PL" altLang="pl-PL" dirty="0"/>
          </a:p>
        </p:txBody>
      </p:sp>
      <p:sp>
        <p:nvSpPr>
          <p:cNvPr id="88066" name="Rectangle 2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Aft>
                <a:spcPct val="20000"/>
              </a:spcAft>
            </a:pPr>
            <a:r>
              <a:rPr lang="en-US" altLang="pl-PL" dirty="0"/>
              <a:t>Introduction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en-US" altLang="pl-PL" dirty="0"/>
              <a:t>Importance of management</a:t>
            </a:r>
          </a:p>
          <a:p>
            <a:pPr>
              <a:spcAft>
                <a:spcPct val="20000"/>
              </a:spcAft>
            </a:pPr>
            <a:r>
              <a:rPr lang="en-US" altLang="pl-PL" dirty="0"/>
              <a:t>Basic notions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en-US" altLang="pl-PL" dirty="0"/>
              <a:t>Main functions of management systems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pl-PL" altLang="pl-PL" dirty="0"/>
              <a:t>SNMP</a:t>
            </a:r>
            <a:r>
              <a:rPr lang="en-US" altLang="pl-PL" dirty="0"/>
              <a:t>-based management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pl-PL" altLang="pl-PL" dirty="0"/>
              <a:t>TMN</a:t>
            </a:r>
            <a:r>
              <a:rPr lang="en-US" altLang="pl-PL" dirty="0"/>
              <a:t>-based management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en-US" altLang="pl-PL" dirty="0"/>
              <a:t>Service management</a:t>
            </a:r>
            <a:endParaRPr lang="pl-PL" altLang="pl-PL" dirty="0"/>
          </a:p>
          <a:p>
            <a:pPr>
              <a:spcAft>
                <a:spcPct val="20000"/>
              </a:spcAft>
            </a:pPr>
            <a:r>
              <a:rPr lang="en-US" altLang="pl-PL" dirty="0"/>
              <a:t>Conclusion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445139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Naming Tree</a:t>
            </a:r>
            <a:endParaRPr lang="pl-PL" altLang="pl-PL" sz="2400" dirty="0"/>
          </a:p>
        </p:txBody>
      </p:sp>
      <p:grpSp>
        <p:nvGrpSpPr>
          <p:cNvPr id="176131" name="Group 3"/>
          <p:cNvGrpSpPr>
            <a:grpSpLocks/>
          </p:cNvGrpSpPr>
          <p:nvPr/>
        </p:nvGrpSpPr>
        <p:grpSpPr bwMode="auto">
          <a:xfrm>
            <a:off x="3145657" y="1532078"/>
            <a:ext cx="1893887" cy="1271588"/>
            <a:chOff x="2167" y="1008"/>
            <a:chExt cx="1193" cy="801"/>
          </a:xfrm>
        </p:grpSpPr>
        <p:sp>
          <p:nvSpPr>
            <p:cNvPr id="176132" name="Oval 4"/>
            <p:cNvSpPr>
              <a:spLocks noChangeArrowheads="1"/>
            </p:cNvSpPr>
            <p:nvPr/>
          </p:nvSpPr>
          <p:spPr bwMode="auto">
            <a:xfrm>
              <a:off x="2167" y="1008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33" name="Text Box 5"/>
            <p:cNvSpPr txBox="1">
              <a:spLocks noChangeArrowheads="1"/>
            </p:cNvSpPr>
            <p:nvPr/>
          </p:nvSpPr>
          <p:spPr bwMode="auto">
            <a:xfrm>
              <a:off x="2295" y="1152"/>
              <a:ext cx="96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Car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 smtClean="0">
                  <a:latin typeface="+mn-lt"/>
                </a:rPr>
                <a:t>N</a:t>
              </a:r>
              <a:r>
                <a:rPr lang="en-US" altLang="pl-PL" sz="2000" dirty="0" smtClean="0">
                  <a:latin typeface="+mn-lt"/>
                </a:rPr>
                <a:t>o.</a:t>
              </a:r>
              <a:r>
                <a:rPr lang="pl-PL" altLang="pl-PL" sz="2000" dirty="0" smtClean="0">
                  <a:latin typeface="+mn-lt"/>
                </a:rPr>
                <a:t> 52343</a:t>
              </a:r>
              <a:endParaRPr lang="pl-PL" altLang="pl-PL" sz="2000" dirty="0">
                <a:latin typeface="+mn-lt"/>
              </a:endParaRPr>
            </a:p>
          </p:txBody>
        </p:sp>
      </p:grpSp>
      <p:sp>
        <p:nvSpPr>
          <p:cNvPr id="176150" name="Text Box 22"/>
          <p:cNvSpPr txBox="1">
            <a:spLocks noChangeArrowheads="1"/>
          </p:cNvSpPr>
          <p:nvPr/>
        </p:nvSpPr>
        <p:spPr bwMode="auto">
          <a:xfrm>
            <a:off x="6038850" y="1532722"/>
            <a:ext cx="279756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pl-PL" sz="4000" dirty="0" smtClean="0">
                <a:solidFill>
                  <a:srgbClr val="FF0066"/>
                </a:solidFill>
                <a:latin typeface="+mn-lt"/>
              </a:rPr>
              <a:t>Object </a:t>
            </a:r>
            <a:br>
              <a:rPr lang="en-US" altLang="pl-PL" sz="4000" dirty="0" smtClean="0">
                <a:solidFill>
                  <a:srgbClr val="FF0066"/>
                </a:solidFill>
                <a:latin typeface="+mn-lt"/>
              </a:rPr>
            </a:br>
            <a:r>
              <a:rPr lang="en-US" altLang="pl-PL" sz="4000" dirty="0" smtClean="0">
                <a:solidFill>
                  <a:srgbClr val="FF0066"/>
                </a:solidFill>
                <a:latin typeface="+mn-lt"/>
              </a:rPr>
              <a:t>instances</a:t>
            </a:r>
            <a:r>
              <a:rPr lang="pl-PL" altLang="pl-PL" sz="4000" dirty="0" smtClean="0">
                <a:solidFill>
                  <a:srgbClr val="FF0066"/>
                </a:solidFill>
                <a:latin typeface="+mn-lt"/>
              </a:rPr>
              <a:t>!</a:t>
            </a:r>
            <a:endParaRPr lang="pl-PL" altLang="pl-PL" sz="4000" dirty="0">
              <a:solidFill>
                <a:srgbClr val="FF0066"/>
              </a:solidFill>
              <a:latin typeface="+mn-lt"/>
            </a:endParaRPr>
          </a:p>
        </p:txBody>
      </p:sp>
      <p:grpSp>
        <p:nvGrpSpPr>
          <p:cNvPr id="176168" name="Group 40"/>
          <p:cNvGrpSpPr>
            <a:grpSpLocks/>
          </p:cNvGrpSpPr>
          <p:nvPr/>
        </p:nvGrpSpPr>
        <p:grpSpPr bwMode="auto">
          <a:xfrm>
            <a:off x="5584057" y="3930791"/>
            <a:ext cx="1893887" cy="1539875"/>
            <a:chOff x="3703" y="2519"/>
            <a:chExt cx="1193" cy="970"/>
          </a:xfrm>
        </p:grpSpPr>
        <p:sp>
          <p:nvSpPr>
            <p:cNvPr id="176139" name="Line 11"/>
            <p:cNvSpPr>
              <a:spLocks noChangeShapeType="1"/>
            </p:cNvSpPr>
            <p:nvPr/>
          </p:nvSpPr>
          <p:spPr bwMode="auto">
            <a:xfrm>
              <a:off x="3974" y="2519"/>
              <a:ext cx="9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55" name="Oval 27"/>
            <p:cNvSpPr>
              <a:spLocks noChangeArrowheads="1"/>
            </p:cNvSpPr>
            <p:nvPr/>
          </p:nvSpPr>
          <p:spPr bwMode="auto">
            <a:xfrm>
              <a:off x="3703" y="2688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56" name="Text Box 28"/>
            <p:cNvSpPr txBox="1">
              <a:spLocks noChangeArrowheads="1"/>
            </p:cNvSpPr>
            <p:nvPr/>
          </p:nvSpPr>
          <p:spPr bwMode="auto">
            <a:xfrm>
              <a:off x="4010" y="2865"/>
              <a:ext cx="605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/>
                <a:t>Piston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 smtClean="0">
                  <a:latin typeface="+mn-lt"/>
                </a:rPr>
                <a:t>N</a:t>
              </a:r>
              <a:r>
                <a:rPr lang="en-US" altLang="pl-PL" sz="2000" dirty="0" smtClean="0">
                  <a:latin typeface="+mn-lt"/>
                </a:rPr>
                <a:t>o.</a:t>
              </a:r>
              <a:r>
                <a:rPr lang="pl-PL" altLang="pl-PL" sz="2000" dirty="0" smtClean="0">
                  <a:latin typeface="+mn-lt"/>
                </a:rPr>
                <a:t> </a:t>
              </a:r>
              <a:r>
                <a:rPr lang="pl-PL" altLang="pl-PL" sz="2000" dirty="0">
                  <a:latin typeface="+mn-lt"/>
                </a:rPr>
                <a:t>1</a:t>
              </a:r>
            </a:p>
          </p:txBody>
        </p:sp>
      </p:grpSp>
      <p:grpSp>
        <p:nvGrpSpPr>
          <p:cNvPr id="176167" name="Group 39"/>
          <p:cNvGrpSpPr>
            <a:grpSpLocks/>
          </p:cNvGrpSpPr>
          <p:nvPr/>
        </p:nvGrpSpPr>
        <p:grpSpPr bwMode="auto">
          <a:xfrm>
            <a:off x="4582344" y="2598878"/>
            <a:ext cx="1893888" cy="1423988"/>
            <a:chOff x="3072" y="1680"/>
            <a:chExt cx="1193" cy="897"/>
          </a:xfrm>
        </p:grpSpPr>
        <p:sp>
          <p:nvSpPr>
            <p:cNvPr id="176152" name="Oval 24"/>
            <p:cNvSpPr>
              <a:spLocks noChangeArrowheads="1"/>
            </p:cNvSpPr>
            <p:nvPr/>
          </p:nvSpPr>
          <p:spPr bwMode="auto">
            <a:xfrm>
              <a:off x="3072" y="1776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53" name="Text Box 25"/>
            <p:cNvSpPr txBox="1">
              <a:spLocks noChangeArrowheads="1"/>
            </p:cNvSpPr>
            <p:nvPr/>
          </p:nvSpPr>
          <p:spPr bwMode="auto">
            <a:xfrm>
              <a:off x="3349" y="2056"/>
              <a:ext cx="66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Engine</a:t>
              </a:r>
              <a:endParaRPr lang="pl-PL" altLang="pl-PL" sz="2000" dirty="0">
                <a:latin typeface="+mn-lt"/>
              </a:endParaRPr>
            </a:p>
          </p:txBody>
        </p:sp>
        <p:sp>
          <p:nvSpPr>
            <p:cNvPr id="176157" name="Line 29"/>
            <p:cNvSpPr>
              <a:spLocks noChangeShapeType="1"/>
            </p:cNvSpPr>
            <p:nvPr/>
          </p:nvSpPr>
          <p:spPr bwMode="auto">
            <a:xfrm>
              <a:off x="3196" y="1680"/>
              <a:ext cx="192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</p:grpSp>
      <p:grpSp>
        <p:nvGrpSpPr>
          <p:cNvPr id="176170" name="Group 42"/>
          <p:cNvGrpSpPr>
            <a:grpSpLocks/>
          </p:cNvGrpSpPr>
          <p:nvPr/>
        </p:nvGrpSpPr>
        <p:grpSpPr bwMode="auto">
          <a:xfrm>
            <a:off x="1850257" y="3741878"/>
            <a:ext cx="2884487" cy="1728788"/>
            <a:chOff x="1351" y="2400"/>
            <a:chExt cx="1817" cy="1089"/>
          </a:xfrm>
        </p:grpSpPr>
        <p:sp>
          <p:nvSpPr>
            <p:cNvPr id="176160" name="Line 32"/>
            <p:cNvSpPr>
              <a:spLocks noChangeShapeType="1"/>
            </p:cNvSpPr>
            <p:nvPr/>
          </p:nvSpPr>
          <p:spPr bwMode="auto">
            <a:xfrm flipH="1">
              <a:off x="2304" y="2400"/>
              <a:ext cx="864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61" name="Oval 33"/>
            <p:cNvSpPr>
              <a:spLocks noChangeArrowheads="1"/>
            </p:cNvSpPr>
            <p:nvPr/>
          </p:nvSpPr>
          <p:spPr bwMode="auto">
            <a:xfrm>
              <a:off x="1351" y="2688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62" name="Text Box 34"/>
            <p:cNvSpPr txBox="1">
              <a:spLocks noChangeArrowheads="1"/>
            </p:cNvSpPr>
            <p:nvPr/>
          </p:nvSpPr>
          <p:spPr bwMode="auto">
            <a:xfrm>
              <a:off x="1658" y="2865"/>
              <a:ext cx="605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>
                  <a:latin typeface="+mn-lt"/>
                </a:rPr>
                <a:t>Piston</a:t>
              </a:r>
              <a:endParaRPr lang="pl-PL" altLang="pl-PL" sz="2000" dirty="0">
                <a:latin typeface="+mn-lt"/>
              </a:endParaRPr>
            </a:p>
            <a:p>
              <a:pPr algn="ctr" eaLnBrk="0" hangingPunct="0"/>
              <a:r>
                <a:rPr lang="pl-PL" altLang="pl-PL" sz="2000" dirty="0" smtClean="0">
                  <a:latin typeface="+mn-lt"/>
                </a:rPr>
                <a:t>N</a:t>
              </a:r>
              <a:r>
                <a:rPr lang="en-US" altLang="pl-PL" sz="2000" dirty="0" smtClean="0">
                  <a:latin typeface="+mn-lt"/>
                </a:rPr>
                <a:t>o.</a:t>
              </a:r>
              <a:r>
                <a:rPr lang="pl-PL" altLang="pl-PL" sz="2000" dirty="0" smtClean="0">
                  <a:latin typeface="+mn-lt"/>
                </a:rPr>
                <a:t> </a:t>
              </a:r>
              <a:r>
                <a:rPr lang="pl-PL" altLang="pl-PL" sz="2000" dirty="0">
                  <a:latin typeface="+mn-lt"/>
                </a:rPr>
                <a:t>2</a:t>
              </a:r>
            </a:p>
          </p:txBody>
        </p:sp>
      </p:grpSp>
      <p:grpSp>
        <p:nvGrpSpPr>
          <p:cNvPr id="176171" name="Group 43"/>
          <p:cNvGrpSpPr>
            <a:grpSpLocks/>
          </p:cNvGrpSpPr>
          <p:nvPr/>
        </p:nvGrpSpPr>
        <p:grpSpPr bwMode="auto">
          <a:xfrm>
            <a:off x="467544" y="5273816"/>
            <a:ext cx="1893888" cy="1287462"/>
            <a:chOff x="480" y="3365"/>
            <a:chExt cx="1193" cy="811"/>
          </a:xfrm>
        </p:grpSpPr>
        <p:sp>
          <p:nvSpPr>
            <p:cNvPr id="176163" name="Line 35"/>
            <p:cNvSpPr>
              <a:spLocks noChangeShapeType="1"/>
            </p:cNvSpPr>
            <p:nvPr/>
          </p:nvSpPr>
          <p:spPr bwMode="auto">
            <a:xfrm flipH="1">
              <a:off x="1435" y="3365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64" name="Oval 36"/>
            <p:cNvSpPr>
              <a:spLocks noChangeArrowheads="1"/>
            </p:cNvSpPr>
            <p:nvPr/>
          </p:nvSpPr>
          <p:spPr bwMode="auto">
            <a:xfrm>
              <a:off x="480" y="3375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65" name="Text Box 37"/>
            <p:cNvSpPr txBox="1">
              <a:spLocks noChangeArrowheads="1"/>
            </p:cNvSpPr>
            <p:nvPr/>
          </p:nvSpPr>
          <p:spPr bwMode="auto">
            <a:xfrm>
              <a:off x="602" y="3648"/>
              <a:ext cx="97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 smtClean="0"/>
                <a:t>Piston ring</a:t>
              </a:r>
              <a:endParaRPr lang="pl-PL" altLang="pl-PL" sz="2000" dirty="0">
                <a:latin typeface="+mn-lt"/>
              </a:endParaRPr>
            </a:p>
          </p:txBody>
        </p:sp>
      </p:grpSp>
      <p:grpSp>
        <p:nvGrpSpPr>
          <p:cNvPr id="176169" name="Group 41"/>
          <p:cNvGrpSpPr>
            <a:grpSpLocks/>
          </p:cNvGrpSpPr>
          <p:nvPr/>
        </p:nvGrpSpPr>
        <p:grpSpPr bwMode="auto">
          <a:xfrm>
            <a:off x="4201344" y="5284928"/>
            <a:ext cx="1893888" cy="1276350"/>
            <a:chOff x="2832" y="3372"/>
            <a:chExt cx="1193" cy="804"/>
          </a:xfrm>
        </p:grpSpPr>
        <p:sp>
          <p:nvSpPr>
            <p:cNvPr id="176158" name="Oval 30"/>
            <p:cNvSpPr>
              <a:spLocks noChangeArrowheads="1"/>
            </p:cNvSpPr>
            <p:nvPr/>
          </p:nvSpPr>
          <p:spPr bwMode="auto">
            <a:xfrm>
              <a:off x="2832" y="3375"/>
              <a:ext cx="1193" cy="801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76159" name="Text Box 31"/>
            <p:cNvSpPr txBox="1">
              <a:spLocks noChangeArrowheads="1"/>
            </p:cNvSpPr>
            <p:nvPr/>
          </p:nvSpPr>
          <p:spPr bwMode="auto">
            <a:xfrm>
              <a:off x="2953" y="3648"/>
              <a:ext cx="97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pl-PL" sz="2000" dirty="0"/>
                <a:t>Piston ring</a:t>
              </a:r>
              <a:endParaRPr lang="pl-PL" altLang="pl-PL" sz="2000" dirty="0">
                <a:latin typeface="+mn-lt"/>
              </a:endParaRPr>
            </a:p>
          </p:txBody>
        </p:sp>
        <p:sp>
          <p:nvSpPr>
            <p:cNvPr id="176166" name="Line 38"/>
            <p:cNvSpPr>
              <a:spLocks noChangeShapeType="1"/>
            </p:cNvSpPr>
            <p:nvPr/>
          </p:nvSpPr>
          <p:spPr bwMode="auto">
            <a:xfrm flipH="1">
              <a:off x="3804" y="3372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9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5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94" name="Group 22"/>
          <p:cNvGrpSpPr>
            <a:grpSpLocks/>
          </p:cNvGrpSpPr>
          <p:nvPr/>
        </p:nvGrpSpPr>
        <p:grpSpPr bwMode="auto">
          <a:xfrm>
            <a:off x="2081213" y="1981200"/>
            <a:ext cx="4572000" cy="3821113"/>
            <a:chOff x="1311" y="1248"/>
            <a:chExt cx="2880" cy="2407"/>
          </a:xfrm>
        </p:grpSpPr>
        <p:sp>
          <p:nvSpPr>
            <p:cNvPr id="131074" name="Oval 2"/>
            <p:cNvSpPr>
              <a:spLocks noChangeArrowheads="1"/>
            </p:cNvSpPr>
            <p:nvPr/>
          </p:nvSpPr>
          <p:spPr bwMode="auto">
            <a:xfrm>
              <a:off x="2153" y="2736"/>
              <a:ext cx="1152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75" name="Oval 3"/>
            <p:cNvSpPr>
              <a:spLocks noChangeArrowheads="1"/>
            </p:cNvSpPr>
            <p:nvPr/>
          </p:nvSpPr>
          <p:spPr bwMode="auto">
            <a:xfrm>
              <a:off x="2241" y="1248"/>
              <a:ext cx="931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76" name="Oval 4"/>
            <p:cNvSpPr>
              <a:spLocks noChangeArrowheads="1"/>
            </p:cNvSpPr>
            <p:nvPr/>
          </p:nvSpPr>
          <p:spPr bwMode="auto">
            <a:xfrm>
              <a:off x="2241" y="1975"/>
              <a:ext cx="931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77" name="Text Box 5"/>
            <p:cNvSpPr txBox="1">
              <a:spLocks noChangeArrowheads="1"/>
            </p:cNvSpPr>
            <p:nvPr/>
          </p:nvSpPr>
          <p:spPr bwMode="auto">
            <a:xfrm>
              <a:off x="2500" y="1250"/>
              <a:ext cx="4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root</a:t>
              </a:r>
            </a:p>
          </p:txBody>
        </p:sp>
        <p:sp>
          <p:nvSpPr>
            <p:cNvPr id="131078" name="Text Box 6"/>
            <p:cNvSpPr txBox="1">
              <a:spLocks noChangeArrowheads="1"/>
            </p:cNvSpPr>
            <p:nvPr/>
          </p:nvSpPr>
          <p:spPr bwMode="auto">
            <a:xfrm>
              <a:off x="2346" y="1986"/>
              <a:ext cx="77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network</a:t>
              </a:r>
            </a:p>
          </p:txBody>
        </p:sp>
        <p:sp>
          <p:nvSpPr>
            <p:cNvPr id="131079" name="Text Box 7"/>
            <p:cNvSpPr txBox="1">
              <a:spLocks noChangeArrowheads="1"/>
            </p:cNvSpPr>
            <p:nvPr/>
          </p:nvSpPr>
          <p:spPr bwMode="auto">
            <a:xfrm>
              <a:off x="2242" y="2754"/>
              <a:ext cx="98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equipment</a:t>
              </a:r>
            </a:p>
          </p:txBody>
        </p:sp>
        <p:sp>
          <p:nvSpPr>
            <p:cNvPr id="131080" name="Oval 8"/>
            <p:cNvSpPr>
              <a:spLocks noChangeArrowheads="1"/>
            </p:cNvSpPr>
            <p:nvPr/>
          </p:nvSpPr>
          <p:spPr bwMode="auto">
            <a:xfrm>
              <a:off x="1311" y="3367"/>
              <a:ext cx="930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81" name="Text Box 9"/>
            <p:cNvSpPr txBox="1">
              <a:spLocks noChangeArrowheads="1"/>
            </p:cNvSpPr>
            <p:nvPr/>
          </p:nvSpPr>
          <p:spPr bwMode="auto">
            <a:xfrm>
              <a:off x="1364" y="3378"/>
              <a:ext cx="81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software</a:t>
              </a:r>
            </a:p>
          </p:txBody>
        </p:sp>
        <p:sp>
          <p:nvSpPr>
            <p:cNvPr id="131082" name="Oval 10"/>
            <p:cNvSpPr>
              <a:spLocks noChangeArrowheads="1"/>
            </p:cNvSpPr>
            <p:nvPr/>
          </p:nvSpPr>
          <p:spPr bwMode="auto">
            <a:xfrm>
              <a:off x="3260" y="3367"/>
              <a:ext cx="931" cy="288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83" name="Text Box 11"/>
            <p:cNvSpPr txBox="1">
              <a:spLocks noChangeArrowheads="1"/>
            </p:cNvSpPr>
            <p:nvPr/>
          </p:nvSpPr>
          <p:spPr bwMode="auto">
            <a:xfrm>
              <a:off x="3440" y="3378"/>
              <a:ext cx="60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pl-PL" sz="2000">
                  <a:latin typeface="+mn-lt"/>
                </a:rPr>
                <a:t>circuit</a:t>
              </a:r>
            </a:p>
          </p:txBody>
        </p:sp>
        <p:sp>
          <p:nvSpPr>
            <p:cNvPr id="131084" name="Line 12"/>
            <p:cNvSpPr>
              <a:spLocks noChangeShapeType="1"/>
            </p:cNvSpPr>
            <p:nvPr/>
          </p:nvSpPr>
          <p:spPr bwMode="auto">
            <a:xfrm>
              <a:off x="2729" y="1536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85" name="Line 13"/>
            <p:cNvSpPr>
              <a:spLocks noChangeShapeType="1"/>
            </p:cNvSpPr>
            <p:nvPr/>
          </p:nvSpPr>
          <p:spPr bwMode="auto">
            <a:xfrm>
              <a:off x="2729" y="2256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86" name="Line 14"/>
            <p:cNvSpPr>
              <a:spLocks noChangeShapeType="1"/>
            </p:cNvSpPr>
            <p:nvPr/>
          </p:nvSpPr>
          <p:spPr bwMode="auto">
            <a:xfrm flipH="1">
              <a:off x="1798" y="2976"/>
              <a:ext cx="532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sp>
          <p:nvSpPr>
            <p:cNvPr id="131087" name="Line 15"/>
            <p:cNvSpPr>
              <a:spLocks noChangeShapeType="1"/>
            </p:cNvSpPr>
            <p:nvPr/>
          </p:nvSpPr>
          <p:spPr bwMode="auto">
            <a:xfrm>
              <a:off x="3127" y="2976"/>
              <a:ext cx="621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 sz="2000">
                <a:latin typeface="+mn-lt"/>
              </a:endParaRPr>
            </a:p>
          </p:txBody>
        </p:sp>
        <p:cxnSp>
          <p:nvCxnSpPr>
            <p:cNvPr id="131088" name="AutoShape 16"/>
            <p:cNvCxnSpPr>
              <a:cxnSpLocks noChangeShapeType="1"/>
            </p:cNvCxnSpPr>
            <p:nvPr/>
          </p:nvCxnSpPr>
          <p:spPr bwMode="auto">
            <a:xfrm flipH="1" flipV="1">
              <a:off x="3072" y="2016"/>
              <a:ext cx="97" cy="95"/>
            </a:xfrm>
            <a:prstGeom prst="curvedConnector4">
              <a:avLst>
                <a:gd name="adj1" fmla="val -419588"/>
                <a:gd name="adj2" fmla="val 21789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089" name="AutoShape 17"/>
            <p:cNvCxnSpPr>
              <a:cxnSpLocks noChangeShapeType="1"/>
            </p:cNvCxnSpPr>
            <p:nvPr/>
          </p:nvCxnSpPr>
          <p:spPr bwMode="auto">
            <a:xfrm flipH="1" flipV="1">
              <a:off x="3216" y="2799"/>
              <a:ext cx="97" cy="95"/>
            </a:xfrm>
            <a:prstGeom prst="curvedConnector4">
              <a:avLst>
                <a:gd name="adj1" fmla="val -419588"/>
                <a:gd name="adj2" fmla="val 21789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090" name="AutoShape 18"/>
            <p:cNvCxnSpPr>
              <a:cxnSpLocks noChangeShapeType="1"/>
            </p:cNvCxnSpPr>
            <p:nvPr/>
          </p:nvCxnSpPr>
          <p:spPr bwMode="auto">
            <a:xfrm flipH="1" flipV="1">
              <a:off x="4080" y="3425"/>
              <a:ext cx="97" cy="95"/>
            </a:xfrm>
            <a:prstGeom prst="curvedConnector4">
              <a:avLst>
                <a:gd name="adj1" fmla="val -419588"/>
                <a:gd name="adj2" fmla="val 21789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091" name="AutoShape 19"/>
            <p:cNvCxnSpPr>
              <a:cxnSpLocks noChangeShapeType="1"/>
            </p:cNvCxnSpPr>
            <p:nvPr/>
          </p:nvCxnSpPr>
          <p:spPr bwMode="auto">
            <a:xfrm flipH="1" flipV="1">
              <a:off x="2159" y="3425"/>
              <a:ext cx="97" cy="95"/>
            </a:xfrm>
            <a:prstGeom prst="curvedConnector4">
              <a:avLst>
                <a:gd name="adj1" fmla="val -419588"/>
                <a:gd name="adj2" fmla="val 21789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1093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Partial Managed Object Naming Tree</a:t>
            </a:r>
          </a:p>
        </p:txBody>
      </p:sp>
    </p:spTree>
    <p:extLst>
      <p:ext uri="{BB962C8B-B14F-4D97-AF65-F5344CB8AC3E}">
        <p14:creationId xmlns:p14="http://schemas.microsoft.com/office/powerpoint/2010/main" val="351210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126" name="Group 30"/>
          <p:cNvGrpSpPr>
            <a:grpSpLocks/>
          </p:cNvGrpSpPr>
          <p:nvPr/>
        </p:nvGrpSpPr>
        <p:grpSpPr bwMode="auto">
          <a:xfrm>
            <a:off x="914400" y="1600200"/>
            <a:ext cx="7653338" cy="4724401"/>
            <a:chOff x="768" y="1008"/>
            <a:chExt cx="4821" cy="2976"/>
          </a:xfrm>
        </p:grpSpPr>
        <p:sp>
          <p:nvSpPr>
            <p:cNvPr id="132098" name="Line 2"/>
            <p:cNvSpPr>
              <a:spLocks noChangeShapeType="1"/>
            </p:cNvSpPr>
            <p:nvPr/>
          </p:nvSpPr>
          <p:spPr bwMode="auto">
            <a:xfrm flipH="1">
              <a:off x="1392" y="1300"/>
              <a:ext cx="1207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099" name="Line 3"/>
            <p:cNvSpPr>
              <a:spLocks noChangeShapeType="1"/>
            </p:cNvSpPr>
            <p:nvPr/>
          </p:nvSpPr>
          <p:spPr bwMode="auto">
            <a:xfrm>
              <a:off x="2599" y="1300"/>
              <a:ext cx="1529" cy="3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00" name="Rectangle 4"/>
            <p:cNvSpPr>
              <a:spLocks noChangeArrowheads="1"/>
            </p:cNvSpPr>
            <p:nvPr/>
          </p:nvSpPr>
          <p:spPr bwMode="auto">
            <a:xfrm>
              <a:off x="1152" y="1632"/>
              <a:ext cx="667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itu(0)</a:t>
              </a:r>
            </a:p>
          </p:txBody>
        </p:sp>
        <p:sp>
          <p:nvSpPr>
            <p:cNvPr id="132101" name="Rectangle 5"/>
            <p:cNvSpPr>
              <a:spLocks noChangeArrowheads="1"/>
            </p:cNvSpPr>
            <p:nvPr/>
          </p:nvSpPr>
          <p:spPr bwMode="auto">
            <a:xfrm>
              <a:off x="3787" y="1634"/>
              <a:ext cx="155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joint-iso-itu(2)</a:t>
              </a:r>
            </a:p>
          </p:txBody>
        </p:sp>
        <p:sp>
          <p:nvSpPr>
            <p:cNvPr id="132102" name="Line 6"/>
            <p:cNvSpPr>
              <a:spLocks noChangeShapeType="1"/>
            </p:cNvSpPr>
            <p:nvPr/>
          </p:nvSpPr>
          <p:spPr bwMode="auto">
            <a:xfrm flipH="1">
              <a:off x="2496" y="1300"/>
              <a:ext cx="103" cy="3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03" name="Rectangle 7"/>
            <p:cNvSpPr>
              <a:spLocks noChangeArrowheads="1"/>
            </p:cNvSpPr>
            <p:nvPr/>
          </p:nvSpPr>
          <p:spPr bwMode="auto">
            <a:xfrm>
              <a:off x="2256" y="1628"/>
              <a:ext cx="687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iso(1)</a:t>
              </a:r>
            </a:p>
          </p:txBody>
        </p:sp>
        <p:sp>
          <p:nvSpPr>
            <p:cNvPr id="132104" name="Line 8"/>
            <p:cNvSpPr>
              <a:spLocks noChangeShapeType="1"/>
            </p:cNvSpPr>
            <p:nvPr/>
          </p:nvSpPr>
          <p:spPr bwMode="auto">
            <a:xfrm>
              <a:off x="2500" y="1880"/>
              <a:ext cx="0" cy="1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05" name="Rectangle 9"/>
            <p:cNvSpPr>
              <a:spLocks noChangeArrowheads="1"/>
            </p:cNvSpPr>
            <p:nvPr/>
          </p:nvSpPr>
          <p:spPr bwMode="auto">
            <a:xfrm>
              <a:off x="2256" y="1964"/>
              <a:ext cx="73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org(3)</a:t>
              </a:r>
            </a:p>
          </p:txBody>
        </p:sp>
        <p:sp>
          <p:nvSpPr>
            <p:cNvPr id="132106" name="Line 10"/>
            <p:cNvSpPr>
              <a:spLocks noChangeShapeType="1"/>
            </p:cNvSpPr>
            <p:nvPr/>
          </p:nvSpPr>
          <p:spPr bwMode="auto">
            <a:xfrm>
              <a:off x="2500" y="2216"/>
              <a:ext cx="0" cy="1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07" name="Rectangle 11"/>
            <p:cNvSpPr>
              <a:spLocks noChangeArrowheads="1"/>
            </p:cNvSpPr>
            <p:nvPr/>
          </p:nvSpPr>
          <p:spPr bwMode="auto">
            <a:xfrm>
              <a:off x="2208" y="2325"/>
              <a:ext cx="774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dod(6)</a:t>
              </a:r>
            </a:p>
          </p:txBody>
        </p:sp>
        <p:sp>
          <p:nvSpPr>
            <p:cNvPr id="132108" name="Line 12"/>
            <p:cNvSpPr>
              <a:spLocks noChangeShapeType="1"/>
            </p:cNvSpPr>
            <p:nvPr/>
          </p:nvSpPr>
          <p:spPr bwMode="auto">
            <a:xfrm>
              <a:off x="2500" y="2576"/>
              <a:ext cx="0" cy="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09" name="Rectangle 13"/>
            <p:cNvSpPr>
              <a:spLocks noChangeArrowheads="1"/>
            </p:cNvSpPr>
            <p:nvPr/>
          </p:nvSpPr>
          <p:spPr bwMode="auto">
            <a:xfrm>
              <a:off x="2016" y="2736"/>
              <a:ext cx="118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internet(1)</a:t>
              </a:r>
            </a:p>
          </p:txBody>
        </p:sp>
        <p:sp>
          <p:nvSpPr>
            <p:cNvPr id="132110" name="Line 14"/>
            <p:cNvSpPr>
              <a:spLocks noChangeShapeType="1"/>
            </p:cNvSpPr>
            <p:nvPr/>
          </p:nvSpPr>
          <p:spPr bwMode="auto">
            <a:xfrm flipH="1">
              <a:off x="1440" y="2980"/>
              <a:ext cx="1063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11" name="Line 15"/>
            <p:cNvSpPr>
              <a:spLocks noChangeShapeType="1"/>
            </p:cNvSpPr>
            <p:nvPr/>
          </p:nvSpPr>
          <p:spPr bwMode="auto">
            <a:xfrm>
              <a:off x="2503" y="2980"/>
              <a:ext cx="2153" cy="2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12" name="Line 16"/>
            <p:cNvSpPr>
              <a:spLocks noChangeShapeType="1"/>
            </p:cNvSpPr>
            <p:nvPr/>
          </p:nvSpPr>
          <p:spPr bwMode="auto">
            <a:xfrm>
              <a:off x="2503" y="2980"/>
              <a:ext cx="905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13" name="Line 17"/>
            <p:cNvSpPr>
              <a:spLocks noChangeShapeType="1"/>
            </p:cNvSpPr>
            <p:nvPr/>
          </p:nvSpPr>
          <p:spPr bwMode="auto">
            <a:xfrm>
              <a:off x="2500" y="2980"/>
              <a:ext cx="44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14" name="Rectangle 18"/>
            <p:cNvSpPr>
              <a:spLocks noChangeArrowheads="1"/>
            </p:cNvSpPr>
            <p:nvPr/>
          </p:nvSpPr>
          <p:spPr bwMode="auto">
            <a:xfrm>
              <a:off x="768" y="3266"/>
              <a:ext cx="128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directory(1)</a:t>
              </a:r>
            </a:p>
          </p:txBody>
        </p:sp>
        <p:sp>
          <p:nvSpPr>
            <p:cNvPr id="132115" name="Rectangle 19"/>
            <p:cNvSpPr>
              <a:spLocks noChangeArrowheads="1"/>
            </p:cNvSpPr>
            <p:nvPr/>
          </p:nvSpPr>
          <p:spPr bwMode="auto">
            <a:xfrm>
              <a:off x="1968" y="3266"/>
              <a:ext cx="99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mgmt(2)</a:t>
              </a:r>
            </a:p>
          </p:txBody>
        </p:sp>
        <p:sp>
          <p:nvSpPr>
            <p:cNvPr id="132116" name="Rectangle 20"/>
            <p:cNvSpPr>
              <a:spLocks noChangeArrowheads="1"/>
            </p:cNvSpPr>
            <p:nvPr/>
          </p:nvSpPr>
          <p:spPr bwMode="auto">
            <a:xfrm>
              <a:off x="2832" y="3266"/>
              <a:ext cx="169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experimental(3)</a:t>
              </a:r>
            </a:p>
          </p:txBody>
        </p:sp>
        <p:sp>
          <p:nvSpPr>
            <p:cNvPr id="132117" name="Rectangle 21"/>
            <p:cNvSpPr>
              <a:spLocks noChangeArrowheads="1"/>
            </p:cNvSpPr>
            <p:nvPr/>
          </p:nvSpPr>
          <p:spPr bwMode="auto">
            <a:xfrm>
              <a:off x="4349" y="3266"/>
              <a:ext cx="1091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private(4)</a:t>
              </a:r>
            </a:p>
          </p:txBody>
        </p:sp>
        <p:sp>
          <p:nvSpPr>
            <p:cNvPr id="132118" name="Line 22"/>
            <p:cNvSpPr>
              <a:spLocks noChangeShapeType="1"/>
            </p:cNvSpPr>
            <p:nvPr/>
          </p:nvSpPr>
          <p:spPr bwMode="auto">
            <a:xfrm>
              <a:off x="2500" y="3509"/>
              <a:ext cx="0" cy="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19" name="Rectangle 23"/>
            <p:cNvSpPr>
              <a:spLocks noChangeArrowheads="1"/>
            </p:cNvSpPr>
            <p:nvPr/>
          </p:nvSpPr>
          <p:spPr bwMode="auto">
            <a:xfrm>
              <a:off x="2059" y="3695"/>
              <a:ext cx="1841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MIB-1, MIB-II (1)</a:t>
              </a:r>
            </a:p>
          </p:txBody>
        </p:sp>
        <p:sp>
          <p:nvSpPr>
            <p:cNvPr id="132120" name="Line 24"/>
            <p:cNvSpPr>
              <a:spLocks noChangeShapeType="1"/>
            </p:cNvSpPr>
            <p:nvPr/>
          </p:nvSpPr>
          <p:spPr bwMode="auto">
            <a:xfrm>
              <a:off x="4608" y="3509"/>
              <a:ext cx="0" cy="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2121" name="Rectangle 25"/>
            <p:cNvSpPr>
              <a:spLocks noChangeArrowheads="1"/>
            </p:cNvSpPr>
            <p:nvPr/>
          </p:nvSpPr>
          <p:spPr bwMode="auto">
            <a:xfrm>
              <a:off x="4087" y="3695"/>
              <a:ext cx="1502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enterprises(1)</a:t>
              </a:r>
            </a:p>
          </p:txBody>
        </p:sp>
        <p:sp>
          <p:nvSpPr>
            <p:cNvPr id="132122" name="Rectangle 26"/>
            <p:cNvSpPr>
              <a:spLocks noChangeArrowheads="1"/>
            </p:cNvSpPr>
            <p:nvPr/>
          </p:nvSpPr>
          <p:spPr bwMode="auto">
            <a:xfrm>
              <a:off x="2304" y="1008"/>
              <a:ext cx="67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>
                  <a:latin typeface="+mn-lt"/>
                </a:rPr>
                <a:t>ROOT</a:t>
              </a:r>
            </a:p>
          </p:txBody>
        </p:sp>
      </p:grpSp>
      <p:sp>
        <p:nvSpPr>
          <p:cNvPr id="13212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Partial Registration Tree</a:t>
            </a:r>
          </a:p>
        </p:txBody>
      </p:sp>
    </p:spTree>
    <p:extLst>
      <p:ext uri="{BB962C8B-B14F-4D97-AF65-F5344CB8AC3E}">
        <p14:creationId xmlns:p14="http://schemas.microsoft.com/office/powerpoint/2010/main" val="3510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10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Manager-Agent Model</a:t>
            </a:r>
            <a:endParaRPr lang="pl-PL" altLang="pl-PL"/>
          </a:p>
        </p:txBody>
      </p:sp>
      <p:sp>
        <p:nvSpPr>
          <p:cNvPr id="134152" name="Rectangle 1032"/>
          <p:cNvSpPr>
            <a:spLocks noGrp="1" noChangeArrowheads="1"/>
          </p:cNvSpPr>
          <p:nvPr>
            <p:ph idx="1"/>
          </p:nvPr>
        </p:nvSpPr>
        <p:spPr>
          <a:xfrm>
            <a:off x="1547813" y="1484784"/>
            <a:ext cx="7138987" cy="4497388"/>
          </a:xfrm>
        </p:spPr>
        <p:txBody>
          <a:bodyPr/>
          <a:lstStyle/>
          <a:p>
            <a:r>
              <a:rPr lang="en-US" altLang="pl-PL" dirty="0"/>
              <a:t>Manager</a:t>
            </a:r>
            <a:endParaRPr lang="pl-PL" altLang="pl-PL" dirty="0"/>
          </a:p>
          <a:p>
            <a:pPr lvl="1"/>
            <a:r>
              <a:rPr lang="en-US" altLang="pl-PL" dirty="0"/>
              <a:t>In the managing system</a:t>
            </a:r>
            <a:endParaRPr lang="pl-PL" altLang="pl-PL" dirty="0"/>
          </a:p>
          <a:p>
            <a:r>
              <a:rPr lang="pl-PL" altLang="pl-PL" dirty="0"/>
              <a:t>Agent</a:t>
            </a:r>
          </a:p>
          <a:p>
            <a:pPr lvl="1"/>
            <a:r>
              <a:rPr lang="en-US" altLang="pl-PL" dirty="0"/>
              <a:t>In the managed system</a:t>
            </a:r>
            <a:r>
              <a:rPr lang="pl-PL" altLang="pl-PL" dirty="0"/>
              <a:t> (</a:t>
            </a:r>
            <a:r>
              <a:rPr lang="en-US" altLang="pl-PL" dirty="0"/>
              <a:t>network element</a:t>
            </a:r>
            <a:r>
              <a:rPr lang="pl-PL" altLang="pl-PL" dirty="0"/>
              <a:t>)</a:t>
            </a:r>
          </a:p>
          <a:p>
            <a:r>
              <a:rPr lang="en-US" altLang="pl-PL" dirty="0"/>
              <a:t>Managed objects</a:t>
            </a:r>
            <a:r>
              <a:rPr lang="pl-PL" altLang="pl-PL" dirty="0"/>
              <a:t> </a:t>
            </a:r>
            <a:r>
              <a:rPr lang="en-US" altLang="pl-PL" dirty="0"/>
              <a:t/>
            </a:r>
            <a:br>
              <a:rPr lang="en-US" altLang="pl-PL" dirty="0"/>
            </a:br>
            <a:r>
              <a:rPr lang="pl-PL" altLang="pl-PL" dirty="0"/>
              <a:t>(MIB</a:t>
            </a:r>
            <a:r>
              <a:rPr lang="en-US" altLang="pl-PL" dirty="0"/>
              <a:t>: Management Information Base</a:t>
            </a:r>
            <a:r>
              <a:rPr lang="pl-PL" altLang="pl-PL" dirty="0"/>
              <a:t>)</a:t>
            </a:r>
          </a:p>
          <a:p>
            <a:pPr lvl="1"/>
            <a:r>
              <a:rPr lang="en-US" altLang="pl-PL" dirty="0"/>
              <a:t>Represent managed resources</a:t>
            </a:r>
            <a:endParaRPr lang="pl-PL" altLang="pl-PL" dirty="0"/>
          </a:p>
          <a:p>
            <a:pPr lvl="1"/>
            <a:r>
              <a:rPr lang="en-US" altLang="pl-PL" dirty="0"/>
              <a:t>Created on the basis </a:t>
            </a:r>
            <a:br>
              <a:rPr lang="en-US" altLang="pl-PL" dirty="0"/>
            </a:br>
            <a:r>
              <a:rPr lang="en-US" altLang="pl-PL" dirty="0"/>
              <a:t>of the information model</a:t>
            </a:r>
            <a:endParaRPr lang="pl-PL" altLang="pl-PL" dirty="0"/>
          </a:p>
        </p:txBody>
      </p:sp>
      <p:grpSp>
        <p:nvGrpSpPr>
          <p:cNvPr id="134166" name="Group 1046"/>
          <p:cNvGrpSpPr>
            <a:grpSpLocks/>
          </p:cNvGrpSpPr>
          <p:nvPr/>
        </p:nvGrpSpPr>
        <p:grpSpPr bwMode="auto">
          <a:xfrm>
            <a:off x="855663" y="4797152"/>
            <a:ext cx="7021512" cy="1739900"/>
            <a:chOff x="539" y="3080"/>
            <a:chExt cx="4423" cy="1096"/>
          </a:xfrm>
        </p:grpSpPr>
        <p:sp>
          <p:nvSpPr>
            <p:cNvPr id="134146" name="AutoShape 1026"/>
            <p:cNvSpPr>
              <a:spLocks noChangeArrowheads="1"/>
            </p:cNvSpPr>
            <p:nvPr/>
          </p:nvSpPr>
          <p:spPr bwMode="auto">
            <a:xfrm>
              <a:off x="2178" y="3416"/>
              <a:ext cx="1721" cy="472"/>
            </a:xfrm>
            <a:prstGeom prst="roundRect">
              <a:avLst>
                <a:gd name="adj" fmla="val 12486"/>
              </a:avLst>
            </a:prstGeom>
            <a:solidFill>
              <a:srgbClr val="CCEC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47" name="AutoShape 1027"/>
            <p:cNvSpPr>
              <a:spLocks noChangeArrowheads="1"/>
            </p:cNvSpPr>
            <p:nvPr/>
          </p:nvSpPr>
          <p:spPr bwMode="auto">
            <a:xfrm>
              <a:off x="539" y="3416"/>
              <a:ext cx="1056" cy="472"/>
            </a:xfrm>
            <a:prstGeom prst="roundRect">
              <a:avLst>
                <a:gd name="adj" fmla="val 12486"/>
              </a:avLst>
            </a:prstGeom>
            <a:solidFill>
              <a:srgbClr val="CCEC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48" name="Rectangle 1028"/>
            <p:cNvSpPr>
              <a:spLocks noChangeArrowheads="1"/>
            </p:cNvSpPr>
            <p:nvPr/>
          </p:nvSpPr>
          <p:spPr bwMode="auto">
            <a:xfrm>
              <a:off x="3286" y="3512"/>
              <a:ext cx="524" cy="2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49" name="Oval 1029"/>
            <p:cNvSpPr>
              <a:spLocks noChangeArrowheads="1"/>
            </p:cNvSpPr>
            <p:nvPr/>
          </p:nvSpPr>
          <p:spPr bwMode="auto">
            <a:xfrm>
              <a:off x="716" y="3512"/>
              <a:ext cx="702" cy="2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50" name="Oval 1030"/>
            <p:cNvSpPr>
              <a:spLocks noChangeArrowheads="1"/>
            </p:cNvSpPr>
            <p:nvPr/>
          </p:nvSpPr>
          <p:spPr bwMode="auto">
            <a:xfrm>
              <a:off x="2267" y="3512"/>
              <a:ext cx="702" cy="2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53" name="Rectangle 1033"/>
            <p:cNvSpPr>
              <a:spLocks noChangeArrowheads="1"/>
            </p:cNvSpPr>
            <p:nvPr/>
          </p:nvSpPr>
          <p:spPr bwMode="auto">
            <a:xfrm>
              <a:off x="702" y="3538"/>
              <a:ext cx="684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800">
                  <a:latin typeface="Arial" panose="020B0604020202020204" pitchFamily="34" charset="0"/>
                </a:rPr>
                <a:t> </a:t>
              </a:r>
              <a:r>
                <a:rPr lang="en-US" altLang="pl-PL" sz="800">
                  <a:latin typeface="Arial" panose="020B0604020202020204" pitchFamily="34" charset="0"/>
                </a:rPr>
                <a:t> </a:t>
              </a:r>
              <a:r>
                <a:rPr lang="en-US" altLang="pl-PL" sz="1800">
                  <a:latin typeface="Arial" panose="020B0604020202020204" pitchFamily="34" charset="0"/>
                </a:rPr>
                <a:t>Manger</a:t>
              </a:r>
              <a:endParaRPr lang="pl-PL" altLang="pl-PL" sz="1800">
                <a:latin typeface="Arial" panose="020B0604020202020204" pitchFamily="34" charset="0"/>
              </a:endParaRPr>
            </a:p>
          </p:txBody>
        </p:sp>
        <p:sp>
          <p:nvSpPr>
            <p:cNvPr id="134154" name="Rectangle 1034"/>
            <p:cNvSpPr>
              <a:spLocks noChangeArrowheads="1"/>
            </p:cNvSpPr>
            <p:nvPr/>
          </p:nvSpPr>
          <p:spPr bwMode="auto">
            <a:xfrm>
              <a:off x="2340" y="3538"/>
              <a:ext cx="522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altLang="pl-PL" sz="1800">
                  <a:latin typeface="Arial" panose="020B0604020202020204" pitchFamily="34" charset="0"/>
                </a:rPr>
                <a:t>Agent</a:t>
              </a:r>
            </a:p>
          </p:txBody>
        </p:sp>
        <p:sp>
          <p:nvSpPr>
            <p:cNvPr id="134155" name="Rectangle 1035"/>
            <p:cNvSpPr>
              <a:spLocks noChangeArrowheads="1"/>
            </p:cNvSpPr>
            <p:nvPr/>
          </p:nvSpPr>
          <p:spPr bwMode="auto">
            <a:xfrm>
              <a:off x="3359" y="3538"/>
              <a:ext cx="378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altLang="pl-PL" sz="1800">
                  <a:latin typeface="Arial" panose="020B0604020202020204" pitchFamily="34" charset="0"/>
                </a:rPr>
                <a:t>MIB</a:t>
              </a:r>
            </a:p>
          </p:txBody>
        </p:sp>
        <p:sp>
          <p:nvSpPr>
            <p:cNvPr id="134156" name="Line 1036"/>
            <p:cNvSpPr>
              <a:spLocks noChangeShapeType="1"/>
            </p:cNvSpPr>
            <p:nvPr/>
          </p:nvSpPr>
          <p:spPr bwMode="auto">
            <a:xfrm>
              <a:off x="2981" y="3652"/>
              <a:ext cx="29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57" name="Line 1037"/>
            <p:cNvSpPr>
              <a:spLocks noChangeShapeType="1"/>
            </p:cNvSpPr>
            <p:nvPr/>
          </p:nvSpPr>
          <p:spPr bwMode="auto">
            <a:xfrm>
              <a:off x="1607" y="3652"/>
              <a:ext cx="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58" name="Oval 1038"/>
            <p:cNvSpPr>
              <a:spLocks noChangeArrowheads="1"/>
            </p:cNvSpPr>
            <p:nvPr/>
          </p:nvSpPr>
          <p:spPr bwMode="auto">
            <a:xfrm>
              <a:off x="4350" y="3080"/>
              <a:ext cx="214" cy="232"/>
            </a:xfrm>
            <a:prstGeom prst="ellipse">
              <a:avLst/>
            </a:prstGeom>
            <a:solidFill>
              <a:srgbClr val="30907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59" name="Oval 1039"/>
            <p:cNvSpPr>
              <a:spLocks noChangeArrowheads="1"/>
            </p:cNvSpPr>
            <p:nvPr/>
          </p:nvSpPr>
          <p:spPr bwMode="auto">
            <a:xfrm>
              <a:off x="4660" y="3368"/>
              <a:ext cx="214" cy="232"/>
            </a:xfrm>
            <a:prstGeom prst="ellipse">
              <a:avLst/>
            </a:prstGeom>
            <a:solidFill>
              <a:srgbClr val="30907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0" name="Oval 1040"/>
            <p:cNvSpPr>
              <a:spLocks noChangeArrowheads="1"/>
            </p:cNvSpPr>
            <p:nvPr/>
          </p:nvSpPr>
          <p:spPr bwMode="auto">
            <a:xfrm>
              <a:off x="4748" y="3704"/>
              <a:ext cx="214" cy="232"/>
            </a:xfrm>
            <a:prstGeom prst="ellipse">
              <a:avLst/>
            </a:prstGeom>
            <a:solidFill>
              <a:srgbClr val="30907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1" name="Oval 1041"/>
            <p:cNvSpPr>
              <a:spLocks noChangeArrowheads="1"/>
            </p:cNvSpPr>
            <p:nvPr/>
          </p:nvSpPr>
          <p:spPr bwMode="auto">
            <a:xfrm>
              <a:off x="4438" y="3944"/>
              <a:ext cx="214" cy="232"/>
            </a:xfrm>
            <a:prstGeom prst="ellipse">
              <a:avLst/>
            </a:prstGeom>
            <a:solidFill>
              <a:srgbClr val="30907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2" name="Line 1042"/>
            <p:cNvSpPr>
              <a:spLocks noChangeShapeType="1"/>
            </p:cNvSpPr>
            <p:nvPr/>
          </p:nvSpPr>
          <p:spPr bwMode="auto">
            <a:xfrm flipV="1">
              <a:off x="3822" y="3261"/>
              <a:ext cx="516" cy="3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3" name="Line 1043"/>
            <p:cNvSpPr>
              <a:spLocks noChangeShapeType="1"/>
            </p:cNvSpPr>
            <p:nvPr/>
          </p:nvSpPr>
          <p:spPr bwMode="auto">
            <a:xfrm>
              <a:off x="3822" y="3757"/>
              <a:ext cx="605" cy="2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4" name="Line 1044"/>
            <p:cNvSpPr>
              <a:spLocks noChangeShapeType="1"/>
            </p:cNvSpPr>
            <p:nvPr/>
          </p:nvSpPr>
          <p:spPr bwMode="auto">
            <a:xfrm flipV="1">
              <a:off x="3822" y="3501"/>
              <a:ext cx="827" cy="1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165" name="Line 1045"/>
            <p:cNvSpPr>
              <a:spLocks noChangeShapeType="1"/>
            </p:cNvSpPr>
            <p:nvPr/>
          </p:nvSpPr>
          <p:spPr bwMode="auto">
            <a:xfrm>
              <a:off x="3822" y="3709"/>
              <a:ext cx="915" cy="7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331083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4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4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4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4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4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41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Management Models</a:t>
            </a:r>
            <a:endParaRPr lang="pl-PL" altLang="pl-PL" dirty="0"/>
          </a:p>
        </p:txBody>
      </p:sp>
      <p:sp>
        <p:nvSpPr>
          <p:cNvPr id="135171" name="Rectangle 1027"/>
          <p:cNvSpPr>
            <a:spLocks noGrp="1" noChangeArrowheads="1"/>
          </p:cNvSpPr>
          <p:nvPr>
            <p:ph idx="1"/>
          </p:nvPr>
        </p:nvSpPr>
        <p:spPr>
          <a:xfrm>
            <a:off x="1187625" y="1628775"/>
            <a:ext cx="7776864" cy="4497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285750" indent="-285750"/>
            <a:r>
              <a:rPr lang="en-US" altLang="pl-PL" dirty="0"/>
              <a:t>Management by polling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Manager sends management requests to agents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Event detection related to the managed object </a:t>
            </a:r>
            <a:br>
              <a:rPr lang="en-US" altLang="pl-PL" dirty="0"/>
            </a:br>
            <a:r>
              <a:rPr lang="en-US" altLang="pl-PL" dirty="0"/>
              <a:t>is a sole responsibility of the manager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Simple agent</a:t>
            </a:r>
            <a:endParaRPr lang="pl-PL" altLang="pl-PL" dirty="0"/>
          </a:p>
          <a:p>
            <a:pPr marL="285750" indent="-285750">
              <a:spcBef>
                <a:spcPct val="50000"/>
              </a:spcBef>
            </a:pPr>
            <a:r>
              <a:rPr lang="en-US" altLang="pl-PL" dirty="0"/>
              <a:t>Management by event notification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Agent notifies the manager about events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Event detection related to the managed object </a:t>
            </a:r>
            <a:br>
              <a:rPr lang="en-US" altLang="pl-PL" dirty="0"/>
            </a:br>
            <a:r>
              <a:rPr lang="en-US" altLang="pl-PL" dirty="0"/>
              <a:t>is a sole responsibility of the agent</a:t>
            </a:r>
            <a:endParaRPr lang="pl-PL" altLang="pl-PL" dirty="0"/>
          </a:p>
          <a:p>
            <a:pPr marL="685800" lvl="1" indent="-228600"/>
            <a:r>
              <a:rPr lang="en-US" altLang="pl-PL" dirty="0"/>
              <a:t>Complex</a:t>
            </a:r>
            <a:r>
              <a:rPr lang="pl-PL" altLang="pl-PL" dirty="0"/>
              <a:t> agent</a:t>
            </a:r>
          </a:p>
        </p:txBody>
      </p:sp>
    </p:spTree>
    <p:extLst>
      <p:ext uri="{BB962C8B-B14F-4D97-AF65-F5344CB8AC3E}">
        <p14:creationId xmlns:p14="http://schemas.microsoft.com/office/powerpoint/2010/main" val="236608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5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Original </a:t>
            </a:r>
            <a:r>
              <a:rPr lang="pl-PL" altLang="pl-PL" dirty="0"/>
              <a:t>SNMP </a:t>
            </a:r>
            <a:r>
              <a:rPr lang="en-US" altLang="pl-PL" dirty="0"/>
              <a:t>Principles</a:t>
            </a:r>
            <a:br>
              <a:rPr lang="en-US" altLang="pl-PL" dirty="0"/>
            </a:br>
            <a:r>
              <a:rPr lang="pl-PL" altLang="pl-PL" sz="2400" dirty="0"/>
              <a:t>(</a:t>
            </a:r>
            <a:r>
              <a:rPr lang="en-US" altLang="pl-PL" sz="2400" dirty="0"/>
              <a:t>Simple Network Management Protocol</a:t>
            </a:r>
            <a:r>
              <a:rPr lang="pl-PL" altLang="pl-PL" sz="2400" dirty="0"/>
              <a:t>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pl-PL" dirty="0"/>
              <a:t>Temporary solution</a:t>
            </a:r>
            <a:r>
              <a:rPr lang="pl-PL" altLang="pl-PL" dirty="0"/>
              <a:t> </a:t>
            </a:r>
            <a:r>
              <a:rPr lang="en-US" altLang="pl-PL" dirty="0"/>
              <a:t/>
            </a:r>
            <a:br>
              <a:rPr lang="en-US" altLang="pl-PL" dirty="0"/>
            </a:br>
            <a:r>
              <a:rPr lang="pl-PL" altLang="pl-PL" dirty="0"/>
              <a:t>(</a:t>
            </a:r>
            <a:r>
              <a:rPr lang="en-US" altLang="pl-PL" dirty="0"/>
              <a:t>TURNED TO BE LONG LASTING</a:t>
            </a:r>
            <a:r>
              <a:rPr lang="pl-PL" altLang="pl-PL" dirty="0"/>
              <a:t>),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pl-PL" dirty="0"/>
              <a:t>Management of </a:t>
            </a:r>
            <a:r>
              <a:rPr lang="pl-PL" altLang="pl-PL" dirty="0"/>
              <a:t>IP</a:t>
            </a:r>
            <a:r>
              <a:rPr lang="en-US" altLang="pl-PL" dirty="0"/>
              <a:t> equipment;</a:t>
            </a:r>
            <a:r>
              <a:rPr lang="pl-PL" altLang="pl-PL" dirty="0"/>
              <a:t>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the </a:t>
            </a:r>
            <a:r>
              <a:rPr lang="en-US" altLang="pl-PL" dirty="0"/>
              <a:t>protocol dedicated to management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of </a:t>
            </a:r>
            <a:r>
              <a:rPr lang="en-US" altLang="pl-PL" dirty="0"/>
              <a:t>TCP/IP based networks</a:t>
            </a:r>
            <a:endParaRPr lang="pl-PL" altLang="pl-PL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pl-PL" dirty="0"/>
              <a:t>Simple protocol</a:t>
            </a:r>
            <a:endParaRPr lang="pl-PL" altLang="pl-PL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pl-PL" dirty="0"/>
              <a:t>First of all, fault and configuration management</a:t>
            </a:r>
            <a:endParaRPr lang="pl-PL" altLang="pl-PL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pl-PL" altLang="pl-PL" dirty="0"/>
              <a:t>CMIS/CMIP </a:t>
            </a:r>
            <a:r>
              <a:rPr lang="en-US" altLang="pl-PL" dirty="0"/>
              <a:t>(Common Management Information Service / Common Management Information Protocol) previsioned as a long term solution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93248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73" name="Group 57"/>
          <p:cNvGrpSpPr>
            <a:grpSpLocks/>
          </p:cNvGrpSpPr>
          <p:nvPr/>
        </p:nvGrpSpPr>
        <p:grpSpPr bwMode="auto">
          <a:xfrm>
            <a:off x="239713" y="1600200"/>
            <a:ext cx="7837487" cy="4800600"/>
            <a:chOff x="151" y="1008"/>
            <a:chExt cx="4937" cy="3024"/>
          </a:xfrm>
        </p:grpSpPr>
        <p:sp>
          <p:nvSpPr>
            <p:cNvPr id="137218" name="Line 2"/>
            <p:cNvSpPr>
              <a:spLocks noChangeShapeType="1"/>
            </p:cNvSpPr>
            <p:nvPr/>
          </p:nvSpPr>
          <p:spPr bwMode="auto">
            <a:xfrm flipV="1">
              <a:off x="1310" y="1962"/>
              <a:ext cx="0" cy="288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951" y="1284"/>
              <a:ext cx="717" cy="402"/>
            </a:xfrm>
            <a:prstGeom prst="rect">
              <a:avLst/>
            </a:prstGeom>
            <a:solidFill>
              <a:schemeClr val="accent2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auto">
            <a:xfrm>
              <a:off x="1024" y="1353"/>
              <a:ext cx="571" cy="26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1" name="Rectangle 5"/>
            <p:cNvSpPr>
              <a:spLocks noChangeArrowheads="1"/>
            </p:cNvSpPr>
            <p:nvPr/>
          </p:nvSpPr>
          <p:spPr bwMode="auto">
            <a:xfrm>
              <a:off x="660" y="1698"/>
              <a:ext cx="1299" cy="333"/>
            </a:xfrm>
            <a:prstGeom prst="rect">
              <a:avLst/>
            </a:prstGeom>
            <a:solidFill>
              <a:schemeClr val="accent1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2" name="Rectangle 6"/>
            <p:cNvSpPr>
              <a:spLocks noChangeArrowheads="1"/>
            </p:cNvSpPr>
            <p:nvPr/>
          </p:nvSpPr>
          <p:spPr bwMode="auto">
            <a:xfrm>
              <a:off x="969" y="1730"/>
              <a:ext cx="745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pl-PL" sz="1200">
                  <a:latin typeface="+mn-lt"/>
                </a:rPr>
                <a:t>Management</a:t>
              </a:r>
              <a:br>
                <a:rPr lang="en-US" altLang="pl-PL" sz="1200">
                  <a:latin typeface="+mn-lt"/>
                </a:rPr>
              </a:br>
              <a:r>
                <a:rPr lang="en-US" altLang="pl-PL" sz="1200">
                  <a:latin typeface="+mn-lt"/>
                </a:rPr>
                <a:t>station</a:t>
              </a:r>
            </a:p>
          </p:txBody>
        </p:sp>
        <p:sp>
          <p:nvSpPr>
            <p:cNvPr id="137223" name="Line 7"/>
            <p:cNvSpPr>
              <a:spLocks noChangeShapeType="1"/>
            </p:cNvSpPr>
            <p:nvPr/>
          </p:nvSpPr>
          <p:spPr bwMode="auto">
            <a:xfrm>
              <a:off x="151" y="2244"/>
              <a:ext cx="45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4" name="Line 8"/>
            <p:cNvSpPr>
              <a:spLocks noChangeShapeType="1"/>
            </p:cNvSpPr>
            <p:nvPr/>
          </p:nvSpPr>
          <p:spPr bwMode="auto">
            <a:xfrm>
              <a:off x="1310" y="2043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5" name="Line 9"/>
            <p:cNvSpPr>
              <a:spLocks noChangeShapeType="1"/>
            </p:cNvSpPr>
            <p:nvPr/>
          </p:nvSpPr>
          <p:spPr bwMode="auto">
            <a:xfrm>
              <a:off x="728" y="2250"/>
              <a:ext cx="0" cy="12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6" name="Line 10"/>
            <p:cNvSpPr>
              <a:spLocks noChangeShapeType="1"/>
            </p:cNvSpPr>
            <p:nvPr/>
          </p:nvSpPr>
          <p:spPr bwMode="auto">
            <a:xfrm>
              <a:off x="1819" y="2250"/>
              <a:ext cx="0" cy="12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7" name="Rectangle 11"/>
            <p:cNvSpPr>
              <a:spLocks noChangeArrowheads="1"/>
            </p:cNvSpPr>
            <p:nvPr/>
          </p:nvSpPr>
          <p:spPr bwMode="auto">
            <a:xfrm>
              <a:off x="442" y="2388"/>
              <a:ext cx="789" cy="402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8" name="Line 12"/>
            <p:cNvSpPr>
              <a:spLocks noChangeShapeType="1"/>
            </p:cNvSpPr>
            <p:nvPr/>
          </p:nvSpPr>
          <p:spPr bwMode="auto">
            <a:xfrm>
              <a:off x="442" y="2589"/>
              <a:ext cx="403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29" name="Rectangle 13"/>
            <p:cNvSpPr>
              <a:spLocks noChangeArrowheads="1"/>
            </p:cNvSpPr>
            <p:nvPr/>
          </p:nvSpPr>
          <p:spPr bwMode="auto">
            <a:xfrm>
              <a:off x="439" y="2398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30" name="Line 14"/>
            <p:cNvSpPr>
              <a:spLocks noChangeShapeType="1"/>
            </p:cNvSpPr>
            <p:nvPr/>
          </p:nvSpPr>
          <p:spPr bwMode="auto">
            <a:xfrm flipV="1">
              <a:off x="851" y="2388"/>
              <a:ext cx="0" cy="20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1" name="Rectangle 15"/>
            <p:cNvSpPr>
              <a:spLocks noChangeArrowheads="1"/>
            </p:cNvSpPr>
            <p:nvPr/>
          </p:nvSpPr>
          <p:spPr bwMode="auto">
            <a:xfrm>
              <a:off x="715" y="2557"/>
              <a:ext cx="3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 dirty="0">
                  <a:latin typeface="+mn-lt"/>
                </a:rPr>
                <a:t>Host</a:t>
              </a:r>
            </a:p>
          </p:txBody>
        </p:sp>
        <p:sp>
          <p:nvSpPr>
            <p:cNvPr id="137232" name="Rectangle 16"/>
            <p:cNvSpPr>
              <a:spLocks noChangeArrowheads="1"/>
            </p:cNvSpPr>
            <p:nvPr/>
          </p:nvSpPr>
          <p:spPr bwMode="auto">
            <a:xfrm>
              <a:off x="1534" y="2388"/>
              <a:ext cx="789" cy="402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3" name="Line 17"/>
            <p:cNvSpPr>
              <a:spLocks noChangeShapeType="1"/>
            </p:cNvSpPr>
            <p:nvPr/>
          </p:nvSpPr>
          <p:spPr bwMode="auto">
            <a:xfrm flipV="1">
              <a:off x="1528" y="2577"/>
              <a:ext cx="425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4" name="Rectangle 18"/>
            <p:cNvSpPr>
              <a:spLocks noChangeArrowheads="1"/>
            </p:cNvSpPr>
            <p:nvPr/>
          </p:nvSpPr>
          <p:spPr bwMode="auto">
            <a:xfrm>
              <a:off x="1531" y="2398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35" name="Line 19"/>
            <p:cNvSpPr>
              <a:spLocks noChangeShapeType="1"/>
            </p:cNvSpPr>
            <p:nvPr/>
          </p:nvSpPr>
          <p:spPr bwMode="auto">
            <a:xfrm flipV="1">
              <a:off x="1959" y="2391"/>
              <a:ext cx="0" cy="18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6" name="Rectangle 20"/>
            <p:cNvSpPr>
              <a:spLocks noChangeArrowheads="1"/>
            </p:cNvSpPr>
            <p:nvPr/>
          </p:nvSpPr>
          <p:spPr bwMode="auto">
            <a:xfrm>
              <a:off x="1806" y="2557"/>
              <a:ext cx="3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Host</a:t>
              </a:r>
            </a:p>
          </p:txBody>
        </p:sp>
        <p:sp>
          <p:nvSpPr>
            <p:cNvPr id="137237" name="Line 21"/>
            <p:cNvSpPr>
              <a:spLocks noChangeShapeType="1"/>
            </p:cNvSpPr>
            <p:nvPr/>
          </p:nvSpPr>
          <p:spPr bwMode="auto">
            <a:xfrm>
              <a:off x="2547" y="2250"/>
              <a:ext cx="0" cy="95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8" name="Rectangle 22"/>
            <p:cNvSpPr>
              <a:spLocks noChangeArrowheads="1"/>
            </p:cNvSpPr>
            <p:nvPr/>
          </p:nvSpPr>
          <p:spPr bwMode="auto">
            <a:xfrm>
              <a:off x="2261" y="3216"/>
              <a:ext cx="1081" cy="609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39" name="Line 23"/>
            <p:cNvSpPr>
              <a:spLocks noChangeShapeType="1"/>
            </p:cNvSpPr>
            <p:nvPr/>
          </p:nvSpPr>
          <p:spPr bwMode="auto">
            <a:xfrm>
              <a:off x="2261" y="3417"/>
              <a:ext cx="57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0" name="Line 24"/>
            <p:cNvSpPr>
              <a:spLocks noChangeShapeType="1"/>
            </p:cNvSpPr>
            <p:nvPr/>
          </p:nvSpPr>
          <p:spPr bwMode="auto">
            <a:xfrm>
              <a:off x="2838" y="3216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1" name="Rectangle 25"/>
            <p:cNvSpPr>
              <a:spLocks noChangeArrowheads="1"/>
            </p:cNvSpPr>
            <p:nvPr/>
          </p:nvSpPr>
          <p:spPr bwMode="auto">
            <a:xfrm>
              <a:off x="2366" y="3233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42" name="Rectangle 26"/>
            <p:cNvSpPr>
              <a:spLocks noChangeArrowheads="1"/>
            </p:cNvSpPr>
            <p:nvPr/>
          </p:nvSpPr>
          <p:spPr bwMode="auto">
            <a:xfrm>
              <a:off x="2351" y="3523"/>
              <a:ext cx="93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 Terminal server </a:t>
              </a:r>
            </a:p>
          </p:txBody>
        </p:sp>
        <p:sp>
          <p:nvSpPr>
            <p:cNvPr id="137243" name="Line 27"/>
            <p:cNvSpPr>
              <a:spLocks noChangeShapeType="1"/>
            </p:cNvSpPr>
            <p:nvPr/>
          </p:nvSpPr>
          <p:spPr bwMode="auto">
            <a:xfrm>
              <a:off x="2328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4" name="Line 28"/>
            <p:cNvSpPr>
              <a:spLocks noChangeShapeType="1"/>
            </p:cNvSpPr>
            <p:nvPr/>
          </p:nvSpPr>
          <p:spPr bwMode="auto">
            <a:xfrm>
              <a:off x="2474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5" name="Line 29"/>
            <p:cNvSpPr>
              <a:spLocks noChangeShapeType="1"/>
            </p:cNvSpPr>
            <p:nvPr/>
          </p:nvSpPr>
          <p:spPr bwMode="auto">
            <a:xfrm>
              <a:off x="2620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6" name="Line 30"/>
            <p:cNvSpPr>
              <a:spLocks noChangeShapeType="1"/>
            </p:cNvSpPr>
            <p:nvPr/>
          </p:nvSpPr>
          <p:spPr bwMode="auto">
            <a:xfrm>
              <a:off x="2765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7" name="Line 31"/>
            <p:cNvSpPr>
              <a:spLocks noChangeShapeType="1"/>
            </p:cNvSpPr>
            <p:nvPr/>
          </p:nvSpPr>
          <p:spPr bwMode="auto">
            <a:xfrm>
              <a:off x="2911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8" name="Line 32"/>
            <p:cNvSpPr>
              <a:spLocks noChangeShapeType="1"/>
            </p:cNvSpPr>
            <p:nvPr/>
          </p:nvSpPr>
          <p:spPr bwMode="auto">
            <a:xfrm>
              <a:off x="3202" y="3837"/>
              <a:ext cx="0" cy="195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49" name="Rectangle 33"/>
            <p:cNvSpPr>
              <a:spLocks noChangeArrowheads="1"/>
            </p:cNvSpPr>
            <p:nvPr/>
          </p:nvSpPr>
          <p:spPr bwMode="auto">
            <a:xfrm>
              <a:off x="2989" y="2388"/>
              <a:ext cx="789" cy="402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0" name="Line 34"/>
            <p:cNvSpPr>
              <a:spLocks noChangeShapeType="1"/>
            </p:cNvSpPr>
            <p:nvPr/>
          </p:nvSpPr>
          <p:spPr bwMode="auto">
            <a:xfrm>
              <a:off x="2989" y="2573"/>
              <a:ext cx="425" cy="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1" name="Rectangle 35"/>
            <p:cNvSpPr>
              <a:spLocks noChangeArrowheads="1"/>
            </p:cNvSpPr>
            <p:nvPr/>
          </p:nvSpPr>
          <p:spPr bwMode="auto">
            <a:xfrm>
              <a:off x="2986" y="2398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52" name="Line 36"/>
            <p:cNvSpPr>
              <a:spLocks noChangeShapeType="1"/>
            </p:cNvSpPr>
            <p:nvPr/>
          </p:nvSpPr>
          <p:spPr bwMode="auto">
            <a:xfrm flipV="1">
              <a:off x="3417" y="2391"/>
              <a:ext cx="0" cy="183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3" name="Rectangle 37"/>
            <p:cNvSpPr>
              <a:spLocks noChangeArrowheads="1"/>
            </p:cNvSpPr>
            <p:nvPr/>
          </p:nvSpPr>
          <p:spPr bwMode="auto">
            <a:xfrm>
              <a:off x="3087" y="2557"/>
              <a:ext cx="54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   Device</a:t>
              </a:r>
            </a:p>
          </p:txBody>
        </p:sp>
        <p:sp>
          <p:nvSpPr>
            <p:cNvPr id="137254" name="Line 38"/>
            <p:cNvSpPr>
              <a:spLocks noChangeShapeType="1"/>
            </p:cNvSpPr>
            <p:nvPr/>
          </p:nvSpPr>
          <p:spPr bwMode="auto">
            <a:xfrm>
              <a:off x="3129" y="2250"/>
              <a:ext cx="0" cy="12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5" name="Line 39"/>
            <p:cNvSpPr>
              <a:spLocks noChangeShapeType="1"/>
            </p:cNvSpPr>
            <p:nvPr/>
          </p:nvSpPr>
          <p:spPr bwMode="auto">
            <a:xfrm>
              <a:off x="4148" y="2250"/>
              <a:ext cx="0" cy="12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6" name="Rectangle 40"/>
            <p:cNvSpPr>
              <a:spLocks noChangeArrowheads="1"/>
            </p:cNvSpPr>
            <p:nvPr/>
          </p:nvSpPr>
          <p:spPr bwMode="auto">
            <a:xfrm>
              <a:off x="4080" y="2388"/>
              <a:ext cx="790" cy="402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7" name="Line 41"/>
            <p:cNvSpPr>
              <a:spLocks noChangeShapeType="1"/>
            </p:cNvSpPr>
            <p:nvPr/>
          </p:nvSpPr>
          <p:spPr bwMode="auto">
            <a:xfrm>
              <a:off x="4079" y="2573"/>
              <a:ext cx="431" cy="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58" name="Rectangle 42"/>
            <p:cNvSpPr>
              <a:spLocks noChangeArrowheads="1"/>
            </p:cNvSpPr>
            <p:nvPr/>
          </p:nvSpPr>
          <p:spPr bwMode="auto">
            <a:xfrm>
              <a:off x="4078" y="2398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59" name="Line 43"/>
            <p:cNvSpPr>
              <a:spLocks noChangeShapeType="1"/>
            </p:cNvSpPr>
            <p:nvPr/>
          </p:nvSpPr>
          <p:spPr bwMode="auto">
            <a:xfrm flipV="1">
              <a:off x="4512" y="2391"/>
              <a:ext cx="0" cy="183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0" name="Rectangle 44"/>
            <p:cNvSpPr>
              <a:spLocks noChangeArrowheads="1"/>
            </p:cNvSpPr>
            <p:nvPr/>
          </p:nvSpPr>
          <p:spPr bwMode="auto">
            <a:xfrm>
              <a:off x="2625" y="1698"/>
              <a:ext cx="789" cy="402"/>
            </a:xfrm>
            <a:prstGeom prst="rect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1" name="Line 45"/>
            <p:cNvSpPr>
              <a:spLocks noChangeShapeType="1"/>
            </p:cNvSpPr>
            <p:nvPr/>
          </p:nvSpPr>
          <p:spPr bwMode="auto">
            <a:xfrm>
              <a:off x="2625" y="1899"/>
              <a:ext cx="43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2" name="Rectangle 46"/>
            <p:cNvSpPr>
              <a:spLocks noChangeArrowheads="1"/>
            </p:cNvSpPr>
            <p:nvPr/>
          </p:nvSpPr>
          <p:spPr bwMode="auto">
            <a:xfrm>
              <a:off x="2622" y="1915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Agent</a:t>
              </a:r>
            </a:p>
          </p:txBody>
        </p:sp>
        <p:sp>
          <p:nvSpPr>
            <p:cNvPr id="137263" name="Line 47"/>
            <p:cNvSpPr>
              <a:spLocks noChangeShapeType="1"/>
            </p:cNvSpPr>
            <p:nvPr/>
          </p:nvSpPr>
          <p:spPr bwMode="auto">
            <a:xfrm flipV="1">
              <a:off x="3067" y="1900"/>
              <a:ext cx="0" cy="20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4" name="Rectangle 48"/>
            <p:cNvSpPr>
              <a:spLocks noChangeArrowheads="1"/>
            </p:cNvSpPr>
            <p:nvPr/>
          </p:nvSpPr>
          <p:spPr bwMode="auto">
            <a:xfrm>
              <a:off x="2831" y="1710"/>
              <a:ext cx="43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Router</a:t>
              </a:r>
            </a:p>
          </p:txBody>
        </p:sp>
        <p:sp>
          <p:nvSpPr>
            <p:cNvPr id="137265" name="Line 49"/>
            <p:cNvSpPr>
              <a:spLocks noChangeShapeType="1"/>
            </p:cNvSpPr>
            <p:nvPr/>
          </p:nvSpPr>
          <p:spPr bwMode="auto">
            <a:xfrm>
              <a:off x="2838" y="2112"/>
              <a:ext cx="0" cy="12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6" name="Oval 50"/>
            <p:cNvSpPr>
              <a:spLocks noChangeArrowheads="1"/>
            </p:cNvSpPr>
            <p:nvPr/>
          </p:nvSpPr>
          <p:spPr bwMode="auto">
            <a:xfrm>
              <a:off x="4080" y="1008"/>
              <a:ext cx="1008" cy="609"/>
            </a:xfrm>
            <a:prstGeom prst="ellipse">
              <a:avLst/>
            </a:prstGeom>
            <a:solidFill>
              <a:srgbClr val="FF9999"/>
            </a:solidFill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pl-PL" sz="2000">
                  <a:latin typeface="+mn-lt"/>
                </a:rPr>
                <a:t>Data</a:t>
              </a:r>
              <a:br>
                <a:rPr lang="en-US" altLang="pl-PL" sz="2000">
                  <a:latin typeface="+mn-lt"/>
                </a:rPr>
              </a:br>
              <a:r>
                <a:rPr lang="en-US" altLang="pl-PL" sz="2000">
                  <a:latin typeface="+mn-lt"/>
                </a:rPr>
                <a:t>network</a:t>
              </a:r>
            </a:p>
          </p:txBody>
        </p:sp>
        <p:sp>
          <p:nvSpPr>
            <p:cNvPr id="137267" name="Line 51"/>
            <p:cNvSpPr>
              <a:spLocks noChangeShapeType="1"/>
            </p:cNvSpPr>
            <p:nvPr/>
          </p:nvSpPr>
          <p:spPr bwMode="auto">
            <a:xfrm flipV="1">
              <a:off x="3426" y="1548"/>
              <a:ext cx="207" cy="15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8" name="Line 52"/>
            <p:cNvSpPr>
              <a:spLocks noChangeShapeType="1"/>
            </p:cNvSpPr>
            <p:nvPr/>
          </p:nvSpPr>
          <p:spPr bwMode="auto">
            <a:xfrm>
              <a:off x="3644" y="1560"/>
              <a:ext cx="134" cy="26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69" name="Line 53"/>
            <p:cNvSpPr>
              <a:spLocks noChangeShapeType="1"/>
            </p:cNvSpPr>
            <p:nvPr/>
          </p:nvSpPr>
          <p:spPr bwMode="auto">
            <a:xfrm flipV="1">
              <a:off x="3789" y="1502"/>
              <a:ext cx="408" cy="33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7270" name="Rectangle 54"/>
            <p:cNvSpPr>
              <a:spLocks noChangeArrowheads="1"/>
            </p:cNvSpPr>
            <p:nvPr/>
          </p:nvSpPr>
          <p:spPr bwMode="auto">
            <a:xfrm>
              <a:off x="4160" y="2579"/>
              <a:ext cx="57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pl-PL" sz="1200">
                  <a:latin typeface="+mn-lt"/>
                </a:rPr>
                <a:t>    Device</a:t>
              </a:r>
            </a:p>
          </p:txBody>
        </p:sp>
      </p:grpSp>
      <p:sp>
        <p:nvSpPr>
          <p:cNvPr id="137272" name="Rectangle 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Example:</a:t>
            </a:r>
            <a:r>
              <a:rPr lang="pl-PL" altLang="pl-PL" sz="2400" dirty="0"/>
              <a:t> </a:t>
            </a:r>
            <a:r>
              <a:rPr lang="en-US" altLang="pl-PL" sz="2400" dirty="0"/>
              <a:t/>
            </a:r>
            <a:br>
              <a:rPr lang="en-US" altLang="pl-PL" sz="2400" dirty="0"/>
            </a:br>
            <a:r>
              <a:rPr lang="pl-PL" altLang="pl-PL" sz="2400" dirty="0"/>
              <a:t>SNMP</a:t>
            </a:r>
            <a:r>
              <a:rPr lang="en-US" altLang="pl-PL" sz="2400" dirty="0"/>
              <a:t> Managed Network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158548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SNMP</a:t>
            </a:r>
            <a:r>
              <a:rPr lang="en-US" altLang="pl-PL" dirty="0"/>
              <a:t> Operations</a:t>
            </a:r>
            <a:endParaRPr lang="pl-PL" altLang="pl-PL" dirty="0"/>
          </a:p>
        </p:txBody>
      </p:sp>
      <p:sp>
        <p:nvSpPr>
          <p:cNvPr id="141314" name="Rectangle 2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Aft>
                <a:spcPct val="25000"/>
              </a:spcAft>
              <a:buFont typeface="Wingdings" panose="05000000000000000000" pitchFamily="2" charset="2"/>
              <a:buNone/>
            </a:pPr>
            <a:r>
              <a:rPr lang="pl-PL" altLang="pl-PL" sz="2800"/>
              <a:t>	</a:t>
            </a:r>
            <a:r>
              <a:rPr lang="en-US" altLang="pl-PL" sz="2800"/>
              <a:t>SNMP operation set is very limited</a:t>
            </a:r>
            <a:endParaRPr lang="pl-PL" altLang="pl-PL" sz="2800"/>
          </a:p>
          <a:p>
            <a:pPr>
              <a:spcAft>
                <a:spcPct val="25000"/>
              </a:spcAft>
            </a:pPr>
            <a:r>
              <a:rPr lang="en-US" altLang="pl-PL" sz="2800"/>
              <a:t>Reading of a parameter</a:t>
            </a:r>
            <a:endParaRPr lang="pl-PL" altLang="pl-PL" sz="2800"/>
          </a:p>
          <a:p>
            <a:pPr>
              <a:spcAft>
                <a:spcPct val="25000"/>
              </a:spcAft>
            </a:pPr>
            <a:r>
              <a:rPr lang="en-US" altLang="pl-PL" sz="2800"/>
              <a:t>Setting of a parameter</a:t>
            </a:r>
            <a:endParaRPr lang="pl-PL" altLang="pl-PL" sz="2800"/>
          </a:p>
          <a:p>
            <a:pPr>
              <a:spcAft>
                <a:spcPct val="25000"/>
              </a:spcAft>
            </a:pPr>
            <a:r>
              <a:rPr lang="en-US" altLang="pl-PL" sz="2800"/>
              <a:t>Sending an unconfirmed message</a:t>
            </a:r>
            <a:r>
              <a:rPr lang="pl-PL" altLang="pl-PL" sz="2800"/>
              <a:t> </a:t>
            </a:r>
            <a:br>
              <a:rPr lang="pl-PL" altLang="pl-PL" sz="2800"/>
            </a:br>
            <a:r>
              <a:rPr lang="pl-PL" altLang="pl-PL" sz="2800"/>
              <a:t>(</a:t>
            </a:r>
            <a:r>
              <a:rPr lang="en-US" altLang="pl-PL" sz="2800"/>
              <a:t>about occurrence of some events</a:t>
            </a:r>
            <a:r>
              <a:rPr lang="pl-PL" altLang="pl-PL" sz="2800"/>
              <a:t>)</a:t>
            </a:r>
            <a:endParaRPr lang="en-US" altLang="pl-PL" sz="2800"/>
          </a:p>
          <a:p>
            <a:pPr>
              <a:spcAft>
                <a:spcPct val="25000"/>
              </a:spcAft>
              <a:buFont typeface="Wingdings" panose="05000000000000000000" pitchFamily="2" charset="2"/>
              <a:buNone/>
            </a:pPr>
            <a:endParaRPr lang="en-US" altLang="pl-PL" sz="1600"/>
          </a:p>
          <a:p>
            <a:pPr>
              <a:spcAft>
                <a:spcPct val="25000"/>
              </a:spcAft>
            </a:pPr>
            <a:r>
              <a:rPr lang="en-US" altLang="pl-PL" sz="2800"/>
              <a:t>SNMP Operations: Get Request, Get-Next Request, Set-Request, Get-Response, Trap</a:t>
            </a:r>
            <a:endParaRPr lang="pl-PL" altLang="pl-PL" sz="2800"/>
          </a:p>
        </p:txBody>
      </p:sp>
    </p:spTree>
    <p:extLst>
      <p:ext uri="{BB962C8B-B14F-4D97-AF65-F5344CB8AC3E}">
        <p14:creationId xmlns:p14="http://schemas.microsoft.com/office/powerpoint/2010/main" val="12736402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23" name="Rectangle 28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400" dirty="0"/>
              <a:t>TMN</a:t>
            </a:r>
            <a:r>
              <a:rPr lang="en-US" altLang="pl-PL" sz="2400" dirty="0"/>
              <a:t> </a:t>
            </a:r>
            <a:r>
              <a:rPr lang="pl-PL" altLang="pl-PL" sz="2400" dirty="0"/>
              <a:t>(</a:t>
            </a:r>
            <a:r>
              <a:rPr lang="en-US" altLang="pl-PL" sz="2400" dirty="0"/>
              <a:t>Telecommunications Management Network</a:t>
            </a:r>
            <a:r>
              <a:rPr lang="pl-PL" altLang="pl-PL" sz="2400" dirty="0"/>
              <a:t>)</a:t>
            </a:r>
          </a:p>
        </p:txBody>
      </p:sp>
      <p:grpSp>
        <p:nvGrpSpPr>
          <p:cNvPr id="138524" name="Group 284"/>
          <p:cNvGrpSpPr>
            <a:grpSpLocks/>
          </p:cNvGrpSpPr>
          <p:nvPr/>
        </p:nvGrpSpPr>
        <p:grpSpPr bwMode="auto">
          <a:xfrm>
            <a:off x="3894138" y="1849438"/>
            <a:ext cx="5065712" cy="4475162"/>
            <a:chOff x="2453" y="1165"/>
            <a:chExt cx="3191" cy="2819"/>
          </a:xfrm>
        </p:grpSpPr>
        <p:sp>
          <p:nvSpPr>
            <p:cNvPr id="138243" name="Freeform 3"/>
            <p:cNvSpPr>
              <a:spLocks/>
            </p:cNvSpPr>
            <p:nvPr/>
          </p:nvSpPr>
          <p:spPr bwMode="auto">
            <a:xfrm>
              <a:off x="2722" y="1170"/>
              <a:ext cx="2518" cy="2107"/>
            </a:xfrm>
            <a:custGeom>
              <a:avLst/>
              <a:gdLst>
                <a:gd name="T0" fmla="*/ 0 w 2518"/>
                <a:gd name="T1" fmla="*/ 2106 h 2107"/>
                <a:gd name="T2" fmla="*/ 2517 w 2518"/>
                <a:gd name="T3" fmla="*/ 2106 h 2107"/>
                <a:gd name="T4" fmla="*/ 2517 w 2518"/>
                <a:gd name="T5" fmla="*/ 0 h 2107"/>
                <a:gd name="T6" fmla="*/ 0 w 2518"/>
                <a:gd name="T7" fmla="*/ 0 h 2107"/>
                <a:gd name="T8" fmla="*/ 0 w 2518"/>
                <a:gd name="T9" fmla="*/ 2106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8" h="2107">
                  <a:moveTo>
                    <a:pt x="0" y="2106"/>
                  </a:moveTo>
                  <a:lnTo>
                    <a:pt x="2517" y="2106"/>
                  </a:lnTo>
                  <a:lnTo>
                    <a:pt x="2517" y="0"/>
                  </a:lnTo>
                  <a:lnTo>
                    <a:pt x="0" y="0"/>
                  </a:lnTo>
                  <a:lnTo>
                    <a:pt x="0" y="2106"/>
                  </a:lnTo>
                </a:path>
              </a:pathLst>
            </a:custGeom>
            <a:solidFill>
              <a:srgbClr val="CCEC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4" name="Oval 4"/>
            <p:cNvSpPr>
              <a:spLocks noChangeArrowheads="1"/>
            </p:cNvSpPr>
            <p:nvPr/>
          </p:nvSpPr>
          <p:spPr bwMode="auto">
            <a:xfrm>
              <a:off x="2565" y="2974"/>
              <a:ext cx="2825" cy="728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5" name="Freeform 5"/>
            <p:cNvSpPr>
              <a:spLocks/>
            </p:cNvSpPr>
            <p:nvPr/>
          </p:nvSpPr>
          <p:spPr bwMode="auto">
            <a:xfrm>
              <a:off x="3686" y="1371"/>
              <a:ext cx="597" cy="332"/>
            </a:xfrm>
            <a:custGeom>
              <a:avLst/>
              <a:gdLst>
                <a:gd name="T0" fmla="*/ 0 w 597"/>
                <a:gd name="T1" fmla="*/ 0 h 332"/>
                <a:gd name="T2" fmla="*/ 596 w 597"/>
                <a:gd name="T3" fmla="*/ 0 h 332"/>
                <a:gd name="T4" fmla="*/ 596 w 597"/>
                <a:gd name="T5" fmla="*/ 331 h 332"/>
                <a:gd name="T6" fmla="*/ 0 w 597"/>
                <a:gd name="T7" fmla="*/ 331 h 332"/>
                <a:gd name="T8" fmla="*/ 0 w 597"/>
                <a:gd name="T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332">
                  <a:moveTo>
                    <a:pt x="0" y="0"/>
                  </a:moveTo>
                  <a:lnTo>
                    <a:pt x="596" y="0"/>
                  </a:lnTo>
                  <a:lnTo>
                    <a:pt x="596" y="331"/>
                  </a:lnTo>
                  <a:lnTo>
                    <a:pt x="0" y="331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6" name="Freeform 6"/>
            <p:cNvSpPr>
              <a:spLocks/>
            </p:cNvSpPr>
            <p:nvPr/>
          </p:nvSpPr>
          <p:spPr bwMode="auto">
            <a:xfrm>
              <a:off x="2931" y="1371"/>
              <a:ext cx="605" cy="332"/>
            </a:xfrm>
            <a:custGeom>
              <a:avLst/>
              <a:gdLst>
                <a:gd name="T0" fmla="*/ 0 w 605"/>
                <a:gd name="T1" fmla="*/ 0 h 332"/>
                <a:gd name="T2" fmla="*/ 604 w 605"/>
                <a:gd name="T3" fmla="*/ 0 h 332"/>
                <a:gd name="T4" fmla="*/ 604 w 605"/>
                <a:gd name="T5" fmla="*/ 331 h 332"/>
                <a:gd name="T6" fmla="*/ 0 w 605"/>
                <a:gd name="T7" fmla="*/ 331 h 332"/>
                <a:gd name="T8" fmla="*/ 0 w 605"/>
                <a:gd name="T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5" h="332">
                  <a:moveTo>
                    <a:pt x="0" y="0"/>
                  </a:moveTo>
                  <a:lnTo>
                    <a:pt x="604" y="0"/>
                  </a:lnTo>
                  <a:lnTo>
                    <a:pt x="604" y="331"/>
                  </a:lnTo>
                  <a:lnTo>
                    <a:pt x="0" y="331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7" name="Freeform 7"/>
            <p:cNvSpPr>
              <a:spLocks/>
            </p:cNvSpPr>
            <p:nvPr/>
          </p:nvSpPr>
          <p:spPr bwMode="auto">
            <a:xfrm>
              <a:off x="4433" y="1371"/>
              <a:ext cx="598" cy="332"/>
            </a:xfrm>
            <a:custGeom>
              <a:avLst/>
              <a:gdLst>
                <a:gd name="T0" fmla="*/ 0 w 598"/>
                <a:gd name="T1" fmla="*/ 0 h 332"/>
                <a:gd name="T2" fmla="*/ 597 w 598"/>
                <a:gd name="T3" fmla="*/ 0 h 332"/>
                <a:gd name="T4" fmla="*/ 597 w 598"/>
                <a:gd name="T5" fmla="*/ 331 h 332"/>
                <a:gd name="T6" fmla="*/ 0 w 598"/>
                <a:gd name="T7" fmla="*/ 331 h 332"/>
                <a:gd name="T8" fmla="*/ 0 w 598"/>
                <a:gd name="T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8" h="332">
                  <a:moveTo>
                    <a:pt x="0" y="0"/>
                  </a:moveTo>
                  <a:lnTo>
                    <a:pt x="597" y="0"/>
                  </a:lnTo>
                  <a:lnTo>
                    <a:pt x="597" y="331"/>
                  </a:lnTo>
                  <a:lnTo>
                    <a:pt x="0" y="331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8" name="Freeform 8"/>
            <p:cNvSpPr>
              <a:spLocks/>
            </p:cNvSpPr>
            <p:nvPr/>
          </p:nvSpPr>
          <p:spPr bwMode="auto">
            <a:xfrm>
              <a:off x="3779" y="3175"/>
              <a:ext cx="404" cy="203"/>
            </a:xfrm>
            <a:custGeom>
              <a:avLst/>
              <a:gdLst>
                <a:gd name="T0" fmla="*/ 0 w 404"/>
                <a:gd name="T1" fmla="*/ 0 h 203"/>
                <a:gd name="T2" fmla="*/ 403 w 404"/>
                <a:gd name="T3" fmla="*/ 0 h 203"/>
                <a:gd name="T4" fmla="*/ 403 w 404"/>
                <a:gd name="T5" fmla="*/ 202 h 203"/>
                <a:gd name="T6" fmla="*/ 0 w 404"/>
                <a:gd name="T7" fmla="*/ 202 h 203"/>
                <a:gd name="T8" fmla="*/ 0 w 404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3">
                  <a:moveTo>
                    <a:pt x="0" y="0"/>
                  </a:moveTo>
                  <a:lnTo>
                    <a:pt x="403" y="0"/>
                  </a:lnTo>
                  <a:lnTo>
                    <a:pt x="403" y="202"/>
                  </a:lnTo>
                  <a:lnTo>
                    <a:pt x="0" y="202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49" name="Freeform 9"/>
            <p:cNvSpPr>
              <a:spLocks/>
            </p:cNvSpPr>
            <p:nvPr/>
          </p:nvSpPr>
          <p:spPr bwMode="auto">
            <a:xfrm>
              <a:off x="2766" y="3175"/>
              <a:ext cx="404" cy="203"/>
            </a:xfrm>
            <a:custGeom>
              <a:avLst/>
              <a:gdLst>
                <a:gd name="T0" fmla="*/ 0 w 404"/>
                <a:gd name="T1" fmla="*/ 0 h 203"/>
                <a:gd name="T2" fmla="*/ 403 w 404"/>
                <a:gd name="T3" fmla="*/ 0 h 203"/>
                <a:gd name="T4" fmla="*/ 403 w 404"/>
                <a:gd name="T5" fmla="*/ 202 h 203"/>
                <a:gd name="T6" fmla="*/ 0 w 404"/>
                <a:gd name="T7" fmla="*/ 202 h 203"/>
                <a:gd name="T8" fmla="*/ 0 w 404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3">
                  <a:moveTo>
                    <a:pt x="0" y="0"/>
                  </a:moveTo>
                  <a:lnTo>
                    <a:pt x="403" y="0"/>
                  </a:lnTo>
                  <a:lnTo>
                    <a:pt x="403" y="202"/>
                  </a:lnTo>
                  <a:lnTo>
                    <a:pt x="0" y="202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0" name="Freeform 10"/>
            <p:cNvSpPr>
              <a:spLocks/>
            </p:cNvSpPr>
            <p:nvPr/>
          </p:nvSpPr>
          <p:spPr bwMode="auto">
            <a:xfrm>
              <a:off x="4793" y="3175"/>
              <a:ext cx="403" cy="203"/>
            </a:xfrm>
            <a:custGeom>
              <a:avLst/>
              <a:gdLst>
                <a:gd name="T0" fmla="*/ 0 w 403"/>
                <a:gd name="T1" fmla="*/ 0 h 203"/>
                <a:gd name="T2" fmla="*/ 402 w 403"/>
                <a:gd name="T3" fmla="*/ 0 h 203"/>
                <a:gd name="T4" fmla="*/ 402 w 403"/>
                <a:gd name="T5" fmla="*/ 202 h 203"/>
                <a:gd name="T6" fmla="*/ 0 w 403"/>
                <a:gd name="T7" fmla="*/ 202 h 203"/>
                <a:gd name="T8" fmla="*/ 0 w 403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203">
                  <a:moveTo>
                    <a:pt x="0" y="0"/>
                  </a:moveTo>
                  <a:lnTo>
                    <a:pt x="402" y="0"/>
                  </a:lnTo>
                  <a:lnTo>
                    <a:pt x="402" y="202"/>
                  </a:lnTo>
                  <a:lnTo>
                    <a:pt x="0" y="202"/>
                  </a:lnTo>
                  <a:lnTo>
                    <a:pt x="0" y="0"/>
                  </a:lnTo>
                </a:path>
              </a:pathLst>
            </a:custGeom>
            <a:solidFill>
              <a:srgbClr val="FFFF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1" name="Line 11"/>
            <p:cNvSpPr>
              <a:spLocks noChangeShapeType="1"/>
            </p:cNvSpPr>
            <p:nvPr/>
          </p:nvSpPr>
          <p:spPr bwMode="auto">
            <a:xfrm>
              <a:off x="3206" y="3276"/>
              <a:ext cx="535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2" name="Line 12"/>
            <p:cNvSpPr>
              <a:spLocks noChangeShapeType="1"/>
            </p:cNvSpPr>
            <p:nvPr/>
          </p:nvSpPr>
          <p:spPr bwMode="auto">
            <a:xfrm>
              <a:off x="4220" y="3276"/>
              <a:ext cx="536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3" name="Line 13"/>
            <p:cNvSpPr>
              <a:spLocks noChangeShapeType="1"/>
            </p:cNvSpPr>
            <p:nvPr/>
          </p:nvSpPr>
          <p:spPr bwMode="auto">
            <a:xfrm flipV="1">
              <a:off x="2762" y="3373"/>
              <a:ext cx="136" cy="4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4" name="Line 14"/>
            <p:cNvSpPr>
              <a:spLocks noChangeShapeType="1"/>
            </p:cNvSpPr>
            <p:nvPr/>
          </p:nvSpPr>
          <p:spPr bwMode="auto">
            <a:xfrm>
              <a:off x="5084" y="3381"/>
              <a:ext cx="230" cy="2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5" name="Oval 15"/>
            <p:cNvSpPr>
              <a:spLocks noChangeArrowheads="1"/>
            </p:cNvSpPr>
            <p:nvPr/>
          </p:nvSpPr>
          <p:spPr bwMode="auto">
            <a:xfrm>
              <a:off x="2968" y="2141"/>
              <a:ext cx="2020" cy="56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6" name="Line 16"/>
            <p:cNvSpPr>
              <a:spLocks noChangeShapeType="1"/>
            </p:cNvSpPr>
            <p:nvPr/>
          </p:nvSpPr>
          <p:spPr bwMode="auto">
            <a:xfrm>
              <a:off x="3981" y="1706"/>
              <a:ext cx="0" cy="4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7" name="Line 17"/>
            <p:cNvSpPr>
              <a:spLocks noChangeShapeType="1"/>
            </p:cNvSpPr>
            <p:nvPr/>
          </p:nvSpPr>
          <p:spPr bwMode="auto">
            <a:xfrm>
              <a:off x="3237" y="1713"/>
              <a:ext cx="330" cy="4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8" name="Line 18"/>
            <p:cNvSpPr>
              <a:spLocks noChangeShapeType="1"/>
            </p:cNvSpPr>
            <p:nvPr/>
          </p:nvSpPr>
          <p:spPr bwMode="auto">
            <a:xfrm flipH="1">
              <a:off x="4379" y="1713"/>
              <a:ext cx="353" cy="4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59" name="Line 19"/>
            <p:cNvSpPr>
              <a:spLocks noChangeShapeType="1"/>
            </p:cNvSpPr>
            <p:nvPr/>
          </p:nvSpPr>
          <p:spPr bwMode="auto">
            <a:xfrm flipV="1">
              <a:off x="2971" y="2654"/>
              <a:ext cx="395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0" name="Line 20"/>
            <p:cNvSpPr>
              <a:spLocks noChangeShapeType="1"/>
            </p:cNvSpPr>
            <p:nvPr/>
          </p:nvSpPr>
          <p:spPr bwMode="auto">
            <a:xfrm flipH="1" flipV="1">
              <a:off x="4580" y="2654"/>
              <a:ext cx="418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1" name="Line 21"/>
            <p:cNvSpPr>
              <a:spLocks noChangeShapeType="1"/>
            </p:cNvSpPr>
            <p:nvPr/>
          </p:nvSpPr>
          <p:spPr bwMode="auto">
            <a:xfrm flipV="1">
              <a:off x="3981" y="2704"/>
              <a:ext cx="0" cy="4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2" name="Line 22"/>
            <p:cNvSpPr>
              <a:spLocks noChangeShapeType="1"/>
            </p:cNvSpPr>
            <p:nvPr/>
          </p:nvSpPr>
          <p:spPr bwMode="auto">
            <a:xfrm flipV="1">
              <a:off x="3474" y="2697"/>
              <a:ext cx="194" cy="5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3" name="Line 23"/>
            <p:cNvSpPr>
              <a:spLocks noChangeShapeType="1"/>
            </p:cNvSpPr>
            <p:nvPr/>
          </p:nvSpPr>
          <p:spPr bwMode="auto">
            <a:xfrm flipH="1" flipV="1">
              <a:off x="4300" y="2690"/>
              <a:ext cx="188" cy="5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4" name="Line 24"/>
            <p:cNvSpPr>
              <a:spLocks noChangeShapeType="1"/>
            </p:cNvSpPr>
            <p:nvPr/>
          </p:nvSpPr>
          <p:spPr bwMode="auto">
            <a:xfrm>
              <a:off x="2558" y="3791"/>
              <a:ext cx="0" cy="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5" name="Line 25"/>
            <p:cNvSpPr>
              <a:spLocks noChangeShapeType="1"/>
            </p:cNvSpPr>
            <p:nvPr/>
          </p:nvSpPr>
          <p:spPr bwMode="auto">
            <a:xfrm>
              <a:off x="2461" y="3808"/>
              <a:ext cx="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6" name="Line 26"/>
            <p:cNvSpPr>
              <a:spLocks noChangeShapeType="1"/>
            </p:cNvSpPr>
            <p:nvPr/>
          </p:nvSpPr>
          <p:spPr bwMode="auto">
            <a:xfrm flipV="1">
              <a:off x="2615" y="379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7" name="Line 27"/>
            <p:cNvSpPr>
              <a:spLocks noChangeShapeType="1"/>
            </p:cNvSpPr>
            <p:nvPr/>
          </p:nvSpPr>
          <p:spPr bwMode="auto">
            <a:xfrm>
              <a:off x="2619" y="3801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8" name="Line 28"/>
            <p:cNvSpPr>
              <a:spLocks noChangeShapeType="1"/>
            </p:cNvSpPr>
            <p:nvPr/>
          </p:nvSpPr>
          <p:spPr bwMode="auto">
            <a:xfrm>
              <a:off x="2630" y="380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>
              <a:off x="2634" y="3808"/>
              <a:ext cx="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0" name="Line 30"/>
            <p:cNvSpPr>
              <a:spLocks noChangeShapeType="1"/>
            </p:cNvSpPr>
            <p:nvPr/>
          </p:nvSpPr>
          <p:spPr bwMode="auto">
            <a:xfrm flipV="1">
              <a:off x="2701" y="379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1" name="Line 31"/>
            <p:cNvSpPr>
              <a:spLocks noChangeShapeType="1"/>
            </p:cNvSpPr>
            <p:nvPr/>
          </p:nvSpPr>
          <p:spPr bwMode="auto">
            <a:xfrm>
              <a:off x="2701" y="3801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2" name="Line 32"/>
            <p:cNvSpPr>
              <a:spLocks noChangeShapeType="1"/>
            </p:cNvSpPr>
            <p:nvPr/>
          </p:nvSpPr>
          <p:spPr bwMode="auto">
            <a:xfrm>
              <a:off x="2708" y="380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3" name="Line 33"/>
            <p:cNvSpPr>
              <a:spLocks noChangeShapeType="1"/>
            </p:cNvSpPr>
            <p:nvPr/>
          </p:nvSpPr>
          <p:spPr bwMode="auto">
            <a:xfrm>
              <a:off x="2712" y="3808"/>
              <a:ext cx="1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4" name="Line 34"/>
            <p:cNvSpPr>
              <a:spLocks noChangeShapeType="1"/>
            </p:cNvSpPr>
            <p:nvPr/>
          </p:nvSpPr>
          <p:spPr bwMode="auto">
            <a:xfrm flipV="1">
              <a:off x="2730" y="3790"/>
              <a:ext cx="0" cy="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5" name="Line 35"/>
            <p:cNvSpPr>
              <a:spLocks noChangeShapeType="1"/>
            </p:cNvSpPr>
            <p:nvPr/>
          </p:nvSpPr>
          <p:spPr bwMode="auto">
            <a:xfrm>
              <a:off x="2734" y="3794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6" name="Line 36"/>
            <p:cNvSpPr>
              <a:spLocks noChangeShapeType="1"/>
            </p:cNvSpPr>
            <p:nvPr/>
          </p:nvSpPr>
          <p:spPr bwMode="auto">
            <a:xfrm>
              <a:off x="2744" y="3798"/>
              <a:ext cx="0" cy="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7" name="Line 37"/>
            <p:cNvSpPr>
              <a:spLocks noChangeShapeType="1"/>
            </p:cNvSpPr>
            <p:nvPr/>
          </p:nvSpPr>
          <p:spPr bwMode="auto">
            <a:xfrm>
              <a:off x="2748" y="3808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8" name="Line 38"/>
            <p:cNvSpPr>
              <a:spLocks noChangeShapeType="1"/>
            </p:cNvSpPr>
            <p:nvPr/>
          </p:nvSpPr>
          <p:spPr bwMode="auto">
            <a:xfrm>
              <a:off x="2615" y="3805"/>
              <a:ext cx="0" cy="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79" name="Line 39"/>
            <p:cNvSpPr>
              <a:spLocks noChangeShapeType="1"/>
            </p:cNvSpPr>
            <p:nvPr/>
          </p:nvSpPr>
          <p:spPr bwMode="auto">
            <a:xfrm>
              <a:off x="2619" y="3815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0" name="Line 40"/>
            <p:cNvSpPr>
              <a:spLocks noChangeShapeType="1"/>
            </p:cNvSpPr>
            <p:nvPr/>
          </p:nvSpPr>
          <p:spPr bwMode="auto">
            <a:xfrm flipV="1">
              <a:off x="2623" y="3797"/>
              <a:ext cx="0" cy="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1" name="Line 41"/>
            <p:cNvSpPr>
              <a:spLocks noChangeShapeType="1"/>
            </p:cNvSpPr>
            <p:nvPr/>
          </p:nvSpPr>
          <p:spPr bwMode="auto">
            <a:xfrm flipH="1">
              <a:off x="2733" y="3808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2" name="Line 42"/>
            <p:cNvSpPr>
              <a:spLocks noChangeShapeType="1"/>
            </p:cNvSpPr>
            <p:nvPr/>
          </p:nvSpPr>
          <p:spPr bwMode="auto">
            <a:xfrm flipV="1">
              <a:off x="2744" y="3790"/>
              <a:ext cx="0" cy="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3" name="Line 43"/>
            <p:cNvSpPr>
              <a:spLocks noChangeShapeType="1"/>
            </p:cNvSpPr>
            <p:nvPr/>
          </p:nvSpPr>
          <p:spPr bwMode="auto">
            <a:xfrm flipH="1">
              <a:off x="2733" y="379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4" name="Line 44"/>
            <p:cNvSpPr>
              <a:spLocks noChangeShapeType="1"/>
            </p:cNvSpPr>
            <p:nvPr/>
          </p:nvSpPr>
          <p:spPr bwMode="auto">
            <a:xfrm>
              <a:off x="2734" y="3801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5" name="Line 45"/>
            <p:cNvSpPr>
              <a:spLocks noChangeShapeType="1"/>
            </p:cNvSpPr>
            <p:nvPr/>
          </p:nvSpPr>
          <p:spPr bwMode="auto">
            <a:xfrm>
              <a:off x="2643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6" name="Line 46"/>
            <p:cNvSpPr>
              <a:spLocks noChangeShapeType="1"/>
            </p:cNvSpPr>
            <p:nvPr/>
          </p:nvSpPr>
          <p:spPr bwMode="auto">
            <a:xfrm>
              <a:off x="2643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7" name="Line 47"/>
            <p:cNvSpPr>
              <a:spLocks noChangeShapeType="1"/>
            </p:cNvSpPr>
            <p:nvPr/>
          </p:nvSpPr>
          <p:spPr bwMode="auto">
            <a:xfrm>
              <a:off x="2650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8" name="Line 48"/>
            <p:cNvSpPr>
              <a:spLocks noChangeShapeType="1"/>
            </p:cNvSpPr>
            <p:nvPr/>
          </p:nvSpPr>
          <p:spPr bwMode="auto">
            <a:xfrm>
              <a:off x="2658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89" name="Line 49"/>
            <p:cNvSpPr>
              <a:spLocks noChangeShapeType="1"/>
            </p:cNvSpPr>
            <p:nvPr/>
          </p:nvSpPr>
          <p:spPr bwMode="auto">
            <a:xfrm>
              <a:off x="2665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0" name="Line 50"/>
            <p:cNvSpPr>
              <a:spLocks noChangeShapeType="1"/>
            </p:cNvSpPr>
            <p:nvPr/>
          </p:nvSpPr>
          <p:spPr bwMode="auto">
            <a:xfrm>
              <a:off x="2665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1" name="Line 51"/>
            <p:cNvSpPr>
              <a:spLocks noChangeShapeType="1"/>
            </p:cNvSpPr>
            <p:nvPr/>
          </p:nvSpPr>
          <p:spPr bwMode="auto">
            <a:xfrm>
              <a:off x="2672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2" name="Line 52"/>
            <p:cNvSpPr>
              <a:spLocks noChangeShapeType="1"/>
            </p:cNvSpPr>
            <p:nvPr/>
          </p:nvSpPr>
          <p:spPr bwMode="auto">
            <a:xfrm>
              <a:off x="2679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3" name="Line 53"/>
            <p:cNvSpPr>
              <a:spLocks noChangeShapeType="1"/>
            </p:cNvSpPr>
            <p:nvPr/>
          </p:nvSpPr>
          <p:spPr bwMode="auto">
            <a:xfrm>
              <a:off x="2679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4" name="Line 54"/>
            <p:cNvSpPr>
              <a:spLocks noChangeShapeType="1"/>
            </p:cNvSpPr>
            <p:nvPr/>
          </p:nvSpPr>
          <p:spPr bwMode="auto">
            <a:xfrm>
              <a:off x="2686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5" name="Line 55"/>
            <p:cNvSpPr>
              <a:spLocks noChangeShapeType="1"/>
            </p:cNvSpPr>
            <p:nvPr/>
          </p:nvSpPr>
          <p:spPr bwMode="auto">
            <a:xfrm>
              <a:off x="2694" y="3819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6" name="Line 56"/>
            <p:cNvSpPr>
              <a:spLocks noChangeShapeType="1"/>
            </p:cNvSpPr>
            <p:nvPr/>
          </p:nvSpPr>
          <p:spPr bwMode="auto">
            <a:xfrm>
              <a:off x="2715" y="3791"/>
              <a:ext cx="0" cy="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7" name="Line 57"/>
            <p:cNvSpPr>
              <a:spLocks noChangeShapeType="1"/>
            </p:cNvSpPr>
            <p:nvPr/>
          </p:nvSpPr>
          <p:spPr bwMode="auto">
            <a:xfrm>
              <a:off x="2636" y="3791"/>
              <a:ext cx="0" cy="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8" name="Line 58"/>
            <p:cNvSpPr>
              <a:spLocks noChangeShapeType="1"/>
            </p:cNvSpPr>
            <p:nvPr/>
          </p:nvSpPr>
          <p:spPr bwMode="auto">
            <a:xfrm flipV="1">
              <a:off x="2766" y="3783"/>
              <a:ext cx="0" cy="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299" name="Line 59"/>
            <p:cNvSpPr>
              <a:spLocks noChangeShapeType="1"/>
            </p:cNvSpPr>
            <p:nvPr/>
          </p:nvSpPr>
          <p:spPr bwMode="auto">
            <a:xfrm flipH="1" flipV="1">
              <a:off x="2733" y="3754"/>
              <a:ext cx="37" cy="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0" name="Line 60"/>
            <p:cNvSpPr>
              <a:spLocks noChangeShapeType="1"/>
            </p:cNvSpPr>
            <p:nvPr/>
          </p:nvSpPr>
          <p:spPr bwMode="auto">
            <a:xfrm flipH="1">
              <a:off x="2690" y="375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1" name="Line 61"/>
            <p:cNvSpPr>
              <a:spLocks noChangeShapeType="1"/>
            </p:cNvSpPr>
            <p:nvPr/>
          </p:nvSpPr>
          <p:spPr bwMode="auto">
            <a:xfrm>
              <a:off x="2461" y="3787"/>
              <a:ext cx="3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2" name="Line 62"/>
            <p:cNvSpPr>
              <a:spLocks noChangeShapeType="1"/>
            </p:cNvSpPr>
            <p:nvPr/>
          </p:nvSpPr>
          <p:spPr bwMode="auto">
            <a:xfrm flipV="1">
              <a:off x="2500" y="3574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3" name="Line 63"/>
            <p:cNvSpPr>
              <a:spLocks noChangeShapeType="1"/>
            </p:cNvSpPr>
            <p:nvPr/>
          </p:nvSpPr>
          <p:spPr bwMode="auto">
            <a:xfrm flipV="1">
              <a:off x="2500" y="356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4" name="Line 64"/>
            <p:cNvSpPr>
              <a:spLocks noChangeShapeType="1"/>
            </p:cNvSpPr>
            <p:nvPr/>
          </p:nvSpPr>
          <p:spPr bwMode="auto">
            <a:xfrm>
              <a:off x="2500" y="3571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5" name="Line 65"/>
            <p:cNvSpPr>
              <a:spLocks noChangeShapeType="1"/>
            </p:cNvSpPr>
            <p:nvPr/>
          </p:nvSpPr>
          <p:spPr bwMode="auto">
            <a:xfrm>
              <a:off x="2511" y="3571"/>
              <a:ext cx="19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6" name="Line 66"/>
            <p:cNvSpPr>
              <a:spLocks noChangeShapeType="1"/>
            </p:cNvSpPr>
            <p:nvPr/>
          </p:nvSpPr>
          <p:spPr bwMode="auto">
            <a:xfrm>
              <a:off x="2708" y="3571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7" name="Line 67"/>
            <p:cNvSpPr>
              <a:spLocks noChangeShapeType="1"/>
            </p:cNvSpPr>
            <p:nvPr/>
          </p:nvSpPr>
          <p:spPr bwMode="auto">
            <a:xfrm>
              <a:off x="2715" y="357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8" name="Line 68"/>
            <p:cNvSpPr>
              <a:spLocks noChangeShapeType="1"/>
            </p:cNvSpPr>
            <p:nvPr/>
          </p:nvSpPr>
          <p:spPr bwMode="auto">
            <a:xfrm>
              <a:off x="2715" y="3582"/>
              <a:ext cx="0" cy="1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09" name="Line 69"/>
            <p:cNvSpPr>
              <a:spLocks noChangeShapeType="1"/>
            </p:cNvSpPr>
            <p:nvPr/>
          </p:nvSpPr>
          <p:spPr bwMode="auto">
            <a:xfrm>
              <a:off x="2715" y="3722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0" name="Line 70"/>
            <p:cNvSpPr>
              <a:spLocks noChangeShapeType="1"/>
            </p:cNvSpPr>
            <p:nvPr/>
          </p:nvSpPr>
          <p:spPr bwMode="auto">
            <a:xfrm flipH="1">
              <a:off x="2704" y="3729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1" name="Line 71"/>
            <p:cNvSpPr>
              <a:spLocks noChangeShapeType="1"/>
            </p:cNvSpPr>
            <p:nvPr/>
          </p:nvSpPr>
          <p:spPr bwMode="auto">
            <a:xfrm flipH="1">
              <a:off x="2503" y="3729"/>
              <a:ext cx="2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2" name="Line 72"/>
            <p:cNvSpPr>
              <a:spLocks noChangeShapeType="1"/>
            </p:cNvSpPr>
            <p:nvPr/>
          </p:nvSpPr>
          <p:spPr bwMode="auto">
            <a:xfrm flipH="1">
              <a:off x="2496" y="3729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3" name="Line 73"/>
            <p:cNvSpPr>
              <a:spLocks noChangeShapeType="1"/>
            </p:cNvSpPr>
            <p:nvPr/>
          </p:nvSpPr>
          <p:spPr bwMode="auto">
            <a:xfrm flipV="1">
              <a:off x="2500" y="3718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4" name="Line 74"/>
            <p:cNvSpPr>
              <a:spLocks noChangeShapeType="1"/>
            </p:cNvSpPr>
            <p:nvPr/>
          </p:nvSpPr>
          <p:spPr bwMode="auto">
            <a:xfrm flipV="1">
              <a:off x="2507" y="3574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5" name="Line 75"/>
            <p:cNvSpPr>
              <a:spLocks noChangeShapeType="1"/>
            </p:cNvSpPr>
            <p:nvPr/>
          </p:nvSpPr>
          <p:spPr bwMode="auto">
            <a:xfrm>
              <a:off x="2511" y="3578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6" name="Line 76"/>
            <p:cNvSpPr>
              <a:spLocks noChangeShapeType="1"/>
            </p:cNvSpPr>
            <p:nvPr/>
          </p:nvSpPr>
          <p:spPr bwMode="auto">
            <a:xfrm>
              <a:off x="2701" y="3578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7" name="Line 77"/>
            <p:cNvSpPr>
              <a:spLocks noChangeShapeType="1"/>
            </p:cNvSpPr>
            <p:nvPr/>
          </p:nvSpPr>
          <p:spPr bwMode="auto">
            <a:xfrm>
              <a:off x="2708" y="3578"/>
              <a:ext cx="7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18" name="Line 78"/>
            <p:cNvSpPr>
              <a:spLocks noChangeShapeType="1"/>
            </p:cNvSpPr>
            <p:nvPr/>
          </p:nvSpPr>
          <p:spPr bwMode="auto">
            <a:xfrm flipH="1">
              <a:off x="2704" y="3715"/>
              <a:ext cx="15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138319" name="Group 79"/>
            <p:cNvGrpSpPr>
              <a:grpSpLocks/>
            </p:cNvGrpSpPr>
            <p:nvPr/>
          </p:nvGrpSpPr>
          <p:grpSpPr bwMode="auto">
            <a:xfrm>
              <a:off x="2507" y="3578"/>
              <a:ext cx="208" cy="144"/>
              <a:chOff x="2340" y="3414"/>
              <a:chExt cx="208" cy="144"/>
            </a:xfrm>
          </p:grpSpPr>
          <p:sp>
            <p:nvSpPr>
              <p:cNvPr id="138320" name="Line 80"/>
              <p:cNvSpPr>
                <a:spLocks noChangeShapeType="1"/>
              </p:cNvSpPr>
              <p:nvPr/>
            </p:nvSpPr>
            <p:spPr bwMode="auto">
              <a:xfrm flipV="1">
                <a:off x="2340" y="3417"/>
                <a:ext cx="0" cy="1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38321" name="Line 81"/>
              <p:cNvSpPr>
                <a:spLocks noChangeShapeType="1"/>
              </p:cNvSpPr>
              <p:nvPr/>
            </p:nvSpPr>
            <p:spPr bwMode="auto">
              <a:xfrm>
                <a:off x="2352" y="3414"/>
                <a:ext cx="17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38322" name="Line 82"/>
              <p:cNvSpPr>
                <a:spLocks noChangeShapeType="1"/>
              </p:cNvSpPr>
              <p:nvPr/>
            </p:nvSpPr>
            <p:spPr bwMode="auto">
              <a:xfrm>
                <a:off x="2548" y="3425"/>
                <a:ext cx="0" cy="12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38323" name="Line 83"/>
              <p:cNvSpPr>
                <a:spLocks noChangeShapeType="1"/>
              </p:cNvSpPr>
              <p:nvPr/>
            </p:nvSpPr>
            <p:spPr bwMode="auto">
              <a:xfrm flipH="1">
                <a:off x="2344" y="3558"/>
                <a:ext cx="20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38324" name="Line 84"/>
            <p:cNvSpPr>
              <a:spLocks noChangeShapeType="1"/>
            </p:cNvSpPr>
            <p:nvPr/>
          </p:nvSpPr>
          <p:spPr bwMode="auto">
            <a:xfrm flipH="1">
              <a:off x="2503" y="3722"/>
              <a:ext cx="1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25" name="Line 85"/>
            <p:cNvSpPr>
              <a:spLocks noChangeShapeType="1"/>
            </p:cNvSpPr>
            <p:nvPr/>
          </p:nvSpPr>
          <p:spPr bwMode="auto">
            <a:xfrm flipV="1">
              <a:off x="2507" y="3711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26" name="Line 86"/>
            <p:cNvSpPr>
              <a:spLocks noChangeShapeType="1"/>
            </p:cNvSpPr>
            <p:nvPr/>
          </p:nvSpPr>
          <p:spPr bwMode="auto">
            <a:xfrm>
              <a:off x="2701" y="3743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27" name="Line 87"/>
            <p:cNvSpPr>
              <a:spLocks noChangeShapeType="1"/>
            </p:cNvSpPr>
            <p:nvPr/>
          </p:nvSpPr>
          <p:spPr bwMode="auto">
            <a:xfrm flipH="1">
              <a:off x="2697" y="3743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28" name="Line 88"/>
            <p:cNvSpPr>
              <a:spLocks noChangeShapeType="1"/>
            </p:cNvSpPr>
            <p:nvPr/>
          </p:nvSpPr>
          <p:spPr bwMode="auto">
            <a:xfrm flipV="1">
              <a:off x="2479" y="3552"/>
              <a:ext cx="0" cy="19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29" name="Line 89"/>
            <p:cNvSpPr>
              <a:spLocks noChangeShapeType="1"/>
            </p:cNvSpPr>
            <p:nvPr/>
          </p:nvSpPr>
          <p:spPr bwMode="auto">
            <a:xfrm flipV="1">
              <a:off x="2479" y="3545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0" name="Line 90"/>
            <p:cNvSpPr>
              <a:spLocks noChangeShapeType="1"/>
            </p:cNvSpPr>
            <p:nvPr/>
          </p:nvSpPr>
          <p:spPr bwMode="auto">
            <a:xfrm>
              <a:off x="2479" y="3549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1" name="Line 91"/>
            <p:cNvSpPr>
              <a:spLocks noChangeShapeType="1"/>
            </p:cNvSpPr>
            <p:nvPr/>
          </p:nvSpPr>
          <p:spPr bwMode="auto">
            <a:xfrm flipV="1">
              <a:off x="2486" y="3538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2" name="Line 92"/>
            <p:cNvSpPr>
              <a:spLocks noChangeShapeType="1"/>
            </p:cNvSpPr>
            <p:nvPr/>
          </p:nvSpPr>
          <p:spPr bwMode="auto">
            <a:xfrm>
              <a:off x="2490" y="3542"/>
              <a:ext cx="2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3" name="Line 93"/>
            <p:cNvSpPr>
              <a:spLocks noChangeShapeType="1"/>
            </p:cNvSpPr>
            <p:nvPr/>
          </p:nvSpPr>
          <p:spPr bwMode="auto">
            <a:xfrm>
              <a:off x="2730" y="3542"/>
              <a:ext cx="7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4" name="Line 94"/>
            <p:cNvSpPr>
              <a:spLocks noChangeShapeType="1"/>
            </p:cNvSpPr>
            <p:nvPr/>
          </p:nvSpPr>
          <p:spPr bwMode="auto">
            <a:xfrm>
              <a:off x="2737" y="3549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5" name="Line 95"/>
            <p:cNvSpPr>
              <a:spLocks noChangeShapeType="1"/>
            </p:cNvSpPr>
            <p:nvPr/>
          </p:nvSpPr>
          <p:spPr bwMode="auto">
            <a:xfrm>
              <a:off x="2737" y="3560"/>
              <a:ext cx="0" cy="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6" name="Line 96"/>
            <p:cNvSpPr>
              <a:spLocks noChangeShapeType="1"/>
            </p:cNvSpPr>
            <p:nvPr/>
          </p:nvSpPr>
          <p:spPr bwMode="auto">
            <a:xfrm>
              <a:off x="2737" y="3747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7" name="Line 97"/>
            <p:cNvSpPr>
              <a:spLocks noChangeShapeType="1"/>
            </p:cNvSpPr>
            <p:nvPr/>
          </p:nvSpPr>
          <p:spPr bwMode="auto">
            <a:xfrm flipH="1">
              <a:off x="2726" y="3751"/>
              <a:ext cx="15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8" name="Line 98"/>
            <p:cNvSpPr>
              <a:spLocks noChangeShapeType="1"/>
            </p:cNvSpPr>
            <p:nvPr/>
          </p:nvSpPr>
          <p:spPr bwMode="auto">
            <a:xfrm flipH="1">
              <a:off x="2482" y="3758"/>
              <a:ext cx="2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39" name="Line 99"/>
            <p:cNvSpPr>
              <a:spLocks noChangeShapeType="1"/>
            </p:cNvSpPr>
            <p:nvPr/>
          </p:nvSpPr>
          <p:spPr bwMode="auto">
            <a:xfrm flipH="1" flipV="1">
              <a:off x="2475" y="3747"/>
              <a:ext cx="15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0" name="Line 100"/>
            <p:cNvSpPr>
              <a:spLocks noChangeShapeType="1"/>
            </p:cNvSpPr>
            <p:nvPr/>
          </p:nvSpPr>
          <p:spPr bwMode="auto">
            <a:xfrm flipV="1">
              <a:off x="2479" y="3739"/>
              <a:ext cx="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1" name="Line 101"/>
            <p:cNvSpPr>
              <a:spLocks noChangeShapeType="1"/>
            </p:cNvSpPr>
            <p:nvPr/>
          </p:nvSpPr>
          <p:spPr bwMode="auto">
            <a:xfrm flipV="1">
              <a:off x="2486" y="3552"/>
              <a:ext cx="0" cy="19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2" name="Line 102"/>
            <p:cNvSpPr>
              <a:spLocks noChangeShapeType="1"/>
            </p:cNvSpPr>
            <p:nvPr/>
          </p:nvSpPr>
          <p:spPr bwMode="auto">
            <a:xfrm flipV="1">
              <a:off x="2486" y="3545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3" name="Line 103"/>
            <p:cNvSpPr>
              <a:spLocks noChangeShapeType="1"/>
            </p:cNvSpPr>
            <p:nvPr/>
          </p:nvSpPr>
          <p:spPr bwMode="auto">
            <a:xfrm>
              <a:off x="2486" y="3549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4" name="Line 104"/>
            <p:cNvSpPr>
              <a:spLocks noChangeShapeType="1"/>
            </p:cNvSpPr>
            <p:nvPr/>
          </p:nvSpPr>
          <p:spPr bwMode="auto">
            <a:xfrm>
              <a:off x="2497" y="3549"/>
              <a:ext cx="2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5" name="Line 105"/>
            <p:cNvSpPr>
              <a:spLocks noChangeShapeType="1"/>
            </p:cNvSpPr>
            <p:nvPr/>
          </p:nvSpPr>
          <p:spPr bwMode="auto">
            <a:xfrm>
              <a:off x="2730" y="3549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6" name="Line 106"/>
            <p:cNvSpPr>
              <a:spLocks noChangeShapeType="1"/>
            </p:cNvSpPr>
            <p:nvPr/>
          </p:nvSpPr>
          <p:spPr bwMode="auto">
            <a:xfrm>
              <a:off x="2737" y="3549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7" name="Line 107"/>
            <p:cNvSpPr>
              <a:spLocks noChangeShapeType="1"/>
            </p:cNvSpPr>
            <p:nvPr/>
          </p:nvSpPr>
          <p:spPr bwMode="auto">
            <a:xfrm>
              <a:off x="2737" y="3560"/>
              <a:ext cx="0" cy="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8" name="Line 108"/>
            <p:cNvSpPr>
              <a:spLocks noChangeShapeType="1"/>
            </p:cNvSpPr>
            <p:nvPr/>
          </p:nvSpPr>
          <p:spPr bwMode="auto">
            <a:xfrm>
              <a:off x="2737" y="3747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49" name="Line 109"/>
            <p:cNvSpPr>
              <a:spLocks noChangeShapeType="1"/>
            </p:cNvSpPr>
            <p:nvPr/>
          </p:nvSpPr>
          <p:spPr bwMode="auto">
            <a:xfrm flipH="1">
              <a:off x="2726" y="3751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0" name="Line 110"/>
            <p:cNvSpPr>
              <a:spLocks noChangeShapeType="1"/>
            </p:cNvSpPr>
            <p:nvPr/>
          </p:nvSpPr>
          <p:spPr bwMode="auto">
            <a:xfrm flipH="1">
              <a:off x="2489" y="3751"/>
              <a:ext cx="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1" name="Line 111"/>
            <p:cNvSpPr>
              <a:spLocks noChangeShapeType="1"/>
            </p:cNvSpPr>
            <p:nvPr/>
          </p:nvSpPr>
          <p:spPr bwMode="auto">
            <a:xfrm flipH="1">
              <a:off x="2482" y="3751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2" name="Line 112"/>
            <p:cNvSpPr>
              <a:spLocks noChangeShapeType="1"/>
            </p:cNvSpPr>
            <p:nvPr/>
          </p:nvSpPr>
          <p:spPr bwMode="auto">
            <a:xfrm flipV="1">
              <a:off x="2486" y="3739"/>
              <a:ext cx="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3" name="Line 113"/>
            <p:cNvSpPr>
              <a:spLocks noChangeShapeType="1"/>
            </p:cNvSpPr>
            <p:nvPr/>
          </p:nvSpPr>
          <p:spPr bwMode="auto">
            <a:xfrm>
              <a:off x="2461" y="3787"/>
              <a:ext cx="29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4" name="Line 114"/>
            <p:cNvSpPr>
              <a:spLocks noChangeShapeType="1"/>
            </p:cNvSpPr>
            <p:nvPr/>
          </p:nvSpPr>
          <p:spPr bwMode="auto">
            <a:xfrm>
              <a:off x="2758" y="3791"/>
              <a:ext cx="0" cy="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5" name="Line 115"/>
            <p:cNvSpPr>
              <a:spLocks noChangeShapeType="1"/>
            </p:cNvSpPr>
            <p:nvPr/>
          </p:nvSpPr>
          <p:spPr bwMode="auto">
            <a:xfrm flipH="1">
              <a:off x="2453" y="3830"/>
              <a:ext cx="3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6" name="Line 116"/>
            <p:cNvSpPr>
              <a:spLocks noChangeShapeType="1"/>
            </p:cNvSpPr>
            <p:nvPr/>
          </p:nvSpPr>
          <p:spPr bwMode="auto">
            <a:xfrm flipV="1">
              <a:off x="2457" y="3783"/>
              <a:ext cx="0" cy="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7" name="Line 117"/>
            <p:cNvSpPr>
              <a:spLocks noChangeShapeType="1"/>
            </p:cNvSpPr>
            <p:nvPr/>
          </p:nvSpPr>
          <p:spPr bwMode="auto">
            <a:xfrm>
              <a:off x="2562" y="3801"/>
              <a:ext cx="6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8" name="Line 118"/>
            <p:cNvSpPr>
              <a:spLocks noChangeShapeType="1"/>
            </p:cNvSpPr>
            <p:nvPr/>
          </p:nvSpPr>
          <p:spPr bwMode="auto">
            <a:xfrm flipH="1">
              <a:off x="2554" y="3801"/>
              <a:ext cx="8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59" name="Line 119"/>
            <p:cNvSpPr>
              <a:spLocks noChangeShapeType="1"/>
            </p:cNvSpPr>
            <p:nvPr/>
          </p:nvSpPr>
          <p:spPr bwMode="auto">
            <a:xfrm flipV="1">
              <a:off x="2579" y="3790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0" name="Line 120"/>
            <p:cNvSpPr>
              <a:spLocks noChangeShapeType="1"/>
            </p:cNvSpPr>
            <p:nvPr/>
          </p:nvSpPr>
          <p:spPr bwMode="auto">
            <a:xfrm>
              <a:off x="2583" y="3794"/>
              <a:ext cx="2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1" name="Line 121"/>
            <p:cNvSpPr>
              <a:spLocks noChangeShapeType="1"/>
            </p:cNvSpPr>
            <p:nvPr/>
          </p:nvSpPr>
          <p:spPr bwMode="auto">
            <a:xfrm>
              <a:off x="2608" y="3794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2" name="Line 122"/>
            <p:cNvSpPr>
              <a:spLocks noChangeShapeType="1"/>
            </p:cNvSpPr>
            <p:nvPr/>
          </p:nvSpPr>
          <p:spPr bwMode="auto">
            <a:xfrm>
              <a:off x="2608" y="380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3" name="Line 123"/>
            <p:cNvSpPr>
              <a:spLocks noChangeShapeType="1"/>
            </p:cNvSpPr>
            <p:nvPr/>
          </p:nvSpPr>
          <p:spPr bwMode="auto">
            <a:xfrm flipH="1">
              <a:off x="2575" y="3808"/>
              <a:ext cx="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4" name="Line 124"/>
            <p:cNvSpPr>
              <a:spLocks noChangeShapeType="1"/>
            </p:cNvSpPr>
            <p:nvPr/>
          </p:nvSpPr>
          <p:spPr bwMode="auto">
            <a:xfrm flipV="1">
              <a:off x="2579" y="379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5" name="Line 125"/>
            <p:cNvSpPr>
              <a:spLocks noChangeShapeType="1"/>
            </p:cNvSpPr>
            <p:nvPr/>
          </p:nvSpPr>
          <p:spPr bwMode="auto">
            <a:xfrm>
              <a:off x="2558" y="3794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6" name="Line 126"/>
            <p:cNvSpPr>
              <a:spLocks noChangeShapeType="1"/>
            </p:cNvSpPr>
            <p:nvPr/>
          </p:nvSpPr>
          <p:spPr bwMode="auto">
            <a:xfrm flipH="1">
              <a:off x="2554" y="379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7" name="Line 127"/>
            <p:cNvSpPr>
              <a:spLocks noChangeShapeType="1"/>
            </p:cNvSpPr>
            <p:nvPr/>
          </p:nvSpPr>
          <p:spPr bwMode="auto">
            <a:xfrm>
              <a:off x="2701" y="3815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8" name="Line 128"/>
            <p:cNvSpPr>
              <a:spLocks noChangeShapeType="1"/>
            </p:cNvSpPr>
            <p:nvPr/>
          </p:nvSpPr>
          <p:spPr bwMode="auto">
            <a:xfrm flipH="1">
              <a:off x="2697" y="3815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69" name="Line 129"/>
            <p:cNvSpPr>
              <a:spLocks noChangeShapeType="1"/>
            </p:cNvSpPr>
            <p:nvPr/>
          </p:nvSpPr>
          <p:spPr bwMode="auto">
            <a:xfrm>
              <a:off x="2751" y="3801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0" name="Line 130"/>
            <p:cNvSpPr>
              <a:spLocks noChangeShapeType="1"/>
            </p:cNvSpPr>
            <p:nvPr/>
          </p:nvSpPr>
          <p:spPr bwMode="auto">
            <a:xfrm>
              <a:off x="2758" y="380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1" name="Line 131"/>
            <p:cNvSpPr>
              <a:spLocks noChangeShapeType="1"/>
            </p:cNvSpPr>
            <p:nvPr/>
          </p:nvSpPr>
          <p:spPr bwMode="auto">
            <a:xfrm flipH="1">
              <a:off x="2747" y="3808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2" name="Line 132"/>
            <p:cNvSpPr>
              <a:spLocks noChangeShapeType="1"/>
            </p:cNvSpPr>
            <p:nvPr/>
          </p:nvSpPr>
          <p:spPr bwMode="auto">
            <a:xfrm flipV="1">
              <a:off x="2751" y="379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3" name="Line 133"/>
            <p:cNvSpPr>
              <a:spLocks noChangeShapeType="1"/>
            </p:cNvSpPr>
            <p:nvPr/>
          </p:nvSpPr>
          <p:spPr bwMode="auto">
            <a:xfrm>
              <a:off x="2536" y="3758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4" name="Line 134"/>
            <p:cNvSpPr>
              <a:spLocks noChangeShapeType="1"/>
            </p:cNvSpPr>
            <p:nvPr/>
          </p:nvSpPr>
          <p:spPr bwMode="auto">
            <a:xfrm>
              <a:off x="2540" y="3765"/>
              <a:ext cx="13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5" name="Line 135"/>
            <p:cNvSpPr>
              <a:spLocks noChangeShapeType="1"/>
            </p:cNvSpPr>
            <p:nvPr/>
          </p:nvSpPr>
          <p:spPr bwMode="auto">
            <a:xfrm flipV="1">
              <a:off x="2679" y="3754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6" name="Line 136"/>
            <p:cNvSpPr>
              <a:spLocks noChangeShapeType="1"/>
            </p:cNvSpPr>
            <p:nvPr/>
          </p:nvSpPr>
          <p:spPr bwMode="auto">
            <a:xfrm flipV="1">
              <a:off x="2457" y="3783"/>
              <a:ext cx="0" cy="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7" name="Line 137"/>
            <p:cNvSpPr>
              <a:spLocks noChangeShapeType="1"/>
            </p:cNvSpPr>
            <p:nvPr/>
          </p:nvSpPr>
          <p:spPr bwMode="auto">
            <a:xfrm flipV="1">
              <a:off x="2461" y="3754"/>
              <a:ext cx="14" cy="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8" name="Line 138"/>
            <p:cNvSpPr>
              <a:spLocks noChangeShapeType="1"/>
            </p:cNvSpPr>
            <p:nvPr/>
          </p:nvSpPr>
          <p:spPr bwMode="auto">
            <a:xfrm>
              <a:off x="2483" y="3758"/>
              <a:ext cx="3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79" name="Line 139"/>
            <p:cNvSpPr>
              <a:spLocks noChangeShapeType="1"/>
            </p:cNvSpPr>
            <p:nvPr/>
          </p:nvSpPr>
          <p:spPr bwMode="auto">
            <a:xfrm>
              <a:off x="2522" y="3758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0" name="Line 140"/>
            <p:cNvSpPr>
              <a:spLocks noChangeShapeType="1"/>
            </p:cNvSpPr>
            <p:nvPr/>
          </p:nvSpPr>
          <p:spPr bwMode="auto">
            <a:xfrm>
              <a:off x="2461" y="3830"/>
              <a:ext cx="3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1" name="Line 141"/>
            <p:cNvSpPr>
              <a:spLocks noChangeShapeType="1"/>
            </p:cNvSpPr>
            <p:nvPr/>
          </p:nvSpPr>
          <p:spPr bwMode="auto">
            <a:xfrm>
              <a:off x="3010" y="3381"/>
              <a:ext cx="0" cy="3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2" name="Line 142"/>
            <p:cNvSpPr>
              <a:spLocks noChangeShapeType="1"/>
            </p:cNvSpPr>
            <p:nvPr/>
          </p:nvSpPr>
          <p:spPr bwMode="auto">
            <a:xfrm>
              <a:off x="3014" y="3733"/>
              <a:ext cx="164" cy="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3" name="Line 143"/>
            <p:cNvSpPr>
              <a:spLocks noChangeShapeType="1"/>
            </p:cNvSpPr>
            <p:nvPr/>
          </p:nvSpPr>
          <p:spPr bwMode="auto">
            <a:xfrm>
              <a:off x="4714" y="3941"/>
              <a:ext cx="0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4" name="Line 144"/>
            <p:cNvSpPr>
              <a:spLocks noChangeShapeType="1"/>
            </p:cNvSpPr>
            <p:nvPr/>
          </p:nvSpPr>
          <p:spPr bwMode="auto">
            <a:xfrm>
              <a:off x="4624" y="3958"/>
              <a:ext cx="1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5" name="Line 145"/>
            <p:cNvSpPr>
              <a:spLocks noChangeShapeType="1"/>
            </p:cNvSpPr>
            <p:nvPr/>
          </p:nvSpPr>
          <p:spPr bwMode="auto">
            <a:xfrm flipV="1">
              <a:off x="4772" y="394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6" name="Line 146"/>
            <p:cNvSpPr>
              <a:spLocks noChangeShapeType="1"/>
            </p:cNvSpPr>
            <p:nvPr/>
          </p:nvSpPr>
          <p:spPr bwMode="auto">
            <a:xfrm>
              <a:off x="4776" y="3951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7" name="Line 147"/>
            <p:cNvSpPr>
              <a:spLocks noChangeShapeType="1"/>
            </p:cNvSpPr>
            <p:nvPr/>
          </p:nvSpPr>
          <p:spPr bwMode="auto">
            <a:xfrm>
              <a:off x="4786" y="395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8" name="Line 148"/>
            <p:cNvSpPr>
              <a:spLocks noChangeShapeType="1"/>
            </p:cNvSpPr>
            <p:nvPr/>
          </p:nvSpPr>
          <p:spPr bwMode="auto">
            <a:xfrm>
              <a:off x="4790" y="3958"/>
              <a:ext cx="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89" name="Line 149"/>
            <p:cNvSpPr>
              <a:spLocks noChangeShapeType="1"/>
            </p:cNvSpPr>
            <p:nvPr/>
          </p:nvSpPr>
          <p:spPr bwMode="auto">
            <a:xfrm flipV="1">
              <a:off x="4857" y="394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0" name="Line 150"/>
            <p:cNvSpPr>
              <a:spLocks noChangeShapeType="1"/>
            </p:cNvSpPr>
            <p:nvPr/>
          </p:nvSpPr>
          <p:spPr bwMode="auto">
            <a:xfrm>
              <a:off x="4861" y="3951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1" name="Line 151"/>
            <p:cNvSpPr>
              <a:spLocks noChangeShapeType="1"/>
            </p:cNvSpPr>
            <p:nvPr/>
          </p:nvSpPr>
          <p:spPr bwMode="auto">
            <a:xfrm>
              <a:off x="4871" y="395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2" name="Line 152"/>
            <p:cNvSpPr>
              <a:spLocks noChangeShapeType="1"/>
            </p:cNvSpPr>
            <p:nvPr/>
          </p:nvSpPr>
          <p:spPr bwMode="auto">
            <a:xfrm>
              <a:off x="4875" y="3958"/>
              <a:ext cx="1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3" name="Line 153"/>
            <p:cNvSpPr>
              <a:spLocks noChangeShapeType="1"/>
            </p:cNvSpPr>
            <p:nvPr/>
          </p:nvSpPr>
          <p:spPr bwMode="auto">
            <a:xfrm flipV="1">
              <a:off x="4893" y="3933"/>
              <a:ext cx="0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4" name="Line 154"/>
            <p:cNvSpPr>
              <a:spLocks noChangeShapeType="1"/>
            </p:cNvSpPr>
            <p:nvPr/>
          </p:nvSpPr>
          <p:spPr bwMode="auto">
            <a:xfrm>
              <a:off x="4897" y="3937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5" name="Line 155"/>
            <p:cNvSpPr>
              <a:spLocks noChangeShapeType="1"/>
            </p:cNvSpPr>
            <p:nvPr/>
          </p:nvSpPr>
          <p:spPr bwMode="auto">
            <a:xfrm>
              <a:off x="4907" y="3941"/>
              <a:ext cx="0" cy="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6" name="Line 156"/>
            <p:cNvSpPr>
              <a:spLocks noChangeShapeType="1"/>
            </p:cNvSpPr>
            <p:nvPr/>
          </p:nvSpPr>
          <p:spPr bwMode="auto">
            <a:xfrm>
              <a:off x="4911" y="3958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7" name="Line 157"/>
            <p:cNvSpPr>
              <a:spLocks noChangeShapeType="1"/>
            </p:cNvSpPr>
            <p:nvPr/>
          </p:nvSpPr>
          <p:spPr bwMode="auto">
            <a:xfrm>
              <a:off x="4772" y="395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8" name="Line 158"/>
            <p:cNvSpPr>
              <a:spLocks noChangeShapeType="1"/>
            </p:cNvSpPr>
            <p:nvPr/>
          </p:nvSpPr>
          <p:spPr bwMode="auto">
            <a:xfrm>
              <a:off x="4776" y="3958"/>
              <a:ext cx="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399" name="Line 159"/>
            <p:cNvSpPr>
              <a:spLocks noChangeShapeType="1"/>
            </p:cNvSpPr>
            <p:nvPr/>
          </p:nvSpPr>
          <p:spPr bwMode="auto">
            <a:xfrm flipV="1">
              <a:off x="4786" y="394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0" name="Line 160"/>
            <p:cNvSpPr>
              <a:spLocks noChangeShapeType="1"/>
            </p:cNvSpPr>
            <p:nvPr/>
          </p:nvSpPr>
          <p:spPr bwMode="auto">
            <a:xfrm flipH="1" flipV="1">
              <a:off x="4896" y="3947"/>
              <a:ext cx="15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1" name="Line 161"/>
            <p:cNvSpPr>
              <a:spLocks noChangeShapeType="1"/>
            </p:cNvSpPr>
            <p:nvPr/>
          </p:nvSpPr>
          <p:spPr bwMode="auto">
            <a:xfrm flipH="1">
              <a:off x="4889" y="3951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2" name="Line 162"/>
            <p:cNvSpPr>
              <a:spLocks noChangeShapeType="1"/>
            </p:cNvSpPr>
            <p:nvPr/>
          </p:nvSpPr>
          <p:spPr bwMode="auto">
            <a:xfrm flipV="1">
              <a:off x="4900" y="3940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3" name="Line 163"/>
            <p:cNvSpPr>
              <a:spLocks noChangeShapeType="1"/>
            </p:cNvSpPr>
            <p:nvPr/>
          </p:nvSpPr>
          <p:spPr bwMode="auto">
            <a:xfrm flipH="1">
              <a:off x="4889" y="394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4" name="Line 164"/>
            <p:cNvSpPr>
              <a:spLocks noChangeShapeType="1"/>
            </p:cNvSpPr>
            <p:nvPr/>
          </p:nvSpPr>
          <p:spPr bwMode="auto">
            <a:xfrm>
              <a:off x="4893" y="3944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5" name="Line 165"/>
            <p:cNvSpPr>
              <a:spLocks noChangeShapeType="1"/>
            </p:cNvSpPr>
            <p:nvPr/>
          </p:nvSpPr>
          <p:spPr bwMode="auto">
            <a:xfrm>
              <a:off x="4800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6" name="Line 166"/>
            <p:cNvSpPr>
              <a:spLocks noChangeShapeType="1"/>
            </p:cNvSpPr>
            <p:nvPr/>
          </p:nvSpPr>
          <p:spPr bwMode="auto">
            <a:xfrm>
              <a:off x="4808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7" name="Line 167"/>
            <p:cNvSpPr>
              <a:spLocks noChangeShapeType="1"/>
            </p:cNvSpPr>
            <p:nvPr/>
          </p:nvSpPr>
          <p:spPr bwMode="auto">
            <a:xfrm>
              <a:off x="4815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8" name="Line 168"/>
            <p:cNvSpPr>
              <a:spLocks noChangeShapeType="1"/>
            </p:cNvSpPr>
            <p:nvPr/>
          </p:nvSpPr>
          <p:spPr bwMode="auto">
            <a:xfrm>
              <a:off x="4815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09" name="Line 169"/>
            <p:cNvSpPr>
              <a:spLocks noChangeShapeType="1"/>
            </p:cNvSpPr>
            <p:nvPr/>
          </p:nvSpPr>
          <p:spPr bwMode="auto">
            <a:xfrm>
              <a:off x="4822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0" name="Line 170"/>
            <p:cNvSpPr>
              <a:spLocks noChangeShapeType="1"/>
            </p:cNvSpPr>
            <p:nvPr/>
          </p:nvSpPr>
          <p:spPr bwMode="auto">
            <a:xfrm>
              <a:off x="4829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1" name="Line 171"/>
            <p:cNvSpPr>
              <a:spLocks noChangeShapeType="1"/>
            </p:cNvSpPr>
            <p:nvPr/>
          </p:nvSpPr>
          <p:spPr bwMode="auto">
            <a:xfrm>
              <a:off x="4829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2" name="Line 172"/>
            <p:cNvSpPr>
              <a:spLocks noChangeShapeType="1"/>
            </p:cNvSpPr>
            <p:nvPr/>
          </p:nvSpPr>
          <p:spPr bwMode="auto">
            <a:xfrm>
              <a:off x="4835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3" name="Line 173"/>
            <p:cNvSpPr>
              <a:spLocks noChangeShapeType="1"/>
            </p:cNvSpPr>
            <p:nvPr/>
          </p:nvSpPr>
          <p:spPr bwMode="auto">
            <a:xfrm>
              <a:off x="4843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4" name="Line 174"/>
            <p:cNvSpPr>
              <a:spLocks noChangeShapeType="1"/>
            </p:cNvSpPr>
            <p:nvPr/>
          </p:nvSpPr>
          <p:spPr bwMode="auto">
            <a:xfrm>
              <a:off x="4850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5" name="Line 175"/>
            <p:cNvSpPr>
              <a:spLocks noChangeShapeType="1"/>
            </p:cNvSpPr>
            <p:nvPr/>
          </p:nvSpPr>
          <p:spPr bwMode="auto">
            <a:xfrm>
              <a:off x="4850" y="39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6" name="Line 176"/>
            <p:cNvSpPr>
              <a:spLocks noChangeShapeType="1"/>
            </p:cNvSpPr>
            <p:nvPr/>
          </p:nvSpPr>
          <p:spPr bwMode="auto">
            <a:xfrm>
              <a:off x="4879" y="3941"/>
              <a:ext cx="0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7" name="Line 177"/>
            <p:cNvSpPr>
              <a:spLocks noChangeShapeType="1"/>
            </p:cNvSpPr>
            <p:nvPr/>
          </p:nvSpPr>
          <p:spPr bwMode="auto">
            <a:xfrm>
              <a:off x="4793" y="3941"/>
              <a:ext cx="0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8" name="Line 178"/>
            <p:cNvSpPr>
              <a:spLocks noChangeShapeType="1"/>
            </p:cNvSpPr>
            <p:nvPr/>
          </p:nvSpPr>
          <p:spPr bwMode="auto">
            <a:xfrm flipV="1">
              <a:off x="4929" y="3933"/>
              <a:ext cx="0" cy="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19" name="Line 179"/>
            <p:cNvSpPr>
              <a:spLocks noChangeShapeType="1"/>
            </p:cNvSpPr>
            <p:nvPr/>
          </p:nvSpPr>
          <p:spPr bwMode="auto">
            <a:xfrm flipV="1">
              <a:off x="4929" y="3926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0" name="Line 180"/>
            <p:cNvSpPr>
              <a:spLocks noChangeShapeType="1"/>
            </p:cNvSpPr>
            <p:nvPr/>
          </p:nvSpPr>
          <p:spPr bwMode="auto">
            <a:xfrm flipH="1" flipV="1">
              <a:off x="4896" y="3897"/>
              <a:ext cx="37" cy="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1" name="Line 181"/>
            <p:cNvSpPr>
              <a:spLocks noChangeShapeType="1"/>
            </p:cNvSpPr>
            <p:nvPr/>
          </p:nvSpPr>
          <p:spPr bwMode="auto">
            <a:xfrm flipH="1">
              <a:off x="4846" y="3901"/>
              <a:ext cx="5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2" name="Line 182"/>
            <p:cNvSpPr>
              <a:spLocks noChangeShapeType="1"/>
            </p:cNvSpPr>
            <p:nvPr/>
          </p:nvSpPr>
          <p:spPr bwMode="auto">
            <a:xfrm>
              <a:off x="4617" y="3930"/>
              <a:ext cx="3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3" name="Line 183"/>
            <p:cNvSpPr>
              <a:spLocks noChangeShapeType="1"/>
            </p:cNvSpPr>
            <p:nvPr/>
          </p:nvSpPr>
          <p:spPr bwMode="auto">
            <a:xfrm>
              <a:off x="4922" y="3930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4" name="Line 184"/>
            <p:cNvSpPr>
              <a:spLocks noChangeShapeType="1"/>
            </p:cNvSpPr>
            <p:nvPr/>
          </p:nvSpPr>
          <p:spPr bwMode="auto">
            <a:xfrm flipV="1">
              <a:off x="4664" y="3725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5" name="Line 185"/>
            <p:cNvSpPr>
              <a:spLocks noChangeShapeType="1"/>
            </p:cNvSpPr>
            <p:nvPr/>
          </p:nvSpPr>
          <p:spPr bwMode="auto">
            <a:xfrm flipV="1">
              <a:off x="4664" y="3718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6" name="Line 186"/>
            <p:cNvSpPr>
              <a:spLocks noChangeShapeType="1"/>
            </p:cNvSpPr>
            <p:nvPr/>
          </p:nvSpPr>
          <p:spPr bwMode="auto">
            <a:xfrm flipV="1">
              <a:off x="4664" y="3711"/>
              <a:ext cx="7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7" name="Line 187"/>
            <p:cNvSpPr>
              <a:spLocks noChangeShapeType="1"/>
            </p:cNvSpPr>
            <p:nvPr/>
          </p:nvSpPr>
          <p:spPr bwMode="auto">
            <a:xfrm>
              <a:off x="4675" y="3715"/>
              <a:ext cx="1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8" name="Line 188"/>
            <p:cNvSpPr>
              <a:spLocks noChangeShapeType="1"/>
            </p:cNvSpPr>
            <p:nvPr/>
          </p:nvSpPr>
          <p:spPr bwMode="auto">
            <a:xfrm>
              <a:off x="4871" y="3715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29" name="Line 189"/>
            <p:cNvSpPr>
              <a:spLocks noChangeShapeType="1"/>
            </p:cNvSpPr>
            <p:nvPr/>
          </p:nvSpPr>
          <p:spPr bwMode="auto">
            <a:xfrm>
              <a:off x="4875" y="3722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0" name="Line 190"/>
            <p:cNvSpPr>
              <a:spLocks noChangeShapeType="1"/>
            </p:cNvSpPr>
            <p:nvPr/>
          </p:nvSpPr>
          <p:spPr bwMode="auto">
            <a:xfrm>
              <a:off x="4879" y="3726"/>
              <a:ext cx="0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1" name="Line 191"/>
            <p:cNvSpPr>
              <a:spLocks noChangeShapeType="1"/>
            </p:cNvSpPr>
            <p:nvPr/>
          </p:nvSpPr>
          <p:spPr bwMode="auto">
            <a:xfrm flipH="1">
              <a:off x="4867" y="3873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2" name="Line 192"/>
            <p:cNvSpPr>
              <a:spLocks noChangeShapeType="1"/>
            </p:cNvSpPr>
            <p:nvPr/>
          </p:nvSpPr>
          <p:spPr bwMode="auto">
            <a:xfrm flipH="1">
              <a:off x="4667" y="3880"/>
              <a:ext cx="20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3" name="Line 193"/>
            <p:cNvSpPr>
              <a:spLocks noChangeShapeType="1"/>
            </p:cNvSpPr>
            <p:nvPr/>
          </p:nvSpPr>
          <p:spPr bwMode="auto">
            <a:xfrm flipH="1">
              <a:off x="4660" y="3880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4" name="Line 194"/>
            <p:cNvSpPr>
              <a:spLocks noChangeShapeType="1"/>
            </p:cNvSpPr>
            <p:nvPr/>
          </p:nvSpPr>
          <p:spPr bwMode="auto">
            <a:xfrm flipV="1">
              <a:off x="4664" y="3869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5" name="Line 195"/>
            <p:cNvSpPr>
              <a:spLocks noChangeShapeType="1"/>
            </p:cNvSpPr>
            <p:nvPr/>
          </p:nvSpPr>
          <p:spPr bwMode="auto">
            <a:xfrm flipV="1">
              <a:off x="4664" y="3725"/>
              <a:ext cx="0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6" name="Line 196"/>
            <p:cNvSpPr>
              <a:spLocks noChangeShapeType="1"/>
            </p:cNvSpPr>
            <p:nvPr/>
          </p:nvSpPr>
          <p:spPr bwMode="auto">
            <a:xfrm>
              <a:off x="4664" y="3729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7" name="Line 197"/>
            <p:cNvSpPr>
              <a:spLocks noChangeShapeType="1"/>
            </p:cNvSpPr>
            <p:nvPr/>
          </p:nvSpPr>
          <p:spPr bwMode="auto">
            <a:xfrm flipV="1">
              <a:off x="4671" y="3718"/>
              <a:ext cx="7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8" name="Line 198"/>
            <p:cNvSpPr>
              <a:spLocks noChangeShapeType="1"/>
            </p:cNvSpPr>
            <p:nvPr/>
          </p:nvSpPr>
          <p:spPr bwMode="auto">
            <a:xfrm>
              <a:off x="4682" y="3722"/>
              <a:ext cx="17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39" name="Line 199"/>
            <p:cNvSpPr>
              <a:spLocks noChangeShapeType="1"/>
            </p:cNvSpPr>
            <p:nvPr/>
          </p:nvSpPr>
          <p:spPr bwMode="auto">
            <a:xfrm>
              <a:off x="4864" y="3722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0" name="Line 200"/>
            <p:cNvSpPr>
              <a:spLocks noChangeShapeType="1"/>
            </p:cNvSpPr>
            <p:nvPr/>
          </p:nvSpPr>
          <p:spPr bwMode="auto">
            <a:xfrm>
              <a:off x="4864" y="3729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1" name="Line 201"/>
            <p:cNvSpPr>
              <a:spLocks noChangeShapeType="1"/>
            </p:cNvSpPr>
            <p:nvPr/>
          </p:nvSpPr>
          <p:spPr bwMode="auto">
            <a:xfrm>
              <a:off x="4871" y="3733"/>
              <a:ext cx="0" cy="1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2" name="Line 202"/>
            <p:cNvSpPr>
              <a:spLocks noChangeShapeType="1"/>
            </p:cNvSpPr>
            <p:nvPr/>
          </p:nvSpPr>
          <p:spPr bwMode="auto">
            <a:xfrm>
              <a:off x="4871" y="3866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3" name="Line 203"/>
            <p:cNvSpPr>
              <a:spLocks noChangeShapeType="1"/>
            </p:cNvSpPr>
            <p:nvPr/>
          </p:nvSpPr>
          <p:spPr bwMode="auto">
            <a:xfrm flipH="1">
              <a:off x="4860" y="3873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4" name="Line 204"/>
            <p:cNvSpPr>
              <a:spLocks noChangeShapeType="1"/>
            </p:cNvSpPr>
            <p:nvPr/>
          </p:nvSpPr>
          <p:spPr bwMode="auto">
            <a:xfrm flipH="1">
              <a:off x="4674" y="3873"/>
              <a:ext cx="19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5" name="Line 205"/>
            <p:cNvSpPr>
              <a:spLocks noChangeShapeType="1"/>
            </p:cNvSpPr>
            <p:nvPr/>
          </p:nvSpPr>
          <p:spPr bwMode="auto">
            <a:xfrm flipH="1">
              <a:off x="4667" y="3873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6" name="Line 206"/>
            <p:cNvSpPr>
              <a:spLocks noChangeShapeType="1"/>
            </p:cNvSpPr>
            <p:nvPr/>
          </p:nvSpPr>
          <p:spPr bwMode="auto">
            <a:xfrm flipH="1">
              <a:off x="4660" y="3873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7" name="Line 207"/>
            <p:cNvSpPr>
              <a:spLocks noChangeShapeType="1"/>
            </p:cNvSpPr>
            <p:nvPr/>
          </p:nvSpPr>
          <p:spPr bwMode="auto">
            <a:xfrm flipV="1">
              <a:off x="4664" y="3862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8" name="Line 208"/>
            <p:cNvSpPr>
              <a:spLocks noChangeShapeType="1"/>
            </p:cNvSpPr>
            <p:nvPr/>
          </p:nvSpPr>
          <p:spPr bwMode="auto">
            <a:xfrm flipV="1">
              <a:off x="4864" y="3883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49" name="Line 209"/>
            <p:cNvSpPr>
              <a:spLocks noChangeShapeType="1"/>
            </p:cNvSpPr>
            <p:nvPr/>
          </p:nvSpPr>
          <p:spPr bwMode="auto">
            <a:xfrm>
              <a:off x="4864" y="3887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0" name="Line 210"/>
            <p:cNvSpPr>
              <a:spLocks noChangeShapeType="1"/>
            </p:cNvSpPr>
            <p:nvPr/>
          </p:nvSpPr>
          <p:spPr bwMode="auto">
            <a:xfrm flipV="1">
              <a:off x="4635" y="3696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1" name="Line 211"/>
            <p:cNvSpPr>
              <a:spLocks noChangeShapeType="1"/>
            </p:cNvSpPr>
            <p:nvPr/>
          </p:nvSpPr>
          <p:spPr bwMode="auto">
            <a:xfrm>
              <a:off x="4635" y="3700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2" name="Line 212"/>
            <p:cNvSpPr>
              <a:spLocks noChangeShapeType="1"/>
            </p:cNvSpPr>
            <p:nvPr/>
          </p:nvSpPr>
          <p:spPr bwMode="auto">
            <a:xfrm flipV="1">
              <a:off x="4642" y="3689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3" name="Line 213"/>
            <p:cNvSpPr>
              <a:spLocks noChangeShapeType="1"/>
            </p:cNvSpPr>
            <p:nvPr/>
          </p:nvSpPr>
          <p:spPr bwMode="auto">
            <a:xfrm>
              <a:off x="4642" y="3693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4" name="Line 214"/>
            <p:cNvSpPr>
              <a:spLocks noChangeShapeType="1"/>
            </p:cNvSpPr>
            <p:nvPr/>
          </p:nvSpPr>
          <p:spPr bwMode="auto">
            <a:xfrm>
              <a:off x="4653" y="3693"/>
              <a:ext cx="2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5" name="Line 215"/>
            <p:cNvSpPr>
              <a:spLocks noChangeShapeType="1"/>
            </p:cNvSpPr>
            <p:nvPr/>
          </p:nvSpPr>
          <p:spPr bwMode="auto">
            <a:xfrm>
              <a:off x="4893" y="3693"/>
              <a:ext cx="7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6" name="Line 216"/>
            <p:cNvSpPr>
              <a:spLocks noChangeShapeType="1"/>
            </p:cNvSpPr>
            <p:nvPr/>
          </p:nvSpPr>
          <p:spPr bwMode="auto">
            <a:xfrm>
              <a:off x="4900" y="3704"/>
              <a:ext cx="0" cy="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7" name="Line 217"/>
            <p:cNvSpPr>
              <a:spLocks noChangeShapeType="1"/>
            </p:cNvSpPr>
            <p:nvPr/>
          </p:nvSpPr>
          <p:spPr bwMode="auto">
            <a:xfrm>
              <a:off x="4900" y="3894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8" name="Line 218"/>
            <p:cNvSpPr>
              <a:spLocks noChangeShapeType="1"/>
            </p:cNvSpPr>
            <p:nvPr/>
          </p:nvSpPr>
          <p:spPr bwMode="auto">
            <a:xfrm flipH="1">
              <a:off x="4889" y="3901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59" name="Line 219"/>
            <p:cNvSpPr>
              <a:spLocks noChangeShapeType="1"/>
            </p:cNvSpPr>
            <p:nvPr/>
          </p:nvSpPr>
          <p:spPr bwMode="auto">
            <a:xfrm flipH="1">
              <a:off x="4645" y="3901"/>
              <a:ext cx="2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0" name="Line 220"/>
            <p:cNvSpPr>
              <a:spLocks noChangeShapeType="1"/>
            </p:cNvSpPr>
            <p:nvPr/>
          </p:nvSpPr>
          <p:spPr bwMode="auto">
            <a:xfrm flipH="1">
              <a:off x="4638" y="3901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1" name="Line 221"/>
            <p:cNvSpPr>
              <a:spLocks noChangeShapeType="1"/>
            </p:cNvSpPr>
            <p:nvPr/>
          </p:nvSpPr>
          <p:spPr bwMode="auto">
            <a:xfrm flipV="1">
              <a:off x="4642" y="3890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2" name="Line 222"/>
            <p:cNvSpPr>
              <a:spLocks noChangeShapeType="1"/>
            </p:cNvSpPr>
            <p:nvPr/>
          </p:nvSpPr>
          <p:spPr bwMode="auto">
            <a:xfrm flipH="1">
              <a:off x="4631" y="389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3" name="Line 223"/>
            <p:cNvSpPr>
              <a:spLocks noChangeShapeType="1"/>
            </p:cNvSpPr>
            <p:nvPr/>
          </p:nvSpPr>
          <p:spPr bwMode="auto">
            <a:xfrm flipV="1">
              <a:off x="4642" y="3703"/>
              <a:ext cx="0" cy="1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4" name="Line 224"/>
            <p:cNvSpPr>
              <a:spLocks noChangeShapeType="1"/>
            </p:cNvSpPr>
            <p:nvPr/>
          </p:nvSpPr>
          <p:spPr bwMode="auto">
            <a:xfrm flipV="1">
              <a:off x="4642" y="3696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5" name="Line 225"/>
            <p:cNvSpPr>
              <a:spLocks noChangeShapeType="1"/>
            </p:cNvSpPr>
            <p:nvPr/>
          </p:nvSpPr>
          <p:spPr bwMode="auto">
            <a:xfrm>
              <a:off x="4642" y="3700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6" name="Line 226"/>
            <p:cNvSpPr>
              <a:spLocks noChangeShapeType="1"/>
            </p:cNvSpPr>
            <p:nvPr/>
          </p:nvSpPr>
          <p:spPr bwMode="auto">
            <a:xfrm>
              <a:off x="4653" y="3700"/>
              <a:ext cx="2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7" name="Line 227"/>
            <p:cNvSpPr>
              <a:spLocks noChangeShapeType="1"/>
            </p:cNvSpPr>
            <p:nvPr/>
          </p:nvSpPr>
          <p:spPr bwMode="auto">
            <a:xfrm>
              <a:off x="4886" y="3700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8" name="Line 228"/>
            <p:cNvSpPr>
              <a:spLocks noChangeShapeType="1"/>
            </p:cNvSpPr>
            <p:nvPr/>
          </p:nvSpPr>
          <p:spPr bwMode="auto">
            <a:xfrm>
              <a:off x="4893" y="3700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69" name="Line 229"/>
            <p:cNvSpPr>
              <a:spLocks noChangeShapeType="1"/>
            </p:cNvSpPr>
            <p:nvPr/>
          </p:nvSpPr>
          <p:spPr bwMode="auto">
            <a:xfrm>
              <a:off x="4893" y="3711"/>
              <a:ext cx="0" cy="1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0" name="Line 230"/>
            <p:cNvSpPr>
              <a:spLocks noChangeShapeType="1"/>
            </p:cNvSpPr>
            <p:nvPr/>
          </p:nvSpPr>
          <p:spPr bwMode="auto">
            <a:xfrm>
              <a:off x="4893" y="3887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1" name="Line 231"/>
            <p:cNvSpPr>
              <a:spLocks noChangeShapeType="1"/>
            </p:cNvSpPr>
            <p:nvPr/>
          </p:nvSpPr>
          <p:spPr bwMode="auto">
            <a:xfrm flipH="1">
              <a:off x="4882" y="3894"/>
              <a:ext cx="15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2" name="Line 232"/>
            <p:cNvSpPr>
              <a:spLocks noChangeShapeType="1"/>
            </p:cNvSpPr>
            <p:nvPr/>
          </p:nvSpPr>
          <p:spPr bwMode="auto">
            <a:xfrm flipH="1">
              <a:off x="4645" y="3901"/>
              <a:ext cx="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3" name="Line 233"/>
            <p:cNvSpPr>
              <a:spLocks noChangeShapeType="1"/>
            </p:cNvSpPr>
            <p:nvPr/>
          </p:nvSpPr>
          <p:spPr bwMode="auto">
            <a:xfrm flipV="1">
              <a:off x="4649" y="3890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4" name="Line 234"/>
            <p:cNvSpPr>
              <a:spLocks noChangeShapeType="1"/>
            </p:cNvSpPr>
            <p:nvPr/>
          </p:nvSpPr>
          <p:spPr bwMode="auto">
            <a:xfrm flipH="1">
              <a:off x="4638" y="389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5" name="Line 235"/>
            <p:cNvSpPr>
              <a:spLocks noChangeShapeType="1"/>
            </p:cNvSpPr>
            <p:nvPr/>
          </p:nvSpPr>
          <p:spPr bwMode="auto">
            <a:xfrm flipV="1">
              <a:off x="4642" y="3883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6" name="Line 236"/>
            <p:cNvSpPr>
              <a:spLocks noChangeShapeType="1"/>
            </p:cNvSpPr>
            <p:nvPr/>
          </p:nvSpPr>
          <p:spPr bwMode="auto">
            <a:xfrm>
              <a:off x="4624" y="3937"/>
              <a:ext cx="29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7" name="Line 237"/>
            <p:cNvSpPr>
              <a:spLocks noChangeShapeType="1"/>
            </p:cNvSpPr>
            <p:nvPr/>
          </p:nvSpPr>
          <p:spPr bwMode="auto">
            <a:xfrm>
              <a:off x="4922" y="3941"/>
              <a:ext cx="0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8" name="Line 238"/>
            <p:cNvSpPr>
              <a:spLocks noChangeShapeType="1"/>
            </p:cNvSpPr>
            <p:nvPr/>
          </p:nvSpPr>
          <p:spPr bwMode="auto">
            <a:xfrm flipH="1">
              <a:off x="4616" y="3973"/>
              <a:ext cx="31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79" name="Line 239"/>
            <p:cNvSpPr>
              <a:spLocks noChangeShapeType="1"/>
            </p:cNvSpPr>
            <p:nvPr/>
          </p:nvSpPr>
          <p:spPr bwMode="auto">
            <a:xfrm flipV="1">
              <a:off x="4620" y="3933"/>
              <a:ext cx="0" cy="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0" name="Line 240"/>
            <p:cNvSpPr>
              <a:spLocks noChangeShapeType="1"/>
            </p:cNvSpPr>
            <p:nvPr/>
          </p:nvSpPr>
          <p:spPr bwMode="auto">
            <a:xfrm>
              <a:off x="4725" y="3944"/>
              <a:ext cx="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1" name="Line 241"/>
            <p:cNvSpPr>
              <a:spLocks noChangeShapeType="1"/>
            </p:cNvSpPr>
            <p:nvPr/>
          </p:nvSpPr>
          <p:spPr bwMode="auto">
            <a:xfrm>
              <a:off x="4786" y="3944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2" name="Line 242"/>
            <p:cNvSpPr>
              <a:spLocks noChangeShapeType="1"/>
            </p:cNvSpPr>
            <p:nvPr/>
          </p:nvSpPr>
          <p:spPr bwMode="auto">
            <a:xfrm flipH="1">
              <a:off x="4717" y="3951"/>
              <a:ext cx="7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3" name="Line 243"/>
            <p:cNvSpPr>
              <a:spLocks noChangeShapeType="1"/>
            </p:cNvSpPr>
            <p:nvPr/>
          </p:nvSpPr>
          <p:spPr bwMode="auto">
            <a:xfrm flipV="1">
              <a:off x="4721" y="3940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4" name="Line 244"/>
            <p:cNvSpPr>
              <a:spLocks noChangeShapeType="1"/>
            </p:cNvSpPr>
            <p:nvPr/>
          </p:nvSpPr>
          <p:spPr bwMode="auto">
            <a:xfrm flipV="1">
              <a:off x="4743" y="3933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5" name="Line 245"/>
            <p:cNvSpPr>
              <a:spLocks noChangeShapeType="1"/>
            </p:cNvSpPr>
            <p:nvPr/>
          </p:nvSpPr>
          <p:spPr bwMode="auto">
            <a:xfrm>
              <a:off x="4747" y="3937"/>
              <a:ext cx="2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6" name="Line 246"/>
            <p:cNvSpPr>
              <a:spLocks noChangeShapeType="1"/>
            </p:cNvSpPr>
            <p:nvPr/>
          </p:nvSpPr>
          <p:spPr bwMode="auto">
            <a:xfrm>
              <a:off x="4772" y="3937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7" name="Line 247"/>
            <p:cNvSpPr>
              <a:spLocks noChangeShapeType="1"/>
            </p:cNvSpPr>
            <p:nvPr/>
          </p:nvSpPr>
          <p:spPr bwMode="auto">
            <a:xfrm flipH="1">
              <a:off x="4739" y="3951"/>
              <a:ext cx="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8" name="Line 248"/>
            <p:cNvSpPr>
              <a:spLocks noChangeShapeType="1"/>
            </p:cNvSpPr>
            <p:nvPr/>
          </p:nvSpPr>
          <p:spPr bwMode="auto">
            <a:xfrm>
              <a:off x="4721" y="3937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89" name="Line 249"/>
            <p:cNvSpPr>
              <a:spLocks noChangeShapeType="1"/>
            </p:cNvSpPr>
            <p:nvPr/>
          </p:nvSpPr>
          <p:spPr bwMode="auto">
            <a:xfrm>
              <a:off x="4728" y="3937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0" name="Line 250"/>
            <p:cNvSpPr>
              <a:spLocks noChangeShapeType="1"/>
            </p:cNvSpPr>
            <p:nvPr/>
          </p:nvSpPr>
          <p:spPr bwMode="auto">
            <a:xfrm flipH="1">
              <a:off x="4717" y="3944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1" name="Line 251"/>
            <p:cNvSpPr>
              <a:spLocks noChangeShapeType="1"/>
            </p:cNvSpPr>
            <p:nvPr/>
          </p:nvSpPr>
          <p:spPr bwMode="auto">
            <a:xfrm flipV="1">
              <a:off x="4721" y="3933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2" name="Line 252"/>
            <p:cNvSpPr>
              <a:spLocks noChangeShapeType="1"/>
            </p:cNvSpPr>
            <p:nvPr/>
          </p:nvSpPr>
          <p:spPr bwMode="auto">
            <a:xfrm flipV="1">
              <a:off x="4857" y="3954"/>
              <a:ext cx="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3" name="Line 253"/>
            <p:cNvSpPr>
              <a:spLocks noChangeShapeType="1"/>
            </p:cNvSpPr>
            <p:nvPr/>
          </p:nvSpPr>
          <p:spPr bwMode="auto">
            <a:xfrm>
              <a:off x="4857" y="3958"/>
              <a:ext cx="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4" name="Line 254"/>
            <p:cNvSpPr>
              <a:spLocks noChangeShapeType="1"/>
            </p:cNvSpPr>
            <p:nvPr/>
          </p:nvSpPr>
          <p:spPr bwMode="auto">
            <a:xfrm>
              <a:off x="4864" y="3962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5" name="Line 255"/>
            <p:cNvSpPr>
              <a:spLocks noChangeShapeType="1"/>
            </p:cNvSpPr>
            <p:nvPr/>
          </p:nvSpPr>
          <p:spPr bwMode="auto">
            <a:xfrm flipH="1">
              <a:off x="4853" y="3966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6" name="Line 256"/>
            <p:cNvSpPr>
              <a:spLocks noChangeShapeType="1"/>
            </p:cNvSpPr>
            <p:nvPr/>
          </p:nvSpPr>
          <p:spPr bwMode="auto">
            <a:xfrm>
              <a:off x="4911" y="3951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7" name="Line 257"/>
            <p:cNvSpPr>
              <a:spLocks noChangeShapeType="1"/>
            </p:cNvSpPr>
            <p:nvPr/>
          </p:nvSpPr>
          <p:spPr bwMode="auto">
            <a:xfrm flipH="1">
              <a:off x="4903" y="3951"/>
              <a:ext cx="1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8" name="Line 258"/>
            <p:cNvSpPr>
              <a:spLocks noChangeShapeType="1"/>
            </p:cNvSpPr>
            <p:nvPr/>
          </p:nvSpPr>
          <p:spPr bwMode="auto">
            <a:xfrm>
              <a:off x="4700" y="3901"/>
              <a:ext cx="0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499" name="Line 259"/>
            <p:cNvSpPr>
              <a:spLocks noChangeShapeType="1"/>
            </p:cNvSpPr>
            <p:nvPr/>
          </p:nvSpPr>
          <p:spPr bwMode="auto">
            <a:xfrm>
              <a:off x="4704" y="3908"/>
              <a:ext cx="12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0" name="Line 260"/>
            <p:cNvSpPr>
              <a:spLocks noChangeShapeType="1"/>
            </p:cNvSpPr>
            <p:nvPr/>
          </p:nvSpPr>
          <p:spPr bwMode="auto">
            <a:xfrm flipV="1">
              <a:off x="4835" y="3897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1" name="Line 261"/>
            <p:cNvSpPr>
              <a:spLocks noChangeShapeType="1"/>
            </p:cNvSpPr>
            <p:nvPr/>
          </p:nvSpPr>
          <p:spPr bwMode="auto">
            <a:xfrm flipV="1">
              <a:off x="4613" y="3933"/>
              <a:ext cx="0" cy="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2" name="Line 262"/>
            <p:cNvSpPr>
              <a:spLocks noChangeShapeType="1"/>
            </p:cNvSpPr>
            <p:nvPr/>
          </p:nvSpPr>
          <p:spPr bwMode="auto">
            <a:xfrm flipV="1">
              <a:off x="4613" y="3926"/>
              <a:ext cx="0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3" name="Line 263"/>
            <p:cNvSpPr>
              <a:spLocks noChangeShapeType="1"/>
            </p:cNvSpPr>
            <p:nvPr/>
          </p:nvSpPr>
          <p:spPr bwMode="auto">
            <a:xfrm flipV="1">
              <a:off x="4617" y="3897"/>
              <a:ext cx="14" cy="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4" name="Line 264"/>
            <p:cNvSpPr>
              <a:spLocks noChangeShapeType="1"/>
            </p:cNvSpPr>
            <p:nvPr/>
          </p:nvSpPr>
          <p:spPr bwMode="auto">
            <a:xfrm>
              <a:off x="4639" y="3901"/>
              <a:ext cx="4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5" name="Line 265"/>
            <p:cNvSpPr>
              <a:spLocks noChangeShapeType="1"/>
            </p:cNvSpPr>
            <p:nvPr/>
          </p:nvSpPr>
          <p:spPr bwMode="auto">
            <a:xfrm>
              <a:off x="4617" y="3980"/>
              <a:ext cx="30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6" name="Line 266"/>
            <p:cNvSpPr>
              <a:spLocks noChangeShapeType="1"/>
            </p:cNvSpPr>
            <p:nvPr/>
          </p:nvSpPr>
          <p:spPr bwMode="auto">
            <a:xfrm flipH="1">
              <a:off x="4947" y="3381"/>
              <a:ext cx="15" cy="5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7" name="Line 267"/>
            <p:cNvSpPr>
              <a:spLocks noChangeShapeType="1"/>
            </p:cNvSpPr>
            <p:nvPr/>
          </p:nvSpPr>
          <p:spPr bwMode="auto">
            <a:xfrm flipH="1">
              <a:off x="4911" y="3891"/>
              <a:ext cx="44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38508" name="Rectangle 268"/>
            <p:cNvSpPr>
              <a:spLocks noChangeArrowheads="1"/>
            </p:cNvSpPr>
            <p:nvPr/>
          </p:nvSpPr>
          <p:spPr bwMode="auto">
            <a:xfrm>
              <a:off x="3328" y="1165"/>
              <a:ext cx="155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400">
                  <a:latin typeface="+mn-lt"/>
                </a:rPr>
                <a:t>               </a:t>
              </a:r>
              <a:r>
                <a:rPr lang="pl-PL" altLang="pl-PL" sz="1400">
                  <a:latin typeface="+mn-lt"/>
                </a:rPr>
                <a:t>TMN</a:t>
              </a:r>
              <a:r>
                <a:rPr lang="en-US" altLang="pl-PL" sz="1400">
                  <a:latin typeface="+mn-lt"/>
                </a:rPr>
                <a:t>   </a:t>
              </a:r>
              <a:endParaRPr lang="pl-PL" altLang="pl-PL" sz="1400">
                <a:latin typeface="+mn-lt"/>
              </a:endParaRPr>
            </a:p>
          </p:txBody>
        </p:sp>
        <p:sp>
          <p:nvSpPr>
            <p:cNvPr id="138509" name="Rectangle 269"/>
            <p:cNvSpPr>
              <a:spLocks noChangeArrowheads="1"/>
            </p:cNvSpPr>
            <p:nvPr/>
          </p:nvSpPr>
          <p:spPr bwMode="auto">
            <a:xfrm>
              <a:off x="3328" y="3458"/>
              <a:ext cx="147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n-US" altLang="pl-PL" sz="400" b="0">
                <a:latin typeface="+mn-lt"/>
              </a:endParaRPr>
            </a:p>
            <a:p>
              <a:pPr eaLnBrk="0" hangingPunct="0"/>
              <a:r>
                <a:rPr lang="en-US" altLang="pl-PL" sz="1200" b="0">
                  <a:latin typeface="+mn-lt"/>
                </a:rPr>
                <a:t>Telecommunications Network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38510" name="Rectangle 270"/>
            <p:cNvSpPr>
              <a:spLocks noChangeArrowheads="1"/>
            </p:cNvSpPr>
            <p:nvPr/>
          </p:nvSpPr>
          <p:spPr bwMode="auto">
            <a:xfrm>
              <a:off x="2928" y="2282"/>
              <a:ext cx="209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Data Communication Network</a:t>
              </a:r>
              <a:r>
                <a:rPr lang="pl-PL" altLang="pl-PL" sz="1600">
                  <a:latin typeface="+mn-lt"/>
                </a:rPr>
                <a:t> (DCN)</a:t>
              </a:r>
            </a:p>
          </p:txBody>
        </p:sp>
        <p:sp>
          <p:nvSpPr>
            <p:cNvPr id="138511" name="Rectangle 271"/>
            <p:cNvSpPr>
              <a:spLocks noChangeArrowheads="1"/>
            </p:cNvSpPr>
            <p:nvPr/>
          </p:nvSpPr>
          <p:spPr bwMode="auto">
            <a:xfrm>
              <a:off x="2794" y="3190"/>
              <a:ext cx="36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Node</a:t>
              </a:r>
              <a:endParaRPr lang="pl-PL" altLang="pl-PL" sz="1200">
                <a:latin typeface="+mn-lt"/>
              </a:endParaRPr>
            </a:p>
          </p:txBody>
        </p:sp>
        <p:sp>
          <p:nvSpPr>
            <p:cNvPr id="138512" name="Rectangle 272"/>
            <p:cNvSpPr>
              <a:spLocks noChangeArrowheads="1"/>
            </p:cNvSpPr>
            <p:nvPr/>
          </p:nvSpPr>
          <p:spPr bwMode="auto">
            <a:xfrm>
              <a:off x="5238" y="3516"/>
              <a:ext cx="406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altLang="pl-PL" sz="3600">
                  <a:latin typeface="+mn-lt"/>
                </a:rPr>
                <a:t></a:t>
              </a:r>
            </a:p>
          </p:txBody>
        </p:sp>
        <p:sp>
          <p:nvSpPr>
            <p:cNvPr id="138513" name="Rectangle 273"/>
            <p:cNvSpPr>
              <a:spLocks noChangeArrowheads="1"/>
            </p:cNvSpPr>
            <p:nvPr/>
          </p:nvSpPr>
          <p:spPr bwMode="auto">
            <a:xfrm>
              <a:off x="3030" y="3564"/>
              <a:ext cx="406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altLang="pl-PL" sz="3600">
                  <a:latin typeface="+mn-lt"/>
                </a:rPr>
                <a:t></a:t>
              </a:r>
            </a:p>
          </p:txBody>
        </p:sp>
        <p:sp>
          <p:nvSpPr>
            <p:cNvPr id="138514" name="Rectangle 274"/>
            <p:cNvSpPr>
              <a:spLocks noChangeArrowheads="1"/>
            </p:cNvSpPr>
            <p:nvPr/>
          </p:nvSpPr>
          <p:spPr bwMode="auto">
            <a:xfrm>
              <a:off x="2919" y="1332"/>
              <a:ext cx="644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Operations</a:t>
              </a:r>
              <a:br>
                <a:rPr lang="en-US" altLang="pl-PL" sz="1200">
                  <a:latin typeface="+mn-lt"/>
                </a:rPr>
              </a:br>
              <a:r>
                <a:rPr lang="en-US" altLang="pl-PL" sz="1200">
                  <a:latin typeface="+mn-lt"/>
                </a:rPr>
                <a:t>System</a:t>
              </a:r>
              <a:endParaRPr lang="pl-PL" altLang="pl-PL" sz="1200">
                <a:latin typeface="+mn-lt"/>
              </a:endParaRPr>
            </a:p>
            <a:p>
              <a:pPr algn="ctr" eaLnBrk="0" hangingPunct="0"/>
              <a:r>
                <a:rPr lang="pl-PL" altLang="pl-PL" sz="1200">
                  <a:latin typeface="+mn-lt"/>
                </a:rPr>
                <a:t>(OS)</a:t>
              </a:r>
            </a:p>
          </p:txBody>
        </p:sp>
        <p:sp>
          <p:nvSpPr>
            <p:cNvPr id="138515" name="Rectangle 275"/>
            <p:cNvSpPr>
              <a:spLocks noChangeArrowheads="1"/>
            </p:cNvSpPr>
            <p:nvPr/>
          </p:nvSpPr>
          <p:spPr bwMode="auto">
            <a:xfrm>
              <a:off x="3154" y="3257"/>
              <a:ext cx="65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000">
                  <a:latin typeface="+mn-lt"/>
                </a:rPr>
                <a:t>Transmission</a:t>
              </a:r>
              <a:br>
                <a:rPr lang="en-US" altLang="pl-PL" sz="1000">
                  <a:latin typeface="+mn-lt"/>
                </a:rPr>
              </a:br>
              <a:r>
                <a:rPr lang="en-US" altLang="pl-PL" sz="1000">
                  <a:latin typeface="+mn-lt"/>
                </a:rPr>
                <a:t>System</a:t>
              </a:r>
              <a:endParaRPr lang="pl-PL" altLang="pl-PL" sz="1000">
                <a:latin typeface="+mn-lt"/>
              </a:endParaRPr>
            </a:p>
          </p:txBody>
        </p:sp>
        <p:sp>
          <p:nvSpPr>
            <p:cNvPr id="138516" name="Rectangle 276"/>
            <p:cNvSpPr>
              <a:spLocks noChangeArrowheads="1"/>
            </p:cNvSpPr>
            <p:nvPr/>
          </p:nvSpPr>
          <p:spPr bwMode="auto">
            <a:xfrm>
              <a:off x="3666" y="1332"/>
              <a:ext cx="644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Operations</a:t>
              </a:r>
              <a:br>
                <a:rPr lang="en-US" altLang="pl-PL" sz="1200">
                  <a:latin typeface="+mn-lt"/>
                </a:rPr>
              </a:br>
              <a:r>
                <a:rPr lang="en-US" altLang="pl-PL" sz="1200">
                  <a:latin typeface="+mn-lt"/>
                </a:rPr>
                <a:t>System</a:t>
              </a:r>
              <a:endParaRPr lang="pl-PL" altLang="pl-PL" sz="1200">
                <a:latin typeface="+mn-lt"/>
              </a:endParaRPr>
            </a:p>
            <a:p>
              <a:pPr algn="ctr" eaLnBrk="0" hangingPunct="0"/>
              <a:r>
                <a:rPr lang="pl-PL" altLang="pl-PL" sz="1200">
                  <a:latin typeface="+mn-lt"/>
                </a:rPr>
                <a:t>(OS)</a:t>
              </a:r>
            </a:p>
          </p:txBody>
        </p:sp>
        <p:sp>
          <p:nvSpPr>
            <p:cNvPr id="138517" name="Rectangle 277"/>
            <p:cNvSpPr>
              <a:spLocks noChangeArrowheads="1"/>
            </p:cNvSpPr>
            <p:nvPr/>
          </p:nvSpPr>
          <p:spPr bwMode="auto">
            <a:xfrm>
              <a:off x="4404" y="1332"/>
              <a:ext cx="644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Operations</a:t>
              </a:r>
              <a:br>
                <a:rPr lang="en-US" altLang="pl-PL" sz="1200">
                  <a:latin typeface="+mn-lt"/>
                </a:rPr>
              </a:br>
              <a:r>
                <a:rPr lang="en-US" altLang="pl-PL" sz="1200">
                  <a:latin typeface="+mn-lt"/>
                </a:rPr>
                <a:t>System</a:t>
              </a:r>
              <a:endParaRPr lang="pl-PL" altLang="pl-PL" sz="1200">
                <a:latin typeface="+mn-lt"/>
              </a:endParaRPr>
            </a:p>
            <a:p>
              <a:pPr algn="ctr" eaLnBrk="0" hangingPunct="0"/>
              <a:r>
                <a:rPr lang="pl-PL" altLang="pl-PL" sz="1200">
                  <a:latin typeface="+mn-lt"/>
                </a:rPr>
                <a:t>(OS)</a:t>
              </a:r>
            </a:p>
          </p:txBody>
        </p:sp>
        <p:sp>
          <p:nvSpPr>
            <p:cNvPr id="138518" name="Rectangle 278"/>
            <p:cNvSpPr>
              <a:spLocks noChangeArrowheads="1"/>
            </p:cNvSpPr>
            <p:nvPr/>
          </p:nvSpPr>
          <p:spPr bwMode="auto">
            <a:xfrm>
              <a:off x="3802" y="3190"/>
              <a:ext cx="36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Node</a:t>
              </a:r>
              <a:endParaRPr lang="pl-PL" altLang="pl-PL" sz="1200">
                <a:latin typeface="+mn-lt"/>
              </a:endParaRPr>
            </a:p>
          </p:txBody>
        </p:sp>
        <p:sp>
          <p:nvSpPr>
            <p:cNvPr id="138519" name="Rectangle 279"/>
            <p:cNvSpPr>
              <a:spLocks noChangeArrowheads="1"/>
            </p:cNvSpPr>
            <p:nvPr/>
          </p:nvSpPr>
          <p:spPr bwMode="auto">
            <a:xfrm>
              <a:off x="4810" y="3190"/>
              <a:ext cx="36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Node</a:t>
              </a:r>
              <a:endParaRPr lang="pl-PL" altLang="pl-PL" sz="1200">
                <a:latin typeface="+mn-lt"/>
              </a:endParaRPr>
            </a:p>
          </p:txBody>
        </p:sp>
        <p:sp>
          <p:nvSpPr>
            <p:cNvPr id="138520" name="Rectangle 280"/>
            <p:cNvSpPr>
              <a:spLocks noChangeArrowheads="1"/>
            </p:cNvSpPr>
            <p:nvPr/>
          </p:nvSpPr>
          <p:spPr bwMode="auto">
            <a:xfrm>
              <a:off x="4159" y="3257"/>
              <a:ext cx="65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000">
                  <a:latin typeface="+mn-lt"/>
                </a:rPr>
                <a:t>Transmission</a:t>
              </a:r>
              <a:br>
                <a:rPr lang="en-US" altLang="pl-PL" sz="1000">
                  <a:latin typeface="+mn-lt"/>
                </a:rPr>
              </a:br>
              <a:r>
                <a:rPr lang="en-US" altLang="pl-PL" sz="1000">
                  <a:latin typeface="+mn-lt"/>
                </a:rPr>
                <a:t>System</a:t>
              </a:r>
              <a:endParaRPr lang="pl-PL" altLang="pl-PL" sz="1000">
                <a:latin typeface="+mn-lt"/>
              </a:endParaRPr>
            </a:p>
          </p:txBody>
        </p:sp>
      </p:grpSp>
      <p:sp>
        <p:nvSpPr>
          <p:cNvPr id="138521" name="Rectangle 281"/>
          <p:cNvSpPr>
            <a:spLocks noChangeArrowheads="1"/>
          </p:cNvSpPr>
          <p:nvPr/>
        </p:nvSpPr>
        <p:spPr bwMode="auto">
          <a:xfrm>
            <a:off x="287338" y="2336800"/>
            <a:ext cx="4132262" cy="193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pl-PL" altLang="pl-PL" sz="2400">
                <a:latin typeface="+mn-lt"/>
              </a:rPr>
              <a:t>TMN</a:t>
            </a:r>
            <a:r>
              <a:rPr lang="en-US" altLang="pl-PL" sz="2400">
                <a:latin typeface="+mn-lt"/>
              </a:rPr>
              <a:t> is a management network defined by standardized protocols, interfaces, and architecture</a:t>
            </a:r>
            <a:endParaRPr lang="pl-PL" altLang="pl-PL" sz="2400" i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80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52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TMN</a:t>
            </a:r>
            <a:r>
              <a:rPr lang="en-US" altLang="pl-PL"/>
              <a:t> Architectures</a:t>
            </a:r>
            <a:endParaRPr lang="pl-PL" altLang="pl-PL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547813" y="1595908"/>
            <a:ext cx="7416675" cy="449738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Functional Architecture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Elementary functions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Functional Components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FC</a:t>
            </a: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Several FC constitute a Functional Block 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FB</a:t>
            </a: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 points between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FB</a:t>
            </a: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 Architecture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Network resources divided into components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Interfaces between components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 Architecture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Based on the manager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-agent</a:t>
            </a: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model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Basic protocol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CMIP</a:t>
            </a:r>
          </a:p>
          <a:p>
            <a:pPr lvl="1">
              <a:lnSpc>
                <a:spcPct val="90000"/>
              </a:lnSpc>
              <a:buSzPct val="100000"/>
            </a:pP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Notation</a:t>
            </a:r>
            <a:r>
              <a:rPr lang="pl-PL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GDMO</a:t>
            </a: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(Guidelines for the Definition </a:t>
            </a:r>
            <a:r>
              <a:rPr lang="en-US" alt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alt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Managed Objects) </a:t>
            </a:r>
            <a:endParaRPr lang="pl-PL" altLang="pl-P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589347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Definition </a:t>
            </a:r>
            <a:br>
              <a:rPr lang="en-US" altLang="pl-PL" dirty="0"/>
            </a:br>
            <a:r>
              <a:rPr lang="en-US" altLang="pl-PL" dirty="0"/>
              <a:t>of Network Management</a:t>
            </a:r>
            <a:endParaRPr lang="pl-PL" altLang="pl-PL" dirty="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30000"/>
              </a:spcAft>
            </a:pPr>
            <a:r>
              <a:rPr lang="en-US" altLang="pl-PL" dirty="0">
                <a:solidFill>
                  <a:schemeClr val="tx2"/>
                </a:solidFill>
              </a:rPr>
              <a:t>Informally:</a:t>
            </a:r>
            <a:r>
              <a:rPr lang="en-US" altLang="pl-PL" dirty="0"/>
              <a:t> Network management refers </a:t>
            </a:r>
            <a:br>
              <a:rPr lang="en-US" altLang="pl-PL" dirty="0"/>
            </a:br>
            <a:r>
              <a:rPr lang="en-US" altLang="pl-PL" dirty="0"/>
              <a:t>to the activities associated with running </a:t>
            </a:r>
            <a:br>
              <a:rPr lang="en-US" altLang="pl-PL" dirty="0"/>
            </a:br>
            <a:r>
              <a:rPr lang="en-US" altLang="pl-PL" dirty="0"/>
              <a:t>a network, along with the technology required to support those activities.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A </a:t>
            </a:r>
            <a:r>
              <a:rPr lang="en-US" altLang="pl-PL" dirty="0"/>
              <a:t>significant part of running a network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is </a:t>
            </a:r>
            <a:r>
              <a:rPr lang="en-US" altLang="pl-PL" dirty="0"/>
              <a:t>simply monitoring it </a:t>
            </a:r>
            <a:r>
              <a:rPr lang="en-US" altLang="pl-PL" dirty="0" smtClean="0"/>
              <a:t>to </a:t>
            </a:r>
            <a:r>
              <a:rPr lang="en-US" altLang="pl-PL" dirty="0"/>
              <a:t>understand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what </a:t>
            </a:r>
            <a:r>
              <a:rPr lang="en-US" altLang="pl-PL" dirty="0"/>
              <a:t>is going </a:t>
            </a:r>
            <a:r>
              <a:rPr lang="en-US" altLang="pl-PL" dirty="0" smtClean="0"/>
              <a:t>on</a:t>
            </a:r>
            <a:endParaRPr lang="en-US" altLang="pl-PL" dirty="0"/>
          </a:p>
          <a:p>
            <a:r>
              <a:rPr lang="en-US" altLang="pl-PL" dirty="0"/>
              <a:t>Network management refers to the activities, methods, procedures, and tools that pertain to the operation, administration, maintenance,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and </a:t>
            </a:r>
            <a:r>
              <a:rPr lang="en-US" altLang="pl-PL" dirty="0"/>
              <a:t>provisioning of networked systems</a:t>
            </a:r>
          </a:p>
        </p:txBody>
      </p:sp>
    </p:spTree>
    <p:extLst>
      <p:ext uri="{BB962C8B-B14F-4D97-AF65-F5344CB8AC3E}">
        <p14:creationId xmlns:p14="http://schemas.microsoft.com/office/powerpoint/2010/main" val="4094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74" name="Rectangle 8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TMN</a:t>
            </a:r>
            <a:r>
              <a:rPr lang="en-US" altLang="pl-PL" dirty="0"/>
              <a:t> Physical Architecture</a:t>
            </a:r>
            <a:endParaRPr lang="pl-PL" alt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1697709"/>
            <a:ext cx="7138987" cy="44973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Components (building blocks)</a:t>
            </a:r>
          </a:p>
          <a:p>
            <a:pPr lvl="1"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Operation Systems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 (OS)</a:t>
            </a:r>
          </a:p>
          <a:p>
            <a:pPr lvl="1"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Mediation Devices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 (MD)</a:t>
            </a:r>
          </a:p>
          <a:p>
            <a:pPr lvl="1">
              <a:spcBef>
                <a:spcPts val="0"/>
              </a:spcBef>
            </a:pP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Q Adapter</a:t>
            </a: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s 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(QA)</a:t>
            </a:r>
          </a:p>
          <a:p>
            <a:pPr lvl="1"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Workstations 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 (WS)</a:t>
            </a:r>
          </a:p>
          <a:p>
            <a:pPr lvl="1"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Network Elements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 (NE)</a:t>
            </a:r>
          </a:p>
          <a:p>
            <a:pPr lvl="1"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Data Communications</a:t>
            </a:r>
            <a:b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Network</a:t>
            </a:r>
            <a:r>
              <a:rPr lang="pl-PL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 (DCN)</a:t>
            </a:r>
          </a:p>
          <a:p>
            <a:pPr>
              <a:spcBef>
                <a:spcPts val="0"/>
              </a:spcBef>
            </a:pPr>
            <a:r>
              <a:rPr lang="en-US" altLang="pl-PL" dirty="0">
                <a:ea typeface="Segoe UI Black" panose="020B0A02040204020203" pitchFamily="34" charset="0"/>
                <a:cs typeface="Segoe UI Black" panose="020B0A02040204020203" pitchFamily="34" charset="0"/>
              </a:rPr>
              <a:t>Interfaces</a:t>
            </a:r>
          </a:p>
          <a:p>
            <a:pPr lvl="1">
              <a:spcBef>
                <a:spcPts val="0"/>
              </a:spcBef>
            </a:pPr>
            <a:r>
              <a:rPr lang="pl-PL" altLang="pl-PL" i="1" dirty="0">
                <a:ea typeface="Segoe UI Black" panose="020B0A02040204020203" pitchFamily="34" charset="0"/>
                <a:cs typeface="Segoe UI Black" panose="020B0A02040204020203" pitchFamily="34" charset="0"/>
              </a:rPr>
              <a:t>Q</a:t>
            </a:r>
            <a:r>
              <a:rPr lang="pl-PL" altLang="pl-PL" baseline="-25000" dirty="0">
                <a:ea typeface="Segoe UI Black" panose="020B0A02040204020203" pitchFamily="34" charset="0"/>
                <a:cs typeface="Segoe UI Black" panose="020B0A02040204020203" pitchFamily="34" charset="0"/>
              </a:rPr>
              <a:t>3</a:t>
            </a:r>
          </a:p>
          <a:p>
            <a:pPr lvl="1">
              <a:spcBef>
                <a:spcPts val="0"/>
              </a:spcBef>
            </a:pPr>
            <a:r>
              <a:rPr lang="pl-PL" altLang="pl-PL" i="1" dirty="0" err="1">
                <a:ea typeface="Segoe UI Black" panose="020B0A02040204020203" pitchFamily="34" charset="0"/>
                <a:cs typeface="Segoe UI Black" panose="020B0A02040204020203" pitchFamily="34" charset="0"/>
              </a:rPr>
              <a:t>Q</a:t>
            </a:r>
            <a:r>
              <a:rPr lang="pl-PL" altLang="pl-PL" i="1" baseline="-25000" dirty="0" err="1">
                <a:ea typeface="Segoe UI Black" panose="020B0A02040204020203" pitchFamily="34" charset="0"/>
                <a:cs typeface="Segoe UI Black" panose="020B0A02040204020203" pitchFamily="34" charset="0"/>
              </a:rPr>
              <a:t>x</a:t>
            </a:r>
            <a:endParaRPr lang="pl-PL" altLang="pl-PL" i="1" baseline="-25000" dirty="0"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 lvl="1">
              <a:spcBef>
                <a:spcPts val="0"/>
              </a:spcBef>
            </a:pPr>
            <a:r>
              <a:rPr lang="pl-PL" altLang="pl-PL" i="1" dirty="0">
                <a:ea typeface="Segoe UI Black" panose="020B0A02040204020203" pitchFamily="34" charset="0"/>
                <a:cs typeface="Segoe UI Black" panose="020B0A02040204020203" pitchFamily="34" charset="0"/>
              </a:rPr>
              <a:t>F</a:t>
            </a:r>
          </a:p>
          <a:p>
            <a:pPr lvl="1">
              <a:spcBef>
                <a:spcPts val="0"/>
              </a:spcBef>
            </a:pPr>
            <a:r>
              <a:rPr lang="pl-PL" altLang="pl-PL" i="1" dirty="0">
                <a:ea typeface="Segoe UI Black" panose="020B0A02040204020203" pitchFamily="34" charset="0"/>
                <a:cs typeface="Segoe UI Black" panose="020B0A02040204020203" pitchFamily="34" charset="0"/>
              </a:rPr>
              <a:t>X</a:t>
            </a:r>
          </a:p>
          <a:p>
            <a:pPr>
              <a:spcBef>
                <a:spcPts val="0"/>
              </a:spcBef>
            </a:pPr>
            <a:endParaRPr lang="pl-PL" dirty="0"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140375" name="Group 87"/>
          <p:cNvGrpSpPr>
            <a:grpSpLocks/>
          </p:cNvGrpSpPr>
          <p:nvPr/>
        </p:nvGrpSpPr>
        <p:grpSpPr bwMode="auto">
          <a:xfrm>
            <a:off x="4983163" y="1524000"/>
            <a:ext cx="3856037" cy="4808538"/>
            <a:chOff x="3139" y="960"/>
            <a:chExt cx="2429" cy="3029"/>
          </a:xfrm>
        </p:grpSpPr>
        <p:sp>
          <p:nvSpPr>
            <p:cNvPr id="140292" name="Freeform 4"/>
            <p:cNvSpPr>
              <a:spLocks/>
            </p:cNvSpPr>
            <p:nvPr/>
          </p:nvSpPr>
          <p:spPr bwMode="auto">
            <a:xfrm>
              <a:off x="3356" y="960"/>
              <a:ext cx="2168" cy="2882"/>
            </a:xfrm>
            <a:custGeom>
              <a:avLst/>
              <a:gdLst>
                <a:gd name="T0" fmla="*/ 0 w 2168"/>
                <a:gd name="T1" fmla="*/ 0 h 2882"/>
                <a:gd name="T2" fmla="*/ 2167 w 2168"/>
                <a:gd name="T3" fmla="*/ 0 h 2882"/>
                <a:gd name="T4" fmla="*/ 2167 w 2168"/>
                <a:gd name="T5" fmla="*/ 2881 h 2882"/>
                <a:gd name="T6" fmla="*/ 0 w 2168"/>
                <a:gd name="T7" fmla="*/ 2881 h 2882"/>
                <a:gd name="T8" fmla="*/ 0 w 2168"/>
                <a:gd name="T9" fmla="*/ 0 h 2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8" h="2882">
                  <a:moveTo>
                    <a:pt x="0" y="0"/>
                  </a:moveTo>
                  <a:lnTo>
                    <a:pt x="2167" y="0"/>
                  </a:lnTo>
                  <a:lnTo>
                    <a:pt x="2167" y="2881"/>
                  </a:lnTo>
                  <a:lnTo>
                    <a:pt x="0" y="2881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293" name="Freeform 5"/>
            <p:cNvSpPr>
              <a:spLocks/>
            </p:cNvSpPr>
            <p:nvPr/>
          </p:nvSpPr>
          <p:spPr bwMode="auto">
            <a:xfrm>
              <a:off x="4426" y="1739"/>
              <a:ext cx="630" cy="292"/>
            </a:xfrm>
            <a:custGeom>
              <a:avLst/>
              <a:gdLst>
                <a:gd name="T0" fmla="*/ 0 w 630"/>
                <a:gd name="T1" fmla="*/ 0 h 292"/>
                <a:gd name="T2" fmla="*/ 629 w 630"/>
                <a:gd name="T3" fmla="*/ 0 h 292"/>
                <a:gd name="T4" fmla="*/ 629 w 630"/>
                <a:gd name="T5" fmla="*/ 291 h 292"/>
                <a:gd name="T6" fmla="*/ 0 w 630"/>
                <a:gd name="T7" fmla="*/ 291 h 292"/>
                <a:gd name="T8" fmla="*/ 0 w 630"/>
                <a:gd name="T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92">
                  <a:moveTo>
                    <a:pt x="0" y="0"/>
                  </a:moveTo>
                  <a:lnTo>
                    <a:pt x="629" y="0"/>
                  </a:lnTo>
                  <a:lnTo>
                    <a:pt x="629" y="291"/>
                  </a:lnTo>
                  <a:lnTo>
                    <a:pt x="0" y="291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294" name="Rectangle 6"/>
            <p:cNvSpPr>
              <a:spLocks noChangeArrowheads="1"/>
            </p:cNvSpPr>
            <p:nvPr/>
          </p:nvSpPr>
          <p:spPr bwMode="auto">
            <a:xfrm>
              <a:off x="4582" y="1810"/>
              <a:ext cx="280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295" name="Freeform 7"/>
            <p:cNvSpPr>
              <a:spLocks/>
            </p:cNvSpPr>
            <p:nvPr/>
          </p:nvSpPr>
          <p:spPr bwMode="auto">
            <a:xfrm>
              <a:off x="4364" y="1681"/>
              <a:ext cx="631" cy="292"/>
            </a:xfrm>
            <a:custGeom>
              <a:avLst/>
              <a:gdLst>
                <a:gd name="T0" fmla="*/ 0 w 631"/>
                <a:gd name="T1" fmla="*/ 0 h 292"/>
                <a:gd name="T2" fmla="*/ 630 w 631"/>
                <a:gd name="T3" fmla="*/ 0 h 292"/>
                <a:gd name="T4" fmla="*/ 630 w 631"/>
                <a:gd name="T5" fmla="*/ 291 h 292"/>
                <a:gd name="T6" fmla="*/ 0 w 631"/>
                <a:gd name="T7" fmla="*/ 291 h 292"/>
                <a:gd name="T8" fmla="*/ 0 w 631"/>
                <a:gd name="T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1" h="292">
                  <a:moveTo>
                    <a:pt x="0" y="0"/>
                  </a:moveTo>
                  <a:lnTo>
                    <a:pt x="630" y="0"/>
                  </a:lnTo>
                  <a:lnTo>
                    <a:pt x="630" y="291"/>
                  </a:lnTo>
                  <a:lnTo>
                    <a:pt x="0" y="291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296" name="Rectangle 8"/>
            <p:cNvSpPr>
              <a:spLocks noChangeArrowheads="1"/>
            </p:cNvSpPr>
            <p:nvPr/>
          </p:nvSpPr>
          <p:spPr bwMode="auto">
            <a:xfrm>
              <a:off x="4522" y="1754"/>
              <a:ext cx="280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297" name="Freeform 9"/>
            <p:cNvSpPr>
              <a:spLocks/>
            </p:cNvSpPr>
            <p:nvPr/>
          </p:nvSpPr>
          <p:spPr bwMode="auto">
            <a:xfrm>
              <a:off x="4298" y="1618"/>
              <a:ext cx="630" cy="299"/>
            </a:xfrm>
            <a:custGeom>
              <a:avLst/>
              <a:gdLst>
                <a:gd name="T0" fmla="*/ 0 w 630"/>
                <a:gd name="T1" fmla="*/ 0 h 299"/>
                <a:gd name="T2" fmla="*/ 629 w 630"/>
                <a:gd name="T3" fmla="*/ 0 h 299"/>
                <a:gd name="T4" fmla="*/ 629 w 630"/>
                <a:gd name="T5" fmla="*/ 298 h 299"/>
                <a:gd name="T6" fmla="*/ 0 w 630"/>
                <a:gd name="T7" fmla="*/ 298 h 299"/>
                <a:gd name="T8" fmla="*/ 0 w 630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99">
                  <a:moveTo>
                    <a:pt x="0" y="0"/>
                  </a:moveTo>
                  <a:lnTo>
                    <a:pt x="629" y="0"/>
                  </a:lnTo>
                  <a:lnTo>
                    <a:pt x="629" y="298"/>
                  </a:lnTo>
                  <a:lnTo>
                    <a:pt x="0" y="298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298" name="Rectangle 10"/>
            <p:cNvSpPr>
              <a:spLocks noChangeArrowheads="1"/>
            </p:cNvSpPr>
            <p:nvPr/>
          </p:nvSpPr>
          <p:spPr bwMode="auto">
            <a:xfrm>
              <a:off x="4455" y="1671"/>
              <a:ext cx="33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299" name="Freeform 11"/>
            <p:cNvSpPr>
              <a:spLocks/>
            </p:cNvSpPr>
            <p:nvPr/>
          </p:nvSpPr>
          <p:spPr bwMode="auto">
            <a:xfrm>
              <a:off x="4504" y="1180"/>
              <a:ext cx="491" cy="203"/>
            </a:xfrm>
            <a:custGeom>
              <a:avLst/>
              <a:gdLst>
                <a:gd name="T0" fmla="*/ 0 w 491"/>
                <a:gd name="T1" fmla="*/ 0 h 203"/>
                <a:gd name="T2" fmla="*/ 490 w 491"/>
                <a:gd name="T3" fmla="*/ 0 h 203"/>
                <a:gd name="T4" fmla="*/ 490 w 491"/>
                <a:gd name="T5" fmla="*/ 202 h 203"/>
                <a:gd name="T6" fmla="*/ 0 w 491"/>
                <a:gd name="T7" fmla="*/ 202 h 203"/>
                <a:gd name="T8" fmla="*/ 0 w 491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203">
                  <a:moveTo>
                    <a:pt x="0" y="0"/>
                  </a:moveTo>
                  <a:lnTo>
                    <a:pt x="490" y="0"/>
                  </a:lnTo>
                  <a:lnTo>
                    <a:pt x="490" y="202"/>
                  </a:lnTo>
                  <a:lnTo>
                    <a:pt x="0" y="202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00" name="Rectangle 12"/>
            <p:cNvSpPr>
              <a:spLocks noChangeArrowheads="1"/>
            </p:cNvSpPr>
            <p:nvPr/>
          </p:nvSpPr>
          <p:spPr bwMode="auto">
            <a:xfrm>
              <a:off x="4610" y="1216"/>
              <a:ext cx="213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OS</a:t>
              </a:r>
            </a:p>
          </p:txBody>
        </p:sp>
        <p:sp>
          <p:nvSpPr>
            <p:cNvPr id="140301" name="Freeform 13"/>
            <p:cNvSpPr>
              <a:spLocks/>
            </p:cNvSpPr>
            <p:nvPr/>
          </p:nvSpPr>
          <p:spPr bwMode="auto">
            <a:xfrm>
              <a:off x="4443" y="1117"/>
              <a:ext cx="485" cy="209"/>
            </a:xfrm>
            <a:custGeom>
              <a:avLst/>
              <a:gdLst>
                <a:gd name="T0" fmla="*/ 0 w 485"/>
                <a:gd name="T1" fmla="*/ 0 h 209"/>
                <a:gd name="T2" fmla="*/ 484 w 485"/>
                <a:gd name="T3" fmla="*/ 0 h 209"/>
                <a:gd name="T4" fmla="*/ 484 w 485"/>
                <a:gd name="T5" fmla="*/ 208 h 209"/>
                <a:gd name="T6" fmla="*/ 0 w 485"/>
                <a:gd name="T7" fmla="*/ 208 h 209"/>
                <a:gd name="T8" fmla="*/ 0 w 48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209">
                  <a:moveTo>
                    <a:pt x="0" y="0"/>
                  </a:moveTo>
                  <a:lnTo>
                    <a:pt x="484" y="0"/>
                  </a:lnTo>
                  <a:lnTo>
                    <a:pt x="484" y="208"/>
                  </a:lnTo>
                  <a:lnTo>
                    <a:pt x="0" y="208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02" name="Rectangle 14"/>
            <p:cNvSpPr>
              <a:spLocks noChangeArrowheads="1"/>
            </p:cNvSpPr>
            <p:nvPr/>
          </p:nvSpPr>
          <p:spPr bwMode="auto">
            <a:xfrm>
              <a:off x="4544" y="1153"/>
              <a:ext cx="213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OS</a:t>
              </a:r>
            </a:p>
          </p:txBody>
        </p:sp>
        <p:sp>
          <p:nvSpPr>
            <p:cNvPr id="140303" name="Freeform 15"/>
            <p:cNvSpPr>
              <a:spLocks/>
            </p:cNvSpPr>
            <p:nvPr/>
          </p:nvSpPr>
          <p:spPr bwMode="auto">
            <a:xfrm>
              <a:off x="4381" y="1058"/>
              <a:ext cx="486" cy="211"/>
            </a:xfrm>
            <a:custGeom>
              <a:avLst/>
              <a:gdLst>
                <a:gd name="T0" fmla="*/ 0 w 486"/>
                <a:gd name="T1" fmla="*/ 0 h 211"/>
                <a:gd name="T2" fmla="*/ 485 w 486"/>
                <a:gd name="T3" fmla="*/ 0 h 211"/>
                <a:gd name="T4" fmla="*/ 485 w 486"/>
                <a:gd name="T5" fmla="*/ 210 h 211"/>
                <a:gd name="T6" fmla="*/ 0 w 486"/>
                <a:gd name="T7" fmla="*/ 210 h 211"/>
                <a:gd name="T8" fmla="*/ 0 w 486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211">
                  <a:moveTo>
                    <a:pt x="0" y="0"/>
                  </a:moveTo>
                  <a:lnTo>
                    <a:pt x="485" y="0"/>
                  </a:lnTo>
                  <a:lnTo>
                    <a:pt x="485" y="210"/>
                  </a:lnTo>
                  <a:lnTo>
                    <a:pt x="0" y="210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04" name="Rectangle 16"/>
            <p:cNvSpPr>
              <a:spLocks noChangeArrowheads="1"/>
            </p:cNvSpPr>
            <p:nvPr/>
          </p:nvSpPr>
          <p:spPr bwMode="auto">
            <a:xfrm>
              <a:off x="4483" y="1077"/>
              <a:ext cx="24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OS</a:t>
              </a:r>
            </a:p>
          </p:txBody>
        </p:sp>
        <p:sp>
          <p:nvSpPr>
            <p:cNvPr id="140305" name="Freeform 17"/>
            <p:cNvSpPr>
              <a:spLocks/>
            </p:cNvSpPr>
            <p:nvPr/>
          </p:nvSpPr>
          <p:spPr bwMode="auto">
            <a:xfrm>
              <a:off x="4504" y="2417"/>
              <a:ext cx="491" cy="204"/>
            </a:xfrm>
            <a:custGeom>
              <a:avLst/>
              <a:gdLst>
                <a:gd name="T0" fmla="*/ 0 w 491"/>
                <a:gd name="T1" fmla="*/ 0 h 204"/>
                <a:gd name="T2" fmla="*/ 490 w 491"/>
                <a:gd name="T3" fmla="*/ 0 h 204"/>
                <a:gd name="T4" fmla="*/ 490 w 491"/>
                <a:gd name="T5" fmla="*/ 203 h 204"/>
                <a:gd name="T6" fmla="*/ 0 w 491"/>
                <a:gd name="T7" fmla="*/ 203 h 204"/>
                <a:gd name="T8" fmla="*/ 0 w 491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204">
                  <a:moveTo>
                    <a:pt x="0" y="0"/>
                  </a:moveTo>
                  <a:lnTo>
                    <a:pt x="490" y="0"/>
                  </a:lnTo>
                  <a:lnTo>
                    <a:pt x="490" y="203"/>
                  </a:lnTo>
                  <a:lnTo>
                    <a:pt x="0" y="203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06" name="Rectangle 18"/>
            <p:cNvSpPr>
              <a:spLocks noChangeArrowheads="1"/>
            </p:cNvSpPr>
            <p:nvPr/>
          </p:nvSpPr>
          <p:spPr bwMode="auto">
            <a:xfrm>
              <a:off x="4610" y="2447"/>
              <a:ext cx="213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OS</a:t>
              </a:r>
            </a:p>
          </p:txBody>
        </p:sp>
        <p:sp>
          <p:nvSpPr>
            <p:cNvPr id="140307" name="Freeform 19"/>
            <p:cNvSpPr>
              <a:spLocks/>
            </p:cNvSpPr>
            <p:nvPr/>
          </p:nvSpPr>
          <p:spPr bwMode="auto">
            <a:xfrm>
              <a:off x="4443" y="2354"/>
              <a:ext cx="485" cy="210"/>
            </a:xfrm>
            <a:custGeom>
              <a:avLst/>
              <a:gdLst>
                <a:gd name="T0" fmla="*/ 0 w 485"/>
                <a:gd name="T1" fmla="*/ 0 h 210"/>
                <a:gd name="T2" fmla="*/ 484 w 485"/>
                <a:gd name="T3" fmla="*/ 0 h 210"/>
                <a:gd name="T4" fmla="*/ 484 w 485"/>
                <a:gd name="T5" fmla="*/ 209 h 210"/>
                <a:gd name="T6" fmla="*/ 0 w 485"/>
                <a:gd name="T7" fmla="*/ 209 h 210"/>
                <a:gd name="T8" fmla="*/ 0 w 485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210">
                  <a:moveTo>
                    <a:pt x="0" y="0"/>
                  </a:moveTo>
                  <a:lnTo>
                    <a:pt x="484" y="0"/>
                  </a:lnTo>
                  <a:lnTo>
                    <a:pt x="484" y="209"/>
                  </a:lnTo>
                  <a:lnTo>
                    <a:pt x="0" y="209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08" name="Rectangle 20"/>
            <p:cNvSpPr>
              <a:spLocks noChangeArrowheads="1"/>
            </p:cNvSpPr>
            <p:nvPr/>
          </p:nvSpPr>
          <p:spPr bwMode="auto">
            <a:xfrm>
              <a:off x="4544" y="2390"/>
              <a:ext cx="213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OS</a:t>
              </a:r>
            </a:p>
          </p:txBody>
        </p:sp>
        <p:sp>
          <p:nvSpPr>
            <p:cNvPr id="140309" name="Freeform 21"/>
            <p:cNvSpPr>
              <a:spLocks/>
            </p:cNvSpPr>
            <p:nvPr/>
          </p:nvSpPr>
          <p:spPr bwMode="auto">
            <a:xfrm>
              <a:off x="4381" y="2296"/>
              <a:ext cx="486" cy="205"/>
            </a:xfrm>
            <a:custGeom>
              <a:avLst/>
              <a:gdLst>
                <a:gd name="T0" fmla="*/ 0 w 486"/>
                <a:gd name="T1" fmla="*/ 0 h 205"/>
                <a:gd name="T2" fmla="*/ 485 w 486"/>
                <a:gd name="T3" fmla="*/ 0 h 205"/>
                <a:gd name="T4" fmla="*/ 485 w 486"/>
                <a:gd name="T5" fmla="*/ 204 h 205"/>
                <a:gd name="T6" fmla="*/ 0 w 486"/>
                <a:gd name="T7" fmla="*/ 204 h 205"/>
                <a:gd name="T8" fmla="*/ 0 w 486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205">
                  <a:moveTo>
                    <a:pt x="0" y="0"/>
                  </a:moveTo>
                  <a:lnTo>
                    <a:pt x="485" y="0"/>
                  </a:lnTo>
                  <a:lnTo>
                    <a:pt x="485" y="204"/>
                  </a:lnTo>
                  <a:lnTo>
                    <a:pt x="0" y="204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10" name="Rectangle 22"/>
            <p:cNvSpPr>
              <a:spLocks noChangeArrowheads="1"/>
            </p:cNvSpPr>
            <p:nvPr/>
          </p:nvSpPr>
          <p:spPr bwMode="auto">
            <a:xfrm>
              <a:off x="4483" y="2314"/>
              <a:ext cx="265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MD</a:t>
              </a:r>
            </a:p>
          </p:txBody>
        </p:sp>
        <p:sp>
          <p:nvSpPr>
            <p:cNvPr id="140311" name="Freeform 23"/>
            <p:cNvSpPr>
              <a:spLocks/>
            </p:cNvSpPr>
            <p:nvPr/>
          </p:nvSpPr>
          <p:spPr bwMode="auto">
            <a:xfrm>
              <a:off x="4426" y="3032"/>
              <a:ext cx="630" cy="294"/>
            </a:xfrm>
            <a:custGeom>
              <a:avLst/>
              <a:gdLst>
                <a:gd name="T0" fmla="*/ 0 w 630"/>
                <a:gd name="T1" fmla="*/ 0 h 294"/>
                <a:gd name="T2" fmla="*/ 629 w 630"/>
                <a:gd name="T3" fmla="*/ 0 h 294"/>
                <a:gd name="T4" fmla="*/ 629 w 630"/>
                <a:gd name="T5" fmla="*/ 293 h 294"/>
                <a:gd name="T6" fmla="*/ 0 w 630"/>
                <a:gd name="T7" fmla="*/ 293 h 294"/>
                <a:gd name="T8" fmla="*/ 0 w 630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94">
                  <a:moveTo>
                    <a:pt x="0" y="0"/>
                  </a:moveTo>
                  <a:lnTo>
                    <a:pt x="629" y="0"/>
                  </a:lnTo>
                  <a:lnTo>
                    <a:pt x="629" y="293"/>
                  </a:lnTo>
                  <a:lnTo>
                    <a:pt x="0" y="293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12" name="Rectangle 24"/>
            <p:cNvSpPr>
              <a:spLocks noChangeArrowheads="1"/>
            </p:cNvSpPr>
            <p:nvPr/>
          </p:nvSpPr>
          <p:spPr bwMode="auto">
            <a:xfrm>
              <a:off x="4582" y="3106"/>
              <a:ext cx="280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313" name="Freeform 25"/>
            <p:cNvSpPr>
              <a:spLocks/>
            </p:cNvSpPr>
            <p:nvPr/>
          </p:nvSpPr>
          <p:spPr bwMode="auto">
            <a:xfrm>
              <a:off x="4364" y="2976"/>
              <a:ext cx="631" cy="292"/>
            </a:xfrm>
            <a:custGeom>
              <a:avLst/>
              <a:gdLst>
                <a:gd name="T0" fmla="*/ 0 w 631"/>
                <a:gd name="T1" fmla="*/ 0 h 292"/>
                <a:gd name="T2" fmla="*/ 630 w 631"/>
                <a:gd name="T3" fmla="*/ 0 h 292"/>
                <a:gd name="T4" fmla="*/ 630 w 631"/>
                <a:gd name="T5" fmla="*/ 291 h 292"/>
                <a:gd name="T6" fmla="*/ 0 w 631"/>
                <a:gd name="T7" fmla="*/ 291 h 292"/>
                <a:gd name="T8" fmla="*/ 0 w 631"/>
                <a:gd name="T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1" h="292">
                  <a:moveTo>
                    <a:pt x="0" y="0"/>
                  </a:moveTo>
                  <a:lnTo>
                    <a:pt x="630" y="0"/>
                  </a:lnTo>
                  <a:lnTo>
                    <a:pt x="630" y="291"/>
                  </a:lnTo>
                  <a:lnTo>
                    <a:pt x="0" y="291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14" name="Rectangle 26"/>
            <p:cNvSpPr>
              <a:spLocks noChangeArrowheads="1"/>
            </p:cNvSpPr>
            <p:nvPr/>
          </p:nvSpPr>
          <p:spPr bwMode="auto">
            <a:xfrm>
              <a:off x="4522" y="3047"/>
              <a:ext cx="280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315" name="Freeform 27"/>
            <p:cNvSpPr>
              <a:spLocks/>
            </p:cNvSpPr>
            <p:nvPr/>
          </p:nvSpPr>
          <p:spPr bwMode="auto">
            <a:xfrm>
              <a:off x="4298" y="2913"/>
              <a:ext cx="630" cy="297"/>
            </a:xfrm>
            <a:custGeom>
              <a:avLst/>
              <a:gdLst>
                <a:gd name="T0" fmla="*/ 0 w 630"/>
                <a:gd name="T1" fmla="*/ 0 h 297"/>
                <a:gd name="T2" fmla="*/ 629 w 630"/>
                <a:gd name="T3" fmla="*/ 0 h 297"/>
                <a:gd name="T4" fmla="*/ 629 w 630"/>
                <a:gd name="T5" fmla="*/ 296 h 297"/>
                <a:gd name="T6" fmla="*/ 0 w 630"/>
                <a:gd name="T7" fmla="*/ 296 h 297"/>
                <a:gd name="T8" fmla="*/ 0 w 630"/>
                <a:gd name="T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97">
                  <a:moveTo>
                    <a:pt x="0" y="0"/>
                  </a:moveTo>
                  <a:lnTo>
                    <a:pt x="629" y="0"/>
                  </a:lnTo>
                  <a:lnTo>
                    <a:pt x="629" y="296"/>
                  </a:lnTo>
                  <a:lnTo>
                    <a:pt x="0" y="296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16" name="Rectangle 28"/>
            <p:cNvSpPr>
              <a:spLocks noChangeArrowheads="1"/>
            </p:cNvSpPr>
            <p:nvPr/>
          </p:nvSpPr>
          <p:spPr bwMode="auto">
            <a:xfrm>
              <a:off x="4455" y="2966"/>
              <a:ext cx="33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DCN</a:t>
              </a:r>
            </a:p>
          </p:txBody>
        </p:sp>
        <p:sp>
          <p:nvSpPr>
            <p:cNvPr id="140317" name="Freeform 29"/>
            <p:cNvSpPr>
              <a:spLocks/>
            </p:cNvSpPr>
            <p:nvPr/>
          </p:nvSpPr>
          <p:spPr bwMode="auto">
            <a:xfrm>
              <a:off x="5134" y="3753"/>
              <a:ext cx="296" cy="236"/>
            </a:xfrm>
            <a:custGeom>
              <a:avLst/>
              <a:gdLst>
                <a:gd name="T0" fmla="*/ 0 w 296"/>
                <a:gd name="T1" fmla="*/ 0 h 236"/>
                <a:gd name="T2" fmla="*/ 295 w 296"/>
                <a:gd name="T3" fmla="*/ 0 h 236"/>
                <a:gd name="T4" fmla="*/ 295 w 296"/>
                <a:gd name="T5" fmla="*/ 235 h 236"/>
                <a:gd name="T6" fmla="*/ 0 w 296"/>
                <a:gd name="T7" fmla="*/ 235 h 236"/>
                <a:gd name="T8" fmla="*/ 0 w 29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36">
                  <a:moveTo>
                    <a:pt x="0" y="0"/>
                  </a:moveTo>
                  <a:lnTo>
                    <a:pt x="295" y="0"/>
                  </a:lnTo>
                  <a:lnTo>
                    <a:pt x="295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18" name="Rectangle 30"/>
            <p:cNvSpPr>
              <a:spLocks noChangeArrowheads="1"/>
            </p:cNvSpPr>
            <p:nvPr/>
          </p:nvSpPr>
          <p:spPr bwMode="auto">
            <a:xfrm>
              <a:off x="5173" y="3805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19" name="Freeform 31"/>
            <p:cNvSpPr>
              <a:spLocks/>
            </p:cNvSpPr>
            <p:nvPr/>
          </p:nvSpPr>
          <p:spPr bwMode="auto">
            <a:xfrm>
              <a:off x="5072" y="3695"/>
              <a:ext cx="297" cy="236"/>
            </a:xfrm>
            <a:custGeom>
              <a:avLst/>
              <a:gdLst>
                <a:gd name="T0" fmla="*/ 0 w 297"/>
                <a:gd name="T1" fmla="*/ 0 h 236"/>
                <a:gd name="T2" fmla="*/ 296 w 297"/>
                <a:gd name="T3" fmla="*/ 0 h 236"/>
                <a:gd name="T4" fmla="*/ 296 w 297"/>
                <a:gd name="T5" fmla="*/ 235 h 236"/>
                <a:gd name="T6" fmla="*/ 0 w 297"/>
                <a:gd name="T7" fmla="*/ 235 h 236"/>
                <a:gd name="T8" fmla="*/ 0 w 297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6">
                  <a:moveTo>
                    <a:pt x="0" y="0"/>
                  </a:moveTo>
                  <a:lnTo>
                    <a:pt x="296" y="0"/>
                  </a:lnTo>
                  <a:lnTo>
                    <a:pt x="296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20" name="Rectangle 32"/>
            <p:cNvSpPr>
              <a:spLocks noChangeArrowheads="1"/>
            </p:cNvSpPr>
            <p:nvPr/>
          </p:nvSpPr>
          <p:spPr bwMode="auto">
            <a:xfrm>
              <a:off x="5113" y="3742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21" name="Freeform 33"/>
            <p:cNvSpPr>
              <a:spLocks/>
            </p:cNvSpPr>
            <p:nvPr/>
          </p:nvSpPr>
          <p:spPr bwMode="auto">
            <a:xfrm>
              <a:off x="5005" y="3639"/>
              <a:ext cx="302" cy="235"/>
            </a:xfrm>
            <a:custGeom>
              <a:avLst/>
              <a:gdLst>
                <a:gd name="T0" fmla="*/ 0 w 302"/>
                <a:gd name="T1" fmla="*/ 0 h 235"/>
                <a:gd name="T2" fmla="*/ 301 w 302"/>
                <a:gd name="T3" fmla="*/ 0 h 235"/>
                <a:gd name="T4" fmla="*/ 301 w 302"/>
                <a:gd name="T5" fmla="*/ 234 h 235"/>
                <a:gd name="T6" fmla="*/ 0 w 302"/>
                <a:gd name="T7" fmla="*/ 234 h 235"/>
                <a:gd name="T8" fmla="*/ 0 w 302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35">
                  <a:moveTo>
                    <a:pt x="0" y="0"/>
                  </a:moveTo>
                  <a:lnTo>
                    <a:pt x="301" y="0"/>
                  </a:lnTo>
                  <a:lnTo>
                    <a:pt x="301" y="234"/>
                  </a:lnTo>
                  <a:lnTo>
                    <a:pt x="0" y="234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22" name="Rectangle 34"/>
            <p:cNvSpPr>
              <a:spLocks noChangeArrowheads="1"/>
            </p:cNvSpPr>
            <p:nvPr/>
          </p:nvSpPr>
          <p:spPr bwMode="auto">
            <a:xfrm>
              <a:off x="5051" y="3665"/>
              <a:ext cx="23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23" name="Freeform 35"/>
            <p:cNvSpPr>
              <a:spLocks/>
            </p:cNvSpPr>
            <p:nvPr/>
          </p:nvSpPr>
          <p:spPr bwMode="auto">
            <a:xfrm>
              <a:off x="4599" y="3753"/>
              <a:ext cx="301" cy="236"/>
            </a:xfrm>
            <a:custGeom>
              <a:avLst/>
              <a:gdLst>
                <a:gd name="T0" fmla="*/ 0 w 301"/>
                <a:gd name="T1" fmla="*/ 0 h 236"/>
                <a:gd name="T2" fmla="*/ 300 w 301"/>
                <a:gd name="T3" fmla="*/ 0 h 236"/>
                <a:gd name="T4" fmla="*/ 300 w 301"/>
                <a:gd name="T5" fmla="*/ 235 h 236"/>
                <a:gd name="T6" fmla="*/ 0 w 301"/>
                <a:gd name="T7" fmla="*/ 235 h 236"/>
                <a:gd name="T8" fmla="*/ 0 w 30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6">
                  <a:moveTo>
                    <a:pt x="0" y="0"/>
                  </a:moveTo>
                  <a:lnTo>
                    <a:pt x="300" y="0"/>
                  </a:lnTo>
                  <a:lnTo>
                    <a:pt x="300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24" name="Rectangle 36"/>
            <p:cNvSpPr>
              <a:spLocks noChangeArrowheads="1"/>
            </p:cNvSpPr>
            <p:nvPr/>
          </p:nvSpPr>
          <p:spPr bwMode="auto">
            <a:xfrm>
              <a:off x="4638" y="3805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25" name="Freeform 37"/>
            <p:cNvSpPr>
              <a:spLocks/>
            </p:cNvSpPr>
            <p:nvPr/>
          </p:nvSpPr>
          <p:spPr bwMode="auto">
            <a:xfrm>
              <a:off x="4538" y="3695"/>
              <a:ext cx="296" cy="236"/>
            </a:xfrm>
            <a:custGeom>
              <a:avLst/>
              <a:gdLst>
                <a:gd name="T0" fmla="*/ 0 w 296"/>
                <a:gd name="T1" fmla="*/ 0 h 236"/>
                <a:gd name="T2" fmla="*/ 295 w 296"/>
                <a:gd name="T3" fmla="*/ 0 h 236"/>
                <a:gd name="T4" fmla="*/ 295 w 296"/>
                <a:gd name="T5" fmla="*/ 235 h 236"/>
                <a:gd name="T6" fmla="*/ 0 w 296"/>
                <a:gd name="T7" fmla="*/ 235 h 236"/>
                <a:gd name="T8" fmla="*/ 0 w 29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36">
                  <a:moveTo>
                    <a:pt x="0" y="0"/>
                  </a:moveTo>
                  <a:lnTo>
                    <a:pt x="295" y="0"/>
                  </a:lnTo>
                  <a:lnTo>
                    <a:pt x="295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26" name="Rectangle 38"/>
            <p:cNvSpPr>
              <a:spLocks noChangeArrowheads="1"/>
            </p:cNvSpPr>
            <p:nvPr/>
          </p:nvSpPr>
          <p:spPr bwMode="auto">
            <a:xfrm>
              <a:off x="4577" y="3742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27" name="Freeform 39"/>
            <p:cNvSpPr>
              <a:spLocks/>
            </p:cNvSpPr>
            <p:nvPr/>
          </p:nvSpPr>
          <p:spPr bwMode="auto">
            <a:xfrm>
              <a:off x="4471" y="3639"/>
              <a:ext cx="301" cy="235"/>
            </a:xfrm>
            <a:custGeom>
              <a:avLst/>
              <a:gdLst>
                <a:gd name="T0" fmla="*/ 0 w 301"/>
                <a:gd name="T1" fmla="*/ 0 h 235"/>
                <a:gd name="T2" fmla="*/ 300 w 301"/>
                <a:gd name="T3" fmla="*/ 0 h 235"/>
                <a:gd name="T4" fmla="*/ 300 w 301"/>
                <a:gd name="T5" fmla="*/ 234 h 235"/>
                <a:gd name="T6" fmla="*/ 0 w 301"/>
                <a:gd name="T7" fmla="*/ 234 h 235"/>
                <a:gd name="T8" fmla="*/ 0 w 301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5">
                  <a:moveTo>
                    <a:pt x="0" y="0"/>
                  </a:moveTo>
                  <a:lnTo>
                    <a:pt x="300" y="0"/>
                  </a:lnTo>
                  <a:lnTo>
                    <a:pt x="300" y="234"/>
                  </a:lnTo>
                  <a:lnTo>
                    <a:pt x="0" y="234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28" name="Rectangle 40"/>
            <p:cNvSpPr>
              <a:spLocks noChangeArrowheads="1"/>
            </p:cNvSpPr>
            <p:nvPr/>
          </p:nvSpPr>
          <p:spPr bwMode="auto">
            <a:xfrm>
              <a:off x="4516" y="3665"/>
              <a:ext cx="24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QA</a:t>
              </a:r>
            </a:p>
          </p:txBody>
        </p:sp>
        <p:sp>
          <p:nvSpPr>
            <p:cNvPr id="140329" name="Freeform 41"/>
            <p:cNvSpPr>
              <a:spLocks/>
            </p:cNvSpPr>
            <p:nvPr/>
          </p:nvSpPr>
          <p:spPr bwMode="auto">
            <a:xfrm>
              <a:off x="4064" y="3753"/>
              <a:ext cx="301" cy="236"/>
            </a:xfrm>
            <a:custGeom>
              <a:avLst/>
              <a:gdLst>
                <a:gd name="T0" fmla="*/ 0 w 301"/>
                <a:gd name="T1" fmla="*/ 0 h 236"/>
                <a:gd name="T2" fmla="*/ 300 w 301"/>
                <a:gd name="T3" fmla="*/ 0 h 236"/>
                <a:gd name="T4" fmla="*/ 300 w 301"/>
                <a:gd name="T5" fmla="*/ 235 h 236"/>
                <a:gd name="T6" fmla="*/ 0 w 301"/>
                <a:gd name="T7" fmla="*/ 235 h 236"/>
                <a:gd name="T8" fmla="*/ 0 w 30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6">
                  <a:moveTo>
                    <a:pt x="0" y="0"/>
                  </a:moveTo>
                  <a:lnTo>
                    <a:pt x="300" y="0"/>
                  </a:lnTo>
                  <a:lnTo>
                    <a:pt x="300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30" name="Rectangle 42"/>
            <p:cNvSpPr>
              <a:spLocks noChangeArrowheads="1"/>
            </p:cNvSpPr>
            <p:nvPr/>
          </p:nvSpPr>
          <p:spPr bwMode="auto">
            <a:xfrm>
              <a:off x="4109" y="3805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31" name="Freeform 43"/>
            <p:cNvSpPr>
              <a:spLocks/>
            </p:cNvSpPr>
            <p:nvPr/>
          </p:nvSpPr>
          <p:spPr bwMode="auto">
            <a:xfrm>
              <a:off x="4003" y="3695"/>
              <a:ext cx="301" cy="236"/>
            </a:xfrm>
            <a:custGeom>
              <a:avLst/>
              <a:gdLst>
                <a:gd name="T0" fmla="*/ 0 w 301"/>
                <a:gd name="T1" fmla="*/ 0 h 236"/>
                <a:gd name="T2" fmla="*/ 300 w 301"/>
                <a:gd name="T3" fmla="*/ 0 h 236"/>
                <a:gd name="T4" fmla="*/ 300 w 301"/>
                <a:gd name="T5" fmla="*/ 235 h 236"/>
                <a:gd name="T6" fmla="*/ 0 w 301"/>
                <a:gd name="T7" fmla="*/ 235 h 236"/>
                <a:gd name="T8" fmla="*/ 0 w 30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6">
                  <a:moveTo>
                    <a:pt x="0" y="0"/>
                  </a:moveTo>
                  <a:lnTo>
                    <a:pt x="300" y="0"/>
                  </a:lnTo>
                  <a:lnTo>
                    <a:pt x="300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32" name="Rectangle 44"/>
            <p:cNvSpPr>
              <a:spLocks noChangeArrowheads="1"/>
            </p:cNvSpPr>
            <p:nvPr/>
          </p:nvSpPr>
          <p:spPr bwMode="auto">
            <a:xfrm>
              <a:off x="4042" y="3742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33" name="Freeform 45"/>
            <p:cNvSpPr>
              <a:spLocks/>
            </p:cNvSpPr>
            <p:nvPr/>
          </p:nvSpPr>
          <p:spPr bwMode="auto">
            <a:xfrm>
              <a:off x="3941" y="3639"/>
              <a:ext cx="296" cy="235"/>
            </a:xfrm>
            <a:custGeom>
              <a:avLst/>
              <a:gdLst>
                <a:gd name="T0" fmla="*/ 0 w 296"/>
                <a:gd name="T1" fmla="*/ 0 h 235"/>
                <a:gd name="T2" fmla="*/ 295 w 296"/>
                <a:gd name="T3" fmla="*/ 0 h 235"/>
                <a:gd name="T4" fmla="*/ 295 w 296"/>
                <a:gd name="T5" fmla="*/ 234 h 235"/>
                <a:gd name="T6" fmla="*/ 0 w 296"/>
                <a:gd name="T7" fmla="*/ 234 h 235"/>
                <a:gd name="T8" fmla="*/ 0 w 296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35">
                  <a:moveTo>
                    <a:pt x="0" y="0"/>
                  </a:moveTo>
                  <a:lnTo>
                    <a:pt x="295" y="0"/>
                  </a:lnTo>
                  <a:lnTo>
                    <a:pt x="295" y="234"/>
                  </a:lnTo>
                  <a:lnTo>
                    <a:pt x="0" y="234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34" name="Rectangle 46"/>
            <p:cNvSpPr>
              <a:spLocks noChangeArrowheads="1"/>
            </p:cNvSpPr>
            <p:nvPr/>
          </p:nvSpPr>
          <p:spPr bwMode="auto">
            <a:xfrm>
              <a:off x="3982" y="3665"/>
              <a:ext cx="23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35" name="Freeform 47"/>
            <p:cNvSpPr>
              <a:spLocks/>
            </p:cNvSpPr>
            <p:nvPr/>
          </p:nvSpPr>
          <p:spPr bwMode="auto">
            <a:xfrm>
              <a:off x="3535" y="3753"/>
              <a:ext cx="295" cy="236"/>
            </a:xfrm>
            <a:custGeom>
              <a:avLst/>
              <a:gdLst>
                <a:gd name="T0" fmla="*/ 0 w 295"/>
                <a:gd name="T1" fmla="*/ 0 h 236"/>
                <a:gd name="T2" fmla="*/ 294 w 295"/>
                <a:gd name="T3" fmla="*/ 0 h 236"/>
                <a:gd name="T4" fmla="*/ 294 w 295"/>
                <a:gd name="T5" fmla="*/ 235 h 236"/>
                <a:gd name="T6" fmla="*/ 0 w 295"/>
                <a:gd name="T7" fmla="*/ 235 h 236"/>
                <a:gd name="T8" fmla="*/ 0 w 295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36">
                  <a:moveTo>
                    <a:pt x="0" y="0"/>
                  </a:moveTo>
                  <a:lnTo>
                    <a:pt x="294" y="0"/>
                  </a:lnTo>
                  <a:lnTo>
                    <a:pt x="294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36" name="Rectangle 48"/>
            <p:cNvSpPr>
              <a:spLocks noChangeArrowheads="1"/>
            </p:cNvSpPr>
            <p:nvPr/>
          </p:nvSpPr>
          <p:spPr bwMode="auto">
            <a:xfrm>
              <a:off x="3575" y="3805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37" name="Freeform 49"/>
            <p:cNvSpPr>
              <a:spLocks/>
            </p:cNvSpPr>
            <p:nvPr/>
          </p:nvSpPr>
          <p:spPr bwMode="auto">
            <a:xfrm>
              <a:off x="3468" y="3695"/>
              <a:ext cx="302" cy="236"/>
            </a:xfrm>
            <a:custGeom>
              <a:avLst/>
              <a:gdLst>
                <a:gd name="T0" fmla="*/ 0 w 302"/>
                <a:gd name="T1" fmla="*/ 0 h 236"/>
                <a:gd name="T2" fmla="*/ 301 w 302"/>
                <a:gd name="T3" fmla="*/ 0 h 236"/>
                <a:gd name="T4" fmla="*/ 301 w 302"/>
                <a:gd name="T5" fmla="*/ 235 h 236"/>
                <a:gd name="T6" fmla="*/ 0 w 302"/>
                <a:gd name="T7" fmla="*/ 235 h 236"/>
                <a:gd name="T8" fmla="*/ 0 w 302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36">
                  <a:moveTo>
                    <a:pt x="0" y="0"/>
                  </a:moveTo>
                  <a:lnTo>
                    <a:pt x="301" y="0"/>
                  </a:lnTo>
                  <a:lnTo>
                    <a:pt x="301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38" name="Rectangle 50"/>
            <p:cNvSpPr>
              <a:spLocks noChangeArrowheads="1"/>
            </p:cNvSpPr>
            <p:nvPr/>
          </p:nvSpPr>
          <p:spPr bwMode="auto">
            <a:xfrm>
              <a:off x="3513" y="3742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39" name="Freeform 51"/>
            <p:cNvSpPr>
              <a:spLocks/>
            </p:cNvSpPr>
            <p:nvPr/>
          </p:nvSpPr>
          <p:spPr bwMode="auto">
            <a:xfrm>
              <a:off x="3406" y="3639"/>
              <a:ext cx="303" cy="235"/>
            </a:xfrm>
            <a:custGeom>
              <a:avLst/>
              <a:gdLst>
                <a:gd name="T0" fmla="*/ 0 w 303"/>
                <a:gd name="T1" fmla="*/ 0 h 235"/>
                <a:gd name="T2" fmla="*/ 302 w 303"/>
                <a:gd name="T3" fmla="*/ 0 h 235"/>
                <a:gd name="T4" fmla="*/ 302 w 303"/>
                <a:gd name="T5" fmla="*/ 234 h 235"/>
                <a:gd name="T6" fmla="*/ 0 w 303"/>
                <a:gd name="T7" fmla="*/ 234 h 235"/>
                <a:gd name="T8" fmla="*/ 0 w 303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35">
                  <a:moveTo>
                    <a:pt x="0" y="0"/>
                  </a:moveTo>
                  <a:lnTo>
                    <a:pt x="302" y="0"/>
                  </a:lnTo>
                  <a:lnTo>
                    <a:pt x="302" y="234"/>
                  </a:lnTo>
                  <a:lnTo>
                    <a:pt x="0" y="234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0" name="Rectangle 52"/>
            <p:cNvSpPr>
              <a:spLocks noChangeArrowheads="1"/>
            </p:cNvSpPr>
            <p:nvPr/>
          </p:nvSpPr>
          <p:spPr bwMode="auto">
            <a:xfrm>
              <a:off x="3447" y="3665"/>
              <a:ext cx="24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QA</a:t>
              </a:r>
            </a:p>
          </p:txBody>
        </p:sp>
        <p:sp>
          <p:nvSpPr>
            <p:cNvPr id="140341" name="Freeform 53"/>
            <p:cNvSpPr>
              <a:spLocks/>
            </p:cNvSpPr>
            <p:nvPr/>
          </p:nvSpPr>
          <p:spPr bwMode="auto">
            <a:xfrm>
              <a:off x="3262" y="1739"/>
              <a:ext cx="301" cy="234"/>
            </a:xfrm>
            <a:custGeom>
              <a:avLst/>
              <a:gdLst>
                <a:gd name="T0" fmla="*/ 0 w 301"/>
                <a:gd name="T1" fmla="*/ 0 h 234"/>
                <a:gd name="T2" fmla="*/ 300 w 301"/>
                <a:gd name="T3" fmla="*/ 0 h 234"/>
                <a:gd name="T4" fmla="*/ 300 w 301"/>
                <a:gd name="T5" fmla="*/ 233 h 234"/>
                <a:gd name="T6" fmla="*/ 0 w 301"/>
                <a:gd name="T7" fmla="*/ 233 h 234"/>
                <a:gd name="T8" fmla="*/ 0 w 301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4">
                  <a:moveTo>
                    <a:pt x="0" y="0"/>
                  </a:moveTo>
                  <a:lnTo>
                    <a:pt x="300" y="0"/>
                  </a:lnTo>
                  <a:lnTo>
                    <a:pt x="300" y="233"/>
                  </a:lnTo>
                  <a:lnTo>
                    <a:pt x="0" y="233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2" name="Rectangle 54"/>
            <p:cNvSpPr>
              <a:spLocks noChangeArrowheads="1"/>
            </p:cNvSpPr>
            <p:nvPr/>
          </p:nvSpPr>
          <p:spPr bwMode="auto">
            <a:xfrm>
              <a:off x="3301" y="1789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43" name="Freeform 55"/>
            <p:cNvSpPr>
              <a:spLocks/>
            </p:cNvSpPr>
            <p:nvPr/>
          </p:nvSpPr>
          <p:spPr bwMode="auto">
            <a:xfrm>
              <a:off x="3201" y="1681"/>
              <a:ext cx="296" cy="236"/>
            </a:xfrm>
            <a:custGeom>
              <a:avLst/>
              <a:gdLst>
                <a:gd name="T0" fmla="*/ 0 w 296"/>
                <a:gd name="T1" fmla="*/ 0 h 236"/>
                <a:gd name="T2" fmla="*/ 295 w 296"/>
                <a:gd name="T3" fmla="*/ 0 h 236"/>
                <a:gd name="T4" fmla="*/ 295 w 296"/>
                <a:gd name="T5" fmla="*/ 235 h 236"/>
                <a:gd name="T6" fmla="*/ 0 w 296"/>
                <a:gd name="T7" fmla="*/ 235 h 236"/>
                <a:gd name="T8" fmla="*/ 0 w 29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36">
                  <a:moveTo>
                    <a:pt x="0" y="0"/>
                  </a:moveTo>
                  <a:lnTo>
                    <a:pt x="295" y="0"/>
                  </a:lnTo>
                  <a:lnTo>
                    <a:pt x="295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4" name="Rectangle 56"/>
            <p:cNvSpPr>
              <a:spLocks noChangeArrowheads="1"/>
            </p:cNvSpPr>
            <p:nvPr/>
          </p:nvSpPr>
          <p:spPr bwMode="auto">
            <a:xfrm>
              <a:off x="3240" y="1732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100">
                  <a:solidFill>
                    <a:srgbClr val="000000"/>
                  </a:solidFill>
                  <a:latin typeface="+mn-lt"/>
                </a:rPr>
                <a:t>NE</a:t>
              </a:r>
            </a:p>
          </p:txBody>
        </p:sp>
        <p:sp>
          <p:nvSpPr>
            <p:cNvPr id="140345" name="Freeform 57"/>
            <p:cNvSpPr>
              <a:spLocks/>
            </p:cNvSpPr>
            <p:nvPr/>
          </p:nvSpPr>
          <p:spPr bwMode="auto">
            <a:xfrm>
              <a:off x="3139" y="1623"/>
              <a:ext cx="296" cy="236"/>
            </a:xfrm>
            <a:custGeom>
              <a:avLst/>
              <a:gdLst>
                <a:gd name="T0" fmla="*/ 0 w 296"/>
                <a:gd name="T1" fmla="*/ 0 h 236"/>
                <a:gd name="T2" fmla="*/ 295 w 296"/>
                <a:gd name="T3" fmla="*/ 0 h 236"/>
                <a:gd name="T4" fmla="*/ 295 w 296"/>
                <a:gd name="T5" fmla="*/ 235 h 236"/>
                <a:gd name="T6" fmla="*/ 0 w 296"/>
                <a:gd name="T7" fmla="*/ 235 h 236"/>
                <a:gd name="T8" fmla="*/ 0 w 29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36">
                  <a:moveTo>
                    <a:pt x="0" y="0"/>
                  </a:moveTo>
                  <a:lnTo>
                    <a:pt x="295" y="0"/>
                  </a:lnTo>
                  <a:lnTo>
                    <a:pt x="295" y="235"/>
                  </a:ln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solidFill>
              <a:srgbClr val="FAFD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6" name="Rectangle 58"/>
            <p:cNvSpPr>
              <a:spLocks noChangeArrowheads="1"/>
            </p:cNvSpPr>
            <p:nvPr/>
          </p:nvSpPr>
          <p:spPr bwMode="auto">
            <a:xfrm>
              <a:off x="3144" y="1651"/>
              <a:ext cx="27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WS</a:t>
              </a:r>
            </a:p>
          </p:txBody>
        </p:sp>
        <p:sp>
          <p:nvSpPr>
            <p:cNvPr id="140347" name="Line 59"/>
            <p:cNvSpPr>
              <a:spLocks noChangeShapeType="1"/>
            </p:cNvSpPr>
            <p:nvPr/>
          </p:nvSpPr>
          <p:spPr bwMode="auto">
            <a:xfrm>
              <a:off x="4626" y="1272"/>
              <a:ext cx="0" cy="3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8" name="Line 60"/>
            <p:cNvSpPr>
              <a:spLocks noChangeShapeType="1"/>
            </p:cNvSpPr>
            <p:nvPr/>
          </p:nvSpPr>
          <p:spPr bwMode="auto">
            <a:xfrm>
              <a:off x="4931" y="1650"/>
              <a:ext cx="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49" name="Line 61"/>
            <p:cNvSpPr>
              <a:spLocks noChangeShapeType="1"/>
            </p:cNvSpPr>
            <p:nvPr/>
          </p:nvSpPr>
          <p:spPr bwMode="auto">
            <a:xfrm flipH="1">
              <a:off x="3430" y="1650"/>
              <a:ext cx="8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0" name="Line 62"/>
            <p:cNvSpPr>
              <a:spLocks noChangeShapeType="1"/>
            </p:cNvSpPr>
            <p:nvPr/>
          </p:nvSpPr>
          <p:spPr bwMode="auto">
            <a:xfrm>
              <a:off x="4626" y="1920"/>
              <a:ext cx="0" cy="3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1" name="Line 63"/>
            <p:cNvSpPr>
              <a:spLocks noChangeShapeType="1"/>
            </p:cNvSpPr>
            <p:nvPr/>
          </p:nvSpPr>
          <p:spPr bwMode="auto">
            <a:xfrm>
              <a:off x="4626" y="2510"/>
              <a:ext cx="0" cy="40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2" name="Line 64"/>
            <p:cNvSpPr>
              <a:spLocks noChangeShapeType="1"/>
            </p:cNvSpPr>
            <p:nvPr/>
          </p:nvSpPr>
          <p:spPr bwMode="auto">
            <a:xfrm flipV="1">
              <a:off x="4626" y="3205"/>
              <a:ext cx="0" cy="4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3" name="Line 65"/>
            <p:cNvSpPr>
              <a:spLocks noChangeShapeType="1"/>
            </p:cNvSpPr>
            <p:nvPr/>
          </p:nvSpPr>
          <p:spPr bwMode="auto">
            <a:xfrm>
              <a:off x="4630" y="3213"/>
              <a:ext cx="511" cy="4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4" name="Line 66"/>
            <p:cNvSpPr>
              <a:spLocks noChangeShapeType="1"/>
            </p:cNvSpPr>
            <p:nvPr/>
          </p:nvSpPr>
          <p:spPr bwMode="auto">
            <a:xfrm flipV="1">
              <a:off x="3566" y="1912"/>
              <a:ext cx="728" cy="17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5" name="Line 67"/>
            <p:cNvSpPr>
              <a:spLocks noChangeShapeType="1"/>
            </p:cNvSpPr>
            <p:nvPr/>
          </p:nvSpPr>
          <p:spPr bwMode="auto">
            <a:xfrm flipH="1">
              <a:off x="4077" y="1920"/>
              <a:ext cx="225" cy="17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6" name="Oval 68"/>
            <p:cNvSpPr>
              <a:spLocks noChangeArrowheads="1"/>
            </p:cNvSpPr>
            <p:nvPr/>
          </p:nvSpPr>
          <p:spPr bwMode="auto">
            <a:xfrm>
              <a:off x="3842" y="2815"/>
              <a:ext cx="94" cy="87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7" name="Oval 69"/>
            <p:cNvSpPr>
              <a:spLocks noChangeArrowheads="1"/>
            </p:cNvSpPr>
            <p:nvPr/>
          </p:nvSpPr>
          <p:spPr bwMode="auto">
            <a:xfrm>
              <a:off x="3809" y="1603"/>
              <a:ext cx="93" cy="88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8" name="Oval 70"/>
            <p:cNvSpPr>
              <a:spLocks noChangeArrowheads="1"/>
            </p:cNvSpPr>
            <p:nvPr/>
          </p:nvSpPr>
          <p:spPr bwMode="auto">
            <a:xfrm>
              <a:off x="4121" y="2825"/>
              <a:ext cx="93" cy="88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59" name="Oval 71"/>
            <p:cNvSpPr>
              <a:spLocks noChangeArrowheads="1"/>
            </p:cNvSpPr>
            <p:nvPr/>
          </p:nvSpPr>
          <p:spPr bwMode="auto">
            <a:xfrm>
              <a:off x="4577" y="2726"/>
              <a:ext cx="94" cy="87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0" name="Oval 72"/>
            <p:cNvSpPr>
              <a:spLocks noChangeArrowheads="1"/>
            </p:cNvSpPr>
            <p:nvPr/>
          </p:nvSpPr>
          <p:spPr bwMode="auto">
            <a:xfrm>
              <a:off x="4577" y="3431"/>
              <a:ext cx="94" cy="87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1" name="Oval 73"/>
            <p:cNvSpPr>
              <a:spLocks noChangeArrowheads="1"/>
            </p:cNvSpPr>
            <p:nvPr/>
          </p:nvSpPr>
          <p:spPr bwMode="auto">
            <a:xfrm>
              <a:off x="4896" y="3431"/>
              <a:ext cx="92" cy="87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2" name="Oval 74"/>
            <p:cNvSpPr>
              <a:spLocks noChangeArrowheads="1"/>
            </p:cNvSpPr>
            <p:nvPr/>
          </p:nvSpPr>
          <p:spPr bwMode="auto">
            <a:xfrm>
              <a:off x="4577" y="2104"/>
              <a:ext cx="94" cy="88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3" name="Oval 75"/>
            <p:cNvSpPr>
              <a:spLocks noChangeArrowheads="1"/>
            </p:cNvSpPr>
            <p:nvPr/>
          </p:nvSpPr>
          <p:spPr bwMode="auto">
            <a:xfrm>
              <a:off x="5474" y="1603"/>
              <a:ext cx="94" cy="88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4" name="Oval 76"/>
            <p:cNvSpPr>
              <a:spLocks noChangeArrowheads="1"/>
            </p:cNvSpPr>
            <p:nvPr/>
          </p:nvSpPr>
          <p:spPr bwMode="auto">
            <a:xfrm>
              <a:off x="4577" y="1457"/>
              <a:ext cx="94" cy="88"/>
            </a:xfrm>
            <a:prstGeom prst="ellipse">
              <a:avLst/>
            </a:prstGeom>
            <a:solidFill>
              <a:srgbClr val="FDC0E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0365" name="Rectangle 77"/>
            <p:cNvSpPr>
              <a:spLocks noChangeArrowheads="1"/>
            </p:cNvSpPr>
            <p:nvPr/>
          </p:nvSpPr>
          <p:spPr bwMode="auto">
            <a:xfrm>
              <a:off x="3881" y="1483"/>
              <a:ext cx="147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F</a:t>
              </a:r>
            </a:p>
          </p:txBody>
        </p:sp>
        <p:sp>
          <p:nvSpPr>
            <p:cNvPr id="140366" name="Rectangle 78"/>
            <p:cNvSpPr>
              <a:spLocks noChangeArrowheads="1"/>
            </p:cNvSpPr>
            <p:nvPr/>
          </p:nvSpPr>
          <p:spPr bwMode="auto">
            <a:xfrm>
              <a:off x="4649" y="1409"/>
              <a:ext cx="46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X/F/Q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3</a:t>
              </a:r>
              <a:endParaRPr lang="pl-PL" altLang="pl-PL" sz="14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40367" name="Rectangle 79"/>
            <p:cNvSpPr>
              <a:spLocks noChangeArrowheads="1"/>
            </p:cNvSpPr>
            <p:nvPr/>
          </p:nvSpPr>
          <p:spPr bwMode="auto">
            <a:xfrm>
              <a:off x="4655" y="2057"/>
              <a:ext cx="335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F/Q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3</a:t>
              </a:r>
              <a:endParaRPr lang="pl-PL" altLang="pl-PL" sz="14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40368" name="Rectangle 80"/>
            <p:cNvSpPr>
              <a:spLocks noChangeArrowheads="1"/>
            </p:cNvSpPr>
            <p:nvPr/>
          </p:nvSpPr>
          <p:spPr bwMode="auto">
            <a:xfrm>
              <a:off x="5341" y="1499"/>
              <a:ext cx="161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X</a:t>
              </a:r>
            </a:p>
          </p:txBody>
        </p:sp>
        <p:sp>
          <p:nvSpPr>
            <p:cNvPr id="140369" name="Rectangle 81"/>
            <p:cNvSpPr>
              <a:spLocks noChangeArrowheads="1"/>
            </p:cNvSpPr>
            <p:nvPr/>
          </p:nvSpPr>
          <p:spPr bwMode="auto">
            <a:xfrm>
              <a:off x="4655" y="2653"/>
              <a:ext cx="22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X</a:t>
              </a:r>
            </a:p>
          </p:txBody>
        </p:sp>
        <p:sp>
          <p:nvSpPr>
            <p:cNvPr id="140370" name="Rectangle 82"/>
            <p:cNvSpPr>
              <a:spLocks noChangeArrowheads="1"/>
            </p:cNvSpPr>
            <p:nvPr/>
          </p:nvSpPr>
          <p:spPr bwMode="auto">
            <a:xfrm>
              <a:off x="4318" y="3353"/>
              <a:ext cx="22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X</a:t>
              </a:r>
            </a:p>
          </p:txBody>
        </p:sp>
        <p:sp>
          <p:nvSpPr>
            <p:cNvPr id="140371" name="Rectangle 83"/>
            <p:cNvSpPr>
              <a:spLocks noChangeArrowheads="1"/>
            </p:cNvSpPr>
            <p:nvPr/>
          </p:nvSpPr>
          <p:spPr bwMode="auto">
            <a:xfrm>
              <a:off x="4995" y="3353"/>
              <a:ext cx="22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X</a:t>
              </a:r>
            </a:p>
          </p:txBody>
        </p:sp>
        <p:sp>
          <p:nvSpPr>
            <p:cNvPr id="140372" name="Rectangle 84"/>
            <p:cNvSpPr>
              <a:spLocks noChangeArrowheads="1"/>
            </p:cNvSpPr>
            <p:nvPr/>
          </p:nvSpPr>
          <p:spPr bwMode="auto">
            <a:xfrm>
              <a:off x="3898" y="2882"/>
              <a:ext cx="21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3</a:t>
              </a:r>
              <a:endParaRPr lang="pl-PL" altLang="pl-PL" sz="14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40373" name="Rectangle 85"/>
            <p:cNvSpPr>
              <a:spLocks noChangeArrowheads="1"/>
            </p:cNvSpPr>
            <p:nvPr/>
          </p:nvSpPr>
          <p:spPr bwMode="auto">
            <a:xfrm>
              <a:off x="3647" y="2705"/>
              <a:ext cx="21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088" tIns="31750" rIns="65088" bIns="31750">
              <a:spAutoFit/>
            </a:bodyPr>
            <a:lstStyle>
              <a:lvl1pPr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2067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639763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960438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279525" defTabSz="63976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7367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1939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6511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108325" defTabSz="6397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pl-PL" altLang="pl-PL" sz="1400">
                  <a:solidFill>
                    <a:srgbClr val="000000"/>
                  </a:solidFill>
                  <a:latin typeface="+mn-lt"/>
                </a:rPr>
                <a:t>Q</a:t>
              </a:r>
              <a:r>
                <a:rPr lang="pl-PL" altLang="pl-PL" sz="1400" baseline="-25000">
                  <a:solidFill>
                    <a:srgbClr val="000000"/>
                  </a:solidFill>
                  <a:latin typeface="+mn-lt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326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Service Management</a:t>
            </a:r>
            <a:r>
              <a:rPr lang="pl-PL" altLang="pl-PL" dirty="0"/>
              <a:t> </a:t>
            </a:r>
            <a:br>
              <a:rPr lang="pl-PL" altLang="pl-PL" dirty="0"/>
            </a:br>
            <a:r>
              <a:rPr lang="en-US" altLang="pl-PL" dirty="0"/>
              <a:t>Tele-Management</a:t>
            </a:r>
            <a:r>
              <a:rPr lang="pl-PL" altLang="pl-PL" dirty="0"/>
              <a:t> Forum </a:t>
            </a:r>
            <a:r>
              <a:rPr lang="en-US" altLang="pl-PL" dirty="0"/>
              <a:t>Model</a:t>
            </a:r>
          </a:p>
        </p:txBody>
      </p:sp>
      <p:sp>
        <p:nvSpPr>
          <p:cNvPr id="14233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424936" cy="4497388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pl-PL" sz="2400" dirty="0"/>
              <a:t>Objectives</a:t>
            </a:r>
            <a:r>
              <a:rPr lang="pl-PL" altLang="pl-PL" sz="2400" dirty="0"/>
              <a:t>:</a:t>
            </a:r>
          </a:p>
          <a:p>
            <a:pPr>
              <a:lnSpc>
                <a:spcPct val="90000"/>
              </a:lnSpc>
            </a:pPr>
            <a:r>
              <a:rPr lang="en-US" altLang="pl-PL" sz="2400" dirty="0"/>
              <a:t>Establish an “industry-owned” common business model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sz="2400" dirty="0"/>
              <a:t>Establish common process definitions to describe </a:t>
            </a:r>
            <a:br>
              <a:rPr lang="en-US" altLang="pl-PL" sz="2400" dirty="0"/>
            </a:br>
            <a:r>
              <a:rPr lang="en-US" altLang="pl-PL" sz="2400" dirty="0"/>
              <a:t>the functions of a service provider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sz="2400" dirty="0"/>
              <a:t>Establish agreement on the information required </a:t>
            </a:r>
            <a:br>
              <a:rPr lang="en-US" altLang="pl-PL" sz="2400" dirty="0"/>
            </a:br>
            <a:r>
              <a:rPr lang="en-US" altLang="pl-PL" sz="2400" dirty="0"/>
              <a:t>to perform each process or function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sz="2400" dirty="0"/>
              <a:t>Identify which processes are most in need </a:t>
            </a:r>
            <a:br>
              <a:rPr lang="en-US" altLang="pl-PL" sz="2400" dirty="0"/>
            </a:br>
            <a:r>
              <a:rPr lang="en-US" altLang="pl-PL" sz="2400" dirty="0"/>
              <a:t>of automation, and most dependent on industry agreement to support automation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sz="2400" dirty="0"/>
              <a:t>Provide sufficient high-level information to serve </a:t>
            </a:r>
            <a:br>
              <a:rPr lang="en-US" altLang="pl-PL" sz="2400" dirty="0"/>
            </a:br>
            <a:r>
              <a:rPr lang="en-US" altLang="pl-PL" sz="2400" dirty="0"/>
              <a:t>as the starting point for detailed requirements development, and the satisfaction of those requirements through industry agreement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2654628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2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2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2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2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2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2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23" name="Group 63"/>
          <p:cNvGrpSpPr>
            <a:grpSpLocks/>
          </p:cNvGrpSpPr>
          <p:nvPr/>
        </p:nvGrpSpPr>
        <p:grpSpPr bwMode="auto">
          <a:xfrm>
            <a:off x="7622356" y="2013992"/>
            <a:ext cx="1054100" cy="4102100"/>
            <a:chOff x="4708" y="1293"/>
            <a:chExt cx="664" cy="2584"/>
          </a:xfrm>
        </p:grpSpPr>
        <p:sp>
          <p:nvSpPr>
            <p:cNvPr id="143371" name="AutoShape 11"/>
            <p:cNvSpPr>
              <a:spLocks noChangeArrowheads="1"/>
            </p:cNvSpPr>
            <p:nvPr/>
          </p:nvSpPr>
          <p:spPr bwMode="auto">
            <a:xfrm>
              <a:off x="5140" y="1293"/>
              <a:ext cx="232" cy="2584"/>
            </a:xfrm>
            <a:prstGeom prst="roundRect">
              <a:avLst>
                <a:gd name="adj" fmla="val 12495"/>
              </a:avLst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4" name="Rectangle 44"/>
            <p:cNvSpPr>
              <a:spLocks noChangeArrowheads="1"/>
            </p:cNvSpPr>
            <p:nvPr/>
          </p:nvSpPr>
          <p:spPr bwMode="auto">
            <a:xfrm rot="16200000">
              <a:off x="4007" y="2528"/>
              <a:ext cx="2494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300">
                  <a:latin typeface="+mn-lt"/>
                </a:rPr>
                <a:t>Information Systems Management Processes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406" name="Line 46"/>
            <p:cNvSpPr>
              <a:spLocks noChangeShapeType="1"/>
            </p:cNvSpPr>
            <p:nvPr/>
          </p:nvSpPr>
          <p:spPr bwMode="auto">
            <a:xfrm>
              <a:off x="4708" y="1385"/>
              <a:ext cx="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7" name="Line 47"/>
            <p:cNvSpPr>
              <a:spLocks noChangeShapeType="1"/>
            </p:cNvSpPr>
            <p:nvPr/>
          </p:nvSpPr>
          <p:spPr bwMode="auto">
            <a:xfrm>
              <a:off x="4948" y="1913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8" name="Line 48"/>
            <p:cNvSpPr>
              <a:spLocks noChangeShapeType="1"/>
            </p:cNvSpPr>
            <p:nvPr/>
          </p:nvSpPr>
          <p:spPr bwMode="auto">
            <a:xfrm>
              <a:off x="4948" y="2729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9" name="Line 49"/>
            <p:cNvSpPr>
              <a:spLocks noChangeShapeType="1"/>
            </p:cNvSpPr>
            <p:nvPr/>
          </p:nvSpPr>
          <p:spPr bwMode="auto">
            <a:xfrm>
              <a:off x="4948" y="3545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43420" name="Group 60"/>
          <p:cNvGrpSpPr>
            <a:grpSpLocks/>
          </p:cNvGrpSpPr>
          <p:nvPr/>
        </p:nvGrpSpPr>
        <p:grpSpPr bwMode="auto">
          <a:xfrm>
            <a:off x="688156" y="3537992"/>
            <a:ext cx="7302500" cy="1306512"/>
            <a:chOff x="340" y="2253"/>
            <a:chExt cx="4600" cy="823"/>
          </a:xfrm>
        </p:grpSpPr>
        <p:sp>
          <p:nvSpPr>
            <p:cNvPr id="143363" name="Rectangle 3"/>
            <p:cNvSpPr>
              <a:spLocks noChangeArrowheads="1"/>
            </p:cNvSpPr>
            <p:nvPr/>
          </p:nvSpPr>
          <p:spPr bwMode="auto">
            <a:xfrm>
              <a:off x="340" y="2397"/>
              <a:ext cx="4600" cy="664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64" name="AutoShape 4"/>
            <p:cNvSpPr>
              <a:spLocks noChangeArrowheads="1"/>
            </p:cNvSpPr>
            <p:nvPr/>
          </p:nvSpPr>
          <p:spPr bwMode="auto">
            <a:xfrm>
              <a:off x="4036" y="2445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65" name="AutoShape 5"/>
            <p:cNvSpPr>
              <a:spLocks noChangeArrowheads="1"/>
            </p:cNvSpPr>
            <p:nvPr/>
          </p:nvSpPr>
          <p:spPr bwMode="auto">
            <a:xfrm>
              <a:off x="3124" y="2445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66" name="AutoShape 6"/>
            <p:cNvSpPr>
              <a:spLocks noChangeArrowheads="1"/>
            </p:cNvSpPr>
            <p:nvPr/>
          </p:nvSpPr>
          <p:spPr bwMode="auto">
            <a:xfrm>
              <a:off x="388" y="2445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80" name="AutoShape 20"/>
            <p:cNvSpPr>
              <a:spLocks noChangeArrowheads="1"/>
            </p:cNvSpPr>
            <p:nvPr/>
          </p:nvSpPr>
          <p:spPr bwMode="auto">
            <a:xfrm>
              <a:off x="2212" y="2445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81" name="AutoShape 21"/>
            <p:cNvSpPr>
              <a:spLocks noChangeArrowheads="1"/>
            </p:cNvSpPr>
            <p:nvPr/>
          </p:nvSpPr>
          <p:spPr bwMode="auto">
            <a:xfrm>
              <a:off x="1300" y="2445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89" name="Rectangle 29"/>
            <p:cNvSpPr>
              <a:spLocks noChangeArrowheads="1"/>
            </p:cNvSpPr>
            <p:nvPr/>
          </p:nvSpPr>
          <p:spPr bwMode="auto">
            <a:xfrm>
              <a:off x="412" y="2459"/>
              <a:ext cx="814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Service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Planning/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Development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0" name="Rectangle 30"/>
            <p:cNvSpPr>
              <a:spLocks noChangeArrowheads="1"/>
            </p:cNvSpPr>
            <p:nvPr/>
          </p:nvSpPr>
          <p:spPr bwMode="auto">
            <a:xfrm>
              <a:off x="1318" y="2507"/>
              <a:ext cx="824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Service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Configuration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1" name="Rectangle 31"/>
            <p:cNvSpPr>
              <a:spLocks noChangeArrowheads="1"/>
            </p:cNvSpPr>
            <p:nvPr/>
          </p:nvSpPr>
          <p:spPr bwMode="auto">
            <a:xfrm>
              <a:off x="4097" y="2459"/>
              <a:ext cx="734" cy="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400">
                <a:latin typeface="+mn-lt"/>
              </a:endParaRPr>
            </a:p>
            <a:p>
              <a:pPr algn="ctr" eaLnBrk="0" hangingPunct="0"/>
              <a:r>
                <a:rPr lang="en-US" altLang="pl-PL" sz="1300">
                  <a:latin typeface="+mn-lt"/>
                </a:rPr>
                <a:t>Rating and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Discounting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2" name="Rectangle 32"/>
            <p:cNvSpPr>
              <a:spLocks noChangeArrowheads="1"/>
            </p:cNvSpPr>
            <p:nvPr/>
          </p:nvSpPr>
          <p:spPr bwMode="auto">
            <a:xfrm>
              <a:off x="3097" y="2459"/>
              <a:ext cx="914" cy="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400">
                <a:latin typeface="+mn-lt"/>
              </a:endParaRPr>
            </a:p>
            <a:p>
              <a:pPr algn="ctr" eaLnBrk="0" hangingPunct="0"/>
              <a:r>
                <a:rPr lang="en-US" altLang="pl-PL" sz="1300">
                  <a:latin typeface="+mn-lt"/>
                </a:rPr>
                <a:t>Service Quality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Management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3" name="Rectangle 33"/>
            <p:cNvSpPr>
              <a:spLocks noChangeArrowheads="1"/>
            </p:cNvSpPr>
            <p:nvPr/>
          </p:nvSpPr>
          <p:spPr bwMode="auto">
            <a:xfrm>
              <a:off x="2158" y="2507"/>
              <a:ext cx="971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Service Problem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Resolution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4" name="Rectangle 34"/>
            <p:cNvSpPr>
              <a:spLocks noChangeArrowheads="1"/>
            </p:cNvSpPr>
            <p:nvPr/>
          </p:nvSpPr>
          <p:spPr bwMode="auto">
            <a:xfrm>
              <a:off x="946" y="2884"/>
              <a:ext cx="34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400">
                  <a:latin typeface="+mn-lt"/>
                </a:rPr>
                <a:t>Service/Product Development and Maintenance Processes</a:t>
              </a:r>
              <a:endParaRPr lang="pl-PL" altLang="pl-PL" sz="1400">
                <a:latin typeface="+mn-lt"/>
              </a:endParaRPr>
            </a:p>
          </p:txBody>
        </p:sp>
        <p:sp>
          <p:nvSpPr>
            <p:cNvPr id="143410" name="Line 50"/>
            <p:cNvSpPr>
              <a:spLocks noChangeShapeType="1"/>
            </p:cNvSpPr>
            <p:nvPr/>
          </p:nvSpPr>
          <p:spPr bwMode="auto">
            <a:xfrm>
              <a:off x="2640" y="2253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43421" name="Group 61"/>
          <p:cNvGrpSpPr>
            <a:grpSpLocks/>
          </p:cNvGrpSpPr>
          <p:nvPr/>
        </p:nvGrpSpPr>
        <p:grpSpPr bwMode="auto">
          <a:xfrm>
            <a:off x="681806" y="4838154"/>
            <a:ext cx="7302500" cy="1306513"/>
            <a:chOff x="340" y="3069"/>
            <a:chExt cx="4600" cy="823"/>
          </a:xfrm>
        </p:grpSpPr>
        <p:sp>
          <p:nvSpPr>
            <p:cNvPr id="143369" name="Rectangle 9"/>
            <p:cNvSpPr>
              <a:spLocks noChangeArrowheads="1"/>
            </p:cNvSpPr>
            <p:nvPr/>
          </p:nvSpPr>
          <p:spPr bwMode="auto">
            <a:xfrm>
              <a:off x="340" y="3213"/>
              <a:ext cx="4600" cy="664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2" name="AutoShape 12"/>
            <p:cNvSpPr>
              <a:spLocks noChangeArrowheads="1"/>
            </p:cNvSpPr>
            <p:nvPr/>
          </p:nvSpPr>
          <p:spPr bwMode="auto">
            <a:xfrm>
              <a:off x="4036" y="3261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3" name="AutoShape 13"/>
            <p:cNvSpPr>
              <a:spLocks noChangeArrowheads="1"/>
            </p:cNvSpPr>
            <p:nvPr/>
          </p:nvSpPr>
          <p:spPr bwMode="auto">
            <a:xfrm>
              <a:off x="3124" y="3261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4" name="AutoShape 14"/>
            <p:cNvSpPr>
              <a:spLocks noChangeArrowheads="1"/>
            </p:cNvSpPr>
            <p:nvPr/>
          </p:nvSpPr>
          <p:spPr bwMode="auto">
            <a:xfrm>
              <a:off x="2212" y="3261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5" name="AutoShape 15"/>
            <p:cNvSpPr>
              <a:spLocks noChangeArrowheads="1"/>
            </p:cNvSpPr>
            <p:nvPr/>
          </p:nvSpPr>
          <p:spPr bwMode="auto">
            <a:xfrm>
              <a:off x="1300" y="3261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6" name="AutoShape 16"/>
            <p:cNvSpPr>
              <a:spLocks noChangeArrowheads="1"/>
            </p:cNvSpPr>
            <p:nvPr/>
          </p:nvSpPr>
          <p:spPr bwMode="auto">
            <a:xfrm>
              <a:off x="388" y="3261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95" name="Rectangle 35"/>
            <p:cNvSpPr>
              <a:spLocks noChangeArrowheads="1"/>
            </p:cNvSpPr>
            <p:nvPr/>
          </p:nvSpPr>
          <p:spPr bwMode="auto">
            <a:xfrm>
              <a:off x="413" y="3275"/>
              <a:ext cx="814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Network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Planning/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Development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6" name="Rectangle 36"/>
            <p:cNvSpPr>
              <a:spLocks noChangeArrowheads="1"/>
            </p:cNvSpPr>
            <p:nvPr/>
          </p:nvSpPr>
          <p:spPr bwMode="auto">
            <a:xfrm>
              <a:off x="1291" y="3275"/>
              <a:ext cx="882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Network/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Systems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Administration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7" name="Rectangle 37"/>
            <p:cNvSpPr>
              <a:spLocks noChangeArrowheads="1"/>
            </p:cNvSpPr>
            <p:nvPr/>
          </p:nvSpPr>
          <p:spPr bwMode="auto">
            <a:xfrm>
              <a:off x="4009" y="3265"/>
              <a:ext cx="914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Usage/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Performance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Data Collection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98" name="Rectangle 38"/>
            <p:cNvSpPr>
              <a:spLocks noChangeArrowheads="1"/>
            </p:cNvSpPr>
            <p:nvPr/>
          </p:nvSpPr>
          <p:spPr bwMode="auto">
            <a:xfrm>
              <a:off x="3058" y="3275"/>
              <a:ext cx="999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>
                  <a:latin typeface="+mn-lt"/>
                </a:rPr>
                <a:t>Network </a:t>
              </a:r>
              <a:br>
                <a:rPr lang="en-US" altLang="pl-PL" sz="1200">
                  <a:latin typeface="+mn-lt"/>
                </a:rPr>
              </a:br>
              <a:r>
                <a:rPr lang="en-US" altLang="pl-PL" sz="1200">
                  <a:latin typeface="+mn-lt"/>
                </a:rPr>
                <a:t>Monitoring/</a:t>
              </a:r>
            </a:p>
            <a:p>
              <a:pPr algn="ctr" eaLnBrk="0" hangingPunct="0"/>
              <a:r>
                <a:rPr lang="en-US" altLang="pl-PL" sz="1100">
                  <a:latin typeface="+mn-lt"/>
                </a:rPr>
                <a:t>Problem Resolution</a:t>
              </a:r>
              <a:r>
                <a:rPr lang="en-US" altLang="pl-PL" sz="800">
                  <a:latin typeface="+mn-lt"/>
                </a:rPr>
                <a:t> </a:t>
              </a:r>
              <a:endParaRPr lang="pl-PL" altLang="pl-PL" sz="800">
                <a:latin typeface="+mn-lt"/>
              </a:endParaRPr>
            </a:p>
          </p:txBody>
        </p:sp>
        <p:sp>
          <p:nvSpPr>
            <p:cNvPr id="143399" name="Rectangle 39"/>
            <p:cNvSpPr>
              <a:spLocks noChangeArrowheads="1"/>
            </p:cNvSpPr>
            <p:nvPr/>
          </p:nvSpPr>
          <p:spPr bwMode="auto">
            <a:xfrm>
              <a:off x="2253" y="3323"/>
              <a:ext cx="780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Installation/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Maintenance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400" name="Rectangle 40"/>
            <p:cNvSpPr>
              <a:spLocks noChangeArrowheads="1"/>
            </p:cNvSpPr>
            <p:nvPr/>
          </p:nvSpPr>
          <p:spPr bwMode="auto">
            <a:xfrm>
              <a:off x="1347" y="3700"/>
              <a:ext cx="260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400">
                  <a:latin typeface="+mn-lt"/>
                </a:rPr>
                <a:t>Network and Systems Management Process</a:t>
              </a:r>
              <a:endParaRPr lang="pl-PL" altLang="pl-PL" sz="1400">
                <a:latin typeface="+mn-lt"/>
              </a:endParaRPr>
            </a:p>
          </p:txBody>
        </p:sp>
        <p:sp>
          <p:nvSpPr>
            <p:cNvPr id="143411" name="Line 51"/>
            <p:cNvSpPr>
              <a:spLocks noChangeShapeType="1"/>
            </p:cNvSpPr>
            <p:nvPr/>
          </p:nvSpPr>
          <p:spPr bwMode="auto">
            <a:xfrm>
              <a:off x="2640" y="3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43422" name="Group 62"/>
          <p:cNvGrpSpPr>
            <a:grpSpLocks/>
          </p:cNvGrpSpPr>
          <p:nvPr/>
        </p:nvGrpSpPr>
        <p:grpSpPr bwMode="auto">
          <a:xfrm>
            <a:off x="2104206" y="6128792"/>
            <a:ext cx="4483100" cy="444500"/>
            <a:chOff x="1232" y="3885"/>
            <a:chExt cx="2824" cy="280"/>
          </a:xfrm>
        </p:grpSpPr>
        <p:sp>
          <p:nvSpPr>
            <p:cNvPr id="143403" name="Oval 43"/>
            <p:cNvSpPr>
              <a:spLocks noChangeArrowheads="1"/>
            </p:cNvSpPr>
            <p:nvPr/>
          </p:nvSpPr>
          <p:spPr bwMode="auto">
            <a:xfrm>
              <a:off x="1232" y="3981"/>
              <a:ext cx="2824" cy="184"/>
            </a:xfrm>
            <a:prstGeom prst="ellipse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2" name="Rectangle 42"/>
            <p:cNvSpPr>
              <a:spLocks noChangeArrowheads="1"/>
            </p:cNvSpPr>
            <p:nvPr/>
          </p:nvSpPr>
          <p:spPr bwMode="auto">
            <a:xfrm>
              <a:off x="1411" y="3979"/>
              <a:ext cx="2531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Physical Network and Information Technology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412" name="Line 52"/>
            <p:cNvSpPr>
              <a:spLocks noChangeShapeType="1"/>
            </p:cNvSpPr>
            <p:nvPr/>
          </p:nvSpPr>
          <p:spPr bwMode="auto">
            <a:xfrm>
              <a:off x="2640" y="3885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43419" name="Group 59"/>
          <p:cNvGrpSpPr>
            <a:grpSpLocks/>
          </p:cNvGrpSpPr>
          <p:nvPr/>
        </p:nvGrpSpPr>
        <p:grpSpPr bwMode="auto">
          <a:xfrm>
            <a:off x="688156" y="2318792"/>
            <a:ext cx="7302500" cy="1230312"/>
            <a:chOff x="340" y="1485"/>
            <a:chExt cx="4600" cy="775"/>
          </a:xfrm>
        </p:grpSpPr>
        <p:sp>
          <p:nvSpPr>
            <p:cNvPr id="143367" name="Rectangle 7"/>
            <p:cNvSpPr>
              <a:spLocks noChangeArrowheads="1"/>
            </p:cNvSpPr>
            <p:nvPr/>
          </p:nvSpPr>
          <p:spPr bwMode="auto">
            <a:xfrm>
              <a:off x="340" y="1581"/>
              <a:ext cx="4600" cy="664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68" name="AutoShape 8"/>
            <p:cNvSpPr>
              <a:spLocks noChangeArrowheads="1"/>
            </p:cNvSpPr>
            <p:nvPr/>
          </p:nvSpPr>
          <p:spPr bwMode="auto">
            <a:xfrm>
              <a:off x="388" y="1629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7" name="AutoShape 17"/>
            <p:cNvSpPr>
              <a:spLocks noChangeArrowheads="1"/>
            </p:cNvSpPr>
            <p:nvPr/>
          </p:nvSpPr>
          <p:spPr bwMode="auto">
            <a:xfrm>
              <a:off x="4036" y="1629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8" name="AutoShape 18"/>
            <p:cNvSpPr>
              <a:spLocks noChangeArrowheads="1"/>
            </p:cNvSpPr>
            <p:nvPr/>
          </p:nvSpPr>
          <p:spPr bwMode="auto">
            <a:xfrm>
              <a:off x="3124" y="1629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79" name="AutoShape 19"/>
            <p:cNvSpPr>
              <a:spLocks noChangeArrowheads="1"/>
            </p:cNvSpPr>
            <p:nvPr/>
          </p:nvSpPr>
          <p:spPr bwMode="auto">
            <a:xfrm>
              <a:off x="2212" y="1629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82" name="AutoShape 22"/>
            <p:cNvSpPr>
              <a:spLocks noChangeArrowheads="1"/>
            </p:cNvSpPr>
            <p:nvPr/>
          </p:nvSpPr>
          <p:spPr bwMode="auto">
            <a:xfrm>
              <a:off x="1300" y="1629"/>
              <a:ext cx="856" cy="424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383" name="Rectangle 23"/>
            <p:cNvSpPr>
              <a:spLocks noChangeArrowheads="1"/>
            </p:cNvSpPr>
            <p:nvPr/>
          </p:nvSpPr>
          <p:spPr bwMode="auto">
            <a:xfrm>
              <a:off x="617" y="1739"/>
              <a:ext cx="396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Sales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84" name="Rectangle 24"/>
            <p:cNvSpPr>
              <a:spLocks noChangeArrowheads="1"/>
            </p:cNvSpPr>
            <p:nvPr/>
          </p:nvSpPr>
          <p:spPr bwMode="auto">
            <a:xfrm>
              <a:off x="1441" y="1691"/>
              <a:ext cx="580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Order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Handling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85" name="Rectangle 25"/>
            <p:cNvSpPr>
              <a:spLocks noChangeArrowheads="1"/>
            </p:cNvSpPr>
            <p:nvPr/>
          </p:nvSpPr>
          <p:spPr bwMode="auto">
            <a:xfrm>
              <a:off x="4146" y="1643"/>
              <a:ext cx="643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300">
                <a:latin typeface="+mn-lt"/>
              </a:endParaRPr>
            </a:p>
            <a:p>
              <a:pPr algn="ctr" eaLnBrk="0" hangingPunct="0"/>
              <a:r>
                <a:rPr lang="en-US" altLang="pl-PL" sz="1300">
                  <a:latin typeface="+mn-lt"/>
                </a:rPr>
                <a:t>Invoicing/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Collection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86" name="Rectangle 26"/>
            <p:cNvSpPr>
              <a:spLocks noChangeArrowheads="1"/>
            </p:cNvSpPr>
            <p:nvPr/>
          </p:nvSpPr>
          <p:spPr bwMode="auto">
            <a:xfrm>
              <a:off x="3167" y="1643"/>
              <a:ext cx="777" cy="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400">
                <a:latin typeface="+mn-lt"/>
              </a:endParaRPr>
            </a:p>
            <a:p>
              <a:pPr algn="ctr" eaLnBrk="0" hangingPunct="0"/>
              <a:r>
                <a:rPr lang="en-US" altLang="pl-PL" sz="1300">
                  <a:latin typeface="+mn-lt"/>
                </a:rPr>
                <a:t>Performance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Reporting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87" name="Rectangle 27"/>
            <p:cNvSpPr>
              <a:spLocks noChangeArrowheads="1"/>
            </p:cNvSpPr>
            <p:nvPr/>
          </p:nvSpPr>
          <p:spPr bwMode="auto">
            <a:xfrm>
              <a:off x="2351" y="1691"/>
              <a:ext cx="580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Problem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Handling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3388" name="Rectangle 28"/>
            <p:cNvSpPr>
              <a:spLocks noChangeArrowheads="1"/>
            </p:cNvSpPr>
            <p:nvPr/>
          </p:nvSpPr>
          <p:spPr bwMode="auto">
            <a:xfrm>
              <a:off x="1864" y="2068"/>
              <a:ext cx="15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400">
                  <a:latin typeface="+mn-lt"/>
                </a:rPr>
                <a:t>Customer Care Processes</a:t>
              </a:r>
              <a:endParaRPr lang="pl-PL" altLang="pl-PL" sz="1400">
                <a:latin typeface="+mn-lt"/>
              </a:endParaRPr>
            </a:p>
          </p:txBody>
        </p:sp>
        <p:sp>
          <p:nvSpPr>
            <p:cNvPr id="143413" name="Line 53"/>
            <p:cNvSpPr>
              <a:spLocks noChangeShapeType="1"/>
            </p:cNvSpPr>
            <p:nvPr/>
          </p:nvSpPr>
          <p:spPr bwMode="auto">
            <a:xfrm>
              <a:off x="2640" y="1485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143414" name="Rectangle 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Overview </a:t>
            </a:r>
            <a:r>
              <a:rPr lang="en-US" altLang="pl-PL" sz="2400" dirty="0" smtClean="0"/>
              <a:t>of </a:t>
            </a:r>
            <a:r>
              <a:rPr lang="en-US" altLang="pl-PL" sz="2400" dirty="0"/>
              <a:t>Business Processes</a:t>
            </a:r>
            <a:endParaRPr lang="pl-PL" altLang="pl-PL" sz="2400" dirty="0"/>
          </a:p>
        </p:txBody>
      </p:sp>
      <p:grpSp>
        <p:nvGrpSpPr>
          <p:cNvPr id="143418" name="Group 58"/>
          <p:cNvGrpSpPr>
            <a:grpSpLocks/>
          </p:cNvGrpSpPr>
          <p:nvPr/>
        </p:nvGrpSpPr>
        <p:grpSpPr bwMode="auto">
          <a:xfrm>
            <a:off x="992956" y="1861592"/>
            <a:ext cx="6616700" cy="465137"/>
            <a:chOff x="532" y="1197"/>
            <a:chExt cx="4168" cy="293"/>
          </a:xfrm>
        </p:grpSpPr>
        <p:sp>
          <p:nvSpPr>
            <p:cNvPr id="143370" name="AutoShape 10"/>
            <p:cNvSpPr>
              <a:spLocks noChangeArrowheads="1"/>
            </p:cNvSpPr>
            <p:nvPr/>
          </p:nvSpPr>
          <p:spPr bwMode="auto">
            <a:xfrm>
              <a:off x="532" y="1293"/>
              <a:ext cx="4168" cy="184"/>
            </a:xfrm>
            <a:prstGeom prst="roundRect">
              <a:avLst>
                <a:gd name="adj" fmla="val 12495"/>
              </a:avLst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05" name="Line 45"/>
            <p:cNvSpPr>
              <a:spLocks noChangeShapeType="1"/>
            </p:cNvSpPr>
            <p:nvPr/>
          </p:nvSpPr>
          <p:spPr bwMode="auto">
            <a:xfrm>
              <a:off x="2640" y="1197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15" name="Rectangle 55"/>
            <p:cNvSpPr>
              <a:spLocks noChangeArrowheads="1"/>
            </p:cNvSpPr>
            <p:nvPr/>
          </p:nvSpPr>
          <p:spPr bwMode="auto">
            <a:xfrm>
              <a:off x="1454" y="1307"/>
              <a:ext cx="2292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Customer Interface Management Process</a:t>
              </a:r>
              <a:endParaRPr lang="pl-PL" altLang="pl-PL" sz="1300">
                <a:latin typeface="+mn-lt"/>
              </a:endParaRPr>
            </a:p>
          </p:txBody>
        </p:sp>
      </p:grpSp>
      <p:grpSp>
        <p:nvGrpSpPr>
          <p:cNvPr id="143417" name="Group 57"/>
          <p:cNvGrpSpPr>
            <a:grpSpLocks/>
          </p:cNvGrpSpPr>
          <p:nvPr/>
        </p:nvGrpSpPr>
        <p:grpSpPr bwMode="auto">
          <a:xfrm>
            <a:off x="3812356" y="1556792"/>
            <a:ext cx="1054100" cy="312737"/>
            <a:chOff x="2308" y="1005"/>
            <a:chExt cx="664" cy="197"/>
          </a:xfrm>
        </p:grpSpPr>
        <p:sp>
          <p:nvSpPr>
            <p:cNvPr id="143362" name="Rectangle 2"/>
            <p:cNvSpPr>
              <a:spLocks noChangeArrowheads="1"/>
            </p:cNvSpPr>
            <p:nvPr/>
          </p:nvSpPr>
          <p:spPr bwMode="auto">
            <a:xfrm>
              <a:off x="2308" y="1005"/>
              <a:ext cx="664" cy="18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3416" name="Rectangle 56"/>
            <p:cNvSpPr>
              <a:spLocks noChangeArrowheads="1"/>
            </p:cNvSpPr>
            <p:nvPr/>
          </p:nvSpPr>
          <p:spPr bwMode="auto">
            <a:xfrm>
              <a:off x="2328" y="1019"/>
              <a:ext cx="624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Customer</a:t>
              </a:r>
              <a:endParaRPr lang="pl-PL" altLang="pl-PL" sz="13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031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4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87" name="Group 55"/>
          <p:cNvGrpSpPr>
            <a:grpSpLocks/>
          </p:cNvGrpSpPr>
          <p:nvPr/>
        </p:nvGrpSpPr>
        <p:grpSpPr bwMode="auto">
          <a:xfrm>
            <a:off x="595313" y="1600200"/>
            <a:ext cx="5341938" cy="3657600"/>
            <a:chOff x="375" y="1008"/>
            <a:chExt cx="3365" cy="2304"/>
          </a:xfrm>
        </p:grpSpPr>
        <p:grpSp>
          <p:nvGrpSpPr>
            <p:cNvPr id="146484" name="Group 52"/>
            <p:cNvGrpSpPr>
              <a:grpSpLocks/>
            </p:cNvGrpSpPr>
            <p:nvPr/>
          </p:nvGrpSpPr>
          <p:grpSpPr bwMode="auto">
            <a:xfrm>
              <a:off x="375" y="1008"/>
              <a:ext cx="3365" cy="2304"/>
              <a:chOff x="375" y="1008"/>
              <a:chExt cx="3365" cy="2304"/>
            </a:xfrm>
          </p:grpSpPr>
          <p:sp>
            <p:nvSpPr>
              <p:cNvPr id="146454" name="Line 22"/>
              <p:cNvSpPr>
                <a:spLocks noChangeShapeType="1"/>
              </p:cNvSpPr>
              <p:nvPr/>
            </p:nvSpPr>
            <p:spPr bwMode="auto">
              <a:xfrm>
                <a:off x="1150" y="1780"/>
                <a:ext cx="9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55" name="Line 23"/>
              <p:cNvSpPr>
                <a:spLocks noChangeShapeType="1"/>
              </p:cNvSpPr>
              <p:nvPr/>
            </p:nvSpPr>
            <p:spPr bwMode="auto">
              <a:xfrm>
                <a:off x="1152" y="2500"/>
                <a:ext cx="9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56" name="Line 24"/>
              <p:cNvSpPr>
                <a:spLocks noChangeShapeType="1"/>
              </p:cNvSpPr>
              <p:nvPr/>
            </p:nvSpPr>
            <p:spPr bwMode="auto">
              <a:xfrm>
                <a:off x="1108" y="3076"/>
                <a:ext cx="9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38" name="AutoShape 6"/>
              <p:cNvSpPr>
                <a:spLocks noChangeArrowheads="1"/>
              </p:cNvSpPr>
              <p:nvPr/>
            </p:nvSpPr>
            <p:spPr bwMode="auto">
              <a:xfrm>
                <a:off x="384" y="1496"/>
                <a:ext cx="768" cy="520"/>
              </a:xfrm>
              <a:prstGeom prst="roundRect">
                <a:avLst>
                  <a:gd name="adj" fmla="val 12495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39" name="AutoShape 7"/>
              <p:cNvSpPr>
                <a:spLocks noChangeArrowheads="1"/>
              </p:cNvSpPr>
              <p:nvPr/>
            </p:nvSpPr>
            <p:spPr bwMode="auto">
              <a:xfrm>
                <a:off x="384" y="2120"/>
                <a:ext cx="768" cy="520"/>
              </a:xfrm>
              <a:prstGeom prst="roundRect">
                <a:avLst>
                  <a:gd name="adj" fmla="val 12495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40" name="AutoShape 8"/>
              <p:cNvSpPr>
                <a:spLocks noChangeArrowheads="1"/>
              </p:cNvSpPr>
              <p:nvPr/>
            </p:nvSpPr>
            <p:spPr bwMode="auto">
              <a:xfrm>
                <a:off x="384" y="2792"/>
                <a:ext cx="768" cy="520"/>
              </a:xfrm>
              <a:prstGeom prst="roundRect">
                <a:avLst>
                  <a:gd name="adj" fmla="val 12495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34" name="AutoShape 2"/>
              <p:cNvSpPr>
                <a:spLocks noChangeArrowheads="1"/>
              </p:cNvSpPr>
              <p:nvPr/>
            </p:nvSpPr>
            <p:spPr bwMode="auto">
              <a:xfrm>
                <a:off x="2020" y="1640"/>
                <a:ext cx="1720" cy="1528"/>
              </a:xfrm>
              <a:prstGeom prst="roundRect">
                <a:avLst>
                  <a:gd name="adj" fmla="val 12495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37" name="Rectangle 5"/>
              <p:cNvSpPr>
                <a:spLocks noChangeArrowheads="1"/>
              </p:cNvSpPr>
              <p:nvPr/>
            </p:nvSpPr>
            <p:spPr bwMode="auto">
              <a:xfrm>
                <a:off x="388" y="1160"/>
                <a:ext cx="808" cy="184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146446" name="Rectangle 14"/>
              <p:cNvSpPr>
                <a:spLocks noChangeArrowheads="1"/>
              </p:cNvSpPr>
              <p:nvPr/>
            </p:nvSpPr>
            <p:spPr bwMode="auto">
              <a:xfrm>
                <a:off x="1205" y="1518"/>
                <a:ext cx="862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200" b="0">
                    <a:latin typeface="+mn-lt"/>
                  </a:rPr>
                  <a:t>Business needs</a:t>
                </a:r>
                <a:br>
                  <a:rPr lang="en-US" altLang="pl-PL" sz="1200" b="0">
                    <a:latin typeface="+mn-lt"/>
                  </a:rPr>
                </a:br>
                <a:r>
                  <a:rPr lang="en-US" altLang="pl-PL" sz="1200" b="0">
                    <a:latin typeface="+mn-lt"/>
                  </a:rPr>
                  <a:t>Sales inquiry</a:t>
                </a:r>
                <a:endParaRPr lang="pl-PL" altLang="pl-PL" sz="1200" b="0">
                  <a:latin typeface="+mn-lt"/>
                </a:endParaRPr>
              </a:p>
            </p:txBody>
          </p:sp>
          <p:sp>
            <p:nvSpPr>
              <p:cNvPr id="146447" name="Rectangle 15"/>
              <p:cNvSpPr>
                <a:spLocks noChangeArrowheads="1"/>
              </p:cNvSpPr>
              <p:nvPr/>
            </p:nvSpPr>
            <p:spPr bwMode="auto">
              <a:xfrm>
                <a:off x="1053" y="2238"/>
                <a:ext cx="1020" cy="4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200" b="0">
                    <a:latin typeface="+mn-lt"/>
                  </a:rPr>
                  <a:t>Available services/</a:t>
                </a:r>
                <a:br>
                  <a:rPr lang="en-US" altLang="pl-PL" sz="1200" b="0">
                    <a:latin typeface="+mn-lt"/>
                  </a:rPr>
                </a:br>
                <a:r>
                  <a:rPr lang="en-US" altLang="pl-PL" sz="1200" b="0">
                    <a:latin typeface="+mn-lt"/>
                  </a:rPr>
                  <a:t>features, prices,</a:t>
                </a:r>
                <a:br>
                  <a:rPr lang="en-US" altLang="pl-PL" sz="1200" b="0">
                    <a:latin typeface="+mn-lt"/>
                  </a:rPr>
                </a:br>
                <a:r>
                  <a:rPr lang="en-US" altLang="pl-PL" sz="1200" b="0">
                    <a:latin typeface="+mn-lt"/>
                  </a:rPr>
                  <a:t>options</a:t>
                </a:r>
                <a:endParaRPr lang="pl-PL" altLang="pl-PL" sz="1200" b="0">
                  <a:latin typeface="+mn-lt"/>
                </a:endParaRPr>
              </a:p>
            </p:txBody>
          </p:sp>
          <p:sp>
            <p:nvSpPr>
              <p:cNvPr id="146448" name="Rectangle 16"/>
              <p:cNvSpPr>
                <a:spLocks noChangeArrowheads="1"/>
              </p:cNvSpPr>
              <p:nvPr/>
            </p:nvSpPr>
            <p:spPr bwMode="auto">
              <a:xfrm>
                <a:off x="1215" y="2814"/>
                <a:ext cx="650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200" b="0">
                    <a:latin typeface="+mn-lt"/>
                  </a:rPr>
                  <a:t>Capacity</a:t>
                </a:r>
                <a:br>
                  <a:rPr lang="en-US" altLang="pl-PL" sz="1200" b="0">
                    <a:latin typeface="+mn-lt"/>
                  </a:rPr>
                </a:br>
                <a:r>
                  <a:rPr lang="en-US" altLang="pl-PL" sz="1200" b="0">
                    <a:latin typeface="+mn-lt"/>
                  </a:rPr>
                  <a:t>constraints</a:t>
                </a:r>
                <a:endParaRPr lang="pl-PL" altLang="pl-PL" sz="1200" b="0">
                  <a:latin typeface="+mn-lt"/>
                </a:endParaRPr>
              </a:p>
            </p:txBody>
          </p:sp>
          <p:sp>
            <p:nvSpPr>
              <p:cNvPr id="146463" name="Rectangle 31"/>
              <p:cNvSpPr>
                <a:spLocks noChangeArrowheads="1"/>
              </p:cNvSpPr>
              <p:nvPr/>
            </p:nvSpPr>
            <p:spPr bwMode="auto">
              <a:xfrm>
                <a:off x="1329" y="1008"/>
                <a:ext cx="60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600">
                    <a:latin typeface="+mn-lt"/>
                  </a:rPr>
                  <a:t>INPUTS</a:t>
                </a:r>
                <a:endParaRPr lang="pl-PL" altLang="pl-PL" sz="1600">
                  <a:latin typeface="+mn-lt"/>
                </a:endParaRPr>
              </a:p>
            </p:txBody>
          </p:sp>
          <p:sp>
            <p:nvSpPr>
              <p:cNvPr id="146465" name="Rectangle 33"/>
              <p:cNvSpPr>
                <a:spLocks noChangeArrowheads="1"/>
              </p:cNvSpPr>
              <p:nvPr/>
            </p:nvSpPr>
            <p:spPr bwMode="auto">
              <a:xfrm>
                <a:off x="456" y="1174"/>
                <a:ext cx="624" cy="1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300">
                    <a:latin typeface="+mn-lt"/>
                  </a:rPr>
                  <a:t>Customer</a:t>
                </a:r>
                <a:endParaRPr lang="pl-PL" altLang="pl-PL" sz="1300">
                  <a:latin typeface="+mn-lt"/>
                </a:endParaRPr>
              </a:p>
            </p:txBody>
          </p:sp>
          <p:sp>
            <p:nvSpPr>
              <p:cNvPr id="146466" name="Rectangle 34"/>
              <p:cNvSpPr>
                <a:spLocks noChangeArrowheads="1"/>
              </p:cNvSpPr>
              <p:nvPr/>
            </p:nvSpPr>
            <p:spPr bwMode="auto">
              <a:xfrm>
                <a:off x="382" y="1540"/>
                <a:ext cx="797" cy="4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300">
                    <a:latin typeface="+mn-lt"/>
                  </a:rPr>
                  <a:t>Customer</a:t>
                </a:r>
                <a:endParaRPr lang="pl-PL" altLang="pl-PL" sz="1300">
                  <a:latin typeface="+mn-lt"/>
                </a:endParaRPr>
              </a:p>
              <a:p>
                <a:pPr algn="ctr" eaLnBrk="0" hangingPunct="0"/>
                <a:r>
                  <a:rPr lang="en-US" altLang="pl-PL" sz="1300">
                    <a:latin typeface="+mn-lt"/>
                  </a:rPr>
                  <a:t>Interface</a:t>
                </a:r>
                <a:br>
                  <a:rPr lang="en-US" altLang="pl-PL" sz="1300">
                    <a:latin typeface="+mn-lt"/>
                  </a:rPr>
                </a:br>
                <a:r>
                  <a:rPr lang="en-US" altLang="pl-PL" sz="1300">
                    <a:latin typeface="+mn-lt"/>
                  </a:rPr>
                  <a:t>Management</a:t>
                </a:r>
                <a:endParaRPr lang="pl-PL" altLang="pl-PL" sz="1300">
                  <a:latin typeface="+mn-lt"/>
                </a:endParaRPr>
              </a:p>
            </p:txBody>
          </p:sp>
          <p:sp>
            <p:nvSpPr>
              <p:cNvPr id="146467" name="Rectangle 35"/>
              <p:cNvSpPr>
                <a:spLocks noChangeArrowheads="1"/>
              </p:cNvSpPr>
              <p:nvPr/>
            </p:nvSpPr>
            <p:spPr bwMode="auto">
              <a:xfrm>
                <a:off x="375" y="2164"/>
                <a:ext cx="814" cy="4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300">
                    <a:latin typeface="+mn-lt"/>
                  </a:rPr>
                  <a:t>Service</a:t>
                </a:r>
                <a:br>
                  <a:rPr lang="en-US" altLang="pl-PL" sz="1300">
                    <a:latin typeface="+mn-lt"/>
                  </a:rPr>
                </a:br>
                <a:r>
                  <a:rPr lang="en-US" altLang="pl-PL" sz="1300">
                    <a:latin typeface="+mn-lt"/>
                  </a:rPr>
                  <a:t>Planning/</a:t>
                </a:r>
                <a:br>
                  <a:rPr lang="en-US" altLang="pl-PL" sz="1300">
                    <a:latin typeface="+mn-lt"/>
                  </a:rPr>
                </a:br>
                <a:r>
                  <a:rPr lang="en-US" altLang="pl-PL" sz="1300">
                    <a:latin typeface="+mn-lt"/>
                  </a:rPr>
                  <a:t>Development</a:t>
                </a:r>
                <a:endParaRPr lang="pl-PL" altLang="pl-PL" sz="1300">
                  <a:latin typeface="+mn-lt"/>
                </a:endParaRPr>
              </a:p>
            </p:txBody>
          </p:sp>
          <p:sp>
            <p:nvSpPr>
              <p:cNvPr id="146468" name="Rectangle 36"/>
              <p:cNvSpPr>
                <a:spLocks noChangeArrowheads="1"/>
              </p:cNvSpPr>
              <p:nvPr/>
            </p:nvSpPr>
            <p:spPr bwMode="auto">
              <a:xfrm>
                <a:off x="383" y="2836"/>
                <a:ext cx="797" cy="4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altLang="pl-PL" sz="1300">
                    <a:latin typeface="+mn-lt"/>
                  </a:rPr>
                  <a:t>Service</a:t>
                </a:r>
                <a:br>
                  <a:rPr lang="en-US" altLang="pl-PL" sz="1300">
                    <a:latin typeface="+mn-lt"/>
                  </a:rPr>
                </a:br>
                <a:r>
                  <a:rPr lang="en-US" altLang="pl-PL" sz="1300">
                    <a:latin typeface="+mn-lt"/>
                  </a:rPr>
                  <a:t>Quality</a:t>
                </a:r>
                <a:br>
                  <a:rPr lang="en-US" altLang="pl-PL" sz="1300">
                    <a:latin typeface="+mn-lt"/>
                  </a:rPr>
                </a:br>
                <a:r>
                  <a:rPr lang="en-US" altLang="pl-PL" sz="1300">
                    <a:latin typeface="+mn-lt"/>
                  </a:rPr>
                  <a:t>Management</a:t>
                </a:r>
                <a:endParaRPr lang="pl-PL" altLang="pl-PL" sz="1300">
                  <a:latin typeface="+mn-lt"/>
                </a:endParaRPr>
              </a:p>
            </p:txBody>
          </p:sp>
          <p:sp>
            <p:nvSpPr>
              <p:cNvPr id="146469" name="Line 37"/>
              <p:cNvSpPr>
                <a:spLocks noChangeShapeType="1"/>
              </p:cNvSpPr>
              <p:nvPr/>
            </p:nvSpPr>
            <p:spPr bwMode="auto">
              <a:xfrm>
                <a:off x="768" y="1352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146444" name="Rectangle 12"/>
            <p:cNvSpPr>
              <a:spLocks noChangeArrowheads="1"/>
            </p:cNvSpPr>
            <p:nvPr/>
          </p:nvSpPr>
          <p:spPr bwMode="auto">
            <a:xfrm>
              <a:off x="2337" y="1680"/>
              <a:ext cx="9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Sales Process</a:t>
              </a:r>
              <a:endParaRPr lang="pl-PL" altLang="pl-PL" sz="1600">
                <a:latin typeface="+mn-lt"/>
              </a:endParaRPr>
            </a:p>
          </p:txBody>
        </p:sp>
      </p:grpSp>
      <p:sp>
        <p:nvSpPr>
          <p:cNvPr id="146480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Sales Process</a:t>
            </a:r>
            <a:endParaRPr lang="pl-PL" altLang="pl-PL" sz="2400" dirty="0"/>
          </a:p>
        </p:txBody>
      </p:sp>
      <p:grpSp>
        <p:nvGrpSpPr>
          <p:cNvPr id="146485" name="Group 53"/>
          <p:cNvGrpSpPr>
            <a:grpSpLocks/>
          </p:cNvGrpSpPr>
          <p:nvPr/>
        </p:nvGrpSpPr>
        <p:grpSpPr bwMode="auto">
          <a:xfrm>
            <a:off x="5327651" y="1600200"/>
            <a:ext cx="3340101" cy="4724400"/>
            <a:chOff x="3356" y="1008"/>
            <a:chExt cx="2104" cy="2976"/>
          </a:xfrm>
        </p:grpSpPr>
        <p:sp>
          <p:nvSpPr>
            <p:cNvPr id="146435" name="Rectangle 3"/>
            <p:cNvSpPr>
              <a:spLocks noChangeArrowheads="1"/>
            </p:cNvSpPr>
            <p:nvPr/>
          </p:nvSpPr>
          <p:spPr bwMode="auto">
            <a:xfrm>
              <a:off x="4612" y="1016"/>
              <a:ext cx="808" cy="184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49" name="Rectangle 17"/>
            <p:cNvSpPr>
              <a:spLocks noChangeArrowheads="1"/>
            </p:cNvSpPr>
            <p:nvPr/>
          </p:nvSpPr>
          <p:spPr bwMode="auto">
            <a:xfrm>
              <a:off x="3794" y="2046"/>
              <a:ext cx="86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endParaRPr lang="en-US" altLang="pl-PL" sz="1000" b="0">
                <a:latin typeface="+mn-lt"/>
              </a:endParaRPr>
            </a:p>
            <a:p>
              <a:pPr algn="ctr" eaLnBrk="0" hangingPunct="0"/>
              <a:r>
                <a:rPr lang="en-US" altLang="pl-PL" sz="1200" b="0">
                  <a:latin typeface="+mn-lt"/>
                </a:rPr>
                <a:t>Orders, cancels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50" name="Rectangle 18"/>
            <p:cNvSpPr>
              <a:spLocks noChangeArrowheads="1"/>
            </p:cNvSpPr>
            <p:nvPr/>
          </p:nvSpPr>
          <p:spPr bwMode="auto">
            <a:xfrm>
              <a:off x="3747" y="3198"/>
              <a:ext cx="57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 b="0">
                  <a:latin typeface="+mn-lt"/>
                </a:rPr>
                <a:t>Forecasts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51" name="Rectangle 19"/>
            <p:cNvSpPr>
              <a:spLocks noChangeArrowheads="1"/>
            </p:cNvSpPr>
            <p:nvPr/>
          </p:nvSpPr>
          <p:spPr bwMode="auto">
            <a:xfrm>
              <a:off x="3750" y="1422"/>
              <a:ext cx="86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 b="0">
                  <a:latin typeface="+mn-lt"/>
                </a:rPr>
                <a:t>Service options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52" name="Rectangle 20"/>
            <p:cNvSpPr>
              <a:spLocks noChangeArrowheads="1"/>
            </p:cNvSpPr>
            <p:nvPr/>
          </p:nvSpPr>
          <p:spPr bwMode="auto">
            <a:xfrm>
              <a:off x="4662" y="1030"/>
              <a:ext cx="661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 Customer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6457" name="Line 25"/>
            <p:cNvSpPr>
              <a:spLocks noChangeShapeType="1"/>
            </p:cNvSpPr>
            <p:nvPr/>
          </p:nvSpPr>
          <p:spPr bwMode="auto">
            <a:xfrm flipH="1">
              <a:off x="3548" y="1588"/>
              <a:ext cx="1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58" name="Line 26"/>
            <p:cNvSpPr>
              <a:spLocks noChangeShapeType="1"/>
            </p:cNvSpPr>
            <p:nvPr/>
          </p:nvSpPr>
          <p:spPr bwMode="auto">
            <a:xfrm>
              <a:off x="3552" y="1592"/>
              <a:ext cx="0" cy="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59" name="Line 27"/>
            <p:cNvSpPr>
              <a:spLocks noChangeShapeType="1"/>
            </p:cNvSpPr>
            <p:nvPr/>
          </p:nvSpPr>
          <p:spPr bwMode="auto">
            <a:xfrm flipH="1">
              <a:off x="3740" y="2308"/>
              <a:ext cx="9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60" name="Line 28"/>
            <p:cNvSpPr>
              <a:spLocks noChangeShapeType="1"/>
            </p:cNvSpPr>
            <p:nvPr/>
          </p:nvSpPr>
          <p:spPr bwMode="auto">
            <a:xfrm flipH="1">
              <a:off x="3740" y="2932"/>
              <a:ext cx="9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61" name="Line 29"/>
            <p:cNvSpPr>
              <a:spLocks noChangeShapeType="1"/>
            </p:cNvSpPr>
            <p:nvPr/>
          </p:nvSpPr>
          <p:spPr bwMode="auto">
            <a:xfrm flipH="1">
              <a:off x="3356" y="3412"/>
              <a:ext cx="1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62" name="Line 30"/>
            <p:cNvSpPr>
              <a:spLocks noChangeShapeType="1"/>
            </p:cNvSpPr>
            <p:nvPr/>
          </p:nvSpPr>
          <p:spPr bwMode="auto">
            <a:xfrm flipV="1">
              <a:off x="3360" y="3168"/>
              <a:ext cx="0" cy="2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64" name="Rectangle 32"/>
            <p:cNvSpPr>
              <a:spLocks noChangeArrowheads="1"/>
            </p:cNvSpPr>
            <p:nvPr/>
          </p:nvSpPr>
          <p:spPr bwMode="auto">
            <a:xfrm>
              <a:off x="3619" y="1008"/>
              <a:ext cx="73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600">
                  <a:latin typeface="+mn-lt"/>
                </a:rPr>
                <a:t>OUTPUTS</a:t>
              </a:r>
              <a:endParaRPr lang="pl-PL" altLang="pl-PL" sz="1600">
                <a:latin typeface="+mn-lt"/>
              </a:endParaRPr>
            </a:p>
          </p:txBody>
        </p:sp>
        <p:sp>
          <p:nvSpPr>
            <p:cNvPr id="146473" name="Line 41"/>
            <p:cNvSpPr>
              <a:spLocks noChangeShapeType="1"/>
            </p:cNvSpPr>
            <p:nvPr/>
          </p:nvSpPr>
          <p:spPr bwMode="auto">
            <a:xfrm>
              <a:off x="4512" y="3128"/>
              <a:ext cx="0" cy="6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74" name="Line 42"/>
            <p:cNvSpPr>
              <a:spLocks noChangeShapeType="1"/>
            </p:cNvSpPr>
            <p:nvPr/>
          </p:nvSpPr>
          <p:spPr bwMode="auto">
            <a:xfrm>
              <a:off x="4516" y="3748"/>
              <a:ext cx="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75" name="Line 43"/>
            <p:cNvSpPr>
              <a:spLocks noChangeShapeType="1"/>
            </p:cNvSpPr>
            <p:nvPr/>
          </p:nvSpPr>
          <p:spPr bwMode="auto">
            <a:xfrm>
              <a:off x="4516" y="3124"/>
              <a:ext cx="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76" name="Line 44"/>
            <p:cNvSpPr>
              <a:spLocks noChangeShapeType="1"/>
            </p:cNvSpPr>
            <p:nvPr/>
          </p:nvSpPr>
          <p:spPr bwMode="auto">
            <a:xfrm>
              <a:off x="5040" y="1208"/>
              <a:ext cx="0" cy="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77" name="Rectangle 45"/>
            <p:cNvSpPr>
              <a:spLocks noChangeArrowheads="1"/>
            </p:cNvSpPr>
            <p:nvPr/>
          </p:nvSpPr>
          <p:spPr bwMode="auto">
            <a:xfrm>
              <a:off x="3718" y="1614"/>
              <a:ext cx="92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 b="0">
                  <a:latin typeface="+mn-lt"/>
                </a:rPr>
                <a:t>Status of inquiry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78" name="Rectangle 46"/>
            <p:cNvSpPr>
              <a:spLocks noChangeArrowheads="1"/>
            </p:cNvSpPr>
            <p:nvPr/>
          </p:nvSpPr>
          <p:spPr bwMode="auto">
            <a:xfrm>
              <a:off x="3753" y="2334"/>
              <a:ext cx="95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 b="0">
                  <a:latin typeface="+mn-lt"/>
                </a:rPr>
                <a:t>Special discounts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79" name="Rectangle 47"/>
            <p:cNvSpPr>
              <a:spLocks noChangeArrowheads="1"/>
            </p:cNvSpPr>
            <p:nvPr/>
          </p:nvSpPr>
          <p:spPr bwMode="auto">
            <a:xfrm>
              <a:off x="3845" y="2670"/>
              <a:ext cx="763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200" b="0">
                  <a:latin typeface="+mn-lt"/>
                </a:rPr>
                <a:t>New service</a:t>
              </a:r>
              <a:br>
                <a:rPr lang="en-US" altLang="pl-PL" sz="1200" b="0">
                  <a:latin typeface="+mn-lt"/>
                </a:rPr>
              </a:br>
              <a:r>
                <a:rPr lang="en-US" altLang="pl-PL" sz="1200" b="0">
                  <a:latin typeface="+mn-lt"/>
                </a:rPr>
                <a:t>requirements</a:t>
              </a:r>
              <a:endParaRPr lang="pl-PL" altLang="pl-PL" sz="1200" b="0">
                <a:latin typeface="+mn-lt"/>
              </a:endParaRPr>
            </a:p>
          </p:txBody>
        </p:sp>
        <p:sp>
          <p:nvSpPr>
            <p:cNvPr id="146436" name="AutoShape 4"/>
            <p:cNvSpPr>
              <a:spLocks noChangeArrowheads="1"/>
            </p:cNvSpPr>
            <p:nvPr/>
          </p:nvSpPr>
          <p:spPr bwMode="auto">
            <a:xfrm>
              <a:off x="4656" y="2024"/>
              <a:ext cx="768" cy="52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41" name="AutoShape 9"/>
            <p:cNvSpPr>
              <a:spLocks noChangeArrowheads="1"/>
            </p:cNvSpPr>
            <p:nvPr/>
          </p:nvSpPr>
          <p:spPr bwMode="auto">
            <a:xfrm>
              <a:off x="4656" y="1304"/>
              <a:ext cx="768" cy="52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42" name="AutoShape 10"/>
            <p:cNvSpPr>
              <a:spLocks noChangeArrowheads="1"/>
            </p:cNvSpPr>
            <p:nvPr/>
          </p:nvSpPr>
          <p:spPr bwMode="auto">
            <a:xfrm>
              <a:off x="4656" y="2744"/>
              <a:ext cx="768" cy="52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43" name="AutoShape 11"/>
            <p:cNvSpPr>
              <a:spLocks noChangeArrowheads="1"/>
            </p:cNvSpPr>
            <p:nvPr/>
          </p:nvSpPr>
          <p:spPr bwMode="auto">
            <a:xfrm>
              <a:off x="4656" y="3464"/>
              <a:ext cx="768" cy="52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46453" name="Rectangle 21"/>
            <p:cNvSpPr>
              <a:spLocks noChangeArrowheads="1"/>
            </p:cNvSpPr>
            <p:nvPr/>
          </p:nvSpPr>
          <p:spPr bwMode="auto">
            <a:xfrm>
              <a:off x="4751" y="2134"/>
              <a:ext cx="580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Order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Handling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6470" name="Rectangle 38"/>
            <p:cNvSpPr>
              <a:spLocks noChangeArrowheads="1"/>
            </p:cNvSpPr>
            <p:nvPr/>
          </p:nvSpPr>
          <p:spPr bwMode="auto">
            <a:xfrm>
              <a:off x="4654" y="1348"/>
              <a:ext cx="797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Customer</a:t>
              </a:r>
              <a:endParaRPr lang="pl-PL" altLang="pl-PL" sz="1300">
                <a:latin typeface="+mn-lt"/>
              </a:endParaRPr>
            </a:p>
            <a:p>
              <a:pPr algn="ctr" eaLnBrk="0" hangingPunct="0"/>
              <a:r>
                <a:rPr lang="en-US" altLang="pl-PL" sz="1300">
                  <a:latin typeface="+mn-lt"/>
                </a:rPr>
                <a:t>Interface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Management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6471" name="Rectangle 39"/>
            <p:cNvSpPr>
              <a:spLocks noChangeArrowheads="1"/>
            </p:cNvSpPr>
            <p:nvPr/>
          </p:nvSpPr>
          <p:spPr bwMode="auto">
            <a:xfrm>
              <a:off x="4646" y="2788"/>
              <a:ext cx="814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Service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Planning/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Development</a:t>
              </a:r>
              <a:endParaRPr lang="pl-PL" altLang="pl-PL" sz="1300">
                <a:latin typeface="+mn-lt"/>
              </a:endParaRPr>
            </a:p>
          </p:txBody>
        </p:sp>
        <p:sp>
          <p:nvSpPr>
            <p:cNvPr id="146472" name="Rectangle 40"/>
            <p:cNvSpPr>
              <a:spLocks noChangeArrowheads="1"/>
            </p:cNvSpPr>
            <p:nvPr/>
          </p:nvSpPr>
          <p:spPr bwMode="auto">
            <a:xfrm>
              <a:off x="4654" y="3508"/>
              <a:ext cx="797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300">
                  <a:latin typeface="+mn-lt"/>
                </a:rPr>
                <a:t>Service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Quality</a:t>
              </a:r>
              <a:br>
                <a:rPr lang="en-US" altLang="pl-PL" sz="1300">
                  <a:latin typeface="+mn-lt"/>
                </a:rPr>
              </a:br>
              <a:r>
                <a:rPr lang="en-US" altLang="pl-PL" sz="1300">
                  <a:latin typeface="+mn-lt"/>
                </a:rPr>
                <a:t>Management</a:t>
              </a:r>
              <a:endParaRPr lang="pl-PL" altLang="pl-PL" sz="1300">
                <a:latin typeface="+mn-lt"/>
              </a:endParaRPr>
            </a:p>
          </p:txBody>
        </p:sp>
      </p:grp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3275013" y="2971800"/>
            <a:ext cx="2592387" cy="2028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buFontTx/>
              <a:buChar char="•"/>
            </a:pPr>
            <a:r>
              <a:rPr lang="pl-PL" altLang="pl-PL" sz="1300" dirty="0">
                <a:latin typeface="+mn-lt"/>
              </a:rPr>
              <a:t> </a:t>
            </a:r>
            <a:r>
              <a:rPr lang="en-US" altLang="pl-PL" sz="1400" dirty="0">
                <a:latin typeface="+mn-lt"/>
              </a:rPr>
              <a:t>Learn about customer </a:t>
            </a:r>
            <a:br>
              <a:rPr lang="en-US" altLang="pl-PL" sz="1400" dirty="0">
                <a:latin typeface="+mn-lt"/>
              </a:rPr>
            </a:br>
            <a:r>
              <a:rPr lang="en-US" altLang="pl-PL" sz="1400" dirty="0">
                <a:latin typeface="+mn-lt"/>
              </a:rPr>
              <a:t>  needs</a:t>
            </a:r>
            <a:endParaRPr lang="pl-PL" altLang="pl-PL" sz="1400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altLang="pl-PL" sz="1400" dirty="0">
                <a:latin typeface="+mn-lt"/>
              </a:rPr>
              <a:t> </a:t>
            </a:r>
            <a:r>
              <a:rPr lang="en-US" altLang="pl-PL" sz="1400" dirty="0">
                <a:latin typeface="+mn-lt"/>
              </a:rPr>
              <a:t>Educate customer </a:t>
            </a:r>
            <a:br>
              <a:rPr lang="en-US" altLang="pl-PL" sz="1400" dirty="0">
                <a:latin typeface="+mn-lt"/>
              </a:rPr>
            </a:br>
            <a:r>
              <a:rPr lang="en-US" altLang="pl-PL" sz="1400" dirty="0">
                <a:latin typeface="+mn-lt"/>
              </a:rPr>
              <a:t>  on services</a:t>
            </a:r>
            <a:endParaRPr lang="pl-PL" altLang="pl-PL" sz="1400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altLang="pl-PL" sz="1400" dirty="0">
                <a:latin typeface="+mn-lt"/>
              </a:rPr>
              <a:t> </a:t>
            </a:r>
            <a:r>
              <a:rPr lang="en-US" altLang="pl-PL" sz="1400" dirty="0">
                <a:latin typeface="+mn-lt"/>
              </a:rPr>
              <a:t>Match expectations </a:t>
            </a:r>
            <a:br>
              <a:rPr lang="en-US" altLang="pl-PL" sz="1400" dirty="0">
                <a:latin typeface="+mn-lt"/>
              </a:rPr>
            </a:br>
            <a:r>
              <a:rPr lang="en-US" altLang="pl-PL" sz="1400" dirty="0">
                <a:latin typeface="+mn-lt"/>
              </a:rPr>
              <a:t>  to offering</a:t>
            </a:r>
            <a:endParaRPr lang="pl-PL" altLang="pl-PL" sz="1400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altLang="pl-PL" sz="1400" dirty="0">
                <a:latin typeface="+mn-lt"/>
              </a:rPr>
              <a:t> </a:t>
            </a:r>
            <a:r>
              <a:rPr lang="en-US" altLang="pl-PL" sz="1400" dirty="0">
                <a:latin typeface="+mn-lt"/>
              </a:rPr>
              <a:t>Arrange for appropriate </a:t>
            </a:r>
            <a:br>
              <a:rPr lang="en-US" altLang="pl-PL" sz="1400" dirty="0">
                <a:latin typeface="+mn-lt"/>
              </a:rPr>
            </a:br>
            <a:r>
              <a:rPr lang="en-US" altLang="pl-PL" sz="1400" dirty="0">
                <a:latin typeface="+mn-lt"/>
              </a:rPr>
              <a:t>  options</a:t>
            </a:r>
            <a:endParaRPr lang="pl-PL" altLang="pl-PL" sz="1400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altLang="pl-PL" sz="1400" dirty="0">
                <a:latin typeface="+mn-lt"/>
              </a:rPr>
              <a:t> </a:t>
            </a:r>
            <a:r>
              <a:rPr lang="en-US" altLang="pl-PL" sz="1400" dirty="0">
                <a:latin typeface="+mn-lt"/>
              </a:rPr>
              <a:t>Forecast service demand</a:t>
            </a:r>
            <a:endParaRPr lang="pl-PL" alt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65582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6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6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6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6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6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5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Current Issues </a:t>
            </a:r>
            <a:r>
              <a:rPr lang="en-US" altLang="pl-PL" dirty="0" smtClean="0"/>
              <a:t>in </a:t>
            </a:r>
            <a:r>
              <a:rPr lang="en-US" altLang="pl-PL" dirty="0"/>
              <a:t>Management</a:t>
            </a:r>
            <a:endParaRPr lang="pl-PL" altLang="pl-PL" dirty="0"/>
          </a:p>
        </p:txBody>
      </p:sp>
      <p:sp>
        <p:nvSpPr>
          <p:cNvPr id="1454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pl-PL" dirty="0"/>
              <a:t>Integration of management systems</a:t>
            </a:r>
            <a:endParaRPr lang="pl-PL" altLang="pl-PL" dirty="0"/>
          </a:p>
          <a:p>
            <a:r>
              <a:rPr lang="pl-PL" altLang="pl-PL" dirty="0"/>
              <a:t>TMN </a:t>
            </a:r>
            <a:r>
              <a:rPr lang="en-US" altLang="pl-PL" dirty="0"/>
              <a:t>vs.</a:t>
            </a:r>
            <a:r>
              <a:rPr lang="pl-PL" altLang="pl-PL" dirty="0"/>
              <a:t> SNMP</a:t>
            </a:r>
          </a:p>
          <a:p>
            <a:r>
              <a:rPr lang="pl-PL" altLang="pl-PL" dirty="0"/>
              <a:t>WWW</a:t>
            </a:r>
            <a:r>
              <a:rPr lang="en-US" altLang="pl-PL" dirty="0"/>
              <a:t>-based management</a:t>
            </a:r>
            <a:endParaRPr lang="pl-PL" altLang="pl-PL" dirty="0"/>
          </a:p>
          <a:p>
            <a:r>
              <a:rPr lang="en-US" altLang="pl-PL" dirty="0"/>
              <a:t>Centralization vs. distribution </a:t>
            </a:r>
            <a:br>
              <a:rPr lang="en-US" altLang="pl-PL" dirty="0"/>
            </a:br>
            <a:r>
              <a:rPr lang="en-US" altLang="pl-PL" dirty="0"/>
              <a:t>of management</a:t>
            </a:r>
            <a:endParaRPr lang="pl-PL" altLang="pl-PL" dirty="0"/>
          </a:p>
          <a:p>
            <a:r>
              <a:rPr lang="en-US" altLang="pl-PL" dirty="0"/>
              <a:t>Self-management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10065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Conclusion</a:t>
            </a:r>
            <a:endParaRPr lang="pl-PL" altLang="pl-PL"/>
          </a:p>
        </p:txBody>
      </p:sp>
      <p:sp>
        <p:nvSpPr>
          <p:cNvPr id="87045" name="Rectangle 5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Aft>
                <a:spcPct val="20000"/>
              </a:spcAft>
            </a:pPr>
            <a:r>
              <a:rPr lang="en-US" altLang="pl-PL"/>
              <a:t>Importance of management</a:t>
            </a:r>
          </a:p>
          <a:p>
            <a:pPr>
              <a:spcAft>
                <a:spcPct val="20000"/>
              </a:spcAft>
            </a:pPr>
            <a:r>
              <a:rPr lang="en-US" altLang="pl-PL"/>
              <a:t>Basic notions</a:t>
            </a:r>
            <a:endParaRPr lang="pl-PL" altLang="pl-PL"/>
          </a:p>
          <a:p>
            <a:pPr>
              <a:spcAft>
                <a:spcPct val="20000"/>
              </a:spcAft>
            </a:pPr>
            <a:r>
              <a:rPr lang="en-US" altLang="pl-PL"/>
              <a:t>Main functions of management systems</a:t>
            </a:r>
            <a:endParaRPr lang="pl-PL" altLang="pl-PL"/>
          </a:p>
          <a:p>
            <a:pPr>
              <a:spcAft>
                <a:spcPct val="20000"/>
              </a:spcAft>
            </a:pPr>
            <a:r>
              <a:rPr lang="pl-PL" altLang="pl-PL"/>
              <a:t>SNMP</a:t>
            </a:r>
            <a:r>
              <a:rPr lang="en-US" altLang="pl-PL"/>
              <a:t>-based management</a:t>
            </a:r>
            <a:endParaRPr lang="pl-PL" altLang="pl-PL"/>
          </a:p>
          <a:p>
            <a:pPr>
              <a:spcAft>
                <a:spcPct val="20000"/>
              </a:spcAft>
            </a:pPr>
            <a:r>
              <a:rPr lang="pl-PL" altLang="pl-PL"/>
              <a:t>TMN</a:t>
            </a:r>
            <a:r>
              <a:rPr lang="en-US" altLang="pl-PL"/>
              <a:t>-based management</a:t>
            </a:r>
            <a:endParaRPr lang="pl-PL" altLang="pl-PL"/>
          </a:p>
          <a:p>
            <a:pPr>
              <a:spcAft>
                <a:spcPct val="20000"/>
              </a:spcAft>
            </a:pPr>
            <a:r>
              <a:rPr lang="en-US" altLang="pl-PL"/>
              <a:t>Service management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476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564904"/>
            <a:ext cx="7988424" cy="1143000"/>
          </a:xfrm>
        </p:spPr>
        <p:txBody>
          <a:bodyPr/>
          <a:lstStyle/>
          <a:p>
            <a:r>
              <a:rPr lang="en-US" sz="4800" dirty="0" smtClean="0"/>
              <a:t>Thank you </a:t>
            </a:r>
            <a:br>
              <a:rPr lang="en-US" sz="4800" dirty="0" smtClean="0"/>
            </a:br>
            <a:r>
              <a:rPr lang="en-US" sz="4800" dirty="0" smtClean="0"/>
              <a:t>for your attention! </a:t>
            </a:r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18895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OAMP</a:t>
            </a:r>
            <a:endParaRPr lang="pl-PL" altLang="pl-PL"/>
          </a:p>
        </p:txBody>
      </p:sp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Operation</a:t>
            </a:r>
            <a:r>
              <a:rPr lang="en-US" altLang="pl-PL" dirty="0"/>
              <a:t> deals with keeping the network up and running smoothly</a:t>
            </a:r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Administration</a:t>
            </a:r>
            <a:r>
              <a:rPr lang="en-US" altLang="pl-PL" dirty="0"/>
              <a:t> involves keeping track </a:t>
            </a:r>
            <a:br>
              <a:rPr lang="en-US" altLang="pl-PL" dirty="0"/>
            </a:br>
            <a:r>
              <a:rPr lang="en-US" altLang="pl-PL" dirty="0"/>
              <a:t>of resources in the network and how they are assigned</a:t>
            </a:r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Maintenance</a:t>
            </a:r>
            <a:r>
              <a:rPr lang="en-US" altLang="pl-PL" dirty="0"/>
              <a:t> is concerned with performing repair and upgrades</a:t>
            </a:r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Provisioning</a:t>
            </a:r>
            <a:r>
              <a:rPr lang="en-US" altLang="pl-PL" dirty="0"/>
              <a:t> is concerned with configuring resources in the network </a:t>
            </a:r>
            <a:r>
              <a:rPr lang="en-US" altLang="pl-PL" dirty="0" smtClean="0"/>
              <a:t>to </a:t>
            </a:r>
            <a:r>
              <a:rPr lang="en-US" altLang="pl-PL" dirty="0"/>
              <a:t>support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a </a:t>
            </a:r>
            <a:r>
              <a:rPr lang="en-US" altLang="pl-PL" dirty="0"/>
              <a:t>given service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80236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Importance </a:t>
            </a:r>
            <a:br>
              <a:rPr lang="en-US" altLang="pl-PL"/>
            </a:br>
            <a:r>
              <a:rPr lang="en-US" altLang="pl-PL"/>
              <a:t>of Network Management</a:t>
            </a:r>
            <a:endParaRPr lang="pl-PL" altLang="pl-PL"/>
          </a:p>
        </p:txBody>
      </p:sp>
      <p:sp>
        <p:nvSpPr>
          <p:cNvPr id="176130" name="Rectangle 2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pl-PL" dirty="0">
                <a:solidFill>
                  <a:schemeClr val="tx2"/>
                </a:solidFill>
              </a:rPr>
              <a:t>Cost:</a:t>
            </a:r>
            <a:r>
              <a:rPr lang="en-US" altLang="pl-PL" dirty="0"/>
              <a:t> the goal is to reduce and minimize the total cost of ownership (TCO) that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is </a:t>
            </a:r>
            <a:r>
              <a:rPr lang="en-US" altLang="pl-PL" dirty="0"/>
              <a:t>associated with the network</a:t>
            </a:r>
            <a:endParaRPr lang="pl-PL" altLang="pl-PL" dirty="0"/>
          </a:p>
          <a:p>
            <a:r>
              <a:rPr lang="en-US" altLang="pl-PL" dirty="0">
                <a:solidFill>
                  <a:schemeClr val="tx2"/>
                </a:solidFill>
              </a:rPr>
              <a:t>Quality </a:t>
            </a:r>
            <a:r>
              <a:rPr lang="en-US" altLang="pl-PL" dirty="0"/>
              <a:t>of the communications and networking services that are provided</a:t>
            </a:r>
            <a:endParaRPr lang="pl-PL" altLang="pl-PL" dirty="0"/>
          </a:p>
          <a:p>
            <a:r>
              <a:rPr lang="en-US" altLang="pl-PL" dirty="0">
                <a:solidFill>
                  <a:schemeClr val="tx2"/>
                </a:solidFill>
              </a:rPr>
              <a:t>Revenue:</a:t>
            </a:r>
            <a:r>
              <a:rPr lang="en-US" altLang="pl-PL" dirty="0"/>
              <a:t> network management can </a:t>
            </a:r>
            <a:br>
              <a:rPr lang="en-US" altLang="pl-PL" dirty="0"/>
            </a:br>
            <a:r>
              <a:rPr lang="en-US" altLang="pl-PL" dirty="0"/>
              <a:t>be a revenue enabler that opens up market opportunities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4260484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6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Examples</a:t>
            </a:r>
            <a:endParaRPr lang="pl-PL" altLang="pl-PL" dirty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60000"/>
              </a:spcAft>
            </a:pPr>
            <a:r>
              <a:rPr lang="en-US" altLang="pl-PL" dirty="0">
                <a:solidFill>
                  <a:schemeClr val="tx2"/>
                </a:solidFill>
              </a:rPr>
              <a:t>Failure of a large central office</a:t>
            </a:r>
            <a:r>
              <a:rPr lang="pl-PL" altLang="pl-PL" dirty="0">
                <a:solidFill>
                  <a:schemeClr val="tx2"/>
                </a:solidFill>
              </a:rPr>
              <a:t> </a:t>
            </a:r>
            <a:br>
              <a:rPr lang="pl-PL" altLang="pl-PL" dirty="0">
                <a:solidFill>
                  <a:schemeClr val="tx2"/>
                </a:solidFill>
              </a:rPr>
            </a:br>
            <a:r>
              <a:rPr lang="en-US" altLang="pl-PL" sz="1200" dirty="0"/>
              <a:t/>
            </a:r>
            <a:br>
              <a:rPr lang="en-US" altLang="pl-PL" sz="1200" dirty="0"/>
            </a:br>
            <a:r>
              <a:rPr lang="en-US" altLang="pl-PL" dirty="0"/>
              <a:t>What revenue is lost when the central office of 50 000 subscriber lines is switched off (because of a software error) during </a:t>
            </a:r>
            <a:r>
              <a:rPr lang="en-US" altLang="pl-PL" dirty="0" smtClean="0"/>
              <a:t>4 </a:t>
            </a:r>
            <a:r>
              <a:rPr lang="en-US" altLang="pl-PL" dirty="0"/>
              <a:t>hours</a:t>
            </a:r>
            <a:r>
              <a:rPr lang="pl-PL" altLang="pl-PL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pl-PL" dirty="0">
                <a:solidFill>
                  <a:schemeClr val="tx2"/>
                </a:solidFill>
              </a:rPr>
              <a:t>Costs of a cable cut </a:t>
            </a:r>
            <a:br>
              <a:rPr lang="en-US" altLang="pl-PL" dirty="0">
                <a:solidFill>
                  <a:schemeClr val="tx2"/>
                </a:solidFill>
              </a:rPr>
            </a:br>
            <a:r>
              <a:rPr lang="en-US" altLang="pl-PL" sz="1200" dirty="0">
                <a:solidFill>
                  <a:schemeClr val="tx2"/>
                </a:solidFill>
              </a:rPr>
              <a:t/>
            </a:r>
            <a:br>
              <a:rPr lang="en-US" altLang="pl-PL" sz="1200" dirty="0">
                <a:solidFill>
                  <a:schemeClr val="tx2"/>
                </a:solidFill>
              </a:rPr>
            </a:br>
            <a:r>
              <a:rPr lang="en-US" altLang="pl-PL" dirty="0"/>
              <a:t>The cable carries </a:t>
            </a:r>
            <a:r>
              <a:rPr lang="pl-PL" altLang="pl-PL" dirty="0"/>
              <a:t>SDH STM-256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pl-PL" altLang="pl-PL" dirty="0" smtClean="0"/>
              <a:t>(</a:t>
            </a:r>
            <a:r>
              <a:rPr lang="pl-PL" altLang="pl-PL" dirty="0"/>
              <a:t>40 </a:t>
            </a:r>
            <a:r>
              <a:rPr lang="pl-PL" altLang="pl-PL" dirty="0" err="1"/>
              <a:t>Gbit</a:t>
            </a:r>
            <a:r>
              <a:rPr lang="pl-PL" altLang="pl-PL" dirty="0"/>
              <a:t>/s). </a:t>
            </a:r>
            <a:br>
              <a:rPr lang="pl-PL" altLang="pl-PL" dirty="0"/>
            </a:br>
            <a:r>
              <a:rPr lang="en-US" altLang="pl-PL" dirty="0"/>
              <a:t>What revenue is lost under the assumption that the whole cable  capacity is used by voice channels </a:t>
            </a:r>
            <a:r>
              <a:rPr lang="pl-PL" altLang="pl-PL" dirty="0"/>
              <a:t>(64 </a:t>
            </a:r>
            <a:r>
              <a:rPr lang="pl-PL" altLang="pl-PL" dirty="0" err="1"/>
              <a:t>kbit</a:t>
            </a:r>
            <a:r>
              <a:rPr lang="pl-PL" altLang="pl-PL" dirty="0"/>
              <a:t>/s) </a:t>
            </a:r>
            <a:r>
              <a:rPr lang="en-US" altLang="pl-PL" dirty="0"/>
              <a:t>and that the down time is </a:t>
            </a:r>
            <a:r>
              <a:rPr lang="pl-PL" altLang="pl-PL" dirty="0"/>
              <a:t>1 h?</a:t>
            </a:r>
          </a:p>
        </p:txBody>
      </p:sp>
    </p:spTree>
    <p:extLst>
      <p:ext uri="{BB962C8B-B14F-4D97-AF65-F5344CB8AC3E}">
        <p14:creationId xmlns:p14="http://schemas.microsoft.com/office/powerpoint/2010/main" val="12061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Scale of Network Management Systems</a:t>
            </a:r>
            <a:endParaRPr lang="pl-PL" altLang="pl-PL" dirty="0"/>
          </a:p>
        </p:txBody>
      </p:sp>
      <p:sp>
        <p:nvSpPr>
          <p:cNvPr id="104450" name="Rectangle 2"/>
          <p:cNvSpPr>
            <a:spLocks noGrp="1" noChangeArrowheads="1"/>
          </p:cNvSpPr>
          <p:nvPr>
            <p:ph idx="1"/>
          </p:nvPr>
        </p:nvSpPr>
        <p:spPr>
          <a:xfrm>
            <a:off x="1043609" y="1739949"/>
            <a:ext cx="7920880" cy="4569371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pl-PL" dirty="0"/>
              <a:t>Some</a:t>
            </a:r>
            <a:r>
              <a:rPr lang="pl-PL" altLang="pl-PL" dirty="0"/>
              <a:t> US</a:t>
            </a:r>
            <a:r>
              <a:rPr lang="en-US" altLang="pl-PL" dirty="0"/>
              <a:t> operators</a:t>
            </a:r>
            <a:r>
              <a:rPr lang="pl-PL" altLang="pl-PL" dirty="0"/>
              <a:t> </a:t>
            </a:r>
            <a:r>
              <a:rPr lang="en-US" altLang="pl-PL" dirty="0"/>
              <a:t>say</a:t>
            </a:r>
            <a:r>
              <a:rPr lang="pl-PL" altLang="pl-PL" dirty="0"/>
              <a:t>, </a:t>
            </a:r>
            <a:r>
              <a:rPr lang="en-US" altLang="pl-PL" dirty="0"/>
              <a:t>that their manage-</a:t>
            </a:r>
            <a:r>
              <a:rPr lang="en-US" altLang="pl-PL" dirty="0" err="1"/>
              <a:t>ment</a:t>
            </a:r>
            <a:r>
              <a:rPr lang="en-US" altLang="pl-PL" dirty="0"/>
              <a:t> software contains</a:t>
            </a:r>
            <a:r>
              <a:rPr lang="pl-PL" altLang="pl-PL" dirty="0"/>
              <a:t> 60 </a:t>
            </a:r>
            <a:r>
              <a:rPr lang="en-US" altLang="pl-PL" dirty="0"/>
              <a:t>million lines of </a:t>
            </a:r>
            <a:r>
              <a:rPr lang="en-US" altLang="pl-PL" dirty="0" smtClean="0"/>
              <a:t>code. 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Assuming software productivity of </a:t>
            </a:r>
            <a:r>
              <a:rPr lang="pl-PL" altLang="pl-PL" dirty="0"/>
              <a:t>40 </a:t>
            </a:r>
            <a:r>
              <a:rPr lang="en-US" altLang="pl-PL" dirty="0"/>
              <a:t>lines</a:t>
            </a:r>
            <a:r>
              <a:rPr lang="pl-PL" altLang="pl-PL" dirty="0"/>
              <a:t>/</a:t>
            </a:r>
            <a:r>
              <a:rPr lang="en-US" altLang="pl-PL" dirty="0"/>
              <a:t>day</a:t>
            </a:r>
            <a:r>
              <a:rPr lang="pl-PL" altLang="pl-PL" dirty="0"/>
              <a:t> </a:t>
            </a:r>
            <a:r>
              <a:rPr lang="en-US" altLang="pl-PL" dirty="0"/>
              <a:t>and</a:t>
            </a:r>
            <a:r>
              <a:rPr lang="pl-PL" altLang="pl-PL" dirty="0"/>
              <a:t> 250 </a:t>
            </a:r>
            <a:r>
              <a:rPr lang="en-US" altLang="pl-PL" dirty="0"/>
              <a:t>working days</a:t>
            </a:r>
            <a:r>
              <a:rPr lang="pl-PL" altLang="pl-PL" dirty="0"/>
              <a:t>/</a:t>
            </a:r>
            <a:r>
              <a:rPr lang="en-US" altLang="pl-PL" dirty="0"/>
              <a:t>year</a:t>
            </a:r>
            <a:r>
              <a:rPr lang="pl-PL" altLang="pl-PL" dirty="0"/>
              <a:t> </a:t>
            </a:r>
            <a:r>
              <a:rPr lang="en-US" altLang="pl-PL" dirty="0"/>
              <a:t>we get</a:t>
            </a:r>
            <a:r>
              <a:rPr lang="pl-PL" altLang="pl-PL" dirty="0"/>
              <a:t> 6000 </a:t>
            </a:r>
            <a:r>
              <a:rPr lang="en-US" altLang="pl-PL" dirty="0"/>
              <a:t>man-year of effort</a:t>
            </a:r>
            <a:r>
              <a:rPr lang="pl-PL" altLang="pl-PL" dirty="0"/>
              <a:t>!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pl-PL" altLang="pl-PL" dirty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l-PL" altLang="pl-PL" i="1" dirty="0"/>
              <a:t>BT</a:t>
            </a:r>
            <a:r>
              <a:rPr lang="pl-PL" altLang="pl-PL" dirty="0"/>
              <a:t> </a:t>
            </a:r>
            <a:r>
              <a:rPr lang="en-US" altLang="pl-PL" dirty="0"/>
              <a:t>employs over</a:t>
            </a:r>
            <a:r>
              <a:rPr lang="pl-PL" altLang="pl-PL" dirty="0"/>
              <a:t> 1000 </a:t>
            </a:r>
            <a:r>
              <a:rPr lang="en-US" altLang="pl-PL" dirty="0"/>
              <a:t>management systems</a:t>
            </a:r>
            <a:r>
              <a:rPr lang="pl-PL" altLang="pl-PL" dirty="0"/>
              <a:t>, </a:t>
            </a:r>
            <a:r>
              <a:rPr lang="en-US" altLang="pl-PL" dirty="0"/>
              <a:t>over</a:t>
            </a:r>
            <a:r>
              <a:rPr lang="pl-PL" altLang="pl-PL" dirty="0"/>
              <a:t> 10 </a:t>
            </a:r>
            <a:r>
              <a:rPr lang="en-US" altLang="pl-PL" dirty="0"/>
              <a:t>hardware platforms</a:t>
            </a:r>
            <a:r>
              <a:rPr lang="pl-PL" altLang="pl-PL" dirty="0"/>
              <a:t> (IBM, SUN, PC,...), </a:t>
            </a:r>
            <a:r>
              <a:rPr lang="en-US" altLang="pl-PL" dirty="0"/>
              <a:t>over</a:t>
            </a:r>
            <a:r>
              <a:rPr lang="pl-PL" altLang="pl-PL" dirty="0"/>
              <a:t> 15 </a:t>
            </a:r>
            <a:r>
              <a:rPr lang="en-US" altLang="pl-PL" dirty="0"/>
              <a:t>programming languages</a:t>
            </a:r>
            <a:r>
              <a:rPr lang="pl-PL" altLang="pl-PL" dirty="0"/>
              <a:t> (C, COBOL, SQL,...), </a:t>
            </a:r>
            <a:r>
              <a:rPr lang="en-US" altLang="pl-PL" dirty="0"/>
              <a:t>over</a:t>
            </a:r>
            <a:r>
              <a:rPr lang="pl-PL" altLang="pl-PL" dirty="0"/>
              <a:t> 15 </a:t>
            </a:r>
            <a:r>
              <a:rPr lang="en-US" altLang="pl-PL" dirty="0"/>
              <a:t>operating systems</a:t>
            </a:r>
            <a:r>
              <a:rPr lang="pl-PL" altLang="pl-PL" dirty="0"/>
              <a:t> (IBM MVS, UNIX, MS-DOS,...)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pl-PL" altLang="pl-PL" dirty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l-PL" altLang="pl-PL" i="1" dirty="0"/>
              <a:t>SPRINT</a:t>
            </a:r>
            <a:r>
              <a:rPr lang="pl-PL" altLang="pl-PL" dirty="0"/>
              <a:t> (USA) </a:t>
            </a:r>
            <a:r>
              <a:rPr lang="en-US" altLang="pl-PL" dirty="0"/>
              <a:t>says</a:t>
            </a:r>
            <a:r>
              <a:rPr lang="pl-PL" altLang="pl-PL" dirty="0"/>
              <a:t> </a:t>
            </a:r>
            <a:r>
              <a:rPr lang="en-US" altLang="pl-PL" dirty="0"/>
              <a:t>that</a:t>
            </a:r>
            <a:r>
              <a:rPr lang="pl-PL" altLang="pl-PL" dirty="0"/>
              <a:t> </a:t>
            </a:r>
            <a:r>
              <a:rPr lang="en-US" altLang="pl-PL" dirty="0"/>
              <a:t>management systems consume </a:t>
            </a:r>
            <a:r>
              <a:rPr lang="pl-PL" altLang="pl-PL" dirty="0"/>
              <a:t>50% </a:t>
            </a:r>
            <a:r>
              <a:rPr lang="en-US" altLang="pl-PL" dirty="0"/>
              <a:t>of its total costs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127389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4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7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Management Automation Phases</a:t>
            </a:r>
            <a:endParaRPr lang="pl-PL" altLang="pl-PL" sz="2400" dirty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32048" y="5445224"/>
            <a:ext cx="8028384" cy="8382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altLang="pl-PL" sz="2400" dirty="0"/>
              <a:t>Process automation requires system integration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sz="2400" dirty="0"/>
              <a:t>Management systems can be integrated only </a:t>
            </a:r>
            <a:br>
              <a:rPr lang="en-US" altLang="pl-PL" sz="2400" dirty="0"/>
            </a:br>
            <a:r>
              <a:rPr lang="en-US" altLang="pl-PL" sz="2400" dirty="0"/>
              <a:t>if interface standards exist</a:t>
            </a:r>
            <a:endParaRPr lang="pl-PL" altLang="pl-PL" sz="2400" dirty="0"/>
          </a:p>
        </p:txBody>
      </p:sp>
      <p:grpSp>
        <p:nvGrpSpPr>
          <p:cNvPr id="108547" name="Group 3"/>
          <p:cNvGrpSpPr>
            <a:grpSpLocks/>
          </p:cNvGrpSpPr>
          <p:nvPr/>
        </p:nvGrpSpPr>
        <p:grpSpPr bwMode="auto">
          <a:xfrm>
            <a:off x="331788" y="1530350"/>
            <a:ext cx="1912937" cy="1511300"/>
            <a:chOff x="209" y="916"/>
            <a:chExt cx="1205" cy="952"/>
          </a:xfrm>
        </p:grpSpPr>
        <p:sp>
          <p:nvSpPr>
            <p:cNvPr id="108548" name="AutoShape 4"/>
            <p:cNvSpPr>
              <a:spLocks noChangeArrowheads="1"/>
            </p:cNvSpPr>
            <p:nvPr/>
          </p:nvSpPr>
          <p:spPr bwMode="auto">
            <a:xfrm>
              <a:off x="314" y="916"/>
              <a:ext cx="1100" cy="952"/>
            </a:xfrm>
            <a:prstGeom prst="rightArrow">
              <a:avLst>
                <a:gd name="adj1" fmla="val 50000"/>
                <a:gd name="adj2" fmla="val 57778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08549" name="Rectangle 5"/>
            <p:cNvSpPr>
              <a:spLocks noChangeArrowheads="1"/>
            </p:cNvSpPr>
            <p:nvPr/>
          </p:nvSpPr>
          <p:spPr bwMode="auto">
            <a:xfrm>
              <a:off x="209" y="1172"/>
              <a:ext cx="1129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800">
                  <a:latin typeface="+mn-lt"/>
                </a:rPr>
                <a:t>Manual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 management</a:t>
              </a:r>
              <a:endParaRPr lang="pl-PL" altLang="pl-PL" sz="1800">
                <a:latin typeface="+mn-lt"/>
              </a:endParaRPr>
            </a:p>
          </p:txBody>
        </p:sp>
      </p:grpSp>
      <p:grpSp>
        <p:nvGrpSpPr>
          <p:cNvPr id="108550" name="Group 6"/>
          <p:cNvGrpSpPr>
            <a:grpSpLocks/>
          </p:cNvGrpSpPr>
          <p:nvPr/>
        </p:nvGrpSpPr>
        <p:grpSpPr bwMode="auto">
          <a:xfrm>
            <a:off x="2257425" y="1530350"/>
            <a:ext cx="1957388" cy="1511300"/>
            <a:chOff x="1422" y="916"/>
            <a:chExt cx="1233" cy="952"/>
          </a:xfrm>
        </p:grpSpPr>
        <p:sp>
          <p:nvSpPr>
            <p:cNvPr id="108551" name="AutoShape 7"/>
            <p:cNvSpPr>
              <a:spLocks noChangeArrowheads="1"/>
            </p:cNvSpPr>
            <p:nvPr/>
          </p:nvSpPr>
          <p:spPr bwMode="auto">
            <a:xfrm>
              <a:off x="1422" y="916"/>
              <a:ext cx="1233" cy="952"/>
            </a:xfrm>
            <a:prstGeom prst="rightArrow">
              <a:avLst>
                <a:gd name="adj1" fmla="val 50000"/>
                <a:gd name="adj2" fmla="val 64764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08552" name="Rectangle 8"/>
            <p:cNvSpPr>
              <a:spLocks noChangeArrowheads="1"/>
            </p:cNvSpPr>
            <p:nvPr/>
          </p:nvSpPr>
          <p:spPr bwMode="auto">
            <a:xfrm>
              <a:off x="1515" y="1172"/>
              <a:ext cx="948" cy="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800">
                  <a:latin typeface="+mn-lt"/>
                </a:rPr>
                <a:t>Partial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automation</a:t>
              </a:r>
              <a:endParaRPr lang="pl-PL" altLang="pl-PL" sz="1800">
                <a:latin typeface="+mn-lt"/>
              </a:endParaRPr>
            </a:p>
          </p:txBody>
        </p:sp>
      </p:grpSp>
      <p:grpSp>
        <p:nvGrpSpPr>
          <p:cNvPr id="108553" name="Group 9"/>
          <p:cNvGrpSpPr>
            <a:grpSpLocks/>
          </p:cNvGrpSpPr>
          <p:nvPr/>
        </p:nvGrpSpPr>
        <p:grpSpPr bwMode="auto">
          <a:xfrm>
            <a:off x="4225925" y="1530350"/>
            <a:ext cx="2520950" cy="1511300"/>
            <a:chOff x="2662" y="916"/>
            <a:chExt cx="1588" cy="952"/>
          </a:xfrm>
        </p:grpSpPr>
        <p:sp>
          <p:nvSpPr>
            <p:cNvPr id="108554" name="AutoShape 10"/>
            <p:cNvSpPr>
              <a:spLocks noChangeArrowheads="1"/>
            </p:cNvSpPr>
            <p:nvPr/>
          </p:nvSpPr>
          <p:spPr bwMode="auto">
            <a:xfrm>
              <a:off x="2662" y="916"/>
              <a:ext cx="1588" cy="952"/>
            </a:xfrm>
            <a:prstGeom prst="rightArrow">
              <a:avLst>
                <a:gd name="adj1" fmla="val 50000"/>
                <a:gd name="adj2" fmla="val 83411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08555" name="Rectangle 11"/>
            <p:cNvSpPr>
              <a:spLocks noChangeArrowheads="1"/>
            </p:cNvSpPr>
            <p:nvPr/>
          </p:nvSpPr>
          <p:spPr bwMode="auto">
            <a:xfrm>
              <a:off x="2774" y="1172"/>
              <a:ext cx="1188" cy="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800">
                  <a:latin typeface="+mn-lt"/>
                </a:rPr>
                <a:t>Process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re-engineering</a:t>
              </a:r>
              <a:endParaRPr lang="pl-PL" altLang="pl-PL" sz="1800">
                <a:latin typeface="+mn-lt"/>
              </a:endParaRPr>
            </a:p>
          </p:txBody>
        </p:sp>
      </p:grpSp>
      <p:grpSp>
        <p:nvGrpSpPr>
          <p:cNvPr id="108556" name="Group 12"/>
          <p:cNvGrpSpPr>
            <a:grpSpLocks/>
          </p:cNvGrpSpPr>
          <p:nvPr/>
        </p:nvGrpSpPr>
        <p:grpSpPr bwMode="auto">
          <a:xfrm>
            <a:off x="6757988" y="1530350"/>
            <a:ext cx="1887537" cy="1511300"/>
            <a:chOff x="4257" y="916"/>
            <a:chExt cx="1189" cy="952"/>
          </a:xfrm>
        </p:grpSpPr>
        <p:sp>
          <p:nvSpPr>
            <p:cNvPr id="108557" name="AutoShape 13"/>
            <p:cNvSpPr>
              <a:spLocks noChangeArrowheads="1"/>
            </p:cNvSpPr>
            <p:nvPr/>
          </p:nvSpPr>
          <p:spPr bwMode="auto">
            <a:xfrm>
              <a:off x="4257" y="916"/>
              <a:ext cx="1189" cy="952"/>
            </a:xfrm>
            <a:prstGeom prst="rightArrow">
              <a:avLst>
                <a:gd name="adj1" fmla="val 50000"/>
                <a:gd name="adj2" fmla="val 62453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08558" name="Rectangle 14"/>
            <p:cNvSpPr>
              <a:spLocks noChangeArrowheads="1"/>
            </p:cNvSpPr>
            <p:nvPr/>
          </p:nvSpPr>
          <p:spPr bwMode="auto">
            <a:xfrm>
              <a:off x="4359" y="1172"/>
              <a:ext cx="856" cy="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1800">
                  <a:latin typeface="+mn-lt"/>
                </a:rPr>
                <a:t>Automatic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processes</a:t>
              </a:r>
              <a:endParaRPr lang="pl-PL" altLang="pl-PL" sz="1800">
                <a:latin typeface="+mn-lt"/>
              </a:endParaRPr>
            </a:p>
          </p:txBody>
        </p:sp>
      </p:grpSp>
      <p:grpSp>
        <p:nvGrpSpPr>
          <p:cNvPr id="108559" name="Group 15"/>
          <p:cNvGrpSpPr>
            <a:grpSpLocks/>
          </p:cNvGrpSpPr>
          <p:nvPr/>
        </p:nvGrpSpPr>
        <p:grpSpPr bwMode="auto">
          <a:xfrm>
            <a:off x="381000" y="2673350"/>
            <a:ext cx="1944688" cy="1300163"/>
            <a:chOff x="240" y="1636"/>
            <a:chExt cx="1225" cy="819"/>
          </a:xfrm>
        </p:grpSpPr>
        <p:sp>
          <p:nvSpPr>
            <p:cNvPr id="108560" name="Rectangle 16"/>
            <p:cNvSpPr>
              <a:spLocks noChangeArrowheads="1"/>
            </p:cNvSpPr>
            <p:nvPr/>
          </p:nvSpPr>
          <p:spPr bwMode="auto">
            <a:xfrm>
              <a:off x="240" y="1707"/>
              <a:ext cx="1225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800">
                  <a:latin typeface="+mn-lt"/>
                </a:rPr>
                <a:t>Slow</a:t>
              </a:r>
              <a:r>
                <a:rPr lang="pl-PL" altLang="pl-PL" sz="1800">
                  <a:latin typeface="+mn-lt"/>
                </a:rPr>
                <a:t/>
              </a:r>
              <a:br>
                <a:rPr lang="pl-PL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Ineffective</a:t>
              </a:r>
              <a:r>
                <a:rPr lang="pl-PL" altLang="pl-PL" sz="1800">
                  <a:latin typeface="+mn-lt"/>
                </a:rPr>
                <a:t/>
              </a:r>
              <a:br>
                <a:rPr lang="pl-PL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Labor intensive</a:t>
              </a:r>
              <a:r>
                <a:rPr lang="pl-PL" altLang="pl-PL" sz="1800">
                  <a:latin typeface="+mn-lt"/>
                </a:rPr>
                <a:t/>
              </a:r>
              <a:br>
                <a:rPr lang="pl-PL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Inflexible</a:t>
              </a:r>
              <a:endParaRPr lang="pl-PL" altLang="pl-PL" sz="1800">
                <a:latin typeface="+mn-lt"/>
              </a:endParaRPr>
            </a:p>
          </p:txBody>
        </p:sp>
        <p:sp>
          <p:nvSpPr>
            <p:cNvPr id="108561" name="Line 17"/>
            <p:cNvSpPr>
              <a:spLocks noChangeShapeType="1"/>
            </p:cNvSpPr>
            <p:nvPr/>
          </p:nvSpPr>
          <p:spPr bwMode="auto">
            <a:xfrm>
              <a:off x="532" y="1636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08562" name="Group 18"/>
          <p:cNvGrpSpPr>
            <a:grpSpLocks/>
          </p:cNvGrpSpPr>
          <p:nvPr/>
        </p:nvGrpSpPr>
        <p:grpSpPr bwMode="auto">
          <a:xfrm>
            <a:off x="2097088" y="2673350"/>
            <a:ext cx="3238499" cy="2730500"/>
            <a:chOff x="1321" y="1636"/>
            <a:chExt cx="2040" cy="1720"/>
          </a:xfrm>
        </p:grpSpPr>
        <p:sp>
          <p:nvSpPr>
            <p:cNvPr id="108563" name="Rectangle 19"/>
            <p:cNvSpPr>
              <a:spLocks noChangeArrowheads="1"/>
            </p:cNvSpPr>
            <p:nvPr/>
          </p:nvSpPr>
          <p:spPr bwMode="auto">
            <a:xfrm>
              <a:off x="1321" y="2427"/>
              <a:ext cx="2040" cy="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800">
                  <a:latin typeface="+mn-lt"/>
                </a:rPr>
                <a:t>Automation 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of some manual 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processes</a:t>
              </a:r>
              <a:r>
                <a:rPr lang="pl-PL" altLang="pl-PL" sz="1800">
                  <a:latin typeface="+mn-lt"/>
                </a:rPr>
                <a:t>; </a:t>
              </a:r>
              <a:r>
                <a:rPr lang="en-US" altLang="pl-PL" sz="1800">
                  <a:latin typeface="+mn-lt"/>
                </a:rPr>
                <a:t>manual 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management at interfaces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between systems</a:t>
              </a:r>
              <a:endParaRPr lang="pl-PL" altLang="pl-PL" sz="1800">
                <a:latin typeface="+mn-lt"/>
              </a:endParaRPr>
            </a:p>
          </p:txBody>
        </p:sp>
        <p:sp>
          <p:nvSpPr>
            <p:cNvPr id="108564" name="Line 20"/>
            <p:cNvSpPr>
              <a:spLocks noChangeShapeType="1"/>
            </p:cNvSpPr>
            <p:nvPr/>
          </p:nvSpPr>
          <p:spPr bwMode="auto">
            <a:xfrm>
              <a:off x="1728" y="1636"/>
              <a:ext cx="0" cy="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08565" name="Group 21"/>
          <p:cNvGrpSpPr>
            <a:grpSpLocks/>
          </p:cNvGrpSpPr>
          <p:nvPr/>
        </p:nvGrpSpPr>
        <p:grpSpPr bwMode="auto">
          <a:xfrm>
            <a:off x="4038600" y="2673350"/>
            <a:ext cx="3216275" cy="1422400"/>
            <a:chOff x="2544" y="1636"/>
            <a:chExt cx="2026" cy="896"/>
          </a:xfrm>
        </p:grpSpPr>
        <p:sp>
          <p:nvSpPr>
            <p:cNvPr id="108566" name="Rectangle 22"/>
            <p:cNvSpPr>
              <a:spLocks noChangeArrowheads="1"/>
            </p:cNvSpPr>
            <p:nvPr/>
          </p:nvSpPr>
          <p:spPr bwMode="auto">
            <a:xfrm>
              <a:off x="2544" y="1707"/>
              <a:ext cx="2026" cy="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altLang="pl-PL" sz="800">
                <a:latin typeface="+mn-lt"/>
              </a:endParaRPr>
            </a:p>
            <a:p>
              <a:pPr eaLnBrk="0" hangingPunct="0"/>
              <a:r>
                <a:rPr lang="en-US" altLang="pl-PL" sz="1800">
                  <a:latin typeface="+mn-lt"/>
                </a:rPr>
                <a:t>Some processes</a:t>
              </a:r>
            </a:p>
            <a:p>
              <a:pPr eaLnBrk="0" hangingPunct="0"/>
              <a:r>
                <a:rPr lang="en-US" altLang="pl-PL" sz="1800">
                  <a:latin typeface="+mn-lt"/>
                </a:rPr>
                <a:t>re-engineered 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to facilitate interoperation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between systems </a:t>
              </a:r>
              <a:endParaRPr lang="pl-PL" altLang="pl-PL" sz="1800">
                <a:latin typeface="+mn-lt"/>
              </a:endParaRPr>
            </a:p>
          </p:txBody>
        </p:sp>
        <p:sp>
          <p:nvSpPr>
            <p:cNvPr id="108567" name="Line 23"/>
            <p:cNvSpPr>
              <a:spLocks noChangeShapeType="1"/>
            </p:cNvSpPr>
            <p:nvPr/>
          </p:nvSpPr>
          <p:spPr bwMode="auto">
            <a:xfrm>
              <a:off x="2969" y="1636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08568" name="Group 24"/>
          <p:cNvGrpSpPr>
            <a:grpSpLocks/>
          </p:cNvGrpSpPr>
          <p:nvPr/>
        </p:nvGrpSpPr>
        <p:grpSpPr bwMode="auto">
          <a:xfrm>
            <a:off x="6457951" y="2673350"/>
            <a:ext cx="2730501" cy="2452688"/>
            <a:chOff x="4068" y="1636"/>
            <a:chExt cx="1720" cy="1545"/>
          </a:xfrm>
        </p:grpSpPr>
        <p:sp>
          <p:nvSpPr>
            <p:cNvPr id="108569" name="Rectangle 25"/>
            <p:cNvSpPr>
              <a:spLocks noChangeArrowheads="1"/>
            </p:cNvSpPr>
            <p:nvPr/>
          </p:nvSpPr>
          <p:spPr bwMode="auto">
            <a:xfrm>
              <a:off x="4068" y="2427"/>
              <a:ext cx="1720" cy="7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1800">
                  <a:latin typeface="+mn-lt"/>
                </a:rPr>
                <a:t>Fully automated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processes</a:t>
              </a:r>
              <a:r>
                <a:rPr lang="pl-PL" altLang="pl-PL" sz="1800">
                  <a:latin typeface="+mn-lt"/>
                </a:rPr>
                <a:t>; </a:t>
              </a:r>
              <a:r>
                <a:rPr lang="en-US" altLang="pl-PL" sz="1800">
                  <a:latin typeface="+mn-lt"/>
                </a:rPr>
                <a:t>no manual</a:t>
              </a:r>
            </a:p>
            <a:p>
              <a:pPr eaLnBrk="0" hangingPunct="0"/>
              <a:r>
                <a:rPr lang="en-US" altLang="pl-PL" sz="1800">
                  <a:latin typeface="+mn-lt"/>
                </a:rPr>
                <a:t>links</a:t>
              </a:r>
              <a:r>
                <a:rPr lang="pl-PL" altLang="pl-PL" sz="1800">
                  <a:latin typeface="+mn-lt"/>
                </a:rPr>
                <a:t>;</a:t>
              </a:r>
              <a:r>
                <a:rPr lang="en-US" altLang="pl-PL" sz="1800">
                  <a:latin typeface="+mn-lt"/>
                </a:rPr>
                <a:t> immediate </a:t>
              </a:r>
              <a:br>
                <a:rPr lang="en-US" altLang="pl-PL" sz="1800">
                  <a:latin typeface="+mn-lt"/>
                </a:rPr>
              </a:br>
              <a:r>
                <a:rPr lang="en-US" altLang="pl-PL" sz="1800">
                  <a:latin typeface="+mn-lt"/>
                </a:rPr>
                <a:t>service provision</a:t>
              </a:r>
              <a:endParaRPr lang="pl-PL" altLang="pl-PL" sz="1800">
                <a:latin typeface="+mn-lt"/>
              </a:endParaRPr>
            </a:p>
          </p:txBody>
        </p:sp>
        <p:sp>
          <p:nvSpPr>
            <p:cNvPr id="108570" name="Line 26"/>
            <p:cNvSpPr>
              <a:spLocks noChangeShapeType="1"/>
            </p:cNvSpPr>
            <p:nvPr/>
          </p:nvSpPr>
          <p:spPr bwMode="auto">
            <a:xfrm>
              <a:off x="4564" y="1636"/>
              <a:ext cx="0" cy="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562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Management Functional Areas</a:t>
            </a:r>
            <a:endParaRPr lang="pl-PL" alt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83569" y="1434042"/>
            <a:ext cx="8352927" cy="449738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altLang="pl-PL" b="1" dirty="0">
                <a:solidFill>
                  <a:schemeClr val="tx2"/>
                </a:solidFill>
              </a:rPr>
              <a:t>Configuration management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Creation, initialization, suspension, resumption, modification and deletion of managed objects; 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also reporting configuration changes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altLang="pl-PL" b="1" dirty="0">
                <a:solidFill>
                  <a:schemeClr val="tx2"/>
                </a:solidFill>
              </a:rPr>
              <a:t>Performance management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Evaluation and control of the performance 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of resources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altLang="pl-PL" b="1" dirty="0">
                <a:solidFill>
                  <a:schemeClr val="tx2"/>
                </a:solidFill>
              </a:rPr>
              <a:t>Accounting management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Monitoring of access to the resources and the collection and reporting of accounting information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altLang="pl-PL" b="1" dirty="0">
                <a:solidFill>
                  <a:schemeClr val="tx2"/>
                </a:solidFill>
              </a:rPr>
              <a:t>Security management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Support of the security policies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altLang="pl-PL" b="1" dirty="0">
                <a:solidFill>
                  <a:schemeClr val="tx2"/>
                </a:solidFill>
              </a:rPr>
              <a:t>Fault management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Detection and correction of faults or abnormal operations of resources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053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2058</TotalTime>
  <Words>864</Words>
  <Application>Microsoft Office PowerPoint</Application>
  <PresentationFormat>Pokaz na ekranie (4:3)</PresentationFormat>
  <Paragraphs>368</Paragraphs>
  <Slides>36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7" baseType="lpstr">
      <vt:lpstr>Projekt domyślny</vt:lpstr>
      <vt:lpstr>Network and Service Management</vt:lpstr>
      <vt:lpstr>Outline</vt:lpstr>
      <vt:lpstr>Definition  of Network Management</vt:lpstr>
      <vt:lpstr>OAMP</vt:lpstr>
      <vt:lpstr>Importance  of Network Management</vt:lpstr>
      <vt:lpstr>Examples</vt:lpstr>
      <vt:lpstr>Scale of Network Management Systems</vt:lpstr>
      <vt:lpstr>Management Automation Phases</vt:lpstr>
      <vt:lpstr>Management Functional Areas</vt:lpstr>
      <vt:lpstr>Example:  Leased Line Management</vt:lpstr>
      <vt:lpstr>Management Layers</vt:lpstr>
      <vt:lpstr>Main Functions  of Management Systems</vt:lpstr>
      <vt:lpstr>Representation  of a Managed Object</vt:lpstr>
      <vt:lpstr>Object-Oriented Design</vt:lpstr>
      <vt:lpstr>Features of the Object-Oriented Approach</vt:lpstr>
      <vt:lpstr>Features of the Object-Oriented Approach, cont.</vt:lpstr>
      <vt:lpstr>Data Structures  Used in Management</vt:lpstr>
      <vt:lpstr>Inheritance Tree</vt:lpstr>
      <vt:lpstr>Partial Inheritance Tree</vt:lpstr>
      <vt:lpstr>Naming Tree</vt:lpstr>
      <vt:lpstr>Partial Managed Object Naming Tree</vt:lpstr>
      <vt:lpstr>Partial Registration Tree</vt:lpstr>
      <vt:lpstr>Manager-Agent Model</vt:lpstr>
      <vt:lpstr>Management Models</vt:lpstr>
      <vt:lpstr>Original SNMP Principles (Simple Network Management Protocol)</vt:lpstr>
      <vt:lpstr>Example:  SNMP Managed Network</vt:lpstr>
      <vt:lpstr>SNMP Operations</vt:lpstr>
      <vt:lpstr>TMN (Telecommunications Management Network)</vt:lpstr>
      <vt:lpstr>TMN Architectures</vt:lpstr>
      <vt:lpstr>TMN Physical Architecture</vt:lpstr>
      <vt:lpstr>Service Management  Tele-Management Forum Model</vt:lpstr>
      <vt:lpstr>Overview of Business Processes</vt:lpstr>
      <vt:lpstr>Sales Process</vt:lpstr>
      <vt:lpstr>Current Issues in Management</vt:lpstr>
      <vt:lpstr>Conclusion</vt:lpstr>
      <vt:lpstr>Thank you  for your attention! 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and Service Management</dc:title>
  <dc:creator>Andrzej Jajszczyk</dc:creator>
  <cp:lastModifiedBy>Andrzej Jajszczyk</cp:lastModifiedBy>
  <cp:revision>229</cp:revision>
  <cp:lastPrinted>2021-01-02T21:05:02Z</cp:lastPrinted>
  <dcterms:created xsi:type="dcterms:W3CDTF">2007-09-26T12:45:04Z</dcterms:created>
  <dcterms:modified xsi:type="dcterms:W3CDTF">2021-01-02T21:05:19Z</dcterms:modified>
</cp:coreProperties>
</file>