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media/audio3.wav" ContentType="audio/x-wav"/>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handoutMasterIdLst>
    <p:handoutMasterId r:id="rId53"/>
  </p:handoutMasterIdLst>
  <p:sldIdLst>
    <p:sldId id="256" r:id="rId2"/>
    <p:sldId id="341" r:id="rId3"/>
    <p:sldId id="342" r:id="rId4"/>
    <p:sldId id="343" r:id="rId5"/>
    <p:sldId id="344" r:id="rId6"/>
    <p:sldId id="345" r:id="rId7"/>
    <p:sldId id="346" r:id="rId8"/>
    <p:sldId id="347" r:id="rId9"/>
    <p:sldId id="348" r:id="rId10"/>
    <p:sldId id="349" r:id="rId11"/>
    <p:sldId id="350" r:id="rId12"/>
    <p:sldId id="351" r:id="rId13"/>
    <p:sldId id="352" r:id="rId14"/>
    <p:sldId id="353" r:id="rId15"/>
    <p:sldId id="354" r:id="rId16"/>
    <p:sldId id="355" r:id="rId17"/>
    <p:sldId id="356" r:id="rId18"/>
    <p:sldId id="357" r:id="rId19"/>
    <p:sldId id="358" r:id="rId20"/>
    <p:sldId id="359" r:id="rId21"/>
    <p:sldId id="360" r:id="rId22"/>
    <p:sldId id="361" r:id="rId23"/>
    <p:sldId id="362" r:id="rId24"/>
    <p:sldId id="363" r:id="rId25"/>
    <p:sldId id="364" r:id="rId26"/>
    <p:sldId id="365" r:id="rId27"/>
    <p:sldId id="366" r:id="rId28"/>
    <p:sldId id="367" r:id="rId29"/>
    <p:sldId id="368" r:id="rId30"/>
    <p:sldId id="369" r:id="rId31"/>
    <p:sldId id="370" r:id="rId32"/>
    <p:sldId id="371" r:id="rId33"/>
    <p:sldId id="372" r:id="rId34"/>
    <p:sldId id="373" r:id="rId35"/>
    <p:sldId id="374" r:id="rId36"/>
    <p:sldId id="375" r:id="rId37"/>
    <p:sldId id="376" r:id="rId38"/>
    <p:sldId id="377" r:id="rId39"/>
    <p:sldId id="378" r:id="rId40"/>
    <p:sldId id="379" r:id="rId41"/>
    <p:sldId id="380" r:id="rId42"/>
    <p:sldId id="381" r:id="rId43"/>
    <p:sldId id="382" r:id="rId44"/>
    <p:sldId id="383" r:id="rId45"/>
    <p:sldId id="384" r:id="rId46"/>
    <p:sldId id="385" r:id="rId47"/>
    <p:sldId id="386" r:id="rId48"/>
    <p:sldId id="388" r:id="rId49"/>
    <p:sldId id="387" r:id="rId50"/>
    <p:sldId id="340" r:id="rId51"/>
  </p:sldIdLst>
  <p:sldSz cx="9144000" cy="6858000" type="screen4x3"/>
  <p:notesSz cx="7104063" cy="10234613"/>
  <p:defaultTextStyle>
    <a:defPPr>
      <a:defRPr lang="pl-PL"/>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zej Jajszczyk" initials="AJ"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CCFFCC"/>
    <a:srgbClr val="309072"/>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174" autoAdjust="0"/>
    <p:restoredTop sz="96412" autoAdjust="0"/>
  </p:normalViewPr>
  <p:slideViewPr>
    <p:cSldViewPr>
      <p:cViewPr varScale="1">
        <p:scale>
          <a:sx n="85" d="100"/>
          <a:sy n="85" d="100"/>
        </p:scale>
        <p:origin x="-834" y="-96"/>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Lst>
  </p:outlineViewPr>
  <p:notesTextViewPr>
    <p:cViewPr>
      <p:scale>
        <a:sx n="100" d="100"/>
        <a:sy n="100" d="100"/>
      </p:scale>
      <p:origin x="0" y="0"/>
    </p:cViewPr>
  </p:notesTextViewPr>
  <p:sorterViewPr>
    <p:cViewPr>
      <p:scale>
        <a:sx n="100" d="100"/>
        <a:sy n="100" d="100"/>
      </p:scale>
      <p:origin x="0" y="1180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8" Type="http://schemas.openxmlformats.org/officeDocument/2006/relationships/slide" Target="slides/slide49.xml"/><Relationship Id="rId3" Type="http://schemas.openxmlformats.org/officeDocument/2006/relationships/slide" Target="slides/slide17.xml"/><Relationship Id="rId7" Type="http://schemas.openxmlformats.org/officeDocument/2006/relationships/slide" Target="slides/slide45.xml"/><Relationship Id="rId2" Type="http://schemas.openxmlformats.org/officeDocument/2006/relationships/slide" Target="slides/slide9.xml"/><Relationship Id="rId1" Type="http://schemas.openxmlformats.org/officeDocument/2006/relationships/slide" Target="slides/slide2.xml"/><Relationship Id="rId6" Type="http://schemas.openxmlformats.org/officeDocument/2006/relationships/slide" Target="slides/slide39.xml"/><Relationship Id="rId5" Type="http://schemas.openxmlformats.org/officeDocument/2006/relationships/slide" Target="slides/slide29.xml"/><Relationship Id="rId4" Type="http://schemas.openxmlformats.org/officeDocument/2006/relationships/slide" Target="slides/slide2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3078427"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75" tIns="49538" rIns="99075" bIns="49538" numCol="1" anchor="t" anchorCtr="0" compatLnSpc="1">
            <a:prstTxWarp prst="textNoShape">
              <a:avLst/>
            </a:prstTxWarp>
          </a:bodyPr>
          <a:lstStyle>
            <a:lvl1pPr>
              <a:defRPr sz="1300">
                <a:latin typeface="Arial" charset="0"/>
              </a:defRPr>
            </a:lvl1pPr>
          </a:lstStyle>
          <a:p>
            <a:endParaRPr lang="en-GB" altLang="pl-PL"/>
          </a:p>
        </p:txBody>
      </p:sp>
      <p:sp>
        <p:nvSpPr>
          <p:cNvPr id="17411" name="Rectangle 3"/>
          <p:cNvSpPr>
            <a:spLocks noGrp="1" noChangeArrowheads="1"/>
          </p:cNvSpPr>
          <p:nvPr>
            <p:ph type="dt" sz="quarter" idx="1"/>
          </p:nvPr>
        </p:nvSpPr>
        <p:spPr bwMode="auto">
          <a:xfrm>
            <a:off x="4023992" y="0"/>
            <a:ext cx="3078427"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75" tIns="49538" rIns="99075" bIns="49538" numCol="1" anchor="t" anchorCtr="0" compatLnSpc="1">
            <a:prstTxWarp prst="textNoShape">
              <a:avLst/>
            </a:prstTxWarp>
          </a:bodyPr>
          <a:lstStyle>
            <a:lvl1pPr algn="r">
              <a:defRPr sz="1300">
                <a:latin typeface="Arial" charset="0"/>
              </a:defRPr>
            </a:lvl1pPr>
          </a:lstStyle>
          <a:p>
            <a:endParaRPr lang="en-GB" altLang="pl-PL"/>
          </a:p>
        </p:txBody>
      </p:sp>
      <p:sp>
        <p:nvSpPr>
          <p:cNvPr id="17412" name="Rectangle 4"/>
          <p:cNvSpPr>
            <a:spLocks noGrp="1" noChangeArrowheads="1"/>
          </p:cNvSpPr>
          <p:nvPr>
            <p:ph type="ftr" sz="quarter" idx="2"/>
          </p:nvPr>
        </p:nvSpPr>
        <p:spPr bwMode="auto">
          <a:xfrm>
            <a:off x="0" y="9721106"/>
            <a:ext cx="3078427"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75" tIns="49538" rIns="99075" bIns="49538" numCol="1" anchor="b" anchorCtr="0" compatLnSpc="1">
            <a:prstTxWarp prst="textNoShape">
              <a:avLst/>
            </a:prstTxWarp>
          </a:bodyPr>
          <a:lstStyle>
            <a:lvl1pPr>
              <a:defRPr sz="1300">
                <a:latin typeface="Arial" charset="0"/>
              </a:defRPr>
            </a:lvl1pPr>
          </a:lstStyle>
          <a:p>
            <a:endParaRPr lang="en-GB" altLang="pl-PL"/>
          </a:p>
        </p:txBody>
      </p:sp>
      <p:sp>
        <p:nvSpPr>
          <p:cNvPr id="17413" name="Rectangle 5"/>
          <p:cNvSpPr>
            <a:spLocks noGrp="1" noChangeArrowheads="1"/>
          </p:cNvSpPr>
          <p:nvPr>
            <p:ph type="sldNum" sz="quarter" idx="3"/>
          </p:nvPr>
        </p:nvSpPr>
        <p:spPr bwMode="auto">
          <a:xfrm>
            <a:off x="4023992" y="9721106"/>
            <a:ext cx="3078427"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75" tIns="49538" rIns="99075" bIns="49538" numCol="1" anchor="b" anchorCtr="0" compatLnSpc="1">
            <a:prstTxWarp prst="textNoShape">
              <a:avLst/>
            </a:prstTxWarp>
          </a:bodyPr>
          <a:lstStyle>
            <a:lvl1pPr algn="r">
              <a:defRPr sz="1300">
                <a:latin typeface="Arial" charset="0"/>
              </a:defRPr>
            </a:lvl1pPr>
          </a:lstStyle>
          <a:p>
            <a:fld id="{8F7400BA-E980-49BF-B2C1-D28F056BCD96}" type="slidenum">
              <a:rPr lang="en-GB" altLang="pl-PL"/>
              <a:pPr/>
              <a:t>‹#›</a:t>
            </a:fld>
            <a:endParaRPr lang="en-GB" altLang="pl-PL"/>
          </a:p>
        </p:txBody>
      </p:sp>
    </p:spTree>
    <p:extLst>
      <p:ext uri="{BB962C8B-B14F-4D97-AF65-F5344CB8AC3E}">
        <p14:creationId xmlns:p14="http://schemas.microsoft.com/office/powerpoint/2010/main" val="30447447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78427"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75" tIns="49538" rIns="99075" bIns="49538" numCol="1" anchor="t" anchorCtr="0" compatLnSpc="1">
            <a:prstTxWarp prst="textNoShape">
              <a:avLst/>
            </a:prstTxWarp>
          </a:bodyPr>
          <a:lstStyle>
            <a:lvl1pPr>
              <a:defRPr sz="1300">
                <a:latin typeface="Arial" charset="0"/>
              </a:defRPr>
            </a:lvl1pPr>
          </a:lstStyle>
          <a:p>
            <a:endParaRPr lang="en-GB" altLang="pl-PL"/>
          </a:p>
        </p:txBody>
      </p:sp>
      <p:sp>
        <p:nvSpPr>
          <p:cNvPr id="18435" name="Rectangle 3"/>
          <p:cNvSpPr>
            <a:spLocks noGrp="1" noChangeArrowheads="1"/>
          </p:cNvSpPr>
          <p:nvPr>
            <p:ph type="dt" idx="1"/>
          </p:nvPr>
        </p:nvSpPr>
        <p:spPr bwMode="auto">
          <a:xfrm>
            <a:off x="4023992" y="0"/>
            <a:ext cx="3078427"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75" tIns="49538" rIns="99075" bIns="49538" numCol="1" anchor="t" anchorCtr="0" compatLnSpc="1">
            <a:prstTxWarp prst="textNoShape">
              <a:avLst/>
            </a:prstTxWarp>
          </a:bodyPr>
          <a:lstStyle>
            <a:lvl1pPr algn="r">
              <a:defRPr sz="1300">
                <a:latin typeface="Arial" charset="0"/>
              </a:defRPr>
            </a:lvl1pPr>
          </a:lstStyle>
          <a:p>
            <a:endParaRPr lang="en-GB" altLang="pl-PL"/>
          </a:p>
        </p:txBody>
      </p:sp>
      <p:sp>
        <p:nvSpPr>
          <p:cNvPr id="18436" name="Rectangle 4"/>
          <p:cNvSpPr>
            <a:spLocks noGrp="1" noRot="1" noChangeAspect="1" noChangeArrowheads="1" noTextEdit="1"/>
          </p:cNvSpPr>
          <p:nvPr>
            <p:ph type="sldImg" idx="2"/>
          </p:nvPr>
        </p:nvSpPr>
        <p:spPr bwMode="auto">
          <a:xfrm>
            <a:off x="995363" y="768350"/>
            <a:ext cx="5113337"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710407" y="4861441"/>
            <a:ext cx="568325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75" tIns="49538" rIns="99075" bIns="49538" numCol="1" anchor="t" anchorCtr="0" compatLnSpc="1">
            <a:prstTxWarp prst="textNoShape">
              <a:avLst/>
            </a:prstTxWarp>
          </a:bodyPr>
          <a:lstStyle/>
          <a:p>
            <a:pPr lvl="0"/>
            <a:r>
              <a:rPr lang="en-GB" altLang="pl-PL" smtClean="0"/>
              <a:t>Kliknij, aby edytować style wzorca tekstu</a:t>
            </a:r>
          </a:p>
          <a:p>
            <a:pPr lvl="1"/>
            <a:r>
              <a:rPr lang="en-GB" altLang="pl-PL" smtClean="0"/>
              <a:t>Drugi poziom</a:t>
            </a:r>
          </a:p>
          <a:p>
            <a:pPr lvl="2"/>
            <a:r>
              <a:rPr lang="en-GB" altLang="pl-PL" smtClean="0"/>
              <a:t>Trzeci poziom</a:t>
            </a:r>
          </a:p>
          <a:p>
            <a:pPr lvl="3"/>
            <a:r>
              <a:rPr lang="en-GB" altLang="pl-PL" smtClean="0"/>
              <a:t>Czwarty poziom</a:t>
            </a:r>
          </a:p>
          <a:p>
            <a:pPr lvl="4"/>
            <a:r>
              <a:rPr lang="en-GB" altLang="pl-PL" smtClean="0"/>
              <a:t>Piąty poziom</a:t>
            </a:r>
          </a:p>
        </p:txBody>
      </p:sp>
      <p:sp>
        <p:nvSpPr>
          <p:cNvPr id="18438" name="Rectangle 6"/>
          <p:cNvSpPr>
            <a:spLocks noGrp="1" noChangeArrowheads="1"/>
          </p:cNvSpPr>
          <p:nvPr>
            <p:ph type="ftr" sz="quarter" idx="4"/>
          </p:nvPr>
        </p:nvSpPr>
        <p:spPr bwMode="auto">
          <a:xfrm>
            <a:off x="0" y="9721106"/>
            <a:ext cx="3078427"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75" tIns="49538" rIns="99075" bIns="49538" numCol="1" anchor="b" anchorCtr="0" compatLnSpc="1">
            <a:prstTxWarp prst="textNoShape">
              <a:avLst/>
            </a:prstTxWarp>
          </a:bodyPr>
          <a:lstStyle>
            <a:lvl1pPr>
              <a:defRPr sz="1300">
                <a:latin typeface="Arial" charset="0"/>
              </a:defRPr>
            </a:lvl1pPr>
          </a:lstStyle>
          <a:p>
            <a:endParaRPr lang="en-GB" altLang="pl-PL"/>
          </a:p>
        </p:txBody>
      </p:sp>
      <p:sp>
        <p:nvSpPr>
          <p:cNvPr id="18439" name="Rectangle 7"/>
          <p:cNvSpPr>
            <a:spLocks noGrp="1" noChangeArrowheads="1"/>
          </p:cNvSpPr>
          <p:nvPr>
            <p:ph type="sldNum" sz="quarter" idx="5"/>
          </p:nvPr>
        </p:nvSpPr>
        <p:spPr bwMode="auto">
          <a:xfrm>
            <a:off x="4023992" y="9721106"/>
            <a:ext cx="3078427"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75" tIns="49538" rIns="99075" bIns="49538" numCol="1" anchor="b" anchorCtr="0" compatLnSpc="1">
            <a:prstTxWarp prst="textNoShape">
              <a:avLst/>
            </a:prstTxWarp>
          </a:bodyPr>
          <a:lstStyle>
            <a:lvl1pPr algn="r">
              <a:defRPr sz="1300">
                <a:latin typeface="Arial" charset="0"/>
              </a:defRPr>
            </a:lvl1pPr>
          </a:lstStyle>
          <a:p>
            <a:fld id="{95C4CA27-D8A6-46D1-9BA9-42F1033B0F5E}" type="slidenum">
              <a:rPr lang="en-GB" altLang="pl-PL"/>
              <a:pPr/>
              <a:t>‹#›</a:t>
            </a:fld>
            <a:endParaRPr lang="en-GB" altLang="pl-PL"/>
          </a:p>
        </p:txBody>
      </p:sp>
    </p:spTree>
    <p:extLst>
      <p:ext uri="{BB962C8B-B14F-4D97-AF65-F5344CB8AC3E}">
        <p14:creationId xmlns:p14="http://schemas.microsoft.com/office/powerpoint/2010/main" val="244168645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7C69DF-9110-400F-B6F6-BA0D2BBE15A4}" type="slidenum">
              <a:rPr lang="en-GB" altLang="pl-PL"/>
              <a:pPr/>
              <a:t>1</a:t>
            </a:fld>
            <a:endParaRPr lang="en-GB" altLang="pl-PL"/>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GB" altLang="pl-PL"/>
          </a:p>
        </p:txBody>
      </p:sp>
    </p:spTree>
    <p:extLst>
      <p:ext uri="{BB962C8B-B14F-4D97-AF65-F5344CB8AC3E}">
        <p14:creationId xmlns:p14="http://schemas.microsoft.com/office/powerpoint/2010/main" val="3600573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ChangeArrowheads="1"/>
          </p:cNvSpPr>
          <p:nvPr>
            <p:ph type="body" idx="1"/>
          </p:nvPr>
        </p:nvSpPr>
        <p:spPr bwMode="auto">
          <a:xfrm>
            <a:off x="980097" y="5446023"/>
            <a:ext cx="5393826" cy="4822351"/>
          </a:xfrm>
          <a:prstGeom prst="rect">
            <a:avLst/>
          </a:prstGeom>
          <a:noFill/>
          <a:ln>
            <a:solidFill>
              <a:srgbClr val="000000"/>
            </a:solidFill>
            <a:miter lim="800000"/>
            <a:headEnd/>
            <a:tailEnd/>
          </a:ln>
        </p:spPr>
        <p:txBody>
          <a:bodyPr lIns="102059" tIns="50134" rIns="102059" bIns="50134"/>
          <a:lstStyle/>
          <a:p>
            <a:endParaRPr lang="en-US"/>
          </a:p>
        </p:txBody>
      </p:sp>
      <p:sp>
        <p:nvSpPr>
          <p:cNvPr id="226307" name="Rectangle 3"/>
          <p:cNvSpPr>
            <a:spLocks noGrp="1" noRot="1" noChangeAspect="1" noChangeArrowheads="1" noTextEdit="1"/>
          </p:cNvSpPr>
          <p:nvPr>
            <p:ph type="sldImg"/>
          </p:nvPr>
        </p:nvSpPr>
        <p:spPr bwMode="auto">
          <a:xfrm>
            <a:off x="1001713" y="998538"/>
            <a:ext cx="5349875" cy="4013200"/>
          </a:xfrm>
          <a:prstGeom prst="rect">
            <a:avLst/>
          </a:prstGeom>
          <a:noFill/>
          <a:ln w="12700">
            <a:solidFill>
              <a:schemeClr val="tx1"/>
            </a:solidFill>
            <a:miter lim="800000"/>
            <a:headEnd/>
            <a:tailEnd/>
          </a:ln>
        </p:spPr>
      </p:sp>
    </p:spTree>
    <p:extLst>
      <p:ext uri="{BB962C8B-B14F-4D97-AF65-F5344CB8AC3E}">
        <p14:creationId xmlns:p14="http://schemas.microsoft.com/office/powerpoint/2010/main" val="3629841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body" idx="1"/>
          </p:nvPr>
        </p:nvSpPr>
        <p:spPr bwMode="auto">
          <a:xfrm>
            <a:off x="980097" y="5446023"/>
            <a:ext cx="5393826" cy="4822351"/>
          </a:xfrm>
          <a:prstGeom prst="rect">
            <a:avLst/>
          </a:prstGeom>
          <a:noFill/>
          <a:ln>
            <a:solidFill>
              <a:srgbClr val="000000"/>
            </a:solidFill>
            <a:miter lim="800000"/>
            <a:headEnd/>
            <a:tailEnd/>
          </a:ln>
        </p:spPr>
        <p:txBody>
          <a:bodyPr lIns="102059" tIns="50134" rIns="102059" bIns="50134"/>
          <a:lstStyle/>
          <a:p>
            <a:endParaRPr lang="en-US"/>
          </a:p>
        </p:txBody>
      </p:sp>
      <p:sp>
        <p:nvSpPr>
          <p:cNvPr id="228355" name="Rectangle 3"/>
          <p:cNvSpPr>
            <a:spLocks noGrp="1" noRot="1" noChangeAspect="1" noChangeArrowheads="1" noTextEdit="1"/>
          </p:cNvSpPr>
          <p:nvPr>
            <p:ph type="sldImg"/>
          </p:nvPr>
        </p:nvSpPr>
        <p:spPr bwMode="auto">
          <a:xfrm>
            <a:off x="1001713" y="998538"/>
            <a:ext cx="5349875" cy="4013200"/>
          </a:xfrm>
          <a:prstGeom prst="rect">
            <a:avLst/>
          </a:prstGeom>
          <a:noFill/>
          <a:ln w="12700">
            <a:solidFill>
              <a:schemeClr val="tx1"/>
            </a:solidFill>
            <a:miter lim="800000"/>
            <a:headEnd/>
            <a:tailEnd/>
          </a:ln>
        </p:spPr>
      </p:sp>
    </p:spTree>
    <p:extLst>
      <p:ext uri="{BB962C8B-B14F-4D97-AF65-F5344CB8AC3E}">
        <p14:creationId xmlns:p14="http://schemas.microsoft.com/office/powerpoint/2010/main" val="624001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ChangeArrowheads="1" noTextEdit="1"/>
          </p:cNvSpPr>
          <p:nvPr>
            <p:ph type="sldImg"/>
          </p:nvPr>
        </p:nvSpPr>
        <p:spPr bwMode="auto">
          <a:xfrm>
            <a:off x="815975" y="862013"/>
            <a:ext cx="5721350" cy="4291012"/>
          </a:xfrm>
          <a:prstGeom prst="rect">
            <a:avLst/>
          </a:prstGeom>
          <a:noFill/>
          <a:ln w="12700" cap="flat">
            <a:solidFill>
              <a:schemeClr val="tx1"/>
            </a:solidFill>
            <a:miter lim="800000"/>
            <a:headEnd/>
            <a:tailEnd/>
          </a:ln>
        </p:spPr>
      </p:sp>
      <p:sp>
        <p:nvSpPr>
          <p:cNvPr id="86019" name="Rectangle 3"/>
          <p:cNvSpPr>
            <a:spLocks noGrp="1" noChangeArrowheads="1"/>
          </p:cNvSpPr>
          <p:nvPr>
            <p:ph type="body" idx="1"/>
          </p:nvPr>
        </p:nvSpPr>
        <p:spPr bwMode="auto">
          <a:xfrm>
            <a:off x="980097" y="5442470"/>
            <a:ext cx="5393826" cy="5156397"/>
          </a:xfrm>
          <a:prstGeom prst="rect">
            <a:avLst/>
          </a:prstGeom>
          <a:noFill/>
          <a:ln w="12700">
            <a:miter lim="800000"/>
            <a:headEnd/>
            <a:tailEnd/>
          </a:ln>
        </p:spPr>
        <p:txBody>
          <a:bodyPr lIns="102056" tIns="50132" rIns="102056" bIns="50132"/>
          <a:lstStyle/>
          <a:p>
            <a:pPr algn="just" defTabSz="990752" eaLnBrk="0" hangingPunct="0">
              <a:defRPr/>
            </a:pPr>
            <a:r>
              <a:rPr lang="pl-PL" b="0" i="0" dirty="0" err="1" smtClean="0">
                <a:solidFill>
                  <a:schemeClr val="tx1"/>
                </a:solidFill>
              </a:rPr>
              <a:t>Plesiochronous</a:t>
            </a:r>
            <a:r>
              <a:rPr lang="pl-PL" b="0" i="0" dirty="0" smtClean="0">
                <a:solidFill>
                  <a:schemeClr val="tx1"/>
                </a:solidFill>
              </a:rPr>
              <a:t> Digital Hierarchy</a:t>
            </a:r>
          </a:p>
        </p:txBody>
      </p:sp>
    </p:spTree>
    <p:extLst>
      <p:ext uri="{BB962C8B-B14F-4D97-AF65-F5344CB8AC3E}">
        <p14:creationId xmlns:p14="http://schemas.microsoft.com/office/powerpoint/2010/main" val="24077137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814388" y="860425"/>
            <a:ext cx="5724525" cy="4294188"/>
          </a:xfrm>
          <a:prstGeom prst="rect">
            <a:avLst/>
          </a:prstGeom>
          <a:noFill/>
          <a:ln w="12700">
            <a:solidFill>
              <a:prstClr val="black"/>
            </a:solidFill>
          </a:ln>
        </p:spPr>
      </p:sp>
      <p:sp>
        <p:nvSpPr>
          <p:cNvPr id="3" name="Symbol zastępczy notatek 2"/>
          <p:cNvSpPr>
            <a:spLocks noGrp="1"/>
          </p:cNvSpPr>
          <p:nvPr>
            <p:ph type="body" idx="1"/>
          </p:nvPr>
        </p:nvSpPr>
        <p:spPr>
          <a:xfrm>
            <a:off x="735074" y="5440692"/>
            <a:ext cx="5883874" cy="5154621"/>
          </a:xfrm>
          <a:prstGeom prst="rect">
            <a:avLst/>
          </a:prstGeom>
        </p:spPr>
        <p:txBody>
          <a:bodyPr>
            <a:normAutofit/>
          </a:bodyPr>
          <a:lstStyle/>
          <a:p>
            <a:r>
              <a:rPr lang="pl-PL" dirty="0" smtClean="0"/>
              <a:t>ANSI -</a:t>
            </a:r>
            <a:r>
              <a:rPr lang="pl-PL" baseline="0" dirty="0" smtClean="0"/>
              <a:t> </a:t>
            </a:r>
            <a:r>
              <a:rPr lang="pl-PL" dirty="0" smtClean="0"/>
              <a:t>American National </a:t>
            </a:r>
            <a:r>
              <a:rPr lang="pl-PL" dirty="0" err="1" smtClean="0"/>
              <a:t>Standards</a:t>
            </a:r>
            <a:r>
              <a:rPr lang="pl-PL" dirty="0" smtClean="0"/>
              <a:t> </a:t>
            </a:r>
            <a:r>
              <a:rPr lang="pl-PL" dirty="0" err="1" smtClean="0"/>
              <a:t>Institute</a:t>
            </a:r>
            <a:endParaRPr lang="pl-PL" dirty="0"/>
          </a:p>
        </p:txBody>
      </p:sp>
    </p:spTree>
    <p:extLst>
      <p:ext uri="{BB962C8B-B14F-4D97-AF65-F5344CB8AC3E}">
        <p14:creationId xmlns:p14="http://schemas.microsoft.com/office/powerpoint/2010/main" val="33041963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814388" y="860425"/>
            <a:ext cx="5724525" cy="4294188"/>
          </a:xfrm>
          <a:prstGeom prst="rect">
            <a:avLst/>
          </a:prstGeom>
          <a:noFill/>
          <a:ln w="12700">
            <a:solidFill>
              <a:prstClr val="black"/>
            </a:solidFill>
          </a:ln>
        </p:spPr>
      </p:sp>
      <p:sp>
        <p:nvSpPr>
          <p:cNvPr id="3" name="Symbol zastępczy notatek 2"/>
          <p:cNvSpPr>
            <a:spLocks noGrp="1"/>
          </p:cNvSpPr>
          <p:nvPr>
            <p:ph type="body" idx="1"/>
          </p:nvPr>
        </p:nvSpPr>
        <p:spPr>
          <a:xfrm>
            <a:off x="735074" y="5440692"/>
            <a:ext cx="5883874" cy="5154621"/>
          </a:xfrm>
          <a:prstGeom prst="rect">
            <a:avLst/>
          </a:prstGeom>
        </p:spPr>
        <p:txBody>
          <a:bodyPr>
            <a:normAutofit/>
          </a:bodyPr>
          <a:lstStyle/>
          <a:p>
            <a:r>
              <a:rPr lang="pl-PL" dirty="0" smtClean="0"/>
              <a:t>TU – </a:t>
            </a:r>
            <a:r>
              <a:rPr lang="pl-PL" dirty="0" err="1" smtClean="0"/>
              <a:t>tributary</a:t>
            </a:r>
            <a:r>
              <a:rPr lang="pl-PL" dirty="0" smtClean="0"/>
              <a:t> unit</a:t>
            </a:r>
          </a:p>
          <a:p>
            <a:r>
              <a:rPr lang="pl-PL" dirty="0" smtClean="0"/>
              <a:t>TUG – </a:t>
            </a:r>
            <a:r>
              <a:rPr lang="pl-PL" dirty="0" err="1" smtClean="0"/>
              <a:t>tributary</a:t>
            </a:r>
            <a:r>
              <a:rPr lang="pl-PL" dirty="0" smtClean="0"/>
              <a:t> unit group</a:t>
            </a:r>
          </a:p>
          <a:p>
            <a:r>
              <a:rPr lang="pl-PL" dirty="0" smtClean="0"/>
              <a:t>AU – </a:t>
            </a:r>
            <a:r>
              <a:rPr lang="pl-PL" dirty="0" err="1" smtClean="0"/>
              <a:t>Administrative</a:t>
            </a:r>
            <a:r>
              <a:rPr lang="pl-PL" dirty="0" smtClean="0"/>
              <a:t> Unit</a:t>
            </a:r>
          </a:p>
          <a:p>
            <a:r>
              <a:rPr lang="pl-PL" dirty="0" smtClean="0"/>
              <a:t>AUG – </a:t>
            </a:r>
            <a:r>
              <a:rPr lang="pl-PL" dirty="0" err="1" smtClean="0"/>
              <a:t>Aministrative</a:t>
            </a:r>
            <a:r>
              <a:rPr lang="pl-PL" dirty="0" smtClean="0"/>
              <a:t> Unit Group</a:t>
            </a:r>
          </a:p>
          <a:p>
            <a:endParaRPr lang="pl-PL" dirty="0"/>
          </a:p>
        </p:txBody>
      </p:sp>
    </p:spTree>
    <p:extLst>
      <p:ext uri="{BB962C8B-B14F-4D97-AF65-F5344CB8AC3E}">
        <p14:creationId xmlns:p14="http://schemas.microsoft.com/office/powerpoint/2010/main" val="4145119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814388" y="860425"/>
            <a:ext cx="5724525" cy="4294188"/>
          </a:xfrm>
          <a:prstGeom prst="rect">
            <a:avLst/>
          </a:prstGeom>
          <a:noFill/>
          <a:ln w="12700">
            <a:solidFill>
              <a:prstClr val="black"/>
            </a:solidFill>
          </a:ln>
        </p:spPr>
      </p:sp>
      <p:sp>
        <p:nvSpPr>
          <p:cNvPr id="3" name="Symbol zastępczy notatek 2"/>
          <p:cNvSpPr>
            <a:spLocks noGrp="1"/>
          </p:cNvSpPr>
          <p:nvPr>
            <p:ph type="body" idx="1"/>
          </p:nvPr>
        </p:nvSpPr>
        <p:spPr>
          <a:xfrm>
            <a:off x="735074" y="5440692"/>
            <a:ext cx="5883874" cy="5154621"/>
          </a:xfrm>
          <a:prstGeom prst="rect">
            <a:avLst/>
          </a:prstGeom>
        </p:spPr>
        <p:txBody>
          <a:bodyPr>
            <a:normAutofit/>
          </a:bodyPr>
          <a:lstStyle/>
          <a:p>
            <a:r>
              <a:rPr lang="pl-PL" dirty="0" smtClean="0"/>
              <a:t>VC-3 – 45 </a:t>
            </a:r>
            <a:r>
              <a:rPr lang="pl-PL" dirty="0" err="1" smtClean="0"/>
              <a:t>Mbit</a:t>
            </a:r>
            <a:r>
              <a:rPr lang="pl-PL" dirty="0" smtClean="0"/>
              <a:t>/s</a:t>
            </a:r>
          </a:p>
          <a:p>
            <a:r>
              <a:rPr lang="pl-PL" dirty="0" smtClean="0"/>
              <a:t>VC-4</a:t>
            </a:r>
            <a:r>
              <a:rPr lang="pl-PL" baseline="0" dirty="0" smtClean="0"/>
              <a:t> – 140 </a:t>
            </a:r>
            <a:r>
              <a:rPr lang="pl-PL" baseline="0" dirty="0" err="1" smtClean="0"/>
              <a:t>Mbit</a:t>
            </a:r>
            <a:r>
              <a:rPr lang="pl-PL" baseline="0" dirty="0" smtClean="0"/>
              <a:t>/s</a:t>
            </a:r>
            <a:endParaRPr lang="pl-PL" dirty="0"/>
          </a:p>
        </p:txBody>
      </p:sp>
    </p:spTree>
    <p:extLst>
      <p:ext uri="{BB962C8B-B14F-4D97-AF65-F5344CB8AC3E}">
        <p14:creationId xmlns:p14="http://schemas.microsoft.com/office/powerpoint/2010/main" val="33806044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Rot="1" noChangeAspect="1" noChangeArrowheads="1" noTextEdit="1"/>
          </p:cNvSpPr>
          <p:nvPr>
            <p:ph type="sldImg"/>
          </p:nvPr>
        </p:nvSpPr>
        <p:spPr bwMode="auto">
          <a:xfrm>
            <a:off x="1655763" y="684213"/>
            <a:ext cx="4051300" cy="3038475"/>
          </a:xfrm>
          <a:prstGeom prst="rect">
            <a:avLst/>
          </a:prstGeom>
          <a:solidFill>
            <a:srgbClr val="FFFFFF"/>
          </a:solidFill>
          <a:ln cap="flat">
            <a:solidFill>
              <a:srgbClr val="000000"/>
            </a:solidFill>
            <a:miter lim="800000"/>
            <a:headEnd/>
            <a:tailEnd/>
          </a:ln>
        </p:spPr>
      </p:sp>
      <p:sp>
        <p:nvSpPr>
          <p:cNvPr id="220163" name="Rectangle 3"/>
          <p:cNvSpPr>
            <a:spLocks noGrp="1" noChangeArrowheads="1"/>
          </p:cNvSpPr>
          <p:nvPr>
            <p:ph type="body" idx="1"/>
          </p:nvPr>
        </p:nvSpPr>
        <p:spPr bwMode="auto">
          <a:xfrm>
            <a:off x="965298" y="3994342"/>
            <a:ext cx="5433293" cy="6625846"/>
          </a:xfrm>
          <a:prstGeom prst="rect">
            <a:avLst/>
          </a:prstGeom>
          <a:solidFill>
            <a:srgbClr val="FFFFFF"/>
          </a:solidFill>
          <a:ln>
            <a:solidFill>
              <a:srgbClr val="000000"/>
            </a:solidFill>
            <a:miter lim="800000"/>
            <a:headEnd/>
            <a:tailEnd/>
          </a:ln>
        </p:spPr>
        <p:txBody>
          <a:bodyPr lIns="104385" tIns="52193" rIns="104385" bIns="52193"/>
          <a:lstStyle/>
          <a:p>
            <a:endParaRPr lang="en-GB"/>
          </a:p>
        </p:txBody>
      </p:sp>
    </p:spTree>
    <p:extLst>
      <p:ext uri="{BB962C8B-B14F-4D97-AF65-F5344CB8AC3E}">
        <p14:creationId xmlns:p14="http://schemas.microsoft.com/office/powerpoint/2010/main" val="21945039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Rot="1" noChangeAspect="1" noChangeArrowheads="1" noTextEdit="1"/>
          </p:cNvSpPr>
          <p:nvPr>
            <p:ph type="sldImg"/>
          </p:nvPr>
        </p:nvSpPr>
        <p:spPr bwMode="auto">
          <a:xfrm>
            <a:off x="1655763" y="684213"/>
            <a:ext cx="4051300" cy="3038475"/>
          </a:xfrm>
          <a:prstGeom prst="rect">
            <a:avLst/>
          </a:prstGeom>
          <a:solidFill>
            <a:srgbClr val="FFFFFF"/>
          </a:solidFill>
          <a:ln cap="flat">
            <a:solidFill>
              <a:srgbClr val="000000"/>
            </a:solidFill>
            <a:miter lim="800000"/>
            <a:headEnd/>
            <a:tailEnd/>
          </a:ln>
        </p:spPr>
      </p:sp>
      <p:sp>
        <p:nvSpPr>
          <p:cNvPr id="222211" name="Rectangle 3"/>
          <p:cNvSpPr>
            <a:spLocks noGrp="1" noChangeArrowheads="1"/>
          </p:cNvSpPr>
          <p:nvPr>
            <p:ph type="body" idx="1"/>
          </p:nvPr>
        </p:nvSpPr>
        <p:spPr bwMode="auto">
          <a:xfrm>
            <a:off x="965298" y="3994342"/>
            <a:ext cx="5433293" cy="6625846"/>
          </a:xfrm>
          <a:prstGeom prst="rect">
            <a:avLst/>
          </a:prstGeom>
          <a:solidFill>
            <a:srgbClr val="FFFFFF"/>
          </a:solidFill>
          <a:ln>
            <a:solidFill>
              <a:srgbClr val="000000"/>
            </a:solidFill>
            <a:miter lim="800000"/>
            <a:headEnd/>
            <a:tailEnd/>
          </a:ln>
        </p:spPr>
        <p:txBody>
          <a:bodyPr lIns="104385" tIns="52193" rIns="104385" bIns="52193"/>
          <a:lstStyle/>
          <a:p>
            <a:endParaRPr lang="en-GB"/>
          </a:p>
        </p:txBody>
      </p:sp>
    </p:spTree>
    <p:extLst>
      <p:ext uri="{BB962C8B-B14F-4D97-AF65-F5344CB8AC3E}">
        <p14:creationId xmlns:p14="http://schemas.microsoft.com/office/powerpoint/2010/main" val="16735246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p:cNvSpPr>
          <p:nvPr>
            <p:ph type="sldImg"/>
          </p:nvPr>
        </p:nvSpPr>
        <p:spPr bwMode="auto">
          <a:xfrm>
            <a:off x="868363" y="889000"/>
            <a:ext cx="5618162" cy="4214813"/>
          </a:xfrm>
          <a:prstGeom prst="rect">
            <a:avLst/>
          </a:prstGeom>
          <a:solidFill>
            <a:srgbClr val="FFFFFF"/>
          </a:solidFill>
          <a:ln>
            <a:solidFill>
              <a:srgbClr val="000000"/>
            </a:solidFill>
            <a:miter lim="800000"/>
            <a:headEnd/>
            <a:tailEnd/>
          </a:ln>
        </p:spPr>
      </p:sp>
      <p:sp>
        <p:nvSpPr>
          <p:cNvPr id="79875" name="Rectangle 3"/>
          <p:cNvSpPr>
            <a:spLocks noGrp="1" noChangeArrowheads="1"/>
          </p:cNvSpPr>
          <p:nvPr>
            <p:ph type="body" idx="1"/>
          </p:nvPr>
        </p:nvSpPr>
        <p:spPr bwMode="auto">
          <a:xfrm>
            <a:off x="1017921" y="5463791"/>
            <a:ext cx="5318180" cy="5110199"/>
          </a:xfrm>
          <a:prstGeom prst="rect">
            <a:avLst/>
          </a:prstGeom>
          <a:solidFill>
            <a:srgbClr val="FFFFFF"/>
          </a:solidFill>
          <a:ln>
            <a:solidFill>
              <a:srgbClr val="000000"/>
            </a:solidFill>
            <a:miter lim="800000"/>
            <a:headEnd/>
            <a:tailEnd/>
          </a:ln>
        </p:spPr>
        <p:txBody>
          <a:bodyPr lIns="103147" tIns="51574" rIns="103147" bIns="51574"/>
          <a:lstStyle/>
          <a:p>
            <a:endParaRPr lang="en-US"/>
          </a:p>
        </p:txBody>
      </p:sp>
    </p:spTree>
    <p:extLst>
      <p:ext uri="{BB962C8B-B14F-4D97-AF65-F5344CB8AC3E}">
        <p14:creationId xmlns:p14="http://schemas.microsoft.com/office/powerpoint/2010/main" val="26931512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body" idx="1"/>
          </p:nvPr>
        </p:nvSpPr>
        <p:spPr bwMode="auto">
          <a:xfrm>
            <a:off x="980097" y="5446023"/>
            <a:ext cx="5393826" cy="4822351"/>
          </a:xfrm>
          <a:prstGeom prst="rect">
            <a:avLst/>
          </a:prstGeom>
          <a:noFill/>
          <a:ln>
            <a:solidFill>
              <a:srgbClr val="000000"/>
            </a:solidFill>
            <a:miter lim="800000"/>
            <a:headEnd/>
            <a:tailEnd/>
          </a:ln>
        </p:spPr>
        <p:txBody>
          <a:bodyPr lIns="102059" tIns="50134" rIns="102059" bIns="50134"/>
          <a:lstStyle/>
          <a:p>
            <a:endParaRPr lang="en-US"/>
          </a:p>
        </p:txBody>
      </p:sp>
      <p:sp>
        <p:nvSpPr>
          <p:cNvPr id="224259" name="Rectangle 3"/>
          <p:cNvSpPr>
            <a:spLocks noGrp="1" noRot="1" noChangeAspect="1" noChangeArrowheads="1" noTextEdit="1"/>
          </p:cNvSpPr>
          <p:nvPr>
            <p:ph type="sldImg"/>
          </p:nvPr>
        </p:nvSpPr>
        <p:spPr bwMode="auto">
          <a:xfrm>
            <a:off x="1001713" y="998538"/>
            <a:ext cx="5349875" cy="4013200"/>
          </a:xfrm>
          <a:prstGeom prst="rect">
            <a:avLst/>
          </a:prstGeom>
          <a:noFill/>
          <a:ln w="12700">
            <a:solidFill>
              <a:schemeClr val="tx1"/>
            </a:solidFill>
            <a:miter lim="800000"/>
            <a:headEnd/>
            <a:tailEnd/>
          </a:ln>
        </p:spPr>
      </p:sp>
    </p:spTree>
    <p:extLst>
      <p:ext uri="{BB962C8B-B14F-4D97-AF65-F5344CB8AC3E}">
        <p14:creationId xmlns:p14="http://schemas.microsoft.com/office/powerpoint/2010/main" val="1766667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3634A42B-24D2-4717-AFD9-AE28A1815D56}" type="slidenum">
              <a:rPr lang="pl-PL" altLang="pl-PL"/>
              <a:pPr/>
              <a:t>‹#›</a:t>
            </a:fld>
            <a:endParaRPr lang="pl-PL" altLang="pl-PL"/>
          </a:p>
        </p:txBody>
      </p:sp>
    </p:spTree>
    <p:extLst>
      <p:ext uri="{BB962C8B-B14F-4D97-AF65-F5344CB8AC3E}">
        <p14:creationId xmlns:p14="http://schemas.microsoft.com/office/powerpoint/2010/main" val="1503988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444B77F2-C3DF-49C1-9FA0-909BD23406BB}" type="slidenum">
              <a:rPr lang="pl-PL" altLang="pl-PL"/>
              <a:pPr/>
              <a:t>‹#›</a:t>
            </a:fld>
            <a:endParaRPr lang="pl-PL" altLang="pl-PL"/>
          </a:p>
        </p:txBody>
      </p:sp>
    </p:spTree>
    <p:extLst>
      <p:ext uri="{BB962C8B-B14F-4D97-AF65-F5344CB8AC3E}">
        <p14:creationId xmlns:p14="http://schemas.microsoft.com/office/powerpoint/2010/main" val="3821491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902450" y="476250"/>
            <a:ext cx="1784350" cy="5649913"/>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1547813" y="476250"/>
            <a:ext cx="5202237" cy="5649913"/>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77E1D870-3A11-4B6C-A5ED-1FE4F08FCE9D}" type="slidenum">
              <a:rPr lang="pl-PL" altLang="pl-PL"/>
              <a:pPr/>
              <a:t>‹#›</a:t>
            </a:fld>
            <a:endParaRPr lang="pl-PL" altLang="pl-PL"/>
          </a:p>
        </p:txBody>
      </p:sp>
    </p:spTree>
    <p:extLst>
      <p:ext uri="{BB962C8B-B14F-4D97-AF65-F5344CB8AC3E}">
        <p14:creationId xmlns:p14="http://schemas.microsoft.com/office/powerpoint/2010/main" val="7225174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086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1752600"/>
            <a:ext cx="8802688" cy="2112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52400" y="4017963"/>
            <a:ext cx="8802688" cy="21145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CF9159A0-1B20-483E-BEB5-8A33A5A47B2E}" type="slidenum">
              <a:rPr lang="en-US"/>
              <a:pPr>
                <a:defRPr/>
              </a:pPr>
              <a:t>‹#›</a:t>
            </a:fld>
            <a:endParaRPr lang="en-US"/>
          </a:p>
        </p:txBody>
      </p:sp>
    </p:spTree>
    <p:extLst>
      <p:ext uri="{BB962C8B-B14F-4D97-AF65-F5344CB8AC3E}">
        <p14:creationId xmlns:p14="http://schemas.microsoft.com/office/powerpoint/2010/main" val="3289906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sz="2400"/>
            </a:lvl1p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CAC30138-CF3E-4B39-B154-FAF34C013107}" type="slidenum">
              <a:rPr lang="pl-PL" altLang="pl-PL"/>
              <a:pPr/>
              <a:t>‹#›</a:t>
            </a:fld>
            <a:endParaRPr lang="pl-PL" altLang="pl-PL"/>
          </a:p>
        </p:txBody>
      </p:sp>
      <p:sp>
        <p:nvSpPr>
          <p:cNvPr id="7" name="Rectangle 5"/>
          <p:cNvSpPr txBox="1">
            <a:spLocks noChangeArrowheads="1"/>
          </p:cNvSpPr>
          <p:nvPr userDrawn="1"/>
        </p:nvSpPr>
        <p:spPr bwMode="auto">
          <a:xfrm>
            <a:off x="7620000" y="6597352"/>
            <a:ext cx="1496144" cy="260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pl-PL"/>
            </a:defPPr>
            <a:lvl1pPr algn="ctr" rtl="0" fontAlgn="base">
              <a:spcBef>
                <a:spcPct val="0"/>
              </a:spcBef>
              <a:spcAft>
                <a:spcPct val="0"/>
              </a:spcAft>
              <a:defRPr sz="1200" kern="1200" baseline="0">
                <a:solidFill>
                  <a:schemeClr val="bg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a:lstStyle>
          <a:p>
            <a:pPr>
              <a:defRPr/>
            </a:pPr>
            <a:r>
              <a:rPr lang="pl-PL" altLang="pl-PL" smtClean="0"/>
              <a:t>© A. Jajszczyk</a:t>
            </a:r>
            <a:endParaRPr lang="pl-PL" altLang="pl-PL" dirty="0"/>
          </a:p>
        </p:txBody>
      </p:sp>
    </p:spTree>
    <p:extLst>
      <p:ext uri="{BB962C8B-B14F-4D97-AF65-F5344CB8AC3E}">
        <p14:creationId xmlns:p14="http://schemas.microsoft.com/office/powerpoint/2010/main" val="2135172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lvl1pPr>
              <a:defRPr/>
            </a:lvl1pPr>
          </a:lstStyle>
          <a:p>
            <a:endParaRPr lang="pl-PL" altLang="pl-PL"/>
          </a:p>
        </p:txBody>
      </p:sp>
      <p:sp>
        <p:nvSpPr>
          <p:cNvPr id="5" name="Symbol zastępczy stopki 4"/>
          <p:cNvSpPr>
            <a:spLocks noGrp="1"/>
          </p:cNvSpPr>
          <p:nvPr>
            <p:ph type="ftr" sz="quarter" idx="11"/>
          </p:nvPr>
        </p:nvSpPr>
        <p:spPr/>
        <p:txBody>
          <a:bodyPr/>
          <a:lstStyle>
            <a:lvl1pPr>
              <a:defRPr/>
            </a:lvl1pPr>
          </a:lstStyle>
          <a:p>
            <a:endParaRPr lang="pl-PL" altLang="pl-PL"/>
          </a:p>
        </p:txBody>
      </p:sp>
      <p:sp>
        <p:nvSpPr>
          <p:cNvPr id="6" name="Symbol zastępczy numeru slajdu 5"/>
          <p:cNvSpPr>
            <a:spLocks noGrp="1"/>
          </p:cNvSpPr>
          <p:nvPr>
            <p:ph type="sldNum" sz="quarter" idx="12"/>
          </p:nvPr>
        </p:nvSpPr>
        <p:spPr/>
        <p:txBody>
          <a:bodyPr/>
          <a:lstStyle>
            <a:lvl1pPr>
              <a:defRPr/>
            </a:lvl1pPr>
          </a:lstStyle>
          <a:p>
            <a:fld id="{71ABB84B-35EF-4591-9246-6F16CF28D70A}" type="slidenum">
              <a:rPr lang="pl-PL" altLang="pl-PL"/>
              <a:pPr/>
              <a:t>‹#›</a:t>
            </a:fld>
            <a:endParaRPr lang="pl-PL" altLang="pl-PL"/>
          </a:p>
        </p:txBody>
      </p:sp>
    </p:spTree>
    <p:extLst>
      <p:ext uri="{BB962C8B-B14F-4D97-AF65-F5344CB8AC3E}">
        <p14:creationId xmlns:p14="http://schemas.microsoft.com/office/powerpoint/2010/main" val="336887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1547813" y="1628775"/>
            <a:ext cx="3492500" cy="44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5192713" y="1628775"/>
            <a:ext cx="3494087" cy="44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lvl1pPr>
              <a:defRPr/>
            </a:lvl1pPr>
          </a:lstStyle>
          <a:p>
            <a:endParaRPr lang="pl-PL" altLang="pl-PL"/>
          </a:p>
        </p:txBody>
      </p:sp>
      <p:sp>
        <p:nvSpPr>
          <p:cNvPr id="6" name="Symbol zastępczy stopki 5"/>
          <p:cNvSpPr>
            <a:spLocks noGrp="1"/>
          </p:cNvSpPr>
          <p:nvPr>
            <p:ph type="ftr" sz="quarter" idx="11"/>
          </p:nvPr>
        </p:nvSpPr>
        <p:spPr/>
        <p:txBody>
          <a:bodyPr/>
          <a:lstStyle>
            <a:lvl1pPr>
              <a:defRPr/>
            </a:lvl1pPr>
          </a:lstStyle>
          <a:p>
            <a:endParaRPr lang="pl-PL" altLang="pl-PL"/>
          </a:p>
        </p:txBody>
      </p:sp>
      <p:sp>
        <p:nvSpPr>
          <p:cNvPr id="7" name="Symbol zastępczy numeru slajdu 6"/>
          <p:cNvSpPr>
            <a:spLocks noGrp="1"/>
          </p:cNvSpPr>
          <p:nvPr>
            <p:ph type="sldNum" sz="quarter" idx="12"/>
          </p:nvPr>
        </p:nvSpPr>
        <p:spPr/>
        <p:txBody>
          <a:bodyPr/>
          <a:lstStyle>
            <a:lvl1pPr>
              <a:defRPr/>
            </a:lvl1pPr>
          </a:lstStyle>
          <a:p>
            <a:fld id="{DD8212F6-D47D-4FED-96D6-22014093339B}" type="slidenum">
              <a:rPr lang="pl-PL" altLang="pl-PL"/>
              <a:pPr/>
              <a:t>‹#›</a:t>
            </a:fld>
            <a:endParaRPr lang="pl-PL" altLang="pl-PL"/>
          </a:p>
        </p:txBody>
      </p:sp>
    </p:spTree>
    <p:extLst>
      <p:ext uri="{BB962C8B-B14F-4D97-AF65-F5344CB8AC3E}">
        <p14:creationId xmlns:p14="http://schemas.microsoft.com/office/powerpoint/2010/main" val="126982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lvl1pPr>
              <a:defRPr/>
            </a:lvl1pPr>
          </a:lstStyle>
          <a:p>
            <a:endParaRPr lang="pl-PL" altLang="pl-PL"/>
          </a:p>
        </p:txBody>
      </p:sp>
      <p:sp>
        <p:nvSpPr>
          <p:cNvPr id="8" name="Symbol zastępczy stopki 7"/>
          <p:cNvSpPr>
            <a:spLocks noGrp="1"/>
          </p:cNvSpPr>
          <p:nvPr>
            <p:ph type="ftr" sz="quarter" idx="11"/>
          </p:nvPr>
        </p:nvSpPr>
        <p:spPr/>
        <p:txBody>
          <a:bodyPr/>
          <a:lstStyle>
            <a:lvl1pPr>
              <a:defRPr/>
            </a:lvl1pPr>
          </a:lstStyle>
          <a:p>
            <a:endParaRPr lang="pl-PL" altLang="pl-PL"/>
          </a:p>
        </p:txBody>
      </p:sp>
      <p:sp>
        <p:nvSpPr>
          <p:cNvPr id="9" name="Symbol zastępczy numeru slajdu 8"/>
          <p:cNvSpPr>
            <a:spLocks noGrp="1"/>
          </p:cNvSpPr>
          <p:nvPr>
            <p:ph type="sldNum" sz="quarter" idx="12"/>
          </p:nvPr>
        </p:nvSpPr>
        <p:spPr/>
        <p:txBody>
          <a:bodyPr/>
          <a:lstStyle>
            <a:lvl1pPr>
              <a:defRPr/>
            </a:lvl1pPr>
          </a:lstStyle>
          <a:p>
            <a:fld id="{E0CED877-3BA9-4313-AE3C-7DB73A656C18}" type="slidenum">
              <a:rPr lang="pl-PL" altLang="pl-PL"/>
              <a:pPr/>
              <a:t>‹#›</a:t>
            </a:fld>
            <a:endParaRPr lang="pl-PL" altLang="pl-PL"/>
          </a:p>
        </p:txBody>
      </p:sp>
    </p:spTree>
    <p:extLst>
      <p:ext uri="{BB962C8B-B14F-4D97-AF65-F5344CB8AC3E}">
        <p14:creationId xmlns:p14="http://schemas.microsoft.com/office/powerpoint/2010/main" val="2169859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lvl1pPr>
              <a:defRPr/>
            </a:lvl1pPr>
          </a:lstStyle>
          <a:p>
            <a:endParaRPr lang="pl-PL" altLang="pl-PL"/>
          </a:p>
        </p:txBody>
      </p:sp>
      <p:sp>
        <p:nvSpPr>
          <p:cNvPr id="4" name="Symbol zastępczy stopki 3"/>
          <p:cNvSpPr>
            <a:spLocks noGrp="1"/>
          </p:cNvSpPr>
          <p:nvPr>
            <p:ph type="ftr" sz="quarter" idx="11"/>
          </p:nvPr>
        </p:nvSpPr>
        <p:spPr/>
        <p:txBody>
          <a:bodyPr/>
          <a:lstStyle>
            <a:lvl1pPr>
              <a:defRPr/>
            </a:lvl1pPr>
          </a:lstStyle>
          <a:p>
            <a:endParaRPr lang="pl-PL" altLang="pl-PL"/>
          </a:p>
        </p:txBody>
      </p:sp>
      <p:sp>
        <p:nvSpPr>
          <p:cNvPr id="5" name="Symbol zastępczy numeru slajdu 4"/>
          <p:cNvSpPr>
            <a:spLocks noGrp="1"/>
          </p:cNvSpPr>
          <p:nvPr>
            <p:ph type="sldNum" sz="quarter" idx="12"/>
          </p:nvPr>
        </p:nvSpPr>
        <p:spPr/>
        <p:txBody>
          <a:bodyPr/>
          <a:lstStyle>
            <a:lvl1pPr>
              <a:defRPr/>
            </a:lvl1pPr>
          </a:lstStyle>
          <a:p>
            <a:fld id="{6D27E4E5-18EE-4D93-852E-BC5E535EE818}" type="slidenum">
              <a:rPr lang="pl-PL" altLang="pl-PL"/>
              <a:pPr/>
              <a:t>‹#›</a:t>
            </a:fld>
            <a:endParaRPr lang="pl-PL" altLang="pl-PL"/>
          </a:p>
        </p:txBody>
      </p:sp>
      <p:sp>
        <p:nvSpPr>
          <p:cNvPr id="6" name="Rectangle 5"/>
          <p:cNvSpPr txBox="1">
            <a:spLocks noChangeArrowheads="1"/>
          </p:cNvSpPr>
          <p:nvPr userDrawn="1"/>
        </p:nvSpPr>
        <p:spPr bwMode="auto">
          <a:xfrm>
            <a:off x="7620000" y="6597352"/>
            <a:ext cx="1496144" cy="260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pl-PL"/>
            </a:defPPr>
            <a:lvl1pPr algn="ctr" rtl="0" fontAlgn="base">
              <a:spcBef>
                <a:spcPct val="0"/>
              </a:spcBef>
              <a:spcAft>
                <a:spcPct val="0"/>
              </a:spcAft>
              <a:defRPr sz="1200" kern="1200" baseline="0">
                <a:solidFill>
                  <a:schemeClr val="bg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a:lstStyle>
          <a:p>
            <a:pPr>
              <a:defRPr/>
            </a:pPr>
            <a:r>
              <a:rPr lang="pl-PL" altLang="pl-PL" smtClean="0"/>
              <a:t>© A. Jajszczyk</a:t>
            </a:r>
            <a:endParaRPr lang="pl-PL" altLang="pl-PL" dirty="0"/>
          </a:p>
        </p:txBody>
      </p:sp>
    </p:spTree>
    <p:extLst>
      <p:ext uri="{BB962C8B-B14F-4D97-AF65-F5344CB8AC3E}">
        <p14:creationId xmlns:p14="http://schemas.microsoft.com/office/powerpoint/2010/main" val="4239272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lvl1pPr>
              <a:defRPr/>
            </a:lvl1pPr>
          </a:lstStyle>
          <a:p>
            <a:endParaRPr lang="pl-PL" altLang="pl-PL"/>
          </a:p>
        </p:txBody>
      </p:sp>
      <p:sp>
        <p:nvSpPr>
          <p:cNvPr id="3" name="Symbol zastępczy stopki 2"/>
          <p:cNvSpPr>
            <a:spLocks noGrp="1"/>
          </p:cNvSpPr>
          <p:nvPr>
            <p:ph type="ftr" sz="quarter" idx="11"/>
          </p:nvPr>
        </p:nvSpPr>
        <p:spPr/>
        <p:txBody>
          <a:bodyPr/>
          <a:lstStyle>
            <a:lvl1pPr>
              <a:defRPr/>
            </a:lvl1pPr>
          </a:lstStyle>
          <a:p>
            <a:endParaRPr lang="pl-PL" altLang="pl-PL"/>
          </a:p>
        </p:txBody>
      </p:sp>
      <p:sp>
        <p:nvSpPr>
          <p:cNvPr id="4" name="Symbol zastępczy numeru slajdu 3"/>
          <p:cNvSpPr>
            <a:spLocks noGrp="1"/>
          </p:cNvSpPr>
          <p:nvPr>
            <p:ph type="sldNum" sz="quarter" idx="12"/>
          </p:nvPr>
        </p:nvSpPr>
        <p:spPr/>
        <p:txBody>
          <a:bodyPr/>
          <a:lstStyle>
            <a:lvl1pPr>
              <a:defRPr/>
            </a:lvl1pPr>
          </a:lstStyle>
          <a:p>
            <a:fld id="{25252008-ACDF-4FFA-B6CE-0EF848437AC6}" type="slidenum">
              <a:rPr lang="pl-PL" altLang="pl-PL"/>
              <a:pPr/>
              <a:t>‹#›</a:t>
            </a:fld>
            <a:endParaRPr lang="pl-PL" altLang="pl-PL"/>
          </a:p>
        </p:txBody>
      </p:sp>
    </p:spTree>
    <p:extLst>
      <p:ext uri="{BB962C8B-B14F-4D97-AF65-F5344CB8AC3E}">
        <p14:creationId xmlns:p14="http://schemas.microsoft.com/office/powerpoint/2010/main" val="289727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lvl1pPr>
              <a:defRPr/>
            </a:lvl1pPr>
          </a:lstStyle>
          <a:p>
            <a:endParaRPr lang="pl-PL" altLang="pl-PL"/>
          </a:p>
        </p:txBody>
      </p:sp>
      <p:sp>
        <p:nvSpPr>
          <p:cNvPr id="6" name="Symbol zastępczy stopki 5"/>
          <p:cNvSpPr>
            <a:spLocks noGrp="1"/>
          </p:cNvSpPr>
          <p:nvPr>
            <p:ph type="ftr" sz="quarter" idx="11"/>
          </p:nvPr>
        </p:nvSpPr>
        <p:spPr/>
        <p:txBody>
          <a:bodyPr/>
          <a:lstStyle>
            <a:lvl1pPr>
              <a:defRPr/>
            </a:lvl1pPr>
          </a:lstStyle>
          <a:p>
            <a:endParaRPr lang="pl-PL" altLang="pl-PL"/>
          </a:p>
        </p:txBody>
      </p:sp>
      <p:sp>
        <p:nvSpPr>
          <p:cNvPr id="7" name="Symbol zastępczy numeru slajdu 6"/>
          <p:cNvSpPr>
            <a:spLocks noGrp="1"/>
          </p:cNvSpPr>
          <p:nvPr>
            <p:ph type="sldNum" sz="quarter" idx="12"/>
          </p:nvPr>
        </p:nvSpPr>
        <p:spPr/>
        <p:txBody>
          <a:bodyPr/>
          <a:lstStyle>
            <a:lvl1pPr>
              <a:defRPr/>
            </a:lvl1pPr>
          </a:lstStyle>
          <a:p>
            <a:fld id="{453706E2-0F25-4D91-AAAD-60E15A619D4F}" type="slidenum">
              <a:rPr lang="pl-PL" altLang="pl-PL"/>
              <a:pPr/>
              <a:t>‹#›</a:t>
            </a:fld>
            <a:endParaRPr lang="pl-PL" altLang="pl-PL"/>
          </a:p>
        </p:txBody>
      </p:sp>
    </p:spTree>
    <p:extLst>
      <p:ext uri="{BB962C8B-B14F-4D97-AF65-F5344CB8AC3E}">
        <p14:creationId xmlns:p14="http://schemas.microsoft.com/office/powerpoint/2010/main" val="688404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lvl1pPr>
              <a:defRPr/>
            </a:lvl1pPr>
          </a:lstStyle>
          <a:p>
            <a:endParaRPr lang="pl-PL" altLang="pl-PL"/>
          </a:p>
        </p:txBody>
      </p:sp>
      <p:sp>
        <p:nvSpPr>
          <p:cNvPr id="6" name="Symbol zastępczy stopki 5"/>
          <p:cNvSpPr>
            <a:spLocks noGrp="1"/>
          </p:cNvSpPr>
          <p:nvPr>
            <p:ph type="ftr" sz="quarter" idx="11"/>
          </p:nvPr>
        </p:nvSpPr>
        <p:spPr/>
        <p:txBody>
          <a:bodyPr/>
          <a:lstStyle>
            <a:lvl1pPr>
              <a:defRPr/>
            </a:lvl1pPr>
          </a:lstStyle>
          <a:p>
            <a:endParaRPr lang="pl-PL" altLang="pl-PL"/>
          </a:p>
        </p:txBody>
      </p:sp>
      <p:sp>
        <p:nvSpPr>
          <p:cNvPr id="7" name="Symbol zastępczy numeru slajdu 6"/>
          <p:cNvSpPr>
            <a:spLocks noGrp="1"/>
          </p:cNvSpPr>
          <p:nvPr>
            <p:ph type="sldNum" sz="quarter" idx="12"/>
          </p:nvPr>
        </p:nvSpPr>
        <p:spPr/>
        <p:txBody>
          <a:bodyPr/>
          <a:lstStyle>
            <a:lvl1pPr>
              <a:defRPr/>
            </a:lvl1pPr>
          </a:lstStyle>
          <a:p>
            <a:fld id="{5BE8DAFE-3899-41B1-B98F-CFE3B29F6C06}" type="slidenum">
              <a:rPr lang="pl-PL" altLang="pl-PL"/>
              <a:pPr/>
              <a:t>‹#›</a:t>
            </a:fld>
            <a:endParaRPr lang="pl-PL" altLang="pl-PL"/>
          </a:p>
        </p:txBody>
      </p:sp>
    </p:spTree>
    <p:extLst>
      <p:ext uri="{BB962C8B-B14F-4D97-AF65-F5344CB8AC3E}">
        <p14:creationId xmlns:p14="http://schemas.microsoft.com/office/powerpoint/2010/main" val="3585180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47813" y="476250"/>
            <a:ext cx="7138987" cy="941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pl-PL" altLang="pl-PL" smtClean="0"/>
              <a:t>Kliknij, aby edytować styl wzorca tytułu</a:t>
            </a:r>
          </a:p>
        </p:txBody>
      </p:sp>
      <p:sp>
        <p:nvSpPr>
          <p:cNvPr id="1027" name="Rectangle 3"/>
          <p:cNvSpPr>
            <a:spLocks noGrp="1" noChangeArrowheads="1"/>
          </p:cNvSpPr>
          <p:nvPr>
            <p:ph type="body" idx="1"/>
          </p:nvPr>
        </p:nvSpPr>
        <p:spPr bwMode="auto">
          <a:xfrm>
            <a:off x="1547813" y="1628775"/>
            <a:ext cx="7138987" cy="4497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pl-PL" altLang="pl-PL" smtClean="0"/>
              <a:t>Kliknij, aby edytować style wzorca tekstu</a:t>
            </a:r>
          </a:p>
          <a:p>
            <a:pPr lvl="1"/>
            <a:r>
              <a:rPr lang="pl-PL" altLang="pl-PL" smtClean="0"/>
              <a:t>Drugi poziom</a:t>
            </a:r>
          </a:p>
          <a:p>
            <a:pPr lvl="2"/>
            <a:r>
              <a:rPr lang="pl-PL" altLang="pl-PL" smtClean="0"/>
              <a:t>Trzeci poziom</a:t>
            </a:r>
          </a:p>
          <a:p>
            <a:pPr lvl="3"/>
            <a:r>
              <a:rPr lang="pl-PL" altLang="pl-PL" smtClean="0"/>
              <a:t>Czwarty poziom</a:t>
            </a:r>
          </a:p>
          <a:p>
            <a:pPr lvl="4"/>
            <a:r>
              <a:rPr lang="pl-PL" altLang="pl-PL" smtClean="0"/>
              <a:t>Piąty poziom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pl-PL" altLang="pl-P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pl-PL" altLang="pl-P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74ED3A27-C904-44F2-A1DB-7406005D858E}" type="slidenum">
              <a:rPr lang="pl-PL" altLang="pl-PL"/>
              <a:pPr/>
              <a:t>‹#›</a:t>
            </a:fld>
            <a:endParaRPr lang="pl-PL" alt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fontAlgn="base">
        <a:spcBef>
          <a:spcPct val="0"/>
        </a:spcBef>
        <a:spcAft>
          <a:spcPct val="0"/>
        </a:spcAft>
        <a:defRPr sz="2200" b="1">
          <a:solidFill>
            <a:schemeClr val="tx2"/>
          </a:solidFill>
          <a:latin typeface="+mj-lt"/>
          <a:ea typeface="+mj-ea"/>
          <a:cs typeface="+mj-cs"/>
        </a:defRPr>
      </a:lvl1pPr>
      <a:lvl2pPr algn="l" rtl="0" fontAlgn="base">
        <a:spcBef>
          <a:spcPct val="0"/>
        </a:spcBef>
        <a:spcAft>
          <a:spcPct val="0"/>
        </a:spcAft>
        <a:defRPr sz="2200" b="1">
          <a:solidFill>
            <a:schemeClr val="tx2"/>
          </a:solidFill>
          <a:latin typeface="Verdana" pitchFamily="34" charset="0"/>
        </a:defRPr>
      </a:lvl2pPr>
      <a:lvl3pPr algn="l" rtl="0" fontAlgn="base">
        <a:spcBef>
          <a:spcPct val="0"/>
        </a:spcBef>
        <a:spcAft>
          <a:spcPct val="0"/>
        </a:spcAft>
        <a:defRPr sz="2200" b="1">
          <a:solidFill>
            <a:schemeClr val="tx2"/>
          </a:solidFill>
          <a:latin typeface="Verdana" pitchFamily="34" charset="0"/>
        </a:defRPr>
      </a:lvl3pPr>
      <a:lvl4pPr algn="l" rtl="0" fontAlgn="base">
        <a:spcBef>
          <a:spcPct val="0"/>
        </a:spcBef>
        <a:spcAft>
          <a:spcPct val="0"/>
        </a:spcAft>
        <a:defRPr sz="2200" b="1">
          <a:solidFill>
            <a:schemeClr val="tx2"/>
          </a:solidFill>
          <a:latin typeface="Verdana" pitchFamily="34" charset="0"/>
        </a:defRPr>
      </a:lvl4pPr>
      <a:lvl5pPr algn="l" rtl="0" fontAlgn="base">
        <a:spcBef>
          <a:spcPct val="0"/>
        </a:spcBef>
        <a:spcAft>
          <a:spcPct val="0"/>
        </a:spcAft>
        <a:defRPr sz="2200" b="1">
          <a:solidFill>
            <a:schemeClr val="tx2"/>
          </a:solidFill>
          <a:latin typeface="Verdana" pitchFamily="34" charset="0"/>
        </a:defRPr>
      </a:lvl5pPr>
      <a:lvl6pPr marL="457200" algn="l" rtl="0" fontAlgn="base">
        <a:spcBef>
          <a:spcPct val="0"/>
        </a:spcBef>
        <a:spcAft>
          <a:spcPct val="0"/>
        </a:spcAft>
        <a:defRPr sz="2200" b="1">
          <a:solidFill>
            <a:schemeClr val="tx2"/>
          </a:solidFill>
          <a:latin typeface="Verdana" pitchFamily="34" charset="0"/>
        </a:defRPr>
      </a:lvl6pPr>
      <a:lvl7pPr marL="914400" algn="l" rtl="0" fontAlgn="base">
        <a:spcBef>
          <a:spcPct val="0"/>
        </a:spcBef>
        <a:spcAft>
          <a:spcPct val="0"/>
        </a:spcAft>
        <a:defRPr sz="2200" b="1">
          <a:solidFill>
            <a:schemeClr val="tx2"/>
          </a:solidFill>
          <a:latin typeface="Verdana" pitchFamily="34" charset="0"/>
        </a:defRPr>
      </a:lvl7pPr>
      <a:lvl8pPr marL="1371600" algn="l" rtl="0" fontAlgn="base">
        <a:spcBef>
          <a:spcPct val="0"/>
        </a:spcBef>
        <a:spcAft>
          <a:spcPct val="0"/>
        </a:spcAft>
        <a:defRPr sz="2200" b="1">
          <a:solidFill>
            <a:schemeClr val="tx2"/>
          </a:solidFill>
          <a:latin typeface="Verdana" pitchFamily="34" charset="0"/>
        </a:defRPr>
      </a:lvl8pPr>
      <a:lvl9pPr marL="1828800" algn="l" rtl="0" fontAlgn="base">
        <a:spcBef>
          <a:spcPct val="0"/>
        </a:spcBef>
        <a:spcAft>
          <a:spcPct val="0"/>
        </a:spcAft>
        <a:defRPr sz="2200" b="1">
          <a:solidFill>
            <a:schemeClr val="tx2"/>
          </a:solidFill>
          <a:latin typeface="Verdana" pitchFamily="34" charset="0"/>
        </a:defRPr>
      </a:lvl9pPr>
    </p:titleStyle>
    <p:bodyStyle>
      <a:lvl1pPr marL="342900" indent="-342900" algn="l" rtl="0" fontAlgn="base">
        <a:spcBef>
          <a:spcPct val="20000"/>
        </a:spcBef>
        <a:spcAft>
          <a:spcPct val="0"/>
        </a:spcAft>
        <a:buChar char="•"/>
        <a:defRPr sz="2400">
          <a:solidFill>
            <a:schemeClr val="tx1"/>
          </a:solidFill>
          <a:latin typeface="+mn-lt"/>
          <a:ea typeface="+mn-ea"/>
          <a:cs typeface="+mn-cs"/>
        </a:defRPr>
      </a:lvl1pPr>
      <a:lvl2pPr marL="742950" indent="-285750" algn="l" rtl="0" fontAlgn="base">
        <a:spcBef>
          <a:spcPct val="20000"/>
        </a:spcBef>
        <a:spcAft>
          <a:spcPct val="0"/>
        </a:spcAft>
        <a:buChar char="–"/>
        <a:defRPr sz="2200">
          <a:solidFill>
            <a:schemeClr val="tx1"/>
          </a:solidFill>
          <a:latin typeface="+mn-lt"/>
        </a:defRPr>
      </a:lvl2pPr>
      <a:lvl3pPr marL="1143000" indent="-228600" algn="l" rtl="0" fontAlgn="base">
        <a:spcBef>
          <a:spcPct val="20000"/>
        </a:spcBef>
        <a:spcAft>
          <a:spcPct val="0"/>
        </a:spcAft>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3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audio" Target="../media/audio2.wav"/></Relationships>
</file>

<file path=ppt/slides/_rels/slide3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audio" Target="../media/audio2.wav"/></Relationships>
</file>

<file path=ppt/slides/_rels/slide3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4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4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30438" y="3004170"/>
            <a:ext cx="6518026" cy="1504950"/>
          </a:xfrm>
          <a:noFill/>
          <a:ln/>
        </p:spPr>
        <p:txBody>
          <a:bodyPr lIns="0" tIns="0" rIns="0" bIns="0" anchor="t"/>
          <a:lstStyle/>
          <a:p>
            <a:pPr>
              <a:lnSpc>
                <a:spcPts val="3800"/>
              </a:lnSpc>
            </a:pPr>
            <a:r>
              <a:rPr lang="en-US" sz="4000" dirty="0" smtClean="0"/>
              <a:t>Transmission Systems</a:t>
            </a:r>
            <a:endParaRPr lang="en-US" altLang="pl-PL" sz="4000" dirty="0">
              <a:solidFill>
                <a:schemeClr val="tx1"/>
              </a:solidFill>
            </a:endParaRPr>
          </a:p>
        </p:txBody>
      </p:sp>
      <p:sp>
        <p:nvSpPr>
          <p:cNvPr id="2053" name="Rectangle 5"/>
          <p:cNvSpPr>
            <a:spLocks noChangeArrowheads="1"/>
          </p:cNvSpPr>
          <p:nvPr/>
        </p:nvSpPr>
        <p:spPr bwMode="auto">
          <a:xfrm>
            <a:off x="2230438" y="4292600"/>
            <a:ext cx="6157912"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sz="2200" b="1">
                <a:solidFill>
                  <a:schemeClr val="tx2"/>
                </a:solidFill>
                <a:latin typeface="Verdana" pitchFamily="34" charset="0"/>
              </a:defRPr>
            </a:lvl1pPr>
            <a:lvl2pPr>
              <a:defRPr sz="2200" b="1">
                <a:solidFill>
                  <a:schemeClr val="tx2"/>
                </a:solidFill>
                <a:latin typeface="Verdana" pitchFamily="34" charset="0"/>
              </a:defRPr>
            </a:lvl2pPr>
            <a:lvl3pPr>
              <a:defRPr sz="2200" b="1">
                <a:solidFill>
                  <a:schemeClr val="tx2"/>
                </a:solidFill>
                <a:latin typeface="Verdana" pitchFamily="34" charset="0"/>
              </a:defRPr>
            </a:lvl3pPr>
            <a:lvl4pPr>
              <a:defRPr sz="2200" b="1">
                <a:solidFill>
                  <a:schemeClr val="tx2"/>
                </a:solidFill>
                <a:latin typeface="Verdana" pitchFamily="34" charset="0"/>
              </a:defRPr>
            </a:lvl4pPr>
            <a:lvl5pPr>
              <a:defRPr sz="2200" b="1">
                <a:solidFill>
                  <a:schemeClr val="tx2"/>
                </a:solidFill>
                <a:latin typeface="Verdana" pitchFamily="34" charset="0"/>
              </a:defRPr>
            </a:lvl5pPr>
            <a:lvl6pPr marL="457200" fontAlgn="base">
              <a:spcBef>
                <a:spcPct val="0"/>
              </a:spcBef>
              <a:spcAft>
                <a:spcPct val="0"/>
              </a:spcAft>
              <a:defRPr sz="2200" b="1">
                <a:solidFill>
                  <a:schemeClr val="tx2"/>
                </a:solidFill>
                <a:latin typeface="Verdana" pitchFamily="34" charset="0"/>
              </a:defRPr>
            </a:lvl6pPr>
            <a:lvl7pPr marL="914400" fontAlgn="base">
              <a:spcBef>
                <a:spcPct val="0"/>
              </a:spcBef>
              <a:spcAft>
                <a:spcPct val="0"/>
              </a:spcAft>
              <a:defRPr sz="2200" b="1">
                <a:solidFill>
                  <a:schemeClr val="tx2"/>
                </a:solidFill>
                <a:latin typeface="Verdana" pitchFamily="34" charset="0"/>
              </a:defRPr>
            </a:lvl7pPr>
            <a:lvl8pPr marL="1371600" fontAlgn="base">
              <a:spcBef>
                <a:spcPct val="0"/>
              </a:spcBef>
              <a:spcAft>
                <a:spcPct val="0"/>
              </a:spcAft>
              <a:defRPr sz="2200" b="1">
                <a:solidFill>
                  <a:schemeClr val="tx2"/>
                </a:solidFill>
                <a:latin typeface="Verdana" pitchFamily="34" charset="0"/>
              </a:defRPr>
            </a:lvl8pPr>
            <a:lvl9pPr marL="1828800" fontAlgn="base">
              <a:spcBef>
                <a:spcPct val="0"/>
              </a:spcBef>
              <a:spcAft>
                <a:spcPct val="0"/>
              </a:spcAft>
              <a:defRPr sz="2200" b="1">
                <a:solidFill>
                  <a:schemeClr val="tx2"/>
                </a:solidFill>
                <a:latin typeface="Verdana" pitchFamily="34" charset="0"/>
              </a:defRPr>
            </a:lvl9pPr>
          </a:lstStyle>
          <a:p>
            <a:pPr>
              <a:lnSpc>
                <a:spcPts val="2400"/>
              </a:lnSpc>
            </a:pPr>
            <a:r>
              <a:rPr lang="pl-PL" altLang="pl-PL" sz="2400" dirty="0" smtClean="0">
                <a:solidFill>
                  <a:schemeClr val="tx1"/>
                </a:solidFill>
              </a:rPr>
              <a:t>Andrzej Jajszczyk </a:t>
            </a:r>
            <a:endParaRPr lang="pl-PL" altLang="pl-PL" sz="2400" dirty="0">
              <a:solidFill>
                <a:schemeClr val="tx1"/>
              </a:solidFill>
            </a:endParaRPr>
          </a:p>
        </p:txBody>
      </p:sp>
      <p:sp>
        <p:nvSpPr>
          <p:cNvPr id="3" name="pole tekstowe 2"/>
          <p:cNvSpPr txBox="1"/>
          <p:nvPr/>
        </p:nvSpPr>
        <p:spPr>
          <a:xfrm>
            <a:off x="2086422" y="5373216"/>
            <a:ext cx="6446018" cy="846386"/>
          </a:xfrm>
          <a:prstGeom prst="rect">
            <a:avLst/>
          </a:prstGeom>
          <a:noFill/>
        </p:spPr>
        <p:txBody>
          <a:bodyPr wrap="square" rtlCol="0">
            <a:spAutoFit/>
          </a:bodyPr>
          <a:lstStyle/>
          <a:p>
            <a:pPr>
              <a:spcAft>
                <a:spcPts val="600"/>
              </a:spcAft>
            </a:pPr>
            <a:r>
              <a:rPr lang="en-US" sz="2400" b="1" dirty="0" smtClean="0"/>
              <a:t>Introduction to Telecommunications</a:t>
            </a:r>
            <a:endParaRPr lang="en-US" sz="2400" b="1" dirty="0"/>
          </a:p>
          <a:p>
            <a:pPr>
              <a:spcAft>
                <a:spcPts val="600"/>
              </a:spcAft>
            </a:pPr>
            <a:r>
              <a:rPr lang="en-US" sz="2000" b="1" dirty="0" smtClean="0"/>
              <a:t>E&amp;T, </a:t>
            </a:r>
            <a:r>
              <a:rPr lang="en-US" sz="2000" b="1" dirty="0" smtClean="0"/>
              <a:t>20</a:t>
            </a:r>
            <a:r>
              <a:rPr lang="pl-PL" sz="2000" b="1" dirty="0" smtClean="0"/>
              <a:t>20</a:t>
            </a:r>
            <a:r>
              <a:rPr lang="en-US" sz="2000" b="1" dirty="0" smtClean="0"/>
              <a:t>/20</a:t>
            </a:r>
            <a:r>
              <a:rPr lang="pl-PL" sz="2000" b="1" dirty="0" smtClean="0"/>
              <a:t>21</a:t>
            </a:r>
            <a:r>
              <a:rPr lang="en-US" sz="2000" b="1" dirty="0" smtClean="0"/>
              <a:t>, </a:t>
            </a:r>
            <a:r>
              <a:rPr lang="en-US" sz="2000" b="1" dirty="0" smtClean="0"/>
              <a:t>Lecture 11</a:t>
            </a:r>
            <a:endParaRPr lang="pl-PL" sz="20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28" name="Group 84"/>
          <p:cNvGrpSpPr>
            <a:grpSpLocks/>
          </p:cNvGrpSpPr>
          <p:nvPr/>
        </p:nvGrpSpPr>
        <p:grpSpPr bwMode="auto">
          <a:xfrm>
            <a:off x="381000" y="1409700"/>
            <a:ext cx="5257800" cy="5299075"/>
            <a:chOff x="240" y="888"/>
            <a:chExt cx="3312" cy="3338"/>
          </a:xfrm>
        </p:grpSpPr>
        <p:sp>
          <p:nvSpPr>
            <p:cNvPr id="6146" name="AutoShape 2"/>
            <p:cNvSpPr>
              <a:spLocks noChangeArrowheads="1"/>
            </p:cNvSpPr>
            <p:nvPr/>
          </p:nvSpPr>
          <p:spPr bwMode="auto">
            <a:xfrm rot="-5400000" flipH="1" flipV="1">
              <a:off x="513" y="1472"/>
              <a:ext cx="1086" cy="368"/>
            </a:xfrm>
            <a:custGeom>
              <a:avLst/>
              <a:gdLst>
                <a:gd name="G0" fmla="+- 5399 0 0"/>
                <a:gd name="G1" fmla="+- 21600 0 5399"/>
                <a:gd name="G2" fmla="*/ 5399 1 2"/>
                <a:gd name="G3" fmla="+- 21600 0 G2"/>
                <a:gd name="G4" fmla="+/ 5399 21600 2"/>
                <a:gd name="G5" fmla="+/ G1 0 2"/>
                <a:gd name="G6" fmla="*/ 21600 21600 5399"/>
                <a:gd name="G7" fmla="*/ G6 1 2"/>
                <a:gd name="G8" fmla="+- 21600 0 G7"/>
                <a:gd name="G9" fmla="*/ 21600 1 2"/>
                <a:gd name="G10" fmla="+- 5399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399" y="21600"/>
                  </a:lnTo>
                  <a:lnTo>
                    <a:pt x="16201" y="21600"/>
                  </a:lnTo>
                  <a:lnTo>
                    <a:pt x="21600" y="0"/>
                  </a:lnTo>
                  <a:close/>
                </a:path>
              </a:pathLst>
            </a:custGeom>
            <a:solidFill>
              <a:srgbClr val="FFFFCC"/>
            </a:solidFill>
            <a:ln w="25400">
              <a:solidFill>
                <a:schemeClr val="tx1"/>
              </a:solidFill>
              <a:miter lim="800000"/>
              <a:headEnd/>
              <a:tailEnd/>
            </a:ln>
            <a:effectLst/>
          </p:spPr>
          <p:txBody>
            <a:bodyPr wrap="none" anchor="ctr"/>
            <a:lstStyle/>
            <a:p>
              <a:endParaRPr lang="pl-PL">
                <a:latin typeface="+mn-lt"/>
              </a:endParaRPr>
            </a:p>
          </p:txBody>
        </p:sp>
        <p:sp>
          <p:nvSpPr>
            <p:cNvPr id="6147" name="Rectangle 3"/>
            <p:cNvSpPr>
              <a:spLocks noChangeArrowheads="1"/>
            </p:cNvSpPr>
            <p:nvPr/>
          </p:nvSpPr>
          <p:spPr bwMode="auto">
            <a:xfrm>
              <a:off x="1011" y="1178"/>
              <a:ext cx="319" cy="989"/>
            </a:xfrm>
            <a:prstGeom prst="rect">
              <a:avLst/>
            </a:prstGeom>
            <a:noFill/>
            <a:ln w="9525">
              <a:noFill/>
              <a:miter lim="800000"/>
              <a:headEnd/>
              <a:tailEnd/>
            </a:ln>
            <a:effectLst/>
          </p:spPr>
          <p:txBody>
            <a:bodyPr wrap="none" lIns="92075" tIns="46038" rIns="92075" bIns="46038">
              <a:spAutoFit/>
            </a:bodyPr>
            <a:lstStyle/>
            <a:p>
              <a:pPr algn="ctr" defTabSz="762000" eaLnBrk="0" hangingPunct="0"/>
              <a:r>
                <a:rPr lang="pl-PL" sz="1200">
                  <a:latin typeface="+mn-lt"/>
                </a:rPr>
                <a:t>1</a:t>
              </a:r>
            </a:p>
            <a:p>
              <a:pPr algn="ctr" defTabSz="762000" eaLnBrk="0" hangingPunct="0"/>
              <a:r>
                <a:rPr lang="pl-PL" sz="1200">
                  <a:latin typeface="+mn-lt"/>
                </a:rPr>
                <a:t>2</a:t>
              </a:r>
            </a:p>
            <a:p>
              <a:pPr algn="ctr" defTabSz="762000" eaLnBrk="0" hangingPunct="0"/>
              <a:r>
                <a:rPr lang="pl-PL" sz="1200">
                  <a:latin typeface="+mn-lt"/>
                </a:rPr>
                <a:t>3</a:t>
              </a:r>
            </a:p>
            <a:p>
              <a:pPr algn="ctr" defTabSz="762000" eaLnBrk="0" hangingPunct="0"/>
              <a:r>
                <a:rPr lang="pl-PL" sz="1200">
                  <a:latin typeface="+mn-lt"/>
                </a:rPr>
                <a:t>.</a:t>
              </a:r>
            </a:p>
            <a:p>
              <a:pPr algn="ctr" defTabSz="762000" eaLnBrk="0" hangingPunct="0"/>
              <a:r>
                <a:rPr lang="pl-PL" sz="1200">
                  <a:latin typeface="+mn-lt"/>
                </a:rPr>
                <a:t>.</a:t>
              </a:r>
            </a:p>
            <a:p>
              <a:pPr algn="ctr" defTabSz="762000" eaLnBrk="0" hangingPunct="0"/>
              <a:r>
                <a:rPr lang="pl-PL" sz="1200">
                  <a:latin typeface="+mn-lt"/>
                </a:rPr>
                <a:t>.</a:t>
              </a:r>
            </a:p>
            <a:p>
              <a:pPr algn="ctr" defTabSz="762000" eaLnBrk="0" hangingPunct="0"/>
              <a:r>
                <a:rPr lang="pl-PL" sz="1200">
                  <a:latin typeface="+mn-lt"/>
                </a:rPr>
                <a:t>n-1 </a:t>
              </a:r>
            </a:p>
            <a:p>
              <a:pPr algn="ctr" defTabSz="762000" eaLnBrk="0" hangingPunct="0"/>
              <a:r>
                <a:rPr lang="pl-PL" sz="1200">
                  <a:latin typeface="+mn-lt"/>
                </a:rPr>
                <a:t>n</a:t>
              </a:r>
            </a:p>
          </p:txBody>
        </p:sp>
        <p:sp>
          <p:nvSpPr>
            <p:cNvPr id="6149" name="AutoShape 5"/>
            <p:cNvSpPr>
              <a:spLocks noChangeArrowheads="1"/>
            </p:cNvSpPr>
            <p:nvPr/>
          </p:nvSpPr>
          <p:spPr bwMode="auto">
            <a:xfrm rot="5400000" flipV="1">
              <a:off x="1521" y="1472"/>
              <a:ext cx="1086" cy="368"/>
            </a:xfrm>
            <a:custGeom>
              <a:avLst/>
              <a:gdLst>
                <a:gd name="G0" fmla="+- 5399 0 0"/>
                <a:gd name="G1" fmla="+- 21600 0 5399"/>
                <a:gd name="G2" fmla="*/ 5399 1 2"/>
                <a:gd name="G3" fmla="+- 21600 0 G2"/>
                <a:gd name="G4" fmla="+/ 5399 21600 2"/>
                <a:gd name="G5" fmla="+/ G1 0 2"/>
                <a:gd name="G6" fmla="*/ 21600 21600 5399"/>
                <a:gd name="G7" fmla="*/ G6 1 2"/>
                <a:gd name="G8" fmla="+- 21600 0 G7"/>
                <a:gd name="G9" fmla="*/ 21600 1 2"/>
                <a:gd name="G10" fmla="+- 5399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399" y="21600"/>
                  </a:lnTo>
                  <a:lnTo>
                    <a:pt x="16201" y="21600"/>
                  </a:lnTo>
                  <a:lnTo>
                    <a:pt x="21600" y="0"/>
                  </a:lnTo>
                  <a:close/>
                </a:path>
              </a:pathLst>
            </a:custGeom>
            <a:solidFill>
              <a:srgbClr val="FFFFCC"/>
            </a:solidFill>
            <a:ln w="25400">
              <a:solidFill>
                <a:schemeClr val="tx1"/>
              </a:solidFill>
              <a:miter lim="800000"/>
              <a:headEnd/>
              <a:tailEnd/>
            </a:ln>
            <a:effectLst/>
          </p:spPr>
          <p:txBody>
            <a:bodyPr wrap="none" anchor="ctr"/>
            <a:lstStyle/>
            <a:p>
              <a:endParaRPr lang="pl-PL">
                <a:latin typeface="+mn-lt"/>
              </a:endParaRPr>
            </a:p>
          </p:txBody>
        </p:sp>
        <p:sp>
          <p:nvSpPr>
            <p:cNvPr id="6150" name="Rectangle 6"/>
            <p:cNvSpPr>
              <a:spLocks noChangeArrowheads="1"/>
            </p:cNvSpPr>
            <p:nvPr/>
          </p:nvSpPr>
          <p:spPr bwMode="auto">
            <a:xfrm>
              <a:off x="1803" y="1166"/>
              <a:ext cx="319" cy="989"/>
            </a:xfrm>
            <a:prstGeom prst="rect">
              <a:avLst/>
            </a:prstGeom>
            <a:noFill/>
            <a:ln w="9525">
              <a:noFill/>
              <a:miter lim="800000"/>
              <a:headEnd/>
              <a:tailEnd/>
            </a:ln>
            <a:effectLst/>
          </p:spPr>
          <p:txBody>
            <a:bodyPr wrap="none" lIns="92075" tIns="46038" rIns="92075" bIns="46038">
              <a:spAutoFit/>
            </a:bodyPr>
            <a:lstStyle/>
            <a:p>
              <a:pPr algn="ctr" defTabSz="762000" eaLnBrk="0" hangingPunct="0"/>
              <a:r>
                <a:rPr lang="pl-PL" sz="1200">
                  <a:latin typeface="+mn-lt"/>
                </a:rPr>
                <a:t>1</a:t>
              </a:r>
            </a:p>
            <a:p>
              <a:pPr algn="ctr" defTabSz="762000" eaLnBrk="0" hangingPunct="0"/>
              <a:r>
                <a:rPr lang="pl-PL" sz="1200">
                  <a:latin typeface="+mn-lt"/>
                </a:rPr>
                <a:t>2</a:t>
              </a:r>
            </a:p>
            <a:p>
              <a:pPr algn="ctr" defTabSz="762000" eaLnBrk="0" hangingPunct="0"/>
              <a:r>
                <a:rPr lang="pl-PL" sz="1200">
                  <a:latin typeface="+mn-lt"/>
                </a:rPr>
                <a:t>3</a:t>
              </a:r>
            </a:p>
            <a:p>
              <a:pPr algn="ctr" defTabSz="762000" eaLnBrk="0" hangingPunct="0"/>
              <a:r>
                <a:rPr lang="pl-PL" sz="1200">
                  <a:latin typeface="+mn-lt"/>
                </a:rPr>
                <a:t>.</a:t>
              </a:r>
            </a:p>
            <a:p>
              <a:pPr algn="ctr" defTabSz="762000" eaLnBrk="0" hangingPunct="0"/>
              <a:r>
                <a:rPr lang="pl-PL" sz="1200">
                  <a:latin typeface="+mn-lt"/>
                </a:rPr>
                <a:t>.</a:t>
              </a:r>
            </a:p>
            <a:p>
              <a:pPr algn="ctr" defTabSz="762000" eaLnBrk="0" hangingPunct="0"/>
              <a:r>
                <a:rPr lang="pl-PL" sz="1200">
                  <a:latin typeface="+mn-lt"/>
                </a:rPr>
                <a:t>.</a:t>
              </a:r>
            </a:p>
            <a:p>
              <a:pPr algn="ctr" defTabSz="762000" eaLnBrk="0" hangingPunct="0"/>
              <a:r>
                <a:rPr lang="pl-PL" sz="1200">
                  <a:latin typeface="+mn-lt"/>
                </a:rPr>
                <a:t> n-1</a:t>
              </a:r>
            </a:p>
            <a:p>
              <a:pPr algn="ctr" defTabSz="762000" eaLnBrk="0" hangingPunct="0"/>
              <a:r>
                <a:rPr lang="pl-PL" sz="1200">
                  <a:latin typeface="+mn-lt"/>
                </a:rPr>
                <a:t>n</a:t>
              </a:r>
            </a:p>
          </p:txBody>
        </p:sp>
        <p:sp>
          <p:nvSpPr>
            <p:cNvPr id="6152" name="AutoShape 8"/>
            <p:cNvSpPr>
              <a:spLocks noChangeArrowheads="1"/>
            </p:cNvSpPr>
            <p:nvPr/>
          </p:nvSpPr>
          <p:spPr bwMode="auto">
            <a:xfrm rot="-5400000" flipH="1" flipV="1">
              <a:off x="513" y="3248"/>
              <a:ext cx="1086" cy="368"/>
            </a:xfrm>
            <a:custGeom>
              <a:avLst/>
              <a:gdLst>
                <a:gd name="G0" fmla="+- 5399 0 0"/>
                <a:gd name="G1" fmla="+- 21600 0 5399"/>
                <a:gd name="G2" fmla="*/ 5399 1 2"/>
                <a:gd name="G3" fmla="+- 21600 0 G2"/>
                <a:gd name="G4" fmla="+/ 5399 21600 2"/>
                <a:gd name="G5" fmla="+/ G1 0 2"/>
                <a:gd name="G6" fmla="*/ 21600 21600 5399"/>
                <a:gd name="G7" fmla="*/ G6 1 2"/>
                <a:gd name="G8" fmla="+- 21600 0 G7"/>
                <a:gd name="G9" fmla="*/ 21600 1 2"/>
                <a:gd name="G10" fmla="+- 5399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399" y="21600"/>
                  </a:lnTo>
                  <a:lnTo>
                    <a:pt x="16201" y="21600"/>
                  </a:lnTo>
                  <a:lnTo>
                    <a:pt x="21600" y="0"/>
                  </a:lnTo>
                  <a:close/>
                </a:path>
              </a:pathLst>
            </a:custGeom>
            <a:solidFill>
              <a:srgbClr val="FFFFCC"/>
            </a:solidFill>
            <a:ln w="25400">
              <a:solidFill>
                <a:schemeClr val="tx1"/>
              </a:solidFill>
              <a:miter lim="800000"/>
              <a:headEnd/>
              <a:tailEnd/>
            </a:ln>
            <a:effectLst/>
          </p:spPr>
          <p:txBody>
            <a:bodyPr wrap="none" anchor="ctr"/>
            <a:lstStyle/>
            <a:p>
              <a:endParaRPr lang="pl-PL">
                <a:latin typeface="+mn-lt"/>
              </a:endParaRPr>
            </a:p>
          </p:txBody>
        </p:sp>
        <p:sp>
          <p:nvSpPr>
            <p:cNvPr id="6153" name="Rectangle 9"/>
            <p:cNvSpPr>
              <a:spLocks noChangeArrowheads="1"/>
            </p:cNvSpPr>
            <p:nvPr/>
          </p:nvSpPr>
          <p:spPr bwMode="auto">
            <a:xfrm>
              <a:off x="1011" y="2954"/>
              <a:ext cx="319" cy="989"/>
            </a:xfrm>
            <a:prstGeom prst="rect">
              <a:avLst/>
            </a:prstGeom>
            <a:noFill/>
            <a:ln w="9525">
              <a:noFill/>
              <a:miter lim="800000"/>
              <a:headEnd/>
              <a:tailEnd/>
            </a:ln>
            <a:effectLst/>
          </p:spPr>
          <p:txBody>
            <a:bodyPr wrap="none" lIns="92075" tIns="46038" rIns="92075" bIns="46038">
              <a:spAutoFit/>
            </a:bodyPr>
            <a:lstStyle/>
            <a:p>
              <a:pPr algn="ctr" defTabSz="762000" eaLnBrk="0" hangingPunct="0"/>
              <a:r>
                <a:rPr lang="pl-PL" sz="1200">
                  <a:latin typeface="+mn-lt"/>
                </a:rPr>
                <a:t>1</a:t>
              </a:r>
            </a:p>
            <a:p>
              <a:pPr algn="ctr" defTabSz="762000" eaLnBrk="0" hangingPunct="0"/>
              <a:r>
                <a:rPr lang="pl-PL" sz="1200">
                  <a:latin typeface="+mn-lt"/>
                </a:rPr>
                <a:t>2</a:t>
              </a:r>
            </a:p>
            <a:p>
              <a:pPr algn="ctr" defTabSz="762000" eaLnBrk="0" hangingPunct="0"/>
              <a:r>
                <a:rPr lang="pl-PL" sz="1200">
                  <a:latin typeface="+mn-lt"/>
                </a:rPr>
                <a:t>3</a:t>
              </a:r>
            </a:p>
            <a:p>
              <a:pPr algn="ctr" defTabSz="762000" eaLnBrk="0" hangingPunct="0"/>
              <a:r>
                <a:rPr lang="pl-PL" sz="1200">
                  <a:latin typeface="+mn-lt"/>
                </a:rPr>
                <a:t>.</a:t>
              </a:r>
            </a:p>
            <a:p>
              <a:pPr algn="ctr" defTabSz="762000" eaLnBrk="0" hangingPunct="0"/>
              <a:r>
                <a:rPr lang="pl-PL" sz="1200">
                  <a:latin typeface="+mn-lt"/>
                </a:rPr>
                <a:t>.</a:t>
              </a:r>
            </a:p>
            <a:p>
              <a:pPr algn="ctr" defTabSz="762000" eaLnBrk="0" hangingPunct="0"/>
              <a:r>
                <a:rPr lang="pl-PL" sz="1200">
                  <a:latin typeface="+mn-lt"/>
                </a:rPr>
                <a:t>.</a:t>
              </a:r>
            </a:p>
            <a:p>
              <a:pPr algn="ctr" defTabSz="762000" eaLnBrk="0" hangingPunct="0"/>
              <a:r>
                <a:rPr lang="pl-PL" sz="1200">
                  <a:latin typeface="+mn-lt"/>
                </a:rPr>
                <a:t>n-1 </a:t>
              </a:r>
            </a:p>
            <a:p>
              <a:pPr algn="ctr" defTabSz="762000" eaLnBrk="0" hangingPunct="0"/>
              <a:r>
                <a:rPr lang="pl-PL" sz="1200">
                  <a:latin typeface="+mn-lt"/>
                </a:rPr>
                <a:t>n</a:t>
              </a:r>
            </a:p>
          </p:txBody>
        </p:sp>
        <p:sp>
          <p:nvSpPr>
            <p:cNvPr id="6155" name="AutoShape 11"/>
            <p:cNvSpPr>
              <a:spLocks noChangeArrowheads="1"/>
            </p:cNvSpPr>
            <p:nvPr/>
          </p:nvSpPr>
          <p:spPr bwMode="auto">
            <a:xfrm rot="5400000" flipV="1">
              <a:off x="1521" y="3248"/>
              <a:ext cx="1086" cy="368"/>
            </a:xfrm>
            <a:custGeom>
              <a:avLst/>
              <a:gdLst>
                <a:gd name="G0" fmla="+- 5399 0 0"/>
                <a:gd name="G1" fmla="+- 21600 0 5399"/>
                <a:gd name="G2" fmla="*/ 5399 1 2"/>
                <a:gd name="G3" fmla="+- 21600 0 G2"/>
                <a:gd name="G4" fmla="+/ 5399 21600 2"/>
                <a:gd name="G5" fmla="+/ G1 0 2"/>
                <a:gd name="G6" fmla="*/ 21600 21600 5399"/>
                <a:gd name="G7" fmla="*/ G6 1 2"/>
                <a:gd name="G8" fmla="+- 21600 0 G7"/>
                <a:gd name="G9" fmla="*/ 21600 1 2"/>
                <a:gd name="G10" fmla="+- 5399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399" y="21600"/>
                  </a:lnTo>
                  <a:lnTo>
                    <a:pt x="16201" y="21600"/>
                  </a:lnTo>
                  <a:lnTo>
                    <a:pt x="21600" y="0"/>
                  </a:lnTo>
                  <a:close/>
                </a:path>
              </a:pathLst>
            </a:custGeom>
            <a:solidFill>
              <a:srgbClr val="FFFFCC"/>
            </a:solidFill>
            <a:ln w="25400">
              <a:solidFill>
                <a:schemeClr val="tx1"/>
              </a:solidFill>
              <a:miter lim="800000"/>
              <a:headEnd/>
              <a:tailEnd/>
            </a:ln>
            <a:effectLst/>
          </p:spPr>
          <p:txBody>
            <a:bodyPr wrap="none" anchor="ctr"/>
            <a:lstStyle/>
            <a:p>
              <a:endParaRPr lang="pl-PL">
                <a:latin typeface="+mn-lt"/>
              </a:endParaRPr>
            </a:p>
          </p:txBody>
        </p:sp>
        <p:sp>
          <p:nvSpPr>
            <p:cNvPr id="6156" name="Rectangle 12"/>
            <p:cNvSpPr>
              <a:spLocks noChangeArrowheads="1"/>
            </p:cNvSpPr>
            <p:nvPr/>
          </p:nvSpPr>
          <p:spPr bwMode="auto">
            <a:xfrm>
              <a:off x="1803" y="2942"/>
              <a:ext cx="319" cy="989"/>
            </a:xfrm>
            <a:prstGeom prst="rect">
              <a:avLst/>
            </a:prstGeom>
            <a:noFill/>
            <a:ln w="9525">
              <a:noFill/>
              <a:miter lim="800000"/>
              <a:headEnd/>
              <a:tailEnd/>
            </a:ln>
            <a:effectLst/>
          </p:spPr>
          <p:txBody>
            <a:bodyPr wrap="none" lIns="92075" tIns="46038" rIns="92075" bIns="46038">
              <a:spAutoFit/>
            </a:bodyPr>
            <a:lstStyle/>
            <a:p>
              <a:pPr algn="ctr" defTabSz="762000" eaLnBrk="0" hangingPunct="0"/>
              <a:r>
                <a:rPr lang="pl-PL" sz="1200">
                  <a:latin typeface="+mn-lt"/>
                </a:rPr>
                <a:t>1</a:t>
              </a:r>
            </a:p>
            <a:p>
              <a:pPr algn="ctr" defTabSz="762000" eaLnBrk="0" hangingPunct="0"/>
              <a:r>
                <a:rPr lang="pl-PL" sz="1200">
                  <a:latin typeface="+mn-lt"/>
                </a:rPr>
                <a:t>2</a:t>
              </a:r>
            </a:p>
            <a:p>
              <a:pPr algn="ctr" defTabSz="762000" eaLnBrk="0" hangingPunct="0"/>
              <a:r>
                <a:rPr lang="pl-PL" sz="1200">
                  <a:latin typeface="+mn-lt"/>
                </a:rPr>
                <a:t>3</a:t>
              </a:r>
            </a:p>
            <a:p>
              <a:pPr algn="ctr" defTabSz="762000" eaLnBrk="0" hangingPunct="0"/>
              <a:r>
                <a:rPr lang="pl-PL" sz="1200">
                  <a:latin typeface="+mn-lt"/>
                </a:rPr>
                <a:t>.</a:t>
              </a:r>
            </a:p>
            <a:p>
              <a:pPr algn="ctr" defTabSz="762000" eaLnBrk="0" hangingPunct="0"/>
              <a:r>
                <a:rPr lang="pl-PL" sz="1200">
                  <a:latin typeface="+mn-lt"/>
                </a:rPr>
                <a:t>.</a:t>
              </a:r>
            </a:p>
            <a:p>
              <a:pPr algn="ctr" defTabSz="762000" eaLnBrk="0" hangingPunct="0"/>
              <a:r>
                <a:rPr lang="pl-PL" sz="1200">
                  <a:latin typeface="+mn-lt"/>
                </a:rPr>
                <a:t>.</a:t>
              </a:r>
            </a:p>
            <a:p>
              <a:pPr algn="ctr" defTabSz="762000" eaLnBrk="0" hangingPunct="0"/>
              <a:r>
                <a:rPr lang="pl-PL" sz="1200">
                  <a:latin typeface="+mn-lt"/>
                </a:rPr>
                <a:t> n-1</a:t>
              </a:r>
            </a:p>
            <a:p>
              <a:pPr algn="ctr" defTabSz="762000" eaLnBrk="0" hangingPunct="0"/>
              <a:r>
                <a:rPr lang="pl-PL" sz="1200">
                  <a:latin typeface="+mn-lt"/>
                </a:rPr>
                <a:t>n</a:t>
              </a:r>
            </a:p>
          </p:txBody>
        </p:sp>
        <p:sp>
          <p:nvSpPr>
            <p:cNvPr id="6158" name="Rectangle 14"/>
            <p:cNvSpPr>
              <a:spLocks noChangeArrowheads="1"/>
            </p:cNvSpPr>
            <p:nvPr/>
          </p:nvSpPr>
          <p:spPr bwMode="auto">
            <a:xfrm>
              <a:off x="1352" y="1147"/>
              <a:ext cx="416" cy="2852"/>
            </a:xfrm>
            <a:prstGeom prst="rect">
              <a:avLst/>
            </a:prstGeom>
            <a:noFill/>
            <a:ln w="25400">
              <a:solidFill>
                <a:schemeClr val="tx1"/>
              </a:solidFill>
              <a:prstDash val="sysDot"/>
              <a:miter lim="800000"/>
              <a:headEnd/>
              <a:tailEnd/>
            </a:ln>
            <a:effectLst/>
          </p:spPr>
          <p:txBody>
            <a:bodyPr wrap="none" anchor="ctr"/>
            <a:lstStyle/>
            <a:p>
              <a:endParaRPr lang="pl-PL">
                <a:latin typeface="+mn-lt"/>
              </a:endParaRPr>
            </a:p>
          </p:txBody>
        </p:sp>
        <p:sp>
          <p:nvSpPr>
            <p:cNvPr id="6159" name="Line 15"/>
            <p:cNvSpPr>
              <a:spLocks noChangeShapeType="1"/>
            </p:cNvSpPr>
            <p:nvPr/>
          </p:nvSpPr>
          <p:spPr bwMode="auto">
            <a:xfrm>
              <a:off x="1248" y="1284"/>
              <a:ext cx="624"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60" name="Line 16"/>
            <p:cNvSpPr>
              <a:spLocks noChangeShapeType="1"/>
            </p:cNvSpPr>
            <p:nvPr/>
          </p:nvSpPr>
          <p:spPr bwMode="auto">
            <a:xfrm>
              <a:off x="1248" y="1392"/>
              <a:ext cx="624"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61" name="Line 17"/>
            <p:cNvSpPr>
              <a:spLocks noChangeShapeType="1"/>
            </p:cNvSpPr>
            <p:nvPr/>
          </p:nvSpPr>
          <p:spPr bwMode="auto">
            <a:xfrm>
              <a:off x="1248" y="1500"/>
              <a:ext cx="624"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62" name="Line 18"/>
            <p:cNvSpPr>
              <a:spLocks noChangeShapeType="1"/>
            </p:cNvSpPr>
            <p:nvPr/>
          </p:nvSpPr>
          <p:spPr bwMode="auto">
            <a:xfrm>
              <a:off x="1248" y="1962"/>
              <a:ext cx="624"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nvGrpSpPr>
            <p:cNvPr id="6168" name="Group 24"/>
            <p:cNvGrpSpPr>
              <a:grpSpLocks/>
            </p:cNvGrpSpPr>
            <p:nvPr/>
          </p:nvGrpSpPr>
          <p:grpSpPr bwMode="auto">
            <a:xfrm>
              <a:off x="2256" y="1512"/>
              <a:ext cx="288" cy="192"/>
              <a:chOff x="2256" y="1104"/>
              <a:chExt cx="288" cy="192"/>
            </a:xfrm>
          </p:grpSpPr>
          <p:sp>
            <p:nvSpPr>
              <p:cNvPr id="6163" name="Line 19"/>
              <p:cNvSpPr>
                <a:spLocks noChangeShapeType="1"/>
              </p:cNvSpPr>
              <p:nvPr/>
            </p:nvSpPr>
            <p:spPr bwMode="auto">
              <a:xfrm>
                <a:off x="2256" y="1104"/>
                <a:ext cx="288"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64" name="Line 20"/>
              <p:cNvSpPr>
                <a:spLocks noChangeShapeType="1"/>
              </p:cNvSpPr>
              <p:nvPr/>
            </p:nvSpPr>
            <p:spPr bwMode="auto">
              <a:xfrm>
                <a:off x="2256" y="1152"/>
                <a:ext cx="288"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65" name="Line 21"/>
              <p:cNvSpPr>
                <a:spLocks noChangeShapeType="1"/>
              </p:cNvSpPr>
              <p:nvPr/>
            </p:nvSpPr>
            <p:spPr bwMode="auto">
              <a:xfrm>
                <a:off x="2256" y="1200"/>
                <a:ext cx="288"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66" name="Line 22"/>
              <p:cNvSpPr>
                <a:spLocks noChangeShapeType="1"/>
              </p:cNvSpPr>
              <p:nvPr/>
            </p:nvSpPr>
            <p:spPr bwMode="auto">
              <a:xfrm>
                <a:off x="2256" y="1248"/>
                <a:ext cx="288"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67" name="Line 23"/>
              <p:cNvSpPr>
                <a:spLocks noChangeShapeType="1"/>
              </p:cNvSpPr>
              <p:nvPr/>
            </p:nvSpPr>
            <p:spPr bwMode="auto">
              <a:xfrm>
                <a:off x="2256" y="1296"/>
                <a:ext cx="288"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sp>
          <p:nvSpPr>
            <p:cNvPr id="6169" name="Line 25"/>
            <p:cNvSpPr>
              <a:spLocks noChangeShapeType="1"/>
            </p:cNvSpPr>
            <p:nvPr/>
          </p:nvSpPr>
          <p:spPr bwMode="auto">
            <a:xfrm>
              <a:off x="576" y="1512"/>
              <a:ext cx="288"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70" name="Line 26"/>
            <p:cNvSpPr>
              <a:spLocks noChangeShapeType="1"/>
            </p:cNvSpPr>
            <p:nvPr/>
          </p:nvSpPr>
          <p:spPr bwMode="auto">
            <a:xfrm flipH="1">
              <a:off x="576" y="1560"/>
              <a:ext cx="288"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71" name="Line 27"/>
            <p:cNvSpPr>
              <a:spLocks noChangeShapeType="1"/>
            </p:cNvSpPr>
            <p:nvPr/>
          </p:nvSpPr>
          <p:spPr bwMode="auto">
            <a:xfrm flipH="1">
              <a:off x="576" y="1608"/>
              <a:ext cx="288"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72" name="Line 28"/>
            <p:cNvSpPr>
              <a:spLocks noChangeShapeType="1"/>
            </p:cNvSpPr>
            <p:nvPr/>
          </p:nvSpPr>
          <p:spPr bwMode="auto">
            <a:xfrm flipH="1">
              <a:off x="576" y="1656"/>
              <a:ext cx="288"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73" name="Line 29"/>
            <p:cNvSpPr>
              <a:spLocks noChangeShapeType="1"/>
            </p:cNvSpPr>
            <p:nvPr/>
          </p:nvSpPr>
          <p:spPr bwMode="auto">
            <a:xfrm flipH="1">
              <a:off x="576" y="1704"/>
              <a:ext cx="288"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75" name="Freeform 31"/>
            <p:cNvSpPr>
              <a:spLocks/>
            </p:cNvSpPr>
            <p:nvPr/>
          </p:nvSpPr>
          <p:spPr bwMode="auto">
            <a:xfrm>
              <a:off x="1248" y="2058"/>
              <a:ext cx="625" cy="991"/>
            </a:xfrm>
            <a:custGeom>
              <a:avLst/>
              <a:gdLst/>
              <a:ahLst/>
              <a:cxnLst>
                <a:cxn ang="0">
                  <a:pos x="0" y="0"/>
                </a:cxn>
                <a:cxn ang="0">
                  <a:pos x="144" y="0"/>
                </a:cxn>
                <a:cxn ang="0">
                  <a:pos x="480" y="990"/>
                </a:cxn>
                <a:cxn ang="0">
                  <a:pos x="624" y="990"/>
                </a:cxn>
              </a:cxnLst>
              <a:rect l="0" t="0" r="r" b="b"/>
              <a:pathLst>
                <a:path w="625" h="991">
                  <a:moveTo>
                    <a:pt x="0" y="0"/>
                  </a:moveTo>
                  <a:lnTo>
                    <a:pt x="144" y="0"/>
                  </a:lnTo>
                  <a:lnTo>
                    <a:pt x="480" y="990"/>
                  </a:lnTo>
                  <a:lnTo>
                    <a:pt x="624" y="990"/>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sp>
          <p:nvSpPr>
            <p:cNvPr id="6176" name="Freeform 32"/>
            <p:cNvSpPr>
              <a:spLocks/>
            </p:cNvSpPr>
            <p:nvPr/>
          </p:nvSpPr>
          <p:spPr bwMode="auto">
            <a:xfrm>
              <a:off x="1248" y="2058"/>
              <a:ext cx="625" cy="991"/>
            </a:xfrm>
            <a:custGeom>
              <a:avLst/>
              <a:gdLst/>
              <a:ahLst/>
              <a:cxnLst>
                <a:cxn ang="0">
                  <a:pos x="624" y="0"/>
                </a:cxn>
                <a:cxn ang="0">
                  <a:pos x="480" y="0"/>
                </a:cxn>
                <a:cxn ang="0">
                  <a:pos x="144" y="990"/>
                </a:cxn>
                <a:cxn ang="0">
                  <a:pos x="0" y="990"/>
                </a:cxn>
              </a:cxnLst>
              <a:rect l="0" t="0" r="r" b="b"/>
              <a:pathLst>
                <a:path w="625" h="991">
                  <a:moveTo>
                    <a:pt x="624" y="0"/>
                  </a:moveTo>
                  <a:lnTo>
                    <a:pt x="480" y="0"/>
                  </a:lnTo>
                  <a:lnTo>
                    <a:pt x="144" y="990"/>
                  </a:lnTo>
                  <a:lnTo>
                    <a:pt x="0" y="990"/>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sp>
          <p:nvSpPr>
            <p:cNvPr id="6177" name="Line 33"/>
            <p:cNvSpPr>
              <a:spLocks noChangeShapeType="1"/>
            </p:cNvSpPr>
            <p:nvPr/>
          </p:nvSpPr>
          <p:spPr bwMode="auto">
            <a:xfrm>
              <a:off x="1242" y="3168"/>
              <a:ext cx="624"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78" name="Line 34"/>
            <p:cNvSpPr>
              <a:spLocks noChangeShapeType="1"/>
            </p:cNvSpPr>
            <p:nvPr/>
          </p:nvSpPr>
          <p:spPr bwMode="auto">
            <a:xfrm>
              <a:off x="1242" y="3276"/>
              <a:ext cx="624"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79" name="Line 35"/>
            <p:cNvSpPr>
              <a:spLocks noChangeShapeType="1"/>
            </p:cNvSpPr>
            <p:nvPr/>
          </p:nvSpPr>
          <p:spPr bwMode="auto">
            <a:xfrm>
              <a:off x="1248" y="3732"/>
              <a:ext cx="624"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80" name="Line 36"/>
            <p:cNvSpPr>
              <a:spLocks noChangeShapeType="1"/>
            </p:cNvSpPr>
            <p:nvPr/>
          </p:nvSpPr>
          <p:spPr bwMode="auto">
            <a:xfrm>
              <a:off x="1242" y="3846"/>
              <a:ext cx="624"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nvGrpSpPr>
            <p:cNvPr id="6186" name="Group 42"/>
            <p:cNvGrpSpPr>
              <a:grpSpLocks/>
            </p:cNvGrpSpPr>
            <p:nvPr/>
          </p:nvGrpSpPr>
          <p:grpSpPr bwMode="auto">
            <a:xfrm>
              <a:off x="2256" y="3288"/>
              <a:ext cx="288" cy="192"/>
              <a:chOff x="2256" y="2880"/>
              <a:chExt cx="288" cy="192"/>
            </a:xfrm>
          </p:grpSpPr>
          <p:sp>
            <p:nvSpPr>
              <p:cNvPr id="6181" name="Line 37"/>
              <p:cNvSpPr>
                <a:spLocks noChangeShapeType="1"/>
              </p:cNvSpPr>
              <p:nvPr/>
            </p:nvSpPr>
            <p:spPr bwMode="auto">
              <a:xfrm>
                <a:off x="2256" y="2880"/>
                <a:ext cx="288"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82" name="Line 38"/>
              <p:cNvSpPr>
                <a:spLocks noChangeShapeType="1"/>
              </p:cNvSpPr>
              <p:nvPr/>
            </p:nvSpPr>
            <p:spPr bwMode="auto">
              <a:xfrm>
                <a:off x="2256" y="2928"/>
                <a:ext cx="288"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83" name="Line 39"/>
              <p:cNvSpPr>
                <a:spLocks noChangeShapeType="1"/>
              </p:cNvSpPr>
              <p:nvPr/>
            </p:nvSpPr>
            <p:spPr bwMode="auto">
              <a:xfrm>
                <a:off x="2256" y="2976"/>
                <a:ext cx="288"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84" name="Line 40"/>
              <p:cNvSpPr>
                <a:spLocks noChangeShapeType="1"/>
              </p:cNvSpPr>
              <p:nvPr/>
            </p:nvSpPr>
            <p:spPr bwMode="auto">
              <a:xfrm>
                <a:off x="2256" y="3024"/>
                <a:ext cx="288"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85" name="Line 41"/>
              <p:cNvSpPr>
                <a:spLocks noChangeShapeType="1"/>
              </p:cNvSpPr>
              <p:nvPr/>
            </p:nvSpPr>
            <p:spPr bwMode="auto">
              <a:xfrm>
                <a:off x="2256" y="3072"/>
                <a:ext cx="288"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grpSp>
          <p:nvGrpSpPr>
            <p:cNvPr id="6192" name="Group 48"/>
            <p:cNvGrpSpPr>
              <a:grpSpLocks/>
            </p:cNvGrpSpPr>
            <p:nvPr/>
          </p:nvGrpSpPr>
          <p:grpSpPr bwMode="auto">
            <a:xfrm>
              <a:off x="576" y="3288"/>
              <a:ext cx="288" cy="192"/>
              <a:chOff x="576" y="2880"/>
              <a:chExt cx="288" cy="192"/>
            </a:xfrm>
          </p:grpSpPr>
          <p:sp>
            <p:nvSpPr>
              <p:cNvPr id="6187" name="Line 43"/>
              <p:cNvSpPr>
                <a:spLocks noChangeShapeType="1"/>
              </p:cNvSpPr>
              <p:nvPr/>
            </p:nvSpPr>
            <p:spPr bwMode="auto">
              <a:xfrm>
                <a:off x="576" y="2880"/>
                <a:ext cx="288"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88" name="Line 44"/>
              <p:cNvSpPr>
                <a:spLocks noChangeShapeType="1"/>
              </p:cNvSpPr>
              <p:nvPr/>
            </p:nvSpPr>
            <p:spPr bwMode="auto">
              <a:xfrm>
                <a:off x="576" y="2928"/>
                <a:ext cx="288"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89" name="Line 45"/>
              <p:cNvSpPr>
                <a:spLocks noChangeShapeType="1"/>
              </p:cNvSpPr>
              <p:nvPr/>
            </p:nvSpPr>
            <p:spPr bwMode="auto">
              <a:xfrm>
                <a:off x="576" y="2976"/>
                <a:ext cx="288"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90" name="Line 46"/>
              <p:cNvSpPr>
                <a:spLocks noChangeShapeType="1"/>
              </p:cNvSpPr>
              <p:nvPr/>
            </p:nvSpPr>
            <p:spPr bwMode="auto">
              <a:xfrm>
                <a:off x="576" y="3024"/>
                <a:ext cx="288"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91" name="Line 47"/>
              <p:cNvSpPr>
                <a:spLocks noChangeShapeType="1"/>
              </p:cNvSpPr>
              <p:nvPr/>
            </p:nvSpPr>
            <p:spPr bwMode="auto">
              <a:xfrm>
                <a:off x="576" y="3072"/>
                <a:ext cx="288"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sp>
          <p:nvSpPr>
            <p:cNvPr id="6193" name="Rectangle 49"/>
            <p:cNvSpPr>
              <a:spLocks noChangeArrowheads="1"/>
            </p:cNvSpPr>
            <p:nvPr/>
          </p:nvSpPr>
          <p:spPr bwMode="auto">
            <a:xfrm>
              <a:off x="1910" y="2467"/>
              <a:ext cx="1642" cy="330"/>
            </a:xfrm>
            <a:prstGeom prst="rect">
              <a:avLst/>
            </a:prstGeom>
            <a:noFill/>
            <a:ln w="9525">
              <a:noFill/>
              <a:miter lim="800000"/>
              <a:headEnd/>
              <a:tailEnd/>
            </a:ln>
            <a:effectLst/>
          </p:spPr>
          <p:txBody>
            <a:bodyPr lIns="92075" tIns="46038" rIns="92075" bIns="46038">
              <a:spAutoFit/>
            </a:bodyPr>
            <a:lstStyle/>
            <a:p>
              <a:pPr defTabSz="762000" eaLnBrk="0" hangingPunct="0"/>
              <a:r>
                <a:rPr lang="en-US" sz="1400">
                  <a:latin typeface="+mn-lt"/>
                </a:rPr>
                <a:t>Multistage multiplexing</a:t>
              </a:r>
            </a:p>
            <a:p>
              <a:pPr defTabSz="762000" eaLnBrk="0" hangingPunct="0"/>
              <a:r>
                <a:rPr lang="en-US" sz="1400">
                  <a:latin typeface="+mn-lt"/>
                </a:rPr>
                <a:t>to higher order systems</a:t>
              </a:r>
              <a:endParaRPr lang="pl-PL" sz="1400">
                <a:latin typeface="+mn-lt"/>
              </a:endParaRPr>
            </a:p>
          </p:txBody>
        </p:sp>
        <p:sp>
          <p:nvSpPr>
            <p:cNvPr id="6194" name="Line 50"/>
            <p:cNvSpPr>
              <a:spLocks noChangeShapeType="1"/>
            </p:cNvSpPr>
            <p:nvPr/>
          </p:nvSpPr>
          <p:spPr bwMode="auto">
            <a:xfrm flipH="1">
              <a:off x="624" y="2040"/>
              <a:ext cx="336" cy="336"/>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95" name="Line 51"/>
            <p:cNvSpPr>
              <a:spLocks noChangeShapeType="1"/>
            </p:cNvSpPr>
            <p:nvPr/>
          </p:nvSpPr>
          <p:spPr bwMode="auto">
            <a:xfrm>
              <a:off x="803" y="2948"/>
              <a:ext cx="133" cy="124"/>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96" name="Rectangle 52"/>
            <p:cNvSpPr>
              <a:spLocks noChangeArrowheads="1"/>
            </p:cNvSpPr>
            <p:nvPr/>
          </p:nvSpPr>
          <p:spPr bwMode="auto">
            <a:xfrm>
              <a:off x="240" y="2347"/>
              <a:ext cx="954" cy="601"/>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1400">
                  <a:latin typeface="+mn-lt"/>
                </a:rPr>
                <a:t>Multistage</a:t>
              </a:r>
            </a:p>
            <a:p>
              <a:pPr defTabSz="762000" eaLnBrk="0" hangingPunct="0"/>
              <a:r>
                <a:rPr lang="en-US" sz="1400">
                  <a:latin typeface="+mn-lt"/>
                </a:rPr>
                <a:t>demultiplexing</a:t>
              </a:r>
            </a:p>
            <a:p>
              <a:pPr defTabSz="762000" eaLnBrk="0" hangingPunct="0"/>
              <a:r>
                <a:rPr lang="en-US" sz="1400">
                  <a:latin typeface="+mn-lt"/>
                </a:rPr>
                <a:t>to lower order</a:t>
              </a:r>
            </a:p>
            <a:p>
              <a:pPr defTabSz="762000" eaLnBrk="0" hangingPunct="0"/>
              <a:r>
                <a:rPr lang="en-US" sz="1400">
                  <a:latin typeface="+mn-lt"/>
                </a:rPr>
                <a:t>systems</a:t>
              </a:r>
              <a:endParaRPr lang="pl-PL" sz="1400">
                <a:latin typeface="+mn-lt"/>
              </a:endParaRPr>
            </a:p>
          </p:txBody>
        </p:sp>
        <p:sp>
          <p:nvSpPr>
            <p:cNvPr id="6197" name="Line 53"/>
            <p:cNvSpPr>
              <a:spLocks noChangeShapeType="1"/>
            </p:cNvSpPr>
            <p:nvPr/>
          </p:nvSpPr>
          <p:spPr bwMode="auto">
            <a:xfrm>
              <a:off x="2112" y="2088"/>
              <a:ext cx="384" cy="384"/>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98" name="Line 54"/>
            <p:cNvSpPr>
              <a:spLocks noChangeShapeType="1"/>
            </p:cNvSpPr>
            <p:nvPr/>
          </p:nvSpPr>
          <p:spPr bwMode="auto">
            <a:xfrm flipV="1">
              <a:off x="2160" y="2802"/>
              <a:ext cx="318" cy="246"/>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199" name="Rectangle 55"/>
            <p:cNvSpPr>
              <a:spLocks noChangeArrowheads="1"/>
            </p:cNvSpPr>
            <p:nvPr/>
          </p:nvSpPr>
          <p:spPr bwMode="auto">
            <a:xfrm>
              <a:off x="1005" y="888"/>
              <a:ext cx="1418" cy="231"/>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800">
                  <a:latin typeface="+mn-lt"/>
                </a:rPr>
                <a:t>PDH</a:t>
              </a:r>
              <a:r>
                <a:rPr lang="en-US" sz="1800">
                  <a:latin typeface="+mn-lt"/>
                </a:rPr>
                <a:t> crossconnect</a:t>
              </a:r>
              <a:endParaRPr lang="pl-PL" sz="1800">
                <a:latin typeface="+mn-lt"/>
              </a:endParaRPr>
            </a:p>
          </p:txBody>
        </p:sp>
        <p:sp>
          <p:nvSpPr>
            <p:cNvPr id="6200" name="Rectangle 56"/>
            <p:cNvSpPr>
              <a:spLocks noChangeArrowheads="1"/>
            </p:cNvSpPr>
            <p:nvPr/>
          </p:nvSpPr>
          <p:spPr bwMode="auto">
            <a:xfrm>
              <a:off x="335" y="4032"/>
              <a:ext cx="2421" cy="19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400">
                  <a:latin typeface="+mn-lt"/>
                </a:rPr>
                <a:t>PDH</a:t>
              </a:r>
              <a:r>
                <a:rPr lang="en-US" sz="1400">
                  <a:latin typeface="+mn-lt"/>
                </a:rPr>
                <a:t> stream with</a:t>
              </a:r>
              <a:r>
                <a:rPr lang="pl-PL" sz="1400">
                  <a:latin typeface="+mn-lt"/>
                </a:rPr>
                <a:t> </a:t>
              </a:r>
              <a:r>
                <a:rPr lang="pl-PL" sz="1400" i="1">
                  <a:latin typeface="+mn-lt"/>
                </a:rPr>
                <a:t>n</a:t>
              </a:r>
              <a:r>
                <a:rPr lang="pl-PL" sz="1400">
                  <a:latin typeface="+mn-lt"/>
                </a:rPr>
                <a:t> </a:t>
              </a:r>
              <a:r>
                <a:rPr lang="en-US" sz="1400">
                  <a:latin typeface="+mn-lt"/>
                </a:rPr>
                <a:t> lower-order streams</a:t>
              </a:r>
              <a:endParaRPr lang="pl-PL" sz="1400">
                <a:latin typeface="+mn-lt"/>
              </a:endParaRPr>
            </a:p>
          </p:txBody>
        </p:sp>
        <p:sp>
          <p:nvSpPr>
            <p:cNvPr id="6201" name="Line 57"/>
            <p:cNvSpPr>
              <a:spLocks noChangeShapeType="1"/>
            </p:cNvSpPr>
            <p:nvPr/>
          </p:nvSpPr>
          <p:spPr bwMode="auto">
            <a:xfrm flipH="1">
              <a:off x="2281" y="3576"/>
              <a:ext cx="167" cy="46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202" name="Line 58"/>
            <p:cNvSpPr>
              <a:spLocks noChangeShapeType="1"/>
            </p:cNvSpPr>
            <p:nvPr/>
          </p:nvSpPr>
          <p:spPr bwMode="auto">
            <a:xfrm>
              <a:off x="672" y="3576"/>
              <a:ext cx="149" cy="415"/>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grpSp>
        <p:nvGrpSpPr>
          <p:cNvPr id="6229" name="Group 85"/>
          <p:cNvGrpSpPr>
            <a:grpSpLocks/>
          </p:cNvGrpSpPr>
          <p:nvPr/>
        </p:nvGrpSpPr>
        <p:grpSpPr bwMode="auto">
          <a:xfrm>
            <a:off x="4560888" y="1401763"/>
            <a:ext cx="3857625" cy="5122862"/>
            <a:chOff x="2873" y="864"/>
            <a:chExt cx="2430" cy="3227"/>
          </a:xfrm>
        </p:grpSpPr>
        <p:sp>
          <p:nvSpPr>
            <p:cNvPr id="6203" name="Rectangle 59"/>
            <p:cNvSpPr>
              <a:spLocks noChangeArrowheads="1"/>
            </p:cNvSpPr>
            <p:nvPr/>
          </p:nvSpPr>
          <p:spPr bwMode="auto">
            <a:xfrm>
              <a:off x="3944" y="1146"/>
              <a:ext cx="896" cy="2497"/>
            </a:xfrm>
            <a:prstGeom prst="rect">
              <a:avLst/>
            </a:prstGeom>
            <a:noFill/>
            <a:ln w="25400">
              <a:solidFill>
                <a:schemeClr val="tx1"/>
              </a:solidFill>
              <a:prstDash val="sysDot"/>
              <a:miter lim="800000"/>
              <a:headEnd/>
              <a:tailEnd/>
            </a:ln>
            <a:effectLst/>
          </p:spPr>
          <p:txBody>
            <a:bodyPr wrap="none" anchor="ctr"/>
            <a:lstStyle/>
            <a:p>
              <a:endParaRPr lang="pl-PL">
                <a:latin typeface="+mn-lt"/>
              </a:endParaRPr>
            </a:p>
          </p:txBody>
        </p:sp>
        <p:sp>
          <p:nvSpPr>
            <p:cNvPr id="6204" name="AutoShape 60"/>
            <p:cNvSpPr>
              <a:spLocks noChangeArrowheads="1"/>
            </p:cNvSpPr>
            <p:nvPr/>
          </p:nvSpPr>
          <p:spPr bwMode="auto">
            <a:xfrm>
              <a:off x="4088" y="2959"/>
              <a:ext cx="608" cy="560"/>
            </a:xfrm>
            <a:prstGeom prst="roundRect">
              <a:avLst>
                <a:gd name="adj" fmla="val 25292"/>
              </a:avLst>
            </a:prstGeom>
            <a:solidFill>
              <a:srgbClr val="FFFFCC"/>
            </a:solidFill>
            <a:ln w="25400">
              <a:solidFill>
                <a:schemeClr val="tx1"/>
              </a:solidFill>
              <a:round/>
              <a:headEnd/>
              <a:tailEnd/>
            </a:ln>
            <a:effectLst/>
          </p:spPr>
          <p:txBody>
            <a:bodyPr wrap="none" anchor="ctr"/>
            <a:lstStyle/>
            <a:p>
              <a:endParaRPr lang="pl-PL">
                <a:latin typeface="+mn-lt"/>
              </a:endParaRPr>
            </a:p>
          </p:txBody>
        </p:sp>
        <p:sp>
          <p:nvSpPr>
            <p:cNvPr id="6205" name="AutoShape 61"/>
            <p:cNvSpPr>
              <a:spLocks noChangeArrowheads="1"/>
            </p:cNvSpPr>
            <p:nvPr/>
          </p:nvSpPr>
          <p:spPr bwMode="auto">
            <a:xfrm>
              <a:off x="4088" y="1231"/>
              <a:ext cx="608" cy="560"/>
            </a:xfrm>
            <a:prstGeom prst="roundRect">
              <a:avLst>
                <a:gd name="adj" fmla="val 25292"/>
              </a:avLst>
            </a:prstGeom>
            <a:solidFill>
              <a:srgbClr val="FFFFCC"/>
            </a:solidFill>
            <a:ln w="25400">
              <a:solidFill>
                <a:schemeClr val="tx1"/>
              </a:solidFill>
              <a:round/>
              <a:headEnd/>
              <a:tailEnd/>
            </a:ln>
            <a:effectLst/>
          </p:spPr>
          <p:txBody>
            <a:bodyPr wrap="none" anchor="ctr"/>
            <a:lstStyle/>
            <a:p>
              <a:endParaRPr lang="pl-PL">
                <a:latin typeface="+mn-lt"/>
              </a:endParaRPr>
            </a:p>
          </p:txBody>
        </p:sp>
        <p:grpSp>
          <p:nvGrpSpPr>
            <p:cNvPr id="6210" name="Group 66"/>
            <p:cNvGrpSpPr>
              <a:grpSpLocks/>
            </p:cNvGrpSpPr>
            <p:nvPr/>
          </p:nvGrpSpPr>
          <p:grpSpPr bwMode="auto">
            <a:xfrm>
              <a:off x="3600" y="1415"/>
              <a:ext cx="1536" cy="144"/>
              <a:chOff x="3600" y="1104"/>
              <a:chExt cx="1536" cy="144"/>
            </a:xfrm>
          </p:grpSpPr>
          <p:sp>
            <p:nvSpPr>
              <p:cNvPr id="6206" name="Line 62"/>
              <p:cNvSpPr>
                <a:spLocks noChangeShapeType="1"/>
              </p:cNvSpPr>
              <p:nvPr/>
            </p:nvSpPr>
            <p:spPr bwMode="auto">
              <a:xfrm>
                <a:off x="3600" y="1152"/>
                <a:ext cx="1536"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207" name="Line 63"/>
              <p:cNvSpPr>
                <a:spLocks noChangeShapeType="1"/>
              </p:cNvSpPr>
              <p:nvPr/>
            </p:nvSpPr>
            <p:spPr bwMode="auto">
              <a:xfrm>
                <a:off x="3600" y="1200"/>
                <a:ext cx="1536"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208" name="Line 64"/>
              <p:cNvSpPr>
                <a:spLocks noChangeShapeType="1"/>
              </p:cNvSpPr>
              <p:nvPr/>
            </p:nvSpPr>
            <p:spPr bwMode="auto">
              <a:xfrm>
                <a:off x="3600" y="1248"/>
                <a:ext cx="1536"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209" name="Line 65"/>
              <p:cNvSpPr>
                <a:spLocks noChangeShapeType="1"/>
              </p:cNvSpPr>
              <p:nvPr/>
            </p:nvSpPr>
            <p:spPr bwMode="auto">
              <a:xfrm>
                <a:off x="3600" y="1104"/>
                <a:ext cx="1536"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grpSp>
          <p:nvGrpSpPr>
            <p:cNvPr id="6215" name="Group 71"/>
            <p:cNvGrpSpPr>
              <a:grpSpLocks/>
            </p:cNvGrpSpPr>
            <p:nvPr/>
          </p:nvGrpSpPr>
          <p:grpSpPr bwMode="auto">
            <a:xfrm>
              <a:off x="3600" y="3191"/>
              <a:ext cx="1536" cy="144"/>
              <a:chOff x="3600" y="2880"/>
              <a:chExt cx="1536" cy="144"/>
            </a:xfrm>
          </p:grpSpPr>
          <p:sp>
            <p:nvSpPr>
              <p:cNvPr id="6211" name="Line 67"/>
              <p:cNvSpPr>
                <a:spLocks noChangeShapeType="1"/>
              </p:cNvSpPr>
              <p:nvPr/>
            </p:nvSpPr>
            <p:spPr bwMode="auto">
              <a:xfrm>
                <a:off x="3600" y="2928"/>
                <a:ext cx="1536"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212" name="Line 68"/>
              <p:cNvSpPr>
                <a:spLocks noChangeShapeType="1"/>
              </p:cNvSpPr>
              <p:nvPr/>
            </p:nvSpPr>
            <p:spPr bwMode="auto">
              <a:xfrm>
                <a:off x="3600" y="2976"/>
                <a:ext cx="1536"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213" name="Line 69"/>
              <p:cNvSpPr>
                <a:spLocks noChangeShapeType="1"/>
              </p:cNvSpPr>
              <p:nvPr/>
            </p:nvSpPr>
            <p:spPr bwMode="auto">
              <a:xfrm>
                <a:off x="3600" y="3024"/>
                <a:ext cx="1536"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214" name="Line 70"/>
              <p:cNvSpPr>
                <a:spLocks noChangeShapeType="1"/>
              </p:cNvSpPr>
              <p:nvPr/>
            </p:nvSpPr>
            <p:spPr bwMode="auto">
              <a:xfrm>
                <a:off x="3600" y="2880"/>
                <a:ext cx="1536"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sp>
          <p:nvSpPr>
            <p:cNvPr id="6216" name="Freeform 72"/>
            <p:cNvSpPr>
              <a:spLocks/>
            </p:cNvSpPr>
            <p:nvPr/>
          </p:nvSpPr>
          <p:spPr bwMode="auto">
            <a:xfrm>
              <a:off x="3600" y="1607"/>
              <a:ext cx="1537" cy="1537"/>
            </a:xfrm>
            <a:custGeom>
              <a:avLst/>
              <a:gdLst/>
              <a:ahLst/>
              <a:cxnLst>
                <a:cxn ang="0">
                  <a:pos x="0" y="0"/>
                </a:cxn>
                <a:cxn ang="0">
                  <a:pos x="624" y="0"/>
                </a:cxn>
                <a:cxn ang="0">
                  <a:pos x="960" y="1536"/>
                </a:cxn>
                <a:cxn ang="0">
                  <a:pos x="1536" y="1536"/>
                </a:cxn>
              </a:cxnLst>
              <a:rect l="0" t="0" r="r" b="b"/>
              <a:pathLst>
                <a:path w="1537" h="1537">
                  <a:moveTo>
                    <a:pt x="0" y="0"/>
                  </a:moveTo>
                  <a:lnTo>
                    <a:pt x="624" y="0"/>
                  </a:lnTo>
                  <a:lnTo>
                    <a:pt x="960" y="1536"/>
                  </a:lnTo>
                  <a:lnTo>
                    <a:pt x="1536" y="1536"/>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sp>
          <p:nvSpPr>
            <p:cNvPr id="6217" name="Freeform 73"/>
            <p:cNvSpPr>
              <a:spLocks/>
            </p:cNvSpPr>
            <p:nvPr/>
          </p:nvSpPr>
          <p:spPr bwMode="auto">
            <a:xfrm>
              <a:off x="3600" y="1607"/>
              <a:ext cx="1537" cy="1537"/>
            </a:xfrm>
            <a:custGeom>
              <a:avLst/>
              <a:gdLst/>
              <a:ahLst/>
              <a:cxnLst>
                <a:cxn ang="0">
                  <a:pos x="1536" y="0"/>
                </a:cxn>
                <a:cxn ang="0">
                  <a:pos x="960" y="0"/>
                </a:cxn>
                <a:cxn ang="0">
                  <a:pos x="624" y="1536"/>
                </a:cxn>
                <a:cxn ang="0">
                  <a:pos x="0" y="1536"/>
                </a:cxn>
              </a:cxnLst>
              <a:rect l="0" t="0" r="r" b="b"/>
              <a:pathLst>
                <a:path w="1537" h="1537">
                  <a:moveTo>
                    <a:pt x="1536" y="0"/>
                  </a:moveTo>
                  <a:lnTo>
                    <a:pt x="960" y="0"/>
                  </a:lnTo>
                  <a:lnTo>
                    <a:pt x="624" y="1536"/>
                  </a:lnTo>
                  <a:lnTo>
                    <a:pt x="0" y="1536"/>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sp>
          <p:nvSpPr>
            <p:cNvPr id="6218" name="Rectangle 74"/>
            <p:cNvSpPr>
              <a:spLocks noChangeArrowheads="1"/>
            </p:cNvSpPr>
            <p:nvPr/>
          </p:nvSpPr>
          <p:spPr bwMode="auto">
            <a:xfrm>
              <a:off x="2873" y="3897"/>
              <a:ext cx="2430" cy="19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400">
                  <a:latin typeface="+mn-lt"/>
                </a:rPr>
                <a:t>SDH </a:t>
              </a:r>
              <a:r>
                <a:rPr lang="en-US" sz="1400">
                  <a:latin typeface="+mn-lt"/>
                </a:rPr>
                <a:t>stream with</a:t>
              </a:r>
              <a:r>
                <a:rPr lang="pl-PL" sz="1400">
                  <a:latin typeface="+mn-lt"/>
                </a:rPr>
                <a:t> </a:t>
              </a:r>
              <a:r>
                <a:rPr lang="pl-PL" sz="1400" i="1">
                  <a:latin typeface="+mn-lt"/>
                </a:rPr>
                <a:t>n</a:t>
              </a:r>
              <a:r>
                <a:rPr lang="pl-PL" sz="1400">
                  <a:latin typeface="+mn-lt"/>
                </a:rPr>
                <a:t> </a:t>
              </a:r>
              <a:r>
                <a:rPr lang="en-US" sz="1400">
                  <a:latin typeface="+mn-lt"/>
                </a:rPr>
                <a:t> lower-order streams</a:t>
              </a:r>
              <a:endParaRPr lang="pl-PL" sz="1400">
                <a:latin typeface="+mn-lt"/>
              </a:endParaRPr>
            </a:p>
          </p:txBody>
        </p:sp>
        <p:sp>
          <p:nvSpPr>
            <p:cNvPr id="6219" name="Line 75"/>
            <p:cNvSpPr>
              <a:spLocks noChangeShapeType="1"/>
            </p:cNvSpPr>
            <p:nvPr/>
          </p:nvSpPr>
          <p:spPr bwMode="auto">
            <a:xfrm flipH="1">
              <a:off x="4896" y="3383"/>
              <a:ext cx="144" cy="528"/>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220" name="Line 76"/>
            <p:cNvSpPr>
              <a:spLocks noChangeShapeType="1"/>
            </p:cNvSpPr>
            <p:nvPr/>
          </p:nvSpPr>
          <p:spPr bwMode="auto">
            <a:xfrm flipH="1">
              <a:off x="3696" y="3383"/>
              <a:ext cx="144" cy="528"/>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6223" name="Rectangle 79"/>
            <p:cNvSpPr>
              <a:spLocks noChangeArrowheads="1"/>
            </p:cNvSpPr>
            <p:nvPr/>
          </p:nvSpPr>
          <p:spPr bwMode="auto">
            <a:xfrm>
              <a:off x="3744" y="864"/>
              <a:ext cx="1433" cy="233"/>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800">
                  <a:latin typeface="+mn-lt"/>
                </a:rPr>
                <a:t>SDH</a:t>
              </a:r>
              <a:r>
                <a:rPr lang="en-US" sz="1800">
                  <a:latin typeface="+mn-lt"/>
                </a:rPr>
                <a:t> crossconnect</a:t>
              </a:r>
              <a:endParaRPr lang="pl-PL" sz="1800">
                <a:latin typeface="+mn-lt"/>
              </a:endParaRPr>
            </a:p>
          </p:txBody>
        </p:sp>
      </p:grpSp>
      <p:sp>
        <p:nvSpPr>
          <p:cNvPr id="6227" name="Rectangle 83"/>
          <p:cNvSpPr>
            <a:spLocks noGrp="1" noChangeArrowheads="1"/>
          </p:cNvSpPr>
          <p:nvPr>
            <p:ph type="title"/>
          </p:nvPr>
        </p:nvSpPr>
        <p:spPr/>
        <p:txBody>
          <a:bodyPr/>
          <a:lstStyle/>
          <a:p>
            <a:r>
              <a:rPr lang="en-US" sz="2400" dirty="0"/>
              <a:t>Cross-Connecting </a:t>
            </a:r>
            <a:br>
              <a:rPr lang="en-US" sz="2400" dirty="0"/>
            </a:br>
            <a:r>
              <a:rPr lang="en-US" sz="2400" dirty="0"/>
              <a:t>of Lower-Order Streams</a:t>
            </a:r>
          </a:p>
        </p:txBody>
      </p:sp>
    </p:spTree>
    <p:extLst>
      <p:ext uri="{BB962C8B-B14F-4D97-AF65-F5344CB8AC3E}">
        <p14:creationId xmlns:p14="http://schemas.microsoft.com/office/powerpoint/2010/main" val="1700405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228"/>
                                        </p:tgtEl>
                                        <p:attrNameLst>
                                          <p:attrName>style.visibility</p:attrName>
                                        </p:attrNameLst>
                                      </p:cBhvr>
                                      <p:to>
                                        <p:strVal val="visible"/>
                                      </p:to>
                                    </p:set>
                                    <p:animEffect transition="in" filter="wipe(left)">
                                      <p:cBhvr>
                                        <p:cTn id="7" dur="500"/>
                                        <p:tgtEl>
                                          <p:spTgt spid="622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229"/>
                                        </p:tgtEl>
                                        <p:attrNameLst>
                                          <p:attrName>style.visibility</p:attrName>
                                        </p:attrNameLst>
                                      </p:cBhvr>
                                      <p:to>
                                        <p:strVal val="visible"/>
                                      </p:to>
                                    </p:set>
                                    <p:animEffect transition="in" filter="wipe(left)">
                                      <p:cBhvr>
                                        <p:cTn id="12" dur="500"/>
                                        <p:tgtEl>
                                          <p:spTgt spid="62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38" name="Group 70"/>
          <p:cNvGrpSpPr>
            <a:grpSpLocks/>
          </p:cNvGrpSpPr>
          <p:nvPr/>
        </p:nvGrpSpPr>
        <p:grpSpPr bwMode="auto">
          <a:xfrm>
            <a:off x="776288" y="4038600"/>
            <a:ext cx="7199312" cy="2263775"/>
            <a:chOff x="489" y="2544"/>
            <a:chExt cx="4535" cy="1426"/>
          </a:xfrm>
        </p:grpSpPr>
        <p:sp>
          <p:nvSpPr>
            <p:cNvPr id="7170" name="Rectangle 2"/>
            <p:cNvSpPr>
              <a:spLocks noChangeArrowheads="1"/>
            </p:cNvSpPr>
            <p:nvPr/>
          </p:nvSpPr>
          <p:spPr bwMode="auto">
            <a:xfrm>
              <a:off x="489" y="2928"/>
              <a:ext cx="914" cy="233"/>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a:latin typeface="+mn-lt"/>
                </a:rPr>
                <a:t>SDH</a:t>
              </a:r>
              <a:r>
                <a:rPr lang="en-US">
                  <a:latin typeface="+mn-lt"/>
                </a:rPr>
                <a:t> frame</a:t>
              </a:r>
              <a:endParaRPr lang="pl-PL">
                <a:latin typeface="+mn-lt"/>
              </a:endParaRPr>
            </a:p>
          </p:txBody>
        </p:sp>
        <p:sp>
          <p:nvSpPr>
            <p:cNvPr id="7177" name="Line 9"/>
            <p:cNvSpPr>
              <a:spLocks noChangeShapeType="1"/>
            </p:cNvSpPr>
            <p:nvPr/>
          </p:nvSpPr>
          <p:spPr bwMode="auto">
            <a:xfrm>
              <a:off x="2437" y="2544"/>
              <a:ext cx="0" cy="96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7178" name="Line 10"/>
            <p:cNvSpPr>
              <a:spLocks noChangeShapeType="1"/>
            </p:cNvSpPr>
            <p:nvPr/>
          </p:nvSpPr>
          <p:spPr bwMode="auto">
            <a:xfrm>
              <a:off x="2965" y="2544"/>
              <a:ext cx="0" cy="96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7179" name="Line 11"/>
            <p:cNvSpPr>
              <a:spLocks noChangeShapeType="1"/>
            </p:cNvSpPr>
            <p:nvPr/>
          </p:nvSpPr>
          <p:spPr bwMode="auto">
            <a:xfrm>
              <a:off x="3493" y="2544"/>
              <a:ext cx="0" cy="96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7180" name="Line 12"/>
            <p:cNvSpPr>
              <a:spLocks noChangeShapeType="1"/>
            </p:cNvSpPr>
            <p:nvPr/>
          </p:nvSpPr>
          <p:spPr bwMode="auto">
            <a:xfrm>
              <a:off x="4021" y="2544"/>
              <a:ext cx="0" cy="96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7182" name="Rectangle 14"/>
            <p:cNvSpPr>
              <a:spLocks noChangeArrowheads="1"/>
            </p:cNvSpPr>
            <p:nvPr/>
          </p:nvSpPr>
          <p:spPr bwMode="auto">
            <a:xfrm>
              <a:off x="2541" y="2648"/>
              <a:ext cx="320" cy="752"/>
            </a:xfrm>
            <a:prstGeom prst="rect">
              <a:avLst/>
            </a:prstGeom>
            <a:noFill/>
            <a:ln w="25400">
              <a:solidFill>
                <a:schemeClr val="tx1"/>
              </a:solidFill>
              <a:miter lim="800000"/>
              <a:headEnd/>
              <a:tailEnd/>
            </a:ln>
            <a:effectLst/>
          </p:spPr>
          <p:txBody>
            <a:bodyPr wrap="none" anchor="ctr"/>
            <a:lstStyle/>
            <a:p>
              <a:endParaRPr lang="pl-PL">
                <a:latin typeface="+mn-lt"/>
              </a:endParaRPr>
            </a:p>
          </p:txBody>
        </p:sp>
        <p:sp>
          <p:nvSpPr>
            <p:cNvPr id="7183" name="Rectangle 15"/>
            <p:cNvSpPr>
              <a:spLocks noChangeArrowheads="1"/>
            </p:cNvSpPr>
            <p:nvPr/>
          </p:nvSpPr>
          <p:spPr bwMode="auto">
            <a:xfrm>
              <a:off x="3069" y="2648"/>
              <a:ext cx="320" cy="752"/>
            </a:xfrm>
            <a:prstGeom prst="rect">
              <a:avLst/>
            </a:prstGeom>
            <a:noFill/>
            <a:ln w="25400">
              <a:solidFill>
                <a:schemeClr val="tx1"/>
              </a:solidFill>
              <a:miter lim="800000"/>
              <a:headEnd/>
              <a:tailEnd/>
            </a:ln>
            <a:effectLst/>
          </p:spPr>
          <p:txBody>
            <a:bodyPr wrap="none" anchor="ctr"/>
            <a:lstStyle/>
            <a:p>
              <a:endParaRPr lang="pl-PL">
                <a:latin typeface="+mn-lt"/>
              </a:endParaRPr>
            </a:p>
          </p:txBody>
        </p:sp>
        <p:sp>
          <p:nvSpPr>
            <p:cNvPr id="7184" name="Rectangle 16"/>
            <p:cNvSpPr>
              <a:spLocks noChangeArrowheads="1"/>
            </p:cNvSpPr>
            <p:nvPr/>
          </p:nvSpPr>
          <p:spPr bwMode="auto">
            <a:xfrm>
              <a:off x="3597" y="2648"/>
              <a:ext cx="320" cy="752"/>
            </a:xfrm>
            <a:prstGeom prst="rect">
              <a:avLst/>
            </a:prstGeom>
            <a:noFill/>
            <a:ln w="25400">
              <a:solidFill>
                <a:schemeClr val="tx1"/>
              </a:solidFill>
              <a:miter lim="800000"/>
              <a:headEnd/>
              <a:tailEnd/>
            </a:ln>
            <a:effectLst/>
          </p:spPr>
          <p:txBody>
            <a:bodyPr wrap="none" anchor="ctr"/>
            <a:lstStyle/>
            <a:p>
              <a:endParaRPr lang="pl-PL">
                <a:latin typeface="+mn-lt"/>
              </a:endParaRPr>
            </a:p>
          </p:txBody>
        </p:sp>
        <p:sp>
          <p:nvSpPr>
            <p:cNvPr id="7185" name="Rectangle 17"/>
            <p:cNvSpPr>
              <a:spLocks noChangeArrowheads="1"/>
            </p:cNvSpPr>
            <p:nvPr/>
          </p:nvSpPr>
          <p:spPr bwMode="auto">
            <a:xfrm>
              <a:off x="4125" y="2648"/>
              <a:ext cx="320" cy="752"/>
            </a:xfrm>
            <a:prstGeom prst="rect">
              <a:avLst/>
            </a:prstGeom>
            <a:noFill/>
            <a:ln w="25400">
              <a:solidFill>
                <a:schemeClr val="tx1"/>
              </a:solidFill>
              <a:miter lim="800000"/>
              <a:headEnd/>
              <a:tailEnd/>
            </a:ln>
            <a:effectLst/>
          </p:spPr>
          <p:txBody>
            <a:bodyPr wrap="none" anchor="ctr"/>
            <a:lstStyle/>
            <a:p>
              <a:endParaRPr lang="pl-PL">
                <a:latin typeface="+mn-lt"/>
              </a:endParaRPr>
            </a:p>
          </p:txBody>
        </p:sp>
        <p:sp>
          <p:nvSpPr>
            <p:cNvPr id="7190" name="Rectangle 22"/>
            <p:cNvSpPr>
              <a:spLocks noChangeArrowheads="1"/>
            </p:cNvSpPr>
            <p:nvPr/>
          </p:nvSpPr>
          <p:spPr bwMode="auto">
            <a:xfrm>
              <a:off x="1577" y="2548"/>
              <a:ext cx="472" cy="136"/>
            </a:xfrm>
            <a:prstGeom prst="rect">
              <a:avLst/>
            </a:prstGeom>
            <a:solidFill>
              <a:srgbClr val="309072"/>
            </a:solidFill>
            <a:ln w="12700">
              <a:solidFill>
                <a:schemeClr val="tx1"/>
              </a:solidFill>
              <a:miter lim="800000"/>
              <a:headEnd/>
              <a:tailEnd/>
            </a:ln>
            <a:effectLst/>
          </p:spPr>
          <p:txBody>
            <a:bodyPr wrap="none" anchor="ctr"/>
            <a:lstStyle/>
            <a:p>
              <a:endParaRPr lang="pl-PL">
                <a:latin typeface="+mn-lt"/>
              </a:endParaRPr>
            </a:p>
          </p:txBody>
        </p:sp>
        <p:sp>
          <p:nvSpPr>
            <p:cNvPr id="7199" name="Rectangle 31"/>
            <p:cNvSpPr>
              <a:spLocks noChangeArrowheads="1"/>
            </p:cNvSpPr>
            <p:nvPr/>
          </p:nvSpPr>
          <p:spPr bwMode="auto">
            <a:xfrm>
              <a:off x="2075" y="2557"/>
              <a:ext cx="360" cy="17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200">
                  <a:latin typeface="+mn-lt"/>
                </a:rPr>
                <a:t>Start</a:t>
              </a:r>
            </a:p>
          </p:txBody>
        </p:sp>
        <p:sp>
          <p:nvSpPr>
            <p:cNvPr id="7200" name="Rectangle 32"/>
            <p:cNvSpPr>
              <a:spLocks noChangeArrowheads="1"/>
            </p:cNvSpPr>
            <p:nvPr/>
          </p:nvSpPr>
          <p:spPr bwMode="auto">
            <a:xfrm>
              <a:off x="2523" y="2981"/>
              <a:ext cx="360" cy="17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200">
                  <a:latin typeface="+mn-lt"/>
                </a:rPr>
                <a:t>Start</a:t>
              </a:r>
            </a:p>
          </p:txBody>
        </p:sp>
        <p:sp>
          <p:nvSpPr>
            <p:cNvPr id="7201" name="Rectangle 33"/>
            <p:cNvSpPr>
              <a:spLocks noChangeArrowheads="1"/>
            </p:cNvSpPr>
            <p:nvPr/>
          </p:nvSpPr>
          <p:spPr bwMode="auto">
            <a:xfrm>
              <a:off x="3059" y="3021"/>
              <a:ext cx="360" cy="17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200">
                  <a:latin typeface="+mn-lt"/>
                </a:rPr>
                <a:t>Start</a:t>
              </a:r>
            </a:p>
          </p:txBody>
        </p:sp>
        <p:sp>
          <p:nvSpPr>
            <p:cNvPr id="7202" name="Rectangle 34"/>
            <p:cNvSpPr>
              <a:spLocks noChangeArrowheads="1"/>
            </p:cNvSpPr>
            <p:nvPr/>
          </p:nvSpPr>
          <p:spPr bwMode="auto">
            <a:xfrm>
              <a:off x="3579" y="3077"/>
              <a:ext cx="360" cy="17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200">
                  <a:latin typeface="+mn-lt"/>
                </a:rPr>
                <a:t>Start</a:t>
              </a:r>
            </a:p>
          </p:txBody>
        </p:sp>
        <p:sp>
          <p:nvSpPr>
            <p:cNvPr id="7203" name="Rectangle 35"/>
            <p:cNvSpPr>
              <a:spLocks noChangeArrowheads="1"/>
            </p:cNvSpPr>
            <p:nvPr/>
          </p:nvSpPr>
          <p:spPr bwMode="auto">
            <a:xfrm>
              <a:off x="4107" y="2885"/>
              <a:ext cx="360" cy="17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200">
                  <a:latin typeface="+mn-lt"/>
                </a:rPr>
                <a:t>Start</a:t>
              </a:r>
            </a:p>
          </p:txBody>
        </p:sp>
        <p:sp>
          <p:nvSpPr>
            <p:cNvPr id="7205" name="Line 37"/>
            <p:cNvSpPr>
              <a:spLocks noChangeShapeType="1"/>
            </p:cNvSpPr>
            <p:nvPr/>
          </p:nvSpPr>
          <p:spPr bwMode="auto">
            <a:xfrm>
              <a:off x="2533" y="2976"/>
              <a:ext cx="336" cy="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7206" name="Line 38"/>
            <p:cNvSpPr>
              <a:spLocks noChangeShapeType="1"/>
            </p:cNvSpPr>
            <p:nvPr/>
          </p:nvSpPr>
          <p:spPr bwMode="auto">
            <a:xfrm>
              <a:off x="3061" y="3024"/>
              <a:ext cx="336" cy="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7207" name="Line 39"/>
            <p:cNvSpPr>
              <a:spLocks noChangeShapeType="1"/>
            </p:cNvSpPr>
            <p:nvPr/>
          </p:nvSpPr>
          <p:spPr bwMode="auto">
            <a:xfrm>
              <a:off x="3589" y="3072"/>
              <a:ext cx="336" cy="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7208" name="Line 40"/>
            <p:cNvSpPr>
              <a:spLocks noChangeShapeType="1"/>
            </p:cNvSpPr>
            <p:nvPr/>
          </p:nvSpPr>
          <p:spPr bwMode="auto">
            <a:xfrm>
              <a:off x="4117" y="2880"/>
              <a:ext cx="336" cy="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7209" name="Rectangle 41"/>
            <p:cNvSpPr>
              <a:spLocks noChangeArrowheads="1"/>
            </p:cNvSpPr>
            <p:nvPr/>
          </p:nvSpPr>
          <p:spPr bwMode="auto">
            <a:xfrm>
              <a:off x="1578" y="3140"/>
              <a:ext cx="651" cy="212"/>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1600">
                  <a:latin typeface="+mn-lt"/>
                </a:rPr>
                <a:t>Pointers</a:t>
              </a:r>
              <a:endParaRPr lang="pl-PL" sz="1600">
                <a:latin typeface="+mn-lt"/>
              </a:endParaRPr>
            </a:p>
          </p:txBody>
        </p:sp>
        <p:grpSp>
          <p:nvGrpSpPr>
            <p:cNvPr id="7214" name="Group 46"/>
            <p:cNvGrpSpPr>
              <a:grpSpLocks/>
            </p:cNvGrpSpPr>
            <p:nvPr/>
          </p:nvGrpSpPr>
          <p:grpSpPr bwMode="auto">
            <a:xfrm>
              <a:off x="2725" y="3504"/>
              <a:ext cx="1584" cy="240"/>
              <a:chOff x="2552" y="2880"/>
              <a:chExt cx="1584" cy="240"/>
            </a:xfrm>
          </p:grpSpPr>
          <p:sp>
            <p:nvSpPr>
              <p:cNvPr id="7210" name="Line 42"/>
              <p:cNvSpPr>
                <a:spLocks noChangeShapeType="1"/>
              </p:cNvSpPr>
              <p:nvPr/>
            </p:nvSpPr>
            <p:spPr bwMode="auto">
              <a:xfrm>
                <a:off x="3080" y="2880"/>
                <a:ext cx="0" cy="240"/>
              </a:xfrm>
              <a:prstGeom prst="line">
                <a:avLst/>
              </a:prstGeom>
              <a:noFill/>
              <a:ln w="25400">
                <a:solidFill>
                  <a:schemeClr val="tx1"/>
                </a:solidFill>
                <a:round/>
                <a:headEnd type="stealth" w="med" len="med"/>
                <a:tailEnd type="none" w="sm" len="sm"/>
              </a:ln>
              <a:effectLst/>
            </p:spPr>
            <p:txBody>
              <a:bodyPr wrap="none" anchor="ctr"/>
              <a:lstStyle/>
              <a:p>
                <a:endParaRPr lang="pl-PL">
                  <a:latin typeface="+mn-lt"/>
                </a:endParaRPr>
              </a:p>
            </p:txBody>
          </p:sp>
          <p:sp>
            <p:nvSpPr>
              <p:cNvPr id="7211" name="Line 43"/>
              <p:cNvSpPr>
                <a:spLocks noChangeShapeType="1"/>
              </p:cNvSpPr>
              <p:nvPr/>
            </p:nvSpPr>
            <p:spPr bwMode="auto">
              <a:xfrm>
                <a:off x="3608" y="2880"/>
                <a:ext cx="0" cy="240"/>
              </a:xfrm>
              <a:prstGeom prst="line">
                <a:avLst/>
              </a:prstGeom>
              <a:noFill/>
              <a:ln w="25400">
                <a:solidFill>
                  <a:schemeClr val="tx1"/>
                </a:solidFill>
                <a:round/>
                <a:headEnd type="stealth" w="med" len="med"/>
                <a:tailEnd type="none" w="sm" len="sm"/>
              </a:ln>
              <a:effectLst/>
            </p:spPr>
            <p:txBody>
              <a:bodyPr wrap="none" anchor="ctr"/>
              <a:lstStyle/>
              <a:p>
                <a:endParaRPr lang="pl-PL">
                  <a:latin typeface="+mn-lt"/>
                </a:endParaRPr>
              </a:p>
            </p:txBody>
          </p:sp>
          <p:sp>
            <p:nvSpPr>
              <p:cNvPr id="7212" name="Line 44"/>
              <p:cNvSpPr>
                <a:spLocks noChangeShapeType="1"/>
              </p:cNvSpPr>
              <p:nvPr/>
            </p:nvSpPr>
            <p:spPr bwMode="auto">
              <a:xfrm>
                <a:off x="4136" y="2880"/>
                <a:ext cx="0" cy="240"/>
              </a:xfrm>
              <a:prstGeom prst="line">
                <a:avLst/>
              </a:prstGeom>
              <a:noFill/>
              <a:ln w="25400">
                <a:solidFill>
                  <a:schemeClr val="tx1"/>
                </a:solidFill>
                <a:round/>
                <a:headEnd type="stealth" w="med" len="med"/>
                <a:tailEnd type="none" w="sm" len="sm"/>
              </a:ln>
              <a:effectLst/>
            </p:spPr>
            <p:txBody>
              <a:bodyPr wrap="none" anchor="ctr"/>
              <a:lstStyle/>
              <a:p>
                <a:endParaRPr lang="pl-PL">
                  <a:latin typeface="+mn-lt"/>
                </a:endParaRPr>
              </a:p>
            </p:txBody>
          </p:sp>
          <p:sp>
            <p:nvSpPr>
              <p:cNvPr id="7213" name="Line 45"/>
              <p:cNvSpPr>
                <a:spLocks noChangeShapeType="1"/>
              </p:cNvSpPr>
              <p:nvPr/>
            </p:nvSpPr>
            <p:spPr bwMode="auto">
              <a:xfrm>
                <a:off x="2552" y="2880"/>
                <a:ext cx="0" cy="240"/>
              </a:xfrm>
              <a:prstGeom prst="line">
                <a:avLst/>
              </a:prstGeom>
              <a:noFill/>
              <a:ln w="25400">
                <a:solidFill>
                  <a:schemeClr val="tx1"/>
                </a:solidFill>
                <a:round/>
                <a:headEnd type="stealth" w="med" len="med"/>
                <a:tailEnd type="none" w="sm" len="sm"/>
              </a:ln>
              <a:effectLst/>
            </p:spPr>
            <p:txBody>
              <a:bodyPr wrap="none" anchor="ctr"/>
              <a:lstStyle/>
              <a:p>
                <a:endParaRPr lang="pl-PL">
                  <a:latin typeface="+mn-lt"/>
                </a:endParaRPr>
              </a:p>
            </p:txBody>
          </p:sp>
        </p:grpSp>
        <p:sp>
          <p:nvSpPr>
            <p:cNvPr id="7220" name="Rectangle 52"/>
            <p:cNvSpPr>
              <a:spLocks noChangeArrowheads="1"/>
            </p:cNvSpPr>
            <p:nvPr/>
          </p:nvSpPr>
          <p:spPr bwMode="auto">
            <a:xfrm>
              <a:off x="1973" y="3737"/>
              <a:ext cx="3051" cy="233"/>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1800">
                  <a:latin typeface="+mn-lt"/>
                </a:rPr>
                <a:t>Space allocated for lower-order streams</a:t>
              </a:r>
              <a:endParaRPr lang="pl-PL" sz="1800">
                <a:latin typeface="+mn-lt"/>
              </a:endParaRPr>
            </a:p>
          </p:txBody>
        </p:sp>
        <p:sp>
          <p:nvSpPr>
            <p:cNvPr id="7222" name="Freeform 54"/>
            <p:cNvSpPr>
              <a:spLocks/>
            </p:cNvSpPr>
            <p:nvPr/>
          </p:nvSpPr>
          <p:spPr bwMode="auto">
            <a:xfrm>
              <a:off x="1957" y="2880"/>
              <a:ext cx="769" cy="97"/>
            </a:xfrm>
            <a:custGeom>
              <a:avLst/>
              <a:gdLst/>
              <a:ahLst/>
              <a:cxnLst>
                <a:cxn ang="0">
                  <a:pos x="0" y="96"/>
                </a:cxn>
                <a:cxn ang="0">
                  <a:pos x="0" y="0"/>
                </a:cxn>
                <a:cxn ang="0">
                  <a:pos x="768" y="0"/>
                </a:cxn>
                <a:cxn ang="0">
                  <a:pos x="768" y="96"/>
                </a:cxn>
              </a:cxnLst>
              <a:rect l="0" t="0" r="r" b="b"/>
              <a:pathLst>
                <a:path w="769" h="97">
                  <a:moveTo>
                    <a:pt x="0" y="96"/>
                  </a:moveTo>
                  <a:lnTo>
                    <a:pt x="0" y="0"/>
                  </a:lnTo>
                  <a:lnTo>
                    <a:pt x="768" y="0"/>
                  </a:lnTo>
                  <a:lnTo>
                    <a:pt x="768" y="96"/>
                  </a:lnTo>
                </a:path>
              </a:pathLst>
            </a:custGeom>
            <a:noFill/>
            <a:ln w="12700" cap="rnd" cmpd="sng">
              <a:solidFill>
                <a:schemeClr val="tx1"/>
              </a:solidFill>
              <a:prstDash val="solid"/>
              <a:round/>
              <a:headEnd type="none" w="sm" len="sm"/>
              <a:tailEnd type="stealth" w="med" len="med"/>
            </a:ln>
            <a:effectLst/>
          </p:spPr>
          <p:txBody>
            <a:bodyPr/>
            <a:lstStyle/>
            <a:p>
              <a:endParaRPr lang="pl-PL">
                <a:latin typeface="+mn-lt"/>
              </a:endParaRPr>
            </a:p>
          </p:txBody>
        </p:sp>
        <p:sp>
          <p:nvSpPr>
            <p:cNvPr id="7223" name="Freeform 55"/>
            <p:cNvSpPr>
              <a:spLocks/>
            </p:cNvSpPr>
            <p:nvPr/>
          </p:nvSpPr>
          <p:spPr bwMode="auto">
            <a:xfrm>
              <a:off x="1909" y="2832"/>
              <a:ext cx="1345" cy="193"/>
            </a:xfrm>
            <a:custGeom>
              <a:avLst/>
              <a:gdLst/>
              <a:ahLst/>
              <a:cxnLst>
                <a:cxn ang="0">
                  <a:pos x="0" y="144"/>
                </a:cxn>
                <a:cxn ang="0">
                  <a:pos x="0" y="0"/>
                </a:cxn>
                <a:cxn ang="0">
                  <a:pos x="1344" y="0"/>
                </a:cxn>
                <a:cxn ang="0">
                  <a:pos x="1344" y="192"/>
                </a:cxn>
              </a:cxnLst>
              <a:rect l="0" t="0" r="r" b="b"/>
              <a:pathLst>
                <a:path w="1345" h="193">
                  <a:moveTo>
                    <a:pt x="0" y="144"/>
                  </a:moveTo>
                  <a:lnTo>
                    <a:pt x="0" y="0"/>
                  </a:lnTo>
                  <a:lnTo>
                    <a:pt x="1344" y="0"/>
                  </a:lnTo>
                  <a:lnTo>
                    <a:pt x="1344" y="192"/>
                  </a:lnTo>
                </a:path>
              </a:pathLst>
            </a:custGeom>
            <a:noFill/>
            <a:ln w="12700" cap="rnd" cmpd="sng">
              <a:solidFill>
                <a:schemeClr val="tx1"/>
              </a:solidFill>
              <a:prstDash val="solid"/>
              <a:round/>
              <a:headEnd type="none" w="sm" len="sm"/>
              <a:tailEnd type="stealth" w="med" len="med"/>
            </a:ln>
            <a:effectLst/>
          </p:spPr>
          <p:txBody>
            <a:bodyPr/>
            <a:lstStyle/>
            <a:p>
              <a:endParaRPr lang="pl-PL">
                <a:latin typeface="+mn-lt"/>
              </a:endParaRPr>
            </a:p>
          </p:txBody>
        </p:sp>
        <p:sp>
          <p:nvSpPr>
            <p:cNvPr id="7224" name="Freeform 56"/>
            <p:cNvSpPr>
              <a:spLocks/>
            </p:cNvSpPr>
            <p:nvPr/>
          </p:nvSpPr>
          <p:spPr bwMode="auto">
            <a:xfrm>
              <a:off x="1861" y="2784"/>
              <a:ext cx="1921" cy="289"/>
            </a:xfrm>
            <a:custGeom>
              <a:avLst/>
              <a:gdLst/>
              <a:ahLst/>
              <a:cxnLst>
                <a:cxn ang="0">
                  <a:pos x="0" y="192"/>
                </a:cxn>
                <a:cxn ang="0">
                  <a:pos x="0" y="0"/>
                </a:cxn>
                <a:cxn ang="0">
                  <a:pos x="1920" y="0"/>
                </a:cxn>
                <a:cxn ang="0">
                  <a:pos x="1920" y="288"/>
                </a:cxn>
              </a:cxnLst>
              <a:rect l="0" t="0" r="r" b="b"/>
              <a:pathLst>
                <a:path w="1921" h="289">
                  <a:moveTo>
                    <a:pt x="0" y="192"/>
                  </a:moveTo>
                  <a:lnTo>
                    <a:pt x="0" y="0"/>
                  </a:lnTo>
                  <a:lnTo>
                    <a:pt x="1920" y="0"/>
                  </a:lnTo>
                  <a:lnTo>
                    <a:pt x="1920" y="288"/>
                  </a:lnTo>
                </a:path>
              </a:pathLst>
            </a:custGeom>
            <a:noFill/>
            <a:ln w="12700" cap="rnd" cmpd="sng">
              <a:solidFill>
                <a:schemeClr val="tx1"/>
              </a:solidFill>
              <a:prstDash val="solid"/>
              <a:round/>
              <a:headEnd type="none" w="sm" len="sm"/>
              <a:tailEnd type="stealth" w="med" len="med"/>
            </a:ln>
            <a:effectLst/>
          </p:spPr>
          <p:txBody>
            <a:bodyPr/>
            <a:lstStyle/>
            <a:p>
              <a:endParaRPr lang="pl-PL">
                <a:latin typeface="+mn-lt"/>
              </a:endParaRPr>
            </a:p>
          </p:txBody>
        </p:sp>
        <p:sp>
          <p:nvSpPr>
            <p:cNvPr id="7225" name="Freeform 57"/>
            <p:cNvSpPr>
              <a:spLocks/>
            </p:cNvSpPr>
            <p:nvPr/>
          </p:nvSpPr>
          <p:spPr bwMode="auto">
            <a:xfrm>
              <a:off x="1813" y="2736"/>
              <a:ext cx="2497" cy="241"/>
            </a:xfrm>
            <a:custGeom>
              <a:avLst/>
              <a:gdLst/>
              <a:ahLst/>
              <a:cxnLst>
                <a:cxn ang="0">
                  <a:pos x="0" y="240"/>
                </a:cxn>
                <a:cxn ang="0">
                  <a:pos x="0" y="0"/>
                </a:cxn>
                <a:cxn ang="0">
                  <a:pos x="2496" y="0"/>
                </a:cxn>
                <a:cxn ang="0">
                  <a:pos x="2496" y="144"/>
                </a:cxn>
              </a:cxnLst>
              <a:rect l="0" t="0" r="r" b="b"/>
              <a:pathLst>
                <a:path w="2497" h="241">
                  <a:moveTo>
                    <a:pt x="0" y="240"/>
                  </a:moveTo>
                  <a:lnTo>
                    <a:pt x="0" y="0"/>
                  </a:lnTo>
                  <a:lnTo>
                    <a:pt x="2496" y="0"/>
                  </a:lnTo>
                  <a:lnTo>
                    <a:pt x="2496" y="144"/>
                  </a:lnTo>
                </a:path>
              </a:pathLst>
            </a:custGeom>
            <a:noFill/>
            <a:ln w="12700" cap="rnd" cmpd="sng">
              <a:solidFill>
                <a:schemeClr val="tx1"/>
              </a:solidFill>
              <a:prstDash val="solid"/>
              <a:round/>
              <a:headEnd type="none" w="sm" len="sm"/>
              <a:tailEnd type="stealth" w="med" len="med"/>
            </a:ln>
            <a:effectLst/>
          </p:spPr>
          <p:txBody>
            <a:bodyPr/>
            <a:lstStyle/>
            <a:p>
              <a:endParaRPr lang="pl-PL">
                <a:latin typeface="+mn-lt"/>
              </a:endParaRPr>
            </a:p>
          </p:txBody>
        </p:sp>
        <p:sp>
          <p:nvSpPr>
            <p:cNvPr id="7226" name="Rectangle 58"/>
            <p:cNvSpPr>
              <a:spLocks noChangeArrowheads="1"/>
            </p:cNvSpPr>
            <p:nvPr/>
          </p:nvSpPr>
          <p:spPr bwMode="auto">
            <a:xfrm>
              <a:off x="1577" y="2980"/>
              <a:ext cx="472" cy="136"/>
            </a:xfrm>
            <a:prstGeom prst="rect">
              <a:avLst/>
            </a:prstGeom>
            <a:solidFill>
              <a:srgbClr val="309072"/>
            </a:solidFill>
            <a:ln w="12700">
              <a:solidFill>
                <a:schemeClr val="tx1"/>
              </a:solidFill>
              <a:miter lim="800000"/>
              <a:headEnd/>
              <a:tailEnd/>
            </a:ln>
            <a:effectLst/>
          </p:spPr>
          <p:txBody>
            <a:bodyPr wrap="none" anchor="ctr"/>
            <a:lstStyle/>
            <a:p>
              <a:endParaRPr lang="pl-PL">
                <a:latin typeface="+mn-lt"/>
              </a:endParaRPr>
            </a:p>
          </p:txBody>
        </p:sp>
        <p:sp>
          <p:nvSpPr>
            <p:cNvPr id="7227" name="Rectangle 59"/>
            <p:cNvSpPr>
              <a:spLocks noChangeArrowheads="1"/>
            </p:cNvSpPr>
            <p:nvPr/>
          </p:nvSpPr>
          <p:spPr bwMode="auto">
            <a:xfrm>
              <a:off x="1581" y="2552"/>
              <a:ext cx="2960" cy="952"/>
            </a:xfrm>
            <a:prstGeom prst="rect">
              <a:avLst/>
            </a:prstGeom>
            <a:noFill/>
            <a:ln w="25400">
              <a:solidFill>
                <a:schemeClr val="tx1"/>
              </a:solidFill>
              <a:miter lim="800000"/>
              <a:headEnd/>
              <a:tailEnd/>
            </a:ln>
            <a:effectLst/>
          </p:spPr>
          <p:txBody>
            <a:bodyPr wrap="none" anchor="ctr"/>
            <a:lstStyle/>
            <a:p>
              <a:endParaRPr lang="pl-PL">
                <a:latin typeface="+mn-lt"/>
              </a:endParaRPr>
            </a:p>
          </p:txBody>
        </p:sp>
      </p:grpSp>
      <p:grpSp>
        <p:nvGrpSpPr>
          <p:cNvPr id="7237" name="Group 69"/>
          <p:cNvGrpSpPr>
            <a:grpSpLocks/>
          </p:cNvGrpSpPr>
          <p:nvPr/>
        </p:nvGrpSpPr>
        <p:grpSpPr bwMode="auto">
          <a:xfrm>
            <a:off x="381000" y="1600200"/>
            <a:ext cx="7326313" cy="5029200"/>
            <a:chOff x="240" y="1008"/>
            <a:chExt cx="4615" cy="3168"/>
          </a:xfrm>
        </p:grpSpPr>
        <p:sp>
          <p:nvSpPr>
            <p:cNvPr id="7172" name="Rectangle 4"/>
            <p:cNvSpPr>
              <a:spLocks noChangeArrowheads="1"/>
            </p:cNvSpPr>
            <p:nvPr/>
          </p:nvSpPr>
          <p:spPr bwMode="auto">
            <a:xfrm>
              <a:off x="759" y="3945"/>
              <a:ext cx="1264" cy="231"/>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1800">
                  <a:latin typeface="+mn-lt"/>
                </a:rPr>
                <a:t>Frame delimiter</a:t>
              </a:r>
              <a:endParaRPr lang="pl-PL" sz="1800">
                <a:latin typeface="+mn-lt"/>
              </a:endParaRPr>
            </a:p>
          </p:txBody>
        </p:sp>
        <p:sp>
          <p:nvSpPr>
            <p:cNvPr id="7192" name="Rectangle 24"/>
            <p:cNvSpPr>
              <a:spLocks noChangeArrowheads="1"/>
            </p:cNvSpPr>
            <p:nvPr/>
          </p:nvSpPr>
          <p:spPr bwMode="auto">
            <a:xfrm>
              <a:off x="246" y="3999"/>
              <a:ext cx="472" cy="136"/>
            </a:xfrm>
            <a:prstGeom prst="rect">
              <a:avLst/>
            </a:prstGeom>
            <a:solidFill>
              <a:srgbClr val="309072"/>
            </a:solidFill>
            <a:ln w="12700">
              <a:solidFill>
                <a:schemeClr val="tx1"/>
              </a:solidFill>
              <a:miter lim="800000"/>
              <a:headEnd/>
              <a:tailEnd/>
            </a:ln>
            <a:effectLst/>
          </p:spPr>
          <p:txBody>
            <a:bodyPr wrap="none" anchor="ctr"/>
            <a:lstStyle/>
            <a:p>
              <a:endParaRPr lang="pl-PL">
                <a:latin typeface="+mn-lt"/>
              </a:endParaRPr>
            </a:p>
          </p:txBody>
        </p:sp>
        <p:sp>
          <p:nvSpPr>
            <p:cNvPr id="7204" name="Rectangle 36"/>
            <p:cNvSpPr>
              <a:spLocks noChangeArrowheads="1"/>
            </p:cNvSpPr>
            <p:nvPr/>
          </p:nvSpPr>
          <p:spPr bwMode="auto">
            <a:xfrm>
              <a:off x="240" y="3786"/>
              <a:ext cx="475" cy="231"/>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800">
                  <a:latin typeface="+mn-lt"/>
                </a:rPr>
                <a:t>Start</a:t>
              </a:r>
            </a:p>
          </p:txBody>
        </p:sp>
        <p:grpSp>
          <p:nvGrpSpPr>
            <p:cNvPr id="7236" name="Group 68"/>
            <p:cNvGrpSpPr>
              <a:grpSpLocks/>
            </p:cNvGrpSpPr>
            <p:nvPr/>
          </p:nvGrpSpPr>
          <p:grpSpPr bwMode="auto">
            <a:xfrm>
              <a:off x="479" y="1008"/>
              <a:ext cx="4376" cy="1426"/>
              <a:chOff x="479" y="1008"/>
              <a:chExt cx="4376" cy="1426"/>
            </a:xfrm>
          </p:grpSpPr>
          <p:sp>
            <p:nvSpPr>
              <p:cNvPr id="7171" name="Rectangle 3"/>
              <p:cNvSpPr>
                <a:spLocks noChangeArrowheads="1"/>
              </p:cNvSpPr>
              <p:nvPr/>
            </p:nvSpPr>
            <p:spPr bwMode="auto">
              <a:xfrm>
                <a:off x="479" y="1365"/>
                <a:ext cx="903" cy="233"/>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a:latin typeface="+mn-lt"/>
                  </a:rPr>
                  <a:t>PDH</a:t>
                </a:r>
                <a:r>
                  <a:rPr lang="en-US">
                    <a:latin typeface="+mn-lt"/>
                  </a:rPr>
                  <a:t> frame</a:t>
                </a:r>
                <a:endParaRPr lang="pl-PL">
                  <a:latin typeface="+mn-lt"/>
                </a:endParaRPr>
              </a:p>
            </p:txBody>
          </p:sp>
          <p:sp>
            <p:nvSpPr>
              <p:cNvPr id="7174" name="Line 6"/>
              <p:cNvSpPr>
                <a:spLocks noChangeShapeType="1"/>
              </p:cNvSpPr>
              <p:nvPr/>
            </p:nvSpPr>
            <p:spPr bwMode="auto">
              <a:xfrm>
                <a:off x="4021" y="1008"/>
                <a:ext cx="0" cy="96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7175" name="Line 7"/>
              <p:cNvSpPr>
                <a:spLocks noChangeShapeType="1"/>
              </p:cNvSpPr>
              <p:nvPr/>
            </p:nvSpPr>
            <p:spPr bwMode="auto">
              <a:xfrm>
                <a:off x="3493" y="1008"/>
                <a:ext cx="0" cy="96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7176" name="Line 8"/>
              <p:cNvSpPr>
                <a:spLocks noChangeShapeType="1"/>
              </p:cNvSpPr>
              <p:nvPr/>
            </p:nvSpPr>
            <p:spPr bwMode="auto">
              <a:xfrm>
                <a:off x="2965" y="1008"/>
                <a:ext cx="0" cy="96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7181" name="Line 13"/>
              <p:cNvSpPr>
                <a:spLocks noChangeShapeType="1"/>
              </p:cNvSpPr>
              <p:nvPr/>
            </p:nvSpPr>
            <p:spPr bwMode="auto">
              <a:xfrm>
                <a:off x="2437" y="1008"/>
                <a:ext cx="0" cy="96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7186" name="Rectangle 18"/>
              <p:cNvSpPr>
                <a:spLocks noChangeArrowheads="1"/>
              </p:cNvSpPr>
              <p:nvPr/>
            </p:nvSpPr>
            <p:spPr bwMode="auto">
              <a:xfrm>
                <a:off x="3065" y="1396"/>
                <a:ext cx="328" cy="88"/>
              </a:xfrm>
              <a:prstGeom prst="rect">
                <a:avLst/>
              </a:prstGeom>
              <a:solidFill>
                <a:srgbClr val="309072"/>
              </a:solidFill>
              <a:ln w="12700">
                <a:solidFill>
                  <a:schemeClr val="tx1"/>
                </a:solidFill>
                <a:miter lim="800000"/>
                <a:headEnd/>
                <a:tailEnd/>
              </a:ln>
              <a:effectLst/>
            </p:spPr>
            <p:txBody>
              <a:bodyPr wrap="none" anchor="ctr"/>
              <a:lstStyle/>
              <a:p>
                <a:endParaRPr lang="pl-PL">
                  <a:latin typeface="+mn-lt"/>
                </a:endParaRPr>
              </a:p>
            </p:txBody>
          </p:sp>
          <p:sp>
            <p:nvSpPr>
              <p:cNvPr id="7187" name="Rectangle 19"/>
              <p:cNvSpPr>
                <a:spLocks noChangeArrowheads="1"/>
              </p:cNvSpPr>
              <p:nvPr/>
            </p:nvSpPr>
            <p:spPr bwMode="auto">
              <a:xfrm>
                <a:off x="3593" y="1204"/>
                <a:ext cx="328" cy="88"/>
              </a:xfrm>
              <a:prstGeom prst="rect">
                <a:avLst/>
              </a:prstGeom>
              <a:solidFill>
                <a:srgbClr val="309072"/>
              </a:solidFill>
              <a:ln w="12700">
                <a:solidFill>
                  <a:schemeClr val="tx1"/>
                </a:solidFill>
                <a:miter lim="800000"/>
                <a:headEnd/>
                <a:tailEnd/>
              </a:ln>
              <a:effectLst/>
            </p:spPr>
            <p:txBody>
              <a:bodyPr wrap="none" anchor="ctr"/>
              <a:lstStyle/>
              <a:p>
                <a:endParaRPr lang="pl-PL">
                  <a:latin typeface="+mn-lt"/>
                </a:endParaRPr>
              </a:p>
            </p:txBody>
          </p:sp>
          <p:sp>
            <p:nvSpPr>
              <p:cNvPr id="7188" name="Rectangle 20"/>
              <p:cNvSpPr>
                <a:spLocks noChangeArrowheads="1"/>
              </p:cNvSpPr>
              <p:nvPr/>
            </p:nvSpPr>
            <p:spPr bwMode="auto">
              <a:xfrm>
                <a:off x="4121" y="1300"/>
                <a:ext cx="328" cy="88"/>
              </a:xfrm>
              <a:prstGeom prst="rect">
                <a:avLst/>
              </a:prstGeom>
              <a:solidFill>
                <a:srgbClr val="309072"/>
              </a:solidFill>
              <a:ln w="12700">
                <a:solidFill>
                  <a:schemeClr val="tx1"/>
                </a:solidFill>
                <a:miter lim="800000"/>
                <a:headEnd/>
                <a:tailEnd/>
              </a:ln>
              <a:effectLst/>
            </p:spPr>
            <p:txBody>
              <a:bodyPr wrap="none" anchor="ctr"/>
              <a:lstStyle/>
              <a:p>
                <a:endParaRPr lang="pl-PL">
                  <a:latin typeface="+mn-lt"/>
                </a:endParaRPr>
              </a:p>
            </p:txBody>
          </p:sp>
          <p:sp>
            <p:nvSpPr>
              <p:cNvPr id="7189" name="Rectangle 21"/>
              <p:cNvSpPr>
                <a:spLocks noChangeArrowheads="1"/>
              </p:cNvSpPr>
              <p:nvPr/>
            </p:nvSpPr>
            <p:spPr bwMode="auto">
              <a:xfrm>
                <a:off x="2537" y="1252"/>
                <a:ext cx="328" cy="88"/>
              </a:xfrm>
              <a:prstGeom prst="rect">
                <a:avLst/>
              </a:prstGeom>
              <a:solidFill>
                <a:srgbClr val="309072"/>
              </a:solidFill>
              <a:ln w="12700">
                <a:solidFill>
                  <a:schemeClr val="tx1"/>
                </a:solidFill>
                <a:miter lim="800000"/>
                <a:headEnd/>
                <a:tailEnd/>
              </a:ln>
              <a:effectLst/>
            </p:spPr>
            <p:txBody>
              <a:bodyPr wrap="none" anchor="ctr"/>
              <a:lstStyle/>
              <a:p>
                <a:endParaRPr lang="pl-PL">
                  <a:latin typeface="+mn-lt"/>
                </a:endParaRPr>
              </a:p>
            </p:txBody>
          </p:sp>
          <p:sp>
            <p:nvSpPr>
              <p:cNvPr id="7191" name="Rectangle 23"/>
              <p:cNvSpPr>
                <a:spLocks noChangeArrowheads="1"/>
              </p:cNvSpPr>
              <p:nvPr/>
            </p:nvSpPr>
            <p:spPr bwMode="auto">
              <a:xfrm>
                <a:off x="1577" y="1012"/>
                <a:ext cx="472" cy="136"/>
              </a:xfrm>
              <a:prstGeom prst="rect">
                <a:avLst/>
              </a:prstGeom>
              <a:solidFill>
                <a:srgbClr val="309072"/>
              </a:solidFill>
              <a:ln w="12700">
                <a:solidFill>
                  <a:schemeClr val="tx1"/>
                </a:solidFill>
                <a:miter lim="800000"/>
                <a:headEnd/>
                <a:tailEnd/>
              </a:ln>
              <a:effectLst/>
            </p:spPr>
            <p:txBody>
              <a:bodyPr wrap="none" anchor="ctr"/>
              <a:lstStyle/>
              <a:p>
                <a:endParaRPr lang="pl-PL">
                  <a:latin typeface="+mn-lt"/>
                </a:endParaRPr>
              </a:p>
            </p:txBody>
          </p:sp>
          <p:sp>
            <p:nvSpPr>
              <p:cNvPr id="7193" name="Rectangle 25"/>
              <p:cNvSpPr>
                <a:spLocks noChangeArrowheads="1"/>
              </p:cNvSpPr>
              <p:nvPr/>
            </p:nvSpPr>
            <p:spPr bwMode="auto">
              <a:xfrm>
                <a:off x="1581" y="1016"/>
                <a:ext cx="2960" cy="952"/>
              </a:xfrm>
              <a:prstGeom prst="rect">
                <a:avLst/>
              </a:prstGeom>
              <a:noFill/>
              <a:ln w="25400">
                <a:solidFill>
                  <a:schemeClr val="tx1"/>
                </a:solidFill>
                <a:miter lim="800000"/>
                <a:headEnd/>
                <a:tailEnd/>
              </a:ln>
              <a:effectLst/>
            </p:spPr>
            <p:txBody>
              <a:bodyPr wrap="none" anchor="ctr"/>
              <a:lstStyle/>
              <a:p>
                <a:endParaRPr lang="pl-PL">
                  <a:latin typeface="+mn-lt"/>
                </a:endParaRPr>
              </a:p>
            </p:txBody>
          </p:sp>
          <p:sp>
            <p:nvSpPr>
              <p:cNvPr id="7194" name="Rectangle 26"/>
              <p:cNvSpPr>
                <a:spLocks noChangeArrowheads="1"/>
              </p:cNvSpPr>
              <p:nvPr/>
            </p:nvSpPr>
            <p:spPr bwMode="auto">
              <a:xfrm>
                <a:off x="2091" y="1037"/>
                <a:ext cx="360" cy="17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200">
                    <a:latin typeface="+mn-lt"/>
                  </a:rPr>
                  <a:t>Start</a:t>
                </a:r>
              </a:p>
            </p:txBody>
          </p:sp>
          <p:sp>
            <p:nvSpPr>
              <p:cNvPr id="7195" name="Rectangle 27"/>
              <p:cNvSpPr>
                <a:spLocks noChangeArrowheads="1"/>
              </p:cNvSpPr>
              <p:nvPr/>
            </p:nvSpPr>
            <p:spPr bwMode="auto">
              <a:xfrm>
                <a:off x="2528" y="1349"/>
                <a:ext cx="360" cy="17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200">
                    <a:latin typeface="+mn-lt"/>
                  </a:rPr>
                  <a:t>Start</a:t>
                </a:r>
              </a:p>
            </p:txBody>
          </p:sp>
          <p:sp>
            <p:nvSpPr>
              <p:cNvPr id="7196" name="Rectangle 28"/>
              <p:cNvSpPr>
                <a:spLocks noChangeArrowheads="1"/>
              </p:cNvSpPr>
              <p:nvPr/>
            </p:nvSpPr>
            <p:spPr bwMode="auto">
              <a:xfrm>
                <a:off x="3059" y="1485"/>
                <a:ext cx="360" cy="17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200">
                    <a:latin typeface="+mn-lt"/>
                  </a:rPr>
                  <a:t>Start</a:t>
                </a:r>
              </a:p>
            </p:txBody>
          </p:sp>
          <p:sp>
            <p:nvSpPr>
              <p:cNvPr id="7197" name="Rectangle 29"/>
              <p:cNvSpPr>
                <a:spLocks noChangeArrowheads="1"/>
              </p:cNvSpPr>
              <p:nvPr/>
            </p:nvSpPr>
            <p:spPr bwMode="auto">
              <a:xfrm>
                <a:off x="3587" y="1293"/>
                <a:ext cx="360" cy="17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200">
                    <a:latin typeface="+mn-lt"/>
                  </a:rPr>
                  <a:t>Start</a:t>
                </a:r>
              </a:p>
            </p:txBody>
          </p:sp>
          <p:sp>
            <p:nvSpPr>
              <p:cNvPr id="7198" name="Rectangle 30"/>
              <p:cNvSpPr>
                <a:spLocks noChangeArrowheads="1"/>
              </p:cNvSpPr>
              <p:nvPr/>
            </p:nvSpPr>
            <p:spPr bwMode="auto">
              <a:xfrm>
                <a:off x="4107" y="1397"/>
                <a:ext cx="360" cy="17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200">
                    <a:latin typeface="+mn-lt"/>
                  </a:rPr>
                  <a:t>Start</a:t>
                </a:r>
              </a:p>
            </p:txBody>
          </p:sp>
          <p:grpSp>
            <p:nvGrpSpPr>
              <p:cNvPr id="7219" name="Group 51"/>
              <p:cNvGrpSpPr>
                <a:grpSpLocks/>
              </p:cNvGrpSpPr>
              <p:nvPr/>
            </p:nvGrpSpPr>
            <p:grpSpPr bwMode="auto">
              <a:xfrm>
                <a:off x="2725" y="1968"/>
                <a:ext cx="1584" cy="240"/>
                <a:chOff x="2552" y="1344"/>
                <a:chExt cx="1584" cy="240"/>
              </a:xfrm>
            </p:grpSpPr>
            <p:sp>
              <p:nvSpPr>
                <p:cNvPr id="7215" name="Line 47"/>
                <p:cNvSpPr>
                  <a:spLocks noChangeShapeType="1"/>
                </p:cNvSpPr>
                <p:nvPr/>
              </p:nvSpPr>
              <p:spPr bwMode="auto">
                <a:xfrm>
                  <a:off x="3080" y="1344"/>
                  <a:ext cx="0" cy="240"/>
                </a:xfrm>
                <a:prstGeom prst="line">
                  <a:avLst/>
                </a:prstGeom>
                <a:noFill/>
                <a:ln w="25400">
                  <a:solidFill>
                    <a:schemeClr val="tx1"/>
                  </a:solidFill>
                  <a:round/>
                  <a:headEnd type="stealth" w="med" len="med"/>
                  <a:tailEnd type="none" w="sm" len="sm"/>
                </a:ln>
                <a:effectLst/>
              </p:spPr>
              <p:txBody>
                <a:bodyPr wrap="none" anchor="ctr"/>
                <a:lstStyle/>
                <a:p>
                  <a:endParaRPr lang="pl-PL">
                    <a:latin typeface="+mn-lt"/>
                  </a:endParaRPr>
                </a:p>
              </p:txBody>
            </p:sp>
            <p:sp>
              <p:nvSpPr>
                <p:cNvPr id="7216" name="Line 48"/>
                <p:cNvSpPr>
                  <a:spLocks noChangeShapeType="1"/>
                </p:cNvSpPr>
                <p:nvPr/>
              </p:nvSpPr>
              <p:spPr bwMode="auto">
                <a:xfrm>
                  <a:off x="3608" y="1344"/>
                  <a:ext cx="0" cy="240"/>
                </a:xfrm>
                <a:prstGeom prst="line">
                  <a:avLst/>
                </a:prstGeom>
                <a:noFill/>
                <a:ln w="25400">
                  <a:solidFill>
                    <a:schemeClr val="tx1"/>
                  </a:solidFill>
                  <a:round/>
                  <a:headEnd type="stealth" w="med" len="med"/>
                  <a:tailEnd type="none" w="sm" len="sm"/>
                </a:ln>
                <a:effectLst/>
              </p:spPr>
              <p:txBody>
                <a:bodyPr wrap="none" anchor="ctr"/>
                <a:lstStyle/>
                <a:p>
                  <a:endParaRPr lang="pl-PL">
                    <a:latin typeface="+mn-lt"/>
                  </a:endParaRPr>
                </a:p>
              </p:txBody>
            </p:sp>
            <p:sp>
              <p:nvSpPr>
                <p:cNvPr id="7217" name="Line 49"/>
                <p:cNvSpPr>
                  <a:spLocks noChangeShapeType="1"/>
                </p:cNvSpPr>
                <p:nvPr/>
              </p:nvSpPr>
              <p:spPr bwMode="auto">
                <a:xfrm>
                  <a:off x="4136" y="1344"/>
                  <a:ext cx="0" cy="240"/>
                </a:xfrm>
                <a:prstGeom prst="line">
                  <a:avLst/>
                </a:prstGeom>
                <a:noFill/>
                <a:ln w="25400">
                  <a:solidFill>
                    <a:schemeClr val="tx1"/>
                  </a:solidFill>
                  <a:round/>
                  <a:headEnd type="stealth" w="med" len="med"/>
                  <a:tailEnd type="none" w="sm" len="sm"/>
                </a:ln>
                <a:effectLst/>
              </p:spPr>
              <p:txBody>
                <a:bodyPr wrap="none" anchor="ctr"/>
                <a:lstStyle/>
                <a:p>
                  <a:endParaRPr lang="pl-PL">
                    <a:latin typeface="+mn-lt"/>
                  </a:endParaRPr>
                </a:p>
              </p:txBody>
            </p:sp>
            <p:sp>
              <p:nvSpPr>
                <p:cNvPr id="7218" name="Line 50"/>
                <p:cNvSpPr>
                  <a:spLocks noChangeShapeType="1"/>
                </p:cNvSpPr>
                <p:nvPr/>
              </p:nvSpPr>
              <p:spPr bwMode="auto">
                <a:xfrm>
                  <a:off x="2552" y="1344"/>
                  <a:ext cx="0" cy="240"/>
                </a:xfrm>
                <a:prstGeom prst="line">
                  <a:avLst/>
                </a:prstGeom>
                <a:noFill/>
                <a:ln w="25400">
                  <a:solidFill>
                    <a:schemeClr val="tx1"/>
                  </a:solidFill>
                  <a:round/>
                  <a:headEnd type="stealth" w="med" len="med"/>
                  <a:tailEnd type="none" w="sm" len="sm"/>
                </a:ln>
                <a:effectLst/>
              </p:spPr>
              <p:txBody>
                <a:bodyPr wrap="none" anchor="ctr"/>
                <a:lstStyle/>
                <a:p>
                  <a:endParaRPr lang="pl-PL">
                    <a:latin typeface="+mn-lt"/>
                  </a:endParaRPr>
                </a:p>
              </p:txBody>
            </p:sp>
          </p:grpSp>
          <p:sp>
            <p:nvSpPr>
              <p:cNvPr id="7221" name="Rectangle 53"/>
              <p:cNvSpPr>
                <a:spLocks noChangeArrowheads="1"/>
              </p:cNvSpPr>
              <p:nvPr/>
            </p:nvSpPr>
            <p:spPr bwMode="auto">
              <a:xfrm>
                <a:off x="1804" y="2201"/>
                <a:ext cx="3051" cy="233"/>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1800">
                    <a:latin typeface="+mn-lt"/>
                  </a:rPr>
                  <a:t>Space allocated for lower-order streams</a:t>
                </a:r>
                <a:endParaRPr lang="pl-PL" sz="1800">
                  <a:latin typeface="+mn-lt"/>
                </a:endParaRPr>
              </a:p>
            </p:txBody>
          </p:sp>
          <p:sp>
            <p:nvSpPr>
              <p:cNvPr id="7228" name="Rectangle 60"/>
              <p:cNvSpPr>
                <a:spLocks noChangeArrowheads="1"/>
              </p:cNvSpPr>
              <p:nvPr/>
            </p:nvSpPr>
            <p:spPr bwMode="auto">
              <a:xfrm>
                <a:off x="2541" y="1112"/>
                <a:ext cx="320" cy="752"/>
              </a:xfrm>
              <a:prstGeom prst="rect">
                <a:avLst/>
              </a:prstGeom>
              <a:noFill/>
              <a:ln w="25400">
                <a:solidFill>
                  <a:schemeClr val="tx1"/>
                </a:solidFill>
                <a:miter lim="800000"/>
                <a:headEnd/>
                <a:tailEnd/>
              </a:ln>
              <a:effectLst/>
            </p:spPr>
            <p:txBody>
              <a:bodyPr wrap="none" anchor="ctr"/>
              <a:lstStyle/>
              <a:p>
                <a:endParaRPr lang="pl-PL">
                  <a:latin typeface="+mn-lt"/>
                </a:endParaRPr>
              </a:p>
            </p:txBody>
          </p:sp>
          <p:sp>
            <p:nvSpPr>
              <p:cNvPr id="7229" name="Rectangle 61"/>
              <p:cNvSpPr>
                <a:spLocks noChangeArrowheads="1"/>
              </p:cNvSpPr>
              <p:nvPr/>
            </p:nvSpPr>
            <p:spPr bwMode="auto">
              <a:xfrm>
                <a:off x="3069" y="1112"/>
                <a:ext cx="320" cy="752"/>
              </a:xfrm>
              <a:prstGeom prst="rect">
                <a:avLst/>
              </a:prstGeom>
              <a:noFill/>
              <a:ln w="25400">
                <a:solidFill>
                  <a:schemeClr val="tx1"/>
                </a:solidFill>
                <a:miter lim="800000"/>
                <a:headEnd/>
                <a:tailEnd/>
              </a:ln>
              <a:effectLst/>
            </p:spPr>
            <p:txBody>
              <a:bodyPr wrap="none" anchor="ctr"/>
              <a:lstStyle/>
              <a:p>
                <a:endParaRPr lang="pl-PL">
                  <a:latin typeface="+mn-lt"/>
                </a:endParaRPr>
              </a:p>
            </p:txBody>
          </p:sp>
          <p:sp>
            <p:nvSpPr>
              <p:cNvPr id="7230" name="Rectangle 62"/>
              <p:cNvSpPr>
                <a:spLocks noChangeArrowheads="1"/>
              </p:cNvSpPr>
              <p:nvPr/>
            </p:nvSpPr>
            <p:spPr bwMode="auto">
              <a:xfrm>
                <a:off x="3597" y="1112"/>
                <a:ext cx="320" cy="752"/>
              </a:xfrm>
              <a:prstGeom prst="rect">
                <a:avLst/>
              </a:prstGeom>
              <a:noFill/>
              <a:ln w="25400">
                <a:solidFill>
                  <a:schemeClr val="tx1"/>
                </a:solidFill>
                <a:miter lim="800000"/>
                <a:headEnd/>
                <a:tailEnd/>
              </a:ln>
              <a:effectLst/>
            </p:spPr>
            <p:txBody>
              <a:bodyPr wrap="none" anchor="ctr"/>
              <a:lstStyle/>
              <a:p>
                <a:endParaRPr lang="pl-PL">
                  <a:latin typeface="+mn-lt"/>
                </a:endParaRPr>
              </a:p>
            </p:txBody>
          </p:sp>
          <p:sp>
            <p:nvSpPr>
              <p:cNvPr id="7231" name="Rectangle 63"/>
              <p:cNvSpPr>
                <a:spLocks noChangeArrowheads="1"/>
              </p:cNvSpPr>
              <p:nvPr/>
            </p:nvSpPr>
            <p:spPr bwMode="auto">
              <a:xfrm>
                <a:off x="4125" y="1112"/>
                <a:ext cx="320" cy="752"/>
              </a:xfrm>
              <a:prstGeom prst="rect">
                <a:avLst/>
              </a:prstGeom>
              <a:noFill/>
              <a:ln w="25400">
                <a:solidFill>
                  <a:schemeClr val="tx1"/>
                </a:solidFill>
                <a:miter lim="800000"/>
                <a:headEnd/>
                <a:tailEnd/>
              </a:ln>
              <a:effectLst/>
            </p:spPr>
            <p:txBody>
              <a:bodyPr wrap="none" anchor="ctr"/>
              <a:lstStyle/>
              <a:p>
                <a:endParaRPr lang="pl-PL">
                  <a:latin typeface="+mn-lt"/>
                </a:endParaRPr>
              </a:p>
            </p:txBody>
          </p:sp>
        </p:grpSp>
      </p:grpSp>
      <p:sp>
        <p:nvSpPr>
          <p:cNvPr id="7235" name="Rectangle 67"/>
          <p:cNvSpPr>
            <a:spLocks noGrp="1" noChangeArrowheads="1"/>
          </p:cNvSpPr>
          <p:nvPr>
            <p:ph type="title"/>
          </p:nvPr>
        </p:nvSpPr>
        <p:spPr/>
        <p:txBody>
          <a:bodyPr/>
          <a:lstStyle/>
          <a:p>
            <a:r>
              <a:rPr lang="en-US" sz="2400" dirty="0"/>
              <a:t>Access to Lower-Order Streams</a:t>
            </a:r>
          </a:p>
        </p:txBody>
      </p:sp>
    </p:spTree>
    <p:extLst>
      <p:ext uri="{BB962C8B-B14F-4D97-AF65-F5344CB8AC3E}">
        <p14:creationId xmlns:p14="http://schemas.microsoft.com/office/powerpoint/2010/main" val="3774308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237"/>
                                        </p:tgtEl>
                                        <p:attrNameLst>
                                          <p:attrName>style.visibility</p:attrName>
                                        </p:attrNameLst>
                                      </p:cBhvr>
                                      <p:to>
                                        <p:strVal val="visible"/>
                                      </p:to>
                                    </p:set>
                                    <p:animEffect transition="in" filter="wipe(left)">
                                      <p:cBhvr>
                                        <p:cTn id="7" dur="500"/>
                                        <p:tgtEl>
                                          <p:spTgt spid="723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238"/>
                                        </p:tgtEl>
                                        <p:attrNameLst>
                                          <p:attrName>style.visibility</p:attrName>
                                        </p:attrNameLst>
                                      </p:cBhvr>
                                      <p:to>
                                        <p:strVal val="visible"/>
                                      </p:to>
                                    </p:set>
                                    <p:animEffect transition="in" filter="wipe(left)">
                                      <p:cBhvr>
                                        <p:cTn id="12" dur="500"/>
                                        <p:tgtEl>
                                          <p:spTgt spid="72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4" name="Rectangle 4"/>
          <p:cNvSpPr>
            <a:spLocks noGrp="1" noChangeArrowheads="1"/>
          </p:cNvSpPr>
          <p:nvPr>
            <p:ph type="title"/>
          </p:nvPr>
        </p:nvSpPr>
        <p:spPr/>
        <p:txBody>
          <a:bodyPr/>
          <a:lstStyle/>
          <a:p>
            <a:r>
              <a:rPr lang="en-US" dirty="0"/>
              <a:t>Multiplexing</a:t>
            </a:r>
            <a:r>
              <a:rPr lang="pl-PL" dirty="0"/>
              <a:t>: </a:t>
            </a:r>
            <a:r>
              <a:rPr lang="en-US" dirty="0"/>
              <a:t>Basic Notions</a:t>
            </a:r>
            <a:endParaRPr lang="pl-PL" dirty="0"/>
          </a:p>
        </p:txBody>
      </p:sp>
      <p:sp>
        <p:nvSpPr>
          <p:cNvPr id="30725" name="Rectangle 5"/>
          <p:cNvSpPr>
            <a:spLocks noGrp="1" noChangeArrowheads="1"/>
          </p:cNvSpPr>
          <p:nvPr>
            <p:ph idx="1"/>
          </p:nvPr>
        </p:nvSpPr>
        <p:spPr/>
        <p:txBody>
          <a:bodyPr/>
          <a:lstStyle/>
          <a:p>
            <a:pPr>
              <a:lnSpc>
                <a:spcPct val="90000"/>
              </a:lnSpc>
              <a:spcAft>
                <a:spcPct val="50000"/>
              </a:spcAft>
            </a:pPr>
            <a:r>
              <a:rPr lang="en-US">
                <a:solidFill>
                  <a:schemeClr val="tx2"/>
                </a:solidFill>
              </a:rPr>
              <a:t>Section</a:t>
            </a:r>
            <a:r>
              <a:rPr lang="pl-PL">
                <a:solidFill>
                  <a:schemeClr val="tx2"/>
                </a:solidFill>
              </a:rPr>
              <a:t>: </a:t>
            </a:r>
            <a:r>
              <a:rPr lang="en-US">
                <a:solidFill>
                  <a:schemeClr val="tx2"/>
                </a:solidFill>
              </a:rPr>
              <a:t/>
            </a:r>
            <a:br>
              <a:rPr lang="en-US">
                <a:solidFill>
                  <a:schemeClr val="tx2"/>
                </a:solidFill>
              </a:rPr>
            </a:br>
            <a:r>
              <a:rPr lang="pl-PL"/>
              <a:t>A </a:t>
            </a:r>
            <a:r>
              <a:rPr lang="en-US"/>
              <a:t>part of the transmission path between two neighboring network elements performing regeneration </a:t>
            </a:r>
            <a:br>
              <a:rPr lang="en-US"/>
            </a:br>
            <a:r>
              <a:rPr lang="en-US"/>
              <a:t>or multiplexing</a:t>
            </a:r>
            <a:endParaRPr lang="pl-PL"/>
          </a:p>
          <a:p>
            <a:pPr>
              <a:lnSpc>
                <a:spcPct val="90000"/>
              </a:lnSpc>
            </a:pPr>
            <a:r>
              <a:rPr lang="en-US">
                <a:solidFill>
                  <a:schemeClr val="tx2"/>
                </a:solidFill>
              </a:rPr>
              <a:t>Path:</a:t>
            </a:r>
            <a:r>
              <a:rPr lang="pl-PL">
                <a:solidFill>
                  <a:schemeClr val="tx2"/>
                </a:solidFill>
              </a:rPr>
              <a:t> </a:t>
            </a:r>
            <a:r>
              <a:rPr lang="en-US">
                <a:solidFill>
                  <a:schemeClr val="tx2"/>
                </a:solidFill>
              </a:rPr>
              <a:t/>
            </a:r>
            <a:br>
              <a:rPr lang="en-US">
                <a:solidFill>
                  <a:schemeClr val="tx2"/>
                </a:solidFill>
              </a:rPr>
            </a:br>
            <a:r>
              <a:rPr lang="en-US"/>
              <a:t>A virtual channel between source and destination nodes used to transmit virtual containers</a:t>
            </a:r>
            <a:endParaRPr lang="pl-PL"/>
          </a:p>
        </p:txBody>
      </p:sp>
    </p:spTree>
    <p:extLst>
      <p:ext uri="{BB962C8B-B14F-4D97-AF65-F5344CB8AC3E}">
        <p14:creationId xmlns:p14="http://schemas.microsoft.com/office/powerpoint/2010/main" val="1897329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0725">
                                            <p:txEl>
                                              <p:pRg st="0" end="0"/>
                                            </p:txEl>
                                          </p:spTgt>
                                        </p:tgtEl>
                                        <p:attrNameLst>
                                          <p:attrName>style.visibility</p:attrName>
                                        </p:attrNameLst>
                                      </p:cBhvr>
                                      <p:to>
                                        <p:strVal val="visible"/>
                                      </p:to>
                                    </p:set>
                                    <p:animEffect transition="in" filter="wipe(left)">
                                      <p:cBhvr>
                                        <p:cTn id="7" dur="500"/>
                                        <p:tgtEl>
                                          <p:spTgt spid="3072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0725">
                                            <p:txEl>
                                              <p:pRg st="1" end="1"/>
                                            </p:txEl>
                                          </p:spTgt>
                                        </p:tgtEl>
                                        <p:attrNameLst>
                                          <p:attrName>style.visibility</p:attrName>
                                        </p:attrNameLst>
                                      </p:cBhvr>
                                      <p:to>
                                        <p:strVal val="visible"/>
                                      </p:to>
                                    </p:set>
                                    <p:animEffect transition="in" filter="wipe(left)">
                                      <p:cBhvr>
                                        <p:cTn id="12" dur="500"/>
                                        <p:tgtEl>
                                          <p:spTgt spid="3072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5"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8" name="Rectangle 4"/>
          <p:cNvSpPr>
            <a:spLocks noGrp="1" noChangeArrowheads="1"/>
          </p:cNvSpPr>
          <p:nvPr>
            <p:ph type="title"/>
          </p:nvPr>
        </p:nvSpPr>
        <p:spPr/>
        <p:txBody>
          <a:bodyPr/>
          <a:lstStyle/>
          <a:p>
            <a:r>
              <a:rPr lang="en-US"/>
              <a:t>SDH: Virtual Container (G.707)</a:t>
            </a:r>
            <a:endParaRPr lang="pl-PL"/>
          </a:p>
        </p:txBody>
      </p:sp>
      <p:sp>
        <p:nvSpPr>
          <p:cNvPr id="31749" name="Rectangle 5"/>
          <p:cNvSpPr>
            <a:spLocks noGrp="1" noChangeArrowheads="1"/>
          </p:cNvSpPr>
          <p:nvPr>
            <p:ph idx="1"/>
          </p:nvPr>
        </p:nvSpPr>
        <p:spPr>
          <a:xfrm>
            <a:off x="323529" y="1595933"/>
            <a:ext cx="8784975" cy="4569371"/>
          </a:xfrm>
        </p:spPr>
        <p:txBody>
          <a:bodyPr/>
          <a:lstStyle/>
          <a:p>
            <a:pPr>
              <a:spcBef>
                <a:spcPct val="50000"/>
              </a:spcBef>
            </a:pPr>
            <a:r>
              <a:rPr lang="en-GB" sz="2400" dirty="0">
                <a:solidFill>
                  <a:schemeClr val="tx2"/>
                </a:solidFill>
                <a:cs typeface="Times New Roman" pitchFamily="18" charset="0"/>
              </a:rPr>
              <a:t>Virtual container-</a:t>
            </a:r>
            <a:r>
              <a:rPr lang="en-GB" sz="2400" i="1" dirty="0">
                <a:solidFill>
                  <a:schemeClr val="tx2"/>
                </a:solidFill>
                <a:cs typeface="Times New Roman" pitchFamily="18" charset="0"/>
              </a:rPr>
              <a:t>n</a:t>
            </a:r>
            <a:r>
              <a:rPr lang="en-GB" sz="2400" dirty="0">
                <a:solidFill>
                  <a:schemeClr val="tx2"/>
                </a:solidFill>
                <a:cs typeface="Times New Roman" pitchFamily="18" charset="0"/>
              </a:rPr>
              <a:t> (VC-</a:t>
            </a:r>
            <a:r>
              <a:rPr lang="en-GB" sz="2400" i="1" dirty="0">
                <a:solidFill>
                  <a:schemeClr val="tx2"/>
                </a:solidFill>
                <a:cs typeface="Times New Roman" pitchFamily="18" charset="0"/>
              </a:rPr>
              <a:t>n</a:t>
            </a:r>
            <a:r>
              <a:rPr lang="en-GB" sz="2400" dirty="0">
                <a:solidFill>
                  <a:schemeClr val="tx2"/>
                </a:solidFill>
                <a:cs typeface="Times New Roman" pitchFamily="18" charset="0"/>
              </a:rPr>
              <a:t>):</a:t>
            </a:r>
            <a:r>
              <a:rPr lang="en-GB" sz="2400" dirty="0">
                <a:cs typeface="Times New Roman" pitchFamily="18" charset="0"/>
              </a:rPr>
              <a:t> A virtual container is the information structure used to support path layer connections in the SDH. It consists of information payload and Path Overhead (POH) information fields organized in a block frame structure which repeats every 125 or 500 </a:t>
            </a:r>
            <a:r>
              <a:rPr lang="en-GB" sz="2400" dirty="0">
                <a:latin typeface="Times New Roman" pitchFamily="18" charset="0"/>
                <a:cs typeface="Times New Roman" pitchFamily="18" charset="0"/>
                <a:sym typeface="Symbol" pitchFamily="18" charset="2"/>
              </a:rPr>
              <a:t></a:t>
            </a:r>
            <a:r>
              <a:rPr lang="en-GB" sz="2400" dirty="0">
                <a:cs typeface="Times New Roman" pitchFamily="18" charset="0"/>
              </a:rPr>
              <a:t>s</a:t>
            </a:r>
            <a:r>
              <a:rPr lang="pl-PL" sz="2400" dirty="0"/>
              <a:t> </a:t>
            </a:r>
            <a:endParaRPr lang="en-US" sz="2400" dirty="0"/>
          </a:p>
          <a:p>
            <a:pPr algn="just">
              <a:spcBef>
                <a:spcPct val="50000"/>
              </a:spcBef>
            </a:pPr>
            <a:r>
              <a:rPr lang="en-GB" sz="2400" dirty="0">
                <a:cs typeface="Times New Roman" pitchFamily="18" charset="0"/>
              </a:rPr>
              <a:t>Two types of virtual containers:</a:t>
            </a:r>
          </a:p>
          <a:p>
            <a:pPr lvl="1"/>
            <a:r>
              <a:rPr lang="en-GB" sz="2000" dirty="0">
                <a:cs typeface="Times New Roman" pitchFamily="18" charset="0"/>
              </a:rPr>
              <a:t>Lower order virtual container-</a:t>
            </a:r>
            <a:r>
              <a:rPr lang="en-GB" sz="2000" i="1" dirty="0">
                <a:cs typeface="Times New Roman" pitchFamily="18" charset="0"/>
              </a:rPr>
              <a:t>n</a:t>
            </a:r>
            <a:r>
              <a:rPr lang="en-GB" sz="2000" dirty="0">
                <a:cs typeface="Times New Roman" pitchFamily="18" charset="0"/>
              </a:rPr>
              <a:t>: VC-</a:t>
            </a:r>
            <a:r>
              <a:rPr lang="en-GB" sz="2000" i="1" dirty="0">
                <a:cs typeface="Times New Roman" pitchFamily="18" charset="0"/>
              </a:rPr>
              <a:t>n</a:t>
            </a:r>
            <a:r>
              <a:rPr lang="en-GB" sz="2000" dirty="0">
                <a:cs typeface="Times New Roman" pitchFamily="18" charset="0"/>
              </a:rPr>
              <a:t> (</a:t>
            </a:r>
            <a:r>
              <a:rPr lang="en-GB" sz="2000" i="1" dirty="0">
                <a:cs typeface="Times New Roman" pitchFamily="18" charset="0"/>
              </a:rPr>
              <a:t>n </a:t>
            </a:r>
            <a:r>
              <a:rPr lang="en-GB" sz="2000" dirty="0">
                <a:cs typeface="Times New Roman" pitchFamily="18" charset="0"/>
              </a:rPr>
              <a:t>=1, 2, 3)</a:t>
            </a:r>
          </a:p>
          <a:p>
            <a:pPr lvl="1">
              <a:spcAft>
                <a:spcPct val="50000"/>
              </a:spcAft>
            </a:pPr>
            <a:r>
              <a:rPr lang="en-GB" sz="2000" dirty="0">
                <a:cs typeface="Times New Roman" pitchFamily="18" charset="0"/>
              </a:rPr>
              <a:t>Higher order virtual container-</a:t>
            </a:r>
            <a:r>
              <a:rPr lang="en-GB" sz="2000" i="1" dirty="0">
                <a:cs typeface="Times New Roman" pitchFamily="18" charset="0"/>
              </a:rPr>
              <a:t>n</a:t>
            </a:r>
            <a:r>
              <a:rPr lang="en-GB" sz="2000" dirty="0">
                <a:cs typeface="Times New Roman" pitchFamily="18" charset="0"/>
              </a:rPr>
              <a:t>: VC-</a:t>
            </a:r>
            <a:r>
              <a:rPr lang="en-GB" sz="2000" i="1" dirty="0">
                <a:cs typeface="Times New Roman" pitchFamily="18" charset="0"/>
              </a:rPr>
              <a:t>n</a:t>
            </a:r>
            <a:r>
              <a:rPr lang="en-GB" sz="2000" dirty="0">
                <a:cs typeface="Times New Roman" pitchFamily="18" charset="0"/>
              </a:rPr>
              <a:t> (</a:t>
            </a:r>
            <a:r>
              <a:rPr lang="en-GB" sz="2000" i="1" dirty="0">
                <a:cs typeface="Times New Roman" pitchFamily="18" charset="0"/>
              </a:rPr>
              <a:t>n </a:t>
            </a:r>
            <a:r>
              <a:rPr lang="en-GB" sz="2000" dirty="0">
                <a:cs typeface="Times New Roman" pitchFamily="18" charset="0"/>
              </a:rPr>
              <a:t>=3, 4)</a:t>
            </a:r>
          </a:p>
          <a:p>
            <a:r>
              <a:rPr lang="en-GB" sz="2400" dirty="0">
                <a:solidFill>
                  <a:schemeClr val="tx2"/>
                </a:solidFill>
                <a:cs typeface="Times New Roman" pitchFamily="18" charset="0"/>
              </a:rPr>
              <a:t>Container-</a:t>
            </a:r>
            <a:r>
              <a:rPr lang="en-GB" sz="2400" i="1" dirty="0">
                <a:solidFill>
                  <a:schemeClr val="tx2"/>
                </a:solidFill>
                <a:cs typeface="Times New Roman" pitchFamily="18" charset="0"/>
              </a:rPr>
              <a:t>n</a:t>
            </a:r>
            <a:r>
              <a:rPr lang="en-GB" sz="2400" dirty="0">
                <a:solidFill>
                  <a:schemeClr val="tx2"/>
                </a:solidFill>
                <a:cs typeface="Times New Roman" pitchFamily="18" charset="0"/>
              </a:rPr>
              <a:t> (</a:t>
            </a:r>
            <a:r>
              <a:rPr lang="en-GB" sz="2400" i="1" dirty="0">
                <a:solidFill>
                  <a:schemeClr val="tx2"/>
                </a:solidFill>
                <a:cs typeface="Times New Roman" pitchFamily="18" charset="0"/>
              </a:rPr>
              <a:t>n </a:t>
            </a:r>
            <a:r>
              <a:rPr lang="en-GB" sz="2400" dirty="0">
                <a:solidFill>
                  <a:schemeClr val="tx2"/>
                </a:solidFill>
                <a:cs typeface="Times New Roman" pitchFamily="18" charset="0"/>
              </a:rPr>
              <a:t>=1-4):</a:t>
            </a:r>
            <a:r>
              <a:rPr lang="en-GB" sz="2400" dirty="0">
                <a:cs typeface="Times New Roman" pitchFamily="18" charset="0"/>
              </a:rPr>
              <a:t> A container is the information structure which forms the network synchronous information payload for a virtual container </a:t>
            </a:r>
            <a:endParaRPr lang="en-US" sz="2400" dirty="0"/>
          </a:p>
        </p:txBody>
      </p:sp>
    </p:spTree>
    <p:extLst>
      <p:ext uri="{BB962C8B-B14F-4D97-AF65-F5344CB8AC3E}">
        <p14:creationId xmlns:p14="http://schemas.microsoft.com/office/powerpoint/2010/main" val="3002956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1749">
                                            <p:txEl>
                                              <p:pRg st="0" end="0"/>
                                            </p:txEl>
                                          </p:spTgt>
                                        </p:tgtEl>
                                        <p:attrNameLst>
                                          <p:attrName>style.visibility</p:attrName>
                                        </p:attrNameLst>
                                      </p:cBhvr>
                                      <p:to>
                                        <p:strVal val="visible"/>
                                      </p:to>
                                    </p:set>
                                    <p:animEffect transition="in" filter="wipe(left)">
                                      <p:cBhvr>
                                        <p:cTn id="7" dur="500"/>
                                        <p:tgtEl>
                                          <p:spTgt spid="3174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1749">
                                            <p:txEl>
                                              <p:pRg st="1" end="1"/>
                                            </p:txEl>
                                          </p:spTgt>
                                        </p:tgtEl>
                                        <p:attrNameLst>
                                          <p:attrName>style.visibility</p:attrName>
                                        </p:attrNameLst>
                                      </p:cBhvr>
                                      <p:to>
                                        <p:strVal val="visible"/>
                                      </p:to>
                                    </p:set>
                                    <p:animEffect transition="in" filter="wipe(left)">
                                      <p:cBhvr>
                                        <p:cTn id="12" dur="500"/>
                                        <p:tgtEl>
                                          <p:spTgt spid="31749">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1749">
                                            <p:txEl>
                                              <p:pRg st="2" end="2"/>
                                            </p:txEl>
                                          </p:spTgt>
                                        </p:tgtEl>
                                        <p:attrNameLst>
                                          <p:attrName>style.visibility</p:attrName>
                                        </p:attrNameLst>
                                      </p:cBhvr>
                                      <p:to>
                                        <p:strVal val="visible"/>
                                      </p:to>
                                    </p:set>
                                    <p:animEffect transition="in" filter="wipe(left)">
                                      <p:cBhvr>
                                        <p:cTn id="15" dur="500"/>
                                        <p:tgtEl>
                                          <p:spTgt spid="31749">
                                            <p:txEl>
                                              <p:pRg st="2" end="2"/>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31749">
                                            <p:txEl>
                                              <p:pRg st="3" end="3"/>
                                            </p:txEl>
                                          </p:spTgt>
                                        </p:tgtEl>
                                        <p:attrNameLst>
                                          <p:attrName>style.visibility</p:attrName>
                                        </p:attrNameLst>
                                      </p:cBhvr>
                                      <p:to>
                                        <p:strVal val="visible"/>
                                      </p:to>
                                    </p:set>
                                    <p:animEffect transition="in" filter="wipe(left)">
                                      <p:cBhvr>
                                        <p:cTn id="18" dur="500"/>
                                        <p:tgtEl>
                                          <p:spTgt spid="31749">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31749">
                                            <p:txEl>
                                              <p:pRg st="4" end="4"/>
                                            </p:txEl>
                                          </p:spTgt>
                                        </p:tgtEl>
                                        <p:attrNameLst>
                                          <p:attrName>style.visibility</p:attrName>
                                        </p:attrNameLst>
                                      </p:cBhvr>
                                      <p:to>
                                        <p:strVal val="visible"/>
                                      </p:to>
                                    </p:set>
                                    <p:animEffect transition="in" filter="wipe(left)">
                                      <p:cBhvr>
                                        <p:cTn id="23" dur="500"/>
                                        <p:tgtEl>
                                          <p:spTgt spid="3174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9"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p:txBody>
          <a:bodyPr/>
          <a:lstStyle/>
          <a:p>
            <a:r>
              <a:rPr lang="en-US" dirty="0"/>
              <a:t>SDH: </a:t>
            </a:r>
            <a:r>
              <a:rPr lang="en-GB" dirty="0">
                <a:cs typeface="Times New Roman" pitchFamily="18" charset="0"/>
              </a:rPr>
              <a:t>Tributary Unit </a:t>
            </a:r>
            <a:r>
              <a:rPr lang="en-US" dirty="0"/>
              <a:t>(G.707)</a:t>
            </a:r>
            <a:endParaRPr lang="pl-PL" dirty="0"/>
          </a:p>
        </p:txBody>
      </p:sp>
      <p:sp>
        <p:nvSpPr>
          <p:cNvPr id="179203" name="Rectangle 3"/>
          <p:cNvSpPr>
            <a:spLocks noGrp="1" noChangeArrowheads="1"/>
          </p:cNvSpPr>
          <p:nvPr>
            <p:ph idx="1"/>
          </p:nvPr>
        </p:nvSpPr>
        <p:spPr/>
        <p:txBody>
          <a:bodyPr/>
          <a:lstStyle/>
          <a:p>
            <a:pPr>
              <a:lnSpc>
                <a:spcPct val="90000"/>
              </a:lnSpc>
            </a:pPr>
            <a:r>
              <a:rPr lang="en-GB" dirty="0">
                <a:solidFill>
                  <a:schemeClr val="tx2"/>
                </a:solidFill>
                <a:cs typeface="Times New Roman" pitchFamily="18" charset="0"/>
              </a:rPr>
              <a:t>Tributary unit-</a:t>
            </a:r>
            <a:r>
              <a:rPr lang="en-GB" i="1" dirty="0">
                <a:solidFill>
                  <a:schemeClr val="tx2"/>
                </a:solidFill>
                <a:cs typeface="Times New Roman" pitchFamily="18" charset="0"/>
              </a:rPr>
              <a:t>n</a:t>
            </a:r>
            <a:r>
              <a:rPr lang="en-GB" dirty="0">
                <a:solidFill>
                  <a:schemeClr val="tx2"/>
                </a:solidFill>
                <a:cs typeface="Times New Roman" pitchFamily="18" charset="0"/>
              </a:rPr>
              <a:t> (TU-</a:t>
            </a:r>
            <a:r>
              <a:rPr lang="en-GB" i="1" dirty="0">
                <a:solidFill>
                  <a:schemeClr val="tx2"/>
                </a:solidFill>
                <a:cs typeface="Times New Roman" pitchFamily="18" charset="0"/>
              </a:rPr>
              <a:t>n</a:t>
            </a:r>
            <a:r>
              <a:rPr lang="en-GB" dirty="0">
                <a:solidFill>
                  <a:schemeClr val="tx2"/>
                </a:solidFill>
                <a:cs typeface="Times New Roman" pitchFamily="18" charset="0"/>
              </a:rPr>
              <a:t>): </a:t>
            </a:r>
            <a:br>
              <a:rPr lang="en-GB" dirty="0">
                <a:solidFill>
                  <a:schemeClr val="tx2"/>
                </a:solidFill>
                <a:cs typeface="Times New Roman" pitchFamily="18" charset="0"/>
              </a:rPr>
            </a:br>
            <a:r>
              <a:rPr lang="en-GB" dirty="0">
                <a:cs typeface="Times New Roman" pitchFamily="18" charset="0"/>
              </a:rPr>
              <a:t>A tributary unit is an information structure which provides adaptation between the lower order path layer and the higher order path layer. It consists of an information payload (the lower order virtual container) and a tributary unit pointer which indicates the offset of the payload frame start relative to the higher order virtual container frame start</a:t>
            </a:r>
          </a:p>
          <a:p>
            <a:pPr>
              <a:lnSpc>
                <a:spcPct val="90000"/>
              </a:lnSpc>
            </a:pPr>
            <a:r>
              <a:rPr lang="en-GB" dirty="0">
                <a:cs typeface="Times New Roman" pitchFamily="18" charset="0"/>
              </a:rPr>
              <a:t>The TU-</a:t>
            </a:r>
            <a:r>
              <a:rPr lang="en-GB" i="1" dirty="0">
                <a:cs typeface="Times New Roman" pitchFamily="18" charset="0"/>
              </a:rPr>
              <a:t>n</a:t>
            </a:r>
            <a:r>
              <a:rPr lang="en-GB" dirty="0">
                <a:cs typeface="Times New Roman" pitchFamily="18" charset="0"/>
              </a:rPr>
              <a:t> (</a:t>
            </a:r>
            <a:r>
              <a:rPr lang="en-GB" i="1" dirty="0">
                <a:cs typeface="Times New Roman" pitchFamily="18" charset="0"/>
              </a:rPr>
              <a:t>n </a:t>
            </a:r>
            <a:r>
              <a:rPr lang="en-GB" dirty="0">
                <a:cs typeface="Times New Roman" pitchFamily="18" charset="0"/>
              </a:rPr>
              <a:t>=1, 2, 3) consists of a VC-</a:t>
            </a:r>
            <a:r>
              <a:rPr lang="en-GB" i="1" dirty="0">
                <a:cs typeface="Times New Roman" pitchFamily="18" charset="0"/>
              </a:rPr>
              <a:t>n</a:t>
            </a:r>
            <a:r>
              <a:rPr lang="en-GB" dirty="0">
                <a:cs typeface="Times New Roman" pitchFamily="18" charset="0"/>
              </a:rPr>
              <a:t> together with a tributary unit pointer</a:t>
            </a:r>
            <a:r>
              <a:rPr lang="pl-PL" dirty="0"/>
              <a:t> </a:t>
            </a:r>
          </a:p>
        </p:txBody>
      </p:sp>
    </p:spTree>
    <p:extLst>
      <p:ext uri="{BB962C8B-B14F-4D97-AF65-F5344CB8AC3E}">
        <p14:creationId xmlns:p14="http://schemas.microsoft.com/office/powerpoint/2010/main" val="479049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9203"/>
                                        </p:tgtEl>
                                        <p:attrNameLst>
                                          <p:attrName>style.visibility</p:attrName>
                                        </p:attrNameLst>
                                      </p:cBhvr>
                                      <p:to>
                                        <p:strVal val="visible"/>
                                      </p:to>
                                    </p:set>
                                    <p:animEffect transition="in" filter="wipe(left)">
                                      <p:cBhvr>
                                        <p:cTn id="7" dur="500"/>
                                        <p:tgtEl>
                                          <p:spTgt spid="1792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3"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r>
              <a:rPr lang="en-US" dirty="0"/>
              <a:t>SDH: </a:t>
            </a:r>
            <a:r>
              <a:rPr lang="en-GB" dirty="0">
                <a:cs typeface="Times New Roman" pitchFamily="18" charset="0"/>
              </a:rPr>
              <a:t>Administrative Unit </a:t>
            </a:r>
            <a:r>
              <a:rPr lang="en-US" dirty="0"/>
              <a:t>(G.707)</a:t>
            </a:r>
            <a:endParaRPr lang="pl-PL" dirty="0"/>
          </a:p>
        </p:txBody>
      </p:sp>
      <p:sp>
        <p:nvSpPr>
          <p:cNvPr id="178179" name="Rectangle 3"/>
          <p:cNvSpPr>
            <a:spLocks noGrp="1" noChangeArrowheads="1"/>
          </p:cNvSpPr>
          <p:nvPr>
            <p:ph idx="1"/>
          </p:nvPr>
        </p:nvSpPr>
        <p:spPr/>
        <p:txBody>
          <a:bodyPr/>
          <a:lstStyle/>
          <a:p>
            <a:pPr>
              <a:spcBef>
                <a:spcPct val="50000"/>
              </a:spcBef>
            </a:pPr>
            <a:r>
              <a:rPr lang="en-GB" dirty="0">
                <a:solidFill>
                  <a:schemeClr val="tx2"/>
                </a:solidFill>
                <a:cs typeface="Times New Roman" pitchFamily="18" charset="0"/>
              </a:rPr>
              <a:t>Administrative unit-</a:t>
            </a:r>
            <a:r>
              <a:rPr lang="en-GB" i="1" dirty="0">
                <a:solidFill>
                  <a:schemeClr val="tx2"/>
                </a:solidFill>
                <a:cs typeface="Times New Roman" pitchFamily="18" charset="0"/>
              </a:rPr>
              <a:t>n</a:t>
            </a:r>
            <a:r>
              <a:rPr lang="en-GB" dirty="0">
                <a:solidFill>
                  <a:schemeClr val="tx2"/>
                </a:solidFill>
                <a:cs typeface="Times New Roman" pitchFamily="18" charset="0"/>
              </a:rPr>
              <a:t> (AU-</a:t>
            </a:r>
            <a:r>
              <a:rPr lang="en-GB" i="1" dirty="0">
                <a:solidFill>
                  <a:schemeClr val="tx2"/>
                </a:solidFill>
                <a:cs typeface="Times New Roman" pitchFamily="18" charset="0"/>
              </a:rPr>
              <a:t>n</a:t>
            </a:r>
            <a:r>
              <a:rPr lang="en-GB" dirty="0">
                <a:solidFill>
                  <a:schemeClr val="tx2"/>
                </a:solidFill>
                <a:cs typeface="Times New Roman" pitchFamily="18" charset="0"/>
              </a:rPr>
              <a:t>):</a:t>
            </a:r>
            <a:r>
              <a:rPr lang="en-GB" dirty="0">
                <a:cs typeface="Times New Roman" pitchFamily="18" charset="0"/>
              </a:rPr>
              <a:t> </a:t>
            </a:r>
            <a:br>
              <a:rPr lang="en-GB" dirty="0">
                <a:cs typeface="Times New Roman" pitchFamily="18" charset="0"/>
              </a:rPr>
            </a:br>
            <a:r>
              <a:rPr lang="en-GB" dirty="0">
                <a:cs typeface="Times New Roman" pitchFamily="18" charset="0"/>
              </a:rPr>
              <a:t>An administrative unit is the information structure which provides adaptation between the higher order path layer and the multiplex section layer. It consists of an information payload (the higher order virtual container) and an administrative unit pointer which indicates the offset of the payload frame start relative to the multiplex section frame start</a:t>
            </a:r>
            <a:r>
              <a:rPr lang="pl-PL" dirty="0"/>
              <a:t> </a:t>
            </a:r>
          </a:p>
          <a:p>
            <a:endParaRPr lang="pl-PL" dirty="0"/>
          </a:p>
        </p:txBody>
      </p:sp>
    </p:spTree>
    <p:extLst>
      <p:ext uri="{BB962C8B-B14F-4D97-AF65-F5344CB8AC3E}">
        <p14:creationId xmlns:p14="http://schemas.microsoft.com/office/powerpoint/2010/main" val="427222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8179">
                                            <p:txEl>
                                              <p:pRg st="0" end="0"/>
                                            </p:txEl>
                                          </p:spTgt>
                                        </p:tgtEl>
                                        <p:attrNameLst>
                                          <p:attrName>style.visibility</p:attrName>
                                        </p:attrNameLst>
                                      </p:cBhvr>
                                      <p:to>
                                        <p:strVal val="visible"/>
                                      </p:to>
                                    </p:set>
                                    <p:animEffect transition="in" filter="wipe(left)">
                                      <p:cBhvr>
                                        <p:cTn id="7" dur="500"/>
                                        <p:tgtEl>
                                          <p:spTgt spid="1781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79"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p:txBody>
          <a:bodyPr/>
          <a:lstStyle/>
          <a:p>
            <a:r>
              <a:rPr lang="en-GB" dirty="0">
                <a:cs typeface="Times New Roman" pitchFamily="18" charset="0"/>
              </a:rPr>
              <a:t>SDH: Synchronous Transport Module </a:t>
            </a:r>
            <a:r>
              <a:rPr lang="en-US" dirty="0"/>
              <a:t>(G.707)</a:t>
            </a:r>
            <a:endParaRPr lang="pl-PL" dirty="0"/>
          </a:p>
        </p:txBody>
      </p:sp>
      <p:sp>
        <p:nvSpPr>
          <p:cNvPr id="180227" name="Rectangle 3"/>
          <p:cNvSpPr>
            <a:spLocks noGrp="1" noChangeArrowheads="1"/>
          </p:cNvSpPr>
          <p:nvPr>
            <p:ph idx="1"/>
          </p:nvPr>
        </p:nvSpPr>
        <p:spPr/>
        <p:txBody>
          <a:bodyPr/>
          <a:lstStyle/>
          <a:p>
            <a:pPr>
              <a:lnSpc>
                <a:spcPct val="90000"/>
              </a:lnSpc>
            </a:pPr>
            <a:r>
              <a:rPr lang="en-GB" dirty="0">
                <a:solidFill>
                  <a:schemeClr val="tx2"/>
                </a:solidFill>
                <a:cs typeface="Times New Roman" pitchFamily="18" charset="0"/>
              </a:rPr>
              <a:t>Synchronous Transport Module (STM):</a:t>
            </a:r>
            <a:r>
              <a:rPr lang="en-GB" dirty="0">
                <a:cs typeface="Times New Roman" pitchFamily="18" charset="0"/>
              </a:rPr>
              <a:t> </a:t>
            </a:r>
            <a:br>
              <a:rPr lang="en-GB" dirty="0">
                <a:cs typeface="Times New Roman" pitchFamily="18" charset="0"/>
              </a:rPr>
            </a:br>
            <a:r>
              <a:rPr lang="en-GB" dirty="0">
                <a:cs typeface="Times New Roman" pitchFamily="18" charset="0"/>
              </a:rPr>
              <a:t>An STM is the information structure used to support section layer connections in the SDH. It consists of information payload and Section Overhead (SOH) information fields organized in a block frame structure which repeats every 125 </a:t>
            </a:r>
            <a:r>
              <a:rPr lang="en-GB" dirty="0">
                <a:latin typeface="Times New Roman" pitchFamily="18" charset="0"/>
                <a:cs typeface="Times New Roman" pitchFamily="18" charset="0"/>
                <a:sym typeface="Symbol" pitchFamily="18" charset="2"/>
              </a:rPr>
              <a:t></a:t>
            </a:r>
            <a:r>
              <a:rPr lang="en-GB" dirty="0">
                <a:cs typeface="Times New Roman" pitchFamily="18" charset="0"/>
              </a:rPr>
              <a:t>s </a:t>
            </a:r>
          </a:p>
          <a:p>
            <a:pPr>
              <a:lnSpc>
                <a:spcPct val="90000"/>
              </a:lnSpc>
            </a:pPr>
            <a:r>
              <a:rPr lang="en-GB" dirty="0">
                <a:cs typeface="Times New Roman" pitchFamily="18" charset="0"/>
              </a:rPr>
              <a:t>A basic STM is defined at 155 520 </a:t>
            </a:r>
            <a:r>
              <a:rPr lang="en-GB" dirty="0" err="1">
                <a:cs typeface="Times New Roman" pitchFamily="18" charset="0"/>
              </a:rPr>
              <a:t>kbit</a:t>
            </a:r>
            <a:r>
              <a:rPr lang="en-GB" dirty="0">
                <a:cs typeface="Times New Roman" pitchFamily="18" charset="0"/>
              </a:rPr>
              <a:t>/s. This is termed STM-1. Higher capacity STMs are formed at rates equivalent </a:t>
            </a:r>
            <a:r>
              <a:rPr lang="en-GB" dirty="0" smtClean="0">
                <a:cs typeface="Times New Roman" pitchFamily="18" charset="0"/>
              </a:rPr>
              <a:t/>
            </a:r>
            <a:br>
              <a:rPr lang="en-GB" dirty="0" smtClean="0">
                <a:cs typeface="Times New Roman" pitchFamily="18" charset="0"/>
              </a:rPr>
            </a:br>
            <a:r>
              <a:rPr lang="en-GB" dirty="0" smtClean="0">
                <a:cs typeface="Times New Roman" pitchFamily="18" charset="0"/>
              </a:rPr>
              <a:t>to </a:t>
            </a:r>
            <a:r>
              <a:rPr lang="en-GB" i="1" dirty="0">
                <a:cs typeface="Times New Roman" pitchFamily="18" charset="0"/>
              </a:rPr>
              <a:t>N</a:t>
            </a:r>
            <a:r>
              <a:rPr lang="en-GB" dirty="0">
                <a:cs typeface="Times New Roman" pitchFamily="18" charset="0"/>
              </a:rPr>
              <a:t> times this basic rate. STM capacities for </a:t>
            </a:r>
            <a:r>
              <a:rPr lang="en-GB" i="1" dirty="0">
                <a:cs typeface="Times New Roman" pitchFamily="18" charset="0"/>
              </a:rPr>
              <a:t>N </a:t>
            </a:r>
            <a:r>
              <a:rPr lang="en-GB" dirty="0">
                <a:cs typeface="Times New Roman" pitchFamily="18" charset="0"/>
              </a:rPr>
              <a:t>= 4, 16, 64, 256 are defined; higher values are under consideration</a:t>
            </a:r>
            <a:endParaRPr lang="pl-PL" dirty="0"/>
          </a:p>
        </p:txBody>
      </p:sp>
    </p:spTree>
    <p:extLst>
      <p:ext uri="{BB962C8B-B14F-4D97-AF65-F5344CB8AC3E}">
        <p14:creationId xmlns:p14="http://schemas.microsoft.com/office/powerpoint/2010/main" val="3706812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0227">
                                            <p:txEl>
                                              <p:pRg st="0" end="0"/>
                                            </p:txEl>
                                          </p:spTgt>
                                        </p:tgtEl>
                                        <p:attrNameLst>
                                          <p:attrName>style.visibility</p:attrName>
                                        </p:attrNameLst>
                                      </p:cBhvr>
                                      <p:to>
                                        <p:strVal val="visible"/>
                                      </p:to>
                                    </p:set>
                                    <p:animEffect transition="in" filter="wipe(left)">
                                      <p:cBhvr>
                                        <p:cTn id="7" dur="500"/>
                                        <p:tgtEl>
                                          <p:spTgt spid="1802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80227">
                                            <p:txEl>
                                              <p:pRg st="1" end="1"/>
                                            </p:txEl>
                                          </p:spTgt>
                                        </p:tgtEl>
                                        <p:attrNameLst>
                                          <p:attrName>style.visibility</p:attrName>
                                        </p:attrNameLst>
                                      </p:cBhvr>
                                      <p:to>
                                        <p:strVal val="visible"/>
                                      </p:to>
                                    </p:set>
                                    <p:animEffect transition="in" filter="wipe(left)">
                                      <p:cBhvr>
                                        <p:cTn id="12" dur="500"/>
                                        <p:tgtEl>
                                          <p:spTgt spid="18022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7"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p:txBody>
          <a:bodyPr/>
          <a:lstStyle/>
          <a:p>
            <a:r>
              <a:rPr lang="en-US" sz="2400" dirty="0"/>
              <a:t>SDH and SONET </a:t>
            </a:r>
            <a:r>
              <a:rPr lang="en-US" sz="2400" dirty="0" smtClean="0"/>
              <a:t>Rates</a:t>
            </a:r>
            <a:endParaRPr lang="en-US" sz="2400" dirty="0"/>
          </a:p>
        </p:txBody>
      </p:sp>
      <p:graphicFrame>
        <p:nvGraphicFramePr>
          <p:cNvPr id="181251" name="Group 3"/>
          <p:cNvGraphicFramePr>
            <a:graphicFrameLocks noGrp="1"/>
          </p:cNvGraphicFramePr>
          <p:nvPr>
            <p:extLst>
              <p:ext uri="{D42A27DB-BD31-4B8C-83A1-F6EECF244321}">
                <p14:modId xmlns:p14="http://schemas.microsoft.com/office/powerpoint/2010/main" val="2149911875"/>
              </p:ext>
            </p:extLst>
          </p:nvPr>
        </p:nvGraphicFramePr>
        <p:xfrm>
          <a:off x="533400" y="1447800"/>
          <a:ext cx="7924800" cy="5395595"/>
        </p:xfrm>
        <a:graphic>
          <a:graphicData uri="http://schemas.openxmlformats.org/drawingml/2006/table">
            <a:tbl>
              <a:tblPr/>
              <a:tblGrid>
                <a:gridCol w="1981200"/>
                <a:gridCol w="1981200"/>
                <a:gridCol w="1981200"/>
                <a:gridCol w="1981200"/>
              </a:tblGrid>
              <a:tr h="75565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dirty="0" smtClean="0">
                          <a:ln>
                            <a:noFill/>
                          </a:ln>
                          <a:solidFill>
                            <a:schemeClr val="tx1"/>
                          </a:solidFill>
                          <a:effectLst/>
                          <a:latin typeface="Tahoma" pitchFamily="34" charset="0"/>
                        </a:rPr>
                        <a:t>SDH</a:t>
                      </a:r>
                    </a:p>
                  </a:txBody>
                  <a:tcPr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dirty="0" smtClean="0">
                          <a:ln>
                            <a:noFill/>
                          </a:ln>
                          <a:solidFill>
                            <a:schemeClr val="tx1"/>
                          </a:solidFill>
                          <a:effectLst/>
                          <a:latin typeface="Tahoma" pitchFamily="34" charset="0"/>
                        </a:rPr>
                        <a:t>SONET</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dirty="0" smtClean="0">
                          <a:ln>
                            <a:noFill/>
                          </a:ln>
                          <a:solidFill>
                            <a:schemeClr val="tx1"/>
                          </a:solidFill>
                          <a:effectLst/>
                          <a:latin typeface="Tahoma" pitchFamily="34" charset="0"/>
                        </a:rPr>
                        <a:t>Optical</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dirty="0" smtClean="0">
                          <a:ln>
                            <a:noFill/>
                          </a:ln>
                          <a:solidFill>
                            <a:schemeClr val="tx1"/>
                          </a:solidFill>
                          <a:effectLst/>
                          <a:latin typeface="Tahoma" pitchFamily="34" charset="0"/>
                        </a:rPr>
                        <a:t>Line rate</a:t>
                      </a:r>
                      <a:br>
                        <a:rPr kumimoji="0" lang="en-US" sz="2800" b="1" i="0" u="none" strike="noStrike" cap="none" normalizeH="0" baseline="0" dirty="0" smtClean="0">
                          <a:ln>
                            <a:noFill/>
                          </a:ln>
                          <a:solidFill>
                            <a:schemeClr val="tx1"/>
                          </a:solidFill>
                          <a:effectLst/>
                          <a:latin typeface="Tahoma" pitchFamily="34" charset="0"/>
                        </a:rPr>
                      </a:br>
                      <a:r>
                        <a:rPr kumimoji="0" lang="en-US" sz="2400" b="1" i="0" u="none" strike="noStrike" cap="none" normalizeH="0" baseline="0" dirty="0" smtClean="0">
                          <a:ln>
                            <a:noFill/>
                          </a:ln>
                          <a:solidFill>
                            <a:schemeClr val="tx1"/>
                          </a:solidFill>
                          <a:effectLst/>
                          <a:latin typeface="Tahoma" pitchFamily="34" charset="0"/>
                        </a:rPr>
                        <a:t>Mbit/s</a:t>
                      </a:r>
                    </a:p>
                  </a:txBody>
                  <a:tcPr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r>
              <a:tr h="7524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STM-0</a:t>
                      </a:r>
                    </a:p>
                  </a:txBody>
                  <a:tcPr marL="266700"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99"/>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STS-1</a:t>
                      </a:r>
                    </a:p>
                  </a:txBody>
                  <a:tcPr marL="266700"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99"/>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OC-1</a:t>
                      </a:r>
                    </a:p>
                  </a:txBody>
                  <a:tcPr marL="266700"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99"/>
                    </a:solidFill>
                  </a:tcPr>
                </a:tc>
                <a:tc>
                  <a:txBody>
                    <a:bodyPr/>
                    <a:lstStyle/>
                    <a:p>
                      <a:pPr marL="0" marR="0" lvl="0" indent="0" algn="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51.84</a:t>
                      </a:r>
                    </a:p>
                  </a:txBody>
                  <a:tcPr marR="133350"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99"/>
                    </a:solidFill>
                  </a:tcPr>
                </a:tc>
              </a:tr>
              <a:tr h="7556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STM-1</a:t>
                      </a:r>
                    </a:p>
                  </a:txBody>
                  <a:tcPr marL="266700"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99"/>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STS-3</a:t>
                      </a:r>
                    </a:p>
                  </a:txBody>
                  <a:tcPr marL="266700"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99"/>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OC-3</a:t>
                      </a:r>
                    </a:p>
                  </a:txBody>
                  <a:tcPr marL="266700"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99"/>
                    </a:solidFill>
                  </a:tcPr>
                </a:tc>
                <a:tc>
                  <a:txBody>
                    <a:bodyPr/>
                    <a:lstStyle/>
                    <a:p>
                      <a:pPr marL="0" marR="0" lvl="0" indent="0" algn="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155.52</a:t>
                      </a:r>
                    </a:p>
                  </a:txBody>
                  <a:tcPr marR="133350"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99"/>
                    </a:solidFill>
                  </a:tcPr>
                </a:tc>
              </a:tr>
              <a:tr h="7556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STM-4</a:t>
                      </a:r>
                    </a:p>
                  </a:txBody>
                  <a:tcPr marL="266700"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99"/>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STS-12</a:t>
                      </a:r>
                    </a:p>
                  </a:txBody>
                  <a:tcPr marL="266700"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99"/>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OC-12</a:t>
                      </a:r>
                    </a:p>
                  </a:txBody>
                  <a:tcPr marL="266700"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99"/>
                    </a:solidFill>
                  </a:tcPr>
                </a:tc>
                <a:tc>
                  <a:txBody>
                    <a:bodyPr/>
                    <a:lstStyle/>
                    <a:p>
                      <a:pPr marL="0" marR="0" lvl="0" indent="0" algn="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622.08</a:t>
                      </a:r>
                    </a:p>
                  </a:txBody>
                  <a:tcPr marR="133350"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99"/>
                    </a:solidFill>
                  </a:tcPr>
                </a:tc>
              </a:tr>
              <a:tr h="7397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STM-16</a:t>
                      </a:r>
                    </a:p>
                  </a:txBody>
                  <a:tcPr marL="266700"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99"/>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STS-48</a:t>
                      </a:r>
                    </a:p>
                  </a:txBody>
                  <a:tcPr marL="266700"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99"/>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OC-48</a:t>
                      </a:r>
                    </a:p>
                  </a:txBody>
                  <a:tcPr marL="266700"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99"/>
                    </a:solidFill>
                  </a:tcPr>
                </a:tc>
                <a:tc>
                  <a:txBody>
                    <a:bodyPr/>
                    <a:lstStyle/>
                    <a:p>
                      <a:pPr marL="0" marR="0" lvl="0" indent="0" algn="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2488.32</a:t>
                      </a:r>
                    </a:p>
                  </a:txBody>
                  <a:tcPr marR="133350"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99"/>
                    </a:solidFill>
                  </a:tcPr>
                </a:tc>
              </a:tr>
              <a:tr h="7524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STM-64</a:t>
                      </a:r>
                    </a:p>
                  </a:txBody>
                  <a:tcPr marL="266700"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99"/>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STS-192</a:t>
                      </a:r>
                    </a:p>
                  </a:txBody>
                  <a:tcPr marL="266700"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99"/>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OC-192</a:t>
                      </a:r>
                    </a:p>
                  </a:txBody>
                  <a:tcPr marL="266700"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99"/>
                    </a:solidFill>
                  </a:tcPr>
                </a:tc>
                <a:tc>
                  <a:txBody>
                    <a:bodyPr/>
                    <a:lstStyle/>
                    <a:p>
                      <a:pPr marL="0" marR="0" lvl="0" indent="0" algn="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9953.28</a:t>
                      </a:r>
                    </a:p>
                  </a:txBody>
                  <a:tcPr marR="133350"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99"/>
                    </a:solidFill>
                  </a:tcPr>
                </a:tc>
              </a:tr>
              <a:tr h="7556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STM-256</a:t>
                      </a:r>
                    </a:p>
                  </a:txBody>
                  <a:tcPr marL="266700"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CC99"/>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STS-768</a:t>
                      </a:r>
                    </a:p>
                  </a:txBody>
                  <a:tcPr marL="266700"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CC99"/>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smtClean="0">
                          <a:ln>
                            <a:noFill/>
                          </a:ln>
                          <a:solidFill>
                            <a:schemeClr val="tx1"/>
                          </a:solidFill>
                          <a:effectLst/>
                          <a:latin typeface="Tahoma" pitchFamily="34" charset="0"/>
                        </a:rPr>
                        <a:t>OC-768</a:t>
                      </a:r>
                    </a:p>
                  </a:txBody>
                  <a:tcPr marL="266700"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CC99"/>
                    </a:solidFill>
                  </a:tcPr>
                </a:tc>
                <a:tc>
                  <a:txBody>
                    <a:bodyPr/>
                    <a:lstStyle/>
                    <a:p>
                      <a:pPr marL="0" marR="0" lvl="0" indent="0" algn="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1" i="0" u="none" strike="noStrike" cap="none" normalizeH="0" baseline="0" dirty="0" smtClean="0">
                          <a:ln>
                            <a:noFill/>
                          </a:ln>
                          <a:solidFill>
                            <a:schemeClr val="tx1"/>
                          </a:solidFill>
                          <a:effectLst/>
                          <a:latin typeface="Tahoma" pitchFamily="34" charset="0"/>
                        </a:rPr>
                        <a:t>39813.12</a:t>
                      </a:r>
                    </a:p>
                  </a:txBody>
                  <a:tcPr marR="133350"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CC99"/>
                    </a:solidFill>
                  </a:tcPr>
                </a:tc>
              </a:tr>
            </a:tbl>
          </a:graphicData>
        </a:graphic>
      </p:graphicFrame>
    </p:spTree>
    <p:extLst>
      <p:ext uri="{BB962C8B-B14F-4D97-AF65-F5344CB8AC3E}">
        <p14:creationId xmlns:p14="http://schemas.microsoft.com/office/powerpoint/2010/main" val="4236822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81251"/>
                                        </p:tgtEl>
                                        <p:attrNameLst>
                                          <p:attrName>style.visibility</p:attrName>
                                        </p:attrNameLst>
                                      </p:cBhvr>
                                      <p:to>
                                        <p:strVal val="visible"/>
                                      </p:to>
                                    </p:set>
                                    <p:animEffect transition="in" filter="wipe(left)">
                                      <p:cBhvr>
                                        <p:cTn id="7" dur="500"/>
                                        <p:tgtEl>
                                          <p:spTgt spid="181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83" name="Group 63"/>
          <p:cNvGrpSpPr>
            <a:grpSpLocks/>
          </p:cNvGrpSpPr>
          <p:nvPr/>
        </p:nvGrpSpPr>
        <p:grpSpPr bwMode="auto">
          <a:xfrm>
            <a:off x="928688" y="3429000"/>
            <a:ext cx="6996113" cy="2587625"/>
            <a:chOff x="585" y="2160"/>
            <a:chExt cx="4407" cy="1630"/>
          </a:xfrm>
        </p:grpSpPr>
        <p:sp>
          <p:nvSpPr>
            <p:cNvPr id="5123" name="Rectangle 3"/>
            <p:cNvSpPr>
              <a:spLocks noChangeArrowheads="1"/>
            </p:cNvSpPr>
            <p:nvPr/>
          </p:nvSpPr>
          <p:spPr bwMode="auto">
            <a:xfrm>
              <a:off x="3762" y="2886"/>
              <a:ext cx="1227" cy="896"/>
            </a:xfrm>
            <a:prstGeom prst="rect">
              <a:avLst/>
            </a:prstGeom>
            <a:solidFill>
              <a:srgbClr val="FF7C80"/>
            </a:solidFill>
            <a:ln w="25400">
              <a:solidFill>
                <a:schemeClr val="tx1"/>
              </a:solidFill>
              <a:miter lim="800000"/>
              <a:headEnd/>
              <a:tailEnd/>
            </a:ln>
            <a:effectLst/>
          </p:spPr>
          <p:txBody>
            <a:bodyPr wrap="none" anchor="ctr"/>
            <a:lstStyle/>
            <a:p>
              <a:endParaRPr lang="pl-PL">
                <a:latin typeface="+mn-lt"/>
              </a:endParaRPr>
            </a:p>
          </p:txBody>
        </p:sp>
        <p:sp>
          <p:nvSpPr>
            <p:cNvPr id="5124" name="Rectangle 4"/>
            <p:cNvSpPr>
              <a:spLocks noChangeArrowheads="1"/>
            </p:cNvSpPr>
            <p:nvPr/>
          </p:nvSpPr>
          <p:spPr bwMode="auto">
            <a:xfrm>
              <a:off x="3225" y="2882"/>
              <a:ext cx="525" cy="904"/>
            </a:xfrm>
            <a:prstGeom prst="rect">
              <a:avLst/>
            </a:prstGeom>
            <a:solidFill>
              <a:srgbClr val="FFFFCC"/>
            </a:solidFill>
            <a:ln w="12700">
              <a:solidFill>
                <a:schemeClr val="tx1"/>
              </a:solidFill>
              <a:miter lim="800000"/>
              <a:headEnd/>
              <a:tailEnd/>
            </a:ln>
            <a:effectLst/>
          </p:spPr>
          <p:txBody>
            <a:bodyPr wrap="none" anchor="ctr"/>
            <a:lstStyle/>
            <a:p>
              <a:endParaRPr lang="pl-PL">
                <a:latin typeface="+mn-lt"/>
              </a:endParaRPr>
            </a:p>
          </p:txBody>
        </p:sp>
        <p:sp>
          <p:nvSpPr>
            <p:cNvPr id="5128" name="Line 8"/>
            <p:cNvSpPr>
              <a:spLocks noChangeShapeType="1"/>
            </p:cNvSpPr>
            <p:nvPr/>
          </p:nvSpPr>
          <p:spPr bwMode="auto">
            <a:xfrm>
              <a:off x="2357" y="3118"/>
              <a:ext cx="816" cy="0"/>
            </a:xfrm>
            <a:prstGeom prst="line">
              <a:avLst/>
            </a:prstGeom>
            <a:noFill/>
            <a:ln w="50800">
              <a:solidFill>
                <a:schemeClr val="tx1"/>
              </a:solidFill>
              <a:round/>
              <a:headEnd type="none" w="sm" len="sm"/>
              <a:tailEnd type="stealth" w="med" len="lg"/>
            </a:ln>
            <a:effectLst/>
          </p:spPr>
          <p:txBody>
            <a:bodyPr wrap="none" anchor="ctr"/>
            <a:lstStyle/>
            <a:p>
              <a:endParaRPr lang="pl-PL">
                <a:latin typeface="+mn-lt"/>
              </a:endParaRPr>
            </a:p>
          </p:txBody>
        </p:sp>
        <p:sp>
          <p:nvSpPr>
            <p:cNvPr id="5132" name="Rectangle 12"/>
            <p:cNvSpPr>
              <a:spLocks noChangeArrowheads="1"/>
            </p:cNvSpPr>
            <p:nvPr/>
          </p:nvSpPr>
          <p:spPr bwMode="auto">
            <a:xfrm>
              <a:off x="869" y="2942"/>
              <a:ext cx="656" cy="416"/>
            </a:xfrm>
            <a:prstGeom prst="rect">
              <a:avLst/>
            </a:prstGeom>
            <a:solidFill>
              <a:srgbClr val="FF7C80"/>
            </a:solidFill>
            <a:ln w="25400">
              <a:solidFill>
                <a:schemeClr val="tx1"/>
              </a:solidFill>
              <a:miter lim="800000"/>
              <a:headEnd/>
              <a:tailEnd/>
            </a:ln>
            <a:effectLst/>
          </p:spPr>
          <p:txBody>
            <a:bodyPr wrap="none" anchor="ctr"/>
            <a:lstStyle/>
            <a:p>
              <a:endParaRPr lang="pl-PL">
                <a:latin typeface="+mn-lt"/>
              </a:endParaRPr>
            </a:p>
          </p:txBody>
        </p:sp>
        <p:sp>
          <p:nvSpPr>
            <p:cNvPr id="5133" name="Rectangle 13"/>
            <p:cNvSpPr>
              <a:spLocks noChangeArrowheads="1"/>
            </p:cNvSpPr>
            <p:nvPr/>
          </p:nvSpPr>
          <p:spPr bwMode="auto">
            <a:xfrm>
              <a:off x="585" y="2930"/>
              <a:ext cx="280" cy="424"/>
            </a:xfrm>
            <a:prstGeom prst="rect">
              <a:avLst/>
            </a:prstGeom>
            <a:solidFill>
              <a:srgbClr val="FFFFCC"/>
            </a:solidFill>
            <a:ln w="12700">
              <a:solidFill>
                <a:schemeClr val="tx1"/>
              </a:solidFill>
              <a:miter lim="800000"/>
              <a:headEnd/>
              <a:tailEnd/>
            </a:ln>
            <a:effectLst/>
          </p:spPr>
          <p:txBody>
            <a:bodyPr wrap="none" anchor="ctr"/>
            <a:lstStyle/>
            <a:p>
              <a:endParaRPr lang="pl-PL">
                <a:latin typeface="+mn-lt"/>
              </a:endParaRPr>
            </a:p>
          </p:txBody>
        </p:sp>
        <p:sp>
          <p:nvSpPr>
            <p:cNvPr id="5135" name="Rectangle 15"/>
            <p:cNvSpPr>
              <a:spLocks noChangeArrowheads="1"/>
            </p:cNvSpPr>
            <p:nvPr/>
          </p:nvSpPr>
          <p:spPr bwMode="auto">
            <a:xfrm>
              <a:off x="1261" y="3086"/>
              <a:ext cx="656" cy="416"/>
            </a:xfrm>
            <a:prstGeom prst="rect">
              <a:avLst/>
            </a:prstGeom>
            <a:solidFill>
              <a:srgbClr val="FF7C80"/>
            </a:solidFill>
            <a:ln w="25400">
              <a:solidFill>
                <a:schemeClr val="tx1"/>
              </a:solidFill>
              <a:miter lim="800000"/>
              <a:headEnd/>
              <a:tailEnd/>
            </a:ln>
            <a:effectLst/>
          </p:spPr>
          <p:txBody>
            <a:bodyPr wrap="none" anchor="ctr"/>
            <a:lstStyle/>
            <a:p>
              <a:endParaRPr lang="pl-PL">
                <a:latin typeface="+mn-lt"/>
              </a:endParaRPr>
            </a:p>
          </p:txBody>
        </p:sp>
        <p:sp>
          <p:nvSpPr>
            <p:cNvPr id="5136" name="Rectangle 16"/>
            <p:cNvSpPr>
              <a:spLocks noChangeArrowheads="1"/>
            </p:cNvSpPr>
            <p:nvPr/>
          </p:nvSpPr>
          <p:spPr bwMode="auto">
            <a:xfrm>
              <a:off x="969" y="3074"/>
              <a:ext cx="280" cy="424"/>
            </a:xfrm>
            <a:prstGeom prst="rect">
              <a:avLst/>
            </a:prstGeom>
            <a:solidFill>
              <a:srgbClr val="FFFFCC"/>
            </a:solidFill>
            <a:ln w="12700">
              <a:solidFill>
                <a:schemeClr val="tx1"/>
              </a:solidFill>
              <a:miter lim="800000"/>
              <a:headEnd/>
              <a:tailEnd/>
            </a:ln>
            <a:effectLst/>
          </p:spPr>
          <p:txBody>
            <a:bodyPr wrap="none" anchor="ctr"/>
            <a:lstStyle/>
            <a:p>
              <a:endParaRPr lang="pl-PL">
                <a:latin typeface="+mn-lt"/>
              </a:endParaRPr>
            </a:p>
          </p:txBody>
        </p:sp>
        <p:sp>
          <p:nvSpPr>
            <p:cNvPr id="5138" name="Rectangle 18"/>
            <p:cNvSpPr>
              <a:spLocks noChangeArrowheads="1"/>
            </p:cNvSpPr>
            <p:nvPr/>
          </p:nvSpPr>
          <p:spPr bwMode="auto">
            <a:xfrm>
              <a:off x="1637" y="3230"/>
              <a:ext cx="656" cy="416"/>
            </a:xfrm>
            <a:prstGeom prst="rect">
              <a:avLst/>
            </a:prstGeom>
            <a:solidFill>
              <a:srgbClr val="FF7C80"/>
            </a:solidFill>
            <a:ln w="25400">
              <a:solidFill>
                <a:schemeClr val="tx1"/>
              </a:solidFill>
              <a:miter lim="800000"/>
              <a:headEnd/>
              <a:tailEnd/>
            </a:ln>
            <a:effectLst/>
          </p:spPr>
          <p:txBody>
            <a:bodyPr wrap="none" anchor="ctr"/>
            <a:lstStyle/>
            <a:p>
              <a:endParaRPr lang="pl-PL">
                <a:latin typeface="+mn-lt"/>
              </a:endParaRPr>
            </a:p>
          </p:txBody>
        </p:sp>
        <p:sp>
          <p:nvSpPr>
            <p:cNvPr id="5139" name="Rectangle 19"/>
            <p:cNvSpPr>
              <a:spLocks noChangeArrowheads="1"/>
            </p:cNvSpPr>
            <p:nvPr/>
          </p:nvSpPr>
          <p:spPr bwMode="auto">
            <a:xfrm>
              <a:off x="1353" y="3218"/>
              <a:ext cx="280" cy="424"/>
            </a:xfrm>
            <a:prstGeom prst="rect">
              <a:avLst/>
            </a:prstGeom>
            <a:solidFill>
              <a:srgbClr val="FFFFCC"/>
            </a:solidFill>
            <a:ln w="12700">
              <a:solidFill>
                <a:schemeClr val="tx1"/>
              </a:solidFill>
              <a:miter lim="800000"/>
              <a:headEnd/>
              <a:tailEnd/>
            </a:ln>
            <a:effectLst/>
          </p:spPr>
          <p:txBody>
            <a:bodyPr wrap="none" anchor="ctr"/>
            <a:lstStyle/>
            <a:p>
              <a:endParaRPr lang="pl-PL">
                <a:latin typeface="+mn-lt"/>
              </a:endParaRPr>
            </a:p>
          </p:txBody>
        </p:sp>
        <p:sp>
          <p:nvSpPr>
            <p:cNvPr id="5141" name="Rectangle 21"/>
            <p:cNvSpPr>
              <a:spLocks noChangeArrowheads="1"/>
            </p:cNvSpPr>
            <p:nvPr/>
          </p:nvSpPr>
          <p:spPr bwMode="auto">
            <a:xfrm>
              <a:off x="2021" y="3374"/>
              <a:ext cx="656" cy="416"/>
            </a:xfrm>
            <a:prstGeom prst="rect">
              <a:avLst/>
            </a:prstGeom>
            <a:solidFill>
              <a:srgbClr val="FF7C80"/>
            </a:solidFill>
            <a:ln w="25400">
              <a:solidFill>
                <a:schemeClr val="tx1"/>
              </a:solidFill>
              <a:miter lim="800000"/>
              <a:headEnd/>
              <a:tailEnd/>
            </a:ln>
            <a:effectLst/>
          </p:spPr>
          <p:txBody>
            <a:bodyPr wrap="none" anchor="ctr"/>
            <a:lstStyle/>
            <a:p>
              <a:endParaRPr lang="pl-PL">
                <a:latin typeface="+mn-lt"/>
              </a:endParaRPr>
            </a:p>
          </p:txBody>
        </p:sp>
        <p:sp>
          <p:nvSpPr>
            <p:cNvPr id="5142" name="Rectangle 22"/>
            <p:cNvSpPr>
              <a:spLocks noChangeArrowheads="1"/>
            </p:cNvSpPr>
            <p:nvPr/>
          </p:nvSpPr>
          <p:spPr bwMode="auto">
            <a:xfrm>
              <a:off x="1737" y="3362"/>
              <a:ext cx="280" cy="424"/>
            </a:xfrm>
            <a:prstGeom prst="rect">
              <a:avLst/>
            </a:prstGeom>
            <a:solidFill>
              <a:srgbClr val="FFFFCC"/>
            </a:solidFill>
            <a:ln w="12700">
              <a:solidFill>
                <a:schemeClr val="tx1"/>
              </a:solidFill>
              <a:miter lim="800000"/>
              <a:headEnd/>
              <a:tailEnd/>
            </a:ln>
            <a:effectLst/>
          </p:spPr>
          <p:txBody>
            <a:bodyPr wrap="none" anchor="ctr"/>
            <a:lstStyle/>
            <a:p>
              <a:endParaRPr lang="pl-PL">
                <a:latin typeface="+mn-lt"/>
              </a:endParaRPr>
            </a:p>
          </p:txBody>
        </p:sp>
        <p:sp>
          <p:nvSpPr>
            <p:cNvPr id="5158" name="Line 38"/>
            <p:cNvSpPr>
              <a:spLocks noChangeShapeType="1"/>
            </p:cNvSpPr>
            <p:nvPr/>
          </p:nvSpPr>
          <p:spPr bwMode="auto">
            <a:xfrm>
              <a:off x="1013" y="2398"/>
              <a:ext cx="0" cy="336"/>
            </a:xfrm>
            <a:prstGeom prst="line">
              <a:avLst/>
            </a:prstGeom>
            <a:noFill/>
            <a:ln w="50800">
              <a:solidFill>
                <a:schemeClr val="tx1"/>
              </a:solidFill>
              <a:round/>
              <a:headEnd type="none" w="sm" len="sm"/>
              <a:tailEnd type="stealth" w="med" len="med"/>
            </a:ln>
            <a:effectLst/>
          </p:spPr>
          <p:txBody>
            <a:bodyPr wrap="none" anchor="ctr"/>
            <a:lstStyle/>
            <a:p>
              <a:endParaRPr lang="pl-PL">
                <a:latin typeface="+mn-lt"/>
              </a:endParaRPr>
            </a:p>
          </p:txBody>
        </p:sp>
        <p:sp>
          <p:nvSpPr>
            <p:cNvPr id="5165" name="Rectangle 45"/>
            <p:cNvSpPr>
              <a:spLocks noChangeArrowheads="1"/>
            </p:cNvSpPr>
            <p:nvPr/>
          </p:nvSpPr>
          <p:spPr bwMode="auto">
            <a:xfrm>
              <a:off x="3355" y="2160"/>
              <a:ext cx="1637" cy="524"/>
            </a:xfrm>
            <a:prstGeom prst="rect">
              <a:avLst/>
            </a:prstGeom>
            <a:noFill/>
            <a:ln w="9525">
              <a:noFill/>
              <a:miter lim="800000"/>
              <a:headEnd/>
              <a:tailEnd/>
            </a:ln>
            <a:effectLst/>
          </p:spPr>
          <p:txBody>
            <a:bodyPr wrap="none" lIns="92075" tIns="46038" rIns="92075" bIns="46038">
              <a:spAutoFit/>
            </a:bodyPr>
            <a:lstStyle/>
            <a:p>
              <a:pPr defTabSz="762000" eaLnBrk="0" hangingPunct="0">
                <a:lnSpc>
                  <a:spcPct val="150000"/>
                </a:lnSpc>
              </a:pPr>
              <a:r>
                <a:rPr lang="pl-PL" sz="1600">
                  <a:latin typeface="+mn-lt"/>
                </a:rPr>
                <a:t>POH</a:t>
              </a:r>
              <a:r>
                <a:rPr lang="en-US" sz="1600">
                  <a:latin typeface="+mn-lt"/>
                </a:rPr>
                <a:t>:</a:t>
              </a:r>
              <a:r>
                <a:rPr lang="pl-PL" sz="1600">
                  <a:latin typeface="+mn-lt"/>
                </a:rPr>
                <a:t> </a:t>
              </a:r>
              <a:r>
                <a:rPr lang="en-US" sz="1600">
                  <a:latin typeface="+mn-lt"/>
                </a:rPr>
                <a:t>Path overhead</a:t>
              </a:r>
              <a:endParaRPr lang="pl-PL" sz="1600">
                <a:latin typeface="+mn-lt"/>
              </a:endParaRPr>
            </a:p>
            <a:p>
              <a:pPr defTabSz="762000" eaLnBrk="0" hangingPunct="0">
                <a:lnSpc>
                  <a:spcPct val="150000"/>
                </a:lnSpc>
              </a:pPr>
              <a:r>
                <a:rPr lang="pl-PL" sz="1600">
                  <a:latin typeface="+mn-lt"/>
                </a:rPr>
                <a:t>SOH</a:t>
              </a:r>
              <a:r>
                <a:rPr lang="en-US" sz="1600">
                  <a:latin typeface="+mn-lt"/>
                </a:rPr>
                <a:t>:</a:t>
              </a:r>
              <a:r>
                <a:rPr lang="pl-PL" sz="1600">
                  <a:latin typeface="+mn-lt"/>
                </a:rPr>
                <a:t> </a:t>
              </a:r>
              <a:r>
                <a:rPr lang="en-US" sz="1600">
                  <a:latin typeface="+mn-lt"/>
                </a:rPr>
                <a:t>Section overhead</a:t>
              </a:r>
              <a:endParaRPr lang="pl-PL" sz="1600">
                <a:latin typeface="+mn-lt"/>
              </a:endParaRPr>
            </a:p>
          </p:txBody>
        </p:sp>
        <p:sp>
          <p:nvSpPr>
            <p:cNvPr id="5166" name="Rectangle 46"/>
            <p:cNvSpPr>
              <a:spLocks noChangeArrowheads="1"/>
            </p:cNvSpPr>
            <p:nvPr/>
          </p:nvSpPr>
          <p:spPr bwMode="auto">
            <a:xfrm>
              <a:off x="3991" y="2679"/>
              <a:ext cx="617" cy="212"/>
            </a:xfrm>
            <a:prstGeom prst="rect">
              <a:avLst/>
            </a:prstGeom>
            <a:noFill/>
            <a:ln w="9525">
              <a:noFill/>
              <a:miter lim="800000"/>
              <a:headEnd/>
              <a:tailEnd/>
            </a:ln>
            <a:effectLst/>
          </p:spPr>
          <p:txBody>
            <a:bodyPr lIns="92075" tIns="46038" rIns="92075" bIns="46038">
              <a:spAutoFit/>
            </a:bodyPr>
            <a:lstStyle/>
            <a:p>
              <a:pPr defTabSz="762000" eaLnBrk="0" hangingPunct="0"/>
              <a:r>
                <a:rPr lang="pl-PL" sz="1600">
                  <a:latin typeface="+mn-lt"/>
                </a:rPr>
                <a:t>STM-</a:t>
              </a:r>
              <a:r>
                <a:rPr lang="pl-PL" sz="1600" i="1">
                  <a:latin typeface="+mn-lt"/>
                </a:rPr>
                <a:t>N</a:t>
              </a:r>
            </a:p>
          </p:txBody>
        </p:sp>
        <p:sp>
          <p:nvSpPr>
            <p:cNvPr id="5167" name="Rectangle 47"/>
            <p:cNvSpPr>
              <a:spLocks noChangeArrowheads="1"/>
            </p:cNvSpPr>
            <p:nvPr/>
          </p:nvSpPr>
          <p:spPr bwMode="auto">
            <a:xfrm>
              <a:off x="2779" y="3564"/>
              <a:ext cx="433"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VC-4</a:t>
              </a:r>
            </a:p>
          </p:txBody>
        </p:sp>
        <p:sp>
          <p:nvSpPr>
            <p:cNvPr id="5168" name="Rectangle 48"/>
            <p:cNvSpPr>
              <a:spLocks noChangeArrowheads="1"/>
            </p:cNvSpPr>
            <p:nvPr/>
          </p:nvSpPr>
          <p:spPr bwMode="auto">
            <a:xfrm>
              <a:off x="667" y="2715"/>
              <a:ext cx="2108" cy="212"/>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1600">
                  <a:latin typeface="+mn-lt"/>
                </a:rPr>
                <a:t>Higher order virtual containers</a:t>
              </a:r>
              <a:endParaRPr lang="pl-PL" sz="1600">
                <a:latin typeface="+mn-lt"/>
              </a:endParaRPr>
            </a:p>
          </p:txBody>
        </p:sp>
        <p:sp>
          <p:nvSpPr>
            <p:cNvPr id="5169" name="Rectangle 49"/>
            <p:cNvSpPr>
              <a:spLocks noChangeArrowheads="1"/>
            </p:cNvSpPr>
            <p:nvPr/>
          </p:nvSpPr>
          <p:spPr bwMode="auto">
            <a:xfrm>
              <a:off x="2112" y="2879"/>
              <a:ext cx="1161"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i="1">
                  <a:latin typeface="+mn-lt"/>
                </a:rPr>
                <a:t>n</a:t>
              </a:r>
              <a:r>
                <a:rPr lang="pl-PL" sz="1600">
                  <a:latin typeface="+mn-lt"/>
                </a:rPr>
                <a:t> </a:t>
              </a:r>
              <a:r>
                <a:rPr lang="pl-PL" sz="1600">
                  <a:latin typeface="+mn-lt"/>
                  <a:sym typeface="Symbol" pitchFamily="18" charset="2"/>
                </a:rPr>
                <a:t></a:t>
              </a:r>
              <a:r>
                <a:rPr lang="pl-PL" sz="1600">
                  <a:latin typeface="+mn-lt"/>
                </a:rPr>
                <a:t> VC-4 + SOH</a:t>
              </a:r>
            </a:p>
          </p:txBody>
        </p:sp>
        <p:sp>
          <p:nvSpPr>
            <p:cNvPr id="5170" name="Rectangle 50"/>
            <p:cNvSpPr>
              <a:spLocks noChangeArrowheads="1"/>
            </p:cNvSpPr>
            <p:nvPr/>
          </p:nvSpPr>
          <p:spPr bwMode="auto">
            <a:xfrm>
              <a:off x="3355" y="3291"/>
              <a:ext cx="405"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SOH</a:t>
              </a:r>
            </a:p>
          </p:txBody>
        </p:sp>
      </p:grpSp>
      <p:grpSp>
        <p:nvGrpSpPr>
          <p:cNvPr id="5181" name="Group 61"/>
          <p:cNvGrpSpPr>
            <a:grpSpLocks/>
          </p:cNvGrpSpPr>
          <p:nvPr/>
        </p:nvGrpSpPr>
        <p:grpSpPr bwMode="auto">
          <a:xfrm>
            <a:off x="1774825" y="1643063"/>
            <a:ext cx="5376863" cy="1243012"/>
            <a:chOff x="1118" y="1035"/>
            <a:chExt cx="3387" cy="783"/>
          </a:xfrm>
        </p:grpSpPr>
        <p:sp>
          <p:nvSpPr>
            <p:cNvPr id="5122" name="Rectangle 2"/>
            <p:cNvSpPr>
              <a:spLocks noChangeArrowheads="1"/>
            </p:cNvSpPr>
            <p:nvPr/>
          </p:nvSpPr>
          <p:spPr bwMode="auto">
            <a:xfrm>
              <a:off x="1885" y="1398"/>
              <a:ext cx="656" cy="416"/>
            </a:xfrm>
            <a:prstGeom prst="rect">
              <a:avLst/>
            </a:prstGeom>
            <a:solidFill>
              <a:srgbClr val="FF7C80"/>
            </a:solidFill>
            <a:ln w="25400">
              <a:solidFill>
                <a:schemeClr val="tx1"/>
              </a:solidFill>
              <a:miter lim="800000"/>
              <a:headEnd/>
              <a:tailEnd/>
            </a:ln>
            <a:effectLst/>
          </p:spPr>
          <p:txBody>
            <a:bodyPr wrap="none" anchor="ctr"/>
            <a:lstStyle/>
            <a:p>
              <a:endParaRPr lang="pl-PL">
                <a:latin typeface="+mn-lt"/>
              </a:endParaRPr>
            </a:p>
          </p:txBody>
        </p:sp>
        <p:sp>
          <p:nvSpPr>
            <p:cNvPr id="5126" name="Line 6"/>
            <p:cNvSpPr>
              <a:spLocks noChangeShapeType="1"/>
            </p:cNvSpPr>
            <p:nvPr/>
          </p:nvSpPr>
          <p:spPr bwMode="auto">
            <a:xfrm>
              <a:off x="1397" y="1630"/>
              <a:ext cx="480" cy="0"/>
            </a:xfrm>
            <a:prstGeom prst="line">
              <a:avLst/>
            </a:prstGeom>
            <a:noFill/>
            <a:ln w="50800">
              <a:solidFill>
                <a:schemeClr val="tx1"/>
              </a:solidFill>
              <a:round/>
              <a:headEnd type="none" w="sm" len="sm"/>
              <a:tailEnd type="stealth" w="med" len="lg"/>
            </a:ln>
            <a:effectLst/>
          </p:spPr>
          <p:txBody>
            <a:bodyPr wrap="none" anchor="ctr"/>
            <a:lstStyle/>
            <a:p>
              <a:endParaRPr lang="pl-PL">
                <a:latin typeface="+mn-lt"/>
              </a:endParaRPr>
            </a:p>
          </p:txBody>
        </p:sp>
        <p:sp>
          <p:nvSpPr>
            <p:cNvPr id="5127" name="Freeform 7"/>
            <p:cNvSpPr>
              <a:spLocks/>
            </p:cNvSpPr>
            <p:nvPr/>
          </p:nvSpPr>
          <p:spPr bwMode="auto">
            <a:xfrm>
              <a:off x="2981" y="1246"/>
              <a:ext cx="385" cy="193"/>
            </a:xfrm>
            <a:custGeom>
              <a:avLst/>
              <a:gdLst/>
              <a:ahLst/>
              <a:cxnLst>
                <a:cxn ang="0">
                  <a:pos x="0" y="0"/>
                </a:cxn>
                <a:cxn ang="0">
                  <a:pos x="0" y="192"/>
                </a:cxn>
                <a:cxn ang="0">
                  <a:pos x="384" y="192"/>
                </a:cxn>
              </a:cxnLst>
              <a:rect l="0" t="0" r="r" b="b"/>
              <a:pathLst>
                <a:path w="385" h="193">
                  <a:moveTo>
                    <a:pt x="0" y="0"/>
                  </a:moveTo>
                  <a:lnTo>
                    <a:pt x="0" y="192"/>
                  </a:lnTo>
                  <a:lnTo>
                    <a:pt x="384" y="192"/>
                  </a:lnTo>
                </a:path>
              </a:pathLst>
            </a:custGeom>
            <a:noFill/>
            <a:ln w="50800" cap="rnd" cmpd="sng">
              <a:solidFill>
                <a:schemeClr val="tx1"/>
              </a:solidFill>
              <a:prstDash val="solid"/>
              <a:round/>
              <a:headEnd type="none" w="sm" len="sm"/>
              <a:tailEnd type="stealth" w="med" len="med"/>
            </a:ln>
            <a:effectLst/>
          </p:spPr>
          <p:txBody>
            <a:bodyPr/>
            <a:lstStyle/>
            <a:p>
              <a:endParaRPr lang="pl-PL">
                <a:latin typeface="+mn-lt"/>
              </a:endParaRPr>
            </a:p>
          </p:txBody>
        </p:sp>
        <p:sp>
          <p:nvSpPr>
            <p:cNvPr id="5129" name="Rectangle 9"/>
            <p:cNvSpPr>
              <a:spLocks noChangeArrowheads="1"/>
            </p:cNvSpPr>
            <p:nvPr/>
          </p:nvSpPr>
          <p:spPr bwMode="auto">
            <a:xfrm>
              <a:off x="3661" y="1398"/>
              <a:ext cx="656" cy="416"/>
            </a:xfrm>
            <a:prstGeom prst="rect">
              <a:avLst/>
            </a:prstGeom>
            <a:solidFill>
              <a:srgbClr val="FF7C80"/>
            </a:solidFill>
            <a:ln w="25400">
              <a:solidFill>
                <a:schemeClr val="tx1"/>
              </a:solidFill>
              <a:miter lim="800000"/>
              <a:headEnd/>
              <a:tailEnd/>
            </a:ln>
            <a:effectLst/>
          </p:spPr>
          <p:txBody>
            <a:bodyPr wrap="none" anchor="ctr"/>
            <a:lstStyle/>
            <a:p>
              <a:endParaRPr lang="pl-PL">
                <a:latin typeface="+mn-lt"/>
              </a:endParaRPr>
            </a:p>
          </p:txBody>
        </p:sp>
        <p:sp>
          <p:nvSpPr>
            <p:cNvPr id="5130" name="Rectangle 10"/>
            <p:cNvSpPr>
              <a:spLocks noChangeArrowheads="1"/>
            </p:cNvSpPr>
            <p:nvPr/>
          </p:nvSpPr>
          <p:spPr bwMode="auto">
            <a:xfrm>
              <a:off x="3389" y="1394"/>
              <a:ext cx="280" cy="424"/>
            </a:xfrm>
            <a:prstGeom prst="rect">
              <a:avLst/>
            </a:prstGeom>
            <a:solidFill>
              <a:srgbClr val="FFFFCC"/>
            </a:solidFill>
            <a:ln w="12700">
              <a:solidFill>
                <a:schemeClr val="tx1"/>
              </a:solidFill>
              <a:miter lim="800000"/>
              <a:headEnd/>
              <a:tailEnd/>
            </a:ln>
            <a:effectLst/>
          </p:spPr>
          <p:txBody>
            <a:bodyPr wrap="none" anchor="ctr"/>
            <a:lstStyle/>
            <a:p>
              <a:endParaRPr lang="pl-PL">
                <a:latin typeface="+mn-lt"/>
              </a:endParaRPr>
            </a:p>
          </p:txBody>
        </p:sp>
        <p:sp>
          <p:nvSpPr>
            <p:cNvPr id="5159" name="Line 39"/>
            <p:cNvSpPr>
              <a:spLocks noChangeShapeType="1"/>
            </p:cNvSpPr>
            <p:nvPr/>
          </p:nvSpPr>
          <p:spPr bwMode="auto">
            <a:xfrm>
              <a:off x="2549" y="1630"/>
              <a:ext cx="816" cy="0"/>
            </a:xfrm>
            <a:prstGeom prst="line">
              <a:avLst/>
            </a:prstGeom>
            <a:noFill/>
            <a:ln w="50800">
              <a:solidFill>
                <a:schemeClr val="tx1"/>
              </a:solidFill>
              <a:round/>
              <a:headEnd type="none" w="sm" len="sm"/>
              <a:tailEnd type="stealth" w="med" len="lg"/>
            </a:ln>
            <a:effectLst/>
          </p:spPr>
          <p:txBody>
            <a:bodyPr wrap="none" anchor="ctr"/>
            <a:lstStyle/>
            <a:p>
              <a:endParaRPr lang="pl-PL">
                <a:latin typeface="+mn-lt"/>
              </a:endParaRPr>
            </a:p>
          </p:txBody>
        </p:sp>
        <p:sp>
          <p:nvSpPr>
            <p:cNvPr id="5160" name="Rectangle 40"/>
            <p:cNvSpPr>
              <a:spLocks noChangeArrowheads="1"/>
            </p:cNvSpPr>
            <p:nvPr/>
          </p:nvSpPr>
          <p:spPr bwMode="auto">
            <a:xfrm>
              <a:off x="1863" y="1152"/>
              <a:ext cx="745" cy="212"/>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1600">
                  <a:latin typeface="+mn-lt"/>
                </a:rPr>
                <a:t>Container</a:t>
              </a:r>
              <a:endParaRPr lang="pl-PL" sz="1600">
                <a:latin typeface="+mn-lt"/>
              </a:endParaRPr>
            </a:p>
          </p:txBody>
        </p:sp>
        <p:sp>
          <p:nvSpPr>
            <p:cNvPr id="5161" name="Rectangle 41"/>
            <p:cNvSpPr>
              <a:spLocks noChangeArrowheads="1"/>
            </p:cNvSpPr>
            <p:nvPr/>
          </p:nvSpPr>
          <p:spPr bwMode="auto">
            <a:xfrm>
              <a:off x="1118" y="1324"/>
              <a:ext cx="627" cy="212"/>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1600">
                  <a:latin typeface="+mn-lt"/>
                </a:rPr>
                <a:t>Payload</a:t>
              </a:r>
              <a:endParaRPr lang="pl-PL" sz="1600">
                <a:latin typeface="+mn-lt"/>
              </a:endParaRPr>
            </a:p>
          </p:txBody>
        </p:sp>
        <p:sp>
          <p:nvSpPr>
            <p:cNvPr id="5162" name="Rectangle 42"/>
            <p:cNvSpPr>
              <a:spLocks noChangeArrowheads="1"/>
            </p:cNvSpPr>
            <p:nvPr/>
          </p:nvSpPr>
          <p:spPr bwMode="auto">
            <a:xfrm>
              <a:off x="2635" y="1035"/>
              <a:ext cx="397" cy="212"/>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POH</a:t>
              </a:r>
            </a:p>
          </p:txBody>
        </p:sp>
        <p:sp>
          <p:nvSpPr>
            <p:cNvPr id="5163" name="Rectangle 43"/>
            <p:cNvSpPr>
              <a:spLocks noChangeArrowheads="1"/>
            </p:cNvSpPr>
            <p:nvPr/>
          </p:nvSpPr>
          <p:spPr bwMode="auto">
            <a:xfrm>
              <a:off x="3307" y="1179"/>
              <a:ext cx="1198" cy="212"/>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1600">
                  <a:latin typeface="+mn-lt"/>
                </a:rPr>
                <a:t>Virtual container</a:t>
              </a:r>
              <a:endParaRPr lang="pl-PL" sz="1600">
                <a:latin typeface="+mn-lt"/>
              </a:endParaRPr>
            </a:p>
          </p:txBody>
        </p:sp>
        <p:sp>
          <p:nvSpPr>
            <p:cNvPr id="5172" name="Rectangle 52"/>
            <p:cNvSpPr>
              <a:spLocks noChangeArrowheads="1"/>
            </p:cNvSpPr>
            <p:nvPr/>
          </p:nvSpPr>
          <p:spPr bwMode="auto">
            <a:xfrm>
              <a:off x="3355" y="1515"/>
              <a:ext cx="325" cy="17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200">
                  <a:latin typeface="+mn-lt"/>
                </a:rPr>
                <a:t>POH</a:t>
              </a:r>
            </a:p>
          </p:txBody>
        </p:sp>
      </p:grpSp>
      <p:grpSp>
        <p:nvGrpSpPr>
          <p:cNvPr id="5182" name="Group 62"/>
          <p:cNvGrpSpPr>
            <a:grpSpLocks/>
          </p:cNvGrpSpPr>
          <p:nvPr/>
        </p:nvGrpSpPr>
        <p:grpSpPr bwMode="auto">
          <a:xfrm>
            <a:off x="881063" y="2967038"/>
            <a:ext cx="5365750" cy="992187"/>
            <a:chOff x="555" y="1869"/>
            <a:chExt cx="3380" cy="625"/>
          </a:xfrm>
        </p:grpSpPr>
        <p:sp>
          <p:nvSpPr>
            <p:cNvPr id="5145" name="Rectangle 25"/>
            <p:cNvSpPr>
              <a:spLocks noChangeArrowheads="1"/>
            </p:cNvSpPr>
            <p:nvPr/>
          </p:nvSpPr>
          <p:spPr bwMode="auto">
            <a:xfrm>
              <a:off x="806" y="1881"/>
              <a:ext cx="487" cy="325"/>
            </a:xfrm>
            <a:prstGeom prst="rect">
              <a:avLst/>
            </a:prstGeom>
            <a:solidFill>
              <a:srgbClr val="FF7C80"/>
            </a:solidFill>
            <a:ln w="25400">
              <a:solidFill>
                <a:schemeClr val="tx1"/>
              </a:solidFill>
              <a:miter lim="800000"/>
              <a:headEnd/>
              <a:tailEnd/>
            </a:ln>
            <a:effectLst/>
          </p:spPr>
          <p:txBody>
            <a:bodyPr wrap="none" anchor="ctr"/>
            <a:lstStyle/>
            <a:p>
              <a:endParaRPr lang="pl-PL">
                <a:latin typeface="+mn-lt"/>
              </a:endParaRPr>
            </a:p>
          </p:txBody>
        </p:sp>
        <p:sp>
          <p:nvSpPr>
            <p:cNvPr id="5146" name="Rectangle 26"/>
            <p:cNvSpPr>
              <a:spLocks noChangeArrowheads="1"/>
            </p:cNvSpPr>
            <p:nvPr/>
          </p:nvSpPr>
          <p:spPr bwMode="auto">
            <a:xfrm>
              <a:off x="585" y="1869"/>
              <a:ext cx="209" cy="333"/>
            </a:xfrm>
            <a:prstGeom prst="rect">
              <a:avLst/>
            </a:prstGeom>
            <a:solidFill>
              <a:srgbClr val="FFFFCC"/>
            </a:solidFill>
            <a:ln w="12700">
              <a:solidFill>
                <a:schemeClr val="tx1"/>
              </a:solidFill>
              <a:miter lim="800000"/>
              <a:headEnd/>
              <a:tailEnd/>
            </a:ln>
            <a:effectLst/>
          </p:spPr>
          <p:txBody>
            <a:bodyPr wrap="none" anchor="ctr"/>
            <a:lstStyle/>
            <a:p>
              <a:endParaRPr lang="pl-PL">
                <a:latin typeface="+mn-lt"/>
              </a:endParaRPr>
            </a:p>
          </p:txBody>
        </p:sp>
        <p:sp>
          <p:nvSpPr>
            <p:cNvPr id="5148" name="Rectangle 28"/>
            <p:cNvSpPr>
              <a:spLocks noChangeArrowheads="1"/>
            </p:cNvSpPr>
            <p:nvPr/>
          </p:nvSpPr>
          <p:spPr bwMode="auto">
            <a:xfrm>
              <a:off x="1094" y="1969"/>
              <a:ext cx="487" cy="325"/>
            </a:xfrm>
            <a:prstGeom prst="rect">
              <a:avLst/>
            </a:prstGeom>
            <a:solidFill>
              <a:srgbClr val="FF7C80"/>
            </a:solidFill>
            <a:ln w="25400">
              <a:solidFill>
                <a:schemeClr val="tx1"/>
              </a:solidFill>
              <a:miter lim="800000"/>
              <a:headEnd/>
              <a:tailEnd/>
            </a:ln>
            <a:effectLst/>
          </p:spPr>
          <p:txBody>
            <a:bodyPr wrap="none" anchor="ctr"/>
            <a:lstStyle/>
            <a:p>
              <a:endParaRPr lang="pl-PL">
                <a:latin typeface="+mn-lt"/>
              </a:endParaRPr>
            </a:p>
          </p:txBody>
        </p:sp>
        <p:sp>
          <p:nvSpPr>
            <p:cNvPr id="5149" name="Rectangle 29"/>
            <p:cNvSpPr>
              <a:spLocks noChangeArrowheads="1"/>
            </p:cNvSpPr>
            <p:nvPr/>
          </p:nvSpPr>
          <p:spPr bwMode="auto">
            <a:xfrm>
              <a:off x="873" y="1965"/>
              <a:ext cx="209" cy="333"/>
            </a:xfrm>
            <a:prstGeom prst="rect">
              <a:avLst/>
            </a:prstGeom>
            <a:solidFill>
              <a:srgbClr val="FFFFCC"/>
            </a:solidFill>
            <a:ln w="12700">
              <a:solidFill>
                <a:schemeClr val="tx1"/>
              </a:solidFill>
              <a:miter lim="800000"/>
              <a:headEnd/>
              <a:tailEnd/>
            </a:ln>
            <a:effectLst/>
          </p:spPr>
          <p:txBody>
            <a:bodyPr wrap="none" anchor="ctr"/>
            <a:lstStyle/>
            <a:p>
              <a:endParaRPr lang="pl-PL">
                <a:latin typeface="+mn-lt"/>
              </a:endParaRPr>
            </a:p>
          </p:txBody>
        </p:sp>
        <p:sp>
          <p:nvSpPr>
            <p:cNvPr id="5151" name="Rectangle 31"/>
            <p:cNvSpPr>
              <a:spLocks noChangeArrowheads="1"/>
            </p:cNvSpPr>
            <p:nvPr/>
          </p:nvSpPr>
          <p:spPr bwMode="auto">
            <a:xfrm>
              <a:off x="1382" y="2073"/>
              <a:ext cx="487" cy="325"/>
            </a:xfrm>
            <a:prstGeom prst="rect">
              <a:avLst/>
            </a:prstGeom>
            <a:solidFill>
              <a:srgbClr val="FF7C80"/>
            </a:solidFill>
            <a:ln w="25400">
              <a:solidFill>
                <a:schemeClr val="tx1"/>
              </a:solidFill>
              <a:miter lim="800000"/>
              <a:headEnd/>
              <a:tailEnd/>
            </a:ln>
            <a:effectLst/>
          </p:spPr>
          <p:txBody>
            <a:bodyPr wrap="none" anchor="ctr"/>
            <a:lstStyle/>
            <a:p>
              <a:endParaRPr lang="pl-PL">
                <a:latin typeface="+mn-lt"/>
              </a:endParaRPr>
            </a:p>
          </p:txBody>
        </p:sp>
        <p:sp>
          <p:nvSpPr>
            <p:cNvPr id="5152" name="Rectangle 32"/>
            <p:cNvSpPr>
              <a:spLocks noChangeArrowheads="1"/>
            </p:cNvSpPr>
            <p:nvPr/>
          </p:nvSpPr>
          <p:spPr bwMode="auto">
            <a:xfrm>
              <a:off x="1161" y="2061"/>
              <a:ext cx="209" cy="333"/>
            </a:xfrm>
            <a:prstGeom prst="rect">
              <a:avLst/>
            </a:prstGeom>
            <a:solidFill>
              <a:srgbClr val="FFFFCC"/>
            </a:solidFill>
            <a:ln w="12700">
              <a:solidFill>
                <a:schemeClr val="tx1"/>
              </a:solidFill>
              <a:miter lim="800000"/>
              <a:headEnd/>
              <a:tailEnd/>
            </a:ln>
            <a:effectLst/>
          </p:spPr>
          <p:txBody>
            <a:bodyPr wrap="none" anchor="ctr"/>
            <a:lstStyle/>
            <a:p>
              <a:endParaRPr lang="pl-PL">
                <a:latin typeface="+mn-lt"/>
              </a:endParaRPr>
            </a:p>
          </p:txBody>
        </p:sp>
        <p:sp>
          <p:nvSpPr>
            <p:cNvPr id="5154" name="Rectangle 34"/>
            <p:cNvSpPr>
              <a:spLocks noChangeArrowheads="1"/>
            </p:cNvSpPr>
            <p:nvPr/>
          </p:nvSpPr>
          <p:spPr bwMode="auto">
            <a:xfrm>
              <a:off x="1670" y="2169"/>
              <a:ext cx="487" cy="325"/>
            </a:xfrm>
            <a:prstGeom prst="rect">
              <a:avLst/>
            </a:prstGeom>
            <a:solidFill>
              <a:srgbClr val="FF7C80"/>
            </a:solidFill>
            <a:ln w="25400">
              <a:solidFill>
                <a:schemeClr val="tx1"/>
              </a:solidFill>
              <a:miter lim="800000"/>
              <a:headEnd/>
              <a:tailEnd/>
            </a:ln>
            <a:effectLst/>
          </p:spPr>
          <p:txBody>
            <a:bodyPr wrap="none" anchor="ctr"/>
            <a:lstStyle/>
            <a:p>
              <a:endParaRPr lang="pl-PL">
                <a:latin typeface="+mn-lt"/>
              </a:endParaRPr>
            </a:p>
          </p:txBody>
        </p:sp>
        <p:sp>
          <p:nvSpPr>
            <p:cNvPr id="5155" name="Rectangle 35"/>
            <p:cNvSpPr>
              <a:spLocks noChangeArrowheads="1"/>
            </p:cNvSpPr>
            <p:nvPr/>
          </p:nvSpPr>
          <p:spPr bwMode="auto">
            <a:xfrm>
              <a:off x="1449" y="2157"/>
              <a:ext cx="209" cy="333"/>
            </a:xfrm>
            <a:prstGeom prst="rect">
              <a:avLst/>
            </a:prstGeom>
            <a:solidFill>
              <a:srgbClr val="FFFFCC"/>
            </a:solidFill>
            <a:ln w="12700">
              <a:solidFill>
                <a:schemeClr val="tx1"/>
              </a:solidFill>
              <a:miter lim="800000"/>
              <a:headEnd/>
              <a:tailEnd/>
            </a:ln>
            <a:effectLst/>
          </p:spPr>
          <p:txBody>
            <a:bodyPr wrap="none" anchor="ctr"/>
            <a:lstStyle/>
            <a:p>
              <a:endParaRPr lang="pl-PL">
                <a:latin typeface="+mn-lt"/>
              </a:endParaRPr>
            </a:p>
          </p:txBody>
        </p:sp>
        <p:sp>
          <p:nvSpPr>
            <p:cNvPr id="5164" name="Rectangle 44"/>
            <p:cNvSpPr>
              <a:spLocks noChangeArrowheads="1"/>
            </p:cNvSpPr>
            <p:nvPr/>
          </p:nvSpPr>
          <p:spPr bwMode="auto">
            <a:xfrm>
              <a:off x="1861" y="1904"/>
              <a:ext cx="2074" cy="212"/>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1600">
                  <a:latin typeface="+mn-lt"/>
                </a:rPr>
                <a:t>Lower order virtual containers</a:t>
              </a:r>
              <a:endParaRPr lang="pl-PL" sz="1600">
                <a:latin typeface="+mn-lt"/>
              </a:endParaRPr>
            </a:p>
          </p:txBody>
        </p:sp>
        <p:sp>
          <p:nvSpPr>
            <p:cNvPr id="5171" name="Rectangle 51"/>
            <p:cNvSpPr>
              <a:spLocks noChangeArrowheads="1"/>
            </p:cNvSpPr>
            <p:nvPr/>
          </p:nvSpPr>
          <p:spPr bwMode="auto">
            <a:xfrm>
              <a:off x="1123" y="2153"/>
              <a:ext cx="290" cy="156"/>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000">
                  <a:latin typeface="+mn-lt"/>
                </a:rPr>
                <a:t>POH</a:t>
              </a:r>
            </a:p>
          </p:txBody>
        </p:sp>
        <p:sp>
          <p:nvSpPr>
            <p:cNvPr id="5173" name="Rectangle 53"/>
            <p:cNvSpPr>
              <a:spLocks noChangeArrowheads="1"/>
            </p:cNvSpPr>
            <p:nvPr/>
          </p:nvSpPr>
          <p:spPr bwMode="auto">
            <a:xfrm>
              <a:off x="835" y="2065"/>
              <a:ext cx="290" cy="156"/>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000">
                  <a:latin typeface="+mn-lt"/>
                </a:rPr>
                <a:t>POH</a:t>
              </a:r>
            </a:p>
          </p:txBody>
        </p:sp>
        <p:sp>
          <p:nvSpPr>
            <p:cNvPr id="5174" name="Rectangle 54"/>
            <p:cNvSpPr>
              <a:spLocks noChangeArrowheads="1"/>
            </p:cNvSpPr>
            <p:nvPr/>
          </p:nvSpPr>
          <p:spPr bwMode="auto">
            <a:xfrm>
              <a:off x="555" y="1969"/>
              <a:ext cx="290" cy="156"/>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000">
                  <a:latin typeface="+mn-lt"/>
                </a:rPr>
                <a:t>POH</a:t>
              </a:r>
            </a:p>
          </p:txBody>
        </p:sp>
        <p:sp>
          <p:nvSpPr>
            <p:cNvPr id="5175" name="Rectangle 55"/>
            <p:cNvSpPr>
              <a:spLocks noChangeArrowheads="1"/>
            </p:cNvSpPr>
            <p:nvPr/>
          </p:nvSpPr>
          <p:spPr bwMode="auto">
            <a:xfrm>
              <a:off x="1411" y="2257"/>
              <a:ext cx="290" cy="156"/>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000">
                  <a:latin typeface="+mn-lt"/>
                </a:rPr>
                <a:t>POH</a:t>
              </a:r>
            </a:p>
          </p:txBody>
        </p:sp>
      </p:grpSp>
      <p:sp>
        <p:nvSpPr>
          <p:cNvPr id="5180" name="Rectangle 60"/>
          <p:cNvSpPr>
            <a:spLocks noGrp="1" noChangeArrowheads="1"/>
          </p:cNvSpPr>
          <p:nvPr>
            <p:ph type="title"/>
          </p:nvPr>
        </p:nvSpPr>
        <p:spPr/>
        <p:txBody>
          <a:bodyPr/>
          <a:lstStyle/>
          <a:p>
            <a:r>
              <a:rPr lang="en-US" sz="2400" dirty="0"/>
              <a:t>Multiplexing in SDH Hierarchy</a:t>
            </a:r>
          </a:p>
        </p:txBody>
      </p:sp>
    </p:spTree>
    <p:extLst>
      <p:ext uri="{BB962C8B-B14F-4D97-AF65-F5344CB8AC3E}">
        <p14:creationId xmlns:p14="http://schemas.microsoft.com/office/powerpoint/2010/main" val="3251584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181"/>
                                        </p:tgtEl>
                                        <p:attrNameLst>
                                          <p:attrName>style.visibility</p:attrName>
                                        </p:attrNameLst>
                                      </p:cBhvr>
                                      <p:to>
                                        <p:strVal val="visible"/>
                                      </p:to>
                                    </p:set>
                                    <p:animEffect transition="in" filter="wipe(left)">
                                      <p:cBhvr>
                                        <p:cTn id="7" dur="500"/>
                                        <p:tgtEl>
                                          <p:spTgt spid="518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182"/>
                                        </p:tgtEl>
                                        <p:attrNameLst>
                                          <p:attrName>style.visibility</p:attrName>
                                        </p:attrNameLst>
                                      </p:cBhvr>
                                      <p:to>
                                        <p:strVal val="visible"/>
                                      </p:to>
                                    </p:set>
                                    <p:animEffect transition="in" filter="wipe(left)">
                                      <p:cBhvr>
                                        <p:cTn id="12" dur="500"/>
                                        <p:tgtEl>
                                          <p:spTgt spid="518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183"/>
                                        </p:tgtEl>
                                        <p:attrNameLst>
                                          <p:attrName>style.visibility</p:attrName>
                                        </p:attrNameLst>
                                      </p:cBhvr>
                                      <p:to>
                                        <p:strVal val="visible"/>
                                      </p:to>
                                    </p:set>
                                    <p:animEffect transition="in" filter="wipe(left)">
                                      <p:cBhvr>
                                        <p:cTn id="17" dur="500"/>
                                        <p:tgtEl>
                                          <p:spTgt spid="5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612775" y="2325688"/>
            <a:ext cx="581025" cy="396875"/>
          </a:xfrm>
          <a:prstGeom prst="rect">
            <a:avLst/>
          </a:prstGeom>
          <a:no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STM-</a:t>
            </a:r>
            <a:r>
              <a:rPr lang="pl-PL" sz="1200" i="1">
                <a:latin typeface="+mn-lt"/>
              </a:rPr>
              <a:t>N</a:t>
            </a:r>
          </a:p>
        </p:txBody>
      </p:sp>
      <p:sp>
        <p:nvSpPr>
          <p:cNvPr id="9219" name="AutoShape 3"/>
          <p:cNvSpPr>
            <a:spLocks noChangeArrowheads="1"/>
          </p:cNvSpPr>
          <p:nvPr/>
        </p:nvSpPr>
        <p:spPr bwMode="auto">
          <a:xfrm>
            <a:off x="1484313" y="2325688"/>
            <a:ext cx="582612" cy="396875"/>
          </a:xfrm>
          <a:prstGeom prst="roundRect">
            <a:avLst>
              <a:gd name="adj" fmla="val 44245"/>
            </a:avLst>
          </a:prstGeom>
          <a:solidFill>
            <a:srgbClr val="FF7C80"/>
          </a:solidFill>
          <a:ln w="25400">
            <a:solidFill>
              <a:schemeClr val="tx1"/>
            </a:solidFill>
            <a:round/>
            <a:headEnd/>
            <a:tailEnd/>
          </a:ln>
          <a:effectLst/>
        </p:spPr>
        <p:txBody>
          <a:bodyPr wrap="none" lIns="92075" tIns="46038" rIns="92075" bIns="46038" anchor="ctr"/>
          <a:lstStyle/>
          <a:p>
            <a:pPr algn="ctr" defTabSz="762000" eaLnBrk="0" hangingPunct="0"/>
            <a:r>
              <a:rPr lang="pl-PL" sz="1200">
                <a:latin typeface="+mn-lt"/>
              </a:rPr>
              <a:t>AUG</a:t>
            </a:r>
          </a:p>
        </p:txBody>
      </p:sp>
      <p:sp>
        <p:nvSpPr>
          <p:cNvPr id="9220" name="Line 4"/>
          <p:cNvSpPr>
            <a:spLocks noChangeShapeType="1"/>
          </p:cNvSpPr>
          <p:nvPr/>
        </p:nvSpPr>
        <p:spPr bwMode="auto">
          <a:xfrm>
            <a:off x="1208088" y="2524125"/>
            <a:ext cx="261937"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9221" name="Rectangle 5"/>
          <p:cNvSpPr>
            <a:spLocks noChangeArrowheads="1"/>
          </p:cNvSpPr>
          <p:nvPr/>
        </p:nvSpPr>
        <p:spPr bwMode="auto">
          <a:xfrm>
            <a:off x="1136650" y="2135188"/>
            <a:ext cx="679450" cy="366712"/>
          </a:xfrm>
          <a:prstGeom prst="rect">
            <a:avLst/>
          </a:prstGeom>
          <a:noFill/>
          <a:ln w="9525">
            <a:noFill/>
            <a:miter lim="800000"/>
            <a:headEnd/>
            <a:tailEnd/>
          </a:ln>
          <a:effectLst/>
        </p:spPr>
        <p:txBody>
          <a:bodyPr lIns="92075" tIns="46038" rIns="92075" bIns="46038">
            <a:spAutoFit/>
          </a:bodyPr>
          <a:lstStyle/>
          <a:p>
            <a:pPr defTabSz="762000" eaLnBrk="0" hangingPunct="0"/>
            <a:r>
              <a:rPr lang="pl-PL" sz="1800">
                <a:latin typeface="+mn-lt"/>
                <a:sym typeface="Symbol" pitchFamily="18" charset="2"/>
              </a:rPr>
              <a:t></a:t>
            </a:r>
            <a:r>
              <a:rPr lang="pl-PL" sz="1800" i="1">
                <a:latin typeface="+mn-lt"/>
              </a:rPr>
              <a:t>N</a:t>
            </a:r>
          </a:p>
        </p:txBody>
      </p:sp>
      <p:sp>
        <p:nvSpPr>
          <p:cNvPr id="9222" name="Rectangle 6"/>
          <p:cNvSpPr>
            <a:spLocks noChangeArrowheads="1"/>
          </p:cNvSpPr>
          <p:nvPr/>
        </p:nvSpPr>
        <p:spPr bwMode="auto">
          <a:xfrm>
            <a:off x="2357438" y="2325688"/>
            <a:ext cx="581025" cy="396875"/>
          </a:xfrm>
          <a:prstGeom prst="rect">
            <a:avLst/>
          </a:prstGeom>
          <a:solidFill>
            <a:srgbClr val="FFFFCC"/>
          </a:solid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AU-4</a:t>
            </a:r>
          </a:p>
        </p:txBody>
      </p:sp>
      <p:sp>
        <p:nvSpPr>
          <p:cNvPr id="9223" name="Rectangle 7"/>
          <p:cNvSpPr>
            <a:spLocks noChangeArrowheads="1"/>
          </p:cNvSpPr>
          <p:nvPr/>
        </p:nvSpPr>
        <p:spPr bwMode="auto">
          <a:xfrm>
            <a:off x="3228975" y="2325688"/>
            <a:ext cx="581025" cy="396875"/>
          </a:xfrm>
          <a:prstGeom prst="rect">
            <a:avLst/>
          </a:prstGeom>
          <a:no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VC-4</a:t>
            </a:r>
          </a:p>
        </p:txBody>
      </p:sp>
      <p:sp>
        <p:nvSpPr>
          <p:cNvPr id="9224" name="Line 8"/>
          <p:cNvSpPr>
            <a:spLocks noChangeShapeType="1"/>
          </p:cNvSpPr>
          <p:nvPr/>
        </p:nvSpPr>
        <p:spPr bwMode="auto">
          <a:xfrm>
            <a:off x="2081213" y="2470150"/>
            <a:ext cx="260350"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9225" name="Line 9"/>
          <p:cNvSpPr>
            <a:spLocks noChangeShapeType="1"/>
          </p:cNvSpPr>
          <p:nvPr/>
        </p:nvSpPr>
        <p:spPr bwMode="auto">
          <a:xfrm>
            <a:off x="2952750" y="2524125"/>
            <a:ext cx="261938" cy="0"/>
          </a:xfrm>
          <a:prstGeom prst="line">
            <a:avLst/>
          </a:prstGeom>
          <a:noFill/>
          <a:ln w="38100" cmpd="dbl">
            <a:solidFill>
              <a:schemeClr val="tx1"/>
            </a:solidFill>
            <a:round/>
            <a:headEnd type="none" w="sm" len="sm"/>
            <a:tailEnd type="none" w="sm" len="sm"/>
          </a:ln>
          <a:effectLst/>
        </p:spPr>
        <p:txBody>
          <a:bodyPr wrap="none" anchor="ctr"/>
          <a:lstStyle/>
          <a:p>
            <a:endParaRPr lang="pl-PL">
              <a:latin typeface="+mn-lt"/>
            </a:endParaRPr>
          </a:p>
        </p:txBody>
      </p:sp>
      <p:sp>
        <p:nvSpPr>
          <p:cNvPr id="9226" name="Rectangle 10"/>
          <p:cNvSpPr>
            <a:spLocks noChangeArrowheads="1"/>
          </p:cNvSpPr>
          <p:nvPr/>
        </p:nvSpPr>
        <p:spPr bwMode="auto">
          <a:xfrm>
            <a:off x="2357438" y="3735388"/>
            <a:ext cx="581025" cy="398462"/>
          </a:xfrm>
          <a:prstGeom prst="rect">
            <a:avLst/>
          </a:prstGeom>
          <a:solidFill>
            <a:srgbClr val="FFFFCC"/>
          </a:solid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AU-3</a:t>
            </a:r>
          </a:p>
        </p:txBody>
      </p:sp>
      <p:sp>
        <p:nvSpPr>
          <p:cNvPr id="9227" name="Rectangle 11"/>
          <p:cNvSpPr>
            <a:spLocks noChangeArrowheads="1"/>
          </p:cNvSpPr>
          <p:nvPr/>
        </p:nvSpPr>
        <p:spPr bwMode="auto">
          <a:xfrm>
            <a:off x="3228975" y="3735388"/>
            <a:ext cx="581025" cy="398462"/>
          </a:xfrm>
          <a:prstGeom prst="rect">
            <a:avLst/>
          </a:prstGeom>
          <a:no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VC-3</a:t>
            </a:r>
          </a:p>
        </p:txBody>
      </p:sp>
      <p:sp>
        <p:nvSpPr>
          <p:cNvPr id="9228" name="Freeform 12"/>
          <p:cNvSpPr>
            <a:spLocks/>
          </p:cNvSpPr>
          <p:nvPr/>
        </p:nvSpPr>
        <p:spPr bwMode="auto">
          <a:xfrm>
            <a:off x="2081213" y="2578100"/>
            <a:ext cx="274637" cy="1331913"/>
          </a:xfrm>
          <a:custGeom>
            <a:avLst/>
            <a:gdLst/>
            <a:ahLst/>
            <a:cxnLst>
              <a:cxn ang="0">
                <a:pos x="0" y="0"/>
              </a:cxn>
              <a:cxn ang="0">
                <a:pos x="37" y="0"/>
              </a:cxn>
              <a:cxn ang="0">
                <a:pos x="112" y="588"/>
              </a:cxn>
              <a:cxn ang="0">
                <a:pos x="150" y="588"/>
              </a:cxn>
            </a:cxnLst>
            <a:rect l="0" t="0" r="r" b="b"/>
            <a:pathLst>
              <a:path w="151" h="589">
                <a:moveTo>
                  <a:pt x="0" y="0"/>
                </a:moveTo>
                <a:lnTo>
                  <a:pt x="37" y="0"/>
                </a:lnTo>
                <a:lnTo>
                  <a:pt x="112" y="588"/>
                </a:lnTo>
                <a:lnTo>
                  <a:pt x="150" y="588"/>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sp>
        <p:nvSpPr>
          <p:cNvPr id="9229" name="Line 13"/>
          <p:cNvSpPr>
            <a:spLocks noChangeShapeType="1"/>
          </p:cNvSpPr>
          <p:nvPr/>
        </p:nvSpPr>
        <p:spPr bwMode="auto">
          <a:xfrm>
            <a:off x="2952750" y="3933825"/>
            <a:ext cx="261938" cy="0"/>
          </a:xfrm>
          <a:prstGeom prst="line">
            <a:avLst/>
          </a:prstGeom>
          <a:noFill/>
          <a:ln w="38100" cmpd="dbl">
            <a:solidFill>
              <a:schemeClr val="tx1"/>
            </a:solidFill>
            <a:round/>
            <a:headEnd type="none" w="sm" len="sm"/>
            <a:tailEnd type="none" w="sm" len="sm"/>
          </a:ln>
          <a:effectLst/>
        </p:spPr>
        <p:txBody>
          <a:bodyPr wrap="none" anchor="ctr"/>
          <a:lstStyle/>
          <a:p>
            <a:endParaRPr lang="pl-PL">
              <a:latin typeface="+mn-lt"/>
            </a:endParaRPr>
          </a:p>
        </p:txBody>
      </p:sp>
      <p:sp>
        <p:nvSpPr>
          <p:cNvPr id="9230" name="AutoShape 14"/>
          <p:cNvSpPr>
            <a:spLocks noChangeArrowheads="1"/>
          </p:cNvSpPr>
          <p:nvPr/>
        </p:nvSpPr>
        <p:spPr bwMode="auto">
          <a:xfrm>
            <a:off x="4362450" y="3084513"/>
            <a:ext cx="581025" cy="398462"/>
          </a:xfrm>
          <a:prstGeom prst="roundRect">
            <a:avLst>
              <a:gd name="adj" fmla="val 44245"/>
            </a:avLst>
          </a:prstGeom>
          <a:solidFill>
            <a:srgbClr val="FF7C80"/>
          </a:solidFill>
          <a:ln w="25400">
            <a:solidFill>
              <a:schemeClr val="tx1"/>
            </a:solidFill>
            <a:round/>
            <a:headEnd/>
            <a:tailEnd/>
          </a:ln>
          <a:effectLst/>
        </p:spPr>
        <p:txBody>
          <a:bodyPr wrap="none" lIns="92075" tIns="46038" rIns="92075" bIns="46038" anchor="ctr"/>
          <a:lstStyle/>
          <a:p>
            <a:pPr algn="ctr" defTabSz="762000" eaLnBrk="0" hangingPunct="0"/>
            <a:r>
              <a:rPr lang="pl-PL" sz="1200">
                <a:latin typeface="+mn-lt"/>
              </a:rPr>
              <a:t>TUG-3</a:t>
            </a:r>
          </a:p>
        </p:txBody>
      </p:sp>
      <p:sp>
        <p:nvSpPr>
          <p:cNvPr id="9231" name="Freeform 15"/>
          <p:cNvSpPr>
            <a:spLocks/>
          </p:cNvSpPr>
          <p:nvPr/>
        </p:nvSpPr>
        <p:spPr bwMode="auto">
          <a:xfrm>
            <a:off x="3824288" y="2632075"/>
            <a:ext cx="525462" cy="654050"/>
          </a:xfrm>
          <a:custGeom>
            <a:avLst/>
            <a:gdLst/>
            <a:ahLst/>
            <a:cxnLst>
              <a:cxn ang="0">
                <a:pos x="0" y="0"/>
              </a:cxn>
              <a:cxn ang="0">
                <a:pos x="48" y="0"/>
              </a:cxn>
              <a:cxn ang="0">
                <a:pos x="240" y="288"/>
              </a:cxn>
              <a:cxn ang="0">
                <a:pos x="288" y="288"/>
              </a:cxn>
            </a:cxnLst>
            <a:rect l="0" t="0" r="r" b="b"/>
            <a:pathLst>
              <a:path w="289" h="289">
                <a:moveTo>
                  <a:pt x="0" y="0"/>
                </a:moveTo>
                <a:lnTo>
                  <a:pt x="48" y="0"/>
                </a:lnTo>
                <a:lnTo>
                  <a:pt x="240" y="288"/>
                </a:lnTo>
                <a:lnTo>
                  <a:pt x="288" y="288"/>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sp>
        <p:nvSpPr>
          <p:cNvPr id="9232" name="Line 16"/>
          <p:cNvSpPr>
            <a:spLocks noChangeShapeType="1"/>
          </p:cNvSpPr>
          <p:nvPr/>
        </p:nvSpPr>
        <p:spPr bwMode="auto">
          <a:xfrm>
            <a:off x="3824288" y="2524125"/>
            <a:ext cx="4098925" cy="0"/>
          </a:xfrm>
          <a:prstGeom prst="line">
            <a:avLst/>
          </a:prstGeom>
          <a:noFill/>
          <a:ln w="12700">
            <a:solidFill>
              <a:schemeClr val="tx1"/>
            </a:solidFill>
            <a:prstDash val="sysDot"/>
            <a:round/>
            <a:headEnd type="none" w="sm" len="sm"/>
            <a:tailEnd type="none" w="sm" len="sm"/>
          </a:ln>
          <a:effectLst/>
        </p:spPr>
        <p:txBody>
          <a:bodyPr wrap="none" anchor="ctr"/>
          <a:lstStyle/>
          <a:p>
            <a:endParaRPr lang="pl-PL">
              <a:latin typeface="+mn-lt"/>
            </a:endParaRPr>
          </a:p>
        </p:txBody>
      </p:sp>
      <p:sp>
        <p:nvSpPr>
          <p:cNvPr id="9233" name="Rectangle 17"/>
          <p:cNvSpPr>
            <a:spLocks noChangeArrowheads="1"/>
          </p:cNvSpPr>
          <p:nvPr/>
        </p:nvSpPr>
        <p:spPr bwMode="auto">
          <a:xfrm>
            <a:off x="7937500" y="2325688"/>
            <a:ext cx="582613" cy="396875"/>
          </a:xfrm>
          <a:prstGeom prst="rect">
            <a:avLst/>
          </a:prstGeom>
          <a:no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C-4</a:t>
            </a:r>
          </a:p>
        </p:txBody>
      </p:sp>
      <p:sp>
        <p:nvSpPr>
          <p:cNvPr id="9234" name="Rectangle 18"/>
          <p:cNvSpPr>
            <a:spLocks noChangeArrowheads="1"/>
          </p:cNvSpPr>
          <p:nvPr/>
        </p:nvSpPr>
        <p:spPr bwMode="auto">
          <a:xfrm>
            <a:off x="6194425" y="2867025"/>
            <a:ext cx="581025" cy="398463"/>
          </a:xfrm>
          <a:prstGeom prst="rect">
            <a:avLst/>
          </a:prstGeom>
          <a:solidFill>
            <a:srgbClr val="FFFFCC"/>
          </a:solid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TU-3</a:t>
            </a:r>
          </a:p>
        </p:txBody>
      </p:sp>
      <p:sp>
        <p:nvSpPr>
          <p:cNvPr id="9235" name="Rectangle 19"/>
          <p:cNvSpPr>
            <a:spLocks noChangeArrowheads="1"/>
          </p:cNvSpPr>
          <p:nvPr/>
        </p:nvSpPr>
        <p:spPr bwMode="auto">
          <a:xfrm>
            <a:off x="7065963" y="2867025"/>
            <a:ext cx="581025" cy="398463"/>
          </a:xfrm>
          <a:prstGeom prst="rect">
            <a:avLst/>
          </a:prstGeom>
          <a:no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VC-3</a:t>
            </a:r>
          </a:p>
        </p:txBody>
      </p:sp>
      <p:sp>
        <p:nvSpPr>
          <p:cNvPr id="9236" name="Line 20"/>
          <p:cNvSpPr>
            <a:spLocks noChangeShapeType="1"/>
          </p:cNvSpPr>
          <p:nvPr/>
        </p:nvSpPr>
        <p:spPr bwMode="auto">
          <a:xfrm>
            <a:off x="6789738" y="3067050"/>
            <a:ext cx="261937" cy="0"/>
          </a:xfrm>
          <a:prstGeom prst="line">
            <a:avLst/>
          </a:prstGeom>
          <a:noFill/>
          <a:ln w="38100" cmpd="dbl">
            <a:solidFill>
              <a:schemeClr val="tx1"/>
            </a:solidFill>
            <a:round/>
            <a:headEnd type="none" w="sm" len="sm"/>
            <a:tailEnd type="none" w="sm" len="sm"/>
          </a:ln>
          <a:effectLst/>
        </p:spPr>
        <p:txBody>
          <a:bodyPr wrap="none" anchor="ctr"/>
          <a:lstStyle/>
          <a:p>
            <a:endParaRPr lang="pl-PL">
              <a:latin typeface="+mn-lt"/>
            </a:endParaRPr>
          </a:p>
        </p:txBody>
      </p:sp>
      <p:sp>
        <p:nvSpPr>
          <p:cNvPr id="9237" name="Line 21"/>
          <p:cNvSpPr>
            <a:spLocks noChangeShapeType="1"/>
          </p:cNvSpPr>
          <p:nvPr/>
        </p:nvSpPr>
        <p:spPr bwMode="auto">
          <a:xfrm>
            <a:off x="4957763" y="3175000"/>
            <a:ext cx="1222375"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9238" name="Rectangle 22"/>
          <p:cNvSpPr>
            <a:spLocks noChangeArrowheads="1"/>
          </p:cNvSpPr>
          <p:nvPr/>
        </p:nvSpPr>
        <p:spPr bwMode="auto">
          <a:xfrm>
            <a:off x="6194425" y="4168775"/>
            <a:ext cx="581025" cy="398463"/>
          </a:xfrm>
          <a:prstGeom prst="rect">
            <a:avLst/>
          </a:prstGeom>
          <a:solidFill>
            <a:srgbClr val="FFFFCC"/>
          </a:solid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TU-2</a:t>
            </a:r>
          </a:p>
        </p:txBody>
      </p:sp>
      <p:sp>
        <p:nvSpPr>
          <p:cNvPr id="9239" name="Rectangle 23"/>
          <p:cNvSpPr>
            <a:spLocks noChangeArrowheads="1"/>
          </p:cNvSpPr>
          <p:nvPr/>
        </p:nvSpPr>
        <p:spPr bwMode="auto">
          <a:xfrm>
            <a:off x="7065963" y="4168775"/>
            <a:ext cx="581025" cy="398463"/>
          </a:xfrm>
          <a:prstGeom prst="rect">
            <a:avLst/>
          </a:prstGeom>
          <a:no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VC-2</a:t>
            </a:r>
          </a:p>
        </p:txBody>
      </p:sp>
      <p:sp>
        <p:nvSpPr>
          <p:cNvPr id="9240" name="Line 24"/>
          <p:cNvSpPr>
            <a:spLocks noChangeShapeType="1"/>
          </p:cNvSpPr>
          <p:nvPr/>
        </p:nvSpPr>
        <p:spPr bwMode="auto">
          <a:xfrm>
            <a:off x="6789738" y="4368800"/>
            <a:ext cx="261937" cy="0"/>
          </a:xfrm>
          <a:prstGeom prst="line">
            <a:avLst/>
          </a:prstGeom>
          <a:noFill/>
          <a:ln w="38100" cmpd="dbl">
            <a:solidFill>
              <a:schemeClr val="tx1"/>
            </a:solidFill>
            <a:round/>
            <a:headEnd type="none" w="sm" len="sm"/>
            <a:tailEnd type="none" w="sm" len="sm"/>
          </a:ln>
          <a:effectLst/>
        </p:spPr>
        <p:txBody>
          <a:bodyPr wrap="none" anchor="ctr"/>
          <a:lstStyle/>
          <a:p>
            <a:endParaRPr lang="pl-PL">
              <a:latin typeface="+mn-lt"/>
            </a:endParaRPr>
          </a:p>
        </p:txBody>
      </p:sp>
      <p:sp>
        <p:nvSpPr>
          <p:cNvPr id="9241" name="Rectangle 25"/>
          <p:cNvSpPr>
            <a:spLocks noChangeArrowheads="1"/>
          </p:cNvSpPr>
          <p:nvPr/>
        </p:nvSpPr>
        <p:spPr bwMode="auto">
          <a:xfrm>
            <a:off x="6194425" y="4821238"/>
            <a:ext cx="581025" cy="396875"/>
          </a:xfrm>
          <a:prstGeom prst="rect">
            <a:avLst/>
          </a:prstGeom>
          <a:solidFill>
            <a:srgbClr val="FFFFCC"/>
          </a:solid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TU-12</a:t>
            </a:r>
          </a:p>
        </p:txBody>
      </p:sp>
      <p:sp>
        <p:nvSpPr>
          <p:cNvPr id="9242" name="Rectangle 26"/>
          <p:cNvSpPr>
            <a:spLocks noChangeArrowheads="1"/>
          </p:cNvSpPr>
          <p:nvPr/>
        </p:nvSpPr>
        <p:spPr bwMode="auto">
          <a:xfrm>
            <a:off x="7065963" y="4821238"/>
            <a:ext cx="581025" cy="396875"/>
          </a:xfrm>
          <a:prstGeom prst="rect">
            <a:avLst/>
          </a:prstGeom>
          <a:no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VC-12</a:t>
            </a:r>
          </a:p>
        </p:txBody>
      </p:sp>
      <p:sp>
        <p:nvSpPr>
          <p:cNvPr id="9243" name="Line 27"/>
          <p:cNvSpPr>
            <a:spLocks noChangeShapeType="1"/>
          </p:cNvSpPr>
          <p:nvPr/>
        </p:nvSpPr>
        <p:spPr bwMode="auto">
          <a:xfrm>
            <a:off x="6789738" y="5019675"/>
            <a:ext cx="261937" cy="0"/>
          </a:xfrm>
          <a:prstGeom prst="line">
            <a:avLst/>
          </a:prstGeom>
          <a:noFill/>
          <a:ln w="38100" cmpd="dbl">
            <a:solidFill>
              <a:schemeClr val="tx1"/>
            </a:solidFill>
            <a:round/>
            <a:headEnd type="none" w="sm" len="sm"/>
            <a:tailEnd type="none" w="sm" len="sm"/>
          </a:ln>
          <a:effectLst/>
        </p:spPr>
        <p:txBody>
          <a:bodyPr wrap="none" anchor="ctr"/>
          <a:lstStyle/>
          <a:p>
            <a:endParaRPr lang="pl-PL">
              <a:latin typeface="+mn-lt"/>
            </a:endParaRPr>
          </a:p>
        </p:txBody>
      </p:sp>
      <p:sp>
        <p:nvSpPr>
          <p:cNvPr id="9244" name="Rectangle 28"/>
          <p:cNvSpPr>
            <a:spLocks noChangeArrowheads="1"/>
          </p:cNvSpPr>
          <p:nvPr/>
        </p:nvSpPr>
        <p:spPr bwMode="auto">
          <a:xfrm>
            <a:off x="6194425" y="5472113"/>
            <a:ext cx="581025" cy="396875"/>
          </a:xfrm>
          <a:prstGeom prst="rect">
            <a:avLst/>
          </a:prstGeom>
          <a:solidFill>
            <a:srgbClr val="FFFFCC"/>
          </a:solid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TU-11</a:t>
            </a:r>
          </a:p>
        </p:txBody>
      </p:sp>
      <p:sp>
        <p:nvSpPr>
          <p:cNvPr id="9245" name="Rectangle 29"/>
          <p:cNvSpPr>
            <a:spLocks noChangeArrowheads="1"/>
          </p:cNvSpPr>
          <p:nvPr/>
        </p:nvSpPr>
        <p:spPr bwMode="auto">
          <a:xfrm>
            <a:off x="7065963" y="5472113"/>
            <a:ext cx="581025" cy="396875"/>
          </a:xfrm>
          <a:prstGeom prst="rect">
            <a:avLst/>
          </a:prstGeom>
          <a:no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VC-11</a:t>
            </a:r>
          </a:p>
        </p:txBody>
      </p:sp>
      <p:sp>
        <p:nvSpPr>
          <p:cNvPr id="9246" name="Line 30"/>
          <p:cNvSpPr>
            <a:spLocks noChangeShapeType="1"/>
          </p:cNvSpPr>
          <p:nvPr/>
        </p:nvSpPr>
        <p:spPr bwMode="auto">
          <a:xfrm>
            <a:off x="6789738" y="5670550"/>
            <a:ext cx="261937" cy="0"/>
          </a:xfrm>
          <a:prstGeom prst="line">
            <a:avLst/>
          </a:prstGeom>
          <a:noFill/>
          <a:ln w="38100" cmpd="dbl">
            <a:solidFill>
              <a:schemeClr val="tx1"/>
            </a:solidFill>
            <a:round/>
            <a:headEnd type="none" w="sm" len="sm"/>
            <a:tailEnd type="none" w="sm" len="sm"/>
          </a:ln>
          <a:effectLst/>
        </p:spPr>
        <p:txBody>
          <a:bodyPr wrap="none" anchor="ctr"/>
          <a:lstStyle/>
          <a:p>
            <a:endParaRPr lang="pl-PL">
              <a:latin typeface="+mn-lt"/>
            </a:endParaRPr>
          </a:p>
        </p:txBody>
      </p:sp>
      <p:sp>
        <p:nvSpPr>
          <p:cNvPr id="9247" name="Rectangle 31"/>
          <p:cNvSpPr>
            <a:spLocks noChangeArrowheads="1"/>
          </p:cNvSpPr>
          <p:nvPr/>
        </p:nvSpPr>
        <p:spPr bwMode="auto">
          <a:xfrm>
            <a:off x="7937500" y="3409950"/>
            <a:ext cx="582613" cy="398463"/>
          </a:xfrm>
          <a:prstGeom prst="rect">
            <a:avLst/>
          </a:prstGeom>
          <a:no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C-3</a:t>
            </a:r>
          </a:p>
        </p:txBody>
      </p:sp>
      <p:sp>
        <p:nvSpPr>
          <p:cNvPr id="9248" name="Rectangle 32"/>
          <p:cNvSpPr>
            <a:spLocks noChangeArrowheads="1"/>
          </p:cNvSpPr>
          <p:nvPr/>
        </p:nvSpPr>
        <p:spPr bwMode="auto">
          <a:xfrm>
            <a:off x="7937500" y="4168775"/>
            <a:ext cx="582613" cy="398463"/>
          </a:xfrm>
          <a:prstGeom prst="rect">
            <a:avLst/>
          </a:prstGeom>
          <a:no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C-2</a:t>
            </a:r>
          </a:p>
        </p:txBody>
      </p:sp>
      <p:sp>
        <p:nvSpPr>
          <p:cNvPr id="9249" name="Rectangle 33"/>
          <p:cNvSpPr>
            <a:spLocks noChangeArrowheads="1"/>
          </p:cNvSpPr>
          <p:nvPr/>
        </p:nvSpPr>
        <p:spPr bwMode="auto">
          <a:xfrm>
            <a:off x="7937500" y="4821238"/>
            <a:ext cx="582613" cy="396875"/>
          </a:xfrm>
          <a:prstGeom prst="rect">
            <a:avLst/>
          </a:prstGeom>
          <a:no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C-12</a:t>
            </a:r>
          </a:p>
        </p:txBody>
      </p:sp>
      <p:sp>
        <p:nvSpPr>
          <p:cNvPr id="9250" name="Rectangle 34"/>
          <p:cNvSpPr>
            <a:spLocks noChangeArrowheads="1"/>
          </p:cNvSpPr>
          <p:nvPr/>
        </p:nvSpPr>
        <p:spPr bwMode="auto">
          <a:xfrm>
            <a:off x="7937500" y="5472113"/>
            <a:ext cx="582613" cy="396875"/>
          </a:xfrm>
          <a:prstGeom prst="rect">
            <a:avLst/>
          </a:prstGeom>
          <a:no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C-11</a:t>
            </a:r>
          </a:p>
        </p:txBody>
      </p:sp>
      <p:sp>
        <p:nvSpPr>
          <p:cNvPr id="9251" name="Line 35"/>
          <p:cNvSpPr>
            <a:spLocks noChangeShapeType="1"/>
          </p:cNvSpPr>
          <p:nvPr/>
        </p:nvSpPr>
        <p:spPr bwMode="auto">
          <a:xfrm>
            <a:off x="7661275" y="5670550"/>
            <a:ext cx="261938" cy="0"/>
          </a:xfrm>
          <a:prstGeom prst="line">
            <a:avLst/>
          </a:prstGeom>
          <a:noFill/>
          <a:ln w="12700">
            <a:solidFill>
              <a:schemeClr val="tx1"/>
            </a:solidFill>
            <a:prstDash val="sysDot"/>
            <a:round/>
            <a:headEnd type="none" w="sm" len="sm"/>
            <a:tailEnd type="none" w="sm" len="sm"/>
          </a:ln>
          <a:effectLst/>
        </p:spPr>
        <p:txBody>
          <a:bodyPr wrap="none" anchor="ctr"/>
          <a:lstStyle/>
          <a:p>
            <a:endParaRPr lang="pl-PL">
              <a:latin typeface="+mn-lt"/>
            </a:endParaRPr>
          </a:p>
        </p:txBody>
      </p:sp>
      <p:sp>
        <p:nvSpPr>
          <p:cNvPr id="9252" name="Line 36"/>
          <p:cNvSpPr>
            <a:spLocks noChangeShapeType="1"/>
          </p:cNvSpPr>
          <p:nvPr/>
        </p:nvSpPr>
        <p:spPr bwMode="auto">
          <a:xfrm>
            <a:off x="7661275" y="5019675"/>
            <a:ext cx="261938" cy="0"/>
          </a:xfrm>
          <a:prstGeom prst="line">
            <a:avLst/>
          </a:prstGeom>
          <a:noFill/>
          <a:ln w="12700">
            <a:solidFill>
              <a:schemeClr val="tx1"/>
            </a:solidFill>
            <a:prstDash val="sysDot"/>
            <a:round/>
            <a:headEnd type="none" w="sm" len="sm"/>
            <a:tailEnd type="none" w="sm" len="sm"/>
          </a:ln>
          <a:effectLst/>
        </p:spPr>
        <p:txBody>
          <a:bodyPr wrap="none" anchor="ctr"/>
          <a:lstStyle/>
          <a:p>
            <a:endParaRPr lang="pl-PL">
              <a:latin typeface="+mn-lt"/>
            </a:endParaRPr>
          </a:p>
        </p:txBody>
      </p:sp>
      <p:sp>
        <p:nvSpPr>
          <p:cNvPr id="9253" name="Line 37"/>
          <p:cNvSpPr>
            <a:spLocks noChangeShapeType="1"/>
          </p:cNvSpPr>
          <p:nvPr/>
        </p:nvSpPr>
        <p:spPr bwMode="auto">
          <a:xfrm>
            <a:off x="7661275" y="4368800"/>
            <a:ext cx="261938" cy="0"/>
          </a:xfrm>
          <a:prstGeom prst="line">
            <a:avLst/>
          </a:prstGeom>
          <a:noFill/>
          <a:ln w="12700">
            <a:solidFill>
              <a:schemeClr val="tx1"/>
            </a:solidFill>
            <a:prstDash val="sysDot"/>
            <a:round/>
            <a:headEnd type="none" w="sm" len="sm"/>
            <a:tailEnd type="none" w="sm" len="sm"/>
          </a:ln>
          <a:effectLst/>
        </p:spPr>
        <p:txBody>
          <a:bodyPr wrap="none" anchor="ctr"/>
          <a:lstStyle/>
          <a:p>
            <a:endParaRPr lang="pl-PL">
              <a:latin typeface="+mn-lt"/>
            </a:endParaRPr>
          </a:p>
        </p:txBody>
      </p:sp>
      <p:sp>
        <p:nvSpPr>
          <p:cNvPr id="9254" name="Freeform 38"/>
          <p:cNvSpPr>
            <a:spLocks/>
          </p:cNvSpPr>
          <p:nvPr/>
        </p:nvSpPr>
        <p:spPr bwMode="auto">
          <a:xfrm>
            <a:off x="7661275" y="3067050"/>
            <a:ext cx="263525" cy="584200"/>
          </a:xfrm>
          <a:custGeom>
            <a:avLst/>
            <a:gdLst/>
            <a:ahLst/>
            <a:cxnLst>
              <a:cxn ang="0">
                <a:pos x="0" y="0"/>
              </a:cxn>
              <a:cxn ang="0">
                <a:pos x="48" y="0"/>
              </a:cxn>
              <a:cxn ang="0">
                <a:pos x="96" y="240"/>
              </a:cxn>
              <a:cxn ang="0">
                <a:pos x="144" y="240"/>
              </a:cxn>
              <a:cxn ang="0">
                <a:pos x="132" y="258"/>
              </a:cxn>
            </a:cxnLst>
            <a:rect l="0" t="0" r="r" b="b"/>
            <a:pathLst>
              <a:path w="145" h="259">
                <a:moveTo>
                  <a:pt x="0" y="0"/>
                </a:moveTo>
                <a:lnTo>
                  <a:pt x="48" y="0"/>
                </a:lnTo>
                <a:lnTo>
                  <a:pt x="96" y="240"/>
                </a:lnTo>
                <a:lnTo>
                  <a:pt x="144" y="240"/>
                </a:lnTo>
                <a:lnTo>
                  <a:pt x="132" y="258"/>
                </a:lnTo>
              </a:path>
            </a:pathLst>
          </a:custGeom>
          <a:noFill/>
          <a:ln w="12700" cap="rnd" cmpd="sng">
            <a:solidFill>
              <a:schemeClr val="tx1"/>
            </a:solidFill>
            <a:prstDash val="sysDot"/>
            <a:round/>
            <a:headEnd type="none" w="sm" len="sm"/>
            <a:tailEnd type="none" w="sm" len="sm"/>
          </a:ln>
          <a:effectLst/>
        </p:spPr>
        <p:txBody>
          <a:bodyPr/>
          <a:lstStyle/>
          <a:p>
            <a:endParaRPr lang="pl-PL">
              <a:latin typeface="+mn-lt"/>
            </a:endParaRPr>
          </a:p>
        </p:txBody>
      </p:sp>
      <p:sp>
        <p:nvSpPr>
          <p:cNvPr id="9255" name="Line 39"/>
          <p:cNvSpPr>
            <a:spLocks noChangeShapeType="1"/>
          </p:cNvSpPr>
          <p:nvPr/>
        </p:nvSpPr>
        <p:spPr bwMode="auto">
          <a:xfrm>
            <a:off x="3835400" y="3784600"/>
            <a:ext cx="4098925" cy="0"/>
          </a:xfrm>
          <a:prstGeom prst="line">
            <a:avLst/>
          </a:prstGeom>
          <a:noFill/>
          <a:ln w="12700">
            <a:solidFill>
              <a:schemeClr val="tx1"/>
            </a:solidFill>
            <a:prstDash val="sysDot"/>
            <a:round/>
            <a:headEnd type="none" w="sm" len="sm"/>
            <a:tailEnd type="none" w="sm" len="sm"/>
          </a:ln>
          <a:effectLst/>
        </p:spPr>
        <p:txBody>
          <a:bodyPr wrap="none" anchor="ctr"/>
          <a:lstStyle/>
          <a:p>
            <a:endParaRPr lang="pl-PL">
              <a:latin typeface="+mn-lt"/>
            </a:endParaRPr>
          </a:p>
        </p:txBody>
      </p:sp>
      <p:sp>
        <p:nvSpPr>
          <p:cNvPr id="9256" name="AutoShape 40"/>
          <p:cNvSpPr>
            <a:spLocks noChangeArrowheads="1"/>
          </p:cNvSpPr>
          <p:nvPr/>
        </p:nvSpPr>
        <p:spPr bwMode="auto">
          <a:xfrm>
            <a:off x="5233988" y="4386263"/>
            <a:ext cx="582612" cy="398462"/>
          </a:xfrm>
          <a:prstGeom prst="roundRect">
            <a:avLst>
              <a:gd name="adj" fmla="val 44245"/>
            </a:avLst>
          </a:prstGeom>
          <a:solidFill>
            <a:srgbClr val="FF7C80"/>
          </a:solidFill>
          <a:ln w="25400">
            <a:solidFill>
              <a:schemeClr val="tx1"/>
            </a:solidFill>
            <a:round/>
            <a:headEnd/>
            <a:tailEnd/>
          </a:ln>
          <a:effectLst/>
        </p:spPr>
        <p:txBody>
          <a:bodyPr wrap="none" lIns="92075" tIns="46038" rIns="92075" bIns="46038" anchor="ctr"/>
          <a:lstStyle/>
          <a:p>
            <a:pPr algn="ctr" defTabSz="762000" eaLnBrk="0" hangingPunct="0"/>
            <a:r>
              <a:rPr lang="pl-PL" sz="1200">
                <a:latin typeface="+mn-lt"/>
              </a:rPr>
              <a:t>TUG-2</a:t>
            </a:r>
          </a:p>
        </p:txBody>
      </p:sp>
      <p:sp>
        <p:nvSpPr>
          <p:cNvPr id="9257" name="Freeform 41"/>
          <p:cNvSpPr>
            <a:spLocks/>
          </p:cNvSpPr>
          <p:nvPr/>
        </p:nvSpPr>
        <p:spPr bwMode="auto">
          <a:xfrm>
            <a:off x="3824288" y="4043363"/>
            <a:ext cx="1397000" cy="652462"/>
          </a:xfrm>
          <a:custGeom>
            <a:avLst/>
            <a:gdLst/>
            <a:ahLst/>
            <a:cxnLst>
              <a:cxn ang="0">
                <a:pos x="0" y="0"/>
              </a:cxn>
              <a:cxn ang="0">
                <a:pos x="48" y="0"/>
              </a:cxn>
              <a:cxn ang="0">
                <a:pos x="720" y="288"/>
              </a:cxn>
              <a:cxn ang="0">
                <a:pos x="768" y="288"/>
              </a:cxn>
            </a:cxnLst>
            <a:rect l="0" t="0" r="r" b="b"/>
            <a:pathLst>
              <a:path w="769" h="289">
                <a:moveTo>
                  <a:pt x="0" y="0"/>
                </a:moveTo>
                <a:lnTo>
                  <a:pt x="48" y="0"/>
                </a:lnTo>
                <a:lnTo>
                  <a:pt x="720" y="288"/>
                </a:lnTo>
                <a:lnTo>
                  <a:pt x="768" y="288"/>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sp>
        <p:nvSpPr>
          <p:cNvPr id="9258" name="Freeform 42"/>
          <p:cNvSpPr>
            <a:spLocks/>
          </p:cNvSpPr>
          <p:nvPr/>
        </p:nvSpPr>
        <p:spPr bwMode="auto">
          <a:xfrm>
            <a:off x="5822950" y="4359275"/>
            <a:ext cx="350838" cy="111125"/>
          </a:xfrm>
          <a:custGeom>
            <a:avLst/>
            <a:gdLst/>
            <a:ahLst/>
            <a:cxnLst>
              <a:cxn ang="0">
                <a:pos x="0" y="48"/>
              </a:cxn>
              <a:cxn ang="0">
                <a:pos x="48" y="48"/>
              </a:cxn>
              <a:cxn ang="0">
                <a:pos x="144" y="0"/>
              </a:cxn>
              <a:cxn ang="0">
                <a:pos x="192" y="0"/>
              </a:cxn>
            </a:cxnLst>
            <a:rect l="0" t="0" r="r" b="b"/>
            <a:pathLst>
              <a:path w="193" h="49">
                <a:moveTo>
                  <a:pt x="0" y="48"/>
                </a:moveTo>
                <a:lnTo>
                  <a:pt x="48" y="48"/>
                </a:lnTo>
                <a:lnTo>
                  <a:pt x="144" y="0"/>
                </a:lnTo>
                <a:lnTo>
                  <a:pt x="192" y="0"/>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sp>
        <p:nvSpPr>
          <p:cNvPr id="9259" name="Freeform 43"/>
          <p:cNvSpPr>
            <a:spLocks/>
          </p:cNvSpPr>
          <p:nvPr/>
        </p:nvSpPr>
        <p:spPr bwMode="auto">
          <a:xfrm>
            <a:off x="5830888" y="4584700"/>
            <a:ext cx="350837" cy="436563"/>
          </a:xfrm>
          <a:custGeom>
            <a:avLst/>
            <a:gdLst/>
            <a:ahLst/>
            <a:cxnLst>
              <a:cxn ang="0">
                <a:pos x="0" y="0"/>
              </a:cxn>
              <a:cxn ang="0">
                <a:pos x="48" y="0"/>
              </a:cxn>
              <a:cxn ang="0">
                <a:pos x="144" y="192"/>
              </a:cxn>
              <a:cxn ang="0">
                <a:pos x="192" y="192"/>
              </a:cxn>
            </a:cxnLst>
            <a:rect l="0" t="0" r="r" b="b"/>
            <a:pathLst>
              <a:path w="193" h="193">
                <a:moveTo>
                  <a:pt x="0" y="0"/>
                </a:moveTo>
                <a:lnTo>
                  <a:pt x="48" y="0"/>
                </a:lnTo>
                <a:lnTo>
                  <a:pt x="144" y="192"/>
                </a:lnTo>
                <a:lnTo>
                  <a:pt x="192" y="192"/>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sp>
        <p:nvSpPr>
          <p:cNvPr id="9260" name="Freeform 44"/>
          <p:cNvSpPr>
            <a:spLocks/>
          </p:cNvSpPr>
          <p:nvPr/>
        </p:nvSpPr>
        <p:spPr bwMode="auto">
          <a:xfrm>
            <a:off x="5765800" y="4757738"/>
            <a:ext cx="436563" cy="923925"/>
          </a:xfrm>
          <a:custGeom>
            <a:avLst/>
            <a:gdLst/>
            <a:ahLst/>
            <a:cxnLst>
              <a:cxn ang="0">
                <a:pos x="0" y="0"/>
              </a:cxn>
              <a:cxn ang="0">
                <a:pos x="48" y="0"/>
              </a:cxn>
              <a:cxn ang="0">
                <a:pos x="192" y="408"/>
              </a:cxn>
              <a:cxn ang="0">
                <a:pos x="240" y="408"/>
              </a:cxn>
            </a:cxnLst>
            <a:rect l="0" t="0" r="r" b="b"/>
            <a:pathLst>
              <a:path w="241" h="409">
                <a:moveTo>
                  <a:pt x="0" y="0"/>
                </a:moveTo>
                <a:lnTo>
                  <a:pt x="48" y="0"/>
                </a:lnTo>
                <a:lnTo>
                  <a:pt x="192" y="408"/>
                </a:lnTo>
                <a:lnTo>
                  <a:pt x="240" y="408"/>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sp>
        <p:nvSpPr>
          <p:cNvPr id="9261" name="Rectangle 45"/>
          <p:cNvSpPr>
            <a:spLocks noChangeArrowheads="1"/>
          </p:cNvSpPr>
          <p:nvPr/>
        </p:nvSpPr>
        <p:spPr bwMode="auto">
          <a:xfrm>
            <a:off x="2268538" y="3111500"/>
            <a:ext cx="579437" cy="366713"/>
          </a:xfrm>
          <a:prstGeom prst="rect">
            <a:avLst/>
          </a:prstGeom>
          <a:noFill/>
          <a:ln w="9525">
            <a:noFill/>
            <a:miter lim="800000"/>
            <a:headEnd/>
            <a:tailEnd/>
          </a:ln>
          <a:effectLst/>
        </p:spPr>
        <p:txBody>
          <a:bodyPr lIns="92075" tIns="46038" rIns="92075" bIns="46038">
            <a:spAutoFit/>
          </a:bodyPr>
          <a:lstStyle/>
          <a:p>
            <a:pPr defTabSz="762000" eaLnBrk="0" hangingPunct="0"/>
            <a:r>
              <a:rPr lang="pl-PL" sz="1800">
                <a:latin typeface="+mn-lt"/>
                <a:sym typeface="Symbol" pitchFamily="18" charset="2"/>
              </a:rPr>
              <a:t></a:t>
            </a:r>
            <a:r>
              <a:rPr lang="pl-PL" sz="1800">
                <a:latin typeface="+mn-lt"/>
              </a:rPr>
              <a:t>3</a:t>
            </a:r>
          </a:p>
        </p:txBody>
      </p:sp>
      <p:sp>
        <p:nvSpPr>
          <p:cNvPr id="9262" name="Rectangle 46"/>
          <p:cNvSpPr>
            <a:spLocks noChangeArrowheads="1"/>
          </p:cNvSpPr>
          <p:nvPr/>
        </p:nvSpPr>
        <p:spPr bwMode="auto">
          <a:xfrm>
            <a:off x="4057650" y="2678113"/>
            <a:ext cx="681038" cy="366712"/>
          </a:xfrm>
          <a:prstGeom prst="rect">
            <a:avLst/>
          </a:prstGeom>
          <a:noFill/>
          <a:ln w="9525">
            <a:noFill/>
            <a:miter lim="800000"/>
            <a:headEnd/>
            <a:tailEnd/>
          </a:ln>
          <a:effectLst/>
        </p:spPr>
        <p:txBody>
          <a:bodyPr lIns="92075" tIns="46038" rIns="92075" bIns="46038">
            <a:spAutoFit/>
          </a:bodyPr>
          <a:lstStyle/>
          <a:p>
            <a:pPr defTabSz="762000" eaLnBrk="0" hangingPunct="0"/>
            <a:r>
              <a:rPr lang="pl-PL" sz="1800">
                <a:latin typeface="+mn-lt"/>
                <a:sym typeface="Symbol" pitchFamily="18" charset="2"/>
              </a:rPr>
              <a:t></a:t>
            </a:r>
            <a:r>
              <a:rPr lang="pl-PL" sz="1800">
                <a:latin typeface="+mn-lt"/>
              </a:rPr>
              <a:t>3</a:t>
            </a:r>
          </a:p>
        </p:txBody>
      </p:sp>
      <p:sp>
        <p:nvSpPr>
          <p:cNvPr id="9263" name="Rectangle 47"/>
          <p:cNvSpPr>
            <a:spLocks noChangeArrowheads="1"/>
          </p:cNvSpPr>
          <p:nvPr/>
        </p:nvSpPr>
        <p:spPr bwMode="auto">
          <a:xfrm>
            <a:off x="5757863" y="3971925"/>
            <a:ext cx="854075" cy="366713"/>
          </a:xfrm>
          <a:prstGeom prst="rect">
            <a:avLst/>
          </a:prstGeom>
          <a:noFill/>
          <a:ln w="9525">
            <a:noFill/>
            <a:miter lim="800000"/>
            <a:headEnd/>
            <a:tailEnd/>
          </a:ln>
          <a:effectLst/>
        </p:spPr>
        <p:txBody>
          <a:bodyPr lIns="92075" tIns="46038" rIns="92075" bIns="46038">
            <a:spAutoFit/>
          </a:bodyPr>
          <a:lstStyle/>
          <a:p>
            <a:pPr defTabSz="762000" eaLnBrk="0" hangingPunct="0"/>
            <a:r>
              <a:rPr lang="pl-PL" sz="1800">
                <a:latin typeface="+mn-lt"/>
                <a:sym typeface="Symbol" pitchFamily="18" charset="2"/>
              </a:rPr>
              <a:t></a:t>
            </a:r>
            <a:r>
              <a:rPr lang="pl-PL" sz="1800">
                <a:latin typeface="+mn-lt"/>
              </a:rPr>
              <a:t>1</a:t>
            </a:r>
          </a:p>
        </p:txBody>
      </p:sp>
      <p:sp>
        <p:nvSpPr>
          <p:cNvPr id="9264" name="Rectangle 48"/>
          <p:cNvSpPr>
            <a:spLocks noChangeArrowheads="1"/>
          </p:cNvSpPr>
          <p:nvPr/>
        </p:nvSpPr>
        <p:spPr bwMode="auto">
          <a:xfrm>
            <a:off x="5140325" y="3436938"/>
            <a:ext cx="608013" cy="366712"/>
          </a:xfrm>
          <a:prstGeom prst="rect">
            <a:avLst/>
          </a:prstGeom>
          <a:noFill/>
          <a:ln w="9525">
            <a:noFill/>
            <a:miter lim="800000"/>
            <a:headEnd/>
            <a:tailEnd/>
          </a:ln>
          <a:effectLst/>
        </p:spPr>
        <p:txBody>
          <a:bodyPr lIns="92075" tIns="46038" rIns="92075" bIns="46038">
            <a:spAutoFit/>
          </a:bodyPr>
          <a:lstStyle/>
          <a:p>
            <a:pPr defTabSz="762000" eaLnBrk="0" hangingPunct="0"/>
            <a:r>
              <a:rPr lang="pl-PL" sz="1800">
                <a:latin typeface="+mn-lt"/>
                <a:sym typeface="Symbol" pitchFamily="18" charset="2"/>
              </a:rPr>
              <a:t></a:t>
            </a:r>
            <a:r>
              <a:rPr lang="pl-PL" sz="1800">
                <a:latin typeface="+mn-lt"/>
              </a:rPr>
              <a:t>7</a:t>
            </a:r>
          </a:p>
        </p:txBody>
      </p:sp>
      <p:sp>
        <p:nvSpPr>
          <p:cNvPr id="9265" name="Rectangle 49"/>
          <p:cNvSpPr>
            <a:spLocks noChangeArrowheads="1"/>
          </p:cNvSpPr>
          <p:nvPr/>
        </p:nvSpPr>
        <p:spPr bwMode="auto">
          <a:xfrm>
            <a:off x="5908675" y="4522788"/>
            <a:ext cx="809625" cy="366712"/>
          </a:xfrm>
          <a:prstGeom prst="rect">
            <a:avLst/>
          </a:prstGeom>
          <a:noFill/>
          <a:ln w="9525">
            <a:noFill/>
            <a:miter lim="800000"/>
            <a:headEnd/>
            <a:tailEnd/>
          </a:ln>
          <a:effectLst/>
        </p:spPr>
        <p:txBody>
          <a:bodyPr lIns="92075" tIns="46038" rIns="92075" bIns="46038">
            <a:spAutoFit/>
          </a:bodyPr>
          <a:lstStyle/>
          <a:p>
            <a:pPr defTabSz="762000" eaLnBrk="0" hangingPunct="0"/>
            <a:r>
              <a:rPr lang="pl-PL" sz="1800">
                <a:latin typeface="+mn-lt"/>
                <a:sym typeface="Symbol" pitchFamily="18" charset="2"/>
              </a:rPr>
              <a:t></a:t>
            </a:r>
            <a:r>
              <a:rPr lang="pl-PL" sz="1800">
                <a:latin typeface="+mn-lt"/>
              </a:rPr>
              <a:t>3</a:t>
            </a:r>
          </a:p>
        </p:txBody>
      </p:sp>
      <p:sp>
        <p:nvSpPr>
          <p:cNvPr id="9266" name="Rectangle 50"/>
          <p:cNvSpPr>
            <a:spLocks noChangeArrowheads="1"/>
          </p:cNvSpPr>
          <p:nvPr/>
        </p:nvSpPr>
        <p:spPr bwMode="auto">
          <a:xfrm>
            <a:off x="5581650" y="5064125"/>
            <a:ext cx="754063" cy="366713"/>
          </a:xfrm>
          <a:prstGeom prst="rect">
            <a:avLst/>
          </a:prstGeom>
          <a:noFill/>
          <a:ln w="9525">
            <a:noFill/>
            <a:miter lim="800000"/>
            <a:headEnd/>
            <a:tailEnd/>
          </a:ln>
          <a:effectLst/>
        </p:spPr>
        <p:txBody>
          <a:bodyPr lIns="92075" tIns="46038" rIns="92075" bIns="46038">
            <a:spAutoFit/>
          </a:bodyPr>
          <a:lstStyle/>
          <a:p>
            <a:pPr defTabSz="762000" eaLnBrk="0" hangingPunct="0"/>
            <a:r>
              <a:rPr lang="pl-PL" sz="1800">
                <a:latin typeface="+mn-lt"/>
                <a:sym typeface="Symbol" pitchFamily="18" charset="2"/>
              </a:rPr>
              <a:t></a:t>
            </a:r>
            <a:r>
              <a:rPr lang="pl-PL" sz="1800">
                <a:latin typeface="+mn-lt"/>
              </a:rPr>
              <a:t>4</a:t>
            </a:r>
          </a:p>
        </p:txBody>
      </p:sp>
      <p:sp>
        <p:nvSpPr>
          <p:cNvPr id="9267" name="Rectangle 51"/>
          <p:cNvSpPr>
            <a:spLocks noChangeArrowheads="1"/>
          </p:cNvSpPr>
          <p:nvPr/>
        </p:nvSpPr>
        <p:spPr bwMode="auto">
          <a:xfrm>
            <a:off x="7818438" y="1970088"/>
            <a:ext cx="1147750" cy="308419"/>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400">
                <a:latin typeface="+mn-lt"/>
              </a:rPr>
              <a:t>140 Mb</a:t>
            </a:r>
            <a:r>
              <a:rPr lang="en-US" sz="1400">
                <a:latin typeface="+mn-lt"/>
              </a:rPr>
              <a:t>it</a:t>
            </a:r>
            <a:r>
              <a:rPr lang="pl-PL" sz="1400">
                <a:latin typeface="+mn-lt"/>
              </a:rPr>
              <a:t>/s</a:t>
            </a:r>
          </a:p>
        </p:txBody>
      </p:sp>
      <p:sp>
        <p:nvSpPr>
          <p:cNvPr id="9268" name="Rectangle 52"/>
          <p:cNvSpPr>
            <a:spLocks noChangeArrowheads="1"/>
          </p:cNvSpPr>
          <p:nvPr/>
        </p:nvSpPr>
        <p:spPr bwMode="auto">
          <a:xfrm>
            <a:off x="7818438" y="2838450"/>
            <a:ext cx="1033937" cy="308419"/>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400">
                <a:latin typeface="+mn-lt"/>
              </a:rPr>
              <a:t>45 Mb</a:t>
            </a:r>
            <a:r>
              <a:rPr lang="en-US" sz="1400">
                <a:latin typeface="+mn-lt"/>
              </a:rPr>
              <a:t>it</a:t>
            </a:r>
            <a:r>
              <a:rPr lang="pl-PL" sz="1400">
                <a:latin typeface="+mn-lt"/>
              </a:rPr>
              <a:t>/s</a:t>
            </a:r>
          </a:p>
        </p:txBody>
      </p:sp>
      <p:sp>
        <p:nvSpPr>
          <p:cNvPr id="9269" name="Rectangle 53"/>
          <p:cNvSpPr>
            <a:spLocks noChangeArrowheads="1"/>
          </p:cNvSpPr>
          <p:nvPr/>
        </p:nvSpPr>
        <p:spPr bwMode="auto">
          <a:xfrm>
            <a:off x="7818438" y="3054350"/>
            <a:ext cx="1033937" cy="308419"/>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400">
                <a:latin typeface="+mn-lt"/>
              </a:rPr>
              <a:t>34 Mb</a:t>
            </a:r>
            <a:r>
              <a:rPr lang="en-US" sz="1400">
                <a:latin typeface="+mn-lt"/>
              </a:rPr>
              <a:t>it</a:t>
            </a:r>
            <a:r>
              <a:rPr lang="pl-PL" sz="1400">
                <a:latin typeface="+mn-lt"/>
              </a:rPr>
              <a:t>/s</a:t>
            </a:r>
          </a:p>
        </p:txBody>
      </p:sp>
      <p:sp>
        <p:nvSpPr>
          <p:cNvPr id="9270" name="Rectangle 54"/>
          <p:cNvSpPr>
            <a:spLocks noChangeArrowheads="1"/>
          </p:cNvSpPr>
          <p:nvPr/>
        </p:nvSpPr>
        <p:spPr bwMode="auto">
          <a:xfrm>
            <a:off x="7905750" y="3886200"/>
            <a:ext cx="920124" cy="308419"/>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400">
                <a:latin typeface="+mn-lt"/>
              </a:rPr>
              <a:t>6 Mb</a:t>
            </a:r>
            <a:r>
              <a:rPr lang="en-US" sz="1400">
                <a:latin typeface="+mn-lt"/>
              </a:rPr>
              <a:t>it</a:t>
            </a:r>
            <a:r>
              <a:rPr lang="pl-PL" sz="1400">
                <a:latin typeface="+mn-lt"/>
              </a:rPr>
              <a:t>/s</a:t>
            </a:r>
          </a:p>
        </p:txBody>
      </p:sp>
      <p:sp>
        <p:nvSpPr>
          <p:cNvPr id="9271" name="Rectangle 55"/>
          <p:cNvSpPr>
            <a:spLocks noChangeArrowheads="1"/>
          </p:cNvSpPr>
          <p:nvPr/>
        </p:nvSpPr>
        <p:spPr bwMode="auto">
          <a:xfrm>
            <a:off x="7897813" y="4538663"/>
            <a:ext cx="920124" cy="308419"/>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400">
                <a:latin typeface="+mn-lt"/>
              </a:rPr>
              <a:t>2 Mb</a:t>
            </a:r>
            <a:r>
              <a:rPr lang="en-US" sz="1400">
                <a:latin typeface="+mn-lt"/>
              </a:rPr>
              <a:t>it</a:t>
            </a:r>
            <a:r>
              <a:rPr lang="pl-PL" sz="1400">
                <a:latin typeface="+mn-lt"/>
              </a:rPr>
              <a:t>/s</a:t>
            </a:r>
          </a:p>
        </p:txBody>
      </p:sp>
      <p:sp>
        <p:nvSpPr>
          <p:cNvPr id="9272" name="Rectangle 56"/>
          <p:cNvSpPr>
            <a:spLocks noChangeArrowheads="1"/>
          </p:cNvSpPr>
          <p:nvPr/>
        </p:nvSpPr>
        <p:spPr bwMode="auto">
          <a:xfrm>
            <a:off x="7854950" y="5189538"/>
            <a:ext cx="1099660" cy="308419"/>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400">
                <a:latin typeface="+mn-lt"/>
              </a:rPr>
              <a:t>1</a:t>
            </a:r>
            <a:r>
              <a:rPr lang="en-US" sz="1400">
                <a:latin typeface="+mn-lt"/>
              </a:rPr>
              <a:t>.</a:t>
            </a:r>
            <a:r>
              <a:rPr lang="pl-PL" sz="1400">
                <a:latin typeface="+mn-lt"/>
              </a:rPr>
              <a:t>5 Mb</a:t>
            </a:r>
            <a:r>
              <a:rPr lang="en-US" sz="1400">
                <a:latin typeface="+mn-lt"/>
              </a:rPr>
              <a:t>it</a:t>
            </a:r>
            <a:r>
              <a:rPr lang="pl-PL" sz="1400">
                <a:latin typeface="+mn-lt"/>
              </a:rPr>
              <a:t>/s</a:t>
            </a:r>
          </a:p>
        </p:txBody>
      </p:sp>
      <p:sp>
        <p:nvSpPr>
          <p:cNvPr id="9273" name="Line 57"/>
          <p:cNvSpPr>
            <a:spLocks noChangeShapeType="1"/>
          </p:cNvSpPr>
          <p:nvPr/>
        </p:nvSpPr>
        <p:spPr bwMode="auto">
          <a:xfrm>
            <a:off x="1295400" y="4911725"/>
            <a:ext cx="611188"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9274" name="Line 58"/>
          <p:cNvSpPr>
            <a:spLocks noChangeShapeType="1"/>
          </p:cNvSpPr>
          <p:nvPr/>
        </p:nvSpPr>
        <p:spPr bwMode="auto">
          <a:xfrm>
            <a:off x="1295400" y="5237163"/>
            <a:ext cx="611188" cy="0"/>
          </a:xfrm>
          <a:prstGeom prst="line">
            <a:avLst/>
          </a:prstGeom>
          <a:noFill/>
          <a:ln w="12700">
            <a:solidFill>
              <a:schemeClr val="tx1"/>
            </a:solidFill>
            <a:prstDash val="sysDot"/>
            <a:round/>
            <a:headEnd type="none" w="sm" len="sm"/>
            <a:tailEnd type="none" w="sm" len="sm"/>
          </a:ln>
          <a:effectLst/>
        </p:spPr>
        <p:txBody>
          <a:bodyPr wrap="none" anchor="ctr"/>
          <a:lstStyle/>
          <a:p>
            <a:endParaRPr lang="pl-PL">
              <a:latin typeface="+mn-lt"/>
            </a:endParaRPr>
          </a:p>
        </p:txBody>
      </p:sp>
      <p:sp>
        <p:nvSpPr>
          <p:cNvPr id="9275" name="Line 59"/>
          <p:cNvSpPr>
            <a:spLocks noChangeShapeType="1"/>
          </p:cNvSpPr>
          <p:nvPr/>
        </p:nvSpPr>
        <p:spPr bwMode="auto">
          <a:xfrm>
            <a:off x="1295400" y="5562600"/>
            <a:ext cx="611188" cy="0"/>
          </a:xfrm>
          <a:prstGeom prst="line">
            <a:avLst/>
          </a:prstGeom>
          <a:noFill/>
          <a:ln w="38100" cmpd="dbl">
            <a:solidFill>
              <a:schemeClr val="tx1"/>
            </a:solidFill>
            <a:round/>
            <a:headEnd type="none" w="sm" len="sm"/>
            <a:tailEnd type="none" w="sm" len="sm"/>
          </a:ln>
          <a:effectLst/>
        </p:spPr>
        <p:txBody>
          <a:bodyPr wrap="none" anchor="ctr"/>
          <a:lstStyle/>
          <a:p>
            <a:endParaRPr lang="pl-PL">
              <a:latin typeface="+mn-lt"/>
            </a:endParaRPr>
          </a:p>
        </p:txBody>
      </p:sp>
      <p:sp>
        <p:nvSpPr>
          <p:cNvPr id="9276" name="Rectangle 60"/>
          <p:cNvSpPr>
            <a:spLocks noChangeArrowheads="1"/>
          </p:cNvSpPr>
          <p:nvPr/>
        </p:nvSpPr>
        <p:spPr bwMode="auto">
          <a:xfrm>
            <a:off x="1390650" y="5788025"/>
            <a:ext cx="333375" cy="198438"/>
          </a:xfrm>
          <a:prstGeom prst="rect">
            <a:avLst/>
          </a:prstGeom>
          <a:solidFill>
            <a:srgbClr val="FFFFCC"/>
          </a:solidFill>
          <a:ln w="12700">
            <a:solidFill>
              <a:schemeClr val="tx1"/>
            </a:solidFill>
            <a:miter lim="800000"/>
            <a:headEnd/>
            <a:tailEnd/>
          </a:ln>
          <a:effectLst/>
        </p:spPr>
        <p:txBody>
          <a:bodyPr wrap="none" anchor="ctr"/>
          <a:lstStyle/>
          <a:p>
            <a:endParaRPr lang="pl-PL">
              <a:latin typeface="+mn-lt"/>
            </a:endParaRPr>
          </a:p>
        </p:txBody>
      </p:sp>
      <p:sp>
        <p:nvSpPr>
          <p:cNvPr id="9277" name="Rectangle 61"/>
          <p:cNvSpPr>
            <a:spLocks noChangeArrowheads="1"/>
          </p:cNvSpPr>
          <p:nvPr/>
        </p:nvSpPr>
        <p:spPr bwMode="auto">
          <a:xfrm>
            <a:off x="1960563" y="4660900"/>
            <a:ext cx="1457325" cy="336550"/>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1600">
                <a:latin typeface="+mn-lt"/>
              </a:rPr>
              <a:t>Multiplexing</a:t>
            </a:r>
            <a:endParaRPr lang="pl-PL" sz="1600">
              <a:latin typeface="+mn-lt"/>
            </a:endParaRPr>
          </a:p>
        </p:txBody>
      </p:sp>
      <p:sp>
        <p:nvSpPr>
          <p:cNvPr id="9278" name="Rectangle 62"/>
          <p:cNvSpPr>
            <a:spLocks noChangeArrowheads="1"/>
          </p:cNvSpPr>
          <p:nvPr/>
        </p:nvSpPr>
        <p:spPr bwMode="auto">
          <a:xfrm>
            <a:off x="1974850" y="5073650"/>
            <a:ext cx="1065213" cy="336550"/>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1600">
                <a:latin typeface="+mn-lt"/>
              </a:rPr>
              <a:t>Mapping</a:t>
            </a:r>
            <a:endParaRPr lang="pl-PL" sz="1600">
              <a:latin typeface="+mn-lt"/>
            </a:endParaRPr>
          </a:p>
        </p:txBody>
      </p:sp>
      <p:sp>
        <p:nvSpPr>
          <p:cNvPr id="9279" name="Rectangle 63"/>
          <p:cNvSpPr>
            <a:spLocks noChangeArrowheads="1"/>
          </p:cNvSpPr>
          <p:nvPr/>
        </p:nvSpPr>
        <p:spPr bwMode="auto">
          <a:xfrm>
            <a:off x="1974850" y="5441950"/>
            <a:ext cx="1027113" cy="336550"/>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1600">
                <a:latin typeface="+mn-lt"/>
              </a:rPr>
              <a:t>Aligning</a:t>
            </a:r>
            <a:endParaRPr lang="pl-PL" sz="1600">
              <a:latin typeface="+mn-lt"/>
            </a:endParaRPr>
          </a:p>
        </p:txBody>
      </p:sp>
      <p:sp>
        <p:nvSpPr>
          <p:cNvPr id="9280" name="Rectangle 64"/>
          <p:cNvSpPr>
            <a:spLocks noChangeArrowheads="1"/>
          </p:cNvSpPr>
          <p:nvPr/>
        </p:nvSpPr>
        <p:spPr bwMode="auto">
          <a:xfrm>
            <a:off x="1974850" y="5767388"/>
            <a:ext cx="2090738" cy="336550"/>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1600">
                <a:latin typeface="+mn-lt"/>
              </a:rPr>
              <a:t>Pointer processing</a:t>
            </a:r>
            <a:endParaRPr lang="pl-PL" sz="1600">
              <a:latin typeface="+mn-lt"/>
            </a:endParaRPr>
          </a:p>
        </p:txBody>
      </p:sp>
      <p:sp>
        <p:nvSpPr>
          <p:cNvPr id="9281" name="Rectangle 65"/>
          <p:cNvSpPr>
            <a:spLocks noChangeArrowheads="1"/>
          </p:cNvSpPr>
          <p:nvPr/>
        </p:nvSpPr>
        <p:spPr bwMode="auto">
          <a:xfrm>
            <a:off x="2008188" y="2027238"/>
            <a:ext cx="692150" cy="366712"/>
          </a:xfrm>
          <a:prstGeom prst="rect">
            <a:avLst/>
          </a:prstGeom>
          <a:noFill/>
          <a:ln w="9525">
            <a:noFill/>
            <a:miter lim="800000"/>
            <a:headEnd/>
            <a:tailEnd/>
          </a:ln>
          <a:effectLst/>
        </p:spPr>
        <p:txBody>
          <a:bodyPr lIns="92075" tIns="46038" rIns="92075" bIns="46038">
            <a:spAutoFit/>
          </a:bodyPr>
          <a:lstStyle/>
          <a:p>
            <a:pPr defTabSz="762000" eaLnBrk="0" hangingPunct="0"/>
            <a:r>
              <a:rPr lang="pl-PL" sz="1800">
                <a:latin typeface="+mn-lt"/>
                <a:sym typeface="Symbol" pitchFamily="18" charset="2"/>
              </a:rPr>
              <a:t></a:t>
            </a:r>
            <a:r>
              <a:rPr lang="pl-PL" sz="1800">
                <a:latin typeface="+mn-lt"/>
              </a:rPr>
              <a:t>1</a:t>
            </a:r>
          </a:p>
        </p:txBody>
      </p:sp>
      <p:sp>
        <p:nvSpPr>
          <p:cNvPr id="9283" name="Freeform 67"/>
          <p:cNvSpPr>
            <a:spLocks/>
          </p:cNvSpPr>
          <p:nvPr/>
        </p:nvSpPr>
        <p:spPr bwMode="auto">
          <a:xfrm>
            <a:off x="4957763" y="3392488"/>
            <a:ext cx="263525" cy="1087437"/>
          </a:xfrm>
          <a:custGeom>
            <a:avLst/>
            <a:gdLst/>
            <a:ahLst/>
            <a:cxnLst>
              <a:cxn ang="0">
                <a:pos x="0" y="0"/>
              </a:cxn>
              <a:cxn ang="0">
                <a:pos x="48" y="0"/>
              </a:cxn>
              <a:cxn ang="0">
                <a:pos x="96" y="480"/>
              </a:cxn>
              <a:cxn ang="0">
                <a:pos x="144" y="480"/>
              </a:cxn>
            </a:cxnLst>
            <a:rect l="0" t="0" r="r" b="b"/>
            <a:pathLst>
              <a:path w="145" h="481">
                <a:moveTo>
                  <a:pt x="0" y="0"/>
                </a:moveTo>
                <a:lnTo>
                  <a:pt x="48" y="0"/>
                </a:lnTo>
                <a:lnTo>
                  <a:pt x="96" y="480"/>
                </a:lnTo>
                <a:lnTo>
                  <a:pt x="144" y="480"/>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sp>
        <p:nvSpPr>
          <p:cNvPr id="9286" name="Rectangle 70"/>
          <p:cNvSpPr>
            <a:spLocks noChangeArrowheads="1"/>
          </p:cNvSpPr>
          <p:nvPr/>
        </p:nvSpPr>
        <p:spPr bwMode="auto">
          <a:xfrm>
            <a:off x="4419600" y="3962400"/>
            <a:ext cx="608013" cy="366713"/>
          </a:xfrm>
          <a:prstGeom prst="rect">
            <a:avLst/>
          </a:prstGeom>
          <a:noFill/>
          <a:ln w="9525">
            <a:noFill/>
            <a:miter lim="800000"/>
            <a:headEnd/>
            <a:tailEnd/>
          </a:ln>
          <a:effectLst/>
        </p:spPr>
        <p:txBody>
          <a:bodyPr lIns="92075" tIns="46038" rIns="92075" bIns="46038">
            <a:spAutoFit/>
          </a:bodyPr>
          <a:lstStyle/>
          <a:p>
            <a:pPr defTabSz="762000" eaLnBrk="0" hangingPunct="0"/>
            <a:r>
              <a:rPr lang="pl-PL" sz="1800">
                <a:latin typeface="+mn-lt"/>
                <a:sym typeface="Symbol" pitchFamily="18" charset="2"/>
              </a:rPr>
              <a:t></a:t>
            </a:r>
            <a:r>
              <a:rPr lang="pl-PL" sz="1800">
                <a:latin typeface="+mn-lt"/>
              </a:rPr>
              <a:t>7</a:t>
            </a:r>
          </a:p>
        </p:txBody>
      </p:sp>
      <p:sp>
        <p:nvSpPr>
          <p:cNvPr id="9289" name="Rectangle 73"/>
          <p:cNvSpPr>
            <a:spLocks noGrp="1" noChangeArrowheads="1"/>
          </p:cNvSpPr>
          <p:nvPr>
            <p:ph type="title"/>
          </p:nvPr>
        </p:nvSpPr>
        <p:spPr/>
        <p:txBody>
          <a:bodyPr/>
          <a:lstStyle/>
          <a:p>
            <a:r>
              <a:rPr lang="en-US" sz="2400" dirty="0"/>
              <a:t>Multiplexing </a:t>
            </a:r>
            <a:r>
              <a:rPr lang="en-US" sz="2400" dirty="0" smtClean="0"/>
              <a:t>Structure by </a:t>
            </a:r>
            <a:r>
              <a:rPr lang="pl-PL" sz="2400" dirty="0"/>
              <a:t>ITU-T</a:t>
            </a:r>
            <a:endParaRPr lang="en-US" sz="2400" dirty="0"/>
          </a:p>
        </p:txBody>
      </p:sp>
    </p:spTree>
    <p:extLst>
      <p:ext uri="{BB962C8B-B14F-4D97-AF65-F5344CB8AC3E}">
        <p14:creationId xmlns:p14="http://schemas.microsoft.com/office/powerpoint/2010/main" val="34044896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dirty="0"/>
              <a:t>Outline</a:t>
            </a:r>
            <a:endParaRPr lang="pl-PL" dirty="0"/>
          </a:p>
        </p:txBody>
      </p:sp>
      <p:sp>
        <p:nvSpPr>
          <p:cNvPr id="82949" name="Rectangle 5"/>
          <p:cNvSpPr>
            <a:spLocks noGrp="1" noChangeArrowheads="1"/>
          </p:cNvSpPr>
          <p:nvPr>
            <p:ph idx="1"/>
          </p:nvPr>
        </p:nvSpPr>
        <p:spPr>
          <a:noFill/>
          <a:ln/>
        </p:spPr>
        <p:txBody>
          <a:bodyPr/>
          <a:lstStyle/>
          <a:p>
            <a:r>
              <a:rPr lang="en-US" dirty="0"/>
              <a:t>Introduction</a:t>
            </a:r>
            <a:endParaRPr lang="pl-PL" dirty="0"/>
          </a:p>
          <a:p>
            <a:r>
              <a:rPr lang="pl-PL" dirty="0"/>
              <a:t>PDH</a:t>
            </a:r>
            <a:r>
              <a:rPr lang="en-US" dirty="0"/>
              <a:t> Systems</a:t>
            </a:r>
            <a:endParaRPr lang="pl-PL" dirty="0"/>
          </a:p>
          <a:p>
            <a:r>
              <a:rPr lang="pl-PL" dirty="0"/>
              <a:t>SDH</a:t>
            </a:r>
            <a:r>
              <a:rPr lang="en-US" dirty="0"/>
              <a:t> Systems</a:t>
            </a:r>
            <a:endParaRPr lang="pl-PL" dirty="0"/>
          </a:p>
          <a:p>
            <a:r>
              <a:rPr lang="en-US" dirty="0" smtClean="0"/>
              <a:t>Network Survivability </a:t>
            </a:r>
            <a:endParaRPr lang="pl-PL" dirty="0"/>
          </a:p>
          <a:p>
            <a:r>
              <a:rPr lang="en-US" dirty="0"/>
              <a:t>Conclusion</a:t>
            </a:r>
            <a:endParaRPr lang="pl-PL" dirty="0"/>
          </a:p>
        </p:txBody>
      </p:sp>
    </p:spTree>
    <p:extLst>
      <p:ext uri="{BB962C8B-B14F-4D97-AF65-F5344CB8AC3E}">
        <p14:creationId xmlns:p14="http://schemas.microsoft.com/office/powerpoint/2010/main" val="237974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2949">
                                            <p:txEl>
                                              <p:pRg st="0" end="0"/>
                                            </p:txEl>
                                          </p:spTgt>
                                        </p:tgtEl>
                                        <p:attrNameLst>
                                          <p:attrName>style.visibility</p:attrName>
                                        </p:attrNameLst>
                                      </p:cBhvr>
                                      <p:to>
                                        <p:strVal val="visible"/>
                                      </p:to>
                                    </p:set>
                                    <p:animEffect transition="in" filter="wipe(left)">
                                      <p:cBhvr>
                                        <p:cTn id="7" dur="500"/>
                                        <p:tgtEl>
                                          <p:spTgt spid="8294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2949">
                                            <p:txEl>
                                              <p:pRg st="1" end="1"/>
                                            </p:txEl>
                                          </p:spTgt>
                                        </p:tgtEl>
                                        <p:attrNameLst>
                                          <p:attrName>style.visibility</p:attrName>
                                        </p:attrNameLst>
                                      </p:cBhvr>
                                      <p:to>
                                        <p:strVal val="visible"/>
                                      </p:to>
                                    </p:set>
                                    <p:animEffect transition="in" filter="wipe(left)">
                                      <p:cBhvr>
                                        <p:cTn id="12" dur="500"/>
                                        <p:tgtEl>
                                          <p:spTgt spid="8294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2949">
                                            <p:txEl>
                                              <p:pRg st="2" end="2"/>
                                            </p:txEl>
                                          </p:spTgt>
                                        </p:tgtEl>
                                        <p:attrNameLst>
                                          <p:attrName>style.visibility</p:attrName>
                                        </p:attrNameLst>
                                      </p:cBhvr>
                                      <p:to>
                                        <p:strVal val="visible"/>
                                      </p:to>
                                    </p:set>
                                    <p:animEffect transition="in" filter="wipe(left)">
                                      <p:cBhvr>
                                        <p:cTn id="17" dur="500"/>
                                        <p:tgtEl>
                                          <p:spTgt spid="8294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2949">
                                            <p:txEl>
                                              <p:pRg st="3" end="3"/>
                                            </p:txEl>
                                          </p:spTgt>
                                        </p:tgtEl>
                                        <p:attrNameLst>
                                          <p:attrName>style.visibility</p:attrName>
                                        </p:attrNameLst>
                                      </p:cBhvr>
                                      <p:to>
                                        <p:strVal val="visible"/>
                                      </p:to>
                                    </p:set>
                                    <p:animEffect transition="in" filter="wipe(left)">
                                      <p:cBhvr>
                                        <p:cTn id="22" dur="500"/>
                                        <p:tgtEl>
                                          <p:spTgt spid="8294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82949">
                                            <p:txEl>
                                              <p:pRg st="4" end="4"/>
                                            </p:txEl>
                                          </p:spTgt>
                                        </p:tgtEl>
                                        <p:attrNameLst>
                                          <p:attrName>style.visibility</p:attrName>
                                        </p:attrNameLst>
                                      </p:cBhvr>
                                      <p:to>
                                        <p:strVal val="visible"/>
                                      </p:to>
                                    </p:set>
                                    <p:animEffect transition="in" filter="wipe(left)">
                                      <p:cBhvr>
                                        <p:cTn id="27" dur="500"/>
                                        <p:tgtEl>
                                          <p:spTgt spid="8294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9"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538163" y="2682875"/>
            <a:ext cx="590550" cy="477838"/>
          </a:xfrm>
          <a:prstGeom prst="rect">
            <a:avLst/>
          </a:prstGeom>
          <a:no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STM-</a:t>
            </a:r>
            <a:r>
              <a:rPr lang="pl-PL" sz="1200" i="1">
                <a:latin typeface="+mn-lt"/>
              </a:rPr>
              <a:t>N</a:t>
            </a:r>
          </a:p>
        </p:txBody>
      </p:sp>
      <p:sp>
        <p:nvSpPr>
          <p:cNvPr id="11267" name="AutoShape 3"/>
          <p:cNvSpPr>
            <a:spLocks noChangeArrowheads="1"/>
          </p:cNvSpPr>
          <p:nvPr/>
        </p:nvSpPr>
        <p:spPr bwMode="auto">
          <a:xfrm>
            <a:off x="1422400" y="2682875"/>
            <a:ext cx="590550" cy="477838"/>
          </a:xfrm>
          <a:prstGeom prst="roundRect">
            <a:avLst>
              <a:gd name="adj" fmla="val 44245"/>
            </a:avLst>
          </a:prstGeom>
          <a:solidFill>
            <a:srgbClr val="FF7C80"/>
          </a:solidFill>
          <a:ln w="25400">
            <a:solidFill>
              <a:schemeClr val="tx1"/>
            </a:solidFill>
            <a:round/>
            <a:headEnd/>
            <a:tailEnd/>
          </a:ln>
          <a:effectLst/>
        </p:spPr>
        <p:txBody>
          <a:bodyPr wrap="none" lIns="92075" tIns="46038" rIns="92075" bIns="46038" anchor="ctr"/>
          <a:lstStyle/>
          <a:p>
            <a:pPr algn="ctr" defTabSz="762000" eaLnBrk="0" hangingPunct="0"/>
            <a:r>
              <a:rPr lang="pl-PL" sz="1200">
                <a:latin typeface="+mn-lt"/>
              </a:rPr>
              <a:t>AUG</a:t>
            </a:r>
          </a:p>
        </p:txBody>
      </p:sp>
      <p:sp>
        <p:nvSpPr>
          <p:cNvPr id="11268" name="Line 4"/>
          <p:cNvSpPr>
            <a:spLocks noChangeShapeType="1"/>
          </p:cNvSpPr>
          <p:nvPr/>
        </p:nvSpPr>
        <p:spPr bwMode="auto">
          <a:xfrm>
            <a:off x="1143000" y="2922588"/>
            <a:ext cx="265113"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11269" name="Rectangle 5"/>
          <p:cNvSpPr>
            <a:spLocks noChangeArrowheads="1"/>
          </p:cNvSpPr>
          <p:nvPr/>
        </p:nvSpPr>
        <p:spPr bwMode="auto">
          <a:xfrm>
            <a:off x="1068388" y="2454275"/>
            <a:ext cx="671512" cy="366713"/>
          </a:xfrm>
          <a:prstGeom prst="rect">
            <a:avLst/>
          </a:prstGeom>
          <a:noFill/>
          <a:ln w="9525">
            <a:noFill/>
            <a:miter lim="800000"/>
            <a:headEnd/>
            <a:tailEnd/>
          </a:ln>
          <a:effectLst/>
        </p:spPr>
        <p:txBody>
          <a:bodyPr lIns="92075" tIns="46038" rIns="92075" bIns="46038">
            <a:spAutoFit/>
          </a:bodyPr>
          <a:lstStyle/>
          <a:p>
            <a:pPr defTabSz="762000" eaLnBrk="0" hangingPunct="0"/>
            <a:r>
              <a:rPr lang="pl-PL" sz="1800">
                <a:latin typeface="+mn-lt"/>
                <a:sym typeface="Symbol" pitchFamily="18" charset="2"/>
              </a:rPr>
              <a:t></a:t>
            </a:r>
            <a:r>
              <a:rPr lang="pl-PL" sz="1800" i="1">
                <a:latin typeface="+mn-lt"/>
              </a:rPr>
              <a:t>N</a:t>
            </a:r>
          </a:p>
        </p:txBody>
      </p:sp>
      <p:sp>
        <p:nvSpPr>
          <p:cNvPr id="11270" name="Rectangle 6"/>
          <p:cNvSpPr>
            <a:spLocks noChangeArrowheads="1"/>
          </p:cNvSpPr>
          <p:nvPr/>
        </p:nvSpPr>
        <p:spPr bwMode="auto">
          <a:xfrm>
            <a:off x="2308225" y="2682875"/>
            <a:ext cx="588963" cy="477838"/>
          </a:xfrm>
          <a:prstGeom prst="rect">
            <a:avLst/>
          </a:prstGeom>
          <a:solidFill>
            <a:srgbClr val="FFFFCC"/>
          </a:solid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AU-4</a:t>
            </a:r>
          </a:p>
        </p:txBody>
      </p:sp>
      <p:sp>
        <p:nvSpPr>
          <p:cNvPr id="11271" name="Rectangle 7"/>
          <p:cNvSpPr>
            <a:spLocks noChangeArrowheads="1"/>
          </p:cNvSpPr>
          <p:nvPr/>
        </p:nvSpPr>
        <p:spPr bwMode="auto">
          <a:xfrm>
            <a:off x="3192463" y="2682875"/>
            <a:ext cx="590550" cy="477838"/>
          </a:xfrm>
          <a:prstGeom prst="rect">
            <a:avLst/>
          </a:prstGeom>
          <a:no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VC-4</a:t>
            </a:r>
          </a:p>
        </p:txBody>
      </p:sp>
      <p:sp>
        <p:nvSpPr>
          <p:cNvPr id="11272" name="Line 8"/>
          <p:cNvSpPr>
            <a:spLocks noChangeShapeType="1"/>
          </p:cNvSpPr>
          <p:nvPr/>
        </p:nvSpPr>
        <p:spPr bwMode="auto">
          <a:xfrm>
            <a:off x="2027238" y="2922588"/>
            <a:ext cx="265112"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11273" name="Line 9"/>
          <p:cNvSpPr>
            <a:spLocks noChangeShapeType="1"/>
          </p:cNvSpPr>
          <p:nvPr/>
        </p:nvSpPr>
        <p:spPr bwMode="auto">
          <a:xfrm>
            <a:off x="2913063" y="2922588"/>
            <a:ext cx="265112" cy="0"/>
          </a:xfrm>
          <a:prstGeom prst="line">
            <a:avLst/>
          </a:prstGeom>
          <a:noFill/>
          <a:ln w="38100" cmpd="dbl">
            <a:solidFill>
              <a:schemeClr val="tx1"/>
            </a:solidFill>
            <a:round/>
            <a:headEnd type="none" w="sm" len="sm"/>
            <a:tailEnd type="none" w="sm" len="sm"/>
          </a:ln>
          <a:effectLst/>
        </p:spPr>
        <p:txBody>
          <a:bodyPr wrap="none" anchor="ctr"/>
          <a:lstStyle/>
          <a:p>
            <a:endParaRPr lang="pl-PL">
              <a:latin typeface="+mn-lt"/>
            </a:endParaRPr>
          </a:p>
        </p:txBody>
      </p:sp>
      <p:sp>
        <p:nvSpPr>
          <p:cNvPr id="11274" name="AutoShape 10"/>
          <p:cNvSpPr>
            <a:spLocks noChangeArrowheads="1"/>
          </p:cNvSpPr>
          <p:nvPr/>
        </p:nvSpPr>
        <p:spPr bwMode="auto">
          <a:xfrm>
            <a:off x="4343400" y="3595688"/>
            <a:ext cx="588963" cy="479425"/>
          </a:xfrm>
          <a:prstGeom prst="roundRect">
            <a:avLst>
              <a:gd name="adj" fmla="val 44245"/>
            </a:avLst>
          </a:prstGeom>
          <a:solidFill>
            <a:srgbClr val="FF7C80"/>
          </a:solidFill>
          <a:ln w="25400">
            <a:solidFill>
              <a:schemeClr val="tx1"/>
            </a:solidFill>
            <a:round/>
            <a:headEnd/>
            <a:tailEnd/>
          </a:ln>
          <a:effectLst/>
        </p:spPr>
        <p:txBody>
          <a:bodyPr wrap="none" lIns="92075" tIns="46038" rIns="92075" bIns="46038" anchor="ctr"/>
          <a:lstStyle/>
          <a:p>
            <a:pPr algn="ctr" defTabSz="762000" eaLnBrk="0" hangingPunct="0"/>
            <a:r>
              <a:rPr lang="pl-PL" sz="1200">
                <a:latin typeface="+mn-lt"/>
              </a:rPr>
              <a:t>TUG-3</a:t>
            </a:r>
          </a:p>
        </p:txBody>
      </p:sp>
      <p:sp>
        <p:nvSpPr>
          <p:cNvPr id="11275" name="Freeform 11"/>
          <p:cNvSpPr>
            <a:spLocks/>
          </p:cNvSpPr>
          <p:nvPr/>
        </p:nvSpPr>
        <p:spPr bwMode="auto">
          <a:xfrm>
            <a:off x="3797300" y="3052763"/>
            <a:ext cx="533400" cy="785812"/>
          </a:xfrm>
          <a:custGeom>
            <a:avLst/>
            <a:gdLst/>
            <a:ahLst/>
            <a:cxnLst>
              <a:cxn ang="0">
                <a:pos x="0" y="0"/>
              </a:cxn>
              <a:cxn ang="0">
                <a:pos x="48" y="0"/>
              </a:cxn>
              <a:cxn ang="0">
                <a:pos x="240" y="288"/>
              </a:cxn>
              <a:cxn ang="0">
                <a:pos x="288" y="288"/>
              </a:cxn>
            </a:cxnLst>
            <a:rect l="0" t="0" r="r" b="b"/>
            <a:pathLst>
              <a:path w="289" h="289">
                <a:moveTo>
                  <a:pt x="0" y="0"/>
                </a:moveTo>
                <a:lnTo>
                  <a:pt x="48" y="0"/>
                </a:lnTo>
                <a:lnTo>
                  <a:pt x="240" y="288"/>
                </a:lnTo>
                <a:lnTo>
                  <a:pt x="288" y="288"/>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sp>
        <p:nvSpPr>
          <p:cNvPr id="11276" name="Line 12"/>
          <p:cNvSpPr>
            <a:spLocks noChangeShapeType="1"/>
          </p:cNvSpPr>
          <p:nvPr/>
        </p:nvSpPr>
        <p:spPr bwMode="auto">
          <a:xfrm>
            <a:off x="3797300" y="2790825"/>
            <a:ext cx="4159250" cy="0"/>
          </a:xfrm>
          <a:prstGeom prst="line">
            <a:avLst/>
          </a:prstGeom>
          <a:noFill/>
          <a:ln w="12700">
            <a:solidFill>
              <a:schemeClr val="tx1"/>
            </a:solidFill>
            <a:prstDash val="sysDot"/>
            <a:round/>
            <a:headEnd type="none" w="sm" len="sm"/>
            <a:tailEnd type="none" w="sm" len="sm"/>
          </a:ln>
          <a:effectLst/>
        </p:spPr>
        <p:txBody>
          <a:bodyPr wrap="none" anchor="ctr"/>
          <a:lstStyle/>
          <a:p>
            <a:endParaRPr lang="pl-PL">
              <a:latin typeface="+mn-lt"/>
            </a:endParaRPr>
          </a:p>
        </p:txBody>
      </p:sp>
      <p:sp>
        <p:nvSpPr>
          <p:cNvPr id="11277" name="Rectangle 13"/>
          <p:cNvSpPr>
            <a:spLocks noChangeArrowheads="1"/>
          </p:cNvSpPr>
          <p:nvPr/>
        </p:nvSpPr>
        <p:spPr bwMode="auto">
          <a:xfrm>
            <a:off x="7970838" y="2552700"/>
            <a:ext cx="590550" cy="477838"/>
          </a:xfrm>
          <a:prstGeom prst="rect">
            <a:avLst/>
          </a:prstGeom>
          <a:no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C-4</a:t>
            </a:r>
          </a:p>
        </p:txBody>
      </p:sp>
      <p:sp>
        <p:nvSpPr>
          <p:cNvPr id="11278" name="Rectangle 14"/>
          <p:cNvSpPr>
            <a:spLocks noChangeArrowheads="1"/>
          </p:cNvSpPr>
          <p:nvPr/>
        </p:nvSpPr>
        <p:spPr bwMode="auto">
          <a:xfrm>
            <a:off x="6200775" y="3465513"/>
            <a:ext cx="590550" cy="477837"/>
          </a:xfrm>
          <a:prstGeom prst="rect">
            <a:avLst/>
          </a:prstGeom>
          <a:solidFill>
            <a:srgbClr val="FFFFCC"/>
          </a:solid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TU-3</a:t>
            </a:r>
          </a:p>
        </p:txBody>
      </p:sp>
      <p:sp>
        <p:nvSpPr>
          <p:cNvPr id="11279" name="Rectangle 15"/>
          <p:cNvSpPr>
            <a:spLocks noChangeArrowheads="1"/>
          </p:cNvSpPr>
          <p:nvPr/>
        </p:nvSpPr>
        <p:spPr bwMode="auto">
          <a:xfrm>
            <a:off x="7086600" y="3465513"/>
            <a:ext cx="588963" cy="477837"/>
          </a:xfrm>
          <a:prstGeom prst="rect">
            <a:avLst/>
          </a:prstGeom>
          <a:no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VC-3</a:t>
            </a:r>
          </a:p>
        </p:txBody>
      </p:sp>
      <p:sp>
        <p:nvSpPr>
          <p:cNvPr id="11280" name="Line 16"/>
          <p:cNvSpPr>
            <a:spLocks noChangeShapeType="1"/>
          </p:cNvSpPr>
          <p:nvPr/>
        </p:nvSpPr>
        <p:spPr bwMode="auto">
          <a:xfrm>
            <a:off x="6805613" y="3705225"/>
            <a:ext cx="265112" cy="0"/>
          </a:xfrm>
          <a:prstGeom prst="line">
            <a:avLst/>
          </a:prstGeom>
          <a:noFill/>
          <a:ln w="38100" cmpd="dbl">
            <a:solidFill>
              <a:schemeClr val="tx1"/>
            </a:solidFill>
            <a:round/>
            <a:headEnd type="none" w="sm" len="sm"/>
            <a:tailEnd type="none" w="sm" len="sm"/>
          </a:ln>
          <a:effectLst/>
        </p:spPr>
        <p:txBody>
          <a:bodyPr wrap="none" anchor="ctr"/>
          <a:lstStyle/>
          <a:p>
            <a:endParaRPr lang="pl-PL">
              <a:latin typeface="+mn-lt"/>
            </a:endParaRPr>
          </a:p>
        </p:txBody>
      </p:sp>
      <p:sp>
        <p:nvSpPr>
          <p:cNvPr id="11281" name="Line 17"/>
          <p:cNvSpPr>
            <a:spLocks noChangeShapeType="1"/>
          </p:cNvSpPr>
          <p:nvPr/>
        </p:nvSpPr>
        <p:spPr bwMode="auto">
          <a:xfrm>
            <a:off x="4948238" y="3705225"/>
            <a:ext cx="1238250"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11282" name="Rectangle 18"/>
          <p:cNvSpPr>
            <a:spLocks noChangeArrowheads="1"/>
          </p:cNvSpPr>
          <p:nvPr/>
        </p:nvSpPr>
        <p:spPr bwMode="auto">
          <a:xfrm>
            <a:off x="6200775" y="4900613"/>
            <a:ext cx="590550" cy="477837"/>
          </a:xfrm>
          <a:prstGeom prst="rect">
            <a:avLst/>
          </a:prstGeom>
          <a:solidFill>
            <a:srgbClr val="FFFFCC"/>
          </a:solid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TU-12</a:t>
            </a:r>
          </a:p>
        </p:txBody>
      </p:sp>
      <p:sp>
        <p:nvSpPr>
          <p:cNvPr id="11283" name="Rectangle 19"/>
          <p:cNvSpPr>
            <a:spLocks noChangeArrowheads="1"/>
          </p:cNvSpPr>
          <p:nvPr/>
        </p:nvSpPr>
        <p:spPr bwMode="auto">
          <a:xfrm>
            <a:off x="7086600" y="4900613"/>
            <a:ext cx="588963" cy="477837"/>
          </a:xfrm>
          <a:prstGeom prst="rect">
            <a:avLst/>
          </a:prstGeom>
          <a:no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VC-12</a:t>
            </a:r>
          </a:p>
        </p:txBody>
      </p:sp>
      <p:sp>
        <p:nvSpPr>
          <p:cNvPr id="11284" name="Line 20"/>
          <p:cNvSpPr>
            <a:spLocks noChangeShapeType="1"/>
          </p:cNvSpPr>
          <p:nvPr/>
        </p:nvSpPr>
        <p:spPr bwMode="auto">
          <a:xfrm>
            <a:off x="6805613" y="5140325"/>
            <a:ext cx="265112" cy="0"/>
          </a:xfrm>
          <a:prstGeom prst="line">
            <a:avLst/>
          </a:prstGeom>
          <a:noFill/>
          <a:ln w="38100" cmpd="dbl">
            <a:solidFill>
              <a:schemeClr val="tx1"/>
            </a:solidFill>
            <a:round/>
            <a:headEnd type="none" w="sm" len="sm"/>
            <a:tailEnd type="none" w="sm" len="sm"/>
          </a:ln>
          <a:effectLst/>
        </p:spPr>
        <p:txBody>
          <a:bodyPr wrap="none" anchor="ctr"/>
          <a:lstStyle/>
          <a:p>
            <a:endParaRPr lang="pl-PL">
              <a:latin typeface="+mn-lt"/>
            </a:endParaRPr>
          </a:p>
        </p:txBody>
      </p:sp>
      <p:sp>
        <p:nvSpPr>
          <p:cNvPr id="11285" name="Rectangle 21"/>
          <p:cNvSpPr>
            <a:spLocks noChangeArrowheads="1"/>
          </p:cNvSpPr>
          <p:nvPr/>
        </p:nvSpPr>
        <p:spPr bwMode="auto">
          <a:xfrm>
            <a:off x="7970838" y="3465513"/>
            <a:ext cx="590550" cy="477837"/>
          </a:xfrm>
          <a:prstGeom prst="rect">
            <a:avLst/>
          </a:prstGeom>
          <a:no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C-3</a:t>
            </a:r>
          </a:p>
        </p:txBody>
      </p:sp>
      <p:sp>
        <p:nvSpPr>
          <p:cNvPr id="11286" name="Rectangle 22"/>
          <p:cNvSpPr>
            <a:spLocks noChangeArrowheads="1"/>
          </p:cNvSpPr>
          <p:nvPr/>
        </p:nvSpPr>
        <p:spPr bwMode="auto">
          <a:xfrm>
            <a:off x="7970838" y="4900613"/>
            <a:ext cx="590550" cy="477837"/>
          </a:xfrm>
          <a:prstGeom prst="rect">
            <a:avLst/>
          </a:prstGeom>
          <a:noFill/>
          <a:ln w="25400">
            <a:solidFill>
              <a:schemeClr val="tx1"/>
            </a:solidFill>
            <a:miter lim="800000"/>
            <a:headEnd/>
            <a:tailEnd/>
          </a:ln>
          <a:effectLst/>
        </p:spPr>
        <p:txBody>
          <a:bodyPr wrap="none" lIns="92075" tIns="46038" rIns="92075" bIns="46038" anchor="ctr"/>
          <a:lstStyle/>
          <a:p>
            <a:pPr algn="ctr" defTabSz="762000" eaLnBrk="0" hangingPunct="0"/>
            <a:r>
              <a:rPr lang="pl-PL" sz="1200">
                <a:latin typeface="+mn-lt"/>
              </a:rPr>
              <a:t>C-12</a:t>
            </a:r>
          </a:p>
        </p:txBody>
      </p:sp>
      <p:sp>
        <p:nvSpPr>
          <p:cNvPr id="11287" name="Line 23"/>
          <p:cNvSpPr>
            <a:spLocks noChangeShapeType="1"/>
          </p:cNvSpPr>
          <p:nvPr/>
        </p:nvSpPr>
        <p:spPr bwMode="auto">
          <a:xfrm>
            <a:off x="7689850" y="5140325"/>
            <a:ext cx="266700" cy="0"/>
          </a:xfrm>
          <a:prstGeom prst="line">
            <a:avLst/>
          </a:prstGeom>
          <a:noFill/>
          <a:ln w="12700">
            <a:solidFill>
              <a:schemeClr val="tx1"/>
            </a:solidFill>
            <a:prstDash val="sysDot"/>
            <a:round/>
            <a:headEnd type="none" w="sm" len="sm"/>
            <a:tailEnd type="none" w="sm" len="sm"/>
          </a:ln>
          <a:effectLst/>
        </p:spPr>
        <p:txBody>
          <a:bodyPr wrap="none" anchor="ctr"/>
          <a:lstStyle/>
          <a:p>
            <a:endParaRPr lang="pl-PL">
              <a:latin typeface="+mn-lt"/>
            </a:endParaRPr>
          </a:p>
        </p:txBody>
      </p:sp>
      <p:sp>
        <p:nvSpPr>
          <p:cNvPr id="11288" name="AutoShape 24"/>
          <p:cNvSpPr>
            <a:spLocks noChangeArrowheads="1"/>
          </p:cNvSpPr>
          <p:nvPr/>
        </p:nvSpPr>
        <p:spPr bwMode="auto">
          <a:xfrm>
            <a:off x="5227638" y="4900613"/>
            <a:ext cx="590550" cy="477837"/>
          </a:xfrm>
          <a:prstGeom prst="roundRect">
            <a:avLst>
              <a:gd name="adj" fmla="val 44245"/>
            </a:avLst>
          </a:prstGeom>
          <a:solidFill>
            <a:srgbClr val="FF7C80"/>
          </a:solidFill>
          <a:ln w="25400">
            <a:solidFill>
              <a:schemeClr val="tx1"/>
            </a:solidFill>
            <a:round/>
            <a:headEnd/>
            <a:tailEnd/>
          </a:ln>
          <a:effectLst/>
        </p:spPr>
        <p:txBody>
          <a:bodyPr wrap="none" lIns="92075" tIns="46038" rIns="92075" bIns="46038" anchor="ctr"/>
          <a:lstStyle/>
          <a:p>
            <a:pPr algn="ctr" defTabSz="762000" eaLnBrk="0" hangingPunct="0"/>
            <a:r>
              <a:rPr lang="pl-PL" sz="1200">
                <a:latin typeface="+mn-lt"/>
              </a:rPr>
              <a:t>TUG-2</a:t>
            </a:r>
          </a:p>
        </p:txBody>
      </p:sp>
      <p:sp>
        <p:nvSpPr>
          <p:cNvPr id="11289" name="Rectangle 25"/>
          <p:cNvSpPr>
            <a:spLocks noChangeArrowheads="1"/>
          </p:cNvSpPr>
          <p:nvPr/>
        </p:nvSpPr>
        <p:spPr bwMode="auto">
          <a:xfrm>
            <a:off x="3989388" y="3106738"/>
            <a:ext cx="582612" cy="366712"/>
          </a:xfrm>
          <a:prstGeom prst="rect">
            <a:avLst/>
          </a:prstGeom>
          <a:noFill/>
          <a:ln w="9525">
            <a:noFill/>
            <a:miter lim="800000"/>
            <a:headEnd/>
            <a:tailEnd/>
          </a:ln>
          <a:effectLst/>
        </p:spPr>
        <p:txBody>
          <a:bodyPr lIns="92075" tIns="46038" rIns="92075" bIns="46038">
            <a:spAutoFit/>
          </a:bodyPr>
          <a:lstStyle/>
          <a:p>
            <a:pPr defTabSz="762000" eaLnBrk="0" hangingPunct="0"/>
            <a:r>
              <a:rPr lang="pl-PL" sz="1800">
                <a:latin typeface="+mn-lt"/>
                <a:sym typeface="Symbol" pitchFamily="18" charset="2"/>
              </a:rPr>
              <a:t></a:t>
            </a:r>
            <a:r>
              <a:rPr lang="pl-PL" sz="1800">
                <a:latin typeface="+mn-lt"/>
              </a:rPr>
              <a:t>3</a:t>
            </a:r>
          </a:p>
        </p:txBody>
      </p:sp>
      <p:sp>
        <p:nvSpPr>
          <p:cNvPr id="11290" name="Rectangle 26"/>
          <p:cNvSpPr>
            <a:spLocks noChangeArrowheads="1"/>
          </p:cNvSpPr>
          <p:nvPr/>
        </p:nvSpPr>
        <p:spPr bwMode="auto">
          <a:xfrm>
            <a:off x="5051425" y="4019550"/>
            <a:ext cx="892175" cy="366713"/>
          </a:xfrm>
          <a:prstGeom prst="rect">
            <a:avLst/>
          </a:prstGeom>
          <a:noFill/>
          <a:ln w="9525">
            <a:noFill/>
            <a:miter lim="800000"/>
            <a:headEnd/>
            <a:tailEnd/>
          </a:ln>
          <a:effectLst/>
        </p:spPr>
        <p:txBody>
          <a:bodyPr lIns="92075" tIns="46038" rIns="92075" bIns="46038">
            <a:spAutoFit/>
          </a:bodyPr>
          <a:lstStyle/>
          <a:p>
            <a:pPr defTabSz="762000" eaLnBrk="0" hangingPunct="0"/>
            <a:r>
              <a:rPr lang="pl-PL" sz="1800">
                <a:latin typeface="+mn-lt"/>
                <a:sym typeface="Symbol" pitchFamily="18" charset="2"/>
              </a:rPr>
              <a:t></a:t>
            </a:r>
            <a:r>
              <a:rPr lang="pl-PL" sz="1800">
                <a:latin typeface="+mn-lt"/>
              </a:rPr>
              <a:t>7</a:t>
            </a:r>
          </a:p>
        </p:txBody>
      </p:sp>
      <p:sp>
        <p:nvSpPr>
          <p:cNvPr id="11291" name="Rectangle 27"/>
          <p:cNvSpPr>
            <a:spLocks noChangeArrowheads="1"/>
          </p:cNvSpPr>
          <p:nvPr/>
        </p:nvSpPr>
        <p:spPr bwMode="auto">
          <a:xfrm>
            <a:off x="7620000" y="2209800"/>
            <a:ext cx="1147750" cy="308419"/>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400">
                <a:latin typeface="+mn-lt"/>
              </a:rPr>
              <a:t>140 Mb</a:t>
            </a:r>
            <a:r>
              <a:rPr lang="en-US" sz="1400">
                <a:latin typeface="+mn-lt"/>
              </a:rPr>
              <a:t>it</a:t>
            </a:r>
            <a:r>
              <a:rPr lang="pl-PL" sz="1400">
                <a:latin typeface="+mn-lt"/>
              </a:rPr>
              <a:t>/s</a:t>
            </a:r>
          </a:p>
        </p:txBody>
      </p:sp>
      <p:sp>
        <p:nvSpPr>
          <p:cNvPr id="11292" name="Rectangle 28"/>
          <p:cNvSpPr>
            <a:spLocks noChangeArrowheads="1"/>
          </p:cNvSpPr>
          <p:nvPr/>
        </p:nvSpPr>
        <p:spPr bwMode="auto">
          <a:xfrm>
            <a:off x="7772400" y="4572000"/>
            <a:ext cx="920124" cy="308419"/>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400">
                <a:latin typeface="+mn-lt"/>
              </a:rPr>
              <a:t>2 Mb</a:t>
            </a:r>
            <a:r>
              <a:rPr lang="en-US" sz="1400">
                <a:latin typeface="+mn-lt"/>
              </a:rPr>
              <a:t>it</a:t>
            </a:r>
            <a:r>
              <a:rPr lang="pl-PL" sz="1400">
                <a:latin typeface="+mn-lt"/>
              </a:rPr>
              <a:t>/s</a:t>
            </a:r>
          </a:p>
        </p:txBody>
      </p:sp>
      <p:sp>
        <p:nvSpPr>
          <p:cNvPr id="11293" name="Rectangle 29"/>
          <p:cNvSpPr>
            <a:spLocks noChangeArrowheads="1"/>
          </p:cNvSpPr>
          <p:nvPr/>
        </p:nvSpPr>
        <p:spPr bwMode="auto">
          <a:xfrm>
            <a:off x="7772400" y="3962400"/>
            <a:ext cx="1033937" cy="308419"/>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400">
                <a:latin typeface="+mn-lt"/>
              </a:rPr>
              <a:t>34 Mb</a:t>
            </a:r>
            <a:r>
              <a:rPr lang="en-US" sz="1400">
                <a:latin typeface="+mn-lt"/>
              </a:rPr>
              <a:t>it</a:t>
            </a:r>
            <a:r>
              <a:rPr lang="pl-PL" sz="1400">
                <a:latin typeface="+mn-lt"/>
              </a:rPr>
              <a:t>/s</a:t>
            </a:r>
          </a:p>
        </p:txBody>
      </p:sp>
      <p:sp>
        <p:nvSpPr>
          <p:cNvPr id="11303" name="Rectangle 39"/>
          <p:cNvSpPr>
            <a:spLocks noChangeArrowheads="1"/>
          </p:cNvSpPr>
          <p:nvPr/>
        </p:nvSpPr>
        <p:spPr bwMode="auto">
          <a:xfrm>
            <a:off x="1905000" y="2454275"/>
            <a:ext cx="560388" cy="366713"/>
          </a:xfrm>
          <a:prstGeom prst="rect">
            <a:avLst/>
          </a:prstGeom>
          <a:noFill/>
          <a:ln w="9525">
            <a:noFill/>
            <a:miter lim="800000"/>
            <a:headEnd/>
            <a:tailEnd/>
          </a:ln>
          <a:effectLst/>
        </p:spPr>
        <p:txBody>
          <a:bodyPr lIns="92075" tIns="46038" rIns="92075" bIns="46038">
            <a:spAutoFit/>
          </a:bodyPr>
          <a:lstStyle/>
          <a:p>
            <a:pPr defTabSz="762000" eaLnBrk="0" hangingPunct="0"/>
            <a:r>
              <a:rPr lang="pl-PL" sz="1800">
                <a:latin typeface="+mn-lt"/>
                <a:sym typeface="Symbol" pitchFamily="18" charset="2"/>
              </a:rPr>
              <a:t></a:t>
            </a:r>
            <a:r>
              <a:rPr lang="pl-PL" sz="1800">
                <a:latin typeface="+mn-lt"/>
              </a:rPr>
              <a:t>1</a:t>
            </a:r>
          </a:p>
        </p:txBody>
      </p:sp>
      <p:sp>
        <p:nvSpPr>
          <p:cNvPr id="11305" name="Rectangle 41"/>
          <p:cNvSpPr>
            <a:spLocks noChangeArrowheads="1"/>
          </p:cNvSpPr>
          <p:nvPr/>
        </p:nvSpPr>
        <p:spPr bwMode="auto">
          <a:xfrm>
            <a:off x="5051425" y="3236913"/>
            <a:ext cx="663575" cy="366712"/>
          </a:xfrm>
          <a:prstGeom prst="rect">
            <a:avLst/>
          </a:prstGeom>
          <a:noFill/>
          <a:ln w="9525">
            <a:noFill/>
            <a:miter lim="800000"/>
            <a:headEnd/>
            <a:tailEnd/>
          </a:ln>
          <a:effectLst/>
        </p:spPr>
        <p:txBody>
          <a:bodyPr lIns="92075" tIns="46038" rIns="92075" bIns="46038">
            <a:spAutoFit/>
          </a:bodyPr>
          <a:lstStyle/>
          <a:p>
            <a:pPr defTabSz="762000" eaLnBrk="0" hangingPunct="0"/>
            <a:r>
              <a:rPr lang="pl-PL" sz="1800">
                <a:latin typeface="+mn-lt"/>
                <a:sym typeface="Symbol" pitchFamily="18" charset="2"/>
              </a:rPr>
              <a:t></a:t>
            </a:r>
            <a:r>
              <a:rPr lang="pl-PL" sz="1800">
                <a:latin typeface="+mn-lt"/>
              </a:rPr>
              <a:t>1</a:t>
            </a:r>
          </a:p>
        </p:txBody>
      </p:sp>
      <p:sp>
        <p:nvSpPr>
          <p:cNvPr id="11306" name="Line 42"/>
          <p:cNvSpPr>
            <a:spLocks noChangeShapeType="1"/>
          </p:cNvSpPr>
          <p:nvPr/>
        </p:nvSpPr>
        <p:spPr bwMode="auto">
          <a:xfrm>
            <a:off x="5832475" y="5140325"/>
            <a:ext cx="354013"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11307" name="Line 43"/>
          <p:cNvSpPr>
            <a:spLocks noChangeShapeType="1"/>
          </p:cNvSpPr>
          <p:nvPr/>
        </p:nvSpPr>
        <p:spPr bwMode="auto">
          <a:xfrm>
            <a:off x="7689850" y="3705225"/>
            <a:ext cx="266700" cy="0"/>
          </a:xfrm>
          <a:prstGeom prst="line">
            <a:avLst/>
          </a:prstGeom>
          <a:noFill/>
          <a:ln w="12700">
            <a:solidFill>
              <a:schemeClr val="tx1"/>
            </a:solidFill>
            <a:prstDash val="sysDot"/>
            <a:round/>
            <a:headEnd type="none" w="sm" len="sm"/>
            <a:tailEnd type="none" w="sm" len="sm"/>
          </a:ln>
          <a:effectLst/>
        </p:spPr>
        <p:txBody>
          <a:bodyPr wrap="none" anchor="ctr"/>
          <a:lstStyle/>
          <a:p>
            <a:endParaRPr lang="pl-PL">
              <a:latin typeface="+mn-lt"/>
            </a:endParaRPr>
          </a:p>
        </p:txBody>
      </p:sp>
      <p:sp>
        <p:nvSpPr>
          <p:cNvPr id="11308" name="Freeform 44"/>
          <p:cNvSpPr>
            <a:spLocks/>
          </p:cNvSpPr>
          <p:nvPr/>
        </p:nvSpPr>
        <p:spPr bwMode="auto">
          <a:xfrm>
            <a:off x="4948238" y="3965575"/>
            <a:ext cx="266700" cy="1165225"/>
          </a:xfrm>
          <a:custGeom>
            <a:avLst/>
            <a:gdLst/>
            <a:ahLst/>
            <a:cxnLst>
              <a:cxn ang="0">
                <a:pos x="0" y="0"/>
              </a:cxn>
              <a:cxn ang="0">
                <a:pos x="48" y="0"/>
              </a:cxn>
              <a:cxn ang="0">
                <a:pos x="96" y="428"/>
              </a:cxn>
              <a:cxn ang="0">
                <a:pos x="144" y="428"/>
              </a:cxn>
            </a:cxnLst>
            <a:rect l="0" t="0" r="r" b="b"/>
            <a:pathLst>
              <a:path w="145" h="429">
                <a:moveTo>
                  <a:pt x="0" y="0"/>
                </a:moveTo>
                <a:lnTo>
                  <a:pt x="48" y="0"/>
                </a:lnTo>
                <a:lnTo>
                  <a:pt x="96" y="428"/>
                </a:lnTo>
                <a:lnTo>
                  <a:pt x="144" y="428"/>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sp>
        <p:nvSpPr>
          <p:cNvPr id="11312" name="Rectangle 48"/>
          <p:cNvSpPr>
            <a:spLocks noGrp="1" noChangeArrowheads="1"/>
          </p:cNvSpPr>
          <p:nvPr>
            <p:ph type="title"/>
          </p:nvPr>
        </p:nvSpPr>
        <p:spPr/>
        <p:txBody>
          <a:bodyPr/>
          <a:lstStyle/>
          <a:p>
            <a:r>
              <a:rPr lang="en-US" sz="2400" dirty="0"/>
              <a:t>Multiplexing Structure </a:t>
            </a:r>
            <a:r>
              <a:rPr lang="en-US" sz="2400" dirty="0" smtClean="0"/>
              <a:t>in </a:t>
            </a:r>
            <a:r>
              <a:rPr lang="en-US" sz="2400" dirty="0"/>
              <a:t>Poland</a:t>
            </a:r>
          </a:p>
        </p:txBody>
      </p:sp>
      <p:sp>
        <p:nvSpPr>
          <p:cNvPr id="11313" name="Line 49"/>
          <p:cNvSpPr>
            <a:spLocks noChangeShapeType="1"/>
          </p:cNvSpPr>
          <p:nvPr/>
        </p:nvSpPr>
        <p:spPr bwMode="auto">
          <a:xfrm>
            <a:off x="1295400" y="4911725"/>
            <a:ext cx="611188"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11314" name="Line 50"/>
          <p:cNvSpPr>
            <a:spLocks noChangeShapeType="1"/>
          </p:cNvSpPr>
          <p:nvPr/>
        </p:nvSpPr>
        <p:spPr bwMode="auto">
          <a:xfrm>
            <a:off x="1295400" y="5237163"/>
            <a:ext cx="611188" cy="0"/>
          </a:xfrm>
          <a:prstGeom prst="line">
            <a:avLst/>
          </a:prstGeom>
          <a:noFill/>
          <a:ln w="12700">
            <a:solidFill>
              <a:schemeClr val="tx1"/>
            </a:solidFill>
            <a:prstDash val="sysDot"/>
            <a:round/>
            <a:headEnd type="none" w="sm" len="sm"/>
            <a:tailEnd type="none" w="sm" len="sm"/>
          </a:ln>
          <a:effectLst/>
        </p:spPr>
        <p:txBody>
          <a:bodyPr wrap="none" anchor="ctr"/>
          <a:lstStyle/>
          <a:p>
            <a:endParaRPr lang="pl-PL">
              <a:latin typeface="+mn-lt"/>
            </a:endParaRPr>
          </a:p>
        </p:txBody>
      </p:sp>
      <p:sp>
        <p:nvSpPr>
          <p:cNvPr id="11315" name="Line 51"/>
          <p:cNvSpPr>
            <a:spLocks noChangeShapeType="1"/>
          </p:cNvSpPr>
          <p:nvPr/>
        </p:nvSpPr>
        <p:spPr bwMode="auto">
          <a:xfrm>
            <a:off x="1295400" y="5562600"/>
            <a:ext cx="611188" cy="0"/>
          </a:xfrm>
          <a:prstGeom prst="line">
            <a:avLst/>
          </a:prstGeom>
          <a:noFill/>
          <a:ln w="38100" cmpd="dbl">
            <a:solidFill>
              <a:schemeClr val="tx1"/>
            </a:solidFill>
            <a:round/>
            <a:headEnd type="none" w="sm" len="sm"/>
            <a:tailEnd type="none" w="sm" len="sm"/>
          </a:ln>
          <a:effectLst/>
        </p:spPr>
        <p:txBody>
          <a:bodyPr wrap="none" anchor="ctr"/>
          <a:lstStyle/>
          <a:p>
            <a:endParaRPr lang="pl-PL">
              <a:latin typeface="+mn-lt"/>
            </a:endParaRPr>
          </a:p>
        </p:txBody>
      </p:sp>
      <p:sp>
        <p:nvSpPr>
          <p:cNvPr id="11316" name="Rectangle 52"/>
          <p:cNvSpPr>
            <a:spLocks noChangeArrowheads="1"/>
          </p:cNvSpPr>
          <p:nvPr/>
        </p:nvSpPr>
        <p:spPr bwMode="auto">
          <a:xfrm>
            <a:off x="1390650" y="5788025"/>
            <a:ext cx="333375" cy="198438"/>
          </a:xfrm>
          <a:prstGeom prst="rect">
            <a:avLst/>
          </a:prstGeom>
          <a:solidFill>
            <a:srgbClr val="FFFFCC"/>
          </a:solidFill>
          <a:ln w="12700">
            <a:solidFill>
              <a:schemeClr val="tx1"/>
            </a:solidFill>
            <a:miter lim="800000"/>
            <a:headEnd/>
            <a:tailEnd/>
          </a:ln>
          <a:effectLst/>
        </p:spPr>
        <p:txBody>
          <a:bodyPr wrap="none" anchor="ctr"/>
          <a:lstStyle/>
          <a:p>
            <a:endParaRPr lang="pl-PL">
              <a:latin typeface="+mn-lt"/>
            </a:endParaRPr>
          </a:p>
        </p:txBody>
      </p:sp>
      <p:sp>
        <p:nvSpPr>
          <p:cNvPr id="11317" name="Rectangle 53"/>
          <p:cNvSpPr>
            <a:spLocks noChangeArrowheads="1"/>
          </p:cNvSpPr>
          <p:nvPr/>
        </p:nvSpPr>
        <p:spPr bwMode="auto">
          <a:xfrm>
            <a:off x="1960563" y="4660900"/>
            <a:ext cx="1457325" cy="336550"/>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1600">
                <a:latin typeface="+mn-lt"/>
              </a:rPr>
              <a:t>Multiplexing</a:t>
            </a:r>
            <a:endParaRPr lang="pl-PL" sz="1600">
              <a:latin typeface="+mn-lt"/>
            </a:endParaRPr>
          </a:p>
        </p:txBody>
      </p:sp>
      <p:sp>
        <p:nvSpPr>
          <p:cNvPr id="11318" name="Rectangle 54"/>
          <p:cNvSpPr>
            <a:spLocks noChangeArrowheads="1"/>
          </p:cNvSpPr>
          <p:nvPr/>
        </p:nvSpPr>
        <p:spPr bwMode="auto">
          <a:xfrm>
            <a:off x="1974850" y="5073650"/>
            <a:ext cx="1065213" cy="336550"/>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1600">
                <a:latin typeface="+mn-lt"/>
              </a:rPr>
              <a:t>Mapping</a:t>
            </a:r>
            <a:endParaRPr lang="pl-PL" sz="1600">
              <a:latin typeface="+mn-lt"/>
            </a:endParaRPr>
          </a:p>
        </p:txBody>
      </p:sp>
      <p:sp>
        <p:nvSpPr>
          <p:cNvPr id="11319" name="Rectangle 55"/>
          <p:cNvSpPr>
            <a:spLocks noChangeArrowheads="1"/>
          </p:cNvSpPr>
          <p:nvPr/>
        </p:nvSpPr>
        <p:spPr bwMode="auto">
          <a:xfrm>
            <a:off x="1974850" y="5441950"/>
            <a:ext cx="1027113" cy="336550"/>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1600">
                <a:latin typeface="+mn-lt"/>
              </a:rPr>
              <a:t>Aligning</a:t>
            </a:r>
            <a:endParaRPr lang="pl-PL" sz="1600">
              <a:latin typeface="+mn-lt"/>
            </a:endParaRPr>
          </a:p>
        </p:txBody>
      </p:sp>
      <p:sp>
        <p:nvSpPr>
          <p:cNvPr id="11320" name="Rectangle 56"/>
          <p:cNvSpPr>
            <a:spLocks noChangeArrowheads="1"/>
          </p:cNvSpPr>
          <p:nvPr/>
        </p:nvSpPr>
        <p:spPr bwMode="auto">
          <a:xfrm>
            <a:off x="1974850" y="5767388"/>
            <a:ext cx="2090738" cy="336550"/>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1600">
                <a:latin typeface="+mn-lt"/>
              </a:rPr>
              <a:t>Pointer processing</a:t>
            </a:r>
            <a:endParaRPr lang="pl-PL" sz="1600">
              <a:latin typeface="+mn-lt"/>
            </a:endParaRPr>
          </a:p>
        </p:txBody>
      </p:sp>
    </p:spTree>
    <p:extLst>
      <p:ext uri="{BB962C8B-B14F-4D97-AF65-F5344CB8AC3E}">
        <p14:creationId xmlns:p14="http://schemas.microsoft.com/office/powerpoint/2010/main" val="33255704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314" name="Group 26"/>
          <p:cNvGrpSpPr>
            <a:grpSpLocks/>
          </p:cNvGrpSpPr>
          <p:nvPr/>
        </p:nvGrpSpPr>
        <p:grpSpPr bwMode="auto">
          <a:xfrm>
            <a:off x="990600" y="1981200"/>
            <a:ext cx="7292975" cy="4097338"/>
            <a:chOff x="624" y="1248"/>
            <a:chExt cx="4594" cy="2581"/>
          </a:xfrm>
        </p:grpSpPr>
        <p:sp>
          <p:nvSpPr>
            <p:cNvPr id="12290" name="Rectangle 2"/>
            <p:cNvSpPr>
              <a:spLocks noChangeArrowheads="1"/>
            </p:cNvSpPr>
            <p:nvPr/>
          </p:nvSpPr>
          <p:spPr bwMode="auto">
            <a:xfrm>
              <a:off x="1489" y="1503"/>
              <a:ext cx="1235" cy="428"/>
            </a:xfrm>
            <a:prstGeom prst="rect">
              <a:avLst/>
            </a:prstGeom>
            <a:solidFill>
              <a:srgbClr val="FFFFCC"/>
            </a:solidFill>
            <a:ln w="12700">
              <a:solidFill>
                <a:schemeClr val="tx1"/>
              </a:solidFill>
              <a:miter lim="800000"/>
              <a:headEnd/>
              <a:tailEnd/>
            </a:ln>
            <a:effectLst/>
          </p:spPr>
          <p:txBody>
            <a:bodyPr wrap="none" lIns="92075" tIns="46038" rIns="92075" bIns="46038" anchor="ctr"/>
            <a:lstStyle/>
            <a:p>
              <a:pPr algn="ctr" defTabSz="762000" eaLnBrk="0" hangingPunct="0"/>
              <a:r>
                <a:rPr lang="pl-PL" sz="1800">
                  <a:latin typeface="+mn-lt"/>
                </a:rPr>
                <a:t>RSOH</a:t>
              </a:r>
            </a:p>
          </p:txBody>
        </p:sp>
        <p:sp>
          <p:nvSpPr>
            <p:cNvPr id="12291" name="Rectangle 3"/>
            <p:cNvSpPr>
              <a:spLocks noChangeArrowheads="1"/>
            </p:cNvSpPr>
            <p:nvPr/>
          </p:nvSpPr>
          <p:spPr bwMode="auto">
            <a:xfrm>
              <a:off x="1489" y="1943"/>
              <a:ext cx="1235" cy="208"/>
            </a:xfrm>
            <a:prstGeom prst="rect">
              <a:avLst/>
            </a:prstGeom>
            <a:solidFill>
              <a:srgbClr val="FF7C80"/>
            </a:solidFill>
            <a:ln w="12700">
              <a:solidFill>
                <a:schemeClr val="tx1"/>
              </a:solidFill>
              <a:miter lim="800000"/>
              <a:headEnd/>
              <a:tailEnd/>
            </a:ln>
            <a:effectLst/>
          </p:spPr>
          <p:txBody>
            <a:bodyPr wrap="none" lIns="92075" tIns="46038" rIns="92075" bIns="46038" anchor="ctr"/>
            <a:lstStyle/>
            <a:p>
              <a:pPr algn="ctr" defTabSz="762000" eaLnBrk="0" hangingPunct="0"/>
              <a:r>
                <a:rPr lang="pl-PL" sz="1800">
                  <a:latin typeface="+mn-lt"/>
                </a:rPr>
                <a:t>PTR-AU</a:t>
              </a:r>
            </a:p>
          </p:txBody>
        </p:sp>
        <p:sp>
          <p:nvSpPr>
            <p:cNvPr id="12292" name="Rectangle 4"/>
            <p:cNvSpPr>
              <a:spLocks noChangeArrowheads="1"/>
            </p:cNvSpPr>
            <p:nvPr/>
          </p:nvSpPr>
          <p:spPr bwMode="auto">
            <a:xfrm>
              <a:off x="1489" y="2163"/>
              <a:ext cx="1235" cy="648"/>
            </a:xfrm>
            <a:prstGeom prst="rect">
              <a:avLst/>
            </a:prstGeom>
            <a:solidFill>
              <a:srgbClr val="FFFFCC"/>
            </a:solidFill>
            <a:ln w="12700">
              <a:solidFill>
                <a:schemeClr val="tx1"/>
              </a:solidFill>
              <a:miter lim="800000"/>
              <a:headEnd/>
              <a:tailEnd/>
            </a:ln>
            <a:effectLst/>
          </p:spPr>
          <p:txBody>
            <a:bodyPr wrap="none" lIns="92075" tIns="46038" rIns="92075" bIns="46038" anchor="ctr"/>
            <a:lstStyle/>
            <a:p>
              <a:pPr algn="ctr" defTabSz="762000" eaLnBrk="0" hangingPunct="0"/>
              <a:r>
                <a:rPr lang="pl-PL" sz="1800">
                  <a:latin typeface="+mn-lt"/>
                </a:rPr>
                <a:t>MSOH</a:t>
              </a:r>
            </a:p>
          </p:txBody>
        </p:sp>
        <p:sp>
          <p:nvSpPr>
            <p:cNvPr id="12293" name="Rectangle 5"/>
            <p:cNvSpPr>
              <a:spLocks noChangeArrowheads="1"/>
            </p:cNvSpPr>
            <p:nvPr/>
          </p:nvSpPr>
          <p:spPr bwMode="auto">
            <a:xfrm>
              <a:off x="1495" y="1509"/>
              <a:ext cx="3717" cy="1296"/>
            </a:xfrm>
            <a:prstGeom prst="rect">
              <a:avLst/>
            </a:prstGeom>
            <a:noFill/>
            <a:ln w="25400">
              <a:solidFill>
                <a:schemeClr val="tx1"/>
              </a:solidFill>
              <a:miter lim="800000"/>
              <a:headEnd/>
              <a:tailEnd/>
            </a:ln>
            <a:effectLst/>
          </p:spPr>
          <p:txBody>
            <a:bodyPr wrap="none" anchor="ctr"/>
            <a:lstStyle/>
            <a:p>
              <a:endParaRPr lang="pl-PL">
                <a:latin typeface="+mn-lt"/>
              </a:endParaRPr>
            </a:p>
          </p:txBody>
        </p:sp>
        <p:sp>
          <p:nvSpPr>
            <p:cNvPr id="12294" name="Rectangle 6"/>
            <p:cNvSpPr>
              <a:spLocks noChangeArrowheads="1"/>
            </p:cNvSpPr>
            <p:nvPr/>
          </p:nvSpPr>
          <p:spPr bwMode="auto">
            <a:xfrm>
              <a:off x="3264" y="2016"/>
              <a:ext cx="868" cy="291"/>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2400">
                  <a:latin typeface="+mn-lt"/>
                </a:rPr>
                <a:t>Payload</a:t>
              </a:r>
              <a:endParaRPr lang="pl-PL" sz="2400">
                <a:latin typeface="+mn-lt"/>
              </a:endParaRPr>
            </a:p>
          </p:txBody>
        </p:sp>
        <p:sp>
          <p:nvSpPr>
            <p:cNvPr id="12295" name="Rectangle 7"/>
            <p:cNvSpPr>
              <a:spLocks noChangeArrowheads="1"/>
            </p:cNvSpPr>
            <p:nvPr/>
          </p:nvSpPr>
          <p:spPr bwMode="auto">
            <a:xfrm>
              <a:off x="1710" y="1257"/>
              <a:ext cx="866" cy="233"/>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800">
                  <a:latin typeface="+mn-lt"/>
                </a:rPr>
                <a:t>9 </a:t>
              </a:r>
              <a:r>
                <a:rPr lang="en-US" sz="1800">
                  <a:latin typeface="+mn-lt"/>
                </a:rPr>
                <a:t>columns</a:t>
              </a:r>
              <a:endParaRPr lang="pl-PL" sz="1800">
                <a:latin typeface="+mn-lt"/>
              </a:endParaRPr>
            </a:p>
          </p:txBody>
        </p:sp>
        <p:sp>
          <p:nvSpPr>
            <p:cNvPr id="12296" name="Rectangle 8"/>
            <p:cNvSpPr>
              <a:spLocks noChangeArrowheads="1"/>
            </p:cNvSpPr>
            <p:nvPr/>
          </p:nvSpPr>
          <p:spPr bwMode="auto">
            <a:xfrm>
              <a:off x="3522" y="1248"/>
              <a:ext cx="1052" cy="233"/>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800">
                  <a:latin typeface="+mn-lt"/>
                </a:rPr>
                <a:t>261 </a:t>
              </a:r>
              <a:r>
                <a:rPr lang="en-US" sz="1800">
                  <a:latin typeface="+mn-lt"/>
                </a:rPr>
                <a:t>columns</a:t>
              </a:r>
              <a:endParaRPr lang="pl-PL" sz="1800">
                <a:latin typeface="+mn-lt"/>
              </a:endParaRPr>
            </a:p>
          </p:txBody>
        </p:sp>
        <p:sp>
          <p:nvSpPr>
            <p:cNvPr id="12297" name="AutoShape 9"/>
            <p:cNvSpPr>
              <a:spLocks noChangeArrowheads="1"/>
            </p:cNvSpPr>
            <p:nvPr/>
          </p:nvSpPr>
          <p:spPr bwMode="auto">
            <a:xfrm>
              <a:off x="4937" y="1356"/>
              <a:ext cx="281" cy="74"/>
            </a:xfrm>
            <a:prstGeom prst="rightArrow">
              <a:avLst>
                <a:gd name="adj1" fmla="val 50000"/>
                <a:gd name="adj2" fmla="val 116222"/>
              </a:avLst>
            </a:prstGeom>
            <a:noFill/>
            <a:ln w="12700">
              <a:solidFill>
                <a:schemeClr val="tx1"/>
              </a:solidFill>
              <a:miter lim="800000"/>
              <a:headEnd/>
              <a:tailEnd/>
            </a:ln>
            <a:effectLst/>
          </p:spPr>
          <p:txBody>
            <a:bodyPr wrap="none" anchor="ctr"/>
            <a:lstStyle/>
            <a:p>
              <a:endParaRPr lang="pl-PL">
                <a:latin typeface="+mn-lt"/>
              </a:endParaRPr>
            </a:p>
          </p:txBody>
        </p:sp>
        <p:sp>
          <p:nvSpPr>
            <p:cNvPr id="12298" name="AutoShape 10"/>
            <p:cNvSpPr>
              <a:spLocks noChangeArrowheads="1"/>
            </p:cNvSpPr>
            <p:nvPr/>
          </p:nvSpPr>
          <p:spPr bwMode="auto">
            <a:xfrm>
              <a:off x="2544" y="1349"/>
              <a:ext cx="180" cy="80"/>
            </a:xfrm>
            <a:prstGeom prst="rightArrow">
              <a:avLst>
                <a:gd name="adj1" fmla="val 50000"/>
                <a:gd name="adj2" fmla="val 68865"/>
              </a:avLst>
            </a:prstGeom>
            <a:noFill/>
            <a:ln w="12700">
              <a:solidFill>
                <a:schemeClr val="tx1"/>
              </a:solidFill>
              <a:miter lim="800000"/>
              <a:headEnd/>
              <a:tailEnd/>
            </a:ln>
            <a:effectLst/>
          </p:spPr>
          <p:txBody>
            <a:bodyPr wrap="none" anchor="ctr"/>
            <a:lstStyle/>
            <a:p>
              <a:endParaRPr lang="pl-PL">
                <a:latin typeface="+mn-lt"/>
              </a:endParaRPr>
            </a:p>
          </p:txBody>
        </p:sp>
        <p:sp>
          <p:nvSpPr>
            <p:cNvPr id="12299" name="AutoShape 11"/>
            <p:cNvSpPr>
              <a:spLocks noChangeArrowheads="1"/>
            </p:cNvSpPr>
            <p:nvPr/>
          </p:nvSpPr>
          <p:spPr bwMode="auto">
            <a:xfrm>
              <a:off x="1488" y="1344"/>
              <a:ext cx="240" cy="86"/>
            </a:xfrm>
            <a:prstGeom prst="leftArrow">
              <a:avLst>
                <a:gd name="adj1" fmla="val 50000"/>
                <a:gd name="adj2" fmla="val 85388"/>
              </a:avLst>
            </a:prstGeom>
            <a:noFill/>
            <a:ln w="12700">
              <a:solidFill>
                <a:schemeClr val="tx1"/>
              </a:solidFill>
              <a:miter lim="800000"/>
              <a:headEnd/>
              <a:tailEnd/>
            </a:ln>
            <a:effectLst/>
          </p:spPr>
          <p:txBody>
            <a:bodyPr wrap="none" anchor="ctr"/>
            <a:lstStyle/>
            <a:p>
              <a:endParaRPr lang="pl-PL">
                <a:latin typeface="+mn-lt"/>
              </a:endParaRPr>
            </a:p>
          </p:txBody>
        </p:sp>
        <p:sp>
          <p:nvSpPr>
            <p:cNvPr id="12300" name="AutoShape 12"/>
            <p:cNvSpPr>
              <a:spLocks noChangeArrowheads="1"/>
            </p:cNvSpPr>
            <p:nvPr/>
          </p:nvSpPr>
          <p:spPr bwMode="auto">
            <a:xfrm>
              <a:off x="2736" y="1350"/>
              <a:ext cx="281" cy="74"/>
            </a:xfrm>
            <a:prstGeom prst="leftArrow">
              <a:avLst>
                <a:gd name="adj1" fmla="val 50000"/>
                <a:gd name="adj2" fmla="val 116187"/>
              </a:avLst>
            </a:prstGeom>
            <a:noFill/>
            <a:ln w="12700">
              <a:solidFill>
                <a:schemeClr val="tx1"/>
              </a:solidFill>
              <a:miter lim="800000"/>
              <a:headEnd/>
              <a:tailEnd/>
            </a:ln>
            <a:effectLst/>
          </p:spPr>
          <p:txBody>
            <a:bodyPr wrap="none" anchor="ctr"/>
            <a:lstStyle/>
            <a:p>
              <a:endParaRPr lang="pl-PL">
                <a:latin typeface="+mn-lt"/>
              </a:endParaRPr>
            </a:p>
          </p:txBody>
        </p:sp>
        <p:sp>
          <p:nvSpPr>
            <p:cNvPr id="12301" name="AutoShape 13"/>
            <p:cNvSpPr>
              <a:spLocks noChangeArrowheads="1"/>
            </p:cNvSpPr>
            <p:nvPr/>
          </p:nvSpPr>
          <p:spPr bwMode="auto">
            <a:xfrm>
              <a:off x="1336" y="2151"/>
              <a:ext cx="74" cy="281"/>
            </a:xfrm>
            <a:prstGeom prst="upArrow">
              <a:avLst>
                <a:gd name="adj1" fmla="val 50000"/>
                <a:gd name="adj2" fmla="val 116187"/>
              </a:avLst>
            </a:prstGeom>
            <a:noFill/>
            <a:ln w="12700">
              <a:solidFill>
                <a:schemeClr val="tx1"/>
              </a:solidFill>
              <a:miter lim="800000"/>
              <a:headEnd/>
              <a:tailEnd/>
            </a:ln>
            <a:effectLst/>
          </p:spPr>
          <p:txBody>
            <a:bodyPr wrap="none" anchor="ctr"/>
            <a:lstStyle/>
            <a:p>
              <a:endParaRPr lang="pl-PL">
                <a:latin typeface="+mn-lt"/>
              </a:endParaRPr>
            </a:p>
          </p:txBody>
        </p:sp>
        <p:sp>
          <p:nvSpPr>
            <p:cNvPr id="12302" name="AutoShape 14"/>
            <p:cNvSpPr>
              <a:spLocks noChangeArrowheads="1"/>
            </p:cNvSpPr>
            <p:nvPr/>
          </p:nvSpPr>
          <p:spPr bwMode="auto">
            <a:xfrm>
              <a:off x="1336" y="2530"/>
              <a:ext cx="74" cy="281"/>
            </a:xfrm>
            <a:prstGeom prst="downArrow">
              <a:avLst>
                <a:gd name="adj1" fmla="val 50000"/>
                <a:gd name="adj2" fmla="val 116222"/>
              </a:avLst>
            </a:prstGeom>
            <a:noFill/>
            <a:ln w="12700">
              <a:solidFill>
                <a:schemeClr val="tx1"/>
              </a:solidFill>
              <a:miter lim="800000"/>
              <a:headEnd/>
              <a:tailEnd/>
            </a:ln>
            <a:effectLst/>
          </p:spPr>
          <p:txBody>
            <a:bodyPr wrap="none" anchor="ctr"/>
            <a:lstStyle/>
            <a:p>
              <a:endParaRPr lang="pl-PL">
                <a:latin typeface="+mn-lt"/>
              </a:endParaRPr>
            </a:p>
          </p:txBody>
        </p:sp>
        <p:grpSp>
          <p:nvGrpSpPr>
            <p:cNvPr id="12305" name="Group 17"/>
            <p:cNvGrpSpPr>
              <a:grpSpLocks/>
            </p:cNvGrpSpPr>
            <p:nvPr/>
          </p:nvGrpSpPr>
          <p:grpSpPr bwMode="auto">
            <a:xfrm>
              <a:off x="1342" y="1509"/>
              <a:ext cx="74" cy="428"/>
              <a:chOff x="1636" y="1448"/>
              <a:chExt cx="48" cy="280"/>
            </a:xfrm>
          </p:grpSpPr>
          <p:sp>
            <p:nvSpPr>
              <p:cNvPr id="12303" name="AutoShape 15"/>
              <p:cNvSpPr>
                <a:spLocks noChangeArrowheads="1"/>
              </p:cNvSpPr>
              <p:nvPr/>
            </p:nvSpPr>
            <p:spPr bwMode="auto">
              <a:xfrm>
                <a:off x="1636" y="1448"/>
                <a:ext cx="48" cy="184"/>
              </a:xfrm>
              <a:prstGeom prst="upArrow">
                <a:avLst>
                  <a:gd name="adj1" fmla="val 50000"/>
                  <a:gd name="adj2" fmla="val 117289"/>
                </a:avLst>
              </a:prstGeom>
              <a:noFill/>
              <a:ln w="12700">
                <a:solidFill>
                  <a:schemeClr val="tx1"/>
                </a:solidFill>
                <a:miter lim="800000"/>
                <a:headEnd/>
                <a:tailEnd/>
              </a:ln>
              <a:effectLst/>
            </p:spPr>
            <p:txBody>
              <a:bodyPr wrap="none" anchor="ctr"/>
              <a:lstStyle/>
              <a:p>
                <a:endParaRPr lang="pl-PL">
                  <a:latin typeface="+mn-lt"/>
                </a:endParaRPr>
              </a:p>
            </p:txBody>
          </p:sp>
          <p:sp>
            <p:nvSpPr>
              <p:cNvPr id="12304" name="AutoShape 16"/>
              <p:cNvSpPr>
                <a:spLocks noChangeArrowheads="1"/>
              </p:cNvSpPr>
              <p:nvPr/>
            </p:nvSpPr>
            <p:spPr bwMode="auto">
              <a:xfrm>
                <a:off x="1636" y="1544"/>
                <a:ext cx="48" cy="184"/>
              </a:xfrm>
              <a:prstGeom prst="downArrow">
                <a:avLst>
                  <a:gd name="adj1" fmla="val 50000"/>
                  <a:gd name="adj2" fmla="val 117325"/>
                </a:avLst>
              </a:prstGeom>
              <a:noFill/>
              <a:ln w="12700">
                <a:solidFill>
                  <a:schemeClr val="tx1"/>
                </a:solidFill>
                <a:miter lim="800000"/>
                <a:headEnd/>
                <a:tailEnd/>
              </a:ln>
              <a:effectLst/>
            </p:spPr>
            <p:txBody>
              <a:bodyPr wrap="none" anchor="ctr"/>
              <a:lstStyle/>
              <a:p>
                <a:endParaRPr lang="pl-PL">
                  <a:latin typeface="+mn-lt"/>
                </a:endParaRPr>
              </a:p>
            </p:txBody>
          </p:sp>
        </p:grpSp>
        <p:sp>
          <p:nvSpPr>
            <p:cNvPr id="12306" name="Rectangle 18"/>
            <p:cNvSpPr>
              <a:spLocks noChangeArrowheads="1"/>
            </p:cNvSpPr>
            <p:nvPr/>
          </p:nvSpPr>
          <p:spPr bwMode="auto">
            <a:xfrm>
              <a:off x="624" y="1624"/>
              <a:ext cx="603" cy="231"/>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800">
                  <a:latin typeface="+mn-lt"/>
                </a:rPr>
                <a:t>3 </a:t>
              </a:r>
              <a:r>
                <a:rPr lang="en-US" sz="1800">
                  <a:latin typeface="+mn-lt"/>
                </a:rPr>
                <a:t>rows</a:t>
              </a:r>
              <a:endParaRPr lang="pl-PL" sz="1800">
                <a:latin typeface="+mn-lt"/>
              </a:endParaRPr>
            </a:p>
          </p:txBody>
        </p:sp>
        <p:sp>
          <p:nvSpPr>
            <p:cNvPr id="12307" name="Rectangle 19"/>
            <p:cNvSpPr>
              <a:spLocks noChangeArrowheads="1"/>
            </p:cNvSpPr>
            <p:nvPr/>
          </p:nvSpPr>
          <p:spPr bwMode="auto">
            <a:xfrm>
              <a:off x="697" y="1917"/>
              <a:ext cx="529" cy="231"/>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800">
                  <a:latin typeface="+mn-lt"/>
                </a:rPr>
                <a:t>1 </a:t>
              </a:r>
              <a:r>
                <a:rPr lang="en-US" sz="1800">
                  <a:latin typeface="+mn-lt"/>
                </a:rPr>
                <a:t>row</a:t>
              </a:r>
              <a:endParaRPr lang="pl-PL" sz="1800">
                <a:latin typeface="+mn-lt"/>
              </a:endParaRPr>
            </a:p>
          </p:txBody>
        </p:sp>
        <p:sp>
          <p:nvSpPr>
            <p:cNvPr id="12308" name="Rectangle 20"/>
            <p:cNvSpPr>
              <a:spLocks noChangeArrowheads="1"/>
            </p:cNvSpPr>
            <p:nvPr/>
          </p:nvSpPr>
          <p:spPr bwMode="auto">
            <a:xfrm>
              <a:off x="624" y="2357"/>
              <a:ext cx="603" cy="231"/>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800">
                  <a:latin typeface="+mn-lt"/>
                </a:rPr>
                <a:t>5 </a:t>
              </a:r>
              <a:r>
                <a:rPr lang="en-US" sz="1800">
                  <a:latin typeface="+mn-lt"/>
                </a:rPr>
                <a:t>rows</a:t>
              </a:r>
              <a:endParaRPr lang="pl-PL" sz="1800">
                <a:latin typeface="+mn-lt"/>
              </a:endParaRPr>
            </a:p>
          </p:txBody>
        </p:sp>
        <p:sp>
          <p:nvSpPr>
            <p:cNvPr id="12310" name="Rectangle 22"/>
            <p:cNvSpPr>
              <a:spLocks noChangeArrowheads="1"/>
            </p:cNvSpPr>
            <p:nvPr/>
          </p:nvSpPr>
          <p:spPr bwMode="auto">
            <a:xfrm>
              <a:off x="624" y="3072"/>
              <a:ext cx="4239" cy="757"/>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2400">
                  <a:latin typeface="+mn-lt"/>
                </a:rPr>
                <a:t>RSOH</a:t>
              </a:r>
              <a:r>
                <a:rPr lang="en-US" sz="2400">
                  <a:latin typeface="+mn-lt"/>
                </a:rPr>
                <a:t>	Regeneration Section Overhead</a:t>
              </a:r>
              <a:r>
                <a:rPr lang="pl-PL" sz="2400">
                  <a:latin typeface="+mn-lt"/>
                </a:rPr>
                <a:t> </a:t>
              </a:r>
              <a:endParaRPr lang="en-US" sz="2400">
                <a:latin typeface="+mn-lt"/>
              </a:endParaRPr>
            </a:p>
            <a:p>
              <a:pPr defTabSz="762000" eaLnBrk="0" hangingPunct="0"/>
              <a:r>
                <a:rPr lang="pl-PL" sz="2400">
                  <a:latin typeface="+mn-lt"/>
                </a:rPr>
                <a:t>MSOH</a:t>
              </a:r>
              <a:r>
                <a:rPr lang="en-US" sz="2400">
                  <a:latin typeface="+mn-lt"/>
                </a:rPr>
                <a:t>	Multiplex Section Overhead</a:t>
              </a:r>
              <a:r>
                <a:rPr lang="pl-PL" sz="2400">
                  <a:latin typeface="+mn-lt"/>
                </a:rPr>
                <a:t> </a:t>
              </a:r>
            </a:p>
            <a:p>
              <a:pPr defTabSz="762000" eaLnBrk="0" hangingPunct="0"/>
              <a:r>
                <a:rPr lang="pl-PL" sz="2400">
                  <a:latin typeface="+mn-lt"/>
                </a:rPr>
                <a:t>PTR-AU</a:t>
              </a:r>
              <a:r>
                <a:rPr lang="en-US" sz="2400">
                  <a:latin typeface="+mn-lt"/>
                </a:rPr>
                <a:t>	Pointer of Administrative Unit</a:t>
              </a:r>
              <a:endParaRPr lang="pl-PL" sz="2400">
                <a:latin typeface="+mn-lt"/>
              </a:endParaRPr>
            </a:p>
          </p:txBody>
        </p:sp>
      </p:grpSp>
      <p:sp>
        <p:nvSpPr>
          <p:cNvPr id="12313" name="Rectangle 25"/>
          <p:cNvSpPr>
            <a:spLocks noGrp="1" noChangeArrowheads="1"/>
          </p:cNvSpPr>
          <p:nvPr>
            <p:ph type="title"/>
          </p:nvPr>
        </p:nvSpPr>
        <p:spPr/>
        <p:txBody>
          <a:bodyPr/>
          <a:lstStyle/>
          <a:p>
            <a:r>
              <a:rPr lang="pl-PL" sz="2400" dirty="0"/>
              <a:t>STM-1</a:t>
            </a:r>
            <a:r>
              <a:rPr lang="en-US" sz="2400" dirty="0"/>
              <a:t> Module Structure</a:t>
            </a:r>
          </a:p>
        </p:txBody>
      </p:sp>
    </p:spTree>
    <p:extLst>
      <p:ext uri="{BB962C8B-B14F-4D97-AF65-F5344CB8AC3E}">
        <p14:creationId xmlns:p14="http://schemas.microsoft.com/office/powerpoint/2010/main" val="3005344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314"/>
                                        </p:tgtEl>
                                        <p:attrNameLst>
                                          <p:attrName>style.visibility</p:attrName>
                                        </p:attrNameLst>
                                      </p:cBhvr>
                                      <p:to>
                                        <p:strVal val="visible"/>
                                      </p:to>
                                    </p:set>
                                    <p:animEffect transition="in" filter="wipe(left)">
                                      <p:cBhvr>
                                        <p:cTn id="7" dur="500"/>
                                        <p:tgtEl>
                                          <p:spTgt spid="12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pl-PL" sz="2400" dirty="0"/>
              <a:t>STM-1</a:t>
            </a:r>
            <a:r>
              <a:rPr lang="en-US" sz="2400" dirty="0"/>
              <a:t> Module Structure</a:t>
            </a:r>
            <a:endParaRPr lang="pl-PL" sz="2400" dirty="0"/>
          </a:p>
        </p:txBody>
      </p:sp>
      <p:grpSp>
        <p:nvGrpSpPr>
          <p:cNvPr id="32913" name="Group 145"/>
          <p:cNvGrpSpPr>
            <a:grpSpLocks/>
          </p:cNvGrpSpPr>
          <p:nvPr/>
        </p:nvGrpSpPr>
        <p:grpSpPr bwMode="auto">
          <a:xfrm>
            <a:off x="1028700" y="5862638"/>
            <a:ext cx="2898776" cy="693737"/>
            <a:chOff x="648" y="3693"/>
            <a:chExt cx="1826" cy="437"/>
          </a:xfrm>
        </p:grpSpPr>
        <p:sp>
          <p:nvSpPr>
            <p:cNvPr id="32890" name="Rectangle 122"/>
            <p:cNvSpPr>
              <a:spLocks noChangeArrowheads="1"/>
            </p:cNvSpPr>
            <p:nvPr/>
          </p:nvSpPr>
          <p:spPr bwMode="auto">
            <a:xfrm>
              <a:off x="684" y="3708"/>
              <a:ext cx="1712" cy="182"/>
            </a:xfrm>
            <a:prstGeom prst="rect">
              <a:avLst/>
            </a:prstGeom>
            <a:solidFill>
              <a:srgbClr val="CCECFF"/>
            </a:solidFill>
            <a:ln w="25400">
              <a:solidFill>
                <a:schemeClr val="tx1"/>
              </a:solidFill>
              <a:miter lim="800000"/>
              <a:headEnd/>
              <a:tailEnd/>
            </a:ln>
            <a:effectLst/>
          </p:spPr>
          <p:txBody>
            <a:bodyPr wrap="none" anchor="ctr"/>
            <a:lstStyle/>
            <a:p>
              <a:endParaRPr lang="pl-PL">
                <a:latin typeface="+mn-lt"/>
              </a:endParaRPr>
            </a:p>
          </p:txBody>
        </p:sp>
        <p:sp>
          <p:nvSpPr>
            <p:cNvPr id="32891" name="Line 123"/>
            <p:cNvSpPr>
              <a:spLocks noChangeShapeType="1"/>
            </p:cNvSpPr>
            <p:nvPr/>
          </p:nvSpPr>
          <p:spPr bwMode="auto">
            <a:xfrm>
              <a:off x="868" y="3700"/>
              <a:ext cx="0" cy="192"/>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92" name="Line 124"/>
            <p:cNvSpPr>
              <a:spLocks noChangeShapeType="1"/>
            </p:cNvSpPr>
            <p:nvPr/>
          </p:nvSpPr>
          <p:spPr bwMode="auto">
            <a:xfrm>
              <a:off x="1060" y="3700"/>
              <a:ext cx="0" cy="192"/>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93" name="Line 125"/>
            <p:cNvSpPr>
              <a:spLocks noChangeShapeType="1"/>
            </p:cNvSpPr>
            <p:nvPr/>
          </p:nvSpPr>
          <p:spPr bwMode="auto">
            <a:xfrm>
              <a:off x="1252" y="3700"/>
              <a:ext cx="0" cy="192"/>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94" name="Line 126"/>
            <p:cNvSpPr>
              <a:spLocks noChangeShapeType="1"/>
            </p:cNvSpPr>
            <p:nvPr/>
          </p:nvSpPr>
          <p:spPr bwMode="auto">
            <a:xfrm>
              <a:off x="1444" y="3700"/>
              <a:ext cx="0" cy="192"/>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95" name="Line 127"/>
            <p:cNvSpPr>
              <a:spLocks noChangeShapeType="1"/>
            </p:cNvSpPr>
            <p:nvPr/>
          </p:nvSpPr>
          <p:spPr bwMode="auto">
            <a:xfrm>
              <a:off x="1636" y="3700"/>
              <a:ext cx="0" cy="192"/>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96" name="Line 128"/>
            <p:cNvSpPr>
              <a:spLocks noChangeShapeType="1"/>
            </p:cNvSpPr>
            <p:nvPr/>
          </p:nvSpPr>
          <p:spPr bwMode="auto">
            <a:xfrm>
              <a:off x="1828" y="3700"/>
              <a:ext cx="0" cy="192"/>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97" name="Line 129"/>
            <p:cNvSpPr>
              <a:spLocks noChangeShapeType="1"/>
            </p:cNvSpPr>
            <p:nvPr/>
          </p:nvSpPr>
          <p:spPr bwMode="auto">
            <a:xfrm>
              <a:off x="2212" y="3700"/>
              <a:ext cx="0" cy="192"/>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98" name="Line 130"/>
            <p:cNvSpPr>
              <a:spLocks noChangeShapeType="1"/>
            </p:cNvSpPr>
            <p:nvPr/>
          </p:nvSpPr>
          <p:spPr bwMode="auto">
            <a:xfrm>
              <a:off x="2020" y="3700"/>
              <a:ext cx="0" cy="192"/>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99" name="Rectangle 131"/>
            <p:cNvSpPr>
              <a:spLocks noChangeArrowheads="1"/>
            </p:cNvSpPr>
            <p:nvPr/>
          </p:nvSpPr>
          <p:spPr bwMode="auto">
            <a:xfrm>
              <a:off x="648" y="3699"/>
              <a:ext cx="296"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H1</a:t>
              </a:r>
            </a:p>
          </p:txBody>
        </p:sp>
        <p:sp>
          <p:nvSpPr>
            <p:cNvPr id="32900" name="Rectangle 132"/>
            <p:cNvSpPr>
              <a:spLocks noChangeArrowheads="1"/>
            </p:cNvSpPr>
            <p:nvPr/>
          </p:nvSpPr>
          <p:spPr bwMode="auto">
            <a:xfrm>
              <a:off x="870" y="3705"/>
              <a:ext cx="201" cy="212"/>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Y</a:t>
              </a:r>
            </a:p>
          </p:txBody>
        </p:sp>
        <p:sp>
          <p:nvSpPr>
            <p:cNvPr id="32901" name="Rectangle 133"/>
            <p:cNvSpPr>
              <a:spLocks noChangeArrowheads="1"/>
            </p:cNvSpPr>
            <p:nvPr/>
          </p:nvSpPr>
          <p:spPr bwMode="auto">
            <a:xfrm>
              <a:off x="1068" y="3705"/>
              <a:ext cx="201" cy="212"/>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Y</a:t>
              </a:r>
            </a:p>
          </p:txBody>
        </p:sp>
        <p:sp>
          <p:nvSpPr>
            <p:cNvPr id="32902" name="Rectangle 134"/>
            <p:cNvSpPr>
              <a:spLocks noChangeArrowheads="1"/>
            </p:cNvSpPr>
            <p:nvPr/>
          </p:nvSpPr>
          <p:spPr bwMode="auto">
            <a:xfrm>
              <a:off x="1218" y="3705"/>
              <a:ext cx="296"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H2</a:t>
              </a:r>
            </a:p>
          </p:txBody>
        </p:sp>
        <p:sp>
          <p:nvSpPr>
            <p:cNvPr id="32903" name="Rectangle 135"/>
            <p:cNvSpPr>
              <a:spLocks noChangeArrowheads="1"/>
            </p:cNvSpPr>
            <p:nvPr/>
          </p:nvSpPr>
          <p:spPr bwMode="auto">
            <a:xfrm>
              <a:off x="1446" y="3699"/>
              <a:ext cx="199"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1</a:t>
              </a:r>
            </a:p>
          </p:txBody>
        </p:sp>
        <p:sp>
          <p:nvSpPr>
            <p:cNvPr id="32904" name="Rectangle 136"/>
            <p:cNvSpPr>
              <a:spLocks noChangeArrowheads="1"/>
            </p:cNvSpPr>
            <p:nvPr/>
          </p:nvSpPr>
          <p:spPr bwMode="auto">
            <a:xfrm>
              <a:off x="1644" y="3699"/>
              <a:ext cx="199"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1</a:t>
              </a:r>
            </a:p>
          </p:txBody>
        </p:sp>
        <p:sp>
          <p:nvSpPr>
            <p:cNvPr id="32905" name="Rectangle 137"/>
            <p:cNvSpPr>
              <a:spLocks noChangeArrowheads="1"/>
            </p:cNvSpPr>
            <p:nvPr/>
          </p:nvSpPr>
          <p:spPr bwMode="auto">
            <a:xfrm>
              <a:off x="1788" y="3699"/>
              <a:ext cx="296"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H3</a:t>
              </a:r>
            </a:p>
          </p:txBody>
        </p:sp>
        <p:sp>
          <p:nvSpPr>
            <p:cNvPr id="32906" name="Rectangle 138"/>
            <p:cNvSpPr>
              <a:spLocks noChangeArrowheads="1"/>
            </p:cNvSpPr>
            <p:nvPr/>
          </p:nvSpPr>
          <p:spPr bwMode="auto">
            <a:xfrm>
              <a:off x="1992" y="3699"/>
              <a:ext cx="296"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H3</a:t>
              </a:r>
            </a:p>
          </p:txBody>
        </p:sp>
        <p:sp>
          <p:nvSpPr>
            <p:cNvPr id="32907" name="Rectangle 139"/>
            <p:cNvSpPr>
              <a:spLocks noChangeArrowheads="1"/>
            </p:cNvSpPr>
            <p:nvPr/>
          </p:nvSpPr>
          <p:spPr bwMode="auto">
            <a:xfrm>
              <a:off x="2178" y="3693"/>
              <a:ext cx="296"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H3</a:t>
              </a:r>
            </a:p>
          </p:txBody>
        </p:sp>
        <p:sp>
          <p:nvSpPr>
            <p:cNvPr id="32908" name="Rectangle 140"/>
            <p:cNvSpPr>
              <a:spLocks noChangeArrowheads="1"/>
            </p:cNvSpPr>
            <p:nvPr/>
          </p:nvSpPr>
          <p:spPr bwMode="auto">
            <a:xfrm>
              <a:off x="1020" y="3936"/>
              <a:ext cx="1396" cy="19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400">
                  <a:latin typeface="+mn-lt"/>
                </a:rPr>
                <a:t>AU-4</a:t>
              </a:r>
              <a:r>
                <a:rPr lang="en-US" sz="1400">
                  <a:latin typeface="+mn-lt"/>
                </a:rPr>
                <a:t> pointer structure</a:t>
              </a:r>
              <a:endParaRPr lang="pl-PL" sz="1400">
                <a:latin typeface="+mn-lt"/>
              </a:endParaRPr>
            </a:p>
          </p:txBody>
        </p:sp>
      </p:grpSp>
      <p:grpSp>
        <p:nvGrpSpPr>
          <p:cNvPr id="32919" name="Group 151"/>
          <p:cNvGrpSpPr>
            <a:grpSpLocks/>
          </p:cNvGrpSpPr>
          <p:nvPr/>
        </p:nvGrpSpPr>
        <p:grpSpPr bwMode="auto">
          <a:xfrm>
            <a:off x="760413" y="1541463"/>
            <a:ext cx="6421438" cy="4129087"/>
            <a:chOff x="479" y="971"/>
            <a:chExt cx="4045" cy="2601"/>
          </a:xfrm>
        </p:grpSpPr>
        <p:grpSp>
          <p:nvGrpSpPr>
            <p:cNvPr id="32918" name="Group 150"/>
            <p:cNvGrpSpPr>
              <a:grpSpLocks/>
            </p:cNvGrpSpPr>
            <p:nvPr/>
          </p:nvGrpSpPr>
          <p:grpSpPr bwMode="auto">
            <a:xfrm>
              <a:off x="479" y="1108"/>
              <a:ext cx="4033" cy="2464"/>
              <a:chOff x="479" y="1108"/>
              <a:chExt cx="4033" cy="2464"/>
            </a:xfrm>
          </p:grpSpPr>
          <p:sp>
            <p:nvSpPr>
              <p:cNvPr id="32910" name="Rectangle 142"/>
              <p:cNvSpPr>
                <a:spLocks noChangeArrowheads="1"/>
              </p:cNvSpPr>
              <p:nvPr/>
            </p:nvSpPr>
            <p:spPr bwMode="auto">
              <a:xfrm>
                <a:off x="668" y="1780"/>
                <a:ext cx="1728" cy="192"/>
              </a:xfrm>
              <a:prstGeom prst="rect">
                <a:avLst/>
              </a:prstGeom>
              <a:solidFill>
                <a:srgbClr val="CCECFF"/>
              </a:solidFill>
              <a:ln w="3175">
                <a:solidFill>
                  <a:schemeClr val="tx1"/>
                </a:solidFill>
                <a:miter lim="800000"/>
                <a:headEnd/>
                <a:tailEnd/>
              </a:ln>
              <a:effectLst/>
            </p:spPr>
            <p:txBody>
              <a:bodyPr wrap="none" anchor="ctr"/>
              <a:lstStyle/>
              <a:p>
                <a:endParaRPr lang="pl-PL">
                  <a:latin typeface="+mn-lt"/>
                </a:endParaRPr>
              </a:p>
            </p:txBody>
          </p:sp>
          <p:sp>
            <p:nvSpPr>
              <p:cNvPr id="32772" name="Line 4"/>
              <p:cNvSpPr>
                <a:spLocks noChangeShapeType="1"/>
              </p:cNvSpPr>
              <p:nvPr/>
            </p:nvSpPr>
            <p:spPr bwMode="auto">
              <a:xfrm>
                <a:off x="2404" y="1210"/>
                <a:ext cx="1248" cy="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773" name="Line 5"/>
              <p:cNvSpPr>
                <a:spLocks noChangeShapeType="1"/>
              </p:cNvSpPr>
              <p:nvPr/>
            </p:nvSpPr>
            <p:spPr bwMode="auto">
              <a:xfrm flipH="1">
                <a:off x="3604" y="1108"/>
                <a:ext cx="96" cy="192"/>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774" name="Line 6"/>
              <p:cNvSpPr>
                <a:spLocks noChangeShapeType="1"/>
              </p:cNvSpPr>
              <p:nvPr/>
            </p:nvSpPr>
            <p:spPr bwMode="auto">
              <a:xfrm flipH="1">
                <a:off x="3748" y="1108"/>
                <a:ext cx="96" cy="192"/>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780" name="Rectangle 12"/>
              <p:cNvSpPr>
                <a:spLocks noChangeArrowheads="1"/>
              </p:cNvSpPr>
              <p:nvPr/>
            </p:nvSpPr>
            <p:spPr bwMode="auto">
              <a:xfrm>
                <a:off x="684" y="1212"/>
                <a:ext cx="1724" cy="572"/>
              </a:xfrm>
              <a:prstGeom prst="rect">
                <a:avLst/>
              </a:prstGeom>
              <a:solidFill>
                <a:srgbClr val="FFCCCC"/>
              </a:solidFill>
              <a:ln w="25400">
                <a:solidFill>
                  <a:schemeClr val="tx1"/>
                </a:solidFill>
                <a:miter lim="800000"/>
                <a:headEnd/>
                <a:tailEnd/>
              </a:ln>
              <a:effectLst/>
            </p:spPr>
            <p:txBody>
              <a:bodyPr wrap="none" anchor="ctr"/>
              <a:lstStyle/>
              <a:p>
                <a:endParaRPr lang="pl-PL">
                  <a:latin typeface="+mn-lt"/>
                </a:endParaRPr>
              </a:p>
            </p:txBody>
          </p:sp>
          <p:sp>
            <p:nvSpPr>
              <p:cNvPr id="32781" name="Line 13"/>
              <p:cNvSpPr>
                <a:spLocks noChangeShapeType="1"/>
              </p:cNvSpPr>
              <p:nvPr/>
            </p:nvSpPr>
            <p:spPr bwMode="auto">
              <a:xfrm>
                <a:off x="676" y="1396"/>
                <a:ext cx="1728" cy="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782" name="Line 14"/>
              <p:cNvSpPr>
                <a:spLocks noChangeShapeType="1"/>
              </p:cNvSpPr>
              <p:nvPr/>
            </p:nvSpPr>
            <p:spPr bwMode="auto">
              <a:xfrm>
                <a:off x="676" y="1588"/>
                <a:ext cx="1728" cy="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783" name="Line 15"/>
              <p:cNvSpPr>
                <a:spLocks noChangeShapeType="1"/>
              </p:cNvSpPr>
              <p:nvPr/>
            </p:nvSpPr>
            <p:spPr bwMode="auto">
              <a:xfrm>
                <a:off x="1252" y="1204"/>
                <a:ext cx="0" cy="576"/>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784" name="Line 16"/>
              <p:cNvSpPr>
                <a:spLocks noChangeShapeType="1"/>
              </p:cNvSpPr>
              <p:nvPr/>
            </p:nvSpPr>
            <p:spPr bwMode="auto">
              <a:xfrm>
                <a:off x="1444" y="1204"/>
                <a:ext cx="0" cy="576"/>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785" name="Line 17"/>
              <p:cNvSpPr>
                <a:spLocks noChangeShapeType="1"/>
              </p:cNvSpPr>
              <p:nvPr/>
            </p:nvSpPr>
            <p:spPr bwMode="auto">
              <a:xfrm>
                <a:off x="1636" y="1204"/>
                <a:ext cx="0" cy="576"/>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786" name="Line 18"/>
              <p:cNvSpPr>
                <a:spLocks noChangeShapeType="1"/>
              </p:cNvSpPr>
              <p:nvPr/>
            </p:nvSpPr>
            <p:spPr bwMode="auto">
              <a:xfrm>
                <a:off x="1828" y="1204"/>
                <a:ext cx="0" cy="576"/>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787" name="Line 19"/>
              <p:cNvSpPr>
                <a:spLocks noChangeShapeType="1"/>
              </p:cNvSpPr>
              <p:nvPr/>
            </p:nvSpPr>
            <p:spPr bwMode="auto">
              <a:xfrm>
                <a:off x="2020" y="1204"/>
                <a:ext cx="0" cy="576"/>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788" name="Line 20"/>
              <p:cNvSpPr>
                <a:spLocks noChangeShapeType="1"/>
              </p:cNvSpPr>
              <p:nvPr/>
            </p:nvSpPr>
            <p:spPr bwMode="auto">
              <a:xfrm>
                <a:off x="2212" y="1204"/>
                <a:ext cx="0" cy="576"/>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789" name="Line 21"/>
              <p:cNvSpPr>
                <a:spLocks noChangeShapeType="1"/>
              </p:cNvSpPr>
              <p:nvPr/>
            </p:nvSpPr>
            <p:spPr bwMode="auto">
              <a:xfrm>
                <a:off x="1060" y="1204"/>
                <a:ext cx="0" cy="576"/>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790" name="Line 22"/>
              <p:cNvSpPr>
                <a:spLocks noChangeShapeType="1"/>
              </p:cNvSpPr>
              <p:nvPr/>
            </p:nvSpPr>
            <p:spPr bwMode="auto">
              <a:xfrm>
                <a:off x="868" y="1204"/>
                <a:ext cx="0" cy="576"/>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791" name="Rectangle 23"/>
              <p:cNvSpPr>
                <a:spLocks noChangeArrowheads="1"/>
              </p:cNvSpPr>
              <p:nvPr/>
            </p:nvSpPr>
            <p:spPr bwMode="auto">
              <a:xfrm>
                <a:off x="684" y="1980"/>
                <a:ext cx="1724" cy="950"/>
              </a:xfrm>
              <a:prstGeom prst="rect">
                <a:avLst/>
              </a:prstGeom>
              <a:solidFill>
                <a:srgbClr val="CCFFCC"/>
              </a:solidFill>
              <a:ln w="25400">
                <a:solidFill>
                  <a:schemeClr val="tx1"/>
                </a:solidFill>
                <a:miter lim="800000"/>
                <a:headEnd/>
                <a:tailEnd/>
              </a:ln>
              <a:effectLst/>
            </p:spPr>
            <p:txBody>
              <a:bodyPr wrap="none" anchor="ctr"/>
              <a:lstStyle/>
              <a:p>
                <a:endParaRPr lang="pl-PL">
                  <a:latin typeface="+mn-lt"/>
                </a:endParaRPr>
              </a:p>
            </p:txBody>
          </p:sp>
          <p:sp>
            <p:nvSpPr>
              <p:cNvPr id="32792" name="Line 24"/>
              <p:cNvSpPr>
                <a:spLocks noChangeShapeType="1"/>
              </p:cNvSpPr>
              <p:nvPr/>
            </p:nvSpPr>
            <p:spPr bwMode="auto">
              <a:xfrm>
                <a:off x="676" y="2164"/>
                <a:ext cx="1728" cy="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793" name="Line 25"/>
              <p:cNvSpPr>
                <a:spLocks noChangeShapeType="1"/>
              </p:cNvSpPr>
              <p:nvPr/>
            </p:nvSpPr>
            <p:spPr bwMode="auto">
              <a:xfrm>
                <a:off x="676" y="2356"/>
                <a:ext cx="1728" cy="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794" name="Line 26"/>
              <p:cNvSpPr>
                <a:spLocks noChangeShapeType="1"/>
              </p:cNvSpPr>
              <p:nvPr/>
            </p:nvSpPr>
            <p:spPr bwMode="auto">
              <a:xfrm>
                <a:off x="1252" y="1972"/>
                <a:ext cx="0" cy="96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795" name="Line 27"/>
              <p:cNvSpPr>
                <a:spLocks noChangeShapeType="1"/>
              </p:cNvSpPr>
              <p:nvPr/>
            </p:nvSpPr>
            <p:spPr bwMode="auto">
              <a:xfrm>
                <a:off x="1444" y="1972"/>
                <a:ext cx="0" cy="96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796" name="Line 28"/>
              <p:cNvSpPr>
                <a:spLocks noChangeShapeType="1"/>
              </p:cNvSpPr>
              <p:nvPr/>
            </p:nvSpPr>
            <p:spPr bwMode="auto">
              <a:xfrm>
                <a:off x="1636" y="1972"/>
                <a:ext cx="0" cy="96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797" name="Line 29"/>
              <p:cNvSpPr>
                <a:spLocks noChangeShapeType="1"/>
              </p:cNvSpPr>
              <p:nvPr/>
            </p:nvSpPr>
            <p:spPr bwMode="auto">
              <a:xfrm>
                <a:off x="1828" y="1972"/>
                <a:ext cx="0" cy="96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798" name="Line 30"/>
              <p:cNvSpPr>
                <a:spLocks noChangeShapeType="1"/>
              </p:cNvSpPr>
              <p:nvPr/>
            </p:nvSpPr>
            <p:spPr bwMode="auto">
              <a:xfrm>
                <a:off x="2020" y="1972"/>
                <a:ext cx="0" cy="96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799" name="Line 31"/>
              <p:cNvSpPr>
                <a:spLocks noChangeShapeType="1"/>
              </p:cNvSpPr>
              <p:nvPr/>
            </p:nvSpPr>
            <p:spPr bwMode="auto">
              <a:xfrm>
                <a:off x="2212" y="1972"/>
                <a:ext cx="0" cy="96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00" name="Line 32"/>
              <p:cNvSpPr>
                <a:spLocks noChangeShapeType="1"/>
              </p:cNvSpPr>
              <p:nvPr/>
            </p:nvSpPr>
            <p:spPr bwMode="auto">
              <a:xfrm>
                <a:off x="1060" y="1972"/>
                <a:ext cx="0" cy="96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01" name="Line 33"/>
              <p:cNvSpPr>
                <a:spLocks noChangeShapeType="1"/>
              </p:cNvSpPr>
              <p:nvPr/>
            </p:nvSpPr>
            <p:spPr bwMode="auto">
              <a:xfrm>
                <a:off x="868" y="1972"/>
                <a:ext cx="0" cy="96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02" name="Line 34"/>
              <p:cNvSpPr>
                <a:spLocks noChangeShapeType="1"/>
              </p:cNvSpPr>
              <p:nvPr/>
            </p:nvSpPr>
            <p:spPr bwMode="auto">
              <a:xfrm>
                <a:off x="682" y="1780"/>
                <a:ext cx="0" cy="192"/>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03" name="Line 35"/>
              <p:cNvSpPr>
                <a:spLocks noChangeShapeType="1"/>
              </p:cNvSpPr>
              <p:nvPr/>
            </p:nvSpPr>
            <p:spPr bwMode="auto">
              <a:xfrm>
                <a:off x="2410" y="1774"/>
                <a:ext cx="0" cy="192"/>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04" name="Line 36"/>
              <p:cNvSpPr>
                <a:spLocks noChangeShapeType="1"/>
              </p:cNvSpPr>
              <p:nvPr/>
            </p:nvSpPr>
            <p:spPr bwMode="auto">
              <a:xfrm>
                <a:off x="676" y="2548"/>
                <a:ext cx="1728" cy="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05" name="Rectangle 37"/>
              <p:cNvSpPr>
                <a:spLocks noChangeArrowheads="1"/>
              </p:cNvSpPr>
              <p:nvPr/>
            </p:nvSpPr>
            <p:spPr bwMode="auto">
              <a:xfrm>
                <a:off x="984" y="1785"/>
                <a:ext cx="808"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1600">
                    <a:latin typeface="+mn-lt"/>
                  </a:rPr>
                  <a:t>Pointer-</a:t>
                </a:r>
                <a:r>
                  <a:rPr lang="pl-PL" sz="1600">
                    <a:latin typeface="+mn-lt"/>
                  </a:rPr>
                  <a:t>AU</a:t>
                </a:r>
              </a:p>
            </p:txBody>
          </p:sp>
          <p:sp>
            <p:nvSpPr>
              <p:cNvPr id="32806" name="Rectangle 38"/>
              <p:cNvSpPr>
                <a:spLocks noChangeArrowheads="1"/>
              </p:cNvSpPr>
              <p:nvPr/>
            </p:nvSpPr>
            <p:spPr bwMode="auto">
              <a:xfrm>
                <a:off x="642" y="1203"/>
                <a:ext cx="288"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A1</a:t>
                </a:r>
              </a:p>
            </p:txBody>
          </p:sp>
          <p:sp>
            <p:nvSpPr>
              <p:cNvPr id="32807" name="Rectangle 39"/>
              <p:cNvSpPr>
                <a:spLocks noChangeArrowheads="1"/>
              </p:cNvSpPr>
              <p:nvPr/>
            </p:nvSpPr>
            <p:spPr bwMode="auto">
              <a:xfrm>
                <a:off x="1212" y="1203"/>
                <a:ext cx="288"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A2</a:t>
                </a:r>
              </a:p>
            </p:txBody>
          </p:sp>
          <p:sp>
            <p:nvSpPr>
              <p:cNvPr id="32808" name="Rectangle 40"/>
              <p:cNvSpPr>
                <a:spLocks noChangeArrowheads="1"/>
              </p:cNvSpPr>
              <p:nvPr/>
            </p:nvSpPr>
            <p:spPr bwMode="auto">
              <a:xfrm>
                <a:off x="636" y="1395"/>
                <a:ext cx="288"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B1</a:t>
                </a:r>
              </a:p>
            </p:txBody>
          </p:sp>
          <p:sp>
            <p:nvSpPr>
              <p:cNvPr id="32809" name="Rectangle 41"/>
              <p:cNvSpPr>
                <a:spLocks noChangeArrowheads="1"/>
              </p:cNvSpPr>
              <p:nvPr/>
            </p:nvSpPr>
            <p:spPr bwMode="auto">
              <a:xfrm>
                <a:off x="636" y="1581"/>
                <a:ext cx="299"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D1</a:t>
                </a:r>
              </a:p>
            </p:txBody>
          </p:sp>
          <p:sp>
            <p:nvSpPr>
              <p:cNvPr id="32810" name="Rectangle 42"/>
              <p:cNvSpPr>
                <a:spLocks noChangeArrowheads="1"/>
              </p:cNvSpPr>
              <p:nvPr/>
            </p:nvSpPr>
            <p:spPr bwMode="auto">
              <a:xfrm>
                <a:off x="1206" y="1581"/>
                <a:ext cx="299"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D2</a:t>
                </a:r>
              </a:p>
            </p:txBody>
          </p:sp>
          <p:sp>
            <p:nvSpPr>
              <p:cNvPr id="32811" name="Rectangle 43"/>
              <p:cNvSpPr>
                <a:spLocks noChangeArrowheads="1"/>
              </p:cNvSpPr>
              <p:nvPr/>
            </p:nvSpPr>
            <p:spPr bwMode="auto">
              <a:xfrm>
                <a:off x="1212" y="1389"/>
                <a:ext cx="281"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E1</a:t>
                </a:r>
              </a:p>
            </p:txBody>
          </p:sp>
          <p:sp>
            <p:nvSpPr>
              <p:cNvPr id="32812" name="Rectangle 44"/>
              <p:cNvSpPr>
                <a:spLocks noChangeArrowheads="1"/>
              </p:cNvSpPr>
              <p:nvPr/>
            </p:nvSpPr>
            <p:spPr bwMode="auto">
              <a:xfrm>
                <a:off x="1398" y="1203"/>
                <a:ext cx="288"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A2</a:t>
                </a:r>
              </a:p>
            </p:txBody>
          </p:sp>
          <p:sp>
            <p:nvSpPr>
              <p:cNvPr id="32813" name="Rectangle 45"/>
              <p:cNvSpPr>
                <a:spLocks noChangeArrowheads="1"/>
              </p:cNvSpPr>
              <p:nvPr/>
            </p:nvSpPr>
            <p:spPr bwMode="auto">
              <a:xfrm>
                <a:off x="1596" y="1203"/>
                <a:ext cx="288"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A2</a:t>
                </a:r>
              </a:p>
            </p:txBody>
          </p:sp>
          <p:sp>
            <p:nvSpPr>
              <p:cNvPr id="32814" name="Rectangle 46"/>
              <p:cNvSpPr>
                <a:spLocks noChangeArrowheads="1"/>
              </p:cNvSpPr>
              <p:nvPr/>
            </p:nvSpPr>
            <p:spPr bwMode="auto">
              <a:xfrm>
                <a:off x="822" y="1203"/>
                <a:ext cx="288"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A1</a:t>
                </a:r>
              </a:p>
            </p:txBody>
          </p:sp>
          <p:sp>
            <p:nvSpPr>
              <p:cNvPr id="32815" name="Rectangle 47"/>
              <p:cNvSpPr>
                <a:spLocks noChangeArrowheads="1"/>
              </p:cNvSpPr>
              <p:nvPr/>
            </p:nvSpPr>
            <p:spPr bwMode="auto">
              <a:xfrm>
                <a:off x="1020" y="1203"/>
                <a:ext cx="288"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A1</a:t>
                </a:r>
              </a:p>
            </p:txBody>
          </p:sp>
          <p:sp>
            <p:nvSpPr>
              <p:cNvPr id="32816" name="Rectangle 48"/>
              <p:cNvSpPr>
                <a:spLocks noChangeArrowheads="1"/>
              </p:cNvSpPr>
              <p:nvPr/>
            </p:nvSpPr>
            <p:spPr bwMode="auto">
              <a:xfrm>
                <a:off x="1794" y="1203"/>
                <a:ext cx="289"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C1</a:t>
                </a:r>
              </a:p>
            </p:txBody>
          </p:sp>
          <p:sp>
            <p:nvSpPr>
              <p:cNvPr id="32817" name="Rectangle 49"/>
              <p:cNvSpPr>
                <a:spLocks noChangeArrowheads="1"/>
              </p:cNvSpPr>
              <p:nvPr/>
            </p:nvSpPr>
            <p:spPr bwMode="auto">
              <a:xfrm>
                <a:off x="1788" y="1389"/>
                <a:ext cx="274"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F1</a:t>
                </a:r>
              </a:p>
            </p:txBody>
          </p:sp>
          <p:sp>
            <p:nvSpPr>
              <p:cNvPr id="32818" name="Rectangle 50"/>
              <p:cNvSpPr>
                <a:spLocks noChangeArrowheads="1"/>
              </p:cNvSpPr>
              <p:nvPr/>
            </p:nvSpPr>
            <p:spPr bwMode="auto">
              <a:xfrm>
                <a:off x="1782" y="1581"/>
                <a:ext cx="299"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D3</a:t>
                </a:r>
              </a:p>
            </p:txBody>
          </p:sp>
          <p:grpSp>
            <p:nvGrpSpPr>
              <p:cNvPr id="32819" name="Group 51"/>
              <p:cNvGrpSpPr>
                <a:grpSpLocks/>
              </p:cNvGrpSpPr>
              <p:nvPr/>
            </p:nvGrpSpPr>
            <p:grpSpPr bwMode="auto">
              <a:xfrm>
                <a:off x="2020" y="1204"/>
                <a:ext cx="192" cy="189"/>
                <a:chOff x="2088" y="960"/>
                <a:chExt cx="192" cy="189"/>
              </a:xfrm>
            </p:grpSpPr>
            <p:sp>
              <p:nvSpPr>
                <p:cNvPr id="32820" name="Line 52"/>
                <p:cNvSpPr>
                  <a:spLocks noChangeShapeType="1"/>
                </p:cNvSpPr>
                <p:nvPr/>
              </p:nvSpPr>
              <p:spPr bwMode="auto">
                <a:xfrm flipH="1">
                  <a:off x="2094" y="966"/>
                  <a:ext cx="177" cy="18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21" name="Line 53"/>
                <p:cNvSpPr>
                  <a:spLocks noChangeShapeType="1"/>
                </p:cNvSpPr>
                <p:nvPr/>
              </p:nvSpPr>
              <p:spPr bwMode="auto">
                <a:xfrm>
                  <a:off x="2088" y="960"/>
                  <a:ext cx="192" cy="189"/>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grpSp>
          <p:grpSp>
            <p:nvGrpSpPr>
              <p:cNvPr id="32822" name="Group 54"/>
              <p:cNvGrpSpPr>
                <a:grpSpLocks/>
              </p:cNvGrpSpPr>
              <p:nvPr/>
            </p:nvGrpSpPr>
            <p:grpSpPr bwMode="auto">
              <a:xfrm>
                <a:off x="2209" y="1213"/>
                <a:ext cx="192" cy="189"/>
                <a:chOff x="2277" y="969"/>
                <a:chExt cx="192" cy="189"/>
              </a:xfrm>
            </p:grpSpPr>
            <p:sp>
              <p:nvSpPr>
                <p:cNvPr id="32823" name="Line 55"/>
                <p:cNvSpPr>
                  <a:spLocks noChangeShapeType="1"/>
                </p:cNvSpPr>
                <p:nvPr/>
              </p:nvSpPr>
              <p:spPr bwMode="auto">
                <a:xfrm flipH="1">
                  <a:off x="2283" y="975"/>
                  <a:ext cx="177" cy="18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24" name="Line 56"/>
                <p:cNvSpPr>
                  <a:spLocks noChangeShapeType="1"/>
                </p:cNvSpPr>
                <p:nvPr/>
              </p:nvSpPr>
              <p:spPr bwMode="auto">
                <a:xfrm>
                  <a:off x="2277" y="969"/>
                  <a:ext cx="192" cy="189"/>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grpSp>
          <p:grpSp>
            <p:nvGrpSpPr>
              <p:cNvPr id="32825" name="Group 57"/>
              <p:cNvGrpSpPr>
                <a:grpSpLocks/>
              </p:cNvGrpSpPr>
              <p:nvPr/>
            </p:nvGrpSpPr>
            <p:grpSpPr bwMode="auto">
              <a:xfrm>
                <a:off x="2023" y="1393"/>
                <a:ext cx="192" cy="189"/>
                <a:chOff x="2091" y="1149"/>
                <a:chExt cx="192" cy="189"/>
              </a:xfrm>
            </p:grpSpPr>
            <p:sp>
              <p:nvSpPr>
                <p:cNvPr id="32826" name="Line 58"/>
                <p:cNvSpPr>
                  <a:spLocks noChangeShapeType="1"/>
                </p:cNvSpPr>
                <p:nvPr/>
              </p:nvSpPr>
              <p:spPr bwMode="auto">
                <a:xfrm flipH="1">
                  <a:off x="2097" y="1155"/>
                  <a:ext cx="177" cy="18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27" name="Line 59"/>
                <p:cNvSpPr>
                  <a:spLocks noChangeShapeType="1"/>
                </p:cNvSpPr>
                <p:nvPr/>
              </p:nvSpPr>
              <p:spPr bwMode="auto">
                <a:xfrm>
                  <a:off x="2091" y="1149"/>
                  <a:ext cx="192" cy="189"/>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grpSp>
          <p:grpSp>
            <p:nvGrpSpPr>
              <p:cNvPr id="32828" name="Group 60"/>
              <p:cNvGrpSpPr>
                <a:grpSpLocks/>
              </p:cNvGrpSpPr>
              <p:nvPr/>
            </p:nvGrpSpPr>
            <p:grpSpPr bwMode="auto">
              <a:xfrm>
                <a:off x="2209" y="1399"/>
                <a:ext cx="192" cy="189"/>
                <a:chOff x="2277" y="1155"/>
                <a:chExt cx="192" cy="189"/>
              </a:xfrm>
            </p:grpSpPr>
            <p:sp>
              <p:nvSpPr>
                <p:cNvPr id="32829" name="Line 61"/>
                <p:cNvSpPr>
                  <a:spLocks noChangeShapeType="1"/>
                </p:cNvSpPr>
                <p:nvPr/>
              </p:nvSpPr>
              <p:spPr bwMode="auto">
                <a:xfrm flipH="1">
                  <a:off x="2283" y="1161"/>
                  <a:ext cx="177" cy="18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30" name="Line 62"/>
                <p:cNvSpPr>
                  <a:spLocks noChangeShapeType="1"/>
                </p:cNvSpPr>
                <p:nvPr/>
              </p:nvSpPr>
              <p:spPr bwMode="auto">
                <a:xfrm>
                  <a:off x="2277" y="1155"/>
                  <a:ext cx="192" cy="189"/>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grpSp>
          <p:sp>
            <p:nvSpPr>
              <p:cNvPr id="32831" name="Rectangle 63"/>
              <p:cNvSpPr>
                <a:spLocks noChangeArrowheads="1"/>
              </p:cNvSpPr>
              <p:nvPr/>
            </p:nvSpPr>
            <p:spPr bwMode="auto">
              <a:xfrm>
                <a:off x="642" y="1971"/>
                <a:ext cx="288"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B2</a:t>
                </a:r>
              </a:p>
            </p:txBody>
          </p:sp>
          <p:sp>
            <p:nvSpPr>
              <p:cNvPr id="32832" name="Rectangle 64"/>
              <p:cNvSpPr>
                <a:spLocks noChangeArrowheads="1"/>
              </p:cNvSpPr>
              <p:nvPr/>
            </p:nvSpPr>
            <p:spPr bwMode="auto">
              <a:xfrm>
                <a:off x="822" y="1971"/>
                <a:ext cx="288"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B2</a:t>
                </a:r>
              </a:p>
            </p:txBody>
          </p:sp>
          <p:sp>
            <p:nvSpPr>
              <p:cNvPr id="32833" name="Rectangle 65"/>
              <p:cNvSpPr>
                <a:spLocks noChangeArrowheads="1"/>
              </p:cNvSpPr>
              <p:nvPr/>
            </p:nvSpPr>
            <p:spPr bwMode="auto">
              <a:xfrm>
                <a:off x="1014" y="1971"/>
                <a:ext cx="288"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B2</a:t>
                </a:r>
              </a:p>
            </p:txBody>
          </p:sp>
          <p:sp>
            <p:nvSpPr>
              <p:cNvPr id="32834" name="Rectangle 66"/>
              <p:cNvSpPr>
                <a:spLocks noChangeArrowheads="1"/>
              </p:cNvSpPr>
              <p:nvPr/>
            </p:nvSpPr>
            <p:spPr bwMode="auto">
              <a:xfrm>
                <a:off x="642" y="2157"/>
                <a:ext cx="299"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D4</a:t>
                </a:r>
              </a:p>
            </p:txBody>
          </p:sp>
          <p:sp>
            <p:nvSpPr>
              <p:cNvPr id="32835" name="Rectangle 67"/>
              <p:cNvSpPr>
                <a:spLocks noChangeArrowheads="1"/>
              </p:cNvSpPr>
              <p:nvPr/>
            </p:nvSpPr>
            <p:spPr bwMode="auto">
              <a:xfrm>
                <a:off x="642" y="2355"/>
                <a:ext cx="299"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D7</a:t>
                </a:r>
              </a:p>
            </p:txBody>
          </p:sp>
          <p:sp>
            <p:nvSpPr>
              <p:cNvPr id="32836" name="Line 68"/>
              <p:cNvSpPr>
                <a:spLocks noChangeShapeType="1"/>
              </p:cNvSpPr>
              <p:nvPr/>
            </p:nvSpPr>
            <p:spPr bwMode="auto">
              <a:xfrm>
                <a:off x="676" y="2740"/>
                <a:ext cx="1728" cy="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37" name="Rectangle 69"/>
              <p:cNvSpPr>
                <a:spLocks noChangeArrowheads="1"/>
              </p:cNvSpPr>
              <p:nvPr/>
            </p:nvSpPr>
            <p:spPr bwMode="auto">
              <a:xfrm>
                <a:off x="630" y="2577"/>
                <a:ext cx="315" cy="17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200">
                    <a:latin typeface="+mn-lt"/>
                  </a:rPr>
                  <a:t>D10</a:t>
                </a:r>
              </a:p>
            </p:txBody>
          </p:sp>
          <p:sp>
            <p:nvSpPr>
              <p:cNvPr id="32838" name="Rectangle 70"/>
              <p:cNvSpPr>
                <a:spLocks noChangeArrowheads="1"/>
              </p:cNvSpPr>
              <p:nvPr/>
            </p:nvSpPr>
            <p:spPr bwMode="auto">
              <a:xfrm>
                <a:off x="648" y="2733"/>
                <a:ext cx="288"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Z1</a:t>
                </a:r>
              </a:p>
            </p:txBody>
          </p:sp>
          <p:sp>
            <p:nvSpPr>
              <p:cNvPr id="32839" name="Rectangle 71"/>
              <p:cNvSpPr>
                <a:spLocks noChangeArrowheads="1"/>
              </p:cNvSpPr>
              <p:nvPr/>
            </p:nvSpPr>
            <p:spPr bwMode="auto">
              <a:xfrm>
                <a:off x="834" y="2733"/>
                <a:ext cx="288"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Z1</a:t>
                </a:r>
              </a:p>
            </p:txBody>
          </p:sp>
          <p:sp>
            <p:nvSpPr>
              <p:cNvPr id="32840" name="Rectangle 72"/>
              <p:cNvSpPr>
                <a:spLocks noChangeArrowheads="1"/>
              </p:cNvSpPr>
              <p:nvPr/>
            </p:nvSpPr>
            <p:spPr bwMode="auto">
              <a:xfrm>
                <a:off x="1020" y="2733"/>
                <a:ext cx="288"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Z1</a:t>
                </a:r>
              </a:p>
            </p:txBody>
          </p:sp>
          <p:sp>
            <p:nvSpPr>
              <p:cNvPr id="32841" name="Rectangle 73"/>
              <p:cNvSpPr>
                <a:spLocks noChangeArrowheads="1"/>
              </p:cNvSpPr>
              <p:nvPr/>
            </p:nvSpPr>
            <p:spPr bwMode="auto">
              <a:xfrm>
                <a:off x="1218" y="2733"/>
                <a:ext cx="288"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Z2</a:t>
                </a:r>
              </a:p>
            </p:txBody>
          </p:sp>
          <p:sp>
            <p:nvSpPr>
              <p:cNvPr id="32842" name="Rectangle 74"/>
              <p:cNvSpPr>
                <a:spLocks noChangeArrowheads="1"/>
              </p:cNvSpPr>
              <p:nvPr/>
            </p:nvSpPr>
            <p:spPr bwMode="auto">
              <a:xfrm>
                <a:off x="1410" y="2733"/>
                <a:ext cx="288"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Z2</a:t>
                </a:r>
              </a:p>
            </p:txBody>
          </p:sp>
          <p:sp>
            <p:nvSpPr>
              <p:cNvPr id="32843" name="Rectangle 75"/>
              <p:cNvSpPr>
                <a:spLocks noChangeArrowheads="1"/>
              </p:cNvSpPr>
              <p:nvPr/>
            </p:nvSpPr>
            <p:spPr bwMode="auto">
              <a:xfrm>
                <a:off x="1788" y="2727"/>
                <a:ext cx="281"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E2</a:t>
                </a:r>
              </a:p>
            </p:txBody>
          </p:sp>
          <p:sp>
            <p:nvSpPr>
              <p:cNvPr id="32844" name="Rectangle 76"/>
              <p:cNvSpPr>
                <a:spLocks noChangeArrowheads="1"/>
              </p:cNvSpPr>
              <p:nvPr/>
            </p:nvSpPr>
            <p:spPr bwMode="auto">
              <a:xfrm>
                <a:off x="1596" y="2733"/>
                <a:ext cx="288"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Z2</a:t>
                </a:r>
              </a:p>
            </p:txBody>
          </p:sp>
          <p:sp>
            <p:nvSpPr>
              <p:cNvPr id="32845" name="Rectangle 77"/>
              <p:cNvSpPr>
                <a:spLocks noChangeArrowheads="1"/>
              </p:cNvSpPr>
              <p:nvPr/>
            </p:nvSpPr>
            <p:spPr bwMode="auto">
              <a:xfrm>
                <a:off x="1782" y="2571"/>
                <a:ext cx="315" cy="17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200">
                    <a:latin typeface="+mn-lt"/>
                  </a:rPr>
                  <a:t>D12</a:t>
                </a:r>
              </a:p>
            </p:txBody>
          </p:sp>
          <p:sp>
            <p:nvSpPr>
              <p:cNvPr id="32846" name="Rectangle 78"/>
              <p:cNvSpPr>
                <a:spLocks noChangeArrowheads="1"/>
              </p:cNvSpPr>
              <p:nvPr/>
            </p:nvSpPr>
            <p:spPr bwMode="auto">
              <a:xfrm>
                <a:off x="1788" y="2349"/>
                <a:ext cx="299"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D9</a:t>
                </a:r>
              </a:p>
            </p:txBody>
          </p:sp>
          <p:sp>
            <p:nvSpPr>
              <p:cNvPr id="32847" name="Rectangle 79"/>
              <p:cNvSpPr>
                <a:spLocks noChangeArrowheads="1"/>
              </p:cNvSpPr>
              <p:nvPr/>
            </p:nvSpPr>
            <p:spPr bwMode="auto">
              <a:xfrm>
                <a:off x="1794" y="2169"/>
                <a:ext cx="299"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D6</a:t>
                </a:r>
              </a:p>
            </p:txBody>
          </p:sp>
          <p:sp>
            <p:nvSpPr>
              <p:cNvPr id="32848" name="Rectangle 80"/>
              <p:cNvSpPr>
                <a:spLocks noChangeArrowheads="1"/>
              </p:cNvSpPr>
              <p:nvPr/>
            </p:nvSpPr>
            <p:spPr bwMode="auto">
              <a:xfrm>
                <a:off x="1794" y="1977"/>
                <a:ext cx="289"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K2</a:t>
                </a:r>
              </a:p>
            </p:txBody>
          </p:sp>
          <p:sp>
            <p:nvSpPr>
              <p:cNvPr id="32849" name="Rectangle 81"/>
              <p:cNvSpPr>
                <a:spLocks noChangeArrowheads="1"/>
              </p:cNvSpPr>
              <p:nvPr/>
            </p:nvSpPr>
            <p:spPr bwMode="auto">
              <a:xfrm>
                <a:off x="1212" y="1971"/>
                <a:ext cx="289"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K1</a:t>
                </a:r>
              </a:p>
            </p:txBody>
          </p:sp>
          <p:sp>
            <p:nvSpPr>
              <p:cNvPr id="32850" name="Rectangle 82"/>
              <p:cNvSpPr>
                <a:spLocks noChangeArrowheads="1"/>
              </p:cNvSpPr>
              <p:nvPr/>
            </p:nvSpPr>
            <p:spPr bwMode="auto">
              <a:xfrm>
                <a:off x="1206" y="2157"/>
                <a:ext cx="299"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D5</a:t>
                </a:r>
              </a:p>
            </p:txBody>
          </p:sp>
          <p:sp>
            <p:nvSpPr>
              <p:cNvPr id="32851" name="Rectangle 83"/>
              <p:cNvSpPr>
                <a:spLocks noChangeArrowheads="1"/>
              </p:cNvSpPr>
              <p:nvPr/>
            </p:nvSpPr>
            <p:spPr bwMode="auto">
              <a:xfrm>
                <a:off x="1200" y="2361"/>
                <a:ext cx="299"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D8</a:t>
                </a:r>
              </a:p>
            </p:txBody>
          </p:sp>
          <p:sp>
            <p:nvSpPr>
              <p:cNvPr id="32852" name="Rectangle 84"/>
              <p:cNvSpPr>
                <a:spLocks noChangeArrowheads="1"/>
              </p:cNvSpPr>
              <p:nvPr/>
            </p:nvSpPr>
            <p:spPr bwMode="auto">
              <a:xfrm>
                <a:off x="1212" y="2577"/>
                <a:ext cx="315" cy="17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200">
                    <a:latin typeface="+mn-lt"/>
                  </a:rPr>
                  <a:t>D11</a:t>
                </a:r>
              </a:p>
            </p:txBody>
          </p:sp>
          <p:grpSp>
            <p:nvGrpSpPr>
              <p:cNvPr id="32853" name="Group 85"/>
              <p:cNvGrpSpPr>
                <a:grpSpLocks/>
              </p:cNvGrpSpPr>
              <p:nvPr/>
            </p:nvGrpSpPr>
            <p:grpSpPr bwMode="auto">
              <a:xfrm>
                <a:off x="2020" y="2740"/>
                <a:ext cx="192" cy="189"/>
                <a:chOff x="2088" y="2496"/>
                <a:chExt cx="192" cy="189"/>
              </a:xfrm>
            </p:grpSpPr>
            <p:sp>
              <p:nvSpPr>
                <p:cNvPr id="32854" name="Line 86"/>
                <p:cNvSpPr>
                  <a:spLocks noChangeShapeType="1"/>
                </p:cNvSpPr>
                <p:nvPr/>
              </p:nvSpPr>
              <p:spPr bwMode="auto">
                <a:xfrm flipH="1">
                  <a:off x="2094" y="2502"/>
                  <a:ext cx="177" cy="18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55" name="Line 87"/>
                <p:cNvSpPr>
                  <a:spLocks noChangeShapeType="1"/>
                </p:cNvSpPr>
                <p:nvPr/>
              </p:nvSpPr>
              <p:spPr bwMode="auto">
                <a:xfrm>
                  <a:off x="2088" y="2496"/>
                  <a:ext cx="192" cy="189"/>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grpSp>
          <p:sp>
            <p:nvSpPr>
              <p:cNvPr id="32859" name="Rectangle 91"/>
              <p:cNvSpPr>
                <a:spLocks noChangeArrowheads="1"/>
              </p:cNvSpPr>
              <p:nvPr/>
            </p:nvSpPr>
            <p:spPr bwMode="auto">
              <a:xfrm>
                <a:off x="720" y="2987"/>
                <a:ext cx="587" cy="233"/>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a:latin typeface="+mn-lt"/>
                  </a:rPr>
                  <a:t>STM-1</a:t>
                </a:r>
              </a:p>
            </p:txBody>
          </p:sp>
          <p:sp>
            <p:nvSpPr>
              <p:cNvPr id="32861" name="Rectangle 93"/>
              <p:cNvSpPr>
                <a:spLocks noChangeArrowheads="1"/>
              </p:cNvSpPr>
              <p:nvPr/>
            </p:nvSpPr>
            <p:spPr bwMode="auto">
              <a:xfrm rot="16200000">
                <a:off x="326" y="1380"/>
                <a:ext cx="540" cy="233"/>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800">
                    <a:latin typeface="+mn-lt"/>
                  </a:rPr>
                  <a:t>RSOH</a:t>
                </a:r>
              </a:p>
            </p:txBody>
          </p:sp>
          <p:sp>
            <p:nvSpPr>
              <p:cNvPr id="32862" name="Rectangle 94"/>
              <p:cNvSpPr>
                <a:spLocks noChangeArrowheads="1"/>
              </p:cNvSpPr>
              <p:nvPr/>
            </p:nvSpPr>
            <p:spPr bwMode="auto">
              <a:xfrm rot="16200000">
                <a:off x="315" y="2332"/>
                <a:ext cx="561" cy="233"/>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800">
                    <a:latin typeface="+mn-lt"/>
                  </a:rPr>
                  <a:t>MSOH</a:t>
                </a:r>
              </a:p>
            </p:txBody>
          </p:sp>
          <p:sp>
            <p:nvSpPr>
              <p:cNvPr id="32881" name="Rectangle 113"/>
              <p:cNvSpPr>
                <a:spLocks noChangeArrowheads="1"/>
              </p:cNvSpPr>
              <p:nvPr/>
            </p:nvSpPr>
            <p:spPr bwMode="auto">
              <a:xfrm>
                <a:off x="684" y="3372"/>
                <a:ext cx="176" cy="176"/>
              </a:xfrm>
              <a:prstGeom prst="rect">
                <a:avLst/>
              </a:prstGeom>
              <a:noFill/>
              <a:ln w="25400">
                <a:solidFill>
                  <a:schemeClr val="tx1"/>
                </a:solidFill>
                <a:miter lim="800000"/>
                <a:headEnd/>
                <a:tailEnd/>
              </a:ln>
              <a:effectLst/>
            </p:spPr>
            <p:txBody>
              <a:bodyPr wrap="none" anchor="ctr"/>
              <a:lstStyle/>
              <a:p>
                <a:endParaRPr lang="pl-PL">
                  <a:latin typeface="+mn-lt"/>
                </a:endParaRPr>
              </a:p>
            </p:txBody>
          </p:sp>
          <p:grpSp>
            <p:nvGrpSpPr>
              <p:cNvPr id="32882" name="Group 114"/>
              <p:cNvGrpSpPr>
                <a:grpSpLocks/>
              </p:cNvGrpSpPr>
              <p:nvPr/>
            </p:nvGrpSpPr>
            <p:grpSpPr bwMode="auto">
              <a:xfrm>
                <a:off x="676" y="3364"/>
                <a:ext cx="188" cy="190"/>
                <a:chOff x="744" y="3120"/>
                <a:chExt cx="188" cy="190"/>
              </a:xfrm>
            </p:grpSpPr>
            <p:sp>
              <p:nvSpPr>
                <p:cNvPr id="32883" name="Line 115"/>
                <p:cNvSpPr>
                  <a:spLocks noChangeShapeType="1"/>
                </p:cNvSpPr>
                <p:nvPr/>
              </p:nvSpPr>
              <p:spPr bwMode="auto">
                <a:xfrm flipH="1">
                  <a:off x="750" y="3126"/>
                  <a:ext cx="173" cy="181"/>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84" name="Line 116"/>
                <p:cNvSpPr>
                  <a:spLocks noChangeShapeType="1"/>
                </p:cNvSpPr>
                <p:nvPr/>
              </p:nvSpPr>
              <p:spPr bwMode="auto">
                <a:xfrm>
                  <a:off x="744" y="3120"/>
                  <a:ext cx="188" cy="19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grpSp>
          <p:grpSp>
            <p:nvGrpSpPr>
              <p:cNvPr id="32885" name="Group 117"/>
              <p:cNvGrpSpPr>
                <a:grpSpLocks/>
              </p:cNvGrpSpPr>
              <p:nvPr/>
            </p:nvGrpSpPr>
            <p:grpSpPr bwMode="auto">
              <a:xfrm>
                <a:off x="2212" y="2740"/>
                <a:ext cx="192" cy="189"/>
                <a:chOff x="2280" y="2496"/>
                <a:chExt cx="192" cy="189"/>
              </a:xfrm>
            </p:grpSpPr>
            <p:sp>
              <p:nvSpPr>
                <p:cNvPr id="32886" name="Line 118"/>
                <p:cNvSpPr>
                  <a:spLocks noChangeShapeType="1"/>
                </p:cNvSpPr>
                <p:nvPr/>
              </p:nvSpPr>
              <p:spPr bwMode="auto">
                <a:xfrm flipH="1">
                  <a:off x="2286" y="2502"/>
                  <a:ext cx="177" cy="18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87" name="Line 119"/>
                <p:cNvSpPr>
                  <a:spLocks noChangeShapeType="1"/>
                </p:cNvSpPr>
                <p:nvPr/>
              </p:nvSpPr>
              <p:spPr bwMode="auto">
                <a:xfrm>
                  <a:off x="2280" y="2496"/>
                  <a:ext cx="192" cy="189"/>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grpSp>
          <p:sp>
            <p:nvSpPr>
              <p:cNvPr id="32888" name="Rectangle 120"/>
              <p:cNvSpPr>
                <a:spLocks noChangeArrowheads="1"/>
              </p:cNvSpPr>
              <p:nvPr/>
            </p:nvSpPr>
            <p:spPr bwMode="auto">
              <a:xfrm>
                <a:off x="906" y="3378"/>
                <a:ext cx="1027" cy="194"/>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1400">
                    <a:latin typeface="+mn-lt"/>
                  </a:rPr>
                  <a:t>For national use</a:t>
                </a:r>
                <a:endParaRPr lang="pl-PL" sz="1400">
                  <a:latin typeface="+mn-lt"/>
                </a:endParaRPr>
              </a:p>
            </p:txBody>
          </p:sp>
          <p:sp>
            <p:nvSpPr>
              <p:cNvPr id="32915" name="Line 147"/>
              <p:cNvSpPr>
                <a:spLocks noChangeShapeType="1"/>
              </p:cNvSpPr>
              <p:nvPr/>
            </p:nvSpPr>
            <p:spPr bwMode="auto">
              <a:xfrm>
                <a:off x="2400" y="2928"/>
                <a:ext cx="2112" cy="0"/>
              </a:xfrm>
              <a:prstGeom prst="line">
                <a:avLst/>
              </a:prstGeom>
              <a:noFill/>
              <a:ln w="28575">
                <a:solidFill>
                  <a:schemeClr val="tx1"/>
                </a:solidFill>
                <a:miter lim="800000"/>
                <a:headEnd/>
                <a:tailEnd/>
              </a:ln>
              <a:effectLst/>
            </p:spPr>
            <p:txBody>
              <a:bodyPr wrap="none"/>
              <a:lstStyle/>
              <a:p>
                <a:endParaRPr lang="pl-PL">
                  <a:latin typeface="+mn-lt"/>
                </a:endParaRPr>
              </a:p>
            </p:txBody>
          </p:sp>
          <p:sp>
            <p:nvSpPr>
              <p:cNvPr id="32916" name="Line 148"/>
              <p:cNvSpPr>
                <a:spLocks noChangeShapeType="1"/>
              </p:cNvSpPr>
              <p:nvPr/>
            </p:nvSpPr>
            <p:spPr bwMode="auto">
              <a:xfrm>
                <a:off x="4512" y="1200"/>
                <a:ext cx="0" cy="1728"/>
              </a:xfrm>
              <a:prstGeom prst="line">
                <a:avLst/>
              </a:prstGeom>
              <a:noFill/>
              <a:ln w="28575">
                <a:solidFill>
                  <a:schemeClr val="tx1"/>
                </a:solidFill>
                <a:miter lim="800000"/>
                <a:headEnd/>
                <a:tailEnd/>
              </a:ln>
              <a:effectLst/>
            </p:spPr>
            <p:txBody>
              <a:bodyPr wrap="none"/>
              <a:lstStyle/>
              <a:p>
                <a:endParaRPr lang="pl-PL">
                  <a:latin typeface="+mn-lt"/>
                </a:endParaRPr>
              </a:p>
            </p:txBody>
          </p:sp>
          <p:sp>
            <p:nvSpPr>
              <p:cNvPr id="32917" name="Line 149"/>
              <p:cNvSpPr>
                <a:spLocks noChangeShapeType="1"/>
              </p:cNvSpPr>
              <p:nvPr/>
            </p:nvSpPr>
            <p:spPr bwMode="auto">
              <a:xfrm flipH="1">
                <a:off x="3792" y="1205"/>
                <a:ext cx="720" cy="0"/>
              </a:xfrm>
              <a:prstGeom prst="line">
                <a:avLst/>
              </a:prstGeom>
              <a:noFill/>
              <a:ln w="28575">
                <a:solidFill>
                  <a:schemeClr val="tx1"/>
                </a:solidFill>
                <a:miter lim="800000"/>
                <a:headEnd/>
                <a:tailEnd/>
              </a:ln>
              <a:effectLst/>
            </p:spPr>
            <p:txBody>
              <a:bodyPr wrap="none"/>
              <a:lstStyle/>
              <a:p>
                <a:endParaRPr lang="pl-PL">
                  <a:latin typeface="+mn-lt"/>
                </a:endParaRPr>
              </a:p>
            </p:txBody>
          </p:sp>
        </p:grpSp>
        <p:sp>
          <p:nvSpPr>
            <p:cNvPr id="32856" name="Rectangle 88"/>
            <p:cNvSpPr>
              <a:spLocks noChangeArrowheads="1"/>
            </p:cNvSpPr>
            <p:nvPr/>
          </p:nvSpPr>
          <p:spPr bwMode="auto">
            <a:xfrm>
              <a:off x="672" y="971"/>
              <a:ext cx="210" cy="233"/>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a:latin typeface="+mn-lt"/>
                </a:rPr>
                <a:t>1</a:t>
              </a:r>
            </a:p>
          </p:txBody>
        </p:sp>
        <p:sp>
          <p:nvSpPr>
            <p:cNvPr id="32857" name="Rectangle 89"/>
            <p:cNvSpPr>
              <a:spLocks noChangeArrowheads="1"/>
            </p:cNvSpPr>
            <p:nvPr/>
          </p:nvSpPr>
          <p:spPr bwMode="auto">
            <a:xfrm>
              <a:off x="2208" y="971"/>
              <a:ext cx="210" cy="233"/>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a:latin typeface="+mn-lt"/>
                </a:rPr>
                <a:t>9</a:t>
              </a:r>
            </a:p>
          </p:txBody>
        </p:sp>
        <p:sp>
          <p:nvSpPr>
            <p:cNvPr id="32858" name="Rectangle 90"/>
            <p:cNvSpPr>
              <a:spLocks noChangeArrowheads="1"/>
            </p:cNvSpPr>
            <p:nvPr/>
          </p:nvSpPr>
          <p:spPr bwMode="auto">
            <a:xfrm>
              <a:off x="4128" y="971"/>
              <a:ext cx="396" cy="233"/>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a:latin typeface="+mn-lt"/>
                </a:rPr>
                <a:t>270</a:t>
              </a:r>
            </a:p>
          </p:txBody>
        </p:sp>
      </p:grpSp>
      <p:grpSp>
        <p:nvGrpSpPr>
          <p:cNvPr id="32912" name="Group 144"/>
          <p:cNvGrpSpPr>
            <a:grpSpLocks/>
          </p:cNvGrpSpPr>
          <p:nvPr/>
        </p:nvGrpSpPr>
        <p:grpSpPr bwMode="auto">
          <a:xfrm>
            <a:off x="4371975" y="2292350"/>
            <a:ext cx="3927475" cy="4114800"/>
            <a:chOff x="2754" y="1444"/>
            <a:chExt cx="2474" cy="2592"/>
          </a:xfrm>
        </p:grpSpPr>
        <p:sp>
          <p:nvSpPr>
            <p:cNvPr id="32776" name="Rectangle 8"/>
            <p:cNvSpPr>
              <a:spLocks noChangeArrowheads="1"/>
            </p:cNvSpPr>
            <p:nvPr/>
          </p:nvSpPr>
          <p:spPr bwMode="auto">
            <a:xfrm>
              <a:off x="2796" y="1452"/>
              <a:ext cx="2432" cy="1718"/>
            </a:xfrm>
            <a:prstGeom prst="rect">
              <a:avLst/>
            </a:prstGeom>
            <a:solidFill>
              <a:srgbClr val="FFFFCC"/>
            </a:solidFill>
            <a:ln w="25400">
              <a:solidFill>
                <a:schemeClr val="tx1"/>
              </a:solidFill>
              <a:miter lim="800000"/>
              <a:headEnd/>
              <a:tailEnd/>
            </a:ln>
            <a:effectLst/>
          </p:spPr>
          <p:txBody>
            <a:bodyPr wrap="none" anchor="ctr"/>
            <a:lstStyle/>
            <a:p>
              <a:endParaRPr lang="pl-PL">
                <a:latin typeface="+mn-lt"/>
              </a:endParaRPr>
            </a:p>
          </p:txBody>
        </p:sp>
        <p:sp>
          <p:nvSpPr>
            <p:cNvPr id="32777" name="Rectangle 9"/>
            <p:cNvSpPr>
              <a:spLocks noChangeArrowheads="1"/>
            </p:cNvSpPr>
            <p:nvPr/>
          </p:nvSpPr>
          <p:spPr bwMode="auto">
            <a:xfrm>
              <a:off x="3564" y="1932"/>
              <a:ext cx="656" cy="1376"/>
            </a:xfrm>
            <a:prstGeom prst="rect">
              <a:avLst/>
            </a:prstGeom>
            <a:solidFill>
              <a:schemeClr val="bg1"/>
            </a:solidFill>
            <a:ln w="25400">
              <a:solidFill>
                <a:schemeClr val="tx1"/>
              </a:solidFill>
              <a:miter lim="800000"/>
              <a:headEnd/>
              <a:tailEnd/>
            </a:ln>
            <a:effectLst/>
          </p:spPr>
          <p:txBody>
            <a:bodyPr wrap="none" anchor="ctr"/>
            <a:lstStyle/>
            <a:p>
              <a:endParaRPr lang="pl-PL">
                <a:latin typeface="+mn-lt"/>
              </a:endParaRPr>
            </a:p>
          </p:txBody>
        </p:sp>
        <p:sp>
          <p:nvSpPr>
            <p:cNvPr id="32778" name="Rectangle 10"/>
            <p:cNvSpPr>
              <a:spLocks noChangeArrowheads="1"/>
            </p:cNvSpPr>
            <p:nvPr/>
          </p:nvSpPr>
          <p:spPr bwMode="auto">
            <a:xfrm>
              <a:off x="3756" y="2124"/>
              <a:ext cx="656" cy="1376"/>
            </a:xfrm>
            <a:prstGeom prst="rect">
              <a:avLst/>
            </a:prstGeom>
            <a:solidFill>
              <a:schemeClr val="bg1"/>
            </a:solidFill>
            <a:ln w="25400">
              <a:solidFill>
                <a:schemeClr val="tx1"/>
              </a:solidFill>
              <a:miter lim="800000"/>
              <a:headEnd/>
              <a:tailEnd/>
            </a:ln>
            <a:effectLst/>
          </p:spPr>
          <p:txBody>
            <a:bodyPr wrap="none" anchor="ctr"/>
            <a:lstStyle/>
            <a:p>
              <a:endParaRPr lang="pl-PL">
                <a:latin typeface="+mn-lt"/>
              </a:endParaRPr>
            </a:p>
          </p:txBody>
        </p:sp>
        <p:sp>
          <p:nvSpPr>
            <p:cNvPr id="32779" name="Rectangle 11"/>
            <p:cNvSpPr>
              <a:spLocks noChangeArrowheads="1"/>
            </p:cNvSpPr>
            <p:nvPr/>
          </p:nvSpPr>
          <p:spPr bwMode="auto">
            <a:xfrm>
              <a:off x="3996" y="2316"/>
              <a:ext cx="656" cy="1376"/>
            </a:xfrm>
            <a:prstGeom prst="rect">
              <a:avLst/>
            </a:prstGeom>
            <a:solidFill>
              <a:schemeClr val="bg1"/>
            </a:solidFill>
            <a:ln w="25400">
              <a:solidFill>
                <a:schemeClr val="tx1"/>
              </a:solidFill>
              <a:miter lim="800000"/>
              <a:headEnd/>
              <a:tailEnd/>
            </a:ln>
            <a:effectLst/>
          </p:spPr>
          <p:txBody>
            <a:bodyPr wrap="none" anchor="ctr"/>
            <a:lstStyle/>
            <a:p>
              <a:endParaRPr lang="pl-PL">
                <a:latin typeface="+mn-lt"/>
              </a:endParaRPr>
            </a:p>
          </p:txBody>
        </p:sp>
        <p:sp>
          <p:nvSpPr>
            <p:cNvPr id="32860" name="Rectangle 92"/>
            <p:cNvSpPr>
              <a:spLocks noChangeArrowheads="1"/>
            </p:cNvSpPr>
            <p:nvPr/>
          </p:nvSpPr>
          <p:spPr bwMode="auto">
            <a:xfrm>
              <a:off x="2784" y="3227"/>
              <a:ext cx="473" cy="233"/>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a:latin typeface="+mn-lt"/>
                </a:rPr>
                <a:t>VC-4</a:t>
              </a:r>
            </a:p>
          </p:txBody>
        </p:sp>
        <p:sp>
          <p:nvSpPr>
            <p:cNvPr id="32863" name="Line 95"/>
            <p:cNvSpPr>
              <a:spLocks noChangeShapeType="1"/>
            </p:cNvSpPr>
            <p:nvPr/>
          </p:nvSpPr>
          <p:spPr bwMode="auto">
            <a:xfrm>
              <a:off x="2980" y="1444"/>
              <a:ext cx="0" cy="1728"/>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64" name="Line 96"/>
            <p:cNvSpPr>
              <a:spLocks noChangeShapeType="1"/>
            </p:cNvSpPr>
            <p:nvPr/>
          </p:nvSpPr>
          <p:spPr bwMode="auto">
            <a:xfrm>
              <a:off x="2788" y="1636"/>
              <a:ext cx="192" cy="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65" name="Line 97"/>
            <p:cNvSpPr>
              <a:spLocks noChangeShapeType="1"/>
            </p:cNvSpPr>
            <p:nvPr/>
          </p:nvSpPr>
          <p:spPr bwMode="auto">
            <a:xfrm>
              <a:off x="2788" y="1828"/>
              <a:ext cx="192" cy="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66" name="Line 98"/>
            <p:cNvSpPr>
              <a:spLocks noChangeShapeType="1"/>
            </p:cNvSpPr>
            <p:nvPr/>
          </p:nvSpPr>
          <p:spPr bwMode="auto">
            <a:xfrm>
              <a:off x="2788" y="2020"/>
              <a:ext cx="192" cy="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67" name="Line 99"/>
            <p:cNvSpPr>
              <a:spLocks noChangeShapeType="1"/>
            </p:cNvSpPr>
            <p:nvPr/>
          </p:nvSpPr>
          <p:spPr bwMode="auto">
            <a:xfrm>
              <a:off x="2788" y="2212"/>
              <a:ext cx="192" cy="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68" name="Line 100"/>
            <p:cNvSpPr>
              <a:spLocks noChangeShapeType="1"/>
            </p:cNvSpPr>
            <p:nvPr/>
          </p:nvSpPr>
          <p:spPr bwMode="auto">
            <a:xfrm>
              <a:off x="2788" y="2404"/>
              <a:ext cx="192" cy="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69" name="Line 101"/>
            <p:cNvSpPr>
              <a:spLocks noChangeShapeType="1"/>
            </p:cNvSpPr>
            <p:nvPr/>
          </p:nvSpPr>
          <p:spPr bwMode="auto">
            <a:xfrm>
              <a:off x="2788" y="2596"/>
              <a:ext cx="192" cy="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70" name="Line 102"/>
            <p:cNvSpPr>
              <a:spLocks noChangeShapeType="1"/>
            </p:cNvSpPr>
            <p:nvPr/>
          </p:nvSpPr>
          <p:spPr bwMode="auto">
            <a:xfrm>
              <a:off x="2788" y="2788"/>
              <a:ext cx="192" cy="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71" name="Line 103"/>
            <p:cNvSpPr>
              <a:spLocks noChangeShapeType="1"/>
            </p:cNvSpPr>
            <p:nvPr/>
          </p:nvSpPr>
          <p:spPr bwMode="auto">
            <a:xfrm>
              <a:off x="2788" y="2980"/>
              <a:ext cx="192" cy="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2872" name="Rectangle 104"/>
            <p:cNvSpPr>
              <a:spLocks noChangeArrowheads="1"/>
            </p:cNvSpPr>
            <p:nvPr/>
          </p:nvSpPr>
          <p:spPr bwMode="auto">
            <a:xfrm>
              <a:off x="2754" y="1449"/>
              <a:ext cx="258" cy="212"/>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J1</a:t>
              </a:r>
            </a:p>
          </p:txBody>
        </p:sp>
        <p:sp>
          <p:nvSpPr>
            <p:cNvPr id="32873" name="Rectangle 105"/>
            <p:cNvSpPr>
              <a:spLocks noChangeArrowheads="1"/>
            </p:cNvSpPr>
            <p:nvPr/>
          </p:nvSpPr>
          <p:spPr bwMode="auto">
            <a:xfrm>
              <a:off x="2754" y="1635"/>
              <a:ext cx="288"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B3</a:t>
              </a:r>
            </a:p>
          </p:txBody>
        </p:sp>
        <p:sp>
          <p:nvSpPr>
            <p:cNvPr id="32874" name="Rectangle 106"/>
            <p:cNvSpPr>
              <a:spLocks noChangeArrowheads="1"/>
            </p:cNvSpPr>
            <p:nvPr/>
          </p:nvSpPr>
          <p:spPr bwMode="auto">
            <a:xfrm>
              <a:off x="2754" y="1827"/>
              <a:ext cx="289"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C2</a:t>
              </a:r>
            </a:p>
          </p:txBody>
        </p:sp>
        <p:sp>
          <p:nvSpPr>
            <p:cNvPr id="32875" name="Rectangle 107"/>
            <p:cNvSpPr>
              <a:spLocks noChangeArrowheads="1"/>
            </p:cNvSpPr>
            <p:nvPr/>
          </p:nvSpPr>
          <p:spPr bwMode="auto">
            <a:xfrm>
              <a:off x="2754" y="2019"/>
              <a:ext cx="299"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G1</a:t>
              </a:r>
            </a:p>
          </p:txBody>
        </p:sp>
        <p:sp>
          <p:nvSpPr>
            <p:cNvPr id="32876" name="Rectangle 108"/>
            <p:cNvSpPr>
              <a:spLocks noChangeArrowheads="1"/>
            </p:cNvSpPr>
            <p:nvPr/>
          </p:nvSpPr>
          <p:spPr bwMode="auto">
            <a:xfrm>
              <a:off x="2754" y="2217"/>
              <a:ext cx="274"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F2</a:t>
              </a:r>
            </a:p>
          </p:txBody>
        </p:sp>
        <p:sp>
          <p:nvSpPr>
            <p:cNvPr id="32877" name="Rectangle 109"/>
            <p:cNvSpPr>
              <a:spLocks noChangeArrowheads="1"/>
            </p:cNvSpPr>
            <p:nvPr/>
          </p:nvSpPr>
          <p:spPr bwMode="auto">
            <a:xfrm>
              <a:off x="2754" y="2403"/>
              <a:ext cx="296"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H4</a:t>
              </a:r>
            </a:p>
          </p:txBody>
        </p:sp>
        <p:sp>
          <p:nvSpPr>
            <p:cNvPr id="32878" name="Rectangle 110"/>
            <p:cNvSpPr>
              <a:spLocks noChangeArrowheads="1"/>
            </p:cNvSpPr>
            <p:nvPr/>
          </p:nvSpPr>
          <p:spPr bwMode="auto">
            <a:xfrm>
              <a:off x="2760" y="2589"/>
              <a:ext cx="288"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Z3</a:t>
              </a:r>
            </a:p>
          </p:txBody>
        </p:sp>
        <p:sp>
          <p:nvSpPr>
            <p:cNvPr id="32879" name="Rectangle 111"/>
            <p:cNvSpPr>
              <a:spLocks noChangeArrowheads="1"/>
            </p:cNvSpPr>
            <p:nvPr/>
          </p:nvSpPr>
          <p:spPr bwMode="auto">
            <a:xfrm>
              <a:off x="2754" y="2787"/>
              <a:ext cx="288"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Z4</a:t>
              </a:r>
            </a:p>
          </p:txBody>
        </p:sp>
        <p:sp>
          <p:nvSpPr>
            <p:cNvPr id="32880" name="Rectangle 112"/>
            <p:cNvSpPr>
              <a:spLocks noChangeArrowheads="1"/>
            </p:cNvSpPr>
            <p:nvPr/>
          </p:nvSpPr>
          <p:spPr bwMode="auto">
            <a:xfrm>
              <a:off x="2766" y="2967"/>
              <a:ext cx="288" cy="214"/>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Z5</a:t>
              </a:r>
            </a:p>
          </p:txBody>
        </p:sp>
        <p:sp>
          <p:nvSpPr>
            <p:cNvPr id="32909" name="Rectangle 141"/>
            <p:cNvSpPr>
              <a:spLocks noChangeArrowheads="1"/>
            </p:cNvSpPr>
            <p:nvPr/>
          </p:nvSpPr>
          <p:spPr bwMode="auto">
            <a:xfrm>
              <a:off x="3984" y="3803"/>
              <a:ext cx="585" cy="233"/>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a:latin typeface="+mn-lt"/>
                </a:rPr>
                <a:t>TUG-3</a:t>
              </a:r>
            </a:p>
          </p:txBody>
        </p:sp>
      </p:grpSp>
    </p:spTree>
    <p:extLst>
      <p:ext uri="{BB962C8B-B14F-4D97-AF65-F5344CB8AC3E}">
        <p14:creationId xmlns:p14="http://schemas.microsoft.com/office/powerpoint/2010/main" val="950164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2919"/>
                                        </p:tgtEl>
                                        <p:attrNameLst>
                                          <p:attrName>style.visibility</p:attrName>
                                        </p:attrNameLst>
                                      </p:cBhvr>
                                      <p:to>
                                        <p:strVal val="visible"/>
                                      </p:to>
                                    </p:set>
                                    <p:animEffect transition="in" filter="wipe(left)">
                                      <p:cBhvr>
                                        <p:cTn id="7" dur="500"/>
                                        <p:tgtEl>
                                          <p:spTgt spid="329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2912"/>
                                        </p:tgtEl>
                                        <p:attrNameLst>
                                          <p:attrName>style.visibility</p:attrName>
                                        </p:attrNameLst>
                                      </p:cBhvr>
                                      <p:to>
                                        <p:strVal val="visible"/>
                                      </p:to>
                                    </p:set>
                                    <p:animEffect transition="in" filter="wipe(left)">
                                      <p:cBhvr>
                                        <p:cTn id="12" dur="500"/>
                                        <p:tgtEl>
                                          <p:spTgt spid="329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2913"/>
                                        </p:tgtEl>
                                        <p:attrNameLst>
                                          <p:attrName>style.visibility</p:attrName>
                                        </p:attrNameLst>
                                      </p:cBhvr>
                                      <p:to>
                                        <p:strVal val="visible"/>
                                      </p:to>
                                    </p:set>
                                    <p:animEffect transition="in" filter="wipe(left)">
                                      <p:cBhvr>
                                        <p:cTn id="17" dur="500"/>
                                        <p:tgtEl>
                                          <p:spTgt spid="329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pl-PL" sz="2400" dirty="0"/>
              <a:t>STM-4</a:t>
            </a:r>
            <a:r>
              <a:rPr lang="en-US" sz="2400" dirty="0"/>
              <a:t> Frame Structure</a:t>
            </a:r>
            <a:endParaRPr lang="pl-PL" sz="2400" dirty="0"/>
          </a:p>
        </p:txBody>
      </p:sp>
      <p:sp>
        <p:nvSpPr>
          <p:cNvPr id="38916" name="Rectangle 4"/>
          <p:cNvSpPr>
            <a:spLocks noChangeArrowheads="1"/>
          </p:cNvSpPr>
          <p:nvPr/>
        </p:nvSpPr>
        <p:spPr bwMode="auto">
          <a:xfrm>
            <a:off x="533400" y="2027238"/>
            <a:ext cx="1773238" cy="1023937"/>
          </a:xfrm>
          <a:prstGeom prst="rect">
            <a:avLst/>
          </a:prstGeom>
          <a:solidFill>
            <a:srgbClr val="FF7C80"/>
          </a:solidFill>
          <a:ln w="25400">
            <a:solidFill>
              <a:schemeClr val="tx1"/>
            </a:solidFill>
            <a:miter lim="800000"/>
            <a:headEnd/>
            <a:tailEnd/>
          </a:ln>
          <a:effectLst/>
        </p:spPr>
        <p:txBody>
          <a:bodyPr wrap="none" anchor="ctr"/>
          <a:lstStyle/>
          <a:p>
            <a:endParaRPr lang="pl-PL">
              <a:latin typeface="+mn-lt"/>
            </a:endParaRPr>
          </a:p>
        </p:txBody>
      </p:sp>
      <p:sp>
        <p:nvSpPr>
          <p:cNvPr id="38917" name="Line 5"/>
          <p:cNvSpPr>
            <a:spLocks noChangeShapeType="1"/>
          </p:cNvSpPr>
          <p:nvPr/>
        </p:nvSpPr>
        <p:spPr bwMode="auto">
          <a:xfrm>
            <a:off x="595313" y="2028825"/>
            <a:ext cx="0" cy="1025525"/>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38918" name="Line 6"/>
          <p:cNvSpPr>
            <a:spLocks noChangeShapeType="1"/>
          </p:cNvSpPr>
          <p:nvPr/>
        </p:nvSpPr>
        <p:spPr bwMode="auto">
          <a:xfrm>
            <a:off x="1044575" y="2014538"/>
            <a:ext cx="0" cy="1039812"/>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8919" name="Line 7"/>
          <p:cNvSpPr>
            <a:spLocks noChangeShapeType="1"/>
          </p:cNvSpPr>
          <p:nvPr/>
        </p:nvSpPr>
        <p:spPr bwMode="auto">
          <a:xfrm>
            <a:off x="1120775" y="2014538"/>
            <a:ext cx="0" cy="1049337"/>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38920" name="Rectangle 8"/>
          <p:cNvSpPr>
            <a:spLocks noChangeArrowheads="1"/>
          </p:cNvSpPr>
          <p:nvPr/>
        </p:nvSpPr>
        <p:spPr bwMode="auto">
          <a:xfrm>
            <a:off x="2630488" y="2027238"/>
            <a:ext cx="1773237" cy="1023937"/>
          </a:xfrm>
          <a:prstGeom prst="rect">
            <a:avLst/>
          </a:prstGeom>
          <a:solidFill>
            <a:schemeClr val="accent2"/>
          </a:solidFill>
          <a:ln w="25400">
            <a:solidFill>
              <a:schemeClr val="tx1"/>
            </a:solidFill>
            <a:miter lim="800000"/>
            <a:headEnd/>
            <a:tailEnd/>
          </a:ln>
          <a:effectLst/>
        </p:spPr>
        <p:txBody>
          <a:bodyPr wrap="none" anchor="ctr"/>
          <a:lstStyle/>
          <a:p>
            <a:endParaRPr lang="pl-PL">
              <a:latin typeface="+mn-lt"/>
            </a:endParaRPr>
          </a:p>
        </p:txBody>
      </p:sp>
      <p:sp>
        <p:nvSpPr>
          <p:cNvPr id="38921" name="Line 9"/>
          <p:cNvSpPr>
            <a:spLocks noChangeShapeType="1"/>
          </p:cNvSpPr>
          <p:nvPr/>
        </p:nvSpPr>
        <p:spPr bwMode="auto">
          <a:xfrm>
            <a:off x="2693988" y="2014538"/>
            <a:ext cx="0" cy="1025525"/>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38922" name="Line 10"/>
          <p:cNvSpPr>
            <a:spLocks noChangeShapeType="1"/>
          </p:cNvSpPr>
          <p:nvPr/>
        </p:nvSpPr>
        <p:spPr bwMode="auto">
          <a:xfrm>
            <a:off x="3143250" y="2014538"/>
            <a:ext cx="0" cy="1039812"/>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8923" name="Line 11"/>
          <p:cNvSpPr>
            <a:spLocks noChangeShapeType="1"/>
          </p:cNvSpPr>
          <p:nvPr/>
        </p:nvSpPr>
        <p:spPr bwMode="auto">
          <a:xfrm>
            <a:off x="3217863" y="2014538"/>
            <a:ext cx="0" cy="1049337"/>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38924" name="Rectangle 12"/>
          <p:cNvSpPr>
            <a:spLocks noChangeArrowheads="1"/>
          </p:cNvSpPr>
          <p:nvPr/>
        </p:nvSpPr>
        <p:spPr bwMode="auto">
          <a:xfrm>
            <a:off x="4729163" y="2027238"/>
            <a:ext cx="1773237" cy="1023937"/>
          </a:xfrm>
          <a:prstGeom prst="rect">
            <a:avLst/>
          </a:prstGeom>
          <a:solidFill>
            <a:schemeClr val="folHlink"/>
          </a:solidFill>
          <a:ln w="25400">
            <a:solidFill>
              <a:schemeClr val="tx1"/>
            </a:solidFill>
            <a:miter lim="800000"/>
            <a:headEnd/>
            <a:tailEnd/>
          </a:ln>
          <a:effectLst/>
        </p:spPr>
        <p:txBody>
          <a:bodyPr wrap="none" anchor="ctr"/>
          <a:lstStyle/>
          <a:p>
            <a:endParaRPr lang="pl-PL">
              <a:latin typeface="+mn-lt"/>
            </a:endParaRPr>
          </a:p>
        </p:txBody>
      </p:sp>
      <p:sp>
        <p:nvSpPr>
          <p:cNvPr id="38925" name="Line 13"/>
          <p:cNvSpPr>
            <a:spLocks noChangeShapeType="1"/>
          </p:cNvSpPr>
          <p:nvPr/>
        </p:nvSpPr>
        <p:spPr bwMode="auto">
          <a:xfrm>
            <a:off x="4791075" y="2014538"/>
            <a:ext cx="0" cy="1044575"/>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38926" name="Line 14"/>
          <p:cNvSpPr>
            <a:spLocks noChangeShapeType="1"/>
          </p:cNvSpPr>
          <p:nvPr/>
        </p:nvSpPr>
        <p:spPr bwMode="auto">
          <a:xfrm>
            <a:off x="5240338" y="2014538"/>
            <a:ext cx="0" cy="1035050"/>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8927" name="Line 15"/>
          <p:cNvSpPr>
            <a:spLocks noChangeShapeType="1"/>
          </p:cNvSpPr>
          <p:nvPr/>
        </p:nvSpPr>
        <p:spPr bwMode="auto">
          <a:xfrm>
            <a:off x="5314950" y="2014538"/>
            <a:ext cx="0" cy="1049337"/>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nvGrpSpPr>
          <p:cNvPr id="38928" name="Group 16"/>
          <p:cNvGrpSpPr>
            <a:grpSpLocks/>
          </p:cNvGrpSpPr>
          <p:nvPr/>
        </p:nvGrpSpPr>
        <p:grpSpPr bwMode="auto">
          <a:xfrm>
            <a:off x="6826250" y="2014538"/>
            <a:ext cx="1773238" cy="1049337"/>
            <a:chOff x="4688" y="816"/>
            <a:chExt cx="1136" cy="672"/>
          </a:xfrm>
        </p:grpSpPr>
        <p:sp>
          <p:nvSpPr>
            <p:cNvPr id="38929" name="Rectangle 17"/>
            <p:cNvSpPr>
              <a:spLocks noChangeArrowheads="1"/>
            </p:cNvSpPr>
            <p:nvPr/>
          </p:nvSpPr>
          <p:spPr bwMode="auto">
            <a:xfrm>
              <a:off x="4688" y="824"/>
              <a:ext cx="1136" cy="656"/>
            </a:xfrm>
            <a:prstGeom prst="rect">
              <a:avLst/>
            </a:prstGeom>
            <a:solidFill>
              <a:schemeClr val="hlink"/>
            </a:solidFill>
            <a:ln w="25400">
              <a:solidFill>
                <a:schemeClr val="tx1"/>
              </a:solidFill>
              <a:miter lim="800000"/>
              <a:headEnd/>
              <a:tailEnd/>
            </a:ln>
            <a:effectLst/>
          </p:spPr>
          <p:txBody>
            <a:bodyPr wrap="none" anchor="ctr"/>
            <a:lstStyle/>
            <a:p>
              <a:endParaRPr lang="pl-PL">
                <a:latin typeface="+mn-lt"/>
              </a:endParaRPr>
            </a:p>
          </p:txBody>
        </p:sp>
        <p:sp>
          <p:nvSpPr>
            <p:cNvPr id="38930" name="Line 18"/>
            <p:cNvSpPr>
              <a:spLocks noChangeShapeType="1"/>
            </p:cNvSpPr>
            <p:nvPr/>
          </p:nvSpPr>
          <p:spPr bwMode="auto">
            <a:xfrm>
              <a:off x="4728" y="816"/>
              <a:ext cx="0" cy="672"/>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38931" name="Line 19"/>
            <p:cNvSpPr>
              <a:spLocks noChangeShapeType="1"/>
            </p:cNvSpPr>
            <p:nvPr/>
          </p:nvSpPr>
          <p:spPr bwMode="auto">
            <a:xfrm>
              <a:off x="5016" y="816"/>
              <a:ext cx="0" cy="672"/>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sp>
          <p:nvSpPr>
            <p:cNvPr id="38932" name="Line 20"/>
            <p:cNvSpPr>
              <a:spLocks noChangeShapeType="1"/>
            </p:cNvSpPr>
            <p:nvPr/>
          </p:nvSpPr>
          <p:spPr bwMode="auto">
            <a:xfrm>
              <a:off x="5064" y="816"/>
              <a:ext cx="0" cy="672"/>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sp>
        <p:nvSpPr>
          <p:cNvPr id="38933" name="Rectangle 21"/>
          <p:cNvSpPr>
            <a:spLocks noChangeArrowheads="1"/>
          </p:cNvSpPr>
          <p:nvPr/>
        </p:nvSpPr>
        <p:spPr bwMode="auto">
          <a:xfrm>
            <a:off x="601663" y="4718050"/>
            <a:ext cx="61912" cy="1036638"/>
          </a:xfrm>
          <a:prstGeom prst="rect">
            <a:avLst/>
          </a:prstGeom>
          <a:solidFill>
            <a:schemeClr val="accent2"/>
          </a:solidFill>
          <a:ln w="12700">
            <a:solidFill>
              <a:schemeClr val="tx1"/>
            </a:solidFill>
            <a:miter lim="800000"/>
            <a:headEnd/>
            <a:tailEnd/>
          </a:ln>
          <a:effectLst/>
        </p:spPr>
        <p:txBody>
          <a:bodyPr wrap="none" anchor="ctr"/>
          <a:lstStyle/>
          <a:p>
            <a:endParaRPr lang="pl-PL">
              <a:latin typeface="+mn-lt"/>
            </a:endParaRPr>
          </a:p>
        </p:txBody>
      </p:sp>
      <p:sp>
        <p:nvSpPr>
          <p:cNvPr id="38934" name="Rectangle 22"/>
          <p:cNvSpPr>
            <a:spLocks noChangeArrowheads="1"/>
          </p:cNvSpPr>
          <p:nvPr/>
        </p:nvSpPr>
        <p:spPr bwMode="auto">
          <a:xfrm>
            <a:off x="527050" y="4718050"/>
            <a:ext cx="61913" cy="1036638"/>
          </a:xfrm>
          <a:prstGeom prst="rect">
            <a:avLst/>
          </a:prstGeom>
          <a:solidFill>
            <a:srgbClr val="FF7C80"/>
          </a:solidFill>
          <a:ln w="12700">
            <a:solidFill>
              <a:schemeClr val="tx1"/>
            </a:solidFill>
            <a:miter lim="800000"/>
            <a:headEnd/>
            <a:tailEnd/>
          </a:ln>
          <a:effectLst/>
        </p:spPr>
        <p:txBody>
          <a:bodyPr wrap="none" anchor="ctr"/>
          <a:lstStyle/>
          <a:p>
            <a:endParaRPr lang="pl-PL">
              <a:latin typeface="+mn-lt"/>
            </a:endParaRPr>
          </a:p>
        </p:txBody>
      </p:sp>
      <p:sp>
        <p:nvSpPr>
          <p:cNvPr id="38935" name="Rectangle 23"/>
          <p:cNvSpPr>
            <a:spLocks noChangeArrowheads="1"/>
          </p:cNvSpPr>
          <p:nvPr/>
        </p:nvSpPr>
        <p:spPr bwMode="auto">
          <a:xfrm>
            <a:off x="676275" y="4718050"/>
            <a:ext cx="63500" cy="1036638"/>
          </a:xfrm>
          <a:prstGeom prst="rect">
            <a:avLst/>
          </a:prstGeom>
          <a:solidFill>
            <a:schemeClr val="folHlink"/>
          </a:solidFill>
          <a:ln w="12700">
            <a:solidFill>
              <a:schemeClr val="tx1"/>
            </a:solidFill>
            <a:miter lim="800000"/>
            <a:headEnd/>
            <a:tailEnd/>
          </a:ln>
          <a:effectLst/>
        </p:spPr>
        <p:txBody>
          <a:bodyPr wrap="none" anchor="ctr"/>
          <a:lstStyle/>
          <a:p>
            <a:endParaRPr lang="pl-PL">
              <a:latin typeface="+mn-lt"/>
            </a:endParaRPr>
          </a:p>
        </p:txBody>
      </p:sp>
      <p:sp>
        <p:nvSpPr>
          <p:cNvPr id="38936" name="Rectangle 24"/>
          <p:cNvSpPr>
            <a:spLocks noChangeArrowheads="1"/>
          </p:cNvSpPr>
          <p:nvPr/>
        </p:nvSpPr>
        <p:spPr bwMode="auto">
          <a:xfrm>
            <a:off x="750888" y="4718050"/>
            <a:ext cx="61912" cy="1036638"/>
          </a:xfrm>
          <a:prstGeom prst="rect">
            <a:avLst/>
          </a:prstGeom>
          <a:solidFill>
            <a:schemeClr val="hlink"/>
          </a:solidFill>
          <a:ln w="12700">
            <a:solidFill>
              <a:schemeClr val="tx1"/>
            </a:solidFill>
            <a:miter lim="800000"/>
            <a:headEnd/>
            <a:tailEnd/>
          </a:ln>
          <a:effectLst/>
        </p:spPr>
        <p:txBody>
          <a:bodyPr wrap="none" anchor="ctr"/>
          <a:lstStyle/>
          <a:p>
            <a:endParaRPr lang="pl-PL">
              <a:latin typeface="+mn-lt"/>
            </a:endParaRPr>
          </a:p>
        </p:txBody>
      </p:sp>
      <p:sp>
        <p:nvSpPr>
          <p:cNvPr id="38937" name="Rectangle 25"/>
          <p:cNvSpPr>
            <a:spLocks noChangeArrowheads="1"/>
          </p:cNvSpPr>
          <p:nvPr/>
        </p:nvSpPr>
        <p:spPr bwMode="auto">
          <a:xfrm>
            <a:off x="3491880" y="4725144"/>
            <a:ext cx="1754262" cy="1036638"/>
          </a:xfrm>
          <a:prstGeom prst="rect">
            <a:avLst/>
          </a:prstGeom>
          <a:solidFill>
            <a:schemeClr val="accent2"/>
          </a:solidFill>
          <a:ln w="12700">
            <a:solidFill>
              <a:schemeClr val="tx1"/>
            </a:solidFill>
            <a:miter lim="800000"/>
            <a:headEnd/>
            <a:tailEnd/>
          </a:ln>
          <a:effectLst/>
        </p:spPr>
        <p:txBody>
          <a:bodyPr wrap="none" anchor="ctr"/>
          <a:lstStyle/>
          <a:p>
            <a:endParaRPr lang="pl-PL">
              <a:latin typeface="+mn-lt"/>
            </a:endParaRPr>
          </a:p>
        </p:txBody>
      </p:sp>
      <p:sp>
        <p:nvSpPr>
          <p:cNvPr id="38938" name="Rectangle 26"/>
          <p:cNvSpPr>
            <a:spLocks noChangeArrowheads="1"/>
          </p:cNvSpPr>
          <p:nvPr/>
        </p:nvSpPr>
        <p:spPr bwMode="auto">
          <a:xfrm>
            <a:off x="1951038" y="4718050"/>
            <a:ext cx="1540842" cy="1036638"/>
          </a:xfrm>
          <a:prstGeom prst="rect">
            <a:avLst/>
          </a:prstGeom>
          <a:solidFill>
            <a:srgbClr val="FF7C80"/>
          </a:solidFill>
          <a:ln w="12700">
            <a:solidFill>
              <a:schemeClr val="tx1"/>
            </a:solidFill>
            <a:miter lim="800000"/>
            <a:headEnd/>
            <a:tailEnd/>
          </a:ln>
          <a:effectLst/>
        </p:spPr>
        <p:txBody>
          <a:bodyPr wrap="none" anchor="ctr"/>
          <a:lstStyle/>
          <a:p>
            <a:endParaRPr lang="pl-PL">
              <a:latin typeface="+mn-lt"/>
            </a:endParaRPr>
          </a:p>
        </p:txBody>
      </p:sp>
      <p:sp>
        <p:nvSpPr>
          <p:cNvPr id="38939" name="Rectangle 27"/>
          <p:cNvSpPr>
            <a:spLocks noChangeArrowheads="1"/>
          </p:cNvSpPr>
          <p:nvPr/>
        </p:nvSpPr>
        <p:spPr bwMode="auto">
          <a:xfrm>
            <a:off x="5220072" y="4725144"/>
            <a:ext cx="1751657" cy="1036638"/>
          </a:xfrm>
          <a:prstGeom prst="rect">
            <a:avLst/>
          </a:prstGeom>
          <a:solidFill>
            <a:schemeClr val="folHlink"/>
          </a:solidFill>
          <a:ln w="12700">
            <a:solidFill>
              <a:schemeClr val="tx1"/>
            </a:solidFill>
            <a:miter lim="800000"/>
            <a:headEnd/>
            <a:tailEnd/>
          </a:ln>
          <a:effectLst/>
        </p:spPr>
        <p:txBody>
          <a:bodyPr wrap="none" anchor="ctr"/>
          <a:lstStyle/>
          <a:p>
            <a:endParaRPr lang="pl-PL">
              <a:latin typeface="+mn-lt"/>
            </a:endParaRPr>
          </a:p>
        </p:txBody>
      </p:sp>
      <p:sp>
        <p:nvSpPr>
          <p:cNvPr id="38940" name="Rectangle 28"/>
          <p:cNvSpPr>
            <a:spLocks noChangeArrowheads="1"/>
          </p:cNvSpPr>
          <p:nvPr/>
        </p:nvSpPr>
        <p:spPr bwMode="auto">
          <a:xfrm>
            <a:off x="6948264" y="4725144"/>
            <a:ext cx="1656184" cy="1036638"/>
          </a:xfrm>
          <a:prstGeom prst="rect">
            <a:avLst/>
          </a:prstGeom>
          <a:solidFill>
            <a:schemeClr val="hlink"/>
          </a:solidFill>
          <a:ln w="12700">
            <a:solidFill>
              <a:schemeClr val="tx1"/>
            </a:solidFill>
            <a:miter lim="800000"/>
            <a:headEnd/>
            <a:tailEnd/>
          </a:ln>
          <a:effectLst/>
        </p:spPr>
        <p:txBody>
          <a:bodyPr wrap="none" anchor="ctr"/>
          <a:lstStyle/>
          <a:p>
            <a:endParaRPr lang="pl-PL">
              <a:latin typeface="+mn-lt"/>
            </a:endParaRPr>
          </a:p>
        </p:txBody>
      </p:sp>
      <p:sp>
        <p:nvSpPr>
          <p:cNvPr id="38941" name="Rectangle 29"/>
          <p:cNvSpPr>
            <a:spLocks noChangeArrowheads="1"/>
          </p:cNvSpPr>
          <p:nvPr/>
        </p:nvSpPr>
        <p:spPr bwMode="auto">
          <a:xfrm>
            <a:off x="533400" y="4724400"/>
            <a:ext cx="8066088" cy="1023938"/>
          </a:xfrm>
          <a:prstGeom prst="rect">
            <a:avLst/>
          </a:prstGeom>
          <a:noFill/>
          <a:ln w="25400">
            <a:solidFill>
              <a:schemeClr val="tx1"/>
            </a:solidFill>
            <a:miter lim="800000"/>
            <a:headEnd/>
            <a:tailEnd/>
          </a:ln>
          <a:effectLst/>
        </p:spPr>
        <p:txBody>
          <a:bodyPr wrap="none" anchor="ctr"/>
          <a:lstStyle/>
          <a:p>
            <a:endParaRPr lang="pl-PL">
              <a:latin typeface="+mn-lt"/>
            </a:endParaRPr>
          </a:p>
        </p:txBody>
      </p:sp>
      <p:sp>
        <p:nvSpPr>
          <p:cNvPr id="38942" name="Line 30"/>
          <p:cNvSpPr>
            <a:spLocks noChangeShapeType="1"/>
          </p:cNvSpPr>
          <p:nvPr/>
        </p:nvSpPr>
        <p:spPr bwMode="auto">
          <a:xfrm>
            <a:off x="1944688" y="4711700"/>
            <a:ext cx="0" cy="1049338"/>
          </a:xfrm>
          <a:prstGeom prst="line">
            <a:avLst/>
          </a:prstGeom>
          <a:noFill/>
          <a:ln w="25400">
            <a:solidFill>
              <a:schemeClr val="tx1"/>
            </a:solidFill>
            <a:round/>
            <a:headEnd type="none" w="sm" len="sm"/>
            <a:tailEnd type="none" w="sm" len="sm"/>
          </a:ln>
          <a:effectLst/>
        </p:spPr>
        <p:txBody>
          <a:bodyPr wrap="none" anchor="ctr"/>
          <a:lstStyle/>
          <a:p>
            <a:endParaRPr lang="pl-PL">
              <a:latin typeface="+mn-lt"/>
            </a:endParaRPr>
          </a:p>
        </p:txBody>
      </p:sp>
      <p:grpSp>
        <p:nvGrpSpPr>
          <p:cNvPr id="38943" name="Group 31"/>
          <p:cNvGrpSpPr>
            <a:grpSpLocks/>
          </p:cNvGrpSpPr>
          <p:nvPr/>
        </p:nvGrpSpPr>
        <p:grpSpPr bwMode="auto">
          <a:xfrm>
            <a:off x="520700" y="3211513"/>
            <a:ext cx="1798638" cy="336550"/>
            <a:chOff x="648" y="1583"/>
            <a:chExt cx="1152" cy="215"/>
          </a:xfrm>
        </p:grpSpPr>
        <p:sp>
          <p:nvSpPr>
            <p:cNvPr id="38944" name="Line 32"/>
            <p:cNvSpPr>
              <a:spLocks noChangeShapeType="1"/>
            </p:cNvSpPr>
            <p:nvPr/>
          </p:nvSpPr>
          <p:spPr bwMode="auto">
            <a:xfrm>
              <a:off x="648" y="1584"/>
              <a:ext cx="336" cy="0"/>
            </a:xfrm>
            <a:prstGeom prst="line">
              <a:avLst/>
            </a:prstGeom>
            <a:noFill/>
            <a:ln w="25400">
              <a:solidFill>
                <a:schemeClr val="tx1"/>
              </a:solidFill>
              <a:round/>
              <a:headEnd type="stealth" w="med" len="lg"/>
              <a:tailEnd type="stealth" w="med" len="lg"/>
            </a:ln>
            <a:effectLst/>
          </p:spPr>
          <p:txBody>
            <a:bodyPr wrap="none" anchor="ctr"/>
            <a:lstStyle/>
            <a:p>
              <a:endParaRPr lang="pl-PL">
                <a:latin typeface="+mn-lt"/>
              </a:endParaRPr>
            </a:p>
          </p:txBody>
        </p:sp>
        <p:sp>
          <p:nvSpPr>
            <p:cNvPr id="38945" name="Line 33"/>
            <p:cNvSpPr>
              <a:spLocks noChangeShapeType="1"/>
            </p:cNvSpPr>
            <p:nvPr/>
          </p:nvSpPr>
          <p:spPr bwMode="auto">
            <a:xfrm>
              <a:off x="936" y="1584"/>
              <a:ext cx="864" cy="0"/>
            </a:xfrm>
            <a:prstGeom prst="line">
              <a:avLst/>
            </a:prstGeom>
            <a:noFill/>
            <a:ln w="25400">
              <a:solidFill>
                <a:schemeClr val="tx1"/>
              </a:solidFill>
              <a:round/>
              <a:headEnd type="stealth" w="med" len="lg"/>
              <a:tailEnd type="stealth" w="med" len="lg"/>
            </a:ln>
            <a:effectLst/>
          </p:spPr>
          <p:txBody>
            <a:bodyPr wrap="none" anchor="ctr"/>
            <a:lstStyle/>
            <a:p>
              <a:endParaRPr lang="pl-PL">
                <a:latin typeface="+mn-lt"/>
              </a:endParaRPr>
            </a:p>
          </p:txBody>
        </p:sp>
        <p:sp>
          <p:nvSpPr>
            <p:cNvPr id="38946" name="Rectangle 34"/>
            <p:cNvSpPr>
              <a:spLocks noChangeArrowheads="1"/>
            </p:cNvSpPr>
            <p:nvPr/>
          </p:nvSpPr>
          <p:spPr bwMode="auto">
            <a:xfrm>
              <a:off x="734" y="1583"/>
              <a:ext cx="202" cy="21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9</a:t>
              </a:r>
            </a:p>
          </p:txBody>
        </p:sp>
        <p:sp>
          <p:nvSpPr>
            <p:cNvPr id="38947" name="Rectangle 35"/>
            <p:cNvSpPr>
              <a:spLocks noChangeArrowheads="1"/>
            </p:cNvSpPr>
            <p:nvPr/>
          </p:nvSpPr>
          <p:spPr bwMode="auto">
            <a:xfrm>
              <a:off x="1214" y="1583"/>
              <a:ext cx="368" cy="21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261</a:t>
              </a:r>
            </a:p>
          </p:txBody>
        </p:sp>
      </p:grpSp>
      <p:grpSp>
        <p:nvGrpSpPr>
          <p:cNvPr id="38948" name="Group 36"/>
          <p:cNvGrpSpPr>
            <a:grpSpLocks/>
          </p:cNvGrpSpPr>
          <p:nvPr/>
        </p:nvGrpSpPr>
        <p:grpSpPr bwMode="auto">
          <a:xfrm>
            <a:off x="2617788" y="3211513"/>
            <a:ext cx="1798637" cy="336550"/>
            <a:chOff x="1992" y="1583"/>
            <a:chExt cx="1152" cy="215"/>
          </a:xfrm>
        </p:grpSpPr>
        <p:sp>
          <p:nvSpPr>
            <p:cNvPr id="38949" name="Line 37"/>
            <p:cNvSpPr>
              <a:spLocks noChangeShapeType="1"/>
            </p:cNvSpPr>
            <p:nvPr/>
          </p:nvSpPr>
          <p:spPr bwMode="auto">
            <a:xfrm>
              <a:off x="1992" y="1584"/>
              <a:ext cx="336" cy="0"/>
            </a:xfrm>
            <a:prstGeom prst="line">
              <a:avLst/>
            </a:prstGeom>
            <a:noFill/>
            <a:ln w="25400">
              <a:solidFill>
                <a:schemeClr val="tx1"/>
              </a:solidFill>
              <a:round/>
              <a:headEnd type="stealth" w="med" len="lg"/>
              <a:tailEnd type="stealth" w="med" len="lg"/>
            </a:ln>
            <a:effectLst/>
          </p:spPr>
          <p:txBody>
            <a:bodyPr wrap="none" anchor="ctr"/>
            <a:lstStyle/>
            <a:p>
              <a:endParaRPr lang="pl-PL">
                <a:latin typeface="+mn-lt"/>
              </a:endParaRPr>
            </a:p>
          </p:txBody>
        </p:sp>
        <p:sp>
          <p:nvSpPr>
            <p:cNvPr id="38950" name="Line 38"/>
            <p:cNvSpPr>
              <a:spLocks noChangeShapeType="1"/>
            </p:cNvSpPr>
            <p:nvPr/>
          </p:nvSpPr>
          <p:spPr bwMode="auto">
            <a:xfrm>
              <a:off x="2280" y="1584"/>
              <a:ext cx="864" cy="0"/>
            </a:xfrm>
            <a:prstGeom prst="line">
              <a:avLst/>
            </a:prstGeom>
            <a:noFill/>
            <a:ln w="25400">
              <a:solidFill>
                <a:schemeClr val="tx1"/>
              </a:solidFill>
              <a:round/>
              <a:headEnd type="stealth" w="med" len="lg"/>
              <a:tailEnd type="stealth" w="med" len="lg"/>
            </a:ln>
            <a:effectLst/>
          </p:spPr>
          <p:txBody>
            <a:bodyPr wrap="none" anchor="ctr"/>
            <a:lstStyle/>
            <a:p>
              <a:endParaRPr lang="pl-PL">
                <a:latin typeface="+mn-lt"/>
              </a:endParaRPr>
            </a:p>
          </p:txBody>
        </p:sp>
        <p:sp>
          <p:nvSpPr>
            <p:cNvPr id="38951" name="Rectangle 39"/>
            <p:cNvSpPr>
              <a:spLocks noChangeArrowheads="1"/>
            </p:cNvSpPr>
            <p:nvPr/>
          </p:nvSpPr>
          <p:spPr bwMode="auto">
            <a:xfrm>
              <a:off x="2078" y="1583"/>
              <a:ext cx="202" cy="21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9</a:t>
              </a:r>
            </a:p>
          </p:txBody>
        </p:sp>
        <p:sp>
          <p:nvSpPr>
            <p:cNvPr id="38952" name="Rectangle 40"/>
            <p:cNvSpPr>
              <a:spLocks noChangeArrowheads="1"/>
            </p:cNvSpPr>
            <p:nvPr/>
          </p:nvSpPr>
          <p:spPr bwMode="auto">
            <a:xfrm>
              <a:off x="2558" y="1583"/>
              <a:ext cx="368" cy="21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261</a:t>
              </a:r>
            </a:p>
          </p:txBody>
        </p:sp>
      </p:grpSp>
      <p:grpSp>
        <p:nvGrpSpPr>
          <p:cNvPr id="38953" name="Group 41"/>
          <p:cNvGrpSpPr>
            <a:grpSpLocks/>
          </p:cNvGrpSpPr>
          <p:nvPr/>
        </p:nvGrpSpPr>
        <p:grpSpPr bwMode="auto">
          <a:xfrm>
            <a:off x="4716463" y="3211513"/>
            <a:ext cx="1798637" cy="336550"/>
            <a:chOff x="3336" y="1583"/>
            <a:chExt cx="1152" cy="215"/>
          </a:xfrm>
        </p:grpSpPr>
        <p:sp>
          <p:nvSpPr>
            <p:cNvPr id="38954" name="Line 42"/>
            <p:cNvSpPr>
              <a:spLocks noChangeShapeType="1"/>
            </p:cNvSpPr>
            <p:nvPr/>
          </p:nvSpPr>
          <p:spPr bwMode="auto">
            <a:xfrm>
              <a:off x="3336" y="1584"/>
              <a:ext cx="336" cy="0"/>
            </a:xfrm>
            <a:prstGeom prst="line">
              <a:avLst/>
            </a:prstGeom>
            <a:noFill/>
            <a:ln w="25400">
              <a:solidFill>
                <a:schemeClr val="tx1"/>
              </a:solidFill>
              <a:round/>
              <a:headEnd type="stealth" w="med" len="lg"/>
              <a:tailEnd type="stealth" w="med" len="lg"/>
            </a:ln>
            <a:effectLst/>
          </p:spPr>
          <p:txBody>
            <a:bodyPr wrap="none" anchor="ctr"/>
            <a:lstStyle/>
            <a:p>
              <a:endParaRPr lang="pl-PL">
                <a:latin typeface="+mn-lt"/>
              </a:endParaRPr>
            </a:p>
          </p:txBody>
        </p:sp>
        <p:sp>
          <p:nvSpPr>
            <p:cNvPr id="38955" name="Line 43"/>
            <p:cNvSpPr>
              <a:spLocks noChangeShapeType="1"/>
            </p:cNvSpPr>
            <p:nvPr/>
          </p:nvSpPr>
          <p:spPr bwMode="auto">
            <a:xfrm>
              <a:off x="3624" y="1584"/>
              <a:ext cx="864" cy="0"/>
            </a:xfrm>
            <a:prstGeom prst="line">
              <a:avLst/>
            </a:prstGeom>
            <a:noFill/>
            <a:ln w="25400">
              <a:solidFill>
                <a:schemeClr val="tx1"/>
              </a:solidFill>
              <a:round/>
              <a:headEnd type="stealth" w="med" len="lg"/>
              <a:tailEnd type="stealth" w="med" len="lg"/>
            </a:ln>
            <a:effectLst/>
          </p:spPr>
          <p:txBody>
            <a:bodyPr wrap="none" anchor="ctr"/>
            <a:lstStyle/>
            <a:p>
              <a:endParaRPr lang="pl-PL">
                <a:latin typeface="+mn-lt"/>
              </a:endParaRPr>
            </a:p>
          </p:txBody>
        </p:sp>
        <p:sp>
          <p:nvSpPr>
            <p:cNvPr id="38956" name="Rectangle 44"/>
            <p:cNvSpPr>
              <a:spLocks noChangeArrowheads="1"/>
            </p:cNvSpPr>
            <p:nvPr/>
          </p:nvSpPr>
          <p:spPr bwMode="auto">
            <a:xfrm>
              <a:off x="3423" y="1583"/>
              <a:ext cx="202" cy="21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9</a:t>
              </a:r>
            </a:p>
          </p:txBody>
        </p:sp>
        <p:sp>
          <p:nvSpPr>
            <p:cNvPr id="38957" name="Rectangle 45"/>
            <p:cNvSpPr>
              <a:spLocks noChangeArrowheads="1"/>
            </p:cNvSpPr>
            <p:nvPr/>
          </p:nvSpPr>
          <p:spPr bwMode="auto">
            <a:xfrm>
              <a:off x="3903" y="1583"/>
              <a:ext cx="368" cy="21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261</a:t>
              </a:r>
            </a:p>
          </p:txBody>
        </p:sp>
      </p:grpSp>
      <p:grpSp>
        <p:nvGrpSpPr>
          <p:cNvPr id="38958" name="Group 46"/>
          <p:cNvGrpSpPr>
            <a:grpSpLocks/>
          </p:cNvGrpSpPr>
          <p:nvPr/>
        </p:nvGrpSpPr>
        <p:grpSpPr bwMode="auto">
          <a:xfrm>
            <a:off x="6813550" y="3211513"/>
            <a:ext cx="1798638" cy="336550"/>
            <a:chOff x="4680" y="1583"/>
            <a:chExt cx="1152" cy="215"/>
          </a:xfrm>
        </p:grpSpPr>
        <p:sp>
          <p:nvSpPr>
            <p:cNvPr id="38959" name="Line 47"/>
            <p:cNvSpPr>
              <a:spLocks noChangeShapeType="1"/>
            </p:cNvSpPr>
            <p:nvPr/>
          </p:nvSpPr>
          <p:spPr bwMode="auto">
            <a:xfrm>
              <a:off x="4680" y="1584"/>
              <a:ext cx="336" cy="0"/>
            </a:xfrm>
            <a:prstGeom prst="line">
              <a:avLst/>
            </a:prstGeom>
            <a:noFill/>
            <a:ln w="25400">
              <a:solidFill>
                <a:schemeClr val="tx1"/>
              </a:solidFill>
              <a:round/>
              <a:headEnd type="stealth" w="med" len="lg"/>
              <a:tailEnd type="stealth" w="med" len="lg"/>
            </a:ln>
            <a:effectLst/>
          </p:spPr>
          <p:txBody>
            <a:bodyPr wrap="none" anchor="ctr"/>
            <a:lstStyle/>
            <a:p>
              <a:endParaRPr lang="pl-PL">
                <a:latin typeface="+mn-lt"/>
              </a:endParaRPr>
            </a:p>
          </p:txBody>
        </p:sp>
        <p:sp>
          <p:nvSpPr>
            <p:cNvPr id="38960" name="Line 48"/>
            <p:cNvSpPr>
              <a:spLocks noChangeShapeType="1"/>
            </p:cNvSpPr>
            <p:nvPr/>
          </p:nvSpPr>
          <p:spPr bwMode="auto">
            <a:xfrm>
              <a:off x="4968" y="1584"/>
              <a:ext cx="864" cy="0"/>
            </a:xfrm>
            <a:prstGeom prst="line">
              <a:avLst/>
            </a:prstGeom>
            <a:noFill/>
            <a:ln w="25400">
              <a:solidFill>
                <a:schemeClr val="tx1"/>
              </a:solidFill>
              <a:round/>
              <a:headEnd type="stealth" w="med" len="lg"/>
              <a:tailEnd type="stealth" w="med" len="lg"/>
            </a:ln>
            <a:effectLst/>
          </p:spPr>
          <p:txBody>
            <a:bodyPr wrap="none" anchor="ctr"/>
            <a:lstStyle/>
            <a:p>
              <a:endParaRPr lang="pl-PL">
                <a:latin typeface="+mn-lt"/>
              </a:endParaRPr>
            </a:p>
          </p:txBody>
        </p:sp>
        <p:sp>
          <p:nvSpPr>
            <p:cNvPr id="38961" name="Rectangle 49"/>
            <p:cNvSpPr>
              <a:spLocks noChangeArrowheads="1"/>
            </p:cNvSpPr>
            <p:nvPr/>
          </p:nvSpPr>
          <p:spPr bwMode="auto">
            <a:xfrm>
              <a:off x="4766" y="1583"/>
              <a:ext cx="202" cy="21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9</a:t>
              </a:r>
            </a:p>
          </p:txBody>
        </p:sp>
        <p:sp>
          <p:nvSpPr>
            <p:cNvPr id="38962" name="Rectangle 50"/>
            <p:cNvSpPr>
              <a:spLocks noChangeArrowheads="1"/>
            </p:cNvSpPr>
            <p:nvPr/>
          </p:nvSpPr>
          <p:spPr bwMode="auto">
            <a:xfrm>
              <a:off x="5246" y="1583"/>
              <a:ext cx="368" cy="21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261</a:t>
              </a:r>
            </a:p>
          </p:txBody>
        </p:sp>
      </p:grpSp>
      <p:sp>
        <p:nvSpPr>
          <p:cNvPr id="38963" name="Rectangle 51"/>
          <p:cNvSpPr>
            <a:spLocks noChangeArrowheads="1"/>
          </p:cNvSpPr>
          <p:nvPr/>
        </p:nvSpPr>
        <p:spPr bwMode="auto">
          <a:xfrm>
            <a:off x="430213" y="1638300"/>
            <a:ext cx="1952458" cy="339196"/>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STM-1    </a:t>
            </a:r>
            <a:r>
              <a:rPr lang="en-US" sz="1600">
                <a:latin typeface="+mn-lt"/>
              </a:rPr>
              <a:t>signal</a:t>
            </a:r>
            <a:r>
              <a:rPr lang="pl-PL" sz="1600">
                <a:latin typeface="+mn-lt"/>
              </a:rPr>
              <a:t> A</a:t>
            </a:r>
          </a:p>
        </p:txBody>
      </p:sp>
      <p:sp>
        <p:nvSpPr>
          <p:cNvPr id="38964" name="Rectangle 52"/>
          <p:cNvSpPr>
            <a:spLocks noChangeArrowheads="1"/>
          </p:cNvSpPr>
          <p:nvPr/>
        </p:nvSpPr>
        <p:spPr bwMode="auto">
          <a:xfrm>
            <a:off x="2603500" y="1638300"/>
            <a:ext cx="1736053" cy="339196"/>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STM-1 </a:t>
            </a:r>
            <a:r>
              <a:rPr lang="en-US" sz="1600">
                <a:latin typeface="+mn-lt"/>
              </a:rPr>
              <a:t>signal</a:t>
            </a:r>
            <a:r>
              <a:rPr lang="pl-PL" sz="1600">
                <a:latin typeface="+mn-lt"/>
              </a:rPr>
              <a:t> B</a:t>
            </a:r>
          </a:p>
        </p:txBody>
      </p:sp>
      <p:sp>
        <p:nvSpPr>
          <p:cNvPr id="38965" name="Rectangle 53"/>
          <p:cNvSpPr>
            <a:spLocks noChangeArrowheads="1"/>
          </p:cNvSpPr>
          <p:nvPr/>
        </p:nvSpPr>
        <p:spPr bwMode="auto">
          <a:xfrm>
            <a:off x="4700588" y="1638300"/>
            <a:ext cx="1737655" cy="339196"/>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STM-1 </a:t>
            </a:r>
            <a:r>
              <a:rPr lang="en-US" sz="1600">
                <a:latin typeface="+mn-lt"/>
              </a:rPr>
              <a:t>signal</a:t>
            </a:r>
            <a:r>
              <a:rPr lang="pl-PL" sz="1600">
                <a:latin typeface="+mn-lt"/>
              </a:rPr>
              <a:t> C</a:t>
            </a:r>
          </a:p>
        </p:txBody>
      </p:sp>
      <p:sp>
        <p:nvSpPr>
          <p:cNvPr id="38966" name="Rectangle 54"/>
          <p:cNvSpPr>
            <a:spLocks noChangeArrowheads="1"/>
          </p:cNvSpPr>
          <p:nvPr/>
        </p:nvSpPr>
        <p:spPr bwMode="auto">
          <a:xfrm>
            <a:off x="6723063" y="1638300"/>
            <a:ext cx="1753685" cy="339196"/>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STM-1 </a:t>
            </a:r>
            <a:r>
              <a:rPr lang="en-US" sz="1600">
                <a:latin typeface="+mn-lt"/>
              </a:rPr>
              <a:t>signal</a:t>
            </a:r>
            <a:r>
              <a:rPr lang="pl-PL" sz="1600">
                <a:latin typeface="+mn-lt"/>
              </a:rPr>
              <a:t> D</a:t>
            </a:r>
          </a:p>
        </p:txBody>
      </p:sp>
      <p:sp>
        <p:nvSpPr>
          <p:cNvPr id="38967" name="Line 55"/>
          <p:cNvSpPr>
            <a:spLocks noChangeShapeType="1"/>
          </p:cNvSpPr>
          <p:nvPr/>
        </p:nvSpPr>
        <p:spPr bwMode="auto">
          <a:xfrm>
            <a:off x="520700" y="5911850"/>
            <a:ext cx="1498600" cy="0"/>
          </a:xfrm>
          <a:prstGeom prst="line">
            <a:avLst/>
          </a:prstGeom>
          <a:noFill/>
          <a:ln w="25400">
            <a:solidFill>
              <a:schemeClr val="tx1"/>
            </a:solidFill>
            <a:round/>
            <a:headEnd type="stealth" w="med" len="lg"/>
            <a:tailEnd type="stealth" w="med" len="lg"/>
          </a:ln>
          <a:effectLst/>
        </p:spPr>
        <p:txBody>
          <a:bodyPr wrap="none" anchor="ctr"/>
          <a:lstStyle/>
          <a:p>
            <a:endParaRPr lang="pl-PL">
              <a:latin typeface="+mn-lt"/>
            </a:endParaRPr>
          </a:p>
        </p:txBody>
      </p:sp>
      <p:sp>
        <p:nvSpPr>
          <p:cNvPr id="38968" name="Line 56"/>
          <p:cNvSpPr>
            <a:spLocks noChangeShapeType="1"/>
          </p:cNvSpPr>
          <p:nvPr/>
        </p:nvSpPr>
        <p:spPr bwMode="auto">
          <a:xfrm>
            <a:off x="1944688" y="5911850"/>
            <a:ext cx="6667500" cy="0"/>
          </a:xfrm>
          <a:prstGeom prst="line">
            <a:avLst/>
          </a:prstGeom>
          <a:noFill/>
          <a:ln w="25400">
            <a:solidFill>
              <a:schemeClr val="tx1"/>
            </a:solidFill>
            <a:round/>
            <a:headEnd type="stealth" w="med" len="lg"/>
            <a:tailEnd type="stealth" w="med" len="lg"/>
          </a:ln>
          <a:effectLst/>
        </p:spPr>
        <p:txBody>
          <a:bodyPr wrap="none" anchor="ctr"/>
          <a:lstStyle/>
          <a:p>
            <a:endParaRPr lang="pl-PL">
              <a:latin typeface="+mn-lt"/>
            </a:endParaRPr>
          </a:p>
        </p:txBody>
      </p:sp>
      <p:sp>
        <p:nvSpPr>
          <p:cNvPr id="38969" name="Rectangle 57"/>
          <p:cNvSpPr>
            <a:spLocks noChangeArrowheads="1"/>
          </p:cNvSpPr>
          <p:nvPr/>
        </p:nvSpPr>
        <p:spPr bwMode="auto">
          <a:xfrm>
            <a:off x="717550" y="5910263"/>
            <a:ext cx="1409040" cy="339196"/>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36 </a:t>
            </a:r>
            <a:r>
              <a:rPr lang="en-US" sz="1600">
                <a:latin typeface="+mn-lt"/>
              </a:rPr>
              <a:t>Columns</a:t>
            </a:r>
            <a:endParaRPr lang="pl-PL" sz="1600">
              <a:latin typeface="+mn-lt"/>
            </a:endParaRPr>
          </a:p>
        </p:txBody>
      </p:sp>
      <p:sp>
        <p:nvSpPr>
          <p:cNvPr id="38970" name="Rectangle 58"/>
          <p:cNvSpPr>
            <a:spLocks noChangeArrowheads="1"/>
          </p:cNvSpPr>
          <p:nvPr/>
        </p:nvSpPr>
        <p:spPr bwMode="auto">
          <a:xfrm>
            <a:off x="4475163" y="5910263"/>
            <a:ext cx="1619250" cy="336550"/>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1044 </a:t>
            </a:r>
            <a:r>
              <a:rPr lang="en-US" sz="1600">
                <a:latin typeface="+mn-lt"/>
              </a:rPr>
              <a:t>columns</a:t>
            </a:r>
            <a:endParaRPr lang="pl-PL" sz="1600">
              <a:latin typeface="+mn-lt"/>
            </a:endParaRPr>
          </a:p>
        </p:txBody>
      </p:sp>
      <p:sp>
        <p:nvSpPr>
          <p:cNvPr id="38971" name="Line 59"/>
          <p:cNvSpPr>
            <a:spLocks noChangeShapeType="1"/>
          </p:cNvSpPr>
          <p:nvPr/>
        </p:nvSpPr>
        <p:spPr bwMode="auto">
          <a:xfrm>
            <a:off x="1120775" y="3063875"/>
            <a:ext cx="833438" cy="1606550"/>
          </a:xfrm>
          <a:prstGeom prst="line">
            <a:avLst/>
          </a:prstGeom>
          <a:noFill/>
          <a:ln w="25400">
            <a:solidFill>
              <a:schemeClr val="tx1"/>
            </a:solidFill>
            <a:prstDash val="dash"/>
            <a:round/>
            <a:headEnd type="none" w="sm" len="sm"/>
            <a:tailEnd type="none" w="sm" len="sm"/>
          </a:ln>
          <a:effectLst/>
        </p:spPr>
        <p:txBody>
          <a:bodyPr wrap="none" anchor="ctr"/>
          <a:lstStyle/>
          <a:p>
            <a:endParaRPr lang="pl-PL">
              <a:latin typeface="+mn-lt"/>
            </a:endParaRPr>
          </a:p>
        </p:txBody>
      </p:sp>
      <p:sp>
        <p:nvSpPr>
          <p:cNvPr id="38972" name="Line 60"/>
          <p:cNvSpPr>
            <a:spLocks noChangeShapeType="1"/>
          </p:cNvSpPr>
          <p:nvPr/>
        </p:nvSpPr>
        <p:spPr bwMode="auto">
          <a:xfrm flipH="1">
            <a:off x="2057400" y="3063875"/>
            <a:ext cx="1160463" cy="1601788"/>
          </a:xfrm>
          <a:prstGeom prst="line">
            <a:avLst/>
          </a:prstGeom>
          <a:noFill/>
          <a:ln w="25400">
            <a:solidFill>
              <a:schemeClr val="tx1"/>
            </a:solidFill>
            <a:prstDash val="dash"/>
            <a:round/>
            <a:headEnd type="none" w="sm" len="sm"/>
            <a:tailEnd type="none" w="sm" len="sm"/>
          </a:ln>
          <a:effectLst/>
        </p:spPr>
        <p:txBody>
          <a:bodyPr wrap="none" anchor="ctr"/>
          <a:lstStyle/>
          <a:p>
            <a:endParaRPr lang="pl-PL">
              <a:latin typeface="+mn-lt"/>
            </a:endParaRPr>
          </a:p>
        </p:txBody>
      </p:sp>
      <p:sp>
        <p:nvSpPr>
          <p:cNvPr id="38973" name="Line 61"/>
          <p:cNvSpPr>
            <a:spLocks noChangeShapeType="1"/>
          </p:cNvSpPr>
          <p:nvPr/>
        </p:nvSpPr>
        <p:spPr bwMode="auto">
          <a:xfrm flipH="1">
            <a:off x="2146300" y="3063875"/>
            <a:ext cx="3168650" cy="1616075"/>
          </a:xfrm>
          <a:prstGeom prst="line">
            <a:avLst/>
          </a:prstGeom>
          <a:noFill/>
          <a:ln w="25400">
            <a:solidFill>
              <a:schemeClr val="tx1"/>
            </a:solidFill>
            <a:prstDash val="dash"/>
            <a:round/>
            <a:headEnd type="none" w="sm" len="sm"/>
            <a:tailEnd type="none" w="sm" len="sm"/>
          </a:ln>
          <a:effectLst/>
        </p:spPr>
        <p:txBody>
          <a:bodyPr wrap="none" anchor="ctr"/>
          <a:lstStyle/>
          <a:p>
            <a:endParaRPr lang="pl-PL">
              <a:latin typeface="+mn-lt"/>
            </a:endParaRPr>
          </a:p>
        </p:txBody>
      </p:sp>
      <p:sp>
        <p:nvSpPr>
          <p:cNvPr id="38974" name="Line 62"/>
          <p:cNvSpPr>
            <a:spLocks noChangeShapeType="1"/>
          </p:cNvSpPr>
          <p:nvPr/>
        </p:nvSpPr>
        <p:spPr bwMode="auto">
          <a:xfrm flipH="1">
            <a:off x="2314575" y="3063875"/>
            <a:ext cx="5099050" cy="1597025"/>
          </a:xfrm>
          <a:prstGeom prst="line">
            <a:avLst/>
          </a:prstGeom>
          <a:noFill/>
          <a:ln w="25400">
            <a:solidFill>
              <a:schemeClr val="tx1"/>
            </a:solidFill>
            <a:prstDash val="dash"/>
            <a:round/>
            <a:headEnd type="none" w="sm" len="sm"/>
            <a:tailEnd type="none" w="sm" len="sm"/>
          </a:ln>
          <a:effectLst/>
        </p:spPr>
        <p:txBody>
          <a:bodyPr wrap="none" anchor="ctr"/>
          <a:lstStyle/>
          <a:p>
            <a:endParaRPr lang="pl-PL">
              <a:latin typeface="+mn-lt"/>
            </a:endParaRPr>
          </a:p>
        </p:txBody>
      </p:sp>
      <p:sp>
        <p:nvSpPr>
          <p:cNvPr id="38975" name="Rectangle 63"/>
          <p:cNvSpPr>
            <a:spLocks noChangeArrowheads="1"/>
          </p:cNvSpPr>
          <p:nvPr/>
        </p:nvSpPr>
        <p:spPr bwMode="auto">
          <a:xfrm>
            <a:off x="4802188" y="4090988"/>
            <a:ext cx="1179810" cy="462307"/>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2400">
                <a:latin typeface="+mn-lt"/>
              </a:rPr>
              <a:t>STM-4</a:t>
            </a:r>
          </a:p>
        </p:txBody>
      </p:sp>
      <p:sp>
        <p:nvSpPr>
          <p:cNvPr id="38976" name="Rectangle 64"/>
          <p:cNvSpPr>
            <a:spLocks noChangeArrowheads="1"/>
          </p:cNvSpPr>
          <p:nvPr/>
        </p:nvSpPr>
        <p:spPr bwMode="auto">
          <a:xfrm>
            <a:off x="811213" y="4929188"/>
            <a:ext cx="1169987" cy="581025"/>
          </a:xfrm>
          <a:prstGeom prst="rect">
            <a:avLst/>
          </a:prstGeom>
          <a:noFill/>
          <a:ln w="9525">
            <a:noFill/>
            <a:miter lim="800000"/>
            <a:headEnd/>
            <a:tailEnd/>
          </a:ln>
          <a:effectLst/>
        </p:spPr>
        <p:txBody>
          <a:bodyPr wrap="none" lIns="92075" tIns="46038" rIns="92075" bIns="46038">
            <a:spAutoFit/>
          </a:bodyPr>
          <a:lstStyle/>
          <a:p>
            <a:pPr algn="ctr" defTabSz="762000" eaLnBrk="0" hangingPunct="0"/>
            <a:r>
              <a:rPr lang="en-US" sz="1600">
                <a:latin typeface="+mn-lt"/>
              </a:rPr>
              <a:t>Overhead</a:t>
            </a:r>
            <a:br>
              <a:rPr lang="en-US" sz="1600">
                <a:latin typeface="+mn-lt"/>
              </a:rPr>
            </a:br>
            <a:r>
              <a:rPr lang="en-US" sz="1600">
                <a:latin typeface="+mn-lt"/>
              </a:rPr>
              <a:t>Section</a:t>
            </a:r>
            <a:endParaRPr lang="pl-PL" sz="1600">
              <a:latin typeface="+mn-lt"/>
            </a:endParaRPr>
          </a:p>
        </p:txBody>
      </p:sp>
    </p:spTree>
    <p:extLst>
      <p:ext uri="{BB962C8B-B14F-4D97-AF65-F5344CB8AC3E}">
        <p14:creationId xmlns:p14="http://schemas.microsoft.com/office/powerpoint/2010/main" val="8671278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035" name="Group 27"/>
          <p:cNvGrpSpPr>
            <a:grpSpLocks/>
          </p:cNvGrpSpPr>
          <p:nvPr/>
        </p:nvGrpSpPr>
        <p:grpSpPr bwMode="auto">
          <a:xfrm>
            <a:off x="457200" y="2971800"/>
            <a:ext cx="4052888" cy="2509838"/>
            <a:chOff x="288" y="1872"/>
            <a:chExt cx="2553" cy="1581"/>
          </a:xfrm>
        </p:grpSpPr>
        <p:sp>
          <p:nvSpPr>
            <p:cNvPr id="43010" name="Rectangle 2"/>
            <p:cNvSpPr>
              <a:spLocks noChangeArrowheads="1"/>
            </p:cNvSpPr>
            <p:nvPr/>
          </p:nvSpPr>
          <p:spPr bwMode="auto">
            <a:xfrm>
              <a:off x="992" y="2208"/>
              <a:ext cx="1053" cy="752"/>
            </a:xfrm>
            <a:prstGeom prst="rect">
              <a:avLst/>
            </a:prstGeom>
            <a:solidFill>
              <a:srgbClr val="FFFFCC"/>
            </a:solidFill>
            <a:ln w="25400">
              <a:solidFill>
                <a:schemeClr val="tx1"/>
              </a:solidFill>
              <a:miter lim="800000"/>
              <a:headEnd/>
              <a:tailEnd/>
            </a:ln>
            <a:effectLst/>
          </p:spPr>
          <p:txBody>
            <a:bodyPr wrap="none" anchor="ctr"/>
            <a:lstStyle/>
            <a:p>
              <a:endParaRPr lang="pl-PL">
                <a:latin typeface="+mn-lt"/>
              </a:endParaRPr>
            </a:p>
          </p:txBody>
        </p:sp>
        <p:sp>
          <p:nvSpPr>
            <p:cNvPr id="43011" name="Line 3"/>
            <p:cNvSpPr>
              <a:spLocks noChangeShapeType="1"/>
            </p:cNvSpPr>
            <p:nvPr/>
          </p:nvSpPr>
          <p:spPr bwMode="auto">
            <a:xfrm flipH="1">
              <a:off x="729" y="2344"/>
              <a:ext cx="256"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3012" name="Line 4"/>
            <p:cNvSpPr>
              <a:spLocks noChangeShapeType="1"/>
            </p:cNvSpPr>
            <p:nvPr/>
          </p:nvSpPr>
          <p:spPr bwMode="auto">
            <a:xfrm flipH="1">
              <a:off x="729" y="2824"/>
              <a:ext cx="256"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3013" name="Line 5"/>
            <p:cNvSpPr>
              <a:spLocks noChangeShapeType="1"/>
            </p:cNvSpPr>
            <p:nvPr/>
          </p:nvSpPr>
          <p:spPr bwMode="auto">
            <a:xfrm flipH="1">
              <a:off x="2052" y="2584"/>
              <a:ext cx="256"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3014" name="Line 6"/>
            <p:cNvSpPr>
              <a:spLocks noChangeShapeType="1"/>
            </p:cNvSpPr>
            <p:nvPr/>
          </p:nvSpPr>
          <p:spPr bwMode="auto">
            <a:xfrm flipH="1">
              <a:off x="1455" y="2680"/>
              <a:ext cx="384"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3015" name="Line 7"/>
            <p:cNvSpPr>
              <a:spLocks noChangeShapeType="1"/>
            </p:cNvSpPr>
            <p:nvPr/>
          </p:nvSpPr>
          <p:spPr bwMode="auto">
            <a:xfrm flipH="1">
              <a:off x="1455" y="2824"/>
              <a:ext cx="384"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3016" name="Rectangle 8"/>
            <p:cNvSpPr>
              <a:spLocks noChangeArrowheads="1"/>
            </p:cNvSpPr>
            <p:nvPr/>
          </p:nvSpPr>
          <p:spPr bwMode="auto">
            <a:xfrm>
              <a:off x="420" y="2496"/>
              <a:ext cx="561" cy="233"/>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a:latin typeface="+mn-lt"/>
                </a:rPr>
                <a:t>G.703</a:t>
              </a:r>
            </a:p>
          </p:txBody>
        </p:sp>
        <p:sp>
          <p:nvSpPr>
            <p:cNvPr id="43017" name="Rectangle 9"/>
            <p:cNvSpPr>
              <a:spLocks noChangeArrowheads="1"/>
            </p:cNvSpPr>
            <p:nvPr/>
          </p:nvSpPr>
          <p:spPr bwMode="auto">
            <a:xfrm>
              <a:off x="1045" y="1872"/>
              <a:ext cx="913" cy="291"/>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2400">
                  <a:latin typeface="+mn-lt"/>
                </a:rPr>
                <a:t>Type</a:t>
              </a:r>
              <a:r>
                <a:rPr lang="pl-PL" sz="2400">
                  <a:latin typeface="+mn-lt"/>
                </a:rPr>
                <a:t> I.1</a:t>
              </a:r>
            </a:p>
          </p:txBody>
        </p:sp>
        <p:sp>
          <p:nvSpPr>
            <p:cNvPr id="43018" name="Rectangle 10"/>
            <p:cNvSpPr>
              <a:spLocks noChangeArrowheads="1"/>
            </p:cNvSpPr>
            <p:nvPr/>
          </p:nvSpPr>
          <p:spPr bwMode="auto">
            <a:xfrm>
              <a:off x="2031" y="2352"/>
              <a:ext cx="693" cy="233"/>
            </a:xfrm>
            <a:prstGeom prst="rect">
              <a:avLst/>
            </a:prstGeom>
            <a:noFill/>
            <a:ln w="9525">
              <a:noFill/>
              <a:miter lim="800000"/>
              <a:headEnd/>
              <a:tailEnd/>
            </a:ln>
            <a:effectLst/>
          </p:spPr>
          <p:txBody>
            <a:bodyPr lIns="92075" tIns="46038" rIns="92075" bIns="46038">
              <a:spAutoFit/>
            </a:bodyPr>
            <a:lstStyle/>
            <a:p>
              <a:pPr defTabSz="762000" eaLnBrk="0" hangingPunct="0"/>
              <a:r>
                <a:rPr lang="pl-PL">
                  <a:latin typeface="+mn-lt"/>
                </a:rPr>
                <a:t>STM-</a:t>
              </a:r>
              <a:r>
                <a:rPr lang="pl-PL" i="1">
                  <a:latin typeface="+mn-lt"/>
                </a:rPr>
                <a:t>N</a:t>
              </a:r>
            </a:p>
          </p:txBody>
        </p:sp>
        <p:sp>
          <p:nvSpPr>
            <p:cNvPr id="43019" name="Rectangle 11"/>
            <p:cNvSpPr>
              <a:spLocks noChangeArrowheads="1"/>
            </p:cNvSpPr>
            <p:nvPr/>
          </p:nvSpPr>
          <p:spPr bwMode="auto">
            <a:xfrm>
              <a:off x="288" y="3045"/>
              <a:ext cx="2553" cy="408"/>
            </a:xfrm>
            <a:prstGeom prst="rect">
              <a:avLst/>
            </a:prstGeom>
            <a:noFill/>
            <a:ln w="9525">
              <a:noFill/>
              <a:miter lim="800000"/>
              <a:headEnd/>
              <a:tailEnd/>
            </a:ln>
            <a:effectLst/>
          </p:spPr>
          <p:txBody>
            <a:bodyPr lIns="92075" tIns="46038" rIns="92075" bIns="46038">
              <a:spAutoFit/>
            </a:bodyPr>
            <a:lstStyle/>
            <a:p>
              <a:pPr defTabSz="762000" eaLnBrk="0" hangingPunct="0"/>
              <a:r>
                <a:rPr lang="en-US">
                  <a:latin typeface="+mn-lt"/>
                </a:rPr>
                <a:t>Type</a:t>
              </a:r>
              <a:r>
                <a:rPr lang="pl-PL">
                  <a:latin typeface="+mn-lt"/>
                </a:rPr>
                <a:t> I.1:  </a:t>
              </a:r>
              <a:r>
                <a:rPr lang="en-US">
                  <a:latin typeface="+mn-lt"/>
                </a:rPr>
                <a:t>fixed</a:t>
              </a:r>
              <a:r>
                <a:rPr lang="pl-PL">
                  <a:latin typeface="+mn-lt"/>
                </a:rPr>
                <a:t> </a:t>
              </a:r>
              <a:r>
                <a:rPr lang="en-US">
                  <a:latin typeface="+mn-lt"/>
                </a:rPr>
                <a:t>assignment of PDH signals in the </a:t>
              </a:r>
              <a:r>
                <a:rPr lang="pl-PL">
                  <a:latin typeface="+mn-lt"/>
                </a:rPr>
                <a:t>STM-</a:t>
              </a:r>
              <a:r>
                <a:rPr lang="pl-PL" i="1">
                  <a:latin typeface="+mn-lt"/>
                </a:rPr>
                <a:t>N</a:t>
              </a:r>
            </a:p>
          </p:txBody>
        </p:sp>
      </p:grpSp>
      <p:grpSp>
        <p:nvGrpSpPr>
          <p:cNvPr id="43036" name="Group 28"/>
          <p:cNvGrpSpPr>
            <a:grpSpLocks/>
          </p:cNvGrpSpPr>
          <p:nvPr/>
        </p:nvGrpSpPr>
        <p:grpSpPr bwMode="auto">
          <a:xfrm>
            <a:off x="4570413" y="2971800"/>
            <a:ext cx="4249737" cy="2509838"/>
            <a:chOff x="2879" y="1872"/>
            <a:chExt cx="2677" cy="1581"/>
          </a:xfrm>
        </p:grpSpPr>
        <p:sp>
          <p:nvSpPr>
            <p:cNvPr id="43020" name="Rectangle 12"/>
            <p:cNvSpPr>
              <a:spLocks noChangeArrowheads="1"/>
            </p:cNvSpPr>
            <p:nvPr/>
          </p:nvSpPr>
          <p:spPr bwMode="auto">
            <a:xfrm>
              <a:off x="3451" y="2208"/>
              <a:ext cx="1053" cy="752"/>
            </a:xfrm>
            <a:prstGeom prst="rect">
              <a:avLst/>
            </a:prstGeom>
            <a:solidFill>
              <a:srgbClr val="FFFFCC"/>
            </a:solidFill>
            <a:ln w="25400">
              <a:solidFill>
                <a:schemeClr val="tx1"/>
              </a:solidFill>
              <a:miter lim="800000"/>
              <a:headEnd/>
              <a:tailEnd/>
            </a:ln>
            <a:effectLst/>
          </p:spPr>
          <p:txBody>
            <a:bodyPr wrap="none" anchor="ctr"/>
            <a:lstStyle/>
            <a:p>
              <a:endParaRPr lang="pl-PL">
                <a:latin typeface="+mn-lt"/>
              </a:endParaRPr>
            </a:p>
          </p:txBody>
        </p:sp>
        <p:sp>
          <p:nvSpPr>
            <p:cNvPr id="43021" name="Line 13"/>
            <p:cNvSpPr>
              <a:spLocks noChangeShapeType="1"/>
            </p:cNvSpPr>
            <p:nvPr/>
          </p:nvSpPr>
          <p:spPr bwMode="auto">
            <a:xfrm flipH="1">
              <a:off x="3188" y="2344"/>
              <a:ext cx="256"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3022" name="Line 14"/>
            <p:cNvSpPr>
              <a:spLocks noChangeShapeType="1"/>
            </p:cNvSpPr>
            <p:nvPr/>
          </p:nvSpPr>
          <p:spPr bwMode="auto">
            <a:xfrm flipH="1">
              <a:off x="3188" y="2824"/>
              <a:ext cx="256"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3023" name="Line 15"/>
            <p:cNvSpPr>
              <a:spLocks noChangeShapeType="1"/>
            </p:cNvSpPr>
            <p:nvPr/>
          </p:nvSpPr>
          <p:spPr bwMode="auto">
            <a:xfrm flipH="1">
              <a:off x="4511" y="2584"/>
              <a:ext cx="256"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3024" name="Rectangle 16"/>
            <p:cNvSpPr>
              <a:spLocks noChangeArrowheads="1"/>
            </p:cNvSpPr>
            <p:nvPr/>
          </p:nvSpPr>
          <p:spPr bwMode="auto">
            <a:xfrm>
              <a:off x="2879" y="2496"/>
              <a:ext cx="561" cy="233"/>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a:latin typeface="+mn-lt"/>
                </a:rPr>
                <a:t>G.703</a:t>
              </a:r>
            </a:p>
          </p:txBody>
        </p:sp>
        <p:sp>
          <p:nvSpPr>
            <p:cNvPr id="43025" name="Rectangle 17"/>
            <p:cNvSpPr>
              <a:spLocks noChangeArrowheads="1"/>
            </p:cNvSpPr>
            <p:nvPr/>
          </p:nvSpPr>
          <p:spPr bwMode="auto">
            <a:xfrm>
              <a:off x="3493" y="1872"/>
              <a:ext cx="913" cy="291"/>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2400">
                  <a:latin typeface="+mn-lt"/>
                </a:rPr>
                <a:t>Type</a:t>
              </a:r>
              <a:r>
                <a:rPr lang="pl-PL" sz="2400">
                  <a:latin typeface="+mn-lt"/>
                </a:rPr>
                <a:t> I.2</a:t>
              </a:r>
            </a:p>
          </p:txBody>
        </p:sp>
        <p:sp>
          <p:nvSpPr>
            <p:cNvPr id="43026" name="Rectangle 18"/>
            <p:cNvSpPr>
              <a:spLocks noChangeArrowheads="1"/>
            </p:cNvSpPr>
            <p:nvPr/>
          </p:nvSpPr>
          <p:spPr bwMode="auto">
            <a:xfrm>
              <a:off x="4490" y="2352"/>
              <a:ext cx="682" cy="233"/>
            </a:xfrm>
            <a:prstGeom prst="rect">
              <a:avLst/>
            </a:prstGeom>
            <a:noFill/>
            <a:ln w="9525">
              <a:noFill/>
              <a:miter lim="800000"/>
              <a:headEnd/>
              <a:tailEnd/>
            </a:ln>
            <a:effectLst/>
          </p:spPr>
          <p:txBody>
            <a:bodyPr lIns="92075" tIns="46038" rIns="92075" bIns="46038">
              <a:spAutoFit/>
            </a:bodyPr>
            <a:lstStyle/>
            <a:p>
              <a:pPr defTabSz="762000" eaLnBrk="0" hangingPunct="0"/>
              <a:r>
                <a:rPr lang="pl-PL">
                  <a:latin typeface="+mn-lt"/>
                </a:rPr>
                <a:t>STM-</a:t>
              </a:r>
              <a:r>
                <a:rPr lang="pl-PL" i="1">
                  <a:latin typeface="+mn-lt"/>
                </a:rPr>
                <a:t>N</a:t>
              </a:r>
            </a:p>
          </p:txBody>
        </p:sp>
        <p:sp>
          <p:nvSpPr>
            <p:cNvPr id="43027" name="Rectangle 19"/>
            <p:cNvSpPr>
              <a:spLocks noChangeArrowheads="1"/>
            </p:cNvSpPr>
            <p:nvPr/>
          </p:nvSpPr>
          <p:spPr bwMode="auto">
            <a:xfrm>
              <a:off x="2911" y="3045"/>
              <a:ext cx="2645" cy="408"/>
            </a:xfrm>
            <a:prstGeom prst="rect">
              <a:avLst/>
            </a:prstGeom>
            <a:noFill/>
            <a:ln w="9525">
              <a:noFill/>
              <a:miter lim="800000"/>
              <a:headEnd/>
              <a:tailEnd/>
            </a:ln>
            <a:effectLst/>
          </p:spPr>
          <p:txBody>
            <a:bodyPr lIns="92075" tIns="46038" rIns="92075" bIns="46038">
              <a:spAutoFit/>
            </a:bodyPr>
            <a:lstStyle/>
            <a:p>
              <a:pPr defTabSz="762000" eaLnBrk="0" hangingPunct="0"/>
              <a:r>
                <a:rPr lang="en-US">
                  <a:latin typeface="+mn-lt"/>
                </a:rPr>
                <a:t>Type</a:t>
              </a:r>
              <a:r>
                <a:rPr lang="pl-PL">
                  <a:latin typeface="+mn-lt"/>
                </a:rPr>
                <a:t> I.2:  </a:t>
              </a:r>
              <a:r>
                <a:rPr lang="en-US">
                  <a:latin typeface="+mn-lt"/>
                </a:rPr>
                <a:t>flexible</a:t>
              </a:r>
              <a:r>
                <a:rPr lang="pl-PL">
                  <a:latin typeface="+mn-lt"/>
                </a:rPr>
                <a:t> </a:t>
              </a:r>
              <a:r>
                <a:rPr lang="en-US">
                  <a:latin typeface="+mn-lt"/>
                </a:rPr>
                <a:t>assignment of PDH signals in the </a:t>
              </a:r>
              <a:r>
                <a:rPr lang="pl-PL">
                  <a:latin typeface="+mn-lt"/>
                </a:rPr>
                <a:t>STM-</a:t>
              </a:r>
              <a:r>
                <a:rPr lang="pl-PL" i="1">
                  <a:latin typeface="+mn-lt"/>
                </a:rPr>
                <a:t>N</a:t>
              </a:r>
              <a:endParaRPr lang="pl-PL">
                <a:latin typeface="+mn-lt"/>
              </a:endParaRPr>
            </a:p>
          </p:txBody>
        </p:sp>
        <p:grpSp>
          <p:nvGrpSpPr>
            <p:cNvPr id="43028" name="Group 20"/>
            <p:cNvGrpSpPr>
              <a:grpSpLocks/>
            </p:cNvGrpSpPr>
            <p:nvPr/>
          </p:nvGrpSpPr>
          <p:grpSpPr bwMode="auto">
            <a:xfrm>
              <a:off x="3658" y="2344"/>
              <a:ext cx="641" cy="481"/>
              <a:chOff x="4008" y="1440"/>
              <a:chExt cx="721" cy="481"/>
            </a:xfrm>
          </p:grpSpPr>
          <p:sp>
            <p:nvSpPr>
              <p:cNvPr id="43029" name="Freeform 21"/>
              <p:cNvSpPr>
                <a:spLocks/>
              </p:cNvSpPr>
              <p:nvPr/>
            </p:nvSpPr>
            <p:spPr bwMode="auto">
              <a:xfrm>
                <a:off x="4008" y="1440"/>
                <a:ext cx="721" cy="481"/>
              </a:xfrm>
              <a:custGeom>
                <a:avLst/>
                <a:gdLst/>
                <a:ahLst/>
                <a:cxnLst>
                  <a:cxn ang="0">
                    <a:pos x="0" y="0"/>
                  </a:cxn>
                  <a:cxn ang="0">
                    <a:pos x="160" y="0"/>
                  </a:cxn>
                  <a:cxn ang="0">
                    <a:pos x="560" y="480"/>
                  </a:cxn>
                  <a:cxn ang="0">
                    <a:pos x="720" y="480"/>
                  </a:cxn>
                </a:cxnLst>
                <a:rect l="0" t="0" r="r" b="b"/>
                <a:pathLst>
                  <a:path w="721" h="481">
                    <a:moveTo>
                      <a:pt x="0" y="0"/>
                    </a:moveTo>
                    <a:lnTo>
                      <a:pt x="160" y="0"/>
                    </a:lnTo>
                    <a:lnTo>
                      <a:pt x="560" y="480"/>
                    </a:lnTo>
                    <a:lnTo>
                      <a:pt x="720" y="480"/>
                    </a:lnTo>
                  </a:path>
                </a:pathLst>
              </a:custGeom>
              <a:noFill/>
              <a:ln w="50800" cap="rnd" cmpd="sng">
                <a:solidFill>
                  <a:schemeClr val="tx1"/>
                </a:solidFill>
                <a:prstDash val="solid"/>
                <a:round/>
                <a:headEnd type="none" w="sm" len="sm"/>
                <a:tailEnd type="none" w="sm" len="sm"/>
              </a:ln>
              <a:effectLst/>
            </p:spPr>
            <p:txBody>
              <a:bodyPr/>
              <a:lstStyle/>
              <a:p>
                <a:endParaRPr lang="pl-PL">
                  <a:latin typeface="+mn-lt"/>
                </a:endParaRPr>
              </a:p>
            </p:txBody>
          </p:sp>
          <p:sp>
            <p:nvSpPr>
              <p:cNvPr id="43030" name="Freeform 22"/>
              <p:cNvSpPr>
                <a:spLocks/>
              </p:cNvSpPr>
              <p:nvPr/>
            </p:nvSpPr>
            <p:spPr bwMode="auto">
              <a:xfrm>
                <a:off x="4008" y="1440"/>
                <a:ext cx="721" cy="481"/>
              </a:xfrm>
              <a:custGeom>
                <a:avLst/>
                <a:gdLst/>
                <a:ahLst/>
                <a:cxnLst>
                  <a:cxn ang="0">
                    <a:pos x="720" y="0"/>
                  </a:cxn>
                  <a:cxn ang="0">
                    <a:pos x="560" y="0"/>
                  </a:cxn>
                  <a:cxn ang="0">
                    <a:pos x="160" y="480"/>
                  </a:cxn>
                  <a:cxn ang="0">
                    <a:pos x="0" y="480"/>
                  </a:cxn>
                </a:cxnLst>
                <a:rect l="0" t="0" r="r" b="b"/>
                <a:pathLst>
                  <a:path w="721" h="481">
                    <a:moveTo>
                      <a:pt x="720" y="0"/>
                    </a:moveTo>
                    <a:lnTo>
                      <a:pt x="560" y="0"/>
                    </a:lnTo>
                    <a:lnTo>
                      <a:pt x="160" y="480"/>
                    </a:lnTo>
                    <a:lnTo>
                      <a:pt x="0" y="480"/>
                    </a:lnTo>
                  </a:path>
                </a:pathLst>
              </a:custGeom>
              <a:noFill/>
              <a:ln w="50800" cap="rnd" cmpd="sng">
                <a:solidFill>
                  <a:schemeClr val="tx1"/>
                </a:solidFill>
                <a:prstDash val="solid"/>
                <a:round/>
                <a:headEnd type="none" w="sm" len="sm"/>
                <a:tailEnd type="none" w="sm" len="sm"/>
              </a:ln>
              <a:effectLst/>
            </p:spPr>
            <p:txBody>
              <a:bodyPr/>
              <a:lstStyle/>
              <a:p>
                <a:endParaRPr lang="pl-PL">
                  <a:latin typeface="+mn-lt"/>
                </a:endParaRPr>
              </a:p>
            </p:txBody>
          </p:sp>
        </p:grpSp>
      </p:grpSp>
      <p:sp>
        <p:nvSpPr>
          <p:cNvPr id="43032" name="Text Box 24"/>
          <p:cNvSpPr txBox="1">
            <a:spLocks noChangeArrowheads="1"/>
          </p:cNvSpPr>
          <p:nvPr/>
        </p:nvSpPr>
        <p:spPr bwMode="auto">
          <a:xfrm>
            <a:off x="139700" y="1752600"/>
            <a:ext cx="8928100" cy="457200"/>
          </a:xfrm>
          <a:prstGeom prst="rect">
            <a:avLst/>
          </a:prstGeom>
          <a:noFill/>
          <a:ln w="12700">
            <a:noFill/>
            <a:miter lim="800000"/>
            <a:headEnd type="none" w="sm" len="sm"/>
            <a:tailEnd type="none" w="sm" len="sm"/>
          </a:ln>
          <a:effectLst/>
        </p:spPr>
        <p:txBody>
          <a:bodyPr wrap="none">
            <a:spAutoFit/>
          </a:bodyPr>
          <a:lstStyle/>
          <a:p>
            <a:pPr defTabSz="762000" eaLnBrk="0" hangingPunct="0"/>
            <a:r>
              <a:rPr lang="en-US" sz="2400">
                <a:latin typeface="+mn-lt"/>
              </a:rPr>
              <a:t>Terminal multiplexers introduce signals to</a:t>
            </a:r>
            <a:r>
              <a:rPr lang="pl-PL" sz="2400">
                <a:latin typeface="+mn-lt"/>
              </a:rPr>
              <a:t> SDH</a:t>
            </a:r>
            <a:r>
              <a:rPr lang="en-US" sz="2400">
                <a:latin typeface="+mn-lt"/>
              </a:rPr>
              <a:t> networks</a:t>
            </a:r>
            <a:endParaRPr lang="pl-PL" sz="2400">
              <a:latin typeface="+mn-lt"/>
            </a:endParaRPr>
          </a:p>
        </p:txBody>
      </p:sp>
      <p:sp>
        <p:nvSpPr>
          <p:cNvPr id="43033" name="Rectangle 25"/>
          <p:cNvSpPr>
            <a:spLocks noGrp="1" noChangeArrowheads="1"/>
          </p:cNvSpPr>
          <p:nvPr>
            <p:ph type="title"/>
          </p:nvPr>
        </p:nvSpPr>
        <p:spPr/>
        <p:txBody>
          <a:bodyPr/>
          <a:lstStyle/>
          <a:p>
            <a:r>
              <a:rPr lang="en-US" sz="2400" dirty="0"/>
              <a:t>Terminal Multiplexers</a:t>
            </a:r>
            <a:r>
              <a:rPr lang="pl-PL" sz="2400" dirty="0"/>
              <a:t> (TMX)</a:t>
            </a:r>
          </a:p>
        </p:txBody>
      </p:sp>
    </p:spTree>
    <p:extLst>
      <p:ext uri="{BB962C8B-B14F-4D97-AF65-F5344CB8AC3E}">
        <p14:creationId xmlns:p14="http://schemas.microsoft.com/office/powerpoint/2010/main" val="1852725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3032">
                                            <p:txEl>
                                              <p:pRg st="0" end="0"/>
                                            </p:txEl>
                                          </p:spTgt>
                                        </p:tgtEl>
                                        <p:attrNameLst>
                                          <p:attrName>style.visibility</p:attrName>
                                        </p:attrNameLst>
                                      </p:cBhvr>
                                      <p:to>
                                        <p:strVal val="visible"/>
                                      </p:to>
                                    </p:set>
                                    <p:animEffect transition="in" filter="wipe(left)">
                                      <p:cBhvr>
                                        <p:cTn id="7" dur="500"/>
                                        <p:tgtEl>
                                          <p:spTgt spid="4303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3035"/>
                                        </p:tgtEl>
                                        <p:attrNameLst>
                                          <p:attrName>style.visibility</p:attrName>
                                        </p:attrNameLst>
                                      </p:cBhvr>
                                      <p:to>
                                        <p:strVal val="visible"/>
                                      </p:to>
                                    </p:set>
                                    <p:animEffect transition="in" filter="wipe(left)">
                                      <p:cBhvr>
                                        <p:cTn id="12" dur="500"/>
                                        <p:tgtEl>
                                          <p:spTgt spid="4303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3036"/>
                                        </p:tgtEl>
                                        <p:attrNameLst>
                                          <p:attrName>style.visibility</p:attrName>
                                        </p:attrNameLst>
                                      </p:cBhvr>
                                      <p:to>
                                        <p:strVal val="visible"/>
                                      </p:to>
                                    </p:set>
                                    <p:animEffect transition="in" filter="wipe(left)">
                                      <p:cBhvr>
                                        <p:cTn id="17" dur="500"/>
                                        <p:tgtEl>
                                          <p:spTgt spid="430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32"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062" name="Group 30"/>
          <p:cNvGrpSpPr>
            <a:grpSpLocks/>
          </p:cNvGrpSpPr>
          <p:nvPr/>
        </p:nvGrpSpPr>
        <p:grpSpPr bwMode="auto">
          <a:xfrm>
            <a:off x="411163" y="2892425"/>
            <a:ext cx="3997325" cy="2540000"/>
            <a:chOff x="259" y="1822"/>
            <a:chExt cx="2518" cy="1600"/>
          </a:xfrm>
        </p:grpSpPr>
        <p:sp>
          <p:nvSpPr>
            <p:cNvPr id="44041" name="Rectangle 9"/>
            <p:cNvSpPr>
              <a:spLocks noChangeArrowheads="1"/>
            </p:cNvSpPr>
            <p:nvPr/>
          </p:nvSpPr>
          <p:spPr bwMode="auto">
            <a:xfrm>
              <a:off x="953" y="1822"/>
              <a:ext cx="995" cy="291"/>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2400">
                  <a:latin typeface="+mn-lt"/>
                </a:rPr>
                <a:t>Type </a:t>
              </a:r>
              <a:r>
                <a:rPr lang="pl-PL" sz="2400">
                  <a:latin typeface="+mn-lt"/>
                </a:rPr>
                <a:t>II.1</a:t>
              </a:r>
            </a:p>
          </p:txBody>
        </p:sp>
        <p:grpSp>
          <p:nvGrpSpPr>
            <p:cNvPr id="44060" name="Group 28"/>
            <p:cNvGrpSpPr>
              <a:grpSpLocks/>
            </p:cNvGrpSpPr>
            <p:nvPr/>
          </p:nvGrpSpPr>
          <p:grpSpPr bwMode="auto">
            <a:xfrm>
              <a:off x="259" y="2158"/>
              <a:ext cx="2518" cy="1264"/>
              <a:chOff x="259" y="2158"/>
              <a:chExt cx="2518" cy="1264"/>
            </a:xfrm>
          </p:grpSpPr>
          <p:sp>
            <p:nvSpPr>
              <p:cNvPr id="44034" name="Rectangle 2"/>
              <p:cNvSpPr>
                <a:spLocks noChangeArrowheads="1"/>
              </p:cNvSpPr>
              <p:nvPr/>
            </p:nvSpPr>
            <p:spPr bwMode="auto">
              <a:xfrm>
                <a:off x="944" y="2158"/>
                <a:ext cx="1053" cy="752"/>
              </a:xfrm>
              <a:prstGeom prst="rect">
                <a:avLst/>
              </a:prstGeom>
              <a:solidFill>
                <a:srgbClr val="FFFFCC"/>
              </a:solidFill>
              <a:ln w="25400">
                <a:solidFill>
                  <a:schemeClr val="tx1"/>
                </a:solidFill>
                <a:miter lim="800000"/>
                <a:headEnd/>
                <a:tailEnd/>
              </a:ln>
              <a:effectLst/>
            </p:spPr>
            <p:txBody>
              <a:bodyPr wrap="none" anchor="ctr"/>
              <a:lstStyle/>
              <a:p>
                <a:endParaRPr lang="pl-PL">
                  <a:latin typeface="+mn-lt"/>
                </a:endParaRPr>
              </a:p>
            </p:txBody>
          </p:sp>
          <p:sp>
            <p:nvSpPr>
              <p:cNvPr id="44035" name="Line 3"/>
              <p:cNvSpPr>
                <a:spLocks noChangeShapeType="1"/>
              </p:cNvSpPr>
              <p:nvPr/>
            </p:nvSpPr>
            <p:spPr bwMode="auto">
              <a:xfrm flipH="1">
                <a:off x="681" y="2294"/>
                <a:ext cx="256"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4036" name="Line 4"/>
              <p:cNvSpPr>
                <a:spLocks noChangeShapeType="1"/>
              </p:cNvSpPr>
              <p:nvPr/>
            </p:nvSpPr>
            <p:spPr bwMode="auto">
              <a:xfrm flipH="1">
                <a:off x="681" y="2774"/>
                <a:ext cx="256"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4037" name="Line 5"/>
              <p:cNvSpPr>
                <a:spLocks noChangeShapeType="1"/>
              </p:cNvSpPr>
              <p:nvPr/>
            </p:nvSpPr>
            <p:spPr bwMode="auto">
              <a:xfrm flipH="1">
                <a:off x="2004" y="2534"/>
                <a:ext cx="256"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4038" name="Line 6"/>
              <p:cNvSpPr>
                <a:spLocks noChangeShapeType="1"/>
              </p:cNvSpPr>
              <p:nvPr/>
            </p:nvSpPr>
            <p:spPr bwMode="auto">
              <a:xfrm flipH="1">
                <a:off x="1407" y="2630"/>
                <a:ext cx="384"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4039" name="Line 7"/>
              <p:cNvSpPr>
                <a:spLocks noChangeShapeType="1"/>
              </p:cNvSpPr>
              <p:nvPr/>
            </p:nvSpPr>
            <p:spPr bwMode="auto">
              <a:xfrm flipH="1">
                <a:off x="1407" y="2774"/>
                <a:ext cx="384"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4040" name="Rectangle 8"/>
              <p:cNvSpPr>
                <a:spLocks noChangeArrowheads="1"/>
              </p:cNvSpPr>
              <p:nvPr/>
            </p:nvSpPr>
            <p:spPr bwMode="auto">
              <a:xfrm>
                <a:off x="259" y="2398"/>
                <a:ext cx="709" cy="233"/>
              </a:xfrm>
              <a:prstGeom prst="rect">
                <a:avLst/>
              </a:prstGeom>
              <a:noFill/>
              <a:ln w="9525">
                <a:noFill/>
                <a:miter lim="800000"/>
                <a:headEnd/>
                <a:tailEnd/>
              </a:ln>
              <a:effectLst/>
            </p:spPr>
            <p:txBody>
              <a:bodyPr lIns="92075" tIns="46038" rIns="92075" bIns="46038">
                <a:spAutoFit/>
              </a:bodyPr>
              <a:lstStyle/>
              <a:p>
                <a:pPr defTabSz="762000" eaLnBrk="0" hangingPunct="0"/>
                <a:r>
                  <a:rPr lang="pl-PL">
                    <a:latin typeface="+mn-lt"/>
                  </a:rPr>
                  <a:t>STM-</a:t>
                </a:r>
                <a:r>
                  <a:rPr lang="pl-PL" i="1">
                    <a:latin typeface="+mn-lt"/>
                  </a:rPr>
                  <a:t>M</a:t>
                </a:r>
              </a:p>
            </p:txBody>
          </p:sp>
          <p:sp>
            <p:nvSpPr>
              <p:cNvPr id="44042" name="Rectangle 10"/>
              <p:cNvSpPr>
                <a:spLocks noChangeArrowheads="1"/>
              </p:cNvSpPr>
              <p:nvPr/>
            </p:nvSpPr>
            <p:spPr bwMode="auto">
              <a:xfrm>
                <a:off x="1968" y="2254"/>
                <a:ext cx="713" cy="233"/>
              </a:xfrm>
              <a:prstGeom prst="rect">
                <a:avLst/>
              </a:prstGeom>
              <a:noFill/>
              <a:ln w="9525">
                <a:noFill/>
                <a:miter lim="800000"/>
                <a:headEnd/>
                <a:tailEnd/>
              </a:ln>
              <a:effectLst/>
            </p:spPr>
            <p:txBody>
              <a:bodyPr lIns="92075" tIns="46038" rIns="92075" bIns="46038">
                <a:spAutoFit/>
              </a:bodyPr>
              <a:lstStyle/>
              <a:p>
                <a:pPr defTabSz="762000" eaLnBrk="0" hangingPunct="0"/>
                <a:r>
                  <a:rPr lang="pl-PL">
                    <a:latin typeface="+mn-lt"/>
                  </a:rPr>
                  <a:t>STM-</a:t>
                </a:r>
                <a:r>
                  <a:rPr lang="pl-PL" i="1">
                    <a:latin typeface="+mn-lt"/>
                  </a:rPr>
                  <a:t>N</a:t>
                </a:r>
              </a:p>
            </p:txBody>
          </p:sp>
          <p:sp>
            <p:nvSpPr>
              <p:cNvPr id="44043" name="Rectangle 11"/>
              <p:cNvSpPr>
                <a:spLocks noChangeArrowheads="1"/>
              </p:cNvSpPr>
              <p:nvPr/>
            </p:nvSpPr>
            <p:spPr bwMode="auto">
              <a:xfrm>
                <a:off x="259" y="3014"/>
                <a:ext cx="2518" cy="408"/>
              </a:xfrm>
              <a:prstGeom prst="rect">
                <a:avLst/>
              </a:prstGeom>
              <a:noFill/>
              <a:ln w="9525">
                <a:noFill/>
                <a:miter lim="800000"/>
                <a:headEnd/>
                <a:tailEnd/>
              </a:ln>
              <a:effectLst/>
            </p:spPr>
            <p:txBody>
              <a:bodyPr lIns="92075" tIns="46038" rIns="92075" bIns="46038">
                <a:spAutoFit/>
              </a:bodyPr>
              <a:lstStyle/>
              <a:p>
                <a:pPr defTabSz="762000" eaLnBrk="0" hangingPunct="0"/>
                <a:r>
                  <a:rPr lang="en-US" dirty="0">
                    <a:latin typeface="+mn-lt"/>
                  </a:rPr>
                  <a:t>Type</a:t>
                </a:r>
                <a:r>
                  <a:rPr lang="pl-PL" dirty="0">
                    <a:latin typeface="+mn-lt"/>
                  </a:rPr>
                  <a:t> II.1:  </a:t>
                </a:r>
                <a:r>
                  <a:rPr lang="en-US" dirty="0">
                    <a:latin typeface="+mn-lt"/>
                  </a:rPr>
                  <a:t>fixed assignment </a:t>
                </a:r>
                <a:r>
                  <a:rPr lang="en-US" dirty="0" smtClean="0">
                    <a:latin typeface="+mn-lt"/>
                  </a:rPr>
                  <a:t/>
                </a:r>
                <a:br>
                  <a:rPr lang="en-US" dirty="0" smtClean="0">
                    <a:latin typeface="+mn-lt"/>
                  </a:rPr>
                </a:br>
                <a:r>
                  <a:rPr lang="en-US" dirty="0" smtClean="0">
                    <a:latin typeface="+mn-lt"/>
                  </a:rPr>
                  <a:t>of </a:t>
                </a:r>
                <a:r>
                  <a:rPr lang="pl-PL" dirty="0">
                    <a:latin typeface="+mn-lt"/>
                  </a:rPr>
                  <a:t>VC-3/VC-4</a:t>
                </a:r>
              </a:p>
            </p:txBody>
          </p:sp>
          <p:sp>
            <p:nvSpPr>
              <p:cNvPr id="44055" name="Rectangle 23"/>
              <p:cNvSpPr>
                <a:spLocks noChangeArrowheads="1"/>
              </p:cNvSpPr>
              <p:nvPr/>
            </p:nvSpPr>
            <p:spPr bwMode="auto">
              <a:xfrm>
                <a:off x="2080" y="2629"/>
                <a:ext cx="649" cy="233"/>
              </a:xfrm>
              <a:prstGeom prst="rect">
                <a:avLst/>
              </a:prstGeom>
              <a:noFill/>
              <a:ln w="9525">
                <a:noFill/>
                <a:miter lim="800000"/>
                <a:headEnd/>
                <a:tailEnd/>
              </a:ln>
              <a:effectLst/>
            </p:spPr>
            <p:txBody>
              <a:bodyPr lIns="92075" tIns="46038" rIns="92075" bIns="46038">
                <a:spAutoFit/>
              </a:bodyPr>
              <a:lstStyle/>
              <a:p>
                <a:pPr defTabSz="762000" eaLnBrk="0" hangingPunct="0"/>
                <a:r>
                  <a:rPr lang="pl-PL" i="1">
                    <a:latin typeface="+mn-lt"/>
                  </a:rPr>
                  <a:t>N</a:t>
                </a:r>
                <a:r>
                  <a:rPr lang="pl-PL">
                    <a:latin typeface="+mn-lt"/>
                  </a:rPr>
                  <a:t> &gt;</a:t>
                </a:r>
                <a:r>
                  <a:rPr lang="pl-PL" sz="800">
                    <a:latin typeface="+mn-lt"/>
                  </a:rPr>
                  <a:t> </a:t>
                </a:r>
                <a:r>
                  <a:rPr lang="pl-PL" i="1">
                    <a:latin typeface="+mn-lt"/>
                  </a:rPr>
                  <a:t>M</a:t>
                </a:r>
              </a:p>
            </p:txBody>
          </p:sp>
        </p:grpSp>
      </p:grpSp>
      <p:grpSp>
        <p:nvGrpSpPr>
          <p:cNvPr id="44061" name="Group 29"/>
          <p:cNvGrpSpPr>
            <a:grpSpLocks/>
          </p:cNvGrpSpPr>
          <p:nvPr/>
        </p:nvGrpSpPr>
        <p:grpSpPr bwMode="auto">
          <a:xfrm>
            <a:off x="4202113" y="2905125"/>
            <a:ext cx="4408487" cy="2540000"/>
            <a:chOff x="2647" y="1830"/>
            <a:chExt cx="2777" cy="1600"/>
          </a:xfrm>
        </p:grpSpPr>
        <p:sp>
          <p:nvSpPr>
            <p:cNvPr id="44044" name="Rectangle 12"/>
            <p:cNvSpPr>
              <a:spLocks noChangeArrowheads="1"/>
            </p:cNvSpPr>
            <p:nvPr/>
          </p:nvSpPr>
          <p:spPr bwMode="auto">
            <a:xfrm>
              <a:off x="3319" y="2166"/>
              <a:ext cx="1053" cy="752"/>
            </a:xfrm>
            <a:prstGeom prst="rect">
              <a:avLst/>
            </a:prstGeom>
            <a:solidFill>
              <a:srgbClr val="FFFFCC"/>
            </a:solidFill>
            <a:ln w="25400">
              <a:solidFill>
                <a:schemeClr val="tx1"/>
              </a:solidFill>
              <a:miter lim="800000"/>
              <a:headEnd/>
              <a:tailEnd/>
            </a:ln>
            <a:effectLst/>
          </p:spPr>
          <p:txBody>
            <a:bodyPr wrap="none" anchor="ctr"/>
            <a:lstStyle/>
            <a:p>
              <a:endParaRPr lang="pl-PL">
                <a:latin typeface="+mn-lt"/>
              </a:endParaRPr>
            </a:p>
          </p:txBody>
        </p:sp>
        <p:sp>
          <p:nvSpPr>
            <p:cNvPr id="44045" name="Line 13"/>
            <p:cNvSpPr>
              <a:spLocks noChangeShapeType="1"/>
            </p:cNvSpPr>
            <p:nvPr/>
          </p:nvSpPr>
          <p:spPr bwMode="auto">
            <a:xfrm flipH="1">
              <a:off x="3056" y="2302"/>
              <a:ext cx="256"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4046" name="Line 14"/>
            <p:cNvSpPr>
              <a:spLocks noChangeShapeType="1"/>
            </p:cNvSpPr>
            <p:nvPr/>
          </p:nvSpPr>
          <p:spPr bwMode="auto">
            <a:xfrm flipH="1">
              <a:off x="3056" y="2782"/>
              <a:ext cx="256"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4047" name="Line 15"/>
            <p:cNvSpPr>
              <a:spLocks noChangeShapeType="1"/>
            </p:cNvSpPr>
            <p:nvPr/>
          </p:nvSpPr>
          <p:spPr bwMode="auto">
            <a:xfrm flipH="1">
              <a:off x="4379" y="2542"/>
              <a:ext cx="256"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4048" name="Rectangle 16"/>
            <p:cNvSpPr>
              <a:spLocks noChangeArrowheads="1"/>
            </p:cNvSpPr>
            <p:nvPr/>
          </p:nvSpPr>
          <p:spPr bwMode="auto">
            <a:xfrm>
              <a:off x="2647" y="2406"/>
              <a:ext cx="734" cy="233"/>
            </a:xfrm>
            <a:prstGeom prst="rect">
              <a:avLst/>
            </a:prstGeom>
            <a:noFill/>
            <a:ln w="9525">
              <a:noFill/>
              <a:miter lim="800000"/>
              <a:headEnd/>
              <a:tailEnd/>
            </a:ln>
            <a:effectLst/>
          </p:spPr>
          <p:txBody>
            <a:bodyPr lIns="92075" tIns="46038" rIns="92075" bIns="46038">
              <a:spAutoFit/>
            </a:bodyPr>
            <a:lstStyle/>
            <a:p>
              <a:pPr defTabSz="762000" eaLnBrk="0" hangingPunct="0"/>
              <a:r>
                <a:rPr lang="pl-PL">
                  <a:latin typeface="+mn-lt"/>
                </a:rPr>
                <a:t>STM-</a:t>
              </a:r>
              <a:r>
                <a:rPr lang="pl-PL" i="1">
                  <a:latin typeface="+mn-lt"/>
                </a:rPr>
                <a:t>M</a:t>
              </a:r>
            </a:p>
          </p:txBody>
        </p:sp>
        <p:sp>
          <p:nvSpPr>
            <p:cNvPr id="44049" name="Rectangle 17"/>
            <p:cNvSpPr>
              <a:spLocks noChangeArrowheads="1"/>
            </p:cNvSpPr>
            <p:nvPr/>
          </p:nvSpPr>
          <p:spPr bwMode="auto">
            <a:xfrm>
              <a:off x="3328" y="1830"/>
              <a:ext cx="995" cy="291"/>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2400">
                  <a:latin typeface="+mn-lt"/>
                </a:rPr>
                <a:t>Type</a:t>
              </a:r>
              <a:r>
                <a:rPr lang="pl-PL" sz="2400">
                  <a:latin typeface="+mn-lt"/>
                </a:rPr>
                <a:t> II.2</a:t>
              </a:r>
            </a:p>
          </p:txBody>
        </p:sp>
        <p:sp>
          <p:nvSpPr>
            <p:cNvPr id="44050" name="Rectangle 18"/>
            <p:cNvSpPr>
              <a:spLocks noChangeArrowheads="1"/>
            </p:cNvSpPr>
            <p:nvPr/>
          </p:nvSpPr>
          <p:spPr bwMode="auto">
            <a:xfrm>
              <a:off x="4343" y="2262"/>
              <a:ext cx="738" cy="233"/>
            </a:xfrm>
            <a:prstGeom prst="rect">
              <a:avLst/>
            </a:prstGeom>
            <a:noFill/>
            <a:ln w="9525">
              <a:noFill/>
              <a:miter lim="800000"/>
              <a:headEnd/>
              <a:tailEnd/>
            </a:ln>
            <a:effectLst/>
          </p:spPr>
          <p:txBody>
            <a:bodyPr lIns="92075" tIns="46038" rIns="92075" bIns="46038">
              <a:spAutoFit/>
            </a:bodyPr>
            <a:lstStyle/>
            <a:p>
              <a:pPr defTabSz="762000" eaLnBrk="0" hangingPunct="0"/>
              <a:r>
                <a:rPr lang="pl-PL">
                  <a:latin typeface="+mn-lt"/>
                </a:rPr>
                <a:t>STM-</a:t>
              </a:r>
              <a:r>
                <a:rPr lang="pl-PL" i="1">
                  <a:latin typeface="+mn-lt"/>
                </a:rPr>
                <a:t>N</a:t>
              </a:r>
            </a:p>
          </p:txBody>
        </p:sp>
        <p:sp>
          <p:nvSpPr>
            <p:cNvPr id="44051" name="Rectangle 19"/>
            <p:cNvSpPr>
              <a:spLocks noChangeArrowheads="1"/>
            </p:cNvSpPr>
            <p:nvPr/>
          </p:nvSpPr>
          <p:spPr bwMode="auto">
            <a:xfrm>
              <a:off x="2779" y="3022"/>
              <a:ext cx="2645" cy="408"/>
            </a:xfrm>
            <a:prstGeom prst="rect">
              <a:avLst/>
            </a:prstGeom>
            <a:noFill/>
            <a:ln w="9525">
              <a:noFill/>
              <a:miter lim="800000"/>
              <a:headEnd/>
              <a:tailEnd/>
            </a:ln>
            <a:effectLst/>
          </p:spPr>
          <p:txBody>
            <a:bodyPr lIns="92075" tIns="46038" rIns="92075" bIns="46038">
              <a:spAutoFit/>
            </a:bodyPr>
            <a:lstStyle/>
            <a:p>
              <a:pPr defTabSz="762000" eaLnBrk="0" hangingPunct="0"/>
              <a:r>
                <a:rPr lang="en-US" dirty="0">
                  <a:latin typeface="+mn-lt"/>
                </a:rPr>
                <a:t>Type</a:t>
              </a:r>
              <a:r>
                <a:rPr lang="pl-PL" dirty="0">
                  <a:latin typeface="+mn-lt"/>
                </a:rPr>
                <a:t> II.2: </a:t>
              </a:r>
              <a:r>
                <a:rPr lang="en-US" dirty="0">
                  <a:latin typeface="+mn-lt"/>
                </a:rPr>
                <a:t>flexible assignment </a:t>
              </a:r>
              <a:r>
                <a:rPr lang="en-US" dirty="0" smtClean="0">
                  <a:latin typeface="+mn-lt"/>
                </a:rPr>
                <a:t/>
              </a:r>
              <a:br>
                <a:rPr lang="en-US" dirty="0" smtClean="0">
                  <a:latin typeface="+mn-lt"/>
                </a:rPr>
              </a:br>
              <a:r>
                <a:rPr lang="en-US" dirty="0" smtClean="0">
                  <a:latin typeface="+mn-lt"/>
                </a:rPr>
                <a:t>of </a:t>
              </a:r>
              <a:r>
                <a:rPr lang="pl-PL" dirty="0">
                  <a:latin typeface="+mn-lt"/>
                </a:rPr>
                <a:t>VC-3/VC-4</a:t>
              </a:r>
            </a:p>
          </p:txBody>
        </p:sp>
        <p:grpSp>
          <p:nvGrpSpPr>
            <p:cNvPr id="44052" name="Group 20"/>
            <p:cNvGrpSpPr>
              <a:grpSpLocks/>
            </p:cNvGrpSpPr>
            <p:nvPr/>
          </p:nvGrpSpPr>
          <p:grpSpPr bwMode="auto">
            <a:xfrm>
              <a:off x="3526" y="2302"/>
              <a:ext cx="641" cy="481"/>
              <a:chOff x="4008" y="1440"/>
              <a:chExt cx="721" cy="481"/>
            </a:xfrm>
          </p:grpSpPr>
          <p:sp>
            <p:nvSpPr>
              <p:cNvPr id="44053" name="Freeform 21"/>
              <p:cNvSpPr>
                <a:spLocks/>
              </p:cNvSpPr>
              <p:nvPr/>
            </p:nvSpPr>
            <p:spPr bwMode="auto">
              <a:xfrm>
                <a:off x="4008" y="1440"/>
                <a:ext cx="721" cy="481"/>
              </a:xfrm>
              <a:custGeom>
                <a:avLst/>
                <a:gdLst/>
                <a:ahLst/>
                <a:cxnLst>
                  <a:cxn ang="0">
                    <a:pos x="0" y="0"/>
                  </a:cxn>
                  <a:cxn ang="0">
                    <a:pos x="160" y="0"/>
                  </a:cxn>
                  <a:cxn ang="0">
                    <a:pos x="560" y="480"/>
                  </a:cxn>
                  <a:cxn ang="0">
                    <a:pos x="720" y="480"/>
                  </a:cxn>
                </a:cxnLst>
                <a:rect l="0" t="0" r="r" b="b"/>
                <a:pathLst>
                  <a:path w="721" h="481">
                    <a:moveTo>
                      <a:pt x="0" y="0"/>
                    </a:moveTo>
                    <a:lnTo>
                      <a:pt x="160" y="0"/>
                    </a:lnTo>
                    <a:lnTo>
                      <a:pt x="560" y="480"/>
                    </a:lnTo>
                    <a:lnTo>
                      <a:pt x="720" y="480"/>
                    </a:lnTo>
                  </a:path>
                </a:pathLst>
              </a:custGeom>
              <a:noFill/>
              <a:ln w="50800" cap="rnd" cmpd="sng">
                <a:solidFill>
                  <a:schemeClr val="tx1"/>
                </a:solidFill>
                <a:prstDash val="solid"/>
                <a:round/>
                <a:headEnd type="none" w="sm" len="sm"/>
                <a:tailEnd type="none" w="sm" len="sm"/>
              </a:ln>
              <a:effectLst/>
            </p:spPr>
            <p:txBody>
              <a:bodyPr/>
              <a:lstStyle/>
              <a:p>
                <a:endParaRPr lang="pl-PL">
                  <a:latin typeface="+mn-lt"/>
                </a:endParaRPr>
              </a:p>
            </p:txBody>
          </p:sp>
          <p:sp>
            <p:nvSpPr>
              <p:cNvPr id="44054" name="Freeform 22"/>
              <p:cNvSpPr>
                <a:spLocks/>
              </p:cNvSpPr>
              <p:nvPr/>
            </p:nvSpPr>
            <p:spPr bwMode="auto">
              <a:xfrm>
                <a:off x="4008" y="1440"/>
                <a:ext cx="721" cy="481"/>
              </a:xfrm>
              <a:custGeom>
                <a:avLst/>
                <a:gdLst/>
                <a:ahLst/>
                <a:cxnLst>
                  <a:cxn ang="0">
                    <a:pos x="720" y="0"/>
                  </a:cxn>
                  <a:cxn ang="0">
                    <a:pos x="560" y="0"/>
                  </a:cxn>
                  <a:cxn ang="0">
                    <a:pos x="160" y="480"/>
                  </a:cxn>
                  <a:cxn ang="0">
                    <a:pos x="0" y="480"/>
                  </a:cxn>
                </a:cxnLst>
                <a:rect l="0" t="0" r="r" b="b"/>
                <a:pathLst>
                  <a:path w="721" h="481">
                    <a:moveTo>
                      <a:pt x="720" y="0"/>
                    </a:moveTo>
                    <a:lnTo>
                      <a:pt x="560" y="0"/>
                    </a:lnTo>
                    <a:lnTo>
                      <a:pt x="160" y="480"/>
                    </a:lnTo>
                    <a:lnTo>
                      <a:pt x="0" y="480"/>
                    </a:lnTo>
                  </a:path>
                </a:pathLst>
              </a:custGeom>
              <a:noFill/>
              <a:ln w="50800" cap="rnd" cmpd="sng">
                <a:solidFill>
                  <a:schemeClr val="tx1"/>
                </a:solidFill>
                <a:prstDash val="solid"/>
                <a:round/>
                <a:headEnd type="none" w="sm" len="sm"/>
                <a:tailEnd type="none" w="sm" len="sm"/>
              </a:ln>
              <a:effectLst/>
            </p:spPr>
            <p:txBody>
              <a:bodyPr/>
              <a:lstStyle/>
              <a:p>
                <a:endParaRPr lang="pl-PL">
                  <a:latin typeface="+mn-lt"/>
                </a:endParaRPr>
              </a:p>
            </p:txBody>
          </p:sp>
        </p:grpSp>
        <p:sp>
          <p:nvSpPr>
            <p:cNvPr id="44056" name="Rectangle 24"/>
            <p:cNvSpPr>
              <a:spLocks noChangeArrowheads="1"/>
            </p:cNvSpPr>
            <p:nvPr/>
          </p:nvSpPr>
          <p:spPr bwMode="auto">
            <a:xfrm>
              <a:off x="4455" y="2637"/>
              <a:ext cx="674" cy="233"/>
            </a:xfrm>
            <a:prstGeom prst="rect">
              <a:avLst/>
            </a:prstGeom>
            <a:noFill/>
            <a:ln w="9525">
              <a:noFill/>
              <a:miter lim="800000"/>
              <a:headEnd/>
              <a:tailEnd/>
            </a:ln>
            <a:effectLst/>
          </p:spPr>
          <p:txBody>
            <a:bodyPr lIns="92075" tIns="46038" rIns="92075" bIns="46038">
              <a:spAutoFit/>
            </a:bodyPr>
            <a:lstStyle/>
            <a:p>
              <a:pPr defTabSz="762000" eaLnBrk="0" hangingPunct="0"/>
              <a:r>
                <a:rPr lang="pl-PL" i="1">
                  <a:latin typeface="+mn-lt"/>
                </a:rPr>
                <a:t>N</a:t>
              </a:r>
              <a:r>
                <a:rPr lang="pl-PL">
                  <a:latin typeface="+mn-lt"/>
                </a:rPr>
                <a:t> &gt;</a:t>
              </a:r>
              <a:r>
                <a:rPr lang="pl-PL" sz="800">
                  <a:latin typeface="+mn-lt"/>
                </a:rPr>
                <a:t> </a:t>
              </a:r>
              <a:r>
                <a:rPr lang="pl-PL" i="1">
                  <a:latin typeface="+mn-lt"/>
                </a:rPr>
                <a:t>M</a:t>
              </a:r>
            </a:p>
          </p:txBody>
        </p:sp>
      </p:grpSp>
      <p:sp>
        <p:nvSpPr>
          <p:cNvPr id="44058" name="Text Box 26"/>
          <p:cNvSpPr txBox="1">
            <a:spLocks noChangeArrowheads="1"/>
          </p:cNvSpPr>
          <p:nvPr/>
        </p:nvSpPr>
        <p:spPr bwMode="auto">
          <a:xfrm>
            <a:off x="198438" y="1666875"/>
            <a:ext cx="8793162" cy="830997"/>
          </a:xfrm>
          <a:prstGeom prst="rect">
            <a:avLst/>
          </a:prstGeom>
          <a:noFill/>
          <a:ln w="12700">
            <a:noFill/>
            <a:miter lim="800000"/>
            <a:headEnd type="none" w="sm" len="sm"/>
            <a:tailEnd type="none" w="sm" len="sm"/>
          </a:ln>
          <a:effectLst/>
        </p:spPr>
        <p:txBody>
          <a:bodyPr>
            <a:spAutoFit/>
          </a:bodyPr>
          <a:lstStyle/>
          <a:p>
            <a:pPr defTabSz="762000" eaLnBrk="0" hangingPunct="0"/>
            <a:r>
              <a:rPr lang="en-US" sz="2400">
                <a:latin typeface="+mn-lt"/>
              </a:rPr>
              <a:t>Line multiplexers allow multiplexing of several </a:t>
            </a:r>
            <a:r>
              <a:rPr lang="pl-PL" sz="2400">
                <a:latin typeface="+mn-lt"/>
              </a:rPr>
              <a:t>STM-</a:t>
            </a:r>
            <a:r>
              <a:rPr lang="en-US" sz="2400" i="1">
                <a:latin typeface="+mn-lt"/>
              </a:rPr>
              <a:t>M</a:t>
            </a:r>
            <a:r>
              <a:rPr lang="pl-PL" sz="2400">
                <a:latin typeface="+mn-lt"/>
              </a:rPr>
              <a:t> </a:t>
            </a:r>
            <a:r>
              <a:rPr lang="en-US" sz="2400">
                <a:latin typeface="+mn-lt"/>
              </a:rPr>
              <a:t>streams into a single </a:t>
            </a:r>
            <a:r>
              <a:rPr lang="pl-PL" sz="2400">
                <a:latin typeface="+mn-lt"/>
              </a:rPr>
              <a:t>STM-</a:t>
            </a:r>
            <a:r>
              <a:rPr lang="en-US" sz="2400" i="1">
                <a:latin typeface="+mn-lt"/>
              </a:rPr>
              <a:t>N</a:t>
            </a:r>
            <a:r>
              <a:rPr lang="pl-PL" sz="2400">
                <a:latin typeface="+mn-lt"/>
              </a:rPr>
              <a:t> </a:t>
            </a:r>
            <a:r>
              <a:rPr lang="en-US" sz="2400">
                <a:latin typeface="+mn-lt"/>
              </a:rPr>
              <a:t>stream</a:t>
            </a:r>
            <a:endParaRPr lang="pl-PL" sz="2400">
              <a:latin typeface="+mn-lt"/>
            </a:endParaRPr>
          </a:p>
        </p:txBody>
      </p:sp>
      <p:sp>
        <p:nvSpPr>
          <p:cNvPr id="44063" name="Rectangle 31"/>
          <p:cNvSpPr>
            <a:spLocks noGrp="1" noChangeArrowheads="1"/>
          </p:cNvSpPr>
          <p:nvPr>
            <p:ph type="title"/>
          </p:nvPr>
        </p:nvSpPr>
        <p:spPr/>
        <p:txBody>
          <a:bodyPr/>
          <a:lstStyle/>
          <a:p>
            <a:r>
              <a:rPr lang="en-US" sz="2400" dirty="0"/>
              <a:t>Line Multiplexers</a:t>
            </a:r>
            <a:r>
              <a:rPr lang="pl-PL" sz="2400" dirty="0"/>
              <a:t> (LMX)</a:t>
            </a:r>
          </a:p>
        </p:txBody>
      </p:sp>
    </p:spTree>
    <p:extLst>
      <p:ext uri="{BB962C8B-B14F-4D97-AF65-F5344CB8AC3E}">
        <p14:creationId xmlns:p14="http://schemas.microsoft.com/office/powerpoint/2010/main" val="2690822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4058">
                                            <p:txEl>
                                              <p:pRg st="0" end="0"/>
                                            </p:txEl>
                                          </p:spTgt>
                                        </p:tgtEl>
                                        <p:attrNameLst>
                                          <p:attrName>style.visibility</p:attrName>
                                        </p:attrNameLst>
                                      </p:cBhvr>
                                      <p:to>
                                        <p:strVal val="visible"/>
                                      </p:to>
                                    </p:set>
                                    <p:animEffect transition="in" filter="wipe(left)">
                                      <p:cBhvr>
                                        <p:cTn id="7" dur="500"/>
                                        <p:tgtEl>
                                          <p:spTgt spid="4405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4062"/>
                                        </p:tgtEl>
                                        <p:attrNameLst>
                                          <p:attrName>style.visibility</p:attrName>
                                        </p:attrNameLst>
                                      </p:cBhvr>
                                      <p:to>
                                        <p:strVal val="visible"/>
                                      </p:to>
                                    </p:set>
                                    <p:animEffect transition="in" filter="wipe(left)">
                                      <p:cBhvr>
                                        <p:cTn id="12" dur="500"/>
                                        <p:tgtEl>
                                          <p:spTgt spid="4406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4061"/>
                                        </p:tgtEl>
                                        <p:attrNameLst>
                                          <p:attrName>style.visibility</p:attrName>
                                        </p:attrNameLst>
                                      </p:cBhvr>
                                      <p:to>
                                        <p:strVal val="visible"/>
                                      </p:to>
                                    </p:set>
                                    <p:animEffect transition="in" filter="wipe(left)">
                                      <p:cBhvr>
                                        <p:cTn id="17" dur="500"/>
                                        <p:tgtEl>
                                          <p:spTgt spid="440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58"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093" name="Group 37"/>
          <p:cNvGrpSpPr>
            <a:grpSpLocks/>
          </p:cNvGrpSpPr>
          <p:nvPr/>
        </p:nvGrpSpPr>
        <p:grpSpPr bwMode="auto">
          <a:xfrm>
            <a:off x="474663" y="2955925"/>
            <a:ext cx="4130675" cy="3238500"/>
            <a:chOff x="299" y="1862"/>
            <a:chExt cx="2602" cy="2040"/>
          </a:xfrm>
        </p:grpSpPr>
        <p:sp>
          <p:nvSpPr>
            <p:cNvPr id="45058" name="Rectangle 2"/>
            <p:cNvSpPr>
              <a:spLocks noChangeArrowheads="1"/>
            </p:cNvSpPr>
            <p:nvPr/>
          </p:nvSpPr>
          <p:spPr bwMode="auto">
            <a:xfrm>
              <a:off x="1067" y="2198"/>
              <a:ext cx="1052" cy="752"/>
            </a:xfrm>
            <a:prstGeom prst="rect">
              <a:avLst/>
            </a:prstGeom>
            <a:solidFill>
              <a:srgbClr val="FFFFCC"/>
            </a:solidFill>
            <a:ln w="25400">
              <a:solidFill>
                <a:schemeClr val="tx1"/>
              </a:solidFill>
              <a:miter lim="800000"/>
              <a:headEnd/>
              <a:tailEnd/>
            </a:ln>
            <a:effectLst/>
          </p:spPr>
          <p:txBody>
            <a:bodyPr wrap="none" anchor="ctr"/>
            <a:lstStyle/>
            <a:p>
              <a:endParaRPr lang="pl-PL">
                <a:latin typeface="+mn-lt"/>
              </a:endParaRPr>
            </a:p>
          </p:txBody>
        </p:sp>
        <p:sp>
          <p:nvSpPr>
            <p:cNvPr id="45060" name="Line 4"/>
            <p:cNvSpPr>
              <a:spLocks noChangeShapeType="1"/>
            </p:cNvSpPr>
            <p:nvPr/>
          </p:nvSpPr>
          <p:spPr bwMode="auto">
            <a:xfrm flipH="1">
              <a:off x="804" y="2577"/>
              <a:ext cx="256"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5061" name="Line 5"/>
            <p:cNvSpPr>
              <a:spLocks noChangeShapeType="1"/>
            </p:cNvSpPr>
            <p:nvPr/>
          </p:nvSpPr>
          <p:spPr bwMode="auto">
            <a:xfrm flipH="1">
              <a:off x="2126" y="2574"/>
              <a:ext cx="256"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5062" name="Rectangle 6"/>
            <p:cNvSpPr>
              <a:spLocks noChangeArrowheads="1"/>
            </p:cNvSpPr>
            <p:nvPr/>
          </p:nvSpPr>
          <p:spPr bwMode="auto">
            <a:xfrm>
              <a:off x="384" y="2294"/>
              <a:ext cx="720" cy="233"/>
            </a:xfrm>
            <a:prstGeom prst="rect">
              <a:avLst/>
            </a:prstGeom>
            <a:noFill/>
            <a:ln w="9525">
              <a:noFill/>
              <a:miter lim="800000"/>
              <a:headEnd/>
              <a:tailEnd/>
            </a:ln>
            <a:effectLst/>
          </p:spPr>
          <p:txBody>
            <a:bodyPr lIns="92075" tIns="46038" rIns="92075" bIns="46038">
              <a:spAutoFit/>
            </a:bodyPr>
            <a:lstStyle/>
            <a:p>
              <a:pPr defTabSz="762000" eaLnBrk="0" hangingPunct="0"/>
              <a:r>
                <a:rPr lang="pl-PL">
                  <a:latin typeface="+mn-lt"/>
                </a:rPr>
                <a:t>STM-</a:t>
              </a:r>
              <a:r>
                <a:rPr lang="pl-PL" i="1">
                  <a:latin typeface="+mn-lt"/>
                </a:rPr>
                <a:t>M</a:t>
              </a:r>
            </a:p>
          </p:txBody>
        </p:sp>
        <p:sp>
          <p:nvSpPr>
            <p:cNvPr id="45063" name="Rectangle 7"/>
            <p:cNvSpPr>
              <a:spLocks noChangeArrowheads="1"/>
            </p:cNvSpPr>
            <p:nvPr/>
          </p:nvSpPr>
          <p:spPr bwMode="auto">
            <a:xfrm>
              <a:off x="1056" y="1862"/>
              <a:ext cx="1077" cy="291"/>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2400">
                  <a:latin typeface="+mn-lt"/>
                </a:rPr>
                <a:t>Type</a:t>
              </a:r>
              <a:r>
                <a:rPr lang="pl-PL" sz="2400">
                  <a:latin typeface="+mn-lt"/>
                </a:rPr>
                <a:t> III.1</a:t>
              </a:r>
            </a:p>
          </p:txBody>
        </p:sp>
        <p:sp>
          <p:nvSpPr>
            <p:cNvPr id="45064" name="Rectangle 8"/>
            <p:cNvSpPr>
              <a:spLocks noChangeArrowheads="1"/>
            </p:cNvSpPr>
            <p:nvPr/>
          </p:nvSpPr>
          <p:spPr bwMode="auto">
            <a:xfrm>
              <a:off x="2133" y="2294"/>
              <a:ext cx="699" cy="233"/>
            </a:xfrm>
            <a:prstGeom prst="rect">
              <a:avLst/>
            </a:prstGeom>
            <a:noFill/>
            <a:ln w="9525">
              <a:noFill/>
              <a:miter lim="800000"/>
              <a:headEnd/>
              <a:tailEnd/>
            </a:ln>
            <a:effectLst/>
          </p:spPr>
          <p:txBody>
            <a:bodyPr lIns="92075" tIns="46038" rIns="92075" bIns="46038">
              <a:spAutoFit/>
            </a:bodyPr>
            <a:lstStyle/>
            <a:p>
              <a:pPr defTabSz="762000" eaLnBrk="0" hangingPunct="0"/>
              <a:r>
                <a:rPr lang="pl-PL">
                  <a:latin typeface="+mn-lt"/>
                </a:rPr>
                <a:t>STM-</a:t>
              </a:r>
              <a:r>
                <a:rPr lang="pl-PL" i="1">
                  <a:latin typeface="+mn-lt"/>
                </a:rPr>
                <a:t>M</a:t>
              </a:r>
            </a:p>
          </p:txBody>
        </p:sp>
        <p:sp>
          <p:nvSpPr>
            <p:cNvPr id="45065" name="Rectangle 9"/>
            <p:cNvSpPr>
              <a:spLocks noChangeArrowheads="1"/>
            </p:cNvSpPr>
            <p:nvPr/>
          </p:nvSpPr>
          <p:spPr bwMode="auto">
            <a:xfrm>
              <a:off x="299" y="3494"/>
              <a:ext cx="2602" cy="408"/>
            </a:xfrm>
            <a:prstGeom prst="rect">
              <a:avLst/>
            </a:prstGeom>
            <a:noFill/>
            <a:ln w="9525">
              <a:noFill/>
              <a:miter lim="800000"/>
              <a:headEnd/>
              <a:tailEnd/>
            </a:ln>
            <a:effectLst/>
          </p:spPr>
          <p:txBody>
            <a:bodyPr lIns="92075" tIns="46038" rIns="92075" bIns="46038">
              <a:spAutoFit/>
            </a:bodyPr>
            <a:lstStyle/>
            <a:p>
              <a:pPr defTabSz="762000" eaLnBrk="0" hangingPunct="0"/>
              <a:r>
                <a:rPr lang="pl-PL">
                  <a:latin typeface="+mn-lt"/>
                </a:rPr>
                <a:t>Typ</a:t>
              </a:r>
              <a:r>
                <a:rPr lang="en-US">
                  <a:latin typeface="+mn-lt"/>
                </a:rPr>
                <a:t>e</a:t>
              </a:r>
              <a:r>
                <a:rPr lang="pl-PL">
                  <a:latin typeface="+mn-lt"/>
                </a:rPr>
                <a:t> III.1: </a:t>
              </a:r>
              <a:r>
                <a:rPr lang="en-US">
                  <a:latin typeface="+mn-lt"/>
                </a:rPr>
                <a:t>stream sources other than SDH</a:t>
              </a:r>
              <a:endParaRPr lang="pl-PL">
                <a:latin typeface="+mn-lt"/>
              </a:endParaRPr>
            </a:p>
          </p:txBody>
        </p:sp>
        <p:sp>
          <p:nvSpPr>
            <p:cNvPr id="45078" name="Line 22"/>
            <p:cNvSpPr>
              <a:spLocks noChangeShapeType="1"/>
            </p:cNvSpPr>
            <p:nvPr/>
          </p:nvSpPr>
          <p:spPr bwMode="auto">
            <a:xfrm>
              <a:off x="1614" y="2958"/>
              <a:ext cx="0" cy="288"/>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5079" name="Rectangle 23"/>
            <p:cNvSpPr>
              <a:spLocks noChangeArrowheads="1"/>
            </p:cNvSpPr>
            <p:nvPr/>
          </p:nvSpPr>
          <p:spPr bwMode="auto">
            <a:xfrm>
              <a:off x="1435" y="3245"/>
              <a:ext cx="561" cy="233"/>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a:latin typeface="+mn-lt"/>
                </a:rPr>
                <a:t>G.703</a:t>
              </a:r>
            </a:p>
          </p:txBody>
        </p:sp>
        <p:grpSp>
          <p:nvGrpSpPr>
            <p:cNvPr id="45080" name="Group 24"/>
            <p:cNvGrpSpPr>
              <a:grpSpLocks/>
            </p:cNvGrpSpPr>
            <p:nvPr/>
          </p:nvGrpSpPr>
          <p:grpSpPr bwMode="auto">
            <a:xfrm>
              <a:off x="1273" y="2334"/>
              <a:ext cx="641" cy="481"/>
              <a:chOff x="1416" y="1440"/>
              <a:chExt cx="721" cy="481"/>
            </a:xfrm>
          </p:grpSpPr>
          <p:sp>
            <p:nvSpPr>
              <p:cNvPr id="45081" name="Freeform 25"/>
              <p:cNvSpPr>
                <a:spLocks/>
              </p:cNvSpPr>
              <p:nvPr/>
            </p:nvSpPr>
            <p:spPr bwMode="auto">
              <a:xfrm>
                <a:off x="1416" y="1440"/>
                <a:ext cx="721" cy="481"/>
              </a:xfrm>
              <a:custGeom>
                <a:avLst/>
                <a:gdLst/>
                <a:ahLst/>
                <a:cxnLst>
                  <a:cxn ang="0">
                    <a:pos x="0" y="0"/>
                  </a:cxn>
                  <a:cxn ang="0">
                    <a:pos x="160" y="0"/>
                  </a:cxn>
                  <a:cxn ang="0">
                    <a:pos x="560" y="480"/>
                  </a:cxn>
                  <a:cxn ang="0">
                    <a:pos x="720" y="480"/>
                  </a:cxn>
                </a:cxnLst>
                <a:rect l="0" t="0" r="r" b="b"/>
                <a:pathLst>
                  <a:path w="721" h="481">
                    <a:moveTo>
                      <a:pt x="0" y="0"/>
                    </a:moveTo>
                    <a:lnTo>
                      <a:pt x="160" y="0"/>
                    </a:lnTo>
                    <a:lnTo>
                      <a:pt x="560" y="480"/>
                    </a:lnTo>
                    <a:lnTo>
                      <a:pt x="720" y="480"/>
                    </a:lnTo>
                  </a:path>
                </a:pathLst>
              </a:custGeom>
              <a:noFill/>
              <a:ln w="50800" cap="rnd" cmpd="sng">
                <a:solidFill>
                  <a:schemeClr val="tx1"/>
                </a:solidFill>
                <a:prstDash val="solid"/>
                <a:round/>
                <a:headEnd type="none" w="sm" len="sm"/>
                <a:tailEnd type="none" w="sm" len="sm"/>
              </a:ln>
              <a:effectLst/>
            </p:spPr>
            <p:txBody>
              <a:bodyPr/>
              <a:lstStyle/>
              <a:p>
                <a:endParaRPr lang="pl-PL">
                  <a:latin typeface="+mn-lt"/>
                </a:endParaRPr>
              </a:p>
            </p:txBody>
          </p:sp>
          <p:sp>
            <p:nvSpPr>
              <p:cNvPr id="45082" name="Freeform 26"/>
              <p:cNvSpPr>
                <a:spLocks/>
              </p:cNvSpPr>
              <p:nvPr/>
            </p:nvSpPr>
            <p:spPr bwMode="auto">
              <a:xfrm>
                <a:off x="1416" y="1440"/>
                <a:ext cx="721" cy="481"/>
              </a:xfrm>
              <a:custGeom>
                <a:avLst/>
                <a:gdLst/>
                <a:ahLst/>
                <a:cxnLst>
                  <a:cxn ang="0">
                    <a:pos x="720" y="0"/>
                  </a:cxn>
                  <a:cxn ang="0">
                    <a:pos x="560" y="0"/>
                  </a:cxn>
                  <a:cxn ang="0">
                    <a:pos x="160" y="480"/>
                  </a:cxn>
                  <a:cxn ang="0">
                    <a:pos x="0" y="480"/>
                  </a:cxn>
                </a:cxnLst>
                <a:rect l="0" t="0" r="r" b="b"/>
                <a:pathLst>
                  <a:path w="721" h="481">
                    <a:moveTo>
                      <a:pt x="720" y="0"/>
                    </a:moveTo>
                    <a:lnTo>
                      <a:pt x="560" y="0"/>
                    </a:lnTo>
                    <a:lnTo>
                      <a:pt x="160" y="480"/>
                    </a:lnTo>
                    <a:lnTo>
                      <a:pt x="0" y="480"/>
                    </a:lnTo>
                  </a:path>
                </a:pathLst>
              </a:custGeom>
              <a:noFill/>
              <a:ln w="50800" cap="rnd" cmpd="sng">
                <a:solidFill>
                  <a:schemeClr val="tx1"/>
                </a:solidFill>
                <a:prstDash val="solid"/>
                <a:round/>
                <a:headEnd type="none" w="sm" len="sm"/>
                <a:tailEnd type="none" w="sm" len="sm"/>
              </a:ln>
              <a:effectLst/>
            </p:spPr>
            <p:txBody>
              <a:bodyPr/>
              <a:lstStyle/>
              <a:p>
                <a:endParaRPr lang="pl-PL">
                  <a:latin typeface="+mn-lt"/>
                </a:endParaRPr>
              </a:p>
            </p:txBody>
          </p:sp>
        </p:grpSp>
      </p:grpSp>
      <p:grpSp>
        <p:nvGrpSpPr>
          <p:cNvPr id="45094" name="Group 38"/>
          <p:cNvGrpSpPr>
            <a:grpSpLocks/>
          </p:cNvGrpSpPr>
          <p:nvPr/>
        </p:nvGrpSpPr>
        <p:grpSpPr bwMode="auto">
          <a:xfrm>
            <a:off x="4267200" y="2955925"/>
            <a:ext cx="3995738" cy="3238500"/>
            <a:chOff x="2688" y="1862"/>
            <a:chExt cx="2517" cy="2040"/>
          </a:xfrm>
        </p:grpSpPr>
        <p:sp>
          <p:nvSpPr>
            <p:cNvPr id="45066" name="Rectangle 10"/>
            <p:cNvSpPr>
              <a:spLocks noChangeArrowheads="1"/>
            </p:cNvSpPr>
            <p:nvPr/>
          </p:nvSpPr>
          <p:spPr bwMode="auto">
            <a:xfrm>
              <a:off x="3371" y="2198"/>
              <a:ext cx="1052" cy="752"/>
            </a:xfrm>
            <a:prstGeom prst="rect">
              <a:avLst/>
            </a:prstGeom>
            <a:solidFill>
              <a:srgbClr val="FFFFCC"/>
            </a:solidFill>
            <a:ln w="25400">
              <a:solidFill>
                <a:schemeClr val="tx1"/>
              </a:solidFill>
              <a:miter lim="800000"/>
              <a:headEnd/>
              <a:tailEnd/>
            </a:ln>
            <a:effectLst/>
          </p:spPr>
          <p:txBody>
            <a:bodyPr wrap="none" anchor="ctr"/>
            <a:lstStyle/>
            <a:p>
              <a:endParaRPr lang="pl-PL">
                <a:latin typeface="+mn-lt"/>
              </a:endParaRPr>
            </a:p>
          </p:txBody>
        </p:sp>
        <p:sp>
          <p:nvSpPr>
            <p:cNvPr id="45068" name="Line 12"/>
            <p:cNvSpPr>
              <a:spLocks noChangeShapeType="1"/>
            </p:cNvSpPr>
            <p:nvPr/>
          </p:nvSpPr>
          <p:spPr bwMode="auto">
            <a:xfrm flipH="1">
              <a:off x="3108" y="2574"/>
              <a:ext cx="256"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5069" name="Line 13"/>
            <p:cNvSpPr>
              <a:spLocks noChangeShapeType="1"/>
            </p:cNvSpPr>
            <p:nvPr/>
          </p:nvSpPr>
          <p:spPr bwMode="auto">
            <a:xfrm flipH="1">
              <a:off x="4430" y="2574"/>
              <a:ext cx="256"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5070" name="Rectangle 14"/>
            <p:cNvSpPr>
              <a:spLocks noChangeArrowheads="1"/>
            </p:cNvSpPr>
            <p:nvPr/>
          </p:nvSpPr>
          <p:spPr bwMode="auto">
            <a:xfrm>
              <a:off x="2688" y="2582"/>
              <a:ext cx="672" cy="233"/>
            </a:xfrm>
            <a:prstGeom prst="rect">
              <a:avLst/>
            </a:prstGeom>
            <a:noFill/>
            <a:ln w="9525">
              <a:noFill/>
              <a:miter lim="800000"/>
              <a:headEnd/>
              <a:tailEnd/>
            </a:ln>
            <a:effectLst/>
          </p:spPr>
          <p:txBody>
            <a:bodyPr lIns="92075" tIns="46038" rIns="92075" bIns="46038">
              <a:spAutoFit/>
            </a:bodyPr>
            <a:lstStyle/>
            <a:p>
              <a:pPr defTabSz="762000" eaLnBrk="0" hangingPunct="0"/>
              <a:r>
                <a:rPr lang="pl-PL">
                  <a:latin typeface="+mn-lt"/>
                </a:rPr>
                <a:t>STM-</a:t>
              </a:r>
              <a:r>
                <a:rPr lang="pl-PL" i="1">
                  <a:latin typeface="+mn-lt"/>
                </a:rPr>
                <a:t>M</a:t>
              </a:r>
            </a:p>
          </p:txBody>
        </p:sp>
        <p:sp>
          <p:nvSpPr>
            <p:cNvPr id="45071" name="Rectangle 15"/>
            <p:cNvSpPr>
              <a:spLocks noChangeArrowheads="1"/>
            </p:cNvSpPr>
            <p:nvPr/>
          </p:nvSpPr>
          <p:spPr bwMode="auto">
            <a:xfrm>
              <a:off x="3360" y="1862"/>
              <a:ext cx="1077" cy="291"/>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sz="2400">
                  <a:latin typeface="+mn-lt"/>
                </a:rPr>
                <a:t>Type</a:t>
              </a:r>
              <a:r>
                <a:rPr lang="pl-PL" sz="2400">
                  <a:latin typeface="+mn-lt"/>
                </a:rPr>
                <a:t> III.2</a:t>
              </a:r>
            </a:p>
          </p:txBody>
        </p:sp>
        <p:sp>
          <p:nvSpPr>
            <p:cNvPr id="45072" name="Rectangle 16"/>
            <p:cNvSpPr>
              <a:spLocks noChangeArrowheads="1"/>
            </p:cNvSpPr>
            <p:nvPr/>
          </p:nvSpPr>
          <p:spPr bwMode="auto">
            <a:xfrm>
              <a:off x="4437" y="2294"/>
              <a:ext cx="699" cy="233"/>
            </a:xfrm>
            <a:prstGeom prst="rect">
              <a:avLst/>
            </a:prstGeom>
            <a:noFill/>
            <a:ln w="9525">
              <a:noFill/>
              <a:miter lim="800000"/>
              <a:headEnd/>
              <a:tailEnd/>
            </a:ln>
            <a:effectLst/>
          </p:spPr>
          <p:txBody>
            <a:bodyPr lIns="92075" tIns="46038" rIns="92075" bIns="46038">
              <a:spAutoFit/>
            </a:bodyPr>
            <a:lstStyle/>
            <a:p>
              <a:pPr defTabSz="762000" eaLnBrk="0" hangingPunct="0"/>
              <a:r>
                <a:rPr lang="pl-PL">
                  <a:latin typeface="+mn-lt"/>
                </a:rPr>
                <a:t>STM-</a:t>
              </a:r>
              <a:r>
                <a:rPr lang="pl-PL" i="1">
                  <a:latin typeface="+mn-lt"/>
                </a:rPr>
                <a:t>M</a:t>
              </a:r>
            </a:p>
          </p:txBody>
        </p:sp>
        <p:sp>
          <p:nvSpPr>
            <p:cNvPr id="45073" name="Rectangle 17"/>
            <p:cNvSpPr>
              <a:spLocks noChangeArrowheads="1"/>
            </p:cNvSpPr>
            <p:nvPr/>
          </p:nvSpPr>
          <p:spPr bwMode="auto">
            <a:xfrm>
              <a:off x="2944" y="3494"/>
              <a:ext cx="2261" cy="408"/>
            </a:xfrm>
            <a:prstGeom prst="rect">
              <a:avLst/>
            </a:prstGeom>
            <a:noFill/>
            <a:ln w="9525">
              <a:noFill/>
              <a:miter lim="800000"/>
              <a:headEnd/>
              <a:tailEnd/>
            </a:ln>
            <a:effectLst/>
          </p:spPr>
          <p:txBody>
            <a:bodyPr lIns="92075" tIns="46038" rIns="92075" bIns="46038">
              <a:spAutoFit/>
            </a:bodyPr>
            <a:lstStyle/>
            <a:p>
              <a:pPr defTabSz="762000" eaLnBrk="0" hangingPunct="0"/>
              <a:r>
                <a:rPr lang="pl-PL">
                  <a:latin typeface="+mn-lt"/>
                </a:rPr>
                <a:t>Typ</a:t>
              </a:r>
              <a:r>
                <a:rPr lang="en-US">
                  <a:latin typeface="+mn-lt"/>
                </a:rPr>
                <a:t>e</a:t>
              </a:r>
              <a:r>
                <a:rPr lang="pl-PL">
                  <a:latin typeface="+mn-lt"/>
                </a:rPr>
                <a:t> III.2:  </a:t>
              </a:r>
              <a:r>
                <a:rPr lang="en-US">
                  <a:latin typeface="+mn-lt"/>
                </a:rPr>
                <a:t>SDH stream sources</a:t>
              </a:r>
              <a:endParaRPr lang="pl-PL">
                <a:latin typeface="+mn-lt"/>
              </a:endParaRPr>
            </a:p>
          </p:txBody>
        </p:sp>
        <p:grpSp>
          <p:nvGrpSpPr>
            <p:cNvPr id="45074" name="Group 18"/>
            <p:cNvGrpSpPr>
              <a:grpSpLocks/>
            </p:cNvGrpSpPr>
            <p:nvPr/>
          </p:nvGrpSpPr>
          <p:grpSpPr bwMode="auto">
            <a:xfrm>
              <a:off x="3577" y="2334"/>
              <a:ext cx="641" cy="481"/>
              <a:chOff x="4008" y="1440"/>
              <a:chExt cx="721" cy="481"/>
            </a:xfrm>
          </p:grpSpPr>
          <p:sp>
            <p:nvSpPr>
              <p:cNvPr id="45075" name="Freeform 19"/>
              <p:cNvSpPr>
                <a:spLocks/>
              </p:cNvSpPr>
              <p:nvPr/>
            </p:nvSpPr>
            <p:spPr bwMode="auto">
              <a:xfrm>
                <a:off x="4008" y="1440"/>
                <a:ext cx="721" cy="481"/>
              </a:xfrm>
              <a:custGeom>
                <a:avLst/>
                <a:gdLst/>
                <a:ahLst/>
                <a:cxnLst>
                  <a:cxn ang="0">
                    <a:pos x="0" y="0"/>
                  </a:cxn>
                  <a:cxn ang="0">
                    <a:pos x="160" y="0"/>
                  </a:cxn>
                  <a:cxn ang="0">
                    <a:pos x="560" y="480"/>
                  </a:cxn>
                  <a:cxn ang="0">
                    <a:pos x="720" y="480"/>
                  </a:cxn>
                </a:cxnLst>
                <a:rect l="0" t="0" r="r" b="b"/>
                <a:pathLst>
                  <a:path w="721" h="481">
                    <a:moveTo>
                      <a:pt x="0" y="0"/>
                    </a:moveTo>
                    <a:lnTo>
                      <a:pt x="160" y="0"/>
                    </a:lnTo>
                    <a:lnTo>
                      <a:pt x="560" y="480"/>
                    </a:lnTo>
                    <a:lnTo>
                      <a:pt x="720" y="480"/>
                    </a:lnTo>
                  </a:path>
                </a:pathLst>
              </a:custGeom>
              <a:noFill/>
              <a:ln w="50800" cap="rnd" cmpd="sng">
                <a:solidFill>
                  <a:schemeClr val="tx1"/>
                </a:solidFill>
                <a:prstDash val="solid"/>
                <a:round/>
                <a:headEnd type="none" w="sm" len="sm"/>
                <a:tailEnd type="none" w="sm" len="sm"/>
              </a:ln>
              <a:effectLst/>
            </p:spPr>
            <p:txBody>
              <a:bodyPr/>
              <a:lstStyle/>
              <a:p>
                <a:endParaRPr lang="pl-PL">
                  <a:latin typeface="+mn-lt"/>
                </a:endParaRPr>
              </a:p>
            </p:txBody>
          </p:sp>
          <p:sp>
            <p:nvSpPr>
              <p:cNvPr id="45076" name="Freeform 20"/>
              <p:cNvSpPr>
                <a:spLocks/>
              </p:cNvSpPr>
              <p:nvPr/>
            </p:nvSpPr>
            <p:spPr bwMode="auto">
              <a:xfrm>
                <a:off x="4008" y="1440"/>
                <a:ext cx="721" cy="481"/>
              </a:xfrm>
              <a:custGeom>
                <a:avLst/>
                <a:gdLst/>
                <a:ahLst/>
                <a:cxnLst>
                  <a:cxn ang="0">
                    <a:pos x="720" y="0"/>
                  </a:cxn>
                  <a:cxn ang="0">
                    <a:pos x="560" y="0"/>
                  </a:cxn>
                  <a:cxn ang="0">
                    <a:pos x="160" y="480"/>
                  </a:cxn>
                  <a:cxn ang="0">
                    <a:pos x="0" y="480"/>
                  </a:cxn>
                </a:cxnLst>
                <a:rect l="0" t="0" r="r" b="b"/>
                <a:pathLst>
                  <a:path w="721" h="481">
                    <a:moveTo>
                      <a:pt x="720" y="0"/>
                    </a:moveTo>
                    <a:lnTo>
                      <a:pt x="560" y="0"/>
                    </a:lnTo>
                    <a:lnTo>
                      <a:pt x="160" y="480"/>
                    </a:lnTo>
                    <a:lnTo>
                      <a:pt x="0" y="480"/>
                    </a:lnTo>
                  </a:path>
                </a:pathLst>
              </a:custGeom>
              <a:noFill/>
              <a:ln w="50800" cap="rnd" cmpd="sng">
                <a:solidFill>
                  <a:schemeClr val="tx1"/>
                </a:solidFill>
                <a:prstDash val="solid"/>
                <a:round/>
                <a:headEnd type="none" w="sm" len="sm"/>
                <a:tailEnd type="none" w="sm" len="sm"/>
              </a:ln>
              <a:effectLst/>
            </p:spPr>
            <p:txBody>
              <a:bodyPr/>
              <a:lstStyle/>
              <a:p>
                <a:endParaRPr lang="pl-PL">
                  <a:latin typeface="+mn-lt"/>
                </a:endParaRPr>
              </a:p>
            </p:txBody>
          </p:sp>
        </p:grpSp>
        <p:sp>
          <p:nvSpPr>
            <p:cNvPr id="45077" name="Rectangle 21"/>
            <p:cNvSpPr>
              <a:spLocks noChangeArrowheads="1"/>
            </p:cNvSpPr>
            <p:nvPr/>
          </p:nvSpPr>
          <p:spPr bwMode="auto">
            <a:xfrm>
              <a:off x="4507" y="2669"/>
              <a:ext cx="677" cy="233"/>
            </a:xfrm>
            <a:prstGeom prst="rect">
              <a:avLst/>
            </a:prstGeom>
            <a:noFill/>
            <a:ln w="9525">
              <a:noFill/>
              <a:miter lim="800000"/>
              <a:headEnd/>
              <a:tailEnd/>
            </a:ln>
            <a:effectLst/>
          </p:spPr>
          <p:txBody>
            <a:bodyPr lIns="92075" tIns="46038" rIns="92075" bIns="46038">
              <a:spAutoFit/>
            </a:bodyPr>
            <a:lstStyle/>
            <a:p>
              <a:pPr defTabSz="762000" eaLnBrk="0" hangingPunct="0"/>
              <a:r>
                <a:rPr lang="pl-PL" i="1">
                  <a:latin typeface="+mn-lt"/>
                </a:rPr>
                <a:t>M</a:t>
              </a:r>
              <a:r>
                <a:rPr lang="pl-PL">
                  <a:latin typeface="+mn-lt"/>
                </a:rPr>
                <a:t> &gt;</a:t>
              </a:r>
              <a:r>
                <a:rPr lang="pl-PL" sz="800">
                  <a:latin typeface="+mn-lt"/>
                </a:rPr>
                <a:t> </a:t>
              </a:r>
              <a:r>
                <a:rPr lang="pl-PL" i="1">
                  <a:latin typeface="+mn-lt"/>
                </a:rPr>
                <a:t>N</a:t>
              </a:r>
            </a:p>
          </p:txBody>
        </p:sp>
        <p:sp>
          <p:nvSpPr>
            <p:cNvPr id="45083" name="Line 27"/>
            <p:cNvSpPr>
              <a:spLocks noChangeShapeType="1"/>
            </p:cNvSpPr>
            <p:nvPr/>
          </p:nvSpPr>
          <p:spPr bwMode="auto">
            <a:xfrm>
              <a:off x="3961" y="2958"/>
              <a:ext cx="0" cy="288"/>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5084" name="Rectangle 28"/>
            <p:cNvSpPr>
              <a:spLocks noChangeArrowheads="1"/>
            </p:cNvSpPr>
            <p:nvPr/>
          </p:nvSpPr>
          <p:spPr bwMode="auto">
            <a:xfrm>
              <a:off x="3739" y="3245"/>
              <a:ext cx="773" cy="233"/>
            </a:xfrm>
            <a:prstGeom prst="rect">
              <a:avLst/>
            </a:prstGeom>
            <a:noFill/>
            <a:ln w="9525">
              <a:noFill/>
              <a:miter lim="800000"/>
              <a:headEnd/>
              <a:tailEnd/>
            </a:ln>
            <a:effectLst/>
          </p:spPr>
          <p:txBody>
            <a:bodyPr lIns="92075" tIns="46038" rIns="92075" bIns="46038">
              <a:spAutoFit/>
            </a:bodyPr>
            <a:lstStyle/>
            <a:p>
              <a:pPr defTabSz="762000" eaLnBrk="0" hangingPunct="0"/>
              <a:r>
                <a:rPr lang="pl-PL">
                  <a:latin typeface="+mn-lt"/>
                </a:rPr>
                <a:t>STM-</a:t>
              </a:r>
              <a:r>
                <a:rPr lang="pl-PL" i="1">
                  <a:latin typeface="+mn-lt"/>
                </a:rPr>
                <a:t>N</a:t>
              </a:r>
            </a:p>
          </p:txBody>
        </p:sp>
      </p:grpSp>
      <p:sp>
        <p:nvSpPr>
          <p:cNvPr id="45086" name="Text Box 30"/>
          <p:cNvSpPr txBox="1">
            <a:spLocks noChangeArrowheads="1"/>
          </p:cNvSpPr>
          <p:nvPr/>
        </p:nvSpPr>
        <p:spPr bwMode="auto">
          <a:xfrm>
            <a:off x="152400" y="1495425"/>
            <a:ext cx="8991600" cy="1200329"/>
          </a:xfrm>
          <a:prstGeom prst="rect">
            <a:avLst/>
          </a:prstGeom>
          <a:noFill/>
          <a:ln w="12700">
            <a:noFill/>
            <a:miter lim="800000"/>
            <a:headEnd type="none" w="sm" len="sm"/>
            <a:tailEnd type="none" w="sm" len="sm"/>
          </a:ln>
          <a:effectLst/>
        </p:spPr>
        <p:txBody>
          <a:bodyPr>
            <a:spAutoFit/>
          </a:bodyPr>
          <a:lstStyle/>
          <a:p>
            <a:pPr defTabSz="762000" eaLnBrk="0" hangingPunct="0"/>
            <a:r>
              <a:rPr lang="en-US" sz="2400">
                <a:latin typeface="+mn-lt"/>
              </a:rPr>
              <a:t>Add/drop multiplexers allow to pick out one or more low-speed streams from a high-speed stream and add one or more low-speed streams to a high-speed stream</a:t>
            </a:r>
            <a:endParaRPr lang="pl-PL" sz="2400">
              <a:latin typeface="+mn-lt"/>
            </a:endParaRPr>
          </a:p>
        </p:txBody>
      </p:sp>
      <p:sp>
        <p:nvSpPr>
          <p:cNvPr id="45088" name="Rectangle 32"/>
          <p:cNvSpPr>
            <a:spLocks noGrp="1" noChangeArrowheads="1"/>
          </p:cNvSpPr>
          <p:nvPr>
            <p:ph type="title"/>
          </p:nvPr>
        </p:nvSpPr>
        <p:spPr/>
        <p:txBody>
          <a:bodyPr/>
          <a:lstStyle/>
          <a:p>
            <a:r>
              <a:rPr lang="en-US" sz="2400" dirty="0"/>
              <a:t>Add/Drop Multiplexers</a:t>
            </a:r>
            <a:r>
              <a:rPr lang="pl-PL" sz="2400" dirty="0"/>
              <a:t> (ADM)</a:t>
            </a:r>
          </a:p>
        </p:txBody>
      </p:sp>
    </p:spTree>
    <p:extLst>
      <p:ext uri="{BB962C8B-B14F-4D97-AF65-F5344CB8AC3E}">
        <p14:creationId xmlns:p14="http://schemas.microsoft.com/office/powerpoint/2010/main" val="3241139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5086">
                                            <p:txEl>
                                              <p:pRg st="0" end="0"/>
                                            </p:txEl>
                                          </p:spTgt>
                                        </p:tgtEl>
                                        <p:attrNameLst>
                                          <p:attrName>style.visibility</p:attrName>
                                        </p:attrNameLst>
                                      </p:cBhvr>
                                      <p:to>
                                        <p:strVal val="visible"/>
                                      </p:to>
                                    </p:set>
                                    <p:animEffect transition="in" filter="wipe(left)">
                                      <p:cBhvr>
                                        <p:cTn id="7" dur="500"/>
                                        <p:tgtEl>
                                          <p:spTgt spid="4508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5093"/>
                                        </p:tgtEl>
                                        <p:attrNameLst>
                                          <p:attrName>style.visibility</p:attrName>
                                        </p:attrNameLst>
                                      </p:cBhvr>
                                      <p:to>
                                        <p:strVal val="visible"/>
                                      </p:to>
                                    </p:set>
                                    <p:animEffect transition="in" filter="wipe(left)">
                                      <p:cBhvr>
                                        <p:cTn id="12" dur="500"/>
                                        <p:tgtEl>
                                          <p:spTgt spid="4509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5094"/>
                                        </p:tgtEl>
                                        <p:attrNameLst>
                                          <p:attrName>style.visibility</p:attrName>
                                        </p:attrNameLst>
                                      </p:cBhvr>
                                      <p:to>
                                        <p:strVal val="visible"/>
                                      </p:to>
                                    </p:set>
                                    <p:animEffect transition="in" filter="wipe(left)">
                                      <p:cBhvr>
                                        <p:cTn id="17" dur="500"/>
                                        <p:tgtEl>
                                          <p:spTgt spid="450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86"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6" name="Rectangle 4"/>
          <p:cNvSpPr>
            <a:spLocks noGrp="1" noChangeArrowheads="1"/>
          </p:cNvSpPr>
          <p:nvPr>
            <p:ph type="title"/>
          </p:nvPr>
        </p:nvSpPr>
        <p:spPr/>
        <p:txBody>
          <a:bodyPr/>
          <a:lstStyle/>
          <a:p>
            <a:r>
              <a:rPr lang="en-US" sz="2400" dirty="0"/>
              <a:t>Digital </a:t>
            </a:r>
            <a:r>
              <a:rPr lang="en-US" sz="2400" dirty="0" err="1" smtClean="0"/>
              <a:t>Crossconnect</a:t>
            </a:r>
            <a:r>
              <a:rPr lang="en-US" sz="2400" dirty="0" smtClean="0"/>
              <a:t> (</a:t>
            </a:r>
            <a:r>
              <a:rPr lang="en-US" sz="2400" dirty="0"/>
              <a:t>DCS, DXC)</a:t>
            </a:r>
            <a:endParaRPr lang="pl-PL" sz="2400" dirty="0"/>
          </a:p>
        </p:txBody>
      </p:sp>
      <p:sp>
        <p:nvSpPr>
          <p:cNvPr id="49157" name="Rectangle 5"/>
          <p:cNvSpPr>
            <a:spLocks noGrp="1" noChangeArrowheads="1"/>
          </p:cNvSpPr>
          <p:nvPr>
            <p:ph idx="4294967295"/>
          </p:nvPr>
        </p:nvSpPr>
        <p:spPr>
          <a:xfrm>
            <a:off x="417513" y="1752600"/>
            <a:ext cx="8726487" cy="4379913"/>
          </a:xfrm>
        </p:spPr>
        <p:txBody>
          <a:bodyPr/>
          <a:lstStyle/>
          <a:p>
            <a:r>
              <a:rPr lang="en-US" dirty="0">
                <a:solidFill>
                  <a:schemeClr val="tx2"/>
                </a:solidFill>
              </a:rPr>
              <a:t>Digital </a:t>
            </a:r>
            <a:r>
              <a:rPr lang="en-US" dirty="0" err="1">
                <a:solidFill>
                  <a:schemeClr val="tx2"/>
                </a:solidFill>
              </a:rPr>
              <a:t>Crossconnect</a:t>
            </a:r>
            <a:r>
              <a:rPr lang="en-US" dirty="0">
                <a:solidFill>
                  <a:schemeClr val="tx2"/>
                </a:solidFill>
              </a:rPr>
              <a:t>:</a:t>
            </a:r>
            <a:br>
              <a:rPr lang="en-US" dirty="0">
                <a:solidFill>
                  <a:schemeClr val="tx2"/>
                </a:solidFill>
              </a:rPr>
            </a:br>
            <a:r>
              <a:rPr lang="en-US" dirty="0"/>
              <a:t>Network element, which provides automatic cross-connection of a digital signal or its constituent parts </a:t>
            </a:r>
          </a:p>
        </p:txBody>
      </p:sp>
      <p:grpSp>
        <p:nvGrpSpPr>
          <p:cNvPr id="49172" name="Group 20"/>
          <p:cNvGrpSpPr>
            <a:grpSpLocks/>
          </p:cNvGrpSpPr>
          <p:nvPr/>
        </p:nvGrpSpPr>
        <p:grpSpPr bwMode="auto">
          <a:xfrm>
            <a:off x="2116138" y="4343400"/>
            <a:ext cx="3886200" cy="1193800"/>
            <a:chOff x="1333" y="2736"/>
            <a:chExt cx="2448" cy="752"/>
          </a:xfrm>
        </p:grpSpPr>
        <p:sp>
          <p:nvSpPr>
            <p:cNvPr id="49158" name="Rectangle 6"/>
            <p:cNvSpPr>
              <a:spLocks noChangeArrowheads="1"/>
            </p:cNvSpPr>
            <p:nvPr/>
          </p:nvSpPr>
          <p:spPr bwMode="auto">
            <a:xfrm>
              <a:off x="2016" y="2736"/>
              <a:ext cx="1052" cy="752"/>
            </a:xfrm>
            <a:prstGeom prst="rect">
              <a:avLst/>
            </a:prstGeom>
            <a:solidFill>
              <a:srgbClr val="FFFFCC"/>
            </a:solidFill>
            <a:ln w="25400">
              <a:solidFill>
                <a:schemeClr val="tx1"/>
              </a:solidFill>
              <a:miter lim="800000"/>
              <a:headEnd/>
              <a:tailEnd/>
            </a:ln>
            <a:effectLst/>
          </p:spPr>
          <p:txBody>
            <a:bodyPr wrap="none" anchor="ctr"/>
            <a:lstStyle/>
            <a:p>
              <a:endParaRPr lang="pl-PL">
                <a:latin typeface="+mn-lt"/>
              </a:endParaRPr>
            </a:p>
          </p:txBody>
        </p:sp>
        <p:sp>
          <p:nvSpPr>
            <p:cNvPr id="49159" name="Line 7"/>
            <p:cNvSpPr>
              <a:spLocks noChangeShapeType="1"/>
            </p:cNvSpPr>
            <p:nvPr/>
          </p:nvSpPr>
          <p:spPr bwMode="auto">
            <a:xfrm flipH="1">
              <a:off x="1753" y="2872"/>
              <a:ext cx="256"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9160" name="Line 8"/>
            <p:cNvSpPr>
              <a:spLocks noChangeShapeType="1"/>
            </p:cNvSpPr>
            <p:nvPr/>
          </p:nvSpPr>
          <p:spPr bwMode="auto">
            <a:xfrm flipH="1">
              <a:off x="1753" y="3352"/>
              <a:ext cx="256"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9162" name="Rectangle 10"/>
            <p:cNvSpPr>
              <a:spLocks noChangeArrowheads="1"/>
            </p:cNvSpPr>
            <p:nvPr/>
          </p:nvSpPr>
          <p:spPr bwMode="auto">
            <a:xfrm>
              <a:off x="1333" y="2976"/>
              <a:ext cx="720" cy="233"/>
            </a:xfrm>
            <a:prstGeom prst="rect">
              <a:avLst/>
            </a:prstGeom>
            <a:noFill/>
            <a:ln w="9525">
              <a:noFill/>
              <a:miter lim="800000"/>
              <a:headEnd/>
              <a:tailEnd/>
            </a:ln>
            <a:effectLst/>
          </p:spPr>
          <p:txBody>
            <a:bodyPr lIns="92075" tIns="46038" rIns="92075" bIns="46038">
              <a:spAutoFit/>
            </a:bodyPr>
            <a:lstStyle/>
            <a:p>
              <a:pPr defTabSz="762000" eaLnBrk="0" hangingPunct="0"/>
              <a:r>
                <a:rPr lang="pl-PL">
                  <a:latin typeface="+mn-lt"/>
                </a:rPr>
                <a:t>STM-</a:t>
              </a:r>
              <a:r>
                <a:rPr lang="en-US" i="1">
                  <a:latin typeface="+mn-lt"/>
                </a:rPr>
                <a:t>N</a:t>
              </a:r>
              <a:endParaRPr lang="pl-PL" i="1">
                <a:latin typeface="+mn-lt"/>
              </a:endParaRPr>
            </a:p>
          </p:txBody>
        </p:sp>
        <p:sp>
          <p:nvSpPr>
            <p:cNvPr id="49164" name="Rectangle 12"/>
            <p:cNvSpPr>
              <a:spLocks noChangeArrowheads="1"/>
            </p:cNvSpPr>
            <p:nvPr/>
          </p:nvSpPr>
          <p:spPr bwMode="auto">
            <a:xfrm>
              <a:off x="3082" y="2966"/>
              <a:ext cx="699" cy="233"/>
            </a:xfrm>
            <a:prstGeom prst="rect">
              <a:avLst/>
            </a:prstGeom>
            <a:noFill/>
            <a:ln w="9525">
              <a:noFill/>
              <a:miter lim="800000"/>
              <a:headEnd/>
              <a:tailEnd/>
            </a:ln>
            <a:effectLst/>
          </p:spPr>
          <p:txBody>
            <a:bodyPr lIns="92075" tIns="46038" rIns="92075" bIns="46038">
              <a:spAutoFit/>
            </a:bodyPr>
            <a:lstStyle/>
            <a:p>
              <a:pPr defTabSz="762000" eaLnBrk="0" hangingPunct="0"/>
              <a:r>
                <a:rPr lang="pl-PL">
                  <a:latin typeface="+mn-lt"/>
                </a:rPr>
                <a:t>STM-</a:t>
              </a:r>
              <a:r>
                <a:rPr lang="pl-PL" i="1">
                  <a:latin typeface="+mn-lt"/>
                </a:rPr>
                <a:t>M</a:t>
              </a:r>
            </a:p>
          </p:txBody>
        </p:sp>
        <p:grpSp>
          <p:nvGrpSpPr>
            <p:cNvPr id="49167" name="Group 15"/>
            <p:cNvGrpSpPr>
              <a:grpSpLocks/>
            </p:cNvGrpSpPr>
            <p:nvPr/>
          </p:nvGrpSpPr>
          <p:grpSpPr bwMode="auto">
            <a:xfrm>
              <a:off x="2222" y="2872"/>
              <a:ext cx="641" cy="481"/>
              <a:chOff x="1416" y="1440"/>
              <a:chExt cx="721" cy="481"/>
            </a:xfrm>
          </p:grpSpPr>
          <p:sp>
            <p:nvSpPr>
              <p:cNvPr id="49168" name="Freeform 16"/>
              <p:cNvSpPr>
                <a:spLocks/>
              </p:cNvSpPr>
              <p:nvPr/>
            </p:nvSpPr>
            <p:spPr bwMode="auto">
              <a:xfrm>
                <a:off x="1416" y="1440"/>
                <a:ext cx="721" cy="481"/>
              </a:xfrm>
              <a:custGeom>
                <a:avLst/>
                <a:gdLst/>
                <a:ahLst/>
                <a:cxnLst>
                  <a:cxn ang="0">
                    <a:pos x="0" y="0"/>
                  </a:cxn>
                  <a:cxn ang="0">
                    <a:pos x="160" y="0"/>
                  </a:cxn>
                  <a:cxn ang="0">
                    <a:pos x="560" y="480"/>
                  </a:cxn>
                  <a:cxn ang="0">
                    <a:pos x="720" y="480"/>
                  </a:cxn>
                </a:cxnLst>
                <a:rect l="0" t="0" r="r" b="b"/>
                <a:pathLst>
                  <a:path w="721" h="481">
                    <a:moveTo>
                      <a:pt x="0" y="0"/>
                    </a:moveTo>
                    <a:lnTo>
                      <a:pt x="160" y="0"/>
                    </a:lnTo>
                    <a:lnTo>
                      <a:pt x="560" y="480"/>
                    </a:lnTo>
                    <a:lnTo>
                      <a:pt x="720" y="480"/>
                    </a:lnTo>
                  </a:path>
                </a:pathLst>
              </a:custGeom>
              <a:noFill/>
              <a:ln w="50800" cap="rnd" cmpd="sng">
                <a:solidFill>
                  <a:schemeClr val="tx1"/>
                </a:solidFill>
                <a:prstDash val="solid"/>
                <a:round/>
                <a:headEnd type="none" w="sm" len="sm"/>
                <a:tailEnd type="none" w="sm" len="sm"/>
              </a:ln>
              <a:effectLst/>
            </p:spPr>
            <p:txBody>
              <a:bodyPr/>
              <a:lstStyle/>
              <a:p>
                <a:endParaRPr lang="pl-PL">
                  <a:latin typeface="+mn-lt"/>
                </a:endParaRPr>
              </a:p>
            </p:txBody>
          </p:sp>
          <p:sp>
            <p:nvSpPr>
              <p:cNvPr id="49169" name="Freeform 17"/>
              <p:cNvSpPr>
                <a:spLocks/>
              </p:cNvSpPr>
              <p:nvPr/>
            </p:nvSpPr>
            <p:spPr bwMode="auto">
              <a:xfrm>
                <a:off x="1416" y="1440"/>
                <a:ext cx="721" cy="481"/>
              </a:xfrm>
              <a:custGeom>
                <a:avLst/>
                <a:gdLst/>
                <a:ahLst/>
                <a:cxnLst>
                  <a:cxn ang="0">
                    <a:pos x="720" y="0"/>
                  </a:cxn>
                  <a:cxn ang="0">
                    <a:pos x="560" y="0"/>
                  </a:cxn>
                  <a:cxn ang="0">
                    <a:pos x="160" y="480"/>
                  </a:cxn>
                  <a:cxn ang="0">
                    <a:pos x="0" y="480"/>
                  </a:cxn>
                </a:cxnLst>
                <a:rect l="0" t="0" r="r" b="b"/>
                <a:pathLst>
                  <a:path w="721" h="481">
                    <a:moveTo>
                      <a:pt x="720" y="0"/>
                    </a:moveTo>
                    <a:lnTo>
                      <a:pt x="560" y="0"/>
                    </a:lnTo>
                    <a:lnTo>
                      <a:pt x="160" y="480"/>
                    </a:lnTo>
                    <a:lnTo>
                      <a:pt x="0" y="480"/>
                    </a:lnTo>
                  </a:path>
                </a:pathLst>
              </a:custGeom>
              <a:noFill/>
              <a:ln w="50800" cap="rnd" cmpd="sng">
                <a:solidFill>
                  <a:schemeClr val="tx1"/>
                </a:solidFill>
                <a:prstDash val="solid"/>
                <a:round/>
                <a:headEnd type="none" w="sm" len="sm"/>
                <a:tailEnd type="none" w="sm" len="sm"/>
              </a:ln>
              <a:effectLst/>
            </p:spPr>
            <p:txBody>
              <a:bodyPr/>
              <a:lstStyle/>
              <a:p>
                <a:endParaRPr lang="pl-PL">
                  <a:latin typeface="+mn-lt"/>
                </a:endParaRPr>
              </a:p>
            </p:txBody>
          </p:sp>
        </p:grpSp>
        <p:sp>
          <p:nvSpPr>
            <p:cNvPr id="49170" name="Line 18"/>
            <p:cNvSpPr>
              <a:spLocks noChangeShapeType="1"/>
            </p:cNvSpPr>
            <p:nvPr/>
          </p:nvSpPr>
          <p:spPr bwMode="auto">
            <a:xfrm flipH="1">
              <a:off x="3072" y="2875"/>
              <a:ext cx="256"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49171" name="Line 19"/>
            <p:cNvSpPr>
              <a:spLocks noChangeShapeType="1"/>
            </p:cNvSpPr>
            <p:nvPr/>
          </p:nvSpPr>
          <p:spPr bwMode="auto">
            <a:xfrm flipH="1">
              <a:off x="3072" y="3355"/>
              <a:ext cx="256"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grpSp>
    </p:spTree>
    <p:extLst>
      <p:ext uri="{BB962C8B-B14F-4D97-AF65-F5344CB8AC3E}">
        <p14:creationId xmlns:p14="http://schemas.microsoft.com/office/powerpoint/2010/main" val="45167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9157">
                                            <p:txEl>
                                              <p:pRg st="0" end="0"/>
                                            </p:txEl>
                                          </p:spTgt>
                                        </p:tgtEl>
                                        <p:attrNameLst>
                                          <p:attrName>style.visibility</p:attrName>
                                        </p:attrNameLst>
                                      </p:cBhvr>
                                      <p:to>
                                        <p:strVal val="visible"/>
                                      </p:to>
                                    </p:set>
                                    <p:animEffect transition="in" filter="wipe(left)">
                                      <p:cBhvr>
                                        <p:cTn id="7" dur="500"/>
                                        <p:tgtEl>
                                          <p:spTgt spid="4915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9172"/>
                                        </p:tgtEl>
                                        <p:attrNameLst>
                                          <p:attrName>style.visibility</p:attrName>
                                        </p:attrNameLst>
                                      </p:cBhvr>
                                      <p:to>
                                        <p:strVal val="visible"/>
                                      </p:to>
                                    </p:set>
                                    <p:animEffect transition="in" filter="wipe(left)">
                                      <p:cBhvr>
                                        <p:cTn id="12" dur="500"/>
                                        <p:tgtEl>
                                          <p:spTgt spid="49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7"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r>
              <a:rPr lang="en-AU"/>
              <a:t>SDH/SONET Enhancements</a:t>
            </a:r>
          </a:p>
        </p:txBody>
      </p:sp>
      <p:sp>
        <p:nvSpPr>
          <p:cNvPr id="161795" name="Rectangle 3"/>
          <p:cNvSpPr>
            <a:spLocks noGrp="1" noChangeArrowheads="1"/>
          </p:cNvSpPr>
          <p:nvPr>
            <p:ph idx="1"/>
          </p:nvPr>
        </p:nvSpPr>
        <p:spPr>
          <a:xfrm>
            <a:off x="1547813" y="1484784"/>
            <a:ext cx="7138987" cy="4497388"/>
          </a:xfrm>
        </p:spPr>
        <p:txBody>
          <a:bodyPr/>
          <a:lstStyle/>
          <a:p>
            <a:pPr>
              <a:lnSpc>
                <a:spcPct val="90000"/>
              </a:lnSpc>
            </a:pPr>
            <a:r>
              <a:rPr lang="en-AU" dirty="0"/>
              <a:t>Current SDH/SONET</a:t>
            </a:r>
          </a:p>
          <a:p>
            <a:pPr lvl="1">
              <a:lnSpc>
                <a:spcPct val="90000"/>
              </a:lnSpc>
            </a:pPr>
            <a:r>
              <a:rPr lang="en-AU" dirty="0">
                <a:cs typeface="Times New Roman" pitchFamily="18" charset="0"/>
              </a:rPr>
              <a:t>SDH/SONET </a:t>
            </a:r>
            <a:r>
              <a:rPr lang="en-AU" dirty="0"/>
              <a:t>(</a:t>
            </a:r>
            <a:r>
              <a:rPr lang="en-AU" dirty="0">
                <a:cs typeface="Times New Roman" pitchFamily="18" charset="0"/>
              </a:rPr>
              <a:t>Synchronous Digital Hierarchy </a:t>
            </a:r>
            <a:r>
              <a:rPr lang="en-AU" dirty="0"/>
              <a:t>/</a:t>
            </a:r>
            <a:r>
              <a:rPr lang="en-AU" dirty="0">
                <a:cs typeface="Times New Roman" pitchFamily="18" charset="0"/>
              </a:rPr>
              <a:t> Synchronous Optical Network</a:t>
            </a:r>
            <a:r>
              <a:rPr lang="en-AU" dirty="0"/>
              <a:t>) </a:t>
            </a:r>
            <a:r>
              <a:rPr lang="en-AU" dirty="0">
                <a:cs typeface="Times New Roman" pitchFamily="18" charset="0"/>
              </a:rPr>
              <a:t>is </a:t>
            </a:r>
            <a:r>
              <a:rPr lang="en-AU" dirty="0"/>
              <a:t>a </a:t>
            </a:r>
            <a:r>
              <a:rPr lang="en-AU" dirty="0">
                <a:cs typeface="Times New Roman" pitchFamily="18" charset="0"/>
              </a:rPr>
              <a:t>widely used, well-understood, mature and standardized technique </a:t>
            </a:r>
            <a:endParaRPr lang="en-AU" dirty="0"/>
          </a:p>
          <a:p>
            <a:pPr lvl="1">
              <a:lnSpc>
                <a:spcPct val="90000"/>
              </a:lnSpc>
            </a:pPr>
            <a:r>
              <a:rPr lang="en-AU" dirty="0">
                <a:cs typeface="Times New Roman" pitchFamily="18" charset="0"/>
              </a:rPr>
              <a:t>Since it was initially designed for optimising the transport of 64-kb</a:t>
            </a:r>
            <a:r>
              <a:rPr lang="en-AU" dirty="0"/>
              <a:t>/</a:t>
            </a:r>
            <a:r>
              <a:rPr lang="en-AU" dirty="0">
                <a:cs typeface="Times New Roman" pitchFamily="18" charset="0"/>
              </a:rPr>
              <a:t>s-based TDM services, a rigid capacity of payload as well as a coarse fixed-rate multiplexing hierarchy was defined</a:t>
            </a:r>
            <a:endParaRPr lang="en-AU" dirty="0"/>
          </a:p>
          <a:p>
            <a:pPr>
              <a:lnSpc>
                <a:spcPct val="90000"/>
              </a:lnSpc>
              <a:spcBef>
                <a:spcPct val="40000"/>
              </a:spcBef>
            </a:pPr>
            <a:r>
              <a:rPr lang="en-AU" dirty="0"/>
              <a:t>SDH/SONET enhancements </a:t>
            </a:r>
          </a:p>
          <a:p>
            <a:pPr lvl="1">
              <a:lnSpc>
                <a:spcPct val="90000"/>
              </a:lnSpc>
            </a:pPr>
            <a:r>
              <a:rPr lang="en-AU" dirty="0"/>
              <a:t>Virtual Concatenation</a:t>
            </a:r>
          </a:p>
          <a:p>
            <a:pPr lvl="1">
              <a:lnSpc>
                <a:spcPct val="90000"/>
              </a:lnSpc>
            </a:pPr>
            <a:r>
              <a:rPr lang="en-AU" dirty="0"/>
              <a:t>Link Capacity Adjustment Scheme</a:t>
            </a:r>
          </a:p>
          <a:p>
            <a:pPr lvl="1">
              <a:lnSpc>
                <a:spcPct val="90000"/>
              </a:lnSpc>
            </a:pPr>
            <a:r>
              <a:rPr lang="en-US" dirty="0"/>
              <a:t>Generic Framing Procedure</a:t>
            </a:r>
          </a:p>
        </p:txBody>
      </p:sp>
    </p:spTree>
    <p:extLst>
      <p:ext uri="{BB962C8B-B14F-4D97-AF65-F5344CB8AC3E}">
        <p14:creationId xmlns:p14="http://schemas.microsoft.com/office/powerpoint/2010/main" val="2316035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1795">
                                            <p:txEl>
                                              <p:pRg st="0" end="0"/>
                                            </p:txEl>
                                          </p:spTgt>
                                        </p:tgtEl>
                                        <p:attrNameLst>
                                          <p:attrName>style.visibility</p:attrName>
                                        </p:attrNameLst>
                                      </p:cBhvr>
                                      <p:to>
                                        <p:strVal val="visible"/>
                                      </p:to>
                                    </p:set>
                                    <p:animEffect transition="in" filter="wipe(left)">
                                      <p:cBhvr>
                                        <p:cTn id="7" dur="500"/>
                                        <p:tgtEl>
                                          <p:spTgt spid="161795">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1795">
                                            <p:txEl>
                                              <p:pRg st="1" end="1"/>
                                            </p:txEl>
                                          </p:spTgt>
                                        </p:tgtEl>
                                        <p:attrNameLst>
                                          <p:attrName>style.visibility</p:attrName>
                                        </p:attrNameLst>
                                      </p:cBhvr>
                                      <p:to>
                                        <p:strVal val="visible"/>
                                      </p:to>
                                    </p:set>
                                    <p:animEffect transition="in" filter="wipe(left)">
                                      <p:cBhvr>
                                        <p:cTn id="10" dur="500"/>
                                        <p:tgtEl>
                                          <p:spTgt spid="161795">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1795">
                                            <p:txEl>
                                              <p:pRg st="2" end="2"/>
                                            </p:txEl>
                                          </p:spTgt>
                                        </p:tgtEl>
                                        <p:attrNameLst>
                                          <p:attrName>style.visibility</p:attrName>
                                        </p:attrNameLst>
                                      </p:cBhvr>
                                      <p:to>
                                        <p:strVal val="visible"/>
                                      </p:to>
                                    </p:set>
                                    <p:animEffect transition="in" filter="wipe(left)">
                                      <p:cBhvr>
                                        <p:cTn id="13" dur="500"/>
                                        <p:tgtEl>
                                          <p:spTgt spid="161795">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61795">
                                            <p:txEl>
                                              <p:pRg st="3" end="3"/>
                                            </p:txEl>
                                          </p:spTgt>
                                        </p:tgtEl>
                                        <p:attrNameLst>
                                          <p:attrName>style.visibility</p:attrName>
                                        </p:attrNameLst>
                                      </p:cBhvr>
                                      <p:to>
                                        <p:strVal val="visible"/>
                                      </p:to>
                                    </p:set>
                                    <p:animEffect transition="in" filter="wipe(left)">
                                      <p:cBhvr>
                                        <p:cTn id="18" dur="500"/>
                                        <p:tgtEl>
                                          <p:spTgt spid="161795">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61795">
                                            <p:txEl>
                                              <p:pRg st="4" end="4"/>
                                            </p:txEl>
                                          </p:spTgt>
                                        </p:tgtEl>
                                        <p:attrNameLst>
                                          <p:attrName>style.visibility</p:attrName>
                                        </p:attrNameLst>
                                      </p:cBhvr>
                                      <p:to>
                                        <p:strVal val="visible"/>
                                      </p:to>
                                    </p:set>
                                    <p:animEffect transition="in" filter="wipe(left)">
                                      <p:cBhvr>
                                        <p:cTn id="21" dur="500"/>
                                        <p:tgtEl>
                                          <p:spTgt spid="161795">
                                            <p:txEl>
                                              <p:pRg st="4" end="4"/>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61795">
                                            <p:txEl>
                                              <p:pRg st="5" end="5"/>
                                            </p:txEl>
                                          </p:spTgt>
                                        </p:tgtEl>
                                        <p:attrNameLst>
                                          <p:attrName>style.visibility</p:attrName>
                                        </p:attrNameLst>
                                      </p:cBhvr>
                                      <p:to>
                                        <p:strVal val="visible"/>
                                      </p:to>
                                    </p:set>
                                    <p:animEffect transition="in" filter="wipe(left)">
                                      <p:cBhvr>
                                        <p:cTn id="24" dur="500"/>
                                        <p:tgtEl>
                                          <p:spTgt spid="161795">
                                            <p:txEl>
                                              <p:pRg st="5" end="5"/>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61795">
                                            <p:txEl>
                                              <p:pRg st="6" end="6"/>
                                            </p:txEl>
                                          </p:spTgt>
                                        </p:tgtEl>
                                        <p:attrNameLst>
                                          <p:attrName>style.visibility</p:attrName>
                                        </p:attrNameLst>
                                      </p:cBhvr>
                                      <p:to>
                                        <p:strVal val="visible"/>
                                      </p:to>
                                    </p:set>
                                    <p:animEffect transition="in" filter="wipe(left)">
                                      <p:cBhvr>
                                        <p:cTn id="27" dur="500"/>
                                        <p:tgtEl>
                                          <p:spTgt spid="16179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5"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p:txBody>
          <a:bodyPr/>
          <a:lstStyle/>
          <a:p>
            <a:r>
              <a:rPr lang="en-US" sz="2400" dirty="0" smtClean="0"/>
              <a:t>Contiguous Concatenation </a:t>
            </a:r>
            <a:endParaRPr lang="en-US" sz="2400" dirty="0"/>
          </a:p>
        </p:txBody>
      </p:sp>
      <p:grpSp>
        <p:nvGrpSpPr>
          <p:cNvPr id="201731" name="Group 3"/>
          <p:cNvGrpSpPr>
            <a:grpSpLocks/>
          </p:cNvGrpSpPr>
          <p:nvPr/>
        </p:nvGrpSpPr>
        <p:grpSpPr bwMode="auto">
          <a:xfrm>
            <a:off x="533400" y="1676401"/>
            <a:ext cx="7391400" cy="827088"/>
            <a:chOff x="336" y="1056"/>
            <a:chExt cx="4656" cy="521"/>
          </a:xfrm>
        </p:grpSpPr>
        <p:sp>
          <p:nvSpPr>
            <p:cNvPr id="201732" name="Rectangle 4"/>
            <p:cNvSpPr>
              <a:spLocks noChangeArrowheads="1"/>
            </p:cNvSpPr>
            <p:nvPr/>
          </p:nvSpPr>
          <p:spPr bwMode="auto">
            <a:xfrm>
              <a:off x="384" y="1056"/>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1</a:t>
              </a:r>
            </a:p>
          </p:txBody>
        </p:sp>
        <p:sp>
          <p:nvSpPr>
            <p:cNvPr id="201733" name="Rectangle 5"/>
            <p:cNvSpPr>
              <a:spLocks noChangeArrowheads="1"/>
            </p:cNvSpPr>
            <p:nvPr/>
          </p:nvSpPr>
          <p:spPr bwMode="auto">
            <a:xfrm>
              <a:off x="672" y="1056"/>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2</a:t>
              </a:r>
            </a:p>
          </p:txBody>
        </p:sp>
        <p:sp>
          <p:nvSpPr>
            <p:cNvPr id="201734" name="Rectangle 6"/>
            <p:cNvSpPr>
              <a:spLocks noChangeArrowheads="1"/>
            </p:cNvSpPr>
            <p:nvPr/>
          </p:nvSpPr>
          <p:spPr bwMode="auto">
            <a:xfrm>
              <a:off x="960" y="1056"/>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3</a:t>
              </a:r>
            </a:p>
          </p:txBody>
        </p:sp>
        <p:sp>
          <p:nvSpPr>
            <p:cNvPr id="201735" name="Rectangle 7"/>
            <p:cNvSpPr>
              <a:spLocks noChangeArrowheads="1"/>
            </p:cNvSpPr>
            <p:nvPr/>
          </p:nvSpPr>
          <p:spPr bwMode="auto">
            <a:xfrm>
              <a:off x="1248" y="1056"/>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4</a:t>
              </a:r>
            </a:p>
          </p:txBody>
        </p:sp>
        <p:sp>
          <p:nvSpPr>
            <p:cNvPr id="201736" name="Rectangle 8"/>
            <p:cNvSpPr>
              <a:spLocks noChangeArrowheads="1"/>
            </p:cNvSpPr>
            <p:nvPr/>
          </p:nvSpPr>
          <p:spPr bwMode="auto">
            <a:xfrm>
              <a:off x="1536" y="1056"/>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5</a:t>
              </a:r>
            </a:p>
          </p:txBody>
        </p:sp>
        <p:sp>
          <p:nvSpPr>
            <p:cNvPr id="201737" name="Rectangle 9"/>
            <p:cNvSpPr>
              <a:spLocks noChangeArrowheads="1"/>
            </p:cNvSpPr>
            <p:nvPr/>
          </p:nvSpPr>
          <p:spPr bwMode="auto">
            <a:xfrm>
              <a:off x="1824" y="1056"/>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6</a:t>
              </a:r>
            </a:p>
          </p:txBody>
        </p:sp>
        <p:sp>
          <p:nvSpPr>
            <p:cNvPr id="201738" name="Rectangle 10"/>
            <p:cNvSpPr>
              <a:spLocks noChangeArrowheads="1"/>
            </p:cNvSpPr>
            <p:nvPr/>
          </p:nvSpPr>
          <p:spPr bwMode="auto">
            <a:xfrm>
              <a:off x="2112" y="1056"/>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7</a:t>
              </a:r>
            </a:p>
          </p:txBody>
        </p:sp>
        <p:sp>
          <p:nvSpPr>
            <p:cNvPr id="201739" name="Rectangle 11"/>
            <p:cNvSpPr>
              <a:spLocks noChangeArrowheads="1"/>
            </p:cNvSpPr>
            <p:nvPr/>
          </p:nvSpPr>
          <p:spPr bwMode="auto">
            <a:xfrm>
              <a:off x="2400" y="1056"/>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8</a:t>
              </a:r>
            </a:p>
          </p:txBody>
        </p:sp>
        <p:sp>
          <p:nvSpPr>
            <p:cNvPr id="201740" name="Rectangle 12"/>
            <p:cNvSpPr>
              <a:spLocks noChangeArrowheads="1"/>
            </p:cNvSpPr>
            <p:nvPr/>
          </p:nvSpPr>
          <p:spPr bwMode="auto">
            <a:xfrm>
              <a:off x="2688" y="1056"/>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9</a:t>
              </a:r>
            </a:p>
          </p:txBody>
        </p:sp>
        <p:sp>
          <p:nvSpPr>
            <p:cNvPr id="201741" name="Rectangle 13"/>
            <p:cNvSpPr>
              <a:spLocks noChangeArrowheads="1"/>
            </p:cNvSpPr>
            <p:nvPr/>
          </p:nvSpPr>
          <p:spPr bwMode="auto">
            <a:xfrm>
              <a:off x="2976" y="1056"/>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10</a:t>
              </a:r>
            </a:p>
          </p:txBody>
        </p:sp>
        <p:sp>
          <p:nvSpPr>
            <p:cNvPr id="201742" name="Rectangle 14"/>
            <p:cNvSpPr>
              <a:spLocks noChangeArrowheads="1"/>
            </p:cNvSpPr>
            <p:nvPr/>
          </p:nvSpPr>
          <p:spPr bwMode="auto">
            <a:xfrm>
              <a:off x="3264" y="1056"/>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11</a:t>
              </a:r>
            </a:p>
          </p:txBody>
        </p:sp>
        <p:sp>
          <p:nvSpPr>
            <p:cNvPr id="201743" name="Rectangle 15"/>
            <p:cNvSpPr>
              <a:spLocks noChangeArrowheads="1"/>
            </p:cNvSpPr>
            <p:nvPr/>
          </p:nvSpPr>
          <p:spPr bwMode="auto">
            <a:xfrm>
              <a:off x="3552" y="1056"/>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12</a:t>
              </a:r>
            </a:p>
          </p:txBody>
        </p:sp>
        <p:sp>
          <p:nvSpPr>
            <p:cNvPr id="201744" name="Rectangle 16"/>
            <p:cNvSpPr>
              <a:spLocks noChangeArrowheads="1"/>
            </p:cNvSpPr>
            <p:nvPr/>
          </p:nvSpPr>
          <p:spPr bwMode="auto">
            <a:xfrm>
              <a:off x="3840" y="1056"/>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13</a:t>
              </a:r>
            </a:p>
          </p:txBody>
        </p:sp>
        <p:sp>
          <p:nvSpPr>
            <p:cNvPr id="201745" name="Rectangle 17"/>
            <p:cNvSpPr>
              <a:spLocks noChangeArrowheads="1"/>
            </p:cNvSpPr>
            <p:nvPr/>
          </p:nvSpPr>
          <p:spPr bwMode="auto">
            <a:xfrm>
              <a:off x="4128" y="1056"/>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14</a:t>
              </a:r>
            </a:p>
          </p:txBody>
        </p:sp>
        <p:sp>
          <p:nvSpPr>
            <p:cNvPr id="201746" name="Rectangle 18"/>
            <p:cNvSpPr>
              <a:spLocks noChangeArrowheads="1"/>
            </p:cNvSpPr>
            <p:nvPr/>
          </p:nvSpPr>
          <p:spPr bwMode="auto">
            <a:xfrm>
              <a:off x="4416" y="1056"/>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15</a:t>
              </a:r>
            </a:p>
          </p:txBody>
        </p:sp>
        <p:sp>
          <p:nvSpPr>
            <p:cNvPr id="201747" name="Rectangle 19"/>
            <p:cNvSpPr>
              <a:spLocks noChangeArrowheads="1"/>
            </p:cNvSpPr>
            <p:nvPr/>
          </p:nvSpPr>
          <p:spPr bwMode="auto">
            <a:xfrm>
              <a:off x="4704" y="1056"/>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16</a:t>
              </a:r>
            </a:p>
          </p:txBody>
        </p:sp>
        <p:sp>
          <p:nvSpPr>
            <p:cNvPr id="201748" name="Text Box 20"/>
            <p:cNvSpPr txBox="1">
              <a:spLocks noChangeArrowheads="1"/>
            </p:cNvSpPr>
            <p:nvPr/>
          </p:nvSpPr>
          <p:spPr bwMode="auto">
            <a:xfrm>
              <a:off x="336" y="1344"/>
              <a:ext cx="1675" cy="233"/>
            </a:xfrm>
            <a:prstGeom prst="rect">
              <a:avLst/>
            </a:prstGeom>
            <a:noFill/>
            <a:ln w="9525">
              <a:noFill/>
              <a:miter lim="800000"/>
              <a:headEnd/>
              <a:tailEnd/>
            </a:ln>
            <a:effectLst/>
          </p:spPr>
          <p:txBody>
            <a:bodyPr wrap="none">
              <a:spAutoFit/>
            </a:bodyPr>
            <a:lstStyle/>
            <a:p>
              <a:r>
                <a:rPr lang="en-US">
                  <a:latin typeface="+mn-lt"/>
                </a:rPr>
                <a:t>Empty STM-16 signal</a:t>
              </a:r>
            </a:p>
          </p:txBody>
        </p:sp>
      </p:grpSp>
      <p:grpSp>
        <p:nvGrpSpPr>
          <p:cNvPr id="201749" name="Group 21"/>
          <p:cNvGrpSpPr>
            <a:grpSpLocks/>
          </p:cNvGrpSpPr>
          <p:nvPr/>
        </p:nvGrpSpPr>
        <p:grpSpPr bwMode="auto">
          <a:xfrm>
            <a:off x="533400" y="2644777"/>
            <a:ext cx="7391400" cy="833438"/>
            <a:chOff x="336" y="1666"/>
            <a:chExt cx="4656" cy="525"/>
          </a:xfrm>
        </p:grpSpPr>
        <p:sp>
          <p:nvSpPr>
            <p:cNvPr id="201750" name="Rectangle 22"/>
            <p:cNvSpPr>
              <a:spLocks noChangeArrowheads="1"/>
            </p:cNvSpPr>
            <p:nvPr/>
          </p:nvSpPr>
          <p:spPr bwMode="auto">
            <a:xfrm>
              <a:off x="1536" y="1666"/>
              <a:ext cx="288" cy="288"/>
            </a:xfrm>
            <a:prstGeom prst="rect">
              <a:avLst/>
            </a:prstGeom>
            <a:solidFill>
              <a:srgbClr val="FFFFCC"/>
            </a:solidFill>
            <a:ln w="9525">
              <a:solidFill>
                <a:schemeClr val="tx1"/>
              </a:solidFill>
              <a:miter lim="800000"/>
              <a:headEnd/>
              <a:tailEnd/>
            </a:ln>
            <a:effectLst/>
          </p:spPr>
          <p:txBody>
            <a:bodyPr wrap="none" anchor="ctr"/>
            <a:lstStyle/>
            <a:p>
              <a:pPr algn="ctr"/>
              <a:r>
                <a:rPr lang="en-US" sz="1400" dirty="0">
                  <a:latin typeface="+mn-lt"/>
                </a:rPr>
                <a:t>VC-4</a:t>
              </a:r>
              <a:br>
                <a:rPr lang="en-US" sz="1400" dirty="0">
                  <a:latin typeface="+mn-lt"/>
                </a:rPr>
              </a:br>
              <a:r>
                <a:rPr lang="en-US" sz="1400" dirty="0">
                  <a:latin typeface="+mn-lt"/>
                </a:rPr>
                <a:t>#1</a:t>
              </a:r>
            </a:p>
          </p:txBody>
        </p:sp>
        <p:sp>
          <p:nvSpPr>
            <p:cNvPr id="201751" name="Rectangle 23"/>
            <p:cNvSpPr>
              <a:spLocks noChangeArrowheads="1"/>
            </p:cNvSpPr>
            <p:nvPr/>
          </p:nvSpPr>
          <p:spPr bwMode="auto">
            <a:xfrm>
              <a:off x="1824" y="1666"/>
              <a:ext cx="288" cy="288"/>
            </a:xfrm>
            <a:prstGeom prst="rect">
              <a:avLst/>
            </a:prstGeom>
            <a:solidFill>
              <a:srgbClr val="99CCFF"/>
            </a:solidFill>
            <a:ln w="9525">
              <a:solidFill>
                <a:schemeClr val="tx1"/>
              </a:solidFill>
              <a:miter lim="800000"/>
              <a:headEnd/>
              <a:tailEnd/>
            </a:ln>
            <a:effectLst/>
          </p:spPr>
          <p:txBody>
            <a:bodyPr wrap="none" anchor="ctr"/>
            <a:lstStyle/>
            <a:p>
              <a:pPr algn="ctr"/>
              <a:r>
                <a:rPr lang="en-US" sz="1400">
                  <a:latin typeface="+mn-lt"/>
                </a:rPr>
                <a:t>VC-4</a:t>
              </a:r>
              <a:br>
                <a:rPr lang="en-US" sz="1400">
                  <a:latin typeface="+mn-lt"/>
                </a:rPr>
              </a:br>
              <a:r>
                <a:rPr lang="en-US" sz="1400">
                  <a:latin typeface="+mn-lt"/>
                </a:rPr>
                <a:t>#2</a:t>
              </a:r>
            </a:p>
          </p:txBody>
        </p:sp>
        <p:sp>
          <p:nvSpPr>
            <p:cNvPr id="201752" name="Rectangle 24"/>
            <p:cNvSpPr>
              <a:spLocks noChangeArrowheads="1"/>
            </p:cNvSpPr>
            <p:nvPr/>
          </p:nvSpPr>
          <p:spPr bwMode="auto">
            <a:xfrm>
              <a:off x="2112" y="1666"/>
              <a:ext cx="288" cy="288"/>
            </a:xfrm>
            <a:prstGeom prst="rect">
              <a:avLst/>
            </a:prstGeom>
            <a:solidFill>
              <a:srgbClr val="99FF99"/>
            </a:solidFill>
            <a:ln w="9525">
              <a:solidFill>
                <a:schemeClr val="tx1"/>
              </a:solidFill>
              <a:miter lim="800000"/>
              <a:headEnd/>
              <a:tailEnd/>
            </a:ln>
            <a:effectLst/>
          </p:spPr>
          <p:txBody>
            <a:bodyPr wrap="none" anchor="ctr"/>
            <a:lstStyle/>
            <a:p>
              <a:pPr algn="ctr"/>
              <a:r>
                <a:rPr lang="en-US" sz="1400">
                  <a:latin typeface="+mn-lt"/>
                </a:rPr>
                <a:t>VC-4</a:t>
              </a:r>
              <a:br>
                <a:rPr lang="en-US" sz="1400">
                  <a:latin typeface="+mn-lt"/>
                </a:rPr>
              </a:br>
              <a:r>
                <a:rPr lang="en-US" sz="1400">
                  <a:latin typeface="+mn-lt"/>
                </a:rPr>
                <a:t>#3</a:t>
              </a:r>
            </a:p>
          </p:txBody>
        </p:sp>
        <p:sp>
          <p:nvSpPr>
            <p:cNvPr id="201753" name="Rectangle 25"/>
            <p:cNvSpPr>
              <a:spLocks noChangeArrowheads="1"/>
            </p:cNvSpPr>
            <p:nvPr/>
          </p:nvSpPr>
          <p:spPr bwMode="auto">
            <a:xfrm>
              <a:off x="2400" y="1666"/>
              <a:ext cx="288" cy="288"/>
            </a:xfrm>
            <a:prstGeom prst="rect">
              <a:avLst/>
            </a:prstGeom>
            <a:solidFill>
              <a:srgbClr val="FF9933"/>
            </a:solidFill>
            <a:ln w="9525">
              <a:solidFill>
                <a:schemeClr val="tx1"/>
              </a:solidFill>
              <a:miter lim="800000"/>
              <a:headEnd/>
              <a:tailEnd/>
            </a:ln>
            <a:effectLst/>
          </p:spPr>
          <p:txBody>
            <a:bodyPr wrap="none" anchor="ctr"/>
            <a:lstStyle/>
            <a:p>
              <a:pPr algn="ctr"/>
              <a:r>
                <a:rPr lang="en-US" sz="1400">
                  <a:latin typeface="+mn-lt"/>
                </a:rPr>
                <a:t>VC-4</a:t>
              </a:r>
              <a:br>
                <a:rPr lang="en-US" sz="1400">
                  <a:latin typeface="+mn-lt"/>
                </a:rPr>
              </a:br>
              <a:r>
                <a:rPr lang="en-US" sz="1400">
                  <a:latin typeface="+mn-lt"/>
                </a:rPr>
                <a:t>#4</a:t>
              </a:r>
            </a:p>
          </p:txBody>
        </p:sp>
        <p:sp>
          <p:nvSpPr>
            <p:cNvPr id="201754" name="Rectangle 26"/>
            <p:cNvSpPr>
              <a:spLocks noChangeArrowheads="1"/>
            </p:cNvSpPr>
            <p:nvPr/>
          </p:nvSpPr>
          <p:spPr bwMode="auto">
            <a:xfrm>
              <a:off x="2688" y="1666"/>
              <a:ext cx="288" cy="288"/>
            </a:xfrm>
            <a:prstGeom prst="rect">
              <a:avLst/>
            </a:prstGeom>
            <a:solidFill>
              <a:srgbClr val="99FFCC"/>
            </a:solidFill>
            <a:ln w="9525">
              <a:solidFill>
                <a:schemeClr val="tx1"/>
              </a:solidFill>
              <a:miter lim="800000"/>
              <a:headEnd/>
              <a:tailEnd/>
            </a:ln>
            <a:effectLst/>
          </p:spPr>
          <p:txBody>
            <a:bodyPr wrap="none" anchor="ctr"/>
            <a:lstStyle/>
            <a:p>
              <a:pPr algn="ctr"/>
              <a:r>
                <a:rPr lang="en-US" sz="1400">
                  <a:latin typeface="+mn-lt"/>
                </a:rPr>
                <a:t>VC-4</a:t>
              </a:r>
              <a:br>
                <a:rPr lang="en-US" sz="1400">
                  <a:latin typeface="+mn-lt"/>
                </a:rPr>
              </a:br>
              <a:r>
                <a:rPr lang="en-US" sz="1400">
                  <a:latin typeface="+mn-lt"/>
                </a:rPr>
                <a:t>#5</a:t>
              </a:r>
            </a:p>
          </p:txBody>
        </p:sp>
        <p:sp>
          <p:nvSpPr>
            <p:cNvPr id="201755" name="Rectangle 27"/>
            <p:cNvSpPr>
              <a:spLocks noChangeArrowheads="1"/>
            </p:cNvSpPr>
            <p:nvPr/>
          </p:nvSpPr>
          <p:spPr bwMode="auto">
            <a:xfrm>
              <a:off x="2976" y="1666"/>
              <a:ext cx="288" cy="288"/>
            </a:xfrm>
            <a:prstGeom prst="rect">
              <a:avLst/>
            </a:prstGeom>
            <a:solidFill>
              <a:srgbClr val="FFFF99"/>
            </a:solidFill>
            <a:ln w="9525">
              <a:solidFill>
                <a:schemeClr val="tx1"/>
              </a:solidFill>
              <a:miter lim="800000"/>
              <a:headEnd/>
              <a:tailEnd/>
            </a:ln>
            <a:effectLst/>
          </p:spPr>
          <p:txBody>
            <a:bodyPr wrap="none" anchor="ctr"/>
            <a:lstStyle/>
            <a:p>
              <a:pPr algn="ctr"/>
              <a:r>
                <a:rPr lang="en-US" sz="1400">
                  <a:latin typeface="+mn-lt"/>
                </a:rPr>
                <a:t>VC-4</a:t>
              </a:r>
              <a:br>
                <a:rPr lang="en-US" sz="1400">
                  <a:latin typeface="+mn-lt"/>
                </a:rPr>
              </a:br>
              <a:r>
                <a:rPr lang="en-US" sz="1400">
                  <a:latin typeface="+mn-lt"/>
                </a:rPr>
                <a:t>#6</a:t>
              </a:r>
            </a:p>
          </p:txBody>
        </p:sp>
        <p:sp>
          <p:nvSpPr>
            <p:cNvPr id="201756" name="Rectangle 28"/>
            <p:cNvSpPr>
              <a:spLocks noChangeArrowheads="1"/>
            </p:cNvSpPr>
            <p:nvPr/>
          </p:nvSpPr>
          <p:spPr bwMode="auto">
            <a:xfrm>
              <a:off x="3264" y="1666"/>
              <a:ext cx="288" cy="288"/>
            </a:xfrm>
            <a:prstGeom prst="rect">
              <a:avLst/>
            </a:prstGeom>
            <a:solidFill>
              <a:srgbClr val="9999FF"/>
            </a:solidFill>
            <a:ln w="9525">
              <a:solidFill>
                <a:schemeClr val="tx1"/>
              </a:solidFill>
              <a:miter lim="800000"/>
              <a:headEnd/>
              <a:tailEnd/>
            </a:ln>
            <a:effectLst/>
          </p:spPr>
          <p:txBody>
            <a:bodyPr wrap="none" anchor="ctr"/>
            <a:lstStyle/>
            <a:p>
              <a:pPr algn="ctr"/>
              <a:r>
                <a:rPr lang="en-US" sz="1400">
                  <a:latin typeface="+mn-lt"/>
                </a:rPr>
                <a:t>VC-4</a:t>
              </a:r>
              <a:br>
                <a:rPr lang="en-US" sz="1400">
                  <a:latin typeface="+mn-lt"/>
                </a:rPr>
              </a:br>
              <a:r>
                <a:rPr lang="en-US" sz="1400">
                  <a:latin typeface="+mn-lt"/>
                </a:rPr>
                <a:t>#7</a:t>
              </a:r>
            </a:p>
          </p:txBody>
        </p:sp>
        <p:sp>
          <p:nvSpPr>
            <p:cNvPr id="201757" name="Rectangle 29"/>
            <p:cNvSpPr>
              <a:spLocks noChangeArrowheads="1"/>
            </p:cNvSpPr>
            <p:nvPr/>
          </p:nvSpPr>
          <p:spPr bwMode="auto">
            <a:xfrm>
              <a:off x="3552" y="1666"/>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12</a:t>
              </a:r>
            </a:p>
          </p:txBody>
        </p:sp>
        <p:sp>
          <p:nvSpPr>
            <p:cNvPr id="201758" name="Text Box 30"/>
            <p:cNvSpPr txBox="1">
              <a:spLocks noChangeArrowheads="1"/>
            </p:cNvSpPr>
            <p:nvPr/>
          </p:nvSpPr>
          <p:spPr bwMode="auto">
            <a:xfrm>
              <a:off x="336" y="1958"/>
              <a:ext cx="3832" cy="233"/>
            </a:xfrm>
            <a:prstGeom prst="rect">
              <a:avLst/>
            </a:prstGeom>
            <a:noFill/>
            <a:ln w="9525">
              <a:noFill/>
              <a:miter lim="800000"/>
              <a:headEnd/>
              <a:tailEnd/>
            </a:ln>
            <a:effectLst/>
          </p:spPr>
          <p:txBody>
            <a:bodyPr wrap="none">
              <a:spAutoFit/>
            </a:bodyPr>
            <a:lstStyle/>
            <a:p>
              <a:r>
                <a:rPr lang="en-US">
                  <a:latin typeface="+mn-lt"/>
                </a:rPr>
                <a:t>STM-16 signal with two VC-4-4cs and seven VC-4s</a:t>
              </a:r>
            </a:p>
          </p:txBody>
        </p:sp>
        <p:sp>
          <p:nvSpPr>
            <p:cNvPr id="201759" name="Rectangle 31"/>
            <p:cNvSpPr>
              <a:spLocks noChangeArrowheads="1"/>
            </p:cNvSpPr>
            <p:nvPr/>
          </p:nvSpPr>
          <p:spPr bwMode="auto">
            <a:xfrm>
              <a:off x="384" y="1666"/>
              <a:ext cx="1152" cy="288"/>
            </a:xfrm>
            <a:prstGeom prst="rect">
              <a:avLst/>
            </a:prstGeom>
            <a:solidFill>
              <a:srgbClr val="FF7C80"/>
            </a:solidFill>
            <a:ln w="9525">
              <a:solidFill>
                <a:schemeClr val="tx1"/>
              </a:solidFill>
              <a:miter lim="800000"/>
              <a:headEnd/>
              <a:tailEnd/>
            </a:ln>
            <a:effectLst/>
          </p:spPr>
          <p:txBody>
            <a:bodyPr wrap="none" anchor="ctr"/>
            <a:lstStyle/>
            <a:p>
              <a:pPr algn="ctr"/>
              <a:r>
                <a:rPr lang="en-US" sz="1400">
                  <a:latin typeface="+mn-lt"/>
                </a:rPr>
                <a:t>VC-4-4c#1</a:t>
              </a:r>
            </a:p>
          </p:txBody>
        </p:sp>
        <p:sp>
          <p:nvSpPr>
            <p:cNvPr id="201760" name="Rectangle 32"/>
            <p:cNvSpPr>
              <a:spLocks noChangeArrowheads="1"/>
            </p:cNvSpPr>
            <p:nvPr/>
          </p:nvSpPr>
          <p:spPr bwMode="auto">
            <a:xfrm>
              <a:off x="3840" y="1666"/>
              <a:ext cx="1152" cy="288"/>
            </a:xfrm>
            <a:prstGeom prst="rect">
              <a:avLst/>
            </a:prstGeom>
            <a:solidFill>
              <a:srgbClr val="FF7C80"/>
            </a:solidFill>
            <a:ln w="9525">
              <a:solidFill>
                <a:schemeClr val="tx1"/>
              </a:solidFill>
              <a:miter lim="800000"/>
              <a:headEnd/>
              <a:tailEnd/>
            </a:ln>
            <a:effectLst/>
          </p:spPr>
          <p:txBody>
            <a:bodyPr wrap="none" anchor="ctr"/>
            <a:lstStyle/>
            <a:p>
              <a:pPr algn="ctr"/>
              <a:r>
                <a:rPr lang="en-US" sz="1400">
                  <a:latin typeface="+mn-lt"/>
                </a:rPr>
                <a:t>VC-4-4c#2</a:t>
              </a:r>
            </a:p>
          </p:txBody>
        </p:sp>
      </p:grpSp>
      <p:grpSp>
        <p:nvGrpSpPr>
          <p:cNvPr id="201761" name="Group 33"/>
          <p:cNvGrpSpPr>
            <a:grpSpLocks/>
          </p:cNvGrpSpPr>
          <p:nvPr/>
        </p:nvGrpSpPr>
        <p:grpSpPr bwMode="auto">
          <a:xfrm>
            <a:off x="533400" y="3657602"/>
            <a:ext cx="7391400" cy="827088"/>
            <a:chOff x="336" y="2304"/>
            <a:chExt cx="4656" cy="521"/>
          </a:xfrm>
        </p:grpSpPr>
        <p:sp>
          <p:nvSpPr>
            <p:cNvPr id="201762" name="Rectangle 34"/>
            <p:cNvSpPr>
              <a:spLocks noChangeArrowheads="1"/>
            </p:cNvSpPr>
            <p:nvPr/>
          </p:nvSpPr>
          <p:spPr bwMode="auto">
            <a:xfrm>
              <a:off x="1536" y="2304"/>
              <a:ext cx="288" cy="288"/>
            </a:xfrm>
            <a:prstGeom prst="rect">
              <a:avLst/>
            </a:prstGeom>
            <a:solidFill>
              <a:srgbClr val="FFFFCC"/>
            </a:solidFill>
            <a:ln w="9525">
              <a:solidFill>
                <a:schemeClr val="tx1"/>
              </a:solidFill>
              <a:miter lim="800000"/>
              <a:headEnd/>
              <a:tailEnd/>
            </a:ln>
            <a:effectLst/>
          </p:spPr>
          <p:txBody>
            <a:bodyPr wrap="none" anchor="ctr"/>
            <a:lstStyle/>
            <a:p>
              <a:pPr algn="ctr"/>
              <a:r>
                <a:rPr lang="en-US" sz="1400" dirty="0">
                  <a:latin typeface="+mn-lt"/>
                </a:rPr>
                <a:t>VC-4</a:t>
              </a:r>
              <a:br>
                <a:rPr lang="en-US" sz="1400" dirty="0">
                  <a:latin typeface="+mn-lt"/>
                </a:rPr>
              </a:br>
              <a:r>
                <a:rPr lang="en-US" sz="1400" dirty="0">
                  <a:latin typeface="+mn-lt"/>
                </a:rPr>
                <a:t>#1</a:t>
              </a:r>
            </a:p>
          </p:txBody>
        </p:sp>
        <p:sp>
          <p:nvSpPr>
            <p:cNvPr id="201763" name="Rectangle 35"/>
            <p:cNvSpPr>
              <a:spLocks noChangeArrowheads="1"/>
            </p:cNvSpPr>
            <p:nvPr/>
          </p:nvSpPr>
          <p:spPr bwMode="auto">
            <a:xfrm>
              <a:off x="1824" y="2304"/>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6</a:t>
              </a:r>
            </a:p>
          </p:txBody>
        </p:sp>
        <p:sp>
          <p:nvSpPr>
            <p:cNvPr id="201764" name="Rectangle 36"/>
            <p:cNvSpPr>
              <a:spLocks noChangeArrowheads="1"/>
            </p:cNvSpPr>
            <p:nvPr/>
          </p:nvSpPr>
          <p:spPr bwMode="auto">
            <a:xfrm>
              <a:off x="2112" y="2304"/>
              <a:ext cx="288" cy="288"/>
            </a:xfrm>
            <a:prstGeom prst="rect">
              <a:avLst/>
            </a:prstGeom>
            <a:solidFill>
              <a:srgbClr val="99FF99"/>
            </a:solidFill>
            <a:ln w="9525">
              <a:solidFill>
                <a:schemeClr val="tx1"/>
              </a:solidFill>
              <a:miter lim="800000"/>
              <a:headEnd/>
              <a:tailEnd/>
            </a:ln>
            <a:effectLst/>
          </p:spPr>
          <p:txBody>
            <a:bodyPr wrap="none" anchor="ctr"/>
            <a:lstStyle/>
            <a:p>
              <a:pPr algn="ctr"/>
              <a:r>
                <a:rPr lang="en-US" sz="1400">
                  <a:latin typeface="+mn-lt"/>
                </a:rPr>
                <a:t>VC-4</a:t>
              </a:r>
              <a:br>
                <a:rPr lang="en-US" sz="1400">
                  <a:latin typeface="+mn-lt"/>
                </a:rPr>
              </a:br>
              <a:r>
                <a:rPr lang="en-US" sz="1400">
                  <a:latin typeface="+mn-lt"/>
                </a:rPr>
                <a:t>#3</a:t>
              </a:r>
            </a:p>
          </p:txBody>
        </p:sp>
        <p:sp>
          <p:nvSpPr>
            <p:cNvPr id="201765" name="Rectangle 37"/>
            <p:cNvSpPr>
              <a:spLocks noChangeArrowheads="1"/>
            </p:cNvSpPr>
            <p:nvPr/>
          </p:nvSpPr>
          <p:spPr bwMode="auto">
            <a:xfrm>
              <a:off x="2400" y="2304"/>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8</a:t>
              </a:r>
            </a:p>
          </p:txBody>
        </p:sp>
        <p:sp>
          <p:nvSpPr>
            <p:cNvPr id="201766" name="Rectangle 38"/>
            <p:cNvSpPr>
              <a:spLocks noChangeArrowheads="1"/>
            </p:cNvSpPr>
            <p:nvPr/>
          </p:nvSpPr>
          <p:spPr bwMode="auto">
            <a:xfrm>
              <a:off x="2688" y="2304"/>
              <a:ext cx="288" cy="288"/>
            </a:xfrm>
            <a:prstGeom prst="rect">
              <a:avLst/>
            </a:prstGeom>
            <a:solidFill>
              <a:srgbClr val="99FFCC"/>
            </a:solidFill>
            <a:ln w="9525">
              <a:solidFill>
                <a:schemeClr val="tx1"/>
              </a:solidFill>
              <a:miter lim="800000"/>
              <a:headEnd/>
              <a:tailEnd/>
            </a:ln>
            <a:effectLst/>
          </p:spPr>
          <p:txBody>
            <a:bodyPr wrap="none" anchor="ctr"/>
            <a:lstStyle/>
            <a:p>
              <a:pPr algn="ctr"/>
              <a:r>
                <a:rPr lang="en-US" sz="1400">
                  <a:latin typeface="+mn-lt"/>
                </a:rPr>
                <a:t>VC-4</a:t>
              </a:r>
              <a:br>
                <a:rPr lang="en-US" sz="1400">
                  <a:latin typeface="+mn-lt"/>
                </a:rPr>
              </a:br>
              <a:r>
                <a:rPr lang="en-US" sz="1400">
                  <a:latin typeface="+mn-lt"/>
                </a:rPr>
                <a:t>#5</a:t>
              </a:r>
            </a:p>
          </p:txBody>
        </p:sp>
        <p:sp>
          <p:nvSpPr>
            <p:cNvPr id="201767" name="Rectangle 39"/>
            <p:cNvSpPr>
              <a:spLocks noChangeArrowheads="1"/>
            </p:cNvSpPr>
            <p:nvPr/>
          </p:nvSpPr>
          <p:spPr bwMode="auto">
            <a:xfrm>
              <a:off x="2976" y="2304"/>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10</a:t>
              </a:r>
            </a:p>
          </p:txBody>
        </p:sp>
        <p:sp>
          <p:nvSpPr>
            <p:cNvPr id="201768" name="Rectangle 40"/>
            <p:cNvSpPr>
              <a:spLocks noChangeArrowheads="1"/>
            </p:cNvSpPr>
            <p:nvPr/>
          </p:nvSpPr>
          <p:spPr bwMode="auto">
            <a:xfrm>
              <a:off x="3264" y="2304"/>
              <a:ext cx="288" cy="288"/>
            </a:xfrm>
            <a:prstGeom prst="rect">
              <a:avLst/>
            </a:prstGeom>
            <a:solidFill>
              <a:srgbClr val="9999FF"/>
            </a:solidFill>
            <a:ln w="9525">
              <a:solidFill>
                <a:schemeClr val="tx1"/>
              </a:solidFill>
              <a:miter lim="800000"/>
              <a:headEnd/>
              <a:tailEnd/>
            </a:ln>
            <a:effectLst/>
          </p:spPr>
          <p:txBody>
            <a:bodyPr wrap="none" anchor="ctr"/>
            <a:lstStyle/>
            <a:p>
              <a:pPr algn="ctr"/>
              <a:r>
                <a:rPr lang="en-US" sz="1400">
                  <a:latin typeface="+mn-lt"/>
                </a:rPr>
                <a:t>VC-4</a:t>
              </a:r>
              <a:br>
                <a:rPr lang="en-US" sz="1400">
                  <a:latin typeface="+mn-lt"/>
                </a:rPr>
              </a:br>
              <a:r>
                <a:rPr lang="en-US" sz="1400">
                  <a:latin typeface="+mn-lt"/>
                </a:rPr>
                <a:t>#7</a:t>
              </a:r>
            </a:p>
          </p:txBody>
        </p:sp>
        <p:sp>
          <p:nvSpPr>
            <p:cNvPr id="201769" name="Rectangle 41"/>
            <p:cNvSpPr>
              <a:spLocks noChangeArrowheads="1"/>
            </p:cNvSpPr>
            <p:nvPr/>
          </p:nvSpPr>
          <p:spPr bwMode="auto">
            <a:xfrm>
              <a:off x="3552" y="2304"/>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12</a:t>
              </a:r>
            </a:p>
          </p:txBody>
        </p:sp>
        <p:sp>
          <p:nvSpPr>
            <p:cNvPr id="201770" name="Text Box 42"/>
            <p:cNvSpPr txBox="1">
              <a:spLocks noChangeArrowheads="1"/>
            </p:cNvSpPr>
            <p:nvPr/>
          </p:nvSpPr>
          <p:spPr bwMode="auto">
            <a:xfrm>
              <a:off x="336" y="2592"/>
              <a:ext cx="3699" cy="233"/>
            </a:xfrm>
            <a:prstGeom prst="rect">
              <a:avLst/>
            </a:prstGeom>
            <a:noFill/>
            <a:ln w="9525">
              <a:noFill/>
              <a:miter lim="800000"/>
              <a:headEnd/>
              <a:tailEnd/>
            </a:ln>
            <a:effectLst/>
          </p:spPr>
          <p:txBody>
            <a:bodyPr wrap="none">
              <a:spAutoFit/>
            </a:bodyPr>
            <a:lstStyle/>
            <a:p>
              <a:r>
                <a:rPr lang="en-US">
                  <a:latin typeface="+mn-lt"/>
                </a:rPr>
                <a:t>STM-16 signal with two VC-4-4cs and four VC-4s</a:t>
              </a:r>
            </a:p>
          </p:txBody>
        </p:sp>
        <p:sp>
          <p:nvSpPr>
            <p:cNvPr id="201771" name="Rectangle 43"/>
            <p:cNvSpPr>
              <a:spLocks noChangeArrowheads="1"/>
            </p:cNvSpPr>
            <p:nvPr/>
          </p:nvSpPr>
          <p:spPr bwMode="auto">
            <a:xfrm>
              <a:off x="384" y="2304"/>
              <a:ext cx="1152" cy="288"/>
            </a:xfrm>
            <a:prstGeom prst="rect">
              <a:avLst/>
            </a:prstGeom>
            <a:solidFill>
              <a:srgbClr val="FF7C80"/>
            </a:solidFill>
            <a:ln w="9525">
              <a:solidFill>
                <a:schemeClr val="tx1"/>
              </a:solidFill>
              <a:miter lim="800000"/>
              <a:headEnd/>
              <a:tailEnd/>
            </a:ln>
            <a:effectLst/>
          </p:spPr>
          <p:txBody>
            <a:bodyPr wrap="none" anchor="ctr"/>
            <a:lstStyle/>
            <a:p>
              <a:pPr algn="ctr"/>
              <a:r>
                <a:rPr lang="en-US" sz="1400">
                  <a:latin typeface="+mn-lt"/>
                </a:rPr>
                <a:t>VC-4-4c#1</a:t>
              </a:r>
            </a:p>
          </p:txBody>
        </p:sp>
        <p:sp>
          <p:nvSpPr>
            <p:cNvPr id="201772" name="Rectangle 44"/>
            <p:cNvSpPr>
              <a:spLocks noChangeArrowheads="1"/>
            </p:cNvSpPr>
            <p:nvPr/>
          </p:nvSpPr>
          <p:spPr bwMode="auto">
            <a:xfrm>
              <a:off x="3840" y="2304"/>
              <a:ext cx="1152" cy="288"/>
            </a:xfrm>
            <a:prstGeom prst="rect">
              <a:avLst/>
            </a:prstGeom>
            <a:solidFill>
              <a:srgbClr val="FF7C80"/>
            </a:solidFill>
            <a:ln w="9525">
              <a:solidFill>
                <a:schemeClr val="tx1"/>
              </a:solidFill>
              <a:miter lim="800000"/>
              <a:headEnd/>
              <a:tailEnd/>
            </a:ln>
            <a:effectLst/>
          </p:spPr>
          <p:txBody>
            <a:bodyPr wrap="none" anchor="ctr"/>
            <a:lstStyle/>
            <a:p>
              <a:pPr algn="ctr"/>
              <a:r>
                <a:rPr lang="en-US" sz="1400">
                  <a:latin typeface="+mn-lt"/>
                </a:rPr>
                <a:t>VC-4-4c#2</a:t>
              </a:r>
            </a:p>
          </p:txBody>
        </p:sp>
      </p:grpSp>
      <p:grpSp>
        <p:nvGrpSpPr>
          <p:cNvPr id="201773" name="Group 45"/>
          <p:cNvGrpSpPr>
            <a:grpSpLocks/>
          </p:cNvGrpSpPr>
          <p:nvPr/>
        </p:nvGrpSpPr>
        <p:grpSpPr bwMode="auto">
          <a:xfrm>
            <a:off x="533400" y="4648203"/>
            <a:ext cx="7391400" cy="827088"/>
            <a:chOff x="336" y="2928"/>
            <a:chExt cx="4656" cy="521"/>
          </a:xfrm>
        </p:grpSpPr>
        <p:sp>
          <p:nvSpPr>
            <p:cNvPr id="201774" name="Rectangle 46"/>
            <p:cNvSpPr>
              <a:spLocks noChangeArrowheads="1"/>
            </p:cNvSpPr>
            <p:nvPr/>
          </p:nvSpPr>
          <p:spPr bwMode="auto">
            <a:xfrm>
              <a:off x="1536" y="2928"/>
              <a:ext cx="288" cy="288"/>
            </a:xfrm>
            <a:prstGeom prst="rect">
              <a:avLst/>
            </a:prstGeom>
            <a:solidFill>
              <a:srgbClr val="FFFFCC"/>
            </a:solidFill>
            <a:ln w="9525">
              <a:solidFill>
                <a:schemeClr val="tx1"/>
              </a:solidFill>
              <a:miter lim="800000"/>
              <a:headEnd/>
              <a:tailEnd/>
            </a:ln>
            <a:effectLst/>
          </p:spPr>
          <p:txBody>
            <a:bodyPr wrap="none" anchor="ctr"/>
            <a:lstStyle/>
            <a:p>
              <a:pPr algn="ctr"/>
              <a:r>
                <a:rPr lang="en-US" sz="1400" dirty="0">
                  <a:latin typeface="+mn-lt"/>
                </a:rPr>
                <a:t>VC-4</a:t>
              </a:r>
              <a:br>
                <a:rPr lang="en-US" sz="1400" dirty="0">
                  <a:latin typeface="+mn-lt"/>
                </a:rPr>
              </a:br>
              <a:r>
                <a:rPr lang="en-US" sz="1400" dirty="0">
                  <a:latin typeface="+mn-lt"/>
                </a:rPr>
                <a:t>#1</a:t>
              </a:r>
            </a:p>
          </p:txBody>
        </p:sp>
        <p:sp>
          <p:nvSpPr>
            <p:cNvPr id="201775" name="Rectangle 47"/>
            <p:cNvSpPr>
              <a:spLocks noChangeArrowheads="1"/>
            </p:cNvSpPr>
            <p:nvPr/>
          </p:nvSpPr>
          <p:spPr bwMode="auto">
            <a:xfrm>
              <a:off x="3264" y="2928"/>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11</a:t>
              </a:r>
            </a:p>
          </p:txBody>
        </p:sp>
        <p:sp>
          <p:nvSpPr>
            <p:cNvPr id="201776" name="Rectangle 48"/>
            <p:cNvSpPr>
              <a:spLocks noChangeArrowheads="1"/>
            </p:cNvSpPr>
            <p:nvPr/>
          </p:nvSpPr>
          <p:spPr bwMode="auto">
            <a:xfrm>
              <a:off x="1824" y="2928"/>
              <a:ext cx="288" cy="288"/>
            </a:xfrm>
            <a:prstGeom prst="rect">
              <a:avLst/>
            </a:prstGeom>
            <a:solidFill>
              <a:srgbClr val="99FF99"/>
            </a:solidFill>
            <a:ln w="9525">
              <a:solidFill>
                <a:schemeClr val="tx1"/>
              </a:solidFill>
              <a:miter lim="800000"/>
              <a:headEnd/>
              <a:tailEnd/>
            </a:ln>
            <a:effectLst/>
          </p:spPr>
          <p:txBody>
            <a:bodyPr wrap="none" anchor="ctr"/>
            <a:lstStyle/>
            <a:p>
              <a:pPr algn="ctr"/>
              <a:r>
                <a:rPr lang="en-US" sz="1400">
                  <a:latin typeface="+mn-lt"/>
                </a:rPr>
                <a:t>VC-4</a:t>
              </a:r>
              <a:br>
                <a:rPr lang="en-US" sz="1400">
                  <a:latin typeface="+mn-lt"/>
                </a:rPr>
              </a:br>
              <a:r>
                <a:rPr lang="en-US" sz="1400">
                  <a:latin typeface="+mn-lt"/>
                </a:rPr>
                <a:t>#3</a:t>
              </a:r>
            </a:p>
          </p:txBody>
        </p:sp>
        <p:sp>
          <p:nvSpPr>
            <p:cNvPr id="201777" name="Rectangle 49"/>
            <p:cNvSpPr>
              <a:spLocks noChangeArrowheads="1"/>
            </p:cNvSpPr>
            <p:nvPr/>
          </p:nvSpPr>
          <p:spPr bwMode="auto">
            <a:xfrm>
              <a:off x="2688" y="2928"/>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9</a:t>
              </a:r>
            </a:p>
          </p:txBody>
        </p:sp>
        <p:sp>
          <p:nvSpPr>
            <p:cNvPr id="201778" name="Rectangle 50"/>
            <p:cNvSpPr>
              <a:spLocks noChangeArrowheads="1"/>
            </p:cNvSpPr>
            <p:nvPr/>
          </p:nvSpPr>
          <p:spPr bwMode="auto">
            <a:xfrm>
              <a:off x="2112" y="2928"/>
              <a:ext cx="288" cy="288"/>
            </a:xfrm>
            <a:prstGeom prst="rect">
              <a:avLst/>
            </a:prstGeom>
            <a:solidFill>
              <a:srgbClr val="99FFCC"/>
            </a:solidFill>
            <a:ln w="9525">
              <a:solidFill>
                <a:schemeClr val="tx1"/>
              </a:solidFill>
              <a:miter lim="800000"/>
              <a:headEnd/>
              <a:tailEnd/>
            </a:ln>
            <a:effectLst/>
          </p:spPr>
          <p:txBody>
            <a:bodyPr wrap="none" anchor="ctr"/>
            <a:lstStyle/>
            <a:p>
              <a:pPr algn="ctr"/>
              <a:r>
                <a:rPr lang="en-US" sz="1400">
                  <a:latin typeface="+mn-lt"/>
                </a:rPr>
                <a:t>VC-4</a:t>
              </a:r>
              <a:br>
                <a:rPr lang="en-US" sz="1400">
                  <a:latin typeface="+mn-lt"/>
                </a:rPr>
              </a:br>
              <a:r>
                <a:rPr lang="en-US" sz="1400">
                  <a:latin typeface="+mn-lt"/>
                </a:rPr>
                <a:t>#5</a:t>
              </a:r>
            </a:p>
          </p:txBody>
        </p:sp>
        <p:sp>
          <p:nvSpPr>
            <p:cNvPr id="201779" name="Rectangle 51"/>
            <p:cNvSpPr>
              <a:spLocks noChangeArrowheads="1"/>
            </p:cNvSpPr>
            <p:nvPr/>
          </p:nvSpPr>
          <p:spPr bwMode="auto">
            <a:xfrm>
              <a:off x="2976" y="2928"/>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10</a:t>
              </a:r>
            </a:p>
          </p:txBody>
        </p:sp>
        <p:sp>
          <p:nvSpPr>
            <p:cNvPr id="201780" name="Rectangle 52"/>
            <p:cNvSpPr>
              <a:spLocks noChangeArrowheads="1"/>
            </p:cNvSpPr>
            <p:nvPr/>
          </p:nvSpPr>
          <p:spPr bwMode="auto">
            <a:xfrm>
              <a:off x="2400" y="2928"/>
              <a:ext cx="288" cy="288"/>
            </a:xfrm>
            <a:prstGeom prst="rect">
              <a:avLst/>
            </a:prstGeom>
            <a:solidFill>
              <a:srgbClr val="9999FF"/>
            </a:solidFill>
            <a:ln w="9525">
              <a:solidFill>
                <a:schemeClr val="tx1"/>
              </a:solidFill>
              <a:miter lim="800000"/>
              <a:headEnd/>
              <a:tailEnd/>
            </a:ln>
            <a:effectLst/>
          </p:spPr>
          <p:txBody>
            <a:bodyPr wrap="none" anchor="ctr"/>
            <a:lstStyle/>
            <a:p>
              <a:pPr algn="ctr"/>
              <a:r>
                <a:rPr lang="en-US" sz="1400">
                  <a:latin typeface="+mn-lt"/>
                </a:rPr>
                <a:t>VC-4</a:t>
              </a:r>
              <a:br>
                <a:rPr lang="en-US" sz="1400">
                  <a:latin typeface="+mn-lt"/>
                </a:rPr>
              </a:br>
              <a:r>
                <a:rPr lang="en-US" sz="1400">
                  <a:latin typeface="+mn-lt"/>
                </a:rPr>
                <a:t>#7</a:t>
              </a:r>
            </a:p>
          </p:txBody>
        </p:sp>
        <p:sp>
          <p:nvSpPr>
            <p:cNvPr id="201781" name="Rectangle 53"/>
            <p:cNvSpPr>
              <a:spLocks noChangeArrowheads="1"/>
            </p:cNvSpPr>
            <p:nvPr/>
          </p:nvSpPr>
          <p:spPr bwMode="auto">
            <a:xfrm>
              <a:off x="3552" y="2928"/>
              <a:ext cx="288" cy="288"/>
            </a:xfrm>
            <a:prstGeom prst="rect">
              <a:avLst/>
            </a:prstGeom>
            <a:solidFill>
              <a:schemeClr val="bg1"/>
            </a:solidFill>
            <a:ln w="9525">
              <a:solidFill>
                <a:schemeClr val="tx1"/>
              </a:solidFill>
              <a:miter lim="800000"/>
              <a:headEnd/>
              <a:tailEnd/>
            </a:ln>
            <a:effectLst/>
          </p:spPr>
          <p:txBody>
            <a:bodyPr wrap="none" anchor="ctr"/>
            <a:lstStyle/>
            <a:p>
              <a:pPr algn="ctr"/>
              <a:r>
                <a:rPr lang="en-US" sz="1800">
                  <a:latin typeface="+mn-lt"/>
                </a:rPr>
                <a:t>12</a:t>
              </a:r>
            </a:p>
          </p:txBody>
        </p:sp>
        <p:sp>
          <p:nvSpPr>
            <p:cNvPr id="201782" name="Text Box 54"/>
            <p:cNvSpPr txBox="1">
              <a:spLocks noChangeArrowheads="1"/>
            </p:cNvSpPr>
            <p:nvPr/>
          </p:nvSpPr>
          <p:spPr bwMode="auto">
            <a:xfrm>
              <a:off x="336" y="3216"/>
              <a:ext cx="4648" cy="233"/>
            </a:xfrm>
            <a:prstGeom prst="rect">
              <a:avLst/>
            </a:prstGeom>
            <a:noFill/>
            <a:ln w="9525">
              <a:noFill/>
              <a:miter lim="800000"/>
              <a:headEnd/>
              <a:tailEnd/>
            </a:ln>
            <a:effectLst/>
          </p:spPr>
          <p:txBody>
            <a:bodyPr wrap="none">
              <a:spAutoFit/>
            </a:bodyPr>
            <a:lstStyle/>
            <a:p>
              <a:r>
                <a:rPr lang="en-US">
                  <a:latin typeface="+mn-lt"/>
                </a:rPr>
                <a:t>Re-groomed STM-16 signal with two VC-4-4cs and four VC-4s</a:t>
              </a:r>
            </a:p>
          </p:txBody>
        </p:sp>
        <p:sp>
          <p:nvSpPr>
            <p:cNvPr id="201783" name="Rectangle 55"/>
            <p:cNvSpPr>
              <a:spLocks noChangeArrowheads="1"/>
            </p:cNvSpPr>
            <p:nvPr/>
          </p:nvSpPr>
          <p:spPr bwMode="auto">
            <a:xfrm>
              <a:off x="384" y="2928"/>
              <a:ext cx="1152" cy="288"/>
            </a:xfrm>
            <a:prstGeom prst="rect">
              <a:avLst/>
            </a:prstGeom>
            <a:solidFill>
              <a:srgbClr val="FF7C80"/>
            </a:solidFill>
            <a:ln w="9525">
              <a:solidFill>
                <a:schemeClr val="tx1"/>
              </a:solidFill>
              <a:miter lim="800000"/>
              <a:headEnd/>
              <a:tailEnd/>
            </a:ln>
            <a:effectLst/>
          </p:spPr>
          <p:txBody>
            <a:bodyPr wrap="none" anchor="ctr"/>
            <a:lstStyle/>
            <a:p>
              <a:pPr algn="ctr"/>
              <a:r>
                <a:rPr lang="en-US" sz="1400">
                  <a:latin typeface="+mn-lt"/>
                </a:rPr>
                <a:t>VC-4-4c#1</a:t>
              </a:r>
            </a:p>
          </p:txBody>
        </p:sp>
        <p:sp>
          <p:nvSpPr>
            <p:cNvPr id="201784" name="Rectangle 56"/>
            <p:cNvSpPr>
              <a:spLocks noChangeArrowheads="1"/>
            </p:cNvSpPr>
            <p:nvPr/>
          </p:nvSpPr>
          <p:spPr bwMode="auto">
            <a:xfrm>
              <a:off x="3840" y="2928"/>
              <a:ext cx="1152" cy="288"/>
            </a:xfrm>
            <a:prstGeom prst="rect">
              <a:avLst/>
            </a:prstGeom>
            <a:solidFill>
              <a:srgbClr val="FF7C80"/>
            </a:solidFill>
            <a:ln w="9525">
              <a:solidFill>
                <a:schemeClr val="tx1"/>
              </a:solidFill>
              <a:miter lim="800000"/>
              <a:headEnd/>
              <a:tailEnd/>
            </a:ln>
            <a:effectLst/>
          </p:spPr>
          <p:txBody>
            <a:bodyPr wrap="none" anchor="ctr"/>
            <a:lstStyle/>
            <a:p>
              <a:pPr algn="ctr"/>
              <a:r>
                <a:rPr lang="en-US" sz="1400">
                  <a:latin typeface="+mn-lt"/>
                </a:rPr>
                <a:t>VC-4-4c#2</a:t>
              </a:r>
            </a:p>
          </p:txBody>
        </p:sp>
      </p:grpSp>
      <p:grpSp>
        <p:nvGrpSpPr>
          <p:cNvPr id="201785" name="Group 57"/>
          <p:cNvGrpSpPr>
            <a:grpSpLocks/>
          </p:cNvGrpSpPr>
          <p:nvPr/>
        </p:nvGrpSpPr>
        <p:grpSpPr bwMode="auto">
          <a:xfrm>
            <a:off x="533400" y="5622928"/>
            <a:ext cx="7391400" cy="827088"/>
            <a:chOff x="336" y="3542"/>
            <a:chExt cx="4656" cy="521"/>
          </a:xfrm>
        </p:grpSpPr>
        <p:sp>
          <p:nvSpPr>
            <p:cNvPr id="201786" name="Rectangle 58"/>
            <p:cNvSpPr>
              <a:spLocks noChangeArrowheads="1"/>
            </p:cNvSpPr>
            <p:nvPr/>
          </p:nvSpPr>
          <p:spPr bwMode="auto">
            <a:xfrm>
              <a:off x="1536" y="3542"/>
              <a:ext cx="288" cy="288"/>
            </a:xfrm>
            <a:prstGeom prst="rect">
              <a:avLst/>
            </a:prstGeom>
            <a:solidFill>
              <a:srgbClr val="FFFFCC"/>
            </a:solidFill>
            <a:ln w="9525">
              <a:solidFill>
                <a:schemeClr val="tx1"/>
              </a:solidFill>
              <a:miter lim="800000"/>
              <a:headEnd/>
              <a:tailEnd/>
            </a:ln>
            <a:effectLst/>
          </p:spPr>
          <p:txBody>
            <a:bodyPr wrap="none" anchor="ctr"/>
            <a:lstStyle/>
            <a:p>
              <a:pPr algn="ctr"/>
              <a:r>
                <a:rPr lang="en-US" sz="1400" dirty="0">
                  <a:latin typeface="+mn-lt"/>
                </a:rPr>
                <a:t>VC-4</a:t>
              </a:r>
              <a:br>
                <a:rPr lang="en-US" sz="1400" dirty="0">
                  <a:latin typeface="+mn-lt"/>
                </a:rPr>
              </a:br>
              <a:r>
                <a:rPr lang="en-US" sz="1400" dirty="0">
                  <a:latin typeface="+mn-lt"/>
                </a:rPr>
                <a:t>#1</a:t>
              </a:r>
            </a:p>
          </p:txBody>
        </p:sp>
        <p:sp>
          <p:nvSpPr>
            <p:cNvPr id="201787" name="Rectangle 59"/>
            <p:cNvSpPr>
              <a:spLocks noChangeArrowheads="1"/>
            </p:cNvSpPr>
            <p:nvPr/>
          </p:nvSpPr>
          <p:spPr bwMode="auto">
            <a:xfrm>
              <a:off x="1824" y="3542"/>
              <a:ext cx="288" cy="288"/>
            </a:xfrm>
            <a:prstGeom prst="rect">
              <a:avLst/>
            </a:prstGeom>
            <a:solidFill>
              <a:srgbClr val="99FF99"/>
            </a:solidFill>
            <a:ln w="9525">
              <a:solidFill>
                <a:schemeClr val="tx1"/>
              </a:solidFill>
              <a:miter lim="800000"/>
              <a:headEnd/>
              <a:tailEnd/>
            </a:ln>
            <a:effectLst/>
          </p:spPr>
          <p:txBody>
            <a:bodyPr wrap="none" anchor="ctr"/>
            <a:lstStyle/>
            <a:p>
              <a:pPr algn="ctr"/>
              <a:r>
                <a:rPr lang="en-US" sz="1400">
                  <a:latin typeface="+mn-lt"/>
                </a:rPr>
                <a:t>VC-4</a:t>
              </a:r>
              <a:br>
                <a:rPr lang="en-US" sz="1400">
                  <a:latin typeface="+mn-lt"/>
                </a:rPr>
              </a:br>
              <a:r>
                <a:rPr lang="en-US" sz="1400">
                  <a:latin typeface="+mn-lt"/>
                </a:rPr>
                <a:t>#3</a:t>
              </a:r>
            </a:p>
          </p:txBody>
        </p:sp>
        <p:sp>
          <p:nvSpPr>
            <p:cNvPr id="201788" name="Rectangle 60"/>
            <p:cNvSpPr>
              <a:spLocks noChangeArrowheads="1"/>
            </p:cNvSpPr>
            <p:nvPr/>
          </p:nvSpPr>
          <p:spPr bwMode="auto">
            <a:xfrm>
              <a:off x="2112" y="3542"/>
              <a:ext cx="288" cy="288"/>
            </a:xfrm>
            <a:prstGeom prst="rect">
              <a:avLst/>
            </a:prstGeom>
            <a:solidFill>
              <a:srgbClr val="99FFCC"/>
            </a:solidFill>
            <a:ln w="9525">
              <a:solidFill>
                <a:schemeClr val="tx1"/>
              </a:solidFill>
              <a:miter lim="800000"/>
              <a:headEnd/>
              <a:tailEnd/>
            </a:ln>
            <a:effectLst/>
          </p:spPr>
          <p:txBody>
            <a:bodyPr wrap="none" anchor="ctr"/>
            <a:lstStyle/>
            <a:p>
              <a:pPr algn="ctr"/>
              <a:r>
                <a:rPr lang="en-US" sz="1400">
                  <a:latin typeface="+mn-lt"/>
                </a:rPr>
                <a:t>VC-4</a:t>
              </a:r>
              <a:br>
                <a:rPr lang="en-US" sz="1400">
                  <a:latin typeface="+mn-lt"/>
                </a:rPr>
              </a:br>
              <a:r>
                <a:rPr lang="en-US" sz="1400">
                  <a:latin typeface="+mn-lt"/>
                </a:rPr>
                <a:t>#5</a:t>
              </a:r>
            </a:p>
          </p:txBody>
        </p:sp>
        <p:sp>
          <p:nvSpPr>
            <p:cNvPr id="201789" name="Rectangle 61"/>
            <p:cNvSpPr>
              <a:spLocks noChangeArrowheads="1"/>
            </p:cNvSpPr>
            <p:nvPr/>
          </p:nvSpPr>
          <p:spPr bwMode="auto">
            <a:xfrm>
              <a:off x="2400" y="3542"/>
              <a:ext cx="288" cy="288"/>
            </a:xfrm>
            <a:prstGeom prst="rect">
              <a:avLst/>
            </a:prstGeom>
            <a:solidFill>
              <a:srgbClr val="9999FF"/>
            </a:solidFill>
            <a:ln w="9525">
              <a:solidFill>
                <a:schemeClr val="tx1"/>
              </a:solidFill>
              <a:miter lim="800000"/>
              <a:headEnd/>
              <a:tailEnd/>
            </a:ln>
            <a:effectLst/>
          </p:spPr>
          <p:txBody>
            <a:bodyPr wrap="none" anchor="ctr"/>
            <a:lstStyle/>
            <a:p>
              <a:pPr algn="ctr"/>
              <a:r>
                <a:rPr lang="en-US" sz="1400">
                  <a:latin typeface="+mn-lt"/>
                </a:rPr>
                <a:t>VC-4</a:t>
              </a:r>
              <a:br>
                <a:rPr lang="en-US" sz="1400">
                  <a:latin typeface="+mn-lt"/>
                </a:rPr>
              </a:br>
              <a:r>
                <a:rPr lang="en-US" sz="1400">
                  <a:latin typeface="+mn-lt"/>
                </a:rPr>
                <a:t>#7</a:t>
              </a:r>
            </a:p>
          </p:txBody>
        </p:sp>
        <p:sp>
          <p:nvSpPr>
            <p:cNvPr id="201790" name="Text Box 62"/>
            <p:cNvSpPr txBox="1">
              <a:spLocks noChangeArrowheads="1"/>
            </p:cNvSpPr>
            <p:nvPr/>
          </p:nvSpPr>
          <p:spPr bwMode="auto">
            <a:xfrm>
              <a:off x="336" y="3830"/>
              <a:ext cx="3819" cy="233"/>
            </a:xfrm>
            <a:prstGeom prst="rect">
              <a:avLst/>
            </a:prstGeom>
            <a:noFill/>
            <a:ln w="9525">
              <a:noFill/>
              <a:miter lim="800000"/>
              <a:headEnd/>
              <a:tailEnd/>
            </a:ln>
            <a:effectLst/>
          </p:spPr>
          <p:txBody>
            <a:bodyPr wrap="none">
              <a:spAutoFit/>
            </a:bodyPr>
            <a:lstStyle/>
            <a:p>
              <a:r>
                <a:rPr lang="en-US">
                  <a:latin typeface="+mn-lt"/>
                </a:rPr>
                <a:t>STM-16 signal with three VC-4-4cs and four VC-4s</a:t>
              </a:r>
            </a:p>
          </p:txBody>
        </p:sp>
        <p:sp>
          <p:nvSpPr>
            <p:cNvPr id="201791" name="Rectangle 63"/>
            <p:cNvSpPr>
              <a:spLocks noChangeArrowheads="1"/>
            </p:cNvSpPr>
            <p:nvPr/>
          </p:nvSpPr>
          <p:spPr bwMode="auto">
            <a:xfrm>
              <a:off x="384" y="3542"/>
              <a:ext cx="1152" cy="288"/>
            </a:xfrm>
            <a:prstGeom prst="rect">
              <a:avLst/>
            </a:prstGeom>
            <a:solidFill>
              <a:srgbClr val="FF7C80"/>
            </a:solidFill>
            <a:ln w="9525">
              <a:solidFill>
                <a:schemeClr val="tx1"/>
              </a:solidFill>
              <a:miter lim="800000"/>
              <a:headEnd/>
              <a:tailEnd/>
            </a:ln>
            <a:effectLst/>
          </p:spPr>
          <p:txBody>
            <a:bodyPr wrap="none" anchor="ctr"/>
            <a:lstStyle/>
            <a:p>
              <a:pPr algn="ctr"/>
              <a:r>
                <a:rPr lang="en-US" sz="1400">
                  <a:latin typeface="+mn-lt"/>
                </a:rPr>
                <a:t>VC-4-4c#1</a:t>
              </a:r>
            </a:p>
          </p:txBody>
        </p:sp>
        <p:sp>
          <p:nvSpPr>
            <p:cNvPr id="201792" name="Rectangle 64"/>
            <p:cNvSpPr>
              <a:spLocks noChangeArrowheads="1"/>
            </p:cNvSpPr>
            <p:nvPr/>
          </p:nvSpPr>
          <p:spPr bwMode="auto">
            <a:xfrm>
              <a:off x="3840" y="3542"/>
              <a:ext cx="1152" cy="288"/>
            </a:xfrm>
            <a:prstGeom prst="rect">
              <a:avLst/>
            </a:prstGeom>
            <a:solidFill>
              <a:srgbClr val="FF7C80"/>
            </a:solidFill>
            <a:ln w="9525">
              <a:solidFill>
                <a:schemeClr val="tx1"/>
              </a:solidFill>
              <a:miter lim="800000"/>
              <a:headEnd/>
              <a:tailEnd/>
            </a:ln>
            <a:effectLst/>
          </p:spPr>
          <p:txBody>
            <a:bodyPr wrap="none" anchor="ctr"/>
            <a:lstStyle/>
            <a:p>
              <a:pPr algn="ctr"/>
              <a:r>
                <a:rPr lang="en-US" sz="1400">
                  <a:latin typeface="+mn-lt"/>
                </a:rPr>
                <a:t>VC-4-4c#2</a:t>
              </a:r>
            </a:p>
          </p:txBody>
        </p:sp>
        <p:sp>
          <p:nvSpPr>
            <p:cNvPr id="201793" name="Rectangle 65"/>
            <p:cNvSpPr>
              <a:spLocks noChangeArrowheads="1"/>
            </p:cNvSpPr>
            <p:nvPr/>
          </p:nvSpPr>
          <p:spPr bwMode="auto">
            <a:xfrm>
              <a:off x="2688" y="3542"/>
              <a:ext cx="1152" cy="288"/>
            </a:xfrm>
            <a:prstGeom prst="rect">
              <a:avLst/>
            </a:prstGeom>
            <a:solidFill>
              <a:srgbClr val="FF7C80"/>
            </a:solidFill>
            <a:ln w="9525">
              <a:solidFill>
                <a:schemeClr val="tx1"/>
              </a:solidFill>
              <a:miter lim="800000"/>
              <a:headEnd/>
              <a:tailEnd/>
            </a:ln>
            <a:effectLst/>
          </p:spPr>
          <p:txBody>
            <a:bodyPr wrap="none" anchor="ctr"/>
            <a:lstStyle/>
            <a:p>
              <a:pPr algn="ctr"/>
              <a:r>
                <a:rPr lang="en-US" sz="1400">
                  <a:latin typeface="+mn-lt"/>
                </a:rPr>
                <a:t>VC-4-4c#3</a:t>
              </a:r>
            </a:p>
          </p:txBody>
        </p:sp>
      </p:grpSp>
    </p:spTree>
    <p:extLst>
      <p:ext uri="{BB962C8B-B14F-4D97-AF65-F5344CB8AC3E}">
        <p14:creationId xmlns:p14="http://schemas.microsoft.com/office/powerpoint/2010/main" val="1041200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01731"/>
                                        </p:tgtEl>
                                        <p:attrNameLst>
                                          <p:attrName>style.visibility</p:attrName>
                                        </p:attrNameLst>
                                      </p:cBhvr>
                                      <p:to>
                                        <p:strVal val="visible"/>
                                      </p:to>
                                    </p:set>
                                    <p:animEffect transition="in" filter="wipe(left)">
                                      <p:cBhvr>
                                        <p:cTn id="7" dur="500"/>
                                        <p:tgtEl>
                                          <p:spTgt spid="2017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01749"/>
                                        </p:tgtEl>
                                        <p:attrNameLst>
                                          <p:attrName>style.visibility</p:attrName>
                                        </p:attrNameLst>
                                      </p:cBhvr>
                                      <p:to>
                                        <p:strVal val="visible"/>
                                      </p:to>
                                    </p:set>
                                    <p:animEffect transition="in" filter="wipe(left)">
                                      <p:cBhvr>
                                        <p:cTn id="12" dur="500"/>
                                        <p:tgtEl>
                                          <p:spTgt spid="20174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01761"/>
                                        </p:tgtEl>
                                        <p:attrNameLst>
                                          <p:attrName>style.visibility</p:attrName>
                                        </p:attrNameLst>
                                      </p:cBhvr>
                                      <p:to>
                                        <p:strVal val="visible"/>
                                      </p:to>
                                    </p:set>
                                    <p:animEffect transition="in" filter="wipe(left)">
                                      <p:cBhvr>
                                        <p:cTn id="17" dur="500"/>
                                        <p:tgtEl>
                                          <p:spTgt spid="20176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01773"/>
                                        </p:tgtEl>
                                        <p:attrNameLst>
                                          <p:attrName>style.visibility</p:attrName>
                                        </p:attrNameLst>
                                      </p:cBhvr>
                                      <p:to>
                                        <p:strVal val="visible"/>
                                      </p:to>
                                    </p:set>
                                    <p:animEffect transition="in" filter="wipe(left)">
                                      <p:cBhvr>
                                        <p:cTn id="22" dur="500"/>
                                        <p:tgtEl>
                                          <p:spTgt spid="20177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01785"/>
                                        </p:tgtEl>
                                        <p:attrNameLst>
                                          <p:attrName>style.visibility</p:attrName>
                                        </p:attrNameLst>
                                      </p:cBhvr>
                                      <p:to>
                                        <p:strVal val="visible"/>
                                      </p:to>
                                    </p:set>
                                    <p:animEffect transition="in" filter="wipe(left)">
                                      <p:cBhvr>
                                        <p:cTn id="27" dur="500"/>
                                        <p:tgtEl>
                                          <p:spTgt spid="2017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994" name="Group 2"/>
          <p:cNvGrpSpPr>
            <a:grpSpLocks/>
          </p:cNvGrpSpPr>
          <p:nvPr/>
        </p:nvGrpSpPr>
        <p:grpSpPr bwMode="auto">
          <a:xfrm>
            <a:off x="995363" y="3460750"/>
            <a:ext cx="6816725" cy="852488"/>
            <a:chOff x="627" y="2180"/>
            <a:chExt cx="4294" cy="537"/>
          </a:xfrm>
        </p:grpSpPr>
        <p:sp>
          <p:nvSpPr>
            <p:cNvPr id="84995" name="Rectangle 3"/>
            <p:cNvSpPr>
              <a:spLocks noChangeArrowheads="1"/>
            </p:cNvSpPr>
            <p:nvPr/>
          </p:nvSpPr>
          <p:spPr bwMode="auto">
            <a:xfrm>
              <a:off x="1780" y="2456"/>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4996" name="Rectangle 4"/>
            <p:cNvSpPr>
              <a:spLocks noChangeArrowheads="1"/>
            </p:cNvSpPr>
            <p:nvPr/>
          </p:nvSpPr>
          <p:spPr bwMode="auto">
            <a:xfrm>
              <a:off x="1808" y="2467"/>
              <a:ext cx="189" cy="250"/>
            </a:xfrm>
            <a:prstGeom prst="rect">
              <a:avLst/>
            </a:prstGeom>
            <a:noFill/>
            <a:ln w="12700">
              <a:noFill/>
              <a:miter lim="800000"/>
              <a:headEnd/>
              <a:tailEnd/>
            </a:ln>
            <a:effectLst/>
          </p:spPr>
          <p:txBody>
            <a:bodyPr wrap="none" anchor="ctr"/>
            <a:lstStyle/>
            <a:p>
              <a:endParaRPr lang="pl-PL"/>
            </a:p>
          </p:txBody>
        </p:sp>
        <p:sp>
          <p:nvSpPr>
            <p:cNvPr id="84997" name="Rectangle 5"/>
            <p:cNvSpPr>
              <a:spLocks noChangeArrowheads="1"/>
            </p:cNvSpPr>
            <p:nvPr/>
          </p:nvSpPr>
          <p:spPr bwMode="auto">
            <a:xfrm>
              <a:off x="1814" y="2447"/>
              <a:ext cx="183"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dirty="0">
                  <a:latin typeface="Tahoma" pitchFamily="34" charset="0"/>
                </a:rPr>
                <a:t>-</a:t>
              </a:r>
            </a:p>
          </p:txBody>
        </p:sp>
        <p:sp>
          <p:nvSpPr>
            <p:cNvPr id="84998" name="Rectangle 6"/>
            <p:cNvSpPr>
              <a:spLocks noChangeArrowheads="1"/>
            </p:cNvSpPr>
            <p:nvPr/>
          </p:nvSpPr>
          <p:spPr bwMode="auto">
            <a:xfrm>
              <a:off x="2001" y="2456"/>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4999" name="Rectangle 7"/>
            <p:cNvSpPr>
              <a:spLocks noChangeArrowheads="1"/>
            </p:cNvSpPr>
            <p:nvPr/>
          </p:nvSpPr>
          <p:spPr bwMode="auto">
            <a:xfrm>
              <a:off x="2029" y="2467"/>
              <a:ext cx="189" cy="250"/>
            </a:xfrm>
            <a:prstGeom prst="rect">
              <a:avLst/>
            </a:prstGeom>
            <a:noFill/>
            <a:ln w="12700">
              <a:noFill/>
              <a:miter lim="800000"/>
              <a:headEnd/>
              <a:tailEnd/>
            </a:ln>
            <a:effectLst/>
          </p:spPr>
          <p:txBody>
            <a:bodyPr wrap="none" anchor="ctr"/>
            <a:lstStyle/>
            <a:p>
              <a:endParaRPr lang="pl-PL"/>
            </a:p>
          </p:txBody>
        </p:sp>
        <p:sp>
          <p:nvSpPr>
            <p:cNvPr id="85000" name="Rectangle 8"/>
            <p:cNvSpPr>
              <a:spLocks noChangeArrowheads="1"/>
            </p:cNvSpPr>
            <p:nvPr/>
          </p:nvSpPr>
          <p:spPr bwMode="auto">
            <a:xfrm>
              <a:off x="2019" y="2447"/>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1</a:t>
              </a:r>
            </a:p>
          </p:txBody>
        </p:sp>
        <p:sp>
          <p:nvSpPr>
            <p:cNvPr id="85001" name="Rectangle 9"/>
            <p:cNvSpPr>
              <a:spLocks noChangeArrowheads="1"/>
            </p:cNvSpPr>
            <p:nvPr/>
          </p:nvSpPr>
          <p:spPr bwMode="auto">
            <a:xfrm>
              <a:off x="2223" y="2456"/>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02" name="Rectangle 10"/>
            <p:cNvSpPr>
              <a:spLocks noChangeArrowheads="1"/>
            </p:cNvSpPr>
            <p:nvPr/>
          </p:nvSpPr>
          <p:spPr bwMode="auto">
            <a:xfrm>
              <a:off x="2251" y="2467"/>
              <a:ext cx="189" cy="250"/>
            </a:xfrm>
            <a:prstGeom prst="rect">
              <a:avLst/>
            </a:prstGeom>
            <a:noFill/>
            <a:ln w="12700">
              <a:noFill/>
              <a:miter lim="800000"/>
              <a:headEnd/>
              <a:tailEnd/>
            </a:ln>
            <a:effectLst/>
          </p:spPr>
          <p:txBody>
            <a:bodyPr wrap="none" anchor="ctr"/>
            <a:lstStyle/>
            <a:p>
              <a:endParaRPr lang="pl-PL"/>
            </a:p>
          </p:txBody>
        </p:sp>
        <p:sp>
          <p:nvSpPr>
            <p:cNvPr id="85003" name="Rectangle 11"/>
            <p:cNvSpPr>
              <a:spLocks noChangeArrowheads="1"/>
            </p:cNvSpPr>
            <p:nvPr/>
          </p:nvSpPr>
          <p:spPr bwMode="auto">
            <a:xfrm>
              <a:off x="2241" y="2447"/>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2</a:t>
              </a:r>
            </a:p>
          </p:txBody>
        </p:sp>
        <p:sp>
          <p:nvSpPr>
            <p:cNvPr id="85004" name="Rectangle 12"/>
            <p:cNvSpPr>
              <a:spLocks noChangeArrowheads="1"/>
            </p:cNvSpPr>
            <p:nvPr/>
          </p:nvSpPr>
          <p:spPr bwMode="auto">
            <a:xfrm>
              <a:off x="2444" y="2456"/>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05" name="Rectangle 13"/>
            <p:cNvSpPr>
              <a:spLocks noChangeArrowheads="1"/>
            </p:cNvSpPr>
            <p:nvPr/>
          </p:nvSpPr>
          <p:spPr bwMode="auto">
            <a:xfrm>
              <a:off x="2472" y="2467"/>
              <a:ext cx="189" cy="250"/>
            </a:xfrm>
            <a:prstGeom prst="rect">
              <a:avLst/>
            </a:prstGeom>
            <a:noFill/>
            <a:ln w="12700">
              <a:noFill/>
              <a:miter lim="800000"/>
              <a:headEnd/>
              <a:tailEnd/>
            </a:ln>
            <a:effectLst/>
          </p:spPr>
          <p:txBody>
            <a:bodyPr wrap="none" anchor="ctr"/>
            <a:lstStyle/>
            <a:p>
              <a:endParaRPr lang="pl-PL"/>
            </a:p>
          </p:txBody>
        </p:sp>
        <p:sp>
          <p:nvSpPr>
            <p:cNvPr id="85006" name="Rectangle 14"/>
            <p:cNvSpPr>
              <a:spLocks noChangeArrowheads="1"/>
            </p:cNvSpPr>
            <p:nvPr/>
          </p:nvSpPr>
          <p:spPr bwMode="auto">
            <a:xfrm>
              <a:off x="2462" y="2447"/>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3</a:t>
              </a:r>
            </a:p>
          </p:txBody>
        </p:sp>
        <p:sp>
          <p:nvSpPr>
            <p:cNvPr id="85007" name="Rectangle 15"/>
            <p:cNvSpPr>
              <a:spLocks noChangeArrowheads="1"/>
            </p:cNvSpPr>
            <p:nvPr/>
          </p:nvSpPr>
          <p:spPr bwMode="auto">
            <a:xfrm>
              <a:off x="3109" y="2456"/>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08" name="Rectangle 16"/>
            <p:cNvSpPr>
              <a:spLocks noChangeArrowheads="1"/>
            </p:cNvSpPr>
            <p:nvPr/>
          </p:nvSpPr>
          <p:spPr bwMode="auto">
            <a:xfrm>
              <a:off x="3137" y="2467"/>
              <a:ext cx="189" cy="250"/>
            </a:xfrm>
            <a:prstGeom prst="rect">
              <a:avLst/>
            </a:prstGeom>
            <a:noFill/>
            <a:ln w="12700">
              <a:noFill/>
              <a:miter lim="800000"/>
              <a:headEnd/>
              <a:tailEnd/>
            </a:ln>
            <a:effectLst/>
          </p:spPr>
          <p:txBody>
            <a:bodyPr wrap="none" anchor="ctr"/>
            <a:lstStyle/>
            <a:p>
              <a:endParaRPr lang="pl-PL"/>
            </a:p>
          </p:txBody>
        </p:sp>
        <p:sp>
          <p:nvSpPr>
            <p:cNvPr id="85009" name="Rectangle 17"/>
            <p:cNvSpPr>
              <a:spLocks noChangeArrowheads="1"/>
            </p:cNvSpPr>
            <p:nvPr/>
          </p:nvSpPr>
          <p:spPr bwMode="auto">
            <a:xfrm>
              <a:off x="3330" y="2456"/>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10" name="Rectangle 18"/>
            <p:cNvSpPr>
              <a:spLocks noChangeArrowheads="1"/>
            </p:cNvSpPr>
            <p:nvPr/>
          </p:nvSpPr>
          <p:spPr bwMode="auto">
            <a:xfrm>
              <a:off x="3358" y="2467"/>
              <a:ext cx="189" cy="250"/>
            </a:xfrm>
            <a:prstGeom prst="rect">
              <a:avLst/>
            </a:prstGeom>
            <a:noFill/>
            <a:ln w="12700">
              <a:noFill/>
              <a:miter lim="800000"/>
              <a:headEnd/>
              <a:tailEnd/>
            </a:ln>
            <a:effectLst/>
          </p:spPr>
          <p:txBody>
            <a:bodyPr wrap="none" anchor="ctr"/>
            <a:lstStyle/>
            <a:p>
              <a:endParaRPr lang="pl-PL"/>
            </a:p>
          </p:txBody>
        </p:sp>
        <p:sp>
          <p:nvSpPr>
            <p:cNvPr id="85011" name="Rectangle 19"/>
            <p:cNvSpPr>
              <a:spLocks noChangeArrowheads="1"/>
            </p:cNvSpPr>
            <p:nvPr/>
          </p:nvSpPr>
          <p:spPr bwMode="auto">
            <a:xfrm>
              <a:off x="3552" y="2456"/>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12" name="Rectangle 20"/>
            <p:cNvSpPr>
              <a:spLocks noChangeArrowheads="1"/>
            </p:cNvSpPr>
            <p:nvPr/>
          </p:nvSpPr>
          <p:spPr bwMode="auto">
            <a:xfrm>
              <a:off x="3580" y="2467"/>
              <a:ext cx="189" cy="250"/>
            </a:xfrm>
            <a:prstGeom prst="rect">
              <a:avLst/>
            </a:prstGeom>
            <a:noFill/>
            <a:ln w="12700">
              <a:noFill/>
              <a:miter lim="800000"/>
              <a:headEnd/>
              <a:tailEnd/>
            </a:ln>
            <a:effectLst/>
          </p:spPr>
          <p:txBody>
            <a:bodyPr wrap="none" anchor="ctr"/>
            <a:lstStyle/>
            <a:p>
              <a:endParaRPr lang="pl-PL"/>
            </a:p>
          </p:txBody>
        </p:sp>
        <p:sp>
          <p:nvSpPr>
            <p:cNvPr id="85013" name="Rectangle 21"/>
            <p:cNvSpPr>
              <a:spLocks noChangeArrowheads="1"/>
            </p:cNvSpPr>
            <p:nvPr/>
          </p:nvSpPr>
          <p:spPr bwMode="auto">
            <a:xfrm>
              <a:off x="4217" y="2456"/>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14" name="Rectangle 22"/>
            <p:cNvSpPr>
              <a:spLocks noChangeArrowheads="1"/>
            </p:cNvSpPr>
            <p:nvPr/>
          </p:nvSpPr>
          <p:spPr bwMode="auto">
            <a:xfrm>
              <a:off x="4245" y="2467"/>
              <a:ext cx="189" cy="250"/>
            </a:xfrm>
            <a:prstGeom prst="rect">
              <a:avLst/>
            </a:prstGeom>
            <a:noFill/>
            <a:ln w="12700">
              <a:noFill/>
              <a:miter lim="800000"/>
              <a:headEnd/>
              <a:tailEnd/>
            </a:ln>
            <a:effectLst/>
          </p:spPr>
          <p:txBody>
            <a:bodyPr wrap="none" anchor="ctr"/>
            <a:lstStyle/>
            <a:p>
              <a:endParaRPr lang="pl-PL"/>
            </a:p>
          </p:txBody>
        </p:sp>
        <p:sp>
          <p:nvSpPr>
            <p:cNvPr id="85015" name="Rectangle 23"/>
            <p:cNvSpPr>
              <a:spLocks noChangeArrowheads="1"/>
            </p:cNvSpPr>
            <p:nvPr/>
          </p:nvSpPr>
          <p:spPr bwMode="auto">
            <a:xfrm>
              <a:off x="4169" y="2437"/>
              <a:ext cx="318"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28</a:t>
              </a:r>
            </a:p>
          </p:txBody>
        </p:sp>
        <p:sp>
          <p:nvSpPr>
            <p:cNvPr id="85016" name="Rectangle 24"/>
            <p:cNvSpPr>
              <a:spLocks noChangeArrowheads="1"/>
            </p:cNvSpPr>
            <p:nvPr/>
          </p:nvSpPr>
          <p:spPr bwMode="auto">
            <a:xfrm>
              <a:off x="4438" y="2456"/>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17" name="Rectangle 25"/>
            <p:cNvSpPr>
              <a:spLocks noChangeArrowheads="1"/>
            </p:cNvSpPr>
            <p:nvPr/>
          </p:nvSpPr>
          <p:spPr bwMode="auto">
            <a:xfrm>
              <a:off x="4466" y="2467"/>
              <a:ext cx="189" cy="250"/>
            </a:xfrm>
            <a:prstGeom prst="rect">
              <a:avLst/>
            </a:prstGeom>
            <a:noFill/>
            <a:ln w="12700">
              <a:noFill/>
              <a:miter lim="800000"/>
              <a:headEnd/>
              <a:tailEnd/>
            </a:ln>
            <a:effectLst/>
          </p:spPr>
          <p:txBody>
            <a:bodyPr wrap="none" anchor="ctr"/>
            <a:lstStyle/>
            <a:p>
              <a:endParaRPr lang="pl-PL"/>
            </a:p>
          </p:txBody>
        </p:sp>
        <p:sp>
          <p:nvSpPr>
            <p:cNvPr id="85018" name="Rectangle 26"/>
            <p:cNvSpPr>
              <a:spLocks noChangeArrowheads="1"/>
            </p:cNvSpPr>
            <p:nvPr/>
          </p:nvSpPr>
          <p:spPr bwMode="auto">
            <a:xfrm>
              <a:off x="4390" y="2437"/>
              <a:ext cx="318"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29</a:t>
              </a:r>
            </a:p>
          </p:txBody>
        </p:sp>
        <p:sp>
          <p:nvSpPr>
            <p:cNvPr id="85019" name="Rectangle 27"/>
            <p:cNvSpPr>
              <a:spLocks noChangeArrowheads="1"/>
            </p:cNvSpPr>
            <p:nvPr/>
          </p:nvSpPr>
          <p:spPr bwMode="auto">
            <a:xfrm>
              <a:off x="4660" y="2456"/>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20" name="Rectangle 28"/>
            <p:cNvSpPr>
              <a:spLocks noChangeArrowheads="1"/>
            </p:cNvSpPr>
            <p:nvPr/>
          </p:nvSpPr>
          <p:spPr bwMode="auto">
            <a:xfrm>
              <a:off x="4688" y="2467"/>
              <a:ext cx="189" cy="250"/>
            </a:xfrm>
            <a:prstGeom prst="rect">
              <a:avLst/>
            </a:prstGeom>
            <a:noFill/>
            <a:ln w="12700">
              <a:noFill/>
              <a:miter lim="800000"/>
              <a:headEnd/>
              <a:tailEnd/>
            </a:ln>
            <a:effectLst/>
          </p:spPr>
          <p:txBody>
            <a:bodyPr wrap="none" anchor="ctr"/>
            <a:lstStyle/>
            <a:p>
              <a:endParaRPr lang="pl-PL"/>
            </a:p>
          </p:txBody>
        </p:sp>
        <p:sp>
          <p:nvSpPr>
            <p:cNvPr id="85021" name="Rectangle 29"/>
            <p:cNvSpPr>
              <a:spLocks noChangeArrowheads="1"/>
            </p:cNvSpPr>
            <p:nvPr/>
          </p:nvSpPr>
          <p:spPr bwMode="auto">
            <a:xfrm>
              <a:off x="4603" y="2441"/>
              <a:ext cx="318"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30</a:t>
              </a:r>
            </a:p>
          </p:txBody>
        </p:sp>
        <p:sp>
          <p:nvSpPr>
            <p:cNvPr id="85022" name="Rectangle 30"/>
            <p:cNvSpPr>
              <a:spLocks noChangeArrowheads="1"/>
            </p:cNvSpPr>
            <p:nvPr/>
          </p:nvSpPr>
          <p:spPr bwMode="auto">
            <a:xfrm>
              <a:off x="2666" y="2456"/>
              <a:ext cx="428"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23" name="Rectangle 31"/>
            <p:cNvSpPr>
              <a:spLocks noChangeArrowheads="1"/>
            </p:cNvSpPr>
            <p:nvPr/>
          </p:nvSpPr>
          <p:spPr bwMode="auto">
            <a:xfrm>
              <a:off x="3774" y="2456"/>
              <a:ext cx="428"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24" name="Rectangle 32"/>
            <p:cNvSpPr>
              <a:spLocks noChangeArrowheads="1"/>
            </p:cNvSpPr>
            <p:nvPr/>
          </p:nvSpPr>
          <p:spPr bwMode="auto">
            <a:xfrm>
              <a:off x="3054" y="2441"/>
              <a:ext cx="318"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15</a:t>
              </a:r>
            </a:p>
          </p:txBody>
        </p:sp>
        <p:sp>
          <p:nvSpPr>
            <p:cNvPr id="85025" name="Rectangle 33"/>
            <p:cNvSpPr>
              <a:spLocks noChangeArrowheads="1"/>
            </p:cNvSpPr>
            <p:nvPr/>
          </p:nvSpPr>
          <p:spPr bwMode="auto">
            <a:xfrm>
              <a:off x="3336" y="2447"/>
              <a:ext cx="183"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a:t>
              </a:r>
            </a:p>
          </p:txBody>
        </p:sp>
        <p:sp>
          <p:nvSpPr>
            <p:cNvPr id="85026" name="Rectangle 34"/>
            <p:cNvSpPr>
              <a:spLocks noChangeArrowheads="1"/>
            </p:cNvSpPr>
            <p:nvPr/>
          </p:nvSpPr>
          <p:spPr bwMode="auto">
            <a:xfrm>
              <a:off x="3498" y="2441"/>
              <a:ext cx="318"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16</a:t>
              </a:r>
            </a:p>
          </p:txBody>
        </p:sp>
        <p:sp>
          <p:nvSpPr>
            <p:cNvPr id="85027" name="Rectangle 35"/>
            <p:cNvSpPr>
              <a:spLocks noChangeArrowheads="1"/>
            </p:cNvSpPr>
            <p:nvPr/>
          </p:nvSpPr>
          <p:spPr bwMode="auto">
            <a:xfrm>
              <a:off x="2748" y="2399"/>
              <a:ext cx="264"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a:t>
              </a:r>
            </a:p>
          </p:txBody>
        </p:sp>
        <p:sp>
          <p:nvSpPr>
            <p:cNvPr id="85028" name="Rectangle 36"/>
            <p:cNvSpPr>
              <a:spLocks noChangeArrowheads="1"/>
            </p:cNvSpPr>
            <p:nvPr/>
          </p:nvSpPr>
          <p:spPr bwMode="auto">
            <a:xfrm>
              <a:off x="3856" y="2399"/>
              <a:ext cx="264"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a:t>
              </a:r>
            </a:p>
          </p:txBody>
        </p:sp>
        <p:sp>
          <p:nvSpPr>
            <p:cNvPr id="85029" name="Rectangle 37"/>
            <p:cNvSpPr>
              <a:spLocks noChangeArrowheads="1"/>
            </p:cNvSpPr>
            <p:nvPr/>
          </p:nvSpPr>
          <p:spPr bwMode="auto">
            <a:xfrm>
              <a:off x="3059" y="2180"/>
              <a:ext cx="620" cy="248"/>
            </a:xfrm>
            <a:prstGeom prst="rect">
              <a:avLst/>
            </a:prstGeom>
            <a:noFill/>
            <a:ln w="25400">
              <a:noFill/>
              <a:miter lim="800000"/>
              <a:headEnd/>
              <a:tailEnd/>
            </a:ln>
            <a:effectLst/>
          </p:spPr>
          <p:txBody>
            <a:bodyPr wrap="none" lIns="90488" tIns="44450" rIns="90488" bIns="44450">
              <a:spAutoFit/>
            </a:bodyPr>
            <a:lstStyle/>
            <a:p>
              <a:pPr algn="ctr" eaLnBrk="0" hangingPunct="0"/>
              <a:r>
                <a:rPr lang="en-US">
                  <a:latin typeface="Tahoma" pitchFamily="34" charset="0"/>
                </a:rPr>
                <a:t>Frame</a:t>
              </a:r>
              <a:endParaRPr lang="pl-PL">
                <a:latin typeface="Tahoma" pitchFamily="34" charset="0"/>
              </a:endParaRPr>
            </a:p>
          </p:txBody>
        </p:sp>
        <p:sp>
          <p:nvSpPr>
            <p:cNvPr id="85030" name="Rectangle 38"/>
            <p:cNvSpPr>
              <a:spLocks noChangeArrowheads="1"/>
            </p:cNvSpPr>
            <p:nvPr/>
          </p:nvSpPr>
          <p:spPr bwMode="auto">
            <a:xfrm>
              <a:off x="627" y="2468"/>
              <a:ext cx="1154" cy="248"/>
            </a:xfrm>
            <a:prstGeom prst="rect">
              <a:avLst/>
            </a:prstGeom>
            <a:noFill/>
            <a:ln w="25400">
              <a:noFill/>
              <a:miter lim="800000"/>
              <a:headEnd/>
              <a:tailEnd/>
            </a:ln>
            <a:effectLst/>
          </p:spPr>
          <p:txBody>
            <a:bodyPr wrap="none" lIns="90488" tIns="44450" rIns="90488" bIns="44450">
              <a:spAutoFit/>
            </a:bodyPr>
            <a:lstStyle/>
            <a:p>
              <a:pPr algn="r" eaLnBrk="0" hangingPunct="0"/>
              <a:r>
                <a:rPr lang="en-US">
                  <a:latin typeface="Tahoma" pitchFamily="34" charset="0"/>
                </a:rPr>
                <a:t>User channel</a:t>
              </a:r>
              <a:endParaRPr lang="pl-PL">
                <a:latin typeface="Tahoma" pitchFamily="34" charset="0"/>
              </a:endParaRPr>
            </a:p>
          </p:txBody>
        </p:sp>
      </p:grpSp>
      <p:grpSp>
        <p:nvGrpSpPr>
          <p:cNvPr id="85031" name="Group 39"/>
          <p:cNvGrpSpPr>
            <a:grpSpLocks/>
          </p:cNvGrpSpPr>
          <p:nvPr/>
        </p:nvGrpSpPr>
        <p:grpSpPr bwMode="auto">
          <a:xfrm>
            <a:off x="1477963" y="4189413"/>
            <a:ext cx="6334125" cy="504825"/>
            <a:chOff x="931" y="2639"/>
            <a:chExt cx="3990" cy="318"/>
          </a:xfrm>
        </p:grpSpPr>
        <p:sp>
          <p:nvSpPr>
            <p:cNvPr id="85032" name="Rectangle 40"/>
            <p:cNvSpPr>
              <a:spLocks noChangeArrowheads="1"/>
            </p:cNvSpPr>
            <p:nvPr/>
          </p:nvSpPr>
          <p:spPr bwMode="auto">
            <a:xfrm>
              <a:off x="1780" y="2696"/>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33" name="Rectangle 41"/>
            <p:cNvSpPr>
              <a:spLocks noChangeArrowheads="1"/>
            </p:cNvSpPr>
            <p:nvPr/>
          </p:nvSpPr>
          <p:spPr bwMode="auto">
            <a:xfrm>
              <a:off x="1808" y="2707"/>
              <a:ext cx="189" cy="250"/>
            </a:xfrm>
            <a:prstGeom prst="rect">
              <a:avLst/>
            </a:prstGeom>
            <a:noFill/>
            <a:ln w="12700">
              <a:noFill/>
              <a:miter lim="800000"/>
              <a:headEnd/>
              <a:tailEnd/>
            </a:ln>
            <a:effectLst/>
          </p:spPr>
          <p:txBody>
            <a:bodyPr wrap="none" anchor="ctr"/>
            <a:lstStyle/>
            <a:p>
              <a:endParaRPr lang="pl-PL"/>
            </a:p>
          </p:txBody>
        </p:sp>
        <p:sp>
          <p:nvSpPr>
            <p:cNvPr id="85034" name="Rectangle 42"/>
            <p:cNvSpPr>
              <a:spLocks noChangeArrowheads="1"/>
            </p:cNvSpPr>
            <p:nvPr/>
          </p:nvSpPr>
          <p:spPr bwMode="auto">
            <a:xfrm>
              <a:off x="1797" y="2687"/>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0</a:t>
              </a:r>
            </a:p>
          </p:txBody>
        </p:sp>
        <p:sp>
          <p:nvSpPr>
            <p:cNvPr id="85035" name="Rectangle 43"/>
            <p:cNvSpPr>
              <a:spLocks noChangeArrowheads="1"/>
            </p:cNvSpPr>
            <p:nvPr/>
          </p:nvSpPr>
          <p:spPr bwMode="auto">
            <a:xfrm>
              <a:off x="2001" y="2696"/>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36" name="Rectangle 44"/>
            <p:cNvSpPr>
              <a:spLocks noChangeArrowheads="1"/>
            </p:cNvSpPr>
            <p:nvPr/>
          </p:nvSpPr>
          <p:spPr bwMode="auto">
            <a:xfrm>
              <a:off x="2029" y="2707"/>
              <a:ext cx="189" cy="250"/>
            </a:xfrm>
            <a:prstGeom prst="rect">
              <a:avLst/>
            </a:prstGeom>
            <a:noFill/>
            <a:ln w="12700">
              <a:noFill/>
              <a:miter lim="800000"/>
              <a:headEnd/>
              <a:tailEnd/>
            </a:ln>
            <a:effectLst/>
          </p:spPr>
          <p:txBody>
            <a:bodyPr wrap="none" anchor="ctr"/>
            <a:lstStyle/>
            <a:p>
              <a:endParaRPr lang="pl-PL"/>
            </a:p>
          </p:txBody>
        </p:sp>
        <p:sp>
          <p:nvSpPr>
            <p:cNvPr id="85037" name="Rectangle 45"/>
            <p:cNvSpPr>
              <a:spLocks noChangeArrowheads="1"/>
            </p:cNvSpPr>
            <p:nvPr/>
          </p:nvSpPr>
          <p:spPr bwMode="auto">
            <a:xfrm>
              <a:off x="2019" y="2687"/>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1</a:t>
              </a:r>
            </a:p>
          </p:txBody>
        </p:sp>
        <p:sp>
          <p:nvSpPr>
            <p:cNvPr id="85038" name="Rectangle 46"/>
            <p:cNvSpPr>
              <a:spLocks noChangeArrowheads="1"/>
            </p:cNvSpPr>
            <p:nvPr/>
          </p:nvSpPr>
          <p:spPr bwMode="auto">
            <a:xfrm>
              <a:off x="2223" y="2696"/>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39" name="Rectangle 47"/>
            <p:cNvSpPr>
              <a:spLocks noChangeArrowheads="1"/>
            </p:cNvSpPr>
            <p:nvPr/>
          </p:nvSpPr>
          <p:spPr bwMode="auto">
            <a:xfrm>
              <a:off x="2251" y="2707"/>
              <a:ext cx="189" cy="250"/>
            </a:xfrm>
            <a:prstGeom prst="rect">
              <a:avLst/>
            </a:prstGeom>
            <a:noFill/>
            <a:ln w="12700">
              <a:noFill/>
              <a:miter lim="800000"/>
              <a:headEnd/>
              <a:tailEnd/>
            </a:ln>
            <a:effectLst/>
          </p:spPr>
          <p:txBody>
            <a:bodyPr wrap="none" anchor="ctr"/>
            <a:lstStyle/>
            <a:p>
              <a:endParaRPr lang="pl-PL"/>
            </a:p>
          </p:txBody>
        </p:sp>
        <p:sp>
          <p:nvSpPr>
            <p:cNvPr id="85040" name="Rectangle 48"/>
            <p:cNvSpPr>
              <a:spLocks noChangeArrowheads="1"/>
            </p:cNvSpPr>
            <p:nvPr/>
          </p:nvSpPr>
          <p:spPr bwMode="auto">
            <a:xfrm>
              <a:off x="2241" y="2687"/>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2</a:t>
              </a:r>
            </a:p>
          </p:txBody>
        </p:sp>
        <p:sp>
          <p:nvSpPr>
            <p:cNvPr id="85041" name="Rectangle 49"/>
            <p:cNvSpPr>
              <a:spLocks noChangeArrowheads="1"/>
            </p:cNvSpPr>
            <p:nvPr/>
          </p:nvSpPr>
          <p:spPr bwMode="auto">
            <a:xfrm>
              <a:off x="2444" y="2696"/>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42" name="Rectangle 50"/>
            <p:cNvSpPr>
              <a:spLocks noChangeArrowheads="1"/>
            </p:cNvSpPr>
            <p:nvPr/>
          </p:nvSpPr>
          <p:spPr bwMode="auto">
            <a:xfrm>
              <a:off x="2472" y="2707"/>
              <a:ext cx="189" cy="250"/>
            </a:xfrm>
            <a:prstGeom prst="rect">
              <a:avLst/>
            </a:prstGeom>
            <a:noFill/>
            <a:ln w="12700">
              <a:noFill/>
              <a:miter lim="800000"/>
              <a:headEnd/>
              <a:tailEnd/>
            </a:ln>
            <a:effectLst/>
          </p:spPr>
          <p:txBody>
            <a:bodyPr wrap="none" anchor="ctr"/>
            <a:lstStyle/>
            <a:p>
              <a:endParaRPr lang="pl-PL"/>
            </a:p>
          </p:txBody>
        </p:sp>
        <p:sp>
          <p:nvSpPr>
            <p:cNvPr id="85043" name="Rectangle 51"/>
            <p:cNvSpPr>
              <a:spLocks noChangeArrowheads="1"/>
            </p:cNvSpPr>
            <p:nvPr/>
          </p:nvSpPr>
          <p:spPr bwMode="auto">
            <a:xfrm>
              <a:off x="2462" y="2687"/>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3</a:t>
              </a:r>
            </a:p>
          </p:txBody>
        </p:sp>
        <p:sp>
          <p:nvSpPr>
            <p:cNvPr id="85044" name="Rectangle 52"/>
            <p:cNvSpPr>
              <a:spLocks noChangeArrowheads="1"/>
            </p:cNvSpPr>
            <p:nvPr/>
          </p:nvSpPr>
          <p:spPr bwMode="auto">
            <a:xfrm>
              <a:off x="3109" y="2696"/>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45" name="Rectangle 53"/>
            <p:cNvSpPr>
              <a:spLocks noChangeArrowheads="1"/>
            </p:cNvSpPr>
            <p:nvPr/>
          </p:nvSpPr>
          <p:spPr bwMode="auto">
            <a:xfrm>
              <a:off x="3137" y="2707"/>
              <a:ext cx="189" cy="250"/>
            </a:xfrm>
            <a:prstGeom prst="rect">
              <a:avLst/>
            </a:prstGeom>
            <a:noFill/>
            <a:ln w="12700">
              <a:noFill/>
              <a:miter lim="800000"/>
              <a:headEnd/>
              <a:tailEnd/>
            </a:ln>
            <a:effectLst/>
          </p:spPr>
          <p:txBody>
            <a:bodyPr wrap="none" anchor="ctr"/>
            <a:lstStyle/>
            <a:p>
              <a:endParaRPr lang="pl-PL"/>
            </a:p>
          </p:txBody>
        </p:sp>
        <p:sp>
          <p:nvSpPr>
            <p:cNvPr id="85046" name="Rectangle 54"/>
            <p:cNvSpPr>
              <a:spLocks noChangeArrowheads="1"/>
            </p:cNvSpPr>
            <p:nvPr/>
          </p:nvSpPr>
          <p:spPr bwMode="auto">
            <a:xfrm>
              <a:off x="3330" y="2696"/>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47" name="Rectangle 55"/>
            <p:cNvSpPr>
              <a:spLocks noChangeArrowheads="1"/>
            </p:cNvSpPr>
            <p:nvPr/>
          </p:nvSpPr>
          <p:spPr bwMode="auto">
            <a:xfrm>
              <a:off x="3358" y="2707"/>
              <a:ext cx="189" cy="250"/>
            </a:xfrm>
            <a:prstGeom prst="rect">
              <a:avLst/>
            </a:prstGeom>
            <a:noFill/>
            <a:ln w="12700">
              <a:noFill/>
              <a:miter lim="800000"/>
              <a:headEnd/>
              <a:tailEnd/>
            </a:ln>
            <a:effectLst/>
          </p:spPr>
          <p:txBody>
            <a:bodyPr wrap="none" anchor="ctr"/>
            <a:lstStyle/>
            <a:p>
              <a:endParaRPr lang="pl-PL"/>
            </a:p>
          </p:txBody>
        </p:sp>
        <p:sp>
          <p:nvSpPr>
            <p:cNvPr id="85048" name="Rectangle 56"/>
            <p:cNvSpPr>
              <a:spLocks noChangeArrowheads="1"/>
            </p:cNvSpPr>
            <p:nvPr/>
          </p:nvSpPr>
          <p:spPr bwMode="auto">
            <a:xfrm>
              <a:off x="3552" y="2696"/>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49" name="Rectangle 57"/>
            <p:cNvSpPr>
              <a:spLocks noChangeArrowheads="1"/>
            </p:cNvSpPr>
            <p:nvPr/>
          </p:nvSpPr>
          <p:spPr bwMode="auto">
            <a:xfrm>
              <a:off x="3580" y="2707"/>
              <a:ext cx="189" cy="250"/>
            </a:xfrm>
            <a:prstGeom prst="rect">
              <a:avLst/>
            </a:prstGeom>
            <a:noFill/>
            <a:ln w="12700">
              <a:noFill/>
              <a:miter lim="800000"/>
              <a:headEnd/>
              <a:tailEnd/>
            </a:ln>
            <a:effectLst/>
          </p:spPr>
          <p:txBody>
            <a:bodyPr wrap="none" anchor="ctr"/>
            <a:lstStyle/>
            <a:p>
              <a:endParaRPr lang="pl-PL"/>
            </a:p>
          </p:txBody>
        </p:sp>
        <p:sp>
          <p:nvSpPr>
            <p:cNvPr id="85050" name="Rectangle 58"/>
            <p:cNvSpPr>
              <a:spLocks noChangeArrowheads="1"/>
            </p:cNvSpPr>
            <p:nvPr/>
          </p:nvSpPr>
          <p:spPr bwMode="auto">
            <a:xfrm>
              <a:off x="4217" y="2696"/>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51" name="Rectangle 59"/>
            <p:cNvSpPr>
              <a:spLocks noChangeArrowheads="1"/>
            </p:cNvSpPr>
            <p:nvPr/>
          </p:nvSpPr>
          <p:spPr bwMode="auto">
            <a:xfrm>
              <a:off x="4245" y="2707"/>
              <a:ext cx="189" cy="250"/>
            </a:xfrm>
            <a:prstGeom prst="rect">
              <a:avLst/>
            </a:prstGeom>
            <a:noFill/>
            <a:ln w="12700">
              <a:noFill/>
              <a:miter lim="800000"/>
              <a:headEnd/>
              <a:tailEnd/>
            </a:ln>
            <a:effectLst/>
          </p:spPr>
          <p:txBody>
            <a:bodyPr wrap="none" anchor="ctr"/>
            <a:lstStyle/>
            <a:p>
              <a:endParaRPr lang="pl-PL"/>
            </a:p>
          </p:txBody>
        </p:sp>
        <p:sp>
          <p:nvSpPr>
            <p:cNvPr id="85052" name="Rectangle 60"/>
            <p:cNvSpPr>
              <a:spLocks noChangeArrowheads="1"/>
            </p:cNvSpPr>
            <p:nvPr/>
          </p:nvSpPr>
          <p:spPr bwMode="auto">
            <a:xfrm>
              <a:off x="4169" y="2677"/>
              <a:ext cx="318"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29</a:t>
              </a:r>
            </a:p>
          </p:txBody>
        </p:sp>
        <p:sp>
          <p:nvSpPr>
            <p:cNvPr id="85053" name="Rectangle 61"/>
            <p:cNvSpPr>
              <a:spLocks noChangeArrowheads="1"/>
            </p:cNvSpPr>
            <p:nvPr/>
          </p:nvSpPr>
          <p:spPr bwMode="auto">
            <a:xfrm>
              <a:off x="4438" y="2696"/>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54" name="Rectangle 62"/>
            <p:cNvSpPr>
              <a:spLocks noChangeArrowheads="1"/>
            </p:cNvSpPr>
            <p:nvPr/>
          </p:nvSpPr>
          <p:spPr bwMode="auto">
            <a:xfrm>
              <a:off x="4466" y="2707"/>
              <a:ext cx="189" cy="250"/>
            </a:xfrm>
            <a:prstGeom prst="rect">
              <a:avLst/>
            </a:prstGeom>
            <a:noFill/>
            <a:ln w="12700">
              <a:noFill/>
              <a:miter lim="800000"/>
              <a:headEnd/>
              <a:tailEnd/>
            </a:ln>
            <a:effectLst/>
          </p:spPr>
          <p:txBody>
            <a:bodyPr wrap="none" anchor="ctr"/>
            <a:lstStyle/>
            <a:p>
              <a:endParaRPr lang="pl-PL"/>
            </a:p>
          </p:txBody>
        </p:sp>
        <p:sp>
          <p:nvSpPr>
            <p:cNvPr id="85055" name="Rectangle 63"/>
            <p:cNvSpPr>
              <a:spLocks noChangeArrowheads="1"/>
            </p:cNvSpPr>
            <p:nvPr/>
          </p:nvSpPr>
          <p:spPr bwMode="auto">
            <a:xfrm>
              <a:off x="4390" y="2677"/>
              <a:ext cx="318"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30</a:t>
              </a:r>
            </a:p>
          </p:txBody>
        </p:sp>
        <p:sp>
          <p:nvSpPr>
            <p:cNvPr id="85056" name="Rectangle 64"/>
            <p:cNvSpPr>
              <a:spLocks noChangeArrowheads="1"/>
            </p:cNvSpPr>
            <p:nvPr/>
          </p:nvSpPr>
          <p:spPr bwMode="auto">
            <a:xfrm>
              <a:off x="4660" y="2696"/>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57" name="Rectangle 65"/>
            <p:cNvSpPr>
              <a:spLocks noChangeArrowheads="1"/>
            </p:cNvSpPr>
            <p:nvPr/>
          </p:nvSpPr>
          <p:spPr bwMode="auto">
            <a:xfrm>
              <a:off x="4688" y="2707"/>
              <a:ext cx="189" cy="250"/>
            </a:xfrm>
            <a:prstGeom prst="rect">
              <a:avLst/>
            </a:prstGeom>
            <a:noFill/>
            <a:ln w="12700">
              <a:noFill/>
              <a:miter lim="800000"/>
              <a:headEnd/>
              <a:tailEnd/>
            </a:ln>
            <a:effectLst/>
          </p:spPr>
          <p:txBody>
            <a:bodyPr wrap="none" anchor="ctr"/>
            <a:lstStyle/>
            <a:p>
              <a:endParaRPr lang="pl-PL"/>
            </a:p>
          </p:txBody>
        </p:sp>
        <p:sp>
          <p:nvSpPr>
            <p:cNvPr id="85058" name="Rectangle 66"/>
            <p:cNvSpPr>
              <a:spLocks noChangeArrowheads="1"/>
            </p:cNvSpPr>
            <p:nvPr/>
          </p:nvSpPr>
          <p:spPr bwMode="auto">
            <a:xfrm>
              <a:off x="4603" y="2681"/>
              <a:ext cx="318"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31</a:t>
              </a:r>
            </a:p>
          </p:txBody>
        </p:sp>
        <p:sp>
          <p:nvSpPr>
            <p:cNvPr id="85059" name="Rectangle 67"/>
            <p:cNvSpPr>
              <a:spLocks noChangeArrowheads="1"/>
            </p:cNvSpPr>
            <p:nvPr/>
          </p:nvSpPr>
          <p:spPr bwMode="auto">
            <a:xfrm>
              <a:off x="2666" y="2696"/>
              <a:ext cx="428"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60" name="Rectangle 68"/>
            <p:cNvSpPr>
              <a:spLocks noChangeArrowheads="1"/>
            </p:cNvSpPr>
            <p:nvPr/>
          </p:nvSpPr>
          <p:spPr bwMode="auto">
            <a:xfrm>
              <a:off x="3774" y="2696"/>
              <a:ext cx="428"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61" name="Rectangle 69"/>
            <p:cNvSpPr>
              <a:spLocks noChangeArrowheads="1"/>
            </p:cNvSpPr>
            <p:nvPr/>
          </p:nvSpPr>
          <p:spPr bwMode="auto">
            <a:xfrm>
              <a:off x="3054" y="2681"/>
              <a:ext cx="318"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15</a:t>
              </a:r>
            </a:p>
          </p:txBody>
        </p:sp>
        <p:sp>
          <p:nvSpPr>
            <p:cNvPr id="85062" name="Rectangle 70"/>
            <p:cNvSpPr>
              <a:spLocks noChangeArrowheads="1"/>
            </p:cNvSpPr>
            <p:nvPr/>
          </p:nvSpPr>
          <p:spPr bwMode="auto">
            <a:xfrm>
              <a:off x="3270" y="2682"/>
              <a:ext cx="318"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16</a:t>
              </a:r>
            </a:p>
          </p:txBody>
        </p:sp>
        <p:sp>
          <p:nvSpPr>
            <p:cNvPr id="85063" name="Rectangle 71"/>
            <p:cNvSpPr>
              <a:spLocks noChangeArrowheads="1"/>
            </p:cNvSpPr>
            <p:nvPr/>
          </p:nvSpPr>
          <p:spPr bwMode="auto">
            <a:xfrm>
              <a:off x="3498" y="2681"/>
              <a:ext cx="318"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17</a:t>
              </a:r>
            </a:p>
          </p:txBody>
        </p:sp>
        <p:sp>
          <p:nvSpPr>
            <p:cNvPr id="85064" name="Rectangle 72"/>
            <p:cNvSpPr>
              <a:spLocks noChangeArrowheads="1"/>
            </p:cNvSpPr>
            <p:nvPr/>
          </p:nvSpPr>
          <p:spPr bwMode="auto">
            <a:xfrm>
              <a:off x="2748" y="2639"/>
              <a:ext cx="264"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a:t>
              </a:r>
            </a:p>
          </p:txBody>
        </p:sp>
        <p:sp>
          <p:nvSpPr>
            <p:cNvPr id="85065" name="Rectangle 73"/>
            <p:cNvSpPr>
              <a:spLocks noChangeArrowheads="1"/>
            </p:cNvSpPr>
            <p:nvPr/>
          </p:nvSpPr>
          <p:spPr bwMode="auto">
            <a:xfrm>
              <a:off x="3856" y="2639"/>
              <a:ext cx="264"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a:t>
              </a:r>
            </a:p>
          </p:txBody>
        </p:sp>
        <p:sp>
          <p:nvSpPr>
            <p:cNvPr id="85066" name="Rectangle 74"/>
            <p:cNvSpPr>
              <a:spLocks noChangeArrowheads="1"/>
            </p:cNvSpPr>
            <p:nvPr/>
          </p:nvSpPr>
          <p:spPr bwMode="auto">
            <a:xfrm>
              <a:off x="931" y="2708"/>
              <a:ext cx="850" cy="248"/>
            </a:xfrm>
            <a:prstGeom prst="rect">
              <a:avLst/>
            </a:prstGeom>
            <a:noFill/>
            <a:ln w="25400">
              <a:noFill/>
              <a:miter lim="800000"/>
              <a:headEnd/>
              <a:tailEnd/>
            </a:ln>
            <a:effectLst/>
          </p:spPr>
          <p:txBody>
            <a:bodyPr wrap="none" lIns="90488" tIns="44450" rIns="90488" bIns="44450">
              <a:spAutoFit/>
            </a:bodyPr>
            <a:lstStyle/>
            <a:p>
              <a:pPr algn="r" eaLnBrk="0" hangingPunct="0"/>
              <a:r>
                <a:rPr lang="en-US">
                  <a:latin typeface="Tahoma" pitchFamily="34" charset="0"/>
                </a:rPr>
                <a:t>Time slot</a:t>
              </a:r>
              <a:endParaRPr lang="pl-PL">
                <a:latin typeface="Tahoma" pitchFamily="34" charset="0"/>
              </a:endParaRPr>
            </a:p>
          </p:txBody>
        </p:sp>
      </p:grpSp>
      <p:grpSp>
        <p:nvGrpSpPr>
          <p:cNvPr id="85067" name="Group 75"/>
          <p:cNvGrpSpPr>
            <a:grpSpLocks/>
          </p:cNvGrpSpPr>
          <p:nvPr/>
        </p:nvGrpSpPr>
        <p:grpSpPr bwMode="auto">
          <a:xfrm>
            <a:off x="1490663" y="2241550"/>
            <a:ext cx="6732587" cy="1644650"/>
            <a:chOff x="939" y="1412"/>
            <a:chExt cx="4241" cy="1036"/>
          </a:xfrm>
        </p:grpSpPr>
        <p:sp>
          <p:nvSpPr>
            <p:cNvPr id="85068" name="Rectangle 76"/>
            <p:cNvSpPr>
              <a:spLocks noChangeArrowheads="1"/>
            </p:cNvSpPr>
            <p:nvPr/>
          </p:nvSpPr>
          <p:spPr bwMode="auto">
            <a:xfrm>
              <a:off x="1602" y="1688"/>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69" name="Rectangle 77"/>
            <p:cNvSpPr>
              <a:spLocks noChangeArrowheads="1"/>
            </p:cNvSpPr>
            <p:nvPr/>
          </p:nvSpPr>
          <p:spPr bwMode="auto">
            <a:xfrm>
              <a:off x="1630" y="1699"/>
              <a:ext cx="189" cy="250"/>
            </a:xfrm>
            <a:prstGeom prst="rect">
              <a:avLst/>
            </a:prstGeom>
            <a:noFill/>
            <a:ln w="12700">
              <a:noFill/>
              <a:miter lim="800000"/>
              <a:headEnd/>
              <a:tailEnd/>
            </a:ln>
            <a:effectLst/>
          </p:spPr>
          <p:txBody>
            <a:bodyPr wrap="none" anchor="ctr"/>
            <a:lstStyle/>
            <a:p>
              <a:endParaRPr lang="pl-PL"/>
            </a:p>
          </p:txBody>
        </p:sp>
        <p:sp>
          <p:nvSpPr>
            <p:cNvPr id="85070" name="Rectangle 78"/>
            <p:cNvSpPr>
              <a:spLocks noChangeArrowheads="1"/>
            </p:cNvSpPr>
            <p:nvPr/>
          </p:nvSpPr>
          <p:spPr bwMode="auto">
            <a:xfrm>
              <a:off x="1613" y="1679"/>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0</a:t>
              </a:r>
            </a:p>
          </p:txBody>
        </p:sp>
        <p:sp>
          <p:nvSpPr>
            <p:cNvPr id="85071" name="Rectangle 79"/>
            <p:cNvSpPr>
              <a:spLocks noChangeArrowheads="1"/>
            </p:cNvSpPr>
            <p:nvPr/>
          </p:nvSpPr>
          <p:spPr bwMode="auto">
            <a:xfrm>
              <a:off x="1824" y="1688"/>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72" name="Rectangle 80"/>
            <p:cNvSpPr>
              <a:spLocks noChangeArrowheads="1"/>
            </p:cNvSpPr>
            <p:nvPr/>
          </p:nvSpPr>
          <p:spPr bwMode="auto">
            <a:xfrm>
              <a:off x="1852" y="1699"/>
              <a:ext cx="189" cy="250"/>
            </a:xfrm>
            <a:prstGeom prst="rect">
              <a:avLst/>
            </a:prstGeom>
            <a:noFill/>
            <a:ln w="12700">
              <a:noFill/>
              <a:miter lim="800000"/>
              <a:headEnd/>
              <a:tailEnd/>
            </a:ln>
            <a:effectLst/>
          </p:spPr>
          <p:txBody>
            <a:bodyPr wrap="none" anchor="ctr"/>
            <a:lstStyle/>
            <a:p>
              <a:endParaRPr lang="pl-PL"/>
            </a:p>
          </p:txBody>
        </p:sp>
        <p:sp>
          <p:nvSpPr>
            <p:cNvPr id="85073" name="Rectangle 81"/>
            <p:cNvSpPr>
              <a:spLocks noChangeArrowheads="1"/>
            </p:cNvSpPr>
            <p:nvPr/>
          </p:nvSpPr>
          <p:spPr bwMode="auto">
            <a:xfrm>
              <a:off x="1835" y="1679"/>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1</a:t>
              </a:r>
            </a:p>
          </p:txBody>
        </p:sp>
        <p:sp>
          <p:nvSpPr>
            <p:cNvPr id="85074" name="Rectangle 82"/>
            <p:cNvSpPr>
              <a:spLocks noChangeArrowheads="1"/>
            </p:cNvSpPr>
            <p:nvPr/>
          </p:nvSpPr>
          <p:spPr bwMode="auto">
            <a:xfrm>
              <a:off x="2046" y="1688"/>
              <a:ext cx="206"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75" name="Rectangle 83"/>
            <p:cNvSpPr>
              <a:spLocks noChangeArrowheads="1"/>
            </p:cNvSpPr>
            <p:nvPr/>
          </p:nvSpPr>
          <p:spPr bwMode="auto">
            <a:xfrm>
              <a:off x="2074" y="1699"/>
              <a:ext cx="188" cy="250"/>
            </a:xfrm>
            <a:prstGeom prst="rect">
              <a:avLst/>
            </a:prstGeom>
            <a:noFill/>
            <a:ln w="12700">
              <a:noFill/>
              <a:miter lim="800000"/>
              <a:headEnd/>
              <a:tailEnd/>
            </a:ln>
            <a:effectLst/>
          </p:spPr>
          <p:txBody>
            <a:bodyPr wrap="none" anchor="ctr"/>
            <a:lstStyle/>
            <a:p>
              <a:endParaRPr lang="pl-PL"/>
            </a:p>
          </p:txBody>
        </p:sp>
        <p:sp>
          <p:nvSpPr>
            <p:cNvPr id="85076" name="Rectangle 84"/>
            <p:cNvSpPr>
              <a:spLocks noChangeArrowheads="1"/>
            </p:cNvSpPr>
            <p:nvPr/>
          </p:nvSpPr>
          <p:spPr bwMode="auto">
            <a:xfrm>
              <a:off x="2056" y="1679"/>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2</a:t>
              </a:r>
            </a:p>
          </p:txBody>
        </p:sp>
        <p:sp>
          <p:nvSpPr>
            <p:cNvPr id="85077" name="Rectangle 85"/>
            <p:cNvSpPr>
              <a:spLocks noChangeArrowheads="1"/>
            </p:cNvSpPr>
            <p:nvPr/>
          </p:nvSpPr>
          <p:spPr bwMode="auto">
            <a:xfrm>
              <a:off x="2267" y="1688"/>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78" name="Rectangle 86"/>
            <p:cNvSpPr>
              <a:spLocks noChangeArrowheads="1"/>
            </p:cNvSpPr>
            <p:nvPr/>
          </p:nvSpPr>
          <p:spPr bwMode="auto">
            <a:xfrm>
              <a:off x="2295" y="1699"/>
              <a:ext cx="189" cy="250"/>
            </a:xfrm>
            <a:prstGeom prst="rect">
              <a:avLst/>
            </a:prstGeom>
            <a:noFill/>
            <a:ln w="12700">
              <a:noFill/>
              <a:miter lim="800000"/>
              <a:headEnd/>
              <a:tailEnd/>
            </a:ln>
            <a:effectLst/>
          </p:spPr>
          <p:txBody>
            <a:bodyPr wrap="none" anchor="ctr"/>
            <a:lstStyle/>
            <a:p>
              <a:endParaRPr lang="pl-PL"/>
            </a:p>
          </p:txBody>
        </p:sp>
        <p:sp>
          <p:nvSpPr>
            <p:cNvPr id="85079" name="Rectangle 87"/>
            <p:cNvSpPr>
              <a:spLocks noChangeArrowheads="1"/>
            </p:cNvSpPr>
            <p:nvPr/>
          </p:nvSpPr>
          <p:spPr bwMode="auto">
            <a:xfrm>
              <a:off x="2278" y="1679"/>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3</a:t>
              </a:r>
            </a:p>
          </p:txBody>
        </p:sp>
        <p:sp>
          <p:nvSpPr>
            <p:cNvPr id="85080" name="Rectangle 88"/>
            <p:cNvSpPr>
              <a:spLocks noChangeArrowheads="1"/>
            </p:cNvSpPr>
            <p:nvPr/>
          </p:nvSpPr>
          <p:spPr bwMode="auto">
            <a:xfrm>
              <a:off x="2489" y="1688"/>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81" name="Rectangle 89"/>
            <p:cNvSpPr>
              <a:spLocks noChangeArrowheads="1"/>
            </p:cNvSpPr>
            <p:nvPr/>
          </p:nvSpPr>
          <p:spPr bwMode="auto">
            <a:xfrm>
              <a:off x="2517" y="1699"/>
              <a:ext cx="189" cy="250"/>
            </a:xfrm>
            <a:prstGeom prst="rect">
              <a:avLst/>
            </a:prstGeom>
            <a:noFill/>
            <a:ln w="12700">
              <a:noFill/>
              <a:miter lim="800000"/>
              <a:headEnd/>
              <a:tailEnd/>
            </a:ln>
            <a:effectLst/>
          </p:spPr>
          <p:txBody>
            <a:bodyPr wrap="none" anchor="ctr"/>
            <a:lstStyle/>
            <a:p>
              <a:endParaRPr lang="pl-PL"/>
            </a:p>
          </p:txBody>
        </p:sp>
        <p:sp>
          <p:nvSpPr>
            <p:cNvPr id="85082" name="Rectangle 90"/>
            <p:cNvSpPr>
              <a:spLocks noChangeArrowheads="1"/>
            </p:cNvSpPr>
            <p:nvPr/>
          </p:nvSpPr>
          <p:spPr bwMode="auto">
            <a:xfrm>
              <a:off x="2499" y="1679"/>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4</a:t>
              </a:r>
            </a:p>
          </p:txBody>
        </p:sp>
        <p:sp>
          <p:nvSpPr>
            <p:cNvPr id="85083" name="Rectangle 91"/>
            <p:cNvSpPr>
              <a:spLocks noChangeArrowheads="1"/>
            </p:cNvSpPr>
            <p:nvPr/>
          </p:nvSpPr>
          <p:spPr bwMode="auto">
            <a:xfrm>
              <a:off x="2710" y="1688"/>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84" name="Rectangle 92"/>
            <p:cNvSpPr>
              <a:spLocks noChangeArrowheads="1"/>
            </p:cNvSpPr>
            <p:nvPr/>
          </p:nvSpPr>
          <p:spPr bwMode="auto">
            <a:xfrm>
              <a:off x="2738" y="1699"/>
              <a:ext cx="189" cy="250"/>
            </a:xfrm>
            <a:prstGeom prst="rect">
              <a:avLst/>
            </a:prstGeom>
            <a:noFill/>
            <a:ln w="12700">
              <a:noFill/>
              <a:miter lim="800000"/>
              <a:headEnd/>
              <a:tailEnd/>
            </a:ln>
            <a:effectLst/>
          </p:spPr>
          <p:txBody>
            <a:bodyPr wrap="none" anchor="ctr"/>
            <a:lstStyle/>
            <a:p>
              <a:endParaRPr lang="pl-PL"/>
            </a:p>
          </p:txBody>
        </p:sp>
        <p:sp>
          <p:nvSpPr>
            <p:cNvPr id="85085" name="Rectangle 93"/>
            <p:cNvSpPr>
              <a:spLocks noChangeArrowheads="1"/>
            </p:cNvSpPr>
            <p:nvPr/>
          </p:nvSpPr>
          <p:spPr bwMode="auto">
            <a:xfrm>
              <a:off x="2721" y="1679"/>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5</a:t>
              </a:r>
            </a:p>
          </p:txBody>
        </p:sp>
        <p:sp>
          <p:nvSpPr>
            <p:cNvPr id="85086" name="Rectangle 94"/>
            <p:cNvSpPr>
              <a:spLocks noChangeArrowheads="1"/>
            </p:cNvSpPr>
            <p:nvPr/>
          </p:nvSpPr>
          <p:spPr bwMode="auto">
            <a:xfrm>
              <a:off x="2932" y="1688"/>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87" name="Rectangle 95"/>
            <p:cNvSpPr>
              <a:spLocks noChangeArrowheads="1"/>
            </p:cNvSpPr>
            <p:nvPr/>
          </p:nvSpPr>
          <p:spPr bwMode="auto">
            <a:xfrm>
              <a:off x="2960" y="1699"/>
              <a:ext cx="189" cy="250"/>
            </a:xfrm>
            <a:prstGeom prst="rect">
              <a:avLst/>
            </a:prstGeom>
            <a:noFill/>
            <a:ln w="12700">
              <a:noFill/>
              <a:miter lim="800000"/>
              <a:headEnd/>
              <a:tailEnd/>
            </a:ln>
            <a:effectLst/>
          </p:spPr>
          <p:txBody>
            <a:bodyPr wrap="none" anchor="ctr"/>
            <a:lstStyle/>
            <a:p>
              <a:endParaRPr lang="pl-PL"/>
            </a:p>
          </p:txBody>
        </p:sp>
        <p:sp>
          <p:nvSpPr>
            <p:cNvPr id="85088" name="Rectangle 96"/>
            <p:cNvSpPr>
              <a:spLocks noChangeArrowheads="1"/>
            </p:cNvSpPr>
            <p:nvPr/>
          </p:nvSpPr>
          <p:spPr bwMode="auto">
            <a:xfrm>
              <a:off x="2942" y="1679"/>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6</a:t>
              </a:r>
            </a:p>
          </p:txBody>
        </p:sp>
        <p:sp>
          <p:nvSpPr>
            <p:cNvPr id="85089" name="Rectangle 97"/>
            <p:cNvSpPr>
              <a:spLocks noChangeArrowheads="1"/>
            </p:cNvSpPr>
            <p:nvPr/>
          </p:nvSpPr>
          <p:spPr bwMode="auto">
            <a:xfrm>
              <a:off x="3153" y="1688"/>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90" name="Rectangle 98"/>
            <p:cNvSpPr>
              <a:spLocks noChangeArrowheads="1"/>
            </p:cNvSpPr>
            <p:nvPr/>
          </p:nvSpPr>
          <p:spPr bwMode="auto">
            <a:xfrm>
              <a:off x="3181" y="1699"/>
              <a:ext cx="189" cy="250"/>
            </a:xfrm>
            <a:prstGeom prst="rect">
              <a:avLst/>
            </a:prstGeom>
            <a:noFill/>
            <a:ln w="12700">
              <a:noFill/>
              <a:miter lim="800000"/>
              <a:headEnd/>
              <a:tailEnd/>
            </a:ln>
            <a:effectLst/>
          </p:spPr>
          <p:txBody>
            <a:bodyPr wrap="none" anchor="ctr"/>
            <a:lstStyle/>
            <a:p>
              <a:endParaRPr lang="pl-PL"/>
            </a:p>
          </p:txBody>
        </p:sp>
        <p:sp>
          <p:nvSpPr>
            <p:cNvPr id="85091" name="Rectangle 99"/>
            <p:cNvSpPr>
              <a:spLocks noChangeArrowheads="1"/>
            </p:cNvSpPr>
            <p:nvPr/>
          </p:nvSpPr>
          <p:spPr bwMode="auto">
            <a:xfrm>
              <a:off x="3164" y="1679"/>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7</a:t>
              </a:r>
            </a:p>
          </p:txBody>
        </p:sp>
        <p:sp>
          <p:nvSpPr>
            <p:cNvPr id="85092" name="Rectangle 100"/>
            <p:cNvSpPr>
              <a:spLocks noChangeArrowheads="1"/>
            </p:cNvSpPr>
            <p:nvPr/>
          </p:nvSpPr>
          <p:spPr bwMode="auto">
            <a:xfrm>
              <a:off x="3375" y="1688"/>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93" name="Rectangle 101"/>
            <p:cNvSpPr>
              <a:spLocks noChangeArrowheads="1"/>
            </p:cNvSpPr>
            <p:nvPr/>
          </p:nvSpPr>
          <p:spPr bwMode="auto">
            <a:xfrm>
              <a:off x="3403" y="1699"/>
              <a:ext cx="189" cy="250"/>
            </a:xfrm>
            <a:prstGeom prst="rect">
              <a:avLst/>
            </a:prstGeom>
            <a:noFill/>
            <a:ln w="12700">
              <a:noFill/>
              <a:miter lim="800000"/>
              <a:headEnd/>
              <a:tailEnd/>
            </a:ln>
            <a:effectLst/>
          </p:spPr>
          <p:txBody>
            <a:bodyPr wrap="none" anchor="ctr"/>
            <a:lstStyle/>
            <a:p>
              <a:endParaRPr lang="pl-PL"/>
            </a:p>
          </p:txBody>
        </p:sp>
        <p:sp>
          <p:nvSpPr>
            <p:cNvPr id="85094" name="Rectangle 102"/>
            <p:cNvSpPr>
              <a:spLocks noChangeArrowheads="1"/>
            </p:cNvSpPr>
            <p:nvPr/>
          </p:nvSpPr>
          <p:spPr bwMode="auto">
            <a:xfrm>
              <a:off x="3386" y="1679"/>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8</a:t>
              </a:r>
            </a:p>
          </p:txBody>
        </p:sp>
        <p:sp>
          <p:nvSpPr>
            <p:cNvPr id="85095" name="Rectangle 103"/>
            <p:cNvSpPr>
              <a:spLocks noChangeArrowheads="1"/>
            </p:cNvSpPr>
            <p:nvPr/>
          </p:nvSpPr>
          <p:spPr bwMode="auto">
            <a:xfrm>
              <a:off x="3596" y="1688"/>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96" name="Rectangle 104"/>
            <p:cNvSpPr>
              <a:spLocks noChangeArrowheads="1"/>
            </p:cNvSpPr>
            <p:nvPr/>
          </p:nvSpPr>
          <p:spPr bwMode="auto">
            <a:xfrm>
              <a:off x="3624" y="1699"/>
              <a:ext cx="189" cy="250"/>
            </a:xfrm>
            <a:prstGeom prst="rect">
              <a:avLst/>
            </a:prstGeom>
            <a:noFill/>
            <a:ln w="12700">
              <a:noFill/>
              <a:miter lim="800000"/>
              <a:headEnd/>
              <a:tailEnd/>
            </a:ln>
            <a:effectLst/>
          </p:spPr>
          <p:txBody>
            <a:bodyPr wrap="none" anchor="ctr"/>
            <a:lstStyle/>
            <a:p>
              <a:endParaRPr lang="pl-PL"/>
            </a:p>
          </p:txBody>
        </p:sp>
        <p:sp>
          <p:nvSpPr>
            <p:cNvPr id="85097" name="Rectangle 105"/>
            <p:cNvSpPr>
              <a:spLocks noChangeArrowheads="1"/>
            </p:cNvSpPr>
            <p:nvPr/>
          </p:nvSpPr>
          <p:spPr bwMode="auto">
            <a:xfrm>
              <a:off x="3607" y="1679"/>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9</a:t>
              </a:r>
            </a:p>
          </p:txBody>
        </p:sp>
        <p:sp>
          <p:nvSpPr>
            <p:cNvPr id="85098" name="Rectangle 106"/>
            <p:cNvSpPr>
              <a:spLocks noChangeArrowheads="1"/>
            </p:cNvSpPr>
            <p:nvPr/>
          </p:nvSpPr>
          <p:spPr bwMode="auto">
            <a:xfrm>
              <a:off x="3818" y="1688"/>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099" name="Rectangle 107"/>
            <p:cNvSpPr>
              <a:spLocks noChangeArrowheads="1"/>
            </p:cNvSpPr>
            <p:nvPr/>
          </p:nvSpPr>
          <p:spPr bwMode="auto">
            <a:xfrm>
              <a:off x="3846" y="1699"/>
              <a:ext cx="189" cy="250"/>
            </a:xfrm>
            <a:prstGeom prst="rect">
              <a:avLst/>
            </a:prstGeom>
            <a:noFill/>
            <a:ln w="12700">
              <a:noFill/>
              <a:miter lim="800000"/>
              <a:headEnd/>
              <a:tailEnd/>
            </a:ln>
            <a:effectLst/>
          </p:spPr>
          <p:txBody>
            <a:bodyPr wrap="none" anchor="ctr"/>
            <a:lstStyle/>
            <a:p>
              <a:endParaRPr lang="pl-PL"/>
            </a:p>
          </p:txBody>
        </p:sp>
        <p:sp>
          <p:nvSpPr>
            <p:cNvPr id="85100" name="Rectangle 108"/>
            <p:cNvSpPr>
              <a:spLocks noChangeArrowheads="1"/>
            </p:cNvSpPr>
            <p:nvPr/>
          </p:nvSpPr>
          <p:spPr bwMode="auto">
            <a:xfrm>
              <a:off x="3755" y="1673"/>
              <a:ext cx="318"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10</a:t>
              </a:r>
            </a:p>
          </p:txBody>
        </p:sp>
        <p:sp>
          <p:nvSpPr>
            <p:cNvPr id="85101" name="Rectangle 109"/>
            <p:cNvSpPr>
              <a:spLocks noChangeArrowheads="1"/>
            </p:cNvSpPr>
            <p:nvPr/>
          </p:nvSpPr>
          <p:spPr bwMode="auto">
            <a:xfrm>
              <a:off x="4039" y="1688"/>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102" name="Rectangle 110"/>
            <p:cNvSpPr>
              <a:spLocks noChangeArrowheads="1"/>
            </p:cNvSpPr>
            <p:nvPr/>
          </p:nvSpPr>
          <p:spPr bwMode="auto">
            <a:xfrm>
              <a:off x="4067" y="1699"/>
              <a:ext cx="189" cy="250"/>
            </a:xfrm>
            <a:prstGeom prst="rect">
              <a:avLst/>
            </a:prstGeom>
            <a:noFill/>
            <a:ln w="12700">
              <a:noFill/>
              <a:miter lim="800000"/>
              <a:headEnd/>
              <a:tailEnd/>
            </a:ln>
            <a:effectLst/>
          </p:spPr>
          <p:txBody>
            <a:bodyPr wrap="none" anchor="ctr"/>
            <a:lstStyle/>
            <a:p>
              <a:endParaRPr lang="pl-PL"/>
            </a:p>
          </p:txBody>
        </p:sp>
        <p:sp>
          <p:nvSpPr>
            <p:cNvPr id="85103" name="Rectangle 111"/>
            <p:cNvSpPr>
              <a:spLocks noChangeArrowheads="1"/>
            </p:cNvSpPr>
            <p:nvPr/>
          </p:nvSpPr>
          <p:spPr bwMode="auto">
            <a:xfrm>
              <a:off x="3976" y="1673"/>
              <a:ext cx="318"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11</a:t>
              </a:r>
            </a:p>
          </p:txBody>
        </p:sp>
        <p:sp>
          <p:nvSpPr>
            <p:cNvPr id="85104" name="Rectangle 112"/>
            <p:cNvSpPr>
              <a:spLocks noChangeArrowheads="1"/>
            </p:cNvSpPr>
            <p:nvPr/>
          </p:nvSpPr>
          <p:spPr bwMode="auto">
            <a:xfrm>
              <a:off x="4261" y="1688"/>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105" name="Rectangle 113"/>
            <p:cNvSpPr>
              <a:spLocks noChangeArrowheads="1"/>
            </p:cNvSpPr>
            <p:nvPr/>
          </p:nvSpPr>
          <p:spPr bwMode="auto">
            <a:xfrm>
              <a:off x="4289" y="1699"/>
              <a:ext cx="189" cy="250"/>
            </a:xfrm>
            <a:prstGeom prst="rect">
              <a:avLst/>
            </a:prstGeom>
            <a:noFill/>
            <a:ln w="12700">
              <a:noFill/>
              <a:miter lim="800000"/>
              <a:headEnd/>
              <a:tailEnd/>
            </a:ln>
            <a:effectLst/>
          </p:spPr>
          <p:txBody>
            <a:bodyPr wrap="none" anchor="ctr"/>
            <a:lstStyle/>
            <a:p>
              <a:endParaRPr lang="pl-PL"/>
            </a:p>
          </p:txBody>
        </p:sp>
        <p:sp>
          <p:nvSpPr>
            <p:cNvPr id="85106" name="Rectangle 114"/>
            <p:cNvSpPr>
              <a:spLocks noChangeArrowheads="1"/>
            </p:cNvSpPr>
            <p:nvPr/>
          </p:nvSpPr>
          <p:spPr bwMode="auto">
            <a:xfrm>
              <a:off x="4198" y="1673"/>
              <a:ext cx="318"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12</a:t>
              </a:r>
            </a:p>
          </p:txBody>
        </p:sp>
        <p:sp>
          <p:nvSpPr>
            <p:cNvPr id="85107" name="Rectangle 115"/>
            <p:cNvSpPr>
              <a:spLocks noChangeArrowheads="1"/>
            </p:cNvSpPr>
            <p:nvPr/>
          </p:nvSpPr>
          <p:spPr bwMode="auto">
            <a:xfrm>
              <a:off x="4482" y="1688"/>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108" name="Rectangle 116"/>
            <p:cNvSpPr>
              <a:spLocks noChangeArrowheads="1"/>
            </p:cNvSpPr>
            <p:nvPr/>
          </p:nvSpPr>
          <p:spPr bwMode="auto">
            <a:xfrm>
              <a:off x="4510" y="1699"/>
              <a:ext cx="189" cy="250"/>
            </a:xfrm>
            <a:prstGeom prst="rect">
              <a:avLst/>
            </a:prstGeom>
            <a:noFill/>
            <a:ln w="12700">
              <a:noFill/>
              <a:miter lim="800000"/>
              <a:headEnd/>
              <a:tailEnd/>
            </a:ln>
            <a:effectLst/>
          </p:spPr>
          <p:txBody>
            <a:bodyPr wrap="none" anchor="ctr"/>
            <a:lstStyle/>
            <a:p>
              <a:endParaRPr lang="pl-PL"/>
            </a:p>
          </p:txBody>
        </p:sp>
        <p:sp>
          <p:nvSpPr>
            <p:cNvPr id="85109" name="Rectangle 117"/>
            <p:cNvSpPr>
              <a:spLocks noChangeArrowheads="1"/>
            </p:cNvSpPr>
            <p:nvPr/>
          </p:nvSpPr>
          <p:spPr bwMode="auto">
            <a:xfrm>
              <a:off x="4419" y="1673"/>
              <a:ext cx="318"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13</a:t>
              </a:r>
            </a:p>
          </p:txBody>
        </p:sp>
        <p:sp>
          <p:nvSpPr>
            <p:cNvPr id="85110" name="Rectangle 118"/>
            <p:cNvSpPr>
              <a:spLocks noChangeArrowheads="1"/>
            </p:cNvSpPr>
            <p:nvPr/>
          </p:nvSpPr>
          <p:spPr bwMode="auto">
            <a:xfrm>
              <a:off x="4704" y="1688"/>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111" name="Rectangle 119"/>
            <p:cNvSpPr>
              <a:spLocks noChangeArrowheads="1"/>
            </p:cNvSpPr>
            <p:nvPr/>
          </p:nvSpPr>
          <p:spPr bwMode="auto">
            <a:xfrm>
              <a:off x="4732" y="1699"/>
              <a:ext cx="189" cy="250"/>
            </a:xfrm>
            <a:prstGeom prst="rect">
              <a:avLst/>
            </a:prstGeom>
            <a:noFill/>
            <a:ln w="12700">
              <a:noFill/>
              <a:miter lim="800000"/>
              <a:headEnd/>
              <a:tailEnd/>
            </a:ln>
            <a:effectLst/>
          </p:spPr>
          <p:txBody>
            <a:bodyPr wrap="none" anchor="ctr"/>
            <a:lstStyle/>
            <a:p>
              <a:endParaRPr lang="pl-PL"/>
            </a:p>
          </p:txBody>
        </p:sp>
        <p:sp>
          <p:nvSpPr>
            <p:cNvPr id="85112" name="Rectangle 120"/>
            <p:cNvSpPr>
              <a:spLocks noChangeArrowheads="1"/>
            </p:cNvSpPr>
            <p:nvPr/>
          </p:nvSpPr>
          <p:spPr bwMode="auto">
            <a:xfrm>
              <a:off x="4641" y="1673"/>
              <a:ext cx="318"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14</a:t>
              </a:r>
            </a:p>
          </p:txBody>
        </p:sp>
        <p:sp>
          <p:nvSpPr>
            <p:cNvPr id="85113" name="Rectangle 121"/>
            <p:cNvSpPr>
              <a:spLocks noChangeArrowheads="1"/>
            </p:cNvSpPr>
            <p:nvPr/>
          </p:nvSpPr>
          <p:spPr bwMode="auto">
            <a:xfrm>
              <a:off x="4926" y="1688"/>
              <a:ext cx="206"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114" name="Rectangle 122"/>
            <p:cNvSpPr>
              <a:spLocks noChangeArrowheads="1"/>
            </p:cNvSpPr>
            <p:nvPr/>
          </p:nvSpPr>
          <p:spPr bwMode="auto">
            <a:xfrm>
              <a:off x="4954" y="1699"/>
              <a:ext cx="188" cy="250"/>
            </a:xfrm>
            <a:prstGeom prst="rect">
              <a:avLst/>
            </a:prstGeom>
            <a:noFill/>
            <a:ln w="12700">
              <a:noFill/>
              <a:miter lim="800000"/>
              <a:headEnd/>
              <a:tailEnd/>
            </a:ln>
            <a:effectLst/>
          </p:spPr>
          <p:txBody>
            <a:bodyPr wrap="none" anchor="ctr"/>
            <a:lstStyle/>
            <a:p>
              <a:endParaRPr lang="pl-PL"/>
            </a:p>
          </p:txBody>
        </p:sp>
        <p:sp>
          <p:nvSpPr>
            <p:cNvPr id="85115" name="Rectangle 123"/>
            <p:cNvSpPr>
              <a:spLocks noChangeArrowheads="1"/>
            </p:cNvSpPr>
            <p:nvPr/>
          </p:nvSpPr>
          <p:spPr bwMode="auto">
            <a:xfrm>
              <a:off x="4862" y="1673"/>
              <a:ext cx="318"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15</a:t>
              </a:r>
            </a:p>
          </p:txBody>
        </p:sp>
        <p:sp>
          <p:nvSpPr>
            <p:cNvPr id="85116" name="Rectangle 124"/>
            <p:cNvSpPr>
              <a:spLocks noChangeArrowheads="1"/>
            </p:cNvSpPr>
            <p:nvPr/>
          </p:nvSpPr>
          <p:spPr bwMode="auto">
            <a:xfrm>
              <a:off x="2872" y="1412"/>
              <a:ext cx="995" cy="248"/>
            </a:xfrm>
            <a:prstGeom prst="rect">
              <a:avLst/>
            </a:prstGeom>
            <a:noFill/>
            <a:ln w="25400">
              <a:noFill/>
              <a:miter lim="800000"/>
              <a:headEnd/>
              <a:tailEnd/>
            </a:ln>
            <a:effectLst/>
          </p:spPr>
          <p:txBody>
            <a:bodyPr wrap="none" lIns="90488" tIns="44450" rIns="90488" bIns="44450">
              <a:spAutoFit/>
            </a:bodyPr>
            <a:lstStyle/>
            <a:p>
              <a:pPr algn="ctr" eaLnBrk="0" hangingPunct="0"/>
              <a:r>
                <a:rPr lang="en-US">
                  <a:latin typeface="Tahoma" pitchFamily="34" charset="0"/>
                </a:rPr>
                <a:t>Multiframe</a:t>
              </a:r>
              <a:endParaRPr lang="pl-PL">
                <a:latin typeface="Tahoma" pitchFamily="34" charset="0"/>
              </a:endParaRPr>
            </a:p>
          </p:txBody>
        </p:sp>
        <p:sp>
          <p:nvSpPr>
            <p:cNvPr id="85117" name="Rectangle 125"/>
            <p:cNvSpPr>
              <a:spLocks noChangeArrowheads="1"/>
            </p:cNvSpPr>
            <p:nvPr/>
          </p:nvSpPr>
          <p:spPr bwMode="auto">
            <a:xfrm>
              <a:off x="939" y="1700"/>
              <a:ext cx="620" cy="248"/>
            </a:xfrm>
            <a:prstGeom prst="rect">
              <a:avLst/>
            </a:prstGeom>
            <a:noFill/>
            <a:ln w="25400">
              <a:noFill/>
              <a:miter lim="800000"/>
              <a:headEnd/>
              <a:tailEnd/>
            </a:ln>
            <a:effectLst/>
          </p:spPr>
          <p:txBody>
            <a:bodyPr wrap="none" lIns="90488" tIns="44450" rIns="90488" bIns="44450">
              <a:spAutoFit/>
            </a:bodyPr>
            <a:lstStyle/>
            <a:p>
              <a:pPr algn="r" eaLnBrk="0" hangingPunct="0"/>
              <a:r>
                <a:rPr lang="en-US">
                  <a:latin typeface="Tahoma" pitchFamily="34" charset="0"/>
                </a:rPr>
                <a:t>Frame</a:t>
              </a:r>
              <a:endParaRPr lang="pl-PL">
                <a:latin typeface="Tahoma" pitchFamily="34" charset="0"/>
              </a:endParaRPr>
            </a:p>
          </p:txBody>
        </p:sp>
        <p:sp>
          <p:nvSpPr>
            <p:cNvPr id="85118" name="Line 126"/>
            <p:cNvSpPr>
              <a:spLocks noChangeShapeType="1"/>
            </p:cNvSpPr>
            <p:nvPr/>
          </p:nvSpPr>
          <p:spPr bwMode="auto">
            <a:xfrm flipH="1">
              <a:off x="1772" y="1920"/>
              <a:ext cx="1374" cy="528"/>
            </a:xfrm>
            <a:prstGeom prst="line">
              <a:avLst/>
            </a:prstGeom>
            <a:noFill/>
            <a:ln w="12700">
              <a:solidFill>
                <a:schemeClr val="tx1"/>
              </a:solidFill>
              <a:round/>
              <a:headEnd/>
              <a:tailEnd/>
            </a:ln>
            <a:effectLst/>
          </p:spPr>
          <p:txBody>
            <a:bodyPr/>
            <a:lstStyle/>
            <a:p>
              <a:endParaRPr lang="pl-PL"/>
            </a:p>
          </p:txBody>
        </p:sp>
        <p:sp>
          <p:nvSpPr>
            <p:cNvPr id="85119" name="Line 127"/>
            <p:cNvSpPr>
              <a:spLocks noChangeShapeType="1"/>
            </p:cNvSpPr>
            <p:nvPr/>
          </p:nvSpPr>
          <p:spPr bwMode="auto">
            <a:xfrm>
              <a:off x="3367" y="1920"/>
              <a:ext cx="1507" cy="528"/>
            </a:xfrm>
            <a:prstGeom prst="line">
              <a:avLst/>
            </a:prstGeom>
            <a:noFill/>
            <a:ln w="12700">
              <a:solidFill>
                <a:schemeClr val="tx1"/>
              </a:solidFill>
              <a:round/>
              <a:headEnd/>
              <a:tailEnd/>
            </a:ln>
            <a:effectLst/>
          </p:spPr>
          <p:txBody>
            <a:bodyPr/>
            <a:lstStyle/>
            <a:p>
              <a:endParaRPr lang="pl-PL"/>
            </a:p>
          </p:txBody>
        </p:sp>
      </p:grpSp>
      <p:grpSp>
        <p:nvGrpSpPr>
          <p:cNvPr id="85120" name="Group 128"/>
          <p:cNvGrpSpPr>
            <a:grpSpLocks/>
          </p:cNvGrpSpPr>
          <p:nvPr/>
        </p:nvGrpSpPr>
        <p:grpSpPr bwMode="auto">
          <a:xfrm>
            <a:off x="2133600" y="4648200"/>
            <a:ext cx="3362325" cy="1265238"/>
            <a:chOff x="1344" y="2928"/>
            <a:chExt cx="2118" cy="797"/>
          </a:xfrm>
        </p:grpSpPr>
        <p:sp>
          <p:nvSpPr>
            <p:cNvPr id="85121" name="Rectangle 129"/>
            <p:cNvSpPr>
              <a:spLocks noChangeArrowheads="1"/>
            </p:cNvSpPr>
            <p:nvPr/>
          </p:nvSpPr>
          <p:spPr bwMode="auto">
            <a:xfrm>
              <a:off x="1691" y="3464"/>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122" name="Rectangle 130"/>
            <p:cNvSpPr>
              <a:spLocks noChangeArrowheads="1"/>
            </p:cNvSpPr>
            <p:nvPr/>
          </p:nvSpPr>
          <p:spPr bwMode="auto">
            <a:xfrm>
              <a:off x="1719" y="3475"/>
              <a:ext cx="189" cy="250"/>
            </a:xfrm>
            <a:prstGeom prst="rect">
              <a:avLst/>
            </a:prstGeom>
            <a:noFill/>
            <a:ln w="12700">
              <a:noFill/>
              <a:miter lim="800000"/>
              <a:headEnd/>
              <a:tailEnd/>
            </a:ln>
            <a:effectLst/>
          </p:spPr>
          <p:txBody>
            <a:bodyPr wrap="none" anchor="ctr"/>
            <a:lstStyle/>
            <a:p>
              <a:endParaRPr lang="pl-PL"/>
            </a:p>
          </p:txBody>
        </p:sp>
        <p:sp>
          <p:nvSpPr>
            <p:cNvPr id="85123" name="Rectangle 131"/>
            <p:cNvSpPr>
              <a:spLocks noChangeArrowheads="1"/>
            </p:cNvSpPr>
            <p:nvPr/>
          </p:nvSpPr>
          <p:spPr bwMode="auto">
            <a:xfrm>
              <a:off x="1695" y="3448"/>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1</a:t>
              </a:r>
            </a:p>
          </p:txBody>
        </p:sp>
        <p:sp>
          <p:nvSpPr>
            <p:cNvPr id="85124" name="Rectangle 132"/>
            <p:cNvSpPr>
              <a:spLocks noChangeArrowheads="1"/>
            </p:cNvSpPr>
            <p:nvPr/>
          </p:nvSpPr>
          <p:spPr bwMode="auto">
            <a:xfrm>
              <a:off x="1913" y="3464"/>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125" name="Rectangle 133"/>
            <p:cNvSpPr>
              <a:spLocks noChangeArrowheads="1"/>
            </p:cNvSpPr>
            <p:nvPr/>
          </p:nvSpPr>
          <p:spPr bwMode="auto">
            <a:xfrm>
              <a:off x="1941" y="3475"/>
              <a:ext cx="189" cy="250"/>
            </a:xfrm>
            <a:prstGeom prst="rect">
              <a:avLst/>
            </a:prstGeom>
            <a:noFill/>
            <a:ln w="12700">
              <a:noFill/>
              <a:miter lim="800000"/>
              <a:headEnd/>
              <a:tailEnd/>
            </a:ln>
            <a:effectLst/>
          </p:spPr>
          <p:txBody>
            <a:bodyPr wrap="none" anchor="ctr"/>
            <a:lstStyle/>
            <a:p>
              <a:endParaRPr lang="pl-PL"/>
            </a:p>
          </p:txBody>
        </p:sp>
        <p:sp>
          <p:nvSpPr>
            <p:cNvPr id="85126" name="Rectangle 134"/>
            <p:cNvSpPr>
              <a:spLocks noChangeArrowheads="1"/>
            </p:cNvSpPr>
            <p:nvPr/>
          </p:nvSpPr>
          <p:spPr bwMode="auto">
            <a:xfrm>
              <a:off x="1916" y="3448"/>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2</a:t>
              </a:r>
            </a:p>
          </p:txBody>
        </p:sp>
        <p:sp>
          <p:nvSpPr>
            <p:cNvPr id="85127" name="Rectangle 135"/>
            <p:cNvSpPr>
              <a:spLocks noChangeArrowheads="1"/>
            </p:cNvSpPr>
            <p:nvPr/>
          </p:nvSpPr>
          <p:spPr bwMode="auto">
            <a:xfrm>
              <a:off x="2134" y="3464"/>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128" name="Rectangle 136"/>
            <p:cNvSpPr>
              <a:spLocks noChangeArrowheads="1"/>
            </p:cNvSpPr>
            <p:nvPr/>
          </p:nvSpPr>
          <p:spPr bwMode="auto">
            <a:xfrm>
              <a:off x="2162" y="3475"/>
              <a:ext cx="189" cy="250"/>
            </a:xfrm>
            <a:prstGeom prst="rect">
              <a:avLst/>
            </a:prstGeom>
            <a:noFill/>
            <a:ln w="12700">
              <a:noFill/>
              <a:miter lim="800000"/>
              <a:headEnd/>
              <a:tailEnd/>
            </a:ln>
            <a:effectLst/>
          </p:spPr>
          <p:txBody>
            <a:bodyPr wrap="none" anchor="ctr"/>
            <a:lstStyle/>
            <a:p>
              <a:endParaRPr lang="pl-PL"/>
            </a:p>
          </p:txBody>
        </p:sp>
        <p:sp>
          <p:nvSpPr>
            <p:cNvPr id="85129" name="Rectangle 137"/>
            <p:cNvSpPr>
              <a:spLocks noChangeArrowheads="1"/>
            </p:cNvSpPr>
            <p:nvPr/>
          </p:nvSpPr>
          <p:spPr bwMode="auto">
            <a:xfrm>
              <a:off x="2138" y="3448"/>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3</a:t>
              </a:r>
            </a:p>
          </p:txBody>
        </p:sp>
        <p:sp>
          <p:nvSpPr>
            <p:cNvPr id="85130" name="Rectangle 138"/>
            <p:cNvSpPr>
              <a:spLocks noChangeArrowheads="1"/>
            </p:cNvSpPr>
            <p:nvPr/>
          </p:nvSpPr>
          <p:spPr bwMode="auto">
            <a:xfrm>
              <a:off x="2356" y="3464"/>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131" name="Rectangle 139"/>
            <p:cNvSpPr>
              <a:spLocks noChangeArrowheads="1"/>
            </p:cNvSpPr>
            <p:nvPr/>
          </p:nvSpPr>
          <p:spPr bwMode="auto">
            <a:xfrm>
              <a:off x="2384" y="3475"/>
              <a:ext cx="189" cy="250"/>
            </a:xfrm>
            <a:prstGeom prst="rect">
              <a:avLst/>
            </a:prstGeom>
            <a:noFill/>
            <a:ln w="12700">
              <a:noFill/>
              <a:miter lim="800000"/>
              <a:headEnd/>
              <a:tailEnd/>
            </a:ln>
            <a:effectLst/>
          </p:spPr>
          <p:txBody>
            <a:bodyPr wrap="none" anchor="ctr"/>
            <a:lstStyle/>
            <a:p>
              <a:endParaRPr lang="pl-PL"/>
            </a:p>
          </p:txBody>
        </p:sp>
        <p:sp>
          <p:nvSpPr>
            <p:cNvPr id="85132" name="Rectangle 140"/>
            <p:cNvSpPr>
              <a:spLocks noChangeArrowheads="1"/>
            </p:cNvSpPr>
            <p:nvPr/>
          </p:nvSpPr>
          <p:spPr bwMode="auto">
            <a:xfrm>
              <a:off x="2359" y="3448"/>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4</a:t>
              </a:r>
            </a:p>
          </p:txBody>
        </p:sp>
        <p:sp>
          <p:nvSpPr>
            <p:cNvPr id="85133" name="Rectangle 141"/>
            <p:cNvSpPr>
              <a:spLocks noChangeArrowheads="1"/>
            </p:cNvSpPr>
            <p:nvPr/>
          </p:nvSpPr>
          <p:spPr bwMode="auto">
            <a:xfrm>
              <a:off x="2577" y="3464"/>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134" name="Rectangle 142"/>
            <p:cNvSpPr>
              <a:spLocks noChangeArrowheads="1"/>
            </p:cNvSpPr>
            <p:nvPr/>
          </p:nvSpPr>
          <p:spPr bwMode="auto">
            <a:xfrm>
              <a:off x="2605" y="3475"/>
              <a:ext cx="189" cy="250"/>
            </a:xfrm>
            <a:prstGeom prst="rect">
              <a:avLst/>
            </a:prstGeom>
            <a:noFill/>
            <a:ln w="12700">
              <a:noFill/>
              <a:miter lim="800000"/>
              <a:headEnd/>
              <a:tailEnd/>
            </a:ln>
            <a:effectLst/>
          </p:spPr>
          <p:txBody>
            <a:bodyPr wrap="none" anchor="ctr"/>
            <a:lstStyle/>
            <a:p>
              <a:endParaRPr lang="pl-PL"/>
            </a:p>
          </p:txBody>
        </p:sp>
        <p:sp>
          <p:nvSpPr>
            <p:cNvPr id="85135" name="Rectangle 143"/>
            <p:cNvSpPr>
              <a:spLocks noChangeArrowheads="1"/>
            </p:cNvSpPr>
            <p:nvPr/>
          </p:nvSpPr>
          <p:spPr bwMode="auto">
            <a:xfrm>
              <a:off x="2581" y="3448"/>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5</a:t>
              </a:r>
            </a:p>
          </p:txBody>
        </p:sp>
        <p:sp>
          <p:nvSpPr>
            <p:cNvPr id="85136" name="Rectangle 144"/>
            <p:cNvSpPr>
              <a:spLocks noChangeArrowheads="1"/>
            </p:cNvSpPr>
            <p:nvPr/>
          </p:nvSpPr>
          <p:spPr bwMode="auto">
            <a:xfrm>
              <a:off x="2799" y="3464"/>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137" name="Rectangle 145"/>
            <p:cNvSpPr>
              <a:spLocks noChangeArrowheads="1"/>
            </p:cNvSpPr>
            <p:nvPr/>
          </p:nvSpPr>
          <p:spPr bwMode="auto">
            <a:xfrm>
              <a:off x="2827" y="3475"/>
              <a:ext cx="189" cy="250"/>
            </a:xfrm>
            <a:prstGeom prst="rect">
              <a:avLst/>
            </a:prstGeom>
            <a:noFill/>
            <a:ln w="12700">
              <a:noFill/>
              <a:miter lim="800000"/>
              <a:headEnd/>
              <a:tailEnd/>
            </a:ln>
            <a:effectLst/>
          </p:spPr>
          <p:txBody>
            <a:bodyPr wrap="none" anchor="ctr"/>
            <a:lstStyle/>
            <a:p>
              <a:endParaRPr lang="pl-PL"/>
            </a:p>
          </p:txBody>
        </p:sp>
        <p:sp>
          <p:nvSpPr>
            <p:cNvPr id="85138" name="Rectangle 146"/>
            <p:cNvSpPr>
              <a:spLocks noChangeArrowheads="1"/>
            </p:cNvSpPr>
            <p:nvPr/>
          </p:nvSpPr>
          <p:spPr bwMode="auto">
            <a:xfrm>
              <a:off x="2803" y="3448"/>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6</a:t>
              </a:r>
            </a:p>
          </p:txBody>
        </p:sp>
        <p:sp>
          <p:nvSpPr>
            <p:cNvPr id="85139" name="Rectangle 147"/>
            <p:cNvSpPr>
              <a:spLocks noChangeArrowheads="1"/>
            </p:cNvSpPr>
            <p:nvPr/>
          </p:nvSpPr>
          <p:spPr bwMode="auto">
            <a:xfrm>
              <a:off x="3020" y="3464"/>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140" name="Rectangle 148"/>
            <p:cNvSpPr>
              <a:spLocks noChangeArrowheads="1"/>
            </p:cNvSpPr>
            <p:nvPr/>
          </p:nvSpPr>
          <p:spPr bwMode="auto">
            <a:xfrm>
              <a:off x="3048" y="3475"/>
              <a:ext cx="189" cy="250"/>
            </a:xfrm>
            <a:prstGeom prst="rect">
              <a:avLst/>
            </a:prstGeom>
            <a:noFill/>
            <a:ln w="12700">
              <a:noFill/>
              <a:miter lim="800000"/>
              <a:headEnd/>
              <a:tailEnd/>
            </a:ln>
            <a:effectLst/>
          </p:spPr>
          <p:txBody>
            <a:bodyPr wrap="none" anchor="ctr"/>
            <a:lstStyle/>
            <a:p>
              <a:endParaRPr lang="pl-PL"/>
            </a:p>
          </p:txBody>
        </p:sp>
        <p:sp>
          <p:nvSpPr>
            <p:cNvPr id="85141" name="Rectangle 149"/>
            <p:cNvSpPr>
              <a:spLocks noChangeArrowheads="1"/>
            </p:cNvSpPr>
            <p:nvPr/>
          </p:nvSpPr>
          <p:spPr bwMode="auto">
            <a:xfrm>
              <a:off x="3024" y="3448"/>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7</a:t>
              </a:r>
            </a:p>
          </p:txBody>
        </p:sp>
        <p:sp>
          <p:nvSpPr>
            <p:cNvPr id="85142" name="Rectangle 150"/>
            <p:cNvSpPr>
              <a:spLocks noChangeArrowheads="1"/>
            </p:cNvSpPr>
            <p:nvPr/>
          </p:nvSpPr>
          <p:spPr bwMode="auto">
            <a:xfrm>
              <a:off x="3242" y="3464"/>
              <a:ext cx="207" cy="224"/>
            </a:xfrm>
            <a:prstGeom prst="rect">
              <a:avLst/>
            </a:prstGeom>
            <a:solidFill>
              <a:srgbClr val="FFFFCC"/>
            </a:solidFill>
            <a:ln w="25400">
              <a:solidFill>
                <a:schemeClr val="tx1"/>
              </a:solidFill>
              <a:miter lim="800000"/>
              <a:headEnd/>
              <a:tailEnd/>
            </a:ln>
            <a:effectLst/>
          </p:spPr>
          <p:txBody>
            <a:bodyPr wrap="none" anchor="ctr"/>
            <a:lstStyle/>
            <a:p>
              <a:endParaRPr lang="pl-PL"/>
            </a:p>
          </p:txBody>
        </p:sp>
        <p:sp>
          <p:nvSpPr>
            <p:cNvPr id="85143" name="Rectangle 151"/>
            <p:cNvSpPr>
              <a:spLocks noChangeArrowheads="1"/>
            </p:cNvSpPr>
            <p:nvPr/>
          </p:nvSpPr>
          <p:spPr bwMode="auto">
            <a:xfrm>
              <a:off x="3270" y="3475"/>
              <a:ext cx="189" cy="250"/>
            </a:xfrm>
            <a:prstGeom prst="rect">
              <a:avLst/>
            </a:prstGeom>
            <a:noFill/>
            <a:ln w="12700">
              <a:noFill/>
              <a:miter lim="800000"/>
              <a:headEnd/>
              <a:tailEnd/>
            </a:ln>
            <a:effectLst/>
          </p:spPr>
          <p:txBody>
            <a:bodyPr wrap="none" anchor="ctr"/>
            <a:lstStyle/>
            <a:p>
              <a:endParaRPr lang="pl-PL"/>
            </a:p>
          </p:txBody>
        </p:sp>
        <p:sp>
          <p:nvSpPr>
            <p:cNvPr id="85144" name="Rectangle 152"/>
            <p:cNvSpPr>
              <a:spLocks noChangeArrowheads="1"/>
            </p:cNvSpPr>
            <p:nvPr/>
          </p:nvSpPr>
          <p:spPr bwMode="auto">
            <a:xfrm>
              <a:off x="3246" y="3448"/>
              <a:ext cx="216"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8</a:t>
              </a:r>
            </a:p>
          </p:txBody>
        </p:sp>
        <p:sp>
          <p:nvSpPr>
            <p:cNvPr id="85145" name="Rectangle 153"/>
            <p:cNvSpPr>
              <a:spLocks noChangeArrowheads="1"/>
            </p:cNvSpPr>
            <p:nvPr/>
          </p:nvSpPr>
          <p:spPr bwMode="auto">
            <a:xfrm>
              <a:off x="1344" y="3476"/>
              <a:ext cx="338" cy="248"/>
            </a:xfrm>
            <a:prstGeom prst="rect">
              <a:avLst/>
            </a:prstGeom>
            <a:noFill/>
            <a:ln w="25400">
              <a:noFill/>
              <a:miter lim="800000"/>
              <a:headEnd/>
              <a:tailEnd/>
            </a:ln>
            <a:effectLst/>
          </p:spPr>
          <p:txBody>
            <a:bodyPr wrap="none" lIns="90488" tIns="44450" rIns="90488" bIns="44450">
              <a:spAutoFit/>
            </a:bodyPr>
            <a:lstStyle/>
            <a:p>
              <a:pPr algn="ctr" eaLnBrk="0" hangingPunct="0"/>
              <a:r>
                <a:rPr lang="pl-PL">
                  <a:latin typeface="Tahoma" pitchFamily="34" charset="0"/>
                </a:rPr>
                <a:t>Bit</a:t>
              </a:r>
            </a:p>
          </p:txBody>
        </p:sp>
        <p:sp>
          <p:nvSpPr>
            <p:cNvPr id="85146" name="Line 154"/>
            <p:cNvSpPr>
              <a:spLocks noChangeShapeType="1"/>
            </p:cNvSpPr>
            <p:nvPr/>
          </p:nvSpPr>
          <p:spPr bwMode="auto">
            <a:xfrm flipH="1">
              <a:off x="1684" y="2928"/>
              <a:ext cx="753" cy="528"/>
            </a:xfrm>
            <a:prstGeom prst="line">
              <a:avLst/>
            </a:prstGeom>
            <a:noFill/>
            <a:ln w="12700">
              <a:solidFill>
                <a:schemeClr val="tx1"/>
              </a:solidFill>
              <a:round/>
              <a:headEnd/>
              <a:tailEnd/>
            </a:ln>
            <a:effectLst/>
          </p:spPr>
          <p:txBody>
            <a:bodyPr/>
            <a:lstStyle/>
            <a:p>
              <a:endParaRPr lang="pl-PL"/>
            </a:p>
          </p:txBody>
        </p:sp>
        <p:sp>
          <p:nvSpPr>
            <p:cNvPr id="85147" name="Line 155"/>
            <p:cNvSpPr>
              <a:spLocks noChangeShapeType="1"/>
            </p:cNvSpPr>
            <p:nvPr/>
          </p:nvSpPr>
          <p:spPr bwMode="auto">
            <a:xfrm>
              <a:off x="2658" y="2928"/>
              <a:ext cx="798" cy="528"/>
            </a:xfrm>
            <a:prstGeom prst="line">
              <a:avLst/>
            </a:prstGeom>
            <a:noFill/>
            <a:ln w="12700">
              <a:solidFill>
                <a:schemeClr val="tx1"/>
              </a:solidFill>
              <a:round/>
              <a:headEnd/>
              <a:tailEnd/>
            </a:ln>
            <a:effectLst/>
          </p:spPr>
          <p:txBody>
            <a:bodyPr/>
            <a:lstStyle/>
            <a:p>
              <a:endParaRPr lang="pl-PL"/>
            </a:p>
          </p:txBody>
        </p:sp>
      </p:grpSp>
      <p:sp>
        <p:nvSpPr>
          <p:cNvPr id="85148" name="Rectangle 156"/>
          <p:cNvSpPr>
            <a:spLocks noGrp="1" noChangeArrowheads="1"/>
          </p:cNvSpPr>
          <p:nvPr>
            <p:ph type="title"/>
          </p:nvPr>
        </p:nvSpPr>
        <p:spPr/>
        <p:txBody>
          <a:bodyPr/>
          <a:lstStyle/>
          <a:p>
            <a:r>
              <a:rPr lang="en-US" sz="2400" dirty="0"/>
              <a:t>An Example of a</a:t>
            </a:r>
            <a:r>
              <a:rPr lang="pl-PL" sz="2400" dirty="0"/>
              <a:t> PDH</a:t>
            </a:r>
            <a:r>
              <a:rPr lang="en-US" sz="2400" dirty="0"/>
              <a:t> System</a:t>
            </a:r>
            <a:r>
              <a:rPr lang="pl-PL" sz="2400" dirty="0"/>
              <a:t>: </a:t>
            </a:r>
            <a:br>
              <a:rPr lang="pl-PL" sz="2400" dirty="0"/>
            </a:br>
            <a:r>
              <a:rPr lang="pl-PL" sz="2400" dirty="0"/>
              <a:t>PCM 30/32</a:t>
            </a:r>
          </a:p>
        </p:txBody>
      </p:sp>
    </p:spTree>
    <p:extLst>
      <p:ext uri="{BB962C8B-B14F-4D97-AF65-F5344CB8AC3E}">
        <p14:creationId xmlns:p14="http://schemas.microsoft.com/office/powerpoint/2010/main" val="312192287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5031"/>
                                        </p:tgtEl>
                                        <p:attrNameLst>
                                          <p:attrName>style.visibility</p:attrName>
                                        </p:attrNameLst>
                                      </p:cBhvr>
                                      <p:to>
                                        <p:strVal val="visible"/>
                                      </p:to>
                                    </p:set>
                                    <p:animEffect transition="in" filter="wipe(left)">
                                      <p:cBhvr>
                                        <p:cTn id="7" dur="500"/>
                                        <p:tgtEl>
                                          <p:spTgt spid="850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85120"/>
                                        </p:tgtEl>
                                        <p:attrNameLst>
                                          <p:attrName>style.visibility</p:attrName>
                                        </p:attrNameLst>
                                      </p:cBhvr>
                                      <p:to>
                                        <p:strVal val="visible"/>
                                      </p:to>
                                    </p:set>
                                    <p:animEffect transition="in" filter="wipe(up)">
                                      <p:cBhvr>
                                        <p:cTn id="12" dur="500"/>
                                        <p:tgtEl>
                                          <p:spTgt spid="8512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4994"/>
                                        </p:tgtEl>
                                        <p:attrNameLst>
                                          <p:attrName>style.visibility</p:attrName>
                                        </p:attrNameLst>
                                      </p:cBhvr>
                                      <p:to>
                                        <p:strVal val="visible"/>
                                      </p:to>
                                    </p:set>
                                    <p:animEffect transition="in" filter="wipe(left)">
                                      <p:cBhvr>
                                        <p:cTn id="17" dur="500"/>
                                        <p:tgtEl>
                                          <p:spTgt spid="8499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85067"/>
                                        </p:tgtEl>
                                        <p:attrNameLst>
                                          <p:attrName>style.visibility</p:attrName>
                                        </p:attrNameLst>
                                      </p:cBhvr>
                                      <p:to>
                                        <p:strVal val="visible"/>
                                      </p:to>
                                    </p:set>
                                    <p:animEffect transition="in" filter="wipe(down)">
                                      <p:cBhvr>
                                        <p:cTn id="22" dur="500"/>
                                        <p:tgtEl>
                                          <p:spTgt spid="850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p:txBody>
          <a:bodyPr/>
          <a:lstStyle/>
          <a:p>
            <a:r>
              <a:rPr lang="en-US" dirty="0"/>
              <a:t>Principle of </a:t>
            </a:r>
            <a:r>
              <a:rPr lang="en-US" dirty="0" smtClean="0"/>
              <a:t>Virtual Concatenation</a:t>
            </a:r>
            <a:endParaRPr lang="en-US" dirty="0"/>
          </a:p>
        </p:txBody>
      </p:sp>
      <p:sp>
        <p:nvSpPr>
          <p:cNvPr id="202755" name="Rectangle 3"/>
          <p:cNvSpPr>
            <a:spLocks noGrp="1" noChangeArrowheads="1"/>
          </p:cNvSpPr>
          <p:nvPr>
            <p:ph idx="1"/>
          </p:nvPr>
        </p:nvSpPr>
        <p:spPr>
          <a:xfrm>
            <a:off x="251521" y="1556792"/>
            <a:ext cx="8784975" cy="4497388"/>
          </a:xfrm>
        </p:spPr>
        <p:txBody>
          <a:bodyPr/>
          <a:lstStyle/>
          <a:p>
            <a:pPr>
              <a:lnSpc>
                <a:spcPct val="90000"/>
              </a:lnSpc>
              <a:spcAft>
                <a:spcPct val="20000"/>
              </a:spcAft>
            </a:pPr>
            <a:r>
              <a:rPr lang="en-AU" sz="2400" dirty="0">
                <a:cs typeface="Times New Roman" pitchFamily="18" charset="0"/>
              </a:rPr>
              <a:t>By the use of Virtual Concatenation (VC) technique, SDH/SONET may be improved to better meet today’s requirements, e.g., high switching granularities </a:t>
            </a:r>
            <a:endParaRPr lang="en-AU" sz="2400" dirty="0"/>
          </a:p>
          <a:p>
            <a:pPr>
              <a:lnSpc>
                <a:spcPct val="90000"/>
              </a:lnSpc>
              <a:spcAft>
                <a:spcPct val="20000"/>
              </a:spcAft>
            </a:pPr>
            <a:r>
              <a:rPr lang="en-AU" sz="2400" dirty="0"/>
              <a:t>V</a:t>
            </a:r>
            <a:r>
              <a:rPr lang="en-AU" sz="2400" dirty="0">
                <a:cs typeface="Times New Roman" pitchFamily="18" charset="0"/>
              </a:rPr>
              <a:t>irtual concatenation was invented </a:t>
            </a:r>
            <a:r>
              <a:rPr lang="en-AU" sz="2400" dirty="0"/>
              <a:t>to</a:t>
            </a:r>
            <a:r>
              <a:rPr lang="en-AU" sz="2400" dirty="0">
                <a:cs typeface="Times New Roman" pitchFamily="18" charset="0"/>
              </a:rPr>
              <a:t> allow </a:t>
            </a:r>
            <a:r>
              <a:rPr lang="en-AU" sz="2400" dirty="0"/>
              <a:t>flexible</a:t>
            </a:r>
            <a:r>
              <a:rPr lang="en-AU" sz="2400" dirty="0">
                <a:cs typeface="Times New Roman" pitchFamily="18" charset="0"/>
              </a:rPr>
              <a:t> concatenation of several SDH/SONET payloads. </a:t>
            </a:r>
            <a:r>
              <a:rPr lang="en-AU" sz="2400" dirty="0" smtClean="0">
                <a:cs typeface="Times New Roman" pitchFamily="18" charset="0"/>
              </a:rPr>
              <a:t/>
            </a:r>
            <a:br>
              <a:rPr lang="en-AU" sz="2400" dirty="0" smtClean="0">
                <a:cs typeface="Times New Roman" pitchFamily="18" charset="0"/>
              </a:rPr>
            </a:br>
            <a:r>
              <a:rPr lang="en-AU" sz="2400" dirty="0" smtClean="0">
                <a:cs typeface="Times New Roman" pitchFamily="18" charset="0"/>
              </a:rPr>
              <a:t>It </a:t>
            </a:r>
            <a:r>
              <a:rPr lang="en-AU" sz="2400" dirty="0">
                <a:cs typeface="Times New Roman" pitchFamily="18" charset="0"/>
              </a:rPr>
              <a:t>provides effective use of SDH/SONET capacity </a:t>
            </a:r>
            <a:endParaRPr lang="en-AU" sz="2400" dirty="0"/>
          </a:p>
          <a:p>
            <a:pPr>
              <a:lnSpc>
                <a:spcPct val="90000"/>
              </a:lnSpc>
              <a:spcAft>
                <a:spcPct val="20000"/>
              </a:spcAft>
            </a:pPr>
            <a:r>
              <a:rPr lang="en-AU" sz="2400" dirty="0">
                <a:cs typeface="Times New Roman" pitchFamily="18" charset="0"/>
              </a:rPr>
              <a:t>Virtually concatenated payloads constitute a Virtual Concatenation Group (VCG). Members of VCG, as opposed to contiguous concatenation, may not reside in the same STM-N/OC-N contiguously. They may even reside at different STM-N/OC-N interfaces. </a:t>
            </a:r>
            <a:r>
              <a:rPr lang="en-AU" sz="2400" dirty="0" smtClean="0">
                <a:cs typeface="Times New Roman" pitchFamily="18" charset="0"/>
              </a:rPr>
              <a:t/>
            </a:r>
            <a:br>
              <a:rPr lang="en-AU" sz="2400" dirty="0" smtClean="0">
                <a:cs typeface="Times New Roman" pitchFamily="18" charset="0"/>
              </a:rPr>
            </a:br>
            <a:r>
              <a:rPr lang="en-AU" sz="2400" dirty="0" smtClean="0">
                <a:cs typeface="Times New Roman" pitchFamily="18" charset="0"/>
              </a:rPr>
              <a:t>They </a:t>
            </a:r>
            <a:r>
              <a:rPr lang="en-AU" sz="2400" dirty="0">
                <a:cs typeface="Times New Roman" pitchFamily="18" charset="0"/>
              </a:rPr>
              <a:t>are treated within the network separately and independently. As a consequence, they may reach the destination through various routes</a:t>
            </a:r>
            <a:endParaRPr lang="en-AU" sz="2400" dirty="0"/>
          </a:p>
        </p:txBody>
      </p:sp>
    </p:spTree>
    <p:extLst>
      <p:ext uri="{BB962C8B-B14F-4D97-AF65-F5344CB8AC3E}">
        <p14:creationId xmlns:p14="http://schemas.microsoft.com/office/powerpoint/2010/main" val="1390829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2755">
                                            <p:txEl>
                                              <p:pRg st="0" end="0"/>
                                            </p:txEl>
                                          </p:spTgt>
                                        </p:tgtEl>
                                        <p:attrNameLst>
                                          <p:attrName>style.visibility</p:attrName>
                                        </p:attrNameLst>
                                      </p:cBhvr>
                                      <p:to>
                                        <p:strVal val="visible"/>
                                      </p:to>
                                    </p:set>
                                    <p:animEffect transition="in" filter="wipe(left)">
                                      <p:cBhvr>
                                        <p:cTn id="7" dur="500"/>
                                        <p:tgtEl>
                                          <p:spTgt spid="2027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02755">
                                            <p:txEl>
                                              <p:pRg st="1" end="1"/>
                                            </p:txEl>
                                          </p:spTgt>
                                        </p:tgtEl>
                                        <p:attrNameLst>
                                          <p:attrName>style.visibility</p:attrName>
                                        </p:attrNameLst>
                                      </p:cBhvr>
                                      <p:to>
                                        <p:strVal val="visible"/>
                                      </p:to>
                                    </p:set>
                                    <p:animEffect transition="in" filter="wipe(left)">
                                      <p:cBhvr>
                                        <p:cTn id="12" dur="500"/>
                                        <p:tgtEl>
                                          <p:spTgt spid="2027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2755">
                                            <p:txEl>
                                              <p:pRg st="2" end="2"/>
                                            </p:txEl>
                                          </p:spTgt>
                                        </p:tgtEl>
                                        <p:attrNameLst>
                                          <p:attrName>style.visibility</p:attrName>
                                        </p:attrNameLst>
                                      </p:cBhvr>
                                      <p:to>
                                        <p:strVal val="visible"/>
                                      </p:to>
                                    </p:set>
                                    <p:animEffect transition="in" filter="wipe(left)">
                                      <p:cBhvr>
                                        <p:cTn id="17" dur="500"/>
                                        <p:tgtEl>
                                          <p:spTgt spid="20275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55"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p:txBody>
          <a:bodyPr/>
          <a:lstStyle/>
          <a:p>
            <a:r>
              <a:rPr lang="en-US" dirty="0"/>
              <a:t>Features of </a:t>
            </a:r>
            <a:r>
              <a:rPr lang="en-US" dirty="0" smtClean="0"/>
              <a:t>Virtual Concatenation</a:t>
            </a:r>
            <a:endParaRPr lang="en-US" dirty="0"/>
          </a:p>
        </p:txBody>
      </p:sp>
      <p:sp>
        <p:nvSpPr>
          <p:cNvPr id="203779" name="Rectangle 3"/>
          <p:cNvSpPr>
            <a:spLocks noGrp="1" noChangeArrowheads="1"/>
          </p:cNvSpPr>
          <p:nvPr>
            <p:ph idx="1"/>
          </p:nvPr>
        </p:nvSpPr>
        <p:spPr/>
        <p:txBody>
          <a:bodyPr/>
          <a:lstStyle/>
          <a:p>
            <a:pPr>
              <a:lnSpc>
                <a:spcPct val="90000"/>
              </a:lnSpc>
              <a:spcAft>
                <a:spcPct val="20000"/>
              </a:spcAft>
            </a:pPr>
            <a:r>
              <a:rPr lang="en-AU" dirty="0">
                <a:cs typeface="Times New Roman" pitchFamily="18" charset="0"/>
              </a:rPr>
              <a:t>Intermediate nodes do not need to handle virtual concatenation. The VC functionality must be implemented only at path termination nodes. This feature makes </a:t>
            </a:r>
            <a:r>
              <a:rPr lang="en-AU" dirty="0" smtClean="0">
                <a:cs typeface="Times New Roman" pitchFamily="18" charset="0"/>
              </a:rPr>
              <a:t/>
            </a:r>
            <a:br>
              <a:rPr lang="en-AU" dirty="0" smtClean="0">
                <a:cs typeface="Times New Roman" pitchFamily="18" charset="0"/>
              </a:rPr>
            </a:br>
            <a:r>
              <a:rPr lang="en-AU" dirty="0" smtClean="0">
                <a:cs typeface="Times New Roman" pitchFamily="18" charset="0"/>
              </a:rPr>
              <a:t>it </a:t>
            </a:r>
            <a:r>
              <a:rPr lang="en-AU" dirty="0">
                <a:cs typeface="Times New Roman" pitchFamily="18" charset="0"/>
              </a:rPr>
              <a:t>possible to deploy virtual concatenation on legacy SDH/SONET equipment </a:t>
            </a:r>
            <a:r>
              <a:rPr lang="en-AU" dirty="0"/>
              <a:t/>
            </a:r>
            <a:br>
              <a:rPr lang="en-AU" dirty="0"/>
            </a:br>
            <a:r>
              <a:rPr lang="en-AU" dirty="0">
                <a:cs typeface="Times New Roman" pitchFamily="18" charset="0"/>
              </a:rPr>
              <a:t>of existing networks </a:t>
            </a:r>
            <a:endParaRPr lang="en-AU" dirty="0"/>
          </a:p>
          <a:p>
            <a:pPr>
              <a:lnSpc>
                <a:spcPct val="90000"/>
              </a:lnSpc>
              <a:spcAft>
                <a:spcPct val="20000"/>
              </a:spcAft>
            </a:pPr>
            <a:r>
              <a:rPr lang="en-AU" dirty="0"/>
              <a:t>D</a:t>
            </a:r>
            <a:r>
              <a:rPr lang="en-AU" dirty="0">
                <a:cs typeface="Times New Roman" pitchFamily="18" charset="0"/>
              </a:rPr>
              <a:t>ifferences in the delay of an individual concatenated signal may occur due </a:t>
            </a:r>
            <a:r>
              <a:rPr lang="pl-PL" dirty="0"/>
              <a:t/>
            </a:r>
            <a:br>
              <a:rPr lang="pl-PL" dirty="0"/>
            </a:br>
            <a:r>
              <a:rPr lang="en-AU" dirty="0">
                <a:cs typeface="Times New Roman" pitchFamily="18" charset="0"/>
              </a:rPr>
              <a:t>to pointer processing at intermediate nodes. Compensation of differential delays is handled at the destination node </a:t>
            </a:r>
            <a:endParaRPr lang="en-AU" dirty="0"/>
          </a:p>
        </p:txBody>
      </p:sp>
    </p:spTree>
    <p:extLst>
      <p:ext uri="{BB962C8B-B14F-4D97-AF65-F5344CB8AC3E}">
        <p14:creationId xmlns:p14="http://schemas.microsoft.com/office/powerpoint/2010/main" val="2174511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3779">
                                            <p:txEl>
                                              <p:pRg st="0" end="0"/>
                                            </p:txEl>
                                          </p:spTgt>
                                        </p:tgtEl>
                                        <p:attrNameLst>
                                          <p:attrName>style.visibility</p:attrName>
                                        </p:attrNameLst>
                                      </p:cBhvr>
                                      <p:to>
                                        <p:strVal val="visible"/>
                                      </p:to>
                                    </p:set>
                                    <p:animEffect transition="in" filter="wipe(left)">
                                      <p:cBhvr>
                                        <p:cTn id="7" dur="500"/>
                                        <p:tgtEl>
                                          <p:spTgt spid="2037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03779">
                                            <p:txEl>
                                              <p:pRg st="1" end="1"/>
                                            </p:txEl>
                                          </p:spTgt>
                                        </p:tgtEl>
                                        <p:attrNameLst>
                                          <p:attrName>style.visibility</p:attrName>
                                        </p:attrNameLst>
                                      </p:cBhvr>
                                      <p:to>
                                        <p:strVal val="visible"/>
                                      </p:to>
                                    </p:set>
                                    <p:animEffect transition="in" filter="wipe(left)">
                                      <p:cBhvr>
                                        <p:cTn id="12" dur="500"/>
                                        <p:tgtEl>
                                          <p:spTgt spid="20377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779"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ChangeArrowheads="1"/>
          </p:cNvSpPr>
          <p:nvPr/>
        </p:nvSpPr>
        <p:spPr bwMode="auto">
          <a:xfrm>
            <a:off x="50800" y="1524000"/>
            <a:ext cx="9045575" cy="4900613"/>
          </a:xfrm>
          <a:prstGeom prst="rect">
            <a:avLst/>
          </a:prstGeom>
          <a:solidFill>
            <a:srgbClr val="FFCC99"/>
          </a:solidFill>
          <a:ln w="38100">
            <a:noFill/>
            <a:miter lim="800000"/>
            <a:headEnd/>
            <a:tailEnd/>
          </a:ln>
          <a:effectLst/>
        </p:spPr>
        <p:txBody>
          <a:bodyPr wrap="none"/>
          <a:lstStyle/>
          <a:p>
            <a:endParaRPr lang="pl-PL">
              <a:latin typeface="+mn-lt"/>
            </a:endParaRPr>
          </a:p>
        </p:txBody>
      </p:sp>
      <p:sp>
        <p:nvSpPr>
          <p:cNvPr id="204803" name="Rectangle 3"/>
          <p:cNvSpPr>
            <a:spLocks noChangeArrowheads="1"/>
          </p:cNvSpPr>
          <p:nvPr/>
        </p:nvSpPr>
        <p:spPr bwMode="auto">
          <a:xfrm>
            <a:off x="63500" y="1524000"/>
            <a:ext cx="9029700" cy="1524000"/>
          </a:xfrm>
          <a:prstGeom prst="rect">
            <a:avLst/>
          </a:prstGeom>
          <a:solidFill>
            <a:srgbClr val="FFFFCC"/>
          </a:solidFill>
          <a:ln w="9525">
            <a:noFill/>
            <a:miter lim="800000"/>
            <a:headEnd/>
            <a:tailEnd/>
          </a:ln>
          <a:effectLst/>
        </p:spPr>
        <p:txBody>
          <a:bodyPr wrap="none" anchor="ctr"/>
          <a:lstStyle/>
          <a:p>
            <a:endParaRPr lang="pl-PL">
              <a:latin typeface="+mn-lt"/>
            </a:endParaRPr>
          </a:p>
        </p:txBody>
      </p:sp>
      <p:sp>
        <p:nvSpPr>
          <p:cNvPr id="204804" name="Rectangle 4"/>
          <p:cNvSpPr>
            <a:spLocks noGrp="1" noChangeArrowheads="1"/>
          </p:cNvSpPr>
          <p:nvPr>
            <p:ph type="title"/>
          </p:nvPr>
        </p:nvSpPr>
        <p:spPr/>
        <p:txBody>
          <a:bodyPr/>
          <a:lstStyle/>
          <a:p>
            <a:r>
              <a:rPr lang="en-US" sz="2400" dirty="0"/>
              <a:t>Bandwidth </a:t>
            </a:r>
            <a:r>
              <a:rPr lang="en-US" sz="2400" dirty="0" smtClean="0"/>
              <a:t>Efficiency </a:t>
            </a:r>
            <a:r>
              <a:rPr lang="en-US" sz="2400" dirty="0"/>
              <a:t/>
            </a:r>
            <a:br>
              <a:rPr lang="en-US" sz="2400" dirty="0"/>
            </a:br>
            <a:r>
              <a:rPr lang="en-US" sz="2400" dirty="0"/>
              <a:t>of </a:t>
            </a:r>
            <a:r>
              <a:rPr lang="en-US" sz="2400" dirty="0" smtClean="0"/>
              <a:t>Virtual Concatenation</a:t>
            </a:r>
            <a:endParaRPr lang="en-US" sz="2400" dirty="0"/>
          </a:p>
        </p:txBody>
      </p:sp>
      <p:grpSp>
        <p:nvGrpSpPr>
          <p:cNvPr id="204805" name="Group 5"/>
          <p:cNvGrpSpPr>
            <a:grpSpLocks/>
          </p:cNvGrpSpPr>
          <p:nvPr/>
        </p:nvGrpSpPr>
        <p:grpSpPr bwMode="auto">
          <a:xfrm>
            <a:off x="234950" y="1625600"/>
            <a:ext cx="8740775" cy="1550988"/>
            <a:chOff x="148" y="1024"/>
            <a:chExt cx="5506" cy="977"/>
          </a:xfrm>
        </p:grpSpPr>
        <p:sp>
          <p:nvSpPr>
            <p:cNvPr id="204806" name="Rectangle 6"/>
            <p:cNvSpPr>
              <a:spLocks noChangeArrowheads="1"/>
            </p:cNvSpPr>
            <p:nvPr/>
          </p:nvSpPr>
          <p:spPr bwMode="auto">
            <a:xfrm>
              <a:off x="148" y="1131"/>
              <a:ext cx="946" cy="598"/>
            </a:xfrm>
            <a:prstGeom prst="rect">
              <a:avLst/>
            </a:prstGeom>
            <a:noFill/>
            <a:ln w="9525">
              <a:noFill/>
              <a:miter lim="800000"/>
              <a:headEnd/>
              <a:tailEnd/>
            </a:ln>
            <a:effectLst/>
          </p:spPr>
          <p:txBody>
            <a:bodyPr/>
            <a:lstStyle/>
            <a:p>
              <a:pPr algn="ctr" eaLnBrk="0" hangingPunct="0"/>
              <a:r>
                <a:rPr lang="en-AU" sz="2800">
                  <a:latin typeface="+mn-lt"/>
                  <a:cs typeface="Times New Roman" pitchFamily="18" charset="0"/>
                </a:rPr>
                <a:t>Data signal</a:t>
              </a:r>
            </a:p>
            <a:p>
              <a:pPr algn="ctr" eaLnBrk="0" hangingPunct="0"/>
              <a:endParaRPr lang="en-AU" sz="2800">
                <a:latin typeface="+mn-lt"/>
              </a:endParaRPr>
            </a:p>
          </p:txBody>
        </p:sp>
        <p:sp>
          <p:nvSpPr>
            <p:cNvPr id="204807" name="Rectangle 7"/>
            <p:cNvSpPr>
              <a:spLocks noChangeArrowheads="1"/>
            </p:cNvSpPr>
            <p:nvPr/>
          </p:nvSpPr>
          <p:spPr bwMode="auto">
            <a:xfrm>
              <a:off x="1258" y="1024"/>
              <a:ext cx="2159" cy="349"/>
            </a:xfrm>
            <a:prstGeom prst="rect">
              <a:avLst/>
            </a:prstGeom>
            <a:noFill/>
            <a:ln w="9525">
              <a:noFill/>
              <a:miter lim="800000"/>
              <a:headEnd/>
              <a:tailEnd/>
            </a:ln>
            <a:effectLst/>
          </p:spPr>
          <p:txBody>
            <a:bodyPr/>
            <a:lstStyle/>
            <a:p>
              <a:pPr algn="ctr" eaLnBrk="0" hangingPunct="0"/>
              <a:r>
                <a:rPr lang="en-AU" sz="2800">
                  <a:latin typeface="+mn-lt"/>
                  <a:cs typeface="Times New Roman" pitchFamily="18" charset="0"/>
                </a:rPr>
                <a:t>SDH without VC</a:t>
              </a:r>
            </a:p>
            <a:p>
              <a:pPr algn="ctr" eaLnBrk="0" hangingPunct="0"/>
              <a:endParaRPr lang="en-AU" sz="2800">
                <a:latin typeface="+mn-lt"/>
              </a:endParaRPr>
            </a:p>
          </p:txBody>
        </p:sp>
        <p:sp>
          <p:nvSpPr>
            <p:cNvPr id="204808" name="Rectangle 8"/>
            <p:cNvSpPr>
              <a:spLocks noChangeArrowheads="1"/>
            </p:cNvSpPr>
            <p:nvPr/>
          </p:nvSpPr>
          <p:spPr bwMode="auto">
            <a:xfrm>
              <a:off x="3496" y="1024"/>
              <a:ext cx="2158" cy="349"/>
            </a:xfrm>
            <a:prstGeom prst="rect">
              <a:avLst/>
            </a:prstGeom>
            <a:noFill/>
            <a:ln w="9525">
              <a:noFill/>
              <a:miter lim="800000"/>
              <a:headEnd/>
              <a:tailEnd/>
            </a:ln>
            <a:effectLst/>
          </p:spPr>
          <p:txBody>
            <a:bodyPr/>
            <a:lstStyle/>
            <a:p>
              <a:pPr algn="ctr" eaLnBrk="0" hangingPunct="0"/>
              <a:r>
                <a:rPr lang="en-AU" sz="2800">
                  <a:latin typeface="+mn-lt"/>
                  <a:cs typeface="Times New Roman" pitchFamily="18" charset="0"/>
                </a:rPr>
                <a:t>SDH with VC</a:t>
              </a:r>
            </a:p>
            <a:p>
              <a:pPr algn="ctr" eaLnBrk="0" hangingPunct="0"/>
              <a:endParaRPr lang="en-AU" sz="2800">
                <a:latin typeface="+mn-lt"/>
              </a:endParaRPr>
            </a:p>
          </p:txBody>
        </p:sp>
        <p:sp>
          <p:nvSpPr>
            <p:cNvPr id="204809" name="Rectangle 9"/>
            <p:cNvSpPr>
              <a:spLocks noChangeArrowheads="1"/>
            </p:cNvSpPr>
            <p:nvPr/>
          </p:nvSpPr>
          <p:spPr bwMode="auto">
            <a:xfrm>
              <a:off x="1259" y="1405"/>
              <a:ext cx="1039" cy="596"/>
            </a:xfrm>
            <a:prstGeom prst="rect">
              <a:avLst/>
            </a:prstGeom>
            <a:noFill/>
            <a:ln w="9525">
              <a:noFill/>
              <a:miter lim="800000"/>
              <a:headEnd/>
              <a:tailEnd/>
            </a:ln>
            <a:effectLst/>
          </p:spPr>
          <p:txBody>
            <a:bodyPr/>
            <a:lstStyle/>
            <a:p>
              <a:pPr algn="ctr" eaLnBrk="0" hangingPunct="0"/>
              <a:r>
                <a:rPr lang="en-AU">
                  <a:latin typeface="+mn-lt"/>
                </a:rPr>
                <a:t>P</a:t>
              </a:r>
              <a:r>
                <a:rPr lang="en-AU">
                  <a:latin typeface="+mn-lt"/>
                  <a:cs typeface="Times New Roman" pitchFamily="18" charset="0"/>
                </a:rPr>
                <a:t>ayload </a:t>
              </a:r>
              <a:br>
                <a:rPr lang="en-AU">
                  <a:latin typeface="+mn-lt"/>
                  <a:cs typeface="Times New Roman" pitchFamily="18" charset="0"/>
                </a:rPr>
              </a:br>
              <a:r>
                <a:rPr lang="en-AU">
                  <a:latin typeface="+mn-lt"/>
                  <a:cs typeface="Times New Roman" pitchFamily="18" charset="0"/>
                </a:rPr>
                <a:t>mapping</a:t>
              </a:r>
            </a:p>
            <a:p>
              <a:pPr algn="ctr" eaLnBrk="0" hangingPunct="0"/>
              <a:endParaRPr lang="en-AU">
                <a:latin typeface="+mn-lt"/>
              </a:endParaRPr>
            </a:p>
          </p:txBody>
        </p:sp>
        <p:sp>
          <p:nvSpPr>
            <p:cNvPr id="204810" name="Rectangle 10"/>
            <p:cNvSpPr>
              <a:spLocks noChangeArrowheads="1"/>
            </p:cNvSpPr>
            <p:nvPr/>
          </p:nvSpPr>
          <p:spPr bwMode="auto">
            <a:xfrm>
              <a:off x="2377" y="1405"/>
              <a:ext cx="1040" cy="596"/>
            </a:xfrm>
            <a:prstGeom prst="rect">
              <a:avLst/>
            </a:prstGeom>
            <a:noFill/>
            <a:ln w="9525">
              <a:noFill/>
              <a:miter lim="800000"/>
              <a:headEnd/>
              <a:tailEnd/>
            </a:ln>
            <a:effectLst/>
          </p:spPr>
          <p:txBody>
            <a:bodyPr/>
            <a:lstStyle/>
            <a:p>
              <a:pPr algn="ctr" eaLnBrk="0" hangingPunct="0"/>
              <a:r>
                <a:rPr lang="en-AU">
                  <a:latin typeface="+mn-lt"/>
                </a:rPr>
                <a:t>B</a:t>
              </a:r>
              <a:r>
                <a:rPr lang="en-AU">
                  <a:latin typeface="+mn-lt"/>
                  <a:cs typeface="Times New Roman" pitchFamily="18" charset="0"/>
                </a:rPr>
                <a:t>andwidth efficiency</a:t>
              </a:r>
            </a:p>
            <a:p>
              <a:pPr algn="ctr" eaLnBrk="0" hangingPunct="0"/>
              <a:endParaRPr lang="en-AU">
                <a:latin typeface="+mn-lt"/>
              </a:endParaRPr>
            </a:p>
          </p:txBody>
        </p:sp>
        <p:sp>
          <p:nvSpPr>
            <p:cNvPr id="204811" name="Rectangle 11"/>
            <p:cNvSpPr>
              <a:spLocks noChangeArrowheads="1"/>
            </p:cNvSpPr>
            <p:nvPr/>
          </p:nvSpPr>
          <p:spPr bwMode="auto">
            <a:xfrm>
              <a:off x="3496" y="1405"/>
              <a:ext cx="1039" cy="596"/>
            </a:xfrm>
            <a:prstGeom prst="rect">
              <a:avLst/>
            </a:prstGeom>
            <a:noFill/>
            <a:ln w="9525">
              <a:noFill/>
              <a:miter lim="800000"/>
              <a:headEnd/>
              <a:tailEnd/>
            </a:ln>
            <a:effectLst/>
          </p:spPr>
          <p:txBody>
            <a:bodyPr/>
            <a:lstStyle/>
            <a:p>
              <a:pPr algn="ctr" eaLnBrk="0" hangingPunct="0"/>
              <a:r>
                <a:rPr lang="en-AU">
                  <a:latin typeface="+mn-lt"/>
                </a:rPr>
                <a:t>P</a:t>
              </a:r>
              <a:r>
                <a:rPr lang="en-AU">
                  <a:latin typeface="+mn-lt"/>
                  <a:cs typeface="Times New Roman" pitchFamily="18" charset="0"/>
                </a:rPr>
                <a:t>ayload </a:t>
              </a:r>
              <a:br>
                <a:rPr lang="en-AU">
                  <a:latin typeface="+mn-lt"/>
                  <a:cs typeface="Times New Roman" pitchFamily="18" charset="0"/>
                </a:rPr>
              </a:br>
              <a:r>
                <a:rPr lang="en-AU">
                  <a:latin typeface="+mn-lt"/>
                  <a:cs typeface="Times New Roman" pitchFamily="18" charset="0"/>
                </a:rPr>
                <a:t>mapping</a:t>
              </a:r>
            </a:p>
            <a:p>
              <a:pPr algn="ctr" eaLnBrk="0" hangingPunct="0"/>
              <a:endParaRPr lang="en-AU">
                <a:latin typeface="+mn-lt"/>
              </a:endParaRPr>
            </a:p>
          </p:txBody>
        </p:sp>
        <p:sp>
          <p:nvSpPr>
            <p:cNvPr id="204812" name="Rectangle 12"/>
            <p:cNvSpPr>
              <a:spLocks noChangeArrowheads="1"/>
            </p:cNvSpPr>
            <p:nvPr/>
          </p:nvSpPr>
          <p:spPr bwMode="auto">
            <a:xfrm>
              <a:off x="4615" y="1405"/>
              <a:ext cx="1039" cy="596"/>
            </a:xfrm>
            <a:prstGeom prst="rect">
              <a:avLst/>
            </a:prstGeom>
            <a:noFill/>
            <a:ln w="9525">
              <a:noFill/>
              <a:miter lim="800000"/>
              <a:headEnd/>
              <a:tailEnd/>
            </a:ln>
            <a:effectLst/>
          </p:spPr>
          <p:txBody>
            <a:bodyPr/>
            <a:lstStyle/>
            <a:p>
              <a:pPr algn="ctr" eaLnBrk="0" hangingPunct="0"/>
              <a:r>
                <a:rPr lang="en-AU">
                  <a:latin typeface="+mn-lt"/>
                </a:rPr>
                <a:t>B</a:t>
              </a:r>
              <a:r>
                <a:rPr lang="en-AU">
                  <a:latin typeface="+mn-lt"/>
                  <a:cs typeface="Times New Roman" pitchFamily="18" charset="0"/>
                </a:rPr>
                <a:t>andwidth efficiency</a:t>
              </a:r>
            </a:p>
            <a:p>
              <a:pPr algn="ctr" eaLnBrk="0" hangingPunct="0"/>
              <a:endParaRPr lang="en-AU">
                <a:latin typeface="+mn-lt"/>
              </a:endParaRPr>
            </a:p>
          </p:txBody>
        </p:sp>
      </p:grpSp>
      <p:grpSp>
        <p:nvGrpSpPr>
          <p:cNvPr id="204813" name="Group 13"/>
          <p:cNvGrpSpPr>
            <a:grpSpLocks/>
          </p:cNvGrpSpPr>
          <p:nvPr/>
        </p:nvGrpSpPr>
        <p:grpSpPr bwMode="auto">
          <a:xfrm>
            <a:off x="222250" y="3176588"/>
            <a:ext cx="8753475" cy="1085850"/>
            <a:chOff x="140" y="2001"/>
            <a:chExt cx="5514" cy="684"/>
          </a:xfrm>
        </p:grpSpPr>
        <p:sp>
          <p:nvSpPr>
            <p:cNvPr id="204814" name="Rectangle 14"/>
            <p:cNvSpPr>
              <a:spLocks noChangeArrowheads="1"/>
            </p:cNvSpPr>
            <p:nvPr/>
          </p:nvSpPr>
          <p:spPr bwMode="auto">
            <a:xfrm>
              <a:off x="140" y="2001"/>
              <a:ext cx="1039" cy="596"/>
            </a:xfrm>
            <a:prstGeom prst="rect">
              <a:avLst/>
            </a:prstGeom>
            <a:noFill/>
            <a:ln w="9525">
              <a:noFill/>
              <a:miter lim="800000"/>
              <a:headEnd/>
              <a:tailEnd/>
            </a:ln>
            <a:effectLst/>
          </p:spPr>
          <p:txBody>
            <a:bodyPr/>
            <a:lstStyle/>
            <a:p>
              <a:pPr algn="ctr" eaLnBrk="0" hangingPunct="0"/>
              <a:r>
                <a:rPr lang="en-AU" dirty="0">
                  <a:latin typeface="+mn-lt"/>
                  <a:cs typeface="Times New Roman" pitchFamily="18" charset="0"/>
                </a:rPr>
                <a:t>Ethernet 10 </a:t>
              </a:r>
              <a:r>
                <a:rPr lang="en-AU" dirty="0" smtClean="0">
                  <a:latin typeface="+mn-lt"/>
                  <a:cs typeface="Times New Roman" pitchFamily="18" charset="0"/>
                </a:rPr>
                <a:t>Mbit/s</a:t>
              </a:r>
              <a:endParaRPr lang="en-AU" dirty="0">
                <a:latin typeface="+mn-lt"/>
                <a:cs typeface="Times New Roman" pitchFamily="18" charset="0"/>
              </a:endParaRPr>
            </a:p>
            <a:p>
              <a:pPr algn="ctr" eaLnBrk="0" hangingPunct="0"/>
              <a:endParaRPr lang="en-AU" dirty="0">
                <a:latin typeface="+mn-lt"/>
              </a:endParaRPr>
            </a:p>
          </p:txBody>
        </p:sp>
        <p:sp>
          <p:nvSpPr>
            <p:cNvPr id="204815" name="Rectangle 15"/>
            <p:cNvSpPr>
              <a:spLocks noChangeArrowheads="1"/>
            </p:cNvSpPr>
            <p:nvPr/>
          </p:nvSpPr>
          <p:spPr bwMode="auto">
            <a:xfrm>
              <a:off x="1259" y="2089"/>
              <a:ext cx="1039" cy="596"/>
            </a:xfrm>
            <a:prstGeom prst="rect">
              <a:avLst/>
            </a:prstGeom>
            <a:noFill/>
            <a:ln w="9525">
              <a:noFill/>
              <a:miter lim="800000"/>
              <a:headEnd/>
              <a:tailEnd/>
            </a:ln>
            <a:effectLst/>
          </p:spPr>
          <p:txBody>
            <a:bodyPr/>
            <a:lstStyle/>
            <a:p>
              <a:pPr algn="ctr" eaLnBrk="0" hangingPunct="0"/>
              <a:r>
                <a:rPr lang="en-AU" sz="2400">
                  <a:latin typeface="+mn-lt"/>
                  <a:cs typeface="Times New Roman" pitchFamily="18" charset="0"/>
                </a:rPr>
                <a:t>VC-3</a:t>
              </a:r>
            </a:p>
            <a:p>
              <a:pPr algn="ctr" eaLnBrk="0" hangingPunct="0"/>
              <a:endParaRPr lang="en-AU" sz="2400">
                <a:latin typeface="+mn-lt"/>
              </a:endParaRPr>
            </a:p>
          </p:txBody>
        </p:sp>
        <p:sp>
          <p:nvSpPr>
            <p:cNvPr id="204816" name="Rectangle 16"/>
            <p:cNvSpPr>
              <a:spLocks noChangeArrowheads="1"/>
            </p:cNvSpPr>
            <p:nvPr/>
          </p:nvSpPr>
          <p:spPr bwMode="auto">
            <a:xfrm>
              <a:off x="2377" y="2089"/>
              <a:ext cx="1040" cy="596"/>
            </a:xfrm>
            <a:prstGeom prst="rect">
              <a:avLst/>
            </a:prstGeom>
            <a:noFill/>
            <a:ln w="9525">
              <a:noFill/>
              <a:miter lim="800000"/>
              <a:headEnd/>
              <a:tailEnd/>
            </a:ln>
            <a:effectLst/>
          </p:spPr>
          <p:txBody>
            <a:bodyPr/>
            <a:lstStyle/>
            <a:p>
              <a:pPr algn="ctr" eaLnBrk="0" hangingPunct="0"/>
              <a:r>
                <a:rPr lang="en-AU" sz="2400">
                  <a:latin typeface="+mn-lt"/>
                  <a:cs typeface="Times New Roman" pitchFamily="18" charset="0"/>
                </a:rPr>
                <a:t>21%</a:t>
              </a:r>
            </a:p>
            <a:p>
              <a:pPr algn="ctr" eaLnBrk="0" hangingPunct="0"/>
              <a:endParaRPr lang="en-AU" sz="2400">
                <a:latin typeface="+mn-lt"/>
              </a:endParaRPr>
            </a:p>
          </p:txBody>
        </p:sp>
        <p:sp>
          <p:nvSpPr>
            <p:cNvPr id="204817" name="Rectangle 17"/>
            <p:cNvSpPr>
              <a:spLocks noChangeArrowheads="1"/>
            </p:cNvSpPr>
            <p:nvPr/>
          </p:nvSpPr>
          <p:spPr bwMode="auto">
            <a:xfrm>
              <a:off x="3496" y="2089"/>
              <a:ext cx="1039" cy="596"/>
            </a:xfrm>
            <a:prstGeom prst="rect">
              <a:avLst/>
            </a:prstGeom>
            <a:noFill/>
            <a:ln w="9525">
              <a:noFill/>
              <a:miter lim="800000"/>
              <a:headEnd/>
              <a:tailEnd/>
            </a:ln>
            <a:effectLst/>
          </p:spPr>
          <p:txBody>
            <a:bodyPr/>
            <a:lstStyle/>
            <a:p>
              <a:pPr algn="ctr" eaLnBrk="0" hangingPunct="0"/>
              <a:r>
                <a:rPr lang="en-AU" sz="2400">
                  <a:latin typeface="+mn-lt"/>
                  <a:cs typeface="Times New Roman" pitchFamily="18" charset="0"/>
                </a:rPr>
                <a:t>VC-11-7v</a:t>
              </a:r>
            </a:p>
            <a:p>
              <a:pPr algn="ctr" eaLnBrk="0" hangingPunct="0"/>
              <a:endParaRPr lang="en-AU" sz="2400">
                <a:latin typeface="+mn-lt"/>
              </a:endParaRPr>
            </a:p>
          </p:txBody>
        </p:sp>
        <p:sp>
          <p:nvSpPr>
            <p:cNvPr id="204818" name="Rectangle 18"/>
            <p:cNvSpPr>
              <a:spLocks noChangeArrowheads="1"/>
            </p:cNvSpPr>
            <p:nvPr/>
          </p:nvSpPr>
          <p:spPr bwMode="auto">
            <a:xfrm>
              <a:off x="4615" y="2089"/>
              <a:ext cx="1039" cy="596"/>
            </a:xfrm>
            <a:prstGeom prst="rect">
              <a:avLst/>
            </a:prstGeom>
            <a:noFill/>
            <a:ln w="9525">
              <a:noFill/>
              <a:miter lim="800000"/>
              <a:headEnd/>
              <a:tailEnd/>
            </a:ln>
            <a:effectLst/>
          </p:spPr>
          <p:txBody>
            <a:bodyPr/>
            <a:lstStyle/>
            <a:p>
              <a:pPr algn="ctr" eaLnBrk="0" hangingPunct="0"/>
              <a:r>
                <a:rPr lang="en-AU" sz="2400">
                  <a:latin typeface="+mn-lt"/>
                  <a:cs typeface="Times New Roman" pitchFamily="18" charset="0"/>
                </a:rPr>
                <a:t>89%</a:t>
              </a:r>
            </a:p>
            <a:p>
              <a:pPr algn="ctr" eaLnBrk="0" hangingPunct="0"/>
              <a:endParaRPr lang="en-AU" sz="2400">
                <a:latin typeface="+mn-lt"/>
              </a:endParaRPr>
            </a:p>
          </p:txBody>
        </p:sp>
      </p:grpSp>
      <p:grpSp>
        <p:nvGrpSpPr>
          <p:cNvPr id="204819" name="Group 19"/>
          <p:cNvGrpSpPr>
            <a:grpSpLocks/>
          </p:cNvGrpSpPr>
          <p:nvPr/>
        </p:nvGrpSpPr>
        <p:grpSpPr bwMode="auto">
          <a:xfrm>
            <a:off x="222250" y="4122738"/>
            <a:ext cx="8753475" cy="1190625"/>
            <a:chOff x="140" y="2597"/>
            <a:chExt cx="5514" cy="750"/>
          </a:xfrm>
        </p:grpSpPr>
        <p:sp>
          <p:nvSpPr>
            <p:cNvPr id="204820" name="Rectangle 20"/>
            <p:cNvSpPr>
              <a:spLocks noChangeArrowheads="1"/>
            </p:cNvSpPr>
            <p:nvPr/>
          </p:nvSpPr>
          <p:spPr bwMode="auto">
            <a:xfrm>
              <a:off x="140" y="2597"/>
              <a:ext cx="1039" cy="750"/>
            </a:xfrm>
            <a:prstGeom prst="rect">
              <a:avLst/>
            </a:prstGeom>
            <a:noFill/>
            <a:ln w="9525">
              <a:noFill/>
              <a:miter lim="800000"/>
              <a:headEnd/>
              <a:tailEnd/>
            </a:ln>
            <a:effectLst/>
          </p:spPr>
          <p:txBody>
            <a:bodyPr/>
            <a:lstStyle/>
            <a:p>
              <a:pPr algn="ctr" eaLnBrk="0" hangingPunct="0"/>
              <a:r>
                <a:rPr lang="en-AU" dirty="0">
                  <a:latin typeface="+mn-lt"/>
                  <a:cs typeface="Times New Roman" pitchFamily="18" charset="0"/>
                </a:rPr>
                <a:t>Fast Ethernet 100 </a:t>
              </a:r>
              <a:r>
                <a:rPr lang="en-AU" dirty="0" smtClean="0">
                  <a:latin typeface="+mn-lt"/>
                  <a:cs typeface="Times New Roman" pitchFamily="18" charset="0"/>
                </a:rPr>
                <a:t>Mbit/s</a:t>
              </a:r>
              <a:endParaRPr lang="en-AU" dirty="0">
                <a:latin typeface="+mn-lt"/>
                <a:cs typeface="Times New Roman" pitchFamily="18" charset="0"/>
              </a:endParaRPr>
            </a:p>
            <a:p>
              <a:pPr algn="ctr" eaLnBrk="0" hangingPunct="0"/>
              <a:endParaRPr lang="en-AU" dirty="0">
                <a:latin typeface="+mn-lt"/>
              </a:endParaRPr>
            </a:p>
          </p:txBody>
        </p:sp>
        <p:sp>
          <p:nvSpPr>
            <p:cNvPr id="204821" name="Rectangle 21"/>
            <p:cNvSpPr>
              <a:spLocks noChangeArrowheads="1"/>
            </p:cNvSpPr>
            <p:nvPr/>
          </p:nvSpPr>
          <p:spPr bwMode="auto">
            <a:xfrm>
              <a:off x="1259" y="2781"/>
              <a:ext cx="1039" cy="450"/>
            </a:xfrm>
            <a:prstGeom prst="rect">
              <a:avLst/>
            </a:prstGeom>
            <a:noFill/>
            <a:ln w="9525">
              <a:noFill/>
              <a:miter lim="800000"/>
              <a:headEnd/>
              <a:tailEnd/>
            </a:ln>
            <a:effectLst/>
          </p:spPr>
          <p:txBody>
            <a:bodyPr/>
            <a:lstStyle/>
            <a:p>
              <a:pPr algn="ctr" eaLnBrk="0" hangingPunct="0"/>
              <a:r>
                <a:rPr lang="en-AU" sz="2400">
                  <a:latin typeface="+mn-lt"/>
                  <a:cs typeface="Times New Roman" pitchFamily="18" charset="0"/>
                </a:rPr>
                <a:t>VC-4</a:t>
              </a:r>
            </a:p>
            <a:p>
              <a:pPr algn="ctr" eaLnBrk="0" hangingPunct="0"/>
              <a:endParaRPr lang="en-AU" sz="2400">
                <a:latin typeface="+mn-lt"/>
              </a:endParaRPr>
            </a:p>
          </p:txBody>
        </p:sp>
        <p:sp>
          <p:nvSpPr>
            <p:cNvPr id="204822" name="Rectangle 22"/>
            <p:cNvSpPr>
              <a:spLocks noChangeArrowheads="1"/>
            </p:cNvSpPr>
            <p:nvPr/>
          </p:nvSpPr>
          <p:spPr bwMode="auto">
            <a:xfrm>
              <a:off x="2377" y="2781"/>
              <a:ext cx="1040" cy="450"/>
            </a:xfrm>
            <a:prstGeom prst="rect">
              <a:avLst/>
            </a:prstGeom>
            <a:noFill/>
            <a:ln w="9525">
              <a:noFill/>
              <a:miter lim="800000"/>
              <a:headEnd/>
              <a:tailEnd/>
            </a:ln>
            <a:effectLst/>
          </p:spPr>
          <p:txBody>
            <a:bodyPr/>
            <a:lstStyle/>
            <a:p>
              <a:pPr algn="ctr" eaLnBrk="0" hangingPunct="0"/>
              <a:r>
                <a:rPr lang="en-AU" sz="2400">
                  <a:latin typeface="+mn-lt"/>
                  <a:cs typeface="Times New Roman" pitchFamily="18" charset="0"/>
                </a:rPr>
                <a:t>67%</a:t>
              </a:r>
            </a:p>
            <a:p>
              <a:pPr algn="ctr" eaLnBrk="0" hangingPunct="0"/>
              <a:endParaRPr lang="en-AU" sz="2400">
                <a:latin typeface="+mn-lt"/>
              </a:endParaRPr>
            </a:p>
          </p:txBody>
        </p:sp>
        <p:sp>
          <p:nvSpPr>
            <p:cNvPr id="204823" name="Rectangle 23"/>
            <p:cNvSpPr>
              <a:spLocks noChangeArrowheads="1"/>
            </p:cNvSpPr>
            <p:nvPr/>
          </p:nvSpPr>
          <p:spPr bwMode="auto">
            <a:xfrm>
              <a:off x="3432" y="2781"/>
              <a:ext cx="1233" cy="450"/>
            </a:xfrm>
            <a:prstGeom prst="rect">
              <a:avLst/>
            </a:prstGeom>
            <a:noFill/>
            <a:ln w="9525">
              <a:noFill/>
              <a:miter lim="800000"/>
              <a:headEnd/>
              <a:tailEnd/>
            </a:ln>
            <a:effectLst/>
          </p:spPr>
          <p:txBody>
            <a:bodyPr/>
            <a:lstStyle/>
            <a:p>
              <a:pPr algn="ctr" eaLnBrk="0" hangingPunct="0"/>
              <a:r>
                <a:rPr lang="en-AU" sz="2400">
                  <a:latin typeface="+mn-lt"/>
                  <a:cs typeface="Times New Roman" pitchFamily="18" charset="0"/>
                </a:rPr>
                <a:t>VC-11-64v</a:t>
              </a:r>
            </a:p>
            <a:p>
              <a:pPr algn="ctr" eaLnBrk="0" hangingPunct="0"/>
              <a:endParaRPr lang="en-AU" sz="2400">
                <a:latin typeface="+mn-lt"/>
              </a:endParaRPr>
            </a:p>
          </p:txBody>
        </p:sp>
        <p:sp>
          <p:nvSpPr>
            <p:cNvPr id="204824" name="Rectangle 24"/>
            <p:cNvSpPr>
              <a:spLocks noChangeArrowheads="1"/>
            </p:cNvSpPr>
            <p:nvPr/>
          </p:nvSpPr>
          <p:spPr bwMode="auto">
            <a:xfrm>
              <a:off x="4615" y="2781"/>
              <a:ext cx="1039" cy="450"/>
            </a:xfrm>
            <a:prstGeom prst="rect">
              <a:avLst/>
            </a:prstGeom>
            <a:noFill/>
            <a:ln w="9525">
              <a:noFill/>
              <a:miter lim="800000"/>
              <a:headEnd/>
              <a:tailEnd/>
            </a:ln>
            <a:effectLst/>
          </p:spPr>
          <p:txBody>
            <a:bodyPr/>
            <a:lstStyle/>
            <a:p>
              <a:pPr algn="ctr" eaLnBrk="0" hangingPunct="0"/>
              <a:r>
                <a:rPr lang="en-AU" sz="2400">
                  <a:latin typeface="+mn-lt"/>
                  <a:cs typeface="Times New Roman" pitchFamily="18" charset="0"/>
                </a:rPr>
                <a:t>98%</a:t>
              </a:r>
            </a:p>
            <a:p>
              <a:pPr algn="ctr" eaLnBrk="0" hangingPunct="0"/>
              <a:endParaRPr lang="en-AU" sz="2400">
                <a:latin typeface="+mn-lt"/>
              </a:endParaRPr>
            </a:p>
          </p:txBody>
        </p:sp>
      </p:grpSp>
      <p:grpSp>
        <p:nvGrpSpPr>
          <p:cNvPr id="204825" name="Group 25"/>
          <p:cNvGrpSpPr>
            <a:grpSpLocks/>
          </p:cNvGrpSpPr>
          <p:nvPr/>
        </p:nvGrpSpPr>
        <p:grpSpPr bwMode="auto">
          <a:xfrm>
            <a:off x="152400" y="5313363"/>
            <a:ext cx="8823325" cy="1111250"/>
            <a:chOff x="96" y="3347"/>
            <a:chExt cx="5558" cy="700"/>
          </a:xfrm>
        </p:grpSpPr>
        <p:sp>
          <p:nvSpPr>
            <p:cNvPr id="204826" name="Rectangle 26"/>
            <p:cNvSpPr>
              <a:spLocks noChangeArrowheads="1"/>
            </p:cNvSpPr>
            <p:nvPr/>
          </p:nvSpPr>
          <p:spPr bwMode="auto">
            <a:xfrm>
              <a:off x="96" y="3347"/>
              <a:ext cx="1083" cy="700"/>
            </a:xfrm>
            <a:prstGeom prst="rect">
              <a:avLst/>
            </a:prstGeom>
            <a:noFill/>
            <a:ln w="9525">
              <a:noFill/>
              <a:miter lim="800000"/>
              <a:headEnd/>
              <a:tailEnd/>
            </a:ln>
            <a:effectLst/>
          </p:spPr>
          <p:txBody>
            <a:bodyPr/>
            <a:lstStyle/>
            <a:p>
              <a:pPr algn="ctr" eaLnBrk="0" hangingPunct="0"/>
              <a:r>
                <a:rPr lang="en-AU" dirty="0">
                  <a:latin typeface="+mn-lt"/>
                  <a:cs typeface="Times New Roman" pitchFamily="18" charset="0"/>
                </a:rPr>
                <a:t>Gigabit Ethernet </a:t>
              </a:r>
              <a:r>
                <a:rPr lang="en-AU" dirty="0">
                  <a:latin typeface="+mn-lt"/>
                </a:rPr>
                <a:t/>
              </a:r>
              <a:br>
                <a:rPr lang="en-AU" dirty="0">
                  <a:latin typeface="+mn-lt"/>
                </a:rPr>
              </a:br>
              <a:r>
                <a:rPr lang="en-AU" dirty="0">
                  <a:latin typeface="+mn-lt"/>
                  <a:cs typeface="Times New Roman" pitchFamily="18" charset="0"/>
                </a:rPr>
                <a:t>1 </a:t>
              </a:r>
              <a:r>
                <a:rPr lang="en-AU" dirty="0" err="1" smtClean="0">
                  <a:latin typeface="+mn-lt"/>
                  <a:cs typeface="Times New Roman" pitchFamily="18" charset="0"/>
                </a:rPr>
                <a:t>Gbit</a:t>
              </a:r>
              <a:r>
                <a:rPr lang="en-AU" dirty="0" smtClean="0">
                  <a:latin typeface="+mn-lt"/>
                  <a:cs typeface="Times New Roman" pitchFamily="18" charset="0"/>
                </a:rPr>
                <a:t>/s</a:t>
              </a:r>
              <a:endParaRPr lang="en-AU" dirty="0">
                <a:latin typeface="+mn-lt"/>
                <a:cs typeface="Times New Roman" pitchFamily="18" charset="0"/>
              </a:endParaRPr>
            </a:p>
            <a:p>
              <a:pPr algn="ctr" eaLnBrk="0" hangingPunct="0"/>
              <a:endParaRPr lang="en-AU" dirty="0">
                <a:latin typeface="+mn-lt"/>
              </a:endParaRPr>
            </a:p>
          </p:txBody>
        </p:sp>
        <p:sp>
          <p:nvSpPr>
            <p:cNvPr id="204827" name="Rectangle 27"/>
            <p:cNvSpPr>
              <a:spLocks noChangeArrowheads="1"/>
            </p:cNvSpPr>
            <p:nvPr/>
          </p:nvSpPr>
          <p:spPr bwMode="auto">
            <a:xfrm>
              <a:off x="1259" y="3547"/>
              <a:ext cx="1039" cy="453"/>
            </a:xfrm>
            <a:prstGeom prst="rect">
              <a:avLst/>
            </a:prstGeom>
            <a:noFill/>
            <a:ln w="9525">
              <a:noFill/>
              <a:miter lim="800000"/>
              <a:headEnd/>
              <a:tailEnd/>
            </a:ln>
            <a:effectLst/>
          </p:spPr>
          <p:txBody>
            <a:bodyPr/>
            <a:lstStyle/>
            <a:p>
              <a:pPr algn="ctr" eaLnBrk="0" hangingPunct="0"/>
              <a:r>
                <a:rPr lang="en-AU" sz="2400">
                  <a:latin typeface="+mn-lt"/>
                  <a:cs typeface="Times New Roman" pitchFamily="18" charset="0"/>
                </a:rPr>
                <a:t>VC-4-16c</a:t>
              </a:r>
            </a:p>
            <a:p>
              <a:pPr algn="ctr" eaLnBrk="0" hangingPunct="0"/>
              <a:endParaRPr lang="en-AU" sz="2400">
                <a:latin typeface="+mn-lt"/>
              </a:endParaRPr>
            </a:p>
          </p:txBody>
        </p:sp>
        <p:sp>
          <p:nvSpPr>
            <p:cNvPr id="204828" name="Rectangle 28"/>
            <p:cNvSpPr>
              <a:spLocks noChangeArrowheads="1"/>
            </p:cNvSpPr>
            <p:nvPr/>
          </p:nvSpPr>
          <p:spPr bwMode="auto">
            <a:xfrm>
              <a:off x="2377" y="3547"/>
              <a:ext cx="1040" cy="453"/>
            </a:xfrm>
            <a:prstGeom prst="rect">
              <a:avLst/>
            </a:prstGeom>
            <a:noFill/>
            <a:ln w="9525">
              <a:noFill/>
              <a:miter lim="800000"/>
              <a:headEnd/>
              <a:tailEnd/>
            </a:ln>
            <a:effectLst/>
          </p:spPr>
          <p:txBody>
            <a:bodyPr/>
            <a:lstStyle/>
            <a:p>
              <a:pPr algn="ctr" eaLnBrk="0" hangingPunct="0"/>
              <a:r>
                <a:rPr lang="en-AU" sz="2400">
                  <a:latin typeface="+mn-lt"/>
                  <a:cs typeface="Times New Roman" pitchFamily="18" charset="0"/>
                </a:rPr>
                <a:t>42%</a:t>
              </a:r>
            </a:p>
            <a:p>
              <a:pPr algn="ctr" eaLnBrk="0" hangingPunct="0"/>
              <a:endParaRPr lang="en-AU" sz="2400">
                <a:latin typeface="+mn-lt"/>
              </a:endParaRPr>
            </a:p>
          </p:txBody>
        </p:sp>
        <p:sp>
          <p:nvSpPr>
            <p:cNvPr id="204829" name="Rectangle 29"/>
            <p:cNvSpPr>
              <a:spLocks noChangeArrowheads="1"/>
            </p:cNvSpPr>
            <p:nvPr/>
          </p:nvSpPr>
          <p:spPr bwMode="auto">
            <a:xfrm>
              <a:off x="3496" y="3547"/>
              <a:ext cx="1039" cy="453"/>
            </a:xfrm>
            <a:prstGeom prst="rect">
              <a:avLst/>
            </a:prstGeom>
            <a:noFill/>
            <a:ln w="9525">
              <a:noFill/>
              <a:miter lim="800000"/>
              <a:headEnd/>
              <a:tailEnd/>
            </a:ln>
            <a:effectLst/>
          </p:spPr>
          <p:txBody>
            <a:bodyPr/>
            <a:lstStyle/>
            <a:p>
              <a:pPr algn="ctr" eaLnBrk="0" hangingPunct="0"/>
              <a:r>
                <a:rPr lang="en-AU" sz="2400">
                  <a:latin typeface="+mn-lt"/>
                  <a:cs typeface="Times New Roman" pitchFamily="18" charset="0"/>
                </a:rPr>
                <a:t>VC-4-7v</a:t>
              </a:r>
            </a:p>
            <a:p>
              <a:pPr algn="ctr" eaLnBrk="0" hangingPunct="0"/>
              <a:endParaRPr lang="en-AU" sz="2400">
                <a:latin typeface="+mn-lt"/>
              </a:endParaRPr>
            </a:p>
          </p:txBody>
        </p:sp>
        <p:sp>
          <p:nvSpPr>
            <p:cNvPr id="204830" name="Rectangle 30"/>
            <p:cNvSpPr>
              <a:spLocks noChangeArrowheads="1"/>
            </p:cNvSpPr>
            <p:nvPr/>
          </p:nvSpPr>
          <p:spPr bwMode="auto">
            <a:xfrm>
              <a:off x="4615" y="3547"/>
              <a:ext cx="1039" cy="453"/>
            </a:xfrm>
            <a:prstGeom prst="rect">
              <a:avLst/>
            </a:prstGeom>
            <a:noFill/>
            <a:ln w="9525">
              <a:noFill/>
              <a:miter lim="800000"/>
              <a:headEnd/>
              <a:tailEnd/>
            </a:ln>
            <a:effectLst/>
          </p:spPr>
          <p:txBody>
            <a:bodyPr/>
            <a:lstStyle/>
            <a:p>
              <a:pPr algn="ctr" eaLnBrk="0" hangingPunct="0"/>
              <a:r>
                <a:rPr lang="en-AU" sz="2400">
                  <a:latin typeface="+mn-lt"/>
                  <a:cs typeface="Times New Roman" pitchFamily="18" charset="0"/>
                </a:rPr>
                <a:t>95%</a:t>
              </a:r>
            </a:p>
            <a:p>
              <a:pPr algn="ctr" eaLnBrk="0" hangingPunct="0"/>
              <a:endParaRPr lang="en-AU" sz="2400">
                <a:latin typeface="+mn-lt"/>
              </a:endParaRPr>
            </a:p>
          </p:txBody>
        </p:sp>
      </p:grpSp>
      <p:sp>
        <p:nvSpPr>
          <p:cNvPr id="204831" name="Line 31"/>
          <p:cNvSpPr>
            <a:spLocks noChangeShapeType="1"/>
          </p:cNvSpPr>
          <p:nvPr/>
        </p:nvSpPr>
        <p:spPr bwMode="auto">
          <a:xfrm>
            <a:off x="50800" y="3048000"/>
            <a:ext cx="9042400" cy="0"/>
          </a:xfrm>
          <a:prstGeom prst="line">
            <a:avLst/>
          </a:prstGeom>
          <a:noFill/>
          <a:ln w="19050">
            <a:solidFill>
              <a:schemeClr val="tx1"/>
            </a:solidFill>
            <a:miter lim="800000"/>
            <a:headEnd/>
            <a:tailEnd/>
          </a:ln>
          <a:effectLst/>
        </p:spPr>
        <p:txBody>
          <a:bodyPr wrap="none"/>
          <a:lstStyle/>
          <a:p>
            <a:endParaRPr lang="pl-PL">
              <a:latin typeface="+mn-lt"/>
            </a:endParaRPr>
          </a:p>
        </p:txBody>
      </p:sp>
      <p:sp>
        <p:nvSpPr>
          <p:cNvPr id="204832" name="Line 32"/>
          <p:cNvSpPr>
            <a:spLocks noChangeShapeType="1"/>
          </p:cNvSpPr>
          <p:nvPr/>
        </p:nvSpPr>
        <p:spPr bwMode="auto">
          <a:xfrm>
            <a:off x="63500" y="4038600"/>
            <a:ext cx="9042400" cy="0"/>
          </a:xfrm>
          <a:prstGeom prst="line">
            <a:avLst/>
          </a:prstGeom>
          <a:noFill/>
          <a:ln w="19050">
            <a:solidFill>
              <a:schemeClr val="tx1"/>
            </a:solidFill>
            <a:miter lim="800000"/>
            <a:headEnd/>
            <a:tailEnd/>
          </a:ln>
          <a:effectLst/>
        </p:spPr>
        <p:txBody>
          <a:bodyPr wrap="none"/>
          <a:lstStyle/>
          <a:p>
            <a:endParaRPr lang="pl-PL">
              <a:latin typeface="+mn-lt"/>
            </a:endParaRPr>
          </a:p>
        </p:txBody>
      </p:sp>
      <p:sp>
        <p:nvSpPr>
          <p:cNvPr id="204833" name="Line 33"/>
          <p:cNvSpPr>
            <a:spLocks noChangeShapeType="1"/>
          </p:cNvSpPr>
          <p:nvPr/>
        </p:nvSpPr>
        <p:spPr bwMode="auto">
          <a:xfrm>
            <a:off x="50800" y="5257800"/>
            <a:ext cx="9042400" cy="0"/>
          </a:xfrm>
          <a:prstGeom prst="line">
            <a:avLst/>
          </a:prstGeom>
          <a:noFill/>
          <a:ln w="19050">
            <a:solidFill>
              <a:schemeClr val="tx1"/>
            </a:solidFill>
            <a:miter lim="800000"/>
            <a:headEnd/>
            <a:tailEnd/>
          </a:ln>
          <a:effectLst/>
        </p:spPr>
        <p:txBody>
          <a:bodyPr wrap="none"/>
          <a:lstStyle/>
          <a:p>
            <a:endParaRPr lang="pl-PL">
              <a:latin typeface="+mn-lt"/>
            </a:endParaRPr>
          </a:p>
        </p:txBody>
      </p:sp>
      <p:sp>
        <p:nvSpPr>
          <p:cNvPr id="204834" name="Line 34"/>
          <p:cNvSpPr>
            <a:spLocks noChangeShapeType="1"/>
          </p:cNvSpPr>
          <p:nvPr/>
        </p:nvSpPr>
        <p:spPr bwMode="auto">
          <a:xfrm>
            <a:off x="1905000" y="1524000"/>
            <a:ext cx="0" cy="4900613"/>
          </a:xfrm>
          <a:prstGeom prst="line">
            <a:avLst/>
          </a:prstGeom>
          <a:noFill/>
          <a:ln w="19050">
            <a:solidFill>
              <a:schemeClr val="tx1"/>
            </a:solidFill>
            <a:miter lim="800000"/>
            <a:headEnd/>
            <a:tailEnd/>
          </a:ln>
          <a:effectLst/>
        </p:spPr>
        <p:txBody>
          <a:bodyPr wrap="none"/>
          <a:lstStyle/>
          <a:p>
            <a:endParaRPr lang="pl-PL">
              <a:latin typeface="+mn-lt"/>
            </a:endParaRPr>
          </a:p>
        </p:txBody>
      </p:sp>
      <p:sp>
        <p:nvSpPr>
          <p:cNvPr id="204835" name="Line 35"/>
          <p:cNvSpPr>
            <a:spLocks noChangeShapeType="1"/>
          </p:cNvSpPr>
          <p:nvPr/>
        </p:nvSpPr>
        <p:spPr bwMode="auto">
          <a:xfrm>
            <a:off x="1905000" y="2230438"/>
            <a:ext cx="7191375" cy="0"/>
          </a:xfrm>
          <a:prstGeom prst="line">
            <a:avLst/>
          </a:prstGeom>
          <a:noFill/>
          <a:ln w="19050">
            <a:solidFill>
              <a:schemeClr val="tx1"/>
            </a:solidFill>
            <a:miter lim="800000"/>
            <a:headEnd/>
            <a:tailEnd/>
          </a:ln>
          <a:effectLst/>
        </p:spPr>
        <p:txBody>
          <a:bodyPr wrap="none"/>
          <a:lstStyle/>
          <a:p>
            <a:endParaRPr lang="pl-PL">
              <a:latin typeface="+mn-lt"/>
            </a:endParaRPr>
          </a:p>
        </p:txBody>
      </p:sp>
      <p:sp>
        <p:nvSpPr>
          <p:cNvPr id="204836" name="Line 36"/>
          <p:cNvSpPr>
            <a:spLocks noChangeShapeType="1"/>
          </p:cNvSpPr>
          <p:nvPr/>
        </p:nvSpPr>
        <p:spPr bwMode="auto">
          <a:xfrm>
            <a:off x="3711575" y="2230438"/>
            <a:ext cx="0" cy="4194175"/>
          </a:xfrm>
          <a:prstGeom prst="line">
            <a:avLst/>
          </a:prstGeom>
          <a:noFill/>
          <a:ln w="19050">
            <a:solidFill>
              <a:schemeClr val="tx1"/>
            </a:solidFill>
            <a:miter lim="800000"/>
            <a:headEnd/>
            <a:tailEnd/>
          </a:ln>
          <a:effectLst/>
        </p:spPr>
        <p:txBody>
          <a:bodyPr wrap="none"/>
          <a:lstStyle/>
          <a:p>
            <a:endParaRPr lang="pl-PL">
              <a:latin typeface="+mn-lt"/>
            </a:endParaRPr>
          </a:p>
        </p:txBody>
      </p:sp>
      <p:sp>
        <p:nvSpPr>
          <p:cNvPr id="204837" name="Line 37"/>
          <p:cNvSpPr>
            <a:spLocks noChangeShapeType="1"/>
          </p:cNvSpPr>
          <p:nvPr/>
        </p:nvSpPr>
        <p:spPr bwMode="auto">
          <a:xfrm>
            <a:off x="7305675" y="2230438"/>
            <a:ext cx="0" cy="4194175"/>
          </a:xfrm>
          <a:prstGeom prst="line">
            <a:avLst/>
          </a:prstGeom>
          <a:noFill/>
          <a:ln w="19050">
            <a:solidFill>
              <a:schemeClr val="tx1"/>
            </a:solidFill>
            <a:miter lim="800000"/>
            <a:headEnd/>
            <a:tailEnd/>
          </a:ln>
          <a:effectLst/>
        </p:spPr>
        <p:txBody>
          <a:bodyPr wrap="none"/>
          <a:lstStyle/>
          <a:p>
            <a:endParaRPr lang="pl-PL">
              <a:latin typeface="+mn-lt"/>
            </a:endParaRPr>
          </a:p>
        </p:txBody>
      </p:sp>
      <p:sp>
        <p:nvSpPr>
          <p:cNvPr id="204838" name="Line 38"/>
          <p:cNvSpPr>
            <a:spLocks noChangeShapeType="1"/>
          </p:cNvSpPr>
          <p:nvPr/>
        </p:nvSpPr>
        <p:spPr bwMode="auto">
          <a:xfrm>
            <a:off x="5486400" y="1524000"/>
            <a:ext cx="0" cy="4900613"/>
          </a:xfrm>
          <a:prstGeom prst="line">
            <a:avLst/>
          </a:prstGeom>
          <a:noFill/>
          <a:ln w="19050">
            <a:solidFill>
              <a:schemeClr val="tx1"/>
            </a:solidFill>
            <a:miter lim="800000"/>
            <a:headEnd/>
            <a:tailEnd/>
          </a:ln>
          <a:effectLst/>
        </p:spPr>
        <p:txBody>
          <a:bodyPr wrap="none"/>
          <a:lstStyle/>
          <a:p>
            <a:endParaRPr lang="pl-PL">
              <a:latin typeface="+mn-lt"/>
            </a:endParaRPr>
          </a:p>
        </p:txBody>
      </p:sp>
      <p:sp>
        <p:nvSpPr>
          <p:cNvPr id="204839" name="Rectangle 39"/>
          <p:cNvSpPr>
            <a:spLocks noChangeArrowheads="1"/>
          </p:cNvSpPr>
          <p:nvPr/>
        </p:nvSpPr>
        <p:spPr bwMode="auto">
          <a:xfrm>
            <a:off x="63500" y="1524000"/>
            <a:ext cx="9029700" cy="4900613"/>
          </a:xfrm>
          <a:prstGeom prst="rect">
            <a:avLst/>
          </a:prstGeom>
          <a:noFill/>
          <a:ln w="38100">
            <a:solidFill>
              <a:schemeClr val="tx1"/>
            </a:solidFill>
            <a:miter lim="800000"/>
            <a:headEnd/>
            <a:tailEnd/>
          </a:ln>
          <a:effectLst/>
        </p:spPr>
        <p:txBody>
          <a:bodyPr wrap="none" anchor="ctr"/>
          <a:lstStyle/>
          <a:p>
            <a:endParaRPr lang="pl-PL">
              <a:latin typeface="+mn-lt"/>
            </a:endParaRPr>
          </a:p>
        </p:txBody>
      </p:sp>
    </p:spTree>
    <p:extLst>
      <p:ext uri="{BB962C8B-B14F-4D97-AF65-F5344CB8AC3E}">
        <p14:creationId xmlns:p14="http://schemas.microsoft.com/office/powerpoint/2010/main" val="297169901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04813"/>
                                        </p:tgtEl>
                                        <p:attrNameLst>
                                          <p:attrName>style.visibility</p:attrName>
                                        </p:attrNameLst>
                                      </p:cBhvr>
                                      <p:to>
                                        <p:strVal val="visible"/>
                                      </p:to>
                                    </p:set>
                                    <p:animEffect transition="in" filter="wipe(left)">
                                      <p:cBhvr>
                                        <p:cTn id="7" dur="500"/>
                                        <p:tgtEl>
                                          <p:spTgt spid="2048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04819"/>
                                        </p:tgtEl>
                                        <p:attrNameLst>
                                          <p:attrName>style.visibility</p:attrName>
                                        </p:attrNameLst>
                                      </p:cBhvr>
                                      <p:to>
                                        <p:strVal val="visible"/>
                                      </p:to>
                                    </p:set>
                                    <p:animEffect transition="in" filter="wipe(left)">
                                      <p:cBhvr>
                                        <p:cTn id="12" dur="500"/>
                                        <p:tgtEl>
                                          <p:spTgt spid="20481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04825"/>
                                        </p:tgtEl>
                                        <p:attrNameLst>
                                          <p:attrName>style.visibility</p:attrName>
                                        </p:attrNameLst>
                                      </p:cBhvr>
                                      <p:to>
                                        <p:strVal val="visible"/>
                                      </p:to>
                                    </p:set>
                                    <p:animEffect transition="in" filter="wipe(left)">
                                      <p:cBhvr>
                                        <p:cTn id="17" dur="500"/>
                                        <p:tgtEl>
                                          <p:spTgt spid="2048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p:txBody>
          <a:bodyPr/>
          <a:lstStyle/>
          <a:p>
            <a:r>
              <a:rPr lang="en-US" dirty="0"/>
              <a:t>Benefits of </a:t>
            </a:r>
            <a:r>
              <a:rPr lang="en-US" dirty="0" smtClean="0"/>
              <a:t>Virtual Concatenation</a:t>
            </a:r>
            <a:endParaRPr lang="en-US" dirty="0"/>
          </a:p>
        </p:txBody>
      </p:sp>
      <p:sp>
        <p:nvSpPr>
          <p:cNvPr id="2" name="Symbol zastępczy zawartości 1"/>
          <p:cNvSpPr>
            <a:spLocks noGrp="1"/>
          </p:cNvSpPr>
          <p:nvPr>
            <p:ph idx="1"/>
          </p:nvPr>
        </p:nvSpPr>
        <p:spPr>
          <a:xfrm>
            <a:off x="323529" y="1628775"/>
            <a:ext cx="8363272" cy="4497388"/>
          </a:xfrm>
        </p:spPr>
        <p:txBody>
          <a:bodyPr/>
          <a:lstStyle/>
          <a:p>
            <a:pPr>
              <a:lnSpc>
                <a:spcPct val="90000"/>
              </a:lnSpc>
              <a:spcAft>
                <a:spcPct val="20000"/>
              </a:spcAft>
              <a:buSzPct val="140000"/>
              <a:buFont typeface="Arial" panose="020B0604020202020204" pitchFamily="34" charset="0"/>
              <a:buChar char="•"/>
            </a:pPr>
            <a:r>
              <a:rPr lang="en-US" dirty="0"/>
              <a:t>Scalability</a:t>
            </a:r>
            <a:br>
              <a:rPr lang="en-US" dirty="0"/>
            </a:br>
            <a:r>
              <a:rPr lang="en-US" sz="2200" dirty="0"/>
              <a:t>SDH pipes can be sized to match the desired data rate and thereby avoid unnecessary waste</a:t>
            </a:r>
          </a:p>
          <a:p>
            <a:pPr>
              <a:lnSpc>
                <a:spcPct val="90000"/>
              </a:lnSpc>
              <a:spcAft>
                <a:spcPct val="20000"/>
              </a:spcAft>
              <a:buSzPct val="140000"/>
              <a:buFont typeface="Arial" panose="020B0604020202020204" pitchFamily="34" charset="0"/>
              <a:buChar char="•"/>
            </a:pPr>
            <a:r>
              <a:rPr lang="en-US" dirty="0"/>
              <a:t>Efficiency</a:t>
            </a:r>
            <a:br>
              <a:rPr lang="en-US" dirty="0"/>
            </a:br>
            <a:r>
              <a:rPr lang="en-US" sz="2200" dirty="0"/>
              <a:t>Virtually concatenated channels are more easily routed through a network and eliminate stranded bandwidth</a:t>
            </a:r>
          </a:p>
          <a:p>
            <a:pPr>
              <a:lnSpc>
                <a:spcPct val="90000"/>
              </a:lnSpc>
              <a:spcAft>
                <a:spcPct val="20000"/>
              </a:spcAft>
              <a:buSzPct val="140000"/>
              <a:buFont typeface="Arial" panose="020B0604020202020204" pitchFamily="34" charset="0"/>
              <a:buChar char="•"/>
            </a:pPr>
            <a:r>
              <a:rPr lang="en-US" dirty="0"/>
              <a:t>Compatibility</a:t>
            </a:r>
            <a:br>
              <a:rPr lang="en-US" dirty="0"/>
            </a:br>
            <a:r>
              <a:rPr lang="en-US" sz="2200" dirty="0"/>
              <a:t>Virtual concatenation works across legacy networks</a:t>
            </a:r>
          </a:p>
          <a:p>
            <a:pPr>
              <a:lnSpc>
                <a:spcPct val="90000"/>
              </a:lnSpc>
              <a:spcAft>
                <a:spcPct val="20000"/>
              </a:spcAft>
              <a:buSzPct val="140000"/>
              <a:buFont typeface="Arial" panose="020B0604020202020204" pitchFamily="34" charset="0"/>
              <a:buChar char="•"/>
            </a:pPr>
            <a:r>
              <a:rPr lang="en-US" dirty="0"/>
              <a:t>Resiliency</a:t>
            </a:r>
            <a:br>
              <a:rPr lang="en-US" dirty="0"/>
            </a:br>
            <a:r>
              <a:rPr lang="en-US" sz="2200" dirty="0"/>
              <a:t>Individual members of a virtually concatenated channel are recommended to be routed as diversely as possible across a network. So if one link goes down, the others are likely to be </a:t>
            </a:r>
            <a:r>
              <a:rPr lang="en-US" sz="2200" dirty="0" smtClean="0"/>
              <a:t>operational</a:t>
            </a:r>
            <a:endParaRPr lang="en-US" sz="2200" dirty="0"/>
          </a:p>
        </p:txBody>
      </p:sp>
    </p:spTree>
    <p:extLst>
      <p:ext uri="{BB962C8B-B14F-4D97-AF65-F5344CB8AC3E}">
        <p14:creationId xmlns:p14="http://schemas.microsoft.com/office/powerpoint/2010/main" val="20547547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tekstu 2"/>
          <p:cNvSpPr>
            <a:spLocks noGrp="1"/>
          </p:cNvSpPr>
          <p:nvPr>
            <p:ph type="body" idx="1"/>
          </p:nvPr>
        </p:nvSpPr>
        <p:spPr>
          <a:xfrm>
            <a:off x="899592" y="2276872"/>
            <a:ext cx="7772400" cy="1500187"/>
          </a:xfrm>
        </p:spPr>
        <p:txBody>
          <a:bodyPr/>
          <a:lstStyle/>
          <a:p>
            <a:r>
              <a:rPr lang="en-US" sz="4400" b="1" dirty="0"/>
              <a:t>N</a:t>
            </a:r>
            <a:r>
              <a:rPr lang="en-US" sz="4400" b="1" dirty="0" smtClean="0"/>
              <a:t>etwork Survivability</a:t>
            </a:r>
            <a:endParaRPr lang="pl-PL" sz="4400" b="1" dirty="0"/>
          </a:p>
        </p:txBody>
      </p:sp>
    </p:spTree>
    <p:extLst>
      <p:ext uri="{BB962C8B-B14F-4D97-AF65-F5344CB8AC3E}">
        <p14:creationId xmlns:p14="http://schemas.microsoft.com/office/powerpoint/2010/main" val="387493117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2276" name="Rectangle 4"/>
          <p:cNvSpPr>
            <a:spLocks noGrp="1" noChangeArrowheads="1"/>
          </p:cNvSpPr>
          <p:nvPr>
            <p:ph type="title"/>
          </p:nvPr>
        </p:nvSpPr>
        <p:spPr/>
        <p:txBody>
          <a:bodyPr/>
          <a:lstStyle/>
          <a:p>
            <a:r>
              <a:rPr lang="en-US" dirty="0"/>
              <a:t>Basic Recovery Methods </a:t>
            </a:r>
          </a:p>
        </p:txBody>
      </p:sp>
      <p:sp>
        <p:nvSpPr>
          <p:cNvPr id="182277" name="Rectangle 5"/>
          <p:cNvSpPr>
            <a:spLocks noGrp="1" noChangeArrowheads="1"/>
          </p:cNvSpPr>
          <p:nvPr>
            <p:ph idx="1"/>
          </p:nvPr>
        </p:nvSpPr>
        <p:spPr/>
        <p:txBody>
          <a:bodyPr/>
          <a:lstStyle/>
          <a:p>
            <a:r>
              <a:rPr lang="en-US" dirty="0">
                <a:solidFill>
                  <a:schemeClr val="tx2"/>
                </a:solidFill>
              </a:rPr>
              <a:t>Protection</a:t>
            </a:r>
            <a:br>
              <a:rPr lang="en-US" dirty="0">
                <a:solidFill>
                  <a:schemeClr val="tx2"/>
                </a:solidFill>
              </a:rPr>
            </a:br>
            <a:r>
              <a:rPr lang="en-US" dirty="0"/>
              <a:t>Switching to a pre-established recovery path or path segment after the occurrence of a fault</a:t>
            </a:r>
            <a:endParaRPr lang="pl-PL" dirty="0"/>
          </a:p>
          <a:p>
            <a:r>
              <a:rPr lang="en-US" dirty="0">
                <a:solidFill>
                  <a:schemeClr val="tx2"/>
                </a:solidFill>
              </a:rPr>
              <a:t>Restoration</a:t>
            </a:r>
            <a:br>
              <a:rPr lang="en-US" dirty="0">
                <a:solidFill>
                  <a:schemeClr val="tx2"/>
                </a:solidFill>
              </a:rPr>
            </a:br>
            <a:r>
              <a:rPr lang="en-US" dirty="0"/>
              <a:t>Establishing new paths or path segments on demand for restoring traffic after </a:t>
            </a:r>
            <a:r>
              <a:rPr lang="pl-PL" dirty="0" smtClean="0"/>
              <a:t/>
            </a:r>
            <a:br>
              <a:rPr lang="pl-PL" dirty="0" smtClean="0"/>
            </a:br>
            <a:r>
              <a:rPr lang="en-US" dirty="0" smtClean="0"/>
              <a:t>the </a:t>
            </a:r>
            <a:r>
              <a:rPr lang="en-US" dirty="0"/>
              <a:t>occurrence of a fault</a:t>
            </a:r>
          </a:p>
          <a:p>
            <a:endParaRPr lang="en-US" dirty="0"/>
          </a:p>
        </p:txBody>
      </p:sp>
    </p:spTree>
    <p:extLst>
      <p:ext uri="{BB962C8B-B14F-4D97-AF65-F5344CB8AC3E}">
        <p14:creationId xmlns:p14="http://schemas.microsoft.com/office/powerpoint/2010/main" val="87743668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182277">
                                            <p:txEl>
                                              <p:pRg st="0" end="0"/>
                                            </p:txEl>
                                          </p:spTgt>
                                        </p:tgtEl>
                                        <p:attrNameLst>
                                          <p:attrName>style.visibility</p:attrName>
                                        </p:attrNameLst>
                                      </p:cBhvr>
                                      <p:to>
                                        <p:strVal val="visible"/>
                                      </p:to>
                                    </p:set>
                                    <p:animEffect transition="in" filter="strips(downRight)">
                                      <p:cBhvr>
                                        <p:cTn id="7" dur="500"/>
                                        <p:tgtEl>
                                          <p:spTgt spid="18227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182277">
                                            <p:txEl>
                                              <p:pRg st="1" end="1"/>
                                            </p:txEl>
                                          </p:spTgt>
                                        </p:tgtEl>
                                        <p:attrNameLst>
                                          <p:attrName>style.visibility</p:attrName>
                                        </p:attrNameLst>
                                      </p:cBhvr>
                                      <p:to>
                                        <p:strVal val="visible"/>
                                      </p:to>
                                    </p:set>
                                    <p:animEffect transition="in" filter="strips(downRight)">
                                      <p:cBhvr>
                                        <p:cTn id="12" dur="500"/>
                                        <p:tgtEl>
                                          <p:spTgt spid="18227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7"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298" name="Group 2"/>
          <p:cNvGrpSpPr>
            <a:grpSpLocks/>
          </p:cNvGrpSpPr>
          <p:nvPr/>
        </p:nvGrpSpPr>
        <p:grpSpPr bwMode="auto">
          <a:xfrm>
            <a:off x="869950" y="1447800"/>
            <a:ext cx="7246938" cy="1860550"/>
            <a:chOff x="548" y="912"/>
            <a:chExt cx="4565" cy="1172"/>
          </a:xfrm>
        </p:grpSpPr>
        <p:sp>
          <p:nvSpPr>
            <p:cNvPr id="183299" name="Line 3"/>
            <p:cNvSpPr>
              <a:spLocks noChangeShapeType="1"/>
            </p:cNvSpPr>
            <p:nvPr/>
          </p:nvSpPr>
          <p:spPr bwMode="auto">
            <a:xfrm>
              <a:off x="2084" y="1411"/>
              <a:ext cx="1493"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183300" name="Line 4"/>
            <p:cNvSpPr>
              <a:spLocks noChangeShapeType="1"/>
            </p:cNvSpPr>
            <p:nvPr/>
          </p:nvSpPr>
          <p:spPr bwMode="auto">
            <a:xfrm>
              <a:off x="2084" y="1843"/>
              <a:ext cx="1493"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183301" name="Rectangle 5"/>
            <p:cNvSpPr>
              <a:spLocks noChangeArrowheads="1"/>
            </p:cNvSpPr>
            <p:nvPr/>
          </p:nvSpPr>
          <p:spPr bwMode="auto">
            <a:xfrm>
              <a:off x="939" y="1323"/>
              <a:ext cx="1137" cy="608"/>
            </a:xfrm>
            <a:prstGeom prst="rect">
              <a:avLst/>
            </a:prstGeom>
            <a:solidFill>
              <a:srgbClr val="FFFFCC"/>
            </a:solidFill>
            <a:ln w="25400">
              <a:solidFill>
                <a:schemeClr val="tx1"/>
              </a:solidFill>
              <a:miter lim="800000"/>
              <a:headEnd/>
              <a:tailEnd/>
            </a:ln>
            <a:effectLst/>
          </p:spPr>
          <p:txBody>
            <a:bodyPr wrap="none" lIns="92075" tIns="46038" rIns="92075" bIns="46038" anchor="ctr"/>
            <a:lstStyle/>
            <a:p>
              <a:pPr algn="ctr" defTabSz="762000" eaLnBrk="0" hangingPunct="0"/>
              <a:r>
                <a:rPr lang="en-US" sz="2800">
                  <a:latin typeface="+mn-lt"/>
                </a:rPr>
                <a:t>TMX</a:t>
              </a:r>
            </a:p>
          </p:txBody>
        </p:sp>
        <p:sp>
          <p:nvSpPr>
            <p:cNvPr id="183302" name="Rectangle 6"/>
            <p:cNvSpPr>
              <a:spLocks noChangeArrowheads="1"/>
            </p:cNvSpPr>
            <p:nvPr/>
          </p:nvSpPr>
          <p:spPr bwMode="auto">
            <a:xfrm>
              <a:off x="3584" y="1323"/>
              <a:ext cx="1138" cy="608"/>
            </a:xfrm>
            <a:prstGeom prst="rect">
              <a:avLst/>
            </a:prstGeom>
            <a:solidFill>
              <a:srgbClr val="FFFFCC"/>
            </a:solidFill>
            <a:ln w="25400">
              <a:solidFill>
                <a:schemeClr val="tx1"/>
              </a:solidFill>
              <a:miter lim="800000"/>
              <a:headEnd/>
              <a:tailEnd/>
            </a:ln>
            <a:effectLst/>
          </p:spPr>
          <p:txBody>
            <a:bodyPr wrap="none" lIns="92075" tIns="46038" rIns="92075" bIns="46038" anchor="ctr"/>
            <a:lstStyle/>
            <a:p>
              <a:pPr algn="ctr" defTabSz="762000" eaLnBrk="0" hangingPunct="0"/>
              <a:r>
                <a:rPr lang="en-US" sz="2800">
                  <a:latin typeface="+mn-lt"/>
                </a:rPr>
                <a:t>TMX</a:t>
              </a:r>
            </a:p>
          </p:txBody>
        </p:sp>
        <p:grpSp>
          <p:nvGrpSpPr>
            <p:cNvPr id="183303" name="Group 7"/>
            <p:cNvGrpSpPr>
              <a:grpSpLocks/>
            </p:cNvGrpSpPr>
            <p:nvPr/>
          </p:nvGrpSpPr>
          <p:grpSpPr bwMode="auto">
            <a:xfrm>
              <a:off x="4729" y="1411"/>
              <a:ext cx="384" cy="432"/>
              <a:chOff x="5160" y="1152"/>
              <a:chExt cx="432" cy="432"/>
            </a:xfrm>
          </p:grpSpPr>
          <p:sp>
            <p:nvSpPr>
              <p:cNvPr id="183304" name="Line 8"/>
              <p:cNvSpPr>
                <a:spLocks noChangeShapeType="1"/>
              </p:cNvSpPr>
              <p:nvPr/>
            </p:nvSpPr>
            <p:spPr bwMode="auto">
              <a:xfrm>
                <a:off x="5160" y="1152"/>
                <a:ext cx="432"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183305" name="Line 9"/>
              <p:cNvSpPr>
                <a:spLocks noChangeShapeType="1"/>
              </p:cNvSpPr>
              <p:nvPr/>
            </p:nvSpPr>
            <p:spPr bwMode="auto">
              <a:xfrm>
                <a:off x="5160" y="1296"/>
                <a:ext cx="432"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183306" name="Line 10"/>
              <p:cNvSpPr>
                <a:spLocks noChangeShapeType="1"/>
              </p:cNvSpPr>
              <p:nvPr/>
            </p:nvSpPr>
            <p:spPr bwMode="auto">
              <a:xfrm>
                <a:off x="5160" y="1440"/>
                <a:ext cx="432"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183307" name="Line 11"/>
              <p:cNvSpPr>
                <a:spLocks noChangeShapeType="1"/>
              </p:cNvSpPr>
              <p:nvPr/>
            </p:nvSpPr>
            <p:spPr bwMode="auto">
              <a:xfrm>
                <a:off x="5160" y="1584"/>
                <a:ext cx="432"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grpSp>
        <p:grpSp>
          <p:nvGrpSpPr>
            <p:cNvPr id="183308" name="Group 12"/>
            <p:cNvGrpSpPr>
              <a:grpSpLocks/>
            </p:cNvGrpSpPr>
            <p:nvPr/>
          </p:nvGrpSpPr>
          <p:grpSpPr bwMode="auto">
            <a:xfrm>
              <a:off x="548" y="1411"/>
              <a:ext cx="384" cy="432"/>
              <a:chOff x="456" y="1152"/>
              <a:chExt cx="432" cy="432"/>
            </a:xfrm>
          </p:grpSpPr>
          <p:sp>
            <p:nvSpPr>
              <p:cNvPr id="183309" name="Line 13"/>
              <p:cNvSpPr>
                <a:spLocks noChangeShapeType="1"/>
              </p:cNvSpPr>
              <p:nvPr/>
            </p:nvSpPr>
            <p:spPr bwMode="auto">
              <a:xfrm>
                <a:off x="456" y="1152"/>
                <a:ext cx="432"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183310" name="Line 14"/>
              <p:cNvSpPr>
                <a:spLocks noChangeShapeType="1"/>
              </p:cNvSpPr>
              <p:nvPr/>
            </p:nvSpPr>
            <p:spPr bwMode="auto">
              <a:xfrm>
                <a:off x="456" y="1296"/>
                <a:ext cx="432"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183311" name="Line 15"/>
              <p:cNvSpPr>
                <a:spLocks noChangeShapeType="1"/>
              </p:cNvSpPr>
              <p:nvPr/>
            </p:nvSpPr>
            <p:spPr bwMode="auto">
              <a:xfrm>
                <a:off x="456" y="1440"/>
                <a:ext cx="432"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183312" name="Line 16"/>
              <p:cNvSpPr>
                <a:spLocks noChangeShapeType="1"/>
              </p:cNvSpPr>
              <p:nvPr/>
            </p:nvSpPr>
            <p:spPr bwMode="auto">
              <a:xfrm>
                <a:off x="456" y="1584"/>
                <a:ext cx="432"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grpSp>
        <p:sp>
          <p:nvSpPr>
            <p:cNvPr id="183313" name="Rectangle 17"/>
            <p:cNvSpPr>
              <a:spLocks noChangeArrowheads="1"/>
            </p:cNvSpPr>
            <p:nvPr/>
          </p:nvSpPr>
          <p:spPr bwMode="auto">
            <a:xfrm>
              <a:off x="2304" y="1131"/>
              <a:ext cx="1023" cy="233"/>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a:latin typeface="+mn-lt"/>
                </a:rPr>
                <a:t>Working line</a:t>
              </a:r>
            </a:p>
          </p:txBody>
        </p:sp>
        <p:sp>
          <p:nvSpPr>
            <p:cNvPr id="183314" name="Rectangle 18"/>
            <p:cNvSpPr>
              <a:spLocks noChangeArrowheads="1"/>
            </p:cNvSpPr>
            <p:nvPr/>
          </p:nvSpPr>
          <p:spPr bwMode="auto">
            <a:xfrm>
              <a:off x="2167" y="1851"/>
              <a:ext cx="1163" cy="233"/>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a:latin typeface="+mn-lt"/>
                </a:rPr>
                <a:t>Protection line</a:t>
              </a:r>
            </a:p>
          </p:txBody>
        </p:sp>
        <p:sp>
          <p:nvSpPr>
            <p:cNvPr id="183315" name="Text Box 19"/>
            <p:cNvSpPr txBox="1">
              <a:spLocks noChangeArrowheads="1"/>
            </p:cNvSpPr>
            <p:nvPr/>
          </p:nvSpPr>
          <p:spPr bwMode="auto">
            <a:xfrm>
              <a:off x="588" y="912"/>
              <a:ext cx="1189" cy="291"/>
            </a:xfrm>
            <a:prstGeom prst="rect">
              <a:avLst/>
            </a:prstGeom>
            <a:noFill/>
            <a:ln w="12700">
              <a:noFill/>
              <a:miter lim="800000"/>
              <a:headEnd type="none" w="sm" len="sm"/>
              <a:tailEnd type="none" w="sm" len="sm"/>
            </a:ln>
            <a:effectLst/>
          </p:spPr>
          <p:txBody>
            <a:bodyPr wrap="none">
              <a:spAutoFit/>
            </a:bodyPr>
            <a:lstStyle/>
            <a:p>
              <a:pPr defTabSz="762000" eaLnBrk="0" hangingPunct="0"/>
              <a:r>
                <a:rPr lang="en-US" sz="2400">
                  <a:latin typeface="+mn-lt"/>
                </a:rPr>
                <a:t>Linear 1+1</a:t>
              </a:r>
            </a:p>
          </p:txBody>
        </p:sp>
      </p:grpSp>
      <p:grpSp>
        <p:nvGrpSpPr>
          <p:cNvPr id="183316" name="Group 20"/>
          <p:cNvGrpSpPr>
            <a:grpSpLocks/>
          </p:cNvGrpSpPr>
          <p:nvPr/>
        </p:nvGrpSpPr>
        <p:grpSpPr bwMode="auto">
          <a:xfrm>
            <a:off x="869950" y="3501008"/>
            <a:ext cx="7246938" cy="1900238"/>
            <a:chOff x="548" y="2280"/>
            <a:chExt cx="4565" cy="1197"/>
          </a:xfrm>
        </p:grpSpPr>
        <p:sp>
          <p:nvSpPr>
            <p:cNvPr id="183317" name="Oval 21"/>
            <p:cNvSpPr>
              <a:spLocks noChangeArrowheads="1"/>
            </p:cNvSpPr>
            <p:nvPr/>
          </p:nvSpPr>
          <p:spPr bwMode="auto">
            <a:xfrm>
              <a:off x="2688" y="2684"/>
              <a:ext cx="156" cy="272"/>
            </a:xfrm>
            <a:prstGeom prst="ellipse">
              <a:avLst/>
            </a:prstGeom>
            <a:noFill/>
            <a:ln w="25400">
              <a:solidFill>
                <a:schemeClr val="tx1"/>
              </a:solidFill>
              <a:round/>
              <a:headEnd/>
              <a:tailEnd/>
            </a:ln>
            <a:effectLst/>
          </p:spPr>
          <p:txBody>
            <a:bodyPr wrap="none" anchor="ctr"/>
            <a:lstStyle/>
            <a:p>
              <a:endParaRPr lang="pl-PL">
                <a:latin typeface="+mn-lt"/>
              </a:endParaRPr>
            </a:p>
          </p:txBody>
        </p:sp>
        <p:graphicFrame>
          <p:nvGraphicFramePr>
            <p:cNvPr id="183318" name="Object 22"/>
            <p:cNvGraphicFramePr>
              <a:graphicFrameLocks/>
            </p:cNvGraphicFramePr>
            <p:nvPr/>
          </p:nvGraphicFramePr>
          <p:xfrm>
            <a:off x="2988" y="2401"/>
            <a:ext cx="58" cy="122"/>
          </p:xfrm>
          <a:graphic>
            <a:graphicData uri="http://schemas.openxmlformats.org/presentationml/2006/ole">
              <mc:AlternateContent xmlns:mc="http://schemas.openxmlformats.org/markup-compatibility/2006">
                <mc:Choice xmlns:v="urn:schemas-microsoft-com:vml" Requires="v">
                  <p:oleObj spid="_x0000_s5149" name="Równanie" r:id="rId3" imgW="114120" imgH="203040" progId="Equation.2">
                    <p:embed/>
                  </p:oleObj>
                </mc:Choice>
                <mc:Fallback>
                  <p:oleObj name="Równanie" r:id="rId3" imgW="114120" imgH="203040" progId="Equation.2">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8" y="2401"/>
                          <a:ext cx="58" cy="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3319" name="Line 23"/>
            <p:cNvSpPr>
              <a:spLocks noChangeShapeType="1"/>
            </p:cNvSpPr>
            <p:nvPr/>
          </p:nvSpPr>
          <p:spPr bwMode="auto">
            <a:xfrm>
              <a:off x="2084" y="2756"/>
              <a:ext cx="1493"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183320" name="Line 24"/>
            <p:cNvSpPr>
              <a:spLocks noChangeShapeType="1"/>
            </p:cNvSpPr>
            <p:nvPr/>
          </p:nvSpPr>
          <p:spPr bwMode="auto">
            <a:xfrm>
              <a:off x="2084" y="3188"/>
              <a:ext cx="1493"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183321" name="Rectangle 25"/>
            <p:cNvSpPr>
              <a:spLocks noChangeArrowheads="1"/>
            </p:cNvSpPr>
            <p:nvPr/>
          </p:nvSpPr>
          <p:spPr bwMode="auto">
            <a:xfrm>
              <a:off x="939" y="2668"/>
              <a:ext cx="1137" cy="608"/>
            </a:xfrm>
            <a:prstGeom prst="rect">
              <a:avLst/>
            </a:prstGeom>
            <a:solidFill>
              <a:srgbClr val="FFFFCC"/>
            </a:solidFill>
            <a:ln w="25400">
              <a:solidFill>
                <a:schemeClr val="tx1"/>
              </a:solidFill>
              <a:miter lim="800000"/>
              <a:headEnd/>
              <a:tailEnd/>
            </a:ln>
            <a:effectLst/>
          </p:spPr>
          <p:txBody>
            <a:bodyPr wrap="none" lIns="92075" tIns="46038" rIns="92075" bIns="46038" anchor="ctr"/>
            <a:lstStyle/>
            <a:p>
              <a:pPr algn="ctr" defTabSz="762000" eaLnBrk="0" hangingPunct="0"/>
              <a:r>
                <a:rPr lang="en-US" sz="2800">
                  <a:latin typeface="+mn-lt"/>
                </a:rPr>
                <a:t>TMX</a:t>
              </a:r>
            </a:p>
          </p:txBody>
        </p:sp>
        <p:sp>
          <p:nvSpPr>
            <p:cNvPr id="183322" name="Rectangle 26"/>
            <p:cNvSpPr>
              <a:spLocks noChangeArrowheads="1"/>
            </p:cNvSpPr>
            <p:nvPr/>
          </p:nvSpPr>
          <p:spPr bwMode="auto">
            <a:xfrm>
              <a:off x="3584" y="2668"/>
              <a:ext cx="1138" cy="608"/>
            </a:xfrm>
            <a:prstGeom prst="rect">
              <a:avLst/>
            </a:prstGeom>
            <a:solidFill>
              <a:srgbClr val="FFFFCC"/>
            </a:solidFill>
            <a:ln w="25400">
              <a:solidFill>
                <a:schemeClr val="tx1"/>
              </a:solidFill>
              <a:miter lim="800000"/>
              <a:headEnd/>
              <a:tailEnd/>
            </a:ln>
            <a:effectLst/>
          </p:spPr>
          <p:txBody>
            <a:bodyPr wrap="none" lIns="92075" tIns="46038" rIns="92075" bIns="46038" anchor="ctr"/>
            <a:lstStyle/>
            <a:p>
              <a:pPr algn="ctr" defTabSz="762000" eaLnBrk="0" hangingPunct="0"/>
              <a:r>
                <a:rPr lang="en-US" sz="2800">
                  <a:latin typeface="+mn-lt"/>
                </a:rPr>
                <a:t>TMX</a:t>
              </a:r>
            </a:p>
          </p:txBody>
        </p:sp>
        <p:grpSp>
          <p:nvGrpSpPr>
            <p:cNvPr id="183323" name="Group 27"/>
            <p:cNvGrpSpPr>
              <a:grpSpLocks/>
            </p:cNvGrpSpPr>
            <p:nvPr/>
          </p:nvGrpSpPr>
          <p:grpSpPr bwMode="auto">
            <a:xfrm>
              <a:off x="4729" y="2756"/>
              <a:ext cx="384" cy="432"/>
              <a:chOff x="5160" y="2448"/>
              <a:chExt cx="432" cy="432"/>
            </a:xfrm>
          </p:grpSpPr>
          <p:sp>
            <p:nvSpPr>
              <p:cNvPr id="183324" name="Line 28"/>
              <p:cNvSpPr>
                <a:spLocks noChangeShapeType="1"/>
              </p:cNvSpPr>
              <p:nvPr/>
            </p:nvSpPr>
            <p:spPr bwMode="auto">
              <a:xfrm>
                <a:off x="5160" y="2448"/>
                <a:ext cx="432"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183325" name="Line 29"/>
              <p:cNvSpPr>
                <a:spLocks noChangeShapeType="1"/>
              </p:cNvSpPr>
              <p:nvPr/>
            </p:nvSpPr>
            <p:spPr bwMode="auto">
              <a:xfrm>
                <a:off x="5160" y="2592"/>
                <a:ext cx="432"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183326" name="Line 30"/>
              <p:cNvSpPr>
                <a:spLocks noChangeShapeType="1"/>
              </p:cNvSpPr>
              <p:nvPr/>
            </p:nvSpPr>
            <p:spPr bwMode="auto">
              <a:xfrm>
                <a:off x="5160" y="2736"/>
                <a:ext cx="432"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183327" name="Line 31"/>
              <p:cNvSpPr>
                <a:spLocks noChangeShapeType="1"/>
              </p:cNvSpPr>
              <p:nvPr/>
            </p:nvSpPr>
            <p:spPr bwMode="auto">
              <a:xfrm>
                <a:off x="5160" y="2880"/>
                <a:ext cx="432"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grpSp>
        <p:grpSp>
          <p:nvGrpSpPr>
            <p:cNvPr id="183328" name="Group 32"/>
            <p:cNvGrpSpPr>
              <a:grpSpLocks/>
            </p:cNvGrpSpPr>
            <p:nvPr/>
          </p:nvGrpSpPr>
          <p:grpSpPr bwMode="auto">
            <a:xfrm>
              <a:off x="548" y="2756"/>
              <a:ext cx="384" cy="432"/>
              <a:chOff x="456" y="2448"/>
              <a:chExt cx="432" cy="432"/>
            </a:xfrm>
          </p:grpSpPr>
          <p:sp>
            <p:nvSpPr>
              <p:cNvPr id="183329" name="Line 33"/>
              <p:cNvSpPr>
                <a:spLocks noChangeShapeType="1"/>
              </p:cNvSpPr>
              <p:nvPr/>
            </p:nvSpPr>
            <p:spPr bwMode="auto">
              <a:xfrm>
                <a:off x="456" y="2448"/>
                <a:ext cx="432"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183330" name="Line 34"/>
              <p:cNvSpPr>
                <a:spLocks noChangeShapeType="1"/>
              </p:cNvSpPr>
              <p:nvPr/>
            </p:nvSpPr>
            <p:spPr bwMode="auto">
              <a:xfrm>
                <a:off x="456" y="2592"/>
                <a:ext cx="432"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183331" name="Line 35"/>
              <p:cNvSpPr>
                <a:spLocks noChangeShapeType="1"/>
              </p:cNvSpPr>
              <p:nvPr/>
            </p:nvSpPr>
            <p:spPr bwMode="auto">
              <a:xfrm>
                <a:off x="456" y="2736"/>
                <a:ext cx="432"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183332" name="Line 36"/>
              <p:cNvSpPr>
                <a:spLocks noChangeShapeType="1"/>
              </p:cNvSpPr>
              <p:nvPr/>
            </p:nvSpPr>
            <p:spPr bwMode="auto">
              <a:xfrm>
                <a:off x="456" y="2880"/>
                <a:ext cx="432"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grpSp>
        <p:sp>
          <p:nvSpPr>
            <p:cNvPr id="183333" name="Rectangle 37"/>
            <p:cNvSpPr>
              <a:spLocks noChangeArrowheads="1"/>
            </p:cNvSpPr>
            <p:nvPr/>
          </p:nvSpPr>
          <p:spPr bwMode="auto">
            <a:xfrm>
              <a:off x="2261" y="2428"/>
              <a:ext cx="1099" cy="233"/>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a:latin typeface="+mn-lt"/>
                </a:rPr>
                <a:t>Working lines</a:t>
              </a:r>
            </a:p>
          </p:txBody>
        </p:sp>
        <p:sp>
          <p:nvSpPr>
            <p:cNvPr id="183334" name="Rectangle 38"/>
            <p:cNvSpPr>
              <a:spLocks noChangeArrowheads="1"/>
            </p:cNvSpPr>
            <p:nvPr/>
          </p:nvSpPr>
          <p:spPr bwMode="auto">
            <a:xfrm>
              <a:off x="2167" y="3244"/>
              <a:ext cx="1163" cy="233"/>
            </a:xfrm>
            <a:prstGeom prst="rect">
              <a:avLst/>
            </a:prstGeom>
            <a:noFill/>
            <a:ln w="9525">
              <a:noFill/>
              <a:miter lim="800000"/>
              <a:headEnd/>
              <a:tailEnd/>
            </a:ln>
            <a:effectLst/>
          </p:spPr>
          <p:txBody>
            <a:bodyPr wrap="none" lIns="92075" tIns="46038" rIns="92075" bIns="46038">
              <a:spAutoFit/>
            </a:bodyPr>
            <a:lstStyle/>
            <a:p>
              <a:pPr defTabSz="762000" eaLnBrk="0" hangingPunct="0"/>
              <a:r>
                <a:rPr lang="en-US">
                  <a:latin typeface="+mn-lt"/>
                </a:rPr>
                <a:t>Protection line</a:t>
              </a:r>
            </a:p>
          </p:txBody>
        </p:sp>
        <p:sp>
          <p:nvSpPr>
            <p:cNvPr id="183335" name="Line 39"/>
            <p:cNvSpPr>
              <a:spLocks noChangeShapeType="1"/>
            </p:cNvSpPr>
            <p:nvPr/>
          </p:nvSpPr>
          <p:spPr bwMode="auto">
            <a:xfrm>
              <a:off x="2076" y="2828"/>
              <a:ext cx="1494"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183336" name="Line 40"/>
            <p:cNvSpPr>
              <a:spLocks noChangeShapeType="1"/>
            </p:cNvSpPr>
            <p:nvPr/>
          </p:nvSpPr>
          <p:spPr bwMode="auto">
            <a:xfrm>
              <a:off x="2084" y="2900"/>
              <a:ext cx="1493" cy="0"/>
            </a:xfrm>
            <a:prstGeom prst="line">
              <a:avLst/>
            </a:prstGeom>
            <a:noFill/>
            <a:ln w="50800">
              <a:solidFill>
                <a:schemeClr val="tx1"/>
              </a:solidFill>
              <a:round/>
              <a:headEnd type="none" w="sm" len="sm"/>
              <a:tailEnd type="none" w="sm" len="sm"/>
            </a:ln>
            <a:effectLst/>
          </p:spPr>
          <p:txBody>
            <a:bodyPr wrap="none" anchor="ctr"/>
            <a:lstStyle/>
            <a:p>
              <a:endParaRPr lang="pl-PL">
                <a:latin typeface="+mn-lt"/>
              </a:endParaRPr>
            </a:p>
          </p:txBody>
        </p:sp>
        <p:sp>
          <p:nvSpPr>
            <p:cNvPr id="183337" name="Text Box 41"/>
            <p:cNvSpPr txBox="1">
              <a:spLocks noChangeArrowheads="1"/>
            </p:cNvSpPr>
            <p:nvPr/>
          </p:nvSpPr>
          <p:spPr bwMode="auto">
            <a:xfrm>
              <a:off x="555" y="2280"/>
              <a:ext cx="1317" cy="288"/>
            </a:xfrm>
            <a:prstGeom prst="rect">
              <a:avLst/>
            </a:prstGeom>
            <a:noFill/>
            <a:ln w="12700">
              <a:noFill/>
              <a:miter lim="800000"/>
              <a:headEnd type="none" w="sm" len="sm"/>
              <a:tailEnd type="none" w="sm" len="sm"/>
            </a:ln>
            <a:effectLst/>
          </p:spPr>
          <p:txBody>
            <a:bodyPr>
              <a:spAutoFit/>
            </a:bodyPr>
            <a:lstStyle/>
            <a:p>
              <a:pPr defTabSz="762000" eaLnBrk="0" hangingPunct="0"/>
              <a:r>
                <a:rPr lang="en-US" sz="2400">
                  <a:latin typeface="+mn-lt"/>
                </a:rPr>
                <a:t>Linear 1:</a:t>
              </a:r>
              <a:r>
                <a:rPr lang="en-US" sz="2400" i="1">
                  <a:latin typeface="+mn-lt"/>
                </a:rPr>
                <a:t>N</a:t>
              </a:r>
            </a:p>
          </p:txBody>
        </p:sp>
      </p:grpSp>
      <p:sp>
        <p:nvSpPr>
          <p:cNvPr id="183341" name="Rectangle 45"/>
          <p:cNvSpPr>
            <a:spLocks noGrp="1" noChangeArrowheads="1"/>
          </p:cNvSpPr>
          <p:nvPr>
            <p:ph type="title"/>
          </p:nvPr>
        </p:nvSpPr>
        <p:spPr/>
        <p:txBody>
          <a:bodyPr/>
          <a:lstStyle/>
          <a:p>
            <a:r>
              <a:rPr lang="en-US" sz="2400" dirty="0"/>
              <a:t>Line Level </a:t>
            </a:r>
            <a:r>
              <a:rPr lang="en-US" sz="2400" dirty="0" smtClean="0"/>
              <a:t>Protection Techniques</a:t>
            </a:r>
            <a:endParaRPr lang="en-US" sz="2400" dirty="0"/>
          </a:p>
        </p:txBody>
      </p:sp>
      <p:sp>
        <p:nvSpPr>
          <p:cNvPr id="183339" name="Text Box 43"/>
          <p:cNvSpPr txBox="1">
            <a:spLocks noChangeArrowheads="1"/>
          </p:cNvSpPr>
          <p:nvPr/>
        </p:nvSpPr>
        <p:spPr bwMode="auto">
          <a:xfrm>
            <a:off x="304800" y="5373216"/>
            <a:ext cx="8763000" cy="1200329"/>
          </a:xfrm>
          <a:prstGeom prst="rect">
            <a:avLst/>
          </a:prstGeom>
          <a:noFill/>
          <a:ln w="9525">
            <a:noFill/>
            <a:miter lim="800000"/>
            <a:headEnd/>
            <a:tailEnd/>
          </a:ln>
          <a:effectLst/>
        </p:spPr>
        <p:txBody>
          <a:bodyPr>
            <a:spAutoFit/>
          </a:bodyPr>
          <a:lstStyle/>
          <a:p>
            <a:r>
              <a:rPr lang="en-US" sz="2400" dirty="0">
                <a:latin typeface="+mn-lt"/>
              </a:rPr>
              <a:t>In 1:</a:t>
            </a:r>
            <a:r>
              <a:rPr lang="en-US" sz="2400" i="1" dirty="0">
                <a:latin typeface="+mn-lt"/>
              </a:rPr>
              <a:t>N</a:t>
            </a:r>
            <a:r>
              <a:rPr lang="en-US" sz="2400" dirty="0">
                <a:latin typeface="+mn-lt"/>
              </a:rPr>
              <a:t> protection low priority traffic can be carried over the protection line when that line is not carrying traffic for a failed working line</a:t>
            </a:r>
          </a:p>
        </p:txBody>
      </p:sp>
    </p:spTree>
    <p:extLst>
      <p:ext uri="{BB962C8B-B14F-4D97-AF65-F5344CB8AC3E}">
        <p14:creationId xmlns:p14="http://schemas.microsoft.com/office/powerpoint/2010/main" val="359167603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83298"/>
                                        </p:tgtEl>
                                        <p:attrNameLst>
                                          <p:attrName>style.visibility</p:attrName>
                                        </p:attrNameLst>
                                      </p:cBhvr>
                                      <p:to>
                                        <p:strVal val="visible"/>
                                      </p:to>
                                    </p:set>
                                    <p:animEffect transition="in" filter="wipe(left)">
                                      <p:cBhvr>
                                        <p:cTn id="7" dur="500"/>
                                        <p:tgtEl>
                                          <p:spTgt spid="18329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83316"/>
                                        </p:tgtEl>
                                        <p:attrNameLst>
                                          <p:attrName>style.visibility</p:attrName>
                                        </p:attrNameLst>
                                      </p:cBhvr>
                                      <p:to>
                                        <p:strVal val="visible"/>
                                      </p:to>
                                    </p:set>
                                    <p:animEffect transition="in" filter="wipe(left)">
                                      <p:cBhvr>
                                        <p:cTn id="12" dur="500"/>
                                        <p:tgtEl>
                                          <p:spTgt spid="1833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83339">
                                            <p:txEl>
                                              <p:pRg st="0" end="0"/>
                                            </p:txEl>
                                          </p:spTgt>
                                        </p:tgtEl>
                                        <p:attrNameLst>
                                          <p:attrName>style.visibility</p:attrName>
                                        </p:attrNameLst>
                                      </p:cBhvr>
                                      <p:to>
                                        <p:strVal val="visible"/>
                                      </p:to>
                                    </p:set>
                                    <p:animEffect transition="in" filter="wipe(left)">
                                      <p:cBhvr>
                                        <p:cTn id="17" dur="500"/>
                                        <p:tgtEl>
                                          <p:spTgt spid="1833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339"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9138" name="Group 2"/>
          <p:cNvGrpSpPr>
            <a:grpSpLocks/>
          </p:cNvGrpSpPr>
          <p:nvPr/>
        </p:nvGrpSpPr>
        <p:grpSpPr bwMode="auto">
          <a:xfrm>
            <a:off x="504825" y="2085975"/>
            <a:ext cx="8212138" cy="1117600"/>
            <a:chOff x="318" y="1314"/>
            <a:chExt cx="5173" cy="704"/>
          </a:xfrm>
        </p:grpSpPr>
        <p:grpSp>
          <p:nvGrpSpPr>
            <p:cNvPr id="219139" name="Group 3"/>
            <p:cNvGrpSpPr>
              <a:grpSpLocks/>
            </p:cNvGrpSpPr>
            <p:nvPr/>
          </p:nvGrpSpPr>
          <p:grpSpPr bwMode="auto">
            <a:xfrm>
              <a:off x="318" y="1314"/>
              <a:ext cx="5173" cy="704"/>
              <a:chOff x="318" y="1314"/>
              <a:chExt cx="5173" cy="704"/>
            </a:xfrm>
          </p:grpSpPr>
          <p:sp>
            <p:nvSpPr>
              <p:cNvPr id="219140" name="Rectangle 4"/>
              <p:cNvSpPr>
                <a:spLocks noChangeArrowheads="1"/>
              </p:cNvSpPr>
              <p:nvPr/>
            </p:nvSpPr>
            <p:spPr bwMode="auto">
              <a:xfrm>
                <a:off x="2112" y="1536"/>
                <a:ext cx="1536" cy="262"/>
              </a:xfrm>
              <a:prstGeom prst="rect">
                <a:avLst/>
              </a:prstGeom>
              <a:solidFill>
                <a:srgbClr val="FFFF99"/>
              </a:solidFill>
              <a:ln w="9525">
                <a:noFill/>
                <a:miter lim="800000"/>
                <a:headEnd/>
                <a:tailEnd/>
              </a:ln>
              <a:effectLst/>
            </p:spPr>
            <p:txBody>
              <a:bodyPr wrap="none" anchor="ctr"/>
              <a:lstStyle/>
              <a:p>
                <a:endParaRPr lang="pl-PL">
                  <a:latin typeface="+mn-lt"/>
                </a:endParaRPr>
              </a:p>
            </p:txBody>
          </p:sp>
          <p:sp>
            <p:nvSpPr>
              <p:cNvPr id="219141" name="AutoShape 6"/>
              <p:cNvSpPr>
                <a:spLocks noChangeArrowheads="1"/>
              </p:cNvSpPr>
              <p:nvPr/>
            </p:nvSpPr>
            <p:spPr bwMode="auto">
              <a:xfrm rot="5400000" flipV="1">
                <a:off x="1597" y="1572"/>
                <a:ext cx="704" cy="188"/>
              </a:xfrm>
              <a:custGeom>
                <a:avLst/>
                <a:gdLst>
                  <a:gd name="T0" fmla="*/ 616 w 21600"/>
                  <a:gd name="T1" fmla="*/ 94 h 21600"/>
                  <a:gd name="T2" fmla="*/ 352 w 21600"/>
                  <a:gd name="T3" fmla="*/ 188 h 21600"/>
                  <a:gd name="T4" fmla="*/ 88 w 21600"/>
                  <a:gd name="T5" fmla="*/ 94 h 21600"/>
                  <a:gd name="T6" fmla="*/ 352 w 21600"/>
                  <a:gd name="T7" fmla="*/ 0 h 21600"/>
                  <a:gd name="T8" fmla="*/ 0 60000 65536"/>
                  <a:gd name="T9" fmla="*/ 0 60000 65536"/>
                  <a:gd name="T10" fmla="*/ 0 60000 65536"/>
                  <a:gd name="T11" fmla="*/ 0 60000 65536"/>
                  <a:gd name="T12" fmla="*/ 4510 w 21600"/>
                  <a:gd name="T13" fmla="*/ 4481 h 21600"/>
                  <a:gd name="T14" fmla="*/ 17090 w 21600"/>
                  <a:gd name="T15" fmla="*/ 17119 h 21600"/>
                </a:gdLst>
                <a:ahLst/>
                <a:cxnLst>
                  <a:cxn ang="T8">
                    <a:pos x="T0" y="T1"/>
                  </a:cxn>
                  <a:cxn ang="T9">
                    <a:pos x="T2" y="T3"/>
                  </a:cxn>
                  <a:cxn ang="T10">
                    <a:pos x="T4" y="T5"/>
                  </a:cxn>
                  <a:cxn ang="T11">
                    <a:pos x="T6" y="T7"/>
                  </a:cxn>
                </a:cxnLst>
                <a:rect l="T12" t="T13" r="T14" b="T15"/>
                <a:pathLst>
                  <a:path w="21600" h="21600">
                    <a:moveTo>
                      <a:pt x="0" y="0"/>
                    </a:moveTo>
                    <a:lnTo>
                      <a:pt x="5399" y="21600"/>
                    </a:lnTo>
                    <a:lnTo>
                      <a:pt x="16201" y="21600"/>
                    </a:lnTo>
                    <a:lnTo>
                      <a:pt x="21600" y="0"/>
                    </a:lnTo>
                    <a:close/>
                  </a:path>
                </a:pathLst>
              </a:custGeom>
              <a:solidFill>
                <a:srgbClr val="FFFF99"/>
              </a:solidFill>
              <a:ln w="25400">
                <a:solidFill>
                  <a:schemeClr val="tx1"/>
                </a:solidFill>
                <a:miter lim="800000"/>
                <a:headEnd/>
                <a:tailEnd/>
              </a:ln>
            </p:spPr>
            <p:txBody>
              <a:bodyPr wrap="none" anchor="ctr"/>
              <a:lstStyle/>
              <a:p>
                <a:endParaRPr lang="pl-PL">
                  <a:latin typeface="+mn-lt"/>
                </a:endParaRPr>
              </a:p>
            </p:txBody>
          </p:sp>
          <p:sp>
            <p:nvSpPr>
              <p:cNvPr id="219142" name="AutoShape 7"/>
              <p:cNvSpPr>
                <a:spLocks noChangeArrowheads="1"/>
              </p:cNvSpPr>
              <p:nvPr/>
            </p:nvSpPr>
            <p:spPr bwMode="auto">
              <a:xfrm rot="-5400000" flipH="1" flipV="1">
                <a:off x="3509" y="1572"/>
                <a:ext cx="704" cy="188"/>
              </a:xfrm>
              <a:custGeom>
                <a:avLst/>
                <a:gdLst>
                  <a:gd name="T0" fmla="*/ 616 w 21600"/>
                  <a:gd name="T1" fmla="*/ 94 h 21600"/>
                  <a:gd name="T2" fmla="*/ 352 w 21600"/>
                  <a:gd name="T3" fmla="*/ 188 h 21600"/>
                  <a:gd name="T4" fmla="*/ 88 w 21600"/>
                  <a:gd name="T5" fmla="*/ 94 h 21600"/>
                  <a:gd name="T6" fmla="*/ 352 w 21600"/>
                  <a:gd name="T7" fmla="*/ 0 h 21600"/>
                  <a:gd name="T8" fmla="*/ 0 60000 65536"/>
                  <a:gd name="T9" fmla="*/ 0 60000 65536"/>
                  <a:gd name="T10" fmla="*/ 0 60000 65536"/>
                  <a:gd name="T11" fmla="*/ 0 60000 65536"/>
                  <a:gd name="T12" fmla="*/ 4510 w 21600"/>
                  <a:gd name="T13" fmla="*/ 4481 h 21600"/>
                  <a:gd name="T14" fmla="*/ 17090 w 21600"/>
                  <a:gd name="T15" fmla="*/ 17119 h 21600"/>
                </a:gdLst>
                <a:ahLst/>
                <a:cxnLst>
                  <a:cxn ang="T8">
                    <a:pos x="T0" y="T1"/>
                  </a:cxn>
                  <a:cxn ang="T9">
                    <a:pos x="T2" y="T3"/>
                  </a:cxn>
                  <a:cxn ang="T10">
                    <a:pos x="T4" y="T5"/>
                  </a:cxn>
                  <a:cxn ang="T11">
                    <a:pos x="T6" y="T7"/>
                  </a:cxn>
                </a:cxnLst>
                <a:rect l="T12" t="T13" r="T14" b="T15"/>
                <a:pathLst>
                  <a:path w="21600" h="21600">
                    <a:moveTo>
                      <a:pt x="0" y="0"/>
                    </a:moveTo>
                    <a:lnTo>
                      <a:pt x="5399" y="21600"/>
                    </a:lnTo>
                    <a:lnTo>
                      <a:pt x="16201" y="21600"/>
                    </a:lnTo>
                    <a:lnTo>
                      <a:pt x="21600" y="0"/>
                    </a:lnTo>
                    <a:close/>
                  </a:path>
                </a:pathLst>
              </a:custGeom>
              <a:solidFill>
                <a:srgbClr val="FFFF99"/>
              </a:solidFill>
              <a:ln w="25400">
                <a:solidFill>
                  <a:schemeClr val="tx1"/>
                </a:solidFill>
                <a:miter lim="800000"/>
                <a:headEnd/>
                <a:tailEnd/>
              </a:ln>
            </p:spPr>
            <p:txBody>
              <a:bodyPr wrap="none" anchor="ctr"/>
              <a:lstStyle/>
              <a:p>
                <a:endParaRPr lang="pl-PL">
                  <a:latin typeface="+mn-lt"/>
                </a:endParaRPr>
              </a:p>
            </p:txBody>
          </p:sp>
          <p:grpSp>
            <p:nvGrpSpPr>
              <p:cNvPr id="219143" name="Group 7"/>
              <p:cNvGrpSpPr>
                <a:grpSpLocks/>
              </p:cNvGrpSpPr>
              <p:nvPr/>
            </p:nvGrpSpPr>
            <p:grpSpPr bwMode="auto">
              <a:xfrm>
                <a:off x="2090" y="1527"/>
                <a:ext cx="1592" cy="271"/>
                <a:chOff x="2090" y="1527"/>
                <a:chExt cx="1592" cy="271"/>
              </a:xfrm>
            </p:grpSpPr>
            <p:sp>
              <p:nvSpPr>
                <p:cNvPr id="219144" name="Oval 9"/>
                <p:cNvSpPr>
                  <a:spLocks noChangeArrowheads="1"/>
                </p:cNvSpPr>
                <p:nvPr/>
              </p:nvSpPr>
              <p:spPr bwMode="auto">
                <a:xfrm>
                  <a:off x="2090" y="1530"/>
                  <a:ext cx="74" cy="260"/>
                </a:xfrm>
                <a:prstGeom prst="ellipse">
                  <a:avLst/>
                </a:prstGeom>
                <a:solidFill>
                  <a:srgbClr val="FFFF99"/>
                </a:solidFill>
                <a:ln w="25400">
                  <a:solidFill>
                    <a:schemeClr val="tx1"/>
                  </a:solidFill>
                  <a:round/>
                  <a:headEnd/>
                  <a:tailEnd/>
                </a:ln>
              </p:spPr>
              <p:txBody>
                <a:bodyPr wrap="none" anchor="ctr"/>
                <a:lstStyle/>
                <a:p>
                  <a:endParaRPr lang="en-US">
                    <a:latin typeface="+mn-lt"/>
                    <a:cs typeface="Arial" pitchFamily="34" charset="0"/>
                  </a:endParaRPr>
                </a:p>
              </p:txBody>
            </p:sp>
            <p:sp>
              <p:nvSpPr>
                <p:cNvPr id="219145" name="Oval 10"/>
                <p:cNvSpPr>
                  <a:spLocks noChangeArrowheads="1"/>
                </p:cNvSpPr>
                <p:nvPr/>
              </p:nvSpPr>
              <p:spPr bwMode="auto">
                <a:xfrm>
                  <a:off x="3608" y="1530"/>
                  <a:ext cx="74" cy="260"/>
                </a:xfrm>
                <a:prstGeom prst="ellipse">
                  <a:avLst/>
                </a:prstGeom>
                <a:solidFill>
                  <a:srgbClr val="FFFF99"/>
                </a:solidFill>
                <a:ln w="25400">
                  <a:solidFill>
                    <a:schemeClr val="tx1"/>
                  </a:solidFill>
                  <a:round/>
                  <a:headEnd/>
                  <a:tailEnd/>
                </a:ln>
              </p:spPr>
              <p:txBody>
                <a:bodyPr wrap="none" anchor="ctr"/>
                <a:lstStyle/>
                <a:p>
                  <a:endParaRPr lang="en-US">
                    <a:latin typeface="+mn-lt"/>
                    <a:cs typeface="Arial" pitchFamily="34" charset="0"/>
                  </a:endParaRPr>
                </a:p>
              </p:txBody>
            </p:sp>
            <p:sp>
              <p:nvSpPr>
                <p:cNvPr id="219146" name="Line 11"/>
                <p:cNvSpPr>
                  <a:spLocks noChangeShapeType="1"/>
                </p:cNvSpPr>
                <p:nvPr/>
              </p:nvSpPr>
              <p:spPr bwMode="auto">
                <a:xfrm flipV="1">
                  <a:off x="2127" y="1527"/>
                  <a:ext cx="1520" cy="2"/>
                </a:xfrm>
                <a:prstGeom prst="line">
                  <a:avLst/>
                </a:prstGeom>
                <a:noFill/>
                <a:ln w="25400">
                  <a:solidFill>
                    <a:schemeClr val="tx1"/>
                  </a:solidFill>
                  <a:round/>
                  <a:headEnd type="none" w="sm" len="sm"/>
                  <a:tailEnd type="none" w="sm" len="sm"/>
                </a:ln>
              </p:spPr>
              <p:txBody>
                <a:bodyPr wrap="none" anchor="ctr"/>
                <a:lstStyle/>
                <a:p>
                  <a:endParaRPr lang="pl-PL">
                    <a:latin typeface="+mn-lt"/>
                  </a:endParaRPr>
                </a:p>
              </p:txBody>
            </p:sp>
            <p:sp>
              <p:nvSpPr>
                <p:cNvPr id="219147" name="Line 12"/>
                <p:cNvSpPr>
                  <a:spLocks noChangeShapeType="1"/>
                </p:cNvSpPr>
                <p:nvPr/>
              </p:nvSpPr>
              <p:spPr bwMode="auto">
                <a:xfrm flipV="1">
                  <a:off x="2127" y="1796"/>
                  <a:ext cx="1520" cy="2"/>
                </a:xfrm>
                <a:prstGeom prst="line">
                  <a:avLst/>
                </a:prstGeom>
                <a:noFill/>
                <a:ln w="25400">
                  <a:solidFill>
                    <a:schemeClr val="tx1"/>
                  </a:solidFill>
                  <a:round/>
                  <a:headEnd type="none" w="sm" len="sm"/>
                  <a:tailEnd type="none" w="sm" len="sm"/>
                </a:ln>
              </p:spPr>
              <p:txBody>
                <a:bodyPr wrap="none" anchor="ctr"/>
                <a:lstStyle/>
                <a:p>
                  <a:endParaRPr lang="pl-PL">
                    <a:latin typeface="+mn-lt"/>
                  </a:endParaRPr>
                </a:p>
              </p:txBody>
            </p:sp>
          </p:grpSp>
          <p:sp>
            <p:nvSpPr>
              <p:cNvPr id="219148" name="Rectangle 20"/>
              <p:cNvSpPr>
                <a:spLocks noChangeArrowheads="1"/>
              </p:cNvSpPr>
              <p:nvPr/>
            </p:nvSpPr>
            <p:spPr bwMode="auto">
              <a:xfrm>
                <a:off x="318" y="1377"/>
                <a:ext cx="488" cy="569"/>
              </a:xfrm>
              <a:prstGeom prst="rect">
                <a:avLst/>
              </a:prstGeom>
              <a:solidFill>
                <a:srgbClr val="FFFF99"/>
              </a:solidFill>
              <a:ln w="25400">
                <a:solidFill>
                  <a:schemeClr val="tx1"/>
                </a:solidFill>
                <a:miter lim="800000"/>
                <a:headEnd/>
                <a:tailEnd/>
              </a:ln>
            </p:spPr>
            <p:txBody>
              <a:bodyPr wrap="none" anchor="ctr"/>
              <a:lstStyle/>
              <a:p>
                <a:endParaRPr lang="en-US">
                  <a:latin typeface="+mn-lt"/>
                  <a:cs typeface="Arial" pitchFamily="34" charset="0"/>
                </a:endParaRPr>
              </a:p>
            </p:txBody>
          </p:sp>
          <p:sp>
            <p:nvSpPr>
              <p:cNvPr id="219149" name="Rectangle 26"/>
              <p:cNvSpPr>
                <a:spLocks noChangeArrowheads="1"/>
              </p:cNvSpPr>
              <p:nvPr/>
            </p:nvSpPr>
            <p:spPr bwMode="auto">
              <a:xfrm>
                <a:off x="5003" y="1377"/>
                <a:ext cx="488" cy="569"/>
              </a:xfrm>
              <a:prstGeom prst="rect">
                <a:avLst/>
              </a:prstGeom>
              <a:solidFill>
                <a:srgbClr val="FFFF99"/>
              </a:solidFill>
              <a:ln w="254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19150" name="Group 14"/>
            <p:cNvGrpSpPr>
              <a:grpSpLocks/>
            </p:cNvGrpSpPr>
            <p:nvPr/>
          </p:nvGrpSpPr>
          <p:grpSpPr bwMode="auto">
            <a:xfrm>
              <a:off x="398" y="1423"/>
              <a:ext cx="409" cy="432"/>
              <a:chOff x="398" y="1423"/>
              <a:chExt cx="409" cy="432"/>
            </a:xfrm>
          </p:grpSpPr>
          <p:sp>
            <p:nvSpPr>
              <p:cNvPr id="219151" name="Rectangle 21" descr="Wide upward diagonal"/>
              <p:cNvSpPr>
                <a:spLocks noChangeArrowheads="1"/>
              </p:cNvSpPr>
              <p:nvPr/>
            </p:nvSpPr>
            <p:spPr bwMode="auto">
              <a:xfrm>
                <a:off x="674" y="1466"/>
                <a:ext cx="133" cy="133"/>
              </a:xfrm>
              <a:prstGeom prst="rect">
                <a:avLst/>
              </a:prstGeom>
              <a:pattFill prst="wdUpDiag">
                <a:fgClr>
                  <a:schemeClr val="accent1"/>
                </a:fgClr>
                <a:bgClr>
                  <a:schemeClr val="bg1"/>
                </a:bgClr>
              </a:pattFill>
              <a:ln w="25400">
                <a:solidFill>
                  <a:schemeClr val="tx1"/>
                </a:solidFill>
                <a:miter lim="800000"/>
                <a:headEnd/>
                <a:tailEnd/>
              </a:ln>
            </p:spPr>
            <p:txBody>
              <a:bodyPr wrap="none" anchor="ctr"/>
              <a:lstStyle/>
              <a:p>
                <a:endParaRPr lang="en-US">
                  <a:latin typeface="+mn-lt"/>
                  <a:cs typeface="Arial" pitchFamily="34" charset="0"/>
                </a:endParaRPr>
              </a:p>
            </p:txBody>
          </p:sp>
          <p:sp>
            <p:nvSpPr>
              <p:cNvPr id="219152" name="Rectangle 22" descr="Wide upward diagonal"/>
              <p:cNvSpPr>
                <a:spLocks noChangeArrowheads="1"/>
              </p:cNvSpPr>
              <p:nvPr/>
            </p:nvSpPr>
            <p:spPr bwMode="auto">
              <a:xfrm>
                <a:off x="674" y="1722"/>
                <a:ext cx="133" cy="133"/>
              </a:xfrm>
              <a:prstGeom prst="rect">
                <a:avLst/>
              </a:prstGeom>
              <a:pattFill prst="wdUpDiag">
                <a:fgClr>
                  <a:schemeClr val="accent1"/>
                </a:fgClr>
                <a:bgClr>
                  <a:schemeClr val="bg1"/>
                </a:bgClr>
              </a:pattFill>
              <a:ln w="25400">
                <a:solidFill>
                  <a:schemeClr val="tx1"/>
                </a:solidFill>
                <a:miter lim="800000"/>
                <a:headEnd/>
                <a:tailEnd/>
              </a:ln>
            </p:spPr>
            <p:txBody>
              <a:bodyPr wrap="none" anchor="ctr"/>
              <a:lstStyle/>
              <a:p>
                <a:endParaRPr lang="en-US">
                  <a:latin typeface="+mn-lt"/>
                  <a:cs typeface="Arial" pitchFamily="34" charset="0"/>
                </a:endParaRPr>
              </a:p>
            </p:txBody>
          </p:sp>
          <p:sp>
            <p:nvSpPr>
              <p:cNvPr id="219153" name="Rectangle 24"/>
              <p:cNvSpPr>
                <a:spLocks noChangeArrowheads="1"/>
              </p:cNvSpPr>
              <p:nvPr/>
            </p:nvSpPr>
            <p:spPr bwMode="auto">
              <a:xfrm>
                <a:off x="398" y="1423"/>
                <a:ext cx="279" cy="212"/>
              </a:xfrm>
              <a:prstGeom prst="rect">
                <a:avLst/>
              </a:prstGeom>
              <a:noFill/>
              <a:ln w="9525">
                <a:noFill/>
                <a:miter lim="800000"/>
                <a:headEnd/>
                <a:tailEnd/>
              </a:ln>
            </p:spPr>
            <p:txBody>
              <a:bodyPr wrap="none" lIns="73025" tIns="36512" rIns="73025" bIns="36512">
                <a:spAutoFit/>
              </a:bodyPr>
              <a:lstStyle/>
              <a:p>
                <a:pPr defTabSz="585788" eaLnBrk="0" hangingPunct="0">
                  <a:lnSpc>
                    <a:spcPct val="90000"/>
                  </a:lnSpc>
                </a:pPr>
                <a:r>
                  <a:rPr lang="en-US" sz="1900">
                    <a:solidFill>
                      <a:srgbClr val="000099"/>
                    </a:solidFill>
                    <a:latin typeface="+mn-lt"/>
                    <a:cs typeface="Arial" pitchFamily="34" charset="0"/>
                  </a:rPr>
                  <a:t>Tx</a:t>
                </a:r>
              </a:p>
            </p:txBody>
          </p:sp>
        </p:grpSp>
        <p:grpSp>
          <p:nvGrpSpPr>
            <p:cNvPr id="219154" name="Group 18"/>
            <p:cNvGrpSpPr>
              <a:grpSpLocks/>
            </p:cNvGrpSpPr>
            <p:nvPr/>
          </p:nvGrpSpPr>
          <p:grpSpPr bwMode="auto">
            <a:xfrm>
              <a:off x="5007" y="1421"/>
              <a:ext cx="419" cy="440"/>
              <a:chOff x="5007" y="1421"/>
              <a:chExt cx="419" cy="440"/>
            </a:xfrm>
          </p:grpSpPr>
          <p:sp>
            <p:nvSpPr>
              <p:cNvPr id="219155" name="Rectangle 27" descr="Large confetti"/>
              <p:cNvSpPr>
                <a:spLocks noChangeArrowheads="1"/>
              </p:cNvSpPr>
              <p:nvPr/>
            </p:nvSpPr>
            <p:spPr bwMode="auto">
              <a:xfrm>
                <a:off x="5007" y="1472"/>
                <a:ext cx="133" cy="133"/>
              </a:xfrm>
              <a:prstGeom prst="rect">
                <a:avLst/>
              </a:prstGeom>
              <a:pattFill prst="lgConfetti">
                <a:fgClr>
                  <a:schemeClr val="accent1"/>
                </a:fgClr>
                <a:bgClr>
                  <a:schemeClr val="bg1"/>
                </a:bgClr>
              </a:pattFill>
              <a:ln w="25400">
                <a:solidFill>
                  <a:schemeClr val="tx1"/>
                </a:solidFill>
                <a:miter lim="800000"/>
                <a:headEnd/>
                <a:tailEnd/>
              </a:ln>
            </p:spPr>
            <p:txBody>
              <a:bodyPr wrap="none" anchor="ctr"/>
              <a:lstStyle/>
              <a:p>
                <a:endParaRPr lang="en-US">
                  <a:latin typeface="+mn-lt"/>
                  <a:cs typeface="Arial" pitchFamily="34" charset="0"/>
                </a:endParaRPr>
              </a:p>
            </p:txBody>
          </p:sp>
          <p:sp>
            <p:nvSpPr>
              <p:cNvPr id="219156" name="Rectangle 28" descr="Large confetti"/>
              <p:cNvSpPr>
                <a:spLocks noChangeArrowheads="1"/>
              </p:cNvSpPr>
              <p:nvPr/>
            </p:nvSpPr>
            <p:spPr bwMode="auto">
              <a:xfrm>
                <a:off x="5007" y="1728"/>
                <a:ext cx="133" cy="133"/>
              </a:xfrm>
              <a:prstGeom prst="rect">
                <a:avLst/>
              </a:prstGeom>
              <a:pattFill prst="lgConfetti">
                <a:fgClr>
                  <a:schemeClr val="accent1"/>
                </a:fgClr>
                <a:bgClr>
                  <a:schemeClr val="bg1"/>
                </a:bgClr>
              </a:pattFill>
              <a:ln w="25400">
                <a:solidFill>
                  <a:schemeClr val="tx1"/>
                </a:solidFill>
                <a:miter lim="800000"/>
                <a:headEnd/>
                <a:tailEnd/>
              </a:ln>
            </p:spPr>
            <p:txBody>
              <a:bodyPr wrap="none" anchor="ctr"/>
              <a:lstStyle/>
              <a:p>
                <a:endParaRPr lang="en-US">
                  <a:latin typeface="+mn-lt"/>
                  <a:cs typeface="Arial" pitchFamily="34" charset="0"/>
                </a:endParaRPr>
              </a:p>
            </p:txBody>
          </p:sp>
          <p:sp>
            <p:nvSpPr>
              <p:cNvPr id="219157" name="Rectangle 30"/>
              <p:cNvSpPr>
                <a:spLocks noChangeArrowheads="1"/>
              </p:cNvSpPr>
              <p:nvPr/>
            </p:nvSpPr>
            <p:spPr bwMode="auto">
              <a:xfrm>
                <a:off x="5135" y="1421"/>
                <a:ext cx="291" cy="212"/>
              </a:xfrm>
              <a:prstGeom prst="rect">
                <a:avLst/>
              </a:prstGeom>
              <a:noFill/>
              <a:ln w="9525">
                <a:noFill/>
                <a:miter lim="800000"/>
                <a:headEnd/>
                <a:tailEnd/>
              </a:ln>
            </p:spPr>
            <p:txBody>
              <a:bodyPr wrap="none" lIns="73025" tIns="36512" rIns="73025" bIns="36512">
                <a:spAutoFit/>
              </a:bodyPr>
              <a:lstStyle/>
              <a:p>
                <a:pPr defTabSz="585788" eaLnBrk="0" hangingPunct="0">
                  <a:lnSpc>
                    <a:spcPct val="90000"/>
                  </a:lnSpc>
                </a:pPr>
                <a:r>
                  <a:rPr lang="en-US" sz="1900">
                    <a:solidFill>
                      <a:srgbClr val="000099"/>
                    </a:solidFill>
                    <a:latin typeface="+mn-lt"/>
                    <a:cs typeface="Arial" pitchFamily="34" charset="0"/>
                  </a:rPr>
                  <a:t>Rx</a:t>
                </a:r>
              </a:p>
            </p:txBody>
          </p:sp>
        </p:grpSp>
      </p:grpSp>
      <p:sp>
        <p:nvSpPr>
          <p:cNvPr id="219158" name="Rectangle 71"/>
          <p:cNvSpPr>
            <a:spLocks noGrp="1" noChangeArrowheads="1"/>
          </p:cNvSpPr>
          <p:nvPr>
            <p:ph type="title"/>
          </p:nvPr>
        </p:nvSpPr>
        <p:spPr/>
        <p:txBody>
          <a:bodyPr/>
          <a:lstStyle/>
          <a:p>
            <a:r>
              <a:rPr lang="en-US" sz="2400" dirty="0">
                <a:latin typeface="+mn-lt"/>
                <a:cs typeface="Arial" pitchFamily="34" charset="0"/>
              </a:rPr>
              <a:t>Example</a:t>
            </a:r>
            <a:br>
              <a:rPr lang="en-US" sz="2400" dirty="0">
                <a:latin typeface="+mn-lt"/>
                <a:cs typeface="Arial" pitchFamily="34" charset="0"/>
              </a:rPr>
            </a:br>
            <a:r>
              <a:rPr lang="en-US" sz="2400" dirty="0">
                <a:latin typeface="+mn-lt"/>
                <a:cs typeface="Arial" pitchFamily="34" charset="0"/>
              </a:rPr>
              <a:t>1+1 Line Protection</a:t>
            </a:r>
            <a:endParaRPr lang="pl-PL" sz="2400" dirty="0">
              <a:latin typeface="+mn-lt"/>
              <a:cs typeface="Arial" pitchFamily="34" charset="0"/>
            </a:endParaRPr>
          </a:p>
        </p:txBody>
      </p:sp>
      <p:grpSp>
        <p:nvGrpSpPr>
          <p:cNvPr id="219160" name="Group 2"/>
          <p:cNvGrpSpPr>
            <a:grpSpLocks/>
          </p:cNvGrpSpPr>
          <p:nvPr/>
        </p:nvGrpSpPr>
        <p:grpSpPr bwMode="auto">
          <a:xfrm>
            <a:off x="1296988" y="2443163"/>
            <a:ext cx="1090612" cy="409575"/>
            <a:chOff x="817" y="1160"/>
            <a:chExt cx="687" cy="258"/>
          </a:xfrm>
        </p:grpSpPr>
        <p:sp>
          <p:nvSpPr>
            <p:cNvPr id="219161" name="Line 3"/>
            <p:cNvSpPr>
              <a:spLocks noChangeShapeType="1"/>
            </p:cNvSpPr>
            <p:nvPr/>
          </p:nvSpPr>
          <p:spPr bwMode="auto">
            <a:xfrm flipH="1">
              <a:off x="817" y="1160"/>
              <a:ext cx="687" cy="0"/>
            </a:xfrm>
            <a:prstGeom prst="line">
              <a:avLst/>
            </a:prstGeom>
            <a:noFill/>
            <a:ln w="76200">
              <a:solidFill>
                <a:schemeClr val="tx1"/>
              </a:solidFill>
              <a:round/>
              <a:headEnd type="none" w="sm" len="sm"/>
              <a:tailEnd type="none" w="sm" len="sm"/>
            </a:ln>
          </p:spPr>
          <p:txBody>
            <a:bodyPr wrap="none" anchor="ctr"/>
            <a:lstStyle/>
            <a:p>
              <a:endParaRPr lang="pl-PL">
                <a:latin typeface="+mn-lt"/>
              </a:endParaRPr>
            </a:p>
          </p:txBody>
        </p:sp>
        <p:sp>
          <p:nvSpPr>
            <p:cNvPr id="219162" name="Line 4"/>
            <p:cNvSpPr>
              <a:spLocks noChangeShapeType="1"/>
            </p:cNvSpPr>
            <p:nvPr/>
          </p:nvSpPr>
          <p:spPr bwMode="auto">
            <a:xfrm flipH="1">
              <a:off x="817" y="1418"/>
              <a:ext cx="687" cy="0"/>
            </a:xfrm>
            <a:prstGeom prst="line">
              <a:avLst/>
            </a:prstGeom>
            <a:noFill/>
            <a:ln w="76200">
              <a:solidFill>
                <a:schemeClr val="tx1"/>
              </a:solidFill>
              <a:round/>
              <a:headEnd type="none" w="sm" len="sm"/>
              <a:tailEnd type="none" w="sm" len="sm"/>
            </a:ln>
          </p:spPr>
          <p:txBody>
            <a:bodyPr wrap="none" anchor="ctr"/>
            <a:lstStyle/>
            <a:p>
              <a:endParaRPr lang="pl-PL">
                <a:latin typeface="+mn-lt"/>
              </a:endParaRPr>
            </a:p>
          </p:txBody>
        </p:sp>
      </p:grpSp>
      <p:sp>
        <p:nvSpPr>
          <p:cNvPr id="219163" name="Freeform 13"/>
          <p:cNvSpPr>
            <a:spLocks/>
          </p:cNvSpPr>
          <p:nvPr/>
        </p:nvSpPr>
        <p:spPr bwMode="auto">
          <a:xfrm>
            <a:off x="2649538" y="2447925"/>
            <a:ext cx="3954462" cy="163513"/>
          </a:xfrm>
          <a:custGeom>
            <a:avLst/>
            <a:gdLst>
              <a:gd name="T0" fmla="*/ 0 w 2491"/>
              <a:gd name="T1" fmla="*/ 0 h 103"/>
              <a:gd name="T2" fmla="*/ 179 w 2491"/>
              <a:gd name="T3" fmla="*/ 0 h 103"/>
              <a:gd name="T4" fmla="*/ 374 w 2491"/>
              <a:gd name="T5" fmla="*/ 102 h 103"/>
              <a:gd name="T6" fmla="*/ 2096 w 2491"/>
              <a:gd name="T7" fmla="*/ 102 h 103"/>
              <a:gd name="T8" fmla="*/ 2291 w 2491"/>
              <a:gd name="T9" fmla="*/ 0 h 103"/>
              <a:gd name="T10" fmla="*/ 2490 w 2491"/>
              <a:gd name="T11" fmla="*/ 0 h 103"/>
              <a:gd name="T12" fmla="*/ 0 60000 65536"/>
              <a:gd name="T13" fmla="*/ 0 60000 65536"/>
              <a:gd name="T14" fmla="*/ 0 60000 65536"/>
              <a:gd name="T15" fmla="*/ 0 60000 65536"/>
              <a:gd name="T16" fmla="*/ 0 60000 65536"/>
              <a:gd name="T17" fmla="*/ 0 60000 65536"/>
              <a:gd name="T18" fmla="*/ 0 w 2491"/>
              <a:gd name="T19" fmla="*/ 0 h 103"/>
              <a:gd name="T20" fmla="*/ 2491 w 2491"/>
              <a:gd name="T21" fmla="*/ 103 h 103"/>
            </a:gdLst>
            <a:ahLst/>
            <a:cxnLst>
              <a:cxn ang="T12">
                <a:pos x="T0" y="T1"/>
              </a:cxn>
              <a:cxn ang="T13">
                <a:pos x="T2" y="T3"/>
              </a:cxn>
              <a:cxn ang="T14">
                <a:pos x="T4" y="T5"/>
              </a:cxn>
              <a:cxn ang="T15">
                <a:pos x="T6" y="T7"/>
              </a:cxn>
              <a:cxn ang="T16">
                <a:pos x="T8" y="T9"/>
              </a:cxn>
              <a:cxn ang="T17">
                <a:pos x="T10" y="T11"/>
              </a:cxn>
            </a:cxnLst>
            <a:rect l="T18" t="T19" r="T20" b="T21"/>
            <a:pathLst>
              <a:path w="2491" h="103">
                <a:moveTo>
                  <a:pt x="0" y="0"/>
                </a:moveTo>
                <a:lnTo>
                  <a:pt x="179" y="0"/>
                </a:lnTo>
                <a:lnTo>
                  <a:pt x="374" y="102"/>
                </a:lnTo>
                <a:lnTo>
                  <a:pt x="2096" y="102"/>
                </a:lnTo>
                <a:lnTo>
                  <a:pt x="2291" y="0"/>
                </a:lnTo>
                <a:lnTo>
                  <a:pt x="2490" y="0"/>
                </a:lnTo>
              </a:path>
            </a:pathLst>
          </a:custGeom>
          <a:noFill/>
          <a:ln w="76200" cap="rnd" cmpd="sng">
            <a:solidFill>
              <a:srgbClr val="0000FF"/>
            </a:solidFill>
            <a:prstDash val="solid"/>
            <a:round/>
            <a:headEnd type="none" w="sm" len="sm"/>
            <a:tailEnd type="none" w="sm" len="sm"/>
          </a:ln>
        </p:spPr>
        <p:txBody>
          <a:bodyPr/>
          <a:lstStyle/>
          <a:p>
            <a:endParaRPr lang="pl-PL">
              <a:latin typeface="+mn-lt"/>
            </a:endParaRPr>
          </a:p>
        </p:txBody>
      </p:sp>
      <p:sp>
        <p:nvSpPr>
          <p:cNvPr id="219164" name="Freeform 14"/>
          <p:cNvSpPr>
            <a:spLocks/>
          </p:cNvSpPr>
          <p:nvPr/>
        </p:nvSpPr>
        <p:spPr bwMode="auto">
          <a:xfrm>
            <a:off x="2649538" y="2686050"/>
            <a:ext cx="3954462" cy="163513"/>
          </a:xfrm>
          <a:custGeom>
            <a:avLst/>
            <a:gdLst>
              <a:gd name="T0" fmla="*/ 0 w 2491"/>
              <a:gd name="T1" fmla="*/ 102 h 103"/>
              <a:gd name="T2" fmla="*/ 179 w 2491"/>
              <a:gd name="T3" fmla="*/ 102 h 103"/>
              <a:gd name="T4" fmla="*/ 374 w 2491"/>
              <a:gd name="T5" fmla="*/ 0 h 103"/>
              <a:gd name="T6" fmla="*/ 2096 w 2491"/>
              <a:gd name="T7" fmla="*/ 0 h 103"/>
              <a:gd name="T8" fmla="*/ 2291 w 2491"/>
              <a:gd name="T9" fmla="*/ 102 h 103"/>
              <a:gd name="T10" fmla="*/ 2490 w 2491"/>
              <a:gd name="T11" fmla="*/ 102 h 103"/>
              <a:gd name="T12" fmla="*/ 0 60000 65536"/>
              <a:gd name="T13" fmla="*/ 0 60000 65536"/>
              <a:gd name="T14" fmla="*/ 0 60000 65536"/>
              <a:gd name="T15" fmla="*/ 0 60000 65536"/>
              <a:gd name="T16" fmla="*/ 0 60000 65536"/>
              <a:gd name="T17" fmla="*/ 0 60000 65536"/>
              <a:gd name="T18" fmla="*/ 0 w 2491"/>
              <a:gd name="T19" fmla="*/ 0 h 103"/>
              <a:gd name="T20" fmla="*/ 2491 w 2491"/>
              <a:gd name="T21" fmla="*/ 103 h 103"/>
            </a:gdLst>
            <a:ahLst/>
            <a:cxnLst>
              <a:cxn ang="T12">
                <a:pos x="T0" y="T1"/>
              </a:cxn>
              <a:cxn ang="T13">
                <a:pos x="T2" y="T3"/>
              </a:cxn>
              <a:cxn ang="T14">
                <a:pos x="T4" y="T5"/>
              </a:cxn>
              <a:cxn ang="T15">
                <a:pos x="T6" y="T7"/>
              </a:cxn>
              <a:cxn ang="T16">
                <a:pos x="T8" y="T9"/>
              </a:cxn>
              <a:cxn ang="T17">
                <a:pos x="T10" y="T11"/>
              </a:cxn>
            </a:cxnLst>
            <a:rect l="T18" t="T19" r="T20" b="T21"/>
            <a:pathLst>
              <a:path w="2491" h="103">
                <a:moveTo>
                  <a:pt x="0" y="102"/>
                </a:moveTo>
                <a:lnTo>
                  <a:pt x="179" y="102"/>
                </a:lnTo>
                <a:lnTo>
                  <a:pt x="374" y="0"/>
                </a:lnTo>
                <a:lnTo>
                  <a:pt x="2096" y="0"/>
                </a:lnTo>
                <a:lnTo>
                  <a:pt x="2291" y="102"/>
                </a:lnTo>
                <a:lnTo>
                  <a:pt x="2490" y="102"/>
                </a:lnTo>
              </a:path>
            </a:pathLst>
          </a:custGeom>
          <a:noFill/>
          <a:ln w="76200" cap="rnd" cmpd="sng">
            <a:solidFill>
              <a:srgbClr val="FF3300"/>
            </a:solidFill>
            <a:prstDash val="solid"/>
            <a:round/>
            <a:headEnd type="none" w="sm" len="sm"/>
            <a:tailEnd type="none" w="sm" len="sm"/>
          </a:ln>
        </p:spPr>
        <p:txBody>
          <a:bodyPr/>
          <a:lstStyle/>
          <a:p>
            <a:endParaRPr lang="pl-PL">
              <a:latin typeface="+mn-lt"/>
            </a:endParaRPr>
          </a:p>
        </p:txBody>
      </p:sp>
      <p:sp>
        <p:nvSpPr>
          <p:cNvPr id="219165" name="Rectangle 15"/>
          <p:cNvSpPr>
            <a:spLocks noChangeArrowheads="1"/>
          </p:cNvSpPr>
          <p:nvPr/>
        </p:nvSpPr>
        <p:spPr bwMode="auto">
          <a:xfrm>
            <a:off x="2405063" y="2339975"/>
            <a:ext cx="211137" cy="209550"/>
          </a:xfrm>
          <a:prstGeom prst="rect">
            <a:avLst/>
          </a:prstGeom>
          <a:solidFill>
            <a:srgbClr val="0000FF"/>
          </a:solidFill>
          <a:ln w="25400">
            <a:solidFill>
              <a:schemeClr val="tx1"/>
            </a:solidFill>
            <a:miter lim="800000"/>
            <a:headEnd/>
            <a:tailEnd/>
          </a:ln>
        </p:spPr>
        <p:txBody>
          <a:bodyPr wrap="none" anchor="ctr"/>
          <a:lstStyle/>
          <a:p>
            <a:endParaRPr lang="en-US">
              <a:latin typeface="+mn-lt"/>
              <a:cs typeface="Arial" pitchFamily="34" charset="0"/>
            </a:endParaRPr>
          </a:p>
        </p:txBody>
      </p:sp>
      <p:sp>
        <p:nvSpPr>
          <p:cNvPr id="219166" name="Rectangle 16"/>
          <p:cNvSpPr>
            <a:spLocks noChangeArrowheads="1"/>
          </p:cNvSpPr>
          <p:nvPr/>
        </p:nvSpPr>
        <p:spPr bwMode="auto">
          <a:xfrm>
            <a:off x="2405063" y="2746375"/>
            <a:ext cx="211137" cy="209550"/>
          </a:xfrm>
          <a:prstGeom prst="rect">
            <a:avLst/>
          </a:prstGeom>
          <a:solidFill>
            <a:srgbClr val="FF3300"/>
          </a:solidFill>
          <a:ln w="25400">
            <a:solidFill>
              <a:schemeClr val="tx1"/>
            </a:solidFill>
            <a:miter lim="800000"/>
            <a:headEnd/>
            <a:tailEnd/>
          </a:ln>
        </p:spPr>
        <p:txBody>
          <a:bodyPr wrap="none" anchor="ctr"/>
          <a:lstStyle/>
          <a:p>
            <a:endParaRPr lang="en-US">
              <a:latin typeface="+mn-lt"/>
              <a:cs typeface="Arial" pitchFamily="34" charset="0"/>
            </a:endParaRPr>
          </a:p>
        </p:txBody>
      </p:sp>
      <p:sp>
        <p:nvSpPr>
          <p:cNvPr id="219167" name="Rectangle 17"/>
          <p:cNvSpPr>
            <a:spLocks noChangeArrowheads="1"/>
          </p:cNvSpPr>
          <p:nvPr/>
        </p:nvSpPr>
        <p:spPr bwMode="auto">
          <a:xfrm>
            <a:off x="6627813" y="2339975"/>
            <a:ext cx="211137" cy="209550"/>
          </a:xfrm>
          <a:prstGeom prst="rect">
            <a:avLst/>
          </a:prstGeom>
          <a:solidFill>
            <a:srgbClr val="0000FF"/>
          </a:solidFill>
          <a:ln w="25400">
            <a:solidFill>
              <a:schemeClr val="tx1"/>
            </a:solidFill>
            <a:miter lim="800000"/>
            <a:headEnd/>
            <a:tailEnd/>
          </a:ln>
        </p:spPr>
        <p:txBody>
          <a:bodyPr wrap="none" anchor="ctr"/>
          <a:lstStyle/>
          <a:p>
            <a:endParaRPr lang="en-US">
              <a:latin typeface="+mn-lt"/>
              <a:cs typeface="Arial" pitchFamily="34" charset="0"/>
            </a:endParaRPr>
          </a:p>
        </p:txBody>
      </p:sp>
      <p:sp>
        <p:nvSpPr>
          <p:cNvPr id="219168" name="Rectangle 18"/>
          <p:cNvSpPr>
            <a:spLocks noChangeArrowheads="1"/>
          </p:cNvSpPr>
          <p:nvPr/>
        </p:nvSpPr>
        <p:spPr bwMode="auto">
          <a:xfrm>
            <a:off x="6627813" y="2746375"/>
            <a:ext cx="211137" cy="209550"/>
          </a:xfrm>
          <a:prstGeom prst="rect">
            <a:avLst/>
          </a:prstGeom>
          <a:solidFill>
            <a:srgbClr val="FF3300"/>
          </a:solidFill>
          <a:ln w="25400">
            <a:solidFill>
              <a:schemeClr val="tx1"/>
            </a:solidFill>
            <a:miter lim="800000"/>
            <a:headEnd/>
            <a:tailEnd/>
          </a:ln>
        </p:spPr>
        <p:txBody>
          <a:bodyPr wrap="none" anchor="ctr"/>
          <a:lstStyle/>
          <a:p>
            <a:endParaRPr lang="en-US">
              <a:latin typeface="+mn-lt"/>
              <a:cs typeface="Arial" pitchFamily="34" charset="0"/>
            </a:endParaRPr>
          </a:p>
        </p:txBody>
      </p:sp>
      <p:grpSp>
        <p:nvGrpSpPr>
          <p:cNvPr id="219169" name="Group 31"/>
          <p:cNvGrpSpPr>
            <a:grpSpLocks/>
          </p:cNvGrpSpPr>
          <p:nvPr/>
        </p:nvGrpSpPr>
        <p:grpSpPr bwMode="auto">
          <a:xfrm>
            <a:off x="6848475" y="2441575"/>
            <a:ext cx="1085850" cy="409575"/>
            <a:chOff x="4314" y="1159"/>
            <a:chExt cx="684" cy="258"/>
          </a:xfrm>
        </p:grpSpPr>
        <p:sp>
          <p:nvSpPr>
            <p:cNvPr id="219170" name="Line 32"/>
            <p:cNvSpPr>
              <a:spLocks noChangeShapeType="1"/>
            </p:cNvSpPr>
            <p:nvPr/>
          </p:nvSpPr>
          <p:spPr bwMode="auto">
            <a:xfrm flipH="1">
              <a:off x="4314" y="1159"/>
              <a:ext cx="684" cy="0"/>
            </a:xfrm>
            <a:prstGeom prst="line">
              <a:avLst/>
            </a:prstGeom>
            <a:noFill/>
            <a:ln w="76200">
              <a:solidFill>
                <a:schemeClr val="tx1"/>
              </a:solidFill>
              <a:round/>
              <a:headEnd type="none" w="sm" len="sm"/>
              <a:tailEnd type="none" w="sm" len="sm"/>
            </a:ln>
          </p:spPr>
          <p:txBody>
            <a:bodyPr wrap="none" anchor="ctr"/>
            <a:lstStyle/>
            <a:p>
              <a:endParaRPr lang="pl-PL">
                <a:latin typeface="+mn-lt"/>
              </a:endParaRPr>
            </a:p>
          </p:txBody>
        </p:sp>
        <p:sp>
          <p:nvSpPr>
            <p:cNvPr id="219171" name="Line 33"/>
            <p:cNvSpPr>
              <a:spLocks noChangeShapeType="1"/>
            </p:cNvSpPr>
            <p:nvPr/>
          </p:nvSpPr>
          <p:spPr bwMode="auto">
            <a:xfrm flipH="1">
              <a:off x="4314" y="1417"/>
              <a:ext cx="684" cy="0"/>
            </a:xfrm>
            <a:prstGeom prst="line">
              <a:avLst/>
            </a:prstGeom>
            <a:noFill/>
            <a:ln w="76200">
              <a:solidFill>
                <a:schemeClr val="tx1"/>
              </a:solidFill>
              <a:round/>
              <a:headEnd type="none" w="sm" len="sm"/>
              <a:tailEnd type="none" w="sm" len="sm"/>
            </a:ln>
          </p:spPr>
          <p:txBody>
            <a:bodyPr wrap="none" anchor="ctr"/>
            <a:lstStyle/>
            <a:p>
              <a:endParaRPr lang="pl-PL">
                <a:latin typeface="+mn-lt"/>
              </a:endParaRPr>
            </a:p>
          </p:txBody>
        </p:sp>
      </p:grpSp>
      <p:grpSp>
        <p:nvGrpSpPr>
          <p:cNvPr id="219172" name="Group 36"/>
          <p:cNvGrpSpPr>
            <a:grpSpLocks/>
          </p:cNvGrpSpPr>
          <p:nvPr/>
        </p:nvGrpSpPr>
        <p:grpSpPr bwMode="auto">
          <a:xfrm>
            <a:off x="1366838" y="1887538"/>
            <a:ext cx="5472113" cy="2849562"/>
            <a:chOff x="861" y="1189"/>
            <a:chExt cx="3447" cy="1795"/>
          </a:xfrm>
        </p:grpSpPr>
        <p:sp>
          <p:nvSpPr>
            <p:cNvPr id="219173" name="Rectangle 35"/>
            <p:cNvSpPr>
              <a:spLocks noChangeArrowheads="1"/>
            </p:cNvSpPr>
            <p:nvPr/>
          </p:nvSpPr>
          <p:spPr bwMode="auto">
            <a:xfrm>
              <a:off x="1918" y="1988"/>
              <a:ext cx="2037" cy="326"/>
            </a:xfrm>
            <a:prstGeom prst="rect">
              <a:avLst/>
            </a:prstGeom>
            <a:noFill/>
            <a:ln w="9525">
              <a:noFill/>
              <a:miter lim="800000"/>
              <a:headEnd/>
              <a:tailEnd/>
            </a:ln>
          </p:spPr>
          <p:txBody>
            <a:bodyPr wrap="none" lIns="73025" tIns="36512" rIns="73025" bIns="36512">
              <a:spAutoFit/>
            </a:bodyPr>
            <a:lstStyle/>
            <a:p>
              <a:pPr defTabSz="585788" eaLnBrk="0" hangingPunct="0">
                <a:lnSpc>
                  <a:spcPct val="90000"/>
                </a:lnSpc>
              </a:pPr>
              <a:r>
                <a:rPr lang="en-US" sz="3200">
                  <a:solidFill>
                    <a:srgbClr val="FF3300"/>
                  </a:solidFill>
                  <a:latin typeface="+mn-lt"/>
                  <a:cs typeface="Arial" pitchFamily="34" charset="0"/>
                </a:rPr>
                <a:t>1+1 protection</a:t>
              </a:r>
            </a:p>
          </p:txBody>
        </p:sp>
        <p:grpSp>
          <p:nvGrpSpPr>
            <p:cNvPr id="219174" name="Group 38"/>
            <p:cNvGrpSpPr>
              <a:grpSpLocks/>
            </p:cNvGrpSpPr>
            <p:nvPr/>
          </p:nvGrpSpPr>
          <p:grpSpPr bwMode="auto">
            <a:xfrm>
              <a:off x="861" y="1189"/>
              <a:ext cx="3447" cy="1795"/>
              <a:chOff x="861" y="1189"/>
              <a:chExt cx="3447" cy="1795"/>
            </a:xfrm>
          </p:grpSpPr>
          <p:grpSp>
            <p:nvGrpSpPr>
              <p:cNvPr id="219175" name="Group 39"/>
              <p:cNvGrpSpPr>
                <a:grpSpLocks/>
              </p:cNvGrpSpPr>
              <p:nvPr/>
            </p:nvGrpSpPr>
            <p:grpSpPr bwMode="auto">
              <a:xfrm>
                <a:off x="861" y="1189"/>
                <a:ext cx="3299" cy="1795"/>
                <a:chOff x="861" y="1189"/>
                <a:chExt cx="3299" cy="1795"/>
              </a:xfrm>
            </p:grpSpPr>
            <p:grpSp>
              <p:nvGrpSpPr>
                <p:cNvPr id="219176" name="Group 40"/>
                <p:cNvGrpSpPr>
                  <a:grpSpLocks/>
                </p:cNvGrpSpPr>
                <p:nvPr/>
              </p:nvGrpSpPr>
              <p:grpSpPr bwMode="auto">
                <a:xfrm>
                  <a:off x="861" y="1189"/>
                  <a:ext cx="3094" cy="1795"/>
                  <a:chOff x="861" y="1189"/>
                  <a:chExt cx="3094" cy="1795"/>
                </a:xfrm>
              </p:grpSpPr>
              <p:sp>
                <p:nvSpPr>
                  <p:cNvPr id="219177" name="Freeform 38"/>
                  <p:cNvSpPr>
                    <a:spLocks/>
                  </p:cNvSpPr>
                  <p:nvPr/>
                </p:nvSpPr>
                <p:spPr bwMode="auto">
                  <a:xfrm>
                    <a:off x="1237" y="1542"/>
                    <a:ext cx="271" cy="968"/>
                  </a:xfrm>
                  <a:custGeom>
                    <a:avLst/>
                    <a:gdLst>
                      <a:gd name="T0" fmla="*/ 0 w 271"/>
                      <a:gd name="T1" fmla="*/ 0 h 968"/>
                      <a:gd name="T2" fmla="*/ 0 w 271"/>
                      <a:gd name="T3" fmla="*/ 967 h 968"/>
                      <a:gd name="T4" fmla="*/ 270 w 271"/>
                      <a:gd name="T5" fmla="*/ 967 h 968"/>
                      <a:gd name="T6" fmla="*/ 0 60000 65536"/>
                      <a:gd name="T7" fmla="*/ 0 60000 65536"/>
                      <a:gd name="T8" fmla="*/ 0 60000 65536"/>
                      <a:gd name="T9" fmla="*/ 0 w 271"/>
                      <a:gd name="T10" fmla="*/ 0 h 968"/>
                      <a:gd name="T11" fmla="*/ 271 w 271"/>
                      <a:gd name="T12" fmla="*/ 968 h 968"/>
                    </a:gdLst>
                    <a:ahLst/>
                    <a:cxnLst>
                      <a:cxn ang="T6">
                        <a:pos x="T0" y="T1"/>
                      </a:cxn>
                      <a:cxn ang="T7">
                        <a:pos x="T2" y="T3"/>
                      </a:cxn>
                      <a:cxn ang="T8">
                        <a:pos x="T4" y="T5"/>
                      </a:cxn>
                    </a:cxnLst>
                    <a:rect l="T9" t="T10" r="T11" b="T12"/>
                    <a:pathLst>
                      <a:path w="271" h="968">
                        <a:moveTo>
                          <a:pt x="0" y="0"/>
                        </a:moveTo>
                        <a:lnTo>
                          <a:pt x="0" y="967"/>
                        </a:lnTo>
                        <a:lnTo>
                          <a:pt x="270" y="967"/>
                        </a:lnTo>
                      </a:path>
                    </a:pathLst>
                  </a:custGeom>
                  <a:noFill/>
                  <a:ln w="76200" cap="rnd" cmpd="sng">
                    <a:solidFill>
                      <a:schemeClr val="bg2"/>
                    </a:solidFill>
                    <a:prstDash val="solid"/>
                    <a:round/>
                    <a:headEnd type="none" w="sm" len="sm"/>
                    <a:tailEnd type="none" w="sm" len="sm"/>
                  </a:ln>
                </p:spPr>
                <p:txBody>
                  <a:bodyPr/>
                  <a:lstStyle/>
                  <a:p>
                    <a:endParaRPr lang="pl-PL">
                      <a:latin typeface="+mn-lt"/>
                    </a:endParaRPr>
                  </a:p>
                </p:txBody>
              </p:sp>
              <p:sp>
                <p:nvSpPr>
                  <p:cNvPr id="219178" name="Freeform 39"/>
                  <p:cNvSpPr>
                    <a:spLocks/>
                  </p:cNvSpPr>
                  <p:nvPr/>
                </p:nvSpPr>
                <p:spPr bwMode="auto">
                  <a:xfrm>
                    <a:off x="1057" y="1794"/>
                    <a:ext cx="450" cy="968"/>
                  </a:xfrm>
                  <a:custGeom>
                    <a:avLst/>
                    <a:gdLst>
                      <a:gd name="T0" fmla="*/ 0 w 450"/>
                      <a:gd name="T1" fmla="*/ 0 h 968"/>
                      <a:gd name="T2" fmla="*/ 0 w 450"/>
                      <a:gd name="T3" fmla="*/ 967 h 968"/>
                      <a:gd name="T4" fmla="*/ 449 w 450"/>
                      <a:gd name="T5" fmla="*/ 967 h 968"/>
                      <a:gd name="T6" fmla="*/ 0 60000 65536"/>
                      <a:gd name="T7" fmla="*/ 0 60000 65536"/>
                      <a:gd name="T8" fmla="*/ 0 60000 65536"/>
                      <a:gd name="T9" fmla="*/ 0 w 450"/>
                      <a:gd name="T10" fmla="*/ 0 h 968"/>
                      <a:gd name="T11" fmla="*/ 450 w 450"/>
                      <a:gd name="T12" fmla="*/ 968 h 968"/>
                    </a:gdLst>
                    <a:ahLst/>
                    <a:cxnLst>
                      <a:cxn ang="T6">
                        <a:pos x="T0" y="T1"/>
                      </a:cxn>
                      <a:cxn ang="T7">
                        <a:pos x="T2" y="T3"/>
                      </a:cxn>
                      <a:cxn ang="T8">
                        <a:pos x="T4" y="T5"/>
                      </a:cxn>
                    </a:cxnLst>
                    <a:rect l="T9" t="T10" r="T11" b="T12"/>
                    <a:pathLst>
                      <a:path w="450" h="968">
                        <a:moveTo>
                          <a:pt x="0" y="0"/>
                        </a:moveTo>
                        <a:lnTo>
                          <a:pt x="0" y="967"/>
                        </a:lnTo>
                        <a:lnTo>
                          <a:pt x="449" y="967"/>
                        </a:lnTo>
                      </a:path>
                    </a:pathLst>
                  </a:custGeom>
                  <a:noFill/>
                  <a:ln w="76200" cap="rnd" cmpd="sng">
                    <a:solidFill>
                      <a:schemeClr val="bg2"/>
                    </a:solidFill>
                    <a:prstDash val="solid"/>
                    <a:round/>
                    <a:headEnd type="none" w="sm" len="sm"/>
                    <a:tailEnd type="none" w="sm" len="sm"/>
                  </a:ln>
                </p:spPr>
                <p:txBody>
                  <a:bodyPr/>
                  <a:lstStyle/>
                  <a:p>
                    <a:endParaRPr lang="pl-PL">
                      <a:latin typeface="+mn-lt"/>
                    </a:endParaRPr>
                  </a:p>
                </p:txBody>
              </p:sp>
              <p:grpSp>
                <p:nvGrpSpPr>
                  <p:cNvPr id="219179" name="Group 43"/>
                  <p:cNvGrpSpPr>
                    <a:grpSpLocks/>
                  </p:cNvGrpSpPr>
                  <p:nvPr/>
                </p:nvGrpSpPr>
                <p:grpSpPr bwMode="auto">
                  <a:xfrm>
                    <a:off x="1855" y="2280"/>
                    <a:ext cx="2100" cy="704"/>
                    <a:chOff x="1855" y="2280"/>
                    <a:chExt cx="2100" cy="704"/>
                  </a:xfrm>
                </p:grpSpPr>
                <p:sp>
                  <p:nvSpPr>
                    <p:cNvPr id="219180" name="Rectangle 44"/>
                    <p:cNvSpPr>
                      <a:spLocks noChangeArrowheads="1"/>
                    </p:cNvSpPr>
                    <p:nvPr/>
                  </p:nvSpPr>
                  <p:spPr bwMode="auto">
                    <a:xfrm>
                      <a:off x="2127" y="2496"/>
                      <a:ext cx="1520" cy="260"/>
                    </a:xfrm>
                    <a:prstGeom prst="rect">
                      <a:avLst/>
                    </a:prstGeom>
                    <a:solidFill>
                      <a:srgbClr val="CCFFFF"/>
                    </a:solidFill>
                    <a:ln w="9525">
                      <a:noFill/>
                      <a:miter lim="800000"/>
                      <a:headEnd/>
                      <a:tailEnd/>
                    </a:ln>
                    <a:effectLst/>
                  </p:spPr>
                  <p:txBody>
                    <a:bodyPr wrap="none" anchor="ctr"/>
                    <a:lstStyle/>
                    <a:p>
                      <a:endParaRPr lang="pl-PL">
                        <a:latin typeface="+mn-lt"/>
                      </a:endParaRPr>
                    </a:p>
                  </p:txBody>
                </p:sp>
                <p:sp>
                  <p:nvSpPr>
                    <p:cNvPr id="219181" name="AutoShape 41"/>
                    <p:cNvSpPr>
                      <a:spLocks noChangeArrowheads="1"/>
                    </p:cNvSpPr>
                    <p:nvPr/>
                  </p:nvSpPr>
                  <p:spPr bwMode="auto">
                    <a:xfrm rot="5400000" flipV="1">
                      <a:off x="1597" y="2538"/>
                      <a:ext cx="704" cy="188"/>
                    </a:xfrm>
                    <a:custGeom>
                      <a:avLst/>
                      <a:gdLst>
                        <a:gd name="T0" fmla="*/ 616 w 21600"/>
                        <a:gd name="T1" fmla="*/ 94 h 21600"/>
                        <a:gd name="T2" fmla="*/ 352 w 21600"/>
                        <a:gd name="T3" fmla="*/ 188 h 21600"/>
                        <a:gd name="T4" fmla="*/ 88 w 21600"/>
                        <a:gd name="T5" fmla="*/ 94 h 21600"/>
                        <a:gd name="T6" fmla="*/ 352 w 21600"/>
                        <a:gd name="T7" fmla="*/ 0 h 21600"/>
                        <a:gd name="T8" fmla="*/ 0 60000 65536"/>
                        <a:gd name="T9" fmla="*/ 0 60000 65536"/>
                        <a:gd name="T10" fmla="*/ 0 60000 65536"/>
                        <a:gd name="T11" fmla="*/ 0 60000 65536"/>
                        <a:gd name="T12" fmla="*/ 4510 w 21600"/>
                        <a:gd name="T13" fmla="*/ 4481 h 21600"/>
                        <a:gd name="T14" fmla="*/ 17090 w 21600"/>
                        <a:gd name="T15" fmla="*/ 17119 h 21600"/>
                      </a:gdLst>
                      <a:ahLst/>
                      <a:cxnLst>
                        <a:cxn ang="T8">
                          <a:pos x="T0" y="T1"/>
                        </a:cxn>
                        <a:cxn ang="T9">
                          <a:pos x="T2" y="T3"/>
                        </a:cxn>
                        <a:cxn ang="T10">
                          <a:pos x="T4" y="T5"/>
                        </a:cxn>
                        <a:cxn ang="T11">
                          <a:pos x="T6" y="T7"/>
                        </a:cxn>
                      </a:cxnLst>
                      <a:rect l="T12" t="T13" r="T14" b="T15"/>
                      <a:pathLst>
                        <a:path w="21600" h="21600">
                          <a:moveTo>
                            <a:pt x="0" y="0"/>
                          </a:moveTo>
                          <a:lnTo>
                            <a:pt x="5399" y="21600"/>
                          </a:lnTo>
                          <a:lnTo>
                            <a:pt x="16201" y="21600"/>
                          </a:lnTo>
                          <a:lnTo>
                            <a:pt x="21600" y="0"/>
                          </a:lnTo>
                          <a:close/>
                        </a:path>
                      </a:pathLst>
                    </a:custGeom>
                    <a:solidFill>
                      <a:srgbClr val="CCFFFF"/>
                    </a:solidFill>
                    <a:ln w="25400">
                      <a:solidFill>
                        <a:schemeClr val="tx1"/>
                      </a:solidFill>
                      <a:miter lim="800000"/>
                      <a:headEnd/>
                      <a:tailEnd/>
                    </a:ln>
                  </p:spPr>
                  <p:txBody>
                    <a:bodyPr wrap="none" anchor="ctr"/>
                    <a:lstStyle/>
                    <a:p>
                      <a:endParaRPr lang="pl-PL">
                        <a:latin typeface="+mn-lt"/>
                      </a:endParaRPr>
                    </a:p>
                  </p:txBody>
                </p:sp>
                <p:sp>
                  <p:nvSpPr>
                    <p:cNvPr id="219182" name="AutoShape 42"/>
                    <p:cNvSpPr>
                      <a:spLocks noChangeArrowheads="1"/>
                    </p:cNvSpPr>
                    <p:nvPr/>
                  </p:nvSpPr>
                  <p:spPr bwMode="auto">
                    <a:xfrm rot="-5400000" flipH="1" flipV="1">
                      <a:off x="3509" y="2538"/>
                      <a:ext cx="704" cy="188"/>
                    </a:xfrm>
                    <a:custGeom>
                      <a:avLst/>
                      <a:gdLst>
                        <a:gd name="T0" fmla="*/ 616 w 21600"/>
                        <a:gd name="T1" fmla="*/ 94 h 21600"/>
                        <a:gd name="T2" fmla="*/ 352 w 21600"/>
                        <a:gd name="T3" fmla="*/ 188 h 21600"/>
                        <a:gd name="T4" fmla="*/ 88 w 21600"/>
                        <a:gd name="T5" fmla="*/ 94 h 21600"/>
                        <a:gd name="T6" fmla="*/ 352 w 21600"/>
                        <a:gd name="T7" fmla="*/ 0 h 21600"/>
                        <a:gd name="T8" fmla="*/ 0 60000 65536"/>
                        <a:gd name="T9" fmla="*/ 0 60000 65536"/>
                        <a:gd name="T10" fmla="*/ 0 60000 65536"/>
                        <a:gd name="T11" fmla="*/ 0 60000 65536"/>
                        <a:gd name="T12" fmla="*/ 4510 w 21600"/>
                        <a:gd name="T13" fmla="*/ 4481 h 21600"/>
                        <a:gd name="T14" fmla="*/ 17090 w 21600"/>
                        <a:gd name="T15" fmla="*/ 17119 h 21600"/>
                      </a:gdLst>
                      <a:ahLst/>
                      <a:cxnLst>
                        <a:cxn ang="T8">
                          <a:pos x="T0" y="T1"/>
                        </a:cxn>
                        <a:cxn ang="T9">
                          <a:pos x="T2" y="T3"/>
                        </a:cxn>
                        <a:cxn ang="T10">
                          <a:pos x="T4" y="T5"/>
                        </a:cxn>
                        <a:cxn ang="T11">
                          <a:pos x="T6" y="T7"/>
                        </a:cxn>
                      </a:cxnLst>
                      <a:rect l="T12" t="T13" r="T14" b="T15"/>
                      <a:pathLst>
                        <a:path w="21600" h="21600">
                          <a:moveTo>
                            <a:pt x="0" y="0"/>
                          </a:moveTo>
                          <a:lnTo>
                            <a:pt x="5399" y="21600"/>
                          </a:lnTo>
                          <a:lnTo>
                            <a:pt x="16201" y="21600"/>
                          </a:lnTo>
                          <a:lnTo>
                            <a:pt x="21600" y="0"/>
                          </a:lnTo>
                          <a:close/>
                        </a:path>
                      </a:pathLst>
                    </a:custGeom>
                    <a:solidFill>
                      <a:srgbClr val="CCFFFF"/>
                    </a:solidFill>
                    <a:ln w="25400">
                      <a:solidFill>
                        <a:schemeClr val="tx1"/>
                      </a:solidFill>
                      <a:miter lim="800000"/>
                      <a:headEnd/>
                      <a:tailEnd/>
                    </a:ln>
                  </p:spPr>
                  <p:txBody>
                    <a:bodyPr wrap="none" anchor="ctr"/>
                    <a:lstStyle/>
                    <a:p>
                      <a:endParaRPr lang="pl-PL">
                        <a:latin typeface="+mn-lt"/>
                      </a:endParaRPr>
                    </a:p>
                  </p:txBody>
                </p:sp>
                <p:grpSp>
                  <p:nvGrpSpPr>
                    <p:cNvPr id="219183" name="Group 43"/>
                    <p:cNvGrpSpPr>
                      <a:grpSpLocks/>
                    </p:cNvGrpSpPr>
                    <p:nvPr/>
                  </p:nvGrpSpPr>
                  <p:grpSpPr bwMode="auto">
                    <a:xfrm>
                      <a:off x="2090" y="2493"/>
                      <a:ext cx="1592" cy="271"/>
                      <a:chOff x="2090" y="2114"/>
                      <a:chExt cx="1592" cy="271"/>
                    </a:xfrm>
                  </p:grpSpPr>
                  <p:sp>
                    <p:nvSpPr>
                      <p:cNvPr id="219184" name="Oval 44"/>
                      <p:cNvSpPr>
                        <a:spLocks noChangeArrowheads="1"/>
                      </p:cNvSpPr>
                      <p:nvPr/>
                    </p:nvSpPr>
                    <p:spPr bwMode="auto">
                      <a:xfrm>
                        <a:off x="2090" y="2117"/>
                        <a:ext cx="74" cy="260"/>
                      </a:xfrm>
                      <a:prstGeom prst="ellipse">
                        <a:avLst/>
                      </a:prstGeom>
                      <a:solidFill>
                        <a:srgbClr val="CCFFFF"/>
                      </a:solidFill>
                      <a:ln w="25400">
                        <a:solidFill>
                          <a:schemeClr val="tx1"/>
                        </a:solidFill>
                        <a:round/>
                        <a:headEnd/>
                        <a:tailEnd/>
                      </a:ln>
                    </p:spPr>
                    <p:txBody>
                      <a:bodyPr wrap="none" anchor="ctr"/>
                      <a:lstStyle/>
                      <a:p>
                        <a:endParaRPr lang="en-US">
                          <a:latin typeface="+mn-lt"/>
                          <a:cs typeface="Arial" pitchFamily="34" charset="0"/>
                        </a:endParaRPr>
                      </a:p>
                    </p:txBody>
                  </p:sp>
                  <p:sp>
                    <p:nvSpPr>
                      <p:cNvPr id="219185" name="Oval 45"/>
                      <p:cNvSpPr>
                        <a:spLocks noChangeArrowheads="1"/>
                      </p:cNvSpPr>
                      <p:nvPr/>
                    </p:nvSpPr>
                    <p:spPr bwMode="auto">
                      <a:xfrm>
                        <a:off x="3608" y="2117"/>
                        <a:ext cx="74" cy="260"/>
                      </a:xfrm>
                      <a:prstGeom prst="ellipse">
                        <a:avLst/>
                      </a:prstGeom>
                      <a:solidFill>
                        <a:srgbClr val="CCFFFF"/>
                      </a:solidFill>
                      <a:ln w="25400">
                        <a:solidFill>
                          <a:schemeClr val="tx1"/>
                        </a:solidFill>
                        <a:round/>
                        <a:headEnd/>
                        <a:tailEnd/>
                      </a:ln>
                    </p:spPr>
                    <p:txBody>
                      <a:bodyPr wrap="none" anchor="ctr"/>
                      <a:lstStyle/>
                      <a:p>
                        <a:endParaRPr lang="en-US">
                          <a:latin typeface="+mn-lt"/>
                          <a:cs typeface="Arial" pitchFamily="34" charset="0"/>
                        </a:endParaRPr>
                      </a:p>
                    </p:txBody>
                  </p:sp>
                  <p:sp>
                    <p:nvSpPr>
                      <p:cNvPr id="219186" name="Line 46"/>
                      <p:cNvSpPr>
                        <a:spLocks noChangeShapeType="1"/>
                      </p:cNvSpPr>
                      <p:nvPr/>
                    </p:nvSpPr>
                    <p:spPr bwMode="auto">
                      <a:xfrm flipV="1">
                        <a:off x="2127" y="2114"/>
                        <a:ext cx="1520" cy="2"/>
                      </a:xfrm>
                      <a:prstGeom prst="line">
                        <a:avLst/>
                      </a:prstGeom>
                      <a:noFill/>
                      <a:ln w="25400">
                        <a:solidFill>
                          <a:schemeClr val="tx1"/>
                        </a:solidFill>
                        <a:round/>
                        <a:headEnd type="none" w="sm" len="sm"/>
                        <a:tailEnd type="none" w="sm" len="sm"/>
                      </a:ln>
                    </p:spPr>
                    <p:txBody>
                      <a:bodyPr wrap="none" anchor="ctr"/>
                      <a:lstStyle/>
                      <a:p>
                        <a:endParaRPr lang="pl-PL">
                          <a:latin typeface="+mn-lt"/>
                        </a:endParaRPr>
                      </a:p>
                    </p:txBody>
                  </p:sp>
                  <p:sp>
                    <p:nvSpPr>
                      <p:cNvPr id="219187" name="Line 47"/>
                      <p:cNvSpPr>
                        <a:spLocks noChangeShapeType="1"/>
                      </p:cNvSpPr>
                      <p:nvPr/>
                    </p:nvSpPr>
                    <p:spPr bwMode="auto">
                      <a:xfrm flipV="1">
                        <a:off x="2127" y="2383"/>
                        <a:ext cx="1520" cy="2"/>
                      </a:xfrm>
                      <a:prstGeom prst="line">
                        <a:avLst/>
                      </a:prstGeom>
                      <a:noFill/>
                      <a:ln w="25400">
                        <a:solidFill>
                          <a:schemeClr val="tx1"/>
                        </a:solidFill>
                        <a:round/>
                        <a:headEnd type="none" w="sm" len="sm"/>
                        <a:tailEnd type="none" w="sm" len="sm"/>
                      </a:ln>
                    </p:spPr>
                    <p:txBody>
                      <a:bodyPr wrap="none" anchor="ctr"/>
                      <a:lstStyle/>
                      <a:p>
                        <a:endParaRPr lang="pl-PL">
                          <a:latin typeface="+mn-lt"/>
                        </a:endParaRPr>
                      </a:p>
                    </p:txBody>
                  </p:sp>
                </p:grpSp>
              </p:grpSp>
              <p:sp>
                <p:nvSpPr>
                  <p:cNvPr id="290884" name="Text Box 68"/>
                  <p:cNvSpPr txBox="1">
                    <a:spLocks noChangeArrowheads="1"/>
                  </p:cNvSpPr>
                  <p:nvPr/>
                </p:nvSpPr>
                <p:spPr bwMode="auto">
                  <a:xfrm>
                    <a:off x="861" y="1189"/>
                    <a:ext cx="650" cy="233"/>
                  </a:xfrm>
                  <a:prstGeom prst="rect">
                    <a:avLst/>
                  </a:prstGeom>
                  <a:noFill/>
                  <a:ln w="9525">
                    <a:noFill/>
                    <a:miter lim="800000"/>
                    <a:headEnd/>
                    <a:tailEnd/>
                  </a:ln>
                </p:spPr>
                <p:txBody>
                  <a:bodyPr wrap="none">
                    <a:spAutoFit/>
                  </a:bodyPr>
                  <a:lstStyle/>
                  <a:p>
                    <a:pPr algn="ctr"/>
                    <a:r>
                      <a:rPr lang="en-US">
                        <a:latin typeface="+mn-lt"/>
                        <a:cs typeface="Arial" pitchFamily="34" charset="0"/>
                      </a:rPr>
                      <a:t>Splitter</a:t>
                    </a:r>
                  </a:p>
                </p:txBody>
              </p:sp>
            </p:grpSp>
            <p:grpSp>
              <p:nvGrpSpPr>
                <p:cNvPr id="219189" name="Group 53"/>
                <p:cNvGrpSpPr>
                  <a:grpSpLocks/>
                </p:cNvGrpSpPr>
                <p:nvPr/>
              </p:nvGrpSpPr>
              <p:grpSpPr bwMode="auto">
                <a:xfrm>
                  <a:off x="1669" y="2508"/>
                  <a:ext cx="2491" cy="253"/>
                  <a:chOff x="1669" y="2508"/>
                  <a:chExt cx="2491" cy="253"/>
                </a:xfrm>
              </p:grpSpPr>
              <p:sp>
                <p:nvSpPr>
                  <p:cNvPr id="219190" name="Freeform 48"/>
                  <p:cNvSpPr>
                    <a:spLocks/>
                  </p:cNvSpPr>
                  <p:nvPr/>
                </p:nvSpPr>
                <p:spPr bwMode="auto">
                  <a:xfrm>
                    <a:off x="1669" y="2508"/>
                    <a:ext cx="2491" cy="103"/>
                  </a:xfrm>
                  <a:custGeom>
                    <a:avLst/>
                    <a:gdLst>
                      <a:gd name="T0" fmla="*/ 0 w 2491"/>
                      <a:gd name="T1" fmla="*/ 0 h 103"/>
                      <a:gd name="T2" fmla="*/ 179 w 2491"/>
                      <a:gd name="T3" fmla="*/ 0 h 103"/>
                      <a:gd name="T4" fmla="*/ 374 w 2491"/>
                      <a:gd name="T5" fmla="*/ 102 h 103"/>
                      <a:gd name="T6" fmla="*/ 2096 w 2491"/>
                      <a:gd name="T7" fmla="*/ 102 h 103"/>
                      <a:gd name="T8" fmla="*/ 2291 w 2491"/>
                      <a:gd name="T9" fmla="*/ 0 h 103"/>
                      <a:gd name="T10" fmla="*/ 2490 w 2491"/>
                      <a:gd name="T11" fmla="*/ 0 h 103"/>
                      <a:gd name="T12" fmla="*/ 0 60000 65536"/>
                      <a:gd name="T13" fmla="*/ 0 60000 65536"/>
                      <a:gd name="T14" fmla="*/ 0 60000 65536"/>
                      <a:gd name="T15" fmla="*/ 0 60000 65536"/>
                      <a:gd name="T16" fmla="*/ 0 60000 65536"/>
                      <a:gd name="T17" fmla="*/ 0 60000 65536"/>
                      <a:gd name="T18" fmla="*/ 0 w 2491"/>
                      <a:gd name="T19" fmla="*/ 0 h 103"/>
                      <a:gd name="T20" fmla="*/ 2491 w 2491"/>
                      <a:gd name="T21" fmla="*/ 103 h 103"/>
                    </a:gdLst>
                    <a:ahLst/>
                    <a:cxnLst>
                      <a:cxn ang="T12">
                        <a:pos x="T0" y="T1"/>
                      </a:cxn>
                      <a:cxn ang="T13">
                        <a:pos x="T2" y="T3"/>
                      </a:cxn>
                      <a:cxn ang="T14">
                        <a:pos x="T4" y="T5"/>
                      </a:cxn>
                      <a:cxn ang="T15">
                        <a:pos x="T6" y="T7"/>
                      </a:cxn>
                      <a:cxn ang="T16">
                        <a:pos x="T8" y="T9"/>
                      </a:cxn>
                      <a:cxn ang="T17">
                        <a:pos x="T10" y="T11"/>
                      </a:cxn>
                    </a:cxnLst>
                    <a:rect l="T18" t="T19" r="T20" b="T21"/>
                    <a:pathLst>
                      <a:path w="2491" h="103">
                        <a:moveTo>
                          <a:pt x="0" y="0"/>
                        </a:moveTo>
                        <a:lnTo>
                          <a:pt x="179" y="0"/>
                        </a:lnTo>
                        <a:lnTo>
                          <a:pt x="374" y="102"/>
                        </a:lnTo>
                        <a:lnTo>
                          <a:pt x="2096" y="102"/>
                        </a:lnTo>
                        <a:lnTo>
                          <a:pt x="2291" y="0"/>
                        </a:lnTo>
                        <a:lnTo>
                          <a:pt x="2490" y="0"/>
                        </a:lnTo>
                      </a:path>
                    </a:pathLst>
                  </a:custGeom>
                  <a:noFill/>
                  <a:ln w="76200" cap="rnd" cmpd="sng">
                    <a:solidFill>
                      <a:srgbClr val="0000FF"/>
                    </a:solidFill>
                    <a:prstDash val="solid"/>
                    <a:round/>
                    <a:headEnd type="none" w="sm" len="sm"/>
                    <a:tailEnd type="none" w="sm" len="sm"/>
                  </a:ln>
                </p:spPr>
                <p:txBody>
                  <a:bodyPr/>
                  <a:lstStyle/>
                  <a:p>
                    <a:endParaRPr lang="pl-PL">
                      <a:latin typeface="+mn-lt"/>
                    </a:endParaRPr>
                  </a:p>
                </p:txBody>
              </p:sp>
              <p:sp>
                <p:nvSpPr>
                  <p:cNvPr id="219191" name="Freeform 49"/>
                  <p:cNvSpPr>
                    <a:spLocks/>
                  </p:cNvSpPr>
                  <p:nvPr/>
                </p:nvSpPr>
                <p:spPr bwMode="auto">
                  <a:xfrm>
                    <a:off x="1669" y="2658"/>
                    <a:ext cx="2491" cy="103"/>
                  </a:xfrm>
                  <a:custGeom>
                    <a:avLst/>
                    <a:gdLst>
                      <a:gd name="T0" fmla="*/ 0 w 2491"/>
                      <a:gd name="T1" fmla="*/ 102 h 103"/>
                      <a:gd name="T2" fmla="*/ 179 w 2491"/>
                      <a:gd name="T3" fmla="*/ 102 h 103"/>
                      <a:gd name="T4" fmla="*/ 374 w 2491"/>
                      <a:gd name="T5" fmla="*/ 0 h 103"/>
                      <a:gd name="T6" fmla="*/ 2096 w 2491"/>
                      <a:gd name="T7" fmla="*/ 0 h 103"/>
                      <a:gd name="T8" fmla="*/ 2291 w 2491"/>
                      <a:gd name="T9" fmla="*/ 102 h 103"/>
                      <a:gd name="T10" fmla="*/ 2490 w 2491"/>
                      <a:gd name="T11" fmla="*/ 102 h 103"/>
                      <a:gd name="T12" fmla="*/ 0 60000 65536"/>
                      <a:gd name="T13" fmla="*/ 0 60000 65536"/>
                      <a:gd name="T14" fmla="*/ 0 60000 65536"/>
                      <a:gd name="T15" fmla="*/ 0 60000 65536"/>
                      <a:gd name="T16" fmla="*/ 0 60000 65536"/>
                      <a:gd name="T17" fmla="*/ 0 60000 65536"/>
                      <a:gd name="T18" fmla="*/ 0 w 2491"/>
                      <a:gd name="T19" fmla="*/ 0 h 103"/>
                      <a:gd name="T20" fmla="*/ 2491 w 2491"/>
                      <a:gd name="T21" fmla="*/ 103 h 103"/>
                    </a:gdLst>
                    <a:ahLst/>
                    <a:cxnLst>
                      <a:cxn ang="T12">
                        <a:pos x="T0" y="T1"/>
                      </a:cxn>
                      <a:cxn ang="T13">
                        <a:pos x="T2" y="T3"/>
                      </a:cxn>
                      <a:cxn ang="T14">
                        <a:pos x="T4" y="T5"/>
                      </a:cxn>
                      <a:cxn ang="T15">
                        <a:pos x="T6" y="T7"/>
                      </a:cxn>
                      <a:cxn ang="T16">
                        <a:pos x="T8" y="T9"/>
                      </a:cxn>
                      <a:cxn ang="T17">
                        <a:pos x="T10" y="T11"/>
                      </a:cxn>
                    </a:cxnLst>
                    <a:rect l="T18" t="T19" r="T20" b="T21"/>
                    <a:pathLst>
                      <a:path w="2491" h="103">
                        <a:moveTo>
                          <a:pt x="0" y="102"/>
                        </a:moveTo>
                        <a:lnTo>
                          <a:pt x="179" y="102"/>
                        </a:lnTo>
                        <a:lnTo>
                          <a:pt x="374" y="0"/>
                        </a:lnTo>
                        <a:lnTo>
                          <a:pt x="2096" y="0"/>
                        </a:lnTo>
                        <a:lnTo>
                          <a:pt x="2291" y="102"/>
                        </a:lnTo>
                        <a:lnTo>
                          <a:pt x="2490" y="102"/>
                        </a:lnTo>
                      </a:path>
                    </a:pathLst>
                  </a:custGeom>
                  <a:noFill/>
                  <a:ln w="76200" cap="rnd" cmpd="sng">
                    <a:solidFill>
                      <a:srgbClr val="FF3300"/>
                    </a:solidFill>
                    <a:prstDash val="solid"/>
                    <a:round/>
                    <a:headEnd type="none" w="sm" len="sm"/>
                    <a:tailEnd type="none" w="sm" len="sm"/>
                  </a:ln>
                </p:spPr>
                <p:txBody>
                  <a:bodyPr/>
                  <a:lstStyle/>
                  <a:p>
                    <a:endParaRPr lang="pl-PL">
                      <a:latin typeface="+mn-lt"/>
                    </a:endParaRPr>
                  </a:p>
                </p:txBody>
              </p:sp>
            </p:grpSp>
          </p:grpSp>
          <p:sp>
            <p:nvSpPr>
              <p:cNvPr id="219192" name="Rectangle 50"/>
              <p:cNvSpPr>
                <a:spLocks noChangeArrowheads="1"/>
              </p:cNvSpPr>
              <p:nvPr/>
            </p:nvSpPr>
            <p:spPr bwMode="auto">
              <a:xfrm>
                <a:off x="1515" y="2440"/>
                <a:ext cx="133" cy="132"/>
              </a:xfrm>
              <a:prstGeom prst="rect">
                <a:avLst/>
              </a:prstGeom>
              <a:solidFill>
                <a:srgbClr val="0000FF"/>
              </a:solidFill>
              <a:ln w="25400">
                <a:solidFill>
                  <a:schemeClr val="tx1"/>
                </a:solidFill>
                <a:miter lim="800000"/>
                <a:headEnd/>
                <a:tailEnd/>
              </a:ln>
            </p:spPr>
            <p:txBody>
              <a:bodyPr wrap="none" anchor="ctr"/>
              <a:lstStyle/>
              <a:p>
                <a:endParaRPr lang="en-US">
                  <a:latin typeface="+mn-lt"/>
                  <a:cs typeface="Arial" pitchFamily="34" charset="0"/>
                </a:endParaRPr>
              </a:p>
            </p:txBody>
          </p:sp>
          <p:sp>
            <p:nvSpPr>
              <p:cNvPr id="219193" name="Rectangle 51"/>
              <p:cNvSpPr>
                <a:spLocks noChangeArrowheads="1"/>
              </p:cNvSpPr>
              <p:nvPr/>
            </p:nvSpPr>
            <p:spPr bwMode="auto">
              <a:xfrm>
                <a:off x="1515" y="2696"/>
                <a:ext cx="133" cy="132"/>
              </a:xfrm>
              <a:prstGeom prst="rect">
                <a:avLst/>
              </a:prstGeom>
              <a:solidFill>
                <a:srgbClr val="FF3300"/>
              </a:solidFill>
              <a:ln w="25400">
                <a:solidFill>
                  <a:schemeClr val="tx1"/>
                </a:solidFill>
                <a:miter lim="800000"/>
                <a:headEnd/>
                <a:tailEnd/>
              </a:ln>
            </p:spPr>
            <p:txBody>
              <a:bodyPr wrap="none" anchor="ctr"/>
              <a:lstStyle/>
              <a:p>
                <a:endParaRPr lang="en-US">
                  <a:latin typeface="+mn-lt"/>
                  <a:cs typeface="Arial" pitchFamily="34" charset="0"/>
                </a:endParaRPr>
              </a:p>
            </p:txBody>
          </p:sp>
          <p:sp>
            <p:nvSpPr>
              <p:cNvPr id="219194" name="Rectangle 52"/>
              <p:cNvSpPr>
                <a:spLocks noChangeArrowheads="1"/>
              </p:cNvSpPr>
              <p:nvPr/>
            </p:nvSpPr>
            <p:spPr bwMode="auto">
              <a:xfrm>
                <a:off x="4175" y="2440"/>
                <a:ext cx="133" cy="132"/>
              </a:xfrm>
              <a:prstGeom prst="rect">
                <a:avLst/>
              </a:prstGeom>
              <a:solidFill>
                <a:srgbClr val="0000FF"/>
              </a:solidFill>
              <a:ln w="25400">
                <a:solidFill>
                  <a:schemeClr val="tx1"/>
                </a:solidFill>
                <a:miter lim="800000"/>
                <a:headEnd/>
                <a:tailEnd/>
              </a:ln>
            </p:spPr>
            <p:txBody>
              <a:bodyPr wrap="none" anchor="ctr"/>
              <a:lstStyle/>
              <a:p>
                <a:endParaRPr lang="en-US">
                  <a:latin typeface="+mn-lt"/>
                  <a:cs typeface="Arial" pitchFamily="34" charset="0"/>
                </a:endParaRPr>
              </a:p>
            </p:txBody>
          </p:sp>
          <p:sp>
            <p:nvSpPr>
              <p:cNvPr id="219195" name="Rectangle 53"/>
              <p:cNvSpPr>
                <a:spLocks noChangeArrowheads="1"/>
              </p:cNvSpPr>
              <p:nvPr/>
            </p:nvSpPr>
            <p:spPr bwMode="auto">
              <a:xfrm>
                <a:off x="4175" y="2696"/>
                <a:ext cx="133" cy="132"/>
              </a:xfrm>
              <a:prstGeom prst="rect">
                <a:avLst/>
              </a:prstGeom>
              <a:solidFill>
                <a:srgbClr val="FF3300"/>
              </a:solidFill>
              <a:ln w="25400">
                <a:solidFill>
                  <a:schemeClr val="tx1"/>
                </a:solidFill>
                <a:miter lim="800000"/>
                <a:headEnd/>
                <a:tailEnd/>
              </a:ln>
            </p:spPr>
            <p:txBody>
              <a:bodyPr wrap="none" anchor="ctr"/>
              <a:lstStyle/>
              <a:p>
                <a:endParaRPr lang="en-US">
                  <a:latin typeface="+mn-lt"/>
                  <a:cs typeface="Arial" pitchFamily="34" charset="0"/>
                </a:endParaRPr>
              </a:p>
            </p:txBody>
          </p:sp>
        </p:grpSp>
      </p:grpSp>
      <p:grpSp>
        <p:nvGrpSpPr>
          <p:cNvPr id="290871" name="Group 55"/>
          <p:cNvGrpSpPr>
            <a:grpSpLocks/>
          </p:cNvGrpSpPr>
          <p:nvPr/>
        </p:nvGrpSpPr>
        <p:grpSpPr bwMode="auto">
          <a:xfrm>
            <a:off x="6858000" y="2441575"/>
            <a:ext cx="717550" cy="1943100"/>
            <a:chOff x="4320" y="1159"/>
            <a:chExt cx="452" cy="1224"/>
          </a:xfrm>
        </p:grpSpPr>
        <p:sp>
          <p:nvSpPr>
            <p:cNvPr id="219197" name="Line 56"/>
            <p:cNvSpPr>
              <a:spLocks noChangeShapeType="1"/>
            </p:cNvSpPr>
            <p:nvPr/>
          </p:nvSpPr>
          <p:spPr bwMode="auto">
            <a:xfrm flipH="1">
              <a:off x="4320" y="1159"/>
              <a:ext cx="240" cy="0"/>
            </a:xfrm>
            <a:prstGeom prst="line">
              <a:avLst/>
            </a:prstGeom>
            <a:noFill/>
            <a:ln w="127000">
              <a:solidFill>
                <a:schemeClr val="bg1"/>
              </a:solidFill>
              <a:round/>
              <a:headEnd type="none" w="sm" len="sm"/>
              <a:tailEnd type="none" w="sm" len="sm"/>
            </a:ln>
          </p:spPr>
          <p:txBody>
            <a:bodyPr wrap="none" anchor="ctr"/>
            <a:lstStyle/>
            <a:p>
              <a:endParaRPr lang="pl-PL">
                <a:latin typeface="+mn-lt"/>
              </a:endParaRPr>
            </a:p>
          </p:txBody>
        </p:sp>
        <p:sp>
          <p:nvSpPr>
            <p:cNvPr id="219198" name="Line 57"/>
            <p:cNvSpPr>
              <a:spLocks noChangeShapeType="1"/>
            </p:cNvSpPr>
            <p:nvPr/>
          </p:nvSpPr>
          <p:spPr bwMode="auto">
            <a:xfrm flipH="1">
              <a:off x="4320" y="1416"/>
              <a:ext cx="420" cy="1"/>
            </a:xfrm>
            <a:prstGeom prst="line">
              <a:avLst/>
            </a:prstGeom>
            <a:noFill/>
            <a:ln w="127000">
              <a:solidFill>
                <a:schemeClr val="bg1"/>
              </a:solidFill>
              <a:round/>
              <a:headEnd type="none" w="sm" len="sm"/>
              <a:tailEnd type="none" w="sm" len="sm"/>
            </a:ln>
          </p:spPr>
          <p:txBody>
            <a:bodyPr wrap="none" anchor="ctr"/>
            <a:lstStyle/>
            <a:p>
              <a:endParaRPr lang="pl-PL">
                <a:latin typeface="+mn-lt"/>
              </a:endParaRPr>
            </a:p>
          </p:txBody>
        </p:sp>
        <p:grpSp>
          <p:nvGrpSpPr>
            <p:cNvPr id="219199" name="Group 58"/>
            <p:cNvGrpSpPr>
              <a:grpSpLocks/>
            </p:cNvGrpSpPr>
            <p:nvPr/>
          </p:nvGrpSpPr>
          <p:grpSpPr bwMode="auto">
            <a:xfrm>
              <a:off x="4321" y="1163"/>
              <a:ext cx="451" cy="1220"/>
              <a:chOff x="4321" y="1163"/>
              <a:chExt cx="451" cy="1220"/>
            </a:xfrm>
          </p:grpSpPr>
          <p:sp>
            <p:nvSpPr>
              <p:cNvPr id="219200" name="Freeform 59"/>
              <p:cNvSpPr>
                <a:spLocks/>
              </p:cNvSpPr>
              <p:nvPr/>
            </p:nvSpPr>
            <p:spPr bwMode="auto">
              <a:xfrm>
                <a:off x="4321" y="1163"/>
                <a:ext cx="271" cy="968"/>
              </a:xfrm>
              <a:custGeom>
                <a:avLst/>
                <a:gdLst>
                  <a:gd name="T0" fmla="*/ 270 w 271"/>
                  <a:gd name="T1" fmla="*/ 0 h 968"/>
                  <a:gd name="T2" fmla="*/ 270 w 271"/>
                  <a:gd name="T3" fmla="*/ 967 h 968"/>
                  <a:gd name="T4" fmla="*/ 0 w 271"/>
                  <a:gd name="T5" fmla="*/ 967 h 968"/>
                  <a:gd name="T6" fmla="*/ 0 60000 65536"/>
                  <a:gd name="T7" fmla="*/ 0 60000 65536"/>
                  <a:gd name="T8" fmla="*/ 0 60000 65536"/>
                  <a:gd name="T9" fmla="*/ 0 w 271"/>
                  <a:gd name="T10" fmla="*/ 0 h 968"/>
                  <a:gd name="T11" fmla="*/ 271 w 271"/>
                  <a:gd name="T12" fmla="*/ 968 h 968"/>
                </a:gdLst>
                <a:ahLst/>
                <a:cxnLst>
                  <a:cxn ang="T6">
                    <a:pos x="T0" y="T1"/>
                  </a:cxn>
                  <a:cxn ang="T7">
                    <a:pos x="T2" y="T3"/>
                  </a:cxn>
                  <a:cxn ang="T8">
                    <a:pos x="T4" y="T5"/>
                  </a:cxn>
                </a:cxnLst>
                <a:rect l="T9" t="T10" r="T11" b="T12"/>
                <a:pathLst>
                  <a:path w="271" h="968">
                    <a:moveTo>
                      <a:pt x="270" y="0"/>
                    </a:moveTo>
                    <a:lnTo>
                      <a:pt x="270" y="967"/>
                    </a:lnTo>
                    <a:lnTo>
                      <a:pt x="0" y="967"/>
                    </a:lnTo>
                  </a:path>
                </a:pathLst>
              </a:custGeom>
              <a:noFill/>
              <a:ln w="76200" cap="rnd" cmpd="sng">
                <a:solidFill>
                  <a:schemeClr val="bg2"/>
                </a:solidFill>
                <a:prstDash val="solid"/>
                <a:round/>
                <a:headEnd type="none" w="sm" len="sm"/>
                <a:tailEnd type="none" w="sm" len="sm"/>
              </a:ln>
            </p:spPr>
            <p:txBody>
              <a:bodyPr/>
              <a:lstStyle/>
              <a:p>
                <a:endParaRPr lang="pl-PL">
                  <a:latin typeface="+mn-lt"/>
                </a:endParaRPr>
              </a:p>
            </p:txBody>
          </p:sp>
          <p:sp>
            <p:nvSpPr>
              <p:cNvPr id="219201" name="Freeform 60"/>
              <p:cNvSpPr>
                <a:spLocks/>
              </p:cNvSpPr>
              <p:nvPr/>
            </p:nvSpPr>
            <p:spPr bwMode="auto">
              <a:xfrm>
                <a:off x="4322" y="1415"/>
                <a:ext cx="450" cy="968"/>
              </a:xfrm>
              <a:custGeom>
                <a:avLst/>
                <a:gdLst>
                  <a:gd name="T0" fmla="*/ 449 w 450"/>
                  <a:gd name="T1" fmla="*/ 0 h 968"/>
                  <a:gd name="T2" fmla="*/ 449 w 450"/>
                  <a:gd name="T3" fmla="*/ 967 h 968"/>
                  <a:gd name="T4" fmla="*/ 0 w 450"/>
                  <a:gd name="T5" fmla="*/ 967 h 968"/>
                  <a:gd name="T6" fmla="*/ 0 60000 65536"/>
                  <a:gd name="T7" fmla="*/ 0 60000 65536"/>
                  <a:gd name="T8" fmla="*/ 0 60000 65536"/>
                  <a:gd name="T9" fmla="*/ 0 w 450"/>
                  <a:gd name="T10" fmla="*/ 0 h 968"/>
                  <a:gd name="T11" fmla="*/ 450 w 450"/>
                  <a:gd name="T12" fmla="*/ 968 h 968"/>
                </a:gdLst>
                <a:ahLst/>
                <a:cxnLst>
                  <a:cxn ang="T6">
                    <a:pos x="T0" y="T1"/>
                  </a:cxn>
                  <a:cxn ang="T7">
                    <a:pos x="T2" y="T3"/>
                  </a:cxn>
                  <a:cxn ang="T8">
                    <a:pos x="T4" y="T5"/>
                  </a:cxn>
                </a:cxnLst>
                <a:rect l="T9" t="T10" r="T11" b="T12"/>
                <a:pathLst>
                  <a:path w="450" h="968">
                    <a:moveTo>
                      <a:pt x="449" y="0"/>
                    </a:moveTo>
                    <a:lnTo>
                      <a:pt x="449" y="967"/>
                    </a:lnTo>
                    <a:lnTo>
                      <a:pt x="0" y="967"/>
                    </a:lnTo>
                  </a:path>
                </a:pathLst>
              </a:custGeom>
              <a:noFill/>
              <a:ln w="76200" cap="rnd" cmpd="sng">
                <a:solidFill>
                  <a:schemeClr val="bg2"/>
                </a:solidFill>
                <a:prstDash val="solid"/>
                <a:round/>
                <a:headEnd type="none" w="sm" len="sm"/>
                <a:tailEnd type="none" w="sm" len="sm"/>
              </a:ln>
            </p:spPr>
            <p:txBody>
              <a:bodyPr/>
              <a:lstStyle/>
              <a:p>
                <a:endParaRPr lang="pl-PL">
                  <a:latin typeface="+mn-lt"/>
                </a:endParaRPr>
              </a:p>
            </p:txBody>
          </p:sp>
        </p:grpSp>
      </p:grpSp>
      <p:sp>
        <p:nvSpPr>
          <p:cNvPr id="219202" name="Rectangle 62"/>
          <p:cNvSpPr>
            <a:spLocks noChangeArrowheads="1"/>
          </p:cNvSpPr>
          <p:nvPr/>
        </p:nvSpPr>
        <p:spPr bwMode="auto">
          <a:xfrm>
            <a:off x="2714625" y="1603375"/>
            <a:ext cx="4023537" cy="356124"/>
          </a:xfrm>
          <a:prstGeom prst="rect">
            <a:avLst/>
          </a:prstGeom>
          <a:noFill/>
          <a:ln w="9525">
            <a:noFill/>
            <a:miter lim="800000"/>
            <a:headEnd/>
            <a:tailEnd/>
          </a:ln>
        </p:spPr>
        <p:txBody>
          <a:bodyPr wrap="none" lIns="92075" tIns="46038" rIns="92075" bIns="46038">
            <a:spAutoFit/>
          </a:bodyPr>
          <a:lstStyle/>
          <a:p>
            <a:pPr eaLnBrk="0" hangingPunct="0">
              <a:lnSpc>
                <a:spcPct val="90000"/>
              </a:lnSpc>
            </a:pPr>
            <a:r>
              <a:rPr lang="en-US" sz="1900">
                <a:solidFill>
                  <a:srgbClr val="000099"/>
                </a:solidFill>
                <a:latin typeface="+mn-lt"/>
                <a:cs typeface="Arial" pitchFamily="34" charset="0"/>
              </a:rPr>
              <a:t>2 wavelength WDM line system</a:t>
            </a:r>
          </a:p>
        </p:txBody>
      </p:sp>
      <p:sp>
        <p:nvSpPr>
          <p:cNvPr id="290882" name="Rectangle 66"/>
          <p:cNvSpPr>
            <a:spLocks noChangeArrowheads="1"/>
          </p:cNvSpPr>
          <p:nvPr/>
        </p:nvSpPr>
        <p:spPr bwMode="auto">
          <a:xfrm>
            <a:off x="538163" y="4800600"/>
            <a:ext cx="8220075" cy="1828800"/>
          </a:xfrm>
          <a:prstGeom prst="rect">
            <a:avLst/>
          </a:prstGeom>
          <a:noFill/>
          <a:ln w="12700">
            <a:noFill/>
            <a:miter lim="800000"/>
            <a:headEnd/>
            <a:tailEnd/>
          </a:ln>
        </p:spPr>
        <p:txBody>
          <a:bodyPr lIns="90488" tIns="44450" rIns="90488" bIns="44450"/>
          <a:lstStyle/>
          <a:p>
            <a:pPr marL="342900" indent="-342900">
              <a:lnSpc>
                <a:spcPct val="90000"/>
              </a:lnSpc>
              <a:spcBef>
                <a:spcPct val="20000"/>
              </a:spcBef>
              <a:buSzPct val="140000"/>
              <a:buFont typeface="Arial" panose="020B0604020202020204" pitchFamily="34" charset="0"/>
              <a:buChar char="•"/>
            </a:pPr>
            <a:r>
              <a:rPr lang="en-US" sz="2400" dirty="0">
                <a:latin typeface="+mn-lt"/>
                <a:cs typeface="Arial" pitchFamily="34" charset="0"/>
              </a:rPr>
              <a:t>Fast protection</a:t>
            </a:r>
          </a:p>
          <a:p>
            <a:pPr marL="342900" indent="-342900">
              <a:lnSpc>
                <a:spcPct val="90000"/>
              </a:lnSpc>
              <a:spcBef>
                <a:spcPct val="20000"/>
              </a:spcBef>
              <a:buSzPct val="140000"/>
              <a:buFont typeface="Arial" panose="020B0604020202020204" pitchFamily="34" charset="0"/>
              <a:buChar char="•"/>
            </a:pPr>
            <a:r>
              <a:rPr lang="en-US" sz="2400" dirty="0">
                <a:latin typeface="+mn-lt"/>
                <a:cs typeface="Arial" pitchFamily="34" charset="0"/>
              </a:rPr>
              <a:t>No signaling required between end-points</a:t>
            </a:r>
          </a:p>
          <a:p>
            <a:pPr marL="342900" indent="-342900">
              <a:lnSpc>
                <a:spcPct val="90000"/>
              </a:lnSpc>
              <a:spcBef>
                <a:spcPct val="20000"/>
              </a:spcBef>
              <a:buSzPct val="140000"/>
              <a:buFont typeface="Arial" panose="020B0604020202020204" pitchFamily="34" charset="0"/>
              <a:buChar char="•"/>
            </a:pPr>
            <a:r>
              <a:rPr lang="en-US" sz="2400" dirty="0">
                <a:latin typeface="+mn-lt"/>
                <a:cs typeface="Arial" pitchFamily="34" charset="0"/>
              </a:rPr>
              <a:t>High cost (duplication of wavelengths </a:t>
            </a:r>
            <a:br>
              <a:rPr lang="en-US" sz="2400" dirty="0">
                <a:latin typeface="+mn-lt"/>
                <a:cs typeface="Arial" pitchFamily="34" charset="0"/>
              </a:rPr>
            </a:br>
            <a:r>
              <a:rPr lang="en-US" sz="2400" dirty="0">
                <a:latin typeface="+mn-lt"/>
                <a:cs typeface="Arial" pitchFamily="34" charset="0"/>
              </a:rPr>
              <a:t>and corresponding transponders)</a:t>
            </a:r>
          </a:p>
        </p:txBody>
      </p:sp>
      <p:sp>
        <p:nvSpPr>
          <p:cNvPr id="219204" name="Text Box 67"/>
          <p:cNvSpPr txBox="1">
            <a:spLocks noChangeArrowheads="1"/>
          </p:cNvSpPr>
          <p:nvPr/>
        </p:nvSpPr>
        <p:spPr bwMode="auto">
          <a:xfrm>
            <a:off x="7302500" y="4538663"/>
            <a:ext cx="1752600" cy="581025"/>
          </a:xfrm>
          <a:prstGeom prst="rect">
            <a:avLst/>
          </a:prstGeom>
          <a:noFill/>
          <a:ln w="9525">
            <a:noFill/>
            <a:miter lim="800000"/>
            <a:headEnd/>
            <a:tailEnd/>
          </a:ln>
        </p:spPr>
        <p:txBody>
          <a:bodyPr wrap="none">
            <a:spAutoFit/>
          </a:bodyPr>
          <a:lstStyle/>
          <a:p>
            <a:r>
              <a:rPr lang="en-US" sz="1600" dirty="0" err="1">
                <a:latin typeface="+mn-lt"/>
                <a:cs typeface="Arial" pitchFamily="34" charset="0"/>
              </a:rPr>
              <a:t>Tx</a:t>
            </a:r>
            <a:r>
              <a:rPr lang="en-US" sz="1600" dirty="0">
                <a:latin typeface="+mn-lt"/>
                <a:cs typeface="Arial" pitchFamily="34" charset="0"/>
              </a:rPr>
              <a:t>: Transceiver</a:t>
            </a:r>
          </a:p>
          <a:p>
            <a:r>
              <a:rPr lang="en-US" sz="1600" dirty="0">
                <a:latin typeface="+mn-lt"/>
                <a:cs typeface="Arial" pitchFamily="34" charset="0"/>
              </a:rPr>
              <a:t>Rx: Receiver</a:t>
            </a:r>
            <a:endParaRPr lang="pl-PL" sz="1600" dirty="0">
              <a:latin typeface="+mn-lt"/>
              <a:cs typeface="Arial" pitchFamily="34" charset="0"/>
            </a:endParaRPr>
          </a:p>
        </p:txBody>
      </p:sp>
      <p:sp>
        <p:nvSpPr>
          <p:cNvPr id="290885" name="Text Box 69"/>
          <p:cNvSpPr txBox="1">
            <a:spLocks noChangeArrowheads="1"/>
          </p:cNvSpPr>
          <p:nvPr/>
        </p:nvSpPr>
        <p:spPr bwMode="auto">
          <a:xfrm>
            <a:off x="6621789" y="1887538"/>
            <a:ext cx="950260" cy="369332"/>
          </a:xfrm>
          <a:prstGeom prst="rect">
            <a:avLst/>
          </a:prstGeom>
          <a:noFill/>
          <a:ln w="9525">
            <a:noFill/>
            <a:miter lim="800000"/>
            <a:headEnd/>
            <a:tailEnd/>
          </a:ln>
        </p:spPr>
        <p:txBody>
          <a:bodyPr wrap="none">
            <a:spAutoFit/>
          </a:bodyPr>
          <a:lstStyle/>
          <a:p>
            <a:pPr algn="ctr"/>
            <a:r>
              <a:rPr lang="en-US">
                <a:latin typeface="+mn-lt"/>
                <a:cs typeface="Arial" pitchFamily="34" charset="0"/>
              </a:rPr>
              <a:t>Switch</a:t>
            </a:r>
          </a:p>
        </p:txBody>
      </p:sp>
      <p:sp>
        <p:nvSpPr>
          <p:cNvPr id="287873" name="AutoShape 129"/>
          <p:cNvSpPr>
            <a:spLocks noChangeArrowheads="1"/>
          </p:cNvSpPr>
          <p:nvPr/>
        </p:nvSpPr>
        <p:spPr bwMode="auto">
          <a:xfrm>
            <a:off x="3879850" y="2255838"/>
            <a:ext cx="1377950" cy="777875"/>
          </a:xfrm>
          <a:prstGeom prst="irregularSeal1">
            <a:avLst/>
          </a:prstGeom>
          <a:solidFill>
            <a:srgbClr val="FF3300"/>
          </a:solidFill>
          <a:ln w="12700">
            <a:solidFill>
              <a:schemeClr val="tx1"/>
            </a:solidFill>
            <a:miter lim="800000"/>
            <a:headEnd type="none" w="sm" len="sm"/>
            <a:tailEnd type="none" w="sm" len="sm"/>
          </a:ln>
        </p:spPr>
        <p:txBody>
          <a:bodyPr wrap="none" anchor="ctr"/>
          <a:lstStyle/>
          <a:p>
            <a:endParaRPr lang="en-US">
              <a:latin typeface="+mn-lt"/>
              <a:cs typeface="Arial" pitchFamily="34" charset="0"/>
            </a:endParaRPr>
          </a:p>
        </p:txBody>
      </p:sp>
    </p:spTree>
    <p:extLst>
      <p:ext uri="{BB962C8B-B14F-4D97-AF65-F5344CB8AC3E}">
        <p14:creationId xmlns:p14="http://schemas.microsoft.com/office/powerpoint/2010/main" val="17380802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19172"/>
                                        </p:tgtEl>
                                        <p:attrNameLst>
                                          <p:attrName>style.visibility</p:attrName>
                                        </p:attrNameLst>
                                      </p:cBhvr>
                                      <p:to>
                                        <p:strVal val="visible"/>
                                      </p:to>
                                    </p:set>
                                    <p:animEffect transition="in" filter="wipe(left)">
                                      <p:cBhvr>
                                        <p:cTn id="7" dur="500"/>
                                        <p:tgtEl>
                                          <p:spTgt spid="21917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287873"/>
                                        </p:tgtEl>
                                        <p:attrNameLst>
                                          <p:attrName>style.visibility</p:attrName>
                                        </p:attrNameLst>
                                      </p:cBhvr>
                                      <p:to>
                                        <p:strVal val="visible"/>
                                      </p:to>
                                    </p:set>
                                  </p:childTnLst>
                                  <p:subTnLst>
                                    <p:audio>
                                      <p:cMediaNode>
                                        <p:cTn display="0" masterRel="sameClick">
                                          <p:stCondLst>
                                            <p:cond evt="begin" delay="0">
                                              <p:tn val="10"/>
                                            </p:cond>
                                          </p:stCondLst>
                                          <p:endCondLst>
                                            <p:cond evt="onStopAudio" delay="0">
                                              <p:tgtEl>
                                                <p:sldTgt/>
                                              </p:tgtEl>
                                            </p:cond>
                                          </p:endCondLst>
                                        </p:cTn>
                                        <p:tgtEl>
                                          <p:sndTgt r:embed="rId3" name="explode.wav"/>
                                        </p:tgtEl>
                                      </p:cMediaNode>
                                    </p:audio>
                                  </p:subTnLst>
                                </p:cTn>
                              </p:par>
                            </p:childTnLst>
                          </p:cTn>
                        </p:par>
                      </p:childTnLst>
                    </p:cTn>
                  </p:par>
                  <p:par>
                    <p:cTn id="12" fill="hold">
                      <p:stCondLst>
                        <p:cond delay="indefinite"/>
                      </p:stCondLst>
                      <p:childTnLst>
                        <p:par>
                          <p:cTn id="13" fill="hold">
                            <p:stCondLst>
                              <p:cond delay="0"/>
                            </p:stCondLst>
                            <p:childTnLst>
                              <p:par>
                                <p:cTn id="14" presetID="18" presetClass="entr" presetSubtype="3" fill="hold" nodeType="clickEffect">
                                  <p:stCondLst>
                                    <p:cond delay="0"/>
                                  </p:stCondLst>
                                  <p:childTnLst>
                                    <p:set>
                                      <p:cBhvr>
                                        <p:cTn id="15" dur="1" fill="hold">
                                          <p:stCondLst>
                                            <p:cond delay="0"/>
                                          </p:stCondLst>
                                        </p:cTn>
                                        <p:tgtEl>
                                          <p:spTgt spid="290871"/>
                                        </p:tgtEl>
                                        <p:attrNameLst>
                                          <p:attrName>style.visibility</p:attrName>
                                        </p:attrNameLst>
                                      </p:cBhvr>
                                      <p:to>
                                        <p:strVal val="visible"/>
                                      </p:to>
                                    </p:set>
                                    <p:animEffect transition="in" filter="strips(upRight)">
                                      <p:cBhvr>
                                        <p:cTn id="16" dur="500"/>
                                        <p:tgtEl>
                                          <p:spTgt spid="290871"/>
                                        </p:tgtEl>
                                      </p:cBhvr>
                                    </p:animEffect>
                                  </p:childTnLst>
                                  <p:subTnLst>
                                    <p:audio>
                                      <p:cMediaNode>
                                        <p:cTn display="0" masterRel="sameClick">
                                          <p:stCondLst>
                                            <p:cond evt="begin" delay="0">
                                              <p:tn val="14"/>
                                            </p:cond>
                                          </p:stCondLst>
                                          <p:endCondLst>
                                            <p:cond evt="onStopAudio" delay="0">
                                              <p:tgtEl>
                                                <p:sldTgt/>
                                              </p:tgtEl>
                                            </p:cond>
                                          </p:endCondLst>
                                        </p:cTn>
                                        <p:tgtEl>
                                          <p:sndTgt r:embed="rId4" name="Camera"/>
                                        </p:tgtEl>
                                      </p:cMediaNode>
                                    </p:audio>
                                  </p:subTnLst>
                                </p:cTn>
                              </p:par>
                            </p:childTnLst>
                          </p:cTn>
                        </p:par>
                        <p:par>
                          <p:cTn id="17" fill="hold">
                            <p:stCondLst>
                              <p:cond delay="500"/>
                            </p:stCondLst>
                            <p:childTnLst>
                              <p:par>
                                <p:cTn id="18" presetID="1" presetClass="entr" presetSubtype="0" fill="hold" grpId="0" nodeType="afterEffect">
                                  <p:stCondLst>
                                    <p:cond delay="0"/>
                                  </p:stCondLst>
                                  <p:childTnLst>
                                    <p:set>
                                      <p:cBhvr>
                                        <p:cTn id="19" dur="1" fill="hold">
                                          <p:stCondLst>
                                            <p:cond delay="499"/>
                                          </p:stCondLst>
                                        </p:cTn>
                                        <p:tgtEl>
                                          <p:spTgt spid="29088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90882">
                                            <p:txEl>
                                              <p:pRg st="0" end="0"/>
                                            </p:txEl>
                                          </p:spTgt>
                                        </p:tgtEl>
                                        <p:attrNameLst>
                                          <p:attrName>style.visibility</p:attrName>
                                        </p:attrNameLst>
                                      </p:cBhvr>
                                      <p:to>
                                        <p:strVal val="visible"/>
                                      </p:to>
                                    </p:set>
                                    <p:animEffect transition="in" filter="wipe(left)">
                                      <p:cBhvr>
                                        <p:cTn id="24" dur="500"/>
                                        <p:tgtEl>
                                          <p:spTgt spid="290882">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290882">
                                            <p:txEl>
                                              <p:pRg st="1" end="1"/>
                                            </p:txEl>
                                          </p:spTgt>
                                        </p:tgtEl>
                                        <p:attrNameLst>
                                          <p:attrName>style.visibility</p:attrName>
                                        </p:attrNameLst>
                                      </p:cBhvr>
                                      <p:to>
                                        <p:strVal val="visible"/>
                                      </p:to>
                                    </p:set>
                                    <p:animEffect transition="in" filter="wipe(left)">
                                      <p:cBhvr>
                                        <p:cTn id="29" dur="500"/>
                                        <p:tgtEl>
                                          <p:spTgt spid="290882">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90882">
                                            <p:txEl>
                                              <p:pRg st="2" end="2"/>
                                            </p:txEl>
                                          </p:spTgt>
                                        </p:tgtEl>
                                        <p:attrNameLst>
                                          <p:attrName>style.visibility</p:attrName>
                                        </p:attrNameLst>
                                      </p:cBhvr>
                                      <p:to>
                                        <p:strVal val="visible"/>
                                      </p:to>
                                    </p:set>
                                    <p:animEffect transition="in" filter="wipe(left)">
                                      <p:cBhvr>
                                        <p:cTn id="34" dur="500"/>
                                        <p:tgtEl>
                                          <p:spTgt spid="29088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0882" grpId="0" build="p" bldLvl="2" autoUpdateAnimBg="0"/>
      <p:bldP spid="290885" grpId="0" autoUpdateAnimBg="0"/>
      <p:bldP spid="287873" grpId="0" animBg="1"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70"/>
          <p:cNvSpPr>
            <a:spLocks noGrp="1" noChangeArrowheads="1"/>
          </p:cNvSpPr>
          <p:nvPr>
            <p:ph type="title"/>
          </p:nvPr>
        </p:nvSpPr>
        <p:spPr/>
        <p:txBody>
          <a:bodyPr/>
          <a:lstStyle/>
          <a:p>
            <a:r>
              <a:rPr lang="en-US" sz="2400" dirty="0">
                <a:latin typeface="+mn-lt"/>
                <a:cs typeface="Arial" pitchFamily="34" charset="0"/>
              </a:rPr>
              <a:t>Example</a:t>
            </a:r>
            <a:br>
              <a:rPr lang="en-US" sz="2400" dirty="0">
                <a:latin typeface="+mn-lt"/>
                <a:cs typeface="Arial" pitchFamily="34" charset="0"/>
              </a:rPr>
            </a:br>
            <a:r>
              <a:rPr lang="en-US" sz="2400" dirty="0">
                <a:latin typeface="+mn-lt"/>
                <a:cs typeface="Arial" pitchFamily="34" charset="0"/>
              </a:rPr>
              <a:t>1 : 1 Line Protection</a:t>
            </a:r>
            <a:endParaRPr lang="pl-PL" sz="2400" dirty="0">
              <a:latin typeface="+mn-lt"/>
              <a:cs typeface="Arial" pitchFamily="34" charset="0"/>
            </a:endParaRPr>
          </a:p>
        </p:txBody>
      </p:sp>
      <p:grpSp>
        <p:nvGrpSpPr>
          <p:cNvPr id="221188" name="Group 4"/>
          <p:cNvGrpSpPr>
            <a:grpSpLocks/>
          </p:cNvGrpSpPr>
          <p:nvPr/>
        </p:nvGrpSpPr>
        <p:grpSpPr bwMode="auto">
          <a:xfrm>
            <a:off x="504825" y="1681163"/>
            <a:ext cx="8212138" cy="1117600"/>
            <a:chOff x="318" y="1059"/>
            <a:chExt cx="5173" cy="704"/>
          </a:xfrm>
        </p:grpSpPr>
        <p:sp>
          <p:nvSpPr>
            <p:cNvPr id="221189" name="Rectangle 5"/>
            <p:cNvSpPr>
              <a:spLocks noChangeArrowheads="1"/>
            </p:cNvSpPr>
            <p:nvPr/>
          </p:nvSpPr>
          <p:spPr bwMode="auto">
            <a:xfrm>
              <a:off x="2127" y="1275"/>
              <a:ext cx="1520" cy="260"/>
            </a:xfrm>
            <a:prstGeom prst="rect">
              <a:avLst/>
            </a:prstGeom>
            <a:solidFill>
              <a:srgbClr val="FFFF99"/>
            </a:solidFill>
            <a:ln w="9525">
              <a:noFill/>
              <a:miter lim="800000"/>
              <a:headEnd/>
              <a:tailEnd/>
            </a:ln>
            <a:effectLst/>
          </p:spPr>
          <p:txBody>
            <a:bodyPr wrap="none" anchor="ctr"/>
            <a:lstStyle/>
            <a:p>
              <a:endParaRPr lang="pl-PL">
                <a:latin typeface="+mn-lt"/>
              </a:endParaRPr>
            </a:p>
          </p:txBody>
        </p:sp>
        <p:sp>
          <p:nvSpPr>
            <p:cNvPr id="221190" name="AutoShape 3"/>
            <p:cNvSpPr>
              <a:spLocks noChangeArrowheads="1"/>
            </p:cNvSpPr>
            <p:nvPr/>
          </p:nvSpPr>
          <p:spPr bwMode="auto">
            <a:xfrm rot="5400000" flipV="1">
              <a:off x="1597" y="1317"/>
              <a:ext cx="704" cy="188"/>
            </a:xfrm>
            <a:custGeom>
              <a:avLst/>
              <a:gdLst>
                <a:gd name="T0" fmla="*/ 616 w 21600"/>
                <a:gd name="T1" fmla="*/ 94 h 21600"/>
                <a:gd name="T2" fmla="*/ 352 w 21600"/>
                <a:gd name="T3" fmla="*/ 188 h 21600"/>
                <a:gd name="T4" fmla="*/ 88 w 21600"/>
                <a:gd name="T5" fmla="*/ 94 h 21600"/>
                <a:gd name="T6" fmla="*/ 352 w 21600"/>
                <a:gd name="T7" fmla="*/ 0 h 21600"/>
                <a:gd name="T8" fmla="*/ 0 60000 65536"/>
                <a:gd name="T9" fmla="*/ 0 60000 65536"/>
                <a:gd name="T10" fmla="*/ 0 60000 65536"/>
                <a:gd name="T11" fmla="*/ 0 60000 65536"/>
                <a:gd name="T12" fmla="*/ 4510 w 21600"/>
                <a:gd name="T13" fmla="*/ 4481 h 21600"/>
                <a:gd name="T14" fmla="*/ 17090 w 21600"/>
                <a:gd name="T15" fmla="*/ 17119 h 21600"/>
              </a:gdLst>
              <a:ahLst/>
              <a:cxnLst>
                <a:cxn ang="T8">
                  <a:pos x="T0" y="T1"/>
                </a:cxn>
                <a:cxn ang="T9">
                  <a:pos x="T2" y="T3"/>
                </a:cxn>
                <a:cxn ang="T10">
                  <a:pos x="T4" y="T5"/>
                </a:cxn>
                <a:cxn ang="T11">
                  <a:pos x="T6" y="T7"/>
                </a:cxn>
              </a:cxnLst>
              <a:rect l="T12" t="T13" r="T14" b="T15"/>
              <a:pathLst>
                <a:path w="21600" h="21600">
                  <a:moveTo>
                    <a:pt x="0" y="0"/>
                  </a:moveTo>
                  <a:lnTo>
                    <a:pt x="5399" y="21600"/>
                  </a:lnTo>
                  <a:lnTo>
                    <a:pt x="16201" y="21600"/>
                  </a:lnTo>
                  <a:lnTo>
                    <a:pt x="21600" y="0"/>
                  </a:lnTo>
                  <a:close/>
                </a:path>
              </a:pathLst>
            </a:custGeom>
            <a:solidFill>
              <a:srgbClr val="FFFF99"/>
            </a:solidFill>
            <a:ln w="25400">
              <a:solidFill>
                <a:schemeClr val="tx1"/>
              </a:solidFill>
              <a:miter lim="800000"/>
              <a:headEnd/>
              <a:tailEnd/>
            </a:ln>
          </p:spPr>
          <p:txBody>
            <a:bodyPr wrap="none" anchor="ctr"/>
            <a:lstStyle/>
            <a:p>
              <a:endParaRPr lang="pl-PL">
                <a:latin typeface="+mn-lt"/>
              </a:endParaRPr>
            </a:p>
          </p:txBody>
        </p:sp>
        <p:sp>
          <p:nvSpPr>
            <p:cNvPr id="221191" name="AutoShape 4"/>
            <p:cNvSpPr>
              <a:spLocks noChangeArrowheads="1"/>
            </p:cNvSpPr>
            <p:nvPr/>
          </p:nvSpPr>
          <p:spPr bwMode="auto">
            <a:xfrm rot="-5400000" flipH="1" flipV="1">
              <a:off x="3509" y="1317"/>
              <a:ext cx="704" cy="188"/>
            </a:xfrm>
            <a:custGeom>
              <a:avLst/>
              <a:gdLst>
                <a:gd name="T0" fmla="*/ 616 w 21600"/>
                <a:gd name="T1" fmla="*/ 94 h 21600"/>
                <a:gd name="T2" fmla="*/ 352 w 21600"/>
                <a:gd name="T3" fmla="*/ 188 h 21600"/>
                <a:gd name="T4" fmla="*/ 88 w 21600"/>
                <a:gd name="T5" fmla="*/ 94 h 21600"/>
                <a:gd name="T6" fmla="*/ 352 w 21600"/>
                <a:gd name="T7" fmla="*/ 0 h 21600"/>
                <a:gd name="T8" fmla="*/ 0 60000 65536"/>
                <a:gd name="T9" fmla="*/ 0 60000 65536"/>
                <a:gd name="T10" fmla="*/ 0 60000 65536"/>
                <a:gd name="T11" fmla="*/ 0 60000 65536"/>
                <a:gd name="T12" fmla="*/ 4510 w 21600"/>
                <a:gd name="T13" fmla="*/ 4481 h 21600"/>
                <a:gd name="T14" fmla="*/ 17090 w 21600"/>
                <a:gd name="T15" fmla="*/ 17119 h 21600"/>
              </a:gdLst>
              <a:ahLst/>
              <a:cxnLst>
                <a:cxn ang="T8">
                  <a:pos x="T0" y="T1"/>
                </a:cxn>
                <a:cxn ang="T9">
                  <a:pos x="T2" y="T3"/>
                </a:cxn>
                <a:cxn ang="T10">
                  <a:pos x="T4" y="T5"/>
                </a:cxn>
                <a:cxn ang="T11">
                  <a:pos x="T6" y="T7"/>
                </a:cxn>
              </a:cxnLst>
              <a:rect l="T12" t="T13" r="T14" b="T15"/>
              <a:pathLst>
                <a:path w="21600" h="21600">
                  <a:moveTo>
                    <a:pt x="0" y="0"/>
                  </a:moveTo>
                  <a:lnTo>
                    <a:pt x="5399" y="21600"/>
                  </a:lnTo>
                  <a:lnTo>
                    <a:pt x="16201" y="21600"/>
                  </a:lnTo>
                  <a:lnTo>
                    <a:pt x="21600" y="0"/>
                  </a:lnTo>
                  <a:close/>
                </a:path>
              </a:pathLst>
            </a:custGeom>
            <a:solidFill>
              <a:srgbClr val="FFFF99"/>
            </a:solidFill>
            <a:ln w="25400">
              <a:solidFill>
                <a:schemeClr val="tx1"/>
              </a:solidFill>
              <a:miter lim="800000"/>
              <a:headEnd/>
              <a:tailEnd/>
            </a:ln>
          </p:spPr>
          <p:txBody>
            <a:bodyPr wrap="none" anchor="ctr"/>
            <a:lstStyle/>
            <a:p>
              <a:endParaRPr lang="pl-PL">
                <a:latin typeface="+mn-lt"/>
              </a:endParaRPr>
            </a:p>
          </p:txBody>
        </p:sp>
        <p:grpSp>
          <p:nvGrpSpPr>
            <p:cNvPr id="221192" name="Group 5"/>
            <p:cNvGrpSpPr>
              <a:grpSpLocks/>
            </p:cNvGrpSpPr>
            <p:nvPr/>
          </p:nvGrpSpPr>
          <p:grpSpPr bwMode="auto">
            <a:xfrm>
              <a:off x="2090" y="1272"/>
              <a:ext cx="1592" cy="271"/>
              <a:chOff x="2090" y="1148"/>
              <a:chExt cx="1592" cy="271"/>
            </a:xfrm>
          </p:grpSpPr>
          <p:sp>
            <p:nvSpPr>
              <p:cNvPr id="221193" name="Oval 6"/>
              <p:cNvSpPr>
                <a:spLocks noChangeArrowheads="1"/>
              </p:cNvSpPr>
              <p:nvPr/>
            </p:nvSpPr>
            <p:spPr bwMode="auto">
              <a:xfrm>
                <a:off x="2090" y="1151"/>
                <a:ext cx="74" cy="260"/>
              </a:xfrm>
              <a:prstGeom prst="ellipse">
                <a:avLst/>
              </a:prstGeom>
              <a:solidFill>
                <a:srgbClr val="FFFF99"/>
              </a:solidFill>
              <a:ln w="25400">
                <a:solidFill>
                  <a:schemeClr val="tx1"/>
                </a:solidFill>
                <a:round/>
                <a:headEnd/>
                <a:tailEnd/>
              </a:ln>
            </p:spPr>
            <p:txBody>
              <a:bodyPr wrap="none" anchor="ctr"/>
              <a:lstStyle/>
              <a:p>
                <a:endParaRPr lang="en-US">
                  <a:latin typeface="+mn-lt"/>
                  <a:cs typeface="Arial" pitchFamily="34" charset="0"/>
                </a:endParaRPr>
              </a:p>
            </p:txBody>
          </p:sp>
          <p:sp>
            <p:nvSpPr>
              <p:cNvPr id="221194" name="Oval 7"/>
              <p:cNvSpPr>
                <a:spLocks noChangeArrowheads="1"/>
              </p:cNvSpPr>
              <p:nvPr/>
            </p:nvSpPr>
            <p:spPr bwMode="auto">
              <a:xfrm>
                <a:off x="3608" y="1151"/>
                <a:ext cx="74" cy="260"/>
              </a:xfrm>
              <a:prstGeom prst="ellipse">
                <a:avLst/>
              </a:prstGeom>
              <a:solidFill>
                <a:srgbClr val="FFFF99"/>
              </a:solidFill>
              <a:ln w="25400">
                <a:solidFill>
                  <a:schemeClr val="tx1"/>
                </a:solidFill>
                <a:round/>
                <a:headEnd/>
                <a:tailEnd/>
              </a:ln>
            </p:spPr>
            <p:txBody>
              <a:bodyPr wrap="none" anchor="ctr"/>
              <a:lstStyle/>
              <a:p>
                <a:endParaRPr lang="en-US">
                  <a:latin typeface="+mn-lt"/>
                  <a:cs typeface="Arial" pitchFamily="34" charset="0"/>
                </a:endParaRPr>
              </a:p>
            </p:txBody>
          </p:sp>
          <p:sp>
            <p:nvSpPr>
              <p:cNvPr id="221195" name="Line 8"/>
              <p:cNvSpPr>
                <a:spLocks noChangeShapeType="1"/>
              </p:cNvSpPr>
              <p:nvPr/>
            </p:nvSpPr>
            <p:spPr bwMode="auto">
              <a:xfrm flipV="1">
                <a:off x="2127" y="1148"/>
                <a:ext cx="1520" cy="2"/>
              </a:xfrm>
              <a:prstGeom prst="line">
                <a:avLst/>
              </a:prstGeom>
              <a:noFill/>
              <a:ln w="25400">
                <a:solidFill>
                  <a:schemeClr val="tx1"/>
                </a:solidFill>
                <a:round/>
                <a:headEnd type="none" w="sm" len="sm"/>
                <a:tailEnd type="none" w="sm" len="sm"/>
              </a:ln>
            </p:spPr>
            <p:txBody>
              <a:bodyPr wrap="none" anchor="ctr"/>
              <a:lstStyle/>
              <a:p>
                <a:endParaRPr lang="pl-PL">
                  <a:latin typeface="+mn-lt"/>
                </a:endParaRPr>
              </a:p>
            </p:txBody>
          </p:sp>
          <p:sp>
            <p:nvSpPr>
              <p:cNvPr id="221196" name="Line 9"/>
              <p:cNvSpPr>
                <a:spLocks noChangeShapeType="1"/>
              </p:cNvSpPr>
              <p:nvPr/>
            </p:nvSpPr>
            <p:spPr bwMode="auto">
              <a:xfrm flipV="1">
                <a:off x="2127" y="1417"/>
                <a:ext cx="1520" cy="2"/>
              </a:xfrm>
              <a:prstGeom prst="line">
                <a:avLst/>
              </a:prstGeom>
              <a:noFill/>
              <a:ln w="25400">
                <a:solidFill>
                  <a:schemeClr val="tx1"/>
                </a:solidFill>
                <a:round/>
                <a:headEnd type="none" w="sm" len="sm"/>
                <a:tailEnd type="none" w="sm" len="sm"/>
              </a:ln>
            </p:spPr>
            <p:txBody>
              <a:bodyPr wrap="none" anchor="ctr"/>
              <a:lstStyle/>
              <a:p>
                <a:endParaRPr lang="pl-PL">
                  <a:latin typeface="+mn-lt"/>
                </a:endParaRPr>
              </a:p>
            </p:txBody>
          </p:sp>
        </p:grpSp>
        <p:sp>
          <p:nvSpPr>
            <p:cNvPr id="221197" name="Freeform 10"/>
            <p:cNvSpPr>
              <a:spLocks/>
            </p:cNvSpPr>
            <p:nvPr/>
          </p:nvSpPr>
          <p:spPr bwMode="auto">
            <a:xfrm>
              <a:off x="1669" y="1287"/>
              <a:ext cx="2491" cy="103"/>
            </a:xfrm>
            <a:custGeom>
              <a:avLst/>
              <a:gdLst>
                <a:gd name="T0" fmla="*/ 0 w 2491"/>
                <a:gd name="T1" fmla="*/ 0 h 103"/>
                <a:gd name="T2" fmla="*/ 179 w 2491"/>
                <a:gd name="T3" fmla="*/ 0 h 103"/>
                <a:gd name="T4" fmla="*/ 374 w 2491"/>
                <a:gd name="T5" fmla="*/ 102 h 103"/>
                <a:gd name="T6" fmla="*/ 2096 w 2491"/>
                <a:gd name="T7" fmla="*/ 102 h 103"/>
                <a:gd name="T8" fmla="*/ 2291 w 2491"/>
                <a:gd name="T9" fmla="*/ 0 h 103"/>
                <a:gd name="T10" fmla="*/ 2490 w 2491"/>
                <a:gd name="T11" fmla="*/ 0 h 103"/>
                <a:gd name="T12" fmla="*/ 0 60000 65536"/>
                <a:gd name="T13" fmla="*/ 0 60000 65536"/>
                <a:gd name="T14" fmla="*/ 0 60000 65536"/>
                <a:gd name="T15" fmla="*/ 0 60000 65536"/>
                <a:gd name="T16" fmla="*/ 0 60000 65536"/>
                <a:gd name="T17" fmla="*/ 0 60000 65536"/>
                <a:gd name="T18" fmla="*/ 0 w 2491"/>
                <a:gd name="T19" fmla="*/ 0 h 103"/>
                <a:gd name="T20" fmla="*/ 2491 w 2491"/>
                <a:gd name="T21" fmla="*/ 103 h 103"/>
              </a:gdLst>
              <a:ahLst/>
              <a:cxnLst>
                <a:cxn ang="T12">
                  <a:pos x="T0" y="T1"/>
                </a:cxn>
                <a:cxn ang="T13">
                  <a:pos x="T2" y="T3"/>
                </a:cxn>
                <a:cxn ang="T14">
                  <a:pos x="T4" y="T5"/>
                </a:cxn>
                <a:cxn ang="T15">
                  <a:pos x="T6" y="T7"/>
                </a:cxn>
                <a:cxn ang="T16">
                  <a:pos x="T8" y="T9"/>
                </a:cxn>
                <a:cxn ang="T17">
                  <a:pos x="T10" y="T11"/>
                </a:cxn>
              </a:cxnLst>
              <a:rect l="T18" t="T19" r="T20" b="T21"/>
              <a:pathLst>
                <a:path w="2491" h="103">
                  <a:moveTo>
                    <a:pt x="0" y="0"/>
                  </a:moveTo>
                  <a:lnTo>
                    <a:pt x="179" y="0"/>
                  </a:lnTo>
                  <a:lnTo>
                    <a:pt x="374" y="102"/>
                  </a:lnTo>
                  <a:lnTo>
                    <a:pt x="2096" y="102"/>
                  </a:lnTo>
                  <a:lnTo>
                    <a:pt x="2291" y="0"/>
                  </a:lnTo>
                  <a:lnTo>
                    <a:pt x="2490" y="0"/>
                  </a:lnTo>
                </a:path>
              </a:pathLst>
            </a:custGeom>
            <a:noFill/>
            <a:ln w="76200" cap="rnd" cmpd="sng">
              <a:solidFill>
                <a:srgbClr val="0000FF"/>
              </a:solidFill>
              <a:prstDash val="solid"/>
              <a:round/>
              <a:headEnd type="none" w="sm" len="sm"/>
              <a:tailEnd type="none" w="sm" len="sm"/>
            </a:ln>
          </p:spPr>
          <p:txBody>
            <a:bodyPr/>
            <a:lstStyle/>
            <a:p>
              <a:endParaRPr lang="pl-PL">
                <a:latin typeface="+mn-lt"/>
              </a:endParaRPr>
            </a:p>
          </p:txBody>
        </p:sp>
        <p:sp>
          <p:nvSpPr>
            <p:cNvPr id="221198" name="Freeform 11"/>
            <p:cNvSpPr>
              <a:spLocks/>
            </p:cNvSpPr>
            <p:nvPr/>
          </p:nvSpPr>
          <p:spPr bwMode="auto">
            <a:xfrm>
              <a:off x="1669" y="1437"/>
              <a:ext cx="2491" cy="103"/>
            </a:xfrm>
            <a:custGeom>
              <a:avLst/>
              <a:gdLst>
                <a:gd name="T0" fmla="*/ 0 w 2491"/>
                <a:gd name="T1" fmla="*/ 102 h 103"/>
                <a:gd name="T2" fmla="*/ 179 w 2491"/>
                <a:gd name="T3" fmla="*/ 102 h 103"/>
                <a:gd name="T4" fmla="*/ 374 w 2491"/>
                <a:gd name="T5" fmla="*/ 0 h 103"/>
                <a:gd name="T6" fmla="*/ 2096 w 2491"/>
                <a:gd name="T7" fmla="*/ 0 h 103"/>
                <a:gd name="T8" fmla="*/ 2291 w 2491"/>
                <a:gd name="T9" fmla="*/ 102 h 103"/>
                <a:gd name="T10" fmla="*/ 2490 w 2491"/>
                <a:gd name="T11" fmla="*/ 102 h 103"/>
                <a:gd name="T12" fmla="*/ 0 60000 65536"/>
                <a:gd name="T13" fmla="*/ 0 60000 65536"/>
                <a:gd name="T14" fmla="*/ 0 60000 65536"/>
                <a:gd name="T15" fmla="*/ 0 60000 65536"/>
                <a:gd name="T16" fmla="*/ 0 60000 65536"/>
                <a:gd name="T17" fmla="*/ 0 60000 65536"/>
                <a:gd name="T18" fmla="*/ 0 w 2491"/>
                <a:gd name="T19" fmla="*/ 0 h 103"/>
                <a:gd name="T20" fmla="*/ 2491 w 2491"/>
                <a:gd name="T21" fmla="*/ 103 h 103"/>
              </a:gdLst>
              <a:ahLst/>
              <a:cxnLst>
                <a:cxn ang="T12">
                  <a:pos x="T0" y="T1"/>
                </a:cxn>
                <a:cxn ang="T13">
                  <a:pos x="T2" y="T3"/>
                </a:cxn>
                <a:cxn ang="T14">
                  <a:pos x="T4" y="T5"/>
                </a:cxn>
                <a:cxn ang="T15">
                  <a:pos x="T6" y="T7"/>
                </a:cxn>
                <a:cxn ang="T16">
                  <a:pos x="T8" y="T9"/>
                </a:cxn>
                <a:cxn ang="T17">
                  <a:pos x="T10" y="T11"/>
                </a:cxn>
              </a:cxnLst>
              <a:rect l="T18" t="T19" r="T20" b="T21"/>
              <a:pathLst>
                <a:path w="2491" h="103">
                  <a:moveTo>
                    <a:pt x="0" y="102"/>
                  </a:moveTo>
                  <a:lnTo>
                    <a:pt x="179" y="102"/>
                  </a:lnTo>
                  <a:lnTo>
                    <a:pt x="374" y="0"/>
                  </a:lnTo>
                  <a:lnTo>
                    <a:pt x="2096" y="0"/>
                  </a:lnTo>
                  <a:lnTo>
                    <a:pt x="2291" y="102"/>
                  </a:lnTo>
                  <a:lnTo>
                    <a:pt x="2490" y="102"/>
                  </a:lnTo>
                </a:path>
              </a:pathLst>
            </a:custGeom>
            <a:noFill/>
            <a:ln w="76200" cap="rnd" cmpd="sng">
              <a:solidFill>
                <a:srgbClr val="FF3300"/>
              </a:solidFill>
              <a:prstDash val="solid"/>
              <a:round/>
              <a:headEnd type="none" w="sm" len="sm"/>
              <a:tailEnd type="none" w="sm" len="sm"/>
            </a:ln>
          </p:spPr>
          <p:txBody>
            <a:bodyPr/>
            <a:lstStyle/>
            <a:p>
              <a:endParaRPr lang="pl-PL">
                <a:latin typeface="+mn-lt"/>
              </a:endParaRPr>
            </a:p>
          </p:txBody>
        </p:sp>
        <p:sp>
          <p:nvSpPr>
            <p:cNvPr id="221199" name="Rectangle 12"/>
            <p:cNvSpPr>
              <a:spLocks noChangeArrowheads="1"/>
            </p:cNvSpPr>
            <p:nvPr/>
          </p:nvSpPr>
          <p:spPr bwMode="auto">
            <a:xfrm>
              <a:off x="1515" y="1219"/>
              <a:ext cx="133" cy="132"/>
            </a:xfrm>
            <a:prstGeom prst="rect">
              <a:avLst/>
            </a:prstGeom>
            <a:solidFill>
              <a:srgbClr val="0000FF"/>
            </a:solidFill>
            <a:ln w="25400">
              <a:solidFill>
                <a:schemeClr val="tx1"/>
              </a:solidFill>
              <a:miter lim="800000"/>
              <a:headEnd/>
              <a:tailEnd/>
            </a:ln>
          </p:spPr>
          <p:txBody>
            <a:bodyPr wrap="none" anchor="ctr"/>
            <a:lstStyle/>
            <a:p>
              <a:endParaRPr lang="en-US">
                <a:latin typeface="+mn-lt"/>
                <a:cs typeface="Arial" pitchFamily="34" charset="0"/>
              </a:endParaRPr>
            </a:p>
          </p:txBody>
        </p:sp>
        <p:sp>
          <p:nvSpPr>
            <p:cNvPr id="221200" name="Rectangle 13"/>
            <p:cNvSpPr>
              <a:spLocks noChangeArrowheads="1"/>
            </p:cNvSpPr>
            <p:nvPr/>
          </p:nvSpPr>
          <p:spPr bwMode="auto">
            <a:xfrm>
              <a:off x="1515" y="1475"/>
              <a:ext cx="133" cy="132"/>
            </a:xfrm>
            <a:prstGeom prst="rect">
              <a:avLst/>
            </a:prstGeom>
            <a:solidFill>
              <a:srgbClr val="FF3300"/>
            </a:solidFill>
            <a:ln w="25400">
              <a:solidFill>
                <a:schemeClr val="tx1"/>
              </a:solidFill>
              <a:miter lim="800000"/>
              <a:headEnd/>
              <a:tailEnd/>
            </a:ln>
          </p:spPr>
          <p:txBody>
            <a:bodyPr wrap="none" anchor="ctr"/>
            <a:lstStyle/>
            <a:p>
              <a:endParaRPr lang="en-US">
                <a:latin typeface="+mn-lt"/>
                <a:cs typeface="Arial" pitchFamily="34" charset="0"/>
              </a:endParaRPr>
            </a:p>
          </p:txBody>
        </p:sp>
        <p:sp>
          <p:nvSpPr>
            <p:cNvPr id="221201" name="Rectangle 14"/>
            <p:cNvSpPr>
              <a:spLocks noChangeArrowheads="1"/>
            </p:cNvSpPr>
            <p:nvPr/>
          </p:nvSpPr>
          <p:spPr bwMode="auto">
            <a:xfrm>
              <a:off x="4175" y="1219"/>
              <a:ext cx="133" cy="132"/>
            </a:xfrm>
            <a:prstGeom prst="rect">
              <a:avLst/>
            </a:prstGeom>
            <a:solidFill>
              <a:srgbClr val="0000FF"/>
            </a:solidFill>
            <a:ln w="25400">
              <a:solidFill>
                <a:schemeClr val="tx1"/>
              </a:solidFill>
              <a:miter lim="800000"/>
              <a:headEnd/>
              <a:tailEnd/>
            </a:ln>
          </p:spPr>
          <p:txBody>
            <a:bodyPr wrap="none" anchor="ctr"/>
            <a:lstStyle/>
            <a:p>
              <a:endParaRPr lang="en-US">
                <a:latin typeface="+mn-lt"/>
                <a:cs typeface="Arial" pitchFamily="34" charset="0"/>
              </a:endParaRPr>
            </a:p>
          </p:txBody>
        </p:sp>
        <p:sp>
          <p:nvSpPr>
            <p:cNvPr id="221202" name="Rectangle 15"/>
            <p:cNvSpPr>
              <a:spLocks noChangeArrowheads="1"/>
            </p:cNvSpPr>
            <p:nvPr/>
          </p:nvSpPr>
          <p:spPr bwMode="auto">
            <a:xfrm>
              <a:off x="4175" y="1475"/>
              <a:ext cx="133" cy="132"/>
            </a:xfrm>
            <a:prstGeom prst="rect">
              <a:avLst/>
            </a:prstGeom>
            <a:solidFill>
              <a:srgbClr val="FF3300"/>
            </a:solidFill>
            <a:ln w="25400">
              <a:solidFill>
                <a:schemeClr val="tx1"/>
              </a:solidFill>
              <a:miter lim="800000"/>
              <a:headEnd/>
              <a:tailEnd/>
            </a:ln>
          </p:spPr>
          <p:txBody>
            <a:bodyPr wrap="none" anchor="ctr"/>
            <a:lstStyle/>
            <a:p>
              <a:endParaRPr lang="en-US">
                <a:latin typeface="+mn-lt"/>
                <a:cs typeface="Arial" pitchFamily="34" charset="0"/>
              </a:endParaRPr>
            </a:p>
          </p:txBody>
        </p:sp>
        <p:sp>
          <p:nvSpPr>
            <p:cNvPr id="221203" name="Line 18"/>
            <p:cNvSpPr>
              <a:spLocks noChangeShapeType="1"/>
            </p:cNvSpPr>
            <p:nvPr/>
          </p:nvSpPr>
          <p:spPr bwMode="auto">
            <a:xfrm flipH="1">
              <a:off x="817" y="1284"/>
              <a:ext cx="687" cy="0"/>
            </a:xfrm>
            <a:prstGeom prst="line">
              <a:avLst/>
            </a:prstGeom>
            <a:noFill/>
            <a:ln w="76200">
              <a:solidFill>
                <a:schemeClr val="tx1"/>
              </a:solidFill>
              <a:round/>
              <a:headEnd type="none" w="sm" len="sm"/>
              <a:tailEnd type="none" w="sm" len="sm"/>
            </a:ln>
          </p:spPr>
          <p:txBody>
            <a:bodyPr wrap="none" anchor="ctr"/>
            <a:lstStyle/>
            <a:p>
              <a:endParaRPr lang="pl-PL">
                <a:latin typeface="+mn-lt"/>
              </a:endParaRPr>
            </a:p>
          </p:txBody>
        </p:sp>
        <p:sp>
          <p:nvSpPr>
            <p:cNvPr id="221204" name="Line 19"/>
            <p:cNvSpPr>
              <a:spLocks noChangeShapeType="1"/>
            </p:cNvSpPr>
            <p:nvPr/>
          </p:nvSpPr>
          <p:spPr bwMode="auto">
            <a:xfrm flipH="1">
              <a:off x="817" y="1542"/>
              <a:ext cx="687" cy="0"/>
            </a:xfrm>
            <a:prstGeom prst="line">
              <a:avLst/>
            </a:prstGeom>
            <a:noFill/>
            <a:ln w="76200">
              <a:solidFill>
                <a:schemeClr val="tx1"/>
              </a:solidFill>
              <a:round/>
              <a:headEnd type="none" w="sm" len="sm"/>
              <a:tailEnd type="none" w="sm" len="sm"/>
            </a:ln>
          </p:spPr>
          <p:txBody>
            <a:bodyPr wrap="none" anchor="ctr"/>
            <a:lstStyle/>
            <a:p>
              <a:endParaRPr lang="pl-PL">
                <a:latin typeface="+mn-lt"/>
              </a:endParaRPr>
            </a:p>
          </p:txBody>
        </p:sp>
        <p:sp>
          <p:nvSpPr>
            <p:cNvPr id="221205" name="Rectangle 21"/>
            <p:cNvSpPr>
              <a:spLocks noChangeArrowheads="1"/>
            </p:cNvSpPr>
            <p:nvPr/>
          </p:nvSpPr>
          <p:spPr bwMode="auto">
            <a:xfrm>
              <a:off x="318" y="1122"/>
              <a:ext cx="488" cy="569"/>
            </a:xfrm>
            <a:prstGeom prst="rect">
              <a:avLst/>
            </a:prstGeom>
            <a:solidFill>
              <a:srgbClr val="FFFF99"/>
            </a:solidFill>
            <a:ln w="25400">
              <a:solidFill>
                <a:schemeClr val="tx1"/>
              </a:solidFill>
              <a:miter lim="800000"/>
              <a:headEnd/>
              <a:tailEnd/>
            </a:ln>
          </p:spPr>
          <p:txBody>
            <a:bodyPr wrap="none" anchor="ctr"/>
            <a:lstStyle/>
            <a:p>
              <a:endParaRPr lang="en-US">
                <a:latin typeface="+mn-lt"/>
              </a:endParaRPr>
            </a:p>
          </p:txBody>
        </p:sp>
        <p:sp>
          <p:nvSpPr>
            <p:cNvPr id="221206" name="Rectangle 22" descr="Wide upward diagonal"/>
            <p:cNvSpPr>
              <a:spLocks noChangeArrowheads="1"/>
            </p:cNvSpPr>
            <p:nvPr/>
          </p:nvSpPr>
          <p:spPr bwMode="auto">
            <a:xfrm>
              <a:off x="674" y="1211"/>
              <a:ext cx="133" cy="133"/>
            </a:xfrm>
            <a:prstGeom prst="rect">
              <a:avLst/>
            </a:prstGeom>
            <a:pattFill prst="wdUpDiag">
              <a:fgClr>
                <a:schemeClr val="accent1"/>
              </a:fgClr>
              <a:bgClr>
                <a:schemeClr val="bg1"/>
              </a:bgClr>
            </a:pattFill>
            <a:ln w="25400">
              <a:solidFill>
                <a:schemeClr val="tx1"/>
              </a:solidFill>
              <a:miter lim="800000"/>
              <a:headEnd/>
              <a:tailEnd/>
            </a:ln>
          </p:spPr>
          <p:txBody>
            <a:bodyPr wrap="none" anchor="ctr"/>
            <a:lstStyle/>
            <a:p>
              <a:endParaRPr lang="en-US">
                <a:latin typeface="+mn-lt"/>
              </a:endParaRPr>
            </a:p>
          </p:txBody>
        </p:sp>
        <p:sp>
          <p:nvSpPr>
            <p:cNvPr id="221207" name="Rectangle 23" descr="Wide upward diagonal"/>
            <p:cNvSpPr>
              <a:spLocks noChangeArrowheads="1"/>
            </p:cNvSpPr>
            <p:nvPr/>
          </p:nvSpPr>
          <p:spPr bwMode="auto">
            <a:xfrm>
              <a:off x="674" y="1467"/>
              <a:ext cx="133" cy="133"/>
            </a:xfrm>
            <a:prstGeom prst="rect">
              <a:avLst/>
            </a:prstGeom>
            <a:pattFill prst="wdUpDiag">
              <a:fgClr>
                <a:schemeClr val="accent1"/>
              </a:fgClr>
              <a:bgClr>
                <a:schemeClr val="bg1"/>
              </a:bgClr>
            </a:pattFill>
            <a:ln w="25400">
              <a:solidFill>
                <a:schemeClr val="tx1"/>
              </a:solidFill>
              <a:miter lim="800000"/>
              <a:headEnd/>
              <a:tailEnd/>
            </a:ln>
          </p:spPr>
          <p:txBody>
            <a:bodyPr wrap="none" anchor="ctr"/>
            <a:lstStyle/>
            <a:p>
              <a:endParaRPr lang="en-US">
                <a:latin typeface="+mn-lt"/>
              </a:endParaRPr>
            </a:p>
          </p:txBody>
        </p:sp>
        <p:sp>
          <p:nvSpPr>
            <p:cNvPr id="221208" name="Rectangle 25"/>
            <p:cNvSpPr>
              <a:spLocks noChangeArrowheads="1"/>
            </p:cNvSpPr>
            <p:nvPr/>
          </p:nvSpPr>
          <p:spPr bwMode="auto">
            <a:xfrm>
              <a:off x="398" y="1168"/>
              <a:ext cx="279" cy="212"/>
            </a:xfrm>
            <a:prstGeom prst="rect">
              <a:avLst/>
            </a:prstGeom>
            <a:noFill/>
            <a:ln w="9525">
              <a:noFill/>
              <a:miter lim="800000"/>
              <a:headEnd/>
              <a:tailEnd/>
            </a:ln>
          </p:spPr>
          <p:txBody>
            <a:bodyPr wrap="none" lIns="73025" tIns="36512" rIns="73025" bIns="36512">
              <a:spAutoFit/>
            </a:bodyPr>
            <a:lstStyle/>
            <a:p>
              <a:pPr defTabSz="585788" eaLnBrk="0" hangingPunct="0">
                <a:lnSpc>
                  <a:spcPct val="90000"/>
                </a:lnSpc>
              </a:pPr>
              <a:r>
                <a:rPr lang="en-US" sz="1900">
                  <a:solidFill>
                    <a:srgbClr val="000099"/>
                  </a:solidFill>
                  <a:latin typeface="+mn-lt"/>
                </a:rPr>
                <a:t>Tx</a:t>
              </a:r>
            </a:p>
          </p:txBody>
        </p:sp>
        <p:sp>
          <p:nvSpPr>
            <p:cNvPr id="221209" name="Rectangle 27"/>
            <p:cNvSpPr>
              <a:spLocks noChangeArrowheads="1"/>
            </p:cNvSpPr>
            <p:nvPr/>
          </p:nvSpPr>
          <p:spPr bwMode="auto">
            <a:xfrm>
              <a:off x="5003" y="1122"/>
              <a:ext cx="488" cy="569"/>
            </a:xfrm>
            <a:prstGeom prst="rect">
              <a:avLst/>
            </a:prstGeom>
            <a:solidFill>
              <a:srgbClr val="FFFF99"/>
            </a:solidFill>
            <a:ln w="25400">
              <a:solidFill>
                <a:schemeClr val="tx1"/>
              </a:solidFill>
              <a:miter lim="800000"/>
              <a:headEnd/>
              <a:tailEnd/>
            </a:ln>
          </p:spPr>
          <p:txBody>
            <a:bodyPr wrap="none" anchor="ctr"/>
            <a:lstStyle/>
            <a:p>
              <a:endParaRPr lang="en-US">
                <a:latin typeface="+mn-lt"/>
              </a:endParaRPr>
            </a:p>
          </p:txBody>
        </p:sp>
        <p:sp>
          <p:nvSpPr>
            <p:cNvPr id="221210" name="Rectangle 28" descr="Large confetti"/>
            <p:cNvSpPr>
              <a:spLocks noChangeArrowheads="1"/>
            </p:cNvSpPr>
            <p:nvPr/>
          </p:nvSpPr>
          <p:spPr bwMode="auto">
            <a:xfrm>
              <a:off x="5007" y="1217"/>
              <a:ext cx="133" cy="133"/>
            </a:xfrm>
            <a:prstGeom prst="rect">
              <a:avLst/>
            </a:prstGeom>
            <a:pattFill prst="lgConfetti">
              <a:fgClr>
                <a:schemeClr val="accent1"/>
              </a:fgClr>
              <a:bgClr>
                <a:schemeClr val="bg1"/>
              </a:bgClr>
            </a:pattFill>
            <a:ln w="25400">
              <a:solidFill>
                <a:schemeClr val="tx1"/>
              </a:solidFill>
              <a:miter lim="800000"/>
              <a:headEnd/>
              <a:tailEnd/>
            </a:ln>
          </p:spPr>
          <p:txBody>
            <a:bodyPr wrap="none" anchor="ctr"/>
            <a:lstStyle/>
            <a:p>
              <a:endParaRPr lang="en-US">
                <a:latin typeface="+mn-lt"/>
              </a:endParaRPr>
            </a:p>
          </p:txBody>
        </p:sp>
        <p:sp>
          <p:nvSpPr>
            <p:cNvPr id="221211" name="Rectangle 29" descr="Large confetti"/>
            <p:cNvSpPr>
              <a:spLocks noChangeArrowheads="1"/>
            </p:cNvSpPr>
            <p:nvPr/>
          </p:nvSpPr>
          <p:spPr bwMode="auto">
            <a:xfrm>
              <a:off x="5007" y="1473"/>
              <a:ext cx="133" cy="133"/>
            </a:xfrm>
            <a:prstGeom prst="rect">
              <a:avLst/>
            </a:prstGeom>
            <a:pattFill prst="lgConfetti">
              <a:fgClr>
                <a:schemeClr val="accent1"/>
              </a:fgClr>
              <a:bgClr>
                <a:schemeClr val="bg1"/>
              </a:bgClr>
            </a:pattFill>
            <a:ln w="25400">
              <a:solidFill>
                <a:schemeClr val="tx1"/>
              </a:solidFill>
              <a:miter lim="800000"/>
              <a:headEnd/>
              <a:tailEnd/>
            </a:ln>
          </p:spPr>
          <p:txBody>
            <a:bodyPr wrap="none" anchor="ctr"/>
            <a:lstStyle/>
            <a:p>
              <a:endParaRPr lang="en-US">
                <a:latin typeface="+mn-lt"/>
              </a:endParaRPr>
            </a:p>
          </p:txBody>
        </p:sp>
        <p:sp>
          <p:nvSpPr>
            <p:cNvPr id="221212" name="Rectangle 31"/>
            <p:cNvSpPr>
              <a:spLocks noChangeArrowheads="1"/>
            </p:cNvSpPr>
            <p:nvPr/>
          </p:nvSpPr>
          <p:spPr bwMode="auto">
            <a:xfrm>
              <a:off x="5135" y="1166"/>
              <a:ext cx="291" cy="212"/>
            </a:xfrm>
            <a:prstGeom prst="rect">
              <a:avLst/>
            </a:prstGeom>
            <a:noFill/>
            <a:ln w="9525">
              <a:noFill/>
              <a:miter lim="800000"/>
              <a:headEnd/>
              <a:tailEnd/>
            </a:ln>
          </p:spPr>
          <p:txBody>
            <a:bodyPr wrap="none" lIns="73025" tIns="36512" rIns="73025" bIns="36512">
              <a:spAutoFit/>
            </a:bodyPr>
            <a:lstStyle/>
            <a:p>
              <a:pPr defTabSz="585788" eaLnBrk="0" hangingPunct="0">
                <a:lnSpc>
                  <a:spcPct val="90000"/>
                </a:lnSpc>
              </a:pPr>
              <a:r>
                <a:rPr lang="en-US" sz="1900">
                  <a:solidFill>
                    <a:srgbClr val="000099"/>
                  </a:solidFill>
                  <a:latin typeface="+mn-lt"/>
                </a:rPr>
                <a:t>Rx</a:t>
              </a:r>
            </a:p>
          </p:txBody>
        </p:sp>
        <p:grpSp>
          <p:nvGrpSpPr>
            <p:cNvPr id="221213" name="Group 32"/>
            <p:cNvGrpSpPr>
              <a:grpSpLocks/>
            </p:cNvGrpSpPr>
            <p:nvPr/>
          </p:nvGrpSpPr>
          <p:grpSpPr bwMode="auto">
            <a:xfrm>
              <a:off x="4314" y="1283"/>
              <a:ext cx="684" cy="258"/>
              <a:chOff x="4314" y="1159"/>
              <a:chExt cx="684" cy="258"/>
            </a:xfrm>
          </p:grpSpPr>
          <p:sp>
            <p:nvSpPr>
              <p:cNvPr id="221214" name="Line 33"/>
              <p:cNvSpPr>
                <a:spLocks noChangeShapeType="1"/>
              </p:cNvSpPr>
              <p:nvPr/>
            </p:nvSpPr>
            <p:spPr bwMode="auto">
              <a:xfrm flipH="1">
                <a:off x="4314" y="1159"/>
                <a:ext cx="684" cy="0"/>
              </a:xfrm>
              <a:prstGeom prst="line">
                <a:avLst/>
              </a:prstGeom>
              <a:noFill/>
              <a:ln w="76200">
                <a:solidFill>
                  <a:schemeClr val="tx1"/>
                </a:solidFill>
                <a:round/>
                <a:headEnd type="none" w="sm" len="sm"/>
                <a:tailEnd type="none" w="sm" len="sm"/>
              </a:ln>
            </p:spPr>
            <p:txBody>
              <a:bodyPr wrap="none" anchor="ctr"/>
              <a:lstStyle/>
              <a:p>
                <a:endParaRPr lang="pl-PL">
                  <a:latin typeface="+mn-lt"/>
                </a:endParaRPr>
              </a:p>
            </p:txBody>
          </p:sp>
          <p:sp>
            <p:nvSpPr>
              <p:cNvPr id="221215" name="Line 34"/>
              <p:cNvSpPr>
                <a:spLocks noChangeShapeType="1"/>
              </p:cNvSpPr>
              <p:nvPr/>
            </p:nvSpPr>
            <p:spPr bwMode="auto">
              <a:xfrm flipH="1">
                <a:off x="4314" y="1417"/>
                <a:ext cx="684" cy="0"/>
              </a:xfrm>
              <a:prstGeom prst="line">
                <a:avLst/>
              </a:prstGeom>
              <a:noFill/>
              <a:ln w="76200">
                <a:solidFill>
                  <a:schemeClr val="tx1"/>
                </a:solidFill>
                <a:round/>
                <a:headEnd type="none" w="sm" len="sm"/>
                <a:tailEnd type="none" w="sm" len="sm"/>
              </a:ln>
            </p:spPr>
            <p:txBody>
              <a:bodyPr wrap="none" anchor="ctr"/>
              <a:lstStyle/>
              <a:p>
                <a:endParaRPr lang="pl-PL">
                  <a:latin typeface="+mn-lt"/>
                </a:endParaRPr>
              </a:p>
            </p:txBody>
          </p:sp>
        </p:grpSp>
      </p:grpSp>
      <p:grpSp>
        <p:nvGrpSpPr>
          <p:cNvPr id="221216" name="Group 32"/>
          <p:cNvGrpSpPr>
            <a:grpSpLocks/>
          </p:cNvGrpSpPr>
          <p:nvPr/>
        </p:nvGrpSpPr>
        <p:grpSpPr bwMode="auto">
          <a:xfrm>
            <a:off x="2405063" y="2751138"/>
            <a:ext cx="4433887" cy="1581150"/>
            <a:chOff x="1515" y="1733"/>
            <a:chExt cx="2793" cy="996"/>
          </a:xfrm>
        </p:grpSpPr>
        <p:grpSp>
          <p:nvGrpSpPr>
            <p:cNvPr id="221217" name="Group 33"/>
            <p:cNvGrpSpPr>
              <a:grpSpLocks/>
            </p:cNvGrpSpPr>
            <p:nvPr/>
          </p:nvGrpSpPr>
          <p:grpSpPr bwMode="auto">
            <a:xfrm>
              <a:off x="1515" y="1733"/>
              <a:ext cx="2793" cy="996"/>
              <a:chOff x="1515" y="1733"/>
              <a:chExt cx="2793" cy="996"/>
            </a:xfrm>
          </p:grpSpPr>
          <p:grpSp>
            <p:nvGrpSpPr>
              <p:cNvPr id="221218" name="Group 34"/>
              <p:cNvGrpSpPr>
                <a:grpSpLocks/>
              </p:cNvGrpSpPr>
              <p:nvPr/>
            </p:nvGrpSpPr>
            <p:grpSpPr bwMode="auto">
              <a:xfrm>
                <a:off x="2090" y="2238"/>
                <a:ext cx="1592" cy="263"/>
                <a:chOff x="2090" y="2238"/>
                <a:chExt cx="1592" cy="263"/>
              </a:xfrm>
            </p:grpSpPr>
            <p:sp>
              <p:nvSpPr>
                <p:cNvPr id="221219" name="Rectangle 35"/>
                <p:cNvSpPr>
                  <a:spLocks noChangeArrowheads="1"/>
                </p:cNvSpPr>
                <p:nvPr/>
              </p:nvSpPr>
              <p:spPr bwMode="auto">
                <a:xfrm>
                  <a:off x="2127" y="2238"/>
                  <a:ext cx="1520" cy="263"/>
                </a:xfrm>
                <a:prstGeom prst="rect">
                  <a:avLst/>
                </a:prstGeom>
                <a:solidFill>
                  <a:srgbClr val="CCFFFF"/>
                </a:solidFill>
                <a:ln w="9525">
                  <a:noFill/>
                  <a:miter lim="800000"/>
                  <a:headEnd/>
                  <a:tailEnd/>
                </a:ln>
                <a:effectLst/>
              </p:spPr>
              <p:txBody>
                <a:bodyPr wrap="none" anchor="ctr"/>
                <a:lstStyle/>
                <a:p>
                  <a:endParaRPr lang="pl-PL">
                    <a:latin typeface="+mn-lt"/>
                  </a:endParaRPr>
                </a:p>
              </p:txBody>
            </p:sp>
            <p:sp>
              <p:nvSpPr>
                <p:cNvPr id="221220" name="Oval 41"/>
                <p:cNvSpPr>
                  <a:spLocks noChangeArrowheads="1"/>
                </p:cNvSpPr>
                <p:nvPr/>
              </p:nvSpPr>
              <p:spPr bwMode="auto">
                <a:xfrm>
                  <a:off x="2090" y="2241"/>
                  <a:ext cx="74" cy="260"/>
                </a:xfrm>
                <a:prstGeom prst="ellipse">
                  <a:avLst/>
                </a:prstGeom>
                <a:solidFill>
                  <a:srgbClr val="CCFFFF"/>
                </a:solidFill>
                <a:ln w="25400">
                  <a:solidFill>
                    <a:schemeClr val="tx1"/>
                  </a:solidFill>
                  <a:round/>
                  <a:headEnd/>
                  <a:tailEnd/>
                </a:ln>
              </p:spPr>
              <p:txBody>
                <a:bodyPr wrap="none" anchor="ctr"/>
                <a:lstStyle/>
                <a:p>
                  <a:endParaRPr lang="en-US">
                    <a:latin typeface="+mn-lt"/>
                    <a:cs typeface="Arial" pitchFamily="34" charset="0"/>
                  </a:endParaRPr>
                </a:p>
              </p:txBody>
            </p:sp>
            <p:sp>
              <p:nvSpPr>
                <p:cNvPr id="221221" name="Oval 42"/>
                <p:cNvSpPr>
                  <a:spLocks noChangeArrowheads="1"/>
                </p:cNvSpPr>
                <p:nvPr/>
              </p:nvSpPr>
              <p:spPr bwMode="auto">
                <a:xfrm>
                  <a:off x="3608" y="2241"/>
                  <a:ext cx="74" cy="260"/>
                </a:xfrm>
                <a:prstGeom prst="ellipse">
                  <a:avLst/>
                </a:prstGeom>
                <a:solidFill>
                  <a:srgbClr val="CCFFFF"/>
                </a:solidFill>
                <a:ln w="25400">
                  <a:solidFill>
                    <a:schemeClr val="tx1"/>
                  </a:solidFill>
                  <a:round/>
                  <a:headEnd/>
                  <a:tailEnd/>
                </a:ln>
              </p:spPr>
              <p:txBody>
                <a:bodyPr wrap="none" anchor="ctr"/>
                <a:lstStyle/>
                <a:p>
                  <a:endParaRPr lang="en-US">
                    <a:latin typeface="+mn-lt"/>
                    <a:cs typeface="Arial" pitchFamily="34" charset="0"/>
                  </a:endParaRPr>
                </a:p>
              </p:txBody>
            </p:sp>
          </p:grpSp>
          <p:sp>
            <p:nvSpPr>
              <p:cNvPr id="221222" name="Rectangle 36"/>
              <p:cNvSpPr>
                <a:spLocks noChangeArrowheads="1"/>
              </p:cNvSpPr>
              <p:nvPr/>
            </p:nvSpPr>
            <p:spPr bwMode="auto">
              <a:xfrm>
                <a:off x="1918" y="1733"/>
                <a:ext cx="1942" cy="326"/>
              </a:xfrm>
              <a:prstGeom prst="rect">
                <a:avLst/>
              </a:prstGeom>
              <a:noFill/>
              <a:ln w="9525">
                <a:noFill/>
                <a:miter lim="800000"/>
                <a:headEnd/>
                <a:tailEnd/>
              </a:ln>
            </p:spPr>
            <p:txBody>
              <a:bodyPr wrap="none" lIns="73025" tIns="36512" rIns="73025" bIns="36512">
                <a:spAutoFit/>
              </a:bodyPr>
              <a:lstStyle/>
              <a:p>
                <a:pPr defTabSz="585788" eaLnBrk="0" hangingPunct="0">
                  <a:lnSpc>
                    <a:spcPct val="90000"/>
                  </a:lnSpc>
                </a:pPr>
                <a:r>
                  <a:rPr lang="en-US" sz="3200">
                    <a:solidFill>
                      <a:srgbClr val="FF3300"/>
                    </a:solidFill>
                    <a:latin typeface="+mn-lt"/>
                    <a:cs typeface="Arial" pitchFamily="34" charset="0"/>
                  </a:rPr>
                  <a:t>1:1 protection</a:t>
                </a:r>
              </a:p>
            </p:txBody>
          </p:sp>
          <p:sp>
            <p:nvSpPr>
              <p:cNvPr id="221223" name="Rectangle 36"/>
              <p:cNvSpPr>
                <a:spLocks noChangeArrowheads="1"/>
              </p:cNvSpPr>
              <p:nvPr/>
            </p:nvSpPr>
            <p:spPr bwMode="auto">
              <a:xfrm>
                <a:off x="1918" y="1733"/>
                <a:ext cx="1942" cy="326"/>
              </a:xfrm>
              <a:prstGeom prst="rect">
                <a:avLst/>
              </a:prstGeom>
              <a:noFill/>
              <a:ln w="9525">
                <a:noFill/>
                <a:miter lim="800000"/>
                <a:headEnd/>
                <a:tailEnd/>
              </a:ln>
            </p:spPr>
            <p:txBody>
              <a:bodyPr wrap="none" lIns="73025" tIns="36512" rIns="73025" bIns="36512">
                <a:spAutoFit/>
              </a:bodyPr>
              <a:lstStyle/>
              <a:p>
                <a:pPr defTabSz="585788" eaLnBrk="0" hangingPunct="0">
                  <a:lnSpc>
                    <a:spcPct val="90000"/>
                  </a:lnSpc>
                </a:pPr>
                <a:r>
                  <a:rPr lang="en-US" sz="3200">
                    <a:solidFill>
                      <a:srgbClr val="FF3300"/>
                    </a:solidFill>
                    <a:latin typeface="+mn-lt"/>
                    <a:cs typeface="Arial" pitchFamily="34" charset="0"/>
                  </a:rPr>
                  <a:t>1:1 protection</a:t>
                </a:r>
              </a:p>
            </p:txBody>
          </p:sp>
          <p:sp>
            <p:nvSpPr>
              <p:cNvPr id="221224" name="AutoShape 38"/>
              <p:cNvSpPr>
                <a:spLocks noChangeArrowheads="1"/>
              </p:cNvSpPr>
              <p:nvPr/>
            </p:nvSpPr>
            <p:spPr bwMode="auto">
              <a:xfrm rot="5400000" flipV="1">
                <a:off x="1597" y="2283"/>
                <a:ext cx="704" cy="188"/>
              </a:xfrm>
              <a:custGeom>
                <a:avLst/>
                <a:gdLst>
                  <a:gd name="T0" fmla="*/ 616 w 21600"/>
                  <a:gd name="T1" fmla="*/ 94 h 21600"/>
                  <a:gd name="T2" fmla="*/ 352 w 21600"/>
                  <a:gd name="T3" fmla="*/ 188 h 21600"/>
                  <a:gd name="T4" fmla="*/ 88 w 21600"/>
                  <a:gd name="T5" fmla="*/ 94 h 21600"/>
                  <a:gd name="T6" fmla="*/ 352 w 21600"/>
                  <a:gd name="T7" fmla="*/ 0 h 21600"/>
                  <a:gd name="T8" fmla="*/ 0 60000 65536"/>
                  <a:gd name="T9" fmla="*/ 0 60000 65536"/>
                  <a:gd name="T10" fmla="*/ 0 60000 65536"/>
                  <a:gd name="T11" fmla="*/ 0 60000 65536"/>
                  <a:gd name="T12" fmla="*/ 4510 w 21600"/>
                  <a:gd name="T13" fmla="*/ 4481 h 21600"/>
                  <a:gd name="T14" fmla="*/ 17090 w 21600"/>
                  <a:gd name="T15" fmla="*/ 17119 h 21600"/>
                </a:gdLst>
                <a:ahLst/>
                <a:cxnLst>
                  <a:cxn ang="T8">
                    <a:pos x="T0" y="T1"/>
                  </a:cxn>
                  <a:cxn ang="T9">
                    <a:pos x="T2" y="T3"/>
                  </a:cxn>
                  <a:cxn ang="T10">
                    <a:pos x="T4" y="T5"/>
                  </a:cxn>
                  <a:cxn ang="T11">
                    <a:pos x="T6" y="T7"/>
                  </a:cxn>
                </a:cxnLst>
                <a:rect l="T12" t="T13" r="T14" b="T15"/>
                <a:pathLst>
                  <a:path w="21600" h="21600">
                    <a:moveTo>
                      <a:pt x="0" y="0"/>
                    </a:moveTo>
                    <a:lnTo>
                      <a:pt x="5399" y="21600"/>
                    </a:lnTo>
                    <a:lnTo>
                      <a:pt x="16201" y="21600"/>
                    </a:lnTo>
                    <a:lnTo>
                      <a:pt x="21600" y="0"/>
                    </a:lnTo>
                    <a:close/>
                  </a:path>
                </a:pathLst>
              </a:custGeom>
              <a:solidFill>
                <a:srgbClr val="CCFFFF"/>
              </a:solidFill>
              <a:ln w="25400">
                <a:solidFill>
                  <a:schemeClr val="tx1"/>
                </a:solidFill>
                <a:miter lim="800000"/>
                <a:headEnd/>
                <a:tailEnd/>
              </a:ln>
            </p:spPr>
            <p:txBody>
              <a:bodyPr wrap="none" anchor="ctr"/>
              <a:lstStyle/>
              <a:p>
                <a:endParaRPr lang="pl-PL">
                  <a:latin typeface="+mn-lt"/>
                </a:endParaRPr>
              </a:p>
            </p:txBody>
          </p:sp>
          <p:sp>
            <p:nvSpPr>
              <p:cNvPr id="221225" name="AutoShape 39"/>
              <p:cNvSpPr>
                <a:spLocks noChangeArrowheads="1"/>
              </p:cNvSpPr>
              <p:nvPr/>
            </p:nvSpPr>
            <p:spPr bwMode="auto">
              <a:xfrm rot="-5400000" flipH="1" flipV="1">
                <a:off x="3509" y="2283"/>
                <a:ext cx="704" cy="188"/>
              </a:xfrm>
              <a:custGeom>
                <a:avLst/>
                <a:gdLst>
                  <a:gd name="T0" fmla="*/ 616 w 21600"/>
                  <a:gd name="T1" fmla="*/ 94 h 21600"/>
                  <a:gd name="T2" fmla="*/ 352 w 21600"/>
                  <a:gd name="T3" fmla="*/ 188 h 21600"/>
                  <a:gd name="T4" fmla="*/ 88 w 21600"/>
                  <a:gd name="T5" fmla="*/ 94 h 21600"/>
                  <a:gd name="T6" fmla="*/ 352 w 21600"/>
                  <a:gd name="T7" fmla="*/ 0 h 21600"/>
                  <a:gd name="T8" fmla="*/ 0 60000 65536"/>
                  <a:gd name="T9" fmla="*/ 0 60000 65536"/>
                  <a:gd name="T10" fmla="*/ 0 60000 65536"/>
                  <a:gd name="T11" fmla="*/ 0 60000 65536"/>
                  <a:gd name="T12" fmla="*/ 4510 w 21600"/>
                  <a:gd name="T13" fmla="*/ 4481 h 21600"/>
                  <a:gd name="T14" fmla="*/ 17090 w 21600"/>
                  <a:gd name="T15" fmla="*/ 17119 h 21600"/>
                </a:gdLst>
                <a:ahLst/>
                <a:cxnLst>
                  <a:cxn ang="T8">
                    <a:pos x="T0" y="T1"/>
                  </a:cxn>
                  <a:cxn ang="T9">
                    <a:pos x="T2" y="T3"/>
                  </a:cxn>
                  <a:cxn ang="T10">
                    <a:pos x="T4" y="T5"/>
                  </a:cxn>
                  <a:cxn ang="T11">
                    <a:pos x="T6" y="T7"/>
                  </a:cxn>
                </a:cxnLst>
                <a:rect l="T12" t="T13" r="T14" b="T15"/>
                <a:pathLst>
                  <a:path w="21600" h="21600">
                    <a:moveTo>
                      <a:pt x="0" y="0"/>
                    </a:moveTo>
                    <a:lnTo>
                      <a:pt x="5399" y="21600"/>
                    </a:lnTo>
                    <a:lnTo>
                      <a:pt x="16201" y="21600"/>
                    </a:lnTo>
                    <a:lnTo>
                      <a:pt x="21600" y="0"/>
                    </a:lnTo>
                    <a:close/>
                  </a:path>
                </a:pathLst>
              </a:custGeom>
              <a:solidFill>
                <a:srgbClr val="CCFFFF"/>
              </a:solidFill>
              <a:ln w="25400">
                <a:solidFill>
                  <a:schemeClr val="tx1"/>
                </a:solidFill>
                <a:miter lim="800000"/>
                <a:headEnd/>
                <a:tailEnd/>
              </a:ln>
            </p:spPr>
            <p:txBody>
              <a:bodyPr wrap="none" anchor="ctr"/>
              <a:lstStyle/>
              <a:p>
                <a:endParaRPr lang="pl-PL">
                  <a:latin typeface="+mn-lt"/>
                </a:endParaRPr>
              </a:p>
            </p:txBody>
          </p:sp>
          <p:sp>
            <p:nvSpPr>
              <p:cNvPr id="221226" name="Freeform 45"/>
              <p:cNvSpPr>
                <a:spLocks/>
              </p:cNvSpPr>
              <p:nvPr/>
            </p:nvSpPr>
            <p:spPr bwMode="auto">
              <a:xfrm>
                <a:off x="1669" y="2253"/>
                <a:ext cx="2491" cy="103"/>
              </a:xfrm>
              <a:custGeom>
                <a:avLst/>
                <a:gdLst>
                  <a:gd name="T0" fmla="*/ 0 w 2491"/>
                  <a:gd name="T1" fmla="*/ 0 h 103"/>
                  <a:gd name="T2" fmla="*/ 179 w 2491"/>
                  <a:gd name="T3" fmla="*/ 0 h 103"/>
                  <a:gd name="T4" fmla="*/ 374 w 2491"/>
                  <a:gd name="T5" fmla="*/ 102 h 103"/>
                  <a:gd name="T6" fmla="*/ 2096 w 2491"/>
                  <a:gd name="T7" fmla="*/ 102 h 103"/>
                  <a:gd name="T8" fmla="*/ 2291 w 2491"/>
                  <a:gd name="T9" fmla="*/ 0 h 103"/>
                  <a:gd name="T10" fmla="*/ 2490 w 2491"/>
                  <a:gd name="T11" fmla="*/ 0 h 103"/>
                  <a:gd name="T12" fmla="*/ 0 60000 65536"/>
                  <a:gd name="T13" fmla="*/ 0 60000 65536"/>
                  <a:gd name="T14" fmla="*/ 0 60000 65536"/>
                  <a:gd name="T15" fmla="*/ 0 60000 65536"/>
                  <a:gd name="T16" fmla="*/ 0 60000 65536"/>
                  <a:gd name="T17" fmla="*/ 0 60000 65536"/>
                  <a:gd name="T18" fmla="*/ 0 w 2491"/>
                  <a:gd name="T19" fmla="*/ 0 h 103"/>
                  <a:gd name="T20" fmla="*/ 2491 w 2491"/>
                  <a:gd name="T21" fmla="*/ 103 h 103"/>
                </a:gdLst>
                <a:ahLst/>
                <a:cxnLst>
                  <a:cxn ang="T12">
                    <a:pos x="T0" y="T1"/>
                  </a:cxn>
                  <a:cxn ang="T13">
                    <a:pos x="T2" y="T3"/>
                  </a:cxn>
                  <a:cxn ang="T14">
                    <a:pos x="T4" y="T5"/>
                  </a:cxn>
                  <a:cxn ang="T15">
                    <a:pos x="T6" y="T7"/>
                  </a:cxn>
                  <a:cxn ang="T16">
                    <a:pos x="T8" y="T9"/>
                  </a:cxn>
                  <a:cxn ang="T17">
                    <a:pos x="T10" y="T11"/>
                  </a:cxn>
                </a:cxnLst>
                <a:rect l="T18" t="T19" r="T20" b="T21"/>
                <a:pathLst>
                  <a:path w="2491" h="103">
                    <a:moveTo>
                      <a:pt x="0" y="0"/>
                    </a:moveTo>
                    <a:lnTo>
                      <a:pt x="179" y="0"/>
                    </a:lnTo>
                    <a:lnTo>
                      <a:pt x="374" y="102"/>
                    </a:lnTo>
                    <a:lnTo>
                      <a:pt x="2096" y="102"/>
                    </a:lnTo>
                    <a:lnTo>
                      <a:pt x="2291" y="0"/>
                    </a:lnTo>
                    <a:lnTo>
                      <a:pt x="2490" y="0"/>
                    </a:lnTo>
                  </a:path>
                </a:pathLst>
              </a:custGeom>
              <a:noFill/>
              <a:ln w="76200" cap="rnd" cmpd="sng">
                <a:solidFill>
                  <a:srgbClr val="0000FF"/>
                </a:solidFill>
                <a:prstDash val="solid"/>
                <a:round/>
                <a:headEnd type="none" w="sm" len="sm"/>
                <a:tailEnd type="none" w="sm" len="sm"/>
              </a:ln>
            </p:spPr>
            <p:txBody>
              <a:bodyPr/>
              <a:lstStyle/>
              <a:p>
                <a:endParaRPr lang="pl-PL">
                  <a:latin typeface="+mn-lt"/>
                </a:endParaRPr>
              </a:p>
            </p:txBody>
          </p:sp>
          <p:sp>
            <p:nvSpPr>
              <p:cNvPr id="221227" name="Freeform 46"/>
              <p:cNvSpPr>
                <a:spLocks/>
              </p:cNvSpPr>
              <p:nvPr/>
            </p:nvSpPr>
            <p:spPr bwMode="auto">
              <a:xfrm>
                <a:off x="1669" y="2403"/>
                <a:ext cx="2491" cy="103"/>
              </a:xfrm>
              <a:custGeom>
                <a:avLst/>
                <a:gdLst>
                  <a:gd name="T0" fmla="*/ 0 w 2491"/>
                  <a:gd name="T1" fmla="*/ 102 h 103"/>
                  <a:gd name="T2" fmla="*/ 179 w 2491"/>
                  <a:gd name="T3" fmla="*/ 102 h 103"/>
                  <a:gd name="T4" fmla="*/ 374 w 2491"/>
                  <a:gd name="T5" fmla="*/ 0 h 103"/>
                  <a:gd name="T6" fmla="*/ 2096 w 2491"/>
                  <a:gd name="T7" fmla="*/ 0 h 103"/>
                  <a:gd name="T8" fmla="*/ 2291 w 2491"/>
                  <a:gd name="T9" fmla="*/ 102 h 103"/>
                  <a:gd name="T10" fmla="*/ 2490 w 2491"/>
                  <a:gd name="T11" fmla="*/ 102 h 103"/>
                  <a:gd name="T12" fmla="*/ 0 60000 65536"/>
                  <a:gd name="T13" fmla="*/ 0 60000 65536"/>
                  <a:gd name="T14" fmla="*/ 0 60000 65536"/>
                  <a:gd name="T15" fmla="*/ 0 60000 65536"/>
                  <a:gd name="T16" fmla="*/ 0 60000 65536"/>
                  <a:gd name="T17" fmla="*/ 0 60000 65536"/>
                  <a:gd name="T18" fmla="*/ 0 w 2491"/>
                  <a:gd name="T19" fmla="*/ 0 h 103"/>
                  <a:gd name="T20" fmla="*/ 2491 w 2491"/>
                  <a:gd name="T21" fmla="*/ 103 h 103"/>
                </a:gdLst>
                <a:ahLst/>
                <a:cxnLst>
                  <a:cxn ang="T12">
                    <a:pos x="T0" y="T1"/>
                  </a:cxn>
                  <a:cxn ang="T13">
                    <a:pos x="T2" y="T3"/>
                  </a:cxn>
                  <a:cxn ang="T14">
                    <a:pos x="T4" y="T5"/>
                  </a:cxn>
                  <a:cxn ang="T15">
                    <a:pos x="T6" y="T7"/>
                  </a:cxn>
                  <a:cxn ang="T16">
                    <a:pos x="T8" y="T9"/>
                  </a:cxn>
                  <a:cxn ang="T17">
                    <a:pos x="T10" y="T11"/>
                  </a:cxn>
                </a:cxnLst>
                <a:rect l="T18" t="T19" r="T20" b="T21"/>
                <a:pathLst>
                  <a:path w="2491" h="103">
                    <a:moveTo>
                      <a:pt x="0" y="102"/>
                    </a:moveTo>
                    <a:lnTo>
                      <a:pt x="179" y="102"/>
                    </a:lnTo>
                    <a:lnTo>
                      <a:pt x="374" y="0"/>
                    </a:lnTo>
                    <a:lnTo>
                      <a:pt x="2096" y="0"/>
                    </a:lnTo>
                    <a:lnTo>
                      <a:pt x="2291" y="102"/>
                    </a:lnTo>
                    <a:lnTo>
                      <a:pt x="2490" y="102"/>
                    </a:lnTo>
                  </a:path>
                </a:pathLst>
              </a:custGeom>
              <a:noFill/>
              <a:ln w="76200" cap="rnd" cmpd="sng">
                <a:solidFill>
                  <a:srgbClr val="FF3300"/>
                </a:solidFill>
                <a:prstDash val="solid"/>
                <a:round/>
                <a:headEnd type="none" w="sm" len="sm"/>
                <a:tailEnd type="none" w="sm" len="sm"/>
              </a:ln>
            </p:spPr>
            <p:txBody>
              <a:bodyPr/>
              <a:lstStyle/>
              <a:p>
                <a:endParaRPr lang="pl-PL">
                  <a:latin typeface="+mn-lt"/>
                </a:endParaRPr>
              </a:p>
            </p:txBody>
          </p:sp>
          <p:sp>
            <p:nvSpPr>
              <p:cNvPr id="221228" name="Rectangle 47"/>
              <p:cNvSpPr>
                <a:spLocks noChangeArrowheads="1"/>
              </p:cNvSpPr>
              <p:nvPr/>
            </p:nvSpPr>
            <p:spPr bwMode="auto">
              <a:xfrm>
                <a:off x="1515" y="2185"/>
                <a:ext cx="133" cy="132"/>
              </a:xfrm>
              <a:prstGeom prst="rect">
                <a:avLst/>
              </a:prstGeom>
              <a:solidFill>
                <a:srgbClr val="0000FF"/>
              </a:solidFill>
              <a:ln w="25400">
                <a:solidFill>
                  <a:schemeClr val="tx1"/>
                </a:solidFill>
                <a:miter lim="800000"/>
                <a:headEnd/>
                <a:tailEnd/>
              </a:ln>
            </p:spPr>
            <p:txBody>
              <a:bodyPr wrap="none" anchor="ctr"/>
              <a:lstStyle/>
              <a:p>
                <a:endParaRPr lang="en-US">
                  <a:latin typeface="+mn-lt"/>
                  <a:cs typeface="Arial" pitchFamily="34" charset="0"/>
                </a:endParaRPr>
              </a:p>
            </p:txBody>
          </p:sp>
          <p:sp>
            <p:nvSpPr>
              <p:cNvPr id="221229" name="Rectangle 48"/>
              <p:cNvSpPr>
                <a:spLocks noChangeArrowheads="1"/>
              </p:cNvSpPr>
              <p:nvPr/>
            </p:nvSpPr>
            <p:spPr bwMode="auto">
              <a:xfrm>
                <a:off x="1515" y="2441"/>
                <a:ext cx="133" cy="132"/>
              </a:xfrm>
              <a:prstGeom prst="rect">
                <a:avLst/>
              </a:prstGeom>
              <a:solidFill>
                <a:srgbClr val="FF3300"/>
              </a:solidFill>
              <a:ln w="25400">
                <a:solidFill>
                  <a:schemeClr val="tx1"/>
                </a:solidFill>
                <a:miter lim="800000"/>
                <a:headEnd/>
                <a:tailEnd/>
              </a:ln>
            </p:spPr>
            <p:txBody>
              <a:bodyPr wrap="none" anchor="ctr"/>
              <a:lstStyle/>
              <a:p>
                <a:endParaRPr lang="en-US">
                  <a:latin typeface="+mn-lt"/>
                  <a:cs typeface="Arial" pitchFamily="34" charset="0"/>
                </a:endParaRPr>
              </a:p>
            </p:txBody>
          </p:sp>
          <p:sp>
            <p:nvSpPr>
              <p:cNvPr id="221230" name="Rectangle 49"/>
              <p:cNvSpPr>
                <a:spLocks noChangeArrowheads="1"/>
              </p:cNvSpPr>
              <p:nvPr/>
            </p:nvSpPr>
            <p:spPr bwMode="auto">
              <a:xfrm>
                <a:off x="4175" y="2185"/>
                <a:ext cx="133" cy="132"/>
              </a:xfrm>
              <a:prstGeom prst="rect">
                <a:avLst/>
              </a:prstGeom>
              <a:solidFill>
                <a:srgbClr val="0000FF"/>
              </a:solidFill>
              <a:ln w="25400">
                <a:solidFill>
                  <a:schemeClr val="tx1"/>
                </a:solidFill>
                <a:miter lim="800000"/>
                <a:headEnd/>
                <a:tailEnd/>
              </a:ln>
            </p:spPr>
            <p:txBody>
              <a:bodyPr wrap="none" anchor="ctr"/>
              <a:lstStyle/>
              <a:p>
                <a:endParaRPr lang="en-US">
                  <a:latin typeface="+mn-lt"/>
                  <a:cs typeface="Arial" pitchFamily="34" charset="0"/>
                </a:endParaRPr>
              </a:p>
            </p:txBody>
          </p:sp>
          <p:sp>
            <p:nvSpPr>
              <p:cNvPr id="221231" name="Rectangle 50"/>
              <p:cNvSpPr>
                <a:spLocks noChangeArrowheads="1"/>
              </p:cNvSpPr>
              <p:nvPr/>
            </p:nvSpPr>
            <p:spPr bwMode="auto">
              <a:xfrm>
                <a:off x="4175" y="2441"/>
                <a:ext cx="133" cy="132"/>
              </a:xfrm>
              <a:prstGeom prst="rect">
                <a:avLst/>
              </a:prstGeom>
              <a:solidFill>
                <a:srgbClr val="FF3300"/>
              </a:solidFill>
              <a:ln w="25400">
                <a:solidFill>
                  <a:schemeClr val="tx1"/>
                </a:solidFill>
                <a:miter lim="800000"/>
                <a:headEnd/>
                <a:tailEnd/>
              </a:ln>
            </p:spPr>
            <p:txBody>
              <a:bodyPr wrap="none" anchor="ctr"/>
              <a:lstStyle/>
              <a:p>
                <a:endParaRPr lang="en-US">
                  <a:latin typeface="+mn-lt"/>
                  <a:cs typeface="Arial" pitchFamily="34" charset="0"/>
                </a:endParaRPr>
              </a:p>
            </p:txBody>
          </p:sp>
          <p:sp>
            <p:nvSpPr>
              <p:cNvPr id="221232" name="Line 48"/>
              <p:cNvSpPr>
                <a:spLocks noChangeShapeType="1"/>
              </p:cNvSpPr>
              <p:nvPr/>
            </p:nvSpPr>
            <p:spPr bwMode="auto">
              <a:xfrm>
                <a:off x="2127" y="2506"/>
                <a:ext cx="1520" cy="0"/>
              </a:xfrm>
              <a:prstGeom prst="line">
                <a:avLst/>
              </a:prstGeom>
              <a:noFill/>
              <a:ln w="9525">
                <a:solidFill>
                  <a:schemeClr val="tx1"/>
                </a:solidFill>
                <a:round/>
                <a:headEnd/>
                <a:tailEnd/>
              </a:ln>
              <a:effectLst/>
            </p:spPr>
            <p:txBody>
              <a:bodyPr/>
              <a:lstStyle/>
              <a:p>
                <a:endParaRPr lang="pl-PL">
                  <a:latin typeface="+mn-lt"/>
                </a:endParaRPr>
              </a:p>
            </p:txBody>
          </p:sp>
        </p:grpSp>
        <p:grpSp>
          <p:nvGrpSpPr>
            <p:cNvPr id="221233" name="Group 37"/>
            <p:cNvGrpSpPr>
              <a:grpSpLocks/>
            </p:cNvGrpSpPr>
            <p:nvPr/>
          </p:nvGrpSpPr>
          <p:grpSpPr bwMode="auto">
            <a:xfrm>
              <a:off x="1515" y="2025"/>
              <a:ext cx="2793" cy="704"/>
              <a:chOff x="1515" y="1901"/>
              <a:chExt cx="2793" cy="704"/>
            </a:xfrm>
          </p:grpSpPr>
          <p:sp>
            <p:nvSpPr>
              <p:cNvPr id="221234" name="AutoShape 38"/>
              <p:cNvSpPr>
                <a:spLocks noChangeArrowheads="1"/>
              </p:cNvSpPr>
              <p:nvPr/>
            </p:nvSpPr>
            <p:spPr bwMode="auto">
              <a:xfrm rot="5400000" flipV="1">
                <a:off x="1597" y="2159"/>
                <a:ext cx="704" cy="188"/>
              </a:xfrm>
              <a:custGeom>
                <a:avLst/>
                <a:gdLst>
                  <a:gd name="T0" fmla="*/ 616 w 21600"/>
                  <a:gd name="T1" fmla="*/ 94 h 21600"/>
                  <a:gd name="T2" fmla="*/ 352 w 21600"/>
                  <a:gd name="T3" fmla="*/ 188 h 21600"/>
                  <a:gd name="T4" fmla="*/ 88 w 21600"/>
                  <a:gd name="T5" fmla="*/ 94 h 21600"/>
                  <a:gd name="T6" fmla="*/ 352 w 21600"/>
                  <a:gd name="T7" fmla="*/ 0 h 21600"/>
                  <a:gd name="T8" fmla="*/ 0 60000 65536"/>
                  <a:gd name="T9" fmla="*/ 0 60000 65536"/>
                  <a:gd name="T10" fmla="*/ 0 60000 65536"/>
                  <a:gd name="T11" fmla="*/ 0 60000 65536"/>
                  <a:gd name="T12" fmla="*/ 4510 w 21600"/>
                  <a:gd name="T13" fmla="*/ 4481 h 21600"/>
                  <a:gd name="T14" fmla="*/ 17090 w 21600"/>
                  <a:gd name="T15" fmla="*/ 17119 h 21600"/>
                </a:gdLst>
                <a:ahLst/>
                <a:cxnLst>
                  <a:cxn ang="T8">
                    <a:pos x="T0" y="T1"/>
                  </a:cxn>
                  <a:cxn ang="T9">
                    <a:pos x="T2" y="T3"/>
                  </a:cxn>
                  <a:cxn ang="T10">
                    <a:pos x="T4" y="T5"/>
                  </a:cxn>
                  <a:cxn ang="T11">
                    <a:pos x="T6" y="T7"/>
                  </a:cxn>
                </a:cxnLst>
                <a:rect l="T12" t="T13" r="T14" b="T15"/>
                <a:pathLst>
                  <a:path w="21600" h="21600">
                    <a:moveTo>
                      <a:pt x="0" y="0"/>
                    </a:moveTo>
                    <a:lnTo>
                      <a:pt x="5399" y="21600"/>
                    </a:lnTo>
                    <a:lnTo>
                      <a:pt x="16201" y="21600"/>
                    </a:lnTo>
                    <a:lnTo>
                      <a:pt x="21600" y="0"/>
                    </a:lnTo>
                    <a:close/>
                  </a:path>
                </a:pathLst>
              </a:custGeom>
              <a:noFill/>
              <a:ln w="25400">
                <a:solidFill>
                  <a:schemeClr val="tx1"/>
                </a:solidFill>
                <a:miter lim="800000"/>
                <a:headEnd/>
                <a:tailEnd/>
              </a:ln>
            </p:spPr>
            <p:txBody>
              <a:bodyPr wrap="none" anchor="ctr"/>
              <a:lstStyle/>
              <a:p>
                <a:endParaRPr lang="pl-PL">
                  <a:latin typeface="+mn-lt"/>
                </a:endParaRPr>
              </a:p>
            </p:txBody>
          </p:sp>
          <p:sp>
            <p:nvSpPr>
              <p:cNvPr id="221235" name="AutoShape 39"/>
              <p:cNvSpPr>
                <a:spLocks noChangeArrowheads="1"/>
              </p:cNvSpPr>
              <p:nvPr/>
            </p:nvSpPr>
            <p:spPr bwMode="auto">
              <a:xfrm rot="-5400000" flipH="1" flipV="1">
                <a:off x="3509" y="2159"/>
                <a:ext cx="704" cy="188"/>
              </a:xfrm>
              <a:custGeom>
                <a:avLst/>
                <a:gdLst>
                  <a:gd name="T0" fmla="*/ 616 w 21600"/>
                  <a:gd name="T1" fmla="*/ 94 h 21600"/>
                  <a:gd name="T2" fmla="*/ 352 w 21600"/>
                  <a:gd name="T3" fmla="*/ 188 h 21600"/>
                  <a:gd name="T4" fmla="*/ 88 w 21600"/>
                  <a:gd name="T5" fmla="*/ 94 h 21600"/>
                  <a:gd name="T6" fmla="*/ 352 w 21600"/>
                  <a:gd name="T7" fmla="*/ 0 h 21600"/>
                  <a:gd name="T8" fmla="*/ 0 60000 65536"/>
                  <a:gd name="T9" fmla="*/ 0 60000 65536"/>
                  <a:gd name="T10" fmla="*/ 0 60000 65536"/>
                  <a:gd name="T11" fmla="*/ 0 60000 65536"/>
                  <a:gd name="T12" fmla="*/ 4510 w 21600"/>
                  <a:gd name="T13" fmla="*/ 4481 h 21600"/>
                  <a:gd name="T14" fmla="*/ 17090 w 21600"/>
                  <a:gd name="T15" fmla="*/ 17119 h 21600"/>
                </a:gdLst>
                <a:ahLst/>
                <a:cxnLst>
                  <a:cxn ang="T8">
                    <a:pos x="T0" y="T1"/>
                  </a:cxn>
                  <a:cxn ang="T9">
                    <a:pos x="T2" y="T3"/>
                  </a:cxn>
                  <a:cxn ang="T10">
                    <a:pos x="T4" y="T5"/>
                  </a:cxn>
                  <a:cxn ang="T11">
                    <a:pos x="T6" y="T7"/>
                  </a:cxn>
                </a:cxnLst>
                <a:rect l="T12" t="T13" r="T14" b="T15"/>
                <a:pathLst>
                  <a:path w="21600" h="21600">
                    <a:moveTo>
                      <a:pt x="0" y="0"/>
                    </a:moveTo>
                    <a:lnTo>
                      <a:pt x="5399" y="21600"/>
                    </a:lnTo>
                    <a:lnTo>
                      <a:pt x="16201" y="21600"/>
                    </a:lnTo>
                    <a:lnTo>
                      <a:pt x="21600" y="0"/>
                    </a:lnTo>
                    <a:close/>
                  </a:path>
                </a:pathLst>
              </a:custGeom>
              <a:noFill/>
              <a:ln w="25400">
                <a:solidFill>
                  <a:schemeClr val="tx1"/>
                </a:solidFill>
                <a:miter lim="800000"/>
                <a:headEnd/>
                <a:tailEnd/>
              </a:ln>
            </p:spPr>
            <p:txBody>
              <a:bodyPr wrap="none" anchor="ctr"/>
              <a:lstStyle/>
              <a:p>
                <a:endParaRPr lang="pl-PL">
                  <a:latin typeface="+mn-lt"/>
                </a:endParaRPr>
              </a:p>
            </p:txBody>
          </p:sp>
          <p:grpSp>
            <p:nvGrpSpPr>
              <p:cNvPr id="221236" name="Group 40"/>
              <p:cNvGrpSpPr>
                <a:grpSpLocks/>
              </p:cNvGrpSpPr>
              <p:nvPr/>
            </p:nvGrpSpPr>
            <p:grpSpPr bwMode="auto">
              <a:xfrm>
                <a:off x="2090" y="2114"/>
                <a:ext cx="1592" cy="271"/>
                <a:chOff x="2090" y="2114"/>
                <a:chExt cx="1592" cy="271"/>
              </a:xfrm>
            </p:grpSpPr>
            <p:sp>
              <p:nvSpPr>
                <p:cNvPr id="221237" name="Oval 41"/>
                <p:cNvSpPr>
                  <a:spLocks noChangeArrowheads="1"/>
                </p:cNvSpPr>
                <p:nvPr/>
              </p:nvSpPr>
              <p:spPr bwMode="auto">
                <a:xfrm>
                  <a:off x="2090" y="2117"/>
                  <a:ext cx="74" cy="260"/>
                </a:xfrm>
                <a:prstGeom prst="ellipse">
                  <a:avLst/>
                </a:prstGeom>
                <a:noFill/>
                <a:ln w="25400">
                  <a:solidFill>
                    <a:schemeClr val="tx1"/>
                  </a:solidFill>
                  <a:round/>
                  <a:headEnd/>
                  <a:tailEnd/>
                </a:ln>
              </p:spPr>
              <p:txBody>
                <a:bodyPr wrap="none" anchor="ctr"/>
                <a:lstStyle/>
                <a:p>
                  <a:endParaRPr lang="en-US">
                    <a:latin typeface="+mn-lt"/>
                    <a:cs typeface="Arial" pitchFamily="34" charset="0"/>
                  </a:endParaRPr>
                </a:p>
              </p:txBody>
            </p:sp>
            <p:sp>
              <p:nvSpPr>
                <p:cNvPr id="221238" name="Oval 42"/>
                <p:cNvSpPr>
                  <a:spLocks noChangeArrowheads="1"/>
                </p:cNvSpPr>
                <p:nvPr/>
              </p:nvSpPr>
              <p:spPr bwMode="auto">
                <a:xfrm>
                  <a:off x="3608" y="2117"/>
                  <a:ext cx="74" cy="260"/>
                </a:xfrm>
                <a:prstGeom prst="ellipse">
                  <a:avLst/>
                </a:prstGeom>
                <a:noFill/>
                <a:ln w="25400">
                  <a:solidFill>
                    <a:schemeClr val="tx1"/>
                  </a:solidFill>
                  <a:round/>
                  <a:headEnd/>
                  <a:tailEnd/>
                </a:ln>
              </p:spPr>
              <p:txBody>
                <a:bodyPr wrap="none" anchor="ctr"/>
                <a:lstStyle/>
                <a:p>
                  <a:endParaRPr lang="en-US">
                    <a:latin typeface="+mn-lt"/>
                    <a:cs typeface="Arial" pitchFamily="34" charset="0"/>
                  </a:endParaRPr>
                </a:p>
              </p:txBody>
            </p:sp>
            <p:sp>
              <p:nvSpPr>
                <p:cNvPr id="221239" name="Line 43"/>
                <p:cNvSpPr>
                  <a:spLocks noChangeShapeType="1"/>
                </p:cNvSpPr>
                <p:nvPr/>
              </p:nvSpPr>
              <p:spPr bwMode="auto">
                <a:xfrm flipV="1">
                  <a:off x="2127" y="2114"/>
                  <a:ext cx="1520" cy="2"/>
                </a:xfrm>
                <a:prstGeom prst="line">
                  <a:avLst/>
                </a:prstGeom>
                <a:noFill/>
                <a:ln w="25400">
                  <a:solidFill>
                    <a:schemeClr val="tx1"/>
                  </a:solidFill>
                  <a:round/>
                  <a:headEnd type="none" w="sm" len="sm"/>
                  <a:tailEnd type="none" w="sm" len="sm"/>
                </a:ln>
              </p:spPr>
              <p:txBody>
                <a:bodyPr wrap="none" anchor="ctr"/>
                <a:lstStyle/>
                <a:p>
                  <a:endParaRPr lang="pl-PL">
                    <a:latin typeface="+mn-lt"/>
                  </a:endParaRPr>
                </a:p>
              </p:txBody>
            </p:sp>
            <p:sp>
              <p:nvSpPr>
                <p:cNvPr id="221240" name="Line 44"/>
                <p:cNvSpPr>
                  <a:spLocks noChangeShapeType="1"/>
                </p:cNvSpPr>
                <p:nvPr/>
              </p:nvSpPr>
              <p:spPr bwMode="auto">
                <a:xfrm flipV="1">
                  <a:off x="2127" y="2383"/>
                  <a:ext cx="1520" cy="2"/>
                </a:xfrm>
                <a:prstGeom prst="line">
                  <a:avLst/>
                </a:prstGeom>
                <a:noFill/>
                <a:ln w="25400">
                  <a:solidFill>
                    <a:schemeClr val="tx1"/>
                  </a:solidFill>
                  <a:round/>
                  <a:headEnd type="none" w="sm" len="sm"/>
                  <a:tailEnd type="none" w="sm" len="sm"/>
                </a:ln>
              </p:spPr>
              <p:txBody>
                <a:bodyPr wrap="none" anchor="ctr"/>
                <a:lstStyle/>
                <a:p>
                  <a:endParaRPr lang="pl-PL">
                    <a:latin typeface="+mn-lt"/>
                  </a:endParaRPr>
                </a:p>
              </p:txBody>
            </p:sp>
          </p:grpSp>
          <p:sp>
            <p:nvSpPr>
              <p:cNvPr id="221241" name="Freeform 45"/>
              <p:cNvSpPr>
                <a:spLocks/>
              </p:cNvSpPr>
              <p:nvPr/>
            </p:nvSpPr>
            <p:spPr bwMode="auto">
              <a:xfrm>
                <a:off x="1669" y="2129"/>
                <a:ext cx="2491" cy="103"/>
              </a:xfrm>
              <a:custGeom>
                <a:avLst/>
                <a:gdLst>
                  <a:gd name="T0" fmla="*/ 0 w 2491"/>
                  <a:gd name="T1" fmla="*/ 0 h 103"/>
                  <a:gd name="T2" fmla="*/ 179 w 2491"/>
                  <a:gd name="T3" fmla="*/ 0 h 103"/>
                  <a:gd name="T4" fmla="*/ 374 w 2491"/>
                  <a:gd name="T5" fmla="*/ 102 h 103"/>
                  <a:gd name="T6" fmla="*/ 2096 w 2491"/>
                  <a:gd name="T7" fmla="*/ 102 h 103"/>
                  <a:gd name="T8" fmla="*/ 2291 w 2491"/>
                  <a:gd name="T9" fmla="*/ 0 h 103"/>
                  <a:gd name="T10" fmla="*/ 2490 w 2491"/>
                  <a:gd name="T11" fmla="*/ 0 h 103"/>
                  <a:gd name="T12" fmla="*/ 0 60000 65536"/>
                  <a:gd name="T13" fmla="*/ 0 60000 65536"/>
                  <a:gd name="T14" fmla="*/ 0 60000 65536"/>
                  <a:gd name="T15" fmla="*/ 0 60000 65536"/>
                  <a:gd name="T16" fmla="*/ 0 60000 65536"/>
                  <a:gd name="T17" fmla="*/ 0 60000 65536"/>
                  <a:gd name="T18" fmla="*/ 0 w 2491"/>
                  <a:gd name="T19" fmla="*/ 0 h 103"/>
                  <a:gd name="T20" fmla="*/ 2491 w 2491"/>
                  <a:gd name="T21" fmla="*/ 103 h 103"/>
                </a:gdLst>
                <a:ahLst/>
                <a:cxnLst>
                  <a:cxn ang="T12">
                    <a:pos x="T0" y="T1"/>
                  </a:cxn>
                  <a:cxn ang="T13">
                    <a:pos x="T2" y="T3"/>
                  </a:cxn>
                  <a:cxn ang="T14">
                    <a:pos x="T4" y="T5"/>
                  </a:cxn>
                  <a:cxn ang="T15">
                    <a:pos x="T6" y="T7"/>
                  </a:cxn>
                  <a:cxn ang="T16">
                    <a:pos x="T8" y="T9"/>
                  </a:cxn>
                  <a:cxn ang="T17">
                    <a:pos x="T10" y="T11"/>
                  </a:cxn>
                </a:cxnLst>
                <a:rect l="T18" t="T19" r="T20" b="T21"/>
                <a:pathLst>
                  <a:path w="2491" h="103">
                    <a:moveTo>
                      <a:pt x="0" y="0"/>
                    </a:moveTo>
                    <a:lnTo>
                      <a:pt x="179" y="0"/>
                    </a:lnTo>
                    <a:lnTo>
                      <a:pt x="374" y="102"/>
                    </a:lnTo>
                    <a:lnTo>
                      <a:pt x="2096" y="102"/>
                    </a:lnTo>
                    <a:lnTo>
                      <a:pt x="2291" y="0"/>
                    </a:lnTo>
                    <a:lnTo>
                      <a:pt x="2490" y="0"/>
                    </a:lnTo>
                  </a:path>
                </a:pathLst>
              </a:custGeom>
              <a:noFill/>
              <a:ln w="76200" cap="rnd" cmpd="sng">
                <a:solidFill>
                  <a:srgbClr val="0000FF"/>
                </a:solidFill>
                <a:prstDash val="solid"/>
                <a:round/>
                <a:headEnd type="none" w="sm" len="sm"/>
                <a:tailEnd type="none" w="sm" len="sm"/>
              </a:ln>
            </p:spPr>
            <p:txBody>
              <a:bodyPr/>
              <a:lstStyle/>
              <a:p>
                <a:endParaRPr lang="pl-PL">
                  <a:latin typeface="+mn-lt"/>
                </a:endParaRPr>
              </a:p>
            </p:txBody>
          </p:sp>
          <p:sp>
            <p:nvSpPr>
              <p:cNvPr id="221242" name="Freeform 46"/>
              <p:cNvSpPr>
                <a:spLocks/>
              </p:cNvSpPr>
              <p:nvPr/>
            </p:nvSpPr>
            <p:spPr bwMode="auto">
              <a:xfrm>
                <a:off x="1669" y="2279"/>
                <a:ext cx="2491" cy="103"/>
              </a:xfrm>
              <a:custGeom>
                <a:avLst/>
                <a:gdLst>
                  <a:gd name="T0" fmla="*/ 0 w 2491"/>
                  <a:gd name="T1" fmla="*/ 102 h 103"/>
                  <a:gd name="T2" fmla="*/ 179 w 2491"/>
                  <a:gd name="T3" fmla="*/ 102 h 103"/>
                  <a:gd name="T4" fmla="*/ 374 w 2491"/>
                  <a:gd name="T5" fmla="*/ 0 h 103"/>
                  <a:gd name="T6" fmla="*/ 2096 w 2491"/>
                  <a:gd name="T7" fmla="*/ 0 h 103"/>
                  <a:gd name="T8" fmla="*/ 2291 w 2491"/>
                  <a:gd name="T9" fmla="*/ 102 h 103"/>
                  <a:gd name="T10" fmla="*/ 2490 w 2491"/>
                  <a:gd name="T11" fmla="*/ 102 h 103"/>
                  <a:gd name="T12" fmla="*/ 0 60000 65536"/>
                  <a:gd name="T13" fmla="*/ 0 60000 65536"/>
                  <a:gd name="T14" fmla="*/ 0 60000 65536"/>
                  <a:gd name="T15" fmla="*/ 0 60000 65536"/>
                  <a:gd name="T16" fmla="*/ 0 60000 65536"/>
                  <a:gd name="T17" fmla="*/ 0 60000 65536"/>
                  <a:gd name="T18" fmla="*/ 0 w 2491"/>
                  <a:gd name="T19" fmla="*/ 0 h 103"/>
                  <a:gd name="T20" fmla="*/ 2491 w 2491"/>
                  <a:gd name="T21" fmla="*/ 103 h 103"/>
                </a:gdLst>
                <a:ahLst/>
                <a:cxnLst>
                  <a:cxn ang="T12">
                    <a:pos x="T0" y="T1"/>
                  </a:cxn>
                  <a:cxn ang="T13">
                    <a:pos x="T2" y="T3"/>
                  </a:cxn>
                  <a:cxn ang="T14">
                    <a:pos x="T4" y="T5"/>
                  </a:cxn>
                  <a:cxn ang="T15">
                    <a:pos x="T6" y="T7"/>
                  </a:cxn>
                  <a:cxn ang="T16">
                    <a:pos x="T8" y="T9"/>
                  </a:cxn>
                  <a:cxn ang="T17">
                    <a:pos x="T10" y="T11"/>
                  </a:cxn>
                </a:cxnLst>
                <a:rect l="T18" t="T19" r="T20" b="T21"/>
                <a:pathLst>
                  <a:path w="2491" h="103">
                    <a:moveTo>
                      <a:pt x="0" y="102"/>
                    </a:moveTo>
                    <a:lnTo>
                      <a:pt x="179" y="102"/>
                    </a:lnTo>
                    <a:lnTo>
                      <a:pt x="374" y="0"/>
                    </a:lnTo>
                    <a:lnTo>
                      <a:pt x="2096" y="0"/>
                    </a:lnTo>
                    <a:lnTo>
                      <a:pt x="2291" y="102"/>
                    </a:lnTo>
                    <a:lnTo>
                      <a:pt x="2490" y="102"/>
                    </a:lnTo>
                  </a:path>
                </a:pathLst>
              </a:custGeom>
              <a:noFill/>
              <a:ln w="76200" cap="rnd" cmpd="sng">
                <a:solidFill>
                  <a:srgbClr val="FF3300"/>
                </a:solidFill>
                <a:prstDash val="solid"/>
                <a:round/>
                <a:headEnd type="none" w="sm" len="sm"/>
                <a:tailEnd type="none" w="sm" len="sm"/>
              </a:ln>
            </p:spPr>
            <p:txBody>
              <a:bodyPr/>
              <a:lstStyle/>
              <a:p>
                <a:endParaRPr lang="pl-PL">
                  <a:latin typeface="+mn-lt"/>
                </a:endParaRPr>
              </a:p>
            </p:txBody>
          </p:sp>
          <p:sp>
            <p:nvSpPr>
              <p:cNvPr id="221243" name="Rectangle 47"/>
              <p:cNvSpPr>
                <a:spLocks noChangeArrowheads="1"/>
              </p:cNvSpPr>
              <p:nvPr/>
            </p:nvSpPr>
            <p:spPr bwMode="auto">
              <a:xfrm>
                <a:off x="1515" y="2061"/>
                <a:ext cx="133" cy="132"/>
              </a:xfrm>
              <a:prstGeom prst="rect">
                <a:avLst/>
              </a:prstGeom>
              <a:solidFill>
                <a:srgbClr val="0000FF"/>
              </a:solidFill>
              <a:ln w="25400">
                <a:solidFill>
                  <a:schemeClr val="tx1"/>
                </a:solidFill>
                <a:miter lim="800000"/>
                <a:headEnd/>
                <a:tailEnd/>
              </a:ln>
            </p:spPr>
            <p:txBody>
              <a:bodyPr wrap="none" anchor="ctr"/>
              <a:lstStyle/>
              <a:p>
                <a:endParaRPr lang="en-US">
                  <a:latin typeface="+mn-lt"/>
                  <a:cs typeface="Arial" pitchFamily="34" charset="0"/>
                </a:endParaRPr>
              </a:p>
            </p:txBody>
          </p:sp>
          <p:sp>
            <p:nvSpPr>
              <p:cNvPr id="221244" name="Rectangle 48"/>
              <p:cNvSpPr>
                <a:spLocks noChangeArrowheads="1"/>
              </p:cNvSpPr>
              <p:nvPr/>
            </p:nvSpPr>
            <p:spPr bwMode="auto">
              <a:xfrm>
                <a:off x="1515" y="2317"/>
                <a:ext cx="133" cy="132"/>
              </a:xfrm>
              <a:prstGeom prst="rect">
                <a:avLst/>
              </a:prstGeom>
              <a:solidFill>
                <a:srgbClr val="FF3300"/>
              </a:solidFill>
              <a:ln w="25400">
                <a:solidFill>
                  <a:schemeClr val="tx1"/>
                </a:solidFill>
                <a:miter lim="800000"/>
                <a:headEnd/>
                <a:tailEnd/>
              </a:ln>
            </p:spPr>
            <p:txBody>
              <a:bodyPr wrap="none" anchor="ctr"/>
              <a:lstStyle/>
              <a:p>
                <a:endParaRPr lang="en-US">
                  <a:latin typeface="+mn-lt"/>
                  <a:cs typeface="Arial" pitchFamily="34" charset="0"/>
                </a:endParaRPr>
              </a:p>
            </p:txBody>
          </p:sp>
          <p:sp>
            <p:nvSpPr>
              <p:cNvPr id="221245" name="Rectangle 49"/>
              <p:cNvSpPr>
                <a:spLocks noChangeArrowheads="1"/>
              </p:cNvSpPr>
              <p:nvPr/>
            </p:nvSpPr>
            <p:spPr bwMode="auto">
              <a:xfrm>
                <a:off x="4175" y="2061"/>
                <a:ext cx="133" cy="132"/>
              </a:xfrm>
              <a:prstGeom prst="rect">
                <a:avLst/>
              </a:prstGeom>
              <a:solidFill>
                <a:srgbClr val="0000FF"/>
              </a:solidFill>
              <a:ln w="25400">
                <a:solidFill>
                  <a:schemeClr val="tx1"/>
                </a:solidFill>
                <a:miter lim="800000"/>
                <a:headEnd/>
                <a:tailEnd/>
              </a:ln>
            </p:spPr>
            <p:txBody>
              <a:bodyPr wrap="none" anchor="ctr"/>
              <a:lstStyle/>
              <a:p>
                <a:endParaRPr lang="en-US">
                  <a:latin typeface="+mn-lt"/>
                  <a:cs typeface="Arial" pitchFamily="34" charset="0"/>
                </a:endParaRPr>
              </a:p>
            </p:txBody>
          </p:sp>
          <p:sp>
            <p:nvSpPr>
              <p:cNvPr id="221246" name="Rectangle 50"/>
              <p:cNvSpPr>
                <a:spLocks noChangeArrowheads="1"/>
              </p:cNvSpPr>
              <p:nvPr/>
            </p:nvSpPr>
            <p:spPr bwMode="auto">
              <a:xfrm>
                <a:off x="4175" y="2317"/>
                <a:ext cx="133" cy="132"/>
              </a:xfrm>
              <a:prstGeom prst="rect">
                <a:avLst/>
              </a:prstGeom>
              <a:solidFill>
                <a:srgbClr val="FF3300"/>
              </a:solidFill>
              <a:ln w="25400">
                <a:solidFill>
                  <a:schemeClr val="tx1"/>
                </a:solidFill>
                <a:miter lim="800000"/>
                <a:headEnd/>
                <a:tailEnd/>
              </a:ln>
            </p:spPr>
            <p:txBody>
              <a:bodyPr wrap="none" anchor="ctr"/>
              <a:lstStyle/>
              <a:p>
                <a:endParaRPr lang="en-US">
                  <a:latin typeface="+mn-lt"/>
                  <a:cs typeface="Arial" pitchFamily="34" charset="0"/>
                </a:endParaRPr>
              </a:p>
            </p:txBody>
          </p:sp>
        </p:grpSp>
      </p:grpSp>
      <p:grpSp>
        <p:nvGrpSpPr>
          <p:cNvPr id="294964" name="Group 52"/>
          <p:cNvGrpSpPr>
            <a:grpSpLocks/>
          </p:cNvGrpSpPr>
          <p:nvPr/>
        </p:nvGrpSpPr>
        <p:grpSpPr bwMode="auto">
          <a:xfrm>
            <a:off x="1677988" y="2044700"/>
            <a:ext cx="715962" cy="1943100"/>
            <a:chOff x="1057" y="1164"/>
            <a:chExt cx="451" cy="1224"/>
          </a:xfrm>
        </p:grpSpPr>
        <p:sp>
          <p:nvSpPr>
            <p:cNvPr id="221248" name="Line 53"/>
            <p:cNvSpPr>
              <a:spLocks noChangeShapeType="1"/>
            </p:cNvSpPr>
            <p:nvPr/>
          </p:nvSpPr>
          <p:spPr bwMode="auto">
            <a:xfrm>
              <a:off x="1268" y="1164"/>
              <a:ext cx="240" cy="0"/>
            </a:xfrm>
            <a:prstGeom prst="line">
              <a:avLst/>
            </a:prstGeom>
            <a:noFill/>
            <a:ln w="127000">
              <a:solidFill>
                <a:schemeClr val="bg1"/>
              </a:solidFill>
              <a:round/>
              <a:headEnd type="none" w="sm" len="sm"/>
              <a:tailEnd type="none" w="sm" len="sm"/>
            </a:ln>
          </p:spPr>
          <p:txBody>
            <a:bodyPr wrap="none" anchor="ctr"/>
            <a:lstStyle/>
            <a:p>
              <a:endParaRPr lang="pl-PL">
                <a:latin typeface="+mn-lt"/>
              </a:endParaRPr>
            </a:p>
          </p:txBody>
        </p:sp>
        <p:sp>
          <p:nvSpPr>
            <p:cNvPr id="221249" name="Line 54"/>
            <p:cNvSpPr>
              <a:spLocks noChangeShapeType="1"/>
            </p:cNvSpPr>
            <p:nvPr/>
          </p:nvSpPr>
          <p:spPr bwMode="auto">
            <a:xfrm>
              <a:off x="1088" y="1421"/>
              <a:ext cx="420" cy="1"/>
            </a:xfrm>
            <a:prstGeom prst="line">
              <a:avLst/>
            </a:prstGeom>
            <a:noFill/>
            <a:ln w="127000">
              <a:solidFill>
                <a:schemeClr val="bg1"/>
              </a:solidFill>
              <a:round/>
              <a:headEnd type="none" w="sm" len="sm"/>
              <a:tailEnd type="none" w="sm" len="sm"/>
            </a:ln>
          </p:spPr>
          <p:txBody>
            <a:bodyPr wrap="none" anchor="ctr"/>
            <a:lstStyle/>
            <a:p>
              <a:endParaRPr lang="pl-PL">
                <a:latin typeface="+mn-lt"/>
              </a:endParaRPr>
            </a:p>
          </p:txBody>
        </p:sp>
        <p:grpSp>
          <p:nvGrpSpPr>
            <p:cNvPr id="221250" name="Group 55"/>
            <p:cNvGrpSpPr>
              <a:grpSpLocks/>
            </p:cNvGrpSpPr>
            <p:nvPr/>
          </p:nvGrpSpPr>
          <p:grpSpPr bwMode="auto">
            <a:xfrm>
              <a:off x="1057" y="1168"/>
              <a:ext cx="451" cy="1220"/>
              <a:chOff x="1057" y="1168"/>
              <a:chExt cx="451" cy="1220"/>
            </a:xfrm>
          </p:grpSpPr>
          <p:sp>
            <p:nvSpPr>
              <p:cNvPr id="221251" name="Freeform 56"/>
              <p:cNvSpPr>
                <a:spLocks/>
              </p:cNvSpPr>
              <p:nvPr/>
            </p:nvSpPr>
            <p:spPr bwMode="auto">
              <a:xfrm>
                <a:off x="1237" y="1168"/>
                <a:ext cx="271" cy="968"/>
              </a:xfrm>
              <a:custGeom>
                <a:avLst/>
                <a:gdLst>
                  <a:gd name="T0" fmla="*/ 0 w 271"/>
                  <a:gd name="T1" fmla="*/ 0 h 968"/>
                  <a:gd name="T2" fmla="*/ 0 w 271"/>
                  <a:gd name="T3" fmla="*/ 967 h 968"/>
                  <a:gd name="T4" fmla="*/ 270 w 271"/>
                  <a:gd name="T5" fmla="*/ 967 h 968"/>
                  <a:gd name="T6" fmla="*/ 0 60000 65536"/>
                  <a:gd name="T7" fmla="*/ 0 60000 65536"/>
                  <a:gd name="T8" fmla="*/ 0 60000 65536"/>
                  <a:gd name="T9" fmla="*/ 0 w 271"/>
                  <a:gd name="T10" fmla="*/ 0 h 968"/>
                  <a:gd name="T11" fmla="*/ 271 w 271"/>
                  <a:gd name="T12" fmla="*/ 968 h 968"/>
                </a:gdLst>
                <a:ahLst/>
                <a:cxnLst>
                  <a:cxn ang="T6">
                    <a:pos x="T0" y="T1"/>
                  </a:cxn>
                  <a:cxn ang="T7">
                    <a:pos x="T2" y="T3"/>
                  </a:cxn>
                  <a:cxn ang="T8">
                    <a:pos x="T4" y="T5"/>
                  </a:cxn>
                </a:cxnLst>
                <a:rect l="T9" t="T10" r="T11" b="T12"/>
                <a:pathLst>
                  <a:path w="271" h="968">
                    <a:moveTo>
                      <a:pt x="0" y="0"/>
                    </a:moveTo>
                    <a:lnTo>
                      <a:pt x="0" y="967"/>
                    </a:lnTo>
                    <a:lnTo>
                      <a:pt x="270" y="967"/>
                    </a:lnTo>
                  </a:path>
                </a:pathLst>
              </a:custGeom>
              <a:noFill/>
              <a:ln w="76200" cap="rnd" cmpd="sng">
                <a:solidFill>
                  <a:schemeClr val="bg2"/>
                </a:solidFill>
                <a:prstDash val="solid"/>
                <a:round/>
                <a:headEnd type="none" w="sm" len="sm"/>
                <a:tailEnd type="none" w="sm" len="sm"/>
              </a:ln>
            </p:spPr>
            <p:txBody>
              <a:bodyPr/>
              <a:lstStyle/>
              <a:p>
                <a:endParaRPr lang="pl-PL">
                  <a:latin typeface="+mn-lt"/>
                </a:endParaRPr>
              </a:p>
            </p:txBody>
          </p:sp>
          <p:sp>
            <p:nvSpPr>
              <p:cNvPr id="221252" name="Freeform 57"/>
              <p:cNvSpPr>
                <a:spLocks/>
              </p:cNvSpPr>
              <p:nvPr/>
            </p:nvSpPr>
            <p:spPr bwMode="auto">
              <a:xfrm>
                <a:off x="1057" y="1420"/>
                <a:ext cx="450" cy="968"/>
              </a:xfrm>
              <a:custGeom>
                <a:avLst/>
                <a:gdLst>
                  <a:gd name="T0" fmla="*/ 0 w 450"/>
                  <a:gd name="T1" fmla="*/ 0 h 968"/>
                  <a:gd name="T2" fmla="*/ 0 w 450"/>
                  <a:gd name="T3" fmla="*/ 967 h 968"/>
                  <a:gd name="T4" fmla="*/ 449 w 450"/>
                  <a:gd name="T5" fmla="*/ 967 h 968"/>
                  <a:gd name="T6" fmla="*/ 0 60000 65536"/>
                  <a:gd name="T7" fmla="*/ 0 60000 65536"/>
                  <a:gd name="T8" fmla="*/ 0 60000 65536"/>
                  <a:gd name="T9" fmla="*/ 0 w 450"/>
                  <a:gd name="T10" fmla="*/ 0 h 968"/>
                  <a:gd name="T11" fmla="*/ 450 w 450"/>
                  <a:gd name="T12" fmla="*/ 968 h 968"/>
                </a:gdLst>
                <a:ahLst/>
                <a:cxnLst>
                  <a:cxn ang="T6">
                    <a:pos x="T0" y="T1"/>
                  </a:cxn>
                  <a:cxn ang="T7">
                    <a:pos x="T2" y="T3"/>
                  </a:cxn>
                  <a:cxn ang="T8">
                    <a:pos x="T4" y="T5"/>
                  </a:cxn>
                </a:cxnLst>
                <a:rect l="T9" t="T10" r="T11" b="T12"/>
                <a:pathLst>
                  <a:path w="450" h="968">
                    <a:moveTo>
                      <a:pt x="0" y="0"/>
                    </a:moveTo>
                    <a:lnTo>
                      <a:pt x="0" y="967"/>
                    </a:lnTo>
                    <a:lnTo>
                      <a:pt x="449" y="967"/>
                    </a:lnTo>
                  </a:path>
                </a:pathLst>
              </a:custGeom>
              <a:noFill/>
              <a:ln w="76200" cap="rnd" cmpd="sng">
                <a:solidFill>
                  <a:schemeClr val="bg2"/>
                </a:solidFill>
                <a:prstDash val="solid"/>
                <a:round/>
                <a:headEnd type="none" w="sm" len="sm"/>
                <a:tailEnd type="none" w="sm" len="sm"/>
              </a:ln>
            </p:spPr>
            <p:txBody>
              <a:bodyPr/>
              <a:lstStyle/>
              <a:p>
                <a:endParaRPr lang="pl-PL">
                  <a:latin typeface="+mn-lt"/>
                </a:endParaRPr>
              </a:p>
            </p:txBody>
          </p:sp>
        </p:grpSp>
      </p:grpSp>
      <p:grpSp>
        <p:nvGrpSpPr>
          <p:cNvPr id="294970" name="Group 58"/>
          <p:cNvGrpSpPr>
            <a:grpSpLocks/>
          </p:cNvGrpSpPr>
          <p:nvPr/>
        </p:nvGrpSpPr>
        <p:grpSpPr bwMode="auto">
          <a:xfrm>
            <a:off x="6858000" y="2036763"/>
            <a:ext cx="717550" cy="1943100"/>
            <a:chOff x="4320" y="1159"/>
            <a:chExt cx="452" cy="1224"/>
          </a:xfrm>
        </p:grpSpPr>
        <p:sp>
          <p:nvSpPr>
            <p:cNvPr id="221254" name="Line 59"/>
            <p:cNvSpPr>
              <a:spLocks noChangeShapeType="1"/>
            </p:cNvSpPr>
            <p:nvPr/>
          </p:nvSpPr>
          <p:spPr bwMode="auto">
            <a:xfrm flipH="1">
              <a:off x="4320" y="1159"/>
              <a:ext cx="240" cy="0"/>
            </a:xfrm>
            <a:prstGeom prst="line">
              <a:avLst/>
            </a:prstGeom>
            <a:noFill/>
            <a:ln w="127000">
              <a:solidFill>
                <a:schemeClr val="bg1"/>
              </a:solidFill>
              <a:round/>
              <a:headEnd type="none" w="sm" len="sm"/>
              <a:tailEnd type="none" w="sm" len="sm"/>
            </a:ln>
          </p:spPr>
          <p:txBody>
            <a:bodyPr wrap="none" anchor="ctr"/>
            <a:lstStyle/>
            <a:p>
              <a:endParaRPr lang="pl-PL">
                <a:latin typeface="+mn-lt"/>
              </a:endParaRPr>
            </a:p>
          </p:txBody>
        </p:sp>
        <p:sp>
          <p:nvSpPr>
            <p:cNvPr id="221255" name="Line 60"/>
            <p:cNvSpPr>
              <a:spLocks noChangeShapeType="1"/>
            </p:cNvSpPr>
            <p:nvPr/>
          </p:nvSpPr>
          <p:spPr bwMode="auto">
            <a:xfrm flipH="1">
              <a:off x="4320" y="1416"/>
              <a:ext cx="420" cy="1"/>
            </a:xfrm>
            <a:prstGeom prst="line">
              <a:avLst/>
            </a:prstGeom>
            <a:noFill/>
            <a:ln w="127000">
              <a:solidFill>
                <a:schemeClr val="bg1"/>
              </a:solidFill>
              <a:round/>
              <a:headEnd type="none" w="sm" len="sm"/>
              <a:tailEnd type="none" w="sm" len="sm"/>
            </a:ln>
          </p:spPr>
          <p:txBody>
            <a:bodyPr wrap="none" anchor="ctr"/>
            <a:lstStyle/>
            <a:p>
              <a:endParaRPr lang="pl-PL">
                <a:latin typeface="+mn-lt"/>
              </a:endParaRPr>
            </a:p>
          </p:txBody>
        </p:sp>
        <p:grpSp>
          <p:nvGrpSpPr>
            <p:cNvPr id="221256" name="Group 61"/>
            <p:cNvGrpSpPr>
              <a:grpSpLocks/>
            </p:cNvGrpSpPr>
            <p:nvPr/>
          </p:nvGrpSpPr>
          <p:grpSpPr bwMode="auto">
            <a:xfrm>
              <a:off x="4321" y="1163"/>
              <a:ext cx="451" cy="1220"/>
              <a:chOff x="4321" y="1163"/>
              <a:chExt cx="451" cy="1220"/>
            </a:xfrm>
          </p:grpSpPr>
          <p:sp>
            <p:nvSpPr>
              <p:cNvPr id="221257" name="Freeform 62"/>
              <p:cNvSpPr>
                <a:spLocks/>
              </p:cNvSpPr>
              <p:nvPr/>
            </p:nvSpPr>
            <p:spPr bwMode="auto">
              <a:xfrm>
                <a:off x="4321" y="1163"/>
                <a:ext cx="271" cy="968"/>
              </a:xfrm>
              <a:custGeom>
                <a:avLst/>
                <a:gdLst>
                  <a:gd name="T0" fmla="*/ 270 w 271"/>
                  <a:gd name="T1" fmla="*/ 0 h 968"/>
                  <a:gd name="T2" fmla="*/ 270 w 271"/>
                  <a:gd name="T3" fmla="*/ 967 h 968"/>
                  <a:gd name="T4" fmla="*/ 0 w 271"/>
                  <a:gd name="T5" fmla="*/ 967 h 968"/>
                  <a:gd name="T6" fmla="*/ 0 60000 65536"/>
                  <a:gd name="T7" fmla="*/ 0 60000 65536"/>
                  <a:gd name="T8" fmla="*/ 0 60000 65536"/>
                  <a:gd name="T9" fmla="*/ 0 w 271"/>
                  <a:gd name="T10" fmla="*/ 0 h 968"/>
                  <a:gd name="T11" fmla="*/ 271 w 271"/>
                  <a:gd name="T12" fmla="*/ 968 h 968"/>
                </a:gdLst>
                <a:ahLst/>
                <a:cxnLst>
                  <a:cxn ang="T6">
                    <a:pos x="T0" y="T1"/>
                  </a:cxn>
                  <a:cxn ang="T7">
                    <a:pos x="T2" y="T3"/>
                  </a:cxn>
                  <a:cxn ang="T8">
                    <a:pos x="T4" y="T5"/>
                  </a:cxn>
                </a:cxnLst>
                <a:rect l="T9" t="T10" r="T11" b="T12"/>
                <a:pathLst>
                  <a:path w="271" h="968">
                    <a:moveTo>
                      <a:pt x="270" y="0"/>
                    </a:moveTo>
                    <a:lnTo>
                      <a:pt x="270" y="967"/>
                    </a:lnTo>
                    <a:lnTo>
                      <a:pt x="0" y="967"/>
                    </a:lnTo>
                  </a:path>
                </a:pathLst>
              </a:custGeom>
              <a:noFill/>
              <a:ln w="76200" cap="rnd" cmpd="sng">
                <a:solidFill>
                  <a:schemeClr val="bg2"/>
                </a:solidFill>
                <a:prstDash val="solid"/>
                <a:round/>
                <a:headEnd type="none" w="sm" len="sm"/>
                <a:tailEnd type="none" w="sm" len="sm"/>
              </a:ln>
            </p:spPr>
            <p:txBody>
              <a:bodyPr/>
              <a:lstStyle/>
              <a:p>
                <a:endParaRPr lang="pl-PL">
                  <a:latin typeface="+mn-lt"/>
                </a:endParaRPr>
              </a:p>
            </p:txBody>
          </p:sp>
          <p:sp>
            <p:nvSpPr>
              <p:cNvPr id="221258" name="Freeform 63"/>
              <p:cNvSpPr>
                <a:spLocks/>
              </p:cNvSpPr>
              <p:nvPr/>
            </p:nvSpPr>
            <p:spPr bwMode="auto">
              <a:xfrm>
                <a:off x="4322" y="1415"/>
                <a:ext cx="450" cy="968"/>
              </a:xfrm>
              <a:custGeom>
                <a:avLst/>
                <a:gdLst>
                  <a:gd name="T0" fmla="*/ 449 w 450"/>
                  <a:gd name="T1" fmla="*/ 0 h 968"/>
                  <a:gd name="T2" fmla="*/ 449 w 450"/>
                  <a:gd name="T3" fmla="*/ 967 h 968"/>
                  <a:gd name="T4" fmla="*/ 0 w 450"/>
                  <a:gd name="T5" fmla="*/ 967 h 968"/>
                  <a:gd name="T6" fmla="*/ 0 60000 65536"/>
                  <a:gd name="T7" fmla="*/ 0 60000 65536"/>
                  <a:gd name="T8" fmla="*/ 0 60000 65536"/>
                  <a:gd name="T9" fmla="*/ 0 w 450"/>
                  <a:gd name="T10" fmla="*/ 0 h 968"/>
                  <a:gd name="T11" fmla="*/ 450 w 450"/>
                  <a:gd name="T12" fmla="*/ 968 h 968"/>
                </a:gdLst>
                <a:ahLst/>
                <a:cxnLst>
                  <a:cxn ang="T6">
                    <a:pos x="T0" y="T1"/>
                  </a:cxn>
                  <a:cxn ang="T7">
                    <a:pos x="T2" y="T3"/>
                  </a:cxn>
                  <a:cxn ang="T8">
                    <a:pos x="T4" y="T5"/>
                  </a:cxn>
                </a:cxnLst>
                <a:rect l="T9" t="T10" r="T11" b="T12"/>
                <a:pathLst>
                  <a:path w="450" h="968">
                    <a:moveTo>
                      <a:pt x="449" y="0"/>
                    </a:moveTo>
                    <a:lnTo>
                      <a:pt x="449" y="967"/>
                    </a:lnTo>
                    <a:lnTo>
                      <a:pt x="0" y="967"/>
                    </a:lnTo>
                  </a:path>
                </a:pathLst>
              </a:custGeom>
              <a:noFill/>
              <a:ln w="76200" cap="rnd" cmpd="sng">
                <a:solidFill>
                  <a:schemeClr val="bg2"/>
                </a:solidFill>
                <a:prstDash val="solid"/>
                <a:round/>
                <a:headEnd type="none" w="sm" len="sm"/>
                <a:tailEnd type="none" w="sm" len="sm"/>
              </a:ln>
            </p:spPr>
            <p:txBody>
              <a:bodyPr/>
              <a:lstStyle/>
              <a:p>
                <a:endParaRPr lang="pl-PL">
                  <a:latin typeface="+mn-lt"/>
                </a:endParaRPr>
              </a:p>
            </p:txBody>
          </p:sp>
        </p:grpSp>
      </p:grpSp>
      <p:sp>
        <p:nvSpPr>
          <p:cNvPr id="294980" name="Rectangle 68"/>
          <p:cNvSpPr>
            <a:spLocks noChangeArrowheads="1"/>
          </p:cNvSpPr>
          <p:nvPr/>
        </p:nvSpPr>
        <p:spPr bwMode="auto">
          <a:xfrm>
            <a:off x="228600" y="4646612"/>
            <a:ext cx="8686800" cy="1906587"/>
          </a:xfrm>
          <a:prstGeom prst="rect">
            <a:avLst/>
          </a:prstGeom>
          <a:noFill/>
          <a:ln w="12700">
            <a:noFill/>
            <a:miter lim="800000"/>
            <a:headEnd/>
            <a:tailEnd/>
          </a:ln>
        </p:spPr>
        <p:txBody>
          <a:bodyPr lIns="90488" tIns="44450" rIns="90488" bIns="44450"/>
          <a:lstStyle/>
          <a:p>
            <a:pPr marL="342900" indent="-342900">
              <a:lnSpc>
                <a:spcPct val="90000"/>
              </a:lnSpc>
              <a:spcBef>
                <a:spcPct val="20000"/>
              </a:spcBef>
              <a:buSzPct val="140000"/>
              <a:buFont typeface="Arial" panose="020B0604020202020204" pitchFamily="34" charset="0"/>
              <a:buChar char="•"/>
            </a:pPr>
            <a:r>
              <a:rPr lang="en-US" sz="2200" dirty="0">
                <a:latin typeface="+mn-lt"/>
                <a:cs typeface="Arial" pitchFamily="34" charset="0"/>
              </a:rPr>
              <a:t>Fast protection (slower than 1+1)</a:t>
            </a:r>
          </a:p>
          <a:p>
            <a:pPr marL="342900" indent="-342900">
              <a:lnSpc>
                <a:spcPct val="90000"/>
              </a:lnSpc>
              <a:spcBef>
                <a:spcPct val="20000"/>
              </a:spcBef>
              <a:buSzPct val="140000"/>
              <a:buFont typeface="Arial" panose="020B0604020202020204" pitchFamily="34" charset="0"/>
              <a:buChar char="•"/>
            </a:pPr>
            <a:r>
              <a:rPr lang="en-US" sz="2200" dirty="0">
                <a:latin typeface="+mn-lt"/>
                <a:cs typeface="Arial" pitchFamily="34" charset="0"/>
              </a:rPr>
              <a:t>Signaling required between end-points</a:t>
            </a:r>
          </a:p>
          <a:p>
            <a:pPr marL="342900" indent="-342900">
              <a:lnSpc>
                <a:spcPct val="90000"/>
              </a:lnSpc>
              <a:spcBef>
                <a:spcPct val="20000"/>
              </a:spcBef>
              <a:buSzPct val="140000"/>
              <a:buFont typeface="Arial" panose="020B0604020202020204" pitchFamily="34" charset="0"/>
              <a:buChar char="•"/>
            </a:pPr>
            <a:r>
              <a:rPr lang="en-US" sz="2200" dirty="0">
                <a:latin typeface="+mn-lt"/>
                <a:cs typeface="Arial" pitchFamily="34" charset="0"/>
              </a:rPr>
              <a:t>High cost (duplication of wavelengths corresponding transponders) </a:t>
            </a:r>
            <a:r>
              <a:rPr lang="pl-PL" sz="2200" dirty="0">
                <a:latin typeface="+mn-lt"/>
                <a:cs typeface="Arial" pitchFamily="34" charset="0"/>
              </a:rPr>
              <a:t/>
            </a:r>
            <a:br>
              <a:rPr lang="pl-PL" sz="2200" dirty="0">
                <a:latin typeface="+mn-lt"/>
                <a:cs typeface="Arial" pitchFamily="34" charset="0"/>
              </a:rPr>
            </a:br>
            <a:r>
              <a:rPr lang="en-US" sz="2200" dirty="0">
                <a:latin typeface="+mn-lt"/>
                <a:cs typeface="Arial" pitchFamily="34" charset="0"/>
              </a:rPr>
              <a:t>But: </a:t>
            </a:r>
            <a:r>
              <a:rPr lang="en-US" sz="2200" i="1" dirty="0">
                <a:latin typeface="+mn-lt"/>
                <a:cs typeface="Arial" pitchFamily="34" charset="0"/>
              </a:rPr>
              <a:t>possibility for low priority pre-</a:t>
            </a:r>
            <a:r>
              <a:rPr lang="en-US" sz="2200" i="1" dirty="0" err="1">
                <a:latin typeface="+mn-lt"/>
                <a:cs typeface="Arial" pitchFamily="34" charset="0"/>
              </a:rPr>
              <a:t>emptable</a:t>
            </a:r>
            <a:r>
              <a:rPr lang="en-US" sz="2200" i="1" dirty="0">
                <a:latin typeface="+mn-lt"/>
                <a:cs typeface="Arial" pitchFamily="34" charset="0"/>
              </a:rPr>
              <a:t> traffic</a:t>
            </a:r>
          </a:p>
        </p:txBody>
      </p:sp>
      <p:sp>
        <p:nvSpPr>
          <p:cNvPr id="287873" name="AutoShape 129"/>
          <p:cNvSpPr>
            <a:spLocks noChangeArrowheads="1"/>
          </p:cNvSpPr>
          <p:nvPr/>
        </p:nvSpPr>
        <p:spPr bwMode="auto">
          <a:xfrm>
            <a:off x="3879850" y="1854200"/>
            <a:ext cx="1377950" cy="844550"/>
          </a:xfrm>
          <a:prstGeom prst="irregularSeal1">
            <a:avLst/>
          </a:prstGeom>
          <a:solidFill>
            <a:srgbClr val="FF3300"/>
          </a:solidFill>
          <a:ln w="12700">
            <a:solidFill>
              <a:schemeClr val="tx1"/>
            </a:solidFill>
            <a:miter lim="800000"/>
            <a:headEnd type="none" w="sm" len="sm"/>
            <a:tailEnd type="none" w="sm" len="sm"/>
          </a:ln>
        </p:spPr>
        <p:txBody>
          <a:bodyPr wrap="none" anchor="ctr"/>
          <a:lstStyle/>
          <a:p>
            <a:endParaRPr lang="en-US">
              <a:latin typeface="+mn-lt"/>
              <a:cs typeface="Arial" pitchFamily="34" charset="0"/>
            </a:endParaRPr>
          </a:p>
        </p:txBody>
      </p:sp>
    </p:spTree>
    <p:extLst>
      <p:ext uri="{BB962C8B-B14F-4D97-AF65-F5344CB8AC3E}">
        <p14:creationId xmlns:p14="http://schemas.microsoft.com/office/powerpoint/2010/main" val="5688433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21216"/>
                                        </p:tgtEl>
                                        <p:attrNameLst>
                                          <p:attrName>style.visibility</p:attrName>
                                        </p:attrNameLst>
                                      </p:cBhvr>
                                      <p:to>
                                        <p:strVal val="visible"/>
                                      </p:to>
                                    </p:set>
                                    <p:animEffect transition="in" filter="wipe(left)">
                                      <p:cBhvr>
                                        <p:cTn id="7" dur="500"/>
                                        <p:tgtEl>
                                          <p:spTgt spid="22121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287873"/>
                                        </p:tgtEl>
                                        <p:attrNameLst>
                                          <p:attrName>style.visibility</p:attrName>
                                        </p:attrNameLst>
                                      </p:cBhvr>
                                      <p:to>
                                        <p:strVal val="visible"/>
                                      </p:to>
                                    </p:set>
                                  </p:childTnLst>
                                  <p:subTnLst>
                                    <p:audio>
                                      <p:cMediaNode>
                                        <p:cTn display="0" masterRel="sameClick">
                                          <p:stCondLst>
                                            <p:cond evt="begin" delay="0">
                                              <p:tn val="10"/>
                                            </p:cond>
                                          </p:stCondLst>
                                          <p:endCondLst>
                                            <p:cond evt="onStopAudio" delay="0">
                                              <p:tgtEl>
                                                <p:sldTgt/>
                                              </p:tgtEl>
                                            </p:cond>
                                          </p:endCondLst>
                                        </p:cTn>
                                        <p:tgtEl>
                                          <p:sndTgt r:embed="rId3" name="explode.wav"/>
                                        </p:tgtEl>
                                      </p:cMediaNode>
                                    </p:audio>
                                  </p:subTnLst>
                                </p:cTn>
                              </p:par>
                            </p:childTnLst>
                          </p:cTn>
                        </p:par>
                      </p:childTnLst>
                    </p:cTn>
                  </p:par>
                  <p:par>
                    <p:cTn id="12" fill="hold">
                      <p:stCondLst>
                        <p:cond delay="indefinite"/>
                      </p:stCondLst>
                      <p:childTnLst>
                        <p:par>
                          <p:cTn id="13" fill="hold">
                            <p:stCondLst>
                              <p:cond delay="0"/>
                            </p:stCondLst>
                            <p:childTnLst>
                              <p:par>
                                <p:cTn id="14" presetID="18" presetClass="entr" presetSubtype="6" fill="hold" nodeType="clickEffect">
                                  <p:stCondLst>
                                    <p:cond delay="0"/>
                                  </p:stCondLst>
                                  <p:childTnLst>
                                    <p:set>
                                      <p:cBhvr>
                                        <p:cTn id="15" dur="1" fill="hold">
                                          <p:stCondLst>
                                            <p:cond delay="0"/>
                                          </p:stCondLst>
                                        </p:cTn>
                                        <p:tgtEl>
                                          <p:spTgt spid="294964"/>
                                        </p:tgtEl>
                                        <p:attrNameLst>
                                          <p:attrName>style.visibility</p:attrName>
                                        </p:attrNameLst>
                                      </p:cBhvr>
                                      <p:to>
                                        <p:strVal val="visible"/>
                                      </p:to>
                                    </p:set>
                                    <p:animEffect transition="in" filter="strips(downRight)">
                                      <p:cBhvr>
                                        <p:cTn id="16" dur="500"/>
                                        <p:tgtEl>
                                          <p:spTgt spid="294964"/>
                                        </p:tgtEl>
                                      </p:cBhvr>
                                    </p:animEffect>
                                  </p:childTnLst>
                                  <p:subTnLst>
                                    <p:audio>
                                      <p:cMediaNode>
                                        <p:cTn display="0" masterRel="sameClick">
                                          <p:stCondLst>
                                            <p:cond evt="begin" delay="0">
                                              <p:tn val="14"/>
                                            </p:cond>
                                          </p:stCondLst>
                                          <p:endCondLst>
                                            <p:cond evt="onStopAudio" delay="0">
                                              <p:tgtEl>
                                                <p:sldTgt/>
                                              </p:tgtEl>
                                            </p:cond>
                                          </p:endCondLst>
                                        </p:cTn>
                                        <p:tgtEl>
                                          <p:sndTgt r:embed="rId4" name="Camera"/>
                                        </p:tgtEl>
                                      </p:cMediaNode>
                                    </p:audio>
                                  </p:subTnLst>
                                </p:cTn>
                              </p:par>
                            </p:childTnLst>
                          </p:cTn>
                        </p:par>
                      </p:childTnLst>
                    </p:cTn>
                  </p:par>
                  <p:par>
                    <p:cTn id="17" fill="hold">
                      <p:stCondLst>
                        <p:cond delay="indefinite"/>
                      </p:stCondLst>
                      <p:childTnLst>
                        <p:par>
                          <p:cTn id="18" fill="hold">
                            <p:stCondLst>
                              <p:cond delay="0"/>
                            </p:stCondLst>
                            <p:childTnLst>
                              <p:par>
                                <p:cTn id="19" presetID="18" presetClass="entr" presetSubtype="3" fill="hold" nodeType="clickEffect">
                                  <p:stCondLst>
                                    <p:cond delay="0"/>
                                  </p:stCondLst>
                                  <p:childTnLst>
                                    <p:set>
                                      <p:cBhvr>
                                        <p:cTn id="20" dur="1" fill="hold">
                                          <p:stCondLst>
                                            <p:cond delay="0"/>
                                          </p:stCondLst>
                                        </p:cTn>
                                        <p:tgtEl>
                                          <p:spTgt spid="294970"/>
                                        </p:tgtEl>
                                        <p:attrNameLst>
                                          <p:attrName>style.visibility</p:attrName>
                                        </p:attrNameLst>
                                      </p:cBhvr>
                                      <p:to>
                                        <p:strVal val="visible"/>
                                      </p:to>
                                    </p:set>
                                    <p:animEffect transition="in" filter="strips(upRight)">
                                      <p:cBhvr>
                                        <p:cTn id="21" dur="500"/>
                                        <p:tgtEl>
                                          <p:spTgt spid="294970"/>
                                        </p:tgtEl>
                                      </p:cBhvr>
                                    </p:animEffect>
                                  </p:childTnLst>
                                  <p:subTnLst>
                                    <p:audio>
                                      <p:cMediaNode>
                                        <p:cTn display="0" masterRel="sameClick">
                                          <p:stCondLst>
                                            <p:cond evt="begin" delay="0">
                                              <p:tn val="19"/>
                                            </p:cond>
                                          </p:stCondLst>
                                          <p:endCondLst>
                                            <p:cond evt="onStopAudio" delay="0">
                                              <p:tgtEl>
                                                <p:sldTgt/>
                                              </p:tgtEl>
                                            </p:cond>
                                          </p:endCondLst>
                                        </p:cTn>
                                        <p:tgtEl>
                                          <p:sndTgt r:embed="rId4" name="Camera"/>
                                        </p:tgtEl>
                                      </p:cMediaNode>
                                    </p:audio>
                                  </p:sub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294980">
                                            <p:txEl>
                                              <p:pRg st="0" end="0"/>
                                            </p:txEl>
                                          </p:spTgt>
                                        </p:tgtEl>
                                        <p:attrNameLst>
                                          <p:attrName>style.visibility</p:attrName>
                                        </p:attrNameLst>
                                      </p:cBhvr>
                                      <p:to>
                                        <p:strVal val="visible"/>
                                      </p:to>
                                    </p:set>
                                    <p:animEffect transition="in" filter="wipe(left)">
                                      <p:cBhvr>
                                        <p:cTn id="26" dur="500"/>
                                        <p:tgtEl>
                                          <p:spTgt spid="294980">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294980">
                                            <p:txEl>
                                              <p:pRg st="1" end="1"/>
                                            </p:txEl>
                                          </p:spTgt>
                                        </p:tgtEl>
                                        <p:attrNameLst>
                                          <p:attrName>style.visibility</p:attrName>
                                        </p:attrNameLst>
                                      </p:cBhvr>
                                      <p:to>
                                        <p:strVal val="visible"/>
                                      </p:to>
                                    </p:set>
                                    <p:animEffect transition="in" filter="wipe(left)">
                                      <p:cBhvr>
                                        <p:cTn id="31" dur="500"/>
                                        <p:tgtEl>
                                          <p:spTgt spid="294980">
                                            <p:txEl>
                                              <p:pRg st="1" end="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294980">
                                            <p:txEl>
                                              <p:pRg st="2" end="2"/>
                                            </p:txEl>
                                          </p:spTgt>
                                        </p:tgtEl>
                                        <p:attrNameLst>
                                          <p:attrName>style.visibility</p:attrName>
                                        </p:attrNameLst>
                                      </p:cBhvr>
                                      <p:to>
                                        <p:strVal val="visible"/>
                                      </p:to>
                                    </p:set>
                                    <p:animEffect transition="in" filter="wipe(left)">
                                      <p:cBhvr>
                                        <p:cTn id="36" dur="500"/>
                                        <p:tgtEl>
                                          <p:spTgt spid="29498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80" grpId="0" build="p" bldLvl="2" autoUpdateAnimBg="0"/>
      <p:bldP spid="287873" grpId="0" animBg="1"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75" name="Rectangle 27"/>
          <p:cNvSpPr>
            <a:spLocks noGrp="1" noChangeArrowheads="1"/>
          </p:cNvSpPr>
          <p:nvPr>
            <p:ph type="title"/>
          </p:nvPr>
        </p:nvSpPr>
        <p:spPr/>
        <p:txBody>
          <a:bodyPr/>
          <a:lstStyle/>
          <a:p>
            <a:r>
              <a:rPr lang="en-US" sz="2400" dirty="0"/>
              <a:t>Protection in Ring Networks</a:t>
            </a:r>
            <a:endParaRPr lang="pl-PL" sz="2400" dirty="0"/>
          </a:p>
        </p:txBody>
      </p:sp>
      <p:grpSp>
        <p:nvGrpSpPr>
          <p:cNvPr id="78876" name="Group 28"/>
          <p:cNvGrpSpPr>
            <a:grpSpLocks/>
          </p:cNvGrpSpPr>
          <p:nvPr/>
        </p:nvGrpSpPr>
        <p:grpSpPr bwMode="auto">
          <a:xfrm>
            <a:off x="1933575" y="1889137"/>
            <a:ext cx="4668838" cy="4676775"/>
            <a:chOff x="1218" y="1230"/>
            <a:chExt cx="2941" cy="2946"/>
          </a:xfrm>
        </p:grpSpPr>
        <p:grpSp>
          <p:nvGrpSpPr>
            <p:cNvPr id="78877" name="Group 29"/>
            <p:cNvGrpSpPr>
              <a:grpSpLocks/>
            </p:cNvGrpSpPr>
            <p:nvPr/>
          </p:nvGrpSpPr>
          <p:grpSpPr bwMode="auto">
            <a:xfrm>
              <a:off x="1463" y="1353"/>
              <a:ext cx="2696" cy="2639"/>
              <a:chOff x="1463" y="1353"/>
              <a:chExt cx="2696" cy="2639"/>
            </a:xfrm>
          </p:grpSpPr>
          <p:sp>
            <p:nvSpPr>
              <p:cNvPr id="78878" name="Oval 30"/>
              <p:cNvSpPr>
                <a:spLocks noChangeArrowheads="1"/>
              </p:cNvSpPr>
              <p:nvPr/>
            </p:nvSpPr>
            <p:spPr bwMode="auto">
              <a:xfrm>
                <a:off x="1648" y="1537"/>
                <a:ext cx="2270" cy="2271"/>
              </a:xfrm>
              <a:prstGeom prst="ellipse">
                <a:avLst/>
              </a:prstGeom>
              <a:noFill/>
              <a:ln w="57150">
                <a:solidFill>
                  <a:schemeClr val="tx2"/>
                </a:solidFill>
                <a:round/>
                <a:headEnd/>
                <a:tailEnd/>
              </a:ln>
              <a:effectLst/>
            </p:spPr>
            <p:txBody>
              <a:bodyPr wrap="none" anchor="ctr"/>
              <a:lstStyle/>
              <a:p>
                <a:endParaRPr lang="pl-PL">
                  <a:latin typeface="+mn-lt"/>
                </a:endParaRPr>
              </a:p>
            </p:txBody>
          </p:sp>
          <p:sp>
            <p:nvSpPr>
              <p:cNvPr id="78879" name="Oval 31"/>
              <p:cNvSpPr>
                <a:spLocks noChangeArrowheads="1"/>
              </p:cNvSpPr>
              <p:nvPr/>
            </p:nvSpPr>
            <p:spPr bwMode="auto">
              <a:xfrm>
                <a:off x="1463" y="1353"/>
                <a:ext cx="2640" cy="2639"/>
              </a:xfrm>
              <a:prstGeom prst="ellipse">
                <a:avLst/>
              </a:prstGeom>
              <a:noFill/>
              <a:ln w="57150">
                <a:solidFill>
                  <a:schemeClr val="tx2"/>
                </a:solidFill>
                <a:round/>
                <a:headEnd/>
                <a:tailEnd/>
              </a:ln>
              <a:effectLst/>
            </p:spPr>
            <p:txBody>
              <a:bodyPr wrap="none" anchor="ctr"/>
              <a:lstStyle/>
              <a:p>
                <a:endParaRPr lang="pl-PL">
                  <a:latin typeface="+mn-lt"/>
                </a:endParaRPr>
              </a:p>
            </p:txBody>
          </p:sp>
          <p:grpSp>
            <p:nvGrpSpPr>
              <p:cNvPr id="78880" name="Group 32"/>
              <p:cNvGrpSpPr>
                <a:grpSpLocks/>
              </p:cNvGrpSpPr>
              <p:nvPr/>
            </p:nvGrpSpPr>
            <p:grpSpPr bwMode="auto">
              <a:xfrm>
                <a:off x="1623" y="1815"/>
                <a:ext cx="294" cy="375"/>
                <a:chOff x="1728" y="1737"/>
                <a:chExt cx="294" cy="375"/>
              </a:xfrm>
            </p:grpSpPr>
            <p:sp>
              <p:nvSpPr>
                <p:cNvPr id="78881" name="Line 33"/>
                <p:cNvSpPr>
                  <a:spLocks noChangeShapeType="1"/>
                </p:cNvSpPr>
                <p:nvPr/>
              </p:nvSpPr>
              <p:spPr bwMode="auto">
                <a:xfrm rot="197547" flipV="1">
                  <a:off x="1728" y="1737"/>
                  <a:ext cx="144" cy="240"/>
                </a:xfrm>
                <a:prstGeom prst="line">
                  <a:avLst/>
                </a:prstGeom>
                <a:noFill/>
                <a:ln w="38100">
                  <a:solidFill>
                    <a:schemeClr val="tx2"/>
                  </a:solidFill>
                  <a:round/>
                  <a:headEnd/>
                  <a:tailEnd type="stealth" w="lg" len="lg"/>
                </a:ln>
                <a:effectLst/>
              </p:spPr>
              <p:txBody>
                <a:bodyPr wrap="none" anchor="ctr"/>
                <a:lstStyle/>
                <a:p>
                  <a:endParaRPr lang="pl-PL">
                    <a:latin typeface="+mn-lt"/>
                  </a:endParaRPr>
                </a:p>
              </p:txBody>
            </p:sp>
            <p:sp>
              <p:nvSpPr>
                <p:cNvPr id="78882" name="Line 34"/>
                <p:cNvSpPr>
                  <a:spLocks noChangeShapeType="1"/>
                </p:cNvSpPr>
                <p:nvPr/>
              </p:nvSpPr>
              <p:spPr bwMode="auto">
                <a:xfrm rot="-7194117" flipH="1" flipV="1">
                  <a:off x="1830" y="1920"/>
                  <a:ext cx="144" cy="240"/>
                </a:xfrm>
                <a:prstGeom prst="line">
                  <a:avLst/>
                </a:prstGeom>
                <a:noFill/>
                <a:ln w="38100">
                  <a:solidFill>
                    <a:schemeClr val="tx2"/>
                  </a:solidFill>
                  <a:round/>
                  <a:headEnd/>
                  <a:tailEnd type="stealth" w="lg" len="lg"/>
                </a:ln>
                <a:effectLst/>
              </p:spPr>
              <p:txBody>
                <a:bodyPr wrap="none" anchor="ctr"/>
                <a:lstStyle/>
                <a:p>
                  <a:endParaRPr lang="pl-PL">
                    <a:latin typeface="+mn-lt"/>
                  </a:endParaRPr>
                </a:p>
              </p:txBody>
            </p:sp>
          </p:grpSp>
          <p:sp>
            <p:nvSpPr>
              <p:cNvPr id="78883" name="Line 35"/>
              <p:cNvSpPr>
                <a:spLocks noChangeShapeType="1"/>
              </p:cNvSpPr>
              <p:nvPr/>
            </p:nvSpPr>
            <p:spPr bwMode="auto">
              <a:xfrm rot="19694584" flipV="1">
                <a:off x="3843" y="2571"/>
                <a:ext cx="144" cy="240"/>
              </a:xfrm>
              <a:prstGeom prst="line">
                <a:avLst/>
              </a:prstGeom>
              <a:noFill/>
              <a:ln w="38100">
                <a:solidFill>
                  <a:schemeClr val="tx2"/>
                </a:solidFill>
                <a:round/>
                <a:headEnd/>
                <a:tailEnd type="stealth" w="lg" len="lg"/>
              </a:ln>
              <a:effectLst/>
            </p:spPr>
            <p:txBody>
              <a:bodyPr wrap="none" anchor="ctr"/>
              <a:lstStyle/>
              <a:p>
                <a:endParaRPr lang="pl-PL">
                  <a:latin typeface="+mn-lt"/>
                </a:endParaRPr>
              </a:p>
            </p:txBody>
          </p:sp>
          <p:sp>
            <p:nvSpPr>
              <p:cNvPr id="78884" name="Line 36"/>
              <p:cNvSpPr>
                <a:spLocks noChangeShapeType="1"/>
              </p:cNvSpPr>
              <p:nvPr/>
            </p:nvSpPr>
            <p:spPr bwMode="auto">
              <a:xfrm rot="-8401372" flipH="1" flipV="1">
                <a:off x="4015" y="2746"/>
                <a:ext cx="144" cy="240"/>
              </a:xfrm>
              <a:prstGeom prst="line">
                <a:avLst/>
              </a:prstGeom>
              <a:noFill/>
              <a:ln w="38100">
                <a:solidFill>
                  <a:schemeClr val="tx2"/>
                </a:solidFill>
                <a:round/>
                <a:headEnd/>
                <a:tailEnd type="stealth" w="lg" len="lg"/>
              </a:ln>
              <a:effectLst/>
            </p:spPr>
            <p:txBody>
              <a:bodyPr wrap="none" anchor="ctr"/>
              <a:lstStyle/>
              <a:p>
                <a:endParaRPr lang="pl-PL">
                  <a:latin typeface="+mn-lt"/>
                </a:endParaRPr>
              </a:p>
            </p:txBody>
          </p:sp>
        </p:grpSp>
        <p:grpSp>
          <p:nvGrpSpPr>
            <p:cNvPr id="78885" name="Group 37"/>
            <p:cNvGrpSpPr>
              <a:grpSpLocks/>
            </p:cNvGrpSpPr>
            <p:nvPr/>
          </p:nvGrpSpPr>
          <p:grpSpPr bwMode="auto">
            <a:xfrm>
              <a:off x="1218" y="1230"/>
              <a:ext cx="2823" cy="2946"/>
              <a:chOff x="1218" y="1230"/>
              <a:chExt cx="2823" cy="2946"/>
            </a:xfrm>
          </p:grpSpPr>
          <p:sp>
            <p:nvSpPr>
              <p:cNvPr id="78886" name="Oval 38"/>
              <p:cNvSpPr>
                <a:spLocks noChangeArrowheads="1"/>
              </p:cNvSpPr>
              <p:nvPr/>
            </p:nvSpPr>
            <p:spPr bwMode="auto">
              <a:xfrm>
                <a:off x="1893" y="1230"/>
                <a:ext cx="675" cy="675"/>
              </a:xfrm>
              <a:prstGeom prst="ellipse">
                <a:avLst/>
              </a:prstGeom>
              <a:solidFill>
                <a:srgbClr val="99CCFF"/>
              </a:solidFill>
              <a:ln w="9525">
                <a:solidFill>
                  <a:schemeClr val="tx1"/>
                </a:solidFill>
                <a:round/>
                <a:headEnd/>
                <a:tailEnd/>
              </a:ln>
              <a:effectLst>
                <a:outerShdw dist="35921" dir="2700000" algn="ctr" rotWithShape="0">
                  <a:schemeClr val="bg2"/>
                </a:outerShdw>
              </a:effectLst>
            </p:spPr>
            <p:txBody>
              <a:bodyPr wrap="none" anchor="ctr"/>
              <a:lstStyle/>
              <a:p>
                <a:pPr algn="ctr" eaLnBrk="0" hangingPunct="0"/>
                <a:r>
                  <a:rPr lang="en-AU" sz="2400">
                    <a:latin typeface="+mn-lt"/>
                  </a:rPr>
                  <a:t>1</a:t>
                </a:r>
              </a:p>
            </p:txBody>
          </p:sp>
          <p:sp>
            <p:nvSpPr>
              <p:cNvPr id="78887" name="Oval 39"/>
              <p:cNvSpPr>
                <a:spLocks noChangeArrowheads="1"/>
              </p:cNvSpPr>
              <p:nvPr/>
            </p:nvSpPr>
            <p:spPr bwMode="auto">
              <a:xfrm>
                <a:off x="3305" y="3194"/>
                <a:ext cx="675" cy="675"/>
              </a:xfrm>
              <a:prstGeom prst="ellipse">
                <a:avLst/>
              </a:prstGeom>
              <a:solidFill>
                <a:srgbClr val="99CCFF"/>
              </a:solidFill>
              <a:ln w="9525">
                <a:solidFill>
                  <a:schemeClr val="tx1"/>
                </a:solidFill>
                <a:round/>
                <a:headEnd/>
                <a:tailEnd/>
              </a:ln>
              <a:effectLst>
                <a:outerShdw dist="35921" dir="2700000" algn="ctr" rotWithShape="0">
                  <a:schemeClr val="bg2"/>
                </a:outerShdw>
              </a:effectLst>
            </p:spPr>
            <p:txBody>
              <a:bodyPr wrap="none" anchor="ctr"/>
              <a:lstStyle/>
              <a:p>
                <a:pPr algn="ctr" eaLnBrk="0" hangingPunct="0"/>
                <a:r>
                  <a:rPr lang="en-AU" sz="2400">
                    <a:latin typeface="+mn-lt"/>
                  </a:rPr>
                  <a:t>3</a:t>
                </a:r>
              </a:p>
            </p:txBody>
          </p:sp>
          <p:sp>
            <p:nvSpPr>
              <p:cNvPr id="78888" name="Oval 40"/>
              <p:cNvSpPr>
                <a:spLocks noChangeArrowheads="1"/>
              </p:cNvSpPr>
              <p:nvPr/>
            </p:nvSpPr>
            <p:spPr bwMode="auto">
              <a:xfrm>
                <a:off x="1218" y="2396"/>
                <a:ext cx="675" cy="675"/>
              </a:xfrm>
              <a:prstGeom prst="ellipse">
                <a:avLst/>
              </a:prstGeom>
              <a:solidFill>
                <a:srgbClr val="99CCFF"/>
              </a:solidFill>
              <a:ln w="9525">
                <a:solidFill>
                  <a:schemeClr val="tx1"/>
                </a:solidFill>
                <a:round/>
                <a:headEnd/>
                <a:tailEnd/>
              </a:ln>
              <a:effectLst>
                <a:outerShdw dist="35921" dir="2700000" algn="ctr" rotWithShape="0">
                  <a:schemeClr val="bg2"/>
                </a:outerShdw>
              </a:effectLst>
            </p:spPr>
            <p:txBody>
              <a:bodyPr wrap="none" anchor="ctr"/>
              <a:lstStyle/>
              <a:p>
                <a:pPr algn="ctr" eaLnBrk="0" hangingPunct="0"/>
                <a:r>
                  <a:rPr lang="en-AU" sz="2400">
                    <a:latin typeface="+mn-lt"/>
                  </a:rPr>
                  <a:t>5</a:t>
                </a:r>
              </a:p>
            </p:txBody>
          </p:sp>
          <p:sp>
            <p:nvSpPr>
              <p:cNvPr id="78889" name="Oval 41"/>
              <p:cNvSpPr>
                <a:spLocks noChangeArrowheads="1"/>
              </p:cNvSpPr>
              <p:nvPr/>
            </p:nvSpPr>
            <p:spPr bwMode="auto">
              <a:xfrm>
                <a:off x="2016" y="3501"/>
                <a:ext cx="675" cy="675"/>
              </a:xfrm>
              <a:prstGeom prst="ellipse">
                <a:avLst/>
              </a:prstGeom>
              <a:solidFill>
                <a:srgbClr val="99CCFF"/>
              </a:solidFill>
              <a:ln w="9525">
                <a:solidFill>
                  <a:schemeClr val="tx1"/>
                </a:solidFill>
                <a:round/>
                <a:headEnd/>
                <a:tailEnd/>
              </a:ln>
              <a:effectLst>
                <a:outerShdw dist="35921" dir="2700000" algn="ctr" rotWithShape="0">
                  <a:schemeClr val="bg2"/>
                </a:outerShdw>
              </a:effectLst>
            </p:spPr>
            <p:txBody>
              <a:bodyPr wrap="none" anchor="ctr"/>
              <a:lstStyle/>
              <a:p>
                <a:pPr algn="ctr" eaLnBrk="0" hangingPunct="0"/>
                <a:r>
                  <a:rPr lang="en-AU" sz="2400">
                    <a:latin typeface="+mn-lt"/>
                  </a:rPr>
                  <a:t>4</a:t>
                </a:r>
              </a:p>
            </p:txBody>
          </p:sp>
          <p:sp>
            <p:nvSpPr>
              <p:cNvPr id="78890" name="Oval 42"/>
              <p:cNvSpPr>
                <a:spLocks noChangeArrowheads="1"/>
              </p:cNvSpPr>
              <p:nvPr/>
            </p:nvSpPr>
            <p:spPr bwMode="auto">
              <a:xfrm>
                <a:off x="3366" y="1537"/>
                <a:ext cx="675" cy="675"/>
              </a:xfrm>
              <a:prstGeom prst="ellipse">
                <a:avLst/>
              </a:prstGeom>
              <a:solidFill>
                <a:srgbClr val="99CCFF"/>
              </a:solidFill>
              <a:ln w="9525">
                <a:solidFill>
                  <a:schemeClr val="tx1"/>
                </a:solidFill>
                <a:round/>
                <a:headEnd/>
                <a:tailEnd/>
              </a:ln>
              <a:effectLst>
                <a:outerShdw dist="35921" dir="2700000" algn="ctr" rotWithShape="0">
                  <a:schemeClr val="bg2"/>
                </a:outerShdw>
              </a:effectLst>
            </p:spPr>
            <p:txBody>
              <a:bodyPr wrap="none" anchor="ctr"/>
              <a:lstStyle/>
              <a:p>
                <a:pPr algn="ctr" eaLnBrk="0" hangingPunct="0"/>
                <a:r>
                  <a:rPr lang="en-AU" sz="2400">
                    <a:latin typeface="+mn-lt"/>
                  </a:rPr>
                  <a:t>2</a:t>
                </a:r>
              </a:p>
            </p:txBody>
          </p:sp>
        </p:grpSp>
      </p:grpSp>
      <p:grpSp>
        <p:nvGrpSpPr>
          <p:cNvPr id="78891" name="Group 43"/>
          <p:cNvGrpSpPr>
            <a:grpSpLocks/>
          </p:cNvGrpSpPr>
          <p:nvPr/>
        </p:nvGrpSpPr>
        <p:grpSpPr bwMode="auto">
          <a:xfrm>
            <a:off x="3082925" y="2433650"/>
            <a:ext cx="3259138" cy="954087"/>
            <a:chOff x="2047" y="1495"/>
            <a:chExt cx="2053" cy="601"/>
          </a:xfrm>
        </p:grpSpPr>
        <p:grpSp>
          <p:nvGrpSpPr>
            <p:cNvPr id="78892" name="Group 44"/>
            <p:cNvGrpSpPr>
              <a:grpSpLocks/>
            </p:cNvGrpSpPr>
            <p:nvPr/>
          </p:nvGrpSpPr>
          <p:grpSpPr bwMode="auto">
            <a:xfrm>
              <a:off x="3823" y="1779"/>
              <a:ext cx="277" cy="317"/>
              <a:chOff x="3823" y="1779"/>
              <a:chExt cx="277" cy="317"/>
            </a:xfrm>
          </p:grpSpPr>
          <p:sp>
            <p:nvSpPr>
              <p:cNvPr id="78893" name="AutoShape 45"/>
              <p:cNvSpPr>
                <a:spLocks/>
              </p:cNvSpPr>
              <p:nvPr/>
            </p:nvSpPr>
            <p:spPr bwMode="auto">
              <a:xfrm rot="3567488">
                <a:off x="3759" y="1843"/>
                <a:ext cx="317" cy="189"/>
              </a:xfrm>
              <a:prstGeom prst="leftBracket">
                <a:avLst>
                  <a:gd name="adj" fmla="val 50000"/>
                </a:avLst>
              </a:prstGeom>
              <a:noFill/>
              <a:ln w="57150">
                <a:solidFill>
                  <a:schemeClr val="tx1"/>
                </a:solidFill>
                <a:round/>
                <a:headEnd/>
                <a:tailEnd/>
              </a:ln>
              <a:effectLst/>
            </p:spPr>
            <p:txBody>
              <a:bodyPr wrap="none" anchor="ctr"/>
              <a:lstStyle/>
              <a:p>
                <a:endParaRPr lang="pl-PL">
                  <a:latin typeface="+mn-lt"/>
                </a:endParaRPr>
              </a:p>
            </p:txBody>
          </p:sp>
          <p:sp>
            <p:nvSpPr>
              <p:cNvPr id="78894" name="Line 46"/>
              <p:cNvSpPr>
                <a:spLocks noChangeShapeType="1"/>
              </p:cNvSpPr>
              <p:nvPr/>
            </p:nvSpPr>
            <p:spPr bwMode="auto">
              <a:xfrm rot="-11116829" flipH="1" flipV="1">
                <a:off x="3956" y="1832"/>
                <a:ext cx="144" cy="240"/>
              </a:xfrm>
              <a:prstGeom prst="line">
                <a:avLst/>
              </a:prstGeom>
              <a:noFill/>
              <a:ln w="38100">
                <a:solidFill>
                  <a:schemeClr val="tx1"/>
                </a:solidFill>
                <a:round/>
                <a:headEnd/>
                <a:tailEnd type="stealth" w="lg" len="lg"/>
              </a:ln>
              <a:effectLst/>
            </p:spPr>
            <p:txBody>
              <a:bodyPr wrap="none" anchor="ctr"/>
              <a:lstStyle/>
              <a:p>
                <a:endParaRPr lang="pl-PL">
                  <a:latin typeface="+mn-lt"/>
                </a:endParaRPr>
              </a:p>
            </p:txBody>
          </p:sp>
        </p:grpSp>
        <p:grpSp>
          <p:nvGrpSpPr>
            <p:cNvPr id="78895" name="Group 47"/>
            <p:cNvGrpSpPr>
              <a:grpSpLocks/>
            </p:cNvGrpSpPr>
            <p:nvPr/>
          </p:nvGrpSpPr>
          <p:grpSpPr bwMode="auto">
            <a:xfrm rot="5133349">
              <a:off x="2067" y="1475"/>
              <a:ext cx="277" cy="317"/>
              <a:chOff x="3823" y="1779"/>
              <a:chExt cx="277" cy="317"/>
            </a:xfrm>
          </p:grpSpPr>
          <p:sp>
            <p:nvSpPr>
              <p:cNvPr id="78896" name="AutoShape 48"/>
              <p:cNvSpPr>
                <a:spLocks/>
              </p:cNvSpPr>
              <p:nvPr/>
            </p:nvSpPr>
            <p:spPr bwMode="auto">
              <a:xfrm rot="3567488">
                <a:off x="3759" y="1843"/>
                <a:ext cx="317" cy="189"/>
              </a:xfrm>
              <a:prstGeom prst="leftBracket">
                <a:avLst>
                  <a:gd name="adj" fmla="val 50000"/>
                </a:avLst>
              </a:prstGeom>
              <a:noFill/>
              <a:ln w="57150">
                <a:solidFill>
                  <a:schemeClr val="tx1"/>
                </a:solidFill>
                <a:round/>
                <a:headEnd/>
                <a:tailEnd/>
              </a:ln>
              <a:effectLst/>
            </p:spPr>
            <p:txBody>
              <a:bodyPr wrap="none" anchor="ctr"/>
              <a:lstStyle/>
              <a:p>
                <a:endParaRPr lang="pl-PL">
                  <a:latin typeface="+mn-lt"/>
                </a:endParaRPr>
              </a:p>
            </p:txBody>
          </p:sp>
          <p:sp>
            <p:nvSpPr>
              <p:cNvPr id="78897" name="Line 49"/>
              <p:cNvSpPr>
                <a:spLocks noChangeShapeType="1"/>
              </p:cNvSpPr>
              <p:nvPr/>
            </p:nvSpPr>
            <p:spPr bwMode="auto">
              <a:xfrm rot="-11116829" flipH="1" flipV="1">
                <a:off x="3956" y="1832"/>
                <a:ext cx="144" cy="240"/>
              </a:xfrm>
              <a:prstGeom prst="line">
                <a:avLst/>
              </a:prstGeom>
              <a:noFill/>
              <a:ln w="38100">
                <a:solidFill>
                  <a:schemeClr val="tx1"/>
                </a:solidFill>
                <a:round/>
                <a:headEnd/>
                <a:tailEnd type="stealth" w="lg" len="lg"/>
              </a:ln>
              <a:effectLst/>
            </p:spPr>
            <p:txBody>
              <a:bodyPr wrap="none" anchor="ctr"/>
              <a:lstStyle/>
              <a:p>
                <a:endParaRPr lang="pl-PL">
                  <a:latin typeface="+mn-lt"/>
                </a:endParaRPr>
              </a:p>
            </p:txBody>
          </p:sp>
        </p:grpSp>
      </p:grpSp>
      <p:grpSp>
        <p:nvGrpSpPr>
          <p:cNvPr id="78898" name="Group 50"/>
          <p:cNvGrpSpPr>
            <a:grpSpLocks/>
          </p:cNvGrpSpPr>
          <p:nvPr/>
        </p:nvGrpSpPr>
        <p:grpSpPr bwMode="auto">
          <a:xfrm>
            <a:off x="4197350" y="1384312"/>
            <a:ext cx="1530350" cy="1428750"/>
            <a:chOff x="2749" y="834"/>
            <a:chExt cx="964" cy="900"/>
          </a:xfrm>
        </p:grpSpPr>
        <p:sp>
          <p:nvSpPr>
            <p:cNvPr id="78899" name="Text Box 51"/>
            <p:cNvSpPr txBox="1">
              <a:spLocks noChangeArrowheads="1"/>
            </p:cNvSpPr>
            <p:nvPr/>
          </p:nvSpPr>
          <p:spPr bwMode="auto">
            <a:xfrm>
              <a:off x="2749" y="834"/>
              <a:ext cx="964" cy="288"/>
            </a:xfrm>
            <a:prstGeom prst="rect">
              <a:avLst/>
            </a:prstGeom>
            <a:noFill/>
            <a:ln w="57150">
              <a:noFill/>
              <a:miter lim="800000"/>
              <a:headEnd/>
              <a:tailEnd/>
            </a:ln>
            <a:effectLst/>
          </p:spPr>
          <p:txBody>
            <a:bodyPr wrap="none" anchor="ctr">
              <a:spAutoFit/>
            </a:bodyPr>
            <a:lstStyle/>
            <a:p>
              <a:pPr algn="ctr" eaLnBrk="0" hangingPunct="0"/>
              <a:r>
                <a:rPr lang="en-AU" sz="2400">
                  <a:latin typeface="+mn-lt"/>
                </a:rPr>
                <a:t>Fibre cut</a:t>
              </a:r>
            </a:p>
          </p:txBody>
        </p:sp>
        <p:sp>
          <p:nvSpPr>
            <p:cNvPr id="78900" name="Line 52"/>
            <p:cNvSpPr>
              <a:spLocks noChangeShapeType="1"/>
            </p:cNvSpPr>
            <p:nvPr/>
          </p:nvSpPr>
          <p:spPr bwMode="auto">
            <a:xfrm>
              <a:off x="3024" y="1122"/>
              <a:ext cx="246" cy="612"/>
            </a:xfrm>
            <a:prstGeom prst="line">
              <a:avLst/>
            </a:prstGeom>
            <a:noFill/>
            <a:ln w="57150">
              <a:solidFill>
                <a:srgbClr val="FF5050"/>
              </a:solidFill>
              <a:round/>
              <a:headEnd/>
              <a:tailEnd/>
            </a:ln>
            <a:effectLst/>
          </p:spPr>
          <p:txBody>
            <a:bodyPr wrap="none" anchor="ctr"/>
            <a:lstStyle/>
            <a:p>
              <a:endParaRPr lang="pl-PL">
                <a:latin typeface="+mn-lt"/>
              </a:endParaRPr>
            </a:p>
          </p:txBody>
        </p:sp>
        <p:sp>
          <p:nvSpPr>
            <p:cNvPr id="78901" name="Line 53"/>
            <p:cNvSpPr>
              <a:spLocks noChangeShapeType="1"/>
            </p:cNvSpPr>
            <p:nvPr/>
          </p:nvSpPr>
          <p:spPr bwMode="auto">
            <a:xfrm flipH="1">
              <a:off x="2982" y="1122"/>
              <a:ext cx="246" cy="612"/>
            </a:xfrm>
            <a:prstGeom prst="line">
              <a:avLst/>
            </a:prstGeom>
            <a:noFill/>
            <a:ln w="57150">
              <a:solidFill>
                <a:srgbClr val="FF5050"/>
              </a:solidFill>
              <a:round/>
              <a:headEnd/>
              <a:tailEnd/>
            </a:ln>
            <a:effectLst/>
          </p:spPr>
          <p:txBody>
            <a:bodyPr wrap="none" anchor="ctr"/>
            <a:lstStyle/>
            <a:p>
              <a:endParaRPr lang="pl-PL">
                <a:latin typeface="+mn-lt"/>
              </a:endParaRPr>
            </a:p>
          </p:txBody>
        </p:sp>
      </p:grpSp>
    </p:spTree>
    <p:extLst>
      <p:ext uri="{BB962C8B-B14F-4D97-AF65-F5344CB8AC3E}">
        <p14:creationId xmlns:p14="http://schemas.microsoft.com/office/powerpoint/2010/main" val="2454325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8876"/>
                                        </p:tgtEl>
                                        <p:attrNameLst>
                                          <p:attrName>style.visibility</p:attrName>
                                        </p:attrNameLst>
                                      </p:cBhvr>
                                      <p:to>
                                        <p:strVal val="visible"/>
                                      </p:to>
                                    </p:set>
                                    <p:animEffect transition="in" filter="wipe(up)">
                                      <p:cBhvr>
                                        <p:cTn id="7" dur="500"/>
                                        <p:tgtEl>
                                          <p:spTgt spid="7887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8898"/>
                                        </p:tgtEl>
                                        <p:attrNameLst>
                                          <p:attrName>style.visibility</p:attrName>
                                        </p:attrNameLst>
                                      </p:cBhvr>
                                      <p:to>
                                        <p:strVal val="visible"/>
                                      </p:to>
                                    </p:set>
                                    <p:animEffect transition="in" filter="wipe(down)">
                                      <p:cBhvr>
                                        <p:cTn id="12" dur="500"/>
                                        <p:tgtEl>
                                          <p:spTgt spid="78898"/>
                                        </p:tgtEl>
                                      </p:cBhvr>
                                    </p:animEffect>
                                  </p:childTnLst>
                                  <p:subTnLst>
                                    <p:audio>
                                      <p:cMediaNode>
                                        <p:cTn display="0" masterRel="sameClick">
                                          <p:stCondLst>
                                            <p:cond evt="begin" delay="0">
                                              <p:tn val="10"/>
                                            </p:cond>
                                          </p:stCondLst>
                                          <p:endCondLst>
                                            <p:cond evt="onStopAudio" delay="0">
                                              <p:tgtEl>
                                                <p:sldTgt/>
                                              </p:tgtEl>
                                            </p:cond>
                                          </p:endCondLst>
                                        </p:cTn>
                                        <p:tgtEl>
                                          <p:sndTgt r:embed="rId3" name="explode.wav"/>
                                        </p:tgtEl>
                                      </p:cMediaNode>
                                    </p:audio>
                                  </p:subTnLst>
                                </p:cTn>
                              </p:par>
                            </p:childTnLst>
                          </p:cTn>
                        </p:par>
                      </p:childTnLst>
                    </p:cTn>
                  </p:par>
                  <p:par>
                    <p:cTn id="13" fill="hold">
                      <p:stCondLst>
                        <p:cond delay="indefinite"/>
                      </p:stCondLst>
                      <p:childTnLst>
                        <p:par>
                          <p:cTn id="14" fill="hold">
                            <p:stCondLst>
                              <p:cond delay="0"/>
                            </p:stCondLst>
                            <p:childTnLst>
                              <p:par>
                                <p:cTn id="15" presetID="16" presetClass="entr" presetSubtype="37" fill="hold" nodeType="clickEffect">
                                  <p:stCondLst>
                                    <p:cond delay="0"/>
                                  </p:stCondLst>
                                  <p:childTnLst>
                                    <p:set>
                                      <p:cBhvr>
                                        <p:cTn id="16" dur="1" fill="hold">
                                          <p:stCondLst>
                                            <p:cond delay="0"/>
                                          </p:stCondLst>
                                        </p:cTn>
                                        <p:tgtEl>
                                          <p:spTgt spid="78891"/>
                                        </p:tgtEl>
                                        <p:attrNameLst>
                                          <p:attrName>style.visibility</p:attrName>
                                        </p:attrNameLst>
                                      </p:cBhvr>
                                      <p:to>
                                        <p:strVal val="visible"/>
                                      </p:to>
                                    </p:set>
                                    <p:animEffect transition="in" filter="barn(outVertical)">
                                      <p:cBhvr>
                                        <p:cTn id="17" dur="500"/>
                                        <p:tgtEl>
                                          <p:spTgt spid="788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6" name="Group 100"/>
          <p:cNvGrpSpPr>
            <a:grpSpLocks/>
          </p:cNvGrpSpPr>
          <p:nvPr/>
        </p:nvGrpSpPr>
        <p:grpSpPr bwMode="auto">
          <a:xfrm>
            <a:off x="746125" y="3992563"/>
            <a:ext cx="2444750" cy="1189037"/>
            <a:chOff x="470" y="2515"/>
            <a:chExt cx="1540" cy="749"/>
          </a:xfrm>
        </p:grpSpPr>
        <p:grpSp>
          <p:nvGrpSpPr>
            <p:cNvPr id="4106" name="Group 10"/>
            <p:cNvGrpSpPr>
              <a:grpSpLocks/>
            </p:cNvGrpSpPr>
            <p:nvPr/>
          </p:nvGrpSpPr>
          <p:grpSpPr bwMode="auto">
            <a:xfrm>
              <a:off x="1565" y="2515"/>
              <a:ext cx="222" cy="611"/>
              <a:chOff x="1640" y="2086"/>
              <a:chExt cx="192" cy="528"/>
            </a:xfrm>
          </p:grpSpPr>
          <p:sp>
            <p:nvSpPr>
              <p:cNvPr id="4103" name="Rectangle 7"/>
              <p:cNvSpPr>
                <a:spLocks noChangeArrowheads="1"/>
              </p:cNvSpPr>
              <p:nvPr/>
            </p:nvSpPr>
            <p:spPr bwMode="auto">
              <a:xfrm>
                <a:off x="1648" y="2094"/>
                <a:ext cx="176" cy="512"/>
              </a:xfrm>
              <a:prstGeom prst="rect">
                <a:avLst/>
              </a:prstGeom>
              <a:solidFill>
                <a:srgbClr val="FFFFCC"/>
              </a:solidFill>
              <a:ln w="25400">
                <a:solidFill>
                  <a:schemeClr val="tx1"/>
                </a:solidFill>
                <a:miter lim="800000"/>
                <a:headEnd/>
                <a:tailEnd/>
              </a:ln>
              <a:effectLst/>
            </p:spPr>
            <p:txBody>
              <a:bodyPr wrap="none" anchor="ctr"/>
              <a:lstStyle/>
              <a:p>
                <a:endParaRPr lang="pl-PL">
                  <a:latin typeface="+mn-lt"/>
                </a:endParaRPr>
              </a:p>
            </p:txBody>
          </p:sp>
          <p:sp>
            <p:nvSpPr>
              <p:cNvPr id="4104" name="Line 8"/>
              <p:cNvSpPr>
                <a:spLocks noChangeShapeType="1"/>
              </p:cNvSpPr>
              <p:nvPr/>
            </p:nvSpPr>
            <p:spPr bwMode="auto">
              <a:xfrm>
                <a:off x="1640" y="2086"/>
                <a:ext cx="192" cy="288"/>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05" name="Line 9"/>
              <p:cNvSpPr>
                <a:spLocks noChangeShapeType="1"/>
              </p:cNvSpPr>
              <p:nvPr/>
            </p:nvSpPr>
            <p:spPr bwMode="auto">
              <a:xfrm flipH="1">
                <a:off x="1640" y="2326"/>
                <a:ext cx="192" cy="288"/>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sp>
          <p:nvSpPr>
            <p:cNvPr id="4145" name="Freeform 49"/>
            <p:cNvSpPr>
              <a:spLocks/>
            </p:cNvSpPr>
            <p:nvPr/>
          </p:nvSpPr>
          <p:spPr bwMode="auto">
            <a:xfrm>
              <a:off x="1786" y="2818"/>
              <a:ext cx="224" cy="446"/>
            </a:xfrm>
            <a:custGeom>
              <a:avLst/>
              <a:gdLst/>
              <a:ahLst/>
              <a:cxnLst>
                <a:cxn ang="0">
                  <a:pos x="0" y="0"/>
                </a:cxn>
                <a:cxn ang="0">
                  <a:pos x="96" y="0"/>
                </a:cxn>
                <a:cxn ang="0">
                  <a:pos x="96" y="384"/>
                </a:cxn>
                <a:cxn ang="0">
                  <a:pos x="192" y="384"/>
                </a:cxn>
              </a:cxnLst>
              <a:rect l="0" t="0" r="r" b="b"/>
              <a:pathLst>
                <a:path w="193" h="385">
                  <a:moveTo>
                    <a:pt x="0" y="0"/>
                  </a:moveTo>
                  <a:lnTo>
                    <a:pt x="96" y="0"/>
                  </a:lnTo>
                  <a:lnTo>
                    <a:pt x="96" y="384"/>
                  </a:lnTo>
                  <a:lnTo>
                    <a:pt x="192" y="384"/>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sp>
          <p:nvSpPr>
            <p:cNvPr id="4159" name="Line 63"/>
            <p:cNvSpPr>
              <a:spLocks noChangeShapeType="1"/>
            </p:cNvSpPr>
            <p:nvPr/>
          </p:nvSpPr>
          <p:spPr bwMode="auto">
            <a:xfrm flipH="1">
              <a:off x="1231" y="2737"/>
              <a:ext cx="334"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62" name="Line 66"/>
            <p:cNvSpPr>
              <a:spLocks noChangeShapeType="1"/>
            </p:cNvSpPr>
            <p:nvPr/>
          </p:nvSpPr>
          <p:spPr bwMode="auto">
            <a:xfrm flipH="1">
              <a:off x="1231" y="2848"/>
              <a:ext cx="334"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63" name="Line 67"/>
            <p:cNvSpPr>
              <a:spLocks noChangeShapeType="1"/>
            </p:cNvSpPr>
            <p:nvPr/>
          </p:nvSpPr>
          <p:spPr bwMode="auto">
            <a:xfrm flipH="1">
              <a:off x="1231" y="2960"/>
              <a:ext cx="334"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73" name="Rectangle 77"/>
            <p:cNvSpPr>
              <a:spLocks noChangeArrowheads="1"/>
            </p:cNvSpPr>
            <p:nvPr/>
          </p:nvSpPr>
          <p:spPr bwMode="auto">
            <a:xfrm>
              <a:off x="470" y="2734"/>
              <a:ext cx="663" cy="212"/>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8 Mbit/s</a:t>
              </a:r>
            </a:p>
          </p:txBody>
        </p:sp>
      </p:grpSp>
      <p:grpSp>
        <p:nvGrpSpPr>
          <p:cNvPr id="4195" name="Group 99"/>
          <p:cNvGrpSpPr>
            <a:grpSpLocks/>
          </p:cNvGrpSpPr>
          <p:nvPr/>
        </p:nvGrpSpPr>
        <p:grpSpPr bwMode="auto">
          <a:xfrm>
            <a:off x="304800" y="3021013"/>
            <a:ext cx="2181225" cy="1179512"/>
            <a:chOff x="192" y="1903"/>
            <a:chExt cx="1374" cy="743"/>
          </a:xfrm>
        </p:grpSpPr>
        <p:grpSp>
          <p:nvGrpSpPr>
            <p:cNvPr id="4101" name="Group 5"/>
            <p:cNvGrpSpPr>
              <a:grpSpLocks/>
            </p:cNvGrpSpPr>
            <p:nvPr/>
          </p:nvGrpSpPr>
          <p:grpSpPr bwMode="auto">
            <a:xfrm>
              <a:off x="1120" y="1903"/>
              <a:ext cx="222" cy="612"/>
              <a:chOff x="1256" y="1558"/>
              <a:chExt cx="192" cy="528"/>
            </a:xfrm>
          </p:grpSpPr>
          <p:sp>
            <p:nvSpPr>
              <p:cNvPr id="4098" name="Rectangle 2"/>
              <p:cNvSpPr>
                <a:spLocks noChangeArrowheads="1"/>
              </p:cNvSpPr>
              <p:nvPr/>
            </p:nvSpPr>
            <p:spPr bwMode="auto">
              <a:xfrm>
                <a:off x="1264" y="1566"/>
                <a:ext cx="176" cy="512"/>
              </a:xfrm>
              <a:prstGeom prst="rect">
                <a:avLst/>
              </a:prstGeom>
              <a:solidFill>
                <a:srgbClr val="FFFFCC"/>
              </a:solidFill>
              <a:ln w="25400">
                <a:solidFill>
                  <a:schemeClr val="tx1"/>
                </a:solidFill>
                <a:miter lim="800000"/>
                <a:headEnd/>
                <a:tailEnd/>
              </a:ln>
              <a:effectLst/>
            </p:spPr>
            <p:txBody>
              <a:bodyPr wrap="none" anchor="ctr"/>
              <a:lstStyle/>
              <a:p>
                <a:endParaRPr lang="pl-PL">
                  <a:latin typeface="+mn-lt"/>
                </a:endParaRPr>
              </a:p>
            </p:txBody>
          </p:sp>
          <p:sp>
            <p:nvSpPr>
              <p:cNvPr id="4099" name="Line 3"/>
              <p:cNvSpPr>
                <a:spLocks noChangeShapeType="1"/>
              </p:cNvSpPr>
              <p:nvPr/>
            </p:nvSpPr>
            <p:spPr bwMode="auto">
              <a:xfrm>
                <a:off x="1256" y="1558"/>
                <a:ext cx="192" cy="288"/>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00" name="Line 4"/>
              <p:cNvSpPr>
                <a:spLocks noChangeShapeType="1"/>
              </p:cNvSpPr>
              <p:nvPr/>
            </p:nvSpPr>
            <p:spPr bwMode="auto">
              <a:xfrm flipH="1">
                <a:off x="1256" y="1798"/>
                <a:ext cx="192" cy="288"/>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sp>
          <p:nvSpPr>
            <p:cNvPr id="4102" name="Freeform 6"/>
            <p:cNvSpPr>
              <a:spLocks/>
            </p:cNvSpPr>
            <p:nvPr/>
          </p:nvSpPr>
          <p:spPr bwMode="auto">
            <a:xfrm>
              <a:off x="1342" y="2200"/>
              <a:ext cx="224" cy="446"/>
            </a:xfrm>
            <a:custGeom>
              <a:avLst/>
              <a:gdLst/>
              <a:ahLst/>
              <a:cxnLst>
                <a:cxn ang="0">
                  <a:pos x="0" y="0"/>
                </a:cxn>
                <a:cxn ang="0">
                  <a:pos x="96" y="0"/>
                </a:cxn>
                <a:cxn ang="0">
                  <a:pos x="96" y="384"/>
                </a:cxn>
                <a:cxn ang="0">
                  <a:pos x="192" y="384"/>
                </a:cxn>
              </a:cxnLst>
              <a:rect l="0" t="0" r="r" b="b"/>
              <a:pathLst>
                <a:path w="193" h="385">
                  <a:moveTo>
                    <a:pt x="0" y="0"/>
                  </a:moveTo>
                  <a:lnTo>
                    <a:pt x="96" y="0"/>
                  </a:lnTo>
                  <a:lnTo>
                    <a:pt x="96" y="384"/>
                  </a:lnTo>
                  <a:lnTo>
                    <a:pt x="192" y="384"/>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sp>
          <p:nvSpPr>
            <p:cNvPr id="4164" name="Line 68"/>
            <p:cNvSpPr>
              <a:spLocks noChangeShapeType="1"/>
            </p:cNvSpPr>
            <p:nvPr/>
          </p:nvSpPr>
          <p:spPr bwMode="auto">
            <a:xfrm flipH="1">
              <a:off x="786" y="2348"/>
              <a:ext cx="334"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65" name="Line 69"/>
            <p:cNvSpPr>
              <a:spLocks noChangeShapeType="1"/>
            </p:cNvSpPr>
            <p:nvPr/>
          </p:nvSpPr>
          <p:spPr bwMode="auto">
            <a:xfrm flipH="1">
              <a:off x="786" y="2404"/>
              <a:ext cx="334"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66" name="Line 70"/>
            <p:cNvSpPr>
              <a:spLocks noChangeShapeType="1"/>
            </p:cNvSpPr>
            <p:nvPr/>
          </p:nvSpPr>
          <p:spPr bwMode="auto">
            <a:xfrm flipH="1">
              <a:off x="786" y="2126"/>
              <a:ext cx="334"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82" name="Rectangle 86"/>
            <p:cNvSpPr>
              <a:spLocks noChangeArrowheads="1"/>
            </p:cNvSpPr>
            <p:nvPr/>
          </p:nvSpPr>
          <p:spPr bwMode="auto">
            <a:xfrm>
              <a:off x="192" y="2122"/>
              <a:ext cx="663" cy="212"/>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2 Mbit/s</a:t>
              </a:r>
            </a:p>
          </p:txBody>
        </p:sp>
      </p:grpSp>
      <p:grpSp>
        <p:nvGrpSpPr>
          <p:cNvPr id="4197" name="Group 101"/>
          <p:cNvGrpSpPr>
            <a:grpSpLocks/>
          </p:cNvGrpSpPr>
          <p:nvPr/>
        </p:nvGrpSpPr>
        <p:grpSpPr bwMode="auto">
          <a:xfrm>
            <a:off x="1452563" y="4573588"/>
            <a:ext cx="3162300" cy="1360487"/>
            <a:chOff x="915" y="2881"/>
            <a:chExt cx="1992" cy="857"/>
          </a:xfrm>
        </p:grpSpPr>
        <p:sp>
          <p:nvSpPr>
            <p:cNvPr id="4121" name="Line 25"/>
            <p:cNvSpPr>
              <a:spLocks noChangeShapeType="1"/>
            </p:cNvSpPr>
            <p:nvPr/>
          </p:nvSpPr>
          <p:spPr bwMode="auto">
            <a:xfrm>
              <a:off x="2232" y="3404"/>
              <a:ext cx="334"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nvGrpSpPr>
            <p:cNvPr id="4143" name="Group 47"/>
            <p:cNvGrpSpPr>
              <a:grpSpLocks/>
            </p:cNvGrpSpPr>
            <p:nvPr/>
          </p:nvGrpSpPr>
          <p:grpSpPr bwMode="auto">
            <a:xfrm>
              <a:off x="2010" y="3126"/>
              <a:ext cx="222" cy="612"/>
              <a:chOff x="2024" y="2614"/>
              <a:chExt cx="192" cy="528"/>
            </a:xfrm>
          </p:grpSpPr>
          <p:sp>
            <p:nvSpPr>
              <p:cNvPr id="4140" name="Rectangle 44"/>
              <p:cNvSpPr>
                <a:spLocks noChangeArrowheads="1"/>
              </p:cNvSpPr>
              <p:nvPr/>
            </p:nvSpPr>
            <p:spPr bwMode="auto">
              <a:xfrm>
                <a:off x="2032" y="2622"/>
                <a:ext cx="176" cy="512"/>
              </a:xfrm>
              <a:prstGeom prst="rect">
                <a:avLst/>
              </a:prstGeom>
              <a:solidFill>
                <a:srgbClr val="FFFFCC"/>
              </a:solidFill>
              <a:ln w="25400">
                <a:solidFill>
                  <a:schemeClr val="tx1"/>
                </a:solidFill>
                <a:miter lim="800000"/>
                <a:headEnd/>
                <a:tailEnd/>
              </a:ln>
              <a:effectLst/>
            </p:spPr>
            <p:txBody>
              <a:bodyPr wrap="none" anchor="ctr"/>
              <a:lstStyle/>
              <a:p>
                <a:endParaRPr lang="pl-PL">
                  <a:latin typeface="+mn-lt"/>
                </a:endParaRPr>
              </a:p>
            </p:txBody>
          </p:sp>
          <p:sp>
            <p:nvSpPr>
              <p:cNvPr id="4141" name="Line 45"/>
              <p:cNvSpPr>
                <a:spLocks noChangeShapeType="1"/>
              </p:cNvSpPr>
              <p:nvPr/>
            </p:nvSpPr>
            <p:spPr bwMode="auto">
              <a:xfrm>
                <a:off x="2024" y="2614"/>
                <a:ext cx="192" cy="288"/>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42" name="Line 46"/>
              <p:cNvSpPr>
                <a:spLocks noChangeShapeType="1"/>
              </p:cNvSpPr>
              <p:nvPr/>
            </p:nvSpPr>
            <p:spPr bwMode="auto">
              <a:xfrm flipH="1">
                <a:off x="2024" y="2854"/>
                <a:ext cx="192" cy="288"/>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sp>
          <p:nvSpPr>
            <p:cNvPr id="4160" name="Line 64"/>
            <p:cNvSpPr>
              <a:spLocks noChangeShapeType="1"/>
            </p:cNvSpPr>
            <p:nvPr/>
          </p:nvSpPr>
          <p:spPr bwMode="auto">
            <a:xfrm flipH="1">
              <a:off x="1676" y="3460"/>
              <a:ext cx="334"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61" name="Line 65"/>
            <p:cNvSpPr>
              <a:spLocks noChangeShapeType="1"/>
            </p:cNvSpPr>
            <p:nvPr/>
          </p:nvSpPr>
          <p:spPr bwMode="auto">
            <a:xfrm flipH="1">
              <a:off x="1676" y="3571"/>
              <a:ext cx="334"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67" name="Line 71"/>
            <p:cNvSpPr>
              <a:spLocks noChangeShapeType="1"/>
            </p:cNvSpPr>
            <p:nvPr/>
          </p:nvSpPr>
          <p:spPr bwMode="auto">
            <a:xfrm flipH="1">
              <a:off x="1676" y="3349"/>
              <a:ext cx="334"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75" name="Rectangle 79"/>
            <p:cNvSpPr>
              <a:spLocks noChangeArrowheads="1"/>
            </p:cNvSpPr>
            <p:nvPr/>
          </p:nvSpPr>
          <p:spPr bwMode="auto">
            <a:xfrm>
              <a:off x="915" y="3345"/>
              <a:ext cx="745" cy="212"/>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34 Mbit/s</a:t>
              </a:r>
            </a:p>
          </p:txBody>
        </p:sp>
        <p:sp>
          <p:nvSpPr>
            <p:cNvPr id="4176" name="Rectangle 80"/>
            <p:cNvSpPr>
              <a:spLocks noChangeArrowheads="1"/>
            </p:cNvSpPr>
            <p:nvPr/>
          </p:nvSpPr>
          <p:spPr bwMode="auto">
            <a:xfrm>
              <a:off x="2080" y="2881"/>
              <a:ext cx="827" cy="212"/>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140 Mbit/s</a:t>
              </a:r>
            </a:p>
          </p:txBody>
        </p:sp>
        <p:sp>
          <p:nvSpPr>
            <p:cNvPr id="4183" name="Line 87"/>
            <p:cNvSpPr>
              <a:spLocks noChangeShapeType="1"/>
            </p:cNvSpPr>
            <p:nvPr/>
          </p:nvSpPr>
          <p:spPr bwMode="auto">
            <a:xfrm>
              <a:off x="2343" y="3126"/>
              <a:ext cx="56" cy="223"/>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grpSp>
        <p:nvGrpSpPr>
          <p:cNvPr id="4198" name="Group 102"/>
          <p:cNvGrpSpPr>
            <a:grpSpLocks/>
          </p:cNvGrpSpPr>
          <p:nvPr/>
        </p:nvGrpSpPr>
        <p:grpSpPr bwMode="auto">
          <a:xfrm>
            <a:off x="4073525" y="2492375"/>
            <a:ext cx="4648200" cy="3768725"/>
            <a:chOff x="2566" y="1570"/>
            <a:chExt cx="2928" cy="2374"/>
          </a:xfrm>
        </p:grpSpPr>
        <p:sp>
          <p:nvSpPr>
            <p:cNvPr id="4107" name="Freeform 11"/>
            <p:cNvSpPr>
              <a:spLocks/>
            </p:cNvSpPr>
            <p:nvPr/>
          </p:nvSpPr>
          <p:spPr bwMode="auto">
            <a:xfrm>
              <a:off x="3232" y="2207"/>
              <a:ext cx="224" cy="446"/>
            </a:xfrm>
            <a:custGeom>
              <a:avLst/>
              <a:gdLst/>
              <a:ahLst/>
              <a:cxnLst>
                <a:cxn ang="0">
                  <a:pos x="192" y="0"/>
                </a:cxn>
                <a:cxn ang="0">
                  <a:pos x="96" y="0"/>
                </a:cxn>
                <a:cxn ang="0">
                  <a:pos x="96" y="384"/>
                </a:cxn>
                <a:cxn ang="0">
                  <a:pos x="0" y="384"/>
                </a:cxn>
              </a:cxnLst>
              <a:rect l="0" t="0" r="r" b="b"/>
              <a:pathLst>
                <a:path w="193" h="385">
                  <a:moveTo>
                    <a:pt x="192" y="0"/>
                  </a:moveTo>
                  <a:lnTo>
                    <a:pt x="96" y="0"/>
                  </a:lnTo>
                  <a:lnTo>
                    <a:pt x="96" y="384"/>
                  </a:lnTo>
                  <a:lnTo>
                    <a:pt x="0" y="384"/>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grpSp>
          <p:nvGrpSpPr>
            <p:cNvPr id="4111" name="Group 15"/>
            <p:cNvGrpSpPr>
              <a:grpSpLocks/>
            </p:cNvGrpSpPr>
            <p:nvPr/>
          </p:nvGrpSpPr>
          <p:grpSpPr bwMode="auto">
            <a:xfrm>
              <a:off x="3011" y="2515"/>
              <a:ext cx="222" cy="610"/>
              <a:chOff x="2888" y="2086"/>
              <a:chExt cx="192" cy="527"/>
            </a:xfrm>
          </p:grpSpPr>
          <p:sp>
            <p:nvSpPr>
              <p:cNvPr id="4108" name="Rectangle 12"/>
              <p:cNvSpPr>
                <a:spLocks noChangeArrowheads="1"/>
              </p:cNvSpPr>
              <p:nvPr/>
            </p:nvSpPr>
            <p:spPr bwMode="auto">
              <a:xfrm>
                <a:off x="2896" y="2094"/>
                <a:ext cx="176" cy="512"/>
              </a:xfrm>
              <a:prstGeom prst="rect">
                <a:avLst/>
              </a:prstGeom>
              <a:solidFill>
                <a:srgbClr val="FFFFCC"/>
              </a:solidFill>
              <a:ln w="25400">
                <a:solidFill>
                  <a:schemeClr val="tx1"/>
                </a:solidFill>
                <a:miter lim="800000"/>
                <a:headEnd/>
                <a:tailEnd/>
              </a:ln>
              <a:effectLst/>
            </p:spPr>
            <p:txBody>
              <a:bodyPr wrap="none" anchor="ctr"/>
              <a:lstStyle/>
              <a:p>
                <a:endParaRPr lang="pl-PL">
                  <a:latin typeface="+mn-lt"/>
                </a:endParaRPr>
              </a:p>
            </p:txBody>
          </p:sp>
          <p:sp>
            <p:nvSpPr>
              <p:cNvPr id="4109" name="Line 13"/>
              <p:cNvSpPr>
                <a:spLocks noChangeShapeType="1"/>
              </p:cNvSpPr>
              <p:nvPr/>
            </p:nvSpPr>
            <p:spPr bwMode="auto">
              <a:xfrm flipH="1" flipV="1">
                <a:off x="2888" y="2326"/>
                <a:ext cx="192" cy="287"/>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10" name="Line 14"/>
              <p:cNvSpPr>
                <a:spLocks noChangeShapeType="1"/>
              </p:cNvSpPr>
              <p:nvPr/>
            </p:nvSpPr>
            <p:spPr bwMode="auto">
              <a:xfrm flipV="1">
                <a:off x="2888" y="2086"/>
                <a:ext cx="192" cy="288"/>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grpSp>
          <p:nvGrpSpPr>
            <p:cNvPr id="4120" name="Group 24"/>
            <p:cNvGrpSpPr>
              <a:grpSpLocks/>
            </p:cNvGrpSpPr>
            <p:nvPr/>
          </p:nvGrpSpPr>
          <p:grpSpPr bwMode="auto">
            <a:xfrm>
              <a:off x="3900" y="1903"/>
              <a:ext cx="223" cy="612"/>
              <a:chOff x="3656" y="1558"/>
              <a:chExt cx="192" cy="528"/>
            </a:xfrm>
          </p:grpSpPr>
          <p:sp>
            <p:nvSpPr>
              <p:cNvPr id="4117" name="Rectangle 21"/>
              <p:cNvSpPr>
                <a:spLocks noChangeArrowheads="1"/>
              </p:cNvSpPr>
              <p:nvPr/>
            </p:nvSpPr>
            <p:spPr bwMode="auto">
              <a:xfrm>
                <a:off x="3664" y="1566"/>
                <a:ext cx="176" cy="512"/>
              </a:xfrm>
              <a:prstGeom prst="rect">
                <a:avLst/>
              </a:prstGeom>
              <a:solidFill>
                <a:srgbClr val="FFFFCC"/>
              </a:solidFill>
              <a:ln w="25400">
                <a:solidFill>
                  <a:schemeClr val="tx1"/>
                </a:solidFill>
                <a:miter lim="800000"/>
                <a:headEnd/>
                <a:tailEnd/>
              </a:ln>
              <a:effectLst/>
            </p:spPr>
            <p:txBody>
              <a:bodyPr wrap="none" anchor="ctr"/>
              <a:lstStyle/>
              <a:p>
                <a:endParaRPr lang="pl-PL">
                  <a:latin typeface="+mn-lt"/>
                </a:endParaRPr>
              </a:p>
            </p:txBody>
          </p:sp>
          <p:sp>
            <p:nvSpPr>
              <p:cNvPr id="4118" name="Line 22"/>
              <p:cNvSpPr>
                <a:spLocks noChangeShapeType="1"/>
              </p:cNvSpPr>
              <p:nvPr/>
            </p:nvSpPr>
            <p:spPr bwMode="auto">
              <a:xfrm>
                <a:off x="3656" y="1558"/>
                <a:ext cx="192" cy="288"/>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19" name="Line 23"/>
              <p:cNvSpPr>
                <a:spLocks noChangeShapeType="1"/>
              </p:cNvSpPr>
              <p:nvPr/>
            </p:nvSpPr>
            <p:spPr bwMode="auto">
              <a:xfrm flipH="1">
                <a:off x="3656" y="1798"/>
                <a:ext cx="192" cy="288"/>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sp>
          <p:nvSpPr>
            <p:cNvPr id="4122" name="Freeform 26"/>
            <p:cNvSpPr>
              <a:spLocks/>
            </p:cNvSpPr>
            <p:nvPr/>
          </p:nvSpPr>
          <p:spPr bwMode="auto">
            <a:xfrm>
              <a:off x="4122" y="2207"/>
              <a:ext cx="223" cy="446"/>
            </a:xfrm>
            <a:custGeom>
              <a:avLst/>
              <a:gdLst/>
              <a:ahLst/>
              <a:cxnLst>
                <a:cxn ang="0">
                  <a:pos x="0" y="0"/>
                </a:cxn>
                <a:cxn ang="0">
                  <a:pos x="96" y="0"/>
                </a:cxn>
                <a:cxn ang="0">
                  <a:pos x="96" y="384"/>
                </a:cxn>
                <a:cxn ang="0">
                  <a:pos x="192" y="384"/>
                </a:cxn>
              </a:cxnLst>
              <a:rect l="0" t="0" r="r" b="b"/>
              <a:pathLst>
                <a:path w="193" h="385">
                  <a:moveTo>
                    <a:pt x="0" y="0"/>
                  </a:moveTo>
                  <a:lnTo>
                    <a:pt x="96" y="0"/>
                  </a:lnTo>
                  <a:lnTo>
                    <a:pt x="96" y="384"/>
                  </a:lnTo>
                  <a:lnTo>
                    <a:pt x="192" y="384"/>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grpSp>
          <p:nvGrpSpPr>
            <p:cNvPr id="4126" name="Group 30"/>
            <p:cNvGrpSpPr>
              <a:grpSpLocks/>
            </p:cNvGrpSpPr>
            <p:nvPr/>
          </p:nvGrpSpPr>
          <p:grpSpPr bwMode="auto">
            <a:xfrm>
              <a:off x="3456" y="1903"/>
              <a:ext cx="222" cy="611"/>
              <a:chOff x="3272" y="1558"/>
              <a:chExt cx="192" cy="527"/>
            </a:xfrm>
          </p:grpSpPr>
          <p:sp>
            <p:nvSpPr>
              <p:cNvPr id="4123" name="Rectangle 27"/>
              <p:cNvSpPr>
                <a:spLocks noChangeArrowheads="1"/>
              </p:cNvSpPr>
              <p:nvPr/>
            </p:nvSpPr>
            <p:spPr bwMode="auto">
              <a:xfrm>
                <a:off x="3280" y="1566"/>
                <a:ext cx="176" cy="512"/>
              </a:xfrm>
              <a:prstGeom prst="rect">
                <a:avLst/>
              </a:prstGeom>
              <a:solidFill>
                <a:srgbClr val="FFFFCC"/>
              </a:solidFill>
              <a:ln w="25400">
                <a:solidFill>
                  <a:schemeClr val="tx1"/>
                </a:solidFill>
                <a:miter lim="800000"/>
                <a:headEnd/>
                <a:tailEnd/>
              </a:ln>
              <a:effectLst/>
            </p:spPr>
            <p:txBody>
              <a:bodyPr wrap="none" anchor="ctr"/>
              <a:lstStyle/>
              <a:p>
                <a:endParaRPr lang="pl-PL">
                  <a:latin typeface="+mn-lt"/>
                </a:endParaRPr>
              </a:p>
            </p:txBody>
          </p:sp>
          <p:sp>
            <p:nvSpPr>
              <p:cNvPr id="4124" name="Line 28"/>
              <p:cNvSpPr>
                <a:spLocks noChangeShapeType="1"/>
              </p:cNvSpPr>
              <p:nvPr/>
            </p:nvSpPr>
            <p:spPr bwMode="auto">
              <a:xfrm flipH="1" flipV="1">
                <a:off x="3272" y="1798"/>
                <a:ext cx="192" cy="287"/>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25" name="Line 29"/>
              <p:cNvSpPr>
                <a:spLocks noChangeShapeType="1"/>
              </p:cNvSpPr>
              <p:nvPr/>
            </p:nvSpPr>
            <p:spPr bwMode="auto">
              <a:xfrm flipV="1">
                <a:off x="3272" y="1558"/>
                <a:ext cx="192" cy="288"/>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grpSp>
          <p:nvGrpSpPr>
            <p:cNvPr id="4130" name="Group 34"/>
            <p:cNvGrpSpPr>
              <a:grpSpLocks/>
            </p:cNvGrpSpPr>
            <p:nvPr/>
          </p:nvGrpSpPr>
          <p:grpSpPr bwMode="auto">
            <a:xfrm>
              <a:off x="2566" y="3126"/>
              <a:ext cx="222" cy="611"/>
              <a:chOff x="2504" y="2614"/>
              <a:chExt cx="192" cy="527"/>
            </a:xfrm>
          </p:grpSpPr>
          <p:sp>
            <p:nvSpPr>
              <p:cNvPr id="4127" name="Rectangle 31"/>
              <p:cNvSpPr>
                <a:spLocks noChangeArrowheads="1"/>
              </p:cNvSpPr>
              <p:nvPr/>
            </p:nvSpPr>
            <p:spPr bwMode="auto">
              <a:xfrm>
                <a:off x="2512" y="2622"/>
                <a:ext cx="176" cy="512"/>
              </a:xfrm>
              <a:prstGeom prst="rect">
                <a:avLst/>
              </a:prstGeom>
              <a:solidFill>
                <a:srgbClr val="FFFFCC"/>
              </a:solidFill>
              <a:ln w="25400">
                <a:solidFill>
                  <a:schemeClr val="tx1"/>
                </a:solidFill>
                <a:miter lim="800000"/>
                <a:headEnd/>
                <a:tailEnd/>
              </a:ln>
              <a:effectLst/>
            </p:spPr>
            <p:txBody>
              <a:bodyPr wrap="none" anchor="ctr"/>
              <a:lstStyle/>
              <a:p>
                <a:endParaRPr lang="pl-PL">
                  <a:latin typeface="+mn-lt"/>
                </a:endParaRPr>
              </a:p>
            </p:txBody>
          </p:sp>
          <p:sp>
            <p:nvSpPr>
              <p:cNvPr id="4128" name="Line 32"/>
              <p:cNvSpPr>
                <a:spLocks noChangeShapeType="1"/>
              </p:cNvSpPr>
              <p:nvPr/>
            </p:nvSpPr>
            <p:spPr bwMode="auto">
              <a:xfrm flipH="1" flipV="1">
                <a:off x="2504" y="2854"/>
                <a:ext cx="192" cy="287"/>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29" name="Line 33"/>
              <p:cNvSpPr>
                <a:spLocks noChangeShapeType="1"/>
              </p:cNvSpPr>
              <p:nvPr/>
            </p:nvSpPr>
            <p:spPr bwMode="auto">
              <a:xfrm flipV="1">
                <a:off x="2504" y="2614"/>
                <a:ext cx="192" cy="288"/>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sp>
          <p:nvSpPr>
            <p:cNvPr id="4131" name="Freeform 35"/>
            <p:cNvSpPr>
              <a:spLocks/>
            </p:cNvSpPr>
            <p:nvPr/>
          </p:nvSpPr>
          <p:spPr bwMode="auto">
            <a:xfrm>
              <a:off x="2787" y="2818"/>
              <a:ext cx="224" cy="446"/>
            </a:xfrm>
            <a:custGeom>
              <a:avLst/>
              <a:gdLst/>
              <a:ahLst/>
              <a:cxnLst>
                <a:cxn ang="0">
                  <a:pos x="192" y="0"/>
                </a:cxn>
                <a:cxn ang="0">
                  <a:pos x="96" y="0"/>
                </a:cxn>
                <a:cxn ang="0">
                  <a:pos x="96" y="384"/>
                </a:cxn>
                <a:cxn ang="0">
                  <a:pos x="0" y="384"/>
                </a:cxn>
              </a:cxnLst>
              <a:rect l="0" t="0" r="r" b="b"/>
              <a:pathLst>
                <a:path w="193" h="385">
                  <a:moveTo>
                    <a:pt x="192" y="0"/>
                  </a:moveTo>
                  <a:lnTo>
                    <a:pt x="96" y="0"/>
                  </a:lnTo>
                  <a:lnTo>
                    <a:pt x="96" y="384"/>
                  </a:lnTo>
                  <a:lnTo>
                    <a:pt x="0" y="384"/>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grpSp>
          <p:nvGrpSpPr>
            <p:cNvPr id="4135" name="Group 39"/>
            <p:cNvGrpSpPr>
              <a:grpSpLocks/>
            </p:cNvGrpSpPr>
            <p:nvPr/>
          </p:nvGrpSpPr>
          <p:grpSpPr bwMode="auto">
            <a:xfrm>
              <a:off x="4345" y="2515"/>
              <a:ext cx="223" cy="611"/>
              <a:chOff x="4040" y="2086"/>
              <a:chExt cx="192" cy="528"/>
            </a:xfrm>
          </p:grpSpPr>
          <p:sp>
            <p:nvSpPr>
              <p:cNvPr id="4132" name="Rectangle 36"/>
              <p:cNvSpPr>
                <a:spLocks noChangeArrowheads="1"/>
              </p:cNvSpPr>
              <p:nvPr/>
            </p:nvSpPr>
            <p:spPr bwMode="auto">
              <a:xfrm>
                <a:off x="4048" y="2094"/>
                <a:ext cx="176" cy="512"/>
              </a:xfrm>
              <a:prstGeom prst="rect">
                <a:avLst/>
              </a:prstGeom>
              <a:solidFill>
                <a:srgbClr val="FFFFCC"/>
              </a:solidFill>
              <a:ln w="25400">
                <a:solidFill>
                  <a:schemeClr val="tx1"/>
                </a:solidFill>
                <a:miter lim="800000"/>
                <a:headEnd/>
                <a:tailEnd/>
              </a:ln>
              <a:effectLst/>
            </p:spPr>
            <p:txBody>
              <a:bodyPr wrap="none" anchor="ctr"/>
              <a:lstStyle/>
              <a:p>
                <a:endParaRPr lang="pl-PL">
                  <a:latin typeface="+mn-lt"/>
                </a:endParaRPr>
              </a:p>
            </p:txBody>
          </p:sp>
          <p:sp>
            <p:nvSpPr>
              <p:cNvPr id="4133" name="Line 37"/>
              <p:cNvSpPr>
                <a:spLocks noChangeShapeType="1"/>
              </p:cNvSpPr>
              <p:nvPr/>
            </p:nvSpPr>
            <p:spPr bwMode="auto">
              <a:xfrm>
                <a:off x="4040" y="2086"/>
                <a:ext cx="192" cy="288"/>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34" name="Line 38"/>
              <p:cNvSpPr>
                <a:spLocks noChangeShapeType="1"/>
              </p:cNvSpPr>
              <p:nvPr/>
            </p:nvSpPr>
            <p:spPr bwMode="auto">
              <a:xfrm flipH="1">
                <a:off x="4040" y="2326"/>
                <a:ext cx="192" cy="288"/>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grpSp>
          <p:nvGrpSpPr>
            <p:cNvPr id="4139" name="Group 43"/>
            <p:cNvGrpSpPr>
              <a:grpSpLocks/>
            </p:cNvGrpSpPr>
            <p:nvPr/>
          </p:nvGrpSpPr>
          <p:grpSpPr bwMode="auto">
            <a:xfrm>
              <a:off x="4790" y="3126"/>
              <a:ext cx="223" cy="612"/>
              <a:chOff x="4424" y="2614"/>
              <a:chExt cx="192" cy="528"/>
            </a:xfrm>
          </p:grpSpPr>
          <p:sp>
            <p:nvSpPr>
              <p:cNvPr id="4136" name="Rectangle 40"/>
              <p:cNvSpPr>
                <a:spLocks noChangeArrowheads="1"/>
              </p:cNvSpPr>
              <p:nvPr/>
            </p:nvSpPr>
            <p:spPr bwMode="auto">
              <a:xfrm>
                <a:off x="4432" y="2622"/>
                <a:ext cx="176" cy="512"/>
              </a:xfrm>
              <a:prstGeom prst="rect">
                <a:avLst/>
              </a:prstGeom>
              <a:solidFill>
                <a:srgbClr val="FFFFCC"/>
              </a:solidFill>
              <a:ln w="25400">
                <a:solidFill>
                  <a:schemeClr val="tx1"/>
                </a:solidFill>
                <a:miter lim="800000"/>
                <a:headEnd/>
                <a:tailEnd/>
              </a:ln>
              <a:effectLst/>
            </p:spPr>
            <p:txBody>
              <a:bodyPr wrap="none" anchor="ctr"/>
              <a:lstStyle/>
              <a:p>
                <a:endParaRPr lang="pl-PL">
                  <a:latin typeface="+mn-lt"/>
                </a:endParaRPr>
              </a:p>
            </p:txBody>
          </p:sp>
          <p:sp>
            <p:nvSpPr>
              <p:cNvPr id="4137" name="Line 41"/>
              <p:cNvSpPr>
                <a:spLocks noChangeShapeType="1"/>
              </p:cNvSpPr>
              <p:nvPr/>
            </p:nvSpPr>
            <p:spPr bwMode="auto">
              <a:xfrm>
                <a:off x="4424" y="2614"/>
                <a:ext cx="192" cy="288"/>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38" name="Line 42"/>
              <p:cNvSpPr>
                <a:spLocks noChangeShapeType="1"/>
              </p:cNvSpPr>
              <p:nvPr/>
            </p:nvSpPr>
            <p:spPr bwMode="auto">
              <a:xfrm flipH="1">
                <a:off x="4424" y="2854"/>
                <a:ext cx="192" cy="288"/>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sp>
          <p:nvSpPr>
            <p:cNvPr id="4144" name="Freeform 48"/>
            <p:cNvSpPr>
              <a:spLocks/>
            </p:cNvSpPr>
            <p:nvPr/>
          </p:nvSpPr>
          <p:spPr bwMode="auto">
            <a:xfrm>
              <a:off x="4567" y="2818"/>
              <a:ext cx="223" cy="446"/>
            </a:xfrm>
            <a:custGeom>
              <a:avLst/>
              <a:gdLst/>
              <a:ahLst/>
              <a:cxnLst>
                <a:cxn ang="0">
                  <a:pos x="0" y="0"/>
                </a:cxn>
                <a:cxn ang="0">
                  <a:pos x="96" y="0"/>
                </a:cxn>
                <a:cxn ang="0">
                  <a:pos x="96" y="384"/>
                </a:cxn>
                <a:cxn ang="0">
                  <a:pos x="192" y="384"/>
                </a:cxn>
              </a:cxnLst>
              <a:rect l="0" t="0" r="r" b="b"/>
              <a:pathLst>
                <a:path w="193" h="385">
                  <a:moveTo>
                    <a:pt x="0" y="0"/>
                  </a:moveTo>
                  <a:lnTo>
                    <a:pt x="96" y="0"/>
                  </a:lnTo>
                  <a:lnTo>
                    <a:pt x="96" y="384"/>
                  </a:lnTo>
                  <a:lnTo>
                    <a:pt x="192" y="384"/>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sp>
          <p:nvSpPr>
            <p:cNvPr id="4146" name="Line 50"/>
            <p:cNvSpPr>
              <a:spLocks noChangeShapeType="1"/>
            </p:cNvSpPr>
            <p:nvPr/>
          </p:nvSpPr>
          <p:spPr bwMode="auto">
            <a:xfrm>
              <a:off x="5013" y="3404"/>
              <a:ext cx="111"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47" name="Line 51"/>
            <p:cNvSpPr>
              <a:spLocks noChangeShapeType="1"/>
            </p:cNvSpPr>
            <p:nvPr/>
          </p:nvSpPr>
          <p:spPr bwMode="auto">
            <a:xfrm>
              <a:off x="2788" y="3349"/>
              <a:ext cx="2002"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48" name="Line 52"/>
            <p:cNvSpPr>
              <a:spLocks noChangeShapeType="1"/>
            </p:cNvSpPr>
            <p:nvPr/>
          </p:nvSpPr>
          <p:spPr bwMode="auto">
            <a:xfrm>
              <a:off x="2788" y="3460"/>
              <a:ext cx="2002"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49" name="Line 53"/>
            <p:cNvSpPr>
              <a:spLocks noChangeShapeType="1"/>
            </p:cNvSpPr>
            <p:nvPr/>
          </p:nvSpPr>
          <p:spPr bwMode="auto">
            <a:xfrm>
              <a:off x="2788" y="3571"/>
              <a:ext cx="2002"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50" name="Line 54"/>
            <p:cNvSpPr>
              <a:spLocks noChangeShapeType="1"/>
            </p:cNvSpPr>
            <p:nvPr/>
          </p:nvSpPr>
          <p:spPr bwMode="auto">
            <a:xfrm>
              <a:off x="3233" y="2737"/>
              <a:ext cx="1112"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51" name="Line 55"/>
            <p:cNvSpPr>
              <a:spLocks noChangeShapeType="1"/>
            </p:cNvSpPr>
            <p:nvPr/>
          </p:nvSpPr>
          <p:spPr bwMode="auto">
            <a:xfrm>
              <a:off x="3233" y="2848"/>
              <a:ext cx="1112"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52" name="Line 56"/>
            <p:cNvSpPr>
              <a:spLocks noChangeShapeType="1"/>
            </p:cNvSpPr>
            <p:nvPr/>
          </p:nvSpPr>
          <p:spPr bwMode="auto">
            <a:xfrm>
              <a:off x="3233" y="2960"/>
              <a:ext cx="1112"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53" name="Line 57"/>
            <p:cNvSpPr>
              <a:spLocks noChangeShapeType="1"/>
            </p:cNvSpPr>
            <p:nvPr/>
          </p:nvSpPr>
          <p:spPr bwMode="auto">
            <a:xfrm>
              <a:off x="3678" y="2140"/>
              <a:ext cx="222"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54" name="Line 58"/>
            <p:cNvSpPr>
              <a:spLocks noChangeShapeType="1"/>
            </p:cNvSpPr>
            <p:nvPr/>
          </p:nvSpPr>
          <p:spPr bwMode="auto">
            <a:xfrm>
              <a:off x="3678" y="2272"/>
              <a:ext cx="222"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55" name="Freeform 59"/>
            <p:cNvSpPr>
              <a:spLocks/>
            </p:cNvSpPr>
            <p:nvPr/>
          </p:nvSpPr>
          <p:spPr bwMode="auto">
            <a:xfrm>
              <a:off x="3845" y="2404"/>
              <a:ext cx="57" cy="168"/>
            </a:xfrm>
            <a:custGeom>
              <a:avLst/>
              <a:gdLst/>
              <a:ahLst/>
              <a:cxnLst>
                <a:cxn ang="0">
                  <a:pos x="48" y="0"/>
                </a:cxn>
                <a:cxn ang="0">
                  <a:pos x="0" y="0"/>
                </a:cxn>
                <a:cxn ang="0">
                  <a:pos x="0" y="144"/>
                </a:cxn>
              </a:cxnLst>
              <a:rect l="0" t="0" r="r" b="b"/>
              <a:pathLst>
                <a:path w="49" h="145">
                  <a:moveTo>
                    <a:pt x="48" y="0"/>
                  </a:moveTo>
                  <a:lnTo>
                    <a:pt x="0" y="0"/>
                  </a:lnTo>
                  <a:lnTo>
                    <a:pt x="0" y="144"/>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sp>
          <p:nvSpPr>
            <p:cNvPr id="4156" name="Freeform 60"/>
            <p:cNvSpPr>
              <a:spLocks/>
            </p:cNvSpPr>
            <p:nvPr/>
          </p:nvSpPr>
          <p:spPr bwMode="auto">
            <a:xfrm>
              <a:off x="3678" y="1848"/>
              <a:ext cx="57" cy="168"/>
            </a:xfrm>
            <a:custGeom>
              <a:avLst/>
              <a:gdLst/>
              <a:ahLst/>
              <a:cxnLst>
                <a:cxn ang="0">
                  <a:pos x="0" y="144"/>
                </a:cxn>
                <a:cxn ang="0">
                  <a:pos x="48" y="144"/>
                </a:cxn>
                <a:cxn ang="0">
                  <a:pos x="48" y="0"/>
                </a:cxn>
              </a:cxnLst>
              <a:rect l="0" t="0" r="r" b="b"/>
              <a:pathLst>
                <a:path w="49" h="145">
                  <a:moveTo>
                    <a:pt x="0" y="144"/>
                  </a:moveTo>
                  <a:lnTo>
                    <a:pt x="48" y="144"/>
                  </a:lnTo>
                  <a:lnTo>
                    <a:pt x="48" y="0"/>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sp>
          <p:nvSpPr>
            <p:cNvPr id="4157" name="Freeform 61"/>
            <p:cNvSpPr>
              <a:spLocks/>
            </p:cNvSpPr>
            <p:nvPr/>
          </p:nvSpPr>
          <p:spPr bwMode="auto">
            <a:xfrm>
              <a:off x="3845" y="1848"/>
              <a:ext cx="57" cy="168"/>
            </a:xfrm>
            <a:custGeom>
              <a:avLst/>
              <a:gdLst/>
              <a:ahLst/>
              <a:cxnLst>
                <a:cxn ang="0">
                  <a:pos x="48" y="144"/>
                </a:cxn>
                <a:cxn ang="0">
                  <a:pos x="0" y="144"/>
                </a:cxn>
                <a:cxn ang="0">
                  <a:pos x="0" y="0"/>
                </a:cxn>
              </a:cxnLst>
              <a:rect l="0" t="0" r="r" b="b"/>
              <a:pathLst>
                <a:path w="49" h="145">
                  <a:moveTo>
                    <a:pt x="48" y="144"/>
                  </a:moveTo>
                  <a:lnTo>
                    <a:pt x="0" y="144"/>
                  </a:lnTo>
                  <a:lnTo>
                    <a:pt x="0" y="0"/>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sp>
          <p:nvSpPr>
            <p:cNvPr id="4158" name="Freeform 62"/>
            <p:cNvSpPr>
              <a:spLocks/>
            </p:cNvSpPr>
            <p:nvPr/>
          </p:nvSpPr>
          <p:spPr bwMode="auto">
            <a:xfrm>
              <a:off x="3678" y="2404"/>
              <a:ext cx="57" cy="168"/>
            </a:xfrm>
            <a:custGeom>
              <a:avLst/>
              <a:gdLst/>
              <a:ahLst/>
              <a:cxnLst>
                <a:cxn ang="0">
                  <a:pos x="0" y="0"/>
                </a:cxn>
                <a:cxn ang="0">
                  <a:pos x="48" y="0"/>
                </a:cxn>
                <a:cxn ang="0">
                  <a:pos x="48" y="144"/>
                </a:cxn>
              </a:cxnLst>
              <a:rect l="0" t="0" r="r" b="b"/>
              <a:pathLst>
                <a:path w="49" h="145">
                  <a:moveTo>
                    <a:pt x="0" y="0"/>
                  </a:moveTo>
                  <a:lnTo>
                    <a:pt x="48" y="0"/>
                  </a:lnTo>
                  <a:lnTo>
                    <a:pt x="48" y="144"/>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sp>
          <p:nvSpPr>
            <p:cNvPr id="4177" name="Rectangle 81"/>
            <p:cNvSpPr>
              <a:spLocks noChangeArrowheads="1"/>
            </p:cNvSpPr>
            <p:nvPr/>
          </p:nvSpPr>
          <p:spPr bwMode="auto">
            <a:xfrm>
              <a:off x="3555" y="3565"/>
              <a:ext cx="745" cy="212"/>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34 Mbit/s</a:t>
              </a:r>
            </a:p>
          </p:txBody>
        </p:sp>
        <p:sp>
          <p:nvSpPr>
            <p:cNvPr id="4178" name="Rectangle 82"/>
            <p:cNvSpPr>
              <a:spLocks noChangeArrowheads="1"/>
            </p:cNvSpPr>
            <p:nvPr/>
          </p:nvSpPr>
          <p:spPr bwMode="auto">
            <a:xfrm>
              <a:off x="3555" y="2954"/>
              <a:ext cx="663" cy="212"/>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8 Mbit/s</a:t>
              </a:r>
            </a:p>
          </p:txBody>
        </p:sp>
        <p:sp>
          <p:nvSpPr>
            <p:cNvPr id="4179" name="Rectangle 83"/>
            <p:cNvSpPr>
              <a:spLocks noChangeArrowheads="1"/>
            </p:cNvSpPr>
            <p:nvPr/>
          </p:nvSpPr>
          <p:spPr bwMode="auto">
            <a:xfrm>
              <a:off x="3429" y="2492"/>
              <a:ext cx="663" cy="212"/>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2 Mbit/s</a:t>
              </a:r>
            </a:p>
          </p:txBody>
        </p:sp>
        <p:sp>
          <p:nvSpPr>
            <p:cNvPr id="4180" name="Rectangle 84"/>
            <p:cNvSpPr>
              <a:spLocks noChangeArrowheads="1"/>
            </p:cNvSpPr>
            <p:nvPr/>
          </p:nvSpPr>
          <p:spPr bwMode="auto">
            <a:xfrm>
              <a:off x="3439" y="1570"/>
              <a:ext cx="663" cy="212"/>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2 Mbit/s</a:t>
              </a:r>
            </a:p>
          </p:txBody>
        </p:sp>
        <p:sp>
          <p:nvSpPr>
            <p:cNvPr id="4181" name="Rectangle 85"/>
            <p:cNvSpPr>
              <a:spLocks noChangeArrowheads="1"/>
            </p:cNvSpPr>
            <p:nvPr/>
          </p:nvSpPr>
          <p:spPr bwMode="auto">
            <a:xfrm>
              <a:off x="4667" y="3732"/>
              <a:ext cx="827" cy="212"/>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140 Mbit/s</a:t>
              </a:r>
            </a:p>
          </p:txBody>
        </p:sp>
        <p:sp>
          <p:nvSpPr>
            <p:cNvPr id="4184" name="Line 88"/>
            <p:cNvSpPr>
              <a:spLocks noChangeShapeType="1"/>
            </p:cNvSpPr>
            <p:nvPr/>
          </p:nvSpPr>
          <p:spPr bwMode="auto">
            <a:xfrm>
              <a:off x="5068" y="3460"/>
              <a:ext cx="56" cy="278"/>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grpSp>
        <p:nvGrpSpPr>
          <p:cNvPr id="4194" name="Group 98"/>
          <p:cNvGrpSpPr>
            <a:grpSpLocks/>
          </p:cNvGrpSpPr>
          <p:nvPr/>
        </p:nvGrpSpPr>
        <p:grpSpPr bwMode="auto">
          <a:xfrm>
            <a:off x="454025" y="1600200"/>
            <a:ext cx="1333500" cy="1628775"/>
            <a:chOff x="286" y="1008"/>
            <a:chExt cx="840" cy="1026"/>
          </a:xfrm>
        </p:grpSpPr>
        <p:sp>
          <p:nvSpPr>
            <p:cNvPr id="4112" name="Freeform 16"/>
            <p:cNvSpPr>
              <a:spLocks/>
            </p:cNvSpPr>
            <p:nvPr/>
          </p:nvSpPr>
          <p:spPr bwMode="auto">
            <a:xfrm>
              <a:off x="902" y="1588"/>
              <a:ext cx="224" cy="446"/>
            </a:xfrm>
            <a:custGeom>
              <a:avLst/>
              <a:gdLst/>
              <a:ahLst/>
              <a:cxnLst>
                <a:cxn ang="0">
                  <a:pos x="0" y="0"/>
                </a:cxn>
                <a:cxn ang="0">
                  <a:pos x="96" y="0"/>
                </a:cxn>
                <a:cxn ang="0">
                  <a:pos x="96" y="384"/>
                </a:cxn>
                <a:cxn ang="0">
                  <a:pos x="192" y="384"/>
                </a:cxn>
              </a:cxnLst>
              <a:rect l="0" t="0" r="r" b="b"/>
              <a:pathLst>
                <a:path w="193" h="385">
                  <a:moveTo>
                    <a:pt x="0" y="0"/>
                  </a:moveTo>
                  <a:lnTo>
                    <a:pt x="96" y="0"/>
                  </a:lnTo>
                  <a:lnTo>
                    <a:pt x="96" y="384"/>
                  </a:lnTo>
                  <a:lnTo>
                    <a:pt x="192" y="384"/>
                  </a:lnTo>
                </a:path>
              </a:pathLst>
            </a:custGeom>
            <a:noFill/>
            <a:ln w="12700" cap="rnd" cmpd="sng">
              <a:solidFill>
                <a:schemeClr val="tx1"/>
              </a:solidFill>
              <a:prstDash val="solid"/>
              <a:round/>
              <a:headEnd type="none" w="sm" len="sm"/>
              <a:tailEnd type="none" w="sm" len="sm"/>
            </a:ln>
            <a:effectLst/>
          </p:spPr>
          <p:txBody>
            <a:bodyPr/>
            <a:lstStyle/>
            <a:p>
              <a:endParaRPr lang="pl-PL">
                <a:latin typeface="+mn-lt"/>
              </a:endParaRPr>
            </a:p>
          </p:txBody>
        </p:sp>
        <p:grpSp>
          <p:nvGrpSpPr>
            <p:cNvPr id="4116" name="Group 20"/>
            <p:cNvGrpSpPr>
              <a:grpSpLocks/>
            </p:cNvGrpSpPr>
            <p:nvPr/>
          </p:nvGrpSpPr>
          <p:grpSpPr bwMode="auto">
            <a:xfrm>
              <a:off x="675" y="1292"/>
              <a:ext cx="223" cy="611"/>
              <a:chOff x="872" y="1030"/>
              <a:chExt cx="192" cy="528"/>
            </a:xfrm>
          </p:grpSpPr>
          <p:sp>
            <p:nvSpPr>
              <p:cNvPr id="4113" name="Rectangle 17"/>
              <p:cNvSpPr>
                <a:spLocks noChangeArrowheads="1"/>
              </p:cNvSpPr>
              <p:nvPr/>
            </p:nvSpPr>
            <p:spPr bwMode="auto">
              <a:xfrm>
                <a:off x="880" y="1038"/>
                <a:ext cx="176" cy="512"/>
              </a:xfrm>
              <a:prstGeom prst="rect">
                <a:avLst/>
              </a:prstGeom>
              <a:solidFill>
                <a:srgbClr val="FFFFCC"/>
              </a:solidFill>
              <a:ln w="25400">
                <a:solidFill>
                  <a:schemeClr val="tx1"/>
                </a:solidFill>
                <a:miter lim="800000"/>
                <a:headEnd/>
                <a:tailEnd/>
              </a:ln>
              <a:effectLst/>
            </p:spPr>
            <p:txBody>
              <a:bodyPr wrap="none" anchor="ctr"/>
              <a:lstStyle/>
              <a:p>
                <a:endParaRPr lang="pl-PL">
                  <a:latin typeface="+mn-lt"/>
                </a:endParaRPr>
              </a:p>
            </p:txBody>
          </p:sp>
          <p:sp>
            <p:nvSpPr>
              <p:cNvPr id="4114" name="Line 18"/>
              <p:cNvSpPr>
                <a:spLocks noChangeShapeType="1"/>
              </p:cNvSpPr>
              <p:nvPr/>
            </p:nvSpPr>
            <p:spPr bwMode="auto">
              <a:xfrm>
                <a:off x="872" y="1030"/>
                <a:ext cx="192" cy="288"/>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15" name="Line 19"/>
              <p:cNvSpPr>
                <a:spLocks noChangeShapeType="1"/>
              </p:cNvSpPr>
              <p:nvPr/>
            </p:nvSpPr>
            <p:spPr bwMode="auto">
              <a:xfrm flipH="1">
                <a:off x="872" y="1270"/>
                <a:ext cx="192" cy="288"/>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grpSp>
        <p:sp>
          <p:nvSpPr>
            <p:cNvPr id="4168" name="Line 72"/>
            <p:cNvSpPr>
              <a:spLocks noChangeShapeType="1"/>
            </p:cNvSpPr>
            <p:nvPr/>
          </p:nvSpPr>
          <p:spPr bwMode="auto">
            <a:xfrm flipH="1">
              <a:off x="630" y="1372"/>
              <a:ext cx="56"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69" name="Line 73"/>
            <p:cNvSpPr>
              <a:spLocks noChangeShapeType="1"/>
            </p:cNvSpPr>
            <p:nvPr/>
          </p:nvSpPr>
          <p:spPr bwMode="auto">
            <a:xfrm flipH="1">
              <a:off x="630" y="1459"/>
              <a:ext cx="56"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70" name="Line 74"/>
            <p:cNvSpPr>
              <a:spLocks noChangeShapeType="1"/>
            </p:cNvSpPr>
            <p:nvPr/>
          </p:nvSpPr>
          <p:spPr bwMode="auto">
            <a:xfrm flipH="1">
              <a:off x="630" y="1535"/>
              <a:ext cx="56"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71" name="Line 75"/>
            <p:cNvSpPr>
              <a:spLocks noChangeShapeType="1"/>
            </p:cNvSpPr>
            <p:nvPr/>
          </p:nvSpPr>
          <p:spPr bwMode="auto">
            <a:xfrm flipH="1">
              <a:off x="630" y="1789"/>
              <a:ext cx="56" cy="0"/>
            </a:xfrm>
            <a:prstGeom prst="line">
              <a:avLst/>
            </a:prstGeom>
            <a:noFill/>
            <a:ln w="12700">
              <a:solidFill>
                <a:schemeClr val="tx1"/>
              </a:solidFill>
              <a:round/>
              <a:headEnd type="none" w="sm" len="sm"/>
              <a:tailEnd type="none" w="sm" len="sm"/>
            </a:ln>
            <a:effectLst/>
          </p:spPr>
          <p:txBody>
            <a:bodyPr wrap="none" anchor="ctr"/>
            <a:lstStyle/>
            <a:p>
              <a:endParaRPr lang="pl-PL">
                <a:latin typeface="+mn-lt"/>
              </a:endParaRPr>
            </a:p>
          </p:txBody>
        </p:sp>
        <p:sp>
          <p:nvSpPr>
            <p:cNvPr id="4172" name="Rectangle 76"/>
            <p:cNvSpPr>
              <a:spLocks noChangeArrowheads="1"/>
            </p:cNvSpPr>
            <p:nvPr/>
          </p:nvSpPr>
          <p:spPr bwMode="auto">
            <a:xfrm rot="16200000">
              <a:off x="350" y="1520"/>
              <a:ext cx="202" cy="330"/>
            </a:xfrm>
            <a:prstGeom prst="rect">
              <a:avLst/>
            </a:prstGeom>
            <a:noFill/>
            <a:ln w="9525">
              <a:noFill/>
              <a:miter lim="800000"/>
              <a:headEnd/>
              <a:tailEnd/>
            </a:ln>
            <a:effectLst/>
          </p:spPr>
          <p:txBody>
            <a:bodyPr lIns="92075" tIns="46038" rIns="92075" bIns="46038">
              <a:spAutoFit/>
            </a:bodyPr>
            <a:lstStyle/>
            <a:p>
              <a:pPr defTabSz="762000" eaLnBrk="0" hangingPunct="0"/>
              <a:endParaRPr lang="pl-PL" sz="1400">
                <a:latin typeface="+mn-lt"/>
              </a:endParaRPr>
            </a:p>
            <a:p>
              <a:pPr defTabSz="762000" eaLnBrk="0" hangingPunct="0"/>
              <a:r>
                <a:rPr lang="pl-PL" sz="1400">
                  <a:latin typeface="+mn-lt"/>
                </a:rPr>
                <a:t>…</a:t>
              </a:r>
            </a:p>
          </p:txBody>
        </p:sp>
        <p:sp>
          <p:nvSpPr>
            <p:cNvPr id="4174" name="Rectangle 78"/>
            <p:cNvSpPr>
              <a:spLocks noChangeArrowheads="1"/>
            </p:cNvSpPr>
            <p:nvPr/>
          </p:nvSpPr>
          <p:spPr bwMode="auto">
            <a:xfrm>
              <a:off x="312" y="1008"/>
              <a:ext cx="708" cy="212"/>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600">
                  <a:latin typeface="+mn-lt"/>
                </a:rPr>
                <a:t>64 kbit/s</a:t>
              </a:r>
            </a:p>
          </p:txBody>
        </p:sp>
        <p:sp>
          <p:nvSpPr>
            <p:cNvPr id="4185" name="Rectangle 89"/>
            <p:cNvSpPr>
              <a:spLocks noChangeArrowheads="1"/>
            </p:cNvSpPr>
            <p:nvPr/>
          </p:nvSpPr>
          <p:spPr bwMode="auto">
            <a:xfrm>
              <a:off x="479" y="1316"/>
              <a:ext cx="179" cy="320"/>
            </a:xfrm>
            <a:prstGeom prst="rect">
              <a:avLst/>
            </a:prstGeom>
            <a:noFill/>
            <a:ln w="9525">
              <a:noFill/>
              <a:miter lim="800000"/>
              <a:headEnd/>
              <a:tailEnd/>
            </a:ln>
            <a:effectLst/>
          </p:spPr>
          <p:txBody>
            <a:bodyPr wrap="none" lIns="92075" tIns="46038" rIns="92075" bIns="46038">
              <a:spAutoFit/>
            </a:bodyPr>
            <a:lstStyle/>
            <a:p>
              <a:pPr defTabSz="762000" eaLnBrk="0" hangingPunct="0">
                <a:lnSpc>
                  <a:spcPct val="75000"/>
                </a:lnSpc>
              </a:pPr>
              <a:r>
                <a:rPr lang="pl-PL" sz="1200">
                  <a:latin typeface="+mn-lt"/>
                </a:rPr>
                <a:t>1</a:t>
              </a:r>
            </a:p>
            <a:p>
              <a:pPr defTabSz="762000" eaLnBrk="0" hangingPunct="0">
                <a:lnSpc>
                  <a:spcPct val="75000"/>
                </a:lnSpc>
              </a:pPr>
              <a:r>
                <a:rPr lang="pl-PL" sz="1200">
                  <a:latin typeface="+mn-lt"/>
                </a:rPr>
                <a:t>2</a:t>
              </a:r>
            </a:p>
            <a:p>
              <a:pPr defTabSz="762000" eaLnBrk="0" hangingPunct="0">
                <a:lnSpc>
                  <a:spcPct val="75000"/>
                </a:lnSpc>
              </a:pPr>
              <a:r>
                <a:rPr lang="pl-PL" sz="1200">
                  <a:latin typeface="+mn-lt"/>
                </a:rPr>
                <a:t>3</a:t>
              </a:r>
            </a:p>
          </p:txBody>
        </p:sp>
        <p:sp>
          <p:nvSpPr>
            <p:cNvPr id="4186" name="Rectangle 90"/>
            <p:cNvSpPr>
              <a:spLocks noChangeArrowheads="1"/>
            </p:cNvSpPr>
            <p:nvPr/>
          </p:nvSpPr>
          <p:spPr bwMode="auto">
            <a:xfrm>
              <a:off x="434" y="1728"/>
              <a:ext cx="240" cy="175"/>
            </a:xfrm>
            <a:prstGeom prst="rect">
              <a:avLst/>
            </a:prstGeom>
            <a:noFill/>
            <a:ln w="9525">
              <a:noFill/>
              <a:miter lim="800000"/>
              <a:headEnd/>
              <a:tailEnd/>
            </a:ln>
            <a:effectLst/>
          </p:spPr>
          <p:txBody>
            <a:bodyPr wrap="none" lIns="92075" tIns="46038" rIns="92075" bIns="46038">
              <a:spAutoFit/>
            </a:bodyPr>
            <a:lstStyle/>
            <a:p>
              <a:pPr defTabSz="762000" eaLnBrk="0" hangingPunct="0"/>
              <a:r>
                <a:rPr lang="pl-PL" sz="1200">
                  <a:latin typeface="+mn-lt"/>
                </a:rPr>
                <a:t>30</a:t>
              </a:r>
            </a:p>
          </p:txBody>
        </p:sp>
      </p:grpSp>
      <p:sp>
        <p:nvSpPr>
          <p:cNvPr id="4192" name="Rectangle 96"/>
          <p:cNvSpPr>
            <a:spLocks noGrp="1" noChangeArrowheads="1"/>
          </p:cNvSpPr>
          <p:nvPr>
            <p:ph type="title"/>
          </p:nvPr>
        </p:nvSpPr>
        <p:spPr/>
        <p:txBody>
          <a:bodyPr/>
          <a:lstStyle/>
          <a:p>
            <a:r>
              <a:rPr lang="en-US" sz="2400" dirty="0"/>
              <a:t>Multiplexing Structure </a:t>
            </a:r>
            <a:br>
              <a:rPr lang="en-US" sz="2400" dirty="0"/>
            </a:br>
            <a:r>
              <a:rPr lang="en-US" sz="2400" dirty="0"/>
              <a:t>in European </a:t>
            </a:r>
            <a:r>
              <a:rPr lang="pl-PL" sz="2400" dirty="0"/>
              <a:t>PDH</a:t>
            </a:r>
            <a:r>
              <a:rPr lang="en-US" sz="2400" dirty="0"/>
              <a:t> Systems</a:t>
            </a:r>
          </a:p>
        </p:txBody>
      </p:sp>
    </p:spTree>
    <p:extLst>
      <p:ext uri="{BB962C8B-B14F-4D97-AF65-F5344CB8AC3E}">
        <p14:creationId xmlns:p14="http://schemas.microsoft.com/office/powerpoint/2010/main" val="536802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194"/>
                                        </p:tgtEl>
                                        <p:attrNameLst>
                                          <p:attrName>style.visibility</p:attrName>
                                        </p:attrNameLst>
                                      </p:cBhvr>
                                      <p:to>
                                        <p:strVal val="visible"/>
                                      </p:to>
                                    </p:set>
                                    <p:animEffect transition="in" filter="wipe(left)">
                                      <p:cBhvr>
                                        <p:cTn id="7" dur="500"/>
                                        <p:tgtEl>
                                          <p:spTgt spid="419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195"/>
                                        </p:tgtEl>
                                        <p:attrNameLst>
                                          <p:attrName>style.visibility</p:attrName>
                                        </p:attrNameLst>
                                      </p:cBhvr>
                                      <p:to>
                                        <p:strVal val="visible"/>
                                      </p:to>
                                    </p:set>
                                    <p:animEffect transition="in" filter="wipe(left)">
                                      <p:cBhvr>
                                        <p:cTn id="12" dur="500"/>
                                        <p:tgtEl>
                                          <p:spTgt spid="419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196"/>
                                        </p:tgtEl>
                                        <p:attrNameLst>
                                          <p:attrName>style.visibility</p:attrName>
                                        </p:attrNameLst>
                                      </p:cBhvr>
                                      <p:to>
                                        <p:strVal val="visible"/>
                                      </p:to>
                                    </p:set>
                                    <p:animEffect transition="in" filter="wipe(left)">
                                      <p:cBhvr>
                                        <p:cTn id="17" dur="500"/>
                                        <p:tgtEl>
                                          <p:spTgt spid="419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197"/>
                                        </p:tgtEl>
                                        <p:attrNameLst>
                                          <p:attrName>style.visibility</p:attrName>
                                        </p:attrNameLst>
                                      </p:cBhvr>
                                      <p:to>
                                        <p:strVal val="visible"/>
                                      </p:to>
                                    </p:set>
                                    <p:animEffect transition="in" filter="wipe(left)">
                                      <p:cBhvr>
                                        <p:cTn id="22" dur="500"/>
                                        <p:tgtEl>
                                          <p:spTgt spid="419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4198"/>
                                        </p:tgtEl>
                                        <p:attrNameLst>
                                          <p:attrName>style.visibility</p:attrName>
                                        </p:attrNameLst>
                                      </p:cBhvr>
                                      <p:to>
                                        <p:strVal val="visible"/>
                                      </p:to>
                                    </p:set>
                                    <p:animEffect transition="in" filter="wipe(left)">
                                      <p:cBhvr>
                                        <p:cTn id="27" dur="500"/>
                                        <p:tgtEl>
                                          <p:spTgt spid="4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20"/>
          <p:cNvGrpSpPr>
            <a:grpSpLocks/>
          </p:cNvGrpSpPr>
          <p:nvPr/>
        </p:nvGrpSpPr>
        <p:grpSpPr bwMode="auto">
          <a:xfrm>
            <a:off x="1374775" y="2819399"/>
            <a:ext cx="2089150" cy="1101725"/>
            <a:chOff x="866" y="1776"/>
            <a:chExt cx="1316" cy="694"/>
          </a:xfrm>
        </p:grpSpPr>
        <p:grpSp>
          <p:nvGrpSpPr>
            <p:cNvPr id="217091" name="Group 122"/>
            <p:cNvGrpSpPr>
              <a:grpSpLocks/>
            </p:cNvGrpSpPr>
            <p:nvPr/>
          </p:nvGrpSpPr>
          <p:grpSpPr bwMode="auto">
            <a:xfrm>
              <a:off x="1126" y="2063"/>
              <a:ext cx="1056" cy="407"/>
              <a:chOff x="1126" y="2063"/>
              <a:chExt cx="1056" cy="407"/>
            </a:xfrm>
          </p:grpSpPr>
          <p:sp>
            <p:nvSpPr>
              <p:cNvPr id="217092" name="Text Box 123"/>
              <p:cNvSpPr txBox="1">
                <a:spLocks noChangeArrowheads="1"/>
              </p:cNvSpPr>
              <p:nvPr/>
            </p:nvSpPr>
            <p:spPr bwMode="auto">
              <a:xfrm>
                <a:off x="1231" y="2063"/>
                <a:ext cx="951" cy="407"/>
              </a:xfrm>
              <a:prstGeom prst="rect">
                <a:avLst/>
              </a:prstGeom>
              <a:noFill/>
              <a:ln w="76200">
                <a:solidFill>
                  <a:schemeClr val="bg1"/>
                </a:solidFill>
                <a:miter lim="800000"/>
                <a:headEnd/>
                <a:tailEnd/>
              </a:ln>
            </p:spPr>
            <p:txBody>
              <a:bodyPr wrap="none">
                <a:spAutoFit/>
              </a:bodyPr>
              <a:lstStyle/>
              <a:p>
                <a:pPr eaLnBrk="0" hangingPunct="0"/>
                <a:r>
                  <a:rPr lang="en-US">
                    <a:latin typeface="+mn-lt"/>
                    <a:cs typeface="Arial" pitchFamily="34" charset="0"/>
                  </a:rPr>
                  <a:t>Backup for </a:t>
                </a:r>
                <a:br>
                  <a:rPr lang="en-US">
                    <a:latin typeface="+mn-lt"/>
                    <a:cs typeface="Arial" pitchFamily="34" charset="0"/>
                  </a:rPr>
                </a:br>
                <a:r>
                  <a:rPr lang="en-US">
                    <a:latin typeface="+mn-lt"/>
                    <a:cs typeface="Arial" pitchFamily="34" charset="0"/>
                  </a:rPr>
                  <a:t>M1-M2 hop</a:t>
                </a:r>
              </a:p>
            </p:txBody>
          </p:sp>
          <p:sp>
            <p:nvSpPr>
              <p:cNvPr id="217093" name="Line 124"/>
              <p:cNvSpPr>
                <a:spLocks noChangeShapeType="1"/>
              </p:cNvSpPr>
              <p:nvPr/>
            </p:nvSpPr>
            <p:spPr bwMode="auto">
              <a:xfrm flipH="1" flipV="1">
                <a:off x="1126" y="2202"/>
                <a:ext cx="144" cy="96"/>
              </a:xfrm>
              <a:prstGeom prst="line">
                <a:avLst/>
              </a:prstGeom>
              <a:noFill/>
              <a:ln w="19050">
                <a:solidFill>
                  <a:srgbClr val="FF3300"/>
                </a:solidFill>
                <a:round/>
                <a:headEnd/>
                <a:tailEnd type="triangle" w="med" len="med"/>
              </a:ln>
            </p:spPr>
            <p:txBody>
              <a:bodyPr wrap="none" anchor="ctr"/>
              <a:lstStyle/>
              <a:p>
                <a:endParaRPr lang="pl-PL">
                  <a:latin typeface="+mn-lt"/>
                </a:endParaRPr>
              </a:p>
            </p:txBody>
          </p:sp>
        </p:grpSp>
        <p:sp>
          <p:nvSpPr>
            <p:cNvPr id="217094" name="Line 121"/>
            <p:cNvSpPr>
              <a:spLocks noChangeShapeType="1"/>
            </p:cNvSpPr>
            <p:nvPr/>
          </p:nvSpPr>
          <p:spPr bwMode="auto">
            <a:xfrm flipV="1">
              <a:off x="866" y="1776"/>
              <a:ext cx="611" cy="624"/>
            </a:xfrm>
            <a:prstGeom prst="line">
              <a:avLst/>
            </a:prstGeom>
            <a:noFill/>
            <a:ln w="76200">
              <a:solidFill>
                <a:srgbClr val="FF3300"/>
              </a:solidFill>
              <a:prstDash val="dash"/>
              <a:round/>
              <a:headEnd/>
              <a:tailEnd/>
            </a:ln>
          </p:spPr>
          <p:txBody>
            <a:bodyPr wrap="none" anchor="ctr"/>
            <a:lstStyle/>
            <a:p>
              <a:endParaRPr lang="pl-PL">
                <a:latin typeface="+mn-lt"/>
              </a:endParaRPr>
            </a:p>
          </p:txBody>
        </p:sp>
      </p:grpSp>
      <p:sp>
        <p:nvSpPr>
          <p:cNvPr id="217095" name="Line 12"/>
          <p:cNvSpPr>
            <a:spLocks noChangeShapeType="1"/>
          </p:cNvSpPr>
          <p:nvPr/>
        </p:nvSpPr>
        <p:spPr bwMode="auto">
          <a:xfrm flipV="1">
            <a:off x="4545013" y="2452688"/>
            <a:ext cx="1347787" cy="1433512"/>
          </a:xfrm>
          <a:prstGeom prst="line">
            <a:avLst/>
          </a:prstGeom>
          <a:noFill/>
          <a:ln w="38100">
            <a:solidFill>
              <a:schemeClr val="tx1"/>
            </a:solidFill>
            <a:round/>
            <a:headEnd/>
            <a:tailEnd/>
          </a:ln>
        </p:spPr>
        <p:txBody>
          <a:bodyPr wrap="none" anchor="ctr"/>
          <a:lstStyle/>
          <a:p>
            <a:endParaRPr lang="pl-PL">
              <a:latin typeface="+mn-lt"/>
            </a:endParaRPr>
          </a:p>
        </p:txBody>
      </p:sp>
      <p:sp>
        <p:nvSpPr>
          <p:cNvPr id="217096" name="Line 17"/>
          <p:cNvSpPr>
            <a:spLocks noChangeShapeType="1"/>
          </p:cNvSpPr>
          <p:nvPr/>
        </p:nvSpPr>
        <p:spPr bwMode="auto">
          <a:xfrm flipV="1">
            <a:off x="3257550" y="4926013"/>
            <a:ext cx="3230563" cy="338137"/>
          </a:xfrm>
          <a:prstGeom prst="line">
            <a:avLst/>
          </a:prstGeom>
          <a:noFill/>
          <a:ln w="38100">
            <a:solidFill>
              <a:schemeClr val="tx1"/>
            </a:solidFill>
            <a:round/>
            <a:headEnd/>
            <a:tailEnd/>
          </a:ln>
        </p:spPr>
        <p:txBody>
          <a:bodyPr wrap="none" anchor="ctr"/>
          <a:lstStyle/>
          <a:p>
            <a:endParaRPr lang="pl-PL">
              <a:latin typeface="+mn-lt"/>
            </a:endParaRPr>
          </a:p>
        </p:txBody>
      </p:sp>
      <p:sp>
        <p:nvSpPr>
          <p:cNvPr id="217097" name="Rectangle 2"/>
          <p:cNvSpPr>
            <a:spLocks noGrp="1" noChangeArrowheads="1"/>
          </p:cNvSpPr>
          <p:nvPr>
            <p:ph type="title"/>
          </p:nvPr>
        </p:nvSpPr>
        <p:spPr/>
        <p:txBody>
          <a:bodyPr/>
          <a:lstStyle/>
          <a:p>
            <a:r>
              <a:rPr lang="en-US" sz="2400" dirty="0">
                <a:latin typeface="+mn-lt"/>
                <a:cs typeface="Arial" pitchFamily="34" charset="0"/>
              </a:rPr>
              <a:t>Local (Link-based) Protection Scheme for MPLS Networks</a:t>
            </a:r>
          </a:p>
        </p:txBody>
      </p:sp>
      <p:grpSp>
        <p:nvGrpSpPr>
          <p:cNvPr id="2" name="Group 13"/>
          <p:cNvGrpSpPr>
            <a:grpSpLocks/>
          </p:cNvGrpSpPr>
          <p:nvPr/>
        </p:nvGrpSpPr>
        <p:grpSpPr bwMode="auto">
          <a:xfrm>
            <a:off x="1295400" y="2130425"/>
            <a:ext cx="6578600" cy="1527175"/>
            <a:chOff x="816" y="1342"/>
            <a:chExt cx="4144" cy="962"/>
          </a:xfrm>
        </p:grpSpPr>
        <p:sp>
          <p:nvSpPr>
            <p:cNvPr id="217100" name="Line 14"/>
            <p:cNvSpPr>
              <a:spLocks noChangeShapeType="1"/>
            </p:cNvSpPr>
            <p:nvPr/>
          </p:nvSpPr>
          <p:spPr bwMode="auto">
            <a:xfrm flipV="1">
              <a:off x="816" y="1632"/>
              <a:ext cx="509" cy="528"/>
            </a:xfrm>
            <a:prstGeom prst="line">
              <a:avLst/>
            </a:prstGeom>
            <a:noFill/>
            <a:ln w="76200">
              <a:solidFill>
                <a:srgbClr val="FF3300"/>
              </a:solidFill>
              <a:round/>
              <a:headEnd/>
              <a:tailEnd/>
            </a:ln>
          </p:spPr>
          <p:txBody>
            <a:bodyPr wrap="none" anchor="ctr"/>
            <a:lstStyle/>
            <a:p>
              <a:endParaRPr lang="pl-PL">
                <a:latin typeface="+mn-lt"/>
              </a:endParaRPr>
            </a:p>
          </p:txBody>
        </p:sp>
        <p:sp>
          <p:nvSpPr>
            <p:cNvPr id="217101" name="Line 15"/>
            <p:cNvSpPr>
              <a:spLocks noChangeShapeType="1"/>
            </p:cNvSpPr>
            <p:nvPr/>
          </p:nvSpPr>
          <p:spPr bwMode="auto">
            <a:xfrm>
              <a:off x="1680" y="1632"/>
              <a:ext cx="960" cy="672"/>
            </a:xfrm>
            <a:prstGeom prst="line">
              <a:avLst/>
            </a:prstGeom>
            <a:noFill/>
            <a:ln w="76200">
              <a:solidFill>
                <a:srgbClr val="FF3300"/>
              </a:solidFill>
              <a:round/>
              <a:headEnd/>
              <a:tailEnd/>
            </a:ln>
          </p:spPr>
          <p:txBody>
            <a:bodyPr wrap="none" anchor="ctr"/>
            <a:lstStyle/>
            <a:p>
              <a:endParaRPr lang="pl-PL">
                <a:latin typeface="+mn-lt"/>
              </a:endParaRPr>
            </a:p>
          </p:txBody>
        </p:sp>
        <p:sp>
          <p:nvSpPr>
            <p:cNvPr id="217102" name="Line 16"/>
            <p:cNvSpPr>
              <a:spLocks noChangeShapeType="1"/>
            </p:cNvSpPr>
            <p:nvPr/>
          </p:nvSpPr>
          <p:spPr bwMode="auto">
            <a:xfrm flipV="1">
              <a:off x="2928" y="1342"/>
              <a:ext cx="872" cy="914"/>
            </a:xfrm>
            <a:prstGeom prst="line">
              <a:avLst/>
            </a:prstGeom>
            <a:noFill/>
            <a:ln w="76200">
              <a:solidFill>
                <a:srgbClr val="FF3300"/>
              </a:solidFill>
              <a:round/>
              <a:headEnd/>
              <a:tailEnd/>
            </a:ln>
          </p:spPr>
          <p:txBody>
            <a:bodyPr wrap="none" anchor="ctr"/>
            <a:lstStyle/>
            <a:p>
              <a:endParaRPr lang="pl-PL">
                <a:latin typeface="+mn-lt"/>
              </a:endParaRPr>
            </a:p>
          </p:txBody>
        </p:sp>
        <p:sp>
          <p:nvSpPr>
            <p:cNvPr id="217103" name="Line 17"/>
            <p:cNvSpPr>
              <a:spLocks noChangeShapeType="1"/>
            </p:cNvSpPr>
            <p:nvPr/>
          </p:nvSpPr>
          <p:spPr bwMode="auto">
            <a:xfrm>
              <a:off x="4000" y="1397"/>
              <a:ext cx="960" cy="714"/>
            </a:xfrm>
            <a:prstGeom prst="line">
              <a:avLst/>
            </a:prstGeom>
            <a:noFill/>
            <a:ln w="76200">
              <a:solidFill>
                <a:srgbClr val="FF3300"/>
              </a:solidFill>
              <a:round/>
              <a:headEnd/>
              <a:tailEnd/>
            </a:ln>
          </p:spPr>
          <p:txBody>
            <a:bodyPr wrap="none" anchor="ctr"/>
            <a:lstStyle/>
            <a:p>
              <a:endParaRPr lang="pl-PL">
                <a:latin typeface="+mn-lt"/>
              </a:endParaRPr>
            </a:p>
          </p:txBody>
        </p:sp>
      </p:grpSp>
      <p:grpSp>
        <p:nvGrpSpPr>
          <p:cNvPr id="3" name="Group 18"/>
          <p:cNvGrpSpPr>
            <a:grpSpLocks/>
          </p:cNvGrpSpPr>
          <p:nvPr/>
        </p:nvGrpSpPr>
        <p:grpSpPr bwMode="auto">
          <a:xfrm>
            <a:off x="3352800" y="2625725"/>
            <a:ext cx="3060700" cy="2784475"/>
            <a:chOff x="2112" y="1654"/>
            <a:chExt cx="1928" cy="1754"/>
          </a:xfrm>
        </p:grpSpPr>
        <p:sp>
          <p:nvSpPr>
            <p:cNvPr id="217105" name="Line 19"/>
            <p:cNvSpPr>
              <a:spLocks noChangeShapeType="1"/>
            </p:cNvSpPr>
            <p:nvPr/>
          </p:nvSpPr>
          <p:spPr bwMode="auto">
            <a:xfrm flipH="1">
              <a:off x="2112" y="2426"/>
              <a:ext cx="630" cy="934"/>
            </a:xfrm>
            <a:prstGeom prst="line">
              <a:avLst/>
            </a:prstGeom>
            <a:noFill/>
            <a:ln w="76200">
              <a:solidFill>
                <a:srgbClr val="FF3300"/>
              </a:solidFill>
              <a:prstDash val="dash"/>
              <a:round/>
              <a:headEnd/>
              <a:tailEnd/>
            </a:ln>
          </p:spPr>
          <p:txBody>
            <a:bodyPr wrap="none" anchor="ctr"/>
            <a:lstStyle/>
            <a:p>
              <a:endParaRPr lang="pl-PL">
                <a:latin typeface="+mn-lt"/>
              </a:endParaRPr>
            </a:p>
          </p:txBody>
        </p:sp>
        <p:sp>
          <p:nvSpPr>
            <p:cNvPr id="217106" name="Line 20"/>
            <p:cNvSpPr>
              <a:spLocks noChangeShapeType="1"/>
            </p:cNvSpPr>
            <p:nvPr/>
          </p:nvSpPr>
          <p:spPr bwMode="auto">
            <a:xfrm flipV="1">
              <a:off x="2112" y="3216"/>
              <a:ext cx="1824" cy="192"/>
            </a:xfrm>
            <a:prstGeom prst="line">
              <a:avLst/>
            </a:prstGeom>
            <a:noFill/>
            <a:ln w="76200">
              <a:solidFill>
                <a:srgbClr val="FF3300"/>
              </a:solidFill>
              <a:prstDash val="dash"/>
              <a:round/>
              <a:headEnd/>
              <a:tailEnd/>
            </a:ln>
          </p:spPr>
          <p:txBody>
            <a:bodyPr wrap="none" anchor="ctr"/>
            <a:lstStyle/>
            <a:p>
              <a:endParaRPr lang="pl-PL">
                <a:latin typeface="+mn-lt"/>
              </a:endParaRPr>
            </a:p>
          </p:txBody>
        </p:sp>
        <p:sp>
          <p:nvSpPr>
            <p:cNvPr id="217107" name="Line 21"/>
            <p:cNvSpPr>
              <a:spLocks noChangeShapeType="1"/>
            </p:cNvSpPr>
            <p:nvPr/>
          </p:nvSpPr>
          <p:spPr bwMode="auto">
            <a:xfrm>
              <a:off x="3800" y="1654"/>
              <a:ext cx="240" cy="1248"/>
            </a:xfrm>
            <a:prstGeom prst="line">
              <a:avLst/>
            </a:prstGeom>
            <a:noFill/>
            <a:ln w="76200">
              <a:solidFill>
                <a:srgbClr val="FF3300"/>
              </a:solidFill>
              <a:prstDash val="dash"/>
              <a:round/>
              <a:headEnd/>
              <a:tailEnd/>
            </a:ln>
          </p:spPr>
          <p:txBody>
            <a:bodyPr wrap="none" anchor="ctr"/>
            <a:lstStyle/>
            <a:p>
              <a:endParaRPr lang="pl-PL">
                <a:latin typeface="+mn-lt"/>
              </a:endParaRPr>
            </a:p>
          </p:txBody>
        </p:sp>
      </p:grpSp>
      <p:sp>
        <p:nvSpPr>
          <p:cNvPr id="217108" name="Text Box 22"/>
          <p:cNvSpPr txBox="1">
            <a:spLocks noChangeArrowheads="1"/>
          </p:cNvSpPr>
          <p:nvPr/>
        </p:nvSpPr>
        <p:spPr bwMode="auto">
          <a:xfrm>
            <a:off x="762000" y="2784475"/>
            <a:ext cx="639919" cy="461665"/>
          </a:xfrm>
          <a:prstGeom prst="rect">
            <a:avLst/>
          </a:prstGeom>
          <a:noFill/>
          <a:ln w="9525">
            <a:noFill/>
            <a:miter lim="800000"/>
            <a:headEnd/>
            <a:tailEnd/>
          </a:ln>
        </p:spPr>
        <p:txBody>
          <a:bodyPr wrap="none">
            <a:spAutoFit/>
          </a:bodyPr>
          <a:lstStyle/>
          <a:p>
            <a:pPr eaLnBrk="0" hangingPunct="0"/>
            <a:r>
              <a:rPr lang="en-US" sz="2400">
                <a:latin typeface="+mn-lt"/>
                <a:cs typeface="Arial" pitchFamily="34" charset="0"/>
              </a:rPr>
              <a:t>M1</a:t>
            </a:r>
          </a:p>
        </p:txBody>
      </p:sp>
      <p:sp>
        <p:nvSpPr>
          <p:cNvPr id="217109" name="Text Box 23"/>
          <p:cNvSpPr txBox="1">
            <a:spLocks noChangeArrowheads="1"/>
          </p:cNvSpPr>
          <p:nvPr/>
        </p:nvSpPr>
        <p:spPr bwMode="auto">
          <a:xfrm>
            <a:off x="2035175" y="1822450"/>
            <a:ext cx="639919" cy="461665"/>
          </a:xfrm>
          <a:prstGeom prst="rect">
            <a:avLst/>
          </a:prstGeom>
          <a:noFill/>
          <a:ln w="9525">
            <a:noFill/>
            <a:miter lim="800000"/>
            <a:headEnd/>
            <a:tailEnd/>
          </a:ln>
        </p:spPr>
        <p:txBody>
          <a:bodyPr wrap="none">
            <a:spAutoFit/>
          </a:bodyPr>
          <a:lstStyle/>
          <a:p>
            <a:pPr eaLnBrk="0" hangingPunct="0"/>
            <a:r>
              <a:rPr lang="en-US" sz="2400">
                <a:latin typeface="+mn-lt"/>
                <a:cs typeface="Arial" pitchFamily="34" charset="0"/>
              </a:rPr>
              <a:t>M2</a:t>
            </a:r>
          </a:p>
        </p:txBody>
      </p:sp>
      <p:sp>
        <p:nvSpPr>
          <p:cNvPr id="217110" name="Text Box 24"/>
          <p:cNvSpPr txBox="1">
            <a:spLocks noChangeArrowheads="1"/>
          </p:cNvSpPr>
          <p:nvPr/>
        </p:nvSpPr>
        <p:spPr bwMode="auto">
          <a:xfrm>
            <a:off x="2709863" y="4413250"/>
            <a:ext cx="639919" cy="461665"/>
          </a:xfrm>
          <a:prstGeom prst="rect">
            <a:avLst/>
          </a:prstGeom>
          <a:noFill/>
          <a:ln w="9525">
            <a:noFill/>
            <a:miter lim="800000"/>
            <a:headEnd/>
            <a:tailEnd/>
          </a:ln>
        </p:spPr>
        <p:txBody>
          <a:bodyPr wrap="none">
            <a:spAutoFit/>
          </a:bodyPr>
          <a:lstStyle/>
          <a:p>
            <a:pPr eaLnBrk="0" hangingPunct="0"/>
            <a:r>
              <a:rPr lang="en-US" sz="2400">
                <a:latin typeface="+mn-lt"/>
                <a:cs typeface="Arial" pitchFamily="34" charset="0"/>
              </a:rPr>
              <a:t>M3</a:t>
            </a:r>
          </a:p>
        </p:txBody>
      </p:sp>
      <p:sp>
        <p:nvSpPr>
          <p:cNvPr id="217111" name="Text Box 25"/>
          <p:cNvSpPr txBox="1">
            <a:spLocks noChangeArrowheads="1"/>
          </p:cNvSpPr>
          <p:nvPr/>
        </p:nvSpPr>
        <p:spPr bwMode="auto">
          <a:xfrm>
            <a:off x="4005263" y="2889250"/>
            <a:ext cx="639919" cy="461665"/>
          </a:xfrm>
          <a:prstGeom prst="rect">
            <a:avLst/>
          </a:prstGeom>
          <a:noFill/>
          <a:ln w="9525">
            <a:noFill/>
            <a:miter lim="800000"/>
            <a:headEnd/>
            <a:tailEnd/>
          </a:ln>
        </p:spPr>
        <p:txBody>
          <a:bodyPr wrap="none">
            <a:spAutoFit/>
          </a:bodyPr>
          <a:lstStyle/>
          <a:p>
            <a:pPr eaLnBrk="0" hangingPunct="0"/>
            <a:r>
              <a:rPr lang="en-US" sz="2400">
                <a:latin typeface="+mn-lt"/>
                <a:cs typeface="Arial" pitchFamily="34" charset="0"/>
              </a:rPr>
              <a:t>M4</a:t>
            </a:r>
          </a:p>
        </p:txBody>
      </p:sp>
      <p:sp>
        <p:nvSpPr>
          <p:cNvPr id="217112" name="Text Box 26"/>
          <p:cNvSpPr txBox="1">
            <a:spLocks noChangeArrowheads="1"/>
          </p:cNvSpPr>
          <p:nvPr/>
        </p:nvSpPr>
        <p:spPr bwMode="auto">
          <a:xfrm>
            <a:off x="5824538" y="1517650"/>
            <a:ext cx="639919" cy="461665"/>
          </a:xfrm>
          <a:prstGeom prst="rect">
            <a:avLst/>
          </a:prstGeom>
          <a:noFill/>
          <a:ln w="9525">
            <a:noFill/>
            <a:miter lim="800000"/>
            <a:headEnd/>
            <a:tailEnd/>
          </a:ln>
        </p:spPr>
        <p:txBody>
          <a:bodyPr wrap="none">
            <a:spAutoFit/>
          </a:bodyPr>
          <a:lstStyle/>
          <a:p>
            <a:pPr eaLnBrk="0" hangingPunct="0"/>
            <a:r>
              <a:rPr lang="en-US" sz="2400">
                <a:latin typeface="+mn-lt"/>
                <a:cs typeface="Arial" pitchFamily="34" charset="0"/>
              </a:rPr>
              <a:t>M5</a:t>
            </a:r>
          </a:p>
        </p:txBody>
      </p:sp>
      <p:sp>
        <p:nvSpPr>
          <p:cNvPr id="217113" name="Text Box 27"/>
          <p:cNvSpPr txBox="1">
            <a:spLocks noChangeArrowheads="1"/>
          </p:cNvSpPr>
          <p:nvPr/>
        </p:nvSpPr>
        <p:spPr bwMode="auto">
          <a:xfrm>
            <a:off x="7870825" y="2660650"/>
            <a:ext cx="639919" cy="461665"/>
          </a:xfrm>
          <a:prstGeom prst="rect">
            <a:avLst/>
          </a:prstGeom>
          <a:noFill/>
          <a:ln w="9525">
            <a:noFill/>
            <a:miter lim="800000"/>
            <a:headEnd/>
            <a:tailEnd/>
          </a:ln>
        </p:spPr>
        <p:txBody>
          <a:bodyPr wrap="none">
            <a:spAutoFit/>
          </a:bodyPr>
          <a:lstStyle/>
          <a:p>
            <a:pPr eaLnBrk="0" hangingPunct="0"/>
            <a:r>
              <a:rPr lang="en-US" sz="2400">
                <a:latin typeface="+mn-lt"/>
                <a:cs typeface="Arial" pitchFamily="34" charset="0"/>
              </a:rPr>
              <a:t>M7</a:t>
            </a:r>
          </a:p>
        </p:txBody>
      </p:sp>
      <p:sp>
        <p:nvSpPr>
          <p:cNvPr id="217114" name="Text Box 28"/>
          <p:cNvSpPr txBox="1">
            <a:spLocks noChangeArrowheads="1"/>
          </p:cNvSpPr>
          <p:nvPr/>
        </p:nvSpPr>
        <p:spPr bwMode="auto">
          <a:xfrm>
            <a:off x="5651500" y="4337050"/>
            <a:ext cx="639919" cy="461665"/>
          </a:xfrm>
          <a:prstGeom prst="rect">
            <a:avLst/>
          </a:prstGeom>
          <a:noFill/>
          <a:ln w="9525">
            <a:noFill/>
            <a:miter lim="800000"/>
            <a:headEnd/>
            <a:tailEnd/>
          </a:ln>
        </p:spPr>
        <p:txBody>
          <a:bodyPr wrap="none">
            <a:spAutoFit/>
          </a:bodyPr>
          <a:lstStyle/>
          <a:p>
            <a:pPr eaLnBrk="0" hangingPunct="0"/>
            <a:r>
              <a:rPr lang="en-US" sz="2400">
                <a:latin typeface="+mn-lt"/>
                <a:cs typeface="Arial" pitchFamily="34" charset="0"/>
              </a:rPr>
              <a:t>M6</a:t>
            </a:r>
          </a:p>
        </p:txBody>
      </p:sp>
      <p:grpSp>
        <p:nvGrpSpPr>
          <p:cNvPr id="20" name="Group 125"/>
          <p:cNvGrpSpPr>
            <a:grpSpLocks/>
          </p:cNvGrpSpPr>
          <p:nvPr/>
        </p:nvGrpSpPr>
        <p:grpSpPr bwMode="auto">
          <a:xfrm>
            <a:off x="4191001" y="5333997"/>
            <a:ext cx="1509713" cy="854075"/>
            <a:chOff x="2640" y="3360"/>
            <a:chExt cx="951" cy="538"/>
          </a:xfrm>
        </p:grpSpPr>
        <p:sp>
          <p:nvSpPr>
            <p:cNvPr id="217116" name="Text Box 126"/>
            <p:cNvSpPr txBox="1">
              <a:spLocks noChangeArrowheads="1"/>
            </p:cNvSpPr>
            <p:nvPr/>
          </p:nvSpPr>
          <p:spPr bwMode="auto">
            <a:xfrm>
              <a:off x="2640" y="3491"/>
              <a:ext cx="951" cy="407"/>
            </a:xfrm>
            <a:prstGeom prst="rect">
              <a:avLst/>
            </a:prstGeom>
            <a:noFill/>
            <a:ln w="9525">
              <a:noFill/>
              <a:miter lim="800000"/>
              <a:headEnd/>
              <a:tailEnd/>
            </a:ln>
          </p:spPr>
          <p:txBody>
            <a:bodyPr wrap="none">
              <a:spAutoFit/>
            </a:bodyPr>
            <a:lstStyle/>
            <a:p>
              <a:pPr eaLnBrk="0" hangingPunct="0"/>
              <a:r>
                <a:rPr lang="en-US">
                  <a:latin typeface="+mn-lt"/>
                  <a:cs typeface="Arial" pitchFamily="34" charset="0"/>
                </a:rPr>
                <a:t>Backup for </a:t>
              </a:r>
              <a:br>
                <a:rPr lang="en-US">
                  <a:latin typeface="+mn-lt"/>
                  <a:cs typeface="Arial" pitchFamily="34" charset="0"/>
                </a:rPr>
              </a:br>
              <a:r>
                <a:rPr lang="en-US">
                  <a:latin typeface="+mn-lt"/>
                  <a:cs typeface="Arial" pitchFamily="34" charset="0"/>
                </a:rPr>
                <a:t>M4-M5 hop</a:t>
              </a:r>
            </a:p>
          </p:txBody>
        </p:sp>
        <p:sp>
          <p:nvSpPr>
            <p:cNvPr id="217117" name="Line 127"/>
            <p:cNvSpPr>
              <a:spLocks noChangeShapeType="1"/>
            </p:cNvSpPr>
            <p:nvPr/>
          </p:nvSpPr>
          <p:spPr bwMode="auto">
            <a:xfrm flipH="1" flipV="1">
              <a:off x="2976" y="3360"/>
              <a:ext cx="96" cy="192"/>
            </a:xfrm>
            <a:prstGeom prst="line">
              <a:avLst/>
            </a:prstGeom>
            <a:noFill/>
            <a:ln w="28575">
              <a:solidFill>
                <a:srgbClr val="FF3300"/>
              </a:solidFill>
              <a:round/>
              <a:headEnd/>
              <a:tailEnd type="triangle" w="med" len="med"/>
            </a:ln>
          </p:spPr>
          <p:txBody>
            <a:bodyPr wrap="none" anchor="ctr"/>
            <a:lstStyle/>
            <a:p>
              <a:endParaRPr lang="pl-PL">
                <a:latin typeface="+mn-lt"/>
              </a:endParaRPr>
            </a:p>
          </p:txBody>
        </p:sp>
      </p:grpSp>
      <p:grpSp>
        <p:nvGrpSpPr>
          <p:cNvPr id="21" name="Group 128"/>
          <p:cNvGrpSpPr>
            <a:grpSpLocks/>
          </p:cNvGrpSpPr>
          <p:nvPr/>
        </p:nvGrpSpPr>
        <p:grpSpPr bwMode="auto">
          <a:xfrm>
            <a:off x="3200399" y="1976438"/>
            <a:ext cx="2016125" cy="1071562"/>
            <a:chOff x="2016" y="1245"/>
            <a:chExt cx="1270" cy="675"/>
          </a:xfrm>
        </p:grpSpPr>
        <p:sp>
          <p:nvSpPr>
            <p:cNvPr id="217119" name="Text Box 129"/>
            <p:cNvSpPr txBox="1">
              <a:spLocks noChangeArrowheads="1"/>
            </p:cNvSpPr>
            <p:nvPr/>
          </p:nvSpPr>
          <p:spPr bwMode="auto">
            <a:xfrm>
              <a:off x="2016" y="1245"/>
              <a:ext cx="1270" cy="407"/>
            </a:xfrm>
            <a:prstGeom prst="rect">
              <a:avLst/>
            </a:prstGeom>
            <a:noFill/>
            <a:ln w="9525">
              <a:noFill/>
              <a:miter lim="800000"/>
              <a:headEnd/>
              <a:tailEnd/>
            </a:ln>
          </p:spPr>
          <p:txBody>
            <a:bodyPr wrap="none">
              <a:spAutoFit/>
            </a:bodyPr>
            <a:lstStyle/>
            <a:p>
              <a:pPr eaLnBrk="0" hangingPunct="0"/>
              <a:r>
                <a:rPr lang="en-US">
                  <a:latin typeface="+mn-lt"/>
                  <a:cs typeface="Arial" pitchFamily="34" charset="0"/>
                </a:rPr>
                <a:t>Primary lambda</a:t>
              </a:r>
              <a:br>
                <a:rPr lang="en-US">
                  <a:latin typeface="+mn-lt"/>
                  <a:cs typeface="Arial" pitchFamily="34" charset="0"/>
                </a:rPr>
              </a:br>
              <a:r>
                <a:rPr lang="en-US">
                  <a:latin typeface="+mn-lt"/>
                  <a:cs typeface="Arial" pitchFamily="34" charset="0"/>
                </a:rPr>
                <a:t>LSP (M1-M7)</a:t>
              </a:r>
            </a:p>
          </p:txBody>
        </p:sp>
        <p:sp>
          <p:nvSpPr>
            <p:cNvPr id="217120" name="Line 130"/>
            <p:cNvSpPr>
              <a:spLocks noChangeShapeType="1"/>
            </p:cNvSpPr>
            <p:nvPr/>
          </p:nvSpPr>
          <p:spPr bwMode="auto">
            <a:xfrm flipH="1">
              <a:off x="2112" y="1680"/>
              <a:ext cx="192" cy="240"/>
            </a:xfrm>
            <a:prstGeom prst="line">
              <a:avLst/>
            </a:prstGeom>
            <a:noFill/>
            <a:ln w="28575">
              <a:solidFill>
                <a:srgbClr val="FF3300"/>
              </a:solidFill>
              <a:round/>
              <a:headEnd/>
              <a:tailEnd type="triangle" w="med" len="med"/>
            </a:ln>
          </p:spPr>
          <p:txBody>
            <a:bodyPr wrap="none" anchor="ctr"/>
            <a:lstStyle/>
            <a:p>
              <a:endParaRPr lang="pl-PL">
                <a:latin typeface="+mn-lt"/>
              </a:endParaRPr>
            </a:p>
          </p:txBody>
        </p:sp>
      </p:grpSp>
      <p:sp>
        <p:nvSpPr>
          <p:cNvPr id="264323" name="AutoShape 131"/>
          <p:cNvSpPr>
            <a:spLocks noChangeArrowheads="1"/>
          </p:cNvSpPr>
          <p:nvPr/>
        </p:nvSpPr>
        <p:spPr bwMode="auto">
          <a:xfrm>
            <a:off x="1295400" y="2819400"/>
            <a:ext cx="457200" cy="457200"/>
          </a:xfrm>
          <a:prstGeom prst="irregularSeal1">
            <a:avLst/>
          </a:prstGeom>
          <a:solidFill>
            <a:srgbClr val="FFFF66"/>
          </a:solidFill>
          <a:ln w="9525">
            <a:solidFill>
              <a:schemeClr val="tx1"/>
            </a:solidFill>
            <a:miter lim="800000"/>
            <a:headEnd/>
            <a:tailEnd/>
          </a:ln>
        </p:spPr>
        <p:txBody>
          <a:bodyPr wrap="none" anchor="ctr"/>
          <a:lstStyle/>
          <a:p>
            <a:endParaRPr lang="en-US">
              <a:latin typeface="+mn-lt"/>
              <a:cs typeface="Arial" pitchFamily="34" charset="0"/>
            </a:endParaRPr>
          </a:p>
        </p:txBody>
      </p:sp>
      <p:sp>
        <p:nvSpPr>
          <p:cNvPr id="264324" name="AutoShape 132"/>
          <p:cNvSpPr>
            <a:spLocks noChangeArrowheads="1"/>
          </p:cNvSpPr>
          <p:nvPr/>
        </p:nvSpPr>
        <p:spPr bwMode="auto">
          <a:xfrm>
            <a:off x="4953000" y="2743200"/>
            <a:ext cx="457200" cy="457200"/>
          </a:xfrm>
          <a:prstGeom prst="irregularSeal1">
            <a:avLst/>
          </a:prstGeom>
          <a:solidFill>
            <a:srgbClr val="FFFF66"/>
          </a:solidFill>
          <a:ln w="9525">
            <a:solidFill>
              <a:schemeClr val="tx1"/>
            </a:solidFill>
            <a:miter lim="800000"/>
            <a:headEnd/>
            <a:tailEnd/>
          </a:ln>
        </p:spPr>
        <p:txBody>
          <a:bodyPr wrap="none" anchor="ctr"/>
          <a:lstStyle/>
          <a:p>
            <a:endParaRPr lang="en-US">
              <a:latin typeface="+mn-lt"/>
              <a:cs typeface="Arial" pitchFamily="34" charset="0"/>
            </a:endParaRPr>
          </a:p>
        </p:txBody>
      </p:sp>
      <p:sp>
        <p:nvSpPr>
          <p:cNvPr id="217123" name="Line 9"/>
          <p:cNvSpPr>
            <a:spLocks noChangeShapeType="1"/>
          </p:cNvSpPr>
          <p:nvPr/>
        </p:nvSpPr>
        <p:spPr bwMode="auto">
          <a:xfrm flipV="1">
            <a:off x="1374775" y="2743200"/>
            <a:ext cx="728663" cy="762000"/>
          </a:xfrm>
          <a:prstGeom prst="line">
            <a:avLst/>
          </a:prstGeom>
          <a:noFill/>
          <a:ln w="38100">
            <a:solidFill>
              <a:schemeClr val="tx1"/>
            </a:solidFill>
            <a:round/>
            <a:headEnd/>
            <a:tailEnd/>
          </a:ln>
        </p:spPr>
        <p:txBody>
          <a:bodyPr wrap="none" anchor="ctr"/>
          <a:lstStyle/>
          <a:p>
            <a:endParaRPr lang="pl-PL">
              <a:latin typeface="+mn-lt"/>
            </a:endParaRPr>
          </a:p>
        </p:txBody>
      </p:sp>
      <p:sp>
        <p:nvSpPr>
          <p:cNvPr id="217124" name="Line 10"/>
          <p:cNvSpPr>
            <a:spLocks noChangeShapeType="1"/>
          </p:cNvSpPr>
          <p:nvPr/>
        </p:nvSpPr>
        <p:spPr bwMode="auto">
          <a:xfrm flipV="1">
            <a:off x="1374775" y="2889250"/>
            <a:ext cx="728663" cy="768350"/>
          </a:xfrm>
          <a:prstGeom prst="line">
            <a:avLst/>
          </a:prstGeom>
          <a:noFill/>
          <a:ln w="38100">
            <a:solidFill>
              <a:schemeClr val="tx1"/>
            </a:solidFill>
            <a:round/>
            <a:headEnd/>
            <a:tailEnd/>
          </a:ln>
        </p:spPr>
        <p:txBody>
          <a:bodyPr wrap="none" anchor="ctr"/>
          <a:lstStyle/>
          <a:p>
            <a:endParaRPr lang="pl-PL">
              <a:latin typeface="+mn-lt"/>
            </a:endParaRPr>
          </a:p>
        </p:txBody>
      </p:sp>
      <p:sp>
        <p:nvSpPr>
          <p:cNvPr id="217125" name="Line 11"/>
          <p:cNvSpPr>
            <a:spLocks noChangeShapeType="1"/>
          </p:cNvSpPr>
          <p:nvPr/>
        </p:nvSpPr>
        <p:spPr bwMode="auto">
          <a:xfrm>
            <a:off x="2560638" y="2743200"/>
            <a:ext cx="1527175" cy="1066800"/>
          </a:xfrm>
          <a:prstGeom prst="line">
            <a:avLst/>
          </a:prstGeom>
          <a:noFill/>
          <a:ln w="38100">
            <a:solidFill>
              <a:schemeClr val="tx1"/>
            </a:solidFill>
            <a:round/>
            <a:headEnd/>
            <a:tailEnd/>
          </a:ln>
        </p:spPr>
        <p:txBody>
          <a:bodyPr wrap="none" anchor="ctr"/>
          <a:lstStyle/>
          <a:p>
            <a:endParaRPr lang="pl-PL">
              <a:latin typeface="+mn-lt"/>
            </a:endParaRPr>
          </a:p>
        </p:txBody>
      </p:sp>
      <p:sp>
        <p:nvSpPr>
          <p:cNvPr id="217126" name="Line 13"/>
          <p:cNvSpPr>
            <a:spLocks noChangeShapeType="1"/>
          </p:cNvSpPr>
          <p:nvPr/>
        </p:nvSpPr>
        <p:spPr bwMode="auto">
          <a:xfrm>
            <a:off x="6332538" y="2395538"/>
            <a:ext cx="1519237" cy="1143000"/>
          </a:xfrm>
          <a:prstGeom prst="line">
            <a:avLst/>
          </a:prstGeom>
          <a:noFill/>
          <a:ln w="38100">
            <a:solidFill>
              <a:schemeClr val="tx1"/>
            </a:solidFill>
            <a:round/>
            <a:headEnd/>
            <a:tailEnd/>
          </a:ln>
        </p:spPr>
        <p:txBody>
          <a:bodyPr wrap="none" anchor="ctr"/>
          <a:lstStyle/>
          <a:p>
            <a:endParaRPr lang="pl-PL">
              <a:latin typeface="+mn-lt"/>
            </a:endParaRPr>
          </a:p>
        </p:txBody>
      </p:sp>
      <p:sp>
        <p:nvSpPr>
          <p:cNvPr id="217127" name="Line 14"/>
          <p:cNvSpPr>
            <a:spLocks noChangeShapeType="1"/>
          </p:cNvSpPr>
          <p:nvPr/>
        </p:nvSpPr>
        <p:spPr bwMode="auto">
          <a:xfrm flipV="1">
            <a:off x="6789738" y="3603625"/>
            <a:ext cx="1084262" cy="1287463"/>
          </a:xfrm>
          <a:prstGeom prst="line">
            <a:avLst/>
          </a:prstGeom>
          <a:noFill/>
          <a:ln w="38100">
            <a:solidFill>
              <a:schemeClr val="tx1"/>
            </a:solidFill>
            <a:round/>
            <a:headEnd/>
            <a:tailEnd/>
          </a:ln>
        </p:spPr>
        <p:txBody>
          <a:bodyPr wrap="none" anchor="ctr"/>
          <a:lstStyle/>
          <a:p>
            <a:endParaRPr lang="pl-PL">
              <a:latin typeface="+mn-lt"/>
            </a:endParaRPr>
          </a:p>
        </p:txBody>
      </p:sp>
      <p:sp>
        <p:nvSpPr>
          <p:cNvPr id="217128" name="Line 15"/>
          <p:cNvSpPr>
            <a:spLocks noChangeShapeType="1"/>
          </p:cNvSpPr>
          <p:nvPr/>
        </p:nvSpPr>
        <p:spPr bwMode="auto">
          <a:xfrm>
            <a:off x="1374775" y="3810000"/>
            <a:ext cx="1417638" cy="1600200"/>
          </a:xfrm>
          <a:prstGeom prst="line">
            <a:avLst/>
          </a:prstGeom>
          <a:noFill/>
          <a:ln w="38100">
            <a:solidFill>
              <a:schemeClr val="tx1"/>
            </a:solidFill>
            <a:round/>
            <a:headEnd/>
            <a:tailEnd/>
          </a:ln>
        </p:spPr>
        <p:txBody>
          <a:bodyPr wrap="none" anchor="ctr"/>
          <a:lstStyle/>
          <a:p>
            <a:endParaRPr lang="pl-PL">
              <a:latin typeface="+mn-lt"/>
            </a:endParaRPr>
          </a:p>
        </p:txBody>
      </p:sp>
      <p:sp>
        <p:nvSpPr>
          <p:cNvPr id="217129" name="Line 16"/>
          <p:cNvSpPr>
            <a:spLocks noChangeShapeType="1"/>
          </p:cNvSpPr>
          <p:nvPr/>
        </p:nvSpPr>
        <p:spPr bwMode="auto">
          <a:xfrm flipV="1">
            <a:off x="3249613" y="3810000"/>
            <a:ext cx="944562" cy="1371600"/>
          </a:xfrm>
          <a:prstGeom prst="line">
            <a:avLst/>
          </a:prstGeom>
          <a:noFill/>
          <a:ln w="38100">
            <a:solidFill>
              <a:schemeClr val="tx1"/>
            </a:solidFill>
            <a:round/>
            <a:headEnd/>
            <a:tailEnd/>
          </a:ln>
        </p:spPr>
        <p:txBody>
          <a:bodyPr wrap="none" anchor="ctr"/>
          <a:lstStyle/>
          <a:p>
            <a:endParaRPr lang="pl-PL">
              <a:latin typeface="+mn-lt"/>
            </a:endParaRPr>
          </a:p>
        </p:txBody>
      </p:sp>
      <p:sp>
        <p:nvSpPr>
          <p:cNvPr id="217130" name="Line 18"/>
          <p:cNvSpPr>
            <a:spLocks noChangeShapeType="1"/>
          </p:cNvSpPr>
          <p:nvPr/>
        </p:nvSpPr>
        <p:spPr bwMode="auto">
          <a:xfrm flipH="1" flipV="1">
            <a:off x="6175375" y="2667000"/>
            <a:ext cx="381000" cy="1905000"/>
          </a:xfrm>
          <a:prstGeom prst="line">
            <a:avLst/>
          </a:prstGeom>
          <a:noFill/>
          <a:ln w="38100">
            <a:solidFill>
              <a:schemeClr val="tx1"/>
            </a:solidFill>
            <a:round/>
            <a:headEnd/>
            <a:tailEnd/>
          </a:ln>
        </p:spPr>
        <p:txBody>
          <a:bodyPr wrap="none" anchor="ctr"/>
          <a:lstStyle/>
          <a:p>
            <a:endParaRPr lang="pl-PL">
              <a:latin typeface="+mn-lt"/>
            </a:endParaRPr>
          </a:p>
        </p:txBody>
      </p:sp>
      <p:grpSp>
        <p:nvGrpSpPr>
          <p:cNvPr id="217131" name="Group 142"/>
          <p:cNvGrpSpPr>
            <a:grpSpLocks/>
          </p:cNvGrpSpPr>
          <p:nvPr/>
        </p:nvGrpSpPr>
        <p:grpSpPr bwMode="auto">
          <a:xfrm>
            <a:off x="879475" y="3248025"/>
            <a:ext cx="533400" cy="736600"/>
            <a:chOff x="765175" y="5327676"/>
            <a:chExt cx="533400" cy="736574"/>
          </a:xfrm>
        </p:grpSpPr>
        <p:pic>
          <p:nvPicPr>
            <p:cNvPr id="217132" name="Picture 7" descr="ATM switch"/>
            <p:cNvPicPr>
              <a:picLocks noChangeAspect="1" noChangeArrowheads="1"/>
            </p:cNvPicPr>
            <p:nvPr/>
          </p:nvPicPr>
          <p:blipFill>
            <a:blip r:embed="rId3" cstate="print"/>
            <a:srcRect/>
            <a:stretch>
              <a:fillRect/>
            </a:stretch>
          </p:blipFill>
          <p:spPr bwMode="auto">
            <a:xfrm>
              <a:off x="765175" y="5562600"/>
              <a:ext cx="533400" cy="501650"/>
            </a:xfrm>
            <a:prstGeom prst="rect">
              <a:avLst/>
            </a:prstGeom>
            <a:solidFill>
              <a:srgbClr val="FFFF99"/>
            </a:solidFill>
            <a:ln w="9525">
              <a:noFill/>
              <a:miter lim="800000"/>
              <a:headEnd/>
              <a:tailEnd/>
            </a:ln>
          </p:spPr>
        </p:pic>
        <p:pic>
          <p:nvPicPr>
            <p:cNvPr id="217133" name="Picture 4" descr="C:\Documents and Settings\Andrzej\Moje dokumenty\Artykuly\router_joeseph_teed_01.png"/>
            <p:cNvPicPr>
              <a:picLocks noChangeAspect="1" noChangeArrowheads="1"/>
            </p:cNvPicPr>
            <p:nvPr/>
          </p:nvPicPr>
          <p:blipFill>
            <a:blip r:embed="rId4" cstate="print"/>
            <a:srcRect/>
            <a:stretch>
              <a:fillRect/>
            </a:stretch>
          </p:blipFill>
          <p:spPr bwMode="auto">
            <a:xfrm>
              <a:off x="765175" y="5327676"/>
              <a:ext cx="457200" cy="336550"/>
            </a:xfrm>
            <a:prstGeom prst="rect">
              <a:avLst/>
            </a:prstGeom>
            <a:noFill/>
            <a:ln w="9525">
              <a:noFill/>
              <a:miter lim="800000"/>
              <a:headEnd/>
              <a:tailEnd/>
            </a:ln>
          </p:spPr>
        </p:pic>
      </p:grpSp>
      <p:grpSp>
        <p:nvGrpSpPr>
          <p:cNvPr id="217134" name="Group 145"/>
          <p:cNvGrpSpPr>
            <a:grpSpLocks/>
          </p:cNvGrpSpPr>
          <p:nvPr/>
        </p:nvGrpSpPr>
        <p:grpSpPr bwMode="auto">
          <a:xfrm>
            <a:off x="2103438" y="2217738"/>
            <a:ext cx="533400" cy="736600"/>
            <a:chOff x="765175" y="5327676"/>
            <a:chExt cx="533400" cy="736574"/>
          </a:xfrm>
        </p:grpSpPr>
        <p:pic>
          <p:nvPicPr>
            <p:cNvPr id="217135" name="Picture 7" descr="ATM switch"/>
            <p:cNvPicPr>
              <a:picLocks noChangeAspect="1" noChangeArrowheads="1"/>
            </p:cNvPicPr>
            <p:nvPr/>
          </p:nvPicPr>
          <p:blipFill>
            <a:blip r:embed="rId3" cstate="print"/>
            <a:srcRect/>
            <a:stretch>
              <a:fillRect/>
            </a:stretch>
          </p:blipFill>
          <p:spPr bwMode="auto">
            <a:xfrm>
              <a:off x="765175" y="5562600"/>
              <a:ext cx="533400" cy="501650"/>
            </a:xfrm>
            <a:prstGeom prst="rect">
              <a:avLst/>
            </a:prstGeom>
            <a:solidFill>
              <a:srgbClr val="FFFF99"/>
            </a:solidFill>
            <a:ln w="9525">
              <a:noFill/>
              <a:miter lim="800000"/>
              <a:headEnd/>
              <a:tailEnd/>
            </a:ln>
          </p:spPr>
        </p:pic>
        <p:pic>
          <p:nvPicPr>
            <p:cNvPr id="217136" name="Picture 4" descr="C:\Documents and Settings\Andrzej\Moje dokumenty\Artykuly\router_joeseph_teed_01.png"/>
            <p:cNvPicPr>
              <a:picLocks noChangeAspect="1" noChangeArrowheads="1"/>
            </p:cNvPicPr>
            <p:nvPr/>
          </p:nvPicPr>
          <p:blipFill>
            <a:blip r:embed="rId4" cstate="print"/>
            <a:srcRect/>
            <a:stretch>
              <a:fillRect/>
            </a:stretch>
          </p:blipFill>
          <p:spPr bwMode="auto">
            <a:xfrm>
              <a:off x="765175" y="5327676"/>
              <a:ext cx="457200" cy="336550"/>
            </a:xfrm>
            <a:prstGeom prst="rect">
              <a:avLst/>
            </a:prstGeom>
            <a:noFill/>
            <a:ln w="9525">
              <a:noFill/>
              <a:miter lim="800000"/>
              <a:headEnd/>
              <a:tailEnd/>
            </a:ln>
          </p:spPr>
        </p:pic>
      </p:grpSp>
      <p:grpSp>
        <p:nvGrpSpPr>
          <p:cNvPr id="217137" name="Group 148"/>
          <p:cNvGrpSpPr>
            <a:grpSpLocks/>
          </p:cNvGrpSpPr>
          <p:nvPr/>
        </p:nvGrpSpPr>
        <p:grpSpPr bwMode="auto">
          <a:xfrm>
            <a:off x="4087813" y="3267075"/>
            <a:ext cx="533400" cy="736600"/>
            <a:chOff x="765175" y="5327676"/>
            <a:chExt cx="533400" cy="736574"/>
          </a:xfrm>
        </p:grpSpPr>
        <p:pic>
          <p:nvPicPr>
            <p:cNvPr id="217138" name="Picture 7" descr="ATM switch"/>
            <p:cNvPicPr>
              <a:picLocks noChangeAspect="1" noChangeArrowheads="1"/>
            </p:cNvPicPr>
            <p:nvPr/>
          </p:nvPicPr>
          <p:blipFill>
            <a:blip r:embed="rId3" cstate="print"/>
            <a:srcRect/>
            <a:stretch>
              <a:fillRect/>
            </a:stretch>
          </p:blipFill>
          <p:spPr bwMode="auto">
            <a:xfrm>
              <a:off x="765175" y="5562600"/>
              <a:ext cx="533400" cy="501650"/>
            </a:xfrm>
            <a:prstGeom prst="rect">
              <a:avLst/>
            </a:prstGeom>
            <a:solidFill>
              <a:srgbClr val="FFFF99"/>
            </a:solidFill>
            <a:ln w="9525">
              <a:noFill/>
              <a:miter lim="800000"/>
              <a:headEnd/>
              <a:tailEnd/>
            </a:ln>
          </p:spPr>
        </p:pic>
        <p:pic>
          <p:nvPicPr>
            <p:cNvPr id="217139" name="Picture 4" descr="C:\Documents and Settings\Andrzej\Moje dokumenty\Artykuly\router_joeseph_teed_01.png"/>
            <p:cNvPicPr>
              <a:picLocks noChangeAspect="1" noChangeArrowheads="1"/>
            </p:cNvPicPr>
            <p:nvPr/>
          </p:nvPicPr>
          <p:blipFill>
            <a:blip r:embed="rId4" cstate="print"/>
            <a:srcRect/>
            <a:stretch>
              <a:fillRect/>
            </a:stretch>
          </p:blipFill>
          <p:spPr bwMode="auto">
            <a:xfrm>
              <a:off x="765175" y="5327676"/>
              <a:ext cx="457200" cy="336550"/>
            </a:xfrm>
            <a:prstGeom prst="rect">
              <a:avLst/>
            </a:prstGeom>
            <a:noFill/>
            <a:ln w="9525">
              <a:noFill/>
              <a:miter lim="800000"/>
              <a:headEnd/>
              <a:tailEnd/>
            </a:ln>
          </p:spPr>
        </p:pic>
      </p:grpSp>
      <p:grpSp>
        <p:nvGrpSpPr>
          <p:cNvPr id="217140" name="Group 151"/>
          <p:cNvGrpSpPr>
            <a:grpSpLocks/>
          </p:cNvGrpSpPr>
          <p:nvPr/>
        </p:nvGrpSpPr>
        <p:grpSpPr bwMode="auto">
          <a:xfrm>
            <a:off x="5892800" y="1895475"/>
            <a:ext cx="533400" cy="736600"/>
            <a:chOff x="765175" y="5327676"/>
            <a:chExt cx="533400" cy="736574"/>
          </a:xfrm>
        </p:grpSpPr>
        <p:pic>
          <p:nvPicPr>
            <p:cNvPr id="217141" name="Picture 7" descr="ATM switch"/>
            <p:cNvPicPr>
              <a:picLocks noChangeAspect="1" noChangeArrowheads="1"/>
            </p:cNvPicPr>
            <p:nvPr/>
          </p:nvPicPr>
          <p:blipFill>
            <a:blip r:embed="rId3" cstate="print"/>
            <a:srcRect/>
            <a:stretch>
              <a:fillRect/>
            </a:stretch>
          </p:blipFill>
          <p:spPr bwMode="auto">
            <a:xfrm>
              <a:off x="765175" y="5562600"/>
              <a:ext cx="533400" cy="501650"/>
            </a:xfrm>
            <a:prstGeom prst="rect">
              <a:avLst/>
            </a:prstGeom>
            <a:solidFill>
              <a:srgbClr val="FFFF99"/>
            </a:solidFill>
            <a:ln w="9525">
              <a:noFill/>
              <a:miter lim="800000"/>
              <a:headEnd/>
              <a:tailEnd/>
            </a:ln>
          </p:spPr>
        </p:pic>
        <p:pic>
          <p:nvPicPr>
            <p:cNvPr id="217142" name="Picture 4" descr="C:\Documents and Settings\Andrzej\Moje dokumenty\Artykuly\router_joeseph_teed_01.png"/>
            <p:cNvPicPr>
              <a:picLocks noChangeAspect="1" noChangeArrowheads="1"/>
            </p:cNvPicPr>
            <p:nvPr/>
          </p:nvPicPr>
          <p:blipFill>
            <a:blip r:embed="rId4" cstate="print"/>
            <a:srcRect/>
            <a:stretch>
              <a:fillRect/>
            </a:stretch>
          </p:blipFill>
          <p:spPr bwMode="auto">
            <a:xfrm>
              <a:off x="765175" y="5327676"/>
              <a:ext cx="457200" cy="336550"/>
            </a:xfrm>
            <a:prstGeom prst="rect">
              <a:avLst/>
            </a:prstGeom>
            <a:noFill/>
            <a:ln w="9525">
              <a:noFill/>
              <a:miter lim="800000"/>
              <a:headEnd/>
              <a:tailEnd/>
            </a:ln>
          </p:spPr>
        </p:pic>
      </p:grpSp>
      <p:grpSp>
        <p:nvGrpSpPr>
          <p:cNvPr id="217143" name="Group 154"/>
          <p:cNvGrpSpPr>
            <a:grpSpLocks/>
          </p:cNvGrpSpPr>
          <p:nvPr/>
        </p:nvGrpSpPr>
        <p:grpSpPr bwMode="auto">
          <a:xfrm>
            <a:off x="7874000" y="3114675"/>
            <a:ext cx="533400" cy="736600"/>
            <a:chOff x="765175" y="5327676"/>
            <a:chExt cx="533400" cy="736574"/>
          </a:xfrm>
        </p:grpSpPr>
        <p:pic>
          <p:nvPicPr>
            <p:cNvPr id="217144" name="Picture 7" descr="ATM switch"/>
            <p:cNvPicPr>
              <a:picLocks noChangeAspect="1" noChangeArrowheads="1"/>
            </p:cNvPicPr>
            <p:nvPr/>
          </p:nvPicPr>
          <p:blipFill>
            <a:blip r:embed="rId3" cstate="print"/>
            <a:srcRect/>
            <a:stretch>
              <a:fillRect/>
            </a:stretch>
          </p:blipFill>
          <p:spPr bwMode="auto">
            <a:xfrm>
              <a:off x="765175" y="5562600"/>
              <a:ext cx="533400" cy="501650"/>
            </a:xfrm>
            <a:prstGeom prst="rect">
              <a:avLst/>
            </a:prstGeom>
            <a:solidFill>
              <a:srgbClr val="FFFF99"/>
            </a:solidFill>
            <a:ln w="9525">
              <a:noFill/>
              <a:miter lim="800000"/>
              <a:headEnd/>
              <a:tailEnd/>
            </a:ln>
          </p:spPr>
        </p:pic>
        <p:pic>
          <p:nvPicPr>
            <p:cNvPr id="217145" name="Picture 4" descr="C:\Documents and Settings\Andrzej\Moje dokumenty\Artykuly\router_joeseph_teed_01.png"/>
            <p:cNvPicPr>
              <a:picLocks noChangeAspect="1" noChangeArrowheads="1"/>
            </p:cNvPicPr>
            <p:nvPr/>
          </p:nvPicPr>
          <p:blipFill>
            <a:blip r:embed="rId4" cstate="print"/>
            <a:srcRect/>
            <a:stretch>
              <a:fillRect/>
            </a:stretch>
          </p:blipFill>
          <p:spPr bwMode="auto">
            <a:xfrm>
              <a:off x="765175" y="5327676"/>
              <a:ext cx="457200" cy="336550"/>
            </a:xfrm>
            <a:prstGeom prst="rect">
              <a:avLst/>
            </a:prstGeom>
            <a:noFill/>
            <a:ln w="9525">
              <a:noFill/>
              <a:miter lim="800000"/>
              <a:headEnd/>
              <a:tailEnd/>
            </a:ln>
          </p:spPr>
        </p:pic>
      </p:grpSp>
      <p:grpSp>
        <p:nvGrpSpPr>
          <p:cNvPr id="217146" name="Group 157"/>
          <p:cNvGrpSpPr>
            <a:grpSpLocks/>
          </p:cNvGrpSpPr>
          <p:nvPr/>
        </p:nvGrpSpPr>
        <p:grpSpPr bwMode="auto">
          <a:xfrm>
            <a:off x="2792413" y="4821238"/>
            <a:ext cx="533400" cy="736600"/>
            <a:chOff x="765175" y="5327676"/>
            <a:chExt cx="533400" cy="736574"/>
          </a:xfrm>
        </p:grpSpPr>
        <p:pic>
          <p:nvPicPr>
            <p:cNvPr id="217147" name="Picture 7" descr="ATM switch"/>
            <p:cNvPicPr>
              <a:picLocks noChangeAspect="1" noChangeArrowheads="1"/>
            </p:cNvPicPr>
            <p:nvPr/>
          </p:nvPicPr>
          <p:blipFill>
            <a:blip r:embed="rId3" cstate="print"/>
            <a:srcRect/>
            <a:stretch>
              <a:fillRect/>
            </a:stretch>
          </p:blipFill>
          <p:spPr bwMode="auto">
            <a:xfrm>
              <a:off x="765175" y="5562600"/>
              <a:ext cx="533400" cy="501650"/>
            </a:xfrm>
            <a:prstGeom prst="rect">
              <a:avLst/>
            </a:prstGeom>
            <a:solidFill>
              <a:srgbClr val="FFFF99"/>
            </a:solidFill>
            <a:ln w="9525">
              <a:noFill/>
              <a:miter lim="800000"/>
              <a:headEnd/>
              <a:tailEnd/>
            </a:ln>
          </p:spPr>
        </p:pic>
        <p:pic>
          <p:nvPicPr>
            <p:cNvPr id="217148" name="Picture 4" descr="C:\Documents and Settings\Andrzej\Moje dokumenty\Artykuly\router_joeseph_teed_01.png"/>
            <p:cNvPicPr>
              <a:picLocks noChangeAspect="1" noChangeArrowheads="1"/>
            </p:cNvPicPr>
            <p:nvPr/>
          </p:nvPicPr>
          <p:blipFill>
            <a:blip r:embed="rId4" cstate="print"/>
            <a:srcRect/>
            <a:stretch>
              <a:fillRect/>
            </a:stretch>
          </p:blipFill>
          <p:spPr bwMode="auto">
            <a:xfrm>
              <a:off x="765175" y="5327676"/>
              <a:ext cx="457200" cy="336550"/>
            </a:xfrm>
            <a:prstGeom prst="rect">
              <a:avLst/>
            </a:prstGeom>
            <a:noFill/>
            <a:ln w="9525">
              <a:noFill/>
              <a:miter lim="800000"/>
              <a:headEnd/>
              <a:tailEnd/>
            </a:ln>
          </p:spPr>
        </p:pic>
      </p:grpSp>
      <p:grpSp>
        <p:nvGrpSpPr>
          <p:cNvPr id="217149" name="Group 160"/>
          <p:cNvGrpSpPr>
            <a:grpSpLocks/>
          </p:cNvGrpSpPr>
          <p:nvPr/>
        </p:nvGrpSpPr>
        <p:grpSpPr bwMode="auto">
          <a:xfrm>
            <a:off x="6332538" y="4554538"/>
            <a:ext cx="533400" cy="736600"/>
            <a:chOff x="765175" y="5327676"/>
            <a:chExt cx="533400" cy="736574"/>
          </a:xfrm>
        </p:grpSpPr>
        <p:pic>
          <p:nvPicPr>
            <p:cNvPr id="217150" name="Picture 7" descr="ATM switch"/>
            <p:cNvPicPr>
              <a:picLocks noChangeAspect="1" noChangeArrowheads="1"/>
            </p:cNvPicPr>
            <p:nvPr/>
          </p:nvPicPr>
          <p:blipFill>
            <a:blip r:embed="rId3" cstate="print"/>
            <a:srcRect/>
            <a:stretch>
              <a:fillRect/>
            </a:stretch>
          </p:blipFill>
          <p:spPr bwMode="auto">
            <a:xfrm>
              <a:off x="765175" y="5562600"/>
              <a:ext cx="533400" cy="501650"/>
            </a:xfrm>
            <a:prstGeom prst="rect">
              <a:avLst/>
            </a:prstGeom>
            <a:solidFill>
              <a:srgbClr val="FFFF99"/>
            </a:solidFill>
            <a:ln w="9525">
              <a:noFill/>
              <a:miter lim="800000"/>
              <a:headEnd/>
              <a:tailEnd/>
            </a:ln>
          </p:spPr>
        </p:pic>
        <p:pic>
          <p:nvPicPr>
            <p:cNvPr id="217151" name="Picture 4" descr="C:\Documents and Settings\Andrzej\Moje dokumenty\Artykuly\router_joeseph_teed_01.png"/>
            <p:cNvPicPr>
              <a:picLocks noChangeAspect="1" noChangeArrowheads="1"/>
            </p:cNvPicPr>
            <p:nvPr/>
          </p:nvPicPr>
          <p:blipFill>
            <a:blip r:embed="rId4" cstate="print"/>
            <a:srcRect/>
            <a:stretch>
              <a:fillRect/>
            </a:stretch>
          </p:blipFill>
          <p:spPr bwMode="auto">
            <a:xfrm>
              <a:off x="765175" y="5327676"/>
              <a:ext cx="457200" cy="336550"/>
            </a:xfrm>
            <a:prstGeom prst="rect">
              <a:avLst/>
            </a:prstGeom>
            <a:noFill/>
            <a:ln w="9525">
              <a:noFill/>
              <a:miter lim="800000"/>
              <a:headEnd/>
              <a:tailEnd/>
            </a:ln>
          </p:spPr>
        </p:pic>
      </p:grpSp>
    </p:spTree>
    <p:extLst>
      <p:ext uri="{BB962C8B-B14F-4D97-AF65-F5344CB8AC3E}">
        <p14:creationId xmlns:p14="http://schemas.microsoft.com/office/powerpoint/2010/main" val="153206989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dissolv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264323"/>
                                        </p:tgtEl>
                                        <p:attrNameLst>
                                          <p:attrName>style.visibility</p:attrName>
                                        </p:attrNameLst>
                                      </p:cBhvr>
                                      <p:to>
                                        <p:strVal val="visible"/>
                                      </p:to>
                                    </p:set>
                                  </p:childTnLst>
                                  <p:subTnLst>
                                    <p:audio>
                                      <p:cMediaNode>
                                        <p:cTn display="0" masterRel="sameClick">
                                          <p:stCondLst>
                                            <p:cond evt="begin" delay="0">
                                              <p:tn val="15"/>
                                            </p:cond>
                                          </p:stCondLst>
                                          <p:endCondLst>
                                            <p:cond evt="onStopAudio" delay="0">
                                              <p:tgtEl>
                                                <p:sldTgt/>
                                              </p:tgtEl>
                                            </p:cond>
                                          </p:endCondLst>
                                        </p:cTn>
                                        <p:tgtEl>
                                          <p:sndTgt r:embed="rId2" name="explode.wav"/>
                                        </p:tgtEl>
                                      </p:cMediaNode>
                                    </p:audio>
                                  </p:sub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left)">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499"/>
                                          </p:stCondLst>
                                        </p:cTn>
                                        <p:tgtEl>
                                          <p:spTgt spid="264324"/>
                                        </p:tgtEl>
                                        <p:attrNameLst>
                                          <p:attrName>style.visibility</p:attrName>
                                        </p:attrNameLst>
                                      </p:cBhvr>
                                      <p:to>
                                        <p:strVal val="visible"/>
                                      </p:to>
                                    </p:set>
                                  </p:childTnLst>
                                  <p:subTnLst>
                                    <p:audio>
                                      <p:cMediaNode>
                                        <p:cTn display="0" masterRel="sameClick">
                                          <p:stCondLst>
                                            <p:cond evt="begin" delay="0">
                                              <p:tn val="24"/>
                                            </p:cond>
                                          </p:stCondLst>
                                          <p:endCondLst>
                                            <p:cond evt="onStopAudio" delay="0">
                                              <p:tgtEl>
                                                <p:sldTgt/>
                                              </p:tgtEl>
                                            </p:cond>
                                          </p:endCondLst>
                                        </p:cTn>
                                        <p:tgtEl>
                                          <p:sndTgt r:embed="rId2" name="explode.wav"/>
                                        </p:tgtEl>
                                      </p:cMediaNode>
                                    </p:audio>
                                  </p:sub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left)">
                                      <p:cBhvr>
                                        <p:cTn id="30" dur="500"/>
                                        <p:tgtEl>
                                          <p:spTgt spid="3"/>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dissolve">
                                      <p:cBhvr>
                                        <p:cTn id="3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323" grpId="0" animBg="1" autoUpdateAnimBg="0"/>
      <p:bldP spid="264324" grpId="0" animBg="1"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Title 124"/>
          <p:cNvSpPr>
            <a:spLocks noGrp="1"/>
          </p:cNvSpPr>
          <p:nvPr>
            <p:ph type="title"/>
          </p:nvPr>
        </p:nvSpPr>
        <p:spPr/>
        <p:txBody>
          <a:bodyPr/>
          <a:lstStyle/>
          <a:p>
            <a:r>
              <a:rPr lang="en-US" sz="2400" dirty="0">
                <a:latin typeface="+mn-lt"/>
                <a:cs typeface="Arial" pitchFamily="34" charset="0"/>
              </a:rPr>
              <a:t>Global (Path-based) Protection Scheme for MPLS Networks</a:t>
            </a:r>
          </a:p>
        </p:txBody>
      </p:sp>
      <p:grpSp>
        <p:nvGrpSpPr>
          <p:cNvPr id="2" name="Group 2"/>
          <p:cNvGrpSpPr>
            <a:grpSpLocks/>
          </p:cNvGrpSpPr>
          <p:nvPr/>
        </p:nvGrpSpPr>
        <p:grpSpPr bwMode="auto">
          <a:xfrm>
            <a:off x="1146175" y="3368674"/>
            <a:ext cx="6967538" cy="2819400"/>
            <a:chOff x="722" y="2122"/>
            <a:chExt cx="4389" cy="1776"/>
          </a:xfrm>
        </p:grpSpPr>
        <p:sp>
          <p:nvSpPr>
            <p:cNvPr id="218117" name="Line 3"/>
            <p:cNvSpPr>
              <a:spLocks noChangeShapeType="1"/>
            </p:cNvSpPr>
            <p:nvPr/>
          </p:nvSpPr>
          <p:spPr bwMode="auto">
            <a:xfrm>
              <a:off x="722" y="2122"/>
              <a:ext cx="1037" cy="1152"/>
            </a:xfrm>
            <a:prstGeom prst="line">
              <a:avLst/>
            </a:prstGeom>
            <a:noFill/>
            <a:ln w="76200">
              <a:solidFill>
                <a:srgbClr val="FF3300"/>
              </a:solidFill>
              <a:prstDash val="dash"/>
              <a:round/>
              <a:headEnd/>
              <a:tailEnd/>
            </a:ln>
          </p:spPr>
          <p:txBody>
            <a:bodyPr wrap="none" anchor="ctr"/>
            <a:lstStyle/>
            <a:p>
              <a:endParaRPr lang="pl-PL">
                <a:latin typeface="+mn-lt"/>
              </a:endParaRPr>
            </a:p>
          </p:txBody>
        </p:sp>
        <p:sp>
          <p:nvSpPr>
            <p:cNvPr id="218118" name="Line 4"/>
            <p:cNvSpPr>
              <a:spLocks noChangeShapeType="1"/>
            </p:cNvSpPr>
            <p:nvPr/>
          </p:nvSpPr>
          <p:spPr bwMode="auto">
            <a:xfrm flipH="1">
              <a:off x="4277" y="2270"/>
              <a:ext cx="834" cy="979"/>
            </a:xfrm>
            <a:prstGeom prst="line">
              <a:avLst/>
            </a:prstGeom>
            <a:noFill/>
            <a:ln w="76200">
              <a:solidFill>
                <a:srgbClr val="FF3300"/>
              </a:solidFill>
              <a:prstDash val="dash"/>
              <a:round/>
              <a:headEnd/>
              <a:tailEnd/>
            </a:ln>
          </p:spPr>
          <p:txBody>
            <a:bodyPr wrap="none" anchor="ctr"/>
            <a:lstStyle/>
            <a:p>
              <a:endParaRPr lang="pl-PL">
                <a:latin typeface="+mn-lt"/>
              </a:endParaRPr>
            </a:p>
          </p:txBody>
        </p:sp>
        <p:sp>
          <p:nvSpPr>
            <p:cNvPr id="218119" name="Line 5"/>
            <p:cNvSpPr>
              <a:spLocks noChangeShapeType="1"/>
            </p:cNvSpPr>
            <p:nvPr/>
          </p:nvSpPr>
          <p:spPr bwMode="auto">
            <a:xfrm flipV="1">
              <a:off x="2114" y="3246"/>
              <a:ext cx="1934" cy="185"/>
            </a:xfrm>
            <a:prstGeom prst="line">
              <a:avLst/>
            </a:prstGeom>
            <a:noFill/>
            <a:ln w="76200">
              <a:solidFill>
                <a:srgbClr val="FF3300"/>
              </a:solidFill>
              <a:prstDash val="dash"/>
              <a:round/>
              <a:headEnd/>
              <a:tailEnd/>
            </a:ln>
          </p:spPr>
          <p:txBody>
            <a:bodyPr wrap="none" anchor="ctr"/>
            <a:lstStyle/>
            <a:p>
              <a:endParaRPr lang="pl-PL">
                <a:latin typeface="+mn-lt"/>
              </a:endParaRPr>
            </a:p>
          </p:txBody>
        </p:sp>
        <p:sp>
          <p:nvSpPr>
            <p:cNvPr id="218120" name="Text Box 6"/>
            <p:cNvSpPr txBox="1">
              <a:spLocks noChangeArrowheads="1"/>
            </p:cNvSpPr>
            <p:nvPr/>
          </p:nvSpPr>
          <p:spPr bwMode="auto">
            <a:xfrm>
              <a:off x="2642" y="3491"/>
              <a:ext cx="1236" cy="407"/>
            </a:xfrm>
            <a:prstGeom prst="rect">
              <a:avLst/>
            </a:prstGeom>
            <a:noFill/>
            <a:ln w="76200">
              <a:solidFill>
                <a:schemeClr val="bg1"/>
              </a:solidFill>
              <a:miter lim="800000"/>
              <a:headEnd/>
              <a:tailEnd/>
            </a:ln>
          </p:spPr>
          <p:txBody>
            <a:bodyPr wrap="none">
              <a:spAutoFit/>
            </a:bodyPr>
            <a:lstStyle/>
            <a:p>
              <a:pPr eaLnBrk="0" hangingPunct="0"/>
              <a:r>
                <a:rPr lang="en-US">
                  <a:latin typeface="+mn-lt"/>
                  <a:cs typeface="Arial" pitchFamily="34" charset="0"/>
                </a:rPr>
                <a:t>Backup lambda</a:t>
              </a:r>
              <a:br>
                <a:rPr lang="en-US">
                  <a:latin typeface="+mn-lt"/>
                  <a:cs typeface="Arial" pitchFamily="34" charset="0"/>
                </a:rPr>
              </a:br>
              <a:r>
                <a:rPr lang="en-US">
                  <a:latin typeface="+mn-lt"/>
                  <a:cs typeface="Arial" pitchFamily="34" charset="0"/>
                </a:rPr>
                <a:t>LSP (M1-M7)</a:t>
              </a:r>
            </a:p>
          </p:txBody>
        </p:sp>
        <p:sp>
          <p:nvSpPr>
            <p:cNvPr id="218121" name="Line 7"/>
            <p:cNvSpPr>
              <a:spLocks noChangeShapeType="1"/>
            </p:cNvSpPr>
            <p:nvPr/>
          </p:nvSpPr>
          <p:spPr bwMode="auto">
            <a:xfrm flipH="1" flipV="1">
              <a:off x="2978" y="3360"/>
              <a:ext cx="96" cy="192"/>
            </a:xfrm>
            <a:prstGeom prst="line">
              <a:avLst/>
            </a:prstGeom>
            <a:noFill/>
            <a:ln w="76200">
              <a:solidFill>
                <a:srgbClr val="FF3300"/>
              </a:solidFill>
              <a:round/>
              <a:headEnd/>
              <a:tailEnd type="triangle" w="med" len="med"/>
            </a:ln>
          </p:spPr>
          <p:txBody>
            <a:bodyPr wrap="none" anchor="ctr"/>
            <a:lstStyle/>
            <a:p>
              <a:endParaRPr lang="pl-PL">
                <a:latin typeface="+mn-lt"/>
              </a:endParaRPr>
            </a:p>
          </p:txBody>
        </p:sp>
      </p:grpSp>
      <p:sp>
        <p:nvSpPr>
          <p:cNvPr id="218122" name="Line 9"/>
          <p:cNvSpPr>
            <a:spLocks noChangeShapeType="1"/>
          </p:cNvSpPr>
          <p:nvPr/>
        </p:nvSpPr>
        <p:spPr bwMode="auto">
          <a:xfrm flipV="1">
            <a:off x="1374775" y="2743200"/>
            <a:ext cx="728663" cy="762000"/>
          </a:xfrm>
          <a:prstGeom prst="line">
            <a:avLst/>
          </a:prstGeom>
          <a:noFill/>
          <a:ln w="38100">
            <a:solidFill>
              <a:schemeClr val="tx1"/>
            </a:solidFill>
            <a:round/>
            <a:headEnd/>
            <a:tailEnd/>
          </a:ln>
        </p:spPr>
        <p:txBody>
          <a:bodyPr wrap="none" anchor="ctr"/>
          <a:lstStyle/>
          <a:p>
            <a:endParaRPr lang="pl-PL">
              <a:latin typeface="+mn-lt"/>
            </a:endParaRPr>
          </a:p>
        </p:txBody>
      </p:sp>
      <p:sp>
        <p:nvSpPr>
          <p:cNvPr id="218123" name="Line 10"/>
          <p:cNvSpPr>
            <a:spLocks noChangeShapeType="1"/>
          </p:cNvSpPr>
          <p:nvPr/>
        </p:nvSpPr>
        <p:spPr bwMode="auto">
          <a:xfrm flipV="1">
            <a:off x="1374775" y="2889250"/>
            <a:ext cx="728663" cy="768350"/>
          </a:xfrm>
          <a:prstGeom prst="line">
            <a:avLst/>
          </a:prstGeom>
          <a:noFill/>
          <a:ln w="38100">
            <a:solidFill>
              <a:schemeClr val="tx1"/>
            </a:solidFill>
            <a:round/>
            <a:headEnd/>
            <a:tailEnd/>
          </a:ln>
        </p:spPr>
        <p:txBody>
          <a:bodyPr wrap="none" anchor="ctr"/>
          <a:lstStyle/>
          <a:p>
            <a:endParaRPr lang="pl-PL">
              <a:latin typeface="+mn-lt"/>
            </a:endParaRPr>
          </a:p>
        </p:txBody>
      </p:sp>
      <p:sp>
        <p:nvSpPr>
          <p:cNvPr id="218124" name="Line 11"/>
          <p:cNvSpPr>
            <a:spLocks noChangeShapeType="1"/>
          </p:cNvSpPr>
          <p:nvPr/>
        </p:nvSpPr>
        <p:spPr bwMode="auto">
          <a:xfrm>
            <a:off x="2560638" y="2743200"/>
            <a:ext cx="1527175" cy="1066800"/>
          </a:xfrm>
          <a:prstGeom prst="line">
            <a:avLst/>
          </a:prstGeom>
          <a:noFill/>
          <a:ln w="38100">
            <a:solidFill>
              <a:schemeClr val="tx1"/>
            </a:solidFill>
            <a:round/>
            <a:headEnd/>
            <a:tailEnd/>
          </a:ln>
        </p:spPr>
        <p:txBody>
          <a:bodyPr wrap="none" anchor="ctr"/>
          <a:lstStyle/>
          <a:p>
            <a:endParaRPr lang="pl-PL">
              <a:latin typeface="+mn-lt"/>
            </a:endParaRPr>
          </a:p>
        </p:txBody>
      </p:sp>
      <p:sp>
        <p:nvSpPr>
          <p:cNvPr id="218125" name="Line 12"/>
          <p:cNvSpPr>
            <a:spLocks noChangeShapeType="1"/>
          </p:cNvSpPr>
          <p:nvPr/>
        </p:nvSpPr>
        <p:spPr bwMode="auto">
          <a:xfrm flipV="1">
            <a:off x="4545013" y="2452688"/>
            <a:ext cx="1347787" cy="1433512"/>
          </a:xfrm>
          <a:prstGeom prst="line">
            <a:avLst/>
          </a:prstGeom>
          <a:noFill/>
          <a:ln w="38100">
            <a:solidFill>
              <a:schemeClr val="tx1"/>
            </a:solidFill>
            <a:round/>
            <a:headEnd/>
            <a:tailEnd/>
          </a:ln>
        </p:spPr>
        <p:txBody>
          <a:bodyPr wrap="none" anchor="ctr"/>
          <a:lstStyle/>
          <a:p>
            <a:endParaRPr lang="pl-PL">
              <a:latin typeface="+mn-lt"/>
            </a:endParaRPr>
          </a:p>
        </p:txBody>
      </p:sp>
      <p:sp>
        <p:nvSpPr>
          <p:cNvPr id="218126" name="Line 13"/>
          <p:cNvSpPr>
            <a:spLocks noChangeShapeType="1"/>
          </p:cNvSpPr>
          <p:nvPr/>
        </p:nvSpPr>
        <p:spPr bwMode="auto">
          <a:xfrm>
            <a:off x="6332538" y="2395538"/>
            <a:ext cx="1519237" cy="1143000"/>
          </a:xfrm>
          <a:prstGeom prst="line">
            <a:avLst/>
          </a:prstGeom>
          <a:noFill/>
          <a:ln w="38100">
            <a:solidFill>
              <a:schemeClr val="tx1"/>
            </a:solidFill>
            <a:round/>
            <a:headEnd/>
            <a:tailEnd/>
          </a:ln>
        </p:spPr>
        <p:txBody>
          <a:bodyPr wrap="none" anchor="ctr"/>
          <a:lstStyle/>
          <a:p>
            <a:endParaRPr lang="pl-PL">
              <a:latin typeface="+mn-lt"/>
            </a:endParaRPr>
          </a:p>
        </p:txBody>
      </p:sp>
      <p:sp>
        <p:nvSpPr>
          <p:cNvPr id="218127" name="Line 14"/>
          <p:cNvSpPr>
            <a:spLocks noChangeShapeType="1"/>
          </p:cNvSpPr>
          <p:nvPr/>
        </p:nvSpPr>
        <p:spPr bwMode="auto">
          <a:xfrm flipV="1">
            <a:off x="6789738" y="3603625"/>
            <a:ext cx="1084262" cy="1287463"/>
          </a:xfrm>
          <a:prstGeom prst="line">
            <a:avLst/>
          </a:prstGeom>
          <a:noFill/>
          <a:ln w="38100">
            <a:solidFill>
              <a:schemeClr val="tx1"/>
            </a:solidFill>
            <a:round/>
            <a:headEnd/>
            <a:tailEnd/>
          </a:ln>
        </p:spPr>
        <p:txBody>
          <a:bodyPr wrap="none" anchor="ctr"/>
          <a:lstStyle/>
          <a:p>
            <a:endParaRPr lang="pl-PL">
              <a:latin typeface="+mn-lt"/>
            </a:endParaRPr>
          </a:p>
        </p:txBody>
      </p:sp>
      <p:sp>
        <p:nvSpPr>
          <p:cNvPr id="218128" name="Line 15"/>
          <p:cNvSpPr>
            <a:spLocks noChangeShapeType="1"/>
          </p:cNvSpPr>
          <p:nvPr/>
        </p:nvSpPr>
        <p:spPr bwMode="auto">
          <a:xfrm>
            <a:off x="1374775" y="3810000"/>
            <a:ext cx="1417638" cy="1600200"/>
          </a:xfrm>
          <a:prstGeom prst="line">
            <a:avLst/>
          </a:prstGeom>
          <a:noFill/>
          <a:ln w="38100">
            <a:solidFill>
              <a:schemeClr val="tx1"/>
            </a:solidFill>
            <a:round/>
            <a:headEnd/>
            <a:tailEnd/>
          </a:ln>
        </p:spPr>
        <p:txBody>
          <a:bodyPr wrap="none" anchor="ctr"/>
          <a:lstStyle/>
          <a:p>
            <a:endParaRPr lang="pl-PL">
              <a:latin typeface="+mn-lt"/>
            </a:endParaRPr>
          </a:p>
        </p:txBody>
      </p:sp>
      <p:sp>
        <p:nvSpPr>
          <p:cNvPr id="218129" name="Line 16"/>
          <p:cNvSpPr>
            <a:spLocks noChangeShapeType="1"/>
          </p:cNvSpPr>
          <p:nvPr/>
        </p:nvSpPr>
        <p:spPr bwMode="auto">
          <a:xfrm flipV="1">
            <a:off x="3249613" y="3851275"/>
            <a:ext cx="944562" cy="1330325"/>
          </a:xfrm>
          <a:prstGeom prst="line">
            <a:avLst/>
          </a:prstGeom>
          <a:noFill/>
          <a:ln w="38100">
            <a:solidFill>
              <a:schemeClr val="tx1"/>
            </a:solidFill>
            <a:round/>
            <a:headEnd/>
            <a:tailEnd/>
          </a:ln>
        </p:spPr>
        <p:txBody>
          <a:bodyPr wrap="none" anchor="ctr"/>
          <a:lstStyle/>
          <a:p>
            <a:endParaRPr lang="pl-PL">
              <a:latin typeface="+mn-lt"/>
            </a:endParaRPr>
          </a:p>
        </p:txBody>
      </p:sp>
      <p:sp>
        <p:nvSpPr>
          <p:cNvPr id="218130" name="Line 17"/>
          <p:cNvSpPr>
            <a:spLocks noChangeShapeType="1"/>
          </p:cNvSpPr>
          <p:nvPr/>
        </p:nvSpPr>
        <p:spPr bwMode="auto">
          <a:xfrm flipV="1">
            <a:off x="3325813" y="4953000"/>
            <a:ext cx="3230562" cy="338138"/>
          </a:xfrm>
          <a:prstGeom prst="line">
            <a:avLst/>
          </a:prstGeom>
          <a:noFill/>
          <a:ln w="38100">
            <a:solidFill>
              <a:schemeClr val="tx1"/>
            </a:solidFill>
            <a:round/>
            <a:headEnd/>
            <a:tailEnd/>
          </a:ln>
        </p:spPr>
        <p:txBody>
          <a:bodyPr wrap="none" anchor="ctr"/>
          <a:lstStyle/>
          <a:p>
            <a:endParaRPr lang="pl-PL">
              <a:latin typeface="+mn-lt"/>
            </a:endParaRPr>
          </a:p>
        </p:txBody>
      </p:sp>
      <p:sp>
        <p:nvSpPr>
          <p:cNvPr id="218131" name="Line 18"/>
          <p:cNvSpPr>
            <a:spLocks noChangeShapeType="1"/>
          </p:cNvSpPr>
          <p:nvPr/>
        </p:nvSpPr>
        <p:spPr bwMode="auto">
          <a:xfrm flipH="1" flipV="1">
            <a:off x="6175375" y="2667000"/>
            <a:ext cx="381000" cy="1905000"/>
          </a:xfrm>
          <a:prstGeom prst="line">
            <a:avLst/>
          </a:prstGeom>
          <a:noFill/>
          <a:ln w="38100">
            <a:solidFill>
              <a:schemeClr val="tx1"/>
            </a:solidFill>
            <a:round/>
            <a:headEnd/>
            <a:tailEnd/>
          </a:ln>
        </p:spPr>
        <p:txBody>
          <a:bodyPr wrap="none" anchor="ctr"/>
          <a:lstStyle/>
          <a:p>
            <a:endParaRPr lang="pl-PL">
              <a:latin typeface="+mn-lt"/>
            </a:endParaRPr>
          </a:p>
        </p:txBody>
      </p:sp>
      <p:sp>
        <p:nvSpPr>
          <p:cNvPr id="218132" name="Line 19"/>
          <p:cNvSpPr>
            <a:spLocks noChangeShapeType="1"/>
          </p:cNvSpPr>
          <p:nvPr/>
        </p:nvSpPr>
        <p:spPr bwMode="auto">
          <a:xfrm flipV="1">
            <a:off x="1336675" y="2554288"/>
            <a:ext cx="766763" cy="819150"/>
          </a:xfrm>
          <a:prstGeom prst="line">
            <a:avLst/>
          </a:prstGeom>
          <a:noFill/>
          <a:ln w="76200">
            <a:solidFill>
              <a:srgbClr val="FF3300"/>
            </a:solidFill>
            <a:round/>
            <a:headEnd/>
            <a:tailEnd/>
          </a:ln>
        </p:spPr>
        <p:txBody>
          <a:bodyPr wrap="none" anchor="ctr"/>
          <a:lstStyle/>
          <a:p>
            <a:endParaRPr lang="pl-PL">
              <a:latin typeface="+mn-lt"/>
            </a:endParaRPr>
          </a:p>
        </p:txBody>
      </p:sp>
      <p:sp>
        <p:nvSpPr>
          <p:cNvPr id="218133" name="Line 20"/>
          <p:cNvSpPr>
            <a:spLocks noChangeShapeType="1"/>
          </p:cNvSpPr>
          <p:nvPr/>
        </p:nvSpPr>
        <p:spPr bwMode="auto">
          <a:xfrm>
            <a:off x="2560638" y="2590800"/>
            <a:ext cx="1527175" cy="1066800"/>
          </a:xfrm>
          <a:prstGeom prst="line">
            <a:avLst/>
          </a:prstGeom>
          <a:noFill/>
          <a:ln w="76200">
            <a:solidFill>
              <a:srgbClr val="FF3300"/>
            </a:solidFill>
            <a:round/>
            <a:headEnd/>
            <a:tailEnd/>
          </a:ln>
        </p:spPr>
        <p:txBody>
          <a:bodyPr wrap="none" anchor="ctr"/>
          <a:lstStyle/>
          <a:p>
            <a:endParaRPr lang="pl-PL">
              <a:latin typeface="+mn-lt"/>
            </a:endParaRPr>
          </a:p>
        </p:txBody>
      </p:sp>
      <p:sp>
        <p:nvSpPr>
          <p:cNvPr id="218134" name="Line 21"/>
          <p:cNvSpPr>
            <a:spLocks noChangeShapeType="1"/>
          </p:cNvSpPr>
          <p:nvPr/>
        </p:nvSpPr>
        <p:spPr bwMode="auto">
          <a:xfrm flipV="1">
            <a:off x="4545013" y="2284413"/>
            <a:ext cx="1347787" cy="1420812"/>
          </a:xfrm>
          <a:prstGeom prst="line">
            <a:avLst/>
          </a:prstGeom>
          <a:noFill/>
          <a:ln w="76200">
            <a:solidFill>
              <a:srgbClr val="FF3300"/>
            </a:solidFill>
            <a:round/>
            <a:headEnd/>
            <a:tailEnd/>
          </a:ln>
        </p:spPr>
        <p:txBody>
          <a:bodyPr wrap="none" anchor="ctr"/>
          <a:lstStyle/>
          <a:p>
            <a:endParaRPr lang="pl-PL">
              <a:latin typeface="+mn-lt"/>
            </a:endParaRPr>
          </a:p>
        </p:txBody>
      </p:sp>
      <p:sp>
        <p:nvSpPr>
          <p:cNvPr id="218135" name="Line 22"/>
          <p:cNvSpPr>
            <a:spLocks noChangeShapeType="1"/>
          </p:cNvSpPr>
          <p:nvPr/>
        </p:nvSpPr>
        <p:spPr bwMode="auto">
          <a:xfrm>
            <a:off x="6332538" y="2209800"/>
            <a:ext cx="1519237" cy="1143000"/>
          </a:xfrm>
          <a:prstGeom prst="line">
            <a:avLst/>
          </a:prstGeom>
          <a:noFill/>
          <a:ln w="76200">
            <a:solidFill>
              <a:srgbClr val="FF3300"/>
            </a:solidFill>
            <a:round/>
            <a:headEnd/>
            <a:tailEnd/>
          </a:ln>
        </p:spPr>
        <p:txBody>
          <a:bodyPr wrap="none" anchor="ctr"/>
          <a:lstStyle/>
          <a:p>
            <a:endParaRPr lang="pl-PL">
              <a:latin typeface="+mn-lt"/>
            </a:endParaRPr>
          </a:p>
        </p:txBody>
      </p:sp>
      <p:sp>
        <p:nvSpPr>
          <p:cNvPr id="218136" name="Text Box 23"/>
          <p:cNvSpPr txBox="1">
            <a:spLocks noChangeArrowheads="1"/>
          </p:cNvSpPr>
          <p:nvPr/>
        </p:nvSpPr>
        <p:spPr bwMode="auto">
          <a:xfrm>
            <a:off x="765175" y="2736850"/>
            <a:ext cx="639919" cy="461665"/>
          </a:xfrm>
          <a:prstGeom prst="rect">
            <a:avLst/>
          </a:prstGeom>
          <a:noFill/>
          <a:ln w="9525">
            <a:noFill/>
            <a:miter lim="800000"/>
            <a:headEnd/>
            <a:tailEnd/>
          </a:ln>
        </p:spPr>
        <p:txBody>
          <a:bodyPr wrap="none">
            <a:spAutoFit/>
          </a:bodyPr>
          <a:lstStyle/>
          <a:p>
            <a:pPr eaLnBrk="0" hangingPunct="0"/>
            <a:r>
              <a:rPr lang="en-US" sz="2400">
                <a:latin typeface="+mn-lt"/>
                <a:cs typeface="Arial" pitchFamily="34" charset="0"/>
              </a:rPr>
              <a:t>M1</a:t>
            </a:r>
          </a:p>
        </p:txBody>
      </p:sp>
      <p:sp>
        <p:nvSpPr>
          <p:cNvPr id="218137" name="Text Box 24"/>
          <p:cNvSpPr txBox="1">
            <a:spLocks noChangeArrowheads="1"/>
          </p:cNvSpPr>
          <p:nvPr/>
        </p:nvSpPr>
        <p:spPr bwMode="auto">
          <a:xfrm>
            <a:off x="2038350" y="1822450"/>
            <a:ext cx="639919" cy="461665"/>
          </a:xfrm>
          <a:prstGeom prst="rect">
            <a:avLst/>
          </a:prstGeom>
          <a:noFill/>
          <a:ln w="9525">
            <a:noFill/>
            <a:miter lim="800000"/>
            <a:headEnd/>
            <a:tailEnd/>
          </a:ln>
        </p:spPr>
        <p:txBody>
          <a:bodyPr wrap="none">
            <a:spAutoFit/>
          </a:bodyPr>
          <a:lstStyle/>
          <a:p>
            <a:pPr eaLnBrk="0" hangingPunct="0"/>
            <a:r>
              <a:rPr lang="en-US" sz="2400">
                <a:latin typeface="+mn-lt"/>
                <a:cs typeface="Arial" pitchFamily="34" charset="0"/>
              </a:rPr>
              <a:t>M2</a:t>
            </a:r>
          </a:p>
        </p:txBody>
      </p:sp>
      <p:sp>
        <p:nvSpPr>
          <p:cNvPr id="218138" name="Text Box 25"/>
          <p:cNvSpPr txBox="1">
            <a:spLocks noChangeArrowheads="1"/>
          </p:cNvSpPr>
          <p:nvPr/>
        </p:nvSpPr>
        <p:spPr bwMode="auto">
          <a:xfrm>
            <a:off x="2713038" y="4413250"/>
            <a:ext cx="639919" cy="461665"/>
          </a:xfrm>
          <a:prstGeom prst="rect">
            <a:avLst/>
          </a:prstGeom>
          <a:noFill/>
          <a:ln w="9525">
            <a:noFill/>
            <a:miter lim="800000"/>
            <a:headEnd/>
            <a:tailEnd/>
          </a:ln>
        </p:spPr>
        <p:txBody>
          <a:bodyPr wrap="none">
            <a:spAutoFit/>
          </a:bodyPr>
          <a:lstStyle/>
          <a:p>
            <a:pPr eaLnBrk="0" hangingPunct="0"/>
            <a:r>
              <a:rPr lang="en-US" sz="2400">
                <a:latin typeface="+mn-lt"/>
                <a:cs typeface="Arial" pitchFamily="34" charset="0"/>
              </a:rPr>
              <a:t>M3</a:t>
            </a:r>
          </a:p>
        </p:txBody>
      </p:sp>
      <p:sp>
        <p:nvSpPr>
          <p:cNvPr id="218139" name="Text Box 26"/>
          <p:cNvSpPr txBox="1">
            <a:spLocks noChangeArrowheads="1"/>
          </p:cNvSpPr>
          <p:nvPr/>
        </p:nvSpPr>
        <p:spPr bwMode="auto">
          <a:xfrm>
            <a:off x="4008438" y="2889250"/>
            <a:ext cx="639919" cy="461665"/>
          </a:xfrm>
          <a:prstGeom prst="rect">
            <a:avLst/>
          </a:prstGeom>
          <a:noFill/>
          <a:ln w="9525">
            <a:noFill/>
            <a:miter lim="800000"/>
            <a:headEnd/>
            <a:tailEnd/>
          </a:ln>
        </p:spPr>
        <p:txBody>
          <a:bodyPr wrap="none">
            <a:spAutoFit/>
          </a:bodyPr>
          <a:lstStyle/>
          <a:p>
            <a:pPr eaLnBrk="0" hangingPunct="0"/>
            <a:r>
              <a:rPr lang="en-US" sz="2400">
                <a:latin typeface="+mn-lt"/>
                <a:cs typeface="Arial" pitchFamily="34" charset="0"/>
              </a:rPr>
              <a:t>M4</a:t>
            </a:r>
          </a:p>
        </p:txBody>
      </p:sp>
      <p:sp>
        <p:nvSpPr>
          <p:cNvPr id="218140" name="Text Box 27"/>
          <p:cNvSpPr txBox="1">
            <a:spLocks noChangeArrowheads="1"/>
          </p:cNvSpPr>
          <p:nvPr/>
        </p:nvSpPr>
        <p:spPr bwMode="auto">
          <a:xfrm>
            <a:off x="5827713" y="1517650"/>
            <a:ext cx="639919" cy="461665"/>
          </a:xfrm>
          <a:prstGeom prst="rect">
            <a:avLst/>
          </a:prstGeom>
          <a:noFill/>
          <a:ln w="9525">
            <a:noFill/>
            <a:miter lim="800000"/>
            <a:headEnd/>
            <a:tailEnd/>
          </a:ln>
        </p:spPr>
        <p:txBody>
          <a:bodyPr wrap="none">
            <a:spAutoFit/>
          </a:bodyPr>
          <a:lstStyle/>
          <a:p>
            <a:pPr eaLnBrk="0" hangingPunct="0"/>
            <a:r>
              <a:rPr lang="en-US" sz="2400">
                <a:latin typeface="+mn-lt"/>
                <a:cs typeface="Arial" pitchFamily="34" charset="0"/>
              </a:rPr>
              <a:t>M5</a:t>
            </a:r>
          </a:p>
        </p:txBody>
      </p:sp>
      <p:sp>
        <p:nvSpPr>
          <p:cNvPr id="218141" name="Text Box 28"/>
          <p:cNvSpPr txBox="1">
            <a:spLocks noChangeArrowheads="1"/>
          </p:cNvSpPr>
          <p:nvPr/>
        </p:nvSpPr>
        <p:spPr bwMode="auto">
          <a:xfrm>
            <a:off x="7785100" y="2660650"/>
            <a:ext cx="639919" cy="461665"/>
          </a:xfrm>
          <a:prstGeom prst="rect">
            <a:avLst/>
          </a:prstGeom>
          <a:noFill/>
          <a:ln w="9525">
            <a:noFill/>
            <a:miter lim="800000"/>
            <a:headEnd/>
            <a:tailEnd/>
          </a:ln>
        </p:spPr>
        <p:txBody>
          <a:bodyPr wrap="none">
            <a:spAutoFit/>
          </a:bodyPr>
          <a:lstStyle/>
          <a:p>
            <a:pPr eaLnBrk="0" hangingPunct="0"/>
            <a:r>
              <a:rPr lang="en-US" sz="2400">
                <a:latin typeface="+mn-lt"/>
                <a:cs typeface="Arial" pitchFamily="34" charset="0"/>
              </a:rPr>
              <a:t>M7</a:t>
            </a:r>
          </a:p>
        </p:txBody>
      </p:sp>
      <p:sp>
        <p:nvSpPr>
          <p:cNvPr id="218142" name="Text Box 29"/>
          <p:cNvSpPr txBox="1">
            <a:spLocks noChangeArrowheads="1"/>
          </p:cNvSpPr>
          <p:nvPr/>
        </p:nvSpPr>
        <p:spPr bwMode="auto">
          <a:xfrm>
            <a:off x="5641975" y="4337050"/>
            <a:ext cx="639919" cy="461665"/>
          </a:xfrm>
          <a:prstGeom prst="rect">
            <a:avLst/>
          </a:prstGeom>
          <a:noFill/>
          <a:ln w="9525">
            <a:noFill/>
            <a:miter lim="800000"/>
            <a:headEnd/>
            <a:tailEnd/>
          </a:ln>
        </p:spPr>
        <p:txBody>
          <a:bodyPr wrap="none">
            <a:spAutoFit/>
          </a:bodyPr>
          <a:lstStyle/>
          <a:p>
            <a:pPr eaLnBrk="0" hangingPunct="0"/>
            <a:r>
              <a:rPr lang="en-US" sz="2400">
                <a:latin typeface="+mn-lt"/>
                <a:cs typeface="Arial" pitchFamily="34" charset="0"/>
              </a:rPr>
              <a:t>M6</a:t>
            </a:r>
          </a:p>
        </p:txBody>
      </p:sp>
      <p:sp>
        <p:nvSpPr>
          <p:cNvPr id="218143" name="Text Box 121"/>
          <p:cNvSpPr txBox="1">
            <a:spLocks noChangeArrowheads="1"/>
          </p:cNvSpPr>
          <p:nvPr/>
        </p:nvSpPr>
        <p:spPr bwMode="auto">
          <a:xfrm>
            <a:off x="3203575" y="1976438"/>
            <a:ext cx="2016899" cy="646331"/>
          </a:xfrm>
          <a:prstGeom prst="rect">
            <a:avLst/>
          </a:prstGeom>
          <a:noFill/>
          <a:ln w="9525">
            <a:noFill/>
            <a:miter lim="800000"/>
            <a:headEnd/>
            <a:tailEnd/>
          </a:ln>
        </p:spPr>
        <p:txBody>
          <a:bodyPr wrap="none">
            <a:spAutoFit/>
          </a:bodyPr>
          <a:lstStyle/>
          <a:p>
            <a:pPr eaLnBrk="0" hangingPunct="0"/>
            <a:r>
              <a:rPr lang="en-US">
                <a:latin typeface="+mn-lt"/>
                <a:cs typeface="Arial" pitchFamily="34" charset="0"/>
              </a:rPr>
              <a:t>Primary lambda</a:t>
            </a:r>
            <a:br>
              <a:rPr lang="en-US">
                <a:latin typeface="+mn-lt"/>
                <a:cs typeface="Arial" pitchFamily="34" charset="0"/>
              </a:rPr>
            </a:br>
            <a:r>
              <a:rPr lang="en-US">
                <a:latin typeface="+mn-lt"/>
                <a:cs typeface="Arial" pitchFamily="34" charset="0"/>
              </a:rPr>
              <a:t>LSP (M1-M7)</a:t>
            </a:r>
          </a:p>
        </p:txBody>
      </p:sp>
      <p:sp>
        <p:nvSpPr>
          <p:cNvPr id="218144" name="Line 122"/>
          <p:cNvSpPr>
            <a:spLocks noChangeShapeType="1"/>
          </p:cNvSpPr>
          <p:nvPr/>
        </p:nvSpPr>
        <p:spPr bwMode="auto">
          <a:xfrm flipH="1">
            <a:off x="3355975" y="2667000"/>
            <a:ext cx="304800" cy="381000"/>
          </a:xfrm>
          <a:prstGeom prst="line">
            <a:avLst/>
          </a:prstGeom>
          <a:noFill/>
          <a:ln w="28575">
            <a:solidFill>
              <a:srgbClr val="FF3300"/>
            </a:solidFill>
            <a:round/>
            <a:headEnd/>
            <a:tailEnd type="triangle" w="med" len="med"/>
          </a:ln>
        </p:spPr>
        <p:txBody>
          <a:bodyPr wrap="none" anchor="ctr"/>
          <a:lstStyle/>
          <a:p>
            <a:endParaRPr lang="pl-PL">
              <a:latin typeface="+mn-lt"/>
            </a:endParaRPr>
          </a:p>
        </p:txBody>
      </p:sp>
      <p:sp>
        <p:nvSpPr>
          <p:cNvPr id="265339" name="AutoShape 123"/>
          <p:cNvSpPr>
            <a:spLocks noChangeArrowheads="1"/>
          </p:cNvSpPr>
          <p:nvPr/>
        </p:nvSpPr>
        <p:spPr bwMode="auto">
          <a:xfrm>
            <a:off x="4953000" y="2743200"/>
            <a:ext cx="457200" cy="457200"/>
          </a:xfrm>
          <a:prstGeom prst="irregularSeal1">
            <a:avLst/>
          </a:prstGeom>
          <a:solidFill>
            <a:srgbClr val="FFFF66"/>
          </a:solidFill>
          <a:ln w="9525">
            <a:solidFill>
              <a:schemeClr val="tx1"/>
            </a:solidFill>
            <a:miter lim="800000"/>
            <a:headEnd/>
            <a:tailEnd/>
          </a:ln>
        </p:spPr>
        <p:txBody>
          <a:bodyPr wrap="none" anchor="ctr"/>
          <a:lstStyle/>
          <a:p>
            <a:endParaRPr lang="en-US">
              <a:latin typeface="+mn-lt"/>
              <a:cs typeface="Arial" pitchFamily="34" charset="0"/>
            </a:endParaRPr>
          </a:p>
        </p:txBody>
      </p:sp>
      <p:grpSp>
        <p:nvGrpSpPr>
          <p:cNvPr id="218146" name="Group 128"/>
          <p:cNvGrpSpPr>
            <a:grpSpLocks/>
          </p:cNvGrpSpPr>
          <p:nvPr/>
        </p:nvGrpSpPr>
        <p:grpSpPr bwMode="auto">
          <a:xfrm>
            <a:off x="879475" y="3248025"/>
            <a:ext cx="533400" cy="736600"/>
            <a:chOff x="765175" y="5327676"/>
            <a:chExt cx="533400" cy="736574"/>
          </a:xfrm>
        </p:grpSpPr>
        <p:pic>
          <p:nvPicPr>
            <p:cNvPr id="218147" name="Picture 7" descr="ATM switch"/>
            <p:cNvPicPr>
              <a:picLocks noChangeAspect="1" noChangeArrowheads="1"/>
            </p:cNvPicPr>
            <p:nvPr/>
          </p:nvPicPr>
          <p:blipFill>
            <a:blip r:embed="rId3" cstate="print"/>
            <a:srcRect/>
            <a:stretch>
              <a:fillRect/>
            </a:stretch>
          </p:blipFill>
          <p:spPr bwMode="auto">
            <a:xfrm>
              <a:off x="765175" y="5562600"/>
              <a:ext cx="533400" cy="501650"/>
            </a:xfrm>
            <a:prstGeom prst="rect">
              <a:avLst/>
            </a:prstGeom>
            <a:solidFill>
              <a:srgbClr val="FFFF99"/>
            </a:solidFill>
            <a:ln w="9525">
              <a:noFill/>
              <a:miter lim="800000"/>
              <a:headEnd/>
              <a:tailEnd/>
            </a:ln>
          </p:spPr>
        </p:pic>
        <p:pic>
          <p:nvPicPr>
            <p:cNvPr id="218148" name="Picture 4" descr="C:\Documents and Settings\Andrzej\Moje dokumenty\Artykuly\router_joeseph_teed_01.png"/>
            <p:cNvPicPr>
              <a:picLocks noChangeAspect="1" noChangeArrowheads="1"/>
            </p:cNvPicPr>
            <p:nvPr/>
          </p:nvPicPr>
          <p:blipFill>
            <a:blip r:embed="rId4" cstate="print"/>
            <a:srcRect/>
            <a:stretch>
              <a:fillRect/>
            </a:stretch>
          </p:blipFill>
          <p:spPr bwMode="auto">
            <a:xfrm>
              <a:off x="765175" y="5327676"/>
              <a:ext cx="457200" cy="336550"/>
            </a:xfrm>
            <a:prstGeom prst="rect">
              <a:avLst/>
            </a:prstGeom>
            <a:noFill/>
            <a:ln w="9525">
              <a:noFill/>
              <a:miter lim="800000"/>
              <a:headEnd/>
              <a:tailEnd/>
            </a:ln>
          </p:spPr>
        </p:pic>
      </p:grpSp>
      <p:grpSp>
        <p:nvGrpSpPr>
          <p:cNvPr id="218149" name="Group 129"/>
          <p:cNvGrpSpPr>
            <a:grpSpLocks/>
          </p:cNvGrpSpPr>
          <p:nvPr/>
        </p:nvGrpSpPr>
        <p:grpSpPr bwMode="auto">
          <a:xfrm>
            <a:off x="2103438" y="2217738"/>
            <a:ext cx="533400" cy="736600"/>
            <a:chOff x="765175" y="5327676"/>
            <a:chExt cx="533400" cy="736574"/>
          </a:xfrm>
        </p:grpSpPr>
        <p:pic>
          <p:nvPicPr>
            <p:cNvPr id="218150" name="Picture 7" descr="ATM switch"/>
            <p:cNvPicPr>
              <a:picLocks noChangeAspect="1" noChangeArrowheads="1"/>
            </p:cNvPicPr>
            <p:nvPr/>
          </p:nvPicPr>
          <p:blipFill>
            <a:blip r:embed="rId3" cstate="print"/>
            <a:srcRect/>
            <a:stretch>
              <a:fillRect/>
            </a:stretch>
          </p:blipFill>
          <p:spPr bwMode="auto">
            <a:xfrm>
              <a:off x="765175" y="5562600"/>
              <a:ext cx="533400" cy="501650"/>
            </a:xfrm>
            <a:prstGeom prst="rect">
              <a:avLst/>
            </a:prstGeom>
            <a:solidFill>
              <a:srgbClr val="FFFF99"/>
            </a:solidFill>
            <a:ln w="9525">
              <a:noFill/>
              <a:miter lim="800000"/>
              <a:headEnd/>
              <a:tailEnd/>
            </a:ln>
          </p:spPr>
        </p:pic>
        <p:pic>
          <p:nvPicPr>
            <p:cNvPr id="218151" name="Picture 4" descr="C:\Documents and Settings\Andrzej\Moje dokumenty\Artykuly\router_joeseph_teed_01.png"/>
            <p:cNvPicPr>
              <a:picLocks noChangeAspect="1" noChangeArrowheads="1"/>
            </p:cNvPicPr>
            <p:nvPr/>
          </p:nvPicPr>
          <p:blipFill>
            <a:blip r:embed="rId4" cstate="print"/>
            <a:srcRect/>
            <a:stretch>
              <a:fillRect/>
            </a:stretch>
          </p:blipFill>
          <p:spPr bwMode="auto">
            <a:xfrm>
              <a:off x="765175" y="5327676"/>
              <a:ext cx="457200" cy="336550"/>
            </a:xfrm>
            <a:prstGeom prst="rect">
              <a:avLst/>
            </a:prstGeom>
            <a:noFill/>
            <a:ln w="9525">
              <a:noFill/>
              <a:miter lim="800000"/>
              <a:headEnd/>
              <a:tailEnd/>
            </a:ln>
          </p:spPr>
        </p:pic>
      </p:grpSp>
      <p:grpSp>
        <p:nvGrpSpPr>
          <p:cNvPr id="218152" name="Group 132"/>
          <p:cNvGrpSpPr>
            <a:grpSpLocks/>
          </p:cNvGrpSpPr>
          <p:nvPr/>
        </p:nvGrpSpPr>
        <p:grpSpPr bwMode="auto">
          <a:xfrm>
            <a:off x="4087813" y="3267075"/>
            <a:ext cx="533400" cy="736600"/>
            <a:chOff x="765175" y="5327676"/>
            <a:chExt cx="533400" cy="736574"/>
          </a:xfrm>
        </p:grpSpPr>
        <p:pic>
          <p:nvPicPr>
            <p:cNvPr id="218153" name="Picture 7" descr="ATM switch"/>
            <p:cNvPicPr>
              <a:picLocks noChangeAspect="1" noChangeArrowheads="1"/>
            </p:cNvPicPr>
            <p:nvPr/>
          </p:nvPicPr>
          <p:blipFill>
            <a:blip r:embed="rId3" cstate="print"/>
            <a:srcRect/>
            <a:stretch>
              <a:fillRect/>
            </a:stretch>
          </p:blipFill>
          <p:spPr bwMode="auto">
            <a:xfrm>
              <a:off x="765175" y="5562600"/>
              <a:ext cx="533400" cy="501650"/>
            </a:xfrm>
            <a:prstGeom prst="rect">
              <a:avLst/>
            </a:prstGeom>
            <a:solidFill>
              <a:srgbClr val="FFFF99"/>
            </a:solidFill>
            <a:ln w="9525">
              <a:noFill/>
              <a:miter lim="800000"/>
              <a:headEnd/>
              <a:tailEnd/>
            </a:ln>
          </p:spPr>
        </p:pic>
        <p:pic>
          <p:nvPicPr>
            <p:cNvPr id="218154" name="Picture 4" descr="C:\Documents and Settings\Andrzej\Moje dokumenty\Artykuly\router_joeseph_teed_01.png"/>
            <p:cNvPicPr>
              <a:picLocks noChangeAspect="1" noChangeArrowheads="1"/>
            </p:cNvPicPr>
            <p:nvPr/>
          </p:nvPicPr>
          <p:blipFill>
            <a:blip r:embed="rId4" cstate="print"/>
            <a:srcRect/>
            <a:stretch>
              <a:fillRect/>
            </a:stretch>
          </p:blipFill>
          <p:spPr bwMode="auto">
            <a:xfrm>
              <a:off x="765175" y="5327676"/>
              <a:ext cx="457200" cy="336550"/>
            </a:xfrm>
            <a:prstGeom prst="rect">
              <a:avLst/>
            </a:prstGeom>
            <a:noFill/>
            <a:ln w="9525">
              <a:noFill/>
              <a:miter lim="800000"/>
              <a:headEnd/>
              <a:tailEnd/>
            </a:ln>
          </p:spPr>
        </p:pic>
      </p:grpSp>
      <p:grpSp>
        <p:nvGrpSpPr>
          <p:cNvPr id="218155" name="Group 135"/>
          <p:cNvGrpSpPr>
            <a:grpSpLocks/>
          </p:cNvGrpSpPr>
          <p:nvPr/>
        </p:nvGrpSpPr>
        <p:grpSpPr bwMode="auto">
          <a:xfrm>
            <a:off x="5892800" y="1895475"/>
            <a:ext cx="533400" cy="736600"/>
            <a:chOff x="765175" y="5327676"/>
            <a:chExt cx="533400" cy="736574"/>
          </a:xfrm>
        </p:grpSpPr>
        <p:pic>
          <p:nvPicPr>
            <p:cNvPr id="218156" name="Picture 7" descr="ATM switch"/>
            <p:cNvPicPr>
              <a:picLocks noChangeAspect="1" noChangeArrowheads="1"/>
            </p:cNvPicPr>
            <p:nvPr/>
          </p:nvPicPr>
          <p:blipFill>
            <a:blip r:embed="rId3" cstate="print"/>
            <a:srcRect/>
            <a:stretch>
              <a:fillRect/>
            </a:stretch>
          </p:blipFill>
          <p:spPr bwMode="auto">
            <a:xfrm>
              <a:off x="765175" y="5562600"/>
              <a:ext cx="533400" cy="501650"/>
            </a:xfrm>
            <a:prstGeom prst="rect">
              <a:avLst/>
            </a:prstGeom>
            <a:solidFill>
              <a:srgbClr val="FFFF99"/>
            </a:solidFill>
            <a:ln w="9525">
              <a:noFill/>
              <a:miter lim="800000"/>
              <a:headEnd/>
              <a:tailEnd/>
            </a:ln>
          </p:spPr>
        </p:pic>
        <p:pic>
          <p:nvPicPr>
            <p:cNvPr id="218157" name="Picture 4" descr="C:\Documents and Settings\Andrzej\Moje dokumenty\Artykuly\router_joeseph_teed_01.png"/>
            <p:cNvPicPr>
              <a:picLocks noChangeAspect="1" noChangeArrowheads="1"/>
            </p:cNvPicPr>
            <p:nvPr/>
          </p:nvPicPr>
          <p:blipFill>
            <a:blip r:embed="rId4" cstate="print"/>
            <a:srcRect/>
            <a:stretch>
              <a:fillRect/>
            </a:stretch>
          </p:blipFill>
          <p:spPr bwMode="auto">
            <a:xfrm>
              <a:off x="765175" y="5327676"/>
              <a:ext cx="457200" cy="336550"/>
            </a:xfrm>
            <a:prstGeom prst="rect">
              <a:avLst/>
            </a:prstGeom>
            <a:noFill/>
            <a:ln w="9525">
              <a:noFill/>
              <a:miter lim="800000"/>
              <a:headEnd/>
              <a:tailEnd/>
            </a:ln>
          </p:spPr>
        </p:pic>
      </p:grpSp>
      <p:grpSp>
        <p:nvGrpSpPr>
          <p:cNvPr id="218158" name="Group 138"/>
          <p:cNvGrpSpPr>
            <a:grpSpLocks/>
          </p:cNvGrpSpPr>
          <p:nvPr/>
        </p:nvGrpSpPr>
        <p:grpSpPr bwMode="auto">
          <a:xfrm>
            <a:off x="7874000" y="3114675"/>
            <a:ext cx="533400" cy="736600"/>
            <a:chOff x="765175" y="5327676"/>
            <a:chExt cx="533400" cy="736574"/>
          </a:xfrm>
        </p:grpSpPr>
        <p:pic>
          <p:nvPicPr>
            <p:cNvPr id="218159" name="Picture 7" descr="ATM switch"/>
            <p:cNvPicPr>
              <a:picLocks noChangeAspect="1" noChangeArrowheads="1"/>
            </p:cNvPicPr>
            <p:nvPr/>
          </p:nvPicPr>
          <p:blipFill>
            <a:blip r:embed="rId3" cstate="print"/>
            <a:srcRect/>
            <a:stretch>
              <a:fillRect/>
            </a:stretch>
          </p:blipFill>
          <p:spPr bwMode="auto">
            <a:xfrm>
              <a:off x="765175" y="5562600"/>
              <a:ext cx="533400" cy="501650"/>
            </a:xfrm>
            <a:prstGeom prst="rect">
              <a:avLst/>
            </a:prstGeom>
            <a:solidFill>
              <a:srgbClr val="FFFF99"/>
            </a:solidFill>
            <a:ln w="9525">
              <a:noFill/>
              <a:miter lim="800000"/>
              <a:headEnd/>
              <a:tailEnd/>
            </a:ln>
          </p:spPr>
        </p:pic>
        <p:pic>
          <p:nvPicPr>
            <p:cNvPr id="218160" name="Picture 4" descr="C:\Documents and Settings\Andrzej\Moje dokumenty\Artykuly\router_joeseph_teed_01.png"/>
            <p:cNvPicPr>
              <a:picLocks noChangeAspect="1" noChangeArrowheads="1"/>
            </p:cNvPicPr>
            <p:nvPr/>
          </p:nvPicPr>
          <p:blipFill>
            <a:blip r:embed="rId4" cstate="print"/>
            <a:srcRect/>
            <a:stretch>
              <a:fillRect/>
            </a:stretch>
          </p:blipFill>
          <p:spPr bwMode="auto">
            <a:xfrm>
              <a:off x="765175" y="5327676"/>
              <a:ext cx="457200" cy="336550"/>
            </a:xfrm>
            <a:prstGeom prst="rect">
              <a:avLst/>
            </a:prstGeom>
            <a:noFill/>
            <a:ln w="9525">
              <a:noFill/>
              <a:miter lim="800000"/>
              <a:headEnd/>
              <a:tailEnd/>
            </a:ln>
          </p:spPr>
        </p:pic>
      </p:grpSp>
      <p:grpSp>
        <p:nvGrpSpPr>
          <p:cNvPr id="218161" name="Group 141"/>
          <p:cNvGrpSpPr>
            <a:grpSpLocks/>
          </p:cNvGrpSpPr>
          <p:nvPr/>
        </p:nvGrpSpPr>
        <p:grpSpPr bwMode="auto">
          <a:xfrm>
            <a:off x="2792413" y="4821238"/>
            <a:ext cx="533400" cy="736600"/>
            <a:chOff x="765175" y="5327676"/>
            <a:chExt cx="533400" cy="736574"/>
          </a:xfrm>
        </p:grpSpPr>
        <p:pic>
          <p:nvPicPr>
            <p:cNvPr id="218162" name="Picture 7" descr="ATM switch"/>
            <p:cNvPicPr>
              <a:picLocks noChangeAspect="1" noChangeArrowheads="1"/>
            </p:cNvPicPr>
            <p:nvPr/>
          </p:nvPicPr>
          <p:blipFill>
            <a:blip r:embed="rId3" cstate="print"/>
            <a:srcRect/>
            <a:stretch>
              <a:fillRect/>
            </a:stretch>
          </p:blipFill>
          <p:spPr bwMode="auto">
            <a:xfrm>
              <a:off x="765175" y="5562600"/>
              <a:ext cx="533400" cy="501650"/>
            </a:xfrm>
            <a:prstGeom prst="rect">
              <a:avLst/>
            </a:prstGeom>
            <a:solidFill>
              <a:srgbClr val="FFFF99"/>
            </a:solidFill>
            <a:ln w="9525">
              <a:noFill/>
              <a:miter lim="800000"/>
              <a:headEnd/>
              <a:tailEnd/>
            </a:ln>
          </p:spPr>
        </p:pic>
        <p:pic>
          <p:nvPicPr>
            <p:cNvPr id="218163" name="Picture 4" descr="C:\Documents and Settings\Andrzej\Moje dokumenty\Artykuly\router_joeseph_teed_01.png"/>
            <p:cNvPicPr>
              <a:picLocks noChangeAspect="1" noChangeArrowheads="1"/>
            </p:cNvPicPr>
            <p:nvPr/>
          </p:nvPicPr>
          <p:blipFill>
            <a:blip r:embed="rId4" cstate="print"/>
            <a:srcRect/>
            <a:stretch>
              <a:fillRect/>
            </a:stretch>
          </p:blipFill>
          <p:spPr bwMode="auto">
            <a:xfrm>
              <a:off x="765175" y="5327676"/>
              <a:ext cx="457200" cy="336550"/>
            </a:xfrm>
            <a:prstGeom prst="rect">
              <a:avLst/>
            </a:prstGeom>
            <a:noFill/>
            <a:ln w="9525">
              <a:noFill/>
              <a:miter lim="800000"/>
              <a:headEnd/>
              <a:tailEnd/>
            </a:ln>
          </p:spPr>
        </p:pic>
      </p:grpSp>
      <p:grpSp>
        <p:nvGrpSpPr>
          <p:cNvPr id="218164" name="Group 144"/>
          <p:cNvGrpSpPr>
            <a:grpSpLocks/>
          </p:cNvGrpSpPr>
          <p:nvPr/>
        </p:nvGrpSpPr>
        <p:grpSpPr bwMode="auto">
          <a:xfrm>
            <a:off x="6332538" y="4554538"/>
            <a:ext cx="533400" cy="736600"/>
            <a:chOff x="765175" y="5327676"/>
            <a:chExt cx="533400" cy="736574"/>
          </a:xfrm>
        </p:grpSpPr>
        <p:pic>
          <p:nvPicPr>
            <p:cNvPr id="218165" name="Picture 7" descr="ATM switch"/>
            <p:cNvPicPr>
              <a:picLocks noChangeAspect="1" noChangeArrowheads="1"/>
            </p:cNvPicPr>
            <p:nvPr/>
          </p:nvPicPr>
          <p:blipFill>
            <a:blip r:embed="rId3" cstate="print"/>
            <a:srcRect/>
            <a:stretch>
              <a:fillRect/>
            </a:stretch>
          </p:blipFill>
          <p:spPr bwMode="auto">
            <a:xfrm>
              <a:off x="765175" y="5562600"/>
              <a:ext cx="533400" cy="501650"/>
            </a:xfrm>
            <a:prstGeom prst="rect">
              <a:avLst/>
            </a:prstGeom>
            <a:solidFill>
              <a:srgbClr val="FFFF99"/>
            </a:solidFill>
            <a:ln w="9525">
              <a:noFill/>
              <a:miter lim="800000"/>
              <a:headEnd/>
              <a:tailEnd/>
            </a:ln>
          </p:spPr>
        </p:pic>
        <p:pic>
          <p:nvPicPr>
            <p:cNvPr id="218166" name="Picture 4" descr="C:\Documents and Settings\Andrzej\Moje dokumenty\Artykuly\router_joeseph_teed_01.png"/>
            <p:cNvPicPr>
              <a:picLocks noChangeAspect="1" noChangeArrowheads="1"/>
            </p:cNvPicPr>
            <p:nvPr/>
          </p:nvPicPr>
          <p:blipFill>
            <a:blip r:embed="rId4" cstate="print"/>
            <a:srcRect/>
            <a:stretch>
              <a:fillRect/>
            </a:stretch>
          </p:blipFill>
          <p:spPr bwMode="auto">
            <a:xfrm>
              <a:off x="765175" y="5327676"/>
              <a:ext cx="457200" cy="336550"/>
            </a:xfrm>
            <a:prstGeom prst="rect">
              <a:avLst/>
            </a:prstGeom>
            <a:noFill/>
            <a:ln w="9525">
              <a:noFill/>
              <a:miter lim="800000"/>
              <a:headEnd/>
              <a:tailEnd/>
            </a:ln>
          </p:spPr>
        </p:pic>
      </p:grpSp>
    </p:spTree>
    <p:extLst>
      <p:ext uri="{BB962C8B-B14F-4D97-AF65-F5344CB8AC3E}">
        <p14:creationId xmlns:p14="http://schemas.microsoft.com/office/powerpoint/2010/main" val="65468100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65339"/>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explode.wav"/>
                                        </p:tgtEl>
                                      </p:cMediaNode>
                                    </p:audio>
                                  </p:sub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5339" grpId="0" animBg="1"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3234" name="Group 2"/>
          <p:cNvGrpSpPr>
            <a:grpSpLocks/>
          </p:cNvGrpSpPr>
          <p:nvPr/>
        </p:nvGrpSpPr>
        <p:grpSpPr bwMode="auto">
          <a:xfrm>
            <a:off x="965200" y="2819400"/>
            <a:ext cx="7191375" cy="2679700"/>
            <a:chOff x="608" y="1776"/>
            <a:chExt cx="4530" cy="1688"/>
          </a:xfrm>
        </p:grpSpPr>
        <p:grpSp>
          <p:nvGrpSpPr>
            <p:cNvPr id="223235" name="Group 3"/>
            <p:cNvGrpSpPr>
              <a:grpSpLocks/>
            </p:cNvGrpSpPr>
            <p:nvPr/>
          </p:nvGrpSpPr>
          <p:grpSpPr bwMode="auto">
            <a:xfrm>
              <a:off x="839" y="1933"/>
              <a:ext cx="4219" cy="1406"/>
              <a:chOff x="839" y="1933"/>
              <a:chExt cx="4219" cy="1406"/>
            </a:xfrm>
          </p:grpSpPr>
          <p:sp>
            <p:nvSpPr>
              <p:cNvPr id="223236" name="Line 4"/>
              <p:cNvSpPr>
                <a:spLocks noChangeShapeType="1"/>
              </p:cNvSpPr>
              <p:nvPr/>
            </p:nvSpPr>
            <p:spPr bwMode="auto">
              <a:xfrm>
                <a:off x="839" y="1933"/>
                <a:ext cx="1406" cy="0"/>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3237" name="Line 5"/>
              <p:cNvSpPr>
                <a:spLocks noChangeShapeType="1"/>
              </p:cNvSpPr>
              <p:nvPr/>
            </p:nvSpPr>
            <p:spPr bwMode="auto">
              <a:xfrm>
                <a:off x="2200" y="1933"/>
                <a:ext cx="1406" cy="0"/>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3238" name="Line 6"/>
              <p:cNvSpPr>
                <a:spLocks noChangeShapeType="1"/>
              </p:cNvSpPr>
              <p:nvPr/>
            </p:nvSpPr>
            <p:spPr bwMode="auto">
              <a:xfrm>
                <a:off x="3515" y="1933"/>
                <a:ext cx="1543" cy="0"/>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3239" name="Line 7"/>
              <p:cNvSpPr>
                <a:spLocks noChangeShapeType="1"/>
              </p:cNvSpPr>
              <p:nvPr/>
            </p:nvSpPr>
            <p:spPr bwMode="auto">
              <a:xfrm>
                <a:off x="839" y="3294"/>
                <a:ext cx="4128" cy="0"/>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3240" name="Line 8"/>
              <p:cNvSpPr>
                <a:spLocks noChangeShapeType="1"/>
              </p:cNvSpPr>
              <p:nvPr/>
            </p:nvSpPr>
            <p:spPr bwMode="auto">
              <a:xfrm>
                <a:off x="4919" y="1933"/>
                <a:ext cx="0" cy="1406"/>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3241" name="Line 9"/>
              <p:cNvSpPr>
                <a:spLocks noChangeShapeType="1"/>
              </p:cNvSpPr>
              <p:nvPr/>
            </p:nvSpPr>
            <p:spPr bwMode="auto">
              <a:xfrm>
                <a:off x="3559" y="1933"/>
                <a:ext cx="0" cy="1406"/>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3242" name="Line 10"/>
              <p:cNvSpPr>
                <a:spLocks noChangeShapeType="1"/>
              </p:cNvSpPr>
              <p:nvPr/>
            </p:nvSpPr>
            <p:spPr bwMode="auto">
              <a:xfrm>
                <a:off x="2198" y="1933"/>
                <a:ext cx="0" cy="1406"/>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3243" name="Line 11"/>
              <p:cNvSpPr>
                <a:spLocks noChangeShapeType="1"/>
              </p:cNvSpPr>
              <p:nvPr/>
            </p:nvSpPr>
            <p:spPr bwMode="auto">
              <a:xfrm>
                <a:off x="839" y="1933"/>
                <a:ext cx="0" cy="1406"/>
              </a:xfrm>
              <a:prstGeom prst="line">
                <a:avLst/>
              </a:prstGeom>
              <a:noFill/>
              <a:ln w="25400">
                <a:solidFill>
                  <a:schemeClr val="tx1"/>
                </a:solidFill>
                <a:round/>
                <a:headEnd type="none" w="sm" len="sm"/>
                <a:tailEnd type="none" w="sm" len="sm"/>
              </a:ln>
            </p:spPr>
            <p:txBody>
              <a:bodyPr/>
              <a:lstStyle/>
              <a:p>
                <a:endParaRPr lang="pl-PL">
                  <a:latin typeface="+mn-lt"/>
                </a:endParaRPr>
              </a:p>
            </p:txBody>
          </p:sp>
        </p:grpSp>
        <p:grpSp>
          <p:nvGrpSpPr>
            <p:cNvPr id="223244" name="Group 12"/>
            <p:cNvGrpSpPr>
              <a:grpSpLocks/>
            </p:cNvGrpSpPr>
            <p:nvPr/>
          </p:nvGrpSpPr>
          <p:grpSpPr bwMode="auto">
            <a:xfrm>
              <a:off x="608" y="1776"/>
              <a:ext cx="4530" cy="1688"/>
              <a:chOff x="608" y="1776"/>
              <a:chExt cx="4530" cy="1688"/>
            </a:xfrm>
          </p:grpSpPr>
          <p:pic>
            <p:nvPicPr>
              <p:cNvPr id="223245" name="Picture 4" descr="C:\Documents and Settings\Andrzej\Moje dokumenty\Artykuly\router_joeseph_teed_01.png"/>
              <p:cNvPicPr>
                <a:picLocks noChangeAspect="1" noChangeArrowheads="1"/>
              </p:cNvPicPr>
              <p:nvPr/>
            </p:nvPicPr>
            <p:blipFill>
              <a:blip r:embed="rId4" cstate="print"/>
              <a:srcRect/>
              <a:stretch>
                <a:fillRect/>
              </a:stretch>
            </p:blipFill>
            <p:spPr bwMode="auto">
              <a:xfrm>
                <a:off x="615" y="1777"/>
                <a:ext cx="458" cy="337"/>
              </a:xfrm>
              <a:prstGeom prst="rect">
                <a:avLst/>
              </a:prstGeom>
              <a:noFill/>
              <a:ln w="9525">
                <a:noFill/>
                <a:miter lim="800000"/>
                <a:headEnd/>
                <a:tailEnd/>
              </a:ln>
            </p:spPr>
          </p:pic>
          <p:pic>
            <p:nvPicPr>
              <p:cNvPr id="223246" name="Picture 4" descr="C:\Documents and Settings\Andrzej\Moje dokumenty\Artykuly\router_joeseph_teed_01.png"/>
              <p:cNvPicPr>
                <a:picLocks noChangeAspect="1" noChangeArrowheads="1"/>
              </p:cNvPicPr>
              <p:nvPr/>
            </p:nvPicPr>
            <p:blipFill>
              <a:blip r:embed="rId4" cstate="print"/>
              <a:srcRect/>
              <a:stretch>
                <a:fillRect/>
              </a:stretch>
            </p:blipFill>
            <p:spPr bwMode="auto">
              <a:xfrm>
                <a:off x="1974" y="1776"/>
                <a:ext cx="458" cy="337"/>
              </a:xfrm>
              <a:prstGeom prst="rect">
                <a:avLst/>
              </a:prstGeom>
              <a:noFill/>
              <a:ln w="9525">
                <a:noFill/>
                <a:miter lim="800000"/>
                <a:headEnd/>
                <a:tailEnd/>
              </a:ln>
            </p:spPr>
          </p:pic>
          <p:pic>
            <p:nvPicPr>
              <p:cNvPr id="223247" name="Picture 4" descr="C:\Documents and Settings\Andrzej\Moje dokumenty\Artykuly\router_joeseph_teed_01.png"/>
              <p:cNvPicPr>
                <a:picLocks noChangeAspect="1" noChangeArrowheads="1"/>
              </p:cNvPicPr>
              <p:nvPr/>
            </p:nvPicPr>
            <p:blipFill>
              <a:blip r:embed="rId4" cstate="print"/>
              <a:srcRect/>
              <a:stretch>
                <a:fillRect/>
              </a:stretch>
            </p:blipFill>
            <p:spPr bwMode="auto">
              <a:xfrm>
                <a:off x="3334" y="1776"/>
                <a:ext cx="458" cy="337"/>
              </a:xfrm>
              <a:prstGeom prst="rect">
                <a:avLst/>
              </a:prstGeom>
              <a:noFill/>
              <a:ln w="9525">
                <a:noFill/>
                <a:miter lim="800000"/>
                <a:headEnd/>
                <a:tailEnd/>
              </a:ln>
            </p:spPr>
          </p:pic>
          <p:pic>
            <p:nvPicPr>
              <p:cNvPr id="223248" name="Picture 4" descr="C:\Documents and Settings\Andrzej\Moje dokumenty\Artykuly\router_joeseph_teed_01.png"/>
              <p:cNvPicPr>
                <a:picLocks noChangeAspect="1" noChangeArrowheads="1"/>
              </p:cNvPicPr>
              <p:nvPr/>
            </p:nvPicPr>
            <p:blipFill>
              <a:blip r:embed="rId4" cstate="print"/>
              <a:srcRect/>
              <a:stretch>
                <a:fillRect/>
              </a:stretch>
            </p:blipFill>
            <p:spPr bwMode="auto">
              <a:xfrm>
                <a:off x="4680" y="1776"/>
                <a:ext cx="458" cy="337"/>
              </a:xfrm>
              <a:prstGeom prst="rect">
                <a:avLst/>
              </a:prstGeom>
              <a:noFill/>
              <a:ln w="9525">
                <a:noFill/>
                <a:miter lim="800000"/>
                <a:headEnd/>
                <a:tailEnd/>
              </a:ln>
            </p:spPr>
          </p:pic>
          <p:pic>
            <p:nvPicPr>
              <p:cNvPr id="223249" name="Picture 4" descr="C:\Documents and Settings\Andrzej\Moje dokumenty\Artykuly\router_joeseph_teed_01.png"/>
              <p:cNvPicPr>
                <a:picLocks noChangeAspect="1" noChangeArrowheads="1"/>
              </p:cNvPicPr>
              <p:nvPr/>
            </p:nvPicPr>
            <p:blipFill>
              <a:blip r:embed="rId4" cstate="print"/>
              <a:srcRect/>
              <a:stretch>
                <a:fillRect/>
              </a:stretch>
            </p:blipFill>
            <p:spPr bwMode="auto">
              <a:xfrm>
                <a:off x="608" y="3127"/>
                <a:ext cx="458" cy="337"/>
              </a:xfrm>
              <a:prstGeom prst="rect">
                <a:avLst/>
              </a:prstGeom>
              <a:noFill/>
              <a:ln w="9525">
                <a:noFill/>
                <a:miter lim="800000"/>
                <a:headEnd/>
                <a:tailEnd/>
              </a:ln>
            </p:spPr>
          </p:pic>
          <p:pic>
            <p:nvPicPr>
              <p:cNvPr id="223250" name="Picture 4" descr="C:\Documents and Settings\Andrzej\Moje dokumenty\Artykuly\router_joeseph_teed_01.png"/>
              <p:cNvPicPr>
                <a:picLocks noChangeAspect="1" noChangeArrowheads="1"/>
              </p:cNvPicPr>
              <p:nvPr/>
            </p:nvPicPr>
            <p:blipFill>
              <a:blip r:embed="rId4" cstate="print"/>
              <a:srcRect/>
              <a:stretch>
                <a:fillRect/>
              </a:stretch>
            </p:blipFill>
            <p:spPr bwMode="auto">
              <a:xfrm>
                <a:off x="1967" y="3126"/>
                <a:ext cx="458" cy="337"/>
              </a:xfrm>
              <a:prstGeom prst="rect">
                <a:avLst/>
              </a:prstGeom>
              <a:noFill/>
              <a:ln w="9525">
                <a:noFill/>
                <a:miter lim="800000"/>
                <a:headEnd/>
                <a:tailEnd/>
              </a:ln>
            </p:spPr>
          </p:pic>
          <p:pic>
            <p:nvPicPr>
              <p:cNvPr id="223251" name="Picture 4" descr="C:\Documents and Settings\Andrzej\Moje dokumenty\Artykuly\router_joeseph_teed_01.png"/>
              <p:cNvPicPr>
                <a:picLocks noChangeAspect="1" noChangeArrowheads="1"/>
              </p:cNvPicPr>
              <p:nvPr/>
            </p:nvPicPr>
            <p:blipFill>
              <a:blip r:embed="rId4" cstate="print"/>
              <a:srcRect/>
              <a:stretch>
                <a:fillRect/>
              </a:stretch>
            </p:blipFill>
            <p:spPr bwMode="auto">
              <a:xfrm>
                <a:off x="3327" y="3126"/>
                <a:ext cx="458" cy="337"/>
              </a:xfrm>
              <a:prstGeom prst="rect">
                <a:avLst/>
              </a:prstGeom>
              <a:noFill/>
              <a:ln w="9525">
                <a:noFill/>
                <a:miter lim="800000"/>
                <a:headEnd/>
                <a:tailEnd/>
              </a:ln>
            </p:spPr>
          </p:pic>
          <p:pic>
            <p:nvPicPr>
              <p:cNvPr id="223252" name="Picture 4" descr="C:\Documents and Settings\Andrzej\Moje dokumenty\Artykuly\router_joeseph_teed_01.png"/>
              <p:cNvPicPr>
                <a:picLocks noChangeAspect="1" noChangeArrowheads="1"/>
              </p:cNvPicPr>
              <p:nvPr/>
            </p:nvPicPr>
            <p:blipFill>
              <a:blip r:embed="rId4" cstate="print"/>
              <a:srcRect/>
              <a:stretch>
                <a:fillRect/>
              </a:stretch>
            </p:blipFill>
            <p:spPr bwMode="auto">
              <a:xfrm>
                <a:off x="4673" y="3126"/>
                <a:ext cx="458" cy="337"/>
              </a:xfrm>
              <a:prstGeom prst="rect">
                <a:avLst/>
              </a:prstGeom>
              <a:noFill/>
              <a:ln w="9525">
                <a:noFill/>
                <a:miter lim="800000"/>
                <a:headEnd/>
                <a:tailEnd/>
              </a:ln>
            </p:spPr>
          </p:pic>
        </p:grpSp>
      </p:grpSp>
      <p:sp>
        <p:nvSpPr>
          <p:cNvPr id="223254" name="Rectangle 20"/>
          <p:cNvSpPr>
            <a:spLocks noGrp="1" noChangeArrowheads="1"/>
          </p:cNvSpPr>
          <p:nvPr>
            <p:ph type="title"/>
          </p:nvPr>
        </p:nvSpPr>
        <p:spPr/>
        <p:txBody>
          <a:bodyPr lIns="92075" tIns="46038" rIns="92075" bIns="46038"/>
          <a:lstStyle/>
          <a:p>
            <a:r>
              <a:rPr lang="en-US" sz="2400" dirty="0">
                <a:latin typeface="+mn-lt"/>
                <a:cs typeface="Arial" pitchFamily="34" charset="0"/>
              </a:rPr>
              <a:t>Example</a:t>
            </a:r>
            <a:br>
              <a:rPr lang="en-US" sz="2400" dirty="0">
                <a:latin typeface="+mn-lt"/>
                <a:cs typeface="Arial" pitchFamily="34" charset="0"/>
              </a:rPr>
            </a:br>
            <a:r>
              <a:rPr lang="en-US" sz="2400" dirty="0">
                <a:latin typeface="+mn-lt"/>
                <a:cs typeface="Arial" pitchFamily="34" charset="0"/>
              </a:rPr>
              <a:t>Restoration</a:t>
            </a:r>
            <a:endParaRPr lang="pl-PL" sz="2400" dirty="0">
              <a:latin typeface="+mn-lt"/>
              <a:cs typeface="Arial" pitchFamily="34" charset="0"/>
            </a:endParaRPr>
          </a:p>
        </p:txBody>
      </p:sp>
      <p:sp>
        <p:nvSpPr>
          <p:cNvPr id="223255" name="Rectangle 21"/>
          <p:cNvSpPr>
            <a:spLocks noChangeArrowheads="1"/>
          </p:cNvSpPr>
          <p:nvPr/>
        </p:nvSpPr>
        <p:spPr bwMode="auto">
          <a:xfrm>
            <a:off x="456527" y="1557338"/>
            <a:ext cx="2273059" cy="462307"/>
          </a:xfrm>
          <a:prstGeom prst="rect">
            <a:avLst/>
          </a:prstGeom>
          <a:noFill/>
          <a:ln w="9525">
            <a:noFill/>
            <a:miter lim="800000"/>
            <a:headEnd/>
            <a:tailEnd/>
          </a:ln>
        </p:spPr>
        <p:txBody>
          <a:bodyPr wrap="none" lIns="92075" tIns="46038" rIns="92075" bIns="46038">
            <a:spAutoFit/>
          </a:bodyPr>
          <a:lstStyle/>
          <a:p>
            <a:pPr algn="ctr"/>
            <a:r>
              <a:rPr lang="en-US" sz="2400">
                <a:latin typeface="+mn-lt"/>
                <a:cs typeface="Arial" pitchFamily="34" charset="0"/>
              </a:rPr>
              <a:t>Before failure</a:t>
            </a:r>
          </a:p>
        </p:txBody>
      </p:sp>
      <p:sp>
        <p:nvSpPr>
          <p:cNvPr id="223256" name="Rectangle 22"/>
          <p:cNvSpPr>
            <a:spLocks noChangeArrowheads="1"/>
          </p:cNvSpPr>
          <p:nvPr/>
        </p:nvSpPr>
        <p:spPr bwMode="auto">
          <a:xfrm>
            <a:off x="460890" y="2205038"/>
            <a:ext cx="1699183" cy="369974"/>
          </a:xfrm>
          <a:prstGeom prst="rect">
            <a:avLst/>
          </a:prstGeom>
          <a:noFill/>
          <a:ln w="9525">
            <a:noFill/>
            <a:miter lim="800000"/>
            <a:headEnd/>
            <a:tailEnd/>
          </a:ln>
        </p:spPr>
        <p:txBody>
          <a:bodyPr wrap="none" lIns="92075" tIns="46038" rIns="92075" bIns="46038">
            <a:spAutoFit/>
          </a:bodyPr>
          <a:lstStyle/>
          <a:p>
            <a:pPr algn="ctr"/>
            <a:r>
              <a:rPr lang="en-US" sz="1800">
                <a:latin typeface="+mn-lt"/>
                <a:cs typeface="Arial" pitchFamily="34" charset="0"/>
              </a:rPr>
              <a:t>Ingress node</a:t>
            </a:r>
          </a:p>
        </p:txBody>
      </p:sp>
      <p:sp>
        <p:nvSpPr>
          <p:cNvPr id="223257" name="Rectangle 23"/>
          <p:cNvSpPr>
            <a:spLocks noChangeArrowheads="1"/>
          </p:cNvSpPr>
          <p:nvPr/>
        </p:nvSpPr>
        <p:spPr bwMode="auto">
          <a:xfrm>
            <a:off x="7086000" y="5805488"/>
            <a:ext cx="1601400" cy="369974"/>
          </a:xfrm>
          <a:prstGeom prst="rect">
            <a:avLst/>
          </a:prstGeom>
          <a:noFill/>
          <a:ln w="9525">
            <a:noFill/>
            <a:miter lim="800000"/>
            <a:headEnd/>
            <a:tailEnd/>
          </a:ln>
        </p:spPr>
        <p:txBody>
          <a:bodyPr wrap="none" lIns="92075" tIns="46038" rIns="92075" bIns="46038">
            <a:spAutoFit/>
          </a:bodyPr>
          <a:lstStyle/>
          <a:p>
            <a:pPr algn="ctr"/>
            <a:r>
              <a:rPr lang="en-US" sz="1800">
                <a:latin typeface="+mn-lt"/>
                <a:cs typeface="Arial" pitchFamily="34" charset="0"/>
              </a:rPr>
              <a:t>Egress node</a:t>
            </a:r>
          </a:p>
        </p:txBody>
      </p:sp>
      <p:grpSp>
        <p:nvGrpSpPr>
          <p:cNvPr id="228376" name="Group 24"/>
          <p:cNvGrpSpPr>
            <a:grpSpLocks/>
          </p:cNvGrpSpPr>
          <p:nvPr/>
        </p:nvGrpSpPr>
        <p:grpSpPr bwMode="auto">
          <a:xfrm>
            <a:off x="904875" y="2971800"/>
            <a:ext cx="2498725" cy="212725"/>
            <a:chOff x="570" y="1872"/>
            <a:chExt cx="1574" cy="134"/>
          </a:xfrm>
        </p:grpSpPr>
        <p:grpSp>
          <p:nvGrpSpPr>
            <p:cNvPr id="223259" name="Group 25"/>
            <p:cNvGrpSpPr>
              <a:grpSpLocks/>
            </p:cNvGrpSpPr>
            <p:nvPr/>
          </p:nvGrpSpPr>
          <p:grpSpPr bwMode="auto">
            <a:xfrm>
              <a:off x="570" y="1872"/>
              <a:ext cx="224" cy="134"/>
              <a:chOff x="522" y="1843"/>
              <a:chExt cx="224" cy="134"/>
            </a:xfrm>
          </p:grpSpPr>
          <p:sp>
            <p:nvSpPr>
              <p:cNvPr id="223260" name="Rectangle 26"/>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3261" name="Rectangle 27"/>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3262" name="Group 28"/>
            <p:cNvGrpSpPr>
              <a:grpSpLocks/>
            </p:cNvGrpSpPr>
            <p:nvPr/>
          </p:nvGrpSpPr>
          <p:grpSpPr bwMode="auto">
            <a:xfrm>
              <a:off x="912" y="1872"/>
              <a:ext cx="224" cy="134"/>
              <a:chOff x="522" y="1843"/>
              <a:chExt cx="224" cy="134"/>
            </a:xfrm>
          </p:grpSpPr>
          <p:sp>
            <p:nvSpPr>
              <p:cNvPr id="223263" name="Rectangle 29"/>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3264" name="Rectangle 30"/>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3265" name="Group 31"/>
            <p:cNvGrpSpPr>
              <a:grpSpLocks/>
            </p:cNvGrpSpPr>
            <p:nvPr/>
          </p:nvGrpSpPr>
          <p:grpSpPr bwMode="auto">
            <a:xfrm>
              <a:off x="1248" y="1872"/>
              <a:ext cx="224" cy="134"/>
              <a:chOff x="522" y="1843"/>
              <a:chExt cx="224" cy="134"/>
            </a:xfrm>
          </p:grpSpPr>
          <p:sp>
            <p:nvSpPr>
              <p:cNvPr id="223266" name="Rectangle 32"/>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3267" name="Rectangle 33"/>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3268" name="Group 34"/>
            <p:cNvGrpSpPr>
              <a:grpSpLocks/>
            </p:cNvGrpSpPr>
            <p:nvPr/>
          </p:nvGrpSpPr>
          <p:grpSpPr bwMode="auto">
            <a:xfrm>
              <a:off x="1584" y="1872"/>
              <a:ext cx="224" cy="134"/>
              <a:chOff x="522" y="1843"/>
              <a:chExt cx="224" cy="134"/>
            </a:xfrm>
          </p:grpSpPr>
          <p:sp>
            <p:nvSpPr>
              <p:cNvPr id="223269" name="Rectangle 35"/>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3270" name="Rectangle 36"/>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3271" name="Group 37"/>
            <p:cNvGrpSpPr>
              <a:grpSpLocks/>
            </p:cNvGrpSpPr>
            <p:nvPr/>
          </p:nvGrpSpPr>
          <p:grpSpPr bwMode="auto">
            <a:xfrm>
              <a:off x="1920" y="1872"/>
              <a:ext cx="224" cy="134"/>
              <a:chOff x="522" y="1843"/>
              <a:chExt cx="224" cy="134"/>
            </a:xfrm>
          </p:grpSpPr>
          <p:sp>
            <p:nvSpPr>
              <p:cNvPr id="223272" name="Rectangle 38"/>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3273" name="Rectangle 39"/>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grpSp>
        <p:nvGrpSpPr>
          <p:cNvPr id="228392" name="Group 40"/>
          <p:cNvGrpSpPr>
            <a:grpSpLocks/>
          </p:cNvGrpSpPr>
          <p:nvPr/>
        </p:nvGrpSpPr>
        <p:grpSpPr bwMode="auto">
          <a:xfrm>
            <a:off x="3581400" y="2971800"/>
            <a:ext cx="1955800" cy="212725"/>
            <a:chOff x="2256" y="1872"/>
            <a:chExt cx="1232" cy="134"/>
          </a:xfrm>
        </p:grpSpPr>
        <p:grpSp>
          <p:nvGrpSpPr>
            <p:cNvPr id="223275" name="Group 41"/>
            <p:cNvGrpSpPr>
              <a:grpSpLocks/>
            </p:cNvGrpSpPr>
            <p:nvPr/>
          </p:nvGrpSpPr>
          <p:grpSpPr bwMode="auto">
            <a:xfrm>
              <a:off x="2256" y="1872"/>
              <a:ext cx="224" cy="134"/>
              <a:chOff x="522" y="1843"/>
              <a:chExt cx="224" cy="134"/>
            </a:xfrm>
          </p:grpSpPr>
          <p:sp>
            <p:nvSpPr>
              <p:cNvPr id="223276" name="Rectangle 42"/>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3277" name="Rectangle 43"/>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3278" name="Group 44"/>
            <p:cNvGrpSpPr>
              <a:grpSpLocks/>
            </p:cNvGrpSpPr>
            <p:nvPr/>
          </p:nvGrpSpPr>
          <p:grpSpPr bwMode="auto">
            <a:xfrm>
              <a:off x="2592" y="1872"/>
              <a:ext cx="224" cy="134"/>
              <a:chOff x="522" y="1843"/>
              <a:chExt cx="224" cy="134"/>
            </a:xfrm>
          </p:grpSpPr>
          <p:sp>
            <p:nvSpPr>
              <p:cNvPr id="223279" name="Rectangle 45"/>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3280" name="Rectangle 46"/>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3281" name="Group 47"/>
            <p:cNvGrpSpPr>
              <a:grpSpLocks/>
            </p:cNvGrpSpPr>
            <p:nvPr/>
          </p:nvGrpSpPr>
          <p:grpSpPr bwMode="auto">
            <a:xfrm>
              <a:off x="2928" y="1872"/>
              <a:ext cx="224" cy="134"/>
              <a:chOff x="522" y="1843"/>
              <a:chExt cx="224" cy="134"/>
            </a:xfrm>
          </p:grpSpPr>
          <p:sp>
            <p:nvSpPr>
              <p:cNvPr id="223282" name="Rectangle 48"/>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3283" name="Rectangle 49"/>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3284" name="Group 50"/>
            <p:cNvGrpSpPr>
              <a:grpSpLocks/>
            </p:cNvGrpSpPr>
            <p:nvPr/>
          </p:nvGrpSpPr>
          <p:grpSpPr bwMode="auto">
            <a:xfrm>
              <a:off x="3264" y="1872"/>
              <a:ext cx="224" cy="134"/>
              <a:chOff x="522" y="1843"/>
              <a:chExt cx="224" cy="134"/>
            </a:xfrm>
          </p:grpSpPr>
          <p:sp>
            <p:nvSpPr>
              <p:cNvPr id="223285" name="Rectangle 51"/>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3286" name="Rectangle 52"/>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grpSp>
        <p:nvGrpSpPr>
          <p:cNvPr id="228405" name="Group 53"/>
          <p:cNvGrpSpPr>
            <a:grpSpLocks/>
          </p:cNvGrpSpPr>
          <p:nvPr/>
        </p:nvGrpSpPr>
        <p:grpSpPr bwMode="auto">
          <a:xfrm>
            <a:off x="5410200" y="3276600"/>
            <a:ext cx="431800" cy="1584325"/>
            <a:chOff x="3408" y="2064"/>
            <a:chExt cx="272" cy="998"/>
          </a:xfrm>
        </p:grpSpPr>
        <p:grpSp>
          <p:nvGrpSpPr>
            <p:cNvPr id="223288" name="Group 54"/>
            <p:cNvGrpSpPr>
              <a:grpSpLocks/>
            </p:cNvGrpSpPr>
            <p:nvPr/>
          </p:nvGrpSpPr>
          <p:grpSpPr bwMode="auto">
            <a:xfrm>
              <a:off x="3408" y="2064"/>
              <a:ext cx="224" cy="134"/>
              <a:chOff x="522" y="1843"/>
              <a:chExt cx="224" cy="134"/>
            </a:xfrm>
          </p:grpSpPr>
          <p:sp>
            <p:nvSpPr>
              <p:cNvPr id="223289" name="Rectangle 55"/>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3290" name="Rectangle 56"/>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3291" name="Group 57"/>
            <p:cNvGrpSpPr>
              <a:grpSpLocks/>
            </p:cNvGrpSpPr>
            <p:nvPr/>
          </p:nvGrpSpPr>
          <p:grpSpPr bwMode="auto">
            <a:xfrm>
              <a:off x="3456" y="2352"/>
              <a:ext cx="224" cy="134"/>
              <a:chOff x="522" y="1843"/>
              <a:chExt cx="224" cy="134"/>
            </a:xfrm>
          </p:grpSpPr>
          <p:sp>
            <p:nvSpPr>
              <p:cNvPr id="223292" name="Rectangle 58"/>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3293" name="Rectangle 59"/>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3294" name="Group 60"/>
            <p:cNvGrpSpPr>
              <a:grpSpLocks/>
            </p:cNvGrpSpPr>
            <p:nvPr/>
          </p:nvGrpSpPr>
          <p:grpSpPr bwMode="auto">
            <a:xfrm>
              <a:off x="3456" y="2640"/>
              <a:ext cx="224" cy="134"/>
              <a:chOff x="522" y="1843"/>
              <a:chExt cx="224" cy="134"/>
            </a:xfrm>
          </p:grpSpPr>
          <p:sp>
            <p:nvSpPr>
              <p:cNvPr id="223295" name="Rectangle 61"/>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3296" name="Rectangle 62"/>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3297" name="Group 63"/>
            <p:cNvGrpSpPr>
              <a:grpSpLocks/>
            </p:cNvGrpSpPr>
            <p:nvPr/>
          </p:nvGrpSpPr>
          <p:grpSpPr bwMode="auto">
            <a:xfrm>
              <a:off x="3456" y="2928"/>
              <a:ext cx="224" cy="134"/>
              <a:chOff x="522" y="1843"/>
              <a:chExt cx="224" cy="134"/>
            </a:xfrm>
          </p:grpSpPr>
          <p:sp>
            <p:nvSpPr>
              <p:cNvPr id="223298" name="Rectangle 64"/>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3299" name="Rectangle 65"/>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grpSp>
        <p:nvGrpSpPr>
          <p:cNvPr id="228418" name="Group 66"/>
          <p:cNvGrpSpPr>
            <a:grpSpLocks/>
          </p:cNvGrpSpPr>
          <p:nvPr/>
        </p:nvGrpSpPr>
        <p:grpSpPr bwMode="auto">
          <a:xfrm>
            <a:off x="5486400" y="5105400"/>
            <a:ext cx="3403600" cy="212725"/>
            <a:chOff x="3456" y="3216"/>
            <a:chExt cx="2144" cy="134"/>
          </a:xfrm>
        </p:grpSpPr>
        <p:grpSp>
          <p:nvGrpSpPr>
            <p:cNvPr id="223301" name="Group 67"/>
            <p:cNvGrpSpPr>
              <a:grpSpLocks/>
            </p:cNvGrpSpPr>
            <p:nvPr/>
          </p:nvGrpSpPr>
          <p:grpSpPr bwMode="auto">
            <a:xfrm>
              <a:off x="3456" y="3216"/>
              <a:ext cx="224" cy="134"/>
              <a:chOff x="522" y="1843"/>
              <a:chExt cx="224" cy="134"/>
            </a:xfrm>
          </p:grpSpPr>
          <p:sp>
            <p:nvSpPr>
              <p:cNvPr id="223302" name="Rectangle 68"/>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3303" name="Rectangle 69"/>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3304" name="Group 70"/>
            <p:cNvGrpSpPr>
              <a:grpSpLocks/>
            </p:cNvGrpSpPr>
            <p:nvPr/>
          </p:nvGrpSpPr>
          <p:grpSpPr bwMode="auto">
            <a:xfrm>
              <a:off x="3840" y="3216"/>
              <a:ext cx="224" cy="134"/>
              <a:chOff x="522" y="1843"/>
              <a:chExt cx="224" cy="134"/>
            </a:xfrm>
          </p:grpSpPr>
          <p:sp>
            <p:nvSpPr>
              <p:cNvPr id="223305" name="Rectangle 71"/>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3306" name="Rectangle 72"/>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3307" name="Group 73"/>
            <p:cNvGrpSpPr>
              <a:grpSpLocks/>
            </p:cNvGrpSpPr>
            <p:nvPr/>
          </p:nvGrpSpPr>
          <p:grpSpPr bwMode="auto">
            <a:xfrm>
              <a:off x="4224" y="3216"/>
              <a:ext cx="224" cy="134"/>
              <a:chOff x="522" y="1843"/>
              <a:chExt cx="224" cy="134"/>
            </a:xfrm>
          </p:grpSpPr>
          <p:sp>
            <p:nvSpPr>
              <p:cNvPr id="223308" name="Rectangle 74"/>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3309" name="Rectangle 75"/>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3310" name="Group 76"/>
            <p:cNvGrpSpPr>
              <a:grpSpLocks/>
            </p:cNvGrpSpPr>
            <p:nvPr/>
          </p:nvGrpSpPr>
          <p:grpSpPr bwMode="auto">
            <a:xfrm>
              <a:off x="4608" y="3216"/>
              <a:ext cx="224" cy="134"/>
              <a:chOff x="522" y="1843"/>
              <a:chExt cx="224" cy="134"/>
            </a:xfrm>
          </p:grpSpPr>
          <p:sp>
            <p:nvSpPr>
              <p:cNvPr id="223311" name="Rectangle 77"/>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3312" name="Rectangle 78"/>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3313" name="Group 79"/>
            <p:cNvGrpSpPr>
              <a:grpSpLocks/>
            </p:cNvGrpSpPr>
            <p:nvPr/>
          </p:nvGrpSpPr>
          <p:grpSpPr bwMode="auto">
            <a:xfrm>
              <a:off x="4992" y="3216"/>
              <a:ext cx="224" cy="134"/>
              <a:chOff x="522" y="1843"/>
              <a:chExt cx="224" cy="134"/>
            </a:xfrm>
          </p:grpSpPr>
          <p:sp>
            <p:nvSpPr>
              <p:cNvPr id="223314" name="Rectangle 80"/>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3315" name="Rectangle 81"/>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3316" name="Group 82"/>
            <p:cNvGrpSpPr>
              <a:grpSpLocks/>
            </p:cNvGrpSpPr>
            <p:nvPr/>
          </p:nvGrpSpPr>
          <p:grpSpPr bwMode="auto">
            <a:xfrm>
              <a:off x="5376" y="3216"/>
              <a:ext cx="224" cy="134"/>
              <a:chOff x="522" y="1843"/>
              <a:chExt cx="224" cy="134"/>
            </a:xfrm>
          </p:grpSpPr>
          <p:sp>
            <p:nvSpPr>
              <p:cNvPr id="223317" name="Rectangle 83"/>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3318" name="Rectangle 84"/>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sp>
        <p:nvSpPr>
          <p:cNvPr id="223319" name="Text Box 86"/>
          <p:cNvSpPr txBox="1">
            <a:spLocks noChangeArrowheads="1"/>
          </p:cNvSpPr>
          <p:nvPr/>
        </p:nvSpPr>
        <p:spPr bwMode="auto">
          <a:xfrm>
            <a:off x="35496" y="6608385"/>
            <a:ext cx="3124873" cy="276999"/>
          </a:xfrm>
          <a:prstGeom prst="rect">
            <a:avLst/>
          </a:prstGeom>
          <a:noFill/>
          <a:ln w="9525">
            <a:noFill/>
            <a:miter lim="800000"/>
            <a:headEnd/>
            <a:tailEnd/>
          </a:ln>
        </p:spPr>
        <p:txBody>
          <a:bodyPr wrap="square">
            <a:spAutoFit/>
          </a:bodyPr>
          <a:lstStyle/>
          <a:p>
            <a:pPr algn="ctr"/>
            <a:r>
              <a:rPr lang="en-US" sz="1200" b="0" dirty="0">
                <a:solidFill>
                  <a:schemeClr val="bg1"/>
                </a:solidFill>
                <a:latin typeface="+mn-lt"/>
                <a:cs typeface="Arial" pitchFamily="34" charset="0"/>
              </a:rPr>
              <a:t>Source: </a:t>
            </a:r>
            <a:r>
              <a:rPr lang="pl-PL" sz="1200" b="0" dirty="0" err="1">
                <a:solidFill>
                  <a:schemeClr val="bg1"/>
                </a:solidFill>
                <a:latin typeface="+mn-lt"/>
                <a:cs typeface="Arial" pitchFamily="34" charset="0"/>
              </a:rPr>
              <a:t>Colle</a:t>
            </a:r>
            <a:r>
              <a:rPr lang="pl-PL" sz="1200" b="0" dirty="0">
                <a:solidFill>
                  <a:schemeClr val="bg1"/>
                </a:solidFill>
                <a:latin typeface="+mn-lt"/>
                <a:cs typeface="Arial" pitchFamily="34" charset="0"/>
              </a:rPr>
              <a:t>, </a:t>
            </a:r>
            <a:r>
              <a:rPr lang="pl-PL" sz="1200" b="0" i="1" dirty="0">
                <a:solidFill>
                  <a:schemeClr val="bg1"/>
                </a:solidFill>
                <a:latin typeface="+mn-lt"/>
                <a:cs typeface="Arial" pitchFamily="34" charset="0"/>
              </a:rPr>
              <a:t>IEEE JSAC</a:t>
            </a:r>
            <a:r>
              <a:rPr lang="pl-PL" sz="1200" b="0" dirty="0">
                <a:solidFill>
                  <a:schemeClr val="bg1"/>
                </a:solidFill>
                <a:latin typeface="+mn-lt"/>
                <a:cs typeface="Arial" pitchFamily="34" charset="0"/>
              </a:rPr>
              <a:t>, Jan. 2002</a:t>
            </a:r>
            <a:endParaRPr lang="en-US" sz="1200" b="0" dirty="0">
              <a:solidFill>
                <a:schemeClr val="bg1"/>
              </a:solidFill>
              <a:latin typeface="+mn-lt"/>
              <a:cs typeface="Arial" pitchFamily="34" charset="0"/>
            </a:endParaRPr>
          </a:p>
        </p:txBody>
      </p:sp>
      <p:sp>
        <p:nvSpPr>
          <p:cNvPr id="287873" name="AutoShape 129"/>
          <p:cNvSpPr>
            <a:spLocks noChangeArrowheads="1"/>
          </p:cNvSpPr>
          <p:nvPr/>
        </p:nvSpPr>
        <p:spPr bwMode="auto">
          <a:xfrm>
            <a:off x="4113213" y="2819400"/>
            <a:ext cx="911225" cy="485775"/>
          </a:xfrm>
          <a:prstGeom prst="irregularSeal1">
            <a:avLst/>
          </a:prstGeom>
          <a:solidFill>
            <a:srgbClr val="FF3300"/>
          </a:solidFill>
          <a:ln w="12700">
            <a:solidFill>
              <a:schemeClr val="tx1"/>
            </a:solidFill>
            <a:miter lim="800000"/>
            <a:headEnd type="none" w="sm" len="sm"/>
            <a:tailEnd type="none" w="sm" len="sm"/>
          </a:ln>
        </p:spPr>
        <p:txBody>
          <a:bodyPr wrap="none" anchor="ctr"/>
          <a:lstStyle/>
          <a:p>
            <a:endParaRPr lang="en-US">
              <a:latin typeface="+mn-lt"/>
              <a:cs typeface="Arial" pitchFamily="34" charset="0"/>
            </a:endParaRPr>
          </a:p>
        </p:txBody>
      </p:sp>
    </p:spTree>
    <p:extLst>
      <p:ext uri="{BB962C8B-B14F-4D97-AF65-F5344CB8AC3E}">
        <p14:creationId xmlns:p14="http://schemas.microsoft.com/office/powerpoint/2010/main" val="411842148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28376"/>
                                        </p:tgtEl>
                                        <p:attrNameLst>
                                          <p:attrName>style.visibility</p:attrName>
                                        </p:attrNameLst>
                                      </p:cBhvr>
                                      <p:to>
                                        <p:strVal val="visible"/>
                                      </p:to>
                                    </p:set>
                                    <p:animEffect transition="in" filter="wipe(left)">
                                      <p:cBhvr>
                                        <p:cTn id="7" dur="500"/>
                                        <p:tgtEl>
                                          <p:spTgt spid="22837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8392"/>
                                        </p:tgtEl>
                                        <p:attrNameLst>
                                          <p:attrName>style.visibility</p:attrName>
                                        </p:attrNameLst>
                                      </p:cBhvr>
                                      <p:to>
                                        <p:strVal val="visible"/>
                                      </p:to>
                                    </p:set>
                                    <p:animEffect transition="in" filter="wipe(left)">
                                      <p:cBhvr>
                                        <p:cTn id="11" dur="500"/>
                                        <p:tgtEl>
                                          <p:spTgt spid="228392"/>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28405"/>
                                        </p:tgtEl>
                                        <p:attrNameLst>
                                          <p:attrName>style.visibility</p:attrName>
                                        </p:attrNameLst>
                                      </p:cBhvr>
                                      <p:to>
                                        <p:strVal val="visible"/>
                                      </p:to>
                                    </p:set>
                                    <p:animEffect transition="in" filter="wipe(up)">
                                      <p:cBhvr>
                                        <p:cTn id="15" dur="500"/>
                                        <p:tgtEl>
                                          <p:spTgt spid="22840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28418"/>
                                        </p:tgtEl>
                                        <p:attrNameLst>
                                          <p:attrName>style.visibility</p:attrName>
                                        </p:attrNameLst>
                                      </p:cBhvr>
                                      <p:to>
                                        <p:strVal val="visible"/>
                                      </p:to>
                                    </p:set>
                                    <p:animEffect transition="in" filter="wipe(left)">
                                      <p:cBhvr>
                                        <p:cTn id="19" dur="500"/>
                                        <p:tgtEl>
                                          <p:spTgt spid="228418"/>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499"/>
                                          </p:stCondLst>
                                        </p:cTn>
                                        <p:tgtEl>
                                          <p:spTgt spid="287873"/>
                                        </p:tgtEl>
                                        <p:attrNameLst>
                                          <p:attrName>style.visibility</p:attrName>
                                        </p:attrNameLst>
                                      </p:cBhvr>
                                      <p:to>
                                        <p:strVal val="visible"/>
                                      </p:to>
                                    </p:set>
                                  </p:childTnLst>
                                  <p:subTnLst>
                                    <p:audio>
                                      <p:cMediaNode>
                                        <p:cTn display="0" masterRel="sameClick">
                                          <p:stCondLst>
                                            <p:cond evt="begin" delay="0">
                                              <p:tn val="22"/>
                                            </p:cond>
                                          </p:stCondLst>
                                          <p:endCondLst>
                                            <p:cond evt="onStopAudio" delay="0">
                                              <p:tgtEl>
                                                <p:sldTgt/>
                                              </p:tgtEl>
                                            </p:cond>
                                          </p:endCondLst>
                                        </p:cTn>
                                        <p:tgtEl>
                                          <p:sndTgt r:embed="rId3" name="explod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873" grpId="0" animBg="1"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282" name="Group 2"/>
          <p:cNvGrpSpPr>
            <a:grpSpLocks/>
          </p:cNvGrpSpPr>
          <p:nvPr/>
        </p:nvGrpSpPr>
        <p:grpSpPr bwMode="auto">
          <a:xfrm>
            <a:off x="965200" y="2819400"/>
            <a:ext cx="7191375" cy="2679700"/>
            <a:chOff x="608" y="1776"/>
            <a:chExt cx="4530" cy="1688"/>
          </a:xfrm>
        </p:grpSpPr>
        <p:grpSp>
          <p:nvGrpSpPr>
            <p:cNvPr id="225283" name="Group 3"/>
            <p:cNvGrpSpPr>
              <a:grpSpLocks/>
            </p:cNvGrpSpPr>
            <p:nvPr/>
          </p:nvGrpSpPr>
          <p:grpSpPr bwMode="auto">
            <a:xfrm>
              <a:off x="839" y="1933"/>
              <a:ext cx="4219" cy="1406"/>
              <a:chOff x="839" y="1933"/>
              <a:chExt cx="4219" cy="1406"/>
            </a:xfrm>
          </p:grpSpPr>
          <p:sp>
            <p:nvSpPr>
              <p:cNvPr id="225284" name="Line 4"/>
              <p:cNvSpPr>
                <a:spLocks noChangeShapeType="1"/>
              </p:cNvSpPr>
              <p:nvPr/>
            </p:nvSpPr>
            <p:spPr bwMode="auto">
              <a:xfrm>
                <a:off x="839" y="1933"/>
                <a:ext cx="1406" cy="0"/>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5285" name="Line 5"/>
              <p:cNvSpPr>
                <a:spLocks noChangeShapeType="1"/>
              </p:cNvSpPr>
              <p:nvPr/>
            </p:nvSpPr>
            <p:spPr bwMode="auto">
              <a:xfrm>
                <a:off x="2200" y="1933"/>
                <a:ext cx="1406" cy="0"/>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5286" name="Line 6"/>
              <p:cNvSpPr>
                <a:spLocks noChangeShapeType="1"/>
              </p:cNvSpPr>
              <p:nvPr/>
            </p:nvSpPr>
            <p:spPr bwMode="auto">
              <a:xfrm>
                <a:off x="3515" y="1933"/>
                <a:ext cx="1543" cy="0"/>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5287" name="Line 7"/>
              <p:cNvSpPr>
                <a:spLocks noChangeShapeType="1"/>
              </p:cNvSpPr>
              <p:nvPr/>
            </p:nvSpPr>
            <p:spPr bwMode="auto">
              <a:xfrm>
                <a:off x="839" y="3294"/>
                <a:ext cx="4128" cy="0"/>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5288" name="Line 8"/>
              <p:cNvSpPr>
                <a:spLocks noChangeShapeType="1"/>
              </p:cNvSpPr>
              <p:nvPr/>
            </p:nvSpPr>
            <p:spPr bwMode="auto">
              <a:xfrm>
                <a:off x="4919" y="1933"/>
                <a:ext cx="0" cy="1406"/>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5289" name="Line 9"/>
              <p:cNvSpPr>
                <a:spLocks noChangeShapeType="1"/>
              </p:cNvSpPr>
              <p:nvPr/>
            </p:nvSpPr>
            <p:spPr bwMode="auto">
              <a:xfrm>
                <a:off x="3559" y="1933"/>
                <a:ext cx="0" cy="1406"/>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5290" name="Line 10"/>
              <p:cNvSpPr>
                <a:spLocks noChangeShapeType="1"/>
              </p:cNvSpPr>
              <p:nvPr/>
            </p:nvSpPr>
            <p:spPr bwMode="auto">
              <a:xfrm>
                <a:off x="2198" y="1933"/>
                <a:ext cx="0" cy="1406"/>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5291" name="Line 11"/>
              <p:cNvSpPr>
                <a:spLocks noChangeShapeType="1"/>
              </p:cNvSpPr>
              <p:nvPr/>
            </p:nvSpPr>
            <p:spPr bwMode="auto">
              <a:xfrm>
                <a:off x="839" y="1933"/>
                <a:ext cx="0" cy="1406"/>
              </a:xfrm>
              <a:prstGeom prst="line">
                <a:avLst/>
              </a:prstGeom>
              <a:noFill/>
              <a:ln w="25400">
                <a:solidFill>
                  <a:schemeClr val="tx1"/>
                </a:solidFill>
                <a:round/>
                <a:headEnd type="none" w="sm" len="sm"/>
                <a:tailEnd type="none" w="sm" len="sm"/>
              </a:ln>
            </p:spPr>
            <p:txBody>
              <a:bodyPr/>
              <a:lstStyle/>
              <a:p>
                <a:endParaRPr lang="pl-PL">
                  <a:latin typeface="+mn-lt"/>
                </a:endParaRPr>
              </a:p>
            </p:txBody>
          </p:sp>
        </p:grpSp>
        <p:grpSp>
          <p:nvGrpSpPr>
            <p:cNvPr id="225292" name="Group 12"/>
            <p:cNvGrpSpPr>
              <a:grpSpLocks/>
            </p:cNvGrpSpPr>
            <p:nvPr/>
          </p:nvGrpSpPr>
          <p:grpSpPr bwMode="auto">
            <a:xfrm>
              <a:off x="608" y="1776"/>
              <a:ext cx="4530" cy="1688"/>
              <a:chOff x="608" y="1776"/>
              <a:chExt cx="4530" cy="1688"/>
            </a:xfrm>
          </p:grpSpPr>
          <p:pic>
            <p:nvPicPr>
              <p:cNvPr id="225293" name="Picture 4" descr="C:\Documents and Settings\Andrzej\Moje dokumenty\Artykuly\router_joeseph_teed_01.png"/>
              <p:cNvPicPr>
                <a:picLocks noChangeAspect="1" noChangeArrowheads="1"/>
              </p:cNvPicPr>
              <p:nvPr/>
            </p:nvPicPr>
            <p:blipFill>
              <a:blip r:embed="rId3" cstate="print"/>
              <a:srcRect/>
              <a:stretch>
                <a:fillRect/>
              </a:stretch>
            </p:blipFill>
            <p:spPr bwMode="auto">
              <a:xfrm>
                <a:off x="615" y="1777"/>
                <a:ext cx="458" cy="337"/>
              </a:xfrm>
              <a:prstGeom prst="rect">
                <a:avLst/>
              </a:prstGeom>
              <a:noFill/>
              <a:ln w="9525">
                <a:noFill/>
                <a:miter lim="800000"/>
                <a:headEnd/>
                <a:tailEnd/>
              </a:ln>
            </p:spPr>
          </p:pic>
          <p:pic>
            <p:nvPicPr>
              <p:cNvPr id="225294" name="Picture 4" descr="C:\Documents and Settings\Andrzej\Moje dokumenty\Artykuly\router_joeseph_teed_01.png"/>
              <p:cNvPicPr>
                <a:picLocks noChangeAspect="1" noChangeArrowheads="1"/>
              </p:cNvPicPr>
              <p:nvPr/>
            </p:nvPicPr>
            <p:blipFill>
              <a:blip r:embed="rId3" cstate="print"/>
              <a:srcRect/>
              <a:stretch>
                <a:fillRect/>
              </a:stretch>
            </p:blipFill>
            <p:spPr bwMode="auto">
              <a:xfrm>
                <a:off x="1974" y="1776"/>
                <a:ext cx="458" cy="337"/>
              </a:xfrm>
              <a:prstGeom prst="rect">
                <a:avLst/>
              </a:prstGeom>
              <a:noFill/>
              <a:ln w="9525">
                <a:noFill/>
                <a:miter lim="800000"/>
                <a:headEnd/>
                <a:tailEnd/>
              </a:ln>
            </p:spPr>
          </p:pic>
          <p:pic>
            <p:nvPicPr>
              <p:cNvPr id="225295" name="Picture 4" descr="C:\Documents and Settings\Andrzej\Moje dokumenty\Artykuly\router_joeseph_teed_01.png"/>
              <p:cNvPicPr>
                <a:picLocks noChangeAspect="1" noChangeArrowheads="1"/>
              </p:cNvPicPr>
              <p:nvPr/>
            </p:nvPicPr>
            <p:blipFill>
              <a:blip r:embed="rId3" cstate="print"/>
              <a:srcRect/>
              <a:stretch>
                <a:fillRect/>
              </a:stretch>
            </p:blipFill>
            <p:spPr bwMode="auto">
              <a:xfrm>
                <a:off x="3334" y="1776"/>
                <a:ext cx="458" cy="337"/>
              </a:xfrm>
              <a:prstGeom prst="rect">
                <a:avLst/>
              </a:prstGeom>
              <a:noFill/>
              <a:ln w="9525">
                <a:noFill/>
                <a:miter lim="800000"/>
                <a:headEnd/>
                <a:tailEnd/>
              </a:ln>
            </p:spPr>
          </p:pic>
          <p:pic>
            <p:nvPicPr>
              <p:cNvPr id="225296" name="Picture 4" descr="C:\Documents and Settings\Andrzej\Moje dokumenty\Artykuly\router_joeseph_teed_01.png"/>
              <p:cNvPicPr>
                <a:picLocks noChangeAspect="1" noChangeArrowheads="1"/>
              </p:cNvPicPr>
              <p:nvPr/>
            </p:nvPicPr>
            <p:blipFill>
              <a:blip r:embed="rId3" cstate="print"/>
              <a:srcRect/>
              <a:stretch>
                <a:fillRect/>
              </a:stretch>
            </p:blipFill>
            <p:spPr bwMode="auto">
              <a:xfrm>
                <a:off x="4680" y="1776"/>
                <a:ext cx="458" cy="337"/>
              </a:xfrm>
              <a:prstGeom prst="rect">
                <a:avLst/>
              </a:prstGeom>
              <a:noFill/>
              <a:ln w="9525">
                <a:noFill/>
                <a:miter lim="800000"/>
                <a:headEnd/>
                <a:tailEnd/>
              </a:ln>
            </p:spPr>
          </p:pic>
          <p:pic>
            <p:nvPicPr>
              <p:cNvPr id="225297" name="Picture 4" descr="C:\Documents and Settings\Andrzej\Moje dokumenty\Artykuly\router_joeseph_teed_01.png"/>
              <p:cNvPicPr>
                <a:picLocks noChangeAspect="1" noChangeArrowheads="1"/>
              </p:cNvPicPr>
              <p:nvPr/>
            </p:nvPicPr>
            <p:blipFill>
              <a:blip r:embed="rId3" cstate="print"/>
              <a:srcRect/>
              <a:stretch>
                <a:fillRect/>
              </a:stretch>
            </p:blipFill>
            <p:spPr bwMode="auto">
              <a:xfrm>
                <a:off x="608" y="3127"/>
                <a:ext cx="458" cy="337"/>
              </a:xfrm>
              <a:prstGeom prst="rect">
                <a:avLst/>
              </a:prstGeom>
              <a:noFill/>
              <a:ln w="9525">
                <a:noFill/>
                <a:miter lim="800000"/>
                <a:headEnd/>
                <a:tailEnd/>
              </a:ln>
            </p:spPr>
          </p:pic>
          <p:pic>
            <p:nvPicPr>
              <p:cNvPr id="225298" name="Picture 4" descr="C:\Documents and Settings\Andrzej\Moje dokumenty\Artykuly\router_joeseph_teed_01.png"/>
              <p:cNvPicPr>
                <a:picLocks noChangeAspect="1" noChangeArrowheads="1"/>
              </p:cNvPicPr>
              <p:nvPr/>
            </p:nvPicPr>
            <p:blipFill>
              <a:blip r:embed="rId3" cstate="print"/>
              <a:srcRect/>
              <a:stretch>
                <a:fillRect/>
              </a:stretch>
            </p:blipFill>
            <p:spPr bwMode="auto">
              <a:xfrm>
                <a:off x="1967" y="3126"/>
                <a:ext cx="458" cy="337"/>
              </a:xfrm>
              <a:prstGeom prst="rect">
                <a:avLst/>
              </a:prstGeom>
              <a:noFill/>
              <a:ln w="9525">
                <a:noFill/>
                <a:miter lim="800000"/>
                <a:headEnd/>
                <a:tailEnd/>
              </a:ln>
            </p:spPr>
          </p:pic>
          <p:pic>
            <p:nvPicPr>
              <p:cNvPr id="225299" name="Picture 4" descr="C:\Documents and Settings\Andrzej\Moje dokumenty\Artykuly\router_joeseph_teed_01.png"/>
              <p:cNvPicPr>
                <a:picLocks noChangeAspect="1" noChangeArrowheads="1"/>
              </p:cNvPicPr>
              <p:nvPr/>
            </p:nvPicPr>
            <p:blipFill>
              <a:blip r:embed="rId3" cstate="print"/>
              <a:srcRect/>
              <a:stretch>
                <a:fillRect/>
              </a:stretch>
            </p:blipFill>
            <p:spPr bwMode="auto">
              <a:xfrm>
                <a:off x="3327" y="3126"/>
                <a:ext cx="458" cy="337"/>
              </a:xfrm>
              <a:prstGeom prst="rect">
                <a:avLst/>
              </a:prstGeom>
              <a:noFill/>
              <a:ln w="9525">
                <a:noFill/>
                <a:miter lim="800000"/>
                <a:headEnd/>
                <a:tailEnd/>
              </a:ln>
            </p:spPr>
          </p:pic>
          <p:pic>
            <p:nvPicPr>
              <p:cNvPr id="225300" name="Picture 4" descr="C:\Documents and Settings\Andrzej\Moje dokumenty\Artykuly\router_joeseph_teed_01.png"/>
              <p:cNvPicPr>
                <a:picLocks noChangeAspect="1" noChangeArrowheads="1"/>
              </p:cNvPicPr>
              <p:nvPr/>
            </p:nvPicPr>
            <p:blipFill>
              <a:blip r:embed="rId3" cstate="print"/>
              <a:srcRect/>
              <a:stretch>
                <a:fillRect/>
              </a:stretch>
            </p:blipFill>
            <p:spPr bwMode="auto">
              <a:xfrm>
                <a:off x="4673" y="3126"/>
                <a:ext cx="458" cy="337"/>
              </a:xfrm>
              <a:prstGeom prst="rect">
                <a:avLst/>
              </a:prstGeom>
              <a:noFill/>
              <a:ln w="9525">
                <a:noFill/>
                <a:miter lim="800000"/>
                <a:headEnd/>
                <a:tailEnd/>
              </a:ln>
            </p:spPr>
          </p:pic>
        </p:grpSp>
      </p:grpSp>
      <p:grpSp>
        <p:nvGrpSpPr>
          <p:cNvPr id="230420" name="Group 20"/>
          <p:cNvGrpSpPr>
            <a:grpSpLocks/>
          </p:cNvGrpSpPr>
          <p:nvPr/>
        </p:nvGrpSpPr>
        <p:grpSpPr bwMode="auto">
          <a:xfrm>
            <a:off x="1066800" y="3124200"/>
            <a:ext cx="4826000" cy="2168525"/>
            <a:chOff x="658" y="1974"/>
            <a:chExt cx="3040" cy="1366"/>
          </a:xfrm>
        </p:grpSpPr>
        <p:grpSp>
          <p:nvGrpSpPr>
            <p:cNvPr id="225303" name="Group 21"/>
            <p:cNvGrpSpPr>
              <a:grpSpLocks/>
            </p:cNvGrpSpPr>
            <p:nvPr/>
          </p:nvGrpSpPr>
          <p:grpSpPr bwMode="auto">
            <a:xfrm>
              <a:off x="658" y="1974"/>
              <a:ext cx="3040" cy="1366"/>
              <a:chOff x="658" y="1974"/>
              <a:chExt cx="3040" cy="1366"/>
            </a:xfrm>
          </p:grpSpPr>
          <p:sp>
            <p:nvSpPr>
              <p:cNvPr id="225304" name="Freeform 22"/>
              <p:cNvSpPr>
                <a:spLocks/>
              </p:cNvSpPr>
              <p:nvPr/>
            </p:nvSpPr>
            <p:spPr bwMode="auto">
              <a:xfrm>
                <a:off x="658" y="1974"/>
                <a:ext cx="3040" cy="1366"/>
              </a:xfrm>
              <a:custGeom>
                <a:avLst/>
                <a:gdLst>
                  <a:gd name="T0" fmla="*/ 507 w 3040"/>
                  <a:gd name="T1" fmla="*/ 367 h 1366"/>
                  <a:gd name="T2" fmla="*/ 404 w 3040"/>
                  <a:gd name="T3" fmla="*/ 371 h 1366"/>
                  <a:gd name="T4" fmla="*/ 310 w 3040"/>
                  <a:gd name="T5" fmla="*/ 381 h 1366"/>
                  <a:gd name="T6" fmla="*/ 223 w 3040"/>
                  <a:gd name="T7" fmla="*/ 396 h 1366"/>
                  <a:gd name="T8" fmla="*/ 148 w 3040"/>
                  <a:gd name="T9" fmla="*/ 416 h 1366"/>
                  <a:gd name="T10" fmla="*/ 86 w 3040"/>
                  <a:gd name="T11" fmla="*/ 441 h 1366"/>
                  <a:gd name="T12" fmla="*/ 40 w 3040"/>
                  <a:gd name="T13" fmla="*/ 469 h 1366"/>
                  <a:gd name="T14" fmla="*/ 9 w 3040"/>
                  <a:gd name="T15" fmla="*/ 501 h 1366"/>
                  <a:gd name="T16" fmla="*/ 0 w 3040"/>
                  <a:gd name="T17" fmla="*/ 534 h 1366"/>
                  <a:gd name="T18" fmla="*/ 0 w 3040"/>
                  <a:gd name="T19" fmla="*/ 783 h 1366"/>
                  <a:gd name="T20" fmla="*/ 0 w 3040"/>
                  <a:gd name="T21" fmla="*/ 1199 h 1366"/>
                  <a:gd name="T22" fmla="*/ 9 w 3040"/>
                  <a:gd name="T23" fmla="*/ 1233 h 1366"/>
                  <a:gd name="T24" fmla="*/ 40 w 3040"/>
                  <a:gd name="T25" fmla="*/ 1263 h 1366"/>
                  <a:gd name="T26" fmla="*/ 86 w 3040"/>
                  <a:gd name="T27" fmla="*/ 1292 h 1366"/>
                  <a:gd name="T28" fmla="*/ 148 w 3040"/>
                  <a:gd name="T29" fmla="*/ 1317 h 1366"/>
                  <a:gd name="T30" fmla="*/ 223 w 3040"/>
                  <a:gd name="T31" fmla="*/ 1337 h 1366"/>
                  <a:gd name="T32" fmla="*/ 310 w 3040"/>
                  <a:gd name="T33" fmla="*/ 1352 h 1366"/>
                  <a:gd name="T34" fmla="*/ 404 w 3040"/>
                  <a:gd name="T35" fmla="*/ 1362 h 1366"/>
                  <a:gd name="T36" fmla="*/ 507 w 3040"/>
                  <a:gd name="T37" fmla="*/ 1365 h 1366"/>
                  <a:gd name="T38" fmla="*/ 1266 w 3040"/>
                  <a:gd name="T39" fmla="*/ 1365 h 1366"/>
                  <a:gd name="T40" fmla="*/ 2532 w 3040"/>
                  <a:gd name="T41" fmla="*/ 1365 h 1366"/>
                  <a:gd name="T42" fmla="*/ 2634 w 3040"/>
                  <a:gd name="T43" fmla="*/ 1362 h 1366"/>
                  <a:gd name="T44" fmla="*/ 2729 w 3040"/>
                  <a:gd name="T45" fmla="*/ 1352 h 1366"/>
                  <a:gd name="T46" fmla="*/ 2815 w 3040"/>
                  <a:gd name="T47" fmla="*/ 1337 h 1366"/>
                  <a:gd name="T48" fmla="*/ 2890 w 3040"/>
                  <a:gd name="T49" fmla="*/ 1317 h 1366"/>
                  <a:gd name="T50" fmla="*/ 2952 w 3040"/>
                  <a:gd name="T51" fmla="*/ 1292 h 1366"/>
                  <a:gd name="T52" fmla="*/ 2999 w 3040"/>
                  <a:gd name="T53" fmla="*/ 1263 h 1366"/>
                  <a:gd name="T54" fmla="*/ 3029 w 3040"/>
                  <a:gd name="T55" fmla="*/ 1233 h 1366"/>
                  <a:gd name="T56" fmla="*/ 3039 w 3040"/>
                  <a:gd name="T57" fmla="*/ 1199 h 1366"/>
                  <a:gd name="T58" fmla="*/ 3039 w 3040"/>
                  <a:gd name="T59" fmla="*/ 783 h 1366"/>
                  <a:gd name="T60" fmla="*/ 3039 w 3040"/>
                  <a:gd name="T61" fmla="*/ 534 h 1366"/>
                  <a:gd name="T62" fmla="*/ 3029 w 3040"/>
                  <a:gd name="T63" fmla="*/ 501 h 1366"/>
                  <a:gd name="T64" fmla="*/ 2999 w 3040"/>
                  <a:gd name="T65" fmla="*/ 469 h 1366"/>
                  <a:gd name="T66" fmla="*/ 2952 w 3040"/>
                  <a:gd name="T67" fmla="*/ 441 h 1366"/>
                  <a:gd name="T68" fmla="*/ 2890 w 3040"/>
                  <a:gd name="T69" fmla="*/ 416 h 1366"/>
                  <a:gd name="T70" fmla="*/ 2815 w 3040"/>
                  <a:gd name="T71" fmla="*/ 396 h 1366"/>
                  <a:gd name="T72" fmla="*/ 2729 w 3040"/>
                  <a:gd name="T73" fmla="*/ 381 h 1366"/>
                  <a:gd name="T74" fmla="*/ 2634 w 3040"/>
                  <a:gd name="T75" fmla="*/ 371 h 1366"/>
                  <a:gd name="T76" fmla="*/ 2532 w 3040"/>
                  <a:gd name="T77" fmla="*/ 367 h 1366"/>
                  <a:gd name="T78" fmla="*/ 1266 w 3040"/>
                  <a:gd name="T79" fmla="*/ 367 h 1366"/>
                  <a:gd name="T80" fmla="*/ 1512 w 3040"/>
                  <a:gd name="T81" fmla="*/ 0 h 1366"/>
                  <a:gd name="T82" fmla="*/ 507 w 3040"/>
                  <a:gd name="T83" fmla="*/ 367 h 1366"/>
                  <a:gd name="T84" fmla="*/ 507 w 3040"/>
                  <a:gd name="T85" fmla="*/ 367 h 136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040"/>
                  <a:gd name="T130" fmla="*/ 0 h 1366"/>
                  <a:gd name="T131" fmla="*/ 3040 w 3040"/>
                  <a:gd name="T132" fmla="*/ 1366 h 136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040" h="1366">
                    <a:moveTo>
                      <a:pt x="507" y="367"/>
                    </a:moveTo>
                    <a:lnTo>
                      <a:pt x="404" y="371"/>
                    </a:lnTo>
                    <a:lnTo>
                      <a:pt x="310" y="381"/>
                    </a:lnTo>
                    <a:lnTo>
                      <a:pt x="223" y="396"/>
                    </a:lnTo>
                    <a:lnTo>
                      <a:pt x="148" y="416"/>
                    </a:lnTo>
                    <a:lnTo>
                      <a:pt x="86" y="441"/>
                    </a:lnTo>
                    <a:lnTo>
                      <a:pt x="40" y="469"/>
                    </a:lnTo>
                    <a:lnTo>
                      <a:pt x="9" y="501"/>
                    </a:lnTo>
                    <a:lnTo>
                      <a:pt x="0" y="534"/>
                    </a:lnTo>
                    <a:lnTo>
                      <a:pt x="0" y="783"/>
                    </a:lnTo>
                    <a:lnTo>
                      <a:pt x="0" y="1199"/>
                    </a:lnTo>
                    <a:lnTo>
                      <a:pt x="9" y="1233"/>
                    </a:lnTo>
                    <a:lnTo>
                      <a:pt x="40" y="1263"/>
                    </a:lnTo>
                    <a:lnTo>
                      <a:pt x="86" y="1292"/>
                    </a:lnTo>
                    <a:lnTo>
                      <a:pt x="148" y="1317"/>
                    </a:lnTo>
                    <a:lnTo>
                      <a:pt x="223" y="1337"/>
                    </a:lnTo>
                    <a:lnTo>
                      <a:pt x="310" y="1352"/>
                    </a:lnTo>
                    <a:lnTo>
                      <a:pt x="404" y="1362"/>
                    </a:lnTo>
                    <a:lnTo>
                      <a:pt x="507" y="1365"/>
                    </a:lnTo>
                    <a:lnTo>
                      <a:pt x="1266" y="1365"/>
                    </a:lnTo>
                    <a:lnTo>
                      <a:pt x="2532" y="1365"/>
                    </a:lnTo>
                    <a:lnTo>
                      <a:pt x="2634" y="1362"/>
                    </a:lnTo>
                    <a:lnTo>
                      <a:pt x="2729" y="1352"/>
                    </a:lnTo>
                    <a:lnTo>
                      <a:pt x="2815" y="1337"/>
                    </a:lnTo>
                    <a:lnTo>
                      <a:pt x="2890" y="1317"/>
                    </a:lnTo>
                    <a:lnTo>
                      <a:pt x="2952" y="1292"/>
                    </a:lnTo>
                    <a:lnTo>
                      <a:pt x="2999" y="1263"/>
                    </a:lnTo>
                    <a:lnTo>
                      <a:pt x="3029" y="1233"/>
                    </a:lnTo>
                    <a:lnTo>
                      <a:pt x="3039" y="1199"/>
                    </a:lnTo>
                    <a:lnTo>
                      <a:pt x="3039" y="783"/>
                    </a:lnTo>
                    <a:lnTo>
                      <a:pt x="3039" y="534"/>
                    </a:lnTo>
                    <a:lnTo>
                      <a:pt x="3029" y="501"/>
                    </a:lnTo>
                    <a:lnTo>
                      <a:pt x="2999" y="469"/>
                    </a:lnTo>
                    <a:lnTo>
                      <a:pt x="2952" y="441"/>
                    </a:lnTo>
                    <a:lnTo>
                      <a:pt x="2890" y="416"/>
                    </a:lnTo>
                    <a:lnTo>
                      <a:pt x="2815" y="396"/>
                    </a:lnTo>
                    <a:lnTo>
                      <a:pt x="2729" y="381"/>
                    </a:lnTo>
                    <a:lnTo>
                      <a:pt x="2634" y="371"/>
                    </a:lnTo>
                    <a:lnTo>
                      <a:pt x="2532" y="367"/>
                    </a:lnTo>
                    <a:lnTo>
                      <a:pt x="1266" y="367"/>
                    </a:lnTo>
                    <a:lnTo>
                      <a:pt x="1512" y="0"/>
                    </a:lnTo>
                    <a:lnTo>
                      <a:pt x="507" y="367"/>
                    </a:lnTo>
                  </a:path>
                </a:pathLst>
              </a:custGeom>
              <a:solidFill>
                <a:srgbClr val="CCFFFF"/>
              </a:solidFill>
              <a:ln w="12700" cap="rnd" cmpd="sng">
                <a:solidFill>
                  <a:schemeClr val="tx1"/>
                </a:solidFill>
                <a:prstDash val="solid"/>
                <a:round/>
                <a:headEnd/>
                <a:tailEnd/>
              </a:ln>
            </p:spPr>
            <p:txBody>
              <a:bodyPr/>
              <a:lstStyle/>
              <a:p>
                <a:endParaRPr lang="pl-PL">
                  <a:latin typeface="+mn-lt"/>
                </a:endParaRPr>
              </a:p>
            </p:txBody>
          </p:sp>
          <p:sp>
            <p:nvSpPr>
              <p:cNvPr id="225305" name="Rectangle 23"/>
              <p:cNvSpPr>
                <a:spLocks noChangeArrowheads="1"/>
              </p:cNvSpPr>
              <p:nvPr/>
            </p:nvSpPr>
            <p:spPr bwMode="auto">
              <a:xfrm>
                <a:off x="825" y="2408"/>
                <a:ext cx="2703" cy="864"/>
              </a:xfrm>
              <a:prstGeom prst="rect">
                <a:avLst/>
              </a:prstGeom>
              <a:noFill/>
              <a:ln w="9525">
                <a:noFill/>
                <a:miter lim="800000"/>
                <a:headEnd/>
                <a:tailEnd/>
              </a:ln>
            </p:spPr>
            <p:txBody>
              <a:bodyPr lIns="0" tIns="0" rIns="0" bIns="0"/>
              <a:lstStyle/>
              <a:p>
                <a:pPr algn="ctr"/>
                <a:r>
                  <a:rPr lang="en-US" sz="1800">
                    <a:latin typeface="+mn-lt"/>
                    <a:cs typeface="Arial" pitchFamily="34" charset="0"/>
                  </a:rPr>
                  <a:t>Link data base</a:t>
                </a:r>
              </a:p>
            </p:txBody>
          </p:sp>
        </p:grpSp>
        <p:grpSp>
          <p:nvGrpSpPr>
            <p:cNvPr id="225306" name="Group 24"/>
            <p:cNvGrpSpPr>
              <a:grpSpLocks/>
            </p:cNvGrpSpPr>
            <p:nvPr/>
          </p:nvGrpSpPr>
          <p:grpSpPr bwMode="auto">
            <a:xfrm>
              <a:off x="1384" y="2705"/>
              <a:ext cx="1495" cy="560"/>
              <a:chOff x="1384" y="2705"/>
              <a:chExt cx="1495" cy="560"/>
            </a:xfrm>
          </p:grpSpPr>
          <p:grpSp>
            <p:nvGrpSpPr>
              <p:cNvPr id="225307" name="Group 25"/>
              <p:cNvGrpSpPr>
                <a:grpSpLocks/>
              </p:cNvGrpSpPr>
              <p:nvPr/>
            </p:nvGrpSpPr>
            <p:grpSpPr bwMode="auto">
              <a:xfrm>
                <a:off x="1443" y="2763"/>
                <a:ext cx="1423" cy="459"/>
                <a:chOff x="1443" y="2763"/>
                <a:chExt cx="1423" cy="459"/>
              </a:xfrm>
            </p:grpSpPr>
            <p:sp>
              <p:nvSpPr>
                <p:cNvPr id="225308" name="Line 26"/>
                <p:cNvSpPr>
                  <a:spLocks noChangeShapeType="1"/>
                </p:cNvSpPr>
                <p:nvPr/>
              </p:nvSpPr>
              <p:spPr bwMode="auto">
                <a:xfrm>
                  <a:off x="1443" y="2763"/>
                  <a:ext cx="474" cy="0"/>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5309" name="Line 27"/>
                <p:cNvSpPr>
                  <a:spLocks noChangeShapeType="1"/>
                </p:cNvSpPr>
                <p:nvPr/>
              </p:nvSpPr>
              <p:spPr bwMode="auto">
                <a:xfrm>
                  <a:off x="1902" y="2763"/>
                  <a:ext cx="474" cy="0"/>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5310" name="Line 28"/>
                <p:cNvSpPr>
                  <a:spLocks noChangeShapeType="1"/>
                </p:cNvSpPr>
                <p:nvPr/>
              </p:nvSpPr>
              <p:spPr bwMode="auto">
                <a:xfrm>
                  <a:off x="2346" y="2763"/>
                  <a:ext cx="520" cy="0"/>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5311" name="Line 29"/>
                <p:cNvSpPr>
                  <a:spLocks noChangeShapeType="1"/>
                </p:cNvSpPr>
                <p:nvPr/>
              </p:nvSpPr>
              <p:spPr bwMode="auto">
                <a:xfrm>
                  <a:off x="1443" y="3207"/>
                  <a:ext cx="1392" cy="0"/>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5312" name="Line 30"/>
                <p:cNvSpPr>
                  <a:spLocks noChangeShapeType="1"/>
                </p:cNvSpPr>
                <p:nvPr/>
              </p:nvSpPr>
              <p:spPr bwMode="auto">
                <a:xfrm>
                  <a:off x="2819" y="2763"/>
                  <a:ext cx="0" cy="459"/>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5313" name="Line 31"/>
                <p:cNvSpPr>
                  <a:spLocks noChangeShapeType="1"/>
                </p:cNvSpPr>
                <p:nvPr/>
              </p:nvSpPr>
              <p:spPr bwMode="auto">
                <a:xfrm>
                  <a:off x="2360" y="2763"/>
                  <a:ext cx="0" cy="459"/>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5314" name="Line 32"/>
                <p:cNvSpPr>
                  <a:spLocks noChangeShapeType="1"/>
                </p:cNvSpPr>
                <p:nvPr/>
              </p:nvSpPr>
              <p:spPr bwMode="auto">
                <a:xfrm>
                  <a:off x="1901" y="2763"/>
                  <a:ext cx="0" cy="459"/>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5315" name="Line 33"/>
                <p:cNvSpPr>
                  <a:spLocks noChangeShapeType="1"/>
                </p:cNvSpPr>
                <p:nvPr/>
              </p:nvSpPr>
              <p:spPr bwMode="auto">
                <a:xfrm>
                  <a:off x="1443" y="2763"/>
                  <a:ext cx="0" cy="459"/>
                </a:xfrm>
                <a:prstGeom prst="line">
                  <a:avLst/>
                </a:prstGeom>
                <a:noFill/>
                <a:ln w="25400">
                  <a:solidFill>
                    <a:schemeClr val="tx1"/>
                  </a:solidFill>
                  <a:round/>
                  <a:headEnd type="none" w="sm" len="sm"/>
                  <a:tailEnd type="none" w="sm" len="sm"/>
                </a:ln>
              </p:spPr>
              <p:txBody>
                <a:bodyPr/>
                <a:lstStyle/>
                <a:p>
                  <a:endParaRPr lang="pl-PL">
                    <a:latin typeface="+mn-lt"/>
                  </a:endParaRPr>
                </a:p>
              </p:txBody>
            </p:sp>
          </p:grpSp>
          <p:sp>
            <p:nvSpPr>
              <p:cNvPr id="225316" name="Oval 34"/>
              <p:cNvSpPr>
                <a:spLocks noChangeArrowheads="1"/>
              </p:cNvSpPr>
              <p:nvPr/>
            </p:nvSpPr>
            <p:spPr bwMode="auto">
              <a:xfrm>
                <a:off x="1384" y="2705"/>
                <a:ext cx="120" cy="116"/>
              </a:xfrm>
              <a:prstGeom prst="ellipse">
                <a:avLst/>
              </a:prstGeom>
              <a:solidFill>
                <a:schemeClr val="bg1"/>
              </a:solidFill>
              <a:ln w="12700">
                <a:solidFill>
                  <a:schemeClr val="tx1"/>
                </a:solidFill>
                <a:round/>
                <a:headEnd/>
                <a:tailEnd/>
              </a:ln>
            </p:spPr>
            <p:txBody>
              <a:bodyPr wrap="none" lIns="92075" tIns="46038" rIns="92075" bIns="46038" anchor="ctr"/>
              <a:lstStyle/>
              <a:p>
                <a:pPr algn="ctr"/>
                <a:endParaRPr lang="en-US" sz="2400" b="0">
                  <a:latin typeface="+mn-lt"/>
                  <a:cs typeface="Arial" pitchFamily="34" charset="0"/>
                </a:endParaRPr>
              </a:p>
            </p:txBody>
          </p:sp>
          <p:sp>
            <p:nvSpPr>
              <p:cNvPr id="225317" name="Oval 35"/>
              <p:cNvSpPr>
                <a:spLocks noChangeArrowheads="1"/>
              </p:cNvSpPr>
              <p:nvPr/>
            </p:nvSpPr>
            <p:spPr bwMode="auto">
              <a:xfrm>
                <a:off x="1384" y="3149"/>
                <a:ext cx="120" cy="116"/>
              </a:xfrm>
              <a:prstGeom prst="ellipse">
                <a:avLst/>
              </a:prstGeom>
              <a:solidFill>
                <a:schemeClr val="bg1"/>
              </a:solidFill>
              <a:ln w="12700">
                <a:solidFill>
                  <a:schemeClr val="tx1"/>
                </a:solidFill>
                <a:round/>
                <a:headEnd/>
                <a:tailEnd/>
              </a:ln>
            </p:spPr>
            <p:txBody>
              <a:bodyPr wrap="none" lIns="92075" tIns="46038" rIns="92075" bIns="46038" anchor="ctr"/>
              <a:lstStyle/>
              <a:p>
                <a:pPr algn="ctr"/>
                <a:endParaRPr lang="en-US" sz="2400" b="0">
                  <a:latin typeface="+mn-lt"/>
                  <a:cs typeface="Arial" pitchFamily="34" charset="0"/>
                </a:endParaRPr>
              </a:p>
            </p:txBody>
          </p:sp>
          <p:sp>
            <p:nvSpPr>
              <p:cNvPr id="225318" name="Oval 36"/>
              <p:cNvSpPr>
                <a:spLocks noChangeArrowheads="1"/>
              </p:cNvSpPr>
              <p:nvPr/>
            </p:nvSpPr>
            <p:spPr bwMode="auto">
              <a:xfrm>
                <a:off x="1842" y="2705"/>
                <a:ext cx="120" cy="116"/>
              </a:xfrm>
              <a:prstGeom prst="ellipse">
                <a:avLst/>
              </a:prstGeom>
              <a:solidFill>
                <a:schemeClr val="bg1"/>
              </a:solidFill>
              <a:ln w="12700">
                <a:solidFill>
                  <a:schemeClr val="tx1"/>
                </a:solidFill>
                <a:round/>
                <a:headEnd/>
                <a:tailEnd/>
              </a:ln>
            </p:spPr>
            <p:txBody>
              <a:bodyPr wrap="none" lIns="92075" tIns="46038" rIns="92075" bIns="46038" anchor="ctr"/>
              <a:lstStyle/>
              <a:p>
                <a:pPr algn="ctr"/>
                <a:endParaRPr lang="en-US" sz="2400" b="0">
                  <a:latin typeface="+mn-lt"/>
                  <a:cs typeface="Arial" pitchFamily="34" charset="0"/>
                </a:endParaRPr>
              </a:p>
            </p:txBody>
          </p:sp>
          <p:sp>
            <p:nvSpPr>
              <p:cNvPr id="225319" name="Oval 37"/>
              <p:cNvSpPr>
                <a:spLocks noChangeArrowheads="1"/>
              </p:cNvSpPr>
              <p:nvPr/>
            </p:nvSpPr>
            <p:spPr bwMode="auto">
              <a:xfrm>
                <a:off x="2759" y="3149"/>
                <a:ext cx="120" cy="116"/>
              </a:xfrm>
              <a:prstGeom prst="ellipse">
                <a:avLst/>
              </a:prstGeom>
              <a:solidFill>
                <a:schemeClr val="bg1"/>
              </a:solidFill>
              <a:ln w="12700">
                <a:solidFill>
                  <a:schemeClr val="tx1"/>
                </a:solidFill>
                <a:round/>
                <a:headEnd/>
                <a:tailEnd/>
              </a:ln>
            </p:spPr>
            <p:txBody>
              <a:bodyPr wrap="none" lIns="92075" tIns="46038" rIns="92075" bIns="46038" anchor="ctr"/>
              <a:lstStyle/>
              <a:p>
                <a:pPr algn="ctr"/>
                <a:endParaRPr lang="en-US" sz="2400" b="0">
                  <a:latin typeface="+mn-lt"/>
                  <a:cs typeface="Arial" pitchFamily="34" charset="0"/>
                </a:endParaRPr>
              </a:p>
            </p:txBody>
          </p:sp>
          <p:sp>
            <p:nvSpPr>
              <p:cNvPr id="225320" name="Oval 38"/>
              <p:cNvSpPr>
                <a:spLocks noChangeArrowheads="1"/>
              </p:cNvSpPr>
              <p:nvPr/>
            </p:nvSpPr>
            <p:spPr bwMode="auto">
              <a:xfrm>
                <a:off x="2300" y="3149"/>
                <a:ext cx="121" cy="116"/>
              </a:xfrm>
              <a:prstGeom prst="ellipse">
                <a:avLst/>
              </a:prstGeom>
              <a:solidFill>
                <a:schemeClr val="bg1"/>
              </a:solidFill>
              <a:ln w="12700">
                <a:solidFill>
                  <a:schemeClr val="tx1"/>
                </a:solidFill>
                <a:round/>
                <a:headEnd/>
                <a:tailEnd/>
              </a:ln>
            </p:spPr>
            <p:txBody>
              <a:bodyPr wrap="none" lIns="92075" tIns="46038" rIns="92075" bIns="46038" anchor="ctr"/>
              <a:lstStyle/>
              <a:p>
                <a:pPr algn="ctr"/>
                <a:endParaRPr lang="en-US" sz="2400" b="0">
                  <a:latin typeface="+mn-lt"/>
                  <a:cs typeface="Arial" pitchFamily="34" charset="0"/>
                </a:endParaRPr>
              </a:p>
            </p:txBody>
          </p:sp>
          <p:sp>
            <p:nvSpPr>
              <p:cNvPr id="225321" name="Oval 39"/>
              <p:cNvSpPr>
                <a:spLocks noChangeArrowheads="1"/>
              </p:cNvSpPr>
              <p:nvPr/>
            </p:nvSpPr>
            <p:spPr bwMode="auto">
              <a:xfrm>
                <a:off x="2759" y="2705"/>
                <a:ext cx="120" cy="116"/>
              </a:xfrm>
              <a:prstGeom prst="ellipse">
                <a:avLst/>
              </a:prstGeom>
              <a:solidFill>
                <a:schemeClr val="bg1"/>
              </a:solidFill>
              <a:ln w="12700">
                <a:solidFill>
                  <a:schemeClr val="tx1"/>
                </a:solidFill>
                <a:round/>
                <a:headEnd/>
                <a:tailEnd/>
              </a:ln>
            </p:spPr>
            <p:txBody>
              <a:bodyPr wrap="none" lIns="92075" tIns="46038" rIns="92075" bIns="46038" anchor="ctr"/>
              <a:lstStyle/>
              <a:p>
                <a:pPr algn="ctr"/>
                <a:endParaRPr lang="en-US" sz="2400" b="0">
                  <a:latin typeface="+mn-lt"/>
                  <a:cs typeface="Arial" pitchFamily="34" charset="0"/>
                </a:endParaRPr>
              </a:p>
            </p:txBody>
          </p:sp>
          <p:sp>
            <p:nvSpPr>
              <p:cNvPr id="225322" name="Oval 40"/>
              <p:cNvSpPr>
                <a:spLocks noChangeArrowheads="1"/>
              </p:cNvSpPr>
              <p:nvPr/>
            </p:nvSpPr>
            <p:spPr bwMode="auto">
              <a:xfrm>
                <a:off x="2300" y="2705"/>
                <a:ext cx="121" cy="116"/>
              </a:xfrm>
              <a:prstGeom prst="ellipse">
                <a:avLst/>
              </a:prstGeom>
              <a:solidFill>
                <a:schemeClr val="bg1"/>
              </a:solidFill>
              <a:ln w="12700">
                <a:solidFill>
                  <a:schemeClr val="tx1"/>
                </a:solidFill>
                <a:round/>
                <a:headEnd/>
                <a:tailEnd/>
              </a:ln>
            </p:spPr>
            <p:txBody>
              <a:bodyPr wrap="none" lIns="92075" tIns="46038" rIns="92075" bIns="46038" anchor="ctr"/>
              <a:lstStyle/>
              <a:p>
                <a:pPr algn="ctr"/>
                <a:endParaRPr lang="en-US" sz="2400" b="0">
                  <a:latin typeface="+mn-lt"/>
                  <a:cs typeface="Arial" pitchFamily="34" charset="0"/>
                </a:endParaRPr>
              </a:p>
            </p:txBody>
          </p:sp>
          <p:sp>
            <p:nvSpPr>
              <p:cNvPr id="225323" name="Oval 41"/>
              <p:cNvSpPr>
                <a:spLocks noChangeArrowheads="1"/>
              </p:cNvSpPr>
              <p:nvPr/>
            </p:nvSpPr>
            <p:spPr bwMode="auto">
              <a:xfrm>
                <a:off x="1842" y="3149"/>
                <a:ext cx="120" cy="116"/>
              </a:xfrm>
              <a:prstGeom prst="ellipse">
                <a:avLst/>
              </a:prstGeom>
              <a:solidFill>
                <a:schemeClr val="bg1"/>
              </a:solidFill>
              <a:ln w="12700">
                <a:solidFill>
                  <a:schemeClr val="tx1"/>
                </a:solidFill>
                <a:round/>
                <a:headEnd/>
                <a:tailEnd/>
              </a:ln>
            </p:spPr>
            <p:txBody>
              <a:bodyPr wrap="none" lIns="92075" tIns="46038" rIns="92075" bIns="46038" anchor="ctr"/>
              <a:lstStyle/>
              <a:p>
                <a:pPr algn="ctr"/>
                <a:endParaRPr lang="en-US" sz="2400" b="0">
                  <a:latin typeface="+mn-lt"/>
                  <a:cs typeface="Arial" pitchFamily="34" charset="0"/>
                </a:endParaRPr>
              </a:p>
            </p:txBody>
          </p:sp>
        </p:grpSp>
      </p:grpSp>
      <p:grpSp>
        <p:nvGrpSpPr>
          <p:cNvPr id="230442" name="Group 42"/>
          <p:cNvGrpSpPr>
            <a:grpSpLocks/>
          </p:cNvGrpSpPr>
          <p:nvPr/>
        </p:nvGrpSpPr>
        <p:grpSpPr bwMode="auto">
          <a:xfrm>
            <a:off x="1044575" y="3133725"/>
            <a:ext cx="4826000" cy="2168525"/>
            <a:chOff x="658" y="1974"/>
            <a:chExt cx="3040" cy="1366"/>
          </a:xfrm>
        </p:grpSpPr>
        <p:grpSp>
          <p:nvGrpSpPr>
            <p:cNvPr id="225325" name="Group 43"/>
            <p:cNvGrpSpPr>
              <a:grpSpLocks/>
            </p:cNvGrpSpPr>
            <p:nvPr/>
          </p:nvGrpSpPr>
          <p:grpSpPr bwMode="auto">
            <a:xfrm>
              <a:off x="658" y="1974"/>
              <a:ext cx="3040" cy="1366"/>
              <a:chOff x="658" y="1974"/>
              <a:chExt cx="3040" cy="1366"/>
            </a:xfrm>
          </p:grpSpPr>
          <p:sp>
            <p:nvSpPr>
              <p:cNvPr id="225326" name="Freeform 44"/>
              <p:cNvSpPr>
                <a:spLocks/>
              </p:cNvSpPr>
              <p:nvPr/>
            </p:nvSpPr>
            <p:spPr bwMode="auto">
              <a:xfrm>
                <a:off x="658" y="1974"/>
                <a:ext cx="3040" cy="1366"/>
              </a:xfrm>
              <a:custGeom>
                <a:avLst/>
                <a:gdLst>
                  <a:gd name="T0" fmla="*/ 507 w 3040"/>
                  <a:gd name="T1" fmla="*/ 367 h 1366"/>
                  <a:gd name="T2" fmla="*/ 404 w 3040"/>
                  <a:gd name="T3" fmla="*/ 371 h 1366"/>
                  <a:gd name="T4" fmla="*/ 310 w 3040"/>
                  <a:gd name="T5" fmla="*/ 381 h 1366"/>
                  <a:gd name="T6" fmla="*/ 223 w 3040"/>
                  <a:gd name="T7" fmla="*/ 396 h 1366"/>
                  <a:gd name="T8" fmla="*/ 148 w 3040"/>
                  <a:gd name="T9" fmla="*/ 416 h 1366"/>
                  <a:gd name="T10" fmla="*/ 86 w 3040"/>
                  <a:gd name="T11" fmla="*/ 441 h 1366"/>
                  <a:gd name="T12" fmla="*/ 40 w 3040"/>
                  <a:gd name="T13" fmla="*/ 469 h 1366"/>
                  <a:gd name="T14" fmla="*/ 9 w 3040"/>
                  <a:gd name="T15" fmla="*/ 501 h 1366"/>
                  <a:gd name="T16" fmla="*/ 0 w 3040"/>
                  <a:gd name="T17" fmla="*/ 534 h 1366"/>
                  <a:gd name="T18" fmla="*/ 0 w 3040"/>
                  <a:gd name="T19" fmla="*/ 783 h 1366"/>
                  <a:gd name="T20" fmla="*/ 0 w 3040"/>
                  <a:gd name="T21" fmla="*/ 1199 h 1366"/>
                  <a:gd name="T22" fmla="*/ 9 w 3040"/>
                  <a:gd name="T23" fmla="*/ 1233 h 1366"/>
                  <a:gd name="T24" fmla="*/ 40 w 3040"/>
                  <a:gd name="T25" fmla="*/ 1263 h 1366"/>
                  <a:gd name="T26" fmla="*/ 86 w 3040"/>
                  <a:gd name="T27" fmla="*/ 1292 h 1366"/>
                  <a:gd name="T28" fmla="*/ 148 w 3040"/>
                  <a:gd name="T29" fmla="*/ 1317 h 1366"/>
                  <a:gd name="T30" fmla="*/ 223 w 3040"/>
                  <a:gd name="T31" fmla="*/ 1337 h 1366"/>
                  <a:gd name="T32" fmla="*/ 310 w 3040"/>
                  <a:gd name="T33" fmla="*/ 1352 h 1366"/>
                  <a:gd name="T34" fmla="*/ 404 w 3040"/>
                  <a:gd name="T35" fmla="*/ 1362 h 1366"/>
                  <a:gd name="T36" fmla="*/ 507 w 3040"/>
                  <a:gd name="T37" fmla="*/ 1365 h 1366"/>
                  <a:gd name="T38" fmla="*/ 1772 w 3040"/>
                  <a:gd name="T39" fmla="*/ 1365 h 1366"/>
                  <a:gd name="T40" fmla="*/ 2532 w 3040"/>
                  <a:gd name="T41" fmla="*/ 1365 h 1366"/>
                  <a:gd name="T42" fmla="*/ 2634 w 3040"/>
                  <a:gd name="T43" fmla="*/ 1362 h 1366"/>
                  <a:gd name="T44" fmla="*/ 2729 w 3040"/>
                  <a:gd name="T45" fmla="*/ 1352 h 1366"/>
                  <a:gd name="T46" fmla="*/ 2815 w 3040"/>
                  <a:gd name="T47" fmla="*/ 1337 h 1366"/>
                  <a:gd name="T48" fmla="*/ 2890 w 3040"/>
                  <a:gd name="T49" fmla="*/ 1317 h 1366"/>
                  <a:gd name="T50" fmla="*/ 2952 w 3040"/>
                  <a:gd name="T51" fmla="*/ 1292 h 1366"/>
                  <a:gd name="T52" fmla="*/ 2999 w 3040"/>
                  <a:gd name="T53" fmla="*/ 1263 h 1366"/>
                  <a:gd name="T54" fmla="*/ 3029 w 3040"/>
                  <a:gd name="T55" fmla="*/ 1233 h 1366"/>
                  <a:gd name="T56" fmla="*/ 3039 w 3040"/>
                  <a:gd name="T57" fmla="*/ 1199 h 1366"/>
                  <a:gd name="T58" fmla="*/ 3039 w 3040"/>
                  <a:gd name="T59" fmla="*/ 783 h 1366"/>
                  <a:gd name="T60" fmla="*/ 3039 w 3040"/>
                  <a:gd name="T61" fmla="*/ 534 h 1366"/>
                  <a:gd name="T62" fmla="*/ 3029 w 3040"/>
                  <a:gd name="T63" fmla="*/ 501 h 1366"/>
                  <a:gd name="T64" fmla="*/ 2999 w 3040"/>
                  <a:gd name="T65" fmla="*/ 469 h 1366"/>
                  <a:gd name="T66" fmla="*/ 2952 w 3040"/>
                  <a:gd name="T67" fmla="*/ 441 h 1366"/>
                  <a:gd name="T68" fmla="*/ 2890 w 3040"/>
                  <a:gd name="T69" fmla="*/ 416 h 1366"/>
                  <a:gd name="T70" fmla="*/ 2815 w 3040"/>
                  <a:gd name="T71" fmla="*/ 396 h 1366"/>
                  <a:gd name="T72" fmla="*/ 2729 w 3040"/>
                  <a:gd name="T73" fmla="*/ 381 h 1366"/>
                  <a:gd name="T74" fmla="*/ 2634 w 3040"/>
                  <a:gd name="T75" fmla="*/ 371 h 1366"/>
                  <a:gd name="T76" fmla="*/ 2532 w 3040"/>
                  <a:gd name="T77" fmla="*/ 367 h 1366"/>
                  <a:gd name="T78" fmla="*/ 1539 w 3040"/>
                  <a:gd name="T79" fmla="*/ 0 h 1366"/>
                  <a:gd name="T80" fmla="*/ 1772 w 3040"/>
                  <a:gd name="T81" fmla="*/ 367 h 1366"/>
                  <a:gd name="T82" fmla="*/ 507 w 3040"/>
                  <a:gd name="T83" fmla="*/ 367 h 136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040"/>
                  <a:gd name="T127" fmla="*/ 0 h 1366"/>
                  <a:gd name="T128" fmla="*/ 3040 w 3040"/>
                  <a:gd name="T129" fmla="*/ 1366 h 136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040" h="1366">
                    <a:moveTo>
                      <a:pt x="507" y="367"/>
                    </a:moveTo>
                    <a:lnTo>
                      <a:pt x="404" y="371"/>
                    </a:lnTo>
                    <a:lnTo>
                      <a:pt x="310" y="381"/>
                    </a:lnTo>
                    <a:lnTo>
                      <a:pt x="223" y="396"/>
                    </a:lnTo>
                    <a:lnTo>
                      <a:pt x="148" y="416"/>
                    </a:lnTo>
                    <a:lnTo>
                      <a:pt x="86" y="441"/>
                    </a:lnTo>
                    <a:lnTo>
                      <a:pt x="40" y="469"/>
                    </a:lnTo>
                    <a:lnTo>
                      <a:pt x="9" y="501"/>
                    </a:lnTo>
                    <a:lnTo>
                      <a:pt x="0" y="534"/>
                    </a:lnTo>
                    <a:lnTo>
                      <a:pt x="0" y="783"/>
                    </a:lnTo>
                    <a:lnTo>
                      <a:pt x="0" y="1199"/>
                    </a:lnTo>
                    <a:lnTo>
                      <a:pt x="9" y="1233"/>
                    </a:lnTo>
                    <a:lnTo>
                      <a:pt x="40" y="1263"/>
                    </a:lnTo>
                    <a:lnTo>
                      <a:pt x="86" y="1292"/>
                    </a:lnTo>
                    <a:lnTo>
                      <a:pt x="148" y="1317"/>
                    </a:lnTo>
                    <a:lnTo>
                      <a:pt x="223" y="1337"/>
                    </a:lnTo>
                    <a:lnTo>
                      <a:pt x="310" y="1352"/>
                    </a:lnTo>
                    <a:lnTo>
                      <a:pt x="404" y="1362"/>
                    </a:lnTo>
                    <a:lnTo>
                      <a:pt x="507" y="1365"/>
                    </a:lnTo>
                    <a:lnTo>
                      <a:pt x="1772" y="1365"/>
                    </a:lnTo>
                    <a:lnTo>
                      <a:pt x="2532" y="1365"/>
                    </a:lnTo>
                    <a:lnTo>
                      <a:pt x="2634" y="1362"/>
                    </a:lnTo>
                    <a:lnTo>
                      <a:pt x="2729" y="1352"/>
                    </a:lnTo>
                    <a:lnTo>
                      <a:pt x="2815" y="1337"/>
                    </a:lnTo>
                    <a:lnTo>
                      <a:pt x="2890" y="1317"/>
                    </a:lnTo>
                    <a:lnTo>
                      <a:pt x="2952" y="1292"/>
                    </a:lnTo>
                    <a:lnTo>
                      <a:pt x="2999" y="1263"/>
                    </a:lnTo>
                    <a:lnTo>
                      <a:pt x="3029" y="1233"/>
                    </a:lnTo>
                    <a:lnTo>
                      <a:pt x="3039" y="1199"/>
                    </a:lnTo>
                    <a:lnTo>
                      <a:pt x="3039" y="783"/>
                    </a:lnTo>
                    <a:lnTo>
                      <a:pt x="3039" y="534"/>
                    </a:lnTo>
                    <a:lnTo>
                      <a:pt x="3029" y="501"/>
                    </a:lnTo>
                    <a:lnTo>
                      <a:pt x="2999" y="469"/>
                    </a:lnTo>
                    <a:lnTo>
                      <a:pt x="2952" y="441"/>
                    </a:lnTo>
                    <a:lnTo>
                      <a:pt x="2890" y="416"/>
                    </a:lnTo>
                    <a:lnTo>
                      <a:pt x="2815" y="396"/>
                    </a:lnTo>
                    <a:lnTo>
                      <a:pt x="2729" y="381"/>
                    </a:lnTo>
                    <a:lnTo>
                      <a:pt x="2634" y="371"/>
                    </a:lnTo>
                    <a:lnTo>
                      <a:pt x="2532" y="367"/>
                    </a:lnTo>
                    <a:lnTo>
                      <a:pt x="1539" y="0"/>
                    </a:lnTo>
                    <a:lnTo>
                      <a:pt x="1772" y="367"/>
                    </a:lnTo>
                    <a:lnTo>
                      <a:pt x="507" y="367"/>
                    </a:lnTo>
                  </a:path>
                </a:pathLst>
              </a:custGeom>
              <a:solidFill>
                <a:srgbClr val="CCFFFF"/>
              </a:solidFill>
              <a:ln w="12700" cap="rnd" cmpd="sng">
                <a:solidFill>
                  <a:schemeClr val="tx1"/>
                </a:solidFill>
                <a:prstDash val="solid"/>
                <a:round/>
                <a:headEnd/>
                <a:tailEnd/>
              </a:ln>
            </p:spPr>
            <p:txBody>
              <a:bodyPr/>
              <a:lstStyle/>
              <a:p>
                <a:endParaRPr lang="pl-PL">
                  <a:latin typeface="+mn-lt"/>
                </a:endParaRPr>
              </a:p>
            </p:txBody>
          </p:sp>
          <p:sp>
            <p:nvSpPr>
              <p:cNvPr id="225327" name="Rectangle 45"/>
              <p:cNvSpPr>
                <a:spLocks noChangeArrowheads="1"/>
              </p:cNvSpPr>
              <p:nvPr/>
            </p:nvSpPr>
            <p:spPr bwMode="auto">
              <a:xfrm>
                <a:off x="825" y="2408"/>
                <a:ext cx="2703" cy="864"/>
              </a:xfrm>
              <a:prstGeom prst="rect">
                <a:avLst/>
              </a:prstGeom>
              <a:noFill/>
              <a:ln w="9525">
                <a:noFill/>
                <a:miter lim="800000"/>
                <a:headEnd/>
                <a:tailEnd/>
              </a:ln>
            </p:spPr>
            <p:txBody>
              <a:bodyPr lIns="0" tIns="0" rIns="0" bIns="0"/>
              <a:lstStyle/>
              <a:p>
                <a:pPr algn="ctr"/>
                <a:r>
                  <a:rPr lang="en-US" sz="1800">
                    <a:latin typeface="+mn-lt"/>
                    <a:cs typeface="Arial" pitchFamily="34" charset="0"/>
                  </a:rPr>
                  <a:t>Faulty link deletion</a:t>
                </a:r>
              </a:p>
            </p:txBody>
          </p:sp>
        </p:grpSp>
        <p:grpSp>
          <p:nvGrpSpPr>
            <p:cNvPr id="225328" name="Group 46"/>
            <p:cNvGrpSpPr>
              <a:grpSpLocks/>
            </p:cNvGrpSpPr>
            <p:nvPr/>
          </p:nvGrpSpPr>
          <p:grpSpPr bwMode="auto">
            <a:xfrm>
              <a:off x="1384" y="2705"/>
              <a:ext cx="1495" cy="560"/>
              <a:chOff x="1384" y="2705"/>
              <a:chExt cx="1495" cy="560"/>
            </a:xfrm>
          </p:grpSpPr>
          <p:sp>
            <p:nvSpPr>
              <p:cNvPr id="225329" name="Line 47"/>
              <p:cNvSpPr>
                <a:spLocks noChangeShapeType="1"/>
              </p:cNvSpPr>
              <p:nvPr/>
            </p:nvSpPr>
            <p:spPr bwMode="auto">
              <a:xfrm>
                <a:off x="1443" y="2763"/>
                <a:ext cx="474" cy="0"/>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5330" name="Line 48"/>
              <p:cNvSpPr>
                <a:spLocks noChangeShapeType="1"/>
              </p:cNvSpPr>
              <p:nvPr/>
            </p:nvSpPr>
            <p:spPr bwMode="auto">
              <a:xfrm>
                <a:off x="2346" y="2763"/>
                <a:ext cx="520" cy="0"/>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5331" name="Line 49"/>
              <p:cNvSpPr>
                <a:spLocks noChangeShapeType="1"/>
              </p:cNvSpPr>
              <p:nvPr/>
            </p:nvSpPr>
            <p:spPr bwMode="auto">
              <a:xfrm>
                <a:off x="1443" y="3207"/>
                <a:ext cx="1392" cy="0"/>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5332" name="Line 50"/>
              <p:cNvSpPr>
                <a:spLocks noChangeShapeType="1"/>
              </p:cNvSpPr>
              <p:nvPr/>
            </p:nvSpPr>
            <p:spPr bwMode="auto">
              <a:xfrm>
                <a:off x="2819" y="2763"/>
                <a:ext cx="0" cy="459"/>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5333" name="Line 51"/>
              <p:cNvSpPr>
                <a:spLocks noChangeShapeType="1"/>
              </p:cNvSpPr>
              <p:nvPr/>
            </p:nvSpPr>
            <p:spPr bwMode="auto">
              <a:xfrm>
                <a:off x="2360" y="2763"/>
                <a:ext cx="0" cy="459"/>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5334" name="Line 52"/>
              <p:cNvSpPr>
                <a:spLocks noChangeShapeType="1"/>
              </p:cNvSpPr>
              <p:nvPr/>
            </p:nvSpPr>
            <p:spPr bwMode="auto">
              <a:xfrm>
                <a:off x="1901" y="2763"/>
                <a:ext cx="0" cy="459"/>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5335" name="Line 53"/>
              <p:cNvSpPr>
                <a:spLocks noChangeShapeType="1"/>
              </p:cNvSpPr>
              <p:nvPr/>
            </p:nvSpPr>
            <p:spPr bwMode="auto">
              <a:xfrm>
                <a:off x="1443" y="2763"/>
                <a:ext cx="0" cy="459"/>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5336" name="Oval 54"/>
              <p:cNvSpPr>
                <a:spLocks noChangeArrowheads="1"/>
              </p:cNvSpPr>
              <p:nvPr/>
            </p:nvSpPr>
            <p:spPr bwMode="auto">
              <a:xfrm>
                <a:off x="1384" y="2705"/>
                <a:ext cx="120" cy="116"/>
              </a:xfrm>
              <a:prstGeom prst="ellipse">
                <a:avLst/>
              </a:prstGeom>
              <a:solidFill>
                <a:schemeClr val="bg1"/>
              </a:solidFill>
              <a:ln w="12700">
                <a:solidFill>
                  <a:schemeClr val="tx1"/>
                </a:solidFill>
                <a:round/>
                <a:headEnd/>
                <a:tailEnd/>
              </a:ln>
            </p:spPr>
            <p:txBody>
              <a:bodyPr wrap="none" lIns="92075" tIns="46038" rIns="92075" bIns="46038" anchor="ctr"/>
              <a:lstStyle/>
              <a:p>
                <a:pPr algn="ctr"/>
                <a:endParaRPr lang="en-US" sz="2400" b="0">
                  <a:latin typeface="+mn-lt"/>
                  <a:cs typeface="Arial" pitchFamily="34" charset="0"/>
                </a:endParaRPr>
              </a:p>
            </p:txBody>
          </p:sp>
          <p:sp>
            <p:nvSpPr>
              <p:cNvPr id="225337" name="Oval 55"/>
              <p:cNvSpPr>
                <a:spLocks noChangeArrowheads="1"/>
              </p:cNvSpPr>
              <p:nvPr/>
            </p:nvSpPr>
            <p:spPr bwMode="auto">
              <a:xfrm>
                <a:off x="1384" y="3149"/>
                <a:ext cx="120" cy="116"/>
              </a:xfrm>
              <a:prstGeom prst="ellipse">
                <a:avLst/>
              </a:prstGeom>
              <a:solidFill>
                <a:schemeClr val="bg1"/>
              </a:solidFill>
              <a:ln w="12700">
                <a:solidFill>
                  <a:schemeClr val="tx1"/>
                </a:solidFill>
                <a:round/>
                <a:headEnd/>
                <a:tailEnd/>
              </a:ln>
            </p:spPr>
            <p:txBody>
              <a:bodyPr wrap="none" lIns="92075" tIns="46038" rIns="92075" bIns="46038" anchor="ctr"/>
              <a:lstStyle/>
              <a:p>
                <a:pPr algn="ctr"/>
                <a:endParaRPr lang="en-US" sz="2400" b="0">
                  <a:latin typeface="+mn-lt"/>
                  <a:cs typeface="Arial" pitchFamily="34" charset="0"/>
                </a:endParaRPr>
              </a:p>
            </p:txBody>
          </p:sp>
          <p:sp>
            <p:nvSpPr>
              <p:cNvPr id="225338" name="Oval 56"/>
              <p:cNvSpPr>
                <a:spLocks noChangeArrowheads="1"/>
              </p:cNvSpPr>
              <p:nvPr/>
            </p:nvSpPr>
            <p:spPr bwMode="auto">
              <a:xfrm>
                <a:off x="1842" y="2705"/>
                <a:ext cx="120" cy="116"/>
              </a:xfrm>
              <a:prstGeom prst="ellipse">
                <a:avLst/>
              </a:prstGeom>
              <a:solidFill>
                <a:schemeClr val="bg1"/>
              </a:solidFill>
              <a:ln w="12700">
                <a:solidFill>
                  <a:schemeClr val="tx1"/>
                </a:solidFill>
                <a:round/>
                <a:headEnd/>
                <a:tailEnd/>
              </a:ln>
            </p:spPr>
            <p:txBody>
              <a:bodyPr wrap="none" lIns="92075" tIns="46038" rIns="92075" bIns="46038" anchor="ctr"/>
              <a:lstStyle/>
              <a:p>
                <a:pPr algn="ctr"/>
                <a:endParaRPr lang="en-US" sz="2400" b="0">
                  <a:latin typeface="+mn-lt"/>
                  <a:cs typeface="Arial" pitchFamily="34" charset="0"/>
                </a:endParaRPr>
              </a:p>
            </p:txBody>
          </p:sp>
          <p:sp>
            <p:nvSpPr>
              <p:cNvPr id="225339" name="Oval 57"/>
              <p:cNvSpPr>
                <a:spLocks noChangeArrowheads="1"/>
              </p:cNvSpPr>
              <p:nvPr/>
            </p:nvSpPr>
            <p:spPr bwMode="auto">
              <a:xfrm>
                <a:off x="2759" y="3149"/>
                <a:ext cx="120" cy="116"/>
              </a:xfrm>
              <a:prstGeom prst="ellipse">
                <a:avLst/>
              </a:prstGeom>
              <a:solidFill>
                <a:schemeClr val="bg1"/>
              </a:solidFill>
              <a:ln w="12700">
                <a:solidFill>
                  <a:schemeClr val="tx1"/>
                </a:solidFill>
                <a:round/>
                <a:headEnd/>
                <a:tailEnd/>
              </a:ln>
            </p:spPr>
            <p:txBody>
              <a:bodyPr wrap="none" lIns="92075" tIns="46038" rIns="92075" bIns="46038" anchor="ctr"/>
              <a:lstStyle/>
              <a:p>
                <a:pPr algn="ctr"/>
                <a:endParaRPr lang="en-US" sz="2400" b="0">
                  <a:latin typeface="+mn-lt"/>
                  <a:cs typeface="Arial" pitchFamily="34" charset="0"/>
                </a:endParaRPr>
              </a:p>
            </p:txBody>
          </p:sp>
          <p:sp>
            <p:nvSpPr>
              <p:cNvPr id="225340" name="Oval 58"/>
              <p:cNvSpPr>
                <a:spLocks noChangeArrowheads="1"/>
              </p:cNvSpPr>
              <p:nvPr/>
            </p:nvSpPr>
            <p:spPr bwMode="auto">
              <a:xfrm>
                <a:off x="2300" y="3149"/>
                <a:ext cx="121" cy="116"/>
              </a:xfrm>
              <a:prstGeom prst="ellipse">
                <a:avLst/>
              </a:prstGeom>
              <a:solidFill>
                <a:schemeClr val="bg1"/>
              </a:solidFill>
              <a:ln w="12700">
                <a:solidFill>
                  <a:schemeClr val="tx1"/>
                </a:solidFill>
                <a:round/>
                <a:headEnd/>
                <a:tailEnd/>
              </a:ln>
            </p:spPr>
            <p:txBody>
              <a:bodyPr wrap="none" lIns="92075" tIns="46038" rIns="92075" bIns="46038" anchor="ctr"/>
              <a:lstStyle/>
              <a:p>
                <a:pPr algn="ctr"/>
                <a:endParaRPr lang="en-US" sz="2400" b="0">
                  <a:latin typeface="+mn-lt"/>
                  <a:cs typeface="Arial" pitchFamily="34" charset="0"/>
                </a:endParaRPr>
              </a:p>
            </p:txBody>
          </p:sp>
          <p:sp>
            <p:nvSpPr>
              <p:cNvPr id="225341" name="Oval 59"/>
              <p:cNvSpPr>
                <a:spLocks noChangeArrowheads="1"/>
              </p:cNvSpPr>
              <p:nvPr/>
            </p:nvSpPr>
            <p:spPr bwMode="auto">
              <a:xfrm>
                <a:off x="2759" y="2705"/>
                <a:ext cx="120" cy="116"/>
              </a:xfrm>
              <a:prstGeom prst="ellipse">
                <a:avLst/>
              </a:prstGeom>
              <a:solidFill>
                <a:schemeClr val="bg1"/>
              </a:solidFill>
              <a:ln w="12700">
                <a:solidFill>
                  <a:schemeClr val="tx1"/>
                </a:solidFill>
                <a:round/>
                <a:headEnd/>
                <a:tailEnd/>
              </a:ln>
            </p:spPr>
            <p:txBody>
              <a:bodyPr wrap="none" lIns="92075" tIns="46038" rIns="92075" bIns="46038" anchor="ctr"/>
              <a:lstStyle/>
              <a:p>
                <a:pPr algn="ctr"/>
                <a:endParaRPr lang="en-US" sz="2400" b="0">
                  <a:latin typeface="+mn-lt"/>
                  <a:cs typeface="Arial" pitchFamily="34" charset="0"/>
                </a:endParaRPr>
              </a:p>
            </p:txBody>
          </p:sp>
          <p:sp>
            <p:nvSpPr>
              <p:cNvPr id="225342" name="Oval 60"/>
              <p:cNvSpPr>
                <a:spLocks noChangeArrowheads="1"/>
              </p:cNvSpPr>
              <p:nvPr/>
            </p:nvSpPr>
            <p:spPr bwMode="auto">
              <a:xfrm>
                <a:off x="2300" y="2705"/>
                <a:ext cx="121" cy="116"/>
              </a:xfrm>
              <a:prstGeom prst="ellipse">
                <a:avLst/>
              </a:prstGeom>
              <a:solidFill>
                <a:schemeClr val="bg1"/>
              </a:solidFill>
              <a:ln w="12700">
                <a:solidFill>
                  <a:schemeClr val="tx1"/>
                </a:solidFill>
                <a:round/>
                <a:headEnd/>
                <a:tailEnd/>
              </a:ln>
            </p:spPr>
            <p:txBody>
              <a:bodyPr wrap="none" lIns="92075" tIns="46038" rIns="92075" bIns="46038" anchor="ctr"/>
              <a:lstStyle/>
              <a:p>
                <a:pPr algn="ctr"/>
                <a:endParaRPr lang="en-US" sz="2400" b="0">
                  <a:latin typeface="+mn-lt"/>
                  <a:cs typeface="Arial" pitchFamily="34" charset="0"/>
                </a:endParaRPr>
              </a:p>
            </p:txBody>
          </p:sp>
          <p:sp>
            <p:nvSpPr>
              <p:cNvPr id="225343" name="Oval 61"/>
              <p:cNvSpPr>
                <a:spLocks noChangeArrowheads="1"/>
              </p:cNvSpPr>
              <p:nvPr/>
            </p:nvSpPr>
            <p:spPr bwMode="auto">
              <a:xfrm>
                <a:off x="1842" y="3149"/>
                <a:ext cx="120" cy="116"/>
              </a:xfrm>
              <a:prstGeom prst="ellipse">
                <a:avLst/>
              </a:prstGeom>
              <a:solidFill>
                <a:schemeClr val="bg1"/>
              </a:solidFill>
              <a:ln w="12700">
                <a:solidFill>
                  <a:schemeClr val="tx1"/>
                </a:solidFill>
                <a:round/>
                <a:headEnd/>
                <a:tailEnd/>
              </a:ln>
            </p:spPr>
            <p:txBody>
              <a:bodyPr wrap="none" lIns="92075" tIns="46038" rIns="92075" bIns="46038" anchor="ctr"/>
              <a:lstStyle/>
              <a:p>
                <a:pPr algn="ctr"/>
                <a:endParaRPr lang="en-US" sz="2400" b="0">
                  <a:latin typeface="+mn-lt"/>
                  <a:cs typeface="Arial" pitchFamily="34" charset="0"/>
                </a:endParaRPr>
              </a:p>
            </p:txBody>
          </p:sp>
        </p:grpSp>
      </p:grpSp>
      <p:sp>
        <p:nvSpPr>
          <p:cNvPr id="225344" name="Rectangle 62"/>
          <p:cNvSpPr>
            <a:spLocks noGrp="1" noChangeArrowheads="1"/>
          </p:cNvSpPr>
          <p:nvPr>
            <p:ph type="title"/>
          </p:nvPr>
        </p:nvSpPr>
        <p:spPr/>
        <p:txBody>
          <a:bodyPr lIns="92075" tIns="46038" rIns="92075" bIns="46038"/>
          <a:lstStyle/>
          <a:p>
            <a:r>
              <a:rPr lang="en-US" sz="2400" dirty="0">
                <a:latin typeface="+mn-lt"/>
                <a:cs typeface="Arial" pitchFamily="34" charset="0"/>
              </a:rPr>
              <a:t>Example</a:t>
            </a:r>
            <a:br>
              <a:rPr lang="en-US" sz="2400" dirty="0">
                <a:latin typeface="+mn-lt"/>
                <a:cs typeface="Arial" pitchFamily="34" charset="0"/>
              </a:rPr>
            </a:br>
            <a:r>
              <a:rPr lang="en-US" sz="2400" dirty="0">
                <a:latin typeface="+mn-lt"/>
                <a:cs typeface="Arial" pitchFamily="34" charset="0"/>
              </a:rPr>
              <a:t>Restoration</a:t>
            </a:r>
            <a:endParaRPr lang="pl-PL" sz="2400" dirty="0">
              <a:latin typeface="+mn-lt"/>
              <a:cs typeface="Arial" pitchFamily="34" charset="0"/>
            </a:endParaRPr>
          </a:p>
        </p:txBody>
      </p:sp>
      <p:sp>
        <p:nvSpPr>
          <p:cNvPr id="225345" name="Rectangle 63"/>
          <p:cNvSpPr>
            <a:spLocks noChangeArrowheads="1"/>
          </p:cNvSpPr>
          <p:nvPr/>
        </p:nvSpPr>
        <p:spPr bwMode="auto">
          <a:xfrm>
            <a:off x="448211" y="1557338"/>
            <a:ext cx="2022991" cy="462307"/>
          </a:xfrm>
          <a:prstGeom prst="rect">
            <a:avLst/>
          </a:prstGeom>
          <a:noFill/>
          <a:ln w="9525">
            <a:noFill/>
            <a:miter lim="800000"/>
            <a:headEnd/>
            <a:tailEnd/>
          </a:ln>
        </p:spPr>
        <p:txBody>
          <a:bodyPr wrap="none" lIns="92075" tIns="46038" rIns="92075" bIns="46038">
            <a:spAutoFit/>
          </a:bodyPr>
          <a:lstStyle/>
          <a:p>
            <a:pPr algn="ctr"/>
            <a:r>
              <a:rPr lang="en-US" sz="2400">
                <a:latin typeface="+mn-lt"/>
                <a:cs typeface="Arial" pitchFamily="34" charset="0"/>
              </a:rPr>
              <a:t>After failure</a:t>
            </a:r>
          </a:p>
        </p:txBody>
      </p:sp>
      <p:sp>
        <p:nvSpPr>
          <p:cNvPr id="230464" name="AutoShape 64"/>
          <p:cNvSpPr>
            <a:spLocks noChangeArrowheads="1"/>
          </p:cNvSpPr>
          <p:nvPr/>
        </p:nvSpPr>
        <p:spPr bwMode="auto">
          <a:xfrm rot="2100000">
            <a:off x="1546225" y="3646488"/>
            <a:ext cx="1941513" cy="500062"/>
          </a:xfrm>
          <a:prstGeom prst="leftArrow">
            <a:avLst>
              <a:gd name="adj1" fmla="val 50000"/>
              <a:gd name="adj2" fmla="val 97028"/>
            </a:avLst>
          </a:prstGeom>
          <a:solidFill>
            <a:schemeClr val="bg1"/>
          </a:solidFill>
          <a:ln w="12700">
            <a:solidFill>
              <a:schemeClr val="tx1"/>
            </a:solidFill>
            <a:miter lim="800000"/>
            <a:headEnd/>
            <a:tailEnd/>
          </a:ln>
        </p:spPr>
        <p:txBody>
          <a:bodyPr wrap="none" lIns="92075" tIns="46038" rIns="92075" bIns="46038" anchor="ctr"/>
          <a:lstStyle/>
          <a:p>
            <a:pPr algn="ctr"/>
            <a:r>
              <a:rPr lang="en-US" sz="1600">
                <a:latin typeface="+mn-lt"/>
                <a:cs typeface="Arial" pitchFamily="34" charset="0"/>
              </a:rPr>
              <a:t>Fault notification</a:t>
            </a:r>
          </a:p>
        </p:txBody>
      </p:sp>
      <p:grpSp>
        <p:nvGrpSpPr>
          <p:cNvPr id="225347" name="Group 65"/>
          <p:cNvGrpSpPr>
            <a:grpSpLocks/>
          </p:cNvGrpSpPr>
          <p:nvPr/>
        </p:nvGrpSpPr>
        <p:grpSpPr bwMode="auto">
          <a:xfrm>
            <a:off x="904875" y="2971800"/>
            <a:ext cx="2498725" cy="212725"/>
            <a:chOff x="570" y="1872"/>
            <a:chExt cx="1574" cy="134"/>
          </a:xfrm>
        </p:grpSpPr>
        <p:grpSp>
          <p:nvGrpSpPr>
            <p:cNvPr id="225348" name="Group 66"/>
            <p:cNvGrpSpPr>
              <a:grpSpLocks/>
            </p:cNvGrpSpPr>
            <p:nvPr/>
          </p:nvGrpSpPr>
          <p:grpSpPr bwMode="auto">
            <a:xfrm>
              <a:off x="570" y="1872"/>
              <a:ext cx="224" cy="134"/>
              <a:chOff x="522" y="1843"/>
              <a:chExt cx="224" cy="134"/>
            </a:xfrm>
          </p:grpSpPr>
          <p:sp>
            <p:nvSpPr>
              <p:cNvPr id="225349" name="Rectangle 67"/>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5350" name="Rectangle 68"/>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5351" name="Group 69"/>
            <p:cNvGrpSpPr>
              <a:grpSpLocks/>
            </p:cNvGrpSpPr>
            <p:nvPr/>
          </p:nvGrpSpPr>
          <p:grpSpPr bwMode="auto">
            <a:xfrm>
              <a:off x="912" y="1872"/>
              <a:ext cx="224" cy="134"/>
              <a:chOff x="522" y="1843"/>
              <a:chExt cx="224" cy="134"/>
            </a:xfrm>
          </p:grpSpPr>
          <p:sp>
            <p:nvSpPr>
              <p:cNvPr id="225352" name="Rectangle 70"/>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5353" name="Rectangle 71"/>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5354" name="Group 72"/>
            <p:cNvGrpSpPr>
              <a:grpSpLocks/>
            </p:cNvGrpSpPr>
            <p:nvPr/>
          </p:nvGrpSpPr>
          <p:grpSpPr bwMode="auto">
            <a:xfrm>
              <a:off x="1248" y="1872"/>
              <a:ext cx="224" cy="134"/>
              <a:chOff x="522" y="1843"/>
              <a:chExt cx="224" cy="134"/>
            </a:xfrm>
          </p:grpSpPr>
          <p:sp>
            <p:nvSpPr>
              <p:cNvPr id="225355" name="Rectangle 73"/>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5356" name="Rectangle 74"/>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5357" name="Group 75"/>
            <p:cNvGrpSpPr>
              <a:grpSpLocks/>
            </p:cNvGrpSpPr>
            <p:nvPr/>
          </p:nvGrpSpPr>
          <p:grpSpPr bwMode="auto">
            <a:xfrm>
              <a:off x="1584" y="1872"/>
              <a:ext cx="224" cy="134"/>
              <a:chOff x="522" y="1843"/>
              <a:chExt cx="224" cy="134"/>
            </a:xfrm>
          </p:grpSpPr>
          <p:sp>
            <p:nvSpPr>
              <p:cNvPr id="225358" name="Rectangle 76"/>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5359" name="Rectangle 77"/>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5360" name="Group 78"/>
            <p:cNvGrpSpPr>
              <a:grpSpLocks/>
            </p:cNvGrpSpPr>
            <p:nvPr/>
          </p:nvGrpSpPr>
          <p:grpSpPr bwMode="auto">
            <a:xfrm>
              <a:off x="1920" y="1872"/>
              <a:ext cx="224" cy="134"/>
              <a:chOff x="522" y="1843"/>
              <a:chExt cx="224" cy="134"/>
            </a:xfrm>
          </p:grpSpPr>
          <p:sp>
            <p:nvSpPr>
              <p:cNvPr id="225361" name="Rectangle 79"/>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5362" name="Rectangle 80"/>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grpSp>
        <p:nvGrpSpPr>
          <p:cNvPr id="225363" name="Group 81"/>
          <p:cNvGrpSpPr>
            <a:grpSpLocks/>
          </p:cNvGrpSpPr>
          <p:nvPr/>
        </p:nvGrpSpPr>
        <p:grpSpPr bwMode="auto">
          <a:xfrm>
            <a:off x="3581400" y="2971800"/>
            <a:ext cx="889000" cy="212725"/>
            <a:chOff x="2256" y="1872"/>
            <a:chExt cx="560" cy="134"/>
          </a:xfrm>
        </p:grpSpPr>
        <p:grpSp>
          <p:nvGrpSpPr>
            <p:cNvPr id="225364" name="Group 82"/>
            <p:cNvGrpSpPr>
              <a:grpSpLocks/>
            </p:cNvGrpSpPr>
            <p:nvPr/>
          </p:nvGrpSpPr>
          <p:grpSpPr bwMode="auto">
            <a:xfrm>
              <a:off x="2256" y="1872"/>
              <a:ext cx="224" cy="134"/>
              <a:chOff x="522" y="1843"/>
              <a:chExt cx="224" cy="134"/>
            </a:xfrm>
          </p:grpSpPr>
          <p:sp>
            <p:nvSpPr>
              <p:cNvPr id="225365" name="Rectangle 83"/>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5366" name="Rectangle 84"/>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5367" name="Group 85"/>
            <p:cNvGrpSpPr>
              <a:grpSpLocks/>
            </p:cNvGrpSpPr>
            <p:nvPr/>
          </p:nvGrpSpPr>
          <p:grpSpPr bwMode="auto">
            <a:xfrm>
              <a:off x="2592" y="1872"/>
              <a:ext cx="224" cy="134"/>
              <a:chOff x="522" y="1843"/>
              <a:chExt cx="224" cy="134"/>
            </a:xfrm>
          </p:grpSpPr>
          <p:sp>
            <p:nvSpPr>
              <p:cNvPr id="225368" name="Rectangle 86"/>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5369" name="Rectangle 87"/>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sp>
        <p:nvSpPr>
          <p:cNvPr id="225370" name="Rectangle 89"/>
          <p:cNvSpPr>
            <a:spLocks noChangeArrowheads="1"/>
          </p:cNvSpPr>
          <p:nvPr/>
        </p:nvSpPr>
        <p:spPr bwMode="auto">
          <a:xfrm>
            <a:off x="460890" y="2205038"/>
            <a:ext cx="1699183" cy="369974"/>
          </a:xfrm>
          <a:prstGeom prst="rect">
            <a:avLst/>
          </a:prstGeom>
          <a:noFill/>
          <a:ln w="9525">
            <a:noFill/>
            <a:miter lim="800000"/>
            <a:headEnd/>
            <a:tailEnd/>
          </a:ln>
        </p:spPr>
        <p:txBody>
          <a:bodyPr wrap="none" lIns="92075" tIns="46038" rIns="92075" bIns="46038">
            <a:spAutoFit/>
          </a:bodyPr>
          <a:lstStyle/>
          <a:p>
            <a:pPr algn="ctr"/>
            <a:r>
              <a:rPr lang="en-US" sz="1800">
                <a:latin typeface="+mn-lt"/>
                <a:cs typeface="Arial" pitchFamily="34" charset="0"/>
              </a:rPr>
              <a:t>Ingress node</a:t>
            </a:r>
          </a:p>
        </p:txBody>
      </p:sp>
      <p:sp>
        <p:nvSpPr>
          <p:cNvPr id="225371" name="Rectangle 90"/>
          <p:cNvSpPr>
            <a:spLocks noChangeArrowheads="1"/>
          </p:cNvSpPr>
          <p:nvPr/>
        </p:nvSpPr>
        <p:spPr bwMode="auto">
          <a:xfrm>
            <a:off x="7086000" y="5805488"/>
            <a:ext cx="1601400" cy="369974"/>
          </a:xfrm>
          <a:prstGeom prst="rect">
            <a:avLst/>
          </a:prstGeom>
          <a:noFill/>
          <a:ln w="9525">
            <a:noFill/>
            <a:miter lim="800000"/>
            <a:headEnd/>
            <a:tailEnd/>
          </a:ln>
        </p:spPr>
        <p:txBody>
          <a:bodyPr wrap="none" lIns="92075" tIns="46038" rIns="92075" bIns="46038">
            <a:spAutoFit/>
          </a:bodyPr>
          <a:lstStyle/>
          <a:p>
            <a:pPr algn="ctr"/>
            <a:r>
              <a:rPr lang="en-US" sz="1800" dirty="0">
                <a:latin typeface="+mn-lt"/>
                <a:cs typeface="Arial" pitchFamily="34" charset="0"/>
              </a:rPr>
              <a:t>Egress node</a:t>
            </a:r>
          </a:p>
        </p:txBody>
      </p:sp>
      <p:sp>
        <p:nvSpPr>
          <p:cNvPr id="287873" name="AutoShape 129"/>
          <p:cNvSpPr>
            <a:spLocks noChangeArrowheads="1"/>
          </p:cNvSpPr>
          <p:nvPr/>
        </p:nvSpPr>
        <p:spPr bwMode="auto">
          <a:xfrm>
            <a:off x="4113213" y="2819400"/>
            <a:ext cx="911225" cy="485775"/>
          </a:xfrm>
          <a:prstGeom prst="irregularSeal1">
            <a:avLst/>
          </a:prstGeom>
          <a:solidFill>
            <a:srgbClr val="FF3300"/>
          </a:solidFill>
          <a:ln w="12700">
            <a:solidFill>
              <a:schemeClr val="tx1"/>
            </a:solidFill>
            <a:miter lim="800000"/>
            <a:headEnd type="none" w="sm" len="sm"/>
            <a:tailEnd type="none" w="sm" len="sm"/>
          </a:ln>
        </p:spPr>
        <p:txBody>
          <a:bodyPr wrap="none" anchor="ctr"/>
          <a:lstStyle/>
          <a:p>
            <a:endParaRPr lang="en-US">
              <a:latin typeface="+mn-lt"/>
              <a:cs typeface="Arial" pitchFamily="34" charset="0"/>
            </a:endParaRPr>
          </a:p>
        </p:txBody>
      </p:sp>
      <p:sp>
        <p:nvSpPr>
          <p:cNvPr id="94" name="Text Box 86"/>
          <p:cNvSpPr txBox="1">
            <a:spLocks noChangeArrowheads="1"/>
          </p:cNvSpPr>
          <p:nvPr/>
        </p:nvSpPr>
        <p:spPr bwMode="auto">
          <a:xfrm>
            <a:off x="35496" y="6608385"/>
            <a:ext cx="3124873" cy="276999"/>
          </a:xfrm>
          <a:prstGeom prst="rect">
            <a:avLst/>
          </a:prstGeom>
          <a:noFill/>
          <a:ln w="9525">
            <a:noFill/>
            <a:miter lim="800000"/>
            <a:headEnd/>
            <a:tailEnd/>
          </a:ln>
        </p:spPr>
        <p:txBody>
          <a:bodyPr wrap="square">
            <a:spAutoFit/>
          </a:bodyPr>
          <a:lstStyle/>
          <a:p>
            <a:pPr algn="ctr"/>
            <a:r>
              <a:rPr lang="en-US" sz="1200" b="0" dirty="0">
                <a:solidFill>
                  <a:schemeClr val="bg1"/>
                </a:solidFill>
                <a:latin typeface="+mn-lt"/>
                <a:cs typeface="Arial" pitchFamily="34" charset="0"/>
              </a:rPr>
              <a:t>Source: </a:t>
            </a:r>
            <a:r>
              <a:rPr lang="pl-PL" sz="1200" b="0" dirty="0" err="1">
                <a:solidFill>
                  <a:schemeClr val="bg1"/>
                </a:solidFill>
                <a:latin typeface="+mn-lt"/>
                <a:cs typeface="Arial" pitchFamily="34" charset="0"/>
              </a:rPr>
              <a:t>Colle</a:t>
            </a:r>
            <a:r>
              <a:rPr lang="pl-PL" sz="1200" b="0" dirty="0">
                <a:solidFill>
                  <a:schemeClr val="bg1"/>
                </a:solidFill>
                <a:latin typeface="+mn-lt"/>
                <a:cs typeface="Arial" pitchFamily="34" charset="0"/>
              </a:rPr>
              <a:t>, </a:t>
            </a:r>
            <a:r>
              <a:rPr lang="pl-PL" sz="1200" b="0" i="1" dirty="0">
                <a:solidFill>
                  <a:schemeClr val="bg1"/>
                </a:solidFill>
                <a:latin typeface="+mn-lt"/>
                <a:cs typeface="Arial" pitchFamily="34" charset="0"/>
              </a:rPr>
              <a:t>IEEE JSAC</a:t>
            </a:r>
            <a:r>
              <a:rPr lang="pl-PL" sz="1200" b="0" dirty="0">
                <a:solidFill>
                  <a:schemeClr val="bg1"/>
                </a:solidFill>
                <a:latin typeface="+mn-lt"/>
                <a:cs typeface="Arial" pitchFamily="34" charset="0"/>
              </a:rPr>
              <a:t>, Jan. 2002</a:t>
            </a:r>
            <a:endParaRPr lang="en-US" sz="1200" b="0" dirty="0">
              <a:solidFill>
                <a:schemeClr val="bg1"/>
              </a:solidFill>
              <a:latin typeface="+mn-lt"/>
              <a:cs typeface="Arial" pitchFamily="34" charset="0"/>
            </a:endParaRPr>
          </a:p>
        </p:txBody>
      </p:sp>
    </p:spTree>
    <p:extLst>
      <p:ext uri="{BB962C8B-B14F-4D97-AF65-F5344CB8AC3E}">
        <p14:creationId xmlns:p14="http://schemas.microsoft.com/office/powerpoint/2010/main" val="248861075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30420"/>
                                        </p:tgtEl>
                                        <p:attrNameLst>
                                          <p:attrName>style.visibility</p:attrName>
                                        </p:attrNameLst>
                                      </p:cBhvr>
                                      <p:to>
                                        <p:strVal val="visible"/>
                                      </p:to>
                                    </p:set>
                                    <p:animEffect transition="in" filter="wipe(up)">
                                      <p:cBhvr>
                                        <p:cTn id="7" dur="500"/>
                                        <p:tgtEl>
                                          <p:spTgt spid="230420"/>
                                        </p:tgtEl>
                                      </p:cBhvr>
                                    </p:animEffect>
                                  </p:childTnLst>
                                  <p:subTnLst>
                                    <p:set>
                                      <p:cBhvr override="childStyle">
                                        <p:cTn dur="1" fill="hold" display="0" masterRel="nextClick" afterEffect="1"/>
                                        <p:tgtEl>
                                          <p:spTgt spid="230420"/>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30464"/>
                                        </p:tgtEl>
                                        <p:attrNameLst>
                                          <p:attrName>style.visibility</p:attrName>
                                        </p:attrNameLst>
                                      </p:cBhvr>
                                      <p:to>
                                        <p:strVal val="visible"/>
                                      </p:to>
                                    </p:set>
                                    <p:animEffect transition="in" filter="wipe(down)">
                                      <p:cBhvr>
                                        <p:cTn id="12" dur="500"/>
                                        <p:tgtEl>
                                          <p:spTgt spid="230464"/>
                                        </p:tgtEl>
                                      </p:cBhvr>
                                    </p:animEffect>
                                  </p:childTnLst>
                                  <p:subTnLst>
                                    <p:set>
                                      <p:cBhvr override="childStyle">
                                        <p:cTn dur="1" fill="hold" display="0" masterRel="nextClick" afterEffect="1"/>
                                        <p:tgtEl>
                                          <p:spTgt spid="230464"/>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30442"/>
                                        </p:tgtEl>
                                        <p:attrNameLst>
                                          <p:attrName>style.visibility</p:attrName>
                                        </p:attrNameLst>
                                      </p:cBhvr>
                                      <p:to>
                                        <p:strVal val="visible"/>
                                      </p:to>
                                    </p:set>
                                    <p:animEffect transition="in" filter="wipe(up)">
                                      <p:cBhvr>
                                        <p:cTn id="17" dur="500"/>
                                        <p:tgtEl>
                                          <p:spTgt spid="2304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464" grpId="0" animBg="1"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7330" name="Group 2"/>
          <p:cNvGrpSpPr>
            <a:grpSpLocks/>
          </p:cNvGrpSpPr>
          <p:nvPr/>
        </p:nvGrpSpPr>
        <p:grpSpPr bwMode="auto">
          <a:xfrm>
            <a:off x="965200" y="2819400"/>
            <a:ext cx="7191375" cy="2679700"/>
            <a:chOff x="608" y="1776"/>
            <a:chExt cx="4530" cy="1688"/>
          </a:xfrm>
        </p:grpSpPr>
        <p:grpSp>
          <p:nvGrpSpPr>
            <p:cNvPr id="227331" name="Group 3"/>
            <p:cNvGrpSpPr>
              <a:grpSpLocks/>
            </p:cNvGrpSpPr>
            <p:nvPr/>
          </p:nvGrpSpPr>
          <p:grpSpPr bwMode="auto">
            <a:xfrm>
              <a:off x="839" y="1933"/>
              <a:ext cx="4219" cy="1406"/>
              <a:chOff x="839" y="1933"/>
              <a:chExt cx="4219" cy="1406"/>
            </a:xfrm>
          </p:grpSpPr>
          <p:sp>
            <p:nvSpPr>
              <p:cNvPr id="227332" name="Line 4"/>
              <p:cNvSpPr>
                <a:spLocks noChangeShapeType="1"/>
              </p:cNvSpPr>
              <p:nvPr/>
            </p:nvSpPr>
            <p:spPr bwMode="auto">
              <a:xfrm>
                <a:off x="839" y="1933"/>
                <a:ext cx="1406" cy="0"/>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7333" name="Line 5"/>
              <p:cNvSpPr>
                <a:spLocks noChangeShapeType="1"/>
              </p:cNvSpPr>
              <p:nvPr/>
            </p:nvSpPr>
            <p:spPr bwMode="auto">
              <a:xfrm>
                <a:off x="2200" y="1933"/>
                <a:ext cx="1406" cy="0"/>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7334" name="Line 6"/>
              <p:cNvSpPr>
                <a:spLocks noChangeShapeType="1"/>
              </p:cNvSpPr>
              <p:nvPr/>
            </p:nvSpPr>
            <p:spPr bwMode="auto">
              <a:xfrm>
                <a:off x="3515" y="1933"/>
                <a:ext cx="1543" cy="0"/>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7335" name="Line 7"/>
              <p:cNvSpPr>
                <a:spLocks noChangeShapeType="1"/>
              </p:cNvSpPr>
              <p:nvPr/>
            </p:nvSpPr>
            <p:spPr bwMode="auto">
              <a:xfrm>
                <a:off x="839" y="3294"/>
                <a:ext cx="4128" cy="0"/>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7336" name="Line 8"/>
              <p:cNvSpPr>
                <a:spLocks noChangeShapeType="1"/>
              </p:cNvSpPr>
              <p:nvPr/>
            </p:nvSpPr>
            <p:spPr bwMode="auto">
              <a:xfrm>
                <a:off x="4919" y="1933"/>
                <a:ext cx="0" cy="1406"/>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7337" name="Line 9"/>
              <p:cNvSpPr>
                <a:spLocks noChangeShapeType="1"/>
              </p:cNvSpPr>
              <p:nvPr/>
            </p:nvSpPr>
            <p:spPr bwMode="auto">
              <a:xfrm>
                <a:off x="3559" y="1933"/>
                <a:ext cx="0" cy="1406"/>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7338" name="Line 10"/>
              <p:cNvSpPr>
                <a:spLocks noChangeShapeType="1"/>
              </p:cNvSpPr>
              <p:nvPr/>
            </p:nvSpPr>
            <p:spPr bwMode="auto">
              <a:xfrm>
                <a:off x="2198" y="1933"/>
                <a:ext cx="0" cy="1406"/>
              </a:xfrm>
              <a:prstGeom prst="line">
                <a:avLst/>
              </a:prstGeom>
              <a:noFill/>
              <a:ln w="25400">
                <a:solidFill>
                  <a:schemeClr val="tx1"/>
                </a:solidFill>
                <a:round/>
                <a:headEnd type="none" w="sm" len="sm"/>
                <a:tailEnd type="none" w="sm" len="sm"/>
              </a:ln>
            </p:spPr>
            <p:txBody>
              <a:bodyPr/>
              <a:lstStyle/>
              <a:p>
                <a:endParaRPr lang="pl-PL">
                  <a:latin typeface="+mn-lt"/>
                </a:endParaRPr>
              </a:p>
            </p:txBody>
          </p:sp>
          <p:sp>
            <p:nvSpPr>
              <p:cNvPr id="227339" name="Line 11"/>
              <p:cNvSpPr>
                <a:spLocks noChangeShapeType="1"/>
              </p:cNvSpPr>
              <p:nvPr/>
            </p:nvSpPr>
            <p:spPr bwMode="auto">
              <a:xfrm>
                <a:off x="839" y="1933"/>
                <a:ext cx="0" cy="1406"/>
              </a:xfrm>
              <a:prstGeom prst="line">
                <a:avLst/>
              </a:prstGeom>
              <a:noFill/>
              <a:ln w="25400">
                <a:solidFill>
                  <a:schemeClr val="tx1"/>
                </a:solidFill>
                <a:round/>
                <a:headEnd type="none" w="sm" len="sm"/>
                <a:tailEnd type="none" w="sm" len="sm"/>
              </a:ln>
            </p:spPr>
            <p:txBody>
              <a:bodyPr/>
              <a:lstStyle/>
              <a:p>
                <a:endParaRPr lang="pl-PL">
                  <a:latin typeface="+mn-lt"/>
                </a:endParaRPr>
              </a:p>
            </p:txBody>
          </p:sp>
        </p:grpSp>
        <p:grpSp>
          <p:nvGrpSpPr>
            <p:cNvPr id="227340" name="Group 12"/>
            <p:cNvGrpSpPr>
              <a:grpSpLocks/>
            </p:cNvGrpSpPr>
            <p:nvPr/>
          </p:nvGrpSpPr>
          <p:grpSpPr bwMode="auto">
            <a:xfrm>
              <a:off x="608" y="1776"/>
              <a:ext cx="4530" cy="1688"/>
              <a:chOff x="608" y="1776"/>
              <a:chExt cx="4530" cy="1688"/>
            </a:xfrm>
          </p:grpSpPr>
          <p:pic>
            <p:nvPicPr>
              <p:cNvPr id="227341" name="Picture 4" descr="C:\Documents and Settings\Andrzej\Moje dokumenty\Artykuly\router_joeseph_teed_01.png"/>
              <p:cNvPicPr>
                <a:picLocks noChangeAspect="1" noChangeArrowheads="1"/>
              </p:cNvPicPr>
              <p:nvPr/>
            </p:nvPicPr>
            <p:blipFill>
              <a:blip r:embed="rId3" cstate="print"/>
              <a:srcRect/>
              <a:stretch>
                <a:fillRect/>
              </a:stretch>
            </p:blipFill>
            <p:spPr bwMode="auto">
              <a:xfrm>
                <a:off x="615" y="1777"/>
                <a:ext cx="458" cy="337"/>
              </a:xfrm>
              <a:prstGeom prst="rect">
                <a:avLst/>
              </a:prstGeom>
              <a:noFill/>
              <a:ln w="9525">
                <a:noFill/>
                <a:miter lim="800000"/>
                <a:headEnd/>
                <a:tailEnd/>
              </a:ln>
            </p:spPr>
          </p:pic>
          <p:pic>
            <p:nvPicPr>
              <p:cNvPr id="227342" name="Picture 4" descr="C:\Documents and Settings\Andrzej\Moje dokumenty\Artykuly\router_joeseph_teed_01.png"/>
              <p:cNvPicPr>
                <a:picLocks noChangeAspect="1" noChangeArrowheads="1"/>
              </p:cNvPicPr>
              <p:nvPr/>
            </p:nvPicPr>
            <p:blipFill>
              <a:blip r:embed="rId3" cstate="print"/>
              <a:srcRect/>
              <a:stretch>
                <a:fillRect/>
              </a:stretch>
            </p:blipFill>
            <p:spPr bwMode="auto">
              <a:xfrm>
                <a:off x="1974" y="1776"/>
                <a:ext cx="458" cy="337"/>
              </a:xfrm>
              <a:prstGeom prst="rect">
                <a:avLst/>
              </a:prstGeom>
              <a:noFill/>
              <a:ln w="9525">
                <a:noFill/>
                <a:miter lim="800000"/>
                <a:headEnd/>
                <a:tailEnd/>
              </a:ln>
            </p:spPr>
          </p:pic>
          <p:pic>
            <p:nvPicPr>
              <p:cNvPr id="227343" name="Picture 4" descr="C:\Documents and Settings\Andrzej\Moje dokumenty\Artykuly\router_joeseph_teed_01.png"/>
              <p:cNvPicPr>
                <a:picLocks noChangeAspect="1" noChangeArrowheads="1"/>
              </p:cNvPicPr>
              <p:nvPr/>
            </p:nvPicPr>
            <p:blipFill>
              <a:blip r:embed="rId3" cstate="print"/>
              <a:srcRect/>
              <a:stretch>
                <a:fillRect/>
              </a:stretch>
            </p:blipFill>
            <p:spPr bwMode="auto">
              <a:xfrm>
                <a:off x="3334" y="1776"/>
                <a:ext cx="458" cy="337"/>
              </a:xfrm>
              <a:prstGeom prst="rect">
                <a:avLst/>
              </a:prstGeom>
              <a:noFill/>
              <a:ln w="9525">
                <a:noFill/>
                <a:miter lim="800000"/>
                <a:headEnd/>
                <a:tailEnd/>
              </a:ln>
            </p:spPr>
          </p:pic>
          <p:pic>
            <p:nvPicPr>
              <p:cNvPr id="227344" name="Picture 4" descr="C:\Documents and Settings\Andrzej\Moje dokumenty\Artykuly\router_joeseph_teed_01.png"/>
              <p:cNvPicPr>
                <a:picLocks noChangeAspect="1" noChangeArrowheads="1"/>
              </p:cNvPicPr>
              <p:nvPr/>
            </p:nvPicPr>
            <p:blipFill>
              <a:blip r:embed="rId3" cstate="print"/>
              <a:srcRect/>
              <a:stretch>
                <a:fillRect/>
              </a:stretch>
            </p:blipFill>
            <p:spPr bwMode="auto">
              <a:xfrm>
                <a:off x="4680" y="1776"/>
                <a:ext cx="458" cy="337"/>
              </a:xfrm>
              <a:prstGeom prst="rect">
                <a:avLst/>
              </a:prstGeom>
              <a:noFill/>
              <a:ln w="9525">
                <a:noFill/>
                <a:miter lim="800000"/>
                <a:headEnd/>
                <a:tailEnd/>
              </a:ln>
            </p:spPr>
          </p:pic>
          <p:pic>
            <p:nvPicPr>
              <p:cNvPr id="227345" name="Picture 4" descr="C:\Documents and Settings\Andrzej\Moje dokumenty\Artykuly\router_joeseph_teed_01.png"/>
              <p:cNvPicPr>
                <a:picLocks noChangeAspect="1" noChangeArrowheads="1"/>
              </p:cNvPicPr>
              <p:nvPr/>
            </p:nvPicPr>
            <p:blipFill>
              <a:blip r:embed="rId3" cstate="print"/>
              <a:srcRect/>
              <a:stretch>
                <a:fillRect/>
              </a:stretch>
            </p:blipFill>
            <p:spPr bwMode="auto">
              <a:xfrm>
                <a:off x="608" y="3127"/>
                <a:ext cx="458" cy="337"/>
              </a:xfrm>
              <a:prstGeom prst="rect">
                <a:avLst/>
              </a:prstGeom>
              <a:noFill/>
              <a:ln w="9525">
                <a:noFill/>
                <a:miter lim="800000"/>
                <a:headEnd/>
                <a:tailEnd/>
              </a:ln>
            </p:spPr>
          </p:pic>
          <p:pic>
            <p:nvPicPr>
              <p:cNvPr id="227346" name="Picture 4" descr="C:\Documents and Settings\Andrzej\Moje dokumenty\Artykuly\router_joeseph_teed_01.png"/>
              <p:cNvPicPr>
                <a:picLocks noChangeAspect="1" noChangeArrowheads="1"/>
              </p:cNvPicPr>
              <p:nvPr/>
            </p:nvPicPr>
            <p:blipFill>
              <a:blip r:embed="rId3" cstate="print"/>
              <a:srcRect/>
              <a:stretch>
                <a:fillRect/>
              </a:stretch>
            </p:blipFill>
            <p:spPr bwMode="auto">
              <a:xfrm>
                <a:off x="1967" y="3126"/>
                <a:ext cx="458" cy="337"/>
              </a:xfrm>
              <a:prstGeom prst="rect">
                <a:avLst/>
              </a:prstGeom>
              <a:noFill/>
              <a:ln w="9525">
                <a:noFill/>
                <a:miter lim="800000"/>
                <a:headEnd/>
                <a:tailEnd/>
              </a:ln>
            </p:spPr>
          </p:pic>
          <p:pic>
            <p:nvPicPr>
              <p:cNvPr id="227347" name="Picture 4" descr="C:\Documents and Settings\Andrzej\Moje dokumenty\Artykuly\router_joeseph_teed_01.png"/>
              <p:cNvPicPr>
                <a:picLocks noChangeAspect="1" noChangeArrowheads="1"/>
              </p:cNvPicPr>
              <p:nvPr/>
            </p:nvPicPr>
            <p:blipFill>
              <a:blip r:embed="rId3" cstate="print"/>
              <a:srcRect/>
              <a:stretch>
                <a:fillRect/>
              </a:stretch>
            </p:blipFill>
            <p:spPr bwMode="auto">
              <a:xfrm>
                <a:off x="3327" y="3126"/>
                <a:ext cx="458" cy="337"/>
              </a:xfrm>
              <a:prstGeom prst="rect">
                <a:avLst/>
              </a:prstGeom>
              <a:noFill/>
              <a:ln w="9525">
                <a:noFill/>
                <a:miter lim="800000"/>
                <a:headEnd/>
                <a:tailEnd/>
              </a:ln>
            </p:spPr>
          </p:pic>
          <p:pic>
            <p:nvPicPr>
              <p:cNvPr id="227348" name="Picture 4" descr="C:\Documents and Settings\Andrzej\Moje dokumenty\Artykuly\router_joeseph_teed_01.png"/>
              <p:cNvPicPr>
                <a:picLocks noChangeAspect="1" noChangeArrowheads="1"/>
              </p:cNvPicPr>
              <p:nvPr/>
            </p:nvPicPr>
            <p:blipFill>
              <a:blip r:embed="rId3" cstate="print"/>
              <a:srcRect/>
              <a:stretch>
                <a:fillRect/>
              </a:stretch>
            </p:blipFill>
            <p:spPr bwMode="auto">
              <a:xfrm>
                <a:off x="4673" y="3126"/>
                <a:ext cx="458" cy="337"/>
              </a:xfrm>
              <a:prstGeom prst="rect">
                <a:avLst/>
              </a:prstGeom>
              <a:noFill/>
              <a:ln w="9525">
                <a:noFill/>
                <a:miter lim="800000"/>
                <a:headEnd/>
                <a:tailEnd/>
              </a:ln>
            </p:spPr>
          </p:pic>
        </p:grpSp>
      </p:grpSp>
      <p:sp>
        <p:nvSpPr>
          <p:cNvPr id="227350" name="Rectangle 20"/>
          <p:cNvSpPr>
            <a:spLocks noGrp="1" noChangeArrowheads="1"/>
          </p:cNvSpPr>
          <p:nvPr>
            <p:ph type="title"/>
          </p:nvPr>
        </p:nvSpPr>
        <p:spPr/>
        <p:txBody>
          <a:bodyPr lIns="92075" tIns="46038" rIns="92075" bIns="46038"/>
          <a:lstStyle/>
          <a:p>
            <a:r>
              <a:rPr lang="en-US" sz="2400" dirty="0">
                <a:latin typeface="+mn-lt"/>
                <a:cs typeface="Arial" pitchFamily="34" charset="0"/>
              </a:rPr>
              <a:t>Example</a:t>
            </a:r>
            <a:br>
              <a:rPr lang="en-US" sz="2400" dirty="0">
                <a:latin typeface="+mn-lt"/>
                <a:cs typeface="Arial" pitchFamily="34" charset="0"/>
              </a:rPr>
            </a:br>
            <a:r>
              <a:rPr lang="en-US" sz="2400" dirty="0">
                <a:latin typeface="+mn-lt"/>
                <a:cs typeface="Arial" pitchFamily="34" charset="0"/>
              </a:rPr>
              <a:t>Restoration</a:t>
            </a:r>
            <a:endParaRPr lang="pl-PL" sz="2400" dirty="0">
              <a:latin typeface="+mn-lt"/>
              <a:cs typeface="Arial" pitchFamily="34" charset="0"/>
            </a:endParaRPr>
          </a:p>
        </p:txBody>
      </p:sp>
      <p:sp>
        <p:nvSpPr>
          <p:cNvPr id="227351" name="Rectangle 21"/>
          <p:cNvSpPr>
            <a:spLocks noChangeArrowheads="1"/>
          </p:cNvSpPr>
          <p:nvPr/>
        </p:nvSpPr>
        <p:spPr bwMode="auto">
          <a:xfrm>
            <a:off x="448211" y="1557338"/>
            <a:ext cx="2022991" cy="462307"/>
          </a:xfrm>
          <a:prstGeom prst="rect">
            <a:avLst/>
          </a:prstGeom>
          <a:noFill/>
          <a:ln w="9525">
            <a:noFill/>
            <a:miter lim="800000"/>
            <a:headEnd/>
            <a:tailEnd/>
          </a:ln>
        </p:spPr>
        <p:txBody>
          <a:bodyPr wrap="none" lIns="92075" tIns="46038" rIns="92075" bIns="46038">
            <a:spAutoFit/>
          </a:bodyPr>
          <a:lstStyle/>
          <a:p>
            <a:pPr algn="ctr"/>
            <a:r>
              <a:rPr lang="en-US" sz="2400" dirty="0">
                <a:latin typeface="+mn-lt"/>
                <a:cs typeface="Arial" pitchFamily="34" charset="0"/>
              </a:rPr>
              <a:t>After failure</a:t>
            </a:r>
          </a:p>
        </p:txBody>
      </p:sp>
      <p:grpSp>
        <p:nvGrpSpPr>
          <p:cNvPr id="232538" name="Group 90"/>
          <p:cNvGrpSpPr>
            <a:grpSpLocks/>
          </p:cNvGrpSpPr>
          <p:nvPr/>
        </p:nvGrpSpPr>
        <p:grpSpPr bwMode="auto">
          <a:xfrm>
            <a:off x="1612900" y="3068638"/>
            <a:ext cx="6918324" cy="3336925"/>
            <a:chOff x="1016" y="1933"/>
            <a:chExt cx="4358" cy="2102"/>
          </a:xfrm>
        </p:grpSpPr>
        <p:grpSp>
          <p:nvGrpSpPr>
            <p:cNvPr id="227353" name="Group 23"/>
            <p:cNvGrpSpPr>
              <a:grpSpLocks/>
            </p:cNvGrpSpPr>
            <p:nvPr/>
          </p:nvGrpSpPr>
          <p:grpSpPr bwMode="auto">
            <a:xfrm>
              <a:off x="2200" y="1933"/>
              <a:ext cx="3174" cy="1361"/>
              <a:chOff x="2200" y="1933"/>
              <a:chExt cx="3174" cy="1361"/>
            </a:xfrm>
          </p:grpSpPr>
          <p:sp>
            <p:nvSpPr>
              <p:cNvPr id="227354" name="Line 24"/>
              <p:cNvSpPr>
                <a:spLocks noChangeShapeType="1"/>
              </p:cNvSpPr>
              <p:nvPr/>
            </p:nvSpPr>
            <p:spPr bwMode="auto">
              <a:xfrm>
                <a:off x="2200" y="3294"/>
                <a:ext cx="3174" cy="0"/>
              </a:xfrm>
              <a:prstGeom prst="line">
                <a:avLst/>
              </a:prstGeom>
              <a:noFill/>
              <a:ln w="50800">
                <a:solidFill>
                  <a:srgbClr val="FF7C80"/>
                </a:solidFill>
                <a:round/>
                <a:headEnd type="none" w="sm" len="sm"/>
                <a:tailEnd type="stealth" w="med" len="lg"/>
              </a:ln>
            </p:spPr>
            <p:txBody>
              <a:bodyPr/>
              <a:lstStyle/>
              <a:p>
                <a:endParaRPr lang="pl-PL">
                  <a:latin typeface="+mn-lt"/>
                </a:endParaRPr>
              </a:p>
            </p:txBody>
          </p:sp>
          <p:sp>
            <p:nvSpPr>
              <p:cNvPr id="227355" name="Line 25"/>
              <p:cNvSpPr>
                <a:spLocks noChangeShapeType="1"/>
              </p:cNvSpPr>
              <p:nvPr/>
            </p:nvSpPr>
            <p:spPr bwMode="auto">
              <a:xfrm>
                <a:off x="2200" y="1933"/>
                <a:ext cx="0" cy="1361"/>
              </a:xfrm>
              <a:prstGeom prst="line">
                <a:avLst/>
              </a:prstGeom>
              <a:noFill/>
              <a:ln w="25400">
                <a:solidFill>
                  <a:srgbClr val="FF7C80"/>
                </a:solidFill>
                <a:round/>
                <a:headEnd type="none" w="sm" len="sm"/>
                <a:tailEnd type="none" w="sm" len="sm"/>
              </a:ln>
            </p:spPr>
            <p:txBody>
              <a:bodyPr/>
              <a:lstStyle/>
              <a:p>
                <a:endParaRPr lang="pl-PL">
                  <a:latin typeface="+mn-lt"/>
                </a:endParaRPr>
              </a:p>
            </p:txBody>
          </p:sp>
        </p:grpSp>
        <p:sp>
          <p:nvSpPr>
            <p:cNvPr id="227356" name="Rectangle 26"/>
            <p:cNvSpPr>
              <a:spLocks noChangeArrowheads="1"/>
            </p:cNvSpPr>
            <p:nvPr/>
          </p:nvSpPr>
          <p:spPr bwMode="auto">
            <a:xfrm>
              <a:off x="1016" y="3744"/>
              <a:ext cx="3057" cy="291"/>
            </a:xfrm>
            <a:prstGeom prst="rect">
              <a:avLst/>
            </a:prstGeom>
            <a:noFill/>
            <a:ln w="9525">
              <a:noFill/>
              <a:miter lim="800000"/>
              <a:headEnd/>
              <a:tailEnd/>
            </a:ln>
          </p:spPr>
          <p:txBody>
            <a:bodyPr wrap="none" lIns="92075" tIns="46038" rIns="92075" bIns="46038">
              <a:spAutoFit/>
            </a:bodyPr>
            <a:lstStyle/>
            <a:p>
              <a:pPr algn="ctr"/>
              <a:r>
                <a:rPr lang="en-US" sz="2400">
                  <a:latin typeface="+mn-lt"/>
                  <a:cs typeface="Arial" pitchFamily="34" charset="0"/>
                </a:rPr>
                <a:t>New path segment calculation</a:t>
              </a:r>
            </a:p>
          </p:txBody>
        </p:sp>
      </p:grpSp>
      <p:grpSp>
        <p:nvGrpSpPr>
          <p:cNvPr id="227357" name="Group 27"/>
          <p:cNvGrpSpPr>
            <a:grpSpLocks/>
          </p:cNvGrpSpPr>
          <p:nvPr/>
        </p:nvGrpSpPr>
        <p:grpSpPr bwMode="auto">
          <a:xfrm>
            <a:off x="904875" y="2971800"/>
            <a:ext cx="2498725" cy="212725"/>
            <a:chOff x="570" y="1872"/>
            <a:chExt cx="1574" cy="134"/>
          </a:xfrm>
        </p:grpSpPr>
        <p:grpSp>
          <p:nvGrpSpPr>
            <p:cNvPr id="227358" name="Group 28"/>
            <p:cNvGrpSpPr>
              <a:grpSpLocks/>
            </p:cNvGrpSpPr>
            <p:nvPr/>
          </p:nvGrpSpPr>
          <p:grpSpPr bwMode="auto">
            <a:xfrm>
              <a:off x="570" y="1872"/>
              <a:ext cx="224" cy="134"/>
              <a:chOff x="522" y="1843"/>
              <a:chExt cx="224" cy="134"/>
            </a:xfrm>
          </p:grpSpPr>
          <p:sp>
            <p:nvSpPr>
              <p:cNvPr id="227359" name="Rectangle 29"/>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7360" name="Rectangle 30"/>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7361" name="Group 31"/>
            <p:cNvGrpSpPr>
              <a:grpSpLocks/>
            </p:cNvGrpSpPr>
            <p:nvPr/>
          </p:nvGrpSpPr>
          <p:grpSpPr bwMode="auto">
            <a:xfrm>
              <a:off x="912" y="1872"/>
              <a:ext cx="224" cy="134"/>
              <a:chOff x="522" y="1843"/>
              <a:chExt cx="224" cy="134"/>
            </a:xfrm>
          </p:grpSpPr>
          <p:sp>
            <p:nvSpPr>
              <p:cNvPr id="227362" name="Rectangle 32"/>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7363" name="Rectangle 33"/>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7364" name="Group 34"/>
            <p:cNvGrpSpPr>
              <a:grpSpLocks/>
            </p:cNvGrpSpPr>
            <p:nvPr/>
          </p:nvGrpSpPr>
          <p:grpSpPr bwMode="auto">
            <a:xfrm>
              <a:off x="1248" y="1872"/>
              <a:ext cx="224" cy="134"/>
              <a:chOff x="522" y="1843"/>
              <a:chExt cx="224" cy="134"/>
            </a:xfrm>
          </p:grpSpPr>
          <p:sp>
            <p:nvSpPr>
              <p:cNvPr id="227365" name="Rectangle 35"/>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7366" name="Rectangle 36"/>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7367" name="Group 37"/>
            <p:cNvGrpSpPr>
              <a:grpSpLocks/>
            </p:cNvGrpSpPr>
            <p:nvPr/>
          </p:nvGrpSpPr>
          <p:grpSpPr bwMode="auto">
            <a:xfrm>
              <a:off x="1584" y="1872"/>
              <a:ext cx="224" cy="134"/>
              <a:chOff x="522" y="1843"/>
              <a:chExt cx="224" cy="134"/>
            </a:xfrm>
          </p:grpSpPr>
          <p:sp>
            <p:nvSpPr>
              <p:cNvPr id="227368" name="Rectangle 38"/>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7369" name="Rectangle 39"/>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7370" name="Group 40"/>
            <p:cNvGrpSpPr>
              <a:grpSpLocks/>
            </p:cNvGrpSpPr>
            <p:nvPr/>
          </p:nvGrpSpPr>
          <p:grpSpPr bwMode="auto">
            <a:xfrm>
              <a:off x="1920" y="1872"/>
              <a:ext cx="224" cy="134"/>
              <a:chOff x="522" y="1843"/>
              <a:chExt cx="224" cy="134"/>
            </a:xfrm>
          </p:grpSpPr>
          <p:sp>
            <p:nvSpPr>
              <p:cNvPr id="227371" name="Rectangle 41"/>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7372" name="Rectangle 42"/>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grpSp>
        <p:nvGrpSpPr>
          <p:cNvPr id="232491" name="Group 43"/>
          <p:cNvGrpSpPr>
            <a:grpSpLocks/>
          </p:cNvGrpSpPr>
          <p:nvPr/>
        </p:nvGrpSpPr>
        <p:grpSpPr bwMode="auto">
          <a:xfrm>
            <a:off x="5486400" y="5105400"/>
            <a:ext cx="3403600" cy="212725"/>
            <a:chOff x="3456" y="3216"/>
            <a:chExt cx="2144" cy="134"/>
          </a:xfrm>
        </p:grpSpPr>
        <p:grpSp>
          <p:nvGrpSpPr>
            <p:cNvPr id="227374" name="Group 44"/>
            <p:cNvGrpSpPr>
              <a:grpSpLocks/>
            </p:cNvGrpSpPr>
            <p:nvPr/>
          </p:nvGrpSpPr>
          <p:grpSpPr bwMode="auto">
            <a:xfrm>
              <a:off x="3456" y="3216"/>
              <a:ext cx="224" cy="134"/>
              <a:chOff x="522" y="1843"/>
              <a:chExt cx="224" cy="134"/>
            </a:xfrm>
          </p:grpSpPr>
          <p:sp>
            <p:nvSpPr>
              <p:cNvPr id="227375" name="Rectangle 45"/>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7376" name="Rectangle 46"/>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7377" name="Group 47"/>
            <p:cNvGrpSpPr>
              <a:grpSpLocks/>
            </p:cNvGrpSpPr>
            <p:nvPr/>
          </p:nvGrpSpPr>
          <p:grpSpPr bwMode="auto">
            <a:xfrm>
              <a:off x="3840" y="3216"/>
              <a:ext cx="224" cy="134"/>
              <a:chOff x="522" y="1843"/>
              <a:chExt cx="224" cy="134"/>
            </a:xfrm>
          </p:grpSpPr>
          <p:sp>
            <p:nvSpPr>
              <p:cNvPr id="227378" name="Rectangle 48"/>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7379" name="Rectangle 49"/>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7380" name="Group 50"/>
            <p:cNvGrpSpPr>
              <a:grpSpLocks/>
            </p:cNvGrpSpPr>
            <p:nvPr/>
          </p:nvGrpSpPr>
          <p:grpSpPr bwMode="auto">
            <a:xfrm>
              <a:off x="4224" y="3216"/>
              <a:ext cx="224" cy="134"/>
              <a:chOff x="522" y="1843"/>
              <a:chExt cx="224" cy="134"/>
            </a:xfrm>
          </p:grpSpPr>
          <p:sp>
            <p:nvSpPr>
              <p:cNvPr id="227381" name="Rectangle 51"/>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7382" name="Rectangle 52"/>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7383" name="Group 53"/>
            <p:cNvGrpSpPr>
              <a:grpSpLocks/>
            </p:cNvGrpSpPr>
            <p:nvPr/>
          </p:nvGrpSpPr>
          <p:grpSpPr bwMode="auto">
            <a:xfrm>
              <a:off x="4608" y="3216"/>
              <a:ext cx="224" cy="134"/>
              <a:chOff x="522" y="1843"/>
              <a:chExt cx="224" cy="134"/>
            </a:xfrm>
          </p:grpSpPr>
          <p:sp>
            <p:nvSpPr>
              <p:cNvPr id="227384" name="Rectangle 54"/>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7385" name="Rectangle 55"/>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7386" name="Group 56"/>
            <p:cNvGrpSpPr>
              <a:grpSpLocks/>
            </p:cNvGrpSpPr>
            <p:nvPr/>
          </p:nvGrpSpPr>
          <p:grpSpPr bwMode="auto">
            <a:xfrm>
              <a:off x="4992" y="3216"/>
              <a:ext cx="224" cy="134"/>
              <a:chOff x="522" y="1843"/>
              <a:chExt cx="224" cy="134"/>
            </a:xfrm>
          </p:grpSpPr>
          <p:sp>
            <p:nvSpPr>
              <p:cNvPr id="227387" name="Rectangle 57"/>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7388" name="Rectangle 58"/>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7389" name="Group 59"/>
            <p:cNvGrpSpPr>
              <a:grpSpLocks/>
            </p:cNvGrpSpPr>
            <p:nvPr/>
          </p:nvGrpSpPr>
          <p:grpSpPr bwMode="auto">
            <a:xfrm>
              <a:off x="5376" y="3216"/>
              <a:ext cx="224" cy="134"/>
              <a:chOff x="522" y="1843"/>
              <a:chExt cx="224" cy="134"/>
            </a:xfrm>
          </p:grpSpPr>
          <p:sp>
            <p:nvSpPr>
              <p:cNvPr id="227390" name="Rectangle 60"/>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7391" name="Rectangle 61"/>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grpSp>
        <p:nvGrpSpPr>
          <p:cNvPr id="232510" name="Group 62"/>
          <p:cNvGrpSpPr>
            <a:grpSpLocks/>
          </p:cNvGrpSpPr>
          <p:nvPr/>
        </p:nvGrpSpPr>
        <p:grpSpPr bwMode="auto">
          <a:xfrm>
            <a:off x="3276600" y="3276600"/>
            <a:ext cx="431800" cy="1584325"/>
            <a:chOff x="3408" y="2064"/>
            <a:chExt cx="272" cy="998"/>
          </a:xfrm>
        </p:grpSpPr>
        <p:grpSp>
          <p:nvGrpSpPr>
            <p:cNvPr id="227393" name="Group 63"/>
            <p:cNvGrpSpPr>
              <a:grpSpLocks/>
            </p:cNvGrpSpPr>
            <p:nvPr/>
          </p:nvGrpSpPr>
          <p:grpSpPr bwMode="auto">
            <a:xfrm>
              <a:off x="3408" y="2064"/>
              <a:ext cx="224" cy="134"/>
              <a:chOff x="522" y="1843"/>
              <a:chExt cx="224" cy="134"/>
            </a:xfrm>
          </p:grpSpPr>
          <p:sp>
            <p:nvSpPr>
              <p:cNvPr id="227394" name="Rectangle 64"/>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7395" name="Rectangle 65"/>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7396" name="Group 66"/>
            <p:cNvGrpSpPr>
              <a:grpSpLocks/>
            </p:cNvGrpSpPr>
            <p:nvPr/>
          </p:nvGrpSpPr>
          <p:grpSpPr bwMode="auto">
            <a:xfrm>
              <a:off x="3456" y="2352"/>
              <a:ext cx="224" cy="134"/>
              <a:chOff x="522" y="1843"/>
              <a:chExt cx="224" cy="134"/>
            </a:xfrm>
          </p:grpSpPr>
          <p:sp>
            <p:nvSpPr>
              <p:cNvPr id="227397" name="Rectangle 67"/>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7398" name="Rectangle 68"/>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7399" name="Group 69"/>
            <p:cNvGrpSpPr>
              <a:grpSpLocks/>
            </p:cNvGrpSpPr>
            <p:nvPr/>
          </p:nvGrpSpPr>
          <p:grpSpPr bwMode="auto">
            <a:xfrm>
              <a:off x="3456" y="2640"/>
              <a:ext cx="224" cy="134"/>
              <a:chOff x="522" y="1843"/>
              <a:chExt cx="224" cy="134"/>
            </a:xfrm>
          </p:grpSpPr>
          <p:sp>
            <p:nvSpPr>
              <p:cNvPr id="227400" name="Rectangle 70"/>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7401" name="Rectangle 71"/>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7402" name="Group 72"/>
            <p:cNvGrpSpPr>
              <a:grpSpLocks/>
            </p:cNvGrpSpPr>
            <p:nvPr/>
          </p:nvGrpSpPr>
          <p:grpSpPr bwMode="auto">
            <a:xfrm>
              <a:off x="3456" y="2928"/>
              <a:ext cx="224" cy="134"/>
              <a:chOff x="522" y="1843"/>
              <a:chExt cx="224" cy="134"/>
            </a:xfrm>
          </p:grpSpPr>
          <p:sp>
            <p:nvSpPr>
              <p:cNvPr id="227403" name="Rectangle 73"/>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7404" name="Rectangle 74"/>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grpSp>
        <p:nvGrpSpPr>
          <p:cNvPr id="232523" name="Group 75"/>
          <p:cNvGrpSpPr>
            <a:grpSpLocks/>
          </p:cNvGrpSpPr>
          <p:nvPr/>
        </p:nvGrpSpPr>
        <p:grpSpPr bwMode="auto">
          <a:xfrm>
            <a:off x="3733800" y="5105400"/>
            <a:ext cx="1574800" cy="212725"/>
            <a:chOff x="2160" y="3216"/>
            <a:chExt cx="992" cy="134"/>
          </a:xfrm>
        </p:grpSpPr>
        <p:grpSp>
          <p:nvGrpSpPr>
            <p:cNvPr id="227406" name="Group 76"/>
            <p:cNvGrpSpPr>
              <a:grpSpLocks/>
            </p:cNvGrpSpPr>
            <p:nvPr/>
          </p:nvGrpSpPr>
          <p:grpSpPr bwMode="auto">
            <a:xfrm>
              <a:off x="2160" y="3216"/>
              <a:ext cx="224" cy="134"/>
              <a:chOff x="522" y="1843"/>
              <a:chExt cx="224" cy="134"/>
            </a:xfrm>
          </p:grpSpPr>
          <p:sp>
            <p:nvSpPr>
              <p:cNvPr id="227407" name="Rectangle 77"/>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7408" name="Rectangle 78"/>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7409" name="Group 79"/>
            <p:cNvGrpSpPr>
              <a:grpSpLocks/>
            </p:cNvGrpSpPr>
            <p:nvPr/>
          </p:nvGrpSpPr>
          <p:grpSpPr bwMode="auto">
            <a:xfrm>
              <a:off x="2544" y="3216"/>
              <a:ext cx="224" cy="134"/>
              <a:chOff x="522" y="1843"/>
              <a:chExt cx="224" cy="134"/>
            </a:xfrm>
          </p:grpSpPr>
          <p:sp>
            <p:nvSpPr>
              <p:cNvPr id="227410" name="Rectangle 80"/>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7411" name="Rectangle 81"/>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nvGrpSpPr>
            <p:cNvPr id="227412" name="Group 82"/>
            <p:cNvGrpSpPr>
              <a:grpSpLocks/>
            </p:cNvGrpSpPr>
            <p:nvPr/>
          </p:nvGrpSpPr>
          <p:grpSpPr bwMode="auto">
            <a:xfrm>
              <a:off x="2928" y="3216"/>
              <a:ext cx="224" cy="134"/>
              <a:chOff x="522" y="1843"/>
              <a:chExt cx="224" cy="134"/>
            </a:xfrm>
          </p:grpSpPr>
          <p:sp>
            <p:nvSpPr>
              <p:cNvPr id="227413" name="Rectangle 83"/>
              <p:cNvSpPr>
                <a:spLocks noChangeArrowheads="1"/>
              </p:cNvSpPr>
              <p:nvPr/>
            </p:nvSpPr>
            <p:spPr bwMode="auto">
              <a:xfrm>
                <a:off x="567" y="1843"/>
                <a:ext cx="179" cy="134"/>
              </a:xfrm>
              <a:prstGeom prst="rect">
                <a:avLst/>
              </a:prstGeom>
              <a:solidFill>
                <a:schemeClr val="accent2"/>
              </a:solidFill>
              <a:ln w="12700">
                <a:solidFill>
                  <a:schemeClr val="tx1"/>
                </a:solidFill>
                <a:miter lim="800000"/>
                <a:headEnd/>
                <a:tailEnd/>
              </a:ln>
            </p:spPr>
            <p:txBody>
              <a:bodyPr wrap="none" anchor="ctr"/>
              <a:lstStyle/>
              <a:p>
                <a:endParaRPr lang="en-US">
                  <a:latin typeface="+mn-lt"/>
                  <a:cs typeface="Arial" pitchFamily="34" charset="0"/>
                </a:endParaRPr>
              </a:p>
            </p:txBody>
          </p:sp>
          <p:sp>
            <p:nvSpPr>
              <p:cNvPr id="227414" name="Rectangle 84"/>
              <p:cNvSpPr>
                <a:spLocks noChangeArrowheads="1"/>
              </p:cNvSpPr>
              <p:nvPr/>
            </p:nvSpPr>
            <p:spPr bwMode="auto">
              <a:xfrm>
                <a:off x="522" y="1843"/>
                <a:ext cx="179" cy="134"/>
              </a:xfrm>
              <a:prstGeom prst="rect">
                <a:avLst/>
              </a:prstGeom>
              <a:solidFill>
                <a:srgbClr val="D5DF05"/>
              </a:solidFill>
              <a:ln w="12700">
                <a:solidFill>
                  <a:schemeClr val="tx1"/>
                </a:solidFill>
                <a:miter lim="800000"/>
                <a:headEnd/>
                <a:tailEnd/>
              </a:ln>
            </p:spPr>
            <p:txBody>
              <a:bodyPr wrap="none" anchor="ctr"/>
              <a:lstStyle/>
              <a:p>
                <a:endParaRPr lang="en-US">
                  <a:latin typeface="+mn-lt"/>
                  <a:cs typeface="Arial" pitchFamily="34" charset="0"/>
                </a:endParaRPr>
              </a:p>
            </p:txBody>
          </p:sp>
        </p:grpSp>
      </p:grpSp>
      <p:sp>
        <p:nvSpPr>
          <p:cNvPr id="227415" name="Rectangle 86"/>
          <p:cNvSpPr>
            <a:spLocks noChangeArrowheads="1"/>
          </p:cNvSpPr>
          <p:nvPr/>
        </p:nvSpPr>
        <p:spPr bwMode="auto">
          <a:xfrm>
            <a:off x="460890" y="2205038"/>
            <a:ext cx="1699183" cy="369974"/>
          </a:xfrm>
          <a:prstGeom prst="rect">
            <a:avLst/>
          </a:prstGeom>
          <a:noFill/>
          <a:ln w="9525">
            <a:noFill/>
            <a:miter lim="800000"/>
            <a:headEnd/>
            <a:tailEnd/>
          </a:ln>
        </p:spPr>
        <p:txBody>
          <a:bodyPr wrap="none" lIns="92075" tIns="46038" rIns="92075" bIns="46038">
            <a:spAutoFit/>
          </a:bodyPr>
          <a:lstStyle/>
          <a:p>
            <a:pPr algn="ctr"/>
            <a:r>
              <a:rPr lang="en-US" sz="1800">
                <a:latin typeface="+mn-lt"/>
                <a:cs typeface="Arial" pitchFamily="34" charset="0"/>
              </a:rPr>
              <a:t>Ingress node</a:t>
            </a:r>
          </a:p>
        </p:txBody>
      </p:sp>
      <p:sp>
        <p:nvSpPr>
          <p:cNvPr id="227416" name="Rectangle 87"/>
          <p:cNvSpPr>
            <a:spLocks noChangeArrowheads="1"/>
          </p:cNvSpPr>
          <p:nvPr/>
        </p:nvSpPr>
        <p:spPr bwMode="auto">
          <a:xfrm>
            <a:off x="7086000" y="5805488"/>
            <a:ext cx="1601400" cy="369974"/>
          </a:xfrm>
          <a:prstGeom prst="rect">
            <a:avLst/>
          </a:prstGeom>
          <a:noFill/>
          <a:ln w="9525">
            <a:noFill/>
            <a:miter lim="800000"/>
            <a:headEnd/>
            <a:tailEnd/>
          </a:ln>
        </p:spPr>
        <p:txBody>
          <a:bodyPr wrap="none" lIns="92075" tIns="46038" rIns="92075" bIns="46038">
            <a:spAutoFit/>
          </a:bodyPr>
          <a:lstStyle/>
          <a:p>
            <a:pPr algn="ctr"/>
            <a:r>
              <a:rPr lang="en-US" sz="1800">
                <a:latin typeface="+mn-lt"/>
                <a:cs typeface="Arial" pitchFamily="34" charset="0"/>
              </a:rPr>
              <a:t>Egress node</a:t>
            </a:r>
          </a:p>
        </p:txBody>
      </p:sp>
      <p:sp>
        <p:nvSpPr>
          <p:cNvPr id="287873" name="AutoShape 129"/>
          <p:cNvSpPr>
            <a:spLocks noChangeArrowheads="1"/>
          </p:cNvSpPr>
          <p:nvPr/>
        </p:nvSpPr>
        <p:spPr bwMode="auto">
          <a:xfrm>
            <a:off x="4113213" y="2819400"/>
            <a:ext cx="911225" cy="485775"/>
          </a:xfrm>
          <a:prstGeom prst="irregularSeal1">
            <a:avLst/>
          </a:prstGeom>
          <a:solidFill>
            <a:srgbClr val="FF3300"/>
          </a:solidFill>
          <a:ln w="12700">
            <a:solidFill>
              <a:schemeClr val="tx1"/>
            </a:solidFill>
            <a:miter lim="800000"/>
            <a:headEnd type="none" w="sm" len="sm"/>
            <a:tailEnd type="none" w="sm" len="sm"/>
          </a:ln>
        </p:spPr>
        <p:txBody>
          <a:bodyPr wrap="none" anchor="ctr"/>
          <a:lstStyle/>
          <a:p>
            <a:endParaRPr lang="en-US">
              <a:latin typeface="+mn-lt"/>
              <a:cs typeface="Arial" pitchFamily="34" charset="0"/>
            </a:endParaRPr>
          </a:p>
        </p:txBody>
      </p:sp>
      <p:sp>
        <p:nvSpPr>
          <p:cNvPr id="91" name="Text Box 86"/>
          <p:cNvSpPr txBox="1">
            <a:spLocks noChangeArrowheads="1"/>
          </p:cNvSpPr>
          <p:nvPr/>
        </p:nvSpPr>
        <p:spPr bwMode="auto">
          <a:xfrm>
            <a:off x="35496" y="6608385"/>
            <a:ext cx="3124873" cy="276999"/>
          </a:xfrm>
          <a:prstGeom prst="rect">
            <a:avLst/>
          </a:prstGeom>
          <a:noFill/>
          <a:ln w="9525">
            <a:noFill/>
            <a:miter lim="800000"/>
            <a:headEnd/>
            <a:tailEnd/>
          </a:ln>
        </p:spPr>
        <p:txBody>
          <a:bodyPr wrap="square">
            <a:spAutoFit/>
          </a:bodyPr>
          <a:lstStyle/>
          <a:p>
            <a:pPr algn="ctr"/>
            <a:r>
              <a:rPr lang="en-US" sz="1200" b="0" dirty="0">
                <a:solidFill>
                  <a:schemeClr val="bg1"/>
                </a:solidFill>
                <a:latin typeface="+mn-lt"/>
                <a:cs typeface="Arial" pitchFamily="34" charset="0"/>
              </a:rPr>
              <a:t>Source: </a:t>
            </a:r>
            <a:r>
              <a:rPr lang="pl-PL" sz="1200" b="0" dirty="0" err="1">
                <a:solidFill>
                  <a:schemeClr val="bg1"/>
                </a:solidFill>
                <a:latin typeface="+mn-lt"/>
                <a:cs typeface="Arial" pitchFamily="34" charset="0"/>
              </a:rPr>
              <a:t>Colle</a:t>
            </a:r>
            <a:r>
              <a:rPr lang="pl-PL" sz="1200" b="0" dirty="0">
                <a:solidFill>
                  <a:schemeClr val="bg1"/>
                </a:solidFill>
                <a:latin typeface="+mn-lt"/>
                <a:cs typeface="Arial" pitchFamily="34" charset="0"/>
              </a:rPr>
              <a:t>, </a:t>
            </a:r>
            <a:r>
              <a:rPr lang="pl-PL" sz="1200" b="0" i="1" dirty="0">
                <a:solidFill>
                  <a:schemeClr val="bg1"/>
                </a:solidFill>
                <a:latin typeface="+mn-lt"/>
                <a:cs typeface="Arial" pitchFamily="34" charset="0"/>
              </a:rPr>
              <a:t>IEEE JSAC</a:t>
            </a:r>
            <a:r>
              <a:rPr lang="pl-PL" sz="1200" b="0" dirty="0">
                <a:solidFill>
                  <a:schemeClr val="bg1"/>
                </a:solidFill>
                <a:latin typeface="+mn-lt"/>
                <a:cs typeface="Arial" pitchFamily="34" charset="0"/>
              </a:rPr>
              <a:t>, Jan. 2002</a:t>
            </a:r>
            <a:endParaRPr lang="en-US" sz="1200" b="0" dirty="0">
              <a:solidFill>
                <a:schemeClr val="bg1"/>
              </a:solidFill>
              <a:latin typeface="+mn-lt"/>
              <a:cs typeface="Arial" pitchFamily="34" charset="0"/>
            </a:endParaRPr>
          </a:p>
        </p:txBody>
      </p:sp>
    </p:spTree>
    <p:extLst>
      <p:ext uri="{BB962C8B-B14F-4D97-AF65-F5344CB8AC3E}">
        <p14:creationId xmlns:p14="http://schemas.microsoft.com/office/powerpoint/2010/main" val="19963525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32538"/>
                                        </p:tgtEl>
                                        <p:attrNameLst>
                                          <p:attrName>style.visibility</p:attrName>
                                        </p:attrNameLst>
                                      </p:cBhvr>
                                      <p:to>
                                        <p:strVal val="visible"/>
                                      </p:to>
                                    </p:set>
                                    <p:animEffect transition="in" filter="wipe(up)">
                                      <p:cBhvr>
                                        <p:cTn id="7" dur="500"/>
                                        <p:tgtEl>
                                          <p:spTgt spid="23253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32510"/>
                                        </p:tgtEl>
                                        <p:attrNameLst>
                                          <p:attrName>style.visibility</p:attrName>
                                        </p:attrNameLst>
                                      </p:cBhvr>
                                      <p:to>
                                        <p:strVal val="visible"/>
                                      </p:to>
                                    </p:set>
                                    <p:animEffect transition="in" filter="wipe(up)">
                                      <p:cBhvr>
                                        <p:cTn id="12" dur="500"/>
                                        <p:tgtEl>
                                          <p:spTgt spid="232510"/>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232523"/>
                                        </p:tgtEl>
                                        <p:attrNameLst>
                                          <p:attrName>style.visibility</p:attrName>
                                        </p:attrNameLst>
                                      </p:cBhvr>
                                      <p:to>
                                        <p:strVal val="visible"/>
                                      </p:to>
                                    </p:set>
                                    <p:animEffect transition="in" filter="wipe(left)">
                                      <p:cBhvr>
                                        <p:cTn id="16" dur="500"/>
                                        <p:tgtEl>
                                          <p:spTgt spid="232523"/>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232491"/>
                                        </p:tgtEl>
                                        <p:attrNameLst>
                                          <p:attrName>style.visibility</p:attrName>
                                        </p:attrNameLst>
                                      </p:cBhvr>
                                      <p:to>
                                        <p:strVal val="visible"/>
                                      </p:to>
                                    </p:set>
                                    <p:animEffect transition="in" filter="wipe(left)">
                                      <p:cBhvr>
                                        <p:cTn id="20" dur="500"/>
                                        <p:tgtEl>
                                          <p:spTgt spid="232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US" dirty="0" smtClean="0"/>
              <a:t>Preconfigured Protection Cycles </a:t>
            </a:r>
            <a:br>
              <a:rPr lang="en-US" dirty="0" smtClean="0"/>
            </a:br>
            <a:r>
              <a:rPr lang="en-US" dirty="0" smtClean="0"/>
              <a:t>(</a:t>
            </a:r>
            <a:r>
              <a:rPr lang="en-US" i="1" dirty="0" smtClean="0"/>
              <a:t>p</a:t>
            </a:r>
            <a:r>
              <a:rPr lang="en-US" dirty="0" smtClean="0"/>
              <a:t>-cycles)</a:t>
            </a:r>
            <a:endParaRPr lang="en-US" dirty="0"/>
          </a:p>
        </p:txBody>
      </p:sp>
      <p:sp>
        <p:nvSpPr>
          <p:cNvPr id="87046" name="Rectangle 6"/>
          <p:cNvSpPr>
            <a:spLocks noGrp="1" noChangeArrowheads="1"/>
          </p:cNvSpPr>
          <p:nvPr>
            <p:ph idx="1"/>
          </p:nvPr>
        </p:nvSpPr>
        <p:spPr/>
        <p:txBody>
          <a:bodyPr/>
          <a:lstStyle/>
          <a:p>
            <a:r>
              <a:rPr lang="en-US" dirty="0" smtClean="0"/>
              <a:t>a p-cycle forms a closed path (loop) in the network</a:t>
            </a:r>
          </a:p>
          <a:p>
            <a:r>
              <a:rPr lang="en-US" dirty="0" smtClean="0"/>
              <a:t>p-cycles are created on the basis of only spare resources</a:t>
            </a:r>
          </a:p>
          <a:p>
            <a:r>
              <a:rPr lang="en-US" dirty="0" smtClean="0"/>
              <a:t>two types of links are protected</a:t>
            </a:r>
          </a:p>
          <a:p>
            <a:pPr lvl="1"/>
            <a:r>
              <a:rPr lang="en-US" dirty="0" smtClean="0"/>
              <a:t>on-cycle links</a:t>
            </a:r>
          </a:p>
          <a:p>
            <a:pPr lvl="1"/>
            <a:r>
              <a:rPr lang="en-US" dirty="0" smtClean="0"/>
              <a:t>straddling links</a:t>
            </a:r>
          </a:p>
        </p:txBody>
      </p:sp>
    </p:spTree>
    <p:extLst>
      <p:ext uri="{BB962C8B-B14F-4D97-AF65-F5344CB8AC3E}">
        <p14:creationId xmlns:p14="http://schemas.microsoft.com/office/powerpoint/2010/main" val="978734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7046"/>
                                        </p:tgtEl>
                                        <p:attrNameLst>
                                          <p:attrName>style.visibility</p:attrName>
                                        </p:attrNameLst>
                                      </p:cBhvr>
                                      <p:to>
                                        <p:strVal val="visible"/>
                                      </p:to>
                                    </p:set>
                                    <p:animEffect transition="in" filter="wipe(left)">
                                      <p:cBhvr>
                                        <p:cTn id="7" dur="500"/>
                                        <p:tgtEl>
                                          <p:spTgt spid="870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6" grpId="0"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2276" name="Rectangle 4"/>
          <p:cNvSpPr>
            <a:spLocks noGrp="1" noChangeArrowheads="1"/>
          </p:cNvSpPr>
          <p:nvPr>
            <p:ph type="title"/>
          </p:nvPr>
        </p:nvSpPr>
        <p:spPr/>
        <p:txBody>
          <a:bodyPr/>
          <a:lstStyle/>
          <a:p>
            <a:r>
              <a:rPr lang="en-US" sz="2400" dirty="0" smtClean="0"/>
              <a:t>Preconfigured Protection Cycles </a:t>
            </a:r>
            <a:br>
              <a:rPr lang="en-US" sz="2400" dirty="0" smtClean="0"/>
            </a:br>
            <a:r>
              <a:rPr lang="en-US" sz="2400" dirty="0" smtClean="0"/>
              <a:t>(</a:t>
            </a:r>
            <a:r>
              <a:rPr lang="en-US" sz="2400" i="1" dirty="0" smtClean="0"/>
              <a:t>p</a:t>
            </a:r>
            <a:r>
              <a:rPr lang="en-US" sz="2400" dirty="0" smtClean="0"/>
              <a:t>-cycles)</a:t>
            </a:r>
            <a:endParaRPr lang="en-US" sz="2400" dirty="0"/>
          </a:p>
        </p:txBody>
      </p:sp>
      <p:pic>
        <p:nvPicPr>
          <p:cNvPr id="4" name="Picture 4" descr="C:\Documents and Settings\Andrzej\Moje dokumenty\Artykuly\router_joeseph_teed_01.png"/>
          <p:cNvPicPr>
            <a:picLocks noChangeAspect="1" noChangeArrowheads="1"/>
          </p:cNvPicPr>
          <p:nvPr/>
        </p:nvPicPr>
        <p:blipFill>
          <a:blip r:embed="rId2" cstate="print"/>
          <a:srcRect/>
          <a:stretch>
            <a:fillRect/>
          </a:stretch>
        </p:blipFill>
        <p:spPr bwMode="auto">
          <a:xfrm>
            <a:off x="2051720" y="4725144"/>
            <a:ext cx="727075" cy="534988"/>
          </a:xfrm>
          <a:prstGeom prst="rect">
            <a:avLst/>
          </a:prstGeom>
          <a:noFill/>
          <a:ln w="9525">
            <a:noFill/>
            <a:miter lim="800000"/>
            <a:headEnd/>
            <a:tailEnd/>
          </a:ln>
        </p:spPr>
      </p:pic>
      <p:pic>
        <p:nvPicPr>
          <p:cNvPr id="5" name="Picture 4" descr="C:\Documents and Settings\Andrzej\Moje dokumenty\Artykuly\router_joeseph_teed_01.png"/>
          <p:cNvPicPr>
            <a:picLocks noChangeAspect="1" noChangeArrowheads="1"/>
          </p:cNvPicPr>
          <p:nvPr/>
        </p:nvPicPr>
        <p:blipFill>
          <a:blip r:embed="rId2" cstate="print"/>
          <a:srcRect/>
          <a:stretch>
            <a:fillRect/>
          </a:stretch>
        </p:blipFill>
        <p:spPr bwMode="auto">
          <a:xfrm>
            <a:off x="4932040" y="4869160"/>
            <a:ext cx="727075" cy="534988"/>
          </a:xfrm>
          <a:prstGeom prst="rect">
            <a:avLst/>
          </a:prstGeom>
          <a:noFill/>
          <a:ln w="9525">
            <a:noFill/>
            <a:miter lim="800000"/>
            <a:headEnd/>
            <a:tailEnd/>
          </a:ln>
        </p:spPr>
      </p:pic>
      <p:pic>
        <p:nvPicPr>
          <p:cNvPr id="6" name="Picture 4" descr="C:\Documents and Settings\Andrzej\Moje dokumenty\Artykuly\router_joeseph_teed_01.png"/>
          <p:cNvPicPr>
            <a:picLocks noChangeAspect="1" noChangeArrowheads="1"/>
          </p:cNvPicPr>
          <p:nvPr/>
        </p:nvPicPr>
        <p:blipFill>
          <a:blip r:embed="rId2" cstate="print"/>
          <a:srcRect/>
          <a:stretch>
            <a:fillRect/>
          </a:stretch>
        </p:blipFill>
        <p:spPr bwMode="auto">
          <a:xfrm>
            <a:off x="5940152" y="2996952"/>
            <a:ext cx="727075" cy="534988"/>
          </a:xfrm>
          <a:prstGeom prst="rect">
            <a:avLst/>
          </a:prstGeom>
          <a:noFill/>
          <a:ln w="9525">
            <a:noFill/>
            <a:miter lim="800000"/>
            <a:headEnd/>
            <a:tailEnd/>
          </a:ln>
        </p:spPr>
      </p:pic>
      <p:pic>
        <p:nvPicPr>
          <p:cNvPr id="7" name="Picture 4" descr="C:\Documents and Settings\Andrzej\Moje dokumenty\Artykuly\router_joeseph_teed_01.png"/>
          <p:cNvPicPr>
            <a:picLocks noChangeAspect="1" noChangeArrowheads="1"/>
          </p:cNvPicPr>
          <p:nvPr/>
        </p:nvPicPr>
        <p:blipFill>
          <a:blip r:embed="rId2" cstate="print"/>
          <a:srcRect/>
          <a:stretch>
            <a:fillRect/>
          </a:stretch>
        </p:blipFill>
        <p:spPr bwMode="auto">
          <a:xfrm>
            <a:off x="3923928" y="1772816"/>
            <a:ext cx="727075" cy="534988"/>
          </a:xfrm>
          <a:prstGeom prst="rect">
            <a:avLst/>
          </a:prstGeom>
          <a:noFill/>
          <a:ln w="9525">
            <a:noFill/>
            <a:miter lim="800000"/>
            <a:headEnd/>
            <a:tailEnd/>
          </a:ln>
        </p:spPr>
      </p:pic>
      <p:pic>
        <p:nvPicPr>
          <p:cNvPr id="8" name="Picture 4" descr="C:\Documents and Settings\Andrzej\Moje dokumenty\Artykuly\router_joeseph_teed_01.png"/>
          <p:cNvPicPr>
            <a:picLocks noChangeAspect="1" noChangeArrowheads="1"/>
          </p:cNvPicPr>
          <p:nvPr/>
        </p:nvPicPr>
        <p:blipFill>
          <a:blip r:embed="rId2" cstate="print"/>
          <a:srcRect/>
          <a:stretch>
            <a:fillRect/>
          </a:stretch>
        </p:blipFill>
        <p:spPr bwMode="auto">
          <a:xfrm>
            <a:off x="1547664" y="2420888"/>
            <a:ext cx="727075" cy="534988"/>
          </a:xfrm>
          <a:prstGeom prst="rect">
            <a:avLst/>
          </a:prstGeom>
          <a:noFill/>
          <a:ln w="9525">
            <a:noFill/>
            <a:miter lim="800000"/>
            <a:headEnd/>
            <a:tailEnd/>
          </a:ln>
        </p:spPr>
      </p:pic>
      <p:sp>
        <p:nvSpPr>
          <p:cNvPr id="9" name="Line 6"/>
          <p:cNvSpPr>
            <a:spLocks noChangeShapeType="1"/>
          </p:cNvSpPr>
          <p:nvPr/>
        </p:nvSpPr>
        <p:spPr bwMode="auto">
          <a:xfrm flipV="1">
            <a:off x="2267745" y="2060848"/>
            <a:ext cx="1656184" cy="504056"/>
          </a:xfrm>
          <a:prstGeom prst="line">
            <a:avLst/>
          </a:prstGeom>
          <a:ln>
            <a:headEnd type="none" w="sm" len="sm"/>
            <a:tailEnd type="none" w="sm" len="sm"/>
          </a:ln>
        </p:spPr>
        <p:style>
          <a:lnRef idx="3">
            <a:schemeClr val="dk1"/>
          </a:lnRef>
          <a:fillRef idx="0">
            <a:schemeClr val="dk1"/>
          </a:fillRef>
          <a:effectRef idx="2">
            <a:schemeClr val="dk1"/>
          </a:effectRef>
          <a:fontRef idx="minor">
            <a:schemeClr val="tx1"/>
          </a:fontRef>
        </p:style>
        <p:txBody>
          <a:bodyPr/>
          <a:lstStyle/>
          <a:p>
            <a:endParaRPr lang="pl-PL"/>
          </a:p>
        </p:txBody>
      </p:sp>
      <p:sp>
        <p:nvSpPr>
          <p:cNvPr id="10" name="Line 6"/>
          <p:cNvSpPr>
            <a:spLocks noChangeShapeType="1"/>
          </p:cNvSpPr>
          <p:nvPr/>
        </p:nvSpPr>
        <p:spPr bwMode="auto">
          <a:xfrm>
            <a:off x="4644008" y="2060848"/>
            <a:ext cx="1368152" cy="1008112"/>
          </a:xfrm>
          <a:prstGeom prst="line">
            <a:avLst/>
          </a:prstGeom>
          <a:ln>
            <a:headEnd type="none" w="sm" len="sm"/>
            <a:tailEnd type="none" w="sm" len="sm"/>
          </a:ln>
        </p:spPr>
        <p:style>
          <a:lnRef idx="3">
            <a:schemeClr val="dk1"/>
          </a:lnRef>
          <a:fillRef idx="0">
            <a:schemeClr val="dk1"/>
          </a:fillRef>
          <a:effectRef idx="2">
            <a:schemeClr val="dk1"/>
          </a:effectRef>
          <a:fontRef idx="minor">
            <a:schemeClr val="tx1"/>
          </a:fontRef>
        </p:style>
        <p:txBody>
          <a:bodyPr/>
          <a:lstStyle/>
          <a:p>
            <a:endParaRPr lang="pl-PL"/>
          </a:p>
        </p:txBody>
      </p:sp>
      <p:sp>
        <p:nvSpPr>
          <p:cNvPr id="11" name="Line 6"/>
          <p:cNvSpPr>
            <a:spLocks noChangeShapeType="1"/>
          </p:cNvSpPr>
          <p:nvPr/>
        </p:nvSpPr>
        <p:spPr bwMode="auto">
          <a:xfrm>
            <a:off x="2267744" y="2780928"/>
            <a:ext cx="2736304" cy="2160240"/>
          </a:xfrm>
          <a:prstGeom prst="line">
            <a:avLst/>
          </a:prstGeom>
          <a:noFill/>
          <a:ln w="25400">
            <a:solidFill>
              <a:schemeClr val="tx1"/>
            </a:solidFill>
            <a:round/>
            <a:headEnd type="none" w="sm" len="sm"/>
            <a:tailEnd type="none" w="sm" len="sm"/>
          </a:ln>
        </p:spPr>
        <p:txBody>
          <a:bodyPr/>
          <a:lstStyle/>
          <a:p>
            <a:endParaRPr lang="pl-PL"/>
          </a:p>
        </p:txBody>
      </p:sp>
      <p:sp>
        <p:nvSpPr>
          <p:cNvPr id="12" name="Line 6"/>
          <p:cNvSpPr>
            <a:spLocks noChangeShapeType="1"/>
          </p:cNvSpPr>
          <p:nvPr/>
        </p:nvSpPr>
        <p:spPr bwMode="auto">
          <a:xfrm flipH="1" flipV="1">
            <a:off x="1907704" y="2924944"/>
            <a:ext cx="432048" cy="1800200"/>
          </a:xfrm>
          <a:prstGeom prst="line">
            <a:avLst/>
          </a:prstGeom>
          <a:ln>
            <a:headEnd type="none" w="sm" len="sm"/>
            <a:tailEnd type="none" w="sm" len="sm"/>
          </a:ln>
        </p:spPr>
        <p:style>
          <a:lnRef idx="3">
            <a:schemeClr val="dk1"/>
          </a:lnRef>
          <a:fillRef idx="0">
            <a:schemeClr val="dk1"/>
          </a:fillRef>
          <a:effectRef idx="2">
            <a:schemeClr val="dk1"/>
          </a:effectRef>
          <a:fontRef idx="minor">
            <a:schemeClr val="tx1"/>
          </a:fontRef>
        </p:style>
        <p:txBody>
          <a:bodyPr/>
          <a:lstStyle/>
          <a:p>
            <a:endParaRPr lang="pl-PL"/>
          </a:p>
        </p:txBody>
      </p:sp>
      <p:sp>
        <p:nvSpPr>
          <p:cNvPr id="13" name="Line 6"/>
          <p:cNvSpPr>
            <a:spLocks noChangeShapeType="1"/>
          </p:cNvSpPr>
          <p:nvPr/>
        </p:nvSpPr>
        <p:spPr bwMode="auto">
          <a:xfrm>
            <a:off x="2771800" y="5013176"/>
            <a:ext cx="2160240" cy="144016"/>
          </a:xfrm>
          <a:prstGeom prst="line">
            <a:avLst/>
          </a:prstGeom>
          <a:ln>
            <a:headEnd type="none" w="sm" len="sm"/>
            <a:tailEnd type="none" w="sm" len="sm"/>
          </a:ln>
        </p:spPr>
        <p:style>
          <a:lnRef idx="3">
            <a:schemeClr val="dk1"/>
          </a:lnRef>
          <a:fillRef idx="0">
            <a:schemeClr val="dk1"/>
          </a:fillRef>
          <a:effectRef idx="2">
            <a:schemeClr val="dk1"/>
          </a:effectRef>
          <a:fontRef idx="minor">
            <a:schemeClr val="tx1"/>
          </a:fontRef>
        </p:style>
        <p:txBody>
          <a:bodyPr/>
          <a:lstStyle/>
          <a:p>
            <a:endParaRPr lang="pl-PL"/>
          </a:p>
        </p:txBody>
      </p:sp>
      <p:sp>
        <p:nvSpPr>
          <p:cNvPr id="14" name="Line 6"/>
          <p:cNvSpPr>
            <a:spLocks noChangeShapeType="1"/>
          </p:cNvSpPr>
          <p:nvPr/>
        </p:nvSpPr>
        <p:spPr bwMode="auto">
          <a:xfrm flipV="1">
            <a:off x="5580112" y="3501008"/>
            <a:ext cx="720080" cy="1440160"/>
          </a:xfrm>
          <a:prstGeom prst="line">
            <a:avLst/>
          </a:prstGeom>
          <a:ln>
            <a:headEnd type="none" w="sm" len="sm"/>
            <a:tailEnd type="none" w="sm" len="sm"/>
          </a:ln>
        </p:spPr>
        <p:style>
          <a:lnRef idx="3">
            <a:schemeClr val="dk1"/>
          </a:lnRef>
          <a:fillRef idx="0">
            <a:schemeClr val="dk1"/>
          </a:fillRef>
          <a:effectRef idx="2">
            <a:schemeClr val="dk1"/>
          </a:effectRef>
          <a:fontRef idx="minor">
            <a:schemeClr val="tx1"/>
          </a:fontRef>
        </p:style>
        <p:txBody>
          <a:bodyPr/>
          <a:lstStyle/>
          <a:p>
            <a:endParaRPr lang="pl-PL"/>
          </a:p>
        </p:txBody>
      </p:sp>
      <p:sp>
        <p:nvSpPr>
          <p:cNvPr id="15" name="Line 6"/>
          <p:cNvSpPr>
            <a:spLocks noChangeShapeType="1"/>
          </p:cNvSpPr>
          <p:nvPr/>
        </p:nvSpPr>
        <p:spPr bwMode="auto">
          <a:xfrm flipV="1">
            <a:off x="2555776" y="2276872"/>
            <a:ext cx="1656184" cy="2520280"/>
          </a:xfrm>
          <a:prstGeom prst="line">
            <a:avLst/>
          </a:prstGeom>
          <a:noFill/>
          <a:ln w="25400">
            <a:solidFill>
              <a:schemeClr val="tx1"/>
            </a:solidFill>
            <a:round/>
            <a:headEnd type="none" w="sm" len="sm"/>
            <a:tailEnd type="none" w="sm" len="sm"/>
          </a:ln>
        </p:spPr>
        <p:txBody>
          <a:bodyPr/>
          <a:lstStyle/>
          <a:p>
            <a:endParaRPr lang="pl-PL"/>
          </a:p>
        </p:txBody>
      </p:sp>
      <p:sp>
        <p:nvSpPr>
          <p:cNvPr id="16" name="Line 6"/>
          <p:cNvSpPr>
            <a:spLocks noChangeShapeType="1"/>
          </p:cNvSpPr>
          <p:nvPr/>
        </p:nvSpPr>
        <p:spPr bwMode="auto">
          <a:xfrm flipV="1">
            <a:off x="2699792" y="3356992"/>
            <a:ext cx="3240360" cy="1440160"/>
          </a:xfrm>
          <a:prstGeom prst="line">
            <a:avLst/>
          </a:prstGeom>
          <a:noFill/>
          <a:ln w="25400">
            <a:solidFill>
              <a:schemeClr val="tx1"/>
            </a:solidFill>
            <a:round/>
            <a:headEnd type="none" w="sm" len="sm"/>
            <a:tailEnd type="none" w="sm" len="sm"/>
          </a:ln>
        </p:spPr>
        <p:txBody>
          <a:bodyPr/>
          <a:lstStyle/>
          <a:p>
            <a:endParaRPr lang="pl-PL"/>
          </a:p>
        </p:txBody>
      </p:sp>
      <p:sp>
        <p:nvSpPr>
          <p:cNvPr id="18" name="AutoShape 129"/>
          <p:cNvSpPr>
            <a:spLocks noChangeArrowheads="1"/>
          </p:cNvSpPr>
          <p:nvPr/>
        </p:nvSpPr>
        <p:spPr bwMode="auto">
          <a:xfrm>
            <a:off x="1619672" y="3501008"/>
            <a:ext cx="911225" cy="485775"/>
          </a:xfrm>
          <a:prstGeom prst="irregularSeal1">
            <a:avLst/>
          </a:prstGeom>
          <a:solidFill>
            <a:srgbClr val="FF3300"/>
          </a:solidFill>
          <a:ln w="12700">
            <a:solidFill>
              <a:schemeClr val="tx1"/>
            </a:solidFill>
            <a:miter lim="800000"/>
            <a:headEnd type="none" w="sm" len="sm"/>
            <a:tailEnd type="none" w="sm" len="sm"/>
          </a:ln>
        </p:spPr>
        <p:txBody>
          <a:bodyPr wrap="none" anchor="ctr"/>
          <a:lstStyle/>
          <a:p>
            <a:endParaRPr lang="en-US">
              <a:latin typeface="Arial" pitchFamily="34" charset="0"/>
              <a:cs typeface="Arial" pitchFamily="34" charset="0"/>
            </a:endParaRPr>
          </a:p>
        </p:txBody>
      </p:sp>
      <p:grpSp>
        <p:nvGrpSpPr>
          <p:cNvPr id="23" name="Grupa 22"/>
          <p:cNvGrpSpPr/>
          <p:nvPr/>
        </p:nvGrpSpPr>
        <p:grpSpPr>
          <a:xfrm>
            <a:off x="2267744" y="2060848"/>
            <a:ext cx="4032448" cy="3096344"/>
            <a:chOff x="2267744" y="2060848"/>
            <a:chExt cx="4032448" cy="3096344"/>
          </a:xfrm>
        </p:grpSpPr>
        <p:sp>
          <p:nvSpPr>
            <p:cNvPr id="19" name="Line 6"/>
            <p:cNvSpPr>
              <a:spLocks noChangeShapeType="1"/>
            </p:cNvSpPr>
            <p:nvPr/>
          </p:nvSpPr>
          <p:spPr bwMode="auto">
            <a:xfrm>
              <a:off x="2771800" y="5013176"/>
              <a:ext cx="2160240" cy="144016"/>
            </a:xfrm>
            <a:prstGeom prst="line">
              <a:avLst/>
            </a:prstGeom>
            <a:ln w="57150">
              <a:solidFill>
                <a:srgbClr val="FF0000"/>
              </a:solidFill>
              <a:headEnd type="none" w="sm" len="sm"/>
              <a:tailEnd type="none" w="sm" len="sm"/>
            </a:ln>
          </p:spPr>
          <p:style>
            <a:lnRef idx="3">
              <a:schemeClr val="dk1"/>
            </a:lnRef>
            <a:fillRef idx="0">
              <a:schemeClr val="dk1"/>
            </a:fillRef>
            <a:effectRef idx="2">
              <a:schemeClr val="dk1"/>
            </a:effectRef>
            <a:fontRef idx="minor">
              <a:schemeClr val="tx1"/>
            </a:fontRef>
          </p:style>
          <p:txBody>
            <a:bodyPr/>
            <a:lstStyle/>
            <a:p>
              <a:endParaRPr lang="pl-PL"/>
            </a:p>
          </p:txBody>
        </p:sp>
        <p:sp>
          <p:nvSpPr>
            <p:cNvPr id="20" name="Line 6"/>
            <p:cNvSpPr>
              <a:spLocks noChangeShapeType="1"/>
            </p:cNvSpPr>
            <p:nvPr/>
          </p:nvSpPr>
          <p:spPr bwMode="auto">
            <a:xfrm flipV="1">
              <a:off x="5580112" y="3501008"/>
              <a:ext cx="720080" cy="1440160"/>
            </a:xfrm>
            <a:prstGeom prst="line">
              <a:avLst/>
            </a:prstGeom>
            <a:ln w="57150">
              <a:solidFill>
                <a:srgbClr val="FF0000"/>
              </a:solidFill>
              <a:headEnd type="none" w="sm" len="sm"/>
              <a:tailEnd type="none" w="sm" len="sm"/>
            </a:ln>
          </p:spPr>
          <p:style>
            <a:lnRef idx="3">
              <a:schemeClr val="dk1"/>
            </a:lnRef>
            <a:fillRef idx="0">
              <a:schemeClr val="dk1"/>
            </a:fillRef>
            <a:effectRef idx="2">
              <a:schemeClr val="dk1"/>
            </a:effectRef>
            <a:fontRef idx="minor">
              <a:schemeClr val="tx1"/>
            </a:fontRef>
          </p:style>
          <p:txBody>
            <a:bodyPr/>
            <a:lstStyle/>
            <a:p>
              <a:endParaRPr lang="pl-PL"/>
            </a:p>
          </p:txBody>
        </p:sp>
        <p:sp>
          <p:nvSpPr>
            <p:cNvPr id="21" name="Line 6"/>
            <p:cNvSpPr>
              <a:spLocks noChangeShapeType="1"/>
            </p:cNvSpPr>
            <p:nvPr/>
          </p:nvSpPr>
          <p:spPr bwMode="auto">
            <a:xfrm>
              <a:off x="4644008" y="2060848"/>
              <a:ext cx="1368152" cy="1008112"/>
            </a:xfrm>
            <a:prstGeom prst="line">
              <a:avLst/>
            </a:prstGeom>
            <a:ln w="57150">
              <a:solidFill>
                <a:srgbClr val="FF0000"/>
              </a:solidFill>
              <a:headEnd type="none" w="sm" len="sm"/>
              <a:tailEnd type="none" w="sm" len="sm"/>
            </a:ln>
          </p:spPr>
          <p:style>
            <a:lnRef idx="3">
              <a:schemeClr val="dk1"/>
            </a:lnRef>
            <a:fillRef idx="0">
              <a:schemeClr val="dk1"/>
            </a:fillRef>
            <a:effectRef idx="2">
              <a:schemeClr val="dk1"/>
            </a:effectRef>
            <a:fontRef idx="minor">
              <a:schemeClr val="tx1"/>
            </a:fontRef>
          </p:style>
          <p:txBody>
            <a:bodyPr/>
            <a:lstStyle/>
            <a:p>
              <a:endParaRPr lang="pl-PL"/>
            </a:p>
          </p:txBody>
        </p:sp>
        <p:sp>
          <p:nvSpPr>
            <p:cNvPr id="22" name="Line 6"/>
            <p:cNvSpPr>
              <a:spLocks noChangeShapeType="1"/>
            </p:cNvSpPr>
            <p:nvPr/>
          </p:nvSpPr>
          <p:spPr bwMode="auto">
            <a:xfrm flipV="1">
              <a:off x="2267744" y="2060848"/>
              <a:ext cx="1656184" cy="504056"/>
            </a:xfrm>
            <a:prstGeom prst="line">
              <a:avLst/>
            </a:prstGeom>
            <a:ln w="57150">
              <a:solidFill>
                <a:srgbClr val="FF0000"/>
              </a:solidFill>
              <a:headEnd type="none" w="sm" len="sm"/>
              <a:tailEnd type="none" w="sm" len="sm"/>
            </a:ln>
          </p:spPr>
          <p:style>
            <a:lnRef idx="3">
              <a:schemeClr val="dk1"/>
            </a:lnRef>
            <a:fillRef idx="0">
              <a:schemeClr val="dk1"/>
            </a:fillRef>
            <a:effectRef idx="2">
              <a:schemeClr val="dk1"/>
            </a:effectRef>
            <a:fontRef idx="minor">
              <a:schemeClr val="tx1"/>
            </a:fontRef>
          </p:style>
          <p:txBody>
            <a:bodyPr/>
            <a:lstStyle/>
            <a:p>
              <a:endParaRPr lang="pl-PL"/>
            </a:p>
          </p:txBody>
        </p:sp>
      </p:grpSp>
    </p:spTree>
    <p:extLst>
      <p:ext uri="{BB962C8B-B14F-4D97-AF65-F5344CB8AC3E}">
        <p14:creationId xmlns:p14="http://schemas.microsoft.com/office/powerpoint/2010/main" val="410788913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strips(downLef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left)">
                                      <p:cBhvr>
                                        <p:cTn id="1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2276" name="Rectangle 4"/>
          <p:cNvSpPr>
            <a:spLocks noGrp="1" noChangeArrowheads="1"/>
          </p:cNvSpPr>
          <p:nvPr>
            <p:ph type="title"/>
          </p:nvPr>
        </p:nvSpPr>
        <p:spPr/>
        <p:txBody>
          <a:bodyPr/>
          <a:lstStyle/>
          <a:p>
            <a:r>
              <a:rPr lang="en-US" sz="2400" dirty="0" smtClean="0"/>
              <a:t>Preconfigured Protection Cycles </a:t>
            </a:r>
            <a:br>
              <a:rPr lang="en-US" sz="2400" dirty="0" smtClean="0"/>
            </a:br>
            <a:r>
              <a:rPr lang="en-US" sz="2400" dirty="0" smtClean="0"/>
              <a:t>(</a:t>
            </a:r>
            <a:r>
              <a:rPr lang="en-US" sz="2400" i="1" dirty="0" smtClean="0"/>
              <a:t>p</a:t>
            </a:r>
            <a:r>
              <a:rPr lang="en-US" sz="2400" dirty="0" smtClean="0"/>
              <a:t>-cycles)</a:t>
            </a:r>
            <a:endParaRPr lang="en-US" sz="2400" dirty="0"/>
          </a:p>
        </p:txBody>
      </p:sp>
      <p:pic>
        <p:nvPicPr>
          <p:cNvPr id="4" name="Picture 4" descr="C:\Documents and Settings\Andrzej\Moje dokumenty\Artykuly\router_joeseph_teed_01.png"/>
          <p:cNvPicPr>
            <a:picLocks noChangeAspect="1" noChangeArrowheads="1"/>
          </p:cNvPicPr>
          <p:nvPr/>
        </p:nvPicPr>
        <p:blipFill>
          <a:blip r:embed="rId2" cstate="print"/>
          <a:srcRect/>
          <a:stretch>
            <a:fillRect/>
          </a:stretch>
        </p:blipFill>
        <p:spPr bwMode="auto">
          <a:xfrm>
            <a:off x="2051720" y="4725144"/>
            <a:ext cx="727075" cy="534988"/>
          </a:xfrm>
          <a:prstGeom prst="rect">
            <a:avLst/>
          </a:prstGeom>
          <a:noFill/>
          <a:ln w="9525">
            <a:noFill/>
            <a:miter lim="800000"/>
            <a:headEnd/>
            <a:tailEnd/>
          </a:ln>
        </p:spPr>
      </p:pic>
      <p:pic>
        <p:nvPicPr>
          <p:cNvPr id="5" name="Picture 4" descr="C:\Documents and Settings\Andrzej\Moje dokumenty\Artykuly\router_joeseph_teed_01.png"/>
          <p:cNvPicPr>
            <a:picLocks noChangeAspect="1" noChangeArrowheads="1"/>
          </p:cNvPicPr>
          <p:nvPr/>
        </p:nvPicPr>
        <p:blipFill>
          <a:blip r:embed="rId2" cstate="print"/>
          <a:srcRect/>
          <a:stretch>
            <a:fillRect/>
          </a:stretch>
        </p:blipFill>
        <p:spPr bwMode="auto">
          <a:xfrm>
            <a:off x="4932040" y="4869160"/>
            <a:ext cx="727075" cy="534988"/>
          </a:xfrm>
          <a:prstGeom prst="rect">
            <a:avLst/>
          </a:prstGeom>
          <a:noFill/>
          <a:ln w="9525">
            <a:noFill/>
            <a:miter lim="800000"/>
            <a:headEnd/>
            <a:tailEnd/>
          </a:ln>
        </p:spPr>
      </p:pic>
      <p:pic>
        <p:nvPicPr>
          <p:cNvPr id="6" name="Picture 4" descr="C:\Documents and Settings\Andrzej\Moje dokumenty\Artykuly\router_joeseph_teed_01.png"/>
          <p:cNvPicPr>
            <a:picLocks noChangeAspect="1" noChangeArrowheads="1"/>
          </p:cNvPicPr>
          <p:nvPr/>
        </p:nvPicPr>
        <p:blipFill>
          <a:blip r:embed="rId2" cstate="print"/>
          <a:srcRect/>
          <a:stretch>
            <a:fillRect/>
          </a:stretch>
        </p:blipFill>
        <p:spPr bwMode="auto">
          <a:xfrm>
            <a:off x="5940152" y="2996952"/>
            <a:ext cx="727075" cy="534988"/>
          </a:xfrm>
          <a:prstGeom prst="rect">
            <a:avLst/>
          </a:prstGeom>
          <a:noFill/>
          <a:ln w="9525">
            <a:noFill/>
            <a:miter lim="800000"/>
            <a:headEnd/>
            <a:tailEnd/>
          </a:ln>
        </p:spPr>
      </p:pic>
      <p:pic>
        <p:nvPicPr>
          <p:cNvPr id="7" name="Picture 4" descr="C:\Documents and Settings\Andrzej\Moje dokumenty\Artykuly\router_joeseph_teed_01.png"/>
          <p:cNvPicPr>
            <a:picLocks noChangeAspect="1" noChangeArrowheads="1"/>
          </p:cNvPicPr>
          <p:nvPr/>
        </p:nvPicPr>
        <p:blipFill>
          <a:blip r:embed="rId2" cstate="print"/>
          <a:srcRect/>
          <a:stretch>
            <a:fillRect/>
          </a:stretch>
        </p:blipFill>
        <p:spPr bwMode="auto">
          <a:xfrm>
            <a:off x="3923928" y="1772816"/>
            <a:ext cx="727075" cy="534988"/>
          </a:xfrm>
          <a:prstGeom prst="rect">
            <a:avLst/>
          </a:prstGeom>
          <a:noFill/>
          <a:ln w="9525">
            <a:noFill/>
            <a:miter lim="800000"/>
            <a:headEnd/>
            <a:tailEnd/>
          </a:ln>
        </p:spPr>
      </p:pic>
      <p:pic>
        <p:nvPicPr>
          <p:cNvPr id="8" name="Picture 4" descr="C:\Documents and Settings\Andrzej\Moje dokumenty\Artykuly\router_joeseph_teed_01.png"/>
          <p:cNvPicPr>
            <a:picLocks noChangeAspect="1" noChangeArrowheads="1"/>
          </p:cNvPicPr>
          <p:nvPr/>
        </p:nvPicPr>
        <p:blipFill>
          <a:blip r:embed="rId2" cstate="print"/>
          <a:srcRect/>
          <a:stretch>
            <a:fillRect/>
          </a:stretch>
        </p:blipFill>
        <p:spPr bwMode="auto">
          <a:xfrm>
            <a:off x="1547664" y="2420888"/>
            <a:ext cx="727075" cy="534988"/>
          </a:xfrm>
          <a:prstGeom prst="rect">
            <a:avLst/>
          </a:prstGeom>
          <a:noFill/>
          <a:ln w="9525">
            <a:noFill/>
            <a:miter lim="800000"/>
            <a:headEnd/>
            <a:tailEnd/>
          </a:ln>
        </p:spPr>
      </p:pic>
      <p:sp>
        <p:nvSpPr>
          <p:cNvPr id="9" name="Line 6"/>
          <p:cNvSpPr>
            <a:spLocks noChangeShapeType="1"/>
          </p:cNvSpPr>
          <p:nvPr/>
        </p:nvSpPr>
        <p:spPr bwMode="auto">
          <a:xfrm flipV="1">
            <a:off x="2267745" y="2060848"/>
            <a:ext cx="1656184" cy="504056"/>
          </a:xfrm>
          <a:prstGeom prst="line">
            <a:avLst/>
          </a:prstGeom>
          <a:ln>
            <a:headEnd type="none" w="sm" len="sm"/>
            <a:tailEnd type="none" w="sm" len="sm"/>
          </a:ln>
        </p:spPr>
        <p:style>
          <a:lnRef idx="3">
            <a:schemeClr val="dk1"/>
          </a:lnRef>
          <a:fillRef idx="0">
            <a:schemeClr val="dk1"/>
          </a:fillRef>
          <a:effectRef idx="2">
            <a:schemeClr val="dk1"/>
          </a:effectRef>
          <a:fontRef idx="minor">
            <a:schemeClr val="tx1"/>
          </a:fontRef>
        </p:style>
        <p:txBody>
          <a:bodyPr/>
          <a:lstStyle/>
          <a:p>
            <a:endParaRPr lang="pl-PL"/>
          </a:p>
        </p:txBody>
      </p:sp>
      <p:sp>
        <p:nvSpPr>
          <p:cNvPr id="10" name="Line 6"/>
          <p:cNvSpPr>
            <a:spLocks noChangeShapeType="1"/>
          </p:cNvSpPr>
          <p:nvPr/>
        </p:nvSpPr>
        <p:spPr bwMode="auto">
          <a:xfrm>
            <a:off x="4644008" y="2060848"/>
            <a:ext cx="1368152" cy="1008112"/>
          </a:xfrm>
          <a:prstGeom prst="line">
            <a:avLst/>
          </a:prstGeom>
          <a:ln>
            <a:headEnd type="none" w="sm" len="sm"/>
            <a:tailEnd type="none" w="sm" len="sm"/>
          </a:ln>
        </p:spPr>
        <p:style>
          <a:lnRef idx="3">
            <a:schemeClr val="dk1"/>
          </a:lnRef>
          <a:fillRef idx="0">
            <a:schemeClr val="dk1"/>
          </a:fillRef>
          <a:effectRef idx="2">
            <a:schemeClr val="dk1"/>
          </a:effectRef>
          <a:fontRef idx="minor">
            <a:schemeClr val="tx1"/>
          </a:fontRef>
        </p:style>
        <p:txBody>
          <a:bodyPr/>
          <a:lstStyle/>
          <a:p>
            <a:endParaRPr lang="pl-PL"/>
          </a:p>
        </p:txBody>
      </p:sp>
      <p:sp>
        <p:nvSpPr>
          <p:cNvPr id="11" name="Line 6"/>
          <p:cNvSpPr>
            <a:spLocks noChangeShapeType="1"/>
          </p:cNvSpPr>
          <p:nvPr/>
        </p:nvSpPr>
        <p:spPr bwMode="auto">
          <a:xfrm>
            <a:off x="2267744" y="2780928"/>
            <a:ext cx="2736304" cy="2160240"/>
          </a:xfrm>
          <a:prstGeom prst="line">
            <a:avLst/>
          </a:prstGeom>
          <a:noFill/>
          <a:ln w="25400">
            <a:solidFill>
              <a:schemeClr val="tx1"/>
            </a:solidFill>
            <a:round/>
            <a:headEnd type="none" w="sm" len="sm"/>
            <a:tailEnd type="none" w="sm" len="sm"/>
          </a:ln>
        </p:spPr>
        <p:txBody>
          <a:bodyPr/>
          <a:lstStyle/>
          <a:p>
            <a:endParaRPr lang="pl-PL"/>
          </a:p>
        </p:txBody>
      </p:sp>
      <p:sp>
        <p:nvSpPr>
          <p:cNvPr id="12" name="Line 6"/>
          <p:cNvSpPr>
            <a:spLocks noChangeShapeType="1"/>
          </p:cNvSpPr>
          <p:nvPr/>
        </p:nvSpPr>
        <p:spPr bwMode="auto">
          <a:xfrm flipH="1" flipV="1">
            <a:off x="1907704" y="2924944"/>
            <a:ext cx="432048" cy="1800200"/>
          </a:xfrm>
          <a:prstGeom prst="line">
            <a:avLst/>
          </a:prstGeom>
          <a:ln>
            <a:headEnd type="none" w="sm" len="sm"/>
            <a:tailEnd type="none" w="sm" len="sm"/>
          </a:ln>
        </p:spPr>
        <p:style>
          <a:lnRef idx="3">
            <a:schemeClr val="dk1"/>
          </a:lnRef>
          <a:fillRef idx="0">
            <a:schemeClr val="dk1"/>
          </a:fillRef>
          <a:effectRef idx="2">
            <a:schemeClr val="dk1"/>
          </a:effectRef>
          <a:fontRef idx="minor">
            <a:schemeClr val="tx1"/>
          </a:fontRef>
        </p:style>
        <p:txBody>
          <a:bodyPr/>
          <a:lstStyle/>
          <a:p>
            <a:endParaRPr lang="pl-PL"/>
          </a:p>
        </p:txBody>
      </p:sp>
      <p:sp>
        <p:nvSpPr>
          <p:cNvPr id="13" name="Line 6"/>
          <p:cNvSpPr>
            <a:spLocks noChangeShapeType="1"/>
          </p:cNvSpPr>
          <p:nvPr/>
        </p:nvSpPr>
        <p:spPr bwMode="auto">
          <a:xfrm>
            <a:off x="2771800" y="5013176"/>
            <a:ext cx="2160240" cy="144016"/>
          </a:xfrm>
          <a:prstGeom prst="line">
            <a:avLst/>
          </a:prstGeom>
          <a:ln>
            <a:headEnd type="none" w="sm" len="sm"/>
            <a:tailEnd type="none" w="sm" len="sm"/>
          </a:ln>
        </p:spPr>
        <p:style>
          <a:lnRef idx="3">
            <a:schemeClr val="dk1"/>
          </a:lnRef>
          <a:fillRef idx="0">
            <a:schemeClr val="dk1"/>
          </a:fillRef>
          <a:effectRef idx="2">
            <a:schemeClr val="dk1"/>
          </a:effectRef>
          <a:fontRef idx="minor">
            <a:schemeClr val="tx1"/>
          </a:fontRef>
        </p:style>
        <p:txBody>
          <a:bodyPr/>
          <a:lstStyle/>
          <a:p>
            <a:endParaRPr lang="pl-PL"/>
          </a:p>
        </p:txBody>
      </p:sp>
      <p:sp>
        <p:nvSpPr>
          <p:cNvPr id="14" name="Line 6"/>
          <p:cNvSpPr>
            <a:spLocks noChangeShapeType="1"/>
          </p:cNvSpPr>
          <p:nvPr/>
        </p:nvSpPr>
        <p:spPr bwMode="auto">
          <a:xfrm flipV="1">
            <a:off x="5580112" y="3501008"/>
            <a:ext cx="720080" cy="1440160"/>
          </a:xfrm>
          <a:prstGeom prst="line">
            <a:avLst/>
          </a:prstGeom>
          <a:ln>
            <a:headEnd type="none" w="sm" len="sm"/>
            <a:tailEnd type="none" w="sm" len="sm"/>
          </a:ln>
        </p:spPr>
        <p:style>
          <a:lnRef idx="3">
            <a:schemeClr val="dk1"/>
          </a:lnRef>
          <a:fillRef idx="0">
            <a:schemeClr val="dk1"/>
          </a:fillRef>
          <a:effectRef idx="2">
            <a:schemeClr val="dk1"/>
          </a:effectRef>
          <a:fontRef idx="minor">
            <a:schemeClr val="tx1"/>
          </a:fontRef>
        </p:style>
        <p:txBody>
          <a:bodyPr/>
          <a:lstStyle/>
          <a:p>
            <a:endParaRPr lang="pl-PL"/>
          </a:p>
        </p:txBody>
      </p:sp>
      <p:sp>
        <p:nvSpPr>
          <p:cNvPr id="15" name="Line 6"/>
          <p:cNvSpPr>
            <a:spLocks noChangeShapeType="1"/>
          </p:cNvSpPr>
          <p:nvPr/>
        </p:nvSpPr>
        <p:spPr bwMode="auto">
          <a:xfrm flipV="1">
            <a:off x="2555776" y="2276872"/>
            <a:ext cx="1656184" cy="2520280"/>
          </a:xfrm>
          <a:prstGeom prst="line">
            <a:avLst/>
          </a:prstGeom>
          <a:noFill/>
          <a:ln w="25400">
            <a:solidFill>
              <a:schemeClr val="tx1"/>
            </a:solidFill>
            <a:round/>
            <a:headEnd type="none" w="sm" len="sm"/>
            <a:tailEnd type="none" w="sm" len="sm"/>
          </a:ln>
        </p:spPr>
        <p:txBody>
          <a:bodyPr/>
          <a:lstStyle/>
          <a:p>
            <a:endParaRPr lang="pl-PL"/>
          </a:p>
        </p:txBody>
      </p:sp>
      <p:sp>
        <p:nvSpPr>
          <p:cNvPr id="16" name="Line 6"/>
          <p:cNvSpPr>
            <a:spLocks noChangeShapeType="1"/>
          </p:cNvSpPr>
          <p:nvPr/>
        </p:nvSpPr>
        <p:spPr bwMode="auto">
          <a:xfrm flipV="1">
            <a:off x="2699792" y="3356992"/>
            <a:ext cx="3240360" cy="1440160"/>
          </a:xfrm>
          <a:prstGeom prst="line">
            <a:avLst/>
          </a:prstGeom>
          <a:noFill/>
          <a:ln w="25400">
            <a:solidFill>
              <a:schemeClr val="tx1"/>
            </a:solidFill>
            <a:round/>
            <a:headEnd type="none" w="sm" len="sm"/>
            <a:tailEnd type="none" w="sm" len="sm"/>
          </a:ln>
        </p:spPr>
        <p:txBody>
          <a:bodyPr/>
          <a:lstStyle/>
          <a:p>
            <a:endParaRPr lang="pl-PL"/>
          </a:p>
        </p:txBody>
      </p:sp>
      <p:sp>
        <p:nvSpPr>
          <p:cNvPr id="17" name="pole tekstowe 16"/>
          <p:cNvSpPr txBox="1"/>
          <p:nvPr/>
        </p:nvSpPr>
        <p:spPr>
          <a:xfrm>
            <a:off x="1691680" y="5589240"/>
            <a:ext cx="6048672" cy="461665"/>
          </a:xfrm>
          <a:prstGeom prst="rect">
            <a:avLst/>
          </a:prstGeom>
          <a:noFill/>
        </p:spPr>
        <p:txBody>
          <a:bodyPr wrap="square" rtlCol="0">
            <a:spAutoFit/>
          </a:bodyPr>
          <a:lstStyle/>
          <a:p>
            <a:r>
              <a:rPr lang="en-US" sz="2400" dirty="0" smtClean="0"/>
              <a:t>More efficient protection</a:t>
            </a:r>
            <a:endParaRPr lang="en-US" sz="2400" dirty="0"/>
          </a:p>
        </p:txBody>
      </p:sp>
      <p:sp>
        <p:nvSpPr>
          <p:cNvPr id="18" name="AutoShape 129"/>
          <p:cNvSpPr>
            <a:spLocks noChangeArrowheads="1"/>
          </p:cNvSpPr>
          <p:nvPr/>
        </p:nvSpPr>
        <p:spPr bwMode="auto">
          <a:xfrm>
            <a:off x="4499992" y="3573016"/>
            <a:ext cx="911225" cy="485775"/>
          </a:xfrm>
          <a:prstGeom prst="irregularSeal1">
            <a:avLst/>
          </a:prstGeom>
          <a:solidFill>
            <a:srgbClr val="FF3300"/>
          </a:solidFill>
          <a:ln w="12700">
            <a:solidFill>
              <a:schemeClr val="tx1"/>
            </a:solidFill>
            <a:miter lim="800000"/>
            <a:headEnd type="none" w="sm" len="sm"/>
            <a:tailEnd type="none" w="sm" len="sm"/>
          </a:ln>
        </p:spPr>
        <p:txBody>
          <a:bodyPr wrap="none" anchor="ctr"/>
          <a:lstStyle/>
          <a:p>
            <a:endParaRPr lang="en-US">
              <a:latin typeface="Arial" pitchFamily="34" charset="0"/>
              <a:cs typeface="Arial" pitchFamily="34" charset="0"/>
            </a:endParaRPr>
          </a:p>
        </p:txBody>
      </p:sp>
      <p:grpSp>
        <p:nvGrpSpPr>
          <p:cNvPr id="24" name="Grupa 23"/>
          <p:cNvGrpSpPr/>
          <p:nvPr/>
        </p:nvGrpSpPr>
        <p:grpSpPr>
          <a:xfrm>
            <a:off x="2771800" y="3501008"/>
            <a:ext cx="3528392" cy="1656184"/>
            <a:chOff x="2771800" y="3501008"/>
            <a:chExt cx="3528392" cy="1656184"/>
          </a:xfrm>
        </p:grpSpPr>
        <p:sp>
          <p:nvSpPr>
            <p:cNvPr id="19" name="Line 6"/>
            <p:cNvSpPr>
              <a:spLocks noChangeShapeType="1"/>
            </p:cNvSpPr>
            <p:nvPr/>
          </p:nvSpPr>
          <p:spPr bwMode="auto">
            <a:xfrm>
              <a:off x="2771800" y="5013176"/>
              <a:ext cx="2160240" cy="144016"/>
            </a:xfrm>
            <a:prstGeom prst="line">
              <a:avLst/>
            </a:prstGeom>
            <a:ln w="57150">
              <a:solidFill>
                <a:srgbClr val="FF0000"/>
              </a:solidFill>
              <a:headEnd type="none" w="sm" len="sm"/>
              <a:tailEnd type="none" w="sm" len="sm"/>
            </a:ln>
          </p:spPr>
          <p:style>
            <a:lnRef idx="3">
              <a:schemeClr val="dk1"/>
            </a:lnRef>
            <a:fillRef idx="0">
              <a:schemeClr val="dk1"/>
            </a:fillRef>
            <a:effectRef idx="2">
              <a:schemeClr val="dk1"/>
            </a:effectRef>
            <a:fontRef idx="minor">
              <a:schemeClr val="tx1"/>
            </a:fontRef>
          </p:style>
          <p:txBody>
            <a:bodyPr/>
            <a:lstStyle/>
            <a:p>
              <a:endParaRPr lang="pl-PL"/>
            </a:p>
          </p:txBody>
        </p:sp>
        <p:sp>
          <p:nvSpPr>
            <p:cNvPr id="20" name="Line 6"/>
            <p:cNvSpPr>
              <a:spLocks noChangeShapeType="1"/>
            </p:cNvSpPr>
            <p:nvPr/>
          </p:nvSpPr>
          <p:spPr bwMode="auto">
            <a:xfrm flipV="1">
              <a:off x="5580112" y="3501008"/>
              <a:ext cx="720080" cy="1440160"/>
            </a:xfrm>
            <a:prstGeom prst="line">
              <a:avLst/>
            </a:prstGeom>
            <a:ln w="57150">
              <a:solidFill>
                <a:srgbClr val="FF0000"/>
              </a:solidFill>
              <a:headEnd type="none" w="sm" len="sm"/>
              <a:tailEnd type="none" w="sm" len="sm"/>
            </a:ln>
          </p:spPr>
          <p:style>
            <a:lnRef idx="3">
              <a:schemeClr val="dk1"/>
            </a:lnRef>
            <a:fillRef idx="0">
              <a:schemeClr val="dk1"/>
            </a:fillRef>
            <a:effectRef idx="2">
              <a:schemeClr val="dk1"/>
            </a:effectRef>
            <a:fontRef idx="minor">
              <a:schemeClr val="tx1"/>
            </a:fontRef>
          </p:style>
          <p:txBody>
            <a:bodyPr/>
            <a:lstStyle/>
            <a:p>
              <a:endParaRPr lang="pl-PL"/>
            </a:p>
          </p:txBody>
        </p:sp>
      </p:grpSp>
      <p:grpSp>
        <p:nvGrpSpPr>
          <p:cNvPr id="25" name="Grupa 24"/>
          <p:cNvGrpSpPr/>
          <p:nvPr/>
        </p:nvGrpSpPr>
        <p:grpSpPr>
          <a:xfrm>
            <a:off x="1907704" y="2060848"/>
            <a:ext cx="4104456" cy="2664296"/>
            <a:chOff x="1907704" y="2060848"/>
            <a:chExt cx="4104456" cy="2664296"/>
          </a:xfrm>
        </p:grpSpPr>
        <p:sp>
          <p:nvSpPr>
            <p:cNvPr id="21" name="Line 6"/>
            <p:cNvSpPr>
              <a:spLocks noChangeShapeType="1"/>
            </p:cNvSpPr>
            <p:nvPr/>
          </p:nvSpPr>
          <p:spPr bwMode="auto">
            <a:xfrm>
              <a:off x="4644008" y="2060848"/>
              <a:ext cx="1368152" cy="1008112"/>
            </a:xfrm>
            <a:prstGeom prst="line">
              <a:avLst/>
            </a:prstGeom>
            <a:ln w="57150">
              <a:solidFill>
                <a:srgbClr val="00B050"/>
              </a:solidFill>
              <a:headEnd type="none" w="sm" len="sm"/>
              <a:tailEnd type="none" w="sm" len="sm"/>
            </a:ln>
          </p:spPr>
          <p:style>
            <a:lnRef idx="3">
              <a:schemeClr val="dk1"/>
            </a:lnRef>
            <a:fillRef idx="0">
              <a:schemeClr val="dk1"/>
            </a:fillRef>
            <a:effectRef idx="2">
              <a:schemeClr val="dk1"/>
            </a:effectRef>
            <a:fontRef idx="minor">
              <a:schemeClr val="tx1"/>
            </a:fontRef>
          </p:style>
          <p:txBody>
            <a:bodyPr/>
            <a:lstStyle/>
            <a:p>
              <a:endParaRPr lang="pl-PL"/>
            </a:p>
          </p:txBody>
        </p:sp>
        <p:sp>
          <p:nvSpPr>
            <p:cNvPr id="22" name="Line 6"/>
            <p:cNvSpPr>
              <a:spLocks noChangeShapeType="1"/>
            </p:cNvSpPr>
            <p:nvPr/>
          </p:nvSpPr>
          <p:spPr bwMode="auto">
            <a:xfrm flipV="1">
              <a:off x="2267744" y="2060848"/>
              <a:ext cx="1656184" cy="504056"/>
            </a:xfrm>
            <a:prstGeom prst="line">
              <a:avLst/>
            </a:prstGeom>
            <a:ln w="57150">
              <a:solidFill>
                <a:srgbClr val="00B050"/>
              </a:solidFill>
              <a:headEnd type="none" w="sm" len="sm"/>
              <a:tailEnd type="none" w="sm" len="sm"/>
            </a:ln>
          </p:spPr>
          <p:style>
            <a:lnRef idx="3">
              <a:schemeClr val="dk1"/>
            </a:lnRef>
            <a:fillRef idx="0">
              <a:schemeClr val="dk1"/>
            </a:fillRef>
            <a:effectRef idx="2">
              <a:schemeClr val="dk1"/>
            </a:effectRef>
            <a:fontRef idx="minor">
              <a:schemeClr val="tx1"/>
            </a:fontRef>
          </p:style>
          <p:txBody>
            <a:bodyPr/>
            <a:lstStyle/>
            <a:p>
              <a:endParaRPr lang="pl-PL"/>
            </a:p>
          </p:txBody>
        </p:sp>
        <p:sp>
          <p:nvSpPr>
            <p:cNvPr id="23" name="Line 6"/>
            <p:cNvSpPr>
              <a:spLocks noChangeShapeType="1"/>
            </p:cNvSpPr>
            <p:nvPr/>
          </p:nvSpPr>
          <p:spPr bwMode="auto">
            <a:xfrm flipH="1" flipV="1">
              <a:off x="1907704" y="2924944"/>
              <a:ext cx="432048" cy="1800200"/>
            </a:xfrm>
            <a:prstGeom prst="line">
              <a:avLst/>
            </a:prstGeom>
            <a:ln w="57150">
              <a:solidFill>
                <a:srgbClr val="00B050"/>
              </a:solidFill>
              <a:headEnd type="none" w="sm" len="sm"/>
              <a:tailEnd type="none" w="sm" len="sm"/>
            </a:ln>
          </p:spPr>
          <p:style>
            <a:lnRef idx="3">
              <a:schemeClr val="dk1"/>
            </a:lnRef>
            <a:fillRef idx="0">
              <a:schemeClr val="dk1"/>
            </a:fillRef>
            <a:effectRef idx="2">
              <a:schemeClr val="dk1"/>
            </a:effectRef>
            <a:fontRef idx="minor">
              <a:schemeClr val="tx1"/>
            </a:fontRef>
          </p:style>
          <p:txBody>
            <a:bodyPr/>
            <a:lstStyle/>
            <a:p>
              <a:endParaRPr lang="pl-PL"/>
            </a:p>
          </p:txBody>
        </p:sp>
      </p:grpSp>
    </p:spTree>
    <p:extLst>
      <p:ext uri="{BB962C8B-B14F-4D97-AF65-F5344CB8AC3E}">
        <p14:creationId xmlns:p14="http://schemas.microsoft.com/office/powerpoint/2010/main" val="42788944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strips(downLef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7">
                                            <p:txEl>
                                              <p:pRg st="0" end="0"/>
                                            </p:txEl>
                                          </p:spTgt>
                                        </p:tgtEl>
                                        <p:attrNameLst>
                                          <p:attrName>style.visibility</p:attrName>
                                        </p:attrNameLst>
                                      </p:cBhvr>
                                      <p:to>
                                        <p:strVal val="visible"/>
                                      </p:to>
                                    </p:set>
                                    <p:animEffect transition="in" filter="wipe(left)">
                                      <p:cBhvr>
                                        <p:cTn id="22"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2276" name="Rectangle 4"/>
          <p:cNvSpPr>
            <a:spLocks noGrp="1" noChangeArrowheads="1"/>
          </p:cNvSpPr>
          <p:nvPr>
            <p:ph type="title"/>
          </p:nvPr>
        </p:nvSpPr>
        <p:spPr/>
        <p:txBody>
          <a:bodyPr/>
          <a:lstStyle/>
          <a:p>
            <a:r>
              <a:rPr lang="en-US" sz="2400" dirty="0" smtClean="0"/>
              <a:t>Preconfigured Protection Cycles </a:t>
            </a:r>
            <a:br>
              <a:rPr lang="en-US" sz="2400" dirty="0" smtClean="0"/>
            </a:br>
            <a:r>
              <a:rPr lang="en-US" sz="2400" dirty="0" smtClean="0"/>
              <a:t>(</a:t>
            </a:r>
            <a:r>
              <a:rPr lang="en-US" sz="2400" i="1" dirty="0" smtClean="0"/>
              <a:t>p</a:t>
            </a:r>
            <a:r>
              <a:rPr lang="en-US" sz="2400" dirty="0" smtClean="0"/>
              <a:t>-cycles)</a:t>
            </a:r>
            <a:endParaRPr lang="en-US" sz="2400" dirty="0"/>
          </a:p>
        </p:txBody>
      </p:sp>
      <p:sp>
        <p:nvSpPr>
          <p:cNvPr id="2" name="Symbol zastępczy zawartości 1"/>
          <p:cNvSpPr>
            <a:spLocks noGrp="1"/>
          </p:cNvSpPr>
          <p:nvPr>
            <p:ph idx="1"/>
          </p:nvPr>
        </p:nvSpPr>
        <p:spPr/>
        <p:txBody>
          <a:bodyPr/>
          <a:lstStyle/>
          <a:p>
            <a:r>
              <a:rPr lang="en-US" dirty="0"/>
              <a:t>P. </a:t>
            </a:r>
            <a:r>
              <a:rPr lang="en-US" dirty="0" err="1"/>
              <a:t>Chołda</a:t>
            </a:r>
            <a:r>
              <a:rPr lang="en-US" dirty="0"/>
              <a:t>, A. Jajszczyk, “Reliability assessment of optical </a:t>
            </a:r>
            <a:r>
              <a:rPr lang="en-US" i="1" dirty="0"/>
              <a:t>p</a:t>
            </a:r>
            <a:r>
              <a:rPr lang="en-US" dirty="0"/>
              <a:t>-Cycles”, </a:t>
            </a:r>
            <a:r>
              <a:rPr lang="pl-PL" dirty="0" smtClean="0"/>
              <a:t/>
            </a:r>
            <a:br>
              <a:rPr lang="pl-PL" dirty="0" smtClean="0"/>
            </a:br>
            <a:r>
              <a:rPr lang="en-US" i="1" dirty="0" smtClean="0"/>
              <a:t>IEEE/ACM </a:t>
            </a:r>
            <a:r>
              <a:rPr lang="en-US" i="1" dirty="0"/>
              <a:t>Transactions on Networking</a:t>
            </a:r>
            <a:r>
              <a:rPr lang="en-US" dirty="0"/>
              <a:t>, vol. 15, no. 6, December 2007, pp. 1579-1592</a:t>
            </a:r>
            <a:endParaRPr lang="pl-PL" dirty="0"/>
          </a:p>
        </p:txBody>
      </p:sp>
    </p:spTree>
    <p:extLst>
      <p:ext uri="{BB962C8B-B14F-4D97-AF65-F5344CB8AC3E}">
        <p14:creationId xmlns:p14="http://schemas.microsoft.com/office/powerpoint/2010/main" val="945979479"/>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US"/>
              <a:t>Conclusion</a:t>
            </a:r>
            <a:endParaRPr lang="pl-PL"/>
          </a:p>
        </p:txBody>
      </p:sp>
      <p:sp>
        <p:nvSpPr>
          <p:cNvPr id="87046" name="Rectangle 6"/>
          <p:cNvSpPr>
            <a:spLocks noGrp="1" noChangeArrowheads="1"/>
          </p:cNvSpPr>
          <p:nvPr>
            <p:ph idx="1"/>
          </p:nvPr>
        </p:nvSpPr>
        <p:spPr/>
        <p:txBody>
          <a:bodyPr/>
          <a:lstStyle/>
          <a:p>
            <a:r>
              <a:rPr lang="pl-PL" dirty="0"/>
              <a:t>PDH</a:t>
            </a:r>
            <a:r>
              <a:rPr lang="en-US" dirty="0"/>
              <a:t> Systems</a:t>
            </a:r>
            <a:endParaRPr lang="pl-PL" dirty="0"/>
          </a:p>
          <a:p>
            <a:r>
              <a:rPr lang="pl-PL" dirty="0"/>
              <a:t>SDH</a:t>
            </a:r>
            <a:r>
              <a:rPr lang="en-US" dirty="0"/>
              <a:t> Systems</a:t>
            </a:r>
            <a:endParaRPr lang="pl-PL" dirty="0"/>
          </a:p>
          <a:p>
            <a:r>
              <a:rPr lang="en-US" dirty="0" smtClean="0"/>
              <a:t>Network </a:t>
            </a:r>
            <a:r>
              <a:rPr lang="en-US" dirty="0"/>
              <a:t>survivability </a:t>
            </a:r>
            <a:endParaRPr lang="pl-PL" dirty="0"/>
          </a:p>
        </p:txBody>
      </p:sp>
    </p:spTree>
    <p:extLst>
      <p:ext uri="{BB962C8B-B14F-4D97-AF65-F5344CB8AC3E}">
        <p14:creationId xmlns:p14="http://schemas.microsoft.com/office/powerpoint/2010/main" val="2370262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7046"/>
                                        </p:tgtEl>
                                        <p:attrNameLst>
                                          <p:attrName>style.visibility</p:attrName>
                                        </p:attrNameLst>
                                      </p:cBhvr>
                                      <p:to>
                                        <p:strVal val="visible"/>
                                      </p:to>
                                    </p:set>
                                    <p:animEffect transition="in" filter="wipe(left)">
                                      <p:cBhvr>
                                        <p:cTn id="7" dur="500"/>
                                        <p:tgtEl>
                                          <p:spTgt spid="870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6"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4" name="Rectangle 4"/>
          <p:cNvSpPr>
            <a:spLocks noGrp="1" noChangeArrowheads="1"/>
          </p:cNvSpPr>
          <p:nvPr>
            <p:ph type="title"/>
          </p:nvPr>
        </p:nvSpPr>
        <p:spPr/>
        <p:txBody>
          <a:bodyPr/>
          <a:lstStyle/>
          <a:p>
            <a:r>
              <a:rPr lang="en-US"/>
              <a:t>Limitations of</a:t>
            </a:r>
            <a:r>
              <a:rPr lang="pl-PL"/>
              <a:t> PDH</a:t>
            </a:r>
            <a:r>
              <a:rPr lang="en-US"/>
              <a:t> Systems</a:t>
            </a:r>
            <a:endParaRPr lang="pl-PL"/>
          </a:p>
        </p:txBody>
      </p:sp>
      <p:sp>
        <p:nvSpPr>
          <p:cNvPr id="20485" name="Rectangle 5"/>
          <p:cNvSpPr>
            <a:spLocks noGrp="1" noChangeArrowheads="1"/>
          </p:cNvSpPr>
          <p:nvPr>
            <p:ph idx="1"/>
          </p:nvPr>
        </p:nvSpPr>
        <p:spPr/>
        <p:txBody>
          <a:bodyPr/>
          <a:lstStyle/>
          <a:p>
            <a:r>
              <a:rPr lang="en-US" dirty="0"/>
              <a:t>Differences in</a:t>
            </a:r>
            <a:r>
              <a:rPr lang="pl-PL" dirty="0"/>
              <a:t> PDH </a:t>
            </a:r>
            <a:r>
              <a:rPr lang="en-US" dirty="0"/>
              <a:t>standards </a:t>
            </a:r>
            <a:r>
              <a:rPr lang="pl-PL" dirty="0"/>
              <a:t>(</a:t>
            </a:r>
            <a:r>
              <a:rPr lang="en-US" dirty="0"/>
              <a:t>European</a:t>
            </a:r>
            <a:r>
              <a:rPr lang="pl-PL" dirty="0"/>
              <a:t>, </a:t>
            </a:r>
            <a:r>
              <a:rPr lang="en-US" dirty="0"/>
              <a:t>American</a:t>
            </a:r>
            <a:r>
              <a:rPr lang="pl-PL" dirty="0"/>
              <a:t>, </a:t>
            </a:r>
            <a:r>
              <a:rPr lang="en-US" dirty="0"/>
              <a:t>Japanese</a:t>
            </a:r>
            <a:r>
              <a:rPr lang="pl-PL" dirty="0"/>
              <a:t>)</a:t>
            </a:r>
          </a:p>
          <a:p>
            <a:pPr lvl="1"/>
            <a:r>
              <a:rPr lang="en-US" dirty="0"/>
              <a:t>Differences in bit rates at different multiplexing hierarchy levels</a:t>
            </a:r>
            <a:endParaRPr lang="pl-PL" dirty="0"/>
          </a:p>
          <a:p>
            <a:pPr lvl="1"/>
            <a:r>
              <a:rPr lang="en-US" dirty="0"/>
              <a:t>Different frame structures</a:t>
            </a:r>
            <a:endParaRPr lang="pl-PL" dirty="0"/>
          </a:p>
          <a:p>
            <a:pPr lvl="1"/>
            <a:r>
              <a:rPr lang="en-US" dirty="0"/>
              <a:t>Differences in signal coding</a:t>
            </a:r>
            <a:endParaRPr lang="pl-PL" dirty="0"/>
          </a:p>
          <a:p>
            <a:pPr lvl="1"/>
            <a:r>
              <a:rPr lang="en-US" dirty="0"/>
              <a:t>Differences in synchronization methods</a:t>
            </a:r>
            <a:endParaRPr lang="pl-PL" dirty="0"/>
          </a:p>
          <a:p>
            <a:r>
              <a:rPr lang="en-US" dirty="0"/>
              <a:t>High costs of tributary services related </a:t>
            </a:r>
            <a:br>
              <a:rPr lang="en-US" dirty="0"/>
            </a:br>
            <a:r>
              <a:rPr lang="en-US" dirty="0"/>
              <a:t>to, e.g., extracting of low bit-rate signals from high bit-rate signals</a:t>
            </a:r>
            <a:endParaRPr lang="pl-PL" dirty="0"/>
          </a:p>
          <a:p>
            <a:r>
              <a:rPr lang="en-US" dirty="0"/>
              <a:t>Technology closely related to voice transport</a:t>
            </a:r>
            <a:endParaRPr lang="pl-PL" dirty="0"/>
          </a:p>
        </p:txBody>
      </p:sp>
    </p:spTree>
    <p:extLst>
      <p:ext uri="{BB962C8B-B14F-4D97-AF65-F5344CB8AC3E}">
        <p14:creationId xmlns:p14="http://schemas.microsoft.com/office/powerpoint/2010/main" val="2288552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485">
                                            <p:txEl>
                                              <p:pRg st="0" end="0"/>
                                            </p:txEl>
                                          </p:spTgt>
                                        </p:tgtEl>
                                        <p:attrNameLst>
                                          <p:attrName>style.visibility</p:attrName>
                                        </p:attrNameLst>
                                      </p:cBhvr>
                                      <p:to>
                                        <p:strVal val="visible"/>
                                      </p:to>
                                    </p:set>
                                    <p:animEffect transition="in" filter="wipe(left)">
                                      <p:cBhvr>
                                        <p:cTn id="7" dur="500"/>
                                        <p:tgtEl>
                                          <p:spTgt spid="20485">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0485">
                                            <p:txEl>
                                              <p:pRg st="1" end="1"/>
                                            </p:txEl>
                                          </p:spTgt>
                                        </p:tgtEl>
                                        <p:attrNameLst>
                                          <p:attrName>style.visibility</p:attrName>
                                        </p:attrNameLst>
                                      </p:cBhvr>
                                      <p:to>
                                        <p:strVal val="visible"/>
                                      </p:to>
                                    </p:set>
                                    <p:animEffect transition="in" filter="wipe(left)">
                                      <p:cBhvr>
                                        <p:cTn id="10" dur="500"/>
                                        <p:tgtEl>
                                          <p:spTgt spid="20485">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485">
                                            <p:txEl>
                                              <p:pRg st="2" end="2"/>
                                            </p:txEl>
                                          </p:spTgt>
                                        </p:tgtEl>
                                        <p:attrNameLst>
                                          <p:attrName>style.visibility</p:attrName>
                                        </p:attrNameLst>
                                      </p:cBhvr>
                                      <p:to>
                                        <p:strVal val="visible"/>
                                      </p:to>
                                    </p:set>
                                    <p:animEffect transition="in" filter="wipe(left)">
                                      <p:cBhvr>
                                        <p:cTn id="13" dur="500"/>
                                        <p:tgtEl>
                                          <p:spTgt spid="20485">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0485">
                                            <p:txEl>
                                              <p:pRg st="3" end="3"/>
                                            </p:txEl>
                                          </p:spTgt>
                                        </p:tgtEl>
                                        <p:attrNameLst>
                                          <p:attrName>style.visibility</p:attrName>
                                        </p:attrNameLst>
                                      </p:cBhvr>
                                      <p:to>
                                        <p:strVal val="visible"/>
                                      </p:to>
                                    </p:set>
                                    <p:animEffect transition="in" filter="wipe(left)">
                                      <p:cBhvr>
                                        <p:cTn id="16" dur="500"/>
                                        <p:tgtEl>
                                          <p:spTgt spid="20485">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0485">
                                            <p:txEl>
                                              <p:pRg st="4" end="4"/>
                                            </p:txEl>
                                          </p:spTgt>
                                        </p:tgtEl>
                                        <p:attrNameLst>
                                          <p:attrName>style.visibility</p:attrName>
                                        </p:attrNameLst>
                                      </p:cBhvr>
                                      <p:to>
                                        <p:strVal val="visible"/>
                                      </p:to>
                                    </p:set>
                                    <p:animEffect transition="in" filter="wipe(left)">
                                      <p:cBhvr>
                                        <p:cTn id="19" dur="500"/>
                                        <p:tgtEl>
                                          <p:spTgt spid="20485">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0485">
                                            <p:txEl>
                                              <p:pRg st="5" end="5"/>
                                            </p:txEl>
                                          </p:spTgt>
                                        </p:tgtEl>
                                        <p:attrNameLst>
                                          <p:attrName>style.visibility</p:attrName>
                                        </p:attrNameLst>
                                      </p:cBhvr>
                                      <p:to>
                                        <p:strVal val="visible"/>
                                      </p:to>
                                    </p:set>
                                    <p:animEffect transition="in" filter="wipe(left)">
                                      <p:cBhvr>
                                        <p:cTn id="24" dur="500"/>
                                        <p:tgtEl>
                                          <p:spTgt spid="20485">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20485">
                                            <p:txEl>
                                              <p:pRg st="6" end="6"/>
                                            </p:txEl>
                                          </p:spTgt>
                                        </p:tgtEl>
                                        <p:attrNameLst>
                                          <p:attrName>style.visibility</p:attrName>
                                        </p:attrNameLst>
                                      </p:cBhvr>
                                      <p:to>
                                        <p:strVal val="visible"/>
                                      </p:to>
                                    </p:set>
                                    <p:animEffect transition="in" filter="wipe(left)">
                                      <p:cBhvr>
                                        <p:cTn id="29" dur="500"/>
                                        <p:tgtEl>
                                          <p:spTgt spid="2048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build="p"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a:xfrm>
            <a:off x="976064" y="2564904"/>
            <a:ext cx="7412360" cy="1143000"/>
          </a:xfrm>
        </p:spPr>
        <p:txBody>
          <a:bodyPr/>
          <a:lstStyle/>
          <a:p>
            <a:r>
              <a:rPr lang="pl-PL" sz="5400" dirty="0" err="1" smtClean="0"/>
              <a:t>Have</a:t>
            </a:r>
            <a:r>
              <a:rPr lang="pl-PL" sz="5400" dirty="0" smtClean="0"/>
              <a:t> a Happy Holiday </a:t>
            </a:r>
            <a:r>
              <a:rPr lang="pl-PL" sz="5400" dirty="0" err="1" smtClean="0"/>
              <a:t>Season</a:t>
            </a:r>
            <a:r>
              <a:rPr lang="pl-PL" sz="5400" dirty="0" smtClean="0"/>
              <a:t>!</a:t>
            </a:r>
            <a:endParaRPr lang="en-US" sz="5400" dirty="0"/>
          </a:p>
        </p:txBody>
      </p:sp>
    </p:spTree>
    <p:extLst>
      <p:ext uri="{BB962C8B-B14F-4D97-AF65-F5344CB8AC3E}">
        <p14:creationId xmlns:p14="http://schemas.microsoft.com/office/powerpoint/2010/main" val="1889506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lt">
                                    <p:tmPct val="10000"/>
                                  </p:iterate>
                                  <p:childTnLst>
                                    <p:set>
                                      <p:cBhvr>
                                        <p:cTn id="6" dur="1" fill="hold">
                                          <p:stCondLst>
                                            <p:cond delay="0"/>
                                          </p:stCondLst>
                                        </p:cTn>
                                        <p:tgtEl>
                                          <p:spTgt spid="28674"/>
                                        </p:tgtEl>
                                        <p:attrNameLst>
                                          <p:attrName>style.visibility</p:attrName>
                                        </p:attrNameLst>
                                      </p:cBhvr>
                                      <p:to>
                                        <p:strVal val="visible"/>
                                      </p:to>
                                    </p:set>
                                    <p:animEffect transition="in" filter="wipe(left)">
                                      <p:cBhvr>
                                        <p:cTn id="7" dur="1000"/>
                                        <p:tgtEl>
                                          <p:spTgt spid="28674"/>
                                        </p:tgtEl>
                                      </p:cBhvr>
                                    </p:animEffect>
                                  </p:childTnLst>
                                  <p:subTnLst>
                                    <p:audio>
                                      <p:cMediaNode>
                                        <p:cTn display="0" masterRel="sameClick">
                                          <p:stCondLst>
                                            <p:cond evt="begin" delay="0">
                                              <p:tn val="5"/>
                                            </p:cond>
                                          </p:stCondLst>
                                          <p:endCondLst>
                                            <p:cond evt="onStopAudio" delay="0">
                                              <p:tgtEl>
                                                <p:sldTgt/>
                                              </p:tgtEl>
                                            </p:cond>
                                          </p:endCondLst>
                                        </p:cTn>
                                        <p:tgtEl>
                                          <p:sndTgt r:embed="rId2"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8" name="Rectangle 4"/>
          <p:cNvSpPr>
            <a:spLocks noGrp="1" noChangeArrowheads="1"/>
          </p:cNvSpPr>
          <p:nvPr>
            <p:ph type="title"/>
          </p:nvPr>
        </p:nvSpPr>
        <p:spPr/>
        <p:txBody>
          <a:bodyPr/>
          <a:lstStyle/>
          <a:p>
            <a:r>
              <a:rPr lang="en-US"/>
              <a:t>Limitations of</a:t>
            </a:r>
            <a:r>
              <a:rPr lang="pl-PL"/>
              <a:t> PDH</a:t>
            </a:r>
            <a:r>
              <a:rPr lang="en-US"/>
              <a:t> Systems</a:t>
            </a:r>
            <a:endParaRPr lang="pl-PL"/>
          </a:p>
        </p:txBody>
      </p:sp>
      <p:sp>
        <p:nvSpPr>
          <p:cNvPr id="21509" name="Rectangle 5"/>
          <p:cNvSpPr>
            <a:spLocks noGrp="1" noChangeArrowheads="1"/>
          </p:cNvSpPr>
          <p:nvPr>
            <p:ph idx="1"/>
          </p:nvPr>
        </p:nvSpPr>
        <p:spPr/>
        <p:txBody>
          <a:bodyPr/>
          <a:lstStyle/>
          <a:p>
            <a:pPr>
              <a:lnSpc>
                <a:spcPct val="90000"/>
              </a:lnSpc>
            </a:pPr>
            <a:r>
              <a:rPr lang="en-US" dirty="0"/>
              <a:t>Limited space in the frame to send management signals and, as the result, problems with fast network reconfiguration</a:t>
            </a:r>
            <a:endParaRPr lang="pl-PL" dirty="0"/>
          </a:p>
          <a:p>
            <a:pPr>
              <a:lnSpc>
                <a:spcPct val="90000"/>
              </a:lnSpc>
            </a:pPr>
            <a:r>
              <a:rPr lang="en-US" dirty="0"/>
              <a:t>No uniform standard for the optical interface</a:t>
            </a:r>
            <a:endParaRPr lang="pl-PL" dirty="0"/>
          </a:p>
          <a:p>
            <a:pPr>
              <a:lnSpc>
                <a:spcPct val="90000"/>
              </a:lnSpc>
            </a:pPr>
            <a:r>
              <a:rPr lang="en-US" dirty="0"/>
              <a:t>A large variety of hardware and lots </a:t>
            </a:r>
            <a:br>
              <a:rPr lang="en-US" dirty="0"/>
            </a:br>
            <a:r>
              <a:rPr lang="en-US" dirty="0"/>
              <a:t>of devices resulting in low reliability </a:t>
            </a:r>
            <a:r>
              <a:rPr lang="en-US" dirty="0" smtClean="0"/>
              <a:t/>
            </a:r>
            <a:br>
              <a:rPr lang="en-US" dirty="0" smtClean="0"/>
            </a:br>
            <a:r>
              <a:rPr lang="en-US" dirty="0" smtClean="0"/>
              <a:t>and </a:t>
            </a:r>
            <a:r>
              <a:rPr lang="en-US" dirty="0"/>
              <a:t>high power consumption</a:t>
            </a:r>
            <a:endParaRPr lang="pl-PL" dirty="0"/>
          </a:p>
          <a:p>
            <a:pPr>
              <a:lnSpc>
                <a:spcPct val="90000"/>
              </a:lnSpc>
            </a:pPr>
            <a:r>
              <a:rPr lang="en-US" dirty="0"/>
              <a:t>High system costs</a:t>
            </a:r>
            <a:endParaRPr lang="pl-PL" dirty="0"/>
          </a:p>
        </p:txBody>
      </p:sp>
    </p:spTree>
    <p:extLst>
      <p:ext uri="{BB962C8B-B14F-4D97-AF65-F5344CB8AC3E}">
        <p14:creationId xmlns:p14="http://schemas.microsoft.com/office/powerpoint/2010/main" val="2900733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509">
                                            <p:txEl>
                                              <p:pRg st="0" end="0"/>
                                            </p:txEl>
                                          </p:spTgt>
                                        </p:tgtEl>
                                        <p:attrNameLst>
                                          <p:attrName>style.visibility</p:attrName>
                                        </p:attrNameLst>
                                      </p:cBhvr>
                                      <p:to>
                                        <p:strVal val="visible"/>
                                      </p:to>
                                    </p:set>
                                    <p:animEffect transition="in" filter="wipe(left)">
                                      <p:cBhvr>
                                        <p:cTn id="7" dur="500"/>
                                        <p:tgtEl>
                                          <p:spTgt spid="2150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1509">
                                            <p:txEl>
                                              <p:pRg st="1" end="1"/>
                                            </p:txEl>
                                          </p:spTgt>
                                        </p:tgtEl>
                                        <p:attrNameLst>
                                          <p:attrName>style.visibility</p:attrName>
                                        </p:attrNameLst>
                                      </p:cBhvr>
                                      <p:to>
                                        <p:strVal val="visible"/>
                                      </p:to>
                                    </p:set>
                                    <p:animEffect transition="in" filter="wipe(left)">
                                      <p:cBhvr>
                                        <p:cTn id="12" dur="500"/>
                                        <p:tgtEl>
                                          <p:spTgt spid="2150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1509">
                                            <p:txEl>
                                              <p:pRg st="2" end="2"/>
                                            </p:txEl>
                                          </p:spTgt>
                                        </p:tgtEl>
                                        <p:attrNameLst>
                                          <p:attrName>style.visibility</p:attrName>
                                        </p:attrNameLst>
                                      </p:cBhvr>
                                      <p:to>
                                        <p:strVal val="visible"/>
                                      </p:to>
                                    </p:set>
                                    <p:animEffect transition="in" filter="wipe(left)">
                                      <p:cBhvr>
                                        <p:cTn id="17" dur="500"/>
                                        <p:tgtEl>
                                          <p:spTgt spid="2150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1509">
                                            <p:txEl>
                                              <p:pRg st="3" end="3"/>
                                            </p:txEl>
                                          </p:spTgt>
                                        </p:tgtEl>
                                        <p:attrNameLst>
                                          <p:attrName>style.visibility</p:attrName>
                                        </p:attrNameLst>
                                      </p:cBhvr>
                                      <p:to>
                                        <p:strVal val="visible"/>
                                      </p:to>
                                    </p:set>
                                    <p:animEffect transition="in" filter="wipe(left)">
                                      <p:cBhvr>
                                        <p:cTn id="22" dur="500"/>
                                        <p:tgtEl>
                                          <p:spTgt spid="2150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9"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Origins of</a:t>
            </a:r>
            <a:r>
              <a:rPr lang="pl-PL"/>
              <a:t> SDH</a:t>
            </a:r>
          </a:p>
        </p:txBody>
      </p:sp>
      <p:sp>
        <p:nvSpPr>
          <p:cNvPr id="22531" name="Rectangle 3"/>
          <p:cNvSpPr>
            <a:spLocks noGrp="1" noChangeArrowheads="1"/>
          </p:cNvSpPr>
          <p:nvPr>
            <p:ph idx="1"/>
          </p:nvPr>
        </p:nvSpPr>
        <p:spPr/>
        <p:txBody>
          <a:bodyPr/>
          <a:lstStyle/>
          <a:p>
            <a:pPr>
              <a:lnSpc>
                <a:spcPct val="90000"/>
              </a:lnSpc>
            </a:pPr>
            <a:r>
              <a:rPr lang="en-US" dirty="0"/>
              <a:t>SONET (</a:t>
            </a:r>
            <a:r>
              <a:rPr lang="en-US" i="1" dirty="0"/>
              <a:t>Synchronous Optical </a:t>
            </a:r>
            <a:r>
              <a:rPr lang="en-US" i="1" dirty="0" err="1"/>
              <a:t>NETwork</a:t>
            </a:r>
            <a:r>
              <a:rPr lang="en-US" dirty="0"/>
              <a:t>) — USA (ANSI)</a:t>
            </a:r>
          </a:p>
          <a:p>
            <a:pPr>
              <a:lnSpc>
                <a:spcPct val="90000"/>
              </a:lnSpc>
            </a:pPr>
            <a:r>
              <a:rPr lang="en-US" dirty="0"/>
              <a:t>SDH (</a:t>
            </a:r>
            <a:r>
              <a:rPr lang="en-US" i="1" dirty="0"/>
              <a:t>Synchronous Digital Hierarchy</a:t>
            </a:r>
            <a:r>
              <a:rPr lang="en-US" dirty="0"/>
              <a:t>) — CCITT (1988)</a:t>
            </a:r>
            <a:endParaRPr lang="pl-PL" dirty="0"/>
          </a:p>
          <a:p>
            <a:pPr>
              <a:lnSpc>
                <a:spcPct val="90000"/>
              </a:lnSpc>
            </a:pPr>
            <a:endParaRPr lang="pl-PL" dirty="0"/>
          </a:p>
          <a:p>
            <a:pPr>
              <a:lnSpc>
                <a:spcPct val="90000"/>
              </a:lnSpc>
            </a:pPr>
            <a:r>
              <a:rPr lang="en-US" dirty="0"/>
              <a:t>S</a:t>
            </a:r>
            <a:r>
              <a:rPr lang="en-US" dirty="0">
                <a:cs typeface="Times New Roman" pitchFamily="18" charset="0"/>
              </a:rPr>
              <a:t>ynchronous Digital Hierarchy (SDH): </a:t>
            </a:r>
            <a:r>
              <a:rPr lang="en-US" dirty="0" smtClean="0">
                <a:cs typeface="Times New Roman" pitchFamily="18" charset="0"/>
              </a:rPr>
              <a:t/>
            </a:r>
            <a:br>
              <a:rPr lang="en-US" dirty="0" smtClean="0">
                <a:cs typeface="Times New Roman" pitchFamily="18" charset="0"/>
              </a:rPr>
            </a:br>
            <a:r>
              <a:rPr lang="en-US" dirty="0" smtClean="0">
                <a:cs typeface="Times New Roman" pitchFamily="18" charset="0"/>
              </a:rPr>
              <a:t>The </a:t>
            </a:r>
            <a:r>
              <a:rPr lang="en-US" dirty="0">
                <a:cs typeface="Times New Roman" pitchFamily="18" charset="0"/>
              </a:rPr>
              <a:t>SDH is a hierarchical set of digital</a:t>
            </a:r>
            <a:r>
              <a:rPr lang="en-GB" dirty="0">
                <a:cs typeface="Times New Roman" pitchFamily="18" charset="0"/>
              </a:rPr>
              <a:t> transport structures, standardized </a:t>
            </a:r>
            <a:r>
              <a:rPr lang="en-GB" dirty="0" smtClean="0">
                <a:cs typeface="Times New Roman" pitchFamily="18" charset="0"/>
              </a:rPr>
              <a:t/>
            </a:r>
            <a:br>
              <a:rPr lang="en-GB" dirty="0" smtClean="0">
                <a:cs typeface="Times New Roman" pitchFamily="18" charset="0"/>
              </a:rPr>
            </a:br>
            <a:r>
              <a:rPr lang="en-GB" dirty="0" smtClean="0">
                <a:cs typeface="Times New Roman" pitchFamily="18" charset="0"/>
              </a:rPr>
              <a:t>for the </a:t>
            </a:r>
            <a:r>
              <a:rPr lang="en-GB" dirty="0">
                <a:cs typeface="Times New Roman" pitchFamily="18" charset="0"/>
              </a:rPr>
              <a:t>transport of suitably adapted payloads over physical transmission networks</a:t>
            </a:r>
            <a:r>
              <a:rPr lang="pl-PL" dirty="0"/>
              <a:t> </a:t>
            </a:r>
            <a:r>
              <a:rPr lang="en-US" dirty="0" smtClean="0"/>
              <a:t/>
            </a:r>
            <a:br>
              <a:rPr lang="en-US" dirty="0" smtClean="0"/>
            </a:br>
            <a:r>
              <a:rPr lang="pl-PL" dirty="0" smtClean="0"/>
              <a:t>(</a:t>
            </a:r>
            <a:r>
              <a:rPr lang="pl-PL" dirty="0"/>
              <a:t>ITU-T G.707)</a:t>
            </a:r>
            <a:endParaRPr lang="en-US" dirty="0"/>
          </a:p>
        </p:txBody>
      </p:sp>
    </p:spTree>
    <p:extLst>
      <p:ext uri="{BB962C8B-B14F-4D97-AF65-F5344CB8AC3E}">
        <p14:creationId xmlns:p14="http://schemas.microsoft.com/office/powerpoint/2010/main" val="2834826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wipe(left)">
                                      <p:cBhvr>
                                        <p:cTn id="7" dur="500"/>
                                        <p:tgtEl>
                                          <p:spTgt spid="225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531">
                                            <p:txEl>
                                              <p:pRg st="1" end="1"/>
                                            </p:txEl>
                                          </p:spTgt>
                                        </p:tgtEl>
                                        <p:attrNameLst>
                                          <p:attrName>style.visibility</p:attrName>
                                        </p:attrNameLst>
                                      </p:cBhvr>
                                      <p:to>
                                        <p:strVal val="visible"/>
                                      </p:to>
                                    </p:set>
                                    <p:animEffect transition="in" filter="wipe(left)">
                                      <p:cBhvr>
                                        <p:cTn id="12" dur="500"/>
                                        <p:tgtEl>
                                          <p:spTgt spid="2253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2531">
                                            <p:txEl>
                                              <p:pRg st="3" end="3"/>
                                            </p:txEl>
                                          </p:spTgt>
                                        </p:tgtEl>
                                        <p:attrNameLst>
                                          <p:attrName>style.visibility</p:attrName>
                                        </p:attrNameLst>
                                      </p:cBhvr>
                                      <p:to>
                                        <p:strVal val="visible"/>
                                      </p:to>
                                    </p:set>
                                    <p:animEffect transition="in" filter="wipe(left)">
                                      <p:cBhvr>
                                        <p:cTn id="17" dur="500"/>
                                        <p:tgtEl>
                                          <p:spTgt spid="225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8" name="Rectangle 6"/>
          <p:cNvSpPr>
            <a:spLocks noChangeArrowheads="1"/>
          </p:cNvSpPr>
          <p:nvPr/>
        </p:nvSpPr>
        <p:spPr bwMode="auto">
          <a:xfrm>
            <a:off x="7315200" y="6461125"/>
            <a:ext cx="1828800" cy="304800"/>
          </a:xfrm>
          <a:prstGeom prst="rect">
            <a:avLst/>
          </a:prstGeom>
          <a:solidFill>
            <a:schemeClr val="bg1"/>
          </a:solidFill>
          <a:ln w="9525">
            <a:noFill/>
            <a:miter lim="800000"/>
            <a:headEnd/>
            <a:tailEnd/>
          </a:ln>
          <a:effectLst/>
        </p:spPr>
        <p:txBody>
          <a:bodyPr wrap="none" anchor="ctr"/>
          <a:lstStyle/>
          <a:p>
            <a:endParaRPr lang="pl-PL"/>
          </a:p>
        </p:txBody>
      </p:sp>
      <p:sp>
        <p:nvSpPr>
          <p:cNvPr id="23556" name="Rectangle 4"/>
          <p:cNvSpPr>
            <a:spLocks noGrp="1" noChangeArrowheads="1"/>
          </p:cNvSpPr>
          <p:nvPr>
            <p:ph type="title"/>
          </p:nvPr>
        </p:nvSpPr>
        <p:spPr/>
        <p:txBody>
          <a:bodyPr/>
          <a:lstStyle/>
          <a:p>
            <a:r>
              <a:rPr lang="en-US"/>
              <a:t>Features of</a:t>
            </a:r>
            <a:r>
              <a:rPr lang="pl-PL"/>
              <a:t> SDH (1)</a:t>
            </a:r>
          </a:p>
        </p:txBody>
      </p:sp>
      <p:sp>
        <p:nvSpPr>
          <p:cNvPr id="23557" name="Rectangle 5"/>
          <p:cNvSpPr>
            <a:spLocks noGrp="1" noChangeArrowheads="1"/>
          </p:cNvSpPr>
          <p:nvPr>
            <p:ph idx="1"/>
          </p:nvPr>
        </p:nvSpPr>
        <p:spPr>
          <a:xfrm>
            <a:off x="1547813" y="1412776"/>
            <a:ext cx="7138987" cy="4497388"/>
          </a:xfrm>
        </p:spPr>
        <p:txBody>
          <a:bodyPr/>
          <a:lstStyle/>
          <a:p>
            <a:pPr>
              <a:lnSpc>
                <a:spcPct val="90000"/>
              </a:lnSpc>
            </a:pPr>
            <a:r>
              <a:rPr lang="en-US" dirty="0"/>
              <a:t>Synchronous systems</a:t>
            </a:r>
            <a:endParaRPr lang="pl-PL" dirty="0"/>
          </a:p>
          <a:p>
            <a:pPr>
              <a:lnSpc>
                <a:spcPct val="90000"/>
              </a:lnSpc>
            </a:pPr>
            <a:r>
              <a:rPr lang="en-US" dirty="0"/>
              <a:t>Simplicity of multiplexing </a:t>
            </a:r>
            <a:r>
              <a:rPr lang="en-US" dirty="0" smtClean="0"/>
              <a:t/>
            </a:r>
            <a:br>
              <a:rPr lang="en-US" dirty="0" smtClean="0"/>
            </a:br>
            <a:r>
              <a:rPr lang="en-US" dirty="0" smtClean="0"/>
              <a:t>and </a:t>
            </a:r>
            <a:r>
              <a:rPr lang="en-US" dirty="0" err="1"/>
              <a:t>demultiplexing</a:t>
            </a:r>
            <a:endParaRPr lang="pl-PL" dirty="0"/>
          </a:p>
          <a:p>
            <a:pPr>
              <a:lnSpc>
                <a:spcPct val="90000"/>
              </a:lnSpc>
            </a:pPr>
            <a:r>
              <a:rPr lang="en-US" dirty="0"/>
              <a:t>Smaller required buffers </a:t>
            </a:r>
            <a:r>
              <a:rPr lang="pl-PL" dirty="0"/>
              <a:t>(</a:t>
            </a:r>
            <a:r>
              <a:rPr lang="en-US" dirty="0"/>
              <a:t>than in</a:t>
            </a:r>
            <a:r>
              <a:rPr lang="pl-PL" dirty="0"/>
              <a:t> PDH) </a:t>
            </a:r>
            <a:r>
              <a:rPr lang="en-US" dirty="0"/>
              <a:t>because of the existence of the pointer mechanism</a:t>
            </a:r>
            <a:endParaRPr lang="pl-PL" dirty="0"/>
          </a:p>
          <a:p>
            <a:pPr>
              <a:lnSpc>
                <a:spcPct val="90000"/>
              </a:lnSpc>
            </a:pPr>
            <a:r>
              <a:rPr lang="en-US" dirty="0"/>
              <a:t>Simplified network management</a:t>
            </a:r>
            <a:endParaRPr lang="pl-PL" dirty="0"/>
          </a:p>
          <a:p>
            <a:pPr>
              <a:lnSpc>
                <a:spcPct val="90000"/>
              </a:lnSpc>
            </a:pPr>
            <a:r>
              <a:rPr lang="en-US" dirty="0"/>
              <a:t>Existence of centralized network control mechanisms</a:t>
            </a:r>
            <a:endParaRPr lang="pl-PL" dirty="0"/>
          </a:p>
          <a:p>
            <a:pPr>
              <a:lnSpc>
                <a:spcPct val="90000"/>
              </a:lnSpc>
            </a:pPr>
            <a:r>
              <a:rPr lang="en-US" dirty="0"/>
              <a:t>Ease of network reconfiguration in case </a:t>
            </a:r>
            <a:br>
              <a:rPr lang="en-US" dirty="0"/>
            </a:br>
            <a:r>
              <a:rPr lang="en-US" dirty="0"/>
              <a:t>of failures (also self-healing)</a:t>
            </a:r>
            <a:endParaRPr lang="pl-PL" dirty="0"/>
          </a:p>
          <a:p>
            <a:pPr>
              <a:lnSpc>
                <a:spcPct val="90000"/>
              </a:lnSpc>
            </a:pPr>
            <a:r>
              <a:rPr lang="en-US" dirty="0"/>
              <a:t>Better network resource utilization</a:t>
            </a:r>
            <a:endParaRPr lang="pl-PL" dirty="0"/>
          </a:p>
          <a:p>
            <a:pPr>
              <a:lnSpc>
                <a:spcPct val="90000"/>
              </a:lnSpc>
            </a:pPr>
            <a:r>
              <a:rPr lang="en-US" dirty="0"/>
              <a:t>Ease of implementation in existing networks</a:t>
            </a:r>
            <a:endParaRPr lang="pl-PL" dirty="0"/>
          </a:p>
        </p:txBody>
      </p:sp>
    </p:spTree>
    <p:extLst>
      <p:ext uri="{BB962C8B-B14F-4D97-AF65-F5344CB8AC3E}">
        <p14:creationId xmlns:p14="http://schemas.microsoft.com/office/powerpoint/2010/main" val="2882096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557">
                                            <p:txEl>
                                              <p:pRg st="0" end="0"/>
                                            </p:txEl>
                                          </p:spTgt>
                                        </p:tgtEl>
                                        <p:attrNameLst>
                                          <p:attrName>style.visibility</p:attrName>
                                        </p:attrNameLst>
                                      </p:cBhvr>
                                      <p:to>
                                        <p:strVal val="visible"/>
                                      </p:to>
                                    </p:set>
                                    <p:animEffect transition="in" filter="wipe(left)">
                                      <p:cBhvr>
                                        <p:cTn id="7" dur="500"/>
                                        <p:tgtEl>
                                          <p:spTgt spid="2355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557">
                                            <p:txEl>
                                              <p:pRg st="1" end="1"/>
                                            </p:txEl>
                                          </p:spTgt>
                                        </p:tgtEl>
                                        <p:attrNameLst>
                                          <p:attrName>style.visibility</p:attrName>
                                        </p:attrNameLst>
                                      </p:cBhvr>
                                      <p:to>
                                        <p:strVal val="visible"/>
                                      </p:to>
                                    </p:set>
                                    <p:animEffect transition="in" filter="wipe(left)">
                                      <p:cBhvr>
                                        <p:cTn id="12" dur="500"/>
                                        <p:tgtEl>
                                          <p:spTgt spid="2355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557">
                                            <p:txEl>
                                              <p:pRg st="2" end="2"/>
                                            </p:txEl>
                                          </p:spTgt>
                                        </p:tgtEl>
                                        <p:attrNameLst>
                                          <p:attrName>style.visibility</p:attrName>
                                        </p:attrNameLst>
                                      </p:cBhvr>
                                      <p:to>
                                        <p:strVal val="visible"/>
                                      </p:to>
                                    </p:set>
                                    <p:animEffect transition="in" filter="wipe(left)">
                                      <p:cBhvr>
                                        <p:cTn id="17" dur="500"/>
                                        <p:tgtEl>
                                          <p:spTgt spid="2355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3557">
                                            <p:txEl>
                                              <p:pRg st="3" end="3"/>
                                            </p:txEl>
                                          </p:spTgt>
                                        </p:tgtEl>
                                        <p:attrNameLst>
                                          <p:attrName>style.visibility</p:attrName>
                                        </p:attrNameLst>
                                      </p:cBhvr>
                                      <p:to>
                                        <p:strVal val="visible"/>
                                      </p:to>
                                    </p:set>
                                    <p:animEffect transition="in" filter="wipe(left)">
                                      <p:cBhvr>
                                        <p:cTn id="22" dur="500"/>
                                        <p:tgtEl>
                                          <p:spTgt spid="2355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3557">
                                            <p:txEl>
                                              <p:pRg st="4" end="4"/>
                                            </p:txEl>
                                          </p:spTgt>
                                        </p:tgtEl>
                                        <p:attrNameLst>
                                          <p:attrName>style.visibility</p:attrName>
                                        </p:attrNameLst>
                                      </p:cBhvr>
                                      <p:to>
                                        <p:strVal val="visible"/>
                                      </p:to>
                                    </p:set>
                                    <p:animEffect transition="in" filter="wipe(left)">
                                      <p:cBhvr>
                                        <p:cTn id="27" dur="500"/>
                                        <p:tgtEl>
                                          <p:spTgt spid="2355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3557">
                                            <p:txEl>
                                              <p:pRg st="5" end="5"/>
                                            </p:txEl>
                                          </p:spTgt>
                                        </p:tgtEl>
                                        <p:attrNameLst>
                                          <p:attrName>style.visibility</p:attrName>
                                        </p:attrNameLst>
                                      </p:cBhvr>
                                      <p:to>
                                        <p:strVal val="visible"/>
                                      </p:to>
                                    </p:set>
                                    <p:animEffect transition="in" filter="wipe(left)">
                                      <p:cBhvr>
                                        <p:cTn id="32" dur="500"/>
                                        <p:tgtEl>
                                          <p:spTgt spid="2355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3557">
                                            <p:txEl>
                                              <p:pRg st="6" end="6"/>
                                            </p:txEl>
                                          </p:spTgt>
                                        </p:tgtEl>
                                        <p:attrNameLst>
                                          <p:attrName>style.visibility</p:attrName>
                                        </p:attrNameLst>
                                      </p:cBhvr>
                                      <p:to>
                                        <p:strVal val="visible"/>
                                      </p:to>
                                    </p:set>
                                    <p:animEffect transition="in" filter="wipe(left)">
                                      <p:cBhvr>
                                        <p:cTn id="37" dur="500"/>
                                        <p:tgtEl>
                                          <p:spTgt spid="2355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3557">
                                            <p:txEl>
                                              <p:pRg st="7" end="7"/>
                                            </p:txEl>
                                          </p:spTgt>
                                        </p:tgtEl>
                                        <p:attrNameLst>
                                          <p:attrName>style.visibility</p:attrName>
                                        </p:attrNameLst>
                                      </p:cBhvr>
                                      <p:to>
                                        <p:strVal val="visible"/>
                                      </p:to>
                                    </p:set>
                                    <p:animEffect transition="in" filter="wipe(left)">
                                      <p:cBhvr>
                                        <p:cTn id="42" dur="500"/>
                                        <p:tgtEl>
                                          <p:spTgt spid="2355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a:latin typeface="+mn-lt"/>
              </a:rPr>
              <a:t>Features of</a:t>
            </a:r>
            <a:r>
              <a:rPr lang="pl-PL" dirty="0">
                <a:latin typeface="+mn-lt"/>
              </a:rPr>
              <a:t> SDH (</a:t>
            </a:r>
            <a:r>
              <a:rPr lang="en-US" dirty="0">
                <a:latin typeface="+mn-lt"/>
              </a:rPr>
              <a:t>2</a:t>
            </a:r>
            <a:r>
              <a:rPr lang="pl-PL" dirty="0" smtClean="0">
                <a:latin typeface="+mn-lt"/>
              </a:rPr>
              <a:t>)</a:t>
            </a:r>
            <a:endParaRPr lang="pl-PL" dirty="0">
              <a:latin typeface="+mn-lt"/>
            </a:endParaRPr>
          </a:p>
        </p:txBody>
      </p:sp>
      <p:sp>
        <p:nvSpPr>
          <p:cNvPr id="3" name="Symbol zastępczy zawartości 2"/>
          <p:cNvSpPr>
            <a:spLocks noGrp="1"/>
          </p:cNvSpPr>
          <p:nvPr>
            <p:ph idx="1"/>
          </p:nvPr>
        </p:nvSpPr>
        <p:spPr/>
        <p:txBody>
          <a:bodyPr/>
          <a:lstStyle/>
          <a:p>
            <a:pPr>
              <a:lnSpc>
                <a:spcPct val="90000"/>
              </a:lnSpc>
            </a:pPr>
            <a:r>
              <a:rPr lang="en-US" dirty="0">
                <a:latin typeface="Tahoma" pitchFamily="34" charset="0"/>
              </a:rPr>
              <a:t>Interoperability of European and American </a:t>
            </a:r>
            <a:r>
              <a:rPr lang="en-US" dirty="0" smtClean="0">
                <a:latin typeface="Tahoma" pitchFamily="34" charset="0"/>
              </a:rPr>
              <a:t>systems</a:t>
            </a:r>
            <a:endParaRPr lang="pl-PL" dirty="0"/>
          </a:p>
          <a:p>
            <a:pPr>
              <a:lnSpc>
                <a:spcPct val="90000"/>
              </a:lnSpc>
            </a:pPr>
            <a:r>
              <a:rPr lang="en-US" dirty="0" smtClean="0">
                <a:latin typeface="Tahoma" pitchFamily="34" charset="0"/>
              </a:rPr>
              <a:t>Optical </a:t>
            </a:r>
            <a:r>
              <a:rPr lang="en-US" dirty="0">
                <a:latin typeface="Tahoma" pitchFamily="34" charset="0"/>
              </a:rPr>
              <a:t>interface standard </a:t>
            </a:r>
            <a:r>
              <a:rPr lang="pl-PL" dirty="0">
                <a:latin typeface="Tahoma" pitchFamily="34" charset="0"/>
              </a:rPr>
              <a:t>(ITU-T G.957</a:t>
            </a:r>
            <a:r>
              <a:rPr lang="pl-PL" dirty="0" smtClean="0">
                <a:latin typeface="Tahoma" pitchFamily="34" charset="0"/>
              </a:rPr>
              <a:t>)</a:t>
            </a:r>
            <a:endParaRPr lang="pl-PL" dirty="0"/>
          </a:p>
          <a:p>
            <a:pPr>
              <a:lnSpc>
                <a:spcPct val="90000"/>
              </a:lnSpc>
            </a:pPr>
            <a:r>
              <a:rPr lang="en-US" dirty="0" smtClean="0">
                <a:latin typeface="Tahoma" pitchFamily="34" charset="0"/>
              </a:rPr>
              <a:t>Possibility </a:t>
            </a:r>
            <a:r>
              <a:rPr lang="en-US" dirty="0">
                <a:latin typeface="Tahoma" pitchFamily="34" charset="0"/>
              </a:rPr>
              <a:t>to define new multiplexing hierarchy levels in </a:t>
            </a:r>
            <a:r>
              <a:rPr lang="en-US" dirty="0" smtClean="0">
                <a:latin typeface="Tahoma" pitchFamily="34" charset="0"/>
              </a:rPr>
              <a:t>future</a:t>
            </a:r>
            <a:endParaRPr lang="pl-PL" dirty="0"/>
          </a:p>
          <a:p>
            <a:pPr>
              <a:lnSpc>
                <a:spcPct val="90000"/>
              </a:lnSpc>
            </a:pPr>
            <a:r>
              <a:rPr lang="en-US" dirty="0" smtClean="0">
                <a:latin typeface="Tahoma" pitchFamily="34" charset="0"/>
              </a:rPr>
              <a:t>Possibility </a:t>
            </a:r>
            <a:r>
              <a:rPr lang="en-US" dirty="0">
                <a:latin typeface="Tahoma" pitchFamily="34" charset="0"/>
              </a:rPr>
              <a:t>to send different signal </a:t>
            </a:r>
            <a:r>
              <a:rPr lang="en-US" dirty="0" smtClean="0">
                <a:latin typeface="Tahoma" pitchFamily="34" charset="0"/>
              </a:rPr>
              <a:t>types</a:t>
            </a:r>
            <a:endParaRPr lang="pl-PL" dirty="0"/>
          </a:p>
          <a:p>
            <a:pPr>
              <a:lnSpc>
                <a:spcPct val="90000"/>
              </a:lnSpc>
            </a:pPr>
            <a:r>
              <a:rPr lang="en-US" dirty="0" smtClean="0">
                <a:latin typeface="Tahoma" pitchFamily="34" charset="0"/>
              </a:rPr>
              <a:t>Uniformity </a:t>
            </a:r>
            <a:r>
              <a:rPr lang="en-US" dirty="0">
                <a:latin typeface="Tahoma" pitchFamily="34" charset="0"/>
              </a:rPr>
              <a:t>and modularity of </a:t>
            </a:r>
            <a:r>
              <a:rPr lang="en-US" dirty="0" smtClean="0">
                <a:latin typeface="Tahoma" pitchFamily="34" charset="0"/>
              </a:rPr>
              <a:t>equipment</a:t>
            </a:r>
            <a:endParaRPr lang="pl-PL" dirty="0"/>
          </a:p>
          <a:p>
            <a:pPr>
              <a:lnSpc>
                <a:spcPct val="90000"/>
              </a:lnSpc>
            </a:pPr>
            <a:r>
              <a:rPr lang="en-US" dirty="0" smtClean="0">
                <a:latin typeface="Tahoma" pitchFamily="34" charset="0"/>
              </a:rPr>
              <a:t>High </a:t>
            </a:r>
            <a:r>
              <a:rPr lang="en-US" dirty="0">
                <a:latin typeface="Tahoma" pitchFamily="34" charset="0"/>
              </a:rPr>
              <a:t>reliability of SDH </a:t>
            </a:r>
            <a:r>
              <a:rPr lang="en-US" dirty="0" smtClean="0">
                <a:latin typeface="Tahoma" pitchFamily="34" charset="0"/>
              </a:rPr>
              <a:t>network</a:t>
            </a:r>
            <a:endParaRPr lang="pl-PL" dirty="0"/>
          </a:p>
          <a:p>
            <a:pPr>
              <a:lnSpc>
                <a:spcPct val="90000"/>
              </a:lnSpc>
            </a:pPr>
            <a:r>
              <a:rPr lang="en-US" dirty="0" smtClean="0">
                <a:latin typeface="Tahoma" pitchFamily="34" charset="0"/>
              </a:rPr>
              <a:t>Lower </a:t>
            </a:r>
            <a:r>
              <a:rPr lang="en-US" dirty="0">
                <a:latin typeface="Tahoma" pitchFamily="34" charset="0"/>
              </a:rPr>
              <a:t>operations costs (than in </a:t>
            </a:r>
            <a:r>
              <a:rPr lang="en-US" dirty="0" smtClean="0">
                <a:latin typeface="Tahoma" pitchFamily="34" charset="0"/>
              </a:rPr>
              <a:t>PCM)</a:t>
            </a:r>
            <a:r>
              <a:rPr lang="en-US" dirty="0" smtClean="0"/>
              <a:t> </a:t>
            </a:r>
            <a:r>
              <a:rPr lang="en-US" dirty="0" smtClean="0">
                <a:latin typeface="Tahoma" pitchFamily="34" charset="0"/>
              </a:rPr>
              <a:t>and </a:t>
            </a:r>
            <a:r>
              <a:rPr lang="en-US" dirty="0">
                <a:latin typeface="Tahoma" pitchFamily="34" charset="0"/>
              </a:rPr>
              <a:t>better quality </a:t>
            </a:r>
            <a:r>
              <a:rPr lang="en-US" dirty="0" smtClean="0">
                <a:latin typeface="Tahoma" pitchFamily="34" charset="0"/>
              </a:rPr>
              <a:t>indicators</a:t>
            </a:r>
            <a:endParaRPr lang="pl-PL" dirty="0"/>
          </a:p>
          <a:p>
            <a:pPr>
              <a:lnSpc>
                <a:spcPct val="90000"/>
              </a:lnSpc>
            </a:pPr>
            <a:r>
              <a:rPr lang="en-US" dirty="0" smtClean="0">
                <a:latin typeface="Tahoma" pitchFamily="34" charset="0"/>
              </a:rPr>
              <a:t>Economic </a:t>
            </a:r>
            <a:r>
              <a:rPr lang="en-US" dirty="0">
                <a:latin typeface="Tahoma" pitchFamily="34" charset="0"/>
              </a:rPr>
              <a:t>viability of high bit-rate </a:t>
            </a:r>
            <a:r>
              <a:rPr lang="en-US" dirty="0" smtClean="0">
                <a:latin typeface="Tahoma" pitchFamily="34" charset="0"/>
              </a:rPr>
              <a:t>systems</a:t>
            </a:r>
            <a:endParaRPr lang="pl-PL" dirty="0"/>
          </a:p>
        </p:txBody>
      </p:sp>
    </p:spTree>
    <p:extLst>
      <p:ext uri="{BB962C8B-B14F-4D97-AF65-F5344CB8AC3E}">
        <p14:creationId xmlns:p14="http://schemas.microsoft.com/office/powerpoint/2010/main" val="3140655750"/>
      </p:ext>
    </p:extLst>
  </p:cSld>
  <p:clrMapOvr>
    <a:masterClrMapping/>
  </p:clrMapOvr>
  <p:timing>
    <p:tnLst>
      <p:par>
        <p:cTn id="1" dur="indefinite" restart="never" nodeType="tmRoot"/>
      </p:par>
    </p:tnLst>
  </p:timing>
</p:sld>
</file>

<file path=ppt/theme/theme1.xml><?xml version="1.0" encoding="utf-8"?>
<a:theme xmlns:a="http://schemas.openxmlformats.org/drawingml/2006/main" name="Projekt domyślny">
  <a:themeElements>
    <a:clrScheme name="Projekt domyśln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ojekt domyślny">
      <a:majorFont>
        <a:latin typeface="Verdana"/>
        <a:ea typeface=""/>
        <a:cs typeface=""/>
      </a:majorFont>
      <a:minorFont>
        <a:latin typeface="Verdana"/>
        <a:ea typeface=""/>
        <a:cs typefac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jekt domyśln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ojekt domyśln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ojekt domyśln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ojekt domyśln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ojekt domyśln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ojekt domyśln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ojekt domyśln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ojekt domyśln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ojekt domyśln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ojekt domyśln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ojekt domyśln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ojekt domyśln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1986</TotalTime>
  <Words>1569</Words>
  <Application>Microsoft Office PowerPoint</Application>
  <PresentationFormat>Pokaz na ekranie (4:3)</PresentationFormat>
  <Paragraphs>653</Paragraphs>
  <Slides>50</Slides>
  <Notes>11</Notes>
  <HiddenSlides>0</HiddenSlides>
  <MMClips>0</MMClips>
  <ScaleCrop>false</ScaleCrop>
  <HeadingPairs>
    <vt:vector size="6" baseType="variant">
      <vt:variant>
        <vt:lpstr>Motyw</vt:lpstr>
      </vt:variant>
      <vt:variant>
        <vt:i4>1</vt:i4>
      </vt:variant>
      <vt:variant>
        <vt:lpstr>Osadzone serwery OLE</vt:lpstr>
      </vt:variant>
      <vt:variant>
        <vt:i4>1</vt:i4>
      </vt:variant>
      <vt:variant>
        <vt:lpstr>Tytuły slajdów</vt:lpstr>
      </vt:variant>
      <vt:variant>
        <vt:i4>50</vt:i4>
      </vt:variant>
    </vt:vector>
  </HeadingPairs>
  <TitlesOfParts>
    <vt:vector size="52" baseType="lpstr">
      <vt:lpstr>Projekt domyślny</vt:lpstr>
      <vt:lpstr>Równanie</vt:lpstr>
      <vt:lpstr>Transmission Systems</vt:lpstr>
      <vt:lpstr>Outline</vt:lpstr>
      <vt:lpstr>An Example of a PDH System:  PCM 30/32</vt:lpstr>
      <vt:lpstr>Multiplexing Structure  in European PDH Systems</vt:lpstr>
      <vt:lpstr>Limitations of PDH Systems</vt:lpstr>
      <vt:lpstr>Limitations of PDH Systems</vt:lpstr>
      <vt:lpstr>Origins of SDH</vt:lpstr>
      <vt:lpstr>Features of SDH (1)</vt:lpstr>
      <vt:lpstr>Features of SDH (2)</vt:lpstr>
      <vt:lpstr>Cross-Connecting  of Lower-Order Streams</vt:lpstr>
      <vt:lpstr>Access to Lower-Order Streams</vt:lpstr>
      <vt:lpstr>Multiplexing: Basic Notions</vt:lpstr>
      <vt:lpstr>SDH: Virtual Container (G.707)</vt:lpstr>
      <vt:lpstr>SDH: Tributary Unit (G.707)</vt:lpstr>
      <vt:lpstr>SDH: Administrative Unit (G.707)</vt:lpstr>
      <vt:lpstr>SDH: Synchronous Transport Module (G.707)</vt:lpstr>
      <vt:lpstr>SDH and SONET Rates</vt:lpstr>
      <vt:lpstr>Multiplexing in SDH Hierarchy</vt:lpstr>
      <vt:lpstr>Multiplexing Structure by ITU-T</vt:lpstr>
      <vt:lpstr>Multiplexing Structure in Poland</vt:lpstr>
      <vt:lpstr>STM-1 Module Structure</vt:lpstr>
      <vt:lpstr>STM-1 Module Structure</vt:lpstr>
      <vt:lpstr>STM-4 Frame Structure</vt:lpstr>
      <vt:lpstr>Terminal Multiplexers (TMX)</vt:lpstr>
      <vt:lpstr>Line Multiplexers (LMX)</vt:lpstr>
      <vt:lpstr>Add/Drop Multiplexers (ADM)</vt:lpstr>
      <vt:lpstr>Digital Crossconnect (DCS, DXC)</vt:lpstr>
      <vt:lpstr>SDH/SONET Enhancements</vt:lpstr>
      <vt:lpstr>Contiguous Concatenation </vt:lpstr>
      <vt:lpstr>Principle of Virtual Concatenation</vt:lpstr>
      <vt:lpstr>Features of Virtual Concatenation</vt:lpstr>
      <vt:lpstr>Bandwidth Efficiency  of Virtual Concatenation</vt:lpstr>
      <vt:lpstr>Benefits of Virtual Concatenation</vt:lpstr>
      <vt:lpstr>Prezentacja programu PowerPoint</vt:lpstr>
      <vt:lpstr>Basic Recovery Methods </vt:lpstr>
      <vt:lpstr>Line Level Protection Techniques</vt:lpstr>
      <vt:lpstr>Example 1+1 Line Protection</vt:lpstr>
      <vt:lpstr>Example 1 : 1 Line Protection</vt:lpstr>
      <vt:lpstr>Protection in Ring Networks</vt:lpstr>
      <vt:lpstr>Local (Link-based) Protection Scheme for MPLS Networks</vt:lpstr>
      <vt:lpstr>Global (Path-based) Protection Scheme for MPLS Networks</vt:lpstr>
      <vt:lpstr>Example Restoration</vt:lpstr>
      <vt:lpstr>Example Restoration</vt:lpstr>
      <vt:lpstr>Example Restoration</vt:lpstr>
      <vt:lpstr>Preconfigured Protection Cycles  (p-cycles)</vt:lpstr>
      <vt:lpstr>Preconfigured Protection Cycles  (p-cycles)</vt:lpstr>
      <vt:lpstr>Preconfigured Protection Cycles  (p-cycles)</vt:lpstr>
      <vt:lpstr>Preconfigured Protection Cycles  (p-cycles)</vt:lpstr>
      <vt:lpstr>Conclusion</vt:lpstr>
      <vt:lpstr>Have a Happy Holiday Season!</vt:lpstr>
    </vt:vector>
  </TitlesOfParts>
  <Company>AGH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Transmission Systems</dc:title>
  <dc:creator>Andrzej Jajszczyk</dc:creator>
  <cp:lastModifiedBy>Andrzej Jajszczyk</cp:lastModifiedBy>
  <cp:revision>218</cp:revision>
  <dcterms:created xsi:type="dcterms:W3CDTF">2007-09-26T12:45:04Z</dcterms:created>
  <dcterms:modified xsi:type="dcterms:W3CDTF">2020-12-20T09:37:37Z</dcterms:modified>
</cp:coreProperties>
</file>