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256" r:id="rId2"/>
    <p:sldId id="341" r:id="rId3"/>
    <p:sldId id="342" r:id="rId4"/>
    <p:sldId id="343" r:id="rId5"/>
    <p:sldId id="344" r:id="rId6"/>
    <p:sldId id="345" r:id="rId7"/>
    <p:sldId id="346" r:id="rId8"/>
    <p:sldId id="382" r:id="rId9"/>
    <p:sldId id="349" r:id="rId10"/>
    <p:sldId id="350" r:id="rId11"/>
    <p:sldId id="351" r:id="rId12"/>
    <p:sldId id="352" r:id="rId13"/>
    <p:sldId id="353" r:id="rId14"/>
    <p:sldId id="354" r:id="rId15"/>
    <p:sldId id="355" r:id="rId16"/>
    <p:sldId id="356" r:id="rId17"/>
    <p:sldId id="370" r:id="rId18"/>
    <p:sldId id="369" r:id="rId19"/>
    <p:sldId id="357" r:id="rId20"/>
    <p:sldId id="358" r:id="rId21"/>
    <p:sldId id="359" r:id="rId22"/>
    <p:sldId id="372" r:id="rId23"/>
    <p:sldId id="373" r:id="rId24"/>
    <p:sldId id="374" r:id="rId25"/>
    <p:sldId id="375" r:id="rId26"/>
    <p:sldId id="376" r:id="rId27"/>
    <p:sldId id="377" r:id="rId28"/>
    <p:sldId id="378" r:id="rId29"/>
    <p:sldId id="379" r:id="rId30"/>
    <p:sldId id="380" r:id="rId31"/>
    <p:sldId id="381" r:id="rId32"/>
    <p:sldId id="371" r:id="rId33"/>
    <p:sldId id="360" r:id="rId34"/>
    <p:sldId id="361" r:id="rId35"/>
    <p:sldId id="362" r:id="rId36"/>
    <p:sldId id="363" r:id="rId37"/>
    <p:sldId id="364" r:id="rId38"/>
    <p:sldId id="365" r:id="rId39"/>
    <p:sldId id="366" r:id="rId40"/>
    <p:sldId id="367" r:id="rId41"/>
    <p:sldId id="368" r:id="rId42"/>
    <p:sldId id="340" r:id="rId43"/>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FF"/>
    <a:srgbClr val="99FFCC"/>
    <a:srgbClr val="CCFFCC"/>
    <a:srgbClr val="3090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174" autoAdjust="0"/>
    <p:restoredTop sz="96412" autoAdjust="0"/>
  </p:normalViewPr>
  <p:slideViewPr>
    <p:cSldViewPr>
      <p:cViewPr varScale="1">
        <p:scale>
          <a:sx n="85" d="100"/>
          <a:sy n="85" d="100"/>
        </p:scale>
        <p:origin x="-906" y="-9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Lst>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8" Type="http://schemas.openxmlformats.org/officeDocument/2006/relationships/slide" Target="slides/slide24.xml"/><Relationship Id="rId3" Type="http://schemas.openxmlformats.org/officeDocument/2006/relationships/slide" Target="slides/slide15.xml"/><Relationship Id="rId7" Type="http://schemas.openxmlformats.org/officeDocument/2006/relationships/slide" Target="slides/slide23.xml"/><Relationship Id="rId12" Type="http://schemas.openxmlformats.org/officeDocument/2006/relationships/slide" Target="slides/slide41.xml"/><Relationship Id="rId2" Type="http://schemas.openxmlformats.org/officeDocument/2006/relationships/slide" Target="slides/slide13.xml"/><Relationship Id="rId1" Type="http://schemas.openxmlformats.org/officeDocument/2006/relationships/slide" Target="slides/slide2.xml"/><Relationship Id="rId6" Type="http://schemas.openxmlformats.org/officeDocument/2006/relationships/slide" Target="slides/slide21.xml"/><Relationship Id="rId11" Type="http://schemas.openxmlformats.org/officeDocument/2006/relationships/slide" Target="slides/slide39.xml"/><Relationship Id="rId5" Type="http://schemas.openxmlformats.org/officeDocument/2006/relationships/slide" Target="slides/slide19.xml"/><Relationship Id="rId10" Type="http://schemas.openxmlformats.org/officeDocument/2006/relationships/slide" Target="slides/slide34.xml"/><Relationship Id="rId4" Type="http://schemas.openxmlformats.org/officeDocument/2006/relationships/slide" Target="slides/slide16.xml"/><Relationship Id="rId9" Type="http://schemas.openxmlformats.org/officeDocument/2006/relationships/slide" Target="slides/slide3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5.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GB" altLang="pl-PL"/>
          </a:p>
        </p:txBody>
      </p:sp>
      <p:sp>
        <p:nvSpPr>
          <p:cNvPr id="1741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GB" altLang="pl-PL"/>
          </a:p>
        </p:txBody>
      </p:sp>
      <p:sp>
        <p:nvSpPr>
          <p:cNvPr id="1741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GB" altLang="pl-PL"/>
          </a:p>
        </p:txBody>
      </p:sp>
      <p:sp>
        <p:nvSpPr>
          <p:cNvPr id="1741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8F7400BA-E980-49BF-B2C1-D28F056BCD96}" type="slidenum">
              <a:rPr lang="en-GB" altLang="pl-PL"/>
              <a:pPr/>
              <a:t>‹#›</a:t>
            </a:fld>
            <a:endParaRPr lang="en-GB" altLang="pl-PL"/>
          </a:p>
        </p:txBody>
      </p:sp>
    </p:spTree>
    <p:extLst>
      <p:ext uri="{BB962C8B-B14F-4D97-AF65-F5344CB8AC3E}">
        <p14:creationId xmlns:p14="http://schemas.microsoft.com/office/powerpoint/2010/main" val="3044744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GB" altLang="pl-PL"/>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GB" altLang="pl-PL"/>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pl-PL" smtClean="0"/>
              <a:t>Kliknij, aby edytować style wzorca tekstu</a:t>
            </a:r>
          </a:p>
          <a:p>
            <a:pPr lvl="1"/>
            <a:r>
              <a:rPr lang="en-GB" altLang="pl-PL" smtClean="0"/>
              <a:t>Drugi poziom</a:t>
            </a:r>
          </a:p>
          <a:p>
            <a:pPr lvl="2"/>
            <a:r>
              <a:rPr lang="en-GB" altLang="pl-PL" smtClean="0"/>
              <a:t>Trzeci poziom</a:t>
            </a:r>
          </a:p>
          <a:p>
            <a:pPr lvl="3"/>
            <a:r>
              <a:rPr lang="en-GB" altLang="pl-PL" smtClean="0"/>
              <a:t>Czwarty poziom</a:t>
            </a:r>
          </a:p>
          <a:p>
            <a:pPr lvl="4"/>
            <a:r>
              <a:rPr lang="en-GB" altLang="pl-PL" smtClean="0"/>
              <a:t>Piąty poziom</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GB" altLang="pl-PL"/>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95C4CA27-D8A6-46D1-9BA9-42F1033B0F5E}" type="slidenum">
              <a:rPr lang="en-GB" altLang="pl-PL"/>
              <a:pPr/>
              <a:t>‹#›</a:t>
            </a:fld>
            <a:endParaRPr lang="en-GB" altLang="pl-PL"/>
          </a:p>
        </p:txBody>
      </p:sp>
    </p:spTree>
    <p:extLst>
      <p:ext uri="{BB962C8B-B14F-4D97-AF65-F5344CB8AC3E}">
        <p14:creationId xmlns:p14="http://schemas.microsoft.com/office/powerpoint/2010/main" val="244168645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7C69DF-9110-400F-B6F6-BA0D2BBE15A4}" type="slidenum">
              <a:rPr lang="en-GB" altLang="pl-PL"/>
              <a:pPr/>
              <a:t>1</a:t>
            </a:fld>
            <a:endParaRPr lang="en-GB" altLang="pl-PL"/>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GB" altLang="pl-PL"/>
          </a:p>
        </p:txBody>
      </p:sp>
    </p:spTree>
    <p:extLst>
      <p:ext uri="{BB962C8B-B14F-4D97-AF65-F5344CB8AC3E}">
        <p14:creationId xmlns:p14="http://schemas.microsoft.com/office/powerpoint/2010/main" val="3600573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bwMode="auto">
          <a:xfrm>
            <a:off x="1292225" y="796925"/>
            <a:ext cx="4273550" cy="3205163"/>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8003" name="Rectangle 3"/>
          <p:cNvSpPr>
            <a:spLocks noGrp="1" noChangeArrowheads="1"/>
          </p:cNvSpPr>
          <p:nvPr>
            <p:ph type="body" idx="1"/>
          </p:nvPr>
        </p:nvSpPr>
        <p:spPr bwMode="auto">
          <a:xfrm>
            <a:off x="914400" y="4347002"/>
            <a:ext cx="5029200" cy="384948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pPr algn="just"/>
            <a:r>
              <a:rPr lang="pl-PL" altLang="pl-PL"/>
              <a:t>Dowód. </a:t>
            </a:r>
          </a:p>
          <a:p>
            <a:pPr algn="just"/>
            <a:r>
              <a:rPr lang="pl-PL" altLang="pl-PL"/>
              <a:t>Warunek dostateczny udowodnimy, rozpatrując najbardziej niekorzystny stan pola komutacyjnego przedstawiony na rysunku. Zaznaczono na nim tylko po jednym komutatorze sekcji pierwszej i trzeciej. W stanie najbardziej niekorzystnym </a:t>
            </a:r>
            <a:r>
              <a:rPr lang="pl-PL" altLang="pl-PL" i="1"/>
              <a:t>n </a:t>
            </a:r>
            <a:r>
              <a:rPr lang="pl-PL" altLang="pl-PL"/>
              <a:t>-1 dróg połączeniowych wychodzących z komutatora sekcji pierwszej oraz </a:t>
            </a:r>
            <a:r>
              <a:rPr lang="pl-PL" altLang="pl-PL" i="1"/>
              <a:t>n </a:t>
            </a:r>
            <a:r>
              <a:rPr lang="pl-PL" altLang="pl-PL"/>
              <a:t>-1 dróg dochodzą-cych do komutatora sekcji trzeciej jest zestawionych przez różne komutatory sekcji środkowej. Tak więc, by zestawić drogę między pozostałym wolnym wejściem i pozostałym wolnym wyjściem, należy wykorzystać komutator o numerze 2</a:t>
            </a:r>
            <a:r>
              <a:rPr lang="pl-PL" altLang="pl-PL" i="1"/>
              <a:t>n </a:t>
            </a:r>
            <a:r>
              <a:rPr lang="pl-PL" altLang="pl-PL"/>
              <a:t>-1.</a:t>
            </a:r>
          </a:p>
          <a:p>
            <a:pPr algn="just"/>
            <a:r>
              <a:rPr lang="pl-PL" altLang="pl-PL"/>
              <a:t>Warunek konieczny może być łatwo udowodniony przez podanie takiego ciągu zgłoszeń, który spowoduje zajęcie </a:t>
            </a:r>
            <a:r>
              <a:rPr lang="pl-PL" altLang="pl-PL" i="1"/>
              <a:t>m </a:t>
            </a:r>
            <a:r>
              <a:rPr lang="pl-PL" altLang="pl-PL"/>
              <a:t>= 2</a:t>
            </a:r>
            <a:r>
              <a:rPr lang="pl-PL" altLang="pl-PL" i="1"/>
              <a:t>n </a:t>
            </a:r>
            <a:r>
              <a:rPr lang="pl-PL" altLang="pl-PL"/>
              <a:t>-1 komutato-rów sekcji środkowej.</a:t>
            </a:r>
          </a:p>
          <a:p>
            <a:pPr algn="just"/>
            <a:endParaRPr lang="pl-PL" altLang="pl-PL"/>
          </a:p>
          <a:p>
            <a:pPr algn="just"/>
            <a:endParaRPr lang="pl-PL" altLang="pl-PL">
              <a:latin typeface="Arial CE" charset="-1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body" idx="1"/>
          </p:nvPr>
        </p:nvSpPr>
        <p:spPr>
          <a:ln/>
        </p:spPr>
        <p:txBody>
          <a:bodyPr/>
          <a:lstStyle/>
          <a:p>
            <a:endParaRPr lang="en-US" altLang="pl-PL"/>
          </a:p>
        </p:txBody>
      </p:sp>
      <p:sp>
        <p:nvSpPr>
          <p:cNvPr id="185347" name="Rectangle 3"/>
          <p:cNvSpPr>
            <a:spLocks noGrp="1" noRot="1" noChangeAspect="1" noChangeArrowheads="1" noTextEdit="1"/>
          </p:cNvSpPr>
          <p:nvPr>
            <p:ph type="sldImg"/>
          </p:nvPr>
        </p:nvSpPr>
        <p:spPr>
          <a:ln cap="flat"/>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body" idx="1"/>
          </p:nvPr>
        </p:nvSpPr>
        <p:spPr>
          <a:ln/>
        </p:spPr>
        <p:txBody>
          <a:bodyPr/>
          <a:lstStyle/>
          <a:p>
            <a:endParaRPr lang="en-US" altLang="pl-PL"/>
          </a:p>
        </p:txBody>
      </p:sp>
      <p:sp>
        <p:nvSpPr>
          <p:cNvPr id="187395" name="Rectangle 3"/>
          <p:cNvSpPr>
            <a:spLocks noGrp="1" noRot="1" noChangeAspect="1" noChangeArrowheads="1" noTextEdit="1"/>
          </p:cNvSpPr>
          <p:nvPr>
            <p:ph type="sldImg"/>
          </p:nvPr>
        </p:nvSpPr>
        <p:spPr>
          <a:ln cap="flat"/>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body" idx="1"/>
          </p:nvPr>
        </p:nvSpPr>
        <p:spPr>
          <a:ln/>
        </p:spPr>
        <p:txBody>
          <a:bodyPr/>
          <a:lstStyle/>
          <a:p>
            <a:endParaRPr lang="en-US" altLang="pl-PL"/>
          </a:p>
        </p:txBody>
      </p:sp>
      <p:sp>
        <p:nvSpPr>
          <p:cNvPr id="191491" name="Rectangle 3"/>
          <p:cNvSpPr>
            <a:spLocks noGrp="1" noRot="1" noChangeAspect="1" noChangeArrowheads="1" noTextEdit="1"/>
          </p:cNvSpPr>
          <p:nvPr>
            <p:ph type="sldImg"/>
          </p:nvPr>
        </p:nvSpPr>
        <p:spPr>
          <a:ln cap="flat"/>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r>
              <a:rPr lang="pl-PL" altLang="pl-PL"/>
              <a:t>Koszt opracowania: 0,5 mld US$ (wg. Dan Lenoski, Cisco Systems)</a:t>
            </a:r>
          </a:p>
          <a:p>
            <a:r>
              <a:rPr lang="pl-PL" altLang="pl-PL"/>
              <a:t>Cena karty liniowej: ok. 1 mln US$ (wg. Dan Lenoski, Cisco Systems)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body" idx="1"/>
          </p:nvPr>
        </p:nvSpPr>
        <p:spPr>
          <a:ln/>
        </p:spPr>
        <p:txBody>
          <a:bodyPr/>
          <a:lstStyle/>
          <a:p>
            <a:endParaRPr lang="en-US" altLang="pl-PL"/>
          </a:p>
        </p:txBody>
      </p:sp>
      <p:sp>
        <p:nvSpPr>
          <p:cNvPr id="33795" name="Rectangle 3"/>
          <p:cNvSpPr>
            <a:spLocks noGrp="1" noRot="1" noChangeAspect="1" noChangeArrowheads="1" noTextEdit="1"/>
          </p:cNvSpPr>
          <p:nvPr>
            <p:ph type="sldImg"/>
          </p:nvPr>
        </p:nvSpPr>
        <p:spPr>
          <a:ln cap="flat"/>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body" idx="1"/>
          </p:nvPr>
        </p:nvSpPr>
        <p:spPr bwMode="auto">
          <a:xfrm>
            <a:off x="914400" y="4347002"/>
            <a:ext cx="5029200" cy="384948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pl-PL"/>
          </a:p>
        </p:txBody>
      </p:sp>
      <p:sp>
        <p:nvSpPr>
          <p:cNvPr id="144387" name="Rectangle 3"/>
          <p:cNvSpPr>
            <a:spLocks noGrp="1" noRot="1" noChangeAspect="1" noChangeArrowheads="1" noTextEdit="1"/>
          </p:cNvSpPr>
          <p:nvPr>
            <p:ph type="sldImg"/>
          </p:nvPr>
        </p:nvSpPr>
        <p:spPr bwMode="auto">
          <a:xfrm>
            <a:off x="1292225" y="796925"/>
            <a:ext cx="4273550" cy="3205163"/>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body" idx="1"/>
          </p:nvPr>
        </p:nvSpPr>
        <p:spPr bwMode="auto">
          <a:xfrm>
            <a:off x="914400" y="4347002"/>
            <a:ext cx="5029200" cy="384948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pl-PL"/>
          </a:p>
        </p:txBody>
      </p:sp>
      <p:sp>
        <p:nvSpPr>
          <p:cNvPr id="146435" name="Rectangle 3"/>
          <p:cNvSpPr>
            <a:spLocks noGrp="1" noRot="1" noChangeAspect="1" noChangeArrowheads="1" noTextEdit="1"/>
          </p:cNvSpPr>
          <p:nvPr>
            <p:ph type="sldImg"/>
          </p:nvPr>
        </p:nvSpPr>
        <p:spPr bwMode="auto">
          <a:xfrm>
            <a:off x="1292225" y="796925"/>
            <a:ext cx="4273550" cy="3205163"/>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body" idx="1"/>
          </p:nvPr>
        </p:nvSpPr>
        <p:spPr bwMode="auto">
          <a:xfrm>
            <a:off x="914400" y="4347002"/>
            <a:ext cx="5029200" cy="384948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pl-PL"/>
          </a:p>
        </p:txBody>
      </p:sp>
      <p:sp>
        <p:nvSpPr>
          <p:cNvPr id="148483" name="Rectangle 3"/>
          <p:cNvSpPr>
            <a:spLocks noGrp="1" noRot="1" noChangeAspect="1" noChangeArrowheads="1" noTextEdit="1"/>
          </p:cNvSpPr>
          <p:nvPr>
            <p:ph type="sldImg"/>
          </p:nvPr>
        </p:nvSpPr>
        <p:spPr bwMode="auto">
          <a:xfrm>
            <a:off x="1292225" y="796925"/>
            <a:ext cx="4273550" cy="3205163"/>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ChangeArrowheads="1" noTextEdit="1"/>
          </p:cNvSpPr>
          <p:nvPr>
            <p:ph type="sldImg"/>
          </p:nvPr>
        </p:nvSpPr>
        <p:spPr>
          <a:xfrm>
            <a:off x="1144588" y="687388"/>
            <a:ext cx="4568825" cy="3425825"/>
          </a:xfrm>
          <a:ln cap="flat"/>
        </p:spPr>
      </p:sp>
      <p:sp>
        <p:nvSpPr>
          <p:cNvPr id="193539" name="Rectangle 3"/>
          <p:cNvSpPr>
            <a:spLocks noGrp="1" noChangeArrowheads="1"/>
          </p:cNvSpPr>
          <p:nvPr>
            <p:ph type="body" idx="1"/>
          </p:nvPr>
        </p:nvSpPr>
        <p:spPr>
          <a:xfrm>
            <a:off x="838200" y="4344031"/>
            <a:ext cx="5181600" cy="4038092"/>
          </a:xfrm>
          <a:noFill/>
          <a:ln/>
        </p:spPr>
        <p:txBody>
          <a:bodyPr/>
          <a:lstStyle/>
          <a:p>
            <a:pPr algn="just"/>
            <a:r>
              <a:rPr lang="pl-PL" altLang="pl-PL"/>
              <a:t>Sygnalizacja w łączu abonenckim spełnia dwie podstawowe funkcje: nadzorczą i wybierczą (adresową). Sygnalizacja międzycentralowa musi również spełniać dwie wymienione funkcje, a dodatkowo realizuje także tzw. funkcje zarządzania. Do funkcji nadzorczych można zaliczyć takie, które wykrywają lub realizują zmianę stanu łącza, na przykład: wywołanie, zgłoszenie się centrali, rozłączenie od strony abonenta wywołującego, rozłączenie od strony abonenta wywoływanego. Funkcje wybiercze są związane z procesem zestawiania połączenia, tj. wysyłaniem i odbieraniem informacji adresowych. Informacje wybiercze poza adresem mogą również zawierać sygnały dodatkowe, takie jak na przykład żądanie przesłania kolejnej cyfry czy potwierdzenie odbioru określonego sygnału. Funkcje zarządzania zapewniają optymalizację wykorzystania sieci oraz ułatwiają administrowanie nią. Do typowych funkcji zarządzania należą:</a:t>
            </a:r>
          </a:p>
          <a:p>
            <a:pPr algn="just">
              <a:spcBef>
                <a:spcPct val="0"/>
              </a:spcBef>
              <a:buFontTx/>
              <a:buChar char="•"/>
            </a:pPr>
            <a:r>
              <a:rPr lang="pl-PL" altLang="pl-PL"/>
              <a:t> wykrycie i przesłanie informacji dotyczącej wystąpienia blokady w sieci, </a:t>
            </a:r>
          </a:p>
          <a:p>
            <a:pPr algn="just">
              <a:spcBef>
                <a:spcPct val="0"/>
              </a:spcBef>
              <a:buFontTx/>
              <a:buChar char="•"/>
            </a:pPr>
            <a:r>
              <a:rPr lang="pl-PL" altLang="pl-PL"/>
              <a:t> informowanie o niedostępnoci wyposażenia na skutek uszkodzeń,</a:t>
            </a:r>
          </a:p>
          <a:p>
            <a:pPr algn="just">
              <a:spcBef>
                <a:spcPct val="0"/>
              </a:spcBef>
              <a:buFontTx/>
              <a:buChar char="•"/>
            </a:pPr>
            <a:r>
              <a:rPr lang="pl-PL" altLang="pl-PL"/>
              <a:t> przesyłanie informacji taryfikacyjnych,</a:t>
            </a:r>
          </a:p>
          <a:p>
            <a:pPr>
              <a:spcBef>
                <a:spcPct val="0"/>
              </a:spcBef>
              <a:buFontTx/>
              <a:buChar char="•"/>
            </a:pPr>
            <a:r>
              <a:rPr lang="pl-PL" altLang="pl-PL"/>
              <a:t> przesyłanie informacji alarmowych z bezobsługowych central lub</a:t>
            </a:r>
            <a:br>
              <a:rPr lang="pl-PL" altLang="pl-PL"/>
            </a:br>
            <a:r>
              <a:rPr lang="pl-PL" altLang="pl-PL"/>
              <a:t>  koncentratorów itd.,</a:t>
            </a:r>
          </a:p>
          <a:p>
            <a:pPr algn="just"/>
            <a:r>
              <a:rPr lang="pl-PL" altLang="pl-PL"/>
              <a:t>Należy zauważyć, że często stosowana klasyfikacja sygnałów na sygnały nadzorcze i wybiercze nie musi pokrywać się z klasyfikacją funkcji sygnalizacyjnych. Klasyfikacja sygnałów na nadzorcze (liniowe) i wybiercze (rejestrowe) odzwierciedla podział na sygnały przesyłane między urządzeniami umieszczonymi w drodze rozmównej (np. zespołami połączeniowymi) oraz urządzeniami sterującymi (rejestrami).</a:t>
            </a:r>
            <a:endParaRPr lang="pl-PL" altLang="pl-PL">
              <a:latin typeface="Arial CE" charset="-1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ln/>
        </p:spPr>
        <p:txBody>
          <a:bodyPr/>
          <a:lstStyle/>
          <a:p>
            <a:endParaRPr lang="en-US" altLang="pl-PL"/>
          </a:p>
        </p:txBody>
      </p:sp>
      <p:sp>
        <p:nvSpPr>
          <p:cNvPr id="11267" name="Rectangle 3"/>
          <p:cNvSpPr>
            <a:spLocks noGrp="1" noRot="1" noChangeAspect="1" noChangeArrowheads="1" noTextEdit="1"/>
          </p:cNvSpPr>
          <p:nvPr>
            <p:ph type="sldImg"/>
          </p:nvPr>
        </p:nvSpPr>
        <p:spPr>
          <a:ln cap="flat"/>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Rot="1" noChangeAspect="1" noChangeArrowheads="1" noTextEdit="1"/>
          </p:cNvSpPr>
          <p:nvPr>
            <p:ph type="sldImg"/>
          </p:nvPr>
        </p:nvSpPr>
        <p:spPr>
          <a:xfrm>
            <a:off x="1144588" y="687388"/>
            <a:ext cx="4568825" cy="3425825"/>
          </a:xfrm>
          <a:ln cap="flat"/>
        </p:spPr>
      </p:sp>
      <p:sp>
        <p:nvSpPr>
          <p:cNvPr id="195587" name="Rectangle 3"/>
          <p:cNvSpPr>
            <a:spLocks noGrp="1" noChangeArrowheads="1"/>
          </p:cNvSpPr>
          <p:nvPr>
            <p:ph type="body" idx="1"/>
          </p:nvPr>
        </p:nvSpPr>
        <p:spPr>
          <a:xfrm>
            <a:off x="990600" y="4419773"/>
            <a:ext cx="4876800" cy="4038093"/>
          </a:xfrm>
          <a:noFill/>
          <a:ln/>
        </p:spPr>
        <p:txBody>
          <a:bodyPr/>
          <a:lstStyle/>
          <a:p>
            <a:pPr algn="just"/>
            <a:r>
              <a:rPr lang="pl-PL" altLang="pl-PL"/>
              <a:t>Sygnalizacja prądem stałym jest najczęściej realizowana poprzez przerywanie pętli oraz, w niektórych przypadkach zmianą kierunku płynącego w niej prądu. Pętla zawiera aparat abonenta, łącze i wyposażenie centrali związane z tym łączem. Sygnalizacja prądem stałym bywa również stosowana do wymiany informacji między centralami. </a:t>
            </a:r>
          </a:p>
          <a:p>
            <a:pPr algn="just"/>
            <a:r>
              <a:rPr lang="pl-PL" altLang="pl-PL"/>
              <a:t>Sygnalizacja prądem przemiennym polega na przesyłaniu sygnałów o określonych częstotliwościach mieszczących się w pasmie telefonicznym, od 300 do 3400 Hz, (sygnalizacja w pasmie), bądź też sygnałów o częstotliwościach spoza tego pasma, np. 3825, 3850 Hz (sygnalizacja poza pasmem).</a:t>
            </a:r>
          </a:p>
          <a:p>
            <a:pPr algn="just"/>
            <a:r>
              <a:rPr lang="pl-PL" altLang="pl-PL"/>
              <a:t>W przypadku sygnalizacji przesyłanej w cyfrowych traktach PCM możemy wyróżnić dwa sposoby sygnalizacji: w szczelinie czasowej i poza szczeliną czasową. Pierwszy sposób przypomina sygnalizację w pasmie, a drugi — poza pasmem, w przypadku transmisji analogowej. Sygnalizacja w szczelinie jest stosowana w systemach PCM 24-krotnych. Do celów sygnalizacyjnych wykorzystuje się ósmy bit każdej szczeliny czasowej w co szóstej ramce. W systemie PCM 30/32 szesnasta szczelina czasowa każdej ramki może być wykorzystywana przez sygnalizację dla pozostałych szczelin, czyli mamy tu do czynienia z sygnalizacją poza szczeliną (rozmówną).</a:t>
            </a:r>
            <a:endParaRPr lang="pl-PL" altLang="pl-PL">
              <a:latin typeface="Arial CE" charset="-1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body" idx="1"/>
          </p:nvPr>
        </p:nvSpPr>
        <p:spPr>
          <a:xfrm>
            <a:off x="914400" y="4344032"/>
            <a:ext cx="5029200" cy="4113834"/>
          </a:xfrm>
          <a:ln/>
        </p:spPr>
        <p:txBody>
          <a:bodyPr/>
          <a:lstStyle/>
          <a:p>
            <a:endParaRPr lang="en-US" altLang="pl-PL"/>
          </a:p>
        </p:txBody>
      </p:sp>
      <p:sp>
        <p:nvSpPr>
          <p:cNvPr id="197635" name="Rectangle 3"/>
          <p:cNvSpPr>
            <a:spLocks noGrp="1" noRot="1" noChangeAspect="1" noChangeArrowheads="1" noTextEdit="1"/>
          </p:cNvSpPr>
          <p:nvPr>
            <p:ph type="sldImg"/>
          </p:nvPr>
        </p:nvSpPr>
        <p:spPr>
          <a:xfrm>
            <a:off x="1144588" y="687388"/>
            <a:ext cx="4568825" cy="3425825"/>
          </a:xfrm>
          <a:ln cap="flat"/>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body" idx="1"/>
          </p:nvPr>
        </p:nvSpPr>
        <p:spPr>
          <a:xfrm>
            <a:off x="914400" y="4344032"/>
            <a:ext cx="5029200" cy="4113834"/>
          </a:xfrm>
          <a:ln/>
        </p:spPr>
        <p:txBody>
          <a:bodyPr/>
          <a:lstStyle/>
          <a:p>
            <a:endParaRPr lang="en-US" altLang="pl-PL"/>
          </a:p>
        </p:txBody>
      </p:sp>
      <p:sp>
        <p:nvSpPr>
          <p:cNvPr id="199683" name="Rectangle 3"/>
          <p:cNvSpPr>
            <a:spLocks noGrp="1" noRot="1" noChangeAspect="1" noChangeArrowheads="1" noTextEdit="1"/>
          </p:cNvSpPr>
          <p:nvPr>
            <p:ph type="sldImg"/>
          </p:nvPr>
        </p:nvSpPr>
        <p:spPr>
          <a:xfrm>
            <a:off x="1144588" y="687388"/>
            <a:ext cx="4568825" cy="3425825"/>
          </a:xfrm>
          <a:ln cap="flat"/>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body" idx="1"/>
          </p:nvPr>
        </p:nvSpPr>
        <p:spPr bwMode="auto">
          <a:xfrm>
            <a:off x="914400" y="4347002"/>
            <a:ext cx="5029200" cy="384948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pl-PL"/>
          </a:p>
        </p:txBody>
      </p:sp>
      <p:sp>
        <p:nvSpPr>
          <p:cNvPr id="169987" name="Rectangle 3"/>
          <p:cNvSpPr>
            <a:spLocks noGrp="1" noRot="1" noChangeAspect="1" noChangeArrowheads="1"/>
          </p:cNvSpPr>
          <p:nvPr>
            <p:ph type="sldImg"/>
          </p:nvPr>
        </p:nvSpPr>
        <p:spPr bwMode="auto">
          <a:xfrm>
            <a:off x="1292225" y="796925"/>
            <a:ext cx="4273550" cy="3205163"/>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body" idx="1"/>
          </p:nvPr>
        </p:nvSpPr>
        <p:spPr bwMode="auto">
          <a:xfrm>
            <a:off x="914400" y="4347002"/>
            <a:ext cx="5029200" cy="384948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pl-PL"/>
          </a:p>
        </p:txBody>
      </p:sp>
      <p:sp>
        <p:nvSpPr>
          <p:cNvPr id="99331" name="Rectangle 3"/>
          <p:cNvSpPr>
            <a:spLocks noGrp="1" noRot="1" noChangeAspect="1" noChangeArrowheads="1" noTextEdit="1"/>
          </p:cNvSpPr>
          <p:nvPr>
            <p:ph type="sldImg"/>
          </p:nvPr>
        </p:nvSpPr>
        <p:spPr bwMode="auto">
          <a:xfrm>
            <a:off x="1292225" y="796925"/>
            <a:ext cx="4273550" cy="3205163"/>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body" idx="1"/>
          </p:nvPr>
        </p:nvSpPr>
        <p:spPr bwMode="auto">
          <a:xfrm>
            <a:off x="914400" y="4347002"/>
            <a:ext cx="5029200" cy="384948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pl-PL"/>
          </a:p>
        </p:txBody>
      </p:sp>
      <p:sp>
        <p:nvSpPr>
          <p:cNvPr id="101379" name="Rectangle 3"/>
          <p:cNvSpPr>
            <a:spLocks noGrp="1" noRot="1" noChangeAspect="1" noChangeArrowheads="1" noTextEdit="1"/>
          </p:cNvSpPr>
          <p:nvPr>
            <p:ph type="sldImg"/>
          </p:nvPr>
        </p:nvSpPr>
        <p:spPr bwMode="auto">
          <a:xfrm>
            <a:off x="1292225" y="796925"/>
            <a:ext cx="4273550" cy="3205163"/>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body" idx="1"/>
          </p:nvPr>
        </p:nvSpPr>
        <p:spPr bwMode="auto">
          <a:xfrm>
            <a:off x="914400" y="4347002"/>
            <a:ext cx="5029200" cy="384948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pl-PL"/>
          </a:p>
        </p:txBody>
      </p:sp>
      <p:sp>
        <p:nvSpPr>
          <p:cNvPr id="103427" name="Rectangle 3"/>
          <p:cNvSpPr>
            <a:spLocks noGrp="1" noRot="1" noChangeAspect="1" noChangeArrowheads="1" noTextEdit="1"/>
          </p:cNvSpPr>
          <p:nvPr>
            <p:ph type="sldImg"/>
          </p:nvPr>
        </p:nvSpPr>
        <p:spPr bwMode="auto">
          <a:xfrm>
            <a:off x="1292225" y="796925"/>
            <a:ext cx="4273550" cy="3205163"/>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body" idx="1"/>
          </p:nvPr>
        </p:nvSpPr>
        <p:spPr bwMode="auto">
          <a:xfrm>
            <a:off x="914400" y="4347002"/>
            <a:ext cx="5029200" cy="384948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pl-PL"/>
          </a:p>
        </p:txBody>
      </p:sp>
      <p:sp>
        <p:nvSpPr>
          <p:cNvPr id="105475" name="Rectangle 3"/>
          <p:cNvSpPr>
            <a:spLocks noGrp="1" noRot="1" noChangeAspect="1" noChangeArrowheads="1" noTextEdit="1"/>
          </p:cNvSpPr>
          <p:nvPr>
            <p:ph type="sldImg"/>
          </p:nvPr>
        </p:nvSpPr>
        <p:spPr bwMode="auto">
          <a:xfrm>
            <a:off x="1292225" y="796925"/>
            <a:ext cx="4273550" cy="3205163"/>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body" idx="1"/>
          </p:nvPr>
        </p:nvSpPr>
        <p:spPr>
          <a:xfrm>
            <a:off x="533400" y="4072250"/>
            <a:ext cx="5943600" cy="3981658"/>
          </a:xfrm>
          <a:noFill/>
          <a:ln/>
        </p:spPr>
        <p:txBody>
          <a:bodyPr/>
          <a:lstStyle/>
          <a:p>
            <a:pPr algn="just"/>
            <a:r>
              <a:rPr lang="en-US" altLang="pl-PL" sz="1000"/>
              <a:t>Centralą telefoniczną nazywa się zespół urządzeń zawierających łącznicę telefoniczną oraz urządzenia pomocnicze, jak przełącznice, urządzenia badaniowe i zasilające. </a:t>
            </a:r>
          </a:p>
          <a:p>
            <a:pPr algn="just"/>
            <a:r>
              <a:rPr lang="en-US" altLang="pl-PL" sz="1000"/>
              <a:t>Pole komutacyjne umożliwia dokonywanie połączeń między łączami doprowadzonymi do centrali. Abonenckie zespoły liniowe służą przede wszystkim do wykrywania podniesienia mikrotelefonu przez abonenta; spełniają także inne funkcje, zależnie od rozwiązań konstrukcyjnych centrali. Zespoły obsługowe w centralach z polem komutacyjnym elektromechanicznym zasilają łącza abonenckie, dołączają prąd dzwonienia i różnorodne sygnały tonowe, wykrywają podniesienie mikrotelefonu przez abonenta wywoływanego, a także wykrywają rozłączenie. W przypadku central z polami elektronicznymi część z tych funkcji zespołów obsługowych zostaje przeniesiona do abonenckich zespołów liniowych ze względu na to, że pole elektroniczne nie może przewodzić dużych napięć i prądów związanych na przykład z zasilaniem łączy, czy dzwonieniem. Zespoły połączeniowe spełniają w stosunku do łączy międzycentralowych podobne funkcje jak zespoły obsługowe w stosunku do łączy abonenckich.</a:t>
            </a:r>
          </a:p>
          <a:p>
            <a:pPr algn="just"/>
            <a:r>
              <a:rPr lang="en-US" altLang="pl-PL" sz="1000"/>
              <a:t>Urządzenie sterujące przetwarza odbierane przez centralę informacje sygnalizacyjne i na ich podstawie zestawia połączenia w polu komutacyjnym, a także steruje wysyłaniem sygnalizacji na zewnątrz centrali. Jakkolwiek na rysunku urządzenie sterujące stanowi oddzielny blok funkcjonalny, w niektórych systemach jest ono integralnie połączone z polem komutacyjnym.</a:t>
            </a:r>
          </a:p>
          <a:p>
            <a:pPr algn="just"/>
            <a:r>
              <a:rPr lang="en-US" altLang="pl-PL" sz="1000"/>
              <a:t>Przełącznica główna służy do przyłączania łączy abonenckich i międzycentralowych doprowadzonych do centrali, a także poprzez odpowiednie zmiany jej okablowania, umożliwia zmienianie przyporządkowania poszczególnych łączy wejściom pola komutacyjnego, tak aby, na przykład, zapewnić równomierność obciążenia ruchem wszystkich jego części. Niekiedy ta ostatnia funkcja spełniana jest przez dodatkową przełącznicę, tzw. przełącznicę pośredniczącą. Ważną funkcją przełącznicy głównej jest zabezpieczenie centrali przed przepięciami pochodzącymi z zewnątrz centrali a także umożliwienie urządzeniom testującym dostępu do poszczególnych łączy. </a:t>
            </a:r>
          </a:p>
          <a:p>
            <a:pPr algn="just"/>
            <a:r>
              <a:rPr lang="en-US" altLang="pl-PL" sz="1000"/>
              <a:t>Ważną rolę odgrywają urządzenia zasilające. Ich niezawodność decyduje o pracy całej centrali. Ponieważ centrala musi kontynuować pracę również w przypadku awarii sieci energetycznej, wyposaża się ją w dodatkowe baterie akumulatorów, a niekiedy także w agregaty prądotwórcze. Utrzymanie centrali w stanie zdatności wymaga istnienia urządzeń badaniowych umożliwiających wykrywanie i lokalizację uszkodzeń poszczególnych jej podzespołów. Urządzenia takie mogą być autonomiczne, bądź stanowić integralną część centrali. W pierwszym przypadku dołączane są do testowanych urządzeń przez personel obsługujący centralę.</a:t>
            </a:r>
          </a:p>
          <a:p>
            <a:pPr algn="just"/>
            <a:r>
              <a:rPr lang="en-US" altLang="pl-PL" sz="1000"/>
              <a:t>Przedstawiony na rysunku schemat stanowi jedynie uproszczony przykład. Jak to zostanie pokazane w dalszych rozdziałach centrale telefoniczne mogą posiadać bardzo różnorodne struktury i zawierać wiele dodatkowych urządzeń pominiętych na omawianym rysunku.</a:t>
            </a:r>
          </a:p>
          <a:p>
            <a:pPr algn="just"/>
            <a:endParaRPr lang="en-US" altLang="pl-PL" sz="1000">
              <a:latin typeface="Arial CE" charset="-18"/>
            </a:endParaRPr>
          </a:p>
        </p:txBody>
      </p:sp>
      <p:sp>
        <p:nvSpPr>
          <p:cNvPr id="183299" name="Rectangle 3"/>
          <p:cNvSpPr>
            <a:spLocks noGrp="1" noRot="1" noChangeAspect="1" noChangeArrowheads="1" noTextEdit="1"/>
          </p:cNvSpPr>
          <p:nvPr>
            <p:ph type="sldImg"/>
          </p:nvPr>
        </p:nvSpPr>
        <p:spPr>
          <a:ln cap="flat"/>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body" idx="1"/>
          </p:nvPr>
        </p:nvSpPr>
        <p:spPr>
          <a:ln/>
        </p:spPr>
        <p:txBody>
          <a:bodyPr/>
          <a:lstStyle/>
          <a:p>
            <a:endParaRPr lang="en-US" altLang="pl-PL"/>
          </a:p>
        </p:txBody>
      </p:sp>
      <p:sp>
        <p:nvSpPr>
          <p:cNvPr id="180227" name="Rectangle 3"/>
          <p:cNvSpPr>
            <a:spLocks noGrp="1" noRot="1" noChangeAspect="1" noChangeArrowheads="1" noTextEdit="1"/>
          </p:cNvSpPr>
          <p:nvPr>
            <p:ph type="sldImg"/>
          </p:nvPr>
        </p:nvSpPr>
        <p:spPr>
          <a:ln cap="flat"/>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bwMode="auto">
          <a:xfrm>
            <a:off x="1292225" y="796925"/>
            <a:ext cx="4273550" cy="3205163"/>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03" name="Rectangle 3"/>
          <p:cNvSpPr>
            <a:spLocks noGrp="1" noChangeArrowheads="1"/>
          </p:cNvSpPr>
          <p:nvPr>
            <p:ph type="body" idx="1"/>
          </p:nvPr>
        </p:nvSpPr>
        <p:spPr bwMode="auto">
          <a:xfrm>
            <a:off x="914400" y="4347002"/>
            <a:ext cx="5029200" cy="384948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3634A42B-24D2-4717-AFD9-AE28A1815D56}" type="slidenum">
              <a:rPr lang="pl-PL" altLang="pl-PL"/>
              <a:pPr/>
              <a:t>‹#›</a:t>
            </a:fld>
            <a:endParaRPr lang="pl-PL" altLang="pl-PL"/>
          </a:p>
        </p:txBody>
      </p:sp>
    </p:spTree>
    <p:extLst>
      <p:ext uri="{BB962C8B-B14F-4D97-AF65-F5344CB8AC3E}">
        <p14:creationId xmlns:p14="http://schemas.microsoft.com/office/powerpoint/2010/main" val="1503988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444B77F2-C3DF-49C1-9FA0-909BD23406BB}" type="slidenum">
              <a:rPr lang="pl-PL" altLang="pl-PL"/>
              <a:pPr/>
              <a:t>‹#›</a:t>
            </a:fld>
            <a:endParaRPr lang="pl-PL" altLang="pl-PL"/>
          </a:p>
        </p:txBody>
      </p:sp>
    </p:spTree>
    <p:extLst>
      <p:ext uri="{BB962C8B-B14F-4D97-AF65-F5344CB8AC3E}">
        <p14:creationId xmlns:p14="http://schemas.microsoft.com/office/powerpoint/2010/main" val="3821491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902450" y="476250"/>
            <a:ext cx="1784350" cy="5649913"/>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1547813" y="476250"/>
            <a:ext cx="5202237" cy="5649913"/>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7E1D870-3A11-4B6C-A5ED-1FE4F08FCE9D}" type="slidenum">
              <a:rPr lang="pl-PL" altLang="pl-PL"/>
              <a:pPr/>
              <a:t>‹#›</a:t>
            </a:fld>
            <a:endParaRPr lang="pl-PL" altLang="pl-PL"/>
          </a:p>
        </p:txBody>
      </p:sp>
    </p:spTree>
    <p:extLst>
      <p:ext uri="{BB962C8B-B14F-4D97-AF65-F5344CB8AC3E}">
        <p14:creationId xmlns:p14="http://schemas.microsoft.com/office/powerpoint/2010/main" val="722517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sz="2400"/>
            </a:lvl1p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CAC30138-CF3E-4B39-B154-FAF34C013107}" type="slidenum">
              <a:rPr lang="pl-PL" altLang="pl-PL"/>
              <a:pPr/>
              <a:t>‹#›</a:t>
            </a:fld>
            <a:endParaRPr lang="pl-PL" altLang="pl-PL"/>
          </a:p>
        </p:txBody>
      </p:sp>
      <p:sp>
        <p:nvSpPr>
          <p:cNvPr id="7"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2135172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1ABB84B-35EF-4591-9246-6F16CF28D70A}" type="slidenum">
              <a:rPr lang="pl-PL" altLang="pl-PL"/>
              <a:pPr/>
              <a:t>‹#›</a:t>
            </a:fld>
            <a:endParaRPr lang="pl-PL" altLang="pl-PL"/>
          </a:p>
        </p:txBody>
      </p:sp>
    </p:spTree>
    <p:extLst>
      <p:ext uri="{BB962C8B-B14F-4D97-AF65-F5344CB8AC3E}">
        <p14:creationId xmlns:p14="http://schemas.microsoft.com/office/powerpoint/2010/main" val="336887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1547813" y="1628775"/>
            <a:ext cx="3492500"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192713" y="1628775"/>
            <a:ext cx="3494087"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DD8212F6-D47D-4FED-96D6-22014093339B}" type="slidenum">
              <a:rPr lang="pl-PL" altLang="pl-PL"/>
              <a:pPr/>
              <a:t>‹#›</a:t>
            </a:fld>
            <a:endParaRPr lang="pl-PL" altLang="pl-PL"/>
          </a:p>
        </p:txBody>
      </p:sp>
    </p:spTree>
    <p:extLst>
      <p:ext uri="{BB962C8B-B14F-4D97-AF65-F5344CB8AC3E}">
        <p14:creationId xmlns:p14="http://schemas.microsoft.com/office/powerpoint/2010/main" val="126982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lvl1pPr>
              <a:defRPr/>
            </a:lvl1pPr>
          </a:lstStyle>
          <a:p>
            <a:endParaRPr lang="pl-PL" altLang="pl-PL"/>
          </a:p>
        </p:txBody>
      </p:sp>
      <p:sp>
        <p:nvSpPr>
          <p:cNvPr id="8" name="Symbol zastępczy stopki 7"/>
          <p:cNvSpPr>
            <a:spLocks noGrp="1"/>
          </p:cNvSpPr>
          <p:nvPr>
            <p:ph type="ftr" sz="quarter" idx="11"/>
          </p:nvPr>
        </p:nvSpPr>
        <p:spPr/>
        <p:txBody>
          <a:bodyPr/>
          <a:lstStyle>
            <a:lvl1pPr>
              <a:defRPr/>
            </a:lvl1pPr>
          </a:lstStyle>
          <a:p>
            <a:endParaRPr lang="pl-PL" altLang="pl-PL"/>
          </a:p>
        </p:txBody>
      </p:sp>
      <p:sp>
        <p:nvSpPr>
          <p:cNvPr id="9" name="Symbol zastępczy numeru slajdu 8"/>
          <p:cNvSpPr>
            <a:spLocks noGrp="1"/>
          </p:cNvSpPr>
          <p:nvPr>
            <p:ph type="sldNum" sz="quarter" idx="12"/>
          </p:nvPr>
        </p:nvSpPr>
        <p:spPr/>
        <p:txBody>
          <a:bodyPr/>
          <a:lstStyle>
            <a:lvl1pPr>
              <a:defRPr/>
            </a:lvl1pPr>
          </a:lstStyle>
          <a:p>
            <a:fld id="{E0CED877-3BA9-4313-AE3C-7DB73A656C18}" type="slidenum">
              <a:rPr lang="pl-PL" altLang="pl-PL"/>
              <a:pPr/>
              <a:t>‹#›</a:t>
            </a:fld>
            <a:endParaRPr lang="pl-PL" altLang="pl-PL"/>
          </a:p>
        </p:txBody>
      </p:sp>
    </p:spTree>
    <p:extLst>
      <p:ext uri="{BB962C8B-B14F-4D97-AF65-F5344CB8AC3E}">
        <p14:creationId xmlns:p14="http://schemas.microsoft.com/office/powerpoint/2010/main" val="2169859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lvl1pPr>
              <a:defRPr/>
            </a:lvl1pPr>
          </a:lstStyle>
          <a:p>
            <a:endParaRPr lang="pl-PL" altLang="pl-PL"/>
          </a:p>
        </p:txBody>
      </p:sp>
      <p:sp>
        <p:nvSpPr>
          <p:cNvPr id="4" name="Symbol zastępczy stopki 3"/>
          <p:cNvSpPr>
            <a:spLocks noGrp="1"/>
          </p:cNvSpPr>
          <p:nvPr>
            <p:ph type="ftr" sz="quarter" idx="11"/>
          </p:nvPr>
        </p:nvSpPr>
        <p:spPr/>
        <p:txBody>
          <a:bodyPr/>
          <a:lstStyle>
            <a:lvl1pPr>
              <a:defRPr/>
            </a:lvl1pPr>
          </a:lstStyle>
          <a:p>
            <a:endParaRPr lang="pl-PL" altLang="pl-PL"/>
          </a:p>
        </p:txBody>
      </p:sp>
      <p:sp>
        <p:nvSpPr>
          <p:cNvPr id="5" name="Symbol zastępczy numeru slajdu 4"/>
          <p:cNvSpPr>
            <a:spLocks noGrp="1"/>
          </p:cNvSpPr>
          <p:nvPr>
            <p:ph type="sldNum" sz="quarter" idx="12"/>
          </p:nvPr>
        </p:nvSpPr>
        <p:spPr/>
        <p:txBody>
          <a:bodyPr/>
          <a:lstStyle>
            <a:lvl1pPr>
              <a:defRPr/>
            </a:lvl1pPr>
          </a:lstStyle>
          <a:p>
            <a:fld id="{6D27E4E5-18EE-4D93-852E-BC5E535EE818}" type="slidenum">
              <a:rPr lang="pl-PL" altLang="pl-PL"/>
              <a:pPr/>
              <a:t>‹#›</a:t>
            </a:fld>
            <a:endParaRPr lang="pl-PL" altLang="pl-PL"/>
          </a:p>
        </p:txBody>
      </p:sp>
      <p:sp>
        <p:nvSpPr>
          <p:cNvPr id="6"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4239272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lvl1pPr>
              <a:defRPr/>
            </a:lvl1pPr>
          </a:lstStyle>
          <a:p>
            <a:endParaRPr lang="pl-PL" altLang="pl-PL"/>
          </a:p>
        </p:txBody>
      </p:sp>
      <p:sp>
        <p:nvSpPr>
          <p:cNvPr id="3" name="Symbol zastępczy stopki 2"/>
          <p:cNvSpPr>
            <a:spLocks noGrp="1"/>
          </p:cNvSpPr>
          <p:nvPr>
            <p:ph type="ftr" sz="quarter" idx="11"/>
          </p:nvPr>
        </p:nvSpPr>
        <p:spPr/>
        <p:txBody>
          <a:bodyPr/>
          <a:lstStyle>
            <a:lvl1pPr>
              <a:defRPr/>
            </a:lvl1pPr>
          </a:lstStyle>
          <a:p>
            <a:endParaRPr lang="pl-PL" altLang="pl-PL"/>
          </a:p>
        </p:txBody>
      </p:sp>
      <p:sp>
        <p:nvSpPr>
          <p:cNvPr id="4" name="Symbol zastępczy numeru slajdu 3"/>
          <p:cNvSpPr>
            <a:spLocks noGrp="1"/>
          </p:cNvSpPr>
          <p:nvPr>
            <p:ph type="sldNum" sz="quarter" idx="12"/>
          </p:nvPr>
        </p:nvSpPr>
        <p:spPr/>
        <p:txBody>
          <a:bodyPr/>
          <a:lstStyle>
            <a:lvl1pPr>
              <a:defRPr/>
            </a:lvl1pPr>
          </a:lstStyle>
          <a:p>
            <a:fld id="{25252008-ACDF-4FFA-B6CE-0EF848437AC6}" type="slidenum">
              <a:rPr lang="pl-PL" altLang="pl-PL"/>
              <a:pPr/>
              <a:t>‹#›</a:t>
            </a:fld>
            <a:endParaRPr lang="pl-PL" altLang="pl-PL"/>
          </a:p>
        </p:txBody>
      </p:sp>
    </p:spTree>
    <p:extLst>
      <p:ext uri="{BB962C8B-B14F-4D97-AF65-F5344CB8AC3E}">
        <p14:creationId xmlns:p14="http://schemas.microsoft.com/office/powerpoint/2010/main" val="289727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453706E2-0F25-4D91-AAAD-60E15A619D4F}" type="slidenum">
              <a:rPr lang="pl-PL" altLang="pl-PL"/>
              <a:pPr/>
              <a:t>‹#›</a:t>
            </a:fld>
            <a:endParaRPr lang="pl-PL" altLang="pl-PL"/>
          </a:p>
        </p:txBody>
      </p:sp>
    </p:spTree>
    <p:extLst>
      <p:ext uri="{BB962C8B-B14F-4D97-AF65-F5344CB8AC3E}">
        <p14:creationId xmlns:p14="http://schemas.microsoft.com/office/powerpoint/2010/main" val="68840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5BE8DAFE-3899-41B1-B98F-CFE3B29F6C06}" type="slidenum">
              <a:rPr lang="pl-PL" altLang="pl-PL"/>
              <a:pPr/>
              <a:t>‹#›</a:t>
            </a:fld>
            <a:endParaRPr lang="pl-PL" altLang="pl-PL"/>
          </a:p>
        </p:txBody>
      </p:sp>
    </p:spTree>
    <p:extLst>
      <p:ext uri="{BB962C8B-B14F-4D97-AF65-F5344CB8AC3E}">
        <p14:creationId xmlns:p14="http://schemas.microsoft.com/office/powerpoint/2010/main" val="3585180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47813" y="476250"/>
            <a:ext cx="7138987" cy="9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pl-PL" altLang="pl-PL" smtClean="0"/>
              <a:t>Kliknij, aby edytować styl wzorca tytułu</a:t>
            </a:r>
          </a:p>
        </p:txBody>
      </p:sp>
      <p:sp>
        <p:nvSpPr>
          <p:cNvPr id="1027" name="Rectangle 3"/>
          <p:cNvSpPr>
            <a:spLocks noGrp="1" noChangeArrowheads="1"/>
          </p:cNvSpPr>
          <p:nvPr>
            <p:ph type="body" idx="1"/>
          </p:nvPr>
        </p:nvSpPr>
        <p:spPr bwMode="auto">
          <a:xfrm>
            <a:off x="1547813" y="1628775"/>
            <a:ext cx="7138987" cy="449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pl-PL" altLang="pl-PL" smtClean="0"/>
              <a:t>Kliknij, aby edytować style wzorca tekstu</a:t>
            </a:r>
          </a:p>
          <a:p>
            <a:pPr lvl="1"/>
            <a:r>
              <a:rPr lang="pl-PL" altLang="pl-PL" smtClean="0"/>
              <a:t>Drugi poziom</a:t>
            </a:r>
          </a:p>
          <a:p>
            <a:pPr lvl="2"/>
            <a:r>
              <a:rPr lang="pl-PL" altLang="pl-PL" smtClean="0"/>
              <a:t>Trzeci poziom</a:t>
            </a:r>
          </a:p>
          <a:p>
            <a:pPr lvl="3"/>
            <a:r>
              <a:rPr lang="pl-PL" altLang="pl-PL" smtClean="0"/>
              <a:t>Czwarty poziom</a:t>
            </a:r>
          </a:p>
          <a:p>
            <a:pPr lvl="4"/>
            <a:r>
              <a:rPr lang="pl-PL" altLang="pl-PL" smtClean="0"/>
              <a:t>Piąty poziom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pl-PL" altLang="pl-P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pl-PL" altLang="pl-P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4ED3A27-C904-44F2-A1DB-7406005D858E}" type="slidenum">
              <a:rPr lang="pl-PL" altLang="pl-PL"/>
              <a:pPr/>
              <a:t>‹#›</a:t>
            </a:fld>
            <a:endParaRPr lang="pl-PL" alt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2200" b="1">
          <a:solidFill>
            <a:schemeClr val="tx2"/>
          </a:solidFill>
          <a:latin typeface="+mj-lt"/>
          <a:ea typeface="+mj-ea"/>
          <a:cs typeface="+mj-cs"/>
        </a:defRPr>
      </a:lvl1pPr>
      <a:lvl2pPr algn="l" rtl="0" fontAlgn="base">
        <a:spcBef>
          <a:spcPct val="0"/>
        </a:spcBef>
        <a:spcAft>
          <a:spcPct val="0"/>
        </a:spcAft>
        <a:defRPr sz="2200" b="1">
          <a:solidFill>
            <a:schemeClr val="tx2"/>
          </a:solidFill>
          <a:latin typeface="Verdana" pitchFamily="34" charset="0"/>
        </a:defRPr>
      </a:lvl2pPr>
      <a:lvl3pPr algn="l" rtl="0" fontAlgn="base">
        <a:spcBef>
          <a:spcPct val="0"/>
        </a:spcBef>
        <a:spcAft>
          <a:spcPct val="0"/>
        </a:spcAft>
        <a:defRPr sz="2200" b="1">
          <a:solidFill>
            <a:schemeClr val="tx2"/>
          </a:solidFill>
          <a:latin typeface="Verdana" pitchFamily="34" charset="0"/>
        </a:defRPr>
      </a:lvl3pPr>
      <a:lvl4pPr algn="l" rtl="0" fontAlgn="base">
        <a:spcBef>
          <a:spcPct val="0"/>
        </a:spcBef>
        <a:spcAft>
          <a:spcPct val="0"/>
        </a:spcAft>
        <a:defRPr sz="2200" b="1">
          <a:solidFill>
            <a:schemeClr val="tx2"/>
          </a:solidFill>
          <a:latin typeface="Verdana" pitchFamily="34" charset="0"/>
        </a:defRPr>
      </a:lvl4pPr>
      <a:lvl5pPr algn="l" rtl="0" fontAlgn="base">
        <a:spcBef>
          <a:spcPct val="0"/>
        </a:spcBef>
        <a:spcAft>
          <a:spcPct val="0"/>
        </a:spcAft>
        <a:defRPr sz="2200" b="1">
          <a:solidFill>
            <a:schemeClr val="tx2"/>
          </a:solidFill>
          <a:latin typeface="Verdana" pitchFamily="34" charset="0"/>
        </a:defRPr>
      </a:lvl5pPr>
      <a:lvl6pPr marL="457200" algn="l" rtl="0" fontAlgn="base">
        <a:spcBef>
          <a:spcPct val="0"/>
        </a:spcBef>
        <a:spcAft>
          <a:spcPct val="0"/>
        </a:spcAft>
        <a:defRPr sz="2200" b="1">
          <a:solidFill>
            <a:schemeClr val="tx2"/>
          </a:solidFill>
          <a:latin typeface="Verdana" pitchFamily="34" charset="0"/>
        </a:defRPr>
      </a:lvl6pPr>
      <a:lvl7pPr marL="914400" algn="l" rtl="0" fontAlgn="base">
        <a:spcBef>
          <a:spcPct val="0"/>
        </a:spcBef>
        <a:spcAft>
          <a:spcPct val="0"/>
        </a:spcAft>
        <a:defRPr sz="2200" b="1">
          <a:solidFill>
            <a:schemeClr val="tx2"/>
          </a:solidFill>
          <a:latin typeface="Verdana" pitchFamily="34" charset="0"/>
        </a:defRPr>
      </a:lvl7pPr>
      <a:lvl8pPr marL="1371600" algn="l" rtl="0" fontAlgn="base">
        <a:spcBef>
          <a:spcPct val="0"/>
        </a:spcBef>
        <a:spcAft>
          <a:spcPct val="0"/>
        </a:spcAft>
        <a:defRPr sz="2200" b="1">
          <a:solidFill>
            <a:schemeClr val="tx2"/>
          </a:solidFill>
          <a:latin typeface="Verdana" pitchFamily="34" charset="0"/>
        </a:defRPr>
      </a:lvl8pPr>
      <a:lvl9pPr marL="1828800" algn="l" rtl="0" fontAlgn="base">
        <a:spcBef>
          <a:spcPct val="0"/>
        </a:spcBef>
        <a:spcAft>
          <a:spcPct val="0"/>
        </a:spcAft>
        <a:defRPr sz="2200" b="1">
          <a:solidFill>
            <a:schemeClr val="tx2"/>
          </a:solidFill>
          <a:latin typeface="Verdana" pitchFamily="34"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2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4.xml"/><Relationship Id="rId7"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8.bin"/><Relationship Id="rId5" Type="http://schemas.openxmlformats.org/officeDocument/2006/relationships/image" Target="../media/image5.png"/><Relationship Id="rId10" Type="http://schemas.openxmlformats.org/officeDocument/2006/relationships/oleObject" Target="../embeddings/oleObject12.bin"/><Relationship Id="rId4" Type="http://schemas.openxmlformats.org/officeDocument/2006/relationships/oleObject" Target="../embeddings/oleObject7.bin"/><Relationship Id="rId9"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5.xml"/><Relationship Id="rId7" Type="http://schemas.openxmlformats.org/officeDocument/2006/relationships/oleObject" Target="../embeddings/oleObject15.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14.bin"/><Relationship Id="rId5" Type="http://schemas.openxmlformats.org/officeDocument/2006/relationships/image" Target="../media/image5.png"/><Relationship Id="rId10" Type="http://schemas.openxmlformats.org/officeDocument/2006/relationships/oleObject" Target="../embeddings/oleObject18.bin"/><Relationship Id="rId4" Type="http://schemas.openxmlformats.org/officeDocument/2006/relationships/oleObject" Target="../embeddings/oleObject13.bin"/><Relationship Id="rId9" Type="http://schemas.openxmlformats.org/officeDocument/2006/relationships/oleObject" Target="../embeddings/oleObject17.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oleObject" Target="../embeddings/oleObject20.bin"/><Relationship Id="rId5" Type="http://schemas.openxmlformats.org/officeDocument/2006/relationships/image" Target="../media/image5.png"/><Relationship Id="rId4" Type="http://schemas.openxmlformats.org/officeDocument/2006/relationships/oleObject" Target="../embeddings/oleObject19.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7.wmf"/><Relationship Id="rId5" Type="http://schemas.openxmlformats.org/officeDocument/2006/relationships/oleObject" Target="../embeddings/oleObject22.bin"/><Relationship Id="rId4" Type="http://schemas.openxmlformats.org/officeDocument/2006/relationships/image" Target="../media/image6.wmf"/></Relationships>
</file>

<file path=ppt/slides/_rels/slide24.xml.rels><?xml version="1.0" encoding="UTF-8" standalone="yes"?>
<Relationships xmlns="http://schemas.openxmlformats.org/package/2006/relationships"><Relationship Id="rId8" Type="http://schemas.openxmlformats.org/officeDocument/2006/relationships/image" Target="../media/image11.wmf"/><Relationship Id="rId13" Type="http://schemas.openxmlformats.org/officeDocument/2006/relationships/oleObject" Target="../embeddings/oleObject29.bin"/><Relationship Id="rId3" Type="http://schemas.openxmlformats.org/officeDocument/2006/relationships/oleObject" Target="../embeddings/oleObject24.bin"/><Relationship Id="rId7" Type="http://schemas.openxmlformats.org/officeDocument/2006/relationships/oleObject" Target="../embeddings/oleObject26.bin"/><Relationship Id="rId12" Type="http://schemas.openxmlformats.org/officeDocument/2006/relationships/image" Target="../media/image13.wmf"/><Relationship Id="rId2" Type="http://schemas.openxmlformats.org/officeDocument/2006/relationships/slideLayout" Target="../slideLayouts/slideLayout2.xml"/><Relationship Id="rId16" Type="http://schemas.openxmlformats.org/officeDocument/2006/relationships/image" Target="../media/image15.wmf"/><Relationship Id="rId1" Type="http://schemas.openxmlformats.org/officeDocument/2006/relationships/vmlDrawing" Target="../drawings/vmlDrawing6.vml"/><Relationship Id="rId6" Type="http://schemas.openxmlformats.org/officeDocument/2006/relationships/image" Target="../media/image10.wmf"/><Relationship Id="rId11" Type="http://schemas.openxmlformats.org/officeDocument/2006/relationships/oleObject" Target="../embeddings/oleObject28.bin"/><Relationship Id="rId5" Type="http://schemas.openxmlformats.org/officeDocument/2006/relationships/oleObject" Target="../embeddings/oleObject25.bin"/><Relationship Id="rId15" Type="http://schemas.openxmlformats.org/officeDocument/2006/relationships/oleObject" Target="../embeddings/oleObject30.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27.bin"/><Relationship Id="rId14" Type="http://schemas.openxmlformats.org/officeDocument/2006/relationships/image" Target="../media/image14.w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3.xml"/><Relationship Id="rId7"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png"/><Relationship Id="rId10" Type="http://schemas.openxmlformats.org/officeDocument/2006/relationships/oleObject" Target="../embeddings/oleObject6.bin"/><Relationship Id="rId4" Type="http://schemas.openxmlformats.org/officeDocument/2006/relationships/oleObject" Target="../embeddings/oleObject1.bin"/><Relationship Id="rId9"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30438" y="2932162"/>
            <a:ext cx="6518026" cy="1504950"/>
          </a:xfrm>
          <a:noFill/>
          <a:ln/>
        </p:spPr>
        <p:txBody>
          <a:bodyPr lIns="0" tIns="0" rIns="0" bIns="0" anchor="t"/>
          <a:lstStyle/>
          <a:p>
            <a:pPr>
              <a:lnSpc>
                <a:spcPts val="3800"/>
              </a:lnSpc>
            </a:pPr>
            <a:r>
              <a:rPr lang="en-US" sz="3600" dirty="0" smtClean="0"/>
              <a:t>Switching and Routing</a:t>
            </a:r>
            <a:endParaRPr lang="en-US" altLang="pl-PL" sz="3600" dirty="0">
              <a:solidFill>
                <a:schemeClr val="tx1"/>
              </a:solidFill>
            </a:endParaRPr>
          </a:p>
        </p:txBody>
      </p:sp>
      <p:sp>
        <p:nvSpPr>
          <p:cNvPr id="2053" name="Rectangle 5"/>
          <p:cNvSpPr>
            <a:spLocks noChangeArrowheads="1"/>
          </p:cNvSpPr>
          <p:nvPr/>
        </p:nvSpPr>
        <p:spPr bwMode="auto">
          <a:xfrm>
            <a:off x="2230438" y="4292600"/>
            <a:ext cx="6157912"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2200" b="1">
                <a:solidFill>
                  <a:schemeClr val="tx2"/>
                </a:solidFill>
                <a:latin typeface="Verdana" pitchFamily="34" charset="0"/>
              </a:defRPr>
            </a:lvl1pPr>
            <a:lvl2pPr>
              <a:defRPr sz="2200" b="1">
                <a:solidFill>
                  <a:schemeClr val="tx2"/>
                </a:solidFill>
                <a:latin typeface="Verdana" pitchFamily="34" charset="0"/>
              </a:defRPr>
            </a:lvl2pPr>
            <a:lvl3pPr>
              <a:defRPr sz="2200" b="1">
                <a:solidFill>
                  <a:schemeClr val="tx2"/>
                </a:solidFill>
                <a:latin typeface="Verdana" pitchFamily="34" charset="0"/>
              </a:defRPr>
            </a:lvl3pPr>
            <a:lvl4pPr>
              <a:defRPr sz="2200" b="1">
                <a:solidFill>
                  <a:schemeClr val="tx2"/>
                </a:solidFill>
                <a:latin typeface="Verdana" pitchFamily="34" charset="0"/>
              </a:defRPr>
            </a:lvl4pPr>
            <a:lvl5pPr>
              <a:defRPr sz="2200" b="1">
                <a:solidFill>
                  <a:schemeClr val="tx2"/>
                </a:solidFill>
                <a:latin typeface="Verdana" pitchFamily="34" charset="0"/>
              </a:defRPr>
            </a:lvl5pPr>
            <a:lvl6pPr marL="457200" fontAlgn="base">
              <a:spcBef>
                <a:spcPct val="0"/>
              </a:spcBef>
              <a:spcAft>
                <a:spcPct val="0"/>
              </a:spcAft>
              <a:defRPr sz="2200" b="1">
                <a:solidFill>
                  <a:schemeClr val="tx2"/>
                </a:solidFill>
                <a:latin typeface="Verdana" pitchFamily="34" charset="0"/>
              </a:defRPr>
            </a:lvl6pPr>
            <a:lvl7pPr marL="914400" fontAlgn="base">
              <a:spcBef>
                <a:spcPct val="0"/>
              </a:spcBef>
              <a:spcAft>
                <a:spcPct val="0"/>
              </a:spcAft>
              <a:defRPr sz="2200" b="1">
                <a:solidFill>
                  <a:schemeClr val="tx2"/>
                </a:solidFill>
                <a:latin typeface="Verdana" pitchFamily="34" charset="0"/>
              </a:defRPr>
            </a:lvl7pPr>
            <a:lvl8pPr marL="1371600" fontAlgn="base">
              <a:spcBef>
                <a:spcPct val="0"/>
              </a:spcBef>
              <a:spcAft>
                <a:spcPct val="0"/>
              </a:spcAft>
              <a:defRPr sz="2200" b="1">
                <a:solidFill>
                  <a:schemeClr val="tx2"/>
                </a:solidFill>
                <a:latin typeface="Verdana" pitchFamily="34" charset="0"/>
              </a:defRPr>
            </a:lvl8pPr>
            <a:lvl9pPr marL="1828800" fontAlgn="base">
              <a:spcBef>
                <a:spcPct val="0"/>
              </a:spcBef>
              <a:spcAft>
                <a:spcPct val="0"/>
              </a:spcAft>
              <a:defRPr sz="2200" b="1">
                <a:solidFill>
                  <a:schemeClr val="tx2"/>
                </a:solidFill>
                <a:latin typeface="Verdana" pitchFamily="34" charset="0"/>
              </a:defRPr>
            </a:lvl9pPr>
          </a:lstStyle>
          <a:p>
            <a:pPr>
              <a:lnSpc>
                <a:spcPts val="2400"/>
              </a:lnSpc>
            </a:pPr>
            <a:r>
              <a:rPr lang="pl-PL" altLang="pl-PL" sz="2400" dirty="0" smtClean="0">
                <a:solidFill>
                  <a:schemeClr val="tx1"/>
                </a:solidFill>
              </a:rPr>
              <a:t>Andrzej Jajszczyk </a:t>
            </a:r>
            <a:endParaRPr lang="pl-PL" altLang="pl-PL" sz="2400" dirty="0">
              <a:solidFill>
                <a:schemeClr val="tx1"/>
              </a:solidFill>
            </a:endParaRPr>
          </a:p>
        </p:txBody>
      </p:sp>
      <p:sp>
        <p:nvSpPr>
          <p:cNvPr id="3" name="pole tekstowe 2"/>
          <p:cNvSpPr txBox="1"/>
          <p:nvPr/>
        </p:nvSpPr>
        <p:spPr>
          <a:xfrm>
            <a:off x="2086422" y="5373216"/>
            <a:ext cx="6446018" cy="846386"/>
          </a:xfrm>
          <a:prstGeom prst="rect">
            <a:avLst/>
          </a:prstGeom>
          <a:noFill/>
        </p:spPr>
        <p:txBody>
          <a:bodyPr wrap="square" rtlCol="0">
            <a:spAutoFit/>
          </a:bodyPr>
          <a:lstStyle/>
          <a:p>
            <a:pPr>
              <a:spcAft>
                <a:spcPts val="600"/>
              </a:spcAft>
            </a:pPr>
            <a:r>
              <a:rPr lang="en-US" sz="2400" b="1" dirty="0" smtClean="0"/>
              <a:t>Introduction to Telecommunications</a:t>
            </a:r>
            <a:endParaRPr lang="en-US" sz="2400" b="1" dirty="0"/>
          </a:p>
          <a:p>
            <a:pPr>
              <a:spcAft>
                <a:spcPts val="600"/>
              </a:spcAft>
            </a:pPr>
            <a:r>
              <a:rPr lang="en-US" sz="2000" b="1" dirty="0" smtClean="0"/>
              <a:t>E&amp;T, </a:t>
            </a:r>
            <a:r>
              <a:rPr lang="en-US" sz="2000" b="1" dirty="0" smtClean="0"/>
              <a:t>20</a:t>
            </a:r>
            <a:r>
              <a:rPr lang="pl-PL" sz="2000" b="1" dirty="0" smtClean="0"/>
              <a:t>20</a:t>
            </a:r>
            <a:r>
              <a:rPr lang="en-US" sz="2000" b="1" dirty="0" smtClean="0"/>
              <a:t>/20</a:t>
            </a:r>
            <a:r>
              <a:rPr lang="pl-PL" sz="2000" b="1" dirty="0" smtClean="0"/>
              <a:t>21</a:t>
            </a:r>
            <a:r>
              <a:rPr lang="en-US" sz="2000" b="1" dirty="0" smtClean="0"/>
              <a:t>, </a:t>
            </a:r>
            <a:r>
              <a:rPr lang="en-US" sz="2000" b="1" dirty="0" smtClean="0"/>
              <a:t>Lecture </a:t>
            </a:r>
            <a:r>
              <a:rPr lang="pl-PL" sz="2000" b="1" dirty="0"/>
              <a:t>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509" name="Group 157"/>
          <p:cNvGrpSpPr>
            <a:grpSpLocks/>
          </p:cNvGrpSpPr>
          <p:nvPr/>
        </p:nvGrpSpPr>
        <p:grpSpPr bwMode="auto">
          <a:xfrm>
            <a:off x="1235075" y="1866900"/>
            <a:ext cx="5984875" cy="4352925"/>
            <a:chOff x="834" y="1136"/>
            <a:chExt cx="3770" cy="2742"/>
          </a:xfrm>
        </p:grpSpPr>
        <p:grpSp>
          <p:nvGrpSpPr>
            <p:cNvPr id="100493" name="Group 141"/>
            <p:cNvGrpSpPr>
              <a:grpSpLocks/>
            </p:cNvGrpSpPr>
            <p:nvPr/>
          </p:nvGrpSpPr>
          <p:grpSpPr bwMode="auto">
            <a:xfrm>
              <a:off x="3036" y="3127"/>
              <a:ext cx="1568" cy="751"/>
              <a:chOff x="816" y="3168"/>
              <a:chExt cx="1568" cy="751"/>
            </a:xfrm>
          </p:grpSpPr>
          <p:graphicFrame>
            <p:nvGraphicFramePr>
              <p:cNvPr id="100494" name="Object 142"/>
              <p:cNvGraphicFramePr>
                <a:graphicFrameLocks noChangeAspect="1"/>
              </p:cNvGraphicFramePr>
              <p:nvPr/>
            </p:nvGraphicFramePr>
            <p:xfrm>
              <a:off x="1776" y="3168"/>
              <a:ext cx="608" cy="415"/>
            </p:xfrm>
            <a:graphic>
              <a:graphicData uri="http://schemas.openxmlformats.org/presentationml/2006/ole">
                <mc:AlternateContent xmlns:mc="http://schemas.openxmlformats.org/markup-compatibility/2006">
                  <mc:Choice xmlns:v="urn:schemas-microsoft-com:vml" Requires="v">
                    <p:oleObj spid="_x0000_s38100" name="Photo Editor Photo" r:id="rId4" imgW="3067478" imgH="2228571" progId="MSPhotoEd.3">
                      <p:embed/>
                    </p:oleObj>
                  </mc:Choice>
                  <mc:Fallback>
                    <p:oleObj name="Photo Editor Photo" r:id="rId4"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6" y="3168"/>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0495" name="Object 143"/>
              <p:cNvGraphicFramePr>
                <a:graphicFrameLocks noChangeAspect="1"/>
              </p:cNvGraphicFramePr>
              <p:nvPr/>
            </p:nvGraphicFramePr>
            <p:xfrm>
              <a:off x="1216" y="3504"/>
              <a:ext cx="608" cy="415"/>
            </p:xfrm>
            <a:graphic>
              <a:graphicData uri="http://schemas.openxmlformats.org/presentationml/2006/ole">
                <mc:AlternateContent xmlns:mc="http://schemas.openxmlformats.org/markup-compatibility/2006">
                  <mc:Choice xmlns:v="urn:schemas-microsoft-com:vml" Requires="v">
                    <p:oleObj spid="_x0000_s38101" name="Photo Editor Photo" r:id="rId6" imgW="3067478" imgH="2228571" progId="MSPhotoEd.3">
                      <p:embed/>
                    </p:oleObj>
                  </mc:Choice>
                  <mc:Fallback>
                    <p:oleObj name="Photo Editor Photo" r:id="rId6"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6" y="3504"/>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0496" name="Object 144"/>
              <p:cNvGraphicFramePr>
                <a:graphicFrameLocks noChangeAspect="1"/>
              </p:cNvGraphicFramePr>
              <p:nvPr/>
            </p:nvGraphicFramePr>
            <p:xfrm>
              <a:off x="816" y="3216"/>
              <a:ext cx="608" cy="415"/>
            </p:xfrm>
            <a:graphic>
              <a:graphicData uri="http://schemas.openxmlformats.org/presentationml/2006/ole">
                <mc:AlternateContent xmlns:mc="http://schemas.openxmlformats.org/markup-compatibility/2006">
                  <mc:Choice xmlns:v="urn:schemas-microsoft-com:vml" Requires="v">
                    <p:oleObj spid="_x0000_s38102" name="Photo Editor Photo" r:id="rId7" imgW="3067478" imgH="2228571" progId="MSPhotoEd.3">
                      <p:embed/>
                    </p:oleObj>
                  </mc:Choice>
                  <mc:Fallback>
                    <p:oleObj name="Photo Editor Photo" r:id="rId7"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3216"/>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0497" name="Line 145"/>
              <p:cNvSpPr>
                <a:spLocks noChangeShapeType="1"/>
              </p:cNvSpPr>
              <p:nvPr/>
            </p:nvSpPr>
            <p:spPr bwMode="auto">
              <a:xfrm flipH="1">
                <a:off x="1801" y="3501"/>
                <a:ext cx="22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98" name="Line 146"/>
              <p:cNvSpPr>
                <a:spLocks noChangeShapeType="1"/>
              </p:cNvSpPr>
              <p:nvPr/>
            </p:nvSpPr>
            <p:spPr bwMode="auto">
              <a:xfrm>
                <a:off x="1264" y="3436"/>
                <a:ext cx="235"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99" name="Line 147"/>
              <p:cNvSpPr>
                <a:spLocks noChangeShapeType="1"/>
              </p:cNvSpPr>
              <p:nvPr/>
            </p:nvSpPr>
            <p:spPr bwMode="auto">
              <a:xfrm>
                <a:off x="1673" y="3726"/>
                <a:ext cx="7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grpSp>
        <p:grpSp>
          <p:nvGrpSpPr>
            <p:cNvPr id="100500" name="Group 148"/>
            <p:cNvGrpSpPr>
              <a:grpSpLocks/>
            </p:cNvGrpSpPr>
            <p:nvPr/>
          </p:nvGrpSpPr>
          <p:grpSpPr bwMode="auto">
            <a:xfrm>
              <a:off x="834" y="3102"/>
              <a:ext cx="1568" cy="751"/>
              <a:chOff x="816" y="3168"/>
              <a:chExt cx="1568" cy="751"/>
            </a:xfrm>
          </p:grpSpPr>
          <p:graphicFrame>
            <p:nvGraphicFramePr>
              <p:cNvPr id="100501" name="Object 149"/>
              <p:cNvGraphicFramePr>
                <a:graphicFrameLocks noChangeAspect="1"/>
              </p:cNvGraphicFramePr>
              <p:nvPr/>
            </p:nvGraphicFramePr>
            <p:xfrm>
              <a:off x="1776" y="3168"/>
              <a:ext cx="608" cy="415"/>
            </p:xfrm>
            <a:graphic>
              <a:graphicData uri="http://schemas.openxmlformats.org/presentationml/2006/ole">
                <mc:AlternateContent xmlns:mc="http://schemas.openxmlformats.org/markup-compatibility/2006">
                  <mc:Choice xmlns:v="urn:schemas-microsoft-com:vml" Requires="v">
                    <p:oleObj spid="_x0000_s38103" name="Photo Editor Photo" r:id="rId8" imgW="3067478" imgH="2228571" progId="MSPhotoEd.3">
                      <p:embed/>
                    </p:oleObj>
                  </mc:Choice>
                  <mc:Fallback>
                    <p:oleObj name="Photo Editor Photo" r:id="rId8"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6" y="3168"/>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0502" name="Object 150"/>
              <p:cNvGraphicFramePr>
                <a:graphicFrameLocks noChangeAspect="1"/>
              </p:cNvGraphicFramePr>
              <p:nvPr/>
            </p:nvGraphicFramePr>
            <p:xfrm>
              <a:off x="1216" y="3504"/>
              <a:ext cx="608" cy="415"/>
            </p:xfrm>
            <a:graphic>
              <a:graphicData uri="http://schemas.openxmlformats.org/presentationml/2006/ole">
                <mc:AlternateContent xmlns:mc="http://schemas.openxmlformats.org/markup-compatibility/2006">
                  <mc:Choice xmlns:v="urn:schemas-microsoft-com:vml" Requires="v">
                    <p:oleObj spid="_x0000_s38104" name="Photo Editor Photo" r:id="rId9" imgW="3067478" imgH="2228571" progId="MSPhotoEd.3">
                      <p:embed/>
                    </p:oleObj>
                  </mc:Choice>
                  <mc:Fallback>
                    <p:oleObj name="Photo Editor Photo" r:id="rId9"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6" y="3504"/>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0503" name="Object 151"/>
              <p:cNvGraphicFramePr>
                <a:graphicFrameLocks noChangeAspect="1"/>
              </p:cNvGraphicFramePr>
              <p:nvPr/>
            </p:nvGraphicFramePr>
            <p:xfrm>
              <a:off x="816" y="3216"/>
              <a:ext cx="608" cy="415"/>
            </p:xfrm>
            <a:graphic>
              <a:graphicData uri="http://schemas.openxmlformats.org/presentationml/2006/ole">
                <mc:AlternateContent xmlns:mc="http://schemas.openxmlformats.org/markup-compatibility/2006">
                  <mc:Choice xmlns:v="urn:schemas-microsoft-com:vml" Requires="v">
                    <p:oleObj spid="_x0000_s38105" name="Photo Editor Photo" r:id="rId10" imgW="3067478" imgH="2228571" progId="MSPhotoEd.3">
                      <p:embed/>
                    </p:oleObj>
                  </mc:Choice>
                  <mc:Fallback>
                    <p:oleObj name="Photo Editor Photo" r:id="rId10"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3216"/>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0504" name="Line 152"/>
              <p:cNvSpPr>
                <a:spLocks noChangeShapeType="1"/>
              </p:cNvSpPr>
              <p:nvPr/>
            </p:nvSpPr>
            <p:spPr bwMode="auto">
              <a:xfrm flipH="1">
                <a:off x="1801" y="3501"/>
                <a:ext cx="22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505" name="Line 153"/>
              <p:cNvSpPr>
                <a:spLocks noChangeShapeType="1"/>
              </p:cNvSpPr>
              <p:nvPr/>
            </p:nvSpPr>
            <p:spPr bwMode="auto">
              <a:xfrm>
                <a:off x="1264" y="3436"/>
                <a:ext cx="235"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506" name="Line 154"/>
              <p:cNvSpPr>
                <a:spLocks noChangeShapeType="1"/>
              </p:cNvSpPr>
              <p:nvPr/>
            </p:nvSpPr>
            <p:spPr bwMode="auto">
              <a:xfrm>
                <a:off x="1673" y="3726"/>
                <a:ext cx="7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grpSp>
        <p:sp>
          <p:nvSpPr>
            <p:cNvPr id="100354" name="Rectangle 2"/>
            <p:cNvSpPr>
              <a:spLocks noChangeArrowheads="1"/>
            </p:cNvSpPr>
            <p:nvPr/>
          </p:nvSpPr>
          <p:spPr bwMode="auto">
            <a:xfrm>
              <a:off x="3612" y="1872"/>
              <a:ext cx="646" cy="192"/>
            </a:xfrm>
            <a:prstGeom prst="rect">
              <a:avLst/>
            </a:prstGeom>
            <a:solidFill>
              <a:srgbClr val="FFFFCC"/>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0355" name="Rectangle 3"/>
            <p:cNvSpPr>
              <a:spLocks noChangeArrowheads="1"/>
            </p:cNvSpPr>
            <p:nvPr/>
          </p:nvSpPr>
          <p:spPr bwMode="auto">
            <a:xfrm>
              <a:off x="1404" y="1858"/>
              <a:ext cx="646" cy="192"/>
            </a:xfrm>
            <a:prstGeom prst="rect">
              <a:avLst/>
            </a:prstGeom>
            <a:solidFill>
              <a:srgbClr val="FFFFCC"/>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0356" name="AutoShape 4"/>
            <p:cNvSpPr>
              <a:spLocks noChangeArrowheads="1"/>
            </p:cNvSpPr>
            <p:nvPr/>
          </p:nvSpPr>
          <p:spPr bwMode="auto">
            <a:xfrm>
              <a:off x="2024" y="1168"/>
              <a:ext cx="631" cy="472"/>
            </a:xfrm>
            <a:prstGeom prst="roundRect">
              <a:avLst>
                <a:gd name="adj" fmla="val 11870"/>
              </a:avLst>
            </a:prstGeom>
            <a:solidFill>
              <a:srgbClr val="FFFFCC"/>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0357" name="AutoShape 5"/>
            <p:cNvSpPr>
              <a:spLocks noChangeArrowheads="1"/>
            </p:cNvSpPr>
            <p:nvPr/>
          </p:nvSpPr>
          <p:spPr bwMode="auto">
            <a:xfrm>
              <a:off x="3059" y="1159"/>
              <a:ext cx="631" cy="481"/>
            </a:xfrm>
            <a:prstGeom prst="roundRect">
              <a:avLst>
                <a:gd name="adj" fmla="val 11958"/>
              </a:avLst>
            </a:prstGeom>
            <a:solidFill>
              <a:srgbClr val="FFFFCC"/>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0358" name="Rectangle 6"/>
            <p:cNvSpPr>
              <a:spLocks noChangeArrowheads="1"/>
            </p:cNvSpPr>
            <p:nvPr/>
          </p:nvSpPr>
          <p:spPr bwMode="auto">
            <a:xfrm>
              <a:off x="1408" y="2042"/>
              <a:ext cx="644" cy="668"/>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0359" name="Line 7"/>
            <p:cNvSpPr>
              <a:spLocks noChangeShapeType="1"/>
            </p:cNvSpPr>
            <p:nvPr/>
          </p:nvSpPr>
          <p:spPr bwMode="auto">
            <a:xfrm>
              <a:off x="1523" y="2525"/>
              <a:ext cx="16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360" name="Oval 8"/>
            <p:cNvSpPr>
              <a:spLocks noChangeArrowheads="1"/>
            </p:cNvSpPr>
            <p:nvPr/>
          </p:nvSpPr>
          <p:spPr bwMode="auto">
            <a:xfrm>
              <a:off x="1704" y="2500"/>
              <a:ext cx="20" cy="35"/>
            </a:xfrm>
            <a:prstGeom prst="ellipse">
              <a:avLst/>
            </a:prstGeom>
            <a:solidFill>
              <a:srgbClr val="000000"/>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0361" name="Arc 9"/>
            <p:cNvSpPr>
              <a:spLocks/>
            </p:cNvSpPr>
            <p:nvPr/>
          </p:nvSpPr>
          <p:spPr bwMode="auto">
            <a:xfrm>
              <a:off x="1712" y="2345"/>
              <a:ext cx="115" cy="173"/>
            </a:xfrm>
            <a:custGeom>
              <a:avLst/>
              <a:gdLst>
                <a:gd name="G0" fmla="+- 173 0 0"/>
                <a:gd name="G1" fmla="+- 21600 0 0"/>
                <a:gd name="G2" fmla="+- 21600 0 0"/>
                <a:gd name="T0" fmla="*/ 0 w 21773"/>
                <a:gd name="T1" fmla="*/ 1 h 21727"/>
                <a:gd name="T2" fmla="*/ 21773 w 21773"/>
                <a:gd name="T3" fmla="*/ 21727 h 21727"/>
                <a:gd name="T4" fmla="*/ 173 w 21773"/>
                <a:gd name="T5" fmla="*/ 21600 h 21727"/>
              </a:gdLst>
              <a:ahLst/>
              <a:cxnLst>
                <a:cxn ang="0">
                  <a:pos x="T0" y="T1"/>
                </a:cxn>
                <a:cxn ang="0">
                  <a:pos x="T2" y="T3"/>
                </a:cxn>
                <a:cxn ang="0">
                  <a:pos x="T4" y="T5"/>
                </a:cxn>
              </a:cxnLst>
              <a:rect l="0" t="0" r="r" b="b"/>
              <a:pathLst>
                <a:path w="21773" h="21727" fill="none" extrusionOk="0">
                  <a:moveTo>
                    <a:pt x="-1" y="0"/>
                  </a:moveTo>
                  <a:cubicBezTo>
                    <a:pt x="57" y="0"/>
                    <a:pt x="115" y="-1"/>
                    <a:pt x="173" y="0"/>
                  </a:cubicBezTo>
                  <a:cubicBezTo>
                    <a:pt x="12102" y="0"/>
                    <a:pt x="21773" y="9670"/>
                    <a:pt x="21773" y="21600"/>
                  </a:cubicBezTo>
                  <a:cubicBezTo>
                    <a:pt x="21773" y="21642"/>
                    <a:pt x="21772" y="21684"/>
                    <a:pt x="21772" y="21726"/>
                  </a:cubicBezTo>
                </a:path>
                <a:path w="21773" h="21727" stroke="0" extrusionOk="0">
                  <a:moveTo>
                    <a:pt x="-1" y="0"/>
                  </a:moveTo>
                  <a:cubicBezTo>
                    <a:pt x="57" y="0"/>
                    <a:pt x="115" y="-1"/>
                    <a:pt x="173" y="0"/>
                  </a:cubicBezTo>
                  <a:cubicBezTo>
                    <a:pt x="12102" y="0"/>
                    <a:pt x="21773" y="9670"/>
                    <a:pt x="21773" y="21600"/>
                  </a:cubicBezTo>
                  <a:cubicBezTo>
                    <a:pt x="21773" y="21642"/>
                    <a:pt x="21772" y="21684"/>
                    <a:pt x="21772" y="21726"/>
                  </a:cubicBezTo>
                  <a:lnTo>
                    <a:pt x="173" y="2160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362" name="Arc 10"/>
            <p:cNvSpPr>
              <a:spLocks/>
            </p:cNvSpPr>
            <p:nvPr/>
          </p:nvSpPr>
          <p:spPr bwMode="auto">
            <a:xfrm>
              <a:off x="1714" y="2521"/>
              <a:ext cx="113" cy="163"/>
            </a:xfrm>
            <a:custGeom>
              <a:avLst/>
              <a:gdLst>
                <a:gd name="G0" fmla="+- 178 0 0"/>
                <a:gd name="G1" fmla="+- 0 0 0"/>
                <a:gd name="G2" fmla="+- 21600 0 0"/>
                <a:gd name="T0" fmla="*/ 21778 w 21778"/>
                <a:gd name="T1" fmla="*/ 134 h 21600"/>
                <a:gd name="T2" fmla="*/ 0 w 21778"/>
                <a:gd name="T3" fmla="*/ 21599 h 21600"/>
                <a:gd name="T4" fmla="*/ 178 w 21778"/>
                <a:gd name="T5" fmla="*/ 0 h 21600"/>
              </a:gdLst>
              <a:ahLst/>
              <a:cxnLst>
                <a:cxn ang="0">
                  <a:pos x="T0" y="T1"/>
                </a:cxn>
                <a:cxn ang="0">
                  <a:pos x="T2" y="T3"/>
                </a:cxn>
                <a:cxn ang="0">
                  <a:pos x="T4" y="T5"/>
                </a:cxn>
              </a:cxnLst>
              <a:rect l="0" t="0" r="r" b="b"/>
              <a:pathLst>
                <a:path w="21778" h="21600" fill="none" extrusionOk="0">
                  <a:moveTo>
                    <a:pt x="21777" y="133"/>
                  </a:moveTo>
                  <a:cubicBezTo>
                    <a:pt x="21703" y="12010"/>
                    <a:pt x="12055" y="21599"/>
                    <a:pt x="178" y="21600"/>
                  </a:cubicBezTo>
                  <a:cubicBezTo>
                    <a:pt x="118" y="21600"/>
                    <a:pt x="59" y="21599"/>
                    <a:pt x="-1" y="21599"/>
                  </a:cubicBezTo>
                </a:path>
                <a:path w="21778" h="21600" stroke="0" extrusionOk="0">
                  <a:moveTo>
                    <a:pt x="21777" y="133"/>
                  </a:moveTo>
                  <a:cubicBezTo>
                    <a:pt x="21703" y="12010"/>
                    <a:pt x="12055" y="21599"/>
                    <a:pt x="178" y="21600"/>
                  </a:cubicBezTo>
                  <a:cubicBezTo>
                    <a:pt x="118" y="21600"/>
                    <a:pt x="59" y="21599"/>
                    <a:pt x="-1" y="21599"/>
                  </a:cubicBezTo>
                  <a:lnTo>
                    <a:pt x="178" y="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363" name="Line 11"/>
            <p:cNvSpPr>
              <a:spLocks noChangeShapeType="1"/>
            </p:cNvSpPr>
            <p:nvPr/>
          </p:nvSpPr>
          <p:spPr bwMode="auto">
            <a:xfrm>
              <a:off x="1833" y="2525"/>
              <a:ext cx="12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364" name="Line 12"/>
            <p:cNvSpPr>
              <a:spLocks noChangeShapeType="1"/>
            </p:cNvSpPr>
            <p:nvPr/>
          </p:nvSpPr>
          <p:spPr bwMode="auto">
            <a:xfrm flipV="1">
              <a:off x="1720" y="2336"/>
              <a:ext cx="113" cy="18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393" name="Line 41"/>
            <p:cNvSpPr>
              <a:spLocks noChangeShapeType="1"/>
            </p:cNvSpPr>
            <p:nvPr/>
          </p:nvSpPr>
          <p:spPr bwMode="auto">
            <a:xfrm>
              <a:off x="1823" y="2718"/>
              <a:ext cx="0" cy="71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395" name="Line 43"/>
            <p:cNvSpPr>
              <a:spLocks noChangeShapeType="1"/>
            </p:cNvSpPr>
            <p:nvPr/>
          </p:nvSpPr>
          <p:spPr bwMode="auto">
            <a:xfrm flipV="1">
              <a:off x="1507" y="2718"/>
              <a:ext cx="0" cy="65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397" name="Line 45"/>
            <p:cNvSpPr>
              <a:spLocks noChangeShapeType="1"/>
            </p:cNvSpPr>
            <p:nvPr/>
          </p:nvSpPr>
          <p:spPr bwMode="auto">
            <a:xfrm flipV="1">
              <a:off x="1758" y="2718"/>
              <a:ext cx="0" cy="94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398" name="Line 46"/>
            <p:cNvSpPr>
              <a:spLocks noChangeShapeType="1"/>
            </p:cNvSpPr>
            <p:nvPr/>
          </p:nvSpPr>
          <p:spPr bwMode="auto">
            <a:xfrm>
              <a:off x="2143" y="1417"/>
              <a:ext cx="16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399" name="Oval 47"/>
            <p:cNvSpPr>
              <a:spLocks noChangeArrowheads="1"/>
            </p:cNvSpPr>
            <p:nvPr/>
          </p:nvSpPr>
          <p:spPr bwMode="auto">
            <a:xfrm>
              <a:off x="2325" y="1392"/>
              <a:ext cx="20" cy="36"/>
            </a:xfrm>
            <a:prstGeom prst="ellipse">
              <a:avLst/>
            </a:prstGeom>
            <a:solidFill>
              <a:srgbClr val="000000"/>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0400" name="Arc 48"/>
            <p:cNvSpPr>
              <a:spLocks/>
            </p:cNvSpPr>
            <p:nvPr/>
          </p:nvSpPr>
          <p:spPr bwMode="auto">
            <a:xfrm>
              <a:off x="2332" y="1239"/>
              <a:ext cx="116" cy="172"/>
            </a:xfrm>
            <a:custGeom>
              <a:avLst/>
              <a:gdLst>
                <a:gd name="G0" fmla="+- 0 0 0"/>
                <a:gd name="G1" fmla="+- 21600 0 0"/>
                <a:gd name="G2" fmla="+- 21600 0 0"/>
                <a:gd name="T0" fmla="*/ 0 w 21600"/>
                <a:gd name="T1" fmla="*/ 0 h 21600"/>
                <a:gd name="T2" fmla="*/ 21600 w 21600"/>
                <a:gd name="T3" fmla="*/ 21474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880" y="0"/>
                    <a:pt x="21530" y="9594"/>
                    <a:pt x="21599" y="21474"/>
                  </a:cubicBezTo>
                </a:path>
                <a:path w="21600" h="21600" stroke="0" extrusionOk="0">
                  <a:moveTo>
                    <a:pt x="-1" y="0"/>
                  </a:moveTo>
                  <a:cubicBezTo>
                    <a:pt x="11880" y="0"/>
                    <a:pt x="21530" y="9594"/>
                    <a:pt x="21599" y="21474"/>
                  </a:cubicBezTo>
                  <a:lnTo>
                    <a:pt x="0" y="2160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01" name="Arc 49"/>
            <p:cNvSpPr>
              <a:spLocks/>
            </p:cNvSpPr>
            <p:nvPr/>
          </p:nvSpPr>
          <p:spPr bwMode="auto">
            <a:xfrm>
              <a:off x="2335" y="1414"/>
              <a:ext cx="113" cy="162"/>
            </a:xfrm>
            <a:custGeom>
              <a:avLst/>
              <a:gdLst>
                <a:gd name="G0" fmla="+- 178 0 0"/>
                <a:gd name="G1" fmla="+- 0 0 0"/>
                <a:gd name="G2" fmla="+- 21600 0 0"/>
                <a:gd name="T0" fmla="*/ 21778 w 21778"/>
                <a:gd name="T1" fmla="*/ 0 h 21600"/>
                <a:gd name="T2" fmla="*/ 0 w 21778"/>
                <a:gd name="T3" fmla="*/ 21599 h 21600"/>
                <a:gd name="T4" fmla="*/ 178 w 21778"/>
                <a:gd name="T5" fmla="*/ 0 h 21600"/>
              </a:gdLst>
              <a:ahLst/>
              <a:cxnLst>
                <a:cxn ang="0">
                  <a:pos x="T0" y="T1"/>
                </a:cxn>
                <a:cxn ang="0">
                  <a:pos x="T2" y="T3"/>
                </a:cxn>
                <a:cxn ang="0">
                  <a:pos x="T4" y="T5"/>
                </a:cxn>
              </a:cxnLst>
              <a:rect l="0" t="0" r="r" b="b"/>
              <a:pathLst>
                <a:path w="21778" h="21600" fill="none" extrusionOk="0">
                  <a:moveTo>
                    <a:pt x="21778" y="0"/>
                  </a:moveTo>
                  <a:cubicBezTo>
                    <a:pt x="21778" y="11929"/>
                    <a:pt x="12107" y="21600"/>
                    <a:pt x="178" y="21600"/>
                  </a:cubicBezTo>
                  <a:cubicBezTo>
                    <a:pt x="118" y="21600"/>
                    <a:pt x="59" y="21599"/>
                    <a:pt x="-1" y="21599"/>
                  </a:cubicBezTo>
                </a:path>
                <a:path w="21778" h="21600" stroke="0" extrusionOk="0">
                  <a:moveTo>
                    <a:pt x="21778" y="0"/>
                  </a:moveTo>
                  <a:cubicBezTo>
                    <a:pt x="21778" y="11929"/>
                    <a:pt x="12107" y="21600"/>
                    <a:pt x="178" y="21600"/>
                  </a:cubicBezTo>
                  <a:cubicBezTo>
                    <a:pt x="118" y="21600"/>
                    <a:pt x="59" y="21599"/>
                    <a:pt x="-1" y="21599"/>
                  </a:cubicBezTo>
                  <a:lnTo>
                    <a:pt x="178" y="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02" name="Line 50"/>
            <p:cNvSpPr>
              <a:spLocks noChangeShapeType="1"/>
            </p:cNvSpPr>
            <p:nvPr/>
          </p:nvSpPr>
          <p:spPr bwMode="auto">
            <a:xfrm>
              <a:off x="2454" y="1417"/>
              <a:ext cx="105"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03" name="Line 51"/>
            <p:cNvSpPr>
              <a:spLocks noChangeShapeType="1"/>
            </p:cNvSpPr>
            <p:nvPr/>
          </p:nvSpPr>
          <p:spPr bwMode="auto">
            <a:xfrm flipV="1">
              <a:off x="2340" y="1230"/>
              <a:ext cx="114" cy="18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04" name="Line 52"/>
            <p:cNvSpPr>
              <a:spLocks noChangeShapeType="1"/>
            </p:cNvSpPr>
            <p:nvPr/>
          </p:nvSpPr>
          <p:spPr bwMode="auto">
            <a:xfrm>
              <a:off x="3177" y="1417"/>
              <a:ext cx="17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05" name="Oval 53"/>
            <p:cNvSpPr>
              <a:spLocks noChangeArrowheads="1"/>
            </p:cNvSpPr>
            <p:nvPr/>
          </p:nvSpPr>
          <p:spPr bwMode="auto">
            <a:xfrm>
              <a:off x="3360" y="1392"/>
              <a:ext cx="20" cy="36"/>
            </a:xfrm>
            <a:prstGeom prst="ellipse">
              <a:avLst/>
            </a:prstGeom>
            <a:solidFill>
              <a:srgbClr val="000000"/>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0406" name="Arc 54"/>
            <p:cNvSpPr>
              <a:spLocks/>
            </p:cNvSpPr>
            <p:nvPr/>
          </p:nvSpPr>
          <p:spPr bwMode="auto">
            <a:xfrm>
              <a:off x="3367" y="1239"/>
              <a:ext cx="115" cy="172"/>
            </a:xfrm>
            <a:custGeom>
              <a:avLst/>
              <a:gdLst>
                <a:gd name="G0" fmla="+- 0 0 0"/>
                <a:gd name="G1" fmla="+- 21600 0 0"/>
                <a:gd name="G2" fmla="+- 21600 0 0"/>
                <a:gd name="T0" fmla="*/ 0 w 21600"/>
                <a:gd name="T1" fmla="*/ 0 h 21600"/>
                <a:gd name="T2" fmla="*/ 21600 w 21600"/>
                <a:gd name="T3" fmla="*/ 21474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880" y="0"/>
                    <a:pt x="21530" y="9594"/>
                    <a:pt x="21599" y="21474"/>
                  </a:cubicBezTo>
                </a:path>
                <a:path w="21600" h="21600" stroke="0" extrusionOk="0">
                  <a:moveTo>
                    <a:pt x="-1" y="0"/>
                  </a:moveTo>
                  <a:cubicBezTo>
                    <a:pt x="11880" y="0"/>
                    <a:pt x="21530" y="9594"/>
                    <a:pt x="21599" y="21474"/>
                  </a:cubicBezTo>
                  <a:lnTo>
                    <a:pt x="0" y="2160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07" name="Arc 55"/>
            <p:cNvSpPr>
              <a:spLocks/>
            </p:cNvSpPr>
            <p:nvPr/>
          </p:nvSpPr>
          <p:spPr bwMode="auto">
            <a:xfrm>
              <a:off x="3370" y="1414"/>
              <a:ext cx="113" cy="162"/>
            </a:xfrm>
            <a:custGeom>
              <a:avLst/>
              <a:gdLst>
                <a:gd name="G0" fmla="+- 178 0 0"/>
                <a:gd name="G1" fmla="+- 0 0 0"/>
                <a:gd name="G2" fmla="+- 21600 0 0"/>
                <a:gd name="T0" fmla="*/ 21778 w 21778"/>
                <a:gd name="T1" fmla="*/ 0 h 21600"/>
                <a:gd name="T2" fmla="*/ 0 w 21778"/>
                <a:gd name="T3" fmla="*/ 21599 h 21600"/>
                <a:gd name="T4" fmla="*/ 178 w 21778"/>
                <a:gd name="T5" fmla="*/ 0 h 21600"/>
              </a:gdLst>
              <a:ahLst/>
              <a:cxnLst>
                <a:cxn ang="0">
                  <a:pos x="T0" y="T1"/>
                </a:cxn>
                <a:cxn ang="0">
                  <a:pos x="T2" y="T3"/>
                </a:cxn>
                <a:cxn ang="0">
                  <a:pos x="T4" y="T5"/>
                </a:cxn>
              </a:cxnLst>
              <a:rect l="0" t="0" r="r" b="b"/>
              <a:pathLst>
                <a:path w="21778" h="21600" fill="none" extrusionOk="0">
                  <a:moveTo>
                    <a:pt x="21778" y="0"/>
                  </a:moveTo>
                  <a:cubicBezTo>
                    <a:pt x="21778" y="11929"/>
                    <a:pt x="12107" y="21600"/>
                    <a:pt x="178" y="21600"/>
                  </a:cubicBezTo>
                  <a:cubicBezTo>
                    <a:pt x="118" y="21600"/>
                    <a:pt x="59" y="21599"/>
                    <a:pt x="-1" y="21599"/>
                  </a:cubicBezTo>
                </a:path>
                <a:path w="21778" h="21600" stroke="0" extrusionOk="0">
                  <a:moveTo>
                    <a:pt x="21778" y="0"/>
                  </a:moveTo>
                  <a:cubicBezTo>
                    <a:pt x="21778" y="11929"/>
                    <a:pt x="12107" y="21600"/>
                    <a:pt x="178" y="21600"/>
                  </a:cubicBezTo>
                  <a:cubicBezTo>
                    <a:pt x="118" y="21600"/>
                    <a:pt x="59" y="21599"/>
                    <a:pt x="-1" y="21599"/>
                  </a:cubicBezTo>
                  <a:lnTo>
                    <a:pt x="178" y="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08" name="Line 56"/>
            <p:cNvSpPr>
              <a:spLocks noChangeShapeType="1"/>
            </p:cNvSpPr>
            <p:nvPr/>
          </p:nvSpPr>
          <p:spPr bwMode="auto">
            <a:xfrm>
              <a:off x="3489" y="1417"/>
              <a:ext cx="92"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09" name="Line 57"/>
            <p:cNvSpPr>
              <a:spLocks noChangeShapeType="1"/>
            </p:cNvSpPr>
            <p:nvPr/>
          </p:nvSpPr>
          <p:spPr bwMode="auto">
            <a:xfrm flipV="1">
              <a:off x="3375" y="1230"/>
              <a:ext cx="114" cy="18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10" name="Line 58"/>
            <p:cNvSpPr>
              <a:spLocks noChangeShapeType="1"/>
            </p:cNvSpPr>
            <p:nvPr/>
          </p:nvSpPr>
          <p:spPr bwMode="auto">
            <a:xfrm flipV="1">
              <a:off x="1736" y="1408"/>
              <a:ext cx="0" cy="45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11" name="Line 59"/>
            <p:cNvSpPr>
              <a:spLocks noChangeShapeType="1"/>
            </p:cNvSpPr>
            <p:nvPr/>
          </p:nvSpPr>
          <p:spPr bwMode="auto">
            <a:xfrm>
              <a:off x="1744" y="1408"/>
              <a:ext cx="267"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12" name="Line 60"/>
            <p:cNvSpPr>
              <a:spLocks noChangeShapeType="1"/>
            </p:cNvSpPr>
            <p:nvPr/>
          </p:nvSpPr>
          <p:spPr bwMode="auto">
            <a:xfrm>
              <a:off x="2664" y="1408"/>
              <a:ext cx="38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13" name="Line 61"/>
            <p:cNvSpPr>
              <a:spLocks noChangeShapeType="1"/>
            </p:cNvSpPr>
            <p:nvPr/>
          </p:nvSpPr>
          <p:spPr bwMode="auto">
            <a:xfrm>
              <a:off x="3700" y="1408"/>
              <a:ext cx="23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14" name="Line 62"/>
            <p:cNvSpPr>
              <a:spLocks noChangeShapeType="1"/>
            </p:cNvSpPr>
            <p:nvPr/>
          </p:nvSpPr>
          <p:spPr bwMode="auto">
            <a:xfrm flipH="1" flipV="1">
              <a:off x="3942" y="1408"/>
              <a:ext cx="2" cy="47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15" name="Rectangle 63"/>
            <p:cNvSpPr>
              <a:spLocks noChangeArrowheads="1"/>
            </p:cNvSpPr>
            <p:nvPr/>
          </p:nvSpPr>
          <p:spPr bwMode="auto">
            <a:xfrm>
              <a:off x="2357" y="1989"/>
              <a:ext cx="97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Tahoma" pitchFamily="34" charset="0"/>
                </a:rPr>
                <a:t>Digital links</a:t>
              </a:r>
            </a:p>
          </p:txBody>
        </p:sp>
        <p:sp>
          <p:nvSpPr>
            <p:cNvPr id="100416" name="Line 64"/>
            <p:cNvSpPr>
              <a:spLocks noChangeShapeType="1"/>
            </p:cNvSpPr>
            <p:nvPr/>
          </p:nvSpPr>
          <p:spPr bwMode="auto">
            <a:xfrm>
              <a:off x="1869" y="1746"/>
              <a:ext cx="719" cy="237"/>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17" name="Line 65"/>
            <p:cNvSpPr>
              <a:spLocks noChangeShapeType="1"/>
            </p:cNvSpPr>
            <p:nvPr/>
          </p:nvSpPr>
          <p:spPr bwMode="auto">
            <a:xfrm flipV="1">
              <a:off x="3115" y="1779"/>
              <a:ext cx="668" cy="20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18" name="Rectangle 66"/>
            <p:cNvSpPr>
              <a:spLocks noChangeArrowheads="1"/>
            </p:cNvSpPr>
            <p:nvPr/>
          </p:nvSpPr>
          <p:spPr bwMode="auto">
            <a:xfrm>
              <a:off x="3615" y="2061"/>
              <a:ext cx="644" cy="668"/>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0419" name="Line 67"/>
            <p:cNvSpPr>
              <a:spLocks noChangeShapeType="1"/>
            </p:cNvSpPr>
            <p:nvPr/>
          </p:nvSpPr>
          <p:spPr bwMode="auto">
            <a:xfrm>
              <a:off x="3730" y="2543"/>
              <a:ext cx="16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20" name="Oval 68"/>
            <p:cNvSpPr>
              <a:spLocks noChangeArrowheads="1"/>
            </p:cNvSpPr>
            <p:nvPr/>
          </p:nvSpPr>
          <p:spPr bwMode="auto">
            <a:xfrm>
              <a:off x="3911" y="2518"/>
              <a:ext cx="20" cy="36"/>
            </a:xfrm>
            <a:prstGeom prst="ellipse">
              <a:avLst/>
            </a:prstGeom>
            <a:solidFill>
              <a:srgbClr val="000000"/>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0421" name="Arc 69"/>
            <p:cNvSpPr>
              <a:spLocks/>
            </p:cNvSpPr>
            <p:nvPr/>
          </p:nvSpPr>
          <p:spPr bwMode="auto">
            <a:xfrm>
              <a:off x="3919" y="2364"/>
              <a:ext cx="114" cy="173"/>
            </a:xfrm>
            <a:custGeom>
              <a:avLst/>
              <a:gdLst>
                <a:gd name="G0" fmla="+- 0 0 0"/>
                <a:gd name="G1" fmla="+- 21600 0 0"/>
                <a:gd name="G2" fmla="+- 21600 0 0"/>
                <a:gd name="T0" fmla="*/ 0 w 21600"/>
                <a:gd name="T1" fmla="*/ 0 h 21727"/>
                <a:gd name="T2" fmla="*/ 21600 w 21600"/>
                <a:gd name="T3" fmla="*/ 21727 h 21727"/>
                <a:gd name="T4" fmla="*/ 0 w 21600"/>
                <a:gd name="T5" fmla="*/ 21600 h 21727"/>
              </a:gdLst>
              <a:ahLst/>
              <a:cxnLst>
                <a:cxn ang="0">
                  <a:pos x="T0" y="T1"/>
                </a:cxn>
                <a:cxn ang="0">
                  <a:pos x="T2" y="T3"/>
                </a:cxn>
                <a:cxn ang="0">
                  <a:pos x="T4" y="T5"/>
                </a:cxn>
              </a:cxnLst>
              <a:rect l="0" t="0" r="r" b="b"/>
              <a:pathLst>
                <a:path w="21600" h="21727" fill="none" extrusionOk="0">
                  <a:moveTo>
                    <a:pt x="-1" y="0"/>
                  </a:moveTo>
                  <a:cubicBezTo>
                    <a:pt x="11929" y="0"/>
                    <a:pt x="21600" y="9670"/>
                    <a:pt x="21600" y="21600"/>
                  </a:cubicBezTo>
                  <a:cubicBezTo>
                    <a:pt x="21600" y="21642"/>
                    <a:pt x="21599" y="21684"/>
                    <a:pt x="21599" y="21726"/>
                  </a:cubicBezTo>
                </a:path>
                <a:path w="21600" h="21727" stroke="0" extrusionOk="0">
                  <a:moveTo>
                    <a:pt x="-1" y="0"/>
                  </a:moveTo>
                  <a:cubicBezTo>
                    <a:pt x="11929" y="0"/>
                    <a:pt x="21600" y="9670"/>
                    <a:pt x="21600" y="21600"/>
                  </a:cubicBezTo>
                  <a:cubicBezTo>
                    <a:pt x="21600" y="21642"/>
                    <a:pt x="21599" y="21684"/>
                    <a:pt x="21599" y="21726"/>
                  </a:cubicBezTo>
                  <a:lnTo>
                    <a:pt x="0" y="2160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22" name="Arc 70"/>
            <p:cNvSpPr>
              <a:spLocks/>
            </p:cNvSpPr>
            <p:nvPr/>
          </p:nvSpPr>
          <p:spPr bwMode="auto">
            <a:xfrm>
              <a:off x="3922" y="2540"/>
              <a:ext cx="111" cy="163"/>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23" name="Line 71"/>
            <p:cNvSpPr>
              <a:spLocks noChangeShapeType="1"/>
            </p:cNvSpPr>
            <p:nvPr/>
          </p:nvSpPr>
          <p:spPr bwMode="auto">
            <a:xfrm>
              <a:off x="4040" y="2543"/>
              <a:ext cx="12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24" name="Line 72"/>
            <p:cNvSpPr>
              <a:spLocks noChangeShapeType="1"/>
            </p:cNvSpPr>
            <p:nvPr/>
          </p:nvSpPr>
          <p:spPr bwMode="auto">
            <a:xfrm flipV="1">
              <a:off x="3926" y="2355"/>
              <a:ext cx="114" cy="18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53" name="Line 101"/>
            <p:cNvSpPr>
              <a:spLocks noChangeShapeType="1"/>
            </p:cNvSpPr>
            <p:nvPr/>
          </p:nvSpPr>
          <p:spPr bwMode="auto">
            <a:xfrm>
              <a:off x="4021" y="2742"/>
              <a:ext cx="0" cy="72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55" name="Line 103"/>
            <p:cNvSpPr>
              <a:spLocks noChangeShapeType="1"/>
            </p:cNvSpPr>
            <p:nvPr/>
          </p:nvSpPr>
          <p:spPr bwMode="auto">
            <a:xfrm flipV="1">
              <a:off x="3714" y="2737"/>
              <a:ext cx="0" cy="65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57" name="Line 105"/>
            <p:cNvSpPr>
              <a:spLocks noChangeShapeType="1"/>
            </p:cNvSpPr>
            <p:nvPr/>
          </p:nvSpPr>
          <p:spPr bwMode="auto">
            <a:xfrm flipV="1">
              <a:off x="3964" y="2737"/>
              <a:ext cx="0" cy="95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58" name="Line 106"/>
            <p:cNvSpPr>
              <a:spLocks noChangeShapeType="1"/>
            </p:cNvSpPr>
            <p:nvPr/>
          </p:nvSpPr>
          <p:spPr bwMode="auto">
            <a:xfrm flipV="1">
              <a:off x="2864" y="1532"/>
              <a:ext cx="0" cy="426"/>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59" name="Line 107"/>
            <p:cNvSpPr>
              <a:spLocks noChangeShapeType="1"/>
            </p:cNvSpPr>
            <p:nvPr/>
          </p:nvSpPr>
          <p:spPr bwMode="auto">
            <a:xfrm flipV="1">
              <a:off x="1930" y="2975"/>
              <a:ext cx="426" cy="149"/>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60" name="Line 108"/>
            <p:cNvSpPr>
              <a:spLocks noChangeShapeType="1"/>
            </p:cNvSpPr>
            <p:nvPr/>
          </p:nvSpPr>
          <p:spPr bwMode="auto">
            <a:xfrm>
              <a:off x="3322" y="2984"/>
              <a:ext cx="332" cy="159"/>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64" name="Rectangle 112"/>
            <p:cNvSpPr>
              <a:spLocks noChangeArrowheads="1"/>
            </p:cNvSpPr>
            <p:nvPr/>
          </p:nvSpPr>
          <p:spPr bwMode="auto">
            <a:xfrm>
              <a:off x="1597" y="1862"/>
              <a:ext cx="279"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A/D</a:t>
              </a:r>
              <a:endParaRPr lang="en-US" altLang="pl-PL" sz="1200">
                <a:solidFill>
                  <a:srgbClr val="000000"/>
                </a:solidFill>
                <a:latin typeface="Arial CE" charset="-18"/>
              </a:endParaRPr>
            </a:p>
          </p:txBody>
        </p:sp>
        <p:sp>
          <p:nvSpPr>
            <p:cNvPr id="100465" name="Line 113"/>
            <p:cNvSpPr>
              <a:spLocks noChangeShapeType="1"/>
            </p:cNvSpPr>
            <p:nvPr/>
          </p:nvSpPr>
          <p:spPr bwMode="auto">
            <a:xfrm>
              <a:off x="2112" y="1178"/>
              <a:ext cx="0" cy="46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66" name="Line 114"/>
            <p:cNvSpPr>
              <a:spLocks noChangeShapeType="1"/>
            </p:cNvSpPr>
            <p:nvPr/>
          </p:nvSpPr>
          <p:spPr bwMode="auto">
            <a:xfrm>
              <a:off x="2585" y="1178"/>
              <a:ext cx="0" cy="46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67" name="Rectangle 115"/>
            <p:cNvSpPr>
              <a:spLocks noChangeArrowheads="1"/>
            </p:cNvSpPr>
            <p:nvPr/>
          </p:nvSpPr>
          <p:spPr bwMode="auto">
            <a:xfrm>
              <a:off x="1973" y="1169"/>
              <a:ext cx="183"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D</a:t>
              </a:r>
              <a:endParaRPr lang="en-US" altLang="pl-PL" sz="1200">
                <a:solidFill>
                  <a:srgbClr val="000000"/>
                </a:solidFill>
                <a:latin typeface="Arial CE" charset="-18"/>
              </a:endParaRPr>
            </a:p>
          </p:txBody>
        </p:sp>
        <p:sp>
          <p:nvSpPr>
            <p:cNvPr id="100468" name="Rectangle 116"/>
            <p:cNvSpPr>
              <a:spLocks noChangeArrowheads="1"/>
            </p:cNvSpPr>
            <p:nvPr/>
          </p:nvSpPr>
          <p:spPr bwMode="auto">
            <a:xfrm>
              <a:off x="1999" y="1310"/>
              <a:ext cx="141"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a:t>
              </a:r>
              <a:endParaRPr lang="en-US" altLang="pl-PL" sz="1200">
                <a:solidFill>
                  <a:srgbClr val="000000"/>
                </a:solidFill>
                <a:latin typeface="Arial CE" charset="-18"/>
              </a:endParaRPr>
            </a:p>
          </p:txBody>
        </p:sp>
        <p:sp>
          <p:nvSpPr>
            <p:cNvPr id="100469" name="Rectangle 117"/>
            <p:cNvSpPr>
              <a:spLocks noChangeArrowheads="1"/>
            </p:cNvSpPr>
            <p:nvPr/>
          </p:nvSpPr>
          <p:spPr bwMode="auto">
            <a:xfrm>
              <a:off x="1984" y="1446"/>
              <a:ext cx="183"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A</a:t>
              </a:r>
              <a:endParaRPr lang="en-US" altLang="pl-PL" sz="1200">
                <a:solidFill>
                  <a:srgbClr val="000000"/>
                </a:solidFill>
                <a:latin typeface="Arial CE" charset="-18"/>
              </a:endParaRPr>
            </a:p>
          </p:txBody>
        </p:sp>
        <p:sp>
          <p:nvSpPr>
            <p:cNvPr id="100470" name="Rectangle 118"/>
            <p:cNvSpPr>
              <a:spLocks noChangeArrowheads="1"/>
            </p:cNvSpPr>
            <p:nvPr/>
          </p:nvSpPr>
          <p:spPr bwMode="auto">
            <a:xfrm>
              <a:off x="2532" y="1164"/>
              <a:ext cx="183"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A</a:t>
              </a:r>
              <a:endParaRPr lang="en-US" altLang="pl-PL" sz="1200">
                <a:solidFill>
                  <a:srgbClr val="000000"/>
                </a:solidFill>
                <a:latin typeface="Arial CE" charset="-18"/>
              </a:endParaRPr>
            </a:p>
          </p:txBody>
        </p:sp>
        <p:sp>
          <p:nvSpPr>
            <p:cNvPr id="100471" name="Rectangle 119"/>
            <p:cNvSpPr>
              <a:spLocks noChangeArrowheads="1"/>
            </p:cNvSpPr>
            <p:nvPr/>
          </p:nvSpPr>
          <p:spPr bwMode="auto">
            <a:xfrm>
              <a:off x="2556" y="1301"/>
              <a:ext cx="141"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a:t>
              </a:r>
              <a:endParaRPr lang="en-US" altLang="pl-PL" sz="1200">
                <a:solidFill>
                  <a:srgbClr val="000000"/>
                </a:solidFill>
                <a:latin typeface="Arial CE" charset="-18"/>
              </a:endParaRPr>
            </a:p>
          </p:txBody>
        </p:sp>
        <p:sp>
          <p:nvSpPr>
            <p:cNvPr id="100472" name="Rectangle 120"/>
            <p:cNvSpPr>
              <a:spLocks noChangeArrowheads="1"/>
            </p:cNvSpPr>
            <p:nvPr/>
          </p:nvSpPr>
          <p:spPr bwMode="auto">
            <a:xfrm>
              <a:off x="2532" y="1450"/>
              <a:ext cx="183"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D</a:t>
              </a:r>
              <a:endParaRPr lang="en-US" altLang="pl-PL" sz="1200">
                <a:solidFill>
                  <a:srgbClr val="000000"/>
                </a:solidFill>
                <a:latin typeface="Arial CE" charset="-18"/>
              </a:endParaRPr>
            </a:p>
          </p:txBody>
        </p:sp>
        <p:sp>
          <p:nvSpPr>
            <p:cNvPr id="100475" name="Rectangle 123"/>
            <p:cNvSpPr>
              <a:spLocks noChangeArrowheads="1"/>
            </p:cNvSpPr>
            <p:nvPr/>
          </p:nvSpPr>
          <p:spPr bwMode="auto">
            <a:xfrm>
              <a:off x="3803" y="1881"/>
              <a:ext cx="279"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D/A</a:t>
              </a:r>
              <a:endParaRPr lang="en-US" altLang="pl-PL" sz="1200">
                <a:solidFill>
                  <a:srgbClr val="000000"/>
                </a:solidFill>
                <a:latin typeface="Arial CE" charset="-18"/>
              </a:endParaRPr>
            </a:p>
          </p:txBody>
        </p:sp>
        <p:sp>
          <p:nvSpPr>
            <p:cNvPr id="100477" name="Line 125"/>
            <p:cNvSpPr>
              <a:spLocks noChangeShapeType="1"/>
            </p:cNvSpPr>
            <p:nvPr/>
          </p:nvSpPr>
          <p:spPr bwMode="auto">
            <a:xfrm>
              <a:off x="3152" y="1164"/>
              <a:ext cx="0" cy="47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78" name="Line 126"/>
            <p:cNvSpPr>
              <a:spLocks noChangeShapeType="1"/>
            </p:cNvSpPr>
            <p:nvPr/>
          </p:nvSpPr>
          <p:spPr bwMode="auto">
            <a:xfrm>
              <a:off x="3612" y="1168"/>
              <a:ext cx="0" cy="47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479" name="Rectangle 127"/>
            <p:cNvSpPr>
              <a:spLocks noChangeArrowheads="1"/>
            </p:cNvSpPr>
            <p:nvPr/>
          </p:nvSpPr>
          <p:spPr bwMode="auto">
            <a:xfrm>
              <a:off x="3011" y="1145"/>
              <a:ext cx="183"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D</a:t>
              </a:r>
              <a:endParaRPr lang="en-US" altLang="pl-PL" sz="1200">
                <a:solidFill>
                  <a:srgbClr val="000000"/>
                </a:solidFill>
                <a:latin typeface="Arial CE" charset="-18"/>
              </a:endParaRPr>
            </a:p>
          </p:txBody>
        </p:sp>
        <p:sp>
          <p:nvSpPr>
            <p:cNvPr id="100480" name="Rectangle 128"/>
            <p:cNvSpPr>
              <a:spLocks noChangeArrowheads="1"/>
            </p:cNvSpPr>
            <p:nvPr/>
          </p:nvSpPr>
          <p:spPr bwMode="auto">
            <a:xfrm>
              <a:off x="3032" y="1291"/>
              <a:ext cx="141"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a:t>
              </a:r>
              <a:endParaRPr lang="en-US" altLang="pl-PL" sz="1200">
                <a:solidFill>
                  <a:srgbClr val="000000"/>
                </a:solidFill>
                <a:latin typeface="Arial CE" charset="-18"/>
              </a:endParaRPr>
            </a:p>
          </p:txBody>
        </p:sp>
        <p:sp>
          <p:nvSpPr>
            <p:cNvPr id="100481" name="Rectangle 129"/>
            <p:cNvSpPr>
              <a:spLocks noChangeArrowheads="1"/>
            </p:cNvSpPr>
            <p:nvPr/>
          </p:nvSpPr>
          <p:spPr bwMode="auto">
            <a:xfrm>
              <a:off x="3011" y="1436"/>
              <a:ext cx="183"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A</a:t>
              </a:r>
              <a:endParaRPr lang="en-US" altLang="pl-PL" sz="1200">
                <a:solidFill>
                  <a:srgbClr val="000000"/>
                </a:solidFill>
                <a:latin typeface="Arial CE" charset="-18"/>
              </a:endParaRPr>
            </a:p>
          </p:txBody>
        </p:sp>
        <p:sp>
          <p:nvSpPr>
            <p:cNvPr id="100482" name="Rectangle 130"/>
            <p:cNvSpPr>
              <a:spLocks noChangeArrowheads="1"/>
            </p:cNvSpPr>
            <p:nvPr/>
          </p:nvSpPr>
          <p:spPr bwMode="auto">
            <a:xfrm>
              <a:off x="3562" y="1136"/>
              <a:ext cx="183"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A</a:t>
              </a:r>
              <a:endParaRPr lang="en-US" altLang="pl-PL" sz="1200">
                <a:solidFill>
                  <a:srgbClr val="000000"/>
                </a:solidFill>
                <a:latin typeface="Arial CE" charset="-18"/>
              </a:endParaRPr>
            </a:p>
          </p:txBody>
        </p:sp>
        <p:sp>
          <p:nvSpPr>
            <p:cNvPr id="100483" name="Rectangle 131"/>
            <p:cNvSpPr>
              <a:spLocks noChangeArrowheads="1"/>
            </p:cNvSpPr>
            <p:nvPr/>
          </p:nvSpPr>
          <p:spPr bwMode="auto">
            <a:xfrm>
              <a:off x="3586" y="1287"/>
              <a:ext cx="141"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a:t>
              </a:r>
              <a:endParaRPr lang="en-US" altLang="pl-PL" sz="1200">
                <a:solidFill>
                  <a:srgbClr val="000000"/>
                </a:solidFill>
                <a:latin typeface="Arial CE" charset="-18"/>
              </a:endParaRPr>
            </a:p>
          </p:txBody>
        </p:sp>
        <p:sp>
          <p:nvSpPr>
            <p:cNvPr id="100484" name="Rectangle 132"/>
            <p:cNvSpPr>
              <a:spLocks noChangeArrowheads="1"/>
            </p:cNvSpPr>
            <p:nvPr/>
          </p:nvSpPr>
          <p:spPr bwMode="auto">
            <a:xfrm>
              <a:off x="3559" y="1431"/>
              <a:ext cx="183"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D</a:t>
              </a:r>
              <a:endParaRPr lang="en-US" altLang="pl-PL" sz="1200">
                <a:solidFill>
                  <a:srgbClr val="000000"/>
                </a:solidFill>
                <a:latin typeface="Arial CE" charset="-18"/>
              </a:endParaRPr>
            </a:p>
          </p:txBody>
        </p:sp>
        <p:sp>
          <p:nvSpPr>
            <p:cNvPr id="100485" name="Rectangle 133"/>
            <p:cNvSpPr>
              <a:spLocks noChangeArrowheads="1"/>
            </p:cNvSpPr>
            <p:nvPr/>
          </p:nvSpPr>
          <p:spPr bwMode="auto">
            <a:xfrm>
              <a:off x="2124" y="2297"/>
              <a:ext cx="1426" cy="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Tahoma" pitchFamily="34" charset="0"/>
                </a:rPr>
                <a:t>Analog exchanges</a:t>
              </a:r>
            </a:p>
            <a:p>
              <a:pPr algn="ctr" eaLnBrk="0" hangingPunct="0"/>
              <a:endParaRPr lang="en-US" altLang="pl-PL" sz="1800">
                <a:solidFill>
                  <a:srgbClr val="000000"/>
                </a:solidFill>
                <a:latin typeface="Tahoma" pitchFamily="34" charset="0"/>
              </a:endParaRPr>
            </a:p>
          </p:txBody>
        </p:sp>
        <p:sp>
          <p:nvSpPr>
            <p:cNvPr id="100486" name="Rectangle 134"/>
            <p:cNvSpPr>
              <a:spLocks noChangeArrowheads="1"/>
            </p:cNvSpPr>
            <p:nvPr/>
          </p:nvSpPr>
          <p:spPr bwMode="auto">
            <a:xfrm>
              <a:off x="2347" y="2742"/>
              <a:ext cx="994" cy="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endParaRPr lang="pl-PL" altLang="pl-PL" sz="800">
                <a:solidFill>
                  <a:srgbClr val="000000"/>
                </a:solidFill>
                <a:latin typeface="Tahoma" pitchFamily="34" charset="0"/>
              </a:endParaRPr>
            </a:p>
            <a:p>
              <a:pPr algn="ctr" eaLnBrk="0" hangingPunct="0"/>
              <a:r>
                <a:rPr lang="en-US" altLang="pl-PL" sz="1800">
                  <a:solidFill>
                    <a:srgbClr val="000000"/>
                  </a:solidFill>
                  <a:latin typeface="Tahoma" pitchFamily="34" charset="0"/>
                </a:rPr>
                <a:t>Analog lines</a:t>
              </a:r>
            </a:p>
          </p:txBody>
        </p:sp>
        <p:sp>
          <p:nvSpPr>
            <p:cNvPr id="100487" name="Rectangle 135"/>
            <p:cNvSpPr>
              <a:spLocks noChangeArrowheads="1"/>
            </p:cNvSpPr>
            <p:nvPr/>
          </p:nvSpPr>
          <p:spPr bwMode="auto">
            <a:xfrm>
              <a:off x="1497" y="2059"/>
              <a:ext cx="444"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3.1 kHz</a:t>
              </a:r>
              <a:endParaRPr lang="en-US" altLang="pl-PL" sz="1200">
                <a:solidFill>
                  <a:srgbClr val="000000"/>
                </a:solidFill>
                <a:latin typeface="Arial CE" charset="-18"/>
              </a:endParaRPr>
            </a:p>
          </p:txBody>
        </p:sp>
        <p:sp>
          <p:nvSpPr>
            <p:cNvPr id="100488" name="Rectangle 136"/>
            <p:cNvSpPr>
              <a:spLocks noChangeArrowheads="1"/>
            </p:cNvSpPr>
            <p:nvPr/>
          </p:nvSpPr>
          <p:spPr bwMode="auto">
            <a:xfrm>
              <a:off x="3715" y="2106"/>
              <a:ext cx="444"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Arial" pitchFamily="34" charset="0"/>
                </a:rPr>
                <a:t>3.1 kHz</a:t>
              </a:r>
              <a:endParaRPr lang="en-US" altLang="pl-PL" sz="1200">
                <a:solidFill>
                  <a:srgbClr val="000000"/>
                </a:solidFill>
                <a:latin typeface="Arial CE" charset="-18"/>
              </a:endParaRPr>
            </a:p>
          </p:txBody>
        </p:sp>
        <p:sp>
          <p:nvSpPr>
            <p:cNvPr id="100489" name="Rectangle 137"/>
            <p:cNvSpPr>
              <a:spLocks noChangeArrowheads="1"/>
            </p:cNvSpPr>
            <p:nvPr/>
          </p:nvSpPr>
          <p:spPr bwMode="auto">
            <a:xfrm>
              <a:off x="3129" y="1241"/>
              <a:ext cx="336"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800">
                  <a:solidFill>
                    <a:srgbClr val="000000"/>
                  </a:solidFill>
                  <a:latin typeface="Arial" pitchFamily="34" charset="0"/>
                </a:rPr>
                <a:t>3.1 kHz</a:t>
              </a:r>
              <a:endParaRPr lang="en-US" altLang="pl-PL" sz="800">
                <a:solidFill>
                  <a:srgbClr val="000000"/>
                </a:solidFill>
                <a:latin typeface="Arial CE" charset="-18"/>
              </a:endParaRPr>
            </a:p>
          </p:txBody>
        </p:sp>
        <p:sp>
          <p:nvSpPr>
            <p:cNvPr id="100490" name="Rectangle 138"/>
            <p:cNvSpPr>
              <a:spLocks noChangeArrowheads="1"/>
            </p:cNvSpPr>
            <p:nvPr/>
          </p:nvSpPr>
          <p:spPr bwMode="auto">
            <a:xfrm>
              <a:off x="2094" y="1232"/>
              <a:ext cx="336"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800">
                  <a:solidFill>
                    <a:srgbClr val="000000"/>
                  </a:solidFill>
                  <a:latin typeface="Arial" pitchFamily="34" charset="0"/>
                </a:rPr>
                <a:t>3.1 kHz</a:t>
              </a:r>
              <a:endParaRPr lang="en-US" altLang="pl-PL" sz="800">
                <a:solidFill>
                  <a:srgbClr val="000000"/>
                </a:solidFill>
                <a:latin typeface="Arial CE" charset="-18"/>
              </a:endParaRPr>
            </a:p>
          </p:txBody>
        </p:sp>
        <p:sp>
          <p:nvSpPr>
            <p:cNvPr id="100491" name="Rectangle 139"/>
            <p:cNvSpPr>
              <a:spLocks noChangeArrowheads="1"/>
            </p:cNvSpPr>
            <p:nvPr/>
          </p:nvSpPr>
          <p:spPr bwMode="auto">
            <a:xfrm>
              <a:off x="2010" y="2481"/>
              <a:ext cx="1682" cy="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solidFill>
                    <a:srgbClr val="000000"/>
                  </a:solidFill>
                  <a:latin typeface="Tahoma" pitchFamily="34" charset="0"/>
                </a:rPr>
                <a:t>Stored Program Control</a:t>
              </a:r>
              <a:r>
                <a:rPr lang="pl-PL" altLang="pl-PL" sz="1600">
                  <a:solidFill>
                    <a:srgbClr val="000000"/>
                  </a:solidFill>
                  <a:latin typeface="Tahoma" pitchFamily="34" charset="0"/>
                </a:rPr>
                <a:t> </a:t>
              </a:r>
              <a:br>
                <a:rPr lang="pl-PL" altLang="pl-PL" sz="1600">
                  <a:solidFill>
                    <a:srgbClr val="000000"/>
                  </a:solidFill>
                  <a:latin typeface="Tahoma" pitchFamily="34" charset="0"/>
                </a:rPr>
              </a:br>
              <a:r>
                <a:rPr lang="en-US" altLang="pl-PL" sz="1600">
                  <a:solidFill>
                    <a:srgbClr val="000000"/>
                  </a:solidFill>
                  <a:latin typeface="Tahoma" pitchFamily="34" charset="0"/>
                </a:rPr>
                <a:t>(SPC)</a:t>
              </a:r>
            </a:p>
          </p:txBody>
        </p:sp>
      </p:grpSp>
      <p:sp>
        <p:nvSpPr>
          <p:cNvPr id="100508" name="Rectangle 156"/>
          <p:cNvSpPr>
            <a:spLocks noGrp="1" noChangeArrowheads="1"/>
          </p:cNvSpPr>
          <p:nvPr>
            <p:ph type="title"/>
          </p:nvPr>
        </p:nvSpPr>
        <p:spPr/>
        <p:txBody>
          <a:bodyPr/>
          <a:lstStyle/>
          <a:p>
            <a:r>
              <a:rPr lang="en-US" altLang="pl-PL" sz="2400" dirty="0"/>
              <a:t>Analog Nodes </a:t>
            </a:r>
            <a:r>
              <a:rPr lang="en-US" altLang="pl-PL" sz="2400" dirty="0" smtClean="0"/>
              <a:t>and </a:t>
            </a:r>
            <a:r>
              <a:rPr lang="en-US" altLang="pl-PL" sz="2400" dirty="0"/>
              <a:t>Digital Transmission</a:t>
            </a:r>
          </a:p>
        </p:txBody>
      </p:sp>
    </p:spTree>
    <p:extLst>
      <p:ext uri="{BB962C8B-B14F-4D97-AF65-F5344CB8AC3E}">
        <p14:creationId xmlns:p14="http://schemas.microsoft.com/office/powerpoint/2010/main" val="92512289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00509"/>
                                        </p:tgtEl>
                                        <p:attrNameLst>
                                          <p:attrName>style.visibility</p:attrName>
                                        </p:attrNameLst>
                                      </p:cBhvr>
                                      <p:to>
                                        <p:strVal val="visible"/>
                                      </p:to>
                                    </p:set>
                                    <p:animEffect transition="in" filter="wipe(left)">
                                      <p:cBhvr>
                                        <p:cTn id="7" dur="500"/>
                                        <p:tgtEl>
                                          <p:spTgt spid="100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528" name="Group 128"/>
          <p:cNvGrpSpPr>
            <a:grpSpLocks/>
          </p:cNvGrpSpPr>
          <p:nvPr/>
        </p:nvGrpSpPr>
        <p:grpSpPr bwMode="auto">
          <a:xfrm>
            <a:off x="1104900" y="1906588"/>
            <a:ext cx="6203950" cy="4560887"/>
            <a:chOff x="774" y="1113"/>
            <a:chExt cx="3908" cy="2873"/>
          </a:xfrm>
        </p:grpSpPr>
        <p:graphicFrame>
          <p:nvGraphicFramePr>
            <p:cNvPr id="102512" name="Object 112"/>
            <p:cNvGraphicFramePr>
              <a:graphicFrameLocks noChangeAspect="1"/>
            </p:cNvGraphicFramePr>
            <p:nvPr/>
          </p:nvGraphicFramePr>
          <p:xfrm>
            <a:off x="4074" y="3235"/>
            <a:ext cx="608" cy="415"/>
          </p:xfrm>
          <a:graphic>
            <a:graphicData uri="http://schemas.openxmlformats.org/presentationml/2006/ole">
              <mc:AlternateContent xmlns:mc="http://schemas.openxmlformats.org/markup-compatibility/2006">
                <mc:Choice xmlns:v="urn:schemas-microsoft-com:vml" Requires="v">
                  <p:oleObj spid="_x0000_s39124" name="Photo Editor Photo" r:id="rId4" imgW="3067478" imgH="2228571" progId="MSPhotoEd.3">
                    <p:embed/>
                  </p:oleObj>
                </mc:Choice>
                <mc:Fallback>
                  <p:oleObj name="Photo Editor Photo" r:id="rId4"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4" y="3235"/>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513" name="Object 113"/>
            <p:cNvGraphicFramePr>
              <a:graphicFrameLocks noChangeAspect="1"/>
            </p:cNvGraphicFramePr>
            <p:nvPr/>
          </p:nvGraphicFramePr>
          <p:xfrm>
            <a:off x="3514" y="3571"/>
            <a:ext cx="608" cy="415"/>
          </p:xfrm>
          <a:graphic>
            <a:graphicData uri="http://schemas.openxmlformats.org/presentationml/2006/ole">
              <mc:AlternateContent xmlns:mc="http://schemas.openxmlformats.org/markup-compatibility/2006">
                <mc:Choice xmlns:v="urn:schemas-microsoft-com:vml" Requires="v">
                  <p:oleObj spid="_x0000_s39125" name="Photo Editor Photo" r:id="rId6" imgW="3067478" imgH="2228571" progId="MSPhotoEd.3">
                    <p:embed/>
                  </p:oleObj>
                </mc:Choice>
                <mc:Fallback>
                  <p:oleObj name="Photo Editor Photo" r:id="rId6"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4" y="3571"/>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514" name="Object 114"/>
            <p:cNvGraphicFramePr>
              <a:graphicFrameLocks noChangeAspect="1"/>
            </p:cNvGraphicFramePr>
            <p:nvPr/>
          </p:nvGraphicFramePr>
          <p:xfrm>
            <a:off x="3114" y="3283"/>
            <a:ext cx="608" cy="415"/>
          </p:xfrm>
          <a:graphic>
            <a:graphicData uri="http://schemas.openxmlformats.org/presentationml/2006/ole">
              <mc:AlternateContent xmlns:mc="http://schemas.openxmlformats.org/markup-compatibility/2006">
                <mc:Choice xmlns:v="urn:schemas-microsoft-com:vml" Requires="v">
                  <p:oleObj spid="_x0000_s39126" name="Photo Editor Photo" r:id="rId7" imgW="3067478" imgH="2228571" progId="MSPhotoEd.3">
                    <p:embed/>
                  </p:oleObj>
                </mc:Choice>
                <mc:Fallback>
                  <p:oleObj name="Photo Editor Photo" r:id="rId7"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4" y="3283"/>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515" name="Line 115"/>
            <p:cNvSpPr>
              <a:spLocks noChangeShapeType="1"/>
            </p:cNvSpPr>
            <p:nvPr/>
          </p:nvSpPr>
          <p:spPr bwMode="auto">
            <a:xfrm flipH="1">
              <a:off x="4103" y="3568"/>
              <a:ext cx="222" cy="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16" name="Line 116"/>
            <p:cNvSpPr>
              <a:spLocks noChangeShapeType="1"/>
            </p:cNvSpPr>
            <p:nvPr/>
          </p:nvSpPr>
          <p:spPr bwMode="auto">
            <a:xfrm>
              <a:off x="3562" y="3503"/>
              <a:ext cx="235"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17" name="Line 117"/>
            <p:cNvSpPr>
              <a:spLocks noChangeShapeType="1"/>
            </p:cNvSpPr>
            <p:nvPr/>
          </p:nvSpPr>
          <p:spPr bwMode="auto">
            <a:xfrm>
              <a:off x="3971" y="3825"/>
              <a:ext cx="81"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graphicFrame>
          <p:nvGraphicFramePr>
            <p:cNvPr id="102519" name="Object 119"/>
            <p:cNvGraphicFramePr>
              <a:graphicFrameLocks noChangeAspect="1"/>
            </p:cNvGraphicFramePr>
            <p:nvPr/>
          </p:nvGraphicFramePr>
          <p:xfrm>
            <a:off x="1734" y="3210"/>
            <a:ext cx="608" cy="415"/>
          </p:xfrm>
          <a:graphic>
            <a:graphicData uri="http://schemas.openxmlformats.org/presentationml/2006/ole">
              <mc:AlternateContent xmlns:mc="http://schemas.openxmlformats.org/markup-compatibility/2006">
                <mc:Choice xmlns:v="urn:schemas-microsoft-com:vml" Requires="v">
                  <p:oleObj spid="_x0000_s39127" name="Photo Editor Photo" r:id="rId8" imgW="3067478" imgH="2228571" progId="MSPhotoEd.3">
                    <p:embed/>
                  </p:oleObj>
                </mc:Choice>
                <mc:Fallback>
                  <p:oleObj name="Photo Editor Photo" r:id="rId8"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4" y="3210"/>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520" name="Object 120"/>
            <p:cNvGraphicFramePr>
              <a:graphicFrameLocks noChangeAspect="1"/>
            </p:cNvGraphicFramePr>
            <p:nvPr/>
          </p:nvGraphicFramePr>
          <p:xfrm>
            <a:off x="1174" y="3546"/>
            <a:ext cx="608" cy="415"/>
          </p:xfrm>
          <a:graphic>
            <a:graphicData uri="http://schemas.openxmlformats.org/presentationml/2006/ole">
              <mc:AlternateContent xmlns:mc="http://schemas.openxmlformats.org/markup-compatibility/2006">
                <mc:Choice xmlns:v="urn:schemas-microsoft-com:vml" Requires="v">
                  <p:oleObj spid="_x0000_s39128" name="Photo Editor Photo" r:id="rId9" imgW="3067478" imgH="2228571" progId="MSPhotoEd.3">
                    <p:embed/>
                  </p:oleObj>
                </mc:Choice>
                <mc:Fallback>
                  <p:oleObj name="Photo Editor Photo" r:id="rId9"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4" y="3546"/>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521" name="Object 121"/>
            <p:cNvGraphicFramePr>
              <a:graphicFrameLocks noChangeAspect="1"/>
            </p:cNvGraphicFramePr>
            <p:nvPr/>
          </p:nvGraphicFramePr>
          <p:xfrm>
            <a:off x="774" y="3258"/>
            <a:ext cx="608" cy="415"/>
          </p:xfrm>
          <a:graphic>
            <a:graphicData uri="http://schemas.openxmlformats.org/presentationml/2006/ole">
              <mc:AlternateContent xmlns:mc="http://schemas.openxmlformats.org/markup-compatibility/2006">
                <mc:Choice xmlns:v="urn:schemas-microsoft-com:vml" Requires="v">
                  <p:oleObj spid="_x0000_s39129" name="Photo Editor Photo" r:id="rId10" imgW="3067478" imgH="2228571" progId="MSPhotoEd.3">
                    <p:embed/>
                  </p:oleObj>
                </mc:Choice>
                <mc:Fallback>
                  <p:oleObj name="Photo Editor Photo" r:id="rId10"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4" y="3258"/>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522" name="Line 122"/>
            <p:cNvSpPr>
              <a:spLocks noChangeShapeType="1"/>
            </p:cNvSpPr>
            <p:nvPr/>
          </p:nvSpPr>
          <p:spPr bwMode="auto">
            <a:xfrm flipH="1">
              <a:off x="1776" y="3543"/>
              <a:ext cx="20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23" name="Line 123"/>
            <p:cNvSpPr>
              <a:spLocks noChangeShapeType="1"/>
            </p:cNvSpPr>
            <p:nvPr/>
          </p:nvSpPr>
          <p:spPr bwMode="auto">
            <a:xfrm>
              <a:off x="1222" y="3478"/>
              <a:ext cx="235"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24" name="Line 124"/>
            <p:cNvSpPr>
              <a:spLocks noChangeShapeType="1"/>
            </p:cNvSpPr>
            <p:nvPr/>
          </p:nvSpPr>
          <p:spPr bwMode="auto">
            <a:xfrm>
              <a:off x="1631" y="3774"/>
              <a:ext cx="92" cy="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02" name="Rectangle 2"/>
            <p:cNvSpPr>
              <a:spLocks noChangeArrowheads="1"/>
            </p:cNvSpPr>
            <p:nvPr/>
          </p:nvSpPr>
          <p:spPr bwMode="auto">
            <a:xfrm>
              <a:off x="1359" y="2062"/>
              <a:ext cx="668" cy="712"/>
            </a:xfrm>
            <a:prstGeom prst="rect">
              <a:avLst/>
            </a:prstGeom>
            <a:solidFill>
              <a:srgbClr val="FFFFCC"/>
            </a:solidFill>
            <a:ln w="381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2431" name="Line 31"/>
            <p:cNvSpPr>
              <a:spLocks noChangeShapeType="1"/>
            </p:cNvSpPr>
            <p:nvPr/>
          </p:nvSpPr>
          <p:spPr bwMode="auto">
            <a:xfrm>
              <a:off x="1781" y="2782"/>
              <a:ext cx="0" cy="75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33" name="Line 33"/>
            <p:cNvSpPr>
              <a:spLocks noChangeShapeType="1"/>
            </p:cNvSpPr>
            <p:nvPr/>
          </p:nvSpPr>
          <p:spPr bwMode="auto">
            <a:xfrm flipV="1">
              <a:off x="1457" y="2783"/>
              <a:ext cx="0" cy="70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35" name="Line 35"/>
            <p:cNvSpPr>
              <a:spLocks noChangeShapeType="1"/>
            </p:cNvSpPr>
            <p:nvPr/>
          </p:nvSpPr>
          <p:spPr bwMode="auto">
            <a:xfrm flipV="1">
              <a:off x="1722" y="2783"/>
              <a:ext cx="0" cy="100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36" name="Line 36"/>
            <p:cNvSpPr>
              <a:spLocks noChangeShapeType="1"/>
            </p:cNvSpPr>
            <p:nvPr/>
          </p:nvSpPr>
          <p:spPr bwMode="auto">
            <a:xfrm flipV="1">
              <a:off x="1699" y="1368"/>
              <a:ext cx="0" cy="684"/>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37" name="Line 37"/>
            <p:cNvSpPr>
              <a:spLocks noChangeShapeType="1"/>
            </p:cNvSpPr>
            <p:nvPr/>
          </p:nvSpPr>
          <p:spPr bwMode="auto">
            <a:xfrm>
              <a:off x="1707" y="1373"/>
              <a:ext cx="295"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38" name="Line 38"/>
            <p:cNvSpPr>
              <a:spLocks noChangeShapeType="1"/>
            </p:cNvSpPr>
            <p:nvPr/>
          </p:nvSpPr>
          <p:spPr bwMode="auto">
            <a:xfrm>
              <a:off x="2680" y="1373"/>
              <a:ext cx="406"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39" name="Line 39"/>
            <p:cNvSpPr>
              <a:spLocks noChangeShapeType="1"/>
            </p:cNvSpPr>
            <p:nvPr/>
          </p:nvSpPr>
          <p:spPr bwMode="auto">
            <a:xfrm flipV="1">
              <a:off x="3769" y="1373"/>
              <a:ext cx="253" cy="5"/>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40" name="Line 40"/>
            <p:cNvSpPr>
              <a:spLocks noChangeShapeType="1"/>
            </p:cNvSpPr>
            <p:nvPr/>
          </p:nvSpPr>
          <p:spPr bwMode="auto">
            <a:xfrm flipV="1">
              <a:off x="4031" y="1367"/>
              <a:ext cx="0" cy="707"/>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41" name="AutoShape 41"/>
            <p:cNvSpPr>
              <a:spLocks noChangeArrowheads="1"/>
            </p:cNvSpPr>
            <p:nvPr/>
          </p:nvSpPr>
          <p:spPr bwMode="auto">
            <a:xfrm>
              <a:off x="2011" y="1123"/>
              <a:ext cx="654" cy="500"/>
            </a:xfrm>
            <a:prstGeom prst="roundRect">
              <a:avLst>
                <a:gd name="adj" fmla="val 11833"/>
              </a:avLst>
            </a:prstGeom>
            <a:solidFill>
              <a:srgbClr val="FFFFCC"/>
            </a:solidFill>
            <a:ln w="381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2442" name="AutoShape 42"/>
            <p:cNvSpPr>
              <a:spLocks noChangeArrowheads="1"/>
            </p:cNvSpPr>
            <p:nvPr/>
          </p:nvSpPr>
          <p:spPr bwMode="auto">
            <a:xfrm>
              <a:off x="3104" y="1113"/>
              <a:ext cx="655" cy="510"/>
            </a:xfrm>
            <a:prstGeom prst="roundRect">
              <a:avLst>
                <a:gd name="adj" fmla="val 11801"/>
              </a:avLst>
            </a:prstGeom>
            <a:solidFill>
              <a:srgbClr val="FFFFCC"/>
            </a:solidFill>
            <a:ln w="381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2443" name="Rectangle 43"/>
            <p:cNvSpPr>
              <a:spLocks noChangeArrowheads="1"/>
            </p:cNvSpPr>
            <p:nvPr/>
          </p:nvSpPr>
          <p:spPr bwMode="auto">
            <a:xfrm>
              <a:off x="2379" y="2024"/>
              <a:ext cx="97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Tahoma" pitchFamily="34" charset="0"/>
                </a:rPr>
                <a:t>Digital links</a:t>
              </a:r>
              <a:endParaRPr lang="pl-PL" altLang="pl-PL" sz="1800">
                <a:solidFill>
                  <a:srgbClr val="000000"/>
                </a:solidFill>
                <a:latin typeface="Tahoma" pitchFamily="34" charset="0"/>
              </a:endParaRPr>
            </a:p>
          </p:txBody>
        </p:sp>
        <p:sp>
          <p:nvSpPr>
            <p:cNvPr id="102444" name="Line 44"/>
            <p:cNvSpPr>
              <a:spLocks noChangeShapeType="1"/>
            </p:cNvSpPr>
            <p:nvPr/>
          </p:nvSpPr>
          <p:spPr bwMode="auto">
            <a:xfrm>
              <a:off x="1840" y="1736"/>
              <a:ext cx="760" cy="256"/>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45" name="Line 45"/>
            <p:cNvSpPr>
              <a:spLocks noChangeShapeType="1"/>
            </p:cNvSpPr>
            <p:nvPr/>
          </p:nvSpPr>
          <p:spPr bwMode="auto">
            <a:xfrm flipV="1">
              <a:off x="3156" y="1772"/>
              <a:ext cx="706" cy="22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46" name="Rectangle 46"/>
            <p:cNvSpPr>
              <a:spLocks noChangeArrowheads="1"/>
            </p:cNvSpPr>
            <p:nvPr/>
          </p:nvSpPr>
          <p:spPr bwMode="auto">
            <a:xfrm>
              <a:off x="3692" y="2082"/>
              <a:ext cx="668" cy="713"/>
            </a:xfrm>
            <a:prstGeom prst="rect">
              <a:avLst/>
            </a:prstGeom>
            <a:solidFill>
              <a:srgbClr val="FFFFCC"/>
            </a:solidFill>
            <a:ln w="381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2475" name="Line 75"/>
            <p:cNvSpPr>
              <a:spLocks noChangeShapeType="1"/>
            </p:cNvSpPr>
            <p:nvPr/>
          </p:nvSpPr>
          <p:spPr bwMode="auto">
            <a:xfrm>
              <a:off x="4113" y="2804"/>
              <a:ext cx="0" cy="76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77" name="Line 77"/>
            <p:cNvSpPr>
              <a:spLocks noChangeShapeType="1"/>
            </p:cNvSpPr>
            <p:nvPr/>
          </p:nvSpPr>
          <p:spPr bwMode="auto">
            <a:xfrm flipV="1">
              <a:off x="3789" y="2804"/>
              <a:ext cx="0" cy="70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79" name="Line 79"/>
            <p:cNvSpPr>
              <a:spLocks noChangeShapeType="1"/>
            </p:cNvSpPr>
            <p:nvPr/>
          </p:nvSpPr>
          <p:spPr bwMode="auto">
            <a:xfrm flipV="1">
              <a:off x="4054" y="2804"/>
              <a:ext cx="0" cy="103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80" name="Line 80"/>
            <p:cNvSpPr>
              <a:spLocks noChangeShapeType="1"/>
            </p:cNvSpPr>
            <p:nvPr/>
          </p:nvSpPr>
          <p:spPr bwMode="auto">
            <a:xfrm flipV="1">
              <a:off x="2891" y="1507"/>
              <a:ext cx="0" cy="458"/>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81" name="Line 81"/>
            <p:cNvSpPr>
              <a:spLocks noChangeShapeType="1"/>
            </p:cNvSpPr>
            <p:nvPr/>
          </p:nvSpPr>
          <p:spPr bwMode="auto">
            <a:xfrm flipV="1">
              <a:off x="1825" y="3129"/>
              <a:ext cx="524" cy="127"/>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82" name="Line 82"/>
            <p:cNvSpPr>
              <a:spLocks noChangeShapeType="1"/>
            </p:cNvSpPr>
            <p:nvPr/>
          </p:nvSpPr>
          <p:spPr bwMode="auto">
            <a:xfrm>
              <a:off x="3380" y="3139"/>
              <a:ext cx="373" cy="146"/>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83" name="Rectangle 83"/>
            <p:cNvSpPr>
              <a:spLocks noChangeArrowheads="1"/>
            </p:cNvSpPr>
            <p:nvPr/>
          </p:nvSpPr>
          <p:spPr bwMode="auto">
            <a:xfrm>
              <a:off x="2412" y="2892"/>
              <a:ext cx="99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Tahoma" pitchFamily="34" charset="0"/>
                </a:rPr>
                <a:t>Analog lines</a:t>
              </a:r>
              <a:endParaRPr lang="pl-PL" altLang="pl-PL">
                <a:solidFill>
                  <a:srgbClr val="000000"/>
                </a:solidFill>
                <a:latin typeface="Tahoma" pitchFamily="34" charset="0"/>
              </a:endParaRPr>
            </a:p>
          </p:txBody>
        </p:sp>
        <p:sp>
          <p:nvSpPr>
            <p:cNvPr id="102484" name="Rectangle 84"/>
            <p:cNvSpPr>
              <a:spLocks noChangeArrowheads="1"/>
            </p:cNvSpPr>
            <p:nvPr/>
          </p:nvSpPr>
          <p:spPr bwMode="auto">
            <a:xfrm>
              <a:off x="2097" y="2391"/>
              <a:ext cx="154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Tahoma" pitchFamily="34" charset="0"/>
                </a:rPr>
                <a:t>Digital exchanges</a:t>
              </a:r>
            </a:p>
          </p:txBody>
        </p:sp>
        <p:sp>
          <p:nvSpPr>
            <p:cNvPr id="102485" name="Line 85"/>
            <p:cNvSpPr>
              <a:spLocks noChangeShapeType="1"/>
            </p:cNvSpPr>
            <p:nvPr/>
          </p:nvSpPr>
          <p:spPr bwMode="auto">
            <a:xfrm flipV="1">
              <a:off x="1352" y="2525"/>
              <a:ext cx="673" cy="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86" name="Line 86"/>
            <p:cNvSpPr>
              <a:spLocks noChangeShapeType="1"/>
            </p:cNvSpPr>
            <p:nvPr/>
          </p:nvSpPr>
          <p:spPr bwMode="auto">
            <a:xfrm>
              <a:off x="3680" y="2533"/>
              <a:ext cx="690" cy="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87" name="Rectangle 87"/>
            <p:cNvSpPr>
              <a:spLocks noChangeArrowheads="1"/>
            </p:cNvSpPr>
            <p:nvPr/>
          </p:nvSpPr>
          <p:spPr bwMode="auto">
            <a:xfrm>
              <a:off x="1497" y="2514"/>
              <a:ext cx="38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b="0">
                  <a:solidFill>
                    <a:srgbClr val="000000"/>
                  </a:solidFill>
                  <a:latin typeface="Tahoma" pitchFamily="34" charset="0"/>
                </a:rPr>
                <a:t>A/D</a:t>
              </a:r>
            </a:p>
          </p:txBody>
        </p:sp>
        <p:sp>
          <p:nvSpPr>
            <p:cNvPr id="102488" name="Rectangle 88"/>
            <p:cNvSpPr>
              <a:spLocks noChangeArrowheads="1"/>
            </p:cNvSpPr>
            <p:nvPr/>
          </p:nvSpPr>
          <p:spPr bwMode="auto">
            <a:xfrm>
              <a:off x="3836" y="2535"/>
              <a:ext cx="38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b="0">
                  <a:solidFill>
                    <a:srgbClr val="000000"/>
                  </a:solidFill>
                  <a:latin typeface="Tahoma" pitchFamily="34" charset="0"/>
                </a:rPr>
                <a:t>A/D</a:t>
              </a:r>
            </a:p>
          </p:txBody>
        </p:sp>
        <p:sp>
          <p:nvSpPr>
            <p:cNvPr id="102489" name="Line 89"/>
            <p:cNvSpPr>
              <a:spLocks noChangeShapeType="1"/>
            </p:cNvSpPr>
            <p:nvPr/>
          </p:nvSpPr>
          <p:spPr bwMode="auto">
            <a:xfrm flipV="1">
              <a:off x="1539" y="2432"/>
              <a:ext cx="124" cy="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90" name="Line 90"/>
            <p:cNvSpPr>
              <a:spLocks noChangeShapeType="1"/>
            </p:cNvSpPr>
            <p:nvPr/>
          </p:nvSpPr>
          <p:spPr bwMode="auto">
            <a:xfrm flipV="1">
              <a:off x="1663" y="2300"/>
              <a:ext cx="85" cy="12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91" name="Line 91"/>
            <p:cNvSpPr>
              <a:spLocks noChangeShapeType="1"/>
            </p:cNvSpPr>
            <p:nvPr/>
          </p:nvSpPr>
          <p:spPr bwMode="auto">
            <a:xfrm>
              <a:off x="1662" y="2300"/>
              <a:ext cx="82" cy="13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92" name="Line 92"/>
            <p:cNvSpPr>
              <a:spLocks noChangeShapeType="1"/>
            </p:cNvSpPr>
            <p:nvPr/>
          </p:nvSpPr>
          <p:spPr bwMode="auto">
            <a:xfrm>
              <a:off x="1744" y="2434"/>
              <a:ext cx="121"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93" name="Rectangle 93"/>
            <p:cNvSpPr>
              <a:spLocks noChangeArrowheads="1"/>
            </p:cNvSpPr>
            <p:nvPr/>
          </p:nvSpPr>
          <p:spPr bwMode="auto">
            <a:xfrm>
              <a:off x="1367" y="2075"/>
              <a:ext cx="66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b="0">
                  <a:solidFill>
                    <a:srgbClr val="000000"/>
                  </a:solidFill>
                  <a:latin typeface="Tahoma" pitchFamily="34" charset="0"/>
                </a:rPr>
                <a:t>64 kbit/s</a:t>
              </a:r>
            </a:p>
          </p:txBody>
        </p:sp>
        <p:sp>
          <p:nvSpPr>
            <p:cNvPr id="102494" name="Line 94"/>
            <p:cNvSpPr>
              <a:spLocks noChangeShapeType="1"/>
            </p:cNvSpPr>
            <p:nvPr/>
          </p:nvSpPr>
          <p:spPr bwMode="auto">
            <a:xfrm flipV="1">
              <a:off x="2182" y="1533"/>
              <a:ext cx="123" cy="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95" name="Line 95"/>
            <p:cNvSpPr>
              <a:spLocks noChangeShapeType="1"/>
            </p:cNvSpPr>
            <p:nvPr/>
          </p:nvSpPr>
          <p:spPr bwMode="auto">
            <a:xfrm flipV="1">
              <a:off x="2305" y="1401"/>
              <a:ext cx="86" cy="12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96" name="Line 96"/>
            <p:cNvSpPr>
              <a:spLocks noChangeShapeType="1"/>
            </p:cNvSpPr>
            <p:nvPr/>
          </p:nvSpPr>
          <p:spPr bwMode="auto">
            <a:xfrm>
              <a:off x="2304" y="1401"/>
              <a:ext cx="83" cy="13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97" name="Line 97"/>
            <p:cNvSpPr>
              <a:spLocks noChangeShapeType="1"/>
            </p:cNvSpPr>
            <p:nvPr/>
          </p:nvSpPr>
          <p:spPr bwMode="auto">
            <a:xfrm>
              <a:off x="2387" y="1535"/>
              <a:ext cx="12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498" name="Rectangle 98"/>
            <p:cNvSpPr>
              <a:spLocks noChangeArrowheads="1"/>
            </p:cNvSpPr>
            <p:nvPr/>
          </p:nvSpPr>
          <p:spPr bwMode="auto">
            <a:xfrm>
              <a:off x="1998" y="1155"/>
              <a:ext cx="66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b="0">
                  <a:solidFill>
                    <a:srgbClr val="000000"/>
                  </a:solidFill>
                  <a:latin typeface="Tahoma" pitchFamily="34" charset="0"/>
                </a:rPr>
                <a:t>64 kbit/s</a:t>
              </a:r>
            </a:p>
          </p:txBody>
        </p:sp>
        <p:sp>
          <p:nvSpPr>
            <p:cNvPr id="102499" name="Line 99"/>
            <p:cNvSpPr>
              <a:spLocks noChangeShapeType="1"/>
            </p:cNvSpPr>
            <p:nvPr/>
          </p:nvSpPr>
          <p:spPr bwMode="auto">
            <a:xfrm flipV="1">
              <a:off x="3288" y="1513"/>
              <a:ext cx="124" cy="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00" name="Line 100"/>
            <p:cNvSpPr>
              <a:spLocks noChangeShapeType="1"/>
            </p:cNvSpPr>
            <p:nvPr/>
          </p:nvSpPr>
          <p:spPr bwMode="auto">
            <a:xfrm flipV="1">
              <a:off x="3412" y="1382"/>
              <a:ext cx="86" cy="125"/>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01" name="Line 101"/>
            <p:cNvSpPr>
              <a:spLocks noChangeShapeType="1"/>
            </p:cNvSpPr>
            <p:nvPr/>
          </p:nvSpPr>
          <p:spPr bwMode="auto">
            <a:xfrm>
              <a:off x="3411" y="1382"/>
              <a:ext cx="84" cy="13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02" name="Line 102"/>
            <p:cNvSpPr>
              <a:spLocks noChangeShapeType="1"/>
            </p:cNvSpPr>
            <p:nvPr/>
          </p:nvSpPr>
          <p:spPr bwMode="auto">
            <a:xfrm>
              <a:off x="3495" y="1514"/>
              <a:ext cx="11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03" name="Rectangle 103"/>
            <p:cNvSpPr>
              <a:spLocks noChangeArrowheads="1"/>
            </p:cNvSpPr>
            <p:nvPr/>
          </p:nvSpPr>
          <p:spPr bwMode="auto">
            <a:xfrm>
              <a:off x="3105" y="1155"/>
              <a:ext cx="66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b="0">
                  <a:solidFill>
                    <a:srgbClr val="000000"/>
                  </a:solidFill>
                  <a:latin typeface="Tahoma" pitchFamily="34" charset="0"/>
                </a:rPr>
                <a:t>64 kbit/s</a:t>
              </a:r>
            </a:p>
          </p:txBody>
        </p:sp>
        <p:sp>
          <p:nvSpPr>
            <p:cNvPr id="102504" name="Line 104"/>
            <p:cNvSpPr>
              <a:spLocks noChangeShapeType="1"/>
            </p:cNvSpPr>
            <p:nvPr/>
          </p:nvSpPr>
          <p:spPr bwMode="auto">
            <a:xfrm>
              <a:off x="3880" y="2462"/>
              <a:ext cx="117"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05" name="Line 105"/>
            <p:cNvSpPr>
              <a:spLocks noChangeShapeType="1"/>
            </p:cNvSpPr>
            <p:nvPr/>
          </p:nvSpPr>
          <p:spPr bwMode="auto">
            <a:xfrm flipV="1">
              <a:off x="3995" y="2331"/>
              <a:ext cx="85" cy="12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06" name="Line 106"/>
            <p:cNvSpPr>
              <a:spLocks noChangeShapeType="1"/>
            </p:cNvSpPr>
            <p:nvPr/>
          </p:nvSpPr>
          <p:spPr bwMode="auto">
            <a:xfrm>
              <a:off x="3994" y="2331"/>
              <a:ext cx="83" cy="13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07" name="Line 107"/>
            <p:cNvSpPr>
              <a:spLocks noChangeShapeType="1"/>
            </p:cNvSpPr>
            <p:nvPr/>
          </p:nvSpPr>
          <p:spPr bwMode="auto">
            <a:xfrm>
              <a:off x="4077" y="2462"/>
              <a:ext cx="12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508" name="Rectangle 108"/>
            <p:cNvSpPr>
              <a:spLocks noChangeArrowheads="1"/>
            </p:cNvSpPr>
            <p:nvPr/>
          </p:nvSpPr>
          <p:spPr bwMode="auto">
            <a:xfrm>
              <a:off x="3700" y="2105"/>
              <a:ext cx="66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b="0">
                  <a:solidFill>
                    <a:srgbClr val="000000"/>
                  </a:solidFill>
                  <a:latin typeface="Tahoma" pitchFamily="34" charset="0"/>
                </a:rPr>
                <a:t>64 kbit/s</a:t>
              </a:r>
            </a:p>
          </p:txBody>
        </p:sp>
        <p:sp>
          <p:nvSpPr>
            <p:cNvPr id="102509" name="Rectangle 109"/>
            <p:cNvSpPr>
              <a:spLocks noChangeArrowheads="1"/>
            </p:cNvSpPr>
            <p:nvPr/>
          </p:nvSpPr>
          <p:spPr bwMode="auto">
            <a:xfrm>
              <a:off x="2475" y="2617"/>
              <a:ext cx="802"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600">
                  <a:solidFill>
                    <a:srgbClr val="000000"/>
                  </a:solidFill>
                  <a:latin typeface="Tahoma" pitchFamily="34" charset="0"/>
                </a:rPr>
                <a:t>(SPC, SS7)</a:t>
              </a:r>
            </a:p>
          </p:txBody>
        </p:sp>
      </p:grpSp>
      <p:sp>
        <p:nvSpPr>
          <p:cNvPr id="102510" name="Rectangle 110"/>
          <p:cNvSpPr>
            <a:spLocks noGrp="1" noChangeArrowheads="1"/>
          </p:cNvSpPr>
          <p:nvPr>
            <p:ph type="title"/>
          </p:nvPr>
        </p:nvSpPr>
        <p:spPr/>
        <p:txBody>
          <a:bodyPr/>
          <a:lstStyle/>
          <a:p>
            <a:r>
              <a:rPr lang="en-US" altLang="pl-PL" sz="2400" dirty="0"/>
              <a:t>Digital Nodes and Transmission </a:t>
            </a:r>
            <a:br>
              <a:rPr lang="en-US" altLang="pl-PL" sz="2400" dirty="0"/>
            </a:br>
            <a:r>
              <a:rPr lang="en-US" altLang="pl-PL" sz="2400" dirty="0"/>
              <a:t>(IDN: Integrated Digital Network)</a:t>
            </a:r>
          </a:p>
        </p:txBody>
      </p:sp>
    </p:spTree>
    <p:extLst>
      <p:ext uri="{BB962C8B-B14F-4D97-AF65-F5344CB8AC3E}">
        <p14:creationId xmlns:p14="http://schemas.microsoft.com/office/powerpoint/2010/main" val="392557892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02528"/>
                                        </p:tgtEl>
                                        <p:attrNameLst>
                                          <p:attrName>style.visibility</p:attrName>
                                        </p:attrNameLst>
                                      </p:cBhvr>
                                      <p:to>
                                        <p:strVal val="visible"/>
                                      </p:to>
                                    </p:set>
                                    <p:animEffect transition="in" filter="wipe(left)">
                                      <p:cBhvr>
                                        <p:cTn id="7" dur="500"/>
                                        <p:tgtEl>
                                          <p:spTgt spid="1025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68" name="Rectangle 120"/>
          <p:cNvSpPr>
            <a:spLocks noGrp="1" noChangeArrowheads="1"/>
          </p:cNvSpPr>
          <p:nvPr>
            <p:ph type="title"/>
          </p:nvPr>
        </p:nvSpPr>
        <p:spPr>
          <a:xfrm>
            <a:off x="1216359" y="476250"/>
            <a:ext cx="7820137" cy="941388"/>
          </a:xfrm>
        </p:spPr>
        <p:txBody>
          <a:bodyPr/>
          <a:lstStyle/>
          <a:p>
            <a:r>
              <a:rPr lang="en-US" altLang="pl-PL" sz="2400" dirty="0"/>
              <a:t>Digital Nodes and Transmission </a:t>
            </a:r>
            <a:br>
              <a:rPr lang="en-US" altLang="pl-PL" sz="2400" dirty="0"/>
            </a:br>
            <a:r>
              <a:rPr lang="en-US" altLang="pl-PL" sz="2400" dirty="0"/>
              <a:t>(ISDN: Integrated Services Digital Network)</a:t>
            </a:r>
          </a:p>
        </p:txBody>
      </p:sp>
      <p:grpSp>
        <p:nvGrpSpPr>
          <p:cNvPr id="104689" name="Group 241"/>
          <p:cNvGrpSpPr>
            <a:grpSpLocks/>
          </p:cNvGrpSpPr>
          <p:nvPr/>
        </p:nvGrpSpPr>
        <p:grpSpPr bwMode="auto">
          <a:xfrm>
            <a:off x="923925" y="1905000"/>
            <a:ext cx="6608763" cy="4149725"/>
            <a:chOff x="582" y="1200"/>
            <a:chExt cx="4163" cy="2614"/>
          </a:xfrm>
        </p:grpSpPr>
        <p:graphicFrame>
          <p:nvGraphicFramePr>
            <p:cNvPr id="104572" name="Object 124"/>
            <p:cNvGraphicFramePr>
              <a:graphicFrameLocks noChangeAspect="1"/>
            </p:cNvGraphicFramePr>
            <p:nvPr/>
          </p:nvGraphicFramePr>
          <p:xfrm>
            <a:off x="3064" y="3069"/>
            <a:ext cx="608" cy="415"/>
          </p:xfrm>
          <a:graphic>
            <a:graphicData uri="http://schemas.openxmlformats.org/presentationml/2006/ole">
              <mc:AlternateContent xmlns:mc="http://schemas.openxmlformats.org/markup-compatibility/2006">
                <mc:Choice xmlns:v="urn:schemas-microsoft-com:vml" Requires="v">
                  <p:oleObj spid="_x0000_s40008" name="Photo Editor Photo" r:id="rId4" imgW="3067478" imgH="2228571" progId="MSPhotoEd.3">
                    <p:embed/>
                  </p:oleObj>
                </mc:Choice>
                <mc:Fallback>
                  <p:oleObj name="Photo Editor Photo" r:id="rId4"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64" y="3069"/>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4570" name="Object 122"/>
            <p:cNvGraphicFramePr>
              <a:graphicFrameLocks noChangeAspect="1"/>
            </p:cNvGraphicFramePr>
            <p:nvPr/>
          </p:nvGraphicFramePr>
          <p:xfrm>
            <a:off x="1792" y="2980"/>
            <a:ext cx="608" cy="415"/>
          </p:xfrm>
          <a:graphic>
            <a:graphicData uri="http://schemas.openxmlformats.org/presentationml/2006/ole">
              <mc:AlternateContent xmlns:mc="http://schemas.openxmlformats.org/markup-compatibility/2006">
                <mc:Choice xmlns:v="urn:schemas-microsoft-com:vml" Requires="v">
                  <p:oleObj spid="_x0000_s40009" name="Photo Editor Photo" r:id="rId6" imgW="3067478" imgH="2228571" progId="MSPhotoEd.3">
                    <p:embed/>
                  </p:oleObj>
                </mc:Choice>
                <mc:Fallback>
                  <p:oleObj name="Photo Editor Photo" r:id="rId6"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2" y="2980"/>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4450" name="Rectangle 2"/>
            <p:cNvSpPr>
              <a:spLocks noChangeArrowheads="1"/>
            </p:cNvSpPr>
            <p:nvPr/>
          </p:nvSpPr>
          <p:spPr bwMode="auto">
            <a:xfrm>
              <a:off x="1153" y="2033"/>
              <a:ext cx="728" cy="620"/>
            </a:xfrm>
            <a:prstGeom prst="rect">
              <a:avLst/>
            </a:prstGeom>
            <a:solidFill>
              <a:srgbClr val="FFFFCC"/>
            </a:solidFill>
            <a:ln w="381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4460" name="Line 12"/>
            <p:cNvSpPr>
              <a:spLocks noChangeShapeType="1"/>
            </p:cNvSpPr>
            <p:nvPr/>
          </p:nvSpPr>
          <p:spPr bwMode="auto">
            <a:xfrm flipH="1" flipV="1">
              <a:off x="1784" y="3302"/>
              <a:ext cx="23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61" name="Line 13"/>
            <p:cNvSpPr>
              <a:spLocks noChangeShapeType="1"/>
            </p:cNvSpPr>
            <p:nvPr/>
          </p:nvSpPr>
          <p:spPr bwMode="auto">
            <a:xfrm flipH="1">
              <a:off x="1784" y="2656"/>
              <a:ext cx="0" cy="64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62" name="Line 14"/>
            <p:cNvSpPr>
              <a:spLocks noChangeShapeType="1"/>
            </p:cNvSpPr>
            <p:nvPr/>
          </p:nvSpPr>
          <p:spPr bwMode="auto">
            <a:xfrm>
              <a:off x="984" y="3280"/>
              <a:ext cx="27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63" name="Line 15"/>
            <p:cNvSpPr>
              <a:spLocks noChangeShapeType="1"/>
            </p:cNvSpPr>
            <p:nvPr/>
          </p:nvSpPr>
          <p:spPr bwMode="auto">
            <a:xfrm flipV="1">
              <a:off x="1260" y="2664"/>
              <a:ext cx="0" cy="61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64" name="Line 16"/>
            <p:cNvSpPr>
              <a:spLocks noChangeShapeType="1"/>
            </p:cNvSpPr>
            <p:nvPr/>
          </p:nvSpPr>
          <p:spPr bwMode="auto">
            <a:xfrm>
              <a:off x="1465" y="3568"/>
              <a:ext cx="82"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65" name="Line 17"/>
            <p:cNvSpPr>
              <a:spLocks noChangeShapeType="1"/>
            </p:cNvSpPr>
            <p:nvPr/>
          </p:nvSpPr>
          <p:spPr bwMode="auto">
            <a:xfrm flipV="1">
              <a:off x="1547" y="2664"/>
              <a:ext cx="0" cy="90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66" name="Line 18"/>
            <p:cNvSpPr>
              <a:spLocks noChangeShapeType="1"/>
            </p:cNvSpPr>
            <p:nvPr/>
          </p:nvSpPr>
          <p:spPr bwMode="auto">
            <a:xfrm flipV="1">
              <a:off x="1522" y="1414"/>
              <a:ext cx="0" cy="623"/>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67" name="Line 19"/>
            <p:cNvSpPr>
              <a:spLocks noChangeShapeType="1"/>
            </p:cNvSpPr>
            <p:nvPr/>
          </p:nvSpPr>
          <p:spPr bwMode="auto">
            <a:xfrm>
              <a:off x="1531" y="1426"/>
              <a:ext cx="306"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68" name="Line 20"/>
            <p:cNvSpPr>
              <a:spLocks noChangeShapeType="1"/>
            </p:cNvSpPr>
            <p:nvPr/>
          </p:nvSpPr>
          <p:spPr bwMode="auto">
            <a:xfrm>
              <a:off x="2578" y="1426"/>
              <a:ext cx="456"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69" name="Line 21"/>
            <p:cNvSpPr>
              <a:spLocks noChangeShapeType="1"/>
            </p:cNvSpPr>
            <p:nvPr/>
          </p:nvSpPr>
          <p:spPr bwMode="auto">
            <a:xfrm>
              <a:off x="3770" y="1426"/>
              <a:ext cx="268"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70" name="Line 22"/>
            <p:cNvSpPr>
              <a:spLocks noChangeShapeType="1"/>
            </p:cNvSpPr>
            <p:nvPr/>
          </p:nvSpPr>
          <p:spPr bwMode="auto">
            <a:xfrm flipH="1" flipV="1">
              <a:off x="4041" y="1414"/>
              <a:ext cx="6" cy="625"/>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71" name="AutoShape 23"/>
            <p:cNvSpPr>
              <a:spLocks noChangeArrowheads="1"/>
            </p:cNvSpPr>
            <p:nvPr/>
          </p:nvSpPr>
          <p:spPr bwMode="auto">
            <a:xfrm>
              <a:off x="1859" y="1209"/>
              <a:ext cx="711" cy="433"/>
            </a:xfrm>
            <a:prstGeom prst="roundRect">
              <a:avLst>
                <a:gd name="adj" fmla="val 11782"/>
              </a:avLst>
            </a:prstGeom>
            <a:solidFill>
              <a:srgbClr val="FFFFCC"/>
            </a:solidFill>
            <a:ln w="381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4472" name="AutoShape 24"/>
            <p:cNvSpPr>
              <a:spLocks noChangeArrowheads="1"/>
            </p:cNvSpPr>
            <p:nvPr/>
          </p:nvSpPr>
          <p:spPr bwMode="auto">
            <a:xfrm>
              <a:off x="3042" y="1200"/>
              <a:ext cx="713" cy="442"/>
            </a:xfrm>
            <a:prstGeom prst="roundRect">
              <a:avLst>
                <a:gd name="adj" fmla="val 11769"/>
              </a:avLst>
            </a:prstGeom>
            <a:solidFill>
              <a:srgbClr val="FFFFCC"/>
            </a:solidFill>
            <a:ln w="381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4473" name="Rectangle 25"/>
            <p:cNvSpPr>
              <a:spLocks noChangeArrowheads="1"/>
            </p:cNvSpPr>
            <p:nvPr/>
          </p:nvSpPr>
          <p:spPr bwMode="auto">
            <a:xfrm>
              <a:off x="2301" y="1941"/>
              <a:ext cx="97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Tahoma" pitchFamily="34" charset="0"/>
                </a:rPr>
                <a:t>Digital links</a:t>
              </a:r>
              <a:endParaRPr lang="pl-PL" altLang="pl-PL" sz="1800">
                <a:solidFill>
                  <a:srgbClr val="000000"/>
                </a:solidFill>
                <a:latin typeface="Tahoma" pitchFamily="34" charset="0"/>
              </a:endParaRPr>
            </a:p>
          </p:txBody>
        </p:sp>
        <p:sp>
          <p:nvSpPr>
            <p:cNvPr id="104474" name="Line 26"/>
            <p:cNvSpPr>
              <a:spLocks noChangeShapeType="1"/>
            </p:cNvSpPr>
            <p:nvPr/>
          </p:nvSpPr>
          <p:spPr bwMode="auto">
            <a:xfrm>
              <a:off x="1675" y="1745"/>
              <a:ext cx="822" cy="225"/>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75" name="Line 27"/>
            <p:cNvSpPr>
              <a:spLocks noChangeShapeType="1"/>
            </p:cNvSpPr>
            <p:nvPr/>
          </p:nvSpPr>
          <p:spPr bwMode="auto">
            <a:xfrm flipV="1">
              <a:off x="3100" y="1776"/>
              <a:ext cx="765" cy="194"/>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76" name="Rectangle 28"/>
            <p:cNvSpPr>
              <a:spLocks noChangeArrowheads="1"/>
            </p:cNvSpPr>
            <p:nvPr/>
          </p:nvSpPr>
          <p:spPr bwMode="auto">
            <a:xfrm>
              <a:off x="3680" y="2051"/>
              <a:ext cx="726" cy="619"/>
            </a:xfrm>
            <a:prstGeom prst="rect">
              <a:avLst/>
            </a:prstGeom>
            <a:solidFill>
              <a:srgbClr val="FFFFCC"/>
            </a:solidFill>
            <a:ln w="381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4486" name="Line 38"/>
            <p:cNvSpPr>
              <a:spLocks noChangeShapeType="1"/>
            </p:cNvSpPr>
            <p:nvPr/>
          </p:nvSpPr>
          <p:spPr bwMode="auto">
            <a:xfrm flipH="1">
              <a:off x="4277" y="3298"/>
              <a:ext cx="93"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87" name="Line 39"/>
            <p:cNvSpPr>
              <a:spLocks noChangeShapeType="1"/>
            </p:cNvSpPr>
            <p:nvPr/>
          </p:nvSpPr>
          <p:spPr bwMode="auto">
            <a:xfrm>
              <a:off x="4267" y="2686"/>
              <a:ext cx="0" cy="61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88" name="Line 40"/>
            <p:cNvSpPr>
              <a:spLocks noChangeShapeType="1"/>
            </p:cNvSpPr>
            <p:nvPr/>
          </p:nvSpPr>
          <p:spPr bwMode="auto">
            <a:xfrm>
              <a:off x="3509" y="3298"/>
              <a:ext cx="277"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89" name="Line 41"/>
            <p:cNvSpPr>
              <a:spLocks noChangeShapeType="1"/>
            </p:cNvSpPr>
            <p:nvPr/>
          </p:nvSpPr>
          <p:spPr bwMode="auto">
            <a:xfrm flipV="1">
              <a:off x="3786" y="2682"/>
              <a:ext cx="0" cy="61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90" name="Line 42"/>
            <p:cNvSpPr>
              <a:spLocks noChangeShapeType="1"/>
            </p:cNvSpPr>
            <p:nvPr/>
          </p:nvSpPr>
          <p:spPr bwMode="auto">
            <a:xfrm>
              <a:off x="3990" y="3586"/>
              <a:ext cx="83"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91" name="Line 43"/>
            <p:cNvSpPr>
              <a:spLocks noChangeShapeType="1"/>
            </p:cNvSpPr>
            <p:nvPr/>
          </p:nvSpPr>
          <p:spPr bwMode="auto">
            <a:xfrm flipV="1">
              <a:off x="4073" y="2682"/>
              <a:ext cx="0" cy="90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92" name="Line 44"/>
            <p:cNvSpPr>
              <a:spLocks noChangeShapeType="1"/>
            </p:cNvSpPr>
            <p:nvPr/>
          </p:nvSpPr>
          <p:spPr bwMode="auto">
            <a:xfrm flipV="1">
              <a:off x="2813" y="1544"/>
              <a:ext cx="0" cy="402"/>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93" name="Line 45"/>
            <p:cNvSpPr>
              <a:spLocks noChangeShapeType="1"/>
            </p:cNvSpPr>
            <p:nvPr/>
          </p:nvSpPr>
          <p:spPr bwMode="auto">
            <a:xfrm flipV="1">
              <a:off x="1837" y="2967"/>
              <a:ext cx="389" cy="125"/>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94" name="Line 46"/>
            <p:cNvSpPr>
              <a:spLocks noChangeShapeType="1"/>
            </p:cNvSpPr>
            <p:nvPr/>
          </p:nvSpPr>
          <p:spPr bwMode="auto">
            <a:xfrm>
              <a:off x="3342" y="2976"/>
              <a:ext cx="398" cy="217"/>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95" name="Rectangle 47"/>
            <p:cNvSpPr>
              <a:spLocks noChangeArrowheads="1"/>
            </p:cNvSpPr>
            <p:nvPr/>
          </p:nvSpPr>
          <p:spPr bwMode="auto">
            <a:xfrm>
              <a:off x="2319" y="2843"/>
              <a:ext cx="99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Tahoma" pitchFamily="34" charset="0"/>
                </a:rPr>
                <a:t>Analog lines</a:t>
              </a:r>
              <a:endParaRPr lang="pl-PL" altLang="pl-PL" sz="1800">
                <a:solidFill>
                  <a:srgbClr val="000000"/>
                </a:solidFill>
                <a:latin typeface="Tahoma" pitchFamily="34" charset="0"/>
              </a:endParaRPr>
            </a:p>
          </p:txBody>
        </p:sp>
        <p:sp>
          <p:nvSpPr>
            <p:cNvPr id="104496" name="Rectangle 48"/>
            <p:cNvSpPr>
              <a:spLocks noChangeArrowheads="1"/>
            </p:cNvSpPr>
            <p:nvPr/>
          </p:nvSpPr>
          <p:spPr bwMode="auto">
            <a:xfrm>
              <a:off x="2301" y="2208"/>
              <a:ext cx="968"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Tahoma" pitchFamily="34" charset="0"/>
                </a:rPr>
                <a:t>Digital </a:t>
              </a:r>
              <a:r>
                <a:rPr lang="pl-PL" altLang="pl-PL">
                  <a:solidFill>
                    <a:srgbClr val="000000"/>
                  </a:solidFill>
                  <a:latin typeface="Tahoma" pitchFamily="34" charset="0"/>
                </a:rPr>
                <a:t/>
              </a:r>
              <a:br>
                <a:rPr lang="pl-PL" altLang="pl-PL">
                  <a:solidFill>
                    <a:srgbClr val="000000"/>
                  </a:solidFill>
                  <a:latin typeface="Tahoma" pitchFamily="34" charset="0"/>
                </a:rPr>
              </a:br>
              <a:r>
                <a:rPr lang="en-US" altLang="pl-PL">
                  <a:solidFill>
                    <a:srgbClr val="000000"/>
                  </a:solidFill>
                  <a:latin typeface="Tahoma" pitchFamily="34" charset="0"/>
                </a:rPr>
                <a:t>exchanges</a:t>
              </a:r>
              <a:endParaRPr lang="pl-PL" altLang="pl-PL" sz="1800">
                <a:solidFill>
                  <a:srgbClr val="000000"/>
                </a:solidFill>
                <a:latin typeface="Tahoma" pitchFamily="34" charset="0"/>
              </a:endParaRPr>
            </a:p>
          </p:txBody>
        </p:sp>
        <p:sp>
          <p:nvSpPr>
            <p:cNvPr id="104497" name="Line 49"/>
            <p:cNvSpPr>
              <a:spLocks noChangeShapeType="1"/>
            </p:cNvSpPr>
            <p:nvPr/>
          </p:nvSpPr>
          <p:spPr bwMode="auto">
            <a:xfrm>
              <a:off x="1611" y="2436"/>
              <a:ext cx="28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98" name="Line 50"/>
            <p:cNvSpPr>
              <a:spLocks noChangeShapeType="1"/>
            </p:cNvSpPr>
            <p:nvPr/>
          </p:nvSpPr>
          <p:spPr bwMode="auto">
            <a:xfrm>
              <a:off x="3667" y="2445"/>
              <a:ext cx="28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499" name="Rectangle 51"/>
            <p:cNvSpPr>
              <a:spLocks noChangeArrowheads="1"/>
            </p:cNvSpPr>
            <p:nvPr/>
          </p:nvSpPr>
          <p:spPr bwMode="auto">
            <a:xfrm>
              <a:off x="1569" y="2426"/>
              <a:ext cx="353"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b="0">
                  <a:solidFill>
                    <a:srgbClr val="000000"/>
                  </a:solidFill>
                  <a:latin typeface="Tahoma" pitchFamily="34" charset="0"/>
                </a:rPr>
                <a:t>A/D</a:t>
              </a:r>
            </a:p>
          </p:txBody>
        </p:sp>
        <p:sp>
          <p:nvSpPr>
            <p:cNvPr id="104500" name="Rectangle 52"/>
            <p:cNvSpPr>
              <a:spLocks noChangeArrowheads="1"/>
            </p:cNvSpPr>
            <p:nvPr/>
          </p:nvSpPr>
          <p:spPr bwMode="auto">
            <a:xfrm>
              <a:off x="3638" y="2439"/>
              <a:ext cx="353"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b="0">
                  <a:solidFill>
                    <a:srgbClr val="000000"/>
                  </a:solidFill>
                  <a:latin typeface="Tahoma" pitchFamily="34" charset="0"/>
                </a:rPr>
                <a:t>A/D</a:t>
              </a:r>
            </a:p>
          </p:txBody>
        </p:sp>
        <p:sp>
          <p:nvSpPr>
            <p:cNvPr id="104501" name="Line 53"/>
            <p:cNvSpPr>
              <a:spLocks noChangeShapeType="1"/>
            </p:cNvSpPr>
            <p:nvPr/>
          </p:nvSpPr>
          <p:spPr bwMode="auto">
            <a:xfrm flipV="1">
              <a:off x="1349" y="2355"/>
              <a:ext cx="135" cy="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02" name="Line 54"/>
            <p:cNvSpPr>
              <a:spLocks noChangeShapeType="1"/>
            </p:cNvSpPr>
            <p:nvPr/>
          </p:nvSpPr>
          <p:spPr bwMode="auto">
            <a:xfrm flipV="1">
              <a:off x="1484" y="2240"/>
              <a:ext cx="91" cy="11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03" name="Line 55"/>
            <p:cNvSpPr>
              <a:spLocks noChangeShapeType="1"/>
            </p:cNvSpPr>
            <p:nvPr/>
          </p:nvSpPr>
          <p:spPr bwMode="auto">
            <a:xfrm>
              <a:off x="1482" y="2240"/>
              <a:ext cx="90" cy="11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04" name="Line 56"/>
            <p:cNvSpPr>
              <a:spLocks noChangeShapeType="1"/>
            </p:cNvSpPr>
            <p:nvPr/>
          </p:nvSpPr>
          <p:spPr bwMode="auto">
            <a:xfrm>
              <a:off x="1572" y="2357"/>
              <a:ext cx="12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05" name="Rectangle 57"/>
            <p:cNvSpPr>
              <a:spLocks noChangeArrowheads="1"/>
            </p:cNvSpPr>
            <p:nvPr/>
          </p:nvSpPr>
          <p:spPr bwMode="auto">
            <a:xfrm>
              <a:off x="1192" y="2033"/>
              <a:ext cx="66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b="0">
                  <a:solidFill>
                    <a:srgbClr val="000000"/>
                  </a:solidFill>
                  <a:latin typeface="Tahoma" pitchFamily="34" charset="0"/>
                </a:rPr>
                <a:t>64 kbit/s</a:t>
              </a:r>
            </a:p>
          </p:txBody>
        </p:sp>
        <p:sp>
          <p:nvSpPr>
            <p:cNvPr id="104506" name="Line 58"/>
            <p:cNvSpPr>
              <a:spLocks noChangeShapeType="1"/>
            </p:cNvSpPr>
            <p:nvPr/>
          </p:nvSpPr>
          <p:spPr bwMode="auto">
            <a:xfrm flipV="1">
              <a:off x="2045" y="1566"/>
              <a:ext cx="135" cy="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07" name="Line 59"/>
            <p:cNvSpPr>
              <a:spLocks noChangeShapeType="1"/>
            </p:cNvSpPr>
            <p:nvPr/>
          </p:nvSpPr>
          <p:spPr bwMode="auto">
            <a:xfrm flipV="1">
              <a:off x="2180" y="1451"/>
              <a:ext cx="91" cy="11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08" name="Line 60"/>
            <p:cNvSpPr>
              <a:spLocks noChangeShapeType="1"/>
            </p:cNvSpPr>
            <p:nvPr/>
          </p:nvSpPr>
          <p:spPr bwMode="auto">
            <a:xfrm>
              <a:off x="2178" y="1451"/>
              <a:ext cx="90" cy="11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09" name="Line 61"/>
            <p:cNvSpPr>
              <a:spLocks noChangeShapeType="1"/>
            </p:cNvSpPr>
            <p:nvPr/>
          </p:nvSpPr>
          <p:spPr bwMode="auto">
            <a:xfrm>
              <a:off x="2268" y="1568"/>
              <a:ext cx="12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10" name="Rectangle 62"/>
            <p:cNvSpPr>
              <a:spLocks noChangeArrowheads="1"/>
            </p:cNvSpPr>
            <p:nvPr/>
          </p:nvSpPr>
          <p:spPr bwMode="auto">
            <a:xfrm>
              <a:off x="1867" y="1233"/>
              <a:ext cx="66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b="0">
                  <a:solidFill>
                    <a:srgbClr val="000000"/>
                  </a:solidFill>
                  <a:latin typeface="Tahoma" pitchFamily="34" charset="0"/>
                </a:rPr>
                <a:t>64 kbit/s</a:t>
              </a:r>
            </a:p>
          </p:txBody>
        </p:sp>
        <p:sp>
          <p:nvSpPr>
            <p:cNvPr id="104511" name="Line 63"/>
            <p:cNvSpPr>
              <a:spLocks noChangeShapeType="1"/>
            </p:cNvSpPr>
            <p:nvPr/>
          </p:nvSpPr>
          <p:spPr bwMode="auto">
            <a:xfrm flipV="1">
              <a:off x="3244" y="1549"/>
              <a:ext cx="134" cy="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12" name="Line 64"/>
            <p:cNvSpPr>
              <a:spLocks noChangeShapeType="1"/>
            </p:cNvSpPr>
            <p:nvPr/>
          </p:nvSpPr>
          <p:spPr bwMode="auto">
            <a:xfrm flipV="1">
              <a:off x="3378" y="1433"/>
              <a:ext cx="92" cy="11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13" name="Line 65"/>
            <p:cNvSpPr>
              <a:spLocks noChangeShapeType="1"/>
            </p:cNvSpPr>
            <p:nvPr/>
          </p:nvSpPr>
          <p:spPr bwMode="auto">
            <a:xfrm>
              <a:off x="3377" y="1433"/>
              <a:ext cx="90" cy="11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14" name="Line 66"/>
            <p:cNvSpPr>
              <a:spLocks noChangeShapeType="1"/>
            </p:cNvSpPr>
            <p:nvPr/>
          </p:nvSpPr>
          <p:spPr bwMode="auto">
            <a:xfrm>
              <a:off x="3467" y="1550"/>
              <a:ext cx="12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15" name="Rectangle 67"/>
            <p:cNvSpPr>
              <a:spLocks noChangeArrowheads="1"/>
            </p:cNvSpPr>
            <p:nvPr/>
          </p:nvSpPr>
          <p:spPr bwMode="auto">
            <a:xfrm>
              <a:off x="3065" y="1216"/>
              <a:ext cx="66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b="0">
                  <a:solidFill>
                    <a:srgbClr val="000000"/>
                  </a:solidFill>
                  <a:latin typeface="Tahoma" pitchFamily="34" charset="0"/>
                </a:rPr>
                <a:t>64 kbit/s</a:t>
              </a:r>
            </a:p>
          </p:txBody>
        </p:sp>
        <p:sp>
          <p:nvSpPr>
            <p:cNvPr id="104516" name="Line 68"/>
            <p:cNvSpPr>
              <a:spLocks noChangeShapeType="1"/>
            </p:cNvSpPr>
            <p:nvPr/>
          </p:nvSpPr>
          <p:spPr bwMode="auto">
            <a:xfrm flipV="1">
              <a:off x="3876" y="2382"/>
              <a:ext cx="133" cy="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17" name="Line 69"/>
            <p:cNvSpPr>
              <a:spLocks noChangeShapeType="1"/>
            </p:cNvSpPr>
            <p:nvPr/>
          </p:nvSpPr>
          <p:spPr bwMode="auto">
            <a:xfrm flipV="1">
              <a:off x="4009" y="2267"/>
              <a:ext cx="93" cy="11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18" name="Line 70"/>
            <p:cNvSpPr>
              <a:spLocks noChangeShapeType="1"/>
            </p:cNvSpPr>
            <p:nvPr/>
          </p:nvSpPr>
          <p:spPr bwMode="auto">
            <a:xfrm>
              <a:off x="4009" y="2267"/>
              <a:ext cx="89" cy="11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19" name="Line 71"/>
            <p:cNvSpPr>
              <a:spLocks noChangeShapeType="1"/>
            </p:cNvSpPr>
            <p:nvPr/>
          </p:nvSpPr>
          <p:spPr bwMode="auto">
            <a:xfrm>
              <a:off x="4098" y="2383"/>
              <a:ext cx="12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20" name="Rectangle 72"/>
            <p:cNvSpPr>
              <a:spLocks noChangeArrowheads="1"/>
            </p:cNvSpPr>
            <p:nvPr/>
          </p:nvSpPr>
          <p:spPr bwMode="auto">
            <a:xfrm>
              <a:off x="3717" y="2060"/>
              <a:ext cx="66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b="0">
                  <a:solidFill>
                    <a:srgbClr val="000000"/>
                  </a:solidFill>
                  <a:latin typeface="Tahoma" pitchFamily="34" charset="0"/>
                </a:rPr>
                <a:t>64 kbit/s</a:t>
              </a:r>
            </a:p>
          </p:txBody>
        </p:sp>
        <p:sp>
          <p:nvSpPr>
            <p:cNvPr id="104521" name="Line 73"/>
            <p:cNvSpPr>
              <a:spLocks noChangeShapeType="1"/>
            </p:cNvSpPr>
            <p:nvPr/>
          </p:nvSpPr>
          <p:spPr bwMode="auto">
            <a:xfrm flipV="1">
              <a:off x="1611" y="2448"/>
              <a:ext cx="0" cy="21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22" name="Line 74"/>
            <p:cNvSpPr>
              <a:spLocks noChangeShapeType="1"/>
            </p:cNvSpPr>
            <p:nvPr/>
          </p:nvSpPr>
          <p:spPr bwMode="auto">
            <a:xfrm>
              <a:off x="3951" y="2444"/>
              <a:ext cx="0" cy="2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23" name="Rectangle 75"/>
            <p:cNvSpPr>
              <a:spLocks noChangeArrowheads="1"/>
            </p:cNvSpPr>
            <p:nvPr/>
          </p:nvSpPr>
          <p:spPr bwMode="auto">
            <a:xfrm>
              <a:off x="4011" y="3319"/>
              <a:ext cx="118" cy="66"/>
            </a:xfrm>
            <a:prstGeom prst="rect">
              <a:avLst/>
            </a:prstGeom>
            <a:solidFill>
              <a:srgbClr val="000000"/>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4524" name="Line 76"/>
            <p:cNvSpPr>
              <a:spLocks noChangeShapeType="1"/>
            </p:cNvSpPr>
            <p:nvPr/>
          </p:nvSpPr>
          <p:spPr bwMode="auto">
            <a:xfrm>
              <a:off x="4005" y="3450"/>
              <a:ext cx="13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25" name="Rectangle 77"/>
            <p:cNvSpPr>
              <a:spLocks noChangeArrowheads="1"/>
            </p:cNvSpPr>
            <p:nvPr/>
          </p:nvSpPr>
          <p:spPr bwMode="auto">
            <a:xfrm>
              <a:off x="4099" y="3265"/>
              <a:ext cx="264"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1500" b="0">
                  <a:solidFill>
                    <a:srgbClr val="000000"/>
                  </a:solidFill>
                  <a:latin typeface="Tahoma" pitchFamily="34" charset="0"/>
                </a:rPr>
                <a:t>NT</a:t>
              </a:r>
            </a:p>
          </p:txBody>
        </p:sp>
        <p:sp>
          <p:nvSpPr>
            <p:cNvPr id="104526" name="Rectangle 78"/>
            <p:cNvSpPr>
              <a:spLocks noChangeArrowheads="1"/>
            </p:cNvSpPr>
            <p:nvPr/>
          </p:nvSpPr>
          <p:spPr bwMode="auto">
            <a:xfrm>
              <a:off x="4204" y="2933"/>
              <a:ext cx="119" cy="66"/>
            </a:xfrm>
            <a:prstGeom prst="rect">
              <a:avLst/>
            </a:prstGeom>
            <a:solidFill>
              <a:srgbClr val="000000"/>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4527" name="Line 79"/>
            <p:cNvSpPr>
              <a:spLocks noChangeShapeType="1"/>
            </p:cNvSpPr>
            <p:nvPr/>
          </p:nvSpPr>
          <p:spPr bwMode="auto">
            <a:xfrm>
              <a:off x="4199" y="3064"/>
              <a:ext cx="135"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28" name="Rectangle 80"/>
            <p:cNvSpPr>
              <a:spLocks noChangeArrowheads="1"/>
            </p:cNvSpPr>
            <p:nvPr/>
          </p:nvSpPr>
          <p:spPr bwMode="auto">
            <a:xfrm>
              <a:off x="4300" y="2871"/>
              <a:ext cx="264"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1500" b="0">
                  <a:solidFill>
                    <a:srgbClr val="000000"/>
                  </a:solidFill>
                  <a:latin typeface="Tahoma" pitchFamily="34" charset="0"/>
                </a:rPr>
                <a:t>NT</a:t>
              </a:r>
            </a:p>
          </p:txBody>
        </p:sp>
        <p:sp>
          <p:nvSpPr>
            <p:cNvPr id="104529" name="Rectangle 81"/>
            <p:cNvSpPr>
              <a:spLocks noChangeArrowheads="1"/>
            </p:cNvSpPr>
            <p:nvPr/>
          </p:nvSpPr>
          <p:spPr bwMode="auto">
            <a:xfrm>
              <a:off x="4308" y="2990"/>
              <a:ext cx="181"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1500" b="0">
                  <a:solidFill>
                    <a:srgbClr val="000000"/>
                  </a:solidFill>
                  <a:latin typeface="Tahoma" pitchFamily="34" charset="0"/>
                </a:rPr>
                <a:t>S</a:t>
              </a:r>
            </a:p>
          </p:txBody>
        </p:sp>
        <p:sp>
          <p:nvSpPr>
            <p:cNvPr id="104530" name="Rectangle 82"/>
            <p:cNvSpPr>
              <a:spLocks noChangeArrowheads="1"/>
            </p:cNvSpPr>
            <p:nvPr/>
          </p:nvSpPr>
          <p:spPr bwMode="auto">
            <a:xfrm>
              <a:off x="4106" y="3380"/>
              <a:ext cx="181"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1500" b="0">
                  <a:solidFill>
                    <a:srgbClr val="000000"/>
                  </a:solidFill>
                  <a:latin typeface="Tahoma" pitchFamily="34" charset="0"/>
                </a:rPr>
                <a:t>S</a:t>
              </a:r>
            </a:p>
          </p:txBody>
        </p:sp>
        <p:sp>
          <p:nvSpPr>
            <p:cNvPr id="104531" name="Rectangle 83"/>
            <p:cNvSpPr>
              <a:spLocks noChangeArrowheads="1"/>
            </p:cNvSpPr>
            <p:nvPr/>
          </p:nvSpPr>
          <p:spPr bwMode="auto">
            <a:xfrm>
              <a:off x="1481" y="3314"/>
              <a:ext cx="118" cy="66"/>
            </a:xfrm>
            <a:prstGeom prst="rect">
              <a:avLst/>
            </a:prstGeom>
            <a:solidFill>
              <a:srgbClr val="000000"/>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4532" name="Line 84"/>
            <p:cNvSpPr>
              <a:spLocks noChangeShapeType="1"/>
            </p:cNvSpPr>
            <p:nvPr/>
          </p:nvSpPr>
          <p:spPr bwMode="auto">
            <a:xfrm>
              <a:off x="1475" y="3445"/>
              <a:ext cx="13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33" name="Rectangle 85"/>
            <p:cNvSpPr>
              <a:spLocks noChangeArrowheads="1"/>
            </p:cNvSpPr>
            <p:nvPr/>
          </p:nvSpPr>
          <p:spPr bwMode="auto">
            <a:xfrm>
              <a:off x="1573" y="3261"/>
              <a:ext cx="264"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1500" b="0">
                  <a:solidFill>
                    <a:srgbClr val="000000"/>
                  </a:solidFill>
                  <a:latin typeface="Tahoma" pitchFamily="34" charset="0"/>
                </a:rPr>
                <a:t>NT</a:t>
              </a:r>
            </a:p>
          </p:txBody>
        </p:sp>
        <p:sp>
          <p:nvSpPr>
            <p:cNvPr id="104534" name="Rectangle 86"/>
            <p:cNvSpPr>
              <a:spLocks noChangeArrowheads="1"/>
            </p:cNvSpPr>
            <p:nvPr/>
          </p:nvSpPr>
          <p:spPr bwMode="auto">
            <a:xfrm>
              <a:off x="1570" y="3363"/>
              <a:ext cx="181"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1500" b="0">
                  <a:solidFill>
                    <a:srgbClr val="000000"/>
                  </a:solidFill>
                  <a:latin typeface="Tahoma" pitchFamily="34" charset="0"/>
                </a:rPr>
                <a:t>S</a:t>
              </a:r>
            </a:p>
          </p:txBody>
        </p:sp>
        <p:sp>
          <p:nvSpPr>
            <p:cNvPr id="104535" name="Rectangle 87"/>
            <p:cNvSpPr>
              <a:spLocks noChangeArrowheads="1"/>
            </p:cNvSpPr>
            <p:nvPr/>
          </p:nvSpPr>
          <p:spPr bwMode="auto">
            <a:xfrm>
              <a:off x="1194" y="3062"/>
              <a:ext cx="118" cy="65"/>
            </a:xfrm>
            <a:prstGeom prst="rect">
              <a:avLst/>
            </a:prstGeom>
            <a:solidFill>
              <a:srgbClr val="000000"/>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04536" name="Line 88"/>
            <p:cNvSpPr>
              <a:spLocks noChangeShapeType="1"/>
            </p:cNvSpPr>
            <p:nvPr/>
          </p:nvSpPr>
          <p:spPr bwMode="auto">
            <a:xfrm>
              <a:off x="1188" y="3193"/>
              <a:ext cx="13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37" name="Rectangle 89"/>
            <p:cNvSpPr>
              <a:spLocks noChangeArrowheads="1"/>
            </p:cNvSpPr>
            <p:nvPr/>
          </p:nvSpPr>
          <p:spPr bwMode="auto">
            <a:xfrm>
              <a:off x="1283" y="3004"/>
              <a:ext cx="264"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1500" b="0">
                  <a:solidFill>
                    <a:srgbClr val="000000"/>
                  </a:solidFill>
                  <a:latin typeface="Tahoma" pitchFamily="34" charset="0"/>
                </a:rPr>
                <a:t>NT</a:t>
              </a:r>
            </a:p>
          </p:txBody>
        </p:sp>
        <p:sp>
          <p:nvSpPr>
            <p:cNvPr id="104538" name="Rectangle 90"/>
            <p:cNvSpPr>
              <a:spLocks noChangeArrowheads="1"/>
            </p:cNvSpPr>
            <p:nvPr/>
          </p:nvSpPr>
          <p:spPr bwMode="auto">
            <a:xfrm>
              <a:off x="1286" y="3114"/>
              <a:ext cx="181"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1500" b="0">
                  <a:solidFill>
                    <a:srgbClr val="000000"/>
                  </a:solidFill>
                  <a:latin typeface="Tahoma" pitchFamily="34" charset="0"/>
                </a:rPr>
                <a:t>S</a:t>
              </a:r>
            </a:p>
          </p:txBody>
        </p:sp>
        <p:sp>
          <p:nvSpPr>
            <p:cNvPr id="104563" name="Rectangle 115"/>
            <p:cNvSpPr>
              <a:spLocks noChangeArrowheads="1"/>
            </p:cNvSpPr>
            <p:nvPr/>
          </p:nvSpPr>
          <p:spPr bwMode="auto">
            <a:xfrm>
              <a:off x="2389" y="2622"/>
              <a:ext cx="802"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600">
                  <a:solidFill>
                    <a:srgbClr val="000000"/>
                  </a:solidFill>
                  <a:latin typeface="Tahoma" pitchFamily="34" charset="0"/>
                </a:rPr>
                <a:t>(SPC, SS7)</a:t>
              </a:r>
            </a:p>
          </p:txBody>
        </p:sp>
        <p:sp>
          <p:nvSpPr>
            <p:cNvPr id="104564" name="Line 116"/>
            <p:cNvSpPr>
              <a:spLocks noChangeShapeType="1"/>
            </p:cNvSpPr>
            <p:nvPr/>
          </p:nvSpPr>
          <p:spPr bwMode="auto">
            <a:xfrm flipH="1">
              <a:off x="1866" y="2194"/>
              <a:ext cx="408" cy="677"/>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65" name="Line 117"/>
            <p:cNvSpPr>
              <a:spLocks noChangeShapeType="1"/>
            </p:cNvSpPr>
            <p:nvPr/>
          </p:nvSpPr>
          <p:spPr bwMode="auto">
            <a:xfrm flipH="1">
              <a:off x="1600" y="2871"/>
              <a:ext cx="266" cy="97"/>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66" name="Line 118"/>
            <p:cNvSpPr>
              <a:spLocks noChangeShapeType="1"/>
            </p:cNvSpPr>
            <p:nvPr/>
          </p:nvSpPr>
          <p:spPr bwMode="auto">
            <a:xfrm>
              <a:off x="3314" y="2168"/>
              <a:ext cx="311" cy="756"/>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567" name="Line 119"/>
            <p:cNvSpPr>
              <a:spLocks noChangeShapeType="1"/>
            </p:cNvSpPr>
            <p:nvPr/>
          </p:nvSpPr>
          <p:spPr bwMode="auto">
            <a:xfrm>
              <a:off x="3625" y="2924"/>
              <a:ext cx="387" cy="71"/>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grpSp>
          <p:nvGrpSpPr>
            <p:cNvPr id="104576" name="Group 128"/>
            <p:cNvGrpSpPr>
              <a:grpSpLocks/>
            </p:cNvGrpSpPr>
            <p:nvPr/>
          </p:nvGrpSpPr>
          <p:grpSpPr bwMode="auto">
            <a:xfrm>
              <a:off x="582" y="3141"/>
              <a:ext cx="432" cy="308"/>
              <a:chOff x="1680" y="720"/>
              <a:chExt cx="2317" cy="1764"/>
            </a:xfrm>
          </p:grpSpPr>
          <p:sp>
            <p:nvSpPr>
              <p:cNvPr id="104577" name="Freeform 129"/>
              <p:cNvSpPr>
                <a:spLocks/>
              </p:cNvSpPr>
              <p:nvPr/>
            </p:nvSpPr>
            <p:spPr bwMode="auto">
              <a:xfrm>
                <a:off x="1939" y="755"/>
                <a:ext cx="1987" cy="1482"/>
              </a:xfrm>
              <a:custGeom>
                <a:avLst/>
                <a:gdLst>
                  <a:gd name="T0" fmla="*/ 52 w 169"/>
                  <a:gd name="T1" fmla="*/ 10 h 126"/>
                  <a:gd name="T2" fmla="*/ 46 w 169"/>
                  <a:gd name="T3" fmla="*/ 4 h 126"/>
                  <a:gd name="T4" fmla="*/ 17 w 169"/>
                  <a:gd name="T5" fmla="*/ 7 h 126"/>
                  <a:gd name="T6" fmla="*/ 9 w 169"/>
                  <a:gd name="T7" fmla="*/ 15 h 126"/>
                  <a:gd name="T8" fmla="*/ 5 w 169"/>
                  <a:gd name="T9" fmla="*/ 59 h 126"/>
                  <a:gd name="T10" fmla="*/ 0 w 169"/>
                  <a:gd name="T11" fmla="*/ 102 h 126"/>
                  <a:gd name="T12" fmla="*/ 27 w 169"/>
                  <a:gd name="T13" fmla="*/ 125 h 126"/>
                  <a:gd name="T14" fmla="*/ 165 w 169"/>
                  <a:gd name="T15" fmla="*/ 121 h 126"/>
                  <a:gd name="T16" fmla="*/ 169 w 169"/>
                  <a:gd name="T17" fmla="*/ 98 h 126"/>
                  <a:gd name="T18" fmla="*/ 166 w 169"/>
                  <a:gd name="T19" fmla="*/ 17 h 126"/>
                  <a:gd name="T20" fmla="*/ 160 w 169"/>
                  <a:gd name="T21" fmla="*/ 14 h 126"/>
                  <a:gd name="T22" fmla="*/ 149 w 169"/>
                  <a:gd name="T23" fmla="*/ 13 h 126"/>
                  <a:gd name="T24" fmla="*/ 149 w 169"/>
                  <a:gd name="T25" fmla="*/ 3 h 126"/>
                  <a:gd name="T26" fmla="*/ 83 w 169"/>
                  <a:gd name="T27" fmla="*/ 1 h 126"/>
                  <a:gd name="T28" fmla="*/ 74 w 169"/>
                  <a:gd name="T29" fmla="*/ 6 h 126"/>
                  <a:gd name="T30" fmla="*/ 71 w 169"/>
                  <a:gd name="T31" fmla="*/ 14 h 126"/>
                  <a:gd name="T32" fmla="*/ 61 w 169"/>
                  <a:gd name="T33" fmla="*/ 16 h 126"/>
                  <a:gd name="T34" fmla="*/ 49 w 169"/>
                  <a:gd name="T35" fmla="*/ 16 h 126"/>
                  <a:gd name="T36" fmla="*/ 52 w 169"/>
                  <a:gd name="T37" fmla="*/ 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78" name="Freeform 130"/>
              <p:cNvSpPr>
                <a:spLocks/>
              </p:cNvSpPr>
              <p:nvPr/>
            </p:nvSpPr>
            <p:spPr bwMode="auto">
              <a:xfrm>
                <a:off x="2092" y="932"/>
                <a:ext cx="517" cy="1117"/>
              </a:xfrm>
              <a:custGeom>
                <a:avLst/>
                <a:gdLst>
                  <a:gd name="T0" fmla="*/ 39 w 44"/>
                  <a:gd name="T1" fmla="*/ 2 h 95"/>
                  <a:gd name="T2" fmla="*/ 33 w 44"/>
                  <a:gd name="T3" fmla="*/ 17 h 95"/>
                  <a:gd name="T4" fmla="*/ 30 w 44"/>
                  <a:gd name="T5" fmla="*/ 38 h 95"/>
                  <a:gd name="T6" fmla="*/ 32 w 44"/>
                  <a:gd name="T7" fmla="*/ 88 h 95"/>
                  <a:gd name="T8" fmla="*/ 32 w 44"/>
                  <a:gd name="T9" fmla="*/ 88 h 95"/>
                  <a:gd name="T10" fmla="*/ 33 w 44"/>
                  <a:gd name="T11" fmla="*/ 82 h 95"/>
                  <a:gd name="T12" fmla="*/ 33 w 44"/>
                  <a:gd name="T13" fmla="*/ 82 h 95"/>
                  <a:gd name="T14" fmla="*/ 33 w 44"/>
                  <a:gd name="T15" fmla="*/ 82 h 95"/>
                  <a:gd name="T16" fmla="*/ 36 w 44"/>
                  <a:gd name="T17" fmla="*/ 81 h 95"/>
                  <a:gd name="T18" fmla="*/ 36 w 44"/>
                  <a:gd name="T19" fmla="*/ 80 h 95"/>
                  <a:gd name="T20" fmla="*/ 34 w 44"/>
                  <a:gd name="T21" fmla="*/ 81 h 95"/>
                  <a:gd name="T22" fmla="*/ 35 w 44"/>
                  <a:gd name="T23" fmla="*/ 81 h 95"/>
                  <a:gd name="T24" fmla="*/ 22 w 44"/>
                  <a:gd name="T25" fmla="*/ 80 h 95"/>
                  <a:gd name="T26" fmla="*/ 8 w 44"/>
                  <a:gd name="T27" fmla="*/ 79 h 95"/>
                  <a:gd name="T28" fmla="*/ 0 w 44"/>
                  <a:gd name="T29" fmla="*/ 86 h 95"/>
                  <a:gd name="T30" fmla="*/ 7 w 44"/>
                  <a:gd name="T31" fmla="*/ 94 h 95"/>
                  <a:gd name="T32" fmla="*/ 6 w 44"/>
                  <a:gd name="T33" fmla="*/ 93 h 95"/>
                  <a:gd name="T34" fmla="*/ 23 w 44"/>
                  <a:gd name="T35" fmla="*/ 95 h 95"/>
                  <a:gd name="T36" fmla="*/ 39 w 44"/>
                  <a:gd name="T37" fmla="*/ 92 h 95"/>
                  <a:gd name="T38" fmla="*/ 39 w 44"/>
                  <a:gd name="T39" fmla="*/ 92 h 95"/>
                  <a:gd name="T40" fmla="*/ 42 w 44"/>
                  <a:gd name="T41" fmla="*/ 91 h 95"/>
                  <a:gd name="T42" fmla="*/ 42 w 44"/>
                  <a:gd name="T43" fmla="*/ 91 h 95"/>
                  <a:gd name="T44" fmla="*/ 42 w 44"/>
                  <a:gd name="T45" fmla="*/ 90 h 95"/>
                  <a:gd name="T46" fmla="*/ 43 w 44"/>
                  <a:gd name="T47" fmla="*/ 84 h 95"/>
                  <a:gd name="T48" fmla="*/ 43 w 44"/>
                  <a:gd name="T49" fmla="*/ 84 h 95"/>
                  <a:gd name="T50" fmla="*/ 43 w 44"/>
                  <a:gd name="T51" fmla="*/ 84 h 95"/>
                  <a:gd name="T52" fmla="*/ 40 w 44"/>
                  <a:gd name="T53" fmla="*/ 39 h 95"/>
                  <a:gd name="T54" fmla="*/ 43 w 44"/>
                  <a:gd name="T55" fmla="*/ 6 h 95"/>
                  <a:gd name="T56" fmla="*/ 42 w 44"/>
                  <a:gd name="T57" fmla="*/ 3 h 95"/>
                  <a:gd name="T58" fmla="*/ 41 w 44"/>
                  <a:gd name="T59" fmla="*/ 1 h 95"/>
                  <a:gd name="T60" fmla="*/ 39 w 44"/>
                  <a:gd name="T61"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79" name="Freeform 131"/>
              <p:cNvSpPr>
                <a:spLocks/>
              </p:cNvSpPr>
              <p:nvPr/>
            </p:nvSpPr>
            <p:spPr bwMode="auto">
              <a:xfrm>
                <a:off x="3703" y="943"/>
                <a:ext cx="94" cy="247"/>
              </a:xfrm>
              <a:custGeom>
                <a:avLst/>
                <a:gdLst>
                  <a:gd name="T0" fmla="*/ 5 w 8"/>
                  <a:gd name="T1" fmla="*/ 1 h 21"/>
                  <a:gd name="T2" fmla="*/ 0 w 8"/>
                  <a:gd name="T3" fmla="*/ 17 h 21"/>
                  <a:gd name="T4" fmla="*/ 3 w 8"/>
                  <a:gd name="T5" fmla="*/ 20 h 21"/>
                  <a:gd name="T6" fmla="*/ 6 w 8"/>
                  <a:gd name="T7" fmla="*/ 18 h 21"/>
                  <a:gd name="T8" fmla="*/ 8 w 8"/>
                  <a:gd name="T9" fmla="*/ 2 h 21"/>
                  <a:gd name="T10" fmla="*/ 7 w 8"/>
                  <a:gd name="T11" fmla="*/ 0 h 21"/>
                  <a:gd name="T12" fmla="*/ 5 w 8"/>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80" name="Freeform 132"/>
              <p:cNvSpPr>
                <a:spLocks/>
              </p:cNvSpPr>
              <p:nvPr/>
            </p:nvSpPr>
            <p:spPr bwMode="auto">
              <a:xfrm>
                <a:off x="3162" y="1190"/>
                <a:ext cx="129" cy="1023"/>
              </a:xfrm>
              <a:custGeom>
                <a:avLst/>
                <a:gdLst>
                  <a:gd name="T0" fmla="*/ 2 w 11"/>
                  <a:gd name="T1" fmla="*/ 3 h 87"/>
                  <a:gd name="T2" fmla="*/ 1 w 11"/>
                  <a:gd name="T3" fmla="*/ 12 h 87"/>
                  <a:gd name="T4" fmla="*/ 1 w 11"/>
                  <a:gd name="T5" fmla="*/ 33 h 87"/>
                  <a:gd name="T6" fmla="*/ 1 w 11"/>
                  <a:gd name="T7" fmla="*/ 83 h 87"/>
                  <a:gd name="T8" fmla="*/ 5 w 11"/>
                  <a:gd name="T9" fmla="*/ 87 h 87"/>
                  <a:gd name="T10" fmla="*/ 9 w 11"/>
                  <a:gd name="T11" fmla="*/ 83 h 87"/>
                  <a:gd name="T12" fmla="*/ 9 w 11"/>
                  <a:gd name="T13" fmla="*/ 4 h 87"/>
                  <a:gd name="T14" fmla="*/ 6 w 11"/>
                  <a:gd name="T15" fmla="*/ 0 h 87"/>
                  <a:gd name="T16" fmla="*/ 2 w 11"/>
                  <a:gd name="T17" fmla="*/ 3 h 87"/>
                  <a:gd name="T18" fmla="*/ 2 w 11"/>
                  <a:gd name="T19"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81" name="Freeform 133"/>
              <p:cNvSpPr>
                <a:spLocks/>
              </p:cNvSpPr>
              <p:nvPr/>
            </p:nvSpPr>
            <p:spPr bwMode="auto">
              <a:xfrm>
                <a:off x="2633" y="1473"/>
                <a:ext cx="423" cy="94"/>
              </a:xfrm>
              <a:custGeom>
                <a:avLst/>
                <a:gdLst>
                  <a:gd name="T0" fmla="*/ 1 w 36"/>
                  <a:gd name="T1" fmla="*/ 5 h 8"/>
                  <a:gd name="T2" fmla="*/ 21 w 36"/>
                  <a:gd name="T3" fmla="*/ 8 h 8"/>
                  <a:gd name="T4" fmla="*/ 34 w 36"/>
                  <a:gd name="T5" fmla="*/ 6 h 8"/>
                  <a:gd name="T6" fmla="*/ 36 w 36"/>
                  <a:gd name="T7" fmla="*/ 4 h 8"/>
                  <a:gd name="T8" fmla="*/ 34 w 36"/>
                  <a:gd name="T9" fmla="*/ 2 h 8"/>
                  <a:gd name="T10" fmla="*/ 12 w 36"/>
                  <a:gd name="T11" fmla="*/ 3 h 8"/>
                  <a:gd name="T12" fmla="*/ 1 w 36"/>
                  <a:gd name="T13" fmla="*/ 3 h 8"/>
                  <a:gd name="T14" fmla="*/ 0 w 36"/>
                  <a:gd name="T15" fmla="*/ 4 h 8"/>
                  <a:gd name="T16" fmla="*/ 1 w 36"/>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82" name="Freeform 134"/>
              <p:cNvSpPr>
                <a:spLocks/>
              </p:cNvSpPr>
              <p:nvPr/>
            </p:nvSpPr>
            <p:spPr bwMode="auto">
              <a:xfrm>
                <a:off x="2715" y="1543"/>
                <a:ext cx="317" cy="212"/>
              </a:xfrm>
              <a:custGeom>
                <a:avLst/>
                <a:gdLst>
                  <a:gd name="T0" fmla="*/ 16 w 27"/>
                  <a:gd name="T1" fmla="*/ 0 h 18"/>
                  <a:gd name="T2" fmla="*/ 9 w 27"/>
                  <a:gd name="T3" fmla="*/ 2 h 18"/>
                  <a:gd name="T4" fmla="*/ 3 w 27"/>
                  <a:gd name="T5" fmla="*/ 5 h 18"/>
                  <a:gd name="T6" fmla="*/ 4 w 27"/>
                  <a:gd name="T7" fmla="*/ 11 h 18"/>
                  <a:gd name="T8" fmla="*/ 1 w 27"/>
                  <a:gd name="T9" fmla="*/ 5 h 18"/>
                  <a:gd name="T10" fmla="*/ 0 w 27"/>
                  <a:gd name="T11" fmla="*/ 8 h 18"/>
                  <a:gd name="T12" fmla="*/ 4 w 27"/>
                  <a:gd name="T13" fmla="*/ 12 h 18"/>
                  <a:gd name="T14" fmla="*/ 7 w 27"/>
                  <a:gd name="T15" fmla="*/ 12 h 18"/>
                  <a:gd name="T16" fmla="*/ 19 w 27"/>
                  <a:gd name="T17" fmla="*/ 14 h 18"/>
                  <a:gd name="T18" fmla="*/ 19 w 27"/>
                  <a:gd name="T19" fmla="*/ 14 h 18"/>
                  <a:gd name="T20" fmla="*/ 17 w 27"/>
                  <a:gd name="T21" fmla="*/ 8 h 18"/>
                  <a:gd name="T22" fmla="*/ 18 w 27"/>
                  <a:gd name="T23" fmla="*/ 8 h 18"/>
                  <a:gd name="T24" fmla="*/ 15 w 27"/>
                  <a:gd name="T25" fmla="*/ 12 h 18"/>
                  <a:gd name="T26" fmla="*/ 14 w 27"/>
                  <a:gd name="T27" fmla="*/ 16 h 18"/>
                  <a:gd name="T28" fmla="*/ 18 w 27"/>
                  <a:gd name="T29" fmla="*/ 18 h 18"/>
                  <a:gd name="T30" fmla="*/ 24 w 27"/>
                  <a:gd name="T31" fmla="*/ 15 h 18"/>
                  <a:gd name="T32" fmla="*/ 26 w 27"/>
                  <a:gd name="T33" fmla="*/ 12 h 18"/>
                  <a:gd name="T34" fmla="*/ 26 w 27"/>
                  <a:gd name="T35" fmla="*/ 8 h 18"/>
                  <a:gd name="T36" fmla="*/ 24 w 27"/>
                  <a:gd name="T37" fmla="*/ 5 h 18"/>
                  <a:gd name="T38" fmla="*/ 24 w 27"/>
                  <a:gd name="T39" fmla="*/ 5 h 18"/>
                  <a:gd name="T40" fmla="*/ 10 w 27"/>
                  <a:gd name="T41" fmla="*/ 4 h 18"/>
                  <a:gd name="T42" fmla="*/ 4 w 27"/>
                  <a:gd name="T43" fmla="*/ 4 h 18"/>
                  <a:gd name="T44" fmla="*/ 7 w 27"/>
                  <a:gd name="T45" fmla="*/ 11 h 18"/>
                  <a:gd name="T46" fmla="*/ 7 w 27"/>
                  <a:gd name="T47" fmla="*/ 11 h 18"/>
                  <a:gd name="T48" fmla="*/ 5 w 27"/>
                  <a:gd name="T49" fmla="*/ 4 h 18"/>
                  <a:gd name="T50" fmla="*/ 8 w 27"/>
                  <a:gd name="T51" fmla="*/ 9 h 18"/>
                  <a:gd name="T52" fmla="*/ 17 w 27"/>
                  <a:gd name="T53" fmla="*/ 3 h 18"/>
                  <a:gd name="T54" fmla="*/ 18 w 27"/>
                  <a:gd name="T55" fmla="*/ 1 h 18"/>
                  <a:gd name="T56" fmla="*/ 16 w 27"/>
                  <a:gd name="T5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83" name="Freeform 135"/>
              <p:cNvSpPr>
                <a:spLocks/>
              </p:cNvSpPr>
              <p:nvPr/>
            </p:nvSpPr>
            <p:spPr bwMode="auto">
              <a:xfrm>
                <a:off x="2127" y="873"/>
                <a:ext cx="70" cy="858"/>
              </a:xfrm>
              <a:custGeom>
                <a:avLst/>
                <a:gdLst>
                  <a:gd name="T0" fmla="*/ 4 w 6"/>
                  <a:gd name="T1" fmla="*/ 1 h 73"/>
                  <a:gd name="T2" fmla="*/ 0 w 6"/>
                  <a:gd name="T3" fmla="*/ 33 h 73"/>
                  <a:gd name="T4" fmla="*/ 2 w 6"/>
                  <a:gd name="T5" fmla="*/ 72 h 73"/>
                  <a:gd name="T6" fmla="*/ 4 w 6"/>
                  <a:gd name="T7" fmla="*/ 73 h 73"/>
                  <a:gd name="T8" fmla="*/ 5 w 6"/>
                  <a:gd name="T9" fmla="*/ 72 h 73"/>
                  <a:gd name="T10" fmla="*/ 6 w 6"/>
                  <a:gd name="T11" fmla="*/ 1 h 73"/>
                  <a:gd name="T12" fmla="*/ 5 w 6"/>
                  <a:gd name="T13" fmla="*/ 0 h 73"/>
                  <a:gd name="T14" fmla="*/ 4 w 6"/>
                  <a:gd name="T15" fmla="*/ 1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84" name="Freeform 136"/>
              <p:cNvSpPr>
                <a:spLocks/>
              </p:cNvSpPr>
              <p:nvPr/>
            </p:nvSpPr>
            <p:spPr bwMode="auto">
              <a:xfrm>
                <a:off x="2668" y="943"/>
                <a:ext cx="153" cy="271"/>
              </a:xfrm>
              <a:custGeom>
                <a:avLst/>
                <a:gdLst>
                  <a:gd name="T0" fmla="*/ 3 w 13"/>
                  <a:gd name="T1" fmla="*/ 2 h 23"/>
                  <a:gd name="T2" fmla="*/ 6 w 13"/>
                  <a:gd name="T3" fmla="*/ 21 h 23"/>
                  <a:gd name="T4" fmla="*/ 11 w 13"/>
                  <a:gd name="T5" fmla="*/ 22 h 23"/>
                  <a:gd name="T6" fmla="*/ 12 w 13"/>
                  <a:gd name="T7" fmla="*/ 18 h 23"/>
                  <a:gd name="T8" fmla="*/ 6 w 13"/>
                  <a:gd name="T9" fmla="*/ 2 h 23"/>
                  <a:gd name="T10" fmla="*/ 4 w 13"/>
                  <a:gd name="T11" fmla="*/ 1 h 23"/>
                  <a:gd name="T12" fmla="*/ 3 w 13"/>
                  <a:gd name="T13" fmla="*/ 2 h 23"/>
                </a:gdLst>
                <a:ahLst/>
                <a:cxnLst>
                  <a:cxn ang="0">
                    <a:pos x="T0" y="T1"/>
                  </a:cxn>
                  <a:cxn ang="0">
                    <a:pos x="T2" y="T3"/>
                  </a:cxn>
                  <a:cxn ang="0">
                    <a:pos x="T4" y="T5"/>
                  </a:cxn>
                  <a:cxn ang="0">
                    <a:pos x="T6" y="T7"/>
                  </a:cxn>
                  <a:cxn ang="0">
                    <a:pos x="T8" y="T9"/>
                  </a:cxn>
                  <a:cxn ang="0">
                    <a:pos x="T10" y="T11"/>
                  </a:cxn>
                  <a:cxn ang="0">
                    <a:pos x="T12" y="T13"/>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85" name="Freeform 137"/>
              <p:cNvSpPr>
                <a:spLocks/>
              </p:cNvSpPr>
              <p:nvPr/>
            </p:nvSpPr>
            <p:spPr bwMode="auto">
              <a:xfrm>
                <a:off x="2962" y="896"/>
                <a:ext cx="599" cy="377"/>
              </a:xfrm>
              <a:custGeom>
                <a:avLst/>
                <a:gdLst>
                  <a:gd name="T0" fmla="*/ 2 w 51"/>
                  <a:gd name="T1" fmla="*/ 1 h 32"/>
                  <a:gd name="T2" fmla="*/ 0 w 51"/>
                  <a:gd name="T3" fmla="*/ 23 h 32"/>
                  <a:gd name="T4" fmla="*/ 12 w 51"/>
                  <a:gd name="T5" fmla="*/ 31 h 32"/>
                  <a:gd name="T6" fmla="*/ 48 w 51"/>
                  <a:gd name="T7" fmla="*/ 29 h 32"/>
                  <a:gd name="T8" fmla="*/ 50 w 51"/>
                  <a:gd name="T9" fmla="*/ 17 h 32"/>
                  <a:gd name="T10" fmla="*/ 50 w 51"/>
                  <a:gd name="T11" fmla="*/ 0 h 32"/>
                  <a:gd name="T12" fmla="*/ 2 w 51"/>
                  <a:gd name="T13" fmla="*/ 1 h 32"/>
                </a:gdLst>
                <a:ahLst/>
                <a:cxnLst>
                  <a:cxn ang="0">
                    <a:pos x="T0" y="T1"/>
                  </a:cxn>
                  <a:cxn ang="0">
                    <a:pos x="T2" y="T3"/>
                  </a:cxn>
                  <a:cxn ang="0">
                    <a:pos x="T4" y="T5"/>
                  </a:cxn>
                  <a:cxn ang="0">
                    <a:pos x="T6" y="T7"/>
                  </a:cxn>
                  <a:cxn ang="0">
                    <a:pos x="T8" y="T9"/>
                  </a:cxn>
                  <a:cxn ang="0">
                    <a:pos x="T10" y="T11"/>
                  </a:cxn>
                  <a:cxn ang="0">
                    <a:pos x="T12" y="T13"/>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86" name="Freeform 138"/>
              <p:cNvSpPr>
                <a:spLocks/>
              </p:cNvSpPr>
              <p:nvPr/>
            </p:nvSpPr>
            <p:spPr bwMode="auto">
              <a:xfrm>
                <a:off x="2574" y="720"/>
                <a:ext cx="1023" cy="482"/>
              </a:xfrm>
              <a:custGeom>
                <a:avLst/>
                <a:gdLst>
                  <a:gd name="T0" fmla="*/ 85 w 87"/>
                  <a:gd name="T1" fmla="*/ 5 h 41"/>
                  <a:gd name="T2" fmla="*/ 74 w 87"/>
                  <a:gd name="T3" fmla="*/ 1 h 41"/>
                  <a:gd name="T4" fmla="*/ 49 w 87"/>
                  <a:gd name="T5" fmla="*/ 0 h 41"/>
                  <a:gd name="T6" fmla="*/ 41 w 87"/>
                  <a:gd name="T7" fmla="*/ 0 h 41"/>
                  <a:gd name="T8" fmla="*/ 38 w 87"/>
                  <a:gd name="T9" fmla="*/ 0 h 41"/>
                  <a:gd name="T10" fmla="*/ 33 w 87"/>
                  <a:gd name="T11" fmla="*/ 0 h 41"/>
                  <a:gd name="T12" fmla="*/ 27 w 87"/>
                  <a:gd name="T13" fmla="*/ 1 h 41"/>
                  <a:gd name="T14" fmla="*/ 24 w 87"/>
                  <a:gd name="T15" fmla="*/ 1 h 41"/>
                  <a:gd name="T16" fmla="*/ 19 w 87"/>
                  <a:gd name="T17" fmla="*/ 1 h 41"/>
                  <a:gd name="T18" fmla="*/ 17 w 87"/>
                  <a:gd name="T19" fmla="*/ 2 h 41"/>
                  <a:gd name="T20" fmla="*/ 17 w 87"/>
                  <a:gd name="T21" fmla="*/ 5 h 41"/>
                  <a:gd name="T22" fmla="*/ 16 w 87"/>
                  <a:gd name="T23" fmla="*/ 10 h 41"/>
                  <a:gd name="T24" fmla="*/ 15 w 87"/>
                  <a:gd name="T25" fmla="*/ 18 h 41"/>
                  <a:gd name="T26" fmla="*/ 14 w 87"/>
                  <a:gd name="T27" fmla="*/ 17 h 41"/>
                  <a:gd name="T28" fmla="*/ 14 w 87"/>
                  <a:gd name="T29" fmla="*/ 17 h 41"/>
                  <a:gd name="T30" fmla="*/ 7 w 87"/>
                  <a:gd name="T31" fmla="*/ 17 h 41"/>
                  <a:gd name="T32" fmla="*/ 1 w 87"/>
                  <a:gd name="T33" fmla="*/ 19 h 41"/>
                  <a:gd name="T34" fmla="*/ 1 w 87"/>
                  <a:gd name="T35" fmla="*/ 21 h 41"/>
                  <a:gd name="T36" fmla="*/ 12 w 87"/>
                  <a:gd name="T37" fmla="*/ 21 h 41"/>
                  <a:gd name="T38" fmla="*/ 14 w 87"/>
                  <a:gd name="T39" fmla="*/ 19 h 41"/>
                  <a:gd name="T40" fmla="*/ 17 w 87"/>
                  <a:gd name="T41" fmla="*/ 30 h 41"/>
                  <a:gd name="T42" fmla="*/ 21 w 87"/>
                  <a:gd name="T43" fmla="*/ 38 h 41"/>
                  <a:gd name="T44" fmla="*/ 25 w 87"/>
                  <a:gd name="T45" fmla="*/ 39 h 41"/>
                  <a:gd name="T46" fmla="*/ 25 w 87"/>
                  <a:gd name="T47" fmla="*/ 32 h 41"/>
                  <a:gd name="T48" fmla="*/ 25 w 87"/>
                  <a:gd name="T49" fmla="*/ 22 h 41"/>
                  <a:gd name="T50" fmla="*/ 25 w 87"/>
                  <a:gd name="T51" fmla="*/ 12 h 41"/>
                  <a:gd name="T52" fmla="*/ 29 w 87"/>
                  <a:gd name="T53" fmla="*/ 10 h 41"/>
                  <a:gd name="T54" fmla="*/ 34 w 87"/>
                  <a:gd name="T55" fmla="*/ 10 h 41"/>
                  <a:gd name="T56" fmla="*/ 39 w 87"/>
                  <a:gd name="T57" fmla="*/ 10 h 41"/>
                  <a:gd name="T58" fmla="*/ 54 w 87"/>
                  <a:gd name="T59" fmla="*/ 8 h 41"/>
                  <a:gd name="T60" fmla="*/ 59 w 87"/>
                  <a:gd name="T61" fmla="*/ 8 h 41"/>
                  <a:gd name="T62" fmla="*/ 73 w 87"/>
                  <a:gd name="T63" fmla="*/ 8 h 41"/>
                  <a:gd name="T64" fmla="*/ 78 w 87"/>
                  <a:gd name="T65" fmla="*/ 8 h 41"/>
                  <a:gd name="T66" fmla="*/ 87 w 87"/>
                  <a:gd name="T67"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87" name="Freeform 139"/>
              <p:cNvSpPr>
                <a:spLocks/>
              </p:cNvSpPr>
              <p:nvPr/>
            </p:nvSpPr>
            <p:spPr bwMode="auto">
              <a:xfrm>
                <a:off x="3656" y="779"/>
                <a:ext cx="82" cy="494"/>
              </a:xfrm>
              <a:custGeom>
                <a:avLst/>
                <a:gdLst>
                  <a:gd name="T0" fmla="*/ 6 w 7"/>
                  <a:gd name="T1" fmla="*/ 6 h 42"/>
                  <a:gd name="T2" fmla="*/ 6 w 7"/>
                  <a:gd name="T3" fmla="*/ 3 h 42"/>
                  <a:gd name="T4" fmla="*/ 2 w 7"/>
                  <a:gd name="T5" fmla="*/ 0 h 42"/>
                  <a:gd name="T6" fmla="*/ 0 w 7"/>
                  <a:gd name="T7" fmla="*/ 11 h 42"/>
                  <a:gd name="T8" fmla="*/ 0 w 7"/>
                  <a:gd name="T9" fmla="*/ 25 h 42"/>
                  <a:gd name="T10" fmla="*/ 2 w 7"/>
                  <a:gd name="T11" fmla="*/ 37 h 42"/>
                  <a:gd name="T12" fmla="*/ 3 w 7"/>
                  <a:gd name="T13" fmla="*/ 42 h 42"/>
                  <a:gd name="T14" fmla="*/ 3 w 7"/>
                  <a:gd name="T15" fmla="*/ 42 h 42"/>
                  <a:gd name="T16" fmla="*/ 3 w 7"/>
                  <a:gd name="T17" fmla="*/ 41 h 42"/>
                  <a:gd name="T18" fmla="*/ 4 w 7"/>
                  <a:gd name="T19" fmla="*/ 38 h 42"/>
                  <a:gd name="T20" fmla="*/ 5 w 7"/>
                  <a:gd name="T21" fmla="*/ 35 h 42"/>
                  <a:gd name="T22" fmla="*/ 5 w 7"/>
                  <a:gd name="T23" fmla="*/ 28 h 42"/>
                  <a:gd name="T24" fmla="*/ 6 w 7"/>
                  <a:gd name="T25"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88" name="Freeform 140"/>
              <p:cNvSpPr>
                <a:spLocks/>
              </p:cNvSpPr>
              <p:nvPr/>
            </p:nvSpPr>
            <p:spPr bwMode="auto">
              <a:xfrm>
                <a:off x="2139" y="791"/>
                <a:ext cx="458" cy="1023"/>
              </a:xfrm>
              <a:custGeom>
                <a:avLst/>
                <a:gdLst>
                  <a:gd name="T0" fmla="*/ 36 w 39"/>
                  <a:gd name="T1" fmla="*/ 14 h 87"/>
                  <a:gd name="T2" fmla="*/ 37 w 39"/>
                  <a:gd name="T3" fmla="*/ 13 h 87"/>
                  <a:gd name="T4" fmla="*/ 39 w 39"/>
                  <a:gd name="T5" fmla="*/ 6 h 87"/>
                  <a:gd name="T6" fmla="*/ 39 w 39"/>
                  <a:gd name="T7" fmla="*/ 5 h 87"/>
                  <a:gd name="T8" fmla="*/ 39 w 39"/>
                  <a:gd name="T9" fmla="*/ 4 h 87"/>
                  <a:gd name="T10" fmla="*/ 36 w 39"/>
                  <a:gd name="T11" fmla="*/ 2 h 87"/>
                  <a:gd name="T12" fmla="*/ 17 w 39"/>
                  <a:gd name="T13" fmla="*/ 0 h 87"/>
                  <a:gd name="T14" fmla="*/ 13 w 39"/>
                  <a:gd name="T15" fmla="*/ 0 h 87"/>
                  <a:gd name="T16" fmla="*/ 12 w 39"/>
                  <a:gd name="T17" fmla="*/ 0 h 87"/>
                  <a:gd name="T18" fmla="*/ 11 w 39"/>
                  <a:gd name="T19" fmla="*/ 0 h 87"/>
                  <a:gd name="T20" fmla="*/ 7 w 39"/>
                  <a:gd name="T21" fmla="*/ 1 h 87"/>
                  <a:gd name="T22" fmla="*/ 0 w 39"/>
                  <a:gd name="T23" fmla="*/ 4 h 87"/>
                  <a:gd name="T24" fmla="*/ 1 w 39"/>
                  <a:gd name="T25" fmla="*/ 5 h 87"/>
                  <a:gd name="T26" fmla="*/ 3 w 39"/>
                  <a:gd name="T27" fmla="*/ 5 h 87"/>
                  <a:gd name="T28" fmla="*/ 6 w 39"/>
                  <a:gd name="T29" fmla="*/ 4 h 87"/>
                  <a:gd name="T30" fmla="*/ 9 w 39"/>
                  <a:gd name="T31" fmla="*/ 4 h 87"/>
                  <a:gd name="T32" fmla="*/ 11 w 39"/>
                  <a:gd name="T33" fmla="*/ 3 h 87"/>
                  <a:gd name="T34" fmla="*/ 14 w 39"/>
                  <a:gd name="T35" fmla="*/ 3 h 87"/>
                  <a:gd name="T36" fmla="*/ 27 w 39"/>
                  <a:gd name="T37" fmla="*/ 3 h 87"/>
                  <a:gd name="T38" fmla="*/ 31 w 39"/>
                  <a:gd name="T39" fmla="*/ 5 h 87"/>
                  <a:gd name="T40" fmla="*/ 31 w 39"/>
                  <a:gd name="T41" fmla="*/ 5 h 87"/>
                  <a:gd name="T42" fmla="*/ 30 w 39"/>
                  <a:gd name="T43" fmla="*/ 7 h 87"/>
                  <a:gd name="T44" fmla="*/ 28 w 39"/>
                  <a:gd name="T45" fmla="*/ 19 h 87"/>
                  <a:gd name="T46" fmla="*/ 27 w 39"/>
                  <a:gd name="T47" fmla="*/ 31 h 87"/>
                  <a:gd name="T48" fmla="*/ 27 w 39"/>
                  <a:gd name="T49" fmla="*/ 41 h 87"/>
                  <a:gd name="T50" fmla="*/ 26 w 39"/>
                  <a:gd name="T51" fmla="*/ 56 h 87"/>
                  <a:gd name="T52" fmla="*/ 28 w 39"/>
                  <a:gd name="T53" fmla="*/ 73 h 87"/>
                  <a:gd name="T54" fmla="*/ 27 w 39"/>
                  <a:gd name="T55" fmla="*/ 74 h 87"/>
                  <a:gd name="T56" fmla="*/ 28 w 39"/>
                  <a:gd name="T57" fmla="*/ 79 h 87"/>
                  <a:gd name="T58" fmla="*/ 28 w 39"/>
                  <a:gd name="T59" fmla="*/ 84 h 87"/>
                  <a:gd name="T60" fmla="*/ 29 w 39"/>
                  <a:gd name="T61" fmla="*/ 87 h 87"/>
                  <a:gd name="T62" fmla="*/ 29 w 39"/>
                  <a:gd name="T63" fmla="*/ 87 h 87"/>
                  <a:gd name="T64" fmla="*/ 30 w 39"/>
                  <a:gd name="T65" fmla="*/ 84 h 87"/>
                  <a:gd name="T66" fmla="*/ 30 w 39"/>
                  <a:gd name="T67" fmla="*/ 77 h 87"/>
                  <a:gd name="T68" fmla="*/ 31 w 39"/>
                  <a:gd name="T69" fmla="*/ 74 h 87"/>
                  <a:gd name="T70" fmla="*/ 31 w 39"/>
                  <a:gd name="T71" fmla="*/ 73 h 87"/>
                  <a:gd name="T72" fmla="*/ 31 w 39"/>
                  <a:gd name="T73" fmla="*/ 71 h 87"/>
                  <a:gd name="T74" fmla="*/ 31 w 39"/>
                  <a:gd name="T75" fmla="*/ 67 h 87"/>
                  <a:gd name="T76" fmla="*/ 32 w 39"/>
                  <a:gd name="T77" fmla="*/ 59 h 87"/>
                  <a:gd name="T78" fmla="*/ 32 w 39"/>
                  <a:gd name="T79" fmla="*/ 55 h 87"/>
                  <a:gd name="T80" fmla="*/ 33 w 39"/>
                  <a:gd name="T81" fmla="*/ 43 h 87"/>
                  <a:gd name="T82" fmla="*/ 34 w 39"/>
                  <a:gd name="T83" fmla="*/ 38 h 87"/>
                  <a:gd name="T84" fmla="*/ 35 w 39"/>
                  <a:gd name="T85" fmla="*/ 24 h 87"/>
                  <a:gd name="T86" fmla="*/ 36 w 39"/>
                  <a:gd name="T87"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89" name="Freeform 141"/>
              <p:cNvSpPr>
                <a:spLocks/>
              </p:cNvSpPr>
              <p:nvPr/>
            </p:nvSpPr>
            <p:spPr bwMode="auto">
              <a:xfrm>
                <a:off x="1962" y="849"/>
                <a:ext cx="200" cy="1047"/>
              </a:xfrm>
              <a:custGeom>
                <a:avLst/>
                <a:gdLst>
                  <a:gd name="T0" fmla="*/ 10 w 17"/>
                  <a:gd name="T1" fmla="*/ 47 h 89"/>
                  <a:gd name="T2" fmla="*/ 10 w 17"/>
                  <a:gd name="T3" fmla="*/ 44 h 89"/>
                  <a:gd name="T4" fmla="*/ 10 w 17"/>
                  <a:gd name="T5" fmla="*/ 41 h 89"/>
                  <a:gd name="T6" fmla="*/ 12 w 17"/>
                  <a:gd name="T7" fmla="*/ 34 h 89"/>
                  <a:gd name="T8" fmla="*/ 13 w 17"/>
                  <a:gd name="T9" fmla="*/ 24 h 89"/>
                  <a:gd name="T10" fmla="*/ 13 w 17"/>
                  <a:gd name="T11" fmla="*/ 21 h 89"/>
                  <a:gd name="T12" fmla="*/ 15 w 17"/>
                  <a:gd name="T13" fmla="*/ 15 h 89"/>
                  <a:gd name="T14" fmla="*/ 15 w 17"/>
                  <a:gd name="T15" fmla="*/ 13 h 89"/>
                  <a:gd name="T16" fmla="*/ 15 w 17"/>
                  <a:gd name="T17" fmla="*/ 10 h 89"/>
                  <a:gd name="T18" fmla="*/ 16 w 17"/>
                  <a:gd name="T19" fmla="*/ 9 h 89"/>
                  <a:gd name="T20" fmla="*/ 17 w 17"/>
                  <a:gd name="T21" fmla="*/ 8 h 89"/>
                  <a:gd name="T22" fmla="*/ 17 w 17"/>
                  <a:gd name="T23" fmla="*/ 7 h 89"/>
                  <a:gd name="T24" fmla="*/ 17 w 17"/>
                  <a:gd name="T25" fmla="*/ 7 h 89"/>
                  <a:gd name="T26" fmla="*/ 14 w 17"/>
                  <a:gd name="T27" fmla="*/ 5 h 89"/>
                  <a:gd name="T28" fmla="*/ 13 w 17"/>
                  <a:gd name="T29" fmla="*/ 3 h 89"/>
                  <a:gd name="T30" fmla="*/ 9 w 17"/>
                  <a:gd name="T31" fmla="*/ 1 h 89"/>
                  <a:gd name="T32" fmla="*/ 7 w 17"/>
                  <a:gd name="T33" fmla="*/ 0 h 89"/>
                  <a:gd name="T34" fmla="*/ 4 w 17"/>
                  <a:gd name="T35" fmla="*/ 2 h 89"/>
                  <a:gd name="T36" fmla="*/ 4 w 17"/>
                  <a:gd name="T37" fmla="*/ 5 h 89"/>
                  <a:gd name="T38" fmla="*/ 2 w 17"/>
                  <a:gd name="T39" fmla="*/ 13 h 89"/>
                  <a:gd name="T40" fmla="*/ 2 w 17"/>
                  <a:gd name="T41" fmla="*/ 17 h 89"/>
                  <a:gd name="T42" fmla="*/ 1 w 17"/>
                  <a:gd name="T43" fmla="*/ 21 h 89"/>
                  <a:gd name="T44" fmla="*/ 1 w 17"/>
                  <a:gd name="T45" fmla="*/ 33 h 89"/>
                  <a:gd name="T46" fmla="*/ 0 w 17"/>
                  <a:gd name="T47" fmla="*/ 40 h 89"/>
                  <a:gd name="T48" fmla="*/ 0 w 17"/>
                  <a:gd name="T49" fmla="*/ 52 h 89"/>
                  <a:gd name="T50" fmla="*/ 2 w 17"/>
                  <a:gd name="T51" fmla="*/ 70 h 89"/>
                  <a:gd name="T52" fmla="*/ 6 w 17"/>
                  <a:gd name="T53" fmla="*/ 85 h 89"/>
                  <a:gd name="T54" fmla="*/ 8 w 17"/>
                  <a:gd name="T55" fmla="*/ 89 h 89"/>
                  <a:gd name="T56" fmla="*/ 8 w 17"/>
                  <a:gd name="T57" fmla="*/ 89 h 89"/>
                  <a:gd name="T58" fmla="*/ 8 w 17"/>
                  <a:gd name="T59" fmla="*/ 87 h 89"/>
                  <a:gd name="T60" fmla="*/ 8 w 17"/>
                  <a:gd name="T61" fmla="*/ 86 h 89"/>
                  <a:gd name="T62" fmla="*/ 9 w 17"/>
                  <a:gd name="T63" fmla="*/ 81 h 89"/>
                  <a:gd name="T64" fmla="*/ 9 w 17"/>
                  <a:gd name="T65" fmla="*/ 76 h 89"/>
                  <a:gd name="T66" fmla="*/ 9 w 17"/>
                  <a:gd name="T67" fmla="*/ 74 h 89"/>
                  <a:gd name="T68" fmla="*/ 9 w 17"/>
                  <a:gd name="T69" fmla="*/ 71 h 89"/>
                  <a:gd name="T70" fmla="*/ 9 w 17"/>
                  <a:gd name="T71" fmla="*/ 68 h 89"/>
                  <a:gd name="T72" fmla="*/ 9 w 17"/>
                  <a:gd name="T73" fmla="*/ 64 h 89"/>
                  <a:gd name="T74" fmla="*/ 9 w 17"/>
                  <a:gd name="T75" fmla="*/ 61 h 89"/>
                  <a:gd name="T76" fmla="*/ 8 w 17"/>
                  <a:gd name="T77" fmla="*/ 59 h 89"/>
                  <a:gd name="T78" fmla="*/ 9 w 17"/>
                  <a:gd name="T79" fmla="*/ 52 h 89"/>
                  <a:gd name="T80" fmla="*/ 10 w 17"/>
                  <a:gd name="T81" fmla="*/ 4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90" name="Freeform 142"/>
              <p:cNvSpPr>
                <a:spLocks/>
              </p:cNvSpPr>
              <p:nvPr/>
            </p:nvSpPr>
            <p:spPr bwMode="auto">
              <a:xfrm>
                <a:off x="2962" y="873"/>
                <a:ext cx="611" cy="70"/>
              </a:xfrm>
              <a:custGeom>
                <a:avLst/>
                <a:gdLst>
                  <a:gd name="T0" fmla="*/ 52 w 52"/>
                  <a:gd name="T1" fmla="*/ 2 h 6"/>
                  <a:gd name="T2" fmla="*/ 52 w 52"/>
                  <a:gd name="T3" fmla="*/ 2 h 6"/>
                  <a:gd name="T4" fmla="*/ 48 w 52"/>
                  <a:gd name="T5" fmla="*/ 1 h 6"/>
                  <a:gd name="T6" fmla="*/ 46 w 52"/>
                  <a:gd name="T7" fmla="*/ 1 h 6"/>
                  <a:gd name="T8" fmla="*/ 41 w 52"/>
                  <a:gd name="T9" fmla="*/ 0 h 6"/>
                  <a:gd name="T10" fmla="*/ 35 w 52"/>
                  <a:gd name="T11" fmla="*/ 0 h 6"/>
                  <a:gd name="T12" fmla="*/ 23 w 52"/>
                  <a:gd name="T13" fmla="*/ 0 h 6"/>
                  <a:gd name="T14" fmla="*/ 18 w 52"/>
                  <a:gd name="T15" fmla="*/ 0 h 6"/>
                  <a:gd name="T16" fmla="*/ 15 w 52"/>
                  <a:gd name="T17" fmla="*/ 1 h 6"/>
                  <a:gd name="T18" fmla="*/ 13 w 52"/>
                  <a:gd name="T19" fmla="*/ 1 h 6"/>
                  <a:gd name="T20" fmla="*/ 12 w 52"/>
                  <a:gd name="T21" fmla="*/ 1 h 6"/>
                  <a:gd name="T22" fmla="*/ 10 w 52"/>
                  <a:gd name="T23" fmla="*/ 1 h 6"/>
                  <a:gd name="T24" fmla="*/ 8 w 52"/>
                  <a:gd name="T25" fmla="*/ 1 h 6"/>
                  <a:gd name="T26" fmla="*/ 7 w 52"/>
                  <a:gd name="T27" fmla="*/ 2 h 6"/>
                  <a:gd name="T28" fmla="*/ 4 w 52"/>
                  <a:gd name="T29" fmla="*/ 2 h 6"/>
                  <a:gd name="T30" fmla="*/ 3 w 52"/>
                  <a:gd name="T31" fmla="*/ 2 h 6"/>
                  <a:gd name="T32" fmla="*/ 0 w 52"/>
                  <a:gd name="T33" fmla="*/ 4 h 6"/>
                  <a:gd name="T34" fmla="*/ 0 w 52"/>
                  <a:gd name="T35" fmla="*/ 4 h 6"/>
                  <a:gd name="T36" fmla="*/ 0 w 52"/>
                  <a:gd name="T37" fmla="*/ 4 h 6"/>
                  <a:gd name="T38" fmla="*/ 2 w 52"/>
                  <a:gd name="T39" fmla="*/ 5 h 6"/>
                  <a:gd name="T40" fmla="*/ 7 w 52"/>
                  <a:gd name="T41" fmla="*/ 6 h 6"/>
                  <a:gd name="T42" fmla="*/ 24 w 52"/>
                  <a:gd name="T43" fmla="*/ 6 h 6"/>
                  <a:gd name="T44" fmla="*/ 39 w 52"/>
                  <a:gd name="T45" fmla="*/ 5 h 6"/>
                  <a:gd name="T46" fmla="*/ 52 w 52"/>
                  <a:gd name="T47" fmla="*/ 3 h 6"/>
                  <a:gd name="T48" fmla="*/ 52 w 52"/>
                  <a:gd name="T4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91" name="Freeform 143"/>
              <p:cNvSpPr>
                <a:spLocks/>
              </p:cNvSpPr>
              <p:nvPr/>
            </p:nvSpPr>
            <p:spPr bwMode="auto">
              <a:xfrm>
                <a:off x="1680" y="920"/>
                <a:ext cx="2317" cy="1564"/>
              </a:xfrm>
              <a:custGeom>
                <a:avLst/>
                <a:gdLst>
                  <a:gd name="T0" fmla="*/ 25 w 197"/>
                  <a:gd name="T1" fmla="*/ 131 h 133"/>
                  <a:gd name="T2" fmla="*/ 51 w 197"/>
                  <a:gd name="T3" fmla="*/ 114 h 133"/>
                  <a:gd name="T4" fmla="*/ 65 w 197"/>
                  <a:gd name="T5" fmla="*/ 115 h 133"/>
                  <a:gd name="T6" fmla="*/ 77 w 197"/>
                  <a:gd name="T7" fmla="*/ 115 h 133"/>
                  <a:gd name="T8" fmla="*/ 102 w 197"/>
                  <a:gd name="T9" fmla="*/ 115 h 133"/>
                  <a:gd name="T10" fmla="*/ 122 w 197"/>
                  <a:gd name="T11" fmla="*/ 114 h 133"/>
                  <a:gd name="T12" fmla="*/ 130 w 197"/>
                  <a:gd name="T13" fmla="*/ 114 h 133"/>
                  <a:gd name="T14" fmla="*/ 145 w 197"/>
                  <a:gd name="T15" fmla="*/ 113 h 133"/>
                  <a:gd name="T16" fmla="*/ 155 w 197"/>
                  <a:gd name="T17" fmla="*/ 113 h 133"/>
                  <a:gd name="T18" fmla="*/ 176 w 197"/>
                  <a:gd name="T19" fmla="*/ 110 h 133"/>
                  <a:gd name="T20" fmla="*/ 192 w 197"/>
                  <a:gd name="T21" fmla="*/ 106 h 133"/>
                  <a:gd name="T22" fmla="*/ 189 w 197"/>
                  <a:gd name="T23" fmla="*/ 106 h 133"/>
                  <a:gd name="T24" fmla="*/ 192 w 197"/>
                  <a:gd name="T25" fmla="*/ 97 h 133"/>
                  <a:gd name="T26" fmla="*/ 193 w 197"/>
                  <a:gd name="T27" fmla="*/ 90 h 133"/>
                  <a:gd name="T28" fmla="*/ 194 w 197"/>
                  <a:gd name="T29" fmla="*/ 81 h 133"/>
                  <a:gd name="T30" fmla="*/ 195 w 197"/>
                  <a:gd name="T31" fmla="*/ 70 h 133"/>
                  <a:gd name="T32" fmla="*/ 196 w 197"/>
                  <a:gd name="T33" fmla="*/ 65 h 133"/>
                  <a:gd name="T34" fmla="*/ 197 w 197"/>
                  <a:gd name="T35" fmla="*/ 56 h 133"/>
                  <a:gd name="T36" fmla="*/ 197 w 197"/>
                  <a:gd name="T37" fmla="*/ 45 h 133"/>
                  <a:gd name="T38" fmla="*/ 195 w 197"/>
                  <a:gd name="T39" fmla="*/ 19 h 133"/>
                  <a:gd name="T40" fmla="*/ 193 w 197"/>
                  <a:gd name="T41" fmla="*/ 7 h 133"/>
                  <a:gd name="T42" fmla="*/ 179 w 197"/>
                  <a:gd name="T43" fmla="*/ 0 h 133"/>
                  <a:gd name="T44" fmla="*/ 185 w 197"/>
                  <a:gd name="T45" fmla="*/ 5 h 133"/>
                  <a:gd name="T46" fmla="*/ 187 w 197"/>
                  <a:gd name="T47" fmla="*/ 75 h 133"/>
                  <a:gd name="T48" fmla="*/ 188 w 197"/>
                  <a:gd name="T49" fmla="*/ 106 h 133"/>
                  <a:gd name="T50" fmla="*/ 182 w 197"/>
                  <a:gd name="T51" fmla="*/ 106 h 133"/>
                  <a:gd name="T52" fmla="*/ 171 w 197"/>
                  <a:gd name="T53" fmla="*/ 107 h 133"/>
                  <a:gd name="T54" fmla="*/ 141 w 197"/>
                  <a:gd name="T55" fmla="*/ 107 h 133"/>
                  <a:gd name="T56" fmla="*/ 108 w 197"/>
                  <a:gd name="T57" fmla="*/ 107 h 133"/>
                  <a:gd name="T58" fmla="*/ 99 w 197"/>
                  <a:gd name="T59" fmla="*/ 107 h 133"/>
                  <a:gd name="T60" fmla="*/ 88 w 197"/>
                  <a:gd name="T61" fmla="*/ 107 h 133"/>
                  <a:gd name="T62" fmla="*/ 73 w 197"/>
                  <a:gd name="T63" fmla="*/ 107 h 133"/>
                  <a:gd name="T64" fmla="*/ 55 w 197"/>
                  <a:gd name="T65" fmla="*/ 107 h 133"/>
                  <a:gd name="T66" fmla="*/ 57 w 197"/>
                  <a:gd name="T67" fmla="*/ 97 h 133"/>
                  <a:gd name="T68" fmla="*/ 59 w 197"/>
                  <a:gd name="T69" fmla="*/ 89 h 133"/>
                  <a:gd name="T70" fmla="*/ 57 w 197"/>
                  <a:gd name="T71" fmla="*/ 92 h 133"/>
                  <a:gd name="T72" fmla="*/ 50 w 197"/>
                  <a:gd name="T73" fmla="*/ 107 h 133"/>
                  <a:gd name="T74" fmla="*/ 30 w 197"/>
                  <a:gd name="T75" fmla="*/ 102 h 133"/>
                  <a:gd name="T76" fmla="*/ 25 w 197"/>
                  <a:gd name="T77" fmla="*/ 91 h 133"/>
                  <a:gd name="T78" fmla="*/ 21 w 197"/>
                  <a:gd name="T79" fmla="*/ 82 h 133"/>
                  <a:gd name="T80" fmla="*/ 25 w 197"/>
                  <a:gd name="T81" fmla="*/ 103 h 133"/>
                  <a:gd name="T82" fmla="*/ 45 w 197"/>
                  <a:gd name="T83" fmla="*/ 113 h 133"/>
                  <a:gd name="T84" fmla="*/ 22 w 197"/>
                  <a:gd name="T85" fmla="*/ 130 h 133"/>
                  <a:gd name="T86" fmla="*/ 10 w 197"/>
                  <a:gd name="T87" fmla="*/ 129 h 133"/>
                  <a:gd name="T88" fmla="*/ 3 w 197"/>
                  <a:gd name="T89" fmla="*/ 106 h 133"/>
                  <a:gd name="T90" fmla="*/ 8 w 197"/>
                  <a:gd name="T91" fmla="*/ 95 h 133"/>
                  <a:gd name="T92" fmla="*/ 1 w 197"/>
                  <a:gd name="T93" fmla="*/ 104 h 133"/>
                  <a:gd name="T94" fmla="*/ 97 w 197"/>
                  <a:gd name="T95" fmla="*/ 108 h 133"/>
                  <a:gd name="T96" fmla="*/ 96 w 197"/>
                  <a:gd name="T97" fmla="*/ 108 h 133"/>
                  <a:gd name="T98" fmla="*/ 70 w 197"/>
                  <a:gd name="T99" fmla="*/ 113 h 133"/>
                  <a:gd name="T100" fmla="*/ 70 w 197"/>
                  <a:gd name="T101" fmla="*/ 113 h 133"/>
                  <a:gd name="T102" fmla="*/ 69 w 197"/>
                  <a:gd name="T103" fmla="*/ 113 h 133"/>
                  <a:gd name="T104" fmla="*/ 69 w 197"/>
                  <a:gd name="T105" fmla="*/ 113 h 133"/>
                  <a:gd name="T106" fmla="*/ 68 w 197"/>
                  <a:gd name="T107" fmla="*/ 115 h 133"/>
                  <a:gd name="T108" fmla="*/ 67 w 197"/>
                  <a:gd name="T109" fmla="*/ 114 h 133"/>
                  <a:gd name="T110" fmla="*/ 67 w 197"/>
                  <a:gd name="T111" fmla="*/ 11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92" name="Freeform 144"/>
              <p:cNvSpPr>
                <a:spLocks/>
              </p:cNvSpPr>
              <p:nvPr/>
            </p:nvSpPr>
            <p:spPr bwMode="auto">
              <a:xfrm>
                <a:off x="3503" y="920"/>
                <a:ext cx="70" cy="306"/>
              </a:xfrm>
              <a:custGeom>
                <a:avLst/>
                <a:gdLst>
                  <a:gd name="T0" fmla="*/ 4 w 6"/>
                  <a:gd name="T1" fmla="*/ 25 h 26"/>
                  <a:gd name="T2" fmla="*/ 5 w 6"/>
                  <a:gd name="T3" fmla="*/ 24 h 26"/>
                  <a:gd name="T4" fmla="*/ 5 w 6"/>
                  <a:gd name="T5" fmla="*/ 21 h 26"/>
                  <a:gd name="T6" fmla="*/ 5 w 6"/>
                  <a:gd name="T7" fmla="*/ 6 h 26"/>
                  <a:gd name="T8" fmla="*/ 5 w 6"/>
                  <a:gd name="T9" fmla="*/ 1 h 26"/>
                  <a:gd name="T10" fmla="*/ 4 w 6"/>
                  <a:gd name="T11" fmla="*/ 0 h 26"/>
                  <a:gd name="T12" fmla="*/ 2 w 6"/>
                  <a:gd name="T13" fmla="*/ 4 h 26"/>
                  <a:gd name="T14" fmla="*/ 1 w 6"/>
                  <a:gd name="T15" fmla="*/ 5 h 26"/>
                  <a:gd name="T16" fmla="*/ 1 w 6"/>
                  <a:gd name="T17" fmla="*/ 9 h 26"/>
                  <a:gd name="T18" fmla="*/ 0 w 6"/>
                  <a:gd name="T19" fmla="*/ 18 h 26"/>
                  <a:gd name="T20" fmla="*/ 1 w 6"/>
                  <a:gd name="T21" fmla="*/ 21 h 26"/>
                  <a:gd name="T22" fmla="*/ 1 w 6"/>
                  <a:gd name="T23" fmla="*/ 23 h 26"/>
                  <a:gd name="T24" fmla="*/ 2 w 6"/>
                  <a:gd name="T25" fmla="*/ 26 h 26"/>
                  <a:gd name="T26" fmla="*/ 3 w 6"/>
                  <a:gd name="T27" fmla="*/ 25 h 26"/>
                  <a:gd name="T28" fmla="*/ 4 w 6"/>
                  <a:gd name="T29" fmla="*/ 25 h 26"/>
                  <a:gd name="T30" fmla="*/ 4 w 6"/>
                  <a:gd name="T3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93" name="Freeform 145"/>
              <p:cNvSpPr>
                <a:spLocks/>
              </p:cNvSpPr>
              <p:nvPr/>
            </p:nvSpPr>
            <p:spPr bwMode="auto">
              <a:xfrm>
                <a:off x="2938" y="943"/>
                <a:ext cx="600" cy="341"/>
              </a:xfrm>
              <a:custGeom>
                <a:avLst/>
                <a:gdLst>
                  <a:gd name="T0" fmla="*/ 28 w 51"/>
                  <a:gd name="T1" fmla="*/ 29 h 29"/>
                  <a:gd name="T2" fmla="*/ 36 w 51"/>
                  <a:gd name="T3" fmla="*/ 28 h 29"/>
                  <a:gd name="T4" fmla="*/ 38 w 51"/>
                  <a:gd name="T5" fmla="*/ 28 h 29"/>
                  <a:gd name="T6" fmla="*/ 43 w 51"/>
                  <a:gd name="T7" fmla="*/ 28 h 29"/>
                  <a:gd name="T8" fmla="*/ 51 w 51"/>
                  <a:gd name="T9" fmla="*/ 25 h 29"/>
                  <a:gd name="T10" fmla="*/ 51 w 51"/>
                  <a:gd name="T11" fmla="*/ 25 h 29"/>
                  <a:gd name="T12" fmla="*/ 51 w 51"/>
                  <a:gd name="T13" fmla="*/ 25 h 29"/>
                  <a:gd name="T14" fmla="*/ 50 w 51"/>
                  <a:gd name="T15" fmla="*/ 25 h 29"/>
                  <a:gd name="T16" fmla="*/ 47 w 51"/>
                  <a:gd name="T17" fmla="*/ 23 h 29"/>
                  <a:gd name="T18" fmla="*/ 38 w 51"/>
                  <a:gd name="T19" fmla="*/ 22 h 29"/>
                  <a:gd name="T20" fmla="*/ 18 w 51"/>
                  <a:gd name="T21" fmla="*/ 21 h 29"/>
                  <a:gd name="T22" fmla="*/ 10 w 51"/>
                  <a:gd name="T23" fmla="*/ 21 h 29"/>
                  <a:gd name="T24" fmla="*/ 7 w 51"/>
                  <a:gd name="T25" fmla="*/ 21 h 29"/>
                  <a:gd name="T26" fmla="*/ 6 w 51"/>
                  <a:gd name="T27" fmla="*/ 21 h 29"/>
                  <a:gd name="T28" fmla="*/ 5 w 51"/>
                  <a:gd name="T29" fmla="*/ 21 h 29"/>
                  <a:gd name="T30" fmla="*/ 5 w 51"/>
                  <a:gd name="T31" fmla="*/ 21 h 29"/>
                  <a:gd name="T32" fmla="*/ 5 w 51"/>
                  <a:gd name="T33" fmla="*/ 18 h 29"/>
                  <a:gd name="T34" fmla="*/ 4 w 51"/>
                  <a:gd name="T35" fmla="*/ 0 h 29"/>
                  <a:gd name="T36" fmla="*/ 1 w 51"/>
                  <a:gd name="T37" fmla="*/ 6 h 29"/>
                  <a:gd name="T38" fmla="*/ 0 w 51"/>
                  <a:gd name="T39" fmla="*/ 18 h 29"/>
                  <a:gd name="T40" fmla="*/ 1 w 51"/>
                  <a:gd name="T41" fmla="*/ 23 h 29"/>
                  <a:gd name="T42" fmla="*/ 2 w 51"/>
                  <a:gd name="T43" fmla="*/ 25 h 29"/>
                  <a:gd name="T44" fmla="*/ 4 w 51"/>
                  <a:gd name="T45" fmla="*/ 28 h 29"/>
                  <a:gd name="T46" fmla="*/ 13 w 51"/>
                  <a:gd name="T47" fmla="*/ 28 h 29"/>
                  <a:gd name="T48" fmla="*/ 19 w 51"/>
                  <a:gd name="T49" fmla="*/ 29 h 29"/>
                  <a:gd name="T50" fmla="*/ 28 w 51"/>
                  <a:gd name="T5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94" name="Freeform 146"/>
              <p:cNvSpPr>
                <a:spLocks/>
              </p:cNvSpPr>
              <p:nvPr/>
            </p:nvSpPr>
            <p:spPr bwMode="auto">
              <a:xfrm>
                <a:off x="3232" y="1367"/>
                <a:ext cx="318" cy="106"/>
              </a:xfrm>
              <a:custGeom>
                <a:avLst/>
                <a:gdLst>
                  <a:gd name="T0" fmla="*/ 27 w 27"/>
                  <a:gd name="T1" fmla="*/ 3 h 9"/>
                  <a:gd name="T2" fmla="*/ 26 w 27"/>
                  <a:gd name="T3" fmla="*/ 3 h 9"/>
                  <a:gd name="T4" fmla="*/ 26 w 27"/>
                  <a:gd name="T5" fmla="*/ 3 h 9"/>
                  <a:gd name="T6" fmla="*/ 16 w 27"/>
                  <a:gd name="T7" fmla="*/ 1 h 9"/>
                  <a:gd name="T8" fmla="*/ 0 w 27"/>
                  <a:gd name="T9" fmla="*/ 0 h 9"/>
                  <a:gd name="T10" fmla="*/ 0 w 27"/>
                  <a:gd name="T11" fmla="*/ 1 h 9"/>
                  <a:gd name="T12" fmla="*/ 1 w 27"/>
                  <a:gd name="T13" fmla="*/ 2 h 9"/>
                  <a:gd name="T14" fmla="*/ 0 w 27"/>
                  <a:gd name="T15" fmla="*/ 2 h 9"/>
                  <a:gd name="T16" fmla="*/ 0 w 27"/>
                  <a:gd name="T17" fmla="*/ 6 h 9"/>
                  <a:gd name="T18" fmla="*/ 1 w 27"/>
                  <a:gd name="T19" fmla="*/ 7 h 9"/>
                  <a:gd name="T20" fmla="*/ 3 w 27"/>
                  <a:gd name="T21" fmla="*/ 8 h 9"/>
                  <a:gd name="T22" fmla="*/ 9 w 27"/>
                  <a:gd name="T23" fmla="*/ 7 h 9"/>
                  <a:gd name="T24" fmla="*/ 10 w 27"/>
                  <a:gd name="T25" fmla="*/ 7 h 9"/>
                  <a:gd name="T26" fmla="*/ 15 w 27"/>
                  <a:gd name="T27" fmla="*/ 6 h 9"/>
                  <a:gd name="T28" fmla="*/ 16 w 27"/>
                  <a:gd name="T29" fmla="*/ 6 h 9"/>
                  <a:gd name="T30" fmla="*/ 18 w 27"/>
                  <a:gd name="T31" fmla="*/ 6 h 9"/>
                  <a:gd name="T32" fmla="*/ 27 w 27"/>
                  <a:gd name="T33" fmla="*/ 4 h 9"/>
                  <a:gd name="T34" fmla="*/ 27 w 27"/>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95" name="Freeform 147"/>
              <p:cNvSpPr>
                <a:spLocks/>
              </p:cNvSpPr>
              <p:nvPr/>
            </p:nvSpPr>
            <p:spPr bwMode="auto">
              <a:xfrm>
                <a:off x="2633" y="1473"/>
                <a:ext cx="399" cy="35"/>
              </a:xfrm>
              <a:custGeom>
                <a:avLst/>
                <a:gdLst>
                  <a:gd name="T0" fmla="*/ 3 w 34"/>
                  <a:gd name="T1" fmla="*/ 2 h 3"/>
                  <a:gd name="T2" fmla="*/ 8 w 34"/>
                  <a:gd name="T3" fmla="*/ 3 h 3"/>
                  <a:gd name="T4" fmla="*/ 10 w 34"/>
                  <a:gd name="T5" fmla="*/ 2 h 3"/>
                  <a:gd name="T6" fmla="*/ 12 w 34"/>
                  <a:gd name="T7" fmla="*/ 2 h 3"/>
                  <a:gd name="T8" fmla="*/ 16 w 34"/>
                  <a:gd name="T9" fmla="*/ 2 h 3"/>
                  <a:gd name="T10" fmla="*/ 22 w 34"/>
                  <a:gd name="T11" fmla="*/ 1 h 3"/>
                  <a:gd name="T12" fmla="*/ 28 w 34"/>
                  <a:gd name="T13" fmla="*/ 2 h 3"/>
                  <a:gd name="T14" fmla="*/ 34 w 34"/>
                  <a:gd name="T15" fmla="*/ 1 h 3"/>
                  <a:gd name="T16" fmla="*/ 34 w 34"/>
                  <a:gd name="T17" fmla="*/ 1 h 3"/>
                  <a:gd name="T18" fmla="*/ 34 w 34"/>
                  <a:gd name="T19" fmla="*/ 1 h 3"/>
                  <a:gd name="T20" fmla="*/ 34 w 34"/>
                  <a:gd name="T21" fmla="*/ 1 h 3"/>
                  <a:gd name="T22" fmla="*/ 34 w 34"/>
                  <a:gd name="T23" fmla="*/ 1 h 3"/>
                  <a:gd name="T24" fmla="*/ 31 w 34"/>
                  <a:gd name="T25" fmla="*/ 1 h 3"/>
                  <a:gd name="T26" fmla="*/ 21 w 34"/>
                  <a:gd name="T27" fmla="*/ 0 h 3"/>
                  <a:gd name="T28" fmla="*/ 9 w 34"/>
                  <a:gd name="T29" fmla="*/ 0 h 3"/>
                  <a:gd name="T30" fmla="*/ 5 w 34"/>
                  <a:gd name="T31" fmla="*/ 0 h 3"/>
                  <a:gd name="T32" fmla="*/ 2 w 34"/>
                  <a:gd name="T33" fmla="*/ 0 h 3"/>
                  <a:gd name="T34" fmla="*/ 0 w 34"/>
                  <a:gd name="T35" fmla="*/ 1 h 3"/>
                  <a:gd name="T36" fmla="*/ 1 w 34"/>
                  <a:gd name="T37" fmla="*/ 2 h 3"/>
                  <a:gd name="T38" fmla="*/ 3 w 34"/>
                  <a:gd name="T3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96" name="Freeform 148"/>
              <p:cNvSpPr>
                <a:spLocks/>
              </p:cNvSpPr>
              <p:nvPr/>
            </p:nvSpPr>
            <p:spPr bwMode="auto">
              <a:xfrm>
                <a:off x="3232" y="1508"/>
                <a:ext cx="271" cy="70"/>
              </a:xfrm>
              <a:custGeom>
                <a:avLst/>
                <a:gdLst>
                  <a:gd name="T0" fmla="*/ 23 w 23"/>
                  <a:gd name="T1" fmla="*/ 0 h 6"/>
                  <a:gd name="T2" fmla="*/ 18 w 23"/>
                  <a:gd name="T3" fmla="*/ 0 h 6"/>
                  <a:gd name="T4" fmla="*/ 11 w 23"/>
                  <a:gd name="T5" fmla="*/ 0 h 6"/>
                  <a:gd name="T6" fmla="*/ 2 w 23"/>
                  <a:gd name="T7" fmla="*/ 0 h 6"/>
                  <a:gd name="T8" fmla="*/ 1 w 23"/>
                  <a:gd name="T9" fmla="*/ 0 h 6"/>
                  <a:gd name="T10" fmla="*/ 0 w 23"/>
                  <a:gd name="T11" fmla="*/ 2 h 6"/>
                  <a:gd name="T12" fmla="*/ 1 w 23"/>
                  <a:gd name="T13" fmla="*/ 5 h 6"/>
                  <a:gd name="T14" fmla="*/ 3 w 23"/>
                  <a:gd name="T15" fmla="*/ 6 h 6"/>
                  <a:gd name="T16" fmla="*/ 4 w 23"/>
                  <a:gd name="T17" fmla="*/ 6 h 6"/>
                  <a:gd name="T18" fmla="*/ 7 w 23"/>
                  <a:gd name="T19" fmla="*/ 5 h 6"/>
                  <a:gd name="T20" fmla="*/ 11 w 23"/>
                  <a:gd name="T21" fmla="*/ 4 h 6"/>
                  <a:gd name="T22" fmla="*/ 13 w 23"/>
                  <a:gd name="T23" fmla="*/ 4 h 6"/>
                  <a:gd name="T24" fmla="*/ 23 w 23"/>
                  <a:gd name="T25" fmla="*/ 1 h 6"/>
                  <a:gd name="T26" fmla="*/ 23 w 23"/>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97" name="Freeform 149"/>
              <p:cNvSpPr>
                <a:spLocks/>
              </p:cNvSpPr>
              <p:nvPr/>
            </p:nvSpPr>
            <p:spPr bwMode="auto">
              <a:xfrm>
                <a:off x="2644" y="1590"/>
                <a:ext cx="400" cy="35"/>
              </a:xfrm>
              <a:custGeom>
                <a:avLst/>
                <a:gdLst>
                  <a:gd name="T0" fmla="*/ 8 w 34"/>
                  <a:gd name="T1" fmla="*/ 3 h 3"/>
                  <a:gd name="T2" fmla="*/ 14 w 34"/>
                  <a:gd name="T3" fmla="*/ 3 h 3"/>
                  <a:gd name="T4" fmla="*/ 19 w 34"/>
                  <a:gd name="T5" fmla="*/ 3 h 3"/>
                  <a:gd name="T6" fmla="*/ 26 w 34"/>
                  <a:gd name="T7" fmla="*/ 2 h 3"/>
                  <a:gd name="T8" fmla="*/ 34 w 34"/>
                  <a:gd name="T9" fmla="*/ 1 h 3"/>
                  <a:gd name="T10" fmla="*/ 34 w 34"/>
                  <a:gd name="T11" fmla="*/ 1 h 3"/>
                  <a:gd name="T12" fmla="*/ 34 w 34"/>
                  <a:gd name="T13" fmla="*/ 1 h 3"/>
                  <a:gd name="T14" fmla="*/ 34 w 34"/>
                  <a:gd name="T15" fmla="*/ 0 h 3"/>
                  <a:gd name="T16" fmla="*/ 34 w 34"/>
                  <a:gd name="T17" fmla="*/ 0 h 3"/>
                  <a:gd name="T18" fmla="*/ 32 w 34"/>
                  <a:gd name="T19" fmla="*/ 0 h 3"/>
                  <a:gd name="T20" fmla="*/ 27 w 34"/>
                  <a:gd name="T21" fmla="*/ 0 h 3"/>
                  <a:gd name="T22" fmla="*/ 19 w 34"/>
                  <a:gd name="T23" fmla="*/ 0 h 3"/>
                  <a:gd name="T24" fmla="*/ 16 w 34"/>
                  <a:gd name="T25" fmla="*/ 0 h 3"/>
                  <a:gd name="T26" fmla="*/ 12 w 34"/>
                  <a:gd name="T27" fmla="*/ 0 h 3"/>
                  <a:gd name="T28" fmla="*/ 8 w 34"/>
                  <a:gd name="T29" fmla="*/ 1 h 3"/>
                  <a:gd name="T30" fmla="*/ 3 w 34"/>
                  <a:gd name="T31" fmla="*/ 1 h 3"/>
                  <a:gd name="T32" fmla="*/ 2 w 34"/>
                  <a:gd name="T33" fmla="*/ 1 h 3"/>
                  <a:gd name="T34" fmla="*/ 0 w 34"/>
                  <a:gd name="T35" fmla="*/ 1 h 3"/>
                  <a:gd name="T36" fmla="*/ 8 w 34"/>
                  <a:gd name="T3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98" name="Freeform 150"/>
              <p:cNvSpPr>
                <a:spLocks/>
              </p:cNvSpPr>
              <p:nvPr/>
            </p:nvSpPr>
            <p:spPr bwMode="auto">
              <a:xfrm>
                <a:off x="3232" y="1614"/>
                <a:ext cx="224" cy="70"/>
              </a:xfrm>
              <a:custGeom>
                <a:avLst/>
                <a:gdLst>
                  <a:gd name="T0" fmla="*/ 1 w 19"/>
                  <a:gd name="T1" fmla="*/ 3 h 6"/>
                  <a:gd name="T2" fmla="*/ 1 w 19"/>
                  <a:gd name="T3" fmla="*/ 4 h 6"/>
                  <a:gd name="T4" fmla="*/ 12 w 19"/>
                  <a:gd name="T5" fmla="*/ 3 h 6"/>
                  <a:gd name="T6" fmla="*/ 13 w 19"/>
                  <a:gd name="T7" fmla="*/ 3 h 6"/>
                  <a:gd name="T8" fmla="*/ 17 w 19"/>
                  <a:gd name="T9" fmla="*/ 1 h 6"/>
                  <a:gd name="T10" fmla="*/ 19 w 19"/>
                  <a:gd name="T11" fmla="*/ 0 h 6"/>
                  <a:gd name="T12" fmla="*/ 19 w 19"/>
                  <a:gd name="T13" fmla="*/ 0 h 6"/>
                  <a:gd name="T14" fmla="*/ 19 w 19"/>
                  <a:gd name="T15" fmla="*/ 0 h 6"/>
                  <a:gd name="T16" fmla="*/ 1 w 19"/>
                  <a:gd name="T17" fmla="*/ 0 h 6"/>
                  <a:gd name="T18" fmla="*/ 1 w 19"/>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599" name="Freeform 151"/>
              <p:cNvSpPr>
                <a:spLocks/>
              </p:cNvSpPr>
              <p:nvPr/>
            </p:nvSpPr>
            <p:spPr bwMode="auto">
              <a:xfrm>
                <a:off x="2644" y="1708"/>
                <a:ext cx="459" cy="35"/>
              </a:xfrm>
              <a:custGeom>
                <a:avLst/>
                <a:gdLst>
                  <a:gd name="T0" fmla="*/ 1 w 39"/>
                  <a:gd name="T1" fmla="*/ 3 h 3"/>
                  <a:gd name="T2" fmla="*/ 6 w 39"/>
                  <a:gd name="T3" fmla="*/ 3 h 3"/>
                  <a:gd name="T4" fmla="*/ 13 w 39"/>
                  <a:gd name="T5" fmla="*/ 3 h 3"/>
                  <a:gd name="T6" fmla="*/ 16 w 39"/>
                  <a:gd name="T7" fmla="*/ 3 h 3"/>
                  <a:gd name="T8" fmla="*/ 21 w 39"/>
                  <a:gd name="T9" fmla="*/ 3 h 3"/>
                  <a:gd name="T10" fmla="*/ 25 w 39"/>
                  <a:gd name="T11" fmla="*/ 2 h 3"/>
                  <a:gd name="T12" fmla="*/ 39 w 39"/>
                  <a:gd name="T13" fmla="*/ 2 h 3"/>
                  <a:gd name="T14" fmla="*/ 39 w 39"/>
                  <a:gd name="T15" fmla="*/ 2 h 3"/>
                  <a:gd name="T16" fmla="*/ 37 w 39"/>
                  <a:gd name="T17" fmla="*/ 1 h 3"/>
                  <a:gd name="T18" fmla="*/ 25 w 39"/>
                  <a:gd name="T19" fmla="*/ 0 h 3"/>
                  <a:gd name="T20" fmla="*/ 9 w 39"/>
                  <a:gd name="T21" fmla="*/ 0 h 3"/>
                  <a:gd name="T22" fmla="*/ 2 w 39"/>
                  <a:gd name="T23" fmla="*/ 0 h 3"/>
                  <a:gd name="T24" fmla="*/ 0 w 39"/>
                  <a:gd name="T25" fmla="*/ 1 h 3"/>
                  <a:gd name="T26" fmla="*/ 0 w 39"/>
                  <a:gd name="T27" fmla="*/ 1 h 3"/>
                  <a:gd name="T28" fmla="*/ 1 w 39"/>
                  <a:gd name="T2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00" name="Freeform 152"/>
              <p:cNvSpPr>
                <a:spLocks/>
              </p:cNvSpPr>
              <p:nvPr/>
            </p:nvSpPr>
            <p:spPr bwMode="auto">
              <a:xfrm>
                <a:off x="3232" y="1720"/>
                <a:ext cx="235" cy="58"/>
              </a:xfrm>
              <a:custGeom>
                <a:avLst/>
                <a:gdLst>
                  <a:gd name="T0" fmla="*/ 3 w 20"/>
                  <a:gd name="T1" fmla="*/ 5 h 5"/>
                  <a:gd name="T2" fmla="*/ 5 w 20"/>
                  <a:gd name="T3" fmla="*/ 4 h 5"/>
                  <a:gd name="T4" fmla="*/ 6 w 20"/>
                  <a:gd name="T5" fmla="*/ 4 h 5"/>
                  <a:gd name="T6" fmla="*/ 13 w 20"/>
                  <a:gd name="T7" fmla="*/ 3 h 5"/>
                  <a:gd name="T8" fmla="*/ 20 w 20"/>
                  <a:gd name="T9" fmla="*/ 2 h 5"/>
                  <a:gd name="T10" fmla="*/ 20 w 20"/>
                  <a:gd name="T11" fmla="*/ 1 h 5"/>
                  <a:gd name="T12" fmla="*/ 1 w 20"/>
                  <a:gd name="T13" fmla="*/ 0 h 5"/>
                  <a:gd name="T14" fmla="*/ 1 w 20"/>
                  <a:gd name="T15" fmla="*/ 2 h 5"/>
                  <a:gd name="T16" fmla="*/ 1 w 20"/>
                  <a:gd name="T17" fmla="*/ 3 h 5"/>
                  <a:gd name="T18" fmla="*/ 3 w 20"/>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01" name="Freeform 153"/>
              <p:cNvSpPr>
                <a:spLocks/>
              </p:cNvSpPr>
              <p:nvPr/>
            </p:nvSpPr>
            <p:spPr bwMode="auto">
              <a:xfrm>
                <a:off x="3244" y="1814"/>
                <a:ext cx="282" cy="94"/>
              </a:xfrm>
              <a:custGeom>
                <a:avLst/>
                <a:gdLst>
                  <a:gd name="T0" fmla="*/ 2 w 24"/>
                  <a:gd name="T1" fmla="*/ 8 h 8"/>
                  <a:gd name="T2" fmla="*/ 7 w 24"/>
                  <a:gd name="T3" fmla="*/ 7 h 8"/>
                  <a:gd name="T4" fmla="*/ 9 w 24"/>
                  <a:gd name="T5" fmla="*/ 7 h 8"/>
                  <a:gd name="T6" fmla="*/ 13 w 24"/>
                  <a:gd name="T7" fmla="*/ 6 h 8"/>
                  <a:gd name="T8" fmla="*/ 18 w 24"/>
                  <a:gd name="T9" fmla="*/ 5 h 8"/>
                  <a:gd name="T10" fmla="*/ 20 w 24"/>
                  <a:gd name="T11" fmla="*/ 4 h 8"/>
                  <a:gd name="T12" fmla="*/ 24 w 24"/>
                  <a:gd name="T13" fmla="*/ 2 h 8"/>
                  <a:gd name="T14" fmla="*/ 24 w 24"/>
                  <a:gd name="T15" fmla="*/ 1 h 8"/>
                  <a:gd name="T16" fmla="*/ 24 w 24"/>
                  <a:gd name="T17" fmla="*/ 1 h 8"/>
                  <a:gd name="T18" fmla="*/ 23 w 24"/>
                  <a:gd name="T19" fmla="*/ 1 h 8"/>
                  <a:gd name="T20" fmla="*/ 13 w 24"/>
                  <a:gd name="T21" fmla="*/ 1 h 8"/>
                  <a:gd name="T22" fmla="*/ 2 w 24"/>
                  <a:gd name="T23" fmla="*/ 0 h 8"/>
                  <a:gd name="T24" fmla="*/ 1 w 24"/>
                  <a:gd name="T25" fmla="*/ 1 h 8"/>
                  <a:gd name="T26" fmla="*/ 0 w 24"/>
                  <a:gd name="T27" fmla="*/ 6 h 8"/>
                  <a:gd name="T28" fmla="*/ 2 w 24"/>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02" name="Freeform 154"/>
              <p:cNvSpPr>
                <a:spLocks/>
              </p:cNvSpPr>
              <p:nvPr/>
            </p:nvSpPr>
            <p:spPr bwMode="auto">
              <a:xfrm>
                <a:off x="2080" y="1849"/>
                <a:ext cx="458" cy="129"/>
              </a:xfrm>
              <a:custGeom>
                <a:avLst/>
                <a:gdLst>
                  <a:gd name="T0" fmla="*/ 3 w 39"/>
                  <a:gd name="T1" fmla="*/ 6 h 11"/>
                  <a:gd name="T2" fmla="*/ 5 w 39"/>
                  <a:gd name="T3" fmla="*/ 7 h 11"/>
                  <a:gd name="T4" fmla="*/ 15 w 39"/>
                  <a:gd name="T5" fmla="*/ 11 h 11"/>
                  <a:gd name="T6" fmla="*/ 21 w 39"/>
                  <a:gd name="T7" fmla="*/ 10 h 11"/>
                  <a:gd name="T8" fmla="*/ 22 w 39"/>
                  <a:gd name="T9" fmla="*/ 9 h 11"/>
                  <a:gd name="T10" fmla="*/ 28 w 39"/>
                  <a:gd name="T11" fmla="*/ 7 h 11"/>
                  <a:gd name="T12" fmla="*/ 32 w 39"/>
                  <a:gd name="T13" fmla="*/ 5 h 11"/>
                  <a:gd name="T14" fmla="*/ 33 w 39"/>
                  <a:gd name="T15" fmla="*/ 5 h 11"/>
                  <a:gd name="T16" fmla="*/ 38 w 39"/>
                  <a:gd name="T17" fmla="*/ 3 h 11"/>
                  <a:gd name="T18" fmla="*/ 39 w 39"/>
                  <a:gd name="T19" fmla="*/ 3 h 11"/>
                  <a:gd name="T20" fmla="*/ 39 w 39"/>
                  <a:gd name="T21" fmla="*/ 3 h 11"/>
                  <a:gd name="T22" fmla="*/ 36 w 39"/>
                  <a:gd name="T23" fmla="*/ 3 h 11"/>
                  <a:gd name="T24" fmla="*/ 33 w 39"/>
                  <a:gd name="T25" fmla="*/ 3 h 11"/>
                  <a:gd name="T26" fmla="*/ 33 w 39"/>
                  <a:gd name="T27" fmla="*/ 3 h 11"/>
                  <a:gd name="T28" fmla="*/ 34 w 39"/>
                  <a:gd name="T29" fmla="*/ 1 h 11"/>
                  <a:gd name="T30" fmla="*/ 33 w 39"/>
                  <a:gd name="T31" fmla="*/ 0 h 11"/>
                  <a:gd name="T32" fmla="*/ 29 w 39"/>
                  <a:gd name="T33" fmla="*/ 2 h 11"/>
                  <a:gd name="T34" fmla="*/ 25 w 39"/>
                  <a:gd name="T35" fmla="*/ 2 h 11"/>
                  <a:gd name="T36" fmla="*/ 24 w 39"/>
                  <a:gd name="T37" fmla="*/ 2 h 11"/>
                  <a:gd name="T38" fmla="*/ 22 w 39"/>
                  <a:gd name="T39" fmla="*/ 3 h 11"/>
                  <a:gd name="T40" fmla="*/ 21 w 39"/>
                  <a:gd name="T41" fmla="*/ 3 h 11"/>
                  <a:gd name="T42" fmla="*/ 20 w 39"/>
                  <a:gd name="T43" fmla="*/ 3 h 11"/>
                  <a:gd name="T44" fmla="*/ 19 w 39"/>
                  <a:gd name="T45" fmla="*/ 3 h 11"/>
                  <a:gd name="T46" fmla="*/ 17 w 39"/>
                  <a:gd name="T47" fmla="*/ 3 h 11"/>
                  <a:gd name="T48" fmla="*/ 15 w 39"/>
                  <a:gd name="T49" fmla="*/ 4 h 11"/>
                  <a:gd name="T50" fmla="*/ 6 w 39"/>
                  <a:gd name="T51" fmla="*/ 2 h 11"/>
                  <a:gd name="T52" fmla="*/ 3 w 39"/>
                  <a:gd name="T53" fmla="*/ 1 h 11"/>
                  <a:gd name="T54" fmla="*/ 1 w 39"/>
                  <a:gd name="T55" fmla="*/ 2 h 11"/>
                  <a:gd name="T56" fmla="*/ 2 w 39"/>
                  <a:gd name="T57" fmla="*/ 4 h 11"/>
                  <a:gd name="T58" fmla="*/ 3 w 39"/>
                  <a:gd name="T5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grpSp>
        <p:grpSp>
          <p:nvGrpSpPr>
            <p:cNvPr id="104603" name="Group 155"/>
            <p:cNvGrpSpPr>
              <a:grpSpLocks/>
            </p:cNvGrpSpPr>
            <p:nvPr/>
          </p:nvGrpSpPr>
          <p:grpSpPr bwMode="auto">
            <a:xfrm>
              <a:off x="1058" y="3484"/>
              <a:ext cx="432" cy="308"/>
              <a:chOff x="1680" y="720"/>
              <a:chExt cx="2317" cy="1764"/>
            </a:xfrm>
          </p:grpSpPr>
          <p:sp>
            <p:nvSpPr>
              <p:cNvPr id="104604" name="Freeform 156"/>
              <p:cNvSpPr>
                <a:spLocks/>
              </p:cNvSpPr>
              <p:nvPr/>
            </p:nvSpPr>
            <p:spPr bwMode="auto">
              <a:xfrm>
                <a:off x="1939" y="755"/>
                <a:ext cx="1987" cy="1482"/>
              </a:xfrm>
              <a:custGeom>
                <a:avLst/>
                <a:gdLst>
                  <a:gd name="T0" fmla="*/ 52 w 169"/>
                  <a:gd name="T1" fmla="*/ 10 h 126"/>
                  <a:gd name="T2" fmla="*/ 46 w 169"/>
                  <a:gd name="T3" fmla="*/ 4 h 126"/>
                  <a:gd name="T4" fmla="*/ 17 w 169"/>
                  <a:gd name="T5" fmla="*/ 7 h 126"/>
                  <a:gd name="T6" fmla="*/ 9 w 169"/>
                  <a:gd name="T7" fmla="*/ 15 h 126"/>
                  <a:gd name="T8" fmla="*/ 5 w 169"/>
                  <a:gd name="T9" fmla="*/ 59 h 126"/>
                  <a:gd name="T10" fmla="*/ 0 w 169"/>
                  <a:gd name="T11" fmla="*/ 102 h 126"/>
                  <a:gd name="T12" fmla="*/ 27 w 169"/>
                  <a:gd name="T13" fmla="*/ 125 h 126"/>
                  <a:gd name="T14" fmla="*/ 165 w 169"/>
                  <a:gd name="T15" fmla="*/ 121 h 126"/>
                  <a:gd name="T16" fmla="*/ 169 w 169"/>
                  <a:gd name="T17" fmla="*/ 98 h 126"/>
                  <a:gd name="T18" fmla="*/ 166 w 169"/>
                  <a:gd name="T19" fmla="*/ 17 h 126"/>
                  <a:gd name="T20" fmla="*/ 160 w 169"/>
                  <a:gd name="T21" fmla="*/ 14 h 126"/>
                  <a:gd name="T22" fmla="*/ 149 w 169"/>
                  <a:gd name="T23" fmla="*/ 13 h 126"/>
                  <a:gd name="T24" fmla="*/ 149 w 169"/>
                  <a:gd name="T25" fmla="*/ 3 h 126"/>
                  <a:gd name="T26" fmla="*/ 83 w 169"/>
                  <a:gd name="T27" fmla="*/ 1 h 126"/>
                  <a:gd name="T28" fmla="*/ 74 w 169"/>
                  <a:gd name="T29" fmla="*/ 6 h 126"/>
                  <a:gd name="T30" fmla="*/ 71 w 169"/>
                  <a:gd name="T31" fmla="*/ 14 h 126"/>
                  <a:gd name="T32" fmla="*/ 61 w 169"/>
                  <a:gd name="T33" fmla="*/ 16 h 126"/>
                  <a:gd name="T34" fmla="*/ 49 w 169"/>
                  <a:gd name="T35" fmla="*/ 16 h 126"/>
                  <a:gd name="T36" fmla="*/ 52 w 169"/>
                  <a:gd name="T37" fmla="*/ 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05" name="Freeform 157"/>
              <p:cNvSpPr>
                <a:spLocks/>
              </p:cNvSpPr>
              <p:nvPr/>
            </p:nvSpPr>
            <p:spPr bwMode="auto">
              <a:xfrm>
                <a:off x="2092" y="932"/>
                <a:ext cx="517" cy="1117"/>
              </a:xfrm>
              <a:custGeom>
                <a:avLst/>
                <a:gdLst>
                  <a:gd name="T0" fmla="*/ 39 w 44"/>
                  <a:gd name="T1" fmla="*/ 2 h 95"/>
                  <a:gd name="T2" fmla="*/ 33 w 44"/>
                  <a:gd name="T3" fmla="*/ 17 h 95"/>
                  <a:gd name="T4" fmla="*/ 30 w 44"/>
                  <a:gd name="T5" fmla="*/ 38 h 95"/>
                  <a:gd name="T6" fmla="*/ 32 w 44"/>
                  <a:gd name="T7" fmla="*/ 88 h 95"/>
                  <a:gd name="T8" fmla="*/ 32 w 44"/>
                  <a:gd name="T9" fmla="*/ 88 h 95"/>
                  <a:gd name="T10" fmla="*/ 33 w 44"/>
                  <a:gd name="T11" fmla="*/ 82 h 95"/>
                  <a:gd name="T12" fmla="*/ 33 w 44"/>
                  <a:gd name="T13" fmla="*/ 82 h 95"/>
                  <a:gd name="T14" fmla="*/ 33 w 44"/>
                  <a:gd name="T15" fmla="*/ 82 h 95"/>
                  <a:gd name="T16" fmla="*/ 36 w 44"/>
                  <a:gd name="T17" fmla="*/ 81 h 95"/>
                  <a:gd name="T18" fmla="*/ 36 w 44"/>
                  <a:gd name="T19" fmla="*/ 80 h 95"/>
                  <a:gd name="T20" fmla="*/ 34 w 44"/>
                  <a:gd name="T21" fmla="*/ 81 h 95"/>
                  <a:gd name="T22" fmla="*/ 35 w 44"/>
                  <a:gd name="T23" fmla="*/ 81 h 95"/>
                  <a:gd name="T24" fmla="*/ 22 w 44"/>
                  <a:gd name="T25" fmla="*/ 80 h 95"/>
                  <a:gd name="T26" fmla="*/ 8 w 44"/>
                  <a:gd name="T27" fmla="*/ 79 h 95"/>
                  <a:gd name="T28" fmla="*/ 0 w 44"/>
                  <a:gd name="T29" fmla="*/ 86 h 95"/>
                  <a:gd name="T30" fmla="*/ 7 w 44"/>
                  <a:gd name="T31" fmla="*/ 94 h 95"/>
                  <a:gd name="T32" fmla="*/ 6 w 44"/>
                  <a:gd name="T33" fmla="*/ 93 h 95"/>
                  <a:gd name="T34" fmla="*/ 23 w 44"/>
                  <a:gd name="T35" fmla="*/ 95 h 95"/>
                  <a:gd name="T36" fmla="*/ 39 w 44"/>
                  <a:gd name="T37" fmla="*/ 92 h 95"/>
                  <a:gd name="T38" fmla="*/ 39 w 44"/>
                  <a:gd name="T39" fmla="*/ 92 h 95"/>
                  <a:gd name="T40" fmla="*/ 42 w 44"/>
                  <a:gd name="T41" fmla="*/ 91 h 95"/>
                  <a:gd name="T42" fmla="*/ 42 w 44"/>
                  <a:gd name="T43" fmla="*/ 91 h 95"/>
                  <a:gd name="T44" fmla="*/ 42 w 44"/>
                  <a:gd name="T45" fmla="*/ 90 h 95"/>
                  <a:gd name="T46" fmla="*/ 43 w 44"/>
                  <a:gd name="T47" fmla="*/ 84 h 95"/>
                  <a:gd name="T48" fmla="*/ 43 w 44"/>
                  <a:gd name="T49" fmla="*/ 84 h 95"/>
                  <a:gd name="T50" fmla="*/ 43 w 44"/>
                  <a:gd name="T51" fmla="*/ 84 h 95"/>
                  <a:gd name="T52" fmla="*/ 40 w 44"/>
                  <a:gd name="T53" fmla="*/ 39 h 95"/>
                  <a:gd name="T54" fmla="*/ 43 w 44"/>
                  <a:gd name="T55" fmla="*/ 6 h 95"/>
                  <a:gd name="T56" fmla="*/ 42 w 44"/>
                  <a:gd name="T57" fmla="*/ 3 h 95"/>
                  <a:gd name="T58" fmla="*/ 41 w 44"/>
                  <a:gd name="T59" fmla="*/ 1 h 95"/>
                  <a:gd name="T60" fmla="*/ 39 w 44"/>
                  <a:gd name="T61"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06" name="Freeform 158"/>
              <p:cNvSpPr>
                <a:spLocks/>
              </p:cNvSpPr>
              <p:nvPr/>
            </p:nvSpPr>
            <p:spPr bwMode="auto">
              <a:xfrm>
                <a:off x="3703" y="943"/>
                <a:ext cx="94" cy="247"/>
              </a:xfrm>
              <a:custGeom>
                <a:avLst/>
                <a:gdLst>
                  <a:gd name="T0" fmla="*/ 5 w 8"/>
                  <a:gd name="T1" fmla="*/ 1 h 21"/>
                  <a:gd name="T2" fmla="*/ 0 w 8"/>
                  <a:gd name="T3" fmla="*/ 17 h 21"/>
                  <a:gd name="T4" fmla="*/ 3 w 8"/>
                  <a:gd name="T5" fmla="*/ 20 h 21"/>
                  <a:gd name="T6" fmla="*/ 6 w 8"/>
                  <a:gd name="T7" fmla="*/ 18 h 21"/>
                  <a:gd name="T8" fmla="*/ 8 w 8"/>
                  <a:gd name="T9" fmla="*/ 2 h 21"/>
                  <a:gd name="T10" fmla="*/ 7 w 8"/>
                  <a:gd name="T11" fmla="*/ 0 h 21"/>
                  <a:gd name="T12" fmla="*/ 5 w 8"/>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07" name="Freeform 159"/>
              <p:cNvSpPr>
                <a:spLocks/>
              </p:cNvSpPr>
              <p:nvPr/>
            </p:nvSpPr>
            <p:spPr bwMode="auto">
              <a:xfrm>
                <a:off x="3162" y="1190"/>
                <a:ext cx="129" cy="1023"/>
              </a:xfrm>
              <a:custGeom>
                <a:avLst/>
                <a:gdLst>
                  <a:gd name="T0" fmla="*/ 2 w 11"/>
                  <a:gd name="T1" fmla="*/ 3 h 87"/>
                  <a:gd name="T2" fmla="*/ 1 w 11"/>
                  <a:gd name="T3" fmla="*/ 12 h 87"/>
                  <a:gd name="T4" fmla="*/ 1 w 11"/>
                  <a:gd name="T5" fmla="*/ 33 h 87"/>
                  <a:gd name="T6" fmla="*/ 1 w 11"/>
                  <a:gd name="T7" fmla="*/ 83 h 87"/>
                  <a:gd name="T8" fmla="*/ 5 w 11"/>
                  <a:gd name="T9" fmla="*/ 87 h 87"/>
                  <a:gd name="T10" fmla="*/ 9 w 11"/>
                  <a:gd name="T11" fmla="*/ 83 h 87"/>
                  <a:gd name="T12" fmla="*/ 9 w 11"/>
                  <a:gd name="T13" fmla="*/ 4 h 87"/>
                  <a:gd name="T14" fmla="*/ 6 w 11"/>
                  <a:gd name="T15" fmla="*/ 0 h 87"/>
                  <a:gd name="T16" fmla="*/ 2 w 11"/>
                  <a:gd name="T17" fmla="*/ 3 h 87"/>
                  <a:gd name="T18" fmla="*/ 2 w 11"/>
                  <a:gd name="T19"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08" name="Freeform 160"/>
              <p:cNvSpPr>
                <a:spLocks/>
              </p:cNvSpPr>
              <p:nvPr/>
            </p:nvSpPr>
            <p:spPr bwMode="auto">
              <a:xfrm>
                <a:off x="2633" y="1473"/>
                <a:ext cx="423" cy="94"/>
              </a:xfrm>
              <a:custGeom>
                <a:avLst/>
                <a:gdLst>
                  <a:gd name="T0" fmla="*/ 1 w 36"/>
                  <a:gd name="T1" fmla="*/ 5 h 8"/>
                  <a:gd name="T2" fmla="*/ 21 w 36"/>
                  <a:gd name="T3" fmla="*/ 8 h 8"/>
                  <a:gd name="T4" fmla="*/ 34 w 36"/>
                  <a:gd name="T5" fmla="*/ 6 h 8"/>
                  <a:gd name="T6" fmla="*/ 36 w 36"/>
                  <a:gd name="T7" fmla="*/ 4 h 8"/>
                  <a:gd name="T8" fmla="*/ 34 w 36"/>
                  <a:gd name="T9" fmla="*/ 2 h 8"/>
                  <a:gd name="T10" fmla="*/ 12 w 36"/>
                  <a:gd name="T11" fmla="*/ 3 h 8"/>
                  <a:gd name="T12" fmla="*/ 1 w 36"/>
                  <a:gd name="T13" fmla="*/ 3 h 8"/>
                  <a:gd name="T14" fmla="*/ 0 w 36"/>
                  <a:gd name="T15" fmla="*/ 4 h 8"/>
                  <a:gd name="T16" fmla="*/ 1 w 36"/>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09" name="Freeform 161"/>
              <p:cNvSpPr>
                <a:spLocks/>
              </p:cNvSpPr>
              <p:nvPr/>
            </p:nvSpPr>
            <p:spPr bwMode="auto">
              <a:xfrm>
                <a:off x="2715" y="1543"/>
                <a:ext cx="317" cy="212"/>
              </a:xfrm>
              <a:custGeom>
                <a:avLst/>
                <a:gdLst>
                  <a:gd name="T0" fmla="*/ 16 w 27"/>
                  <a:gd name="T1" fmla="*/ 0 h 18"/>
                  <a:gd name="T2" fmla="*/ 9 w 27"/>
                  <a:gd name="T3" fmla="*/ 2 h 18"/>
                  <a:gd name="T4" fmla="*/ 3 w 27"/>
                  <a:gd name="T5" fmla="*/ 5 h 18"/>
                  <a:gd name="T6" fmla="*/ 4 w 27"/>
                  <a:gd name="T7" fmla="*/ 11 h 18"/>
                  <a:gd name="T8" fmla="*/ 1 w 27"/>
                  <a:gd name="T9" fmla="*/ 5 h 18"/>
                  <a:gd name="T10" fmla="*/ 0 w 27"/>
                  <a:gd name="T11" fmla="*/ 8 h 18"/>
                  <a:gd name="T12" fmla="*/ 4 w 27"/>
                  <a:gd name="T13" fmla="*/ 12 h 18"/>
                  <a:gd name="T14" fmla="*/ 7 w 27"/>
                  <a:gd name="T15" fmla="*/ 12 h 18"/>
                  <a:gd name="T16" fmla="*/ 19 w 27"/>
                  <a:gd name="T17" fmla="*/ 14 h 18"/>
                  <a:gd name="T18" fmla="*/ 19 w 27"/>
                  <a:gd name="T19" fmla="*/ 14 h 18"/>
                  <a:gd name="T20" fmla="*/ 17 w 27"/>
                  <a:gd name="T21" fmla="*/ 8 h 18"/>
                  <a:gd name="T22" fmla="*/ 18 w 27"/>
                  <a:gd name="T23" fmla="*/ 8 h 18"/>
                  <a:gd name="T24" fmla="*/ 15 w 27"/>
                  <a:gd name="T25" fmla="*/ 12 h 18"/>
                  <a:gd name="T26" fmla="*/ 14 w 27"/>
                  <a:gd name="T27" fmla="*/ 16 h 18"/>
                  <a:gd name="T28" fmla="*/ 18 w 27"/>
                  <a:gd name="T29" fmla="*/ 18 h 18"/>
                  <a:gd name="T30" fmla="*/ 24 w 27"/>
                  <a:gd name="T31" fmla="*/ 15 h 18"/>
                  <a:gd name="T32" fmla="*/ 26 w 27"/>
                  <a:gd name="T33" fmla="*/ 12 h 18"/>
                  <a:gd name="T34" fmla="*/ 26 w 27"/>
                  <a:gd name="T35" fmla="*/ 8 h 18"/>
                  <a:gd name="T36" fmla="*/ 24 w 27"/>
                  <a:gd name="T37" fmla="*/ 5 h 18"/>
                  <a:gd name="T38" fmla="*/ 24 w 27"/>
                  <a:gd name="T39" fmla="*/ 5 h 18"/>
                  <a:gd name="T40" fmla="*/ 10 w 27"/>
                  <a:gd name="T41" fmla="*/ 4 h 18"/>
                  <a:gd name="T42" fmla="*/ 4 w 27"/>
                  <a:gd name="T43" fmla="*/ 4 h 18"/>
                  <a:gd name="T44" fmla="*/ 7 w 27"/>
                  <a:gd name="T45" fmla="*/ 11 h 18"/>
                  <a:gd name="T46" fmla="*/ 7 w 27"/>
                  <a:gd name="T47" fmla="*/ 11 h 18"/>
                  <a:gd name="T48" fmla="*/ 5 w 27"/>
                  <a:gd name="T49" fmla="*/ 4 h 18"/>
                  <a:gd name="T50" fmla="*/ 8 w 27"/>
                  <a:gd name="T51" fmla="*/ 9 h 18"/>
                  <a:gd name="T52" fmla="*/ 17 w 27"/>
                  <a:gd name="T53" fmla="*/ 3 h 18"/>
                  <a:gd name="T54" fmla="*/ 18 w 27"/>
                  <a:gd name="T55" fmla="*/ 1 h 18"/>
                  <a:gd name="T56" fmla="*/ 16 w 27"/>
                  <a:gd name="T5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10" name="Freeform 162"/>
              <p:cNvSpPr>
                <a:spLocks/>
              </p:cNvSpPr>
              <p:nvPr/>
            </p:nvSpPr>
            <p:spPr bwMode="auto">
              <a:xfrm>
                <a:off x="2127" y="873"/>
                <a:ext cx="70" cy="858"/>
              </a:xfrm>
              <a:custGeom>
                <a:avLst/>
                <a:gdLst>
                  <a:gd name="T0" fmla="*/ 4 w 6"/>
                  <a:gd name="T1" fmla="*/ 1 h 73"/>
                  <a:gd name="T2" fmla="*/ 0 w 6"/>
                  <a:gd name="T3" fmla="*/ 33 h 73"/>
                  <a:gd name="T4" fmla="*/ 2 w 6"/>
                  <a:gd name="T5" fmla="*/ 72 h 73"/>
                  <a:gd name="T6" fmla="*/ 4 w 6"/>
                  <a:gd name="T7" fmla="*/ 73 h 73"/>
                  <a:gd name="T8" fmla="*/ 5 w 6"/>
                  <a:gd name="T9" fmla="*/ 72 h 73"/>
                  <a:gd name="T10" fmla="*/ 6 w 6"/>
                  <a:gd name="T11" fmla="*/ 1 h 73"/>
                  <a:gd name="T12" fmla="*/ 5 w 6"/>
                  <a:gd name="T13" fmla="*/ 0 h 73"/>
                  <a:gd name="T14" fmla="*/ 4 w 6"/>
                  <a:gd name="T15" fmla="*/ 1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11" name="Freeform 163"/>
              <p:cNvSpPr>
                <a:spLocks/>
              </p:cNvSpPr>
              <p:nvPr/>
            </p:nvSpPr>
            <p:spPr bwMode="auto">
              <a:xfrm>
                <a:off x="2668" y="943"/>
                <a:ext cx="153" cy="271"/>
              </a:xfrm>
              <a:custGeom>
                <a:avLst/>
                <a:gdLst>
                  <a:gd name="T0" fmla="*/ 3 w 13"/>
                  <a:gd name="T1" fmla="*/ 2 h 23"/>
                  <a:gd name="T2" fmla="*/ 6 w 13"/>
                  <a:gd name="T3" fmla="*/ 21 h 23"/>
                  <a:gd name="T4" fmla="*/ 11 w 13"/>
                  <a:gd name="T5" fmla="*/ 22 h 23"/>
                  <a:gd name="T6" fmla="*/ 12 w 13"/>
                  <a:gd name="T7" fmla="*/ 18 h 23"/>
                  <a:gd name="T8" fmla="*/ 6 w 13"/>
                  <a:gd name="T9" fmla="*/ 2 h 23"/>
                  <a:gd name="T10" fmla="*/ 4 w 13"/>
                  <a:gd name="T11" fmla="*/ 1 h 23"/>
                  <a:gd name="T12" fmla="*/ 3 w 13"/>
                  <a:gd name="T13" fmla="*/ 2 h 23"/>
                </a:gdLst>
                <a:ahLst/>
                <a:cxnLst>
                  <a:cxn ang="0">
                    <a:pos x="T0" y="T1"/>
                  </a:cxn>
                  <a:cxn ang="0">
                    <a:pos x="T2" y="T3"/>
                  </a:cxn>
                  <a:cxn ang="0">
                    <a:pos x="T4" y="T5"/>
                  </a:cxn>
                  <a:cxn ang="0">
                    <a:pos x="T6" y="T7"/>
                  </a:cxn>
                  <a:cxn ang="0">
                    <a:pos x="T8" y="T9"/>
                  </a:cxn>
                  <a:cxn ang="0">
                    <a:pos x="T10" y="T11"/>
                  </a:cxn>
                  <a:cxn ang="0">
                    <a:pos x="T12" y="T13"/>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12" name="Freeform 164"/>
              <p:cNvSpPr>
                <a:spLocks/>
              </p:cNvSpPr>
              <p:nvPr/>
            </p:nvSpPr>
            <p:spPr bwMode="auto">
              <a:xfrm>
                <a:off x="2962" y="896"/>
                <a:ext cx="599" cy="377"/>
              </a:xfrm>
              <a:custGeom>
                <a:avLst/>
                <a:gdLst>
                  <a:gd name="T0" fmla="*/ 2 w 51"/>
                  <a:gd name="T1" fmla="*/ 1 h 32"/>
                  <a:gd name="T2" fmla="*/ 0 w 51"/>
                  <a:gd name="T3" fmla="*/ 23 h 32"/>
                  <a:gd name="T4" fmla="*/ 12 w 51"/>
                  <a:gd name="T5" fmla="*/ 31 h 32"/>
                  <a:gd name="T6" fmla="*/ 48 w 51"/>
                  <a:gd name="T7" fmla="*/ 29 h 32"/>
                  <a:gd name="T8" fmla="*/ 50 w 51"/>
                  <a:gd name="T9" fmla="*/ 17 h 32"/>
                  <a:gd name="T10" fmla="*/ 50 w 51"/>
                  <a:gd name="T11" fmla="*/ 0 h 32"/>
                  <a:gd name="T12" fmla="*/ 2 w 51"/>
                  <a:gd name="T13" fmla="*/ 1 h 32"/>
                </a:gdLst>
                <a:ahLst/>
                <a:cxnLst>
                  <a:cxn ang="0">
                    <a:pos x="T0" y="T1"/>
                  </a:cxn>
                  <a:cxn ang="0">
                    <a:pos x="T2" y="T3"/>
                  </a:cxn>
                  <a:cxn ang="0">
                    <a:pos x="T4" y="T5"/>
                  </a:cxn>
                  <a:cxn ang="0">
                    <a:pos x="T6" y="T7"/>
                  </a:cxn>
                  <a:cxn ang="0">
                    <a:pos x="T8" y="T9"/>
                  </a:cxn>
                  <a:cxn ang="0">
                    <a:pos x="T10" y="T11"/>
                  </a:cxn>
                  <a:cxn ang="0">
                    <a:pos x="T12" y="T13"/>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13" name="Freeform 165"/>
              <p:cNvSpPr>
                <a:spLocks/>
              </p:cNvSpPr>
              <p:nvPr/>
            </p:nvSpPr>
            <p:spPr bwMode="auto">
              <a:xfrm>
                <a:off x="2574" y="720"/>
                <a:ext cx="1023" cy="482"/>
              </a:xfrm>
              <a:custGeom>
                <a:avLst/>
                <a:gdLst>
                  <a:gd name="T0" fmla="*/ 85 w 87"/>
                  <a:gd name="T1" fmla="*/ 5 h 41"/>
                  <a:gd name="T2" fmla="*/ 74 w 87"/>
                  <a:gd name="T3" fmla="*/ 1 h 41"/>
                  <a:gd name="T4" fmla="*/ 49 w 87"/>
                  <a:gd name="T5" fmla="*/ 0 h 41"/>
                  <a:gd name="T6" fmla="*/ 41 w 87"/>
                  <a:gd name="T7" fmla="*/ 0 h 41"/>
                  <a:gd name="T8" fmla="*/ 38 w 87"/>
                  <a:gd name="T9" fmla="*/ 0 h 41"/>
                  <a:gd name="T10" fmla="*/ 33 w 87"/>
                  <a:gd name="T11" fmla="*/ 0 h 41"/>
                  <a:gd name="T12" fmla="*/ 27 w 87"/>
                  <a:gd name="T13" fmla="*/ 1 h 41"/>
                  <a:gd name="T14" fmla="*/ 24 w 87"/>
                  <a:gd name="T15" fmla="*/ 1 h 41"/>
                  <a:gd name="T16" fmla="*/ 19 w 87"/>
                  <a:gd name="T17" fmla="*/ 1 h 41"/>
                  <a:gd name="T18" fmla="*/ 17 w 87"/>
                  <a:gd name="T19" fmla="*/ 2 h 41"/>
                  <a:gd name="T20" fmla="*/ 17 w 87"/>
                  <a:gd name="T21" fmla="*/ 5 h 41"/>
                  <a:gd name="T22" fmla="*/ 16 w 87"/>
                  <a:gd name="T23" fmla="*/ 10 h 41"/>
                  <a:gd name="T24" fmla="*/ 15 w 87"/>
                  <a:gd name="T25" fmla="*/ 18 h 41"/>
                  <a:gd name="T26" fmla="*/ 14 w 87"/>
                  <a:gd name="T27" fmla="*/ 17 h 41"/>
                  <a:gd name="T28" fmla="*/ 14 w 87"/>
                  <a:gd name="T29" fmla="*/ 17 h 41"/>
                  <a:gd name="T30" fmla="*/ 7 w 87"/>
                  <a:gd name="T31" fmla="*/ 17 h 41"/>
                  <a:gd name="T32" fmla="*/ 1 w 87"/>
                  <a:gd name="T33" fmla="*/ 19 h 41"/>
                  <a:gd name="T34" fmla="*/ 1 w 87"/>
                  <a:gd name="T35" fmla="*/ 21 h 41"/>
                  <a:gd name="T36" fmla="*/ 12 w 87"/>
                  <a:gd name="T37" fmla="*/ 21 h 41"/>
                  <a:gd name="T38" fmla="*/ 14 w 87"/>
                  <a:gd name="T39" fmla="*/ 19 h 41"/>
                  <a:gd name="T40" fmla="*/ 17 w 87"/>
                  <a:gd name="T41" fmla="*/ 30 h 41"/>
                  <a:gd name="T42" fmla="*/ 21 w 87"/>
                  <a:gd name="T43" fmla="*/ 38 h 41"/>
                  <a:gd name="T44" fmla="*/ 25 w 87"/>
                  <a:gd name="T45" fmla="*/ 39 h 41"/>
                  <a:gd name="T46" fmla="*/ 25 w 87"/>
                  <a:gd name="T47" fmla="*/ 32 h 41"/>
                  <a:gd name="T48" fmla="*/ 25 w 87"/>
                  <a:gd name="T49" fmla="*/ 22 h 41"/>
                  <a:gd name="T50" fmla="*/ 25 w 87"/>
                  <a:gd name="T51" fmla="*/ 12 h 41"/>
                  <a:gd name="T52" fmla="*/ 29 w 87"/>
                  <a:gd name="T53" fmla="*/ 10 h 41"/>
                  <a:gd name="T54" fmla="*/ 34 w 87"/>
                  <a:gd name="T55" fmla="*/ 10 h 41"/>
                  <a:gd name="T56" fmla="*/ 39 w 87"/>
                  <a:gd name="T57" fmla="*/ 10 h 41"/>
                  <a:gd name="T58" fmla="*/ 54 w 87"/>
                  <a:gd name="T59" fmla="*/ 8 h 41"/>
                  <a:gd name="T60" fmla="*/ 59 w 87"/>
                  <a:gd name="T61" fmla="*/ 8 h 41"/>
                  <a:gd name="T62" fmla="*/ 73 w 87"/>
                  <a:gd name="T63" fmla="*/ 8 h 41"/>
                  <a:gd name="T64" fmla="*/ 78 w 87"/>
                  <a:gd name="T65" fmla="*/ 8 h 41"/>
                  <a:gd name="T66" fmla="*/ 87 w 87"/>
                  <a:gd name="T67"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14" name="Freeform 166"/>
              <p:cNvSpPr>
                <a:spLocks/>
              </p:cNvSpPr>
              <p:nvPr/>
            </p:nvSpPr>
            <p:spPr bwMode="auto">
              <a:xfrm>
                <a:off x="3656" y="779"/>
                <a:ext cx="82" cy="494"/>
              </a:xfrm>
              <a:custGeom>
                <a:avLst/>
                <a:gdLst>
                  <a:gd name="T0" fmla="*/ 6 w 7"/>
                  <a:gd name="T1" fmla="*/ 6 h 42"/>
                  <a:gd name="T2" fmla="*/ 6 w 7"/>
                  <a:gd name="T3" fmla="*/ 3 h 42"/>
                  <a:gd name="T4" fmla="*/ 2 w 7"/>
                  <a:gd name="T5" fmla="*/ 0 h 42"/>
                  <a:gd name="T6" fmla="*/ 0 w 7"/>
                  <a:gd name="T7" fmla="*/ 11 h 42"/>
                  <a:gd name="T8" fmla="*/ 0 w 7"/>
                  <a:gd name="T9" fmla="*/ 25 h 42"/>
                  <a:gd name="T10" fmla="*/ 2 w 7"/>
                  <a:gd name="T11" fmla="*/ 37 h 42"/>
                  <a:gd name="T12" fmla="*/ 3 w 7"/>
                  <a:gd name="T13" fmla="*/ 42 h 42"/>
                  <a:gd name="T14" fmla="*/ 3 w 7"/>
                  <a:gd name="T15" fmla="*/ 42 h 42"/>
                  <a:gd name="T16" fmla="*/ 3 w 7"/>
                  <a:gd name="T17" fmla="*/ 41 h 42"/>
                  <a:gd name="T18" fmla="*/ 4 w 7"/>
                  <a:gd name="T19" fmla="*/ 38 h 42"/>
                  <a:gd name="T20" fmla="*/ 5 w 7"/>
                  <a:gd name="T21" fmla="*/ 35 h 42"/>
                  <a:gd name="T22" fmla="*/ 5 w 7"/>
                  <a:gd name="T23" fmla="*/ 28 h 42"/>
                  <a:gd name="T24" fmla="*/ 6 w 7"/>
                  <a:gd name="T25"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15" name="Freeform 167"/>
              <p:cNvSpPr>
                <a:spLocks/>
              </p:cNvSpPr>
              <p:nvPr/>
            </p:nvSpPr>
            <p:spPr bwMode="auto">
              <a:xfrm>
                <a:off x="2139" y="791"/>
                <a:ext cx="458" cy="1023"/>
              </a:xfrm>
              <a:custGeom>
                <a:avLst/>
                <a:gdLst>
                  <a:gd name="T0" fmla="*/ 36 w 39"/>
                  <a:gd name="T1" fmla="*/ 14 h 87"/>
                  <a:gd name="T2" fmla="*/ 37 w 39"/>
                  <a:gd name="T3" fmla="*/ 13 h 87"/>
                  <a:gd name="T4" fmla="*/ 39 w 39"/>
                  <a:gd name="T5" fmla="*/ 6 h 87"/>
                  <a:gd name="T6" fmla="*/ 39 w 39"/>
                  <a:gd name="T7" fmla="*/ 5 h 87"/>
                  <a:gd name="T8" fmla="*/ 39 w 39"/>
                  <a:gd name="T9" fmla="*/ 4 h 87"/>
                  <a:gd name="T10" fmla="*/ 36 w 39"/>
                  <a:gd name="T11" fmla="*/ 2 h 87"/>
                  <a:gd name="T12" fmla="*/ 17 w 39"/>
                  <a:gd name="T13" fmla="*/ 0 h 87"/>
                  <a:gd name="T14" fmla="*/ 13 w 39"/>
                  <a:gd name="T15" fmla="*/ 0 h 87"/>
                  <a:gd name="T16" fmla="*/ 12 w 39"/>
                  <a:gd name="T17" fmla="*/ 0 h 87"/>
                  <a:gd name="T18" fmla="*/ 11 w 39"/>
                  <a:gd name="T19" fmla="*/ 0 h 87"/>
                  <a:gd name="T20" fmla="*/ 7 w 39"/>
                  <a:gd name="T21" fmla="*/ 1 h 87"/>
                  <a:gd name="T22" fmla="*/ 0 w 39"/>
                  <a:gd name="T23" fmla="*/ 4 h 87"/>
                  <a:gd name="T24" fmla="*/ 1 w 39"/>
                  <a:gd name="T25" fmla="*/ 5 h 87"/>
                  <a:gd name="T26" fmla="*/ 3 w 39"/>
                  <a:gd name="T27" fmla="*/ 5 h 87"/>
                  <a:gd name="T28" fmla="*/ 6 w 39"/>
                  <a:gd name="T29" fmla="*/ 4 h 87"/>
                  <a:gd name="T30" fmla="*/ 9 w 39"/>
                  <a:gd name="T31" fmla="*/ 4 h 87"/>
                  <a:gd name="T32" fmla="*/ 11 w 39"/>
                  <a:gd name="T33" fmla="*/ 3 h 87"/>
                  <a:gd name="T34" fmla="*/ 14 w 39"/>
                  <a:gd name="T35" fmla="*/ 3 h 87"/>
                  <a:gd name="T36" fmla="*/ 27 w 39"/>
                  <a:gd name="T37" fmla="*/ 3 h 87"/>
                  <a:gd name="T38" fmla="*/ 31 w 39"/>
                  <a:gd name="T39" fmla="*/ 5 h 87"/>
                  <a:gd name="T40" fmla="*/ 31 w 39"/>
                  <a:gd name="T41" fmla="*/ 5 h 87"/>
                  <a:gd name="T42" fmla="*/ 30 w 39"/>
                  <a:gd name="T43" fmla="*/ 7 h 87"/>
                  <a:gd name="T44" fmla="*/ 28 w 39"/>
                  <a:gd name="T45" fmla="*/ 19 h 87"/>
                  <a:gd name="T46" fmla="*/ 27 w 39"/>
                  <a:gd name="T47" fmla="*/ 31 h 87"/>
                  <a:gd name="T48" fmla="*/ 27 w 39"/>
                  <a:gd name="T49" fmla="*/ 41 h 87"/>
                  <a:gd name="T50" fmla="*/ 26 w 39"/>
                  <a:gd name="T51" fmla="*/ 56 h 87"/>
                  <a:gd name="T52" fmla="*/ 28 w 39"/>
                  <a:gd name="T53" fmla="*/ 73 h 87"/>
                  <a:gd name="T54" fmla="*/ 27 w 39"/>
                  <a:gd name="T55" fmla="*/ 74 h 87"/>
                  <a:gd name="T56" fmla="*/ 28 w 39"/>
                  <a:gd name="T57" fmla="*/ 79 h 87"/>
                  <a:gd name="T58" fmla="*/ 28 w 39"/>
                  <a:gd name="T59" fmla="*/ 84 h 87"/>
                  <a:gd name="T60" fmla="*/ 29 w 39"/>
                  <a:gd name="T61" fmla="*/ 87 h 87"/>
                  <a:gd name="T62" fmla="*/ 29 w 39"/>
                  <a:gd name="T63" fmla="*/ 87 h 87"/>
                  <a:gd name="T64" fmla="*/ 30 w 39"/>
                  <a:gd name="T65" fmla="*/ 84 h 87"/>
                  <a:gd name="T66" fmla="*/ 30 w 39"/>
                  <a:gd name="T67" fmla="*/ 77 h 87"/>
                  <a:gd name="T68" fmla="*/ 31 w 39"/>
                  <a:gd name="T69" fmla="*/ 74 h 87"/>
                  <a:gd name="T70" fmla="*/ 31 w 39"/>
                  <a:gd name="T71" fmla="*/ 73 h 87"/>
                  <a:gd name="T72" fmla="*/ 31 w 39"/>
                  <a:gd name="T73" fmla="*/ 71 h 87"/>
                  <a:gd name="T74" fmla="*/ 31 w 39"/>
                  <a:gd name="T75" fmla="*/ 67 h 87"/>
                  <a:gd name="T76" fmla="*/ 32 w 39"/>
                  <a:gd name="T77" fmla="*/ 59 h 87"/>
                  <a:gd name="T78" fmla="*/ 32 w 39"/>
                  <a:gd name="T79" fmla="*/ 55 h 87"/>
                  <a:gd name="T80" fmla="*/ 33 w 39"/>
                  <a:gd name="T81" fmla="*/ 43 h 87"/>
                  <a:gd name="T82" fmla="*/ 34 w 39"/>
                  <a:gd name="T83" fmla="*/ 38 h 87"/>
                  <a:gd name="T84" fmla="*/ 35 w 39"/>
                  <a:gd name="T85" fmla="*/ 24 h 87"/>
                  <a:gd name="T86" fmla="*/ 36 w 39"/>
                  <a:gd name="T87"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16" name="Freeform 168"/>
              <p:cNvSpPr>
                <a:spLocks/>
              </p:cNvSpPr>
              <p:nvPr/>
            </p:nvSpPr>
            <p:spPr bwMode="auto">
              <a:xfrm>
                <a:off x="1962" y="849"/>
                <a:ext cx="200" cy="1047"/>
              </a:xfrm>
              <a:custGeom>
                <a:avLst/>
                <a:gdLst>
                  <a:gd name="T0" fmla="*/ 10 w 17"/>
                  <a:gd name="T1" fmla="*/ 47 h 89"/>
                  <a:gd name="T2" fmla="*/ 10 w 17"/>
                  <a:gd name="T3" fmla="*/ 44 h 89"/>
                  <a:gd name="T4" fmla="*/ 10 w 17"/>
                  <a:gd name="T5" fmla="*/ 41 h 89"/>
                  <a:gd name="T6" fmla="*/ 12 w 17"/>
                  <a:gd name="T7" fmla="*/ 34 h 89"/>
                  <a:gd name="T8" fmla="*/ 13 w 17"/>
                  <a:gd name="T9" fmla="*/ 24 h 89"/>
                  <a:gd name="T10" fmla="*/ 13 w 17"/>
                  <a:gd name="T11" fmla="*/ 21 h 89"/>
                  <a:gd name="T12" fmla="*/ 15 w 17"/>
                  <a:gd name="T13" fmla="*/ 15 h 89"/>
                  <a:gd name="T14" fmla="*/ 15 w 17"/>
                  <a:gd name="T15" fmla="*/ 13 h 89"/>
                  <a:gd name="T16" fmla="*/ 15 w 17"/>
                  <a:gd name="T17" fmla="*/ 10 h 89"/>
                  <a:gd name="T18" fmla="*/ 16 w 17"/>
                  <a:gd name="T19" fmla="*/ 9 h 89"/>
                  <a:gd name="T20" fmla="*/ 17 w 17"/>
                  <a:gd name="T21" fmla="*/ 8 h 89"/>
                  <a:gd name="T22" fmla="*/ 17 w 17"/>
                  <a:gd name="T23" fmla="*/ 7 h 89"/>
                  <a:gd name="T24" fmla="*/ 17 w 17"/>
                  <a:gd name="T25" fmla="*/ 7 h 89"/>
                  <a:gd name="T26" fmla="*/ 14 w 17"/>
                  <a:gd name="T27" fmla="*/ 5 h 89"/>
                  <a:gd name="T28" fmla="*/ 13 w 17"/>
                  <a:gd name="T29" fmla="*/ 3 h 89"/>
                  <a:gd name="T30" fmla="*/ 9 w 17"/>
                  <a:gd name="T31" fmla="*/ 1 h 89"/>
                  <a:gd name="T32" fmla="*/ 7 w 17"/>
                  <a:gd name="T33" fmla="*/ 0 h 89"/>
                  <a:gd name="T34" fmla="*/ 4 w 17"/>
                  <a:gd name="T35" fmla="*/ 2 h 89"/>
                  <a:gd name="T36" fmla="*/ 4 w 17"/>
                  <a:gd name="T37" fmla="*/ 5 h 89"/>
                  <a:gd name="T38" fmla="*/ 2 w 17"/>
                  <a:gd name="T39" fmla="*/ 13 h 89"/>
                  <a:gd name="T40" fmla="*/ 2 w 17"/>
                  <a:gd name="T41" fmla="*/ 17 h 89"/>
                  <a:gd name="T42" fmla="*/ 1 w 17"/>
                  <a:gd name="T43" fmla="*/ 21 h 89"/>
                  <a:gd name="T44" fmla="*/ 1 w 17"/>
                  <a:gd name="T45" fmla="*/ 33 h 89"/>
                  <a:gd name="T46" fmla="*/ 0 w 17"/>
                  <a:gd name="T47" fmla="*/ 40 h 89"/>
                  <a:gd name="T48" fmla="*/ 0 w 17"/>
                  <a:gd name="T49" fmla="*/ 52 h 89"/>
                  <a:gd name="T50" fmla="*/ 2 w 17"/>
                  <a:gd name="T51" fmla="*/ 70 h 89"/>
                  <a:gd name="T52" fmla="*/ 6 w 17"/>
                  <a:gd name="T53" fmla="*/ 85 h 89"/>
                  <a:gd name="T54" fmla="*/ 8 w 17"/>
                  <a:gd name="T55" fmla="*/ 89 h 89"/>
                  <a:gd name="T56" fmla="*/ 8 w 17"/>
                  <a:gd name="T57" fmla="*/ 89 h 89"/>
                  <a:gd name="T58" fmla="*/ 8 w 17"/>
                  <a:gd name="T59" fmla="*/ 87 h 89"/>
                  <a:gd name="T60" fmla="*/ 8 w 17"/>
                  <a:gd name="T61" fmla="*/ 86 h 89"/>
                  <a:gd name="T62" fmla="*/ 9 w 17"/>
                  <a:gd name="T63" fmla="*/ 81 h 89"/>
                  <a:gd name="T64" fmla="*/ 9 w 17"/>
                  <a:gd name="T65" fmla="*/ 76 h 89"/>
                  <a:gd name="T66" fmla="*/ 9 w 17"/>
                  <a:gd name="T67" fmla="*/ 74 h 89"/>
                  <a:gd name="T68" fmla="*/ 9 w 17"/>
                  <a:gd name="T69" fmla="*/ 71 h 89"/>
                  <a:gd name="T70" fmla="*/ 9 w 17"/>
                  <a:gd name="T71" fmla="*/ 68 h 89"/>
                  <a:gd name="T72" fmla="*/ 9 w 17"/>
                  <a:gd name="T73" fmla="*/ 64 h 89"/>
                  <a:gd name="T74" fmla="*/ 9 w 17"/>
                  <a:gd name="T75" fmla="*/ 61 h 89"/>
                  <a:gd name="T76" fmla="*/ 8 w 17"/>
                  <a:gd name="T77" fmla="*/ 59 h 89"/>
                  <a:gd name="T78" fmla="*/ 9 w 17"/>
                  <a:gd name="T79" fmla="*/ 52 h 89"/>
                  <a:gd name="T80" fmla="*/ 10 w 17"/>
                  <a:gd name="T81" fmla="*/ 4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17" name="Freeform 169"/>
              <p:cNvSpPr>
                <a:spLocks/>
              </p:cNvSpPr>
              <p:nvPr/>
            </p:nvSpPr>
            <p:spPr bwMode="auto">
              <a:xfrm>
                <a:off x="2962" y="873"/>
                <a:ext cx="611" cy="70"/>
              </a:xfrm>
              <a:custGeom>
                <a:avLst/>
                <a:gdLst>
                  <a:gd name="T0" fmla="*/ 52 w 52"/>
                  <a:gd name="T1" fmla="*/ 2 h 6"/>
                  <a:gd name="T2" fmla="*/ 52 w 52"/>
                  <a:gd name="T3" fmla="*/ 2 h 6"/>
                  <a:gd name="T4" fmla="*/ 48 w 52"/>
                  <a:gd name="T5" fmla="*/ 1 h 6"/>
                  <a:gd name="T6" fmla="*/ 46 w 52"/>
                  <a:gd name="T7" fmla="*/ 1 h 6"/>
                  <a:gd name="T8" fmla="*/ 41 w 52"/>
                  <a:gd name="T9" fmla="*/ 0 h 6"/>
                  <a:gd name="T10" fmla="*/ 35 w 52"/>
                  <a:gd name="T11" fmla="*/ 0 h 6"/>
                  <a:gd name="T12" fmla="*/ 23 w 52"/>
                  <a:gd name="T13" fmla="*/ 0 h 6"/>
                  <a:gd name="T14" fmla="*/ 18 w 52"/>
                  <a:gd name="T15" fmla="*/ 0 h 6"/>
                  <a:gd name="T16" fmla="*/ 15 w 52"/>
                  <a:gd name="T17" fmla="*/ 1 h 6"/>
                  <a:gd name="T18" fmla="*/ 13 w 52"/>
                  <a:gd name="T19" fmla="*/ 1 h 6"/>
                  <a:gd name="T20" fmla="*/ 12 w 52"/>
                  <a:gd name="T21" fmla="*/ 1 h 6"/>
                  <a:gd name="T22" fmla="*/ 10 w 52"/>
                  <a:gd name="T23" fmla="*/ 1 h 6"/>
                  <a:gd name="T24" fmla="*/ 8 w 52"/>
                  <a:gd name="T25" fmla="*/ 1 h 6"/>
                  <a:gd name="T26" fmla="*/ 7 w 52"/>
                  <a:gd name="T27" fmla="*/ 2 h 6"/>
                  <a:gd name="T28" fmla="*/ 4 w 52"/>
                  <a:gd name="T29" fmla="*/ 2 h 6"/>
                  <a:gd name="T30" fmla="*/ 3 w 52"/>
                  <a:gd name="T31" fmla="*/ 2 h 6"/>
                  <a:gd name="T32" fmla="*/ 0 w 52"/>
                  <a:gd name="T33" fmla="*/ 4 h 6"/>
                  <a:gd name="T34" fmla="*/ 0 w 52"/>
                  <a:gd name="T35" fmla="*/ 4 h 6"/>
                  <a:gd name="T36" fmla="*/ 0 w 52"/>
                  <a:gd name="T37" fmla="*/ 4 h 6"/>
                  <a:gd name="T38" fmla="*/ 2 w 52"/>
                  <a:gd name="T39" fmla="*/ 5 h 6"/>
                  <a:gd name="T40" fmla="*/ 7 w 52"/>
                  <a:gd name="T41" fmla="*/ 6 h 6"/>
                  <a:gd name="T42" fmla="*/ 24 w 52"/>
                  <a:gd name="T43" fmla="*/ 6 h 6"/>
                  <a:gd name="T44" fmla="*/ 39 w 52"/>
                  <a:gd name="T45" fmla="*/ 5 h 6"/>
                  <a:gd name="T46" fmla="*/ 52 w 52"/>
                  <a:gd name="T47" fmla="*/ 3 h 6"/>
                  <a:gd name="T48" fmla="*/ 52 w 52"/>
                  <a:gd name="T4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18" name="Freeform 170"/>
              <p:cNvSpPr>
                <a:spLocks/>
              </p:cNvSpPr>
              <p:nvPr/>
            </p:nvSpPr>
            <p:spPr bwMode="auto">
              <a:xfrm>
                <a:off x="1680" y="920"/>
                <a:ext cx="2317" cy="1564"/>
              </a:xfrm>
              <a:custGeom>
                <a:avLst/>
                <a:gdLst>
                  <a:gd name="T0" fmla="*/ 25 w 197"/>
                  <a:gd name="T1" fmla="*/ 131 h 133"/>
                  <a:gd name="T2" fmla="*/ 51 w 197"/>
                  <a:gd name="T3" fmla="*/ 114 h 133"/>
                  <a:gd name="T4" fmla="*/ 65 w 197"/>
                  <a:gd name="T5" fmla="*/ 115 h 133"/>
                  <a:gd name="T6" fmla="*/ 77 w 197"/>
                  <a:gd name="T7" fmla="*/ 115 h 133"/>
                  <a:gd name="T8" fmla="*/ 102 w 197"/>
                  <a:gd name="T9" fmla="*/ 115 h 133"/>
                  <a:gd name="T10" fmla="*/ 122 w 197"/>
                  <a:gd name="T11" fmla="*/ 114 h 133"/>
                  <a:gd name="T12" fmla="*/ 130 w 197"/>
                  <a:gd name="T13" fmla="*/ 114 h 133"/>
                  <a:gd name="T14" fmla="*/ 145 w 197"/>
                  <a:gd name="T15" fmla="*/ 113 h 133"/>
                  <a:gd name="T16" fmla="*/ 155 w 197"/>
                  <a:gd name="T17" fmla="*/ 113 h 133"/>
                  <a:gd name="T18" fmla="*/ 176 w 197"/>
                  <a:gd name="T19" fmla="*/ 110 h 133"/>
                  <a:gd name="T20" fmla="*/ 192 w 197"/>
                  <a:gd name="T21" fmla="*/ 106 h 133"/>
                  <a:gd name="T22" fmla="*/ 189 w 197"/>
                  <a:gd name="T23" fmla="*/ 106 h 133"/>
                  <a:gd name="T24" fmla="*/ 192 w 197"/>
                  <a:gd name="T25" fmla="*/ 97 h 133"/>
                  <a:gd name="T26" fmla="*/ 193 w 197"/>
                  <a:gd name="T27" fmla="*/ 90 h 133"/>
                  <a:gd name="T28" fmla="*/ 194 w 197"/>
                  <a:gd name="T29" fmla="*/ 81 h 133"/>
                  <a:gd name="T30" fmla="*/ 195 w 197"/>
                  <a:gd name="T31" fmla="*/ 70 h 133"/>
                  <a:gd name="T32" fmla="*/ 196 w 197"/>
                  <a:gd name="T33" fmla="*/ 65 h 133"/>
                  <a:gd name="T34" fmla="*/ 197 w 197"/>
                  <a:gd name="T35" fmla="*/ 56 h 133"/>
                  <a:gd name="T36" fmla="*/ 197 w 197"/>
                  <a:gd name="T37" fmla="*/ 45 h 133"/>
                  <a:gd name="T38" fmla="*/ 195 w 197"/>
                  <a:gd name="T39" fmla="*/ 19 h 133"/>
                  <a:gd name="T40" fmla="*/ 193 w 197"/>
                  <a:gd name="T41" fmla="*/ 7 h 133"/>
                  <a:gd name="T42" fmla="*/ 179 w 197"/>
                  <a:gd name="T43" fmla="*/ 0 h 133"/>
                  <a:gd name="T44" fmla="*/ 185 w 197"/>
                  <a:gd name="T45" fmla="*/ 5 h 133"/>
                  <a:gd name="T46" fmla="*/ 187 w 197"/>
                  <a:gd name="T47" fmla="*/ 75 h 133"/>
                  <a:gd name="T48" fmla="*/ 188 w 197"/>
                  <a:gd name="T49" fmla="*/ 106 h 133"/>
                  <a:gd name="T50" fmla="*/ 182 w 197"/>
                  <a:gd name="T51" fmla="*/ 106 h 133"/>
                  <a:gd name="T52" fmla="*/ 171 w 197"/>
                  <a:gd name="T53" fmla="*/ 107 h 133"/>
                  <a:gd name="T54" fmla="*/ 141 w 197"/>
                  <a:gd name="T55" fmla="*/ 107 h 133"/>
                  <a:gd name="T56" fmla="*/ 108 w 197"/>
                  <a:gd name="T57" fmla="*/ 107 h 133"/>
                  <a:gd name="T58" fmla="*/ 99 w 197"/>
                  <a:gd name="T59" fmla="*/ 107 h 133"/>
                  <a:gd name="T60" fmla="*/ 88 w 197"/>
                  <a:gd name="T61" fmla="*/ 107 h 133"/>
                  <a:gd name="T62" fmla="*/ 73 w 197"/>
                  <a:gd name="T63" fmla="*/ 107 h 133"/>
                  <a:gd name="T64" fmla="*/ 55 w 197"/>
                  <a:gd name="T65" fmla="*/ 107 h 133"/>
                  <a:gd name="T66" fmla="*/ 57 w 197"/>
                  <a:gd name="T67" fmla="*/ 97 h 133"/>
                  <a:gd name="T68" fmla="*/ 59 w 197"/>
                  <a:gd name="T69" fmla="*/ 89 h 133"/>
                  <a:gd name="T70" fmla="*/ 57 w 197"/>
                  <a:gd name="T71" fmla="*/ 92 h 133"/>
                  <a:gd name="T72" fmla="*/ 50 w 197"/>
                  <a:gd name="T73" fmla="*/ 107 h 133"/>
                  <a:gd name="T74" fmla="*/ 30 w 197"/>
                  <a:gd name="T75" fmla="*/ 102 h 133"/>
                  <a:gd name="T76" fmla="*/ 25 w 197"/>
                  <a:gd name="T77" fmla="*/ 91 h 133"/>
                  <a:gd name="T78" fmla="*/ 21 w 197"/>
                  <a:gd name="T79" fmla="*/ 82 h 133"/>
                  <a:gd name="T80" fmla="*/ 25 w 197"/>
                  <a:gd name="T81" fmla="*/ 103 h 133"/>
                  <a:gd name="T82" fmla="*/ 45 w 197"/>
                  <a:gd name="T83" fmla="*/ 113 h 133"/>
                  <a:gd name="T84" fmla="*/ 22 w 197"/>
                  <a:gd name="T85" fmla="*/ 130 h 133"/>
                  <a:gd name="T86" fmla="*/ 10 w 197"/>
                  <a:gd name="T87" fmla="*/ 129 h 133"/>
                  <a:gd name="T88" fmla="*/ 3 w 197"/>
                  <a:gd name="T89" fmla="*/ 106 h 133"/>
                  <a:gd name="T90" fmla="*/ 8 w 197"/>
                  <a:gd name="T91" fmla="*/ 95 h 133"/>
                  <a:gd name="T92" fmla="*/ 1 w 197"/>
                  <a:gd name="T93" fmla="*/ 104 h 133"/>
                  <a:gd name="T94" fmla="*/ 97 w 197"/>
                  <a:gd name="T95" fmla="*/ 108 h 133"/>
                  <a:gd name="T96" fmla="*/ 96 w 197"/>
                  <a:gd name="T97" fmla="*/ 108 h 133"/>
                  <a:gd name="T98" fmla="*/ 70 w 197"/>
                  <a:gd name="T99" fmla="*/ 113 h 133"/>
                  <a:gd name="T100" fmla="*/ 70 w 197"/>
                  <a:gd name="T101" fmla="*/ 113 h 133"/>
                  <a:gd name="T102" fmla="*/ 69 w 197"/>
                  <a:gd name="T103" fmla="*/ 113 h 133"/>
                  <a:gd name="T104" fmla="*/ 69 w 197"/>
                  <a:gd name="T105" fmla="*/ 113 h 133"/>
                  <a:gd name="T106" fmla="*/ 68 w 197"/>
                  <a:gd name="T107" fmla="*/ 115 h 133"/>
                  <a:gd name="T108" fmla="*/ 67 w 197"/>
                  <a:gd name="T109" fmla="*/ 114 h 133"/>
                  <a:gd name="T110" fmla="*/ 67 w 197"/>
                  <a:gd name="T111" fmla="*/ 11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19" name="Freeform 171"/>
              <p:cNvSpPr>
                <a:spLocks/>
              </p:cNvSpPr>
              <p:nvPr/>
            </p:nvSpPr>
            <p:spPr bwMode="auto">
              <a:xfrm>
                <a:off x="3503" y="920"/>
                <a:ext cx="70" cy="306"/>
              </a:xfrm>
              <a:custGeom>
                <a:avLst/>
                <a:gdLst>
                  <a:gd name="T0" fmla="*/ 4 w 6"/>
                  <a:gd name="T1" fmla="*/ 25 h 26"/>
                  <a:gd name="T2" fmla="*/ 5 w 6"/>
                  <a:gd name="T3" fmla="*/ 24 h 26"/>
                  <a:gd name="T4" fmla="*/ 5 w 6"/>
                  <a:gd name="T5" fmla="*/ 21 h 26"/>
                  <a:gd name="T6" fmla="*/ 5 w 6"/>
                  <a:gd name="T7" fmla="*/ 6 h 26"/>
                  <a:gd name="T8" fmla="*/ 5 w 6"/>
                  <a:gd name="T9" fmla="*/ 1 h 26"/>
                  <a:gd name="T10" fmla="*/ 4 w 6"/>
                  <a:gd name="T11" fmla="*/ 0 h 26"/>
                  <a:gd name="T12" fmla="*/ 2 w 6"/>
                  <a:gd name="T13" fmla="*/ 4 h 26"/>
                  <a:gd name="T14" fmla="*/ 1 w 6"/>
                  <a:gd name="T15" fmla="*/ 5 h 26"/>
                  <a:gd name="T16" fmla="*/ 1 w 6"/>
                  <a:gd name="T17" fmla="*/ 9 h 26"/>
                  <a:gd name="T18" fmla="*/ 0 w 6"/>
                  <a:gd name="T19" fmla="*/ 18 h 26"/>
                  <a:gd name="T20" fmla="*/ 1 w 6"/>
                  <a:gd name="T21" fmla="*/ 21 h 26"/>
                  <a:gd name="T22" fmla="*/ 1 w 6"/>
                  <a:gd name="T23" fmla="*/ 23 h 26"/>
                  <a:gd name="T24" fmla="*/ 2 w 6"/>
                  <a:gd name="T25" fmla="*/ 26 h 26"/>
                  <a:gd name="T26" fmla="*/ 3 w 6"/>
                  <a:gd name="T27" fmla="*/ 25 h 26"/>
                  <a:gd name="T28" fmla="*/ 4 w 6"/>
                  <a:gd name="T29" fmla="*/ 25 h 26"/>
                  <a:gd name="T30" fmla="*/ 4 w 6"/>
                  <a:gd name="T3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20" name="Freeform 172"/>
              <p:cNvSpPr>
                <a:spLocks/>
              </p:cNvSpPr>
              <p:nvPr/>
            </p:nvSpPr>
            <p:spPr bwMode="auto">
              <a:xfrm>
                <a:off x="2938" y="943"/>
                <a:ext cx="600" cy="341"/>
              </a:xfrm>
              <a:custGeom>
                <a:avLst/>
                <a:gdLst>
                  <a:gd name="T0" fmla="*/ 28 w 51"/>
                  <a:gd name="T1" fmla="*/ 29 h 29"/>
                  <a:gd name="T2" fmla="*/ 36 w 51"/>
                  <a:gd name="T3" fmla="*/ 28 h 29"/>
                  <a:gd name="T4" fmla="*/ 38 w 51"/>
                  <a:gd name="T5" fmla="*/ 28 h 29"/>
                  <a:gd name="T6" fmla="*/ 43 w 51"/>
                  <a:gd name="T7" fmla="*/ 28 h 29"/>
                  <a:gd name="T8" fmla="*/ 51 w 51"/>
                  <a:gd name="T9" fmla="*/ 25 h 29"/>
                  <a:gd name="T10" fmla="*/ 51 w 51"/>
                  <a:gd name="T11" fmla="*/ 25 h 29"/>
                  <a:gd name="T12" fmla="*/ 51 w 51"/>
                  <a:gd name="T13" fmla="*/ 25 h 29"/>
                  <a:gd name="T14" fmla="*/ 50 w 51"/>
                  <a:gd name="T15" fmla="*/ 25 h 29"/>
                  <a:gd name="T16" fmla="*/ 47 w 51"/>
                  <a:gd name="T17" fmla="*/ 23 h 29"/>
                  <a:gd name="T18" fmla="*/ 38 w 51"/>
                  <a:gd name="T19" fmla="*/ 22 h 29"/>
                  <a:gd name="T20" fmla="*/ 18 w 51"/>
                  <a:gd name="T21" fmla="*/ 21 h 29"/>
                  <a:gd name="T22" fmla="*/ 10 w 51"/>
                  <a:gd name="T23" fmla="*/ 21 h 29"/>
                  <a:gd name="T24" fmla="*/ 7 w 51"/>
                  <a:gd name="T25" fmla="*/ 21 h 29"/>
                  <a:gd name="T26" fmla="*/ 6 w 51"/>
                  <a:gd name="T27" fmla="*/ 21 h 29"/>
                  <a:gd name="T28" fmla="*/ 5 w 51"/>
                  <a:gd name="T29" fmla="*/ 21 h 29"/>
                  <a:gd name="T30" fmla="*/ 5 w 51"/>
                  <a:gd name="T31" fmla="*/ 21 h 29"/>
                  <a:gd name="T32" fmla="*/ 5 w 51"/>
                  <a:gd name="T33" fmla="*/ 18 h 29"/>
                  <a:gd name="T34" fmla="*/ 4 w 51"/>
                  <a:gd name="T35" fmla="*/ 0 h 29"/>
                  <a:gd name="T36" fmla="*/ 1 w 51"/>
                  <a:gd name="T37" fmla="*/ 6 h 29"/>
                  <a:gd name="T38" fmla="*/ 0 w 51"/>
                  <a:gd name="T39" fmla="*/ 18 h 29"/>
                  <a:gd name="T40" fmla="*/ 1 w 51"/>
                  <a:gd name="T41" fmla="*/ 23 h 29"/>
                  <a:gd name="T42" fmla="*/ 2 w 51"/>
                  <a:gd name="T43" fmla="*/ 25 h 29"/>
                  <a:gd name="T44" fmla="*/ 4 w 51"/>
                  <a:gd name="T45" fmla="*/ 28 h 29"/>
                  <a:gd name="T46" fmla="*/ 13 w 51"/>
                  <a:gd name="T47" fmla="*/ 28 h 29"/>
                  <a:gd name="T48" fmla="*/ 19 w 51"/>
                  <a:gd name="T49" fmla="*/ 29 h 29"/>
                  <a:gd name="T50" fmla="*/ 28 w 51"/>
                  <a:gd name="T5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21" name="Freeform 173"/>
              <p:cNvSpPr>
                <a:spLocks/>
              </p:cNvSpPr>
              <p:nvPr/>
            </p:nvSpPr>
            <p:spPr bwMode="auto">
              <a:xfrm>
                <a:off x="3232" y="1367"/>
                <a:ext cx="318" cy="106"/>
              </a:xfrm>
              <a:custGeom>
                <a:avLst/>
                <a:gdLst>
                  <a:gd name="T0" fmla="*/ 27 w 27"/>
                  <a:gd name="T1" fmla="*/ 3 h 9"/>
                  <a:gd name="T2" fmla="*/ 26 w 27"/>
                  <a:gd name="T3" fmla="*/ 3 h 9"/>
                  <a:gd name="T4" fmla="*/ 26 w 27"/>
                  <a:gd name="T5" fmla="*/ 3 h 9"/>
                  <a:gd name="T6" fmla="*/ 16 w 27"/>
                  <a:gd name="T7" fmla="*/ 1 h 9"/>
                  <a:gd name="T8" fmla="*/ 0 w 27"/>
                  <a:gd name="T9" fmla="*/ 0 h 9"/>
                  <a:gd name="T10" fmla="*/ 0 w 27"/>
                  <a:gd name="T11" fmla="*/ 1 h 9"/>
                  <a:gd name="T12" fmla="*/ 1 w 27"/>
                  <a:gd name="T13" fmla="*/ 2 h 9"/>
                  <a:gd name="T14" fmla="*/ 0 w 27"/>
                  <a:gd name="T15" fmla="*/ 2 h 9"/>
                  <a:gd name="T16" fmla="*/ 0 w 27"/>
                  <a:gd name="T17" fmla="*/ 6 h 9"/>
                  <a:gd name="T18" fmla="*/ 1 w 27"/>
                  <a:gd name="T19" fmla="*/ 7 h 9"/>
                  <a:gd name="T20" fmla="*/ 3 w 27"/>
                  <a:gd name="T21" fmla="*/ 8 h 9"/>
                  <a:gd name="T22" fmla="*/ 9 w 27"/>
                  <a:gd name="T23" fmla="*/ 7 h 9"/>
                  <a:gd name="T24" fmla="*/ 10 w 27"/>
                  <a:gd name="T25" fmla="*/ 7 h 9"/>
                  <a:gd name="T26" fmla="*/ 15 w 27"/>
                  <a:gd name="T27" fmla="*/ 6 h 9"/>
                  <a:gd name="T28" fmla="*/ 16 w 27"/>
                  <a:gd name="T29" fmla="*/ 6 h 9"/>
                  <a:gd name="T30" fmla="*/ 18 w 27"/>
                  <a:gd name="T31" fmla="*/ 6 h 9"/>
                  <a:gd name="T32" fmla="*/ 27 w 27"/>
                  <a:gd name="T33" fmla="*/ 4 h 9"/>
                  <a:gd name="T34" fmla="*/ 27 w 27"/>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22" name="Freeform 174"/>
              <p:cNvSpPr>
                <a:spLocks/>
              </p:cNvSpPr>
              <p:nvPr/>
            </p:nvSpPr>
            <p:spPr bwMode="auto">
              <a:xfrm>
                <a:off x="2633" y="1473"/>
                <a:ext cx="399" cy="35"/>
              </a:xfrm>
              <a:custGeom>
                <a:avLst/>
                <a:gdLst>
                  <a:gd name="T0" fmla="*/ 3 w 34"/>
                  <a:gd name="T1" fmla="*/ 2 h 3"/>
                  <a:gd name="T2" fmla="*/ 8 w 34"/>
                  <a:gd name="T3" fmla="*/ 3 h 3"/>
                  <a:gd name="T4" fmla="*/ 10 w 34"/>
                  <a:gd name="T5" fmla="*/ 2 h 3"/>
                  <a:gd name="T6" fmla="*/ 12 w 34"/>
                  <a:gd name="T7" fmla="*/ 2 h 3"/>
                  <a:gd name="T8" fmla="*/ 16 w 34"/>
                  <a:gd name="T9" fmla="*/ 2 h 3"/>
                  <a:gd name="T10" fmla="*/ 22 w 34"/>
                  <a:gd name="T11" fmla="*/ 1 h 3"/>
                  <a:gd name="T12" fmla="*/ 28 w 34"/>
                  <a:gd name="T13" fmla="*/ 2 h 3"/>
                  <a:gd name="T14" fmla="*/ 34 w 34"/>
                  <a:gd name="T15" fmla="*/ 1 h 3"/>
                  <a:gd name="T16" fmla="*/ 34 w 34"/>
                  <a:gd name="T17" fmla="*/ 1 h 3"/>
                  <a:gd name="T18" fmla="*/ 34 w 34"/>
                  <a:gd name="T19" fmla="*/ 1 h 3"/>
                  <a:gd name="T20" fmla="*/ 34 w 34"/>
                  <a:gd name="T21" fmla="*/ 1 h 3"/>
                  <a:gd name="T22" fmla="*/ 34 w 34"/>
                  <a:gd name="T23" fmla="*/ 1 h 3"/>
                  <a:gd name="T24" fmla="*/ 31 w 34"/>
                  <a:gd name="T25" fmla="*/ 1 h 3"/>
                  <a:gd name="T26" fmla="*/ 21 w 34"/>
                  <a:gd name="T27" fmla="*/ 0 h 3"/>
                  <a:gd name="T28" fmla="*/ 9 w 34"/>
                  <a:gd name="T29" fmla="*/ 0 h 3"/>
                  <a:gd name="T30" fmla="*/ 5 w 34"/>
                  <a:gd name="T31" fmla="*/ 0 h 3"/>
                  <a:gd name="T32" fmla="*/ 2 w 34"/>
                  <a:gd name="T33" fmla="*/ 0 h 3"/>
                  <a:gd name="T34" fmla="*/ 0 w 34"/>
                  <a:gd name="T35" fmla="*/ 1 h 3"/>
                  <a:gd name="T36" fmla="*/ 1 w 34"/>
                  <a:gd name="T37" fmla="*/ 2 h 3"/>
                  <a:gd name="T38" fmla="*/ 3 w 34"/>
                  <a:gd name="T3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23" name="Freeform 175"/>
              <p:cNvSpPr>
                <a:spLocks/>
              </p:cNvSpPr>
              <p:nvPr/>
            </p:nvSpPr>
            <p:spPr bwMode="auto">
              <a:xfrm>
                <a:off x="3232" y="1508"/>
                <a:ext cx="271" cy="70"/>
              </a:xfrm>
              <a:custGeom>
                <a:avLst/>
                <a:gdLst>
                  <a:gd name="T0" fmla="*/ 23 w 23"/>
                  <a:gd name="T1" fmla="*/ 0 h 6"/>
                  <a:gd name="T2" fmla="*/ 18 w 23"/>
                  <a:gd name="T3" fmla="*/ 0 h 6"/>
                  <a:gd name="T4" fmla="*/ 11 w 23"/>
                  <a:gd name="T5" fmla="*/ 0 h 6"/>
                  <a:gd name="T6" fmla="*/ 2 w 23"/>
                  <a:gd name="T7" fmla="*/ 0 h 6"/>
                  <a:gd name="T8" fmla="*/ 1 w 23"/>
                  <a:gd name="T9" fmla="*/ 0 h 6"/>
                  <a:gd name="T10" fmla="*/ 0 w 23"/>
                  <a:gd name="T11" fmla="*/ 2 h 6"/>
                  <a:gd name="T12" fmla="*/ 1 w 23"/>
                  <a:gd name="T13" fmla="*/ 5 h 6"/>
                  <a:gd name="T14" fmla="*/ 3 w 23"/>
                  <a:gd name="T15" fmla="*/ 6 h 6"/>
                  <a:gd name="T16" fmla="*/ 4 w 23"/>
                  <a:gd name="T17" fmla="*/ 6 h 6"/>
                  <a:gd name="T18" fmla="*/ 7 w 23"/>
                  <a:gd name="T19" fmla="*/ 5 h 6"/>
                  <a:gd name="T20" fmla="*/ 11 w 23"/>
                  <a:gd name="T21" fmla="*/ 4 h 6"/>
                  <a:gd name="T22" fmla="*/ 13 w 23"/>
                  <a:gd name="T23" fmla="*/ 4 h 6"/>
                  <a:gd name="T24" fmla="*/ 23 w 23"/>
                  <a:gd name="T25" fmla="*/ 1 h 6"/>
                  <a:gd name="T26" fmla="*/ 23 w 23"/>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24" name="Freeform 176"/>
              <p:cNvSpPr>
                <a:spLocks/>
              </p:cNvSpPr>
              <p:nvPr/>
            </p:nvSpPr>
            <p:spPr bwMode="auto">
              <a:xfrm>
                <a:off x="2644" y="1590"/>
                <a:ext cx="400" cy="35"/>
              </a:xfrm>
              <a:custGeom>
                <a:avLst/>
                <a:gdLst>
                  <a:gd name="T0" fmla="*/ 8 w 34"/>
                  <a:gd name="T1" fmla="*/ 3 h 3"/>
                  <a:gd name="T2" fmla="*/ 14 w 34"/>
                  <a:gd name="T3" fmla="*/ 3 h 3"/>
                  <a:gd name="T4" fmla="*/ 19 w 34"/>
                  <a:gd name="T5" fmla="*/ 3 h 3"/>
                  <a:gd name="T6" fmla="*/ 26 w 34"/>
                  <a:gd name="T7" fmla="*/ 2 h 3"/>
                  <a:gd name="T8" fmla="*/ 34 w 34"/>
                  <a:gd name="T9" fmla="*/ 1 h 3"/>
                  <a:gd name="T10" fmla="*/ 34 w 34"/>
                  <a:gd name="T11" fmla="*/ 1 h 3"/>
                  <a:gd name="T12" fmla="*/ 34 w 34"/>
                  <a:gd name="T13" fmla="*/ 1 h 3"/>
                  <a:gd name="T14" fmla="*/ 34 w 34"/>
                  <a:gd name="T15" fmla="*/ 0 h 3"/>
                  <a:gd name="T16" fmla="*/ 34 w 34"/>
                  <a:gd name="T17" fmla="*/ 0 h 3"/>
                  <a:gd name="T18" fmla="*/ 32 w 34"/>
                  <a:gd name="T19" fmla="*/ 0 h 3"/>
                  <a:gd name="T20" fmla="*/ 27 w 34"/>
                  <a:gd name="T21" fmla="*/ 0 h 3"/>
                  <a:gd name="T22" fmla="*/ 19 w 34"/>
                  <a:gd name="T23" fmla="*/ 0 h 3"/>
                  <a:gd name="T24" fmla="*/ 16 w 34"/>
                  <a:gd name="T25" fmla="*/ 0 h 3"/>
                  <a:gd name="T26" fmla="*/ 12 w 34"/>
                  <a:gd name="T27" fmla="*/ 0 h 3"/>
                  <a:gd name="T28" fmla="*/ 8 w 34"/>
                  <a:gd name="T29" fmla="*/ 1 h 3"/>
                  <a:gd name="T30" fmla="*/ 3 w 34"/>
                  <a:gd name="T31" fmla="*/ 1 h 3"/>
                  <a:gd name="T32" fmla="*/ 2 w 34"/>
                  <a:gd name="T33" fmla="*/ 1 h 3"/>
                  <a:gd name="T34" fmla="*/ 0 w 34"/>
                  <a:gd name="T35" fmla="*/ 1 h 3"/>
                  <a:gd name="T36" fmla="*/ 8 w 34"/>
                  <a:gd name="T3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25" name="Freeform 177"/>
              <p:cNvSpPr>
                <a:spLocks/>
              </p:cNvSpPr>
              <p:nvPr/>
            </p:nvSpPr>
            <p:spPr bwMode="auto">
              <a:xfrm>
                <a:off x="3232" y="1614"/>
                <a:ext cx="224" cy="70"/>
              </a:xfrm>
              <a:custGeom>
                <a:avLst/>
                <a:gdLst>
                  <a:gd name="T0" fmla="*/ 1 w 19"/>
                  <a:gd name="T1" fmla="*/ 3 h 6"/>
                  <a:gd name="T2" fmla="*/ 1 w 19"/>
                  <a:gd name="T3" fmla="*/ 4 h 6"/>
                  <a:gd name="T4" fmla="*/ 12 w 19"/>
                  <a:gd name="T5" fmla="*/ 3 h 6"/>
                  <a:gd name="T6" fmla="*/ 13 w 19"/>
                  <a:gd name="T7" fmla="*/ 3 h 6"/>
                  <a:gd name="T8" fmla="*/ 17 w 19"/>
                  <a:gd name="T9" fmla="*/ 1 h 6"/>
                  <a:gd name="T10" fmla="*/ 19 w 19"/>
                  <a:gd name="T11" fmla="*/ 0 h 6"/>
                  <a:gd name="T12" fmla="*/ 19 w 19"/>
                  <a:gd name="T13" fmla="*/ 0 h 6"/>
                  <a:gd name="T14" fmla="*/ 19 w 19"/>
                  <a:gd name="T15" fmla="*/ 0 h 6"/>
                  <a:gd name="T16" fmla="*/ 1 w 19"/>
                  <a:gd name="T17" fmla="*/ 0 h 6"/>
                  <a:gd name="T18" fmla="*/ 1 w 19"/>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26" name="Freeform 178"/>
              <p:cNvSpPr>
                <a:spLocks/>
              </p:cNvSpPr>
              <p:nvPr/>
            </p:nvSpPr>
            <p:spPr bwMode="auto">
              <a:xfrm>
                <a:off x="2644" y="1708"/>
                <a:ext cx="459" cy="35"/>
              </a:xfrm>
              <a:custGeom>
                <a:avLst/>
                <a:gdLst>
                  <a:gd name="T0" fmla="*/ 1 w 39"/>
                  <a:gd name="T1" fmla="*/ 3 h 3"/>
                  <a:gd name="T2" fmla="*/ 6 w 39"/>
                  <a:gd name="T3" fmla="*/ 3 h 3"/>
                  <a:gd name="T4" fmla="*/ 13 w 39"/>
                  <a:gd name="T5" fmla="*/ 3 h 3"/>
                  <a:gd name="T6" fmla="*/ 16 w 39"/>
                  <a:gd name="T7" fmla="*/ 3 h 3"/>
                  <a:gd name="T8" fmla="*/ 21 w 39"/>
                  <a:gd name="T9" fmla="*/ 3 h 3"/>
                  <a:gd name="T10" fmla="*/ 25 w 39"/>
                  <a:gd name="T11" fmla="*/ 2 h 3"/>
                  <a:gd name="T12" fmla="*/ 39 w 39"/>
                  <a:gd name="T13" fmla="*/ 2 h 3"/>
                  <a:gd name="T14" fmla="*/ 39 w 39"/>
                  <a:gd name="T15" fmla="*/ 2 h 3"/>
                  <a:gd name="T16" fmla="*/ 37 w 39"/>
                  <a:gd name="T17" fmla="*/ 1 h 3"/>
                  <a:gd name="T18" fmla="*/ 25 w 39"/>
                  <a:gd name="T19" fmla="*/ 0 h 3"/>
                  <a:gd name="T20" fmla="*/ 9 w 39"/>
                  <a:gd name="T21" fmla="*/ 0 h 3"/>
                  <a:gd name="T22" fmla="*/ 2 w 39"/>
                  <a:gd name="T23" fmla="*/ 0 h 3"/>
                  <a:gd name="T24" fmla="*/ 0 w 39"/>
                  <a:gd name="T25" fmla="*/ 1 h 3"/>
                  <a:gd name="T26" fmla="*/ 0 w 39"/>
                  <a:gd name="T27" fmla="*/ 1 h 3"/>
                  <a:gd name="T28" fmla="*/ 1 w 39"/>
                  <a:gd name="T2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27" name="Freeform 179"/>
              <p:cNvSpPr>
                <a:spLocks/>
              </p:cNvSpPr>
              <p:nvPr/>
            </p:nvSpPr>
            <p:spPr bwMode="auto">
              <a:xfrm>
                <a:off x="3232" y="1720"/>
                <a:ext cx="235" cy="58"/>
              </a:xfrm>
              <a:custGeom>
                <a:avLst/>
                <a:gdLst>
                  <a:gd name="T0" fmla="*/ 3 w 20"/>
                  <a:gd name="T1" fmla="*/ 5 h 5"/>
                  <a:gd name="T2" fmla="*/ 5 w 20"/>
                  <a:gd name="T3" fmla="*/ 4 h 5"/>
                  <a:gd name="T4" fmla="*/ 6 w 20"/>
                  <a:gd name="T5" fmla="*/ 4 h 5"/>
                  <a:gd name="T6" fmla="*/ 13 w 20"/>
                  <a:gd name="T7" fmla="*/ 3 h 5"/>
                  <a:gd name="T8" fmla="*/ 20 w 20"/>
                  <a:gd name="T9" fmla="*/ 2 h 5"/>
                  <a:gd name="T10" fmla="*/ 20 w 20"/>
                  <a:gd name="T11" fmla="*/ 1 h 5"/>
                  <a:gd name="T12" fmla="*/ 1 w 20"/>
                  <a:gd name="T13" fmla="*/ 0 h 5"/>
                  <a:gd name="T14" fmla="*/ 1 w 20"/>
                  <a:gd name="T15" fmla="*/ 2 h 5"/>
                  <a:gd name="T16" fmla="*/ 1 w 20"/>
                  <a:gd name="T17" fmla="*/ 3 h 5"/>
                  <a:gd name="T18" fmla="*/ 3 w 20"/>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28" name="Freeform 180"/>
              <p:cNvSpPr>
                <a:spLocks/>
              </p:cNvSpPr>
              <p:nvPr/>
            </p:nvSpPr>
            <p:spPr bwMode="auto">
              <a:xfrm>
                <a:off x="3244" y="1814"/>
                <a:ext cx="282" cy="94"/>
              </a:xfrm>
              <a:custGeom>
                <a:avLst/>
                <a:gdLst>
                  <a:gd name="T0" fmla="*/ 2 w 24"/>
                  <a:gd name="T1" fmla="*/ 8 h 8"/>
                  <a:gd name="T2" fmla="*/ 7 w 24"/>
                  <a:gd name="T3" fmla="*/ 7 h 8"/>
                  <a:gd name="T4" fmla="*/ 9 w 24"/>
                  <a:gd name="T5" fmla="*/ 7 h 8"/>
                  <a:gd name="T6" fmla="*/ 13 w 24"/>
                  <a:gd name="T7" fmla="*/ 6 h 8"/>
                  <a:gd name="T8" fmla="*/ 18 w 24"/>
                  <a:gd name="T9" fmla="*/ 5 h 8"/>
                  <a:gd name="T10" fmla="*/ 20 w 24"/>
                  <a:gd name="T11" fmla="*/ 4 h 8"/>
                  <a:gd name="T12" fmla="*/ 24 w 24"/>
                  <a:gd name="T13" fmla="*/ 2 h 8"/>
                  <a:gd name="T14" fmla="*/ 24 w 24"/>
                  <a:gd name="T15" fmla="*/ 1 h 8"/>
                  <a:gd name="T16" fmla="*/ 24 w 24"/>
                  <a:gd name="T17" fmla="*/ 1 h 8"/>
                  <a:gd name="T18" fmla="*/ 23 w 24"/>
                  <a:gd name="T19" fmla="*/ 1 h 8"/>
                  <a:gd name="T20" fmla="*/ 13 w 24"/>
                  <a:gd name="T21" fmla="*/ 1 h 8"/>
                  <a:gd name="T22" fmla="*/ 2 w 24"/>
                  <a:gd name="T23" fmla="*/ 0 h 8"/>
                  <a:gd name="T24" fmla="*/ 1 w 24"/>
                  <a:gd name="T25" fmla="*/ 1 h 8"/>
                  <a:gd name="T26" fmla="*/ 0 w 24"/>
                  <a:gd name="T27" fmla="*/ 6 h 8"/>
                  <a:gd name="T28" fmla="*/ 2 w 24"/>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29" name="Freeform 181"/>
              <p:cNvSpPr>
                <a:spLocks/>
              </p:cNvSpPr>
              <p:nvPr/>
            </p:nvSpPr>
            <p:spPr bwMode="auto">
              <a:xfrm>
                <a:off x="2080" y="1849"/>
                <a:ext cx="458" cy="129"/>
              </a:xfrm>
              <a:custGeom>
                <a:avLst/>
                <a:gdLst>
                  <a:gd name="T0" fmla="*/ 3 w 39"/>
                  <a:gd name="T1" fmla="*/ 6 h 11"/>
                  <a:gd name="T2" fmla="*/ 5 w 39"/>
                  <a:gd name="T3" fmla="*/ 7 h 11"/>
                  <a:gd name="T4" fmla="*/ 15 w 39"/>
                  <a:gd name="T5" fmla="*/ 11 h 11"/>
                  <a:gd name="T6" fmla="*/ 21 w 39"/>
                  <a:gd name="T7" fmla="*/ 10 h 11"/>
                  <a:gd name="T8" fmla="*/ 22 w 39"/>
                  <a:gd name="T9" fmla="*/ 9 h 11"/>
                  <a:gd name="T10" fmla="*/ 28 w 39"/>
                  <a:gd name="T11" fmla="*/ 7 h 11"/>
                  <a:gd name="T12" fmla="*/ 32 w 39"/>
                  <a:gd name="T13" fmla="*/ 5 h 11"/>
                  <a:gd name="T14" fmla="*/ 33 w 39"/>
                  <a:gd name="T15" fmla="*/ 5 h 11"/>
                  <a:gd name="T16" fmla="*/ 38 w 39"/>
                  <a:gd name="T17" fmla="*/ 3 h 11"/>
                  <a:gd name="T18" fmla="*/ 39 w 39"/>
                  <a:gd name="T19" fmla="*/ 3 h 11"/>
                  <a:gd name="T20" fmla="*/ 39 w 39"/>
                  <a:gd name="T21" fmla="*/ 3 h 11"/>
                  <a:gd name="T22" fmla="*/ 36 w 39"/>
                  <a:gd name="T23" fmla="*/ 3 h 11"/>
                  <a:gd name="T24" fmla="*/ 33 w 39"/>
                  <a:gd name="T25" fmla="*/ 3 h 11"/>
                  <a:gd name="T26" fmla="*/ 33 w 39"/>
                  <a:gd name="T27" fmla="*/ 3 h 11"/>
                  <a:gd name="T28" fmla="*/ 34 w 39"/>
                  <a:gd name="T29" fmla="*/ 1 h 11"/>
                  <a:gd name="T30" fmla="*/ 33 w 39"/>
                  <a:gd name="T31" fmla="*/ 0 h 11"/>
                  <a:gd name="T32" fmla="*/ 29 w 39"/>
                  <a:gd name="T33" fmla="*/ 2 h 11"/>
                  <a:gd name="T34" fmla="*/ 25 w 39"/>
                  <a:gd name="T35" fmla="*/ 2 h 11"/>
                  <a:gd name="T36" fmla="*/ 24 w 39"/>
                  <a:gd name="T37" fmla="*/ 2 h 11"/>
                  <a:gd name="T38" fmla="*/ 22 w 39"/>
                  <a:gd name="T39" fmla="*/ 3 h 11"/>
                  <a:gd name="T40" fmla="*/ 21 w 39"/>
                  <a:gd name="T41" fmla="*/ 3 h 11"/>
                  <a:gd name="T42" fmla="*/ 20 w 39"/>
                  <a:gd name="T43" fmla="*/ 3 h 11"/>
                  <a:gd name="T44" fmla="*/ 19 w 39"/>
                  <a:gd name="T45" fmla="*/ 3 h 11"/>
                  <a:gd name="T46" fmla="*/ 17 w 39"/>
                  <a:gd name="T47" fmla="*/ 3 h 11"/>
                  <a:gd name="T48" fmla="*/ 15 w 39"/>
                  <a:gd name="T49" fmla="*/ 4 h 11"/>
                  <a:gd name="T50" fmla="*/ 6 w 39"/>
                  <a:gd name="T51" fmla="*/ 2 h 11"/>
                  <a:gd name="T52" fmla="*/ 3 w 39"/>
                  <a:gd name="T53" fmla="*/ 1 h 11"/>
                  <a:gd name="T54" fmla="*/ 1 w 39"/>
                  <a:gd name="T55" fmla="*/ 2 h 11"/>
                  <a:gd name="T56" fmla="*/ 2 w 39"/>
                  <a:gd name="T57" fmla="*/ 4 h 11"/>
                  <a:gd name="T58" fmla="*/ 3 w 39"/>
                  <a:gd name="T5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grpSp>
        <p:grpSp>
          <p:nvGrpSpPr>
            <p:cNvPr id="104630" name="Group 182"/>
            <p:cNvGrpSpPr>
              <a:grpSpLocks/>
            </p:cNvGrpSpPr>
            <p:nvPr/>
          </p:nvGrpSpPr>
          <p:grpSpPr bwMode="auto">
            <a:xfrm>
              <a:off x="3580" y="3506"/>
              <a:ext cx="432" cy="308"/>
              <a:chOff x="1680" y="720"/>
              <a:chExt cx="2317" cy="1764"/>
            </a:xfrm>
          </p:grpSpPr>
          <p:sp>
            <p:nvSpPr>
              <p:cNvPr id="104631" name="Freeform 183"/>
              <p:cNvSpPr>
                <a:spLocks/>
              </p:cNvSpPr>
              <p:nvPr/>
            </p:nvSpPr>
            <p:spPr bwMode="auto">
              <a:xfrm>
                <a:off x="1939" y="755"/>
                <a:ext cx="1987" cy="1482"/>
              </a:xfrm>
              <a:custGeom>
                <a:avLst/>
                <a:gdLst>
                  <a:gd name="T0" fmla="*/ 52 w 169"/>
                  <a:gd name="T1" fmla="*/ 10 h 126"/>
                  <a:gd name="T2" fmla="*/ 46 w 169"/>
                  <a:gd name="T3" fmla="*/ 4 h 126"/>
                  <a:gd name="T4" fmla="*/ 17 w 169"/>
                  <a:gd name="T5" fmla="*/ 7 h 126"/>
                  <a:gd name="T6" fmla="*/ 9 w 169"/>
                  <a:gd name="T7" fmla="*/ 15 h 126"/>
                  <a:gd name="T8" fmla="*/ 5 w 169"/>
                  <a:gd name="T9" fmla="*/ 59 h 126"/>
                  <a:gd name="T10" fmla="*/ 0 w 169"/>
                  <a:gd name="T11" fmla="*/ 102 h 126"/>
                  <a:gd name="T12" fmla="*/ 27 w 169"/>
                  <a:gd name="T13" fmla="*/ 125 h 126"/>
                  <a:gd name="T14" fmla="*/ 165 w 169"/>
                  <a:gd name="T15" fmla="*/ 121 h 126"/>
                  <a:gd name="T16" fmla="*/ 169 w 169"/>
                  <a:gd name="T17" fmla="*/ 98 h 126"/>
                  <a:gd name="T18" fmla="*/ 166 w 169"/>
                  <a:gd name="T19" fmla="*/ 17 h 126"/>
                  <a:gd name="T20" fmla="*/ 160 w 169"/>
                  <a:gd name="T21" fmla="*/ 14 h 126"/>
                  <a:gd name="T22" fmla="*/ 149 w 169"/>
                  <a:gd name="T23" fmla="*/ 13 h 126"/>
                  <a:gd name="T24" fmla="*/ 149 w 169"/>
                  <a:gd name="T25" fmla="*/ 3 h 126"/>
                  <a:gd name="T26" fmla="*/ 83 w 169"/>
                  <a:gd name="T27" fmla="*/ 1 h 126"/>
                  <a:gd name="T28" fmla="*/ 74 w 169"/>
                  <a:gd name="T29" fmla="*/ 6 h 126"/>
                  <a:gd name="T30" fmla="*/ 71 w 169"/>
                  <a:gd name="T31" fmla="*/ 14 h 126"/>
                  <a:gd name="T32" fmla="*/ 61 w 169"/>
                  <a:gd name="T33" fmla="*/ 16 h 126"/>
                  <a:gd name="T34" fmla="*/ 49 w 169"/>
                  <a:gd name="T35" fmla="*/ 16 h 126"/>
                  <a:gd name="T36" fmla="*/ 52 w 169"/>
                  <a:gd name="T37" fmla="*/ 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32" name="Freeform 184"/>
              <p:cNvSpPr>
                <a:spLocks/>
              </p:cNvSpPr>
              <p:nvPr/>
            </p:nvSpPr>
            <p:spPr bwMode="auto">
              <a:xfrm>
                <a:off x="2092" y="932"/>
                <a:ext cx="517" cy="1117"/>
              </a:xfrm>
              <a:custGeom>
                <a:avLst/>
                <a:gdLst>
                  <a:gd name="T0" fmla="*/ 39 w 44"/>
                  <a:gd name="T1" fmla="*/ 2 h 95"/>
                  <a:gd name="T2" fmla="*/ 33 w 44"/>
                  <a:gd name="T3" fmla="*/ 17 h 95"/>
                  <a:gd name="T4" fmla="*/ 30 w 44"/>
                  <a:gd name="T5" fmla="*/ 38 h 95"/>
                  <a:gd name="T6" fmla="*/ 32 w 44"/>
                  <a:gd name="T7" fmla="*/ 88 h 95"/>
                  <a:gd name="T8" fmla="*/ 32 w 44"/>
                  <a:gd name="T9" fmla="*/ 88 h 95"/>
                  <a:gd name="T10" fmla="*/ 33 w 44"/>
                  <a:gd name="T11" fmla="*/ 82 h 95"/>
                  <a:gd name="T12" fmla="*/ 33 w 44"/>
                  <a:gd name="T13" fmla="*/ 82 h 95"/>
                  <a:gd name="T14" fmla="*/ 33 w 44"/>
                  <a:gd name="T15" fmla="*/ 82 h 95"/>
                  <a:gd name="T16" fmla="*/ 36 w 44"/>
                  <a:gd name="T17" fmla="*/ 81 h 95"/>
                  <a:gd name="T18" fmla="*/ 36 w 44"/>
                  <a:gd name="T19" fmla="*/ 80 h 95"/>
                  <a:gd name="T20" fmla="*/ 34 w 44"/>
                  <a:gd name="T21" fmla="*/ 81 h 95"/>
                  <a:gd name="T22" fmla="*/ 35 w 44"/>
                  <a:gd name="T23" fmla="*/ 81 h 95"/>
                  <a:gd name="T24" fmla="*/ 22 w 44"/>
                  <a:gd name="T25" fmla="*/ 80 h 95"/>
                  <a:gd name="T26" fmla="*/ 8 w 44"/>
                  <a:gd name="T27" fmla="*/ 79 h 95"/>
                  <a:gd name="T28" fmla="*/ 0 w 44"/>
                  <a:gd name="T29" fmla="*/ 86 h 95"/>
                  <a:gd name="T30" fmla="*/ 7 w 44"/>
                  <a:gd name="T31" fmla="*/ 94 h 95"/>
                  <a:gd name="T32" fmla="*/ 6 w 44"/>
                  <a:gd name="T33" fmla="*/ 93 h 95"/>
                  <a:gd name="T34" fmla="*/ 23 w 44"/>
                  <a:gd name="T35" fmla="*/ 95 h 95"/>
                  <a:gd name="T36" fmla="*/ 39 w 44"/>
                  <a:gd name="T37" fmla="*/ 92 h 95"/>
                  <a:gd name="T38" fmla="*/ 39 w 44"/>
                  <a:gd name="T39" fmla="*/ 92 h 95"/>
                  <a:gd name="T40" fmla="*/ 42 w 44"/>
                  <a:gd name="T41" fmla="*/ 91 h 95"/>
                  <a:gd name="T42" fmla="*/ 42 w 44"/>
                  <a:gd name="T43" fmla="*/ 91 h 95"/>
                  <a:gd name="T44" fmla="*/ 42 w 44"/>
                  <a:gd name="T45" fmla="*/ 90 h 95"/>
                  <a:gd name="T46" fmla="*/ 43 w 44"/>
                  <a:gd name="T47" fmla="*/ 84 h 95"/>
                  <a:gd name="T48" fmla="*/ 43 w 44"/>
                  <a:gd name="T49" fmla="*/ 84 h 95"/>
                  <a:gd name="T50" fmla="*/ 43 w 44"/>
                  <a:gd name="T51" fmla="*/ 84 h 95"/>
                  <a:gd name="T52" fmla="*/ 40 w 44"/>
                  <a:gd name="T53" fmla="*/ 39 h 95"/>
                  <a:gd name="T54" fmla="*/ 43 w 44"/>
                  <a:gd name="T55" fmla="*/ 6 h 95"/>
                  <a:gd name="T56" fmla="*/ 42 w 44"/>
                  <a:gd name="T57" fmla="*/ 3 h 95"/>
                  <a:gd name="T58" fmla="*/ 41 w 44"/>
                  <a:gd name="T59" fmla="*/ 1 h 95"/>
                  <a:gd name="T60" fmla="*/ 39 w 44"/>
                  <a:gd name="T61"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33" name="Freeform 185"/>
              <p:cNvSpPr>
                <a:spLocks/>
              </p:cNvSpPr>
              <p:nvPr/>
            </p:nvSpPr>
            <p:spPr bwMode="auto">
              <a:xfrm>
                <a:off x="3703" y="943"/>
                <a:ext cx="94" cy="247"/>
              </a:xfrm>
              <a:custGeom>
                <a:avLst/>
                <a:gdLst>
                  <a:gd name="T0" fmla="*/ 5 w 8"/>
                  <a:gd name="T1" fmla="*/ 1 h 21"/>
                  <a:gd name="T2" fmla="*/ 0 w 8"/>
                  <a:gd name="T3" fmla="*/ 17 h 21"/>
                  <a:gd name="T4" fmla="*/ 3 w 8"/>
                  <a:gd name="T5" fmla="*/ 20 h 21"/>
                  <a:gd name="T6" fmla="*/ 6 w 8"/>
                  <a:gd name="T7" fmla="*/ 18 h 21"/>
                  <a:gd name="T8" fmla="*/ 8 w 8"/>
                  <a:gd name="T9" fmla="*/ 2 h 21"/>
                  <a:gd name="T10" fmla="*/ 7 w 8"/>
                  <a:gd name="T11" fmla="*/ 0 h 21"/>
                  <a:gd name="T12" fmla="*/ 5 w 8"/>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34" name="Freeform 186"/>
              <p:cNvSpPr>
                <a:spLocks/>
              </p:cNvSpPr>
              <p:nvPr/>
            </p:nvSpPr>
            <p:spPr bwMode="auto">
              <a:xfrm>
                <a:off x="3162" y="1190"/>
                <a:ext cx="129" cy="1023"/>
              </a:xfrm>
              <a:custGeom>
                <a:avLst/>
                <a:gdLst>
                  <a:gd name="T0" fmla="*/ 2 w 11"/>
                  <a:gd name="T1" fmla="*/ 3 h 87"/>
                  <a:gd name="T2" fmla="*/ 1 w 11"/>
                  <a:gd name="T3" fmla="*/ 12 h 87"/>
                  <a:gd name="T4" fmla="*/ 1 w 11"/>
                  <a:gd name="T5" fmla="*/ 33 h 87"/>
                  <a:gd name="T6" fmla="*/ 1 w 11"/>
                  <a:gd name="T7" fmla="*/ 83 h 87"/>
                  <a:gd name="T8" fmla="*/ 5 w 11"/>
                  <a:gd name="T9" fmla="*/ 87 h 87"/>
                  <a:gd name="T10" fmla="*/ 9 w 11"/>
                  <a:gd name="T11" fmla="*/ 83 h 87"/>
                  <a:gd name="T12" fmla="*/ 9 w 11"/>
                  <a:gd name="T13" fmla="*/ 4 h 87"/>
                  <a:gd name="T14" fmla="*/ 6 w 11"/>
                  <a:gd name="T15" fmla="*/ 0 h 87"/>
                  <a:gd name="T16" fmla="*/ 2 w 11"/>
                  <a:gd name="T17" fmla="*/ 3 h 87"/>
                  <a:gd name="T18" fmla="*/ 2 w 11"/>
                  <a:gd name="T19"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35" name="Freeform 187"/>
              <p:cNvSpPr>
                <a:spLocks/>
              </p:cNvSpPr>
              <p:nvPr/>
            </p:nvSpPr>
            <p:spPr bwMode="auto">
              <a:xfrm>
                <a:off x="2633" y="1473"/>
                <a:ext cx="423" cy="94"/>
              </a:xfrm>
              <a:custGeom>
                <a:avLst/>
                <a:gdLst>
                  <a:gd name="T0" fmla="*/ 1 w 36"/>
                  <a:gd name="T1" fmla="*/ 5 h 8"/>
                  <a:gd name="T2" fmla="*/ 21 w 36"/>
                  <a:gd name="T3" fmla="*/ 8 h 8"/>
                  <a:gd name="T4" fmla="*/ 34 w 36"/>
                  <a:gd name="T5" fmla="*/ 6 h 8"/>
                  <a:gd name="T6" fmla="*/ 36 w 36"/>
                  <a:gd name="T7" fmla="*/ 4 h 8"/>
                  <a:gd name="T8" fmla="*/ 34 w 36"/>
                  <a:gd name="T9" fmla="*/ 2 h 8"/>
                  <a:gd name="T10" fmla="*/ 12 w 36"/>
                  <a:gd name="T11" fmla="*/ 3 h 8"/>
                  <a:gd name="T12" fmla="*/ 1 w 36"/>
                  <a:gd name="T13" fmla="*/ 3 h 8"/>
                  <a:gd name="T14" fmla="*/ 0 w 36"/>
                  <a:gd name="T15" fmla="*/ 4 h 8"/>
                  <a:gd name="T16" fmla="*/ 1 w 36"/>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36" name="Freeform 188"/>
              <p:cNvSpPr>
                <a:spLocks/>
              </p:cNvSpPr>
              <p:nvPr/>
            </p:nvSpPr>
            <p:spPr bwMode="auto">
              <a:xfrm>
                <a:off x="2715" y="1543"/>
                <a:ext cx="317" cy="212"/>
              </a:xfrm>
              <a:custGeom>
                <a:avLst/>
                <a:gdLst>
                  <a:gd name="T0" fmla="*/ 16 w 27"/>
                  <a:gd name="T1" fmla="*/ 0 h 18"/>
                  <a:gd name="T2" fmla="*/ 9 w 27"/>
                  <a:gd name="T3" fmla="*/ 2 h 18"/>
                  <a:gd name="T4" fmla="*/ 3 w 27"/>
                  <a:gd name="T5" fmla="*/ 5 h 18"/>
                  <a:gd name="T6" fmla="*/ 4 w 27"/>
                  <a:gd name="T7" fmla="*/ 11 h 18"/>
                  <a:gd name="T8" fmla="*/ 1 w 27"/>
                  <a:gd name="T9" fmla="*/ 5 h 18"/>
                  <a:gd name="T10" fmla="*/ 0 w 27"/>
                  <a:gd name="T11" fmla="*/ 8 h 18"/>
                  <a:gd name="T12" fmla="*/ 4 w 27"/>
                  <a:gd name="T13" fmla="*/ 12 h 18"/>
                  <a:gd name="T14" fmla="*/ 7 w 27"/>
                  <a:gd name="T15" fmla="*/ 12 h 18"/>
                  <a:gd name="T16" fmla="*/ 19 w 27"/>
                  <a:gd name="T17" fmla="*/ 14 h 18"/>
                  <a:gd name="T18" fmla="*/ 19 w 27"/>
                  <a:gd name="T19" fmla="*/ 14 h 18"/>
                  <a:gd name="T20" fmla="*/ 17 w 27"/>
                  <a:gd name="T21" fmla="*/ 8 h 18"/>
                  <a:gd name="T22" fmla="*/ 18 w 27"/>
                  <a:gd name="T23" fmla="*/ 8 h 18"/>
                  <a:gd name="T24" fmla="*/ 15 w 27"/>
                  <a:gd name="T25" fmla="*/ 12 h 18"/>
                  <a:gd name="T26" fmla="*/ 14 w 27"/>
                  <a:gd name="T27" fmla="*/ 16 h 18"/>
                  <a:gd name="T28" fmla="*/ 18 w 27"/>
                  <a:gd name="T29" fmla="*/ 18 h 18"/>
                  <a:gd name="T30" fmla="*/ 24 w 27"/>
                  <a:gd name="T31" fmla="*/ 15 h 18"/>
                  <a:gd name="T32" fmla="*/ 26 w 27"/>
                  <a:gd name="T33" fmla="*/ 12 h 18"/>
                  <a:gd name="T34" fmla="*/ 26 w 27"/>
                  <a:gd name="T35" fmla="*/ 8 h 18"/>
                  <a:gd name="T36" fmla="*/ 24 w 27"/>
                  <a:gd name="T37" fmla="*/ 5 h 18"/>
                  <a:gd name="T38" fmla="*/ 24 w 27"/>
                  <a:gd name="T39" fmla="*/ 5 h 18"/>
                  <a:gd name="T40" fmla="*/ 10 w 27"/>
                  <a:gd name="T41" fmla="*/ 4 h 18"/>
                  <a:gd name="T42" fmla="*/ 4 w 27"/>
                  <a:gd name="T43" fmla="*/ 4 h 18"/>
                  <a:gd name="T44" fmla="*/ 7 w 27"/>
                  <a:gd name="T45" fmla="*/ 11 h 18"/>
                  <a:gd name="T46" fmla="*/ 7 w 27"/>
                  <a:gd name="T47" fmla="*/ 11 h 18"/>
                  <a:gd name="T48" fmla="*/ 5 w 27"/>
                  <a:gd name="T49" fmla="*/ 4 h 18"/>
                  <a:gd name="T50" fmla="*/ 8 w 27"/>
                  <a:gd name="T51" fmla="*/ 9 h 18"/>
                  <a:gd name="T52" fmla="*/ 17 w 27"/>
                  <a:gd name="T53" fmla="*/ 3 h 18"/>
                  <a:gd name="T54" fmla="*/ 18 w 27"/>
                  <a:gd name="T55" fmla="*/ 1 h 18"/>
                  <a:gd name="T56" fmla="*/ 16 w 27"/>
                  <a:gd name="T5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37" name="Freeform 189"/>
              <p:cNvSpPr>
                <a:spLocks/>
              </p:cNvSpPr>
              <p:nvPr/>
            </p:nvSpPr>
            <p:spPr bwMode="auto">
              <a:xfrm>
                <a:off x="2127" y="873"/>
                <a:ext cx="70" cy="858"/>
              </a:xfrm>
              <a:custGeom>
                <a:avLst/>
                <a:gdLst>
                  <a:gd name="T0" fmla="*/ 4 w 6"/>
                  <a:gd name="T1" fmla="*/ 1 h 73"/>
                  <a:gd name="T2" fmla="*/ 0 w 6"/>
                  <a:gd name="T3" fmla="*/ 33 h 73"/>
                  <a:gd name="T4" fmla="*/ 2 w 6"/>
                  <a:gd name="T5" fmla="*/ 72 h 73"/>
                  <a:gd name="T6" fmla="*/ 4 w 6"/>
                  <a:gd name="T7" fmla="*/ 73 h 73"/>
                  <a:gd name="T8" fmla="*/ 5 w 6"/>
                  <a:gd name="T9" fmla="*/ 72 h 73"/>
                  <a:gd name="T10" fmla="*/ 6 w 6"/>
                  <a:gd name="T11" fmla="*/ 1 h 73"/>
                  <a:gd name="T12" fmla="*/ 5 w 6"/>
                  <a:gd name="T13" fmla="*/ 0 h 73"/>
                  <a:gd name="T14" fmla="*/ 4 w 6"/>
                  <a:gd name="T15" fmla="*/ 1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38" name="Freeform 190"/>
              <p:cNvSpPr>
                <a:spLocks/>
              </p:cNvSpPr>
              <p:nvPr/>
            </p:nvSpPr>
            <p:spPr bwMode="auto">
              <a:xfrm>
                <a:off x="2668" y="943"/>
                <a:ext cx="153" cy="271"/>
              </a:xfrm>
              <a:custGeom>
                <a:avLst/>
                <a:gdLst>
                  <a:gd name="T0" fmla="*/ 3 w 13"/>
                  <a:gd name="T1" fmla="*/ 2 h 23"/>
                  <a:gd name="T2" fmla="*/ 6 w 13"/>
                  <a:gd name="T3" fmla="*/ 21 h 23"/>
                  <a:gd name="T4" fmla="*/ 11 w 13"/>
                  <a:gd name="T5" fmla="*/ 22 h 23"/>
                  <a:gd name="T6" fmla="*/ 12 w 13"/>
                  <a:gd name="T7" fmla="*/ 18 h 23"/>
                  <a:gd name="T8" fmla="*/ 6 w 13"/>
                  <a:gd name="T9" fmla="*/ 2 h 23"/>
                  <a:gd name="T10" fmla="*/ 4 w 13"/>
                  <a:gd name="T11" fmla="*/ 1 h 23"/>
                  <a:gd name="T12" fmla="*/ 3 w 13"/>
                  <a:gd name="T13" fmla="*/ 2 h 23"/>
                </a:gdLst>
                <a:ahLst/>
                <a:cxnLst>
                  <a:cxn ang="0">
                    <a:pos x="T0" y="T1"/>
                  </a:cxn>
                  <a:cxn ang="0">
                    <a:pos x="T2" y="T3"/>
                  </a:cxn>
                  <a:cxn ang="0">
                    <a:pos x="T4" y="T5"/>
                  </a:cxn>
                  <a:cxn ang="0">
                    <a:pos x="T6" y="T7"/>
                  </a:cxn>
                  <a:cxn ang="0">
                    <a:pos x="T8" y="T9"/>
                  </a:cxn>
                  <a:cxn ang="0">
                    <a:pos x="T10" y="T11"/>
                  </a:cxn>
                  <a:cxn ang="0">
                    <a:pos x="T12" y="T13"/>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39" name="Freeform 191"/>
              <p:cNvSpPr>
                <a:spLocks/>
              </p:cNvSpPr>
              <p:nvPr/>
            </p:nvSpPr>
            <p:spPr bwMode="auto">
              <a:xfrm>
                <a:off x="2962" y="896"/>
                <a:ext cx="599" cy="377"/>
              </a:xfrm>
              <a:custGeom>
                <a:avLst/>
                <a:gdLst>
                  <a:gd name="T0" fmla="*/ 2 w 51"/>
                  <a:gd name="T1" fmla="*/ 1 h 32"/>
                  <a:gd name="T2" fmla="*/ 0 w 51"/>
                  <a:gd name="T3" fmla="*/ 23 h 32"/>
                  <a:gd name="T4" fmla="*/ 12 w 51"/>
                  <a:gd name="T5" fmla="*/ 31 h 32"/>
                  <a:gd name="T6" fmla="*/ 48 w 51"/>
                  <a:gd name="T7" fmla="*/ 29 h 32"/>
                  <a:gd name="T8" fmla="*/ 50 w 51"/>
                  <a:gd name="T9" fmla="*/ 17 h 32"/>
                  <a:gd name="T10" fmla="*/ 50 w 51"/>
                  <a:gd name="T11" fmla="*/ 0 h 32"/>
                  <a:gd name="T12" fmla="*/ 2 w 51"/>
                  <a:gd name="T13" fmla="*/ 1 h 32"/>
                </a:gdLst>
                <a:ahLst/>
                <a:cxnLst>
                  <a:cxn ang="0">
                    <a:pos x="T0" y="T1"/>
                  </a:cxn>
                  <a:cxn ang="0">
                    <a:pos x="T2" y="T3"/>
                  </a:cxn>
                  <a:cxn ang="0">
                    <a:pos x="T4" y="T5"/>
                  </a:cxn>
                  <a:cxn ang="0">
                    <a:pos x="T6" y="T7"/>
                  </a:cxn>
                  <a:cxn ang="0">
                    <a:pos x="T8" y="T9"/>
                  </a:cxn>
                  <a:cxn ang="0">
                    <a:pos x="T10" y="T11"/>
                  </a:cxn>
                  <a:cxn ang="0">
                    <a:pos x="T12" y="T13"/>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40" name="Freeform 192"/>
              <p:cNvSpPr>
                <a:spLocks/>
              </p:cNvSpPr>
              <p:nvPr/>
            </p:nvSpPr>
            <p:spPr bwMode="auto">
              <a:xfrm>
                <a:off x="2574" y="720"/>
                <a:ext cx="1023" cy="482"/>
              </a:xfrm>
              <a:custGeom>
                <a:avLst/>
                <a:gdLst>
                  <a:gd name="T0" fmla="*/ 85 w 87"/>
                  <a:gd name="T1" fmla="*/ 5 h 41"/>
                  <a:gd name="T2" fmla="*/ 74 w 87"/>
                  <a:gd name="T3" fmla="*/ 1 h 41"/>
                  <a:gd name="T4" fmla="*/ 49 w 87"/>
                  <a:gd name="T5" fmla="*/ 0 h 41"/>
                  <a:gd name="T6" fmla="*/ 41 w 87"/>
                  <a:gd name="T7" fmla="*/ 0 h 41"/>
                  <a:gd name="T8" fmla="*/ 38 w 87"/>
                  <a:gd name="T9" fmla="*/ 0 h 41"/>
                  <a:gd name="T10" fmla="*/ 33 w 87"/>
                  <a:gd name="T11" fmla="*/ 0 h 41"/>
                  <a:gd name="T12" fmla="*/ 27 w 87"/>
                  <a:gd name="T13" fmla="*/ 1 h 41"/>
                  <a:gd name="T14" fmla="*/ 24 w 87"/>
                  <a:gd name="T15" fmla="*/ 1 h 41"/>
                  <a:gd name="T16" fmla="*/ 19 w 87"/>
                  <a:gd name="T17" fmla="*/ 1 h 41"/>
                  <a:gd name="T18" fmla="*/ 17 w 87"/>
                  <a:gd name="T19" fmla="*/ 2 h 41"/>
                  <a:gd name="T20" fmla="*/ 17 w 87"/>
                  <a:gd name="T21" fmla="*/ 5 h 41"/>
                  <a:gd name="T22" fmla="*/ 16 w 87"/>
                  <a:gd name="T23" fmla="*/ 10 h 41"/>
                  <a:gd name="T24" fmla="*/ 15 w 87"/>
                  <a:gd name="T25" fmla="*/ 18 h 41"/>
                  <a:gd name="T26" fmla="*/ 14 w 87"/>
                  <a:gd name="T27" fmla="*/ 17 h 41"/>
                  <a:gd name="T28" fmla="*/ 14 w 87"/>
                  <a:gd name="T29" fmla="*/ 17 h 41"/>
                  <a:gd name="T30" fmla="*/ 7 w 87"/>
                  <a:gd name="T31" fmla="*/ 17 h 41"/>
                  <a:gd name="T32" fmla="*/ 1 w 87"/>
                  <a:gd name="T33" fmla="*/ 19 h 41"/>
                  <a:gd name="T34" fmla="*/ 1 w 87"/>
                  <a:gd name="T35" fmla="*/ 21 h 41"/>
                  <a:gd name="T36" fmla="*/ 12 w 87"/>
                  <a:gd name="T37" fmla="*/ 21 h 41"/>
                  <a:gd name="T38" fmla="*/ 14 w 87"/>
                  <a:gd name="T39" fmla="*/ 19 h 41"/>
                  <a:gd name="T40" fmla="*/ 17 w 87"/>
                  <a:gd name="T41" fmla="*/ 30 h 41"/>
                  <a:gd name="T42" fmla="*/ 21 w 87"/>
                  <a:gd name="T43" fmla="*/ 38 h 41"/>
                  <a:gd name="T44" fmla="*/ 25 w 87"/>
                  <a:gd name="T45" fmla="*/ 39 h 41"/>
                  <a:gd name="T46" fmla="*/ 25 w 87"/>
                  <a:gd name="T47" fmla="*/ 32 h 41"/>
                  <a:gd name="T48" fmla="*/ 25 w 87"/>
                  <a:gd name="T49" fmla="*/ 22 h 41"/>
                  <a:gd name="T50" fmla="*/ 25 w 87"/>
                  <a:gd name="T51" fmla="*/ 12 h 41"/>
                  <a:gd name="T52" fmla="*/ 29 w 87"/>
                  <a:gd name="T53" fmla="*/ 10 h 41"/>
                  <a:gd name="T54" fmla="*/ 34 w 87"/>
                  <a:gd name="T55" fmla="*/ 10 h 41"/>
                  <a:gd name="T56" fmla="*/ 39 w 87"/>
                  <a:gd name="T57" fmla="*/ 10 h 41"/>
                  <a:gd name="T58" fmla="*/ 54 w 87"/>
                  <a:gd name="T59" fmla="*/ 8 h 41"/>
                  <a:gd name="T60" fmla="*/ 59 w 87"/>
                  <a:gd name="T61" fmla="*/ 8 h 41"/>
                  <a:gd name="T62" fmla="*/ 73 w 87"/>
                  <a:gd name="T63" fmla="*/ 8 h 41"/>
                  <a:gd name="T64" fmla="*/ 78 w 87"/>
                  <a:gd name="T65" fmla="*/ 8 h 41"/>
                  <a:gd name="T66" fmla="*/ 87 w 87"/>
                  <a:gd name="T67"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41" name="Freeform 193"/>
              <p:cNvSpPr>
                <a:spLocks/>
              </p:cNvSpPr>
              <p:nvPr/>
            </p:nvSpPr>
            <p:spPr bwMode="auto">
              <a:xfrm>
                <a:off x="3656" y="779"/>
                <a:ext cx="82" cy="494"/>
              </a:xfrm>
              <a:custGeom>
                <a:avLst/>
                <a:gdLst>
                  <a:gd name="T0" fmla="*/ 6 w 7"/>
                  <a:gd name="T1" fmla="*/ 6 h 42"/>
                  <a:gd name="T2" fmla="*/ 6 w 7"/>
                  <a:gd name="T3" fmla="*/ 3 h 42"/>
                  <a:gd name="T4" fmla="*/ 2 w 7"/>
                  <a:gd name="T5" fmla="*/ 0 h 42"/>
                  <a:gd name="T6" fmla="*/ 0 w 7"/>
                  <a:gd name="T7" fmla="*/ 11 h 42"/>
                  <a:gd name="T8" fmla="*/ 0 w 7"/>
                  <a:gd name="T9" fmla="*/ 25 h 42"/>
                  <a:gd name="T10" fmla="*/ 2 w 7"/>
                  <a:gd name="T11" fmla="*/ 37 h 42"/>
                  <a:gd name="T12" fmla="*/ 3 w 7"/>
                  <a:gd name="T13" fmla="*/ 42 h 42"/>
                  <a:gd name="T14" fmla="*/ 3 w 7"/>
                  <a:gd name="T15" fmla="*/ 42 h 42"/>
                  <a:gd name="T16" fmla="*/ 3 w 7"/>
                  <a:gd name="T17" fmla="*/ 41 h 42"/>
                  <a:gd name="T18" fmla="*/ 4 w 7"/>
                  <a:gd name="T19" fmla="*/ 38 h 42"/>
                  <a:gd name="T20" fmla="*/ 5 w 7"/>
                  <a:gd name="T21" fmla="*/ 35 h 42"/>
                  <a:gd name="T22" fmla="*/ 5 w 7"/>
                  <a:gd name="T23" fmla="*/ 28 h 42"/>
                  <a:gd name="T24" fmla="*/ 6 w 7"/>
                  <a:gd name="T25"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42" name="Freeform 194"/>
              <p:cNvSpPr>
                <a:spLocks/>
              </p:cNvSpPr>
              <p:nvPr/>
            </p:nvSpPr>
            <p:spPr bwMode="auto">
              <a:xfrm>
                <a:off x="2139" y="791"/>
                <a:ext cx="458" cy="1023"/>
              </a:xfrm>
              <a:custGeom>
                <a:avLst/>
                <a:gdLst>
                  <a:gd name="T0" fmla="*/ 36 w 39"/>
                  <a:gd name="T1" fmla="*/ 14 h 87"/>
                  <a:gd name="T2" fmla="*/ 37 w 39"/>
                  <a:gd name="T3" fmla="*/ 13 h 87"/>
                  <a:gd name="T4" fmla="*/ 39 w 39"/>
                  <a:gd name="T5" fmla="*/ 6 h 87"/>
                  <a:gd name="T6" fmla="*/ 39 w 39"/>
                  <a:gd name="T7" fmla="*/ 5 h 87"/>
                  <a:gd name="T8" fmla="*/ 39 w 39"/>
                  <a:gd name="T9" fmla="*/ 4 h 87"/>
                  <a:gd name="T10" fmla="*/ 36 w 39"/>
                  <a:gd name="T11" fmla="*/ 2 h 87"/>
                  <a:gd name="T12" fmla="*/ 17 w 39"/>
                  <a:gd name="T13" fmla="*/ 0 h 87"/>
                  <a:gd name="T14" fmla="*/ 13 w 39"/>
                  <a:gd name="T15" fmla="*/ 0 h 87"/>
                  <a:gd name="T16" fmla="*/ 12 w 39"/>
                  <a:gd name="T17" fmla="*/ 0 h 87"/>
                  <a:gd name="T18" fmla="*/ 11 w 39"/>
                  <a:gd name="T19" fmla="*/ 0 h 87"/>
                  <a:gd name="T20" fmla="*/ 7 w 39"/>
                  <a:gd name="T21" fmla="*/ 1 h 87"/>
                  <a:gd name="T22" fmla="*/ 0 w 39"/>
                  <a:gd name="T23" fmla="*/ 4 h 87"/>
                  <a:gd name="T24" fmla="*/ 1 w 39"/>
                  <a:gd name="T25" fmla="*/ 5 h 87"/>
                  <a:gd name="T26" fmla="*/ 3 w 39"/>
                  <a:gd name="T27" fmla="*/ 5 h 87"/>
                  <a:gd name="T28" fmla="*/ 6 w 39"/>
                  <a:gd name="T29" fmla="*/ 4 h 87"/>
                  <a:gd name="T30" fmla="*/ 9 w 39"/>
                  <a:gd name="T31" fmla="*/ 4 h 87"/>
                  <a:gd name="T32" fmla="*/ 11 w 39"/>
                  <a:gd name="T33" fmla="*/ 3 h 87"/>
                  <a:gd name="T34" fmla="*/ 14 w 39"/>
                  <a:gd name="T35" fmla="*/ 3 h 87"/>
                  <a:gd name="T36" fmla="*/ 27 w 39"/>
                  <a:gd name="T37" fmla="*/ 3 h 87"/>
                  <a:gd name="T38" fmla="*/ 31 w 39"/>
                  <a:gd name="T39" fmla="*/ 5 h 87"/>
                  <a:gd name="T40" fmla="*/ 31 w 39"/>
                  <a:gd name="T41" fmla="*/ 5 h 87"/>
                  <a:gd name="T42" fmla="*/ 30 w 39"/>
                  <a:gd name="T43" fmla="*/ 7 h 87"/>
                  <a:gd name="T44" fmla="*/ 28 w 39"/>
                  <a:gd name="T45" fmla="*/ 19 h 87"/>
                  <a:gd name="T46" fmla="*/ 27 w 39"/>
                  <a:gd name="T47" fmla="*/ 31 h 87"/>
                  <a:gd name="T48" fmla="*/ 27 w 39"/>
                  <a:gd name="T49" fmla="*/ 41 h 87"/>
                  <a:gd name="T50" fmla="*/ 26 w 39"/>
                  <a:gd name="T51" fmla="*/ 56 h 87"/>
                  <a:gd name="T52" fmla="*/ 28 w 39"/>
                  <a:gd name="T53" fmla="*/ 73 h 87"/>
                  <a:gd name="T54" fmla="*/ 27 w 39"/>
                  <a:gd name="T55" fmla="*/ 74 h 87"/>
                  <a:gd name="T56" fmla="*/ 28 w 39"/>
                  <a:gd name="T57" fmla="*/ 79 h 87"/>
                  <a:gd name="T58" fmla="*/ 28 w 39"/>
                  <a:gd name="T59" fmla="*/ 84 h 87"/>
                  <a:gd name="T60" fmla="*/ 29 w 39"/>
                  <a:gd name="T61" fmla="*/ 87 h 87"/>
                  <a:gd name="T62" fmla="*/ 29 w 39"/>
                  <a:gd name="T63" fmla="*/ 87 h 87"/>
                  <a:gd name="T64" fmla="*/ 30 w 39"/>
                  <a:gd name="T65" fmla="*/ 84 h 87"/>
                  <a:gd name="T66" fmla="*/ 30 w 39"/>
                  <a:gd name="T67" fmla="*/ 77 h 87"/>
                  <a:gd name="T68" fmla="*/ 31 w 39"/>
                  <a:gd name="T69" fmla="*/ 74 h 87"/>
                  <a:gd name="T70" fmla="*/ 31 w 39"/>
                  <a:gd name="T71" fmla="*/ 73 h 87"/>
                  <a:gd name="T72" fmla="*/ 31 w 39"/>
                  <a:gd name="T73" fmla="*/ 71 h 87"/>
                  <a:gd name="T74" fmla="*/ 31 w 39"/>
                  <a:gd name="T75" fmla="*/ 67 h 87"/>
                  <a:gd name="T76" fmla="*/ 32 w 39"/>
                  <a:gd name="T77" fmla="*/ 59 h 87"/>
                  <a:gd name="T78" fmla="*/ 32 w 39"/>
                  <a:gd name="T79" fmla="*/ 55 h 87"/>
                  <a:gd name="T80" fmla="*/ 33 w 39"/>
                  <a:gd name="T81" fmla="*/ 43 h 87"/>
                  <a:gd name="T82" fmla="*/ 34 w 39"/>
                  <a:gd name="T83" fmla="*/ 38 h 87"/>
                  <a:gd name="T84" fmla="*/ 35 w 39"/>
                  <a:gd name="T85" fmla="*/ 24 h 87"/>
                  <a:gd name="T86" fmla="*/ 36 w 39"/>
                  <a:gd name="T87"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43" name="Freeform 195"/>
              <p:cNvSpPr>
                <a:spLocks/>
              </p:cNvSpPr>
              <p:nvPr/>
            </p:nvSpPr>
            <p:spPr bwMode="auto">
              <a:xfrm>
                <a:off x="1962" y="849"/>
                <a:ext cx="200" cy="1047"/>
              </a:xfrm>
              <a:custGeom>
                <a:avLst/>
                <a:gdLst>
                  <a:gd name="T0" fmla="*/ 10 w 17"/>
                  <a:gd name="T1" fmla="*/ 47 h 89"/>
                  <a:gd name="T2" fmla="*/ 10 w 17"/>
                  <a:gd name="T3" fmla="*/ 44 h 89"/>
                  <a:gd name="T4" fmla="*/ 10 w 17"/>
                  <a:gd name="T5" fmla="*/ 41 h 89"/>
                  <a:gd name="T6" fmla="*/ 12 w 17"/>
                  <a:gd name="T7" fmla="*/ 34 h 89"/>
                  <a:gd name="T8" fmla="*/ 13 w 17"/>
                  <a:gd name="T9" fmla="*/ 24 h 89"/>
                  <a:gd name="T10" fmla="*/ 13 w 17"/>
                  <a:gd name="T11" fmla="*/ 21 h 89"/>
                  <a:gd name="T12" fmla="*/ 15 w 17"/>
                  <a:gd name="T13" fmla="*/ 15 h 89"/>
                  <a:gd name="T14" fmla="*/ 15 w 17"/>
                  <a:gd name="T15" fmla="*/ 13 h 89"/>
                  <a:gd name="T16" fmla="*/ 15 w 17"/>
                  <a:gd name="T17" fmla="*/ 10 h 89"/>
                  <a:gd name="T18" fmla="*/ 16 w 17"/>
                  <a:gd name="T19" fmla="*/ 9 h 89"/>
                  <a:gd name="T20" fmla="*/ 17 w 17"/>
                  <a:gd name="T21" fmla="*/ 8 h 89"/>
                  <a:gd name="T22" fmla="*/ 17 w 17"/>
                  <a:gd name="T23" fmla="*/ 7 h 89"/>
                  <a:gd name="T24" fmla="*/ 17 w 17"/>
                  <a:gd name="T25" fmla="*/ 7 h 89"/>
                  <a:gd name="T26" fmla="*/ 14 w 17"/>
                  <a:gd name="T27" fmla="*/ 5 h 89"/>
                  <a:gd name="T28" fmla="*/ 13 w 17"/>
                  <a:gd name="T29" fmla="*/ 3 h 89"/>
                  <a:gd name="T30" fmla="*/ 9 w 17"/>
                  <a:gd name="T31" fmla="*/ 1 h 89"/>
                  <a:gd name="T32" fmla="*/ 7 w 17"/>
                  <a:gd name="T33" fmla="*/ 0 h 89"/>
                  <a:gd name="T34" fmla="*/ 4 w 17"/>
                  <a:gd name="T35" fmla="*/ 2 h 89"/>
                  <a:gd name="T36" fmla="*/ 4 w 17"/>
                  <a:gd name="T37" fmla="*/ 5 h 89"/>
                  <a:gd name="T38" fmla="*/ 2 w 17"/>
                  <a:gd name="T39" fmla="*/ 13 h 89"/>
                  <a:gd name="T40" fmla="*/ 2 w 17"/>
                  <a:gd name="T41" fmla="*/ 17 h 89"/>
                  <a:gd name="T42" fmla="*/ 1 w 17"/>
                  <a:gd name="T43" fmla="*/ 21 h 89"/>
                  <a:gd name="T44" fmla="*/ 1 w 17"/>
                  <a:gd name="T45" fmla="*/ 33 h 89"/>
                  <a:gd name="T46" fmla="*/ 0 w 17"/>
                  <a:gd name="T47" fmla="*/ 40 h 89"/>
                  <a:gd name="T48" fmla="*/ 0 w 17"/>
                  <a:gd name="T49" fmla="*/ 52 h 89"/>
                  <a:gd name="T50" fmla="*/ 2 w 17"/>
                  <a:gd name="T51" fmla="*/ 70 h 89"/>
                  <a:gd name="T52" fmla="*/ 6 w 17"/>
                  <a:gd name="T53" fmla="*/ 85 h 89"/>
                  <a:gd name="T54" fmla="*/ 8 w 17"/>
                  <a:gd name="T55" fmla="*/ 89 h 89"/>
                  <a:gd name="T56" fmla="*/ 8 w 17"/>
                  <a:gd name="T57" fmla="*/ 89 h 89"/>
                  <a:gd name="T58" fmla="*/ 8 w 17"/>
                  <a:gd name="T59" fmla="*/ 87 h 89"/>
                  <a:gd name="T60" fmla="*/ 8 w 17"/>
                  <a:gd name="T61" fmla="*/ 86 h 89"/>
                  <a:gd name="T62" fmla="*/ 9 w 17"/>
                  <a:gd name="T63" fmla="*/ 81 h 89"/>
                  <a:gd name="T64" fmla="*/ 9 w 17"/>
                  <a:gd name="T65" fmla="*/ 76 h 89"/>
                  <a:gd name="T66" fmla="*/ 9 w 17"/>
                  <a:gd name="T67" fmla="*/ 74 h 89"/>
                  <a:gd name="T68" fmla="*/ 9 w 17"/>
                  <a:gd name="T69" fmla="*/ 71 h 89"/>
                  <a:gd name="T70" fmla="*/ 9 w 17"/>
                  <a:gd name="T71" fmla="*/ 68 h 89"/>
                  <a:gd name="T72" fmla="*/ 9 w 17"/>
                  <a:gd name="T73" fmla="*/ 64 h 89"/>
                  <a:gd name="T74" fmla="*/ 9 w 17"/>
                  <a:gd name="T75" fmla="*/ 61 h 89"/>
                  <a:gd name="T76" fmla="*/ 8 w 17"/>
                  <a:gd name="T77" fmla="*/ 59 h 89"/>
                  <a:gd name="T78" fmla="*/ 9 w 17"/>
                  <a:gd name="T79" fmla="*/ 52 h 89"/>
                  <a:gd name="T80" fmla="*/ 10 w 17"/>
                  <a:gd name="T81" fmla="*/ 4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44" name="Freeform 196"/>
              <p:cNvSpPr>
                <a:spLocks/>
              </p:cNvSpPr>
              <p:nvPr/>
            </p:nvSpPr>
            <p:spPr bwMode="auto">
              <a:xfrm>
                <a:off x="2962" y="873"/>
                <a:ext cx="611" cy="70"/>
              </a:xfrm>
              <a:custGeom>
                <a:avLst/>
                <a:gdLst>
                  <a:gd name="T0" fmla="*/ 52 w 52"/>
                  <a:gd name="T1" fmla="*/ 2 h 6"/>
                  <a:gd name="T2" fmla="*/ 52 w 52"/>
                  <a:gd name="T3" fmla="*/ 2 h 6"/>
                  <a:gd name="T4" fmla="*/ 48 w 52"/>
                  <a:gd name="T5" fmla="*/ 1 h 6"/>
                  <a:gd name="T6" fmla="*/ 46 w 52"/>
                  <a:gd name="T7" fmla="*/ 1 h 6"/>
                  <a:gd name="T8" fmla="*/ 41 w 52"/>
                  <a:gd name="T9" fmla="*/ 0 h 6"/>
                  <a:gd name="T10" fmla="*/ 35 w 52"/>
                  <a:gd name="T11" fmla="*/ 0 h 6"/>
                  <a:gd name="T12" fmla="*/ 23 w 52"/>
                  <a:gd name="T13" fmla="*/ 0 h 6"/>
                  <a:gd name="T14" fmla="*/ 18 w 52"/>
                  <a:gd name="T15" fmla="*/ 0 h 6"/>
                  <a:gd name="T16" fmla="*/ 15 w 52"/>
                  <a:gd name="T17" fmla="*/ 1 h 6"/>
                  <a:gd name="T18" fmla="*/ 13 w 52"/>
                  <a:gd name="T19" fmla="*/ 1 h 6"/>
                  <a:gd name="T20" fmla="*/ 12 w 52"/>
                  <a:gd name="T21" fmla="*/ 1 h 6"/>
                  <a:gd name="T22" fmla="*/ 10 w 52"/>
                  <a:gd name="T23" fmla="*/ 1 h 6"/>
                  <a:gd name="T24" fmla="*/ 8 w 52"/>
                  <a:gd name="T25" fmla="*/ 1 h 6"/>
                  <a:gd name="T26" fmla="*/ 7 w 52"/>
                  <a:gd name="T27" fmla="*/ 2 h 6"/>
                  <a:gd name="T28" fmla="*/ 4 w 52"/>
                  <a:gd name="T29" fmla="*/ 2 h 6"/>
                  <a:gd name="T30" fmla="*/ 3 w 52"/>
                  <a:gd name="T31" fmla="*/ 2 h 6"/>
                  <a:gd name="T32" fmla="*/ 0 w 52"/>
                  <a:gd name="T33" fmla="*/ 4 h 6"/>
                  <a:gd name="T34" fmla="*/ 0 w 52"/>
                  <a:gd name="T35" fmla="*/ 4 h 6"/>
                  <a:gd name="T36" fmla="*/ 0 w 52"/>
                  <a:gd name="T37" fmla="*/ 4 h 6"/>
                  <a:gd name="T38" fmla="*/ 2 w 52"/>
                  <a:gd name="T39" fmla="*/ 5 h 6"/>
                  <a:gd name="T40" fmla="*/ 7 w 52"/>
                  <a:gd name="T41" fmla="*/ 6 h 6"/>
                  <a:gd name="T42" fmla="*/ 24 w 52"/>
                  <a:gd name="T43" fmla="*/ 6 h 6"/>
                  <a:gd name="T44" fmla="*/ 39 w 52"/>
                  <a:gd name="T45" fmla="*/ 5 h 6"/>
                  <a:gd name="T46" fmla="*/ 52 w 52"/>
                  <a:gd name="T47" fmla="*/ 3 h 6"/>
                  <a:gd name="T48" fmla="*/ 52 w 52"/>
                  <a:gd name="T4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45" name="Freeform 197"/>
              <p:cNvSpPr>
                <a:spLocks/>
              </p:cNvSpPr>
              <p:nvPr/>
            </p:nvSpPr>
            <p:spPr bwMode="auto">
              <a:xfrm>
                <a:off x="1680" y="920"/>
                <a:ext cx="2317" cy="1564"/>
              </a:xfrm>
              <a:custGeom>
                <a:avLst/>
                <a:gdLst>
                  <a:gd name="T0" fmla="*/ 25 w 197"/>
                  <a:gd name="T1" fmla="*/ 131 h 133"/>
                  <a:gd name="T2" fmla="*/ 51 w 197"/>
                  <a:gd name="T3" fmla="*/ 114 h 133"/>
                  <a:gd name="T4" fmla="*/ 65 w 197"/>
                  <a:gd name="T5" fmla="*/ 115 h 133"/>
                  <a:gd name="T6" fmla="*/ 77 w 197"/>
                  <a:gd name="T7" fmla="*/ 115 h 133"/>
                  <a:gd name="T8" fmla="*/ 102 w 197"/>
                  <a:gd name="T9" fmla="*/ 115 h 133"/>
                  <a:gd name="T10" fmla="*/ 122 w 197"/>
                  <a:gd name="T11" fmla="*/ 114 h 133"/>
                  <a:gd name="T12" fmla="*/ 130 w 197"/>
                  <a:gd name="T13" fmla="*/ 114 h 133"/>
                  <a:gd name="T14" fmla="*/ 145 w 197"/>
                  <a:gd name="T15" fmla="*/ 113 h 133"/>
                  <a:gd name="T16" fmla="*/ 155 w 197"/>
                  <a:gd name="T17" fmla="*/ 113 h 133"/>
                  <a:gd name="T18" fmla="*/ 176 w 197"/>
                  <a:gd name="T19" fmla="*/ 110 h 133"/>
                  <a:gd name="T20" fmla="*/ 192 w 197"/>
                  <a:gd name="T21" fmla="*/ 106 h 133"/>
                  <a:gd name="T22" fmla="*/ 189 w 197"/>
                  <a:gd name="T23" fmla="*/ 106 h 133"/>
                  <a:gd name="T24" fmla="*/ 192 w 197"/>
                  <a:gd name="T25" fmla="*/ 97 h 133"/>
                  <a:gd name="T26" fmla="*/ 193 w 197"/>
                  <a:gd name="T27" fmla="*/ 90 h 133"/>
                  <a:gd name="T28" fmla="*/ 194 w 197"/>
                  <a:gd name="T29" fmla="*/ 81 h 133"/>
                  <a:gd name="T30" fmla="*/ 195 w 197"/>
                  <a:gd name="T31" fmla="*/ 70 h 133"/>
                  <a:gd name="T32" fmla="*/ 196 w 197"/>
                  <a:gd name="T33" fmla="*/ 65 h 133"/>
                  <a:gd name="T34" fmla="*/ 197 w 197"/>
                  <a:gd name="T35" fmla="*/ 56 h 133"/>
                  <a:gd name="T36" fmla="*/ 197 w 197"/>
                  <a:gd name="T37" fmla="*/ 45 h 133"/>
                  <a:gd name="T38" fmla="*/ 195 w 197"/>
                  <a:gd name="T39" fmla="*/ 19 h 133"/>
                  <a:gd name="T40" fmla="*/ 193 w 197"/>
                  <a:gd name="T41" fmla="*/ 7 h 133"/>
                  <a:gd name="T42" fmla="*/ 179 w 197"/>
                  <a:gd name="T43" fmla="*/ 0 h 133"/>
                  <a:gd name="T44" fmla="*/ 185 w 197"/>
                  <a:gd name="T45" fmla="*/ 5 h 133"/>
                  <a:gd name="T46" fmla="*/ 187 w 197"/>
                  <a:gd name="T47" fmla="*/ 75 h 133"/>
                  <a:gd name="T48" fmla="*/ 188 w 197"/>
                  <a:gd name="T49" fmla="*/ 106 h 133"/>
                  <a:gd name="T50" fmla="*/ 182 w 197"/>
                  <a:gd name="T51" fmla="*/ 106 h 133"/>
                  <a:gd name="T52" fmla="*/ 171 w 197"/>
                  <a:gd name="T53" fmla="*/ 107 h 133"/>
                  <a:gd name="T54" fmla="*/ 141 w 197"/>
                  <a:gd name="T55" fmla="*/ 107 h 133"/>
                  <a:gd name="T56" fmla="*/ 108 w 197"/>
                  <a:gd name="T57" fmla="*/ 107 h 133"/>
                  <a:gd name="T58" fmla="*/ 99 w 197"/>
                  <a:gd name="T59" fmla="*/ 107 h 133"/>
                  <a:gd name="T60" fmla="*/ 88 w 197"/>
                  <a:gd name="T61" fmla="*/ 107 h 133"/>
                  <a:gd name="T62" fmla="*/ 73 w 197"/>
                  <a:gd name="T63" fmla="*/ 107 h 133"/>
                  <a:gd name="T64" fmla="*/ 55 w 197"/>
                  <a:gd name="T65" fmla="*/ 107 h 133"/>
                  <a:gd name="T66" fmla="*/ 57 w 197"/>
                  <a:gd name="T67" fmla="*/ 97 h 133"/>
                  <a:gd name="T68" fmla="*/ 59 w 197"/>
                  <a:gd name="T69" fmla="*/ 89 h 133"/>
                  <a:gd name="T70" fmla="*/ 57 w 197"/>
                  <a:gd name="T71" fmla="*/ 92 h 133"/>
                  <a:gd name="T72" fmla="*/ 50 w 197"/>
                  <a:gd name="T73" fmla="*/ 107 h 133"/>
                  <a:gd name="T74" fmla="*/ 30 w 197"/>
                  <a:gd name="T75" fmla="*/ 102 h 133"/>
                  <a:gd name="T76" fmla="*/ 25 w 197"/>
                  <a:gd name="T77" fmla="*/ 91 h 133"/>
                  <a:gd name="T78" fmla="*/ 21 w 197"/>
                  <a:gd name="T79" fmla="*/ 82 h 133"/>
                  <a:gd name="T80" fmla="*/ 25 w 197"/>
                  <a:gd name="T81" fmla="*/ 103 h 133"/>
                  <a:gd name="T82" fmla="*/ 45 w 197"/>
                  <a:gd name="T83" fmla="*/ 113 h 133"/>
                  <a:gd name="T84" fmla="*/ 22 w 197"/>
                  <a:gd name="T85" fmla="*/ 130 h 133"/>
                  <a:gd name="T86" fmla="*/ 10 w 197"/>
                  <a:gd name="T87" fmla="*/ 129 h 133"/>
                  <a:gd name="T88" fmla="*/ 3 w 197"/>
                  <a:gd name="T89" fmla="*/ 106 h 133"/>
                  <a:gd name="T90" fmla="*/ 8 w 197"/>
                  <a:gd name="T91" fmla="*/ 95 h 133"/>
                  <a:gd name="T92" fmla="*/ 1 w 197"/>
                  <a:gd name="T93" fmla="*/ 104 h 133"/>
                  <a:gd name="T94" fmla="*/ 97 w 197"/>
                  <a:gd name="T95" fmla="*/ 108 h 133"/>
                  <a:gd name="T96" fmla="*/ 96 w 197"/>
                  <a:gd name="T97" fmla="*/ 108 h 133"/>
                  <a:gd name="T98" fmla="*/ 70 w 197"/>
                  <a:gd name="T99" fmla="*/ 113 h 133"/>
                  <a:gd name="T100" fmla="*/ 70 w 197"/>
                  <a:gd name="T101" fmla="*/ 113 h 133"/>
                  <a:gd name="T102" fmla="*/ 69 w 197"/>
                  <a:gd name="T103" fmla="*/ 113 h 133"/>
                  <a:gd name="T104" fmla="*/ 69 w 197"/>
                  <a:gd name="T105" fmla="*/ 113 h 133"/>
                  <a:gd name="T106" fmla="*/ 68 w 197"/>
                  <a:gd name="T107" fmla="*/ 115 h 133"/>
                  <a:gd name="T108" fmla="*/ 67 w 197"/>
                  <a:gd name="T109" fmla="*/ 114 h 133"/>
                  <a:gd name="T110" fmla="*/ 67 w 197"/>
                  <a:gd name="T111" fmla="*/ 11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46" name="Freeform 198"/>
              <p:cNvSpPr>
                <a:spLocks/>
              </p:cNvSpPr>
              <p:nvPr/>
            </p:nvSpPr>
            <p:spPr bwMode="auto">
              <a:xfrm>
                <a:off x="3503" y="920"/>
                <a:ext cx="70" cy="306"/>
              </a:xfrm>
              <a:custGeom>
                <a:avLst/>
                <a:gdLst>
                  <a:gd name="T0" fmla="*/ 4 w 6"/>
                  <a:gd name="T1" fmla="*/ 25 h 26"/>
                  <a:gd name="T2" fmla="*/ 5 w 6"/>
                  <a:gd name="T3" fmla="*/ 24 h 26"/>
                  <a:gd name="T4" fmla="*/ 5 w 6"/>
                  <a:gd name="T5" fmla="*/ 21 h 26"/>
                  <a:gd name="T6" fmla="*/ 5 w 6"/>
                  <a:gd name="T7" fmla="*/ 6 h 26"/>
                  <a:gd name="T8" fmla="*/ 5 w 6"/>
                  <a:gd name="T9" fmla="*/ 1 h 26"/>
                  <a:gd name="T10" fmla="*/ 4 w 6"/>
                  <a:gd name="T11" fmla="*/ 0 h 26"/>
                  <a:gd name="T12" fmla="*/ 2 w 6"/>
                  <a:gd name="T13" fmla="*/ 4 h 26"/>
                  <a:gd name="T14" fmla="*/ 1 w 6"/>
                  <a:gd name="T15" fmla="*/ 5 h 26"/>
                  <a:gd name="T16" fmla="*/ 1 w 6"/>
                  <a:gd name="T17" fmla="*/ 9 h 26"/>
                  <a:gd name="T18" fmla="*/ 0 w 6"/>
                  <a:gd name="T19" fmla="*/ 18 h 26"/>
                  <a:gd name="T20" fmla="*/ 1 w 6"/>
                  <a:gd name="T21" fmla="*/ 21 h 26"/>
                  <a:gd name="T22" fmla="*/ 1 w 6"/>
                  <a:gd name="T23" fmla="*/ 23 h 26"/>
                  <a:gd name="T24" fmla="*/ 2 w 6"/>
                  <a:gd name="T25" fmla="*/ 26 h 26"/>
                  <a:gd name="T26" fmla="*/ 3 w 6"/>
                  <a:gd name="T27" fmla="*/ 25 h 26"/>
                  <a:gd name="T28" fmla="*/ 4 w 6"/>
                  <a:gd name="T29" fmla="*/ 25 h 26"/>
                  <a:gd name="T30" fmla="*/ 4 w 6"/>
                  <a:gd name="T3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47" name="Freeform 199"/>
              <p:cNvSpPr>
                <a:spLocks/>
              </p:cNvSpPr>
              <p:nvPr/>
            </p:nvSpPr>
            <p:spPr bwMode="auto">
              <a:xfrm>
                <a:off x="2938" y="943"/>
                <a:ext cx="600" cy="341"/>
              </a:xfrm>
              <a:custGeom>
                <a:avLst/>
                <a:gdLst>
                  <a:gd name="T0" fmla="*/ 28 w 51"/>
                  <a:gd name="T1" fmla="*/ 29 h 29"/>
                  <a:gd name="T2" fmla="*/ 36 w 51"/>
                  <a:gd name="T3" fmla="*/ 28 h 29"/>
                  <a:gd name="T4" fmla="*/ 38 w 51"/>
                  <a:gd name="T5" fmla="*/ 28 h 29"/>
                  <a:gd name="T6" fmla="*/ 43 w 51"/>
                  <a:gd name="T7" fmla="*/ 28 h 29"/>
                  <a:gd name="T8" fmla="*/ 51 w 51"/>
                  <a:gd name="T9" fmla="*/ 25 h 29"/>
                  <a:gd name="T10" fmla="*/ 51 w 51"/>
                  <a:gd name="T11" fmla="*/ 25 h 29"/>
                  <a:gd name="T12" fmla="*/ 51 w 51"/>
                  <a:gd name="T13" fmla="*/ 25 h 29"/>
                  <a:gd name="T14" fmla="*/ 50 w 51"/>
                  <a:gd name="T15" fmla="*/ 25 h 29"/>
                  <a:gd name="T16" fmla="*/ 47 w 51"/>
                  <a:gd name="T17" fmla="*/ 23 h 29"/>
                  <a:gd name="T18" fmla="*/ 38 w 51"/>
                  <a:gd name="T19" fmla="*/ 22 h 29"/>
                  <a:gd name="T20" fmla="*/ 18 w 51"/>
                  <a:gd name="T21" fmla="*/ 21 h 29"/>
                  <a:gd name="T22" fmla="*/ 10 w 51"/>
                  <a:gd name="T23" fmla="*/ 21 h 29"/>
                  <a:gd name="T24" fmla="*/ 7 w 51"/>
                  <a:gd name="T25" fmla="*/ 21 h 29"/>
                  <a:gd name="T26" fmla="*/ 6 w 51"/>
                  <a:gd name="T27" fmla="*/ 21 h 29"/>
                  <a:gd name="T28" fmla="*/ 5 w 51"/>
                  <a:gd name="T29" fmla="*/ 21 h 29"/>
                  <a:gd name="T30" fmla="*/ 5 w 51"/>
                  <a:gd name="T31" fmla="*/ 21 h 29"/>
                  <a:gd name="T32" fmla="*/ 5 w 51"/>
                  <a:gd name="T33" fmla="*/ 18 h 29"/>
                  <a:gd name="T34" fmla="*/ 4 w 51"/>
                  <a:gd name="T35" fmla="*/ 0 h 29"/>
                  <a:gd name="T36" fmla="*/ 1 w 51"/>
                  <a:gd name="T37" fmla="*/ 6 h 29"/>
                  <a:gd name="T38" fmla="*/ 0 w 51"/>
                  <a:gd name="T39" fmla="*/ 18 h 29"/>
                  <a:gd name="T40" fmla="*/ 1 w 51"/>
                  <a:gd name="T41" fmla="*/ 23 h 29"/>
                  <a:gd name="T42" fmla="*/ 2 w 51"/>
                  <a:gd name="T43" fmla="*/ 25 h 29"/>
                  <a:gd name="T44" fmla="*/ 4 w 51"/>
                  <a:gd name="T45" fmla="*/ 28 h 29"/>
                  <a:gd name="T46" fmla="*/ 13 w 51"/>
                  <a:gd name="T47" fmla="*/ 28 h 29"/>
                  <a:gd name="T48" fmla="*/ 19 w 51"/>
                  <a:gd name="T49" fmla="*/ 29 h 29"/>
                  <a:gd name="T50" fmla="*/ 28 w 51"/>
                  <a:gd name="T5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48" name="Freeform 200"/>
              <p:cNvSpPr>
                <a:spLocks/>
              </p:cNvSpPr>
              <p:nvPr/>
            </p:nvSpPr>
            <p:spPr bwMode="auto">
              <a:xfrm>
                <a:off x="3232" y="1367"/>
                <a:ext cx="318" cy="106"/>
              </a:xfrm>
              <a:custGeom>
                <a:avLst/>
                <a:gdLst>
                  <a:gd name="T0" fmla="*/ 27 w 27"/>
                  <a:gd name="T1" fmla="*/ 3 h 9"/>
                  <a:gd name="T2" fmla="*/ 26 w 27"/>
                  <a:gd name="T3" fmla="*/ 3 h 9"/>
                  <a:gd name="T4" fmla="*/ 26 w 27"/>
                  <a:gd name="T5" fmla="*/ 3 h 9"/>
                  <a:gd name="T6" fmla="*/ 16 w 27"/>
                  <a:gd name="T7" fmla="*/ 1 h 9"/>
                  <a:gd name="T8" fmla="*/ 0 w 27"/>
                  <a:gd name="T9" fmla="*/ 0 h 9"/>
                  <a:gd name="T10" fmla="*/ 0 w 27"/>
                  <a:gd name="T11" fmla="*/ 1 h 9"/>
                  <a:gd name="T12" fmla="*/ 1 w 27"/>
                  <a:gd name="T13" fmla="*/ 2 h 9"/>
                  <a:gd name="T14" fmla="*/ 0 w 27"/>
                  <a:gd name="T15" fmla="*/ 2 h 9"/>
                  <a:gd name="T16" fmla="*/ 0 w 27"/>
                  <a:gd name="T17" fmla="*/ 6 h 9"/>
                  <a:gd name="T18" fmla="*/ 1 w 27"/>
                  <a:gd name="T19" fmla="*/ 7 h 9"/>
                  <a:gd name="T20" fmla="*/ 3 w 27"/>
                  <a:gd name="T21" fmla="*/ 8 h 9"/>
                  <a:gd name="T22" fmla="*/ 9 w 27"/>
                  <a:gd name="T23" fmla="*/ 7 h 9"/>
                  <a:gd name="T24" fmla="*/ 10 w 27"/>
                  <a:gd name="T25" fmla="*/ 7 h 9"/>
                  <a:gd name="T26" fmla="*/ 15 w 27"/>
                  <a:gd name="T27" fmla="*/ 6 h 9"/>
                  <a:gd name="T28" fmla="*/ 16 w 27"/>
                  <a:gd name="T29" fmla="*/ 6 h 9"/>
                  <a:gd name="T30" fmla="*/ 18 w 27"/>
                  <a:gd name="T31" fmla="*/ 6 h 9"/>
                  <a:gd name="T32" fmla="*/ 27 w 27"/>
                  <a:gd name="T33" fmla="*/ 4 h 9"/>
                  <a:gd name="T34" fmla="*/ 27 w 27"/>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49" name="Freeform 201"/>
              <p:cNvSpPr>
                <a:spLocks/>
              </p:cNvSpPr>
              <p:nvPr/>
            </p:nvSpPr>
            <p:spPr bwMode="auto">
              <a:xfrm>
                <a:off x="2633" y="1473"/>
                <a:ext cx="399" cy="35"/>
              </a:xfrm>
              <a:custGeom>
                <a:avLst/>
                <a:gdLst>
                  <a:gd name="T0" fmla="*/ 3 w 34"/>
                  <a:gd name="T1" fmla="*/ 2 h 3"/>
                  <a:gd name="T2" fmla="*/ 8 w 34"/>
                  <a:gd name="T3" fmla="*/ 3 h 3"/>
                  <a:gd name="T4" fmla="*/ 10 w 34"/>
                  <a:gd name="T5" fmla="*/ 2 h 3"/>
                  <a:gd name="T6" fmla="*/ 12 w 34"/>
                  <a:gd name="T7" fmla="*/ 2 h 3"/>
                  <a:gd name="T8" fmla="*/ 16 w 34"/>
                  <a:gd name="T9" fmla="*/ 2 h 3"/>
                  <a:gd name="T10" fmla="*/ 22 w 34"/>
                  <a:gd name="T11" fmla="*/ 1 h 3"/>
                  <a:gd name="T12" fmla="*/ 28 w 34"/>
                  <a:gd name="T13" fmla="*/ 2 h 3"/>
                  <a:gd name="T14" fmla="*/ 34 w 34"/>
                  <a:gd name="T15" fmla="*/ 1 h 3"/>
                  <a:gd name="T16" fmla="*/ 34 w 34"/>
                  <a:gd name="T17" fmla="*/ 1 h 3"/>
                  <a:gd name="T18" fmla="*/ 34 w 34"/>
                  <a:gd name="T19" fmla="*/ 1 h 3"/>
                  <a:gd name="T20" fmla="*/ 34 w 34"/>
                  <a:gd name="T21" fmla="*/ 1 h 3"/>
                  <a:gd name="T22" fmla="*/ 34 w 34"/>
                  <a:gd name="T23" fmla="*/ 1 h 3"/>
                  <a:gd name="T24" fmla="*/ 31 w 34"/>
                  <a:gd name="T25" fmla="*/ 1 h 3"/>
                  <a:gd name="T26" fmla="*/ 21 w 34"/>
                  <a:gd name="T27" fmla="*/ 0 h 3"/>
                  <a:gd name="T28" fmla="*/ 9 w 34"/>
                  <a:gd name="T29" fmla="*/ 0 h 3"/>
                  <a:gd name="T30" fmla="*/ 5 w 34"/>
                  <a:gd name="T31" fmla="*/ 0 h 3"/>
                  <a:gd name="T32" fmla="*/ 2 w 34"/>
                  <a:gd name="T33" fmla="*/ 0 h 3"/>
                  <a:gd name="T34" fmla="*/ 0 w 34"/>
                  <a:gd name="T35" fmla="*/ 1 h 3"/>
                  <a:gd name="T36" fmla="*/ 1 w 34"/>
                  <a:gd name="T37" fmla="*/ 2 h 3"/>
                  <a:gd name="T38" fmla="*/ 3 w 34"/>
                  <a:gd name="T3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50" name="Freeform 202"/>
              <p:cNvSpPr>
                <a:spLocks/>
              </p:cNvSpPr>
              <p:nvPr/>
            </p:nvSpPr>
            <p:spPr bwMode="auto">
              <a:xfrm>
                <a:off x="3232" y="1508"/>
                <a:ext cx="271" cy="70"/>
              </a:xfrm>
              <a:custGeom>
                <a:avLst/>
                <a:gdLst>
                  <a:gd name="T0" fmla="*/ 23 w 23"/>
                  <a:gd name="T1" fmla="*/ 0 h 6"/>
                  <a:gd name="T2" fmla="*/ 18 w 23"/>
                  <a:gd name="T3" fmla="*/ 0 h 6"/>
                  <a:gd name="T4" fmla="*/ 11 w 23"/>
                  <a:gd name="T5" fmla="*/ 0 h 6"/>
                  <a:gd name="T6" fmla="*/ 2 w 23"/>
                  <a:gd name="T7" fmla="*/ 0 h 6"/>
                  <a:gd name="T8" fmla="*/ 1 w 23"/>
                  <a:gd name="T9" fmla="*/ 0 h 6"/>
                  <a:gd name="T10" fmla="*/ 0 w 23"/>
                  <a:gd name="T11" fmla="*/ 2 h 6"/>
                  <a:gd name="T12" fmla="*/ 1 w 23"/>
                  <a:gd name="T13" fmla="*/ 5 h 6"/>
                  <a:gd name="T14" fmla="*/ 3 w 23"/>
                  <a:gd name="T15" fmla="*/ 6 h 6"/>
                  <a:gd name="T16" fmla="*/ 4 w 23"/>
                  <a:gd name="T17" fmla="*/ 6 h 6"/>
                  <a:gd name="T18" fmla="*/ 7 w 23"/>
                  <a:gd name="T19" fmla="*/ 5 h 6"/>
                  <a:gd name="T20" fmla="*/ 11 w 23"/>
                  <a:gd name="T21" fmla="*/ 4 h 6"/>
                  <a:gd name="T22" fmla="*/ 13 w 23"/>
                  <a:gd name="T23" fmla="*/ 4 h 6"/>
                  <a:gd name="T24" fmla="*/ 23 w 23"/>
                  <a:gd name="T25" fmla="*/ 1 h 6"/>
                  <a:gd name="T26" fmla="*/ 23 w 23"/>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51" name="Freeform 203"/>
              <p:cNvSpPr>
                <a:spLocks/>
              </p:cNvSpPr>
              <p:nvPr/>
            </p:nvSpPr>
            <p:spPr bwMode="auto">
              <a:xfrm>
                <a:off x="2644" y="1590"/>
                <a:ext cx="400" cy="35"/>
              </a:xfrm>
              <a:custGeom>
                <a:avLst/>
                <a:gdLst>
                  <a:gd name="T0" fmla="*/ 8 w 34"/>
                  <a:gd name="T1" fmla="*/ 3 h 3"/>
                  <a:gd name="T2" fmla="*/ 14 w 34"/>
                  <a:gd name="T3" fmla="*/ 3 h 3"/>
                  <a:gd name="T4" fmla="*/ 19 w 34"/>
                  <a:gd name="T5" fmla="*/ 3 h 3"/>
                  <a:gd name="T6" fmla="*/ 26 w 34"/>
                  <a:gd name="T7" fmla="*/ 2 h 3"/>
                  <a:gd name="T8" fmla="*/ 34 w 34"/>
                  <a:gd name="T9" fmla="*/ 1 h 3"/>
                  <a:gd name="T10" fmla="*/ 34 w 34"/>
                  <a:gd name="T11" fmla="*/ 1 h 3"/>
                  <a:gd name="T12" fmla="*/ 34 w 34"/>
                  <a:gd name="T13" fmla="*/ 1 h 3"/>
                  <a:gd name="T14" fmla="*/ 34 w 34"/>
                  <a:gd name="T15" fmla="*/ 0 h 3"/>
                  <a:gd name="T16" fmla="*/ 34 w 34"/>
                  <a:gd name="T17" fmla="*/ 0 h 3"/>
                  <a:gd name="T18" fmla="*/ 32 w 34"/>
                  <a:gd name="T19" fmla="*/ 0 h 3"/>
                  <a:gd name="T20" fmla="*/ 27 w 34"/>
                  <a:gd name="T21" fmla="*/ 0 h 3"/>
                  <a:gd name="T22" fmla="*/ 19 w 34"/>
                  <a:gd name="T23" fmla="*/ 0 h 3"/>
                  <a:gd name="T24" fmla="*/ 16 w 34"/>
                  <a:gd name="T25" fmla="*/ 0 h 3"/>
                  <a:gd name="T26" fmla="*/ 12 w 34"/>
                  <a:gd name="T27" fmla="*/ 0 h 3"/>
                  <a:gd name="T28" fmla="*/ 8 w 34"/>
                  <a:gd name="T29" fmla="*/ 1 h 3"/>
                  <a:gd name="T30" fmla="*/ 3 w 34"/>
                  <a:gd name="T31" fmla="*/ 1 h 3"/>
                  <a:gd name="T32" fmla="*/ 2 w 34"/>
                  <a:gd name="T33" fmla="*/ 1 h 3"/>
                  <a:gd name="T34" fmla="*/ 0 w 34"/>
                  <a:gd name="T35" fmla="*/ 1 h 3"/>
                  <a:gd name="T36" fmla="*/ 8 w 34"/>
                  <a:gd name="T3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52" name="Freeform 204"/>
              <p:cNvSpPr>
                <a:spLocks/>
              </p:cNvSpPr>
              <p:nvPr/>
            </p:nvSpPr>
            <p:spPr bwMode="auto">
              <a:xfrm>
                <a:off x="3232" y="1614"/>
                <a:ext cx="224" cy="70"/>
              </a:xfrm>
              <a:custGeom>
                <a:avLst/>
                <a:gdLst>
                  <a:gd name="T0" fmla="*/ 1 w 19"/>
                  <a:gd name="T1" fmla="*/ 3 h 6"/>
                  <a:gd name="T2" fmla="*/ 1 w 19"/>
                  <a:gd name="T3" fmla="*/ 4 h 6"/>
                  <a:gd name="T4" fmla="*/ 12 w 19"/>
                  <a:gd name="T5" fmla="*/ 3 h 6"/>
                  <a:gd name="T6" fmla="*/ 13 w 19"/>
                  <a:gd name="T7" fmla="*/ 3 h 6"/>
                  <a:gd name="T8" fmla="*/ 17 w 19"/>
                  <a:gd name="T9" fmla="*/ 1 h 6"/>
                  <a:gd name="T10" fmla="*/ 19 w 19"/>
                  <a:gd name="T11" fmla="*/ 0 h 6"/>
                  <a:gd name="T12" fmla="*/ 19 w 19"/>
                  <a:gd name="T13" fmla="*/ 0 h 6"/>
                  <a:gd name="T14" fmla="*/ 19 w 19"/>
                  <a:gd name="T15" fmla="*/ 0 h 6"/>
                  <a:gd name="T16" fmla="*/ 1 w 19"/>
                  <a:gd name="T17" fmla="*/ 0 h 6"/>
                  <a:gd name="T18" fmla="*/ 1 w 19"/>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53" name="Freeform 205"/>
              <p:cNvSpPr>
                <a:spLocks/>
              </p:cNvSpPr>
              <p:nvPr/>
            </p:nvSpPr>
            <p:spPr bwMode="auto">
              <a:xfrm>
                <a:off x="2644" y="1708"/>
                <a:ext cx="459" cy="35"/>
              </a:xfrm>
              <a:custGeom>
                <a:avLst/>
                <a:gdLst>
                  <a:gd name="T0" fmla="*/ 1 w 39"/>
                  <a:gd name="T1" fmla="*/ 3 h 3"/>
                  <a:gd name="T2" fmla="*/ 6 w 39"/>
                  <a:gd name="T3" fmla="*/ 3 h 3"/>
                  <a:gd name="T4" fmla="*/ 13 w 39"/>
                  <a:gd name="T5" fmla="*/ 3 h 3"/>
                  <a:gd name="T6" fmla="*/ 16 w 39"/>
                  <a:gd name="T7" fmla="*/ 3 h 3"/>
                  <a:gd name="T8" fmla="*/ 21 w 39"/>
                  <a:gd name="T9" fmla="*/ 3 h 3"/>
                  <a:gd name="T10" fmla="*/ 25 w 39"/>
                  <a:gd name="T11" fmla="*/ 2 h 3"/>
                  <a:gd name="T12" fmla="*/ 39 w 39"/>
                  <a:gd name="T13" fmla="*/ 2 h 3"/>
                  <a:gd name="T14" fmla="*/ 39 w 39"/>
                  <a:gd name="T15" fmla="*/ 2 h 3"/>
                  <a:gd name="T16" fmla="*/ 37 w 39"/>
                  <a:gd name="T17" fmla="*/ 1 h 3"/>
                  <a:gd name="T18" fmla="*/ 25 w 39"/>
                  <a:gd name="T19" fmla="*/ 0 h 3"/>
                  <a:gd name="T20" fmla="*/ 9 w 39"/>
                  <a:gd name="T21" fmla="*/ 0 h 3"/>
                  <a:gd name="T22" fmla="*/ 2 w 39"/>
                  <a:gd name="T23" fmla="*/ 0 h 3"/>
                  <a:gd name="T24" fmla="*/ 0 w 39"/>
                  <a:gd name="T25" fmla="*/ 1 h 3"/>
                  <a:gd name="T26" fmla="*/ 0 w 39"/>
                  <a:gd name="T27" fmla="*/ 1 h 3"/>
                  <a:gd name="T28" fmla="*/ 1 w 39"/>
                  <a:gd name="T2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54" name="Freeform 206"/>
              <p:cNvSpPr>
                <a:spLocks/>
              </p:cNvSpPr>
              <p:nvPr/>
            </p:nvSpPr>
            <p:spPr bwMode="auto">
              <a:xfrm>
                <a:off x="3232" y="1720"/>
                <a:ext cx="235" cy="58"/>
              </a:xfrm>
              <a:custGeom>
                <a:avLst/>
                <a:gdLst>
                  <a:gd name="T0" fmla="*/ 3 w 20"/>
                  <a:gd name="T1" fmla="*/ 5 h 5"/>
                  <a:gd name="T2" fmla="*/ 5 w 20"/>
                  <a:gd name="T3" fmla="*/ 4 h 5"/>
                  <a:gd name="T4" fmla="*/ 6 w 20"/>
                  <a:gd name="T5" fmla="*/ 4 h 5"/>
                  <a:gd name="T6" fmla="*/ 13 w 20"/>
                  <a:gd name="T7" fmla="*/ 3 h 5"/>
                  <a:gd name="T8" fmla="*/ 20 w 20"/>
                  <a:gd name="T9" fmla="*/ 2 h 5"/>
                  <a:gd name="T10" fmla="*/ 20 w 20"/>
                  <a:gd name="T11" fmla="*/ 1 h 5"/>
                  <a:gd name="T12" fmla="*/ 1 w 20"/>
                  <a:gd name="T13" fmla="*/ 0 h 5"/>
                  <a:gd name="T14" fmla="*/ 1 w 20"/>
                  <a:gd name="T15" fmla="*/ 2 h 5"/>
                  <a:gd name="T16" fmla="*/ 1 w 20"/>
                  <a:gd name="T17" fmla="*/ 3 h 5"/>
                  <a:gd name="T18" fmla="*/ 3 w 20"/>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55" name="Freeform 207"/>
              <p:cNvSpPr>
                <a:spLocks/>
              </p:cNvSpPr>
              <p:nvPr/>
            </p:nvSpPr>
            <p:spPr bwMode="auto">
              <a:xfrm>
                <a:off x="3244" y="1814"/>
                <a:ext cx="282" cy="94"/>
              </a:xfrm>
              <a:custGeom>
                <a:avLst/>
                <a:gdLst>
                  <a:gd name="T0" fmla="*/ 2 w 24"/>
                  <a:gd name="T1" fmla="*/ 8 h 8"/>
                  <a:gd name="T2" fmla="*/ 7 w 24"/>
                  <a:gd name="T3" fmla="*/ 7 h 8"/>
                  <a:gd name="T4" fmla="*/ 9 w 24"/>
                  <a:gd name="T5" fmla="*/ 7 h 8"/>
                  <a:gd name="T6" fmla="*/ 13 w 24"/>
                  <a:gd name="T7" fmla="*/ 6 h 8"/>
                  <a:gd name="T8" fmla="*/ 18 w 24"/>
                  <a:gd name="T9" fmla="*/ 5 h 8"/>
                  <a:gd name="T10" fmla="*/ 20 w 24"/>
                  <a:gd name="T11" fmla="*/ 4 h 8"/>
                  <a:gd name="T12" fmla="*/ 24 w 24"/>
                  <a:gd name="T13" fmla="*/ 2 h 8"/>
                  <a:gd name="T14" fmla="*/ 24 w 24"/>
                  <a:gd name="T15" fmla="*/ 1 h 8"/>
                  <a:gd name="T16" fmla="*/ 24 w 24"/>
                  <a:gd name="T17" fmla="*/ 1 h 8"/>
                  <a:gd name="T18" fmla="*/ 23 w 24"/>
                  <a:gd name="T19" fmla="*/ 1 h 8"/>
                  <a:gd name="T20" fmla="*/ 13 w 24"/>
                  <a:gd name="T21" fmla="*/ 1 h 8"/>
                  <a:gd name="T22" fmla="*/ 2 w 24"/>
                  <a:gd name="T23" fmla="*/ 0 h 8"/>
                  <a:gd name="T24" fmla="*/ 1 w 24"/>
                  <a:gd name="T25" fmla="*/ 1 h 8"/>
                  <a:gd name="T26" fmla="*/ 0 w 24"/>
                  <a:gd name="T27" fmla="*/ 6 h 8"/>
                  <a:gd name="T28" fmla="*/ 2 w 24"/>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56" name="Freeform 208"/>
              <p:cNvSpPr>
                <a:spLocks/>
              </p:cNvSpPr>
              <p:nvPr/>
            </p:nvSpPr>
            <p:spPr bwMode="auto">
              <a:xfrm>
                <a:off x="2080" y="1849"/>
                <a:ext cx="458" cy="129"/>
              </a:xfrm>
              <a:custGeom>
                <a:avLst/>
                <a:gdLst>
                  <a:gd name="T0" fmla="*/ 3 w 39"/>
                  <a:gd name="T1" fmla="*/ 6 h 11"/>
                  <a:gd name="T2" fmla="*/ 5 w 39"/>
                  <a:gd name="T3" fmla="*/ 7 h 11"/>
                  <a:gd name="T4" fmla="*/ 15 w 39"/>
                  <a:gd name="T5" fmla="*/ 11 h 11"/>
                  <a:gd name="T6" fmla="*/ 21 w 39"/>
                  <a:gd name="T7" fmla="*/ 10 h 11"/>
                  <a:gd name="T8" fmla="*/ 22 w 39"/>
                  <a:gd name="T9" fmla="*/ 9 h 11"/>
                  <a:gd name="T10" fmla="*/ 28 w 39"/>
                  <a:gd name="T11" fmla="*/ 7 h 11"/>
                  <a:gd name="T12" fmla="*/ 32 w 39"/>
                  <a:gd name="T13" fmla="*/ 5 h 11"/>
                  <a:gd name="T14" fmla="*/ 33 w 39"/>
                  <a:gd name="T15" fmla="*/ 5 h 11"/>
                  <a:gd name="T16" fmla="*/ 38 w 39"/>
                  <a:gd name="T17" fmla="*/ 3 h 11"/>
                  <a:gd name="T18" fmla="*/ 39 w 39"/>
                  <a:gd name="T19" fmla="*/ 3 h 11"/>
                  <a:gd name="T20" fmla="*/ 39 w 39"/>
                  <a:gd name="T21" fmla="*/ 3 h 11"/>
                  <a:gd name="T22" fmla="*/ 36 w 39"/>
                  <a:gd name="T23" fmla="*/ 3 h 11"/>
                  <a:gd name="T24" fmla="*/ 33 w 39"/>
                  <a:gd name="T25" fmla="*/ 3 h 11"/>
                  <a:gd name="T26" fmla="*/ 33 w 39"/>
                  <a:gd name="T27" fmla="*/ 3 h 11"/>
                  <a:gd name="T28" fmla="*/ 34 w 39"/>
                  <a:gd name="T29" fmla="*/ 1 h 11"/>
                  <a:gd name="T30" fmla="*/ 33 w 39"/>
                  <a:gd name="T31" fmla="*/ 0 h 11"/>
                  <a:gd name="T32" fmla="*/ 29 w 39"/>
                  <a:gd name="T33" fmla="*/ 2 h 11"/>
                  <a:gd name="T34" fmla="*/ 25 w 39"/>
                  <a:gd name="T35" fmla="*/ 2 h 11"/>
                  <a:gd name="T36" fmla="*/ 24 w 39"/>
                  <a:gd name="T37" fmla="*/ 2 h 11"/>
                  <a:gd name="T38" fmla="*/ 22 w 39"/>
                  <a:gd name="T39" fmla="*/ 3 h 11"/>
                  <a:gd name="T40" fmla="*/ 21 w 39"/>
                  <a:gd name="T41" fmla="*/ 3 h 11"/>
                  <a:gd name="T42" fmla="*/ 20 w 39"/>
                  <a:gd name="T43" fmla="*/ 3 h 11"/>
                  <a:gd name="T44" fmla="*/ 19 w 39"/>
                  <a:gd name="T45" fmla="*/ 3 h 11"/>
                  <a:gd name="T46" fmla="*/ 17 w 39"/>
                  <a:gd name="T47" fmla="*/ 3 h 11"/>
                  <a:gd name="T48" fmla="*/ 15 w 39"/>
                  <a:gd name="T49" fmla="*/ 4 h 11"/>
                  <a:gd name="T50" fmla="*/ 6 w 39"/>
                  <a:gd name="T51" fmla="*/ 2 h 11"/>
                  <a:gd name="T52" fmla="*/ 3 w 39"/>
                  <a:gd name="T53" fmla="*/ 1 h 11"/>
                  <a:gd name="T54" fmla="*/ 1 w 39"/>
                  <a:gd name="T55" fmla="*/ 2 h 11"/>
                  <a:gd name="T56" fmla="*/ 2 w 39"/>
                  <a:gd name="T57" fmla="*/ 4 h 11"/>
                  <a:gd name="T58" fmla="*/ 3 w 39"/>
                  <a:gd name="T5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grpSp>
        <p:grpSp>
          <p:nvGrpSpPr>
            <p:cNvPr id="104657" name="Group 209"/>
            <p:cNvGrpSpPr>
              <a:grpSpLocks/>
            </p:cNvGrpSpPr>
            <p:nvPr/>
          </p:nvGrpSpPr>
          <p:grpSpPr bwMode="auto">
            <a:xfrm>
              <a:off x="4313" y="3181"/>
              <a:ext cx="432" cy="308"/>
              <a:chOff x="1680" y="720"/>
              <a:chExt cx="2317" cy="1764"/>
            </a:xfrm>
          </p:grpSpPr>
          <p:sp>
            <p:nvSpPr>
              <p:cNvPr id="104658" name="Freeform 210"/>
              <p:cNvSpPr>
                <a:spLocks/>
              </p:cNvSpPr>
              <p:nvPr/>
            </p:nvSpPr>
            <p:spPr bwMode="auto">
              <a:xfrm>
                <a:off x="1939" y="755"/>
                <a:ext cx="1987" cy="1482"/>
              </a:xfrm>
              <a:custGeom>
                <a:avLst/>
                <a:gdLst>
                  <a:gd name="T0" fmla="*/ 52 w 169"/>
                  <a:gd name="T1" fmla="*/ 10 h 126"/>
                  <a:gd name="T2" fmla="*/ 46 w 169"/>
                  <a:gd name="T3" fmla="*/ 4 h 126"/>
                  <a:gd name="T4" fmla="*/ 17 w 169"/>
                  <a:gd name="T5" fmla="*/ 7 h 126"/>
                  <a:gd name="T6" fmla="*/ 9 w 169"/>
                  <a:gd name="T7" fmla="*/ 15 h 126"/>
                  <a:gd name="T8" fmla="*/ 5 w 169"/>
                  <a:gd name="T9" fmla="*/ 59 h 126"/>
                  <a:gd name="T10" fmla="*/ 0 w 169"/>
                  <a:gd name="T11" fmla="*/ 102 h 126"/>
                  <a:gd name="T12" fmla="*/ 27 w 169"/>
                  <a:gd name="T13" fmla="*/ 125 h 126"/>
                  <a:gd name="T14" fmla="*/ 165 w 169"/>
                  <a:gd name="T15" fmla="*/ 121 h 126"/>
                  <a:gd name="T16" fmla="*/ 169 w 169"/>
                  <a:gd name="T17" fmla="*/ 98 h 126"/>
                  <a:gd name="T18" fmla="*/ 166 w 169"/>
                  <a:gd name="T19" fmla="*/ 17 h 126"/>
                  <a:gd name="T20" fmla="*/ 160 w 169"/>
                  <a:gd name="T21" fmla="*/ 14 h 126"/>
                  <a:gd name="T22" fmla="*/ 149 w 169"/>
                  <a:gd name="T23" fmla="*/ 13 h 126"/>
                  <a:gd name="T24" fmla="*/ 149 w 169"/>
                  <a:gd name="T25" fmla="*/ 3 h 126"/>
                  <a:gd name="T26" fmla="*/ 83 w 169"/>
                  <a:gd name="T27" fmla="*/ 1 h 126"/>
                  <a:gd name="T28" fmla="*/ 74 w 169"/>
                  <a:gd name="T29" fmla="*/ 6 h 126"/>
                  <a:gd name="T30" fmla="*/ 71 w 169"/>
                  <a:gd name="T31" fmla="*/ 14 h 126"/>
                  <a:gd name="T32" fmla="*/ 61 w 169"/>
                  <a:gd name="T33" fmla="*/ 16 h 126"/>
                  <a:gd name="T34" fmla="*/ 49 w 169"/>
                  <a:gd name="T35" fmla="*/ 16 h 126"/>
                  <a:gd name="T36" fmla="*/ 52 w 169"/>
                  <a:gd name="T37" fmla="*/ 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59" name="Freeform 211"/>
              <p:cNvSpPr>
                <a:spLocks/>
              </p:cNvSpPr>
              <p:nvPr/>
            </p:nvSpPr>
            <p:spPr bwMode="auto">
              <a:xfrm>
                <a:off x="2092" y="932"/>
                <a:ext cx="517" cy="1117"/>
              </a:xfrm>
              <a:custGeom>
                <a:avLst/>
                <a:gdLst>
                  <a:gd name="T0" fmla="*/ 39 w 44"/>
                  <a:gd name="T1" fmla="*/ 2 h 95"/>
                  <a:gd name="T2" fmla="*/ 33 w 44"/>
                  <a:gd name="T3" fmla="*/ 17 h 95"/>
                  <a:gd name="T4" fmla="*/ 30 w 44"/>
                  <a:gd name="T5" fmla="*/ 38 h 95"/>
                  <a:gd name="T6" fmla="*/ 32 w 44"/>
                  <a:gd name="T7" fmla="*/ 88 h 95"/>
                  <a:gd name="T8" fmla="*/ 32 w 44"/>
                  <a:gd name="T9" fmla="*/ 88 h 95"/>
                  <a:gd name="T10" fmla="*/ 33 w 44"/>
                  <a:gd name="T11" fmla="*/ 82 h 95"/>
                  <a:gd name="T12" fmla="*/ 33 w 44"/>
                  <a:gd name="T13" fmla="*/ 82 h 95"/>
                  <a:gd name="T14" fmla="*/ 33 w 44"/>
                  <a:gd name="T15" fmla="*/ 82 h 95"/>
                  <a:gd name="T16" fmla="*/ 36 w 44"/>
                  <a:gd name="T17" fmla="*/ 81 h 95"/>
                  <a:gd name="T18" fmla="*/ 36 w 44"/>
                  <a:gd name="T19" fmla="*/ 80 h 95"/>
                  <a:gd name="T20" fmla="*/ 34 w 44"/>
                  <a:gd name="T21" fmla="*/ 81 h 95"/>
                  <a:gd name="T22" fmla="*/ 35 w 44"/>
                  <a:gd name="T23" fmla="*/ 81 h 95"/>
                  <a:gd name="T24" fmla="*/ 22 w 44"/>
                  <a:gd name="T25" fmla="*/ 80 h 95"/>
                  <a:gd name="T26" fmla="*/ 8 w 44"/>
                  <a:gd name="T27" fmla="*/ 79 h 95"/>
                  <a:gd name="T28" fmla="*/ 0 w 44"/>
                  <a:gd name="T29" fmla="*/ 86 h 95"/>
                  <a:gd name="T30" fmla="*/ 7 w 44"/>
                  <a:gd name="T31" fmla="*/ 94 h 95"/>
                  <a:gd name="T32" fmla="*/ 6 w 44"/>
                  <a:gd name="T33" fmla="*/ 93 h 95"/>
                  <a:gd name="T34" fmla="*/ 23 w 44"/>
                  <a:gd name="T35" fmla="*/ 95 h 95"/>
                  <a:gd name="T36" fmla="*/ 39 w 44"/>
                  <a:gd name="T37" fmla="*/ 92 h 95"/>
                  <a:gd name="T38" fmla="*/ 39 w 44"/>
                  <a:gd name="T39" fmla="*/ 92 h 95"/>
                  <a:gd name="T40" fmla="*/ 42 w 44"/>
                  <a:gd name="T41" fmla="*/ 91 h 95"/>
                  <a:gd name="T42" fmla="*/ 42 w 44"/>
                  <a:gd name="T43" fmla="*/ 91 h 95"/>
                  <a:gd name="T44" fmla="*/ 42 w 44"/>
                  <a:gd name="T45" fmla="*/ 90 h 95"/>
                  <a:gd name="T46" fmla="*/ 43 w 44"/>
                  <a:gd name="T47" fmla="*/ 84 h 95"/>
                  <a:gd name="T48" fmla="*/ 43 w 44"/>
                  <a:gd name="T49" fmla="*/ 84 h 95"/>
                  <a:gd name="T50" fmla="*/ 43 w 44"/>
                  <a:gd name="T51" fmla="*/ 84 h 95"/>
                  <a:gd name="T52" fmla="*/ 40 w 44"/>
                  <a:gd name="T53" fmla="*/ 39 h 95"/>
                  <a:gd name="T54" fmla="*/ 43 w 44"/>
                  <a:gd name="T55" fmla="*/ 6 h 95"/>
                  <a:gd name="T56" fmla="*/ 42 w 44"/>
                  <a:gd name="T57" fmla="*/ 3 h 95"/>
                  <a:gd name="T58" fmla="*/ 41 w 44"/>
                  <a:gd name="T59" fmla="*/ 1 h 95"/>
                  <a:gd name="T60" fmla="*/ 39 w 44"/>
                  <a:gd name="T61"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60" name="Freeform 212"/>
              <p:cNvSpPr>
                <a:spLocks/>
              </p:cNvSpPr>
              <p:nvPr/>
            </p:nvSpPr>
            <p:spPr bwMode="auto">
              <a:xfrm>
                <a:off x="3703" y="943"/>
                <a:ext cx="94" cy="247"/>
              </a:xfrm>
              <a:custGeom>
                <a:avLst/>
                <a:gdLst>
                  <a:gd name="T0" fmla="*/ 5 w 8"/>
                  <a:gd name="T1" fmla="*/ 1 h 21"/>
                  <a:gd name="T2" fmla="*/ 0 w 8"/>
                  <a:gd name="T3" fmla="*/ 17 h 21"/>
                  <a:gd name="T4" fmla="*/ 3 w 8"/>
                  <a:gd name="T5" fmla="*/ 20 h 21"/>
                  <a:gd name="T6" fmla="*/ 6 w 8"/>
                  <a:gd name="T7" fmla="*/ 18 h 21"/>
                  <a:gd name="T8" fmla="*/ 8 w 8"/>
                  <a:gd name="T9" fmla="*/ 2 h 21"/>
                  <a:gd name="T10" fmla="*/ 7 w 8"/>
                  <a:gd name="T11" fmla="*/ 0 h 21"/>
                  <a:gd name="T12" fmla="*/ 5 w 8"/>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61" name="Freeform 213"/>
              <p:cNvSpPr>
                <a:spLocks/>
              </p:cNvSpPr>
              <p:nvPr/>
            </p:nvSpPr>
            <p:spPr bwMode="auto">
              <a:xfrm>
                <a:off x="3162" y="1190"/>
                <a:ext cx="129" cy="1023"/>
              </a:xfrm>
              <a:custGeom>
                <a:avLst/>
                <a:gdLst>
                  <a:gd name="T0" fmla="*/ 2 w 11"/>
                  <a:gd name="T1" fmla="*/ 3 h 87"/>
                  <a:gd name="T2" fmla="*/ 1 w 11"/>
                  <a:gd name="T3" fmla="*/ 12 h 87"/>
                  <a:gd name="T4" fmla="*/ 1 w 11"/>
                  <a:gd name="T5" fmla="*/ 33 h 87"/>
                  <a:gd name="T6" fmla="*/ 1 w 11"/>
                  <a:gd name="T7" fmla="*/ 83 h 87"/>
                  <a:gd name="T8" fmla="*/ 5 w 11"/>
                  <a:gd name="T9" fmla="*/ 87 h 87"/>
                  <a:gd name="T10" fmla="*/ 9 w 11"/>
                  <a:gd name="T11" fmla="*/ 83 h 87"/>
                  <a:gd name="T12" fmla="*/ 9 w 11"/>
                  <a:gd name="T13" fmla="*/ 4 h 87"/>
                  <a:gd name="T14" fmla="*/ 6 w 11"/>
                  <a:gd name="T15" fmla="*/ 0 h 87"/>
                  <a:gd name="T16" fmla="*/ 2 w 11"/>
                  <a:gd name="T17" fmla="*/ 3 h 87"/>
                  <a:gd name="T18" fmla="*/ 2 w 11"/>
                  <a:gd name="T19"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62" name="Freeform 214"/>
              <p:cNvSpPr>
                <a:spLocks/>
              </p:cNvSpPr>
              <p:nvPr/>
            </p:nvSpPr>
            <p:spPr bwMode="auto">
              <a:xfrm>
                <a:off x="2633" y="1473"/>
                <a:ext cx="423" cy="94"/>
              </a:xfrm>
              <a:custGeom>
                <a:avLst/>
                <a:gdLst>
                  <a:gd name="T0" fmla="*/ 1 w 36"/>
                  <a:gd name="T1" fmla="*/ 5 h 8"/>
                  <a:gd name="T2" fmla="*/ 21 w 36"/>
                  <a:gd name="T3" fmla="*/ 8 h 8"/>
                  <a:gd name="T4" fmla="*/ 34 w 36"/>
                  <a:gd name="T5" fmla="*/ 6 h 8"/>
                  <a:gd name="T6" fmla="*/ 36 w 36"/>
                  <a:gd name="T7" fmla="*/ 4 h 8"/>
                  <a:gd name="T8" fmla="*/ 34 w 36"/>
                  <a:gd name="T9" fmla="*/ 2 h 8"/>
                  <a:gd name="T10" fmla="*/ 12 w 36"/>
                  <a:gd name="T11" fmla="*/ 3 h 8"/>
                  <a:gd name="T12" fmla="*/ 1 w 36"/>
                  <a:gd name="T13" fmla="*/ 3 h 8"/>
                  <a:gd name="T14" fmla="*/ 0 w 36"/>
                  <a:gd name="T15" fmla="*/ 4 h 8"/>
                  <a:gd name="T16" fmla="*/ 1 w 36"/>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63" name="Freeform 215"/>
              <p:cNvSpPr>
                <a:spLocks/>
              </p:cNvSpPr>
              <p:nvPr/>
            </p:nvSpPr>
            <p:spPr bwMode="auto">
              <a:xfrm>
                <a:off x="2715" y="1543"/>
                <a:ext cx="317" cy="212"/>
              </a:xfrm>
              <a:custGeom>
                <a:avLst/>
                <a:gdLst>
                  <a:gd name="T0" fmla="*/ 16 w 27"/>
                  <a:gd name="T1" fmla="*/ 0 h 18"/>
                  <a:gd name="T2" fmla="*/ 9 w 27"/>
                  <a:gd name="T3" fmla="*/ 2 h 18"/>
                  <a:gd name="T4" fmla="*/ 3 w 27"/>
                  <a:gd name="T5" fmla="*/ 5 h 18"/>
                  <a:gd name="T6" fmla="*/ 4 w 27"/>
                  <a:gd name="T7" fmla="*/ 11 h 18"/>
                  <a:gd name="T8" fmla="*/ 1 w 27"/>
                  <a:gd name="T9" fmla="*/ 5 h 18"/>
                  <a:gd name="T10" fmla="*/ 0 w 27"/>
                  <a:gd name="T11" fmla="*/ 8 h 18"/>
                  <a:gd name="T12" fmla="*/ 4 w 27"/>
                  <a:gd name="T13" fmla="*/ 12 h 18"/>
                  <a:gd name="T14" fmla="*/ 7 w 27"/>
                  <a:gd name="T15" fmla="*/ 12 h 18"/>
                  <a:gd name="T16" fmla="*/ 19 w 27"/>
                  <a:gd name="T17" fmla="*/ 14 h 18"/>
                  <a:gd name="T18" fmla="*/ 19 w 27"/>
                  <a:gd name="T19" fmla="*/ 14 h 18"/>
                  <a:gd name="T20" fmla="*/ 17 w 27"/>
                  <a:gd name="T21" fmla="*/ 8 h 18"/>
                  <a:gd name="T22" fmla="*/ 18 w 27"/>
                  <a:gd name="T23" fmla="*/ 8 h 18"/>
                  <a:gd name="T24" fmla="*/ 15 w 27"/>
                  <a:gd name="T25" fmla="*/ 12 h 18"/>
                  <a:gd name="T26" fmla="*/ 14 w 27"/>
                  <a:gd name="T27" fmla="*/ 16 h 18"/>
                  <a:gd name="T28" fmla="*/ 18 w 27"/>
                  <a:gd name="T29" fmla="*/ 18 h 18"/>
                  <a:gd name="T30" fmla="*/ 24 w 27"/>
                  <a:gd name="T31" fmla="*/ 15 h 18"/>
                  <a:gd name="T32" fmla="*/ 26 w 27"/>
                  <a:gd name="T33" fmla="*/ 12 h 18"/>
                  <a:gd name="T34" fmla="*/ 26 w 27"/>
                  <a:gd name="T35" fmla="*/ 8 h 18"/>
                  <a:gd name="T36" fmla="*/ 24 w 27"/>
                  <a:gd name="T37" fmla="*/ 5 h 18"/>
                  <a:gd name="T38" fmla="*/ 24 w 27"/>
                  <a:gd name="T39" fmla="*/ 5 h 18"/>
                  <a:gd name="T40" fmla="*/ 10 w 27"/>
                  <a:gd name="T41" fmla="*/ 4 h 18"/>
                  <a:gd name="T42" fmla="*/ 4 w 27"/>
                  <a:gd name="T43" fmla="*/ 4 h 18"/>
                  <a:gd name="T44" fmla="*/ 7 w 27"/>
                  <a:gd name="T45" fmla="*/ 11 h 18"/>
                  <a:gd name="T46" fmla="*/ 7 w 27"/>
                  <a:gd name="T47" fmla="*/ 11 h 18"/>
                  <a:gd name="T48" fmla="*/ 5 w 27"/>
                  <a:gd name="T49" fmla="*/ 4 h 18"/>
                  <a:gd name="T50" fmla="*/ 8 w 27"/>
                  <a:gd name="T51" fmla="*/ 9 h 18"/>
                  <a:gd name="T52" fmla="*/ 17 w 27"/>
                  <a:gd name="T53" fmla="*/ 3 h 18"/>
                  <a:gd name="T54" fmla="*/ 18 w 27"/>
                  <a:gd name="T55" fmla="*/ 1 h 18"/>
                  <a:gd name="T56" fmla="*/ 16 w 27"/>
                  <a:gd name="T5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64" name="Freeform 216"/>
              <p:cNvSpPr>
                <a:spLocks/>
              </p:cNvSpPr>
              <p:nvPr/>
            </p:nvSpPr>
            <p:spPr bwMode="auto">
              <a:xfrm>
                <a:off x="2127" y="873"/>
                <a:ext cx="70" cy="858"/>
              </a:xfrm>
              <a:custGeom>
                <a:avLst/>
                <a:gdLst>
                  <a:gd name="T0" fmla="*/ 4 w 6"/>
                  <a:gd name="T1" fmla="*/ 1 h 73"/>
                  <a:gd name="T2" fmla="*/ 0 w 6"/>
                  <a:gd name="T3" fmla="*/ 33 h 73"/>
                  <a:gd name="T4" fmla="*/ 2 w 6"/>
                  <a:gd name="T5" fmla="*/ 72 h 73"/>
                  <a:gd name="T6" fmla="*/ 4 w 6"/>
                  <a:gd name="T7" fmla="*/ 73 h 73"/>
                  <a:gd name="T8" fmla="*/ 5 w 6"/>
                  <a:gd name="T9" fmla="*/ 72 h 73"/>
                  <a:gd name="T10" fmla="*/ 6 w 6"/>
                  <a:gd name="T11" fmla="*/ 1 h 73"/>
                  <a:gd name="T12" fmla="*/ 5 w 6"/>
                  <a:gd name="T13" fmla="*/ 0 h 73"/>
                  <a:gd name="T14" fmla="*/ 4 w 6"/>
                  <a:gd name="T15" fmla="*/ 1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65" name="Freeform 217"/>
              <p:cNvSpPr>
                <a:spLocks/>
              </p:cNvSpPr>
              <p:nvPr/>
            </p:nvSpPr>
            <p:spPr bwMode="auto">
              <a:xfrm>
                <a:off x="2668" y="943"/>
                <a:ext cx="153" cy="271"/>
              </a:xfrm>
              <a:custGeom>
                <a:avLst/>
                <a:gdLst>
                  <a:gd name="T0" fmla="*/ 3 w 13"/>
                  <a:gd name="T1" fmla="*/ 2 h 23"/>
                  <a:gd name="T2" fmla="*/ 6 w 13"/>
                  <a:gd name="T3" fmla="*/ 21 h 23"/>
                  <a:gd name="T4" fmla="*/ 11 w 13"/>
                  <a:gd name="T5" fmla="*/ 22 h 23"/>
                  <a:gd name="T6" fmla="*/ 12 w 13"/>
                  <a:gd name="T7" fmla="*/ 18 h 23"/>
                  <a:gd name="T8" fmla="*/ 6 w 13"/>
                  <a:gd name="T9" fmla="*/ 2 h 23"/>
                  <a:gd name="T10" fmla="*/ 4 w 13"/>
                  <a:gd name="T11" fmla="*/ 1 h 23"/>
                  <a:gd name="T12" fmla="*/ 3 w 13"/>
                  <a:gd name="T13" fmla="*/ 2 h 23"/>
                </a:gdLst>
                <a:ahLst/>
                <a:cxnLst>
                  <a:cxn ang="0">
                    <a:pos x="T0" y="T1"/>
                  </a:cxn>
                  <a:cxn ang="0">
                    <a:pos x="T2" y="T3"/>
                  </a:cxn>
                  <a:cxn ang="0">
                    <a:pos x="T4" y="T5"/>
                  </a:cxn>
                  <a:cxn ang="0">
                    <a:pos x="T6" y="T7"/>
                  </a:cxn>
                  <a:cxn ang="0">
                    <a:pos x="T8" y="T9"/>
                  </a:cxn>
                  <a:cxn ang="0">
                    <a:pos x="T10" y="T11"/>
                  </a:cxn>
                  <a:cxn ang="0">
                    <a:pos x="T12" y="T13"/>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66" name="Freeform 218"/>
              <p:cNvSpPr>
                <a:spLocks/>
              </p:cNvSpPr>
              <p:nvPr/>
            </p:nvSpPr>
            <p:spPr bwMode="auto">
              <a:xfrm>
                <a:off x="2962" y="896"/>
                <a:ext cx="599" cy="377"/>
              </a:xfrm>
              <a:custGeom>
                <a:avLst/>
                <a:gdLst>
                  <a:gd name="T0" fmla="*/ 2 w 51"/>
                  <a:gd name="T1" fmla="*/ 1 h 32"/>
                  <a:gd name="T2" fmla="*/ 0 w 51"/>
                  <a:gd name="T3" fmla="*/ 23 h 32"/>
                  <a:gd name="T4" fmla="*/ 12 w 51"/>
                  <a:gd name="T5" fmla="*/ 31 h 32"/>
                  <a:gd name="T6" fmla="*/ 48 w 51"/>
                  <a:gd name="T7" fmla="*/ 29 h 32"/>
                  <a:gd name="T8" fmla="*/ 50 w 51"/>
                  <a:gd name="T9" fmla="*/ 17 h 32"/>
                  <a:gd name="T10" fmla="*/ 50 w 51"/>
                  <a:gd name="T11" fmla="*/ 0 h 32"/>
                  <a:gd name="T12" fmla="*/ 2 w 51"/>
                  <a:gd name="T13" fmla="*/ 1 h 32"/>
                </a:gdLst>
                <a:ahLst/>
                <a:cxnLst>
                  <a:cxn ang="0">
                    <a:pos x="T0" y="T1"/>
                  </a:cxn>
                  <a:cxn ang="0">
                    <a:pos x="T2" y="T3"/>
                  </a:cxn>
                  <a:cxn ang="0">
                    <a:pos x="T4" y="T5"/>
                  </a:cxn>
                  <a:cxn ang="0">
                    <a:pos x="T6" y="T7"/>
                  </a:cxn>
                  <a:cxn ang="0">
                    <a:pos x="T8" y="T9"/>
                  </a:cxn>
                  <a:cxn ang="0">
                    <a:pos x="T10" y="T11"/>
                  </a:cxn>
                  <a:cxn ang="0">
                    <a:pos x="T12" y="T13"/>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67" name="Freeform 219"/>
              <p:cNvSpPr>
                <a:spLocks/>
              </p:cNvSpPr>
              <p:nvPr/>
            </p:nvSpPr>
            <p:spPr bwMode="auto">
              <a:xfrm>
                <a:off x="2574" y="720"/>
                <a:ext cx="1023" cy="482"/>
              </a:xfrm>
              <a:custGeom>
                <a:avLst/>
                <a:gdLst>
                  <a:gd name="T0" fmla="*/ 85 w 87"/>
                  <a:gd name="T1" fmla="*/ 5 h 41"/>
                  <a:gd name="T2" fmla="*/ 74 w 87"/>
                  <a:gd name="T3" fmla="*/ 1 h 41"/>
                  <a:gd name="T4" fmla="*/ 49 w 87"/>
                  <a:gd name="T5" fmla="*/ 0 h 41"/>
                  <a:gd name="T6" fmla="*/ 41 w 87"/>
                  <a:gd name="T7" fmla="*/ 0 h 41"/>
                  <a:gd name="T8" fmla="*/ 38 w 87"/>
                  <a:gd name="T9" fmla="*/ 0 h 41"/>
                  <a:gd name="T10" fmla="*/ 33 w 87"/>
                  <a:gd name="T11" fmla="*/ 0 h 41"/>
                  <a:gd name="T12" fmla="*/ 27 w 87"/>
                  <a:gd name="T13" fmla="*/ 1 h 41"/>
                  <a:gd name="T14" fmla="*/ 24 w 87"/>
                  <a:gd name="T15" fmla="*/ 1 h 41"/>
                  <a:gd name="T16" fmla="*/ 19 w 87"/>
                  <a:gd name="T17" fmla="*/ 1 h 41"/>
                  <a:gd name="T18" fmla="*/ 17 w 87"/>
                  <a:gd name="T19" fmla="*/ 2 h 41"/>
                  <a:gd name="T20" fmla="*/ 17 w 87"/>
                  <a:gd name="T21" fmla="*/ 5 h 41"/>
                  <a:gd name="T22" fmla="*/ 16 w 87"/>
                  <a:gd name="T23" fmla="*/ 10 h 41"/>
                  <a:gd name="T24" fmla="*/ 15 w 87"/>
                  <a:gd name="T25" fmla="*/ 18 h 41"/>
                  <a:gd name="T26" fmla="*/ 14 w 87"/>
                  <a:gd name="T27" fmla="*/ 17 h 41"/>
                  <a:gd name="T28" fmla="*/ 14 w 87"/>
                  <a:gd name="T29" fmla="*/ 17 h 41"/>
                  <a:gd name="T30" fmla="*/ 7 w 87"/>
                  <a:gd name="T31" fmla="*/ 17 h 41"/>
                  <a:gd name="T32" fmla="*/ 1 w 87"/>
                  <a:gd name="T33" fmla="*/ 19 h 41"/>
                  <a:gd name="T34" fmla="*/ 1 w 87"/>
                  <a:gd name="T35" fmla="*/ 21 h 41"/>
                  <a:gd name="T36" fmla="*/ 12 w 87"/>
                  <a:gd name="T37" fmla="*/ 21 h 41"/>
                  <a:gd name="T38" fmla="*/ 14 w 87"/>
                  <a:gd name="T39" fmla="*/ 19 h 41"/>
                  <a:gd name="T40" fmla="*/ 17 w 87"/>
                  <a:gd name="T41" fmla="*/ 30 h 41"/>
                  <a:gd name="T42" fmla="*/ 21 w 87"/>
                  <a:gd name="T43" fmla="*/ 38 h 41"/>
                  <a:gd name="T44" fmla="*/ 25 w 87"/>
                  <a:gd name="T45" fmla="*/ 39 h 41"/>
                  <a:gd name="T46" fmla="*/ 25 w 87"/>
                  <a:gd name="T47" fmla="*/ 32 h 41"/>
                  <a:gd name="T48" fmla="*/ 25 w 87"/>
                  <a:gd name="T49" fmla="*/ 22 h 41"/>
                  <a:gd name="T50" fmla="*/ 25 w 87"/>
                  <a:gd name="T51" fmla="*/ 12 h 41"/>
                  <a:gd name="T52" fmla="*/ 29 w 87"/>
                  <a:gd name="T53" fmla="*/ 10 h 41"/>
                  <a:gd name="T54" fmla="*/ 34 w 87"/>
                  <a:gd name="T55" fmla="*/ 10 h 41"/>
                  <a:gd name="T56" fmla="*/ 39 w 87"/>
                  <a:gd name="T57" fmla="*/ 10 h 41"/>
                  <a:gd name="T58" fmla="*/ 54 w 87"/>
                  <a:gd name="T59" fmla="*/ 8 h 41"/>
                  <a:gd name="T60" fmla="*/ 59 w 87"/>
                  <a:gd name="T61" fmla="*/ 8 h 41"/>
                  <a:gd name="T62" fmla="*/ 73 w 87"/>
                  <a:gd name="T63" fmla="*/ 8 h 41"/>
                  <a:gd name="T64" fmla="*/ 78 w 87"/>
                  <a:gd name="T65" fmla="*/ 8 h 41"/>
                  <a:gd name="T66" fmla="*/ 87 w 87"/>
                  <a:gd name="T67"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68" name="Freeform 220"/>
              <p:cNvSpPr>
                <a:spLocks/>
              </p:cNvSpPr>
              <p:nvPr/>
            </p:nvSpPr>
            <p:spPr bwMode="auto">
              <a:xfrm>
                <a:off x="3656" y="779"/>
                <a:ext cx="82" cy="494"/>
              </a:xfrm>
              <a:custGeom>
                <a:avLst/>
                <a:gdLst>
                  <a:gd name="T0" fmla="*/ 6 w 7"/>
                  <a:gd name="T1" fmla="*/ 6 h 42"/>
                  <a:gd name="T2" fmla="*/ 6 w 7"/>
                  <a:gd name="T3" fmla="*/ 3 h 42"/>
                  <a:gd name="T4" fmla="*/ 2 w 7"/>
                  <a:gd name="T5" fmla="*/ 0 h 42"/>
                  <a:gd name="T6" fmla="*/ 0 w 7"/>
                  <a:gd name="T7" fmla="*/ 11 h 42"/>
                  <a:gd name="T8" fmla="*/ 0 w 7"/>
                  <a:gd name="T9" fmla="*/ 25 h 42"/>
                  <a:gd name="T10" fmla="*/ 2 w 7"/>
                  <a:gd name="T11" fmla="*/ 37 h 42"/>
                  <a:gd name="T12" fmla="*/ 3 w 7"/>
                  <a:gd name="T13" fmla="*/ 42 h 42"/>
                  <a:gd name="T14" fmla="*/ 3 w 7"/>
                  <a:gd name="T15" fmla="*/ 42 h 42"/>
                  <a:gd name="T16" fmla="*/ 3 w 7"/>
                  <a:gd name="T17" fmla="*/ 41 h 42"/>
                  <a:gd name="T18" fmla="*/ 4 w 7"/>
                  <a:gd name="T19" fmla="*/ 38 h 42"/>
                  <a:gd name="T20" fmla="*/ 5 w 7"/>
                  <a:gd name="T21" fmla="*/ 35 h 42"/>
                  <a:gd name="T22" fmla="*/ 5 w 7"/>
                  <a:gd name="T23" fmla="*/ 28 h 42"/>
                  <a:gd name="T24" fmla="*/ 6 w 7"/>
                  <a:gd name="T25"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69" name="Freeform 221"/>
              <p:cNvSpPr>
                <a:spLocks/>
              </p:cNvSpPr>
              <p:nvPr/>
            </p:nvSpPr>
            <p:spPr bwMode="auto">
              <a:xfrm>
                <a:off x="2139" y="791"/>
                <a:ext cx="458" cy="1023"/>
              </a:xfrm>
              <a:custGeom>
                <a:avLst/>
                <a:gdLst>
                  <a:gd name="T0" fmla="*/ 36 w 39"/>
                  <a:gd name="T1" fmla="*/ 14 h 87"/>
                  <a:gd name="T2" fmla="*/ 37 w 39"/>
                  <a:gd name="T3" fmla="*/ 13 h 87"/>
                  <a:gd name="T4" fmla="*/ 39 w 39"/>
                  <a:gd name="T5" fmla="*/ 6 h 87"/>
                  <a:gd name="T6" fmla="*/ 39 w 39"/>
                  <a:gd name="T7" fmla="*/ 5 h 87"/>
                  <a:gd name="T8" fmla="*/ 39 w 39"/>
                  <a:gd name="T9" fmla="*/ 4 h 87"/>
                  <a:gd name="T10" fmla="*/ 36 w 39"/>
                  <a:gd name="T11" fmla="*/ 2 h 87"/>
                  <a:gd name="T12" fmla="*/ 17 w 39"/>
                  <a:gd name="T13" fmla="*/ 0 h 87"/>
                  <a:gd name="T14" fmla="*/ 13 w 39"/>
                  <a:gd name="T15" fmla="*/ 0 h 87"/>
                  <a:gd name="T16" fmla="*/ 12 w 39"/>
                  <a:gd name="T17" fmla="*/ 0 h 87"/>
                  <a:gd name="T18" fmla="*/ 11 w 39"/>
                  <a:gd name="T19" fmla="*/ 0 h 87"/>
                  <a:gd name="T20" fmla="*/ 7 w 39"/>
                  <a:gd name="T21" fmla="*/ 1 h 87"/>
                  <a:gd name="T22" fmla="*/ 0 w 39"/>
                  <a:gd name="T23" fmla="*/ 4 h 87"/>
                  <a:gd name="T24" fmla="*/ 1 w 39"/>
                  <a:gd name="T25" fmla="*/ 5 h 87"/>
                  <a:gd name="T26" fmla="*/ 3 w 39"/>
                  <a:gd name="T27" fmla="*/ 5 h 87"/>
                  <a:gd name="T28" fmla="*/ 6 w 39"/>
                  <a:gd name="T29" fmla="*/ 4 h 87"/>
                  <a:gd name="T30" fmla="*/ 9 w 39"/>
                  <a:gd name="T31" fmla="*/ 4 h 87"/>
                  <a:gd name="T32" fmla="*/ 11 w 39"/>
                  <a:gd name="T33" fmla="*/ 3 h 87"/>
                  <a:gd name="T34" fmla="*/ 14 w 39"/>
                  <a:gd name="T35" fmla="*/ 3 h 87"/>
                  <a:gd name="T36" fmla="*/ 27 w 39"/>
                  <a:gd name="T37" fmla="*/ 3 h 87"/>
                  <a:gd name="T38" fmla="*/ 31 w 39"/>
                  <a:gd name="T39" fmla="*/ 5 h 87"/>
                  <a:gd name="T40" fmla="*/ 31 w 39"/>
                  <a:gd name="T41" fmla="*/ 5 h 87"/>
                  <a:gd name="T42" fmla="*/ 30 w 39"/>
                  <a:gd name="T43" fmla="*/ 7 h 87"/>
                  <a:gd name="T44" fmla="*/ 28 w 39"/>
                  <a:gd name="T45" fmla="*/ 19 h 87"/>
                  <a:gd name="T46" fmla="*/ 27 w 39"/>
                  <a:gd name="T47" fmla="*/ 31 h 87"/>
                  <a:gd name="T48" fmla="*/ 27 w 39"/>
                  <a:gd name="T49" fmla="*/ 41 h 87"/>
                  <a:gd name="T50" fmla="*/ 26 w 39"/>
                  <a:gd name="T51" fmla="*/ 56 h 87"/>
                  <a:gd name="T52" fmla="*/ 28 w 39"/>
                  <a:gd name="T53" fmla="*/ 73 h 87"/>
                  <a:gd name="T54" fmla="*/ 27 w 39"/>
                  <a:gd name="T55" fmla="*/ 74 h 87"/>
                  <a:gd name="T56" fmla="*/ 28 w 39"/>
                  <a:gd name="T57" fmla="*/ 79 h 87"/>
                  <a:gd name="T58" fmla="*/ 28 w 39"/>
                  <a:gd name="T59" fmla="*/ 84 h 87"/>
                  <a:gd name="T60" fmla="*/ 29 w 39"/>
                  <a:gd name="T61" fmla="*/ 87 h 87"/>
                  <a:gd name="T62" fmla="*/ 29 w 39"/>
                  <a:gd name="T63" fmla="*/ 87 h 87"/>
                  <a:gd name="T64" fmla="*/ 30 w 39"/>
                  <a:gd name="T65" fmla="*/ 84 h 87"/>
                  <a:gd name="T66" fmla="*/ 30 w 39"/>
                  <a:gd name="T67" fmla="*/ 77 h 87"/>
                  <a:gd name="T68" fmla="*/ 31 w 39"/>
                  <a:gd name="T69" fmla="*/ 74 h 87"/>
                  <a:gd name="T70" fmla="*/ 31 w 39"/>
                  <a:gd name="T71" fmla="*/ 73 h 87"/>
                  <a:gd name="T72" fmla="*/ 31 w 39"/>
                  <a:gd name="T73" fmla="*/ 71 h 87"/>
                  <a:gd name="T74" fmla="*/ 31 w 39"/>
                  <a:gd name="T75" fmla="*/ 67 h 87"/>
                  <a:gd name="T76" fmla="*/ 32 w 39"/>
                  <a:gd name="T77" fmla="*/ 59 h 87"/>
                  <a:gd name="T78" fmla="*/ 32 w 39"/>
                  <a:gd name="T79" fmla="*/ 55 h 87"/>
                  <a:gd name="T80" fmla="*/ 33 w 39"/>
                  <a:gd name="T81" fmla="*/ 43 h 87"/>
                  <a:gd name="T82" fmla="*/ 34 w 39"/>
                  <a:gd name="T83" fmla="*/ 38 h 87"/>
                  <a:gd name="T84" fmla="*/ 35 w 39"/>
                  <a:gd name="T85" fmla="*/ 24 h 87"/>
                  <a:gd name="T86" fmla="*/ 36 w 39"/>
                  <a:gd name="T87"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70" name="Freeform 222"/>
              <p:cNvSpPr>
                <a:spLocks/>
              </p:cNvSpPr>
              <p:nvPr/>
            </p:nvSpPr>
            <p:spPr bwMode="auto">
              <a:xfrm>
                <a:off x="1962" y="849"/>
                <a:ext cx="200" cy="1047"/>
              </a:xfrm>
              <a:custGeom>
                <a:avLst/>
                <a:gdLst>
                  <a:gd name="T0" fmla="*/ 10 w 17"/>
                  <a:gd name="T1" fmla="*/ 47 h 89"/>
                  <a:gd name="T2" fmla="*/ 10 w 17"/>
                  <a:gd name="T3" fmla="*/ 44 h 89"/>
                  <a:gd name="T4" fmla="*/ 10 w 17"/>
                  <a:gd name="T5" fmla="*/ 41 h 89"/>
                  <a:gd name="T6" fmla="*/ 12 w 17"/>
                  <a:gd name="T7" fmla="*/ 34 h 89"/>
                  <a:gd name="T8" fmla="*/ 13 w 17"/>
                  <a:gd name="T9" fmla="*/ 24 h 89"/>
                  <a:gd name="T10" fmla="*/ 13 w 17"/>
                  <a:gd name="T11" fmla="*/ 21 h 89"/>
                  <a:gd name="T12" fmla="*/ 15 w 17"/>
                  <a:gd name="T13" fmla="*/ 15 h 89"/>
                  <a:gd name="T14" fmla="*/ 15 w 17"/>
                  <a:gd name="T15" fmla="*/ 13 h 89"/>
                  <a:gd name="T16" fmla="*/ 15 w 17"/>
                  <a:gd name="T17" fmla="*/ 10 h 89"/>
                  <a:gd name="T18" fmla="*/ 16 w 17"/>
                  <a:gd name="T19" fmla="*/ 9 h 89"/>
                  <a:gd name="T20" fmla="*/ 17 w 17"/>
                  <a:gd name="T21" fmla="*/ 8 h 89"/>
                  <a:gd name="T22" fmla="*/ 17 w 17"/>
                  <a:gd name="T23" fmla="*/ 7 h 89"/>
                  <a:gd name="T24" fmla="*/ 17 w 17"/>
                  <a:gd name="T25" fmla="*/ 7 h 89"/>
                  <a:gd name="T26" fmla="*/ 14 w 17"/>
                  <a:gd name="T27" fmla="*/ 5 h 89"/>
                  <a:gd name="T28" fmla="*/ 13 w 17"/>
                  <a:gd name="T29" fmla="*/ 3 h 89"/>
                  <a:gd name="T30" fmla="*/ 9 w 17"/>
                  <a:gd name="T31" fmla="*/ 1 h 89"/>
                  <a:gd name="T32" fmla="*/ 7 w 17"/>
                  <a:gd name="T33" fmla="*/ 0 h 89"/>
                  <a:gd name="T34" fmla="*/ 4 w 17"/>
                  <a:gd name="T35" fmla="*/ 2 h 89"/>
                  <a:gd name="T36" fmla="*/ 4 w 17"/>
                  <a:gd name="T37" fmla="*/ 5 h 89"/>
                  <a:gd name="T38" fmla="*/ 2 w 17"/>
                  <a:gd name="T39" fmla="*/ 13 h 89"/>
                  <a:gd name="T40" fmla="*/ 2 w 17"/>
                  <a:gd name="T41" fmla="*/ 17 h 89"/>
                  <a:gd name="T42" fmla="*/ 1 w 17"/>
                  <a:gd name="T43" fmla="*/ 21 h 89"/>
                  <a:gd name="T44" fmla="*/ 1 w 17"/>
                  <a:gd name="T45" fmla="*/ 33 h 89"/>
                  <a:gd name="T46" fmla="*/ 0 w 17"/>
                  <a:gd name="T47" fmla="*/ 40 h 89"/>
                  <a:gd name="T48" fmla="*/ 0 w 17"/>
                  <a:gd name="T49" fmla="*/ 52 h 89"/>
                  <a:gd name="T50" fmla="*/ 2 w 17"/>
                  <a:gd name="T51" fmla="*/ 70 h 89"/>
                  <a:gd name="T52" fmla="*/ 6 w 17"/>
                  <a:gd name="T53" fmla="*/ 85 h 89"/>
                  <a:gd name="T54" fmla="*/ 8 w 17"/>
                  <a:gd name="T55" fmla="*/ 89 h 89"/>
                  <a:gd name="T56" fmla="*/ 8 w 17"/>
                  <a:gd name="T57" fmla="*/ 89 h 89"/>
                  <a:gd name="T58" fmla="*/ 8 w 17"/>
                  <a:gd name="T59" fmla="*/ 87 h 89"/>
                  <a:gd name="T60" fmla="*/ 8 w 17"/>
                  <a:gd name="T61" fmla="*/ 86 h 89"/>
                  <a:gd name="T62" fmla="*/ 9 w 17"/>
                  <a:gd name="T63" fmla="*/ 81 h 89"/>
                  <a:gd name="T64" fmla="*/ 9 w 17"/>
                  <a:gd name="T65" fmla="*/ 76 h 89"/>
                  <a:gd name="T66" fmla="*/ 9 w 17"/>
                  <a:gd name="T67" fmla="*/ 74 h 89"/>
                  <a:gd name="T68" fmla="*/ 9 w 17"/>
                  <a:gd name="T69" fmla="*/ 71 h 89"/>
                  <a:gd name="T70" fmla="*/ 9 w 17"/>
                  <a:gd name="T71" fmla="*/ 68 h 89"/>
                  <a:gd name="T72" fmla="*/ 9 w 17"/>
                  <a:gd name="T73" fmla="*/ 64 h 89"/>
                  <a:gd name="T74" fmla="*/ 9 w 17"/>
                  <a:gd name="T75" fmla="*/ 61 h 89"/>
                  <a:gd name="T76" fmla="*/ 8 w 17"/>
                  <a:gd name="T77" fmla="*/ 59 h 89"/>
                  <a:gd name="T78" fmla="*/ 9 w 17"/>
                  <a:gd name="T79" fmla="*/ 52 h 89"/>
                  <a:gd name="T80" fmla="*/ 10 w 17"/>
                  <a:gd name="T81" fmla="*/ 4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71" name="Freeform 223"/>
              <p:cNvSpPr>
                <a:spLocks/>
              </p:cNvSpPr>
              <p:nvPr/>
            </p:nvSpPr>
            <p:spPr bwMode="auto">
              <a:xfrm>
                <a:off x="2962" y="873"/>
                <a:ext cx="611" cy="70"/>
              </a:xfrm>
              <a:custGeom>
                <a:avLst/>
                <a:gdLst>
                  <a:gd name="T0" fmla="*/ 52 w 52"/>
                  <a:gd name="T1" fmla="*/ 2 h 6"/>
                  <a:gd name="T2" fmla="*/ 52 w 52"/>
                  <a:gd name="T3" fmla="*/ 2 h 6"/>
                  <a:gd name="T4" fmla="*/ 48 w 52"/>
                  <a:gd name="T5" fmla="*/ 1 h 6"/>
                  <a:gd name="T6" fmla="*/ 46 w 52"/>
                  <a:gd name="T7" fmla="*/ 1 h 6"/>
                  <a:gd name="T8" fmla="*/ 41 w 52"/>
                  <a:gd name="T9" fmla="*/ 0 h 6"/>
                  <a:gd name="T10" fmla="*/ 35 w 52"/>
                  <a:gd name="T11" fmla="*/ 0 h 6"/>
                  <a:gd name="T12" fmla="*/ 23 w 52"/>
                  <a:gd name="T13" fmla="*/ 0 h 6"/>
                  <a:gd name="T14" fmla="*/ 18 w 52"/>
                  <a:gd name="T15" fmla="*/ 0 h 6"/>
                  <a:gd name="T16" fmla="*/ 15 w 52"/>
                  <a:gd name="T17" fmla="*/ 1 h 6"/>
                  <a:gd name="T18" fmla="*/ 13 w 52"/>
                  <a:gd name="T19" fmla="*/ 1 h 6"/>
                  <a:gd name="T20" fmla="*/ 12 w 52"/>
                  <a:gd name="T21" fmla="*/ 1 h 6"/>
                  <a:gd name="T22" fmla="*/ 10 w 52"/>
                  <a:gd name="T23" fmla="*/ 1 h 6"/>
                  <a:gd name="T24" fmla="*/ 8 w 52"/>
                  <a:gd name="T25" fmla="*/ 1 h 6"/>
                  <a:gd name="T26" fmla="*/ 7 w 52"/>
                  <a:gd name="T27" fmla="*/ 2 h 6"/>
                  <a:gd name="T28" fmla="*/ 4 w 52"/>
                  <a:gd name="T29" fmla="*/ 2 h 6"/>
                  <a:gd name="T30" fmla="*/ 3 w 52"/>
                  <a:gd name="T31" fmla="*/ 2 h 6"/>
                  <a:gd name="T32" fmla="*/ 0 w 52"/>
                  <a:gd name="T33" fmla="*/ 4 h 6"/>
                  <a:gd name="T34" fmla="*/ 0 w 52"/>
                  <a:gd name="T35" fmla="*/ 4 h 6"/>
                  <a:gd name="T36" fmla="*/ 0 w 52"/>
                  <a:gd name="T37" fmla="*/ 4 h 6"/>
                  <a:gd name="T38" fmla="*/ 2 w 52"/>
                  <a:gd name="T39" fmla="*/ 5 h 6"/>
                  <a:gd name="T40" fmla="*/ 7 w 52"/>
                  <a:gd name="T41" fmla="*/ 6 h 6"/>
                  <a:gd name="T42" fmla="*/ 24 w 52"/>
                  <a:gd name="T43" fmla="*/ 6 h 6"/>
                  <a:gd name="T44" fmla="*/ 39 w 52"/>
                  <a:gd name="T45" fmla="*/ 5 h 6"/>
                  <a:gd name="T46" fmla="*/ 52 w 52"/>
                  <a:gd name="T47" fmla="*/ 3 h 6"/>
                  <a:gd name="T48" fmla="*/ 52 w 52"/>
                  <a:gd name="T4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72" name="Freeform 224"/>
              <p:cNvSpPr>
                <a:spLocks/>
              </p:cNvSpPr>
              <p:nvPr/>
            </p:nvSpPr>
            <p:spPr bwMode="auto">
              <a:xfrm>
                <a:off x="1680" y="920"/>
                <a:ext cx="2317" cy="1564"/>
              </a:xfrm>
              <a:custGeom>
                <a:avLst/>
                <a:gdLst>
                  <a:gd name="T0" fmla="*/ 25 w 197"/>
                  <a:gd name="T1" fmla="*/ 131 h 133"/>
                  <a:gd name="T2" fmla="*/ 51 w 197"/>
                  <a:gd name="T3" fmla="*/ 114 h 133"/>
                  <a:gd name="T4" fmla="*/ 65 w 197"/>
                  <a:gd name="T5" fmla="*/ 115 h 133"/>
                  <a:gd name="T6" fmla="*/ 77 w 197"/>
                  <a:gd name="T7" fmla="*/ 115 h 133"/>
                  <a:gd name="T8" fmla="*/ 102 w 197"/>
                  <a:gd name="T9" fmla="*/ 115 h 133"/>
                  <a:gd name="T10" fmla="*/ 122 w 197"/>
                  <a:gd name="T11" fmla="*/ 114 h 133"/>
                  <a:gd name="T12" fmla="*/ 130 w 197"/>
                  <a:gd name="T13" fmla="*/ 114 h 133"/>
                  <a:gd name="T14" fmla="*/ 145 w 197"/>
                  <a:gd name="T15" fmla="*/ 113 h 133"/>
                  <a:gd name="T16" fmla="*/ 155 w 197"/>
                  <a:gd name="T17" fmla="*/ 113 h 133"/>
                  <a:gd name="T18" fmla="*/ 176 w 197"/>
                  <a:gd name="T19" fmla="*/ 110 h 133"/>
                  <a:gd name="T20" fmla="*/ 192 w 197"/>
                  <a:gd name="T21" fmla="*/ 106 h 133"/>
                  <a:gd name="T22" fmla="*/ 189 w 197"/>
                  <a:gd name="T23" fmla="*/ 106 h 133"/>
                  <a:gd name="T24" fmla="*/ 192 w 197"/>
                  <a:gd name="T25" fmla="*/ 97 h 133"/>
                  <a:gd name="T26" fmla="*/ 193 w 197"/>
                  <a:gd name="T27" fmla="*/ 90 h 133"/>
                  <a:gd name="T28" fmla="*/ 194 w 197"/>
                  <a:gd name="T29" fmla="*/ 81 h 133"/>
                  <a:gd name="T30" fmla="*/ 195 w 197"/>
                  <a:gd name="T31" fmla="*/ 70 h 133"/>
                  <a:gd name="T32" fmla="*/ 196 w 197"/>
                  <a:gd name="T33" fmla="*/ 65 h 133"/>
                  <a:gd name="T34" fmla="*/ 197 w 197"/>
                  <a:gd name="T35" fmla="*/ 56 h 133"/>
                  <a:gd name="T36" fmla="*/ 197 w 197"/>
                  <a:gd name="T37" fmla="*/ 45 h 133"/>
                  <a:gd name="T38" fmla="*/ 195 w 197"/>
                  <a:gd name="T39" fmla="*/ 19 h 133"/>
                  <a:gd name="T40" fmla="*/ 193 w 197"/>
                  <a:gd name="T41" fmla="*/ 7 h 133"/>
                  <a:gd name="T42" fmla="*/ 179 w 197"/>
                  <a:gd name="T43" fmla="*/ 0 h 133"/>
                  <a:gd name="T44" fmla="*/ 185 w 197"/>
                  <a:gd name="T45" fmla="*/ 5 h 133"/>
                  <a:gd name="T46" fmla="*/ 187 w 197"/>
                  <a:gd name="T47" fmla="*/ 75 h 133"/>
                  <a:gd name="T48" fmla="*/ 188 w 197"/>
                  <a:gd name="T49" fmla="*/ 106 h 133"/>
                  <a:gd name="T50" fmla="*/ 182 w 197"/>
                  <a:gd name="T51" fmla="*/ 106 h 133"/>
                  <a:gd name="T52" fmla="*/ 171 w 197"/>
                  <a:gd name="T53" fmla="*/ 107 h 133"/>
                  <a:gd name="T54" fmla="*/ 141 w 197"/>
                  <a:gd name="T55" fmla="*/ 107 h 133"/>
                  <a:gd name="T56" fmla="*/ 108 w 197"/>
                  <a:gd name="T57" fmla="*/ 107 h 133"/>
                  <a:gd name="T58" fmla="*/ 99 w 197"/>
                  <a:gd name="T59" fmla="*/ 107 h 133"/>
                  <a:gd name="T60" fmla="*/ 88 w 197"/>
                  <a:gd name="T61" fmla="*/ 107 h 133"/>
                  <a:gd name="T62" fmla="*/ 73 w 197"/>
                  <a:gd name="T63" fmla="*/ 107 h 133"/>
                  <a:gd name="T64" fmla="*/ 55 w 197"/>
                  <a:gd name="T65" fmla="*/ 107 h 133"/>
                  <a:gd name="T66" fmla="*/ 57 w 197"/>
                  <a:gd name="T67" fmla="*/ 97 h 133"/>
                  <a:gd name="T68" fmla="*/ 59 w 197"/>
                  <a:gd name="T69" fmla="*/ 89 h 133"/>
                  <a:gd name="T70" fmla="*/ 57 w 197"/>
                  <a:gd name="T71" fmla="*/ 92 h 133"/>
                  <a:gd name="T72" fmla="*/ 50 w 197"/>
                  <a:gd name="T73" fmla="*/ 107 h 133"/>
                  <a:gd name="T74" fmla="*/ 30 w 197"/>
                  <a:gd name="T75" fmla="*/ 102 h 133"/>
                  <a:gd name="T76" fmla="*/ 25 w 197"/>
                  <a:gd name="T77" fmla="*/ 91 h 133"/>
                  <a:gd name="T78" fmla="*/ 21 w 197"/>
                  <a:gd name="T79" fmla="*/ 82 h 133"/>
                  <a:gd name="T80" fmla="*/ 25 w 197"/>
                  <a:gd name="T81" fmla="*/ 103 h 133"/>
                  <a:gd name="T82" fmla="*/ 45 w 197"/>
                  <a:gd name="T83" fmla="*/ 113 h 133"/>
                  <a:gd name="T84" fmla="*/ 22 w 197"/>
                  <a:gd name="T85" fmla="*/ 130 h 133"/>
                  <a:gd name="T86" fmla="*/ 10 w 197"/>
                  <a:gd name="T87" fmla="*/ 129 h 133"/>
                  <a:gd name="T88" fmla="*/ 3 w 197"/>
                  <a:gd name="T89" fmla="*/ 106 h 133"/>
                  <a:gd name="T90" fmla="*/ 8 w 197"/>
                  <a:gd name="T91" fmla="*/ 95 h 133"/>
                  <a:gd name="T92" fmla="*/ 1 w 197"/>
                  <a:gd name="T93" fmla="*/ 104 h 133"/>
                  <a:gd name="T94" fmla="*/ 97 w 197"/>
                  <a:gd name="T95" fmla="*/ 108 h 133"/>
                  <a:gd name="T96" fmla="*/ 96 w 197"/>
                  <a:gd name="T97" fmla="*/ 108 h 133"/>
                  <a:gd name="T98" fmla="*/ 70 w 197"/>
                  <a:gd name="T99" fmla="*/ 113 h 133"/>
                  <a:gd name="T100" fmla="*/ 70 w 197"/>
                  <a:gd name="T101" fmla="*/ 113 h 133"/>
                  <a:gd name="T102" fmla="*/ 69 w 197"/>
                  <a:gd name="T103" fmla="*/ 113 h 133"/>
                  <a:gd name="T104" fmla="*/ 69 w 197"/>
                  <a:gd name="T105" fmla="*/ 113 h 133"/>
                  <a:gd name="T106" fmla="*/ 68 w 197"/>
                  <a:gd name="T107" fmla="*/ 115 h 133"/>
                  <a:gd name="T108" fmla="*/ 67 w 197"/>
                  <a:gd name="T109" fmla="*/ 114 h 133"/>
                  <a:gd name="T110" fmla="*/ 67 w 197"/>
                  <a:gd name="T111" fmla="*/ 11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73" name="Freeform 225"/>
              <p:cNvSpPr>
                <a:spLocks/>
              </p:cNvSpPr>
              <p:nvPr/>
            </p:nvSpPr>
            <p:spPr bwMode="auto">
              <a:xfrm>
                <a:off x="3503" y="920"/>
                <a:ext cx="70" cy="306"/>
              </a:xfrm>
              <a:custGeom>
                <a:avLst/>
                <a:gdLst>
                  <a:gd name="T0" fmla="*/ 4 w 6"/>
                  <a:gd name="T1" fmla="*/ 25 h 26"/>
                  <a:gd name="T2" fmla="*/ 5 w 6"/>
                  <a:gd name="T3" fmla="*/ 24 h 26"/>
                  <a:gd name="T4" fmla="*/ 5 w 6"/>
                  <a:gd name="T5" fmla="*/ 21 h 26"/>
                  <a:gd name="T6" fmla="*/ 5 w 6"/>
                  <a:gd name="T7" fmla="*/ 6 h 26"/>
                  <a:gd name="T8" fmla="*/ 5 w 6"/>
                  <a:gd name="T9" fmla="*/ 1 h 26"/>
                  <a:gd name="T10" fmla="*/ 4 w 6"/>
                  <a:gd name="T11" fmla="*/ 0 h 26"/>
                  <a:gd name="T12" fmla="*/ 2 w 6"/>
                  <a:gd name="T13" fmla="*/ 4 h 26"/>
                  <a:gd name="T14" fmla="*/ 1 w 6"/>
                  <a:gd name="T15" fmla="*/ 5 h 26"/>
                  <a:gd name="T16" fmla="*/ 1 w 6"/>
                  <a:gd name="T17" fmla="*/ 9 h 26"/>
                  <a:gd name="T18" fmla="*/ 0 w 6"/>
                  <a:gd name="T19" fmla="*/ 18 h 26"/>
                  <a:gd name="T20" fmla="*/ 1 w 6"/>
                  <a:gd name="T21" fmla="*/ 21 h 26"/>
                  <a:gd name="T22" fmla="*/ 1 w 6"/>
                  <a:gd name="T23" fmla="*/ 23 h 26"/>
                  <a:gd name="T24" fmla="*/ 2 w 6"/>
                  <a:gd name="T25" fmla="*/ 26 h 26"/>
                  <a:gd name="T26" fmla="*/ 3 w 6"/>
                  <a:gd name="T27" fmla="*/ 25 h 26"/>
                  <a:gd name="T28" fmla="*/ 4 w 6"/>
                  <a:gd name="T29" fmla="*/ 25 h 26"/>
                  <a:gd name="T30" fmla="*/ 4 w 6"/>
                  <a:gd name="T3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74" name="Freeform 226"/>
              <p:cNvSpPr>
                <a:spLocks/>
              </p:cNvSpPr>
              <p:nvPr/>
            </p:nvSpPr>
            <p:spPr bwMode="auto">
              <a:xfrm>
                <a:off x="2938" y="943"/>
                <a:ext cx="600" cy="341"/>
              </a:xfrm>
              <a:custGeom>
                <a:avLst/>
                <a:gdLst>
                  <a:gd name="T0" fmla="*/ 28 w 51"/>
                  <a:gd name="T1" fmla="*/ 29 h 29"/>
                  <a:gd name="T2" fmla="*/ 36 w 51"/>
                  <a:gd name="T3" fmla="*/ 28 h 29"/>
                  <a:gd name="T4" fmla="*/ 38 w 51"/>
                  <a:gd name="T5" fmla="*/ 28 h 29"/>
                  <a:gd name="T6" fmla="*/ 43 w 51"/>
                  <a:gd name="T7" fmla="*/ 28 h 29"/>
                  <a:gd name="T8" fmla="*/ 51 w 51"/>
                  <a:gd name="T9" fmla="*/ 25 h 29"/>
                  <a:gd name="T10" fmla="*/ 51 w 51"/>
                  <a:gd name="T11" fmla="*/ 25 h 29"/>
                  <a:gd name="T12" fmla="*/ 51 w 51"/>
                  <a:gd name="T13" fmla="*/ 25 h 29"/>
                  <a:gd name="T14" fmla="*/ 50 w 51"/>
                  <a:gd name="T15" fmla="*/ 25 h 29"/>
                  <a:gd name="T16" fmla="*/ 47 w 51"/>
                  <a:gd name="T17" fmla="*/ 23 h 29"/>
                  <a:gd name="T18" fmla="*/ 38 w 51"/>
                  <a:gd name="T19" fmla="*/ 22 h 29"/>
                  <a:gd name="T20" fmla="*/ 18 w 51"/>
                  <a:gd name="T21" fmla="*/ 21 h 29"/>
                  <a:gd name="T22" fmla="*/ 10 w 51"/>
                  <a:gd name="T23" fmla="*/ 21 h 29"/>
                  <a:gd name="T24" fmla="*/ 7 w 51"/>
                  <a:gd name="T25" fmla="*/ 21 h 29"/>
                  <a:gd name="T26" fmla="*/ 6 w 51"/>
                  <a:gd name="T27" fmla="*/ 21 h 29"/>
                  <a:gd name="T28" fmla="*/ 5 w 51"/>
                  <a:gd name="T29" fmla="*/ 21 h 29"/>
                  <a:gd name="T30" fmla="*/ 5 w 51"/>
                  <a:gd name="T31" fmla="*/ 21 h 29"/>
                  <a:gd name="T32" fmla="*/ 5 w 51"/>
                  <a:gd name="T33" fmla="*/ 18 h 29"/>
                  <a:gd name="T34" fmla="*/ 4 w 51"/>
                  <a:gd name="T35" fmla="*/ 0 h 29"/>
                  <a:gd name="T36" fmla="*/ 1 w 51"/>
                  <a:gd name="T37" fmla="*/ 6 h 29"/>
                  <a:gd name="T38" fmla="*/ 0 w 51"/>
                  <a:gd name="T39" fmla="*/ 18 h 29"/>
                  <a:gd name="T40" fmla="*/ 1 w 51"/>
                  <a:gd name="T41" fmla="*/ 23 h 29"/>
                  <a:gd name="T42" fmla="*/ 2 w 51"/>
                  <a:gd name="T43" fmla="*/ 25 h 29"/>
                  <a:gd name="T44" fmla="*/ 4 w 51"/>
                  <a:gd name="T45" fmla="*/ 28 h 29"/>
                  <a:gd name="T46" fmla="*/ 13 w 51"/>
                  <a:gd name="T47" fmla="*/ 28 h 29"/>
                  <a:gd name="T48" fmla="*/ 19 w 51"/>
                  <a:gd name="T49" fmla="*/ 29 h 29"/>
                  <a:gd name="T50" fmla="*/ 28 w 51"/>
                  <a:gd name="T5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75" name="Freeform 227"/>
              <p:cNvSpPr>
                <a:spLocks/>
              </p:cNvSpPr>
              <p:nvPr/>
            </p:nvSpPr>
            <p:spPr bwMode="auto">
              <a:xfrm>
                <a:off x="3232" y="1367"/>
                <a:ext cx="318" cy="106"/>
              </a:xfrm>
              <a:custGeom>
                <a:avLst/>
                <a:gdLst>
                  <a:gd name="T0" fmla="*/ 27 w 27"/>
                  <a:gd name="T1" fmla="*/ 3 h 9"/>
                  <a:gd name="T2" fmla="*/ 26 w 27"/>
                  <a:gd name="T3" fmla="*/ 3 h 9"/>
                  <a:gd name="T4" fmla="*/ 26 w 27"/>
                  <a:gd name="T5" fmla="*/ 3 h 9"/>
                  <a:gd name="T6" fmla="*/ 16 w 27"/>
                  <a:gd name="T7" fmla="*/ 1 h 9"/>
                  <a:gd name="T8" fmla="*/ 0 w 27"/>
                  <a:gd name="T9" fmla="*/ 0 h 9"/>
                  <a:gd name="T10" fmla="*/ 0 w 27"/>
                  <a:gd name="T11" fmla="*/ 1 h 9"/>
                  <a:gd name="T12" fmla="*/ 1 w 27"/>
                  <a:gd name="T13" fmla="*/ 2 h 9"/>
                  <a:gd name="T14" fmla="*/ 0 w 27"/>
                  <a:gd name="T15" fmla="*/ 2 h 9"/>
                  <a:gd name="T16" fmla="*/ 0 w 27"/>
                  <a:gd name="T17" fmla="*/ 6 h 9"/>
                  <a:gd name="T18" fmla="*/ 1 w 27"/>
                  <a:gd name="T19" fmla="*/ 7 h 9"/>
                  <a:gd name="T20" fmla="*/ 3 w 27"/>
                  <a:gd name="T21" fmla="*/ 8 h 9"/>
                  <a:gd name="T22" fmla="*/ 9 w 27"/>
                  <a:gd name="T23" fmla="*/ 7 h 9"/>
                  <a:gd name="T24" fmla="*/ 10 w 27"/>
                  <a:gd name="T25" fmla="*/ 7 h 9"/>
                  <a:gd name="T26" fmla="*/ 15 w 27"/>
                  <a:gd name="T27" fmla="*/ 6 h 9"/>
                  <a:gd name="T28" fmla="*/ 16 w 27"/>
                  <a:gd name="T29" fmla="*/ 6 h 9"/>
                  <a:gd name="T30" fmla="*/ 18 w 27"/>
                  <a:gd name="T31" fmla="*/ 6 h 9"/>
                  <a:gd name="T32" fmla="*/ 27 w 27"/>
                  <a:gd name="T33" fmla="*/ 4 h 9"/>
                  <a:gd name="T34" fmla="*/ 27 w 27"/>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76" name="Freeform 228"/>
              <p:cNvSpPr>
                <a:spLocks/>
              </p:cNvSpPr>
              <p:nvPr/>
            </p:nvSpPr>
            <p:spPr bwMode="auto">
              <a:xfrm>
                <a:off x="2633" y="1473"/>
                <a:ext cx="399" cy="35"/>
              </a:xfrm>
              <a:custGeom>
                <a:avLst/>
                <a:gdLst>
                  <a:gd name="T0" fmla="*/ 3 w 34"/>
                  <a:gd name="T1" fmla="*/ 2 h 3"/>
                  <a:gd name="T2" fmla="*/ 8 w 34"/>
                  <a:gd name="T3" fmla="*/ 3 h 3"/>
                  <a:gd name="T4" fmla="*/ 10 w 34"/>
                  <a:gd name="T5" fmla="*/ 2 h 3"/>
                  <a:gd name="T6" fmla="*/ 12 w 34"/>
                  <a:gd name="T7" fmla="*/ 2 h 3"/>
                  <a:gd name="T8" fmla="*/ 16 w 34"/>
                  <a:gd name="T9" fmla="*/ 2 h 3"/>
                  <a:gd name="T10" fmla="*/ 22 w 34"/>
                  <a:gd name="T11" fmla="*/ 1 h 3"/>
                  <a:gd name="T12" fmla="*/ 28 w 34"/>
                  <a:gd name="T13" fmla="*/ 2 h 3"/>
                  <a:gd name="T14" fmla="*/ 34 w 34"/>
                  <a:gd name="T15" fmla="*/ 1 h 3"/>
                  <a:gd name="T16" fmla="*/ 34 w 34"/>
                  <a:gd name="T17" fmla="*/ 1 h 3"/>
                  <a:gd name="T18" fmla="*/ 34 w 34"/>
                  <a:gd name="T19" fmla="*/ 1 h 3"/>
                  <a:gd name="T20" fmla="*/ 34 w 34"/>
                  <a:gd name="T21" fmla="*/ 1 h 3"/>
                  <a:gd name="T22" fmla="*/ 34 w 34"/>
                  <a:gd name="T23" fmla="*/ 1 h 3"/>
                  <a:gd name="T24" fmla="*/ 31 w 34"/>
                  <a:gd name="T25" fmla="*/ 1 h 3"/>
                  <a:gd name="T26" fmla="*/ 21 w 34"/>
                  <a:gd name="T27" fmla="*/ 0 h 3"/>
                  <a:gd name="T28" fmla="*/ 9 w 34"/>
                  <a:gd name="T29" fmla="*/ 0 h 3"/>
                  <a:gd name="T30" fmla="*/ 5 w 34"/>
                  <a:gd name="T31" fmla="*/ 0 h 3"/>
                  <a:gd name="T32" fmla="*/ 2 w 34"/>
                  <a:gd name="T33" fmla="*/ 0 h 3"/>
                  <a:gd name="T34" fmla="*/ 0 w 34"/>
                  <a:gd name="T35" fmla="*/ 1 h 3"/>
                  <a:gd name="T36" fmla="*/ 1 w 34"/>
                  <a:gd name="T37" fmla="*/ 2 h 3"/>
                  <a:gd name="T38" fmla="*/ 3 w 34"/>
                  <a:gd name="T3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77" name="Freeform 229"/>
              <p:cNvSpPr>
                <a:spLocks/>
              </p:cNvSpPr>
              <p:nvPr/>
            </p:nvSpPr>
            <p:spPr bwMode="auto">
              <a:xfrm>
                <a:off x="3232" y="1508"/>
                <a:ext cx="271" cy="70"/>
              </a:xfrm>
              <a:custGeom>
                <a:avLst/>
                <a:gdLst>
                  <a:gd name="T0" fmla="*/ 23 w 23"/>
                  <a:gd name="T1" fmla="*/ 0 h 6"/>
                  <a:gd name="T2" fmla="*/ 18 w 23"/>
                  <a:gd name="T3" fmla="*/ 0 h 6"/>
                  <a:gd name="T4" fmla="*/ 11 w 23"/>
                  <a:gd name="T5" fmla="*/ 0 h 6"/>
                  <a:gd name="T6" fmla="*/ 2 w 23"/>
                  <a:gd name="T7" fmla="*/ 0 h 6"/>
                  <a:gd name="T8" fmla="*/ 1 w 23"/>
                  <a:gd name="T9" fmla="*/ 0 h 6"/>
                  <a:gd name="T10" fmla="*/ 0 w 23"/>
                  <a:gd name="T11" fmla="*/ 2 h 6"/>
                  <a:gd name="T12" fmla="*/ 1 w 23"/>
                  <a:gd name="T13" fmla="*/ 5 h 6"/>
                  <a:gd name="T14" fmla="*/ 3 w 23"/>
                  <a:gd name="T15" fmla="*/ 6 h 6"/>
                  <a:gd name="T16" fmla="*/ 4 w 23"/>
                  <a:gd name="T17" fmla="*/ 6 h 6"/>
                  <a:gd name="T18" fmla="*/ 7 w 23"/>
                  <a:gd name="T19" fmla="*/ 5 h 6"/>
                  <a:gd name="T20" fmla="*/ 11 w 23"/>
                  <a:gd name="T21" fmla="*/ 4 h 6"/>
                  <a:gd name="T22" fmla="*/ 13 w 23"/>
                  <a:gd name="T23" fmla="*/ 4 h 6"/>
                  <a:gd name="T24" fmla="*/ 23 w 23"/>
                  <a:gd name="T25" fmla="*/ 1 h 6"/>
                  <a:gd name="T26" fmla="*/ 23 w 23"/>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78" name="Freeform 230"/>
              <p:cNvSpPr>
                <a:spLocks/>
              </p:cNvSpPr>
              <p:nvPr/>
            </p:nvSpPr>
            <p:spPr bwMode="auto">
              <a:xfrm>
                <a:off x="2644" y="1590"/>
                <a:ext cx="400" cy="35"/>
              </a:xfrm>
              <a:custGeom>
                <a:avLst/>
                <a:gdLst>
                  <a:gd name="T0" fmla="*/ 8 w 34"/>
                  <a:gd name="T1" fmla="*/ 3 h 3"/>
                  <a:gd name="T2" fmla="*/ 14 w 34"/>
                  <a:gd name="T3" fmla="*/ 3 h 3"/>
                  <a:gd name="T4" fmla="*/ 19 w 34"/>
                  <a:gd name="T5" fmla="*/ 3 h 3"/>
                  <a:gd name="T6" fmla="*/ 26 w 34"/>
                  <a:gd name="T7" fmla="*/ 2 h 3"/>
                  <a:gd name="T8" fmla="*/ 34 w 34"/>
                  <a:gd name="T9" fmla="*/ 1 h 3"/>
                  <a:gd name="T10" fmla="*/ 34 w 34"/>
                  <a:gd name="T11" fmla="*/ 1 h 3"/>
                  <a:gd name="T12" fmla="*/ 34 w 34"/>
                  <a:gd name="T13" fmla="*/ 1 h 3"/>
                  <a:gd name="T14" fmla="*/ 34 w 34"/>
                  <a:gd name="T15" fmla="*/ 0 h 3"/>
                  <a:gd name="T16" fmla="*/ 34 w 34"/>
                  <a:gd name="T17" fmla="*/ 0 h 3"/>
                  <a:gd name="T18" fmla="*/ 32 w 34"/>
                  <a:gd name="T19" fmla="*/ 0 h 3"/>
                  <a:gd name="T20" fmla="*/ 27 w 34"/>
                  <a:gd name="T21" fmla="*/ 0 h 3"/>
                  <a:gd name="T22" fmla="*/ 19 w 34"/>
                  <a:gd name="T23" fmla="*/ 0 h 3"/>
                  <a:gd name="T24" fmla="*/ 16 w 34"/>
                  <a:gd name="T25" fmla="*/ 0 h 3"/>
                  <a:gd name="T26" fmla="*/ 12 w 34"/>
                  <a:gd name="T27" fmla="*/ 0 h 3"/>
                  <a:gd name="T28" fmla="*/ 8 w 34"/>
                  <a:gd name="T29" fmla="*/ 1 h 3"/>
                  <a:gd name="T30" fmla="*/ 3 w 34"/>
                  <a:gd name="T31" fmla="*/ 1 h 3"/>
                  <a:gd name="T32" fmla="*/ 2 w 34"/>
                  <a:gd name="T33" fmla="*/ 1 h 3"/>
                  <a:gd name="T34" fmla="*/ 0 w 34"/>
                  <a:gd name="T35" fmla="*/ 1 h 3"/>
                  <a:gd name="T36" fmla="*/ 8 w 34"/>
                  <a:gd name="T3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79" name="Freeform 231"/>
              <p:cNvSpPr>
                <a:spLocks/>
              </p:cNvSpPr>
              <p:nvPr/>
            </p:nvSpPr>
            <p:spPr bwMode="auto">
              <a:xfrm>
                <a:off x="3232" y="1614"/>
                <a:ext cx="224" cy="70"/>
              </a:xfrm>
              <a:custGeom>
                <a:avLst/>
                <a:gdLst>
                  <a:gd name="T0" fmla="*/ 1 w 19"/>
                  <a:gd name="T1" fmla="*/ 3 h 6"/>
                  <a:gd name="T2" fmla="*/ 1 w 19"/>
                  <a:gd name="T3" fmla="*/ 4 h 6"/>
                  <a:gd name="T4" fmla="*/ 12 w 19"/>
                  <a:gd name="T5" fmla="*/ 3 h 6"/>
                  <a:gd name="T6" fmla="*/ 13 w 19"/>
                  <a:gd name="T7" fmla="*/ 3 h 6"/>
                  <a:gd name="T8" fmla="*/ 17 w 19"/>
                  <a:gd name="T9" fmla="*/ 1 h 6"/>
                  <a:gd name="T10" fmla="*/ 19 w 19"/>
                  <a:gd name="T11" fmla="*/ 0 h 6"/>
                  <a:gd name="T12" fmla="*/ 19 w 19"/>
                  <a:gd name="T13" fmla="*/ 0 h 6"/>
                  <a:gd name="T14" fmla="*/ 19 w 19"/>
                  <a:gd name="T15" fmla="*/ 0 h 6"/>
                  <a:gd name="T16" fmla="*/ 1 w 19"/>
                  <a:gd name="T17" fmla="*/ 0 h 6"/>
                  <a:gd name="T18" fmla="*/ 1 w 19"/>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80" name="Freeform 232"/>
              <p:cNvSpPr>
                <a:spLocks/>
              </p:cNvSpPr>
              <p:nvPr/>
            </p:nvSpPr>
            <p:spPr bwMode="auto">
              <a:xfrm>
                <a:off x="2644" y="1708"/>
                <a:ext cx="459" cy="35"/>
              </a:xfrm>
              <a:custGeom>
                <a:avLst/>
                <a:gdLst>
                  <a:gd name="T0" fmla="*/ 1 w 39"/>
                  <a:gd name="T1" fmla="*/ 3 h 3"/>
                  <a:gd name="T2" fmla="*/ 6 w 39"/>
                  <a:gd name="T3" fmla="*/ 3 h 3"/>
                  <a:gd name="T4" fmla="*/ 13 w 39"/>
                  <a:gd name="T5" fmla="*/ 3 h 3"/>
                  <a:gd name="T6" fmla="*/ 16 w 39"/>
                  <a:gd name="T7" fmla="*/ 3 h 3"/>
                  <a:gd name="T8" fmla="*/ 21 w 39"/>
                  <a:gd name="T9" fmla="*/ 3 h 3"/>
                  <a:gd name="T10" fmla="*/ 25 w 39"/>
                  <a:gd name="T11" fmla="*/ 2 h 3"/>
                  <a:gd name="T12" fmla="*/ 39 w 39"/>
                  <a:gd name="T13" fmla="*/ 2 h 3"/>
                  <a:gd name="T14" fmla="*/ 39 w 39"/>
                  <a:gd name="T15" fmla="*/ 2 h 3"/>
                  <a:gd name="T16" fmla="*/ 37 w 39"/>
                  <a:gd name="T17" fmla="*/ 1 h 3"/>
                  <a:gd name="T18" fmla="*/ 25 w 39"/>
                  <a:gd name="T19" fmla="*/ 0 h 3"/>
                  <a:gd name="T20" fmla="*/ 9 w 39"/>
                  <a:gd name="T21" fmla="*/ 0 h 3"/>
                  <a:gd name="T22" fmla="*/ 2 w 39"/>
                  <a:gd name="T23" fmla="*/ 0 h 3"/>
                  <a:gd name="T24" fmla="*/ 0 w 39"/>
                  <a:gd name="T25" fmla="*/ 1 h 3"/>
                  <a:gd name="T26" fmla="*/ 0 w 39"/>
                  <a:gd name="T27" fmla="*/ 1 h 3"/>
                  <a:gd name="T28" fmla="*/ 1 w 39"/>
                  <a:gd name="T2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81" name="Freeform 233"/>
              <p:cNvSpPr>
                <a:spLocks/>
              </p:cNvSpPr>
              <p:nvPr/>
            </p:nvSpPr>
            <p:spPr bwMode="auto">
              <a:xfrm>
                <a:off x="3232" y="1720"/>
                <a:ext cx="235" cy="58"/>
              </a:xfrm>
              <a:custGeom>
                <a:avLst/>
                <a:gdLst>
                  <a:gd name="T0" fmla="*/ 3 w 20"/>
                  <a:gd name="T1" fmla="*/ 5 h 5"/>
                  <a:gd name="T2" fmla="*/ 5 w 20"/>
                  <a:gd name="T3" fmla="*/ 4 h 5"/>
                  <a:gd name="T4" fmla="*/ 6 w 20"/>
                  <a:gd name="T5" fmla="*/ 4 h 5"/>
                  <a:gd name="T6" fmla="*/ 13 w 20"/>
                  <a:gd name="T7" fmla="*/ 3 h 5"/>
                  <a:gd name="T8" fmla="*/ 20 w 20"/>
                  <a:gd name="T9" fmla="*/ 2 h 5"/>
                  <a:gd name="T10" fmla="*/ 20 w 20"/>
                  <a:gd name="T11" fmla="*/ 1 h 5"/>
                  <a:gd name="T12" fmla="*/ 1 w 20"/>
                  <a:gd name="T13" fmla="*/ 0 h 5"/>
                  <a:gd name="T14" fmla="*/ 1 w 20"/>
                  <a:gd name="T15" fmla="*/ 2 h 5"/>
                  <a:gd name="T16" fmla="*/ 1 w 20"/>
                  <a:gd name="T17" fmla="*/ 3 h 5"/>
                  <a:gd name="T18" fmla="*/ 3 w 20"/>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82" name="Freeform 234"/>
              <p:cNvSpPr>
                <a:spLocks/>
              </p:cNvSpPr>
              <p:nvPr/>
            </p:nvSpPr>
            <p:spPr bwMode="auto">
              <a:xfrm>
                <a:off x="3244" y="1814"/>
                <a:ext cx="282" cy="94"/>
              </a:xfrm>
              <a:custGeom>
                <a:avLst/>
                <a:gdLst>
                  <a:gd name="T0" fmla="*/ 2 w 24"/>
                  <a:gd name="T1" fmla="*/ 8 h 8"/>
                  <a:gd name="T2" fmla="*/ 7 w 24"/>
                  <a:gd name="T3" fmla="*/ 7 h 8"/>
                  <a:gd name="T4" fmla="*/ 9 w 24"/>
                  <a:gd name="T5" fmla="*/ 7 h 8"/>
                  <a:gd name="T6" fmla="*/ 13 w 24"/>
                  <a:gd name="T7" fmla="*/ 6 h 8"/>
                  <a:gd name="T8" fmla="*/ 18 w 24"/>
                  <a:gd name="T9" fmla="*/ 5 h 8"/>
                  <a:gd name="T10" fmla="*/ 20 w 24"/>
                  <a:gd name="T11" fmla="*/ 4 h 8"/>
                  <a:gd name="T12" fmla="*/ 24 w 24"/>
                  <a:gd name="T13" fmla="*/ 2 h 8"/>
                  <a:gd name="T14" fmla="*/ 24 w 24"/>
                  <a:gd name="T15" fmla="*/ 1 h 8"/>
                  <a:gd name="T16" fmla="*/ 24 w 24"/>
                  <a:gd name="T17" fmla="*/ 1 h 8"/>
                  <a:gd name="T18" fmla="*/ 23 w 24"/>
                  <a:gd name="T19" fmla="*/ 1 h 8"/>
                  <a:gd name="T20" fmla="*/ 13 w 24"/>
                  <a:gd name="T21" fmla="*/ 1 h 8"/>
                  <a:gd name="T22" fmla="*/ 2 w 24"/>
                  <a:gd name="T23" fmla="*/ 0 h 8"/>
                  <a:gd name="T24" fmla="*/ 1 w 24"/>
                  <a:gd name="T25" fmla="*/ 1 h 8"/>
                  <a:gd name="T26" fmla="*/ 0 w 24"/>
                  <a:gd name="T27" fmla="*/ 6 h 8"/>
                  <a:gd name="T28" fmla="*/ 2 w 24"/>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04683" name="Freeform 235"/>
              <p:cNvSpPr>
                <a:spLocks/>
              </p:cNvSpPr>
              <p:nvPr/>
            </p:nvSpPr>
            <p:spPr bwMode="auto">
              <a:xfrm>
                <a:off x="2080" y="1849"/>
                <a:ext cx="458" cy="129"/>
              </a:xfrm>
              <a:custGeom>
                <a:avLst/>
                <a:gdLst>
                  <a:gd name="T0" fmla="*/ 3 w 39"/>
                  <a:gd name="T1" fmla="*/ 6 h 11"/>
                  <a:gd name="T2" fmla="*/ 5 w 39"/>
                  <a:gd name="T3" fmla="*/ 7 h 11"/>
                  <a:gd name="T4" fmla="*/ 15 w 39"/>
                  <a:gd name="T5" fmla="*/ 11 h 11"/>
                  <a:gd name="T6" fmla="*/ 21 w 39"/>
                  <a:gd name="T7" fmla="*/ 10 h 11"/>
                  <a:gd name="T8" fmla="*/ 22 w 39"/>
                  <a:gd name="T9" fmla="*/ 9 h 11"/>
                  <a:gd name="T10" fmla="*/ 28 w 39"/>
                  <a:gd name="T11" fmla="*/ 7 h 11"/>
                  <a:gd name="T12" fmla="*/ 32 w 39"/>
                  <a:gd name="T13" fmla="*/ 5 h 11"/>
                  <a:gd name="T14" fmla="*/ 33 w 39"/>
                  <a:gd name="T15" fmla="*/ 5 h 11"/>
                  <a:gd name="T16" fmla="*/ 38 w 39"/>
                  <a:gd name="T17" fmla="*/ 3 h 11"/>
                  <a:gd name="T18" fmla="*/ 39 w 39"/>
                  <a:gd name="T19" fmla="*/ 3 h 11"/>
                  <a:gd name="T20" fmla="*/ 39 w 39"/>
                  <a:gd name="T21" fmla="*/ 3 h 11"/>
                  <a:gd name="T22" fmla="*/ 36 w 39"/>
                  <a:gd name="T23" fmla="*/ 3 h 11"/>
                  <a:gd name="T24" fmla="*/ 33 w 39"/>
                  <a:gd name="T25" fmla="*/ 3 h 11"/>
                  <a:gd name="T26" fmla="*/ 33 w 39"/>
                  <a:gd name="T27" fmla="*/ 3 h 11"/>
                  <a:gd name="T28" fmla="*/ 34 w 39"/>
                  <a:gd name="T29" fmla="*/ 1 h 11"/>
                  <a:gd name="T30" fmla="*/ 33 w 39"/>
                  <a:gd name="T31" fmla="*/ 0 h 11"/>
                  <a:gd name="T32" fmla="*/ 29 w 39"/>
                  <a:gd name="T33" fmla="*/ 2 h 11"/>
                  <a:gd name="T34" fmla="*/ 25 w 39"/>
                  <a:gd name="T35" fmla="*/ 2 h 11"/>
                  <a:gd name="T36" fmla="*/ 24 w 39"/>
                  <a:gd name="T37" fmla="*/ 2 h 11"/>
                  <a:gd name="T38" fmla="*/ 22 w 39"/>
                  <a:gd name="T39" fmla="*/ 3 h 11"/>
                  <a:gd name="T40" fmla="*/ 21 w 39"/>
                  <a:gd name="T41" fmla="*/ 3 h 11"/>
                  <a:gd name="T42" fmla="*/ 20 w 39"/>
                  <a:gd name="T43" fmla="*/ 3 h 11"/>
                  <a:gd name="T44" fmla="*/ 19 w 39"/>
                  <a:gd name="T45" fmla="*/ 3 h 11"/>
                  <a:gd name="T46" fmla="*/ 17 w 39"/>
                  <a:gd name="T47" fmla="*/ 3 h 11"/>
                  <a:gd name="T48" fmla="*/ 15 w 39"/>
                  <a:gd name="T49" fmla="*/ 4 h 11"/>
                  <a:gd name="T50" fmla="*/ 6 w 39"/>
                  <a:gd name="T51" fmla="*/ 2 h 11"/>
                  <a:gd name="T52" fmla="*/ 3 w 39"/>
                  <a:gd name="T53" fmla="*/ 1 h 11"/>
                  <a:gd name="T54" fmla="*/ 1 w 39"/>
                  <a:gd name="T55" fmla="*/ 2 h 11"/>
                  <a:gd name="T56" fmla="*/ 2 w 39"/>
                  <a:gd name="T57" fmla="*/ 4 h 11"/>
                  <a:gd name="T58" fmla="*/ 3 w 39"/>
                  <a:gd name="T5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grpSp>
      </p:grpSp>
    </p:spTree>
    <p:extLst>
      <p:ext uri="{BB962C8B-B14F-4D97-AF65-F5344CB8AC3E}">
        <p14:creationId xmlns:p14="http://schemas.microsoft.com/office/powerpoint/2010/main" val="25579083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104689"/>
                                        </p:tgtEl>
                                        <p:attrNameLst>
                                          <p:attrName>style.visibility</p:attrName>
                                        </p:attrNameLst>
                                      </p:cBhvr>
                                      <p:to>
                                        <p:strVal val="visible"/>
                                      </p:to>
                                    </p:set>
                                    <p:animEffect transition="in" filter="wipe(up)">
                                      <p:cBhvr>
                                        <p:cTn id="7" dur="500"/>
                                        <p:tgtEl>
                                          <p:spTgt spid="1046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2274" name="Group 2"/>
          <p:cNvGrpSpPr>
            <a:grpSpLocks/>
          </p:cNvGrpSpPr>
          <p:nvPr/>
        </p:nvGrpSpPr>
        <p:grpSpPr bwMode="auto">
          <a:xfrm>
            <a:off x="3692525" y="1676400"/>
            <a:ext cx="4841875" cy="4498975"/>
            <a:chOff x="1491" y="1198"/>
            <a:chExt cx="3050" cy="2834"/>
          </a:xfrm>
        </p:grpSpPr>
        <p:sp>
          <p:nvSpPr>
            <p:cNvPr id="182275" name="Rectangle 3"/>
            <p:cNvSpPr>
              <a:spLocks noChangeArrowheads="1"/>
            </p:cNvSpPr>
            <p:nvPr/>
          </p:nvSpPr>
          <p:spPr bwMode="auto">
            <a:xfrm>
              <a:off x="1494" y="1212"/>
              <a:ext cx="3047" cy="2820"/>
            </a:xfrm>
            <a:prstGeom prst="rect">
              <a:avLst/>
            </a:prstGeom>
            <a:solidFill>
              <a:srgbClr val="FFFFCC"/>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276" name="Rectangle 4"/>
            <p:cNvSpPr>
              <a:spLocks noChangeArrowheads="1"/>
            </p:cNvSpPr>
            <p:nvPr/>
          </p:nvSpPr>
          <p:spPr bwMode="auto">
            <a:xfrm>
              <a:off x="1491" y="1198"/>
              <a:ext cx="54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Office</a:t>
              </a:r>
              <a:endParaRPr lang="pl-PL" altLang="pl-PL" sz="1800">
                <a:solidFill>
                  <a:srgbClr val="000000"/>
                </a:solidFill>
                <a:latin typeface="+mn-lt"/>
              </a:endParaRPr>
            </a:p>
          </p:txBody>
        </p:sp>
      </p:grpSp>
      <p:grpSp>
        <p:nvGrpSpPr>
          <p:cNvPr id="182277" name="Group 5"/>
          <p:cNvGrpSpPr>
            <a:grpSpLocks/>
          </p:cNvGrpSpPr>
          <p:nvPr/>
        </p:nvGrpSpPr>
        <p:grpSpPr bwMode="auto">
          <a:xfrm>
            <a:off x="7248525" y="2078038"/>
            <a:ext cx="703263" cy="873125"/>
            <a:chOff x="3731" y="1451"/>
            <a:chExt cx="443" cy="550"/>
          </a:xfrm>
        </p:grpSpPr>
        <p:sp>
          <p:nvSpPr>
            <p:cNvPr id="182278" name="Rectangle 6"/>
            <p:cNvSpPr>
              <a:spLocks noChangeArrowheads="1"/>
            </p:cNvSpPr>
            <p:nvPr/>
          </p:nvSpPr>
          <p:spPr bwMode="auto">
            <a:xfrm>
              <a:off x="3820" y="1499"/>
              <a:ext cx="260" cy="186"/>
            </a:xfrm>
            <a:prstGeom prst="rect">
              <a:avLst/>
            </a:prstGeom>
            <a:solidFill>
              <a:srgbClr val="00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279" name="Rectangle 7"/>
            <p:cNvSpPr>
              <a:spLocks noChangeArrowheads="1"/>
            </p:cNvSpPr>
            <p:nvPr/>
          </p:nvSpPr>
          <p:spPr bwMode="auto">
            <a:xfrm>
              <a:off x="3859" y="1485"/>
              <a:ext cx="186"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J</a:t>
              </a:r>
              <a:endParaRPr lang="pl-PL" altLang="pl-PL" sz="1800">
                <a:solidFill>
                  <a:srgbClr val="000000"/>
                </a:solidFill>
                <a:latin typeface="+mn-lt"/>
              </a:endParaRPr>
            </a:p>
          </p:txBody>
        </p:sp>
        <p:sp>
          <p:nvSpPr>
            <p:cNvPr id="182280" name="Line 8"/>
            <p:cNvSpPr>
              <a:spLocks noChangeShapeType="1"/>
            </p:cNvSpPr>
            <p:nvPr/>
          </p:nvSpPr>
          <p:spPr bwMode="auto">
            <a:xfrm>
              <a:off x="3731" y="1595"/>
              <a:ext cx="8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281" name="Line 9"/>
            <p:cNvSpPr>
              <a:spLocks noChangeShapeType="1"/>
            </p:cNvSpPr>
            <p:nvPr/>
          </p:nvSpPr>
          <p:spPr bwMode="auto">
            <a:xfrm>
              <a:off x="4085" y="1595"/>
              <a:ext cx="8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282" name="Line 10"/>
            <p:cNvSpPr>
              <a:spLocks noChangeShapeType="1"/>
            </p:cNvSpPr>
            <p:nvPr/>
          </p:nvSpPr>
          <p:spPr bwMode="auto">
            <a:xfrm flipV="1">
              <a:off x="4174" y="1451"/>
              <a:ext cx="0" cy="144"/>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283" name="Line 11"/>
            <p:cNvSpPr>
              <a:spLocks noChangeShapeType="1"/>
            </p:cNvSpPr>
            <p:nvPr/>
          </p:nvSpPr>
          <p:spPr bwMode="auto">
            <a:xfrm flipH="1">
              <a:off x="3731" y="1451"/>
              <a:ext cx="443"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284" name="Rectangle 12"/>
            <p:cNvSpPr>
              <a:spLocks noChangeArrowheads="1"/>
            </p:cNvSpPr>
            <p:nvPr/>
          </p:nvSpPr>
          <p:spPr bwMode="auto">
            <a:xfrm>
              <a:off x="3820" y="1787"/>
              <a:ext cx="260" cy="185"/>
            </a:xfrm>
            <a:prstGeom prst="rect">
              <a:avLst/>
            </a:prstGeom>
            <a:solidFill>
              <a:srgbClr val="00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285" name="Rectangle 13"/>
            <p:cNvSpPr>
              <a:spLocks noChangeArrowheads="1"/>
            </p:cNvSpPr>
            <p:nvPr/>
          </p:nvSpPr>
          <p:spPr bwMode="auto">
            <a:xfrm>
              <a:off x="3859" y="1772"/>
              <a:ext cx="186"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J</a:t>
              </a:r>
              <a:endParaRPr lang="pl-PL" altLang="pl-PL" sz="1800">
                <a:solidFill>
                  <a:srgbClr val="000000"/>
                </a:solidFill>
                <a:latin typeface="+mn-lt"/>
              </a:endParaRPr>
            </a:p>
          </p:txBody>
        </p:sp>
        <p:sp>
          <p:nvSpPr>
            <p:cNvPr id="182286" name="Line 14"/>
            <p:cNvSpPr>
              <a:spLocks noChangeShapeType="1"/>
            </p:cNvSpPr>
            <p:nvPr/>
          </p:nvSpPr>
          <p:spPr bwMode="auto">
            <a:xfrm>
              <a:off x="3731" y="1883"/>
              <a:ext cx="8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287" name="Line 15"/>
            <p:cNvSpPr>
              <a:spLocks noChangeShapeType="1"/>
            </p:cNvSpPr>
            <p:nvPr/>
          </p:nvSpPr>
          <p:spPr bwMode="auto">
            <a:xfrm>
              <a:off x="4085" y="1883"/>
              <a:ext cx="8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288" name="Line 16"/>
            <p:cNvSpPr>
              <a:spLocks noChangeShapeType="1"/>
            </p:cNvSpPr>
            <p:nvPr/>
          </p:nvSpPr>
          <p:spPr bwMode="auto">
            <a:xfrm flipV="1">
              <a:off x="4174" y="1739"/>
              <a:ext cx="0" cy="144"/>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289" name="Line 17"/>
            <p:cNvSpPr>
              <a:spLocks noChangeShapeType="1"/>
            </p:cNvSpPr>
            <p:nvPr/>
          </p:nvSpPr>
          <p:spPr bwMode="auto">
            <a:xfrm flipH="1">
              <a:off x="3731" y="1739"/>
              <a:ext cx="443"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82290" name="Group 18"/>
          <p:cNvGrpSpPr>
            <a:grpSpLocks/>
          </p:cNvGrpSpPr>
          <p:nvPr/>
        </p:nvGrpSpPr>
        <p:grpSpPr bwMode="auto">
          <a:xfrm>
            <a:off x="4157663" y="2968625"/>
            <a:ext cx="4214812" cy="1924050"/>
            <a:chOff x="1784" y="2012"/>
            <a:chExt cx="2655" cy="1212"/>
          </a:xfrm>
        </p:grpSpPr>
        <p:sp>
          <p:nvSpPr>
            <p:cNvPr id="182291" name="Rectangle 19"/>
            <p:cNvSpPr>
              <a:spLocks noChangeArrowheads="1"/>
            </p:cNvSpPr>
            <p:nvPr/>
          </p:nvSpPr>
          <p:spPr bwMode="auto">
            <a:xfrm>
              <a:off x="3820" y="2026"/>
              <a:ext cx="260" cy="186"/>
            </a:xfrm>
            <a:prstGeom prst="rect">
              <a:avLst/>
            </a:prstGeom>
            <a:solidFill>
              <a:srgbClr val="00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292" name="Rectangle 20"/>
            <p:cNvSpPr>
              <a:spLocks noChangeArrowheads="1"/>
            </p:cNvSpPr>
            <p:nvPr/>
          </p:nvSpPr>
          <p:spPr bwMode="auto">
            <a:xfrm>
              <a:off x="3797" y="2012"/>
              <a:ext cx="31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TU</a:t>
              </a:r>
              <a:endParaRPr lang="pl-PL" altLang="pl-PL" sz="1800">
                <a:solidFill>
                  <a:srgbClr val="000000"/>
                </a:solidFill>
                <a:latin typeface="+mn-lt"/>
              </a:endParaRPr>
            </a:p>
          </p:txBody>
        </p:sp>
        <p:sp>
          <p:nvSpPr>
            <p:cNvPr id="182293" name="Line 21"/>
            <p:cNvSpPr>
              <a:spLocks noChangeShapeType="1"/>
            </p:cNvSpPr>
            <p:nvPr/>
          </p:nvSpPr>
          <p:spPr bwMode="auto">
            <a:xfrm>
              <a:off x="3731" y="2122"/>
              <a:ext cx="8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294" name="Line 22"/>
            <p:cNvSpPr>
              <a:spLocks noChangeShapeType="1"/>
            </p:cNvSpPr>
            <p:nvPr/>
          </p:nvSpPr>
          <p:spPr bwMode="auto">
            <a:xfrm>
              <a:off x="4085" y="2122"/>
              <a:ext cx="8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295" name="Rectangle 23"/>
            <p:cNvSpPr>
              <a:spLocks noChangeArrowheads="1"/>
            </p:cNvSpPr>
            <p:nvPr/>
          </p:nvSpPr>
          <p:spPr bwMode="auto">
            <a:xfrm>
              <a:off x="3820" y="2266"/>
              <a:ext cx="260" cy="185"/>
            </a:xfrm>
            <a:prstGeom prst="rect">
              <a:avLst/>
            </a:prstGeom>
            <a:solidFill>
              <a:srgbClr val="00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296" name="Rectangle 24"/>
            <p:cNvSpPr>
              <a:spLocks noChangeArrowheads="1"/>
            </p:cNvSpPr>
            <p:nvPr/>
          </p:nvSpPr>
          <p:spPr bwMode="auto">
            <a:xfrm>
              <a:off x="3797" y="2251"/>
              <a:ext cx="31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TU</a:t>
              </a:r>
              <a:endParaRPr lang="pl-PL" altLang="pl-PL" sz="1800">
                <a:solidFill>
                  <a:srgbClr val="000000"/>
                </a:solidFill>
                <a:latin typeface="+mn-lt"/>
              </a:endParaRPr>
            </a:p>
          </p:txBody>
        </p:sp>
        <p:sp>
          <p:nvSpPr>
            <p:cNvPr id="182297" name="Line 25"/>
            <p:cNvSpPr>
              <a:spLocks noChangeShapeType="1"/>
            </p:cNvSpPr>
            <p:nvPr/>
          </p:nvSpPr>
          <p:spPr bwMode="auto">
            <a:xfrm>
              <a:off x="3731" y="2362"/>
              <a:ext cx="8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298" name="Line 26"/>
            <p:cNvSpPr>
              <a:spLocks noChangeShapeType="1"/>
            </p:cNvSpPr>
            <p:nvPr/>
          </p:nvSpPr>
          <p:spPr bwMode="auto">
            <a:xfrm>
              <a:off x="4085" y="2362"/>
              <a:ext cx="8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299" name="Line 27"/>
            <p:cNvSpPr>
              <a:spLocks noChangeShapeType="1"/>
            </p:cNvSpPr>
            <p:nvPr/>
          </p:nvSpPr>
          <p:spPr bwMode="auto">
            <a:xfrm>
              <a:off x="4174" y="2362"/>
              <a:ext cx="176"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00" name="Line 28"/>
            <p:cNvSpPr>
              <a:spLocks noChangeShapeType="1"/>
            </p:cNvSpPr>
            <p:nvPr/>
          </p:nvSpPr>
          <p:spPr bwMode="auto">
            <a:xfrm>
              <a:off x="4350" y="2362"/>
              <a:ext cx="0" cy="766"/>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01" name="Line 29"/>
            <p:cNvSpPr>
              <a:spLocks noChangeShapeType="1"/>
            </p:cNvSpPr>
            <p:nvPr/>
          </p:nvSpPr>
          <p:spPr bwMode="auto">
            <a:xfrm flipH="1">
              <a:off x="1961" y="3128"/>
              <a:ext cx="238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02" name="Line 30"/>
            <p:cNvSpPr>
              <a:spLocks noChangeShapeType="1"/>
            </p:cNvSpPr>
            <p:nvPr/>
          </p:nvSpPr>
          <p:spPr bwMode="auto">
            <a:xfrm flipV="1">
              <a:off x="1961" y="2601"/>
              <a:ext cx="0" cy="527"/>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03" name="Line 31"/>
            <p:cNvSpPr>
              <a:spLocks noChangeShapeType="1"/>
            </p:cNvSpPr>
            <p:nvPr/>
          </p:nvSpPr>
          <p:spPr bwMode="auto">
            <a:xfrm flipH="1">
              <a:off x="1784" y="2601"/>
              <a:ext cx="177"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04" name="Line 32"/>
            <p:cNvSpPr>
              <a:spLocks noChangeShapeType="1"/>
            </p:cNvSpPr>
            <p:nvPr/>
          </p:nvSpPr>
          <p:spPr bwMode="auto">
            <a:xfrm>
              <a:off x="4174" y="2122"/>
              <a:ext cx="265"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05" name="Line 33"/>
            <p:cNvSpPr>
              <a:spLocks noChangeShapeType="1"/>
            </p:cNvSpPr>
            <p:nvPr/>
          </p:nvSpPr>
          <p:spPr bwMode="auto">
            <a:xfrm>
              <a:off x="4439" y="2122"/>
              <a:ext cx="0" cy="1102"/>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06" name="Line 34"/>
            <p:cNvSpPr>
              <a:spLocks noChangeShapeType="1"/>
            </p:cNvSpPr>
            <p:nvPr/>
          </p:nvSpPr>
          <p:spPr bwMode="auto">
            <a:xfrm flipH="1">
              <a:off x="1873" y="3224"/>
              <a:ext cx="2566"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07" name="Line 35"/>
            <p:cNvSpPr>
              <a:spLocks noChangeShapeType="1"/>
            </p:cNvSpPr>
            <p:nvPr/>
          </p:nvSpPr>
          <p:spPr bwMode="auto">
            <a:xfrm flipV="1">
              <a:off x="1873" y="2984"/>
              <a:ext cx="0" cy="24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08" name="Line 36"/>
            <p:cNvSpPr>
              <a:spLocks noChangeShapeType="1"/>
            </p:cNvSpPr>
            <p:nvPr/>
          </p:nvSpPr>
          <p:spPr bwMode="auto">
            <a:xfrm flipH="1">
              <a:off x="1784" y="2984"/>
              <a:ext cx="8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82309" name="Group 37"/>
          <p:cNvGrpSpPr>
            <a:grpSpLocks/>
          </p:cNvGrpSpPr>
          <p:nvPr/>
        </p:nvGrpSpPr>
        <p:grpSpPr bwMode="auto">
          <a:xfrm>
            <a:off x="3808413" y="2306638"/>
            <a:ext cx="366712" cy="2424112"/>
            <a:chOff x="1564" y="1595"/>
            <a:chExt cx="231" cy="1527"/>
          </a:xfrm>
        </p:grpSpPr>
        <p:sp>
          <p:nvSpPr>
            <p:cNvPr id="182310" name="Rectangle 38"/>
            <p:cNvSpPr>
              <a:spLocks noChangeArrowheads="1"/>
            </p:cNvSpPr>
            <p:nvPr/>
          </p:nvSpPr>
          <p:spPr bwMode="auto">
            <a:xfrm>
              <a:off x="1564" y="1595"/>
              <a:ext cx="215" cy="1527"/>
            </a:xfrm>
            <a:prstGeom prst="rect">
              <a:avLst/>
            </a:prstGeom>
            <a:solidFill>
              <a:schemeClr val="accent1"/>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311" name="Rectangle 39"/>
            <p:cNvSpPr>
              <a:spLocks noChangeArrowheads="1"/>
            </p:cNvSpPr>
            <p:nvPr/>
          </p:nvSpPr>
          <p:spPr bwMode="auto">
            <a:xfrm rot="-5400000">
              <a:off x="1463" y="2191"/>
              <a:ext cx="436"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MDF</a:t>
              </a:r>
              <a:endParaRPr lang="pl-PL" altLang="pl-PL" sz="1800">
                <a:solidFill>
                  <a:srgbClr val="000000"/>
                </a:solidFill>
                <a:latin typeface="+mn-lt"/>
              </a:endParaRPr>
            </a:p>
          </p:txBody>
        </p:sp>
      </p:grpSp>
      <p:grpSp>
        <p:nvGrpSpPr>
          <p:cNvPr id="182312" name="Group 40"/>
          <p:cNvGrpSpPr>
            <a:grpSpLocks/>
          </p:cNvGrpSpPr>
          <p:nvPr/>
        </p:nvGrpSpPr>
        <p:grpSpPr bwMode="auto">
          <a:xfrm>
            <a:off x="5353050" y="2003425"/>
            <a:ext cx="1885950" cy="1660525"/>
            <a:chOff x="2537" y="1404"/>
            <a:chExt cx="1188" cy="1046"/>
          </a:xfrm>
        </p:grpSpPr>
        <p:sp>
          <p:nvSpPr>
            <p:cNvPr id="182313" name="Rectangle 41"/>
            <p:cNvSpPr>
              <a:spLocks noChangeArrowheads="1"/>
            </p:cNvSpPr>
            <p:nvPr/>
          </p:nvSpPr>
          <p:spPr bwMode="auto">
            <a:xfrm>
              <a:off x="2714" y="1404"/>
              <a:ext cx="1011" cy="1046"/>
            </a:xfrm>
            <a:prstGeom prst="rect">
              <a:avLst/>
            </a:prstGeom>
            <a:solidFill>
              <a:srgbClr val="CC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314" name="Rectangle 42"/>
            <p:cNvSpPr>
              <a:spLocks noChangeArrowheads="1"/>
            </p:cNvSpPr>
            <p:nvPr/>
          </p:nvSpPr>
          <p:spPr bwMode="auto">
            <a:xfrm>
              <a:off x="2788" y="1677"/>
              <a:ext cx="83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Switching</a:t>
              </a:r>
              <a:endParaRPr lang="pl-PL" altLang="pl-PL" sz="1800">
                <a:solidFill>
                  <a:srgbClr val="000000"/>
                </a:solidFill>
                <a:latin typeface="+mn-lt"/>
              </a:endParaRPr>
            </a:p>
          </p:txBody>
        </p:sp>
        <p:sp>
          <p:nvSpPr>
            <p:cNvPr id="182315" name="Rectangle 43"/>
            <p:cNvSpPr>
              <a:spLocks noChangeArrowheads="1"/>
            </p:cNvSpPr>
            <p:nvPr/>
          </p:nvSpPr>
          <p:spPr bwMode="auto">
            <a:xfrm>
              <a:off x="2843" y="1868"/>
              <a:ext cx="71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network</a:t>
              </a:r>
              <a:endParaRPr lang="pl-PL" altLang="pl-PL" sz="1800">
                <a:solidFill>
                  <a:srgbClr val="000000"/>
                </a:solidFill>
                <a:latin typeface="+mn-lt"/>
              </a:endParaRPr>
            </a:p>
          </p:txBody>
        </p:sp>
        <p:sp>
          <p:nvSpPr>
            <p:cNvPr id="182316" name="Line 44"/>
            <p:cNvSpPr>
              <a:spLocks noChangeShapeType="1"/>
            </p:cNvSpPr>
            <p:nvPr/>
          </p:nvSpPr>
          <p:spPr bwMode="auto">
            <a:xfrm>
              <a:off x="2537" y="1787"/>
              <a:ext cx="177"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17" name="Line 45"/>
            <p:cNvSpPr>
              <a:spLocks noChangeShapeType="1"/>
            </p:cNvSpPr>
            <p:nvPr/>
          </p:nvSpPr>
          <p:spPr bwMode="auto">
            <a:xfrm>
              <a:off x="2537" y="2218"/>
              <a:ext cx="177"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82318" name="Group 46"/>
          <p:cNvGrpSpPr>
            <a:grpSpLocks/>
          </p:cNvGrpSpPr>
          <p:nvPr/>
        </p:nvGrpSpPr>
        <p:grpSpPr bwMode="auto">
          <a:xfrm>
            <a:off x="4157663" y="2436813"/>
            <a:ext cx="1187450" cy="1047750"/>
            <a:chOff x="1784" y="1677"/>
            <a:chExt cx="748" cy="660"/>
          </a:xfrm>
        </p:grpSpPr>
        <p:sp>
          <p:nvSpPr>
            <p:cNvPr id="182319" name="Rectangle 47"/>
            <p:cNvSpPr>
              <a:spLocks noChangeArrowheads="1"/>
            </p:cNvSpPr>
            <p:nvPr/>
          </p:nvSpPr>
          <p:spPr bwMode="auto">
            <a:xfrm>
              <a:off x="2183" y="1691"/>
              <a:ext cx="349" cy="186"/>
            </a:xfrm>
            <a:prstGeom prst="rect">
              <a:avLst/>
            </a:prstGeom>
            <a:solidFill>
              <a:srgbClr val="00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320" name="Rectangle 48"/>
            <p:cNvSpPr>
              <a:spLocks noChangeArrowheads="1"/>
            </p:cNvSpPr>
            <p:nvPr/>
          </p:nvSpPr>
          <p:spPr bwMode="auto">
            <a:xfrm>
              <a:off x="2209" y="1677"/>
              <a:ext cx="30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LU</a:t>
              </a:r>
              <a:endParaRPr lang="pl-PL" altLang="pl-PL" sz="1800">
                <a:solidFill>
                  <a:srgbClr val="000000"/>
                </a:solidFill>
                <a:latin typeface="+mn-lt"/>
              </a:endParaRPr>
            </a:p>
          </p:txBody>
        </p:sp>
        <p:sp>
          <p:nvSpPr>
            <p:cNvPr id="182321" name="Line 49"/>
            <p:cNvSpPr>
              <a:spLocks noChangeShapeType="1"/>
            </p:cNvSpPr>
            <p:nvPr/>
          </p:nvSpPr>
          <p:spPr bwMode="auto">
            <a:xfrm flipH="1">
              <a:off x="1784" y="1787"/>
              <a:ext cx="39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22" name="Rectangle 50"/>
            <p:cNvSpPr>
              <a:spLocks noChangeArrowheads="1"/>
            </p:cNvSpPr>
            <p:nvPr/>
          </p:nvSpPr>
          <p:spPr bwMode="auto">
            <a:xfrm>
              <a:off x="2183" y="2122"/>
              <a:ext cx="349" cy="186"/>
            </a:xfrm>
            <a:prstGeom prst="rect">
              <a:avLst/>
            </a:prstGeom>
            <a:solidFill>
              <a:srgbClr val="00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323" name="Rectangle 51"/>
            <p:cNvSpPr>
              <a:spLocks noChangeArrowheads="1"/>
            </p:cNvSpPr>
            <p:nvPr/>
          </p:nvSpPr>
          <p:spPr bwMode="auto">
            <a:xfrm>
              <a:off x="2209" y="2108"/>
              <a:ext cx="30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LU</a:t>
              </a:r>
              <a:endParaRPr lang="pl-PL" altLang="pl-PL" sz="1800">
                <a:solidFill>
                  <a:srgbClr val="000000"/>
                </a:solidFill>
                <a:latin typeface="+mn-lt"/>
              </a:endParaRPr>
            </a:p>
          </p:txBody>
        </p:sp>
        <p:sp>
          <p:nvSpPr>
            <p:cNvPr id="182324" name="Line 52"/>
            <p:cNvSpPr>
              <a:spLocks noChangeShapeType="1"/>
            </p:cNvSpPr>
            <p:nvPr/>
          </p:nvSpPr>
          <p:spPr bwMode="auto">
            <a:xfrm flipH="1">
              <a:off x="1784" y="2218"/>
              <a:ext cx="39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82325" name="Group 53"/>
          <p:cNvGrpSpPr>
            <a:grpSpLocks/>
          </p:cNvGrpSpPr>
          <p:nvPr/>
        </p:nvGrpSpPr>
        <p:grpSpPr bwMode="auto">
          <a:xfrm>
            <a:off x="2571750" y="2378075"/>
            <a:ext cx="1236663" cy="2141538"/>
            <a:chOff x="785" y="1640"/>
            <a:chExt cx="779" cy="1349"/>
          </a:xfrm>
        </p:grpSpPr>
        <p:grpSp>
          <p:nvGrpSpPr>
            <p:cNvPr id="182326" name="Group 54"/>
            <p:cNvGrpSpPr>
              <a:grpSpLocks/>
            </p:cNvGrpSpPr>
            <p:nvPr/>
          </p:nvGrpSpPr>
          <p:grpSpPr bwMode="auto">
            <a:xfrm>
              <a:off x="1074" y="1640"/>
              <a:ext cx="357" cy="189"/>
              <a:chOff x="1412" y="1412"/>
              <a:chExt cx="386" cy="189"/>
            </a:xfrm>
          </p:grpSpPr>
          <p:sp>
            <p:nvSpPr>
              <p:cNvPr id="182327" name="Rectangle 55"/>
              <p:cNvSpPr>
                <a:spLocks noChangeArrowheads="1"/>
              </p:cNvSpPr>
              <p:nvPr/>
            </p:nvSpPr>
            <p:spPr bwMode="auto">
              <a:xfrm>
                <a:off x="1510" y="1463"/>
                <a:ext cx="186" cy="138"/>
              </a:xfrm>
              <a:prstGeom prst="rect">
                <a:avLst/>
              </a:prstGeom>
              <a:solidFill>
                <a:srgbClr val="FFFFFF"/>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328" name="Oval 56"/>
              <p:cNvSpPr>
                <a:spLocks noChangeArrowheads="1"/>
              </p:cNvSpPr>
              <p:nvPr/>
            </p:nvSpPr>
            <p:spPr bwMode="auto">
              <a:xfrm>
                <a:off x="1558" y="1486"/>
                <a:ext cx="90" cy="90"/>
              </a:xfrm>
              <a:prstGeom prst="ellipse">
                <a:avLst/>
              </a:prstGeom>
              <a:solidFill>
                <a:srgbClr val="FFFF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329" name="Arc 57"/>
              <p:cNvSpPr>
                <a:spLocks/>
              </p:cNvSpPr>
              <p:nvPr/>
            </p:nvSpPr>
            <p:spPr bwMode="auto">
              <a:xfrm>
                <a:off x="1412" y="1412"/>
                <a:ext cx="193" cy="97"/>
              </a:xfrm>
              <a:custGeom>
                <a:avLst/>
                <a:gdLst>
                  <a:gd name="G0" fmla="+- 21600 0 0"/>
                  <a:gd name="G1" fmla="+- 21600 0 0"/>
                  <a:gd name="G2" fmla="+- 21600 0 0"/>
                  <a:gd name="T0" fmla="*/ 0 w 21600"/>
                  <a:gd name="T1" fmla="*/ 21600 h 21600"/>
                  <a:gd name="T2" fmla="*/ 21488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714"/>
                      <a:pt x="9602" y="61"/>
                      <a:pt x="21488" y="0"/>
                    </a:cubicBezTo>
                  </a:path>
                  <a:path w="21600" h="21600" stroke="0" extrusionOk="0">
                    <a:moveTo>
                      <a:pt x="0" y="21600"/>
                    </a:moveTo>
                    <a:cubicBezTo>
                      <a:pt x="0" y="9714"/>
                      <a:pt x="9602" y="61"/>
                      <a:pt x="21488" y="0"/>
                    </a:cubicBezTo>
                    <a:lnTo>
                      <a:pt x="21600" y="21600"/>
                    </a:lnTo>
                    <a:close/>
                  </a:path>
                </a:pathLst>
              </a:custGeom>
              <a:noFill/>
              <a:ln w="127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30" name="Arc 58"/>
              <p:cNvSpPr>
                <a:spLocks/>
              </p:cNvSpPr>
              <p:nvPr/>
            </p:nvSpPr>
            <p:spPr bwMode="auto">
              <a:xfrm>
                <a:off x="1604" y="1412"/>
                <a:ext cx="193" cy="97"/>
              </a:xfrm>
              <a:custGeom>
                <a:avLst/>
                <a:gdLst>
                  <a:gd name="G0" fmla="+- 112 0 0"/>
                  <a:gd name="G1" fmla="+- 21600 0 0"/>
                  <a:gd name="G2" fmla="+- 21600 0 0"/>
                  <a:gd name="T0" fmla="*/ 0 w 21712"/>
                  <a:gd name="T1" fmla="*/ 0 h 21600"/>
                  <a:gd name="T2" fmla="*/ 21712 w 21712"/>
                  <a:gd name="T3" fmla="*/ 21600 h 21600"/>
                  <a:gd name="T4" fmla="*/ 112 w 21712"/>
                  <a:gd name="T5" fmla="*/ 21600 h 21600"/>
                </a:gdLst>
                <a:ahLst/>
                <a:cxnLst>
                  <a:cxn ang="0">
                    <a:pos x="T0" y="T1"/>
                  </a:cxn>
                  <a:cxn ang="0">
                    <a:pos x="T2" y="T3"/>
                  </a:cxn>
                  <a:cxn ang="0">
                    <a:pos x="T4" y="T5"/>
                  </a:cxn>
                </a:cxnLst>
                <a:rect l="0" t="0" r="r" b="b"/>
                <a:pathLst>
                  <a:path w="21712" h="21600" fill="none" extrusionOk="0">
                    <a:moveTo>
                      <a:pt x="0" y="0"/>
                    </a:moveTo>
                    <a:cubicBezTo>
                      <a:pt x="37" y="0"/>
                      <a:pt x="74" y="-1"/>
                      <a:pt x="112" y="0"/>
                    </a:cubicBezTo>
                    <a:cubicBezTo>
                      <a:pt x="12041" y="0"/>
                      <a:pt x="21712" y="9670"/>
                      <a:pt x="21712" y="21600"/>
                    </a:cubicBezTo>
                  </a:path>
                  <a:path w="21712" h="21600" stroke="0" extrusionOk="0">
                    <a:moveTo>
                      <a:pt x="0" y="0"/>
                    </a:moveTo>
                    <a:cubicBezTo>
                      <a:pt x="37" y="0"/>
                      <a:pt x="74" y="-1"/>
                      <a:pt x="112" y="0"/>
                    </a:cubicBezTo>
                    <a:cubicBezTo>
                      <a:pt x="12041" y="0"/>
                      <a:pt x="21712" y="9670"/>
                      <a:pt x="21712" y="21600"/>
                    </a:cubicBezTo>
                    <a:lnTo>
                      <a:pt x="112" y="21600"/>
                    </a:lnTo>
                    <a:close/>
                  </a:path>
                </a:pathLst>
              </a:custGeom>
              <a:noFill/>
              <a:ln w="127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31" name="Line 59"/>
              <p:cNvSpPr>
                <a:spLocks noChangeShapeType="1"/>
              </p:cNvSpPr>
              <p:nvPr/>
            </p:nvSpPr>
            <p:spPr bwMode="auto">
              <a:xfrm>
                <a:off x="1415" y="1511"/>
                <a:ext cx="95"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32" name="Line 60"/>
              <p:cNvSpPr>
                <a:spLocks noChangeShapeType="1"/>
              </p:cNvSpPr>
              <p:nvPr/>
            </p:nvSpPr>
            <p:spPr bwMode="auto">
              <a:xfrm>
                <a:off x="1702" y="1511"/>
                <a:ext cx="96"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82333" name="Line 61"/>
            <p:cNvSpPr>
              <a:spLocks noChangeShapeType="1"/>
            </p:cNvSpPr>
            <p:nvPr/>
          </p:nvSpPr>
          <p:spPr bwMode="auto">
            <a:xfrm flipH="1">
              <a:off x="1342" y="1787"/>
              <a:ext cx="222"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82334" name="Group 62"/>
            <p:cNvGrpSpPr>
              <a:grpSpLocks/>
            </p:cNvGrpSpPr>
            <p:nvPr/>
          </p:nvGrpSpPr>
          <p:grpSpPr bwMode="auto">
            <a:xfrm>
              <a:off x="1074" y="2071"/>
              <a:ext cx="357" cy="189"/>
              <a:chOff x="1412" y="1843"/>
              <a:chExt cx="386" cy="189"/>
            </a:xfrm>
          </p:grpSpPr>
          <p:sp>
            <p:nvSpPr>
              <p:cNvPr id="182335" name="Rectangle 63"/>
              <p:cNvSpPr>
                <a:spLocks noChangeArrowheads="1"/>
              </p:cNvSpPr>
              <p:nvPr/>
            </p:nvSpPr>
            <p:spPr bwMode="auto">
              <a:xfrm>
                <a:off x="1510" y="1894"/>
                <a:ext cx="186" cy="138"/>
              </a:xfrm>
              <a:prstGeom prst="rect">
                <a:avLst/>
              </a:prstGeom>
              <a:solidFill>
                <a:srgbClr val="FFFFFF"/>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336" name="Oval 64"/>
              <p:cNvSpPr>
                <a:spLocks noChangeArrowheads="1"/>
              </p:cNvSpPr>
              <p:nvPr/>
            </p:nvSpPr>
            <p:spPr bwMode="auto">
              <a:xfrm>
                <a:off x="1558" y="1917"/>
                <a:ext cx="90" cy="90"/>
              </a:xfrm>
              <a:prstGeom prst="ellipse">
                <a:avLst/>
              </a:prstGeom>
              <a:solidFill>
                <a:srgbClr val="FFFF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337" name="Arc 65"/>
              <p:cNvSpPr>
                <a:spLocks/>
              </p:cNvSpPr>
              <p:nvPr/>
            </p:nvSpPr>
            <p:spPr bwMode="auto">
              <a:xfrm>
                <a:off x="1412" y="1843"/>
                <a:ext cx="193" cy="97"/>
              </a:xfrm>
              <a:custGeom>
                <a:avLst/>
                <a:gdLst>
                  <a:gd name="G0" fmla="+- 21600 0 0"/>
                  <a:gd name="G1" fmla="+- 21600 0 0"/>
                  <a:gd name="G2" fmla="+- 21600 0 0"/>
                  <a:gd name="T0" fmla="*/ 0 w 21600"/>
                  <a:gd name="T1" fmla="*/ 21600 h 21600"/>
                  <a:gd name="T2" fmla="*/ 21488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714"/>
                      <a:pt x="9602" y="61"/>
                      <a:pt x="21488" y="0"/>
                    </a:cubicBezTo>
                  </a:path>
                  <a:path w="21600" h="21600" stroke="0" extrusionOk="0">
                    <a:moveTo>
                      <a:pt x="0" y="21600"/>
                    </a:moveTo>
                    <a:cubicBezTo>
                      <a:pt x="0" y="9714"/>
                      <a:pt x="9602" y="61"/>
                      <a:pt x="21488" y="0"/>
                    </a:cubicBezTo>
                    <a:lnTo>
                      <a:pt x="21600" y="21600"/>
                    </a:lnTo>
                    <a:close/>
                  </a:path>
                </a:pathLst>
              </a:custGeom>
              <a:noFill/>
              <a:ln w="127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38" name="Arc 66"/>
              <p:cNvSpPr>
                <a:spLocks/>
              </p:cNvSpPr>
              <p:nvPr/>
            </p:nvSpPr>
            <p:spPr bwMode="auto">
              <a:xfrm>
                <a:off x="1604" y="1843"/>
                <a:ext cx="193" cy="97"/>
              </a:xfrm>
              <a:custGeom>
                <a:avLst/>
                <a:gdLst>
                  <a:gd name="G0" fmla="+- 112 0 0"/>
                  <a:gd name="G1" fmla="+- 21600 0 0"/>
                  <a:gd name="G2" fmla="+- 21600 0 0"/>
                  <a:gd name="T0" fmla="*/ 0 w 21712"/>
                  <a:gd name="T1" fmla="*/ 0 h 21600"/>
                  <a:gd name="T2" fmla="*/ 21712 w 21712"/>
                  <a:gd name="T3" fmla="*/ 21600 h 21600"/>
                  <a:gd name="T4" fmla="*/ 112 w 21712"/>
                  <a:gd name="T5" fmla="*/ 21600 h 21600"/>
                </a:gdLst>
                <a:ahLst/>
                <a:cxnLst>
                  <a:cxn ang="0">
                    <a:pos x="T0" y="T1"/>
                  </a:cxn>
                  <a:cxn ang="0">
                    <a:pos x="T2" y="T3"/>
                  </a:cxn>
                  <a:cxn ang="0">
                    <a:pos x="T4" y="T5"/>
                  </a:cxn>
                </a:cxnLst>
                <a:rect l="0" t="0" r="r" b="b"/>
                <a:pathLst>
                  <a:path w="21712" h="21600" fill="none" extrusionOk="0">
                    <a:moveTo>
                      <a:pt x="0" y="0"/>
                    </a:moveTo>
                    <a:cubicBezTo>
                      <a:pt x="37" y="0"/>
                      <a:pt x="74" y="-1"/>
                      <a:pt x="112" y="0"/>
                    </a:cubicBezTo>
                    <a:cubicBezTo>
                      <a:pt x="12041" y="0"/>
                      <a:pt x="21712" y="9670"/>
                      <a:pt x="21712" y="21600"/>
                    </a:cubicBezTo>
                  </a:path>
                  <a:path w="21712" h="21600" stroke="0" extrusionOk="0">
                    <a:moveTo>
                      <a:pt x="0" y="0"/>
                    </a:moveTo>
                    <a:cubicBezTo>
                      <a:pt x="37" y="0"/>
                      <a:pt x="74" y="-1"/>
                      <a:pt x="112" y="0"/>
                    </a:cubicBezTo>
                    <a:cubicBezTo>
                      <a:pt x="12041" y="0"/>
                      <a:pt x="21712" y="9670"/>
                      <a:pt x="21712" y="21600"/>
                    </a:cubicBezTo>
                    <a:lnTo>
                      <a:pt x="112" y="21600"/>
                    </a:lnTo>
                    <a:close/>
                  </a:path>
                </a:pathLst>
              </a:custGeom>
              <a:noFill/>
              <a:ln w="127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39" name="Line 67"/>
              <p:cNvSpPr>
                <a:spLocks noChangeShapeType="1"/>
              </p:cNvSpPr>
              <p:nvPr/>
            </p:nvSpPr>
            <p:spPr bwMode="auto">
              <a:xfrm>
                <a:off x="1415" y="1942"/>
                <a:ext cx="95"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40" name="Line 68"/>
              <p:cNvSpPr>
                <a:spLocks noChangeShapeType="1"/>
              </p:cNvSpPr>
              <p:nvPr/>
            </p:nvSpPr>
            <p:spPr bwMode="auto">
              <a:xfrm>
                <a:off x="1702" y="1942"/>
                <a:ext cx="96"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82341" name="Line 69"/>
            <p:cNvSpPr>
              <a:spLocks noChangeShapeType="1"/>
            </p:cNvSpPr>
            <p:nvPr/>
          </p:nvSpPr>
          <p:spPr bwMode="auto">
            <a:xfrm flipH="1">
              <a:off x="1342" y="2218"/>
              <a:ext cx="222"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42" name="Line 70"/>
            <p:cNvSpPr>
              <a:spLocks noChangeShapeType="1"/>
            </p:cNvSpPr>
            <p:nvPr/>
          </p:nvSpPr>
          <p:spPr bwMode="auto">
            <a:xfrm flipH="1">
              <a:off x="1165" y="2601"/>
              <a:ext cx="39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43" name="Line 71"/>
            <p:cNvSpPr>
              <a:spLocks noChangeShapeType="1"/>
            </p:cNvSpPr>
            <p:nvPr/>
          </p:nvSpPr>
          <p:spPr bwMode="auto">
            <a:xfrm flipH="1">
              <a:off x="1165" y="2984"/>
              <a:ext cx="399"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82344" name="Group 72"/>
            <p:cNvGrpSpPr>
              <a:grpSpLocks/>
            </p:cNvGrpSpPr>
            <p:nvPr/>
          </p:nvGrpSpPr>
          <p:grpSpPr bwMode="auto">
            <a:xfrm>
              <a:off x="785" y="2623"/>
              <a:ext cx="722" cy="366"/>
              <a:chOff x="1099" y="2395"/>
              <a:chExt cx="782" cy="366"/>
            </a:xfrm>
          </p:grpSpPr>
          <p:sp>
            <p:nvSpPr>
              <p:cNvPr id="182345" name="Rectangle 73"/>
              <p:cNvSpPr>
                <a:spLocks noChangeArrowheads="1"/>
              </p:cNvSpPr>
              <p:nvPr/>
            </p:nvSpPr>
            <p:spPr bwMode="auto">
              <a:xfrm>
                <a:off x="1099" y="2395"/>
                <a:ext cx="782" cy="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lnSpc>
                    <a:spcPct val="85000"/>
                  </a:lnSpc>
                </a:pPr>
                <a:r>
                  <a:rPr lang="en-US" altLang="pl-PL" sz="1800">
                    <a:solidFill>
                      <a:srgbClr val="000000"/>
                    </a:solidFill>
                    <a:latin typeface="+mn-lt"/>
                  </a:rPr>
                  <a:t>To other</a:t>
                </a:r>
              </a:p>
              <a:p>
                <a:pPr algn="ctr" eaLnBrk="0" hangingPunct="0">
                  <a:lnSpc>
                    <a:spcPct val="85000"/>
                  </a:lnSpc>
                </a:pPr>
                <a:r>
                  <a:rPr lang="en-US" altLang="pl-PL" sz="1800">
                    <a:solidFill>
                      <a:srgbClr val="000000"/>
                    </a:solidFill>
                    <a:latin typeface="+mn-lt"/>
                  </a:rPr>
                  <a:t>offices</a:t>
                </a:r>
                <a:endParaRPr lang="pl-PL" altLang="pl-PL" sz="1800">
                  <a:solidFill>
                    <a:srgbClr val="000000"/>
                  </a:solidFill>
                  <a:latin typeface="+mn-lt"/>
                </a:endParaRPr>
              </a:p>
            </p:txBody>
          </p:sp>
          <p:sp>
            <p:nvSpPr>
              <p:cNvPr id="182346" name="Rectangle 74"/>
              <p:cNvSpPr>
                <a:spLocks noChangeArrowheads="1"/>
              </p:cNvSpPr>
              <p:nvPr/>
            </p:nvSpPr>
            <p:spPr bwMode="auto">
              <a:xfrm>
                <a:off x="1376" y="2532"/>
                <a:ext cx="12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endParaRPr lang="pl-PL" altLang="pl-PL" sz="1800">
                  <a:solidFill>
                    <a:srgbClr val="000000"/>
                  </a:solidFill>
                  <a:latin typeface="+mn-lt"/>
                </a:endParaRPr>
              </a:p>
            </p:txBody>
          </p:sp>
        </p:grpSp>
      </p:grpSp>
      <p:grpSp>
        <p:nvGrpSpPr>
          <p:cNvPr id="182347" name="Group 75"/>
          <p:cNvGrpSpPr>
            <a:grpSpLocks/>
          </p:cNvGrpSpPr>
          <p:nvPr/>
        </p:nvGrpSpPr>
        <p:grpSpPr bwMode="auto">
          <a:xfrm>
            <a:off x="5053013" y="3565525"/>
            <a:ext cx="2566987" cy="906463"/>
            <a:chOff x="2348" y="2388"/>
            <a:chExt cx="1617" cy="571"/>
          </a:xfrm>
        </p:grpSpPr>
        <p:sp>
          <p:nvSpPr>
            <p:cNvPr id="182348" name="Rectangle 76"/>
            <p:cNvSpPr>
              <a:spLocks noChangeArrowheads="1"/>
            </p:cNvSpPr>
            <p:nvPr/>
          </p:nvSpPr>
          <p:spPr bwMode="auto">
            <a:xfrm>
              <a:off x="2714" y="2601"/>
              <a:ext cx="1011" cy="329"/>
            </a:xfrm>
            <a:prstGeom prst="rect">
              <a:avLst/>
            </a:prstGeom>
            <a:solidFill>
              <a:srgbClr val="FF99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349" name="Rectangle 77"/>
            <p:cNvSpPr>
              <a:spLocks noChangeArrowheads="1"/>
            </p:cNvSpPr>
            <p:nvPr/>
          </p:nvSpPr>
          <p:spPr bwMode="auto">
            <a:xfrm>
              <a:off x="2878" y="2587"/>
              <a:ext cx="645"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Control</a:t>
              </a:r>
              <a:endParaRPr lang="pl-PL" altLang="pl-PL" sz="1800">
                <a:solidFill>
                  <a:srgbClr val="000000"/>
                </a:solidFill>
                <a:latin typeface="+mn-lt"/>
              </a:endParaRPr>
            </a:p>
          </p:txBody>
        </p:sp>
        <p:sp>
          <p:nvSpPr>
            <p:cNvPr id="182350" name="Rectangle 78"/>
            <p:cNvSpPr>
              <a:spLocks noChangeArrowheads="1"/>
            </p:cNvSpPr>
            <p:nvPr/>
          </p:nvSpPr>
          <p:spPr bwMode="auto">
            <a:xfrm>
              <a:off x="2910" y="2730"/>
              <a:ext cx="57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device</a:t>
              </a:r>
              <a:endParaRPr lang="pl-PL" altLang="pl-PL" sz="1800">
                <a:solidFill>
                  <a:srgbClr val="000000"/>
                </a:solidFill>
                <a:latin typeface="+mn-lt"/>
              </a:endParaRPr>
            </a:p>
          </p:txBody>
        </p:sp>
        <p:sp>
          <p:nvSpPr>
            <p:cNvPr id="182351" name="Line 79"/>
            <p:cNvSpPr>
              <a:spLocks noChangeShapeType="1"/>
            </p:cNvSpPr>
            <p:nvPr/>
          </p:nvSpPr>
          <p:spPr bwMode="auto">
            <a:xfrm flipH="1">
              <a:off x="2360" y="2772"/>
              <a:ext cx="354"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52" name="Line 80"/>
            <p:cNvSpPr>
              <a:spLocks noChangeShapeType="1"/>
            </p:cNvSpPr>
            <p:nvPr/>
          </p:nvSpPr>
          <p:spPr bwMode="auto">
            <a:xfrm flipV="1">
              <a:off x="2360" y="2388"/>
              <a:ext cx="0" cy="384"/>
            </a:xfrm>
            <a:prstGeom prst="line">
              <a:avLst/>
            </a:prstGeom>
            <a:noFill/>
            <a:ln w="2857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53" name="Line 81"/>
            <p:cNvSpPr>
              <a:spLocks noChangeShapeType="1"/>
            </p:cNvSpPr>
            <p:nvPr/>
          </p:nvSpPr>
          <p:spPr bwMode="auto">
            <a:xfrm>
              <a:off x="3731" y="2772"/>
              <a:ext cx="222"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54" name="Line 82"/>
            <p:cNvSpPr>
              <a:spLocks noChangeShapeType="1"/>
            </p:cNvSpPr>
            <p:nvPr/>
          </p:nvSpPr>
          <p:spPr bwMode="auto">
            <a:xfrm flipV="1">
              <a:off x="3947" y="2532"/>
              <a:ext cx="0" cy="240"/>
            </a:xfrm>
            <a:prstGeom prst="line">
              <a:avLst/>
            </a:prstGeom>
            <a:noFill/>
            <a:ln w="2857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55" name="Line 83"/>
            <p:cNvSpPr>
              <a:spLocks noChangeShapeType="1"/>
            </p:cNvSpPr>
            <p:nvPr/>
          </p:nvSpPr>
          <p:spPr bwMode="auto">
            <a:xfrm flipV="1">
              <a:off x="3245" y="2457"/>
              <a:ext cx="0" cy="144"/>
            </a:xfrm>
            <a:prstGeom prst="line">
              <a:avLst/>
            </a:prstGeom>
            <a:noFill/>
            <a:ln w="9525">
              <a:solidFill>
                <a:schemeClr val="hlink"/>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82356" name="Group 84"/>
            <p:cNvGrpSpPr>
              <a:grpSpLocks/>
            </p:cNvGrpSpPr>
            <p:nvPr/>
          </p:nvGrpSpPr>
          <p:grpSpPr bwMode="auto">
            <a:xfrm>
              <a:off x="2348" y="2408"/>
              <a:ext cx="25" cy="46"/>
              <a:chOff x="2792" y="2180"/>
              <a:chExt cx="27" cy="46"/>
            </a:xfrm>
          </p:grpSpPr>
          <p:sp>
            <p:nvSpPr>
              <p:cNvPr id="182357" name="Line 85"/>
              <p:cNvSpPr>
                <a:spLocks noChangeShapeType="1"/>
              </p:cNvSpPr>
              <p:nvPr/>
            </p:nvSpPr>
            <p:spPr bwMode="auto">
              <a:xfrm flipH="1">
                <a:off x="2792" y="2180"/>
                <a:ext cx="14" cy="45"/>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58" name="Line 86"/>
              <p:cNvSpPr>
                <a:spLocks noChangeShapeType="1"/>
              </p:cNvSpPr>
              <p:nvPr/>
            </p:nvSpPr>
            <p:spPr bwMode="auto">
              <a:xfrm flipH="1" flipV="1">
                <a:off x="2805" y="2181"/>
                <a:ext cx="14" cy="45"/>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82359" name="Line 87"/>
            <p:cNvSpPr>
              <a:spLocks noChangeShapeType="1"/>
            </p:cNvSpPr>
            <p:nvPr/>
          </p:nvSpPr>
          <p:spPr bwMode="auto">
            <a:xfrm flipH="1">
              <a:off x="3941" y="2552"/>
              <a:ext cx="12" cy="45"/>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60" name="Line 88"/>
            <p:cNvSpPr>
              <a:spLocks noChangeShapeType="1"/>
            </p:cNvSpPr>
            <p:nvPr/>
          </p:nvSpPr>
          <p:spPr bwMode="auto">
            <a:xfrm flipH="1" flipV="1">
              <a:off x="3953" y="2553"/>
              <a:ext cx="12" cy="45"/>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82361" name="Group 89"/>
          <p:cNvGrpSpPr>
            <a:grpSpLocks/>
          </p:cNvGrpSpPr>
          <p:nvPr/>
        </p:nvGrpSpPr>
        <p:grpSpPr bwMode="auto">
          <a:xfrm>
            <a:off x="4518026" y="1851025"/>
            <a:ext cx="3573463" cy="2736850"/>
            <a:chOff x="2011" y="1308"/>
            <a:chExt cx="2251" cy="1724"/>
          </a:xfrm>
        </p:grpSpPr>
        <p:sp>
          <p:nvSpPr>
            <p:cNvPr id="182362" name="Line 90"/>
            <p:cNvSpPr>
              <a:spLocks noChangeShapeType="1"/>
            </p:cNvSpPr>
            <p:nvPr/>
          </p:nvSpPr>
          <p:spPr bwMode="auto">
            <a:xfrm>
              <a:off x="4262" y="1308"/>
              <a:ext cx="0" cy="172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63" name="Line 91"/>
            <p:cNvSpPr>
              <a:spLocks noChangeShapeType="1"/>
            </p:cNvSpPr>
            <p:nvPr/>
          </p:nvSpPr>
          <p:spPr bwMode="auto">
            <a:xfrm>
              <a:off x="2050" y="3032"/>
              <a:ext cx="2212"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64" name="Line 92"/>
            <p:cNvSpPr>
              <a:spLocks noChangeShapeType="1"/>
            </p:cNvSpPr>
            <p:nvPr/>
          </p:nvSpPr>
          <p:spPr bwMode="auto">
            <a:xfrm>
              <a:off x="2050" y="1308"/>
              <a:ext cx="0" cy="172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82365" name="Group 93"/>
            <p:cNvGrpSpPr>
              <a:grpSpLocks/>
            </p:cNvGrpSpPr>
            <p:nvPr/>
          </p:nvGrpSpPr>
          <p:grpSpPr bwMode="auto">
            <a:xfrm>
              <a:off x="2011" y="1308"/>
              <a:ext cx="2251" cy="245"/>
              <a:chOff x="2011" y="1308"/>
              <a:chExt cx="2251" cy="245"/>
            </a:xfrm>
          </p:grpSpPr>
          <p:sp>
            <p:nvSpPr>
              <p:cNvPr id="182366" name="Line 94"/>
              <p:cNvSpPr>
                <a:spLocks noChangeShapeType="1"/>
              </p:cNvSpPr>
              <p:nvPr/>
            </p:nvSpPr>
            <p:spPr bwMode="auto">
              <a:xfrm>
                <a:off x="2050" y="1308"/>
                <a:ext cx="2212"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2367" name="Rectangle 95"/>
              <p:cNvSpPr>
                <a:spLocks noChangeArrowheads="1"/>
              </p:cNvSpPr>
              <p:nvPr/>
            </p:nvSpPr>
            <p:spPr bwMode="auto">
              <a:xfrm>
                <a:off x="2011" y="1341"/>
                <a:ext cx="73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dirty="0">
                    <a:solidFill>
                      <a:srgbClr val="000000"/>
                    </a:solidFill>
                    <a:latin typeface="+mn-lt"/>
                  </a:rPr>
                  <a:t>Exchange</a:t>
                </a:r>
                <a:endParaRPr lang="pl-PL" altLang="pl-PL" sz="1600" dirty="0">
                  <a:solidFill>
                    <a:srgbClr val="000000"/>
                  </a:solidFill>
                  <a:latin typeface="+mn-lt"/>
                </a:endParaRPr>
              </a:p>
            </p:txBody>
          </p:sp>
        </p:grpSp>
      </p:grpSp>
      <p:grpSp>
        <p:nvGrpSpPr>
          <p:cNvPr id="182368" name="Group 96"/>
          <p:cNvGrpSpPr>
            <a:grpSpLocks/>
          </p:cNvGrpSpPr>
          <p:nvPr/>
        </p:nvGrpSpPr>
        <p:grpSpPr bwMode="auto">
          <a:xfrm>
            <a:off x="4821238" y="5173663"/>
            <a:ext cx="3082925" cy="696912"/>
            <a:chOff x="2202" y="3401"/>
            <a:chExt cx="1942" cy="439"/>
          </a:xfrm>
        </p:grpSpPr>
        <p:sp>
          <p:nvSpPr>
            <p:cNvPr id="182369" name="Rectangle 97"/>
            <p:cNvSpPr>
              <a:spLocks noChangeArrowheads="1"/>
            </p:cNvSpPr>
            <p:nvPr/>
          </p:nvSpPr>
          <p:spPr bwMode="auto">
            <a:xfrm>
              <a:off x="3353" y="3415"/>
              <a:ext cx="791" cy="425"/>
            </a:xfrm>
            <a:prstGeom prst="rect">
              <a:avLst/>
            </a:prstGeom>
            <a:solidFill>
              <a:schemeClr val="accent1"/>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370" name="Rectangle 98"/>
            <p:cNvSpPr>
              <a:spLocks noChangeArrowheads="1"/>
            </p:cNvSpPr>
            <p:nvPr/>
          </p:nvSpPr>
          <p:spPr bwMode="auto">
            <a:xfrm>
              <a:off x="3427" y="3401"/>
              <a:ext cx="64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Testing</a:t>
              </a:r>
              <a:endParaRPr lang="pl-PL" altLang="pl-PL" sz="1800">
                <a:solidFill>
                  <a:srgbClr val="000000"/>
                </a:solidFill>
                <a:latin typeface="+mn-lt"/>
              </a:endParaRPr>
            </a:p>
          </p:txBody>
        </p:sp>
        <p:sp>
          <p:nvSpPr>
            <p:cNvPr id="182371" name="Rectangle 99"/>
            <p:cNvSpPr>
              <a:spLocks noChangeArrowheads="1"/>
            </p:cNvSpPr>
            <p:nvPr/>
          </p:nvSpPr>
          <p:spPr bwMode="auto">
            <a:xfrm>
              <a:off x="3326" y="3593"/>
              <a:ext cx="7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a:solidFill>
                    <a:srgbClr val="000000"/>
                  </a:solidFill>
                  <a:latin typeface="+mn-lt"/>
                </a:rPr>
                <a:t>  </a:t>
              </a:r>
              <a:r>
                <a:rPr lang="en-US" altLang="pl-PL" sz="1800">
                  <a:solidFill>
                    <a:srgbClr val="000000"/>
                  </a:solidFill>
                  <a:latin typeface="+mn-lt"/>
                </a:rPr>
                <a:t>devices</a:t>
              </a:r>
              <a:endParaRPr lang="pl-PL" altLang="pl-PL" sz="1800">
                <a:solidFill>
                  <a:srgbClr val="000000"/>
                </a:solidFill>
                <a:latin typeface="+mn-lt"/>
              </a:endParaRPr>
            </a:p>
          </p:txBody>
        </p:sp>
        <p:sp>
          <p:nvSpPr>
            <p:cNvPr id="182372" name="Rectangle 100"/>
            <p:cNvSpPr>
              <a:spLocks noChangeArrowheads="1"/>
            </p:cNvSpPr>
            <p:nvPr/>
          </p:nvSpPr>
          <p:spPr bwMode="auto">
            <a:xfrm>
              <a:off x="2202" y="3415"/>
              <a:ext cx="791" cy="425"/>
            </a:xfrm>
            <a:prstGeom prst="rect">
              <a:avLst/>
            </a:prstGeom>
            <a:solidFill>
              <a:schemeClr val="accent1"/>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2373" name="Rectangle 101"/>
            <p:cNvSpPr>
              <a:spLocks noChangeArrowheads="1"/>
            </p:cNvSpPr>
            <p:nvPr/>
          </p:nvSpPr>
          <p:spPr bwMode="auto">
            <a:xfrm>
              <a:off x="2368" y="3401"/>
              <a:ext cx="46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Main</a:t>
              </a:r>
              <a:endParaRPr lang="pl-PL" altLang="pl-PL" sz="1800">
                <a:solidFill>
                  <a:srgbClr val="000000"/>
                </a:solidFill>
                <a:latin typeface="+mn-lt"/>
              </a:endParaRPr>
            </a:p>
          </p:txBody>
        </p:sp>
        <p:sp>
          <p:nvSpPr>
            <p:cNvPr id="182374" name="Rectangle 102"/>
            <p:cNvSpPr>
              <a:spLocks noChangeArrowheads="1"/>
            </p:cNvSpPr>
            <p:nvPr/>
          </p:nvSpPr>
          <p:spPr bwMode="auto">
            <a:xfrm>
              <a:off x="2211" y="3593"/>
              <a:ext cx="69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  supply</a:t>
              </a:r>
              <a:endParaRPr lang="pl-PL" altLang="pl-PL" sz="1800">
                <a:solidFill>
                  <a:srgbClr val="000000"/>
                </a:solidFill>
                <a:latin typeface="+mn-lt"/>
              </a:endParaRPr>
            </a:p>
          </p:txBody>
        </p:sp>
      </p:grpSp>
      <p:sp>
        <p:nvSpPr>
          <p:cNvPr id="182375" name="Rectangle 103"/>
          <p:cNvSpPr>
            <a:spLocks noGrp="1" noChangeArrowheads="1"/>
          </p:cNvSpPr>
          <p:nvPr>
            <p:ph type="title"/>
          </p:nvPr>
        </p:nvSpPr>
        <p:spPr/>
        <p:txBody>
          <a:bodyPr/>
          <a:lstStyle/>
          <a:p>
            <a:r>
              <a:rPr lang="en-US" altLang="pl-PL" sz="2400" dirty="0"/>
              <a:t>Principal </a:t>
            </a:r>
            <a:r>
              <a:rPr lang="en-US" altLang="pl-PL" sz="2400" dirty="0" smtClean="0"/>
              <a:t>Building Blocks </a:t>
            </a:r>
            <a:br>
              <a:rPr lang="en-US" altLang="pl-PL" sz="2400" dirty="0" smtClean="0"/>
            </a:br>
            <a:r>
              <a:rPr lang="en-US" altLang="pl-PL" sz="2400" dirty="0" smtClean="0"/>
              <a:t>of a Telephone Switching System</a:t>
            </a:r>
            <a:endParaRPr lang="pl-PL" altLang="pl-PL" sz="2400" dirty="0"/>
          </a:p>
        </p:txBody>
      </p:sp>
      <p:sp>
        <p:nvSpPr>
          <p:cNvPr id="182376" name="Text Box 104"/>
          <p:cNvSpPr txBox="1">
            <a:spLocks noChangeArrowheads="1"/>
          </p:cNvSpPr>
          <p:nvPr/>
        </p:nvSpPr>
        <p:spPr bwMode="auto">
          <a:xfrm>
            <a:off x="355185" y="4876800"/>
            <a:ext cx="2920671"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pl-PL">
                <a:latin typeface="+mn-lt"/>
              </a:rPr>
              <a:t>MDF: Main Distribution </a:t>
            </a:r>
            <a:br>
              <a:rPr lang="en-US" altLang="pl-PL">
                <a:latin typeface="+mn-lt"/>
              </a:rPr>
            </a:br>
            <a:r>
              <a:rPr lang="en-US" altLang="pl-PL">
                <a:latin typeface="+mn-lt"/>
              </a:rPr>
              <a:t>         Frame</a:t>
            </a:r>
          </a:p>
          <a:p>
            <a:r>
              <a:rPr lang="en-US" altLang="pl-PL">
                <a:latin typeface="+mn-lt"/>
              </a:rPr>
              <a:t>LU:   Line Unit</a:t>
            </a:r>
          </a:p>
          <a:p>
            <a:r>
              <a:rPr lang="en-US" altLang="pl-PL">
                <a:latin typeface="+mn-lt"/>
              </a:rPr>
              <a:t>J:     Junctor</a:t>
            </a:r>
            <a:br>
              <a:rPr lang="en-US" altLang="pl-PL">
                <a:latin typeface="+mn-lt"/>
              </a:rPr>
            </a:br>
            <a:r>
              <a:rPr lang="en-US" altLang="pl-PL">
                <a:latin typeface="+mn-lt"/>
              </a:rPr>
              <a:t>TU:  Trunk Unit</a:t>
            </a:r>
            <a:endParaRPr lang="pl-PL" altLang="pl-PL">
              <a:latin typeface="+mn-lt"/>
            </a:endParaRPr>
          </a:p>
        </p:txBody>
      </p:sp>
    </p:spTree>
    <p:extLst>
      <p:ext uri="{BB962C8B-B14F-4D97-AF65-F5344CB8AC3E}">
        <p14:creationId xmlns:p14="http://schemas.microsoft.com/office/powerpoint/2010/main" val="7110118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182325"/>
                                        </p:tgtEl>
                                        <p:attrNameLst>
                                          <p:attrName>style.visibility</p:attrName>
                                        </p:attrNameLst>
                                      </p:cBhvr>
                                      <p:to>
                                        <p:strVal val="visible"/>
                                      </p:to>
                                    </p:set>
                                    <p:animEffect transition="in" filter="wipe(up)">
                                      <p:cBhvr>
                                        <p:cTn id="7" dur="500"/>
                                        <p:tgtEl>
                                          <p:spTgt spid="1823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82309"/>
                                        </p:tgtEl>
                                        <p:attrNameLst>
                                          <p:attrName>style.visibility</p:attrName>
                                        </p:attrNameLst>
                                      </p:cBhvr>
                                      <p:to>
                                        <p:strVal val="visible"/>
                                      </p:to>
                                    </p:set>
                                    <p:animEffect transition="in" filter="wipe(left)">
                                      <p:cBhvr>
                                        <p:cTn id="12" dur="500"/>
                                        <p:tgtEl>
                                          <p:spTgt spid="18230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82318"/>
                                        </p:tgtEl>
                                        <p:attrNameLst>
                                          <p:attrName>style.visibility</p:attrName>
                                        </p:attrNameLst>
                                      </p:cBhvr>
                                      <p:to>
                                        <p:strVal val="visible"/>
                                      </p:to>
                                    </p:set>
                                    <p:animEffect transition="in" filter="wipe(left)">
                                      <p:cBhvr>
                                        <p:cTn id="17" dur="500"/>
                                        <p:tgtEl>
                                          <p:spTgt spid="18231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82312"/>
                                        </p:tgtEl>
                                        <p:attrNameLst>
                                          <p:attrName>style.visibility</p:attrName>
                                        </p:attrNameLst>
                                      </p:cBhvr>
                                      <p:to>
                                        <p:strVal val="visible"/>
                                      </p:to>
                                    </p:set>
                                    <p:animEffect transition="in" filter="wipe(left)">
                                      <p:cBhvr>
                                        <p:cTn id="22" dur="500"/>
                                        <p:tgtEl>
                                          <p:spTgt spid="18231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182277"/>
                                        </p:tgtEl>
                                        <p:attrNameLst>
                                          <p:attrName>style.visibility</p:attrName>
                                        </p:attrNameLst>
                                      </p:cBhvr>
                                      <p:to>
                                        <p:strVal val="visible"/>
                                      </p:to>
                                    </p:set>
                                    <p:animEffect transition="in" filter="wipe(up)">
                                      <p:cBhvr>
                                        <p:cTn id="27" dur="500"/>
                                        <p:tgtEl>
                                          <p:spTgt spid="18227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182290"/>
                                        </p:tgtEl>
                                        <p:attrNameLst>
                                          <p:attrName>style.visibility</p:attrName>
                                        </p:attrNameLst>
                                      </p:cBhvr>
                                      <p:to>
                                        <p:strVal val="visible"/>
                                      </p:to>
                                    </p:set>
                                    <p:animEffect transition="in" filter="wipe(up)">
                                      <p:cBhvr>
                                        <p:cTn id="32" dur="500"/>
                                        <p:tgtEl>
                                          <p:spTgt spid="18229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nodeType="clickEffect">
                                  <p:stCondLst>
                                    <p:cond delay="0"/>
                                  </p:stCondLst>
                                  <p:childTnLst>
                                    <p:set>
                                      <p:cBhvr>
                                        <p:cTn id="36" dur="1" fill="hold">
                                          <p:stCondLst>
                                            <p:cond delay="0"/>
                                          </p:stCondLst>
                                        </p:cTn>
                                        <p:tgtEl>
                                          <p:spTgt spid="182347"/>
                                        </p:tgtEl>
                                        <p:attrNameLst>
                                          <p:attrName>style.visibility</p:attrName>
                                        </p:attrNameLst>
                                      </p:cBhvr>
                                      <p:to>
                                        <p:strVal val="visible"/>
                                      </p:to>
                                    </p:set>
                                    <p:animEffect transition="in" filter="wipe(down)">
                                      <p:cBhvr>
                                        <p:cTn id="37" dur="500"/>
                                        <p:tgtEl>
                                          <p:spTgt spid="18234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nodeType="clickEffect">
                                  <p:stCondLst>
                                    <p:cond delay="0"/>
                                  </p:stCondLst>
                                  <p:childTnLst>
                                    <p:set>
                                      <p:cBhvr>
                                        <p:cTn id="41" dur="1" fill="hold">
                                          <p:stCondLst>
                                            <p:cond delay="499"/>
                                          </p:stCondLst>
                                        </p:cTn>
                                        <p:tgtEl>
                                          <p:spTgt spid="182361"/>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1" fill="hold" nodeType="clickEffect">
                                  <p:stCondLst>
                                    <p:cond delay="0"/>
                                  </p:stCondLst>
                                  <p:childTnLst>
                                    <p:set>
                                      <p:cBhvr>
                                        <p:cTn id="45" dur="1" fill="hold">
                                          <p:stCondLst>
                                            <p:cond delay="0"/>
                                          </p:stCondLst>
                                        </p:cTn>
                                        <p:tgtEl>
                                          <p:spTgt spid="182368"/>
                                        </p:tgtEl>
                                        <p:attrNameLst>
                                          <p:attrName>style.visibility</p:attrName>
                                        </p:attrNameLst>
                                      </p:cBhvr>
                                      <p:to>
                                        <p:strVal val="visible"/>
                                      </p:to>
                                    </p:set>
                                    <p:animEffect transition="in" filter="wipe(up)">
                                      <p:cBhvr>
                                        <p:cTn id="46" dur="500"/>
                                        <p:tgtEl>
                                          <p:spTgt spid="182368"/>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nodeType="clickEffect">
                                  <p:stCondLst>
                                    <p:cond delay="0"/>
                                  </p:stCondLst>
                                  <p:childTnLst>
                                    <p:set>
                                      <p:cBhvr>
                                        <p:cTn id="50" dur="1" fill="hold">
                                          <p:stCondLst>
                                            <p:cond delay="499"/>
                                          </p:stCondLst>
                                        </p:cTn>
                                        <p:tgtEl>
                                          <p:spTgt spid="182274"/>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82376"/>
                                        </p:tgtEl>
                                        <p:attrNameLst>
                                          <p:attrName>style.visibility</p:attrName>
                                        </p:attrNameLst>
                                      </p:cBhvr>
                                      <p:to>
                                        <p:strVal val="visible"/>
                                      </p:to>
                                    </p:set>
                                    <p:animEffect transition="in" filter="wipe(left)">
                                      <p:cBhvr>
                                        <p:cTn id="55" dur="500"/>
                                        <p:tgtEl>
                                          <p:spTgt spid="182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37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9202" name="Group 2"/>
          <p:cNvGrpSpPr>
            <a:grpSpLocks/>
          </p:cNvGrpSpPr>
          <p:nvPr/>
        </p:nvGrpSpPr>
        <p:grpSpPr bwMode="auto">
          <a:xfrm>
            <a:off x="1524000" y="4572002"/>
            <a:ext cx="2185988" cy="1008063"/>
            <a:chOff x="960" y="2880"/>
            <a:chExt cx="1377" cy="635"/>
          </a:xfrm>
        </p:grpSpPr>
        <p:sp>
          <p:nvSpPr>
            <p:cNvPr id="179203" name="Rectangle 3"/>
            <p:cNvSpPr>
              <a:spLocks noChangeArrowheads="1"/>
            </p:cNvSpPr>
            <p:nvPr/>
          </p:nvSpPr>
          <p:spPr bwMode="auto">
            <a:xfrm>
              <a:off x="1368" y="2952"/>
              <a:ext cx="528" cy="528"/>
            </a:xfrm>
            <a:prstGeom prst="rect">
              <a:avLst/>
            </a:prstGeom>
            <a:solidFill>
              <a:srgbClr val="FFFFCC"/>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204" name="Rectangle 4"/>
            <p:cNvSpPr>
              <a:spLocks noChangeArrowheads="1"/>
            </p:cNvSpPr>
            <p:nvPr/>
          </p:nvSpPr>
          <p:spPr bwMode="auto">
            <a:xfrm>
              <a:off x="1056" y="2880"/>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1</a:t>
              </a:r>
            </a:p>
          </p:txBody>
        </p:sp>
        <p:sp>
          <p:nvSpPr>
            <p:cNvPr id="179205" name="Rectangle 5"/>
            <p:cNvSpPr>
              <a:spLocks noChangeArrowheads="1"/>
            </p:cNvSpPr>
            <p:nvPr/>
          </p:nvSpPr>
          <p:spPr bwMode="auto">
            <a:xfrm>
              <a:off x="960" y="3284"/>
              <a:ext cx="30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64</a:t>
              </a:r>
            </a:p>
          </p:txBody>
        </p:sp>
        <p:sp>
          <p:nvSpPr>
            <p:cNvPr id="179206" name="Line 6"/>
            <p:cNvSpPr>
              <a:spLocks noChangeShapeType="1"/>
            </p:cNvSpPr>
            <p:nvPr/>
          </p:nvSpPr>
          <p:spPr bwMode="auto">
            <a:xfrm flipH="1">
              <a:off x="1895" y="3044"/>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07" name="Line 7"/>
            <p:cNvSpPr>
              <a:spLocks noChangeShapeType="1"/>
            </p:cNvSpPr>
            <p:nvPr/>
          </p:nvSpPr>
          <p:spPr bwMode="auto">
            <a:xfrm flipH="1">
              <a:off x="1895" y="3380"/>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08" name="Rectangle 8"/>
            <p:cNvSpPr>
              <a:spLocks noChangeArrowheads="1"/>
            </p:cNvSpPr>
            <p:nvPr/>
          </p:nvSpPr>
          <p:spPr bwMode="auto">
            <a:xfrm>
              <a:off x="2012" y="2880"/>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1</a:t>
              </a:r>
            </a:p>
          </p:txBody>
        </p:sp>
        <p:sp>
          <p:nvSpPr>
            <p:cNvPr id="179209" name="Rectangle 9"/>
            <p:cNvSpPr>
              <a:spLocks noChangeArrowheads="1"/>
            </p:cNvSpPr>
            <p:nvPr/>
          </p:nvSpPr>
          <p:spPr bwMode="auto">
            <a:xfrm>
              <a:off x="2036" y="3284"/>
              <a:ext cx="30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64</a:t>
              </a:r>
            </a:p>
          </p:txBody>
        </p:sp>
        <p:sp>
          <p:nvSpPr>
            <p:cNvPr id="179210" name="Line 10"/>
            <p:cNvSpPr>
              <a:spLocks noChangeShapeType="1"/>
            </p:cNvSpPr>
            <p:nvPr/>
          </p:nvSpPr>
          <p:spPr bwMode="auto">
            <a:xfrm flipH="1">
              <a:off x="1233" y="3044"/>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11" name="Line 11"/>
            <p:cNvSpPr>
              <a:spLocks noChangeShapeType="1"/>
            </p:cNvSpPr>
            <p:nvPr/>
          </p:nvSpPr>
          <p:spPr bwMode="auto">
            <a:xfrm flipH="1">
              <a:off x="1233" y="3380"/>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79212" name="Group 12"/>
            <p:cNvGrpSpPr>
              <a:grpSpLocks/>
            </p:cNvGrpSpPr>
            <p:nvPr/>
          </p:nvGrpSpPr>
          <p:grpSpPr bwMode="auto">
            <a:xfrm>
              <a:off x="1230" y="3016"/>
              <a:ext cx="168" cy="327"/>
              <a:chOff x="1087" y="2708"/>
              <a:chExt cx="181" cy="327"/>
            </a:xfrm>
          </p:grpSpPr>
          <p:sp>
            <p:nvSpPr>
              <p:cNvPr id="179213" name="Rectangle 13"/>
              <p:cNvSpPr>
                <a:spLocks noChangeArrowheads="1"/>
              </p:cNvSpPr>
              <p:nvPr/>
            </p:nvSpPr>
            <p:spPr bwMode="auto">
              <a:xfrm>
                <a:off x="1087" y="270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14" name="Rectangle 14"/>
              <p:cNvSpPr>
                <a:spLocks noChangeArrowheads="1"/>
              </p:cNvSpPr>
              <p:nvPr/>
            </p:nvSpPr>
            <p:spPr bwMode="auto">
              <a:xfrm>
                <a:off x="1087" y="2756"/>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15" name="Rectangle 15"/>
              <p:cNvSpPr>
                <a:spLocks noChangeArrowheads="1"/>
              </p:cNvSpPr>
              <p:nvPr/>
            </p:nvSpPr>
            <p:spPr bwMode="auto">
              <a:xfrm>
                <a:off x="1087" y="280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grpSp>
        <p:grpSp>
          <p:nvGrpSpPr>
            <p:cNvPr id="179216" name="Group 16"/>
            <p:cNvGrpSpPr>
              <a:grpSpLocks/>
            </p:cNvGrpSpPr>
            <p:nvPr/>
          </p:nvGrpSpPr>
          <p:grpSpPr bwMode="auto">
            <a:xfrm>
              <a:off x="1903" y="3016"/>
              <a:ext cx="168" cy="327"/>
              <a:chOff x="1815" y="2708"/>
              <a:chExt cx="181" cy="327"/>
            </a:xfrm>
          </p:grpSpPr>
          <p:sp>
            <p:nvSpPr>
              <p:cNvPr id="179217" name="Rectangle 17"/>
              <p:cNvSpPr>
                <a:spLocks noChangeArrowheads="1"/>
              </p:cNvSpPr>
              <p:nvPr/>
            </p:nvSpPr>
            <p:spPr bwMode="auto">
              <a:xfrm>
                <a:off x="1815" y="270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18" name="Rectangle 18"/>
              <p:cNvSpPr>
                <a:spLocks noChangeArrowheads="1"/>
              </p:cNvSpPr>
              <p:nvPr/>
            </p:nvSpPr>
            <p:spPr bwMode="auto">
              <a:xfrm>
                <a:off x="1815" y="2756"/>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19" name="Rectangle 19"/>
              <p:cNvSpPr>
                <a:spLocks noChangeArrowheads="1"/>
              </p:cNvSpPr>
              <p:nvPr/>
            </p:nvSpPr>
            <p:spPr bwMode="auto">
              <a:xfrm>
                <a:off x="1815" y="280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grpSp>
      </p:grpSp>
      <p:sp>
        <p:nvSpPr>
          <p:cNvPr id="179220" name="Rectangle 20"/>
          <p:cNvSpPr>
            <a:spLocks noChangeArrowheads="1"/>
          </p:cNvSpPr>
          <p:nvPr/>
        </p:nvSpPr>
        <p:spPr bwMode="auto">
          <a:xfrm>
            <a:off x="1263650" y="5702300"/>
            <a:ext cx="2402903"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One-stage network</a:t>
            </a:r>
          </a:p>
        </p:txBody>
      </p:sp>
      <p:grpSp>
        <p:nvGrpSpPr>
          <p:cNvPr id="179221" name="Group 21"/>
          <p:cNvGrpSpPr>
            <a:grpSpLocks/>
          </p:cNvGrpSpPr>
          <p:nvPr/>
        </p:nvGrpSpPr>
        <p:grpSpPr bwMode="auto">
          <a:xfrm>
            <a:off x="5310188" y="4222750"/>
            <a:ext cx="2233612" cy="2085975"/>
            <a:chOff x="3345" y="2660"/>
            <a:chExt cx="1407" cy="1314"/>
          </a:xfrm>
        </p:grpSpPr>
        <p:sp>
          <p:nvSpPr>
            <p:cNvPr id="179222" name="Line 22"/>
            <p:cNvSpPr>
              <a:spLocks noChangeShapeType="1"/>
            </p:cNvSpPr>
            <p:nvPr/>
          </p:nvSpPr>
          <p:spPr bwMode="auto">
            <a:xfrm>
              <a:off x="3345" y="2756"/>
              <a:ext cx="72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23" name="Line 23"/>
            <p:cNvSpPr>
              <a:spLocks noChangeShapeType="1"/>
            </p:cNvSpPr>
            <p:nvPr/>
          </p:nvSpPr>
          <p:spPr bwMode="auto">
            <a:xfrm>
              <a:off x="3345" y="3860"/>
              <a:ext cx="72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79224" name="Group 24"/>
            <p:cNvGrpSpPr>
              <a:grpSpLocks/>
            </p:cNvGrpSpPr>
            <p:nvPr/>
          </p:nvGrpSpPr>
          <p:grpSpPr bwMode="auto">
            <a:xfrm>
              <a:off x="3489" y="2660"/>
              <a:ext cx="1263" cy="1314"/>
              <a:chOff x="3489" y="2660"/>
              <a:chExt cx="1263" cy="1314"/>
            </a:xfrm>
          </p:grpSpPr>
          <p:sp>
            <p:nvSpPr>
              <p:cNvPr id="179225" name="Rectangle 25"/>
              <p:cNvSpPr>
                <a:spLocks noChangeArrowheads="1"/>
              </p:cNvSpPr>
              <p:nvPr/>
            </p:nvSpPr>
            <p:spPr bwMode="auto">
              <a:xfrm>
                <a:off x="4064" y="3520"/>
                <a:ext cx="384" cy="384"/>
              </a:xfrm>
              <a:prstGeom prst="rect">
                <a:avLst/>
              </a:prstGeom>
              <a:solidFill>
                <a:srgbClr val="FFFFCC"/>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226" name="Rectangle 26"/>
              <p:cNvSpPr>
                <a:spLocks noChangeArrowheads="1"/>
              </p:cNvSpPr>
              <p:nvPr/>
            </p:nvSpPr>
            <p:spPr bwMode="auto">
              <a:xfrm>
                <a:off x="4064" y="2704"/>
                <a:ext cx="384" cy="384"/>
              </a:xfrm>
              <a:prstGeom prst="rect">
                <a:avLst/>
              </a:prstGeom>
              <a:solidFill>
                <a:srgbClr val="FFFFCC"/>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227" name="Line 27"/>
              <p:cNvSpPr>
                <a:spLocks noChangeShapeType="1"/>
              </p:cNvSpPr>
              <p:nvPr/>
            </p:nvSpPr>
            <p:spPr bwMode="auto">
              <a:xfrm>
                <a:off x="4439" y="2756"/>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28" name="Line 28"/>
              <p:cNvSpPr>
                <a:spLocks noChangeShapeType="1"/>
              </p:cNvSpPr>
              <p:nvPr/>
            </p:nvSpPr>
            <p:spPr bwMode="auto">
              <a:xfrm>
                <a:off x="4439" y="3044"/>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29" name="Line 29"/>
              <p:cNvSpPr>
                <a:spLocks noChangeShapeType="1"/>
              </p:cNvSpPr>
              <p:nvPr/>
            </p:nvSpPr>
            <p:spPr bwMode="auto">
              <a:xfrm>
                <a:off x="3911" y="3044"/>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30" name="Rectangle 30"/>
              <p:cNvSpPr>
                <a:spLocks noChangeArrowheads="1"/>
              </p:cNvSpPr>
              <p:nvPr/>
            </p:nvSpPr>
            <p:spPr bwMode="auto">
              <a:xfrm>
                <a:off x="4556" y="2660"/>
                <a:ext cx="196"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1</a:t>
                </a:r>
              </a:p>
            </p:txBody>
          </p:sp>
          <p:sp>
            <p:nvSpPr>
              <p:cNvPr id="179231" name="Rectangle 31"/>
              <p:cNvSpPr>
                <a:spLocks noChangeArrowheads="1"/>
              </p:cNvSpPr>
              <p:nvPr/>
            </p:nvSpPr>
            <p:spPr bwMode="auto">
              <a:xfrm>
                <a:off x="4556" y="2948"/>
                <a:ext cx="196"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8</a:t>
                </a:r>
              </a:p>
            </p:txBody>
          </p:sp>
          <p:sp>
            <p:nvSpPr>
              <p:cNvPr id="179232" name="Line 32"/>
              <p:cNvSpPr>
                <a:spLocks noChangeShapeType="1"/>
              </p:cNvSpPr>
              <p:nvPr/>
            </p:nvSpPr>
            <p:spPr bwMode="auto">
              <a:xfrm flipH="1">
                <a:off x="4439" y="3572"/>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33" name="Line 33"/>
              <p:cNvSpPr>
                <a:spLocks noChangeShapeType="1"/>
              </p:cNvSpPr>
              <p:nvPr/>
            </p:nvSpPr>
            <p:spPr bwMode="auto">
              <a:xfrm flipH="1">
                <a:off x="4439" y="3860"/>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34" name="Line 34"/>
              <p:cNvSpPr>
                <a:spLocks noChangeShapeType="1"/>
              </p:cNvSpPr>
              <p:nvPr/>
            </p:nvSpPr>
            <p:spPr bwMode="auto">
              <a:xfrm flipH="1">
                <a:off x="3911" y="3572"/>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35" name="Rectangle 35"/>
              <p:cNvSpPr>
                <a:spLocks noChangeArrowheads="1"/>
              </p:cNvSpPr>
              <p:nvPr/>
            </p:nvSpPr>
            <p:spPr bwMode="auto">
              <a:xfrm>
                <a:off x="4556" y="3476"/>
                <a:ext cx="196"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1</a:t>
                </a:r>
              </a:p>
            </p:txBody>
          </p:sp>
          <p:sp>
            <p:nvSpPr>
              <p:cNvPr id="179236" name="Rectangle 36"/>
              <p:cNvSpPr>
                <a:spLocks noChangeArrowheads="1"/>
              </p:cNvSpPr>
              <p:nvPr/>
            </p:nvSpPr>
            <p:spPr bwMode="auto">
              <a:xfrm>
                <a:off x="4556" y="3764"/>
                <a:ext cx="196"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8</a:t>
                </a:r>
              </a:p>
            </p:txBody>
          </p:sp>
          <p:sp>
            <p:nvSpPr>
              <p:cNvPr id="179237" name="Line 37"/>
              <p:cNvSpPr>
                <a:spLocks noChangeShapeType="1"/>
              </p:cNvSpPr>
              <p:nvPr/>
            </p:nvSpPr>
            <p:spPr bwMode="auto">
              <a:xfrm>
                <a:off x="3489" y="3044"/>
                <a:ext cx="432" cy="52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38" name="Line 38"/>
              <p:cNvSpPr>
                <a:spLocks noChangeShapeType="1"/>
              </p:cNvSpPr>
              <p:nvPr/>
            </p:nvSpPr>
            <p:spPr bwMode="auto">
              <a:xfrm flipV="1">
                <a:off x="3489" y="3044"/>
                <a:ext cx="432" cy="52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39" name="Rectangle 39"/>
              <p:cNvSpPr>
                <a:spLocks noChangeArrowheads="1"/>
              </p:cNvSpPr>
              <p:nvPr/>
            </p:nvSpPr>
            <p:spPr bwMode="auto">
              <a:xfrm>
                <a:off x="4140" y="2772"/>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1</a:t>
                </a:r>
              </a:p>
            </p:txBody>
          </p:sp>
          <p:sp>
            <p:nvSpPr>
              <p:cNvPr id="179240" name="Rectangle 40"/>
              <p:cNvSpPr>
                <a:spLocks noChangeArrowheads="1"/>
              </p:cNvSpPr>
              <p:nvPr/>
            </p:nvSpPr>
            <p:spPr bwMode="auto">
              <a:xfrm>
                <a:off x="4140" y="3588"/>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8</a:t>
                </a:r>
              </a:p>
            </p:txBody>
          </p:sp>
          <p:grpSp>
            <p:nvGrpSpPr>
              <p:cNvPr id="179241" name="Group 41"/>
              <p:cNvGrpSpPr>
                <a:grpSpLocks/>
              </p:cNvGrpSpPr>
              <p:nvPr/>
            </p:nvGrpSpPr>
            <p:grpSpPr bwMode="auto">
              <a:xfrm>
                <a:off x="4157" y="3006"/>
                <a:ext cx="197" cy="520"/>
                <a:chOff x="4259" y="2698"/>
                <a:chExt cx="213" cy="520"/>
              </a:xfrm>
            </p:grpSpPr>
            <p:sp>
              <p:nvSpPr>
                <p:cNvPr id="179242" name="Rectangle 42"/>
                <p:cNvSpPr>
                  <a:spLocks noChangeArrowheads="1"/>
                </p:cNvSpPr>
                <p:nvPr/>
              </p:nvSpPr>
              <p:spPr bwMode="auto">
                <a:xfrm>
                  <a:off x="4259" y="2698"/>
                  <a:ext cx="213"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800">
                      <a:latin typeface="+mn-lt"/>
                    </a:rPr>
                    <a:t>.</a:t>
                  </a:r>
                </a:p>
              </p:txBody>
            </p:sp>
            <p:grpSp>
              <p:nvGrpSpPr>
                <p:cNvPr id="179243" name="Group 43"/>
                <p:cNvGrpSpPr>
                  <a:grpSpLocks/>
                </p:cNvGrpSpPr>
                <p:nvPr/>
              </p:nvGrpSpPr>
              <p:grpSpPr bwMode="auto">
                <a:xfrm>
                  <a:off x="4259" y="2794"/>
                  <a:ext cx="213" cy="424"/>
                  <a:chOff x="4259" y="2794"/>
                  <a:chExt cx="213" cy="424"/>
                </a:xfrm>
              </p:grpSpPr>
              <p:sp>
                <p:nvSpPr>
                  <p:cNvPr id="179244" name="Rectangle 44"/>
                  <p:cNvSpPr>
                    <a:spLocks noChangeArrowheads="1"/>
                  </p:cNvSpPr>
                  <p:nvPr/>
                </p:nvSpPr>
                <p:spPr bwMode="auto">
                  <a:xfrm>
                    <a:off x="4259" y="2794"/>
                    <a:ext cx="213"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800">
                        <a:latin typeface="+mn-lt"/>
                      </a:rPr>
                      <a:t>.</a:t>
                    </a:r>
                  </a:p>
                </p:txBody>
              </p:sp>
              <p:sp>
                <p:nvSpPr>
                  <p:cNvPr id="179245" name="Rectangle 45"/>
                  <p:cNvSpPr>
                    <a:spLocks noChangeArrowheads="1"/>
                  </p:cNvSpPr>
                  <p:nvPr/>
                </p:nvSpPr>
                <p:spPr bwMode="auto">
                  <a:xfrm>
                    <a:off x="4259" y="2890"/>
                    <a:ext cx="213"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800">
                        <a:latin typeface="+mn-lt"/>
                      </a:rPr>
                      <a:t>.</a:t>
                    </a:r>
                  </a:p>
                </p:txBody>
              </p:sp>
            </p:grpSp>
          </p:grpSp>
          <p:grpSp>
            <p:nvGrpSpPr>
              <p:cNvPr id="179246" name="Group 46"/>
              <p:cNvGrpSpPr>
                <a:grpSpLocks/>
              </p:cNvGrpSpPr>
              <p:nvPr/>
            </p:nvGrpSpPr>
            <p:grpSpPr bwMode="auto">
              <a:xfrm>
                <a:off x="3922" y="2689"/>
                <a:ext cx="168" cy="1143"/>
                <a:chOff x="3999" y="2381"/>
                <a:chExt cx="181" cy="1143"/>
              </a:xfrm>
            </p:grpSpPr>
            <p:grpSp>
              <p:nvGrpSpPr>
                <p:cNvPr id="179247" name="Group 47"/>
                <p:cNvGrpSpPr>
                  <a:grpSpLocks/>
                </p:cNvGrpSpPr>
                <p:nvPr/>
              </p:nvGrpSpPr>
              <p:grpSpPr bwMode="auto">
                <a:xfrm>
                  <a:off x="3999" y="2381"/>
                  <a:ext cx="181" cy="327"/>
                  <a:chOff x="3999" y="2381"/>
                  <a:chExt cx="181" cy="327"/>
                </a:xfrm>
              </p:grpSpPr>
              <p:sp>
                <p:nvSpPr>
                  <p:cNvPr id="179248" name="Rectangle 48"/>
                  <p:cNvSpPr>
                    <a:spLocks noChangeArrowheads="1"/>
                  </p:cNvSpPr>
                  <p:nvPr/>
                </p:nvSpPr>
                <p:spPr bwMode="auto">
                  <a:xfrm>
                    <a:off x="3999" y="238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49" name="Rectangle 49"/>
                  <p:cNvSpPr>
                    <a:spLocks noChangeArrowheads="1"/>
                  </p:cNvSpPr>
                  <p:nvPr/>
                </p:nvSpPr>
                <p:spPr bwMode="auto">
                  <a:xfrm>
                    <a:off x="3999" y="242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50" name="Rectangle 50"/>
                  <p:cNvSpPr>
                    <a:spLocks noChangeArrowheads="1"/>
                  </p:cNvSpPr>
                  <p:nvPr/>
                </p:nvSpPr>
                <p:spPr bwMode="auto">
                  <a:xfrm>
                    <a:off x="3999" y="24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grpSp>
            <p:grpSp>
              <p:nvGrpSpPr>
                <p:cNvPr id="179251" name="Group 51"/>
                <p:cNvGrpSpPr>
                  <a:grpSpLocks/>
                </p:cNvGrpSpPr>
                <p:nvPr/>
              </p:nvGrpSpPr>
              <p:grpSpPr bwMode="auto">
                <a:xfrm>
                  <a:off x="3999" y="3197"/>
                  <a:ext cx="181" cy="327"/>
                  <a:chOff x="3999" y="3197"/>
                  <a:chExt cx="181" cy="327"/>
                </a:xfrm>
              </p:grpSpPr>
              <p:sp>
                <p:nvSpPr>
                  <p:cNvPr id="179252" name="Rectangle 52"/>
                  <p:cNvSpPr>
                    <a:spLocks noChangeArrowheads="1"/>
                  </p:cNvSpPr>
                  <p:nvPr/>
                </p:nvSpPr>
                <p:spPr bwMode="auto">
                  <a:xfrm>
                    <a:off x="3999" y="319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53" name="Rectangle 53"/>
                  <p:cNvSpPr>
                    <a:spLocks noChangeArrowheads="1"/>
                  </p:cNvSpPr>
                  <p:nvPr/>
                </p:nvSpPr>
                <p:spPr bwMode="auto">
                  <a:xfrm>
                    <a:off x="3999" y="324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54" name="Rectangle 54"/>
                  <p:cNvSpPr>
                    <a:spLocks noChangeArrowheads="1"/>
                  </p:cNvSpPr>
                  <p:nvPr/>
                </p:nvSpPr>
                <p:spPr bwMode="auto">
                  <a:xfrm>
                    <a:off x="3999" y="329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grpSp>
          </p:grpSp>
          <p:grpSp>
            <p:nvGrpSpPr>
              <p:cNvPr id="179255" name="Group 55"/>
              <p:cNvGrpSpPr>
                <a:grpSpLocks/>
              </p:cNvGrpSpPr>
              <p:nvPr/>
            </p:nvGrpSpPr>
            <p:grpSpPr bwMode="auto">
              <a:xfrm>
                <a:off x="4454" y="2689"/>
                <a:ext cx="171" cy="1143"/>
                <a:chOff x="4570" y="2381"/>
                <a:chExt cx="185" cy="1143"/>
              </a:xfrm>
            </p:grpSpPr>
            <p:grpSp>
              <p:nvGrpSpPr>
                <p:cNvPr id="179256" name="Group 56"/>
                <p:cNvGrpSpPr>
                  <a:grpSpLocks/>
                </p:cNvGrpSpPr>
                <p:nvPr/>
              </p:nvGrpSpPr>
              <p:grpSpPr bwMode="auto">
                <a:xfrm>
                  <a:off x="4573" y="2381"/>
                  <a:ext cx="182" cy="327"/>
                  <a:chOff x="4573" y="2381"/>
                  <a:chExt cx="182" cy="327"/>
                </a:xfrm>
              </p:grpSpPr>
              <p:sp>
                <p:nvSpPr>
                  <p:cNvPr id="179257" name="Rectangle 57"/>
                  <p:cNvSpPr>
                    <a:spLocks noChangeArrowheads="1"/>
                  </p:cNvSpPr>
                  <p:nvPr/>
                </p:nvSpPr>
                <p:spPr bwMode="auto">
                  <a:xfrm>
                    <a:off x="4573" y="2381"/>
                    <a:ext cx="1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58" name="Rectangle 58"/>
                  <p:cNvSpPr>
                    <a:spLocks noChangeArrowheads="1"/>
                  </p:cNvSpPr>
                  <p:nvPr/>
                </p:nvSpPr>
                <p:spPr bwMode="auto">
                  <a:xfrm>
                    <a:off x="4573" y="242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59" name="Rectangle 59"/>
                  <p:cNvSpPr>
                    <a:spLocks noChangeArrowheads="1"/>
                  </p:cNvSpPr>
                  <p:nvPr/>
                </p:nvSpPr>
                <p:spPr bwMode="auto">
                  <a:xfrm>
                    <a:off x="4573" y="24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grpSp>
            <p:grpSp>
              <p:nvGrpSpPr>
                <p:cNvPr id="179260" name="Group 60"/>
                <p:cNvGrpSpPr>
                  <a:grpSpLocks/>
                </p:cNvGrpSpPr>
                <p:nvPr/>
              </p:nvGrpSpPr>
              <p:grpSpPr bwMode="auto">
                <a:xfrm>
                  <a:off x="4570" y="3197"/>
                  <a:ext cx="184" cy="327"/>
                  <a:chOff x="4570" y="3197"/>
                  <a:chExt cx="184" cy="327"/>
                </a:xfrm>
              </p:grpSpPr>
              <p:sp>
                <p:nvSpPr>
                  <p:cNvPr id="179261" name="Rectangle 61"/>
                  <p:cNvSpPr>
                    <a:spLocks noChangeArrowheads="1"/>
                  </p:cNvSpPr>
                  <p:nvPr/>
                </p:nvSpPr>
                <p:spPr bwMode="auto">
                  <a:xfrm>
                    <a:off x="4573" y="319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62" name="Rectangle 62"/>
                  <p:cNvSpPr>
                    <a:spLocks noChangeArrowheads="1"/>
                  </p:cNvSpPr>
                  <p:nvPr/>
                </p:nvSpPr>
                <p:spPr bwMode="auto">
                  <a:xfrm>
                    <a:off x="4573" y="324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63" name="Rectangle 63"/>
                  <p:cNvSpPr>
                    <a:spLocks noChangeArrowheads="1"/>
                  </p:cNvSpPr>
                  <p:nvPr/>
                </p:nvSpPr>
                <p:spPr bwMode="auto">
                  <a:xfrm>
                    <a:off x="4570" y="329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grpSp>
          </p:grpSp>
        </p:grpSp>
      </p:grpSp>
      <p:sp>
        <p:nvSpPr>
          <p:cNvPr id="179264" name="Rectangle 64"/>
          <p:cNvSpPr>
            <a:spLocks noChangeArrowheads="1"/>
          </p:cNvSpPr>
          <p:nvPr/>
        </p:nvSpPr>
        <p:spPr bwMode="auto">
          <a:xfrm>
            <a:off x="4692650" y="6237312"/>
            <a:ext cx="2386745"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dirty="0">
                <a:latin typeface="+mn-lt"/>
              </a:rPr>
              <a:t>Two-stage network</a:t>
            </a:r>
          </a:p>
        </p:txBody>
      </p:sp>
      <p:sp>
        <p:nvSpPr>
          <p:cNvPr id="179265" name="Rectangle 65"/>
          <p:cNvSpPr>
            <a:spLocks noGrp="1" noChangeArrowheads="1"/>
          </p:cNvSpPr>
          <p:nvPr>
            <p:ph type="title"/>
          </p:nvPr>
        </p:nvSpPr>
        <p:spPr/>
        <p:txBody>
          <a:bodyPr/>
          <a:lstStyle/>
          <a:p>
            <a:r>
              <a:rPr lang="en-US" altLang="pl-PL" sz="2400" dirty="0"/>
              <a:t>Multistage Switching Networks</a:t>
            </a:r>
          </a:p>
        </p:txBody>
      </p:sp>
      <p:grpSp>
        <p:nvGrpSpPr>
          <p:cNvPr id="179266" name="Group 66"/>
          <p:cNvGrpSpPr>
            <a:grpSpLocks/>
          </p:cNvGrpSpPr>
          <p:nvPr/>
        </p:nvGrpSpPr>
        <p:grpSpPr bwMode="auto">
          <a:xfrm>
            <a:off x="4235452" y="4222750"/>
            <a:ext cx="1341438" cy="2085975"/>
            <a:chOff x="2668" y="2660"/>
            <a:chExt cx="845" cy="1314"/>
          </a:xfrm>
        </p:grpSpPr>
        <p:sp>
          <p:nvSpPr>
            <p:cNvPr id="179267" name="Rectangle 67"/>
            <p:cNvSpPr>
              <a:spLocks noChangeArrowheads="1"/>
            </p:cNvSpPr>
            <p:nvPr/>
          </p:nvSpPr>
          <p:spPr bwMode="auto">
            <a:xfrm>
              <a:off x="2960" y="3520"/>
              <a:ext cx="384" cy="384"/>
            </a:xfrm>
            <a:prstGeom prst="rect">
              <a:avLst/>
            </a:prstGeom>
            <a:solidFill>
              <a:srgbClr val="FFFFCC"/>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268" name="Rectangle 68"/>
            <p:cNvSpPr>
              <a:spLocks noChangeArrowheads="1"/>
            </p:cNvSpPr>
            <p:nvPr/>
          </p:nvSpPr>
          <p:spPr bwMode="auto">
            <a:xfrm>
              <a:off x="2960" y="2704"/>
              <a:ext cx="384" cy="384"/>
            </a:xfrm>
            <a:prstGeom prst="rect">
              <a:avLst/>
            </a:prstGeom>
            <a:solidFill>
              <a:srgbClr val="FFFFCC"/>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269" name="Line 69"/>
            <p:cNvSpPr>
              <a:spLocks noChangeShapeType="1"/>
            </p:cNvSpPr>
            <p:nvPr/>
          </p:nvSpPr>
          <p:spPr bwMode="auto">
            <a:xfrm flipH="1">
              <a:off x="2817" y="2756"/>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70" name="Line 70"/>
            <p:cNvSpPr>
              <a:spLocks noChangeShapeType="1"/>
            </p:cNvSpPr>
            <p:nvPr/>
          </p:nvSpPr>
          <p:spPr bwMode="auto">
            <a:xfrm flipH="1">
              <a:off x="2817" y="3044"/>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71" name="Line 71"/>
            <p:cNvSpPr>
              <a:spLocks noChangeShapeType="1"/>
            </p:cNvSpPr>
            <p:nvPr/>
          </p:nvSpPr>
          <p:spPr bwMode="auto">
            <a:xfrm flipH="1">
              <a:off x="3345" y="3044"/>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72" name="Rectangle 72"/>
            <p:cNvSpPr>
              <a:spLocks noChangeArrowheads="1"/>
            </p:cNvSpPr>
            <p:nvPr/>
          </p:nvSpPr>
          <p:spPr bwMode="auto">
            <a:xfrm>
              <a:off x="2668" y="2660"/>
              <a:ext cx="196"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1</a:t>
              </a:r>
            </a:p>
          </p:txBody>
        </p:sp>
        <p:sp>
          <p:nvSpPr>
            <p:cNvPr id="179273" name="Rectangle 73"/>
            <p:cNvSpPr>
              <a:spLocks noChangeArrowheads="1"/>
            </p:cNvSpPr>
            <p:nvPr/>
          </p:nvSpPr>
          <p:spPr bwMode="auto">
            <a:xfrm>
              <a:off x="2668" y="2948"/>
              <a:ext cx="196"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8</a:t>
              </a:r>
            </a:p>
          </p:txBody>
        </p:sp>
        <p:sp>
          <p:nvSpPr>
            <p:cNvPr id="179274" name="Line 74"/>
            <p:cNvSpPr>
              <a:spLocks noChangeShapeType="1"/>
            </p:cNvSpPr>
            <p:nvPr/>
          </p:nvSpPr>
          <p:spPr bwMode="auto">
            <a:xfrm flipH="1">
              <a:off x="2817" y="3572"/>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75" name="Line 75"/>
            <p:cNvSpPr>
              <a:spLocks noChangeShapeType="1"/>
            </p:cNvSpPr>
            <p:nvPr/>
          </p:nvSpPr>
          <p:spPr bwMode="auto">
            <a:xfrm flipH="1">
              <a:off x="2817" y="3860"/>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76" name="Line 76"/>
            <p:cNvSpPr>
              <a:spLocks noChangeShapeType="1"/>
            </p:cNvSpPr>
            <p:nvPr/>
          </p:nvSpPr>
          <p:spPr bwMode="auto">
            <a:xfrm flipH="1">
              <a:off x="3345" y="3572"/>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277" name="Rectangle 77"/>
            <p:cNvSpPr>
              <a:spLocks noChangeArrowheads="1"/>
            </p:cNvSpPr>
            <p:nvPr/>
          </p:nvSpPr>
          <p:spPr bwMode="auto">
            <a:xfrm>
              <a:off x="2668" y="3476"/>
              <a:ext cx="196"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1</a:t>
              </a:r>
            </a:p>
          </p:txBody>
        </p:sp>
        <p:sp>
          <p:nvSpPr>
            <p:cNvPr id="179278" name="Rectangle 78"/>
            <p:cNvSpPr>
              <a:spLocks noChangeArrowheads="1"/>
            </p:cNvSpPr>
            <p:nvPr/>
          </p:nvSpPr>
          <p:spPr bwMode="auto">
            <a:xfrm>
              <a:off x="2668" y="3764"/>
              <a:ext cx="196"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8</a:t>
              </a:r>
            </a:p>
          </p:txBody>
        </p:sp>
        <p:sp>
          <p:nvSpPr>
            <p:cNvPr id="179279" name="Rectangle 79"/>
            <p:cNvSpPr>
              <a:spLocks noChangeArrowheads="1"/>
            </p:cNvSpPr>
            <p:nvPr/>
          </p:nvSpPr>
          <p:spPr bwMode="auto">
            <a:xfrm>
              <a:off x="3036" y="2772"/>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1</a:t>
              </a:r>
            </a:p>
          </p:txBody>
        </p:sp>
        <p:sp>
          <p:nvSpPr>
            <p:cNvPr id="179280" name="Rectangle 80"/>
            <p:cNvSpPr>
              <a:spLocks noChangeArrowheads="1"/>
            </p:cNvSpPr>
            <p:nvPr/>
          </p:nvSpPr>
          <p:spPr bwMode="auto">
            <a:xfrm>
              <a:off x="3036" y="3588"/>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8</a:t>
              </a:r>
            </a:p>
          </p:txBody>
        </p:sp>
        <p:grpSp>
          <p:nvGrpSpPr>
            <p:cNvPr id="179281" name="Group 81"/>
            <p:cNvGrpSpPr>
              <a:grpSpLocks/>
            </p:cNvGrpSpPr>
            <p:nvPr/>
          </p:nvGrpSpPr>
          <p:grpSpPr bwMode="auto">
            <a:xfrm>
              <a:off x="3053" y="3006"/>
              <a:ext cx="197" cy="520"/>
              <a:chOff x="3063" y="2698"/>
              <a:chExt cx="213" cy="520"/>
            </a:xfrm>
          </p:grpSpPr>
          <p:sp>
            <p:nvSpPr>
              <p:cNvPr id="179282" name="Rectangle 82"/>
              <p:cNvSpPr>
                <a:spLocks noChangeArrowheads="1"/>
              </p:cNvSpPr>
              <p:nvPr/>
            </p:nvSpPr>
            <p:spPr bwMode="auto">
              <a:xfrm>
                <a:off x="3063" y="2698"/>
                <a:ext cx="213"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800">
                    <a:latin typeface="+mn-lt"/>
                  </a:rPr>
                  <a:t>.</a:t>
                </a:r>
              </a:p>
            </p:txBody>
          </p:sp>
          <p:grpSp>
            <p:nvGrpSpPr>
              <p:cNvPr id="179283" name="Group 83"/>
              <p:cNvGrpSpPr>
                <a:grpSpLocks/>
              </p:cNvGrpSpPr>
              <p:nvPr/>
            </p:nvGrpSpPr>
            <p:grpSpPr bwMode="auto">
              <a:xfrm>
                <a:off x="3063" y="2794"/>
                <a:ext cx="213" cy="424"/>
                <a:chOff x="3063" y="2794"/>
                <a:chExt cx="213" cy="424"/>
              </a:xfrm>
            </p:grpSpPr>
            <p:sp>
              <p:nvSpPr>
                <p:cNvPr id="179284" name="Rectangle 84"/>
                <p:cNvSpPr>
                  <a:spLocks noChangeArrowheads="1"/>
                </p:cNvSpPr>
                <p:nvPr/>
              </p:nvSpPr>
              <p:spPr bwMode="auto">
                <a:xfrm>
                  <a:off x="3063" y="2794"/>
                  <a:ext cx="213"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800">
                      <a:latin typeface="+mn-lt"/>
                    </a:rPr>
                    <a:t>.</a:t>
                  </a:r>
                </a:p>
              </p:txBody>
            </p:sp>
            <p:sp>
              <p:nvSpPr>
                <p:cNvPr id="179285" name="Rectangle 85"/>
                <p:cNvSpPr>
                  <a:spLocks noChangeArrowheads="1"/>
                </p:cNvSpPr>
                <p:nvPr/>
              </p:nvSpPr>
              <p:spPr bwMode="auto">
                <a:xfrm>
                  <a:off x="3063" y="2890"/>
                  <a:ext cx="213"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800">
                      <a:latin typeface="+mn-lt"/>
                    </a:rPr>
                    <a:t>.</a:t>
                  </a:r>
                </a:p>
              </p:txBody>
            </p:sp>
          </p:grpSp>
        </p:grpSp>
        <p:grpSp>
          <p:nvGrpSpPr>
            <p:cNvPr id="179286" name="Group 86"/>
            <p:cNvGrpSpPr>
              <a:grpSpLocks/>
            </p:cNvGrpSpPr>
            <p:nvPr/>
          </p:nvGrpSpPr>
          <p:grpSpPr bwMode="auto">
            <a:xfrm>
              <a:off x="2817" y="2689"/>
              <a:ext cx="168" cy="1143"/>
              <a:chOff x="2803" y="2381"/>
              <a:chExt cx="182" cy="1143"/>
            </a:xfrm>
          </p:grpSpPr>
          <p:grpSp>
            <p:nvGrpSpPr>
              <p:cNvPr id="179287" name="Group 87"/>
              <p:cNvGrpSpPr>
                <a:grpSpLocks/>
              </p:cNvGrpSpPr>
              <p:nvPr/>
            </p:nvGrpSpPr>
            <p:grpSpPr bwMode="auto">
              <a:xfrm>
                <a:off x="2803" y="2381"/>
                <a:ext cx="182" cy="327"/>
                <a:chOff x="2803" y="2381"/>
                <a:chExt cx="182" cy="327"/>
              </a:xfrm>
            </p:grpSpPr>
            <p:sp>
              <p:nvSpPr>
                <p:cNvPr id="179288" name="Rectangle 88"/>
                <p:cNvSpPr>
                  <a:spLocks noChangeArrowheads="1"/>
                </p:cNvSpPr>
                <p:nvPr/>
              </p:nvSpPr>
              <p:spPr bwMode="auto">
                <a:xfrm>
                  <a:off x="2803" y="2381"/>
                  <a:ext cx="1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89" name="Rectangle 89"/>
                <p:cNvSpPr>
                  <a:spLocks noChangeArrowheads="1"/>
                </p:cNvSpPr>
                <p:nvPr/>
              </p:nvSpPr>
              <p:spPr bwMode="auto">
                <a:xfrm>
                  <a:off x="2803" y="2429"/>
                  <a:ext cx="1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90" name="Rectangle 90"/>
                <p:cNvSpPr>
                  <a:spLocks noChangeArrowheads="1"/>
                </p:cNvSpPr>
                <p:nvPr/>
              </p:nvSpPr>
              <p:spPr bwMode="auto">
                <a:xfrm>
                  <a:off x="2803" y="2477"/>
                  <a:ext cx="1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grpSp>
          <p:grpSp>
            <p:nvGrpSpPr>
              <p:cNvPr id="179291" name="Group 91"/>
              <p:cNvGrpSpPr>
                <a:grpSpLocks/>
              </p:cNvGrpSpPr>
              <p:nvPr/>
            </p:nvGrpSpPr>
            <p:grpSpPr bwMode="auto">
              <a:xfrm>
                <a:off x="2803" y="3197"/>
                <a:ext cx="182" cy="327"/>
                <a:chOff x="2803" y="3197"/>
                <a:chExt cx="182" cy="327"/>
              </a:xfrm>
            </p:grpSpPr>
            <p:sp>
              <p:nvSpPr>
                <p:cNvPr id="179292" name="Rectangle 92"/>
                <p:cNvSpPr>
                  <a:spLocks noChangeArrowheads="1"/>
                </p:cNvSpPr>
                <p:nvPr/>
              </p:nvSpPr>
              <p:spPr bwMode="auto">
                <a:xfrm>
                  <a:off x="2803" y="3197"/>
                  <a:ext cx="1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93" name="Rectangle 93"/>
                <p:cNvSpPr>
                  <a:spLocks noChangeArrowheads="1"/>
                </p:cNvSpPr>
                <p:nvPr/>
              </p:nvSpPr>
              <p:spPr bwMode="auto">
                <a:xfrm>
                  <a:off x="2803" y="3245"/>
                  <a:ext cx="1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94" name="Rectangle 94"/>
                <p:cNvSpPr>
                  <a:spLocks noChangeArrowheads="1"/>
                </p:cNvSpPr>
                <p:nvPr/>
              </p:nvSpPr>
              <p:spPr bwMode="auto">
                <a:xfrm>
                  <a:off x="2803" y="3293"/>
                  <a:ext cx="1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grpSp>
        </p:grpSp>
        <p:grpSp>
          <p:nvGrpSpPr>
            <p:cNvPr id="179295" name="Group 95"/>
            <p:cNvGrpSpPr>
              <a:grpSpLocks/>
            </p:cNvGrpSpPr>
            <p:nvPr/>
          </p:nvGrpSpPr>
          <p:grpSpPr bwMode="auto">
            <a:xfrm>
              <a:off x="3345" y="2689"/>
              <a:ext cx="168" cy="1143"/>
              <a:chOff x="3375" y="2381"/>
              <a:chExt cx="181" cy="1143"/>
            </a:xfrm>
          </p:grpSpPr>
          <p:grpSp>
            <p:nvGrpSpPr>
              <p:cNvPr id="179296" name="Group 96"/>
              <p:cNvGrpSpPr>
                <a:grpSpLocks/>
              </p:cNvGrpSpPr>
              <p:nvPr/>
            </p:nvGrpSpPr>
            <p:grpSpPr bwMode="auto">
              <a:xfrm>
                <a:off x="3375" y="2381"/>
                <a:ext cx="181" cy="327"/>
                <a:chOff x="3375" y="2381"/>
                <a:chExt cx="181" cy="327"/>
              </a:xfrm>
            </p:grpSpPr>
            <p:sp>
              <p:nvSpPr>
                <p:cNvPr id="179297" name="Rectangle 97"/>
                <p:cNvSpPr>
                  <a:spLocks noChangeArrowheads="1"/>
                </p:cNvSpPr>
                <p:nvPr/>
              </p:nvSpPr>
              <p:spPr bwMode="auto">
                <a:xfrm>
                  <a:off x="3375" y="238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98" name="Rectangle 98"/>
                <p:cNvSpPr>
                  <a:spLocks noChangeArrowheads="1"/>
                </p:cNvSpPr>
                <p:nvPr/>
              </p:nvSpPr>
              <p:spPr bwMode="auto">
                <a:xfrm>
                  <a:off x="3375" y="242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299" name="Rectangle 99"/>
                <p:cNvSpPr>
                  <a:spLocks noChangeArrowheads="1"/>
                </p:cNvSpPr>
                <p:nvPr/>
              </p:nvSpPr>
              <p:spPr bwMode="auto">
                <a:xfrm>
                  <a:off x="3375" y="24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grpSp>
          <p:grpSp>
            <p:nvGrpSpPr>
              <p:cNvPr id="179300" name="Group 100"/>
              <p:cNvGrpSpPr>
                <a:grpSpLocks/>
              </p:cNvGrpSpPr>
              <p:nvPr/>
            </p:nvGrpSpPr>
            <p:grpSpPr bwMode="auto">
              <a:xfrm>
                <a:off x="3375" y="3197"/>
                <a:ext cx="181" cy="327"/>
                <a:chOff x="3375" y="3197"/>
                <a:chExt cx="181" cy="327"/>
              </a:xfrm>
            </p:grpSpPr>
            <p:sp>
              <p:nvSpPr>
                <p:cNvPr id="179301" name="Rectangle 101"/>
                <p:cNvSpPr>
                  <a:spLocks noChangeArrowheads="1"/>
                </p:cNvSpPr>
                <p:nvPr/>
              </p:nvSpPr>
              <p:spPr bwMode="auto">
                <a:xfrm>
                  <a:off x="3375" y="319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302" name="Rectangle 102"/>
                <p:cNvSpPr>
                  <a:spLocks noChangeArrowheads="1"/>
                </p:cNvSpPr>
                <p:nvPr/>
              </p:nvSpPr>
              <p:spPr bwMode="auto">
                <a:xfrm>
                  <a:off x="3375" y="324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sp>
              <p:nvSpPr>
                <p:cNvPr id="179303" name="Rectangle 103"/>
                <p:cNvSpPr>
                  <a:spLocks noChangeArrowheads="1"/>
                </p:cNvSpPr>
                <p:nvPr/>
              </p:nvSpPr>
              <p:spPr bwMode="auto">
                <a:xfrm>
                  <a:off x="3375" y="329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a:t>
                  </a:r>
                </a:p>
              </p:txBody>
            </p:sp>
          </p:grpSp>
        </p:grpSp>
        <p:sp>
          <p:nvSpPr>
            <p:cNvPr id="179304" name="Line 104"/>
            <p:cNvSpPr>
              <a:spLocks noChangeShapeType="1"/>
            </p:cNvSpPr>
            <p:nvPr/>
          </p:nvSpPr>
          <p:spPr bwMode="auto">
            <a:xfrm flipH="1">
              <a:off x="3345" y="2757"/>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79305" name="Line 105"/>
            <p:cNvSpPr>
              <a:spLocks noChangeShapeType="1"/>
            </p:cNvSpPr>
            <p:nvPr/>
          </p:nvSpPr>
          <p:spPr bwMode="auto">
            <a:xfrm flipH="1">
              <a:off x="3345" y="3861"/>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79306" name="Group 106"/>
          <p:cNvGrpSpPr>
            <a:grpSpLocks/>
          </p:cNvGrpSpPr>
          <p:nvPr/>
        </p:nvGrpSpPr>
        <p:grpSpPr bwMode="auto">
          <a:xfrm>
            <a:off x="622300" y="1447800"/>
            <a:ext cx="3340100" cy="2743200"/>
            <a:chOff x="392" y="912"/>
            <a:chExt cx="2104" cy="1728"/>
          </a:xfrm>
        </p:grpSpPr>
        <p:sp>
          <p:nvSpPr>
            <p:cNvPr id="179307" name="Text Box 107"/>
            <p:cNvSpPr txBox="1">
              <a:spLocks noChangeArrowheads="1"/>
            </p:cNvSpPr>
            <p:nvPr/>
          </p:nvSpPr>
          <p:spPr bwMode="auto">
            <a:xfrm>
              <a:off x="392" y="1873"/>
              <a:ext cx="58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a:latin typeface="+mn-lt"/>
                </a:rPr>
                <a:t>Inputs</a:t>
              </a:r>
            </a:p>
          </p:txBody>
        </p:sp>
        <p:sp>
          <p:nvSpPr>
            <p:cNvPr id="179308" name="Text Box 108"/>
            <p:cNvSpPr txBox="1">
              <a:spLocks noChangeArrowheads="1"/>
            </p:cNvSpPr>
            <p:nvPr/>
          </p:nvSpPr>
          <p:spPr bwMode="auto">
            <a:xfrm>
              <a:off x="1538" y="912"/>
              <a:ext cx="6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a:latin typeface="+mn-lt"/>
                </a:rPr>
                <a:t>Outputs</a:t>
              </a:r>
            </a:p>
          </p:txBody>
        </p:sp>
        <p:grpSp>
          <p:nvGrpSpPr>
            <p:cNvPr id="179309" name="Group 109"/>
            <p:cNvGrpSpPr>
              <a:grpSpLocks/>
            </p:cNvGrpSpPr>
            <p:nvPr/>
          </p:nvGrpSpPr>
          <p:grpSpPr bwMode="auto">
            <a:xfrm>
              <a:off x="1056" y="1200"/>
              <a:ext cx="1440" cy="1440"/>
              <a:chOff x="1056" y="1200"/>
              <a:chExt cx="1440" cy="1440"/>
            </a:xfrm>
          </p:grpSpPr>
          <p:grpSp>
            <p:nvGrpSpPr>
              <p:cNvPr id="179310" name="Group 110"/>
              <p:cNvGrpSpPr>
                <a:grpSpLocks/>
              </p:cNvGrpSpPr>
              <p:nvPr/>
            </p:nvGrpSpPr>
            <p:grpSpPr bwMode="auto">
              <a:xfrm>
                <a:off x="1056" y="1441"/>
                <a:ext cx="1440" cy="96"/>
                <a:chOff x="1200" y="1440"/>
                <a:chExt cx="1440" cy="96"/>
              </a:xfrm>
            </p:grpSpPr>
            <p:sp>
              <p:nvSpPr>
                <p:cNvPr id="179311" name="Line 111"/>
                <p:cNvSpPr>
                  <a:spLocks noChangeShapeType="1"/>
                </p:cNvSpPr>
                <p:nvPr/>
              </p:nvSpPr>
              <p:spPr bwMode="auto">
                <a:xfrm>
                  <a:off x="1296" y="1488"/>
                  <a:ext cx="134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latin typeface="+mn-lt"/>
                  </a:endParaRPr>
                </a:p>
              </p:txBody>
            </p:sp>
            <p:sp>
              <p:nvSpPr>
                <p:cNvPr id="179312" name="Oval 112"/>
                <p:cNvSpPr>
                  <a:spLocks noChangeArrowheads="1"/>
                </p:cNvSpPr>
                <p:nvPr/>
              </p:nvSpPr>
              <p:spPr bwMode="auto">
                <a:xfrm>
                  <a:off x="1200" y="1440"/>
                  <a:ext cx="96" cy="96"/>
                </a:xfrm>
                <a:prstGeom prst="ellipse">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nvGrpSpPr>
              <p:cNvPr id="179313" name="Group 113"/>
              <p:cNvGrpSpPr>
                <a:grpSpLocks/>
              </p:cNvGrpSpPr>
              <p:nvPr/>
            </p:nvGrpSpPr>
            <p:grpSpPr bwMode="auto">
              <a:xfrm>
                <a:off x="1056" y="1777"/>
                <a:ext cx="1440" cy="96"/>
                <a:chOff x="1200" y="1680"/>
                <a:chExt cx="1440" cy="96"/>
              </a:xfrm>
            </p:grpSpPr>
            <p:sp>
              <p:nvSpPr>
                <p:cNvPr id="179314" name="Line 114"/>
                <p:cNvSpPr>
                  <a:spLocks noChangeShapeType="1"/>
                </p:cNvSpPr>
                <p:nvPr/>
              </p:nvSpPr>
              <p:spPr bwMode="auto">
                <a:xfrm>
                  <a:off x="1296" y="1728"/>
                  <a:ext cx="134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latin typeface="+mn-lt"/>
                  </a:endParaRPr>
                </a:p>
              </p:txBody>
            </p:sp>
            <p:sp>
              <p:nvSpPr>
                <p:cNvPr id="179315" name="Oval 115"/>
                <p:cNvSpPr>
                  <a:spLocks noChangeArrowheads="1"/>
                </p:cNvSpPr>
                <p:nvPr/>
              </p:nvSpPr>
              <p:spPr bwMode="auto">
                <a:xfrm>
                  <a:off x="1200" y="1680"/>
                  <a:ext cx="96" cy="96"/>
                </a:xfrm>
                <a:prstGeom prst="ellipse">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nvGrpSpPr>
              <p:cNvPr id="179316" name="Group 116"/>
              <p:cNvGrpSpPr>
                <a:grpSpLocks/>
              </p:cNvGrpSpPr>
              <p:nvPr/>
            </p:nvGrpSpPr>
            <p:grpSpPr bwMode="auto">
              <a:xfrm>
                <a:off x="1056" y="2113"/>
                <a:ext cx="1440" cy="96"/>
                <a:chOff x="1200" y="1920"/>
                <a:chExt cx="1440" cy="96"/>
              </a:xfrm>
            </p:grpSpPr>
            <p:sp>
              <p:nvSpPr>
                <p:cNvPr id="179317" name="Line 117"/>
                <p:cNvSpPr>
                  <a:spLocks noChangeShapeType="1"/>
                </p:cNvSpPr>
                <p:nvPr/>
              </p:nvSpPr>
              <p:spPr bwMode="auto">
                <a:xfrm>
                  <a:off x="1296" y="1968"/>
                  <a:ext cx="134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latin typeface="+mn-lt"/>
                  </a:endParaRPr>
                </a:p>
              </p:txBody>
            </p:sp>
            <p:sp>
              <p:nvSpPr>
                <p:cNvPr id="179318" name="Oval 118"/>
                <p:cNvSpPr>
                  <a:spLocks noChangeArrowheads="1"/>
                </p:cNvSpPr>
                <p:nvPr/>
              </p:nvSpPr>
              <p:spPr bwMode="auto">
                <a:xfrm>
                  <a:off x="1200" y="1920"/>
                  <a:ext cx="96" cy="96"/>
                </a:xfrm>
                <a:prstGeom prst="ellipse">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nvGrpSpPr>
              <p:cNvPr id="179319" name="Group 119"/>
              <p:cNvGrpSpPr>
                <a:grpSpLocks/>
              </p:cNvGrpSpPr>
              <p:nvPr/>
            </p:nvGrpSpPr>
            <p:grpSpPr bwMode="auto">
              <a:xfrm>
                <a:off x="1056" y="2449"/>
                <a:ext cx="1440" cy="96"/>
                <a:chOff x="1200" y="2160"/>
                <a:chExt cx="1440" cy="96"/>
              </a:xfrm>
            </p:grpSpPr>
            <p:sp>
              <p:nvSpPr>
                <p:cNvPr id="179320" name="Line 120"/>
                <p:cNvSpPr>
                  <a:spLocks noChangeShapeType="1"/>
                </p:cNvSpPr>
                <p:nvPr/>
              </p:nvSpPr>
              <p:spPr bwMode="auto">
                <a:xfrm>
                  <a:off x="1296" y="2208"/>
                  <a:ext cx="134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latin typeface="+mn-lt"/>
                  </a:endParaRPr>
                </a:p>
              </p:txBody>
            </p:sp>
            <p:sp>
              <p:nvSpPr>
                <p:cNvPr id="179321" name="Oval 121"/>
                <p:cNvSpPr>
                  <a:spLocks noChangeArrowheads="1"/>
                </p:cNvSpPr>
                <p:nvPr/>
              </p:nvSpPr>
              <p:spPr bwMode="auto">
                <a:xfrm>
                  <a:off x="1200" y="2160"/>
                  <a:ext cx="96" cy="96"/>
                </a:xfrm>
                <a:prstGeom prst="ellipse">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nvGrpSpPr>
              <p:cNvPr id="179322" name="Group 122"/>
              <p:cNvGrpSpPr>
                <a:grpSpLocks/>
              </p:cNvGrpSpPr>
              <p:nvPr/>
            </p:nvGrpSpPr>
            <p:grpSpPr bwMode="auto">
              <a:xfrm>
                <a:off x="2352" y="1200"/>
                <a:ext cx="96" cy="1440"/>
                <a:chOff x="2399" y="1055"/>
                <a:chExt cx="96" cy="1440"/>
              </a:xfrm>
            </p:grpSpPr>
            <p:sp>
              <p:nvSpPr>
                <p:cNvPr id="179323" name="Line 123"/>
                <p:cNvSpPr>
                  <a:spLocks noChangeShapeType="1"/>
                </p:cNvSpPr>
                <p:nvPr/>
              </p:nvSpPr>
              <p:spPr bwMode="auto">
                <a:xfrm rot="5400000">
                  <a:off x="1775" y="1823"/>
                  <a:ext cx="134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latin typeface="+mn-lt"/>
                  </a:endParaRPr>
                </a:p>
              </p:txBody>
            </p:sp>
            <p:sp>
              <p:nvSpPr>
                <p:cNvPr id="179324" name="Oval 124"/>
                <p:cNvSpPr>
                  <a:spLocks noChangeArrowheads="1"/>
                </p:cNvSpPr>
                <p:nvPr/>
              </p:nvSpPr>
              <p:spPr bwMode="auto">
                <a:xfrm rot="5400000">
                  <a:off x="2399" y="1055"/>
                  <a:ext cx="96" cy="96"/>
                </a:xfrm>
                <a:prstGeom prst="ellipse">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nvGrpSpPr>
              <p:cNvPr id="179325" name="Group 125"/>
              <p:cNvGrpSpPr>
                <a:grpSpLocks/>
              </p:cNvGrpSpPr>
              <p:nvPr/>
            </p:nvGrpSpPr>
            <p:grpSpPr bwMode="auto">
              <a:xfrm>
                <a:off x="2016" y="1200"/>
                <a:ext cx="96" cy="1440"/>
                <a:chOff x="2159" y="1055"/>
                <a:chExt cx="96" cy="1440"/>
              </a:xfrm>
            </p:grpSpPr>
            <p:sp>
              <p:nvSpPr>
                <p:cNvPr id="179326" name="Line 126"/>
                <p:cNvSpPr>
                  <a:spLocks noChangeShapeType="1"/>
                </p:cNvSpPr>
                <p:nvPr/>
              </p:nvSpPr>
              <p:spPr bwMode="auto">
                <a:xfrm rot="5400000">
                  <a:off x="1535" y="1823"/>
                  <a:ext cx="134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latin typeface="+mn-lt"/>
                  </a:endParaRPr>
                </a:p>
              </p:txBody>
            </p:sp>
            <p:sp>
              <p:nvSpPr>
                <p:cNvPr id="179327" name="Oval 127"/>
                <p:cNvSpPr>
                  <a:spLocks noChangeArrowheads="1"/>
                </p:cNvSpPr>
                <p:nvPr/>
              </p:nvSpPr>
              <p:spPr bwMode="auto">
                <a:xfrm rot="5400000">
                  <a:off x="2159" y="1055"/>
                  <a:ext cx="96" cy="96"/>
                </a:xfrm>
                <a:prstGeom prst="ellipse">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nvGrpSpPr>
              <p:cNvPr id="179328" name="Group 128"/>
              <p:cNvGrpSpPr>
                <a:grpSpLocks/>
              </p:cNvGrpSpPr>
              <p:nvPr/>
            </p:nvGrpSpPr>
            <p:grpSpPr bwMode="auto">
              <a:xfrm>
                <a:off x="1680" y="1200"/>
                <a:ext cx="96" cy="1440"/>
                <a:chOff x="1919" y="1055"/>
                <a:chExt cx="96" cy="1440"/>
              </a:xfrm>
            </p:grpSpPr>
            <p:sp>
              <p:nvSpPr>
                <p:cNvPr id="179329" name="Line 129"/>
                <p:cNvSpPr>
                  <a:spLocks noChangeShapeType="1"/>
                </p:cNvSpPr>
                <p:nvPr/>
              </p:nvSpPr>
              <p:spPr bwMode="auto">
                <a:xfrm rot="5400000">
                  <a:off x="1295" y="1823"/>
                  <a:ext cx="134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latin typeface="+mn-lt"/>
                  </a:endParaRPr>
                </a:p>
              </p:txBody>
            </p:sp>
            <p:sp>
              <p:nvSpPr>
                <p:cNvPr id="179330" name="Oval 130"/>
                <p:cNvSpPr>
                  <a:spLocks noChangeArrowheads="1"/>
                </p:cNvSpPr>
                <p:nvPr/>
              </p:nvSpPr>
              <p:spPr bwMode="auto">
                <a:xfrm rot="5400000">
                  <a:off x="1919" y="1055"/>
                  <a:ext cx="96" cy="96"/>
                </a:xfrm>
                <a:prstGeom prst="ellipse">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nvGrpSpPr>
              <p:cNvPr id="179331" name="Group 131"/>
              <p:cNvGrpSpPr>
                <a:grpSpLocks/>
              </p:cNvGrpSpPr>
              <p:nvPr/>
            </p:nvGrpSpPr>
            <p:grpSpPr bwMode="auto">
              <a:xfrm>
                <a:off x="1344" y="1200"/>
                <a:ext cx="96" cy="1440"/>
                <a:chOff x="1679" y="1055"/>
                <a:chExt cx="96" cy="1440"/>
              </a:xfrm>
            </p:grpSpPr>
            <p:sp>
              <p:nvSpPr>
                <p:cNvPr id="179332" name="Line 132"/>
                <p:cNvSpPr>
                  <a:spLocks noChangeShapeType="1"/>
                </p:cNvSpPr>
                <p:nvPr/>
              </p:nvSpPr>
              <p:spPr bwMode="auto">
                <a:xfrm rot="5400000">
                  <a:off x="1055" y="1823"/>
                  <a:ext cx="134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latin typeface="+mn-lt"/>
                  </a:endParaRPr>
                </a:p>
              </p:txBody>
            </p:sp>
            <p:sp>
              <p:nvSpPr>
                <p:cNvPr id="179333" name="Oval 133"/>
                <p:cNvSpPr>
                  <a:spLocks noChangeArrowheads="1"/>
                </p:cNvSpPr>
                <p:nvPr/>
              </p:nvSpPr>
              <p:spPr bwMode="auto">
                <a:xfrm rot="5400000">
                  <a:off x="1679" y="1055"/>
                  <a:ext cx="96" cy="96"/>
                </a:xfrm>
                <a:prstGeom prst="ellipse">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nvGrpSpPr>
              <p:cNvPr id="179334" name="Group 134"/>
              <p:cNvGrpSpPr>
                <a:grpSpLocks/>
              </p:cNvGrpSpPr>
              <p:nvPr/>
            </p:nvGrpSpPr>
            <p:grpSpPr bwMode="auto">
              <a:xfrm>
                <a:off x="1320" y="1416"/>
                <a:ext cx="480" cy="1152"/>
                <a:chOff x="1320" y="1416"/>
                <a:chExt cx="480" cy="1152"/>
              </a:xfrm>
            </p:grpSpPr>
            <p:grpSp>
              <p:nvGrpSpPr>
                <p:cNvPr id="179335" name="Group 135"/>
                <p:cNvGrpSpPr>
                  <a:grpSpLocks/>
                </p:cNvGrpSpPr>
                <p:nvPr/>
              </p:nvGrpSpPr>
              <p:grpSpPr bwMode="auto">
                <a:xfrm>
                  <a:off x="1320" y="1416"/>
                  <a:ext cx="144" cy="1152"/>
                  <a:chOff x="1320" y="1416"/>
                  <a:chExt cx="144" cy="1152"/>
                </a:xfrm>
              </p:grpSpPr>
              <p:sp>
                <p:nvSpPr>
                  <p:cNvPr id="179336" name="Oval 136"/>
                  <p:cNvSpPr>
                    <a:spLocks noChangeArrowheads="1"/>
                  </p:cNvSpPr>
                  <p:nvPr/>
                </p:nvSpPr>
                <p:spPr bwMode="auto">
                  <a:xfrm>
                    <a:off x="1320" y="1416"/>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37" name="Oval 137"/>
                  <p:cNvSpPr>
                    <a:spLocks noChangeArrowheads="1"/>
                  </p:cNvSpPr>
                  <p:nvPr/>
                </p:nvSpPr>
                <p:spPr bwMode="auto">
                  <a:xfrm>
                    <a:off x="1320" y="1752"/>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38" name="Oval 138"/>
                  <p:cNvSpPr>
                    <a:spLocks noChangeArrowheads="1"/>
                  </p:cNvSpPr>
                  <p:nvPr/>
                </p:nvSpPr>
                <p:spPr bwMode="auto">
                  <a:xfrm>
                    <a:off x="1320" y="2080"/>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39" name="Oval 139"/>
                  <p:cNvSpPr>
                    <a:spLocks noChangeArrowheads="1"/>
                  </p:cNvSpPr>
                  <p:nvPr/>
                </p:nvSpPr>
                <p:spPr bwMode="auto">
                  <a:xfrm>
                    <a:off x="1320" y="2424"/>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nvGrpSpPr>
                <p:cNvPr id="179340" name="Group 140"/>
                <p:cNvGrpSpPr>
                  <a:grpSpLocks/>
                </p:cNvGrpSpPr>
                <p:nvPr/>
              </p:nvGrpSpPr>
              <p:grpSpPr bwMode="auto">
                <a:xfrm>
                  <a:off x="1656" y="1416"/>
                  <a:ext cx="144" cy="1152"/>
                  <a:chOff x="1320" y="1416"/>
                  <a:chExt cx="144" cy="1152"/>
                </a:xfrm>
              </p:grpSpPr>
              <p:sp>
                <p:nvSpPr>
                  <p:cNvPr id="179341" name="Oval 141"/>
                  <p:cNvSpPr>
                    <a:spLocks noChangeArrowheads="1"/>
                  </p:cNvSpPr>
                  <p:nvPr/>
                </p:nvSpPr>
                <p:spPr bwMode="auto">
                  <a:xfrm>
                    <a:off x="1320" y="1416"/>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42" name="Oval 142"/>
                  <p:cNvSpPr>
                    <a:spLocks noChangeArrowheads="1"/>
                  </p:cNvSpPr>
                  <p:nvPr/>
                </p:nvSpPr>
                <p:spPr bwMode="auto">
                  <a:xfrm>
                    <a:off x="1320" y="1752"/>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43" name="Oval 143"/>
                  <p:cNvSpPr>
                    <a:spLocks noChangeArrowheads="1"/>
                  </p:cNvSpPr>
                  <p:nvPr/>
                </p:nvSpPr>
                <p:spPr bwMode="auto">
                  <a:xfrm>
                    <a:off x="1320" y="2080"/>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44" name="Oval 144"/>
                  <p:cNvSpPr>
                    <a:spLocks noChangeArrowheads="1"/>
                  </p:cNvSpPr>
                  <p:nvPr/>
                </p:nvSpPr>
                <p:spPr bwMode="auto">
                  <a:xfrm>
                    <a:off x="1320" y="2424"/>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grpSp>
            <p:nvGrpSpPr>
              <p:cNvPr id="179345" name="Group 145"/>
              <p:cNvGrpSpPr>
                <a:grpSpLocks/>
              </p:cNvGrpSpPr>
              <p:nvPr/>
            </p:nvGrpSpPr>
            <p:grpSpPr bwMode="auto">
              <a:xfrm>
                <a:off x="1992" y="1416"/>
                <a:ext cx="480" cy="1152"/>
                <a:chOff x="1320" y="1416"/>
                <a:chExt cx="480" cy="1152"/>
              </a:xfrm>
            </p:grpSpPr>
            <p:grpSp>
              <p:nvGrpSpPr>
                <p:cNvPr id="179346" name="Group 146"/>
                <p:cNvGrpSpPr>
                  <a:grpSpLocks/>
                </p:cNvGrpSpPr>
                <p:nvPr/>
              </p:nvGrpSpPr>
              <p:grpSpPr bwMode="auto">
                <a:xfrm>
                  <a:off x="1320" y="1416"/>
                  <a:ext cx="144" cy="1152"/>
                  <a:chOff x="1320" y="1416"/>
                  <a:chExt cx="144" cy="1152"/>
                </a:xfrm>
              </p:grpSpPr>
              <p:sp>
                <p:nvSpPr>
                  <p:cNvPr id="179347" name="Oval 147"/>
                  <p:cNvSpPr>
                    <a:spLocks noChangeArrowheads="1"/>
                  </p:cNvSpPr>
                  <p:nvPr/>
                </p:nvSpPr>
                <p:spPr bwMode="auto">
                  <a:xfrm>
                    <a:off x="1320" y="1416"/>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48" name="Oval 148"/>
                  <p:cNvSpPr>
                    <a:spLocks noChangeArrowheads="1"/>
                  </p:cNvSpPr>
                  <p:nvPr/>
                </p:nvSpPr>
                <p:spPr bwMode="auto">
                  <a:xfrm>
                    <a:off x="1320" y="1752"/>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49" name="Oval 149"/>
                  <p:cNvSpPr>
                    <a:spLocks noChangeArrowheads="1"/>
                  </p:cNvSpPr>
                  <p:nvPr/>
                </p:nvSpPr>
                <p:spPr bwMode="auto">
                  <a:xfrm>
                    <a:off x="1320" y="2080"/>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50" name="Oval 150"/>
                  <p:cNvSpPr>
                    <a:spLocks noChangeArrowheads="1"/>
                  </p:cNvSpPr>
                  <p:nvPr/>
                </p:nvSpPr>
                <p:spPr bwMode="auto">
                  <a:xfrm>
                    <a:off x="1320" y="2424"/>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nvGrpSpPr>
                <p:cNvPr id="179351" name="Group 151"/>
                <p:cNvGrpSpPr>
                  <a:grpSpLocks/>
                </p:cNvGrpSpPr>
                <p:nvPr/>
              </p:nvGrpSpPr>
              <p:grpSpPr bwMode="auto">
                <a:xfrm>
                  <a:off x="1656" y="1416"/>
                  <a:ext cx="144" cy="1152"/>
                  <a:chOff x="1320" y="1416"/>
                  <a:chExt cx="144" cy="1152"/>
                </a:xfrm>
              </p:grpSpPr>
              <p:sp>
                <p:nvSpPr>
                  <p:cNvPr id="179352" name="Oval 152"/>
                  <p:cNvSpPr>
                    <a:spLocks noChangeArrowheads="1"/>
                  </p:cNvSpPr>
                  <p:nvPr/>
                </p:nvSpPr>
                <p:spPr bwMode="auto">
                  <a:xfrm>
                    <a:off x="1320" y="1416"/>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53" name="Oval 153"/>
                  <p:cNvSpPr>
                    <a:spLocks noChangeArrowheads="1"/>
                  </p:cNvSpPr>
                  <p:nvPr/>
                </p:nvSpPr>
                <p:spPr bwMode="auto">
                  <a:xfrm>
                    <a:off x="1320" y="1752"/>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54" name="Oval 154"/>
                  <p:cNvSpPr>
                    <a:spLocks noChangeArrowheads="1"/>
                  </p:cNvSpPr>
                  <p:nvPr/>
                </p:nvSpPr>
                <p:spPr bwMode="auto">
                  <a:xfrm>
                    <a:off x="1320" y="2080"/>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79355" name="Oval 155"/>
                  <p:cNvSpPr>
                    <a:spLocks noChangeArrowheads="1"/>
                  </p:cNvSpPr>
                  <p:nvPr/>
                </p:nvSpPr>
                <p:spPr bwMode="auto">
                  <a:xfrm>
                    <a:off x="1320" y="2424"/>
                    <a:ext cx="144" cy="144"/>
                  </a:xfrm>
                  <a:prstGeom prst="ellipse">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grpSp>
        </p:grpSp>
      </p:grpSp>
      <p:sp>
        <p:nvSpPr>
          <p:cNvPr id="179356" name="Oval 156"/>
          <p:cNvSpPr>
            <a:spLocks noChangeArrowheads="1"/>
          </p:cNvSpPr>
          <p:nvPr/>
        </p:nvSpPr>
        <p:spPr bwMode="auto">
          <a:xfrm>
            <a:off x="2628900" y="2781300"/>
            <a:ext cx="228600" cy="228600"/>
          </a:xfrm>
          <a:prstGeom prst="ellipse">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79357" name="Group 157"/>
          <p:cNvGrpSpPr>
            <a:grpSpLocks/>
          </p:cNvGrpSpPr>
          <p:nvPr/>
        </p:nvGrpSpPr>
        <p:grpSpPr bwMode="auto">
          <a:xfrm>
            <a:off x="1828800" y="2057400"/>
            <a:ext cx="914400" cy="838200"/>
            <a:chOff x="1152" y="1296"/>
            <a:chExt cx="576" cy="528"/>
          </a:xfrm>
        </p:grpSpPr>
        <p:sp>
          <p:nvSpPr>
            <p:cNvPr id="179358" name="Line 158"/>
            <p:cNvSpPr>
              <a:spLocks noChangeShapeType="1"/>
            </p:cNvSpPr>
            <p:nvPr/>
          </p:nvSpPr>
          <p:spPr bwMode="auto">
            <a:xfrm>
              <a:off x="1152" y="1824"/>
              <a:ext cx="576" cy="0"/>
            </a:xfrm>
            <a:prstGeom prst="line">
              <a:avLst/>
            </a:prstGeom>
            <a:noFill/>
            <a:ln w="57150">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latin typeface="+mn-lt"/>
              </a:endParaRPr>
            </a:p>
          </p:txBody>
        </p:sp>
        <p:sp>
          <p:nvSpPr>
            <p:cNvPr id="179359" name="Line 159"/>
            <p:cNvSpPr>
              <a:spLocks noChangeShapeType="1"/>
            </p:cNvSpPr>
            <p:nvPr/>
          </p:nvSpPr>
          <p:spPr bwMode="auto">
            <a:xfrm flipV="1">
              <a:off x="1728" y="1296"/>
              <a:ext cx="0" cy="528"/>
            </a:xfrm>
            <a:prstGeom prst="line">
              <a:avLst/>
            </a:prstGeom>
            <a:noFill/>
            <a:ln w="57150">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latin typeface="+mn-lt"/>
              </a:endParaRPr>
            </a:p>
          </p:txBody>
        </p:sp>
      </p:grpSp>
      <p:sp>
        <p:nvSpPr>
          <p:cNvPr id="179360" name="Line 160"/>
          <p:cNvSpPr>
            <a:spLocks noChangeShapeType="1"/>
          </p:cNvSpPr>
          <p:nvPr/>
        </p:nvSpPr>
        <p:spPr bwMode="auto">
          <a:xfrm>
            <a:off x="4483100" y="4368800"/>
            <a:ext cx="2743200" cy="0"/>
          </a:xfrm>
          <a:prstGeom prst="line">
            <a:avLst/>
          </a:prstGeom>
          <a:noFill/>
          <a:ln w="57150">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latin typeface="+mn-lt"/>
            </a:endParaRPr>
          </a:p>
        </p:txBody>
      </p:sp>
      <p:grpSp>
        <p:nvGrpSpPr>
          <p:cNvPr id="179361" name="Group 161"/>
          <p:cNvGrpSpPr>
            <a:grpSpLocks/>
          </p:cNvGrpSpPr>
          <p:nvPr/>
        </p:nvGrpSpPr>
        <p:grpSpPr bwMode="auto">
          <a:xfrm>
            <a:off x="4006852" y="4632331"/>
            <a:ext cx="3757613" cy="373063"/>
            <a:chOff x="2524" y="2918"/>
            <a:chExt cx="2367" cy="235"/>
          </a:xfrm>
        </p:grpSpPr>
        <p:sp>
          <p:nvSpPr>
            <p:cNvPr id="179362" name="Text Box 162"/>
            <p:cNvSpPr txBox="1">
              <a:spLocks noChangeArrowheads="1"/>
            </p:cNvSpPr>
            <p:nvPr/>
          </p:nvSpPr>
          <p:spPr bwMode="auto">
            <a:xfrm>
              <a:off x="2524" y="2918"/>
              <a:ext cx="2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a:solidFill>
                    <a:schemeClr val="hlink"/>
                  </a:solidFill>
                  <a:latin typeface="+mn-lt"/>
                </a:rPr>
                <a:t>X</a:t>
              </a:r>
            </a:p>
          </p:txBody>
        </p:sp>
        <p:sp>
          <p:nvSpPr>
            <p:cNvPr id="179363" name="Text Box 163"/>
            <p:cNvSpPr txBox="1">
              <a:spLocks noChangeArrowheads="1"/>
            </p:cNvSpPr>
            <p:nvPr/>
          </p:nvSpPr>
          <p:spPr bwMode="auto">
            <a:xfrm>
              <a:off x="4675" y="2920"/>
              <a:ext cx="2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a:solidFill>
                    <a:schemeClr val="hlink"/>
                  </a:solidFill>
                  <a:latin typeface="+mn-lt"/>
                </a:rPr>
                <a:t>X</a:t>
              </a:r>
            </a:p>
          </p:txBody>
        </p:sp>
      </p:grpSp>
      <p:sp>
        <p:nvSpPr>
          <p:cNvPr id="179364" name="Text Box 164"/>
          <p:cNvSpPr txBox="1">
            <a:spLocks noChangeArrowheads="1"/>
          </p:cNvSpPr>
          <p:nvPr/>
        </p:nvSpPr>
        <p:spPr bwMode="auto">
          <a:xfrm>
            <a:off x="6881813" y="3505200"/>
            <a:ext cx="20732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3200">
                <a:solidFill>
                  <a:schemeClr val="hlink"/>
                </a:solidFill>
                <a:latin typeface="+mn-lt"/>
              </a:rPr>
              <a:t>Blocking!</a:t>
            </a:r>
          </a:p>
        </p:txBody>
      </p:sp>
    </p:spTree>
    <p:extLst>
      <p:ext uri="{BB962C8B-B14F-4D97-AF65-F5344CB8AC3E}">
        <p14:creationId xmlns:p14="http://schemas.microsoft.com/office/powerpoint/2010/main" val="346202990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79306"/>
                                        </p:tgtEl>
                                        <p:attrNameLst>
                                          <p:attrName>style.visibility</p:attrName>
                                        </p:attrNameLst>
                                      </p:cBhvr>
                                      <p:to>
                                        <p:strVal val="visible"/>
                                      </p:to>
                                    </p:set>
                                    <p:animEffect transition="in" filter="wipe(left)">
                                      <p:cBhvr>
                                        <p:cTn id="7" dur="500"/>
                                        <p:tgtEl>
                                          <p:spTgt spid="1793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179356"/>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179357"/>
                                        </p:tgtEl>
                                        <p:attrNameLst>
                                          <p:attrName>style.visibility</p:attrName>
                                        </p:attrNameLst>
                                      </p:cBhvr>
                                      <p:to>
                                        <p:strVal val="visible"/>
                                      </p:to>
                                    </p:set>
                                    <p:animEffect transition="in" filter="wipe(left)">
                                      <p:cBhvr>
                                        <p:cTn id="16" dur="500"/>
                                        <p:tgtEl>
                                          <p:spTgt spid="17935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nodeType="clickEffect">
                                  <p:stCondLst>
                                    <p:cond delay="0"/>
                                  </p:stCondLst>
                                  <p:childTnLst>
                                    <p:set>
                                      <p:cBhvr>
                                        <p:cTn id="20" dur="1" fill="hold">
                                          <p:stCondLst>
                                            <p:cond delay="0"/>
                                          </p:stCondLst>
                                        </p:cTn>
                                        <p:tgtEl>
                                          <p:spTgt spid="179202"/>
                                        </p:tgtEl>
                                        <p:attrNameLst>
                                          <p:attrName>style.visibility</p:attrName>
                                        </p:attrNameLst>
                                      </p:cBhvr>
                                      <p:to>
                                        <p:strVal val="visible"/>
                                      </p:to>
                                    </p:set>
                                    <p:animEffect transition="in" filter="wipe(left)">
                                      <p:cBhvr>
                                        <p:cTn id="21" dur="500"/>
                                        <p:tgtEl>
                                          <p:spTgt spid="17920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79220"/>
                                        </p:tgtEl>
                                        <p:attrNameLst>
                                          <p:attrName>style.visibility</p:attrName>
                                        </p:attrNameLst>
                                      </p:cBhvr>
                                      <p:to>
                                        <p:strVal val="visible"/>
                                      </p:to>
                                    </p:set>
                                    <p:animEffect transition="in" filter="wipe(left)">
                                      <p:cBhvr>
                                        <p:cTn id="26" dur="500"/>
                                        <p:tgtEl>
                                          <p:spTgt spid="17922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nodeType="clickEffect">
                                  <p:stCondLst>
                                    <p:cond delay="0"/>
                                  </p:stCondLst>
                                  <p:childTnLst>
                                    <p:set>
                                      <p:cBhvr>
                                        <p:cTn id="30" dur="1" fill="hold">
                                          <p:stCondLst>
                                            <p:cond delay="0"/>
                                          </p:stCondLst>
                                        </p:cTn>
                                        <p:tgtEl>
                                          <p:spTgt spid="179266"/>
                                        </p:tgtEl>
                                        <p:attrNameLst>
                                          <p:attrName>style.visibility</p:attrName>
                                        </p:attrNameLst>
                                      </p:cBhvr>
                                      <p:to>
                                        <p:strVal val="visible"/>
                                      </p:to>
                                    </p:set>
                                    <p:animEffect transition="in" filter="wipe(up)">
                                      <p:cBhvr>
                                        <p:cTn id="31" dur="500"/>
                                        <p:tgtEl>
                                          <p:spTgt spid="179266"/>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nodeType="clickEffect">
                                  <p:stCondLst>
                                    <p:cond delay="0"/>
                                  </p:stCondLst>
                                  <p:childTnLst>
                                    <p:set>
                                      <p:cBhvr>
                                        <p:cTn id="35" dur="1" fill="hold">
                                          <p:stCondLst>
                                            <p:cond delay="0"/>
                                          </p:stCondLst>
                                        </p:cTn>
                                        <p:tgtEl>
                                          <p:spTgt spid="179221"/>
                                        </p:tgtEl>
                                        <p:attrNameLst>
                                          <p:attrName>style.visibility</p:attrName>
                                        </p:attrNameLst>
                                      </p:cBhvr>
                                      <p:to>
                                        <p:strVal val="visible"/>
                                      </p:to>
                                    </p:set>
                                    <p:animEffect transition="in" filter="wipe(left)">
                                      <p:cBhvr>
                                        <p:cTn id="36" dur="500"/>
                                        <p:tgtEl>
                                          <p:spTgt spid="179221"/>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79264"/>
                                        </p:tgtEl>
                                        <p:attrNameLst>
                                          <p:attrName>style.visibility</p:attrName>
                                        </p:attrNameLst>
                                      </p:cBhvr>
                                      <p:to>
                                        <p:strVal val="visible"/>
                                      </p:to>
                                    </p:set>
                                    <p:animEffect transition="in" filter="wipe(left)">
                                      <p:cBhvr>
                                        <p:cTn id="41" dur="500"/>
                                        <p:tgtEl>
                                          <p:spTgt spid="179264"/>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79360"/>
                                        </p:tgtEl>
                                        <p:attrNameLst>
                                          <p:attrName>style.visibility</p:attrName>
                                        </p:attrNameLst>
                                      </p:cBhvr>
                                      <p:to>
                                        <p:strVal val="visible"/>
                                      </p:to>
                                    </p:set>
                                    <p:animEffect transition="in" filter="wipe(left)">
                                      <p:cBhvr>
                                        <p:cTn id="46" dur="500"/>
                                        <p:tgtEl>
                                          <p:spTgt spid="179360"/>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nodeType="clickEffect">
                                  <p:stCondLst>
                                    <p:cond delay="0"/>
                                  </p:stCondLst>
                                  <p:childTnLst>
                                    <p:set>
                                      <p:cBhvr>
                                        <p:cTn id="50" dur="1" fill="hold">
                                          <p:stCondLst>
                                            <p:cond delay="0"/>
                                          </p:stCondLst>
                                        </p:cTn>
                                        <p:tgtEl>
                                          <p:spTgt spid="179361"/>
                                        </p:tgtEl>
                                        <p:attrNameLst>
                                          <p:attrName>style.visibility</p:attrName>
                                        </p:attrNameLst>
                                      </p:cBhvr>
                                      <p:to>
                                        <p:strVal val="visible"/>
                                      </p:to>
                                    </p:set>
                                    <p:animEffect transition="in" filter="wipe(left)">
                                      <p:cBhvr>
                                        <p:cTn id="51" dur="500"/>
                                        <p:tgtEl>
                                          <p:spTgt spid="179361"/>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 presetClass="entr" presetSubtype="0" fill="hold" grpId="0" nodeType="clickEffect">
                                  <p:stCondLst>
                                    <p:cond delay="0"/>
                                  </p:stCondLst>
                                  <p:childTnLst>
                                    <p:set>
                                      <p:cBhvr>
                                        <p:cTn id="55" dur="1" fill="hold">
                                          <p:stCondLst>
                                            <p:cond delay="499"/>
                                          </p:stCondLst>
                                        </p:cTn>
                                        <p:tgtEl>
                                          <p:spTgt spid="1793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20" grpId="0" autoUpdateAnimBg="0"/>
      <p:bldP spid="179264" grpId="0" autoUpdateAnimBg="0"/>
      <p:bldP spid="179356" grpId="0" animBg="1"/>
      <p:bldP spid="179360" grpId="0" animBg="1"/>
      <p:bldP spid="17936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9" name="Rectangle 3"/>
          <p:cNvSpPr>
            <a:spLocks noGrp="1" noChangeArrowheads="1"/>
          </p:cNvSpPr>
          <p:nvPr>
            <p:ph type="title"/>
          </p:nvPr>
        </p:nvSpPr>
        <p:spPr/>
        <p:txBody>
          <a:bodyPr/>
          <a:lstStyle/>
          <a:p>
            <a:r>
              <a:rPr lang="en-US" altLang="pl-PL" sz="2400" dirty="0"/>
              <a:t>Three-Stage Clos </a:t>
            </a:r>
            <a:r>
              <a:rPr lang="en-US" altLang="pl-PL" sz="2400" dirty="0" smtClean="0"/>
              <a:t>Network </a:t>
            </a:r>
            <a:r>
              <a:rPr lang="en-US" altLang="pl-PL" sz="2400" dirty="0" smtClean="0">
                <a:latin typeface="Symbol" pitchFamily="18" charset="2"/>
              </a:rPr>
              <a:t>n</a:t>
            </a:r>
            <a:r>
              <a:rPr lang="en-US" altLang="pl-PL" sz="2400" dirty="0" smtClean="0"/>
              <a:t>(</a:t>
            </a:r>
            <a:r>
              <a:rPr lang="en-US" altLang="pl-PL" sz="2400" i="1" dirty="0" err="1" smtClean="0"/>
              <a:t>m</a:t>
            </a:r>
            <a:r>
              <a:rPr lang="en-US" altLang="pl-PL" sz="2400" dirty="0" err="1" smtClean="0"/>
              <a:t>,</a:t>
            </a:r>
            <a:r>
              <a:rPr lang="en-US" altLang="pl-PL" sz="2400" i="1" dirty="0" err="1" smtClean="0"/>
              <a:t>n</a:t>
            </a:r>
            <a:r>
              <a:rPr lang="en-US" altLang="pl-PL" sz="2400" dirty="0" err="1" smtClean="0"/>
              <a:t>,</a:t>
            </a:r>
            <a:r>
              <a:rPr lang="en-US" altLang="pl-PL" sz="2400" i="1" dirty="0" err="1" smtClean="0"/>
              <a:t>r</a:t>
            </a:r>
            <a:r>
              <a:rPr lang="en-US" altLang="pl-PL" sz="2400" dirty="0"/>
              <a:t>)</a:t>
            </a:r>
            <a:endParaRPr lang="pl-PL" altLang="pl-PL" sz="2400" dirty="0"/>
          </a:p>
        </p:txBody>
      </p:sp>
      <p:sp>
        <p:nvSpPr>
          <p:cNvPr id="152578" name="Rectangle 2"/>
          <p:cNvSpPr>
            <a:spLocks noGrp="1" noChangeArrowheads="1"/>
          </p:cNvSpPr>
          <p:nvPr>
            <p:ph type="body" idx="4294967295"/>
          </p:nvPr>
        </p:nvSpPr>
        <p:spPr>
          <a:xfrm>
            <a:off x="269304" y="4724400"/>
            <a:ext cx="8839200" cy="21336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buFont typeface="Wingdings" pitchFamily="2" charset="2"/>
              <a:buNone/>
            </a:pPr>
            <a:r>
              <a:rPr lang="en-US" altLang="pl-PL" b="1" dirty="0" smtClean="0">
                <a:solidFill>
                  <a:schemeClr val="tx2"/>
                </a:solidFill>
              </a:rPr>
              <a:t>	Clos </a:t>
            </a:r>
            <a:r>
              <a:rPr lang="en-US" altLang="pl-PL" b="1" dirty="0">
                <a:solidFill>
                  <a:schemeClr val="tx2"/>
                </a:solidFill>
              </a:rPr>
              <a:t>Theorem</a:t>
            </a:r>
            <a:r>
              <a:rPr lang="en-US" altLang="pl-PL" dirty="0">
                <a:solidFill>
                  <a:schemeClr val="tx2"/>
                </a:solidFill>
              </a:rPr>
              <a:t>:</a:t>
            </a:r>
            <a:r>
              <a:rPr lang="en-US" altLang="pl-PL" dirty="0"/>
              <a:t> </a:t>
            </a:r>
            <a:r>
              <a:rPr lang="en-US" altLang="pl-PL" dirty="0">
                <a:cs typeface="Times New Roman" pitchFamily="18" charset="0"/>
              </a:rPr>
              <a:t>A two-sided, three-stage Clos switching network </a:t>
            </a:r>
            <a:r>
              <a:rPr lang="en-US" altLang="pl-PL" dirty="0">
                <a:latin typeface="Symbol" panose="05050102010706020507" pitchFamily="18" charset="2"/>
              </a:rPr>
              <a:t>n</a:t>
            </a:r>
            <a:r>
              <a:rPr lang="en-US" altLang="pl-PL" dirty="0"/>
              <a:t>(</a:t>
            </a:r>
            <a:r>
              <a:rPr lang="en-US" altLang="pl-PL" i="1" dirty="0" err="1"/>
              <a:t>m</a:t>
            </a:r>
            <a:r>
              <a:rPr lang="en-US" altLang="pl-PL" dirty="0" err="1"/>
              <a:t>,</a:t>
            </a:r>
            <a:r>
              <a:rPr lang="en-US" altLang="pl-PL" i="1" dirty="0" err="1"/>
              <a:t>n</a:t>
            </a:r>
            <a:r>
              <a:rPr lang="en-US" altLang="pl-PL" dirty="0" err="1"/>
              <a:t>,</a:t>
            </a:r>
            <a:r>
              <a:rPr lang="en-US" altLang="pl-PL" i="1" dirty="0" err="1"/>
              <a:t>r</a:t>
            </a:r>
            <a:r>
              <a:rPr lang="en-US" altLang="pl-PL" dirty="0"/>
              <a:t>) </a:t>
            </a:r>
            <a:r>
              <a:rPr lang="en-US" altLang="pl-PL" dirty="0">
                <a:cs typeface="Times New Roman" pitchFamily="18" charset="0"/>
              </a:rPr>
              <a:t>is </a:t>
            </a:r>
            <a:r>
              <a:rPr lang="en-US" altLang="pl-PL" dirty="0" err="1">
                <a:cs typeface="Times New Roman" pitchFamily="18" charset="0"/>
              </a:rPr>
              <a:t>nonblocking</a:t>
            </a:r>
            <a:r>
              <a:rPr lang="en-US" altLang="pl-PL" dirty="0">
                <a:cs typeface="Times New Roman" pitchFamily="18" charset="0"/>
              </a:rPr>
              <a:t> </a:t>
            </a:r>
            <a:r>
              <a:rPr lang="en-US" altLang="pl-PL" dirty="0" smtClean="0">
                <a:cs typeface="Times New Roman" pitchFamily="18" charset="0"/>
              </a:rPr>
              <a:t/>
            </a:r>
            <a:br>
              <a:rPr lang="en-US" altLang="pl-PL" dirty="0" smtClean="0">
                <a:cs typeface="Times New Roman" pitchFamily="18" charset="0"/>
              </a:rPr>
            </a:br>
            <a:r>
              <a:rPr lang="en-US" altLang="pl-PL" dirty="0" smtClean="0">
                <a:cs typeface="Times New Roman" pitchFamily="18" charset="0"/>
              </a:rPr>
              <a:t>in </a:t>
            </a:r>
            <a:r>
              <a:rPr lang="en-US" altLang="pl-PL" dirty="0">
                <a:cs typeface="Times New Roman" pitchFamily="18" charset="0"/>
              </a:rPr>
              <a:t>the strict sense if and only if</a:t>
            </a:r>
            <a:r>
              <a:rPr lang="en-US" altLang="pl-PL" dirty="0"/>
              <a:t> </a:t>
            </a:r>
            <a:br>
              <a:rPr lang="en-US" altLang="pl-PL" dirty="0"/>
            </a:br>
            <a:r>
              <a:rPr lang="en-US" altLang="pl-PL" dirty="0" smtClean="0"/>
              <a:t>			</a:t>
            </a:r>
            <a:r>
              <a:rPr lang="en-US" altLang="pl-PL" i="1" dirty="0" smtClean="0"/>
              <a:t>m</a:t>
            </a:r>
            <a:r>
              <a:rPr lang="en-US" altLang="pl-PL" dirty="0" smtClean="0"/>
              <a:t> </a:t>
            </a:r>
            <a:r>
              <a:rPr lang="en-US" altLang="pl-PL" dirty="0" smtClean="0">
                <a:latin typeface="Symbol" panose="05050102010706020507" pitchFamily="18" charset="2"/>
                <a:sym typeface="Symbol"/>
              </a:rPr>
              <a:t> </a:t>
            </a:r>
            <a:r>
              <a:rPr lang="en-US" altLang="pl-PL" dirty="0" smtClean="0"/>
              <a:t>2</a:t>
            </a:r>
            <a:r>
              <a:rPr lang="en-US" altLang="pl-PL" i="1" dirty="0" smtClean="0"/>
              <a:t>n</a:t>
            </a:r>
            <a:r>
              <a:rPr lang="en-US" altLang="pl-PL" dirty="0" smtClean="0"/>
              <a:t> </a:t>
            </a:r>
            <a:r>
              <a:rPr lang="en-US" altLang="pl-PL" dirty="0">
                <a:cs typeface="Tahoma" pitchFamily="34" charset="0"/>
              </a:rPr>
              <a:t>–</a:t>
            </a:r>
            <a:r>
              <a:rPr lang="en-US" altLang="pl-PL" dirty="0"/>
              <a:t> 1</a:t>
            </a:r>
            <a:endParaRPr lang="pl-PL" altLang="pl-PL" dirty="0"/>
          </a:p>
        </p:txBody>
      </p:sp>
      <p:grpSp>
        <p:nvGrpSpPr>
          <p:cNvPr id="152580" name="Group 4"/>
          <p:cNvGrpSpPr>
            <a:grpSpLocks/>
          </p:cNvGrpSpPr>
          <p:nvPr/>
        </p:nvGrpSpPr>
        <p:grpSpPr bwMode="auto">
          <a:xfrm>
            <a:off x="1420242" y="1752600"/>
            <a:ext cx="6319837" cy="2670175"/>
            <a:chOff x="725" y="1104"/>
            <a:chExt cx="3981" cy="1682"/>
          </a:xfrm>
        </p:grpSpPr>
        <p:sp>
          <p:nvSpPr>
            <p:cNvPr id="152581" name="Line 5"/>
            <p:cNvSpPr>
              <a:spLocks noChangeShapeType="1"/>
            </p:cNvSpPr>
            <p:nvPr/>
          </p:nvSpPr>
          <p:spPr bwMode="auto">
            <a:xfrm>
              <a:off x="3654" y="1522"/>
              <a:ext cx="203"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82" name="Line 6"/>
            <p:cNvSpPr>
              <a:spLocks noChangeShapeType="1"/>
            </p:cNvSpPr>
            <p:nvPr/>
          </p:nvSpPr>
          <p:spPr bwMode="auto">
            <a:xfrm>
              <a:off x="3644" y="2351"/>
              <a:ext cx="21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83" name="Line 7"/>
            <p:cNvSpPr>
              <a:spLocks noChangeShapeType="1"/>
            </p:cNvSpPr>
            <p:nvPr/>
          </p:nvSpPr>
          <p:spPr bwMode="auto">
            <a:xfrm>
              <a:off x="2920" y="1566"/>
              <a:ext cx="179"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84" name="Line 8"/>
            <p:cNvSpPr>
              <a:spLocks noChangeShapeType="1"/>
            </p:cNvSpPr>
            <p:nvPr/>
          </p:nvSpPr>
          <p:spPr bwMode="auto">
            <a:xfrm>
              <a:off x="2920" y="2313"/>
              <a:ext cx="199"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85" name="Line 9"/>
            <p:cNvSpPr>
              <a:spLocks noChangeShapeType="1"/>
            </p:cNvSpPr>
            <p:nvPr/>
          </p:nvSpPr>
          <p:spPr bwMode="auto">
            <a:xfrm flipV="1">
              <a:off x="3121" y="1523"/>
              <a:ext cx="530" cy="78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86" name="Line 10"/>
            <p:cNvSpPr>
              <a:spLocks noChangeShapeType="1"/>
            </p:cNvSpPr>
            <p:nvPr/>
          </p:nvSpPr>
          <p:spPr bwMode="auto">
            <a:xfrm>
              <a:off x="3099" y="1565"/>
              <a:ext cx="547" cy="78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87" name="Line 11"/>
            <p:cNvSpPr>
              <a:spLocks noChangeShapeType="1"/>
            </p:cNvSpPr>
            <p:nvPr/>
          </p:nvSpPr>
          <p:spPr bwMode="auto">
            <a:xfrm>
              <a:off x="2352" y="1563"/>
              <a:ext cx="178"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88" name="Line 12"/>
            <p:cNvSpPr>
              <a:spLocks noChangeShapeType="1"/>
            </p:cNvSpPr>
            <p:nvPr/>
          </p:nvSpPr>
          <p:spPr bwMode="auto">
            <a:xfrm>
              <a:off x="2352" y="2310"/>
              <a:ext cx="178"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89" name="Line 13"/>
            <p:cNvSpPr>
              <a:spLocks noChangeShapeType="1"/>
            </p:cNvSpPr>
            <p:nvPr/>
          </p:nvSpPr>
          <p:spPr bwMode="auto">
            <a:xfrm>
              <a:off x="1604" y="1299"/>
              <a:ext cx="922"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90" name="Rectangle 14"/>
            <p:cNvSpPr>
              <a:spLocks noChangeArrowheads="1"/>
            </p:cNvSpPr>
            <p:nvPr/>
          </p:nvSpPr>
          <p:spPr bwMode="auto">
            <a:xfrm>
              <a:off x="753" y="1180"/>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dirty="0">
                  <a:solidFill>
                    <a:srgbClr val="000000"/>
                  </a:solidFill>
                  <a:latin typeface="+mn-lt"/>
                </a:rPr>
                <a:t>1</a:t>
              </a:r>
              <a:endParaRPr lang="pl-PL" altLang="pl-PL" sz="2400" b="0" dirty="0">
                <a:latin typeface="+mn-lt"/>
              </a:endParaRPr>
            </a:p>
          </p:txBody>
        </p:sp>
        <p:sp>
          <p:nvSpPr>
            <p:cNvPr id="152591" name="Rectangle 15"/>
            <p:cNvSpPr>
              <a:spLocks noChangeArrowheads="1"/>
            </p:cNvSpPr>
            <p:nvPr/>
          </p:nvSpPr>
          <p:spPr bwMode="auto">
            <a:xfrm>
              <a:off x="725" y="1401"/>
              <a:ext cx="11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n</a:t>
              </a:r>
              <a:endParaRPr lang="pl-PL" altLang="pl-PL" sz="2400" b="0">
                <a:latin typeface="+mn-lt"/>
              </a:endParaRPr>
            </a:p>
          </p:txBody>
        </p:sp>
        <p:sp>
          <p:nvSpPr>
            <p:cNvPr id="152592" name="Line 16"/>
            <p:cNvSpPr>
              <a:spLocks noChangeShapeType="1"/>
            </p:cNvSpPr>
            <p:nvPr/>
          </p:nvSpPr>
          <p:spPr bwMode="auto">
            <a:xfrm>
              <a:off x="901" y="1299"/>
              <a:ext cx="308"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93" name="Line 17"/>
            <p:cNvSpPr>
              <a:spLocks noChangeShapeType="1"/>
            </p:cNvSpPr>
            <p:nvPr/>
          </p:nvSpPr>
          <p:spPr bwMode="auto">
            <a:xfrm>
              <a:off x="901" y="1519"/>
              <a:ext cx="308"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94" name="Line 18"/>
            <p:cNvSpPr>
              <a:spLocks noChangeShapeType="1"/>
            </p:cNvSpPr>
            <p:nvPr/>
          </p:nvSpPr>
          <p:spPr bwMode="auto">
            <a:xfrm>
              <a:off x="2923" y="1299"/>
              <a:ext cx="922"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95" name="Line 19"/>
            <p:cNvSpPr>
              <a:spLocks noChangeShapeType="1"/>
            </p:cNvSpPr>
            <p:nvPr/>
          </p:nvSpPr>
          <p:spPr bwMode="auto">
            <a:xfrm>
              <a:off x="4242" y="1299"/>
              <a:ext cx="307"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96" name="Line 20"/>
            <p:cNvSpPr>
              <a:spLocks noChangeShapeType="1"/>
            </p:cNvSpPr>
            <p:nvPr/>
          </p:nvSpPr>
          <p:spPr bwMode="auto">
            <a:xfrm>
              <a:off x="4242" y="1519"/>
              <a:ext cx="307"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597" name="Rectangle 21"/>
            <p:cNvSpPr>
              <a:spLocks noChangeArrowheads="1"/>
            </p:cNvSpPr>
            <p:nvPr/>
          </p:nvSpPr>
          <p:spPr bwMode="auto">
            <a:xfrm>
              <a:off x="4593" y="1180"/>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sp>
          <p:nvSpPr>
            <p:cNvPr id="152598" name="Rectangle 22"/>
            <p:cNvSpPr>
              <a:spLocks noChangeArrowheads="1"/>
            </p:cNvSpPr>
            <p:nvPr/>
          </p:nvSpPr>
          <p:spPr bwMode="auto">
            <a:xfrm>
              <a:off x="4593" y="1401"/>
              <a:ext cx="11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n</a:t>
              </a:r>
              <a:endParaRPr lang="pl-PL" altLang="pl-PL" sz="2400" b="0">
                <a:latin typeface="+mn-lt"/>
              </a:endParaRPr>
            </a:p>
          </p:txBody>
        </p:sp>
        <p:sp>
          <p:nvSpPr>
            <p:cNvPr id="152599" name="Line 23"/>
            <p:cNvSpPr>
              <a:spLocks noChangeShapeType="1"/>
            </p:cNvSpPr>
            <p:nvPr/>
          </p:nvSpPr>
          <p:spPr bwMode="auto">
            <a:xfrm>
              <a:off x="1604" y="2574"/>
              <a:ext cx="922"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600" name="Rectangle 24"/>
            <p:cNvSpPr>
              <a:spLocks noChangeArrowheads="1"/>
            </p:cNvSpPr>
            <p:nvPr/>
          </p:nvSpPr>
          <p:spPr bwMode="auto">
            <a:xfrm>
              <a:off x="753" y="2235"/>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sp>
          <p:nvSpPr>
            <p:cNvPr id="152601" name="Rectangle 25"/>
            <p:cNvSpPr>
              <a:spLocks noChangeArrowheads="1"/>
            </p:cNvSpPr>
            <p:nvPr/>
          </p:nvSpPr>
          <p:spPr bwMode="auto">
            <a:xfrm>
              <a:off x="725" y="2456"/>
              <a:ext cx="11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n</a:t>
              </a:r>
              <a:endParaRPr lang="pl-PL" altLang="pl-PL" sz="2400" b="0">
                <a:latin typeface="+mn-lt"/>
              </a:endParaRPr>
            </a:p>
          </p:txBody>
        </p:sp>
        <p:sp>
          <p:nvSpPr>
            <p:cNvPr id="152602" name="Line 26"/>
            <p:cNvSpPr>
              <a:spLocks noChangeShapeType="1"/>
            </p:cNvSpPr>
            <p:nvPr/>
          </p:nvSpPr>
          <p:spPr bwMode="auto">
            <a:xfrm>
              <a:off x="901" y="2354"/>
              <a:ext cx="308"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603" name="Line 27"/>
            <p:cNvSpPr>
              <a:spLocks noChangeShapeType="1"/>
            </p:cNvSpPr>
            <p:nvPr/>
          </p:nvSpPr>
          <p:spPr bwMode="auto">
            <a:xfrm>
              <a:off x="901" y="2574"/>
              <a:ext cx="308"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604" name="Line 28"/>
            <p:cNvSpPr>
              <a:spLocks noChangeShapeType="1"/>
            </p:cNvSpPr>
            <p:nvPr/>
          </p:nvSpPr>
          <p:spPr bwMode="auto">
            <a:xfrm>
              <a:off x="2923" y="2574"/>
              <a:ext cx="922"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605" name="Line 29"/>
            <p:cNvSpPr>
              <a:spLocks noChangeShapeType="1"/>
            </p:cNvSpPr>
            <p:nvPr/>
          </p:nvSpPr>
          <p:spPr bwMode="auto">
            <a:xfrm>
              <a:off x="4242" y="2354"/>
              <a:ext cx="307"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606" name="Line 30"/>
            <p:cNvSpPr>
              <a:spLocks noChangeShapeType="1"/>
            </p:cNvSpPr>
            <p:nvPr/>
          </p:nvSpPr>
          <p:spPr bwMode="auto">
            <a:xfrm>
              <a:off x="4242" y="2574"/>
              <a:ext cx="307"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607" name="Rectangle 31"/>
            <p:cNvSpPr>
              <a:spLocks noChangeArrowheads="1"/>
            </p:cNvSpPr>
            <p:nvPr/>
          </p:nvSpPr>
          <p:spPr bwMode="auto">
            <a:xfrm>
              <a:off x="4593" y="2235"/>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sp>
          <p:nvSpPr>
            <p:cNvPr id="152608" name="Rectangle 32"/>
            <p:cNvSpPr>
              <a:spLocks noChangeArrowheads="1"/>
            </p:cNvSpPr>
            <p:nvPr/>
          </p:nvSpPr>
          <p:spPr bwMode="auto">
            <a:xfrm>
              <a:off x="4593" y="2456"/>
              <a:ext cx="11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n</a:t>
              </a:r>
              <a:endParaRPr lang="pl-PL" altLang="pl-PL" sz="2400" b="0">
                <a:latin typeface="+mn-lt"/>
              </a:endParaRPr>
            </a:p>
          </p:txBody>
        </p:sp>
        <p:sp>
          <p:nvSpPr>
            <p:cNvPr id="152609" name="Line 33"/>
            <p:cNvSpPr>
              <a:spLocks noChangeShapeType="1"/>
            </p:cNvSpPr>
            <p:nvPr/>
          </p:nvSpPr>
          <p:spPr bwMode="auto">
            <a:xfrm>
              <a:off x="1604" y="1519"/>
              <a:ext cx="195"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610" name="Line 34"/>
            <p:cNvSpPr>
              <a:spLocks noChangeShapeType="1"/>
            </p:cNvSpPr>
            <p:nvPr/>
          </p:nvSpPr>
          <p:spPr bwMode="auto">
            <a:xfrm flipV="1">
              <a:off x="1604" y="2353"/>
              <a:ext cx="221"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611" name="Line 35"/>
            <p:cNvSpPr>
              <a:spLocks noChangeShapeType="1"/>
            </p:cNvSpPr>
            <p:nvPr/>
          </p:nvSpPr>
          <p:spPr bwMode="auto">
            <a:xfrm flipV="1">
              <a:off x="1824" y="1563"/>
              <a:ext cx="528" cy="79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sp>
          <p:nvSpPr>
            <p:cNvPr id="152612" name="Line 36"/>
            <p:cNvSpPr>
              <a:spLocks noChangeShapeType="1"/>
            </p:cNvSpPr>
            <p:nvPr/>
          </p:nvSpPr>
          <p:spPr bwMode="auto">
            <a:xfrm>
              <a:off x="1799" y="1518"/>
              <a:ext cx="553" cy="79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pl-PL">
                <a:latin typeface="+mn-lt"/>
              </a:endParaRPr>
            </a:p>
          </p:txBody>
        </p:sp>
        <p:grpSp>
          <p:nvGrpSpPr>
            <p:cNvPr id="152613" name="Group 37"/>
            <p:cNvGrpSpPr>
              <a:grpSpLocks/>
            </p:cNvGrpSpPr>
            <p:nvPr/>
          </p:nvGrpSpPr>
          <p:grpSpPr bwMode="auto">
            <a:xfrm>
              <a:off x="1384" y="1782"/>
              <a:ext cx="45" cy="309"/>
              <a:chOff x="1619" y="1686"/>
              <a:chExt cx="45" cy="309"/>
            </a:xfrm>
          </p:grpSpPr>
          <p:sp>
            <p:nvSpPr>
              <p:cNvPr id="152614" name="Oval 38"/>
              <p:cNvSpPr>
                <a:spLocks noChangeArrowheads="1"/>
              </p:cNvSpPr>
              <p:nvPr/>
            </p:nvSpPr>
            <p:spPr bwMode="auto">
              <a:xfrm>
                <a:off x="1619" y="1686"/>
                <a:ext cx="45" cy="45"/>
              </a:xfrm>
              <a:prstGeom prst="ellipse">
                <a:avLst/>
              </a:prstGeom>
              <a:solidFill>
                <a:srgbClr val="000000"/>
              </a:solidFill>
              <a:ln w="11113">
                <a:solidFill>
                  <a:srgbClr val="000000"/>
                </a:solidFill>
                <a:round/>
                <a:headEnd/>
                <a:tailEnd/>
              </a:ln>
            </p:spPr>
            <p:txBody>
              <a:bodyPr/>
              <a:lstStyle/>
              <a:p>
                <a:endParaRPr lang="pl-PL">
                  <a:latin typeface="+mn-lt"/>
                </a:endParaRPr>
              </a:p>
            </p:txBody>
          </p:sp>
          <p:sp>
            <p:nvSpPr>
              <p:cNvPr id="152615" name="Oval 39"/>
              <p:cNvSpPr>
                <a:spLocks noChangeArrowheads="1"/>
              </p:cNvSpPr>
              <p:nvPr/>
            </p:nvSpPr>
            <p:spPr bwMode="auto">
              <a:xfrm>
                <a:off x="1619" y="1818"/>
                <a:ext cx="45" cy="45"/>
              </a:xfrm>
              <a:prstGeom prst="ellipse">
                <a:avLst/>
              </a:prstGeom>
              <a:solidFill>
                <a:srgbClr val="000000"/>
              </a:solidFill>
              <a:ln w="11113">
                <a:solidFill>
                  <a:srgbClr val="000000"/>
                </a:solidFill>
                <a:round/>
                <a:headEnd/>
                <a:tailEnd/>
              </a:ln>
            </p:spPr>
            <p:txBody>
              <a:bodyPr/>
              <a:lstStyle/>
              <a:p>
                <a:endParaRPr lang="pl-PL">
                  <a:latin typeface="+mn-lt"/>
                </a:endParaRPr>
              </a:p>
            </p:txBody>
          </p:sp>
          <p:sp>
            <p:nvSpPr>
              <p:cNvPr id="152616" name="Oval 40"/>
              <p:cNvSpPr>
                <a:spLocks noChangeArrowheads="1"/>
              </p:cNvSpPr>
              <p:nvPr/>
            </p:nvSpPr>
            <p:spPr bwMode="auto">
              <a:xfrm>
                <a:off x="1619" y="1950"/>
                <a:ext cx="45" cy="45"/>
              </a:xfrm>
              <a:prstGeom prst="ellipse">
                <a:avLst/>
              </a:prstGeom>
              <a:solidFill>
                <a:srgbClr val="000000"/>
              </a:solidFill>
              <a:ln w="11113">
                <a:solidFill>
                  <a:srgbClr val="000000"/>
                </a:solidFill>
                <a:round/>
                <a:headEnd/>
                <a:tailEnd/>
              </a:ln>
            </p:spPr>
            <p:txBody>
              <a:bodyPr/>
              <a:lstStyle/>
              <a:p>
                <a:endParaRPr lang="pl-PL">
                  <a:latin typeface="+mn-lt"/>
                </a:endParaRPr>
              </a:p>
            </p:txBody>
          </p:sp>
        </p:grpSp>
        <p:grpSp>
          <p:nvGrpSpPr>
            <p:cNvPr id="152617" name="Group 41"/>
            <p:cNvGrpSpPr>
              <a:grpSpLocks/>
            </p:cNvGrpSpPr>
            <p:nvPr/>
          </p:nvGrpSpPr>
          <p:grpSpPr bwMode="auto">
            <a:xfrm>
              <a:off x="2703" y="1782"/>
              <a:ext cx="45" cy="309"/>
              <a:chOff x="2938" y="1686"/>
              <a:chExt cx="45" cy="309"/>
            </a:xfrm>
          </p:grpSpPr>
          <p:sp>
            <p:nvSpPr>
              <p:cNvPr id="152618" name="Oval 42"/>
              <p:cNvSpPr>
                <a:spLocks noChangeArrowheads="1"/>
              </p:cNvSpPr>
              <p:nvPr/>
            </p:nvSpPr>
            <p:spPr bwMode="auto">
              <a:xfrm>
                <a:off x="2938" y="1686"/>
                <a:ext cx="45" cy="45"/>
              </a:xfrm>
              <a:prstGeom prst="ellipse">
                <a:avLst/>
              </a:prstGeom>
              <a:solidFill>
                <a:srgbClr val="000000"/>
              </a:solidFill>
              <a:ln w="11113">
                <a:solidFill>
                  <a:srgbClr val="000000"/>
                </a:solidFill>
                <a:round/>
                <a:headEnd/>
                <a:tailEnd/>
              </a:ln>
            </p:spPr>
            <p:txBody>
              <a:bodyPr/>
              <a:lstStyle/>
              <a:p>
                <a:endParaRPr lang="pl-PL">
                  <a:latin typeface="+mn-lt"/>
                </a:endParaRPr>
              </a:p>
            </p:txBody>
          </p:sp>
          <p:sp>
            <p:nvSpPr>
              <p:cNvPr id="152619" name="Oval 43"/>
              <p:cNvSpPr>
                <a:spLocks noChangeArrowheads="1"/>
              </p:cNvSpPr>
              <p:nvPr/>
            </p:nvSpPr>
            <p:spPr bwMode="auto">
              <a:xfrm>
                <a:off x="2938" y="1818"/>
                <a:ext cx="45" cy="45"/>
              </a:xfrm>
              <a:prstGeom prst="ellipse">
                <a:avLst/>
              </a:prstGeom>
              <a:solidFill>
                <a:srgbClr val="000000"/>
              </a:solidFill>
              <a:ln w="11113">
                <a:solidFill>
                  <a:srgbClr val="000000"/>
                </a:solidFill>
                <a:round/>
                <a:headEnd/>
                <a:tailEnd/>
              </a:ln>
            </p:spPr>
            <p:txBody>
              <a:bodyPr/>
              <a:lstStyle/>
              <a:p>
                <a:endParaRPr lang="pl-PL">
                  <a:latin typeface="+mn-lt"/>
                </a:endParaRPr>
              </a:p>
            </p:txBody>
          </p:sp>
          <p:sp>
            <p:nvSpPr>
              <p:cNvPr id="152620" name="Oval 44"/>
              <p:cNvSpPr>
                <a:spLocks noChangeArrowheads="1"/>
              </p:cNvSpPr>
              <p:nvPr/>
            </p:nvSpPr>
            <p:spPr bwMode="auto">
              <a:xfrm>
                <a:off x="2938" y="1950"/>
                <a:ext cx="45" cy="45"/>
              </a:xfrm>
              <a:prstGeom prst="ellipse">
                <a:avLst/>
              </a:prstGeom>
              <a:solidFill>
                <a:srgbClr val="000000"/>
              </a:solidFill>
              <a:ln w="11113">
                <a:solidFill>
                  <a:srgbClr val="000000"/>
                </a:solidFill>
                <a:round/>
                <a:headEnd/>
                <a:tailEnd/>
              </a:ln>
            </p:spPr>
            <p:txBody>
              <a:bodyPr/>
              <a:lstStyle/>
              <a:p>
                <a:endParaRPr lang="pl-PL">
                  <a:latin typeface="+mn-lt"/>
                </a:endParaRPr>
              </a:p>
            </p:txBody>
          </p:sp>
        </p:grpSp>
        <p:grpSp>
          <p:nvGrpSpPr>
            <p:cNvPr id="152621" name="Group 45"/>
            <p:cNvGrpSpPr>
              <a:grpSpLocks/>
            </p:cNvGrpSpPr>
            <p:nvPr/>
          </p:nvGrpSpPr>
          <p:grpSpPr bwMode="auto">
            <a:xfrm>
              <a:off x="4021" y="1782"/>
              <a:ext cx="46" cy="309"/>
              <a:chOff x="4256" y="1686"/>
              <a:chExt cx="46" cy="309"/>
            </a:xfrm>
          </p:grpSpPr>
          <p:sp>
            <p:nvSpPr>
              <p:cNvPr id="152622" name="Oval 46"/>
              <p:cNvSpPr>
                <a:spLocks noChangeArrowheads="1"/>
              </p:cNvSpPr>
              <p:nvPr/>
            </p:nvSpPr>
            <p:spPr bwMode="auto">
              <a:xfrm>
                <a:off x="4256" y="1686"/>
                <a:ext cx="46" cy="45"/>
              </a:xfrm>
              <a:prstGeom prst="ellipse">
                <a:avLst/>
              </a:prstGeom>
              <a:solidFill>
                <a:srgbClr val="000000"/>
              </a:solidFill>
              <a:ln w="11113">
                <a:solidFill>
                  <a:srgbClr val="000000"/>
                </a:solidFill>
                <a:round/>
                <a:headEnd/>
                <a:tailEnd/>
              </a:ln>
            </p:spPr>
            <p:txBody>
              <a:bodyPr/>
              <a:lstStyle/>
              <a:p>
                <a:endParaRPr lang="pl-PL">
                  <a:latin typeface="+mn-lt"/>
                </a:endParaRPr>
              </a:p>
            </p:txBody>
          </p:sp>
          <p:sp>
            <p:nvSpPr>
              <p:cNvPr id="152623" name="Oval 47"/>
              <p:cNvSpPr>
                <a:spLocks noChangeArrowheads="1"/>
              </p:cNvSpPr>
              <p:nvPr/>
            </p:nvSpPr>
            <p:spPr bwMode="auto">
              <a:xfrm>
                <a:off x="4256" y="1818"/>
                <a:ext cx="46" cy="45"/>
              </a:xfrm>
              <a:prstGeom prst="ellipse">
                <a:avLst/>
              </a:prstGeom>
              <a:solidFill>
                <a:srgbClr val="000000"/>
              </a:solidFill>
              <a:ln w="11113">
                <a:solidFill>
                  <a:srgbClr val="000000"/>
                </a:solidFill>
                <a:round/>
                <a:headEnd/>
                <a:tailEnd/>
              </a:ln>
            </p:spPr>
            <p:txBody>
              <a:bodyPr/>
              <a:lstStyle/>
              <a:p>
                <a:endParaRPr lang="pl-PL">
                  <a:latin typeface="+mn-lt"/>
                </a:endParaRPr>
              </a:p>
            </p:txBody>
          </p:sp>
          <p:sp>
            <p:nvSpPr>
              <p:cNvPr id="152624" name="Oval 48"/>
              <p:cNvSpPr>
                <a:spLocks noChangeArrowheads="1"/>
              </p:cNvSpPr>
              <p:nvPr/>
            </p:nvSpPr>
            <p:spPr bwMode="auto">
              <a:xfrm>
                <a:off x="4256" y="1950"/>
                <a:ext cx="46" cy="45"/>
              </a:xfrm>
              <a:prstGeom prst="ellipse">
                <a:avLst/>
              </a:prstGeom>
              <a:solidFill>
                <a:srgbClr val="000000"/>
              </a:solidFill>
              <a:ln w="11113">
                <a:solidFill>
                  <a:srgbClr val="000000"/>
                </a:solidFill>
                <a:round/>
                <a:headEnd/>
                <a:tailEnd/>
              </a:ln>
            </p:spPr>
            <p:txBody>
              <a:bodyPr/>
              <a:lstStyle/>
              <a:p>
                <a:endParaRPr lang="pl-PL">
                  <a:latin typeface="+mn-lt"/>
                </a:endParaRPr>
              </a:p>
            </p:txBody>
          </p:sp>
        </p:grpSp>
        <p:grpSp>
          <p:nvGrpSpPr>
            <p:cNvPr id="152625" name="Group 49"/>
            <p:cNvGrpSpPr>
              <a:grpSpLocks/>
            </p:cNvGrpSpPr>
            <p:nvPr/>
          </p:nvGrpSpPr>
          <p:grpSpPr bwMode="auto">
            <a:xfrm>
              <a:off x="1209" y="1204"/>
              <a:ext cx="394" cy="395"/>
              <a:chOff x="1444" y="1108"/>
              <a:chExt cx="394" cy="395"/>
            </a:xfrm>
          </p:grpSpPr>
          <p:sp>
            <p:nvSpPr>
              <p:cNvPr id="152626" name="Rectangle 50"/>
              <p:cNvSpPr>
                <a:spLocks noChangeArrowheads="1"/>
              </p:cNvSpPr>
              <p:nvPr/>
            </p:nvSpPr>
            <p:spPr bwMode="auto">
              <a:xfrm>
                <a:off x="1444" y="1108"/>
                <a:ext cx="394" cy="395"/>
              </a:xfrm>
              <a:prstGeom prst="rect">
                <a:avLst/>
              </a:prstGeom>
              <a:solidFill>
                <a:srgbClr val="FFFFCC"/>
              </a:solidFill>
              <a:ln w="34925">
                <a:solidFill>
                  <a:srgbClr val="000000"/>
                </a:solidFill>
                <a:miter lim="800000"/>
                <a:headEnd/>
                <a:tailEnd/>
              </a:ln>
            </p:spPr>
            <p:txBody>
              <a:bodyPr/>
              <a:lstStyle/>
              <a:p>
                <a:endParaRPr lang="pl-PL">
                  <a:latin typeface="+mn-lt"/>
                </a:endParaRPr>
              </a:p>
            </p:txBody>
          </p:sp>
          <p:sp>
            <p:nvSpPr>
              <p:cNvPr id="152627" name="Rectangle 51"/>
              <p:cNvSpPr>
                <a:spLocks noChangeArrowheads="1"/>
              </p:cNvSpPr>
              <p:nvPr/>
            </p:nvSpPr>
            <p:spPr bwMode="auto">
              <a:xfrm>
                <a:off x="1592" y="1203"/>
                <a:ext cx="113" cy="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dirty="0">
                    <a:solidFill>
                      <a:srgbClr val="000000"/>
                    </a:solidFill>
                    <a:latin typeface="+mn-lt"/>
                  </a:rPr>
                  <a:t>1</a:t>
                </a:r>
                <a:endParaRPr lang="pl-PL" altLang="pl-PL" sz="2400" b="0" dirty="0">
                  <a:latin typeface="+mn-lt"/>
                </a:endParaRPr>
              </a:p>
            </p:txBody>
          </p:sp>
        </p:grpSp>
        <p:grpSp>
          <p:nvGrpSpPr>
            <p:cNvPr id="152628" name="Group 52"/>
            <p:cNvGrpSpPr>
              <a:grpSpLocks/>
            </p:cNvGrpSpPr>
            <p:nvPr/>
          </p:nvGrpSpPr>
          <p:grpSpPr bwMode="auto">
            <a:xfrm>
              <a:off x="2527" y="1211"/>
              <a:ext cx="395" cy="396"/>
              <a:chOff x="2762" y="1115"/>
              <a:chExt cx="395" cy="396"/>
            </a:xfrm>
          </p:grpSpPr>
          <p:sp>
            <p:nvSpPr>
              <p:cNvPr id="152629" name="Rectangle 53"/>
              <p:cNvSpPr>
                <a:spLocks noChangeArrowheads="1"/>
              </p:cNvSpPr>
              <p:nvPr/>
            </p:nvSpPr>
            <p:spPr bwMode="auto">
              <a:xfrm>
                <a:off x="2762" y="1115"/>
                <a:ext cx="395" cy="396"/>
              </a:xfrm>
              <a:prstGeom prst="rect">
                <a:avLst/>
              </a:prstGeom>
              <a:solidFill>
                <a:srgbClr val="FFFFCC"/>
              </a:solidFill>
              <a:ln w="34925">
                <a:solidFill>
                  <a:srgbClr val="000000"/>
                </a:solidFill>
                <a:miter lim="800000"/>
                <a:headEnd/>
                <a:tailEnd/>
              </a:ln>
            </p:spPr>
            <p:txBody>
              <a:bodyPr/>
              <a:lstStyle/>
              <a:p>
                <a:endParaRPr lang="pl-PL">
                  <a:latin typeface="+mn-lt"/>
                </a:endParaRPr>
              </a:p>
            </p:txBody>
          </p:sp>
          <p:sp>
            <p:nvSpPr>
              <p:cNvPr id="152630" name="Rectangle 54"/>
              <p:cNvSpPr>
                <a:spLocks noChangeArrowheads="1"/>
              </p:cNvSpPr>
              <p:nvPr/>
            </p:nvSpPr>
            <p:spPr bwMode="auto">
              <a:xfrm>
                <a:off x="2911" y="1210"/>
                <a:ext cx="113" cy="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grpSp>
        <p:grpSp>
          <p:nvGrpSpPr>
            <p:cNvPr id="152631" name="Group 55"/>
            <p:cNvGrpSpPr>
              <a:grpSpLocks/>
            </p:cNvGrpSpPr>
            <p:nvPr/>
          </p:nvGrpSpPr>
          <p:grpSpPr bwMode="auto">
            <a:xfrm>
              <a:off x="3846" y="1211"/>
              <a:ext cx="395" cy="396"/>
              <a:chOff x="4081" y="1115"/>
              <a:chExt cx="395" cy="396"/>
            </a:xfrm>
          </p:grpSpPr>
          <p:sp>
            <p:nvSpPr>
              <p:cNvPr id="152632" name="Rectangle 56"/>
              <p:cNvSpPr>
                <a:spLocks noChangeArrowheads="1"/>
              </p:cNvSpPr>
              <p:nvPr/>
            </p:nvSpPr>
            <p:spPr bwMode="auto">
              <a:xfrm>
                <a:off x="4081" y="1115"/>
                <a:ext cx="395" cy="396"/>
              </a:xfrm>
              <a:prstGeom prst="rect">
                <a:avLst/>
              </a:prstGeom>
              <a:solidFill>
                <a:srgbClr val="FFFFCC"/>
              </a:solidFill>
              <a:ln w="34925">
                <a:solidFill>
                  <a:srgbClr val="000000"/>
                </a:solidFill>
                <a:miter lim="800000"/>
                <a:headEnd/>
                <a:tailEnd/>
              </a:ln>
            </p:spPr>
            <p:txBody>
              <a:bodyPr/>
              <a:lstStyle/>
              <a:p>
                <a:endParaRPr lang="pl-PL">
                  <a:latin typeface="+mn-lt"/>
                </a:endParaRPr>
              </a:p>
            </p:txBody>
          </p:sp>
          <p:sp>
            <p:nvSpPr>
              <p:cNvPr id="152633" name="Rectangle 57"/>
              <p:cNvSpPr>
                <a:spLocks noChangeArrowheads="1"/>
              </p:cNvSpPr>
              <p:nvPr/>
            </p:nvSpPr>
            <p:spPr bwMode="auto">
              <a:xfrm>
                <a:off x="4229" y="1210"/>
                <a:ext cx="113" cy="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grpSp>
        <p:sp>
          <p:nvSpPr>
            <p:cNvPr id="152634" name="Rectangle 58"/>
            <p:cNvSpPr>
              <a:spLocks noChangeArrowheads="1"/>
            </p:cNvSpPr>
            <p:nvPr/>
          </p:nvSpPr>
          <p:spPr bwMode="auto">
            <a:xfrm>
              <a:off x="1209" y="2266"/>
              <a:ext cx="394" cy="396"/>
            </a:xfrm>
            <a:prstGeom prst="rect">
              <a:avLst/>
            </a:prstGeom>
            <a:solidFill>
              <a:srgbClr val="FFFFCC"/>
            </a:solidFill>
            <a:ln w="34925">
              <a:solidFill>
                <a:srgbClr val="000000"/>
              </a:solidFill>
              <a:miter lim="800000"/>
              <a:headEnd/>
              <a:tailEnd/>
            </a:ln>
          </p:spPr>
          <p:txBody>
            <a:bodyPr/>
            <a:lstStyle/>
            <a:p>
              <a:endParaRPr lang="pl-PL">
                <a:latin typeface="+mn-lt"/>
              </a:endParaRPr>
            </a:p>
          </p:txBody>
        </p:sp>
        <p:sp>
          <p:nvSpPr>
            <p:cNvPr id="152635" name="Rectangle 59"/>
            <p:cNvSpPr>
              <a:spLocks noChangeArrowheads="1"/>
            </p:cNvSpPr>
            <p:nvPr/>
          </p:nvSpPr>
          <p:spPr bwMode="auto">
            <a:xfrm>
              <a:off x="2527" y="2266"/>
              <a:ext cx="395" cy="396"/>
            </a:xfrm>
            <a:prstGeom prst="rect">
              <a:avLst/>
            </a:prstGeom>
            <a:solidFill>
              <a:srgbClr val="FFFFCC"/>
            </a:solidFill>
            <a:ln w="34925">
              <a:solidFill>
                <a:srgbClr val="000000"/>
              </a:solidFill>
              <a:miter lim="800000"/>
              <a:headEnd/>
              <a:tailEnd/>
            </a:ln>
          </p:spPr>
          <p:txBody>
            <a:bodyPr/>
            <a:lstStyle/>
            <a:p>
              <a:endParaRPr lang="pl-PL">
                <a:latin typeface="+mn-lt"/>
              </a:endParaRPr>
            </a:p>
          </p:txBody>
        </p:sp>
        <p:sp>
          <p:nvSpPr>
            <p:cNvPr id="152636" name="Rectangle 60"/>
            <p:cNvSpPr>
              <a:spLocks noChangeArrowheads="1"/>
            </p:cNvSpPr>
            <p:nvPr/>
          </p:nvSpPr>
          <p:spPr bwMode="auto">
            <a:xfrm>
              <a:off x="3846" y="2266"/>
              <a:ext cx="395" cy="396"/>
            </a:xfrm>
            <a:prstGeom prst="rect">
              <a:avLst/>
            </a:prstGeom>
            <a:solidFill>
              <a:srgbClr val="FFFFCC"/>
            </a:solidFill>
            <a:ln w="34925">
              <a:solidFill>
                <a:srgbClr val="000000"/>
              </a:solidFill>
              <a:miter lim="800000"/>
              <a:headEnd/>
              <a:tailEnd/>
            </a:ln>
          </p:spPr>
          <p:txBody>
            <a:bodyPr/>
            <a:lstStyle/>
            <a:p>
              <a:endParaRPr lang="pl-PL">
                <a:latin typeface="+mn-lt"/>
              </a:endParaRPr>
            </a:p>
          </p:txBody>
        </p:sp>
        <p:sp>
          <p:nvSpPr>
            <p:cNvPr id="152637" name="Rectangle 61"/>
            <p:cNvSpPr>
              <a:spLocks noChangeArrowheads="1"/>
            </p:cNvSpPr>
            <p:nvPr/>
          </p:nvSpPr>
          <p:spPr bwMode="auto">
            <a:xfrm>
              <a:off x="1357" y="2362"/>
              <a:ext cx="76"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r</a:t>
              </a:r>
              <a:endParaRPr lang="pl-PL" altLang="pl-PL" sz="2400" b="0">
                <a:latin typeface="+mn-lt"/>
              </a:endParaRPr>
            </a:p>
          </p:txBody>
        </p:sp>
        <p:sp>
          <p:nvSpPr>
            <p:cNvPr id="152638" name="Rectangle 62"/>
            <p:cNvSpPr>
              <a:spLocks noChangeArrowheads="1"/>
            </p:cNvSpPr>
            <p:nvPr/>
          </p:nvSpPr>
          <p:spPr bwMode="auto">
            <a:xfrm>
              <a:off x="2646" y="2362"/>
              <a:ext cx="17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m</a:t>
              </a:r>
              <a:endParaRPr lang="pl-PL" altLang="pl-PL" sz="2400" b="0">
                <a:latin typeface="+mn-lt"/>
              </a:endParaRPr>
            </a:p>
          </p:txBody>
        </p:sp>
        <p:sp>
          <p:nvSpPr>
            <p:cNvPr id="152639" name="Rectangle 63"/>
            <p:cNvSpPr>
              <a:spLocks noChangeArrowheads="1"/>
            </p:cNvSpPr>
            <p:nvPr/>
          </p:nvSpPr>
          <p:spPr bwMode="auto">
            <a:xfrm>
              <a:off x="3994" y="2362"/>
              <a:ext cx="76"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r</a:t>
              </a:r>
              <a:endParaRPr lang="pl-PL" altLang="pl-PL" sz="2400" b="0">
                <a:latin typeface="+mn-lt"/>
              </a:endParaRPr>
            </a:p>
          </p:txBody>
        </p:sp>
        <p:sp>
          <p:nvSpPr>
            <p:cNvPr id="152640" name="Rectangle 64"/>
            <p:cNvSpPr>
              <a:spLocks noChangeArrowheads="1"/>
            </p:cNvSpPr>
            <p:nvPr/>
          </p:nvSpPr>
          <p:spPr bwMode="auto">
            <a:xfrm>
              <a:off x="1660" y="1104"/>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sp>
          <p:nvSpPr>
            <p:cNvPr id="152641" name="Rectangle 65"/>
            <p:cNvSpPr>
              <a:spLocks noChangeArrowheads="1"/>
            </p:cNvSpPr>
            <p:nvPr/>
          </p:nvSpPr>
          <p:spPr bwMode="auto">
            <a:xfrm>
              <a:off x="1632" y="1518"/>
              <a:ext cx="17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m</a:t>
              </a:r>
              <a:endParaRPr lang="pl-PL" altLang="pl-PL" sz="2400" b="0">
                <a:latin typeface="+mn-lt"/>
              </a:endParaRPr>
            </a:p>
          </p:txBody>
        </p:sp>
        <p:sp>
          <p:nvSpPr>
            <p:cNvPr id="152642" name="Rectangle 66"/>
            <p:cNvSpPr>
              <a:spLocks noChangeArrowheads="1"/>
            </p:cNvSpPr>
            <p:nvPr/>
          </p:nvSpPr>
          <p:spPr bwMode="auto">
            <a:xfrm>
              <a:off x="1660" y="2159"/>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sp>
          <p:nvSpPr>
            <p:cNvPr id="152643" name="Rectangle 67"/>
            <p:cNvSpPr>
              <a:spLocks noChangeArrowheads="1"/>
            </p:cNvSpPr>
            <p:nvPr/>
          </p:nvSpPr>
          <p:spPr bwMode="auto">
            <a:xfrm>
              <a:off x="1632" y="2573"/>
              <a:ext cx="17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m</a:t>
              </a:r>
              <a:endParaRPr lang="pl-PL" altLang="pl-PL" sz="2400" b="0">
                <a:latin typeface="+mn-lt"/>
              </a:endParaRPr>
            </a:p>
          </p:txBody>
        </p:sp>
        <p:sp>
          <p:nvSpPr>
            <p:cNvPr id="152644" name="Rectangle 68"/>
            <p:cNvSpPr>
              <a:spLocks noChangeArrowheads="1"/>
            </p:cNvSpPr>
            <p:nvPr/>
          </p:nvSpPr>
          <p:spPr bwMode="auto">
            <a:xfrm>
              <a:off x="3660" y="1104"/>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sp>
          <p:nvSpPr>
            <p:cNvPr id="152645" name="Rectangle 69"/>
            <p:cNvSpPr>
              <a:spLocks noChangeArrowheads="1"/>
            </p:cNvSpPr>
            <p:nvPr/>
          </p:nvSpPr>
          <p:spPr bwMode="auto">
            <a:xfrm>
              <a:off x="3632" y="1518"/>
              <a:ext cx="17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m</a:t>
              </a:r>
              <a:endParaRPr lang="pl-PL" altLang="pl-PL" sz="2400" b="0">
                <a:latin typeface="+mn-lt"/>
              </a:endParaRPr>
            </a:p>
          </p:txBody>
        </p:sp>
        <p:sp>
          <p:nvSpPr>
            <p:cNvPr id="152646" name="Rectangle 70"/>
            <p:cNvSpPr>
              <a:spLocks noChangeArrowheads="1"/>
            </p:cNvSpPr>
            <p:nvPr/>
          </p:nvSpPr>
          <p:spPr bwMode="auto">
            <a:xfrm>
              <a:off x="3660" y="2159"/>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sp>
          <p:nvSpPr>
            <p:cNvPr id="152647" name="Rectangle 71"/>
            <p:cNvSpPr>
              <a:spLocks noChangeArrowheads="1"/>
            </p:cNvSpPr>
            <p:nvPr/>
          </p:nvSpPr>
          <p:spPr bwMode="auto">
            <a:xfrm>
              <a:off x="3632" y="2573"/>
              <a:ext cx="17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m</a:t>
              </a:r>
              <a:endParaRPr lang="pl-PL" altLang="pl-PL" sz="2400" b="0">
                <a:latin typeface="+mn-lt"/>
              </a:endParaRPr>
            </a:p>
          </p:txBody>
        </p:sp>
        <p:sp>
          <p:nvSpPr>
            <p:cNvPr id="152648" name="Rectangle 72"/>
            <p:cNvSpPr>
              <a:spLocks noChangeArrowheads="1"/>
            </p:cNvSpPr>
            <p:nvPr/>
          </p:nvSpPr>
          <p:spPr bwMode="auto">
            <a:xfrm>
              <a:off x="2380" y="1104"/>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sp>
          <p:nvSpPr>
            <p:cNvPr id="152649" name="Rectangle 73"/>
            <p:cNvSpPr>
              <a:spLocks noChangeArrowheads="1"/>
            </p:cNvSpPr>
            <p:nvPr/>
          </p:nvSpPr>
          <p:spPr bwMode="auto">
            <a:xfrm>
              <a:off x="2372" y="1549"/>
              <a:ext cx="76"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r</a:t>
              </a:r>
              <a:endParaRPr lang="pl-PL" altLang="pl-PL" sz="2400" b="0">
                <a:latin typeface="+mn-lt"/>
              </a:endParaRPr>
            </a:p>
          </p:txBody>
        </p:sp>
        <p:sp>
          <p:nvSpPr>
            <p:cNvPr id="152650" name="Rectangle 74"/>
            <p:cNvSpPr>
              <a:spLocks noChangeArrowheads="1"/>
            </p:cNvSpPr>
            <p:nvPr/>
          </p:nvSpPr>
          <p:spPr bwMode="auto">
            <a:xfrm>
              <a:off x="2380" y="2120"/>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sp>
          <p:nvSpPr>
            <p:cNvPr id="152651" name="Rectangle 75"/>
            <p:cNvSpPr>
              <a:spLocks noChangeArrowheads="1"/>
            </p:cNvSpPr>
            <p:nvPr/>
          </p:nvSpPr>
          <p:spPr bwMode="auto">
            <a:xfrm>
              <a:off x="2372" y="2573"/>
              <a:ext cx="76"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r</a:t>
              </a:r>
              <a:endParaRPr lang="pl-PL" altLang="pl-PL" sz="2400" b="0">
                <a:latin typeface="+mn-lt"/>
              </a:endParaRPr>
            </a:p>
          </p:txBody>
        </p:sp>
        <p:sp>
          <p:nvSpPr>
            <p:cNvPr id="152652" name="Rectangle 76"/>
            <p:cNvSpPr>
              <a:spLocks noChangeArrowheads="1"/>
            </p:cNvSpPr>
            <p:nvPr/>
          </p:nvSpPr>
          <p:spPr bwMode="auto">
            <a:xfrm>
              <a:off x="2960" y="1104"/>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sp>
          <p:nvSpPr>
            <p:cNvPr id="152653" name="Rectangle 77"/>
            <p:cNvSpPr>
              <a:spLocks noChangeArrowheads="1"/>
            </p:cNvSpPr>
            <p:nvPr/>
          </p:nvSpPr>
          <p:spPr bwMode="auto">
            <a:xfrm>
              <a:off x="2952" y="1549"/>
              <a:ext cx="76"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r</a:t>
              </a:r>
              <a:endParaRPr lang="pl-PL" altLang="pl-PL" sz="2400" b="0">
                <a:latin typeface="+mn-lt"/>
              </a:endParaRPr>
            </a:p>
          </p:txBody>
        </p:sp>
        <p:sp>
          <p:nvSpPr>
            <p:cNvPr id="152654" name="Rectangle 78"/>
            <p:cNvSpPr>
              <a:spLocks noChangeArrowheads="1"/>
            </p:cNvSpPr>
            <p:nvPr/>
          </p:nvSpPr>
          <p:spPr bwMode="auto">
            <a:xfrm>
              <a:off x="2960" y="2120"/>
              <a:ext cx="1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a:solidFill>
                    <a:srgbClr val="000000"/>
                  </a:solidFill>
                  <a:latin typeface="+mn-lt"/>
                </a:rPr>
                <a:t>1</a:t>
              </a:r>
              <a:endParaRPr lang="pl-PL" altLang="pl-PL" sz="2400" b="0">
                <a:latin typeface="+mn-lt"/>
              </a:endParaRPr>
            </a:p>
          </p:txBody>
        </p:sp>
        <p:sp>
          <p:nvSpPr>
            <p:cNvPr id="152655" name="Rectangle 79"/>
            <p:cNvSpPr>
              <a:spLocks noChangeArrowheads="1"/>
            </p:cNvSpPr>
            <p:nvPr/>
          </p:nvSpPr>
          <p:spPr bwMode="auto">
            <a:xfrm>
              <a:off x="2952" y="2573"/>
              <a:ext cx="76"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pl-PL" sz="2200" i="1">
                  <a:solidFill>
                    <a:srgbClr val="000000"/>
                  </a:solidFill>
                  <a:latin typeface="+mn-lt"/>
                </a:rPr>
                <a:t>r</a:t>
              </a:r>
              <a:endParaRPr lang="pl-PL" altLang="pl-PL" sz="2400" b="0">
                <a:latin typeface="+mn-lt"/>
              </a:endParaRPr>
            </a:p>
          </p:txBody>
        </p:sp>
      </p:grpSp>
    </p:spTree>
    <p:extLst>
      <p:ext uri="{BB962C8B-B14F-4D97-AF65-F5344CB8AC3E}">
        <p14:creationId xmlns:p14="http://schemas.microsoft.com/office/powerpoint/2010/main" val="11870096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2578">
                                            <p:txEl>
                                              <p:pRg st="0" end="0"/>
                                            </p:txEl>
                                          </p:spTgt>
                                        </p:tgtEl>
                                        <p:attrNameLst>
                                          <p:attrName>style.visibility</p:attrName>
                                        </p:attrNameLst>
                                      </p:cBhvr>
                                      <p:to>
                                        <p:strVal val="visible"/>
                                      </p:to>
                                    </p:set>
                                    <p:animEffect transition="in" filter="wipe(left)">
                                      <p:cBhvr>
                                        <p:cTn id="7" dur="500"/>
                                        <p:tgtEl>
                                          <p:spTgt spid="15257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8"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7028" name="Rectangle 52"/>
          <p:cNvSpPr>
            <a:spLocks noGrp="1" noChangeArrowheads="1"/>
          </p:cNvSpPr>
          <p:nvPr>
            <p:ph type="title"/>
          </p:nvPr>
        </p:nvSpPr>
        <p:spPr/>
        <p:txBody>
          <a:bodyPr/>
          <a:lstStyle/>
          <a:p>
            <a:r>
              <a:rPr lang="en-US" altLang="pl-PL" sz="2400" dirty="0"/>
              <a:t>Proof of the Clos Theorem</a:t>
            </a:r>
            <a:endParaRPr lang="pl-PL" altLang="pl-PL" sz="2400" dirty="0"/>
          </a:p>
        </p:txBody>
      </p:sp>
      <p:sp>
        <p:nvSpPr>
          <p:cNvPr id="126978" name="Rectangle 2"/>
          <p:cNvSpPr>
            <a:spLocks noGrp="1" noChangeArrowheads="1"/>
          </p:cNvSpPr>
          <p:nvPr>
            <p:ph type="body" idx="4294967295"/>
          </p:nvPr>
        </p:nvSpPr>
        <p:spPr>
          <a:xfrm>
            <a:off x="1555750" y="5768975"/>
            <a:ext cx="7588250" cy="631825"/>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buFont typeface="Wingdings" pitchFamily="2" charset="2"/>
              <a:buNone/>
            </a:pPr>
            <a:r>
              <a:rPr lang="en-US" altLang="pl-PL"/>
              <a:t>The worst state of the Clos network</a:t>
            </a:r>
            <a:endParaRPr lang="pl-PL" altLang="pl-PL"/>
          </a:p>
        </p:txBody>
      </p:sp>
      <p:grpSp>
        <p:nvGrpSpPr>
          <p:cNvPr id="126979" name="Group 3"/>
          <p:cNvGrpSpPr>
            <a:grpSpLocks/>
          </p:cNvGrpSpPr>
          <p:nvPr/>
        </p:nvGrpSpPr>
        <p:grpSpPr bwMode="auto">
          <a:xfrm>
            <a:off x="1285876" y="1487488"/>
            <a:ext cx="1585913" cy="835025"/>
            <a:chOff x="810" y="937"/>
            <a:chExt cx="999" cy="526"/>
          </a:xfrm>
        </p:grpSpPr>
        <p:sp>
          <p:nvSpPr>
            <p:cNvPr id="126980" name="Line 4"/>
            <p:cNvSpPr>
              <a:spLocks noChangeShapeType="1"/>
            </p:cNvSpPr>
            <p:nvPr/>
          </p:nvSpPr>
          <p:spPr bwMode="auto">
            <a:xfrm>
              <a:off x="1248" y="1248"/>
              <a:ext cx="19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6981" name="AutoShape 5"/>
            <p:cNvSpPr>
              <a:spLocks noChangeArrowheads="1"/>
            </p:cNvSpPr>
            <p:nvPr/>
          </p:nvSpPr>
          <p:spPr bwMode="auto">
            <a:xfrm>
              <a:off x="1455" y="1024"/>
              <a:ext cx="354" cy="368"/>
            </a:xfrm>
            <a:prstGeom prst="roundRect">
              <a:avLst>
                <a:gd name="adj" fmla="val 12495"/>
              </a:avLst>
            </a:prstGeom>
            <a:solidFill>
              <a:schemeClr val="bg1"/>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26982" name="Line 6"/>
            <p:cNvSpPr>
              <a:spLocks noChangeShapeType="1"/>
            </p:cNvSpPr>
            <p:nvPr/>
          </p:nvSpPr>
          <p:spPr bwMode="auto">
            <a:xfrm>
              <a:off x="1248" y="1056"/>
              <a:ext cx="19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6983" name="Line 7"/>
            <p:cNvSpPr>
              <a:spLocks noChangeShapeType="1"/>
            </p:cNvSpPr>
            <p:nvPr/>
          </p:nvSpPr>
          <p:spPr bwMode="auto">
            <a:xfrm>
              <a:off x="1248" y="1344"/>
              <a:ext cx="19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6984" name="Rectangle 8"/>
            <p:cNvSpPr>
              <a:spLocks noChangeArrowheads="1"/>
            </p:cNvSpPr>
            <p:nvPr/>
          </p:nvSpPr>
          <p:spPr bwMode="auto">
            <a:xfrm>
              <a:off x="1088" y="937"/>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a:latin typeface="+mn-lt"/>
                </a:rPr>
                <a:t>1</a:t>
              </a:r>
            </a:p>
          </p:txBody>
        </p:sp>
        <p:sp>
          <p:nvSpPr>
            <p:cNvPr id="126985" name="Rectangle 9"/>
            <p:cNvSpPr>
              <a:spLocks noChangeArrowheads="1"/>
            </p:cNvSpPr>
            <p:nvPr/>
          </p:nvSpPr>
          <p:spPr bwMode="auto">
            <a:xfrm>
              <a:off x="810" y="1106"/>
              <a:ext cx="4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i="1">
                  <a:latin typeface="+mn-lt"/>
                </a:rPr>
                <a:t>n </a:t>
              </a:r>
              <a:r>
                <a:rPr lang="pl-PL" altLang="pl-PL" sz="1800">
                  <a:latin typeface="+mn-lt"/>
                  <a:cs typeface="Arial" pitchFamily="34" charset="0"/>
                </a:rPr>
                <a:t>–</a:t>
              </a:r>
              <a:r>
                <a:rPr lang="pl-PL" altLang="pl-PL" sz="1800">
                  <a:latin typeface="+mn-lt"/>
                </a:rPr>
                <a:t> 1</a:t>
              </a:r>
            </a:p>
          </p:txBody>
        </p:sp>
        <p:sp>
          <p:nvSpPr>
            <p:cNvPr id="126986" name="Rectangle 10"/>
            <p:cNvSpPr>
              <a:spLocks noChangeArrowheads="1"/>
            </p:cNvSpPr>
            <p:nvPr/>
          </p:nvSpPr>
          <p:spPr bwMode="auto">
            <a:xfrm>
              <a:off x="1065" y="1232"/>
              <a:ext cx="20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i="1">
                  <a:latin typeface="+mn-lt"/>
                </a:rPr>
                <a:t>n</a:t>
              </a:r>
            </a:p>
          </p:txBody>
        </p:sp>
      </p:grpSp>
      <p:grpSp>
        <p:nvGrpSpPr>
          <p:cNvPr id="126987" name="Group 11"/>
          <p:cNvGrpSpPr>
            <a:grpSpLocks/>
          </p:cNvGrpSpPr>
          <p:nvPr/>
        </p:nvGrpSpPr>
        <p:grpSpPr bwMode="auto">
          <a:xfrm>
            <a:off x="2286000" y="1981200"/>
            <a:ext cx="2425701" cy="1193800"/>
            <a:chOff x="1440" y="1248"/>
            <a:chExt cx="1528" cy="752"/>
          </a:xfrm>
        </p:grpSpPr>
        <p:sp>
          <p:nvSpPr>
            <p:cNvPr id="126988" name="Line 12"/>
            <p:cNvSpPr>
              <a:spLocks noChangeShapeType="1"/>
            </p:cNvSpPr>
            <p:nvPr/>
          </p:nvSpPr>
          <p:spPr bwMode="auto">
            <a:xfrm>
              <a:off x="1440" y="1248"/>
              <a:ext cx="576"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6989" name="AutoShape 13"/>
            <p:cNvSpPr>
              <a:spLocks noChangeArrowheads="1"/>
            </p:cNvSpPr>
            <p:nvPr/>
          </p:nvSpPr>
          <p:spPr bwMode="auto">
            <a:xfrm>
              <a:off x="2607" y="1648"/>
              <a:ext cx="354" cy="352"/>
            </a:xfrm>
            <a:prstGeom prst="roundRect">
              <a:avLst>
                <a:gd name="adj" fmla="val 12495"/>
              </a:avLst>
            </a:prstGeom>
            <a:solidFill>
              <a:schemeClr val="bg1"/>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26990" name="Rectangle 14"/>
            <p:cNvSpPr>
              <a:spLocks noChangeArrowheads="1"/>
            </p:cNvSpPr>
            <p:nvPr/>
          </p:nvSpPr>
          <p:spPr bwMode="auto">
            <a:xfrm>
              <a:off x="2602" y="1714"/>
              <a:ext cx="3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i="1">
                  <a:latin typeface="+mn-lt"/>
                </a:rPr>
                <a:t>n</a:t>
              </a:r>
              <a:r>
                <a:rPr lang="pl-PL" altLang="pl-PL" sz="1800">
                  <a:latin typeface="+mn-lt"/>
                </a:rPr>
                <a:t>-1</a:t>
              </a:r>
            </a:p>
          </p:txBody>
        </p:sp>
        <p:grpSp>
          <p:nvGrpSpPr>
            <p:cNvPr id="126991" name="Group 15"/>
            <p:cNvGrpSpPr>
              <a:grpSpLocks/>
            </p:cNvGrpSpPr>
            <p:nvPr/>
          </p:nvGrpSpPr>
          <p:grpSpPr bwMode="auto">
            <a:xfrm>
              <a:off x="2728" y="1316"/>
              <a:ext cx="168" cy="327"/>
              <a:chOff x="2959" y="1316"/>
              <a:chExt cx="182" cy="327"/>
            </a:xfrm>
          </p:grpSpPr>
          <p:sp>
            <p:nvSpPr>
              <p:cNvPr id="126992" name="Rectangle 16"/>
              <p:cNvSpPr>
                <a:spLocks noChangeArrowheads="1"/>
              </p:cNvSpPr>
              <p:nvPr/>
            </p:nvSpPr>
            <p:spPr bwMode="auto">
              <a:xfrm>
                <a:off x="2959" y="1316"/>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a:latin typeface="+mn-lt"/>
                  </a:rPr>
                  <a:t>.</a:t>
                </a:r>
              </a:p>
            </p:txBody>
          </p:sp>
          <p:sp>
            <p:nvSpPr>
              <p:cNvPr id="126993" name="Rectangle 17"/>
              <p:cNvSpPr>
                <a:spLocks noChangeArrowheads="1"/>
              </p:cNvSpPr>
              <p:nvPr/>
            </p:nvSpPr>
            <p:spPr bwMode="auto">
              <a:xfrm>
                <a:off x="2959" y="1364"/>
                <a:ext cx="1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a:latin typeface="+mn-lt"/>
                  </a:rPr>
                  <a:t>.</a:t>
                </a:r>
              </a:p>
            </p:txBody>
          </p:sp>
          <p:sp>
            <p:nvSpPr>
              <p:cNvPr id="126994" name="Rectangle 18"/>
              <p:cNvSpPr>
                <a:spLocks noChangeArrowheads="1"/>
              </p:cNvSpPr>
              <p:nvPr/>
            </p:nvSpPr>
            <p:spPr bwMode="auto">
              <a:xfrm>
                <a:off x="2959" y="1412"/>
                <a:ext cx="1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a:latin typeface="+mn-lt"/>
                  </a:rPr>
                  <a:t>.</a:t>
                </a:r>
              </a:p>
            </p:txBody>
          </p:sp>
        </p:grpSp>
        <p:sp>
          <p:nvSpPr>
            <p:cNvPr id="126995" name="Line 19"/>
            <p:cNvSpPr>
              <a:spLocks noChangeShapeType="1"/>
            </p:cNvSpPr>
            <p:nvPr/>
          </p:nvSpPr>
          <p:spPr bwMode="auto">
            <a:xfrm>
              <a:off x="2016" y="1248"/>
              <a:ext cx="384" cy="432"/>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6996" name="Line 20"/>
            <p:cNvSpPr>
              <a:spLocks noChangeShapeType="1"/>
            </p:cNvSpPr>
            <p:nvPr/>
          </p:nvSpPr>
          <p:spPr bwMode="auto">
            <a:xfrm>
              <a:off x="2400" y="1680"/>
              <a:ext cx="192"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26997" name="Group 21"/>
          <p:cNvGrpSpPr>
            <a:grpSpLocks/>
          </p:cNvGrpSpPr>
          <p:nvPr/>
        </p:nvGrpSpPr>
        <p:grpSpPr bwMode="auto">
          <a:xfrm>
            <a:off x="2286000" y="1625600"/>
            <a:ext cx="2414588" cy="558800"/>
            <a:chOff x="1440" y="1024"/>
            <a:chExt cx="1521" cy="352"/>
          </a:xfrm>
        </p:grpSpPr>
        <p:sp>
          <p:nvSpPr>
            <p:cNvPr id="126998" name="AutoShape 22"/>
            <p:cNvSpPr>
              <a:spLocks noChangeArrowheads="1"/>
            </p:cNvSpPr>
            <p:nvPr/>
          </p:nvSpPr>
          <p:spPr bwMode="auto">
            <a:xfrm>
              <a:off x="2607" y="1024"/>
              <a:ext cx="354" cy="352"/>
            </a:xfrm>
            <a:prstGeom prst="roundRect">
              <a:avLst>
                <a:gd name="adj" fmla="val 12495"/>
              </a:avLst>
            </a:prstGeom>
            <a:solidFill>
              <a:schemeClr val="bg1"/>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26999" name="Rectangle 23"/>
            <p:cNvSpPr>
              <a:spLocks noChangeArrowheads="1"/>
            </p:cNvSpPr>
            <p:nvPr/>
          </p:nvSpPr>
          <p:spPr bwMode="auto">
            <a:xfrm>
              <a:off x="2680" y="1090"/>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a:latin typeface="+mn-lt"/>
                </a:rPr>
                <a:t>1</a:t>
              </a:r>
            </a:p>
          </p:txBody>
        </p:sp>
        <p:sp>
          <p:nvSpPr>
            <p:cNvPr id="127000" name="Line 24"/>
            <p:cNvSpPr>
              <a:spLocks noChangeShapeType="1"/>
            </p:cNvSpPr>
            <p:nvPr/>
          </p:nvSpPr>
          <p:spPr bwMode="auto">
            <a:xfrm>
              <a:off x="1440" y="1056"/>
              <a:ext cx="1152"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27001" name="Group 25"/>
          <p:cNvGrpSpPr>
            <a:grpSpLocks/>
          </p:cNvGrpSpPr>
          <p:nvPr/>
        </p:nvGrpSpPr>
        <p:grpSpPr bwMode="auto">
          <a:xfrm>
            <a:off x="2286000" y="2133600"/>
            <a:ext cx="4267200" cy="3403600"/>
            <a:chOff x="1440" y="1344"/>
            <a:chExt cx="2688" cy="2144"/>
          </a:xfrm>
        </p:grpSpPr>
        <p:sp>
          <p:nvSpPr>
            <p:cNvPr id="127002" name="AutoShape 26"/>
            <p:cNvSpPr>
              <a:spLocks noChangeArrowheads="1"/>
            </p:cNvSpPr>
            <p:nvPr/>
          </p:nvSpPr>
          <p:spPr bwMode="auto">
            <a:xfrm>
              <a:off x="2607" y="3136"/>
              <a:ext cx="354" cy="352"/>
            </a:xfrm>
            <a:prstGeom prst="roundRect">
              <a:avLst>
                <a:gd name="adj" fmla="val 12495"/>
              </a:avLst>
            </a:prstGeom>
            <a:solidFill>
              <a:schemeClr val="bg1"/>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27003" name="Rectangle 27"/>
            <p:cNvSpPr>
              <a:spLocks noChangeArrowheads="1"/>
            </p:cNvSpPr>
            <p:nvPr/>
          </p:nvSpPr>
          <p:spPr bwMode="auto">
            <a:xfrm>
              <a:off x="2574" y="3202"/>
              <a:ext cx="4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600" dirty="0">
                  <a:latin typeface="+mn-lt"/>
                </a:rPr>
                <a:t>2</a:t>
              </a:r>
              <a:r>
                <a:rPr lang="pl-PL" altLang="pl-PL" sz="1600" i="1" dirty="0">
                  <a:latin typeface="+mn-lt"/>
                </a:rPr>
                <a:t>n</a:t>
              </a:r>
              <a:r>
                <a:rPr lang="pl-PL" altLang="pl-PL" sz="1600" dirty="0">
                  <a:latin typeface="+mn-lt"/>
                </a:rPr>
                <a:t>-1</a:t>
              </a:r>
            </a:p>
          </p:txBody>
        </p:sp>
        <p:grpSp>
          <p:nvGrpSpPr>
            <p:cNvPr id="127004" name="Group 28"/>
            <p:cNvGrpSpPr>
              <a:grpSpLocks/>
            </p:cNvGrpSpPr>
            <p:nvPr/>
          </p:nvGrpSpPr>
          <p:grpSpPr bwMode="auto">
            <a:xfrm>
              <a:off x="1440" y="1344"/>
              <a:ext cx="2688" cy="1824"/>
              <a:chOff x="1440" y="1344"/>
              <a:chExt cx="2688" cy="1824"/>
            </a:xfrm>
          </p:grpSpPr>
          <p:sp>
            <p:nvSpPr>
              <p:cNvPr id="127005" name="Line 29"/>
              <p:cNvSpPr>
                <a:spLocks noChangeShapeType="1"/>
              </p:cNvSpPr>
              <p:nvPr/>
            </p:nvSpPr>
            <p:spPr bwMode="auto">
              <a:xfrm>
                <a:off x="1824" y="1344"/>
                <a:ext cx="192"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06" name="Line 30"/>
              <p:cNvSpPr>
                <a:spLocks noChangeShapeType="1"/>
              </p:cNvSpPr>
              <p:nvPr/>
            </p:nvSpPr>
            <p:spPr bwMode="auto">
              <a:xfrm flipH="1">
                <a:off x="3548" y="1344"/>
                <a:ext cx="192"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07" name="Line 31"/>
              <p:cNvSpPr>
                <a:spLocks noChangeShapeType="1"/>
              </p:cNvSpPr>
              <p:nvPr/>
            </p:nvSpPr>
            <p:spPr bwMode="auto">
              <a:xfrm flipH="1">
                <a:off x="2972" y="3168"/>
                <a:ext cx="192"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08" name="Line 32"/>
              <p:cNvSpPr>
                <a:spLocks noChangeShapeType="1"/>
              </p:cNvSpPr>
              <p:nvPr/>
            </p:nvSpPr>
            <p:spPr bwMode="auto">
              <a:xfrm flipH="1">
                <a:off x="2396" y="3168"/>
                <a:ext cx="192"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09" name="Line 33"/>
              <p:cNvSpPr>
                <a:spLocks noChangeShapeType="1"/>
              </p:cNvSpPr>
              <p:nvPr/>
            </p:nvSpPr>
            <p:spPr bwMode="auto">
              <a:xfrm flipH="1">
                <a:off x="3168" y="1344"/>
                <a:ext cx="384" cy="1824"/>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10" name="Line 34"/>
              <p:cNvSpPr>
                <a:spLocks noChangeShapeType="1"/>
              </p:cNvSpPr>
              <p:nvPr/>
            </p:nvSpPr>
            <p:spPr bwMode="auto">
              <a:xfrm>
                <a:off x="2016" y="1344"/>
                <a:ext cx="384" cy="1824"/>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11" name="Line 35"/>
              <p:cNvSpPr>
                <a:spLocks noChangeShapeType="1"/>
              </p:cNvSpPr>
              <p:nvPr/>
            </p:nvSpPr>
            <p:spPr bwMode="auto">
              <a:xfrm>
                <a:off x="1440" y="1344"/>
                <a:ext cx="384"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12" name="Line 36"/>
              <p:cNvSpPr>
                <a:spLocks noChangeShapeType="1"/>
              </p:cNvSpPr>
              <p:nvPr/>
            </p:nvSpPr>
            <p:spPr bwMode="auto">
              <a:xfrm>
                <a:off x="3744" y="1344"/>
                <a:ext cx="384"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27013" name="Group 37"/>
          <p:cNvGrpSpPr>
            <a:grpSpLocks/>
          </p:cNvGrpSpPr>
          <p:nvPr/>
        </p:nvGrpSpPr>
        <p:grpSpPr bwMode="auto">
          <a:xfrm>
            <a:off x="5961061" y="1487488"/>
            <a:ext cx="1574799" cy="835025"/>
            <a:chOff x="3755" y="937"/>
            <a:chExt cx="992" cy="526"/>
          </a:xfrm>
        </p:grpSpPr>
        <p:sp>
          <p:nvSpPr>
            <p:cNvPr id="127014" name="Line 38"/>
            <p:cNvSpPr>
              <a:spLocks noChangeShapeType="1"/>
            </p:cNvSpPr>
            <p:nvPr/>
          </p:nvSpPr>
          <p:spPr bwMode="auto">
            <a:xfrm flipH="1">
              <a:off x="4124" y="1248"/>
              <a:ext cx="19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15" name="AutoShape 39"/>
            <p:cNvSpPr>
              <a:spLocks noChangeArrowheads="1"/>
            </p:cNvSpPr>
            <p:nvPr/>
          </p:nvSpPr>
          <p:spPr bwMode="auto">
            <a:xfrm>
              <a:off x="3755" y="1024"/>
              <a:ext cx="354" cy="368"/>
            </a:xfrm>
            <a:prstGeom prst="roundRect">
              <a:avLst>
                <a:gd name="adj" fmla="val 12495"/>
              </a:avLst>
            </a:prstGeom>
            <a:solidFill>
              <a:schemeClr val="bg1"/>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27016" name="Line 40"/>
            <p:cNvSpPr>
              <a:spLocks noChangeShapeType="1"/>
            </p:cNvSpPr>
            <p:nvPr/>
          </p:nvSpPr>
          <p:spPr bwMode="auto">
            <a:xfrm flipH="1">
              <a:off x="4124" y="1056"/>
              <a:ext cx="19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17" name="Line 41"/>
            <p:cNvSpPr>
              <a:spLocks noChangeShapeType="1"/>
            </p:cNvSpPr>
            <p:nvPr/>
          </p:nvSpPr>
          <p:spPr bwMode="auto">
            <a:xfrm flipH="1">
              <a:off x="4124" y="1344"/>
              <a:ext cx="19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18" name="Rectangle 42"/>
            <p:cNvSpPr>
              <a:spLocks noChangeArrowheads="1"/>
            </p:cNvSpPr>
            <p:nvPr/>
          </p:nvSpPr>
          <p:spPr bwMode="auto">
            <a:xfrm>
              <a:off x="4268" y="937"/>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a:latin typeface="+mn-lt"/>
                </a:rPr>
                <a:t>1</a:t>
              </a:r>
            </a:p>
          </p:txBody>
        </p:sp>
        <p:sp>
          <p:nvSpPr>
            <p:cNvPr id="127019" name="Rectangle 43"/>
            <p:cNvSpPr>
              <a:spLocks noChangeArrowheads="1"/>
            </p:cNvSpPr>
            <p:nvPr/>
          </p:nvSpPr>
          <p:spPr bwMode="auto">
            <a:xfrm>
              <a:off x="4251" y="1106"/>
              <a:ext cx="4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i="1">
                  <a:latin typeface="+mn-lt"/>
                </a:rPr>
                <a:t>n </a:t>
              </a:r>
              <a:r>
                <a:rPr lang="pl-PL" altLang="pl-PL" sz="1800">
                  <a:latin typeface="+mn-lt"/>
                  <a:cs typeface="Arial" pitchFamily="34" charset="0"/>
                </a:rPr>
                <a:t>–</a:t>
              </a:r>
              <a:r>
                <a:rPr lang="pl-PL" altLang="pl-PL" sz="1800">
                  <a:latin typeface="+mn-lt"/>
                </a:rPr>
                <a:t> 1</a:t>
              </a:r>
            </a:p>
          </p:txBody>
        </p:sp>
        <p:sp>
          <p:nvSpPr>
            <p:cNvPr id="127020" name="Rectangle 44"/>
            <p:cNvSpPr>
              <a:spLocks noChangeArrowheads="1"/>
            </p:cNvSpPr>
            <p:nvPr/>
          </p:nvSpPr>
          <p:spPr bwMode="auto">
            <a:xfrm>
              <a:off x="4291" y="1232"/>
              <a:ext cx="20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i="1">
                  <a:latin typeface="+mn-lt"/>
                </a:rPr>
                <a:t>n</a:t>
              </a:r>
            </a:p>
          </p:txBody>
        </p:sp>
      </p:grpSp>
      <p:grpSp>
        <p:nvGrpSpPr>
          <p:cNvPr id="127021" name="Group 45"/>
          <p:cNvGrpSpPr>
            <a:grpSpLocks/>
          </p:cNvGrpSpPr>
          <p:nvPr/>
        </p:nvGrpSpPr>
        <p:grpSpPr bwMode="auto">
          <a:xfrm>
            <a:off x="4138613" y="1676400"/>
            <a:ext cx="2414587" cy="2184400"/>
            <a:chOff x="2607" y="1056"/>
            <a:chExt cx="1521" cy="1376"/>
          </a:xfrm>
        </p:grpSpPr>
        <p:sp>
          <p:nvSpPr>
            <p:cNvPr id="127022" name="AutoShape 46"/>
            <p:cNvSpPr>
              <a:spLocks noChangeArrowheads="1"/>
            </p:cNvSpPr>
            <p:nvPr/>
          </p:nvSpPr>
          <p:spPr bwMode="auto">
            <a:xfrm>
              <a:off x="2607" y="2080"/>
              <a:ext cx="354" cy="352"/>
            </a:xfrm>
            <a:prstGeom prst="roundRect">
              <a:avLst>
                <a:gd name="adj" fmla="val 12495"/>
              </a:avLst>
            </a:prstGeom>
            <a:solidFill>
              <a:schemeClr val="bg1"/>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27023" name="Rectangle 47"/>
            <p:cNvSpPr>
              <a:spLocks noChangeArrowheads="1"/>
            </p:cNvSpPr>
            <p:nvPr/>
          </p:nvSpPr>
          <p:spPr bwMode="auto">
            <a:xfrm>
              <a:off x="2681" y="2146"/>
              <a:ext cx="20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800" i="1">
                  <a:latin typeface="+mn-lt"/>
                </a:rPr>
                <a:t>n</a:t>
              </a:r>
            </a:p>
          </p:txBody>
        </p:sp>
        <p:sp>
          <p:nvSpPr>
            <p:cNvPr id="127024" name="Line 48"/>
            <p:cNvSpPr>
              <a:spLocks noChangeShapeType="1"/>
            </p:cNvSpPr>
            <p:nvPr/>
          </p:nvSpPr>
          <p:spPr bwMode="auto">
            <a:xfrm flipH="1">
              <a:off x="3552" y="1056"/>
              <a:ext cx="192"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25" name="Line 49"/>
            <p:cNvSpPr>
              <a:spLocks noChangeShapeType="1"/>
            </p:cNvSpPr>
            <p:nvPr/>
          </p:nvSpPr>
          <p:spPr bwMode="auto">
            <a:xfrm flipH="1">
              <a:off x="3168" y="1056"/>
              <a:ext cx="384" cy="1056"/>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26" name="Line 50"/>
            <p:cNvSpPr>
              <a:spLocks noChangeShapeType="1"/>
            </p:cNvSpPr>
            <p:nvPr/>
          </p:nvSpPr>
          <p:spPr bwMode="auto">
            <a:xfrm flipH="1">
              <a:off x="2976" y="2112"/>
              <a:ext cx="192"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27" name="Line 51"/>
            <p:cNvSpPr>
              <a:spLocks noChangeShapeType="1"/>
            </p:cNvSpPr>
            <p:nvPr/>
          </p:nvSpPr>
          <p:spPr bwMode="auto">
            <a:xfrm>
              <a:off x="3744" y="1056"/>
              <a:ext cx="384"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27029" name="Group 53"/>
          <p:cNvGrpSpPr>
            <a:grpSpLocks/>
          </p:cNvGrpSpPr>
          <p:nvPr/>
        </p:nvGrpSpPr>
        <p:grpSpPr bwMode="auto">
          <a:xfrm>
            <a:off x="4086226" y="1981200"/>
            <a:ext cx="2460625" cy="2870200"/>
            <a:chOff x="2574" y="1248"/>
            <a:chExt cx="1550" cy="1808"/>
          </a:xfrm>
        </p:grpSpPr>
        <p:sp>
          <p:nvSpPr>
            <p:cNvPr id="127030" name="Line 54"/>
            <p:cNvSpPr>
              <a:spLocks noChangeShapeType="1"/>
            </p:cNvSpPr>
            <p:nvPr/>
          </p:nvSpPr>
          <p:spPr bwMode="auto">
            <a:xfrm flipH="1">
              <a:off x="2976" y="2736"/>
              <a:ext cx="192"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27031" name="Group 55"/>
            <p:cNvGrpSpPr>
              <a:grpSpLocks/>
            </p:cNvGrpSpPr>
            <p:nvPr/>
          </p:nvGrpSpPr>
          <p:grpSpPr bwMode="auto">
            <a:xfrm>
              <a:off x="2574" y="1248"/>
              <a:ext cx="1550" cy="1808"/>
              <a:chOff x="2574" y="1248"/>
              <a:chExt cx="1550" cy="1808"/>
            </a:xfrm>
          </p:grpSpPr>
          <p:sp>
            <p:nvSpPr>
              <p:cNvPr id="127032" name="AutoShape 56"/>
              <p:cNvSpPr>
                <a:spLocks noChangeArrowheads="1"/>
              </p:cNvSpPr>
              <p:nvPr/>
            </p:nvSpPr>
            <p:spPr bwMode="auto">
              <a:xfrm>
                <a:off x="2607" y="2704"/>
                <a:ext cx="354" cy="352"/>
              </a:xfrm>
              <a:prstGeom prst="roundRect">
                <a:avLst>
                  <a:gd name="adj" fmla="val 12495"/>
                </a:avLst>
              </a:prstGeom>
              <a:solidFill>
                <a:schemeClr val="bg1"/>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27033" name="Rectangle 57"/>
              <p:cNvSpPr>
                <a:spLocks noChangeArrowheads="1"/>
              </p:cNvSpPr>
              <p:nvPr/>
            </p:nvSpPr>
            <p:spPr bwMode="auto">
              <a:xfrm>
                <a:off x="2574" y="2770"/>
                <a:ext cx="4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pl-PL" altLang="pl-PL" sz="1600">
                    <a:latin typeface="+mn-lt"/>
                  </a:rPr>
                  <a:t>2</a:t>
                </a:r>
                <a:r>
                  <a:rPr lang="pl-PL" altLang="pl-PL" sz="1600" i="1">
                    <a:latin typeface="+mn-lt"/>
                  </a:rPr>
                  <a:t>n</a:t>
                </a:r>
                <a:r>
                  <a:rPr lang="pl-PL" altLang="pl-PL" sz="1600">
                    <a:latin typeface="+mn-lt"/>
                  </a:rPr>
                  <a:t>-2</a:t>
                </a:r>
              </a:p>
            </p:txBody>
          </p:sp>
          <p:grpSp>
            <p:nvGrpSpPr>
              <p:cNvPr id="127034" name="Group 58"/>
              <p:cNvGrpSpPr>
                <a:grpSpLocks/>
              </p:cNvGrpSpPr>
              <p:nvPr/>
            </p:nvGrpSpPr>
            <p:grpSpPr bwMode="auto">
              <a:xfrm>
                <a:off x="2728" y="2372"/>
                <a:ext cx="168" cy="327"/>
                <a:chOff x="2959" y="2372"/>
                <a:chExt cx="182" cy="327"/>
              </a:xfrm>
            </p:grpSpPr>
            <p:sp>
              <p:nvSpPr>
                <p:cNvPr id="127035" name="Rectangle 59"/>
                <p:cNvSpPr>
                  <a:spLocks noChangeArrowheads="1"/>
                </p:cNvSpPr>
                <p:nvPr/>
              </p:nvSpPr>
              <p:spPr bwMode="auto">
                <a:xfrm>
                  <a:off x="2959" y="2372"/>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a:latin typeface="+mn-lt"/>
                    </a:rPr>
                    <a:t>.</a:t>
                  </a:r>
                </a:p>
              </p:txBody>
            </p:sp>
            <p:sp>
              <p:nvSpPr>
                <p:cNvPr id="127036" name="Rectangle 60"/>
                <p:cNvSpPr>
                  <a:spLocks noChangeArrowheads="1"/>
                </p:cNvSpPr>
                <p:nvPr/>
              </p:nvSpPr>
              <p:spPr bwMode="auto">
                <a:xfrm>
                  <a:off x="2959" y="2420"/>
                  <a:ext cx="1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a:latin typeface="+mn-lt"/>
                    </a:rPr>
                    <a:t>.</a:t>
                  </a:r>
                </a:p>
              </p:txBody>
            </p:sp>
            <p:sp>
              <p:nvSpPr>
                <p:cNvPr id="127037" name="Rectangle 61"/>
                <p:cNvSpPr>
                  <a:spLocks noChangeArrowheads="1"/>
                </p:cNvSpPr>
                <p:nvPr/>
              </p:nvSpPr>
              <p:spPr bwMode="auto">
                <a:xfrm>
                  <a:off x="2959" y="2468"/>
                  <a:ext cx="1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a:latin typeface="+mn-lt"/>
                    </a:rPr>
                    <a:t>.</a:t>
                  </a:r>
                </a:p>
              </p:txBody>
            </p:sp>
          </p:grpSp>
          <p:sp>
            <p:nvSpPr>
              <p:cNvPr id="127038" name="Line 62"/>
              <p:cNvSpPr>
                <a:spLocks noChangeShapeType="1"/>
              </p:cNvSpPr>
              <p:nvPr/>
            </p:nvSpPr>
            <p:spPr bwMode="auto">
              <a:xfrm flipH="1">
                <a:off x="3168" y="1248"/>
                <a:ext cx="384" cy="1488"/>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27039" name="Line 63"/>
              <p:cNvSpPr>
                <a:spLocks noChangeShapeType="1"/>
              </p:cNvSpPr>
              <p:nvPr/>
            </p:nvSpPr>
            <p:spPr bwMode="auto">
              <a:xfrm flipH="1">
                <a:off x="3548" y="1248"/>
                <a:ext cx="576"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spTree>
    <p:extLst>
      <p:ext uri="{BB962C8B-B14F-4D97-AF65-F5344CB8AC3E}">
        <p14:creationId xmlns:p14="http://schemas.microsoft.com/office/powerpoint/2010/main" val="66767568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6997"/>
                                        </p:tgtEl>
                                        <p:attrNameLst>
                                          <p:attrName>style.visibility</p:attrName>
                                        </p:attrNameLst>
                                      </p:cBhvr>
                                      <p:to>
                                        <p:strVal val="visible"/>
                                      </p:to>
                                    </p:set>
                                    <p:animEffect transition="in" filter="wipe(left)">
                                      <p:cBhvr>
                                        <p:cTn id="7" dur="500"/>
                                        <p:tgtEl>
                                          <p:spTgt spid="12699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26987"/>
                                        </p:tgtEl>
                                        <p:attrNameLst>
                                          <p:attrName>style.visibility</p:attrName>
                                        </p:attrNameLst>
                                      </p:cBhvr>
                                      <p:to>
                                        <p:strVal val="visible"/>
                                      </p:to>
                                    </p:set>
                                    <p:animEffect transition="in" filter="wipe(left)">
                                      <p:cBhvr>
                                        <p:cTn id="12" dur="500"/>
                                        <p:tgtEl>
                                          <p:spTgt spid="12698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2" fill="hold" nodeType="clickEffect">
                                  <p:stCondLst>
                                    <p:cond delay="0"/>
                                  </p:stCondLst>
                                  <p:childTnLst>
                                    <p:set>
                                      <p:cBhvr>
                                        <p:cTn id="16" dur="1" fill="hold">
                                          <p:stCondLst>
                                            <p:cond delay="0"/>
                                          </p:stCondLst>
                                        </p:cTn>
                                        <p:tgtEl>
                                          <p:spTgt spid="127021"/>
                                        </p:tgtEl>
                                        <p:attrNameLst>
                                          <p:attrName>style.visibility</p:attrName>
                                        </p:attrNameLst>
                                      </p:cBhvr>
                                      <p:to>
                                        <p:strVal val="visible"/>
                                      </p:to>
                                    </p:set>
                                    <p:animEffect transition="in" filter="wipe(right)">
                                      <p:cBhvr>
                                        <p:cTn id="17" dur="500"/>
                                        <p:tgtEl>
                                          <p:spTgt spid="12702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2" fill="hold" nodeType="clickEffect">
                                  <p:stCondLst>
                                    <p:cond delay="0"/>
                                  </p:stCondLst>
                                  <p:childTnLst>
                                    <p:set>
                                      <p:cBhvr>
                                        <p:cTn id="21" dur="1" fill="hold">
                                          <p:stCondLst>
                                            <p:cond delay="0"/>
                                          </p:stCondLst>
                                        </p:cTn>
                                        <p:tgtEl>
                                          <p:spTgt spid="127029"/>
                                        </p:tgtEl>
                                        <p:attrNameLst>
                                          <p:attrName>style.visibility</p:attrName>
                                        </p:attrNameLst>
                                      </p:cBhvr>
                                      <p:to>
                                        <p:strVal val="visible"/>
                                      </p:to>
                                    </p:set>
                                    <p:animEffect transition="in" filter="wipe(right)">
                                      <p:cBhvr>
                                        <p:cTn id="22" dur="500"/>
                                        <p:tgtEl>
                                          <p:spTgt spid="12702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127001"/>
                                        </p:tgtEl>
                                        <p:attrNameLst>
                                          <p:attrName>style.visibility</p:attrName>
                                        </p:attrNameLst>
                                      </p:cBhvr>
                                      <p:to>
                                        <p:strVal val="visible"/>
                                      </p:to>
                                    </p:set>
                                    <p:animEffect transition="in" filter="wipe(left)">
                                      <p:cBhvr>
                                        <p:cTn id="27" dur="500"/>
                                        <p:tgtEl>
                                          <p:spTgt spid="1270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altLang="pl-PL" sz="2400" dirty="0"/>
              <a:t>Capacity Expansion </a:t>
            </a:r>
            <a:r>
              <a:rPr lang="en-US" altLang="pl-PL" sz="2400" dirty="0" smtClean="0"/>
              <a:t>of </a:t>
            </a:r>
            <a:r>
              <a:rPr lang="en-US" altLang="pl-PL" sz="2400" dirty="0"/>
              <a:t>Clos Networks</a:t>
            </a:r>
            <a:endParaRPr lang="pl-PL" sz="2400" dirty="0"/>
          </a:p>
        </p:txBody>
      </p:sp>
      <p:grpSp>
        <p:nvGrpSpPr>
          <p:cNvPr id="4" name="Group 133"/>
          <p:cNvGrpSpPr>
            <a:grpSpLocks/>
          </p:cNvGrpSpPr>
          <p:nvPr/>
        </p:nvGrpSpPr>
        <p:grpSpPr bwMode="auto">
          <a:xfrm>
            <a:off x="1143001" y="1911350"/>
            <a:ext cx="6718300" cy="3575050"/>
            <a:chOff x="720" y="1204"/>
            <a:chExt cx="4232" cy="2252"/>
          </a:xfrm>
        </p:grpSpPr>
        <p:sp>
          <p:nvSpPr>
            <p:cNvPr id="6" name="Rectangle 134"/>
            <p:cNvSpPr>
              <a:spLocks noChangeArrowheads="1"/>
            </p:cNvSpPr>
            <p:nvPr/>
          </p:nvSpPr>
          <p:spPr bwMode="auto">
            <a:xfrm>
              <a:off x="1876" y="1204"/>
              <a:ext cx="1912" cy="856"/>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grpSp>
          <p:nvGrpSpPr>
            <p:cNvPr id="7" name="Group 135"/>
            <p:cNvGrpSpPr>
              <a:grpSpLocks/>
            </p:cNvGrpSpPr>
            <p:nvPr/>
          </p:nvGrpSpPr>
          <p:grpSpPr bwMode="auto">
            <a:xfrm>
              <a:off x="2732" y="2117"/>
              <a:ext cx="176" cy="410"/>
              <a:chOff x="2960" y="2117"/>
              <a:chExt cx="190" cy="410"/>
            </a:xfrm>
          </p:grpSpPr>
          <p:sp>
            <p:nvSpPr>
              <p:cNvPr id="47" name="Rectangle 136"/>
              <p:cNvSpPr>
                <a:spLocks noChangeArrowheads="1"/>
              </p:cNvSpPr>
              <p:nvPr/>
            </p:nvSpPr>
            <p:spPr bwMode="auto">
              <a:xfrm>
                <a:off x="2960" y="2117"/>
                <a:ext cx="190" cy="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2800">
                    <a:latin typeface="Arial" pitchFamily="34" charset="0"/>
                  </a:rPr>
                  <a:t>.</a:t>
                </a:r>
                <a:endParaRPr lang="pl-PL" altLang="pl-PL" sz="2800">
                  <a:latin typeface="Arial CE" charset="-18"/>
                </a:endParaRPr>
              </a:p>
            </p:txBody>
          </p:sp>
          <p:sp>
            <p:nvSpPr>
              <p:cNvPr id="48" name="Rectangle 137"/>
              <p:cNvSpPr>
                <a:spLocks noChangeArrowheads="1"/>
              </p:cNvSpPr>
              <p:nvPr/>
            </p:nvSpPr>
            <p:spPr bwMode="auto">
              <a:xfrm>
                <a:off x="2960" y="2202"/>
                <a:ext cx="190" cy="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2800">
                    <a:latin typeface="Arial" pitchFamily="34" charset="0"/>
                  </a:rPr>
                  <a:t>.</a:t>
                </a:r>
                <a:endParaRPr lang="pl-PL" altLang="pl-PL" sz="2800">
                  <a:latin typeface="Arial CE" charset="-18"/>
                </a:endParaRPr>
              </a:p>
            </p:txBody>
          </p:sp>
        </p:grpSp>
        <p:grpSp>
          <p:nvGrpSpPr>
            <p:cNvPr id="8" name="Group 138"/>
            <p:cNvGrpSpPr>
              <a:grpSpLocks/>
            </p:cNvGrpSpPr>
            <p:nvPr/>
          </p:nvGrpSpPr>
          <p:grpSpPr bwMode="auto">
            <a:xfrm>
              <a:off x="720" y="1306"/>
              <a:ext cx="1113" cy="2042"/>
              <a:chOff x="720" y="1306"/>
              <a:chExt cx="1113" cy="2042"/>
            </a:xfrm>
          </p:grpSpPr>
          <p:sp>
            <p:nvSpPr>
              <p:cNvPr id="29" name="Line 139"/>
              <p:cNvSpPr>
                <a:spLocks noChangeShapeType="1"/>
              </p:cNvSpPr>
              <p:nvPr/>
            </p:nvSpPr>
            <p:spPr bwMode="auto">
              <a:xfrm>
                <a:off x="720" y="1392"/>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30" name="Line 140"/>
              <p:cNvSpPr>
                <a:spLocks noChangeShapeType="1"/>
              </p:cNvSpPr>
              <p:nvPr/>
            </p:nvSpPr>
            <p:spPr bwMode="auto">
              <a:xfrm>
                <a:off x="720" y="1680"/>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31" name="Line 141"/>
              <p:cNvSpPr>
                <a:spLocks noChangeShapeType="1"/>
              </p:cNvSpPr>
              <p:nvPr/>
            </p:nvSpPr>
            <p:spPr bwMode="auto">
              <a:xfrm>
                <a:off x="1296" y="1392"/>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32" name="Line 142"/>
              <p:cNvSpPr>
                <a:spLocks noChangeShapeType="1"/>
              </p:cNvSpPr>
              <p:nvPr/>
            </p:nvSpPr>
            <p:spPr bwMode="auto">
              <a:xfrm>
                <a:off x="1296" y="1680"/>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33" name="Line 143"/>
              <p:cNvSpPr>
                <a:spLocks noChangeShapeType="1"/>
              </p:cNvSpPr>
              <p:nvPr/>
            </p:nvSpPr>
            <p:spPr bwMode="auto">
              <a:xfrm>
                <a:off x="720" y="2976"/>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34" name="Line 144"/>
              <p:cNvSpPr>
                <a:spLocks noChangeShapeType="1"/>
              </p:cNvSpPr>
              <p:nvPr/>
            </p:nvSpPr>
            <p:spPr bwMode="auto">
              <a:xfrm>
                <a:off x="720" y="3264"/>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35" name="Line 145"/>
              <p:cNvSpPr>
                <a:spLocks noChangeShapeType="1"/>
              </p:cNvSpPr>
              <p:nvPr/>
            </p:nvSpPr>
            <p:spPr bwMode="auto">
              <a:xfrm>
                <a:off x="1296" y="2976"/>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36" name="Line 146"/>
              <p:cNvSpPr>
                <a:spLocks noChangeShapeType="1"/>
              </p:cNvSpPr>
              <p:nvPr/>
            </p:nvSpPr>
            <p:spPr bwMode="auto">
              <a:xfrm>
                <a:off x="1296" y="3264"/>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37" name="Line 147"/>
              <p:cNvSpPr>
                <a:spLocks noChangeShapeType="1"/>
              </p:cNvSpPr>
              <p:nvPr/>
            </p:nvSpPr>
            <p:spPr bwMode="auto">
              <a:xfrm flipV="1">
                <a:off x="1488" y="1306"/>
                <a:ext cx="342" cy="8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38" name="Line 148"/>
              <p:cNvSpPr>
                <a:spLocks noChangeShapeType="1"/>
              </p:cNvSpPr>
              <p:nvPr/>
            </p:nvSpPr>
            <p:spPr bwMode="auto">
              <a:xfrm>
                <a:off x="1488" y="1680"/>
                <a:ext cx="339" cy="102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39" name="Line 149"/>
              <p:cNvSpPr>
                <a:spLocks noChangeShapeType="1"/>
              </p:cNvSpPr>
              <p:nvPr/>
            </p:nvSpPr>
            <p:spPr bwMode="auto">
              <a:xfrm flipV="1">
                <a:off x="1482" y="1956"/>
                <a:ext cx="351" cy="101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40" name="Line 150"/>
              <p:cNvSpPr>
                <a:spLocks noChangeShapeType="1"/>
              </p:cNvSpPr>
              <p:nvPr/>
            </p:nvSpPr>
            <p:spPr bwMode="auto">
              <a:xfrm>
                <a:off x="1485" y="3264"/>
                <a:ext cx="345" cy="8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41" name="Rectangle 151"/>
              <p:cNvSpPr>
                <a:spLocks noChangeArrowheads="1"/>
              </p:cNvSpPr>
              <p:nvPr/>
            </p:nvSpPr>
            <p:spPr bwMode="auto">
              <a:xfrm>
                <a:off x="1004" y="2033"/>
                <a:ext cx="176" cy="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2800">
                    <a:latin typeface="Arial" pitchFamily="34" charset="0"/>
                  </a:rPr>
                  <a:t>.</a:t>
                </a:r>
                <a:endParaRPr lang="pl-PL" altLang="pl-PL" sz="2800">
                  <a:latin typeface="Arial CE" charset="-18"/>
                </a:endParaRPr>
              </a:p>
            </p:txBody>
          </p:sp>
          <p:grpSp>
            <p:nvGrpSpPr>
              <p:cNvPr id="42" name="Group 152"/>
              <p:cNvGrpSpPr>
                <a:grpSpLocks/>
              </p:cNvGrpSpPr>
              <p:nvPr/>
            </p:nvGrpSpPr>
            <p:grpSpPr bwMode="auto">
              <a:xfrm>
                <a:off x="1004" y="2117"/>
                <a:ext cx="176" cy="410"/>
                <a:chOff x="1088" y="2117"/>
                <a:chExt cx="190" cy="410"/>
              </a:xfrm>
            </p:grpSpPr>
            <p:sp>
              <p:nvSpPr>
                <p:cNvPr id="45" name="Rectangle 153"/>
                <p:cNvSpPr>
                  <a:spLocks noChangeArrowheads="1"/>
                </p:cNvSpPr>
                <p:nvPr/>
              </p:nvSpPr>
              <p:spPr bwMode="auto">
                <a:xfrm>
                  <a:off x="1088" y="2117"/>
                  <a:ext cx="190" cy="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2800">
                      <a:latin typeface="Arial" pitchFamily="34" charset="0"/>
                    </a:rPr>
                    <a:t>.</a:t>
                  </a:r>
                  <a:endParaRPr lang="pl-PL" altLang="pl-PL" sz="2800">
                    <a:latin typeface="Arial CE" charset="-18"/>
                  </a:endParaRPr>
                </a:p>
              </p:txBody>
            </p:sp>
            <p:sp>
              <p:nvSpPr>
                <p:cNvPr id="46" name="Rectangle 154"/>
                <p:cNvSpPr>
                  <a:spLocks noChangeArrowheads="1"/>
                </p:cNvSpPr>
                <p:nvPr/>
              </p:nvSpPr>
              <p:spPr bwMode="auto">
                <a:xfrm>
                  <a:off x="1088" y="2202"/>
                  <a:ext cx="190" cy="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2800">
                      <a:latin typeface="Arial" pitchFamily="34" charset="0"/>
                    </a:rPr>
                    <a:t>.</a:t>
                  </a:r>
                  <a:endParaRPr lang="pl-PL" altLang="pl-PL" sz="2800">
                    <a:latin typeface="Arial CE" charset="-18"/>
                  </a:endParaRPr>
                </a:p>
              </p:txBody>
            </p:sp>
          </p:grpSp>
          <p:sp>
            <p:nvSpPr>
              <p:cNvPr id="43" name="Rectangle 155"/>
              <p:cNvSpPr>
                <a:spLocks noChangeArrowheads="1"/>
              </p:cNvSpPr>
              <p:nvPr/>
            </p:nvSpPr>
            <p:spPr bwMode="auto">
              <a:xfrm>
                <a:off x="912" y="1336"/>
                <a:ext cx="384" cy="384"/>
              </a:xfrm>
              <a:prstGeom prst="rect">
                <a:avLst/>
              </a:prstGeom>
              <a:solidFill>
                <a:srgbClr val="FFFF00"/>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44" name="Rectangle 156"/>
              <p:cNvSpPr>
                <a:spLocks noChangeArrowheads="1"/>
              </p:cNvSpPr>
              <p:nvPr/>
            </p:nvSpPr>
            <p:spPr bwMode="auto">
              <a:xfrm>
                <a:off x="912" y="2928"/>
                <a:ext cx="384" cy="384"/>
              </a:xfrm>
              <a:prstGeom prst="rect">
                <a:avLst/>
              </a:prstGeom>
              <a:solidFill>
                <a:srgbClr val="FFFF00"/>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grpSp>
        <p:grpSp>
          <p:nvGrpSpPr>
            <p:cNvPr id="9" name="Group 157"/>
            <p:cNvGrpSpPr>
              <a:grpSpLocks/>
            </p:cNvGrpSpPr>
            <p:nvPr/>
          </p:nvGrpSpPr>
          <p:grpSpPr bwMode="auto">
            <a:xfrm>
              <a:off x="3839" y="1306"/>
              <a:ext cx="1113" cy="2042"/>
              <a:chOff x="3839" y="1306"/>
              <a:chExt cx="1113" cy="2042"/>
            </a:xfrm>
          </p:grpSpPr>
          <p:sp>
            <p:nvSpPr>
              <p:cNvPr id="11" name="Line 158"/>
              <p:cNvSpPr>
                <a:spLocks noChangeShapeType="1"/>
              </p:cNvSpPr>
              <p:nvPr/>
            </p:nvSpPr>
            <p:spPr bwMode="auto">
              <a:xfrm flipH="1">
                <a:off x="4760" y="1392"/>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2" name="Line 159"/>
              <p:cNvSpPr>
                <a:spLocks noChangeShapeType="1"/>
              </p:cNvSpPr>
              <p:nvPr/>
            </p:nvSpPr>
            <p:spPr bwMode="auto">
              <a:xfrm flipH="1">
                <a:off x="4760" y="1680"/>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3" name="Line 160"/>
              <p:cNvSpPr>
                <a:spLocks noChangeShapeType="1"/>
              </p:cNvSpPr>
              <p:nvPr/>
            </p:nvSpPr>
            <p:spPr bwMode="auto">
              <a:xfrm flipH="1">
                <a:off x="4184" y="1392"/>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 name="Line 161"/>
              <p:cNvSpPr>
                <a:spLocks noChangeShapeType="1"/>
              </p:cNvSpPr>
              <p:nvPr/>
            </p:nvSpPr>
            <p:spPr bwMode="auto">
              <a:xfrm flipH="1">
                <a:off x="4184" y="1680"/>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5" name="Line 162"/>
              <p:cNvSpPr>
                <a:spLocks noChangeShapeType="1"/>
              </p:cNvSpPr>
              <p:nvPr/>
            </p:nvSpPr>
            <p:spPr bwMode="auto">
              <a:xfrm flipH="1">
                <a:off x="4760" y="2976"/>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6" name="Line 163"/>
              <p:cNvSpPr>
                <a:spLocks noChangeShapeType="1"/>
              </p:cNvSpPr>
              <p:nvPr/>
            </p:nvSpPr>
            <p:spPr bwMode="auto">
              <a:xfrm flipH="1">
                <a:off x="4760" y="3264"/>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7" name="Line 164"/>
              <p:cNvSpPr>
                <a:spLocks noChangeShapeType="1"/>
              </p:cNvSpPr>
              <p:nvPr/>
            </p:nvSpPr>
            <p:spPr bwMode="auto">
              <a:xfrm flipH="1">
                <a:off x="4184" y="2976"/>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8" name="Line 165"/>
              <p:cNvSpPr>
                <a:spLocks noChangeShapeType="1"/>
              </p:cNvSpPr>
              <p:nvPr/>
            </p:nvSpPr>
            <p:spPr bwMode="auto">
              <a:xfrm flipH="1">
                <a:off x="4184" y="3264"/>
                <a:ext cx="19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9" name="Line 166"/>
              <p:cNvSpPr>
                <a:spLocks noChangeShapeType="1"/>
              </p:cNvSpPr>
              <p:nvPr/>
            </p:nvSpPr>
            <p:spPr bwMode="auto">
              <a:xfrm flipH="1" flipV="1">
                <a:off x="3842" y="1306"/>
                <a:ext cx="342" cy="8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20" name="Line 167"/>
              <p:cNvSpPr>
                <a:spLocks noChangeShapeType="1"/>
              </p:cNvSpPr>
              <p:nvPr/>
            </p:nvSpPr>
            <p:spPr bwMode="auto">
              <a:xfrm flipH="1">
                <a:off x="3845" y="1680"/>
                <a:ext cx="339" cy="102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21" name="Line 168"/>
              <p:cNvSpPr>
                <a:spLocks noChangeShapeType="1"/>
              </p:cNvSpPr>
              <p:nvPr/>
            </p:nvSpPr>
            <p:spPr bwMode="auto">
              <a:xfrm flipH="1" flipV="1">
                <a:off x="3839" y="1956"/>
                <a:ext cx="351" cy="101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22" name="Line 169"/>
              <p:cNvSpPr>
                <a:spLocks noChangeShapeType="1"/>
              </p:cNvSpPr>
              <p:nvPr/>
            </p:nvSpPr>
            <p:spPr bwMode="auto">
              <a:xfrm flipH="1">
                <a:off x="3842" y="3264"/>
                <a:ext cx="345" cy="8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23" name="Rectangle 170"/>
              <p:cNvSpPr>
                <a:spLocks noChangeArrowheads="1"/>
              </p:cNvSpPr>
              <p:nvPr/>
            </p:nvSpPr>
            <p:spPr bwMode="auto">
              <a:xfrm>
                <a:off x="4508" y="2033"/>
                <a:ext cx="176" cy="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2800">
                    <a:latin typeface="Arial" pitchFamily="34" charset="0"/>
                  </a:rPr>
                  <a:t>.</a:t>
                </a:r>
                <a:endParaRPr lang="pl-PL" altLang="pl-PL" sz="2800">
                  <a:latin typeface="Arial CE" charset="-18"/>
                </a:endParaRPr>
              </a:p>
            </p:txBody>
          </p:sp>
          <p:grpSp>
            <p:nvGrpSpPr>
              <p:cNvPr id="24" name="Group 171"/>
              <p:cNvGrpSpPr>
                <a:grpSpLocks/>
              </p:cNvGrpSpPr>
              <p:nvPr/>
            </p:nvGrpSpPr>
            <p:grpSpPr bwMode="auto">
              <a:xfrm>
                <a:off x="4508" y="2117"/>
                <a:ext cx="176" cy="410"/>
                <a:chOff x="4884" y="2117"/>
                <a:chExt cx="190" cy="410"/>
              </a:xfrm>
            </p:grpSpPr>
            <p:sp>
              <p:nvSpPr>
                <p:cNvPr id="27" name="Rectangle 172"/>
                <p:cNvSpPr>
                  <a:spLocks noChangeArrowheads="1"/>
                </p:cNvSpPr>
                <p:nvPr/>
              </p:nvSpPr>
              <p:spPr bwMode="auto">
                <a:xfrm>
                  <a:off x="4884" y="2117"/>
                  <a:ext cx="190" cy="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2800">
                      <a:latin typeface="Arial" pitchFamily="34" charset="0"/>
                    </a:rPr>
                    <a:t>.</a:t>
                  </a:r>
                  <a:endParaRPr lang="pl-PL" altLang="pl-PL" sz="2800">
                    <a:latin typeface="Arial CE" charset="-18"/>
                  </a:endParaRPr>
                </a:p>
              </p:txBody>
            </p:sp>
            <p:sp>
              <p:nvSpPr>
                <p:cNvPr id="28" name="Rectangle 173"/>
                <p:cNvSpPr>
                  <a:spLocks noChangeArrowheads="1"/>
                </p:cNvSpPr>
                <p:nvPr/>
              </p:nvSpPr>
              <p:spPr bwMode="auto">
                <a:xfrm>
                  <a:off x="4884" y="2202"/>
                  <a:ext cx="190" cy="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2800">
                      <a:latin typeface="Arial" pitchFamily="34" charset="0"/>
                    </a:rPr>
                    <a:t>.</a:t>
                  </a:r>
                  <a:endParaRPr lang="pl-PL" altLang="pl-PL" sz="2800">
                    <a:latin typeface="Arial CE" charset="-18"/>
                  </a:endParaRPr>
                </a:p>
              </p:txBody>
            </p:sp>
          </p:grpSp>
          <p:sp>
            <p:nvSpPr>
              <p:cNvPr id="25" name="Rectangle 174"/>
              <p:cNvSpPr>
                <a:spLocks noChangeArrowheads="1"/>
              </p:cNvSpPr>
              <p:nvPr/>
            </p:nvSpPr>
            <p:spPr bwMode="auto">
              <a:xfrm>
                <a:off x="4368" y="1336"/>
                <a:ext cx="384" cy="384"/>
              </a:xfrm>
              <a:prstGeom prst="rect">
                <a:avLst/>
              </a:prstGeom>
              <a:solidFill>
                <a:srgbClr val="FFFF00"/>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26" name="Rectangle 175"/>
              <p:cNvSpPr>
                <a:spLocks noChangeArrowheads="1"/>
              </p:cNvSpPr>
              <p:nvPr/>
            </p:nvSpPr>
            <p:spPr bwMode="auto">
              <a:xfrm>
                <a:off x="4368" y="2928"/>
                <a:ext cx="384" cy="384"/>
              </a:xfrm>
              <a:prstGeom prst="rect">
                <a:avLst/>
              </a:prstGeom>
              <a:solidFill>
                <a:srgbClr val="FFFF00"/>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grpSp>
        <p:sp>
          <p:nvSpPr>
            <p:cNvPr id="10" name="Rectangle 176"/>
            <p:cNvSpPr>
              <a:spLocks noChangeArrowheads="1"/>
            </p:cNvSpPr>
            <p:nvPr/>
          </p:nvSpPr>
          <p:spPr bwMode="auto">
            <a:xfrm>
              <a:off x="1876" y="2600"/>
              <a:ext cx="1912" cy="856"/>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grpSp>
      <p:sp>
        <p:nvSpPr>
          <p:cNvPr id="5" name="Rectangle 177"/>
          <p:cNvSpPr>
            <a:spLocks noChangeArrowheads="1"/>
          </p:cNvSpPr>
          <p:nvPr/>
        </p:nvSpPr>
        <p:spPr bwMode="auto">
          <a:xfrm>
            <a:off x="4337051" y="3227388"/>
            <a:ext cx="279400" cy="51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2800">
                <a:latin typeface="Arial" pitchFamily="34" charset="0"/>
              </a:rPr>
              <a:t>.</a:t>
            </a:r>
            <a:endParaRPr lang="pl-PL" altLang="pl-PL" sz="2800">
              <a:latin typeface="Arial CE" charset="-18"/>
            </a:endParaRPr>
          </a:p>
        </p:txBody>
      </p:sp>
      <p:sp>
        <p:nvSpPr>
          <p:cNvPr id="101" name="Line 191"/>
          <p:cNvSpPr>
            <a:spLocks noChangeShapeType="1"/>
          </p:cNvSpPr>
          <p:nvPr/>
        </p:nvSpPr>
        <p:spPr bwMode="auto">
          <a:xfrm>
            <a:off x="5902325" y="310356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5" name="Line 195"/>
          <p:cNvSpPr>
            <a:spLocks noChangeShapeType="1"/>
          </p:cNvSpPr>
          <p:nvPr/>
        </p:nvSpPr>
        <p:spPr bwMode="auto">
          <a:xfrm>
            <a:off x="2895600" y="310356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17" name="Line 207"/>
          <p:cNvSpPr>
            <a:spLocks noChangeShapeType="1"/>
          </p:cNvSpPr>
          <p:nvPr/>
        </p:nvSpPr>
        <p:spPr bwMode="auto">
          <a:xfrm>
            <a:off x="5902325" y="2076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18" name="Line 208"/>
          <p:cNvSpPr>
            <a:spLocks noChangeShapeType="1"/>
          </p:cNvSpPr>
          <p:nvPr/>
        </p:nvSpPr>
        <p:spPr bwMode="auto">
          <a:xfrm>
            <a:off x="2895600" y="2076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63" name="Line 230"/>
          <p:cNvSpPr>
            <a:spLocks noChangeShapeType="1"/>
          </p:cNvSpPr>
          <p:nvPr/>
        </p:nvSpPr>
        <p:spPr bwMode="auto">
          <a:xfrm>
            <a:off x="5902325" y="531971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67" name="Line 234"/>
          <p:cNvSpPr>
            <a:spLocks noChangeShapeType="1"/>
          </p:cNvSpPr>
          <p:nvPr/>
        </p:nvSpPr>
        <p:spPr bwMode="auto">
          <a:xfrm>
            <a:off x="2895600" y="531971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79" name="Line 246"/>
          <p:cNvSpPr>
            <a:spLocks noChangeShapeType="1"/>
          </p:cNvSpPr>
          <p:nvPr/>
        </p:nvSpPr>
        <p:spPr bwMode="auto">
          <a:xfrm>
            <a:off x="5902325" y="42926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80" name="Line 247"/>
          <p:cNvSpPr>
            <a:spLocks noChangeShapeType="1"/>
          </p:cNvSpPr>
          <p:nvPr/>
        </p:nvSpPr>
        <p:spPr bwMode="auto">
          <a:xfrm>
            <a:off x="2895600" y="42926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grpSp>
        <p:nvGrpSpPr>
          <p:cNvPr id="129" name="Grupa 128"/>
          <p:cNvGrpSpPr/>
          <p:nvPr/>
        </p:nvGrpSpPr>
        <p:grpSpPr>
          <a:xfrm>
            <a:off x="2895600" y="1981200"/>
            <a:ext cx="3200400" cy="3422650"/>
            <a:chOff x="2895600" y="1981200"/>
            <a:chExt cx="3200400" cy="3422650"/>
          </a:xfrm>
        </p:grpSpPr>
        <p:sp>
          <p:nvSpPr>
            <p:cNvPr id="97" name="Line 187"/>
            <p:cNvSpPr>
              <a:spLocks noChangeShapeType="1"/>
            </p:cNvSpPr>
            <p:nvPr/>
          </p:nvSpPr>
          <p:spPr bwMode="auto">
            <a:xfrm>
              <a:off x="5902325" y="2273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0" name="Line 190"/>
            <p:cNvSpPr>
              <a:spLocks noChangeShapeType="1"/>
            </p:cNvSpPr>
            <p:nvPr/>
          </p:nvSpPr>
          <p:spPr bwMode="auto">
            <a:xfrm>
              <a:off x="5902325" y="2908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2" name="Line 192"/>
            <p:cNvSpPr>
              <a:spLocks noChangeShapeType="1"/>
            </p:cNvSpPr>
            <p:nvPr/>
          </p:nvSpPr>
          <p:spPr bwMode="auto">
            <a:xfrm>
              <a:off x="2895600" y="2273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4" name="Line 194"/>
            <p:cNvSpPr>
              <a:spLocks noChangeShapeType="1"/>
            </p:cNvSpPr>
            <p:nvPr/>
          </p:nvSpPr>
          <p:spPr bwMode="auto">
            <a:xfrm>
              <a:off x="2895600" y="2908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grpSp>
          <p:nvGrpSpPr>
            <p:cNvPr id="128" name="Grupa 127"/>
            <p:cNvGrpSpPr/>
            <p:nvPr/>
          </p:nvGrpSpPr>
          <p:grpSpPr>
            <a:xfrm>
              <a:off x="3086100" y="1981200"/>
              <a:ext cx="2819400" cy="1206500"/>
              <a:chOff x="3086100" y="1981200"/>
              <a:chExt cx="2819400" cy="1206500"/>
            </a:xfrm>
          </p:grpSpPr>
          <p:sp>
            <p:nvSpPr>
              <p:cNvPr id="90" name="Line 180"/>
              <p:cNvSpPr>
                <a:spLocks noChangeShapeType="1"/>
              </p:cNvSpPr>
              <p:nvPr/>
            </p:nvSpPr>
            <p:spPr bwMode="auto">
              <a:xfrm>
                <a:off x="4108450" y="2273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1" name="Line 181"/>
              <p:cNvSpPr>
                <a:spLocks noChangeShapeType="1"/>
              </p:cNvSpPr>
              <p:nvPr/>
            </p:nvSpPr>
            <p:spPr bwMode="auto">
              <a:xfrm>
                <a:off x="4689475" y="2273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2" name="Line 182"/>
              <p:cNvSpPr>
                <a:spLocks noChangeShapeType="1"/>
              </p:cNvSpPr>
              <p:nvPr/>
            </p:nvSpPr>
            <p:spPr bwMode="auto">
              <a:xfrm>
                <a:off x="4108450" y="2908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3" name="Line 183"/>
              <p:cNvSpPr>
                <a:spLocks noChangeShapeType="1"/>
              </p:cNvSpPr>
              <p:nvPr/>
            </p:nvSpPr>
            <p:spPr bwMode="auto">
              <a:xfrm>
                <a:off x="4108450" y="310356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4" name="Line 184"/>
              <p:cNvSpPr>
                <a:spLocks noChangeShapeType="1"/>
              </p:cNvSpPr>
              <p:nvPr/>
            </p:nvSpPr>
            <p:spPr bwMode="auto">
              <a:xfrm>
                <a:off x="4689475" y="2908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5" name="Line 185"/>
              <p:cNvSpPr>
                <a:spLocks noChangeShapeType="1"/>
              </p:cNvSpPr>
              <p:nvPr/>
            </p:nvSpPr>
            <p:spPr bwMode="auto">
              <a:xfrm>
                <a:off x="4689475" y="310356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6" name="Line 186"/>
              <p:cNvSpPr>
                <a:spLocks noChangeShapeType="1"/>
              </p:cNvSpPr>
              <p:nvPr/>
            </p:nvSpPr>
            <p:spPr bwMode="auto">
              <a:xfrm>
                <a:off x="5319713" y="2273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 name="Line 188"/>
              <p:cNvSpPr>
                <a:spLocks noChangeShapeType="1"/>
              </p:cNvSpPr>
              <p:nvPr/>
            </p:nvSpPr>
            <p:spPr bwMode="auto">
              <a:xfrm>
                <a:off x="5319713" y="2908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9" name="Line 189"/>
              <p:cNvSpPr>
                <a:spLocks noChangeShapeType="1"/>
              </p:cNvSpPr>
              <p:nvPr/>
            </p:nvSpPr>
            <p:spPr bwMode="auto">
              <a:xfrm>
                <a:off x="5319713" y="310356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3" name="Line 193"/>
              <p:cNvSpPr>
                <a:spLocks noChangeShapeType="1"/>
              </p:cNvSpPr>
              <p:nvPr/>
            </p:nvSpPr>
            <p:spPr bwMode="auto">
              <a:xfrm>
                <a:off x="3478213" y="2273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6" name="Line 196"/>
              <p:cNvSpPr>
                <a:spLocks noChangeShapeType="1"/>
              </p:cNvSpPr>
              <p:nvPr/>
            </p:nvSpPr>
            <p:spPr bwMode="auto">
              <a:xfrm>
                <a:off x="3478213" y="29083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7" name="Line 197"/>
              <p:cNvSpPr>
                <a:spLocks noChangeShapeType="1"/>
              </p:cNvSpPr>
              <p:nvPr/>
            </p:nvSpPr>
            <p:spPr bwMode="auto">
              <a:xfrm>
                <a:off x="3478213" y="310356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8" name="Line 198"/>
              <p:cNvSpPr>
                <a:spLocks noChangeShapeType="1"/>
              </p:cNvSpPr>
              <p:nvPr/>
            </p:nvSpPr>
            <p:spPr bwMode="auto">
              <a:xfrm>
                <a:off x="3671888" y="3103563"/>
                <a:ext cx="4365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09" name="Line 199"/>
              <p:cNvSpPr>
                <a:spLocks noChangeShapeType="1"/>
              </p:cNvSpPr>
              <p:nvPr/>
            </p:nvSpPr>
            <p:spPr bwMode="auto">
              <a:xfrm>
                <a:off x="4883150" y="3103563"/>
                <a:ext cx="4365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10" name="Line 200"/>
              <p:cNvSpPr>
                <a:spLocks noChangeShapeType="1"/>
              </p:cNvSpPr>
              <p:nvPr/>
            </p:nvSpPr>
            <p:spPr bwMode="auto">
              <a:xfrm>
                <a:off x="3671888" y="2273300"/>
                <a:ext cx="436563" cy="635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11" name="Line 201"/>
              <p:cNvSpPr>
                <a:spLocks noChangeShapeType="1"/>
              </p:cNvSpPr>
              <p:nvPr/>
            </p:nvSpPr>
            <p:spPr bwMode="auto">
              <a:xfrm>
                <a:off x="4883150" y="2273300"/>
                <a:ext cx="436563" cy="635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12" name="Line 202"/>
              <p:cNvSpPr>
                <a:spLocks noChangeShapeType="1"/>
              </p:cNvSpPr>
              <p:nvPr/>
            </p:nvSpPr>
            <p:spPr bwMode="auto">
              <a:xfrm flipV="1">
                <a:off x="4883150" y="2273300"/>
                <a:ext cx="436563" cy="635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13" name="Line 203"/>
              <p:cNvSpPr>
                <a:spLocks noChangeShapeType="1"/>
              </p:cNvSpPr>
              <p:nvPr/>
            </p:nvSpPr>
            <p:spPr bwMode="auto">
              <a:xfrm flipV="1">
                <a:off x="3671888" y="2273300"/>
                <a:ext cx="436563" cy="635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14" name="Line 204"/>
              <p:cNvSpPr>
                <a:spLocks noChangeShapeType="1"/>
              </p:cNvSpPr>
              <p:nvPr/>
            </p:nvSpPr>
            <p:spPr bwMode="auto">
              <a:xfrm>
                <a:off x="4108450" y="2076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15" name="Line 205"/>
              <p:cNvSpPr>
                <a:spLocks noChangeShapeType="1"/>
              </p:cNvSpPr>
              <p:nvPr/>
            </p:nvSpPr>
            <p:spPr bwMode="auto">
              <a:xfrm>
                <a:off x="4689475" y="2076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16" name="Line 206"/>
              <p:cNvSpPr>
                <a:spLocks noChangeShapeType="1"/>
              </p:cNvSpPr>
              <p:nvPr/>
            </p:nvSpPr>
            <p:spPr bwMode="auto">
              <a:xfrm>
                <a:off x="5319713" y="2076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19" name="Line 209"/>
              <p:cNvSpPr>
                <a:spLocks noChangeShapeType="1"/>
              </p:cNvSpPr>
              <p:nvPr/>
            </p:nvSpPr>
            <p:spPr bwMode="auto">
              <a:xfrm>
                <a:off x="3478213" y="2076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20" name="Line 210"/>
              <p:cNvSpPr>
                <a:spLocks noChangeShapeType="1"/>
              </p:cNvSpPr>
              <p:nvPr/>
            </p:nvSpPr>
            <p:spPr bwMode="auto">
              <a:xfrm>
                <a:off x="3671888" y="2076450"/>
                <a:ext cx="4365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21" name="Line 211"/>
              <p:cNvSpPr>
                <a:spLocks noChangeShapeType="1"/>
              </p:cNvSpPr>
              <p:nvPr/>
            </p:nvSpPr>
            <p:spPr bwMode="auto">
              <a:xfrm>
                <a:off x="4883150" y="2076450"/>
                <a:ext cx="4365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22" name="Rectangle 212"/>
              <p:cNvSpPr>
                <a:spLocks noChangeArrowheads="1"/>
              </p:cNvSpPr>
              <p:nvPr/>
            </p:nvSpPr>
            <p:spPr bwMode="auto">
              <a:xfrm>
                <a:off x="3086100" y="198120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sp>
            <p:nvSpPr>
              <p:cNvPr id="123" name="Rectangle 213"/>
              <p:cNvSpPr>
                <a:spLocks noChangeArrowheads="1"/>
              </p:cNvSpPr>
              <p:nvPr/>
            </p:nvSpPr>
            <p:spPr bwMode="auto">
              <a:xfrm>
                <a:off x="3086100" y="280670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sp>
            <p:nvSpPr>
              <p:cNvPr id="124" name="Rectangle 214"/>
              <p:cNvSpPr>
                <a:spLocks noChangeArrowheads="1"/>
              </p:cNvSpPr>
              <p:nvPr/>
            </p:nvSpPr>
            <p:spPr bwMode="auto">
              <a:xfrm>
                <a:off x="4305300" y="198120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sp>
            <p:nvSpPr>
              <p:cNvPr id="125" name="Rectangle 215"/>
              <p:cNvSpPr>
                <a:spLocks noChangeArrowheads="1"/>
              </p:cNvSpPr>
              <p:nvPr/>
            </p:nvSpPr>
            <p:spPr bwMode="auto">
              <a:xfrm>
                <a:off x="4305300" y="280670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sp>
            <p:nvSpPr>
              <p:cNvPr id="126" name="Rectangle 216"/>
              <p:cNvSpPr>
                <a:spLocks noChangeArrowheads="1"/>
              </p:cNvSpPr>
              <p:nvPr/>
            </p:nvSpPr>
            <p:spPr bwMode="auto">
              <a:xfrm>
                <a:off x="5524500" y="198120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sp>
            <p:nvSpPr>
              <p:cNvPr id="127" name="Rectangle 217"/>
              <p:cNvSpPr>
                <a:spLocks noChangeArrowheads="1"/>
              </p:cNvSpPr>
              <p:nvPr/>
            </p:nvSpPr>
            <p:spPr bwMode="auto">
              <a:xfrm>
                <a:off x="5524500" y="280670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grpSp>
        <p:sp>
          <p:nvSpPr>
            <p:cNvPr id="52" name="Line 219"/>
            <p:cNvSpPr>
              <a:spLocks noChangeShapeType="1"/>
            </p:cNvSpPr>
            <p:nvPr/>
          </p:nvSpPr>
          <p:spPr bwMode="auto">
            <a:xfrm>
              <a:off x="4108450" y="4489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53" name="Line 220"/>
            <p:cNvSpPr>
              <a:spLocks noChangeShapeType="1"/>
            </p:cNvSpPr>
            <p:nvPr/>
          </p:nvSpPr>
          <p:spPr bwMode="auto">
            <a:xfrm>
              <a:off x="4689475" y="4489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54" name="Line 221"/>
            <p:cNvSpPr>
              <a:spLocks noChangeShapeType="1"/>
            </p:cNvSpPr>
            <p:nvPr/>
          </p:nvSpPr>
          <p:spPr bwMode="auto">
            <a:xfrm>
              <a:off x="4108450" y="5124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55" name="Line 222"/>
            <p:cNvSpPr>
              <a:spLocks noChangeShapeType="1"/>
            </p:cNvSpPr>
            <p:nvPr/>
          </p:nvSpPr>
          <p:spPr bwMode="auto">
            <a:xfrm>
              <a:off x="4108450" y="531971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56" name="Line 223"/>
            <p:cNvSpPr>
              <a:spLocks noChangeShapeType="1"/>
            </p:cNvSpPr>
            <p:nvPr/>
          </p:nvSpPr>
          <p:spPr bwMode="auto">
            <a:xfrm>
              <a:off x="4689475" y="5124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57" name="Line 224"/>
            <p:cNvSpPr>
              <a:spLocks noChangeShapeType="1"/>
            </p:cNvSpPr>
            <p:nvPr/>
          </p:nvSpPr>
          <p:spPr bwMode="auto">
            <a:xfrm>
              <a:off x="4689475" y="531971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58" name="Line 225"/>
            <p:cNvSpPr>
              <a:spLocks noChangeShapeType="1"/>
            </p:cNvSpPr>
            <p:nvPr/>
          </p:nvSpPr>
          <p:spPr bwMode="auto">
            <a:xfrm>
              <a:off x="5319713" y="4489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59" name="Line 226"/>
            <p:cNvSpPr>
              <a:spLocks noChangeShapeType="1"/>
            </p:cNvSpPr>
            <p:nvPr/>
          </p:nvSpPr>
          <p:spPr bwMode="auto">
            <a:xfrm>
              <a:off x="5902325" y="4489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60" name="Line 227"/>
            <p:cNvSpPr>
              <a:spLocks noChangeShapeType="1"/>
            </p:cNvSpPr>
            <p:nvPr/>
          </p:nvSpPr>
          <p:spPr bwMode="auto">
            <a:xfrm>
              <a:off x="5319713" y="5124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61" name="Line 228"/>
            <p:cNvSpPr>
              <a:spLocks noChangeShapeType="1"/>
            </p:cNvSpPr>
            <p:nvPr/>
          </p:nvSpPr>
          <p:spPr bwMode="auto">
            <a:xfrm>
              <a:off x="5319713" y="531971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62" name="Line 229"/>
            <p:cNvSpPr>
              <a:spLocks noChangeShapeType="1"/>
            </p:cNvSpPr>
            <p:nvPr/>
          </p:nvSpPr>
          <p:spPr bwMode="auto">
            <a:xfrm>
              <a:off x="5902325" y="5124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64" name="Line 231"/>
            <p:cNvSpPr>
              <a:spLocks noChangeShapeType="1"/>
            </p:cNvSpPr>
            <p:nvPr/>
          </p:nvSpPr>
          <p:spPr bwMode="auto">
            <a:xfrm>
              <a:off x="2895600" y="4489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65" name="Line 232"/>
            <p:cNvSpPr>
              <a:spLocks noChangeShapeType="1"/>
            </p:cNvSpPr>
            <p:nvPr/>
          </p:nvSpPr>
          <p:spPr bwMode="auto">
            <a:xfrm>
              <a:off x="3478213" y="4489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66" name="Line 233"/>
            <p:cNvSpPr>
              <a:spLocks noChangeShapeType="1"/>
            </p:cNvSpPr>
            <p:nvPr/>
          </p:nvSpPr>
          <p:spPr bwMode="auto">
            <a:xfrm>
              <a:off x="2895600" y="5124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68" name="Line 235"/>
            <p:cNvSpPr>
              <a:spLocks noChangeShapeType="1"/>
            </p:cNvSpPr>
            <p:nvPr/>
          </p:nvSpPr>
          <p:spPr bwMode="auto">
            <a:xfrm>
              <a:off x="3478213" y="512445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69" name="Line 236"/>
            <p:cNvSpPr>
              <a:spLocks noChangeShapeType="1"/>
            </p:cNvSpPr>
            <p:nvPr/>
          </p:nvSpPr>
          <p:spPr bwMode="auto">
            <a:xfrm>
              <a:off x="3478213" y="5319713"/>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70" name="Line 237"/>
            <p:cNvSpPr>
              <a:spLocks noChangeShapeType="1"/>
            </p:cNvSpPr>
            <p:nvPr/>
          </p:nvSpPr>
          <p:spPr bwMode="auto">
            <a:xfrm>
              <a:off x="3671888" y="5319713"/>
              <a:ext cx="4365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71" name="Line 238"/>
            <p:cNvSpPr>
              <a:spLocks noChangeShapeType="1"/>
            </p:cNvSpPr>
            <p:nvPr/>
          </p:nvSpPr>
          <p:spPr bwMode="auto">
            <a:xfrm>
              <a:off x="4883150" y="5319713"/>
              <a:ext cx="4365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72" name="Line 239"/>
            <p:cNvSpPr>
              <a:spLocks noChangeShapeType="1"/>
            </p:cNvSpPr>
            <p:nvPr/>
          </p:nvSpPr>
          <p:spPr bwMode="auto">
            <a:xfrm>
              <a:off x="3671888" y="4489450"/>
              <a:ext cx="436563" cy="635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73" name="Line 240"/>
            <p:cNvSpPr>
              <a:spLocks noChangeShapeType="1"/>
            </p:cNvSpPr>
            <p:nvPr/>
          </p:nvSpPr>
          <p:spPr bwMode="auto">
            <a:xfrm>
              <a:off x="4883150" y="4489450"/>
              <a:ext cx="436563" cy="635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74" name="Line 241"/>
            <p:cNvSpPr>
              <a:spLocks noChangeShapeType="1"/>
            </p:cNvSpPr>
            <p:nvPr/>
          </p:nvSpPr>
          <p:spPr bwMode="auto">
            <a:xfrm flipV="1">
              <a:off x="4883150" y="4489450"/>
              <a:ext cx="436563" cy="635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75" name="Line 242"/>
            <p:cNvSpPr>
              <a:spLocks noChangeShapeType="1"/>
            </p:cNvSpPr>
            <p:nvPr/>
          </p:nvSpPr>
          <p:spPr bwMode="auto">
            <a:xfrm flipV="1">
              <a:off x="3671888" y="4489450"/>
              <a:ext cx="436563" cy="635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76" name="Line 243"/>
            <p:cNvSpPr>
              <a:spLocks noChangeShapeType="1"/>
            </p:cNvSpPr>
            <p:nvPr/>
          </p:nvSpPr>
          <p:spPr bwMode="auto">
            <a:xfrm>
              <a:off x="4108450" y="42926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77" name="Line 244"/>
            <p:cNvSpPr>
              <a:spLocks noChangeShapeType="1"/>
            </p:cNvSpPr>
            <p:nvPr/>
          </p:nvSpPr>
          <p:spPr bwMode="auto">
            <a:xfrm>
              <a:off x="4689475" y="42926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78" name="Line 245"/>
            <p:cNvSpPr>
              <a:spLocks noChangeShapeType="1"/>
            </p:cNvSpPr>
            <p:nvPr/>
          </p:nvSpPr>
          <p:spPr bwMode="auto">
            <a:xfrm>
              <a:off x="5319713" y="42926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81" name="Line 248"/>
            <p:cNvSpPr>
              <a:spLocks noChangeShapeType="1"/>
            </p:cNvSpPr>
            <p:nvPr/>
          </p:nvSpPr>
          <p:spPr bwMode="auto">
            <a:xfrm>
              <a:off x="3478213" y="4292600"/>
              <a:ext cx="1936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82" name="Line 249"/>
            <p:cNvSpPr>
              <a:spLocks noChangeShapeType="1"/>
            </p:cNvSpPr>
            <p:nvPr/>
          </p:nvSpPr>
          <p:spPr bwMode="auto">
            <a:xfrm>
              <a:off x="3671888" y="4292600"/>
              <a:ext cx="4365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83" name="Line 250"/>
            <p:cNvSpPr>
              <a:spLocks noChangeShapeType="1"/>
            </p:cNvSpPr>
            <p:nvPr/>
          </p:nvSpPr>
          <p:spPr bwMode="auto">
            <a:xfrm>
              <a:off x="4883150" y="4292600"/>
              <a:ext cx="4365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84" name="Rectangle 251"/>
            <p:cNvSpPr>
              <a:spLocks noChangeArrowheads="1"/>
            </p:cNvSpPr>
            <p:nvPr/>
          </p:nvSpPr>
          <p:spPr bwMode="auto">
            <a:xfrm>
              <a:off x="3086100" y="419735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sp>
          <p:nvSpPr>
            <p:cNvPr id="85" name="Rectangle 252"/>
            <p:cNvSpPr>
              <a:spLocks noChangeArrowheads="1"/>
            </p:cNvSpPr>
            <p:nvPr/>
          </p:nvSpPr>
          <p:spPr bwMode="auto">
            <a:xfrm>
              <a:off x="3086100" y="502285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sp>
          <p:nvSpPr>
            <p:cNvPr id="86" name="Rectangle 253"/>
            <p:cNvSpPr>
              <a:spLocks noChangeArrowheads="1"/>
            </p:cNvSpPr>
            <p:nvPr/>
          </p:nvSpPr>
          <p:spPr bwMode="auto">
            <a:xfrm>
              <a:off x="4305300" y="419735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sp>
          <p:nvSpPr>
            <p:cNvPr id="87" name="Rectangle 254"/>
            <p:cNvSpPr>
              <a:spLocks noChangeArrowheads="1"/>
            </p:cNvSpPr>
            <p:nvPr/>
          </p:nvSpPr>
          <p:spPr bwMode="auto">
            <a:xfrm>
              <a:off x="4305300" y="502285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sp>
          <p:nvSpPr>
            <p:cNvPr id="88" name="Rectangle 255"/>
            <p:cNvSpPr>
              <a:spLocks noChangeArrowheads="1"/>
            </p:cNvSpPr>
            <p:nvPr/>
          </p:nvSpPr>
          <p:spPr bwMode="auto">
            <a:xfrm>
              <a:off x="5524500" y="419735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sp>
          <p:nvSpPr>
            <p:cNvPr id="89" name="Rectangle 256"/>
            <p:cNvSpPr>
              <a:spLocks noChangeArrowheads="1"/>
            </p:cNvSpPr>
            <p:nvPr/>
          </p:nvSpPr>
          <p:spPr bwMode="auto">
            <a:xfrm>
              <a:off x="5524500" y="5022850"/>
              <a:ext cx="381000" cy="381000"/>
            </a:xfrm>
            <a:prstGeom prst="rect">
              <a:avLst/>
            </a:prstGeom>
            <a:solidFill>
              <a:srgbClr val="FFFF00"/>
            </a:solidFill>
            <a:ln w="28575">
              <a:solidFill>
                <a:schemeClr val="tx1"/>
              </a:solidFill>
              <a:miter lim="800000"/>
              <a:headEnd/>
              <a:tailEnd/>
            </a:ln>
            <a:effectLst/>
          </p:spPr>
          <p:txBody>
            <a:bodyPr wrap="none" anchor="ctr"/>
            <a:lstStyle/>
            <a:p>
              <a:endParaRPr lang="pl-PL"/>
            </a:p>
          </p:txBody>
        </p:sp>
      </p:grpSp>
    </p:spTree>
    <p:extLst>
      <p:ext uri="{BB962C8B-B14F-4D97-AF65-F5344CB8AC3E}">
        <p14:creationId xmlns:p14="http://schemas.microsoft.com/office/powerpoint/2010/main" val="669482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wipe(left)">
                                      <p:cBhvr>
                                        <p:cTn id="7"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altLang="pl-PL" sz="2400" dirty="0"/>
              <a:t>Multicast Network</a:t>
            </a:r>
            <a:endParaRPr lang="pl-PL" sz="2400" dirty="0"/>
          </a:p>
        </p:txBody>
      </p:sp>
      <p:sp>
        <p:nvSpPr>
          <p:cNvPr id="3" name="Rectangle 3"/>
          <p:cNvSpPr txBox="1">
            <a:spLocks noChangeArrowheads="1"/>
          </p:cNvSpPr>
          <p:nvPr/>
        </p:nvSpPr>
        <p:spPr>
          <a:xfrm>
            <a:off x="539552" y="1481138"/>
            <a:ext cx="8028384" cy="1716087"/>
          </a:xfrm>
          <a:prstGeom prst="rect">
            <a:avLst/>
          </a:prstGeom>
        </p:spPr>
        <p:txBody>
          <a:bodyPr/>
          <a:lst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2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en-US" altLang="pl-PL" kern="0" dirty="0" smtClean="0"/>
              <a:t>In a multicast connection a single input </a:t>
            </a:r>
            <a:r>
              <a:rPr lang="pl-PL" altLang="pl-PL" kern="0" dirty="0" smtClean="0"/>
              <a:t/>
            </a:r>
            <a:br>
              <a:rPr lang="pl-PL" altLang="pl-PL" kern="0" dirty="0" smtClean="0"/>
            </a:br>
            <a:r>
              <a:rPr lang="en-US" altLang="pl-PL" kern="0" dirty="0" smtClean="0"/>
              <a:t>is connected to a multiplicity of outputs</a:t>
            </a:r>
            <a:endParaRPr lang="en-US" altLang="pl-PL" kern="0" dirty="0"/>
          </a:p>
        </p:txBody>
      </p:sp>
      <p:sp>
        <p:nvSpPr>
          <p:cNvPr id="4" name="Rectangle 4"/>
          <p:cNvSpPr>
            <a:spLocks noChangeArrowheads="1"/>
          </p:cNvSpPr>
          <p:nvPr/>
        </p:nvSpPr>
        <p:spPr bwMode="auto">
          <a:xfrm>
            <a:off x="2819400" y="3324225"/>
            <a:ext cx="3352800" cy="2362200"/>
          </a:xfrm>
          <a:prstGeom prst="rect">
            <a:avLst/>
          </a:prstGeom>
          <a:solidFill>
            <a:srgbClr val="FFFFCC"/>
          </a:solidFill>
          <a:ln w="57150">
            <a:solidFill>
              <a:schemeClr val="tx1"/>
            </a:solidFill>
            <a:miter lim="800000"/>
            <a:headEnd/>
            <a:tailEnd/>
          </a:ln>
          <a:effectLst/>
        </p:spPr>
        <p:txBody>
          <a:bodyPr wrap="none" anchor="ctr"/>
          <a:lstStyle/>
          <a:p>
            <a:endParaRPr lang="pl-PL"/>
          </a:p>
        </p:txBody>
      </p:sp>
      <p:grpSp>
        <p:nvGrpSpPr>
          <p:cNvPr id="5" name="Group 5"/>
          <p:cNvGrpSpPr>
            <a:grpSpLocks/>
          </p:cNvGrpSpPr>
          <p:nvPr/>
        </p:nvGrpSpPr>
        <p:grpSpPr bwMode="auto">
          <a:xfrm>
            <a:off x="1828800" y="3476625"/>
            <a:ext cx="5334000" cy="2057400"/>
            <a:chOff x="1152" y="1728"/>
            <a:chExt cx="3360" cy="1296"/>
          </a:xfrm>
        </p:grpSpPr>
        <p:sp>
          <p:nvSpPr>
            <p:cNvPr id="6" name="Line 6"/>
            <p:cNvSpPr>
              <a:spLocks noChangeShapeType="1"/>
            </p:cNvSpPr>
            <p:nvPr/>
          </p:nvSpPr>
          <p:spPr bwMode="auto">
            <a:xfrm>
              <a:off x="1152" y="2352"/>
              <a:ext cx="62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7" name="Line 7"/>
            <p:cNvSpPr>
              <a:spLocks noChangeShapeType="1"/>
            </p:cNvSpPr>
            <p:nvPr/>
          </p:nvSpPr>
          <p:spPr bwMode="auto">
            <a:xfrm flipV="1">
              <a:off x="1776" y="1728"/>
              <a:ext cx="2112" cy="624"/>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8" name="Line 8"/>
            <p:cNvSpPr>
              <a:spLocks noChangeShapeType="1"/>
            </p:cNvSpPr>
            <p:nvPr/>
          </p:nvSpPr>
          <p:spPr bwMode="auto">
            <a:xfrm flipV="1">
              <a:off x="1776" y="2064"/>
              <a:ext cx="2112" cy="288"/>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9" name="Line 9"/>
            <p:cNvSpPr>
              <a:spLocks noChangeShapeType="1"/>
            </p:cNvSpPr>
            <p:nvPr/>
          </p:nvSpPr>
          <p:spPr bwMode="auto">
            <a:xfrm>
              <a:off x="1776" y="2352"/>
              <a:ext cx="2112" cy="144"/>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10" name="Line 10"/>
            <p:cNvSpPr>
              <a:spLocks noChangeShapeType="1"/>
            </p:cNvSpPr>
            <p:nvPr/>
          </p:nvSpPr>
          <p:spPr bwMode="auto">
            <a:xfrm>
              <a:off x="1776" y="2352"/>
              <a:ext cx="2112" cy="384"/>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11" name="Line 11"/>
            <p:cNvSpPr>
              <a:spLocks noChangeShapeType="1"/>
            </p:cNvSpPr>
            <p:nvPr/>
          </p:nvSpPr>
          <p:spPr bwMode="auto">
            <a:xfrm>
              <a:off x="1776" y="2352"/>
              <a:ext cx="2112" cy="672"/>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12" name="Line 12"/>
            <p:cNvSpPr>
              <a:spLocks noChangeShapeType="1"/>
            </p:cNvSpPr>
            <p:nvPr/>
          </p:nvSpPr>
          <p:spPr bwMode="auto">
            <a:xfrm>
              <a:off x="3888" y="1728"/>
              <a:ext cx="62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13" name="Line 13"/>
            <p:cNvSpPr>
              <a:spLocks noChangeShapeType="1"/>
            </p:cNvSpPr>
            <p:nvPr/>
          </p:nvSpPr>
          <p:spPr bwMode="auto">
            <a:xfrm>
              <a:off x="3888" y="2064"/>
              <a:ext cx="62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14" name="Line 14"/>
            <p:cNvSpPr>
              <a:spLocks noChangeShapeType="1"/>
            </p:cNvSpPr>
            <p:nvPr/>
          </p:nvSpPr>
          <p:spPr bwMode="auto">
            <a:xfrm>
              <a:off x="3888" y="2496"/>
              <a:ext cx="62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15" name="Line 15"/>
            <p:cNvSpPr>
              <a:spLocks noChangeShapeType="1"/>
            </p:cNvSpPr>
            <p:nvPr/>
          </p:nvSpPr>
          <p:spPr bwMode="auto">
            <a:xfrm>
              <a:off x="3888" y="2736"/>
              <a:ext cx="62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16" name="Line 16"/>
            <p:cNvSpPr>
              <a:spLocks noChangeShapeType="1"/>
            </p:cNvSpPr>
            <p:nvPr/>
          </p:nvSpPr>
          <p:spPr bwMode="auto">
            <a:xfrm>
              <a:off x="3888" y="3024"/>
              <a:ext cx="62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grpSp>
    </p:spTree>
    <p:extLst>
      <p:ext uri="{BB962C8B-B14F-4D97-AF65-F5344CB8AC3E}">
        <p14:creationId xmlns:p14="http://schemas.microsoft.com/office/powerpoint/2010/main" val="341265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22" name="Group 2"/>
          <p:cNvGrpSpPr>
            <a:grpSpLocks/>
          </p:cNvGrpSpPr>
          <p:nvPr/>
        </p:nvGrpSpPr>
        <p:grpSpPr bwMode="auto">
          <a:xfrm>
            <a:off x="1752600" y="4702175"/>
            <a:ext cx="1244600" cy="446088"/>
            <a:chOff x="1662" y="2962"/>
            <a:chExt cx="576" cy="206"/>
          </a:xfrm>
        </p:grpSpPr>
        <p:grpSp>
          <p:nvGrpSpPr>
            <p:cNvPr id="184323" name="Group 3"/>
            <p:cNvGrpSpPr>
              <a:grpSpLocks/>
            </p:cNvGrpSpPr>
            <p:nvPr/>
          </p:nvGrpSpPr>
          <p:grpSpPr bwMode="auto">
            <a:xfrm>
              <a:off x="1662" y="2976"/>
              <a:ext cx="576" cy="192"/>
              <a:chOff x="1800" y="2976"/>
              <a:chExt cx="624" cy="192"/>
            </a:xfrm>
          </p:grpSpPr>
          <p:sp>
            <p:nvSpPr>
              <p:cNvPr id="184324" name="Line 4"/>
              <p:cNvSpPr>
                <a:spLocks noChangeShapeType="1"/>
              </p:cNvSpPr>
              <p:nvPr/>
            </p:nvSpPr>
            <p:spPr bwMode="auto">
              <a:xfrm flipV="1">
                <a:off x="1800" y="2976"/>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25" name="Line 5"/>
              <p:cNvSpPr>
                <a:spLocks noChangeShapeType="1"/>
              </p:cNvSpPr>
              <p:nvPr/>
            </p:nvSpPr>
            <p:spPr bwMode="auto">
              <a:xfrm>
                <a:off x="1852" y="2976"/>
                <a:ext cx="52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26" name="Line 6"/>
              <p:cNvSpPr>
                <a:spLocks noChangeShapeType="1"/>
              </p:cNvSpPr>
              <p:nvPr/>
            </p:nvSpPr>
            <p:spPr bwMode="auto">
              <a:xfrm>
                <a:off x="2372" y="2976"/>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27" name="Line 7"/>
              <p:cNvSpPr>
                <a:spLocks noChangeShapeType="1"/>
              </p:cNvSpPr>
              <p:nvPr/>
            </p:nvSpPr>
            <p:spPr bwMode="auto">
              <a:xfrm flipH="1">
                <a:off x="2372" y="307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28" name="Line 8"/>
              <p:cNvSpPr>
                <a:spLocks noChangeShapeType="1"/>
              </p:cNvSpPr>
              <p:nvPr/>
            </p:nvSpPr>
            <p:spPr bwMode="auto">
              <a:xfrm flipH="1">
                <a:off x="1852" y="3168"/>
                <a:ext cx="52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29" name="Line 9"/>
              <p:cNvSpPr>
                <a:spLocks noChangeShapeType="1"/>
              </p:cNvSpPr>
              <p:nvPr/>
            </p:nvSpPr>
            <p:spPr bwMode="auto">
              <a:xfrm flipH="1" flipV="1">
                <a:off x="1800" y="307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84330" name="Rectangle 10"/>
            <p:cNvSpPr>
              <a:spLocks noChangeArrowheads="1"/>
            </p:cNvSpPr>
            <p:nvPr/>
          </p:nvSpPr>
          <p:spPr bwMode="auto">
            <a:xfrm>
              <a:off x="1838" y="2962"/>
              <a:ext cx="224" cy="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A1</a:t>
              </a:r>
            </a:p>
          </p:txBody>
        </p:sp>
      </p:grpSp>
      <p:grpSp>
        <p:nvGrpSpPr>
          <p:cNvPr id="184331" name="Group 11"/>
          <p:cNvGrpSpPr>
            <a:grpSpLocks/>
          </p:cNvGrpSpPr>
          <p:nvPr/>
        </p:nvGrpSpPr>
        <p:grpSpPr bwMode="auto">
          <a:xfrm>
            <a:off x="2997200" y="4702175"/>
            <a:ext cx="1244600" cy="1690688"/>
            <a:chOff x="2238" y="2962"/>
            <a:chExt cx="576" cy="782"/>
          </a:xfrm>
        </p:grpSpPr>
        <p:grpSp>
          <p:nvGrpSpPr>
            <p:cNvPr id="184332" name="Group 12"/>
            <p:cNvGrpSpPr>
              <a:grpSpLocks/>
            </p:cNvGrpSpPr>
            <p:nvPr/>
          </p:nvGrpSpPr>
          <p:grpSpPr bwMode="auto">
            <a:xfrm>
              <a:off x="2238" y="3264"/>
              <a:ext cx="384" cy="192"/>
              <a:chOff x="2424" y="3264"/>
              <a:chExt cx="416" cy="192"/>
            </a:xfrm>
          </p:grpSpPr>
          <p:sp>
            <p:nvSpPr>
              <p:cNvPr id="184333" name="Line 13"/>
              <p:cNvSpPr>
                <a:spLocks noChangeShapeType="1"/>
              </p:cNvSpPr>
              <p:nvPr/>
            </p:nvSpPr>
            <p:spPr bwMode="auto">
              <a:xfrm flipH="1">
                <a:off x="2424" y="3264"/>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34" name="Line 14"/>
              <p:cNvSpPr>
                <a:spLocks noChangeShapeType="1"/>
              </p:cNvSpPr>
              <p:nvPr/>
            </p:nvSpPr>
            <p:spPr bwMode="auto">
              <a:xfrm>
                <a:off x="2424" y="3360"/>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35" name="Line 15"/>
              <p:cNvSpPr>
                <a:spLocks noChangeShapeType="1"/>
              </p:cNvSpPr>
              <p:nvPr/>
            </p:nvSpPr>
            <p:spPr bwMode="auto">
              <a:xfrm>
                <a:off x="2476" y="3264"/>
                <a:ext cx="26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36" name="Line 16"/>
              <p:cNvSpPr>
                <a:spLocks noChangeShapeType="1"/>
              </p:cNvSpPr>
              <p:nvPr/>
            </p:nvSpPr>
            <p:spPr bwMode="auto">
              <a:xfrm>
                <a:off x="2736" y="3264"/>
                <a:ext cx="5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37" name="Line 17"/>
              <p:cNvSpPr>
                <a:spLocks noChangeShapeType="1"/>
              </p:cNvSpPr>
              <p:nvPr/>
            </p:nvSpPr>
            <p:spPr bwMode="auto">
              <a:xfrm>
                <a:off x="2788" y="3264"/>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38" name="Line 18"/>
              <p:cNvSpPr>
                <a:spLocks noChangeShapeType="1"/>
              </p:cNvSpPr>
              <p:nvPr/>
            </p:nvSpPr>
            <p:spPr bwMode="auto">
              <a:xfrm flipH="1">
                <a:off x="2788" y="3360"/>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39" name="Line 19"/>
              <p:cNvSpPr>
                <a:spLocks noChangeShapeType="1"/>
              </p:cNvSpPr>
              <p:nvPr/>
            </p:nvSpPr>
            <p:spPr bwMode="auto">
              <a:xfrm>
                <a:off x="2476" y="3456"/>
                <a:ext cx="31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84340" name="Group 20"/>
            <p:cNvGrpSpPr>
              <a:grpSpLocks/>
            </p:cNvGrpSpPr>
            <p:nvPr/>
          </p:nvGrpSpPr>
          <p:grpSpPr bwMode="auto">
            <a:xfrm>
              <a:off x="2622" y="3552"/>
              <a:ext cx="192" cy="192"/>
              <a:chOff x="2840" y="3552"/>
              <a:chExt cx="208" cy="192"/>
            </a:xfrm>
          </p:grpSpPr>
          <p:sp>
            <p:nvSpPr>
              <p:cNvPr id="184341" name="Line 21"/>
              <p:cNvSpPr>
                <a:spLocks noChangeShapeType="1"/>
              </p:cNvSpPr>
              <p:nvPr/>
            </p:nvSpPr>
            <p:spPr bwMode="auto">
              <a:xfrm flipV="1">
                <a:off x="2840" y="355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42" name="Line 22"/>
              <p:cNvSpPr>
                <a:spLocks noChangeShapeType="1"/>
              </p:cNvSpPr>
              <p:nvPr/>
            </p:nvSpPr>
            <p:spPr bwMode="auto">
              <a:xfrm flipH="1" flipV="1">
                <a:off x="2840" y="3648"/>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43" name="Line 23"/>
              <p:cNvSpPr>
                <a:spLocks noChangeShapeType="1"/>
              </p:cNvSpPr>
              <p:nvPr/>
            </p:nvSpPr>
            <p:spPr bwMode="auto">
              <a:xfrm>
                <a:off x="2996" y="355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44" name="Line 24"/>
              <p:cNvSpPr>
                <a:spLocks noChangeShapeType="1"/>
              </p:cNvSpPr>
              <p:nvPr/>
            </p:nvSpPr>
            <p:spPr bwMode="auto">
              <a:xfrm flipH="1">
                <a:off x="2996" y="3648"/>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45" name="Line 25"/>
              <p:cNvSpPr>
                <a:spLocks noChangeShapeType="1"/>
              </p:cNvSpPr>
              <p:nvPr/>
            </p:nvSpPr>
            <p:spPr bwMode="auto">
              <a:xfrm>
                <a:off x="2892" y="3552"/>
                <a:ext cx="10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46" name="Line 26"/>
              <p:cNvSpPr>
                <a:spLocks noChangeShapeType="1"/>
              </p:cNvSpPr>
              <p:nvPr/>
            </p:nvSpPr>
            <p:spPr bwMode="auto">
              <a:xfrm>
                <a:off x="2892" y="3744"/>
                <a:ext cx="10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84347" name="Group 27"/>
            <p:cNvGrpSpPr>
              <a:grpSpLocks/>
            </p:cNvGrpSpPr>
            <p:nvPr/>
          </p:nvGrpSpPr>
          <p:grpSpPr bwMode="auto">
            <a:xfrm>
              <a:off x="2238" y="2976"/>
              <a:ext cx="576" cy="192"/>
              <a:chOff x="2424" y="2976"/>
              <a:chExt cx="624" cy="192"/>
            </a:xfrm>
          </p:grpSpPr>
          <p:sp>
            <p:nvSpPr>
              <p:cNvPr id="184348" name="Line 28"/>
              <p:cNvSpPr>
                <a:spLocks noChangeShapeType="1"/>
              </p:cNvSpPr>
              <p:nvPr/>
            </p:nvSpPr>
            <p:spPr bwMode="auto">
              <a:xfrm flipV="1">
                <a:off x="2424" y="2976"/>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49" name="Line 29"/>
              <p:cNvSpPr>
                <a:spLocks noChangeShapeType="1"/>
              </p:cNvSpPr>
              <p:nvPr/>
            </p:nvSpPr>
            <p:spPr bwMode="auto">
              <a:xfrm>
                <a:off x="2476" y="2976"/>
                <a:ext cx="52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50" name="Line 30"/>
              <p:cNvSpPr>
                <a:spLocks noChangeShapeType="1"/>
              </p:cNvSpPr>
              <p:nvPr/>
            </p:nvSpPr>
            <p:spPr bwMode="auto">
              <a:xfrm>
                <a:off x="2996" y="2976"/>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51" name="Line 31"/>
              <p:cNvSpPr>
                <a:spLocks noChangeShapeType="1"/>
              </p:cNvSpPr>
              <p:nvPr/>
            </p:nvSpPr>
            <p:spPr bwMode="auto">
              <a:xfrm flipH="1">
                <a:off x="2996" y="307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52" name="Line 32"/>
              <p:cNvSpPr>
                <a:spLocks noChangeShapeType="1"/>
              </p:cNvSpPr>
              <p:nvPr/>
            </p:nvSpPr>
            <p:spPr bwMode="auto">
              <a:xfrm flipH="1">
                <a:off x="2476" y="3168"/>
                <a:ext cx="52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53" name="Line 33"/>
              <p:cNvSpPr>
                <a:spLocks noChangeShapeType="1"/>
              </p:cNvSpPr>
              <p:nvPr/>
            </p:nvSpPr>
            <p:spPr bwMode="auto">
              <a:xfrm flipH="1" flipV="1">
                <a:off x="2424" y="307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84354" name="Rectangle 34"/>
            <p:cNvSpPr>
              <a:spLocks noChangeArrowheads="1"/>
            </p:cNvSpPr>
            <p:nvPr/>
          </p:nvSpPr>
          <p:spPr bwMode="auto">
            <a:xfrm>
              <a:off x="2413" y="2962"/>
              <a:ext cx="226" cy="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B1</a:t>
              </a:r>
            </a:p>
          </p:txBody>
        </p:sp>
        <p:sp>
          <p:nvSpPr>
            <p:cNvPr id="184355" name="Rectangle 35"/>
            <p:cNvSpPr>
              <a:spLocks noChangeArrowheads="1"/>
            </p:cNvSpPr>
            <p:nvPr/>
          </p:nvSpPr>
          <p:spPr bwMode="auto">
            <a:xfrm>
              <a:off x="2317" y="3250"/>
              <a:ext cx="226" cy="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A1</a:t>
              </a:r>
            </a:p>
          </p:txBody>
        </p:sp>
        <p:sp>
          <p:nvSpPr>
            <p:cNvPr id="184356" name="Rectangle 36"/>
            <p:cNvSpPr>
              <a:spLocks noChangeArrowheads="1"/>
            </p:cNvSpPr>
            <p:nvPr/>
          </p:nvSpPr>
          <p:spPr bwMode="auto">
            <a:xfrm>
              <a:off x="2628" y="3582"/>
              <a:ext cx="179"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latin typeface="+mn-lt"/>
                </a:rPr>
                <a:t>B0</a:t>
              </a:r>
            </a:p>
          </p:txBody>
        </p:sp>
      </p:grpSp>
      <p:grpSp>
        <p:nvGrpSpPr>
          <p:cNvPr id="184357" name="Group 37"/>
          <p:cNvGrpSpPr>
            <a:grpSpLocks/>
          </p:cNvGrpSpPr>
          <p:nvPr/>
        </p:nvGrpSpPr>
        <p:grpSpPr bwMode="auto">
          <a:xfrm>
            <a:off x="4241800" y="4702175"/>
            <a:ext cx="1246188" cy="1690688"/>
            <a:chOff x="2814" y="2962"/>
            <a:chExt cx="576" cy="782"/>
          </a:xfrm>
        </p:grpSpPr>
        <p:grpSp>
          <p:nvGrpSpPr>
            <p:cNvPr id="184358" name="Group 38"/>
            <p:cNvGrpSpPr>
              <a:grpSpLocks/>
            </p:cNvGrpSpPr>
            <p:nvPr/>
          </p:nvGrpSpPr>
          <p:grpSpPr bwMode="auto">
            <a:xfrm>
              <a:off x="2814" y="2976"/>
              <a:ext cx="576" cy="192"/>
              <a:chOff x="3048" y="2976"/>
              <a:chExt cx="624" cy="192"/>
            </a:xfrm>
          </p:grpSpPr>
          <p:sp>
            <p:nvSpPr>
              <p:cNvPr id="184359" name="Line 39"/>
              <p:cNvSpPr>
                <a:spLocks noChangeShapeType="1"/>
              </p:cNvSpPr>
              <p:nvPr/>
            </p:nvSpPr>
            <p:spPr bwMode="auto">
              <a:xfrm flipV="1">
                <a:off x="3048" y="2976"/>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60" name="Line 40"/>
              <p:cNvSpPr>
                <a:spLocks noChangeShapeType="1"/>
              </p:cNvSpPr>
              <p:nvPr/>
            </p:nvSpPr>
            <p:spPr bwMode="auto">
              <a:xfrm>
                <a:off x="3100" y="2976"/>
                <a:ext cx="52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61" name="Line 41"/>
              <p:cNvSpPr>
                <a:spLocks noChangeShapeType="1"/>
              </p:cNvSpPr>
              <p:nvPr/>
            </p:nvSpPr>
            <p:spPr bwMode="auto">
              <a:xfrm>
                <a:off x="3620" y="2976"/>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62" name="Line 42"/>
              <p:cNvSpPr>
                <a:spLocks noChangeShapeType="1"/>
              </p:cNvSpPr>
              <p:nvPr/>
            </p:nvSpPr>
            <p:spPr bwMode="auto">
              <a:xfrm flipH="1">
                <a:off x="3620" y="307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63" name="Line 43"/>
              <p:cNvSpPr>
                <a:spLocks noChangeShapeType="1"/>
              </p:cNvSpPr>
              <p:nvPr/>
            </p:nvSpPr>
            <p:spPr bwMode="auto">
              <a:xfrm flipH="1">
                <a:off x="3100" y="3168"/>
                <a:ext cx="52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64" name="Line 44"/>
              <p:cNvSpPr>
                <a:spLocks noChangeShapeType="1"/>
              </p:cNvSpPr>
              <p:nvPr/>
            </p:nvSpPr>
            <p:spPr bwMode="auto">
              <a:xfrm flipH="1" flipV="1">
                <a:off x="3048" y="307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84365" name="Group 45"/>
            <p:cNvGrpSpPr>
              <a:grpSpLocks/>
            </p:cNvGrpSpPr>
            <p:nvPr/>
          </p:nvGrpSpPr>
          <p:grpSpPr bwMode="auto">
            <a:xfrm>
              <a:off x="2814" y="3264"/>
              <a:ext cx="384" cy="192"/>
              <a:chOff x="3048" y="3264"/>
              <a:chExt cx="416" cy="192"/>
            </a:xfrm>
          </p:grpSpPr>
          <p:sp>
            <p:nvSpPr>
              <p:cNvPr id="184366" name="Line 46"/>
              <p:cNvSpPr>
                <a:spLocks noChangeShapeType="1"/>
              </p:cNvSpPr>
              <p:nvPr/>
            </p:nvSpPr>
            <p:spPr bwMode="auto">
              <a:xfrm flipH="1">
                <a:off x="3048" y="3264"/>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67" name="Line 47"/>
              <p:cNvSpPr>
                <a:spLocks noChangeShapeType="1"/>
              </p:cNvSpPr>
              <p:nvPr/>
            </p:nvSpPr>
            <p:spPr bwMode="auto">
              <a:xfrm>
                <a:off x="3048" y="3360"/>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68" name="Line 48"/>
              <p:cNvSpPr>
                <a:spLocks noChangeShapeType="1"/>
              </p:cNvSpPr>
              <p:nvPr/>
            </p:nvSpPr>
            <p:spPr bwMode="auto">
              <a:xfrm>
                <a:off x="3100" y="3264"/>
                <a:ext cx="26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69" name="Line 49"/>
              <p:cNvSpPr>
                <a:spLocks noChangeShapeType="1"/>
              </p:cNvSpPr>
              <p:nvPr/>
            </p:nvSpPr>
            <p:spPr bwMode="auto">
              <a:xfrm>
                <a:off x="3360" y="3264"/>
                <a:ext cx="5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70" name="Line 50"/>
              <p:cNvSpPr>
                <a:spLocks noChangeShapeType="1"/>
              </p:cNvSpPr>
              <p:nvPr/>
            </p:nvSpPr>
            <p:spPr bwMode="auto">
              <a:xfrm>
                <a:off x="3412" y="3264"/>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71" name="Line 51"/>
              <p:cNvSpPr>
                <a:spLocks noChangeShapeType="1"/>
              </p:cNvSpPr>
              <p:nvPr/>
            </p:nvSpPr>
            <p:spPr bwMode="auto">
              <a:xfrm flipH="1">
                <a:off x="3412" y="3360"/>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72" name="Line 52"/>
              <p:cNvSpPr>
                <a:spLocks noChangeShapeType="1"/>
              </p:cNvSpPr>
              <p:nvPr/>
            </p:nvSpPr>
            <p:spPr bwMode="auto">
              <a:xfrm>
                <a:off x="3100" y="3456"/>
                <a:ext cx="31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84373" name="Group 53"/>
            <p:cNvGrpSpPr>
              <a:grpSpLocks/>
            </p:cNvGrpSpPr>
            <p:nvPr/>
          </p:nvGrpSpPr>
          <p:grpSpPr bwMode="auto">
            <a:xfrm>
              <a:off x="3198" y="3552"/>
              <a:ext cx="192" cy="192"/>
              <a:chOff x="3464" y="3552"/>
              <a:chExt cx="208" cy="192"/>
            </a:xfrm>
          </p:grpSpPr>
          <p:sp>
            <p:nvSpPr>
              <p:cNvPr id="184374" name="Line 54"/>
              <p:cNvSpPr>
                <a:spLocks noChangeShapeType="1"/>
              </p:cNvSpPr>
              <p:nvPr/>
            </p:nvSpPr>
            <p:spPr bwMode="auto">
              <a:xfrm flipV="1">
                <a:off x="3464" y="355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75" name="Line 55"/>
              <p:cNvSpPr>
                <a:spLocks noChangeShapeType="1"/>
              </p:cNvSpPr>
              <p:nvPr/>
            </p:nvSpPr>
            <p:spPr bwMode="auto">
              <a:xfrm flipH="1" flipV="1">
                <a:off x="3464" y="3648"/>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76" name="Line 56"/>
              <p:cNvSpPr>
                <a:spLocks noChangeShapeType="1"/>
              </p:cNvSpPr>
              <p:nvPr/>
            </p:nvSpPr>
            <p:spPr bwMode="auto">
              <a:xfrm>
                <a:off x="3620" y="355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77" name="Line 57"/>
              <p:cNvSpPr>
                <a:spLocks noChangeShapeType="1"/>
              </p:cNvSpPr>
              <p:nvPr/>
            </p:nvSpPr>
            <p:spPr bwMode="auto">
              <a:xfrm flipH="1">
                <a:off x="3620" y="3648"/>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78" name="Line 58"/>
              <p:cNvSpPr>
                <a:spLocks noChangeShapeType="1"/>
              </p:cNvSpPr>
              <p:nvPr/>
            </p:nvSpPr>
            <p:spPr bwMode="auto">
              <a:xfrm>
                <a:off x="3516" y="3552"/>
                <a:ext cx="10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79" name="Line 59"/>
              <p:cNvSpPr>
                <a:spLocks noChangeShapeType="1"/>
              </p:cNvSpPr>
              <p:nvPr/>
            </p:nvSpPr>
            <p:spPr bwMode="auto">
              <a:xfrm>
                <a:off x="3516" y="3744"/>
                <a:ext cx="10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84380" name="Rectangle 60"/>
            <p:cNvSpPr>
              <a:spLocks noChangeArrowheads="1"/>
            </p:cNvSpPr>
            <p:nvPr/>
          </p:nvSpPr>
          <p:spPr bwMode="auto">
            <a:xfrm>
              <a:off x="2988" y="2962"/>
              <a:ext cx="227" cy="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C1</a:t>
              </a:r>
            </a:p>
          </p:txBody>
        </p:sp>
        <p:sp>
          <p:nvSpPr>
            <p:cNvPr id="184381" name="Rectangle 61"/>
            <p:cNvSpPr>
              <a:spLocks noChangeArrowheads="1"/>
            </p:cNvSpPr>
            <p:nvPr/>
          </p:nvSpPr>
          <p:spPr bwMode="auto">
            <a:xfrm>
              <a:off x="2894" y="3250"/>
              <a:ext cx="226" cy="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B1</a:t>
              </a:r>
            </a:p>
          </p:txBody>
        </p:sp>
        <p:sp>
          <p:nvSpPr>
            <p:cNvPr id="184382" name="Rectangle 62"/>
            <p:cNvSpPr>
              <a:spLocks noChangeArrowheads="1"/>
            </p:cNvSpPr>
            <p:nvPr/>
          </p:nvSpPr>
          <p:spPr bwMode="auto">
            <a:xfrm>
              <a:off x="3205" y="3582"/>
              <a:ext cx="179"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latin typeface="+mn-lt"/>
                </a:rPr>
                <a:t>A1</a:t>
              </a:r>
            </a:p>
          </p:txBody>
        </p:sp>
      </p:grpSp>
      <p:grpSp>
        <p:nvGrpSpPr>
          <p:cNvPr id="184383" name="Group 63"/>
          <p:cNvGrpSpPr>
            <a:grpSpLocks/>
          </p:cNvGrpSpPr>
          <p:nvPr/>
        </p:nvGrpSpPr>
        <p:grpSpPr bwMode="auto">
          <a:xfrm>
            <a:off x="5487988" y="4702175"/>
            <a:ext cx="1244600" cy="1690688"/>
            <a:chOff x="3457" y="2962"/>
            <a:chExt cx="784" cy="1065"/>
          </a:xfrm>
        </p:grpSpPr>
        <p:grpSp>
          <p:nvGrpSpPr>
            <p:cNvPr id="184384" name="Group 64"/>
            <p:cNvGrpSpPr>
              <a:grpSpLocks/>
            </p:cNvGrpSpPr>
            <p:nvPr/>
          </p:nvGrpSpPr>
          <p:grpSpPr bwMode="auto">
            <a:xfrm>
              <a:off x="3457" y="2981"/>
              <a:ext cx="784" cy="262"/>
              <a:chOff x="3672" y="2976"/>
              <a:chExt cx="624" cy="192"/>
            </a:xfrm>
          </p:grpSpPr>
          <p:sp>
            <p:nvSpPr>
              <p:cNvPr id="184385" name="Line 65"/>
              <p:cNvSpPr>
                <a:spLocks noChangeShapeType="1"/>
              </p:cNvSpPr>
              <p:nvPr/>
            </p:nvSpPr>
            <p:spPr bwMode="auto">
              <a:xfrm flipV="1">
                <a:off x="3672" y="2976"/>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86" name="Line 66"/>
              <p:cNvSpPr>
                <a:spLocks noChangeShapeType="1"/>
              </p:cNvSpPr>
              <p:nvPr/>
            </p:nvSpPr>
            <p:spPr bwMode="auto">
              <a:xfrm>
                <a:off x="3724" y="2976"/>
                <a:ext cx="52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87" name="Line 67"/>
              <p:cNvSpPr>
                <a:spLocks noChangeShapeType="1"/>
              </p:cNvSpPr>
              <p:nvPr/>
            </p:nvSpPr>
            <p:spPr bwMode="auto">
              <a:xfrm>
                <a:off x="4244" y="2976"/>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88" name="Line 68"/>
              <p:cNvSpPr>
                <a:spLocks noChangeShapeType="1"/>
              </p:cNvSpPr>
              <p:nvPr/>
            </p:nvSpPr>
            <p:spPr bwMode="auto">
              <a:xfrm flipH="1">
                <a:off x="4244" y="307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89" name="Line 69"/>
              <p:cNvSpPr>
                <a:spLocks noChangeShapeType="1"/>
              </p:cNvSpPr>
              <p:nvPr/>
            </p:nvSpPr>
            <p:spPr bwMode="auto">
              <a:xfrm flipH="1">
                <a:off x="3724" y="3168"/>
                <a:ext cx="52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90" name="Line 70"/>
              <p:cNvSpPr>
                <a:spLocks noChangeShapeType="1"/>
              </p:cNvSpPr>
              <p:nvPr/>
            </p:nvSpPr>
            <p:spPr bwMode="auto">
              <a:xfrm flipH="1" flipV="1">
                <a:off x="3672" y="307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84391" name="Group 71"/>
            <p:cNvGrpSpPr>
              <a:grpSpLocks/>
            </p:cNvGrpSpPr>
            <p:nvPr/>
          </p:nvGrpSpPr>
          <p:grpSpPr bwMode="auto">
            <a:xfrm>
              <a:off x="3457" y="3373"/>
              <a:ext cx="522" cy="262"/>
              <a:chOff x="3672" y="3264"/>
              <a:chExt cx="416" cy="192"/>
            </a:xfrm>
          </p:grpSpPr>
          <p:sp>
            <p:nvSpPr>
              <p:cNvPr id="184392" name="Line 72"/>
              <p:cNvSpPr>
                <a:spLocks noChangeShapeType="1"/>
              </p:cNvSpPr>
              <p:nvPr/>
            </p:nvSpPr>
            <p:spPr bwMode="auto">
              <a:xfrm flipH="1">
                <a:off x="3672" y="3264"/>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93" name="Line 73"/>
              <p:cNvSpPr>
                <a:spLocks noChangeShapeType="1"/>
              </p:cNvSpPr>
              <p:nvPr/>
            </p:nvSpPr>
            <p:spPr bwMode="auto">
              <a:xfrm>
                <a:off x="3672" y="3360"/>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94" name="Line 74"/>
              <p:cNvSpPr>
                <a:spLocks noChangeShapeType="1"/>
              </p:cNvSpPr>
              <p:nvPr/>
            </p:nvSpPr>
            <p:spPr bwMode="auto">
              <a:xfrm>
                <a:off x="3724" y="3264"/>
                <a:ext cx="26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95" name="Line 75"/>
              <p:cNvSpPr>
                <a:spLocks noChangeShapeType="1"/>
              </p:cNvSpPr>
              <p:nvPr/>
            </p:nvSpPr>
            <p:spPr bwMode="auto">
              <a:xfrm>
                <a:off x="3984" y="3264"/>
                <a:ext cx="5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96" name="Line 76"/>
              <p:cNvSpPr>
                <a:spLocks noChangeShapeType="1"/>
              </p:cNvSpPr>
              <p:nvPr/>
            </p:nvSpPr>
            <p:spPr bwMode="auto">
              <a:xfrm>
                <a:off x="4036" y="3264"/>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97" name="Line 77"/>
              <p:cNvSpPr>
                <a:spLocks noChangeShapeType="1"/>
              </p:cNvSpPr>
              <p:nvPr/>
            </p:nvSpPr>
            <p:spPr bwMode="auto">
              <a:xfrm flipH="1">
                <a:off x="4036" y="3360"/>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398" name="Line 78"/>
              <p:cNvSpPr>
                <a:spLocks noChangeShapeType="1"/>
              </p:cNvSpPr>
              <p:nvPr/>
            </p:nvSpPr>
            <p:spPr bwMode="auto">
              <a:xfrm>
                <a:off x="3724" y="3456"/>
                <a:ext cx="31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84399" name="Group 79"/>
            <p:cNvGrpSpPr>
              <a:grpSpLocks/>
            </p:cNvGrpSpPr>
            <p:nvPr/>
          </p:nvGrpSpPr>
          <p:grpSpPr bwMode="auto">
            <a:xfrm>
              <a:off x="3979" y="3766"/>
              <a:ext cx="262" cy="261"/>
              <a:chOff x="4088" y="3552"/>
              <a:chExt cx="208" cy="192"/>
            </a:xfrm>
          </p:grpSpPr>
          <p:sp>
            <p:nvSpPr>
              <p:cNvPr id="184400" name="Line 80"/>
              <p:cNvSpPr>
                <a:spLocks noChangeShapeType="1"/>
              </p:cNvSpPr>
              <p:nvPr/>
            </p:nvSpPr>
            <p:spPr bwMode="auto">
              <a:xfrm flipV="1">
                <a:off x="4088" y="355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01" name="Line 81"/>
              <p:cNvSpPr>
                <a:spLocks noChangeShapeType="1"/>
              </p:cNvSpPr>
              <p:nvPr/>
            </p:nvSpPr>
            <p:spPr bwMode="auto">
              <a:xfrm flipH="1" flipV="1">
                <a:off x="4088" y="3648"/>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02" name="Line 82"/>
              <p:cNvSpPr>
                <a:spLocks noChangeShapeType="1"/>
              </p:cNvSpPr>
              <p:nvPr/>
            </p:nvSpPr>
            <p:spPr bwMode="auto">
              <a:xfrm>
                <a:off x="4244" y="355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03" name="Line 83"/>
              <p:cNvSpPr>
                <a:spLocks noChangeShapeType="1"/>
              </p:cNvSpPr>
              <p:nvPr/>
            </p:nvSpPr>
            <p:spPr bwMode="auto">
              <a:xfrm flipH="1">
                <a:off x="4244" y="3648"/>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04" name="Line 84"/>
              <p:cNvSpPr>
                <a:spLocks noChangeShapeType="1"/>
              </p:cNvSpPr>
              <p:nvPr/>
            </p:nvSpPr>
            <p:spPr bwMode="auto">
              <a:xfrm>
                <a:off x="4140" y="3552"/>
                <a:ext cx="10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05" name="Line 85"/>
              <p:cNvSpPr>
                <a:spLocks noChangeShapeType="1"/>
              </p:cNvSpPr>
              <p:nvPr/>
            </p:nvSpPr>
            <p:spPr bwMode="auto">
              <a:xfrm>
                <a:off x="4140" y="3744"/>
                <a:ext cx="10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84406" name="Rectangle 86"/>
            <p:cNvSpPr>
              <a:spLocks noChangeArrowheads="1"/>
            </p:cNvSpPr>
            <p:nvPr/>
          </p:nvSpPr>
          <p:spPr bwMode="auto">
            <a:xfrm>
              <a:off x="3689" y="2962"/>
              <a:ext cx="3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D1</a:t>
              </a:r>
            </a:p>
          </p:txBody>
        </p:sp>
        <p:sp>
          <p:nvSpPr>
            <p:cNvPr id="184407" name="Rectangle 87"/>
            <p:cNvSpPr>
              <a:spLocks noChangeArrowheads="1"/>
            </p:cNvSpPr>
            <p:nvPr/>
          </p:nvSpPr>
          <p:spPr bwMode="auto">
            <a:xfrm>
              <a:off x="3563" y="3354"/>
              <a:ext cx="31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C1</a:t>
              </a:r>
            </a:p>
          </p:txBody>
        </p:sp>
        <p:sp>
          <p:nvSpPr>
            <p:cNvPr id="184408" name="Rectangle 88"/>
            <p:cNvSpPr>
              <a:spLocks noChangeArrowheads="1"/>
            </p:cNvSpPr>
            <p:nvPr/>
          </p:nvSpPr>
          <p:spPr bwMode="auto">
            <a:xfrm>
              <a:off x="3984" y="3806"/>
              <a:ext cx="25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latin typeface="+mn-lt"/>
                </a:rPr>
                <a:t>D0</a:t>
              </a:r>
            </a:p>
          </p:txBody>
        </p:sp>
      </p:grpSp>
      <p:grpSp>
        <p:nvGrpSpPr>
          <p:cNvPr id="184409" name="Group 89"/>
          <p:cNvGrpSpPr>
            <a:grpSpLocks/>
          </p:cNvGrpSpPr>
          <p:nvPr/>
        </p:nvGrpSpPr>
        <p:grpSpPr bwMode="auto">
          <a:xfrm>
            <a:off x="6732588" y="4732338"/>
            <a:ext cx="1244600" cy="1660525"/>
            <a:chOff x="4241" y="2981"/>
            <a:chExt cx="784" cy="1046"/>
          </a:xfrm>
        </p:grpSpPr>
        <p:sp>
          <p:nvSpPr>
            <p:cNvPr id="184410" name="Line 90"/>
            <p:cNvSpPr>
              <a:spLocks noChangeShapeType="1"/>
            </p:cNvSpPr>
            <p:nvPr/>
          </p:nvSpPr>
          <p:spPr bwMode="auto">
            <a:xfrm flipH="1">
              <a:off x="4241" y="3373"/>
              <a:ext cx="65" cy="13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11" name="Line 91"/>
            <p:cNvSpPr>
              <a:spLocks noChangeShapeType="1"/>
            </p:cNvSpPr>
            <p:nvPr/>
          </p:nvSpPr>
          <p:spPr bwMode="auto">
            <a:xfrm>
              <a:off x="4241" y="3504"/>
              <a:ext cx="65" cy="13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12" name="Line 92"/>
            <p:cNvSpPr>
              <a:spLocks noChangeShapeType="1"/>
            </p:cNvSpPr>
            <p:nvPr/>
          </p:nvSpPr>
          <p:spPr bwMode="auto">
            <a:xfrm flipH="1">
              <a:off x="4241" y="2981"/>
              <a:ext cx="65" cy="13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13" name="Line 93"/>
            <p:cNvSpPr>
              <a:spLocks noChangeShapeType="1"/>
            </p:cNvSpPr>
            <p:nvPr/>
          </p:nvSpPr>
          <p:spPr bwMode="auto">
            <a:xfrm>
              <a:off x="4241" y="3112"/>
              <a:ext cx="65" cy="13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84414" name="Group 94"/>
            <p:cNvGrpSpPr>
              <a:grpSpLocks/>
            </p:cNvGrpSpPr>
            <p:nvPr/>
          </p:nvGrpSpPr>
          <p:grpSpPr bwMode="auto">
            <a:xfrm>
              <a:off x="4306" y="2981"/>
              <a:ext cx="719" cy="1046"/>
              <a:chOff x="4014" y="2976"/>
              <a:chExt cx="528" cy="768"/>
            </a:xfrm>
          </p:grpSpPr>
          <p:sp>
            <p:nvSpPr>
              <p:cNvPr id="184415" name="Line 95"/>
              <p:cNvSpPr>
                <a:spLocks noChangeShapeType="1"/>
              </p:cNvSpPr>
              <p:nvPr/>
            </p:nvSpPr>
            <p:spPr bwMode="auto">
              <a:xfrm>
                <a:off x="4014" y="3264"/>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16" name="Line 96"/>
              <p:cNvSpPr>
                <a:spLocks noChangeShapeType="1"/>
              </p:cNvSpPr>
              <p:nvPr/>
            </p:nvSpPr>
            <p:spPr bwMode="auto">
              <a:xfrm>
                <a:off x="4254" y="3264"/>
                <a:ext cx="4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17" name="Line 97"/>
              <p:cNvSpPr>
                <a:spLocks noChangeShapeType="1"/>
              </p:cNvSpPr>
              <p:nvPr/>
            </p:nvSpPr>
            <p:spPr bwMode="auto">
              <a:xfrm>
                <a:off x="4302" y="3264"/>
                <a:ext cx="48"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18" name="Line 98"/>
              <p:cNvSpPr>
                <a:spLocks noChangeShapeType="1"/>
              </p:cNvSpPr>
              <p:nvPr/>
            </p:nvSpPr>
            <p:spPr bwMode="auto">
              <a:xfrm flipH="1">
                <a:off x="4302" y="3360"/>
                <a:ext cx="48"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19" name="Line 99"/>
              <p:cNvSpPr>
                <a:spLocks noChangeShapeType="1"/>
              </p:cNvSpPr>
              <p:nvPr/>
            </p:nvSpPr>
            <p:spPr bwMode="auto">
              <a:xfrm>
                <a:off x="4014" y="3456"/>
                <a:ext cx="2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84420" name="Group 100"/>
              <p:cNvGrpSpPr>
                <a:grpSpLocks/>
              </p:cNvGrpSpPr>
              <p:nvPr/>
            </p:nvGrpSpPr>
            <p:grpSpPr bwMode="auto">
              <a:xfrm>
                <a:off x="4350" y="3552"/>
                <a:ext cx="192" cy="192"/>
                <a:chOff x="4712" y="3552"/>
                <a:chExt cx="208" cy="192"/>
              </a:xfrm>
            </p:grpSpPr>
            <p:sp>
              <p:nvSpPr>
                <p:cNvPr id="184421" name="Line 101"/>
                <p:cNvSpPr>
                  <a:spLocks noChangeShapeType="1"/>
                </p:cNvSpPr>
                <p:nvPr/>
              </p:nvSpPr>
              <p:spPr bwMode="auto">
                <a:xfrm flipV="1">
                  <a:off x="4712" y="355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22" name="Line 102"/>
                <p:cNvSpPr>
                  <a:spLocks noChangeShapeType="1"/>
                </p:cNvSpPr>
                <p:nvPr/>
              </p:nvSpPr>
              <p:spPr bwMode="auto">
                <a:xfrm flipH="1" flipV="1">
                  <a:off x="4712" y="3648"/>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23" name="Line 103"/>
                <p:cNvSpPr>
                  <a:spLocks noChangeShapeType="1"/>
                </p:cNvSpPr>
                <p:nvPr/>
              </p:nvSpPr>
              <p:spPr bwMode="auto">
                <a:xfrm>
                  <a:off x="4868" y="3552"/>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24" name="Line 104"/>
                <p:cNvSpPr>
                  <a:spLocks noChangeShapeType="1"/>
                </p:cNvSpPr>
                <p:nvPr/>
              </p:nvSpPr>
              <p:spPr bwMode="auto">
                <a:xfrm flipH="1">
                  <a:off x="4868" y="3648"/>
                  <a:ext cx="52"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25" name="Line 105"/>
                <p:cNvSpPr>
                  <a:spLocks noChangeShapeType="1"/>
                </p:cNvSpPr>
                <p:nvPr/>
              </p:nvSpPr>
              <p:spPr bwMode="auto">
                <a:xfrm>
                  <a:off x="4764" y="3552"/>
                  <a:ext cx="10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26" name="Line 106"/>
                <p:cNvSpPr>
                  <a:spLocks noChangeShapeType="1"/>
                </p:cNvSpPr>
                <p:nvPr/>
              </p:nvSpPr>
              <p:spPr bwMode="auto">
                <a:xfrm>
                  <a:off x="4764" y="3744"/>
                  <a:ext cx="10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84427" name="Line 107"/>
              <p:cNvSpPr>
                <a:spLocks noChangeShapeType="1"/>
              </p:cNvSpPr>
              <p:nvPr/>
            </p:nvSpPr>
            <p:spPr bwMode="auto">
              <a:xfrm>
                <a:off x="4014" y="2976"/>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28" name="Line 108"/>
              <p:cNvSpPr>
                <a:spLocks noChangeShapeType="1"/>
              </p:cNvSpPr>
              <p:nvPr/>
            </p:nvSpPr>
            <p:spPr bwMode="auto">
              <a:xfrm>
                <a:off x="4014" y="3168"/>
                <a:ext cx="14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29" name="Rectangle 109"/>
              <p:cNvSpPr>
                <a:spLocks noChangeArrowheads="1"/>
              </p:cNvSpPr>
              <p:nvPr/>
            </p:nvSpPr>
            <p:spPr bwMode="auto">
              <a:xfrm>
                <a:off x="4041" y="3250"/>
                <a:ext cx="235" cy="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D1</a:t>
                </a:r>
              </a:p>
            </p:txBody>
          </p:sp>
          <p:sp>
            <p:nvSpPr>
              <p:cNvPr id="184430" name="Rectangle 110"/>
              <p:cNvSpPr>
                <a:spLocks noChangeArrowheads="1"/>
              </p:cNvSpPr>
              <p:nvPr/>
            </p:nvSpPr>
            <p:spPr bwMode="auto">
              <a:xfrm>
                <a:off x="4357" y="3582"/>
                <a:ext cx="179"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latin typeface="+mn-lt"/>
                  </a:rPr>
                  <a:t>C1</a:t>
                </a:r>
              </a:p>
            </p:txBody>
          </p:sp>
        </p:grpSp>
      </p:grpSp>
      <p:grpSp>
        <p:nvGrpSpPr>
          <p:cNvPr id="184431" name="Group 111"/>
          <p:cNvGrpSpPr>
            <a:grpSpLocks/>
          </p:cNvGrpSpPr>
          <p:nvPr/>
        </p:nvGrpSpPr>
        <p:grpSpPr bwMode="auto">
          <a:xfrm>
            <a:off x="998538" y="1701800"/>
            <a:ext cx="7343774" cy="2830513"/>
            <a:chOff x="629" y="1072"/>
            <a:chExt cx="4626" cy="1783"/>
          </a:xfrm>
        </p:grpSpPr>
        <p:sp>
          <p:nvSpPr>
            <p:cNvPr id="184432" name="AutoShape 112"/>
            <p:cNvSpPr>
              <a:spLocks noChangeArrowheads="1"/>
            </p:cNvSpPr>
            <p:nvPr/>
          </p:nvSpPr>
          <p:spPr bwMode="auto">
            <a:xfrm>
              <a:off x="2252" y="1072"/>
              <a:ext cx="547" cy="544"/>
            </a:xfrm>
            <a:prstGeom prst="roundRect">
              <a:avLst>
                <a:gd name="adj" fmla="val 12495"/>
              </a:avLst>
            </a:prstGeom>
            <a:solidFill>
              <a:srgbClr val="FFFFCC"/>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4433" name="Line 113"/>
            <p:cNvSpPr>
              <a:spLocks noChangeShapeType="1"/>
            </p:cNvSpPr>
            <p:nvPr/>
          </p:nvSpPr>
          <p:spPr bwMode="auto">
            <a:xfrm>
              <a:off x="1806" y="1344"/>
              <a:ext cx="432"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34" name="Line 114"/>
            <p:cNvSpPr>
              <a:spLocks noChangeShapeType="1"/>
            </p:cNvSpPr>
            <p:nvPr/>
          </p:nvSpPr>
          <p:spPr bwMode="auto">
            <a:xfrm>
              <a:off x="2814" y="1344"/>
              <a:ext cx="432"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35" name="Rectangle 115"/>
            <p:cNvSpPr>
              <a:spLocks noChangeArrowheads="1"/>
            </p:cNvSpPr>
            <p:nvPr/>
          </p:nvSpPr>
          <p:spPr bwMode="auto">
            <a:xfrm>
              <a:off x="2245" y="1248"/>
              <a:ext cx="275"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latin typeface="+mn-lt"/>
                </a:rPr>
                <a:t>IN</a:t>
              </a:r>
            </a:p>
          </p:txBody>
        </p:sp>
        <p:sp>
          <p:nvSpPr>
            <p:cNvPr id="184436" name="Rectangle 116"/>
            <p:cNvSpPr>
              <a:spLocks noChangeArrowheads="1"/>
            </p:cNvSpPr>
            <p:nvPr/>
          </p:nvSpPr>
          <p:spPr bwMode="auto">
            <a:xfrm>
              <a:off x="2474" y="1248"/>
              <a:ext cx="39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latin typeface="+mn-lt"/>
                </a:rPr>
                <a:t>OUT</a:t>
              </a:r>
            </a:p>
          </p:txBody>
        </p:sp>
        <p:sp>
          <p:nvSpPr>
            <p:cNvPr id="184437" name="Rectangle 117"/>
            <p:cNvSpPr>
              <a:spLocks noChangeArrowheads="1"/>
            </p:cNvSpPr>
            <p:nvPr/>
          </p:nvSpPr>
          <p:spPr bwMode="auto">
            <a:xfrm>
              <a:off x="2280" y="1440"/>
              <a:ext cx="49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latin typeface="+mn-lt"/>
                </a:rPr>
                <a:t>ADDR</a:t>
              </a:r>
            </a:p>
          </p:txBody>
        </p:sp>
        <p:sp>
          <p:nvSpPr>
            <p:cNvPr id="184438" name="Rectangle 118"/>
            <p:cNvSpPr>
              <a:spLocks noChangeArrowheads="1"/>
            </p:cNvSpPr>
            <p:nvPr/>
          </p:nvSpPr>
          <p:spPr bwMode="auto">
            <a:xfrm>
              <a:off x="2351" y="1090"/>
              <a:ext cx="34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DM</a:t>
              </a:r>
            </a:p>
          </p:txBody>
        </p:sp>
        <p:sp>
          <p:nvSpPr>
            <p:cNvPr id="184439" name="AutoShape 119"/>
            <p:cNvSpPr>
              <a:spLocks noChangeArrowheads="1"/>
            </p:cNvSpPr>
            <p:nvPr/>
          </p:nvSpPr>
          <p:spPr bwMode="auto">
            <a:xfrm>
              <a:off x="2396" y="1888"/>
              <a:ext cx="547" cy="544"/>
            </a:xfrm>
            <a:prstGeom prst="roundRect">
              <a:avLst>
                <a:gd name="adj" fmla="val 12495"/>
              </a:avLst>
            </a:prstGeom>
            <a:solidFill>
              <a:srgbClr val="FFFFCC"/>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4440" name="Rectangle 120"/>
            <p:cNvSpPr>
              <a:spLocks noChangeArrowheads="1"/>
            </p:cNvSpPr>
            <p:nvPr/>
          </p:nvSpPr>
          <p:spPr bwMode="auto">
            <a:xfrm>
              <a:off x="2533" y="2256"/>
              <a:ext cx="275"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latin typeface="+mn-lt"/>
                </a:rPr>
                <a:t>IN</a:t>
              </a:r>
            </a:p>
          </p:txBody>
        </p:sp>
        <p:sp>
          <p:nvSpPr>
            <p:cNvPr id="184441" name="Rectangle 121"/>
            <p:cNvSpPr>
              <a:spLocks noChangeArrowheads="1"/>
            </p:cNvSpPr>
            <p:nvPr/>
          </p:nvSpPr>
          <p:spPr bwMode="auto">
            <a:xfrm>
              <a:off x="2474" y="1872"/>
              <a:ext cx="39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latin typeface="+mn-lt"/>
                </a:rPr>
                <a:t>OUT</a:t>
              </a:r>
            </a:p>
          </p:txBody>
        </p:sp>
        <p:sp>
          <p:nvSpPr>
            <p:cNvPr id="184442" name="Rectangle 122"/>
            <p:cNvSpPr>
              <a:spLocks noChangeArrowheads="1"/>
            </p:cNvSpPr>
            <p:nvPr/>
          </p:nvSpPr>
          <p:spPr bwMode="auto">
            <a:xfrm>
              <a:off x="2375" y="2064"/>
              <a:ext cx="39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latin typeface="+mn-lt"/>
                </a:rPr>
                <a:t>ADDR</a:t>
              </a:r>
            </a:p>
          </p:txBody>
        </p:sp>
        <p:sp>
          <p:nvSpPr>
            <p:cNvPr id="184443" name="Rectangle 123"/>
            <p:cNvSpPr>
              <a:spLocks noChangeArrowheads="1"/>
            </p:cNvSpPr>
            <p:nvPr/>
          </p:nvSpPr>
          <p:spPr bwMode="auto">
            <a:xfrm>
              <a:off x="2643" y="2002"/>
              <a:ext cx="34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AM</a:t>
              </a:r>
            </a:p>
          </p:txBody>
        </p:sp>
        <p:sp>
          <p:nvSpPr>
            <p:cNvPr id="184444" name="Line 124"/>
            <p:cNvSpPr>
              <a:spLocks noChangeShapeType="1"/>
            </p:cNvSpPr>
            <p:nvPr/>
          </p:nvSpPr>
          <p:spPr bwMode="auto">
            <a:xfrm flipV="1">
              <a:off x="2670" y="1632"/>
              <a:ext cx="0" cy="24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45" name="Line 125"/>
            <p:cNvSpPr>
              <a:spLocks noChangeShapeType="1"/>
            </p:cNvSpPr>
            <p:nvPr/>
          </p:nvSpPr>
          <p:spPr bwMode="auto">
            <a:xfrm flipV="1">
              <a:off x="2382" y="1632"/>
              <a:ext cx="0" cy="192"/>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46" name="AutoShape 126"/>
            <p:cNvSpPr>
              <a:spLocks noChangeArrowheads="1"/>
            </p:cNvSpPr>
            <p:nvPr/>
          </p:nvSpPr>
          <p:spPr bwMode="auto">
            <a:xfrm>
              <a:off x="3260" y="1168"/>
              <a:ext cx="163" cy="352"/>
            </a:xfrm>
            <a:prstGeom prst="roundRect">
              <a:avLst>
                <a:gd name="adj" fmla="val 12495"/>
              </a:avLst>
            </a:prstGeom>
            <a:solidFill>
              <a:srgbClr val="FFFFCC"/>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4447" name="Rectangle 127"/>
            <p:cNvSpPr>
              <a:spLocks noChangeArrowheads="1"/>
            </p:cNvSpPr>
            <p:nvPr/>
          </p:nvSpPr>
          <p:spPr bwMode="auto">
            <a:xfrm>
              <a:off x="3233" y="1234"/>
              <a:ext cx="21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R</a:t>
              </a:r>
            </a:p>
          </p:txBody>
        </p:sp>
        <p:sp>
          <p:nvSpPr>
            <p:cNvPr id="184448" name="AutoShape 128"/>
            <p:cNvSpPr>
              <a:spLocks noChangeArrowheads="1"/>
            </p:cNvSpPr>
            <p:nvPr/>
          </p:nvSpPr>
          <p:spPr bwMode="auto">
            <a:xfrm>
              <a:off x="1628" y="1168"/>
              <a:ext cx="163" cy="352"/>
            </a:xfrm>
            <a:prstGeom prst="roundRect">
              <a:avLst>
                <a:gd name="adj" fmla="val 12495"/>
              </a:avLst>
            </a:prstGeom>
            <a:solidFill>
              <a:srgbClr val="FFFFCC"/>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4449" name="Rectangle 129"/>
            <p:cNvSpPr>
              <a:spLocks noChangeArrowheads="1"/>
            </p:cNvSpPr>
            <p:nvPr/>
          </p:nvSpPr>
          <p:spPr bwMode="auto">
            <a:xfrm>
              <a:off x="1601" y="1234"/>
              <a:ext cx="21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R</a:t>
              </a:r>
            </a:p>
          </p:txBody>
        </p:sp>
        <p:sp>
          <p:nvSpPr>
            <p:cNvPr id="184450" name="Line 130"/>
            <p:cNvSpPr>
              <a:spLocks noChangeShapeType="1"/>
            </p:cNvSpPr>
            <p:nvPr/>
          </p:nvSpPr>
          <p:spPr bwMode="auto">
            <a:xfrm>
              <a:off x="3438" y="1344"/>
              <a:ext cx="336"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51" name="Line 131"/>
            <p:cNvSpPr>
              <a:spLocks noChangeShapeType="1"/>
            </p:cNvSpPr>
            <p:nvPr/>
          </p:nvSpPr>
          <p:spPr bwMode="auto">
            <a:xfrm>
              <a:off x="1278" y="1344"/>
              <a:ext cx="336"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52" name="Line 132"/>
            <p:cNvSpPr>
              <a:spLocks noChangeShapeType="1"/>
            </p:cNvSpPr>
            <p:nvPr/>
          </p:nvSpPr>
          <p:spPr bwMode="auto">
            <a:xfrm flipV="1">
              <a:off x="2670" y="2448"/>
              <a:ext cx="0" cy="24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53" name="Line 133"/>
            <p:cNvSpPr>
              <a:spLocks noChangeShapeType="1"/>
            </p:cNvSpPr>
            <p:nvPr/>
          </p:nvSpPr>
          <p:spPr bwMode="auto">
            <a:xfrm>
              <a:off x="2190" y="2160"/>
              <a:ext cx="192"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54" name="AutoShape 134"/>
            <p:cNvSpPr>
              <a:spLocks noChangeArrowheads="1"/>
            </p:cNvSpPr>
            <p:nvPr/>
          </p:nvSpPr>
          <p:spPr bwMode="auto">
            <a:xfrm>
              <a:off x="1628" y="2368"/>
              <a:ext cx="355" cy="160"/>
            </a:xfrm>
            <a:prstGeom prst="roundRect">
              <a:avLst>
                <a:gd name="adj" fmla="val 12495"/>
              </a:avLst>
            </a:prstGeom>
            <a:solidFill>
              <a:srgbClr val="FFFFCC"/>
            </a:solidFill>
            <a:ln w="508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4455" name="Line 135"/>
            <p:cNvSpPr>
              <a:spLocks noChangeShapeType="1"/>
            </p:cNvSpPr>
            <p:nvPr/>
          </p:nvSpPr>
          <p:spPr bwMode="auto">
            <a:xfrm>
              <a:off x="2190" y="2160"/>
              <a:ext cx="0" cy="52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56" name="Line 136"/>
            <p:cNvSpPr>
              <a:spLocks noChangeShapeType="1"/>
            </p:cNvSpPr>
            <p:nvPr/>
          </p:nvSpPr>
          <p:spPr bwMode="auto">
            <a:xfrm flipH="1">
              <a:off x="1806" y="1824"/>
              <a:ext cx="57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57" name="Line 137"/>
            <p:cNvSpPr>
              <a:spLocks noChangeShapeType="1"/>
            </p:cNvSpPr>
            <p:nvPr/>
          </p:nvSpPr>
          <p:spPr bwMode="auto">
            <a:xfrm>
              <a:off x="1806" y="1824"/>
              <a:ext cx="0" cy="52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4458" name="Rectangle 138"/>
            <p:cNvSpPr>
              <a:spLocks noChangeArrowheads="1"/>
            </p:cNvSpPr>
            <p:nvPr/>
          </p:nvSpPr>
          <p:spPr bwMode="auto">
            <a:xfrm>
              <a:off x="1697" y="2338"/>
              <a:ext cx="21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C</a:t>
              </a:r>
            </a:p>
          </p:txBody>
        </p:sp>
        <p:sp>
          <p:nvSpPr>
            <p:cNvPr id="184459" name="Rectangle 139"/>
            <p:cNvSpPr>
              <a:spLocks noChangeArrowheads="1"/>
            </p:cNvSpPr>
            <p:nvPr/>
          </p:nvSpPr>
          <p:spPr bwMode="auto">
            <a:xfrm>
              <a:off x="1667" y="2626"/>
              <a:ext cx="1535"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Control information</a:t>
              </a:r>
            </a:p>
          </p:txBody>
        </p:sp>
        <p:sp>
          <p:nvSpPr>
            <p:cNvPr id="184460" name="Rectangle 140"/>
            <p:cNvSpPr>
              <a:spLocks noChangeArrowheads="1"/>
            </p:cNvSpPr>
            <p:nvPr/>
          </p:nvSpPr>
          <p:spPr bwMode="auto">
            <a:xfrm>
              <a:off x="629" y="1138"/>
              <a:ext cx="729" cy="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Input</a:t>
              </a:r>
              <a:br>
                <a:rPr lang="en-US" altLang="pl-PL" sz="1800">
                  <a:latin typeface="+mn-lt"/>
                </a:rPr>
              </a:br>
              <a:r>
                <a:rPr lang="en-US" altLang="pl-PL" sz="1800">
                  <a:latin typeface="+mn-lt"/>
                </a:rPr>
                <a:t>highway</a:t>
              </a:r>
            </a:p>
          </p:txBody>
        </p:sp>
        <p:sp>
          <p:nvSpPr>
            <p:cNvPr id="184461" name="Rectangle 141"/>
            <p:cNvSpPr>
              <a:spLocks noChangeArrowheads="1"/>
            </p:cNvSpPr>
            <p:nvPr/>
          </p:nvSpPr>
          <p:spPr bwMode="auto">
            <a:xfrm>
              <a:off x="3698" y="1138"/>
              <a:ext cx="729" cy="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Output</a:t>
              </a:r>
              <a:br>
                <a:rPr lang="en-US" altLang="pl-PL" sz="1800">
                  <a:latin typeface="+mn-lt"/>
                </a:rPr>
              </a:br>
              <a:r>
                <a:rPr lang="en-US" altLang="pl-PL" sz="1800">
                  <a:latin typeface="+mn-lt"/>
                </a:rPr>
                <a:t>highway</a:t>
              </a:r>
            </a:p>
          </p:txBody>
        </p:sp>
        <p:sp>
          <p:nvSpPr>
            <p:cNvPr id="184462" name="Rectangle 142"/>
            <p:cNvSpPr>
              <a:spLocks noChangeArrowheads="1"/>
            </p:cNvSpPr>
            <p:nvPr/>
          </p:nvSpPr>
          <p:spPr bwMode="auto">
            <a:xfrm>
              <a:off x="3289" y="1810"/>
              <a:ext cx="1966" cy="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800">
                  <a:latin typeface="+mn-lt"/>
                </a:rPr>
                <a:t>DM	Data Memory</a:t>
              </a:r>
            </a:p>
            <a:p>
              <a:pPr eaLnBrk="0" hangingPunct="0"/>
              <a:r>
                <a:rPr lang="en-US" altLang="pl-PL" sz="1800">
                  <a:latin typeface="+mn-lt"/>
                </a:rPr>
                <a:t>AM	Address Memory </a:t>
              </a:r>
            </a:p>
            <a:p>
              <a:pPr eaLnBrk="0" hangingPunct="0"/>
              <a:r>
                <a:rPr lang="en-US" altLang="pl-PL" sz="1800">
                  <a:latin typeface="+mn-lt"/>
                </a:rPr>
                <a:t>R	Register</a:t>
              </a:r>
            </a:p>
            <a:p>
              <a:pPr eaLnBrk="0" hangingPunct="0"/>
              <a:r>
                <a:rPr lang="en-US" altLang="pl-PL" sz="1800">
                  <a:latin typeface="+mn-lt"/>
                </a:rPr>
                <a:t>C	Counter</a:t>
              </a:r>
            </a:p>
          </p:txBody>
        </p:sp>
      </p:grpSp>
      <p:grpSp>
        <p:nvGrpSpPr>
          <p:cNvPr id="184463" name="Group 143"/>
          <p:cNvGrpSpPr>
            <a:grpSpLocks/>
          </p:cNvGrpSpPr>
          <p:nvPr/>
        </p:nvGrpSpPr>
        <p:grpSpPr bwMode="auto">
          <a:xfrm>
            <a:off x="228600" y="4800600"/>
            <a:ext cx="2332038" cy="1600200"/>
            <a:chOff x="144" y="3024"/>
            <a:chExt cx="1469" cy="1008"/>
          </a:xfrm>
        </p:grpSpPr>
        <p:sp>
          <p:nvSpPr>
            <p:cNvPr id="184464" name="Rectangle 144"/>
            <p:cNvSpPr>
              <a:spLocks noChangeArrowheads="1"/>
            </p:cNvSpPr>
            <p:nvPr/>
          </p:nvSpPr>
          <p:spPr bwMode="auto">
            <a:xfrm>
              <a:off x="240" y="3456"/>
              <a:ext cx="112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800">
                  <a:latin typeface="+mn-lt"/>
                </a:rPr>
                <a:t>Writing to DM</a:t>
              </a:r>
            </a:p>
          </p:txBody>
        </p:sp>
        <p:sp>
          <p:nvSpPr>
            <p:cNvPr id="184465" name="Rectangle 145"/>
            <p:cNvSpPr>
              <a:spLocks noChangeArrowheads="1"/>
            </p:cNvSpPr>
            <p:nvPr/>
          </p:nvSpPr>
          <p:spPr bwMode="auto">
            <a:xfrm>
              <a:off x="240" y="3803"/>
              <a:ext cx="1373"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800">
                  <a:latin typeface="+mn-lt"/>
                </a:rPr>
                <a:t>Reading from DM</a:t>
              </a:r>
            </a:p>
          </p:txBody>
        </p:sp>
        <p:sp>
          <p:nvSpPr>
            <p:cNvPr id="184466" name="Rectangle 146"/>
            <p:cNvSpPr>
              <a:spLocks noChangeArrowheads="1"/>
            </p:cNvSpPr>
            <p:nvPr/>
          </p:nvSpPr>
          <p:spPr bwMode="auto">
            <a:xfrm>
              <a:off x="144" y="3024"/>
              <a:ext cx="1013" cy="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lnSpc>
                  <a:spcPct val="70000"/>
                </a:lnSpc>
              </a:pPr>
              <a:r>
                <a:rPr lang="en-US" altLang="pl-PL" sz="1800">
                  <a:latin typeface="+mn-lt"/>
                </a:rPr>
                <a:t> </a:t>
              </a:r>
              <a:r>
                <a:rPr lang="en-US" altLang="pl-PL" sz="1400">
                  <a:latin typeface="+mn-lt"/>
                </a:rPr>
                <a:t>  </a:t>
              </a:r>
              <a:r>
                <a:rPr lang="en-US" altLang="pl-PL" sz="1800">
                  <a:latin typeface="+mn-lt"/>
                </a:rPr>
                <a:t>Input data</a:t>
              </a:r>
            </a:p>
          </p:txBody>
        </p:sp>
      </p:grpSp>
      <p:sp>
        <p:nvSpPr>
          <p:cNvPr id="184467" name="Rectangle 147"/>
          <p:cNvSpPr>
            <a:spLocks noGrp="1" noChangeArrowheads="1"/>
          </p:cNvSpPr>
          <p:nvPr>
            <p:ph type="title"/>
          </p:nvPr>
        </p:nvSpPr>
        <p:spPr/>
        <p:txBody>
          <a:bodyPr/>
          <a:lstStyle/>
          <a:p>
            <a:r>
              <a:rPr lang="en-US" altLang="pl-PL" sz="2400" dirty="0"/>
              <a:t>Time Switch</a:t>
            </a:r>
            <a:endParaRPr lang="pl-PL" altLang="pl-PL" sz="2400" dirty="0"/>
          </a:p>
        </p:txBody>
      </p:sp>
    </p:spTree>
    <p:extLst>
      <p:ext uri="{BB962C8B-B14F-4D97-AF65-F5344CB8AC3E}">
        <p14:creationId xmlns:p14="http://schemas.microsoft.com/office/powerpoint/2010/main" val="399055915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84463"/>
                                        </p:tgtEl>
                                        <p:attrNameLst>
                                          <p:attrName>style.visibility</p:attrName>
                                        </p:attrNameLst>
                                      </p:cBhvr>
                                      <p:to>
                                        <p:strVal val="visible"/>
                                      </p:to>
                                    </p:set>
                                    <p:animEffect transition="in" filter="wipe(left)">
                                      <p:cBhvr>
                                        <p:cTn id="7" dur="500"/>
                                        <p:tgtEl>
                                          <p:spTgt spid="18446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84322"/>
                                        </p:tgtEl>
                                        <p:attrNameLst>
                                          <p:attrName>style.visibility</p:attrName>
                                        </p:attrNameLst>
                                      </p:cBhvr>
                                      <p:to>
                                        <p:strVal val="visible"/>
                                      </p:to>
                                    </p:set>
                                    <p:animEffect transition="in" filter="wipe(left)">
                                      <p:cBhvr>
                                        <p:cTn id="12" dur="500"/>
                                        <p:tgtEl>
                                          <p:spTgt spid="18432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84331"/>
                                        </p:tgtEl>
                                        <p:attrNameLst>
                                          <p:attrName>style.visibility</p:attrName>
                                        </p:attrNameLst>
                                      </p:cBhvr>
                                      <p:to>
                                        <p:strVal val="visible"/>
                                      </p:to>
                                    </p:set>
                                    <p:animEffect transition="in" filter="wipe(left)">
                                      <p:cBhvr>
                                        <p:cTn id="17" dur="500"/>
                                        <p:tgtEl>
                                          <p:spTgt spid="18433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84357"/>
                                        </p:tgtEl>
                                        <p:attrNameLst>
                                          <p:attrName>style.visibility</p:attrName>
                                        </p:attrNameLst>
                                      </p:cBhvr>
                                      <p:to>
                                        <p:strVal val="visible"/>
                                      </p:to>
                                    </p:set>
                                    <p:animEffect transition="in" filter="wipe(left)">
                                      <p:cBhvr>
                                        <p:cTn id="22" dur="500"/>
                                        <p:tgtEl>
                                          <p:spTgt spid="18435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184383"/>
                                        </p:tgtEl>
                                        <p:attrNameLst>
                                          <p:attrName>style.visibility</p:attrName>
                                        </p:attrNameLst>
                                      </p:cBhvr>
                                      <p:to>
                                        <p:strVal val="visible"/>
                                      </p:to>
                                    </p:set>
                                    <p:animEffect transition="in" filter="wipe(left)">
                                      <p:cBhvr>
                                        <p:cTn id="27" dur="500"/>
                                        <p:tgtEl>
                                          <p:spTgt spid="18438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84409"/>
                                        </p:tgtEl>
                                        <p:attrNameLst>
                                          <p:attrName>style.visibility</p:attrName>
                                        </p:attrNameLst>
                                      </p:cBhvr>
                                      <p:to>
                                        <p:strVal val="visible"/>
                                      </p:to>
                                    </p:set>
                                    <p:animEffect transition="in" filter="wipe(left)">
                                      <p:cBhvr>
                                        <p:cTn id="32" dur="500"/>
                                        <p:tgtEl>
                                          <p:spTgt spid="1844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p:txBody>
          <a:bodyPr/>
          <a:lstStyle/>
          <a:p>
            <a:r>
              <a:rPr lang="en-US" altLang="pl-PL" dirty="0"/>
              <a:t>Outline</a:t>
            </a:r>
            <a:endParaRPr lang="pl-PL" altLang="pl-PL" dirty="0"/>
          </a:p>
        </p:txBody>
      </p:sp>
      <p:sp>
        <p:nvSpPr>
          <p:cNvPr id="10243" name="Rectangle 3"/>
          <p:cNvSpPr>
            <a:spLocks noGrp="1" noChangeArrowheads="1"/>
          </p:cNvSpPr>
          <p:nvPr>
            <p:ph idx="1"/>
          </p:nvPr>
        </p:nvSpPr>
        <p:spPr>
          <a:xfrm>
            <a:off x="1547813" y="1523900"/>
            <a:ext cx="7138987" cy="4497388"/>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r>
              <a:rPr lang="en-US" altLang="pl-PL" sz="2800" dirty="0"/>
              <a:t>Introduction</a:t>
            </a:r>
          </a:p>
          <a:p>
            <a:r>
              <a:rPr lang="en-US" altLang="pl-PL" sz="2800" dirty="0" smtClean="0"/>
              <a:t>Evolution </a:t>
            </a:r>
            <a:r>
              <a:rPr lang="en-US" altLang="pl-PL" sz="2800" dirty="0"/>
              <a:t>of telecommunications switching</a:t>
            </a:r>
          </a:p>
          <a:p>
            <a:r>
              <a:rPr lang="en-US" altLang="pl-PL" sz="2800" dirty="0"/>
              <a:t>Telephone exchange </a:t>
            </a:r>
            <a:r>
              <a:rPr lang="en-US" altLang="pl-PL" sz="2800" dirty="0" smtClean="0"/>
              <a:t/>
            </a:r>
            <a:br>
              <a:rPr lang="en-US" altLang="pl-PL" sz="2800" dirty="0" smtClean="0"/>
            </a:br>
            <a:r>
              <a:rPr lang="en-US" altLang="pl-PL" sz="2800" dirty="0" smtClean="0"/>
              <a:t>and </a:t>
            </a:r>
            <a:r>
              <a:rPr lang="en-US" altLang="pl-PL" sz="2800" dirty="0"/>
              <a:t>its components</a:t>
            </a:r>
          </a:p>
          <a:p>
            <a:r>
              <a:rPr lang="en-US" altLang="pl-PL" sz="2800" dirty="0"/>
              <a:t>Switching networks</a:t>
            </a:r>
          </a:p>
          <a:p>
            <a:r>
              <a:rPr lang="en-US" altLang="pl-PL" sz="2800" dirty="0"/>
              <a:t>Switching node control</a:t>
            </a:r>
          </a:p>
          <a:p>
            <a:r>
              <a:rPr lang="en-US" altLang="pl-PL" sz="2800" dirty="0"/>
              <a:t>Signaling</a:t>
            </a:r>
          </a:p>
          <a:p>
            <a:r>
              <a:rPr lang="en-US" altLang="pl-PL" sz="2800" dirty="0"/>
              <a:t>Conclusion</a:t>
            </a:r>
          </a:p>
        </p:txBody>
      </p:sp>
    </p:spTree>
    <p:extLst>
      <p:ext uri="{BB962C8B-B14F-4D97-AF65-F5344CB8AC3E}">
        <p14:creationId xmlns:p14="http://schemas.microsoft.com/office/powerpoint/2010/main" val="10925473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wipe(left)">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wipe(left)">
                                      <p:cBhvr>
                                        <p:cTn id="12" dur="500"/>
                                        <p:tgtEl>
                                          <p:spTgt spid="10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wipe(left)">
                                      <p:cBhvr>
                                        <p:cTn id="17" dur="500"/>
                                        <p:tgtEl>
                                          <p:spTgt spid="102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243">
                                            <p:txEl>
                                              <p:pRg st="3" end="3"/>
                                            </p:txEl>
                                          </p:spTgt>
                                        </p:tgtEl>
                                        <p:attrNameLst>
                                          <p:attrName>style.visibility</p:attrName>
                                        </p:attrNameLst>
                                      </p:cBhvr>
                                      <p:to>
                                        <p:strVal val="visible"/>
                                      </p:to>
                                    </p:set>
                                    <p:animEffect transition="in" filter="wipe(left)">
                                      <p:cBhvr>
                                        <p:cTn id="22" dur="500"/>
                                        <p:tgtEl>
                                          <p:spTgt spid="1024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243">
                                            <p:txEl>
                                              <p:pRg st="4" end="4"/>
                                            </p:txEl>
                                          </p:spTgt>
                                        </p:tgtEl>
                                        <p:attrNameLst>
                                          <p:attrName>style.visibility</p:attrName>
                                        </p:attrNameLst>
                                      </p:cBhvr>
                                      <p:to>
                                        <p:strVal val="visible"/>
                                      </p:to>
                                    </p:set>
                                    <p:animEffect transition="in" filter="wipe(left)">
                                      <p:cBhvr>
                                        <p:cTn id="27" dur="500"/>
                                        <p:tgtEl>
                                          <p:spTgt spid="1024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243">
                                            <p:txEl>
                                              <p:pRg st="5" end="5"/>
                                            </p:txEl>
                                          </p:spTgt>
                                        </p:tgtEl>
                                        <p:attrNameLst>
                                          <p:attrName>style.visibility</p:attrName>
                                        </p:attrNameLst>
                                      </p:cBhvr>
                                      <p:to>
                                        <p:strVal val="visible"/>
                                      </p:to>
                                    </p:set>
                                    <p:animEffect transition="in" filter="wipe(left)">
                                      <p:cBhvr>
                                        <p:cTn id="32" dur="500"/>
                                        <p:tgtEl>
                                          <p:spTgt spid="1024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243">
                                            <p:txEl>
                                              <p:pRg st="6" end="6"/>
                                            </p:txEl>
                                          </p:spTgt>
                                        </p:tgtEl>
                                        <p:attrNameLst>
                                          <p:attrName>style.visibility</p:attrName>
                                        </p:attrNameLst>
                                      </p:cBhvr>
                                      <p:to>
                                        <p:strVal val="visible"/>
                                      </p:to>
                                    </p:set>
                                    <p:animEffect transition="in" filter="wipe(left)">
                                      <p:cBhvr>
                                        <p:cTn id="37" dur="500"/>
                                        <p:tgtEl>
                                          <p:spTgt spid="102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altLang="pl-PL" sz="2400" dirty="0" smtClean="0"/>
              <a:t>Time-Multiplexed Space </a:t>
            </a:r>
            <a:r>
              <a:rPr lang="en-US" altLang="pl-PL" sz="2400" dirty="0"/>
              <a:t>Switch</a:t>
            </a:r>
            <a:endParaRPr lang="pl-PL" altLang="pl-PL" sz="2400" dirty="0"/>
          </a:p>
        </p:txBody>
      </p:sp>
      <p:grpSp>
        <p:nvGrpSpPr>
          <p:cNvPr id="186371" name="Group 3"/>
          <p:cNvGrpSpPr>
            <a:grpSpLocks/>
          </p:cNvGrpSpPr>
          <p:nvPr/>
        </p:nvGrpSpPr>
        <p:grpSpPr bwMode="auto">
          <a:xfrm>
            <a:off x="588963" y="1793875"/>
            <a:ext cx="3983037" cy="3709988"/>
            <a:chOff x="371" y="1130"/>
            <a:chExt cx="2509" cy="2337"/>
          </a:xfrm>
        </p:grpSpPr>
        <p:sp>
          <p:nvSpPr>
            <p:cNvPr id="186372" name="Line 4"/>
            <p:cNvSpPr>
              <a:spLocks noChangeShapeType="1"/>
            </p:cNvSpPr>
            <p:nvPr/>
          </p:nvSpPr>
          <p:spPr bwMode="auto">
            <a:xfrm>
              <a:off x="1091" y="1737"/>
              <a:ext cx="8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73" name="Line 5"/>
            <p:cNvSpPr>
              <a:spLocks noChangeShapeType="1"/>
            </p:cNvSpPr>
            <p:nvPr/>
          </p:nvSpPr>
          <p:spPr bwMode="auto">
            <a:xfrm flipH="1">
              <a:off x="715" y="1653"/>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74" name="Line 6"/>
            <p:cNvSpPr>
              <a:spLocks noChangeShapeType="1"/>
            </p:cNvSpPr>
            <p:nvPr/>
          </p:nvSpPr>
          <p:spPr bwMode="auto">
            <a:xfrm flipV="1">
              <a:off x="715" y="1485"/>
              <a:ext cx="0" cy="16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75" name="Line 7"/>
            <p:cNvSpPr>
              <a:spLocks noChangeShapeType="1"/>
            </p:cNvSpPr>
            <p:nvPr/>
          </p:nvSpPr>
          <p:spPr bwMode="auto">
            <a:xfrm flipH="1">
              <a:off x="674" y="1820"/>
              <a:ext cx="12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76" name="Oval 8"/>
            <p:cNvSpPr>
              <a:spLocks noChangeArrowheads="1"/>
            </p:cNvSpPr>
            <p:nvPr/>
          </p:nvSpPr>
          <p:spPr bwMode="auto">
            <a:xfrm>
              <a:off x="1164" y="1728"/>
              <a:ext cx="23"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377" name="Oval 9"/>
            <p:cNvSpPr>
              <a:spLocks noChangeArrowheads="1"/>
            </p:cNvSpPr>
            <p:nvPr/>
          </p:nvSpPr>
          <p:spPr bwMode="auto">
            <a:xfrm>
              <a:off x="706" y="1476"/>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378" name="Line 10"/>
            <p:cNvSpPr>
              <a:spLocks noChangeShapeType="1"/>
            </p:cNvSpPr>
            <p:nvPr/>
          </p:nvSpPr>
          <p:spPr bwMode="auto">
            <a:xfrm>
              <a:off x="1840" y="1737"/>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79" name="Line 11"/>
            <p:cNvSpPr>
              <a:spLocks noChangeShapeType="1"/>
            </p:cNvSpPr>
            <p:nvPr/>
          </p:nvSpPr>
          <p:spPr bwMode="auto">
            <a:xfrm flipH="1">
              <a:off x="1464" y="1653"/>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80" name="Line 12"/>
            <p:cNvSpPr>
              <a:spLocks noChangeShapeType="1"/>
            </p:cNvSpPr>
            <p:nvPr/>
          </p:nvSpPr>
          <p:spPr bwMode="auto">
            <a:xfrm flipV="1">
              <a:off x="1464" y="1485"/>
              <a:ext cx="0" cy="16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81" name="Line 13"/>
            <p:cNvSpPr>
              <a:spLocks noChangeShapeType="1"/>
            </p:cNvSpPr>
            <p:nvPr/>
          </p:nvSpPr>
          <p:spPr bwMode="auto">
            <a:xfrm flipH="1">
              <a:off x="1424" y="1820"/>
              <a:ext cx="12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82" name="Oval 14"/>
            <p:cNvSpPr>
              <a:spLocks noChangeArrowheads="1"/>
            </p:cNvSpPr>
            <p:nvPr/>
          </p:nvSpPr>
          <p:spPr bwMode="auto">
            <a:xfrm>
              <a:off x="1914" y="1728"/>
              <a:ext cx="22"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383" name="Oval 15"/>
            <p:cNvSpPr>
              <a:spLocks noChangeArrowheads="1"/>
            </p:cNvSpPr>
            <p:nvPr/>
          </p:nvSpPr>
          <p:spPr bwMode="auto">
            <a:xfrm>
              <a:off x="1456" y="1476"/>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384" name="Line 16"/>
            <p:cNvSpPr>
              <a:spLocks noChangeShapeType="1"/>
            </p:cNvSpPr>
            <p:nvPr/>
          </p:nvSpPr>
          <p:spPr bwMode="auto">
            <a:xfrm>
              <a:off x="2630" y="1737"/>
              <a:ext cx="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85" name="Line 17"/>
            <p:cNvSpPr>
              <a:spLocks noChangeShapeType="1"/>
            </p:cNvSpPr>
            <p:nvPr/>
          </p:nvSpPr>
          <p:spPr bwMode="auto">
            <a:xfrm flipH="1">
              <a:off x="2256" y="1653"/>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86" name="Line 18"/>
            <p:cNvSpPr>
              <a:spLocks noChangeShapeType="1"/>
            </p:cNvSpPr>
            <p:nvPr/>
          </p:nvSpPr>
          <p:spPr bwMode="auto">
            <a:xfrm flipV="1">
              <a:off x="2256" y="1485"/>
              <a:ext cx="0" cy="16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87" name="Line 19"/>
            <p:cNvSpPr>
              <a:spLocks noChangeShapeType="1"/>
            </p:cNvSpPr>
            <p:nvPr/>
          </p:nvSpPr>
          <p:spPr bwMode="auto">
            <a:xfrm flipH="1">
              <a:off x="2214" y="1820"/>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88" name="Oval 20"/>
            <p:cNvSpPr>
              <a:spLocks noChangeArrowheads="1"/>
            </p:cNvSpPr>
            <p:nvPr/>
          </p:nvSpPr>
          <p:spPr bwMode="auto">
            <a:xfrm>
              <a:off x="2705" y="1728"/>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389" name="Oval 21"/>
            <p:cNvSpPr>
              <a:spLocks noChangeArrowheads="1"/>
            </p:cNvSpPr>
            <p:nvPr/>
          </p:nvSpPr>
          <p:spPr bwMode="auto">
            <a:xfrm>
              <a:off x="2248" y="1476"/>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390" name="Line 22"/>
            <p:cNvSpPr>
              <a:spLocks noChangeShapeType="1"/>
            </p:cNvSpPr>
            <p:nvPr/>
          </p:nvSpPr>
          <p:spPr bwMode="auto">
            <a:xfrm>
              <a:off x="549" y="1485"/>
              <a:ext cx="2331"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91" name="Line 23"/>
            <p:cNvSpPr>
              <a:spLocks noChangeShapeType="1"/>
            </p:cNvSpPr>
            <p:nvPr/>
          </p:nvSpPr>
          <p:spPr bwMode="auto">
            <a:xfrm>
              <a:off x="1091" y="2240"/>
              <a:ext cx="8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92" name="Line 24"/>
            <p:cNvSpPr>
              <a:spLocks noChangeShapeType="1"/>
            </p:cNvSpPr>
            <p:nvPr/>
          </p:nvSpPr>
          <p:spPr bwMode="auto">
            <a:xfrm flipH="1">
              <a:off x="715" y="2156"/>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93" name="Line 25"/>
            <p:cNvSpPr>
              <a:spLocks noChangeShapeType="1"/>
            </p:cNvSpPr>
            <p:nvPr/>
          </p:nvSpPr>
          <p:spPr bwMode="auto">
            <a:xfrm flipV="1">
              <a:off x="715" y="1988"/>
              <a:ext cx="0" cy="16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94" name="Line 26"/>
            <p:cNvSpPr>
              <a:spLocks noChangeShapeType="1"/>
            </p:cNvSpPr>
            <p:nvPr/>
          </p:nvSpPr>
          <p:spPr bwMode="auto">
            <a:xfrm flipH="1">
              <a:off x="674" y="2323"/>
              <a:ext cx="12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95" name="Oval 27"/>
            <p:cNvSpPr>
              <a:spLocks noChangeArrowheads="1"/>
            </p:cNvSpPr>
            <p:nvPr/>
          </p:nvSpPr>
          <p:spPr bwMode="auto">
            <a:xfrm>
              <a:off x="1164" y="2231"/>
              <a:ext cx="23"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396" name="Oval 28"/>
            <p:cNvSpPr>
              <a:spLocks noChangeArrowheads="1"/>
            </p:cNvSpPr>
            <p:nvPr/>
          </p:nvSpPr>
          <p:spPr bwMode="auto">
            <a:xfrm>
              <a:off x="706" y="1979"/>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397" name="Line 29"/>
            <p:cNvSpPr>
              <a:spLocks noChangeShapeType="1"/>
            </p:cNvSpPr>
            <p:nvPr/>
          </p:nvSpPr>
          <p:spPr bwMode="auto">
            <a:xfrm>
              <a:off x="1840" y="2240"/>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98" name="Line 30"/>
            <p:cNvSpPr>
              <a:spLocks noChangeShapeType="1"/>
            </p:cNvSpPr>
            <p:nvPr/>
          </p:nvSpPr>
          <p:spPr bwMode="auto">
            <a:xfrm flipH="1">
              <a:off x="1464" y="2156"/>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399" name="Line 31"/>
            <p:cNvSpPr>
              <a:spLocks noChangeShapeType="1"/>
            </p:cNvSpPr>
            <p:nvPr/>
          </p:nvSpPr>
          <p:spPr bwMode="auto">
            <a:xfrm flipV="1">
              <a:off x="1464" y="1988"/>
              <a:ext cx="0" cy="16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00" name="Line 32"/>
            <p:cNvSpPr>
              <a:spLocks noChangeShapeType="1"/>
            </p:cNvSpPr>
            <p:nvPr/>
          </p:nvSpPr>
          <p:spPr bwMode="auto">
            <a:xfrm flipH="1">
              <a:off x="1424" y="2323"/>
              <a:ext cx="12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01" name="Oval 33"/>
            <p:cNvSpPr>
              <a:spLocks noChangeArrowheads="1"/>
            </p:cNvSpPr>
            <p:nvPr/>
          </p:nvSpPr>
          <p:spPr bwMode="auto">
            <a:xfrm>
              <a:off x="1914" y="2231"/>
              <a:ext cx="22"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402" name="Oval 34"/>
            <p:cNvSpPr>
              <a:spLocks noChangeArrowheads="1"/>
            </p:cNvSpPr>
            <p:nvPr/>
          </p:nvSpPr>
          <p:spPr bwMode="auto">
            <a:xfrm>
              <a:off x="1456" y="1979"/>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403" name="Line 35"/>
            <p:cNvSpPr>
              <a:spLocks noChangeShapeType="1"/>
            </p:cNvSpPr>
            <p:nvPr/>
          </p:nvSpPr>
          <p:spPr bwMode="auto">
            <a:xfrm>
              <a:off x="2630" y="2240"/>
              <a:ext cx="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04" name="Line 36"/>
            <p:cNvSpPr>
              <a:spLocks noChangeShapeType="1"/>
            </p:cNvSpPr>
            <p:nvPr/>
          </p:nvSpPr>
          <p:spPr bwMode="auto">
            <a:xfrm flipH="1">
              <a:off x="2256" y="2156"/>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05" name="Line 37"/>
            <p:cNvSpPr>
              <a:spLocks noChangeShapeType="1"/>
            </p:cNvSpPr>
            <p:nvPr/>
          </p:nvSpPr>
          <p:spPr bwMode="auto">
            <a:xfrm flipV="1">
              <a:off x="2256" y="1988"/>
              <a:ext cx="0" cy="16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06" name="Line 38"/>
            <p:cNvSpPr>
              <a:spLocks noChangeShapeType="1"/>
            </p:cNvSpPr>
            <p:nvPr/>
          </p:nvSpPr>
          <p:spPr bwMode="auto">
            <a:xfrm flipH="1">
              <a:off x="2214" y="232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07" name="Oval 39"/>
            <p:cNvSpPr>
              <a:spLocks noChangeArrowheads="1"/>
            </p:cNvSpPr>
            <p:nvPr/>
          </p:nvSpPr>
          <p:spPr bwMode="auto">
            <a:xfrm>
              <a:off x="2705" y="2231"/>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408" name="Oval 40"/>
            <p:cNvSpPr>
              <a:spLocks noChangeArrowheads="1"/>
            </p:cNvSpPr>
            <p:nvPr/>
          </p:nvSpPr>
          <p:spPr bwMode="auto">
            <a:xfrm>
              <a:off x="2248" y="1979"/>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409" name="Line 41"/>
            <p:cNvSpPr>
              <a:spLocks noChangeShapeType="1"/>
            </p:cNvSpPr>
            <p:nvPr/>
          </p:nvSpPr>
          <p:spPr bwMode="auto">
            <a:xfrm>
              <a:off x="549" y="1988"/>
              <a:ext cx="2331"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86410" name="Group 42"/>
            <p:cNvGrpSpPr>
              <a:grpSpLocks/>
            </p:cNvGrpSpPr>
            <p:nvPr/>
          </p:nvGrpSpPr>
          <p:grpSpPr bwMode="auto">
            <a:xfrm>
              <a:off x="798" y="2742"/>
              <a:ext cx="293" cy="253"/>
              <a:chOff x="798" y="2742"/>
              <a:chExt cx="293" cy="253"/>
            </a:xfrm>
          </p:grpSpPr>
          <p:sp>
            <p:nvSpPr>
              <p:cNvPr id="186411" name="Rectangle 43"/>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412" name="Group 44"/>
              <p:cNvGrpSpPr>
                <a:grpSpLocks/>
              </p:cNvGrpSpPr>
              <p:nvPr/>
            </p:nvGrpSpPr>
            <p:grpSpPr bwMode="auto">
              <a:xfrm>
                <a:off x="798" y="2743"/>
                <a:ext cx="293" cy="252"/>
                <a:chOff x="798" y="2743"/>
                <a:chExt cx="293" cy="252"/>
              </a:xfrm>
            </p:grpSpPr>
            <p:sp>
              <p:nvSpPr>
                <p:cNvPr id="186413" name="Arc 45"/>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14" name="Arc 46"/>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15" name="Line 47"/>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16" name="Line 48"/>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17" name="Line 49"/>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sp>
          <p:nvSpPr>
            <p:cNvPr id="186418" name="Line 50"/>
            <p:cNvSpPr>
              <a:spLocks noChangeShapeType="1"/>
            </p:cNvSpPr>
            <p:nvPr/>
          </p:nvSpPr>
          <p:spPr bwMode="auto">
            <a:xfrm>
              <a:off x="1091" y="2868"/>
              <a:ext cx="8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19" name="Line 51"/>
            <p:cNvSpPr>
              <a:spLocks noChangeShapeType="1"/>
            </p:cNvSpPr>
            <p:nvPr/>
          </p:nvSpPr>
          <p:spPr bwMode="auto">
            <a:xfrm flipH="1">
              <a:off x="715" y="2785"/>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20" name="Line 52"/>
            <p:cNvSpPr>
              <a:spLocks noChangeShapeType="1"/>
            </p:cNvSpPr>
            <p:nvPr/>
          </p:nvSpPr>
          <p:spPr bwMode="auto">
            <a:xfrm flipV="1">
              <a:off x="715" y="2617"/>
              <a:ext cx="0" cy="16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21" name="Line 53"/>
            <p:cNvSpPr>
              <a:spLocks noChangeShapeType="1"/>
            </p:cNvSpPr>
            <p:nvPr/>
          </p:nvSpPr>
          <p:spPr bwMode="auto">
            <a:xfrm flipH="1">
              <a:off x="674" y="2952"/>
              <a:ext cx="12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22" name="Oval 54"/>
            <p:cNvSpPr>
              <a:spLocks noChangeArrowheads="1"/>
            </p:cNvSpPr>
            <p:nvPr/>
          </p:nvSpPr>
          <p:spPr bwMode="auto">
            <a:xfrm>
              <a:off x="1164" y="2860"/>
              <a:ext cx="23"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423" name="Oval 55"/>
            <p:cNvSpPr>
              <a:spLocks noChangeArrowheads="1"/>
            </p:cNvSpPr>
            <p:nvPr/>
          </p:nvSpPr>
          <p:spPr bwMode="auto">
            <a:xfrm>
              <a:off x="706" y="2608"/>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424" name="Line 56"/>
            <p:cNvSpPr>
              <a:spLocks noChangeShapeType="1"/>
            </p:cNvSpPr>
            <p:nvPr/>
          </p:nvSpPr>
          <p:spPr bwMode="auto">
            <a:xfrm>
              <a:off x="1840" y="2868"/>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25" name="Line 57"/>
            <p:cNvSpPr>
              <a:spLocks noChangeShapeType="1"/>
            </p:cNvSpPr>
            <p:nvPr/>
          </p:nvSpPr>
          <p:spPr bwMode="auto">
            <a:xfrm flipH="1">
              <a:off x="1464" y="2785"/>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26" name="Line 58"/>
            <p:cNvSpPr>
              <a:spLocks noChangeShapeType="1"/>
            </p:cNvSpPr>
            <p:nvPr/>
          </p:nvSpPr>
          <p:spPr bwMode="auto">
            <a:xfrm flipV="1">
              <a:off x="1464" y="2617"/>
              <a:ext cx="0" cy="16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27" name="Line 59"/>
            <p:cNvSpPr>
              <a:spLocks noChangeShapeType="1"/>
            </p:cNvSpPr>
            <p:nvPr/>
          </p:nvSpPr>
          <p:spPr bwMode="auto">
            <a:xfrm flipH="1">
              <a:off x="1424" y="2952"/>
              <a:ext cx="12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28" name="Oval 60"/>
            <p:cNvSpPr>
              <a:spLocks noChangeArrowheads="1"/>
            </p:cNvSpPr>
            <p:nvPr/>
          </p:nvSpPr>
          <p:spPr bwMode="auto">
            <a:xfrm>
              <a:off x="1914" y="2860"/>
              <a:ext cx="22"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429" name="Oval 61"/>
            <p:cNvSpPr>
              <a:spLocks noChangeArrowheads="1"/>
            </p:cNvSpPr>
            <p:nvPr/>
          </p:nvSpPr>
          <p:spPr bwMode="auto">
            <a:xfrm>
              <a:off x="1456" y="2608"/>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430" name="Line 62"/>
            <p:cNvSpPr>
              <a:spLocks noChangeShapeType="1"/>
            </p:cNvSpPr>
            <p:nvPr/>
          </p:nvSpPr>
          <p:spPr bwMode="auto">
            <a:xfrm>
              <a:off x="2630" y="2868"/>
              <a:ext cx="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31" name="Line 63"/>
            <p:cNvSpPr>
              <a:spLocks noChangeShapeType="1"/>
            </p:cNvSpPr>
            <p:nvPr/>
          </p:nvSpPr>
          <p:spPr bwMode="auto">
            <a:xfrm flipH="1">
              <a:off x="2256" y="2785"/>
              <a:ext cx="8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32" name="Line 64"/>
            <p:cNvSpPr>
              <a:spLocks noChangeShapeType="1"/>
            </p:cNvSpPr>
            <p:nvPr/>
          </p:nvSpPr>
          <p:spPr bwMode="auto">
            <a:xfrm flipV="1">
              <a:off x="2256" y="2617"/>
              <a:ext cx="0" cy="16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33" name="Line 65"/>
            <p:cNvSpPr>
              <a:spLocks noChangeShapeType="1"/>
            </p:cNvSpPr>
            <p:nvPr/>
          </p:nvSpPr>
          <p:spPr bwMode="auto">
            <a:xfrm flipH="1">
              <a:off x="2214" y="2952"/>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34" name="Oval 66"/>
            <p:cNvSpPr>
              <a:spLocks noChangeArrowheads="1"/>
            </p:cNvSpPr>
            <p:nvPr/>
          </p:nvSpPr>
          <p:spPr bwMode="auto">
            <a:xfrm>
              <a:off x="2705" y="2860"/>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435" name="Oval 67"/>
            <p:cNvSpPr>
              <a:spLocks noChangeArrowheads="1"/>
            </p:cNvSpPr>
            <p:nvPr/>
          </p:nvSpPr>
          <p:spPr bwMode="auto">
            <a:xfrm>
              <a:off x="2248" y="2608"/>
              <a:ext cx="21" cy="21"/>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436" name="Line 68"/>
            <p:cNvSpPr>
              <a:spLocks noChangeShapeType="1"/>
            </p:cNvSpPr>
            <p:nvPr/>
          </p:nvSpPr>
          <p:spPr bwMode="auto">
            <a:xfrm>
              <a:off x="549" y="2617"/>
              <a:ext cx="2331"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37" name="Line 69"/>
            <p:cNvSpPr>
              <a:spLocks noChangeShapeType="1"/>
            </p:cNvSpPr>
            <p:nvPr/>
          </p:nvSpPr>
          <p:spPr bwMode="auto">
            <a:xfrm>
              <a:off x="1173" y="1401"/>
              <a:ext cx="0" cy="171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38" name="Line 70"/>
            <p:cNvSpPr>
              <a:spLocks noChangeShapeType="1"/>
            </p:cNvSpPr>
            <p:nvPr/>
          </p:nvSpPr>
          <p:spPr bwMode="auto">
            <a:xfrm>
              <a:off x="1923" y="1401"/>
              <a:ext cx="0" cy="171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39" name="Line 71"/>
            <p:cNvSpPr>
              <a:spLocks noChangeShapeType="1"/>
            </p:cNvSpPr>
            <p:nvPr/>
          </p:nvSpPr>
          <p:spPr bwMode="auto">
            <a:xfrm>
              <a:off x="2714" y="1401"/>
              <a:ext cx="0" cy="171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40" name="Rectangle 72"/>
            <p:cNvSpPr>
              <a:spLocks noChangeArrowheads="1"/>
            </p:cNvSpPr>
            <p:nvPr/>
          </p:nvSpPr>
          <p:spPr bwMode="auto">
            <a:xfrm>
              <a:off x="371" y="1373"/>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1</a:t>
              </a:r>
            </a:p>
          </p:txBody>
        </p:sp>
        <p:sp>
          <p:nvSpPr>
            <p:cNvPr id="186441" name="Rectangle 73"/>
            <p:cNvSpPr>
              <a:spLocks noChangeArrowheads="1"/>
            </p:cNvSpPr>
            <p:nvPr/>
          </p:nvSpPr>
          <p:spPr bwMode="auto">
            <a:xfrm>
              <a:off x="371" y="1876"/>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2</a:t>
              </a:r>
            </a:p>
          </p:txBody>
        </p:sp>
        <p:sp>
          <p:nvSpPr>
            <p:cNvPr id="186442" name="Rectangle 74"/>
            <p:cNvSpPr>
              <a:spLocks noChangeArrowheads="1"/>
            </p:cNvSpPr>
            <p:nvPr/>
          </p:nvSpPr>
          <p:spPr bwMode="auto">
            <a:xfrm>
              <a:off x="371" y="2505"/>
              <a:ext cx="20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i="1">
                  <a:latin typeface="+mn-lt"/>
                </a:rPr>
                <a:t>n</a:t>
              </a:r>
            </a:p>
          </p:txBody>
        </p:sp>
        <p:sp>
          <p:nvSpPr>
            <p:cNvPr id="186443" name="Rectangle 75"/>
            <p:cNvSpPr>
              <a:spLocks noChangeArrowheads="1"/>
            </p:cNvSpPr>
            <p:nvPr/>
          </p:nvSpPr>
          <p:spPr bwMode="auto">
            <a:xfrm>
              <a:off x="1069" y="1205"/>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1</a:t>
              </a:r>
            </a:p>
          </p:txBody>
        </p:sp>
        <p:sp>
          <p:nvSpPr>
            <p:cNvPr id="186444" name="Rectangle 76"/>
            <p:cNvSpPr>
              <a:spLocks noChangeArrowheads="1"/>
            </p:cNvSpPr>
            <p:nvPr/>
          </p:nvSpPr>
          <p:spPr bwMode="auto">
            <a:xfrm>
              <a:off x="1818" y="1205"/>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2</a:t>
              </a:r>
            </a:p>
          </p:txBody>
        </p:sp>
        <p:sp>
          <p:nvSpPr>
            <p:cNvPr id="186445" name="Rectangle 77"/>
            <p:cNvSpPr>
              <a:spLocks noChangeArrowheads="1"/>
            </p:cNvSpPr>
            <p:nvPr/>
          </p:nvSpPr>
          <p:spPr bwMode="auto">
            <a:xfrm>
              <a:off x="2586" y="1205"/>
              <a:ext cx="25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i="1">
                  <a:latin typeface="+mn-lt"/>
                </a:rPr>
                <a:t>m</a:t>
              </a:r>
            </a:p>
          </p:txBody>
        </p:sp>
        <p:sp>
          <p:nvSpPr>
            <p:cNvPr id="186446" name="Rectangle 78"/>
            <p:cNvSpPr>
              <a:spLocks noChangeArrowheads="1"/>
            </p:cNvSpPr>
            <p:nvPr/>
          </p:nvSpPr>
          <p:spPr bwMode="auto">
            <a:xfrm>
              <a:off x="2099" y="1130"/>
              <a:ext cx="397"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3200">
                  <a:latin typeface="+mn-lt"/>
                </a:rPr>
                <a:t>...</a:t>
              </a:r>
            </a:p>
          </p:txBody>
        </p:sp>
        <p:sp>
          <p:nvSpPr>
            <p:cNvPr id="186447" name="Rectangle 79"/>
            <p:cNvSpPr>
              <a:spLocks noChangeArrowheads="1"/>
            </p:cNvSpPr>
            <p:nvPr/>
          </p:nvSpPr>
          <p:spPr bwMode="auto">
            <a:xfrm>
              <a:off x="383" y="2194"/>
              <a:ext cx="197" cy="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lnSpc>
                  <a:spcPct val="30000"/>
                </a:lnSpc>
              </a:pPr>
              <a:r>
                <a:rPr lang="en-US" altLang="pl-PL" sz="2800">
                  <a:latin typeface="+mn-lt"/>
                </a:rPr>
                <a:t>.</a:t>
              </a:r>
            </a:p>
            <a:p>
              <a:pPr eaLnBrk="0" hangingPunct="0">
                <a:lnSpc>
                  <a:spcPct val="30000"/>
                </a:lnSpc>
              </a:pPr>
              <a:r>
                <a:rPr lang="en-US" altLang="pl-PL" sz="2800">
                  <a:latin typeface="+mn-lt"/>
                </a:rPr>
                <a:t>.</a:t>
              </a:r>
            </a:p>
            <a:p>
              <a:pPr eaLnBrk="0" hangingPunct="0">
                <a:lnSpc>
                  <a:spcPct val="30000"/>
                </a:lnSpc>
              </a:pPr>
              <a:r>
                <a:rPr lang="en-US" altLang="pl-PL" sz="2800">
                  <a:latin typeface="+mn-lt"/>
                </a:rPr>
                <a:t>.</a:t>
              </a:r>
            </a:p>
          </p:txBody>
        </p:sp>
        <p:sp>
          <p:nvSpPr>
            <p:cNvPr id="186448" name="Rectangle 80"/>
            <p:cNvSpPr>
              <a:spLocks noChangeArrowheads="1"/>
            </p:cNvSpPr>
            <p:nvPr/>
          </p:nvSpPr>
          <p:spPr bwMode="auto">
            <a:xfrm>
              <a:off x="1025" y="3236"/>
              <a:ext cx="112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Switch matrix</a:t>
              </a:r>
            </a:p>
          </p:txBody>
        </p:sp>
        <p:grpSp>
          <p:nvGrpSpPr>
            <p:cNvPr id="186449" name="Group 81"/>
            <p:cNvGrpSpPr>
              <a:grpSpLocks/>
            </p:cNvGrpSpPr>
            <p:nvPr/>
          </p:nvGrpSpPr>
          <p:grpSpPr bwMode="auto">
            <a:xfrm>
              <a:off x="801" y="2112"/>
              <a:ext cx="293" cy="253"/>
              <a:chOff x="798" y="2742"/>
              <a:chExt cx="293" cy="253"/>
            </a:xfrm>
          </p:grpSpPr>
          <p:sp>
            <p:nvSpPr>
              <p:cNvPr id="186450" name="Rectangle 82"/>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451" name="Group 83"/>
              <p:cNvGrpSpPr>
                <a:grpSpLocks/>
              </p:cNvGrpSpPr>
              <p:nvPr/>
            </p:nvGrpSpPr>
            <p:grpSpPr bwMode="auto">
              <a:xfrm>
                <a:off x="798" y="2743"/>
                <a:ext cx="293" cy="252"/>
                <a:chOff x="798" y="2743"/>
                <a:chExt cx="293" cy="252"/>
              </a:xfrm>
            </p:grpSpPr>
            <p:sp>
              <p:nvSpPr>
                <p:cNvPr id="186452" name="Arc 84"/>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53" name="Arc 85"/>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54" name="Line 86"/>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55" name="Line 87"/>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56" name="Line 88"/>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86457" name="Group 89"/>
            <p:cNvGrpSpPr>
              <a:grpSpLocks/>
            </p:cNvGrpSpPr>
            <p:nvPr/>
          </p:nvGrpSpPr>
          <p:grpSpPr bwMode="auto">
            <a:xfrm>
              <a:off x="796" y="1606"/>
              <a:ext cx="293" cy="253"/>
              <a:chOff x="798" y="2742"/>
              <a:chExt cx="293" cy="253"/>
            </a:xfrm>
          </p:grpSpPr>
          <p:sp>
            <p:nvSpPr>
              <p:cNvPr id="186458" name="Rectangle 90"/>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459" name="Group 91"/>
              <p:cNvGrpSpPr>
                <a:grpSpLocks/>
              </p:cNvGrpSpPr>
              <p:nvPr/>
            </p:nvGrpSpPr>
            <p:grpSpPr bwMode="auto">
              <a:xfrm>
                <a:off x="798" y="2743"/>
                <a:ext cx="293" cy="252"/>
                <a:chOff x="798" y="2743"/>
                <a:chExt cx="293" cy="252"/>
              </a:xfrm>
            </p:grpSpPr>
            <p:sp>
              <p:nvSpPr>
                <p:cNvPr id="186460" name="Arc 92"/>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61" name="Arc 93"/>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62" name="Line 94"/>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63" name="Line 95"/>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64" name="Line 96"/>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86465" name="Group 97"/>
            <p:cNvGrpSpPr>
              <a:grpSpLocks/>
            </p:cNvGrpSpPr>
            <p:nvPr/>
          </p:nvGrpSpPr>
          <p:grpSpPr bwMode="auto">
            <a:xfrm>
              <a:off x="1549" y="2743"/>
              <a:ext cx="293" cy="253"/>
              <a:chOff x="798" y="2742"/>
              <a:chExt cx="293" cy="253"/>
            </a:xfrm>
          </p:grpSpPr>
          <p:sp>
            <p:nvSpPr>
              <p:cNvPr id="186466" name="Rectangle 98"/>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467" name="Group 99"/>
              <p:cNvGrpSpPr>
                <a:grpSpLocks/>
              </p:cNvGrpSpPr>
              <p:nvPr/>
            </p:nvGrpSpPr>
            <p:grpSpPr bwMode="auto">
              <a:xfrm>
                <a:off x="798" y="2743"/>
                <a:ext cx="293" cy="252"/>
                <a:chOff x="798" y="2743"/>
                <a:chExt cx="293" cy="252"/>
              </a:xfrm>
            </p:grpSpPr>
            <p:sp>
              <p:nvSpPr>
                <p:cNvPr id="186468" name="Arc 100"/>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69" name="Arc 101"/>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70" name="Line 102"/>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71" name="Line 103"/>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72" name="Line 104"/>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86473" name="Group 105"/>
            <p:cNvGrpSpPr>
              <a:grpSpLocks/>
            </p:cNvGrpSpPr>
            <p:nvPr/>
          </p:nvGrpSpPr>
          <p:grpSpPr bwMode="auto">
            <a:xfrm>
              <a:off x="1552" y="2113"/>
              <a:ext cx="293" cy="253"/>
              <a:chOff x="798" y="2742"/>
              <a:chExt cx="293" cy="253"/>
            </a:xfrm>
          </p:grpSpPr>
          <p:sp>
            <p:nvSpPr>
              <p:cNvPr id="186474" name="Rectangle 106"/>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475" name="Group 107"/>
              <p:cNvGrpSpPr>
                <a:grpSpLocks/>
              </p:cNvGrpSpPr>
              <p:nvPr/>
            </p:nvGrpSpPr>
            <p:grpSpPr bwMode="auto">
              <a:xfrm>
                <a:off x="798" y="2743"/>
                <a:ext cx="293" cy="252"/>
                <a:chOff x="798" y="2743"/>
                <a:chExt cx="293" cy="252"/>
              </a:xfrm>
            </p:grpSpPr>
            <p:sp>
              <p:nvSpPr>
                <p:cNvPr id="186476" name="Arc 108"/>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77" name="Arc 109"/>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78" name="Line 110"/>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79" name="Line 111"/>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80" name="Line 112"/>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86481" name="Group 113"/>
            <p:cNvGrpSpPr>
              <a:grpSpLocks/>
            </p:cNvGrpSpPr>
            <p:nvPr/>
          </p:nvGrpSpPr>
          <p:grpSpPr bwMode="auto">
            <a:xfrm>
              <a:off x="1547" y="1607"/>
              <a:ext cx="293" cy="253"/>
              <a:chOff x="798" y="2742"/>
              <a:chExt cx="293" cy="253"/>
            </a:xfrm>
          </p:grpSpPr>
          <p:sp>
            <p:nvSpPr>
              <p:cNvPr id="186482" name="Rectangle 114"/>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483" name="Group 115"/>
              <p:cNvGrpSpPr>
                <a:grpSpLocks/>
              </p:cNvGrpSpPr>
              <p:nvPr/>
            </p:nvGrpSpPr>
            <p:grpSpPr bwMode="auto">
              <a:xfrm>
                <a:off x="798" y="2743"/>
                <a:ext cx="293" cy="252"/>
                <a:chOff x="798" y="2743"/>
                <a:chExt cx="293" cy="252"/>
              </a:xfrm>
            </p:grpSpPr>
            <p:sp>
              <p:nvSpPr>
                <p:cNvPr id="186484" name="Arc 116"/>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85" name="Arc 117"/>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86" name="Line 118"/>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87" name="Line 119"/>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88" name="Line 120"/>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86489" name="Group 121"/>
            <p:cNvGrpSpPr>
              <a:grpSpLocks/>
            </p:cNvGrpSpPr>
            <p:nvPr/>
          </p:nvGrpSpPr>
          <p:grpSpPr bwMode="auto">
            <a:xfrm>
              <a:off x="2339" y="2743"/>
              <a:ext cx="293" cy="253"/>
              <a:chOff x="798" y="2742"/>
              <a:chExt cx="293" cy="253"/>
            </a:xfrm>
          </p:grpSpPr>
          <p:sp>
            <p:nvSpPr>
              <p:cNvPr id="186490" name="Rectangle 122"/>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491" name="Group 123"/>
              <p:cNvGrpSpPr>
                <a:grpSpLocks/>
              </p:cNvGrpSpPr>
              <p:nvPr/>
            </p:nvGrpSpPr>
            <p:grpSpPr bwMode="auto">
              <a:xfrm>
                <a:off x="798" y="2743"/>
                <a:ext cx="293" cy="252"/>
                <a:chOff x="798" y="2743"/>
                <a:chExt cx="293" cy="252"/>
              </a:xfrm>
            </p:grpSpPr>
            <p:sp>
              <p:nvSpPr>
                <p:cNvPr id="186492" name="Arc 124"/>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93" name="Arc 125"/>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94" name="Line 126"/>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95" name="Line 127"/>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496" name="Line 128"/>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86497" name="Group 129"/>
            <p:cNvGrpSpPr>
              <a:grpSpLocks/>
            </p:cNvGrpSpPr>
            <p:nvPr/>
          </p:nvGrpSpPr>
          <p:grpSpPr bwMode="auto">
            <a:xfrm>
              <a:off x="2342" y="2113"/>
              <a:ext cx="293" cy="253"/>
              <a:chOff x="798" y="2742"/>
              <a:chExt cx="293" cy="253"/>
            </a:xfrm>
          </p:grpSpPr>
          <p:sp>
            <p:nvSpPr>
              <p:cNvPr id="186498" name="Rectangle 130"/>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499" name="Group 131"/>
              <p:cNvGrpSpPr>
                <a:grpSpLocks/>
              </p:cNvGrpSpPr>
              <p:nvPr/>
            </p:nvGrpSpPr>
            <p:grpSpPr bwMode="auto">
              <a:xfrm>
                <a:off x="798" y="2743"/>
                <a:ext cx="293" cy="252"/>
                <a:chOff x="798" y="2743"/>
                <a:chExt cx="293" cy="252"/>
              </a:xfrm>
            </p:grpSpPr>
            <p:sp>
              <p:nvSpPr>
                <p:cNvPr id="186500" name="Arc 132"/>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01" name="Arc 133"/>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02" name="Line 134"/>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03" name="Line 135"/>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04" name="Line 136"/>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86505" name="Group 137"/>
            <p:cNvGrpSpPr>
              <a:grpSpLocks/>
            </p:cNvGrpSpPr>
            <p:nvPr/>
          </p:nvGrpSpPr>
          <p:grpSpPr bwMode="auto">
            <a:xfrm>
              <a:off x="2337" y="1607"/>
              <a:ext cx="293" cy="253"/>
              <a:chOff x="798" y="2742"/>
              <a:chExt cx="293" cy="253"/>
            </a:xfrm>
          </p:grpSpPr>
          <p:sp>
            <p:nvSpPr>
              <p:cNvPr id="186506" name="Rectangle 138"/>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507" name="Group 139"/>
              <p:cNvGrpSpPr>
                <a:grpSpLocks/>
              </p:cNvGrpSpPr>
              <p:nvPr/>
            </p:nvGrpSpPr>
            <p:grpSpPr bwMode="auto">
              <a:xfrm>
                <a:off x="798" y="2743"/>
                <a:ext cx="293" cy="252"/>
                <a:chOff x="798" y="2743"/>
                <a:chExt cx="293" cy="252"/>
              </a:xfrm>
            </p:grpSpPr>
            <p:sp>
              <p:nvSpPr>
                <p:cNvPr id="186508" name="Arc 140"/>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09" name="Arc 141"/>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10" name="Line 142"/>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11" name="Line 143"/>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12" name="Line 144"/>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grpSp>
        <p:nvGrpSpPr>
          <p:cNvPr id="186513" name="Group 145"/>
          <p:cNvGrpSpPr>
            <a:grpSpLocks/>
          </p:cNvGrpSpPr>
          <p:nvPr/>
        </p:nvGrpSpPr>
        <p:grpSpPr bwMode="auto">
          <a:xfrm>
            <a:off x="4700588" y="1797050"/>
            <a:ext cx="3833812" cy="4087813"/>
            <a:chOff x="2961" y="1132"/>
            <a:chExt cx="2415" cy="2575"/>
          </a:xfrm>
        </p:grpSpPr>
        <p:sp>
          <p:nvSpPr>
            <p:cNvPr id="186514" name="Rectangle 146"/>
            <p:cNvSpPr>
              <a:spLocks noChangeArrowheads="1"/>
            </p:cNvSpPr>
            <p:nvPr/>
          </p:nvSpPr>
          <p:spPr bwMode="auto">
            <a:xfrm>
              <a:off x="3961" y="2603"/>
              <a:ext cx="526" cy="794"/>
            </a:xfrm>
            <a:prstGeom prst="rect">
              <a:avLst/>
            </a:prstGeom>
            <a:solidFill>
              <a:srgbClr val="FF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515" name="Line 147"/>
            <p:cNvSpPr>
              <a:spLocks noChangeShapeType="1"/>
            </p:cNvSpPr>
            <p:nvPr/>
          </p:nvSpPr>
          <p:spPr bwMode="auto">
            <a:xfrm>
              <a:off x="3975" y="3227"/>
              <a:ext cx="51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16" name="Line 148"/>
            <p:cNvSpPr>
              <a:spLocks noChangeShapeType="1"/>
            </p:cNvSpPr>
            <p:nvPr/>
          </p:nvSpPr>
          <p:spPr bwMode="auto">
            <a:xfrm>
              <a:off x="3654" y="1745"/>
              <a:ext cx="81"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17" name="Line 149"/>
            <p:cNvSpPr>
              <a:spLocks noChangeShapeType="1"/>
            </p:cNvSpPr>
            <p:nvPr/>
          </p:nvSpPr>
          <p:spPr bwMode="auto">
            <a:xfrm flipH="1">
              <a:off x="3294" y="1660"/>
              <a:ext cx="81"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18" name="Line 150"/>
            <p:cNvSpPr>
              <a:spLocks noChangeShapeType="1"/>
            </p:cNvSpPr>
            <p:nvPr/>
          </p:nvSpPr>
          <p:spPr bwMode="auto">
            <a:xfrm flipV="1">
              <a:off x="3294" y="1491"/>
              <a:ext cx="0" cy="16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19" name="Line 151"/>
            <p:cNvSpPr>
              <a:spLocks noChangeShapeType="1"/>
            </p:cNvSpPr>
            <p:nvPr/>
          </p:nvSpPr>
          <p:spPr bwMode="auto">
            <a:xfrm flipH="1">
              <a:off x="3254" y="1831"/>
              <a:ext cx="121"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20" name="Oval 152"/>
            <p:cNvSpPr>
              <a:spLocks noChangeArrowheads="1"/>
            </p:cNvSpPr>
            <p:nvPr/>
          </p:nvSpPr>
          <p:spPr bwMode="auto">
            <a:xfrm>
              <a:off x="3726" y="1736"/>
              <a:ext cx="20" cy="22"/>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521" name="Oval 153"/>
            <p:cNvSpPr>
              <a:spLocks noChangeArrowheads="1"/>
            </p:cNvSpPr>
            <p:nvPr/>
          </p:nvSpPr>
          <p:spPr bwMode="auto">
            <a:xfrm>
              <a:off x="3286" y="1483"/>
              <a:ext cx="20" cy="19"/>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522" name="Line 154"/>
            <p:cNvSpPr>
              <a:spLocks noChangeShapeType="1"/>
            </p:cNvSpPr>
            <p:nvPr/>
          </p:nvSpPr>
          <p:spPr bwMode="auto">
            <a:xfrm>
              <a:off x="4375" y="1745"/>
              <a:ext cx="8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23" name="Line 155"/>
            <p:cNvSpPr>
              <a:spLocks noChangeShapeType="1"/>
            </p:cNvSpPr>
            <p:nvPr/>
          </p:nvSpPr>
          <p:spPr bwMode="auto">
            <a:xfrm flipH="1">
              <a:off x="4015" y="1660"/>
              <a:ext cx="7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24" name="Line 156"/>
            <p:cNvSpPr>
              <a:spLocks noChangeShapeType="1"/>
            </p:cNvSpPr>
            <p:nvPr/>
          </p:nvSpPr>
          <p:spPr bwMode="auto">
            <a:xfrm flipV="1">
              <a:off x="4015" y="1491"/>
              <a:ext cx="0" cy="16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25" name="Line 157"/>
            <p:cNvSpPr>
              <a:spLocks noChangeShapeType="1"/>
            </p:cNvSpPr>
            <p:nvPr/>
          </p:nvSpPr>
          <p:spPr bwMode="auto">
            <a:xfrm flipH="1">
              <a:off x="3975" y="1831"/>
              <a:ext cx="11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26" name="Oval 158"/>
            <p:cNvSpPr>
              <a:spLocks noChangeArrowheads="1"/>
            </p:cNvSpPr>
            <p:nvPr/>
          </p:nvSpPr>
          <p:spPr bwMode="auto">
            <a:xfrm>
              <a:off x="4447" y="1736"/>
              <a:ext cx="21" cy="22"/>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527" name="Oval 159"/>
            <p:cNvSpPr>
              <a:spLocks noChangeArrowheads="1"/>
            </p:cNvSpPr>
            <p:nvPr/>
          </p:nvSpPr>
          <p:spPr bwMode="auto">
            <a:xfrm>
              <a:off x="4005" y="1483"/>
              <a:ext cx="22" cy="19"/>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528" name="Line 160"/>
            <p:cNvSpPr>
              <a:spLocks noChangeShapeType="1"/>
            </p:cNvSpPr>
            <p:nvPr/>
          </p:nvSpPr>
          <p:spPr bwMode="auto">
            <a:xfrm>
              <a:off x="5136" y="1745"/>
              <a:ext cx="8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29" name="Line 161"/>
            <p:cNvSpPr>
              <a:spLocks noChangeShapeType="1"/>
            </p:cNvSpPr>
            <p:nvPr/>
          </p:nvSpPr>
          <p:spPr bwMode="auto">
            <a:xfrm flipH="1">
              <a:off x="4776" y="1660"/>
              <a:ext cx="7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30" name="Line 162"/>
            <p:cNvSpPr>
              <a:spLocks noChangeShapeType="1"/>
            </p:cNvSpPr>
            <p:nvPr/>
          </p:nvSpPr>
          <p:spPr bwMode="auto">
            <a:xfrm flipV="1">
              <a:off x="4776" y="1491"/>
              <a:ext cx="0" cy="16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31" name="Line 163"/>
            <p:cNvSpPr>
              <a:spLocks noChangeShapeType="1"/>
            </p:cNvSpPr>
            <p:nvPr/>
          </p:nvSpPr>
          <p:spPr bwMode="auto">
            <a:xfrm flipH="1">
              <a:off x="4736" y="1831"/>
              <a:ext cx="11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32" name="Oval 164"/>
            <p:cNvSpPr>
              <a:spLocks noChangeArrowheads="1"/>
            </p:cNvSpPr>
            <p:nvPr/>
          </p:nvSpPr>
          <p:spPr bwMode="auto">
            <a:xfrm>
              <a:off x="5207" y="1736"/>
              <a:ext cx="20" cy="22"/>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533" name="Oval 165"/>
            <p:cNvSpPr>
              <a:spLocks noChangeArrowheads="1"/>
            </p:cNvSpPr>
            <p:nvPr/>
          </p:nvSpPr>
          <p:spPr bwMode="auto">
            <a:xfrm>
              <a:off x="4767" y="1483"/>
              <a:ext cx="22" cy="19"/>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534" name="Line 166"/>
            <p:cNvSpPr>
              <a:spLocks noChangeShapeType="1"/>
            </p:cNvSpPr>
            <p:nvPr/>
          </p:nvSpPr>
          <p:spPr bwMode="auto">
            <a:xfrm>
              <a:off x="3134" y="1491"/>
              <a:ext cx="224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35" name="Rectangle 167"/>
            <p:cNvSpPr>
              <a:spLocks noChangeArrowheads="1"/>
            </p:cNvSpPr>
            <p:nvPr/>
          </p:nvSpPr>
          <p:spPr bwMode="auto">
            <a:xfrm>
              <a:off x="2961" y="1379"/>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1</a:t>
              </a:r>
            </a:p>
          </p:txBody>
        </p:sp>
        <p:sp>
          <p:nvSpPr>
            <p:cNvPr id="186536" name="Rectangle 168"/>
            <p:cNvSpPr>
              <a:spLocks noChangeArrowheads="1"/>
            </p:cNvSpPr>
            <p:nvPr/>
          </p:nvSpPr>
          <p:spPr bwMode="auto">
            <a:xfrm>
              <a:off x="3630" y="1208"/>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1</a:t>
              </a:r>
            </a:p>
          </p:txBody>
        </p:sp>
        <p:sp>
          <p:nvSpPr>
            <p:cNvPr id="186537" name="Rectangle 169"/>
            <p:cNvSpPr>
              <a:spLocks noChangeArrowheads="1"/>
            </p:cNvSpPr>
            <p:nvPr/>
          </p:nvSpPr>
          <p:spPr bwMode="auto">
            <a:xfrm>
              <a:off x="4350" y="1208"/>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2</a:t>
              </a:r>
            </a:p>
          </p:txBody>
        </p:sp>
        <p:sp>
          <p:nvSpPr>
            <p:cNvPr id="186538" name="Rectangle 170"/>
            <p:cNvSpPr>
              <a:spLocks noChangeArrowheads="1"/>
            </p:cNvSpPr>
            <p:nvPr/>
          </p:nvSpPr>
          <p:spPr bwMode="auto">
            <a:xfrm>
              <a:off x="5088" y="1208"/>
              <a:ext cx="25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i="1">
                  <a:latin typeface="+mn-lt"/>
                </a:rPr>
                <a:t>m</a:t>
              </a:r>
            </a:p>
          </p:txBody>
        </p:sp>
        <p:sp>
          <p:nvSpPr>
            <p:cNvPr id="186539" name="Rectangle 171"/>
            <p:cNvSpPr>
              <a:spLocks noChangeArrowheads="1"/>
            </p:cNvSpPr>
            <p:nvPr/>
          </p:nvSpPr>
          <p:spPr bwMode="auto">
            <a:xfrm>
              <a:off x="4618" y="1132"/>
              <a:ext cx="397"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3200">
                  <a:latin typeface="+mn-lt"/>
                </a:rPr>
                <a:t>...</a:t>
              </a:r>
            </a:p>
          </p:txBody>
        </p:sp>
        <p:sp>
          <p:nvSpPr>
            <p:cNvPr id="186540" name="Line 172"/>
            <p:cNvSpPr>
              <a:spLocks noChangeShapeType="1"/>
            </p:cNvSpPr>
            <p:nvPr/>
          </p:nvSpPr>
          <p:spPr bwMode="auto">
            <a:xfrm>
              <a:off x="3735" y="1407"/>
              <a:ext cx="0" cy="5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41" name="Line 173"/>
            <p:cNvSpPr>
              <a:spLocks noChangeShapeType="1"/>
            </p:cNvSpPr>
            <p:nvPr/>
          </p:nvSpPr>
          <p:spPr bwMode="auto">
            <a:xfrm>
              <a:off x="4458" y="1407"/>
              <a:ext cx="0" cy="5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42" name="Line 174"/>
            <p:cNvSpPr>
              <a:spLocks noChangeShapeType="1"/>
            </p:cNvSpPr>
            <p:nvPr/>
          </p:nvSpPr>
          <p:spPr bwMode="auto">
            <a:xfrm>
              <a:off x="5216" y="1407"/>
              <a:ext cx="0" cy="5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43" name="AutoShape 175"/>
            <p:cNvSpPr>
              <a:spLocks noChangeArrowheads="1"/>
            </p:cNvSpPr>
            <p:nvPr/>
          </p:nvSpPr>
          <p:spPr bwMode="auto">
            <a:xfrm rot="-10800000" flipH="1" flipV="1">
              <a:off x="3261" y="2137"/>
              <a:ext cx="1868" cy="195"/>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rgbClr val="FF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86544" name="Line 176"/>
            <p:cNvSpPr>
              <a:spLocks noChangeShapeType="1"/>
            </p:cNvSpPr>
            <p:nvPr/>
          </p:nvSpPr>
          <p:spPr bwMode="auto">
            <a:xfrm>
              <a:off x="3254" y="1831"/>
              <a:ext cx="0" cy="16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45" name="Line 177"/>
            <p:cNvSpPr>
              <a:spLocks noChangeShapeType="1"/>
            </p:cNvSpPr>
            <p:nvPr/>
          </p:nvSpPr>
          <p:spPr bwMode="auto">
            <a:xfrm>
              <a:off x="3254" y="2000"/>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46" name="Line 178"/>
            <p:cNvSpPr>
              <a:spLocks noChangeShapeType="1"/>
            </p:cNvSpPr>
            <p:nvPr/>
          </p:nvSpPr>
          <p:spPr bwMode="auto">
            <a:xfrm>
              <a:off x="3494" y="2000"/>
              <a:ext cx="0" cy="12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47" name="Line 179"/>
            <p:cNvSpPr>
              <a:spLocks noChangeShapeType="1"/>
            </p:cNvSpPr>
            <p:nvPr/>
          </p:nvSpPr>
          <p:spPr bwMode="auto">
            <a:xfrm>
              <a:off x="3975" y="1831"/>
              <a:ext cx="0" cy="29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48" name="Line 180"/>
            <p:cNvSpPr>
              <a:spLocks noChangeShapeType="1"/>
            </p:cNvSpPr>
            <p:nvPr/>
          </p:nvSpPr>
          <p:spPr bwMode="auto">
            <a:xfrm>
              <a:off x="4736" y="1831"/>
              <a:ext cx="0" cy="29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49" name="Rectangle 181"/>
            <p:cNvSpPr>
              <a:spLocks noChangeArrowheads="1"/>
            </p:cNvSpPr>
            <p:nvPr/>
          </p:nvSpPr>
          <p:spPr bwMode="auto">
            <a:xfrm>
              <a:off x="4180" y="1803"/>
              <a:ext cx="397"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3200">
                  <a:latin typeface="+mn-lt"/>
                </a:rPr>
                <a:t>...</a:t>
              </a:r>
            </a:p>
          </p:txBody>
        </p:sp>
        <p:sp>
          <p:nvSpPr>
            <p:cNvPr id="186550" name="Rectangle 182"/>
            <p:cNvSpPr>
              <a:spLocks noChangeArrowheads="1"/>
            </p:cNvSpPr>
            <p:nvPr/>
          </p:nvSpPr>
          <p:spPr bwMode="auto">
            <a:xfrm>
              <a:off x="3582" y="2109"/>
              <a:ext cx="11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latin typeface="+mn-lt"/>
                </a:rPr>
                <a:t>Decoder 1</a:t>
              </a:r>
              <a:r>
                <a:rPr lang="en-US" altLang="pl-PL" sz="800">
                  <a:latin typeface="+mn-lt"/>
                </a:rPr>
                <a:t> </a:t>
              </a:r>
              <a:r>
                <a:rPr lang="en-US" altLang="pl-PL" sz="1800">
                  <a:latin typeface="+mn-lt"/>
                </a:rPr>
                <a:t>of</a:t>
              </a:r>
              <a:r>
                <a:rPr lang="en-US" altLang="pl-PL" sz="800">
                  <a:latin typeface="+mn-lt"/>
                </a:rPr>
                <a:t> </a:t>
              </a:r>
              <a:r>
                <a:rPr lang="en-US" altLang="pl-PL" sz="1800" i="1">
                  <a:latin typeface="+mn-lt"/>
                </a:rPr>
                <a:t>m</a:t>
              </a:r>
            </a:p>
          </p:txBody>
        </p:sp>
        <p:sp>
          <p:nvSpPr>
            <p:cNvPr id="186551" name="Line 183"/>
            <p:cNvSpPr>
              <a:spLocks noChangeShapeType="1"/>
            </p:cNvSpPr>
            <p:nvPr/>
          </p:nvSpPr>
          <p:spPr bwMode="auto">
            <a:xfrm>
              <a:off x="3975" y="2776"/>
              <a:ext cx="51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52" name="Line 184"/>
            <p:cNvSpPr>
              <a:spLocks noChangeShapeType="1"/>
            </p:cNvSpPr>
            <p:nvPr/>
          </p:nvSpPr>
          <p:spPr bwMode="auto">
            <a:xfrm>
              <a:off x="3975" y="2935"/>
              <a:ext cx="51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53" name="Line 185"/>
            <p:cNvSpPr>
              <a:spLocks noChangeShapeType="1"/>
            </p:cNvSpPr>
            <p:nvPr/>
          </p:nvSpPr>
          <p:spPr bwMode="auto">
            <a:xfrm flipV="1">
              <a:off x="4255" y="2340"/>
              <a:ext cx="0" cy="255"/>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54" name="Rectangle 186"/>
            <p:cNvSpPr>
              <a:spLocks noChangeArrowheads="1"/>
            </p:cNvSpPr>
            <p:nvPr/>
          </p:nvSpPr>
          <p:spPr bwMode="auto">
            <a:xfrm>
              <a:off x="3766" y="2579"/>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r" eaLnBrk="0" hangingPunct="0"/>
              <a:r>
                <a:rPr lang="en-US" altLang="pl-PL" sz="1800">
                  <a:latin typeface="+mn-lt"/>
                </a:rPr>
                <a:t>1</a:t>
              </a:r>
            </a:p>
          </p:txBody>
        </p:sp>
        <p:sp>
          <p:nvSpPr>
            <p:cNvPr id="186555" name="Rectangle 187"/>
            <p:cNvSpPr>
              <a:spLocks noChangeArrowheads="1"/>
            </p:cNvSpPr>
            <p:nvPr/>
          </p:nvSpPr>
          <p:spPr bwMode="auto">
            <a:xfrm>
              <a:off x="3766" y="2748"/>
              <a:ext cx="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r" eaLnBrk="0" hangingPunct="0"/>
              <a:r>
                <a:rPr lang="en-US" altLang="pl-PL" sz="1800">
                  <a:latin typeface="+mn-lt"/>
                </a:rPr>
                <a:t>2</a:t>
              </a:r>
            </a:p>
          </p:txBody>
        </p:sp>
        <p:sp>
          <p:nvSpPr>
            <p:cNvPr id="186556" name="Rectangle 188"/>
            <p:cNvSpPr>
              <a:spLocks noChangeArrowheads="1"/>
            </p:cNvSpPr>
            <p:nvPr/>
          </p:nvSpPr>
          <p:spPr bwMode="auto">
            <a:xfrm>
              <a:off x="3780" y="3216"/>
              <a:ext cx="16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r" eaLnBrk="0" hangingPunct="0"/>
              <a:r>
                <a:rPr lang="en-US" altLang="pl-PL" sz="1800" i="1">
                  <a:latin typeface="+mn-lt"/>
                </a:rPr>
                <a:t>f</a:t>
              </a:r>
            </a:p>
          </p:txBody>
        </p:sp>
        <p:sp>
          <p:nvSpPr>
            <p:cNvPr id="186557" name="Rectangle 189"/>
            <p:cNvSpPr>
              <a:spLocks noChangeArrowheads="1"/>
            </p:cNvSpPr>
            <p:nvPr/>
          </p:nvSpPr>
          <p:spPr bwMode="auto">
            <a:xfrm>
              <a:off x="3944" y="2569"/>
              <a:ext cx="562"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eaLnBrk="0" hangingPunct="0"/>
              <a:r>
                <a:rPr lang="en-US" altLang="pl-PL" sz="1600">
                  <a:latin typeface="+mn-lt"/>
                </a:rPr>
                <a:t>log</a:t>
              </a:r>
              <a:r>
                <a:rPr lang="en-US" altLang="pl-PL" sz="1400" baseline="-25000">
                  <a:latin typeface="+mn-lt"/>
                </a:rPr>
                <a:t>2</a:t>
              </a:r>
              <a:r>
                <a:rPr lang="en-US" altLang="pl-PL" sz="1600" i="1">
                  <a:latin typeface="+mn-lt"/>
                </a:rPr>
                <a:t>m</a:t>
              </a:r>
            </a:p>
          </p:txBody>
        </p:sp>
        <p:sp>
          <p:nvSpPr>
            <p:cNvPr id="186558" name="Rectangle 190"/>
            <p:cNvSpPr>
              <a:spLocks noChangeArrowheads="1"/>
            </p:cNvSpPr>
            <p:nvPr/>
          </p:nvSpPr>
          <p:spPr bwMode="auto">
            <a:xfrm>
              <a:off x="3694" y="3476"/>
              <a:ext cx="10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Input control</a:t>
              </a:r>
            </a:p>
          </p:txBody>
        </p:sp>
        <p:grpSp>
          <p:nvGrpSpPr>
            <p:cNvPr id="186559" name="Group 191"/>
            <p:cNvGrpSpPr>
              <a:grpSpLocks/>
            </p:cNvGrpSpPr>
            <p:nvPr/>
          </p:nvGrpSpPr>
          <p:grpSpPr bwMode="auto">
            <a:xfrm>
              <a:off x="3358" y="1623"/>
              <a:ext cx="293" cy="253"/>
              <a:chOff x="798" y="2742"/>
              <a:chExt cx="293" cy="253"/>
            </a:xfrm>
          </p:grpSpPr>
          <p:sp>
            <p:nvSpPr>
              <p:cNvPr id="186560" name="Rectangle 192"/>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561" name="Group 193"/>
              <p:cNvGrpSpPr>
                <a:grpSpLocks/>
              </p:cNvGrpSpPr>
              <p:nvPr/>
            </p:nvGrpSpPr>
            <p:grpSpPr bwMode="auto">
              <a:xfrm>
                <a:off x="798" y="2743"/>
                <a:ext cx="293" cy="252"/>
                <a:chOff x="798" y="2743"/>
                <a:chExt cx="293" cy="252"/>
              </a:xfrm>
            </p:grpSpPr>
            <p:sp>
              <p:nvSpPr>
                <p:cNvPr id="186562" name="Arc 194"/>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63" name="Arc 195"/>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64" name="Line 196"/>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65" name="Line 197"/>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66" name="Line 198"/>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86567" name="Group 199"/>
            <p:cNvGrpSpPr>
              <a:grpSpLocks/>
            </p:cNvGrpSpPr>
            <p:nvPr/>
          </p:nvGrpSpPr>
          <p:grpSpPr bwMode="auto">
            <a:xfrm>
              <a:off x="4074" y="1624"/>
              <a:ext cx="293" cy="253"/>
              <a:chOff x="798" y="2742"/>
              <a:chExt cx="293" cy="253"/>
            </a:xfrm>
          </p:grpSpPr>
          <p:sp>
            <p:nvSpPr>
              <p:cNvPr id="186568" name="Rectangle 200"/>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569" name="Group 201"/>
              <p:cNvGrpSpPr>
                <a:grpSpLocks/>
              </p:cNvGrpSpPr>
              <p:nvPr/>
            </p:nvGrpSpPr>
            <p:grpSpPr bwMode="auto">
              <a:xfrm>
                <a:off x="798" y="2743"/>
                <a:ext cx="293" cy="252"/>
                <a:chOff x="798" y="2743"/>
                <a:chExt cx="293" cy="252"/>
              </a:xfrm>
            </p:grpSpPr>
            <p:sp>
              <p:nvSpPr>
                <p:cNvPr id="186570" name="Arc 202"/>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71" name="Arc 203"/>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72" name="Line 204"/>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73" name="Line 205"/>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74" name="Line 206"/>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86575" name="Group 207"/>
            <p:cNvGrpSpPr>
              <a:grpSpLocks/>
            </p:cNvGrpSpPr>
            <p:nvPr/>
          </p:nvGrpSpPr>
          <p:grpSpPr bwMode="auto">
            <a:xfrm>
              <a:off x="4864" y="1624"/>
              <a:ext cx="293" cy="253"/>
              <a:chOff x="798" y="2742"/>
              <a:chExt cx="293" cy="253"/>
            </a:xfrm>
          </p:grpSpPr>
          <p:sp>
            <p:nvSpPr>
              <p:cNvPr id="186576" name="Rectangle 208"/>
              <p:cNvSpPr>
                <a:spLocks noChangeArrowheads="1"/>
              </p:cNvSpPr>
              <p:nvPr/>
            </p:nvSpPr>
            <p:spPr bwMode="auto">
              <a:xfrm>
                <a:off x="800" y="2742"/>
                <a:ext cx="129" cy="251"/>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grpSp>
            <p:nvGrpSpPr>
              <p:cNvPr id="186577" name="Group 209"/>
              <p:cNvGrpSpPr>
                <a:grpSpLocks/>
              </p:cNvGrpSpPr>
              <p:nvPr/>
            </p:nvGrpSpPr>
            <p:grpSpPr bwMode="auto">
              <a:xfrm>
                <a:off x="798" y="2743"/>
                <a:ext cx="293" cy="252"/>
                <a:chOff x="798" y="2743"/>
                <a:chExt cx="293" cy="252"/>
              </a:xfrm>
            </p:grpSpPr>
            <p:sp>
              <p:nvSpPr>
                <p:cNvPr id="186578" name="Arc 210"/>
                <p:cNvSpPr>
                  <a:spLocks/>
                </p:cNvSpPr>
                <p:nvPr/>
              </p:nvSpPr>
              <p:spPr bwMode="auto">
                <a:xfrm>
                  <a:off x="924" y="2744"/>
                  <a:ext cx="167" cy="126"/>
                </a:xfrm>
                <a:custGeom>
                  <a:avLst/>
                  <a:gdLst>
                    <a:gd name="G0" fmla="+- 0 0 0"/>
                    <a:gd name="G1" fmla="+- 21600 0 0"/>
                    <a:gd name="G2" fmla="+- 21600 0 0"/>
                    <a:gd name="T0" fmla="*/ 0 w 21599"/>
                    <a:gd name="T1" fmla="*/ 0 h 21600"/>
                    <a:gd name="T2" fmla="*/ 21599 w 21599"/>
                    <a:gd name="T3" fmla="*/ 21428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62" y="0"/>
                        <a:pt x="21504" y="9566"/>
                        <a:pt x="21599" y="21427"/>
                      </a:cubicBezTo>
                    </a:path>
                    <a:path w="21599" h="21600" stroke="0" extrusionOk="0">
                      <a:moveTo>
                        <a:pt x="-1" y="0"/>
                      </a:moveTo>
                      <a:cubicBezTo>
                        <a:pt x="11862" y="0"/>
                        <a:pt x="21504" y="9566"/>
                        <a:pt x="21599" y="21427"/>
                      </a:cubicBezTo>
                      <a:lnTo>
                        <a:pt x="0" y="21600"/>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79" name="Arc 211"/>
                <p:cNvSpPr>
                  <a:spLocks/>
                </p:cNvSpPr>
                <p:nvPr/>
              </p:nvSpPr>
              <p:spPr bwMode="auto">
                <a:xfrm>
                  <a:off x="924" y="2869"/>
                  <a:ext cx="167" cy="126"/>
                </a:xfrm>
                <a:custGeom>
                  <a:avLst/>
                  <a:gdLst>
                    <a:gd name="G0" fmla="+- 0 0 0"/>
                    <a:gd name="G1" fmla="+- 172 0 0"/>
                    <a:gd name="G2" fmla="+- 21600 0 0"/>
                    <a:gd name="T0" fmla="*/ 21599 w 21600"/>
                    <a:gd name="T1" fmla="*/ 0 h 21772"/>
                    <a:gd name="T2" fmla="*/ 0 w 21600"/>
                    <a:gd name="T3" fmla="*/ 21772 h 21772"/>
                    <a:gd name="T4" fmla="*/ 0 w 21600"/>
                    <a:gd name="T5" fmla="*/ 172 h 21772"/>
                  </a:gdLst>
                  <a:ahLst/>
                  <a:cxnLst>
                    <a:cxn ang="0">
                      <a:pos x="T0" y="T1"/>
                    </a:cxn>
                    <a:cxn ang="0">
                      <a:pos x="T2" y="T3"/>
                    </a:cxn>
                    <a:cxn ang="0">
                      <a:pos x="T4" y="T5"/>
                    </a:cxn>
                  </a:cxnLst>
                  <a:rect l="0" t="0" r="r" b="b"/>
                  <a:pathLst>
                    <a:path w="21600" h="21772" fill="none" extrusionOk="0">
                      <a:moveTo>
                        <a:pt x="21599" y="-1"/>
                      </a:moveTo>
                      <a:cubicBezTo>
                        <a:pt x="21599" y="57"/>
                        <a:pt x="21600" y="114"/>
                        <a:pt x="21600" y="172"/>
                      </a:cubicBezTo>
                      <a:cubicBezTo>
                        <a:pt x="21600" y="12101"/>
                        <a:pt x="11929" y="21771"/>
                        <a:pt x="0" y="21772"/>
                      </a:cubicBezTo>
                    </a:path>
                    <a:path w="21600" h="21772" stroke="0" extrusionOk="0">
                      <a:moveTo>
                        <a:pt x="21599" y="-1"/>
                      </a:moveTo>
                      <a:cubicBezTo>
                        <a:pt x="21599" y="57"/>
                        <a:pt x="21600" y="114"/>
                        <a:pt x="21600" y="172"/>
                      </a:cubicBezTo>
                      <a:cubicBezTo>
                        <a:pt x="21600" y="12101"/>
                        <a:pt x="11929" y="21771"/>
                        <a:pt x="0" y="21772"/>
                      </a:cubicBezTo>
                      <a:lnTo>
                        <a:pt x="0" y="172"/>
                      </a:lnTo>
                      <a:close/>
                    </a:path>
                  </a:pathLst>
                </a:custGeom>
                <a:solidFill>
                  <a:srgbClr val="FFFFCC"/>
                </a:solidFill>
                <a:ln w="25400" cap="rnd">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80" name="Line 212"/>
                <p:cNvSpPr>
                  <a:spLocks noChangeShapeType="1"/>
                </p:cNvSpPr>
                <p:nvPr/>
              </p:nvSpPr>
              <p:spPr bwMode="auto">
                <a:xfrm flipH="1">
                  <a:off x="798" y="2743"/>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81" name="Line 213"/>
                <p:cNvSpPr>
                  <a:spLocks noChangeShapeType="1"/>
                </p:cNvSpPr>
                <p:nvPr/>
              </p:nvSpPr>
              <p:spPr bwMode="auto">
                <a:xfrm>
                  <a:off x="798" y="2743"/>
                  <a:ext cx="0" cy="25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86582" name="Line 214"/>
                <p:cNvSpPr>
                  <a:spLocks noChangeShapeType="1"/>
                </p:cNvSpPr>
                <p:nvPr/>
              </p:nvSpPr>
              <p:spPr bwMode="auto">
                <a:xfrm>
                  <a:off x="798" y="2994"/>
                  <a:ext cx="1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spTree>
    <p:extLst>
      <p:ext uri="{BB962C8B-B14F-4D97-AF65-F5344CB8AC3E}">
        <p14:creationId xmlns:p14="http://schemas.microsoft.com/office/powerpoint/2010/main" val="247921583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86371"/>
                                        </p:tgtEl>
                                        <p:attrNameLst>
                                          <p:attrName>style.visibility</p:attrName>
                                        </p:attrNameLst>
                                      </p:cBhvr>
                                      <p:to>
                                        <p:strVal val="visible"/>
                                      </p:to>
                                    </p:set>
                                    <p:animEffect transition="in" filter="wipe(left)">
                                      <p:cBhvr>
                                        <p:cTn id="7" dur="500"/>
                                        <p:tgtEl>
                                          <p:spTgt spid="1863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86513"/>
                                        </p:tgtEl>
                                        <p:attrNameLst>
                                          <p:attrName>style.visibility</p:attrName>
                                        </p:attrNameLst>
                                      </p:cBhvr>
                                      <p:to>
                                        <p:strVal val="visible"/>
                                      </p:to>
                                    </p:set>
                                    <p:animEffect transition="in" filter="wipe(left)">
                                      <p:cBhvr>
                                        <p:cTn id="12" dur="500"/>
                                        <p:tgtEl>
                                          <p:spTgt spid="1865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0466" name="Rectangle 2"/>
          <p:cNvSpPr>
            <a:spLocks noChangeArrowheads="1"/>
          </p:cNvSpPr>
          <p:nvPr/>
        </p:nvSpPr>
        <p:spPr bwMode="auto">
          <a:xfrm>
            <a:off x="485102" y="4846638"/>
            <a:ext cx="3920883" cy="4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2400">
                <a:latin typeface="+mn-lt"/>
              </a:rPr>
              <a:t>T-S-T </a:t>
            </a:r>
            <a:r>
              <a:rPr lang="pl-PL" altLang="pl-PL" sz="2400">
                <a:latin typeface="+mn-lt"/>
              </a:rPr>
              <a:t>s</a:t>
            </a:r>
            <a:r>
              <a:rPr lang="en-US" altLang="pl-PL" sz="2400">
                <a:latin typeface="+mn-lt"/>
              </a:rPr>
              <a:t>witching network</a:t>
            </a:r>
          </a:p>
        </p:txBody>
      </p:sp>
      <p:grpSp>
        <p:nvGrpSpPr>
          <p:cNvPr id="190467" name="Group 3"/>
          <p:cNvGrpSpPr>
            <a:grpSpLocks/>
          </p:cNvGrpSpPr>
          <p:nvPr/>
        </p:nvGrpSpPr>
        <p:grpSpPr bwMode="auto">
          <a:xfrm>
            <a:off x="4665663" y="4984750"/>
            <a:ext cx="4405312" cy="1438275"/>
            <a:chOff x="2699" y="3036"/>
            <a:chExt cx="2426" cy="792"/>
          </a:xfrm>
        </p:grpSpPr>
        <p:sp>
          <p:nvSpPr>
            <p:cNvPr id="190468" name="AutoShape 4"/>
            <p:cNvSpPr>
              <a:spLocks noChangeArrowheads="1"/>
            </p:cNvSpPr>
            <p:nvPr/>
          </p:nvSpPr>
          <p:spPr bwMode="auto">
            <a:xfrm>
              <a:off x="2699" y="3036"/>
              <a:ext cx="2426" cy="792"/>
            </a:xfrm>
            <a:prstGeom prst="roundRect">
              <a:avLst>
                <a:gd name="adj" fmla="val 12495"/>
              </a:avLst>
            </a:prstGeom>
            <a:solidFill>
              <a:srgbClr val="99FFCC"/>
            </a:solidFill>
            <a:ln w="38100" cmpd="dbl">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90469" name="Rectangle 5"/>
            <p:cNvSpPr>
              <a:spLocks noChangeArrowheads="1"/>
            </p:cNvSpPr>
            <p:nvPr/>
          </p:nvSpPr>
          <p:spPr bwMode="auto">
            <a:xfrm>
              <a:off x="2747" y="3063"/>
              <a:ext cx="2256" cy="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pl-PL" altLang="pl-PL" sz="2400">
                  <a:latin typeface="+mn-lt"/>
                </a:rPr>
                <a:t>5 ESS: T-S-T</a:t>
              </a:r>
            </a:p>
            <a:p>
              <a:pPr eaLnBrk="0" hangingPunct="0"/>
              <a:r>
                <a:rPr lang="pl-PL" altLang="pl-PL" sz="2400">
                  <a:latin typeface="+mn-lt"/>
                </a:rPr>
                <a:t>4 ESS: T-S-S-S-S-T</a:t>
              </a:r>
            </a:p>
            <a:p>
              <a:pPr eaLnBrk="0" hangingPunct="0"/>
              <a:r>
                <a:rPr lang="pl-PL" altLang="pl-PL" sz="2400">
                  <a:latin typeface="+mn-lt"/>
                </a:rPr>
                <a:t>EWSD: T-S-T (T-S-S-S-T)</a:t>
              </a:r>
            </a:p>
          </p:txBody>
        </p:sp>
      </p:grpSp>
      <p:sp>
        <p:nvSpPr>
          <p:cNvPr id="190470" name="Rectangle 6"/>
          <p:cNvSpPr>
            <a:spLocks noGrp="1" noChangeArrowheads="1"/>
          </p:cNvSpPr>
          <p:nvPr>
            <p:ph type="title"/>
          </p:nvPr>
        </p:nvSpPr>
        <p:spPr/>
        <p:txBody>
          <a:bodyPr/>
          <a:lstStyle/>
          <a:p>
            <a:r>
              <a:rPr lang="en-US" altLang="pl-PL" sz="2400" dirty="0"/>
              <a:t>Time-Division Networks</a:t>
            </a:r>
            <a:endParaRPr lang="pl-PL" altLang="pl-PL" sz="2400" dirty="0"/>
          </a:p>
        </p:txBody>
      </p:sp>
      <p:grpSp>
        <p:nvGrpSpPr>
          <p:cNvPr id="190471" name="Group 7"/>
          <p:cNvGrpSpPr>
            <a:grpSpLocks/>
          </p:cNvGrpSpPr>
          <p:nvPr/>
        </p:nvGrpSpPr>
        <p:grpSpPr bwMode="auto">
          <a:xfrm>
            <a:off x="246856" y="1392238"/>
            <a:ext cx="6629400" cy="3157537"/>
            <a:chOff x="48" y="989"/>
            <a:chExt cx="4176" cy="1989"/>
          </a:xfrm>
        </p:grpSpPr>
        <p:sp>
          <p:nvSpPr>
            <p:cNvPr id="190472" name="Rectangle 8"/>
            <p:cNvSpPr>
              <a:spLocks noChangeArrowheads="1"/>
            </p:cNvSpPr>
            <p:nvPr/>
          </p:nvSpPr>
          <p:spPr bwMode="auto">
            <a:xfrm>
              <a:off x="1858" y="1865"/>
              <a:ext cx="556" cy="556"/>
            </a:xfrm>
            <a:prstGeom prst="rect">
              <a:avLst/>
            </a:prstGeom>
            <a:solidFill>
              <a:srgbClr val="FFFFCC"/>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90473" name="Rectangle 9"/>
            <p:cNvSpPr>
              <a:spLocks noChangeArrowheads="1"/>
            </p:cNvSpPr>
            <p:nvPr/>
          </p:nvSpPr>
          <p:spPr bwMode="auto">
            <a:xfrm>
              <a:off x="3250" y="2421"/>
              <a:ext cx="556" cy="557"/>
            </a:xfrm>
            <a:prstGeom prst="rect">
              <a:avLst/>
            </a:prstGeom>
            <a:solidFill>
              <a:srgbClr val="FFFFCC"/>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90474" name="Rectangle 10"/>
            <p:cNvSpPr>
              <a:spLocks noChangeArrowheads="1"/>
            </p:cNvSpPr>
            <p:nvPr/>
          </p:nvSpPr>
          <p:spPr bwMode="auto">
            <a:xfrm>
              <a:off x="3250" y="1308"/>
              <a:ext cx="556" cy="557"/>
            </a:xfrm>
            <a:prstGeom prst="rect">
              <a:avLst/>
            </a:prstGeom>
            <a:solidFill>
              <a:srgbClr val="FFFFCC"/>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90475" name="Rectangle 11"/>
            <p:cNvSpPr>
              <a:spLocks noChangeArrowheads="1"/>
            </p:cNvSpPr>
            <p:nvPr/>
          </p:nvSpPr>
          <p:spPr bwMode="auto">
            <a:xfrm>
              <a:off x="466" y="2421"/>
              <a:ext cx="556" cy="557"/>
            </a:xfrm>
            <a:prstGeom prst="rect">
              <a:avLst/>
            </a:prstGeom>
            <a:solidFill>
              <a:srgbClr val="FFFFCC"/>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90476" name="Rectangle 12"/>
            <p:cNvSpPr>
              <a:spLocks noChangeArrowheads="1"/>
            </p:cNvSpPr>
            <p:nvPr/>
          </p:nvSpPr>
          <p:spPr bwMode="auto">
            <a:xfrm>
              <a:off x="466" y="1308"/>
              <a:ext cx="556" cy="557"/>
            </a:xfrm>
            <a:prstGeom prst="rect">
              <a:avLst/>
            </a:prstGeom>
            <a:solidFill>
              <a:srgbClr val="FFFFCC"/>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latin typeface="+mn-lt"/>
              </a:endParaRPr>
            </a:p>
          </p:txBody>
        </p:sp>
        <p:sp>
          <p:nvSpPr>
            <p:cNvPr id="190477" name="Rectangle 13"/>
            <p:cNvSpPr>
              <a:spLocks noChangeArrowheads="1"/>
            </p:cNvSpPr>
            <p:nvPr/>
          </p:nvSpPr>
          <p:spPr bwMode="auto">
            <a:xfrm>
              <a:off x="1991" y="1960"/>
              <a:ext cx="292"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3200">
                  <a:latin typeface="+mn-lt"/>
                </a:rPr>
                <a:t>S</a:t>
              </a:r>
            </a:p>
          </p:txBody>
        </p:sp>
        <p:sp>
          <p:nvSpPr>
            <p:cNvPr id="190478" name="Rectangle 14"/>
            <p:cNvSpPr>
              <a:spLocks noChangeArrowheads="1"/>
            </p:cNvSpPr>
            <p:nvPr/>
          </p:nvSpPr>
          <p:spPr bwMode="auto">
            <a:xfrm>
              <a:off x="608" y="1403"/>
              <a:ext cx="275"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3200">
                  <a:latin typeface="+mn-lt"/>
                </a:rPr>
                <a:t>T</a:t>
              </a:r>
            </a:p>
          </p:txBody>
        </p:sp>
        <p:sp>
          <p:nvSpPr>
            <p:cNvPr id="190479" name="Line 15"/>
            <p:cNvSpPr>
              <a:spLocks noChangeShapeType="1"/>
            </p:cNvSpPr>
            <p:nvPr/>
          </p:nvSpPr>
          <p:spPr bwMode="auto">
            <a:xfrm flipH="1">
              <a:off x="48" y="1586"/>
              <a:ext cx="41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80" name="Line 16"/>
            <p:cNvSpPr>
              <a:spLocks noChangeShapeType="1"/>
            </p:cNvSpPr>
            <p:nvPr/>
          </p:nvSpPr>
          <p:spPr bwMode="auto">
            <a:xfrm flipH="1">
              <a:off x="1022" y="1586"/>
              <a:ext cx="27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81" name="Line 17"/>
            <p:cNvSpPr>
              <a:spLocks noChangeShapeType="1"/>
            </p:cNvSpPr>
            <p:nvPr/>
          </p:nvSpPr>
          <p:spPr bwMode="auto">
            <a:xfrm flipV="1">
              <a:off x="200" y="1527"/>
              <a:ext cx="132" cy="12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82" name="Line 18"/>
            <p:cNvSpPr>
              <a:spLocks noChangeShapeType="1"/>
            </p:cNvSpPr>
            <p:nvPr/>
          </p:nvSpPr>
          <p:spPr bwMode="auto">
            <a:xfrm flipV="1">
              <a:off x="1105" y="1527"/>
              <a:ext cx="132" cy="12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83" name="Rectangle 19"/>
            <p:cNvSpPr>
              <a:spLocks noChangeArrowheads="1"/>
            </p:cNvSpPr>
            <p:nvPr/>
          </p:nvSpPr>
          <p:spPr bwMode="auto">
            <a:xfrm>
              <a:off x="608" y="2517"/>
              <a:ext cx="275"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3200">
                  <a:latin typeface="+mn-lt"/>
                </a:rPr>
                <a:t>T</a:t>
              </a:r>
            </a:p>
          </p:txBody>
        </p:sp>
        <p:sp>
          <p:nvSpPr>
            <p:cNvPr id="190484" name="Line 20"/>
            <p:cNvSpPr>
              <a:spLocks noChangeShapeType="1"/>
            </p:cNvSpPr>
            <p:nvPr/>
          </p:nvSpPr>
          <p:spPr bwMode="auto">
            <a:xfrm flipH="1">
              <a:off x="48" y="2700"/>
              <a:ext cx="41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85" name="Line 21"/>
            <p:cNvSpPr>
              <a:spLocks noChangeShapeType="1"/>
            </p:cNvSpPr>
            <p:nvPr/>
          </p:nvSpPr>
          <p:spPr bwMode="auto">
            <a:xfrm flipV="1">
              <a:off x="200" y="2640"/>
              <a:ext cx="132" cy="12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86" name="Line 22"/>
            <p:cNvSpPr>
              <a:spLocks noChangeShapeType="1"/>
            </p:cNvSpPr>
            <p:nvPr/>
          </p:nvSpPr>
          <p:spPr bwMode="auto">
            <a:xfrm flipH="1">
              <a:off x="1649" y="1934"/>
              <a:ext cx="20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87" name="Line 23"/>
            <p:cNvSpPr>
              <a:spLocks noChangeShapeType="1"/>
            </p:cNvSpPr>
            <p:nvPr/>
          </p:nvSpPr>
          <p:spPr bwMode="auto">
            <a:xfrm flipH="1">
              <a:off x="1649" y="2352"/>
              <a:ext cx="20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88" name="Line 24"/>
            <p:cNvSpPr>
              <a:spLocks noChangeShapeType="1"/>
            </p:cNvSpPr>
            <p:nvPr/>
          </p:nvSpPr>
          <p:spPr bwMode="auto">
            <a:xfrm flipH="1">
              <a:off x="1022" y="2700"/>
              <a:ext cx="27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89" name="Line 25"/>
            <p:cNvSpPr>
              <a:spLocks noChangeShapeType="1"/>
            </p:cNvSpPr>
            <p:nvPr/>
          </p:nvSpPr>
          <p:spPr bwMode="auto">
            <a:xfrm flipV="1">
              <a:off x="1105" y="2640"/>
              <a:ext cx="132" cy="12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90" name="Line 26"/>
            <p:cNvSpPr>
              <a:spLocks noChangeShapeType="1"/>
            </p:cNvSpPr>
            <p:nvPr/>
          </p:nvSpPr>
          <p:spPr bwMode="auto">
            <a:xfrm>
              <a:off x="1301" y="1586"/>
              <a:ext cx="348" cy="3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91" name="Line 27"/>
            <p:cNvSpPr>
              <a:spLocks noChangeShapeType="1"/>
            </p:cNvSpPr>
            <p:nvPr/>
          </p:nvSpPr>
          <p:spPr bwMode="auto">
            <a:xfrm flipV="1">
              <a:off x="1301" y="2352"/>
              <a:ext cx="348" cy="3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92" name="Rectangle 28"/>
            <p:cNvSpPr>
              <a:spLocks noChangeArrowheads="1"/>
            </p:cNvSpPr>
            <p:nvPr/>
          </p:nvSpPr>
          <p:spPr bwMode="auto">
            <a:xfrm>
              <a:off x="621" y="1930"/>
              <a:ext cx="197" cy="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lnSpc>
                  <a:spcPct val="30000"/>
                </a:lnSpc>
              </a:pPr>
              <a:r>
                <a:rPr lang="en-IE" altLang="pl-PL" sz="2800">
                  <a:latin typeface="+mn-lt"/>
                </a:rPr>
                <a:t>.</a:t>
              </a:r>
            </a:p>
            <a:p>
              <a:pPr eaLnBrk="0" hangingPunct="0">
                <a:lnSpc>
                  <a:spcPct val="30000"/>
                </a:lnSpc>
              </a:pPr>
              <a:r>
                <a:rPr lang="en-IE" altLang="pl-PL" sz="2800">
                  <a:latin typeface="+mn-lt"/>
                </a:rPr>
                <a:t>.</a:t>
              </a:r>
            </a:p>
            <a:p>
              <a:pPr eaLnBrk="0" hangingPunct="0">
                <a:lnSpc>
                  <a:spcPct val="30000"/>
                </a:lnSpc>
              </a:pPr>
              <a:r>
                <a:rPr lang="en-IE" altLang="pl-PL" sz="2800">
                  <a:latin typeface="+mn-lt"/>
                </a:rPr>
                <a:t>.</a:t>
              </a:r>
            </a:p>
          </p:txBody>
        </p:sp>
        <p:sp>
          <p:nvSpPr>
            <p:cNvPr id="190493" name="Rectangle 29"/>
            <p:cNvSpPr>
              <a:spLocks noChangeArrowheads="1"/>
            </p:cNvSpPr>
            <p:nvPr/>
          </p:nvSpPr>
          <p:spPr bwMode="auto">
            <a:xfrm>
              <a:off x="3392" y="1403"/>
              <a:ext cx="275"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3200">
                  <a:latin typeface="+mn-lt"/>
                </a:rPr>
                <a:t>T</a:t>
              </a:r>
            </a:p>
          </p:txBody>
        </p:sp>
        <p:sp>
          <p:nvSpPr>
            <p:cNvPr id="190494" name="Line 30"/>
            <p:cNvSpPr>
              <a:spLocks noChangeShapeType="1"/>
            </p:cNvSpPr>
            <p:nvPr/>
          </p:nvSpPr>
          <p:spPr bwMode="auto">
            <a:xfrm>
              <a:off x="3806" y="1586"/>
              <a:ext cx="41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95" name="Line 31"/>
            <p:cNvSpPr>
              <a:spLocks noChangeShapeType="1"/>
            </p:cNvSpPr>
            <p:nvPr/>
          </p:nvSpPr>
          <p:spPr bwMode="auto">
            <a:xfrm>
              <a:off x="2971" y="1586"/>
              <a:ext cx="27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96" name="Line 32"/>
            <p:cNvSpPr>
              <a:spLocks noChangeShapeType="1"/>
            </p:cNvSpPr>
            <p:nvPr/>
          </p:nvSpPr>
          <p:spPr bwMode="auto">
            <a:xfrm flipV="1">
              <a:off x="3938" y="1527"/>
              <a:ext cx="132" cy="12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97" name="Line 33"/>
            <p:cNvSpPr>
              <a:spLocks noChangeShapeType="1"/>
            </p:cNvSpPr>
            <p:nvPr/>
          </p:nvSpPr>
          <p:spPr bwMode="auto">
            <a:xfrm flipV="1">
              <a:off x="3034" y="1527"/>
              <a:ext cx="132" cy="12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498" name="Rectangle 34"/>
            <p:cNvSpPr>
              <a:spLocks noChangeArrowheads="1"/>
            </p:cNvSpPr>
            <p:nvPr/>
          </p:nvSpPr>
          <p:spPr bwMode="auto">
            <a:xfrm>
              <a:off x="3392" y="2517"/>
              <a:ext cx="275"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3200">
                  <a:latin typeface="+mn-lt"/>
                </a:rPr>
                <a:t>T</a:t>
              </a:r>
            </a:p>
          </p:txBody>
        </p:sp>
        <p:sp>
          <p:nvSpPr>
            <p:cNvPr id="190499" name="Line 35"/>
            <p:cNvSpPr>
              <a:spLocks noChangeShapeType="1"/>
            </p:cNvSpPr>
            <p:nvPr/>
          </p:nvSpPr>
          <p:spPr bwMode="auto">
            <a:xfrm>
              <a:off x="3806" y="2700"/>
              <a:ext cx="41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500" name="Line 36"/>
            <p:cNvSpPr>
              <a:spLocks noChangeShapeType="1"/>
            </p:cNvSpPr>
            <p:nvPr/>
          </p:nvSpPr>
          <p:spPr bwMode="auto">
            <a:xfrm flipV="1">
              <a:off x="3938" y="2640"/>
              <a:ext cx="132" cy="12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501" name="Line 37"/>
            <p:cNvSpPr>
              <a:spLocks noChangeShapeType="1"/>
            </p:cNvSpPr>
            <p:nvPr/>
          </p:nvSpPr>
          <p:spPr bwMode="auto">
            <a:xfrm>
              <a:off x="2414" y="1934"/>
              <a:ext cx="20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502" name="Line 38"/>
            <p:cNvSpPr>
              <a:spLocks noChangeShapeType="1"/>
            </p:cNvSpPr>
            <p:nvPr/>
          </p:nvSpPr>
          <p:spPr bwMode="auto">
            <a:xfrm>
              <a:off x="2414" y="2352"/>
              <a:ext cx="20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503" name="Line 39"/>
            <p:cNvSpPr>
              <a:spLocks noChangeShapeType="1"/>
            </p:cNvSpPr>
            <p:nvPr/>
          </p:nvSpPr>
          <p:spPr bwMode="auto">
            <a:xfrm>
              <a:off x="2971" y="2700"/>
              <a:ext cx="279"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504" name="Line 40"/>
            <p:cNvSpPr>
              <a:spLocks noChangeShapeType="1"/>
            </p:cNvSpPr>
            <p:nvPr/>
          </p:nvSpPr>
          <p:spPr bwMode="auto">
            <a:xfrm flipV="1">
              <a:off x="3034" y="2640"/>
              <a:ext cx="132" cy="12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505" name="Line 41"/>
            <p:cNvSpPr>
              <a:spLocks noChangeShapeType="1"/>
            </p:cNvSpPr>
            <p:nvPr/>
          </p:nvSpPr>
          <p:spPr bwMode="auto">
            <a:xfrm flipH="1">
              <a:off x="2623" y="1586"/>
              <a:ext cx="348" cy="3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506" name="Line 42"/>
            <p:cNvSpPr>
              <a:spLocks noChangeShapeType="1"/>
            </p:cNvSpPr>
            <p:nvPr/>
          </p:nvSpPr>
          <p:spPr bwMode="auto">
            <a:xfrm flipH="1" flipV="1">
              <a:off x="2623" y="2352"/>
              <a:ext cx="348" cy="3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0507" name="Rectangle 43"/>
            <p:cNvSpPr>
              <a:spLocks noChangeArrowheads="1"/>
            </p:cNvSpPr>
            <p:nvPr/>
          </p:nvSpPr>
          <p:spPr bwMode="auto">
            <a:xfrm>
              <a:off x="3409" y="1930"/>
              <a:ext cx="197" cy="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lnSpc>
                  <a:spcPct val="30000"/>
                </a:lnSpc>
              </a:pPr>
              <a:r>
                <a:rPr lang="en-IE" altLang="pl-PL" sz="2800">
                  <a:latin typeface="+mn-lt"/>
                </a:rPr>
                <a:t>.</a:t>
              </a:r>
            </a:p>
            <a:p>
              <a:pPr eaLnBrk="0" hangingPunct="0">
                <a:lnSpc>
                  <a:spcPct val="30000"/>
                </a:lnSpc>
              </a:pPr>
              <a:r>
                <a:rPr lang="en-IE" altLang="pl-PL" sz="2800">
                  <a:latin typeface="+mn-lt"/>
                </a:rPr>
                <a:t>.</a:t>
              </a:r>
            </a:p>
            <a:p>
              <a:pPr eaLnBrk="0" hangingPunct="0">
                <a:lnSpc>
                  <a:spcPct val="30000"/>
                </a:lnSpc>
              </a:pPr>
              <a:r>
                <a:rPr lang="en-IE" altLang="pl-PL" sz="2800">
                  <a:latin typeface="+mn-lt"/>
                </a:rPr>
                <a:t>.</a:t>
              </a:r>
            </a:p>
          </p:txBody>
        </p:sp>
        <p:sp>
          <p:nvSpPr>
            <p:cNvPr id="190508" name="Rectangle 44"/>
            <p:cNvSpPr>
              <a:spLocks noChangeArrowheads="1"/>
            </p:cNvSpPr>
            <p:nvPr/>
          </p:nvSpPr>
          <p:spPr bwMode="auto">
            <a:xfrm>
              <a:off x="137" y="1267"/>
              <a:ext cx="238"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i="1">
                  <a:latin typeface="+mn-lt"/>
                </a:rPr>
                <a:t>n</a:t>
              </a:r>
            </a:p>
          </p:txBody>
        </p:sp>
        <p:sp>
          <p:nvSpPr>
            <p:cNvPr id="190509" name="Rectangle 45"/>
            <p:cNvSpPr>
              <a:spLocks noChangeArrowheads="1"/>
            </p:cNvSpPr>
            <p:nvPr/>
          </p:nvSpPr>
          <p:spPr bwMode="auto">
            <a:xfrm>
              <a:off x="137" y="2381"/>
              <a:ext cx="238"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i="1">
                  <a:latin typeface="+mn-lt"/>
                </a:rPr>
                <a:t>n</a:t>
              </a:r>
            </a:p>
          </p:txBody>
        </p:sp>
        <p:sp>
          <p:nvSpPr>
            <p:cNvPr id="190510" name="Rectangle 46"/>
            <p:cNvSpPr>
              <a:spLocks noChangeArrowheads="1"/>
            </p:cNvSpPr>
            <p:nvPr/>
          </p:nvSpPr>
          <p:spPr bwMode="auto">
            <a:xfrm>
              <a:off x="3825" y="1267"/>
              <a:ext cx="238"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i="1">
                  <a:latin typeface="+mn-lt"/>
                </a:rPr>
                <a:t>n</a:t>
              </a:r>
            </a:p>
          </p:txBody>
        </p:sp>
        <p:sp>
          <p:nvSpPr>
            <p:cNvPr id="190511" name="Rectangle 47"/>
            <p:cNvSpPr>
              <a:spLocks noChangeArrowheads="1"/>
            </p:cNvSpPr>
            <p:nvPr/>
          </p:nvSpPr>
          <p:spPr bwMode="auto">
            <a:xfrm>
              <a:off x="3825" y="2381"/>
              <a:ext cx="238"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i="1">
                  <a:latin typeface="+mn-lt"/>
                </a:rPr>
                <a:t>n</a:t>
              </a:r>
            </a:p>
          </p:txBody>
        </p:sp>
        <p:sp>
          <p:nvSpPr>
            <p:cNvPr id="190512" name="Rectangle 48"/>
            <p:cNvSpPr>
              <a:spLocks noChangeArrowheads="1"/>
            </p:cNvSpPr>
            <p:nvPr/>
          </p:nvSpPr>
          <p:spPr bwMode="auto">
            <a:xfrm>
              <a:off x="1010" y="1267"/>
              <a:ext cx="30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i="1">
                  <a:latin typeface="+mn-lt"/>
                </a:rPr>
                <a:t>m</a:t>
              </a:r>
            </a:p>
          </p:txBody>
        </p:sp>
        <p:sp>
          <p:nvSpPr>
            <p:cNvPr id="190513" name="Rectangle 49"/>
            <p:cNvSpPr>
              <a:spLocks noChangeArrowheads="1"/>
            </p:cNvSpPr>
            <p:nvPr/>
          </p:nvSpPr>
          <p:spPr bwMode="auto">
            <a:xfrm>
              <a:off x="1010" y="2381"/>
              <a:ext cx="30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i="1">
                  <a:latin typeface="+mn-lt"/>
                </a:rPr>
                <a:t>m</a:t>
              </a:r>
            </a:p>
          </p:txBody>
        </p:sp>
        <p:sp>
          <p:nvSpPr>
            <p:cNvPr id="190514" name="Rectangle 50"/>
            <p:cNvSpPr>
              <a:spLocks noChangeArrowheads="1"/>
            </p:cNvSpPr>
            <p:nvPr/>
          </p:nvSpPr>
          <p:spPr bwMode="auto">
            <a:xfrm>
              <a:off x="2890" y="1267"/>
              <a:ext cx="30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i="1">
                  <a:latin typeface="+mn-lt"/>
                </a:rPr>
                <a:t>m</a:t>
              </a:r>
            </a:p>
          </p:txBody>
        </p:sp>
        <p:sp>
          <p:nvSpPr>
            <p:cNvPr id="190515" name="Rectangle 51"/>
            <p:cNvSpPr>
              <a:spLocks noChangeArrowheads="1"/>
            </p:cNvSpPr>
            <p:nvPr/>
          </p:nvSpPr>
          <p:spPr bwMode="auto">
            <a:xfrm>
              <a:off x="2890" y="2381"/>
              <a:ext cx="30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i="1">
                  <a:latin typeface="+mn-lt"/>
                </a:rPr>
                <a:t>m</a:t>
              </a:r>
            </a:p>
          </p:txBody>
        </p:sp>
        <p:sp>
          <p:nvSpPr>
            <p:cNvPr id="190516" name="Rectangle 52"/>
            <p:cNvSpPr>
              <a:spLocks noChangeArrowheads="1"/>
            </p:cNvSpPr>
            <p:nvPr/>
          </p:nvSpPr>
          <p:spPr bwMode="auto">
            <a:xfrm>
              <a:off x="414" y="989"/>
              <a:ext cx="238"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a:latin typeface="+mn-lt"/>
                </a:rPr>
                <a:t>1</a:t>
              </a:r>
            </a:p>
          </p:txBody>
        </p:sp>
        <p:sp>
          <p:nvSpPr>
            <p:cNvPr id="190517" name="Rectangle 53"/>
            <p:cNvSpPr>
              <a:spLocks noChangeArrowheads="1"/>
            </p:cNvSpPr>
            <p:nvPr/>
          </p:nvSpPr>
          <p:spPr bwMode="auto">
            <a:xfrm>
              <a:off x="438" y="2102"/>
              <a:ext cx="198"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i="1">
                  <a:latin typeface="+mn-lt"/>
                </a:rPr>
                <a:t>r</a:t>
              </a:r>
            </a:p>
          </p:txBody>
        </p:sp>
        <p:sp>
          <p:nvSpPr>
            <p:cNvPr id="190518" name="Rectangle 54"/>
            <p:cNvSpPr>
              <a:spLocks noChangeArrowheads="1"/>
            </p:cNvSpPr>
            <p:nvPr/>
          </p:nvSpPr>
          <p:spPr bwMode="auto">
            <a:xfrm>
              <a:off x="3198" y="989"/>
              <a:ext cx="238"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a:latin typeface="+mn-lt"/>
                </a:rPr>
                <a:t>1</a:t>
              </a:r>
            </a:p>
          </p:txBody>
        </p:sp>
        <p:sp>
          <p:nvSpPr>
            <p:cNvPr id="190519" name="Rectangle 55"/>
            <p:cNvSpPr>
              <a:spLocks noChangeArrowheads="1"/>
            </p:cNvSpPr>
            <p:nvPr/>
          </p:nvSpPr>
          <p:spPr bwMode="auto">
            <a:xfrm>
              <a:off x="3222" y="2102"/>
              <a:ext cx="198"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IE" altLang="pl-PL" sz="2400" i="1">
                  <a:latin typeface="+mn-lt"/>
                </a:rPr>
                <a:t>r</a:t>
              </a:r>
            </a:p>
          </p:txBody>
        </p:sp>
      </p:grpSp>
    </p:spTree>
    <p:extLst>
      <p:ext uri="{BB962C8B-B14F-4D97-AF65-F5344CB8AC3E}">
        <p14:creationId xmlns:p14="http://schemas.microsoft.com/office/powerpoint/2010/main" val="2187318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90471"/>
                                        </p:tgtEl>
                                        <p:attrNameLst>
                                          <p:attrName>style.visibility</p:attrName>
                                        </p:attrNameLst>
                                      </p:cBhvr>
                                      <p:to>
                                        <p:strVal val="visible"/>
                                      </p:to>
                                    </p:set>
                                    <p:animEffect transition="in" filter="wipe(left)">
                                      <p:cBhvr>
                                        <p:cTn id="7" dur="500"/>
                                        <p:tgtEl>
                                          <p:spTgt spid="1904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0466"/>
                                        </p:tgtEl>
                                        <p:attrNameLst>
                                          <p:attrName>style.visibility</p:attrName>
                                        </p:attrNameLst>
                                      </p:cBhvr>
                                      <p:to>
                                        <p:strVal val="visible"/>
                                      </p:to>
                                    </p:set>
                                    <p:animEffect transition="in" filter="wipe(left)">
                                      <p:cBhvr>
                                        <p:cTn id="12" dur="500"/>
                                        <p:tgtEl>
                                          <p:spTgt spid="1904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90467"/>
                                        </p:tgtEl>
                                        <p:attrNameLst>
                                          <p:attrName>style.visibility</p:attrName>
                                        </p:attrNameLst>
                                      </p:cBhvr>
                                      <p:to>
                                        <p:strVal val="visible"/>
                                      </p:to>
                                    </p:set>
                                    <p:animEffect transition="in" filter="wipe(left)">
                                      <p:cBhvr>
                                        <p:cTn id="17" dur="500"/>
                                        <p:tgtEl>
                                          <p:spTgt spid="190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1547813" y="399380"/>
            <a:ext cx="7138987" cy="941388"/>
          </a:xfrm>
          <a:noFill/>
          <a:ln/>
        </p:spPr>
        <p:txBody>
          <a:bodyPr/>
          <a:lstStyle/>
          <a:p>
            <a:r>
              <a:rPr lang="en-US" altLang="pl-PL" dirty="0" err="1"/>
              <a:t>Nonblocking</a:t>
            </a:r>
            <a:r>
              <a:rPr lang="en-US" altLang="pl-PL" dirty="0"/>
              <a:t> Properties for Multi-connection DSM-based Networks</a:t>
            </a:r>
          </a:p>
        </p:txBody>
      </p:sp>
      <p:sp>
        <p:nvSpPr>
          <p:cNvPr id="79875" name="Rectangle 3"/>
          <p:cNvSpPr>
            <a:spLocks noGrp="1" noChangeArrowheads="1"/>
          </p:cNvSpPr>
          <p:nvPr>
            <p:ph type="body" idx="1"/>
          </p:nvPr>
        </p:nvSpPr>
        <p:spPr>
          <a:xfrm>
            <a:off x="1259631" y="2204863"/>
            <a:ext cx="7427169" cy="3921299"/>
          </a:xfrm>
        </p:spPr>
        <p:txBody>
          <a:bodyPr/>
          <a:lstStyle/>
          <a:p>
            <a:pPr>
              <a:buFont typeface="Wingdings" pitchFamily="2" charset="2"/>
              <a:buNone/>
            </a:pPr>
            <a:r>
              <a:rPr lang="en-US" altLang="pl-PL" dirty="0">
                <a:solidFill>
                  <a:schemeClr val="tx2"/>
                </a:solidFill>
              </a:rPr>
              <a:t>	A. Jajszczyk, </a:t>
            </a:r>
            <a:r>
              <a:rPr lang="en-US" altLang="pl-PL" dirty="0">
                <a:solidFill>
                  <a:schemeClr val="tx2"/>
                </a:solidFill>
                <a:cs typeface="Tahoma" pitchFamily="34" charset="0"/>
              </a:rPr>
              <a:t>“</a:t>
            </a:r>
            <a:r>
              <a:rPr lang="en-US" altLang="pl-PL" dirty="0">
                <a:solidFill>
                  <a:schemeClr val="tx2"/>
                </a:solidFill>
              </a:rPr>
              <a:t>On </a:t>
            </a:r>
            <a:r>
              <a:rPr lang="en-US" altLang="pl-PL" dirty="0" err="1">
                <a:solidFill>
                  <a:schemeClr val="tx2"/>
                </a:solidFill>
              </a:rPr>
              <a:t>nonblocking</a:t>
            </a:r>
            <a:r>
              <a:rPr lang="en-US" altLang="pl-PL" dirty="0">
                <a:solidFill>
                  <a:schemeClr val="tx2"/>
                </a:solidFill>
              </a:rPr>
              <a:t> </a:t>
            </a:r>
            <a:r>
              <a:rPr lang="en-US" altLang="pl-PL" dirty="0" err="1">
                <a:solidFill>
                  <a:schemeClr val="tx2"/>
                </a:solidFill>
              </a:rPr>
              <a:t>multiconnection</a:t>
            </a:r>
            <a:r>
              <a:rPr lang="en-US" altLang="pl-PL" dirty="0">
                <a:solidFill>
                  <a:schemeClr val="tx2"/>
                </a:solidFill>
              </a:rPr>
              <a:t> networks composed </a:t>
            </a:r>
            <a:r>
              <a:rPr lang="en-US" altLang="pl-PL" dirty="0" smtClean="0">
                <a:solidFill>
                  <a:schemeClr val="tx2"/>
                </a:solidFill>
              </a:rPr>
              <a:t/>
            </a:r>
            <a:br>
              <a:rPr lang="en-US" altLang="pl-PL" dirty="0" smtClean="0">
                <a:solidFill>
                  <a:schemeClr val="tx2"/>
                </a:solidFill>
              </a:rPr>
            </a:br>
            <a:r>
              <a:rPr lang="en-US" altLang="pl-PL" dirty="0" smtClean="0">
                <a:solidFill>
                  <a:schemeClr val="tx2"/>
                </a:solidFill>
              </a:rPr>
              <a:t>of </a:t>
            </a:r>
            <a:r>
              <a:rPr lang="en-US" altLang="pl-PL" dirty="0">
                <a:solidFill>
                  <a:schemeClr val="tx2"/>
                </a:solidFill>
              </a:rPr>
              <a:t>digital switching matrices”, </a:t>
            </a:r>
            <a:r>
              <a:rPr lang="en-US" altLang="pl-PL" i="1" dirty="0">
                <a:solidFill>
                  <a:schemeClr val="tx2"/>
                </a:solidFill>
              </a:rPr>
              <a:t>Journal </a:t>
            </a:r>
            <a:r>
              <a:rPr lang="en-US" altLang="pl-PL" i="1" dirty="0" smtClean="0">
                <a:solidFill>
                  <a:schemeClr val="tx2"/>
                </a:solidFill>
              </a:rPr>
              <a:t/>
            </a:r>
            <a:br>
              <a:rPr lang="en-US" altLang="pl-PL" i="1" dirty="0" smtClean="0">
                <a:solidFill>
                  <a:schemeClr val="tx2"/>
                </a:solidFill>
              </a:rPr>
            </a:br>
            <a:r>
              <a:rPr lang="en-US" altLang="pl-PL" i="1" dirty="0" smtClean="0">
                <a:solidFill>
                  <a:schemeClr val="tx2"/>
                </a:solidFill>
              </a:rPr>
              <a:t>of </a:t>
            </a:r>
            <a:r>
              <a:rPr lang="en-US" altLang="pl-PL" i="1" dirty="0">
                <a:solidFill>
                  <a:schemeClr val="tx2"/>
                </a:solidFill>
              </a:rPr>
              <a:t>Australian Mathematical Society, Ser. B</a:t>
            </a:r>
            <a:r>
              <a:rPr lang="en-US" altLang="pl-PL" dirty="0">
                <a:solidFill>
                  <a:schemeClr val="tx2"/>
                </a:solidFill>
              </a:rPr>
              <a:t>, vol. 31, 1989, pp. 188-203</a:t>
            </a:r>
          </a:p>
        </p:txBody>
      </p:sp>
    </p:spTree>
    <p:extLst>
      <p:ext uri="{BB962C8B-B14F-4D97-AF65-F5344CB8AC3E}">
        <p14:creationId xmlns:p14="http://schemas.microsoft.com/office/powerpoint/2010/main" val="25730015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animEffect transition="in" filter="wipe(left)">
                                      <p:cBhvr>
                                        <p:cTn id="7" dur="500"/>
                                        <p:tgtEl>
                                          <p:spTgt spid="798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9" name="Rectangle 3"/>
          <p:cNvSpPr>
            <a:spLocks noGrp="1" noChangeArrowheads="1"/>
          </p:cNvSpPr>
          <p:nvPr>
            <p:ph type="body" idx="1"/>
          </p:nvPr>
        </p:nvSpPr>
        <p:spPr>
          <a:xfrm>
            <a:off x="0" y="1447800"/>
            <a:ext cx="9024938" cy="1295400"/>
          </a:xfrm>
        </p:spPr>
        <p:txBody>
          <a:bodyPr/>
          <a:lstStyle/>
          <a:p>
            <a:pPr>
              <a:lnSpc>
                <a:spcPct val="90000"/>
              </a:lnSpc>
              <a:buFont typeface="Wingdings" pitchFamily="2" charset="2"/>
              <a:buNone/>
            </a:pPr>
            <a:r>
              <a:rPr lang="pl-PL" altLang="pl-PL" sz="2800" dirty="0">
                <a:solidFill>
                  <a:schemeClr val="tx2"/>
                </a:solidFill>
              </a:rPr>
              <a:t>	</a:t>
            </a:r>
            <a:r>
              <a:rPr lang="en-US" altLang="pl-PL" dirty="0">
                <a:solidFill>
                  <a:schemeClr val="tx2"/>
                </a:solidFill>
              </a:rPr>
              <a:t>Theorem</a:t>
            </a:r>
            <a:r>
              <a:rPr lang="pl-PL" altLang="pl-PL" dirty="0">
                <a:solidFill>
                  <a:schemeClr val="tx2"/>
                </a:solidFill>
              </a:rPr>
              <a:t> 2:</a:t>
            </a:r>
            <a:r>
              <a:rPr lang="pl-PL" altLang="pl-PL" dirty="0"/>
              <a:t> </a:t>
            </a:r>
            <a:r>
              <a:rPr lang="en-US" altLang="pl-PL" dirty="0"/>
              <a:t>Three-stage</a:t>
            </a:r>
            <a:r>
              <a:rPr lang="pl-PL" altLang="pl-PL" dirty="0"/>
              <a:t> DSM</a:t>
            </a:r>
            <a:r>
              <a:rPr lang="en-US" altLang="pl-PL" dirty="0"/>
              <a:t>-based network</a:t>
            </a:r>
            <a:r>
              <a:rPr lang="pl-PL" altLang="pl-PL" dirty="0"/>
              <a:t> </a:t>
            </a:r>
            <a:r>
              <a:rPr lang="en-US" altLang="pl-PL" dirty="0"/>
              <a:t/>
            </a:r>
            <a:br>
              <a:rPr lang="en-US" altLang="pl-PL" dirty="0"/>
            </a:br>
            <a:r>
              <a:rPr lang="en-US" altLang="pl-PL" dirty="0">
                <a:cs typeface="Times New Roman" pitchFamily="18" charset="0"/>
              </a:rPr>
              <a:t>is </a:t>
            </a:r>
            <a:r>
              <a:rPr lang="en-US" altLang="pl-PL" dirty="0" err="1">
                <a:cs typeface="Times New Roman" pitchFamily="18" charset="0"/>
              </a:rPr>
              <a:t>nonblocking</a:t>
            </a:r>
            <a:r>
              <a:rPr lang="en-US" altLang="pl-PL" dirty="0">
                <a:cs typeface="Times New Roman" pitchFamily="18" charset="0"/>
              </a:rPr>
              <a:t> as a</a:t>
            </a:r>
            <a:r>
              <a:rPr lang="en-US" altLang="pl-PL" dirty="0">
                <a:latin typeface="Tms Rmn" charset="0"/>
                <a:cs typeface="Times New Roman" pitchFamily="18" charset="0"/>
              </a:rPr>
              <a:t> </a:t>
            </a:r>
            <a:r>
              <a:rPr lang="en-US" altLang="pl-PL" dirty="0"/>
              <a:t>(</a:t>
            </a:r>
            <a:r>
              <a:rPr lang="en-US" altLang="pl-PL" i="1" dirty="0"/>
              <a:t>q</a:t>
            </a:r>
            <a:r>
              <a:rPr lang="en-US" altLang="pl-PL" baseline="-25000" dirty="0"/>
              <a:t>1</a:t>
            </a:r>
            <a:r>
              <a:rPr lang="en-US" altLang="pl-PL" dirty="0"/>
              <a:t>,</a:t>
            </a:r>
            <a:r>
              <a:rPr lang="en-US" altLang="pl-PL" i="1" dirty="0"/>
              <a:t>q</a:t>
            </a:r>
            <a:r>
              <a:rPr lang="en-US" altLang="pl-PL" baseline="-25000" dirty="0"/>
              <a:t>2</a:t>
            </a:r>
            <a:r>
              <a:rPr lang="en-US" altLang="pl-PL" dirty="0"/>
              <a:t>)-</a:t>
            </a:r>
            <a:r>
              <a:rPr lang="en-US" altLang="pl-PL" dirty="0" err="1">
                <a:cs typeface="Times New Roman" pitchFamily="18" charset="0"/>
              </a:rPr>
              <a:t>multiconnection</a:t>
            </a:r>
            <a:r>
              <a:rPr lang="en-US" altLang="pl-PL" dirty="0">
                <a:cs typeface="Times New Roman" pitchFamily="18" charset="0"/>
              </a:rPr>
              <a:t> network under Strategy </a:t>
            </a:r>
            <a:r>
              <a:rPr lang="pl-PL" altLang="pl-PL" dirty="0"/>
              <a:t>2</a:t>
            </a:r>
            <a:r>
              <a:rPr lang="en-US" altLang="pl-PL" dirty="0">
                <a:cs typeface="Times New Roman" pitchFamily="18" charset="0"/>
              </a:rPr>
              <a:t> if and only if</a:t>
            </a:r>
            <a:r>
              <a:rPr lang="en-US" altLang="pl-PL" dirty="0"/>
              <a:t> </a:t>
            </a:r>
          </a:p>
        </p:txBody>
      </p:sp>
      <p:sp>
        <p:nvSpPr>
          <p:cNvPr id="80900" name="Rectangle 4"/>
          <p:cNvSpPr>
            <a:spLocks noGrp="1" noChangeArrowheads="1"/>
          </p:cNvSpPr>
          <p:nvPr>
            <p:ph type="title"/>
          </p:nvPr>
        </p:nvSpPr>
        <p:spPr>
          <a:xfrm>
            <a:off x="1547813" y="404664"/>
            <a:ext cx="7138987" cy="941388"/>
          </a:xfrm>
          <a:noFill/>
          <a:ln/>
        </p:spPr>
        <p:txBody>
          <a:bodyPr/>
          <a:lstStyle/>
          <a:p>
            <a:r>
              <a:rPr lang="en-US" altLang="pl-PL" dirty="0" err="1"/>
              <a:t>Nonblocking</a:t>
            </a:r>
            <a:r>
              <a:rPr lang="en-US" altLang="pl-PL" dirty="0"/>
              <a:t> Properties for Multi-connection Networks: Example</a:t>
            </a:r>
            <a:endParaRPr lang="pl-PL" altLang="pl-PL" dirty="0"/>
          </a:p>
        </p:txBody>
      </p:sp>
      <p:grpSp>
        <p:nvGrpSpPr>
          <p:cNvPr id="80901" name="Group 5"/>
          <p:cNvGrpSpPr>
            <a:grpSpLocks/>
          </p:cNvGrpSpPr>
          <p:nvPr/>
        </p:nvGrpSpPr>
        <p:grpSpPr bwMode="auto">
          <a:xfrm>
            <a:off x="76200" y="2564904"/>
            <a:ext cx="9070975" cy="1116012"/>
            <a:chOff x="-193" y="1680"/>
            <a:chExt cx="6242" cy="768"/>
          </a:xfrm>
        </p:grpSpPr>
        <p:graphicFrame>
          <p:nvGraphicFramePr>
            <p:cNvPr id="80902" name="Object 6"/>
            <p:cNvGraphicFramePr>
              <a:graphicFrameLocks noChangeAspect="1"/>
            </p:cNvGraphicFramePr>
            <p:nvPr/>
          </p:nvGraphicFramePr>
          <p:xfrm>
            <a:off x="-193" y="1680"/>
            <a:ext cx="6187" cy="434"/>
          </p:xfrm>
          <a:graphic>
            <a:graphicData uri="http://schemas.openxmlformats.org/presentationml/2006/ole">
              <mc:AlternateContent xmlns:mc="http://schemas.openxmlformats.org/markup-compatibility/2006">
                <mc:Choice xmlns:v="urn:schemas-microsoft-com:vml" Requires="v">
                  <p:oleObj spid="_x0000_s41010" name="Równanie" r:id="rId3" imgW="4711680" imgH="330120" progId="Equation.3">
                    <p:embed/>
                  </p:oleObj>
                </mc:Choice>
                <mc:Fallback>
                  <p:oleObj name="Równanie" r:id="rId3" imgW="4711680" imgH="330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 y="1680"/>
                          <a:ext cx="6187" cy="4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0903" name="Object 7"/>
            <p:cNvGraphicFramePr>
              <a:graphicFrameLocks noChangeAspect="1"/>
            </p:cNvGraphicFramePr>
            <p:nvPr/>
          </p:nvGraphicFramePr>
          <p:xfrm>
            <a:off x="-97" y="2138"/>
            <a:ext cx="6146" cy="310"/>
          </p:xfrm>
          <a:graphic>
            <a:graphicData uri="http://schemas.openxmlformats.org/presentationml/2006/ole">
              <mc:AlternateContent xmlns:mc="http://schemas.openxmlformats.org/markup-compatibility/2006">
                <mc:Choice xmlns:v="urn:schemas-microsoft-com:vml" Requires="v">
                  <p:oleObj spid="_x0000_s41011" name="Równanie" r:id="rId5" imgW="4533840" imgH="228600" progId="Equation.3">
                    <p:embed/>
                  </p:oleObj>
                </mc:Choice>
                <mc:Fallback>
                  <p:oleObj name="Równanie" r:id="rId5" imgW="453384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 y="2138"/>
                          <a:ext cx="6146" cy="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80904" name="Text Box 8"/>
          <p:cNvSpPr txBox="1">
            <a:spLocks noChangeArrowheads="1"/>
          </p:cNvSpPr>
          <p:nvPr/>
        </p:nvSpPr>
        <p:spPr bwMode="auto">
          <a:xfrm>
            <a:off x="234950" y="3757116"/>
            <a:ext cx="1255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2400">
                <a:latin typeface="Tahoma" pitchFamily="34" charset="0"/>
              </a:rPr>
              <a:t>where</a:t>
            </a:r>
            <a:r>
              <a:rPr lang="pl-PL" altLang="pl-PL" sz="2400">
                <a:latin typeface="Tahoma" pitchFamily="34" charset="0"/>
              </a:rPr>
              <a:t>:</a:t>
            </a:r>
            <a:endParaRPr lang="en-US" altLang="pl-PL" sz="2400">
              <a:latin typeface="Tahoma" pitchFamily="34" charset="0"/>
            </a:endParaRPr>
          </a:p>
        </p:txBody>
      </p:sp>
      <p:graphicFrame>
        <p:nvGraphicFramePr>
          <p:cNvPr id="80905" name="Object 9"/>
          <p:cNvGraphicFramePr>
            <a:graphicFrameLocks noChangeAspect="1"/>
          </p:cNvGraphicFramePr>
          <p:nvPr>
            <p:extLst>
              <p:ext uri="{D42A27DB-BD31-4B8C-83A1-F6EECF244321}">
                <p14:modId xmlns:p14="http://schemas.microsoft.com/office/powerpoint/2010/main" val="2867569865"/>
              </p:ext>
            </p:extLst>
          </p:nvPr>
        </p:nvGraphicFramePr>
        <p:xfrm>
          <a:off x="152400" y="4201616"/>
          <a:ext cx="7924800" cy="2498725"/>
        </p:xfrm>
        <a:graphic>
          <a:graphicData uri="http://schemas.openxmlformats.org/presentationml/2006/ole">
            <mc:AlternateContent xmlns:mc="http://schemas.openxmlformats.org/markup-compatibility/2006">
              <mc:Choice xmlns:v="urn:schemas-microsoft-com:vml" Requires="v">
                <p:oleObj spid="_x0000_s41012" name="Równanie" r:id="rId7" imgW="4508280" imgH="1422360" progId="Equation.3">
                  <p:embed/>
                </p:oleObj>
              </mc:Choice>
              <mc:Fallback>
                <p:oleObj name="Równanie" r:id="rId7" imgW="4508280" imgH="142236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 y="4201616"/>
                        <a:ext cx="79248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7243570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Effect transition="in" filter="wipe(left)">
                                      <p:cBhvr>
                                        <p:cTn id="7" dur="500"/>
                                        <p:tgtEl>
                                          <p:spTgt spid="808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80901"/>
                                        </p:tgtEl>
                                        <p:attrNameLst>
                                          <p:attrName>style.visibility</p:attrName>
                                        </p:attrNameLst>
                                      </p:cBhvr>
                                      <p:to>
                                        <p:strVal val="visible"/>
                                      </p:to>
                                    </p:set>
                                    <p:animEffect transition="in" filter="wipe(left)">
                                      <p:cBhvr>
                                        <p:cTn id="12" dur="500"/>
                                        <p:tgtEl>
                                          <p:spTgt spid="8090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0904">
                                            <p:txEl>
                                              <p:pRg st="0" end="0"/>
                                            </p:txEl>
                                          </p:spTgt>
                                        </p:tgtEl>
                                        <p:attrNameLst>
                                          <p:attrName>style.visibility</p:attrName>
                                        </p:attrNameLst>
                                      </p:cBhvr>
                                      <p:to>
                                        <p:strVal val="visible"/>
                                      </p:to>
                                    </p:set>
                                    <p:animEffect transition="in" filter="wipe(left)">
                                      <p:cBhvr>
                                        <p:cTn id="17" dur="500"/>
                                        <p:tgtEl>
                                          <p:spTgt spid="80904">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80905"/>
                                        </p:tgtEl>
                                        <p:attrNameLst>
                                          <p:attrName>style.visibility</p:attrName>
                                        </p:attrNameLst>
                                      </p:cBhvr>
                                      <p:to>
                                        <p:strVal val="visible"/>
                                      </p:to>
                                    </p:set>
                                    <p:animEffect transition="in" filter="wipe(left)">
                                      <p:cBhvr>
                                        <p:cTn id="22" dur="500"/>
                                        <p:tgtEl>
                                          <p:spTgt spid="809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autoUpdateAnimBg="0"/>
      <p:bldP spid="80904"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1547813" y="404664"/>
            <a:ext cx="7138987" cy="941388"/>
          </a:xfrm>
          <a:noFill/>
          <a:ln/>
        </p:spPr>
        <p:txBody>
          <a:bodyPr/>
          <a:lstStyle/>
          <a:p>
            <a:r>
              <a:rPr lang="en-US" altLang="pl-PL" dirty="0" err="1"/>
              <a:t>Nonblocking</a:t>
            </a:r>
            <a:r>
              <a:rPr lang="en-US" altLang="pl-PL" dirty="0"/>
              <a:t> Properties for Multi-connection Networks: Example</a:t>
            </a:r>
            <a:endParaRPr lang="pl-PL" altLang="pl-PL" dirty="0"/>
          </a:p>
        </p:txBody>
      </p:sp>
      <p:graphicFrame>
        <p:nvGraphicFramePr>
          <p:cNvPr id="81923" name="Object 3"/>
          <p:cNvGraphicFramePr>
            <a:graphicFrameLocks noChangeAspect="1"/>
          </p:cNvGraphicFramePr>
          <p:nvPr/>
        </p:nvGraphicFramePr>
        <p:xfrm>
          <a:off x="228600" y="1538288"/>
          <a:ext cx="7924800" cy="1830387"/>
        </p:xfrm>
        <a:graphic>
          <a:graphicData uri="http://schemas.openxmlformats.org/presentationml/2006/ole">
            <mc:AlternateContent xmlns:mc="http://schemas.openxmlformats.org/markup-compatibility/2006">
              <mc:Choice xmlns:v="urn:schemas-microsoft-com:vml" Requires="v">
                <p:oleObj spid="_x0000_s42098" name="Równanie" r:id="rId3" imgW="4178160" imgH="965160" progId="Equation.3">
                  <p:embed/>
                </p:oleObj>
              </mc:Choice>
              <mc:Fallback>
                <p:oleObj name="Równanie" r:id="rId3" imgW="4178160" imgH="9651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538288"/>
                        <a:ext cx="7924800" cy="1830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81924" name="Group 4"/>
          <p:cNvGrpSpPr>
            <a:grpSpLocks/>
          </p:cNvGrpSpPr>
          <p:nvPr/>
        </p:nvGrpSpPr>
        <p:grpSpPr bwMode="auto">
          <a:xfrm>
            <a:off x="228600" y="3429000"/>
            <a:ext cx="8756650" cy="3048000"/>
            <a:chOff x="192" y="2160"/>
            <a:chExt cx="5516" cy="1920"/>
          </a:xfrm>
        </p:grpSpPr>
        <p:grpSp>
          <p:nvGrpSpPr>
            <p:cNvPr id="81925" name="Group 5"/>
            <p:cNvGrpSpPr>
              <a:grpSpLocks/>
            </p:cNvGrpSpPr>
            <p:nvPr/>
          </p:nvGrpSpPr>
          <p:grpSpPr bwMode="auto">
            <a:xfrm>
              <a:off x="192" y="3422"/>
              <a:ext cx="5040" cy="658"/>
              <a:chOff x="192" y="960"/>
              <a:chExt cx="4305" cy="562"/>
            </a:xfrm>
          </p:grpSpPr>
          <p:graphicFrame>
            <p:nvGraphicFramePr>
              <p:cNvPr id="81926" name="Object 6"/>
              <p:cNvGraphicFramePr>
                <a:graphicFrameLocks noChangeAspect="1"/>
              </p:cNvGraphicFramePr>
              <p:nvPr/>
            </p:nvGraphicFramePr>
            <p:xfrm>
              <a:off x="192" y="960"/>
              <a:ext cx="2303" cy="241"/>
            </p:xfrm>
            <a:graphic>
              <a:graphicData uri="http://schemas.openxmlformats.org/presentationml/2006/ole">
                <mc:AlternateContent xmlns:mc="http://schemas.openxmlformats.org/markup-compatibility/2006">
                  <mc:Choice xmlns:v="urn:schemas-microsoft-com:vml" Requires="v">
                    <p:oleObj spid="_x0000_s42099" name="Równanie" r:id="rId5" imgW="2184120" imgH="228600" progId="Equation.3">
                      <p:embed/>
                    </p:oleObj>
                  </mc:Choice>
                  <mc:Fallback>
                    <p:oleObj name="Równanie" r:id="rId5" imgW="218412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2" y="960"/>
                            <a:ext cx="2303" cy="2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27" name="Object 7"/>
              <p:cNvGraphicFramePr>
                <a:graphicFrameLocks noChangeAspect="1"/>
              </p:cNvGraphicFramePr>
              <p:nvPr/>
            </p:nvGraphicFramePr>
            <p:xfrm>
              <a:off x="479" y="1281"/>
              <a:ext cx="4018" cy="241"/>
            </p:xfrm>
            <a:graphic>
              <a:graphicData uri="http://schemas.openxmlformats.org/presentationml/2006/ole">
                <mc:AlternateContent xmlns:mc="http://schemas.openxmlformats.org/markup-compatibility/2006">
                  <mc:Choice xmlns:v="urn:schemas-microsoft-com:vml" Requires="v">
                    <p:oleObj spid="_x0000_s42100" name="Równanie" r:id="rId7" imgW="3809880" imgH="228600" progId="Equation.3">
                      <p:embed/>
                    </p:oleObj>
                  </mc:Choice>
                  <mc:Fallback>
                    <p:oleObj name="Równanie" r:id="rId7" imgW="380988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9" y="1281"/>
                            <a:ext cx="4018" cy="2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81928" name="Group 8"/>
            <p:cNvGrpSpPr>
              <a:grpSpLocks/>
            </p:cNvGrpSpPr>
            <p:nvPr/>
          </p:nvGrpSpPr>
          <p:grpSpPr bwMode="auto">
            <a:xfrm>
              <a:off x="192" y="2160"/>
              <a:ext cx="5516" cy="1248"/>
              <a:chOff x="148" y="2880"/>
              <a:chExt cx="5732" cy="1392"/>
            </a:xfrm>
          </p:grpSpPr>
          <p:graphicFrame>
            <p:nvGraphicFramePr>
              <p:cNvPr id="81929" name="Object 9"/>
              <p:cNvGraphicFramePr>
                <a:graphicFrameLocks noChangeAspect="1"/>
              </p:cNvGraphicFramePr>
              <p:nvPr/>
            </p:nvGraphicFramePr>
            <p:xfrm>
              <a:off x="160" y="2880"/>
              <a:ext cx="2144" cy="319"/>
            </p:xfrm>
            <a:graphic>
              <a:graphicData uri="http://schemas.openxmlformats.org/presentationml/2006/ole">
                <mc:AlternateContent xmlns:mc="http://schemas.openxmlformats.org/markup-compatibility/2006">
                  <mc:Choice xmlns:v="urn:schemas-microsoft-com:vml" Requires="v">
                    <p:oleObj spid="_x0000_s42101" name="Równanie" r:id="rId9" imgW="1536480" imgH="228600" progId="Equation.3">
                      <p:embed/>
                    </p:oleObj>
                  </mc:Choice>
                  <mc:Fallback>
                    <p:oleObj name="Równanie" r:id="rId9" imgW="153648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0" y="2880"/>
                            <a:ext cx="2144" cy="3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30" name="Object 10"/>
              <p:cNvGraphicFramePr>
                <a:graphicFrameLocks noChangeAspect="1"/>
              </p:cNvGraphicFramePr>
              <p:nvPr/>
            </p:nvGraphicFramePr>
            <p:xfrm>
              <a:off x="148" y="3233"/>
              <a:ext cx="2533" cy="319"/>
            </p:xfrm>
            <a:graphic>
              <a:graphicData uri="http://schemas.openxmlformats.org/presentationml/2006/ole">
                <mc:AlternateContent xmlns:mc="http://schemas.openxmlformats.org/markup-compatibility/2006">
                  <mc:Choice xmlns:v="urn:schemas-microsoft-com:vml" Requires="v">
                    <p:oleObj spid="_x0000_s42102" name="Równanie" r:id="rId11" imgW="1815840" imgH="228600" progId="Equation.3">
                      <p:embed/>
                    </p:oleObj>
                  </mc:Choice>
                  <mc:Fallback>
                    <p:oleObj name="Równanie" r:id="rId11" imgW="181584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8" y="3233"/>
                            <a:ext cx="2533" cy="3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31" name="Object 11"/>
              <p:cNvGraphicFramePr>
                <a:graphicFrameLocks noChangeAspect="1"/>
              </p:cNvGraphicFramePr>
              <p:nvPr/>
            </p:nvGraphicFramePr>
            <p:xfrm>
              <a:off x="151" y="3584"/>
              <a:ext cx="2537" cy="282"/>
            </p:xfrm>
            <a:graphic>
              <a:graphicData uri="http://schemas.openxmlformats.org/presentationml/2006/ole">
                <mc:AlternateContent xmlns:mc="http://schemas.openxmlformats.org/markup-compatibility/2006">
                  <mc:Choice xmlns:v="urn:schemas-microsoft-com:vml" Requires="v">
                    <p:oleObj spid="_x0000_s42103" name="Równanie" r:id="rId13" imgW="1942920" imgH="215640" progId="Equation.3">
                      <p:embed/>
                    </p:oleObj>
                  </mc:Choice>
                  <mc:Fallback>
                    <p:oleObj name="Równanie" r:id="rId13" imgW="1942920" imgH="21564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1" y="3584"/>
                            <a:ext cx="2537" cy="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32" name="Object 12"/>
              <p:cNvGraphicFramePr>
                <a:graphicFrameLocks noChangeAspect="1"/>
              </p:cNvGraphicFramePr>
              <p:nvPr/>
            </p:nvGraphicFramePr>
            <p:xfrm>
              <a:off x="275" y="3974"/>
              <a:ext cx="5605" cy="298"/>
            </p:xfrm>
            <a:graphic>
              <a:graphicData uri="http://schemas.openxmlformats.org/presentationml/2006/ole">
                <mc:AlternateContent xmlns:mc="http://schemas.openxmlformats.org/markup-compatibility/2006">
                  <mc:Choice xmlns:v="urn:schemas-microsoft-com:vml" Requires="v">
                    <p:oleObj spid="_x0000_s42104" name="Równanie" r:id="rId15" imgW="4292280" imgH="228600" progId="Equation.3">
                      <p:embed/>
                    </p:oleObj>
                  </mc:Choice>
                  <mc:Fallback>
                    <p:oleObj name="Równanie" r:id="rId15" imgW="4292280" imgH="2286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5" y="3974"/>
                            <a:ext cx="5605" cy="2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spTree>
    <p:extLst>
      <p:ext uri="{BB962C8B-B14F-4D97-AF65-F5344CB8AC3E}">
        <p14:creationId xmlns:p14="http://schemas.microsoft.com/office/powerpoint/2010/main" val="32550324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1923"/>
                                        </p:tgtEl>
                                        <p:attrNameLst>
                                          <p:attrName>style.visibility</p:attrName>
                                        </p:attrNameLst>
                                      </p:cBhvr>
                                      <p:to>
                                        <p:strVal val="visible"/>
                                      </p:to>
                                    </p:set>
                                    <p:animEffect transition="in" filter="wipe(left)">
                                      <p:cBhvr>
                                        <p:cTn id="7" dur="500"/>
                                        <p:tgtEl>
                                          <p:spTgt spid="819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81924"/>
                                        </p:tgtEl>
                                        <p:attrNameLst>
                                          <p:attrName>style.visibility</p:attrName>
                                        </p:attrNameLst>
                                      </p:cBhvr>
                                      <p:to>
                                        <p:strVal val="visible"/>
                                      </p:to>
                                    </p:set>
                                    <p:animEffect transition="in" filter="wipe(left)">
                                      <p:cBhvr>
                                        <p:cTn id="12" dur="500"/>
                                        <p:tgtEl>
                                          <p:spTgt spid="819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1547664" y="152400"/>
            <a:ext cx="6224736" cy="1143000"/>
          </a:xfrm>
        </p:spPr>
        <p:txBody>
          <a:bodyPr/>
          <a:lstStyle/>
          <a:p>
            <a:r>
              <a:rPr lang="pl-PL" altLang="pl-PL" dirty="0" err="1" smtClean="0"/>
              <a:t>Example</a:t>
            </a:r>
            <a:r>
              <a:rPr lang="pl-PL" altLang="pl-PL" dirty="0" smtClean="0"/>
              <a:t>: Cisco CRS-1 </a:t>
            </a:r>
            <a:r>
              <a:rPr lang="pl-PL" altLang="pl-PL" dirty="0"/>
              <a:t/>
            </a:r>
            <a:br>
              <a:rPr lang="pl-PL" altLang="pl-PL" dirty="0"/>
            </a:br>
            <a:r>
              <a:rPr lang="en-US" altLang="pl-PL" dirty="0"/>
              <a:t>Basic Data</a:t>
            </a:r>
            <a:endParaRPr lang="pl-PL" altLang="pl-PL" dirty="0"/>
          </a:p>
        </p:txBody>
      </p:sp>
      <p:sp>
        <p:nvSpPr>
          <p:cNvPr id="73731" name="Rectangle 3"/>
          <p:cNvSpPr>
            <a:spLocks noGrp="1" noChangeArrowheads="1"/>
          </p:cNvSpPr>
          <p:nvPr>
            <p:ph type="body" idx="1"/>
          </p:nvPr>
        </p:nvSpPr>
        <p:spPr>
          <a:xfrm>
            <a:off x="152400" y="1484784"/>
            <a:ext cx="8802688" cy="5181600"/>
          </a:xfrm>
        </p:spPr>
        <p:txBody>
          <a:bodyPr/>
          <a:lstStyle/>
          <a:p>
            <a:pPr>
              <a:spcAft>
                <a:spcPct val="25000"/>
              </a:spcAft>
            </a:pPr>
            <a:r>
              <a:rPr lang="en-US" altLang="pl-PL" sz="2800" dirty="0"/>
              <a:t>Fast router for core networks</a:t>
            </a:r>
          </a:p>
          <a:p>
            <a:pPr>
              <a:spcAft>
                <a:spcPct val="25000"/>
              </a:spcAft>
            </a:pPr>
            <a:r>
              <a:rPr lang="en-US" altLang="pl-PL" sz="2800" dirty="0"/>
              <a:t>Up to 1024 line cards </a:t>
            </a:r>
            <a:br>
              <a:rPr lang="en-US" altLang="pl-PL" sz="2800" dirty="0"/>
            </a:br>
            <a:r>
              <a:rPr lang="en-US" altLang="pl-PL" sz="2800" dirty="0"/>
              <a:t>(up to 40 </a:t>
            </a:r>
            <a:r>
              <a:rPr lang="en-US" altLang="pl-PL" sz="2800" dirty="0" err="1"/>
              <a:t>Gbit</a:t>
            </a:r>
            <a:r>
              <a:rPr lang="en-US" altLang="pl-PL" sz="2800" dirty="0"/>
              <a:t>/s each)</a:t>
            </a:r>
          </a:p>
          <a:p>
            <a:pPr>
              <a:spcAft>
                <a:spcPct val="25000"/>
              </a:spcAft>
            </a:pPr>
            <a:r>
              <a:rPr lang="en-US" altLang="pl-PL" sz="2800" dirty="0"/>
              <a:t>Programmable forwarding</a:t>
            </a:r>
          </a:p>
          <a:p>
            <a:pPr>
              <a:spcAft>
                <a:spcPct val="25000"/>
              </a:spcAft>
            </a:pPr>
            <a:r>
              <a:rPr lang="en-US" altLang="pl-PL" sz="2800" dirty="0"/>
              <a:t>3-stage </a:t>
            </a:r>
            <a:r>
              <a:rPr lang="en-US" altLang="pl-PL" sz="2800" dirty="0" err="1"/>
              <a:t>rearrangeable</a:t>
            </a:r>
            <a:r>
              <a:rPr lang="en-US" altLang="pl-PL" sz="2800" dirty="0"/>
              <a:t> Clos switching network of the 46 </a:t>
            </a:r>
            <a:r>
              <a:rPr lang="en-US" altLang="pl-PL" sz="2800" dirty="0" err="1"/>
              <a:t>Tbit</a:t>
            </a:r>
            <a:r>
              <a:rPr lang="en-US" altLang="pl-PL" sz="2800" dirty="0"/>
              <a:t>/s throughput</a:t>
            </a:r>
          </a:p>
          <a:p>
            <a:pPr>
              <a:spcAft>
                <a:spcPct val="25000"/>
              </a:spcAft>
            </a:pPr>
            <a:r>
              <a:rPr lang="en-US" altLang="pl-PL" sz="2800" dirty="0"/>
              <a:t>MPLS support</a:t>
            </a:r>
          </a:p>
          <a:p>
            <a:pPr>
              <a:spcAft>
                <a:spcPct val="25000"/>
              </a:spcAft>
            </a:pPr>
            <a:r>
              <a:rPr lang="en-US" altLang="pl-PL" sz="2800" dirty="0"/>
              <a:t>Development cost: </a:t>
            </a:r>
            <a:r>
              <a:rPr lang="en-US" altLang="pl-PL" sz="2800" dirty="0">
                <a:cs typeface="Tahoma" pitchFamily="34" charset="0"/>
              </a:rPr>
              <a:t>~ </a:t>
            </a:r>
            <a:r>
              <a:rPr lang="en-US" altLang="pl-PL" sz="2800" dirty="0"/>
              <a:t>US$ 500 million</a:t>
            </a:r>
          </a:p>
          <a:p>
            <a:pPr>
              <a:spcAft>
                <a:spcPct val="25000"/>
              </a:spcAft>
            </a:pPr>
            <a:r>
              <a:rPr lang="en-US" altLang="pl-PL" sz="2800" dirty="0"/>
              <a:t>Line card price: </a:t>
            </a:r>
            <a:r>
              <a:rPr lang="en-US" altLang="pl-PL" sz="2800" dirty="0">
                <a:cs typeface="Tahoma" pitchFamily="34" charset="0"/>
              </a:rPr>
              <a:t>~ </a:t>
            </a:r>
            <a:r>
              <a:rPr lang="en-US" altLang="pl-PL" sz="2800" dirty="0"/>
              <a:t>US$ 1 million</a:t>
            </a:r>
          </a:p>
        </p:txBody>
      </p:sp>
    </p:spTree>
    <p:extLst>
      <p:ext uri="{BB962C8B-B14F-4D97-AF65-F5344CB8AC3E}">
        <p14:creationId xmlns:p14="http://schemas.microsoft.com/office/powerpoint/2010/main" val="28200784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Effect transition="in" filter="wipe(left)">
                                      <p:cBhvr>
                                        <p:cTn id="7" dur="500"/>
                                        <p:tgtEl>
                                          <p:spTgt spid="737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3731">
                                            <p:txEl>
                                              <p:pRg st="1" end="1"/>
                                            </p:txEl>
                                          </p:spTgt>
                                        </p:tgtEl>
                                        <p:attrNameLst>
                                          <p:attrName>style.visibility</p:attrName>
                                        </p:attrNameLst>
                                      </p:cBhvr>
                                      <p:to>
                                        <p:strVal val="visible"/>
                                      </p:to>
                                    </p:set>
                                    <p:animEffect transition="in" filter="wipe(left)">
                                      <p:cBhvr>
                                        <p:cTn id="12" dur="500"/>
                                        <p:tgtEl>
                                          <p:spTgt spid="7373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3731">
                                            <p:txEl>
                                              <p:pRg st="2" end="2"/>
                                            </p:txEl>
                                          </p:spTgt>
                                        </p:tgtEl>
                                        <p:attrNameLst>
                                          <p:attrName>style.visibility</p:attrName>
                                        </p:attrNameLst>
                                      </p:cBhvr>
                                      <p:to>
                                        <p:strVal val="visible"/>
                                      </p:to>
                                    </p:set>
                                    <p:animEffect transition="in" filter="wipe(left)">
                                      <p:cBhvr>
                                        <p:cTn id="17" dur="500"/>
                                        <p:tgtEl>
                                          <p:spTgt spid="7373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3731">
                                            <p:txEl>
                                              <p:pRg st="3" end="3"/>
                                            </p:txEl>
                                          </p:spTgt>
                                        </p:tgtEl>
                                        <p:attrNameLst>
                                          <p:attrName>style.visibility</p:attrName>
                                        </p:attrNameLst>
                                      </p:cBhvr>
                                      <p:to>
                                        <p:strVal val="visible"/>
                                      </p:to>
                                    </p:set>
                                    <p:animEffect transition="in" filter="wipe(left)">
                                      <p:cBhvr>
                                        <p:cTn id="22" dur="500"/>
                                        <p:tgtEl>
                                          <p:spTgt spid="7373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3731">
                                            <p:txEl>
                                              <p:pRg st="4" end="4"/>
                                            </p:txEl>
                                          </p:spTgt>
                                        </p:tgtEl>
                                        <p:attrNameLst>
                                          <p:attrName>style.visibility</p:attrName>
                                        </p:attrNameLst>
                                      </p:cBhvr>
                                      <p:to>
                                        <p:strVal val="visible"/>
                                      </p:to>
                                    </p:set>
                                    <p:animEffect transition="in" filter="wipe(left)">
                                      <p:cBhvr>
                                        <p:cTn id="27" dur="500"/>
                                        <p:tgtEl>
                                          <p:spTgt spid="7373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3731">
                                            <p:txEl>
                                              <p:pRg st="5" end="5"/>
                                            </p:txEl>
                                          </p:spTgt>
                                        </p:tgtEl>
                                        <p:attrNameLst>
                                          <p:attrName>style.visibility</p:attrName>
                                        </p:attrNameLst>
                                      </p:cBhvr>
                                      <p:to>
                                        <p:strVal val="visible"/>
                                      </p:to>
                                    </p:set>
                                    <p:animEffect transition="in" filter="wipe(left)">
                                      <p:cBhvr>
                                        <p:cTn id="32" dur="500"/>
                                        <p:tgtEl>
                                          <p:spTgt spid="7373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73731">
                                            <p:txEl>
                                              <p:pRg st="6" end="6"/>
                                            </p:txEl>
                                          </p:spTgt>
                                        </p:tgtEl>
                                        <p:attrNameLst>
                                          <p:attrName>style.visibility</p:attrName>
                                        </p:attrNameLst>
                                      </p:cBhvr>
                                      <p:to>
                                        <p:strVal val="visible"/>
                                      </p:to>
                                    </p:set>
                                    <p:animEffect transition="in" filter="wipe(left)">
                                      <p:cBhvr>
                                        <p:cTn id="37" dur="500"/>
                                        <p:tgtEl>
                                          <p:spTgt spid="737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pl-PL" altLang="pl-PL" sz="2400" dirty="0"/>
              <a:t>CRS-1: </a:t>
            </a:r>
            <a:r>
              <a:rPr lang="en-US" altLang="pl-PL" sz="2400" dirty="0"/>
              <a:t>Architecture</a:t>
            </a:r>
            <a:endParaRPr lang="pl-PL" altLang="pl-PL" sz="2400" dirty="0"/>
          </a:p>
        </p:txBody>
      </p:sp>
      <p:grpSp>
        <p:nvGrpSpPr>
          <p:cNvPr id="69677" name="Group 45"/>
          <p:cNvGrpSpPr>
            <a:grpSpLocks/>
          </p:cNvGrpSpPr>
          <p:nvPr/>
        </p:nvGrpSpPr>
        <p:grpSpPr bwMode="auto">
          <a:xfrm>
            <a:off x="304800" y="1690688"/>
            <a:ext cx="8458200" cy="4495800"/>
            <a:chOff x="192" y="1065"/>
            <a:chExt cx="5328" cy="2832"/>
          </a:xfrm>
        </p:grpSpPr>
        <p:sp>
          <p:nvSpPr>
            <p:cNvPr id="69672" name="Line 40"/>
            <p:cNvSpPr>
              <a:spLocks noChangeShapeType="1"/>
            </p:cNvSpPr>
            <p:nvPr/>
          </p:nvSpPr>
          <p:spPr bwMode="auto">
            <a:xfrm>
              <a:off x="720" y="2361"/>
              <a:ext cx="4272"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69673" name="Line 41"/>
            <p:cNvSpPr>
              <a:spLocks noChangeShapeType="1"/>
            </p:cNvSpPr>
            <p:nvPr/>
          </p:nvSpPr>
          <p:spPr bwMode="auto">
            <a:xfrm>
              <a:off x="720" y="3465"/>
              <a:ext cx="4272"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69674" name="Line 42"/>
            <p:cNvSpPr>
              <a:spLocks noChangeShapeType="1"/>
            </p:cNvSpPr>
            <p:nvPr/>
          </p:nvSpPr>
          <p:spPr bwMode="auto">
            <a:xfrm>
              <a:off x="1488" y="1449"/>
              <a:ext cx="2544" cy="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pl-PL"/>
            </a:p>
          </p:txBody>
        </p:sp>
        <p:sp>
          <p:nvSpPr>
            <p:cNvPr id="69637" name="Rectangle 5"/>
            <p:cNvSpPr>
              <a:spLocks noChangeArrowheads="1"/>
            </p:cNvSpPr>
            <p:nvPr/>
          </p:nvSpPr>
          <p:spPr bwMode="auto">
            <a:xfrm>
              <a:off x="2304" y="1065"/>
              <a:ext cx="1104" cy="2784"/>
            </a:xfrm>
            <a:prstGeom prst="rect">
              <a:avLst/>
            </a:prstGeom>
            <a:solidFill>
              <a:srgbClr val="A2C1FE"/>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pl-PL" altLang="pl-PL">
                <a:latin typeface="Verdana" pitchFamily="34" charset="0"/>
              </a:endParaRPr>
            </a:p>
          </p:txBody>
        </p:sp>
        <p:sp>
          <p:nvSpPr>
            <p:cNvPr id="69639" name="Text Box 7"/>
            <p:cNvSpPr txBox="1">
              <a:spLocks noChangeArrowheads="1"/>
            </p:cNvSpPr>
            <p:nvPr/>
          </p:nvSpPr>
          <p:spPr bwMode="auto">
            <a:xfrm rot="-5400000">
              <a:off x="2066" y="2318"/>
              <a:ext cx="159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2800"/>
                <a:t>Switch fabric</a:t>
              </a:r>
              <a:endParaRPr lang="pl-PL" altLang="pl-PL" sz="2800"/>
            </a:p>
          </p:txBody>
        </p:sp>
        <p:sp>
          <p:nvSpPr>
            <p:cNvPr id="69640" name="Rectangle 8"/>
            <p:cNvSpPr>
              <a:spLocks noChangeArrowheads="1"/>
            </p:cNvSpPr>
            <p:nvPr/>
          </p:nvSpPr>
          <p:spPr bwMode="auto">
            <a:xfrm>
              <a:off x="960" y="1113"/>
              <a:ext cx="768" cy="67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pl-PL" sz="1800"/>
                <a:t>Routing</a:t>
              </a:r>
              <a:br>
                <a:rPr lang="en-US" altLang="pl-PL" sz="1800"/>
              </a:br>
              <a:r>
                <a:rPr lang="en-US" altLang="pl-PL" sz="1800"/>
                <a:t>processor</a:t>
              </a:r>
              <a:endParaRPr lang="pl-PL" altLang="pl-PL" sz="1800"/>
            </a:p>
          </p:txBody>
        </p:sp>
        <p:sp>
          <p:nvSpPr>
            <p:cNvPr id="69644" name="Rectangle 12"/>
            <p:cNvSpPr>
              <a:spLocks noChangeArrowheads="1"/>
            </p:cNvSpPr>
            <p:nvPr/>
          </p:nvSpPr>
          <p:spPr bwMode="auto">
            <a:xfrm>
              <a:off x="3984" y="1113"/>
              <a:ext cx="768" cy="67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pl-PL" sz="1800"/>
                <a:t>Routing</a:t>
              </a:r>
              <a:br>
                <a:rPr lang="en-US" altLang="pl-PL" sz="1800"/>
              </a:br>
              <a:r>
                <a:rPr lang="en-US" altLang="pl-PL" sz="1800"/>
                <a:t>processor</a:t>
              </a:r>
              <a:endParaRPr lang="pl-PL" altLang="pl-PL" sz="1800"/>
            </a:p>
          </p:txBody>
        </p:sp>
        <p:sp>
          <p:nvSpPr>
            <p:cNvPr id="69645" name="Rectangle 13"/>
            <p:cNvSpPr>
              <a:spLocks noChangeArrowheads="1"/>
            </p:cNvSpPr>
            <p:nvPr/>
          </p:nvSpPr>
          <p:spPr bwMode="auto">
            <a:xfrm>
              <a:off x="192" y="1924"/>
              <a:ext cx="528" cy="874"/>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46" name="Text Box 14"/>
            <p:cNvSpPr txBox="1">
              <a:spLocks noChangeArrowheads="1"/>
            </p:cNvSpPr>
            <p:nvPr/>
          </p:nvSpPr>
          <p:spPr bwMode="auto">
            <a:xfrm rot="-5400000">
              <a:off x="83" y="2238"/>
              <a:ext cx="71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pl-PL" sz="1600"/>
                <a:t>Interface</a:t>
              </a:r>
              <a:endParaRPr lang="pl-PL" altLang="pl-PL" sz="1600"/>
            </a:p>
          </p:txBody>
        </p:sp>
        <p:sp>
          <p:nvSpPr>
            <p:cNvPr id="69647" name="Rectangle 15"/>
            <p:cNvSpPr>
              <a:spLocks noChangeArrowheads="1"/>
            </p:cNvSpPr>
            <p:nvPr/>
          </p:nvSpPr>
          <p:spPr bwMode="auto">
            <a:xfrm>
              <a:off x="192" y="3034"/>
              <a:ext cx="528" cy="852"/>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48" name="Text Box 16"/>
            <p:cNvSpPr txBox="1">
              <a:spLocks noChangeArrowheads="1"/>
            </p:cNvSpPr>
            <p:nvPr/>
          </p:nvSpPr>
          <p:spPr bwMode="auto">
            <a:xfrm rot="-5400000">
              <a:off x="83" y="3337"/>
              <a:ext cx="71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pl-PL" sz="1600"/>
                <a:t>Interface</a:t>
              </a:r>
              <a:endParaRPr lang="pl-PL" altLang="pl-PL" sz="1600"/>
            </a:p>
          </p:txBody>
        </p:sp>
        <p:sp>
          <p:nvSpPr>
            <p:cNvPr id="69649" name="Rectangle 17"/>
            <p:cNvSpPr>
              <a:spLocks noChangeArrowheads="1"/>
            </p:cNvSpPr>
            <p:nvPr/>
          </p:nvSpPr>
          <p:spPr bwMode="auto">
            <a:xfrm>
              <a:off x="4992" y="1923"/>
              <a:ext cx="528" cy="886"/>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50" name="Text Box 18"/>
            <p:cNvSpPr txBox="1">
              <a:spLocks noChangeArrowheads="1"/>
            </p:cNvSpPr>
            <p:nvPr/>
          </p:nvSpPr>
          <p:spPr bwMode="auto">
            <a:xfrm rot="-5400000">
              <a:off x="4883" y="2243"/>
              <a:ext cx="71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pl-PL" sz="1600"/>
                <a:t>Interface</a:t>
              </a:r>
              <a:endParaRPr lang="pl-PL" altLang="pl-PL" sz="1600"/>
            </a:p>
          </p:txBody>
        </p:sp>
        <p:sp>
          <p:nvSpPr>
            <p:cNvPr id="69651" name="Rectangle 19"/>
            <p:cNvSpPr>
              <a:spLocks noChangeArrowheads="1"/>
            </p:cNvSpPr>
            <p:nvPr/>
          </p:nvSpPr>
          <p:spPr bwMode="auto">
            <a:xfrm>
              <a:off x="4992" y="3033"/>
              <a:ext cx="528" cy="864"/>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52" name="Text Box 20"/>
            <p:cNvSpPr txBox="1">
              <a:spLocks noChangeArrowheads="1"/>
            </p:cNvSpPr>
            <p:nvPr/>
          </p:nvSpPr>
          <p:spPr bwMode="auto">
            <a:xfrm rot="-5400000">
              <a:off x="4883" y="3342"/>
              <a:ext cx="71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pl-PL" sz="1600"/>
                <a:t>Interface</a:t>
              </a:r>
              <a:endParaRPr lang="pl-PL" altLang="pl-PL" sz="1600"/>
            </a:p>
          </p:txBody>
        </p:sp>
        <p:sp>
          <p:nvSpPr>
            <p:cNvPr id="69653" name="Rectangle 21"/>
            <p:cNvSpPr>
              <a:spLocks noChangeArrowheads="1"/>
            </p:cNvSpPr>
            <p:nvPr/>
          </p:nvSpPr>
          <p:spPr bwMode="auto">
            <a:xfrm>
              <a:off x="864" y="1924"/>
              <a:ext cx="528" cy="874"/>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54" name="Text Box 22"/>
            <p:cNvSpPr txBox="1">
              <a:spLocks noChangeArrowheads="1"/>
            </p:cNvSpPr>
            <p:nvPr/>
          </p:nvSpPr>
          <p:spPr bwMode="auto">
            <a:xfrm rot="-5400000">
              <a:off x="769" y="2196"/>
              <a:ext cx="72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1400"/>
                <a:t>Packet</a:t>
              </a:r>
              <a:br>
                <a:rPr lang="en-US" altLang="pl-PL" sz="1400"/>
              </a:br>
              <a:r>
                <a:rPr lang="en-US" altLang="pl-PL" sz="1400"/>
                <a:t>processing</a:t>
              </a:r>
              <a:endParaRPr lang="pl-PL" altLang="pl-PL" sz="1400"/>
            </a:p>
          </p:txBody>
        </p:sp>
        <p:sp>
          <p:nvSpPr>
            <p:cNvPr id="69655" name="Rectangle 23"/>
            <p:cNvSpPr>
              <a:spLocks noChangeArrowheads="1"/>
            </p:cNvSpPr>
            <p:nvPr/>
          </p:nvSpPr>
          <p:spPr bwMode="auto">
            <a:xfrm>
              <a:off x="864" y="3034"/>
              <a:ext cx="528" cy="852"/>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57" name="Text Box 25"/>
            <p:cNvSpPr txBox="1">
              <a:spLocks noChangeArrowheads="1"/>
            </p:cNvSpPr>
            <p:nvPr/>
          </p:nvSpPr>
          <p:spPr bwMode="auto">
            <a:xfrm rot="-5400000">
              <a:off x="769" y="3301"/>
              <a:ext cx="72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1400"/>
                <a:t>Packet</a:t>
              </a:r>
              <a:br>
                <a:rPr lang="en-US" altLang="pl-PL" sz="1400"/>
              </a:br>
              <a:r>
                <a:rPr lang="en-US" altLang="pl-PL" sz="1400"/>
                <a:t>processing</a:t>
              </a:r>
              <a:endParaRPr lang="pl-PL" altLang="pl-PL" sz="1400"/>
            </a:p>
          </p:txBody>
        </p:sp>
        <p:sp>
          <p:nvSpPr>
            <p:cNvPr id="69658" name="Rectangle 26"/>
            <p:cNvSpPr>
              <a:spLocks noChangeArrowheads="1"/>
            </p:cNvSpPr>
            <p:nvPr/>
          </p:nvSpPr>
          <p:spPr bwMode="auto">
            <a:xfrm>
              <a:off x="4320" y="1929"/>
              <a:ext cx="528" cy="874"/>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59" name="Text Box 27"/>
            <p:cNvSpPr txBox="1">
              <a:spLocks noChangeArrowheads="1"/>
            </p:cNvSpPr>
            <p:nvPr/>
          </p:nvSpPr>
          <p:spPr bwMode="auto">
            <a:xfrm rot="-5400000">
              <a:off x="4225" y="2210"/>
              <a:ext cx="72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1400"/>
                <a:t>Packet</a:t>
              </a:r>
              <a:br>
                <a:rPr lang="en-US" altLang="pl-PL" sz="1400"/>
              </a:br>
              <a:r>
                <a:rPr lang="en-US" altLang="pl-PL" sz="1400"/>
                <a:t>processing</a:t>
              </a:r>
              <a:endParaRPr lang="pl-PL" altLang="pl-PL" sz="1400"/>
            </a:p>
          </p:txBody>
        </p:sp>
        <p:sp>
          <p:nvSpPr>
            <p:cNvPr id="69660" name="Rectangle 28"/>
            <p:cNvSpPr>
              <a:spLocks noChangeArrowheads="1"/>
            </p:cNvSpPr>
            <p:nvPr/>
          </p:nvSpPr>
          <p:spPr bwMode="auto">
            <a:xfrm>
              <a:off x="4320" y="3039"/>
              <a:ext cx="528" cy="852"/>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61" name="Text Box 29"/>
            <p:cNvSpPr txBox="1">
              <a:spLocks noChangeArrowheads="1"/>
            </p:cNvSpPr>
            <p:nvPr/>
          </p:nvSpPr>
          <p:spPr bwMode="auto">
            <a:xfrm rot="-5400000">
              <a:off x="4225" y="3309"/>
              <a:ext cx="72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1400"/>
                <a:t>Packet</a:t>
              </a:r>
              <a:br>
                <a:rPr lang="en-US" altLang="pl-PL" sz="1400"/>
              </a:br>
              <a:r>
                <a:rPr lang="en-US" altLang="pl-PL" sz="1400"/>
                <a:t>processing</a:t>
              </a:r>
              <a:endParaRPr lang="pl-PL" altLang="pl-PL" sz="1400"/>
            </a:p>
          </p:txBody>
        </p:sp>
        <p:sp>
          <p:nvSpPr>
            <p:cNvPr id="69662" name="Rectangle 30"/>
            <p:cNvSpPr>
              <a:spLocks noChangeArrowheads="1"/>
            </p:cNvSpPr>
            <p:nvPr/>
          </p:nvSpPr>
          <p:spPr bwMode="auto">
            <a:xfrm>
              <a:off x="1536" y="1924"/>
              <a:ext cx="528" cy="874"/>
            </a:xfrm>
            <a:prstGeom prst="rect">
              <a:avLst/>
            </a:prstGeom>
            <a:solidFill>
              <a:srgbClr val="FFCC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63" name="Text Box 31"/>
            <p:cNvSpPr txBox="1">
              <a:spLocks noChangeArrowheads="1"/>
            </p:cNvSpPr>
            <p:nvPr/>
          </p:nvSpPr>
          <p:spPr bwMode="auto">
            <a:xfrm rot="-5400000">
              <a:off x="1491" y="2272"/>
              <a:ext cx="58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1400"/>
                <a:t>Queuing</a:t>
              </a:r>
              <a:endParaRPr lang="pl-PL" altLang="pl-PL" sz="1400"/>
            </a:p>
          </p:txBody>
        </p:sp>
        <p:sp>
          <p:nvSpPr>
            <p:cNvPr id="69664" name="Rectangle 32"/>
            <p:cNvSpPr>
              <a:spLocks noChangeArrowheads="1"/>
            </p:cNvSpPr>
            <p:nvPr/>
          </p:nvSpPr>
          <p:spPr bwMode="auto">
            <a:xfrm>
              <a:off x="1536" y="3034"/>
              <a:ext cx="528" cy="852"/>
            </a:xfrm>
            <a:prstGeom prst="rect">
              <a:avLst/>
            </a:prstGeom>
            <a:solidFill>
              <a:srgbClr val="FFCC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66" name="Text Box 34"/>
            <p:cNvSpPr txBox="1">
              <a:spLocks noChangeArrowheads="1"/>
            </p:cNvSpPr>
            <p:nvPr/>
          </p:nvSpPr>
          <p:spPr bwMode="auto">
            <a:xfrm rot="-5400000">
              <a:off x="1480" y="3367"/>
              <a:ext cx="58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1400"/>
                <a:t>Queuing</a:t>
              </a:r>
              <a:endParaRPr lang="pl-PL" altLang="pl-PL" sz="1400"/>
            </a:p>
          </p:txBody>
        </p:sp>
        <p:sp>
          <p:nvSpPr>
            <p:cNvPr id="69667" name="Rectangle 35"/>
            <p:cNvSpPr>
              <a:spLocks noChangeArrowheads="1"/>
            </p:cNvSpPr>
            <p:nvPr/>
          </p:nvSpPr>
          <p:spPr bwMode="auto">
            <a:xfrm>
              <a:off x="3648" y="1925"/>
              <a:ext cx="528" cy="874"/>
            </a:xfrm>
            <a:prstGeom prst="rect">
              <a:avLst/>
            </a:prstGeom>
            <a:solidFill>
              <a:srgbClr val="FFCC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68" name="Text Box 36"/>
            <p:cNvSpPr txBox="1">
              <a:spLocks noChangeArrowheads="1"/>
            </p:cNvSpPr>
            <p:nvPr/>
          </p:nvSpPr>
          <p:spPr bwMode="auto">
            <a:xfrm rot="-5400000">
              <a:off x="3603" y="2273"/>
              <a:ext cx="58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1400"/>
                <a:t>Queuing</a:t>
              </a:r>
              <a:endParaRPr lang="pl-PL" altLang="pl-PL" sz="1400"/>
            </a:p>
          </p:txBody>
        </p:sp>
        <p:sp>
          <p:nvSpPr>
            <p:cNvPr id="69669" name="Rectangle 37"/>
            <p:cNvSpPr>
              <a:spLocks noChangeArrowheads="1"/>
            </p:cNvSpPr>
            <p:nvPr/>
          </p:nvSpPr>
          <p:spPr bwMode="auto">
            <a:xfrm>
              <a:off x="3648" y="3035"/>
              <a:ext cx="528" cy="852"/>
            </a:xfrm>
            <a:prstGeom prst="rect">
              <a:avLst/>
            </a:prstGeom>
            <a:solidFill>
              <a:srgbClr val="FFCC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69670" name="Text Box 38"/>
            <p:cNvSpPr txBox="1">
              <a:spLocks noChangeArrowheads="1"/>
            </p:cNvSpPr>
            <p:nvPr/>
          </p:nvSpPr>
          <p:spPr bwMode="auto">
            <a:xfrm rot="-5400000">
              <a:off x="3592" y="3368"/>
              <a:ext cx="58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1400"/>
                <a:t>Queuing</a:t>
              </a:r>
              <a:endParaRPr lang="pl-PL" altLang="pl-PL" sz="1400"/>
            </a:p>
          </p:txBody>
        </p:sp>
        <p:sp>
          <p:nvSpPr>
            <p:cNvPr id="69671" name="Text Box 39"/>
            <p:cNvSpPr txBox="1">
              <a:spLocks noChangeArrowheads="1"/>
            </p:cNvSpPr>
            <p:nvPr/>
          </p:nvSpPr>
          <p:spPr bwMode="auto">
            <a:xfrm rot="-5400000">
              <a:off x="924" y="2788"/>
              <a:ext cx="2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pl-PL" sz="2400"/>
                <a:t>...</a:t>
              </a:r>
            </a:p>
          </p:txBody>
        </p:sp>
        <p:sp>
          <p:nvSpPr>
            <p:cNvPr id="69675" name="Text Box 43"/>
            <p:cNvSpPr txBox="1">
              <a:spLocks noChangeArrowheads="1"/>
            </p:cNvSpPr>
            <p:nvPr/>
          </p:nvSpPr>
          <p:spPr bwMode="auto">
            <a:xfrm rot="-5400000">
              <a:off x="4406" y="2778"/>
              <a:ext cx="2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pl-PL" sz="2400"/>
                <a:t>...</a:t>
              </a:r>
            </a:p>
          </p:txBody>
        </p:sp>
      </p:grpSp>
    </p:spTree>
    <p:extLst>
      <p:ext uri="{BB962C8B-B14F-4D97-AF65-F5344CB8AC3E}">
        <p14:creationId xmlns:p14="http://schemas.microsoft.com/office/powerpoint/2010/main" val="3258232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69677"/>
                                        </p:tgtEl>
                                        <p:attrNameLst>
                                          <p:attrName>style.visibility</p:attrName>
                                        </p:attrNameLst>
                                      </p:cBhvr>
                                      <p:to>
                                        <p:strVal val="visible"/>
                                      </p:to>
                                    </p:set>
                                    <p:animEffect transition="in" filter="wipe(left)">
                                      <p:cBhvr>
                                        <p:cTn id="7" dur="500"/>
                                        <p:tgtEl>
                                          <p:spTgt spid="69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altLang="pl-PL" sz="2400" dirty="0"/>
              <a:t>Switch Fabric</a:t>
            </a:r>
            <a:endParaRPr lang="pl-PL" altLang="pl-PL" sz="2400" dirty="0"/>
          </a:p>
        </p:txBody>
      </p:sp>
      <p:pic>
        <p:nvPicPr>
          <p:cNvPr id="727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447800"/>
            <a:ext cx="8763000" cy="504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9" name="Text Box 5"/>
          <p:cNvSpPr txBox="1">
            <a:spLocks noChangeArrowheads="1"/>
          </p:cNvSpPr>
          <p:nvPr/>
        </p:nvSpPr>
        <p:spPr bwMode="auto">
          <a:xfrm>
            <a:off x="0" y="6483350"/>
            <a:ext cx="19462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pl-PL" sz="1400" b="0">
                <a:solidFill>
                  <a:schemeClr val="tx2"/>
                </a:solidFill>
              </a:rPr>
              <a:t>Source: Cisco Systems</a:t>
            </a:r>
          </a:p>
        </p:txBody>
      </p:sp>
    </p:spTree>
    <p:extLst>
      <p:ext uri="{BB962C8B-B14F-4D97-AF65-F5344CB8AC3E}">
        <p14:creationId xmlns:p14="http://schemas.microsoft.com/office/powerpoint/2010/main" val="9075379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72708"/>
                                        </p:tgtEl>
                                        <p:attrNameLst>
                                          <p:attrName>style.visibility</p:attrName>
                                        </p:attrNameLst>
                                      </p:cBhvr>
                                      <p:to>
                                        <p:strVal val="visible"/>
                                      </p:to>
                                    </p:set>
                                    <p:animEffect transition="in" filter="wipe(left)">
                                      <p:cBhvr>
                                        <p:cTn id="7" dur="500"/>
                                        <p:tgtEl>
                                          <p:spTgt spid="72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2" name="Rectangle 290"/>
          <p:cNvSpPr>
            <a:spLocks noGrp="1" noChangeArrowheads="1"/>
          </p:cNvSpPr>
          <p:nvPr>
            <p:ph type="title"/>
          </p:nvPr>
        </p:nvSpPr>
        <p:spPr/>
        <p:txBody>
          <a:bodyPr/>
          <a:lstStyle/>
          <a:p>
            <a:r>
              <a:rPr lang="en-US" altLang="pl-PL"/>
              <a:t>Directional Coupler</a:t>
            </a:r>
            <a:endParaRPr lang="pl-PL" altLang="pl-PL"/>
          </a:p>
        </p:txBody>
      </p:sp>
      <p:grpSp>
        <p:nvGrpSpPr>
          <p:cNvPr id="2" name="Grupa 1"/>
          <p:cNvGrpSpPr/>
          <p:nvPr/>
        </p:nvGrpSpPr>
        <p:grpSpPr>
          <a:xfrm>
            <a:off x="954088" y="2006600"/>
            <a:ext cx="3246437" cy="1092200"/>
            <a:chOff x="954088" y="2006600"/>
            <a:chExt cx="3246437" cy="1092200"/>
          </a:xfrm>
        </p:grpSpPr>
        <p:sp>
          <p:nvSpPr>
            <p:cNvPr id="3354" name="Rectangle 282"/>
            <p:cNvSpPr>
              <a:spLocks noChangeArrowheads="1"/>
            </p:cNvSpPr>
            <p:nvPr/>
          </p:nvSpPr>
          <p:spPr bwMode="auto">
            <a:xfrm>
              <a:off x="1757363" y="2006600"/>
              <a:ext cx="1603375" cy="1092200"/>
            </a:xfrm>
            <a:prstGeom prst="rect">
              <a:avLst/>
            </a:prstGeom>
            <a:solidFill>
              <a:srgbClr val="FFFFCC"/>
            </a:solidFill>
            <a:ln w="19050">
              <a:solidFill>
                <a:schemeClr val="tx1"/>
              </a:solidFill>
              <a:miter lim="800000"/>
              <a:headEnd/>
              <a:tailEnd/>
            </a:ln>
            <a:effectLst/>
          </p:spPr>
          <p:txBody>
            <a:bodyPr wrap="none" anchor="ctr"/>
            <a:lstStyle/>
            <a:p>
              <a:endParaRPr lang="pl-PL"/>
            </a:p>
          </p:txBody>
        </p:sp>
        <p:sp>
          <p:nvSpPr>
            <p:cNvPr id="3093" name="Freeform 21"/>
            <p:cNvSpPr>
              <a:spLocks/>
            </p:cNvSpPr>
            <p:nvPr/>
          </p:nvSpPr>
          <p:spPr bwMode="auto">
            <a:xfrm>
              <a:off x="1519238" y="2184400"/>
              <a:ext cx="238125" cy="220663"/>
            </a:xfrm>
            <a:custGeom>
              <a:avLst/>
              <a:gdLst>
                <a:gd name="T0" fmla="*/ 0 w 79"/>
                <a:gd name="T1" fmla="*/ 0 h 73"/>
                <a:gd name="T2" fmla="*/ 79 w 79"/>
                <a:gd name="T3" fmla="*/ 36 h 73"/>
                <a:gd name="T4" fmla="*/ 0 w 79"/>
                <a:gd name="T5" fmla="*/ 73 h 73"/>
                <a:gd name="T6" fmla="*/ 0 w 79"/>
                <a:gd name="T7" fmla="*/ 0 h 73"/>
                <a:gd name="T8" fmla="*/ 0 w 79"/>
                <a:gd name="T9" fmla="*/ 0 h 73"/>
              </a:gdLst>
              <a:ahLst/>
              <a:cxnLst>
                <a:cxn ang="0">
                  <a:pos x="T0" y="T1"/>
                </a:cxn>
                <a:cxn ang="0">
                  <a:pos x="T2" y="T3"/>
                </a:cxn>
                <a:cxn ang="0">
                  <a:pos x="T4" y="T5"/>
                </a:cxn>
                <a:cxn ang="0">
                  <a:pos x="T6" y="T7"/>
                </a:cxn>
                <a:cxn ang="0">
                  <a:pos x="T8" y="T9"/>
                </a:cxn>
              </a:cxnLst>
              <a:rect l="0" t="0" r="r" b="b"/>
              <a:pathLst>
                <a:path w="79" h="73">
                  <a:moveTo>
                    <a:pt x="0" y="0"/>
                  </a:moveTo>
                  <a:lnTo>
                    <a:pt x="79" y="36"/>
                  </a:lnTo>
                  <a:lnTo>
                    <a:pt x="0" y="73"/>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094" name="Line 22"/>
            <p:cNvSpPr>
              <a:spLocks noChangeShapeType="1"/>
            </p:cNvSpPr>
            <p:nvPr/>
          </p:nvSpPr>
          <p:spPr bwMode="auto">
            <a:xfrm>
              <a:off x="954088" y="2292350"/>
              <a:ext cx="808037" cy="476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095" name="Freeform 23"/>
            <p:cNvSpPr>
              <a:spLocks/>
            </p:cNvSpPr>
            <p:nvPr/>
          </p:nvSpPr>
          <p:spPr bwMode="auto">
            <a:xfrm>
              <a:off x="954088" y="2284413"/>
              <a:ext cx="808037" cy="12700"/>
            </a:xfrm>
            <a:custGeom>
              <a:avLst/>
              <a:gdLst>
                <a:gd name="T0" fmla="*/ 0 w 271"/>
                <a:gd name="T1" fmla="*/ 0 h 5"/>
                <a:gd name="T2" fmla="*/ 0 w 271"/>
                <a:gd name="T3" fmla="*/ 5 h 5"/>
                <a:gd name="T4" fmla="*/ 271 w 271"/>
                <a:gd name="T5" fmla="*/ 4 h 5"/>
                <a:gd name="T6" fmla="*/ 271 w 271"/>
                <a:gd name="T7" fmla="*/ 1 h 5"/>
                <a:gd name="T8" fmla="*/ 0 w 271"/>
                <a:gd name="T9" fmla="*/ 0 h 5"/>
              </a:gdLst>
              <a:ahLst/>
              <a:cxnLst>
                <a:cxn ang="0">
                  <a:pos x="T0" y="T1"/>
                </a:cxn>
                <a:cxn ang="0">
                  <a:pos x="T2" y="T3"/>
                </a:cxn>
                <a:cxn ang="0">
                  <a:pos x="T4" y="T5"/>
                </a:cxn>
                <a:cxn ang="0">
                  <a:pos x="T6" y="T7"/>
                </a:cxn>
                <a:cxn ang="0">
                  <a:pos x="T8" y="T9"/>
                </a:cxn>
              </a:cxnLst>
              <a:rect l="0" t="0" r="r" b="b"/>
              <a:pathLst>
                <a:path w="271" h="5">
                  <a:moveTo>
                    <a:pt x="0" y="0"/>
                  </a:moveTo>
                  <a:lnTo>
                    <a:pt x="0" y="5"/>
                  </a:lnTo>
                  <a:lnTo>
                    <a:pt x="271" y="4"/>
                  </a:lnTo>
                  <a:lnTo>
                    <a:pt x="271"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096" name="Freeform 24"/>
            <p:cNvSpPr>
              <a:spLocks/>
            </p:cNvSpPr>
            <p:nvPr/>
          </p:nvSpPr>
          <p:spPr bwMode="auto">
            <a:xfrm>
              <a:off x="1519238" y="2727325"/>
              <a:ext cx="238125" cy="214313"/>
            </a:xfrm>
            <a:custGeom>
              <a:avLst/>
              <a:gdLst>
                <a:gd name="T0" fmla="*/ 0 w 79"/>
                <a:gd name="T1" fmla="*/ 0 h 72"/>
                <a:gd name="T2" fmla="*/ 79 w 79"/>
                <a:gd name="T3" fmla="*/ 35 h 72"/>
                <a:gd name="T4" fmla="*/ 0 w 79"/>
                <a:gd name="T5" fmla="*/ 72 h 72"/>
                <a:gd name="T6" fmla="*/ 0 w 79"/>
                <a:gd name="T7" fmla="*/ 0 h 72"/>
                <a:gd name="T8" fmla="*/ 0 w 79"/>
                <a:gd name="T9" fmla="*/ 0 h 72"/>
              </a:gdLst>
              <a:ahLst/>
              <a:cxnLst>
                <a:cxn ang="0">
                  <a:pos x="T0" y="T1"/>
                </a:cxn>
                <a:cxn ang="0">
                  <a:pos x="T2" y="T3"/>
                </a:cxn>
                <a:cxn ang="0">
                  <a:pos x="T4" y="T5"/>
                </a:cxn>
                <a:cxn ang="0">
                  <a:pos x="T6" y="T7"/>
                </a:cxn>
                <a:cxn ang="0">
                  <a:pos x="T8" y="T9"/>
                </a:cxn>
              </a:cxnLst>
              <a:rect l="0" t="0" r="r" b="b"/>
              <a:pathLst>
                <a:path w="79" h="72">
                  <a:moveTo>
                    <a:pt x="0" y="0"/>
                  </a:moveTo>
                  <a:lnTo>
                    <a:pt x="79" y="35"/>
                  </a:lnTo>
                  <a:lnTo>
                    <a:pt x="0" y="72"/>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097" name="Line 25"/>
            <p:cNvSpPr>
              <a:spLocks noChangeShapeType="1"/>
            </p:cNvSpPr>
            <p:nvPr/>
          </p:nvSpPr>
          <p:spPr bwMode="auto">
            <a:xfrm>
              <a:off x="954088" y="2828925"/>
              <a:ext cx="808037" cy="476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098" name="Freeform 26"/>
            <p:cNvSpPr>
              <a:spLocks/>
            </p:cNvSpPr>
            <p:nvPr/>
          </p:nvSpPr>
          <p:spPr bwMode="auto">
            <a:xfrm>
              <a:off x="954088" y="2820988"/>
              <a:ext cx="808037" cy="12700"/>
            </a:xfrm>
            <a:custGeom>
              <a:avLst/>
              <a:gdLst>
                <a:gd name="T0" fmla="*/ 0 w 271"/>
                <a:gd name="T1" fmla="*/ 0 h 5"/>
                <a:gd name="T2" fmla="*/ 0 w 271"/>
                <a:gd name="T3" fmla="*/ 5 h 5"/>
                <a:gd name="T4" fmla="*/ 271 w 271"/>
                <a:gd name="T5" fmla="*/ 3 h 5"/>
                <a:gd name="T6" fmla="*/ 271 w 271"/>
                <a:gd name="T7" fmla="*/ 1 h 5"/>
                <a:gd name="T8" fmla="*/ 0 w 271"/>
                <a:gd name="T9" fmla="*/ 0 h 5"/>
              </a:gdLst>
              <a:ahLst/>
              <a:cxnLst>
                <a:cxn ang="0">
                  <a:pos x="T0" y="T1"/>
                </a:cxn>
                <a:cxn ang="0">
                  <a:pos x="T2" y="T3"/>
                </a:cxn>
                <a:cxn ang="0">
                  <a:pos x="T4" y="T5"/>
                </a:cxn>
                <a:cxn ang="0">
                  <a:pos x="T6" y="T7"/>
                </a:cxn>
                <a:cxn ang="0">
                  <a:pos x="T8" y="T9"/>
                </a:cxn>
              </a:cxnLst>
              <a:rect l="0" t="0" r="r" b="b"/>
              <a:pathLst>
                <a:path w="271" h="5">
                  <a:moveTo>
                    <a:pt x="0" y="0"/>
                  </a:moveTo>
                  <a:lnTo>
                    <a:pt x="0" y="5"/>
                  </a:lnTo>
                  <a:lnTo>
                    <a:pt x="271" y="3"/>
                  </a:lnTo>
                  <a:lnTo>
                    <a:pt x="271"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099" name="Freeform 27"/>
            <p:cNvSpPr>
              <a:spLocks/>
            </p:cNvSpPr>
            <p:nvPr/>
          </p:nvSpPr>
          <p:spPr bwMode="auto">
            <a:xfrm>
              <a:off x="3963988" y="2187575"/>
              <a:ext cx="236537" cy="220663"/>
            </a:xfrm>
            <a:custGeom>
              <a:avLst/>
              <a:gdLst>
                <a:gd name="T0" fmla="*/ 0 w 79"/>
                <a:gd name="T1" fmla="*/ 0 h 73"/>
                <a:gd name="T2" fmla="*/ 79 w 79"/>
                <a:gd name="T3" fmla="*/ 36 h 73"/>
                <a:gd name="T4" fmla="*/ 0 w 79"/>
                <a:gd name="T5" fmla="*/ 73 h 73"/>
                <a:gd name="T6" fmla="*/ 0 w 79"/>
                <a:gd name="T7" fmla="*/ 0 h 73"/>
                <a:gd name="T8" fmla="*/ 0 w 79"/>
                <a:gd name="T9" fmla="*/ 0 h 73"/>
              </a:gdLst>
              <a:ahLst/>
              <a:cxnLst>
                <a:cxn ang="0">
                  <a:pos x="T0" y="T1"/>
                </a:cxn>
                <a:cxn ang="0">
                  <a:pos x="T2" y="T3"/>
                </a:cxn>
                <a:cxn ang="0">
                  <a:pos x="T4" y="T5"/>
                </a:cxn>
                <a:cxn ang="0">
                  <a:pos x="T6" y="T7"/>
                </a:cxn>
                <a:cxn ang="0">
                  <a:pos x="T8" y="T9"/>
                </a:cxn>
              </a:cxnLst>
              <a:rect l="0" t="0" r="r" b="b"/>
              <a:pathLst>
                <a:path w="79" h="73">
                  <a:moveTo>
                    <a:pt x="0" y="0"/>
                  </a:moveTo>
                  <a:lnTo>
                    <a:pt x="79" y="36"/>
                  </a:lnTo>
                  <a:lnTo>
                    <a:pt x="0" y="73"/>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00" name="Line 28"/>
            <p:cNvSpPr>
              <a:spLocks noChangeShapeType="1"/>
            </p:cNvSpPr>
            <p:nvPr/>
          </p:nvSpPr>
          <p:spPr bwMode="auto">
            <a:xfrm>
              <a:off x="3378200" y="2297113"/>
              <a:ext cx="8128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02" name="Freeform 30"/>
            <p:cNvSpPr>
              <a:spLocks/>
            </p:cNvSpPr>
            <p:nvPr/>
          </p:nvSpPr>
          <p:spPr bwMode="auto">
            <a:xfrm>
              <a:off x="3963988" y="2724150"/>
              <a:ext cx="236537" cy="214313"/>
            </a:xfrm>
            <a:custGeom>
              <a:avLst/>
              <a:gdLst>
                <a:gd name="T0" fmla="*/ 0 w 79"/>
                <a:gd name="T1" fmla="*/ 0 h 72"/>
                <a:gd name="T2" fmla="*/ 79 w 79"/>
                <a:gd name="T3" fmla="*/ 35 h 72"/>
                <a:gd name="T4" fmla="*/ 0 w 79"/>
                <a:gd name="T5" fmla="*/ 72 h 72"/>
                <a:gd name="T6" fmla="*/ 0 w 79"/>
                <a:gd name="T7" fmla="*/ 0 h 72"/>
                <a:gd name="T8" fmla="*/ 0 w 79"/>
                <a:gd name="T9" fmla="*/ 0 h 72"/>
              </a:gdLst>
              <a:ahLst/>
              <a:cxnLst>
                <a:cxn ang="0">
                  <a:pos x="T0" y="T1"/>
                </a:cxn>
                <a:cxn ang="0">
                  <a:pos x="T2" y="T3"/>
                </a:cxn>
                <a:cxn ang="0">
                  <a:pos x="T4" y="T5"/>
                </a:cxn>
                <a:cxn ang="0">
                  <a:pos x="T6" y="T7"/>
                </a:cxn>
                <a:cxn ang="0">
                  <a:pos x="T8" y="T9"/>
                </a:cxn>
              </a:cxnLst>
              <a:rect l="0" t="0" r="r" b="b"/>
              <a:pathLst>
                <a:path w="79" h="72">
                  <a:moveTo>
                    <a:pt x="0" y="0"/>
                  </a:moveTo>
                  <a:lnTo>
                    <a:pt x="79" y="35"/>
                  </a:lnTo>
                  <a:lnTo>
                    <a:pt x="0" y="72"/>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03" name="Line 31"/>
            <p:cNvSpPr>
              <a:spLocks noChangeShapeType="1"/>
            </p:cNvSpPr>
            <p:nvPr/>
          </p:nvSpPr>
          <p:spPr bwMode="auto">
            <a:xfrm>
              <a:off x="3367088" y="2830513"/>
              <a:ext cx="82391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05" name="Line 33"/>
            <p:cNvSpPr>
              <a:spLocks noChangeShapeType="1"/>
            </p:cNvSpPr>
            <p:nvPr/>
          </p:nvSpPr>
          <p:spPr bwMode="auto">
            <a:xfrm>
              <a:off x="1760538" y="2297113"/>
              <a:ext cx="16224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07" name="Line 35"/>
            <p:cNvSpPr>
              <a:spLocks noChangeShapeType="1"/>
            </p:cNvSpPr>
            <p:nvPr/>
          </p:nvSpPr>
          <p:spPr bwMode="auto">
            <a:xfrm flipV="1">
              <a:off x="1754188" y="2830513"/>
              <a:ext cx="1628775"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grpSp>
      <p:grpSp>
        <p:nvGrpSpPr>
          <p:cNvPr id="3359" name="Group 287"/>
          <p:cNvGrpSpPr>
            <a:grpSpLocks/>
          </p:cNvGrpSpPr>
          <p:nvPr/>
        </p:nvGrpSpPr>
        <p:grpSpPr bwMode="auto">
          <a:xfrm>
            <a:off x="5002213" y="1993900"/>
            <a:ext cx="3251200" cy="1092200"/>
            <a:chOff x="3151" y="1256"/>
            <a:chExt cx="2048" cy="688"/>
          </a:xfrm>
        </p:grpSpPr>
        <p:sp>
          <p:nvSpPr>
            <p:cNvPr id="3355" name="Rectangle 283"/>
            <p:cNvSpPr>
              <a:spLocks noChangeArrowheads="1"/>
            </p:cNvSpPr>
            <p:nvPr/>
          </p:nvSpPr>
          <p:spPr bwMode="auto">
            <a:xfrm>
              <a:off x="3668" y="1256"/>
              <a:ext cx="1010" cy="688"/>
            </a:xfrm>
            <a:prstGeom prst="rect">
              <a:avLst/>
            </a:prstGeom>
            <a:solidFill>
              <a:srgbClr val="FFFFCC"/>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3111" name="Freeform 39"/>
            <p:cNvSpPr>
              <a:spLocks/>
            </p:cNvSpPr>
            <p:nvPr/>
          </p:nvSpPr>
          <p:spPr bwMode="auto">
            <a:xfrm>
              <a:off x="3507" y="1376"/>
              <a:ext cx="150" cy="139"/>
            </a:xfrm>
            <a:custGeom>
              <a:avLst/>
              <a:gdLst>
                <a:gd name="T0" fmla="*/ 0 w 80"/>
                <a:gd name="T1" fmla="*/ 0 h 73"/>
                <a:gd name="T2" fmla="*/ 80 w 80"/>
                <a:gd name="T3" fmla="*/ 36 h 73"/>
                <a:gd name="T4" fmla="*/ 0 w 80"/>
                <a:gd name="T5" fmla="*/ 73 h 73"/>
                <a:gd name="T6" fmla="*/ 0 w 80"/>
                <a:gd name="T7" fmla="*/ 0 h 73"/>
                <a:gd name="T8" fmla="*/ 0 w 80"/>
                <a:gd name="T9" fmla="*/ 0 h 73"/>
              </a:gdLst>
              <a:ahLst/>
              <a:cxnLst>
                <a:cxn ang="0">
                  <a:pos x="T0" y="T1"/>
                </a:cxn>
                <a:cxn ang="0">
                  <a:pos x="T2" y="T3"/>
                </a:cxn>
                <a:cxn ang="0">
                  <a:pos x="T4" y="T5"/>
                </a:cxn>
                <a:cxn ang="0">
                  <a:pos x="T6" y="T7"/>
                </a:cxn>
                <a:cxn ang="0">
                  <a:pos x="T8" y="T9"/>
                </a:cxn>
              </a:cxnLst>
              <a:rect l="0" t="0" r="r" b="b"/>
              <a:pathLst>
                <a:path w="80" h="73">
                  <a:moveTo>
                    <a:pt x="0" y="0"/>
                  </a:moveTo>
                  <a:lnTo>
                    <a:pt x="80" y="36"/>
                  </a:lnTo>
                  <a:lnTo>
                    <a:pt x="0" y="73"/>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12" name="Line 40"/>
            <p:cNvSpPr>
              <a:spLocks noChangeShapeType="1"/>
            </p:cNvSpPr>
            <p:nvPr/>
          </p:nvSpPr>
          <p:spPr bwMode="auto">
            <a:xfrm>
              <a:off x="3151" y="1444"/>
              <a:ext cx="506" cy="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14" name="Freeform 42"/>
            <p:cNvSpPr>
              <a:spLocks/>
            </p:cNvSpPr>
            <p:nvPr/>
          </p:nvSpPr>
          <p:spPr bwMode="auto">
            <a:xfrm>
              <a:off x="3507" y="1718"/>
              <a:ext cx="150" cy="135"/>
            </a:xfrm>
            <a:custGeom>
              <a:avLst/>
              <a:gdLst>
                <a:gd name="T0" fmla="*/ 0 w 80"/>
                <a:gd name="T1" fmla="*/ 0 h 72"/>
                <a:gd name="T2" fmla="*/ 80 w 80"/>
                <a:gd name="T3" fmla="*/ 35 h 72"/>
                <a:gd name="T4" fmla="*/ 0 w 80"/>
                <a:gd name="T5" fmla="*/ 72 h 72"/>
                <a:gd name="T6" fmla="*/ 0 w 80"/>
                <a:gd name="T7" fmla="*/ 0 h 72"/>
                <a:gd name="T8" fmla="*/ 0 w 80"/>
                <a:gd name="T9" fmla="*/ 0 h 72"/>
              </a:gdLst>
              <a:ahLst/>
              <a:cxnLst>
                <a:cxn ang="0">
                  <a:pos x="T0" y="T1"/>
                </a:cxn>
                <a:cxn ang="0">
                  <a:pos x="T2" y="T3"/>
                </a:cxn>
                <a:cxn ang="0">
                  <a:pos x="T4" y="T5"/>
                </a:cxn>
                <a:cxn ang="0">
                  <a:pos x="T6" y="T7"/>
                </a:cxn>
                <a:cxn ang="0">
                  <a:pos x="T8" y="T9"/>
                </a:cxn>
              </a:cxnLst>
              <a:rect l="0" t="0" r="r" b="b"/>
              <a:pathLst>
                <a:path w="80" h="72">
                  <a:moveTo>
                    <a:pt x="0" y="0"/>
                  </a:moveTo>
                  <a:lnTo>
                    <a:pt x="80" y="35"/>
                  </a:lnTo>
                  <a:lnTo>
                    <a:pt x="0" y="72"/>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15" name="Line 43"/>
            <p:cNvSpPr>
              <a:spLocks noChangeShapeType="1"/>
            </p:cNvSpPr>
            <p:nvPr/>
          </p:nvSpPr>
          <p:spPr bwMode="auto">
            <a:xfrm>
              <a:off x="3151" y="1782"/>
              <a:ext cx="50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17" name="Freeform 45"/>
            <p:cNvSpPr>
              <a:spLocks/>
            </p:cNvSpPr>
            <p:nvPr/>
          </p:nvSpPr>
          <p:spPr bwMode="auto">
            <a:xfrm>
              <a:off x="5048" y="1376"/>
              <a:ext cx="151" cy="139"/>
            </a:xfrm>
            <a:custGeom>
              <a:avLst/>
              <a:gdLst>
                <a:gd name="T0" fmla="*/ 0 w 79"/>
                <a:gd name="T1" fmla="*/ 0 h 73"/>
                <a:gd name="T2" fmla="*/ 79 w 79"/>
                <a:gd name="T3" fmla="*/ 36 h 73"/>
                <a:gd name="T4" fmla="*/ 0 w 79"/>
                <a:gd name="T5" fmla="*/ 73 h 73"/>
                <a:gd name="T6" fmla="*/ 0 w 79"/>
                <a:gd name="T7" fmla="*/ 0 h 73"/>
                <a:gd name="T8" fmla="*/ 0 w 79"/>
                <a:gd name="T9" fmla="*/ 0 h 73"/>
              </a:gdLst>
              <a:ahLst/>
              <a:cxnLst>
                <a:cxn ang="0">
                  <a:pos x="T0" y="T1"/>
                </a:cxn>
                <a:cxn ang="0">
                  <a:pos x="T2" y="T3"/>
                </a:cxn>
                <a:cxn ang="0">
                  <a:pos x="T4" y="T5"/>
                </a:cxn>
                <a:cxn ang="0">
                  <a:pos x="T6" y="T7"/>
                </a:cxn>
                <a:cxn ang="0">
                  <a:pos x="T8" y="T9"/>
                </a:cxn>
              </a:cxnLst>
              <a:rect l="0" t="0" r="r" b="b"/>
              <a:pathLst>
                <a:path w="79" h="73">
                  <a:moveTo>
                    <a:pt x="0" y="0"/>
                  </a:moveTo>
                  <a:lnTo>
                    <a:pt x="79" y="36"/>
                  </a:lnTo>
                  <a:lnTo>
                    <a:pt x="0" y="73"/>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18" name="Line 46"/>
            <p:cNvSpPr>
              <a:spLocks noChangeShapeType="1"/>
            </p:cNvSpPr>
            <p:nvPr/>
          </p:nvSpPr>
          <p:spPr bwMode="auto">
            <a:xfrm>
              <a:off x="4681" y="1444"/>
              <a:ext cx="509" cy="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20" name="Freeform 48"/>
            <p:cNvSpPr>
              <a:spLocks/>
            </p:cNvSpPr>
            <p:nvPr/>
          </p:nvSpPr>
          <p:spPr bwMode="auto">
            <a:xfrm>
              <a:off x="5048" y="1714"/>
              <a:ext cx="151" cy="135"/>
            </a:xfrm>
            <a:custGeom>
              <a:avLst/>
              <a:gdLst>
                <a:gd name="T0" fmla="*/ 0 w 79"/>
                <a:gd name="T1" fmla="*/ 0 h 72"/>
                <a:gd name="T2" fmla="*/ 79 w 79"/>
                <a:gd name="T3" fmla="*/ 35 h 72"/>
                <a:gd name="T4" fmla="*/ 0 w 79"/>
                <a:gd name="T5" fmla="*/ 72 h 72"/>
                <a:gd name="T6" fmla="*/ 0 w 79"/>
                <a:gd name="T7" fmla="*/ 0 h 72"/>
                <a:gd name="T8" fmla="*/ 0 w 79"/>
                <a:gd name="T9" fmla="*/ 0 h 72"/>
              </a:gdLst>
              <a:ahLst/>
              <a:cxnLst>
                <a:cxn ang="0">
                  <a:pos x="T0" y="T1"/>
                </a:cxn>
                <a:cxn ang="0">
                  <a:pos x="T2" y="T3"/>
                </a:cxn>
                <a:cxn ang="0">
                  <a:pos x="T4" y="T5"/>
                </a:cxn>
                <a:cxn ang="0">
                  <a:pos x="T6" y="T7"/>
                </a:cxn>
                <a:cxn ang="0">
                  <a:pos x="T8" y="T9"/>
                </a:cxn>
              </a:cxnLst>
              <a:rect l="0" t="0" r="r" b="b"/>
              <a:pathLst>
                <a:path w="79" h="72">
                  <a:moveTo>
                    <a:pt x="0" y="0"/>
                  </a:moveTo>
                  <a:lnTo>
                    <a:pt x="79" y="35"/>
                  </a:lnTo>
                  <a:lnTo>
                    <a:pt x="0" y="72"/>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21" name="Line 49"/>
            <p:cNvSpPr>
              <a:spLocks noChangeShapeType="1"/>
            </p:cNvSpPr>
            <p:nvPr/>
          </p:nvSpPr>
          <p:spPr bwMode="auto">
            <a:xfrm flipV="1">
              <a:off x="4681" y="1780"/>
              <a:ext cx="508" cy="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23" name="Line 51"/>
            <p:cNvSpPr>
              <a:spLocks noChangeShapeType="1"/>
            </p:cNvSpPr>
            <p:nvPr/>
          </p:nvSpPr>
          <p:spPr bwMode="auto">
            <a:xfrm>
              <a:off x="3660" y="1444"/>
              <a:ext cx="1021" cy="3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24" name="Freeform 52"/>
            <p:cNvSpPr>
              <a:spLocks/>
            </p:cNvSpPr>
            <p:nvPr/>
          </p:nvSpPr>
          <p:spPr bwMode="auto">
            <a:xfrm>
              <a:off x="3660" y="1439"/>
              <a:ext cx="1021" cy="346"/>
            </a:xfrm>
            <a:custGeom>
              <a:avLst/>
              <a:gdLst>
                <a:gd name="T0" fmla="*/ 0 w 544"/>
                <a:gd name="T1" fmla="*/ 0 h 183"/>
                <a:gd name="T2" fmla="*/ 0 w 544"/>
                <a:gd name="T3" fmla="*/ 3 h 183"/>
                <a:gd name="T4" fmla="*/ 544 w 544"/>
                <a:gd name="T5" fmla="*/ 183 h 183"/>
                <a:gd name="T6" fmla="*/ 544 w 544"/>
                <a:gd name="T7" fmla="*/ 181 h 183"/>
                <a:gd name="T8" fmla="*/ 0 w 544"/>
                <a:gd name="T9" fmla="*/ 0 h 183"/>
              </a:gdLst>
              <a:ahLst/>
              <a:cxnLst>
                <a:cxn ang="0">
                  <a:pos x="T0" y="T1"/>
                </a:cxn>
                <a:cxn ang="0">
                  <a:pos x="T2" y="T3"/>
                </a:cxn>
                <a:cxn ang="0">
                  <a:pos x="T4" y="T5"/>
                </a:cxn>
                <a:cxn ang="0">
                  <a:pos x="T6" y="T7"/>
                </a:cxn>
                <a:cxn ang="0">
                  <a:pos x="T8" y="T9"/>
                </a:cxn>
              </a:cxnLst>
              <a:rect l="0" t="0" r="r" b="b"/>
              <a:pathLst>
                <a:path w="544" h="183">
                  <a:moveTo>
                    <a:pt x="0" y="0"/>
                  </a:moveTo>
                  <a:lnTo>
                    <a:pt x="0" y="3"/>
                  </a:lnTo>
                  <a:lnTo>
                    <a:pt x="544" y="183"/>
                  </a:lnTo>
                  <a:lnTo>
                    <a:pt x="544" y="18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25" name="Line 53"/>
            <p:cNvSpPr>
              <a:spLocks noChangeShapeType="1"/>
            </p:cNvSpPr>
            <p:nvPr/>
          </p:nvSpPr>
          <p:spPr bwMode="auto">
            <a:xfrm flipV="1">
              <a:off x="3660" y="1444"/>
              <a:ext cx="1021" cy="33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26" name="Freeform 54"/>
            <p:cNvSpPr>
              <a:spLocks/>
            </p:cNvSpPr>
            <p:nvPr/>
          </p:nvSpPr>
          <p:spPr bwMode="auto">
            <a:xfrm>
              <a:off x="3660" y="1439"/>
              <a:ext cx="1021" cy="346"/>
            </a:xfrm>
            <a:custGeom>
              <a:avLst/>
              <a:gdLst>
                <a:gd name="T0" fmla="*/ 0 w 544"/>
                <a:gd name="T1" fmla="*/ 181 h 183"/>
                <a:gd name="T2" fmla="*/ 0 w 544"/>
                <a:gd name="T3" fmla="*/ 183 h 183"/>
                <a:gd name="T4" fmla="*/ 544 w 544"/>
                <a:gd name="T5" fmla="*/ 3 h 183"/>
                <a:gd name="T6" fmla="*/ 544 w 544"/>
                <a:gd name="T7" fmla="*/ 0 h 183"/>
                <a:gd name="T8" fmla="*/ 0 w 544"/>
                <a:gd name="T9" fmla="*/ 181 h 183"/>
              </a:gdLst>
              <a:ahLst/>
              <a:cxnLst>
                <a:cxn ang="0">
                  <a:pos x="T0" y="T1"/>
                </a:cxn>
                <a:cxn ang="0">
                  <a:pos x="T2" y="T3"/>
                </a:cxn>
                <a:cxn ang="0">
                  <a:pos x="T4" y="T5"/>
                </a:cxn>
                <a:cxn ang="0">
                  <a:pos x="T6" y="T7"/>
                </a:cxn>
                <a:cxn ang="0">
                  <a:pos x="T8" y="T9"/>
                </a:cxn>
              </a:cxnLst>
              <a:rect l="0" t="0" r="r" b="b"/>
              <a:pathLst>
                <a:path w="544" h="183">
                  <a:moveTo>
                    <a:pt x="0" y="181"/>
                  </a:moveTo>
                  <a:lnTo>
                    <a:pt x="0" y="183"/>
                  </a:lnTo>
                  <a:lnTo>
                    <a:pt x="544" y="3"/>
                  </a:lnTo>
                  <a:lnTo>
                    <a:pt x="544" y="0"/>
                  </a:lnTo>
                  <a:lnTo>
                    <a:pt x="0" y="181"/>
                  </a:lnTo>
                  <a:close/>
                </a:path>
              </a:pathLst>
            </a:custGeom>
            <a:solidFill>
              <a:srgbClr val="000000"/>
            </a:solidFill>
            <a:ln w="9525" cmpd="sng">
              <a:solidFill>
                <a:srgbClr val="000000"/>
              </a:solidFill>
              <a:round/>
              <a:headEnd/>
              <a:tailEnd/>
            </a:ln>
          </p:spPr>
          <p:txBody>
            <a:bodyPr/>
            <a:lstStyle/>
            <a:p>
              <a:endParaRPr lang="pl-PL"/>
            </a:p>
          </p:txBody>
        </p:sp>
      </p:grpSp>
      <p:grpSp>
        <p:nvGrpSpPr>
          <p:cNvPr id="3361" name="Group 289"/>
          <p:cNvGrpSpPr>
            <a:grpSpLocks/>
          </p:cNvGrpSpPr>
          <p:nvPr/>
        </p:nvGrpSpPr>
        <p:grpSpPr bwMode="auto">
          <a:xfrm>
            <a:off x="2105025" y="3740150"/>
            <a:ext cx="4648200" cy="2740025"/>
            <a:chOff x="1326" y="2356"/>
            <a:chExt cx="2928" cy="1726"/>
          </a:xfrm>
        </p:grpSpPr>
        <p:sp>
          <p:nvSpPr>
            <p:cNvPr id="3167" name="Freeform 95"/>
            <p:cNvSpPr>
              <a:spLocks/>
            </p:cNvSpPr>
            <p:nvPr/>
          </p:nvSpPr>
          <p:spPr bwMode="auto">
            <a:xfrm>
              <a:off x="1326" y="2356"/>
              <a:ext cx="2928" cy="1726"/>
            </a:xfrm>
            <a:custGeom>
              <a:avLst/>
              <a:gdLst>
                <a:gd name="T0" fmla="*/ 0 w 1541"/>
                <a:gd name="T1" fmla="*/ 0 h 906"/>
                <a:gd name="T2" fmla="*/ 0 w 1541"/>
                <a:gd name="T3" fmla="*/ 906 h 906"/>
                <a:gd name="T4" fmla="*/ 1541 w 1541"/>
                <a:gd name="T5" fmla="*/ 906 h 906"/>
                <a:gd name="T6" fmla="*/ 1541 w 1541"/>
                <a:gd name="T7" fmla="*/ 0 h 906"/>
                <a:gd name="T8" fmla="*/ 0 w 1541"/>
                <a:gd name="T9" fmla="*/ 0 h 906"/>
                <a:gd name="T10" fmla="*/ 0 w 1541"/>
                <a:gd name="T11" fmla="*/ 0 h 906"/>
              </a:gdLst>
              <a:ahLst/>
              <a:cxnLst>
                <a:cxn ang="0">
                  <a:pos x="T0" y="T1"/>
                </a:cxn>
                <a:cxn ang="0">
                  <a:pos x="T2" y="T3"/>
                </a:cxn>
                <a:cxn ang="0">
                  <a:pos x="T4" y="T5"/>
                </a:cxn>
                <a:cxn ang="0">
                  <a:pos x="T6" y="T7"/>
                </a:cxn>
                <a:cxn ang="0">
                  <a:pos x="T8" y="T9"/>
                </a:cxn>
                <a:cxn ang="0">
                  <a:pos x="T10" y="T11"/>
                </a:cxn>
              </a:cxnLst>
              <a:rect l="0" t="0" r="r" b="b"/>
              <a:pathLst>
                <a:path w="1541" h="906">
                  <a:moveTo>
                    <a:pt x="0" y="0"/>
                  </a:moveTo>
                  <a:lnTo>
                    <a:pt x="0" y="906"/>
                  </a:lnTo>
                  <a:lnTo>
                    <a:pt x="1541" y="906"/>
                  </a:lnTo>
                  <a:lnTo>
                    <a:pt x="1541" y="0"/>
                  </a:lnTo>
                  <a:lnTo>
                    <a:pt x="0" y="0"/>
                  </a:lnTo>
                  <a:lnTo>
                    <a:pt x="0" y="0"/>
                  </a:lnTo>
                </a:path>
              </a:pathLst>
            </a:custGeom>
            <a:solidFill>
              <a:srgbClr val="CCECFF"/>
            </a:solidFill>
            <a:ln w="9525" cmpd="sng">
              <a:solidFill>
                <a:srgbClr val="000000"/>
              </a:solidFill>
              <a:prstDash val="solid"/>
              <a:round/>
              <a:headEnd/>
              <a:tailEnd/>
            </a:ln>
          </p:spPr>
          <p:txBody>
            <a:bodyPr/>
            <a:lstStyle/>
            <a:p>
              <a:endParaRPr lang="pl-PL"/>
            </a:p>
          </p:txBody>
        </p:sp>
        <p:grpSp>
          <p:nvGrpSpPr>
            <p:cNvPr id="3360" name="Group 288"/>
            <p:cNvGrpSpPr>
              <a:grpSpLocks/>
            </p:cNvGrpSpPr>
            <p:nvPr/>
          </p:nvGrpSpPr>
          <p:grpSpPr bwMode="auto">
            <a:xfrm>
              <a:off x="1326" y="2657"/>
              <a:ext cx="2928" cy="1169"/>
              <a:chOff x="1326" y="2657"/>
              <a:chExt cx="2928" cy="1169"/>
            </a:xfrm>
          </p:grpSpPr>
          <p:sp>
            <p:nvSpPr>
              <p:cNvPr id="3076" name="Freeform 4"/>
              <p:cNvSpPr>
                <a:spLocks/>
              </p:cNvSpPr>
              <p:nvPr/>
            </p:nvSpPr>
            <p:spPr bwMode="auto">
              <a:xfrm>
                <a:off x="2143" y="3262"/>
                <a:ext cx="1290" cy="564"/>
              </a:xfrm>
              <a:custGeom>
                <a:avLst/>
                <a:gdLst>
                  <a:gd name="T0" fmla="*/ 0 w 679"/>
                  <a:gd name="T1" fmla="*/ 295 h 295"/>
                  <a:gd name="T2" fmla="*/ 0 w 679"/>
                  <a:gd name="T3" fmla="*/ 0 h 295"/>
                  <a:gd name="T4" fmla="*/ 679 w 679"/>
                  <a:gd name="T5" fmla="*/ 0 h 295"/>
                  <a:gd name="T6" fmla="*/ 679 w 679"/>
                  <a:gd name="T7" fmla="*/ 295 h 295"/>
                  <a:gd name="T8" fmla="*/ 0 w 679"/>
                  <a:gd name="T9" fmla="*/ 295 h 295"/>
                  <a:gd name="T10" fmla="*/ 0 w 679"/>
                  <a:gd name="T11" fmla="*/ 295 h 295"/>
                </a:gdLst>
                <a:ahLst/>
                <a:cxnLst>
                  <a:cxn ang="0">
                    <a:pos x="T0" y="T1"/>
                  </a:cxn>
                  <a:cxn ang="0">
                    <a:pos x="T2" y="T3"/>
                  </a:cxn>
                  <a:cxn ang="0">
                    <a:pos x="T4" y="T5"/>
                  </a:cxn>
                  <a:cxn ang="0">
                    <a:pos x="T6" y="T7"/>
                  </a:cxn>
                  <a:cxn ang="0">
                    <a:pos x="T8" y="T9"/>
                  </a:cxn>
                  <a:cxn ang="0">
                    <a:pos x="T10" y="T11"/>
                  </a:cxn>
                </a:cxnLst>
                <a:rect l="0" t="0" r="r" b="b"/>
                <a:pathLst>
                  <a:path w="679" h="295">
                    <a:moveTo>
                      <a:pt x="0" y="295"/>
                    </a:moveTo>
                    <a:lnTo>
                      <a:pt x="0" y="0"/>
                    </a:lnTo>
                    <a:lnTo>
                      <a:pt x="679" y="0"/>
                    </a:lnTo>
                    <a:lnTo>
                      <a:pt x="679" y="295"/>
                    </a:lnTo>
                    <a:lnTo>
                      <a:pt x="0" y="295"/>
                    </a:lnTo>
                    <a:lnTo>
                      <a:pt x="0" y="295"/>
                    </a:lnTo>
                    <a:close/>
                  </a:path>
                </a:pathLst>
              </a:custGeom>
              <a:solidFill>
                <a:srgbClr val="F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077" name="Freeform 5"/>
              <p:cNvSpPr>
                <a:spLocks/>
              </p:cNvSpPr>
              <p:nvPr/>
            </p:nvSpPr>
            <p:spPr bwMode="auto">
              <a:xfrm>
                <a:off x="2143" y="3262"/>
                <a:ext cx="1290" cy="564"/>
              </a:xfrm>
              <a:custGeom>
                <a:avLst/>
                <a:gdLst>
                  <a:gd name="T0" fmla="*/ 0 w 679"/>
                  <a:gd name="T1" fmla="*/ 295 h 295"/>
                  <a:gd name="T2" fmla="*/ 0 w 679"/>
                  <a:gd name="T3" fmla="*/ 0 h 295"/>
                  <a:gd name="T4" fmla="*/ 679 w 679"/>
                  <a:gd name="T5" fmla="*/ 0 h 295"/>
                  <a:gd name="T6" fmla="*/ 679 w 679"/>
                  <a:gd name="T7" fmla="*/ 295 h 295"/>
                  <a:gd name="T8" fmla="*/ 0 w 679"/>
                  <a:gd name="T9" fmla="*/ 295 h 295"/>
                  <a:gd name="T10" fmla="*/ 0 w 679"/>
                  <a:gd name="T11" fmla="*/ 295 h 295"/>
                </a:gdLst>
                <a:ahLst/>
                <a:cxnLst>
                  <a:cxn ang="0">
                    <a:pos x="T0" y="T1"/>
                  </a:cxn>
                  <a:cxn ang="0">
                    <a:pos x="T2" y="T3"/>
                  </a:cxn>
                  <a:cxn ang="0">
                    <a:pos x="T4" y="T5"/>
                  </a:cxn>
                  <a:cxn ang="0">
                    <a:pos x="T6" y="T7"/>
                  </a:cxn>
                  <a:cxn ang="0">
                    <a:pos x="T8" y="T9"/>
                  </a:cxn>
                  <a:cxn ang="0">
                    <a:pos x="T10" y="T11"/>
                  </a:cxn>
                </a:cxnLst>
                <a:rect l="0" t="0" r="r" b="b"/>
                <a:pathLst>
                  <a:path w="679" h="295">
                    <a:moveTo>
                      <a:pt x="0" y="295"/>
                    </a:moveTo>
                    <a:lnTo>
                      <a:pt x="0" y="0"/>
                    </a:lnTo>
                    <a:lnTo>
                      <a:pt x="679" y="0"/>
                    </a:lnTo>
                    <a:lnTo>
                      <a:pt x="679" y="295"/>
                    </a:lnTo>
                    <a:lnTo>
                      <a:pt x="0" y="295"/>
                    </a:lnTo>
                    <a:lnTo>
                      <a:pt x="0" y="295"/>
                    </a:lnTo>
                  </a:path>
                </a:pathLst>
              </a:custGeom>
              <a:noFill/>
              <a:ln w="952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3080" name="Freeform 8"/>
              <p:cNvSpPr>
                <a:spLocks/>
              </p:cNvSpPr>
              <p:nvPr/>
            </p:nvSpPr>
            <p:spPr bwMode="auto">
              <a:xfrm>
                <a:off x="2143" y="2657"/>
                <a:ext cx="1290" cy="564"/>
              </a:xfrm>
              <a:custGeom>
                <a:avLst/>
                <a:gdLst>
                  <a:gd name="T0" fmla="*/ 0 w 679"/>
                  <a:gd name="T1" fmla="*/ 0 h 294"/>
                  <a:gd name="T2" fmla="*/ 0 w 679"/>
                  <a:gd name="T3" fmla="*/ 294 h 294"/>
                  <a:gd name="T4" fmla="*/ 679 w 679"/>
                  <a:gd name="T5" fmla="*/ 294 h 294"/>
                  <a:gd name="T6" fmla="*/ 679 w 679"/>
                  <a:gd name="T7" fmla="*/ 0 h 294"/>
                  <a:gd name="T8" fmla="*/ 0 w 679"/>
                  <a:gd name="T9" fmla="*/ 0 h 294"/>
                  <a:gd name="T10" fmla="*/ 0 w 679"/>
                  <a:gd name="T11" fmla="*/ 0 h 294"/>
                </a:gdLst>
                <a:ahLst/>
                <a:cxnLst>
                  <a:cxn ang="0">
                    <a:pos x="T0" y="T1"/>
                  </a:cxn>
                  <a:cxn ang="0">
                    <a:pos x="T2" y="T3"/>
                  </a:cxn>
                  <a:cxn ang="0">
                    <a:pos x="T4" y="T5"/>
                  </a:cxn>
                  <a:cxn ang="0">
                    <a:pos x="T6" y="T7"/>
                  </a:cxn>
                  <a:cxn ang="0">
                    <a:pos x="T8" y="T9"/>
                  </a:cxn>
                  <a:cxn ang="0">
                    <a:pos x="T10" y="T11"/>
                  </a:cxn>
                </a:cxnLst>
                <a:rect l="0" t="0" r="r" b="b"/>
                <a:pathLst>
                  <a:path w="679" h="294">
                    <a:moveTo>
                      <a:pt x="0" y="0"/>
                    </a:moveTo>
                    <a:lnTo>
                      <a:pt x="0" y="294"/>
                    </a:lnTo>
                    <a:lnTo>
                      <a:pt x="679" y="294"/>
                    </a:lnTo>
                    <a:lnTo>
                      <a:pt x="679" y="0"/>
                    </a:lnTo>
                    <a:lnTo>
                      <a:pt x="0" y="0"/>
                    </a:lnTo>
                    <a:lnTo>
                      <a:pt x="0" y="0"/>
                    </a:lnTo>
                    <a:close/>
                  </a:path>
                </a:pathLst>
              </a:custGeom>
              <a:solidFill>
                <a:srgbClr val="F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081" name="Freeform 9"/>
              <p:cNvSpPr>
                <a:spLocks/>
              </p:cNvSpPr>
              <p:nvPr/>
            </p:nvSpPr>
            <p:spPr bwMode="auto">
              <a:xfrm>
                <a:off x="2143" y="2657"/>
                <a:ext cx="1290" cy="564"/>
              </a:xfrm>
              <a:custGeom>
                <a:avLst/>
                <a:gdLst>
                  <a:gd name="T0" fmla="*/ 0 w 679"/>
                  <a:gd name="T1" fmla="*/ 0 h 294"/>
                  <a:gd name="T2" fmla="*/ 0 w 679"/>
                  <a:gd name="T3" fmla="*/ 294 h 294"/>
                  <a:gd name="T4" fmla="*/ 679 w 679"/>
                  <a:gd name="T5" fmla="*/ 294 h 294"/>
                  <a:gd name="T6" fmla="*/ 679 w 679"/>
                  <a:gd name="T7" fmla="*/ 0 h 294"/>
                  <a:gd name="T8" fmla="*/ 0 w 679"/>
                  <a:gd name="T9" fmla="*/ 0 h 294"/>
                  <a:gd name="T10" fmla="*/ 0 w 679"/>
                  <a:gd name="T11" fmla="*/ 0 h 294"/>
                </a:gdLst>
                <a:ahLst/>
                <a:cxnLst>
                  <a:cxn ang="0">
                    <a:pos x="T0" y="T1"/>
                  </a:cxn>
                  <a:cxn ang="0">
                    <a:pos x="T2" y="T3"/>
                  </a:cxn>
                  <a:cxn ang="0">
                    <a:pos x="T4" y="T5"/>
                  </a:cxn>
                  <a:cxn ang="0">
                    <a:pos x="T6" y="T7"/>
                  </a:cxn>
                  <a:cxn ang="0">
                    <a:pos x="T8" y="T9"/>
                  </a:cxn>
                  <a:cxn ang="0">
                    <a:pos x="T10" y="T11"/>
                  </a:cxn>
                </a:cxnLst>
                <a:rect l="0" t="0" r="r" b="b"/>
                <a:pathLst>
                  <a:path w="679" h="294">
                    <a:moveTo>
                      <a:pt x="0" y="0"/>
                    </a:moveTo>
                    <a:lnTo>
                      <a:pt x="0" y="294"/>
                    </a:lnTo>
                    <a:lnTo>
                      <a:pt x="679" y="294"/>
                    </a:lnTo>
                    <a:lnTo>
                      <a:pt x="679" y="0"/>
                    </a:lnTo>
                    <a:lnTo>
                      <a:pt x="0" y="0"/>
                    </a:lnTo>
                    <a:lnTo>
                      <a:pt x="0" y="0"/>
                    </a:lnTo>
                  </a:path>
                </a:pathLst>
              </a:custGeom>
              <a:noFill/>
              <a:ln w="952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3127" name="Freeform 55"/>
              <p:cNvSpPr>
                <a:spLocks/>
              </p:cNvSpPr>
              <p:nvPr/>
            </p:nvSpPr>
            <p:spPr bwMode="auto">
              <a:xfrm>
                <a:off x="1326" y="2703"/>
                <a:ext cx="859" cy="343"/>
              </a:xfrm>
              <a:custGeom>
                <a:avLst/>
                <a:gdLst>
                  <a:gd name="T0" fmla="*/ 0 w 453"/>
                  <a:gd name="T1" fmla="*/ 0 h 180"/>
                  <a:gd name="T2" fmla="*/ 34 w 453"/>
                  <a:gd name="T3" fmla="*/ 2 h 180"/>
                  <a:gd name="T4" fmla="*/ 63 w 453"/>
                  <a:gd name="T5" fmla="*/ 5 h 180"/>
                  <a:gd name="T6" fmla="*/ 90 w 453"/>
                  <a:gd name="T7" fmla="*/ 12 h 180"/>
                  <a:gd name="T8" fmla="*/ 116 w 453"/>
                  <a:gd name="T9" fmla="*/ 21 h 180"/>
                  <a:gd name="T10" fmla="*/ 140 w 453"/>
                  <a:gd name="T11" fmla="*/ 31 h 180"/>
                  <a:gd name="T12" fmla="*/ 162 w 453"/>
                  <a:gd name="T13" fmla="*/ 42 h 180"/>
                  <a:gd name="T14" fmla="*/ 184 w 453"/>
                  <a:gd name="T15" fmla="*/ 55 h 180"/>
                  <a:gd name="T16" fmla="*/ 206 w 453"/>
                  <a:gd name="T17" fmla="*/ 66 h 180"/>
                  <a:gd name="T18" fmla="*/ 226 w 453"/>
                  <a:gd name="T19" fmla="*/ 79 h 180"/>
                  <a:gd name="T20" fmla="*/ 248 w 453"/>
                  <a:gd name="T21" fmla="*/ 92 h 180"/>
                  <a:gd name="T22" fmla="*/ 271 w 453"/>
                  <a:gd name="T23" fmla="*/ 103 h 180"/>
                  <a:gd name="T24" fmla="*/ 294 w 453"/>
                  <a:gd name="T25" fmla="*/ 112 h 180"/>
                  <a:gd name="T26" fmla="*/ 308 w 453"/>
                  <a:gd name="T27" fmla="*/ 119 h 180"/>
                  <a:gd name="T28" fmla="*/ 321 w 453"/>
                  <a:gd name="T29" fmla="*/ 126 h 180"/>
                  <a:gd name="T30" fmla="*/ 332 w 453"/>
                  <a:gd name="T31" fmla="*/ 133 h 180"/>
                  <a:gd name="T32" fmla="*/ 345 w 453"/>
                  <a:gd name="T33" fmla="*/ 141 h 180"/>
                  <a:gd name="T34" fmla="*/ 356 w 453"/>
                  <a:gd name="T35" fmla="*/ 148 h 180"/>
                  <a:gd name="T36" fmla="*/ 369 w 453"/>
                  <a:gd name="T37" fmla="*/ 156 h 180"/>
                  <a:gd name="T38" fmla="*/ 381 w 453"/>
                  <a:gd name="T39" fmla="*/ 162 h 180"/>
                  <a:gd name="T40" fmla="*/ 394 w 453"/>
                  <a:gd name="T41" fmla="*/ 169 h 180"/>
                  <a:gd name="T42" fmla="*/ 408 w 453"/>
                  <a:gd name="T43" fmla="*/ 173 h 180"/>
                  <a:gd name="T44" fmla="*/ 422 w 453"/>
                  <a:gd name="T45" fmla="*/ 178 h 180"/>
                  <a:gd name="T46" fmla="*/ 437 w 453"/>
                  <a:gd name="T47" fmla="*/ 180 h 180"/>
                  <a:gd name="T48" fmla="*/ 453 w 453"/>
                  <a:gd name="T49"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180">
                    <a:moveTo>
                      <a:pt x="0" y="0"/>
                    </a:moveTo>
                    <a:lnTo>
                      <a:pt x="34" y="2"/>
                    </a:lnTo>
                    <a:lnTo>
                      <a:pt x="63" y="5"/>
                    </a:lnTo>
                    <a:lnTo>
                      <a:pt x="90" y="12"/>
                    </a:lnTo>
                    <a:lnTo>
                      <a:pt x="116" y="21"/>
                    </a:lnTo>
                    <a:lnTo>
                      <a:pt x="140" y="31"/>
                    </a:lnTo>
                    <a:lnTo>
                      <a:pt x="162" y="42"/>
                    </a:lnTo>
                    <a:lnTo>
                      <a:pt x="184" y="55"/>
                    </a:lnTo>
                    <a:lnTo>
                      <a:pt x="206" y="66"/>
                    </a:lnTo>
                    <a:lnTo>
                      <a:pt x="226" y="79"/>
                    </a:lnTo>
                    <a:lnTo>
                      <a:pt x="248" y="92"/>
                    </a:lnTo>
                    <a:lnTo>
                      <a:pt x="271" y="103"/>
                    </a:lnTo>
                    <a:lnTo>
                      <a:pt x="294" y="112"/>
                    </a:lnTo>
                    <a:lnTo>
                      <a:pt x="308" y="119"/>
                    </a:lnTo>
                    <a:lnTo>
                      <a:pt x="321" y="126"/>
                    </a:lnTo>
                    <a:lnTo>
                      <a:pt x="332" y="133"/>
                    </a:lnTo>
                    <a:lnTo>
                      <a:pt x="345" y="141"/>
                    </a:lnTo>
                    <a:lnTo>
                      <a:pt x="356" y="148"/>
                    </a:lnTo>
                    <a:lnTo>
                      <a:pt x="369" y="156"/>
                    </a:lnTo>
                    <a:lnTo>
                      <a:pt x="381" y="162"/>
                    </a:lnTo>
                    <a:lnTo>
                      <a:pt x="394" y="169"/>
                    </a:lnTo>
                    <a:lnTo>
                      <a:pt x="408" y="173"/>
                    </a:lnTo>
                    <a:lnTo>
                      <a:pt x="422" y="178"/>
                    </a:lnTo>
                    <a:lnTo>
                      <a:pt x="437" y="180"/>
                    </a:lnTo>
                    <a:lnTo>
                      <a:pt x="453" y="18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3128" name="Freeform 56"/>
              <p:cNvSpPr>
                <a:spLocks/>
              </p:cNvSpPr>
              <p:nvPr/>
            </p:nvSpPr>
            <p:spPr bwMode="auto">
              <a:xfrm>
                <a:off x="1326" y="2699"/>
                <a:ext cx="608" cy="248"/>
              </a:xfrm>
              <a:custGeom>
                <a:avLst/>
                <a:gdLst>
                  <a:gd name="T0" fmla="*/ 0 w 321"/>
                  <a:gd name="T1" fmla="*/ 0 h 129"/>
                  <a:gd name="T2" fmla="*/ 0 w 321"/>
                  <a:gd name="T3" fmla="*/ 3 h 129"/>
                  <a:gd name="T4" fmla="*/ 34 w 321"/>
                  <a:gd name="T5" fmla="*/ 5 h 129"/>
                  <a:gd name="T6" fmla="*/ 63 w 321"/>
                  <a:gd name="T7" fmla="*/ 8 h 129"/>
                  <a:gd name="T8" fmla="*/ 90 w 321"/>
                  <a:gd name="T9" fmla="*/ 15 h 129"/>
                  <a:gd name="T10" fmla="*/ 116 w 321"/>
                  <a:gd name="T11" fmla="*/ 25 h 129"/>
                  <a:gd name="T12" fmla="*/ 140 w 321"/>
                  <a:gd name="T13" fmla="*/ 34 h 129"/>
                  <a:gd name="T14" fmla="*/ 149 w 321"/>
                  <a:gd name="T15" fmla="*/ 40 h 129"/>
                  <a:gd name="T16" fmla="*/ 171 w 321"/>
                  <a:gd name="T17" fmla="*/ 52 h 129"/>
                  <a:gd name="T18" fmla="*/ 197 w 321"/>
                  <a:gd name="T19" fmla="*/ 66 h 129"/>
                  <a:gd name="T20" fmla="*/ 225 w 321"/>
                  <a:gd name="T21" fmla="*/ 82 h 129"/>
                  <a:gd name="T22" fmla="*/ 240 w 321"/>
                  <a:gd name="T23" fmla="*/ 91 h 129"/>
                  <a:gd name="T24" fmla="*/ 271 w 321"/>
                  <a:gd name="T25" fmla="*/ 106 h 129"/>
                  <a:gd name="T26" fmla="*/ 294 w 321"/>
                  <a:gd name="T27" fmla="*/ 116 h 129"/>
                  <a:gd name="T28" fmla="*/ 308 w 321"/>
                  <a:gd name="T29" fmla="*/ 122 h 129"/>
                  <a:gd name="T30" fmla="*/ 321 w 321"/>
                  <a:gd name="T31" fmla="*/ 129 h 129"/>
                  <a:gd name="T32" fmla="*/ 321 w 321"/>
                  <a:gd name="T33" fmla="*/ 128 h 129"/>
                  <a:gd name="T34" fmla="*/ 321 w 321"/>
                  <a:gd name="T35" fmla="*/ 127 h 129"/>
                  <a:gd name="T36" fmla="*/ 308 w 321"/>
                  <a:gd name="T37" fmla="*/ 120 h 129"/>
                  <a:gd name="T38" fmla="*/ 294 w 321"/>
                  <a:gd name="T39" fmla="*/ 113 h 129"/>
                  <a:gd name="T40" fmla="*/ 271 w 321"/>
                  <a:gd name="T41" fmla="*/ 104 h 129"/>
                  <a:gd name="T42" fmla="*/ 256 w 321"/>
                  <a:gd name="T43" fmla="*/ 96 h 129"/>
                  <a:gd name="T44" fmla="*/ 227 w 321"/>
                  <a:gd name="T45" fmla="*/ 80 h 129"/>
                  <a:gd name="T46" fmla="*/ 214 w 321"/>
                  <a:gd name="T47" fmla="*/ 71 h 129"/>
                  <a:gd name="T48" fmla="*/ 195 w 321"/>
                  <a:gd name="T49" fmla="*/ 61 h 129"/>
                  <a:gd name="T50" fmla="*/ 173 w 321"/>
                  <a:gd name="T51" fmla="*/ 49 h 129"/>
                  <a:gd name="T52" fmla="*/ 140 w 321"/>
                  <a:gd name="T53" fmla="*/ 31 h 129"/>
                  <a:gd name="T54" fmla="*/ 116 w 321"/>
                  <a:gd name="T55" fmla="*/ 22 h 129"/>
                  <a:gd name="T56" fmla="*/ 90 w 321"/>
                  <a:gd name="T57" fmla="*/ 13 h 129"/>
                  <a:gd name="T58" fmla="*/ 63 w 321"/>
                  <a:gd name="T59" fmla="*/ 6 h 129"/>
                  <a:gd name="T60" fmla="*/ 34 w 321"/>
                  <a:gd name="T61" fmla="*/ 3 h 129"/>
                  <a:gd name="T62" fmla="*/ 0 w 321"/>
                  <a:gd name="T63"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129">
                    <a:moveTo>
                      <a:pt x="0" y="0"/>
                    </a:moveTo>
                    <a:lnTo>
                      <a:pt x="0" y="3"/>
                    </a:lnTo>
                    <a:lnTo>
                      <a:pt x="34" y="5"/>
                    </a:lnTo>
                    <a:lnTo>
                      <a:pt x="63" y="8"/>
                    </a:lnTo>
                    <a:lnTo>
                      <a:pt x="90" y="15"/>
                    </a:lnTo>
                    <a:lnTo>
                      <a:pt x="116" y="25"/>
                    </a:lnTo>
                    <a:lnTo>
                      <a:pt x="140" y="34"/>
                    </a:lnTo>
                    <a:lnTo>
                      <a:pt x="149" y="40"/>
                    </a:lnTo>
                    <a:lnTo>
                      <a:pt x="171" y="52"/>
                    </a:lnTo>
                    <a:lnTo>
                      <a:pt x="197" y="66"/>
                    </a:lnTo>
                    <a:lnTo>
                      <a:pt x="225" y="82"/>
                    </a:lnTo>
                    <a:lnTo>
                      <a:pt x="240" y="91"/>
                    </a:lnTo>
                    <a:lnTo>
                      <a:pt x="271" y="106"/>
                    </a:lnTo>
                    <a:lnTo>
                      <a:pt x="294" y="116"/>
                    </a:lnTo>
                    <a:lnTo>
                      <a:pt x="308" y="122"/>
                    </a:lnTo>
                    <a:lnTo>
                      <a:pt x="321" y="129"/>
                    </a:lnTo>
                    <a:lnTo>
                      <a:pt x="321" y="128"/>
                    </a:lnTo>
                    <a:lnTo>
                      <a:pt x="321" y="127"/>
                    </a:lnTo>
                    <a:lnTo>
                      <a:pt x="308" y="120"/>
                    </a:lnTo>
                    <a:lnTo>
                      <a:pt x="294" y="113"/>
                    </a:lnTo>
                    <a:lnTo>
                      <a:pt x="271" y="104"/>
                    </a:lnTo>
                    <a:lnTo>
                      <a:pt x="256" y="96"/>
                    </a:lnTo>
                    <a:lnTo>
                      <a:pt x="227" y="80"/>
                    </a:lnTo>
                    <a:lnTo>
                      <a:pt x="214" y="71"/>
                    </a:lnTo>
                    <a:lnTo>
                      <a:pt x="195" y="61"/>
                    </a:lnTo>
                    <a:lnTo>
                      <a:pt x="173" y="49"/>
                    </a:lnTo>
                    <a:lnTo>
                      <a:pt x="140" y="31"/>
                    </a:lnTo>
                    <a:lnTo>
                      <a:pt x="116" y="22"/>
                    </a:lnTo>
                    <a:lnTo>
                      <a:pt x="90" y="13"/>
                    </a:lnTo>
                    <a:lnTo>
                      <a:pt x="63" y="6"/>
                    </a:lnTo>
                    <a:lnTo>
                      <a:pt x="34" y="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29" name="Freeform 57"/>
              <p:cNvSpPr>
                <a:spLocks/>
              </p:cNvSpPr>
              <p:nvPr/>
            </p:nvSpPr>
            <p:spPr bwMode="auto">
              <a:xfrm>
                <a:off x="1930" y="2943"/>
                <a:ext cx="255" cy="106"/>
              </a:xfrm>
              <a:custGeom>
                <a:avLst/>
                <a:gdLst>
                  <a:gd name="T0" fmla="*/ 1 w 133"/>
                  <a:gd name="T1" fmla="*/ 1 h 57"/>
                  <a:gd name="T2" fmla="*/ 0 w 133"/>
                  <a:gd name="T3" fmla="*/ 2 h 57"/>
                  <a:gd name="T4" fmla="*/ 11 w 133"/>
                  <a:gd name="T5" fmla="*/ 9 h 57"/>
                  <a:gd name="T6" fmla="*/ 24 w 133"/>
                  <a:gd name="T7" fmla="*/ 17 h 57"/>
                  <a:gd name="T8" fmla="*/ 35 w 133"/>
                  <a:gd name="T9" fmla="*/ 24 h 57"/>
                  <a:gd name="T10" fmla="*/ 44 w 133"/>
                  <a:gd name="T11" fmla="*/ 30 h 57"/>
                  <a:gd name="T12" fmla="*/ 74 w 133"/>
                  <a:gd name="T13" fmla="*/ 45 h 57"/>
                  <a:gd name="T14" fmla="*/ 102 w 133"/>
                  <a:gd name="T15" fmla="*/ 54 h 57"/>
                  <a:gd name="T16" fmla="*/ 117 w 133"/>
                  <a:gd name="T17" fmla="*/ 57 h 57"/>
                  <a:gd name="T18" fmla="*/ 133 w 133"/>
                  <a:gd name="T19" fmla="*/ 57 h 57"/>
                  <a:gd name="T20" fmla="*/ 133 w 133"/>
                  <a:gd name="T21" fmla="*/ 54 h 57"/>
                  <a:gd name="T22" fmla="*/ 117 w 133"/>
                  <a:gd name="T23" fmla="*/ 54 h 57"/>
                  <a:gd name="T24" fmla="*/ 102 w 133"/>
                  <a:gd name="T25" fmla="*/ 52 h 57"/>
                  <a:gd name="T26" fmla="*/ 74 w 133"/>
                  <a:gd name="T27" fmla="*/ 43 h 57"/>
                  <a:gd name="T28" fmla="*/ 54 w 133"/>
                  <a:gd name="T29" fmla="*/ 32 h 57"/>
                  <a:gd name="T30" fmla="*/ 38 w 133"/>
                  <a:gd name="T31" fmla="*/ 22 h 57"/>
                  <a:gd name="T32" fmla="*/ 26 w 133"/>
                  <a:gd name="T33" fmla="*/ 15 h 57"/>
                  <a:gd name="T34" fmla="*/ 13 w 133"/>
                  <a:gd name="T35" fmla="*/ 7 h 57"/>
                  <a:gd name="T36" fmla="*/ 13 w 133"/>
                  <a:gd name="T37" fmla="*/ 7 h 57"/>
                  <a:gd name="T38" fmla="*/ 1 w 133"/>
                  <a:gd name="T39" fmla="*/ 0 h 57"/>
                  <a:gd name="T40" fmla="*/ 1 w 133"/>
                  <a:gd name="T4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57">
                    <a:moveTo>
                      <a:pt x="1" y="1"/>
                    </a:moveTo>
                    <a:lnTo>
                      <a:pt x="0" y="2"/>
                    </a:lnTo>
                    <a:lnTo>
                      <a:pt x="11" y="9"/>
                    </a:lnTo>
                    <a:lnTo>
                      <a:pt x="24" y="17"/>
                    </a:lnTo>
                    <a:lnTo>
                      <a:pt x="35" y="24"/>
                    </a:lnTo>
                    <a:lnTo>
                      <a:pt x="44" y="30"/>
                    </a:lnTo>
                    <a:lnTo>
                      <a:pt x="74" y="45"/>
                    </a:lnTo>
                    <a:lnTo>
                      <a:pt x="102" y="54"/>
                    </a:lnTo>
                    <a:lnTo>
                      <a:pt x="117" y="57"/>
                    </a:lnTo>
                    <a:lnTo>
                      <a:pt x="133" y="57"/>
                    </a:lnTo>
                    <a:lnTo>
                      <a:pt x="133" y="54"/>
                    </a:lnTo>
                    <a:lnTo>
                      <a:pt x="117" y="54"/>
                    </a:lnTo>
                    <a:lnTo>
                      <a:pt x="102" y="52"/>
                    </a:lnTo>
                    <a:lnTo>
                      <a:pt x="74" y="43"/>
                    </a:lnTo>
                    <a:lnTo>
                      <a:pt x="54" y="32"/>
                    </a:lnTo>
                    <a:lnTo>
                      <a:pt x="38" y="22"/>
                    </a:lnTo>
                    <a:lnTo>
                      <a:pt x="26" y="15"/>
                    </a:lnTo>
                    <a:lnTo>
                      <a:pt x="13" y="7"/>
                    </a:lnTo>
                    <a:lnTo>
                      <a:pt x="13" y="7"/>
                    </a:lnTo>
                    <a:lnTo>
                      <a:pt x="1" y="0"/>
                    </a:lnTo>
                    <a:lnTo>
                      <a:pt x="1"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30" name="Freeform 58"/>
              <p:cNvSpPr>
                <a:spLocks/>
              </p:cNvSpPr>
              <p:nvPr/>
            </p:nvSpPr>
            <p:spPr bwMode="auto">
              <a:xfrm>
                <a:off x="3395" y="2703"/>
                <a:ext cx="859" cy="343"/>
              </a:xfrm>
              <a:custGeom>
                <a:avLst/>
                <a:gdLst>
                  <a:gd name="T0" fmla="*/ 453 w 453"/>
                  <a:gd name="T1" fmla="*/ 0 h 180"/>
                  <a:gd name="T2" fmla="*/ 419 w 453"/>
                  <a:gd name="T3" fmla="*/ 2 h 180"/>
                  <a:gd name="T4" fmla="*/ 390 w 453"/>
                  <a:gd name="T5" fmla="*/ 5 h 180"/>
                  <a:gd name="T6" fmla="*/ 363 w 453"/>
                  <a:gd name="T7" fmla="*/ 12 h 180"/>
                  <a:gd name="T8" fmla="*/ 337 w 453"/>
                  <a:gd name="T9" fmla="*/ 21 h 180"/>
                  <a:gd name="T10" fmla="*/ 313 w 453"/>
                  <a:gd name="T11" fmla="*/ 31 h 180"/>
                  <a:gd name="T12" fmla="*/ 291 w 453"/>
                  <a:gd name="T13" fmla="*/ 42 h 180"/>
                  <a:gd name="T14" fmla="*/ 270 w 453"/>
                  <a:gd name="T15" fmla="*/ 55 h 180"/>
                  <a:gd name="T16" fmla="*/ 248 w 453"/>
                  <a:gd name="T17" fmla="*/ 66 h 180"/>
                  <a:gd name="T18" fmla="*/ 227 w 453"/>
                  <a:gd name="T19" fmla="*/ 79 h 180"/>
                  <a:gd name="T20" fmla="*/ 205 w 453"/>
                  <a:gd name="T21" fmla="*/ 92 h 180"/>
                  <a:gd name="T22" fmla="*/ 182 w 453"/>
                  <a:gd name="T23" fmla="*/ 103 h 180"/>
                  <a:gd name="T24" fmla="*/ 159 w 453"/>
                  <a:gd name="T25" fmla="*/ 112 h 180"/>
                  <a:gd name="T26" fmla="*/ 145 w 453"/>
                  <a:gd name="T27" fmla="*/ 119 h 180"/>
                  <a:gd name="T28" fmla="*/ 132 w 453"/>
                  <a:gd name="T29" fmla="*/ 126 h 180"/>
                  <a:gd name="T30" fmla="*/ 121 w 453"/>
                  <a:gd name="T31" fmla="*/ 133 h 180"/>
                  <a:gd name="T32" fmla="*/ 108 w 453"/>
                  <a:gd name="T33" fmla="*/ 141 h 180"/>
                  <a:gd name="T34" fmla="*/ 97 w 453"/>
                  <a:gd name="T35" fmla="*/ 148 h 180"/>
                  <a:gd name="T36" fmla="*/ 84 w 453"/>
                  <a:gd name="T37" fmla="*/ 156 h 180"/>
                  <a:gd name="T38" fmla="*/ 73 w 453"/>
                  <a:gd name="T39" fmla="*/ 162 h 180"/>
                  <a:gd name="T40" fmla="*/ 59 w 453"/>
                  <a:gd name="T41" fmla="*/ 169 h 180"/>
                  <a:gd name="T42" fmla="*/ 45 w 453"/>
                  <a:gd name="T43" fmla="*/ 173 h 180"/>
                  <a:gd name="T44" fmla="*/ 31 w 453"/>
                  <a:gd name="T45" fmla="*/ 178 h 180"/>
                  <a:gd name="T46" fmla="*/ 16 w 453"/>
                  <a:gd name="T47" fmla="*/ 180 h 180"/>
                  <a:gd name="T48" fmla="*/ 0 w 453"/>
                  <a:gd name="T49"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180">
                    <a:moveTo>
                      <a:pt x="453" y="0"/>
                    </a:moveTo>
                    <a:lnTo>
                      <a:pt x="419" y="2"/>
                    </a:lnTo>
                    <a:lnTo>
                      <a:pt x="390" y="5"/>
                    </a:lnTo>
                    <a:lnTo>
                      <a:pt x="363" y="12"/>
                    </a:lnTo>
                    <a:lnTo>
                      <a:pt x="337" y="21"/>
                    </a:lnTo>
                    <a:lnTo>
                      <a:pt x="313" y="31"/>
                    </a:lnTo>
                    <a:lnTo>
                      <a:pt x="291" y="42"/>
                    </a:lnTo>
                    <a:lnTo>
                      <a:pt x="270" y="55"/>
                    </a:lnTo>
                    <a:lnTo>
                      <a:pt x="248" y="66"/>
                    </a:lnTo>
                    <a:lnTo>
                      <a:pt x="227" y="79"/>
                    </a:lnTo>
                    <a:lnTo>
                      <a:pt x="205" y="92"/>
                    </a:lnTo>
                    <a:lnTo>
                      <a:pt x="182" y="103"/>
                    </a:lnTo>
                    <a:lnTo>
                      <a:pt x="159" y="112"/>
                    </a:lnTo>
                    <a:lnTo>
                      <a:pt x="145" y="119"/>
                    </a:lnTo>
                    <a:lnTo>
                      <a:pt x="132" y="126"/>
                    </a:lnTo>
                    <a:lnTo>
                      <a:pt x="121" y="133"/>
                    </a:lnTo>
                    <a:lnTo>
                      <a:pt x="108" y="141"/>
                    </a:lnTo>
                    <a:lnTo>
                      <a:pt x="97" y="148"/>
                    </a:lnTo>
                    <a:lnTo>
                      <a:pt x="84" y="156"/>
                    </a:lnTo>
                    <a:lnTo>
                      <a:pt x="73" y="162"/>
                    </a:lnTo>
                    <a:lnTo>
                      <a:pt x="59" y="169"/>
                    </a:lnTo>
                    <a:lnTo>
                      <a:pt x="45" y="173"/>
                    </a:lnTo>
                    <a:lnTo>
                      <a:pt x="31" y="178"/>
                    </a:lnTo>
                    <a:lnTo>
                      <a:pt x="16" y="180"/>
                    </a:lnTo>
                    <a:lnTo>
                      <a:pt x="0" y="18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3131" name="Freeform 59"/>
              <p:cNvSpPr>
                <a:spLocks/>
              </p:cNvSpPr>
              <p:nvPr/>
            </p:nvSpPr>
            <p:spPr bwMode="auto">
              <a:xfrm>
                <a:off x="3646" y="2699"/>
                <a:ext cx="608" cy="248"/>
              </a:xfrm>
              <a:custGeom>
                <a:avLst/>
                <a:gdLst>
                  <a:gd name="T0" fmla="*/ 321 w 321"/>
                  <a:gd name="T1" fmla="*/ 3 h 129"/>
                  <a:gd name="T2" fmla="*/ 321 w 321"/>
                  <a:gd name="T3" fmla="*/ 0 h 129"/>
                  <a:gd name="T4" fmla="*/ 287 w 321"/>
                  <a:gd name="T5" fmla="*/ 3 h 129"/>
                  <a:gd name="T6" fmla="*/ 258 w 321"/>
                  <a:gd name="T7" fmla="*/ 6 h 129"/>
                  <a:gd name="T8" fmla="*/ 231 w 321"/>
                  <a:gd name="T9" fmla="*/ 13 h 129"/>
                  <a:gd name="T10" fmla="*/ 205 w 321"/>
                  <a:gd name="T11" fmla="*/ 22 h 129"/>
                  <a:gd name="T12" fmla="*/ 181 w 321"/>
                  <a:gd name="T13" fmla="*/ 31 h 129"/>
                  <a:gd name="T14" fmla="*/ 148 w 321"/>
                  <a:gd name="T15" fmla="*/ 49 h 129"/>
                  <a:gd name="T16" fmla="*/ 126 w 321"/>
                  <a:gd name="T17" fmla="*/ 61 h 129"/>
                  <a:gd name="T18" fmla="*/ 108 w 321"/>
                  <a:gd name="T19" fmla="*/ 71 h 129"/>
                  <a:gd name="T20" fmla="*/ 94 w 321"/>
                  <a:gd name="T21" fmla="*/ 80 h 129"/>
                  <a:gd name="T22" fmla="*/ 65 w 321"/>
                  <a:gd name="T23" fmla="*/ 96 h 129"/>
                  <a:gd name="T24" fmla="*/ 50 w 321"/>
                  <a:gd name="T25" fmla="*/ 104 h 129"/>
                  <a:gd name="T26" fmla="*/ 27 w 321"/>
                  <a:gd name="T27" fmla="*/ 113 h 129"/>
                  <a:gd name="T28" fmla="*/ 13 w 321"/>
                  <a:gd name="T29" fmla="*/ 120 h 129"/>
                  <a:gd name="T30" fmla="*/ 0 w 321"/>
                  <a:gd name="T31" fmla="*/ 127 h 129"/>
                  <a:gd name="T32" fmla="*/ 0 w 321"/>
                  <a:gd name="T33" fmla="*/ 128 h 129"/>
                  <a:gd name="T34" fmla="*/ 0 w 321"/>
                  <a:gd name="T35" fmla="*/ 129 h 129"/>
                  <a:gd name="T36" fmla="*/ 13 w 321"/>
                  <a:gd name="T37" fmla="*/ 122 h 129"/>
                  <a:gd name="T38" fmla="*/ 27 w 321"/>
                  <a:gd name="T39" fmla="*/ 116 h 129"/>
                  <a:gd name="T40" fmla="*/ 50 w 321"/>
                  <a:gd name="T41" fmla="*/ 106 h 129"/>
                  <a:gd name="T42" fmla="*/ 81 w 321"/>
                  <a:gd name="T43" fmla="*/ 91 h 129"/>
                  <a:gd name="T44" fmla="*/ 96 w 321"/>
                  <a:gd name="T45" fmla="*/ 82 h 129"/>
                  <a:gd name="T46" fmla="*/ 124 w 321"/>
                  <a:gd name="T47" fmla="*/ 66 h 129"/>
                  <a:gd name="T48" fmla="*/ 150 w 321"/>
                  <a:gd name="T49" fmla="*/ 52 h 129"/>
                  <a:gd name="T50" fmla="*/ 172 w 321"/>
                  <a:gd name="T51" fmla="*/ 40 h 129"/>
                  <a:gd name="T52" fmla="*/ 181 w 321"/>
                  <a:gd name="T53" fmla="*/ 34 h 129"/>
                  <a:gd name="T54" fmla="*/ 205 w 321"/>
                  <a:gd name="T55" fmla="*/ 25 h 129"/>
                  <a:gd name="T56" fmla="*/ 231 w 321"/>
                  <a:gd name="T57" fmla="*/ 15 h 129"/>
                  <a:gd name="T58" fmla="*/ 258 w 321"/>
                  <a:gd name="T59" fmla="*/ 8 h 129"/>
                  <a:gd name="T60" fmla="*/ 287 w 321"/>
                  <a:gd name="T61" fmla="*/ 5 h 129"/>
                  <a:gd name="T62" fmla="*/ 321 w 321"/>
                  <a:gd name="T63" fmla="*/ 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129">
                    <a:moveTo>
                      <a:pt x="321" y="3"/>
                    </a:moveTo>
                    <a:lnTo>
                      <a:pt x="321" y="0"/>
                    </a:lnTo>
                    <a:lnTo>
                      <a:pt x="287" y="3"/>
                    </a:lnTo>
                    <a:lnTo>
                      <a:pt x="258" y="6"/>
                    </a:lnTo>
                    <a:lnTo>
                      <a:pt x="231" y="13"/>
                    </a:lnTo>
                    <a:lnTo>
                      <a:pt x="205" y="22"/>
                    </a:lnTo>
                    <a:lnTo>
                      <a:pt x="181" y="31"/>
                    </a:lnTo>
                    <a:lnTo>
                      <a:pt x="148" y="49"/>
                    </a:lnTo>
                    <a:lnTo>
                      <a:pt x="126" y="61"/>
                    </a:lnTo>
                    <a:lnTo>
                      <a:pt x="108" y="71"/>
                    </a:lnTo>
                    <a:lnTo>
                      <a:pt x="94" y="80"/>
                    </a:lnTo>
                    <a:lnTo>
                      <a:pt x="65" y="96"/>
                    </a:lnTo>
                    <a:lnTo>
                      <a:pt x="50" y="104"/>
                    </a:lnTo>
                    <a:lnTo>
                      <a:pt x="27" y="113"/>
                    </a:lnTo>
                    <a:lnTo>
                      <a:pt x="13" y="120"/>
                    </a:lnTo>
                    <a:lnTo>
                      <a:pt x="0" y="127"/>
                    </a:lnTo>
                    <a:lnTo>
                      <a:pt x="0" y="128"/>
                    </a:lnTo>
                    <a:lnTo>
                      <a:pt x="0" y="129"/>
                    </a:lnTo>
                    <a:lnTo>
                      <a:pt x="13" y="122"/>
                    </a:lnTo>
                    <a:lnTo>
                      <a:pt x="27" y="116"/>
                    </a:lnTo>
                    <a:lnTo>
                      <a:pt x="50" y="106"/>
                    </a:lnTo>
                    <a:lnTo>
                      <a:pt x="81" y="91"/>
                    </a:lnTo>
                    <a:lnTo>
                      <a:pt x="96" y="82"/>
                    </a:lnTo>
                    <a:lnTo>
                      <a:pt x="124" y="66"/>
                    </a:lnTo>
                    <a:lnTo>
                      <a:pt x="150" y="52"/>
                    </a:lnTo>
                    <a:lnTo>
                      <a:pt x="172" y="40"/>
                    </a:lnTo>
                    <a:lnTo>
                      <a:pt x="181" y="34"/>
                    </a:lnTo>
                    <a:lnTo>
                      <a:pt x="205" y="25"/>
                    </a:lnTo>
                    <a:lnTo>
                      <a:pt x="231" y="15"/>
                    </a:lnTo>
                    <a:lnTo>
                      <a:pt x="258" y="8"/>
                    </a:lnTo>
                    <a:lnTo>
                      <a:pt x="287" y="5"/>
                    </a:lnTo>
                    <a:lnTo>
                      <a:pt x="32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32" name="Freeform 60"/>
              <p:cNvSpPr>
                <a:spLocks/>
              </p:cNvSpPr>
              <p:nvPr/>
            </p:nvSpPr>
            <p:spPr bwMode="auto">
              <a:xfrm>
                <a:off x="3395" y="2943"/>
                <a:ext cx="254" cy="106"/>
              </a:xfrm>
              <a:custGeom>
                <a:avLst/>
                <a:gdLst>
                  <a:gd name="T0" fmla="*/ 132 w 134"/>
                  <a:gd name="T1" fmla="*/ 0 h 58"/>
                  <a:gd name="T2" fmla="*/ 120 w 134"/>
                  <a:gd name="T3" fmla="*/ 7 h 58"/>
                  <a:gd name="T4" fmla="*/ 120 w 134"/>
                  <a:gd name="T5" fmla="*/ 7 h 58"/>
                  <a:gd name="T6" fmla="*/ 107 w 134"/>
                  <a:gd name="T7" fmla="*/ 15 h 58"/>
                  <a:gd name="T8" fmla="*/ 96 w 134"/>
                  <a:gd name="T9" fmla="*/ 22 h 58"/>
                  <a:gd name="T10" fmla="*/ 79 w 134"/>
                  <a:gd name="T11" fmla="*/ 32 h 58"/>
                  <a:gd name="T12" fmla="*/ 59 w 134"/>
                  <a:gd name="T13" fmla="*/ 43 h 58"/>
                  <a:gd name="T14" fmla="*/ 31 w 134"/>
                  <a:gd name="T15" fmla="*/ 52 h 58"/>
                  <a:gd name="T16" fmla="*/ 23 w 134"/>
                  <a:gd name="T17" fmla="*/ 53 h 58"/>
                  <a:gd name="T18" fmla="*/ 0 w 134"/>
                  <a:gd name="T19" fmla="*/ 53 h 58"/>
                  <a:gd name="T20" fmla="*/ 0 w 134"/>
                  <a:gd name="T21" fmla="*/ 58 h 58"/>
                  <a:gd name="T22" fmla="*/ 9 w 134"/>
                  <a:gd name="T23" fmla="*/ 58 h 58"/>
                  <a:gd name="T24" fmla="*/ 31 w 134"/>
                  <a:gd name="T25" fmla="*/ 54 h 58"/>
                  <a:gd name="T26" fmla="*/ 59 w 134"/>
                  <a:gd name="T27" fmla="*/ 45 h 58"/>
                  <a:gd name="T28" fmla="*/ 89 w 134"/>
                  <a:gd name="T29" fmla="*/ 30 h 58"/>
                  <a:gd name="T30" fmla="*/ 98 w 134"/>
                  <a:gd name="T31" fmla="*/ 24 h 58"/>
                  <a:gd name="T32" fmla="*/ 109 w 134"/>
                  <a:gd name="T33" fmla="*/ 17 h 58"/>
                  <a:gd name="T34" fmla="*/ 122 w 134"/>
                  <a:gd name="T35" fmla="*/ 9 h 58"/>
                  <a:gd name="T36" fmla="*/ 134 w 134"/>
                  <a:gd name="T37" fmla="*/ 2 h 58"/>
                  <a:gd name="T38" fmla="*/ 132 w 134"/>
                  <a:gd name="T39" fmla="*/ 1 h 58"/>
                  <a:gd name="T40" fmla="*/ 132 w 134"/>
                  <a:gd name="T4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4" h="58">
                    <a:moveTo>
                      <a:pt x="132" y="0"/>
                    </a:moveTo>
                    <a:lnTo>
                      <a:pt x="120" y="7"/>
                    </a:lnTo>
                    <a:lnTo>
                      <a:pt x="120" y="7"/>
                    </a:lnTo>
                    <a:lnTo>
                      <a:pt x="107" y="15"/>
                    </a:lnTo>
                    <a:lnTo>
                      <a:pt x="96" y="22"/>
                    </a:lnTo>
                    <a:lnTo>
                      <a:pt x="79" y="32"/>
                    </a:lnTo>
                    <a:lnTo>
                      <a:pt x="59" y="43"/>
                    </a:lnTo>
                    <a:lnTo>
                      <a:pt x="31" y="52"/>
                    </a:lnTo>
                    <a:lnTo>
                      <a:pt x="23" y="53"/>
                    </a:lnTo>
                    <a:lnTo>
                      <a:pt x="0" y="53"/>
                    </a:lnTo>
                    <a:lnTo>
                      <a:pt x="0" y="58"/>
                    </a:lnTo>
                    <a:lnTo>
                      <a:pt x="9" y="58"/>
                    </a:lnTo>
                    <a:lnTo>
                      <a:pt x="31" y="54"/>
                    </a:lnTo>
                    <a:lnTo>
                      <a:pt x="59" y="45"/>
                    </a:lnTo>
                    <a:lnTo>
                      <a:pt x="89" y="30"/>
                    </a:lnTo>
                    <a:lnTo>
                      <a:pt x="98" y="24"/>
                    </a:lnTo>
                    <a:lnTo>
                      <a:pt x="109" y="17"/>
                    </a:lnTo>
                    <a:lnTo>
                      <a:pt x="122" y="9"/>
                    </a:lnTo>
                    <a:lnTo>
                      <a:pt x="134" y="2"/>
                    </a:lnTo>
                    <a:lnTo>
                      <a:pt x="132" y="1"/>
                    </a:lnTo>
                    <a:lnTo>
                      <a:pt x="1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33" name="Line 61"/>
              <p:cNvSpPr>
                <a:spLocks noChangeShapeType="1"/>
              </p:cNvSpPr>
              <p:nvPr/>
            </p:nvSpPr>
            <p:spPr bwMode="auto">
              <a:xfrm flipV="1">
                <a:off x="2188" y="3045"/>
                <a:ext cx="120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35" name="Freeform 63"/>
              <p:cNvSpPr>
                <a:spLocks/>
              </p:cNvSpPr>
              <p:nvPr/>
            </p:nvSpPr>
            <p:spPr bwMode="auto">
              <a:xfrm>
                <a:off x="1326" y="2833"/>
                <a:ext cx="859" cy="343"/>
              </a:xfrm>
              <a:custGeom>
                <a:avLst/>
                <a:gdLst>
                  <a:gd name="T0" fmla="*/ 0 w 453"/>
                  <a:gd name="T1" fmla="*/ 0 h 180"/>
                  <a:gd name="T2" fmla="*/ 34 w 453"/>
                  <a:gd name="T3" fmla="*/ 2 h 180"/>
                  <a:gd name="T4" fmla="*/ 63 w 453"/>
                  <a:gd name="T5" fmla="*/ 5 h 180"/>
                  <a:gd name="T6" fmla="*/ 90 w 453"/>
                  <a:gd name="T7" fmla="*/ 12 h 180"/>
                  <a:gd name="T8" fmla="*/ 116 w 453"/>
                  <a:gd name="T9" fmla="*/ 21 h 180"/>
                  <a:gd name="T10" fmla="*/ 140 w 453"/>
                  <a:gd name="T11" fmla="*/ 31 h 180"/>
                  <a:gd name="T12" fmla="*/ 162 w 453"/>
                  <a:gd name="T13" fmla="*/ 42 h 180"/>
                  <a:gd name="T14" fmla="*/ 184 w 453"/>
                  <a:gd name="T15" fmla="*/ 55 h 180"/>
                  <a:gd name="T16" fmla="*/ 206 w 453"/>
                  <a:gd name="T17" fmla="*/ 66 h 180"/>
                  <a:gd name="T18" fmla="*/ 226 w 453"/>
                  <a:gd name="T19" fmla="*/ 79 h 180"/>
                  <a:gd name="T20" fmla="*/ 248 w 453"/>
                  <a:gd name="T21" fmla="*/ 92 h 180"/>
                  <a:gd name="T22" fmla="*/ 271 w 453"/>
                  <a:gd name="T23" fmla="*/ 103 h 180"/>
                  <a:gd name="T24" fmla="*/ 294 w 453"/>
                  <a:gd name="T25" fmla="*/ 112 h 180"/>
                  <a:gd name="T26" fmla="*/ 308 w 453"/>
                  <a:gd name="T27" fmla="*/ 119 h 180"/>
                  <a:gd name="T28" fmla="*/ 321 w 453"/>
                  <a:gd name="T29" fmla="*/ 126 h 180"/>
                  <a:gd name="T30" fmla="*/ 332 w 453"/>
                  <a:gd name="T31" fmla="*/ 133 h 180"/>
                  <a:gd name="T32" fmla="*/ 345 w 453"/>
                  <a:gd name="T33" fmla="*/ 141 h 180"/>
                  <a:gd name="T34" fmla="*/ 356 w 453"/>
                  <a:gd name="T35" fmla="*/ 148 h 180"/>
                  <a:gd name="T36" fmla="*/ 369 w 453"/>
                  <a:gd name="T37" fmla="*/ 156 h 180"/>
                  <a:gd name="T38" fmla="*/ 381 w 453"/>
                  <a:gd name="T39" fmla="*/ 162 h 180"/>
                  <a:gd name="T40" fmla="*/ 394 w 453"/>
                  <a:gd name="T41" fmla="*/ 169 h 180"/>
                  <a:gd name="T42" fmla="*/ 408 w 453"/>
                  <a:gd name="T43" fmla="*/ 173 h 180"/>
                  <a:gd name="T44" fmla="*/ 422 w 453"/>
                  <a:gd name="T45" fmla="*/ 178 h 180"/>
                  <a:gd name="T46" fmla="*/ 437 w 453"/>
                  <a:gd name="T47" fmla="*/ 180 h 180"/>
                  <a:gd name="T48" fmla="*/ 453 w 453"/>
                  <a:gd name="T49"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180">
                    <a:moveTo>
                      <a:pt x="0" y="0"/>
                    </a:moveTo>
                    <a:lnTo>
                      <a:pt x="34" y="2"/>
                    </a:lnTo>
                    <a:lnTo>
                      <a:pt x="63" y="5"/>
                    </a:lnTo>
                    <a:lnTo>
                      <a:pt x="90" y="12"/>
                    </a:lnTo>
                    <a:lnTo>
                      <a:pt x="116" y="21"/>
                    </a:lnTo>
                    <a:lnTo>
                      <a:pt x="140" y="31"/>
                    </a:lnTo>
                    <a:lnTo>
                      <a:pt x="162" y="42"/>
                    </a:lnTo>
                    <a:lnTo>
                      <a:pt x="184" y="55"/>
                    </a:lnTo>
                    <a:lnTo>
                      <a:pt x="206" y="66"/>
                    </a:lnTo>
                    <a:lnTo>
                      <a:pt x="226" y="79"/>
                    </a:lnTo>
                    <a:lnTo>
                      <a:pt x="248" y="92"/>
                    </a:lnTo>
                    <a:lnTo>
                      <a:pt x="271" y="103"/>
                    </a:lnTo>
                    <a:lnTo>
                      <a:pt x="294" y="112"/>
                    </a:lnTo>
                    <a:lnTo>
                      <a:pt x="308" y="119"/>
                    </a:lnTo>
                    <a:lnTo>
                      <a:pt x="321" y="126"/>
                    </a:lnTo>
                    <a:lnTo>
                      <a:pt x="332" y="133"/>
                    </a:lnTo>
                    <a:lnTo>
                      <a:pt x="345" y="141"/>
                    </a:lnTo>
                    <a:lnTo>
                      <a:pt x="356" y="148"/>
                    </a:lnTo>
                    <a:lnTo>
                      <a:pt x="369" y="156"/>
                    </a:lnTo>
                    <a:lnTo>
                      <a:pt x="381" y="162"/>
                    </a:lnTo>
                    <a:lnTo>
                      <a:pt x="394" y="169"/>
                    </a:lnTo>
                    <a:lnTo>
                      <a:pt x="408" y="173"/>
                    </a:lnTo>
                    <a:lnTo>
                      <a:pt x="422" y="178"/>
                    </a:lnTo>
                    <a:lnTo>
                      <a:pt x="437" y="180"/>
                    </a:lnTo>
                    <a:lnTo>
                      <a:pt x="453" y="18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3136" name="Freeform 64"/>
              <p:cNvSpPr>
                <a:spLocks/>
              </p:cNvSpPr>
              <p:nvPr/>
            </p:nvSpPr>
            <p:spPr bwMode="auto">
              <a:xfrm>
                <a:off x="1326" y="2828"/>
                <a:ext cx="608" cy="249"/>
              </a:xfrm>
              <a:custGeom>
                <a:avLst/>
                <a:gdLst>
                  <a:gd name="T0" fmla="*/ 0 w 321"/>
                  <a:gd name="T1" fmla="*/ 0 h 129"/>
                  <a:gd name="T2" fmla="*/ 0 w 321"/>
                  <a:gd name="T3" fmla="*/ 3 h 129"/>
                  <a:gd name="T4" fmla="*/ 34 w 321"/>
                  <a:gd name="T5" fmla="*/ 5 h 129"/>
                  <a:gd name="T6" fmla="*/ 63 w 321"/>
                  <a:gd name="T7" fmla="*/ 8 h 129"/>
                  <a:gd name="T8" fmla="*/ 90 w 321"/>
                  <a:gd name="T9" fmla="*/ 15 h 129"/>
                  <a:gd name="T10" fmla="*/ 116 w 321"/>
                  <a:gd name="T11" fmla="*/ 25 h 129"/>
                  <a:gd name="T12" fmla="*/ 140 w 321"/>
                  <a:gd name="T13" fmla="*/ 34 h 129"/>
                  <a:gd name="T14" fmla="*/ 149 w 321"/>
                  <a:gd name="T15" fmla="*/ 40 h 129"/>
                  <a:gd name="T16" fmla="*/ 171 w 321"/>
                  <a:gd name="T17" fmla="*/ 52 h 129"/>
                  <a:gd name="T18" fmla="*/ 197 w 321"/>
                  <a:gd name="T19" fmla="*/ 66 h 129"/>
                  <a:gd name="T20" fmla="*/ 225 w 321"/>
                  <a:gd name="T21" fmla="*/ 82 h 129"/>
                  <a:gd name="T22" fmla="*/ 240 w 321"/>
                  <a:gd name="T23" fmla="*/ 91 h 129"/>
                  <a:gd name="T24" fmla="*/ 271 w 321"/>
                  <a:gd name="T25" fmla="*/ 106 h 129"/>
                  <a:gd name="T26" fmla="*/ 294 w 321"/>
                  <a:gd name="T27" fmla="*/ 116 h 129"/>
                  <a:gd name="T28" fmla="*/ 308 w 321"/>
                  <a:gd name="T29" fmla="*/ 122 h 129"/>
                  <a:gd name="T30" fmla="*/ 321 w 321"/>
                  <a:gd name="T31" fmla="*/ 129 h 129"/>
                  <a:gd name="T32" fmla="*/ 321 w 321"/>
                  <a:gd name="T33" fmla="*/ 128 h 129"/>
                  <a:gd name="T34" fmla="*/ 321 w 321"/>
                  <a:gd name="T35" fmla="*/ 127 h 129"/>
                  <a:gd name="T36" fmla="*/ 308 w 321"/>
                  <a:gd name="T37" fmla="*/ 120 h 129"/>
                  <a:gd name="T38" fmla="*/ 294 w 321"/>
                  <a:gd name="T39" fmla="*/ 113 h 129"/>
                  <a:gd name="T40" fmla="*/ 271 w 321"/>
                  <a:gd name="T41" fmla="*/ 104 h 129"/>
                  <a:gd name="T42" fmla="*/ 256 w 321"/>
                  <a:gd name="T43" fmla="*/ 96 h 129"/>
                  <a:gd name="T44" fmla="*/ 227 w 321"/>
                  <a:gd name="T45" fmla="*/ 80 h 129"/>
                  <a:gd name="T46" fmla="*/ 214 w 321"/>
                  <a:gd name="T47" fmla="*/ 71 h 129"/>
                  <a:gd name="T48" fmla="*/ 195 w 321"/>
                  <a:gd name="T49" fmla="*/ 61 h 129"/>
                  <a:gd name="T50" fmla="*/ 173 w 321"/>
                  <a:gd name="T51" fmla="*/ 49 h 129"/>
                  <a:gd name="T52" fmla="*/ 140 w 321"/>
                  <a:gd name="T53" fmla="*/ 31 h 129"/>
                  <a:gd name="T54" fmla="*/ 116 w 321"/>
                  <a:gd name="T55" fmla="*/ 22 h 129"/>
                  <a:gd name="T56" fmla="*/ 90 w 321"/>
                  <a:gd name="T57" fmla="*/ 13 h 129"/>
                  <a:gd name="T58" fmla="*/ 63 w 321"/>
                  <a:gd name="T59" fmla="*/ 6 h 129"/>
                  <a:gd name="T60" fmla="*/ 34 w 321"/>
                  <a:gd name="T61" fmla="*/ 3 h 129"/>
                  <a:gd name="T62" fmla="*/ 0 w 321"/>
                  <a:gd name="T63"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129">
                    <a:moveTo>
                      <a:pt x="0" y="0"/>
                    </a:moveTo>
                    <a:lnTo>
                      <a:pt x="0" y="3"/>
                    </a:lnTo>
                    <a:lnTo>
                      <a:pt x="34" y="5"/>
                    </a:lnTo>
                    <a:lnTo>
                      <a:pt x="63" y="8"/>
                    </a:lnTo>
                    <a:lnTo>
                      <a:pt x="90" y="15"/>
                    </a:lnTo>
                    <a:lnTo>
                      <a:pt x="116" y="25"/>
                    </a:lnTo>
                    <a:lnTo>
                      <a:pt x="140" y="34"/>
                    </a:lnTo>
                    <a:lnTo>
                      <a:pt x="149" y="40"/>
                    </a:lnTo>
                    <a:lnTo>
                      <a:pt x="171" y="52"/>
                    </a:lnTo>
                    <a:lnTo>
                      <a:pt x="197" y="66"/>
                    </a:lnTo>
                    <a:lnTo>
                      <a:pt x="225" y="82"/>
                    </a:lnTo>
                    <a:lnTo>
                      <a:pt x="240" y="91"/>
                    </a:lnTo>
                    <a:lnTo>
                      <a:pt x="271" y="106"/>
                    </a:lnTo>
                    <a:lnTo>
                      <a:pt x="294" y="116"/>
                    </a:lnTo>
                    <a:lnTo>
                      <a:pt x="308" y="122"/>
                    </a:lnTo>
                    <a:lnTo>
                      <a:pt x="321" y="129"/>
                    </a:lnTo>
                    <a:lnTo>
                      <a:pt x="321" y="128"/>
                    </a:lnTo>
                    <a:lnTo>
                      <a:pt x="321" y="127"/>
                    </a:lnTo>
                    <a:lnTo>
                      <a:pt x="308" y="120"/>
                    </a:lnTo>
                    <a:lnTo>
                      <a:pt x="294" y="113"/>
                    </a:lnTo>
                    <a:lnTo>
                      <a:pt x="271" y="104"/>
                    </a:lnTo>
                    <a:lnTo>
                      <a:pt x="256" y="96"/>
                    </a:lnTo>
                    <a:lnTo>
                      <a:pt x="227" y="80"/>
                    </a:lnTo>
                    <a:lnTo>
                      <a:pt x="214" y="71"/>
                    </a:lnTo>
                    <a:lnTo>
                      <a:pt x="195" y="61"/>
                    </a:lnTo>
                    <a:lnTo>
                      <a:pt x="173" y="49"/>
                    </a:lnTo>
                    <a:lnTo>
                      <a:pt x="140" y="31"/>
                    </a:lnTo>
                    <a:lnTo>
                      <a:pt x="116" y="22"/>
                    </a:lnTo>
                    <a:lnTo>
                      <a:pt x="90" y="13"/>
                    </a:lnTo>
                    <a:lnTo>
                      <a:pt x="63" y="6"/>
                    </a:lnTo>
                    <a:lnTo>
                      <a:pt x="34" y="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37" name="Freeform 65"/>
              <p:cNvSpPr>
                <a:spLocks/>
              </p:cNvSpPr>
              <p:nvPr/>
            </p:nvSpPr>
            <p:spPr bwMode="auto">
              <a:xfrm>
                <a:off x="1930" y="3072"/>
                <a:ext cx="255" cy="107"/>
              </a:xfrm>
              <a:custGeom>
                <a:avLst/>
                <a:gdLst>
                  <a:gd name="T0" fmla="*/ 1 w 133"/>
                  <a:gd name="T1" fmla="*/ 1 h 57"/>
                  <a:gd name="T2" fmla="*/ 0 w 133"/>
                  <a:gd name="T3" fmla="*/ 2 h 57"/>
                  <a:gd name="T4" fmla="*/ 11 w 133"/>
                  <a:gd name="T5" fmla="*/ 9 h 57"/>
                  <a:gd name="T6" fmla="*/ 24 w 133"/>
                  <a:gd name="T7" fmla="*/ 17 h 57"/>
                  <a:gd name="T8" fmla="*/ 35 w 133"/>
                  <a:gd name="T9" fmla="*/ 24 h 57"/>
                  <a:gd name="T10" fmla="*/ 44 w 133"/>
                  <a:gd name="T11" fmla="*/ 30 h 57"/>
                  <a:gd name="T12" fmla="*/ 74 w 133"/>
                  <a:gd name="T13" fmla="*/ 45 h 57"/>
                  <a:gd name="T14" fmla="*/ 102 w 133"/>
                  <a:gd name="T15" fmla="*/ 54 h 57"/>
                  <a:gd name="T16" fmla="*/ 117 w 133"/>
                  <a:gd name="T17" fmla="*/ 57 h 57"/>
                  <a:gd name="T18" fmla="*/ 133 w 133"/>
                  <a:gd name="T19" fmla="*/ 57 h 57"/>
                  <a:gd name="T20" fmla="*/ 133 w 133"/>
                  <a:gd name="T21" fmla="*/ 54 h 57"/>
                  <a:gd name="T22" fmla="*/ 117 w 133"/>
                  <a:gd name="T23" fmla="*/ 54 h 57"/>
                  <a:gd name="T24" fmla="*/ 102 w 133"/>
                  <a:gd name="T25" fmla="*/ 52 h 57"/>
                  <a:gd name="T26" fmla="*/ 74 w 133"/>
                  <a:gd name="T27" fmla="*/ 43 h 57"/>
                  <a:gd name="T28" fmla="*/ 54 w 133"/>
                  <a:gd name="T29" fmla="*/ 32 h 57"/>
                  <a:gd name="T30" fmla="*/ 38 w 133"/>
                  <a:gd name="T31" fmla="*/ 22 h 57"/>
                  <a:gd name="T32" fmla="*/ 26 w 133"/>
                  <a:gd name="T33" fmla="*/ 15 h 57"/>
                  <a:gd name="T34" fmla="*/ 13 w 133"/>
                  <a:gd name="T35" fmla="*/ 7 h 57"/>
                  <a:gd name="T36" fmla="*/ 13 w 133"/>
                  <a:gd name="T37" fmla="*/ 7 h 57"/>
                  <a:gd name="T38" fmla="*/ 1 w 133"/>
                  <a:gd name="T39" fmla="*/ 0 h 57"/>
                  <a:gd name="T40" fmla="*/ 1 w 133"/>
                  <a:gd name="T4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57">
                    <a:moveTo>
                      <a:pt x="1" y="1"/>
                    </a:moveTo>
                    <a:lnTo>
                      <a:pt x="0" y="2"/>
                    </a:lnTo>
                    <a:lnTo>
                      <a:pt x="11" y="9"/>
                    </a:lnTo>
                    <a:lnTo>
                      <a:pt x="24" y="17"/>
                    </a:lnTo>
                    <a:lnTo>
                      <a:pt x="35" y="24"/>
                    </a:lnTo>
                    <a:lnTo>
                      <a:pt x="44" y="30"/>
                    </a:lnTo>
                    <a:lnTo>
                      <a:pt x="74" y="45"/>
                    </a:lnTo>
                    <a:lnTo>
                      <a:pt x="102" y="54"/>
                    </a:lnTo>
                    <a:lnTo>
                      <a:pt x="117" y="57"/>
                    </a:lnTo>
                    <a:lnTo>
                      <a:pt x="133" y="57"/>
                    </a:lnTo>
                    <a:lnTo>
                      <a:pt x="133" y="54"/>
                    </a:lnTo>
                    <a:lnTo>
                      <a:pt x="117" y="54"/>
                    </a:lnTo>
                    <a:lnTo>
                      <a:pt x="102" y="52"/>
                    </a:lnTo>
                    <a:lnTo>
                      <a:pt x="74" y="43"/>
                    </a:lnTo>
                    <a:lnTo>
                      <a:pt x="54" y="32"/>
                    </a:lnTo>
                    <a:lnTo>
                      <a:pt x="38" y="22"/>
                    </a:lnTo>
                    <a:lnTo>
                      <a:pt x="26" y="15"/>
                    </a:lnTo>
                    <a:lnTo>
                      <a:pt x="13" y="7"/>
                    </a:lnTo>
                    <a:lnTo>
                      <a:pt x="13" y="7"/>
                    </a:lnTo>
                    <a:lnTo>
                      <a:pt x="1" y="0"/>
                    </a:lnTo>
                    <a:lnTo>
                      <a:pt x="1"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38" name="Freeform 66"/>
              <p:cNvSpPr>
                <a:spLocks/>
              </p:cNvSpPr>
              <p:nvPr/>
            </p:nvSpPr>
            <p:spPr bwMode="auto">
              <a:xfrm>
                <a:off x="3395" y="2833"/>
                <a:ext cx="859" cy="343"/>
              </a:xfrm>
              <a:custGeom>
                <a:avLst/>
                <a:gdLst>
                  <a:gd name="T0" fmla="*/ 453 w 453"/>
                  <a:gd name="T1" fmla="*/ 0 h 180"/>
                  <a:gd name="T2" fmla="*/ 419 w 453"/>
                  <a:gd name="T3" fmla="*/ 2 h 180"/>
                  <a:gd name="T4" fmla="*/ 390 w 453"/>
                  <a:gd name="T5" fmla="*/ 5 h 180"/>
                  <a:gd name="T6" fmla="*/ 363 w 453"/>
                  <a:gd name="T7" fmla="*/ 12 h 180"/>
                  <a:gd name="T8" fmla="*/ 337 w 453"/>
                  <a:gd name="T9" fmla="*/ 21 h 180"/>
                  <a:gd name="T10" fmla="*/ 313 w 453"/>
                  <a:gd name="T11" fmla="*/ 31 h 180"/>
                  <a:gd name="T12" fmla="*/ 291 w 453"/>
                  <a:gd name="T13" fmla="*/ 42 h 180"/>
                  <a:gd name="T14" fmla="*/ 270 w 453"/>
                  <a:gd name="T15" fmla="*/ 55 h 180"/>
                  <a:gd name="T16" fmla="*/ 248 w 453"/>
                  <a:gd name="T17" fmla="*/ 66 h 180"/>
                  <a:gd name="T18" fmla="*/ 227 w 453"/>
                  <a:gd name="T19" fmla="*/ 79 h 180"/>
                  <a:gd name="T20" fmla="*/ 205 w 453"/>
                  <a:gd name="T21" fmla="*/ 92 h 180"/>
                  <a:gd name="T22" fmla="*/ 182 w 453"/>
                  <a:gd name="T23" fmla="*/ 103 h 180"/>
                  <a:gd name="T24" fmla="*/ 159 w 453"/>
                  <a:gd name="T25" fmla="*/ 112 h 180"/>
                  <a:gd name="T26" fmla="*/ 145 w 453"/>
                  <a:gd name="T27" fmla="*/ 119 h 180"/>
                  <a:gd name="T28" fmla="*/ 132 w 453"/>
                  <a:gd name="T29" fmla="*/ 126 h 180"/>
                  <a:gd name="T30" fmla="*/ 121 w 453"/>
                  <a:gd name="T31" fmla="*/ 133 h 180"/>
                  <a:gd name="T32" fmla="*/ 108 w 453"/>
                  <a:gd name="T33" fmla="*/ 141 h 180"/>
                  <a:gd name="T34" fmla="*/ 97 w 453"/>
                  <a:gd name="T35" fmla="*/ 148 h 180"/>
                  <a:gd name="T36" fmla="*/ 84 w 453"/>
                  <a:gd name="T37" fmla="*/ 156 h 180"/>
                  <a:gd name="T38" fmla="*/ 73 w 453"/>
                  <a:gd name="T39" fmla="*/ 162 h 180"/>
                  <a:gd name="T40" fmla="*/ 59 w 453"/>
                  <a:gd name="T41" fmla="*/ 169 h 180"/>
                  <a:gd name="T42" fmla="*/ 45 w 453"/>
                  <a:gd name="T43" fmla="*/ 173 h 180"/>
                  <a:gd name="T44" fmla="*/ 31 w 453"/>
                  <a:gd name="T45" fmla="*/ 178 h 180"/>
                  <a:gd name="T46" fmla="*/ 16 w 453"/>
                  <a:gd name="T47" fmla="*/ 180 h 180"/>
                  <a:gd name="T48" fmla="*/ 0 w 453"/>
                  <a:gd name="T49"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180">
                    <a:moveTo>
                      <a:pt x="453" y="0"/>
                    </a:moveTo>
                    <a:lnTo>
                      <a:pt x="419" y="2"/>
                    </a:lnTo>
                    <a:lnTo>
                      <a:pt x="390" y="5"/>
                    </a:lnTo>
                    <a:lnTo>
                      <a:pt x="363" y="12"/>
                    </a:lnTo>
                    <a:lnTo>
                      <a:pt x="337" y="21"/>
                    </a:lnTo>
                    <a:lnTo>
                      <a:pt x="313" y="31"/>
                    </a:lnTo>
                    <a:lnTo>
                      <a:pt x="291" y="42"/>
                    </a:lnTo>
                    <a:lnTo>
                      <a:pt x="270" y="55"/>
                    </a:lnTo>
                    <a:lnTo>
                      <a:pt x="248" y="66"/>
                    </a:lnTo>
                    <a:lnTo>
                      <a:pt x="227" y="79"/>
                    </a:lnTo>
                    <a:lnTo>
                      <a:pt x="205" y="92"/>
                    </a:lnTo>
                    <a:lnTo>
                      <a:pt x="182" y="103"/>
                    </a:lnTo>
                    <a:lnTo>
                      <a:pt x="159" y="112"/>
                    </a:lnTo>
                    <a:lnTo>
                      <a:pt x="145" y="119"/>
                    </a:lnTo>
                    <a:lnTo>
                      <a:pt x="132" y="126"/>
                    </a:lnTo>
                    <a:lnTo>
                      <a:pt x="121" y="133"/>
                    </a:lnTo>
                    <a:lnTo>
                      <a:pt x="108" y="141"/>
                    </a:lnTo>
                    <a:lnTo>
                      <a:pt x="97" y="148"/>
                    </a:lnTo>
                    <a:lnTo>
                      <a:pt x="84" y="156"/>
                    </a:lnTo>
                    <a:lnTo>
                      <a:pt x="73" y="162"/>
                    </a:lnTo>
                    <a:lnTo>
                      <a:pt x="59" y="169"/>
                    </a:lnTo>
                    <a:lnTo>
                      <a:pt x="45" y="173"/>
                    </a:lnTo>
                    <a:lnTo>
                      <a:pt x="31" y="178"/>
                    </a:lnTo>
                    <a:lnTo>
                      <a:pt x="16" y="180"/>
                    </a:lnTo>
                    <a:lnTo>
                      <a:pt x="0" y="18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3139" name="Freeform 67"/>
              <p:cNvSpPr>
                <a:spLocks/>
              </p:cNvSpPr>
              <p:nvPr/>
            </p:nvSpPr>
            <p:spPr bwMode="auto">
              <a:xfrm>
                <a:off x="3646" y="2828"/>
                <a:ext cx="608" cy="249"/>
              </a:xfrm>
              <a:custGeom>
                <a:avLst/>
                <a:gdLst>
                  <a:gd name="T0" fmla="*/ 321 w 321"/>
                  <a:gd name="T1" fmla="*/ 3 h 129"/>
                  <a:gd name="T2" fmla="*/ 321 w 321"/>
                  <a:gd name="T3" fmla="*/ 0 h 129"/>
                  <a:gd name="T4" fmla="*/ 287 w 321"/>
                  <a:gd name="T5" fmla="*/ 3 h 129"/>
                  <a:gd name="T6" fmla="*/ 258 w 321"/>
                  <a:gd name="T7" fmla="*/ 6 h 129"/>
                  <a:gd name="T8" fmla="*/ 231 w 321"/>
                  <a:gd name="T9" fmla="*/ 13 h 129"/>
                  <a:gd name="T10" fmla="*/ 205 w 321"/>
                  <a:gd name="T11" fmla="*/ 22 h 129"/>
                  <a:gd name="T12" fmla="*/ 181 w 321"/>
                  <a:gd name="T13" fmla="*/ 31 h 129"/>
                  <a:gd name="T14" fmla="*/ 148 w 321"/>
                  <a:gd name="T15" fmla="*/ 49 h 129"/>
                  <a:gd name="T16" fmla="*/ 126 w 321"/>
                  <a:gd name="T17" fmla="*/ 61 h 129"/>
                  <a:gd name="T18" fmla="*/ 108 w 321"/>
                  <a:gd name="T19" fmla="*/ 71 h 129"/>
                  <a:gd name="T20" fmla="*/ 94 w 321"/>
                  <a:gd name="T21" fmla="*/ 80 h 129"/>
                  <a:gd name="T22" fmla="*/ 65 w 321"/>
                  <a:gd name="T23" fmla="*/ 96 h 129"/>
                  <a:gd name="T24" fmla="*/ 50 w 321"/>
                  <a:gd name="T25" fmla="*/ 104 h 129"/>
                  <a:gd name="T26" fmla="*/ 27 w 321"/>
                  <a:gd name="T27" fmla="*/ 113 h 129"/>
                  <a:gd name="T28" fmla="*/ 13 w 321"/>
                  <a:gd name="T29" fmla="*/ 120 h 129"/>
                  <a:gd name="T30" fmla="*/ 0 w 321"/>
                  <a:gd name="T31" fmla="*/ 127 h 129"/>
                  <a:gd name="T32" fmla="*/ 0 w 321"/>
                  <a:gd name="T33" fmla="*/ 128 h 129"/>
                  <a:gd name="T34" fmla="*/ 0 w 321"/>
                  <a:gd name="T35" fmla="*/ 129 h 129"/>
                  <a:gd name="T36" fmla="*/ 13 w 321"/>
                  <a:gd name="T37" fmla="*/ 122 h 129"/>
                  <a:gd name="T38" fmla="*/ 27 w 321"/>
                  <a:gd name="T39" fmla="*/ 116 h 129"/>
                  <a:gd name="T40" fmla="*/ 50 w 321"/>
                  <a:gd name="T41" fmla="*/ 106 h 129"/>
                  <a:gd name="T42" fmla="*/ 81 w 321"/>
                  <a:gd name="T43" fmla="*/ 91 h 129"/>
                  <a:gd name="T44" fmla="*/ 96 w 321"/>
                  <a:gd name="T45" fmla="*/ 82 h 129"/>
                  <a:gd name="T46" fmla="*/ 124 w 321"/>
                  <a:gd name="T47" fmla="*/ 66 h 129"/>
                  <a:gd name="T48" fmla="*/ 150 w 321"/>
                  <a:gd name="T49" fmla="*/ 52 h 129"/>
                  <a:gd name="T50" fmla="*/ 172 w 321"/>
                  <a:gd name="T51" fmla="*/ 40 h 129"/>
                  <a:gd name="T52" fmla="*/ 181 w 321"/>
                  <a:gd name="T53" fmla="*/ 34 h 129"/>
                  <a:gd name="T54" fmla="*/ 205 w 321"/>
                  <a:gd name="T55" fmla="*/ 25 h 129"/>
                  <a:gd name="T56" fmla="*/ 231 w 321"/>
                  <a:gd name="T57" fmla="*/ 15 h 129"/>
                  <a:gd name="T58" fmla="*/ 258 w 321"/>
                  <a:gd name="T59" fmla="*/ 8 h 129"/>
                  <a:gd name="T60" fmla="*/ 287 w 321"/>
                  <a:gd name="T61" fmla="*/ 5 h 129"/>
                  <a:gd name="T62" fmla="*/ 321 w 321"/>
                  <a:gd name="T63" fmla="*/ 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129">
                    <a:moveTo>
                      <a:pt x="321" y="3"/>
                    </a:moveTo>
                    <a:lnTo>
                      <a:pt x="321" y="0"/>
                    </a:lnTo>
                    <a:lnTo>
                      <a:pt x="287" y="3"/>
                    </a:lnTo>
                    <a:lnTo>
                      <a:pt x="258" y="6"/>
                    </a:lnTo>
                    <a:lnTo>
                      <a:pt x="231" y="13"/>
                    </a:lnTo>
                    <a:lnTo>
                      <a:pt x="205" y="22"/>
                    </a:lnTo>
                    <a:lnTo>
                      <a:pt x="181" y="31"/>
                    </a:lnTo>
                    <a:lnTo>
                      <a:pt x="148" y="49"/>
                    </a:lnTo>
                    <a:lnTo>
                      <a:pt x="126" y="61"/>
                    </a:lnTo>
                    <a:lnTo>
                      <a:pt x="108" y="71"/>
                    </a:lnTo>
                    <a:lnTo>
                      <a:pt x="94" y="80"/>
                    </a:lnTo>
                    <a:lnTo>
                      <a:pt x="65" y="96"/>
                    </a:lnTo>
                    <a:lnTo>
                      <a:pt x="50" y="104"/>
                    </a:lnTo>
                    <a:lnTo>
                      <a:pt x="27" y="113"/>
                    </a:lnTo>
                    <a:lnTo>
                      <a:pt x="13" y="120"/>
                    </a:lnTo>
                    <a:lnTo>
                      <a:pt x="0" y="127"/>
                    </a:lnTo>
                    <a:lnTo>
                      <a:pt x="0" y="128"/>
                    </a:lnTo>
                    <a:lnTo>
                      <a:pt x="0" y="129"/>
                    </a:lnTo>
                    <a:lnTo>
                      <a:pt x="13" y="122"/>
                    </a:lnTo>
                    <a:lnTo>
                      <a:pt x="27" y="116"/>
                    </a:lnTo>
                    <a:lnTo>
                      <a:pt x="50" y="106"/>
                    </a:lnTo>
                    <a:lnTo>
                      <a:pt x="81" y="91"/>
                    </a:lnTo>
                    <a:lnTo>
                      <a:pt x="96" y="82"/>
                    </a:lnTo>
                    <a:lnTo>
                      <a:pt x="124" y="66"/>
                    </a:lnTo>
                    <a:lnTo>
                      <a:pt x="150" y="52"/>
                    </a:lnTo>
                    <a:lnTo>
                      <a:pt x="172" y="40"/>
                    </a:lnTo>
                    <a:lnTo>
                      <a:pt x="181" y="34"/>
                    </a:lnTo>
                    <a:lnTo>
                      <a:pt x="205" y="25"/>
                    </a:lnTo>
                    <a:lnTo>
                      <a:pt x="231" y="15"/>
                    </a:lnTo>
                    <a:lnTo>
                      <a:pt x="258" y="8"/>
                    </a:lnTo>
                    <a:lnTo>
                      <a:pt x="287" y="5"/>
                    </a:lnTo>
                    <a:lnTo>
                      <a:pt x="32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40" name="Freeform 68"/>
              <p:cNvSpPr>
                <a:spLocks/>
              </p:cNvSpPr>
              <p:nvPr/>
            </p:nvSpPr>
            <p:spPr bwMode="auto">
              <a:xfrm>
                <a:off x="3395" y="3072"/>
                <a:ext cx="254" cy="107"/>
              </a:xfrm>
              <a:custGeom>
                <a:avLst/>
                <a:gdLst>
                  <a:gd name="T0" fmla="*/ 132 w 134"/>
                  <a:gd name="T1" fmla="*/ 0 h 58"/>
                  <a:gd name="T2" fmla="*/ 120 w 134"/>
                  <a:gd name="T3" fmla="*/ 7 h 58"/>
                  <a:gd name="T4" fmla="*/ 120 w 134"/>
                  <a:gd name="T5" fmla="*/ 7 h 58"/>
                  <a:gd name="T6" fmla="*/ 107 w 134"/>
                  <a:gd name="T7" fmla="*/ 15 h 58"/>
                  <a:gd name="T8" fmla="*/ 96 w 134"/>
                  <a:gd name="T9" fmla="*/ 22 h 58"/>
                  <a:gd name="T10" fmla="*/ 79 w 134"/>
                  <a:gd name="T11" fmla="*/ 32 h 58"/>
                  <a:gd name="T12" fmla="*/ 59 w 134"/>
                  <a:gd name="T13" fmla="*/ 43 h 58"/>
                  <a:gd name="T14" fmla="*/ 31 w 134"/>
                  <a:gd name="T15" fmla="*/ 52 h 58"/>
                  <a:gd name="T16" fmla="*/ 23 w 134"/>
                  <a:gd name="T17" fmla="*/ 53 h 58"/>
                  <a:gd name="T18" fmla="*/ 0 w 134"/>
                  <a:gd name="T19" fmla="*/ 53 h 58"/>
                  <a:gd name="T20" fmla="*/ 0 w 134"/>
                  <a:gd name="T21" fmla="*/ 58 h 58"/>
                  <a:gd name="T22" fmla="*/ 9 w 134"/>
                  <a:gd name="T23" fmla="*/ 58 h 58"/>
                  <a:gd name="T24" fmla="*/ 31 w 134"/>
                  <a:gd name="T25" fmla="*/ 54 h 58"/>
                  <a:gd name="T26" fmla="*/ 59 w 134"/>
                  <a:gd name="T27" fmla="*/ 45 h 58"/>
                  <a:gd name="T28" fmla="*/ 89 w 134"/>
                  <a:gd name="T29" fmla="*/ 30 h 58"/>
                  <a:gd name="T30" fmla="*/ 98 w 134"/>
                  <a:gd name="T31" fmla="*/ 24 h 58"/>
                  <a:gd name="T32" fmla="*/ 109 w 134"/>
                  <a:gd name="T33" fmla="*/ 17 h 58"/>
                  <a:gd name="T34" fmla="*/ 122 w 134"/>
                  <a:gd name="T35" fmla="*/ 9 h 58"/>
                  <a:gd name="T36" fmla="*/ 134 w 134"/>
                  <a:gd name="T37" fmla="*/ 2 h 58"/>
                  <a:gd name="T38" fmla="*/ 132 w 134"/>
                  <a:gd name="T39" fmla="*/ 1 h 58"/>
                  <a:gd name="T40" fmla="*/ 132 w 134"/>
                  <a:gd name="T4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4" h="58">
                    <a:moveTo>
                      <a:pt x="132" y="0"/>
                    </a:moveTo>
                    <a:lnTo>
                      <a:pt x="120" y="7"/>
                    </a:lnTo>
                    <a:lnTo>
                      <a:pt x="120" y="7"/>
                    </a:lnTo>
                    <a:lnTo>
                      <a:pt x="107" y="15"/>
                    </a:lnTo>
                    <a:lnTo>
                      <a:pt x="96" y="22"/>
                    </a:lnTo>
                    <a:lnTo>
                      <a:pt x="79" y="32"/>
                    </a:lnTo>
                    <a:lnTo>
                      <a:pt x="59" y="43"/>
                    </a:lnTo>
                    <a:lnTo>
                      <a:pt x="31" y="52"/>
                    </a:lnTo>
                    <a:lnTo>
                      <a:pt x="23" y="53"/>
                    </a:lnTo>
                    <a:lnTo>
                      <a:pt x="0" y="53"/>
                    </a:lnTo>
                    <a:lnTo>
                      <a:pt x="0" y="58"/>
                    </a:lnTo>
                    <a:lnTo>
                      <a:pt x="9" y="58"/>
                    </a:lnTo>
                    <a:lnTo>
                      <a:pt x="31" y="54"/>
                    </a:lnTo>
                    <a:lnTo>
                      <a:pt x="59" y="45"/>
                    </a:lnTo>
                    <a:lnTo>
                      <a:pt x="89" y="30"/>
                    </a:lnTo>
                    <a:lnTo>
                      <a:pt x="98" y="24"/>
                    </a:lnTo>
                    <a:lnTo>
                      <a:pt x="109" y="17"/>
                    </a:lnTo>
                    <a:lnTo>
                      <a:pt x="122" y="9"/>
                    </a:lnTo>
                    <a:lnTo>
                      <a:pt x="134" y="2"/>
                    </a:lnTo>
                    <a:lnTo>
                      <a:pt x="132" y="1"/>
                    </a:lnTo>
                    <a:lnTo>
                      <a:pt x="1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41" name="Line 69"/>
              <p:cNvSpPr>
                <a:spLocks noChangeShapeType="1"/>
              </p:cNvSpPr>
              <p:nvPr/>
            </p:nvSpPr>
            <p:spPr bwMode="auto">
              <a:xfrm>
                <a:off x="2188" y="3176"/>
                <a:ext cx="120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43" name="Freeform 71"/>
              <p:cNvSpPr>
                <a:spLocks/>
              </p:cNvSpPr>
              <p:nvPr/>
            </p:nvSpPr>
            <p:spPr bwMode="auto">
              <a:xfrm>
                <a:off x="1326" y="3438"/>
                <a:ext cx="859" cy="343"/>
              </a:xfrm>
              <a:custGeom>
                <a:avLst/>
                <a:gdLst>
                  <a:gd name="T0" fmla="*/ 0 w 453"/>
                  <a:gd name="T1" fmla="*/ 181 h 181"/>
                  <a:gd name="T2" fmla="*/ 34 w 453"/>
                  <a:gd name="T3" fmla="*/ 180 h 181"/>
                  <a:gd name="T4" fmla="*/ 63 w 453"/>
                  <a:gd name="T5" fmla="*/ 177 h 181"/>
                  <a:gd name="T6" fmla="*/ 90 w 453"/>
                  <a:gd name="T7" fmla="*/ 170 h 181"/>
                  <a:gd name="T8" fmla="*/ 116 w 453"/>
                  <a:gd name="T9" fmla="*/ 161 h 181"/>
                  <a:gd name="T10" fmla="*/ 140 w 453"/>
                  <a:gd name="T11" fmla="*/ 151 h 181"/>
                  <a:gd name="T12" fmla="*/ 162 w 453"/>
                  <a:gd name="T13" fmla="*/ 140 h 181"/>
                  <a:gd name="T14" fmla="*/ 184 w 453"/>
                  <a:gd name="T15" fmla="*/ 127 h 181"/>
                  <a:gd name="T16" fmla="*/ 206 w 453"/>
                  <a:gd name="T17" fmla="*/ 116 h 181"/>
                  <a:gd name="T18" fmla="*/ 226 w 453"/>
                  <a:gd name="T19" fmla="*/ 103 h 181"/>
                  <a:gd name="T20" fmla="*/ 248 w 453"/>
                  <a:gd name="T21" fmla="*/ 90 h 181"/>
                  <a:gd name="T22" fmla="*/ 271 w 453"/>
                  <a:gd name="T23" fmla="*/ 79 h 181"/>
                  <a:gd name="T24" fmla="*/ 294 w 453"/>
                  <a:gd name="T25" fmla="*/ 68 h 181"/>
                  <a:gd name="T26" fmla="*/ 308 w 453"/>
                  <a:gd name="T27" fmla="*/ 63 h 181"/>
                  <a:gd name="T28" fmla="*/ 321 w 453"/>
                  <a:gd name="T29" fmla="*/ 56 h 181"/>
                  <a:gd name="T30" fmla="*/ 332 w 453"/>
                  <a:gd name="T31" fmla="*/ 49 h 181"/>
                  <a:gd name="T32" fmla="*/ 345 w 453"/>
                  <a:gd name="T33" fmla="*/ 41 h 181"/>
                  <a:gd name="T34" fmla="*/ 356 w 453"/>
                  <a:gd name="T35" fmla="*/ 34 h 181"/>
                  <a:gd name="T36" fmla="*/ 369 w 453"/>
                  <a:gd name="T37" fmla="*/ 27 h 181"/>
                  <a:gd name="T38" fmla="*/ 381 w 453"/>
                  <a:gd name="T39" fmla="*/ 20 h 181"/>
                  <a:gd name="T40" fmla="*/ 394 w 453"/>
                  <a:gd name="T41" fmla="*/ 13 h 181"/>
                  <a:gd name="T42" fmla="*/ 408 w 453"/>
                  <a:gd name="T43" fmla="*/ 8 h 181"/>
                  <a:gd name="T44" fmla="*/ 422 w 453"/>
                  <a:gd name="T45" fmla="*/ 4 h 181"/>
                  <a:gd name="T46" fmla="*/ 437 w 453"/>
                  <a:gd name="T47" fmla="*/ 2 h 181"/>
                  <a:gd name="T48" fmla="*/ 453 w 453"/>
                  <a:gd name="T4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181">
                    <a:moveTo>
                      <a:pt x="0" y="181"/>
                    </a:moveTo>
                    <a:lnTo>
                      <a:pt x="34" y="180"/>
                    </a:lnTo>
                    <a:lnTo>
                      <a:pt x="63" y="177"/>
                    </a:lnTo>
                    <a:lnTo>
                      <a:pt x="90" y="170"/>
                    </a:lnTo>
                    <a:lnTo>
                      <a:pt x="116" y="161"/>
                    </a:lnTo>
                    <a:lnTo>
                      <a:pt x="140" y="151"/>
                    </a:lnTo>
                    <a:lnTo>
                      <a:pt x="162" y="140"/>
                    </a:lnTo>
                    <a:lnTo>
                      <a:pt x="184" y="127"/>
                    </a:lnTo>
                    <a:lnTo>
                      <a:pt x="206" y="116"/>
                    </a:lnTo>
                    <a:lnTo>
                      <a:pt x="226" y="103"/>
                    </a:lnTo>
                    <a:lnTo>
                      <a:pt x="248" y="90"/>
                    </a:lnTo>
                    <a:lnTo>
                      <a:pt x="271" y="79"/>
                    </a:lnTo>
                    <a:lnTo>
                      <a:pt x="294" y="68"/>
                    </a:lnTo>
                    <a:lnTo>
                      <a:pt x="308" y="63"/>
                    </a:lnTo>
                    <a:lnTo>
                      <a:pt x="321" y="56"/>
                    </a:lnTo>
                    <a:lnTo>
                      <a:pt x="332" y="49"/>
                    </a:lnTo>
                    <a:lnTo>
                      <a:pt x="345" y="41"/>
                    </a:lnTo>
                    <a:lnTo>
                      <a:pt x="356" y="34"/>
                    </a:lnTo>
                    <a:lnTo>
                      <a:pt x="369" y="27"/>
                    </a:lnTo>
                    <a:lnTo>
                      <a:pt x="381" y="20"/>
                    </a:lnTo>
                    <a:lnTo>
                      <a:pt x="394" y="13"/>
                    </a:lnTo>
                    <a:lnTo>
                      <a:pt x="408" y="8"/>
                    </a:lnTo>
                    <a:lnTo>
                      <a:pt x="422" y="4"/>
                    </a:lnTo>
                    <a:lnTo>
                      <a:pt x="437" y="2"/>
                    </a:lnTo>
                    <a:lnTo>
                      <a:pt x="453"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3144" name="Freeform 72"/>
              <p:cNvSpPr>
                <a:spLocks/>
              </p:cNvSpPr>
              <p:nvPr/>
            </p:nvSpPr>
            <p:spPr bwMode="auto">
              <a:xfrm>
                <a:off x="1326" y="3540"/>
                <a:ext cx="608" cy="244"/>
              </a:xfrm>
              <a:custGeom>
                <a:avLst/>
                <a:gdLst>
                  <a:gd name="T0" fmla="*/ 0 w 321"/>
                  <a:gd name="T1" fmla="*/ 125 h 127"/>
                  <a:gd name="T2" fmla="*/ 0 w 321"/>
                  <a:gd name="T3" fmla="*/ 127 h 127"/>
                  <a:gd name="T4" fmla="*/ 34 w 321"/>
                  <a:gd name="T5" fmla="*/ 126 h 127"/>
                  <a:gd name="T6" fmla="*/ 63 w 321"/>
                  <a:gd name="T7" fmla="*/ 123 h 127"/>
                  <a:gd name="T8" fmla="*/ 90 w 321"/>
                  <a:gd name="T9" fmla="*/ 116 h 127"/>
                  <a:gd name="T10" fmla="*/ 116 w 321"/>
                  <a:gd name="T11" fmla="*/ 107 h 127"/>
                  <a:gd name="T12" fmla="*/ 140 w 321"/>
                  <a:gd name="T13" fmla="*/ 97 h 127"/>
                  <a:gd name="T14" fmla="*/ 173 w 321"/>
                  <a:gd name="T15" fmla="*/ 80 h 127"/>
                  <a:gd name="T16" fmla="*/ 195 w 321"/>
                  <a:gd name="T17" fmla="*/ 68 h 127"/>
                  <a:gd name="T18" fmla="*/ 214 w 321"/>
                  <a:gd name="T19" fmla="*/ 58 h 127"/>
                  <a:gd name="T20" fmla="*/ 227 w 321"/>
                  <a:gd name="T21" fmla="*/ 49 h 127"/>
                  <a:gd name="T22" fmla="*/ 256 w 321"/>
                  <a:gd name="T23" fmla="*/ 33 h 127"/>
                  <a:gd name="T24" fmla="*/ 271 w 321"/>
                  <a:gd name="T25" fmla="*/ 25 h 127"/>
                  <a:gd name="T26" fmla="*/ 294 w 321"/>
                  <a:gd name="T27" fmla="*/ 15 h 127"/>
                  <a:gd name="T28" fmla="*/ 308 w 321"/>
                  <a:gd name="T29" fmla="*/ 9 h 127"/>
                  <a:gd name="T30" fmla="*/ 321 w 321"/>
                  <a:gd name="T31" fmla="*/ 2 h 127"/>
                  <a:gd name="T32" fmla="*/ 321 w 321"/>
                  <a:gd name="T33" fmla="*/ 1 h 127"/>
                  <a:gd name="T34" fmla="*/ 321 w 321"/>
                  <a:gd name="T35" fmla="*/ 0 h 127"/>
                  <a:gd name="T36" fmla="*/ 308 w 321"/>
                  <a:gd name="T37" fmla="*/ 6 h 127"/>
                  <a:gd name="T38" fmla="*/ 294 w 321"/>
                  <a:gd name="T39" fmla="*/ 12 h 127"/>
                  <a:gd name="T40" fmla="*/ 271 w 321"/>
                  <a:gd name="T41" fmla="*/ 23 h 127"/>
                  <a:gd name="T42" fmla="*/ 240 w 321"/>
                  <a:gd name="T43" fmla="*/ 38 h 127"/>
                  <a:gd name="T44" fmla="*/ 225 w 321"/>
                  <a:gd name="T45" fmla="*/ 47 h 127"/>
                  <a:gd name="T46" fmla="*/ 197 w 321"/>
                  <a:gd name="T47" fmla="*/ 63 h 127"/>
                  <a:gd name="T48" fmla="*/ 171 w 321"/>
                  <a:gd name="T49" fmla="*/ 77 h 127"/>
                  <a:gd name="T50" fmla="*/ 149 w 321"/>
                  <a:gd name="T51" fmla="*/ 89 h 127"/>
                  <a:gd name="T52" fmla="*/ 140 w 321"/>
                  <a:gd name="T53" fmla="*/ 95 h 127"/>
                  <a:gd name="T54" fmla="*/ 116 w 321"/>
                  <a:gd name="T55" fmla="*/ 104 h 127"/>
                  <a:gd name="T56" fmla="*/ 90 w 321"/>
                  <a:gd name="T57" fmla="*/ 114 h 127"/>
                  <a:gd name="T58" fmla="*/ 63 w 321"/>
                  <a:gd name="T59" fmla="*/ 121 h 127"/>
                  <a:gd name="T60" fmla="*/ 34 w 321"/>
                  <a:gd name="T61" fmla="*/ 124 h 127"/>
                  <a:gd name="T62" fmla="*/ 0 w 321"/>
                  <a:gd name="T63" fmla="*/ 12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127">
                    <a:moveTo>
                      <a:pt x="0" y="125"/>
                    </a:moveTo>
                    <a:lnTo>
                      <a:pt x="0" y="127"/>
                    </a:lnTo>
                    <a:lnTo>
                      <a:pt x="34" y="126"/>
                    </a:lnTo>
                    <a:lnTo>
                      <a:pt x="63" y="123"/>
                    </a:lnTo>
                    <a:lnTo>
                      <a:pt x="90" y="116"/>
                    </a:lnTo>
                    <a:lnTo>
                      <a:pt x="116" y="107"/>
                    </a:lnTo>
                    <a:lnTo>
                      <a:pt x="140" y="97"/>
                    </a:lnTo>
                    <a:lnTo>
                      <a:pt x="173" y="80"/>
                    </a:lnTo>
                    <a:lnTo>
                      <a:pt x="195" y="68"/>
                    </a:lnTo>
                    <a:lnTo>
                      <a:pt x="214" y="58"/>
                    </a:lnTo>
                    <a:lnTo>
                      <a:pt x="227" y="49"/>
                    </a:lnTo>
                    <a:lnTo>
                      <a:pt x="256" y="33"/>
                    </a:lnTo>
                    <a:lnTo>
                      <a:pt x="271" y="25"/>
                    </a:lnTo>
                    <a:lnTo>
                      <a:pt x="294" y="15"/>
                    </a:lnTo>
                    <a:lnTo>
                      <a:pt x="308" y="9"/>
                    </a:lnTo>
                    <a:lnTo>
                      <a:pt x="321" y="2"/>
                    </a:lnTo>
                    <a:lnTo>
                      <a:pt x="321" y="1"/>
                    </a:lnTo>
                    <a:lnTo>
                      <a:pt x="321" y="0"/>
                    </a:lnTo>
                    <a:lnTo>
                      <a:pt x="308" y="6"/>
                    </a:lnTo>
                    <a:lnTo>
                      <a:pt x="294" y="12"/>
                    </a:lnTo>
                    <a:lnTo>
                      <a:pt x="271" y="23"/>
                    </a:lnTo>
                    <a:lnTo>
                      <a:pt x="240" y="38"/>
                    </a:lnTo>
                    <a:lnTo>
                      <a:pt x="225" y="47"/>
                    </a:lnTo>
                    <a:lnTo>
                      <a:pt x="197" y="63"/>
                    </a:lnTo>
                    <a:lnTo>
                      <a:pt x="171" y="77"/>
                    </a:lnTo>
                    <a:lnTo>
                      <a:pt x="149" y="89"/>
                    </a:lnTo>
                    <a:lnTo>
                      <a:pt x="140" y="95"/>
                    </a:lnTo>
                    <a:lnTo>
                      <a:pt x="116" y="104"/>
                    </a:lnTo>
                    <a:lnTo>
                      <a:pt x="90" y="114"/>
                    </a:lnTo>
                    <a:lnTo>
                      <a:pt x="63" y="121"/>
                    </a:lnTo>
                    <a:lnTo>
                      <a:pt x="34" y="124"/>
                    </a:lnTo>
                    <a:lnTo>
                      <a:pt x="0" y="1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45" name="Freeform 73"/>
              <p:cNvSpPr>
                <a:spLocks/>
              </p:cNvSpPr>
              <p:nvPr/>
            </p:nvSpPr>
            <p:spPr bwMode="auto">
              <a:xfrm>
                <a:off x="1930" y="3498"/>
                <a:ext cx="73" cy="47"/>
              </a:xfrm>
              <a:custGeom>
                <a:avLst/>
                <a:gdLst>
                  <a:gd name="T0" fmla="*/ 1 w 38"/>
                  <a:gd name="T1" fmla="*/ 24 h 24"/>
                  <a:gd name="T2" fmla="*/ 13 w 38"/>
                  <a:gd name="T3" fmla="*/ 17 h 24"/>
                  <a:gd name="T4" fmla="*/ 13 w 38"/>
                  <a:gd name="T5" fmla="*/ 17 h 24"/>
                  <a:gd name="T6" fmla="*/ 26 w 38"/>
                  <a:gd name="T7" fmla="*/ 9 h 24"/>
                  <a:gd name="T8" fmla="*/ 38 w 38"/>
                  <a:gd name="T9" fmla="*/ 2 h 24"/>
                  <a:gd name="T10" fmla="*/ 36 w 38"/>
                  <a:gd name="T11" fmla="*/ 1 h 24"/>
                  <a:gd name="T12" fmla="*/ 35 w 38"/>
                  <a:gd name="T13" fmla="*/ 0 h 24"/>
                  <a:gd name="T14" fmla="*/ 24 w 38"/>
                  <a:gd name="T15" fmla="*/ 7 h 24"/>
                  <a:gd name="T16" fmla="*/ 11 w 38"/>
                  <a:gd name="T17" fmla="*/ 15 h 24"/>
                  <a:gd name="T18" fmla="*/ 0 w 38"/>
                  <a:gd name="T19" fmla="*/ 22 h 24"/>
                  <a:gd name="T20" fmla="*/ 1 w 38"/>
                  <a:gd name="T21" fmla="*/ 23 h 24"/>
                  <a:gd name="T22" fmla="*/ 1 w 38"/>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4">
                    <a:moveTo>
                      <a:pt x="1" y="24"/>
                    </a:moveTo>
                    <a:lnTo>
                      <a:pt x="13" y="17"/>
                    </a:lnTo>
                    <a:lnTo>
                      <a:pt x="13" y="17"/>
                    </a:lnTo>
                    <a:lnTo>
                      <a:pt x="26" y="9"/>
                    </a:lnTo>
                    <a:lnTo>
                      <a:pt x="38" y="2"/>
                    </a:lnTo>
                    <a:lnTo>
                      <a:pt x="36" y="1"/>
                    </a:lnTo>
                    <a:lnTo>
                      <a:pt x="35" y="0"/>
                    </a:lnTo>
                    <a:lnTo>
                      <a:pt x="24" y="7"/>
                    </a:lnTo>
                    <a:lnTo>
                      <a:pt x="11" y="15"/>
                    </a:lnTo>
                    <a:lnTo>
                      <a:pt x="0" y="22"/>
                    </a:lnTo>
                    <a:lnTo>
                      <a:pt x="1" y="23"/>
                    </a:lnTo>
                    <a:lnTo>
                      <a:pt x="1"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46" name="Freeform 74"/>
              <p:cNvSpPr>
                <a:spLocks/>
              </p:cNvSpPr>
              <p:nvPr/>
            </p:nvSpPr>
            <p:spPr bwMode="auto">
              <a:xfrm>
                <a:off x="1975" y="3483"/>
                <a:ext cx="50" cy="28"/>
              </a:xfrm>
              <a:custGeom>
                <a:avLst/>
                <a:gdLst>
                  <a:gd name="T0" fmla="*/ 12 w 25"/>
                  <a:gd name="T1" fmla="*/ 8 h 14"/>
                  <a:gd name="T2" fmla="*/ 12 w 25"/>
                  <a:gd name="T3" fmla="*/ 9 h 14"/>
                  <a:gd name="T4" fmla="*/ 25 w 25"/>
                  <a:gd name="T5" fmla="*/ 2 h 14"/>
                  <a:gd name="T6" fmla="*/ 25 w 25"/>
                  <a:gd name="T7" fmla="*/ 1 h 14"/>
                  <a:gd name="T8" fmla="*/ 25 w 25"/>
                  <a:gd name="T9" fmla="*/ 0 h 14"/>
                  <a:gd name="T10" fmla="*/ 0 w 25"/>
                  <a:gd name="T11" fmla="*/ 14 h 14"/>
                  <a:gd name="T12" fmla="*/ 11 w 25"/>
                  <a:gd name="T13" fmla="*/ 7 h 14"/>
                  <a:gd name="T14" fmla="*/ 12 w 25"/>
                  <a:gd name="T15" fmla="*/ 8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4">
                    <a:moveTo>
                      <a:pt x="12" y="8"/>
                    </a:moveTo>
                    <a:lnTo>
                      <a:pt x="12" y="9"/>
                    </a:lnTo>
                    <a:lnTo>
                      <a:pt x="25" y="2"/>
                    </a:lnTo>
                    <a:lnTo>
                      <a:pt x="25" y="1"/>
                    </a:lnTo>
                    <a:lnTo>
                      <a:pt x="25" y="0"/>
                    </a:lnTo>
                    <a:lnTo>
                      <a:pt x="0" y="14"/>
                    </a:lnTo>
                    <a:lnTo>
                      <a:pt x="11" y="7"/>
                    </a:lnTo>
                    <a:lnTo>
                      <a:pt x="12"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47" name="Freeform 75"/>
              <p:cNvSpPr>
                <a:spLocks/>
              </p:cNvSpPr>
              <p:nvPr/>
            </p:nvSpPr>
            <p:spPr bwMode="auto">
              <a:xfrm>
                <a:off x="2021" y="3434"/>
                <a:ext cx="164" cy="57"/>
              </a:xfrm>
              <a:custGeom>
                <a:avLst/>
                <a:gdLst>
                  <a:gd name="T0" fmla="*/ 1 w 85"/>
                  <a:gd name="T1" fmla="*/ 29 h 29"/>
                  <a:gd name="T2" fmla="*/ 14 w 85"/>
                  <a:gd name="T3" fmla="*/ 22 h 29"/>
                  <a:gd name="T4" fmla="*/ 19 w 85"/>
                  <a:gd name="T5" fmla="*/ 19 h 29"/>
                  <a:gd name="T6" fmla="*/ 26 w 85"/>
                  <a:gd name="T7" fmla="*/ 15 h 29"/>
                  <a:gd name="T8" fmla="*/ 54 w 85"/>
                  <a:gd name="T9" fmla="*/ 6 h 29"/>
                  <a:gd name="T10" fmla="*/ 69 w 85"/>
                  <a:gd name="T11" fmla="*/ 4 h 29"/>
                  <a:gd name="T12" fmla="*/ 85 w 85"/>
                  <a:gd name="T13" fmla="*/ 3 h 29"/>
                  <a:gd name="T14" fmla="*/ 85 w 85"/>
                  <a:gd name="T15" fmla="*/ 0 h 29"/>
                  <a:gd name="T16" fmla="*/ 69 w 85"/>
                  <a:gd name="T17" fmla="*/ 1 h 29"/>
                  <a:gd name="T18" fmla="*/ 54 w 85"/>
                  <a:gd name="T19" fmla="*/ 4 h 29"/>
                  <a:gd name="T20" fmla="*/ 26 w 85"/>
                  <a:gd name="T21" fmla="*/ 13 h 29"/>
                  <a:gd name="T22" fmla="*/ 6 w 85"/>
                  <a:gd name="T23" fmla="*/ 23 h 29"/>
                  <a:gd name="T24" fmla="*/ 0 w 85"/>
                  <a:gd name="T25" fmla="*/ 27 h 29"/>
                  <a:gd name="T26" fmla="*/ 1 w 85"/>
                  <a:gd name="T27" fmla="*/ 28 h 29"/>
                  <a:gd name="T28" fmla="*/ 1 w 85"/>
                  <a:gd name="T2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9">
                    <a:moveTo>
                      <a:pt x="1" y="29"/>
                    </a:moveTo>
                    <a:lnTo>
                      <a:pt x="14" y="22"/>
                    </a:lnTo>
                    <a:lnTo>
                      <a:pt x="19" y="19"/>
                    </a:lnTo>
                    <a:lnTo>
                      <a:pt x="26" y="15"/>
                    </a:lnTo>
                    <a:lnTo>
                      <a:pt x="54" y="6"/>
                    </a:lnTo>
                    <a:lnTo>
                      <a:pt x="69" y="4"/>
                    </a:lnTo>
                    <a:lnTo>
                      <a:pt x="85" y="3"/>
                    </a:lnTo>
                    <a:lnTo>
                      <a:pt x="85" y="0"/>
                    </a:lnTo>
                    <a:lnTo>
                      <a:pt x="69" y="1"/>
                    </a:lnTo>
                    <a:lnTo>
                      <a:pt x="54" y="4"/>
                    </a:lnTo>
                    <a:lnTo>
                      <a:pt x="26" y="13"/>
                    </a:lnTo>
                    <a:lnTo>
                      <a:pt x="6" y="23"/>
                    </a:lnTo>
                    <a:lnTo>
                      <a:pt x="0" y="27"/>
                    </a:lnTo>
                    <a:lnTo>
                      <a:pt x="1" y="28"/>
                    </a:lnTo>
                    <a:lnTo>
                      <a:pt x="1"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48" name="Freeform 76"/>
              <p:cNvSpPr>
                <a:spLocks/>
              </p:cNvSpPr>
              <p:nvPr/>
            </p:nvSpPr>
            <p:spPr bwMode="auto">
              <a:xfrm>
                <a:off x="3395" y="3438"/>
                <a:ext cx="859" cy="343"/>
              </a:xfrm>
              <a:custGeom>
                <a:avLst/>
                <a:gdLst>
                  <a:gd name="T0" fmla="*/ 453 w 453"/>
                  <a:gd name="T1" fmla="*/ 181 h 181"/>
                  <a:gd name="T2" fmla="*/ 419 w 453"/>
                  <a:gd name="T3" fmla="*/ 180 h 181"/>
                  <a:gd name="T4" fmla="*/ 390 w 453"/>
                  <a:gd name="T5" fmla="*/ 177 h 181"/>
                  <a:gd name="T6" fmla="*/ 363 w 453"/>
                  <a:gd name="T7" fmla="*/ 170 h 181"/>
                  <a:gd name="T8" fmla="*/ 337 w 453"/>
                  <a:gd name="T9" fmla="*/ 161 h 181"/>
                  <a:gd name="T10" fmla="*/ 313 w 453"/>
                  <a:gd name="T11" fmla="*/ 151 h 181"/>
                  <a:gd name="T12" fmla="*/ 291 w 453"/>
                  <a:gd name="T13" fmla="*/ 140 h 181"/>
                  <a:gd name="T14" fmla="*/ 270 w 453"/>
                  <a:gd name="T15" fmla="*/ 127 h 181"/>
                  <a:gd name="T16" fmla="*/ 248 w 453"/>
                  <a:gd name="T17" fmla="*/ 116 h 181"/>
                  <a:gd name="T18" fmla="*/ 227 w 453"/>
                  <a:gd name="T19" fmla="*/ 103 h 181"/>
                  <a:gd name="T20" fmla="*/ 205 w 453"/>
                  <a:gd name="T21" fmla="*/ 90 h 181"/>
                  <a:gd name="T22" fmla="*/ 182 w 453"/>
                  <a:gd name="T23" fmla="*/ 79 h 181"/>
                  <a:gd name="T24" fmla="*/ 159 w 453"/>
                  <a:gd name="T25" fmla="*/ 68 h 181"/>
                  <a:gd name="T26" fmla="*/ 145 w 453"/>
                  <a:gd name="T27" fmla="*/ 63 h 181"/>
                  <a:gd name="T28" fmla="*/ 132 w 453"/>
                  <a:gd name="T29" fmla="*/ 56 h 181"/>
                  <a:gd name="T30" fmla="*/ 121 w 453"/>
                  <a:gd name="T31" fmla="*/ 49 h 181"/>
                  <a:gd name="T32" fmla="*/ 108 w 453"/>
                  <a:gd name="T33" fmla="*/ 41 h 181"/>
                  <a:gd name="T34" fmla="*/ 97 w 453"/>
                  <a:gd name="T35" fmla="*/ 34 h 181"/>
                  <a:gd name="T36" fmla="*/ 84 w 453"/>
                  <a:gd name="T37" fmla="*/ 27 h 181"/>
                  <a:gd name="T38" fmla="*/ 73 w 453"/>
                  <a:gd name="T39" fmla="*/ 20 h 181"/>
                  <a:gd name="T40" fmla="*/ 59 w 453"/>
                  <a:gd name="T41" fmla="*/ 13 h 181"/>
                  <a:gd name="T42" fmla="*/ 45 w 453"/>
                  <a:gd name="T43" fmla="*/ 8 h 181"/>
                  <a:gd name="T44" fmla="*/ 31 w 453"/>
                  <a:gd name="T45" fmla="*/ 4 h 181"/>
                  <a:gd name="T46" fmla="*/ 16 w 453"/>
                  <a:gd name="T47" fmla="*/ 2 h 181"/>
                  <a:gd name="T48" fmla="*/ 0 w 453"/>
                  <a:gd name="T4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181">
                    <a:moveTo>
                      <a:pt x="453" y="181"/>
                    </a:moveTo>
                    <a:lnTo>
                      <a:pt x="419" y="180"/>
                    </a:lnTo>
                    <a:lnTo>
                      <a:pt x="390" y="177"/>
                    </a:lnTo>
                    <a:lnTo>
                      <a:pt x="363" y="170"/>
                    </a:lnTo>
                    <a:lnTo>
                      <a:pt x="337" y="161"/>
                    </a:lnTo>
                    <a:lnTo>
                      <a:pt x="313" y="151"/>
                    </a:lnTo>
                    <a:lnTo>
                      <a:pt x="291" y="140"/>
                    </a:lnTo>
                    <a:lnTo>
                      <a:pt x="270" y="127"/>
                    </a:lnTo>
                    <a:lnTo>
                      <a:pt x="248" y="116"/>
                    </a:lnTo>
                    <a:lnTo>
                      <a:pt x="227" y="103"/>
                    </a:lnTo>
                    <a:lnTo>
                      <a:pt x="205" y="90"/>
                    </a:lnTo>
                    <a:lnTo>
                      <a:pt x="182" y="79"/>
                    </a:lnTo>
                    <a:lnTo>
                      <a:pt x="159" y="68"/>
                    </a:lnTo>
                    <a:lnTo>
                      <a:pt x="145" y="63"/>
                    </a:lnTo>
                    <a:lnTo>
                      <a:pt x="132" y="56"/>
                    </a:lnTo>
                    <a:lnTo>
                      <a:pt x="121" y="49"/>
                    </a:lnTo>
                    <a:lnTo>
                      <a:pt x="108" y="41"/>
                    </a:lnTo>
                    <a:lnTo>
                      <a:pt x="97" y="34"/>
                    </a:lnTo>
                    <a:lnTo>
                      <a:pt x="84" y="27"/>
                    </a:lnTo>
                    <a:lnTo>
                      <a:pt x="73" y="20"/>
                    </a:lnTo>
                    <a:lnTo>
                      <a:pt x="59" y="13"/>
                    </a:lnTo>
                    <a:lnTo>
                      <a:pt x="45" y="8"/>
                    </a:lnTo>
                    <a:lnTo>
                      <a:pt x="31" y="4"/>
                    </a:lnTo>
                    <a:lnTo>
                      <a:pt x="16" y="2"/>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3149" name="Freeform 77"/>
              <p:cNvSpPr>
                <a:spLocks/>
              </p:cNvSpPr>
              <p:nvPr/>
            </p:nvSpPr>
            <p:spPr bwMode="auto">
              <a:xfrm>
                <a:off x="3646" y="3540"/>
                <a:ext cx="608" cy="244"/>
              </a:xfrm>
              <a:custGeom>
                <a:avLst/>
                <a:gdLst>
                  <a:gd name="T0" fmla="*/ 321 w 321"/>
                  <a:gd name="T1" fmla="*/ 127 h 127"/>
                  <a:gd name="T2" fmla="*/ 321 w 321"/>
                  <a:gd name="T3" fmla="*/ 125 h 127"/>
                  <a:gd name="T4" fmla="*/ 287 w 321"/>
                  <a:gd name="T5" fmla="*/ 124 h 127"/>
                  <a:gd name="T6" fmla="*/ 258 w 321"/>
                  <a:gd name="T7" fmla="*/ 121 h 127"/>
                  <a:gd name="T8" fmla="*/ 231 w 321"/>
                  <a:gd name="T9" fmla="*/ 114 h 127"/>
                  <a:gd name="T10" fmla="*/ 205 w 321"/>
                  <a:gd name="T11" fmla="*/ 104 h 127"/>
                  <a:gd name="T12" fmla="*/ 181 w 321"/>
                  <a:gd name="T13" fmla="*/ 95 h 127"/>
                  <a:gd name="T14" fmla="*/ 172 w 321"/>
                  <a:gd name="T15" fmla="*/ 89 h 127"/>
                  <a:gd name="T16" fmla="*/ 150 w 321"/>
                  <a:gd name="T17" fmla="*/ 77 h 127"/>
                  <a:gd name="T18" fmla="*/ 124 w 321"/>
                  <a:gd name="T19" fmla="*/ 63 h 127"/>
                  <a:gd name="T20" fmla="*/ 96 w 321"/>
                  <a:gd name="T21" fmla="*/ 47 h 127"/>
                  <a:gd name="T22" fmla="*/ 81 w 321"/>
                  <a:gd name="T23" fmla="*/ 38 h 127"/>
                  <a:gd name="T24" fmla="*/ 50 w 321"/>
                  <a:gd name="T25" fmla="*/ 23 h 127"/>
                  <a:gd name="T26" fmla="*/ 27 w 321"/>
                  <a:gd name="T27" fmla="*/ 12 h 127"/>
                  <a:gd name="T28" fmla="*/ 13 w 321"/>
                  <a:gd name="T29" fmla="*/ 6 h 127"/>
                  <a:gd name="T30" fmla="*/ 0 w 321"/>
                  <a:gd name="T31" fmla="*/ 0 h 127"/>
                  <a:gd name="T32" fmla="*/ 0 w 321"/>
                  <a:gd name="T33" fmla="*/ 1 h 127"/>
                  <a:gd name="T34" fmla="*/ 0 w 321"/>
                  <a:gd name="T35" fmla="*/ 2 h 127"/>
                  <a:gd name="T36" fmla="*/ 13 w 321"/>
                  <a:gd name="T37" fmla="*/ 9 h 127"/>
                  <a:gd name="T38" fmla="*/ 27 w 321"/>
                  <a:gd name="T39" fmla="*/ 15 h 127"/>
                  <a:gd name="T40" fmla="*/ 50 w 321"/>
                  <a:gd name="T41" fmla="*/ 25 h 127"/>
                  <a:gd name="T42" fmla="*/ 65 w 321"/>
                  <a:gd name="T43" fmla="*/ 33 h 127"/>
                  <a:gd name="T44" fmla="*/ 94 w 321"/>
                  <a:gd name="T45" fmla="*/ 49 h 127"/>
                  <a:gd name="T46" fmla="*/ 108 w 321"/>
                  <a:gd name="T47" fmla="*/ 58 h 127"/>
                  <a:gd name="T48" fmla="*/ 126 w 321"/>
                  <a:gd name="T49" fmla="*/ 68 h 127"/>
                  <a:gd name="T50" fmla="*/ 148 w 321"/>
                  <a:gd name="T51" fmla="*/ 80 h 127"/>
                  <a:gd name="T52" fmla="*/ 181 w 321"/>
                  <a:gd name="T53" fmla="*/ 97 h 127"/>
                  <a:gd name="T54" fmla="*/ 205 w 321"/>
                  <a:gd name="T55" fmla="*/ 107 h 127"/>
                  <a:gd name="T56" fmla="*/ 231 w 321"/>
                  <a:gd name="T57" fmla="*/ 116 h 127"/>
                  <a:gd name="T58" fmla="*/ 258 w 321"/>
                  <a:gd name="T59" fmla="*/ 123 h 127"/>
                  <a:gd name="T60" fmla="*/ 287 w 321"/>
                  <a:gd name="T61" fmla="*/ 126 h 127"/>
                  <a:gd name="T62" fmla="*/ 321 w 321"/>
                  <a:gd name="T63"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127">
                    <a:moveTo>
                      <a:pt x="321" y="127"/>
                    </a:moveTo>
                    <a:lnTo>
                      <a:pt x="321" y="125"/>
                    </a:lnTo>
                    <a:lnTo>
                      <a:pt x="287" y="124"/>
                    </a:lnTo>
                    <a:lnTo>
                      <a:pt x="258" y="121"/>
                    </a:lnTo>
                    <a:lnTo>
                      <a:pt x="231" y="114"/>
                    </a:lnTo>
                    <a:lnTo>
                      <a:pt x="205" y="104"/>
                    </a:lnTo>
                    <a:lnTo>
                      <a:pt x="181" y="95"/>
                    </a:lnTo>
                    <a:lnTo>
                      <a:pt x="172" y="89"/>
                    </a:lnTo>
                    <a:lnTo>
                      <a:pt x="150" y="77"/>
                    </a:lnTo>
                    <a:lnTo>
                      <a:pt x="124" y="63"/>
                    </a:lnTo>
                    <a:lnTo>
                      <a:pt x="96" y="47"/>
                    </a:lnTo>
                    <a:lnTo>
                      <a:pt x="81" y="38"/>
                    </a:lnTo>
                    <a:lnTo>
                      <a:pt x="50" y="23"/>
                    </a:lnTo>
                    <a:lnTo>
                      <a:pt x="27" y="12"/>
                    </a:lnTo>
                    <a:lnTo>
                      <a:pt x="13" y="6"/>
                    </a:lnTo>
                    <a:lnTo>
                      <a:pt x="0" y="0"/>
                    </a:lnTo>
                    <a:lnTo>
                      <a:pt x="0" y="1"/>
                    </a:lnTo>
                    <a:lnTo>
                      <a:pt x="0" y="2"/>
                    </a:lnTo>
                    <a:lnTo>
                      <a:pt x="13" y="9"/>
                    </a:lnTo>
                    <a:lnTo>
                      <a:pt x="27" y="15"/>
                    </a:lnTo>
                    <a:lnTo>
                      <a:pt x="50" y="25"/>
                    </a:lnTo>
                    <a:lnTo>
                      <a:pt x="65" y="33"/>
                    </a:lnTo>
                    <a:lnTo>
                      <a:pt x="94" y="49"/>
                    </a:lnTo>
                    <a:lnTo>
                      <a:pt x="108" y="58"/>
                    </a:lnTo>
                    <a:lnTo>
                      <a:pt x="126" y="68"/>
                    </a:lnTo>
                    <a:lnTo>
                      <a:pt x="148" y="80"/>
                    </a:lnTo>
                    <a:lnTo>
                      <a:pt x="181" y="97"/>
                    </a:lnTo>
                    <a:lnTo>
                      <a:pt x="205" y="107"/>
                    </a:lnTo>
                    <a:lnTo>
                      <a:pt x="231" y="116"/>
                    </a:lnTo>
                    <a:lnTo>
                      <a:pt x="258" y="123"/>
                    </a:lnTo>
                    <a:lnTo>
                      <a:pt x="287" y="126"/>
                    </a:lnTo>
                    <a:lnTo>
                      <a:pt x="321"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50" name="Freeform 78"/>
              <p:cNvSpPr>
                <a:spLocks/>
              </p:cNvSpPr>
              <p:nvPr/>
            </p:nvSpPr>
            <p:spPr bwMode="auto">
              <a:xfrm>
                <a:off x="3577" y="3498"/>
                <a:ext cx="72" cy="47"/>
              </a:xfrm>
              <a:custGeom>
                <a:avLst/>
                <a:gdLst>
                  <a:gd name="T0" fmla="*/ 36 w 38"/>
                  <a:gd name="T1" fmla="*/ 23 h 24"/>
                  <a:gd name="T2" fmla="*/ 38 w 38"/>
                  <a:gd name="T3" fmla="*/ 22 h 24"/>
                  <a:gd name="T4" fmla="*/ 26 w 38"/>
                  <a:gd name="T5" fmla="*/ 15 h 24"/>
                  <a:gd name="T6" fmla="*/ 13 w 38"/>
                  <a:gd name="T7" fmla="*/ 7 h 24"/>
                  <a:gd name="T8" fmla="*/ 2 w 38"/>
                  <a:gd name="T9" fmla="*/ 0 h 24"/>
                  <a:gd name="T10" fmla="*/ 1 w 38"/>
                  <a:gd name="T11" fmla="*/ 1 h 24"/>
                  <a:gd name="T12" fmla="*/ 0 w 38"/>
                  <a:gd name="T13" fmla="*/ 2 h 24"/>
                  <a:gd name="T14" fmla="*/ 11 w 38"/>
                  <a:gd name="T15" fmla="*/ 9 h 24"/>
                  <a:gd name="T16" fmla="*/ 24 w 38"/>
                  <a:gd name="T17" fmla="*/ 17 h 24"/>
                  <a:gd name="T18" fmla="*/ 24 w 38"/>
                  <a:gd name="T19" fmla="*/ 17 h 24"/>
                  <a:gd name="T20" fmla="*/ 36 w 38"/>
                  <a:gd name="T21" fmla="*/ 24 h 24"/>
                  <a:gd name="T22" fmla="*/ 36 w 38"/>
                  <a:gd name="T23"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4">
                    <a:moveTo>
                      <a:pt x="36" y="23"/>
                    </a:moveTo>
                    <a:lnTo>
                      <a:pt x="38" y="22"/>
                    </a:lnTo>
                    <a:lnTo>
                      <a:pt x="26" y="15"/>
                    </a:lnTo>
                    <a:lnTo>
                      <a:pt x="13" y="7"/>
                    </a:lnTo>
                    <a:lnTo>
                      <a:pt x="2" y="0"/>
                    </a:lnTo>
                    <a:lnTo>
                      <a:pt x="1" y="1"/>
                    </a:lnTo>
                    <a:lnTo>
                      <a:pt x="0" y="2"/>
                    </a:lnTo>
                    <a:lnTo>
                      <a:pt x="11" y="9"/>
                    </a:lnTo>
                    <a:lnTo>
                      <a:pt x="24" y="17"/>
                    </a:lnTo>
                    <a:lnTo>
                      <a:pt x="24" y="17"/>
                    </a:lnTo>
                    <a:lnTo>
                      <a:pt x="36" y="24"/>
                    </a:lnTo>
                    <a:lnTo>
                      <a:pt x="36"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51" name="Freeform 79"/>
              <p:cNvSpPr>
                <a:spLocks/>
              </p:cNvSpPr>
              <p:nvPr/>
            </p:nvSpPr>
            <p:spPr bwMode="auto">
              <a:xfrm>
                <a:off x="3555" y="3483"/>
                <a:ext cx="49" cy="28"/>
              </a:xfrm>
              <a:custGeom>
                <a:avLst/>
                <a:gdLst>
                  <a:gd name="T0" fmla="*/ 14 w 25"/>
                  <a:gd name="T1" fmla="*/ 7 h 14"/>
                  <a:gd name="T2" fmla="*/ 25 w 25"/>
                  <a:gd name="T3" fmla="*/ 14 h 14"/>
                  <a:gd name="T4" fmla="*/ 0 w 25"/>
                  <a:gd name="T5" fmla="*/ 0 h 14"/>
                  <a:gd name="T6" fmla="*/ 0 w 25"/>
                  <a:gd name="T7" fmla="*/ 1 h 14"/>
                  <a:gd name="T8" fmla="*/ 0 w 25"/>
                  <a:gd name="T9" fmla="*/ 2 h 14"/>
                  <a:gd name="T10" fmla="*/ 13 w 25"/>
                  <a:gd name="T11" fmla="*/ 9 h 14"/>
                  <a:gd name="T12" fmla="*/ 13 w 25"/>
                  <a:gd name="T13" fmla="*/ 8 h 14"/>
                  <a:gd name="T14" fmla="*/ 14 w 25"/>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4">
                    <a:moveTo>
                      <a:pt x="14" y="7"/>
                    </a:moveTo>
                    <a:lnTo>
                      <a:pt x="25" y="14"/>
                    </a:lnTo>
                    <a:lnTo>
                      <a:pt x="0" y="0"/>
                    </a:lnTo>
                    <a:lnTo>
                      <a:pt x="0" y="1"/>
                    </a:lnTo>
                    <a:lnTo>
                      <a:pt x="0" y="2"/>
                    </a:lnTo>
                    <a:lnTo>
                      <a:pt x="13" y="9"/>
                    </a:lnTo>
                    <a:lnTo>
                      <a:pt x="13" y="8"/>
                    </a:lnTo>
                    <a:lnTo>
                      <a:pt x="14"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52" name="Freeform 80"/>
              <p:cNvSpPr>
                <a:spLocks/>
              </p:cNvSpPr>
              <p:nvPr/>
            </p:nvSpPr>
            <p:spPr bwMode="auto">
              <a:xfrm>
                <a:off x="3395" y="3434"/>
                <a:ext cx="163" cy="57"/>
              </a:xfrm>
              <a:custGeom>
                <a:avLst/>
                <a:gdLst>
                  <a:gd name="T0" fmla="*/ 84 w 85"/>
                  <a:gd name="T1" fmla="*/ 28 h 29"/>
                  <a:gd name="T2" fmla="*/ 85 w 85"/>
                  <a:gd name="T3" fmla="*/ 27 h 29"/>
                  <a:gd name="T4" fmla="*/ 79 w 85"/>
                  <a:gd name="T5" fmla="*/ 23 h 29"/>
                  <a:gd name="T6" fmla="*/ 59 w 85"/>
                  <a:gd name="T7" fmla="*/ 13 h 29"/>
                  <a:gd name="T8" fmla="*/ 31 w 85"/>
                  <a:gd name="T9" fmla="*/ 4 h 29"/>
                  <a:gd name="T10" fmla="*/ 16 w 85"/>
                  <a:gd name="T11" fmla="*/ 1 h 29"/>
                  <a:gd name="T12" fmla="*/ 0 w 85"/>
                  <a:gd name="T13" fmla="*/ 0 h 29"/>
                  <a:gd name="T14" fmla="*/ 0 w 85"/>
                  <a:gd name="T15" fmla="*/ 3 h 29"/>
                  <a:gd name="T16" fmla="*/ 16 w 85"/>
                  <a:gd name="T17" fmla="*/ 4 h 29"/>
                  <a:gd name="T18" fmla="*/ 31 w 85"/>
                  <a:gd name="T19" fmla="*/ 6 h 29"/>
                  <a:gd name="T20" fmla="*/ 59 w 85"/>
                  <a:gd name="T21" fmla="*/ 15 h 29"/>
                  <a:gd name="T22" fmla="*/ 66 w 85"/>
                  <a:gd name="T23" fmla="*/ 19 h 29"/>
                  <a:gd name="T24" fmla="*/ 71 w 85"/>
                  <a:gd name="T25" fmla="*/ 22 h 29"/>
                  <a:gd name="T26" fmla="*/ 84 w 85"/>
                  <a:gd name="T27" fmla="*/ 29 h 29"/>
                  <a:gd name="T28" fmla="*/ 84 w 85"/>
                  <a:gd name="T29"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9">
                    <a:moveTo>
                      <a:pt x="84" y="28"/>
                    </a:moveTo>
                    <a:lnTo>
                      <a:pt x="85" y="27"/>
                    </a:lnTo>
                    <a:lnTo>
                      <a:pt x="79" y="23"/>
                    </a:lnTo>
                    <a:lnTo>
                      <a:pt x="59" y="13"/>
                    </a:lnTo>
                    <a:lnTo>
                      <a:pt x="31" y="4"/>
                    </a:lnTo>
                    <a:lnTo>
                      <a:pt x="16" y="1"/>
                    </a:lnTo>
                    <a:lnTo>
                      <a:pt x="0" y="0"/>
                    </a:lnTo>
                    <a:lnTo>
                      <a:pt x="0" y="3"/>
                    </a:lnTo>
                    <a:lnTo>
                      <a:pt x="16" y="4"/>
                    </a:lnTo>
                    <a:lnTo>
                      <a:pt x="31" y="6"/>
                    </a:lnTo>
                    <a:lnTo>
                      <a:pt x="59" y="15"/>
                    </a:lnTo>
                    <a:lnTo>
                      <a:pt x="66" y="19"/>
                    </a:lnTo>
                    <a:lnTo>
                      <a:pt x="71" y="22"/>
                    </a:lnTo>
                    <a:lnTo>
                      <a:pt x="84" y="29"/>
                    </a:lnTo>
                    <a:lnTo>
                      <a:pt x="84"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53" name="Line 81"/>
              <p:cNvSpPr>
                <a:spLocks noChangeShapeType="1"/>
              </p:cNvSpPr>
              <p:nvPr/>
            </p:nvSpPr>
            <p:spPr bwMode="auto">
              <a:xfrm>
                <a:off x="2185" y="3438"/>
                <a:ext cx="120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55" name="Freeform 83"/>
              <p:cNvSpPr>
                <a:spLocks/>
              </p:cNvSpPr>
              <p:nvPr/>
            </p:nvSpPr>
            <p:spPr bwMode="auto">
              <a:xfrm>
                <a:off x="1326" y="3309"/>
                <a:ext cx="859" cy="342"/>
              </a:xfrm>
              <a:custGeom>
                <a:avLst/>
                <a:gdLst>
                  <a:gd name="T0" fmla="*/ 0 w 453"/>
                  <a:gd name="T1" fmla="*/ 181 h 181"/>
                  <a:gd name="T2" fmla="*/ 34 w 453"/>
                  <a:gd name="T3" fmla="*/ 180 h 181"/>
                  <a:gd name="T4" fmla="*/ 63 w 453"/>
                  <a:gd name="T5" fmla="*/ 177 h 181"/>
                  <a:gd name="T6" fmla="*/ 90 w 453"/>
                  <a:gd name="T7" fmla="*/ 170 h 181"/>
                  <a:gd name="T8" fmla="*/ 116 w 453"/>
                  <a:gd name="T9" fmla="*/ 161 h 181"/>
                  <a:gd name="T10" fmla="*/ 140 w 453"/>
                  <a:gd name="T11" fmla="*/ 151 h 181"/>
                  <a:gd name="T12" fmla="*/ 162 w 453"/>
                  <a:gd name="T13" fmla="*/ 140 h 181"/>
                  <a:gd name="T14" fmla="*/ 184 w 453"/>
                  <a:gd name="T15" fmla="*/ 127 h 181"/>
                  <a:gd name="T16" fmla="*/ 206 w 453"/>
                  <a:gd name="T17" fmla="*/ 116 h 181"/>
                  <a:gd name="T18" fmla="*/ 226 w 453"/>
                  <a:gd name="T19" fmla="*/ 103 h 181"/>
                  <a:gd name="T20" fmla="*/ 248 w 453"/>
                  <a:gd name="T21" fmla="*/ 90 h 181"/>
                  <a:gd name="T22" fmla="*/ 271 w 453"/>
                  <a:gd name="T23" fmla="*/ 79 h 181"/>
                  <a:gd name="T24" fmla="*/ 294 w 453"/>
                  <a:gd name="T25" fmla="*/ 68 h 181"/>
                  <a:gd name="T26" fmla="*/ 308 w 453"/>
                  <a:gd name="T27" fmla="*/ 63 h 181"/>
                  <a:gd name="T28" fmla="*/ 321 w 453"/>
                  <a:gd name="T29" fmla="*/ 56 h 181"/>
                  <a:gd name="T30" fmla="*/ 332 w 453"/>
                  <a:gd name="T31" fmla="*/ 49 h 181"/>
                  <a:gd name="T32" fmla="*/ 345 w 453"/>
                  <a:gd name="T33" fmla="*/ 41 h 181"/>
                  <a:gd name="T34" fmla="*/ 356 w 453"/>
                  <a:gd name="T35" fmla="*/ 34 h 181"/>
                  <a:gd name="T36" fmla="*/ 369 w 453"/>
                  <a:gd name="T37" fmla="*/ 27 h 181"/>
                  <a:gd name="T38" fmla="*/ 381 w 453"/>
                  <a:gd name="T39" fmla="*/ 20 h 181"/>
                  <a:gd name="T40" fmla="*/ 394 w 453"/>
                  <a:gd name="T41" fmla="*/ 13 h 181"/>
                  <a:gd name="T42" fmla="*/ 408 w 453"/>
                  <a:gd name="T43" fmla="*/ 9 h 181"/>
                  <a:gd name="T44" fmla="*/ 422 w 453"/>
                  <a:gd name="T45" fmla="*/ 4 h 181"/>
                  <a:gd name="T46" fmla="*/ 437 w 453"/>
                  <a:gd name="T47" fmla="*/ 2 h 181"/>
                  <a:gd name="T48" fmla="*/ 453 w 453"/>
                  <a:gd name="T4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181">
                    <a:moveTo>
                      <a:pt x="0" y="181"/>
                    </a:moveTo>
                    <a:lnTo>
                      <a:pt x="34" y="180"/>
                    </a:lnTo>
                    <a:lnTo>
                      <a:pt x="63" y="177"/>
                    </a:lnTo>
                    <a:lnTo>
                      <a:pt x="90" y="170"/>
                    </a:lnTo>
                    <a:lnTo>
                      <a:pt x="116" y="161"/>
                    </a:lnTo>
                    <a:lnTo>
                      <a:pt x="140" y="151"/>
                    </a:lnTo>
                    <a:lnTo>
                      <a:pt x="162" y="140"/>
                    </a:lnTo>
                    <a:lnTo>
                      <a:pt x="184" y="127"/>
                    </a:lnTo>
                    <a:lnTo>
                      <a:pt x="206" y="116"/>
                    </a:lnTo>
                    <a:lnTo>
                      <a:pt x="226" y="103"/>
                    </a:lnTo>
                    <a:lnTo>
                      <a:pt x="248" y="90"/>
                    </a:lnTo>
                    <a:lnTo>
                      <a:pt x="271" y="79"/>
                    </a:lnTo>
                    <a:lnTo>
                      <a:pt x="294" y="68"/>
                    </a:lnTo>
                    <a:lnTo>
                      <a:pt x="308" y="63"/>
                    </a:lnTo>
                    <a:lnTo>
                      <a:pt x="321" y="56"/>
                    </a:lnTo>
                    <a:lnTo>
                      <a:pt x="332" y="49"/>
                    </a:lnTo>
                    <a:lnTo>
                      <a:pt x="345" y="41"/>
                    </a:lnTo>
                    <a:lnTo>
                      <a:pt x="356" y="34"/>
                    </a:lnTo>
                    <a:lnTo>
                      <a:pt x="369" y="27"/>
                    </a:lnTo>
                    <a:lnTo>
                      <a:pt x="381" y="20"/>
                    </a:lnTo>
                    <a:lnTo>
                      <a:pt x="394" y="13"/>
                    </a:lnTo>
                    <a:lnTo>
                      <a:pt x="408" y="9"/>
                    </a:lnTo>
                    <a:lnTo>
                      <a:pt x="422" y="4"/>
                    </a:lnTo>
                    <a:lnTo>
                      <a:pt x="437" y="2"/>
                    </a:lnTo>
                    <a:lnTo>
                      <a:pt x="453"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3156" name="Freeform 84"/>
              <p:cNvSpPr>
                <a:spLocks/>
              </p:cNvSpPr>
              <p:nvPr/>
            </p:nvSpPr>
            <p:spPr bwMode="auto">
              <a:xfrm>
                <a:off x="1326" y="3412"/>
                <a:ext cx="608" cy="242"/>
              </a:xfrm>
              <a:custGeom>
                <a:avLst/>
                <a:gdLst>
                  <a:gd name="T0" fmla="*/ 0 w 321"/>
                  <a:gd name="T1" fmla="*/ 125 h 127"/>
                  <a:gd name="T2" fmla="*/ 0 w 321"/>
                  <a:gd name="T3" fmla="*/ 127 h 127"/>
                  <a:gd name="T4" fmla="*/ 34 w 321"/>
                  <a:gd name="T5" fmla="*/ 126 h 127"/>
                  <a:gd name="T6" fmla="*/ 63 w 321"/>
                  <a:gd name="T7" fmla="*/ 123 h 127"/>
                  <a:gd name="T8" fmla="*/ 90 w 321"/>
                  <a:gd name="T9" fmla="*/ 116 h 127"/>
                  <a:gd name="T10" fmla="*/ 116 w 321"/>
                  <a:gd name="T11" fmla="*/ 107 h 127"/>
                  <a:gd name="T12" fmla="*/ 140 w 321"/>
                  <a:gd name="T13" fmla="*/ 98 h 127"/>
                  <a:gd name="T14" fmla="*/ 173 w 321"/>
                  <a:gd name="T15" fmla="*/ 80 h 127"/>
                  <a:gd name="T16" fmla="*/ 195 w 321"/>
                  <a:gd name="T17" fmla="*/ 68 h 127"/>
                  <a:gd name="T18" fmla="*/ 214 w 321"/>
                  <a:gd name="T19" fmla="*/ 58 h 127"/>
                  <a:gd name="T20" fmla="*/ 227 w 321"/>
                  <a:gd name="T21" fmla="*/ 49 h 127"/>
                  <a:gd name="T22" fmla="*/ 256 w 321"/>
                  <a:gd name="T23" fmla="*/ 33 h 127"/>
                  <a:gd name="T24" fmla="*/ 271 w 321"/>
                  <a:gd name="T25" fmla="*/ 25 h 127"/>
                  <a:gd name="T26" fmla="*/ 294 w 321"/>
                  <a:gd name="T27" fmla="*/ 15 h 127"/>
                  <a:gd name="T28" fmla="*/ 308 w 321"/>
                  <a:gd name="T29" fmla="*/ 9 h 127"/>
                  <a:gd name="T30" fmla="*/ 321 w 321"/>
                  <a:gd name="T31" fmla="*/ 2 h 127"/>
                  <a:gd name="T32" fmla="*/ 321 w 321"/>
                  <a:gd name="T33" fmla="*/ 1 h 127"/>
                  <a:gd name="T34" fmla="*/ 321 w 321"/>
                  <a:gd name="T35" fmla="*/ 0 h 127"/>
                  <a:gd name="T36" fmla="*/ 308 w 321"/>
                  <a:gd name="T37" fmla="*/ 7 h 127"/>
                  <a:gd name="T38" fmla="*/ 294 w 321"/>
                  <a:gd name="T39" fmla="*/ 12 h 127"/>
                  <a:gd name="T40" fmla="*/ 271 w 321"/>
                  <a:gd name="T41" fmla="*/ 23 h 127"/>
                  <a:gd name="T42" fmla="*/ 240 w 321"/>
                  <a:gd name="T43" fmla="*/ 38 h 127"/>
                  <a:gd name="T44" fmla="*/ 225 w 321"/>
                  <a:gd name="T45" fmla="*/ 47 h 127"/>
                  <a:gd name="T46" fmla="*/ 197 w 321"/>
                  <a:gd name="T47" fmla="*/ 63 h 127"/>
                  <a:gd name="T48" fmla="*/ 171 w 321"/>
                  <a:gd name="T49" fmla="*/ 77 h 127"/>
                  <a:gd name="T50" fmla="*/ 149 w 321"/>
                  <a:gd name="T51" fmla="*/ 89 h 127"/>
                  <a:gd name="T52" fmla="*/ 140 w 321"/>
                  <a:gd name="T53" fmla="*/ 95 h 127"/>
                  <a:gd name="T54" fmla="*/ 116 w 321"/>
                  <a:gd name="T55" fmla="*/ 104 h 127"/>
                  <a:gd name="T56" fmla="*/ 90 w 321"/>
                  <a:gd name="T57" fmla="*/ 114 h 127"/>
                  <a:gd name="T58" fmla="*/ 63 w 321"/>
                  <a:gd name="T59" fmla="*/ 121 h 127"/>
                  <a:gd name="T60" fmla="*/ 34 w 321"/>
                  <a:gd name="T61" fmla="*/ 124 h 127"/>
                  <a:gd name="T62" fmla="*/ 0 w 321"/>
                  <a:gd name="T63" fmla="*/ 12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127">
                    <a:moveTo>
                      <a:pt x="0" y="125"/>
                    </a:moveTo>
                    <a:lnTo>
                      <a:pt x="0" y="127"/>
                    </a:lnTo>
                    <a:lnTo>
                      <a:pt x="34" y="126"/>
                    </a:lnTo>
                    <a:lnTo>
                      <a:pt x="63" y="123"/>
                    </a:lnTo>
                    <a:lnTo>
                      <a:pt x="90" y="116"/>
                    </a:lnTo>
                    <a:lnTo>
                      <a:pt x="116" y="107"/>
                    </a:lnTo>
                    <a:lnTo>
                      <a:pt x="140" y="98"/>
                    </a:lnTo>
                    <a:lnTo>
                      <a:pt x="173" y="80"/>
                    </a:lnTo>
                    <a:lnTo>
                      <a:pt x="195" y="68"/>
                    </a:lnTo>
                    <a:lnTo>
                      <a:pt x="214" y="58"/>
                    </a:lnTo>
                    <a:lnTo>
                      <a:pt x="227" y="49"/>
                    </a:lnTo>
                    <a:lnTo>
                      <a:pt x="256" y="33"/>
                    </a:lnTo>
                    <a:lnTo>
                      <a:pt x="271" y="25"/>
                    </a:lnTo>
                    <a:lnTo>
                      <a:pt x="294" y="15"/>
                    </a:lnTo>
                    <a:lnTo>
                      <a:pt x="308" y="9"/>
                    </a:lnTo>
                    <a:lnTo>
                      <a:pt x="321" y="2"/>
                    </a:lnTo>
                    <a:lnTo>
                      <a:pt x="321" y="1"/>
                    </a:lnTo>
                    <a:lnTo>
                      <a:pt x="321" y="0"/>
                    </a:lnTo>
                    <a:lnTo>
                      <a:pt x="308" y="7"/>
                    </a:lnTo>
                    <a:lnTo>
                      <a:pt x="294" y="12"/>
                    </a:lnTo>
                    <a:lnTo>
                      <a:pt x="271" y="23"/>
                    </a:lnTo>
                    <a:lnTo>
                      <a:pt x="240" y="38"/>
                    </a:lnTo>
                    <a:lnTo>
                      <a:pt x="225" y="47"/>
                    </a:lnTo>
                    <a:lnTo>
                      <a:pt x="197" y="63"/>
                    </a:lnTo>
                    <a:lnTo>
                      <a:pt x="171" y="77"/>
                    </a:lnTo>
                    <a:lnTo>
                      <a:pt x="149" y="89"/>
                    </a:lnTo>
                    <a:lnTo>
                      <a:pt x="140" y="95"/>
                    </a:lnTo>
                    <a:lnTo>
                      <a:pt x="116" y="104"/>
                    </a:lnTo>
                    <a:lnTo>
                      <a:pt x="90" y="114"/>
                    </a:lnTo>
                    <a:lnTo>
                      <a:pt x="63" y="121"/>
                    </a:lnTo>
                    <a:lnTo>
                      <a:pt x="34" y="124"/>
                    </a:lnTo>
                    <a:lnTo>
                      <a:pt x="0" y="1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57" name="Freeform 85"/>
              <p:cNvSpPr>
                <a:spLocks/>
              </p:cNvSpPr>
              <p:nvPr/>
            </p:nvSpPr>
            <p:spPr bwMode="auto">
              <a:xfrm>
                <a:off x="1930" y="3369"/>
                <a:ext cx="73" cy="46"/>
              </a:xfrm>
              <a:custGeom>
                <a:avLst/>
                <a:gdLst>
                  <a:gd name="T0" fmla="*/ 1 w 38"/>
                  <a:gd name="T1" fmla="*/ 24 h 24"/>
                  <a:gd name="T2" fmla="*/ 13 w 38"/>
                  <a:gd name="T3" fmla="*/ 17 h 24"/>
                  <a:gd name="T4" fmla="*/ 13 w 38"/>
                  <a:gd name="T5" fmla="*/ 17 h 24"/>
                  <a:gd name="T6" fmla="*/ 26 w 38"/>
                  <a:gd name="T7" fmla="*/ 9 h 24"/>
                  <a:gd name="T8" fmla="*/ 38 w 38"/>
                  <a:gd name="T9" fmla="*/ 2 h 24"/>
                  <a:gd name="T10" fmla="*/ 36 w 38"/>
                  <a:gd name="T11" fmla="*/ 1 h 24"/>
                  <a:gd name="T12" fmla="*/ 35 w 38"/>
                  <a:gd name="T13" fmla="*/ 0 h 24"/>
                  <a:gd name="T14" fmla="*/ 24 w 38"/>
                  <a:gd name="T15" fmla="*/ 7 h 24"/>
                  <a:gd name="T16" fmla="*/ 11 w 38"/>
                  <a:gd name="T17" fmla="*/ 15 h 24"/>
                  <a:gd name="T18" fmla="*/ 0 w 38"/>
                  <a:gd name="T19" fmla="*/ 22 h 24"/>
                  <a:gd name="T20" fmla="*/ 1 w 38"/>
                  <a:gd name="T21" fmla="*/ 23 h 24"/>
                  <a:gd name="T22" fmla="*/ 1 w 38"/>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4">
                    <a:moveTo>
                      <a:pt x="1" y="24"/>
                    </a:moveTo>
                    <a:lnTo>
                      <a:pt x="13" y="17"/>
                    </a:lnTo>
                    <a:lnTo>
                      <a:pt x="13" y="17"/>
                    </a:lnTo>
                    <a:lnTo>
                      <a:pt x="26" y="9"/>
                    </a:lnTo>
                    <a:lnTo>
                      <a:pt x="38" y="2"/>
                    </a:lnTo>
                    <a:lnTo>
                      <a:pt x="36" y="1"/>
                    </a:lnTo>
                    <a:lnTo>
                      <a:pt x="35" y="0"/>
                    </a:lnTo>
                    <a:lnTo>
                      <a:pt x="24" y="7"/>
                    </a:lnTo>
                    <a:lnTo>
                      <a:pt x="11" y="15"/>
                    </a:lnTo>
                    <a:lnTo>
                      <a:pt x="0" y="22"/>
                    </a:lnTo>
                    <a:lnTo>
                      <a:pt x="1" y="23"/>
                    </a:lnTo>
                    <a:lnTo>
                      <a:pt x="1"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58" name="Freeform 86"/>
              <p:cNvSpPr>
                <a:spLocks/>
              </p:cNvSpPr>
              <p:nvPr/>
            </p:nvSpPr>
            <p:spPr bwMode="auto">
              <a:xfrm>
                <a:off x="1975" y="3355"/>
                <a:ext cx="50" cy="26"/>
              </a:xfrm>
              <a:custGeom>
                <a:avLst/>
                <a:gdLst>
                  <a:gd name="T0" fmla="*/ 12 w 25"/>
                  <a:gd name="T1" fmla="*/ 8 h 14"/>
                  <a:gd name="T2" fmla="*/ 12 w 25"/>
                  <a:gd name="T3" fmla="*/ 9 h 14"/>
                  <a:gd name="T4" fmla="*/ 25 w 25"/>
                  <a:gd name="T5" fmla="*/ 2 h 14"/>
                  <a:gd name="T6" fmla="*/ 25 w 25"/>
                  <a:gd name="T7" fmla="*/ 1 h 14"/>
                  <a:gd name="T8" fmla="*/ 25 w 25"/>
                  <a:gd name="T9" fmla="*/ 0 h 14"/>
                  <a:gd name="T10" fmla="*/ 0 w 25"/>
                  <a:gd name="T11" fmla="*/ 14 h 14"/>
                  <a:gd name="T12" fmla="*/ 11 w 25"/>
                  <a:gd name="T13" fmla="*/ 7 h 14"/>
                  <a:gd name="T14" fmla="*/ 12 w 25"/>
                  <a:gd name="T15" fmla="*/ 8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4">
                    <a:moveTo>
                      <a:pt x="12" y="8"/>
                    </a:moveTo>
                    <a:lnTo>
                      <a:pt x="12" y="9"/>
                    </a:lnTo>
                    <a:lnTo>
                      <a:pt x="25" y="2"/>
                    </a:lnTo>
                    <a:lnTo>
                      <a:pt x="25" y="1"/>
                    </a:lnTo>
                    <a:lnTo>
                      <a:pt x="25" y="0"/>
                    </a:lnTo>
                    <a:lnTo>
                      <a:pt x="0" y="14"/>
                    </a:lnTo>
                    <a:lnTo>
                      <a:pt x="11" y="7"/>
                    </a:lnTo>
                    <a:lnTo>
                      <a:pt x="12"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59" name="Freeform 87"/>
              <p:cNvSpPr>
                <a:spLocks/>
              </p:cNvSpPr>
              <p:nvPr/>
            </p:nvSpPr>
            <p:spPr bwMode="auto">
              <a:xfrm>
                <a:off x="2021" y="3304"/>
                <a:ext cx="164" cy="57"/>
              </a:xfrm>
              <a:custGeom>
                <a:avLst/>
                <a:gdLst>
                  <a:gd name="T0" fmla="*/ 1 w 85"/>
                  <a:gd name="T1" fmla="*/ 29 h 29"/>
                  <a:gd name="T2" fmla="*/ 14 w 85"/>
                  <a:gd name="T3" fmla="*/ 22 h 29"/>
                  <a:gd name="T4" fmla="*/ 19 w 85"/>
                  <a:gd name="T5" fmla="*/ 19 h 29"/>
                  <a:gd name="T6" fmla="*/ 26 w 85"/>
                  <a:gd name="T7" fmla="*/ 15 h 29"/>
                  <a:gd name="T8" fmla="*/ 54 w 85"/>
                  <a:gd name="T9" fmla="*/ 6 h 29"/>
                  <a:gd name="T10" fmla="*/ 69 w 85"/>
                  <a:gd name="T11" fmla="*/ 4 h 29"/>
                  <a:gd name="T12" fmla="*/ 85 w 85"/>
                  <a:gd name="T13" fmla="*/ 3 h 29"/>
                  <a:gd name="T14" fmla="*/ 85 w 85"/>
                  <a:gd name="T15" fmla="*/ 0 h 29"/>
                  <a:gd name="T16" fmla="*/ 69 w 85"/>
                  <a:gd name="T17" fmla="*/ 1 h 29"/>
                  <a:gd name="T18" fmla="*/ 54 w 85"/>
                  <a:gd name="T19" fmla="*/ 4 h 29"/>
                  <a:gd name="T20" fmla="*/ 26 w 85"/>
                  <a:gd name="T21" fmla="*/ 13 h 29"/>
                  <a:gd name="T22" fmla="*/ 6 w 85"/>
                  <a:gd name="T23" fmla="*/ 23 h 29"/>
                  <a:gd name="T24" fmla="*/ 0 w 85"/>
                  <a:gd name="T25" fmla="*/ 27 h 29"/>
                  <a:gd name="T26" fmla="*/ 1 w 85"/>
                  <a:gd name="T27" fmla="*/ 28 h 29"/>
                  <a:gd name="T28" fmla="*/ 1 w 85"/>
                  <a:gd name="T2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9">
                    <a:moveTo>
                      <a:pt x="1" y="29"/>
                    </a:moveTo>
                    <a:lnTo>
                      <a:pt x="14" y="22"/>
                    </a:lnTo>
                    <a:lnTo>
                      <a:pt x="19" y="19"/>
                    </a:lnTo>
                    <a:lnTo>
                      <a:pt x="26" y="15"/>
                    </a:lnTo>
                    <a:lnTo>
                      <a:pt x="54" y="6"/>
                    </a:lnTo>
                    <a:lnTo>
                      <a:pt x="69" y="4"/>
                    </a:lnTo>
                    <a:lnTo>
                      <a:pt x="85" y="3"/>
                    </a:lnTo>
                    <a:lnTo>
                      <a:pt x="85" y="0"/>
                    </a:lnTo>
                    <a:lnTo>
                      <a:pt x="69" y="1"/>
                    </a:lnTo>
                    <a:lnTo>
                      <a:pt x="54" y="4"/>
                    </a:lnTo>
                    <a:lnTo>
                      <a:pt x="26" y="13"/>
                    </a:lnTo>
                    <a:lnTo>
                      <a:pt x="6" y="23"/>
                    </a:lnTo>
                    <a:lnTo>
                      <a:pt x="0" y="27"/>
                    </a:lnTo>
                    <a:lnTo>
                      <a:pt x="1" y="28"/>
                    </a:lnTo>
                    <a:lnTo>
                      <a:pt x="1"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60" name="Freeform 88"/>
              <p:cNvSpPr>
                <a:spLocks/>
              </p:cNvSpPr>
              <p:nvPr/>
            </p:nvSpPr>
            <p:spPr bwMode="auto">
              <a:xfrm>
                <a:off x="3395" y="3309"/>
                <a:ext cx="859" cy="342"/>
              </a:xfrm>
              <a:custGeom>
                <a:avLst/>
                <a:gdLst>
                  <a:gd name="T0" fmla="*/ 453 w 453"/>
                  <a:gd name="T1" fmla="*/ 181 h 181"/>
                  <a:gd name="T2" fmla="*/ 419 w 453"/>
                  <a:gd name="T3" fmla="*/ 180 h 181"/>
                  <a:gd name="T4" fmla="*/ 390 w 453"/>
                  <a:gd name="T5" fmla="*/ 177 h 181"/>
                  <a:gd name="T6" fmla="*/ 363 w 453"/>
                  <a:gd name="T7" fmla="*/ 170 h 181"/>
                  <a:gd name="T8" fmla="*/ 337 w 453"/>
                  <a:gd name="T9" fmla="*/ 161 h 181"/>
                  <a:gd name="T10" fmla="*/ 313 w 453"/>
                  <a:gd name="T11" fmla="*/ 151 h 181"/>
                  <a:gd name="T12" fmla="*/ 291 w 453"/>
                  <a:gd name="T13" fmla="*/ 140 h 181"/>
                  <a:gd name="T14" fmla="*/ 270 w 453"/>
                  <a:gd name="T15" fmla="*/ 127 h 181"/>
                  <a:gd name="T16" fmla="*/ 248 w 453"/>
                  <a:gd name="T17" fmla="*/ 116 h 181"/>
                  <a:gd name="T18" fmla="*/ 227 w 453"/>
                  <a:gd name="T19" fmla="*/ 103 h 181"/>
                  <a:gd name="T20" fmla="*/ 205 w 453"/>
                  <a:gd name="T21" fmla="*/ 90 h 181"/>
                  <a:gd name="T22" fmla="*/ 182 w 453"/>
                  <a:gd name="T23" fmla="*/ 79 h 181"/>
                  <a:gd name="T24" fmla="*/ 159 w 453"/>
                  <a:gd name="T25" fmla="*/ 68 h 181"/>
                  <a:gd name="T26" fmla="*/ 145 w 453"/>
                  <a:gd name="T27" fmla="*/ 63 h 181"/>
                  <a:gd name="T28" fmla="*/ 132 w 453"/>
                  <a:gd name="T29" fmla="*/ 56 h 181"/>
                  <a:gd name="T30" fmla="*/ 121 w 453"/>
                  <a:gd name="T31" fmla="*/ 49 h 181"/>
                  <a:gd name="T32" fmla="*/ 108 w 453"/>
                  <a:gd name="T33" fmla="*/ 41 h 181"/>
                  <a:gd name="T34" fmla="*/ 97 w 453"/>
                  <a:gd name="T35" fmla="*/ 34 h 181"/>
                  <a:gd name="T36" fmla="*/ 84 w 453"/>
                  <a:gd name="T37" fmla="*/ 27 h 181"/>
                  <a:gd name="T38" fmla="*/ 73 w 453"/>
                  <a:gd name="T39" fmla="*/ 20 h 181"/>
                  <a:gd name="T40" fmla="*/ 59 w 453"/>
                  <a:gd name="T41" fmla="*/ 13 h 181"/>
                  <a:gd name="T42" fmla="*/ 45 w 453"/>
                  <a:gd name="T43" fmla="*/ 9 h 181"/>
                  <a:gd name="T44" fmla="*/ 31 w 453"/>
                  <a:gd name="T45" fmla="*/ 4 h 181"/>
                  <a:gd name="T46" fmla="*/ 16 w 453"/>
                  <a:gd name="T47" fmla="*/ 2 h 181"/>
                  <a:gd name="T48" fmla="*/ 0 w 453"/>
                  <a:gd name="T4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181">
                    <a:moveTo>
                      <a:pt x="453" y="181"/>
                    </a:moveTo>
                    <a:lnTo>
                      <a:pt x="419" y="180"/>
                    </a:lnTo>
                    <a:lnTo>
                      <a:pt x="390" y="177"/>
                    </a:lnTo>
                    <a:lnTo>
                      <a:pt x="363" y="170"/>
                    </a:lnTo>
                    <a:lnTo>
                      <a:pt x="337" y="161"/>
                    </a:lnTo>
                    <a:lnTo>
                      <a:pt x="313" y="151"/>
                    </a:lnTo>
                    <a:lnTo>
                      <a:pt x="291" y="140"/>
                    </a:lnTo>
                    <a:lnTo>
                      <a:pt x="270" y="127"/>
                    </a:lnTo>
                    <a:lnTo>
                      <a:pt x="248" y="116"/>
                    </a:lnTo>
                    <a:lnTo>
                      <a:pt x="227" y="103"/>
                    </a:lnTo>
                    <a:lnTo>
                      <a:pt x="205" y="90"/>
                    </a:lnTo>
                    <a:lnTo>
                      <a:pt x="182" y="79"/>
                    </a:lnTo>
                    <a:lnTo>
                      <a:pt x="159" y="68"/>
                    </a:lnTo>
                    <a:lnTo>
                      <a:pt x="145" y="63"/>
                    </a:lnTo>
                    <a:lnTo>
                      <a:pt x="132" y="56"/>
                    </a:lnTo>
                    <a:lnTo>
                      <a:pt x="121" y="49"/>
                    </a:lnTo>
                    <a:lnTo>
                      <a:pt x="108" y="41"/>
                    </a:lnTo>
                    <a:lnTo>
                      <a:pt x="97" y="34"/>
                    </a:lnTo>
                    <a:lnTo>
                      <a:pt x="84" y="27"/>
                    </a:lnTo>
                    <a:lnTo>
                      <a:pt x="73" y="20"/>
                    </a:lnTo>
                    <a:lnTo>
                      <a:pt x="59" y="13"/>
                    </a:lnTo>
                    <a:lnTo>
                      <a:pt x="45" y="9"/>
                    </a:lnTo>
                    <a:lnTo>
                      <a:pt x="31" y="4"/>
                    </a:lnTo>
                    <a:lnTo>
                      <a:pt x="16" y="2"/>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3161" name="Freeform 89"/>
              <p:cNvSpPr>
                <a:spLocks/>
              </p:cNvSpPr>
              <p:nvPr/>
            </p:nvSpPr>
            <p:spPr bwMode="auto">
              <a:xfrm>
                <a:off x="3646" y="3412"/>
                <a:ext cx="608" cy="242"/>
              </a:xfrm>
              <a:custGeom>
                <a:avLst/>
                <a:gdLst>
                  <a:gd name="T0" fmla="*/ 321 w 321"/>
                  <a:gd name="T1" fmla="*/ 127 h 127"/>
                  <a:gd name="T2" fmla="*/ 321 w 321"/>
                  <a:gd name="T3" fmla="*/ 125 h 127"/>
                  <a:gd name="T4" fmla="*/ 287 w 321"/>
                  <a:gd name="T5" fmla="*/ 124 h 127"/>
                  <a:gd name="T6" fmla="*/ 258 w 321"/>
                  <a:gd name="T7" fmla="*/ 121 h 127"/>
                  <a:gd name="T8" fmla="*/ 231 w 321"/>
                  <a:gd name="T9" fmla="*/ 114 h 127"/>
                  <a:gd name="T10" fmla="*/ 205 w 321"/>
                  <a:gd name="T11" fmla="*/ 104 h 127"/>
                  <a:gd name="T12" fmla="*/ 181 w 321"/>
                  <a:gd name="T13" fmla="*/ 95 h 127"/>
                  <a:gd name="T14" fmla="*/ 172 w 321"/>
                  <a:gd name="T15" fmla="*/ 89 h 127"/>
                  <a:gd name="T16" fmla="*/ 150 w 321"/>
                  <a:gd name="T17" fmla="*/ 77 h 127"/>
                  <a:gd name="T18" fmla="*/ 124 w 321"/>
                  <a:gd name="T19" fmla="*/ 63 h 127"/>
                  <a:gd name="T20" fmla="*/ 96 w 321"/>
                  <a:gd name="T21" fmla="*/ 47 h 127"/>
                  <a:gd name="T22" fmla="*/ 81 w 321"/>
                  <a:gd name="T23" fmla="*/ 38 h 127"/>
                  <a:gd name="T24" fmla="*/ 50 w 321"/>
                  <a:gd name="T25" fmla="*/ 23 h 127"/>
                  <a:gd name="T26" fmla="*/ 27 w 321"/>
                  <a:gd name="T27" fmla="*/ 12 h 127"/>
                  <a:gd name="T28" fmla="*/ 13 w 321"/>
                  <a:gd name="T29" fmla="*/ 7 h 127"/>
                  <a:gd name="T30" fmla="*/ 0 w 321"/>
                  <a:gd name="T31" fmla="*/ 0 h 127"/>
                  <a:gd name="T32" fmla="*/ 0 w 321"/>
                  <a:gd name="T33" fmla="*/ 1 h 127"/>
                  <a:gd name="T34" fmla="*/ 0 w 321"/>
                  <a:gd name="T35" fmla="*/ 2 h 127"/>
                  <a:gd name="T36" fmla="*/ 13 w 321"/>
                  <a:gd name="T37" fmla="*/ 9 h 127"/>
                  <a:gd name="T38" fmla="*/ 27 w 321"/>
                  <a:gd name="T39" fmla="*/ 15 h 127"/>
                  <a:gd name="T40" fmla="*/ 50 w 321"/>
                  <a:gd name="T41" fmla="*/ 25 h 127"/>
                  <a:gd name="T42" fmla="*/ 65 w 321"/>
                  <a:gd name="T43" fmla="*/ 33 h 127"/>
                  <a:gd name="T44" fmla="*/ 94 w 321"/>
                  <a:gd name="T45" fmla="*/ 49 h 127"/>
                  <a:gd name="T46" fmla="*/ 108 w 321"/>
                  <a:gd name="T47" fmla="*/ 58 h 127"/>
                  <a:gd name="T48" fmla="*/ 126 w 321"/>
                  <a:gd name="T49" fmla="*/ 68 h 127"/>
                  <a:gd name="T50" fmla="*/ 148 w 321"/>
                  <a:gd name="T51" fmla="*/ 80 h 127"/>
                  <a:gd name="T52" fmla="*/ 181 w 321"/>
                  <a:gd name="T53" fmla="*/ 98 h 127"/>
                  <a:gd name="T54" fmla="*/ 205 w 321"/>
                  <a:gd name="T55" fmla="*/ 107 h 127"/>
                  <a:gd name="T56" fmla="*/ 231 w 321"/>
                  <a:gd name="T57" fmla="*/ 116 h 127"/>
                  <a:gd name="T58" fmla="*/ 258 w 321"/>
                  <a:gd name="T59" fmla="*/ 123 h 127"/>
                  <a:gd name="T60" fmla="*/ 287 w 321"/>
                  <a:gd name="T61" fmla="*/ 126 h 127"/>
                  <a:gd name="T62" fmla="*/ 321 w 321"/>
                  <a:gd name="T63"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127">
                    <a:moveTo>
                      <a:pt x="321" y="127"/>
                    </a:moveTo>
                    <a:lnTo>
                      <a:pt x="321" y="125"/>
                    </a:lnTo>
                    <a:lnTo>
                      <a:pt x="287" y="124"/>
                    </a:lnTo>
                    <a:lnTo>
                      <a:pt x="258" y="121"/>
                    </a:lnTo>
                    <a:lnTo>
                      <a:pt x="231" y="114"/>
                    </a:lnTo>
                    <a:lnTo>
                      <a:pt x="205" y="104"/>
                    </a:lnTo>
                    <a:lnTo>
                      <a:pt x="181" y="95"/>
                    </a:lnTo>
                    <a:lnTo>
                      <a:pt x="172" y="89"/>
                    </a:lnTo>
                    <a:lnTo>
                      <a:pt x="150" y="77"/>
                    </a:lnTo>
                    <a:lnTo>
                      <a:pt x="124" y="63"/>
                    </a:lnTo>
                    <a:lnTo>
                      <a:pt x="96" y="47"/>
                    </a:lnTo>
                    <a:lnTo>
                      <a:pt x="81" y="38"/>
                    </a:lnTo>
                    <a:lnTo>
                      <a:pt x="50" y="23"/>
                    </a:lnTo>
                    <a:lnTo>
                      <a:pt x="27" y="12"/>
                    </a:lnTo>
                    <a:lnTo>
                      <a:pt x="13" y="7"/>
                    </a:lnTo>
                    <a:lnTo>
                      <a:pt x="0" y="0"/>
                    </a:lnTo>
                    <a:lnTo>
                      <a:pt x="0" y="1"/>
                    </a:lnTo>
                    <a:lnTo>
                      <a:pt x="0" y="2"/>
                    </a:lnTo>
                    <a:lnTo>
                      <a:pt x="13" y="9"/>
                    </a:lnTo>
                    <a:lnTo>
                      <a:pt x="27" y="15"/>
                    </a:lnTo>
                    <a:lnTo>
                      <a:pt x="50" y="25"/>
                    </a:lnTo>
                    <a:lnTo>
                      <a:pt x="65" y="33"/>
                    </a:lnTo>
                    <a:lnTo>
                      <a:pt x="94" y="49"/>
                    </a:lnTo>
                    <a:lnTo>
                      <a:pt x="108" y="58"/>
                    </a:lnTo>
                    <a:lnTo>
                      <a:pt x="126" y="68"/>
                    </a:lnTo>
                    <a:lnTo>
                      <a:pt x="148" y="80"/>
                    </a:lnTo>
                    <a:lnTo>
                      <a:pt x="181" y="98"/>
                    </a:lnTo>
                    <a:lnTo>
                      <a:pt x="205" y="107"/>
                    </a:lnTo>
                    <a:lnTo>
                      <a:pt x="231" y="116"/>
                    </a:lnTo>
                    <a:lnTo>
                      <a:pt x="258" y="123"/>
                    </a:lnTo>
                    <a:lnTo>
                      <a:pt x="287" y="126"/>
                    </a:lnTo>
                    <a:lnTo>
                      <a:pt x="321"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62" name="Freeform 90"/>
              <p:cNvSpPr>
                <a:spLocks/>
              </p:cNvSpPr>
              <p:nvPr/>
            </p:nvSpPr>
            <p:spPr bwMode="auto">
              <a:xfrm>
                <a:off x="3577" y="3369"/>
                <a:ext cx="72" cy="46"/>
              </a:xfrm>
              <a:custGeom>
                <a:avLst/>
                <a:gdLst>
                  <a:gd name="T0" fmla="*/ 36 w 38"/>
                  <a:gd name="T1" fmla="*/ 23 h 24"/>
                  <a:gd name="T2" fmla="*/ 38 w 38"/>
                  <a:gd name="T3" fmla="*/ 22 h 24"/>
                  <a:gd name="T4" fmla="*/ 26 w 38"/>
                  <a:gd name="T5" fmla="*/ 15 h 24"/>
                  <a:gd name="T6" fmla="*/ 13 w 38"/>
                  <a:gd name="T7" fmla="*/ 7 h 24"/>
                  <a:gd name="T8" fmla="*/ 2 w 38"/>
                  <a:gd name="T9" fmla="*/ 0 h 24"/>
                  <a:gd name="T10" fmla="*/ 1 w 38"/>
                  <a:gd name="T11" fmla="*/ 1 h 24"/>
                  <a:gd name="T12" fmla="*/ 0 w 38"/>
                  <a:gd name="T13" fmla="*/ 2 h 24"/>
                  <a:gd name="T14" fmla="*/ 11 w 38"/>
                  <a:gd name="T15" fmla="*/ 9 h 24"/>
                  <a:gd name="T16" fmla="*/ 24 w 38"/>
                  <a:gd name="T17" fmla="*/ 17 h 24"/>
                  <a:gd name="T18" fmla="*/ 24 w 38"/>
                  <a:gd name="T19" fmla="*/ 17 h 24"/>
                  <a:gd name="T20" fmla="*/ 36 w 38"/>
                  <a:gd name="T21" fmla="*/ 24 h 24"/>
                  <a:gd name="T22" fmla="*/ 36 w 38"/>
                  <a:gd name="T23"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4">
                    <a:moveTo>
                      <a:pt x="36" y="23"/>
                    </a:moveTo>
                    <a:lnTo>
                      <a:pt x="38" y="22"/>
                    </a:lnTo>
                    <a:lnTo>
                      <a:pt x="26" y="15"/>
                    </a:lnTo>
                    <a:lnTo>
                      <a:pt x="13" y="7"/>
                    </a:lnTo>
                    <a:lnTo>
                      <a:pt x="2" y="0"/>
                    </a:lnTo>
                    <a:lnTo>
                      <a:pt x="1" y="1"/>
                    </a:lnTo>
                    <a:lnTo>
                      <a:pt x="0" y="2"/>
                    </a:lnTo>
                    <a:lnTo>
                      <a:pt x="11" y="9"/>
                    </a:lnTo>
                    <a:lnTo>
                      <a:pt x="24" y="17"/>
                    </a:lnTo>
                    <a:lnTo>
                      <a:pt x="24" y="17"/>
                    </a:lnTo>
                    <a:lnTo>
                      <a:pt x="36" y="24"/>
                    </a:lnTo>
                    <a:lnTo>
                      <a:pt x="36"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63" name="Freeform 91"/>
              <p:cNvSpPr>
                <a:spLocks/>
              </p:cNvSpPr>
              <p:nvPr/>
            </p:nvSpPr>
            <p:spPr bwMode="auto">
              <a:xfrm>
                <a:off x="3555" y="3355"/>
                <a:ext cx="49" cy="26"/>
              </a:xfrm>
              <a:custGeom>
                <a:avLst/>
                <a:gdLst>
                  <a:gd name="T0" fmla="*/ 14 w 25"/>
                  <a:gd name="T1" fmla="*/ 7 h 14"/>
                  <a:gd name="T2" fmla="*/ 25 w 25"/>
                  <a:gd name="T3" fmla="*/ 14 h 14"/>
                  <a:gd name="T4" fmla="*/ 0 w 25"/>
                  <a:gd name="T5" fmla="*/ 0 h 14"/>
                  <a:gd name="T6" fmla="*/ 0 w 25"/>
                  <a:gd name="T7" fmla="*/ 1 h 14"/>
                  <a:gd name="T8" fmla="*/ 0 w 25"/>
                  <a:gd name="T9" fmla="*/ 2 h 14"/>
                  <a:gd name="T10" fmla="*/ 13 w 25"/>
                  <a:gd name="T11" fmla="*/ 9 h 14"/>
                  <a:gd name="T12" fmla="*/ 13 w 25"/>
                  <a:gd name="T13" fmla="*/ 8 h 14"/>
                  <a:gd name="T14" fmla="*/ 14 w 25"/>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4">
                    <a:moveTo>
                      <a:pt x="14" y="7"/>
                    </a:moveTo>
                    <a:lnTo>
                      <a:pt x="25" y="14"/>
                    </a:lnTo>
                    <a:lnTo>
                      <a:pt x="0" y="0"/>
                    </a:lnTo>
                    <a:lnTo>
                      <a:pt x="0" y="1"/>
                    </a:lnTo>
                    <a:lnTo>
                      <a:pt x="0" y="2"/>
                    </a:lnTo>
                    <a:lnTo>
                      <a:pt x="13" y="9"/>
                    </a:lnTo>
                    <a:lnTo>
                      <a:pt x="13" y="8"/>
                    </a:lnTo>
                    <a:lnTo>
                      <a:pt x="14"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64" name="Freeform 92"/>
              <p:cNvSpPr>
                <a:spLocks/>
              </p:cNvSpPr>
              <p:nvPr/>
            </p:nvSpPr>
            <p:spPr bwMode="auto">
              <a:xfrm>
                <a:off x="3395" y="3304"/>
                <a:ext cx="163" cy="57"/>
              </a:xfrm>
              <a:custGeom>
                <a:avLst/>
                <a:gdLst>
                  <a:gd name="T0" fmla="*/ 84 w 85"/>
                  <a:gd name="T1" fmla="*/ 28 h 29"/>
                  <a:gd name="T2" fmla="*/ 85 w 85"/>
                  <a:gd name="T3" fmla="*/ 27 h 29"/>
                  <a:gd name="T4" fmla="*/ 79 w 85"/>
                  <a:gd name="T5" fmla="*/ 23 h 29"/>
                  <a:gd name="T6" fmla="*/ 59 w 85"/>
                  <a:gd name="T7" fmla="*/ 13 h 29"/>
                  <a:gd name="T8" fmla="*/ 31 w 85"/>
                  <a:gd name="T9" fmla="*/ 4 h 29"/>
                  <a:gd name="T10" fmla="*/ 16 w 85"/>
                  <a:gd name="T11" fmla="*/ 1 h 29"/>
                  <a:gd name="T12" fmla="*/ 0 w 85"/>
                  <a:gd name="T13" fmla="*/ 0 h 29"/>
                  <a:gd name="T14" fmla="*/ 0 w 85"/>
                  <a:gd name="T15" fmla="*/ 3 h 29"/>
                  <a:gd name="T16" fmla="*/ 16 w 85"/>
                  <a:gd name="T17" fmla="*/ 4 h 29"/>
                  <a:gd name="T18" fmla="*/ 31 w 85"/>
                  <a:gd name="T19" fmla="*/ 6 h 29"/>
                  <a:gd name="T20" fmla="*/ 59 w 85"/>
                  <a:gd name="T21" fmla="*/ 15 h 29"/>
                  <a:gd name="T22" fmla="*/ 66 w 85"/>
                  <a:gd name="T23" fmla="*/ 19 h 29"/>
                  <a:gd name="T24" fmla="*/ 71 w 85"/>
                  <a:gd name="T25" fmla="*/ 22 h 29"/>
                  <a:gd name="T26" fmla="*/ 84 w 85"/>
                  <a:gd name="T27" fmla="*/ 29 h 29"/>
                  <a:gd name="T28" fmla="*/ 84 w 85"/>
                  <a:gd name="T29"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9">
                    <a:moveTo>
                      <a:pt x="84" y="28"/>
                    </a:moveTo>
                    <a:lnTo>
                      <a:pt x="85" y="27"/>
                    </a:lnTo>
                    <a:lnTo>
                      <a:pt x="79" y="23"/>
                    </a:lnTo>
                    <a:lnTo>
                      <a:pt x="59" y="13"/>
                    </a:lnTo>
                    <a:lnTo>
                      <a:pt x="31" y="4"/>
                    </a:lnTo>
                    <a:lnTo>
                      <a:pt x="16" y="1"/>
                    </a:lnTo>
                    <a:lnTo>
                      <a:pt x="0" y="0"/>
                    </a:lnTo>
                    <a:lnTo>
                      <a:pt x="0" y="3"/>
                    </a:lnTo>
                    <a:lnTo>
                      <a:pt x="16" y="4"/>
                    </a:lnTo>
                    <a:lnTo>
                      <a:pt x="31" y="6"/>
                    </a:lnTo>
                    <a:lnTo>
                      <a:pt x="59" y="15"/>
                    </a:lnTo>
                    <a:lnTo>
                      <a:pt x="66" y="19"/>
                    </a:lnTo>
                    <a:lnTo>
                      <a:pt x="71" y="22"/>
                    </a:lnTo>
                    <a:lnTo>
                      <a:pt x="84" y="29"/>
                    </a:lnTo>
                    <a:lnTo>
                      <a:pt x="84"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65" name="Line 93"/>
              <p:cNvSpPr>
                <a:spLocks noChangeShapeType="1"/>
              </p:cNvSpPr>
              <p:nvPr/>
            </p:nvSpPr>
            <p:spPr bwMode="auto">
              <a:xfrm>
                <a:off x="2188" y="3309"/>
                <a:ext cx="120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3170" name="Freeform 98"/>
              <p:cNvSpPr>
                <a:spLocks/>
              </p:cNvSpPr>
              <p:nvPr/>
            </p:nvSpPr>
            <p:spPr bwMode="auto">
              <a:xfrm>
                <a:off x="2714" y="2764"/>
                <a:ext cx="156" cy="156"/>
              </a:xfrm>
              <a:custGeom>
                <a:avLst/>
                <a:gdLst>
                  <a:gd name="T0" fmla="*/ 33 w 83"/>
                  <a:gd name="T1" fmla="*/ 83 h 83"/>
                  <a:gd name="T2" fmla="*/ 33 w 83"/>
                  <a:gd name="T3" fmla="*/ 48 h 83"/>
                  <a:gd name="T4" fmla="*/ 0 w 83"/>
                  <a:gd name="T5" fmla="*/ 48 h 83"/>
                  <a:gd name="T6" fmla="*/ 0 w 83"/>
                  <a:gd name="T7" fmla="*/ 34 h 83"/>
                  <a:gd name="T8" fmla="*/ 33 w 83"/>
                  <a:gd name="T9" fmla="*/ 34 h 83"/>
                  <a:gd name="T10" fmla="*/ 33 w 83"/>
                  <a:gd name="T11" fmla="*/ 0 h 83"/>
                  <a:gd name="T12" fmla="*/ 48 w 83"/>
                  <a:gd name="T13" fmla="*/ 0 h 83"/>
                  <a:gd name="T14" fmla="*/ 48 w 83"/>
                  <a:gd name="T15" fmla="*/ 34 h 83"/>
                  <a:gd name="T16" fmla="*/ 83 w 83"/>
                  <a:gd name="T17" fmla="*/ 34 h 83"/>
                  <a:gd name="T18" fmla="*/ 83 w 83"/>
                  <a:gd name="T19" fmla="*/ 48 h 83"/>
                  <a:gd name="T20" fmla="*/ 48 w 83"/>
                  <a:gd name="T21" fmla="*/ 48 h 83"/>
                  <a:gd name="T22" fmla="*/ 48 w 83"/>
                  <a:gd name="T23" fmla="*/ 83 h 83"/>
                  <a:gd name="T24" fmla="*/ 33 w 83"/>
                  <a:gd name="T25" fmla="*/ 83 h 83"/>
                  <a:gd name="T26" fmla="*/ 33 w 83"/>
                  <a:gd name="T27"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 h="83">
                    <a:moveTo>
                      <a:pt x="33" y="83"/>
                    </a:moveTo>
                    <a:lnTo>
                      <a:pt x="33" y="48"/>
                    </a:lnTo>
                    <a:lnTo>
                      <a:pt x="0" y="48"/>
                    </a:lnTo>
                    <a:lnTo>
                      <a:pt x="0" y="34"/>
                    </a:lnTo>
                    <a:lnTo>
                      <a:pt x="33" y="34"/>
                    </a:lnTo>
                    <a:lnTo>
                      <a:pt x="33" y="0"/>
                    </a:lnTo>
                    <a:lnTo>
                      <a:pt x="48" y="0"/>
                    </a:lnTo>
                    <a:lnTo>
                      <a:pt x="48" y="34"/>
                    </a:lnTo>
                    <a:lnTo>
                      <a:pt x="83" y="34"/>
                    </a:lnTo>
                    <a:lnTo>
                      <a:pt x="83" y="48"/>
                    </a:lnTo>
                    <a:lnTo>
                      <a:pt x="48" y="48"/>
                    </a:lnTo>
                    <a:lnTo>
                      <a:pt x="48" y="83"/>
                    </a:lnTo>
                    <a:lnTo>
                      <a:pt x="33" y="83"/>
                    </a:lnTo>
                    <a:lnTo>
                      <a:pt x="33" y="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3171" name="Freeform 99"/>
              <p:cNvSpPr>
                <a:spLocks/>
              </p:cNvSpPr>
              <p:nvPr/>
            </p:nvSpPr>
            <p:spPr bwMode="auto">
              <a:xfrm>
                <a:off x="2699" y="3597"/>
                <a:ext cx="182" cy="23"/>
              </a:xfrm>
              <a:custGeom>
                <a:avLst/>
                <a:gdLst>
                  <a:gd name="T0" fmla="*/ 0 w 96"/>
                  <a:gd name="T1" fmla="*/ 0 h 12"/>
                  <a:gd name="T2" fmla="*/ 0 w 96"/>
                  <a:gd name="T3" fmla="*/ 12 h 12"/>
                  <a:gd name="T4" fmla="*/ 96 w 96"/>
                  <a:gd name="T5" fmla="*/ 12 h 12"/>
                  <a:gd name="T6" fmla="*/ 96 w 96"/>
                  <a:gd name="T7" fmla="*/ 0 h 12"/>
                  <a:gd name="T8" fmla="*/ 0 w 96"/>
                  <a:gd name="T9" fmla="*/ 0 h 12"/>
                  <a:gd name="T10" fmla="*/ 0 w 96"/>
                  <a:gd name="T11" fmla="*/ 0 h 12"/>
                </a:gdLst>
                <a:ahLst/>
                <a:cxnLst>
                  <a:cxn ang="0">
                    <a:pos x="T0" y="T1"/>
                  </a:cxn>
                  <a:cxn ang="0">
                    <a:pos x="T2" y="T3"/>
                  </a:cxn>
                  <a:cxn ang="0">
                    <a:pos x="T4" y="T5"/>
                  </a:cxn>
                  <a:cxn ang="0">
                    <a:pos x="T6" y="T7"/>
                  </a:cxn>
                  <a:cxn ang="0">
                    <a:pos x="T8" y="T9"/>
                  </a:cxn>
                  <a:cxn ang="0">
                    <a:pos x="T10" y="T11"/>
                  </a:cxn>
                </a:cxnLst>
                <a:rect l="0" t="0" r="r" b="b"/>
                <a:pathLst>
                  <a:path w="96" h="12">
                    <a:moveTo>
                      <a:pt x="0" y="0"/>
                    </a:moveTo>
                    <a:lnTo>
                      <a:pt x="0" y="12"/>
                    </a:lnTo>
                    <a:lnTo>
                      <a:pt x="96" y="12"/>
                    </a:lnTo>
                    <a:lnTo>
                      <a:pt x="96"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grpSp>
      </p:grpSp>
    </p:spTree>
    <p:extLst>
      <p:ext uri="{BB962C8B-B14F-4D97-AF65-F5344CB8AC3E}">
        <p14:creationId xmlns:p14="http://schemas.microsoft.com/office/powerpoint/2010/main" val="40195939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359"/>
                                        </p:tgtEl>
                                        <p:attrNameLst>
                                          <p:attrName>style.visibility</p:attrName>
                                        </p:attrNameLst>
                                      </p:cBhvr>
                                      <p:to>
                                        <p:strVal val="visible"/>
                                      </p:to>
                                    </p:set>
                                    <p:animEffect transition="in" filter="wipe(left)">
                                      <p:cBhvr>
                                        <p:cTn id="12" dur="500"/>
                                        <p:tgtEl>
                                          <p:spTgt spid="335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361"/>
                                        </p:tgtEl>
                                        <p:attrNameLst>
                                          <p:attrName>style.visibility</p:attrName>
                                        </p:attrNameLst>
                                      </p:cBhvr>
                                      <p:to>
                                        <p:strVal val="visible"/>
                                      </p:to>
                                    </p:set>
                                    <p:animEffect transition="in" filter="wipe(left)">
                                      <p:cBhvr>
                                        <p:cTn id="17" dur="500"/>
                                        <p:tgtEl>
                                          <p:spTgt spid="33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0" name="Rectangle 370"/>
          <p:cNvSpPr>
            <a:spLocks noGrp="1" noChangeArrowheads="1"/>
          </p:cNvSpPr>
          <p:nvPr>
            <p:ph type="title"/>
          </p:nvPr>
        </p:nvSpPr>
        <p:spPr/>
        <p:txBody>
          <a:bodyPr/>
          <a:lstStyle/>
          <a:p>
            <a:r>
              <a:rPr lang="en-US" altLang="pl-PL"/>
              <a:t>Optical Crossbar Switch</a:t>
            </a:r>
            <a:endParaRPr lang="pl-PL" altLang="pl-PL"/>
          </a:p>
        </p:txBody>
      </p:sp>
      <p:grpSp>
        <p:nvGrpSpPr>
          <p:cNvPr id="5489" name="Group 369"/>
          <p:cNvGrpSpPr>
            <a:grpSpLocks/>
          </p:cNvGrpSpPr>
          <p:nvPr/>
        </p:nvGrpSpPr>
        <p:grpSpPr bwMode="auto">
          <a:xfrm>
            <a:off x="2274888" y="1484784"/>
            <a:ext cx="4083050" cy="2543175"/>
            <a:chOff x="1433" y="960"/>
            <a:chExt cx="2572" cy="1602"/>
          </a:xfrm>
        </p:grpSpPr>
        <p:sp>
          <p:nvSpPr>
            <p:cNvPr id="5233" name="Line 113"/>
            <p:cNvSpPr>
              <a:spLocks noChangeShapeType="1"/>
            </p:cNvSpPr>
            <p:nvPr/>
          </p:nvSpPr>
          <p:spPr bwMode="auto">
            <a:xfrm flipH="1">
              <a:off x="2576" y="998"/>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34" name="Freeform 114"/>
            <p:cNvSpPr>
              <a:spLocks/>
            </p:cNvSpPr>
            <p:nvPr/>
          </p:nvSpPr>
          <p:spPr bwMode="auto">
            <a:xfrm>
              <a:off x="2576" y="997"/>
              <a:ext cx="60" cy="2"/>
            </a:xfrm>
            <a:custGeom>
              <a:avLst/>
              <a:gdLst>
                <a:gd name="T0" fmla="*/ 89 w 89"/>
                <a:gd name="T1" fmla="*/ 4 h 5"/>
                <a:gd name="T2" fmla="*/ 89 w 89"/>
                <a:gd name="T3" fmla="*/ 1 h 5"/>
                <a:gd name="T4" fmla="*/ 0 w 89"/>
                <a:gd name="T5" fmla="*/ 0 h 5"/>
                <a:gd name="T6" fmla="*/ 0 w 89"/>
                <a:gd name="T7" fmla="*/ 5 h 5"/>
                <a:gd name="T8" fmla="*/ 89 w 89"/>
                <a:gd name="T9" fmla="*/ 4 h 5"/>
              </a:gdLst>
              <a:ahLst/>
              <a:cxnLst>
                <a:cxn ang="0">
                  <a:pos x="T0" y="T1"/>
                </a:cxn>
                <a:cxn ang="0">
                  <a:pos x="T2" y="T3"/>
                </a:cxn>
                <a:cxn ang="0">
                  <a:pos x="T4" y="T5"/>
                </a:cxn>
                <a:cxn ang="0">
                  <a:pos x="T6" y="T7"/>
                </a:cxn>
                <a:cxn ang="0">
                  <a:pos x="T8" y="T9"/>
                </a:cxn>
              </a:cxnLst>
              <a:rect l="0" t="0" r="r" b="b"/>
              <a:pathLst>
                <a:path w="89" h="5">
                  <a:moveTo>
                    <a:pt x="89" y="4"/>
                  </a:moveTo>
                  <a:lnTo>
                    <a:pt x="89" y="1"/>
                  </a:lnTo>
                  <a:lnTo>
                    <a:pt x="0" y="0"/>
                  </a:lnTo>
                  <a:lnTo>
                    <a:pt x="0" y="5"/>
                  </a:lnTo>
                  <a:lnTo>
                    <a:pt x="89"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35" name="Line 115"/>
            <p:cNvSpPr>
              <a:spLocks noChangeShapeType="1"/>
            </p:cNvSpPr>
            <p:nvPr/>
          </p:nvSpPr>
          <p:spPr bwMode="auto">
            <a:xfrm flipH="1">
              <a:off x="2576" y="1059"/>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36" name="Freeform 116"/>
            <p:cNvSpPr>
              <a:spLocks/>
            </p:cNvSpPr>
            <p:nvPr/>
          </p:nvSpPr>
          <p:spPr bwMode="auto">
            <a:xfrm>
              <a:off x="2576" y="1057"/>
              <a:ext cx="60" cy="3"/>
            </a:xfrm>
            <a:custGeom>
              <a:avLst/>
              <a:gdLst>
                <a:gd name="T0" fmla="*/ 89 w 89"/>
                <a:gd name="T1" fmla="*/ 4 h 5"/>
                <a:gd name="T2" fmla="*/ 89 w 89"/>
                <a:gd name="T3" fmla="*/ 1 h 5"/>
                <a:gd name="T4" fmla="*/ 0 w 89"/>
                <a:gd name="T5" fmla="*/ 0 h 5"/>
                <a:gd name="T6" fmla="*/ 0 w 89"/>
                <a:gd name="T7" fmla="*/ 5 h 5"/>
                <a:gd name="T8" fmla="*/ 89 w 89"/>
                <a:gd name="T9" fmla="*/ 4 h 5"/>
              </a:gdLst>
              <a:ahLst/>
              <a:cxnLst>
                <a:cxn ang="0">
                  <a:pos x="T0" y="T1"/>
                </a:cxn>
                <a:cxn ang="0">
                  <a:pos x="T2" y="T3"/>
                </a:cxn>
                <a:cxn ang="0">
                  <a:pos x="T4" y="T5"/>
                </a:cxn>
                <a:cxn ang="0">
                  <a:pos x="T6" y="T7"/>
                </a:cxn>
                <a:cxn ang="0">
                  <a:pos x="T8" y="T9"/>
                </a:cxn>
              </a:cxnLst>
              <a:rect l="0" t="0" r="r" b="b"/>
              <a:pathLst>
                <a:path w="89" h="5">
                  <a:moveTo>
                    <a:pt x="89" y="4"/>
                  </a:moveTo>
                  <a:lnTo>
                    <a:pt x="89" y="1"/>
                  </a:lnTo>
                  <a:lnTo>
                    <a:pt x="0" y="0"/>
                  </a:lnTo>
                  <a:lnTo>
                    <a:pt x="0" y="5"/>
                  </a:lnTo>
                  <a:lnTo>
                    <a:pt x="89"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37" name="Line 117"/>
            <p:cNvSpPr>
              <a:spLocks noChangeShapeType="1"/>
            </p:cNvSpPr>
            <p:nvPr/>
          </p:nvSpPr>
          <p:spPr bwMode="auto">
            <a:xfrm>
              <a:off x="2818" y="998"/>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38" name="Freeform 118"/>
            <p:cNvSpPr>
              <a:spLocks/>
            </p:cNvSpPr>
            <p:nvPr/>
          </p:nvSpPr>
          <p:spPr bwMode="auto">
            <a:xfrm>
              <a:off x="2818" y="997"/>
              <a:ext cx="60" cy="2"/>
            </a:xfrm>
            <a:custGeom>
              <a:avLst/>
              <a:gdLst>
                <a:gd name="T0" fmla="*/ 0 w 90"/>
                <a:gd name="T1" fmla="*/ 0 h 5"/>
                <a:gd name="T2" fmla="*/ 0 w 90"/>
                <a:gd name="T3" fmla="*/ 5 h 5"/>
                <a:gd name="T4" fmla="*/ 90 w 90"/>
                <a:gd name="T5" fmla="*/ 4 h 5"/>
                <a:gd name="T6" fmla="*/ 90 w 90"/>
                <a:gd name="T7" fmla="*/ 1 h 5"/>
                <a:gd name="T8" fmla="*/ 0 w 90"/>
                <a:gd name="T9" fmla="*/ 0 h 5"/>
              </a:gdLst>
              <a:ahLst/>
              <a:cxnLst>
                <a:cxn ang="0">
                  <a:pos x="T0" y="T1"/>
                </a:cxn>
                <a:cxn ang="0">
                  <a:pos x="T2" y="T3"/>
                </a:cxn>
                <a:cxn ang="0">
                  <a:pos x="T4" y="T5"/>
                </a:cxn>
                <a:cxn ang="0">
                  <a:pos x="T6" y="T7"/>
                </a:cxn>
                <a:cxn ang="0">
                  <a:pos x="T8" y="T9"/>
                </a:cxn>
              </a:cxnLst>
              <a:rect l="0" t="0" r="r" b="b"/>
              <a:pathLst>
                <a:path w="90" h="5">
                  <a:moveTo>
                    <a:pt x="0" y="0"/>
                  </a:moveTo>
                  <a:lnTo>
                    <a:pt x="0" y="5"/>
                  </a:lnTo>
                  <a:lnTo>
                    <a:pt x="90" y="4"/>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39" name="Line 119"/>
            <p:cNvSpPr>
              <a:spLocks noChangeShapeType="1"/>
            </p:cNvSpPr>
            <p:nvPr/>
          </p:nvSpPr>
          <p:spPr bwMode="auto">
            <a:xfrm>
              <a:off x="2818" y="1059"/>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40" name="Freeform 120"/>
            <p:cNvSpPr>
              <a:spLocks/>
            </p:cNvSpPr>
            <p:nvPr/>
          </p:nvSpPr>
          <p:spPr bwMode="auto">
            <a:xfrm>
              <a:off x="2818" y="1057"/>
              <a:ext cx="60" cy="3"/>
            </a:xfrm>
            <a:custGeom>
              <a:avLst/>
              <a:gdLst>
                <a:gd name="T0" fmla="*/ 0 w 90"/>
                <a:gd name="T1" fmla="*/ 0 h 5"/>
                <a:gd name="T2" fmla="*/ 0 w 90"/>
                <a:gd name="T3" fmla="*/ 5 h 5"/>
                <a:gd name="T4" fmla="*/ 90 w 90"/>
                <a:gd name="T5" fmla="*/ 4 h 5"/>
                <a:gd name="T6" fmla="*/ 90 w 90"/>
                <a:gd name="T7" fmla="*/ 1 h 5"/>
                <a:gd name="T8" fmla="*/ 0 w 90"/>
                <a:gd name="T9" fmla="*/ 0 h 5"/>
              </a:gdLst>
              <a:ahLst/>
              <a:cxnLst>
                <a:cxn ang="0">
                  <a:pos x="T0" y="T1"/>
                </a:cxn>
                <a:cxn ang="0">
                  <a:pos x="T2" y="T3"/>
                </a:cxn>
                <a:cxn ang="0">
                  <a:pos x="T4" y="T5"/>
                </a:cxn>
                <a:cxn ang="0">
                  <a:pos x="T6" y="T7"/>
                </a:cxn>
                <a:cxn ang="0">
                  <a:pos x="T8" y="T9"/>
                </a:cxn>
              </a:cxnLst>
              <a:rect l="0" t="0" r="r" b="b"/>
              <a:pathLst>
                <a:path w="90" h="5">
                  <a:moveTo>
                    <a:pt x="0" y="0"/>
                  </a:moveTo>
                  <a:lnTo>
                    <a:pt x="0" y="5"/>
                  </a:lnTo>
                  <a:lnTo>
                    <a:pt x="90" y="4"/>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43" name="Line 123"/>
            <p:cNvSpPr>
              <a:spLocks noChangeShapeType="1"/>
            </p:cNvSpPr>
            <p:nvPr/>
          </p:nvSpPr>
          <p:spPr bwMode="auto">
            <a:xfrm flipH="1">
              <a:off x="2270" y="1241"/>
              <a:ext cx="61"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44" name="Freeform 124"/>
            <p:cNvSpPr>
              <a:spLocks/>
            </p:cNvSpPr>
            <p:nvPr/>
          </p:nvSpPr>
          <p:spPr bwMode="auto">
            <a:xfrm>
              <a:off x="2270" y="1240"/>
              <a:ext cx="61" cy="3"/>
            </a:xfrm>
            <a:custGeom>
              <a:avLst/>
              <a:gdLst>
                <a:gd name="T0" fmla="*/ 90 w 90"/>
                <a:gd name="T1" fmla="*/ 3 h 5"/>
                <a:gd name="T2" fmla="*/ 90 w 90"/>
                <a:gd name="T3" fmla="*/ 1 h 5"/>
                <a:gd name="T4" fmla="*/ 0 w 90"/>
                <a:gd name="T5" fmla="*/ 0 h 5"/>
                <a:gd name="T6" fmla="*/ 0 w 90"/>
                <a:gd name="T7" fmla="*/ 5 h 5"/>
                <a:gd name="T8" fmla="*/ 90 w 90"/>
                <a:gd name="T9" fmla="*/ 3 h 5"/>
              </a:gdLst>
              <a:ahLst/>
              <a:cxnLst>
                <a:cxn ang="0">
                  <a:pos x="T0" y="T1"/>
                </a:cxn>
                <a:cxn ang="0">
                  <a:pos x="T2" y="T3"/>
                </a:cxn>
                <a:cxn ang="0">
                  <a:pos x="T4" y="T5"/>
                </a:cxn>
                <a:cxn ang="0">
                  <a:pos x="T6" y="T7"/>
                </a:cxn>
                <a:cxn ang="0">
                  <a:pos x="T8" y="T9"/>
                </a:cxn>
              </a:cxnLst>
              <a:rect l="0" t="0" r="r" b="b"/>
              <a:pathLst>
                <a:path w="90" h="5">
                  <a:moveTo>
                    <a:pt x="90" y="3"/>
                  </a:moveTo>
                  <a:lnTo>
                    <a:pt x="90" y="1"/>
                  </a:lnTo>
                  <a:lnTo>
                    <a:pt x="0" y="0"/>
                  </a:lnTo>
                  <a:lnTo>
                    <a:pt x="0" y="5"/>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45" name="Line 125"/>
            <p:cNvSpPr>
              <a:spLocks noChangeShapeType="1"/>
            </p:cNvSpPr>
            <p:nvPr/>
          </p:nvSpPr>
          <p:spPr bwMode="auto">
            <a:xfrm flipH="1">
              <a:off x="2270" y="1303"/>
              <a:ext cx="61"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46" name="Freeform 126"/>
            <p:cNvSpPr>
              <a:spLocks/>
            </p:cNvSpPr>
            <p:nvPr/>
          </p:nvSpPr>
          <p:spPr bwMode="auto">
            <a:xfrm>
              <a:off x="2270" y="1302"/>
              <a:ext cx="61" cy="3"/>
            </a:xfrm>
            <a:custGeom>
              <a:avLst/>
              <a:gdLst>
                <a:gd name="T0" fmla="*/ 90 w 90"/>
                <a:gd name="T1" fmla="*/ 3 h 5"/>
                <a:gd name="T2" fmla="*/ 90 w 90"/>
                <a:gd name="T3" fmla="*/ 1 h 5"/>
                <a:gd name="T4" fmla="*/ 0 w 90"/>
                <a:gd name="T5" fmla="*/ 0 h 5"/>
                <a:gd name="T6" fmla="*/ 0 w 90"/>
                <a:gd name="T7" fmla="*/ 5 h 5"/>
                <a:gd name="T8" fmla="*/ 90 w 90"/>
                <a:gd name="T9" fmla="*/ 3 h 5"/>
              </a:gdLst>
              <a:ahLst/>
              <a:cxnLst>
                <a:cxn ang="0">
                  <a:pos x="T0" y="T1"/>
                </a:cxn>
                <a:cxn ang="0">
                  <a:pos x="T2" y="T3"/>
                </a:cxn>
                <a:cxn ang="0">
                  <a:pos x="T4" y="T5"/>
                </a:cxn>
                <a:cxn ang="0">
                  <a:pos x="T6" y="T7"/>
                </a:cxn>
                <a:cxn ang="0">
                  <a:pos x="T8" y="T9"/>
                </a:cxn>
              </a:cxnLst>
              <a:rect l="0" t="0" r="r" b="b"/>
              <a:pathLst>
                <a:path w="90" h="5">
                  <a:moveTo>
                    <a:pt x="90" y="3"/>
                  </a:moveTo>
                  <a:lnTo>
                    <a:pt x="90" y="1"/>
                  </a:lnTo>
                  <a:lnTo>
                    <a:pt x="0" y="0"/>
                  </a:lnTo>
                  <a:lnTo>
                    <a:pt x="0" y="5"/>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47" name="Line 127"/>
            <p:cNvSpPr>
              <a:spLocks noChangeShapeType="1"/>
            </p:cNvSpPr>
            <p:nvPr/>
          </p:nvSpPr>
          <p:spPr bwMode="auto">
            <a:xfrm>
              <a:off x="2514" y="1241"/>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48" name="Freeform 128"/>
            <p:cNvSpPr>
              <a:spLocks/>
            </p:cNvSpPr>
            <p:nvPr/>
          </p:nvSpPr>
          <p:spPr bwMode="auto">
            <a:xfrm>
              <a:off x="2514" y="1240"/>
              <a:ext cx="60" cy="3"/>
            </a:xfrm>
            <a:custGeom>
              <a:avLst/>
              <a:gdLst>
                <a:gd name="T0" fmla="*/ 0 w 89"/>
                <a:gd name="T1" fmla="*/ 0 h 5"/>
                <a:gd name="T2" fmla="*/ 0 w 89"/>
                <a:gd name="T3" fmla="*/ 5 h 5"/>
                <a:gd name="T4" fmla="*/ 89 w 89"/>
                <a:gd name="T5" fmla="*/ 3 h 5"/>
                <a:gd name="T6" fmla="*/ 89 w 89"/>
                <a:gd name="T7" fmla="*/ 1 h 5"/>
                <a:gd name="T8" fmla="*/ 0 w 89"/>
                <a:gd name="T9" fmla="*/ 0 h 5"/>
              </a:gdLst>
              <a:ahLst/>
              <a:cxnLst>
                <a:cxn ang="0">
                  <a:pos x="T0" y="T1"/>
                </a:cxn>
                <a:cxn ang="0">
                  <a:pos x="T2" y="T3"/>
                </a:cxn>
                <a:cxn ang="0">
                  <a:pos x="T4" y="T5"/>
                </a:cxn>
                <a:cxn ang="0">
                  <a:pos x="T6" y="T7"/>
                </a:cxn>
                <a:cxn ang="0">
                  <a:pos x="T8" y="T9"/>
                </a:cxn>
              </a:cxnLst>
              <a:rect l="0" t="0" r="r" b="b"/>
              <a:pathLst>
                <a:path w="89" h="5">
                  <a:moveTo>
                    <a:pt x="0" y="0"/>
                  </a:moveTo>
                  <a:lnTo>
                    <a:pt x="0" y="5"/>
                  </a:lnTo>
                  <a:lnTo>
                    <a:pt x="89" y="3"/>
                  </a:lnTo>
                  <a:lnTo>
                    <a:pt x="89"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49" name="Line 129"/>
            <p:cNvSpPr>
              <a:spLocks noChangeShapeType="1"/>
            </p:cNvSpPr>
            <p:nvPr/>
          </p:nvSpPr>
          <p:spPr bwMode="auto">
            <a:xfrm>
              <a:off x="2514" y="1303"/>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50" name="Freeform 130"/>
            <p:cNvSpPr>
              <a:spLocks/>
            </p:cNvSpPr>
            <p:nvPr/>
          </p:nvSpPr>
          <p:spPr bwMode="auto">
            <a:xfrm>
              <a:off x="2514" y="1302"/>
              <a:ext cx="60" cy="3"/>
            </a:xfrm>
            <a:custGeom>
              <a:avLst/>
              <a:gdLst>
                <a:gd name="T0" fmla="*/ 0 w 89"/>
                <a:gd name="T1" fmla="*/ 0 h 5"/>
                <a:gd name="T2" fmla="*/ 0 w 89"/>
                <a:gd name="T3" fmla="*/ 5 h 5"/>
                <a:gd name="T4" fmla="*/ 89 w 89"/>
                <a:gd name="T5" fmla="*/ 3 h 5"/>
                <a:gd name="T6" fmla="*/ 89 w 89"/>
                <a:gd name="T7" fmla="*/ 1 h 5"/>
                <a:gd name="T8" fmla="*/ 0 w 89"/>
                <a:gd name="T9" fmla="*/ 0 h 5"/>
              </a:gdLst>
              <a:ahLst/>
              <a:cxnLst>
                <a:cxn ang="0">
                  <a:pos x="T0" y="T1"/>
                </a:cxn>
                <a:cxn ang="0">
                  <a:pos x="T2" y="T3"/>
                </a:cxn>
                <a:cxn ang="0">
                  <a:pos x="T4" y="T5"/>
                </a:cxn>
                <a:cxn ang="0">
                  <a:pos x="T6" y="T7"/>
                </a:cxn>
                <a:cxn ang="0">
                  <a:pos x="T8" y="T9"/>
                </a:cxn>
              </a:cxnLst>
              <a:rect l="0" t="0" r="r" b="b"/>
              <a:pathLst>
                <a:path w="89" h="5">
                  <a:moveTo>
                    <a:pt x="0" y="0"/>
                  </a:moveTo>
                  <a:lnTo>
                    <a:pt x="0" y="5"/>
                  </a:lnTo>
                  <a:lnTo>
                    <a:pt x="89" y="3"/>
                  </a:lnTo>
                  <a:lnTo>
                    <a:pt x="89"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53" name="Line 133"/>
            <p:cNvSpPr>
              <a:spLocks noChangeShapeType="1"/>
            </p:cNvSpPr>
            <p:nvPr/>
          </p:nvSpPr>
          <p:spPr bwMode="auto">
            <a:xfrm flipH="1">
              <a:off x="2880" y="1241"/>
              <a:ext cx="59"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54" name="Freeform 134"/>
            <p:cNvSpPr>
              <a:spLocks/>
            </p:cNvSpPr>
            <p:nvPr/>
          </p:nvSpPr>
          <p:spPr bwMode="auto">
            <a:xfrm>
              <a:off x="2880" y="1240"/>
              <a:ext cx="59" cy="3"/>
            </a:xfrm>
            <a:custGeom>
              <a:avLst/>
              <a:gdLst>
                <a:gd name="T0" fmla="*/ 90 w 90"/>
                <a:gd name="T1" fmla="*/ 3 h 5"/>
                <a:gd name="T2" fmla="*/ 90 w 90"/>
                <a:gd name="T3" fmla="*/ 1 h 5"/>
                <a:gd name="T4" fmla="*/ 0 w 90"/>
                <a:gd name="T5" fmla="*/ 0 h 5"/>
                <a:gd name="T6" fmla="*/ 0 w 90"/>
                <a:gd name="T7" fmla="*/ 5 h 5"/>
                <a:gd name="T8" fmla="*/ 90 w 90"/>
                <a:gd name="T9" fmla="*/ 3 h 5"/>
              </a:gdLst>
              <a:ahLst/>
              <a:cxnLst>
                <a:cxn ang="0">
                  <a:pos x="T0" y="T1"/>
                </a:cxn>
                <a:cxn ang="0">
                  <a:pos x="T2" y="T3"/>
                </a:cxn>
                <a:cxn ang="0">
                  <a:pos x="T4" y="T5"/>
                </a:cxn>
                <a:cxn ang="0">
                  <a:pos x="T6" y="T7"/>
                </a:cxn>
                <a:cxn ang="0">
                  <a:pos x="T8" y="T9"/>
                </a:cxn>
              </a:cxnLst>
              <a:rect l="0" t="0" r="r" b="b"/>
              <a:pathLst>
                <a:path w="90" h="5">
                  <a:moveTo>
                    <a:pt x="90" y="3"/>
                  </a:moveTo>
                  <a:lnTo>
                    <a:pt x="90" y="1"/>
                  </a:lnTo>
                  <a:lnTo>
                    <a:pt x="0" y="0"/>
                  </a:lnTo>
                  <a:lnTo>
                    <a:pt x="0" y="5"/>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55" name="Line 135"/>
            <p:cNvSpPr>
              <a:spLocks noChangeShapeType="1"/>
            </p:cNvSpPr>
            <p:nvPr/>
          </p:nvSpPr>
          <p:spPr bwMode="auto">
            <a:xfrm flipH="1">
              <a:off x="2880" y="1303"/>
              <a:ext cx="59"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56" name="Freeform 136"/>
            <p:cNvSpPr>
              <a:spLocks/>
            </p:cNvSpPr>
            <p:nvPr/>
          </p:nvSpPr>
          <p:spPr bwMode="auto">
            <a:xfrm>
              <a:off x="2880" y="1302"/>
              <a:ext cx="59" cy="3"/>
            </a:xfrm>
            <a:custGeom>
              <a:avLst/>
              <a:gdLst>
                <a:gd name="T0" fmla="*/ 90 w 90"/>
                <a:gd name="T1" fmla="*/ 3 h 5"/>
                <a:gd name="T2" fmla="*/ 90 w 90"/>
                <a:gd name="T3" fmla="*/ 1 h 5"/>
                <a:gd name="T4" fmla="*/ 0 w 90"/>
                <a:gd name="T5" fmla="*/ 0 h 5"/>
                <a:gd name="T6" fmla="*/ 0 w 90"/>
                <a:gd name="T7" fmla="*/ 5 h 5"/>
                <a:gd name="T8" fmla="*/ 90 w 90"/>
                <a:gd name="T9" fmla="*/ 3 h 5"/>
              </a:gdLst>
              <a:ahLst/>
              <a:cxnLst>
                <a:cxn ang="0">
                  <a:pos x="T0" y="T1"/>
                </a:cxn>
                <a:cxn ang="0">
                  <a:pos x="T2" y="T3"/>
                </a:cxn>
                <a:cxn ang="0">
                  <a:pos x="T4" y="T5"/>
                </a:cxn>
                <a:cxn ang="0">
                  <a:pos x="T6" y="T7"/>
                </a:cxn>
                <a:cxn ang="0">
                  <a:pos x="T8" y="T9"/>
                </a:cxn>
              </a:cxnLst>
              <a:rect l="0" t="0" r="r" b="b"/>
              <a:pathLst>
                <a:path w="90" h="5">
                  <a:moveTo>
                    <a:pt x="90" y="3"/>
                  </a:moveTo>
                  <a:lnTo>
                    <a:pt x="90" y="1"/>
                  </a:lnTo>
                  <a:lnTo>
                    <a:pt x="0" y="0"/>
                  </a:lnTo>
                  <a:lnTo>
                    <a:pt x="0" y="5"/>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57" name="Line 137"/>
            <p:cNvSpPr>
              <a:spLocks noChangeShapeType="1"/>
            </p:cNvSpPr>
            <p:nvPr/>
          </p:nvSpPr>
          <p:spPr bwMode="auto">
            <a:xfrm>
              <a:off x="3123" y="1241"/>
              <a:ext cx="61"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58" name="Freeform 138"/>
            <p:cNvSpPr>
              <a:spLocks/>
            </p:cNvSpPr>
            <p:nvPr/>
          </p:nvSpPr>
          <p:spPr bwMode="auto">
            <a:xfrm>
              <a:off x="3123" y="1240"/>
              <a:ext cx="61" cy="3"/>
            </a:xfrm>
            <a:custGeom>
              <a:avLst/>
              <a:gdLst>
                <a:gd name="T0" fmla="*/ 0 w 90"/>
                <a:gd name="T1" fmla="*/ 0 h 5"/>
                <a:gd name="T2" fmla="*/ 0 w 90"/>
                <a:gd name="T3" fmla="*/ 5 h 5"/>
                <a:gd name="T4" fmla="*/ 90 w 90"/>
                <a:gd name="T5" fmla="*/ 3 h 5"/>
                <a:gd name="T6" fmla="*/ 90 w 90"/>
                <a:gd name="T7" fmla="*/ 1 h 5"/>
                <a:gd name="T8" fmla="*/ 0 w 90"/>
                <a:gd name="T9" fmla="*/ 0 h 5"/>
              </a:gdLst>
              <a:ahLst/>
              <a:cxnLst>
                <a:cxn ang="0">
                  <a:pos x="T0" y="T1"/>
                </a:cxn>
                <a:cxn ang="0">
                  <a:pos x="T2" y="T3"/>
                </a:cxn>
                <a:cxn ang="0">
                  <a:pos x="T4" y="T5"/>
                </a:cxn>
                <a:cxn ang="0">
                  <a:pos x="T6" y="T7"/>
                </a:cxn>
                <a:cxn ang="0">
                  <a:pos x="T8" y="T9"/>
                </a:cxn>
              </a:cxnLst>
              <a:rect l="0" t="0" r="r" b="b"/>
              <a:pathLst>
                <a:path w="90" h="5">
                  <a:moveTo>
                    <a:pt x="0" y="0"/>
                  </a:moveTo>
                  <a:lnTo>
                    <a:pt x="0" y="5"/>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59" name="Line 139"/>
            <p:cNvSpPr>
              <a:spLocks noChangeShapeType="1"/>
            </p:cNvSpPr>
            <p:nvPr/>
          </p:nvSpPr>
          <p:spPr bwMode="auto">
            <a:xfrm>
              <a:off x="3123" y="1303"/>
              <a:ext cx="61"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60" name="Freeform 140"/>
            <p:cNvSpPr>
              <a:spLocks/>
            </p:cNvSpPr>
            <p:nvPr/>
          </p:nvSpPr>
          <p:spPr bwMode="auto">
            <a:xfrm>
              <a:off x="3123" y="1302"/>
              <a:ext cx="61" cy="3"/>
            </a:xfrm>
            <a:custGeom>
              <a:avLst/>
              <a:gdLst>
                <a:gd name="T0" fmla="*/ 0 w 90"/>
                <a:gd name="T1" fmla="*/ 0 h 5"/>
                <a:gd name="T2" fmla="*/ 0 w 90"/>
                <a:gd name="T3" fmla="*/ 5 h 5"/>
                <a:gd name="T4" fmla="*/ 90 w 90"/>
                <a:gd name="T5" fmla="*/ 3 h 5"/>
                <a:gd name="T6" fmla="*/ 90 w 90"/>
                <a:gd name="T7" fmla="*/ 1 h 5"/>
                <a:gd name="T8" fmla="*/ 0 w 90"/>
                <a:gd name="T9" fmla="*/ 0 h 5"/>
              </a:gdLst>
              <a:ahLst/>
              <a:cxnLst>
                <a:cxn ang="0">
                  <a:pos x="T0" y="T1"/>
                </a:cxn>
                <a:cxn ang="0">
                  <a:pos x="T2" y="T3"/>
                </a:cxn>
                <a:cxn ang="0">
                  <a:pos x="T4" y="T5"/>
                </a:cxn>
                <a:cxn ang="0">
                  <a:pos x="T6" y="T7"/>
                </a:cxn>
                <a:cxn ang="0">
                  <a:pos x="T8" y="T9"/>
                </a:cxn>
              </a:cxnLst>
              <a:rect l="0" t="0" r="r" b="b"/>
              <a:pathLst>
                <a:path w="90" h="5">
                  <a:moveTo>
                    <a:pt x="0" y="0"/>
                  </a:moveTo>
                  <a:lnTo>
                    <a:pt x="0" y="5"/>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63" name="Line 143"/>
            <p:cNvSpPr>
              <a:spLocks noChangeShapeType="1"/>
            </p:cNvSpPr>
            <p:nvPr/>
          </p:nvSpPr>
          <p:spPr bwMode="auto">
            <a:xfrm flipH="1">
              <a:off x="2576" y="1486"/>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64" name="Freeform 144"/>
            <p:cNvSpPr>
              <a:spLocks/>
            </p:cNvSpPr>
            <p:nvPr/>
          </p:nvSpPr>
          <p:spPr bwMode="auto">
            <a:xfrm>
              <a:off x="2576" y="1484"/>
              <a:ext cx="60" cy="4"/>
            </a:xfrm>
            <a:custGeom>
              <a:avLst/>
              <a:gdLst>
                <a:gd name="T0" fmla="*/ 89 w 89"/>
                <a:gd name="T1" fmla="*/ 3 h 4"/>
                <a:gd name="T2" fmla="*/ 89 w 89"/>
                <a:gd name="T3" fmla="*/ 1 h 4"/>
                <a:gd name="T4" fmla="*/ 0 w 89"/>
                <a:gd name="T5" fmla="*/ 0 h 4"/>
                <a:gd name="T6" fmla="*/ 0 w 89"/>
                <a:gd name="T7" fmla="*/ 4 h 4"/>
                <a:gd name="T8" fmla="*/ 89 w 89"/>
                <a:gd name="T9" fmla="*/ 3 h 4"/>
              </a:gdLst>
              <a:ahLst/>
              <a:cxnLst>
                <a:cxn ang="0">
                  <a:pos x="T0" y="T1"/>
                </a:cxn>
                <a:cxn ang="0">
                  <a:pos x="T2" y="T3"/>
                </a:cxn>
                <a:cxn ang="0">
                  <a:pos x="T4" y="T5"/>
                </a:cxn>
                <a:cxn ang="0">
                  <a:pos x="T6" y="T7"/>
                </a:cxn>
                <a:cxn ang="0">
                  <a:pos x="T8" y="T9"/>
                </a:cxn>
              </a:cxnLst>
              <a:rect l="0" t="0" r="r" b="b"/>
              <a:pathLst>
                <a:path w="89" h="4">
                  <a:moveTo>
                    <a:pt x="89" y="3"/>
                  </a:moveTo>
                  <a:lnTo>
                    <a:pt x="89" y="1"/>
                  </a:lnTo>
                  <a:lnTo>
                    <a:pt x="0" y="0"/>
                  </a:lnTo>
                  <a:lnTo>
                    <a:pt x="0" y="4"/>
                  </a:lnTo>
                  <a:lnTo>
                    <a:pt x="89"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65" name="Line 145"/>
            <p:cNvSpPr>
              <a:spLocks noChangeShapeType="1"/>
            </p:cNvSpPr>
            <p:nvPr/>
          </p:nvSpPr>
          <p:spPr bwMode="auto">
            <a:xfrm flipH="1">
              <a:off x="2576" y="1547"/>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66" name="Freeform 146"/>
            <p:cNvSpPr>
              <a:spLocks/>
            </p:cNvSpPr>
            <p:nvPr/>
          </p:nvSpPr>
          <p:spPr bwMode="auto">
            <a:xfrm>
              <a:off x="2576" y="1545"/>
              <a:ext cx="60" cy="3"/>
            </a:xfrm>
            <a:custGeom>
              <a:avLst/>
              <a:gdLst>
                <a:gd name="T0" fmla="*/ 89 w 89"/>
                <a:gd name="T1" fmla="*/ 3 h 5"/>
                <a:gd name="T2" fmla="*/ 89 w 89"/>
                <a:gd name="T3" fmla="*/ 1 h 5"/>
                <a:gd name="T4" fmla="*/ 0 w 89"/>
                <a:gd name="T5" fmla="*/ 0 h 5"/>
                <a:gd name="T6" fmla="*/ 0 w 89"/>
                <a:gd name="T7" fmla="*/ 5 h 5"/>
                <a:gd name="T8" fmla="*/ 89 w 89"/>
                <a:gd name="T9" fmla="*/ 3 h 5"/>
              </a:gdLst>
              <a:ahLst/>
              <a:cxnLst>
                <a:cxn ang="0">
                  <a:pos x="T0" y="T1"/>
                </a:cxn>
                <a:cxn ang="0">
                  <a:pos x="T2" y="T3"/>
                </a:cxn>
                <a:cxn ang="0">
                  <a:pos x="T4" y="T5"/>
                </a:cxn>
                <a:cxn ang="0">
                  <a:pos x="T6" y="T7"/>
                </a:cxn>
                <a:cxn ang="0">
                  <a:pos x="T8" y="T9"/>
                </a:cxn>
              </a:cxnLst>
              <a:rect l="0" t="0" r="r" b="b"/>
              <a:pathLst>
                <a:path w="89" h="5">
                  <a:moveTo>
                    <a:pt x="89" y="3"/>
                  </a:moveTo>
                  <a:lnTo>
                    <a:pt x="89" y="1"/>
                  </a:lnTo>
                  <a:lnTo>
                    <a:pt x="0" y="0"/>
                  </a:lnTo>
                  <a:lnTo>
                    <a:pt x="0" y="5"/>
                  </a:lnTo>
                  <a:lnTo>
                    <a:pt x="89"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67" name="Line 147"/>
            <p:cNvSpPr>
              <a:spLocks noChangeShapeType="1"/>
            </p:cNvSpPr>
            <p:nvPr/>
          </p:nvSpPr>
          <p:spPr bwMode="auto">
            <a:xfrm>
              <a:off x="2818" y="1486"/>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68" name="Freeform 148"/>
            <p:cNvSpPr>
              <a:spLocks/>
            </p:cNvSpPr>
            <p:nvPr/>
          </p:nvSpPr>
          <p:spPr bwMode="auto">
            <a:xfrm>
              <a:off x="2818" y="1484"/>
              <a:ext cx="60" cy="4"/>
            </a:xfrm>
            <a:custGeom>
              <a:avLst/>
              <a:gdLst>
                <a:gd name="T0" fmla="*/ 0 w 90"/>
                <a:gd name="T1" fmla="*/ 0 h 4"/>
                <a:gd name="T2" fmla="*/ 0 w 90"/>
                <a:gd name="T3" fmla="*/ 4 h 4"/>
                <a:gd name="T4" fmla="*/ 90 w 90"/>
                <a:gd name="T5" fmla="*/ 3 h 4"/>
                <a:gd name="T6" fmla="*/ 90 w 90"/>
                <a:gd name="T7" fmla="*/ 1 h 4"/>
                <a:gd name="T8" fmla="*/ 0 w 90"/>
                <a:gd name="T9" fmla="*/ 0 h 4"/>
              </a:gdLst>
              <a:ahLst/>
              <a:cxnLst>
                <a:cxn ang="0">
                  <a:pos x="T0" y="T1"/>
                </a:cxn>
                <a:cxn ang="0">
                  <a:pos x="T2" y="T3"/>
                </a:cxn>
                <a:cxn ang="0">
                  <a:pos x="T4" y="T5"/>
                </a:cxn>
                <a:cxn ang="0">
                  <a:pos x="T6" y="T7"/>
                </a:cxn>
                <a:cxn ang="0">
                  <a:pos x="T8" y="T9"/>
                </a:cxn>
              </a:cxnLst>
              <a:rect l="0" t="0" r="r" b="b"/>
              <a:pathLst>
                <a:path w="90" h="4">
                  <a:moveTo>
                    <a:pt x="0" y="0"/>
                  </a:moveTo>
                  <a:lnTo>
                    <a:pt x="0" y="4"/>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69" name="Line 149"/>
            <p:cNvSpPr>
              <a:spLocks noChangeShapeType="1"/>
            </p:cNvSpPr>
            <p:nvPr/>
          </p:nvSpPr>
          <p:spPr bwMode="auto">
            <a:xfrm>
              <a:off x="2818" y="1547"/>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70" name="Freeform 150"/>
            <p:cNvSpPr>
              <a:spLocks/>
            </p:cNvSpPr>
            <p:nvPr/>
          </p:nvSpPr>
          <p:spPr bwMode="auto">
            <a:xfrm>
              <a:off x="2818" y="1545"/>
              <a:ext cx="60" cy="3"/>
            </a:xfrm>
            <a:custGeom>
              <a:avLst/>
              <a:gdLst>
                <a:gd name="T0" fmla="*/ 0 w 90"/>
                <a:gd name="T1" fmla="*/ 0 h 5"/>
                <a:gd name="T2" fmla="*/ 0 w 90"/>
                <a:gd name="T3" fmla="*/ 5 h 5"/>
                <a:gd name="T4" fmla="*/ 90 w 90"/>
                <a:gd name="T5" fmla="*/ 3 h 5"/>
                <a:gd name="T6" fmla="*/ 90 w 90"/>
                <a:gd name="T7" fmla="*/ 1 h 5"/>
                <a:gd name="T8" fmla="*/ 0 w 90"/>
                <a:gd name="T9" fmla="*/ 0 h 5"/>
              </a:gdLst>
              <a:ahLst/>
              <a:cxnLst>
                <a:cxn ang="0">
                  <a:pos x="T0" y="T1"/>
                </a:cxn>
                <a:cxn ang="0">
                  <a:pos x="T2" y="T3"/>
                </a:cxn>
                <a:cxn ang="0">
                  <a:pos x="T4" y="T5"/>
                </a:cxn>
                <a:cxn ang="0">
                  <a:pos x="T6" y="T7"/>
                </a:cxn>
                <a:cxn ang="0">
                  <a:pos x="T8" y="T9"/>
                </a:cxn>
              </a:cxnLst>
              <a:rect l="0" t="0" r="r" b="b"/>
              <a:pathLst>
                <a:path w="90" h="5">
                  <a:moveTo>
                    <a:pt x="0" y="0"/>
                  </a:moveTo>
                  <a:lnTo>
                    <a:pt x="0" y="5"/>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73" name="Line 153"/>
            <p:cNvSpPr>
              <a:spLocks noChangeShapeType="1"/>
            </p:cNvSpPr>
            <p:nvPr/>
          </p:nvSpPr>
          <p:spPr bwMode="auto">
            <a:xfrm flipH="1">
              <a:off x="1965" y="1486"/>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74" name="Freeform 154"/>
            <p:cNvSpPr>
              <a:spLocks/>
            </p:cNvSpPr>
            <p:nvPr/>
          </p:nvSpPr>
          <p:spPr bwMode="auto">
            <a:xfrm>
              <a:off x="1965" y="1484"/>
              <a:ext cx="60" cy="4"/>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75" name="Line 155"/>
            <p:cNvSpPr>
              <a:spLocks noChangeShapeType="1"/>
            </p:cNvSpPr>
            <p:nvPr/>
          </p:nvSpPr>
          <p:spPr bwMode="auto">
            <a:xfrm flipH="1">
              <a:off x="1965" y="1547"/>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76" name="Freeform 156"/>
            <p:cNvSpPr>
              <a:spLocks/>
            </p:cNvSpPr>
            <p:nvPr/>
          </p:nvSpPr>
          <p:spPr bwMode="auto">
            <a:xfrm>
              <a:off x="1965" y="1545"/>
              <a:ext cx="60" cy="3"/>
            </a:xfrm>
            <a:custGeom>
              <a:avLst/>
              <a:gdLst>
                <a:gd name="T0" fmla="*/ 90 w 90"/>
                <a:gd name="T1" fmla="*/ 3 h 5"/>
                <a:gd name="T2" fmla="*/ 90 w 90"/>
                <a:gd name="T3" fmla="*/ 1 h 5"/>
                <a:gd name="T4" fmla="*/ 0 w 90"/>
                <a:gd name="T5" fmla="*/ 0 h 5"/>
                <a:gd name="T6" fmla="*/ 0 w 90"/>
                <a:gd name="T7" fmla="*/ 5 h 5"/>
                <a:gd name="T8" fmla="*/ 90 w 90"/>
                <a:gd name="T9" fmla="*/ 3 h 5"/>
              </a:gdLst>
              <a:ahLst/>
              <a:cxnLst>
                <a:cxn ang="0">
                  <a:pos x="T0" y="T1"/>
                </a:cxn>
                <a:cxn ang="0">
                  <a:pos x="T2" y="T3"/>
                </a:cxn>
                <a:cxn ang="0">
                  <a:pos x="T4" y="T5"/>
                </a:cxn>
                <a:cxn ang="0">
                  <a:pos x="T6" y="T7"/>
                </a:cxn>
                <a:cxn ang="0">
                  <a:pos x="T8" y="T9"/>
                </a:cxn>
              </a:cxnLst>
              <a:rect l="0" t="0" r="r" b="b"/>
              <a:pathLst>
                <a:path w="90" h="5">
                  <a:moveTo>
                    <a:pt x="90" y="3"/>
                  </a:moveTo>
                  <a:lnTo>
                    <a:pt x="90" y="1"/>
                  </a:lnTo>
                  <a:lnTo>
                    <a:pt x="0" y="0"/>
                  </a:lnTo>
                  <a:lnTo>
                    <a:pt x="0" y="5"/>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77" name="Line 157"/>
            <p:cNvSpPr>
              <a:spLocks noChangeShapeType="1"/>
            </p:cNvSpPr>
            <p:nvPr/>
          </p:nvSpPr>
          <p:spPr bwMode="auto">
            <a:xfrm>
              <a:off x="2208" y="1486"/>
              <a:ext cx="61"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78" name="Freeform 158"/>
            <p:cNvSpPr>
              <a:spLocks/>
            </p:cNvSpPr>
            <p:nvPr/>
          </p:nvSpPr>
          <p:spPr bwMode="auto">
            <a:xfrm>
              <a:off x="2208" y="1484"/>
              <a:ext cx="61" cy="4"/>
            </a:xfrm>
            <a:custGeom>
              <a:avLst/>
              <a:gdLst>
                <a:gd name="T0" fmla="*/ 0 w 90"/>
                <a:gd name="T1" fmla="*/ 0 h 4"/>
                <a:gd name="T2" fmla="*/ 0 w 90"/>
                <a:gd name="T3" fmla="*/ 4 h 4"/>
                <a:gd name="T4" fmla="*/ 90 w 90"/>
                <a:gd name="T5" fmla="*/ 3 h 4"/>
                <a:gd name="T6" fmla="*/ 90 w 90"/>
                <a:gd name="T7" fmla="*/ 1 h 4"/>
                <a:gd name="T8" fmla="*/ 0 w 90"/>
                <a:gd name="T9" fmla="*/ 0 h 4"/>
              </a:gdLst>
              <a:ahLst/>
              <a:cxnLst>
                <a:cxn ang="0">
                  <a:pos x="T0" y="T1"/>
                </a:cxn>
                <a:cxn ang="0">
                  <a:pos x="T2" y="T3"/>
                </a:cxn>
                <a:cxn ang="0">
                  <a:pos x="T4" y="T5"/>
                </a:cxn>
                <a:cxn ang="0">
                  <a:pos x="T6" y="T7"/>
                </a:cxn>
                <a:cxn ang="0">
                  <a:pos x="T8" y="T9"/>
                </a:cxn>
              </a:cxnLst>
              <a:rect l="0" t="0" r="r" b="b"/>
              <a:pathLst>
                <a:path w="90" h="4">
                  <a:moveTo>
                    <a:pt x="0" y="0"/>
                  </a:moveTo>
                  <a:lnTo>
                    <a:pt x="0" y="4"/>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79" name="Line 159"/>
            <p:cNvSpPr>
              <a:spLocks noChangeShapeType="1"/>
            </p:cNvSpPr>
            <p:nvPr/>
          </p:nvSpPr>
          <p:spPr bwMode="auto">
            <a:xfrm>
              <a:off x="2208" y="1547"/>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80" name="Freeform 160"/>
            <p:cNvSpPr>
              <a:spLocks/>
            </p:cNvSpPr>
            <p:nvPr/>
          </p:nvSpPr>
          <p:spPr bwMode="auto">
            <a:xfrm>
              <a:off x="2208" y="1545"/>
              <a:ext cx="61" cy="3"/>
            </a:xfrm>
            <a:custGeom>
              <a:avLst/>
              <a:gdLst>
                <a:gd name="T0" fmla="*/ 0 w 90"/>
                <a:gd name="T1" fmla="*/ 0 h 5"/>
                <a:gd name="T2" fmla="*/ 0 w 90"/>
                <a:gd name="T3" fmla="*/ 5 h 5"/>
                <a:gd name="T4" fmla="*/ 90 w 90"/>
                <a:gd name="T5" fmla="*/ 3 h 5"/>
                <a:gd name="T6" fmla="*/ 90 w 90"/>
                <a:gd name="T7" fmla="*/ 1 h 5"/>
                <a:gd name="T8" fmla="*/ 0 w 90"/>
                <a:gd name="T9" fmla="*/ 0 h 5"/>
              </a:gdLst>
              <a:ahLst/>
              <a:cxnLst>
                <a:cxn ang="0">
                  <a:pos x="T0" y="T1"/>
                </a:cxn>
                <a:cxn ang="0">
                  <a:pos x="T2" y="T3"/>
                </a:cxn>
                <a:cxn ang="0">
                  <a:pos x="T4" y="T5"/>
                </a:cxn>
                <a:cxn ang="0">
                  <a:pos x="T6" y="T7"/>
                </a:cxn>
                <a:cxn ang="0">
                  <a:pos x="T8" y="T9"/>
                </a:cxn>
              </a:cxnLst>
              <a:rect l="0" t="0" r="r" b="b"/>
              <a:pathLst>
                <a:path w="90" h="5">
                  <a:moveTo>
                    <a:pt x="0" y="0"/>
                  </a:moveTo>
                  <a:lnTo>
                    <a:pt x="0" y="5"/>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83" name="Line 163"/>
            <p:cNvSpPr>
              <a:spLocks noChangeShapeType="1"/>
            </p:cNvSpPr>
            <p:nvPr/>
          </p:nvSpPr>
          <p:spPr bwMode="auto">
            <a:xfrm flipH="1">
              <a:off x="3184" y="1486"/>
              <a:ext cx="61"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84" name="Freeform 164"/>
            <p:cNvSpPr>
              <a:spLocks/>
            </p:cNvSpPr>
            <p:nvPr/>
          </p:nvSpPr>
          <p:spPr bwMode="auto">
            <a:xfrm>
              <a:off x="3184" y="1484"/>
              <a:ext cx="61" cy="4"/>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85" name="Line 165"/>
            <p:cNvSpPr>
              <a:spLocks noChangeShapeType="1"/>
            </p:cNvSpPr>
            <p:nvPr/>
          </p:nvSpPr>
          <p:spPr bwMode="auto">
            <a:xfrm flipH="1">
              <a:off x="3184" y="1547"/>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86" name="Freeform 166"/>
            <p:cNvSpPr>
              <a:spLocks/>
            </p:cNvSpPr>
            <p:nvPr/>
          </p:nvSpPr>
          <p:spPr bwMode="auto">
            <a:xfrm>
              <a:off x="3184" y="1545"/>
              <a:ext cx="61" cy="3"/>
            </a:xfrm>
            <a:custGeom>
              <a:avLst/>
              <a:gdLst>
                <a:gd name="T0" fmla="*/ 90 w 90"/>
                <a:gd name="T1" fmla="*/ 3 h 5"/>
                <a:gd name="T2" fmla="*/ 90 w 90"/>
                <a:gd name="T3" fmla="*/ 1 h 5"/>
                <a:gd name="T4" fmla="*/ 0 w 90"/>
                <a:gd name="T5" fmla="*/ 0 h 5"/>
                <a:gd name="T6" fmla="*/ 0 w 90"/>
                <a:gd name="T7" fmla="*/ 5 h 5"/>
                <a:gd name="T8" fmla="*/ 90 w 90"/>
                <a:gd name="T9" fmla="*/ 3 h 5"/>
              </a:gdLst>
              <a:ahLst/>
              <a:cxnLst>
                <a:cxn ang="0">
                  <a:pos x="T0" y="T1"/>
                </a:cxn>
                <a:cxn ang="0">
                  <a:pos x="T2" y="T3"/>
                </a:cxn>
                <a:cxn ang="0">
                  <a:pos x="T4" y="T5"/>
                </a:cxn>
                <a:cxn ang="0">
                  <a:pos x="T6" y="T7"/>
                </a:cxn>
                <a:cxn ang="0">
                  <a:pos x="T8" y="T9"/>
                </a:cxn>
              </a:cxnLst>
              <a:rect l="0" t="0" r="r" b="b"/>
              <a:pathLst>
                <a:path w="90" h="5">
                  <a:moveTo>
                    <a:pt x="90" y="3"/>
                  </a:moveTo>
                  <a:lnTo>
                    <a:pt x="90" y="1"/>
                  </a:lnTo>
                  <a:lnTo>
                    <a:pt x="0" y="0"/>
                  </a:lnTo>
                  <a:lnTo>
                    <a:pt x="0" y="5"/>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87" name="Line 167"/>
            <p:cNvSpPr>
              <a:spLocks noChangeShapeType="1"/>
            </p:cNvSpPr>
            <p:nvPr/>
          </p:nvSpPr>
          <p:spPr bwMode="auto">
            <a:xfrm>
              <a:off x="3428" y="1486"/>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88" name="Freeform 168"/>
            <p:cNvSpPr>
              <a:spLocks/>
            </p:cNvSpPr>
            <p:nvPr/>
          </p:nvSpPr>
          <p:spPr bwMode="auto">
            <a:xfrm>
              <a:off x="3428" y="1484"/>
              <a:ext cx="60" cy="4"/>
            </a:xfrm>
            <a:custGeom>
              <a:avLst/>
              <a:gdLst>
                <a:gd name="T0" fmla="*/ 0 w 89"/>
                <a:gd name="T1" fmla="*/ 0 h 4"/>
                <a:gd name="T2" fmla="*/ 0 w 89"/>
                <a:gd name="T3" fmla="*/ 4 h 4"/>
                <a:gd name="T4" fmla="*/ 89 w 89"/>
                <a:gd name="T5" fmla="*/ 3 h 4"/>
                <a:gd name="T6" fmla="*/ 89 w 89"/>
                <a:gd name="T7" fmla="*/ 1 h 4"/>
                <a:gd name="T8" fmla="*/ 0 w 89"/>
                <a:gd name="T9" fmla="*/ 0 h 4"/>
              </a:gdLst>
              <a:ahLst/>
              <a:cxnLst>
                <a:cxn ang="0">
                  <a:pos x="T0" y="T1"/>
                </a:cxn>
                <a:cxn ang="0">
                  <a:pos x="T2" y="T3"/>
                </a:cxn>
                <a:cxn ang="0">
                  <a:pos x="T4" y="T5"/>
                </a:cxn>
                <a:cxn ang="0">
                  <a:pos x="T6" y="T7"/>
                </a:cxn>
                <a:cxn ang="0">
                  <a:pos x="T8" y="T9"/>
                </a:cxn>
              </a:cxnLst>
              <a:rect l="0" t="0" r="r" b="b"/>
              <a:pathLst>
                <a:path w="89" h="4">
                  <a:moveTo>
                    <a:pt x="0" y="0"/>
                  </a:moveTo>
                  <a:lnTo>
                    <a:pt x="0" y="4"/>
                  </a:lnTo>
                  <a:lnTo>
                    <a:pt x="89" y="3"/>
                  </a:lnTo>
                  <a:lnTo>
                    <a:pt x="89"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89" name="Line 169"/>
            <p:cNvSpPr>
              <a:spLocks noChangeShapeType="1"/>
            </p:cNvSpPr>
            <p:nvPr/>
          </p:nvSpPr>
          <p:spPr bwMode="auto">
            <a:xfrm>
              <a:off x="3428" y="1547"/>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90" name="Freeform 170"/>
            <p:cNvSpPr>
              <a:spLocks/>
            </p:cNvSpPr>
            <p:nvPr/>
          </p:nvSpPr>
          <p:spPr bwMode="auto">
            <a:xfrm>
              <a:off x="3428" y="1545"/>
              <a:ext cx="60" cy="3"/>
            </a:xfrm>
            <a:custGeom>
              <a:avLst/>
              <a:gdLst>
                <a:gd name="T0" fmla="*/ 0 w 89"/>
                <a:gd name="T1" fmla="*/ 0 h 5"/>
                <a:gd name="T2" fmla="*/ 0 w 89"/>
                <a:gd name="T3" fmla="*/ 5 h 5"/>
                <a:gd name="T4" fmla="*/ 89 w 89"/>
                <a:gd name="T5" fmla="*/ 3 h 5"/>
                <a:gd name="T6" fmla="*/ 89 w 89"/>
                <a:gd name="T7" fmla="*/ 1 h 5"/>
                <a:gd name="T8" fmla="*/ 0 w 89"/>
                <a:gd name="T9" fmla="*/ 0 h 5"/>
              </a:gdLst>
              <a:ahLst/>
              <a:cxnLst>
                <a:cxn ang="0">
                  <a:pos x="T0" y="T1"/>
                </a:cxn>
                <a:cxn ang="0">
                  <a:pos x="T2" y="T3"/>
                </a:cxn>
                <a:cxn ang="0">
                  <a:pos x="T4" y="T5"/>
                </a:cxn>
                <a:cxn ang="0">
                  <a:pos x="T6" y="T7"/>
                </a:cxn>
                <a:cxn ang="0">
                  <a:pos x="T8" y="T9"/>
                </a:cxn>
              </a:cxnLst>
              <a:rect l="0" t="0" r="r" b="b"/>
              <a:pathLst>
                <a:path w="89" h="5">
                  <a:moveTo>
                    <a:pt x="0" y="0"/>
                  </a:moveTo>
                  <a:lnTo>
                    <a:pt x="0" y="5"/>
                  </a:lnTo>
                  <a:lnTo>
                    <a:pt x="89" y="3"/>
                  </a:lnTo>
                  <a:lnTo>
                    <a:pt x="89"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93" name="Line 173"/>
            <p:cNvSpPr>
              <a:spLocks noChangeShapeType="1"/>
            </p:cNvSpPr>
            <p:nvPr/>
          </p:nvSpPr>
          <p:spPr bwMode="auto">
            <a:xfrm flipH="1">
              <a:off x="2270" y="1730"/>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94" name="Freeform 174"/>
            <p:cNvSpPr>
              <a:spLocks/>
            </p:cNvSpPr>
            <p:nvPr/>
          </p:nvSpPr>
          <p:spPr bwMode="auto">
            <a:xfrm>
              <a:off x="2270" y="1728"/>
              <a:ext cx="61" cy="3"/>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95" name="Line 175"/>
            <p:cNvSpPr>
              <a:spLocks noChangeShapeType="1"/>
            </p:cNvSpPr>
            <p:nvPr/>
          </p:nvSpPr>
          <p:spPr bwMode="auto">
            <a:xfrm flipH="1">
              <a:off x="2270" y="1792"/>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96" name="Freeform 176"/>
            <p:cNvSpPr>
              <a:spLocks/>
            </p:cNvSpPr>
            <p:nvPr/>
          </p:nvSpPr>
          <p:spPr bwMode="auto">
            <a:xfrm>
              <a:off x="2270" y="1789"/>
              <a:ext cx="61" cy="4"/>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97" name="Line 177"/>
            <p:cNvSpPr>
              <a:spLocks noChangeShapeType="1"/>
            </p:cNvSpPr>
            <p:nvPr/>
          </p:nvSpPr>
          <p:spPr bwMode="auto">
            <a:xfrm>
              <a:off x="2514" y="1730"/>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298" name="Freeform 178"/>
            <p:cNvSpPr>
              <a:spLocks/>
            </p:cNvSpPr>
            <p:nvPr/>
          </p:nvSpPr>
          <p:spPr bwMode="auto">
            <a:xfrm>
              <a:off x="2514" y="1728"/>
              <a:ext cx="60" cy="3"/>
            </a:xfrm>
            <a:custGeom>
              <a:avLst/>
              <a:gdLst>
                <a:gd name="T0" fmla="*/ 0 w 89"/>
                <a:gd name="T1" fmla="*/ 0 h 4"/>
                <a:gd name="T2" fmla="*/ 0 w 89"/>
                <a:gd name="T3" fmla="*/ 4 h 4"/>
                <a:gd name="T4" fmla="*/ 89 w 89"/>
                <a:gd name="T5" fmla="*/ 3 h 4"/>
                <a:gd name="T6" fmla="*/ 89 w 89"/>
                <a:gd name="T7" fmla="*/ 1 h 4"/>
                <a:gd name="T8" fmla="*/ 0 w 89"/>
                <a:gd name="T9" fmla="*/ 0 h 4"/>
              </a:gdLst>
              <a:ahLst/>
              <a:cxnLst>
                <a:cxn ang="0">
                  <a:pos x="T0" y="T1"/>
                </a:cxn>
                <a:cxn ang="0">
                  <a:pos x="T2" y="T3"/>
                </a:cxn>
                <a:cxn ang="0">
                  <a:pos x="T4" y="T5"/>
                </a:cxn>
                <a:cxn ang="0">
                  <a:pos x="T6" y="T7"/>
                </a:cxn>
                <a:cxn ang="0">
                  <a:pos x="T8" y="T9"/>
                </a:cxn>
              </a:cxnLst>
              <a:rect l="0" t="0" r="r" b="b"/>
              <a:pathLst>
                <a:path w="89" h="4">
                  <a:moveTo>
                    <a:pt x="0" y="0"/>
                  </a:moveTo>
                  <a:lnTo>
                    <a:pt x="0" y="4"/>
                  </a:lnTo>
                  <a:lnTo>
                    <a:pt x="89" y="3"/>
                  </a:lnTo>
                  <a:lnTo>
                    <a:pt x="89"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99" name="Line 179"/>
            <p:cNvSpPr>
              <a:spLocks noChangeShapeType="1"/>
            </p:cNvSpPr>
            <p:nvPr/>
          </p:nvSpPr>
          <p:spPr bwMode="auto">
            <a:xfrm>
              <a:off x="2514" y="1792"/>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00" name="Freeform 180"/>
            <p:cNvSpPr>
              <a:spLocks/>
            </p:cNvSpPr>
            <p:nvPr/>
          </p:nvSpPr>
          <p:spPr bwMode="auto">
            <a:xfrm>
              <a:off x="2514" y="1789"/>
              <a:ext cx="60" cy="4"/>
            </a:xfrm>
            <a:custGeom>
              <a:avLst/>
              <a:gdLst>
                <a:gd name="T0" fmla="*/ 0 w 89"/>
                <a:gd name="T1" fmla="*/ 0 h 4"/>
                <a:gd name="T2" fmla="*/ 0 w 89"/>
                <a:gd name="T3" fmla="*/ 4 h 4"/>
                <a:gd name="T4" fmla="*/ 89 w 89"/>
                <a:gd name="T5" fmla="*/ 3 h 4"/>
                <a:gd name="T6" fmla="*/ 89 w 89"/>
                <a:gd name="T7" fmla="*/ 1 h 4"/>
                <a:gd name="T8" fmla="*/ 0 w 89"/>
                <a:gd name="T9" fmla="*/ 0 h 4"/>
              </a:gdLst>
              <a:ahLst/>
              <a:cxnLst>
                <a:cxn ang="0">
                  <a:pos x="T0" y="T1"/>
                </a:cxn>
                <a:cxn ang="0">
                  <a:pos x="T2" y="T3"/>
                </a:cxn>
                <a:cxn ang="0">
                  <a:pos x="T4" y="T5"/>
                </a:cxn>
                <a:cxn ang="0">
                  <a:pos x="T6" y="T7"/>
                </a:cxn>
                <a:cxn ang="0">
                  <a:pos x="T8" y="T9"/>
                </a:cxn>
              </a:cxnLst>
              <a:rect l="0" t="0" r="r" b="b"/>
              <a:pathLst>
                <a:path w="89" h="4">
                  <a:moveTo>
                    <a:pt x="0" y="0"/>
                  </a:moveTo>
                  <a:lnTo>
                    <a:pt x="0" y="4"/>
                  </a:lnTo>
                  <a:lnTo>
                    <a:pt x="89" y="3"/>
                  </a:lnTo>
                  <a:lnTo>
                    <a:pt x="89"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03" name="Line 183"/>
            <p:cNvSpPr>
              <a:spLocks noChangeShapeType="1"/>
            </p:cNvSpPr>
            <p:nvPr/>
          </p:nvSpPr>
          <p:spPr bwMode="auto">
            <a:xfrm flipH="1">
              <a:off x="2880" y="1730"/>
              <a:ext cx="5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04" name="Freeform 184"/>
            <p:cNvSpPr>
              <a:spLocks/>
            </p:cNvSpPr>
            <p:nvPr/>
          </p:nvSpPr>
          <p:spPr bwMode="auto">
            <a:xfrm>
              <a:off x="2880" y="1728"/>
              <a:ext cx="59" cy="3"/>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05" name="Line 185"/>
            <p:cNvSpPr>
              <a:spLocks noChangeShapeType="1"/>
            </p:cNvSpPr>
            <p:nvPr/>
          </p:nvSpPr>
          <p:spPr bwMode="auto">
            <a:xfrm flipH="1">
              <a:off x="2880" y="1792"/>
              <a:ext cx="5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06" name="Freeform 186"/>
            <p:cNvSpPr>
              <a:spLocks/>
            </p:cNvSpPr>
            <p:nvPr/>
          </p:nvSpPr>
          <p:spPr bwMode="auto">
            <a:xfrm>
              <a:off x="2880" y="1789"/>
              <a:ext cx="59" cy="4"/>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07" name="Line 187"/>
            <p:cNvSpPr>
              <a:spLocks noChangeShapeType="1"/>
            </p:cNvSpPr>
            <p:nvPr/>
          </p:nvSpPr>
          <p:spPr bwMode="auto">
            <a:xfrm>
              <a:off x="3123" y="1730"/>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08" name="Freeform 188"/>
            <p:cNvSpPr>
              <a:spLocks/>
            </p:cNvSpPr>
            <p:nvPr/>
          </p:nvSpPr>
          <p:spPr bwMode="auto">
            <a:xfrm>
              <a:off x="3123" y="1728"/>
              <a:ext cx="61" cy="3"/>
            </a:xfrm>
            <a:custGeom>
              <a:avLst/>
              <a:gdLst>
                <a:gd name="T0" fmla="*/ 0 w 90"/>
                <a:gd name="T1" fmla="*/ 0 h 4"/>
                <a:gd name="T2" fmla="*/ 0 w 90"/>
                <a:gd name="T3" fmla="*/ 4 h 4"/>
                <a:gd name="T4" fmla="*/ 90 w 90"/>
                <a:gd name="T5" fmla="*/ 3 h 4"/>
                <a:gd name="T6" fmla="*/ 90 w 90"/>
                <a:gd name="T7" fmla="*/ 1 h 4"/>
                <a:gd name="T8" fmla="*/ 0 w 90"/>
                <a:gd name="T9" fmla="*/ 0 h 4"/>
              </a:gdLst>
              <a:ahLst/>
              <a:cxnLst>
                <a:cxn ang="0">
                  <a:pos x="T0" y="T1"/>
                </a:cxn>
                <a:cxn ang="0">
                  <a:pos x="T2" y="T3"/>
                </a:cxn>
                <a:cxn ang="0">
                  <a:pos x="T4" y="T5"/>
                </a:cxn>
                <a:cxn ang="0">
                  <a:pos x="T6" y="T7"/>
                </a:cxn>
                <a:cxn ang="0">
                  <a:pos x="T8" y="T9"/>
                </a:cxn>
              </a:cxnLst>
              <a:rect l="0" t="0" r="r" b="b"/>
              <a:pathLst>
                <a:path w="90" h="4">
                  <a:moveTo>
                    <a:pt x="0" y="0"/>
                  </a:moveTo>
                  <a:lnTo>
                    <a:pt x="0" y="4"/>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09" name="Line 189"/>
            <p:cNvSpPr>
              <a:spLocks noChangeShapeType="1"/>
            </p:cNvSpPr>
            <p:nvPr/>
          </p:nvSpPr>
          <p:spPr bwMode="auto">
            <a:xfrm>
              <a:off x="3123" y="1792"/>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10" name="Freeform 190"/>
            <p:cNvSpPr>
              <a:spLocks/>
            </p:cNvSpPr>
            <p:nvPr/>
          </p:nvSpPr>
          <p:spPr bwMode="auto">
            <a:xfrm>
              <a:off x="3123" y="1789"/>
              <a:ext cx="61" cy="4"/>
            </a:xfrm>
            <a:custGeom>
              <a:avLst/>
              <a:gdLst>
                <a:gd name="T0" fmla="*/ 0 w 90"/>
                <a:gd name="T1" fmla="*/ 0 h 4"/>
                <a:gd name="T2" fmla="*/ 0 w 90"/>
                <a:gd name="T3" fmla="*/ 4 h 4"/>
                <a:gd name="T4" fmla="*/ 90 w 90"/>
                <a:gd name="T5" fmla="*/ 3 h 4"/>
                <a:gd name="T6" fmla="*/ 90 w 90"/>
                <a:gd name="T7" fmla="*/ 1 h 4"/>
                <a:gd name="T8" fmla="*/ 0 w 90"/>
                <a:gd name="T9" fmla="*/ 0 h 4"/>
              </a:gdLst>
              <a:ahLst/>
              <a:cxnLst>
                <a:cxn ang="0">
                  <a:pos x="T0" y="T1"/>
                </a:cxn>
                <a:cxn ang="0">
                  <a:pos x="T2" y="T3"/>
                </a:cxn>
                <a:cxn ang="0">
                  <a:pos x="T4" y="T5"/>
                </a:cxn>
                <a:cxn ang="0">
                  <a:pos x="T6" y="T7"/>
                </a:cxn>
                <a:cxn ang="0">
                  <a:pos x="T8" y="T9"/>
                </a:cxn>
              </a:cxnLst>
              <a:rect l="0" t="0" r="r" b="b"/>
              <a:pathLst>
                <a:path w="90" h="4">
                  <a:moveTo>
                    <a:pt x="0" y="0"/>
                  </a:moveTo>
                  <a:lnTo>
                    <a:pt x="0" y="4"/>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13" name="Line 193"/>
            <p:cNvSpPr>
              <a:spLocks noChangeShapeType="1"/>
            </p:cNvSpPr>
            <p:nvPr/>
          </p:nvSpPr>
          <p:spPr bwMode="auto">
            <a:xfrm flipH="1">
              <a:off x="1660" y="1730"/>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14" name="Freeform 194"/>
            <p:cNvSpPr>
              <a:spLocks/>
            </p:cNvSpPr>
            <p:nvPr/>
          </p:nvSpPr>
          <p:spPr bwMode="auto">
            <a:xfrm>
              <a:off x="1660" y="1728"/>
              <a:ext cx="61" cy="3"/>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17" name="Line 197"/>
            <p:cNvSpPr>
              <a:spLocks noChangeShapeType="1"/>
            </p:cNvSpPr>
            <p:nvPr/>
          </p:nvSpPr>
          <p:spPr bwMode="auto">
            <a:xfrm>
              <a:off x="1904" y="1730"/>
              <a:ext cx="5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18" name="Freeform 198"/>
            <p:cNvSpPr>
              <a:spLocks/>
            </p:cNvSpPr>
            <p:nvPr/>
          </p:nvSpPr>
          <p:spPr bwMode="auto">
            <a:xfrm>
              <a:off x="1904" y="1728"/>
              <a:ext cx="59" cy="3"/>
            </a:xfrm>
            <a:custGeom>
              <a:avLst/>
              <a:gdLst>
                <a:gd name="T0" fmla="*/ 0 w 90"/>
                <a:gd name="T1" fmla="*/ 0 h 4"/>
                <a:gd name="T2" fmla="*/ 0 w 90"/>
                <a:gd name="T3" fmla="*/ 4 h 4"/>
                <a:gd name="T4" fmla="*/ 90 w 90"/>
                <a:gd name="T5" fmla="*/ 3 h 4"/>
                <a:gd name="T6" fmla="*/ 90 w 90"/>
                <a:gd name="T7" fmla="*/ 1 h 4"/>
                <a:gd name="T8" fmla="*/ 0 w 90"/>
                <a:gd name="T9" fmla="*/ 0 h 4"/>
              </a:gdLst>
              <a:ahLst/>
              <a:cxnLst>
                <a:cxn ang="0">
                  <a:pos x="T0" y="T1"/>
                </a:cxn>
                <a:cxn ang="0">
                  <a:pos x="T2" y="T3"/>
                </a:cxn>
                <a:cxn ang="0">
                  <a:pos x="T4" y="T5"/>
                </a:cxn>
                <a:cxn ang="0">
                  <a:pos x="T6" y="T7"/>
                </a:cxn>
                <a:cxn ang="0">
                  <a:pos x="T8" y="T9"/>
                </a:cxn>
              </a:cxnLst>
              <a:rect l="0" t="0" r="r" b="b"/>
              <a:pathLst>
                <a:path w="90" h="4">
                  <a:moveTo>
                    <a:pt x="0" y="0"/>
                  </a:moveTo>
                  <a:lnTo>
                    <a:pt x="0" y="4"/>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19" name="Line 199"/>
            <p:cNvSpPr>
              <a:spLocks noChangeShapeType="1"/>
            </p:cNvSpPr>
            <p:nvPr/>
          </p:nvSpPr>
          <p:spPr bwMode="auto">
            <a:xfrm>
              <a:off x="1904" y="1792"/>
              <a:ext cx="5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20" name="Freeform 200"/>
            <p:cNvSpPr>
              <a:spLocks/>
            </p:cNvSpPr>
            <p:nvPr/>
          </p:nvSpPr>
          <p:spPr bwMode="auto">
            <a:xfrm>
              <a:off x="1904" y="1789"/>
              <a:ext cx="59" cy="4"/>
            </a:xfrm>
            <a:custGeom>
              <a:avLst/>
              <a:gdLst>
                <a:gd name="T0" fmla="*/ 0 w 90"/>
                <a:gd name="T1" fmla="*/ 0 h 4"/>
                <a:gd name="T2" fmla="*/ 0 w 90"/>
                <a:gd name="T3" fmla="*/ 4 h 4"/>
                <a:gd name="T4" fmla="*/ 90 w 90"/>
                <a:gd name="T5" fmla="*/ 3 h 4"/>
                <a:gd name="T6" fmla="*/ 90 w 90"/>
                <a:gd name="T7" fmla="*/ 1 h 4"/>
                <a:gd name="T8" fmla="*/ 0 w 90"/>
                <a:gd name="T9" fmla="*/ 0 h 4"/>
              </a:gdLst>
              <a:ahLst/>
              <a:cxnLst>
                <a:cxn ang="0">
                  <a:pos x="T0" y="T1"/>
                </a:cxn>
                <a:cxn ang="0">
                  <a:pos x="T2" y="T3"/>
                </a:cxn>
                <a:cxn ang="0">
                  <a:pos x="T4" y="T5"/>
                </a:cxn>
                <a:cxn ang="0">
                  <a:pos x="T6" y="T7"/>
                </a:cxn>
                <a:cxn ang="0">
                  <a:pos x="T8" y="T9"/>
                </a:cxn>
              </a:cxnLst>
              <a:rect l="0" t="0" r="r" b="b"/>
              <a:pathLst>
                <a:path w="90" h="4">
                  <a:moveTo>
                    <a:pt x="0" y="0"/>
                  </a:moveTo>
                  <a:lnTo>
                    <a:pt x="0" y="4"/>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23" name="Line 203"/>
            <p:cNvSpPr>
              <a:spLocks noChangeShapeType="1"/>
            </p:cNvSpPr>
            <p:nvPr/>
          </p:nvSpPr>
          <p:spPr bwMode="auto">
            <a:xfrm flipH="1">
              <a:off x="3490" y="1730"/>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25" name="Freeform 205"/>
            <p:cNvSpPr>
              <a:spLocks/>
            </p:cNvSpPr>
            <p:nvPr/>
          </p:nvSpPr>
          <p:spPr bwMode="auto">
            <a:xfrm>
              <a:off x="3490" y="1728"/>
              <a:ext cx="60" cy="3"/>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26" name="Line 206"/>
            <p:cNvSpPr>
              <a:spLocks noChangeShapeType="1"/>
            </p:cNvSpPr>
            <p:nvPr/>
          </p:nvSpPr>
          <p:spPr bwMode="auto">
            <a:xfrm flipH="1">
              <a:off x="3490" y="1792"/>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27" name="Freeform 207"/>
            <p:cNvSpPr>
              <a:spLocks/>
            </p:cNvSpPr>
            <p:nvPr/>
          </p:nvSpPr>
          <p:spPr bwMode="auto">
            <a:xfrm>
              <a:off x="3490" y="1789"/>
              <a:ext cx="60" cy="4"/>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28" name="Line 208"/>
            <p:cNvSpPr>
              <a:spLocks noChangeShapeType="1"/>
            </p:cNvSpPr>
            <p:nvPr/>
          </p:nvSpPr>
          <p:spPr bwMode="auto">
            <a:xfrm>
              <a:off x="3733" y="1730"/>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29" name="Freeform 209"/>
            <p:cNvSpPr>
              <a:spLocks/>
            </p:cNvSpPr>
            <p:nvPr/>
          </p:nvSpPr>
          <p:spPr bwMode="auto">
            <a:xfrm>
              <a:off x="3733" y="1728"/>
              <a:ext cx="61" cy="3"/>
            </a:xfrm>
            <a:custGeom>
              <a:avLst/>
              <a:gdLst>
                <a:gd name="T0" fmla="*/ 0 w 90"/>
                <a:gd name="T1" fmla="*/ 0 h 4"/>
                <a:gd name="T2" fmla="*/ 0 w 90"/>
                <a:gd name="T3" fmla="*/ 4 h 4"/>
                <a:gd name="T4" fmla="*/ 90 w 90"/>
                <a:gd name="T5" fmla="*/ 3 h 4"/>
                <a:gd name="T6" fmla="*/ 90 w 90"/>
                <a:gd name="T7" fmla="*/ 1 h 4"/>
                <a:gd name="T8" fmla="*/ 0 w 90"/>
                <a:gd name="T9" fmla="*/ 0 h 4"/>
              </a:gdLst>
              <a:ahLst/>
              <a:cxnLst>
                <a:cxn ang="0">
                  <a:pos x="T0" y="T1"/>
                </a:cxn>
                <a:cxn ang="0">
                  <a:pos x="T2" y="T3"/>
                </a:cxn>
                <a:cxn ang="0">
                  <a:pos x="T4" y="T5"/>
                </a:cxn>
                <a:cxn ang="0">
                  <a:pos x="T6" y="T7"/>
                </a:cxn>
                <a:cxn ang="0">
                  <a:pos x="T8" y="T9"/>
                </a:cxn>
              </a:cxnLst>
              <a:rect l="0" t="0" r="r" b="b"/>
              <a:pathLst>
                <a:path w="90" h="4">
                  <a:moveTo>
                    <a:pt x="0" y="0"/>
                  </a:moveTo>
                  <a:lnTo>
                    <a:pt x="0" y="4"/>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34" name="Line 214"/>
            <p:cNvSpPr>
              <a:spLocks noChangeShapeType="1"/>
            </p:cNvSpPr>
            <p:nvPr/>
          </p:nvSpPr>
          <p:spPr bwMode="auto">
            <a:xfrm flipH="1">
              <a:off x="2576" y="2522"/>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35" name="Freeform 215"/>
            <p:cNvSpPr>
              <a:spLocks/>
            </p:cNvSpPr>
            <p:nvPr/>
          </p:nvSpPr>
          <p:spPr bwMode="auto">
            <a:xfrm>
              <a:off x="2576" y="2521"/>
              <a:ext cx="60" cy="2"/>
            </a:xfrm>
            <a:custGeom>
              <a:avLst/>
              <a:gdLst>
                <a:gd name="T0" fmla="*/ 89 w 89"/>
                <a:gd name="T1" fmla="*/ 4 h 5"/>
                <a:gd name="T2" fmla="*/ 89 w 89"/>
                <a:gd name="T3" fmla="*/ 1 h 5"/>
                <a:gd name="T4" fmla="*/ 0 w 89"/>
                <a:gd name="T5" fmla="*/ 0 h 5"/>
                <a:gd name="T6" fmla="*/ 0 w 89"/>
                <a:gd name="T7" fmla="*/ 5 h 5"/>
                <a:gd name="T8" fmla="*/ 89 w 89"/>
                <a:gd name="T9" fmla="*/ 4 h 5"/>
              </a:gdLst>
              <a:ahLst/>
              <a:cxnLst>
                <a:cxn ang="0">
                  <a:pos x="T0" y="T1"/>
                </a:cxn>
                <a:cxn ang="0">
                  <a:pos x="T2" y="T3"/>
                </a:cxn>
                <a:cxn ang="0">
                  <a:pos x="T4" y="T5"/>
                </a:cxn>
                <a:cxn ang="0">
                  <a:pos x="T6" y="T7"/>
                </a:cxn>
                <a:cxn ang="0">
                  <a:pos x="T8" y="T9"/>
                </a:cxn>
              </a:cxnLst>
              <a:rect l="0" t="0" r="r" b="b"/>
              <a:pathLst>
                <a:path w="89" h="5">
                  <a:moveTo>
                    <a:pt x="89" y="4"/>
                  </a:moveTo>
                  <a:lnTo>
                    <a:pt x="89" y="1"/>
                  </a:lnTo>
                  <a:lnTo>
                    <a:pt x="0" y="0"/>
                  </a:lnTo>
                  <a:lnTo>
                    <a:pt x="0" y="5"/>
                  </a:lnTo>
                  <a:lnTo>
                    <a:pt x="89"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36" name="Line 216"/>
            <p:cNvSpPr>
              <a:spLocks noChangeShapeType="1"/>
            </p:cNvSpPr>
            <p:nvPr/>
          </p:nvSpPr>
          <p:spPr bwMode="auto">
            <a:xfrm flipH="1">
              <a:off x="2576" y="2461"/>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37" name="Freeform 217"/>
            <p:cNvSpPr>
              <a:spLocks/>
            </p:cNvSpPr>
            <p:nvPr/>
          </p:nvSpPr>
          <p:spPr bwMode="auto">
            <a:xfrm>
              <a:off x="2576" y="2460"/>
              <a:ext cx="60" cy="4"/>
            </a:xfrm>
            <a:custGeom>
              <a:avLst/>
              <a:gdLst>
                <a:gd name="T0" fmla="*/ 89 w 89"/>
                <a:gd name="T1" fmla="*/ 4 h 5"/>
                <a:gd name="T2" fmla="*/ 89 w 89"/>
                <a:gd name="T3" fmla="*/ 2 h 5"/>
                <a:gd name="T4" fmla="*/ 0 w 89"/>
                <a:gd name="T5" fmla="*/ 0 h 5"/>
                <a:gd name="T6" fmla="*/ 0 w 89"/>
                <a:gd name="T7" fmla="*/ 5 h 5"/>
                <a:gd name="T8" fmla="*/ 89 w 89"/>
                <a:gd name="T9" fmla="*/ 4 h 5"/>
              </a:gdLst>
              <a:ahLst/>
              <a:cxnLst>
                <a:cxn ang="0">
                  <a:pos x="T0" y="T1"/>
                </a:cxn>
                <a:cxn ang="0">
                  <a:pos x="T2" y="T3"/>
                </a:cxn>
                <a:cxn ang="0">
                  <a:pos x="T4" y="T5"/>
                </a:cxn>
                <a:cxn ang="0">
                  <a:pos x="T6" y="T7"/>
                </a:cxn>
                <a:cxn ang="0">
                  <a:pos x="T8" y="T9"/>
                </a:cxn>
              </a:cxnLst>
              <a:rect l="0" t="0" r="r" b="b"/>
              <a:pathLst>
                <a:path w="89" h="5">
                  <a:moveTo>
                    <a:pt x="89" y="4"/>
                  </a:moveTo>
                  <a:lnTo>
                    <a:pt x="89" y="2"/>
                  </a:lnTo>
                  <a:lnTo>
                    <a:pt x="0" y="0"/>
                  </a:lnTo>
                  <a:lnTo>
                    <a:pt x="0" y="5"/>
                  </a:lnTo>
                  <a:lnTo>
                    <a:pt x="89"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38" name="Line 218"/>
            <p:cNvSpPr>
              <a:spLocks noChangeShapeType="1"/>
            </p:cNvSpPr>
            <p:nvPr/>
          </p:nvSpPr>
          <p:spPr bwMode="auto">
            <a:xfrm>
              <a:off x="2818" y="2522"/>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39" name="Freeform 219"/>
            <p:cNvSpPr>
              <a:spLocks/>
            </p:cNvSpPr>
            <p:nvPr/>
          </p:nvSpPr>
          <p:spPr bwMode="auto">
            <a:xfrm>
              <a:off x="2818" y="2521"/>
              <a:ext cx="60" cy="2"/>
            </a:xfrm>
            <a:custGeom>
              <a:avLst/>
              <a:gdLst>
                <a:gd name="T0" fmla="*/ 0 w 90"/>
                <a:gd name="T1" fmla="*/ 0 h 5"/>
                <a:gd name="T2" fmla="*/ 0 w 90"/>
                <a:gd name="T3" fmla="*/ 5 h 5"/>
                <a:gd name="T4" fmla="*/ 90 w 90"/>
                <a:gd name="T5" fmla="*/ 4 h 5"/>
                <a:gd name="T6" fmla="*/ 90 w 90"/>
                <a:gd name="T7" fmla="*/ 1 h 5"/>
                <a:gd name="T8" fmla="*/ 0 w 90"/>
                <a:gd name="T9" fmla="*/ 0 h 5"/>
              </a:gdLst>
              <a:ahLst/>
              <a:cxnLst>
                <a:cxn ang="0">
                  <a:pos x="T0" y="T1"/>
                </a:cxn>
                <a:cxn ang="0">
                  <a:pos x="T2" y="T3"/>
                </a:cxn>
                <a:cxn ang="0">
                  <a:pos x="T4" y="T5"/>
                </a:cxn>
                <a:cxn ang="0">
                  <a:pos x="T6" y="T7"/>
                </a:cxn>
                <a:cxn ang="0">
                  <a:pos x="T8" y="T9"/>
                </a:cxn>
              </a:cxnLst>
              <a:rect l="0" t="0" r="r" b="b"/>
              <a:pathLst>
                <a:path w="90" h="5">
                  <a:moveTo>
                    <a:pt x="0" y="0"/>
                  </a:moveTo>
                  <a:lnTo>
                    <a:pt x="0" y="5"/>
                  </a:lnTo>
                  <a:lnTo>
                    <a:pt x="90" y="4"/>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40" name="Line 220"/>
            <p:cNvSpPr>
              <a:spLocks noChangeShapeType="1"/>
            </p:cNvSpPr>
            <p:nvPr/>
          </p:nvSpPr>
          <p:spPr bwMode="auto">
            <a:xfrm>
              <a:off x="2818" y="2461"/>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41" name="Freeform 221"/>
            <p:cNvSpPr>
              <a:spLocks/>
            </p:cNvSpPr>
            <p:nvPr/>
          </p:nvSpPr>
          <p:spPr bwMode="auto">
            <a:xfrm>
              <a:off x="2818" y="2460"/>
              <a:ext cx="60" cy="4"/>
            </a:xfrm>
            <a:custGeom>
              <a:avLst/>
              <a:gdLst>
                <a:gd name="T0" fmla="*/ 0 w 90"/>
                <a:gd name="T1" fmla="*/ 0 h 5"/>
                <a:gd name="T2" fmla="*/ 0 w 90"/>
                <a:gd name="T3" fmla="*/ 5 h 5"/>
                <a:gd name="T4" fmla="*/ 90 w 90"/>
                <a:gd name="T5" fmla="*/ 4 h 5"/>
                <a:gd name="T6" fmla="*/ 90 w 90"/>
                <a:gd name="T7" fmla="*/ 2 h 5"/>
                <a:gd name="T8" fmla="*/ 0 w 90"/>
                <a:gd name="T9" fmla="*/ 0 h 5"/>
              </a:gdLst>
              <a:ahLst/>
              <a:cxnLst>
                <a:cxn ang="0">
                  <a:pos x="T0" y="T1"/>
                </a:cxn>
                <a:cxn ang="0">
                  <a:pos x="T2" y="T3"/>
                </a:cxn>
                <a:cxn ang="0">
                  <a:pos x="T4" y="T5"/>
                </a:cxn>
                <a:cxn ang="0">
                  <a:pos x="T6" y="T7"/>
                </a:cxn>
                <a:cxn ang="0">
                  <a:pos x="T8" y="T9"/>
                </a:cxn>
              </a:cxnLst>
              <a:rect l="0" t="0" r="r" b="b"/>
              <a:pathLst>
                <a:path w="90" h="5">
                  <a:moveTo>
                    <a:pt x="0" y="0"/>
                  </a:moveTo>
                  <a:lnTo>
                    <a:pt x="0" y="5"/>
                  </a:lnTo>
                  <a:lnTo>
                    <a:pt x="90" y="4"/>
                  </a:lnTo>
                  <a:lnTo>
                    <a:pt x="90"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44" name="Line 224"/>
            <p:cNvSpPr>
              <a:spLocks noChangeShapeType="1"/>
            </p:cNvSpPr>
            <p:nvPr/>
          </p:nvSpPr>
          <p:spPr bwMode="auto">
            <a:xfrm flipH="1">
              <a:off x="2270" y="2279"/>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45" name="Freeform 225"/>
            <p:cNvSpPr>
              <a:spLocks/>
            </p:cNvSpPr>
            <p:nvPr/>
          </p:nvSpPr>
          <p:spPr bwMode="auto">
            <a:xfrm>
              <a:off x="2270" y="2277"/>
              <a:ext cx="61" cy="3"/>
            </a:xfrm>
            <a:custGeom>
              <a:avLst/>
              <a:gdLst>
                <a:gd name="T0" fmla="*/ 90 w 90"/>
                <a:gd name="T1" fmla="*/ 4 h 5"/>
                <a:gd name="T2" fmla="*/ 90 w 90"/>
                <a:gd name="T3" fmla="*/ 2 h 5"/>
                <a:gd name="T4" fmla="*/ 0 w 90"/>
                <a:gd name="T5" fmla="*/ 0 h 5"/>
                <a:gd name="T6" fmla="*/ 0 w 90"/>
                <a:gd name="T7" fmla="*/ 5 h 5"/>
                <a:gd name="T8" fmla="*/ 90 w 90"/>
                <a:gd name="T9" fmla="*/ 4 h 5"/>
              </a:gdLst>
              <a:ahLst/>
              <a:cxnLst>
                <a:cxn ang="0">
                  <a:pos x="T0" y="T1"/>
                </a:cxn>
                <a:cxn ang="0">
                  <a:pos x="T2" y="T3"/>
                </a:cxn>
                <a:cxn ang="0">
                  <a:pos x="T4" y="T5"/>
                </a:cxn>
                <a:cxn ang="0">
                  <a:pos x="T6" y="T7"/>
                </a:cxn>
                <a:cxn ang="0">
                  <a:pos x="T8" y="T9"/>
                </a:cxn>
              </a:cxnLst>
              <a:rect l="0" t="0" r="r" b="b"/>
              <a:pathLst>
                <a:path w="90" h="5">
                  <a:moveTo>
                    <a:pt x="90" y="4"/>
                  </a:moveTo>
                  <a:lnTo>
                    <a:pt x="90" y="2"/>
                  </a:lnTo>
                  <a:lnTo>
                    <a:pt x="0" y="0"/>
                  </a:lnTo>
                  <a:lnTo>
                    <a:pt x="0" y="5"/>
                  </a:lnTo>
                  <a:lnTo>
                    <a:pt x="9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46" name="Line 226"/>
            <p:cNvSpPr>
              <a:spLocks noChangeShapeType="1"/>
            </p:cNvSpPr>
            <p:nvPr/>
          </p:nvSpPr>
          <p:spPr bwMode="auto">
            <a:xfrm flipH="1">
              <a:off x="2270" y="2218"/>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47" name="Freeform 227"/>
            <p:cNvSpPr>
              <a:spLocks/>
            </p:cNvSpPr>
            <p:nvPr/>
          </p:nvSpPr>
          <p:spPr bwMode="auto">
            <a:xfrm>
              <a:off x="2270" y="2217"/>
              <a:ext cx="61" cy="2"/>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48" name="Line 228"/>
            <p:cNvSpPr>
              <a:spLocks noChangeShapeType="1"/>
            </p:cNvSpPr>
            <p:nvPr/>
          </p:nvSpPr>
          <p:spPr bwMode="auto">
            <a:xfrm>
              <a:off x="2514" y="2279"/>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49" name="Freeform 229"/>
            <p:cNvSpPr>
              <a:spLocks/>
            </p:cNvSpPr>
            <p:nvPr/>
          </p:nvSpPr>
          <p:spPr bwMode="auto">
            <a:xfrm>
              <a:off x="2514" y="2277"/>
              <a:ext cx="60" cy="3"/>
            </a:xfrm>
            <a:custGeom>
              <a:avLst/>
              <a:gdLst>
                <a:gd name="T0" fmla="*/ 0 w 89"/>
                <a:gd name="T1" fmla="*/ 0 h 5"/>
                <a:gd name="T2" fmla="*/ 0 w 89"/>
                <a:gd name="T3" fmla="*/ 5 h 5"/>
                <a:gd name="T4" fmla="*/ 89 w 89"/>
                <a:gd name="T5" fmla="*/ 4 h 5"/>
                <a:gd name="T6" fmla="*/ 89 w 89"/>
                <a:gd name="T7" fmla="*/ 2 h 5"/>
                <a:gd name="T8" fmla="*/ 0 w 89"/>
                <a:gd name="T9" fmla="*/ 0 h 5"/>
              </a:gdLst>
              <a:ahLst/>
              <a:cxnLst>
                <a:cxn ang="0">
                  <a:pos x="T0" y="T1"/>
                </a:cxn>
                <a:cxn ang="0">
                  <a:pos x="T2" y="T3"/>
                </a:cxn>
                <a:cxn ang="0">
                  <a:pos x="T4" y="T5"/>
                </a:cxn>
                <a:cxn ang="0">
                  <a:pos x="T6" y="T7"/>
                </a:cxn>
                <a:cxn ang="0">
                  <a:pos x="T8" y="T9"/>
                </a:cxn>
              </a:cxnLst>
              <a:rect l="0" t="0" r="r" b="b"/>
              <a:pathLst>
                <a:path w="89" h="5">
                  <a:moveTo>
                    <a:pt x="0" y="0"/>
                  </a:moveTo>
                  <a:lnTo>
                    <a:pt x="0" y="5"/>
                  </a:lnTo>
                  <a:lnTo>
                    <a:pt x="89" y="4"/>
                  </a:lnTo>
                  <a:lnTo>
                    <a:pt x="89"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50" name="Line 230"/>
            <p:cNvSpPr>
              <a:spLocks noChangeShapeType="1"/>
            </p:cNvSpPr>
            <p:nvPr/>
          </p:nvSpPr>
          <p:spPr bwMode="auto">
            <a:xfrm>
              <a:off x="2514" y="2218"/>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51" name="Freeform 231"/>
            <p:cNvSpPr>
              <a:spLocks/>
            </p:cNvSpPr>
            <p:nvPr/>
          </p:nvSpPr>
          <p:spPr bwMode="auto">
            <a:xfrm>
              <a:off x="2514" y="2217"/>
              <a:ext cx="60" cy="2"/>
            </a:xfrm>
            <a:custGeom>
              <a:avLst/>
              <a:gdLst>
                <a:gd name="T0" fmla="*/ 0 w 89"/>
                <a:gd name="T1" fmla="*/ 0 h 4"/>
                <a:gd name="T2" fmla="*/ 0 w 89"/>
                <a:gd name="T3" fmla="*/ 4 h 4"/>
                <a:gd name="T4" fmla="*/ 89 w 89"/>
                <a:gd name="T5" fmla="*/ 3 h 4"/>
                <a:gd name="T6" fmla="*/ 89 w 89"/>
                <a:gd name="T7" fmla="*/ 1 h 4"/>
                <a:gd name="T8" fmla="*/ 0 w 89"/>
                <a:gd name="T9" fmla="*/ 0 h 4"/>
              </a:gdLst>
              <a:ahLst/>
              <a:cxnLst>
                <a:cxn ang="0">
                  <a:pos x="T0" y="T1"/>
                </a:cxn>
                <a:cxn ang="0">
                  <a:pos x="T2" y="T3"/>
                </a:cxn>
                <a:cxn ang="0">
                  <a:pos x="T4" y="T5"/>
                </a:cxn>
                <a:cxn ang="0">
                  <a:pos x="T6" y="T7"/>
                </a:cxn>
                <a:cxn ang="0">
                  <a:pos x="T8" y="T9"/>
                </a:cxn>
              </a:cxnLst>
              <a:rect l="0" t="0" r="r" b="b"/>
              <a:pathLst>
                <a:path w="89" h="4">
                  <a:moveTo>
                    <a:pt x="0" y="0"/>
                  </a:moveTo>
                  <a:lnTo>
                    <a:pt x="0" y="4"/>
                  </a:lnTo>
                  <a:lnTo>
                    <a:pt x="89" y="3"/>
                  </a:lnTo>
                  <a:lnTo>
                    <a:pt x="89"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54" name="Line 234"/>
            <p:cNvSpPr>
              <a:spLocks noChangeShapeType="1"/>
            </p:cNvSpPr>
            <p:nvPr/>
          </p:nvSpPr>
          <p:spPr bwMode="auto">
            <a:xfrm flipH="1">
              <a:off x="2880" y="2279"/>
              <a:ext cx="5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55" name="Freeform 235"/>
            <p:cNvSpPr>
              <a:spLocks/>
            </p:cNvSpPr>
            <p:nvPr/>
          </p:nvSpPr>
          <p:spPr bwMode="auto">
            <a:xfrm>
              <a:off x="2880" y="2277"/>
              <a:ext cx="59" cy="3"/>
            </a:xfrm>
            <a:custGeom>
              <a:avLst/>
              <a:gdLst>
                <a:gd name="T0" fmla="*/ 90 w 90"/>
                <a:gd name="T1" fmla="*/ 4 h 5"/>
                <a:gd name="T2" fmla="*/ 90 w 90"/>
                <a:gd name="T3" fmla="*/ 2 h 5"/>
                <a:gd name="T4" fmla="*/ 0 w 90"/>
                <a:gd name="T5" fmla="*/ 0 h 5"/>
                <a:gd name="T6" fmla="*/ 0 w 90"/>
                <a:gd name="T7" fmla="*/ 5 h 5"/>
                <a:gd name="T8" fmla="*/ 90 w 90"/>
                <a:gd name="T9" fmla="*/ 4 h 5"/>
              </a:gdLst>
              <a:ahLst/>
              <a:cxnLst>
                <a:cxn ang="0">
                  <a:pos x="T0" y="T1"/>
                </a:cxn>
                <a:cxn ang="0">
                  <a:pos x="T2" y="T3"/>
                </a:cxn>
                <a:cxn ang="0">
                  <a:pos x="T4" y="T5"/>
                </a:cxn>
                <a:cxn ang="0">
                  <a:pos x="T6" y="T7"/>
                </a:cxn>
                <a:cxn ang="0">
                  <a:pos x="T8" y="T9"/>
                </a:cxn>
              </a:cxnLst>
              <a:rect l="0" t="0" r="r" b="b"/>
              <a:pathLst>
                <a:path w="90" h="5">
                  <a:moveTo>
                    <a:pt x="90" y="4"/>
                  </a:moveTo>
                  <a:lnTo>
                    <a:pt x="90" y="2"/>
                  </a:lnTo>
                  <a:lnTo>
                    <a:pt x="0" y="0"/>
                  </a:lnTo>
                  <a:lnTo>
                    <a:pt x="0" y="5"/>
                  </a:lnTo>
                  <a:lnTo>
                    <a:pt x="9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56" name="Line 236"/>
            <p:cNvSpPr>
              <a:spLocks noChangeShapeType="1"/>
            </p:cNvSpPr>
            <p:nvPr/>
          </p:nvSpPr>
          <p:spPr bwMode="auto">
            <a:xfrm flipH="1">
              <a:off x="2880" y="2218"/>
              <a:ext cx="5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57" name="Freeform 237"/>
            <p:cNvSpPr>
              <a:spLocks/>
            </p:cNvSpPr>
            <p:nvPr/>
          </p:nvSpPr>
          <p:spPr bwMode="auto">
            <a:xfrm>
              <a:off x="2880" y="2217"/>
              <a:ext cx="59" cy="2"/>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58" name="Line 238"/>
            <p:cNvSpPr>
              <a:spLocks noChangeShapeType="1"/>
            </p:cNvSpPr>
            <p:nvPr/>
          </p:nvSpPr>
          <p:spPr bwMode="auto">
            <a:xfrm>
              <a:off x="3123" y="2279"/>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59" name="Freeform 239"/>
            <p:cNvSpPr>
              <a:spLocks/>
            </p:cNvSpPr>
            <p:nvPr/>
          </p:nvSpPr>
          <p:spPr bwMode="auto">
            <a:xfrm>
              <a:off x="3123" y="2277"/>
              <a:ext cx="61" cy="3"/>
            </a:xfrm>
            <a:custGeom>
              <a:avLst/>
              <a:gdLst>
                <a:gd name="T0" fmla="*/ 0 w 90"/>
                <a:gd name="T1" fmla="*/ 0 h 5"/>
                <a:gd name="T2" fmla="*/ 0 w 90"/>
                <a:gd name="T3" fmla="*/ 5 h 5"/>
                <a:gd name="T4" fmla="*/ 90 w 90"/>
                <a:gd name="T5" fmla="*/ 4 h 5"/>
                <a:gd name="T6" fmla="*/ 90 w 90"/>
                <a:gd name="T7" fmla="*/ 2 h 5"/>
                <a:gd name="T8" fmla="*/ 0 w 90"/>
                <a:gd name="T9" fmla="*/ 0 h 5"/>
              </a:gdLst>
              <a:ahLst/>
              <a:cxnLst>
                <a:cxn ang="0">
                  <a:pos x="T0" y="T1"/>
                </a:cxn>
                <a:cxn ang="0">
                  <a:pos x="T2" y="T3"/>
                </a:cxn>
                <a:cxn ang="0">
                  <a:pos x="T4" y="T5"/>
                </a:cxn>
                <a:cxn ang="0">
                  <a:pos x="T6" y="T7"/>
                </a:cxn>
                <a:cxn ang="0">
                  <a:pos x="T8" y="T9"/>
                </a:cxn>
              </a:cxnLst>
              <a:rect l="0" t="0" r="r" b="b"/>
              <a:pathLst>
                <a:path w="90" h="5">
                  <a:moveTo>
                    <a:pt x="0" y="0"/>
                  </a:moveTo>
                  <a:lnTo>
                    <a:pt x="0" y="5"/>
                  </a:lnTo>
                  <a:lnTo>
                    <a:pt x="90" y="4"/>
                  </a:lnTo>
                  <a:lnTo>
                    <a:pt x="90"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60" name="Line 240"/>
            <p:cNvSpPr>
              <a:spLocks noChangeShapeType="1"/>
            </p:cNvSpPr>
            <p:nvPr/>
          </p:nvSpPr>
          <p:spPr bwMode="auto">
            <a:xfrm>
              <a:off x="3123" y="2218"/>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61" name="Freeform 241"/>
            <p:cNvSpPr>
              <a:spLocks/>
            </p:cNvSpPr>
            <p:nvPr/>
          </p:nvSpPr>
          <p:spPr bwMode="auto">
            <a:xfrm>
              <a:off x="3123" y="2217"/>
              <a:ext cx="61" cy="2"/>
            </a:xfrm>
            <a:custGeom>
              <a:avLst/>
              <a:gdLst>
                <a:gd name="T0" fmla="*/ 0 w 90"/>
                <a:gd name="T1" fmla="*/ 0 h 4"/>
                <a:gd name="T2" fmla="*/ 0 w 90"/>
                <a:gd name="T3" fmla="*/ 4 h 4"/>
                <a:gd name="T4" fmla="*/ 90 w 90"/>
                <a:gd name="T5" fmla="*/ 3 h 4"/>
                <a:gd name="T6" fmla="*/ 90 w 90"/>
                <a:gd name="T7" fmla="*/ 1 h 4"/>
                <a:gd name="T8" fmla="*/ 0 w 90"/>
                <a:gd name="T9" fmla="*/ 0 h 4"/>
              </a:gdLst>
              <a:ahLst/>
              <a:cxnLst>
                <a:cxn ang="0">
                  <a:pos x="T0" y="T1"/>
                </a:cxn>
                <a:cxn ang="0">
                  <a:pos x="T2" y="T3"/>
                </a:cxn>
                <a:cxn ang="0">
                  <a:pos x="T4" y="T5"/>
                </a:cxn>
                <a:cxn ang="0">
                  <a:pos x="T6" y="T7"/>
                </a:cxn>
                <a:cxn ang="0">
                  <a:pos x="T8" y="T9"/>
                </a:cxn>
              </a:cxnLst>
              <a:rect l="0" t="0" r="r" b="b"/>
              <a:pathLst>
                <a:path w="90" h="4">
                  <a:moveTo>
                    <a:pt x="0" y="0"/>
                  </a:moveTo>
                  <a:lnTo>
                    <a:pt x="0" y="4"/>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64" name="Line 244"/>
            <p:cNvSpPr>
              <a:spLocks noChangeShapeType="1"/>
            </p:cNvSpPr>
            <p:nvPr/>
          </p:nvSpPr>
          <p:spPr bwMode="auto">
            <a:xfrm flipH="1">
              <a:off x="2576" y="2034"/>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65" name="Freeform 245"/>
            <p:cNvSpPr>
              <a:spLocks/>
            </p:cNvSpPr>
            <p:nvPr/>
          </p:nvSpPr>
          <p:spPr bwMode="auto">
            <a:xfrm>
              <a:off x="2576" y="2032"/>
              <a:ext cx="60" cy="4"/>
            </a:xfrm>
            <a:custGeom>
              <a:avLst/>
              <a:gdLst>
                <a:gd name="T0" fmla="*/ 89 w 89"/>
                <a:gd name="T1" fmla="*/ 4 h 5"/>
                <a:gd name="T2" fmla="*/ 89 w 89"/>
                <a:gd name="T3" fmla="*/ 2 h 5"/>
                <a:gd name="T4" fmla="*/ 0 w 89"/>
                <a:gd name="T5" fmla="*/ 0 h 5"/>
                <a:gd name="T6" fmla="*/ 0 w 89"/>
                <a:gd name="T7" fmla="*/ 5 h 5"/>
                <a:gd name="T8" fmla="*/ 89 w 89"/>
                <a:gd name="T9" fmla="*/ 4 h 5"/>
              </a:gdLst>
              <a:ahLst/>
              <a:cxnLst>
                <a:cxn ang="0">
                  <a:pos x="T0" y="T1"/>
                </a:cxn>
                <a:cxn ang="0">
                  <a:pos x="T2" y="T3"/>
                </a:cxn>
                <a:cxn ang="0">
                  <a:pos x="T4" y="T5"/>
                </a:cxn>
                <a:cxn ang="0">
                  <a:pos x="T6" y="T7"/>
                </a:cxn>
                <a:cxn ang="0">
                  <a:pos x="T8" y="T9"/>
                </a:cxn>
              </a:cxnLst>
              <a:rect l="0" t="0" r="r" b="b"/>
              <a:pathLst>
                <a:path w="89" h="5">
                  <a:moveTo>
                    <a:pt x="89" y="4"/>
                  </a:moveTo>
                  <a:lnTo>
                    <a:pt x="89" y="2"/>
                  </a:lnTo>
                  <a:lnTo>
                    <a:pt x="0" y="0"/>
                  </a:lnTo>
                  <a:lnTo>
                    <a:pt x="0" y="5"/>
                  </a:lnTo>
                  <a:lnTo>
                    <a:pt x="89"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66" name="Line 246"/>
            <p:cNvSpPr>
              <a:spLocks noChangeShapeType="1"/>
            </p:cNvSpPr>
            <p:nvPr/>
          </p:nvSpPr>
          <p:spPr bwMode="auto">
            <a:xfrm flipH="1">
              <a:off x="2576" y="1973"/>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67" name="Freeform 247"/>
            <p:cNvSpPr>
              <a:spLocks/>
            </p:cNvSpPr>
            <p:nvPr/>
          </p:nvSpPr>
          <p:spPr bwMode="auto">
            <a:xfrm>
              <a:off x="2576" y="1972"/>
              <a:ext cx="60" cy="4"/>
            </a:xfrm>
            <a:custGeom>
              <a:avLst/>
              <a:gdLst>
                <a:gd name="T0" fmla="*/ 89 w 89"/>
                <a:gd name="T1" fmla="*/ 3 h 4"/>
                <a:gd name="T2" fmla="*/ 89 w 89"/>
                <a:gd name="T3" fmla="*/ 1 h 4"/>
                <a:gd name="T4" fmla="*/ 0 w 89"/>
                <a:gd name="T5" fmla="*/ 0 h 4"/>
                <a:gd name="T6" fmla="*/ 0 w 89"/>
                <a:gd name="T7" fmla="*/ 4 h 4"/>
                <a:gd name="T8" fmla="*/ 89 w 89"/>
                <a:gd name="T9" fmla="*/ 3 h 4"/>
              </a:gdLst>
              <a:ahLst/>
              <a:cxnLst>
                <a:cxn ang="0">
                  <a:pos x="T0" y="T1"/>
                </a:cxn>
                <a:cxn ang="0">
                  <a:pos x="T2" y="T3"/>
                </a:cxn>
                <a:cxn ang="0">
                  <a:pos x="T4" y="T5"/>
                </a:cxn>
                <a:cxn ang="0">
                  <a:pos x="T6" y="T7"/>
                </a:cxn>
                <a:cxn ang="0">
                  <a:pos x="T8" y="T9"/>
                </a:cxn>
              </a:cxnLst>
              <a:rect l="0" t="0" r="r" b="b"/>
              <a:pathLst>
                <a:path w="89" h="4">
                  <a:moveTo>
                    <a:pt x="89" y="3"/>
                  </a:moveTo>
                  <a:lnTo>
                    <a:pt x="89" y="1"/>
                  </a:lnTo>
                  <a:lnTo>
                    <a:pt x="0" y="0"/>
                  </a:lnTo>
                  <a:lnTo>
                    <a:pt x="0" y="4"/>
                  </a:lnTo>
                  <a:lnTo>
                    <a:pt x="89"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68" name="Line 248"/>
            <p:cNvSpPr>
              <a:spLocks noChangeShapeType="1"/>
            </p:cNvSpPr>
            <p:nvPr/>
          </p:nvSpPr>
          <p:spPr bwMode="auto">
            <a:xfrm>
              <a:off x="2818" y="2034"/>
              <a:ext cx="60"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69" name="Freeform 249"/>
            <p:cNvSpPr>
              <a:spLocks/>
            </p:cNvSpPr>
            <p:nvPr/>
          </p:nvSpPr>
          <p:spPr bwMode="auto">
            <a:xfrm>
              <a:off x="2818" y="2032"/>
              <a:ext cx="60" cy="4"/>
            </a:xfrm>
            <a:custGeom>
              <a:avLst/>
              <a:gdLst>
                <a:gd name="T0" fmla="*/ 0 w 90"/>
                <a:gd name="T1" fmla="*/ 0 h 5"/>
                <a:gd name="T2" fmla="*/ 0 w 90"/>
                <a:gd name="T3" fmla="*/ 5 h 5"/>
                <a:gd name="T4" fmla="*/ 90 w 90"/>
                <a:gd name="T5" fmla="*/ 4 h 5"/>
                <a:gd name="T6" fmla="*/ 90 w 90"/>
                <a:gd name="T7" fmla="*/ 2 h 5"/>
                <a:gd name="T8" fmla="*/ 0 w 90"/>
                <a:gd name="T9" fmla="*/ 0 h 5"/>
              </a:gdLst>
              <a:ahLst/>
              <a:cxnLst>
                <a:cxn ang="0">
                  <a:pos x="T0" y="T1"/>
                </a:cxn>
                <a:cxn ang="0">
                  <a:pos x="T2" y="T3"/>
                </a:cxn>
                <a:cxn ang="0">
                  <a:pos x="T4" y="T5"/>
                </a:cxn>
                <a:cxn ang="0">
                  <a:pos x="T6" y="T7"/>
                </a:cxn>
                <a:cxn ang="0">
                  <a:pos x="T8" y="T9"/>
                </a:cxn>
              </a:cxnLst>
              <a:rect l="0" t="0" r="r" b="b"/>
              <a:pathLst>
                <a:path w="90" h="5">
                  <a:moveTo>
                    <a:pt x="0" y="0"/>
                  </a:moveTo>
                  <a:lnTo>
                    <a:pt x="0" y="5"/>
                  </a:lnTo>
                  <a:lnTo>
                    <a:pt x="90" y="4"/>
                  </a:lnTo>
                  <a:lnTo>
                    <a:pt x="90"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70" name="Line 250"/>
            <p:cNvSpPr>
              <a:spLocks noChangeShapeType="1"/>
            </p:cNvSpPr>
            <p:nvPr/>
          </p:nvSpPr>
          <p:spPr bwMode="auto">
            <a:xfrm>
              <a:off x="2818" y="1973"/>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71" name="Freeform 251"/>
            <p:cNvSpPr>
              <a:spLocks/>
            </p:cNvSpPr>
            <p:nvPr/>
          </p:nvSpPr>
          <p:spPr bwMode="auto">
            <a:xfrm>
              <a:off x="2818" y="1972"/>
              <a:ext cx="60" cy="4"/>
            </a:xfrm>
            <a:custGeom>
              <a:avLst/>
              <a:gdLst>
                <a:gd name="T0" fmla="*/ 0 w 90"/>
                <a:gd name="T1" fmla="*/ 0 h 4"/>
                <a:gd name="T2" fmla="*/ 0 w 90"/>
                <a:gd name="T3" fmla="*/ 4 h 4"/>
                <a:gd name="T4" fmla="*/ 90 w 90"/>
                <a:gd name="T5" fmla="*/ 3 h 4"/>
                <a:gd name="T6" fmla="*/ 90 w 90"/>
                <a:gd name="T7" fmla="*/ 1 h 4"/>
                <a:gd name="T8" fmla="*/ 0 w 90"/>
                <a:gd name="T9" fmla="*/ 0 h 4"/>
              </a:gdLst>
              <a:ahLst/>
              <a:cxnLst>
                <a:cxn ang="0">
                  <a:pos x="T0" y="T1"/>
                </a:cxn>
                <a:cxn ang="0">
                  <a:pos x="T2" y="T3"/>
                </a:cxn>
                <a:cxn ang="0">
                  <a:pos x="T4" y="T5"/>
                </a:cxn>
                <a:cxn ang="0">
                  <a:pos x="T6" y="T7"/>
                </a:cxn>
                <a:cxn ang="0">
                  <a:pos x="T8" y="T9"/>
                </a:cxn>
              </a:cxnLst>
              <a:rect l="0" t="0" r="r" b="b"/>
              <a:pathLst>
                <a:path w="90" h="4">
                  <a:moveTo>
                    <a:pt x="0" y="0"/>
                  </a:moveTo>
                  <a:lnTo>
                    <a:pt x="0" y="4"/>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74" name="Line 254"/>
            <p:cNvSpPr>
              <a:spLocks noChangeShapeType="1"/>
            </p:cNvSpPr>
            <p:nvPr/>
          </p:nvSpPr>
          <p:spPr bwMode="auto">
            <a:xfrm flipH="1">
              <a:off x="1965" y="2034"/>
              <a:ext cx="6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75" name="Freeform 255"/>
            <p:cNvSpPr>
              <a:spLocks/>
            </p:cNvSpPr>
            <p:nvPr/>
          </p:nvSpPr>
          <p:spPr bwMode="auto">
            <a:xfrm>
              <a:off x="1965" y="2032"/>
              <a:ext cx="60" cy="4"/>
            </a:xfrm>
            <a:custGeom>
              <a:avLst/>
              <a:gdLst>
                <a:gd name="T0" fmla="*/ 90 w 90"/>
                <a:gd name="T1" fmla="*/ 4 h 5"/>
                <a:gd name="T2" fmla="*/ 90 w 90"/>
                <a:gd name="T3" fmla="*/ 2 h 5"/>
                <a:gd name="T4" fmla="*/ 0 w 90"/>
                <a:gd name="T5" fmla="*/ 0 h 5"/>
                <a:gd name="T6" fmla="*/ 0 w 90"/>
                <a:gd name="T7" fmla="*/ 5 h 5"/>
                <a:gd name="T8" fmla="*/ 90 w 90"/>
                <a:gd name="T9" fmla="*/ 4 h 5"/>
              </a:gdLst>
              <a:ahLst/>
              <a:cxnLst>
                <a:cxn ang="0">
                  <a:pos x="T0" y="T1"/>
                </a:cxn>
                <a:cxn ang="0">
                  <a:pos x="T2" y="T3"/>
                </a:cxn>
                <a:cxn ang="0">
                  <a:pos x="T4" y="T5"/>
                </a:cxn>
                <a:cxn ang="0">
                  <a:pos x="T6" y="T7"/>
                </a:cxn>
                <a:cxn ang="0">
                  <a:pos x="T8" y="T9"/>
                </a:cxn>
              </a:cxnLst>
              <a:rect l="0" t="0" r="r" b="b"/>
              <a:pathLst>
                <a:path w="90" h="5">
                  <a:moveTo>
                    <a:pt x="90" y="4"/>
                  </a:moveTo>
                  <a:lnTo>
                    <a:pt x="90" y="2"/>
                  </a:lnTo>
                  <a:lnTo>
                    <a:pt x="0" y="0"/>
                  </a:lnTo>
                  <a:lnTo>
                    <a:pt x="0" y="5"/>
                  </a:lnTo>
                  <a:lnTo>
                    <a:pt x="9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76" name="Line 256"/>
            <p:cNvSpPr>
              <a:spLocks noChangeShapeType="1"/>
            </p:cNvSpPr>
            <p:nvPr/>
          </p:nvSpPr>
          <p:spPr bwMode="auto">
            <a:xfrm flipH="1">
              <a:off x="1965" y="1973"/>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77" name="Freeform 257"/>
            <p:cNvSpPr>
              <a:spLocks/>
            </p:cNvSpPr>
            <p:nvPr/>
          </p:nvSpPr>
          <p:spPr bwMode="auto">
            <a:xfrm>
              <a:off x="1965" y="1972"/>
              <a:ext cx="60" cy="4"/>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78" name="Line 258"/>
            <p:cNvSpPr>
              <a:spLocks noChangeShapeType="1"/>
            </p:cNvSpPr>
            <p:nvPr/>
          </p:nvSpPr>
          <p:spPr bwMode="auto">
            <a:xfrm>
              <a:off x="2208" y="2034"/>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79" name="Freeform 259"/>
            <p:cNvSpPr>
              <a:spLocks/>
            </p:cNvSpPr>
            <p:nvPr/>
          </p:nvSpPr>
          <p:spPr bwMode="auto">
            <a:xfrm>
              <a:off x="2208" y="2032"/>
              <a:ext cx="61" cy="4"/>
            </a:xfrm>
            <a:custGeom>
              <a:avLst/>
              <a:gdLst>
                <a:gd name="T0" fmla="*/ 0 w 90"/>
                <a:gd name="T1" fmla="*/ 0 h 5"/>
                <a:gd name="T2" fmla="*/ 0 w 90"/>
                <a:gd name="T3" fmla="*/ 5 h 5"/>
                <a:gd name="T4" fmla="*/ 90 w 90"/>
                <a:gd name="T5" fmla="*/ 4 h 5"/>
                <a:gd name="T6" fmla="*/ 90 w 90"/>
                <a:gd name="T7" fmla="*/ 2 h 5"/>
                <a:gd name="T8" fmla="*/ 0 w 90"/>
                <a:gd name="T9" fmla="*/ 0 h 5"/>
              </a:gdLst>
              <a:ahLst/>
              <a:cxnLst>
                <a:cxn ang="0">
                  <a:pos x="T0" y="T1"/>
                </a:cxn>
                <a:cxn ang="0">
                  <a:pos x="T2" y="T3"/>
                </a:cxn>
                <a:cxn ang="0">
                  <a:pos x="T4" y="T5"/>
                </a:cxn>
                <a:cxn ang="0">
                  <a:pos x="T6" y="T7"/>
                </a:cxn>
                <a:cxn ang="0">
                  <a:pos x="T8" y="T9"/>
                </a:cxn>
              </a:cxnLst>
              <a:rect l="0" t="0" r="r" b="b"/>
              <a:pathLst>
                <a:path w="90" h="5">
                  <a:moveTo>
                    <a:pt x="0" y="0"/>
                  </a:moveTo>
                  <a:lnTo>
                    <a:pt x="0" y="5"/>
                  </a:lnTo>
                  <a:lnTo>
                    <a:pt x="90" y="4"/>
                  </a:lnTo>
                  <a:lnTo>
                    <a:pt x="90"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80" name="Line 260"/>
            <p:cNvSpPr>
              <a:spLocks noChangeShapeType="1"/>
            </p:cNvSpPr>
            <p:nvPr/>
          </p:nvSpPr>
          <p:spPr bwMode="auto">
            <a:xfrm>
              <a:off x="2208" y="1973"/>
              <a:ext cx="61"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81" name="Freeform 261"/>
            <p:cNvSpPr>
              <a:spLocks/>
            </p:cNvSpPr>
            <p:nvPr/>
          </p:nvSpPr>
          <p:spPr bwMode="auto">
            <a:xfrm>
              <a:off x="2208" y="1972"/>
              <a:ext cx="61" cy="4"/>
            </a:xfrm>
            <a:custGeom>
              <a:avLst/>
              <a:gdLst>
                <a:gd name="T0" fmla="*/ 0 w 90"/>
                <a:gd name="T1" fmla="*/ 0 h 4"/>
                <a:gd name="T2" fmla="*/ 0 w 90"/>
                <a:gd name="T3" fmla="*/ 4 h 4"/>
                <a:gd name="T4" fmla="*/ 90 w 90"/>
                <a:gd name="T5" fmla="*/ 3 h 4"/>
                <a:gd name="T6" fmla="*/ 90 w 90"/>
                <a:gd name="T7" fmla="*/ 1 h 4"/>
                <a:gd name="T8" fmla="*/ 0 w 90"/>
                <a:gd name="T9" fmla="*/ 0 h 4"/>
              </a:gdLst>
              <a:ahLst/>
              <a:cxnLst>
                <a:cxn ang="0">
                  <a:pos x="T0" y="T1"/>
                </a:cxn>
                <a:cxn ang="0">
                  <a:pos x="T2" y="T3"/>
                </a:cxn>
                <a:cxn ang="0">
                  <a:pos x="T4" y="T5"/>
                </a:cxn>
                <a:cxn ang="0">
                  <a:pos x="T6" y="T7"/>
                </a:cxn>
                <a:cxn ang="0">
                  <a:pos x="T8" y="T9"/>
                </a:cxn>
              </a:cxnLst>
              <a:rect l="0" t="0" r="r" b="b"/>
              <a:pathLst>
                <a:path w="90" h="4">
                  <a:moveTo>
                    <a:pt x="0" y="0"/>
                  </a:moveTo>
                  <a:lnTo>
                    <a:pt x="0" y="4"/>
                  </a:lnTo>
                  <a:lnTo>
                    <a:pt x="90" y="3"/>
                  </a:lnTo>
                  <a:lnTo>
                    <a:pt x="9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84" name="Line 264"/>
            <p:cNvSpPr>
              <a:spLocks noChangeShapeType="1"/>
            </p:cNvSpPr>
            <p:nvPr/>
          </p:nvSpPr>
          <p:spPr bwMode="auto">
            <a:xfrm flipH="1">
              <a:off x="3184" y="2034"/>
              <a:ext cx="6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85" name="Freeform 265"/>
            <p:cNvSpPr>
              <a:spLocks/>
            </p:cNvSpPr>
            <p:nvPr/>
          </p:nvSpPr>
          <p:spPr bwMode="auto">
            <a:xfrm>
              <a:off x="3184" y="2032"/>
              <a:ext cx="61" cy="4"/>
            </a:xfrm>
            <a:custGeom>
              <a:avLst/>
              <a:gdLst>
                <a:gd name="T0" fmla="*/ 90 w 90"/>
                <a:gd name="T1" fmla="*/ 4 h 5"/>
                <a:gd name="T2" fmla="*/ 90 w 90"/>
                <a:gd name="T3" fmla="*/ 2 h 5"/>
                <a:gd name="T4" fmla="*/ 0 w 90"/>
                <a:gd name="T5" fmla="*/ 0 h 5"/>
                <a:gd name="T6" fmla="*/ 0 w 90"/>
                <a:gd name="T7" fmla="*/ 5 h 5"/>
                <a:gd name="T8" fmla="*/ 90 w 90"/>
                <a:gd name="T9" fmla="*/ 4 h 5"/>
              </a:gdLst>
              <a:ahLst/>
              <a:cxnLst>
                <a:cxn ang="0">
                  <a:pos x="T0" y="T1"/>
                </a:cxn>
                <a:cxn ang="0">
                  <a:pos x="T2" y="T3"/>
                </a:cxn>
                <a:cxn ang="0">
                  <a:pos x="T4" y="T5"/>
                </a:cxn>
                <a:cxn ang="0">
                  <a:pos x="T6" y="T7"/>
                </a:cxn>
                <a:cxn ang="0">
                  <a:pos x="T8" y="T9"/>
                </a:cxn>
              </a:cxnLst>
              <a:rect l="0" t="0" r="r" b="b"/>
              <a:pathLst>
                <a:path w="90" h="5">
                  <a:moveTo>
                    <a:pt x="90" y="4"/>
                  </a:moveTo>
                  <a:lnTo>
                    <a:pt x="90" y="2"/>
                  </a:lnTo>
                  <a:lnTo>
                    <a:pt x="0" y="0"/>
                  </a:lnTo>
                  <a:lnTo>
                    <a:pt x="0" y="5"/>
                  </a:lnTo>
                  <a:lnTo>
                    <a:pt x="9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86" name="Line 266"/>
            <p:cNvSpPr>
              <a:spLocks noChangeShapeType="1"/>
            </p:cNvSpPr>
            <p:nvPr/>
          </p:nvSpPr>
          <p:spPr bwMode="auto">
            <a:xfrm flipH="1">
              <a:off x="3184" y="1973"/>
              <a:ext cx="61"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87" name="Freeform 267"/>
            <p:cNvSpPr>
              <a:spLocks/>
            </p:cNvSpPr>
            <p:nvPr/>
          </p:nvSpPr>
          <p:spPr bwMode="auto">
            <a:xfrm>
              <a:off x="3184" y="1972"/>
              <a:ext cx="61" cy="4"/>
            </a:xfrm>
            <a:custGeom>
              <a:avLst/>
              <a:gdLst>
                <a:gd name="T0" fmla="*/ 90 w 90"/>
                <a:gd name="T1" fmla="*/ 3 h 4"/>
                <a:gd name="T2" fmla="*/ 90 w 90"/>
                <a:gd name="T3" fmla="*/ 1 h 4"/>
                <a:gd name="T4" fmla="*/ 0 w 90"/>
                <a:gd name="T5" fmla="*/ 0 h 4"/>
                <a:gd name="T6" fmla="*/ 0 w 90"/>
                <a:gd name="T7" fmla="*/ 4 h 4"/>
                <a:gd name="T8" fmla="*/ 90 w 90"/>
                <a:gd name="T9" fmla="*/ 3 h 4"/>
              </a:gdLst>
              <a:ahLst/>
              <a:cxnLst>
                <a:cxn ang="0">
                  <a:pos x="T0" y="T1"/>
                </a:cxn>
                <a:cxn ang="0">
                  <a:pos x="T2" y="T3"/>
                </a:cxn>
                <a:cxn ang="0">
                  <a:pos x="T4" y="T5"/>
                </a:cxn>
                <a:cxn ang="0">
                  <a:pos x="T6" y="T7"/>
                </a:cxn>
                <a:cxn ang="0">
                  <a:pos x="T8" y="T9"/>
                </a:cxn>
              </a:cxnLst>
              <a:rect l="0" t="0" r="r" b="b"/>
              <a:pathLst>
                <a:path w="90" h="4">
                  <a:moveTo>
                    <a:pt x="90" y="3"/>
                  </a:moveTo>
                  <a:lnTo>
                    <a:pt x="90" y="1"/>
                  </a:lnTo>
                  <a:lnTo>
                    <a:pt x="0" y="0"/>
                  </a:lnTo>
                  <a:lnTo>
                    <a:pt x="0" y="4"/>
                  </a:lnTo>
                  <a:lnTo>
                    <a:pt x="9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88" name="Line 268"/>
            <p:cNvSpPr>
              <a:spLocks noChangeShapeType="1"/>
            </p:cNvSpPr>
            <p:nvPr/>
          </p:nvSpPr>
          <p:spPr bwMode="auto">
            <a:xfrm>
              <a:off x="3428" y="2034"/>
              <a:ext cx="6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89" name="Freeform 269"/>
            <p:cNvSpPr>
              <a:spLocks/>
            </p:cNvSpPr>
            <p:nvPr/>
          </p:nvSpPr>
          <p:spPr bwMode="auto">
            <a:xfrm>
              <a:off x="3428" y="2032"/>
              <a:ext cx="60" cy="4"/>
            </a:xfrm>
            <a:custGeom>
              <a:avLst/>
              <a:gdLst>
                <a:gd name="T0" fmla="*/ 0 w 89"/>
                <a:gd name="T1" fmla="*/ 0 h 5"/>
                <a:gd name="T2" fmla="*/ 0 w 89"/>
                <a:gd name="T3" fmla="*/ 5 h 5"/>
                <a:gd name="T4" fmla="*/ 89 w 89"/>
                <a:gd name="T5" fmla="*/ 4 h 5"/>
                <a:gd name="T6" fmla="*/ 89 w 89"/>
                <a:gd name="T7" fmla="*/ 2 h 5"/>
                <a:gd name="T8" fmla="*/ 0 w 89"/>
                <a:gd name="T9" fmla="*/ 0 h 5"/>
              </a:gdLst>
              <a:ahLst/>
              <a:cxnLst>
                <a:cxn ang="0">
                  <a:pos x="T0" y="T1"/>
                </a:cxn>
                <a:cxn ang="0">
                  <a:pos x="T2" y="T3"/>
                </a:cxn>
                <a:cxn ang="0">
                  <a:pos x="T4" y="T5"/>
                </a:cxn>
                <a:cxn ang="0">
                  <a:pos x="T6" y="T7"/>
                </a:cxn>
                <a:cxn ang="0">
                  <a:pos x="T8" y="T9"/>
                </a:cxn>
              </a:cxnLst>
              <a:rect l="0" t="0" r="r" b="b"/>
              <a:pathLst>
                <a:path w="89" h="5">
                  <a:moveTo>
                    <a:pt x="0" y="0"/>
                  </a:moveTo>
                  <a:lnTo>
                    <a:pt x="0" y="5"/>
                  </a:lnTo>
                  <a:lnTo>
                    <a:pt x="89" y="4"/>
                  </a:lnTo>
                  <a:lnTo>
                    <a:pt x="89"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90" name="Line 270"/>
            <p:cNvSpPr>
              <a:spLocks noChangeShapeType="1"/>
            </p:cNvSpPr>
            <p:nvPr/>
          </p:nvSpPr>
          <p:spPr bwMode="auto">
            <a:xfrm>
              <a:off x="3428" y="1973"/>
              <a:ext cx="60" cy="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91" name="Freeform 271"/>
            <p:cNvSpPr>
              <a:spLocks/>
            </p:cNvSpPr>
            <p:nvPr/>
          </p:nvSpPr>
          <p:spPr bwMode="auto">
            <a:xfrm>
              <a:off x="3428" y="1972"/>
              <a:ext cx="60" cy="4"/>
            </a:xfrm>
            <a:custGeom>
              <a:avLst/>
              <a:gdLst>
                <a:gd name="T0" fmla="*/ 0 w 89"/>
                <a:gd name="T1" fmla="*/ 0 h 4"/>
                <a:gd name="T2" fmla="*/ 0 w 89"/>
                <a:gd name="T3" fmla="*/ 4 h 4"/>
                <a:gd name="T4" fmla="*/ 89 w 89"/>
                <a:gd name="T5" fmla="*/ 3 h 4"/>
                <a:gd name="T6" fmla="*/ 89 w 89"/>
                <a:gd name="T7" fmla="*/ 1 h 4"/>
                <a:gd name="T8" fmla="*/ 0 w 89"/>
                <a:gd name="T9" fmla="*/ 0 h 4"/>
              </a:gdLst>
              <a:ahLst/>
              <a:cxnLst>
                <a:cxn ang="0">
                  <a:pos x="T0" y="T1"/>
                </a:cxn>
                <a:cxn ang="0">
                  <a:pos x="T2" y="T3"/>
                </a:cxn>
                <a:cxn ang="0">
                  <a:pos x="T4" y="T5"/>
                </a:cxn>
                <a:cxn ang="0">
                  <a:pos x="T6" y="T7"/>
                </a:cxn>
                <a:cxn ang="0">
                  <a:pos x="T8" y="T9"/>
                </a:cxn>
              </a:cxnLst>
              <a:rect l="0" t="0" r="r" b="b"/>
              <a:pathLst>
                <a:path w="89" h="4">
                  <a:moveTo>
                    <a:pt x="0" y="0"/>
                  </a:moveTo>
                  <a:lnTo>
                    <a:pt x="0" y="4"/>
                  </a:lnTo>
                  <a:lnTo>
                    <a:pt x="89" y="3"/>
                  </a:lnTo>
                  <a:lnTo>
                    <a:pt x="89"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392" name="Line 272"/>
            <p:cNvSpPr>
              <a:spLocks noChangeShapeType="1"/>
            </p:cNvSpPr>
            <p:nvPr/>
          </p:nvSpPr>
          <p:spPr bwMode="auto">
            <a:xfrm>
              <a:off x="2574" y="1059"/>
              <a:ext cx="2" cy="18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94" name="Line 274"/>
            <p:cNvSpPr>
              <a:spLocks noChangeShapeType="1"/>
            </p:cNvSpPr>
            <p:nvPr/>
          </p:nvSpPr>
          <p:spPr bwMode="auto">
            <a:xfrm>
              <a:off x="2574" y="1303"/>
              <a:ext cx="2"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96" name="Line 276"/>
            <p:cNvSpPr>
              <a:spLocks noChangeShapeType="1"/>
            </p:cNvSpPr>
            <p:nvPr/>
          </p:nvSpPr>
          <p:spPr bwMode="auto">
            <a:xfrm>
              <a:off x="2574" y="1547"/>
              <a:ext cx="2"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398" name="Line 278"/>
            <p:cNvSpPr>
              <a:spLocks noChangeShapeType="1"/>
            </p:cNvSpPr>
            <p:nvPr/>
          </p:nvSpPr>
          <p:spPr bwMode="auto">
            <a:xfrm>
              <a:off x="2574" y="1792"/>
              <a:ext cx="2" cy="18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00" name="Line 280"/>
            <p:cNvSpPr>
              <a:spLocks noChangeShapeType="1"/>
            </p:cNvSpPr>
            <p:nvPr/>
          </p:nvSpPr>
          <p:spPr bwMode="auto">
            <a:xfrm>
              <a:off x="2574" y="2034"/>
              <a:ext cx="2"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02" name="Line 282"/>
            <p:cNvSpPr>
              <a:spLocks noChangeShapeType="1"/>
            </p:cNvSpPr>
            <p:nvPr/>
          </p:nvSpPr>
          <p:spPr bwMode="auto">
            <a:xfrm>
              <a:off x="2574" y="2279"/>
              <a:ext cx="2" cy="18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04" name="Line 284"/>
            <p:cNvSpPr>
              <a:spLocks noChangeShapeType="1"/>
            </p:cNvSpPr>
            <p:nvPr/>
          </p:nvSpPr>
          <p:spPr bwMode="auto">
            <a:xfrm>
              <a:off x="2880" y="1059"/>
              <a:ext cx="1" cy="18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06" name="Line 286"/>
            <p:cNvSpPr>
              <a:spLocks noChangeShapeType="1"/>
            </p:cNvSpPr>
            <p:nvPr/>
          </p:nvSpPr>
          <p:spPr bwMode="auto">
            <a:xfrm>
              <a:off x="2880" y="1303"/>
              <a:ext cx="1"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08" name="Line 288"/>
            <p:cNvSpPr>
              <a:spLocks noChangeShapeType="1"/>
            </p:cNvSpPr>
            <p:nvPr/>
          </p:nvSpPr>
          <p:spPr bwMode="auto">
            <a:xfrm>
              <a:off x="2880" y="1547"/>
              <a:ext cx="1"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10" name="Line 290"/>
            <p:cNvSpPr>
              <a:spLocks noChangeShapeType="1"/>
            </p:cNvSpPr>
            <p:nvPr/>
          </p:nvSpPr>
          <p:spPr bwMode="auto">
            <a:xfrm>
              <a:off x="2880" y="1792"/>
              <a:ext cx="1" cy="18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12" name="Line 292"/>
            <p:cNvSpPr>
              <a:spLocks noChangeShapeType="1"/>
            </p:cNvSpPr>
            <p:nvPr/>
          </p:nvSpPr>
          <p:spPr bwMode="auto">
            <a:xfrm>
              <a:off x="2880" y="2034"/>
              <a:ext cx="1"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14" name="Line 294"/>
            <p:cNvSpPr>
              <a:spLocks noChangeShapeType="1"/>
            </p:cNvSpPr>
            <p:nvPr/>
          </p:nvSpPr>
          <p:spPr bwMode="auto">
            <a:xfrm>
              <a:off x="2880" y="2279"/>
              <a:ext cx="1" cy="18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16" name="Line 296"/>
            <p:cNvSpPr>
              <a:spLocks noChangeShapeType="1"/>
            </p:cNvSpPr>
            <p:nvPr/>
          </p:nvSpPr>
          <p:spPr bwMode="auto">
            <a:xfrm>
              <a:off x="2269" y="1303"/>
              <a:ext cx="1"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18" name="Line 298"/>
            <p:cNvSpPr>
              <a:spLocks noChangeShapeType="1"/>
            </p:cNvSpPr>
            <p:nvPr/>
          </p:nvSpPr>
          <p:spPr bwMode="auto">
            <a:xfrm>
              <a:off x="2269" y="1547"/>
              <a:ext cx="1"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20" name="Line 300"/>
            <p:cNvSpPr>
              <a:spLocks noChangeShapeType="1"/>
            </p:cNvSpPr>
            <p:nvPr/>
          </p:nvSpPr>
          <p:spPr bwMode="auto">
            <a:xfrm>
              <a:off x="2269" y="1792"/>
              <a:ext cx="1" cy="18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22" name="Line 302"/>
            <p:cNvSpPr>
              <a:spLocks noChangeShapeType="1"/>
            </p:cNvSpPr>
            <p:nvPr/>
          </p:nvSpPr>
          <p:spPr bwMode="auto">
            <a:xfrm>
              <a:off x="2269" y="2034"/>
              <a:ext cx="1"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24" name="Line 304"/>
            <p:cNvSpPr>
              <a:spLocks noChangeShapeType="1"/>
            </p:cNvSpPr>
            <p:nvPr/>
          </p:nvSpPr>
          <p:spPr bwMode="auto">
            <a:xfrm>
              <a:off x="1965" y="1547"/>
              <a:ext cx="1"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26" name="Line 306"/>
            <p:cNvSpPr>
              <a:spLocks noChangeShapeType="1"/>
            </p:cNvSpPr>
            <p:nvPr/>
          </p:nvSpPr>
          <p:spPr bwMode="auto">
            <a:xfrm>
              <a:off x="1965" y="1792"/>
              <a:ext cx="1" cy="18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28" name="Line 308"/>
            <p:cNvSpPr>
              <a:spLocks noChangeShapeType="1"/>
            </p:cNvSpPr>
            <p:nvPr/>
          </p:nvSpPr>
          <p:spPr bwMode="auto">
            <a:xfrm>
              <a:off x="3184" y="1303"/>
              <a:ext cx="1"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30" name="Line 310"/>
            <p:cNvSpPr>
              <a:spLocks noChangeShapeType="1"/>
            </p:cNvSpPr>
            <p:nvPr/>
          </p:nvSpPr>
          <p:spPr bwMode="auto">
            <a:xfrm>
              <a:off x="3184" y="1547"/>
              <a:ext cx="1"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32" name="Line 312"/>
            <p:cNvSpPr>
              <a:spLocks noChangeShapeType="1"/>
            </p:cNvSpPr>
            <p:nvPr/>
          </p:nvSpPr>
          <p:spPr bwMode="auto">
            <a:xfrm>
              <a:off x="3184" y="1792"/>
              <a:ext cx="1" cy="18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34" name="Line 314"/>
            <p:cNvSpPr>
              <a:spLocks noChangeShapeType="1"/>
            </p:cNvSpPr>
            <p:nvPr/>
          </p:nvSpPr>
          <p:spPr bwMode="auto">
            <a:xfrm>
              <a:off x="3184" y="2034"/>
              <a:ext cx="1"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36" name="Line 316"/>
            <p:cNvSpPr>
              <a:spLocks noChangeShapeType="1"/>
            </p:cNvSpPr>
            <p:nvPr/>
          </p:nvSpPr>
          <p:spPr bwMode="auto">
            <a:xfrm>
              <a:off x="3490" y="1547"/>
              <a:ext cx="1" cy="18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38" name="Line 318"/>
            <p:cNvSpPr>
              <a:spLocks noChangeShapeType="1"/>
            </p:cNvSpPr>
            <p:nvPr/>
          </p:nvSpPr>
          <p:spPr bwMode="auto">
            <a:xfrm>
              <a:off x="3490" y="1792"/>
              <a:ext cx="1" cy="18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42" name="Line 322"/>
            <p:cNvSpPr>
              <a:spLocks noChangeShapeType="1"/>
            </p:cNvSpPr>
            <p:nvPr/>
          </p:nvSpPr>
          <p:spPr bwMode="auto">
            <a:xfrm flipH="1">
              <a:off x="1538" y="2034"/>
              <a:ext cx="42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43" name="Freeform 323"/>
            <p:cNvSpPr>
              <a:spLocks/>
            </p:cNvSpPr>
            <p:nvPr/>
          </p:nvSpPr>
          <p:spPr bwMode="auto">
            <a:xfrm>
              <a:off x="1538" y="2032"/>
              <a:ext cx="427" cy="4"/>
            </a:xfrm>
            <a:custGeom>
              <a:avLst/>
              <a:gdLst>
                <a:gd name="T0" fmla="*/ 635 w 635"/>
                <a:gd name="T1" fmla="*/ 4 h 5"/>
                <a:gd name="T2" fmla="*/ 635 w 635"/>
                <a:gd name="T3" fmla="*/ 2 h 5"/>
                <a:gd name="T4" fmla="*/ 0 w 635"/>
                <a:gd name="T5" fmla="*/ 0 h 5"/>
                <a:gd name="T6" fmla="*/ 0 w 635"/>
                <a:gd name="T7" fmla="*/ 5 h 5"/>
                <a:gd name="T8" fmla="*/ 635 w 635"/>
                <a:gd name="T9" fmla="*/ 4 h 5"/>
              </a:gdLst>
              <a:ahLst/>
              <a:cxnLst>
                <a:cxn ang="0">
                  <a:pos x="T0" y="T1"/>
                </a:cxn>
                <a:cxn ang="0">
                  <a:pos x="T2" y="T3"/>
                </a:cxn>
                <a:cxn ang="0">
                  <a:pos x="T4" y="T5"/>
                </a:cxn>
                <a:cxn ang="0">
                  <a:pos x="T6" y="T7"/>
                </a:cxn>
                <a:cxn ang="0">
                  <a:pos x="T8" y="T9"/>
                </a:cxn>
              </a:cxnLst>
              <a:rect l="0" t="0" r="r" b="b"/>
              <a:pathLst>
                <a:path w="635" h="5">
                  <a:moveTo>
                    <a:pt x="635" y="4"/>
                  </a:moveTo>
                  <a:lnTo>
                    <a:pt x="635" y="2"/>
                  </a:lnTo>
                  <a:lnTo>
                    <a:pt x="0" y="0"/>
                  </a:lnTo>
                  <a:lnTo>
                    <a:pt x="0" y="5"/>
                  </a:lnTo>
                  <a:lnTo>
                    <a:pt x="635"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44" name="Line 324"/>
            <p:cNvSpPr>
              <a:spLocks noChangeShapeType="1"/>
            </p:cNvSpPr>
            <p:nvPr/>
          </p:nvSpPr>
          <p:spPr bwMode="auto">
            <a:xfrm flipH="1">
              <a:off x="1538" y="2279"/>
              <a:ext cx="73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45" name="Freeform 325"/>
            <p:cNvSpPr>
              <a:spLocks/>
            </p:cNvSpPr>
            <p:nvPr/>
          </p:nvSpPr>
          <p:spPr bwMode="auto">
            <a:xfrm>
              <a:off x="1538" y="2277"/>
              <a:ext cx="731" cy="3"/>
            </a:xfrm>
            <a:custGeom>
              <a:avLst/>
              <a:gdLst>
                <a:gd name="T0" fmla="*/ 1088 w 1088"/>
                <a:gd name="T1" fmla="*/ 4 h 5"/>
                <a:gd name="T2" fmla="*/ 1088 w 1088"/>
                <a:gd name="T3" fmla="*/ 2 h 5"/>
                <a:gd name="T4" fmla="*/ 0 w 1088"/>
                <a:gd name="T5" fmla="*/ 0 h 5"/>
                <a:gd name="T6" fmla="*/ 0 w 1088"/>
                <a:gd name="T7" fmla="*/ 5 h 5"/>
                <a:gd name="T8" fmla="*/ 1088 w 1088"/>
                <a:gd name="T9" fmla="*/ 4 h 5"/>
              </a:gdLst>
              <a:ahLst/>
              <a:cxnLst>
                <a:cxn ang="0">
                  <a:pos x="T0" y="T1"/>
                </a:cxn>
                <a:cxn ang="0">
                  <a:pos x="T2" y="T3"/>
                </a:cxn>
                <a:cxn ang="0">
                  <a:pos x="T4" y="T5"/>
                </a:cxn>
                <a:cxn ang="0">
                  <a:pos x="T6" y="T7"/>
                </a:cxn>
                <a:cxn ang="0">
                  <a:pos x="T8" y="T9"/>
                </a:cxn>
              </a:cxnLst>
              <a:rect l="0" t="0" r="r" b="b"/>
              <a:pathLst>
                <a:path w="1088" h="5">
                  <a:moveTo>
                    <a:pt x="1088" y="4"/>
                  </a:moveTo>
                  <a:lnTo>
                    <a:pt x="1088" y="2"/>
                  </a:lnTo>
                  <a:lnTo>
                    <a:pt x="0" y="0"/>
                  </a:lnTo>
                  <a:lnTo>
                    <a:pt x="0" y="5"/>
                  </a:lnTo>
                  <a:lnTo>
                    <a:pt x="1088"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46" name="Line 326"/>
            <p:cNvSpPr>
              <a:spLocks noChangeShapeType="1"/>
            </p:cNvSpPr>
            <p:nvPr/>
          </p:nvSpPr>
          <p:spPr bwMode="auto">
            <a:xfrm flipH="1">
              <a:off x="1538" y="2522"/>
              <a:ext cx="1036"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47" name="Freeform 327"/>
            <p:cNvSpPr>
              <a:spLocks/>
            </p:cNvSpPr>
            <p:nvPr/>
          </p:nvSpPr>
          <p:spPr bwMode="auto">
            <a:xfrm>
              <a:off x="1538" y="2521"/>
              <a:ext cx="1036" cy="2"/>
            </a:xfrm>
            <a:custGeom>
              <a:avLst/>
              <a:gdLst>
                <a:gd name="T0" fmla="*/ 1541 w 1541"/>
                <a:gd name="T1" fmla="*/ 4 h 5"/>
                <a:gd name="T2" fmla="*/ 1541 w 1541"/>
                <a:gd name="T3" fmla="*/ 1 h 5"/>
                <a:gd name="T4" fmla="*/ 0 w 1541"/>
                <a:gd name="T5" fmla="*/ 0 h 5"/>
                <a:gd name="T6" fmla="*/ 0 w 1541"/>
                <a:gd name="T7" fmla="*/ 5 h 5"/>
                <a:gd name="T8" fmla="*/ 1541 w 1541"/>
                <a:gd name="T9" fmla="*/ 4 h 5"/>
              </a:gdLst>
              <a:ahLst/>
              <a:cxnLst>
                <a:cxn ang="0">
                  <a:pos x="T0" y="T1"/>
                </a:cxn>
                <a:cxn ang="0">
                  <a:pos x="T2" y="T3"/>
                </a:cxn>
                <a:cxn ang="0">
                  <a:pos x="T4" y="T5"/>
                </a:cxn>
                <a:cxn ang="0">
                  <a:pos x="T6" y="T7"/>
                </a:cxn>
                <a:cxn ang="0">
                  <a:pos x="T8" y="T9"/>
                </a:cxn>
              </a:cxnLst>
              <a:rect l="0" t="0" r="r" b="b"/>
              <a:pathLst>
                <a:path w="1541" h="5">
                  <a:moveTo>
                    <a:pt x="1541" y="4"/>
                  </a:moveTo>
                  <a:lnTo>
                    <a:pt x="1541" y="1"/>
                  </a:lnTo>
                  <a:lnTo>
                    <a:pt x="0" y="0"/>
                  </a:lnTo>
                  <a:lnTo>
                    <a:pt x="0" y="5"/>
                  </a:lnTo>
                  <a:lnTo>
                    <a:pt x="1541"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48" name="Line 328"/>
            <p:cNvSpPr>
              <a:spLocks noChangeShapeType="1"/>
            </p:cNvSpPr>
            <p:nvPr/>
          </p:nvSpPr>
          <p:spPr bwMode="auto">
            <a:xfrm flipV="1">
              <a:off x="3732" y="1790"/>
              <a:ext cx="184" cy="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50" name="Line 330"/>
            <p:cNvSpPr>
              <a:spLocks noChangeShapeType="1"/>
            </p:cNvSpPr>
            <p:nvPr/>
          </p:nvSpPr>
          <p:spPr bwMode="auto">
            <a:xfrm>
              <a:off x="3490" y="2034"/>
              <a:ext cx="426"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51" name="Freeform 331"/>
            <p:cNvSpPr>
              <a:spLocks/>
            </p:cNvSpPr>
            <p:nvPr/>
          </p:nvSpPr>
          <p:spPr bwMode="auto">
            <a:xfrm>
              <a:off x="3490" y="2032"/>
              <a:ext cx="426" cy="4"/>
            </a:xfrm>
            <a:custGeom>
              <a:avLst/>
              <a:gdLst>
                <a:gd name="T0" fmla="*/ 0 w 634"/>
                <a:gd name="T1" fmla="*/ 0 h 5"/>
                <a:gd name="T2" fmla="*/ 0 w 634"/>
                <a:gd name="T3" fmla="*/ 5 h 5"/>
                <a:gd name="T4" fmla="*/ 634 w 634"/>
                <a:gd name="T5" fmla="*/ 4 h 5"/>
                <a:gd name="T6" fmla="*/ 634 w 634"/>
                <a:gd name="T7" fmla="*/ 2 h 5"/>
                <a:gd name="T8" fmla="*/ 0 w 634"/>
                <a:gd name="T9" fmla="*/ 0 h 5"/>
              </a:gdLst>
              <a:ahLst/>
              <a:cxnLst>
                <a:cxn ang="0">
                  <a:pos x="T0" y="T1"/>
                </a:cxn>
                <a:cxn ang="0">
                  <a:pos x="T2" y="T3"/>
                </a:cxn>
                <a:cxn ang="0">
                  <a:pos x="T4" y="T5"/>
                </a:cxn>
                <a:cxn ang="0">
                  <a:pos x="T6" y="T7"/>
                </a:cxn>
                <a:cxn ang="0">
                  <a:pos x="T8" y="T9"/>
                </a:cxn>
              </a:cxnLst>
              <a:rect l="0" t="0" r="r" b="b"/>
              <a:pathLst>
                <a:path w="634" h="5">
                  <a:moveTo>
                    <a:pt x="0" y="0"/>
                  </a:moveTo>
                  <a:lnTo>
                    <a:pt x="0" y="5"/>
                  </a:lnTo>
                  <a:lnTo>
                    <a:pt x="634" y="4"/>
                  </a:lnTo>
                  <a:lnTo>
                    <a:pt x="634"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52" name="Line 332"/>
            <p:cNvSpPr>
              <a:spLocks noChangeShapeType="1"/>
            </p:cNvSpPr>
            <p:nvPr/>
          </p:nvSpPr>
          <p:spPr bwMode="auto">
            <a:xfrm>
              <a:off x="3184" y="2279"/>
              <a:ext cx="732"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53" name="Freeform 333"/>
            <p:cNvSpPr>
              <a:spLocks/>
            </p:cNvSpPr>
            <p:nvPr/>
          </p:nvSpPr>
          <p:spPr bwMode="auto">
            <a:xfrm>
              <a:off x="3184" y="2277"/>
              <a:ext cx="732" cy="3"/>
            </a:xfrm>
            <a:custGeom>
              <a:avLst/>
              <a:gdLst>
                <a:gd name="T0" fmla="*/ 0 w 1087"/>
                <a:gd name="T1" fmla="*/ 0 h 5"/>
                <a:gd name="T2" fmla="*/ 0 w 1087"/>
                <a:gd name="T3" fmla="*/ 5 h 5"/>
                <a:gd name="T4" fmla="*/ 1087 w 1087"/>
                <a:gd name="T5" fmla="*/ 4 h 5"/>
                <a:gd name="T6" fmla="*/ 1087 w 1087"/>
                <a:gd name="T7" fmla="*/ 2 h 5"/>
                <a:gd name="T8" fmla="*/ 0 w 1087"/>
                <a:gd name="T9" fmla="*/ 0 h 5"/>
              </a:gdLst>
              <a:ahLst/>
              <a:cxnLst>
                <a:cxn ang="0">
                  <a:pos x="T0" y="T1"/>
                </a:cxn>
                <a:cxn ang="0">
                  <a:pos x="T2" y="T3"/>
                </a:cxn>
                <a:cxn ang="0">
                  <a:pos x="T4" y="T5"/>
                </a:cxn>
                <a:cxn ang="0">
                  <a:pos x="T6" y="T7"/>
                </a:cxn>
                <a:cxn ang="0">
                  <a:pos x="T8" y="T9"/>
                </a:cxn>
              </a:cxnLst>
              <a:rect l="0" t="0" r="r" b="b"/>
              <a:pathLst>
                <a:path w="1087" h="5">
                  <a:moveTo>
                    <a:pt x="0" y="0"/>
                  </a:moveTo>
                  <a:lnTo>
                    <a:pt x="0" y="5"/>
                  </a:lnTo>
                  <a:lnTo>
                    <a:pt x="1087" y="4"/>
                  </a:lnTo>
                  <a:lnTo>
                    <a:pt x="1087"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54" name="Line 334"/>
            <p:cNvSpPr>
              <a:spLocks noChangeShapeType="1"/>
            </p:cNvSpPr>
            <p:nvPr/>
          </p:nvSpPr>
          <p:spPr bwMode="auto">
            <a:xfrm>
              <a:off x="2880" y="2522"/>
              <a:ext cx="1036"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455" name="Freeform 335"/>
            <p:cNvSpPr>
              <a:spLocks/>
            </p:cNvSpPr>
            <p:nvPr/>
          </p:nvSpPr>
          <p:spPr bwMode="auto">
            <a:xfrm>
              <a:off x="2880" y="2521"/>
              <a:ext cx="1036" cy="2"/>
            </a:xfrm>
            <a:custGeom>
              <a:avLst/>
              <a:gdLst>
                <a:gd name="T0" fmla="*/ 0 w 1541"/>
                <a:gd name="T1" fmla="*/ 0 h 5"/>
                <a:gd name="T2" fmla="*/ 0 w 1541"/>
                <a:gd name="T3" fmla="*/ 5 h 5"/>
                <a:gd name="T4" fmla="*/ 1541 w 1541"/>
                <a:gd name="T5" fmla="*/ 4 h 5"/>
                <a:gd name="T6" fmla="*/ 1541 w 1541"/>
                <a:gd name="T7" fmla="*/ 1 h 5"/>
                <a:gd name="T8" fmla="*/ 0 w 1541"/>
                <a:gd name="T9" fmla="*/ 0 h 5"/>
              </a:gdLst>
              <a:ahLst/>
              <a:cxnLst>
                <a:cxn ang="0">
                  <a:pos x="T0" y="T1"/>
                </a:cxn>
                <a:cxn ang="0">
                  <a:pos x="T2" y="T3"/>
                </a:cxn>
                <a:cxn ang="0">
                  <a:pos x="T4" y="T5"/>
                </a:cxn>
                <a:cxn ang="0">
                  <a:pos x="T6" y="T7"/>
                </a:cxn>
                <a:cxn ang="0">
                  <a:pos x="T8" y="T9"/>
                </a:cxn>
              </a:cxnLst>
              <a:rect l="0" t="0" r="r" b="b"/>
              <a:pathLst>
                <a:path w="1541" h="5">
                  <a:moveTo>
                    <a:pt x="0" y="0"/>
                  </a:moveTo>
                  <a:lnTo>
                    <a:pt x="0" y="5"/>
                  </a:lnTo>
                  <a:lnTo>
                    <a:pt x="1541" y="4"/>
                  </a:lnTo>
                  <a:lnTo>
                    <a:pt x="1541"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56" name="Freeform 336"/>
            <p:cNvSpPr>
              <a:spLocks/>
            </p:cNvSpPr>
            <p:nvPr/>
          </p:nvSpPr>
          <p:spPr bwMode="auto">
            <a:xfrm>
              <a:off x="1456" y="1736"/>
              <a:ext cx="31" cy="85"/>
            </a:xfrm>
            <a:custGeom>
              <a:avLst/>
              <a:gdLst>
                <a:gd name="T0" fmla="*/ 47 w 47"/>
                <a:gd name="T1" fmla="*/ 126 h 126"/>
                <a:gd name="T2" fmla="*/ 32 w 47"/>
                <a:gd name="T3" fmla="*/ 126 h 126"/>
                <a:gd name="T4" fmla="*/ 32 w 47"/>
                <a:gd name="T5" fmla="*/ 28 h 126"/>
                <a:gd name="T6" fmla="*/ 32 w 47"/>
                <a:gd name="T7" fmla="*/ 29 h 126"/>
                <a:gd name="T8" fmla="*/ 30 w 47"/>
                <a:gd name="T9" fmla="*/ 30 h 126"/>
                <a:gd name="T10" fmla="*/ 29 w 47"/>
                <a:gd name="T11" fmla="*/ 32 h 126"/>
                <a:gd name="T12" fmla="*/ 28 w 47"/>
                <a:gd name="T13" fmla="*/ 32 h 126"/>
                <a:gd name="T14" fmla="*/ 27 w 47"/>
                <a:gd name="T15" fmla="*/ 33 h 126"/>
                <a:gd name="T16" fmla="*/ 26 w 47"/>
                <a:gd name="T17" fmla="*/ 34 h 126"/>
                <a:gd name="T18" fmla="*/ 25 w 47"/>
                <a:gd name="T19" fmla="*/ 35 h 126"/>
                <a:gd name="T20" fmla="*/ 22 w 47"/>
                <a:gd name="T21" fmla="*/ 35 h 126"/>
                <a:gd name="T22" fmla="*/ 21 w 47"/>
                <a:gd name="T23" fmla="*/ 36 h 126"/>
                <a:gd name="T24" fmla="*/ 20 w 47"/>
                <a:gd name="T25" fmla="*/ 37 h 126"/>
                <a:gd name="T26" fmla="*/ 19 w 47"/>
                <a:gd name="T27" fmla="*/ 38 h 126"/>
                <a:gd name="T28" fmla="*/ 17 w 47"/>
                <a:gd name="T29" fmla="*/ 38 h 126"/>
                <a:gd name="T30" fmla="*/ 15 w 47"/>
                <a:gd name="T31" fmla="*/ 40 h 126"/>
                <a:gd name="T32" fmla="*/ 14 w 47"/>
                <a:gd name="T33" fmla="*/ 41 h 126"/>
                <a:gd name="T34" fmla="*/ 13 w 47"/>
                <a:gd name="T35" fmla="*/ 42 h 126"/>
                <a:gd name="T36" fmla="*/ 11 w 47"/>
                <a:gd name="T37" fmla="*/ 43 h 126"/>
                <a:gd name="T38" fmla="*/ 10 w 47"/>
                <a:gd name="T39" fmla="*/ 43 h 126"/>
                <a:gd name="T40" fmla="*/ 9 w 47"/>
                <a:gd name="T41" fmla="*/ 44 h 126"/>
                <a:gd name="T42" fmla="*/ 7 w 47"/>
                <a:gd name="T43" fmla="*/ 44 h 126"/>
                <a:gd name="T44" fmla="*/ 6 w 47"/>
                <a:gd name="T45" fmla="*/ 45 h 126"/>
                <a:gd name="T46" fmla="*/ 5 w 47"/>
                <a:gd name="T47" fmla="*/ 45 h 126"/>
                <a:gd name="T48" fmla="*/ 4 w 47"/>
                <a:gd name="T49" fmla="*/ 47 h 126"/>
                <a:gd name="T50" fmla="*/ 3 w 47"/>
                <a:gd name="T51" fmla="*/ 47 h 126"/>
                <a:gd name="T52" fmla="*/ 0 w 47"/>
                <a:gd name="T53" fmla="*/ 47 h 126"/>
                <a:gd name="T54" fmla="*/ 0 w 47"/>
                <a:gd name="T55" fmla="*/ 32 h 126"/>
                <a:gd name="T56" fmla="*/ 3 w 47"/>
                <a:gd name="T57" fmla="*/ 32 h 126"/>
                <a:gd name="T58" fmla="*/ 5 w 47"/>
                <a:gd name="T59" fmla="*/ 30 h 126"/>
                <a:gd name="T60" fmla="*/ 7 w 47"/>
                <a:gd name="T61" fmla="*/ 29 h 126"/>
                <a:gd name="T62" fmla="*/ 10 w 47"/>
                <a:gd name="T63" fmla="*/ 28 h 126"/>
                <a:gd name="T64" fmla="*/ 11 w 47"/>
                <a:gd name="T65" fmla="*/ 27 h 126"/>
                <a:gd name="T66" fmla="*/ 13 w 47"/>
                <a:gd name="T67" fmla="*/ 26 h 126"/>
                <a:gd name="T68" fmla="*/ 14 w 47"/>
                <a:gd name="T69" fmla="*/ 25 h 126"/>
                <a:gd name="T70" fmla="*/ 17 w 47"/>
                <a:gd name="T71" fmla="*/ 22 h 126"/>
                <a:gd name="T72" fmla="*/ 18 w 47"/>
                <a:gd name="T73" fmla="*/ 21 h 126"/>
                <a:gd name="T74" fmla="*/ 20 w 47"/>
                <a:gd name="T75" fmla="*/ 20 h 126"/>
                <a:gd name="T76" fmla="*/ 21 w 47"/>
                <a:gd name="T77" fmla="*/ 19 h 126"/>
                <a:gd name="T78" fmla="*/ 22 w 47"/>
                <a:gd name="T79" fmla="*/ 17 h 126"/>
                <a:gd name="T80" fmla="*/ 25 w 47"/>
                <a:gd name="T81" fmla="*/ 15 h 126"/>
                <a:gd name="T82" fmla="*/ 26 w 47"/>
                <a:gd name="T83" fmla="*/ 14 h 126"/>
                <a:gd name="T84" fmla="*/ 28 w 47"/>
                <a:gd name="T85" fmla="*/ 13 h 126"/>
                <a:gd name="T86" fmla="*/ 29 w 47"/>
                <a:gd name="T87" fmla="*/ 12 h 126"/>
                <a:gd name="T88" fmla="*/ 30 w 47"/>
                <a:gd name="T89" fmla="*/ 11 h 126"/>
                <a:gd name="T90" fmla="*/ 32 w 47"/>
                <a:gd name="T91" fmla="*/ 9 h 126"/>
                <a:gd name="T92" fmla="*/ 33 w 47"/>
                <a:gd name="T93" fmla="*/ 7 h 126"/>
                <a:gd name="T94" fmla="*/ 34 w 47"/>
                <a:gd name="T95" fmla="*/ 6 h 126"/>
                <a:gd name="T96" fmla="*/ 35 w 47"/>
                <a:gd name="T97" fmla="*/ 5 h 126"/>
                <a:gd name="T98" fmla="*/ 35 w 47"/>
                <a:gd name="T99" fmla="*/ 4 h 126"/>
                <a:gd name="T100" fmla="*/ 36 w 47"/>
                <a:gd name="T101" fmla="*/ 3 h 126"/>
                <a:gd name="T102" fmla="*/ 36 w 47"/>
                <a:gd name="T103" fmla="*/ 0 h 126"/>
                <a:gd name="T104" fmla="*/ 47 w 47"/>
                <a:gd name="T105" fmla="*/ 0 h 126"/>
                <a:gd name="T106" fmla="*/ 47 w 47"/>
                <a:gd name="T107" fmla="*/ 126 h 126"/>
                <a:gd name="T108" fmla="*/ 47 w 47"/>
                <a:gd name="T109"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7" h="126">
                  <a:moveTo>
                    <a:pt x="47" y="126"/>
                  </a:moveTo>
                  <a:lnTo>
                    <a:pt x="32" y="126"/>
                  </a:lnTo>
                  <a:lnTo>
                    <a:pt x="32" y="28"/>
                  </a:lnTo>
                  <a:lnTo>
                    <a:pt x="32" y="29"/>
                  </a:lnTo>
                  <a:lnTo>
                    <a:pt x="30" y="30"/>
                  </a:lnTo>
                  <a:lnTo>
                    <a:pt x="29" y="32"/>
                  </a:lnTo>
                  <a:lnTo>
                    <a:pt x="28" y="32"/>
                  </a:lnTo>
                  <a:lnTo>
                    <a:pt x="27" y="33"/>
                  </a:lnTo>
                  <a:lnTo>
                    <a:pt x="26" y="34"/>
                  </a:lnTo>
                  <a:lnTo>
                    <a:pt x="25" y="35"/>
                  </a:lnTo>
                  <a:lnTo>
                    <a:pt x="22" y="35"/>
                  </a:lnTo>
                  <a:lnTo>
                    <a:pt x="21" y="36"/>
                  </a:lnTo>
                  <a:lnTo>
                    <a:pt x="20" y="37"/>
                  </a:lnTo>
                  <a:lnTo>
                    <a:pt x="19" y="38"/>
                  </a:lnTo>
                  <a:lnTo>
                    <a:pt x="17" y="38"/>
                  </a:lnTo>
                  <a:lnTo>
                    <a:pt x="15" y="40"/>
                  </a:lnTo>
                  <a:lnTo>
                    <a:pt x="14" y="41"/>
                  </a:lnTo>
                  <a:lnTo>
                    <a:pt x="13" y="42"/>
                  </a:lnTo>
                  <a:lnTo>
                    <a:pt x="11" y="43"/>
                  </a:lnTo>
                  <a:lnTo>
                    <a:pt x="10" y="43"/>
                  </a:lnTo>
                  <a:lnTo>
                    <a:pt x="9" y="44"/>
                  </a:lnTo>
                  <a:lnTo>
                    <a:pt x="7" y="44"/>
                  </a:lnTo>
                  <a:lnTo>
                    <a:pt x="6" y="45"/>
                  </a:lnTo>
                  <a:lnTo>
                    <a:pt x="5" y="45"/>
                  </a:lnTo>
                  <a:lnTo>
                    <a:pt x="4" y="47"/>
                  </a:lnTo>
                  <a:lnTo>
                    <a:pt x="3" y="47"/>
                  </a:lnTo>
                  <a:lnTo>
                    <a:pt x="0" y="47"/>
                  </a:lnTo>
                  <a:lnTo>
                    <a:pt x="0" y="32"/>
                  </a:lnTo>
                  <a:lnTo>
                    <a:pt x="3" y="32"/>
                  </a:lnTo>
                  <a:lnTo>
                    <a:pt x="5" y="30"/>
                  </a:lnTo>
                  <a:lnTo>
                    <a:pt x="7" y="29"/>
                  </a:lnTo>
                  <a:lnTo>
                    <a:pt x="10" y="28"/>
                  </a:lnTo>
                  <a:lnTo>
                    <a:pt x="11" y="27"/>
                  </a:lnTo>
                  <a:lnTo>
                    <a:pt x="13" y="26"/>
                  </a:lnTo>
                  <a:lnTo>
                    <a:pt x="14" y="25"/>
                  </a:lnTo>
                  <a:lnTo>
                    <a:pt x="17" y="22"/>
                  </a:lnTo>
                  <a:lnTo>
                    <a:pt x="18" y="21"/>
                  </a:lnTo>
                  <a:lnTo>
                    <a:pt x="20" y="20"/>
                  </a:lnTo>
                  <a:lnTo>
                    <a:pt x="21" y="19"/>
                  </a:lnTo>
                  <a:lnTo>
                    <a:pt x="22" y="17"/>
                  </a:lnTo>
                  <a:lnTo>
                    <a:pt x="25" y="15"/>
                  </a:lnTo>
                  <a:lnTo>
                    <a:pt x="26" y="14"/>
                  </a:lnTo>
                  <a:lnTo>
                    <a:pt x="28" y="13"/>
                  </a:lnTo>
                  <a:lnTo>
                    <a:pt x="29" y="12"/>
                  </a:lnTo>
                  <a:lnTo>
                    <a:pt x="30" y="11"/>
                  </a:lnTo>
                  <a:lnTo>
                    <a:pt x="32" y="9"/>
                  </a:lnTo>
                  <a:lnTo>
                    <a:pt x="33" y="7"/>
                  </a:lnTo>
                  <a:lnTo>
                    <a:pt x="34" y="6"/>
                  </a:lnTo>
                  <a:lnTo>
                    <a:pt x="35" y="5"/>
                  </a:lnTo>
                  <a:lnTo>
                    <a:pt x="35" y="4"/>
                  </a:lnTo>
                  <a:lnTo>
                    <a:pt x="36" y="3"/>
                  </a:lnTo>
                  <a:lnTo>
                    <a:pt x="36" y="0"/>
                  </a:lnTo>
                  <a:lnTo>
                    <a:pt x="47" y="0"/>
                  </a:lnTo>
                  <a:lnTo>
                    <a:pt x="47" y="126"/>
                  </a:lnTo>
                  <a:lnTo>
                    <a:pt x="47" y="1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57" name="Freeform 337"/>
            <p:cNvSpPr>
              <a:spLocks/>
            </p:cNvSpPr>
            <p:nvPr/>
          </p:nvSpPr>
          <p:spPr bwMode="auto">
            <a:xfrm>
              <a:off x="1446" y="1981"/>
              <a:ext cx="57" cy="84"/>
            </a:xfrm>
            <a:custGeom>
              <a:avLst/>
              <a:gdLst>
                <a:gd name="T0" fmla="*/ 1 w 83"/>
                <a:gd name="T1" fmla="*/ 126 h 126"/>
                <a:gd name="T2" fmla="*/ 1 w 83"/>
                <a:gd name="T3" fmla="*/ 122 h 126"/>
                <a:gd name="T4" fmla="*/ 2 w 83"/>
                <a:gd name="T5" fmla="*/ 119 h 126"/>
                <a:gd name="T6" fmla="*/ 3 w 83"/>
                <a:gd name="T7" fmla="*/ 114 h 126"/>
                <a:gd name="T8" fmla="*/ 5 w 83"/>
                <a:gd name="T9" fmla="*/ 109 h 126"/>
                <a:gd name="T10" fmla="*/ 9 w 83"/>
                <a:gd name="T11" fmla="*/ 103 h 126"/>
                <a:gd name="T12" fmla="*/ 13 w 83"/>
                <a:gd name="T13" fmla="*/ 97 h 126"/>
                <a:gd name="T14" fmla="*/ 19 w 83"/>
                <a:gd name="T15" fmla="*/ 91 h 126"/>
                <a:gd name="T16" fmla="*/ 26 w 83"/>
                <a:gd name="T17" fmla="*/ 86 h 126"/>
                <a:gd name="T18" fmla="*/ 35 w 83"/>
                <a:gd name="T19" fmla="*/ 77 h 126"/>
                <a:gd name="T20" fmla="*/ 47 w 83"/>
                <a:gd name="T21" fmla="*/ 67 h 126"/>
                <a:gd name="T22" fmla="*/ 56 w 83"/>
                <a:gd name="T23" fmla="*/ 59 h 126"/>
                <a:gd name="T24" fmla="*/ 61 w 83"/>
                <a:gd name="T25" fmla="*/ 52 h 126"/>
                <a:gd name="T26" fmla="*/ 64 w 83"/>
                <a:gd name="T27" fmla="*/ 45 h 126"/>
                <a:gd name="T28" fmla="*/ 66 w 83"/>
                <a:gd name="T29" fmla="*/ 39 h 126"/>
                <a:gd name="T30" fmla="*/ 66 w 83"/>
                <a:gd name="T31" fmla="*/ 34 h 126"/>
                <a:gd name="T32" fmla="*/ 65 w 83"/>
                <a:gd name="T33" fmla="*/ 28 h 126"/>
                <a:gd name="T34" fmla="*/ 63 w 83"/>
                <a:gd name="T35" fmla="*/ 23 h 126"/>
                <a:gd name="T36" fmla="*/ 60 w 83"/>
                <a:gd name="T37" fmla="*/ 19 h 126"/>
                <a:gd name="T38" fmla="*/ 55 w 83"/>
                <a:gd name="T39" fmla="*/ 15 h 126"/>
                <a:gd name="T40" fmla="*/ 49 w 83"/>
                <a:gd name="T41" fmla="*/ 14 h 126"/>
                <a:gd name="T42" fmla="*/ 42 w 83"/>
                <a:gd name="T43" fmla="*/ 14 h 126"/>
                <a:gd name="T44" fmla="*/ 35 w 83"/>
                <a:gd name="T45" fmla="*/ 14 h 126"/>
                <a:gd name="T46" fmla="*/ 30 w 83"/>
                <a:gd name="T47" fmla="*/ 16 h 126"/>
                <a:gd name="T48" fmla="*/ 25 w 83"/>
                <a:gd name="T49" fmla="*/ 21 h 126"/>
                <a:gd name="T50" fmla="*/ 22 w 83"/>
                <a:gd name="T51" fmla="*/ 26 h 126"/>
                <a:gd name="T52" fmla="*/ 19 w 83"/>
                <a:gd name="T53" fmla="*/ 33 h 126"/>
                <a:gd name="T54" fmla="*/ 3 w 83"/>
                <a:gd name="T55" fmla="*/ 36 h 126"/>
                <a:gd name="T56" fmla="*/ 5 w 83"/>
                <a:gd name="T57" fmla="*/ 26 h 126"/>
                <a:gd name="T58" fmla="*/ 9 w 83"/>
                <a:gd name="T59" fmla="*/ 18 h 126"/>
                <a:gd name="T60" fmla="*/ 15 w 83"/>
                <a:gd name="T61" fmla="*/ 10 h 126"/>
                <a:gd name="T62" fmla="*/ 23 w 83"/>
                <a:gd name="T63" fmla="*/ 5 h 126"/>
                <a:gd name="T64" fmla="*/ 33 w 83"/>
                <a:gd name="T65" fmla="*/ 1 h 126"/>
                <a:gd name="T66" fmla="*/ 43 w 83"/>
                <a:gd name="T67" fmla="*/ 0 h 126"/>
                <a:gd name="T68" fmla="*/ 55 w 83"/>
                <a:gd name="T69" fmla="*/ 1 h 126"/>
                <a:gd name="T70" fmla="*/ 64 w 83"/>
                <a:gd name="T71" fmla="*/ 5 h 126"/>
                <a:gd name="T72" fmla="*/ 72 w 83"/>
                <a:gd name="T73" fmla="*/ 10 h 126"/>
                <a:gd name="T74" fmla="*/ 79 w 83"/>
                <a:gd name="T75" fmla="*/ 18 h 126"/>
                <a:gd name="T76" fmla="*/ 83 w 83"/>
                <a:gd name="T77" fmla="*/ 26 h 126"/>
                <a:gd name="T78" fmla="*/ 83 w 83"/>
                <a:gd name="T79" fmla="*/ 35 h 126"/>
                <a:gd name="T80" fmla="*/ 83 w 83"/>
                <a:gd name="T81" fmla="*/ 41 h 126"/>
                <a:gd name="T82" fmla="*/ 81 w 83"/>
                <a:gd name="T83" fmla="*/ 45 h 126"/>
                <a:gd name="T84" fmla="*/ 79 w 83"/>
                <a:gd name="T85" fmla="*/ 50 h 126"/>
                <a:gd name="T86" fmla="*/ 77 w 83"/>
                <a:gd name="T87" fmla="*/ 56 h 126"/>
                <a:gd name="T88" fmla="*/ 73 w 83"/>
                <a:gd name="T89" fmla="*/ 60 h 126"/>
                <a:gd name="T90" fmla="*/ 69 w 83"/>
                <a:gd name="T91" fmla="*/ 65 h 126"/>
                <a:gd name="T92" fmla="*/ 64 w 83"/>
                <a:gd name="T93" fmla="*/ 72 h 126"/>
                <a:gd name="T94" fmla="*/ 56 w 83"/>
                <a:gd name="T95" fmla="*/ 79 h 126"/>
                <a:gd name="T96" fmla="*/ 46 w 83"/>
                <a:gd name="T97" fmla="*/ 87 h 126"/>
                <a:gd name="T98" fmla="*/ 38 w 83"/>
                <a:gd name="T99" fmla="*/ 95 h 126"/>
                <a:gd name="T100" fmla="*/ 32 w 83"/>
                <a:gd name="T101" fmla="*/ 99 h 126"/>
                <a:gd name="T102" fmla="*/ 27 w 83"/>
                <a:gd name="T103" fmla="*/ 103 h 126"/>
                <a:gd name="T104" fmla="*/ 26 w 83"/>
                <a:gd name="T105" fmla="*/ 106 h 126"/>
                <a:gd name="T106" fmla="*/ 24 w 83"/>
                <a:gd name="T107" fmla="*/ 109 h 126"/>
                <a:gd name="T108" fmla="*/ 22 w 83"/>
                <a:gd name="T109"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 h="126">
                  <a:moveTo>
                    <a:pt x="83" y="111"/>
                  </a:moveTo>
                  <a:lnTo>
                    <a:pt x="83" y="126"/>
                  </a:lnTo>
                  <a:lnTo>
                    <a:pt x="0" y="126"/>
                  </a:lnTo>
                  <a:lnTo>
                    <a:pt x="1" y="126"/>
                  </a:lnTo>
                  <a:lnTo>
                    <a:pt x="1" y="125"/>
                  </a:lnTo>
                  <a:lnTo>
                    <a:pt x="1" y="124"/>
                  </a:lnTo>
                  <a:lnTo>
                    <a:pt x="1" y="122"/>
                  </a:lnTo>
                  <a:lnTo>
                    <a:pt x="1" y="122"/>
                  </a:lnTo>
                  <a:lnTo>
                    <a:pt x="1" y="121"/>
                  </a:lnTo>
                  <a:lnTo>
                    <a:pt x="1" y="120"/>
                  </a:lnTo>
                  <a:lnTo>
                    <a:pt x="1" y="119"/>
                  </a:lnTo>
                  <a:lnTo>
                    <a:pt x="2" y="119"/>
                  </a:lnTo>
                  <a:lnTo>
                    <a:pt x="2" y="118"/>
                  </a:lnTo>
                  <a:lnTo>
                    <a:pt x="2" y="117"/>
                  </a:lnTo>
                  <a:lnTo>
                    <a:pt x="2" y="116"/>
                  </a:lnTo>
                  <a:lnTo>
                    <a:pt x="3" y="114"/>
                  </a:lnTo>
                  <a:lnTo>
                    <a:pt x="3" y="113"/>
                  </a:lnTo>
                  <a:lnTo>
                    <a:pt x="4" y="112"/>
                  </a:lnTo>
                  <a:lnTo>
                    <a:pt x="4" y="110"/>
                  </a:lnTo>
                  <a:lnTo>
                    <a:pt x="5" y="109"/>
                  </a:lnTo>
                  <a:lnTo>
                    <a:pt x="7" y="107"/>
                  </a:lnTo>
                  <a:lnTo>
                    <a:pt x="7" y="106"/>
                  </a:lnTo>
                  <a:lnTo>
                    <a:pt x="8" y="104"/>
                  </a:lnTo>
                  <a:lnTo>
                    <a:pt x="9" y="103"/>
                  </a:lnTo>
                  <a:lnTo>
                    <a:pt x="10" y="102"/>
                  </a:lnTo>
                  <a:lnTo>
                    <a:pt x="11" y="101"/>
                  </a:lnTo>
                  <a:lnTo>
                    <a:pt x="11" y="98"/>
                  </a:lnTo>
                  <a:lnTo>
                    <a:pt x="13" y="97"/>
                  </a:lnTo>
                  <a:lnTo>
                    <a:pt x="15" y="96"/>
                  </a:lnTo>
                  <a:lnTo>
                    <a:pt x="16" y="95"/>
                  </a:lnTo>
                  <a:lnTo>
                    <a:pt x="17" y="94"/>
                  </a:lnTo>
                  <a:lnTo>
                    <a:pt x="19" y="91"/>
                  </a:lnTo>
                  <a:lnTo>
                    <a:pt x="20" y="90"/>
                  </a:lnTo>
                  <a:lnTo>
                    <a:pt x="23" y="89"/>
                  </a:lnTo>
                  <a:lnTo>
                    <a:pt x="24" y="87"/>
                  </a:lnTo>
                  <a:lnTo>
                    <a:pt x="26" y="86"/>
                  </a:lnTo>
                  <a:lnTo>
                    <a:pt x="28" y="83"/>
                  </a:lnTo>
                  <a:lnTo>
                    <a:pt x="31" y="82"/>
                  </a:lnTo>
                  <a:lnTo>
                    <a:pt x="32" y="80"/>
                  </a:lnTo>
                  <a:lnTo>
                    <a:pt x="35" y="77"/>
                  </a:lnTo>
                  <a:lnTo>
                    <a:pt x="39" y="75"/>
                  </a:lnTo>
                  <a:lnTo>
                    <a:pt x="42" y="72"/>
                  </a:lnTo>
                  <a:lnTo>
                    <a:pt x="45" y="69"/>
                  </a:lnTo>
                  <a:lnTo>
                    <a:pt x="47" y="67"/>
                  </a:lnTo>
                  <a:lnTo>
                    <a:pt x="50" y="65"/>
                  </a:lnTo>
                  <a:lnTo>
                    <a:pt x="51" y="63"/>
                  </a:lnTo>
                  <a:lnTo>
                    <a:pt x="54" y="61"/>
                  </a:lnTo>
                  <a:lnTo>
                    <a:pt x="56" y="59"/>
                  </a:lnTo>
                  <a:lnTo>
                    <a:pt x="57" y="57"/>
                  </a:lnTo>
                  <a:lnTo>
                    <a:pt x="58" y="56"/>
                  </a:lnTo>
                  <a:lnTo>
                    <a:pt x="60" y="53"/>
                  </a:lnTo>
                  <a:lnTo>
                    <a:pt x="61" y="52"/>
                  </a:lnTo>
                  <a:lnTo>
                    <a:pt x="62" y="51"/>
                  </a:lnTo>
                  <a:lnTo>
                    <a:pt x="63" y="49"/>
                  </a:lnTo>
                  <a:lnTo>
                    <a:pt x="64" y="48"/>
                  </a:lnTo>
                  <a:lnTo>
                    <a:pt x="64" y="45"/>
                  </a:lnTo>
                  <a:lnTo>
                    <a:pt x="65" y="44"/>
                  </a:lnTo>
                  <a:lnTo>
                    <a:pt x="65" y="43"/>
                  </a:lnTo>
                  <a:lnTo>
                    <a:pt x="66" y="41"/>
                  </a:lnTo>
                  <a:lnTo>
                    <a:pt x="66" y="39"/>
                  </a:lnTo>
                  <a:lnTo>
                    <a:pt x="66" y="38"/>
                  </a:lnTo>
                  <a:lnTo>
                    <a:pt x="66" y="37"/>
                  </a:lnTo>
                  <a:lnTo>
                    <a:pt x="66" y="35"/>
                  </a:lnTo>
                  <a:lnTo>
                    <a:pt x="66" y="34"/>
                  </a:lnTo>
                  <a:lnTo>
                    <a:pt x="66" y="33"/>
                  </a:lnTo>
                  <a:lnTo>
                    <a:pt x="66" y="31"/>
                  </a:lnTo>
                  <a:lnTo>
                    <a:pt x="66" y="29"/>
                  </a:lnTo>
                  <a:lnTo>
                    <a:pt x="65" y="28"/>
                  </a:lnTo>
                  <a:lnTo>
                    <a:pt x="65" y="27"/>
                  </a:lnTo>
                  <a:lnTo>
                    <a:pt x="64" y="26"/>
                  </a:lnTo>
                  <a:lnTo>
                    <a:pt x="64" y="25"/>
                  </a:lnTo>
                  <a:lnTo>
                    <a:pt x="63" y="23"/>
                  </a:lnTo>
                  <a:lnTo>
                    <a:pt x="62" y="22"/>
                  </a:lnTo>
                  <a:lnTo>
                    <a:pt x="61" y="21"/>
                  </a:lnTo>
                  <a:lnTo>
                    <a:pt x="60" y="19"/>
                  </a:lnTo>
                  <a:lnTo>
                    <a:pt x="60" y="19"/>
                  </a:lnTo>
                  <a:lnTo>
                    <a:pt x="58" y="18"/>
                  </a:lnTo>
                  <a:lnTo>
                    <a:pt x="57" y="16"/>
                  </a:lnTo>
                  <a:lnTo>
                    <a:pt x="56" y="16"/>
                  </a:lnTo>
                  <a:lnTo>
                    <a:pt x="55" y="15"/>
                  </a:lnTo>
                  <a:lnTo>
                    <a:pt x="53" y="15"/>
                  </a:lnTo>
                  <a:lnTo>
                    <a:pt x="51" y="14"/>
                  </a:lnTo>
                  <a:lnTo>
                    <a:pt x="50" y="14"/>
                  </a:lnTo>
                  <a:lnTo>
                    <a:pt x="49" y="14"/>
                  </a:lnTo>
                  <a:lnTo>
                    <a:pt x="47" y="14"/>
                  </a:lnTo>
                  <a:lnTo>
                    <a:pt x="46" y="14"/>
                  </a:lnTo>
                  <a:lnTo>
                    <a:pt x="43" y="13"/>
                  </a:lnTo>
                  <a:lnTo>
                    <a:pt x="42" y="14"/>
                  </a:lnTo>
                  <a:lnTo>
                    <a:pt x="40" y="14"/>
                  </a:lnTo>
                  <a:lnTo>
                    <a:pt x="39" y="14"/>
                  </a:lnTo>
                  <a:lnTo>
                    <a:pt x="37" y="14"/>
                  </a:lnTo>
                  <a:lnTo>
                    <a:pt x="35" y="14"/>
                  </a:lnTo>
                  <a:lnTo>
                    <a:pt x="33" y="15"/>
                  </a:lnTo>
                  <a:lnTo>
                    <a:pt x="32" y="15"/>
                  </a:lnTo>
                  <a:lnTo>
                    <a:pt x="31" y="16"/>
                  </a:lnTo>
                  <a:lnTo>
                    <a:pt x="30" y="16"/>
                  </a:lnTo>
                  <a:lnTo>
                    <a:pt x="28" y="18"/>
                  </a:lnTo>
                  <a:lnTo>
                    <a:pt x="27" y="19"/>
                  </a:lnTo>
                  <a:lnTo>
                    <a:pt x="25" y="19"/>
                  </a:lnTo>
                  <a:lnTo>
                    <a:pt x="25" y="21"/>
                  </a:lnTo>
                  <a:lnTo>
                    <a:pt x="24" y="22"/>
                  </a:lnTo>
                  <a:lnTo>
                    <a:pt x="23" y="23"/>
                  </a:lnTo>
                  <a:lnTo>
                    <a:pt x="22" y="25"/>
                  </a:lnTo>
                  <a:lnTo>
                    <a:pt x="22" y="26"/>
                  </a:lnTo>
                  <a:lnTo>
                    <a:pt x="20" y="28"/>
                  </a:lnTo>
                  <a:lnTo>
                    <a:pt x="20" y="29"/>
                  </a:lnTo>
                  <a:lnTo>
                    <a:pt x="19" y="30"/>
                  </a:lnTo>
                  <a:lnTo>
                    <a:pt x="19" y="33"/>
                  </a:lnTo>
                  <a:lnTo>
                    <a:pt x="19" y="34"/>
                  </a:lnTo>
                  <a:lnTo>
                    <a:pt x="19" y="36"/>
                  </a:lnTo>
                  <a:lnTo>
                    <a:pt x="18" y="37"/>
                  </a:lnTo>
                  <a:lnTo>
                    <a:pt x="3" y="36"/>
                  </a:lnTo>
                  <a:lnTo>
                    <a:pt x="4" y="34"/>
                  </a:lnTo>
                  <a:lnTo>
                    <a:pt x="4" y="31"/>
                  </a:lnTo>
                  <a:lnTo>
                    <a:pt x="5" y="28"/>
                  </a:lnTo>
                  <a:lnTo>
                    <a:pt x="5" y="26"/>
                  </a:lnTo>
                  <a:lnTo>
                    <a:pt x="7" y="23"/>
                  </a:lnTo>
                  <a:lnTo>
                    <a:pt x="8" y="21"/>
                  </a:lnTo>
                  <a:lnTo>
                    <a:pt x="8" y="19"/>
                  </a:lnTo>
                  <a:lnTo>
                    <a:pt x="9" y="18"/>
                  </a:lnTo>
                  <a:lnTo>
                    <a:pt x="11" y="15"/>
                  </a:lnTo>
                  <a:lnTo>
                    <a:pt x="12" y="13"/>
                  </a:lnTo>
                  <a:lnTo>
                    <a:pt x="13" y="12"/>
                  </a:lnTo>
                  <a:lnTo>
                    <a:pt x="15" y="10"/>
                  </a:lnTo>
                  <a:lnTo>
                    <a:pt x="17" y="8"/>
                  </a:lnTo>
                  <a:lnTo>
                    <a:pt x="19" y="7"/>
                  </a:lnTo>
                  <a:lnTo>
                    <a:pt x="20" y="6"/>
                  </a:lnTo>
                  <a:lnTo>
                    <a:pt x="23" y="5"/>
                  </a:lnTo>
                  <a:lnTo>
                    <a:pt x="25" y="4"/>
                  </a:lnTo>
                  <a:lnTo>
                    <a:pt x="27" y="3"/>
                  </a:lnTo>
                  <a:lnTo>
                    <a:pt x="30" y="3"/>
                  </a:lnTo>
                  <a:lnTo>
                    <a:pt x="33" y="1"/>
                  </a:lnTo>
                  <a:lnTo>
                    <a:pt x="35" y="1"/>
                  </a:lnTo>
                  <a:lnTo>
                    <a:pt x="38" y="1"/>
                  </a:lnTo>
                  <a:lnTo>
                    <a:pt x="41" y="1"/>
                  </a:lnTo>
                  <a:lnTo>
                    <a:pt x="43" y="0"/>
                  </a:lnTo>
                  <a:lnTo>
                    <a:pt x="47" y="1"/>
                  </a:lnTo>
                  <a:lnTo>
                    <a:pt x="49" y="1"/>
                  </a:lnTo>
                  <a:lnTo>
                    <a:pt x="53" y="1"/>
                  </a:lnTo>
                  <a:lnTo>
                    <a:pt x="55" y="1"/>
                  </a:lnTo>
                  <a:lnTo>
                    <a:pt x="57" y="3"/>
                  </a:lnTo>
                  <a:lnTo>
                    <a:pt x="60" y="4"/>
                  </a:lnTo>
                  <a:lnTo>
                    <a:pt x="62" y="4"/>
                  </a:lnTo>
                  <a:lnTo>
                    <a:pt x="64" y="5"/>
                  </a:lnTo>
                  <a:lnTo>
                    <a:pt x="66" y="6"/>
                  </a:lnTo>
                  <a:lnTo>
                    <a:pt x="69" y="7"/>
                  </a:lnTo>
                  <a:lnTo>
                    <a:pt x="71" y="8"/>
                  </a:lnTo>
                  <a:lnTo>
                    <a:pt x="72" y="10"/>
                  </a:lnTo>
                  <a:lnTo>
                    <a:pt x="75" y="12"/>
                  </a:lnTo>
                  <a:lnTo>
                    <a:pt x="76" y="14"/>
                  </a:lnTo>
                  <a:lnTo>
                    <a:pt x="77" y="15"/>
                  </a:lnTo>
                  <a:lnTo>
                    <a:pt x="79" y="18"/>
                  </a:lnTo>
                  <a:lnTo>
                    <a:pt x="79" y="20"/>
                  </a:lnTo>
                  <a:lnTo>
                    <a:pt x="80" y="22"/>
                  </a:lnTo>
                  <a:lnTo>
                    <a:pt x="81" y="23"/>
                  </a:lnTo>
                  <a:lnTo>
                    <a:pt x="83" y="26"/>
                  </a:lnTo>
                  <a:lnTo>
                    <a:pt x="83" y="28"/>
                  </a:lnTo>
                  <a:lnTo>
                    <a:pt x="83" y="30"/>
                  </a:lnTo>
                  <a:lnTo>
                    <a:pt x="83" y="33"/>
                  </a:lnTo>
                  <a:lnTo>
                    <a:pt x="83" y="35"/>
                  </a:lnTo>
                  <a:lnTo>
                    <a:pt x="83" y="37"/>
                  </a:lnTo>
                  <a:lnTo>
                    <a:pt x="83" y="38"/>
                  </a:lnTo>
                  <a:lnTo>
                    <a:pt x="83" y="39"/>
                  </a:lnTo>
                  <a:lnTo>
                    <a:pt x="83" y="41"/>
                  </a:lnTo>
                  <a:lnTo>
                    <a:pt x="83" y="42"/>
                  </a:lnTo>
                  <a:lnTo>
                    <a:pt x="83" y="43"/>
                  </a:lnTo>
                  <a:lnTo>
                    <a:pt x="81" y="44"/>
                  </a:lnTo>
                  <a:lnTo>
                    <a:pt x="81" y="45"/>
                  </a:lnTo>
                  <a:lnTo>
                    <a:pt x="81" y="46"/>
                  </a:lnTo>
                  <a:lnTo>
                    <a:pt x="80" y="48"/>
                  </a:lnTo>
                  <a:lnTo>
                    <a:pt x="80" y="49"/>
                  </a:lnTo>
                  <a:lnTo>
                    <a:pt x="79" y="50"/>
                  </a:lnTo>
                  <a:lnTo>
                    <a:pt x="79" y="52"/>
                  </a:lnTo>
                  <a:lnTo>
                    <a:pt x="78" y="53"/>
                  </a:lnTo>
                  <a:lnTo>
                    <a:pt x="78" y="54"/>
                  </a:lnTo>
                  <a:lnTo>
                    <a:pt x="77" y="56"/>
                  </a:lnTo>
                  <a:lnTo>
                    <a:pt x="76" y="57"/>
                  </a:lnTo>
                  <a:lnTo>
                    <a:pt x="76" y="58"/>
                  </a:lnTo>
                  <a:lnTo>
                    <a:pt x="75" y="59"/>
                  </a:lnTo>
                  <a:lnTo>
                    <a:pt x="73" y="60"/>
                  </a:lnTo>
                  <a:lnTo>
                    <a:pt x="72" y="61"/>
                  </a:lnTo>
                  <a:lnTo>
                    <a:pt x="71" y="63"/>
                  </a:lnTo>
                  <a:lnTo>
                    <a:pt x="70" y="64"/>
                  </a:lnTo>
                  <a:lnTo>
                    <a:pt x="69" y="65"/>
                  </a:lnTo>
                  <a:lnTo>
                    <a:pt x="68" y="67"/>
                  </a:lnTo>
                  <a:lnTo>
                    <a:pt x="66" y="68"/>
                  </a:lnTo>
                  <a:lnTo>
                    <a:pt x="65" y="69"/>
                  </a:lnTo>
                  <a:lnTo>
                    <a:pt x="64" y="72"/>
                  </a:lnTo>
                  <a:lnTo>
                    <a:pt x="62" y="73"/>
                  </a:lnTo>
                  <a:lnTo>
                    <a:pt x="60" y="75"/>
                  </a:lnTo>
                  <a:lnTo>
                    <a:pt x="58" y="76"/>
                  </a:lnTo>
                  <a:lnTo>
                    <a:pt x="56" y="79"/>
                  </a:lnTo>
                  <a:lnTo>
                    <a:pt x="54" y="81"/>
                  </a:lnTo>
                  <a:lnTo>
                    <a:pt x="51" y="83"/>
                  </a:lnTo>
                  <a:lnTo>
                    <a:pt x="49" y="86"/>
                  </a:lnTo>
                  <a:lnTo>
                    <a:pt x="46" y="87"/>
                  </a:lnTo>
                  <a:lnTo>
                    <a:pt x="45" y="89"/>
                  </a:lnTo>
                  <a:lnTo>
                    <a:pt x="42" y="91"/>
                  </a:lnTo>
                  <a:lnTo>
                    <a:pt x="40" y="92"/>
                  </a:lnTo>
                  <a:lnTo>
                    <a:pt x="38" y="95"/>
                  </a:lnTo>
                  <a:lnTo>
                    <a:pt x="37" y="96"/>
                  </a:lnTo>
                  <a:lnTo>
                    <a:pt x="34" y="97"/>
                  </a:lnTo>
                  <a:lnTo>
                    <a:pt x="33" y="98"/>
                  </a:lnTo>
                  <a:lnTo>
                    <a:pt x="32" y="99"/>
                  </a:lnTo>
                  <a:lnTo>
                    <a:pt x="31" y="101"/>
                  </a:lnTo>
                  <a:lnTo>
                    <a:pt x="30" y="102"/>
                  </a:lnTo>
                  <a:lnTo>
                    <a:pt x="28" y="103"/>
                  </a:lnTo>
                  <a:lnTo>
                    <a:pt x="27" y="103"/>
                  </a:lnTo>
                  <a:lnTo>
                    <a:pt x="27" y="104"/>
                  </a:lnTo>
                  <a:lnTo>
                    <a:pt x="27" y="105"/>
                  </a:lnTo>
                  <a:lnTo>
                    <a:pt x="26" y="105"/>
                  </a:lnTo>
                  <a:lnTo>
                    <a:pt x="26" y="106"/>
                  </a:lnTo>
                  <a:lnTo>
                    <a:pt x="25" y="107"/>
                  </a:lnTo>
                  <a:lnTo>
                    <a:pt x="25" y="107"/>
                  </a:lnTo>
                  <a:lnTo>
                    <a:pt x="24" y="109"/>
                  </a:lnTo>
                  <a:lnTo>
                    <a:pt x="24" y="109"/>
                  </a:lnTo>
                  <a:lnTo>
                    <a:pt x="24" y="110"/>
                  </a:lnTo>
                  <a:lnTo>
                    <a:pt x="23" y="110"/>
                  </a:lnTo>
                  <a:lnTo>
                    <a:pt x="23" y="111"/>
                  </a:lnTo>
                  <a:lnTo>
                    <a:pt x="22" y="111"/>
                  </a:lnTo>
                  <a:lnTo>
                    <a:pt x="83" y="111"/>
                  </a:lnTo>
                  <a:lnTo>
                    <a:pt x="83" y="1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58" name="Freeform 338"/>
            <p:cNvSpPr>
              <a:spLocks/>
            </p:cNvSpPr>
            <p:nvPr/>
          </p:nvSpPr>
          <p:spPr bwMode="auto">
            <a:xfrm>
              <a:off x="1433" y="2225"/>
              <a:ext cx="55" cy="86"/>
            </a:xfrm>
            <a:custGeom>
              <a:avLst/>
              <a:gdLst>
                <a:gd name="T0" fmla="*/ 18 w 83"/>
                <a:gd name="T1" fmla="*/ 99 h 128"/>
                <a:gd name="T2" fmla="*/ 23 w 83"/>
                <a:gd name="T3" fmla="*/ 108 h 128"/>
                <a:gd name="T4" fmla="*/ 30 w 83"/>
                <a:gd name="T5" fmla="*/ 113 h 128"/>
                <a:gd name="T6" fmla="*/ 38 w 83"/>
                <a:gd name="T7" fmla="*/ 115 h 128"/>
                <a:gd name="T8" fmla="*/ 47 w 83"/>
                <a:gd name="T9" fmla="*/ 115 h 128"/>
                <a:gd name="T10" fmla="*/ 56 w 83"/>
                <a:gd name="T11" fmla="*/ 111 h 128"/>
                <a:gd name="T12" fmla="*/ 63 w 83"/>
                <a:gd name="T13" fmla="*/ 103 h 128"/>
                <a:gd name="T14" fmla="*/ 66 w 83"/>
                <a:gd name="T15" fmla="*/ 92 h 128"/>
                <a:gd name="T16" fmla="*/ 66 w 83"/>
                <a:gd name="T17" fmla="*/ 83 h 128"/>
                <a:gd name="T18" fmla="*/ 61 w 83"/>
                <a:gd name="T19" fmla="*/ 75 h 128"/>
                <a:gd name="T20" fmla="*/ 54 w 83"/>
                <a:gd name="T21" fmla="*/ 68 h 128"/>
                <a:gd name="T22" fmla="*/ 45 w 83"/>
                <a:gd name="T23" fmla="*/ 66 h 128"/>
                <a:gd name="T24" fmla="*/ 39 w 83"/>
                <a:gd name="T25" fmla="*/ 66 h 128"/>
                <a:gd name="T26" fmla="*/ 33 w 83"/>
                <a:gd name="T27" fmla="*/ 66 h 128"/>
                <a:gd name="T28" fmla="*/ 33 w 83"/>
                <a:gd name="T29" fmla="*/ 53 h 128"/>
                <a:gd name="T30" fmla="*/ 34 w 83"/>
                <a:gd name="T31" fmla="*/ 53 h 128"/>
                <a:gd name="T32" fmla="*/ 40 w 83"/>
                <a:gd name="T33" fmla="*/ 53 h 128"/>
                <a:gd name="T34" fmla="*/ 49 w 83"/>
                <a:gd name="T35" fmla="*/ 51 h 128"/>
                <a:gd name="T36" fmla="*/ 58 w 83"/>
                <a:gd name="T37" fmla="*/ 45 h 128"/>
                <a:gd name="T38" fmla="*/ 61 w 83"/>
                <a:gd name="T39" fmla="*/ 37 h 128"/>
                <a:gd name="T40" fmla="*/ 61 w 83"/>
                <a:gd name="T41" fmla="*/ 28 h 128"/>
                <a:gd name="T42" fmla="*/ 59 w 83"/>
                <a:gd name="T43" fmla="*/ 21 h 128"/>
                <a:gd name="T44" fmla="*/ 53 w 83"/>
                <a:gd name="T45" fmla="*/ 15 h 128"/>
                <a:gd name="T46" fmla="*/ 45 w 83"/>
                <a:gd name="T47" fmla="*/ 13 h 128"/>
                <a:gd name="T48" fmla="*/ 37 w 83"/>
                <a:gd name="T49" fmla="*/ 13 h 128"/>
                <a:gd name="T50" fmla="*/ 29 w 83"/>
                <a:gd name="T51" fmla="*/ 15 h 128"/>
                <a:gd name="T52" fmla="*/ 23 w 83"/>
                <a:gd name="T53" fmla="*/ 21 h 128"/>
                <a:gd name="T54" fmla="*/ 18 w 83"/>
                <a:gd name="T55" fmla="*/ 30 h 128"/>
                <a:gd name="T56" fmla="*/ 3 w 83"/>
                <a:gd name="T57" fmla="*/ 28 h 128"/>
                <a:gd name="T58" fmla="*/ 9 w 83"/>
                <a:gd name="T59" fmla="*/ 15 h 128"/>
                <a:gd name="T60" fmla="*/ 18 w 83"/>
                <a:gd name="T61" fmla="*/ 6 h 128"/>
                <a:gd name="T62" fmla="*/ 30 w 83"/>
                <a:gd name="T63" fmla="*/ 1 h 128"/>
                <a:gd name="T64" fmla="*/ 43 w 83"/>
                <a:gd name="T65" fmla="*/ 1 h 128"/>
                <a:gd name="T66" fmla="*/ 53 w 83"/>
                <a:gd name="T67" fmla="*/ 2 h 128"/>
                <a:gd name="T68" fmla="*/ 62 w 83"/>
                <a:gd name="T69" fmla="*/ 6 h 128"/>
                <a:gd name="T70" fmla="*/ 69 w 83"/>
                <a:gd name="T71" fmla="*/ 12 h 128"/>
                <a:gd name="T72" fmla="*/ 74 w 83"/>
                <a:gd name="T73" fmla="*/ 20 h 128"/>
                <a:gd name="T74" fmla="*/ 76 w 83"/>
                <a:gd name="T75" fmla="*/ 27 h 128"/>
                <a:gd name="T76" fmla="*/ 76 w 83"/>
                <a:gd name="T77" fmla="*/ 36 h 128"/>
                <a:gd name="T78" fmla="*/ 75 w 83"/>
                <a:gd name="T79" fmla="*/ 43 h 128"/>
                <a:gd name="T80" fmla="*/ 70 w 83"/>
                <a:gd name="T81" fmla="*/ 50 h 128"/>
                <a:gd name="T82" fmla="*/ 64 w 83"/>
                <a:gd name="T83" fmla="*/ 55 h 128"/>
                <a:gd name="T84" fmla="*/ 63 w 83"/>
                <a:gd name="T85" fmla="*/ 59 h 128"/>
                <a:gd name="T86" fmla="*/ 72 w 83"/>
                <a:gd name="T87" fmla="*/ 64 h 128"/>
                <a:gd name="T88" fmla="*/ 78 w 83"/>
                <a:gd name="T89" fmla="*/ 72 h 128"/>
                <a:gd name="T90" fmla="*/ 83 w 83"/>
                <a:gd name="T91" fmla="*/ 82 h 128"/>
                <a:gd name="T92" fmla="*/ 83 w 83"/>
                <a:gd name="T93" fmla="*/ 95 h 128"/>
                <a:gd name="T94" fmla="*/ 78 w 83"/>
                <a:gd name="T95" fmla="*/ 108 h 128"/>
                <a:gd name="T96" fmla="*/ 67 w 83"/>
                <a:gd name="T97" fmla="*/ 121 h 128"/>
                <a:gd name="T98" fmla="*/ 52 w 83"/>
                <a:gd name="T99" fmla="*/ 127 h 128"/>
                <a:gd name="T100" fmla="*/ 36 w 83"/>
                <a:gd name="T101" fmla="*/ 128 h 128"/>
                <a:gd name="T102" fmla="*/ 22 w 83"/>
                <a:gd name="T103" fmla="*/ 123 h 128"/>
                <a:gd name="T104" fmla="*/ 10 w 83"/>
                <a:gd name="T105" fmla="*/ 115 h 128"/>
                <a:gd name="T106" fmla="*/ 3 w 83"/>
                <a:gd name="T107" fmla="*/ 103 h 128"/>
                <a:gd name="T108" fmla="*/ 0 w 83"/>
                <a:gd name="T109"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 h="128">
                  <a:moveTo>
                    <a:pt x="0" y="92"/>
                  </a:moveTo>
                  <a:lnTo>
                    <a:pt x="16" y="90"/>
                  </a:lnTo>
                  <a:lnTo>
                    <a:pt x="17" y="92"/>
                  </a:lnTo>
                  <a:lnTo>
                    <a:pt x="17" y="95"/>
                  </a:lnTo>
                  <a:lnTo>
                    <a:pt x="18" y="97"/>
                  </a:lnTo>
                  <a:lnTo>
                    <a:pt x="18" y="99"/>
                  </a:lnTo>
                  <a:lnTo>
                    <a:pt x="19" y="100"/>
                  </a:lnTo>
                  <a:lnTo>
                    <a:pt x="19" y="103"/>
                  </a:lnTo>
                  <a:lnTo>
                    <a:pt x="21" y="104"/>
                  </a:lnTo>
                  <a:lnTo>
                    <a:pt x="22" y="105"/>
                  </a:lnTo>
                  <a:lnTo>
                    <a:pt x="22" y="107"/>
                  </a:lnTo>
                  <a:lnTo>
                    <a:pt x="23" y="108"/>
                  </a:lnTo>
                  <a:lnTo>
                    <a:pt x="24" y="110"/>
                  </a:lnTo>
                  <a:lnTo>
                    <a:pt x="24" y="110"/>
                  </a:lnTo>
                  <a:lnTo>
                    <a:pt x="26" y="111"/>
                  </a:lnTo>
                  <a:lnTo>
                    <a:pt x="28" y="112"/>
                  </a:lnTo>
                  <a:lnTo>
                    <a:pt x="29" y="113"/>
                  </a:lnTo>
                  <a:lnTo>
                    <a:pt x="30" y="113"/>
                  </a:lnTo>
                  <a:lnTo>
                    <a:pt x="31" y="114"/>
                  </a:lnTo>
                  <a:lnTo>
                    <a:pt x="32" y="114"/>
                  </a:lnTo>
                  <a:lnTo>
                    <a:pt x="33" y="115"/>
                  </a:lnTo>
                  <a:lnTo>
                    <a:pt x="34" y="115"/>
                  </a:lnTo>
                  <a:lnTo>
                    <a:pt x="37" y="115"/>
                  </a:lnTo>
                  <a:lnTo>
                    <a:pt x="38" y="115"/>
                  </a:lnTo>
                  <a:lnTo>
                    <a:pt x="39" y="115"/>
                  </a:lnTo>
                  <a:lnTo>
                    <a:pt x="40" y="115"/>
                  </a:lnTo>
                  <a:lnTo>
                    <a:pt x="43" y="115"/>
                  </a:lnTo>
                  <a:lnTo>
                    <a:pt x="44" y="115"/>
                  </a:lnTo>
                  <a:lnTo>
                    <a:pt x="46" y="115"/>
                  </a:lnTo>
                  <a:lnTo>
                    <a:pt x="47" y="115"/>
                  </a:lnTo>
                  <a:lnTo>
                    <a:pt x="49" y="114"/>
                  </a:lnTo>
                  <a:lnTo>
                    <a:pt x="51" y="114"/>
                  </a:lnTo>
                  <a:lnTo>
                    <a:pt x="52" y="113"/>
                  </a:lnTo>
                  <a:lnTo>
                    <a:pt x="54" y="112"/>
                  </a:lnTo>
                  <a:lnTo>
                    <a:pt x="55" y="112"/>
                  </a:lnTo>
                  <a:lnTo>
                    <a:pt x="56" y="111"/>
                  </a:lnTo>
                  <a:lnTo>
                    <a:pt x="58" y="110"/>
                  </a:lnTo>
                  <a:lnTo>
                    <a:pt x="59" y="107"/>
                  </a:lnTo>
                  <a:lnTo>
                    <a:pt x="60" y="106"/>
                  </a:lnTo>
                  <a:lnTo>
                    <a:pt x="61" y="105"/>
                  </a:lnTo>
                  <a:lnTo>
                    <a:pt x="62" y="104"/>
                  </a:lnTo>
                  <a:lnTo>
                    <a:pt x="63" y="103"/>
                  </a:lnTo>
                  <a:lnTo>
                    <a:pt x="63" y="100"/>
                  </a:lnTo>
                  <a:lnTo>
                    <a:pt x="64" y="99"/>
                  </a:lnTo>
                  <a:lnTo>
                    <a:pt x="64" y="98"/>
                  </a:lnTo>
                  <a:lnTo>
                    <a:pt x="66" y="96"/>
                  </a:lnTo>
                  <a:lnTo>
                    <a:pt x="66" y="95"/>
                  </a:lnTo>
                  <a:lnTo>
                    <a:pt x="66" y="92"/>
                  </a:lnTo>
                  <a:lnTo>
                    <a:pt x="66" y="91"/>
                  </a:lnTo>
                  <a:lnTo>
                    <a:pt x="66" y="89"/>
                  </a:lnTo>
                  <a:lnTo>
                    <a:pt x="66" y="88"/>
                  </a:lnTo>
                  <a:lnTo>
                    <a:pt x="66" y="87"/>
                  </a:lnTo>
                  <a:lnTo>
                    <a:pt x="66" y="84"/>
                  </a:lnTo>
                  <a:lnTo>
                    <a:pt x="66" y="83"/>
                  </a:lnTo>
                  <a:lnTo>
                    <a:pt x="64" y="82"/>
                  </a:lnTo>
                  <a:lnTo>
                    <a:pt x="64" y="80"/>
                  </a:lnTo>
                  <a:lnTo>
                    <a:pt x="63" y="79"/>
                  </a:lnTo>
                  <a:lnTo>
                    <a:pt x="63" y="77"/>
                  </a:lnTo>
                  <a:lnTo>
                    <a:pt x="62" y="76"/>
                  </a:lnTo>
                  <a:lnTo>
                    <a:pt x="61" y="75"/>
                  </a:lnTo>
                  <a:lnTo>
                    <a:pt x="60" y="74"/>
                  </a:lnTo>
                  <a:lnTo>
                    <a:pt x="59" y="72"/>
                  </a:lnTo>
                  <a:lnTo>
                    <a:pt x="58" y="72"/>
                  </a:lnTo>
                  <a:lnTo>
                    <a:pt x="56" y="70"/>
                  </a:lnTo>
                  <a:lnTo>
                    <a:pt x="55" y="69"/>
                  </a:lnTo>
                  <a:lnTo>
                    <a:pt x="54" y="68"/>
                  </a:lnTo>
                  <a:lnTo>
                    <a:pt x="53" y="68"/>
                  </a:lnTo>
                  <a:lnTo>
                    <a:pt x="52" y="67"/>
                  </a:lnTo>
                  <a:lnTo>
                    <a:pt x="49" y="67"/>
                  </a:lnTo>
                  <a:lnTo>
                    <a:pt x="48" y="66"/>
                  </a:lnTo>
                  <a:lnTo>
                    <a:pt x="47" y="66"/>
                  </a:lnTo>
                  <a:lnTo>
                    <a:pt x="45" y="66"/>
                  </a:lnTo>
                  <a:lnTo>
                    <a:pt x="44" y="66"/>
                  </a:lnTo>
                  <a:lnTo>
                    <a:pt x="41" y="65"/>
                  </a:lnTo>
                  <a:lnTo>
                    <a:pt x="41" y="66"/>
                  </a:lnTo>
                  <a:lnTo>
                    <a:pt x="40" y="66"/>
                  </a:lnTo>
                  <a:lnTo>
                    <a:pt x="39" y="66"/>
                  </a:lnTo>
                  <a:lnTo>
                    <a:pt x="39" y="66"/>
                  </a:lnTo>
                  <a:lnTo>
                    <a:pt x="38" y="66"/>
                  </a:lnTo>
                  <a:lnTo>
                    <a:pt x="37" y="66"/>
                  </a:lnTo>
                  <a:lnTo>
                    <a:pt x="36" y="66"/>
                  </a:lnTo>
                  <a:lnTo>
                    <a:pt x="36" y="66"/>
                  </a:lnTo>
                  <a:lnTo>
                    <a:pt x="34" y="66"/>
                  </a:lnTo>
                  <a:lnTo>
                    <a:pt x="33" y="66"/>
                  </a:lnTo>
                  <a:lnTo>
                    <a:pt x="32" y="66"/>
                  </a:lnTo>
                  <a:lnTo>
                    <a:pt x="31" y="66"/>
                  </a:lnTo>
                  <a:lnTo>
                    <a:pt x="32" y="52"/>
                  </a:lnTo>
                  <a:lnTo>
                    <a:pt x="33" y="53"/>
                  </a:lnTo>
                  <a:lnTo>
                    <a:pt x="33" y="53"/>
                  </a:lnTo>
                  <a:lnTo>
                    <a:pt x="33" y="53"/>
                  </a:lnTo>
                  <a:lnTo>
                    <a:pt x="33" y="53"/>
                  </a:lnTo>
                  <a:lnTo>
                    <a:pt x="33" y="53"/>
                  </a:lnTo>
                  <a:lnTo>
                    <a:pt x="34" y="53"/>
                  </a:lnTo>
                  <a:lnTo>
                    <a:pt x="34" y="53"/>
                  </a:lnTo>
                  <a:lnTo>
                    <a:pt x="34" y="53"/>
                  </a:lnTo>
                  <a:lnTo>
                    <a:pt x="34" y="53"/>
                  </a:lnTo>
                  <a:lnTo>
                    <a:pt x="34" y="53"/>
                  </a:lnTo>
                  <a:lnTo>
                    <a:pt x="34" y="53"/>
                  </a:lnTo>
                  <a:lnTo>
                    <a:pt x="34" y="53"/>
                  </a:lnTo>
                  <a:lnTo>
                    <a:pt x="37" y="53"/>
                  </a:lnTo>
                  <a:lnTo>
                    <a:pt x="38" y="53"/>
                  </a:lnTo>
                  <a:lnTo>
                    <a:pt x="40" y="53"/>
                  </a:lnTo>
                  <a:lnTo>
                    <a:pt x="41" y="53"/>
                  </a:lnTo>
                  <a:lnTo>
                    <a:pt x="44" y="53"/>
                  </a:lnTo>
                  <a:lnTo>
                    <a:pt x="45" y="52"/>
                  </a:lnTo>
                  <a:lnTo>
                    <a:pt x="46" y="52"/>
                  </a:lnTo>
                  <a:lnTo>
                    <a:pt x="48" y="51"/>
                  </a:lnTo>
                  <a:lnTo>
                    <a:pt x="49" y="51"/>
                  </a:lnTo>
                  <a:lnTo>
                    <a:pt x="51" y="50"/>
                  </a:lnTo>
                  <a:lnTo>
                    <a:pt x="52" y="49"/>
                  </a:lnTo>
                  <a:lnTo>
                    <a:pt x="53" y="47"/>
                  </a:lnTo>
                  <a:lnTo>
                    <a:pt x="55" y="47"/>
                  </a:lnTo>
                  <a:lnTo>
                    <a:pt x="56" y="46"/>
                  </a:lnTo>
                  <a:lnTo>
                    <a:pt x="58" y="45"/>
                  </a:lnTo>
                  <a:lnTo>
                    <a:pt x="58" y="44"/>
                  </a:lnTo>
                  <a:lnTo>
                    <a:pt x="59" y="43"/>
                  </a:lnTo>
                  <a:lnTo>
                    <a:pt x="60" y="42"/>
                  </a:lnTo>
                  <a:lnTo>
                    <a:pt x="60" y="41"/>
                  </a:lnTo>
                  <a:lnTo>
                    <a:pt x="61" y="38"/>
                  </a:lnTo>
                  <a:lnTo>
                    <a:pt x="61" y="37"/>
                  </a:lnTo>
                  <a:lnTo>
                    <a:pt x="61" y="36"/>
                  </a:lnTo>
                  <a:lnTo>
                    <a:pt x="61" y="34"/>
                  </a:lnTo>
                  <a:lnTo>
                    <a:pt x="61" y="31"/>
                  </a:lnTo>
                  <a:lnTo>
                    <a:pt x="61" y="30"/>
                  </a:lnTo>
                  <a:lnTo>
                    <a:pt x="61" y="29"/>
                  </a:lnTo>
                  <a:lnTo>
                    <a:pt x="61" y="28"/>
                  </a:lnTo>
                  <a:lnTo>
                    <a:pt x="61" y="27"/>
                  </a:lnTo>
                  <a:lnTo>
                    <a:pt x="61" y="26"/>
                  </a:lnTo>
                  <a:lnTo>
                    <a:pt x="60" y="24"/>
                  </a:lnTo>
                  <a:lnTo>
                    <a:pt x="60" y="23"/>
                  </a:lnTo>
                  <a:lnTo>
                    <a:pt x="59" y="22"/>
                  </a:lnTo>
                  <a:lnTo>
                    <a:pt x="59" y="21"/>
                  </a:lnTo>
                  <a:lnTo>
                    <a:pt x="58" y="20"/>
                  </a:lnTo>
                  <a:lnTo>
                    <a:pt x="56" y="19"/>
                  </a:lnTo>
                  <a:lnTo>
                    <a:pt x="55" y="17"/>
                  </a:lnTo>
                  <a:lnTo>
                    <a:pt x="55" y="17"/>
                  </a:lnTo>
                  <a:lnTo>
                    <a:pt x="54" y="16"/>
                  </a:lnTo>
                  <a:lnTo>
                    <a:pt x="53" y="15"/>
                  </a:lnTo>
                  <a:lnTo>
                    <a:pt x="52" y="15"/>
                  </a:lnTo>
                  <a:lnTo>
                    <a:pt x="51" y="14"/>
                  </a:lnTo>
                  <a:lnTo>
                    <a:pt x="49" y="14"/>
                  </a:lnTo>
                  <a:lnTo>
                    <a:pt x="48" y="13"/>
                  </a:lnTo>
                  <a:lnTo>
                    <a:pt x="46" y="13"/>
                  </a:lnTo>
                  <a:lnTo>
                    <a:pt x="45" y="13"/>
                  </a:lnTo>
                  <a:lnTo>
                    <a:pt x="44" y="13"/>
                  </a:lnTo>
                  <a:lnTo>
                    <a:pt x="43" y="13"/>
                  </a:lnTo>
                  <a:lnTo>
                    <a:pt x="40" y="12"/>
                  </a:lnTo>
                  <a:lnTo>
                    <a:pt x="39" y="13"/>
                  </a:lnTo>
                  <a:lnTo>
                    <a:pt x="38" y="13"/>
                  </a:lnTo>
                  <a:lnTo>
                    <a:pt x="37" y="13"/>
                  </a:lnTo>
                  <a:lnTo>
                    <a:pt x="34" y="13"/>
                  </a:lnTo>
                  <a:lnTo>
                    <a:pt x="33" y="13"/>
                  </a:lnTo>
                  <a:lnTo>
                    <a:pt x="32" y="14"/>
                  </a:lnTo>
                  <a:lnTo>
                    <a:pt x="31" y="14"/>
                  </a:lnTo>
                  <a:lnTo>
                    <a:pt x="30" y="15"/>
                  </a:lnTo>
                  <a:lnTo>
                    <a:pt x="29" y="15"/>
                  </a:lnTo>
                  <a:lnTo>
                    <a:pt x="28" y="16"/>
                  </a:lnTo>
                  <a:lnTo>
                    <a:pt x="26" y="17"/>
                  </a:lnTo>
                  <a:lnTo>
                    <a:pt x="25" y="17"/>
                  </a:lnTo>
                  <a:lnTo>
                    <a:pt x="25" y="19"/>
                  </a:lnTo>
                  <a:lnTo>
                    <a:pt x="24" y="20"/>
                  </a:lnTo>
                  <a:lnTo>
                    <a:pt x="23" y="21"/>
                  </a:lnTo>
                  <a:lnTo>
                    <a:pt x="22" y="22"/>
                  </a:lnTo>
                  <a:lnTo>
                    <a:pt x="21" y="24"/>
                  </a:lnTo>
                  <a:lnTo>
                    <a:pt x="21" y="26"/>
                  </a:lnTo>
                  <a:lnTo>
                    <a:pt x="19" y="27"/>
                  </a:lnTo>
                  <a:lnTo>
                    <a:pt x="19" y="28"/>
                  </a:lnTo>
                  <a:lnTo>
                    <a:pt x="18" y="30"/>
                  </a:lnTo>
                  <a:lnTo>
                    <a:pt x="18" y="31"/>
                  </a:lnTo>
                  <a:lnTo>
                    <a:pt x="18" y="34"/>
                  </a:lnTo>
                  <a:lnTo>
                    <a:pt x="17" y="35"/>
                  </a:lnTo>
                  <a:lnTo>
                    <a:pt x="2" y="32"/>
                  </a:lnTo>
                  <a:lnTo>
                    <a:pt x="3" y="30"/>
                  </a:lnTo>
                  <a:lnTo>
                    <a:pt x="3" y="28"/>
                  </a:lnTo>
                  <a:lnTo>
                    <a:pt x="5" y="26"/>
                  </a:lnTo>
                  <a:lnTo>
                    <a:pt x="6" y="23"/>
                  </a:lnTo>
                  <a:lnTo>
                    <a:pt x="6" y="21"/>
                  </a:lnTo>
                  <a:lnTo>
                    <a:pt x="7" y="19"/>
                  </a:lnTo>
                  <a:lnTo>
                    <a:pt x="8" y="17"/>
                  </a:lnTo>
                  <a:lnTo>
                    <a:pt x="9" y="15"/>
                  </a:lnTo>
                  <a:lnTo>
                    <a:pt x="10" y="13"/>
                  </a:lnTo>
                  <a:lnTo>
                    <a:pt x="13" y="12"/>
                  </a:lnTo>
                  <a:lnTo>
                    <a:pt x="14" y="11"/>
                  </a:lnTo>
                  <a:lnTo>
                    <a:pt x="15" y="8"/>
                  </a:lnTo>
                  <a:lnTo>
                    <a:pt x="17" y="7"/>
                  </a:lnTo>
                  <a:lnTo>
                    <a:pt x="18" y="6"/>
                  </a:lnTo>
                  <a:lnTo>
                    <a:pt x="21" y="5"/>
                  </a:lnTo>
                  <a:lnTo>
                    <a:pt x="22" y="5"/>
                  </a:lnTo>
                  <a:lnTo>
                    <a:pt x="24" y="4"/>
                  </a:lnTo>
                  <a:lnTo>
                    <a:pt x="26" y="2"/>
                  </a:lnTo>
                  <a:lnTo>
                    <a:pt x="29" y="2"/>
                  </a:lnTo>
                  <a:lnTo>
                    <a:pt x="30" y="1"/>
                  </a:lnTo>
                  <a:lnTo>
                    <a:pt x="32" y="1"/>
                  </a:lnTo>
                  <a:lnTo>
                    <a:pt x="34" y="1"/>
                  </a:lnTo>
                  <a:lnTo>
                    <a:pt x="37" y="1"/>
                  </a:lnTo>
                  <a:lnTo>
                    <a:pt x="39" y="0"/>
                  </a:lnTo>
                  <a:lnTo>
                    <a:pt x="41" y="1"/>
                  </a:lnTo>
                  <a:lnTo>
                    <a:pt x="43" y="1"/>
                  </a:lnTo>
                  <a:lnTo>
                    <a:pt x="45" y="1"/>
                  </a:lnTo>
                  <a:lnTo>
                    <a:pt x="46" y="1"/>
                  </a:lnTo>
                  <a:lnTo>
                    <a:pt x="48" y="1"/>
                  </a:lnTo>
                  <a:lnTo>
                    <a:pt x="49" y="1"/>
                  </a:lnTo>
                  <a:lnTo>
                    <a:pt x="52" y="2"/>
                  </a:lnTo>
                  <a:lnTo>
                    <a:pt x="53" y="2"/>
                  </a:lnTo>
                  <a:lnTo>
                    <a:pt x="54" y="2"/>
                  </a:lnTo>
                  <a:lnTo>
                    <a:pt x="56" y="4"/>
                  </a:lnTo>
                  <a:lnTo>
                    <a:pt x="58" y="4"/>
                  </a:lnTo>
                  <a:lnTo>
                    <a:pt x="59" y="4"/>
                  </a:lnTo>
                  <a:lnTo>
                    <a:pt x="61" y="5"/>
                  </a:lnTo>
                  <a:lnTo>
                    <a:pt x="62" y="6"/>
                  </a:lnTo>
                  <a:lnTo>
                    <a:pt x="63" y="7"/>
                  </a:lnTo>
                  <a:lnTo>
                    <a:pt x="64" y="8"/>
                  </a:lnTo>
                  <a:lnTo>
                    <a:pt x="66" y="8"/>
                  </a:lnTo>
                  <a:lnTo>
                    <a:pt x="67" y="9"/>
                  </a:lnTo>
                  <a:lnTo>
                    <a:pt x="68" y="11"/>
                  </a:lnTo>
                  <a:lnTo>
                    <a:pt x="69" y="12"/>
                  </a:lnTo>
                  <a:lnTo>
                    <a:pt x="69" y="13"/>
                  </a:lnTo>
                  <a:lnTo>
                    <a:pt x="70" y="14"/>
                  </a:lnTo>
                  <a:lnTo>
                    <a:pt x="71" y="15"/>
                  </a:lnTo>
                  <a:lnTo>
                    <a:pt x="71" y="16"/>
                  </a:lnTo>
                  <a:lnTo>
                    <a:pt x="72" y="19"/>
                  </a:lnTo>
                  <a:lnTo>
                    <a:pt x="74" y="20"/>
                  </a:lnTo>
                  <a:lnTo>
                    <a:pt x="74" y="21"/>
                  </a:lnTo>
                  <a:lnTo>
                    <a:pt x="75" y="22"/>
                  </a:lnTo>
                  <a:lnTo>
                    <a:pt x="75" y="23"/>
                  </a:lnTo>
                  <a:lnTo>
                    <a:pt x="76" y="24"/>
                  </a:lnTo>
                  <a:lnTo>
                    <a:pt x="76" y="26"/>
                  </a:lnTo>
                  <a:lnTo>
                    <a:pt x="76" y="27"/>
                  </a:lnTo>
                  <a:lnTo>
                    <a:pt x="76" y="29"/>
                  </a:lnTo>
                  <a:lnTo>
                    <a:pt x="76" y="30"/>
                  </a:lnTo>
                  <a:lnTo>
                    <a:pt x="76" y="31"/>
                  </a:lnTo>
                  <a:lnTo>
                    <a:pt x="76" y="32"/>
                  </a:lnTo>
                  <a:lnTo>
                    <a:pt x="76" y="35"/>
                  </a:lnTo>
                  <a:lnTo>
                    <a:pt x="76" y="36"/>
                  </a:lnTo>
                  <a:lnTo>
                    <a:pt x="76" y="37"/>
                  </a:lnTo>
                  <a:lnTo>
                    <a:pt x="76" y="38"/>
                  </a:lnTo>
                  <a:lnTo>
                    <a:pt x="76" y="39"/>
                  </a:lnTo>
                  <a:lnTo>
                    <a:pt x="75" y="41"/>
                  </a:lnTo>
                  <a:lnTo>
                    <a:pt x="75" y="42"/>
                  </a:lnTo>
                  <a:lnTo>
                    <a:pt x="75" y="43"/>
                  </a:lnTo>
                  <a:lnTo>
                    <a:pt x="74" y="44"/>
                  </a:lnTo>
                  <a:lnTo>
                    <a:pt x="74" y="45"/>
                  </a:lnTo>
                  <a:lnTo>
                    <a:pt x="72" y="46"/>
                  </a:lnTo>
                  <a:lnTo>
                    <a:pt x="71" y="47"/>
                  </a:lnTo>
                  <a:lnTo>
                    <a:pt x="71" y="49"/>
                  </a:lnTo>
                  <a:lnTo>
                    <a:pt x="70" y="50"/>
                  </a:lnTo>
                  <a:lnTo>
                    <a:pt x="70" y="51"/>
                  </a:lnTo>
                  <a:lnTo>
                    <a:pt x="69" y="52"/>
                  </a:lnTo>
                  <a:lnTo>
                    <a:pt x="68" y="52"/>
                  </a:lnTo>
                  <a:lnTo>
                    <a:pt x="67" y="53"/>
                  </a:lnTo>
                  <a:lnTo>
                    <a:pt x="66" y="54"/>
                  </a:lnTo>
                  <a:lnTo>
                    <a:pt x="64" y="55"/>
                  </a:lnTo>
                  <a:lnTo>
                    <a:pt x="63" y="55"/>
                  </a:lnTo>
                  <a:lnTo>
                    <a:pt x="62" y="57"/>
                  </a:lnTo>
                  <a:lnTo>
                    <a:pt x="61" y="58"/>
                  </a:lnTo>
                  <a:lnTo>
                    <a:pt x="59" y="58"/>
                  </a:lnTo>
                  <a:lnTo>
                    <a:pt x="61" y="59"/>
                  </a:lnTo>
                  <a:lnTo>
                    <a:pt x="63" y="59"/>
                  </a:lnTo>
                  <a:lnTo>
                    <a:pt x="64" y="60"/>
                  </a:lnTo>
                  <a:lnTo>
                    <a:pt x="67" y="60"/>
                  </a:lnTo>
                  <a:lnTo>
                    <a:pt x="68" y="61"/>
                  </a:lnTo>
                  <a:lnTo>
                    <a:pt x="69" y="62"/>
                  </a:lnTo>
                  <a:lnTo>
                    <a:pt x="70" y="64"/>
                  </a:lnTo>
                  <a:lnTo>
                    <a:pt x="72" y="64"/>
                  </a:lnTo>
                  <a:lnTo>
                    <a:pt x="74" y="65"/>
                  </a:lnTo>
                  <a:lnTo>
                    <a:pt x="75" y="66"/>
                  </a:lnTo>
                  <a:lnTo>
                    <a:pt x="76" y="67"/>
                  </a:lnTo>
                  <a:lnTo>
                    <a:pt x="76" y="68"/>
                  </a:lnTo>
                  <a:lnTo>
                    <a:pt x="77" y="70"/>
                  </a:lnTo>
                  <a:lnTo>
                    <a:pt x="78" y="72"/>
                  </a:lnTo>
                  <a:lnTo>
                    <a:pt x="79" y="73"/>
                  </a:lnTo>
                  <a:lnTo>
                    <a:pt x="81" y="75"/>
                  </a:lnTo>
                  <a:lnTo>
                    <a:pt x="81" y="76"/>
                  </a:lnTo>
                  <a:lnTo>
                    <a:pt x="82" y="79"/>
                  </a:lnTo>
                  <a:lnTo>
                    <a:pt x="82" y="80"/>
                  </a:lnTo>
                  <a:lnTo>
                    <a:pt x="83" y="82"/>
                  </a:lnTo>
                  <a:lnTo>
                    <a:pt x="83" y="83"/>
                  </a:lnTo>
                  <a:lnTo>
                    <a:pt x="83" y="85"/>
                  </a:lnTo>
                  <a:lnTo>
                    <a:pt x="83" y="88"/>
                  </a:lnTo>
                  <a:lnTo>
                    <a:pt x="83" y="89"/>
                  </a:lnTo>
                  <a:lnTo>
                    <a:pt x="83" y="92"/>
                  </a:lnTo>
                  <a:lnTo>
                    <a:pt x="83" y="95"/>
                  </a:lnTo>
                  <a:lnTo>
                    <a:pt x="83" y="97"/>
                  </a:lnTo>
                  <a:lnTo>
                    <a:pt x="82" y="99"/>
                  </a:lnTo>
                  <a:lnTo>
                    <a:pt x="82" y="102"/>
                  </a:lnTo>
                  <a:lnTo>
                    <a:pt x="81" y="105"/>
                  </a:lnTo>
                  <a:lnTo>
                    <a:pt x="79" y="106"/>
                  </a:lnTo>
                  <a:lnTo>
                    <a:pt x="78" y="108"/>
                  </a:lnTo>
                  <a:lnTo>
                    <a:pt x="76" y="111"/>
                  </a:lnTo>
                  <a:lnTo>
                    <a:pt x="75" y="113"/>
                  </a:lnTo>
                  <a:lnTo>
                    <a:pt x="72" y="115"/>
                  </a:lnTo>
                  <a:lnTo>
                    <a:pt x="70" y="117"/>
                  </a:lnTo>
                  <a:lnTo>
                    <a:pt x="69" y="119"/>
                  </a:lnTo>
                  <a:lnTo>
                    <a:pt x="67" y="121"/>
                  </a:lnTo>
                  <a:lnTo>
                    <a:pt x="64" y="122"/>
                  </a:lnTo>
                  <a:lnTo>
                    <a:pt x="62" y="123"/>
                  </a:lnTo>
                  <a:lnTo>
                    <a:pt x="60" y="125"/>
                  </a:lnTo>
                  <a:lnTo>
                    <a:pt x="58" y="126"/>
                  </a:lnTo>
                  <a:lnTo>
                    <a:pt x="55" y="127"/>
                  </a:lnTo>
                  <a:lnTo>
                    <a:pt x="52" y="127"/>
                  </a:lnTo>
                  <a:lnTo>
                    <a:pt x="49" y="128"/>
                  </a:lnTo>
                  <a:lnTo>
                    <a:pt x="47" y="128"/>
                  </a:lnTo>
                  <a:lnTo>
                    <a:pt x="44" y="128"/>
                  </a:lnTo>
                  <a:lnTo>
                    <a:pt x="40" y="128"/>
                  </a:lnTo>
                  <a:lnTo>
                    <a:pt x="38" y="128"/>
                  </a:lnTo>
                  <a:lnTo>
                    <a:pt x="36" y="128"/>
                  </a:lnTo>
                  <a:lnTo>
                    <a:pt x="33" y="128"/>
                  </a:lnTo>
                  <a:lnTo>
                    <a:pt x="31" y="127"/>
                  </a:lnTo>
                  <a:lnTo>
                    <a:pt x="29" y="127"/>
                  </a:lnTo>
                  <a:lnTo>
                    <a:pt x="25" y="126"/>
                  </a:lnTo>
                  <a:lnTo>
                    <a:pt x="24" y="125"/>
                  </a:lnTo>
                  <a:lnTo>
                    <a:pt x="22" y="123"/>
                  </a:lnTo>
                  <a:lnTo>
                    <a:pt x="19" y="122"/>
                  </a:lnTo>
                  <a:lnTo>
                    <a:pt x="17" y="121"/>
                  </a:lnTo>
                  <a:lnTo>
                    <a:pt x="15" y="120"/>
                  </a:lnTo>
                  <a:lnTo>
                    <a:pt x="13" y="118"/>
                  </a:lnTo>
                  <a:lnTo>
                    <a:pt x="11" y="117"/>
                  </a:lnTo>
                  <a:lnTo>
                    <a:pt x="10" y="115"/>
                  </a:lnTo>
                  <a:lnTo>
                    <a:pt x="8" y="113"/>
                  </a:lnTo>
                  <a:lnTo>
                    <a:pt x="7" y="111"/>
                  </a:lnTo>
                  <a:lnTo>
                    <a:pt x="6" y="110"/>
                  </a:lnTo>
                  <a:lnTo>
                    <a:pt x="5" y="107"/>
                  </a:lnTo>
                  <a:lnTo>
                    <a:pt x="3" y="105"/>
                  </a:lnTo>
                  <a:lnTo>
                    <a:pt x="3" y="103"/>
                  </a:lnTo>
                  <a:lnTo>
                    <a:pt x="2" y="100"/>
                  </a:lnTo>
                  <a:lnTo>
                    <a:pt x="1" y="98"/>
                  </a:lnTo>
                  <a:lnTo>
                    <a:pt x="1" y="96"/>
                  </a:lnTo>
                  <a:lnTo>
                    <a:pt x="0" y="92"/>
                  </a:lnTo>
                  <a:lnTo>
                    <a:pt x="0" y="92"/>
                  </a:lnTo>
                  <a:lnTo>
                    <a:pt x="0"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59" name="Freeform 339"/>
            <p:cNvSpPr>
              <a:spLocks noEditPoints="1"/>
            </p:cNvSpPr>
            <p:nvPr/>
          </p:nvSpPr>
          <p:spPr bwMode="auto">
            <a:xfrm>
              <a:off x="1445" y="2470"/>
              <a:ext cx="58" cy="83"/>
            </a:xfrm>
            <a:custGeom>
              <a:avLst/>
              <a:gdLst>
                <a:gd name="T0" fmla="*/ 55 w 88"/>
                <a:gd name="T1" fmla="*/ 126 h 126"/>
                <a:gd name="T2" fmla="*/ 55 w 88"/>
                <a:gd name="T3" fmla="*/ 96 h 126"/>
                <a:gd name="T4" fmla="*/ 0 w 88"/>
                <a:gd name="T5" fmla="*/ 96 h 126"/>
                <a:gd name="T6" fmla="*/ 0 w 88"/>
                <a:gd name="T7" fmla="*/ 81 h 126"/>
                <a:gd name="T8" fmla="*/ 58 w 88"/>
                <a:gd name="T9" fmla="*/ 0 h 126"/>
                <a:gd name="T10" fmla="*/ 70 w 88"/>
                <a:gd name="T11" fmla="*/ 0 h 126"/>
                <a:gd name="T12" fmla="*/ 70 w 88"/>
                <a:gd name="T13" fmla="*/ 81 h 126"/>
                <a:gd name="T14" fmla="*/ 88 w 88"/>
                <a:gd name="T15" fmla="*/ 81 h 126"/>
                <a:gd name="T16" fmla="*/ 88 w 88"/>
                <a:gd name="T17" fmla="*/ 96 h 126"/>
                <a:gd name="T18" fmla="*/ 70 w 88"/>
                <a:gd name="T19" fmla="*/ 96 h 126"/>
                <a:gd name="T20" fmla="*/ 70 w 88"/>
                <a:gd name="T21" fmla="*/ 126 h 126"/>
                <a:gd name="T22" fmla="*/ 55 w 88"/>
                <a:gd name="T23" fmla="*/ 126 h 126"/>
                <a:gd name="T24" fmla="*/ 55 w 88"/>
                <a:gd name="T25" fmla="*/ 126 h 126"/>
                <a:gd name="T26" fmla="*/ 55 w 88"/>
                <a:gd name="T27" fmla="*/ 81 h 126"/>
                <a:gd name="T28" fmla="*/ 55 w 88"/>
                <a:gd name="T29" fmla="*/ 25 h 126"/>
                <a:gd name="T30" fmla="*/ 15 w 88"/>
                <a:gd name="T31" fmla="*/ 81 h 126"/>
                <a:gd name="T32" fmla="*/ 55 w 88"/>
                <a:gd name="T33" fmla="*/ 81 h 126"/>
                <a:gd name="T34" fmla="*/ 55 w 88"/>
                <a:gd name="T35" fmla="*/ 8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26">
                  <a:moveTo>
                    <a:pt x="55" y="126"/>
                  </a:moveTo>
                  <a:lnTo>
                    <a:pt x="55" y="96"/>
                  </a:lnTo>
                  <a:lnTo>
                    <a:pt x="0" y="96"/>
                  </a:lnTo>
                  <a:lnTo>
                    <a:pt x="0" y="81"/>
                  </a:lnTo>
                  <a:lnTo>
                    <a:pt x="58" y="0"/>
                  </a:lnTo>
                  <a:lnTo>
                    <a:pt x="70" y="0"/>
                  </a:lnTo>
                  <a:lnTo>
                    <a:pt x="70" y="81"/>
                  </a:lnTo>
                  <a:lnTo>
                    <a:pt x="88" y="81"/>
                  </a:lnTo>
                  <a:lnTo>
                    <a:pt x="88" y="96"/>
                  </a:lnTo>
                  <a:lnTo>
                    <a:pt x="70" y="96"/>
                  </a:lnTo>
                  <a:lnTo>
                    <a:pt x="70" y="126"/>
                  </a:lnTo>
                  <a:lnTo>
                    <a:pt x="55" y="126"/>
                  </a:lnTo>
                  <a:lnTo>
                    <a:pt x="55" y="126"/>
                  </a:lnTo>
                  <a:close/>
                  <a:moveTo>
                    <a:pt x="55" y="81"/>
                  </a:moveTo>
                  <a:lnTo>
                    <a:pt x="55" y="25"/>
                  </a:lnTo>
                  <a:lnTo>
                    <a:pt x="15" y="81"/>
                  </a:lnTo>
                  <a:lnTo>
                    <a:pt x="55" y="81"/>
                  </a:lnTo>
                  <a:lnTo>
                    <a:pt x="55"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60" name="Freeform 340"/>
            <p:cNvSpPr>
              <a:spLocks noEditPoints="1"/>
            </p:cNvSpPr>
            <p:nvPr/>
          </p:nvSpPr>
          <p:spPr bwMode="auto">
            <a:xfrm>
              <a:off x="3947" y="1736"/>
              <a:ext cx="58" cy="85"/>
            </a:xfrm>
            <a:custGeom>
              <a:avLst/>
              <a:gdLst>
                <a:gd name="T0" fmla="*/ 54 w 87"/>
                <a:gd name="T1" fmla="*/ 126 h 126"/>
                <a:gd name="T2" fmla="*/ 54 w 87"/>
                <a:gd name="T3" fmla="*/ 96 h 126"/>
                <a:gd name="T4" fmla="*/ 0 w 87"/>
                <a:gd name="T5" fmla="*/ 96 h 126"/>
                <a:gd name="T6" fmla="*/ 0 w 87"/>
                <a:gd name="T7" fmla="*/ 82 h 126"/>
                <a:gd name="T8" fmla="*/ 57 w 87"/>
                <a:gd name="T9" fmla="*/ 0 h 126"/>
                <a:gd name="T10" fmla="*/ 69 w 87"/>
                <a:gd name="T11" fmla="*/ 0 h 126"/>
                <a:gd name="T12" fmla="*/ 69 w 87"/>
                <a:gd name="T13" fmla="*/ 82 h 126"/>
                <a:gd name="T14" fmla="*/ 87 w 87"/>
                <a:gd name="T15" fmla="*/ 82 h 126"/>
                <a:gd name="T16" fmla="*/ 87 w 87"/>
                <a:gd name="T17" fmla="*/ 96 h 126"/>
                <a:gd name="T18" fmla="*/ 69 w 87"/>
                <a:gd name="T19" fmla="*/ 96 h 126"/>
                <a:gd name="T20" fmla="*/ 69 w 87"/>
                <a:gd name="T21" fmla="*/ 126 h 126"/>
                <a:gd name="T22" fmla="*/ 54 w 87"/>
                <a:gd name="T23" fmla="*/ 126 h 126"/>
                <a:gd name="T24" fmla="*/ 54 w 87"/>
                <a:gd name="T25" fmla="*/ 126 h 126"/>
                <a:gd name="T26" fmla="*/ 54 w 87"/>
                <a:gd name="T27" fmla="*/ 82 h 126"/>
                <a:gd name="T28" fmla="*/ 54 w 87"/>
                <a:gd name="T29" fmla="*/ 26 h 126"/>
                <a:gd name="T30" fmla="*/ 15 w 87"/>
                <a:gd name="T31" fmla="*/ 82 h 126"/>
                <a:gd name="T32" fmla="*/ 54 w 87"/>
                <a:gd name="T33" fmla="*/ 82 h 126"/>
                <a:gd name="T34" fmla="*/ 54 w 87"/>
                <a:gd name="T35" fmla="*/ 8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126">
                  <a:moveTo>
                    <a:pt x="54" y="126"/>
                  </a:moveTo>
                  <a:lnTo>
                    <a:pt x="54" y="96"/>
                  </a:lnTo>
                  <a:lnTo>
                    <a:pt x="0" y="96"/>
                  </a:lnTo>
                  <a:lnTo>
                    <a:pt x="0" y="82"/>
                  </a:lnTo>
                  <a:lnTo>
                    <a:pt x="57" y="0"/>
                  </a:lnTo>
                  <a:lnTo>
                    <a:pt x="69" y="0"/>
                  </a:lnTo>
                  <a:lnTo>
                    <a:pt x="69" y="82"/>
                  </a:lnTo>
                  <a:lnTo>
                    <a:pt x="87" y="82"/>
                  </a:lnTo>
                  <a:lnTo>
                    <a:pt x="87" y="96"/>
                  </a:lnTo>
                  <a:lnTo>
                    <a:pt x="69" y="96"/>
                  </a:lnTo>
                  <a:lnTo>
                    <a:pt x="69" y="126"/>
                  </a:lnTo>
                  <a:lnTo>
                    <a:pt x="54" y="126"/>
                  </a:lnTo>
                  <a:lnTo>
                    <a:pt x="54" y="126"/>
                  </a:lnTo>
                  <a:close/>
                  <a:moveTo>
                    <a:pt x="54" y="82"/>
                  </a:moveTo>
                  <a:lnTo>
                    <a:pt x="54" y="26"/>
                  </a:lnTo>
                  <a:lnTo>
                    <a:pt x="15" y="82"/>
                  </a:lnTo>
                  <a:lnTo>
                    <a:pt x="54" y="82"/>
                  </a:lnTo>
                  <a:lnTo>
                    <a:pt x="54"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61" name="Freeform 341"/>
            <p:cNvSpPr>
              <a:spLocks/>
            </p:cNvSpPr>
            <p:nvPr/>
          </p:nvSpPr>
          <p:spPr bwMode="auto">
            <a:xfrm>
              <a:off x="3950" y="1981"/>
              <a:ext cx="55" cy="86"/>
            </a:xfrm>
            <a:custGeom>
              <a:avLst/>
              <a:gdLst>
                <a:gd name="T0" fmla="*/ 17 w 83"/>
                <a:gd name="T1" fmla="*/ 99 h 128"/>
                <a:gd name="T2" fmla="*/ 22 w 83"/>
                <a:gd name="T3" fmla="*/ 109 h 128"/>
                <a:gd name="T4" fmla="*/ 29 w 83"/>
                <a:gd name="T5" fmla="*/ 113 h 128"/>
                <a:gd name="T6" fmla="*/ 37 w 83"/>
                <a:gd name="T7" fmla="*/ 116 h 128"/>
                <a:gd name="T8" fmla="*/ 46 w 83"/>
                <a:gd name="T9" fmla="*/ 116 h 128"/>
                <a:gd name="T10" fmla="*/ 55 w 83"/>
                <a:gd name="T11" fmla="*/ 111 h 128"/>
                <a:gd name="T12" fmla="*/ 62 w 83"/>
                <a:gd name="T13" fmla="*/ 103 h 128"/>
                <a:gd name="T14" fmla="*/ 64 w 83"/>
                <a:gd name="T15" fmla="*/ 94 h 128"/>
                <a:gd name="T16" fmla="*/ 64 w 83"/>
                <a:gd name="T17" fmla="*/ 83 h 128"/>
                <a:gd name="T18" fmla="*/ 60 w 83"/>
                <a:gd name="T19" fmla="*/ 75 h 128"/>
                <a:gd name="T20" fmla="*/ 53 w 83"/>
                <a:gd name="T21" fmla="*/ 68 h 128"/>
                <a:gd name="T22" fmla="*/ 44 w 83"/>
                <a:gd name="T23" fmla="*/ 66 h 128"/>
                <a:gd name="T24" fmla="*/ 38 w 83"/>
                <a:gd name="T25" fmla="*/ 66 h 128"/>
                <a:gd name="T26" fmla="*/ 32 w 83"/>
                <a:gd name="T27" fmla="*/ 66 h 128"/>
                <a:gd name="T28" fmla="*/ 32 w 83"/>
                <a:gd name="T29" fmla="*/ 53 h 128"/>
                <a:gd name="T30" fmla="*/ 33 w 83"/>
                <a:gd name="T31" fmla="*/ 53 h 128"/>
                <a:gd name="T32" fmla="*/ 39 w 83"/>
                <a:gd name="T33" fmla="*/ 53 h 128"/>
                <a:gd name="T34" fmla="*/ 48 w 83"/>
                <a:gd name="T35" fmla="*/ 51 h 128"/>
                <a:gd name="T36" fmla="*/ 56 w 83"/>
                <a:gd name="T37" fmla="*/ 45 h 128"/>
                <a:gd name="T38" fmla="*/ 60 w 83"/>
                <a:gd name="T39" fmla="*/ 38 h 128"/>
                <a:gd name="T40" fmla="*/ 60 w 83"/>
                <a:gd name="T41" fmla="*/ 29 h 128"/>
                <a:gd name="T42" fmla="*/ 57 w 83"/>
                <a:gd name="T43" fmla="*/ 21 h 128"/>
                <a:gd name="T44" fmla="*/ 52 w 83"/>
                <a:gd name="T45" fmla="*/ 16 h 128"/>
                <a:gd name="T46" fmla="*/ 44 w 83"/>
                <a:gd name="T47" fmla="*/ 14 h 128"/>
                <a:gd name="T48" fmla="*/ 35 w 83"/>
                <a:gd name="T49" fmla="*/ 14 h 128"/>
                <a:gd name="T50" fmla="*/ 27 w 83"/>
                <a:gd name="T51" fmla="*/ 16 h 128"/>
                <a:gd name="T52" fmla="*/ 22 w 83"/>
                <a:gd name="T53" fmla="*/ 22 h 128"/>
                <a:gd name="T54" fmla="*/ 17 w 83"/>
                <a:gd name="T55" fmla="*/ 30 h 128"/>
                <a:gd name="T56" fmla="*/ 2 w 83"/>
                <a:gd name="T57" fmla="*/ 28 h 128"/>
                <a:gd name="T58" fmla="*/ 8 w 83"/>
                <a:gd name="T59" fmla="*/ 15 h 128"/>
                <a:gd name="T60" fmla="*/ 17 w 83"/>
                <a:gd name="T61" fmla="*/ 6 h 128"/>
                <a:gd name="T62" fmla="*/ 29 w 83"/>
                <a:gd name="T63" fmla="*/ 1 h 128"/>
                <a:gd name="T64" fmla="*/ 41 w 83"/>
                <a:gd name="T65" fmla="*/ 1 h 128"/>
                <a:gd name="T66" fmla="*/ 52 w 83"/>
                <a:gd name="T67" fmla="*/ 3 h 128"/>
                <a:gd name="T68" fmla="*/ 61 w 83"/>
                <a:gd name="T69" fmla="*/ 7 h 128"/>
                <a:gd name="T70" fmla="*/ 68 w 83"/>
                <a:gd name="T71" fmla="*/ 12 h 128"/>
                <a:gd name="T72" fmla="*/ 72 w 83"/>
                <a:gd name="T73" fmla="*/ 20 h 128"/>
                <a:gd name="T74" fmla="*/ 75 w 83"/>
                <a:gd name="T75" fmla="*/ 27 h 128"/>
                <a:gd name="T76" fmla="*/ 75 w 83"/>
                <a:gd name="T77" fmla="*/ 36 h 128"/>
                <a:gd name="T78" fmla="*/ 73 w 83"/>
                <a:gd name="T79" fmla="*/ 43 h 128"/>
                <a:gd name="T80" fmla="*/ 69 w 83"/>
                <a:gd name="T81" fmla="*/ 50 h 128"/>
                <a:gd name="T82" fmla="*/ 63 w 83"/>
                <a:gd name="T83" fmla="*/ 56 h 128"/>
                <a:gd name="T84" fmla="*/ 62 w 83"/>
                <a:gd name="T85" fmla="*/ 59 h 128"/>
                <a:gd name="T86" fmla="*/ 71 w 83"/>
                <a:gd name="T87" fmla="*/ 64 h 128"/>
                <a:gd name="T88" fmla="*/ 77 w 83"/>
                <a:gd name="T89" fmla="*/ 72 h 128"/>
                <a:gd name="T90" fmla="*/ 82 w 83"/>
                <a:gd name="T91" fmla="*/ 82 h 128"/>
                <a:gd name="T92" fmla="*/ 82 w 83"/>
                <a:gd name="T93" fmla="*/ 95 h 128"/>
                <a:gd name="T94" fmla="*/ 77 w 83"/>
                <a:gd name="T95" fmla="*/ 109 h 128"/>
                <a:gd name="T96" fmla="*/ 65 w 83"/>
                <a:gd name="T97" fmla="*/ 121 h 128"/>
                <a:gd name="T98" fmla="*/ 50 w 83"/>
                <a:gd name="T99" fmla="*/ 127 h 128"/>
                <a:gd name="T100" fmla="*/ 34 w 83"/>
                <a:gd name="T101" fmla="*/ 128 h 128"/>
                <a:gd name="T102" fmla="*/ 20 w 83"/>
                <a:gd name="T103" fmla="*/ 124 h 128"/>
                <a:gd name="T104" fmla="*/ 9 w 83"/>
                <a:gd name="T105" fmla="*/ 116 h 128"/>
                <a:gd name="T106" fmla="*/ 2 w 83"/>
                <a:gd name="T107" fmla="*/ 103 h 128"/>
                <a:gd name="T108" fmla="*/ 0 w 83"/>
                <a:gd name="T109"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 h="128">
                  <a:moveTo>
                    <a:pt x="0" y="92"/>
                  </a:moveTo>
                  <a:lnTo>
                    <a:pt x="16" y="90"/>
                  </a:lnTo>
                  <a:lnTo>
                    <a:pt x="16" y="92"/>
                  </a:lnTo>
                  <a:lnTo>
                    <a:pt x="16" y="95"/>
                  </a:lnTo>
                  <a:lnTo>
                    <a:pt x="17" y="97"/>
                  </a:lnTo>
                  <a:lnTo>
                    <a:pt x="17" y="99"/>
                  </a:lnTo>
                  <a:lnTo>
                    <a:pt x="18" y="101"/>
                  </a:lnTo>
                  <a:lnTo>
                    <a:pt x="18" y="103"/>
                  </a:lnTo>
                  <a:lnTo>
                    <a:pt x="19" y="104"/>
                  </a:lnTo>
                  <a:lnTo>
                    <a:pt x="20" y="105"/>
                  </a:lnTo>
                  <a:lnTo>
                    <a:pt x="20" y="107"/>
                  </a:lnTo>
                  <a:lnTo>
                    <a:pt x="22" y="109"/>
                  </a:lnTo>
                  <a:lnTo>
                    <a:pt x="23" y="110"/>
                  </a:lnTo>
                  <a:lnTo>
                    <a:pt x="24" y="110"/>
                  </a:lnTo>
                  <a:lnTo>
                    <a:pt x="25" y="111"/>
                  </a:lnTo>
                  <a:lnTo>
                    <a:pt x="26" y="112"/>
                  </a:lnTo>
                  <a:lnTo>
                    <a:pt x="27" y="113"/>
                  </a:lnTo>
                  <a:lnTo>
                    <a:pt x="29" y="113"/>
                  </a:lnTo>
                  <a:lnTo>
                    <a:pt x="30" y="114"/>
                  </a:lnTo>
                  <a:lnTo>
                    <a:pt x="31" y="114"/>
                  </a:lnTo>
                  <a:lnTo>
                    <a:pt x="32" y="116"/>
                  </a:lnTo>
                  <a:lnTo>
                    <a:pt x="33" y="116"/>
                  </a:lnTo>
                  <a:lnTo>
                    <a:pt x="35" y="116"/>
                  </a:lnTo>
                  <a:lnTo>
                    <a:pt x="37" y="116"/>
                  </a:lnTo>
                  <a:lnTo>
                    <a:pt x="38" y="116"/>
                  </a:lnTo>
                  <a:lnTo>
                    <a:pt x="40" y="116"/>
                  </a:lnTo>
                  <a:lnTo>
                    <a:pt x="41" y="116"/>
                  </a:lnTo>
                  <a:lnTo>
                    <a:pt x="42" y="116"/>
                  </a:lnTo>
                  <a:lnTo>
                    <a:pt x="45" y="116"/>
                  </a:lnTo>
                  <a:lnTo>
                    <a:pt x="46" y="116"/>
                  </a:lnTo>
                  <a:lnTo>
                    <a:pt x="48" y="114"/>
                  </a:lnTo>
                  <a:lnTo>
                    <a:pt x="49" y="114"/>
                  </a:lnTo>
                  <a:lnTo>
                    <a:pt x="50" y="113"/>
                  </a:lnTo>
                  <a:lnTo>
                    <a:pt x="53" y="112"/>
                  </a:lnTo>
                  <a:lnTo>
                    <a:pt x="54" y="112"/>
                  </a:lnTo>
                  <a:lnTo>
                    <a:pt x="55" y="111"/>
                  </a:lnTo>
                  <a:lnTo>
                    <a:pt x="56" y="110"/>
                  </a:lnTo>
                  <a:lnTo>
                    <a:pt x="59" y="107"/>
                  </a:lnTo>
                  <a:lnTo>
                    <a:pt x="59" y="106"/>
                  </a:lnTo>
                  <a:lnTo>
                    <a:pt x="60" y="105"/>
                  </a:lnTo>
                  <a:lnTo>
                    <a:pt x="61" y="104"/>
                  </a:lnTo>
                  <a:lnTo>
                    <a:pt x="62" y="103"/>
                  </a:lnTo>
                  <a:lnTo>
                    <a:pt x="62" y="102"/>
                  </a:lnTo>
                  <a:lnTo>
                    <a:pt x="63" y="99"/>
                  </a:lnTo>
                  <a:lnTo>
                    <a:pt x="63" y="98"/>
                  </a:lnTo>
                  <a:lnTo>
                    <a:pt x="64" y="97"/>
                  </a:lnTo>
                  <a:lnTo>
                    <a:pt x="64" y="95"/>
                  </a:lnTo>
                  <a:lnTo>
                    <a:pt x="64" y="94"/>
                  </a:lnTo>
                  <a:lnTo>
                    <a:pt x="64" y="91"/>
                  </a:lnTo>
                  <a:lnTo>
                    <a:pt x="65" y="89"/>
                  </a:lnTo>
                  <a:lnTo>
                    <a:pt x="64" y="88"/>
                  </a:lnTo>
                  <a:lnTo>
                    <a:pt x="64" y="87"/>
                  </a:lnTo>
                  <a:lnTo>
                    <a:pt x="64" y="84"/>
                  </a:lnTo>
                  <a:lnTo>
                    <a:pt x="64" y="83"/>
                  </a:lnTo>
                  <a:lnTo>
                    <a:pt x="63" y="82"/>
                  </a:lnTo>
                  <a:lnTo>
                    <a:pt x="63" y="80"/>
                  </a:lnTo>
                  <a:lnTo>
                    <a:pt x="62" y="79"/>
                  </a:lnTo>
                  <a:lnTo>
                    <a:pt x="62" y="77"/>
                  </a:lnTo>
                  <a:lnTo>
                    <a:pt x="61" y="76"/>
                  </a:lnTo>
                  <a:lnTo>
                    <a:pt x="60" y="75"/>
                  </a:lnTo>
                  <a:lnTo>
                    <a:pt x="59" y="74"/>
                  </a:lnTo>
                  <a:lnTo>
                    <a:pt x="59" y="72"/>
                  </a:lnTo>
                  <a:lnTo>
                    <a:pt x="56" y="72"/>
                  </a:lnTo>
                  <a:lnTo>
                    <a:pt x="55" y="71"/>
                  </a:lnTo>
                  <a:lnTo>
                    <a:pt x="54" y="69"/>
                  </a:lnTo>
                  <a:lnTo>
                    <a:pt x="53" y="68"/>
                  </a:lnTo>
                  <a:lnTo>
                    <a:pt x="52" y="68"/>
                  </a:lnTo>
                  <a:lnTo>
                    <a:pt x="50" y="67"/>
                  </a:lnTo>
                  <a:lnTo>
                    <a:pt x="48" y="67"/>
                  </a:lnTo>
                  <a:lnTo>
                    <a:pt x="47" y="66"/>
                  </a:lnTo>
                  <a:lnTo>
                    <a:pt x="46" y="66"/>
                  </a:lnTo>
                  <a:lnTo>
                    <a:pt x="44" y="66"/>
                  </a:lnTo>
                  <a:lnTo>
                    <a:pt x="42" y="66"/>
                  </a:lnTo>
                  <a:lnTo>
                    <a:pt x="41" y="65"/>
                  </a:lnTo>
                  <a:lnTo>
                    <a:pt x="40" y="66"/>
                  </a:lnTo>
                  <a:lnTo>
                    <a:pt x="39" y="66"/>
                  </a:lnTo>
                  <a:lnTo>
                    <a:pt x="38" y="66"/>
                  </a:lnTo>
                  <a:lnTo>
                    <a:pt x="38" y="66"/>
                  </a:lnTo>
                  <a:lnTo>
                    <a:pt x="37" y="66"/>
                  </a:lnTo>
                  <a:lnTo>
                    <a:pt x="35" y="66"/>
                  </a:lnTo>
                  <a:lnTo>
                    <a:pt x="34" y="66"/>
                  </a:lnTo>
                  <a:lnTo>
                    <a:pt x="34" y="66"/>
                  </a:lnTo>
                  <a:lnTo>
                    <a:pt x="33" y="66"/>
                  </a:lnTo>
                  <a:lnTo>
                    <a:pt x="32" y="66"/>
                  </a:lnTo>
                  <a:lnTo>
                    <a:pt x="31" y="66"/>
                  </a:lnTo>
                  <a:lnTo>
                    <a:pt x="31" y="66"/>
                  </a:lnTo>
                  <a:lnTo>
                    <a:pt x="32" y="52"/>
                  </a:lnTo>
                  <a:lnTo>
                    <a:pt x="32" y="53"/>
                  </a:lnTo>
                  <a:lnTo>
                    <a:pt x="32" y="53"/>
                  </a:lnTo>
                  <a:lnTo>
                    <a:pt x="32" y="53"/>
                  </a:lnTo>
                  <a:lnTo>
                    <a:pt x="33" y="53"/>
                  </a:lnTo>
                  <a:lnTo>
                    <a:pt x="33" y="53"/>
                  </a:lnTo>
                  <a:lnTo>
                    <a:pt x="33" y="53"/>
                  </a:lnTo>
                  <a:lnTo>
                    <a:pt x="33" y="53"/>
                  </a:lnTo>
                  <a:lnTo>
                    <a:pt x="33" y="53"/>
                  </a:lnTo>
                  <a:lnTo>
                    <a:pt x="33" y="53"/>
                  </a:lnTo>
                  <a:lnTo>
                    <a:pt x="33" y="53"/>
                  </a:lnTo>
                  <a:lnTo>
                    <a:pt x="33" y="53"/>
                  </a:lnTo>
                  <a:lnTo>
                    <a:pt x="34" y="53"/>
                  </a:lnTo>
                  <a:lnTo>
                    <a:pt x="35" y="53"/>
                  </a:lnTo>
                  <a:lnTo>
                    <a:pt x="37" y="53"/>
                  </a:lnTo>
                  <a:lnTo>
                    <a:pt x="39" y="53"/>
                  </a:lnTo>
                  <a:lnTo>
                    <a:pt x="40" y="53"/>
                  </a:lnTo>
                  <a:lnTo>
                    <a:pt x="42" y="53"/>
                  </a:lnTo>
                  <a:lnTo>
                    <a:pt x="44" y="52"/>
                  </a:lnTo>
                  <a:lnTo>
                    <a:pt x="45" y="52"/>
                  </a:lnTo>
                  <a:lnTo>
                    <a:pt x="47" y="51"/>
                  </a:lnTo>
                  <a:lnTo>
                    <a:pt x="48" y="51"/>
                  </a:lnTo>
                  <a:lnTo>
                    <a:pt x="49" y="50"/>
                  </a:lnTo>
                  <a:lnTo>
                    <a:pt x="50" y="49"/>
                  </a:lnTo>
                  <a:lnTo>
                    <a:pt x="53" y="48"/>
                  </a:lnTo>
                  <a:lnTo>
                    <a:pt x="54" y="48"/>
                  </a:lnTo>
                  <a:lnTo>
                    <a:pt x="55" y="46"/>
                  </a:lnTo>
                  <a:lnTo>
                    <a:pt x="56" y="45"/>
                  </a:lnTo>
                  <a:lnTo>
                    <a:pt x="56" y="44"/>
                  </a:lnTo>
                  <a:lnTo>
                    <a:pt x="57" y="43"/>
                  </a:lnTo>
                  <a:lnTo>
                    <a:pt x="59" y="42"/>
                  </a:lnTo>
                  <a:lnTo>
                    <a:pt x="59" y="41"/>
                  </a:lnTo>
                  <a:lnTo>
                    <a:pt x="60" y="39"/>
                  </a:lnTo>
                  <a:lnTo>
                    <a:pt x="60" y="38"/>
                  </a:lnTo>
                  <a:lnTo>
                    <a:pt x="60" y="36"/>
                  </a:lnTo>
                  <a:lnTo>
                    <a:pt x="60" y="35"/>
                  </a:lnTo>
                  <a:lnTo>
                    <a:pt x="61" y="33"/>
                  </a:lnTo>
                  <a:lnTo>
                    <a:pt x="60" y="31"/>
                  </a:lnTo>
                  <a:lnTo>
                    <a:pt x="60" y="30"/>
                  </a:lnTo>
                  <a:lnTo>
                    <a:pt x="60" y="29"/>
                  </a:lnTo>
                  <a:lnTo>
                    <a:pt x="60" y="27"/>
                  </a:lnTo>
                  <a:lnTo>
                    <a:pt x="60" y="26"/>
                  </a:lnTo>
                  <a:lnTo>
                    <a:pt x="59" y="25"/>
                  </a:lnTo>
                  <a:lnTo>
                    <a:pt x="59" y="23"/>
                  </a:lnTo>
                  <a:lnTo>
                    <a:pt x="57" y="22"/>
                  </a:lnTo>
                  <a:lnTo>
                    <a:pt x="57" y="21"/>
                  </a:lnTo>
                  <a:lnTo>
                    <a:pt x="56" y="20"/>
                  </a:lnTo>
                  <a:lnTo>
                    <a:pt x="55" y="19"/>
                  </a:lnTo>
                  <a:lnTo>
                    <a:pt x="55" y="18"/>
                  </a:lnTo>
                  <a:lnTo>
                    <a:pt x="54" y="18"/>
                  </a:lnTo>
                  <a:lnTo>
                    <a:pt x="53" y="16"/>
                  </a:lnTo>
                  <a:lnTo>
                    <a:pt x="52" y="16"/>
                  </a:lnTo>
                  <a:lnTo>
                    <a:pt x="50" y="15"/>
                  </a:lnTo>
                  <a:lnTo>
                    <a:pt x="49" y="15"/>
                  </a:lnTo>
                  <a:lnTo>
                    <a:pt x="48" y="14"/>
                  </a:lnTo>
                  <a:lnTo>
                    <a:pt x="47" y="14"/>
                  </a:lnTo>
                  <a:lnTo>
                    <a:pt x="45" y="14"/>
                  </a:lnTo>
                  <a:lnTo>
                    <a:pt x="44" y="14"/>
                  </a:lnTo>
                  <a:lnTo>
                    <a:pt x="42" y="14"/>
                  </a:lnTo>
                  <a:lnTo>
                    <a:pt x="41" y="14"/>
                  </a:lnTo>
                  <a:lnTo>
                    <a:pt x="40" y="13"/>
                  </a:lnTo>
                  <a:lnTo>
                    <a:pt x="38" y="14"/>
                  </a:lnTo>
                  <a:lnTo>
                    <a:pt x="37" y="14"/>
                  </a:lnTo>
                  <a:lnTo>
                    <a:pt x="35" y="14"/>
                  </a:lnTo>
                  <a:lnTo>
                    <a:pt x="33" y="14"/>
                  </a:lnTo>
                  <a:lnTo>
                    <a:pt x="32" y="14"/>
                  </a:lnTo>
                  <a:lnTo>
                    <a:pt x="31" y="15"/>
                  </a:lnTo>
                  <a:lnTo>
                    <a:pt x="30" y="15"/>
                  </a:lnTo>
                  <a:lnTo>
                    <a:pt x="29" y="16"/>
                  </a:lnTo>
                  <a:lnTo>
                    <a:pt x="27" y="16"/>
                  </a:lnTo>
                  <a:lnTo>
                    <a:pt x="26" y="18"/>
                  </a:lnTo>
                  <a:lnTo>
                    <a:pt x="25" y="19"/>
                  </a:lnTo>
                  <a:lnTo>
                    <a:pt x="25" y="19"/>
                  </a:lnTo>
                  <a:lnTo>
                    <a:pt x="24" y="20"/>
                  </a:lnTo>
                  <a:lnTo>
                    <a:pt x="23" y="21"/>
                  </a:lnTo>
                  <a:lnTo>
                    <a:pt x="22" y="22"/>
                  </a:lnTo>
                  <a:lnTo>
                    <a:pt x="20" y="23"/>
                  </a:lnTo>
                  <a:lnTo>
                    <a:pt x="19" y="25"/>
                  </a:lnTo>
                  <a:lnTo>
                    <a:pt x="19" y="26"/>
                  </a:lnTo>
                  <a:lnTo>
                    <a:pt x="18" y="27"/>
                  </a:lnTo>
                  <a:lnTo>
                    <a:pt x="18" y="29"/>
                  </a:lnTo>
                  <a:lnTo>
                    <a:pt x="17" y="30"/>
                  </a:lnTo>
                  <a:lnTo>
                    <a:pt x="17" y="31"/>
                  </a:lnTo>
                  <a:lnTo>
                    <a:pt x="17" y="34"/>
                  </a:lnTo>
                  <a:lnTo>
                    <a:pt x="17" y="35"/>
                  </a:lnTo>
                  <a:lnTo>
                    <a:pt x="2" y="33"/>
                  </a:lnTo>
                  <a:lnTo>
                    <a:pt x="2" y="30"/>
                  </a:lnTo>
                  <a:lnTo>
                    <a:pt x="2" y="28"/>
                  </a:lnTo>
                  <a:lnTo>
                    <a:pt x="3" y="26"/>
                  </a:lnTo>
                  <a:lnTo>
                    <a:pt x="4" y="23"/>
                  </a:lnTo>
                  <a:lnTo>
                    <a:pt x="4" y="21"/>
                  </a:lnTo>
                  <a:lnTo>
                    <a:pt x="6" y="19"/>
                  </a:lnTo>
                  <a:lnTo>
                    <a:pt x="7" y="18"/>
                  </a:lnTo>
                  <a:lnTo>
                    <a:pt x="8" y="15"/>
                  </a:lnTo>
                  <a:lnTo>
                    <a:pt x="9" y="13"/>
                  </a:lnTo>
                  <a:lnTo>
                    <a:pt x="11" y="12"/>
                  </a:lnTo>
                  <a:lnTo>
                    <a:pt x="12" y="11"/>
                  </a:lnTo>
                  <a:lnTo>
                    <a:pt x="15" y="8"/>
                  </a:lnTo>
                  <a:lnTo>
                    <a:pt x="16" y="7"/>
                  </a:lnTo>
                  <a:lnTo>
                    <a:pt x="17" y="6"/>
                  </a:lnTo>
                  <a:lnTo>
                    <a:pt x="19" y="5"/>
                  </a:lnTo>
                  <a:lnTo>
                    <a:pt x="20" y="5"/>
                  </a:lnTo>
                  <a:lnTo>
                    <a:pt x="23" y="4"/>
                  </a:lnTo>
                  <a:lnTo>
                    <a:pt x="25" y="3"/>
                  </a:lnTo>
                  <a:lnTo>
                    <a:pt x="27" y="3"/>
                  </a:lnTo>
                  <a:lnTo>
                    <a:pt x="29" y="1"/>
                  </a:lnTo>
                  <a:lnTo>
                    <a:pt x="31" y="1"/>
                  </a:lnTo>
                  <a:lnTo>
                    <a:pt x="33" y="1"/>
                  </a:lnTo>
                  <a:lnTo>
                    <a:pt x="35" y="1"/>
                  </a:lnTo>
                  <a:lnTo>
                    <a:pt x="39" y="0"/>
                  </a:lnTo>
                  <a:lnTo>
                    <a:pt x="40" y="1"/>
                  </a:lnTo>
                  <a:lnTo>
                    <a:pt x="41" y="1"/>
                  </a:lnTo>
                  <a:lnTo>
                    <a:pt x="44" y="1"/>
                  </a:lnTo>
                  <a:lnTo>
                    <a:pt x="45" y="1"/>
                  </a:lnTo>
                  <a:lnTo>
                    <a:pt x="47" y="1"/>
                  </a:lnTo>
                  <a:lnTo>
                    <a:pt x="48" y="3"/>
                  </a:lnTo>
                  <a:lnTo>
                    <a:pt x="50" y="3"/>
                  </a:lnTo>
                  <a:lnTo>
                    <a:pt x="52" y="3"/>
                  </a:lnTo>
                  <a:lnTo>
                    <a:pt x="53" y="4"/>
                  </a:lnTo>
                  <a:lnTo>
                    <a:pt x="55" y="4"/>
                  </a:lnTo>
                  <a:lnTo>
                    <a:pt x="56" y="5"/>
                  </a:lnTo>
                  <a:lnTo>
                    <a:pt x="59" y="5"/>
                  </a:lnTo>
                  <a:lnTo>
                    <a:pt x="60" y="6"/>
                  </a:lnTo>
                  <a:lnTo>
                    <a:pt x="61" y="7"/>
                  </a:lnTo>
                  <a:lnTo>
                    <a:pt x="62" y="7"/>
                  </a:lnTo>
                  <a:lnTo>
                    <a:pt x="63" y="8"/>
                  </a:lnTo>
                  <a:lnTo>
                    <a:pt x="64" y="10"/>
                  </a:lnTo>
                  <a:lnTo>
                    <a:pt x="65" y="11"/>
                  </a:lnTo>
                  <a:lnTo>
                    <a:pt x="67" y="11"/>
                  </a:lnTo>
                  <a:lnTo>
                    <a:pt x="68" y="12"/>
                  </a:lnTo>
                  <a:lnTo>
                    <a:pt x="68" y="13"/>
                  </a:lnTo>
                  <a:lnTo>
                    <a:pt x="69" y="14"/>
                  </a:lnTo>
                  <a:lnTo>
                    <a:pt x="70" y="15"/>
                  </a:lnTo>
                  <a:lnTo>
                    <a:pt x="71" y="16"/>
                  </a:lnTo>
                  <a:lnTo>
                    <a:pt x="71" y="19"/>
                  </a:lnTo>
                  <a:lnTo>
                    <a:pt x="72" y="20"/>
                  </a:lnTo>
                  <a:lnTo>
                    <a:pt x="72" y="21"/>
                  </a:lnTo>
                  <a:lnTo>
                    <a:pt x="73" y="22"/>
                  </a:lnTo>
                  <a:lnTo>
                    <a:pt x="73" y="23"/>
                  </a:lnTo>
                  <a:lnTo>
                    <a:pt x="75" y="25"/>
                  </a:lnTo>
                  <a:lnTo>
                    <a:pt x="75" y="26"/>
                  </a:lnTo>
                  <a:lnTo>
                    <a:pt x="75" y="27"/>
                  </a:lnTo>
                  <a:lnTo>
                    <a:pt x="75" y="29"/>
                  </a:lnTo>
                  <a:lnTo>
                    <a:pt x="75" y="30"/>
                  </a:lnTo>
                  <a:lnTo>
                    <a:pt x="75" y="31"/>
                  </a:lnTo>
                  <a:lnTo>
                    <a:pt x="76" y="33"/>
                  </a:lnTo>
                  <a:lnTo>
                    <a:pt x="75" y="35"/>
                  </a:lnTo>
                  <a:lnTo>
                    <a:pt x="75" y="36"/>
                  </a:lnTo>
                  <a:lnTo>
                    <a:pt x="75" y="37"/>
                  </a:lnTo>
                  <a:lnTo>
                    <a:pt x="75" y="38"/>
                  </a:lnTo>
                  <a:lnTo>
                    <a:pt x="75" y="39"/>
                  </a:lnTo>
                  <a:lnTo>
                    <a:pt x="73" y="41"/>
                  </a:lnTo>
                  <a:lnTo>
                    <a:pt x="73" y="42"/>
                  </a:lnTo>
                  <a:lnTo>
                    <a:pt x="73" y="43"/>
                  </a:lnTo>
                  <a:lnTo>
                    <a:pt x="72" y="44"/>
                  </a:lnTo>
                  <a:lnTo>
                    <a:pt x="72" y="45"/>
                  </a:lnTo>
                  <a:lnTo>
                    <a:pt x="71" y="46"/>
                  </a:lnTo>
                  <a:lnTo>
                    <a:pt x="71" y="48"/>
                  </a:lnTo>
                  <a:lnTo>
                    <a:pt x="70" y="49"/>
                  </a:lnTo>
                  <a:lnTo>
                    <a:pt x="69" y="50"/>
                  </a:lnTo>
                  <a:lnTo>
                    <a:pt x="69" y="51"/>
                  </a:lnTo>
                  <a:lnTo>
                    <a:pt x="68" y="52"/>
                  </a:lnTo>
                  <a:lnTo>
                    <a:pt x="67" y="52"/>
                  </a:lnTo>
                  <a:lnTo>
                    <a:pt x="65" y="53"/>
                  </a:lnTo>
                  <a:lnTo>
                    <a:pt x="64" y="54"/>
                  </a:lnTo>
                  <a:lnTo>
                    <a:pt x="63" y="56"/>
                  </a:lnTo>
                  <a:lnTo>
                    <a:pt x="62" y="56"/>
                  </a:lnTo>
                  <a:lnTo>
                    <a:pt x="61" y="57"/>
                  </a:lnTo>
                  <a:lnTo>
                    <a:pt x="60" y="58"/>
                  </a:lnTo>
                  <a:lnTo>
                    <a:pt x="59" y="58"/>
                  </a:lnTo>
                  <a:lnTo>
                    <a:pt x="60" y="59"/>
                  </a:lnTo>
                  <a:lnTo>
                    <a:pt x="62" y="59"/>
                  </a:lnTo>
                  <a:lnTo>
                    <a:pt x="63" y="60"/>
                  </a:lnTo>
                  <a:lnTo>
                    <a:pt x="65" y="60"/>
                  </a:lnTo>
                  <a:lnTo>
                    <a:pt x="67" y="61"/>
                  </a:lnTo>
                  <a:lnTo>
                    <a:pt x="68" y="63"/>
                  </a:lnTo>
                  <a:lnTo>
                    <a:pt x="69" y="64"/>
                  </a:lnTo>
                  <a:lnTo>
                    <a:pt x="71" y="64"/>
                  </a:lnTo>
                  <a:lnTo>
                    <a:pt x="72" y="65"/>
                  </a:lnTo>
                  <a:lnTo>
                    <a:pt x="73" y="66"/>
                  </a:lnTo>
                  <a:lnTo>
                    <a:pt x="75" y="67"/>
                  </a:lnTo>
                  <a:lnTo>
                    <a:pt x="76" y="68"/>
                  </a:lnTo>
                  <a:lnTo>
                    <a:pt x="76" y="71"/>
                  </a:lnTo>
                  <a:lnTo>
                    <a:pt x="77" y="72"/>
                  </a:lnTo>
                  <a:lnTo>
                    <a:pt x="78" y="73"/>
                  </a:lnTo>
                  <a:lnTo>
                    <a:pt x="79" y="75"/>
                  </a:lnTo>
                  <a:lnTo>
                    <a:pt x="79" y="76"/>
                  </a:lnTo>
                  <a:lnTo>
                    <a:pt x="80" y="79"/>
                  </a:lnTo>
                  <a:lnTo>
                    <a:pt x="80" y="80"/>
                  </a:lnTo>
                  <a:lnTo>
                    <a:pt x="82" y="82"/>
                  </a:lnTo>
                  <a:lnTo>
                    <a:pt x="82" y="83"/>
                  </a:lnTo>
                  <a:lnTo>
                    <a:pt x="82" y="86"/>
                  </a:lnTo>
                  <a:lnTo>
                    <a:pt x="82" y="88"/>
                  </a:lnTo>
                  <a:lnTo>
                    <a:pt x="83" y="89"/>
                  </a:lnTo>
                  <a:lnTo>
                    <a:pt x="82" y="92"/>
                  </a:lnTo>
                  <a:lnTo>
                    <a:pt x="82" y="95"/>
                  </a:lnTo>
                  <a:lnTo>
                    <a:pt x="82" y="97"/>
                  </a:lnTo>
                  <a:lnTo>
                    <a:pt x="80" y="99"/>
                  </a:lnTo>
                  <a:lnTo>
                    <a:pt x="80" y="102"/>
                  </a:lnTo>
                  <a:lnTo>
                    <a:pt x="79" y="105"/>
                  </a:lnTo>
                  <a:lnTo>
                    <a:pt x="78" y="106"/>
                  </a:lnTo>
                  <a:lnTo>
                    <a:pt x="77" y="109"/>
                  </a:lnTo>
                  <a:lnTo>
                    <a:pt x="75" y="111"/>
                  </a:lnTo>
                  <a:lnTo>
                    <a:pt x="73" y="113"/>
                  </a:lnTo>
                  <a:lnTo>
                    <a:pt x="71" y="116"/>
                  </a:lnTo>
                  <a:lnTo>
                    <a:pt x="70" y="117"/>
                  </a:lnTo>
                  <a:lnTo>
                    <a:pt x="68" y="119"/>
                  </a:lnTo>
                  <a:lnTo>
                    <a:pt x="65" y="121"/>
                  </a:lnTo>
                  <a:lnTo>
                    <a:pt x="63" y="122"/>
                  </a:lnTo>
                  <a:lnTo>
                    <a:pt x="61" y="124"/>
                  </a:lnTo>
                  <a:lnTo>
                    <a:pt x="59" y="125"/>
                  </a:lnTo>
                  <a:lnTo>
                    <a:pt x="56" y="126"/>
                  </a:lnTo>
                  <a:lnTo>
                    <a:pt x="54" y="127"/>
                  </a:lnTo>
                  <a:lnTo>
                    <a:pt x="50" y="127"/>
                  </a:lnTo>
                  <a:lnTo>
                    <a:pt x="48" y="128"/>
                  </a:lnTo>
                  <a:lnTo>
                    <a:pt x="46" y="128"/>
                  </a:lnTo>
                  <a:lnTo>
                    <a:pt x="42" y="128"/>
                  </a:lnTo>
                  <a:lnTo>
                    <a:pt x="40" y="128"/>
                  </a:lnTo>
                  <a:lnTo>
                    <a:pt x="37" y="128"/>
                  </a:lnTo>
                  <a:lnTo>
                    <a:pt x="34" y="128"/>
                  </a:lnTo>
                  <a:lnTo>
                    <a:pt x="32" y="128"/>
                  </a:lnTo>
                  <a:lnTo>
                    <a:pt x="30" y="127"/>
                  </a:lnTo>
                  <a:lnTo>
                    <a:pt x="27" y="127"/>
                  </a:lnTo>
                  <a:lnTo>
                    <a:pt x="24" y="126"/>
                  </a:lnTo>
                  <a:lnTo>
                    <a:pt x="23" y="125"/>
                  </a:lnTo>
                  <a:lnTo>
                    <a:pt x="20" y="124"/>
                  </a:lnTo>
                  <a:lnTo>
                    <a:pt x="18" y="122"/>
                  </a:lnTo>
                  <a:lnTo>
                    <a:pt x="16" y="121"/>
                  </a:lnTo>
                  <a:lnTo>
                    <a:pt x="14" y="120"/>
                  </a:lnTo>
                  <a:lnTo>
                    <a:pt x="12" y="118"/>
                  </a:lnTo>
                  <a:lnTo>
                    <a:pt x="10" y="117"/>
                  </a:lnTo>
                  <a:lnTo>
                    <a:pt x="9" y="116"/>
                  </a:lnTo>
                  <a:lnTo>
                    <a:pt x="7" y="113"/>
                  </a:lnTo>
                  <a:lnTo>
                    <a:pt x="6" y="111"/>
                  </a:lnTo>
                  <a:lnTo>
                    <a:pt x="4" y="110"/>
                  </a:lnTo>
                  <a:lnTo>
                    <a:pt x="3" y="107"/>
                  </a:lnTo>
                  <a:lnTo>
                    <a:pt x="2" y="105"/>
                  </a:lnTo>
                  <a:lnTo>
                    <a:pt x="2" y="103"/>
                  </a:lnTo>
                  <a:lnTo>
                    <a:pt x="1" y="101"/>
                  </a:lnTo>
                  <a:lnTo>
                    <a:pt x="0" y="98"/>
                  </a:lnTo>
                  <a:lnTo>
                    <a:pt x="0" y="96"/>
                  </a:lnTo>
                  <a:lnTo>
                    <a:pt x="0" y="92"/>
                  </a:lnTo>
                  <a:lnTo>
                    <a:pt x="0" y="92"/>
                  </a:lnTo>
                  <a:lnTo>
                    <a:pt x="0"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62" name="Freeform 342"/>
            <p:cNvSpPr>
              <a:spLocks/>
            </p:cNvSpPr>
            <p:nvPr/>
          </p:nvSpPr>
          <p:spPr bwMode="auto">
            <a:xfrm>
              <a:off x="3948" y="2225"/>
              <a:ext cx="56" cy="84"/>
            </a:xfrm>
            <a:custGeom>
              <a:avLst/>
              <a:gdLst>
                <a:gd name="T0" fmla="*/ 0 w 83"/>
                <a:gd name="T1" fmla="*/ 126 h 126"/>
                <a:gd name="T2" fmla="*/ 0 w 83"/>
                <a:gd name="T3" fmla="*/ 122 h 126"/>
                <a:gd name="T4" fmla="*/ 2 w 83"/>
                <a:gd name="T5" fmla="*/ 119 h 126"/>
                <a:gd name="T6" fmla="*/ 3 w 83"/>
                <a:gd name="T7" fmla="*/ 114 h 126"/>
                <a:gd name="T8" fmla="*/ 6 w 83"/>
                <a:gd name="T9" fmla="*/ 108 h 126"/>
                <a:gd name="T10" fmla="*/ 10 w 83"/>
                <a:gd name="T11" fmla="*/ 103 h 126"/>
                <a:gd name="T12" fmla="*/ 14 w 83"/>
                <a:gd name="T13" fmla="*/ 97 h 126"/>
                <a:gd name="T14" fmla="*/ 19 w 83"/>
                <a:gd name="T15" fmla="*/ 91 h 126"/>
                <a:gd name="T16" fmla="*/ 26 w 83"/>
                <a:gd name="T17" fmla="*/ 85 h 126"/>
                <a:gd name="T18" fmla="*/ 35 w 83"/>
                <a:gd name="T19" fmla="*/ 77 h 126"/>
                <a:gd name="T20" fmla="*/ 47 w 83"/>
                <a:gd name="T21" fmla="*/ 67 h 126"/>
                <a:gd name="T22" fmla="*/ 56 w 83"/>
                <a:gd name="T23" fmla="*/ 59 h 126"/>
                <a:gd name="T24" fmla="*/ 62 w 83"/>
                <a:gd name="T25" fmla="*/ 52 h 126"/>
                <a:gd name="T26" fmla="*/ 65 w 83"/>
                <a:gd name="T27" fmla="*/ 45 h 126"/>
                <a:gd name="T28" fmla="*/ 67 w 83"/>
                <a:gd name="T29" fmla="*/ 39 h 126"/>
                <a:gd name="T30" fmla="*/ 67 w 83"/>
                <a:gd name="T31" fmla="*/ 34 h 126"/>
                <a:gd name="T32" fmla="*/ 66 w 83"/>
                <a:gd name="T33" fmla="*/ 28 h 126"/>
                <a:gd name="T34" fmla="*/ 64 w 83"/>
                <a:gd name="T35" fmla="*/ 23 h 126"/>
                <a:gd name="T36" fmla="*/ 59 w 83"/>
                <a:gd name="T37" fmla="*/ 19 h 126"/>
                <a:gd name="T38" fmla="*/ 55 w 83"/>
                <a:gd name="T39" fmla="*/ 15 h 126"/>
                <a:gd name="T40" fmla="*/ 49 w 83"/>
                <a:gd name="T41" fmla="*/ 14 h 126"/>
                <a:gd name="T42" fmla="*/ 42 w 83"/>
                <a:gd name="T43" fmla="*/ 14 h 126"/>
                <a:gd name="T44" fmla="*/ 35 w 83"/>
                <a:gd name="T45" fmla="*/ 14 h 126"/>
                <a:gd name="T46" fmla="*/ 29 w 83"/>
                <a:gd name="T47" fmla="*/ 16 h 126"/>
                <a:gd name="T48" fmla="*/ 25 w 83"/>
                <a:gd name="T49" fmla="*/ 21 h 126"/>
                <a:gd name="T50" fmla="*/ 21 w 83"/>
                <a:gd name="T51" fmla="*/ 26 h 126"/>
                <a:gd name="T52" fmla="*/ 20 w 83"/>
                <a:gd name="T53" fmla="*/ 32 h 126"/>
                <a:gd name="T54" fmla="*/ 4 w 83"/>
                <a:gd name="T55" fmla="*/ 36 h 126"/>
                <a:gd name="T56" fmla="*/ 5 w 83"/>
                <a:gd name="T57" fmla="*/ 26 h 126"/>
                <a:gd name="T58" fmla="*/ 9 w 83"/>
                <a:gd name="T59" fmla="*/ 17 h 126"/>
                <a:gd name="T60" fmla="*/ 15 w 83"/>
                <a:gd name="T61" fmla="*/ 9 h 126"/>
                <a:gd name="T62" fmla="*/ 23 w 83"/>
                <a:gd name="T63" fmla="*/ 5 h 126"/>
                <a:gd name="T64" fmla="*/ 33 w 83"/>
                <a:gd name="T65" fmla="*/ 1 h 126"/>
                <a:gd name="T66" fmla="*/ 44 w 83"/>
                <a:gd name="T67" fmla="*/ 0 h 126"/>
                <a:gd name="T68" fmla="*/ 55 w 83"/>
                <a:gd name="T69" fmla="*/ 1 h 126"/>
                <a:gd name="T70" fmla="*/ 65 w 83"/>
                <a:gd name="T71" fmla="*/ 5 h 126"/>
                <a:gd name="T72" fmla="*/ 73 w 83"/>
                <a:gd name="T73" fmla="*/ 9 h 126"/>
                <a:gd name="T74" fmla="*/ 79 w 83"/>
                <a:gd name="T75" fmla="*/ 17 h 126"/>
                <a:gd name="T76" fmla="*/ 82 w 83"/>
                <a:gd name="T77" fmla="*/ 26 h 126"/>
                <a:gd name="T78" fmla="*/ 83 w 83"/>
                <a:gd name="T79" fmla="*/ 35 h 126"/>
                <a:gd name="T80" fmla="*/ 82 w 83"/>
                <a:gd name="T81" fmla="*/ 41 h 126"/>
                <a:gd name="T82" fmla="*/ 82 w 83"/>
                <a:gd name="T83" fmla="*/ 45 h 126"/>
                <a:gd name="T84" fmla="*/ 81 w 83"/>
                <a:gd name="T85" fmla="*/ 50 h 126"/>
                <a:gd name="T86" fmla="*/ 78 w 83"/>
                <a:gd name="T87" fmla="*/ 55 h 126"/>
                <a:gd name="T88" fmla="*/ 74 w 83"/>
                <a:gd name="T89" fmla="*/ 60 h 126"/>
                <a:gd name="T90" fmla="*/ 71 w 83"/>
                <a:gd name="T91" fmla="*/ 65 h 126"/>
                <a:gd name="T92" fmla="*/ 64 w 83"/>
                <a:gd name="T93" fmla="*/ 72 h 126"/>
                <a:gd name="T94" fmla="*/ 56 w 83"/>
                <a:gd name="T95" fmla="*/ 79 h 126"/>
                <a:gd name="T96" fmla="*/ 47 w 83"/>
                <a:gd name="T97" fmla="*/ 87 h 126"/>
                <a:gd name="T98" fmla="*/ 37 w 83"/>
                <a:gd name="T99" fmla="*/ 95 h 126"/>
                <a:gd name="T100" fmla="*/ 32 w 83"/>
                <a:gd name="T101" fmla="*/ 99 h 126"/>
                <a:gd name="T102" fmla="*/ 29 w 83"/>
                <a:gd name="T103" fmla="*/ 103 h 126"/>
                <a:gd name="T104" fmla="*/ 26 w 83"/>
                <a:gd name="T105" fmla="*/ 106 h 126"/>
                <a:gd name="T106" fmla="*/ 23 w 83"/>
                <a:gd name="T107" fmla="*/ 108 h 126"/>
                <a:gd name="T108" fmla="*/ 22 w 83"/>
                <a:gd name="T109"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 h="126">
                  <a:moveTo>
                    <a:pt x="83" y="111"/>
                  </a:moveTo>
                  <a:lnTo>
                    <a:pt x="83" y="126"/>
                  </a:lnTo>
                  <a:lnTo>
                    <a:pt x="0" y="126"/>
                  </a:lnTo>
                  <a:lnTo>
                    <a:pt x="0" y="126"/>
                  </a:lnTo>
                  <a:lnTo>
                    <a:pt x="0" y="125"/>
                  </a:lnTo>
                  <a:lnTo>
                    <a:pt x="0" y="123"/>
                  </a:lnTo>
                  <a:lnTo>
                    <a:pt x="0" y="122"/>
                  </a:lnTo>
                  <a:lnTo>
                    <a:pt x="0" y="122"/>
                  </a:lnTo>
                  <a:lnTo>
                    <a:pt x="0" y="121"/>
                  </a:lnTo>
                  <a:lnTo>
                    <a:pt x="0" y="120"/>
                  </a:lnTo>
                  <a:lnTo>
                    <a:pt x="0" y="119"/>
                  </a:lnTo>
                  <a:lnTo>
                    <a:pt x="2" y="119"/>
                  </a:lnTo>
                  <a:lnTo>
                    <a:pt x="2" y="118"/>
                  </a:lnTo>
                  <a:lnTo>
                    <a:pt x="2" y="117"/>
                  </a:lnTo>
                  <a:lnTo>
                    <a:pt x="3" y="115"/>
                  </a:lnTo>
                  <a:lnTo>
                    <a:pt x="3" y="114"/>
                  </a:lnTo>
                  <a:lnTo>
                    <a:pt x="4" y="113"/>
                  </a:lnTo>
                  <a:lnTo>
                    <a:pt x="4" y="112"/>
                  </a:lnTo>
                  <a:lnTo>
                    <a:pt x="5" y="110"/>
                  </a:lnTo>
                  <a:lnTo>
                    <a:pt x="6" y="108"/>
                  </a:lnTo>
                  <a:lnTo>
                    <a:pt x="6" y="107"/>
                  </a:lnTo>
                  <a:lnTo>
                    <a:pt x="7" y="106"/>
                  </a:lnTo>
                  <a:lnTo>
                    <a:pt x="9" y="104"/>
                  </a:lnTo>
                  <a:lnTo>
                    <a:pt x="10" y="103"/>
                  </a:lnTo>
                  <a:lnTo>
                    <a:pt x="11" y="102"/>
                  </a:lnTo>
                  <a:lnTo>
                    <a:pt x="12" y="100"/>
                  </a:lnTo>
                  <a:lnTo>
                    <a:pt x="13" y="98"/>
                  </a:lnTo>
                  <a:lnTo>
                    <a:pt x="14" y="97"/>
                  </a:lnTo>
                  <a:lnTo>
                    <a:pt x="15" y="96"/>
                  </a:lnTo>
                  <a:lnTo>
                    <a:pt x="17" y="95"/>
                  </a:lnTo>
                  <a:lnTo>
                    <a:pt x="18" y="94"/>
                  </a:lnTo>
                  <a:lnTo>
                    <a:pt x="19" y="91"/>
                  </a:lnTo>
                  <a:lnTo>
                    <a:pt x="21" y="90"/>
                  </a:lnTo>
                  <a:lnTo>
                    <a:pt x="22" y="89"/>
                  </a:lnTo>
                  <a:lnTo>
                    <a:pt x="25" y="87"/>
                  </a:lnTo>
                  <a:lnTo>
                    <a:pt x="26" y="85"/>
                  </a:lnTo>
                  <a:lnTo>
                    <a:pt x="28" y="83"/>
                  </a:lnTo>
                  <a:lnTo>
                    <a:pt x="30" y="82"/>
                  </a:lnTo>
                  <a:lnTo>
                    <a:pt x="33" y="80"/>
                  </a:lnTo>
                  <a:lnTo>
                    <a:pt x="35" y="77"/>
                  </a:lnTo>
                  <a:lnTo>
                    <a:pt x="38" y="75"/>
                  </a:lnTo>
                  <a:lnTo>
                    <a:pt x="42" y="72"/>
                  </a:lnTo>
                  <a:lnTo>
                    <a:pt x="44" y="69"/>
                  </a:lnTo>
                  <a:lnTo>
                    <a:pt x="47" y="67"/>
                  </a:lnTo>
                  <a:lnTo>
                    <a:pt x="50" y="65"/>
                  </a:lnTo>
                  <a:lnTo>
                    <a:pt x="51" y="62"/>
                  </a:lnTo>
                  <a:lnTo>
                    <a:pt x="53" y="61"/>
                  </a:lnTo>
                  <a:lnTo>
                    <a:pt x="56" y="59"/>
                  </a:lnTo>
                  <a:lnTo>
                    <a:pt x="57" y="57"/>
                  </a:lnTo>
                  <a:lnTo>
                    <a:pt x="58" y="55"/>
                  </a:lnTo>
                  <a:lnTo>
                    <a:pt x="60" y="53"/>
                  </a:lnTo>
                  <a:lnTo>
                    <a:pt x="62" y="52"/>
                  </a:lnTo>
                  <a:lnTo>
                    <a:pt x="63" y="51"/>
                  </a:lnTo>
                  <a:lnTo>
                    <a:pt x="64" y="49"/>
                  </a:lnTo>
                  <a:lnTo>
                    <a:pt x="64" y="47"/>
                  </a:lnTo>
                  <a:lnTo>
                    <a:pt x="65" y="45"/>
                  </a:lnTo>
                  <a:lnTo>
                    <a:pt x="66" y="44"/>
                  </a:lnTo>
                  <a:lnTo>
                    <a:pt x="66" y="43"/>
                  </a:lnTo>
                  <a:lnTo>
                    <a:pt x="67" y="41"/>
                  </a:lnTo>
                  <a:lnTo>
                    <a:pt x="67" y="39"/>
                  </a:lnTo>
                  <a:lnTo>
                    <a:pt x="67" y="38"/>
                  </a:lnTo>
                  <a:lnTo>
                    <a:pt x="67" y="37"/>
                  </a:lnTo>
                  <a:lnTo>
                    <a:pt x="68" y="35"/>
                  </a:lnTo>
                  <a:lnTo>
                    <a:pt x="67" y="34"/>
                  </a:lnTo>
                  <a:lnTo>
                    <a:pt x="67" y="32"/>
                  </a:lnTo>
                  <a:lnTo>
                    <a:pt x="67" y="31"/>
                  </a:lnTo>
                  <a:lnTo>
                    <a:pt x="67" y="29"/>
                  </a:lnTo>
                  <a:lnTo>
                    <a:pt x="66" y="28"/>
                  </a:lnTo>
                  <a:lnTo>
                    <a:pt x="66" y="27"/>
                  </a:lnTo>
                  <a:lnTo>
                    <a:pt x="65" y="26"/>
                  </a:lnTo>
                  <a:lnTo>
                    <a:pt x="65" y="24"/>
                  </a:lnTo>
                  <a:lnTo>
                    <a:pt x="64" y="23"/>
                  </a:lnTo>
                  <a:lnTo>
                    <a:pt x="63" y="22"/>
                  </a:lnTo>
                  <a:lnTo>
                    <a:pt x="62" y="21"/>
                  </a:lnTo>
                  <a:lnTo>
                    <a:pt x="62" y="19"/>
                  </a:lnTo>
                  <a:lnTo>
                    <a:pt x="59" y="19"/>
                  </a:lnTo>
                  <a:lnTo>
                    <a:pt x="58" y="17"/>
                  </a:lnTo>
                  <a:lnTo>
                    <a:pt x="57" y="16"/>
                  </a:lnTo>
                  <a:lnTo>
                    <a:pt x="56" y="16"/>
                  </a:lnTo>
                  <a:lnTo>
                    <a:pt x="55" y="15"/>
                  </a:lnTo>
                  <a:lnTo>
                    <a:pt x="53" y="15"/>
                  </a:lnTo>
                  <a:lnTo>
                    <a:pt x="51" y="14"/>
                  </a:lnTo>
                  <a:lnTo>
                    <a:pt x="50" y="14"/>
                  </a:lnTo>
                  <a:lnTo>
                    <a:pt x="49" y="14"/>
                  </a:lnTo>
                  <a:lnTo>
                    <a:pt x="47" y="14"/>
                  </a:lnTo>
                  <a:lnTo>
                    <a:pt x="45" y="14"/>
                  </a:lnTo>
                  <a:lnTo>
                    <a:pt x="44" y="13"/>
                  </a:lnTo>
                  <a:lnTo>
                    <a:pt x="42" y="14"/>
                  </a:lnTo>
                  <a:lnTo>
                    <a:pt x="40" y="14"/>
                  </a:lnTo>
                  <a:lnTo>
                    <a:pt x="38" y="14"/>
                  </a:lnTo>
                  <a:lnTo>
                    <a:pt x="36" y="14"/>
                  </a:lnTo>
                  <a:lnTo>
                    <a:pt x="35" y="14"/>
                  </a:lnTo>
                  <a:lnTo>
                    <a:pt x="33" y="15"/>
                  </a:lnTo>
                  <a:lnTo>
                    <a:pt x="32" y="15"/>
                  </a:lnTo>
                  <a:lnTo>
                    <a:pt x="30" y="16"/>
                  </a:lnTo>
                  <a:lnTo>
                    <a:pt x="29" y="16"/>
                  </a:lnTo>
                  <a:lnTo>
                    <a:pt x="28" y="17"/>
                  </a:lnTo>
                  <a:lnTo>
                    <a:pt x="27" y="19"/>
                  </a:lnTo>
                  <a:lnTo>
                    <a:pt x="26" y="19"/>
                  </a:lnTo>
                  <a:lnTo>
                    <a:pt x="25" y="21"/>
                  </a:lnTo>
                  <a:lnTo>
                    <a:pt x="23" y="22"/>
                  </a:lnTo>
                  <a:lnTo>
                    <a:pt x="22" y="23"/>
                  </a:lnTo>
                  <a:lnTo>
                    <a:pt x="22" y="24"/>
                  </a:lnTo>
                  <a:lnTo>
                    <a:pt x="21" y="26"/>
                  </a:lnTo>
                  <a:lnTo>
                    <a:pt x="21" y="28"/>
                  </a:lnTo>
                  <a:lnTo>
                    <a:pt x="20" y="29"/>
                  </a:lnTo>
                  <a:lnTo>
                    <a:pt x="20" y="30"/>
                  </a:lnTo>
                  <a:lnTo>
                    <a:pt x="20" y="32"/>
                  </a:lnTo>
                  <a:lnTo>
                    <a:pt x="20" y="34"/>
                  </a:lnTo>
                  <a:lnTo>
                    <a:pt x="20" y="36"/>
                  </a:lnTo>
                  <a:lnTo>
                    <a:pt x="20" y="37"/>
                  </a:lnTo>
                  <a:lnTo>
                    <a:pt x="4" y="36"/>
                  </a:lnTo>
                  <a:lnTo>
                    <a:pt x="4" y="34"/>
                  </a:lnTo>
                  <a:lnTo>
                    <a:pt x="4" y="31"/>
                  </a:lnTo>
                  <a:lnTo>
                    <a:pt x="5" y="28"/>
                  </a:lnTo>
                  <a:lnTo>
                    <a:pt x="5" y="26"/>
                  </a:lnTo>
                  <a:lnTo>
                    <a:pt x="6" y="23"/>
                  </a:lnTo>
                  <a:lnTo>
                    <a:pt x="7" y="21"/>
                  </a:lnTo>
                  <a:lnTo>
                    <a:pt x="7" y="19"/>
                  </a:lnTo>
                  <a:lnTo>
                    <a:pt x="9" y="17"/>
                  </a:lnTo>
                  <a:lnTo>
                    <a:pt x="11" y="15"/>
                  </a:lnTo>
                  <a:lnTo>
                    <a:pt x="12" y="13"/>
                  </a:lnTo>
                  <a:lnTo>
                    <a:pt x="13" y="12"/>
                  </a:lnTo>
                  <a:lnTo>
                    <a:pt x="15" y="9"/>
                  </a:lnTo>
                  <a:lnTo>
                    <a:pt x="17" y="8"/>
                  </a:lnTo>
                  <a:lnTo>
                    <a:pt x="19" y="7"/>
                  </a:lnTo>
                  <a:lnTo>
                    <a:pt x="21" y="6"/>
                  </a:lnTo>
                  <a:lnTo>
                    <a:pt x="23" y="5"/>
                  </a:lnTo>
                  <a:lnTo>
                    <a:pt x="26" y="4"/>
                  </a:lnTo>
                  <a:lnTo>
                    <a:pt x="28" y="2"/>
                  </a:lnTo>
                  <a:lnTo>
                    <a:pt x="30" y="2"/>
                  </a:lnTo>
                  <a:lnTo>
                    <a:pt x="33" y="1"/>
                  </a:lnTo>
                  <a:lnTo>
                    <a:pt x="35" y="1"/>
                  </a:lnTo>
                  <a:lnTo>
                    <a:pt x="38" y="1"/>
                  </a:lnTo>
                  <a:lnTo>
                    <a:pt x="41" y="1"/>
                  </a:lnTo>
                  <a:lnTo>
                    <a:pt x="44" y="0"/>
                  </a:lnTo>
                  <a:lnTo>
                    <a:pt x="47" y="1"/>
                  </a:lnTo>
                  <a:lnTo>
                    <a:pt x="50" y="1"/>
                  </a:lnTo>
                  <a:lnTo>
                    <a:pt x="52" y="1"/>
                  </a:lnTo>
                  <a:lnTo>
                    <a:pt x="55" y="1"/>
                  </a:lnTo>
                  <a:lnTo>
                    <a:pt x="58" y="2"/>
                  </a:lnTo>
                  <a:lnTo>
                    <a:pt x="60" y="4"/>
                  </a:lnTo>
                  <a:lnTo>
                    <a:pt x="63" y="4"/>
                  </a:lnTo>
                  <a:lnTo>
                    <a:pt x="65" y="5"/>
                  </a:lnTo>
                  <a:lnTo>
                    <a:pt x="67" y="6"/>
                  </a:lnTo>
                  <a:lnTo>
                    <a:pt x="68" y="7"/>
                  </a:lnTo>
                  <a:lnTo>
                    <a:pt x="71" y="8"/>
                  </a:lnTo>
                  <a:lnTo>
                    <a:pt x="73" y="9"/>
                  </a:lnTo>
                  <a:lnTo>
                    <a:pt x="74" y="12"/>
                  </a:lnTo>
                  <a:lnTo>
                    <a:pt x="75" y="14"/>
                  </a:lnTo>
                  <a:lnTo>
                    <a:pt x="76" y="15"/>
                  </a:lnTo>
                  <a:lnTo>
                    <a:pt x="79" y="17"/>
                  </a:lnTo>
                  <a:lnTo>
                    <a:pt x="79" y="20"/>
                  </a:lnTo>
                  <a:lnTo>
                    <a:pt x="80" y="22"/>
                  </a:lnTo>
                  <a:lnTo>
                    <a:pt x="81" y="23"/>
                  </a:lnTo>
                  <a:lnTo>
                    <a:pt x="82" y="26"/>
                  </a:lnTo>
                  <a:lnTo>
                    <a:pt x="82" y="28"/>
                  </a:lnTo>
                  <a:lnTo>
                    <a:pt x="82" y="30"/>
                  </a:lnTo>
                  <a:lnTo>
                    <a:pt x="82" y="32"/>
                  </a:lnTo>
                  <a:lnTo>
                    <a:pt x="83" y="35"/>
                  </a:lnTo>
                  <a:lnTo>
                    <a:pt x="82" y="37"/>
                  </a:lnTo>
                  <a:lnTo>
                    <a:pt x="82" y="38"/>
                  </a:lnTo>
                  <a:lnTo>
                    <a:pt x="82" y="39"/>
                  </a:lnTo>
                  <a:lnTo>
                    <a:pt x="82" y="41"/>
                  </a:lnTo>
                  <a:lnTo>
                    <a:pt x="82" y="42"/>
                  </a:lnTo>
                  <a:lnTo>
                    <a:pt x="82" y="43"/>
                  </a:lnTo>
                  <a:lnTo>
                    <a:pt x="82" y="44"/>
                  </a:lnTo>
                  <a:lnTo>
                    <a:pt x="82" y="45"/>
                  </a:lnTo>
                  <a:lnTo>
                    <a:pt x="81" y="46"/>
                  </a:lnTo>
                  <a:lnTo>
                    <a:pt x="81" y="47"/>
                  </a:lnTo>
                  <a:lnTo>
                    <a:pt x="81" y="49"/>
                  </a:lnTo>
                  <a:lnTo>
                    <a:pt x="81" y="50"/>
                  </a:lnTo>
                  <a:lnTo>
                    <a:pt x="80" y="52"/>
                  </a:lnTo>
                  <a:lnTo>
                    <a:pt x="79" y="53"/>
                  </a:lnTo>
                  <a:lnTo>
                    <a:pt x="79" y="54"/>
                  </a:lnTo>
                  <a:lnTo>
                    <a:pt x="78" y="55"/>
                  </a:lnTo>
                  <a:lnTo>
                    <a:pt x="76" y="57"/>
                  </a:lnTo>
                  <a:lnTo>
                    <a:pt x="76" y="58"/>
                  </a:lnTo>
                  <a:lnTo>
                    <a:pt x="75" y="59"/>
                  </a:lnTo>
                  <a:lnTo>
                    <a:pt x="74" y="60"/>
                  </a:lnTo>
                  <a:lnTo>
                    <a:pt x="73" y="61"/>
                  </a:lnTo>
                  <a:lnTo>
                    <a:pt x="72" y="62"/>
                  </a:lnTo>
                  <a:lnTo>
                    <a:pt x="71" y="64"/>
                  </a:lnTo>
                  <a:lnTo>
                    <a:pt x="71" y="65"/>
                  </a:lnTo>
                  <a:lnTo>
                    <a:pt x="68" y="67"/>
                  </a:lnTo>
                  <a:lnTo>
                    <a:pt x="67" y="68"/>
                  </a:lnTo>
                  <a:lnTo>
                    <a:pt x="66" y="69"/>
                  </a:lnTo>
                  <a:lnTo>
                    <a:pt x="64" y="72"/>
                  </a:lnTo>
                  <a:lnTo>
                    <a:pt x="62" y="73"/>
                  </a:lnTo>
                  <a:lnTo>
                    <a:pt x="60" y="75"/>
                  </a:lnTo>
                  <a:lnTo>
                    <a:pt x="58" y="76"/>
                  </a:lnTo>
                  <a:lnTo>
                    <a:pt x="56" y="79"/>
                  </a:lnTo>
                  <a:lnTo>
                    <a:pt x="53" y="81"/>
                  </a:lnTo>
                  <a:lnTo>
                    <a:pt x="51" y="83"/>
                  </a:lnTo>
                  <a:lnTo>
                    <a:pt x="49" y="85"/>
                  </a:lnTo>
                  <a:lnTo>
                    <a:pt x="47" y="87"/>
                  </a:lnTo>
                  <a:lnTo>
                    <a:pt x="44" y="89"/>
                  </a:lnTo>
                  <a:lnTo>
                    <a:pt x="42" y="91"/>
                  </a:lnTo>
                  <a:lnTo>
                    <a:pt x="40" y="92"/>
                  </a:lnTo>
                  <a:lnTo>
                    <a:pt x="37" y="95"/>
                  </a:lnTo>
                  <a:lnTo>
                    <a:pt x="36" y="96"/>
                  </a:lnTo>
                  <a:lnTo>
                    <a:pt x="35" y="97"/>
                  </a:lnTo>
                  <a:lnTo>
                    <a:pt x="34" y="98"/>
                  </a:lnTo>
                  <a:lnTo>
                    <a:pt x="32" y="99"/>
                  </a:lnTo>
                  <a:lnTo>
                    <a:pt x="32" y="100"/>
                  </a:lnTo>
                  <a:lnTo>
                    <a:pt x="30" y="102"/>
                  </a:lnTo>
                  <a:lnTo>
                    <a:pt x="29" y="103"/>
                  </a:lnTo>
                  <a:lnTo>
                    <a:pt x="29" y="103"/>
                  </a:lnTo>
                  <a:lnTo>
                    <a:pt x="28" y="104"/>
                  </a:lnTo>
                  <a:lnTo>
                    <a:pt x="27" y="105"/>
                  </a:lnTo>
                  <a:lnTo>
                    <a:pt x="27" y="105"/>
                  </a:lnTo>
                  <a:lnTo>
                    <a:pt x="26" y="106"/>
                  </a:lnTo>
                  <a:lnTo>
                    <a:pt x="26" y="107"/>
                  </a:lnTo>
                  <a:lnTo>
                    <a:pt x="25" y="107"/>
                  </a:lnTo>
                  <a:lnTo>
                    <a:pt x="25" y="108"/>
                  </a:lnTo>
                  <a:lnTo>
                    <a:pt x="23" y="108"/>
                  </a:lnTo>
                  <a:lnTo>
                    <a:pt x="23" y="110"/>
                  </a:lnTo>
                  <a:lnTo>
                    <a:pt x="22" y="110"/>
                  </a:lnTo>
                  <a:lnTo>
                    <a:pt x="22" y="111"/>
                  </a:lnTo>
                  <a:lnTo>
                    <a:pt x="22" y="111"/>
                  </a:lnTo>
                  <a:lnTo>
                    <a:pt x="83" y="111"/>
                  </a:lnTo>
                  <a:lnTo>
                    <a:pt x="83" y="1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63" name="Freeform 343"/>
            <p:cNvSpPr>
              <a:spLocks/>
            </p:cNvSpPr>
            <p:nvPr/>
          </p:nvSpPr>
          <p:spPr bwMode="auto">
            <a:xfrm>
              <a:off x="3958" y="2468"/>
              <a:ext cx="31" cy="85"/>
            </a:xfrm>
            <a:custGeom>
              <a:avLst/>
              <a:gdLst>
                <a:gd name="T0" fmla="*/ 46 w 46"/>
                <a:gd name="T1" fmla="*/ 127 h 127"/>
                <a:gd name="T2" fmla="*/ 31 w 46"/>
                <a:gd name="T3" fmla="*/ 127 h 127"/>
                <a:gd name="T4" fmla="*/ 31 w 46"/>
                <a:gd name="T5" fmla="*/ 29 h 127"/>
                <a:gd name="T6" fmla="*/ 30 w 46"/>
                <a:gd name="T7" fmla="*/ 30 h 127"/>
                <a:gd name="T8" fmla="*/ 29 w 46"/>
                <a:gd name="T9" fmla="*/ 31 h 127"/>
                <a:gd name="T10" fmla="*/ 28 w 46"/>
                <a:gd name="T11" fmla="*/ 32 h 127"/>
                <a:gd name="T12" fmla="*/ 27 w 46"/>
                <a:gd name="T13" fmla="*/ 32 h 127"/>
                <a:gd name="T14" fmla="*/ 26 w 46"/>
                <a:gd name="T15" fmla="*/ 33 h 127"/>
                <a:gd name="T16" fmla="*/ 24 w 46"/>
                <a:gd name="T17" fmla="*/ 34 h 127"/>
                <a:gd name="T18" fmla="*/ 23 w 46"/>
                <a:gd name="T19" fmla="*/ 36 h 127"/>
                <a:gd name="T20" fmla="*/ 21 w 46"/>
                <a:gd name="T21" fmla="*/ 36 h 127"/>
                <a:gd name="T22" fmla="*/ 20 w 46"/>
                <a:gd name="T23" fmla="*/ 37 h 127"/>
                <a:gd name="T24" fmla="*/ 19 w 46"/>
                <a:gd name="T25" fmla="*/ 38 h 127"/>
                <a:gd name="T26" fmla="*/ 18 w 46"/>
                <a:gd name="T27" fmla="*/ 39 h 127"/>
                <a:gd name="T28" fmla="*/ 16 w 46"/>
                <a:gd name="T29" fmla="*/ 39 h 127"/>
                <a:gd name="T30" fmla="*/ 14 w 46"/>
                <a:gd name="T31" fmla="*/ 40 h 127"/>
                <a:gd name="T32" fmla="*/ 13 w 46"/>
                <a:gd name="T33" fmla="*/ 41 h 127"/>
                <a:gd name="T34" fmla="*/ 12 w 46"/>
                <a:gd name="T35" fmla="*/ 41 h 127"/>
                <a:gd name="T36" fmla="*/ 11 w 46"/>
                <a:gd name="T37" fmla="*/ 43 h 127"/>
                <a:gd name="T38" fmla="*/ 9 w 46"/>
                <a:gd name="T39" fmla="*/ 44 h 127"/>
                <a:gd name="T40" fmla="*/ 7 w 46"/>
                <a:gd name="T41" fmla="*/ 44 h 127"/>
                <a:gd name="T42" fmla="*/ 6 w 46"/>
                <a:gd name="T43" fmla="*/ 45 h 127"/>
                <a:gd name="T44" fmla="*/ 5 w 46"/>
                <a:gd name="T45" fmla="*/ 45 h 127"/>
                <a:gd name="T46" fmla="*/ 4 w 46"/>
                <a:gd name="T47" fmla="*/ 46 h 127"/>
                <a:gd name="T48" fmla="*/ 3 w 46"/>
                <a:gd name="T49" fmla="*/ 46 h 127"/>
                <a:gd name="T50" fmla="*/ 1 w 46"/>
                <a:gd name="T51" fmla="*/ 47 h 127"/>
                <a:gd name="T52" fmla="*/ 0 w 46"/>
                <a:gd name="T53" fmla="*/ 47 h 127"/>
                <a:gd name="T54" fmla="*/ 0 w 46"/>
                <a:gd name="T55" fmla="*/ 32 h 127"/>
                <a:gd name="T56" fmla="*/ 1 w 46"/>
                <a:gd name="T57" fmla="*/ 32 h 127"/>
                <a:gd name="T58" fmla="*/ 4 w 46"/>
                <a:gd name="T59" fmla="*/ 31 h 127"/>
                <a:gd name="T60" fmla="*/ 6 w 46"/>
                <a:gd name="T61" fmla="*/ 30 h 127"/>
                <a:gd name="T62" fmla="*/ 8 w 46"/>
                <a:gd name="T63" fmla="*/ 29 h 127"/>
                <a:gd name="T64" fmla="*/ 9 w 46"/>
                <a:gd name="T65" fmla="*/ 28 h 127"/>
                <a:gd name="T66" fmla="*/ 12 w 46"/>
                <a:gd name="T67" fmla="*/ 26 h 127"/>
                <a:gd name="T68" fmla="*/ 14 w 46"/>
                <a:gd name="T69" fmla="*/ 25 h 127"/>
                <a:gd name="T70" fmla="*/ 15 w 46"/>
                <a:gd name="T71" fmla="*/ 23 h 127"/>
                <a:gd name="T72" fmla="*/ 18 w 46"/>
                <a:gd name="T73" fmla="*/ 22 h 127"/>
                <a:gd name="T74" fmla="*/ 19 w 46"/>
                <a:gd name="T75" fmla="*/ 21 h 127"/>
                <a:gd name="T76" fmla="*/ 21 w 46"/>
                <a:gd name="T77" fmla="*/ 20 h 127"/>
                <a:gd name="T78" fmla="*/ 23 w 46"/>
                <a:gd name="T79" fmla="*/ 17 h 127"/>
                <a:gd name="T80" fmla="*/ 24 w 46"/>
                <a:gd name="T81" fmla="*/ 16 h 127"/>
                <a:gd name="T82" fmla="*/ 26 w 46"/>
                <a:gd name="T83" fmla="*/ 15 h 127"/>
                <a:gd name="T84" fmla="*/ 27 w 46"/>
                <a:gd name="T85" fmla="*/ 14 h 127"/>
                <a:gd name="T86" fmla="*/ 28 w 46"/>
                <a:gd name="T87" fmla="*/ 13 h 127"/>
                <a:gd name="T88" fmla="*/ 29 w 46"/>
                <a:gd name="T89" fmla="*/ 10 h 127"/>
                <a:gd name="T90" fmla="*/ 31 w 46"/>
                <a:gd name="T91" fmla="*/ 9 h 127"/>
                <a:gd name="T92" fmla="*/ 31 w 46"/>
                <a:gd name="T93" fmla="*/ 8 h 127"/>
                <a:gd name="T94" fmla="*/ 33 w 46"/>
                <a:gd name="T95" fmla="*/ 7 h 127"/>
                <a:gd name="T96" fmla="*/ 34 w 46"/>
                <a:gd name="T97" fmla="*/ 5 h 127"/>
                <a:gd name="T98" fmla="*/ 35 w 46"/>
                <a:gd name="T99" fmla="*/ 3 h 127"/>
                <a:gd name="T100" fmla="*/ 36 w 46"/>
                <a:gd name="T101" fmla="*/ 2 h 127"/>
                <a:gd name="T102" fmla="*/ 37 w 46"/>
                <a:gd name="T103" fmla="*/ 0 h 127"/>
                <a:gd name="T104" fmla="*/ 46 w 46"/>
                <a:gd name="T105" fmla="*/ 0 h 127"/>
                <a:gd name="T106" fmla="*/ 46 w 46"/>
                <a:gd name="T107" fmla="*/ 127 h 127"/>
                <a:gd name="T108" fmla="*/ 46 w 46"/>
                <a:gd name="T109"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127">
                  <a:moveTo>
                    <a:pt x="46" y="127"/>
                  </a:moveTo>
                  <a:lnTo>
                    <a:pt x="31" y="127"/>
                  </a:lnTo>
                  <a:lnTo>
                    <a:pt x="31" y="29"/>
                  </a:lnTo>
                  <a:lnTo>
                    <a:pt x="30" y="30"/>
                  </a:lnTo>
                  <a:lnTo>
                    <a:pt x="29" y="31"/>
                  </a:lnTo>
                  <a:lnTo>
                    <a:pt x="28" y="32"/>
                  </a:lnTo>
                  <a:lnTo>
                    <a:pt x="27" y="32"/>
                  </a:lnTo>
                  <a:lnTo>
                    <a:pt x="26" y="33"/>
                  </a:lnTo>
                  <a:lnTo>
                    <a:pt x="24" y="34"/>
                  </a:lnTo>
                  <a:lnTo>
                    <a:pt x="23" y="36"/>
                  </a:lnTo>
                  <a:lnTo>
                    <a:pt x="21" y="36"/>
                  </a:lnTo>
                  <a:lnTo>
                    <a:pt x="20" y="37"/>
                  </a:lnTo>
                  <a:lnTo>
                    <a:pt x="19" y="38"/>
                  </a:lnTo>
                  <a:lnTo>
                    <a:pt x="18" y="39"/>
                  </a:lnTo>
                  <a:lnTo>
                    <a:pt x="16" y="39"/>
                  </a:lnTo>
                  <a:lnTo>
                    <a:pt x="14" y="40"/>
                  </a:lnTo>
                  <a:lnTo>
                    <a:pt x="13" y="41"/>
                  </a:lnTo>
                  <a:lnTo>
                    <a:pt x="12" y="41"/>
                  </a:lnTo>
                  <a:lnTo>
                    <a:pt x="11" y="43"/>
                  </a:lnTo>
                  <a:lnTo>
                    <a:pt x="9" y="44"/>
                  </a:lnTo>
                  <a:lnTo>
                    <a:pt x="7" y="44"/>
                  </a:lnTo>
                  <a:lnTo>
                    <a:pt x="6" y="45"/>
                  </a:lnTo>
                  <a:lnTo>
                    <a:pt x="5" y="45"/>
                  </a:lnTo>
                  <a:lnTo>
                    <a:pt x="4" y="46"/>
                  </a:lnTo>
                  <a:lnTo>
                    <a:pt x="3" y="46"/>
                  </a:lnTo>
                  <a:lnTo>
                    <a:pt x="1" y="47"/>
                  </a:lnTo>
                  <a:lnTo>
                    <a:pt x="0" y="47"/>
                  </a:lnTo>
                  <a:lnTo>
                    <a:pt x="0" y="32"/>
                  </a:lnTo>
                  <a:lnTo>
                    <a:pt x="1" y="32"/>
                  </a:lnTo>
                  <a:lnTo>
                    <a:pt x="4" y="31"/>
                  </a:lnTo>
                  <a:lnTo>
                    <a:pt x="6" y="30"/>
                  </a:lnTo>
                  <a:lnTo>
                    <a:pt x="8" y="29"/>
                  </a:lnTo>
                  <a:lnTo>
                    <a:pt x="9" y="28"/>
                  </a:lnTo>
                  <a:lnTo>
                    <a:pt x="12" y="26"/>
                  </a:lnTo>
                  <a:lnTo>
                    <a:pt x="14" y="25"/>
                  </a:lnTo>
                  <a:lnTo>
                    <a:pt x="15" y="23"/>
                  </a:lnTo>
                  <a:lnTo>
                    <a:pt x="18" y="22"/>
                  </a:lnTo>
                  <a:lnTo>
                    <a:pt x="19" y="21"/>
                  </a:lnTo>
                  <a:lnTo>
                    <a:pt x="21" y="20"/>
                  </a:lnTo>
                  <a:lnTo>
                    <a:pt x="23" y="17"/>
                  </a:lnTo>
                  <a:lnTo>
                    <a:pt x="24" y="16"/>
                  </a:lnTo>
                  <a:lnTo>
                    <a:pt x="26" y="15"/>
                  </a:lnTo>
                  <a:lnTo>
                    <a:pt x="27" y="14"/>
                  </a:lnTo>
                  <a:lnTo>
                    <a:pt x="28" y="13"/>
                  </a:lnTo>
                  <a:lnTo>
                    <a:pt x="29" y="10"/>
                  </a:lnTo>
                  <a:lnTo>
                    <a:pt x="31" y="9"/>
                  </a:lnTo>
                  <a:lnTo>
                    <a:pt x="31" y="8"/>
                  </a:lnTo>
                  <a:lnTo>
                    <a:pt x="33" y="7"/>
                  </a:lnTo>
                  <a:lnTo>
                    <a:pt x="34" y="5"/>
                  </a:lnTo>
                  <a:lnTo>
                    <a:pt x="35" y="3"/>
                  </a:lnTo>
                  <a:lnTo>
                    <a:pt x="36" y="2"/>
                  </a:lnTo>
                  <a:lnTo>
                    <a:pt x="37" y="0"/>
                  </a:lnTo>
                  <a:lnTo>
                    <a:pt x="46" y="0"/>
                  </a:lnTo>
                  <a:lnTo>
                    <a:pt x="46" y="127"/>
                  </a:lnTo>
                  <a:lnTo>
                    <a:pt x="46"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470" name="Rectangle 350"/>
            <p:cNvSpPr>
              <a:spLocks noChangeArrowheads="1"/>
            </p:cNvSpPr>
            <p:nvPr/>
          </p:nvSpPr>
          <p:spPr bwMode="auto">
            <a:xfrm>
              <a:off x="1710" y="1692"/>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71" name="Rectangle 351"/>
            <p:cNvSpPr>
              <a:spLocks noChangeArrowheads="1"/>
            </p:cNvSpPr>
            <p:nvPr/>
          </p:nvSpPr>
          <p:spPr bwMode="auto">
            <a:xfrm>
              <a:off x="2016" y="1941"/>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72" name="Rectangle 352"/>
            <p:cNvSpPr>
              <a:spLocks noChangeArrowheads="1"/>
            </p:cNvSpPr>
            <p:nvPr/>
          </p:nvSpPr>
          <p:spPr bwMode="auto">
            <a:xfrm>
              <a:off x="2016" y="1449"/>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73" name="Rectangle 353"/>
            <p:cNvSpPr>
              <a:spLocks noChangeArrowheads="1"/>
            </p:cNvSpPr>
            <p:nvPr/>
          </p:nvSpPr>
          <p:spPr bwMode="auto">
            <a:xfrm>
              <a:off x="2322" y="1206"/>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74" name="Rectangle 354"/>
            <p:cNvSpPr>
              <a:spLocks noChangeArrowheads="1"/>
            </p:cNvSpPr>
            <p:nvPr/>
          </p:nvSpPr>
          <p:spPr bwMode="auto">
            <a:xfrm>
              <a:off x="2322" y="1692"/>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75" name="Rectangle 355"/>
            <p:cNvSpPr>
              <a:spLocks noChangeArrowheads="1"/>
            </p:cNvSpPr>
            <p:nvPr/>
          </p:nvSpPr>
          <p:spPr bwMode="auto">
            <a:xfrm>
              <a:off x="2322" y="2184"/>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76" name="Rectangle 356"/>
            <p:cNvSpPr>
              <a:spLocks noChangeArrowheads="1"/>
            </p:cNvSpPr>
            <p:nvPr/>
          </p:nvSpPr>
          <p:spPr bwMode="auto">
            <a:xfrm>
              <a:off x="2625" y="1452"/>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77" name="Rectangle 357"/>
            <p:cNvSpPr>
              <a:spLocks noChangeArrowheads="1"/>
            </p:cNvSpPr>
            <p:nvPr/>
          </p:nvSpPr>
          <p:spPr bwMode="auto">
            <a:xfrm>
              <a:off x="2625" y="960"/>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78" name="Rectangle 358"/>
            <p:cNvSpPr>
              <a:spLocks noChangeArrowheads="1"/>
            </p:cNvSpPr>
            <p:nvPr/>
          </p:nvSpPr>
          <p:spPr bwMode="auto">
            <a:xfrm>
              <a:off x="2625" y="2430"/>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79" name="Rectangle 359"/>
            <p:cNvSpPr>
              <a:spLocks noChangeArrowheads="1"/>
            </p:cNvSpPr>
            <p:nvPr/>
          </p:nvSpPr>
          <p:spPr bwMode="auto">
            <a:xfrm>
              <a:off x="2625" y="1938"/>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80" name="Rectangle 360"/>
            <p:cNvSpPr>
              <a:spLocks noChangeArrowheads="1"/>
            </p:cNvSpPr>
            <p:nvPr/>
          </p:nvSpPr>
          <p:spPr bwMode="auto">
            <a:xfrm>
              <a:off x="3240" y="1941"/>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81" name="Rectangle 361"/>
            <p:cNvSpPr>
              <a:spLocks noChangeArrowheads="1"/>
            </p:cNvSpPr>
            <p:nvPr/>
          </p:nvSpPr>
          <p:spPr bwMode="auto">
            <a:xfrm>
              <a:off x="3240" y="1449"/>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82" name="Rectangle 362"/>
            <p:cNvSpPr>
              <a:spLocks noChangeArrowheads="1"/>
            </p:cNvSpPr>
            <p:nvPr/>
          </p:nvSpPr>
          <p:spPr bwMode="auto">
            <a:xfrm>
              <a:off x="2934" y="1206"/>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83" name="Rectangle 363"/>
            <p:cNvSpPr>
              <a:spLocks noChangeArrowheads="1"/>
            </p:cNvSpPr>
            <p:nvPr/>
          </p:nvSpPr>
          <p:spPr bwMode="auto">
            <a:xfrm>
              <a:off x="2934" y="1692"/>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84" name="Rectangle 364"/>
            <p:cNvSpPr>
              <a:spLocks noChangeArrowheads="1"/>
            </p:cNvSpPr>
            <p:nvPr/>
          </p:nvSpPr>
          <p:spPr bwMode="auto">
            <a:xfrm>
              <a:off x="2934" y="2184"/>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85" name="Rectangle 365"/>
            <p:cNvSpPr>
              <a:spLocks noChangeArrowheads="1"/>
            </p:cNvSpPr>
            <p:nvPr/>
          </p:nvSpPr>
          <p:spPr bwMode="auto">
            <a:xfrm>
              <a:off x="3540" y="1692"/>
              <a:ext cx="198" cy="1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5486" name="Line 366"/>
            <p:cNvSpPr>
              <a:spLocks noChangeShapeType="1"/>
            </p:cNvSpPr>
            <p:nvPr/>
          </p:nvSpPr>
          <p:spPr bwMode="auto">
            <a:xfrm flipV="1">
              <a:off x="1530" y="1787"/>
              <a:ext cx="184" cy="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grpSp>
      <p:grpSp>
        <p:nvGrpSpPr>
          <p:cNvPr id="5487" name="Group 367"/>
          <p:cNvGrpSpPr>
            <a:grpSpLocks/>
          </p:cNvGrpSpPr>
          <p:nvPr/>
        </p:nvGrpSpPr>
        <p:grpSpPr bwMode="auto">
          <a:xfrm>
            <a:off x="1928813" y="4164484"/>
            <a:ext cx="4792662" cy="2447925"/>
            <a:chOff x="1554" y="2823"/>
            <a:chExt cx="2526" cy="1290"/>
          </a:xfrm>
        </p:grpSpPr>
        <p:sp>
          <p:nvSpPr>
            <p:cNvPr id="5154" name="Freeform 34"/>
            <p:cNvSpPr>
              <a:spLocks/>
            </p:cNvSpPr>
            <p:nvPr/>
          </p:nvSpPr>
          <p:spPr bwMode="auto">
            <a:xfrm>
              <a:off x="2963" y="3387"/>
              <a:ext cx="285" cy="29"/>
            </a:xfrm>
            <a:custGeom>
              <a:avLst/>
              <a:gdLst>
                <a:gd name="T0" fmla="*/ 422 w 423"/>
                <a:gd name="T1" fmla="*/ 44 h 44"/>
                <a:gd name="T2" fmla="*/ 423 w 423"/>
                <a:gd name="T3" fmla="*/ 1 h 44"/>
                <a:gd name="T4" fmla="*/ 1 w 423"/>
                <a:gd name="T5" fmla="*/ 0 h 44"/>
                <a:gd name="T6" fmla="*/ 0 w 423"/>
                <a:gd name="T7" fmla="*/ 2 h 44"/>
                <a:gd name="T8" fmla="*/ 2 w 423"/>
                <a:gd name="T9" fmla="*/ 5 h 44"/>
                <a:gd name="T10" fmla="*/ 421 w 423"/>
                <a:gd name="T11" fmla="*/ 5 h 44"/>
                <a:gd name="T12" fmla="*/ 421 w 423"/>
                <a:gd name="T13" fmla="*/ 42 h 44"/>
                <a:gd name="T14" fmla="*/ 422 w 423"/>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44">
                  <a:moveTo>
                    <a:pt x="422" y="44"/>
                  </a:moveTo>
                  <a:lnTo>
                    <a:pt x="423" y="1"/>
                  </a:lnTo>
                  <a:lnTo>
                    <a:pt x="1" y="0"/>
                  </a:lnTo>
                  <a:lnTo>
                    <a:pt x="0" y="2"/>
                  </a:lnTo>
                  <a:lnTo>
                    <a:pt x="2" y="5"/>
                  </a:lnTo>
                  <a:lnTo>
                    <a:pt x="421" y="5"/>
                  </a:lnTo>
                  <a:lnTo>
                    <a:pt x="421" y="42"/>
                  </a:lnTo>
                  <a:lnTo>
                    <a:pt x="422"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71" name="Freeform 51"/>
            <p:cNvSpPr>
              <a:spLocks/>
            </p:cNvSpPr>
            <p:nvPr/>
          </p:nvSpPr>
          <p:spPr bwMode="auto">
            <a:xfrm>
              <a:off x="1827" y="3423"/>
              <a:ext cx="285" cy="28"/>
            </a:xfrm>
            <a:custGeom>
              <a:avLst/>
              <a:gdLst>
                <a:gd name="T0" fmla="*/ 2 w 424"/>
                <a:gd name="T1" fmla="*/ 0 h 42"/>
                <a:gd name="T2" fmla="*/ 0 w 424"/>
                <a:gd name="T3" fmla="*/ 0 h 42"/>
                <a:gd name="T4" fmla="*/ 0 w 424"/>
                <a:gd name="T5" fmla="*/ 41 h 42"/>
                <a:gd name="T6" fmla="*/ 424 w 424"/>
                <a:gd name="T7" fmla="*/ 42 h 42"/>
                <a:gd name="T8" fmla="*/ 423 w 424"/>
                <a:gd name="T9" fmla="*/ 39 h 42"/>
                <a:gd name="T10" fmla="*/ 2 w 424"/>
                <a:gd name="T11" fmla="*/ 39 h 42"/>
                <a:gd name="T12" fmla="*/ 2 w 424"/>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24" h="42">
                  <a:moveTo>
                    <a:pt x="2" y="0"/>
                  </a:moveTo>
                  <a:lnTo>
                    <a:pt x="0" y="0"/>
                  </a:lnTo>
                  <a:lnTo>
                    <a:pt x="0" y="41"/>
                  </a:lnTo>
                  <a:lnTo>
                    <a:pt x="424" y="42"/>
                  </a:lnTo>
                  <a:lnTo>
                    <a:pt x="423" y="39"/>
                  </a:lnTo>
                  <a:lnTo>
                    <a:pt x="2" y="39"/>
                  </a:lnTo>
                  <a:lnTo>
                    <a:pt x="2" y="0"/>
                  </a:lnTo>
                  <a:close/>
                </a:path>
              </a:pathLst>
            </a:custGeom>
            <a:solidFill>
              <a:srgbClr val="F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35" name="Freeform 15"/>
            <p:cNvSpPr>
              <a:spLocks/>
            </p:cNvSpPr>
            <p:nvPr/>
          </p:nvSpPr>
          <p:spPr bwMode="auto">
            <a:xfrm>
              <a:off x="2679" y="3455"/>
              <a:ext cx="284" cy="28"/>
            </a:xfrm>
            <a:custGeom>
              <a:avLst/>
              <a:gdLst>
                <a:gd name="T0" fmla="*/ 2 w 423"/>
                <a:gd name="T1" fmla="*/ 0 h 41"/>
                <a:gd name="T2" fmla="*/ 0 w 423"/>
                <a:gd name="T3" fmla="*/ 0 h 41"/>
                <a:gd name="T4" fmla="*/ 0 w 423"/>
                <a:gd name="T5" fmla="*/ 40 h 41"/>
                <a:gd name="T6" fmla="*/ 423 w 423"/>
                <a:gd name="T7" fmla="*/ 41 h 41"/>
                <a:gd name="T8" fmla="*/ 422 w 423"/>
                <a:gd name="T9" fmla="*/ 39 h 41"/>
                <a:gd name="T10" fmla="*/ 2 w 423"/>
                <a:gd name="T11" fmla="*/ 39 h 41"/>
                <a:gd name="T12" fmla="*/ 2 w 42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23" h="41">
                  <a:moveTo>
                    <a:pt x="2" y="0"/>
                  </a:moveTo>
                  <a:lnTo>
                    <a:pt x="0" y="0"/>
                  </a:lnTo>
                  <a:lnTo>
                    <a:pt x="0" y="40"/>
                  </a:lnTo>
                  <a:lnTo>
                    <a:pt x="423" y="41"/>
                  </a:lnTo>
                  <a:lnTo>
                    <a:pt x="422"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31" name="Freeform 11"/>
            <p:cNvSpPr>
              <a:spLocks/>
            </p:cNvSpPr>
            <p:nvPr/>
          </p:nvSpPr>
          <p:spPr bwMode="auto">
            <a:xfrm>
              <a:off x="2680" y="3375"/>
              <a:ext cx="283" cy="26"/>
            </a:xfrm>
            <a:custGeom>
              <a:avLst/>
              <a:gdLst>
                <a:gd name="T0" fmla="*/ 0 w 422"/>
                <a:gd name="T1" fmla="*/ 0 h 40"/>
                <a:gd name="T2" fmla="*/ 0 w 422"/>
                <a:gd name="T3" fmla="*/ 40 h 40"/>
                <a:gd name="T4" fmla="*/ 422 w 422"/>
                <a:gd name="T5" fmla="*/ 40 h 40"/>
                <a:gd name="T6" fmla="*/ 422 w 422"/>
                <a:gd name="T7" fmla="*/ 0 h 40"/>
                <a:gd name="T8" fmla="*/ 0 w 422"/>
                <a:gd name="T9" fmla="*/ 0 h 40"/>
                <a:gd name="T10" fmla="*/ 0 w 422"/>
                <a:gd name="T11" fmla="*/ 0 h 40"/>
              </a:gdLst>
              <a:ahLst/>
              <a:cxnLst>
                <a:cxn ang="0">
                  <a:pos x="T0" y="T1"/>
                </a:cxn>
                <a:cxn ang="0">
                  <a:pos x="T2" y="T3"/>
                </a:cxn>
                <a:cxn ang="0">
                  <a:pos x="T4" y="T5"/>
                </a:cxn>
                <a:cxn ang="0">
                  <a:pos x="T6" y="T7"/>
                </a:cxn>
                <a:cxn ang="0">
                  <a:pos x="T8" y="T9"/>
                </a:cxn>
                <a:cxn ang="0">
                  <a:pos x="T10" y="T11"/>
                </a:cxn>
              </a:cxnLst>
              <a:rect l="0" t="0" r="r" b="b"/>
              <a:pathLst>
                <a:path w="422" h="40">
                  <a:moveTo>
                    <a:pt x="0" y="0"/>
                  </a:moveTo>
                  <a:lnTo>
                    <a:pt x="0" y="40"/>
                  </a:lnTo>
                  <a:lnTo>
                    <a:pt x="422" y="40"/>
                  </a:lnTo>
                  <a:lnTo>
                    <a:pt x="422"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32" name="Freeform 12"/>
            <p:cNvSpPr>
              <a:spLocks/>
            </p:cNvSpPr>
            <p:nvPr/>
          </p:nvSpPr>
          <p:spPr bwMode="auto">
            <a:xfrm>
              <a:off x="2679" y="3375"/>
              <a:ext cx="284" cy="28"/>
            </a:xfrm>
            <a:custGeom>
              <a:avLst/>
              <a:gdLst>
                <a:gd name="T0" fmla="*/ 2 w 423"/>
                <a:gd name="T1" fmla="*/ 0 h 41"/>
                <a:gd name="T2" fmla="*/ 0 w 423"/>
                <a:gd name="T3" fmla="*/ 0 h 41"/>
                <a:gd name="T4" fmla="*/ 0 w 423"/>
                <a:gd name="T5" fmla="*/ 40 h 41"/>
                <a:gd name="T6" fmla="*/ 423 w 423"/>
                <a:gd name="T7" fmla="*/ 41 h 41"/>
                <a:gd name="T8" fmla="*/ 422 w 423"/>
                <a:gd name="T9" fmla="*/ 39 h 41"/>
                <a:gd name="T10" fmla="*/ 2 w 423"/>
                <a:gd name="T11" fmla="*/ 39 h 41"/>
                <a:gd name="T12" fmla="*/ 2 w 42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23" h="41">
                  <a:moveTo>
                    <a:pt x="2" y="0"/>
                  </a:moveTo>
                  <a:lnTo>
                    <a:pt x="0" y="0"/>
                  </a:lnTo>
                  <a:lnTo>
                    <a:pt x="0" y="40"/>
                  </a:lnTo>
                  <a:lnTo>
                    <a:pt x="423" y="41"/>
                  </a:lnTo>
                  <a:lnTo>
                    <a:pt x="422"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33" name="Freeform 13"/>
            <p:cNvSpPr>
              <a:spLocks/>
            </p:cNvSpPr>
            <p:nvPr/>
          </p:nvSpPr>
          <p:spPr bwMode="auto">
            <a:xfrm>
              <a:off x="2679" y="3373"/>
              <a:ext cx="285" cy="30"/>
            </a:xfrm>
            <a:custGeom>
              <a:avLst/>
              <a:gdLst>
                <a:gd name="T0" fmla="*/ 423 w 424"/>
                <a:gd name="T1" fmla="*/ 44 h 44"/>
                <a:gd name="T2" fmla="*/ 424 w 424"/>
                <a:gd name="T3" fmla="*/ 1 h 44"/>
                <a:gd name="T4" fmla="*/ 1 w 424"/>
                <a:gd name="T5" fmla="*/ 0 h 44"/>
                <a:gd name="T6" fmla="*/ 0 w 424"/>
                <a:gd name="T7" fmla="*/ 3 h 44"/>
                <a:gd name="T8" fmla="*/ 2 w 424"/>
                <a:gd name="T9" fmla="*/ 5 h 44"/>
                <a:gd name="T10" fmla="*/ 422 w 424"/>
                <a:gd name="T11" fmla="*/ 5 h 44"/>
                <a:gd name="T12" fmla="*/ 422 w 424"/>
                <a:gd name="T13" fmla="*/ 42 h 44"/>
                <a:gd name="T14" fmla="*/ 423 w 42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44">
                  <a:moveTo>
                    <a:pt x="423" y="44"/>
                  </a:moveTo>
                  <a:lnTo>
                    <a:pt x="424" y="1"/>
                  </a:lnTo>
                  <a:lnTo>
                    <a:pt x="1" y="0"/>
                  </a:lnTo>
                  <a:lnTo>
                    <a:pt x="0" y="3"/>
                  </a:lnTo>
                  <a:lnTo>
                    <a:pt x="2" y="5"/>
                  </a:lnTo>
                  <a:lnTo>
                    <a:pt x="422" y="5"/>
                  </a:lnTo>
                  <a:lnTo>
                    <a:pt x="422" y="42"/>
                  </a:lnTo>
                  <a:lnTo>
                    <a:pt x="423"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34" name="Freeform 14"/>
            <p:cNvSpPr>
              <a:spLocks/>
            </p:cNvSpPr>
            <p:nvPr/>
          </p:nvSpPr>
          <p:spPr bwMode="auto">
            <a:xfrm>
              <a:off x="2680" y="3455"/>
              <a:ext cx="283" cy="27"/>
            </a:xfrm>
            <a:custGeom>
              <a:avLst/>
              <a:gdLst>
                <a:gd name="T0" fmla="*/ 0 w 422"/>
                <a:gd name="T1" fmla="*/ 0 h 40"/>
                <a:gd name="T2" fmla="*/ 0 w 422"/>
                <a:gd name="T3" fmla="*/ 40 h 40"/>
                <a:gd name="T4" fmla="*/ 422 w 422"/>
                <a:gd name="T5" fmla="*/ 40 h 40"/>
                <a:gd name="T6" fmla="*/ 422 w 422"/>
                <a:gd name="T7" fmla="*/ 0 h 40"/>
                <a:gd name="T8" fmla="*/ 0 w 422"/>
                <a:gd name="T9" fmla="*/ 0 h 40"/>
                <a:gd name="T10" fmla="*/ 0 w 422"/>
                <a:gd name="T11" fmla="*/ 0 h 40"/>
              </a:gdLst>
              <a:ahLst/>
              <a:cxnLst>
                <a:cxn ang="0">
                  <a:pos x="T0" y="T1"/>
                </a:cxn>
                <a:cxn ang="0">
                  <a:pos x="T2" y="T3"/>
                </a:cxn>
                <a:cxn ang="0">
                  <a:pos x="T4" y="T5"/>
                </a:cxn>
                <a:cxn ang="0">
                  <a:pos x="T6" y="T7"/>
                </a:cxn>
                <a:cxn ang="0">
                  <a:pos x="T8" y="T9"/>
                </a:cxn>
                <a:cxn ang="0">
                  <a:pos x="T10" y="T11"/>
                </a:cxn>
              </a:cxnLst>
              <a:rect l="0" t="0" r="r" b="b"/>
              <a:pathLst>
                <a:path w="422" h="40">
                  <a:moveTo>
                    <a:pt x="0" y="0"/>
                  </a:moveTo>
                  <a:lnTo>
                    <a:pt x="0" y="40"/>
                  </a:lnTo>
                  <a:lnTo>
                    <a:pt x="422" y="40"/>
                  </a:lnTo>
                  <a:lnTo>
                    <a:pt x="422"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36" name="Freeform 16"/>
            <p:cNvSpPr>
              <a:spLocks/>
            </p:cNvSpPr>
            <p:nvPr/>
          </p:nvSpPr>
          <p:spPr bwMode="auto">
            <a:xfrm>
              <a:off x="2679" y="3454"/>
              <a:ext cx="285" cy="29"/>
            </a:xfrm>
            <a:custGeom>
              <a:avLst/>
              <a:gdLst>
                <a:gd name="T0" fmla="*/ 423 w 424"/>
                <a:gd name="T1" fmla="*/ 44 h 44"/>
                <a:gd name="T2" fmla="*/ 424 w 424"/>
                <a:gd name="T3" fmla="*/ 1 h 44"/>
                <a:gd name="T4" fmla="*/ 1 w 424"/>
                <a:gd name="T5" fmla="*/ 0 h 44"/>
                <a:gd name="T6" fmla="*/ 0 w 424"/>
                <a:gd name="T7" fmla="*/ 3 h 44"/>
                <a:gd name="T8" fmla="*/ 2 w 424"/>
                <a:gd name="T9" fmla="*/ 5 h 44"/>
                <a:gd name="T10" fmla="*/ 422 w 424"/>
                <a:gd name="T11" fmla="*/ 5 h 44"/>
                <a:gd name="T12" fmla="*/ 422 w 424"/>
                <a:gd name="T13" fmla="*/ 42 h 44"/>
                <a:gd name="T14" fmla="*/ 423 w 42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44">
                  <a:moveTo>
                    <a:pt x="423" y="44"/>
                  </a:moveTo>
                  <a:lnTo>
                    <a:pt x="424" y="1"/>
                  </a:lnTo>
                  <a:lnTo>
                    <a:pt x="1" y="0"/>
                  </a:lnTo>
                  <a:lnTo>
                    <a:pt x="0" y="3"/>
                  </a:lnTo>
                  <a:lnTo>
                    <a:pt x="2" y="5"/>
                  </a:lnTo>
                  <a:lnTo>
                    <a:pt x="422" y="5"/>
                  </a:lnTo>
                  <a:lnTo>
                    <a:pt x="422" y="42"/>
                  </a:lnTo>
                  <a:lnTo>
                    <a:pt x="423"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37" name="Freeform 17"/>
            <p:cNvSpPr>
              <a:spLocks/>
            </p:cNvSpPr>
            <p:nvPr/>
          </p:nvSpPr>
          <p:spPr bwMode="auto">
            <a:xfrm>
              <a:off x="2680" y="3428"/>
              <a:ext cx="283" cy="27"/>
            </a:xfrm>
            <a:custGeom>
              <a:avLst/>
              <a:gdLst>
                <a:gd name="T0" fmla="*/ 0 w 422"/>
                <a:gd name="T1" fmla="*/ 0 h 41"/>
                <a:gd name="T2" fmla="*/ 0 w 422"/>
                <a:gd name="T3" fmla="*/ 41 h 41"/>
                <a:gd name="T4" fmla="*/ 422 w 422"/>
                <a:gd name="T5" fmla="*/ 41 h 41"/>
                <a:gd name="T6" fmla="*/ 422 w 422"/>
                <a:gd name="T7" fmla="*/ 0 h 41"/>
                <a:gd name="T8" fmla="*/ 0 w 422"/>
                <a:gd name="T9" fmla="*/ 0 h 41"/>
                <a:gd name="T10" fmla="*/ 0 w 422"/>
                <a:gd name="T11" fmla="*/ 0 h 41"/>
              </a:gdLst>
              <a:ahLst/>
              <a:cxnLst>
                <a:cxn ang="0">
                  <a:pos x="T0" y="T1"/>
                </a:cxn>
                <a:cxn ang="0">
                  <a:pos x="T2" y="T3"/>
                </a:cxn>
                <a:cxn ang="0">
                  <a:pos x="T4" y="T5"/>
                </a:cxn>
                <a:cxn ang="0">
                  <a:pos x="T6" y="T7"/>
                </a:cxn>
                <a:cxn ang="0">
                  <a:pos x="T8" y="T9"/>
                </a:cxn>
                <a:cxn ang="0">
                  <a:pos x="T10" y="T11"/>
                </a:cxn>
              </a:cxnLst>
              <a:rect l="0" t="0" r="r" b="b"/>
              <a:pathLst>
                <a:path w="422" h="41">
                  <a:moveTo>
                    <a:pt x="0" y="0"/>
                  </a:moveTo>
                  <a:lnTo>
                    <a:pt x="0" y="41"/>
                  </a:lnTo>
                  <a:lnTo>
                    <a:pt x="422" y="41"/>
                  </a:lnTo>
                  <a:lnTo>
                    <a:pt x="422"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38" name="Freeform 18"/>
            <p:cNvSpPr>
              <a:spLocks/>
            </p:cNvSpPr>
            <p:nvPr/>
          </p:nvSpPr>
          <p:spPr bwMode="auto">
            <a:xfrm>
              <a:off x="2679" y="3428"/>
              <a:ext cx="284" cy="29"/>
            </a:xfrm>
            <a:custGeom>
              <a:avLst/>
              <a:gdLst>
                <a:gd name="T0" fmla="*/ 2 w 423"/>
                <a:gd name="T1" fmla="*/ 0 h 42"/>
                <a:gd name="T2" fmla="*/ 0 w 423"/>
                <a:gd name="T3" fmla="*/ 0 h 42"/>
                <a:gd name="T4" fmla="*/ 0 w 423"/>
                <a:gd name="T5" fmla="*/ 41 h 42"/>
                <a:gd name="T6" fmla="*/ 423 w 423"/>
                <a:gd name="T7" fmla="*/ 42 h 42"/>
                <a:gd name="T8" fmla="*/ 422 w 423"/>
                <a:gd name="T9" fmla="*/ 39 h 42"/>
                <a:gd name="T10" fmla="*/ 2 w 423"/>
                <a:gd name="T11" fmla="*/ 39 h 42"/>
                <a:gd name="T12" fmla="*/ 2 w 42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23" h="42">
                  <a:moveTo>
                    <a:pt x="2" y="0"/>
                  </a:moveTo>
                  <a:lnTo>
                    <a:pt x="0" y="0"/>
                  </a:lnTo>
                  <a:lnTo>
                    <a:pt x="0" y="41"/>
                  </a:lnTo>
                  <a:lnTo>
                    <a:pt x="423" y="42"/>
                  </a:lnTo>
                  <a:lnTo>
                    <a:pt x="422"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39" name="Freeform 19"/>
            <p:cNvSpPr>
              <a:spLocks/>
            </p:cNvSpPr>
            <p:nvPr/>
          </p:nvSpPr>
          <p:spPr bwMode="auto">
            <a:xfrm>
              <a:off x="2679" y="3427"/>
              <a:ext cx="285" cy="30"/>
            </a:xfrm>
            <a:custGeom>
              <a:avLst/>
              <a:gdLst>
                <a:gd name="T0" fmla="*/ 423 w 424"/>
                <a:gd name="T1" fmla="*/ 44 h 44"/>
                <a:gd name="T2" fmla="*/ 424 w 424"/>
                <a:gd name="T3" fmla="*/ 1 h 44"/>
                <a:gd name="T4" fmla="*/ 1 w 424"/>
                <a:gd name="T5" fmla="*/ 0 h 44"/>
                <a:gd name="T6" fmla="*/ 0 w 424"/>
                <a:gd name="T7" fmla="*/ 2 h 44"/>
                <a:gd name="T8" fmla="*/ 2 w 424"/>
                <a:gd name="T9" fmla="*/ 5 h 44"/>
                <a:gd name="T10" fmla="*/ 422 w 424"/>
                <a:gd name="T11" fmla="*/ 5 h 44"/>
                <a:gd name="T12" fmla="*/ 422 w 424"/>
                <a:gd name="T13" fmla="*/ 41 h 44"/>
                <a:gd name="T14" fmla="*/ 423 w 42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44">
                  <a:moveTo>
                    <a:pt x="423" y="44"/>
                  </a:moveTo>
                  <a:lnTo>
                    <a:pt x="424" y="1"/>
                  </a:lnTo>
                  <a:lnTo>
                    <a:pt x="1" y="0"/>
                  </a:lnTo>
                  <a:lnTo>
                    <a:pt x="0" y="2"/>
                  </a:lnTo>
                  <a:lnTo>
                    <a:pt x="2" y="5"/>
                  </a:lnTo>
                  <a:lnTo>
                    <a:pt x="422" y="5"/>
                  </a:lnTo>
                  <a:lnTo>
                    <a:pt x="422" y="41"/>
                  </a:lnTo>
                  <a:lnTo>
                    <a:pt x="423"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40" name="Freeform 20"/>
            <p:cNvSpPr>
              <a:spLocks/>
            </p:cNvSpPr>
            <p:nvPr/>
          </p:nvSpPr>
          <p:spPr bwMode="auto">
            <a:xfrm>
              <a:off x="2680" y="3401"/>
              <a:ext cx="283" cy="27"/>
            </a:xfrm>
            <a:custGeom>
              <a:avLst/>
              <a:gdLst>
                <a:gd name="T0" fmla="*/ 0 w 422"/>
                <a:gd name="T1" fmla="*/ 0 h 40"/>
                <a:gd name="T2" fmla="*/ 0 w 422"/>
                <a:gd name="T3" fmla="*/ 40 h 40"/>
                <a:gd name="T4" fmla="*/ 422 w 422"/>
                <a:gd name="T5" fmla="*/ 40 h 40"/>
                <a:gd name="T6" fmla="*/ 422 w 422"/>
                <a:gd name="T7" fmla="*/ 0 h 40"/>
                <a:gd name="T8" fmla="*/ 0 w 422"/>
                <a:gd name="T9" fmla="*/ 0 h 40"/>
                <a:gd name="T10" fmla="*/ 0 w 422"/>
                <a:gd name="T11" fmla="*/ 0 h 40"/>
              </a:gdLst>
              <a:ahLst/>
              <a:cxnLst>
                <a:cxn ang="0">
                  <a:pos x="T0" y="T1"/>
                </a:cxn>
                <a:cxn ang="0">
                  <a:pos x="T2" y="T3"/>
                </a:cxn>
                <a:cxn ang="0">
                  <a:pos x="T4" y="T5"/>
                </a:cxn>
                <a:cxn ang="0">
                  <a:pos x="T6" y="T7"/>
                </a:cxn>
                <a:cxn ang="0">
                  <a:pos x="T8" y="T9"/>
                </a:cxn>
                <a:cxn ang="0">
                  <a:pos x="T10" y="T11"/>
                </a:cxn>
              </a:cxnLst>
              <a:rect l="0" t="0" r="r" b="b"/>
              <a:pathLst>
                <a:path w="422" h="40">
                  <a:moveTo>
                    <a:pt x="0" y="0"/>
                  </a:moveTo>
                  <a:lnTo>
                    <a:pt x="0" y="40"/>
                  </a:lnTo>
                  <a:lnTo>
                    <a:pt x="422" y="40"/>
                  </a:lnTo>
                  <a:lnTo>
                    <a:pt x="422"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41" name="Freeform 21"/>
            <p:cNvSpPr>
              <a:spLocks/>
            </p:cNvSpPr>
            <p:nvPr/>
          </p:nvSpPr>
          <p:spPr bwMode="auto">
            <a:xfrm>
              <a:off x="2679" y="3401"/>
              <a:ext cx="284" cy="29"/>
            </a:xfrm>
            <a:custGeom>
              <a:avLst/>
              <a:gdLst>
                <a:gd name="T0" fmla="*/ 2 w 423"/>
                <a:gd name="T1" fmla="*/ 0 h 41"/>
                <a:gd name="T2" fmla="*/ 0 w 423"/>
                <a:gd name="T3" fmla="*/ 0 h 41"/>
                <a:gd name="T4" fmla="*/ 0 w 423"/>
                <a:gd name="T5" fmla="*/ 40 h 41"/>
                <a:gd name="T6" fmla="*/ 423 w 423"/>
                <a:gd name="T7" fmla="*/ 41 h 41"/>
                <a:gd name="T8" fmla="*/ 422 w 423"/>
                <a:gd name="T9" fmla="*/ 39 h 41"/>
                <a:gd name="T10" fmla="*/ 2 w 423"/>
                <a:gd name="T11" fmla="*/ 39 h 41"/>
                <a:gd name="T12" fmla="*/ 2 w 42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23" h="41">
                  <a:moveTo>
                    <a:pt x="2" y="0"/>
                  </a:moveTo>
                  <a:lnTo>
                    <a:pt x="0" y="0"/>
                  </a:lnTo>
                  <a:lnTo>
                    <a:pt x="0" y="40"/>
                  </a:lnTo>
                  <a:lnTo>
                    <a:pt x="423" y="41"/>
                  </a:lnTo>
                  <a:lnTo>
                    <a:pt x="422"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42" name="Freeform 22"/>
            <p:cNvSpPr>
              <a:spLocks/>
            </p:cNvSpPr>
            <p:nvPr/>
          </p:nvSpPr>
          <p:spPr bwMode="auto">
            <a:xfrm>
              <a:off x="2679" y="3400"/>
              <a:ext cx="285" cy="30"/>
            </a:xfrm>
            <a:custGeom>
              <a:avLst/>
              <a:gdLst>
                <a:gd name="T0" fmla="*/ 423 w 424"/>
                <a:gd name="T1" fmla="*/ 43 h 43"/>
                <a:gd name="T2" fmla="*/ 424 w 424"/>
                <a:gd name="T3" fmla="*/ 1 h 43"/>
                <a:gd name="T4" fmla="*/ 1 w 424"/>
                <a:gd name="T5" fmla="*/ 0 h 43"/>
                <a:gd name="T6" fmla="*/ 0 w 424"/>
                <a:gd name="T7" fmla="*/ 2 h 43"/>
                <a:gd name="T8" fmla="*/ 2 w 424"/>
                <a:gd name="T9" fmla="*/ 4 h 43"/>
                <a:gd name="T10" fmla="*/ 422 w 424"/>
                <a:gd name="T11" fmla="*/ 4 h 43"/>
                <a:gd name="T12" fmla="*/ 422 w 424"/>
                <a:gd name="T13" fmla="*/ 41 h 43"/>
                <a:gd name="T14" fmla="*/ 423 w 424"/>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43">
                  <a:moveTo>
                    <a:pt x="423" y="43"/>
                  </a:moveTo>
                  <a:lnTo>
                    <a:pt x="424" y="1"/>
                  </a:lnTo>
                  <a:lnTo>
                    <a:pt x="1" y="0"/>
                  </a:lnTo>
                  <a:lnTo>
                    <a:pt x="0" y="2"/>
                  </a:lnTo>
                  <a:lnTo>
                    <a:pt x="2" y="4"/>
                  </a:lnTo>
                  <a:lnTo>
                    <a:pt x="422" y="4"/>
                  </a:lnTo>
                  <a:lnTo>
                    <a:pt x="422" y="41"/>
                  </a:lnTo>
                  <a:lnTo>
                    <a:pt x="423" y="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44" name="Freeform 24"/>
            <p:cNvSpPr>
              <a:spLocks/>
            </p:cNvSpPr>
            <p:nvPr/>
          </p:nvSpPr>
          <p:spPr bwMode="auto">
            <a:xfrm>
              <a:off x="2679" y="3375"/>
              <a:ext cx="284" cy="28"/>
            </a:xfrm>
            <a:custGeom>
              <a:avLst/>
              <a:gdLst>
                <a:gd name="T0" fmla="*/ 2 w 423"/>
                <a:gd name="T1" fmla="*/ 0 h 41"/>
                <a:gd name="T2" fmla="*/ 0 w 423"/>
                <a:gd name="T3" fmla="*/ 0 h 41"/>
                <a:gd name="T4" fmla="*/ 0 w 423"/>
                <a:gd name="T5" fmla="*/ 40 h 41"/>
                <a:gd name="T6" fmla="*/ 423 w 423"/>
                <a:gd name="T7" fmla="*/ 41 h 41"/>
                <a:gd name="T8" fmla="*/ 422 w 423"/>
                <a:gd name="T9" fmla="*/ 39 h 41"/>
                <a:gd name="T10" fmla="*/ 2 w 423"/>
                <a:gd name="T11" fmla="*/ 39 h 41"/>
                <a:gd name="T12" fmla="*/ 2 w 42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23" h="41">
                  <a:moveTo>
                    <a:pt x="2" y="0"/>
                  </a:moveTo>
                  <a:lnTo>
                    <a:pt x="0" y="0"/>
                  </a:lnTo>
                  <a:lnTo>
                    <a:pt x="0" y="40"/>
                  </a:lnTo>
                  <a:lnTo>
                    <a:pt x="423" y="41"/>
                  </a:lnTo>
                  <a:lnTo>
                    <a:pt x="422"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45" name="Freeform 25"/>
            <p:cNvSpPr>
              <a:spLocks/>
            </p:cNvSpPr>
            <p:nvPr/>
          </p:nvSpPr>
          <p:spPr bwMode="auto">
            <a:xfrm>
              <a:off x="2679" y="3373"/>
              <a:ext cx="285" cy="30"/>
            </a:xfrm>
            <a:custGeom>
              <a:avLst/>
              <a:gdLst>
                <a:gd name="T0" fmla="*/ 423 w 424"/>
                <a:gd name="T1" fmla="*/ 44 h 44"/>
                <a:gd name="T2" fmla="*/ 424 w 424"/>
                <a:gd name="T3" fmla="*/ 1 h 44"/>
                <a:gd name="T4" fmla="*/ 1 w 424"/>
                <a:gd name="T5" fmla="*/ 0 h 44"/>
                <a:gd name="T6" fmla="*/ 0 w 424"/>
                <a:gd name="T7" fmla="*/ 3 h 44"/>
                <a:gd name="T8" fmla="*/ 2 w 424"/>
                <a:gd name="T9" fmla="*/ 5 h 44"/>
                <a:gd name="T10" fmla="*/ 422 w 424"/>
                <a:gd name="T11" fmla="*/ 5 h 44"/>
                <a:gd name="T12" fmla="*/ 422 w 424"/>
                <a:gd name="T13" fmla="*/ 42 h 44"/>
                <a:gd name="T14" fmla="*/ 423 w 42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44">
                  <a:moveTo>
                    <a:pt x="423" y="44"/>
                  </a:moveTo>
                  <a:lnTo>
                    <a:pt x="424" y="1"/>
                  </a:lnTo>
                  <a:lnTo>
                    <a:pt x="1" y="0"/>
                  </a:lnTo>
                  <a:lnTo>
                    <a:pt x="0" y="3"/>
                  </a:lnTo>
                  <a:lnTo>
                    <a:pt x="2" y="5"/>
                  </a:lnTo>
                  <a:lnTo>
                    <a:pt x="422" y="5"/>
                  </a:lnTo>
                  <a:lnTo>
                    <a:pt x="422" y="42"/>
                  </a:lnTo>
                  <a:lnTo>
                    <a:pt x="423"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46" name="Freeform 26"/>
            <p:cNvSpPr>
              <a:spLocks/>
            </p:cNvSpPr>
            <p:nvPr/>
          </p:nvSpPr>
          <p:spPr bwMode="auto">
            <a:xfrm>
              <a:off x="2963" y="3443"/>
              <a:ext cx="284" cy="27"/>
            </a:xfrm>
            <a:custGeom>
              <a:avLst/>
              <a:gdLst>
                <a:gd name="T0" fmla="*/ 0 w 421"/>
                <a:gd name="T1" fmla="*/ 0 h 40"/>
                <a:gd name="T2" fmla="*/ 0 w 421"/>
                <a:gd name="T3" fmla="*/ 40 h 40"/>
                <a:gd name="T4" fmla="*/ 421 w 421"/>
                <a:gd name="T5" fmla="*/ 40 h 40"/>
                <a:gd name="T6" fmla="*/ 421 w 421"/>
                <a:gd name="T7" fmla="*/ 0 h 40"/>
                <a:gd name="T8" fmla="*/ 0 w 421"/>
                <a:gd name="T9" fmla="*/ 0 h 40"/>
                <a:gd name="T10" fmla="*/ 0 w 421"/>
                <a:gd name="T11" fmla="*/ 0 h 40"/>
              </a:gdLst>
              <a:ahLst/>
              <a:cxnLst>
                <a:cxn ang="0">
                  <a:pos x="T0" y="T1"/>
                </a:cxn>
                <a:cxn ang="0">
                  <a:pos x="T2" y="T3"/>
                </a:cxn>
                <a:cxn ang="0">
                  <a:pos x="T4" y="T5"/>
                </a:cxn>
                <a:cxn ang="0">
                  <a:pos x="T6" y="T7"/>
                </a:cxn>
                <a:cxn ang="0">
                  <a:pos x="T8" y="T9"/>
                </a:cxn>
                <a:cxn ang="0">
                  <a:pos x="T10" y="T11"/>
                </a:cxn>
              </a:cxnLst>
              <a:rect l="0" t="0" r="r" b="b"/>
              <a:pathLst>
                <a:path w="421" h="40">
                  <a:moveTo>
                    <a:pt x="0" y="0"/>
                  </a:moveTo>
                  <a:lnTo>
                    <a:pt x="0" y="40"/>
                  </a:lnTo>
                  <a:lnTo>
                    <a:pt x="421" y="40"/>
                  </a:lnTo>
                  <a:lnTo>
                    <a:pt x="421"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47" name="Freeform 27"/>
            <p:cNvSpPr>
              <a:spLocks/>
            </p:cNvSpPr>
            <p:nvPr/>
          </p:nvSpPr>
          <p:spPr bwMode="auto">
            <a:xfrm>
              <a:off x="2963" y="3443"/>
              <a:ext cx="284" cy="27"/>
            </a:xfrm>
            <a:custGeom>
              <a:avLst/>
              <a:gdLst>
                <a:gd name="T0" fmla="*/ 2 w 422"/>
                <a:gd name="T1" fmla="*/ 0 h 41"/>
                <a:gd name="T2" fmla="*/ 0 w 422"/>
                <a:gd name="T3" fmla="*/ 0 h 41"/>
                <a:gd name="T4" fmla="*/ 0 w 422"/>
                <a:gd name="T5" fmla="*/ 40 h 41"/>
                <a:gd name="T6" fmla="*/ 422 w 422"/>
                <a:gd name="T7" fmla="*/ 41 h 41"/>
                <a:gd name="T8" fmla="*/ 421 w 422"/>
                <a:gd name="T9" fmla="*/ 39 h 41"/>
                <a:gd name="T10" fmla="*/ 2 w 422"/>
                <a:gd name="T11" fmla="*/ 39 h 41"/>
                <a:gd name="T12" fmla="*/ 2 w 422"/>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22" h="41">
                  <a:moveTo>
                    <a:pt x="2" y="0"/>
                  </a:moveTo>
                  <a:lnTo>
                    <a:pt x="0" y="0"/>
                  </a:lnTo>
                  <a:lnTo>
                    <a:pt x="0" y="40"/>
                  </a:lnTo>
                  <a:lnTo>
                    <a:pt x="422" y="41"/>
                  </a:lnTo>
                  <a:lnTo>
                    <a:pt x="421"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48" name="Freeform 28"/>
            <p:cNvSpPr>
              <a:spLocks/>
            </p:cNvSpPr>
            <p:nvPr/>
          </p:nvSpPr>
          <p:spPr bwMode="auto">
            <a:xfrm>
              <a:off x="2963" y="3440"/>
              <a:ext cx="285" cy="30"/>
            </a:xfrm>
            <a:custGeom>
              <a:avLst/>
              <a:gdLst>
                <a:gd name="T0" fmla="*/ 422 w 423"/>
                <a:gd name="T1" fmla="*/ 43 h 43"/>
                <a:gd name="T2" fmla="*/ 423 w 423"/>
                <a:gd name="T3" fmla="*/ 1 h 43"/>
                <a:gd name="T4" fmla="*/ 1 w 423"/>
                <a:gd name="T5" fmla="*/ 0 h 43"/>
                <a:gd name="T6" fmla="*/ 0 w 423"/>
                <a:gd name="T7" fmla="*/ 2 h 43"/>
                <a:gd name="T8" fmla="*/ 2 w 423"/>
                <a:gd name="T9" fmla="*/ 4 h 43"/>
                <a:gd name="T10" fmla="*/ 421 w 423"/>
                <a:gd name="T11" fmla="*/ 4 h 43"/>
                <a:gd name="T12" fmla="*/ 421 w 423"/>
                <a:gd name="T13" fmla="*/ 41 h 43"/>
                <a:gd name="T14" fmla="*/ 422 w 423"/>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43">
                  <a:moveTo>
                    <a:pt x="422" y="43"/>
                  </a:moveTo>
                  <a:lnTo>
                    <a:pt x="423" y="1"/>
                  </a:lnTo>
                  <a:lnTo>
                    <a:pt x="1" y="0"/>
                  </a:lnTo>
                  <a:lnTo>
                    <a:pt x="0" y="2"/>
                  </a:lnTo>
                  <a:lnTo>
                    <a:pt x="2" y="4"/>
                  </a:lnTo>
                  <a:lnTo>
                    <a:pt x="421" y="4"/>
                  </a:lnTo>
                  <a:lnTo>
                    <a:pt x="421" y="41"/>
                  </a:lnTo>
                  <a:lnTo>
                    <a:pt x="422" y="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49" name="Freeform 29"/>
            <p:cNvSpPr>
              <a:spLocks/>
            </p:cNvSpPr>
            <p:nvPr/>
          </p:nvSpPr>
          <p:spPr bwMode="auto">
            <a:xfrm>
              <a:off x="2963" y="3415"/>
              <a:ext cx="284" cy="28"/>
            </a:xfrm>
            <a:custGeom>
              <a:avLst/>
              <a:gdLst>
                <a:gd name="T0" fmla="*/ 0 w 421"/>
                <a:gd name="T1" fmla="*/ 0 h 40"/>
                <a:gd name="T2" fmla="*/ 0 w 421"/>
                <a:gd name="T3" fmla="*/ 40 h 40"/>
                <a:gd name="T4" fmla="*/ 421 w 421"/>
                <a:gd name="T5" fmla="*/ 40 h 40"/>
                <a:gd name="T6" fmla="*/ 421 w 421"/>
                <a:gd name="T7" fmla="*/ 0 h 40"/>
                <a:gd name="T8" fmla="*/ 0 w 421"/>
                <a:gd name="T9" fmla="*/ 0 h 40"/>
                <a:gd name="T10" fmla="*/ 0 w 421"/>
                <a:gd name="T11" fmla="*/ 0 h 40"/>
              </a:gdLst>
              <a:ahLst/>
              <a:cxnLst>
                <a:cxn ang="0">
                  <a:pos x="T0" y="T1"/>
                </a:cxn>
                <a:cxn ang="0">
                  <a:pos x="T2" y="T3"/>
                </a:cxn>
                <a:cxn ang="0">
                  <a:pos x="T4" y="T5"/>
                </a:cxn>
                <a:cxn ang="0">
                  <a:pos x="T6" y="T7"/>
                </a:cxn>
                <a:cxn ang="0">
                  <a:pos x="T8" y="T9"/>
                </a:cxn>
                <a:cxn ang="0">
                  <a:pos x="T10" y="T11"/>
                </a:cxn>
              </a:cxnLst>
              <a:rect l="0" t="0" r="r" b="b"/>
              <a:pathLst>
                <a:path w="421" h="40">
                  <a:moveTo>
                    <a:pt x="0" y="0"/>
                  </a:moveTo>
                  <a:lnTo>
                    <a:pt x="0" y="40"/>
                  </a:lnTo>
                  <a:lnTo>
                    <a:pt x="421" y="40"/>
                  </a:lnTo>
                  <a:lnTo>
                    <a:pt x="421"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50" name="Freeform 30"/>
            <p:cNvSpPr>
              <a:spLocks/>
            </p:cNvSpPr>
            <p:nvPr/>
          </p:nvSpPr>
          <p:spPr bwMode="auto">
            <a:xfrm>
              <a:off x="2963" y="3415"/>
              <a:ext cx="284" cy="28"/>
            </a:xfrm>
            <a:custGeom>
              <a:avLst/>
              <a:gdLst>
                <a:gd name="T0" fmla="*/ 2 w 422"/>
                <a:gd name="T1" fmla="*/ 0 h 41"/>
                <a:gd name="T2" fmla="*/ 0 w 422"/>
                <a:gd name="T3" fmla="*/ 0 h 41"/>
                <a:gd name="T4" fmla="*/ 0 w 422"/>
                <a:gd name="T5" fmla="*/ 40 h 41"/>
                <a:gd name="T6" fmla="*/ 422 w 422"/>
                <a:gd name="T7" fmla="*/ 41 h 41"/>
                <a:gd name="T8" fmla="*/ 421 w 422"/>
                <a:gd name="T9" fmla="*/ 39 h 41"/>
                <a:gd name="T10" fmla="*/ 2 w 422"/>
                <a:gd name="T11" fmla="*/ 39 h 41"/>
                <a:gd name="T12" fmla="*/ 2 w 422"/>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22" h="41">
                  <a:moveTo>
                    <a:pt x="2" y="0"/>
                  </a:moveTo>
                  <a:lnTo>
                    <a:pt x="0" y="0"/>
                  </a:lnTo>
                  <a:lnTo>
                    <a:pt x="0" y="40"/>
                  </a:lnTo>
                  <a:lnTo>
                    <a:pt x="422" y="41"/>
                  </a:lnTo>
                  <a:lnTo>
                    <a:pt x="421"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51" name="Freeform 31"/>
            <p:cNvSpPr>
              <a:spLocks/>
            </p:cNvSpPr>
            <p:nvPr/>
          </p:nvSpPr>
          <p:spPr bwMode="auto">
            <a:xfrm>
              <a:off x="2963" y="3414"/>
              <a:ext cx="285" cy="29"/>
            </a:xfrm>
            <a:custGeom>
              <a:avLst/>
              <a:gdLst>
                <a:gd name="T0" fmla="*/ 422 w 423"/>
                <a:gd name="T1" fmla="*/ 44 h 44"/>
                <a:gd name="T2" fmla="*/ 423 w 423"/>
                <a:gd name="T3" fmla="*/ 2 h 44"/>
                <a:gd name="T4" fmla="*/ 1 w 423"/>
                <a:gd name="T5" fmla="*/ 0 h 44"/>
                <a:gd name="T6" fmla="*/ 0 w 423"/>
                <a:gd name="T7" fmla="*/ 3 h 44"/>
                <a:gd name="T8" fmla="*/ 2 w 423"/>
                <a:gd name="T9" fmla="*/ 5 h 44"/>
                <a:gd name="T10" fmla="*/ 421 w 423"/>
                <a:gd name="T11" fmla="*/ 5 h 44"/>
                <a:gd name="T12" fmla="*/ 421 w 423"/>
                <a:gd name="T13" fmla="*/ 42 h 44"/>
                <a:gd name="T14" fmla="*/ 422 w 423"/>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44">
                  <a:moveTo>
                    <a:pt x="422" y="44"/>
                  </a:moveTo>
                  <a:lnTo>
                    <a:pt x="423" y="2"/>
                  </a:lnTo>
                  <a:lnTo>
                    <a:pt x="1" y="0"/>
                  </a:lnTo>
                  <a:lnTo>
                    <a:pt x="0" y="3"/>
                  </a:lnTo>
                  <a:lnTo>
                    <a:pt x="2" y="5"/>
                  </a:lnTo>
                  <a:lnTo>
                    <a:pt x="421" y="5"/>
                  </a:lnTo>
                  <a:lnTo>
                    <a:pt x="421" y="42"/>
                  </a:lnTo>
                  <a:lnTo>
                    <a:pt x="422"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52" name="Freeform 32"/>
            <p:cNvSpPr>
              <a:spLocks/>
            </p:cNvSpPr>
            <p:nvPr/>
          </p:nvSpPr>
          <p:spPr bwMode="auto">
            <a:xfrm>
              <a:off x="2963" y="3388"/>
              <a:ext cx="284" cy="27"/>
            </a:xfrm>
            <a:custGeom>
              <a:avLst/>
              <a:gdLst>
                <a:gd name="T0" fmla="*/ 0 w 421"/>
                <a:gd name="T1" fmla="*/ 0 h 41"/>
                <a:gd name="T2" fmla="*/ 0 w 421"/>
                <a:gd name="T3" fmla="*/ 41 h 41"/>
                <a:gd name="T4" fmla="*/ 421 w 421"/>
                <a:gd name="T5" fmla="*/ 41 h 41"/>
                <a:gd name="T6" fmla="*/ 421 w 421"/>
                <a:gd name="T7" fmla="*/ 0 h 41"/>
                <a:gd name="T8" fmla="*/ 0 w 421"/>
                <a:gd name="T9" fmla="*/ 0 h 41"/>
                <a:gd name="T10" fmla="*/ 0 w 421"/>
                <a:gd name="T11" fmla="*/ 0 h 41"/>
              </a:gdLst>
              <a:ahLst/>
              <a:cxnLst>
                <a:cxn ang="0">
                  <a:pos x="T0" y="T1"/>
                </a:cxn>
                <a:cxn ang="0">
                  <a:pos x="T2" y="T3"/>
                </a:cxn>
                <a:cxn ang="0">
                  <a:pos x="T4" y="T5"/>
                </a:cxn>
                <a:cxn ang="0">
                  <a:pos x="T6" y="T7"/>
                </a:cxn>
                <a:cxn ang="0">
                  <a:pos x="T8" y="T9"/>
                </a:cxn>
                <a:cxn ang="0">
                  <a:pos x="T10" y="T11"/>
                </a:cxn>
              </a:cxnLst>
              <a:rect l="0" t="0" r="r" b="b"/>
              <a:pathLst>
                <a:path w="421" h="41">
                  <a:moveTo>
                    <a:pt x="0" y="0"/>
                  </a:moveTo>
                  <a:lnTo>
                    <a:pt x="0" y="41"/>
                  </a:lnTo>
                  <a:lnTo>
                    <a:pt x="421" y="41"/>
                  </a:lnTo>
                  <a:lnTo>
                    <a:pt x="421"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53" name="Freeform 33"/>
            <p:cNvSpPr>
              <a:spLocks/>
            </p:cNvSpPr>
            <p:nvPr/>
          </p:nvSpPr>
          <p:spPr bwMode="auto">
            <a:xfrm>
              <a:off x="2963" y="3388"/>
              <a:ext cx="284" cy="28"/>
            </a:xfrm>
            <a:custGeom>
              <a:avLst/>
              <a:gdLst>
                <a:gd name="T0" fmla="*/ 2 w 422"/>
                <a:gd name="T1" fmla="*/ 0 h 42"/>
                <a:gd name="T2" fmla="*/ 0 w 422"/>
                <a:gd name="T3" fmla="*/ 0 h 42"/>
                <a:gd name="T4" fmla="*/ 0 w 422"/>
                <a:gd name="T5" fmla="*/ 41 h 42"/>
                <a:gd name="T6" fmla="*/ 422 w 422"/>
                <a:gd name="T7" fmla="*/ 42 h 42"/>
                <a:gd name="T8" fmla="*/ 421 w 422"/>
                <a:gd name="T9" fmla="*/ 40 h 42"/>
                <a:gd name="T10" fmla="*/ 2 w 422"/>
                <a:gd name="T11" fmla="*/ 40 h 42"/>
                <a:gd name="T12" fmla="*/ 2 w 422"/>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22" h="42">
                  <a:moveTo>
                    <a:pt x="2" y="0"/>
                  </a:moveTo>
                  <a:lnTo>
                    <a:pt x="0" y="0"/>
                  </a:lnTo>
                  <a:lnTo>
                    <a:pt x="0" y="41"/>
                  </a:lnTo>
                  <a:lnTo>
                    <a:pt x="422" y="42"/>
                  </a:lnTo>
                  <a:lnTo>
                    <a:pt x="421" y="40"/>
                  </a:lnTo>
                  <a:lnTo>
                    <a:pt x="2" y="40"/>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56" name="Freeform 36"/>
            <p:cNvSpPr>
              <a:spLocks/>
            </p:cNvSpPr>
            <p:nvPr/>
          </p:nvSpPr>
          <p:spPr bwMode="auto">
            <a:xfrm>
              <a:off x="3247" y="3428"/>
              <a:ext cx="284" cy="29"/>
            </a:xfrm>
            <a:custGeom>
              <a:avLst/>
              <a:gdLst>
                <a:gd name="T0" fmla="*/ 2 w 423"/>
                <a:gd name="T1" fmla="*/ 0 h 42"/>
                <a:gd name="T2" fmla="*/ 0 w 423"/>
                <a:gd name="T3" fmla="*/ 0 h 42"/>
                <a:gd name="T4" fmla="*/ 0 w 423"/>
                <a:gd name="T5" fmla="*/ 41 h 42"/>
                <a:gd name="T6" fmla="*/ 423 w 423"/>
                <a:gd name="T7" fmla="*/ 42 h 42"/>
                <a:gd name="T8" fmla="*/ 422 w 423"/>
                <a:gd name="T9" fmla="*/ 39 h 42"/>
                <a:gd name="T10" fmla="*/ 2 w 423"/>
                <a:gd name="T11" fmla="*/ 39 h 42"/>
                <a:gd name="T12" fmla="*/ 2 w 42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23" h="42">
                  <a:moveTo>
                    <a:pt x="2" y="0"/>
                  </a:moveTo>
                  <a:lnTo>
                    <a:pt x="0" y="0"/>
                  </a:lnTo>
                  <a:lnTo>
                    <a:pt x="0" y="41"/>
                  </a:lnTo>
                  <a:lnTo>
                    <a:pt x="423" y="42"/>
                  </a:lnTo>
                  <a:lnTo>
                    <a:pt x="422"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57" name="Freeform 37"/>
            <p:cNvSpPr>
              <a:spLocks/>
            </p:cNvSpPr>
            <p:nvPr/>
          </p:nvSpPr>
          <p:spPr bwMode="auto">
            <a:xfrm>
              <a:off x="3247" y="3427"/>
              <a:ext cx="284" cy="30"/>
            </a:xfrm>
            <a:custGeom>
              <a:avLst/>
              <a:gdLst>
                <a:gd name="T0" fmla="*/ 423 w 424"/>
                <a:gd name="T1" fmla="*/ 44 h 44"/>
                <a:gd name="T2" fmla="*/ 424 w 424"/>
                <a:gd name="T3" fmla="*/ 1 h 44"/>
                <a:gd name="T4" fmla="*/ 1 w 424"/>
                <a:gd name="T5" fmla="*/ 0 h 44"/>
                <a:gd name="T6" fmla="*/ 0 w 424"/>
                <a:gd name="T7" fmla="*/ 2 h 44"/>
                <a:gd name="T8" fmla="*/ 2 w 424"/>
                <a:gd name="T9" fmla="*/ 5 h 44"/>
                <a:gd name="T10" fmla="*/ 422 w 424"/>
                <a:gd name="T11" fmla="*/ 5 h 44"/>
                <a:gd name="T12" fmla="*/ 422 w 424"/>
                <a:gd name="T13" fmla="*/ 41 h 44"/>
                <a:gd name="T14" fmla="*/ 423 w 42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44">
                  <a:moveTo>
                    <a:pt x="423" y="44"/>
                  </a:moveTo>
                  <a:lnTo>
                    <a:pt x="424" y="1"/>
                  </a:lnTo>
                  <a:lnTo>
                    <a:pt x="1" y="0"/>
                  </a:lnTo>
                  <a:lnTo>
                    <a:pt x="0" y="2"/>
                  </a:lnTo>
                  <a:lnTo>
                    <a:pt x="2" y="5"/>
                  </a:lnTo>
                  <a:lnTo>
                    <a:pt x="422" y="5"/>
                  </a:lnTo>
                  <a:lnTo>
                    <a:pt x="422" y="41"/>
                  </a:lnTo>
                  <a:lnTo>
                    <a:pt x="423"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59" name="Freeform 39"/>
            <p:cNvSpPr>
              <a:spLocks/>
            </p:cNvSpPr>
            <p:nvPr/>
          </p:nvSpPr>
          <p:spPr bwMode="auto">
            <a:xfrm>
              <a:off x="3247" y="3401"/>
              <a:ext cx="284" cy="29"/>
            </a:xfrm>
            <a:custGeom>
              <a:avLst/>
              <a:gdLst>
                <a:gd name="T0" fmla="*/ 2 w 423"/>
                <a:gd name="T1" fmla="*/ 0 h 41"/>
                <a:gd name="T2" fmla="*/ 0 w 423"/>
                <a:gd name="T3" fmla="*/ 0 h 41"/>
                <a:gd name="T4" fmla="*/ 0 w 423"/>
                <a:gd name="T5" fmla="*/ 40 h 41"/>
                <a:gd name="T6" fmla="*/ 423 w 423"/>
                <a:gd name="T7" fmla="*/ 41 h 41"/>
                <a:gd name="T8" fmla="*/ 422 w 423"/>
                <a:gd name="T9" fmla="*/ 39 h 41"/>
                <a:gd name="T10" fmla="*/ 2 w 423"/>
                <a:gd name="T11" fmla="*/ 39 h 41"/>
                <a:gd name="T12" fmla="*/ 2 w 42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23" h="41">
                  <a:moveTo>
                    <a:pt x="2" y="0"/>
                  </a:moveTo>
                  <a:lnTo>
                    <a:pt x="0" y="0"/>
                  </a:lnTo>
                  <a:lnTo>
                    <a:pt x="0" y="40"/>
                  </a:lnTo>
                  <a:lnTo>
                    <a:pt x="423" y="41"/>
                  </a:lnTo>
                  <a:lnTo>
                    <a:pt x="422"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60" name="Freeform 40"/>
            <p:cNvSpPr>
              <a:spLocks/>
            </p:cNvSpPr>
            <p:nvPr/>
          </p:nvSpPr>
          <p:spPr bwMode="auto">
            <a:xfrm>
              <a:off x="3247" y="3400"/>
              <a:ext cx="284" cy="30"/>
            </a:xfrm>
            <a:custGeom>
              <a:avLst/>
              <a:gdLst>
                <a:gd name="T0" fmla="*/ 423 w 424"/>
                <a:gd name="T1" fmla="*/ 43 h 43"/>
                <a:gd name="T2" fmla="*/ 424 w 424"/>
                <a:gd name="T3" fmla="*/ 1 h 43"/>
                <a:gd name="T4" fmla="*/ 1 w 424"/>
                <a:gd name="T5" fmla="*/ 0 h 43"/>
                <a:gd name="T6" fmla="*/ 0 w 424"/>
                <a:gd name="T7" fmla="*/ 2 h 43"/>
                <a:gd name="T8" fmla="*/ 2 w 424"/>
                <a:gd name="T9" fmla="*/ 4 h 43"/>
                <a:gd name="T10" fmla="*/ 422 w 424"/>
                <a:gd name="T11" fmla="*/ 4 h 43"/>
                <a:gd name="T12" fmla="*/ 422 w 424"/>
                <a:gd name="T13" fmla="*/ 41 h 43"/>
                <a:gd name="T14" fmla="*/ 423 w 424"/>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43">
                  <a:moveTo>
                    <a:pt x="423" y="43"/>
                  </a:moveTo>
                  <a:lnTo>
                    <a:pt x="424" y="1"/>
                  </a:lnTo>
                  <a:lnTo>
                    <a:pt x="1" y="0"/>
                  </a:lnTo>
                  <a:lnTo>
                    <a:pt x="0" y="2"/>
                  </a:lnTo>
                  <a:lnTo>
                    <a:pt x="2" y="4"/>
                  </a:lnTo>
                  <a:lnTo>
                    <a:pt x="422" y="4"/>
                  </a:lnTo>
                  <a:lnTo>
                    <a:pt x="422" y="41"/>
                  </a:lnTo>
                  <a:lnTo>
                    <a:pt x="423" y="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61" name="Freeform 41"/>
            <p:cNvSpPr>
              <a:spLocks/>
            </p:cNvSpPr>
            <p:nvPr/>
          </p:nvSpPr>
          <p:spPr bwMode="auto">
            <a:xfrm>
              <a:off x="3531" y="3415"/>
              <a:ext cx="284" cy="28"/>
            </a:xfrm>
            <a:custGeom>
              <a:avLst/>
              <a:gdLst>
                <a:gd name="T0" fmla="*/ 0 w 421"/>
                <a:gd name="T1" fmla="*/ 0 h 40"/>
                <a:gd name="T2" fmla="*/ 0 w 421"/>
                <a:gd name="T3" fmla="*/ 40 h 40"/>
                <a:gd name="T4" fmla="*/ 421 w 421"/>
                <a:gd name="T5" fmla="*/ 40 h 40"/>
                <a:gd name="T6" fmla="*/ 421 w 421"/>
                <a:gd name="T7" fmla="*/ 0 h 40"/>
                <a:gd name="T8" fmla="*/ 0 w 421"/>
                <a:gd name="T9" fmla="*/ 0 h 40"/>
                <a:gd name="T10" fmla="*/ 0 w 421"/>
                <a:gd name="T11" fmla="*/ 0 h 40"/>
              </a:gdLst>
              <a:ahLst/>
              <a:cxnLst>
                <a:cxn ang="0">
                  <a:pos x="T0" y="T1"/>
                </a:cxn>
                <a:cxn ang="0">
                  <a:pos x="T2" y="T3"/>
                </a:cxn>
                <a:cxn ang="0">
                  <a:pos x="T4" y="T5"/>
                </a:cxn>
                <a:cxn ang="0">
                  <a:pos x="T6" y="T7"/>
                </a:cxn>
                <a:cxn ang="0">
                  <a:pos x="T8" y="T9"/>
                </a:cxn>
                <a:cxn ang="0">
                  <a:pos x="T10" y="T11"/>
                </a:cxn>
              </a:cxnLst>
              <a:rect l="0" t="0" r="r" b="b"/>
              <a:pathLst>
                <a:path w="421" h="40">
                  <a:moveTo>
                    <a:pt x="0" y="0"/>
                  </a:moveTo>
                  <a:lnTo>
                    <a:pt x="0" y="40"/>
                  </a:lnTo>
                  <a:lnTo>
                    <a:pt x="421" y="40"/>
                  </a:lnTo>
                  <a:lnTo>
                    <a:pt x="421"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62" name="Freeform 42"/>
            <p:cNvSpPr>
              <a:spLocks/>
            </p:cNvSpPr>
            <p:nvPr/>
          </p:nvSpPr>
          <p:spPr bwMode="auto">
            <a:xfrm>
              <a:off x="3530" y="3415"/>
              <a:ext cx="285" cy="28"/>
            </a:xfrm>
            <a:custGeom>
              <a:avLst/>
              <a:gdLst>
                <a:gd name="T0" fmla="*/ 2 w 422"/>
                <a:gd name="T1" fmla="*/ 0 h 41"/>
                <a:gd name="T2" fmla="*/ 0 w 422"/>
                <a:gd name="T3" fmla="*/ 0 h 41"/>
                <a:gd name="T4" fmla="*/ 0 w 422"/>
                <a:gd name="T5" fmla="*/ 40 h 41"/>
                <a:gd name="T6" fmla="*/ 422 w 422"/>
                <a:gd name="T7" fmla="*/ 41 h 41"/>
                <a:gd name="T8" fmla="*/ 421 w 422"/>
                <a:gd name="T9" fmla="*/ 39 h 41"/>
                <a:gd name="T10" fmla="*/ 2 w 422"/>
                <a:gd name="T11" fmla="*/ 39 h 41"/>
                <a:gd name="T12" fmla="*/ 2 w 422"/>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22" h="41">
                  <a:moveTo>
                    <a:pt x="2" y="0"/>
                  </a:moveTo>
                  <a:lnTo>
                    <a:pt x="0" y="0"/>
                  </a:lnTo>
                  <a:lnTo>
                    <a:pt x="0" y="40"/>
                  </a:lnTo>
                  <a:lnTo>
                    <a:pt x="422" y="41"/>
                  </a:lnTo>
                  <a:lnTo>
                    <a:pt x="421"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63" name="Freeform 43"/>
            <p:cNvSpPr>
              <a:spLocks/>
            </p:cNvSpPr>
            <p:nvPr/>
          </p:nvSpPr>
          <p:spPr bwMode="auto">
            <a:xfrm>
              <a:off x="3530" y="3414"/>
              <a:ext cx="285" cy="29"/>
            </a:xfrm>
            <a:custGeom>
              <a:avLst/>
              <a:gdLst>
                <a:gd name="T0" fmla="*/ 422 w 424"/>
                <a:gd name="T1" fmla="*/ 44 h 44"/>
                <a:gd name="T2" fmla="*/ 424 w 424"/>
                <a:gd name="T3" fmla="*/ 2 h 44"/>
                <a:gd name="T4" fmla="*/ 1 w 424"/>
                <a:gd name="T5" fmla="*/ 0 h 44"/>
                <a:gd name="T6" fmla="*/ 0 w 424"/>
                <a:gd name="T7" fmla="*/ 3 h 44"/>
                <a:gd name="T8" fmla="*/ 2 w 424"/>
                <a:gd name="T9" fmla="*/ 5 h 44"/>
                <a:gd name="T10" fmla="*/ 421 w 424"/>
                <a:gd name="T11" fmla="*/ 5 h 44"/>
                <a:gd name="T12" fmla="*/ 421 w 424"/>
                <a:gd name="T13" fmla="*/ 42 h 44"/>
                <a:gd name="T14" fmla="*/ 422 w 42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44">
                  <a:moveTo>
                    <a:pt x="422" y="44"/>
                  </a:moveTo>
                  <a:lnTo>
                    <a:pt x="424" y="2"/>
                  </a:lnTo>
                  <a:lnTo>
                    <a:pt x="1" y="0"/>
                  </a:lnTo>
                  <a:lnTo>
                    <a:pt x="0" y="3"/>
                  </a:lnTo>
                  <a:lnTo>
                    <a:pt x="2" y="5"/>
                  </a:lnTo>
                  <a:lnTo>
                    <a:pt x="421" y="5"/>
                  </a:lnTo>
                  <a:lnTo>
                    <a:pt x="421" y="42"/>
                  </a:lnTo>
                  <a:lnTo>
                    <a:pt x="422"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64" name="Freeform 44"/>
            <p:cNvSpPr>
              <a:spLocks/>
            </p:cNvSpPr>
            <p:nvPr/>
          </p:nvSpPr>
          <p:spPr bwMode="auto">
            <a:xfrm>
              <a:off x="2111" y="3435"/>
              <a:ext cx="285" cy="27"/>
            </a:xfrm>
            <a:custGeom>
              <a:avLst/>
              <a:gdLst>
                <a:gd name="T0" fmla="*/ 0 w 423"/>
                <a:gd name="T1" fmla="*/ 0 h 40"/>
                <a:gd name="T2" fmla="*/ 0 w 423"/>
                <a:gd name="T3" fmla="*/ 40 h 40"/>
                <a:gd name="T4" fmla="*/ 423 w 423"/>
                <a:gd name="T5" fmla="*/ 40 h 40"/>
                <a:gd name="T6" fmla="*/ 423 w 423"/>
                <a:gd name="T7" fmla="*/ 0 h 40"/>
                <a:gd name="T8" fmla="*/ 0 w 423"/>
                <a:gd name="T9" fmla="*/ 0 h 40"/>
                <a:gd name="T10" fmla="*/ 0 w 423"/>
                <a:gd name="T11" fmla="*/ 0 h 40"/>
              </a:gdLst>
              <a:ahLst/>
              <a:cxnLst>
                <a:cxn ang="0">
                  <a:pos x="T0" y="T1"/>
                </a:cxn>
                <a:cxn ang="0">
                  <a:pos x="T2" y="T3"/>
                </a:cxn>
                <a:cxn ang="0">
                  <a:pos x="T4" y="T5"/>
                </a:cxn>
                <a:cxn ang="0">
                  <a:pos x="T6" y="T7"/>
                </a:cxn>
                <a:cxn ang="0">
                  <a:pos x="T8" y="T9"/>
                </a:cxn>
                <a:cxn ang="0">
                  <a:pos x="T10" y="T11"/>
                </a:cxn>
              </a:cxnLst>
              <a:rect l="0" t="0" r="r" b="b"/>
              <a:pathLst>
                <a:path w="423" h="40">
                  <a:moveTo>
                    <a:pt x="0" y="0"/>
                  </a:moveTo>
                  <a:lnTo>
                    <a:pt x="0" y="40"/>
                  </a:lnTo>
                  <a:lnTo>
                    <a:pt x="423" y="40"/>
                  </a:lnTo>
                  <a:lnTo>
                    <a:pt x="423"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65" name="Freeform 45"/>
            <p:cNvSpPr>
              <a:spLocks/>
            </p:cNvSpPr>
            <p:nvPr/>
          </p:nvSpPr>
          <p:spPr bwMode="auto">
            <a:xfrm>
              <a:off x="2111" y="3435"/>
              <a:ext cx="285" cy="27"/>
            </a:xfrm>
            <a:custGeom>
              <a:avLst/>
              <a:gdLst>
                <a:gd name="T0" fmla="*/ 2 w 424"/>
                <a:gd name="T1" fmla="*/ 0 h 41"/>
                <a:gd name="T2" fmla="*/ 0 w 424"/>
                <a:gd name="T3" fmla="*/ 0 h 41"/>
                <a:gd name="T4" fmla="*/ 0 w 424"/>
                <a:gd name="T5" fmla="*/ 40 h 41"/>
                <a:gd name="T6" fmla="*/ 424 w 424"/>
                <a:gd name="T7" fmla="*/ 41 h 41"/>
                <a:gd name="T8" fmla="*/ 422 w 424"/>
                <a:gd name="T9" fmla="*/ 39 h 41"/>
                <a:gd name="T10" fmla="*/ 2 w 424"/>
                <a:gd name="T11" fmla="*/ 39 h 41"/>
                <a:gd name="T12" fmla="*/ 2 w 424"/>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24" h="41">
                  <a:moveTo>
                    <a:pt x="2" y="0"/>
                  </a:moveTo>
                  <a:lnTo>
                    <a:pt x="0" y="0"/>
                  </a:lnTo>
                  <a:lnTo>
                    <a:pt x="0" y="40"/>
                  </a:lnTo>
                  <a:lnTo>
                    <a:pt x="424" y="41"/>
                  </a:lnTo>
                  <a:lnTo>
                    <a:pt x="422"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66" name="Freeform 46"/>
            <p:cNvSpPr>
              <a:spLocks/>
            </p:cNvSpPr>
            <p:nvPr/>
          </p:nvSpPr>
          <p:spPr bwMode="auto">
            <a:xfrm>
              <a:off x="2111" y="3434"/>
              <a:ext cx="285" cy="28"/>
            </a:xfrm>
            <a:custGeom>
              <a:avLst/>
              <a:gdLst>
                <a:gd name="T0" fmla="*/ 424 w 425"/>
                <a:gd name="T1" fmla="*/ 44 h 44"/>
                <a:gd name="T2" fmla="*/ 425 w 425"/>
                <a:gd name="T3" fmla="*/ 1 h 44"/>
                <a:gd name="T4" fmla="*/ 1 w 425"/>
                <a:gd name="T5" fmla="*/ 0 h 44"/>
                <a:gd name="T6" fmla="*/ 0 w 425"/>
                <a:gd name="T7" fmla="*/ 3 h 44"/>
                <a:gd name="T8" fmla="*/ 2 w 425"/>
                <a:gd name="T9" fmla="*/ 5 h 44"/>
                <a:gd name="T10" fmla="*/ 422 w 425"/>
                <a:gd name="T11" fmla="*/ 5 h 44"/>
                <a:gd name="T12" fmla="*/ 422 w 425"/>
                <a:gd name="T13" fmla="*/ 42 h 44"/>
                <a:gd name="T14" fmla="*/ 424 w 425"/>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5" h="44">
                  <a:moveTo>
                    <a:pt x="424" y="44"/>
                  </a:moveTo>
                  <a:lnTo>
                    <a:pt x="425" y="1"/>
                  </a:lnTo>
                  <a:lnTo>
                    <a:pt x="1" y="0"/>
                  </a:lnTo>
                  <a:lnTo>
                    <a:pt x="0" y="3"/>
                  </a:lnTo>
                  <a:lnTo>
                    <a:pt x="2" y="5"/>
                  </a:lnTo>
                  <a:lnTo>
                    <a:pt x="422" y="5"/>
                  </a:lnTo>
                  <a:lnTo>
                    <a:pt x="422" y="42"/>
                  </a:lnTo>
                  <a:lnTo>
                    <a:pt x="424"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67" name="Freeform 47"/>
            <p:cNvSpPr>
              <a:spLocks/>
            </p:cNvSpPr>
            <p:nvPr/>
          </p:nvSpPr>
          <p:spPr bwMode="auto">
            <a:xfrm>
              <a:off x="2111" y="3407"/>
              <a:ext cx="285" cy="27"/>
            </a:xfrm>
            <a:custGeom>
              <a:avLst/>
              <a:gdLst>
                <a:gd name="T0" fmla="*/ 0 w 423"/>
                <a:gd name="T1" fmla="*/ 0 h 40"/>
                <a:gd name="T2" fmla="*/ 0 w 423"/>
                <a:gd name="T3" fmla="*/ 40 h 40"/>
                <a:gd name="T4" fmla="*/ 423 w 423"/>
                <a:gd name="T5" fmla="*/ 40 h 40"/>
                <a:gd name="T6" fmla="*/ 423 w 423"/>
                <a:gd name="T7" fmla="*/ 0 h 40"/>
                <a:gd name="T8" fmla="*/ 0 w 423"/>
                <a:gd name="T9" fmla="*/ 0 h 40"/>
                <a:gd name="T10" fmla="*/ 0 w 423"/>
                <a:gd name="T11" fmla="*/ 0 h 40"/>
              </a:gdLst>
              <a:ahLst/>
              <a:cxnLst>
                <a:cxn ang="0">
                  <a:pos x="T0" y="T1"/>
                </a:cxn>
                <a:cxn ang="0">
                  <a:pos x="T2" y="T3"/>
                </a:cxn>
                <a:cxn ang="0">
                  <a:pos x="T4" y="T5"/>
                </a:cxn>
                <a:cxn ang="0">
                  <a:pos x="T6" y="T7"/>
                </a:cxn>
                <a:cxn ang="0">
                  <a:pos x="T8" y="T9"/>
                </a:cxn>
                <a:cxn ang="0">
                  <a:pos x="T10" y="T11"/>
                </a:cxn>
              </a:cxnLst>
              <a:rect l="0" t="0" r="r" b="b"/>
              <a:pathLst>
                <a:path w="423" h="40">
                  <a:moveTo>
                    <a:pt x="0" y="0"/>
                  </a:moveTo>
                  <a:lnTo>
                    <a:pt x="0" y="40"/>
                  </a:lnTo>
                  <a:lnTo>
                    <a:pt x="423" y="40"/>
                  </a:lnTo>
                  <a:lnTo>
                    <a:pt x="423"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68" name="Freeform 48"/>
            <p:cNvSpPr>
              <a:spLocks/>
            </p:cNvSpPr>
            <p:nvPr/>
          </p:nvSpPr>
          <p:spPr bwMode="auto">
            <a:xfrm>
              <a:off x="2111" y="3407"/>
              <a:ext cx="285" cy="28"/>
            </a:xfrm>
            <a:custGeom>
              <a:avLst/>
              <a:gdLst>
                <a:gd name="T0" fmla="*/ 2 w 424"/>
                <a:gd name="T1" fmla="*/ 0 h 42"/>
                <a:gd name="T2" fmla="*/ 0 w 424"/>
                <a:gd name="T3" fmla="*/ 0 h 42"/>
                <a:gd name="T4" fmla="*/ 0 w 424"/>
                <a:gd name="T5" fmla="*/ 40 h 42"/>
                <a:gd name="T6" fmla="*/ 424 w 424"/>
                <a:gd name="T7" fmla="*/ 42 h 42"/>
                <a:gd name="T8" fmla="*/ 422 w 424"/>
                <a:gd name="T9" fmla="*/ 39 h 42"/>
                <a:gd name="T10" fmla="*/ 2 w 424"/>
                <a:gd name="T11" fmla="*/ 39 h 42"/>
                <a:gd name="T12" fmla="*/ 2 w 424"/>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24" h="42">
                  <a:moveTo>
                    <a:pt x="2" y="0"/>
                  </a:moveTo>
                  <a:lnTo>
                    <a:pt x="0" y="0"/>
                  </a:lnTo>
                  <a:lnTo>
                    <a:pt x="0" y="40"/>
                  </a:lnTo>
                  <a:lnTo>
                    <a:pt x="424" y="42"/>
                  </a:lnTo>
                  <a:lnTo>
                    <a:pt x="422" y="39"/>
                  </a:lnTo>
                  <a:lnTo>
                    <a:pt x="2" y="39"/>
                  </a:lnTo>
                  <a:lnTo>
                    <a:pt x="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69" name="Freeform 49"/>
            <p:cNvSpPr>
              <a:spLocks/>
            </p:cNvSpPr>
            <p:nvPr/>
          </p:nvSpPr>
          <p:spPr bwMode="auto">
            <a:xfrm>
              <a:off x="2111" y="3405"/>
              <a:ext cx="285" cy="30"/>
            </a:xfrm>
            <a:custGeom>
              <a:avLst/>
              <a:gdLst>
                <a:gd name="T0" fmla="*/ 424 w 425"/>
                <a:gd name="T1" fmla="*/ 44 h 44"/>
                <a:gd name="T2" fmla="*/ 425 w 425"/>
                <a:gd name="T3" fmla="*/ 1 h 44"/>
                <a:gd name="T4" fmla="*/ 1 w 425"/>
                <a:gd name="T5" fmla="*/ 0 h 44"/>
                <a:gd name="T6" fmla="*/ 0 w 425"/>
                <a:gd name="T7" fmla="*/ 2 h 44"/>
                <a:gd name="T8" fmla="*/ 2 w 425"/>
                <a:gd name="T9" fmla="*/ 4 h 44"/>
                <a:gd name="T10" fmla="*/ 422 w 425"/>
                <a:gd name="T11" fmla="*/ 4 h 44"/>
                <a:gd name="T12" fmla="*/ 422 w 425"/>
                <a:gd name="T13" fmla="*/ 41 h 44"/>
                <a:gd name="T14" fmla="*/ 424 w 425"/>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5" h="44">
                  <a:moveTo>
                    <a:pt x="424" y="44"/>
                  </a:moveTo>
                  <a:lnTo>
                    <a:pt x="425" y="1"/>
                  </a:lnTo>
                  <a:lnTo>
                    <a:pt x="1" y="0"/>
                  </a:lnTo>
                  <a:lnTo>
                    <a:pt x="0" y="2"/>
                  </a:lnTo>
                  <a:lnTo>
                    <a:pt x="2" y="4"/>
                  </a:lnTo>
                  <a:lnTo>
                    <a:pt x="422" y="4"/>
                  </a:lnTo>
                  <a:lnTo>
                    <a:pt x="422" y="41"/>
                  </a:lnTo>
                  <a:lnTo>
                    <a:pt x="424"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70" name="Freeform 50"/>
            <p:cNvSpPr>
              <a:spLocks/>
            </p:cNvSpPr>
            <p:nvPr/>
          </p:nvSpPr>
          <p:spPr bwMode="auto">
            <a:xfrm>
              <a:off x="1829" y="3423"/>
              <a:ext cx="283" cy="27"/>
            </a:xfrm>
            <a:custGeom>
              <a:avLst/>
              <a:gdLst>
                <a:gd name="T0" fmla="*/ 0 w 423"/>
                <a:gd name="T1" fmla="*/ 0 h 41"/>
                <a:gd name="T2" fmla="*/ 0 w 423"/>
                <a:gd name="T3" fmla="*/ 41 h 41"/>
                <a:gd name="T4" fmla="*/ 423 w 423"/>
                <a:gd name="T5" fmla="*/ 41 h 41"/>
                <a:gd name="T6" fmla="*/ 423 w 423"/>
                <a:gd name="T7" fmla="*/ 0 h 41"/>
                <a:gd name="T8" fmla="*/ 0 w 423"/>
                <a:gd name="T9" fmla="*/ 0 h 41"/>
                <a:gd name="T10" fmla="*/ 0 w 423"/>
                <a:gd name="T11" fmla="*/ 0 h 41"/>
              </a:gdLst>
              <a:ahLst/>
              <a:cxnLst>
                <a:cxn ang="0">
                  <a:pos x="T0" y="T1"/>
                </a:cxn>
                <a:cxn ang="0">
                  <a:pos x="T2" y="T3"/>
                </a:cxn>
                <a:cxn ang="0">
                  <a:pos x="T4" y="T5"/>
                </a:cxn>
                <a:cxn ang="0">
                  <a:pos x="T6" y="T7"/>
                </a:cxn>
                <a:cxn ang="0">
                  <a:pos x="T8" y="T9"/>
                </a:cxn>
                <a:cxn ang="0">
                  <a:pos x="T10" y="T11"/>
                </a:cxn>
              </a:cxnLst>
              <a:rect l="0" t="0" r="r" b="b"/>
              <a:pathLst>
                <a:path w="423" h="41">
                  <a:moveTo>
                    <a:pt x="0" y="0"/>
                  </a:moveTo>
                  <a:lnTo>
                    <a:pt x="0" y="41"/>
                  </a:lnTo>
                  <a:lnTo>
                    <a:pt x="423" y="41"/>
                  </a:lnTo>
                  <a:lnTo>
                    <a:pt x="423"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72" name="Freeform 52"/>
            <p:cNvSpPr>
              <a:spLocks/>
            </p:cNvSpPr>
            <p:nvPr/>
          </p:nvSpPr>
          <p:spPr bwMode="auto">
            <a:xfrm>
              <a:off x="1827" y="3422"/>
              <a:ext cx="287" cy="29"/>
            </a:xfrm>
            <a:custGeom>
              <a:avLst/>
              <a:gdLst>
                <a:gd name="T0" fmla="*/ 424 w 425"/>
                <a:gd name="T1" fmla="*/ 44 h 44"/>
                <a:gd name="T2" fmla="*/ 425 w 425"/>
                <a:gd name="T3" fmla="*/ 1 h 44"/>
                <a:gd name="T4" fmla="*/ 1 w 425"/>
                <a:gd name="T5" fmla="*/ 0 h 44"/>
                <a:gd name="T6" fmla="*/ 0 w 425"/>
                <a:gd name="T7" fmla="*/ 2 h 44"/>
                <a:gd name="T8" fmla="*/ 2 w 425"/>
                <a:gd name="T9" fmla="*/ 5 h 44"/>
                <a:gd name="T10" fmla="*/ 423 w 425"/>
                <a:gd name="T11" fmla="*/ 5 h 44"/>
                <a:gd name="T12" fmla="*/ 423 w 425"/>
                <a:gd name="T13" fmla="*/ 41 h 44"/>
                <a:gd name="T14" fmla="*/ 424 w 425"/>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5" h="44">
                  <a:moveTo>
                    <a:pt x="424" y="44"/>
                  </a:moveTo>
                  <a:lnTo>
                    <a:pt x="425" y="1"/>
                  </a:lnTo>
                  <a:lnTo>
                    <a:pt x="1" y="0"/>
                  </a:lnTo>
                  <a:lnTo>
                    <a:pt x="0" y="2"/>
                  </a:lnTo>
                  <a:lnTo>
                    <a:pt x="2" y="5"/>
                  </a:lnTo>
                  <a:lnTo>
                    <a:pt x="423" y="5"/>
                  </a:lnTo>
                  <a:lnTo>
                    <a:pt x="423" y="41"/>
                  </a:lnTo>
                  <a:lnTo>
                    <a:pt x="424" y="44"/>
                  </a:lnTo>
                  <a:close/>
                </a:path>
              </a:pathLst>
            </a:custGeom>
            <a:solidFill>
              <a:srgbClr val="F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73" name="Freeform 53"/>
            <p:cNvSpPr>
              <a:spLocks/>
            </p:cNvSpPr>
            <p:nvPr/>
          </p:nvSpPr>
          <p:spPr bwMode="auto">
            <a:xfrm>
              <a:off x="2396" y="3444"/>
              <a:ext cx="284" cy="27"/>
            </a:xfrm>
            <a:custGeom>
              <a:avLst/>
              <a:gdLst>
                <a:gd name="T0" fmla="*/ 0 w 421"/>
                <a:gd name="T1" fmla="*/ 0 h 41"/>
                <a:gd name="T2" fmla="*/ 0 w 421"/>
                <a:gd name="T3" fmla="*/ 41 h 41"/>
                <a:gd name="T4" fmla="*/ 421 w 421"/>
                <a:gd name="T5" fmla="*/ 41 h 41"/>
                <a:gd name="T6" fmla="*/ 421 w 421"/>
                <a:gd name="T7" fmla="*/ 0 h 41"/>
                <a:gd name="T8" fmla="*/ 0 w 421"/>
                <a:gd name="T9" fmla="*/ 0 h 41"/>
                <a:gd name="T10" fmla="*/ 0 w 421"/>
                <a:gd name="T11" fmla="*/ 0 h 41"/>
              </a:gdLst>
              <a:ahLst/>
              <a:cxnLst>
                <a:cxn ang="0">
                  <a:pos x="T0" y="T1"/>
                </a:cxn>
                <a:cxn ang="0">
                  <a:pos x="T2" y="T3"/>
                </a:cxn>
                <a:cxn ang="0">
                  <a:pos x="T4" y="T5"/>
                </a:cxn>
                <a:cxn ang="0">
                  <a:pos x="T6" y="T7"/>
                </a:cxn>
                <a:cxn ang="0">
                  <a:pos x="T8" y="T9"/>
                </a:cxn>
                <a:cxn ang="0">
                  <a:pos x="T10" y="T11"/>
                </a:cxn>
              </a:cxnLst>
              <a:rect l="0" t="0" r="r" b="b"/>
              <a:pathLst>
                <a:path w="421" h="41">
                  <a:moveTo>
                    <a:pt x="0" y="0"/>
                  </a:moveTo>
                  <a:lnTo>
                    <a:pt x="0" y="41"/>
                  </a:lnTo>
                  <a:lnTo>
                    <a:pt x="421" y="41"/>
                  </a:lnTo>
                  <a:lnTo>
                    <a:pt x="421"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74" name="Freeform 54"/>
            <p:cNvSpPr>
              <a:spLocks/>
            </p:cNvSpPr>
            <p:nvPr/>
          </p:nvSpPr>
          <p:spPr bwMode="auto">
            <a:xfrm>
              <a:off x="2395" y="3444"/>
              <a:ext cx="285" cy="29"/>
            </a:xfrm>
            <a:custGeom>
              <a:avLst/>
              <a:gdLst>
                <a:gd name="T0" fmla="*/ 3 w 423"/>
                <a:gd name="T1" fmla="*/ 0 h 42"/>
                <a:gd name="T2" fmla="*/ 0 w 423"/>
                <a:gd name="T3" fmla="*/ 0 h 42"/>
                <a:gd name="T4" fmla="*/ 0 w 423"/>
                <a:gd name="T5" fmla="*/ 41 h 42"/>
                <a:gd name="T6" fmla="*/ 423 w 423"/>
                <a:gd name="T7" fmla="*/ 42 h 42"/>
                <a:gd name="T8" fmla="*/ 422 w 423"/>
                <a:gd name="T9" fmla="*/ 40 h 42"/>
                <a:gd name="T10" fmla="*/ 3 w 423"/>
                <a:gd name="T11" fmla="*/ 40 h 42"/>
                <a:gd name="T12" fmla="*/ 3 w 42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23" h="42">
                  <a:moveTo>
                    <a:pt x="3" y="0"/>
                  </a:moveTo>
                  <a:lnTo>
                    <a:pt x="0" y="0"/>
                  </a:lnTo>
                  <a:lnTo>
                    <a:pt x="0" y="41"/>
                  </a:lnTo>
                  <a:lnTo>
                    <a:pt x="423" y="42"/>
                  </a:lnTo>
                  <a:lnTo>
                    <a:pt x="422" y="40"/>
                  </a:lnTo>
                  <a:lnTo>
                    <a:pt x="3" y="40"/>
                  </a:lnTo>
                  <a:lnTo>
                    <a:pt x="3"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75" name="Freeform 55"/>
            <p:cNvSpPr>
              <a:spLocks/>
            </p:cNvSpPr>
            <p:nvPr/>
          </p:nvSpPr>
          <p:spPr bwMode="auto">
            <a:xfrm>
              <a:off x="2395" y="3443"/>
              <a:ext cx="285" cy="30"/>
            </a:xfrm>
            <a:custGeom>
              <a:avLst/>
              <a:gdLst>
                <a:gd name="T0" fmla="*/ 423 w 424"/>
                <a:gd name="T1" fmla="*/ 44 h 44"/>
                <a:gd name="T2" fmla="*/ 424 w 424"/>
                <a:gd name="T3" fmla="*/ 1 h 44"/>
                <a:gd name="T4" fmla="*/ 2 w 424"/>
                <a:gd name="T5" fmla="*/ 0 h 44"/>
                <a:gd name="T6" fmla="*/ 0 w 424"/>
                <a:gd name="T7" fmla="*/ 2 h 44"/>
                <a:gd name="T8" fmla="*/ 3 w 424"/>
                <a:gd name="T9" fmla="*/ 5 h 44"/>
                <a:gd name="T10" fmla="*/ 422 w 424"/>
                <a:gd name="T11" fmla="*/ 5 h 44"/>
                <a:gd name="T12" fmla="*/ 422 w 424"/>
                <a:gd name="T13" fmla="*/ 42 h 44"/>
                <a:gd name="T14" fmla="*/ 423 w 42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44">
                  <a:moveTo>
                    <a:pt x="423" y="44"/>
                  </a:moveTo>
                  <a:lnTo>
                    <a:pt x="424" y="1"/>
                  </a:lnTo>
                  <a:lnTo>
                    <a:pt x="2" y="0"/>
                  </a:lnTo>
                  <a:lnTo>
                    <a:pt x="0" y="2"/>
                  </a:lnTo>
                  <a:lnTo>
                    <a:pt x="3" y="5"/>
                  </a:lnTo>
                  <a:lnTo>
                    <a:pt x="422" y="5"/>
                  </a:lnTo>
                  <a:lnTo>
                    <a:pt x="422" y="42"/>
                  </a:lnTo>
                  <a:lnTo>
                    <a:pt x="423"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76" name="Freeform 56"/>
            <p:cNvSpPr>
              <a:spLocks/>
            </p:cNvSpPr>
            <p:nvPr/>
          </p:nvSpPr>
          <p:spPr bwMode="auto">
            <a:xfrm>
              <a:off x="2396" y="3418"/>
              <a:ext cx="284" cy="26"/>
            </a:xfrm>
            <a:custGeom>
              <a:avLst/>
              <a:gdLst>
                <a:gd name="T0" fmla="*/ 0 w 421"/>
                <a:gd name="T1" fmla="*/ 0 h 40"/>
                <a:gd name="T2" fmla="*/ 0 w 421"/>
                <a:gd name="T3" fmla="*/ 40 h 40"/>
                <a:gd name="T4" fmla="*/ 421 w 421"/>
                <a:gd name="T5" fmla="*/ 40 h 40"/>
                <a:gd name="T6" fmla="*/ 421 w 421"/>
                <a:gd name="T7" fmla="*/ 0 h 40"/>
                <a:gd name="T8" fmla="*/ 0 w 421"/>
                <a:gd name="T9" fmla="*/ 0 h 40"/>
                <a:gd name="T10" fmla="*/ 0 w 421"/>
                <a:gd name="T11" fmla="*/ 0 h 40"/>
              </a:gdLst>
              <a:ahLst/>
              <a:cxnLst>
                <a:cxn ang="0">
                  <a:pos x="T0" y="T1"/>
                </a:cxn>
                <a:cxn ang="0">
                  <a:pos x="T2" y="T3"/>
                </a:cxn>
                <a:cxn ang="0">
                  <a:pos x="T4" y="T5"/>
                </a:cxn>
                <a:cxn ang="0">
                  <a:pos x="T6" y="T7"/>
                </a:cxn>
                <a:cxn ang="0">
                  <a:pos x="T8" y="T9"/>
                </a:cxn>
                <a:cxn ang="0">
                  <a:pos x="T10" y="T11"/>
                </a:cxn>
              </a:cxnLst>
              <a:rect l="0" t="0" r="r" b="b"/>
              <a:pathLst>
                <a:path w="421" h="40">
                  <a:moveTo>
                    <a:pt x="0" y="0"/>
                  </a:moveTo>
                  <a:lnTo>
                    <a:pt x="0" y="40"/>
                  </a:lnTo>
                  <a:lnTo>
                    <a:pt x="421" y="40"/>
                  </a:lnTo>
                  <a:lnTo>
                    <a:pt x="421"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77" name="Freeform 57"/>
            <p:cNvSpPr>
              <a:spLocks/>
            </p:cNvSpPr>
            <p:nvPr/>
          </p:nvSpPr>
          <p:spPr bwMode="auto">
            <a:xfrm>
              <a:off x="2395" y="3418"/>
              <a:ext cx="285" cy="28"/>
            </a:xfrm>
            <a:custGeom>
              <a:avLst/>
              <a:gdLst>
                <a:gd name="T0" fmla="*/ 3 w 423"/>
                <a:gd name="T1" fmla="*/ 0 h 42"/>
                <a:gd name="T2" fmla="*/ 0 w 423"/>
                <a:gd name="T3" fmla="*/ 0 h 42"/>
                <a:gd name="T4" fmla="*/ 0 w 423"/>
                <a:gd name="T5" fmla="*/ 40 h 42"/>
                <a:gd name="T6" fmla="*/ 423 w 423"/>
                <a:gd name="T7" fmla="*/ 42 h 42"/>
                <a:gd name="T8" fmla="*/ 422 w 423"/>
                <a:gd name="T9" fmla="*/ 39 h 42"/>
                <a:gd name="T10" fmla="*/ 3 w 423"/>
                <a:gd name="T11" fmla="*/ 39 h 42"/>
                <a:gd name="T12" fmla="*/ 3 w 42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23" h="42">
                  <a:moveTo>
                    <a:pt x="3" y="0"/>
                  </a:moveTo>
                  <a:lnTo>
                    <a:pt x="0" y="0"/>
                  </a:lnTo>
                  <a:lnTo>
                    <a:pt x="0" y="40"/>
                  </a:lnTo>
                  <a:lnTo>
                    <a:pt x="423" y="42"/>
                  </a:lnTo>
                  <a:lnTo>
                    <a:pt x="422" y="39"/>
                  </a:lnTo>
                  <a:lnTo>
                    <a:pt x="3" y="39"/>
                  </a:lnTo>
                  <a:lnTo>
                    <a:pt x="3"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78" name="Freeform 58"/>
            <p:cNvSpPr>
              <a:spLocks/>
            </p:cNvSpPr>
            <p:nvPr/>
          </p:nvSpPr>
          <p:spPr bwMode="auto">
            <a:xfrm>
              <a:off x="2395" y="3416"/>
              <a:ext cx="285" cy="30"/>
            </a:xfrm>
            <a:custGeom>
              <a:avLst/>
              <a:gdLst>
                <a:gd name="T0" fmla="*/ 423 w 424"/>
                <a:gd name="T1" fmla="*/ 44 h 44"/>
                <a:gd name="T2" fmla="*/ 424 w 424"/>
                <a:gd name="T3" fmla="*/ 1 h 44"/>
                <a:gd name="T4" fmla="*/ 2 w 424"/>
                <a:gd name="T5" fmla="*/ 0 h 44"/>
                <a:gd name="T6" fmla="*/ 0 w 424"/>
                <a:gd name="T7" fmla="*/ 2 h 44"/>
                <a:gd name="T8" fmla="*/ 3 w 424"/>
                <a:gd name="T9" fmla="*/ 4 h 44"/>
                <a:gd name="T10" fmla="*/ 422 w 424"/>
                <a:gd name="T11" fmla="*/ 4 h 44"/>
                <a:gd name="T12" fmla="*/ 422 w 424"/>
                <a:gd name="T13" fmla="*/ 41 h 44"/>
                <a:gd name="T14" fmla="*/ 423 w 42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44">
                  <a:moveTo>
                    <a:pt x="423" y="44"/>
                  </a:moveTo>
                  <a:lnTo>
                    <a:pt x="424" y="1"/>
                  </a:lnTo>
                  <a:lnTo>
                    <a:pt x="2" y="0"/>
                  </a:lnTo>
                  <a:lnTo>
                    <a:pt x="0" y="2"/>
                  </a:lnTo>
                  <a:lnTo>
                    <a:pt x="3" y="4"/>
                  </a:lnTo>
                  <a:lnTo>
                    <a:pt x="422" y="4"/>
                  </a:lnTo>
                  <a:lnTo>
                    <a:pt x="422" y="41"/>
                  </a:lnTo>
                  <a:lnTo>
                    <a:pt x="423"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79" name="Freeform 59"/>
            <p:cNvSpPr>
              <a:spLocks/>
            </p:cNvSpPr>
            <p:nvPr/>
          </p:nvSpPr>
          <p:spPr bwMode="auto">
            <a:xfrm>
              <a:off x="2396" y="3391"/>
              <a:ext cx="284" cy="27"/>
            </a:xfrm>
            <a:custGeom>
              <a:avLst/>
              <a:gdLst>
                <a:gd name="T0" fmla="*/ 0 w 421"/>
                <a:gd name="T1" fmla="*/ 0 h 40"/>
                <a:gd name="T2" fmla="*/ 0 w 421"/>
                <a:gd name="T3" fmla="*/ 40 h 40"/>
                <a:gd name="T4" fmla="*/ 421 w 421"/>
                <a:gd name="T5" fmla="*/ 40 h 40"/>
                <a:gd name="T6" fmla="*/ 421 w 421"/>
                <a:gd name="T7" fmla="*/ 0 h 40"/>
                <a:gd name="T8" fmla="*/ 0 w 421"/>
                <a:gd name="T9" fmla="*/ 0 h 40"/>
                <a:gd name="T10" fmla="*/ 0 w 421"/>
                <a:gd name="T11" fmla="*/ 0 h 40"/>
              </a:gdLst>
              <a:ahLst/>
              <a:cxnLst>
                <a:cxn ang="0">
                  <a:pos x="T0" y="T1"/>
                </a:cxn>
                <a:cxn ang="0">
                  <a:pos x="T2" y="T3"/>
                </a:cxn>
                <a:cxn ang="0">
                  <a:pos x="T4" y="T5"/>
                </a:cxn>
                <a:cxn ang="0">
                  <a:pos x="T6" y="T7"/>
                </a:cxn>
                <a:cxn ang="0">
                  <a:pos x="T8" y="T9"/>
                </a:cxn>
                <a:cxn ang="0">
                  <a:pos x="T10" y="T11"/>
                </a:cxn>
              </a:cxnLst>
              <a:rect l="0" t="0" r="r" b="b"/>
              <a:pathLst>
                <a:path w="421" h="40">
                  <a:moveTo>
                    <a:pt x="0" y="0"/>
                  </a:moveTo>
                  <a:lnTo>
                    <a:pt x="0" y="40"/>
                  </a:lnTo>
                  <a:lnTo>
                    <a:pt x="421" y="40"/>
                  </a:lnTo>
                  <a:lnTo>
                    <a:pt x="421"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80" name="Freeform 60"/>
            <p:cNvSpPr>
              <a:spLocks/>
            </p:cNvSpPr>
            <p:nvPr/>
          </p:nvSpPr>
          <p:spPr bwMode="auto">
            <a:xfrm>
              <a:off x="2395" y="3391"/>
              <a:ext cx="285" cy="28"/>
            </a:xfrm>
            <a:custGeom>
              <a:avLst/>
              <a:gdLst>
                <a:gd name="T0" fmla="*/ 3 w 423"/>
                <a:gd name="T1" fmla="*/ 0 h 41"/>
                <a:gd name="T2" fmla="*/ 0 w 423"/>
                <a:gd name="T3" fmla="*/ 0 h 41"/>
                <a:gd name="T4" fmla="*/ 0 w 423"/>
                <a:gd name="T5" fmla="*/ 40 h 41"/>
                <a:gd name="T6" fmla="*/ 423 w 423"/>
                <a:gd name="T7" fmla="*/ 41 h 41"/>
                <a:gd name="T8" fmla="*/ 422 w 423"/>
                <a:gd name="T9" fmla="*/ 39 h 41"/>
                <a:gd name="T10" fmla="*/ 3 w 423"/>
                <a:gd name="T11" fmla="*/ 39 h 41"/>
                <a:gd name="T12" fmla="*/ 3 w 42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23" h="41">
                  <a:moveTo>
                    <a:pt x="3" y="0"/>
                  </a:moveTo>
                  <a:lnTo>
                    <a:pt x="0" y="0"/>
                  </a:lnTo>
                  <a:lnTo>
                    <a:pt x="0" y="40"/>
                  </a:lnTo>
                  <a:lnTo>
                    <a:pt x="423" y="41"/>
                  </a:lnTo>
                  <a:lnTo>
                    <a:pt x="422" y="39"/>
                  </a:lnTo>
                  <a:lnTo>
                    <a:pt x="3" y="39"/>
                  </a:lnTo>
                  <a:lnTo>
                    <a:pt x="3"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81" name="Freeform 61"/>
            <p:cNvSpPr>
              <a:spLocks/>
            </p:cNvSpPr>
            <p:nvPr/>
          </p:nvSpPr>
          <p:spPr bwMode="auto">
            <a:xfrm>
              <a:off x="2395" y="3389"/>
              <a:ext cx="285" cy="30"/>
            </a:xfrm>
            <a:custGeom>
              <a:avLst/>
              <a:gdLst>
                <a:gd name="T0" fmla="*/ 423 w 424"/>
                <a:gd name="T1" fmla="*/ 43 h 43"/>
                <a:gd name="T2" fmla="*/ 424 w 424"/>
                <a:gd name="T3" fmla="*/ 1 h 43"/>
                <a:gd name="T4" fmla="*/ 2 w 424"/>
                <a:gd name="T5" fmla="*/ 0 h 43"/>
                <a:gd name="T6" fmla="*/ 0 w 424"/>
                <a:gd name="T7" fmla="*/ 2 h 43"/>
                <a:gd name="T8" fmla="*/ 3 w 424"/>
                <a:gd name="T9" fmla="*/ 4 h 43"/>
                <a:gd name="T10" fmla="*/ 422 w 424"/>
                <a:gd name="T11" fmla="*/ 4 h 43"/>
                <a:gd name="T12" fmla="*/ 422 w 424"/>
                <a:gd name="T13" fmla="*/ 41 h 43"/>
                <a:gd name="T14" fmla="*/ 423 w 424"/>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43">
                  <a:moveTo>
                    <a:pt x="423" y="43"/>
                  </a:moveTo>
                  <a:lnTo>
                    <a:pt x="424" y="1"/>
                  </a:lnTo>
                  <a:lnTo>
                    <a:pt x="2" y="0"/>
                  </a:lnTo>
                  <a:lnTo>
                    <a:pt x="0" y="2"/>
                  </a:lnTo>
                  <a:lnTo>
                    <a:pt x="3" y="4"/>
                  </a:lnTo>
                  <a:lnTo>
                    <a:pt x="422" y="4"/>
                  </a:lnTo>
                  <a:lnTo>
                    <a:pt x="422" y="41"/>
                  </a:lnTo>
                  <a:lnTo>
                    <a:pt x="423" y="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82" name="Freeform 62"/>
            <p:cNvSpPr>
              <a:spLocks/>
            </p:cNvSpPr>
            <p:nvPr/>
          </p:nvSpPr>
          <p:spPr bwMode="auto">
            <a:xfrm>
              <a:off x="3815" y="3326"/>
              <a:ext cx="134" cy="89"/>
            </a:xfrm>
            <a:custGeom>
              <a:avLst/>
              <a:gdLst>
                <a:gd name="T0" fmla="*/ 0 w 199"/>
                <a:gd name="T1" fmla="*/ 134 h 134"/>
                <a:gd name="T2" fmla="*/ 16 w 199"/>
                <a:gd name="T3" fmla="*/ 122 h 134"/>
                <a:gd name="T4" fmla="*/ 32 w 199"/>
                <a:gd name="T5" fmla="*/ 110 h 134"/>
                <a:gd name="T6" fmla="*/ 47 w 199"/>
                <a:gd name="T7" fmla="*/ 96 h 134"/>
                <a:gd name="T8" fmla="*/ 61 w 199"/>
                <a:gd name="T9" fmla="*/ 81 h 134"/>
                <a:gd name="T10" fmla="*/ 74 w 199"/>
                <a:gd name="T11" fmla="*/ 66 h 134"/>
                <a:gd name="T12" fmla="*/ 88 w 199"/>
                <a:gd name="T13" fmla="*/ 51 h 134"/>
                <a:gd name="T14" fmla="*/ 102 w 199"/>
                <a:gd name="T15" fmla="*/ 36 h 134"/>
                <a:gd name="T16" fmla="*/ 118 w 199"/>
                <a:gd name="T17" fmla="*/ 23 h 134"/>
                <a:gd name="T18" fmla="*/ 134 w 199"/>
                <a:gd name="T19" fmla="*/ 13 h 134"/>
                <a:gd name="T20" fmla="*/ 154 w 199"/>
                <a:gd name="T21" fmla="*/ 5 h 134"/>
                <a:gd name="T22" fmla="*/ 175 w 199"/>
                <a:gd name="T23" fmla="*/ 0 h 134"/>
                <a:gd name="T24" fmla="*/ 199 w 199"/>
                <a:gd name="T25"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9" h="134">
                  <a:moveTo>
                    <a:pt x="0" y="134"/>
                  </a:moveTo>
                  <a:lnTo>
                    <a:pt x="16" y="122"/>
                  </a:lnTo>
                  <a:lnTo>
                    <a:pt x="32" y="110"/>
                  </a:lnTo>
                  <a:lnTo>
                    <a:pt x="47" y="96"/>
                  </a:lnTo>
                  <a:lnTo>
                    <a:pt x="61" y="81"/>
                  </a:lnTo>
                  <a:lnTo>
                    <a:pt x="74" y="66"/>
                  </a:lnTo>
                  <a:lnTo>
                    <a:pt x="88" y="51"/>
                  </a:lnTo>
                  <a:lnTo>
                    <a:pt x="102" y="36"/>
                  </a:lnTo>
                  <a:lnTo>
                    <a:pt x="118" y="23"/>
                  </a:lnTo>
                  <a:lnTo>
                    <a:pt x="134" y="13"/>
                  </a:lnTo>
                  <a:lnTo>
                    <a:pt x="154" y="5"/>
                  </a:lnTo>
                  <a:lnTo>
                    <a:pt x="175" y="0"/>
                  </a:lnTo>
                  <a:lnTo>
                    <a:pt x="199"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183" name="Freeform 63"/>
            <p:cNvSpPr>
              <a:spLocks/>
            </p:cNvSpPr>
            <p:nvPr/>
          </p:nvSpPr>
          <p:spPr bwMode="auto">
            <a:xfrm>
              <a:off x="3815" y="3325"/>
              <a:ext cx="134" cy="91"/>
            </a:xfrm>
            <a:custGeom>
              <a:avLst/>
              <a:gdLst>
                <a:gd name="T0" fmla="*/ 0 w 201"/>
                <a:gd name="T1" fmla="*/ 134 h 136"/>
                <a:gd name="T2" fmla="*/ 3 w 201"/>
                <a:gd name="T3" fmla="*/ 136 h 136"/>
                <a:gd name="T4" fmla="*/ 19 w 201"/>
                <a:gd name="T5" fmla="*/ 124 h 136"/>
                <a:gd name="T6" fmla="*/ 35 w 201"/>
                <a:gd name="T7" fmla="*/ 112 h 136"/>
                <a:gd name="T8" fmla="*/ 50 w 201"/>
                <a:gd name="T9" fmla="*/ 98 h 136"/>
                <a:gd name="T10" fmla="*/ 105 w 201"/>
                <a:gd name="T11" fmla="*/ 38 h 136"/>
                <a:gd name="T12" fmla="*/ 121 w 201"/>
                <a:gd name="T13" fmla="*/ 25 h 136"/>
                <a:gd name="T14" fmla="*/ 139 w 201"/>
                <a:gd name="T15" fmla="*/ 14 h 136"/>
                <a:gd name="T16" fmla="*/ 156 w 201"/>
                <a:gd name="T17" fmla="*/ 7 h 136"/>
                <a:gd name="T18" fmla="*/ 177 w 201"/>
                <a:gd name="T19" fmla="*/ 2 h 136"/>
                <a:gd name="T20" fmla="*/ 201 w 201"/>
                <a:gd name="T21" fmla="*/ 2 h 136"/>
                <a:gd name="T22" fmla="*/ 201 w 201"/>
                <a:gd name="T23" fmla="*/ 0 h 136"/>
                <a:gd name="T24" fmla="*/ 177 w 201"/>
                <a:gd name="T25" fmla="*/ 0 h 136"/>
                <a:gd name="T26" fmla="*/ 156 w 201"/>
                <a:gd name="T27" fmla="*/ 5 h 136"/>
                <a:gd name="T28" fmla="*/ 134 w 201"/>
                <a:gd name="T29" fmla="*/ 14 h 136"/>
                <a:gd name="T30" fmla="*/ 119 w 201"/>
                <a:gd name="T31" fmla="*/ 23 h 136"/>
                <a:gd name="T32" fmla="*/ 103 w 201"/>
                <a:gd name="T33" fmla="*/ 36 h 136"/>
                <a:gd name="T34" fmla="*/ 48 w 201"/>
                <a:gd name="T35" fmla="*/ 96 h 136"/>
                <a:gd name="T36" fmla="*/ 33 w 201"/>
                <a:gd name="T37" fmla="*/ 109 h 136"/>
                <a:gd name="T38" fmla="*/ 16 w 201"/>
                <a:gd name="T39" fmla="*/ 122 h 136"/>
                <a:gd name="T40" fmla="*/ 0 w 201"/>
                <a:gd name="T41" fmla="*/ 13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1" h="136">
                  <a:moveTo>
                    <a:pt x="0" y="134"/>
                  </a:moveTo>
                  <a:lnTo>
                    <a:pt x="3" y="136"/>
                  </a:lnTo>
                  <a:lnTo>
                    <a:pt x="19" y="124"/>
                  </a:lnTo>
                  <a:lnTo>
                    <a:pt x="35" y="112"/>
                  </a:lnTo>
                  <a:lnTo>
                    <a:pt x="50" y="98"/>
                  </a:lnTo>
                  <a:lnTo>
                    <a:pt x="105" y="38"/>
                  </a:lnTo>
                  <a:lnTo>
                    <a:pt x="121" y="25"/>
                  </a:lnTo>
                  <a:lnTo>
                    <a:pt x="139" y="14"/>
                  </a:lnTo>
                  <a:lnTo>
                    <a:pt x="156" y="7"/>
                  </a:lnTo>
                  <a:lnTo>
                    <a:pt x="177" y="2"/>
                  </a:lnTo>
                  <a:lnTo>
                    <a:pt x="201" y="2"/>
                  </a:lnTo>
                  <a:lnTo>
                    <a:pt x="201" y="0"/>
                  </a:lnTo>
                  <a:lnTo>
                    <a:pt x="177" y="0"/>
                  </a:lnTo>
                  <a:lnTo>
                    <a:pt x="156" y="5"/>
                  </a:lnTo>
                  <a:lnTo>
                    <a:pt x="134" y="14"/>
                  </a:lnTo>
                  <a:lnTo>
                    <a:pt x="119" y="23"/>
                  </a:lnTo>
                  <a:lnTo>
                    <a:pt x="103" y="36"/>
                  </a:lnTo>
                  <a:lnTo>
                    <a:pt x="48" y="96"/>
                  </a:lnTo>
                  <a:lnTo>
                    <a:pt x="33" y="109"/>
                  </a:lnTo>
                  <a:lnTo>
                    <a:pt x="16" y="122"/>
                  </a:lnTo>
                  <a:lnTo>
                    <a:pt x="0" y="1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84" name="Freeform 64"/>
            <p:cNvSpPr>
              <a:spLocks/>
            </p:cNvSpPr>
            <p:nvPr/>
          </p:nvSpPr>
          <p:spPr bwMode="auto">
            <a:xfrm>
              <a:off x="3815" y="3443"/>
              <a:ext cx="134" cy="89"/>
            </a:xfrm>
            <a:custGeom>
              <a:avLst/>
              <a:gdLst>
                <a:gd name="T0" fmla="*/ 0 w 199"/>
                <a:gd name="T1" fmla="*/ 0 h 134"/>
                <a:gd name="T2" fmla="*/ 18 w 199"/>
                <a:gd name="T3" fmla="*/ 15 h 134"/>
                <a:gd name="T4" fmla="*/ 36 w 199"/>
                <a:gd name="T5" fmla="*/ 31 h 134"/>
                <a:gd name="T6" fmla="*/ 51 w 199"/>
                <a:gd name="T7" fmla="*/ 47 h 134"/>
                <a:gd name="T8" fmla="*/ 66 w 199"/>
                <a:gd name="T9" fmla="*/ 62 h 134"/>
                <a:gd name="T10" fmla="*/ 80 w 199"/>
                <a:gd name="T11" fmla="*/ 77 h 134"/>
                <a:gd name="T12" fmla="*/ 94 w 199"/>
                <a:gd name="T13" fmla="*/ 92 h 134"/>
                <a:gd name="T14" fmla="*/ 108 w 199"/>
                <a:gd name="T15" fmla="*/ 105 h 134"/>
                <a:gd name="T16" fmla="*/ 123 w 199"/>
                <a:gd name="T17" fmla="*/ 115 h 134"/>
                <a:gd name="T18" fmla="*/ 139 w 199"/>
                <a:gd name="T19" fmla="*/ 124 h 134"/>
                <a:gd name="T20" fmla="*/ 156 w 199"/>
                <a:gd name="T21" fmla="*/ 130 h 134"/>
                <a:gd name="T22" fmla="*/ 176 w 199"/>
                <a:gd name="T23" fmla="*/ 134 h 134"/>
                <a:gd name="T24" fmla="*/ 199 w 199"/>
                <a:gd name="T25"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9" h="134">
                  <a:moveTo>
                    <a:pt x="0" y="0"/>
                  </a:moveTo>
                  <a:lnTo>
                    <a:pt x="18" y="15"/>
                  </a:lnTo>
                  <a:lnTo>
                    <a:pt x="36" y="31"/>
                  </a:lnTo>
                  <a:lnTo>
                    <a:pt x="51" y="47"/>
                  </a:lnTo>
                  <a:lnTo>
                    <a:pt x="66" y="62"/>
                  </a:lnTo>
                  <a:lnTo>
                    <a:pt x="80" y="77"/>
                  </a:lnTo>
                  <a:lnTo>
                    <a:pt x="94" y="92"/>
                  </a:lnTo>
                  <a:lnTo>
                    <a:pt x="108" y="105"/>
                  </a:lnTo>
                  <a:lnTo>
                    <a:pt x="123" y="115"/>
                  </a:lnTo>
                  <a:lnTo>
                    <a:pt x="139" y="124"/>
                  </a:lnTo>
                  <a:lnTo>
                    <a:pt x="156" y="130"/>
                  </a:lnTo>
                  <a:lnTo>
                    <a:pt x="176" y="134"/>
                  </a:lnTo>
                  <a:lnTo>
                    <a:pt x="199" y="13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185" name="Freeform 65"/>
            <p:cNvSpPr>
              <a:spLocks/>
            </p:cNvSpPr>
            <p:nvPr/>
          </p:nvSpPr>
          <p:spPr bwMode="auto">
            <a:xfrm>
              <a:off x="3815" y="3442"/>
              <a:ext cx="134" cy="91"/>
            </a:xfrm>
            <a:custGeom>
              <a:avLst/>
              <a:gdLst>
                <a:gd name="T0" fmla="*/ 3 w 201"/>
                <a:gd name="T1" fmla="*/ 0 h 136"/>
                <a:gd name="T2" fmla="*/ 0 w 201"/>
                <a:gd name="T3" fmla="*/ 2 h 136"/>
                <a:gd name="T4" fmla="*/ 19 w 201"/>
                <a:gd name="T5" fmla="*/ 17 h 136"/>
                <a:gd name="T6" fmla="*/ 37 w 201"/>
                <a:gd name="T7" fmla="*/ 33 h 136"/>
                <a:gd name="T8" fmla="*/ 52 w 201"/>
                <a:gd name="T9" fmla="*/ 49 h 136"/>
                <a:gd name="T10" fmla="*/ 67 w 201"/>
                <a:gd name="T11" fmla="*/ 64 h 136"/>
                <a:gd name="T12" fmla="*/ 95 w 201"/>
                <a:gd name="T13" fmla="*/ 94 h 136"/>
                <a:gd name="T14" fmla="*/ 109 w 201"/>
                <a:gd name="T15" fmla="*/ 107 h 136"/>
                <a:gd name="T16" fmla="*/ 119 w 201"/>
                <a:gd name="T17" fmla="*/ 114 h 136"/>
                <a:gd name="T18" fmla="*/ 141 w 201"/>
                <a:gd name="T19" fmla="*/ 127 h 136"/>
                <a:gd name="T20" fmla="*/ 158 w 201"/>
                <a:gd name="T21" fmla="*/ 132 h 136"/>
                <a:gd name="T22" fmla="*/ 178 w 201"/>
                <a:gd name="T23" fmla="*/ 136 h 136"/>
                <a:gd name="T24" fmla="*/ 201 w 201"/>
                <a:gd name="T25" fmla="*/ 136 h 136"/>
                <a:gd name="T26" fmla="*/ 201 w 201"/>
                <a:gd name="T27" fmla="*/ 134 h 136"/>
                <a:gd name="T28" fmla="*/ 178 w 201"/>
                <a:gd name="T29" fmla="*/ 134 h 136"/>
                <a:gd name="T30" fmla="*/ 158 w 201"/>
                <a:gd name="T31" fmla="*/ 130 h 136"/>
                <a:gd name="T32" fmla="*/ 141 w 201"/>
                <a:gd name="T33" fmla="*/ 124 h 136"/>
                <a:gd name="T34" fmla="*/ 131 w 201"/>
                <a:gd name="T35" fmla="*/ 119 h 136"/>
                <a:gd name="T36" fmla="*/ 111 w 201"/>
                <a:gd name="T37" fmla="*/ 105 h 136"/>
                <a:gd name="T38" fmla="*/ 97 w 201"/>
                <a:gd name="T39" fmla="*/ 92 h 136"/>
                <a:gd name="T40" fmla="*/ 69 w 201"/>
                <a:gd name="T41" fmla="*/ 62 h 136"/>
                <a:gd name="T42" fmla="*/ 54 w 201"/>
                <a:gd name="T43" fmla="*/ 47 h 136"/>
                <a:gd name="T44" fmla="*/ 40 w 201"/>
                <a:gd name="T45" fmla="*/ 31 h 136"/>
                <a:gd name="T46" fmla="*/ 21 w 201"/>
                <a:gd name="T47" fmla="*/ 15 h 136"/>
                <a:gd name="T48" fmla="*/ 3 w 201"/>
                <a:gd name="T4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1" h="136">
                  <a:moveTo>
                    <a:pt x="3" y="0"/>
                  </a:moveTo>
                  <a:lnTo>
                    <a:pt x="0" y="2"/>
                  </a:lnTo>
                  <a:lnTo>
                    <a:pt x="19" y="17"/>
                  </a:lnTo>
                  <a:lnTo>
                    <a:pt x="37" y="33"/>
                  </a:lnTo>
                  <a:lnTo>
                    <a:pt x="52" y="49"/>
                  </a:lnTo>
                  <a:lnTo>
                    <a:pt x="67" y="64"/>
                  </a:lnTo>
                  <a:lnTo>
                    <a:pt x="95" y="94"/>
                  </a:lnTo>
                  <a:lnTo>
                    <a:pt x="109" y="107"/>
                  </a:lnTo>
                  <a:lnTo>
                    <a:pt x="119" y="114"/>
                  </a:lnTo>
                  <a:lnTo>
                    <a:pt x="141" y="127"/>
                  </a:lnTo>
                  <a:lnTo>
                    <a:pt x="158" y="132"/>
                  </a:lnTo>
                  <a:lnTo>
                    <a:pt x="178" y="136"/>
                  </a:lnTo>
                  <a:lnTo>
                    <a:pt x="201" y="136"/>
                  </a:lnTo>
                  <a:lnTo>
                    <a:pt x="201" y="134"/>
                  </a:lnTo>
                  <a:lnTo>
                    <a:pt x="178" y="134"/>
                  </a:lnTo>
                  <a:lnTo>
                    <a:pt x="158" y="130"/>
                  </a:lnTo>
                  <a:lnTo>
                    <a:pt x="141" y="124"/>
                  </a:lnTo>
                  <a:lnTo>
                    <a:pt x="131" y="119"/>
                  </a:lnTo>
                  <a:lnTo>
                    <a:pt x="111" y="105"/>
                  </a:lnTo>
                  <a:lnTo>
                    <a:pt x="97" y="92"/>
                  </a:lnTo>
                  <a:lnTo>
                    <a:pt x="69" y="62"/>
                  </a:lnTo>
                  <a:lnTo>
                    <a:pt x="54" y="47"/>
                  </a:lnTo>
                  <a:lnTo>
                    <a:pt x="40" y="31"/>
                  </a:lnTo>
                  <a:lnTo>
                    <a:pt x="21" y="15"/>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86" name="Line 66"/>
            <p:cNvSpPr>
              <a:spLocks noChangeShapeType="1"/>
            </p:cNvSpPr>
            <p:nvPr/>
          </p:nvSpPr>
          <p:spPr bwMode="auto">
            <a:xfrm flipV="1">
              <a:off x="2111" y="3420"/>
              <a:ext cx="1"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5188" name="Freeform 68"/>
            <p:cNvSpPr>
              <a:spLocks/>
            </p:cNvSpPr>
            <p:nvPr/>
          </p:nvSpPr>
          <p:spPr bwMode="auto">
            <a:xfrm>
              <a:off x="1679" y="3342"/>
              <a:ext cx="150" cy="81"/>
            </a:xfrm>
            <a:custGeom>
              <a:avLst/>
              <a:gdLst>
                <a:gd name="T0" fmla="*/ 221 w 221"/>
                <a:gd name="T1" fmla="*/ 121 h 121"/>
                <a:gd name="T2" fmla="*/ 199 w 221"/>
                <a:gd name="T3" fmla="*/ 113 h 121"/>
                <a:gd name="T4" fmla="*/ 181 w 221"/>
                <a:gd name="T5" fmla="*/ 103 h 121"/>
                <a:gd name="T6" fmla="*/ 164 w 221"/>
                <a:gd name="T7" fmla="*/ 91 h 121"/>
                <a:gd name="T8" fmla="*/ 149 w 221"/>
                <a:gd name="T9" fmla="*/ 79 h 121"/>
                <a:gd name="T10" fmla="*/ 134 w 221"/>
                <a:gd name="T11" fmla="*/ 65 h 121"/>
                <a:gd name="T12" fmla="*/ 120 w 221"/>
                <a:gd name="T13" fmla="*/ 51 h 121"/>
                <a:gd name="T14" fmla="*/ 105 w 221"/>
                <a:gd name="T15" fmla="*/ 38 h 121"/>
                <a:gd name="T16" fmla="*/ 89 w 221"/>
                <a:gd name="T17" fmla="*/ 26 h 121"/>
                <a:gd name="T18" fmla="*/ 72 w 221"/>
                <a:gd name="T19" fmla="*/ 15 h 121"/>
                <a:gd name="T20" fmla="*/ 51 w 221"/>
                <a:gd name="T21" fmla="*/ 7 h 121"/>
                <a:gd name="T22" fmla="*/ 28 w 221"/>
                <a:gd name="T23" fmla="*/ 1 h 121"/>
                <a:gd name="T24" fmla="*/ 0 w 221"/>
                <a:gd name="T25"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1" h="121">
                  <a:moveTo>
                    <a:pt x="221" y="121"/>
                  </a:moveTo>
                  <a:lnTo>
                    <a:pt x="199" y="113"/>
                  </a:lnTo>
                  <a:lnTo>
                    <a:pt x="181" y="103"/>
                  </a:lnTo>
                  <a:lnTo>
                    <a:pt x="164" y="91"/>
                  </a:lnTo>
                  <a:lnTo>
                    <a:pt x="149" y="79"/>
                  </a:lnTo>
                  <a:lnTo>
                    <a:pt x="134" y="65"/>
                  </a:lnTo>
                  <a:lnTo>
                    <a:pt x="120" y="51"/>
                  </a:lnTo>
                  <a:lnTo>
                    <a:pt x="105" y="38"/>
                  </a:lnTo>
                  <a:lnTo>
                    <a:pt x="89" y="26"/>
                  </a:lnTo>
                  <a:lnTo>
                    <a:pt x="72" y="15"/>
                  </a:lnTo>
                  <a:lnTo>
                    <a:pt x="51" y="7"/>
                  </a:lnTo>
                  <a:lnTo>
                    <a:pt x="28" y="1"/>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189" name="Freeform 69"/>
            <p:cNvSpPr>
              <a:spLocks/>
            </p:cNvSpPr>
            <p:nvPr/>
          </p:nvSpPr>
          <p:spPr bwMode="auto">
            <a:xfrm>
              <a:off x="1679" y="3341"/>
              <a:ext cx="150" cy="83"/>
            </a:xfrm>
            <a:custGeom>
              <a:avLst/>
              <a:gdLst>
                <a:gd name="T0" fmla="*/ 221 w 221"/>
                <a:gd name="T1" fmla="*/ 123 h 123"/>
                <a:gd name="T2" fmla="*/ 221 w 221"/>
                <a:gd name="T3" fmla="*/ 121 h 123"/>
                <a:gd name="T4" fmla="*/ 199 w 221"/>
                <a:gd name="T5" fmla="*/ 113 h 123"/>
                <a:gd name="T6" fmla="*/ 188 w 221"/>
                <a:gd name="T7" fmla="*/ 106 h 123"/>
                <a:gd name="T8" fmla="*/ 165 w 221"/>
                <a:gd name="T9" fmla="*/ 91 h 123"/>
                <a:gd name="T10" fmla="*/ 150 w 221"/>
                <a:gd name="T11" fmla="*/ 78 h 123"/>
                <a:gd name="T12" fmla="*/ 135 w 221"/>
                <a:gd name="T13" fmla="*/ 65 h 123"/>
                <a:gd name="T14" fmla="*/ 121 w 221"/>
                <a:gd name="T15" fmla="*/ 51 h 123"/>
                <a:gd name="T16" fmla="*/ 106 w 221"/>
                <a:gd name="T17" fmla="*/ 38 h 123"/>
                <a:gd name="T18" fmla="*/ 90 w 221"/>
                <a:gd name="T19" fmla="*/ 25 h 123"/>
                <a:gd name="T20" fmla="*/ 74 w 221"/>
                <a:gd name="T21" fmla="*/ 16 h 123"/>
                <a:gd name="T22" fmla="*/ 51 w 221"/>
                <a:gd name="T23" fmla="*/ 7 h 123"/>
                <a:gd name="T24" fmla="*/ 28 w 221"/>
                <a:gd name="T25" fmla="*/ 1 h 123"/>
                <a:gd name="T26" fmla="*/ 0 w 221"/>
                <a:gd name="T27" fmla="*/ 0 h 123"/>
                <a:gd name="T28" fmla="*/ 0 w 221"/>
                <a:gd name="T29" fmla="*/ 2 h 123"/>
                <a:gd name="T30" fmla="*/ 28 w 221"/>
                <a:gd name="T31" fmla="*/ 4 h 123"/>
                <a:gd name="T32" fmla="*/ 51 w 221"/>
                <a:gd name="T33" fmla="*/ 9 h 123"/>
                <a:gd name="T34" fmla="*/ 69 w 221"/>
                <a:gd name="T35" fmla="*/ 16 h 123"/>
                <a:gd name="T36" fmla="*/ 88 w 221"/>
                <a:gd name="T37" fmla="*/ 28 h 123"/>
                <a:gd name="T38" fmla="*/ 104 w 221"/>
                <a:gd name="T39" fmla="*/ 40 h 123"/>
                <a:gd name="T40" fmla="*/ 119 w 221"/>
                <a:gd name="T41" fmla="*/ 53 h 123"/>
                <a:gd name="T42" fmla="*/ 133 w 221"/>
                <a:gd name="T43" fmla="*/ 67 h 123"/>
                <a:gd name="T44" fmla="*/ 148 w 221"/>
                <a:gd name="T45" fmla="*/ 81 h 123"/>
                <a:gd name="T46" fmla="*/ 163 w 221"/>
                <a:gd name="T47" fmla="*/ 93 h 123"/>
                <a:gd name="T48" fmla="*/ 174 w 221"/>
                <a:gd name="T49" fmla="*/ 101 h 123"/>
                <a:gd name="T50" fmla="*/ 199 w 221"/>
                <a:gd name="T51" fmla="*/ 115 h 123"/>
                <a:gd name="T52" fmla="*/ 221 w 221"/>
                <a:gd name="T53"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1" h="123">
                  <a:moveTo>
                    <a:pt x="221" y="123"/>
                  </a:moveTo>
                  <a:lnTo>
                    <a:pt x="221" y="121"/>
                  </a:lnTo>
                  <a:lnTo>
                    <a:pt x="199" y="113"/>
                  </a:lnTo>
                  <a:lnTo>
                    <a:pt x="188" y="106"/>
                  </a:lnTo>
                  <a:lnTo>
                    <a:pt x="165" y="91"/>
                  </a:lnTo>
                  <a:lnTo>
                    <a:pt x="150" y="78"/>
                  </a:lnTo>
                  <a:lnTo>
                    <a:pt x="135" y="65"/>
                  </a:lnTo>
                  <a:lnTo>
                    <a:pt x="121" y="51"/>
                  </a:lnTo>
                  <a:lnTo>
                    <a:pt x="106" y="38"/>
                  </a:lnTo>
                  <a:lnTo>
                    <a:pt x="90" y="25"/>
                  </a:lnTo>
                  <a:lnTo>
                    <a:pt x="74" y="16"/>
                  </a:lnTo>
                  <a:lnTo>
                    <a:pt x="51" y="7"/>
                  </a:lnTo>
                  <a:lnTo>
                    <a:pt x="28" y="1"/>
                  </a:lnTo>
                  <a:lnTo>
                    <a:pt x="0" y="0"/>
                  </a:lnTo>
                  <a:lnTo>
                    <a:pt x="0" y="2"/>
                  </a:lnTo>
                  <a:lnTo>
                    <a:pt x="28" y="4"/>
                  </a:lnTo>
                  <a:lnTo>
                    <a:pt x="51" y="9"/>
                  </a:lnTo>
                  <a:lnTo>
                    <a:pt x="69" y="16"/>
                  </a:lnTo>
                  <a:lnTo>
                    <a:pt x="88" y="28"/>
                  </a:lnTo>
                  <a:lnTo>
                    <a:pt x="104" y="40"/>
                  </a:lnTo>
                  <a:lnTo>
                    <a:pt x="119" y="53"/>
                  </a:lnTo>
                  <a:lnTo>
                    <a:pt x="133" y="67"/>
                  </a:lnTo>
                  <a:lnTo>
                    <a:pt x="148" y="81"/>
                  </a:lnTo>
                  <a:lnTo>
                    <a:pt x="163" y="93"/>
                  </a:lnTo>
                  <a:lnTo>
                    <a:pt x="174" y="101"/>
                  </a:lnTo>
                  <a:lnTo>
                    <a:pt x="199" y="115"/>
                  </a:lnTo>
                  <a:lnTo>
                    <a:pt x="221" y="1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90" name="Freeform 70"/>
            <p:cNvSpPr>
              <a:spLocks/>
            </p:cNvSpPr>
            <p:nvPr/>
          </p:nvSpPr>
          <p:spPr bwMode="auto">
            <a:xfrm>
              <a:off x="1679" y="3178"/>
              <a:ext cx="432" cy="242"/>
            </a:xfrm>
            <a:custGeom>
              <a:avLst/>
              <a:gdLst>
                <a:gd name="T0" fmla="*/ 643 w 643"/>
                <a:gd name="T1" fmla="*/ 361 h 361"/>
                <a:gd name="T2" fmla="*/ 583 w 643"/>
                <a:gd name="T3" fmla="*/ 340 h 361"/>
                <a:gd name="T4" fmla="*/ 528 w 643"/>
                <a:gd name="T5" fmla="*/ 312 h 361"/>
                <a:gd name="T6" fmla="*/ 477 w 643"/>
                <a:gd name="T7" fmla="*/ 279 h 361"/>
                <a:gd name="T8" fmla="*/ 427 w 643"/>
                <a:gd name="T9" fmla="*/ 241 h 361"/>
                <a:gd name="T10" fmla="*/ 380 w 643"/>
                <a:gd name="T11" fmla="*/ 201 h 361"/>
                <a:gd name="T12" fmla="*/ 334 w 643"/>
                <a:gd name="T13" fmla="*/ 160 h 361"/>
                <a:gd name="T14" fmla="*/ 287 w 643"/>
                <a:gd name="T15" fmla="*/ 120 h 361"/>
                <a:gd name="T16" fmla="*/ 237 w 643"/>
                <a:gd name="T17" fmla="*/ 83 h 361"/>
                <a:gd name="T18" fmla="*/ 186 w 643"/>
                <a:gd name="T19" fmla="*/ 51 h 361"/>
                <a:gd name="T20" fmla="*/ 129 w 643"/>
                <a:gd name="T21" fmla="*/ 24 h 361"/>
                <a:gd name="T22" fmla="*/ 68 w 643"/>
                <a:gd name="T23" fmla="*/ 7 h 361"/>
                <a:gd name="T24" fmla="*/ 0 w 643"/>
                <a:gd name="T25"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3" h="361">
                  <a:moveTo>
                    <a:pt x="643" y="361"/>
                  </a:moveTo>
                  <a:lnTo>
                    <a:pt x="583" y="340"/>
                  </a:lnTo>
                  <a:lnTo>
                    <a:pt x="528" y="312"/>
                  </a:lnTo>
                  <a:lnTo>
                    <a:pt x="477" y="279"/>
                  </a:lnTo>
                  <a:lnTo>
                    <a:pt x="427" y="241"/>
                  </a:lnTo>
                  <a:lnTo>
                    <a:pt x="380" y="201"/>
                  </a:lnTo>
                  <a:lnTo>
                    <a:pt x="334" y="160"/>
                  </a:lnTo>
                  <a:lnTo>
                    <a:pt x="287" y="120"/>
                  </a:lnTo>
                  <a:lnTo>
                    <a:pt x="237" y="83"/>
                  </a:lnTo>
                  <a:lnTo>
                    <a:pt x="186" y="51"/>
                  </a:lnTo>
                  <a:lnTo>
                    <a:pt x="129" y="24"/>
                  </a:lnTo>
                  <a:lnTo>
                    <a:pt x="68" y="7"/>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191" name="Freeform 71"/>
            <p:cNvSpPr>
              <a:spLocks/>
            </p:cNvSpPr>
            <p:nvPr/>
          </p:nvSpPr>
          <p:spPr bwMode="auto">
            <a:xfrm>
              <a:off x="1679" y="3178"/>
              <a:ext cx="432" cy="244"/>
            </a:xfrm>
            <a:custGeom>
              <a:avLst/>
              <a:gdLst>
                <a:gd name="T0" fmla="*/ 643 w 643"/>
                <a:gd name="T1" fmla="*/ 363 h 363"/>
                <a:gd name="T2" fmla="*/ 643 w 643"/>
                <a:gd name="T3" fmla="*/ 361 h 363"/>
                <a:gd name="T4" fmla="*/ 583 w 643"/>
                <a:gd name="T5" fmla="*/ 340 h 363"/>
                <a:gd name="T6" fmla="*/ 532 w 643"/>
                <a:gd name="T7" fmla="*/ 315 h 363"/>
                <a:gd name="T8" fmla="*/ 478 w 643"/>
                <a:gd name="T9" fmla="*/ 279 h 363"/>
                <a:gd name="T10" fmla="*/ 429 w 643"/>
                <a:gd name="T11" fmla="*/ 241 h 363"/>
                <a:gd name="T12" fmla="*/ 381 w 643"/>
                <a:gd name="T13" fmla="*/ 200 h 363"/>
                <a:gd name="T14" fmla="*/ 335 w 643"/>
                <a:gd name="T15" fmla="*/ 160 h 363"/>
                <a:gd name="T16" fmla="*/ 288 w 643"/>
                <a:gd name="T17" fmla="*/ 120 h 363"/>
                <a:gd name="T18" fmla="*/ 239 w 643"/>
                <a:gd name="T19" fmla="*/ 83 h 363"/>
                <a:gd name="T20" fmla="*/ 190 w 643"/>
                <a:gd name="T21" fmla="*/ 52 h 363"/>
                <a:gd name="T22" fmla="*/ 129 w 643"/>
                <a:gd name="T23" fmla="*/ 24 h 363"/>
                <a:gd name="T24" fmla="*/ 68 w 643"/>
                <a:gd name="T25" fmla="*/ 7 h 363"/>
                <a:gd name="T26" fmla="*/ 0 w 643"/>
                <a:gd name="T27" fmla="*/ 0 h 363"/>
                <a:gd name="T28" fmla="*/ 0 w 643"/>
                <a:gd name="T29" fmla="*/ 2 h 363"/>
                <a:gd name="T30" fmla="*/ 68 w 643"/>
                <a:gd name="T31" fmla="*/ 9 h 363"/>
                <a:gd name="T32" fmla="*/ 129 w 643"/>
                <a:gd name="T33" fmla="*/ 27 h 363"/>
                <a:gd name="T34" fmla="*/ 181 w 643"/>
                <a:gd name="T35" fmla="*/ 52 h 363"/>
                <a:gd name="T36" fmla="*/ 236 w 643"/>
                <a:gd name="T37" fmla="*/ 85 h 363"/>
                <a:gd name="T38" fmla="*/ 286 w 643"/>
                <a:gd name="T39" fmla="*/ 122 h 363"/>
                <a:gd name="T40" fmla="*/ 333 w 643"/>
                <a:gd name="T41" fmla="*/ 162 h 363"/>
                <a:gd name="T42" fmla="*/ 379 w 643"/>
                <a:gd name="T43" fmla="*/ 203 h 363"/>
                <a:gd name="T44" fmla="*/ 426 w 643"/>
                <a:gd name="T45" fmla="*/ 243 h 363"/>
                <a:gd name="T46" fmla="*/ 476 w 643"/>
                <a:gd name="T47" fmla="*/ 281 h 363"/>
                <a:gd name="T48" fmla="*/ 523 w 643"/>
                <a:gd name="T49" fmla="*/ 312 h 363"/>
                <a:gd name="T50" fmla="*/ 583 w 643"/>
                <a:gd name="T51" fmla="*/ 342 h 363"/>
                <a:gd name="T52" fmla="*/ 643 w 643"/>
                <a:gd name="T53"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43" h="363">
                  <a:moveTo>
                    <a:pt x="643" y="363"/>
                  </a:moveTo>
                  <a:lnTo>
                    <a:pt x="643" y="361"/>
                  </a:lnTo>
                  <a:lnTo>
                    <a:pt x="583" y="340"/>
                  </a:lnTo>
                  <a:lnTo>
                    <a:pt x="532" y="315"/>
                  </a:lnTo>
                  <a:lnTo>
                    <a:pt x="478" y="279"/>
                  </a:lnTo>
                  <a:lnTo>
                    <a:pt x="429" y="241"/>
                  </a:lnTo>
                  <a:lnTo>
                    <a:pt x="381" y="200"/>
                  </a:lnTo>
                  <a:lnTo>
                    <a:pt x="335" y="160"/>
                  </a:lnTo>
                  <a:lnTo>
                    <a:pt x="288" y="120"/>
                  </a:lnTo>
                  <a:lnTo>
                    <a:pt x="239" y="83"/>
                  </a:lnTo>
                  <a:lnTo>
                    <a:pt x="190" y="52"/>
                  </a:lnTo>
                  <a:lnTo>
                    <a:pt x="129" y="24"/>
                  </a:lnTo>
                  <a:lnTo>
                    <a:pt x="68" y="7"/>
                  </a:lnTo>
                  <a:lnTo>
                    <a:pt x="0" y="0"/>
                  </a:lnTo>
                  <a:lnTo>
                    <a:pt x="0" y="2"/>
                  </a:lnTo>
                  <a:lnTo>
                    <a:pt x="68" y="9"/>
                  </a:lnTo>
                  <a:lnTo>
                    <a:pt x="129" y="27"/>
                  </a:lnTo>
                  <a:lnTo>
                    <a:pt x="181" y="52"/>
                  </a:lnTo>
                  <a:lnTo>
                    <a:pt x="236" y="85"/>
                  </a:lnTo>
                  <a:lnTo>
                    <a:pt x="286" y="122"/>
                  </a:lnTo>
                  <a:lnTo>
                    <a:pt x="333" y="162"/>
                  </a:lnTo>
                  <a:lnTo>
                    <a:pt x="379" y="203"/>
                  </a:lnTo>
                  <a:lnTo>
                    <a:pt x="426" y="243"/>
                  </a:lnTo>
                  <a:lnTo>
                    <a:pt x="476" y="281"/>
                  </a:lnTo>
                  <a:lnTo>
                    <a:pt x="523" y="312"/>
                  </a:lnTo>
                  <a:lnTo>
                    <a:pt x="583" y="342"/>
                  </a:lnTo>
                  <a:lnTo>
                    <a:pt x="643" y="3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92" name="Freeform 72"/>
            <p:cNvSpPr>
              <a:spLocks/>
            </p:cNvSpPr>
            <p:nvPr/>
          </p:nvSpPr>
          <p:spPr bwMode="auto">
            <a:xfrm>
              <a:off x="1672" y="3450"/>
              <a:ext cx="439" cy="235"/>
            </a:xfrm>
            <a:custGeom>
              <a:avLst/>
              <a:gdLst>
                <a:gd name="T0" fmla="*/ 653 w 653"/>
                <a:gd name="T1" fmla="*/ 0 h 349"/>
                <a:gd name="T2" fmla="*/ 593 w 653"/>
                <a:gd name="T3" fmla="*/ 18 h 349"/>
                <a:gd name="T4" fmla="*/ 535 w 653"/>
                <a:gd name="T5" fmla="*/ 47 h 349"/>
                <a:gd name="T6" fmla="*/ 480 w 653"/>
                <a:gd name="T7" fmla="*/ 81 h 349"/>
                <a:gd name="T8" fmla="*/ 428 w 653"/>
                <a:gd name="T9" fmla="*/ 121 h 349"/>
                <a:gd name="T10" fmla="*/ 378 w 653"/>
                <a:gd name="T11" fmla="*/ 162 h 349"/>
                <a:gd name="T12" fmla="*/ 327 w 653"/>
                <a:gd name="T13" fmla="*/ 205 h 349"/>
                <a:gd name="T14" fmla="*/ 276 w 653"/>
                <a:gd name="T15" fmla="*/ 245 h 349"/>
                <a:gd name="T16" fmla="*/ 226 w 653"/>
                <a:gd name="T17" fmla="*/ 281 h 349"/>
                <a:gd name="T18" fmla="*/ 174 w 653"/>
                <a:gd name="T19" fmla="*/ 312 h 349"/>
                <a:gd name="T20" fmla="*/ 118 w 653"/>
                <a:gd name="T21" fmla="*/ 335 h 349"/>
                <a:gd name="T22" fmla="*/ 61 w 653"/>
                <a:gd name="T23" fmla="*/ 347 h 349"/>
                <a:gd name="T24" fmla="*/ 0 w 653"/>
                <a:gd name="T25" fmla="*/ 349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349">
                  <a:moveTo>
                    <a:pt x="653" y="0"/>
                  </a:moveTo>
                  <a:lnTo>
                    <a:pt x="593" y="18"/>
                  </a:lnTo>
                  <a:lnTo>
                    <a:pt x="535" y="47"/>
                  </a:lnTo>
                  <a:lnTo>
                    <a:pt x="480" y="81"/>
                  </a:lnTo>
                  <a:lnTo>
                    <a:pt x="428" y="121"/>
                  </a:lnTo>
                  <a:lnTo>
                    <a:pt x="378" y="162"/>
                  </a:lnTo>
                  <a:lnTo>
                    <a:pt x="327" y="205"/>
                  </a:lnTo>
                  <a:lnTo>
                    <a:pt x="276" y="245"/>
                  </a:lnTo>
                  <a:lnTo>
                    <a:pt x="226" y="281"/>
                  </a:lnTo>
                  <a:lnTo>
                    <a:pt x="174" y="312"/>
                  </a:lnTo>
                  <a:lnTo>
                    <a:pt x="118" y="335"/>
                  </a:lnTo>
                  <a:lnTo>
                    <a:pt x="61" y="347"/>
                  </a:lnTo>
                  <a:lnTo>
                    <a:pt x="0" y="34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193" name="Freeform 73"/>
            <p:cNvSpPr>
              <a:spLocks/>
            </p:cNvSpPr>
            <p:nvPr/>
          </p:nvSpPr>
          <p:spPr bwMode="auto">
            <a:xfrm>
              <a:off x="1672" y="3450"/>
              <a:ext cx="439" cy="237"/>
            </a:xfrm>
            <a:custGeom>
              <a:avLst/>
              <a:gdLst>
                <a:gd name="T0" fmla="*/ 653 w 653"/>
                <a:gd name="T1" fmla="*/ 3 h 353"/>
                <a:gd name="T2" fmla="*/ 653 w 653"/>
                <a:gd name="T3" fmla="*/ 0 h 353"/>
                <a:gd name="T4" fmla="*/ 593 w 653"/>
                <a:gd name="T5" fmla="*/ 19 h 353"/>
                <a:gd name="T6" fmla="*/ 531 w 653"/>
                <a:gd name="T7" fmla="*/ 50 h 353"/>
                <a:gd name="T8" fmla="*/ 479 w 653"/>
                <a:gd name="T9" fmla="*/ 82 h 353"/>
                <a:gd name="T10" fmla="*/ 427 w 653"/>
                <a:gd name="T11" fmla="*/ 121 h 353"/>
                <a:gd name="T12" fmla="*/ 376 w 653"/>
                <a:gd name="T13" fmla="*/ 163 h 353"/>
                <a:gd name="T14" fmla="*/ 326 w 653"/>
                <a:gd name="T15" fmla="*/ 205 h 353"/>
                <a:gd name="T16" fmla="*/ 275 w 653"/>
                <a:gd name="T17" fmla="*/ 246 h 353"/>
                <a:gd name="T18" fmla="*/ 224 w 653"/>
                <a:gd name="T19" fmla="*/ 281 h 353"/>
                <a:gd name="T20" fmla="*/ 170 w 653"/>
                <a:gd name="T21" fmla="*/ 314 h 353"/>
                <a:gd name="T22" fmla="*/ 118 w 653"/>
                <a:gd name="T23" fmla="*/ 336 h 353"/>
                <a:gd name="T24" fmla="*/ 65 w 653"/>
                <a:gd name="T25" fmla="*/ 347 h 353"/>
                <a:gd name="T26" fmla="*/ 0 w 653"/>
                <a:gd name="T27" fmla="*/ 348 h 353"/>
                <a:gd name="T28" fmla="*/ 0 w 653"/>
                <a:gd name="T29" fmla="*/ 353 h 353"/>
                <a:gd name="T30" fmla="*/ 56 w 653"/>
                <a:gd name="T31" fmla="*/ 352 h 353"/>
                <a:gd name="T32" fmla="*/ 118 w 653"/>
                <a:gd name="T33" fmla="*/ 338 h 353"/>
                <a:gd name="T34" fmla="*/ 177 w 653"/>
                <a:gd name="T35" fmla="*/ 314 h 353"/>
                <a:gd name="T36" fmla="*/ 227 w 653"/>
                <a:gd name="T37" fmla="*/ 284 h 353"/>
                <a:gd name="T38" fmla="*/ 277 w 653"/>
                <a:gd name="T39" fmla="*/ 248 h 353"/>
                <a:gd name="T40" fmla="*/ 328 w 653"/>
                <a:gd name="T41" fmla="*/ 208 h 353"/>
                <a:gd name="T42" fmla="*/ 379 w 653"/>
                <a:gd name="T43" fmla="*/ 165 h 353"/>
                <a:gd name="T44" fmla="*/ 429 w 653"/>
                <a:gd name="T45" fmla="*/ 124 h 353"/>
                <a:gd name="T46" fmla="*/ 481 w 653"/>
                <a:gd name="T47" fmla="*/ 84 h 353"/>
                <a:gd name="T48" fmla="*/ 541 w 653"/>
                <a:gd name="T49" fmla="*/ 48 h 353"/>
                <a:gd name="T50" fmla="*/ 593 w 653"/>
                <a:gd name="T51" fmla="*/ 21 h 353"/>
                <a:gd name="T52" fmla="*/ 653 w 653"/>
                <a:gd name="T53" fmla="*/ 3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3" h="353">
                  <a:moveTo>
                    <a:pt x="653" y="3"/>
                  </a:moveTo>
                  <a:lnTo>
                    <a:pt x="653" y="0"/>
                  </a:lnTo>
                  <a:lnTo>
                    <a:pt x="593" y="19"/>
                  </a:lnTo>
                  <a:lnTo>
                    <a:pt x="531" y="50"/>
                  </a:lnTo>
                  <a:lnTo>
                    <a:pt x="479" y="82"/>
                  </a:lnTo>
                  <a:lnTo>
                    <a:pt x="427" y="121"/>
                  </a:lnTo>
                  <a:lnTo>
                    <a:pt x="376" y="163"/>
                  </a:lnTo>
                  <a:lnTo>
                    <a:pt x="326" y="205"/>
                  </a:lnTo>
                  <a:lnTo>
                    <a:pt x="275" y="246"/>
                  </a:lnTo>
                  <a:lnTo>
                    <a:pt x="224" y="281"/>
                  </a:lnTo>
                  <a:lnTo>
                    <a:pt x="170" y="314"/>
                  </a:lnTo>
                  <a:lnTo>
                    <a:pt x="118" y="336"/>
                  </a:lnTo>
                  <a:lnTo>
                    <a:pt x="65" y="347"/>
                  </a:lnTo>
                  <a:lnTo>
                    <a:pt x="0" y="348"/>
                  </a:lnTo>
                  <a:lnTo>
                    <a:pt x="0" y="353"/>
                  </a:lnTo>
                  <a:lnTo>
                    <a:pt x="56" y="352"/>
                  </a:lnTo>
                  <a:lnTo>
                    <a:pt x="118" y="338"/>
                  </a:lnTo>
                  <a:lnTo>
                    <a:pt x="177" y="314"/>
                  </a:lnTo>
                  <a:lnTo>
                    <a:pt x="227" y="284"/>
                  </a:lnTo>
                  <a:lnTo>
                    <a:pt x="277" y="248"/>
                  </a:lnTo>
                  <a:lnTo>
                    <a:pt x="328" y="208"/>
                  </a:lnTo>
                  <a:lnTo>
                    <a:pt x="379" y="165"/>
                  </a:lnTo>
                  <a:lnTo>
                    <a:pt x="429" y="124"/>
                  </a:lnTo>
                  <a:lnTo>
                    <a:pt x="481" y="84"/>
                  </a:lnTo>
                  <a:lnTo>
                    <a:pt x="541" y="48"/>
                  </a:lnTo>
                  <a:lnTo>
                    <a:pt x="593" y="21"/>
                  </a:lnTo>
                  <a:lnTo>
                    <a:pt x="6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94" name="Freeform 74"/>
            <p:cNvSpPr>
              <a:spLocks/>
            </p:cNvSpPr>
            <p:nvPr/>
          </p:nvSpPr>
          <p:spPr bwMode="auto">
            <a:xfrm>
              <a:off x="1681" y="3003"/>
              <a:ext cx="715" cy="404"/>
            </a:xfrm>
            <a:custGeom>
              <a:avLst/>
              <a:gdLst>
                <a:gd name="T0" fmla="*/ 1065 w 1065"/>
                <a:gd name="T1" fmla="*/ 599 h 599"/>
                <a:gd name="T2" fmla="*/ 968 w 1065"/>
                <a:gd name="T3" fmla="*/ 568 h 599"/>
                <a:gd name="T4" fmla="*/ 879 w 1065"/>
                <a:gd name="T5" fmla="*/ 523 h 599"/>
                <a:gd name="T6" fmla="*/ 799 w 1065"/>
                <a:gd name="T7" fmla="*/ 467 h 599"/>
                <a:gd name="T8" fmla="*/ 721 w 1065"/>
                <a:gd name="T9" fmla="*/ 403 h 599"/>
                <a:gd name="T10" fmla="*/ 646 w 1065"/>
                <a:gd name="T11" fmla="*/ 335 h 599"/>
                <a:gd name="T12" fmla="*/ 573 w 1065"/>
                <a:gd name="T13" fmla="*/ 265 h 599"/>
                <a:gd name="T14" fmla="*/ 496 w 1065"/>
                <a:gd name="T15" fmla="*/ 197 h 599"/>
                <a:gd name="T16" fmla="*/ 415 w 1065"/>
                <a:gd name="T17" fmla="*/ 135 h 599"/>
                <a:gd name="T18" fmla="*/ 327 w 1065"/>
                <a:gd name="T19" fmla="*/ 81 h 599"/>
                <a:gd name="T20" fmla="*/ 231 w 1065"/>
                <a:gd name="T21" fmla="*/ 38 h 599"/>
                <a:gd name="T22" fmla="*/ 122 w 1065"/>
                <a:gd name="T23" fmla="*/ 9 h 599"/>
                <a:gd name="T24" fmla="*/ 0 w 1065"/>
                <a:gd name="T25"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5" h="599">
                  <a:moveTo>
                    <a:pt x="1065" y="599"/>
                  </a:moveTo>
                  <a:lnTo>
                    <a:pt x="968" y="568"/>
                  </a:lnTo>
                  <a:lnTo>
                    <a:pt x="879" y="523"/>
                  </a:lnTo>
                  <a:lnTo>
                    <a:pt x="799" y="467"/>
                  </a:lnTo>
                  <a:lnTo>
                    <a:pt x="721" y="403"/>
                  </a:lnTo>
                  <a:lnTo>
                    <a:pt x="646" y="335"/>
                  </a:lnTo>
                  <a:lnTo>
                    <a:pt x="573" y="265"/>
                  </a:lnTo>
                  <a:lnTo>
                    <a:pt x="496" y="197"/>
                  </a:lnTo>
                  <a:lnTo>
                    <a:pt x="415" y="135"/>
                  </a:lnTo>
                  <a:lnTo>
                    <a:pt x="327" y="81"/>
                  </a:lnTo>
                  <a:lnTo>
                    <a:pt x="231" y="38"/>
                  </a:lnTo>
                  <a:lnTo>
                    <a:pt x="122" y="9"/>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195" name="Freeform 75"/>
            <p:cNvSpPr>
              <a:spLocks/>
            </p:cNvSpPr>
            <p:nvPr/>
          </p:nvSpPr>
          <p:spPr bwMode="auto">
            <a:xfrm>
              <a:off x="1681" y="3003"/>
              <a:ext cx="715" cy="405"/>
            </a:xfrm>
            <a:custGeom>
              <a:avLst/>
              <a:gdLst>
                <a:gd name="T0" fmla="*/ 1065 w 1065"/>
                <a:gd name="T1" fmla="*/ 601 h 601"/>
                <a:gd name="T2" fmla="*/ 1065 w 1065"/>
                <a:gd name="T3" fmla="*/ 599 h 601"/>
                <a:gd name="T4" fmla="*/ 968 w 1065"/>
                <a:gd name="T5" fmla="*/ 568 h 601"/>
                <a:gd name="T6" fmla="*/ 883 w 1065"/>
                <a:gd name="T7" fmla="*/ 524 h 601"/>
                <a:gd name="T8" fmla="*/ 800 w 1065"/>
                <a:gd name="T9" fmla="*/ 466 h 601"/>
                <a:gd name="T10" fmla="*/ 723 w 1065"/>
                <a:gd name="T11" fmla="*/ 403 h 601"/>
                <a:gd name="T12" fmla="*/ 648 w 1065"/>
                <a:gd name="T13" fmla="*/ 335 h 601"/>
                <a:gd name="T14" fmla="*/ 574 w 1065"/>
                <a:gd name="T15" fmla="*/ 265 h 601"/>
                <a:gd name="T16" fmla="*/ 497 w 1065"/>
                <a:gd name="T17" fmla="*/ 197 h 601"/>
                <a:gd name="T18" fmla="*/ 416 w 1065"/>
                <a:gd name="T19" fmla="*/ 135 h 601"/>
                <a:gd name="T20" fmla="*/ 331 w 1065"/>
                <a:gd name="T21" fmla="*/ 82 h 601"/>
                <a:gd name="T22" fmla="*/ 231 w 1065"/>
                <a:gd name="T23" fmla="*/ 38 h 601"/>
                <a:gd name="T24" fmla="*/ 122 w 1065"/>
                <a:gd name="T25" fmla="*/ 9 h 601"/>
                <a:gd name="T26" fmla="*/ 0 w 1065"/>
                <a:gd name="T27" fmla="*/ 0 h 601"/>
                <a:gd name="T28" fmla="*/ 0 w 1065"/>
                <a:gd name="T29" fmla="*/ 2 h 601"/>
                <a:gd name="T30" fmla="*/ 122 w 1065"/>
                <a:gd name="T31" fmla="*/ 11 h 601"/>
                <a:gd name="T32" fmla="*/ 231 w 1065"/>
                <a:gd name="T33" fmla="*/ 40 h 601"/>
                <a:gd name="T34" fmla="*/ 324 w 1065"/>
                <a:gd name="T35" fmla="*/ 82 h 601"/>
                <a:gd name="T36" fmla="*/ 414 w 1065"/>
                <a:gd name="T37" fmla="*/ 137 h 601"/>
                <a:gd name="T38" fmla="*/ 494 w 1065"/>
                <a:gd name="T39" fmla="*/ 199 h 601"/>
                <a:gd name="T40" fmla="*/ 572 w 1065"/>
                <a:gd name="T41" fmla="*/ 267 h 601"/>
                <a:gd name="T42" fmla="*/ 645 w 1065"/>
                <a:gd name="T43" fmla="*/ 337 h 601"/>
                <a:gd name="T44" fmla="*/ 720 w 1065"/>
                <a:gd name="T45" fmla="*/ 405 h 601"/>
                <a:gd name="T46" fmla="*/ 797 w 1065"/>
                <a:gd name="T47" fmla="*/ 469 h 601"/>
                <a:gd name="T48" fmla="*/ 876 w 1065"/>
                <a:gd name="T49" fmla="*/ 524 h 601"/>
                <a:gd name="T50" fmla="*/ 968 w 1065"/>
                <a:gd name="T51" fmla="*/ 570 h 601"/>
                <a:gd name="T52" fmla="*/ 1065 w 1065"/>
                <a:gd name="T53" fmla="*/ 601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5" h="601">
                  <a:moveTo>
                    <a:pt x="1065" y="601"/>
                  </a:moveTo>
                  <a:lnTo>
                    <a:pt x="1065" y="599"/>
                  </a:lnTo>
                  <a:lnTo>
                    <a:pt x="968" y="568"/>
                  </a:lnTo>
                  <a:lnTo>
                    <a:pt x="883" y="524"/>
                  </a:lnTo>
                  <a:lnTo>
                    <a:pt x="800" y="466"/>
                  </a:lnTo>
                  <a:lnTo>
                    <a:pt x="723" y="403"/>
                  </a:lnTo>
                  <a:lnTo>
                    <a:pt x="648" y="335"/>
                  </a:lnTo>
                  <a:lnTo>
                    <a:pt x="574" y="265"/>
                  </a:lnTo>
                  <a:lnTo>
                    <a:pt x="497" y="197"/>
                  </a:lnTo>
                  <a:lnTo>
                    <a:pt x="416" y="135"/>
                  </a:lnTo>
                  <a:lnTo>
                    <a:pt x="331" y="82"/>
                  </a:lnTo>
                  <a:lnTo>
                    <a:pt x="231" y="38"/>
                  </a:lnTo>
                  <a:lnTo>
                    <a:pt x="122" y="9"/>
                  </a:lnTo>
                  <a:lnTo>
                    <a:pt x="0" y="0"/>
                  </a:lnTo>
                  <a:lnTo>
                    <a:pt x="0" y="2"/>
                  </a:lnTo>
                  <a:lnTo>
                    <a:pt x="122" y="11"/>
                  </a:lnTo>
                  <a:lnTo>
                    <a:pt x="231" y="40"/>
                  </a:lnTo>
                  <a:lnTo>
                    <a:pt x="324" y="82"/>
                  </a:lnTo>
                  <a:lnTo>
                    <a:pt x="414" y="137"/>
                  </a:lnTo>
                  <a:lnTo>
                    <a:pt x="494" y="199"/>
                  </a:lnTo>
                  <a:lnTo>
                    <a:pt x="572" y="267"/>
                  </a:lnTo>
                  <a:lnTo>
                    <a:pt x="645" y="337"/>
                  </a:lnTo>
                  <a:lnTo>
                    <a:pt x="720" y="405"/>
                  </a:lnTo>
                  <a:lnTo>
                    <a:pt x="797" y="469"/>
                  </a:lnTo>
                  <a:lnTo>
                    <a:pt x="876" y="524"/>
                  </a:lnTo>
                  <a:lnTo>
                    <a:pt x="968" y="570"/>
                  </a:lnTo>
                  <a:lnTo>
                    <a:pt x="1065" y="6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96" name="Freeform 76"/>
            <p:cNvSpPr>
              <a:spLocks/>
            </p:cNvSpPr>
            <p:nvPr/>
          </p:nvSpPr>
          <p:spPr bwMode="auto">
            <a:xfrm>
              <a:off x="1681" y="3461"/>
              <a:ext cx="715" cy="403"/>
            </a:xfrm>
            <a:custGeom>
              <a:avLst/>
              <a:gdLst>
                <a:gd name="T0" fmla="*/ 1065 w 1065"/>
                <a:gd name="T1" fmla="*/ 0 h 599"/>
                <a:gd name="T2" fmla="*/ 968 w 1065"/>
                <a:gd name="T3" fmla="*/ 30 h 599"/>
                <a:gd name="T4" fmla="*/ 875 w 1065"/>
                <a:gd name="T5" fmla="*/ 75 h 599"/>
                <a:gd name="T6" fmla="*/ 785 w 1065"/>
                <a:gd name="T7" fmla="*/ 130 h 599"/>
                <a:gd name="T8" fmla="*/ 697 w 1065"/>
                <a:gd name="T9" fmla="*/ 194 h 599"/>
                <a:gd name="T10" fmla="*/ 613 w 1065"/>
                <a:gd name="T11" fmla="*/ 262 h 599"/>
                <a:gd name="T12" fmla="*/ 529 w 1065"/>
                <a:gd name="T13" fmla="*/ 331 h 599"/>
                <a:gd name="T14" fmla="*/ 445 w 1065"/>
                <a:gd name="T15" fmla="*/ 399 h 599"/>
                <a:gd name="T16" fmla="*/ 361 w 1065"/>
                <a:gd name="T17" fmla="*/ 463 h 599"/>
                <a:gd name="T18" fmla="*/ 276 w 1065"/>
                <a:gd name="T19" fmla="*/ 517 h 599"/>
                <a:gd name="T20" fmla="*/ 187 w 1065"/>
                <a:gd name="T21" fmla="*/ 560 h 599"/>
                <a:gd name="T22" fmla="*/ 96 w 1065"/>
                <a:gd name="T23" fmla="*/ 588 h 599"/>
                <a:gd name="T24" fmla="*/ 0 w 1065"/>
                <a:gd name="T25" fmla="*/ 599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5" h="599">
                  <a:moveTo>
                    <a:pt x="1065" y="0"/>
                  </a:moveTo>
                  <a:lnTo>
                    <a:pt x="968" y="30"/>
                  </a:lnTo>
                  <a:lnTo>
                    <a:pt x="875" y="75"/>
                  </a:lnTo>
                  <a:lnTo>
                    <a:pt x="785" y="130"/>
                  </a:lnTo>
                  <a:lnTo>
                    <a:pt x="697" y="194"/>
                  </a:lnTo>
                  <a:lnTo>
                    <a:pt x="613" y="262"/>
                  </a:lnTo>
                  <a:lnTo>
                    <a:pt x="529" y="331"/>
                  </a:lnTo>
                  <a:lnTo>
                    <a:pt x="445" y="399"/>
                  </a:lnTo>
                  <a:lnTo>
                    <a:pt x="361" y="463"/>
                  </a:lnTo>
                  <a:lnTo>
                    <a:pt x="276" y="517"/>
                  </a:lnTo>
                  <a:lnTo>
                    <a:pt x="187" y="560"/>
                  </a:lnTo>
                  <a:lnTo>
                    <a:pt x="96" y="588"/>
                  </a:lnTo>
                  <a:lnTo>
                    <a:pt x="0" y="59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197" name="Freeform 77"/>
            <p:cNvSpPr>
              <a:spLocks/>
            </p:cNvSpPr>
            <p:nvPr/>
          </p:nvSpPr>
          <p:spPr bwMode="auto">
            <a:xfrm>
              <a:off x="1681" y="3461"/>
              <a:ext cx="715" cy="403"/>
            </a:xfrm>
            <a:custGeom>
              <a:avLst/>
              <a:gdLst>
                <a:gd name="T0" fmla="*/ 1065 w 1065"/>
                <a:gd name="T1" fmla="*/ 2 h 601"/>
                <a:gd name="T2" fmla="*/ 1065 w 1065"/>
                <a:gd name="T3" fmla="*/ 0 h 601"/>
                <a:gd name="T4" fmla="*/ 968 w 1065"/>
                <a:gd name="T5" fmla="*/ 29 h 601"/>
                <a:gd name="T6" fmla="*/ 870 w 1065"/>
                <a:gd name="T7" fmla="*/ 77 h 601"/>
                <a:gd name="T8" fmla="*/ 784 w 1065"/>
                <a:gd name="T9" fmla="*/ 130 h 601"/>
                <a:gd name="T10" fmla="*/ 696 w 1065"/>
                <a:gd name="T11" fmla="*/ 194 h 601"/>
                <a:gd name="T12" fmla="*/ 612 w 1065"/>
                <a:gd name="T13" fmla="*/ 262 h 601"/>
                <a:gd name="T14" fmla="*/ 528 w 1065"/>
                <a:gd name="T15" fmla="*/ 331 h 601"/>
                <a:gd name="T16" fmla="*/ 444 w 1065"/>
                <a:gd name="T17" fmla="*/ 399 h 601"/>
                <a:gd name="T18" fmla="*/ 360 w 1065"/>
                <a:gd name="T19" fmla="*/ 463 h 601"/>
                <a:gd name="T20" fmla="*/ 271 w 1065"/>
                <a:gd name="T21" fmla="*/ 518 h 601"/>
                <a:gd name="T22" fmla="*/ 187 w 1065"/>
                <a:gd name="T23" fmla="*/ 559 h 601"/>
                <a:gd name="T24" fmla="*/ 96 w 1065"/>
                <a:gd name="T25" fmla="*/ 588 h 601"/>
                <a:gd name="T26" fmla="*/ 0 w 1065"/>
                <a:gd name="T27" fmla="*/ 599 h 601"/>
                <a:gd name="T28" fmla="*/ 0 w 1065"/>
                <a:gd name="T29" fmla="*/ 601 h 601"/>
                <a:gd name="T30" fmla="*/ 96 w 1065"/>
                <a:gd name="T31" fmla="*/ 590 h 601"/>
                <a:gd name="T32" fmla="*/ 187 w 1065"/>
                <a:gd name="T33" fmla="*/ 562 h 601"/>
                <a:gd name="T34" fmla="*/ 280 w 1065"/>
                <a:gd name="T35" fmla="*/ 518 h 601"/>
                <a:gd name="T36" fmla="*/ 362 w 1065"/>
                <a:gd name="T37" fmla="*/ 465 h 601"/>
                <a:gd name="T38" fmla="*/ 446 w 1065"/>
                <a:gd name="T39" fmla="*/ 402 h 601"/>
                <a:gd name="T40" fmla="*/ 530 w 1065"/>
                <a:gd name="T41" fmla="*/ 334 h 601"/>
                <a:gd name="T42" fmla="*/ 614 w 1065"/>
                <a:gd name="T43" fmla="*/ 264 h 601"/>
                <a:gd name="T44" fmla="*/ 698 w 1065"/>
                <a:gd name="T45" fmla="*/ 197 h 601"/>
                <a:gd name="T46" fmla="*/ 786 w 1065"/>
                <a:gd name="T47" fmla="*/ 132 h 601"/>
                <a:gd name="T48" fmla="*/ 879 w 1065"/>
                <a:gd name="T49" fmla="*/ 74 h 601"/>
                <a:gd name="T50" fmla="*/ 968 w 1065"/>
                <a:gd name="T51" fmla="*/ 32 h 601"/>
                <a:gd name="T52" fmla="*/ 1065 w 1065"/>
                <a:gd name="T53" fmla="*/ 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5" h="601">
                  <a:moveTo>
                    <a:pt x="1065" y="2"/>
                  </a:moveTo>
                  <a:lnTo>
                    <a:pt x="1065" y="0"/>
                  </a:lnTo>
                  <a:lnTo>
                    <a:pt x="968" y="29"/>
                  </a:lnTo>
                  <a:lnTo>
                    <a:pt x="870" y="77"/>
                  </a:lnTo>
                  <a:lnTo>
                    <a:pt x="784" y="130"/>
                  </a:lnTo>
                  <a:lnTo>
                    <a:pt x="696" y="194"/>
                  </a:lnTo>
                  <a:lnTo>
                    <a:pt x="612" y="262"/>
                  </a:lnTo>
                  <a:lnTo>
                    <a:pt x="528" y="331"/>
                  </a:lnTo>
                  <a:lnTo>
                    <a:pt x="444" y="399"/>
                  </a:lnTo>
                  <a:lnTo>
                    <a:pt x="360" y="463"/>
                  </a:lnTo>
                  <a:lnTo>
                    <a:pt x="271" y="518"/>
                  </a:lnTo>
                  <a:lnTo>
                    <a:pt x="187" y="559"/>
                  </a:lnTo>
                  <a:lnTo>
                    <a:pt x="96" y="588"/>
                  </a:lnTo>
                  <a:lnTo>
                    <a:pt x="0" y="599"/>
                  </a:lnTo>
                  <a:lnTo>
                    <a:pt x="0" y="601"/>
                  </a:lnTo>
                  <a:lnTo>
                    <a:pt x="96" y="590"/>
                  </a:lnTo>
                  <a:lnTo>
                    <a:pt x="187" y="562"/>
                  </a:lnTo>
                  <a:lnTo>
                    <a:pt x="280" y="518"/>
                  </a:lnTo>
                  <a:lnTo>
                    <a:pt x="362" y="465"/>
                  </a:lnTo>
                  <a:lnTo>
                    <a:pt x="446" y="402"/>
                  </a:lnTo>
                  <a:lnTo>
                    <a:pt x="530" y="334"/>
                  </a:lnTo>
                  <a:lnTo>
                    <a:pt x="614" y="264"/>
                  </a:lnTo>
                  <a:lnTo>
                    <a:pt x="698" y="197"/>
                  </a:lnTo>
                  <a:lnTo>
                    <a:pt x="786" y="132"/>
                  </a:lnTo>
                  <a:lnTo>
                    <a:pt x="879" y="74"/>
                  </a:lnTo>
                  <a:lnTo>
                    <a:pt x="968" y="32"/>
                  </a:lnTo>
                  <a:lnTo>
                    <a:pt x="106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98" name="Freeform 78"/>
            <p:cNvSpPr>
              <a:spLocks/>
            </p:cNvSpPr>
            <p:nvPr/>
          </p:nvSpPr>
          <p:spPr bwMode="auto">
            <a:xfrm>
              <a:off x="1679" y="2830"/>
              <a:ext cx="1001" cy="558"/>
            </a:xfrm>
            <a:custGeom>
              <a:avLst/>
              <a:gdLst>
                <a:gd name="T0" fmla="*/ 1487 w 1487"/>
                <a:gd name="T1" fmla="*/ 830 h 830"/>
                <a:gd name="T2" fmla="*/ 1358 w 1487"/>
                <a:gd name="T3" fmla="*/ 777 h 830"/>
                <a:gd name="T4" fmla="*/ 1238 w 1487"/>
                <a:gd name="T5" fmla="*/ 708 h 830"/>
                <a:gd name="T6" fmla="*/ 1124 w 1487"/>
                <a:gd name="T7" fmla="*/ 628 h 830"/>
                <a:gd name="T8" fmla="*/ 1015 w 1487"/>
                <a:gd name="T9" fmla="*/ 539 h 830"/>
                <a:gd name="T10" fmla="*/ 908 w 1487"/>
                <a:gd name="T11" fmla="*/ 446 h 830"/>
                <a:gd name="T12" fmla="*/ 800 w 1487"/>
                <a:gd name="T13" fmla="*/ 352 h 830"/>
                <a:gd name="T14" fmla="*/ 688 w 1487"/>
                <a:gd name="T15" fmla="*/ 262 h 830"/>
                <a:gd name="T16" fmla="*/ 571 w 1487"/>
                <a:gd name="T17" fmla="*/ 180 h 830"/>
                <a:gd name="T18" fmla="*/ 447 w 1487"/>
                <a:gd name="T19" fmla="*/ 108 h 830"/>
                <a:gd name="T20" fmla="*/ 311 w 1487"/>
                <a:gd name="T21" fmla="*/ 52 h 830"/>
                <a:gd name="T22" fmla="*/ 164 w 1487"/>
                <a:gd name="T23" fmla="*/ 14 h 830"/>
                <a:gd name="T24" fmla="*/ 0 w 1487"/>
                <a:gd name="T25" fmla="*/ 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7" h="830">
                  <a:moveTo>
                    <a:pt x="1487" y="830"/>
                  </a:moveTo>
                  <a:lnTo>
                    <a:pt x="1358" y="777"/>
                  </a:lnTo>
                  <a:lnTo>
                    <a:pt x="1238" y="708"/>
                  </a:lnTo>
                  <a:lnTo>
                    <a:pt x="1124" y="628"/>
                  </a:lnTo>
                  <a:lnTo>
                    <a:pt x="1015" y="539"/>
                  </a:lnTo>
                  <a:lnTo>
                    <a:pt x="908" y="446"/>
                  </a:lnTo>
                  <a:lnTo>
                    <a:pt x="800" y="352"/>
                  </a:lnTo>
                  <a:lnTo>
                    <a:pt x="688" y="262"/>
                  </a:lnTo>
                  <a:lnTo>
                    <a:pt x="571" y="180"/>
                  </a:lnTo>
                  <a:lnTo>
                    <a:pt x="447" y="108"/>
                  </a:lnTo>
                  <a:lnTo>
                    <a:pt x="311" y="52"/>
                  </a:lnTo>
                  <a:lnTo>
                    <a:pt x="164" y="14"/>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199" name="Freeform 79"/>
            <p:cNvSpPr>
              <a:spLocks/>
            </p:cNvSpPr>
            <p:nvPr/>
          </p:nvSpPr>
          <p:spPr bwMode="auto">
            <a:xfrm>
              <a:off x="1679" y="2828"/>
              <a:ext cx="1001" cy="561"/>
            </a:xfrm>
            <a:custGeom>
              <a:avLst/>
              <a:gdLst>
                <a:gd name="T0" fmla="*/ 1487 w 1487"/>
                <a:gd name="T1" fmla="*/ 833 h 833"/>
                <a:gd name="T2" fmla="*/ 1487 w 1487"/>
                <a:gd name="T3" fmla="*/ 830 h 833"/>
                <a:gd name="T4" fmla="*/ 1358 w 1487"/>
                <a:gd name="T5" fmla="*/ 777 h 833"/>
                <a:gd name="T6" fmla="*/ 1244 w 1487"/>
                <a:gd name="T7" fmla="*/ 712 h 833"/>
                <a:gd name="T8" fmla="*/ 1125 w 1487"/>
                <a:gd name="T9" fmla="*/ 627 h 833"/>
                <a:gd name="T10" fmla="*/ 1016 w 1487"/>
                <a:gd name="T11" fmla="*/ 539 h 833"/>
                <a:gd name="T12" fmla="*/ 909 w 1487"/>
                <a:gd name="T13" fmla="*/ 445 h 833"/>
                <a:gd name="T14" fmla="*/ 801 w 1487"/>
                <a:gd name="T15" fmla="*/ 352 h 833"/>
                <a:gd name="T16" fmla="*/ 689 w 1487"/>
                <a:gd name="T17" fmla="*/ 262 h 833"/>
                <a:gd name="T18" fmla="*/ 577 w 1487"/>
                <a:gd name="T19" fmla="*/ 182 h 833"/>
                <a:gd name="T20" fmla="*/ 447 w 1487"/>
                <a:gd name="T21" fmla="*/ 108 h 833"/>
                <a:gd name="T22" fmla="*/ 311 w 1487"/>
                <a:gd name="T23" fmla="*/ 51 h 833"/>
                <a:gd name="T24" fmla="*/ 164 w 1487"/>
                <a:gd name="T25" fmla="*/ 13 h 833"/>
                <a:gd name="T26" fmla="*/ 0 w 1487"/>
                <a:gd name="T27" fmla="*/ 0 h 833"/>
                <a:gd name="T28" fmla="*/ 0 w 1487"/>
                <a:gd name="T29" fmla="*/ 2 h 833"/>
                <a:gd name="T30" fmla="*/ 164 w 1487"/>
                <a:gd name="T31" fmla="*/ 16 h 833"/>
                <a:gd name="T32" fmla="*/ 311 w 1487"/>
                <a:gd name="T33" fmla="*/ 54 h 833"/>
                <a:gd name="T34" fmla="*/ 447 w 1487"/>
                <a:gd name="T35" fmla="*/ 110 h 833"/>
                <a:gd name="T36" fmla="*/ 566 w 1487"/>
                <a:gd name="T37" fmla="*/ 179 h 833"/>
                <a:gd name="T38" fmla="*/ 687 w 1487"/>
                <a:gd name="T39" fmla="*/ 265 h 833"/>
                <a:gd name="T40" fmla="*/ 798 w 1487"/>
                <a:gd name="T41" fmla="*/ 354 h 833"/>
                <a:gd name="T42" fmla="*/ 907 w 1487"/>
                <a:gd name="T43" fmla="*/ 448 h 833"/>
                <a:gd name="T44" fmla="*/ 1014 w 1487"/>
                <a:gd name="T45" fmla="*/ 541 h 833"/>
                <a:gd name="T46" fmla="*/ 1123 w 1487"/>
                <a:gd name="T47" fmla="*/ 630 h 833"/>
                <a:gd name="T48" fmla="*/ 1233 w 1487"/>
                <a:gd name="T49" fmla="*/ 707 h 833"/>
                <a:gd name="T50" fmla="*/ 1358 w 1487"/>
                <a:gd name="T51" fmla="*/ 780 h 833"/>
                <a:gd name="T52" fmla="*/ 1487 w 1487"/>
                <a:gd name="T53" fmla="*/ 833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87" h="833">
                  <a:moveTo>
                    <a:pt x="1487" y="833"/>
                  </a:moveTo>
                  <a:lnTo>
                    <a:pt x="1487" y="830"/>
                  </a:lnTo>
                  <a:lnTo>
                    <a:pt x="1358" y="777"/>
                  </a:lnTo>
                  <a:lnTo>
                    <a:pt x="1244" y="712"/>
                  </a:lnTo>
                  <a:lnTo>
                    <a:pt x="1125" y="627"/>
                  </a:lnTo>
                  <a:lnTo>
                    <a:pt x="1016" y="539"/>
                  </a:lnTo>
                  <a:lnTo>
                    <a:pt x="909" y="445"/>
                  </a:lnTo>
                  <a:lnTo>
                    <a:pt x="801" y="352"/>
                  </a:lnTo>
                  <a:lnTo>
                    <a:pt x="689" y="262"/>
                  </a:lnTo>
                  <a:lnTo>
                    <a:pt x="577" y="182"/>
                  </a:lnTo>
                  <a:lnTo>
                    <a:pt x="447" y="108"/>
                  </a:lnTo>
                  <a:lnTo>
                    <a:pt x="311" y="51"/>
                  </a:lnTo>
                  <a:lnTo>
                    <a:pt x="164" y="13"/>
                  </a:lnTo>
                  <a:lnTo>
                    <a:pt x="0" y="0"/>
                  </a:lnTo>
                  <a:lnTo>
                    <a:pt x="0" y="2"/>
                  </a:lnTo>
                  <a:lnTo>
                    <a:pt x="164" y="16"/>
                  </a:lnTo>
                  <a:lnTo>
                    <a:pt x="311" y="54"/>
                  </a:lnTo>
                  <a:lnTo>
                    <a:pt x="447" y="110"/>
                  </a:lnTo>
                  <a:lnTo>
                    <a:pt x="566" y="179"/>
                  </a:lnTo>
                  <a:lnTo>
                    <a:pt x="687" y="265"/>
                  </a:lnTo>
                  <a:lnTo>
                    <a:pt x="798" y="354"/>
                  </a:lnTo>
                  <a:lnTo>
                    <a:pt x="907" y="448"/>
                  </a:lnTo>
                  <a:lnTo>
                    <a:pt x="1014" y="541"/>
                  </a:lnTo>
                  <a:lnTo>
                    <a:pt x="1123" y="630"/>
                  </a:lnTo>
                  <a:lnTo>
                    <a:pt x="1233" y="707"/>
                  </a:lnTo>
                  <a:lnTo>
                    <a:pt x="1358" y="780"/>
                  </a:lnTo>
                  <a:lnTo>
                    <a:pt x="1487" y="8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00" name="Freeform 80"/>
            <p:cNvSpPr>
              <a:spLocks/>
            </p:cNvSpPr>
            <p:nvPr/>
          </p:nvSpPr>
          <p:spPr bwMode="auto">
            <a:xfrm>
              <a:off x="1672" y="3471"/>
              <a:ext cx="1008" cy="584"/>
            </a:xfrm>
            <a:custGeom>
              <a:avLst/>
              <a:gdLst>
                <a:gd name="T0" fmla="*/ 1497 w 1497"/>
                <a:gd name="T1" fmla="*/ 0 h 867"/>
                <a:gd name="T2" fmla="*/ 1362 w 1497"/>
                <a:gd name="T3" fmla="*/ 59 h 867"/>
                <a:gd name="T4" fmla="*/ 1235 w 1497"/>
                <a:gd name="T5" fmla="*/ 133 h 867"/>
                <a:gd name="T6" fmla="*/ 1112 w 1497"/>
                <a:gd name="T7" fmla="*/ 220 h 867"/>
                <a:gd name="T8" fmla="*/ 995 w 1497"/>
                <a:gd name="T9" fmla="*/ 314 h 867"/>
                <a:gd name="T10" fmla="*/ 880 w 1497"/>
                <a:gd name="T11" fmla="*/ 412 h 867"/>
                <a:gd name="T12" fmla="*/ 765 w 1497"/>
                <a:gd name="T13" fmla="*/ 509 h 867"/>
                <a:gd name="T14" fmla="*/ 649 w 1497"/>
                <a:gd name="T15" fmla="*/ 602 h 867"/>
                <a:gd name="T16" fmla="*/ 532 w 1497"/>
                <a:gd name="T17" fmla="*/ 686 h 867"/>
                <a:gd name="T18" fmla="*/ 410 w 1497"/>
                <a:gd name="T19" fmla="*/ 760 h 867"/>
                <a:gd name="T20" fmla="*/ 281 w 1497"/>
                <a:gd name="T21" fmla="*/ 817 h 867"/>
                <a:gd name="T22" fmla="*/ 145 w 1497"/>
                <a:gd name="T23" fmla="*/ 853 h 867"/>
                <a:gd name="T24" fmla="*/ 0 w 1497"/>
                <a:gd name="T25" fmla="*/ 867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97" h="867">
                  <a:moveTo>
                    <a:pt x="1497" y="0"/>
                  </a:moveTo>
                  <a:lnTo>
                    <a:pt x="1362" y="59"/>
                  </a:lnTo>
                  <a:lnTo>
                    <a:pt x="1235" y="133"/>
                  </a:lnTo>
                  <a:lnTo>
                    <a:pt x="1112" y="220"/>
                  </a:lnTo>
                  <a:lnTo>
                    <a:pt x="995" y="314"/>
                  </a:lnTo>
                  <a:lnTo>
                    <a:pt x="880" y="412"/>
                  </a:lnTo>
                  <a:lnTo>
                    <a:pt x="765" y="509"/>
                  </a:lnTo>
                  <a:lnTo>
                    <a:pt x="649" y="602"/>
                  </a:lnTo>
                  <a:lnTo>
                    <a:pt x="532" y="686"/>
                  </a:lnTo>
                  <a:lnTo>
                    <a:pt x="410" y="760"/>
                  </a:lnTo>
                  <a:lnTo>
                    <a:pt x="281" y="817"/>
                  </a:lnTo>
                  <a:lnTo>
                    <a:pt x="145" y="853"/>
                  </a:lnTo>
                  <a:lnTo>
                    <a:pt x="0" y="867"/>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201" name="Freeform 81"/>
            <p:cNvSpPr>
              <a:spLocks/>
            </p:cNvSpPr>
            <p:nvPr/>
          </p:nvSpPr>
          <p:spPr bwMode="auto">
            <a:xfrm>
              <a:off x="1672" y="3471"/>
              <a:ext cx="1008" cy="586"/>
            </a:xfrm>
            <a:custGeom>
              <a:avLst/>
              <a:gdLst>
                <a:gd name="T0" fmla="*/ 1497 w 1497"/>
                <a:gd name="T1" fmla="*/ 2 h 869"/>
                <a:gd name="T2" fmla="*/ 1497 w 1497"/>
                <a:gd name="T3" fmla="*/ 0 h 869"/>
                <a:gd name="T4" fmla="*/ 1359 w 1497"/>
                <a:gd name="T5" fmla="*/ 60 h 869"/>
                <a:gd name="T6" fmla="*/ 1233 w 1497"/>
                <a:gd name="T7" fmla="*/ 133 h 869"/>
                <a:gd name="T8" fmla="*/ 1111 w 1497"/>
                <a:gd name="T9" fmla="*/ 220 h 869"/>
                <a:gd name="T10" fmla="*/ 994 w 1497"/>
                <a:gd name="T11" fmla="*/ 314 h 869"/>
                <a:gd name="T12" fmla="*/ 879 w 1497"/>
                <a:gd name="T13" fmla="*/ 412 h 869"/>
                <a:gd name="T14" fmla="*/ 763 w 1497"/>
                <a:gd name="T15" fmla="*/ 509 h 869"/>
                <a:gd name="T16" fmla="*/ 648 w 1497"/>
                <a:gd name="T17" fmla="*/ 602 h 869"/>
                <a:gd name="T18" fmla="*/ 531 w 1497"/>
                <a:gd name="T19" fmla="*/ 686 h 869"/>
                <a:gd name="T20" fmla="*/ 406 w 1497"/>
                <a:gd name="T21" fmla="*/ 761 h 869"/>
                <a:gd name="T22" fmla="*/ 281 w 1497"/>
                <a:gd name="T23" fmla="*/ 816 h 869"/>
                <a:gd name="T24" fmla="*/ 145 w 1497"/>
                <a:gd name="T25" fmla="*/ 853 h 869"/>
                <a:gd name="T26" fmla="*/ 0 w 1497"/>
                <a:gd name="T27" fmla="*/ 867 h 869"/>
                <a:gd name="T28" fmla="*/ 0 w 1497"/>
                <a:gd name="T29" fmla="*/ 869 h 869"/>
                <a:gd name="T30" fmla="*/ 145 w 1497"/>
                <a:gd name="T31" fmla="*/ 856 h 869"/>
                <a:gd name="T32" fmla="*/ 281 w 1497"/>
                <a:gd name="T33" fmla="*/ 819 h 869"/>
                <a:gd name="T34" fmla="*/ 413 w 1497"/>
                <a:gd name="T35" fmla="*/ 761 h 869"/>
                <a:gd name="T36" fmla="*/ 533 w 1497"/>
                <a:gd name="T37" fmla="*/ 689 h 869"/>
                <a:gd name="T38" fmla="*/ 651 w 1497"/>
                <a:gd name="T39" fmla="*/ 604 h 869"/>
                <a:gd name="T40" fmla="*/ 766 w 1497"/>
                <a:gd name="T41" fmla="*/ 511 h 869"/>
                <a:gd name="T42" fmla="*/ 881 w 1497"/>
                <a:gd name="T43" fmla="*/ 414 h 869"/>
                <a:gd name="T44" fmla="*/ 996 w 1497"/>
                <a:gd name="T45" fmla="*/ 316 h 869"/>
                <a:gd name="T46" fmla="*/ 1114 w 1497"/>
                <a:gd name="T47" fmla="*/ 222 h 869"/>
                <a:gd name="T48" fmla="*/ 1236 w 1497"/>
                <a:gd name="T49" fmla="*/ 136 h 869"/>
                <a:gd name="T50" fmla="*/ 1366 w 1497"/>
                <a:gd name="T51" fmla="*/ 60 h 869"/>
                <a:gd name="T52" fmla="*/ 1497 w 1497"/>
                <a:gd name="T53" fmla="*/ 2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7" h="869">
                  <a:moveTo>
                    <a:pt x="1497" y="2"/>
                  </a:moveTo>
                  <a:lnTo>
                    <a:pt x="1497" y="0"/>
                  </a:lnTo>
                  <a:lnTo>
                    <a:pt x="1359" y="60"/>
                  </a:lnTo>
                  <a:lnTo>
                    <a:pt x="1233" y="133"/>
                  </a:lnTo>
                  <a:lnTo>
                    <a:pt x="1111" y="220"/>
                  </a:lnTo>
                  <a:lnTo>
                    <a:pt x="994" y="314"/>
                  </a:lnTo>
                  <a:lnTo>
                    <a:pt x="879" y="412"/>
                  </a:lnTo>
                  <a:lnTo>
                    <a:pt x="763" y="509"/>
                  </a:lnTo>
                  <a:lnTo>
                    <a:pt x="648" y="602"/>
                  </a:lnTo>
                  <a:lnTo>
                    <a:pt x="531" y="686"/>
                  </a:lnTo>
                  <a:lnTo>
                    <a:pt x="406" y="761"/>
                  </a:lnTo>
                  <a:lnTo>
                    <a:pt x="281" y="816"/>
                  </a:lnTo>
                  <a:lnTo>
                    <a:pt x="145" y="853"/>
                  </a:lnTo>
                  <a:lnTo>
                    <a:pt x="0" y="867"/>
                  </a:lnTo>
                  <a:lnTo>
                    <a:pt x="0" y="869"/>
                  </a:lnTo>
                  <a:lnTo>
                    <a:pt x="145" y="856"/>
                  </a:lnTo>
                  <a:lnTo>
                    <a:pt x="281" y="819"/>
                  </a:lnTo>
                  <a:lnTo>
                    <a:pt x="413" y="761"/>
                  </a:lnTo>
                  <a:lnTo>
                    <a:pt x="533" y="689"/>
                  </a:lnTo>
                  <a:lnTo>
                    <a:pt x="651" y="604"/>
                  </a:lnTo>
                  <a:lnTo>
                    <a:pt x="766" y="511"/>
                  </a:lnTo>
                  <a:lnTo>
                    <a:pt x="881" y="414"/>
                  </a:lnTo>
                  <a:lnTo>
                    <a:pt x="996" y="316"/>
                  </a:lnTo>
                  <a:lnTo>
                    <a:pt x="1114" y="222"/>
                  </a:lnTo>
                  <a:lnTo>
                    <a:pt x="1236" y="136"/>
                  </a:lnTo>
                  <a:lnTo>
                    <a:pt x="1366" y="60"/>
                  </a:lnTo>
                  <a:lnTo>
                    <a:pt x="1497"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02" name="Freeform 82"/>
            <p:cNvSpPr>
              <a:spLocks/>
            </p:cNvSpPr>
            <p:nvPr/>
          </p:nvSpPr>
          <p:spPr bwMode="auto">
            <a:xfrm>
              <a:off x="3531" y="3167"/>
              <a:ext cx="417" cy="248"/>
            </a:xfrm>
            <a:custGeom>
              <a:avLst/>
              <a:gdLst>
                <a:gd name="T0" fmla="*/ 0 w 621"/>
                <a:gd name="T1" fmla="*/ 369 h 369"/>
                <a:gd name="T2" fmla="*/ 60 w 621"/>
                <a:gd name="T3" fmla="*/ 346 h 369"/>
                <a:gd name="T4" fmla="*/ 114 w 621"/>
                <a:gd name="T5" fmla="*/ 316 h 369"/>
                <a:gd name="T6" fmla="*/ 165 w 621"/>
                <a:gd name="T7" fmla="*/ 280 h 369"/>
                <a:gd name="T8" fmla="*/ 212 w 621"/>
                <a:gd name="T9" fmla="*/ 240 h 369"/>
                <a:gd name="T10" fmla="*/ 257 w 621"/>
                <a:gd name="T11" fmla="*/ 197 h 369"/>
                <a:gd name="T12" fmla="*/ 302 w 621"/>
                <a:gd name="T13" fmla="*/ 154 h 369"/>
                <a:gd name="T14" fmla="*/ 346 w 621"/>
                <a:gd name="T15" fmla="*/ 114 h 369"/>
                <a:gd name="T16" fmla="*/ 394 w 621"/>
                <a:gd name="T17" fmla="*/ 76 h 369"/>
                <a:gd name="T18" fmla="*/ 443 w 621"/>
                <a:gd name="T19" fmla="*/ 44 h 369"/>
                <a:gd name="T20" fmla="*/ 496 w 621"/>
                <a:gd name="T21" fmla="*/ 20 h 369"/>
                <a:gd name="T22" fmla="*/ 555 w 621"/>
                <a:gd name="T23" fmla="*/ 4 h 369"/>
                <a:gd name="T24" fmla="*/ 621 w 621"/>
                <a:gd name="T25" fmla="*/ 0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1" h="369">
                  <a:moveTo>
                    <a:pt x="0" y="369"/>
                  </a:moveTo>
                  <a:lnTo>
                    <a:pt x="60" y="346"/>
                  </a:lnTo>
                  <a:lnTo>
                    <a:pt x="114" y="316"/>
                  </a:lnTo>
                  <a:lnTo>
                    <a:pt x="165" y="280"/>
                  </a:lnTo>
                  <a:lnTo>
                    <a:pt x="212" y="240"/>
                  </a:lnTo>
                  <a:lnTo>
                    <a:pt x="257" y="197"/>
                  </a:lnTo>
                  <a:lnTo>
                    <a:pt x="302" y="154"/>
                  </a:lnTo>
                  <a:lnTo>
                    <a:pt x="346" y="114"/>
                  </a:lnTo>
                  <a:lnTo>
                    <a:pt x="394" y="76"/>
                  </a:lnTo>
                  <a:lnTo>
                    <a:pt x="443" y="44"/>
                  </a:lnTo>
                  <a:lnTo>
                    <a:pt x="496" y="20"/>
                  </a:lnTo>
                  <a:lnTo>
                    <a:pt x="555" y="4"/>
                  </a:lnTo>
                  <a:lnTo>
                    <a:pt x="621"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203" name="Freeform 83"/>
            <p:cNvSpPr>
              <a:spLocks/>
            </p:cNvSpPr>
            <p:nvPr/>
          </p:nvSpPr>
          <p:spPr bwMode="auto">
            <a:xfrm>
              <a:off x="3531" y="3166"/>
              <a:ext cx="417" cy="250"/>
            </a:xfrm>
            <a:custGeom>
              <a:avLst/>
              <a:gdLst>
                <a:gd name="T0" fmla="*/ 0 w 621"/>
                <a:gd name="T1" fmla="*/ 369 h 371"/>
                <a:gd name="T2" fmla="*/ 0 w 621"/>
                <a:gd name="T3" fmla="*/ 371 h 371"/>
                <a:gd name="T4" fmla="*/ 60 w 621"/>
                <a:gd name="T5" fmla="*/ 348 h 371"/>
                <a:gd name="T6" fmla="*/ 118 w 621"/>
                <a:gd name="T7" fmla="*/ 316 h 371"/>
                <a:gd name="T8" fmla="*/ 166 w 621"/>
                <a:gd name="T9" fmla="*/ 282 h 371"/>
                <a:gd name="T10" fmla="*/ 213 w 621"/>
                <a:gd name="T11" fmla="*/ 242 h 371"/>
                <a:gd name="T12" fmla="*/ 303 w 621"/>
                <a:gd name="T13" fmla="*/ 157 h 371"/>
                <a:gd name="T14" fmla="*/ 348 w 621"/>
                <a:gd name="T15" fmla="*/ 116 h 371"/>
                <a:gd name="T16" fmla="*/ 395 w 621"/>
                <a:gd name="T17" fmla="*/ 78 h 371"/>
                <a:gd name="T18" fmla="*/ 447 w 621"/>
                <a:gd name="T19" fmla="*/ 45 h 371"/>
                <a:gd name="T20" fmla="*/ 496 w 621"/>
                <a:gd name="T21" fmla="*/ 22 h 371"/>
                <a:gd name="T22" fmla="*/ 555 w 621"/>
                <a:gd name="T23" fmla="*/ 6 h 371"/>
                <a:gd name="T24" fmla="*/ 621 w 621"/>
                <a:gd name="T25" fmla="*/ 2 h 371"/>
                <a:gd name="T26" fmla="*/ 621 w 621"/>
                <a:gd name="T27" fmla="*/ 0 h 371"/>
                <a:gd name="T28" fmla="*/ 555 w 621"/>
                <a:gd name="T29" fmla="*/ 3 h 371"/>
                <a:gd name="T30" fmla="*/ 496 w 621"/>
                <a:gd name="T31" fmla="*/ 20 h 371"/>
                <a:gd name="T32" fmla="*/ 440 w 621"/>
                <a:gd name="T33" fmla="*/ 45 h 371"/>
                <a:gd name="T34" fmla="*/ 393 w 621"/>
                <a:gd name="T35" fmla="*/ 76 h 371"/>
                <a:gd name="T36" fmla="*/ 345 w 621"/>
                <a:gd name="T37" fmla="*/ 114 h 371"/>
                <a:gd name="T38" fmla="*/ 300 w 621"/>
                <a:gd name="T39" fmla="*/ 154 h 371"/>
                <a:gd name="T40" fmla="*/ 211 w 621"/>
                <a:gd name="T41" fmla="*/ 240 h 371"/>
                <a:gd name="T42" fmla="*/ 163 w 621"/>
                <a:gd name="T43" fmla="*/ 280 h 371"/>
                <a:gd name="T44" fmla="*/ 109 w 621"/>
                <a:gd name="T45" fmla="*/ 318 h 371"/>
                <a:gd name="T46" fmla="*/ 60 w 621"/>
                <a:gd name="T47" fmla="*/ 346 h 371"/>
                <a:gd name="T48" fmla="*/ 0 w 621"/>
                <a:gd name="T49" fmla="*/ 36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1" h="371">
                  <a:moveTo>
                    <a:pt x="0" y="369"/>
                  </a:moveTo>
                  <a:lnTo>
                    <a:pt x="0" y="371"/>
                  </a:lnTo>
                  <a:lnTo>
                    <a:pt x="60" y="348"/>
                  </a:lnTo>
                  <a:lnTo>
                    <a:pt x="118" y="316"/>
                  </a:lnTo>
                  <a:lnTo>
                    <a:pt x="166" y="282"/>
                  </a:lnTo>
                  <a:lnTo>
                    <a:pt x="213" y="242"/>
                  </a:lnTo>
                  <a:lnTo>
                    <a:pt x="303" y="157"/>
                  </a:lnTo>
                  <a:lnTo>
                    <a:pt x="348" y="116"/>
                  </a:lnTo>
                  <a:lnTo>
                    <a:pt x="395" y="78"/>
                  </a:lnTo>
                  <a:lnTo>
                    <a:pt x="447" y="45"/>
                  </a:lnTo>
                  <a:lnTo>
                    <a:pt x="496" y="22"/>
                  </a:lnTo>
                  <a:lnTo>
                    <a:pt x="555" y="6"/>
                  </a:lnTo>
                  <a:lnTo>
                    <a:pt x="621" y="2"/>
                  </a:lnTo>
                  <a:lnTo>
                    <a:pt x="621" y="0"/>
                  </a:lnTo>
                  <a:lnTo>
                    <a:pt x="555" y="3"/>
                  </a:lnTo>
                  <a:lnTo>
                    <a:pt x="496" y="20"/>
                  </a:lnTo>
                  <a:lnTo>
                    <a:pt x="440" y="45"/>
                  </a:lnTo>
                  <a:lnTo>
                    <a:pt x="393" y="76"/>
                  </a:lnTo>
                  <a:lnTo>
                    <a:pt x="345" y="114"/>
                  </a:lnTo>
                  <a:lnTo>
                    <a:pt x="300" y="154"/>
                  </a:lnTo>
                  <a:lnTo>
                    <a:pt x="211" y="240"/>
                  </a:lnTo>
                  <a:lnTo>
                    <a:pt x="163" y="280"/>
                  </a:lnTo>
                  <a:lnTo>
                    <a:pt x="109" y="318"/>
                  </a:lnTo>
                  <a:lnTo>
                    <a:pt x="60" y="346"/>
                  </a:lnTo>
                  <a:lnTo>
                    <a:pt x="0" y="3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04" name="Freeform 84"/>
            <p:cNvSpPr>
              <a:spLocks/>
            </p:cNvSpPr>
            <p:nvPr/>
          </p:nvSpPr>
          <p:spPr bwMode="auto">
            <a:xfrm>
              <a:off x="3531" y="3443"/>
              <a:ext cx="417" cy="246"/>
            </a:xfrm>
            <a:custGeom>
              <a:avLst/>
              <a:gdLst>
                <a:gd name="T0" fmla="*/ 0 w 621"/>
                <a:gd name="T1" fmla="*/ 0 h 368"/>
                <a:gd name="T2" fmla="*/ 57 w 621"/>
                <a:gd name="T3" fmla="*/ 23 h 368"/>
                <a:gd name="T4" fmla="*/ 113 w 621"/>
                <a:gd name="T5" fmla="*/ 54 h 368"/>
                <a:gd name="T6" fmla="*/ 165 w 621"/>
                <a:gd name="T7" fmla="*/ 90 h 368"/>
                <a:gd name="T8" fmla="*/ 214 w 621"/>
                <a:gd name="T9" fmla="*/ 130 h 368"/>
                <a:gd name="T10" fmla="*/ 262 w 621"/>
                <a:gd name="T11" fmla="*/ 173 h 368"/>
                <a:gd name="T12" fmla="*/ 310 w 621"/>
                <a:gd name="T13" fmla="*/ 214 h 368"/>
                <a:gd name="T14" fmla="*/ 357 w 621"/>
                <a:gd name="T15" fmla="*/ 256 h 368"/>
                <a:gd name="T16" fmla="*/ 405 w 621"/>
                <a:gd name="T17" fmla="*/ 293 h 368"/>
                <a:gd name="T18" fmla="*/ 455 w 621"/>
                <a:gd name="T19" fmla="*/ 324 h 368"/>
                <a:gd name="T20" fmla="*/ 507 w 621"/>
                <a:gd name="T21" fmla="*/ 348 h 368"/>
                <a:gd name="T22" fmla="*/ 562 w 621"/>
                <a:gd name="T23" fmla="*/ 363 h 368"/>
                <a:gd name="T24" fmla="*/ 621 w 621"/>
                <a:gd name="T25"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1" h="368">
                  <a:moveTo>
                    <a:pt x="0" y="0"/>
                  </a:moveTo>
                  <a:lnTo>
                    <a:pt x="57" y="23"/>
                  </a:lnTo>
                  <a:lnTo>
                    <a:pt x="113" y="54"/>
                  </a:lnTo>
                  <a:lnTo>
                    <a:pt x="165" y="90"/>
                  </a:lnTo>
                  <a:lnTo>
                    <a:pt x="214" y="130"/>
                  </a:lnTo>
                  <a:lnTo>
                    <a:pt x="262" y="173"/>
                  </a:lnTo>
                  <a:lnTo>
                    <a:pt x="310" y="214"/>
                  </a:lnTo>
                  <a:lnTo>
                    <a:pt x="357" y="256"/>
                  </a:lnTo>
                  <a:lnTo>
                    <a:pt x="405" y="293"/>
                  </a:lnTo>
                  <a:lnTo>
                    <a:pt x="455" y="324"/>
                  </a:lnTo>
                  <a:lnTo>
                    <a:pt x="507" y="348"/>
                  </a:lnTo>
                  <a:lnTo>
                    <a:pt x="562" y="363"/>
                  </a:lnTo>
                  <a:lnTo>
                    <a:pt x="621" y="36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205" name="Freeform 85"/>
            <p:cNvSpPr>
              <a:spLocks/>
            </p:cNvSpPr>
            <p:nvPr/>
          </p:nvSpPr>
          <p:spPr bwMode="auto">
            <a:xfrm>
              <a:off x="3531" y="3442"/>
              <a:ext cx="417" cy="249"/>
            </a:xfrm>
            <a:custGeom>
              <a:avLst/>
              <a:gdLst>
                <a:gd name="T0" fmla="*/ 0 w 621"/>
                <a:gd name="T1" fmla="*/ 0 h 370"/>
                <a:gd name="T2" fmla="*/ 0 w 621"/>
                <a:gd name="T3" fmla="*/ 2 h 370"/>
                <a:gd name="T4" fmla="*/ 57 w 621"/>
                <a:gd name="T5" fmla="*/ 25 h 370"/>
                <a:gd name="T6" fmla="*/ 107 w 621"/>
                <a:gd name="T7" fmla="*/ 53 h 370"/>
                <a:gd name="T8" fmla="*/ 163 w 621"/>
                <a:gd name="T9" fmla="*/ 92 h 370"/>
                <a:gd name="T10" fmla="*/ 213 w 621"/>
                <a:gd name="T11" fmla="*/ 132 h 370"/>
                <a:gd name="T12" fmla="*/ 261 w 621"/>
                <a:gd name="T13" fmla="*/ 175 h 370"/>
                <a:gd name="T14" fmla="*/ 356 w 621"/>
                <a:gd name="T15" fmla="*/ 258 h 370"/>
                <a:gd name="T16" fmla="*/ 404 w 621"/>
                <a:gd name="T17" fmla="*/ 295 h 370"/>
                <a:gd name="T18" fmla="*/ 451 w 621"/>
                <a:gd name="T19" fmla="*/ 325 h 370"/>
                <a:gd name="T20" fmla="*/ 507 w 621"/>
                <a:gd name="T21" fmla="*/ 350 h 370"/>
                <a:gd name="T22" fmla="*/ 562 w 621"/>
                <a:gd name="T23" fmla="*/ 365 h 370"/>
                <a:gd name="T24" fmla="*/ 621 w 621"/>
                <a:gd name="T25" fmla="*/ 370 h 370"/>
                <a:gd name="T26" fmla="*/ 621 w 621"/>
                <a:gd name="T27" fmla="*/ 367 h 370"/>
                <a:gd name="T28" fmla="*/ 562 w 621"/>
                <a:gd name="T29" fmla="*/ 363 h 370"/>
                <a:gd name="T30" fmla="*/ 507 w 621"/>
                <a:gd name="T31" fmla="*/ 348 h 370"/>
                <a:gd name="T32" fmla="*/ 458 w 621"/>
                <a:gd name="T33" fmla="*/ 325 h 370"/>
                <a:gd name="T34" fmla="*/ 406 w 621"/>
                <a:gd name="T35" fmla="*/ 292 h 370"/>
                <a:gd name="T36" fmla="*/ 358 w 621"/>
                <a:gd name="T37" fmla="*/ 256 h 370"/>
                <a:gd name="T38" fmla="*/ 264 w 621"/>
                <a:gd name="T39" fmla="*/ 173 h 370"/>
                <a:gd name="T40" fmla="*/ 215 w 621"/>
                <a:gd name="T41" fmla="*/ 130 h 370"/>
                <a:gd name="T42" fmla="*/ 166 w 621"/>
                <a:gd name="T43" fmla="*/ 90 h 370"/>
                <a:gd name="T44" fmla="*/ 118 w 621"/>
                <a:gd name="T45" fmla="*/ 57 h 370"/>
                <a:gd name="T46" fmla="*/ 57 w 621"/>
                <a:gd name="T47" fmla="*/ 23 h 370"/>
                <a:gd name="T48" fmla="*/ 0 w 621"/>
                <a:gd name="T49" fmla="*/ 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1" h="370">
                  <a:moveTo>
                    <a:pt x="0" y="0"/>
                  </a:moveTo>
                  <a:lnTo>
                    <a:pt x="0" y="2"/>
                  </a:lnTo>
                  <a:lnTo>
                    <a:pt x="57" y="25"/>
                  </a:lnTo>
                  <a:lnTo>
                    <a:pt x="107" y="53"/>
                  </a:lnTo>
                  <a:lnTo>
                    <a:pt x="163" y="92"/>
                  </a:lnTo>
                  <a:lnTo>
                    <a:pt x="213" y="132"/>
                  </a:lnTo>
                  <a:lnTo>
                    <a:pt x="261" y="175"/>
                  </a:lnTo>
                  <a:lnTo>
                    <a:pt x="356" y="258"/>
                  </a:lnTo>
                  <a:lnTo>
                    <a:pt x="404" y="295"/>
                  </a:lnTo>
                  <a:lnTo>
                    <a:pt x="451" y="325"/>
                  </a:lnTo>
                  <a:lnTo>
                    <a:pt x="507" y="350"/>
                  </a:lnTo>
                  <a:lnTo>
                    <a:pt x="562" y="365"/>
                  </a:lnTo>
                  <a:lnTo>
                    <a:pt x="621" y="370"/>
                  </a:lnTo>
                  <a:lnTo>
                    <a:pt x="621" y="367"/>
                  </a:lnTo>
                  <a:lnTo>
                    <a:pt x="562" y="363"/>
                  </a:lnTo>
                  <a:lnTo>
                    <a:pt x="507" y="348"/>
                  </a:lnTo>
                  <a:lnTo>
                    <a:pt x="458" y="325"/>
                  </a:lnTo>
                  <a:lnTo>
                    <a:pt x="406" y="292"/>
                  </a:lnTo>
                  <a:lnTo>
                    <a:pt x="358" y="256"/>
                  </a:lnTo>
                  <a:lnTo>
                    <a:pt x="264" y="173"/>
                  </a:lnTo>
                  <a:lnTo>
                    <a:pt x="215" y="130"/>
                  </a:lnTo>
                  <a:lnTo>
                    <a:pt x="166" y="90"/>
                  </a:lnTo>
                  <a:lnTo>
                    <a:pt x="118" y="57"/>
                  </a:lnTo>
                  <a:lnTo>
                    <a:pt x="57" y="2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06" name="Freeform 86"/>
            <p:cNvSpPr>
              <a:spLocks/>
            </p:cNvSpPr>
            <p:nvPr/>
          </p:nvSpPr>
          <p:spPr bwMode="auto">
            <a:xfrm>
              <a:off x="3247" y="2998"/>
              <a:ext cx="694" cy="403"/>
            </a:xfrm>
            <a:custGeom>
              <a:avLst/>
              <a:gdLst>
                <a:gd name="T0" fmla="*/ 0 w 1032"/>
                <a:gd name="T1" fmla="*/ 599 h 599"/>
                <a:gd name="T2" fmla="*/ 98 w 1032"/>
                <a:gd name="T3" fmla="*/ 560 h 599"/>
                <a:gd name="T4" fmla="*/ 190 w 1032"/>
                <a:gd name="T5" fmla="*/ 510 h 599"/>
                <a:gd name="T6" fmla="*/ 277 w 1032"/>
                <a:gd name="T7" fmla="*/ 452 h 599"/>
                <a:gd name="T8" fmla="*/ 358 w 1032"/>
                <a:gd name="T9" fmla="*/ 387 h 599"/>
                <a:gd name="T10" fmla="*/ 438 w 1032"/>
                <a:gd name="T11" fmla="*/ 320 h 599"/>
                <a:gd name="T12" fmla="*/ 515 w 1032"/>
                <a:gd name="T13" fmla="*/ 253 h 599"/>
                <a:gd name="T14" fmla="*/ 593 w 1032"/>
                <a:gd name="T15" fmla="*/ 189 h 599"/>
                <a:gd name="T16" fmla="*/ 673 w 1032"/>
                <a:gd name="T17" fmla="*/ 130 h 599"/>
                <a:gd name="T18" fmla="*/ 755 w 1032"/>
                <a:gd name="T19" fmla="*/ 78 h 599"/>
                <a:gd name="T20" fmla="*/ 841 w 1032"/>
                <a:gd name="T21" fmla="*/ 38 h 599"/>
                <a:gd name="T22" fmla="*/ 933 w 1032"/>
                <a:gd name="T23" fmla="*/ 10 h 599"/>
                <a:gd name="T24" fmla="*/ 1032 w 1032"/>
                <a:gd name="T25"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2" h="599">
                  <a:moveTo>
                    <a:pt x="0" y="599"/>
                  </a:moveTo>
                  <a:lnTo>
                    <a:pt x="98" y="560"/>
                  </a:lnTo>
                  <a:lnTo>
                    <a:pt x="190" y="510"/>
                  </a:lnTo>
                  <a:lnTo>
                    <a:pt x="277" y="452"/>
                  </a:lnTo>
                  <a:lnTo>
                    <a:pt x="358" y="387"/>
                  </a:lnTo>
                  <a:lnTo>
                    <a:pt x="438" y="320"/>
                  </a:lnTo>
                  <a:lnTo>
                    <a:pt x="515" y="253"/>
                  </a:lnTo>
                  <a:lnTo>
                    <a:pt x="593" y="189"/>
                  </a:lnTo>
                  <a:lnTo>
                    <a:pt x="673" y="130"/>
                  </a:lnTo>
                  <a:lnTo>
                    <a:pt x="755" y="78"/>
                  </a:lnTo>
                  <a:lnTo>
                    <a:pt x="841" y="38"/>
                  </a:lnTo>
                  <a:lnTo>
                    <a:pt x="933" y="10"/>
                  </a:lnTo>
                  <a:lnTo>
                    <a:pt x="103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207" name="Freeform 87"/>
            <p:cNvSpPr>
              <a:spLocks/>
            </p:cNvSpPr>
            <p:nvPr/>
          </p:nvSpPr>
          <p:spPr bwMode="auto">
            <a:xfrm>
              <a:off x="3247" y="2998"/>
              <a:ext cx="694" cy="405"/>
            </a:xfrm>
            <a:custGeom>
              <a:avLst/>
              <a:gdLst>
                <a:gd name="T0" fmla="*/ 0 w 1032"/>
                <a:gd name="T1" fmla="*/ 599 h 601"/>
                <a:gd name="T2" fmla="*/ 0 w 1032"/>
                <a:gd name="T3" fmla="*/ 601 h 601"/>
                <a:gd name="T4" fmla="*/ 98 w 1032"/>
                <a:gd name="T5" fmla="*/ 562 h 601"/>
                <a:gd name="T6" fmla="*/ 195 w 1032"/>
                <a:gd name="T7" fmla="*/ 510 h 601"/>
                <a:gd name="T8" fmla="*/ 278 w 1032"/>
                <a:gd name="T9" fmla="*/ 454 h 601"/>
                <a:gd name="T10" fmla="*/ 360 w 1032"/>
                <a:gd name="T11" fmla="*/ 389 h 601"/>
                <a:gd name="T12" fmla="*/ 439 w 1032"/>
                <a:gd name="T13" fmla="*/ 322 h 601"/>
                <a:gd name="T14" fmla="*/ 516 w 1032"/>
                <a:gd name="T15" fmla="*/ 256 h 601"/>
                <a:gd name="T16" fmla="*/ 595 w 1032"/>
                <a:gd name="T17" fmla="*/ 191 h 601"/>
                <a:gd name="T18" fmla="*/ 674 w 1032"/>
                <a:gd name="T19" fmla="*/ 132 h 601"/>
                <a:gd name="T20" fmla="*/ 758 w 1032"/>
                <a:gd name="T21" fmla="*/ 79 h 601"/>
                <a:gd name="T22" fmla="*/ 841 w 1032"/>
                <a:gd name="T23" fmla="*/ 40 h 601"/>
                <a:gd name="T24" fmla="*/ 933 w 1032"/>
                <a:gd name="T25" fmla="*/ 12 h 601"/>
                <a:gd name="T26" fmla="*/ 1032 w 1032"/>
                <a:gd name="T27" fmla="*/ 2 h 601"/>
                <a:gd name="T28" fmla="*/ 1032 w 1032"/>
                <a:gd name="T29" fmla="*/ 0 h 601"/>
                <a:gd name="T30" fmla="*/ 933 w 1032"/>
                <a:gd name="T31" fmla="*/ 10 h 601"/>
                <a:gd name="T32" fmla="*/ 841 w 1032"/>
                <a:gd name="T33" fmla="*/ 38 h 601"/>
                <a:gd name="T34" fmla="*/ 751 w 1032"/>
                <a:gd name="T35" fmla="*/ 79 h 601"/>
                <a:gd name="T36" fmla="*/ 672 w 1032"/>
                <a:gd name="T37" fmla="*/ 130 h 601"/>
                <a:gd name="T38" fmla="*/ 592 w 1032"/>
                <a:gd name="T39" fmla="*/ 189 h 601"/>
                <a:gd name="T40" fmla="*/ 514 w 1032"/>
                <a:gd name="T41" fmla="*/ 253 h 601"/>
                <a:gd name="T42" fmla="*/ 437 w 1032"/>
                <a:gd name="T43" fmla="*/ 320 h 601"/>
                <a:gd name="T44" fmla="*/ 357 w 1032"/>
                <a:gd name="T45" fmla="*/ 387 h 601"/>
                <a:gd name="T46" fmla="*/ 276 w 1032"/>
                <a:gd name="T47" fmla="*/ 451 h 601"/>
                <a:gd name="T48" fmla="*/ 186 w 1032"/>
                <a:gd name="T49" fmla="*/ 512 h 601"/>
                <a:gd name="T50" fmla="*/ 98 w 1032"/>
                <a:gd name="T51" fmla="*/ 560 h 601"/>
                <a:gd name="T52" fmla="*/ 0 w 1032"/>
                <a:gd name="T53" fmla="*/ 599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32" h="601">
                  <a:moveTo>
                    <a:pt x="0" y="599"/>
                  </a:moveTo>
                  <a:lnTo>
                    <a:pt x="0" y="601"/>
                  </a:lnTo>
                  <a:lnTo>
                    <a:pt x="98" y="562"/>
                  </a:lnTo>
                  <a:lnTo>
                    <a:pt x="195" y="510"/>
                  </a:lnTo>
                  <a:lnTo>
                    <a:pt x="278" y="454"/>
                  </a:lnTo>
                  <a:lnTo>
                    <a:pt x="360" y="389"/>
                  </a:lnTo>
                  <a:lnTo>
                    <a:pt x="439" y="322"/>
                  </a:lnTo>
                  <a:lnTo>
                    <a:pt x="516" y="256"/>
                  </a:lnTo>
                  <a:lnTo>
                    <a:pt x="595" y="191"/>
                  </a:lnTo>
                  <a:lnTo>
                    <a:pt x="674" y="132"/>
                  </a:lnTo>
                  <a:lnTo>
                    <a:pt x="758" y="79"/>
                  </a:lnTo>
                  <a:lnTo>
                    <a:pt x="841" y="40"/>
                  </a:lnTo>
                  <a:lnTo>
                    <a:pt x="933" y="12"/>
                  </a:lnTo>
                  <a:lnTo>
                    <a:pt x="1032" y="2"/>
                  </a:lnTo>
                  <a:lnTo>
                    <a:pt x="1032" y="0"/>
                  </a:lnTo>
                  <a:lnTo>
                    <a:pt x="933" y="10"/>
                  </a:lnTo>
                  <a:lnTo>
                    <a:pt x="841" y="38"/>
                  </a:lnTo>
                  <a:lnTo>
                    <a:pt x="751" y="79"/>
                  </a:lnTo>
                  <a:lnTo>
                    <a:pt x="672" y="130"/>
                  </a:lnTo>
                  <a:lnTo>
                    <a:pt x="592" y="189"/>
                  </a:lnTo>
                  <a:lnTo>
                    <a:pt x="514" y="253"/>
                  </a:lnTo>
                  <a:lnTo>
                    <a:pt x="437" y="320"/>
                  </a:lnTo>
                  <a:lnTo>
                    <a:pt x="357" y="387"/>
                  </a:lnTo>
                  <a:lnTo>
                    <a:pt x="276" y="451"/>
                  </a:lnTo>
                  <a:lnTo>
                    <a:pt x="186" y="512"/>
                  </a:lnTo>
                  <a:lnTo>
                    <a:pt x="98" y="560"/>
                  </a:lnTo>
                  <a:lnTo>
                    <a:pt x="0" y="5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08" name="Freeform 88"/>
            <p:cNvSpPr>
              <a:spLocks/>
            </p:cNvSpPr>
            <p:nvPr/>
          </p:nvSpPr>
          <p:spPr bwMode="auto">
            <a:xfrm>
              <a:off x="3247" y="3455"/>
              <a:ext cx="702" cy="420"/>
            </a:xfrm>
            <a:custGeom>
              <a:avLst/>
              <a:gdLst>
                <a:gd name="T0" fmla="*/ 0 w 1044"/>
                <a:gd name="T1" fmla="*/ 0 h 624"/>
                <a:gd name="T2" fmla="*/ 99 w 1044"/>
                <a:gd name="T3" fmla="*/ 40 h 624"/>
                <a:gd name="T4" fmla="*/ 191 w 1044"/>
                <a:gd name="T5" fmla="*/ 93 h 624"/>
                <a:gd name="T6" fmla="*/ 277 w 1044"/>
                <a:gd name="T7" fmla="*/ 155 h 624"/>
                <a:gd name="T8" fmla="*/ 356 w 1044"/>
                <a:gd name="T9" fmla="*/ 222 h 624"/>
                <a:gd name="T10" fmla="*/ 433 w 1044"/>
                <a:gd name="T11" fmla="*/ 292 h 624"/>
                <a:gd name="T12" fmla="*/ 509 w 1044"/>
                <a:gd name="T13" fmla="*/ 362 h 624"/>
                <a:gd name="T14" fmla="*/ 585 w 1044"/>
                <a:gd name="T15" fmla="*/ 430 h 624"/>
                <a:gd name="T16" fmla="*/ 665 w 1044"/>
                <a:gd name="T17" fmla="*/ 493 h 624"/>
                <a:gd name="T18" fmla="*/ 748 w 1044"/>
                <a:gd name="T19" fmla="*/ 546 h 624"/>
                <a:gd name="T20" fmla="*/ 838 w 1044"/>
                <a:gd name="T21" fmla="*/ 587 h 624"/>
                <a:gd name="T22" fmla="*/ 935 w 1044"/>
                <a:gd name="T23" fmla="*/ 614 h 624"/>
                <a:gd name="T24" fmla="*/ 1044 w 1044"/>
                <a:gd name="T25" fmla="*/ 624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4" h="624">
                  <a:moveTo>
                    <a:pt x="0" y="0"/>
                  </a:moveTo>
                  <a:lnTo>
                    <a:pt x="99" y="40"/>
                  </a:lnTo>
                  <a:lnTo>
                    <a:pt x="191" y="93"/>
                  </a:lnTo>
                  <a:lnTo>
                    <a:pt x="277" y="155"/>
                  </a:lnTo>
                  <a:lnTo>
                    <a:pt x="356" y="222"/>
                  </a:lnTo>
                  <a:lnTo>
                    <a:pt x="433" y="292"/>
                  </a:lnTo>
                  <a:lnTo>
                    <a:pt x="509" y="362"/>
                  </a:lnTo>
                  <a:lnTo>
                    <a:pt x="585" y="430"/>
                  </a:lnTo>
                  <a:lnTo>
                    <a:pt x="665" y="493"/>
                  </a:lnTo>
                  <a:lnTo>
                    <a:pt x="748" y="546"/>
                  </a:lnTo>
                  <a:lnTo>
                    <a:pt x="838" y="587"/>
                  </a:lnTo>
                  <a:lnTo>
                    <a:pt x="935" y="614"/>
                  </a:lnTo>
                  <a:lnTo>
                    <a:pt x="1044" y="6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209" name="Freeform 89"/>
            <p:cNvSpPr>
              <a:spLocks/>
            </p:cNvSpPr>
            <p:nvPr/>
          </p:nvSpPr>
          <p:spPr bwMode="auto">
            <a:xfrm>
              <a:off x="3247" y="3455"/>
              <a:ext cx="702" cy="421"/>
            </a:xfrm>
            <a:custGeom>
              <a:avLst/>
              <a:gdLst>
                <a:gd name="T0" fmla="*/ 0 w 1044"/>
                <a:gd name="T1" fmla="*/ 0 h 627"/>
                <a:gd name="T2" fmla="*/ 0 w 1044"/>
                <a:gd name="T3" fmla="*/ 3 h 627"/>
                <a:gd name="T4" fmla="*/ 99 w 1044"/>
                <a:gd name="T5" fmla="*/ 43 h 627"/>
                <a:gd name="T6" fmla="*/ 187 w 1044"/>
                <a:gd name="T7" fmla="*/ 94 h 627"/>
                <a:gd name="T8" fmla="*/ 276 w 1044"/>
                <a:gd name="T9" fmla="*/ 158 h 627"/>
                <a:gd name="T10" fmla="*/ 355 w 1044"/>
                <a:gd name="T11" fmla="*/ 225 h 627"/>
                <a:gd name="T12" fmla="*/ 432 w 1044"/>
                <a:gd name="T13" fmla="*/ 295 h 627"/>
                <a:gd name="T14" fmla="*/ 508 w 1044"/>
                <a:gd name="T15" fmla="*/ 366 h 627"/>
                <a:gd name="T16" fmla="*/ 584 w 1044"/>
                <a:gd name="T17" fmla="*/ 434 h 627"/>
                <a:gd name="T18" fmla="*/ 664 w 1044"/>
                <a:gd name="T19" fmla="*/ 496 h 627"/>
                <a:gd name="T20" fmla="*/ 744 w 1044"/>
                <a:gd name="T21" fmla="*/ 548 h 627"/>
                <a:gd name="T22" fmla="*/ 838 w 1044"/>
                <a:gd name="T23" fmla="*/ 590 h 627"/>
                <a:gd name="T24" fmla="*/ 935 w 1044"/>
                <a:gd name="T25" fmla="*/ 617 h 627"/>
                <a:gd name="T26" fmla="*/ 1044 w 1044"/>
                <a:gd name="T27" fmla="*/ 627 h 627"/>
                <a:gd name="T28" fmla="*/ 1044 w 1044"/>
                <a:gd name="T29" fmla="*/ 625 h 627"/>
                <a:gd name="T30" fmla="*/ 935 w 1044"/>
                <a:gd name="T31" fmla="*/ 614 h 627"/>
                <a:gd name="T32" fmla="*/ 838 w 1044"/>
                <a:gd name="T33" fmla="*/ 588 h 627"/>
                <a:gd name="T34" fmla="*/ 751 w 1044"/>
                <a:gd name="T35" fmla="*/ 548 h 627"/>
                <a:gd name="T36" fmla="*/ 666 w 1044"/>
                <a:gd name="T37" fmla="*/ 494 h 627"/>
                <a:gd name="T38" fmla="*/ 587 w 1044"/>
                <a:gd name="T39" fmla="*/ 431 h 627"/>
                <a:gd name="T40" fmla="*/ 510 w 1044"/>
                <a:gd name="T41" fmla="*/ 363 h 627"/>
                <a:gd name="T42" fmla="*/ 434 w 1044"/>
                <a:gd name="T43" fmla="*/ 293 h 627"/>
                <a:gd name="T44" fmla="*/ 357 w 1044"/>
                <a:gd name="T45" fmla="*/ 223 h 627"/>
                <a:gd name="T46" fmla="*/ 278 w 1044"/>
                <a:gd name="T47" fmla="*/ 156 h 627"/>
                <a:gd name="T48" fmla="*/ 196 w 1044"/>
                <a:gd name="T49" fmla="*/ 96 h 627"/>
                <a:gd name="T50" fmla="*/ 99 w 1044"/>
                <a:gd name="T51" fmla="*/ 41 h 627"/>
                <a:gd name="T52" fmla="*/ 0 w 1044"/>
                <a:gd name="T53"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44" h="627">
                  <a:moveTo>
                    <a:pt x="0" y="0"/>
                  </a:moveTo>
                  <a:lnTo>
                    <a:pt x="0" y="3"/>
                  </a:lnTo>
                  <a:lnTo>
                    <a:pt x="99" y="43"/>
                  </a:lnTo>
                  <a:lnTo>
                    <a:pt x="187" y="94"/>
                  </a:lnTo>
                  <a:lnTo>
                    <a:pt x="276" y="158"/>
                  </a:lnTo>
                  <a:lnTo>
                    <a:pt x="355" y="225"/>
                  </a:lnTo>
                  <a:lnTo>
                    <a:pt x="432" y="295"/>
                  </a:lnTo>
                  <a:lnTo>
                    <a:pt x="508" y="366"/>
                  </a:lnTo>
                  <a:lnTo>
                    <a:pt x="584" y="434"/>
                  </a:lnTo>
                  <a:lnTo>
                    <a:pt x="664" y="496"/>
                  </a:lnTo>
                  <a:lnTo>
                    <a:pt x="744" y="548"/>
                  </a:lnTo>
                  <a:lnTo>
                    <a:pt x="838" y="590"/>
                  </a:lnTo>
                  <a:lnTo>
                    <a:pt x="935" y="617"/>
                  </a:lnTo>
                  <a:lnTo>
                    <a:pt x="1044" y="627"/>
                  </a:lnTo>
                  <a:lnTo>
                    <a:pt x="1044" y="625"/>
                  </a:lnTo>
                  <a:lnTo>
                    <a:pt x="935" y="614"/>
                  </a:lnTo>
                  <a:lnTo>
                    <a:pt x="838" y="588"/>
                  </a:lnTo>
                  <a:lnTo>
                    <a:pt x="751" y="548"/>
                  </a:lnTo>
                  <a:lnTo>
                    <a:pt x="666" y="494"/>
                  </a:lnTo>
                  <a:lnTo>
                    <a:pt x="587" y="431"/>
                  </a:lnTo>
                  <a:lnTo>
                    <a:pt x="510" y="363"/>
                  </a:lnTo>
                  <a:lnTo>
                    <a:pt x="434" y="293"/>
                  </a:lnTo>
                  <a:lnTo>
                    <a:pt x="357" y="223"/>
                  </a:lnTo>
                  <a:lnTo>
                    <a:pt x="278" y="156"/>
                  </a:lnTo>
                  <a:lnTo>
                    <a:pt x="196" y="96"/>
                  </a:lnTo>
                  <a:lnTo>
                    <a:pt x="99" y="4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10" name="Freeform 90"/>
            <p:cNvSpPr>
              <a:spLocks/>
            </p:cNvSpPr>
            <p:nvPr/>
          </p:nvSpPr>
          <p:spPr bwMode="auto">
            <a:xfrm>
              <a:off x="2963" y="2824"/>
              <a:ext cx="980" cy="564"/>
            </a:xfrm>
            <a:custGeom>
              <a:avLst/>
              <a:gdLst>
                <a:gd name="T0" fmla="*/ 0 w 1454"/>
                <a:gd name="T1" fmla="*/ 838 h 838"/>
                <a:gd name="T2" fmla="*/ 124 w 1454"/>
                <a:gd name="T3" fmla="*/ 783 h 838"/>
                <a:gd name="T4" fmla="*/ 242 w 1454"/>
                <a:gd name="T5" fmla="*/ 713 h 838"/>
                <a:gd name="T6" fmla="*/ 356 w 1454"/>
                <a:gd name="T7" fmla="*/ 631 h 838"/>
                <a:gd name="T8" fmla="*/ 465 w 1454"/>
                <a:gd name="T9" fmla="*/ 541 h 838"/>
                <a:gd name="T10" fmla="*/ 573 w 1454"/>
                <a:gd name="T11" fmla="*/ 447 h 838"/>
                <a:gd name="T12" fmla="*/ 683 w 1454"/>
                <a:gd name="T13" fmla="*/ 352 h 838"/>
                <a:gd name="T14" fmla="*/ 794 w 1454"/>
                <a:gd name="T15" fmla="*/ 262 h 838"/>
                <a:gd name="T16" fmla="*/ 911 w 1454"/>
                <a:gd name="T17" fmla="*/ 179 h 838"/>
                <a:gd name="T18" fmla="*/ 1033 w 1454"/>
                <a:gd name="T19" fmla="*/ 108 h 838"/>
                <a:gd name="T20" fmla="*/ 1162 w 1454"/>
                <a:gd name="T21" fmla="*/ 52 h 838"/>
                <a:gd name="T22" fmla="*/ 1302 w 1454"/>
                <a:gd name="T23" fmla="*/ 14 h 838"/>
                <a:gd name="T24" fmla="*/ 1454 w 1454"/>
                <a:gd name="T25" fmla="*/ 0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4" h="838">
                  <a:moveTo>
                    <a:pt x="0" y="838"/>
                  </a:moveTo>
                  <a:lnTo>
                    <a:pt x="124" y="783"/>
                  </a:lnTo>
                  <a:lnTo>
                    <a:pt x="242" y="713"/>
                  </a:lnTo>
                  <a:lnTo>
                    <a:pt x="356" y="631"/>
                  </a:lnTo>
                  <a:lnTo>
                    <a:pt x="465" y="541"/>
                  </a:lnTo>
                  <a:lnTo>
                    <a:pt x="573" y="447"/>
                  </a:lnTo>
                  <a:lnTo>
                    <a:pt x="683" y="352"/>
                  </a:lnTo>
                  <a:lnTo>
                    <a:pt x="794" y="262"/>
                  </a:lnTo>
                  <a:lnTo>
                    <a:pt x="911" y="179"/>
                  </a:lnTo>
                  <a:lnTo>
                    <a:pt x="1033" y="108"/>
                  </a:lnTo>
                  <a:lnTo>
                    <a:pt x="1162" y="52"/>
                  </a:lnTo>
                  <a:lnTo>
                    <a:pt x="1302" y="14"/>
                  </a:lnTo>
                  <a:lnTo>
                    <a:pt x="1454"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211" name="Freeform 91"/>
            <p:cNvSpPr>
              <a:spLocks/>
            </p:cNvSpPr>
            <p:nvPr/>
          </p:nvSpPr>
          <p:spPr bwMode="auto">
            <a:xfrm>
              <a:off x="2963" y="2823"/>
              <a:ext cx="980" cy="566"/>
            </a:xfrm>
            <a:custGeom>
              <a:avLst/>
              <a:gdLst>
                <a:gd name="T0" fmla="*/ 0 w 1454"/>
                <a:gd name="T1" fmla="*/ 838 h 841"/>
                <a:gd name="T2" fmla="*/ 0 w 1454"/>
                <a:gd name="T3" fmla="*/ 841 h 841"/>
                <a:gd name="T4" fmla="*/ 128 w 1454"/>
                <a:gd name="T5" fmla="*/ 784 h 841"/>
                <a:gd name="T6" fmla="*/ 243 w 1454"/>
                <a:gd name="T7" fmla="*/ 715 h 841"/>
                <a:gd name="T8" fmla="*/ 357 w 1454"/>
                <a:gd name="T9" fmla="*/ 633 h 841"/>
                <a:gd name="T10" fmla="*/ 466 w 1454"/>
                <a:gd name="T11" fmla="*/ 543 h 841"/>
                <a:gd name="T12" fmla="*/ 574 w 1454"/>
                <a:gd name="T13" fmla="*/ 449 h 841"/>
                <a:gd name="T14" fmla="*/ 684 w 1454"/>
                <a:gd name="T15" fmla="*/ 354 h 841"/>
                <a:gd name="T16" fmla="*/ 796 w 1454"/>
                <a:gd name="T17" fmla="*/ 265 h 841"/>
                <a:gd name="T18" fmla="*/ 912 w 1454"/>
                <a:gd name="T19" fmla="*/ 182 h 841"/>
                <a:gd name="T20" fmla="*/ 1036 w 1454"/>
                <a:gd name="T21" fmla="*/ 109 h 841"/>
                <a:gd name="T22" fmla="*/ 1162 w 1454"/>
                <a:gd name="T23" fmla="*/ 54 h 841"/>
                <a:gd name="T24" fmla="*/ 1302 w 1454"/>
                <a:gd name="T25" fmla="*/ 16 h 841"/>
                <a:gd name="T26" fmla="*/ 1454 w 1454"/>
                <a:gd name="T27" fmla="*/ 2 h 841"/>
                <a:gd name="T28" fmla="*/ 1454 w 1454"/>
                <a:gd name="T29" fmla="*/ 0 h 841"/>
                <a:gd name="T30" fmla="*/ 1302 w 1454"/>
                <a:gd name="T31" fmla="*/ 13 h 841"/>
                <a:gd name="T32" fmla="*/ 1162 w 1454"/>
                <a:gd name="T33" fmla="*/ 51 h 841"/>
                <a:gd name="T34" fmla="*/ 1029 w 1454"/>
                <a:gd name="T35" fmla="*/ 109 h 841"/>
                <a:gd name="T36" fmla="*/ 910 w 1454"/>
                <a:gd name="T37" fmla="*/ 179 h 841"/>
                <a:gd name="T38" fmla="*/ 793 w 1454"/>
                <a:gd name="T39" fmla="*/ 262 h 841"/>
                <a:gd name="T40" fmla="*/ 682 w 1454"/>
                <a:gd name="T41" fmla="*/ 352 h 841"/>
                <a:gd name="T42" fmla="*/ 572 w 1454"/>
                <a:gd name="T43" fmla="*/ 447 h 841"/>
                <a:gd name="T44" fmla="*/ 464 w 1454"/>
                <a:gd name="T45" fmla="*/ 541 h 841"/>
                <a:gd name="T46" fmla="*/ 354 w 1454"/>
                <a:gd name="T47" fmla="*/ 631 h 841"/>
                <a:gd name="T48" fmla="*/ 240 w 1454"/>
                <a:gd name="T49" fmla="*/ 713 h 841"/>
                <a:gd name="T50" fmla="*/ 121 w 1454"/>
                <a:gd name="T51" fmla="*/ 784 h 841"/>
                <a:gd name="T52" fmla="*/ 0 w 1454"/>
                <a:gd name="T53" fmla="*/ 838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54" h="841">
                  <a:moveTo>
                    <a:pt x="0" y="838"/>
                  </a:moveTo>
                  <a:lnTo>
                    <a:pt x="0" y="841"/>
                  </a:lnTo>
                  <a:lnTo>
                    <a:pt x="128" y="784"/>
                  </a:lnTo>
                  <a:lnTo>
                    <a:pt x="243" y="715"/>
                  </a:lnTo>
                  <a:lnTo>
                    <a:pt x="357" y="633"/>
                  </a:lnTo>
                  <a:lnTo>
                    <a:pt x="466" y="543"/>
                  </a:lnTo>
                  <a:lnTo>
                    <a:pt x="574" y="449"/>
                  </a:lnTo>
                  <a:lnTo>
                    <a:pt x="684" y="354"/>
                  </a:lnTo>
                  <a:lnTo>
                    <a:pt x="796" y="265"/>
                  </a:lnTo>
                  <a:lnTo>
                    <a:pt x="912" y="182"/>
                  </a:lnTo>
                  <a:lnTo>
                    <a:pt x="1036" y="109"/>
                  </a:lnTo>
                  <a:lnTo>
                    <a:pt x="1162" y="54"/>
                  </a:lnTo>
                  <a:lnTo>
                    <a:pt x="1302" y="16"/>
                  </a:lnTo>
                  <a:lnTo>
                    <a:pt x="1454" y="2"/>
                  </a:lnTo>
                  <a:lnTo>
                    <a:pt x="1454" y="0"/>
                  </a:lnTo>
                  <a:lnTo>
                    <a:pt x="1302" y="13"/>
                  </a:lnTo>
                  <a:lnTo>
                    <a:pt x="1162" y="51"/>
                  </a:lnTo>
                  <a:lnTo>
                    <a:pt x="1029" y="109"/>
                  </a:lnTo>
                  <a:lnTo>
                    <a:pt x="910" y="179"/>
                  </a:lnTo>
                  <a:lnTo>
                    <a:pt x="793" y="262"/>
                  </a:lnTo>
                  <a:lnTo>
                    <a:pt x="682" y="352"/>
                  </a:lnTo>
                  <a:lnTo>
                    <a:pt x="572" y="447"/>
                  </a:lnTo>
                  <a:lnTo>
                    <a:pt x="464" y="541"/>
                  </a:lnTo>
                  <a:lnTo>
                    <a:pt x="354" y="631"/>
                  </a:lnTo>
                  <a:lnTo>
                    <a:pt x="240" y="713"/>
                  </a:lnTo>
                  <a:lnTo>
                    <a:pt x="121" y="784"/>
                  </a:lnTo>
                  <a:lnTo>
                    <a:pt x="0" y="8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12" name="Freeform 92"/>
            <p:cNvSpPr>
              <a:spLocks/>
            </p:cNvSpPr>
            <p:nvPr/>
          </p:nvSpPr>
          <p:spPr bwMode="auto">
            <a:xfrm>
              <a:off x="2963" y="3470"/>
              <a:ext cx="986" cy="596"/>
            </a:xfrm>
            <a:custGeom>
              <a:avLst/>
              <a:gdLst>
                <a:gd name="T0" fmla="*/ 0 w 1465"/>
                <a:gd name="T1" fmla="*/ 0 h 887"/>
                <a:gd name="T2" fmla="*/ 125 w 1465"/>
                <a:gd name="T3" fmla="*/ 60 h 887"/>
                <a:gd name="T4" fmla="*/ 246 w 1465"/>
                <a:gd name="T5" fmla="*/ 136 h 887"/>
                <a:gd name="T6" fmla="*/ 365 w 1465"/>
                <a:gd name="T7" fmla="*/ 224 h 887"/>
                <a:gd name="T8" fmla="*/ 480 w 1465"/>
                <a:gd name="T9" fmla="*/ 319 h 887"/>
                <a:gd name="T10" fmla="*/ 594 w 1465"/>
                <a:gd name="T11" fmla="*/ 419 h 887"/>
                <a:gd name="T12" fmla="*/ 708 w 1465"/>
                <a:gd name="T13" fmla="*/ 518 h 887"/>
                <a:gd name="T14" fmla="*/ 823 w 1465"/>
                <a:gd name="T15" fmla="*/ 612 h 887"/>
                <a:gd name="T16" fmla="*/ 942 w 1465"/>
                <a:gd name="T17" fmla="*/ 700 h 887"/>
                <a:gd name="T18" fmla="*/ 1064 w 1465"/>
                <a:gd name="T19" fmla="*/ 773 h 887"/>
                <a:gd name="T20" fmla="*/ 1191 w 1465"/>
                <a:gd name="T21" fmla="*/ 832 h 887"/>
                <a:gd name="T22" fmla="*/ 1323 w 1465"/>
                <a:gd name="T23" fmla="*/ 871 h 887"/>
                <a:gd name="T24" fmla="*/ 1465 w 1465"/>
                <a:gd name="T25" fmla="*/ 887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5" h="887">
                  <a:moveTo>
                    <a:pt x="0" y="0"/>
                  </a:moveTo>
                  <a:lnTo>
                    <a:pt x="125" y="60"/>
                  </a:lnTo>
                  <a:lnTo>
                    <a:pt x="246" y="136"/>
                  </a:lnTo>
                  <a:lnTo>
                    <a:pt x="365" y="224"/>
                  </a:lnTo>
                  <a:lnTo>
                    <a:pt x="480" y="319"/>
                  </a:lnTo>
                  <a:lnTo>
                    <a:pt x="594" y="419"/>
                  </a:lnTo>
                  <a:lnTo>
                    <a:pt x="708" y="518"/>
                  </a:lnTo>
                  <a:lnTo>
                    <a:pt x="823" y="612"/>
                  </a:lnTo>
                  <a:lnTo>
                    <a:pt x="942" y="700"/>
                  </a:lnTo>
                  <a:lnTo>
                    <a:pt x="1064" y="773"/>
                  </a:lnTo>
                  <a:lnTo>
                    <a:pt x="1191" y="832"/>
                  </a:lnTo>
                  <a:lnTo>
                    <a:pt x="1323" y="871"/>
                  </a:lnTo>
                  <a:lnTo>
                    <a:pt x="1465" y="887"/>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213" name="Freeform 93"/>
            <p:cNvSpPr>
              <a:spLocks/>
            </p:cNvSpPr>
            <p:nvPr/>
          </p:nvSpPr>
          <p:spPr bwMode="auto">
            <a:xfrm>
              <a:off x="2963" y="3469"/>
              <a:ext cx="986" cy="598"/>
            </a:xfrm>
            <a:custGeom>
              <a:avLst/>
              <a:gdLst>
                <a:gd name="T0" fmla="*/ 0 w 1465"/>
                <a:gd name="T1" fmla="*/ 0 h 890"/>
                <a:gd name="T2" fmla="*/ 0 w 1465"/>
                <a:gd name="T3" fmla="*/ 2 h 890"/>
                <a:gd name="T4" fmla="*/ 121 w 1465"/>
                <a:gd name="T5" fmla="*/ 61 h 890"/>
                <a:gd name="T6" fmla="*/ 245 w 1465"/>
                <a:gd name="T7" fmla="*/ 138 h 890"/>
                <a:gd name="T8" fmla="*/ 364 w 1465"/>
                <a:gd name="T9" fmla="*/ 226 h 890"/>
                <a:gd name="T10" fmla="*/ 479 w 1465"/>
                <a:gd name="T11" fmla="*/ 322 h 890"/>
                <a:gd name="T12" fmla="*/ 707 w 1465"/>
                <a:gd name="T13" fmla="*/ 520 h 890"/>
                <a:gd name="T14" fmla="*/ 822 w 1465"/>
                <a:gd name="T15" fmla="*/ 614 h 890"/>
                <a:gd name="T16" fmla="*/ 941 w 1465"/>
                <a:gd name="T17" fmla="*/ 702 h 890"/>
                <a:gd name="T18" fmla="*/ 1059 w 1465"/>
                <a:gd name="T19" fmla="*/ 774 h 890"/>
                <a:gd name="T20" fmla="*/ 1191 w 1465"/>
                <a:gd name="T21" fmla="*/ 834 h 890"/>
                <a:gd name="T22" fmla="*/ 1323 w 1465"/>
                <a:gd name="T23" fmla="*/ 873 h 890"/>
                <a:gd name="T24" fmla="*/ 1465 w 1465"/>
                <a:gd name="T25" fmla="*/ 890 h 890"/>
                <a:gd name="T26" fmla="*/ 1465 w 1465"/>
                <a:gd name="T27" fmla="*/ 887 h 890"/>
                <a:gd name="T28" fmla="*/ 1323 w 1465"/>
                <a:gd name="T29" fmla="*/ 871 h 890"/>
                <a:gd name="T30" fmla="*/ 1191 w 1465"/>
                <a:gd name="T31" fmla="*/ 832 h 890"/>
                <a:gd name="T32" fmla="*/ 1069 w 1465"/>
                <a:gd name="T33" fmla="*/ 774 h 890"/>
                <a:gd name="T34" fmla="*/ 943 w 1465"/>
                <a:gd name="T35" fmla="*/ 699 h 890"/>
                <a:gd name="T36" fmla="*/ 824 w 1465"/>
                <a:gd name="T37" fmla="*/ 612 h 890"/>
                <a:gd name="T38" fmla="*/ 709 w 1465"/>
                <a:gd name="T39" fmla="*/ 517 h 890"/>
                <a:gd name="T40" fmla="*/ 481 w 1465"/>
                <a:gd name="T41" fmla="*/ 319 h 890"/>
                <a:gd name="T42" fmla="*/ 366 w 1465"/>
                <a:gd name="T43" fmla="*/ 224 h 890"/>
                <a:gd name="T44" fmla="*/ 247 w 1465"/>
                <a:gd name="T45" fmla="*/ 136 h 890"/>
                <a:gd name="T46" fmla="*/ 130 w 1465"/>
                <a:gd name="T47" fmla="*/ 61 h 890"/>
                <a:gd name="T48" fmla="*/ 0 w 1465"/>
                <a:gd name="T49" fmla="*/ 0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5" h="890">
                  <a:moveTo>
                    <a:pt x="0" y="0"/>
                  </a:moveTo>
                  <a:lnTo>
                    <a:pt x="0" y="2"/>
                  </a:lnTo>
                  <a:lnTo>
                    <a:pt x="121" y="61"/>
                  </a:lnTo>
                  <a:lnTo>
                    <a:pt x="245" y="138"/>
                  </a:lnTo>
                  <a:lnTo>
                    <a:pt x="364" y="226"/>
                  </a:lnTo>
                  <a:lnTo>
                    <a:pt x="479" y="322"/>
                  </a:lnTo>
                  <a:lnTo>
                    <a:pt x="707" y="520"/>
                  </a:lnTo>
                  <a:lnTo>
                    <a:pt x="822" y="614"/>
                  </a:lnTo>
                  <a:lnTo>
                    <a:pt x="941" y="702"/>
                  </a:lnTo>
                  <a:lnTo>
                    <a:pt x="1059" y="774"/>
                  </a:lnTo>
                  <a:lnTo>
                    <a:pt x="1191" y="834"/>
                  </a:lnTo>
                  <a:lnTo>
                    <a:pt x="1323" y="873"/>
                  </a:lnTo>
                  <a:lnTo>
                    <a:pt x="1465" y="890"/>
                  </a:lnTo>
                  <a:lnTo>
                    <a:pt x="1465" y="887"/>
                  </a:lnTo>
                  <a:lnTo>
                    <a:pt x="1323" y="871"/>
                  </a:lnTo>
                  <a:lnTo>
                    <a:pt x="1191" y="832"/>
                  </a:lnTo>
                  <a:lnTo>
                    <a:pt x="1069" y="774"/>
                  </a:lnTo>
                  <a:lnTo>
                    <a:pt x="943" y="699"/>
                  </a:lnTo>
                  <a:lnTo>
                    <a:pt x="824" y="612"/>
                  </a:lnTo>
                  <a:lnTo>
                    <a:pt x="709" y="517"/>
                  </a:lnTo>
                  <a:lnTo>
                    <a:pt x="481" y="319"/>
                  </a:lnTo>
                  <a:lnTo>
                    <a:pt x="366" y="224"/>
                  </a:lnTo>
                  <a:lnTo>
                    <a:pt x="247" y="136"/>
                  </a:lnTo>
                  <a:lnTo>
                    <a:pt x="130" y="6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14" name="Freeform 94"/>
            <p:cNvSpPr>
              <a:spLocks/>
            </p:cNvSpPr>
            <p:nvPr/>
          </p:nvSpPr>
          <p:spPr bwMode="auto">
            <a:xfrm>
              <a:off x="1679" y="3450"/>
              <a:ext cx="150" cy="87"/>
            </a:xfrm>
            <a:custGeom>
              <a:avLst/>
              <a:gdLst>
                <a:gd name="T0" fmla="*/ 221 w 221"/>
                <a:gd name="T1" fmla="*/ 0 h 130"/>
                <a:gd name="T2" fmla="*/ 204 w 221"/>
                <a:gd name="T3" fmla="*/ 5 h 130"/>
                <a:gd name="T4" fmla="*/ 187 w 221"/>
                <a:gd name="T5" fmla="*/ 15 h 130"/>
                <a:gd name="T6" fmla="*/ 171 w 221"/>
                <a:gd name="T7" fmla="*/ 26 h 130"/>
                <a:gd name="T8" fmla="*/ 156 w 221"/>
                <a:gd name="T9" fmla="*/ 40 h 130"/>
                <a:gd name="T10" fmla="*/ 140 w 221"/>
                <a:gd name="T11" fmla="*/ 55 h 130"/>
                <a:gd name="T12" fmla="*/ 123 w 221"/>
                <a:gd name="T13" fmla="*/ 71 h 130"/>
                <a:gd name="T14" fmla="*/ 106 w 221"/>
                <a:gd name="T15" fmla="*/ 86 h 130"/>
                <a:gd name="T16" fmla="*/ 89 w 221"/>
                <a:gd name="T17" fmla="*/ 100 h 130"/>
                <a:gd name="T18" fmla="*/ 69 w 221"/>
                <a:gd name="T19" fmla="*/ 111 h 130"/>
                <a:gd name="T20" fmla="*/ 49 w 221"/>
                <a:gd name="T21" fmla="*/ 121 h 130"/>
                <a:gd name="T22" fmla="*/ 26 w 221"/>
                <a:gd name="T23" fmla="*/ 127 h 130"/>
                <a:gd name="T24" fmla="*/ 0 w 221"/>
                <a:gd name="T25"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1" h="130">
                  <a:moveTo>
                    <a:pt x="221" y="0"/>
                  </a:moveTo>
                  <a:lnTo>
                    <a:pt x="204" y="5"/>
                  </a:lnTo>
                  <a:lnTo>
                    <a:pt x="187" y="15"/>
                  </a:lnTo>
                  <a:lnTo>
                    <a:pt x="171" y="26"/>
                  </a:lnTo>
                  <a:lnTo>
                    <a:pt x="156" y="40"/>
                  </a:lnTo>
                  <a:lnTo>
                    <a:pt x="140" y="55"/>
                  </a:lnTo>
                  <a:lnTo>
                    <a:pt x="123" y="71"/>
                  </a:lnTo>
                  <a:lnTo>
                    <a:pt x="106" y="86"/>
                  </a:lnTo>
                  <a:lnTo>
                    <a:pt x="89" y="100"/>
                  </a:lnTo>
                  <a:lnTo>
                    <a:pt x="69" y="111"/>
                  </a:lnTo>
                  <a:lnTo>
                    <a:pt x="49" y="121"/>
                  </a:lnTo>
                  <a:lnTo>
                    <a:pt x="26" y="127"/>
                  </a:lnTo>
                  <a:lnTo>
                    <a:pt x="0" y="13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5215" name="Freeform 95"/>
            <p:cNvSpPr>
              <a:spLocks/>
            </p:cNvSpPr>
            <p:nvPr/>
          </p:nvSpPr>
          <p:spPr bwMode="auto">
            <a:xfrm>
              <a:off x="1679" y="3450"/>
              <a:ext cx="150" cy="89"/>
            </a:xfrm>
            <a:custGeom>
              <a:avLst/>
              <a:gdLst>
                <a:gd name="T0" fmla="*/ 221 w 221"/>
                <a:gd name="T1" fmla="*/ 3 h 133"/>
                <a:gd name="T2" fmla="*/ 221 w 221"/>
                <a:gd name="T3" fmla="*/ 0 h 133"/>
                <a:gd name="T4" fmla="*/ 204 w 221"/>
                <a:gd name="T5" fmla="*/ 6 h 133"/>
                <a:gd name="T6" fmla="*/ 183 w 221"/>
                <a:gd name="T7" fmla="*/ 18 h 133"/>
                <a:gd name="T8" fmla="*/ 169 w 221"/>
                <a:gd name="T9" fmla="*/ 27 h 133"/>
                <a:gd name="T10" fmla="*/ 155 w 221"/>
                <a:gd name="T11" fmla="*/ 41 h 133"/>
                <a:gd name="T12" fmla="*/ 138 w 221"/>
                <a:gd name="T13" fmla="*/ 56 h 133"/>
                <a:gd name="T14" fmla="*/ 122 w 221"/>
                <a:gd name="T15" fmla="*/ 72 h 133"/>
                <a:gd name="T16" fmla="*/ 105 w 221"/>
                <a:gd name="T17" fmla="*/ 87 h 133"/>
                <a:gd name="T18" fmla="*/ 88 w 221"/>
                <a:gd name="T19" fmla="*/ 101 h 133"/>
                <a:gd name="T20" fmla="*/ 65 w 221"/>
                <a:gd name="T21" fmla="*/ 113 h 133"/>
                <a:gd name="T22" fmla="*/ 49 w 221"/>
                <a:gd name="T23" fmla="*/ 121 h 133"/>
                <a:gd name="T24" fmla="*/ 26 w 221"/>
                <a:gd name="T25" fmla="*/ 128 h 133"/>
                <a:gd name="T26" fmla="*/ 0 w 221"/>
                <a:gd name="T27" fmla="*/ 131 h 133"/>
                <a:gd name="T28" fmla="*/ 0 w 221"/>
                <a:gd name="T29" fmla="*/ 133 h 133"/>
                <a:gd name="T30" fmla="*/ 26 w 221"/>
                <a:gd name="T31" fmla="*/ 131 h 133"/>
                <a:gd name="T32" fmla="*/ 49 w 221"/>
                <a:gd name="T33" fmla="*/ 124 h 133"/>
                <a:gd name="T34" fmla="*/ 74 w 221"/>
                <a:gd name="T35" fmla="*/ 113 h 133"/>
                <a:gd name="T36" fmla="*/ 90 w 221"/>
                <a:gd name="T37" fmla="*/ 103 h 133"/>
                <a:gd name="T38" fmla="*/ 107 w 221"/>
                <a:gd name="T39" fmla="*/ 89 h 133"/>
                <a:gd name="T40" fmla="*/ 125 w 221"/>
                <a:gd name="T41" fmla="*/ 74 h 133"/>
                <a:gd name="T42" fmla="*/ 141 w 221"/>
                <a:gd name="T43" fmla="*/ 58 h 133"/>
                <a:gd name="T44" fmla="*/ 157 w 221"/>
                <a:gd name="T45" fmla="*/ 43 h 133"/>
                <a:gd name="T46" fmla="*/ 172 w 221"/>
                <a:gd name="T47" fmla="*/ 29 h 133"/>
                <a:gd name="T48" fmla="*/ 190 w 221"/>
                <a:gd name="T49" fmla="*/ 15 h 133"/>
                <a:gd name="T50" fmla="*/ 204 w 221"/>
                <a:gd name="T51" fmla="*/ 8 h 133"/>
                <a:gd name="T52" fmla="*/ 221 w 221"/>
                <a:gd name="T53" fmla="*/ 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1" h="133">
                  <a:moveTo>
                    <a:pt x="221" y="3"/>
                  </a:moveTo>
                  <a:lnTo>
                    <a:pt x="221" y="0"/>
                  </a:lnTo>
                  <a:lnTo>
                    <a:pt x="204" y="6"/>
                  </a:lnTo>
                  <a:lnTo>
                    <a:pt x="183" y="18"/>
                  </a:lnTo>
                  <a:lnTo>
                    <a:pt x="169" y="27"/>
                  </a:lnTo>
                  <a:lnTo>
                    <a:pt x="155" y="41"/>
                  </a:lnTo>
                  <a:lnTo>
                    <a:pt x="138" y="56"/>
                  </a:lnTo>
                  <a:lnTo>
                    <a:pt x="122" y="72"/>
                  </a:lnTo>
                  <a:lnTo>
                    <a:pt x="105" y="87"/>
                  </a:lnTo>
                  <a:lnTo>
                    <a:pt x="88" y="101"/>
                  </a:lnTo>
                  <a:lnTo>
                    <a:pt x="65" y="113"/>
                  </a:lnTo>
                  <a:lnTo>
                    <a:pt x="49" y="121"/>
                  </a:lnTo>
                  <a:lnTo>
                    <a:pt x="26" y="128"/>
                  </a:lnTo>
                  <a:lnTo>
                    <a:pt x="0" y="131"/>
                  </a:lnTo>
                  <a:lnTo>
                    <a:pt x="0" y="133"/>
                  </a:lnTo>
                  <a:lnTo>
                    <a:pt x="26" y="131"/>
                  </a:lnTo>
                  <a:lnTo>
                    <a:pt x="49" y="124"/>
                  </a:lnTo>
                  <a:lnTo>
                    <a:pt x="74" y="113"/>
                  </a:lnTo>
                  <a:lnTo>
                    <a:pt x="90" y="103"/>
                  </a:lnTo>
                  <a:lnTo>
                    <a:pt x="107" y="89"/>
                  </a:lnTo>
                  <a:lnTo>
                    <a:pt x="125" y="74"/>
                  </a:lnTo>
                  <a:lnTo>
                    <a:pt x="141" y="58"/>
                  </a:lnTo>
                  <a:lnTo>
                    <a:pt x="157" y="43"/>
                  </a:lnTo>
                  <a:lnTo>
                    <a:pt x="172" y="29"/>
                  </a:lnTo>
                  <a:lnTo>
                    <a:pt x="190" y="15"/>
                  </a:lnTo>
                  <a:lnTo>
                    <a:pt x="204" y="8"/>
                  </a:lnTo>
                  <a:lnTo>
                    <a:pt x="22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23" name="Freeform 103"/>
            <p:cNvSpPr>
              <a:spLocks/>
            </p:cNvSpPr>
            <p:nvPr/>
          </p:nvSpPr>
          <p:spPr bwMode="auto">
            <a:xfrm>
              <a:off x="1573" y="3479"/>
              <a:ext cx="31" cy="85"/>
            </a:xfrm>
            <a:custGeom>
              <a:avLst/>
              <a:gdLst>
                <a:gd name="T0" fmla="*/ 46 w 46"/>
                <a:gd name="T1" fmla="*/ 127 h 127"/>
                <a:gd name="T2" fmla="*/ 31 w 46"/>
                <a:gd name="T3" fmla="*/ 127 h 127"/>
                <a:gd name="T4" fmla="*/ 31 w 46"/>
                <a:gd name="T5" fmla="*/ 29 h 127"/>
                <a:gd name="T6" fmla="*/ 31 w 46"/>
                <a:gd name="T7" fmla="*/ 29 h 127"/>
                <a:gd name="T8" fmla="*/ 30 w 46"/>
                <a:gd name="T9" fmla="*/ 30 h 127"/>
                <a:gd name="T10" fmla="*/ 29 w 46"/>
                <a:gd name="T11" fmla="*/ 31 h 127"/>
                <a:gd name="T12" fmla="*/ 28 w 46"/>
                <a:gd name="T13" fmla="*/ 31 h 127"/>
                <a:gd name="T14" fmla="*/ 27 w 46"/>
                <a:gd name="T15" fmla="*/ 32 h 127"/>
                <a:gd name="T16" fmla="*/ 26 w 46"/>
                <a:gd name="T17" fmla="*/ 34 h 127"/>
                <a:gd name="T18" fmla="*/ 25 w 46"/>
                <a:gd name="T19" fmla="*/ 35 h 127"/>
                <a:gd name="T20" fmla="*/ 22 w 46"/>
                <a:gd name="T21" fmla="*/ 35 h 127"/>
                <a:gd name="T22" fmla="*/ 21 w 46"/>
                <a:gd name="T23" fmla="*/ 36 h 127"/>
                <a:gd name="T24" fmla="*/ 20 w 46"/>
                <a:gd name="T25" fmla="*/ 37 h 127"/>
                <a:gd name="T26" fmla="*/ 19 w 46"/>
                <a:gd name="T27" fmla="*/ 38 h 127"/>
                <a:gd name="T28" fmla="*/ 17 w 46"/>
                <a:gd name="T29" fmla="*/ 39 h 127"/>
                <a:gd name="T30" fmla="*/ 15 w 46"/>
                <a:gd name="T31" fmla="*/ 39 h 127"/>
                <a:gd name="T32" fmla="*/ 14 w 46"/>
                <a:gd name="T33" fmla="*/ 40 h 127"/>
                <a:gd name="T34" fmla="*/ 13 w 46"/>
                <a:gd name="T35" fmla="*/ 40 h 127"/>
                <a:gd name="T36" fmla="*/ 11 w 46"/>
                <a:gd name="T37" fmla="*/ 42 h 127"/>
                <a:gd name="T38" fmla="*/ 10 w 46"/>
                <a:gd name="T39" fmla="*/ 43 h 127"/>
                <a:gd name="T40" fmla="*/ 8 w 46"/>
                <a:gd name="T41" fmla="*/ 43 h 127"/>
                <a:gd name="T42" fmla="*/ 7 w 46"/>
                <a:gd name="T43" fmla="*/ 44 h 127"/>
                <a:gd name="T44" fmla="*/ 6 w 46"/>
                <a:gd name="T45" fmla="*/ 44 h 127"/>
                <a:gd name="T46" fmla="*/ 5 w 46"/>
                <a:gd name="T47" fmla="*/ 45 h 127"/>
                <a:gd name="T48" fmla="*/ 4 w 46"/>
                <a:gd name="T49" fmla="*/ 45 h 127"/>
                <a:gd name="T50" fmla="*/ 3 w 46"/>
                <a:gd name="T51" fmla="*/ 46 h 127"/>
                <a:gd name="T52" fmla="*/ 0 w 46"/>
                <a:gd name="T53" fmla="*/ 47 h 127"/>
                <a:gd name="T54" fmla="*/ 0 w 46"/>
                <a:gd name="T55" fmla="*/ 32 h 127"/>
                <a:gd name="T56" fmla="*/ 3 w 46"/>
                <a:gd name="T57" fmla="*/ 31 h 127"/>
                <a:gd name="T58" fmla="*/ 5 w 46"/>
                <a:gd name="T59" fmla="*/ 30 h 127"/>
                <a:gd name="T60" fmla="*/ 7 w 46"/>
                <a:gd name="T61" fmla="*/ 29 h 127"/>
                <a:gd name="T62" fmla="*/ 10 w 46"/>
                <a:gd name="T63" fmla="*/ 28 h 127"/>
                <a:gd name="T64" fmla="*/ 11 w 46"/>
                <a:gd name="T65" fmla="*/ 27 h 127"/>
                <a:gd name="T66" fmla="*/ 13 w 46"/>
                <a:gd name="T67" fmla="*/ 26 h 127"/>
                <a:gd name="T68" fmla="*/ 15 w 46"/>
                <a:gd name="T69" fmla="*/ 24 h 127"/>
                <a:gd name="T70" fmla="*/ 17 w 46"/>
                <a:gd name="T71" fmla="*/ 22 h 127"/>
                <a:gd name="T72" fmla="*/ 19 w 46"/>
                <a:gd name="T73" fmla="*/ 21 h 127"/>
                <a:gd name="T74" fmla="*/ 20 w 46"/>
                <a:gd name="T75" fmla="*/ 20 h 127"/>
                <a:gd name="T76" fmla="*/ 22 w 46"/>
                <a:gd name="T77" fmla="*/ 19 h 127"/>
                <a:gd name="T78" fmla="*/ 23 w 46"/>
                <a:gd name="T79" fmla="*/ 17 h 127"/>
                <a:gd name="T80" fmla="*/ 26 w 46"/>
                <a:gd name="T81" fmla="*/ 15 h 127"/>
                <a:gd name="T82" fmla="*/ 27 w 46"/>
                <a:gd name="T83" fmla="*/ 14 h 127"/>
                <a:gd name="T84" fmla="*/ 28 w 46"/>
                <a:gd name="T85" fmla="*/ 13 h 127"/>
                <a:gd name="T86" fmla="*/ 29 w 46"/>
                <a:gd name="T87" fmla="*/ 12 h 127"/>
                <a:gd name="T88" fmla="*/ 30 w 46"/>
                <a:gd name="T89" fmla="*/ 9 h 127"/>
                <a:gd name="T90" fmla="*/ 33 w 46"/>
                <a:gd name="T91" fmla="*/ 8 h 127"/>
                <a:gd name="T92" fmla="*/ 33 w 46"/>
                <a:gd name="T93" fmla="*/ 7 h 127"/>
                <a:gd name="T94" fmla="*/ 34 w 46"/>
                <a:gd name="T95" fmla="*/ 6 h 127"/>
                <a:gd name="T96" fmla="*/ 35 w 46"/>
                <a:gd name="T97" fmla="*/ 4 h 127"/>
                <a:gd name="T98" fmla="*/ 36 w 46"/>
                <a:gd name="T99" fmla="*/ 2 h 127"/>
                <a:gd name="T100" fmla="*/ 37 w 46"/>
                <a:gd name="T101" fmla="*/ 1 h 127"/>
                <a:gd name="T102" fmla="*/ 37 w 46"/>
                <a:gd name="T103" fmla="*/ 0 h 127"/>
                <a:gd name="T104" fmla="*/ 46 w 46"/>
                <a:gd name="T105" fmla="*/ 0 h 127"/>
                <a:gd name="T106" fmla="*/ 46 w 46"/>
                <a:gd name="T107" fmla="*/ 127 h 127"/>
                <a:gd name="T108" fmla="*/ 46 w 46"/>
                <a:gd name="T109"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127">
                  <a:moveTo>
                    <a:pt x="46" y="127"/>
                  </a:moveTo>
                  <a:lnTo>
                    <a:pt x="31" y="127"/>
                  </a:lnTo>
                  <a:lnTo>
                    <a:pt x="31" y="29"/>
                  </a:lnTo>
                  <a:lnTo>
                    <a:pt x="31" y="29"/>
                  </a:lnTo>
                  <a:lnTo>
                    <a:pt x="30" y="30"/>
                  </a:lnTo>
                  <a:lnTo>
                    <a:pt x="29" y="31"/>
                  </a:lnTo>
                  <a:lnTo>
                    <a:pt x="28" y="31"/>
                  </a:lnTo>
                  <a:lnTo>
                    <a:pt x="27" y="32"/>
                  </a:lnTo>
                  <a:lnTo>
                    <a:pt x="26" y="34"/>
                  </a:lnTo>
                  <a:lnTo>
                    <a:pt x="25" y="35"/>
                  </a:lnTo>
                  <a:lnTo>
                    <a:pt x="22" y="35"/>
                  </a:lnTo>
                  <a:lnTo>
                    <a:pt x="21" y="36"/>
                  </a:lnTo>
                  <a:lnTo>
                    <a:pt x="20" y="37"/>
                  </a:lnTo>
                  <a:lnTo>
                    <a:pt x="19" y="38"/>
                  </a:lnTo>
                  <a:lnTo>
                    <a:pt x="17" y="39"/>
                  </a:lnTo>
                  <a:lnTo>
                    <a:pt x="15" y="39"/>
                  </a:lnTo>
                  <a:lnTo>
                    <a:pt x="14" y="40"/>
                  </a:lnTo>
                  <a:lnTo>
                    <a:pt x="13" y="40"/>
                  </a:lnTo>
                  <a:lnTo>
                    <a:pt x="11" y="42"/>
                  </a:lnTo>
                  <a:lnTo>
                    <a:pt x="10" y="43"/>
                  </a:lnTo>
                  <a:lnTo>
                    <a:pt x="8" y="43"/>
                  </a:lnTo>
                  <a:lnTo>
                    <a:pt x="7" y="44"/>
                  </a:lnTo>
                  <a:lnTo>
                    <a:pt x="6" y="44"/>
                  </a:lnTo>
                  <a:lnTo>
                    <a:pt x="5" y="45"/>
                  </a:lnTo>
                  <a:lnTo>
                    <a:pt x="4" y="45"/>
                  </a:lnTo>
                  <a:lnTo>
                    <a:pt x="3" y="46"/>
                  </a:lnTo>
                  <a:lnTo>
                    <a:pt x="0" y="47"/>
                  </a:lnTo>
                  <a:lnTo>
                    <a:pt x="0" y="32"/>
                  </a:lnTo>
                  <a:lnTo>
                    <a:pt x="3" y="31"/>
                  </a:lnTo>
                  <a:lnTo>
                    <a:pt x="5" y="30"/>
                  </a:lnTo>
                  <a:lnTo>
                    <a:pt x="7" y="29"/>
                  </a:lnTo>
                  <a:lnTo>
                    <a:pt x="10" y="28"/>
                  </a:lnTo>
                  <a:lnTo>
                    <a:pt x="11" y="27"/>
                  </a:lnTo>
                  <a:lnTo>
                    <a:pt x="13" y="26"/>
                  </a:lnTo>
                  <a:lnTo>
                    <a:pt x="15" y="24"/>
                  </a:lnTo>
                  <a:lnTo>
                    <a:pt x="17" y="22"/>
                  </a:lnTo>
                  <a:lnTo>
                    <a:pt x="19" y="21"/>
                  </a:lnTo>
                  <a:lnTo>
                    <a:pt x="20" y="20"/>
                  </a:lnTo>
                  <a:lnTo>
                    <a:pt x="22" y="19"/>
                  </a:lnTo>
                  <a:lnTo>
                    <a:pt x="23" y="17"/>
                  </a:lnTo>
                  <a:lnTo>
                    <a:pt x="26" y="15"/>
                  </a:lnTo>
                  <a:lnTo>
                    <a:pt x="27" y="14"/>
                  </a:lnTo>
                  <a:lnTo>
                    <a:pt x="28" y="13"/>
                  </a:lnTo>
                  <a:lnTo>
                    <a:pt x="29" y="12"/>
                  </a:lnTo>
                  <a:lnTo>
                    <a:pt x="30" y="9"/>
                  </a:lnTo>
                  <a:lnTo>
                    <a:pt x="33" y="8"/>
                  </a:lnTo>
                  <a:lnTo>
                    <a:pt x="33" y="7"/>
                  </a:lnTo>
                  <a:lnTo>
                    <a:pt x="34" y="6"/>
                  </a:lnTo>
                  <a:lnTo>
                    <a:pt x="35" y="4"/>
                  </a:lnTo>
                  <a:lnTo>
                    <a:pt x="36" y="2"/>
                  </a:lnTo>
                  <a:lnTo>
                    <a:pt x="37" y="1"/>
                  </a:lnTo>
                  <a:lnTo>
                    <a:pt x="37" y="0"/>
                  </a:lnTo>
                  <a:lnTo>
                    <a:pt x="46" y="0"/>
                  </a:lnTo>
                  <a:lnTo>
                    <a:pt x="46" y="127"/>
                  </a:lnTo>
                  <a:lnTo>
                    <a:pt x="46"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24" name="Freeform 104"/>
            <p:cNvSpPr>
              <a:spLocks/>
            </p:cNvSpPr>
            <p:nvPr/>
          </p:nvSpPr>
          <p:spPr bwMode="auto">
            <a:xfrm>
              <a:off x="1563" y="3648"/>
              <a:ext cx="57" cy="83"/>
            </a:xfrm>
            <a:custGeom>
              <a:avLst/>
              <a:gdLst>
                <a:gd name="T0" fmla="*/ 1 w 82"/>
                <a:gd name="T1" fmla="*/ 125 h 126"/>
                <a:gd name="T2" fmla="*/ 1 w 82"/>
                <a:gd name="T3" fmla="*/ 121 h 126"/>
                <a:gd name="T4" fmla="*/ 2 w 82"/>
                <a:gd name="T5" fmla="*/ 118 h 126"/>
                <a:gd name="T6" fmla="*/ 3 w 82"/>
                <a:gd name="T7" fmla="*/ 113 h 126"/>
                <a:gd name="T8" fmla="*/ 5 w 82"/>
                <a:gd name="T9" fmla="*/ 108 h 126"/>
                <a:gd name="T10" fmla="*/ 9 w 82"/>
                <a:gd name="T11" fmla="*/ 103 h 126"/>
                <a:gd name="T12" fmla="*/ 15 w 82"/>
                <a:gd name="T13" fmla="*/ 97 h 126"/>
                <a:gd name="T14" fmla="*/ 19 w 82"/>
                <a:gd name="T15" fmla="*/ 91 h 126"/>
                <a:gd name="T16" fmla="*/ 26 w 82"/>
                <a:gd name="T17" fmla="*/ 84 h 126"/>
                <a:gd name="T18" fmla="*/ 35 w 82"/>
                <a:gd name="T19" fmla="*/ 76 h 126"/>
                <a:gd name="T20" fmla="*/ 47 w 82"/>
                <a:gd name="T21" fmla="*/ 67 h 126"/>
                <a:gd name="T22" fmla="*/ 56 w 82"/>
                <a:gd name="T23" fmla="*/ 58 h 126"/>
                <a:gd name="T24" fmla="*/ 61 w 82"/>
                <a:gd name="T25" fmla="*/ 51 h 126"/>
                <a:gd name="T26" fmla="*/ 64 w 82"/>
                <a:gd name="T27" fmla="*/ 45 h 126"/>
                <a:gd name="T28" fmla="*/ 66 w 82"/>
                <a:gd name="T29" fmla="*/ 38 h 126"/>
                <a:gd name="T30" fmla="*/ 66 w 82"/>
                <a:gd name="T31" fmla="*/ 32 h 126"/>
                <a:gd name="T32" fmla="*/ 66 w 82"/>
                <a:gd name="T33" fmla="*/ 27 h 126"/>
                <a:gd name="T34" fmla="*/ 64 w 82"/>
                <a:gd name="T35" fmla="*/ 22 h 126"/>
                <a:gd name="T36" fmla="*/ 59 w 82"/>
                <a:gd name="T37" fmla="*/ 19 h 126"/>
                <a:gd name="T38" fmla="*/ 55 w 82"/>
                <a:gd name="T39" fmla="*/ 15 h 126"/>
                <a:gd name="T40" fmla="*/ 49 w 82"/>
                <a:gd name="T41" fmla="*/ 13 h 126"/>
                <a:gd name="T42" fmla="*/ 42 w 82"/>
                <a:gd name="T43" fmla="*/ 13 h 126"/>
                <a:gd name="T44" fmla="*/ 35 w 82"/>
                <a:gd name="T45" fmla="*/ 14 h 126"/>
                <a:gd name="T46" fmla="*/ 30 w 82"/>
                <a:gd name="T47" fmla="*/ 16 h 126"/>
                <a:gd name="T48" fmla="*/ 25 w 82"/>
                <a:gd name="T49" fmla="*/ 21 h 126"/>
                <a:gd name="T50" fmla="*/ 21 w 82"/>
                <a:gd name="T51" fmla="*/ 25 h 126"/>
                <a:gd name="T52" fmla="*/ 19 w 82"/>
                <a:gd name="T53" fmla="*/ 32 h 126"/>
                <a:gd name="T54" fmla="*/ 3 w 82"/>
                <a:gd name="T55" fmla="*/ 36 h 126"/>
                <a:gd name="T56" fmla="*/ 5 w 82"/>
                <a:gd name="T57" fmla="*/ 24 h 126"/>
                <a:gd name="T58" fmla="*/ 9 w 82"/>
                <a:gd name="T59" fmla="*/ 16 h 126"/>
                <a:gd name="T60" fmla="*/ 15 w 82"/>
                <a:gd name="T61" fmla="*/ 9 h 126"/>
                <a:gd name="T62" fmla="*/ 24 w 82"/>
                <a:gd name="T63" fmla="*/ 4 h 126"/>
                <a:gd name="T64" fmla="*/ 33 w 82"/>
                <a:gd name="T65" fmla="*/ 0 h 126"/>
                <a:gd name="T66" fmla="*/ 43 w 82"/>
                <a:gd name="T67" fmla="*/ 0 h 126"/>
                <a:gd name="T68" fmla="*/ 55 w 82"/>
                <a:gd name="T69" fmla="*/ 1 h 126"/>
                <a:gd name="T70" fmla="*/ 65 w 82"/>
                <a:gd name="T71" fmla="*/ 5 h 126"/>
                <a:gd name="T72" fmla="*/ 72 w 82"/>
                <a:gd name="T73" fmla="*/ 11 h 126"/>
                <a:gd name="T74" fmla="*/ 79 w 82"/>
                <a:gd name="T75" fmla="*/ 16 h 126"/>
                <a:gd name="T76" fmla="*/ 82 w 82"/>
                <a:gd name="T77" fmla="*/ 24 h 126"/>
                <a:gd name="T78" fmla="*/ 82 w 82"/>
                <a:gd name="T79" fmla="*/ 35 h 126"/>
                <a:gd name="T80" fmla="*/ 82 w 82"/>
                <a:gd name="T81" fmla="*/ 39 h 126"/>
                <a:gd name="T82" fmla="*/ 81 w 82"/>
                <a:gd name="T83" fmla="*/ 44 h 126"/>
                <a:gd name="T84" fmla="*/ 79 w 82"/>
                <a:gd name="T85" fmla="*/ 50 h 126"/>
                <a:gd name="T86" fmla="*/ 78 w 82"/>
                <a:gd name="T87" fmla="*/ 54 h 126"/>
                <a:gd name="T88" fmla="*/ 74 w 82"/>
                <a:gd name="T89" fmla="*/ 60 h 126"/>
                <a:gd name="T90" fmla="*/ 69 w 82"/>
                <a:gd name="T91" fmla="*/ 66 h 126"/>
                <a:gd name="T92" fmla="*/ 64 w 82"/>
                <a:gd name="T93" fmla="*/ 72 h 126"/>
                <a:gd name="T94" fmla="*/ 56 w 82"/>
                <a:gd name="T95" fmla="*/ 78 h 126"/>
                <a:gd name="T96" fmla="*/ 46 w 82"/>
                <a:gd name="T97" fmla="*/ 88 h 126"/>
                <a:gd name="T98" fmla="*/ 38 w 82"/>
                <a:gd name="T99" fmla="*/ 93 h 126"/>
                <a:gd name="T100" fmla="*/ 32 w 82"/>
                <a:gd name="T101" fmla="*/ 99 h 126"/>
                <a:gd name="T102" fmla="*/ 27 w 82"/>
                <a:gd name="T103" fmla="*/ 103 h 126"/>
                <a:gd name="T104" fmla="*/ 26 w 82"/>
                <a:gd name="T105" fmla="*/ 105 h 126"/>
                <a:gd name="T106" fmla="*/ 24 w 82"/>
                <a:gd name="T107" fmla="*/ 107 h 126"/>
                <a:gd name="T108" fmla="*/ 21 w 82"/>
                <a:gd name="T109"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2" h="126">
                  <a:moveTo>
                    <a:pt x="82" y="111"/>
                  </a:moveTo>
                  <a:lnTo>
                    <a:pt x="82" y="126"/>
                  </a:lnTo>
                  <a:lnTo>
                    <a:pt x="0" y="126"/>
                  </a:lnTo>
                  <a:lnTo>
                    <a:pt x="1" y="125"/>
                  </a:lnTo>
                  <a:lnTo>
                    <a:pt x="1" y="123"/>
                  </a:lnTo>
                  <a:lnTo>
                    <a:pt x="1" y="122"/>
                  </a:lnTo>
                  <a:lnTo>
                    <a:pt x="1" y="122"/>
                  </a:lnTo>
                  <a:lnTo>
                    <a:pt x="1" y="121"/>
                  </a:lnTo>
                  <a:lnTo>
                    <a:pt x="1" y="120"/>
                  </a:lnTo>
                  <a:lnTo>
                    <a:pt x="1" y="119"/>
                  </a:lnTo>
                  <a:lnTo>
                    <a:pt x="1" y="119"/>
                  </a:lnTo>
                  <a:lnTo>
                    <a:pt x="2" y="118"/>
                  </a:lnTo>
                  <a:lnTo>
                    <a:pt x="2" y="117"/>
                  </a:lnTo>
                  <a:lnTo>
                    <a:pt x="2" y="115"/>
                  </a:lnTo>
                  <a:lnTo>
                    <a:pt x="2" y="115"/>
                  </a:lnTo>
                  <a:lnTo>
                    <a:pt x="3" y="113"/>
                  </a:lnTo>
                  <a:lnTo>
                    <a:pt x="3" y="112"/>
                  </a:lnTo>
                  <a:lnTo>
                    <a:pt x="4" y="111"/>
                  </a:lnTo>
                  <a:lnTo>
                    <a:pt x="4" y="110"/>
                  </a:lnTo>
                  <a:lnTo>
                    <a:pt x="5" y="108"/>
                  </a:lnTo>
                  <a:lnTo>
                    <a:pt x="6" y="106"/>
                  </a:lnTo>
                  <a:lnTo>
                    <a:pt x="8" y="105"/>
                  </a:lnTo>
                  <a:lnTo>
                    <a:pt x="8" y="104"/>
                  </a:lnTo>
                  <a:lnTo>
                    <a:pt x="9" y="103"/>
                  </a:lnTo>
                  <a:lnTo>
                    <a:pt x="10" y="102"/>
                  </a:lnTo>
                  <a:lnTo>
                    <a:pt x="11" y="100"/>
                  </a:lnTo>
                  <a:lnTo>
                    <a:pt x="12" y="99"/>
                  </a:lnTo>
                  <a:lnTo>
                    <a:pt x="15" y="97"/>
                  </a:lnTo>
                  <a:lnTo>
                    <a:pt x="16" y="96"/>
                  </a:lnTo>
                  <a:lnTo>
                    <a:pt x="17" y="93"/>
                  </a:lnTo>
                  <a:lnTo>
                    <a:pt x="18" y="92"/>
                  </a:lnTo>
                  <a:lnTo>
                    <a:pt x="19" y="91"/>
                  </a:lnTo>
                  <a:lnTo>
                    <a:pt x="21" y="89"/>
                  </a:lnTo>
                  <a:lnTo>
                    <a:pt x="23" y="88"/>
                  </a:lnTo>
                  <a:lnTo>
                    <a:pt x="25" y="85"/>
                  </a:lnTo>
                  <a:lnTo>
                    <a:pt x="26" y="84"/>
                  </a:lnTo>
                  <a:lnTo>
                    <a:pt x="28" y="82"/>
                  </a:lnTo>
                  <a:lnTo>
                    <a:pt x="31" y="81"/>
                  </a:lnTo>
                  <a:lnTo>
                    <a:pt x="32" y="80"/>
                  </a:lnTo>
                  <a:lnTo>
                    <a:pt x="35" y="76"/>
                  </a:lnTo>
                  <a:lnTo>
                    <a:pt x="39" y="74"/>
                  </a:lnTo>
                  <a:lnTo>
                    <a:pt x="42" y="72"/>
                  </a:lnTo>
                  <a:lnTo>
                    <a:pt x="44" y="69"/>
                  </a:lnTo>
                  <a:lnTo>
                    <a:pt x="47" y="67"/>
                  </a:lnTo>
                  <a:lnTo>
                    <a:pt x="50" y="65"/>
                  </a:lnTo>
                  <a:lnTo>
                    <a:pt x="51" y="62"/>
                  </a:lnTo>
                  <a:lnTo>
                    <a:pt x="54" y="60"/>
                  </a:lnTo>
                  <a:lnTo>
                    <a:pt x="56" y="58"/>
                  </a:lnTo>
                  <a:lnTo>
                    <a:pt x="57" y="57"/>
                  </a:lnTo>
                  <a:lnTo>
                    <a:pt x="58" y="54"/>
                  </a:lnTo>
                  <a:lnTo>
                    <a:pt x="59" y="53"/>
                  </a:lnTo>
                  <a:lnTo>
                    <a:pt x="61" y="51"/>
                  </a:lnTo>
                  <a:lnTo>
                    <a:pt x="62" y="50"/>
                  </a:lnTo>
                  <a:lnTo>
                    <a:pt x="63" y="47"/>
                  </a:lnTo>
                  <a:lnTo>
                    <a:pt x="64" y="46"/>
                  </a:lnTo>
                  <a:lnTo>
                    <a:pt x="64" y="45"/>
                  </a:lnTo>
                  <a:lnTo>
                    <a:pt x="65" y="43"/>
                  </a:lnTo>
                  <a:lnTo>
                    <a:pt x="65" y="42"/>
                  </a:lnTo>
                  <a:lnTo>
                    <a:pt x="66" y="40"/>
                  </a:lnTo>
                  <a:lnTo>
                    <a:pt x="66" y="38"/>
                  </a:lnTo>
                  <a:lnTo>
                    <a:pt x="66" y="37"/>
                  </a:lnTo>
                  <a:lnTo>
                    <a:pt x="66" y="36"/>
                  </a:lnTo>
                  <a:lnTo>
                    <a:pt x="66" y="35"/>
                  </a:lnTo>
                  <a:lnTo>
                    <a:pt x="66" y="32"/>
                  </a:lnTo>
                  <a:lnTo>
                    <a:pt x="66" y="31"/>
                  </a:lnTo>
                  <a:lnTo>
                    <a:pt x="66" y="30"/>
                  </a:lnTo>
                  <a:lnTo>
                    <a:pt x="66" y="28"/>
                  </a:lnTo>
                  <a:lnTo>
                    <a:pt x="66" y="27"/>
                  </a:lnTo>
                  <a:lnTo>
                    <a:pt x="65" y="25"/>
                  </a:lnTo>
                  <a:lnTo>
                    <a:pt x="65" y="24"/>
                  </a:lnTo>
                  <a:lnTo>
                    <a:pt x="64" y="23"/>
                  </a:lnTo>
                  <a:lnTo>
                    <a:pt x="64" y="22"/>
                  </a:lnTo>
                  <a:lnTo>
                    <a:pt x="63" y="21"/>
                  </a:lnTo>
                  <a:lnTo>
                    <a:pt x="62" y="20"/>
                  </a:lnTo>
                  <a:lnTo>
                    <a:pt x="61" y="20"/>
                  </a:lnTo>
                  <a:lnTo>
                    <a:pt x="59" y="19"/>
                  </a:lnTo>
                  <a:lnTo>
                    <a:pt x="58" y="17"/>
                  </a:lnTo>
                  <a:lnTo>
                    <a:pt x="57" y="16"/>
                  </a:lnTo>
                  <a:lnTo>
                    <a:pt x="56" y="15"/>
                  </a:lnTo>
                  <a:lnTo>
                    <a:pt x="55" y="15"/>
                  </a:lnTo>
                  <a:lnTo>
                    <a:pt x="54" y="14"/>
                  </a:lnTo>
                  <a:lnTo>
                    <a:pt x="51" y="14"/>
                  </a:lnTo>
                  <a:lnTo>
                    <a:pt x="50" y="13"/>
                  </a:lnTo>
                  <a:lnTo>
                    <a:pt x="49" y="13"/>
                  </a:lnTo>
                  <a:lnTo>
                    <a:pt x="47" y="13"/>
                  </a:lnTo>
                  <a:lnTo>
                    <a:pt x="46" y="13"/>
                  </a:lnTo>
                  <a:lnTo>
                    <a:pt x="43" y="13"/>
                  </a:lnTo>
                  <a:lnTo>
                    <a:pt x="42" y="13"/>
                  </a:lnTo>
                  <a:lnTo>
                    <a:pt x="40" y="13"/>
                  </a:lnTo>
                  <a:lnTo>
                    <a:pt x="39" y="13"/>
                  </a:lnTo>
                  <a:lnTo>
                    <a:pt x="36" y="13"/>
                  </a:lnTo>
                  <a:lnTo>
                    <a:pt x="35" y="14"/>
                  </a:lnTo>
                  <a:lnTo>
                    <a:pt x="33" y="14"/>
                  </a:lnTo>
                  <a:lnTo>
                    <a:pt x="32" y="15"/>
                  </a:lnTo>
                  <a:lnTo>
                    <a:pt x="31" y="15"/>
                  </a:lnTo>
                  <a:lnTo>
                    <a:pt x="30" y="16"/>
                  </a:lnTo>
                  <a:lnTo>
                    <a:pt x="28" y="17"/>
                  </a:lnTo>
                  <a:lnTo>
                    <a:pt x="27" y="19"/>
                  </a:lnTo>
                  <a:lnTo>
                    <a:pt x="25" y="20"/>
                  </a:lnTo>
                  <a:lnTo>
                    <a:pt x="25" y="21"/>
                  </a:lnTo>
                  <a:lnTo>
                    <a:pt x="24" y="22"/>
                  </a:lnTo>
                  <a:lnTo>
                    <a:pt x="23" y="23"/>
                  </a:lnTo>
                  <a:lnTo>
                    <a:pt x="21" y="24"/>
                  </a:lnTo>
                  <a:lnTo>
                    <a:pt x="21" y="25"/>
                  </a:lnTo>
                  <a:lnTo>
                    <a:pt x="20" y="28"/>
                  </a:lnTo>
                  <a:lnTo>
                    <a:pt x="20" y="29"/>
                  </a:lnTo>
                  <a:lnTo>
                    <a:pt x="19" y="30"/>
                  </a:lnTo>
                  <a:lnTo>
                    <a:pt x="19" y="32"/>
                  </a:lnTo>
                  <a:lnTo>
                    <a:pt x="19" y="34"/>
                  </a:lnTo>
                  <a:lnTo>
                    <a:pt x="19" y="36"/>
                  </a:lnTo>
                  <a:lnTo>
                    <a:pt x="18" y="38"/>
                  </a:lnTo>
                  <a:lnTo>
                    <a:pt x="3" y="36"/>
                  </a:lnTo>
                  <a:lnTo>
                    <a:pt x="4" y="32"/>
                  </a:lnTo>
                  <a:lnTo>
                    <a:pt x="4" y="30"/>
                  </a:lnTo>
                  <a:lnTo>
                    <a:pt x="5" y="27"/>
                  </a:lnTo>
                  <a:lnTo>
                    <a:pt x="5" y="24"/>
                  </a:lnTo>
                  <a:lnTo>
                    <a:pt x="6" y="22"/>
                  </a:lnTo>
                  <a:lnTo>
                    <a:pt x="8" y="20"/>
                  </a:lnTo>
                  <a:lnTo>
                    <a:pt x="8" y="17"/>
                  </a:lnTo>
                  <a:lnTo>
                    <a:pt x="9" y="16"/>
                  </a:lnTo>
                  <a:lnTo>
                    <a:pt x="11" y="14"/>
                  </a:lnTo>
                  <a:lnTo>
                    <a:pt x="12" y="12"/>
                  </a:lnTo>
                  <a:lnTo>
                    <a:pt x="13" y="11"/>
                  </a:lnTo>
                  <a:lnTo>
                    <a:pt x="15" y="9"/>
                  </a:lnTo>
                  <a:lnTo>
                    <a:pt x="17" y="7"/>
                  </a:lnTo>
                  <a:lnTo>
                    <a:pt x="19" y="6"/>
                  </a:lnTo>
                  <a:lnTo>
                    <a:pt x="21" y="5"/>
                  </a:lnTo>
                  <a:lnTo>
                    <a:pt x="24" y="4"/>
                  </a:lnTo>
                  <a:lnTo>
                    <a:pt x="26" y="2"/>
                  </a:lnTo>
                  <a:lnTo>
                    <a:pt x="28" y="1"/>
                  </a:lnTo>
                  <a:lnTo>
                    <a:pt x="31" y="1"/>
                  </a:lnTo>
                  <a:lnTo>
                    <a:pt x="33" y="0"/>
                  </a:lnTo>
                  <a:lnTo>
                    <a:pt x="35" y="0"/>
                  </a:lnTo>
                  <a:lnTo>
                    <a:pt x="39" y="0"/>
                  </a:lnTo>
                  <a:lnTo>
                    <a:pt x="41" y="0"/>
                  </a:lnTo>
                  <a:lnTo>
                    <a:pt x="43" y="0"/>
                  </a:lnTo>
                  <a:lnTo>
                    <a:pt x="47" y="0"/>
                  </a:lnTo>
                  <a:lnTo>
                    <a:pt x="50" y="0"/>
                  </a:lnTo>
                  <a:lnTo>
                    <a:pt x="53" y="0"/>
                  </a:lnTo>
                  <a:lnTo>
                    <a:pt x="55" y="1"/>
                  </a:lnTo>
                  <a:lnTo>
                    <a:pt x="58" y="1"/>
                  </a:lnTo>
                  <a:lnTo>
                    <a:pt x="61" y="2"/>
                  </a:lnTo>
                  <a:lnTo>
                    <a:pt x="63" y="4"/>
                  </a:lnTo>
                  <a:lnTo>
                    <a:pt x="65" y="5"/>
                  </a:lnTo>
                  <a:lnTo>
                    <a:pt x="68" y="6"/>
                  </a:lnTo>
                  <a:lnTo>
                    <a:pt x="69" y="7"/>
                  </a:lnTo>
                  <a:lnTo>
                    <a:pt x="71" y="8"/>
                  </a:lnTo>
                  <a:lnTo>
                    <a:pt x="72" y="11"/>
                  </a:lnTo>
                  <a:lnTo>
                    <a:pt x="74" y="12"/>
                  </a:lnTo>
                  <a:lnTo>
                    <a:pt x="76" y="13"/>
                  </a:lnTo>
                  <a:lnTo>
                    <a:pt x="77" y="15"/>
                  </a:lnTo>
                  <a:lnTo>
                    <a:pt x="79" y="16"/>
                  </a:lnTo>
                  <a:lnTo>
                    <a:pt x="79" y="19"/>
                  </a:lnTo>
                  <a:lnTo>
                    <a:pt x="80" y="21"/>
                  </a:lnTo>
                  <a:lnTo>
                    <a:pt x="81" y="23"/>
                  </a:lnTo>
                  <a:lnTo>
                    <a:pt x="82" y="24"/>
                  </a:lnTo>
                  <a:lnTo>
                    <a:pt x="82" y="27"/>
                  </a:lnTo>
                  <a:lnTo>
                    <a:pt x="82" y="29"/>
                  </a:lnTo>
                  <a:lnTo>
                    <a:pt x="82" y="31"/>
                  </a:lnTo>
                  <a:lnTo>
                    <a:pt x="82" y="35"/>
                  </a:lnTo>
                  <a:lnTo>
                    <a:pt x="82" y="36"/>
                  </a:lnTo>
                  <a:lnTo>
                    <a:pt x="82" y="37"/>
                  </a:lnTo>
                  <a:lnTo>
                    <a:pt x="82" y="38"/>
                  </a:lnTo>
                  <a:lnTo>
                    <a:pt x="82" y="39"/>
                  </a:lnTo>
                  <a:lnTo>
                    <a:pt x="82" y="40"/>
                  </a:lnTo>
                  <a:lnTo>
                    <a:pt x="82" y="42"/>
                  </a:lnTo>
                  <a:lnTo>
                    <a:pt x="81" y="43"/>
                  </a:lnTo>
                  <a:lnTo>
                    <a:pt x="81" y="44"/>
                  </a:lnTo>
                  <a:lnTo>
                    <a:pt x="81" y="45"/>
                  </a:lnTo>
                  <a:lnTo>
                    <a:pt x="80" y="46"/>
                  </a:lnTo>
                  <a:lnTo>
                    <a:pt x="80" y="47"/>
                  </a:lnTo>
                  <a:lnTo>
                    <a:pt x="79" y="50"/>
                  </a:lnTo>
                  <a:lnTo>
                    <a:pt x="79" y="51"/>
                  </a:lnTo>
                  <a:lnTo>
                    <a:pt x="79" y="52"/>
                  </a:lnTo>
                  <a:lnTo>
                    <a:pt x="78" y="53"/>
                  </a:lnTo>
                  <a:lnTo>
                    <a:pt x="78" y="54"/>
                  </a:lnTo>
                  <a:lnTo>
                    <a:pt x="77" y="55"/>
                  </a:lnTo>
                  <a:lnTo>
                    <a:pt x="76" y="58"/>
                  </a:lnTo>
                  <a:lnTo>
                    <a:pt x="74" y="59"/>
                  </a:lnTo>
                  <a:lnTo>
                    <a:pt x="74" y="60"/>
                  </a:lnTo>
                  <a:lnTo>
                    <a:pt x="73" y="61"/>
                  </a:lnTo>
                  <a:lnTo>
                    <a:pt x="72" y="62"/>
                  </a:lnTo>
                  <a:lnTo>
                    <a:pt x="71" y="64"/>
                  </a:lnTo>
                  <a:lnTo>
                    <a:pt x="69" y="66"/>
                  </a:lnTo>
                  <a:lnTo>
                    <a:pt x="68" y="67"/>
                  </a:lnTo>
                  <a:lnTo>
                    <a:pt x="66" y="68"/>
                  </a:lnTo>
                  <a:lnTo>
                    <a:pt x="65" y="69"/>
                  </a:lnTo>
                  <a:lnTo>
                    <a:pt x="64" y="72"/>
                  </a:lnTo>
                  <a:lnTo>
                    <a:pt x="62" y="73"/>
                  </a:lnTo>
                  <a:lnTo>
                    <a:pt x="59" y="75"/>
                  </a:lnTo>
                  <a:lnTo>
                    <a:pt x="58" y="76"/>
                  </a:lnTo>
                  <a:lnTo>
                    <a:pt x="56" y="78"/>
                  </a:lnTo>
                  <a:lnTo>
                    <a:pt x="54" y="81"/>
                  </a:lnTo>
                  <a:lnTo>
                    <a:pt x="51" y="83"/>
                  </a:lnTo>
                  <a:lnTo>
                    <a:pt x="49" y="85"/>
                  </a:lnTo>
                  <a:lnTo>
                    <a:pt x="46" y="88"/>
                  </a:lnTo>
                  <a:lnTo>
                    <a:pt x="44" y="89"/>
                  </a:lnTo>
                  <a:lnTo>
                    <a:pt x="42" y="91"/>
                  </a:lnTo>
                  <a:lnTo>
                    <a:pt x="40" y="92"/>
                  </a:lnTo>
                  <a:lnTo>
                    <a:pt x="38" y="93"/>
                  </a:lnTo>
                  <a:lnTo>
                    <a:pt x="36" y="96"/>
                  </a:lnTo>
                  <a:lnTo>
                    <a:pt x="34" y="97"/>
                  </a:lnTo>
                  <a:lnTo>
                    <a:pt x="33" y="98"/>
                  </a:lnTo>
                  <a:lnTo>
                    <a:pt x="32" y="99"/>
                  </a:lnTo>
                  <a:lnTo>
                    <a:pt x="31" y="100"/>
                  </a:lnTo>
                  <a:lnTo>
                    <a:pt x="30" y="100"/>
                  </a:lnTo>
                  <a:lnTo>
                    <a:pt x="28" y="102"/>
                  </a:lnTo>
                  <a:lnTo>
                    <a:pt x="27" y="103"/>
                  </a:lnTo>
                  <a:lnTo>
                    <a:pt x="27" y="103"/>
                  </a:lnTo>
                  <a:lnTo>
                    <a:pt x="27" y="104"/>
                  </a:lnTo>
                  <a:lnTo>
                    <a:pt x="26" y="104"/>
                  </a:lnTo>
                  <a:lnTo>
                    <a:pt x="26" y="105"/>
                  </a:lnTo>
                  <a:lnTo>
                    <a:pt x="25" y="106"/>
                  </a:lnTo>
                  <a:lnTo>
                    <a:pt x="25" y="106"/>
                  </a:lnTo>
                  <a:lnTo>
                    <a:pt x="24" y="107"/>
                  </a:lnTo>
                  <a:lnTo>
                    <a:pt x="24" y="107"/>
                  </a:lnTo>
                  <a:lnTo>
                    <a:pt x="24" y="108"/>
                  </a:lnTo>
                  <a:lnTo>
                    <a:pt x="23" y="108"/>
                  </a:lnTo>
                  <a:lnTo>
                    <a:pt x="23" y="110"/>
                  </a:lnTo>
                  <a:lnTo>
                    <a:pt x="21" y="111"/>
                  </a:lnTo>
                  <a:lnTo>
                    <a:pt x="82" y="111"/>
                  </a:lnTo>
                  <a:lnTo>
                    <a:pt x="82" y="1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25" name="Freeform 105"/>
            <p:cNvSpPr>
              <a:spLocks/>
            </p:cNvSpPr>
            <p:nvPr/>
          </p:nvSpPr>
          <p:spPr bwMode="auto">
            <a:xfrm>
              <a:off x="1565" y="3831"/>
              <a:ext cx="55" cy="84"/>
            </a:xfrm>
            <a:custGeom>
              <a:avLst/>
              <a:gdLst>
                <a:gd name="T0" fmla="*/ 18 w 82"/>
                <a:gd name="T1" fmla="*/ 98 h 128"/>
                <a:gd name="T2" fmla="*/ 23 w 82"/>
                <a:gd name="T3" fmla="*/ 107 h 128"/>
                <a:gd name="T4" fmla="*/ 30 w 82"/>
                <a:gd name="T5" fmla="*/ 112 h 128"/>
                <a:gd name="T6" fmla="*/ 38 w 82"/>
                <a:gd name="T7" fmla="*/ 114 h 128"/>
                <a:gd name="T8" fmla="*/ 47 w 82"/>
                <a:gd name="T9" fmla="*/ 114 h 128"/>
                <a:gd name="T10" fmla="*/ 56 w 82"/>
                <a:gd name="T11" fmla="*/ 109 h 128"/>
                <a:gd name="T12" fmla="*/ 63 w 82"/>
                <a:gd name="T13" fmla="*/ 103 h 128"/>
                <a:gd name="T14" fmla="*/ 66 w 82"/>
                <a:gd name="T15" fmla="*/ 92 h 128"/>
                <a:gd name="T16" fmla="*/ 66 w 82"/>
                <a:gd name="T17" fmla="*/ 82 h 128"/>
                <a:gd name="T18" fmla="*/ 61 w 82"/>
                <a:gd name="T19" fmla="*/ 74 h 128"/>
                <a:gd name="T20" fmla="*/ 54 w 82"/>
                <a:gd name="T21" fmla="*/ 67 h 128"/>
                <a:gd name="T22" fmla="*/ 45 w 82"/>
                <a:gd name="T23" fmla="*/ 65 h 128"/>
                <a:gd name="T24" fmla="*/ 39 w 82"/>
                <a:gd name="T25" fmla="*/ 65 h 128"/>
                <a:gd name="T26" fmla="*/ 33 w 82"/>
                <a:gd name="T27" fmla="*/ 66 h 128"/>
                <a:gd name="T28" fmla="*/ 33 w 82"/>
                <a:gd name="T29" fmla="*/ 52 h 128"/>
                <a:gd name="T30" fmla="*/ 34 w 82"/>
                <a:gd name="T31" fmla="*/ 52 h 128"/>
                <a:gd name="T32" fmla="*/ 40 w 82"/>
                <a:gd name="T33" fmla="*/ 52 h 128"/>
                <a:gd name="T34" fmla="*/ 49 w 82"/>
                <a:gd name="T35" fmla="*/ 50 h 128"/>
                <a:gd name="T36" fmla="*/ 56 w 82"/>
                <a:gd name="T37" fmla="*/ 45 h 128"/>
                <a:gd name="T38" fmla="*/ 60 w 82"/>
                <a:gd name="T39" fmla="*/ 37 h 128"/>
                <a:gd name="T40" fmla="*/ 60 w 82"/>
                <a:gd name="T41" fmla="*/ 28 h 128"/>
                <a:gd name="T42" fmla="*/ 57 w 82"/>
                <a:gd name="T43" fmla="*/ 21 h 128"/>
                <a:gd name="T44" fmla="*/ 52 w 82"/>
                <a:gd name="T45" fmla="*/ 15 h 128"/>
                <a:gd name="T46" fmla="*/ 45 w 82"/>
                <a:gd name="T47" fmla="*/ 13 h 128"/>
                <a:gd name="T48" fmla="*/ 37 w 82"/>
                <a:gd name="T49" fmla="*/ 13 h 128"/>
                <a:gd name="T50" fmla="*/ 29 w 82"/>
                <a:gd name="T51" fmla="*/ 15 h 128"/>
                <a:gd name="T52" fmla="*/ 22 w 82"/>
                <a:gd name="T53" fmla="*/ 21 h 128"/>
                <a:gd name="T54" fmla="*/ 18 w 82"/>
                <a:gd name="T55" fmla="*/ 30 h 128"/>
                <a:gd name="T56" fmla="*/ 3 w 82"/>
                <a:gd name="T57" fmla="*/ 27 h 128"/>
                <a:gd name="T58" fmla="*/ 9 w 82"/>
                <a:gd name="T59" fmla="*/ 15 h 128"/>
                <a:gd name="T60" fmla="*/ 18 w 82"/>
                <a:gd name="T61" fmla="*/ 6 h 128"/>
                <a:gd name="T62" fmla="*/ 30 w 82"/>
                <a:gd name="T63" fmla="*/ 0 h 128"/>
                <a:gd name="T64" fmla="*/ 42 w 82"/>
                <a:gd name="T65" fmla="*/ 0 h 128"/>
                <a:gd name="T66" fmla="*/ 53 w 82"/>
                <a:gd name="T67" fmla="*/ 1 h 128"/>
                <a:gd name="T68" fmla="*/ 62 w 82"/>
                <a:gd name="T69" fmla="*/ 6 h 128"/>
                <a:gd name="T70" fmla="*/ 69 w 82"/>
                <a:gd name="T71" fmla="*/ 12 h 128"/>
                <a:gd name="T72" fmla="*/ 74 w 82"/>
                <a:gd name="T73" fmla="*/ 18 h 128"/>
                <a:gd name="T74" fmla="*/ 76 w 82"/>
                <a:gd name="T75" fmla="*/ 27 h 128"/>
                <a:gd name="T76" fmla="*/ 76 w 82"/>
                <a:gd name="T77" fmla="*/ 35 h 128"/>
                <a:gd name="T78" fmla="*/ 75 w 82"/>
                <a:gd name="T79" fmla="*/ 41 h 128"/>
                <a:gd name="T80" fmla="*/ 70 w 82"/>
                <a:gd name="T81" fmla="*/ 48 h 128"/>
                <a:gd name="T82" fmla="*/ 64 w 82"/>
                <a:gd name="T83" fmla="*/ 55 h 128"/>
                <a:gd name="T84" fmla="*/ 63 w 82"/>
                <a:gd name="T85" fmla="*/ 59 h 128"/>
                <a:gd name="T86" fmla="*/ 72 w 82"/>
                <a:gd name="T87" fmla="*/ 63 h 128"/>
                <a:gd name="T88" fmla="*/ 78 w 82"/>
                <a:gd name="T89" fmla="*/ 71 h 128"/>
                <a:gd name="T90" fmla="*/ 82 w 82"/>
                <a:gd name="T91" fmla="*/ 81 h 128"/>
                <a:gd name="T92" fmla="*/ 82 w 82"/>
                <a:gd name="T93" fmla="*/ 93 h 128"/>
                <a:gd name="T94" fmla="*/ 77 w 82"/>
                <a:gd name="T95" fmla="*/ 108 h 128"/>
                <a:gd name="T96" fmla="*/ 67 w 82"/>
                <a:gd name="T97" fmla="*/ 120 h 128"/>
                <a:gd name="T98" fmla="*/ 52 w 82"/>
                <a:gd name="T99" fmla="*/ 126 h 128"/>
                <a:gd name="T100" fmla="*/ 36 w 82"/>
                <a:gd name="T101" fmla="*/ 127 h 128"/>
                <a:gd name="T102" fmla="*/ 21 w 82"/>
                <a:gd name="T103" fmla="*/ 123 h 128"/>
                <a:gd name="T104" fmla="*/ 9 w 82"/>
                <a:gd name="T105" fmla="*/ 114 h 128"/>
                <a:gd name="T106" fmla="*/ 2 w 82"/>
                <a:gd name="T107" fmla="*/ 103 h 128"/>
                <a:gd name="T108" fmla="*/ 0 w 82"/>
                <a:gd name="T109" fmla="*/ 9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2" h="128">
                  <a:moveTo>
                    <a:pt x="0" y="93"/>
                  </a:moveTo>
                  <a:lnTo>
                    <a:pt x="16" y="91"/>
                  </a:lnTo>
                  <a:lnTo>
                    <a:pt x="17" y="92"/>
                  </a:lnTo>
                  <a:lnTo>
                    <a:pt x="17" y="94"/>
                  </a:lnTo>
                  <a:lnTo>
                    <a:pt x="18" y="97"/>
                  </a:lnTo>
                  <a:lnTo>
                    <a:pt x="18" y="98"/>
                  </a:lnTo>
                  <a:lnTo>
                    <a:pt x="19" y="100"/>
                  </a:lnTo>
                  <a:lnTo>
                    <a:pt x="19" y="101"/>
                  </a:lnTo>
                  <a:lnTo>
                    <a:pt x="21" y="103"/>
                  </a:lnTo>
                  <a:lnTo>
                    <a:pt x="22" y="105"/>
                  </a:lnTo>
                  <a:lnTo>
                    <a:pt x="22" y="106"/>
                  </a:lnTo>
                  <a:lnTo>
                    <a:pt x="23" y="107"/>
                  </a:lnTo>
                  <a:lnTo>
                    <a:pt x="24" y="108"/>
                  </a:lnTo>
                  <a:lnTo>
                    <a:pt x="24" y="109"/>
                  </a:lnTo>
                  <a:lnTo>
                    <a:pt x="26" y="109"/>
                  </a:lnTo>
                  <a:lnTo>
                    <a:pt x="28" y="111"/>
                  </a:lnTo>
                  <a:lnTo>
                    <a:pt x="29" y="112"/>
                  </a:lnTo>
                  <a:lnTo>
                    <a:pt x="30" y="112"/>
                  </a:lnTo>
                  <a:lnTo>
                    <a:pt x="31" y="113"/>
                  </a:lnTo>
                  <a:lnTo>
                    <a:pt x="32" y="113"/>
                  </a:lnTo>
                  <a:lnTo>
                    <a:pt x="33" y="114"/>
                  </a:lnTo>
                  <a:lnTo>
                    <a:pt x="34" y="114"/>
                  </a:lnTo>
                  <a:lnTo>
                    <a:pt x="37" y="114"/>
                  </a:lnTo>
                  <a:lnTo>
                    <a:pt x="38" y="114"/>
                  </a:lnTo>
                  <a:lnTo>
                    <a:pt x="39" y="114"/>
                  </a:lnTo>
                  <a:lnTo>
                    <a:pt x="40" y="115"/>
                  </a:lnTo>
                  <a:lnTo>
                    <a:pt x="42" y="114"/>
                  </a:lnTo>
                  <a:lnTo>
                    <a:pt x="44" y="114"/>
                  </a:lnTo>
                  <a:lnTo>
                    <a:pt x="46" y="114"/>
                  </a:lnTo>
                  <a:lnTo>
                    <a:pt x="47" y="114"/>
                  </a:lnTo>
                  <a:lnTo>
                    <a:pt x="49" y="113"/>
                  </a:lnTo>
                  <a:lnTo>
                    <a:pt x="51" y="113"/>
                  </a:lnTo>
                  <a:lnTo>
                    <a:pt x="52" y="112"/>
                  </a:lnTo>
                  <a:lnTo>
                    <a:pt x="54" y="112"/>
                  </a:lnTo>
                  <a:lnTo>
                    <a:pt x="55" y="111"/>
                  </a:lnTo>
                  <a:lnTo>
                    <a:pt x="56" y="109"/>
                  </a:lnTo>
                  <a:lnTo>
                    <a:pt x="57" y="108"/>
                  </a:lnTo>
                  <a:lnTo>
                    <a:pt x="59" y="108"/>
                  </a:lnTo>
                  <a:lnTo>
                    <a:pt x="60" y="106"/>
                  </a:lnTo>
                  <a:lnTo>
                    <a:pt x="61" y="105"/>
                  </a:lnTo>
                  <a:lnTo>
                    <a:pt x="62" y="104"/>
                  </a:lnTo>
                  <a:lnTo>
                    <a:pt x="63" y="103"/>
                  </a:lnTo>
                  <a:lnTo>
                    <a:pt x="63" y="100"/>
                  </a:lnTo>
                  <a:lnTo>
                    <a:pt x="64" y="99"/>
                  </a:lnTo>
                  <a:lnTo>
                    <a:pt x="64" y="98"/>
                  </a:lnTo>
                  <a:lnTo>
                    <a:pt x="66" y="96"/>
                  </a:lnTo>
                  <a:lnTo>
                    <a:pt x="66" y="94"/>
                  </a:lnTo>
                  <a:lnTo>
                    <a:pt x="66" y="92"/>
                  </a:lnTo>
                  <a:lnTo>
                    <a:pt x="66" y="91"/>
                  </a:lnTo>
                  <a:lnTo>
                    <a:pt x="66" y="90"/>
                  </a:lnTo>
                  <a:lnTo>
                    <a:pt x="66" y="88"/>
                  </a:lnTo>
                  <a:lnTo>
                    <a:pt x="66" y="85"/>
                  </a:lnTo>
                  <a:lnTo>
                    <a:pt x="66" y="84"/>
                  </a:lnTo>
                  <a:lnTo>
                    <a:pt x="66" y="82"/>
                  </a:lnTo>
                  <a:lnTo>
                    <a:pt x="64" y="81"/>
                  </a:lnTo>
                  <a:lnTo>
                    <a:pt x="64" y="78"/>
                  </a:lnTo>
                  <a:lnTo>
                    <a:pt x="63" y="77"/>
                  </a:lnTo>
                  <a:lnTo>
                    <a:pt x="63" y="76"/>
                  </a:lnTo>
                  <a:lnTo>
                    <a:pt x="62" y="75"/>
                  </a:lnTo>
                  <a:lnTo>
                    <a:pt x="61" y="74"/>
                  </a:lnTo>
                  <a:lnTo>
                    <a:pt x="60" y="73"/>
                  </a:lnTo>
                  <a:lnTo>
                    <a:pt x="59" y="71"/>
                  </a:lnTo>
                  <a:lnTo>
                    <a:pt x="57" y="70"/>
                  </a:lnTo>
                  <a:lnTo>
                    <a:pt x="56" y="69"/>
                  </a:lnTo>
                  <a:lnTo>
                    <a:pt x="55" y="68"/>
                  </a:lnTo>
                  <a:lnTo>
                    <a:pt x="54" y="67"/>
                  </a:lnTo>
                  <a:lnTo>
                    <a:pt x="53" y="67"/>
                  </a:lnTo>
                  <a:lnTo>
                    <a:pt x="52" y="66"/>
                  </a:lnTo>
                  <a:lnTo>
                    <a:pt x="49" y="66"/>
                  </a:lnTo>
                  <a:lnTo>
                    <a:pt x="48" y="65"/>
                  </a:lnTo>
                  <a:lnTo>
                    <a:pt x="47" y="65"/>
                  </a:lnTo>
                  <a:lnTo>
                    <a:pt x="45" y="65"/>
                  </a:lnTo>
                  <a:lnTo>
                    <a:pt x="44" y="65"/>
                  </a:lnTo>
                  <a:lnTo>
                    <a:pt x="41" y="65"/>
                  </a:lnTo>
                  <a:lnTo>
                    <a:pt x="41" y="65"/>
                  </a:lnTo>
                  <a:lnTo>
                    <a:pt x="40" y="65"/>
                  </a:lnTo>
                  <a:lnTo>
                    <a:pt x="39" y="65"/>
                  </a:lnTo>
                  <a:lnTo>
                    <a:pt x="39" y="65"/>
                  </a:lnTo>
                  <a:lnTo>
                    <a:pt x="38" y="65"/>
                  </a:lnTo>
                  <a:lnTo>
                    <a:pt x="37" y="65"/>
                  </a:lnTo>
                  <a:lnTo>
                    <a:pt x="36" y="65"/>
                  </a:lnTo>
                  <a:lnTo>
                    <a:pt x="36" y="65"/>
                  </a:lnTo>
                  <a:lnTo>
                    <a:pt x="34" y="66"/>
                  </a:lnTo>
                  <a:lnTo>
                    <a:pt x="33" y="66"/>
                  </a:lnTo>
                  <a:lnTo>
                    <a:pt x="32" y="66"/>
                  </a:lnTo>
                  <a:lnTo>
                    <a:pt x="31" y="67"/>
                  </a:lnTo>
                  <a:lnTo>
                    <a:pt x="32" y="53"/>
                  </a:lnTo>
                  <a:lnTo>
                    <a:pt x="33" y="52"/>
                  </a:lnTo>
                  <a:lnTo>
                    <a:pt x="33" y="52"/>
                  </a:lnTo>
                  <a:lnTo>
                    <a:pt x="33" y="52"/>
                  </a:lnTo>
                  <a:lnTo>
                    <a:pt x="33" y="52"/>
                  </a:lnTo>
                  <a:lnTo>
                    <a:pt x="33" y="52"/>
                  </a:lnTo>
                  <a:lnTo>
                    <a:pt x="34" y="52"/>
                  </a:lnTo>
                  <a:lnTo>
                    <a:pt x="34" y="52"/>
                  </a:lnTo>
                  <a:lnTo>
                    <a:pt x="34" y="52"/>
                  </a:lnTo>
                  <a:lnTo>
                    <a:pt x="34" y="52"/>
                  </a:lnTo>
                  <a:lnTo>
                    <a:pt x="34" y="52"/>
                  </a:lnTo>
                  <a:lnTo>
                    <a:pt x="34" y="52"/>
                  </a:lnTo>
                  <a:lnTo>
                    <a:pt x="34" y="53"/>
                  </a:lnTo>
                  <a:lnTo>
                    <a:pt x="37" y="52"/>
                  </a:lnTo>
                  <a:lnTo>
                    <a:pt x="38" y="52"/>
                  </a:lnTo>
                  <a:lnTo>
                    <a:pt x="40" y="52"/>
                  </a:lnTo>
                  <a:lnTo>
                    <a:pt x="41" y="52"/>
                  </a:lnTo>
                  <a:lnTo>
                    <a:pt x="44" y="52"/>
                  </a:lnTo>
                  <a:lnTo>
                    <a:pt x="45" y="51"/>
                  </a:lnTo>
                  <a:lnTo>
                    <a:pt x="46" y="51"/>
                  </a:lnTo>
                  <a:lnTo>
                    <a:pt x="48" y="51"/>
                  </a:lnTo>
                  <a:lnTo>
                    <a:pt x="49" y="50"/>
                  </a:lnTo>
                  <a:lnTo>
                    <a:pt x="51" y="50"/>
                  </a:lnTo>
                  <a:lnTo>
                    <a:pt x="52" y="48"/>
                  </a:lnTo>
                  <a:lnTo>
                    <a:pt x="53" y="48"/>
                  </a:lnTo>
                  <a:lnTo>
                    <a:pt x="54" y="47"/>
                  </a:lnTo>
                  <a:lnTo>
                    <a:pt x="55" y="46"/>
                  </a:lnTo>
                  <a:lnTo>
                    <a:pt x="56" y="45"/>
                  </a:lnTo>
                  <a:lnTo>
                    <a:pt x="57" y="44"/>
                  </a:lnTo>
                  <a:lnTo>
                    <a:pt x="57" y="43"/>
                  </a:lnTo>
                  <a:lnTo>
                    <a:pt x="59" y="40"/>
                  </a:lnTo>
                  <a:lnTo>
                    <a:pt x="59" y="39"/>
                  </a:lnTo>
                  <a:lnTo>
                    <a:pt x="60" y="38"/>
                  </a:lnTo>
                  <a:lnTo>
                    <a:pt x="60" y="37"/>
                  </a:lnTo>
                  <a:lnTo>
                    <a:pt x="60" y="35"/>
                  </a:lnTo>
                  <a:lnTo>
                    <a:pt x="60" y="33"/>
                  </a:lnTo>
                  <a:lnTo>
                    <a:pt x="60" y="32"/>
                  </a:lnTo>
                  <a:lnTo>
                    <a:pt x="60" y="30"/>
                  </a:lnTo>
                  <a:lnTo>
                    <a:pt x="60" y="29"/>
                  </a:lnTo>
                  <a:lnTo>
                    <a:pt x="60" y="28"/>
                  </a:lnTo>
                  <a:lnTo>
                    <a:pt x="60" y="27"/>
                  </a:lnTo>
                  <a:lnTo>
                    <a:pt x="60" y="25"/>
                  </a:lnTo>
                  <a:lnTo>
                    <a:pt x="59" y="24"/>
                  </a:lnTo>
                  <a:lnTo>
                    <a:pt x="59" y="23"/>
                  </a:lnTo>
                  <a:lnTo>
                    <a:pt x="57" y="22"/>
                  </a:lnTo>
                  <a:lnTo>
                    <a:pt x="57" y="21"/>
                  </a:lnTo>
                  <a:lnTo>
                    <a:pt x="56" y="20"/>
                  </a:lnTo>
                  <a:lnTo>
                    <a:pt x="55" y="18"/>
                  </a:lnTo>
                  <a:lnTo>
                    <a:pt x="54" y="18"/>
                  </a:lnTo>
                  <a:lnTo>
                    <a:pt x="54" y="17"/>
                  </a:lnTo>
                  <a:lnTo>
                    <a:pt x="53" y="16"/>
                  </a:lnTo>
                  <a:lnTo>
                    <a:pt x="52" y="15"/>
                  </a:lnTo>
                  <a:lnTo>
                    <a:pt x="51" y="15"/>
                  </a:lnTo>
                  <a:lnTo>
                    <a:pt x="49" y="14"/>
                  </a:lnTo>
                  <a:lnTo>
                    <a:pt x="48" y="14"/>
                  </a:lnTo>
                  <a:lnTo>
                    <a:pt x="47" y="13"/>
                  </a:lnTo>
                  <a:lnTo>
                    <a:pt x="46" y="13"/>
                  </a:lnTo>
                  <a:lnTo>
                    <a:pt x="45" y="13"/>
                  </a:lnTo>
                  <a:lnTo>
                    <a:pt x="44" y="13"/>
                  </a:lnTo>
                  <a:lnTo>
                    <a:pt x="42" y="13"/>
                  </a:lnTo>
                  <a:lnTo>
                    <a:pt x="40" y="13"/>
                  </a:lnTo>
                  <a:lnTo>
                    <a:pt x="39" y="13"/>
                  </a:lnTo>
                  <a:lnTo>
                    <a:pt x="38" y="13"/>
                  </a:lnTo>
                  <a:lnTo>
                    <a:pt x="37" y="13"/>
                  </a:lnTo>
                  <a:lnTo>
                    <a:pt x="34" y="13"/>
                  </a:lnTo>
                  <a:lnTo>
                    <a:pt x="33" y="13"/>
                  </a:lnTo>
                  <a:lnTo>
                    <a:pt x="32" y="14"/>
                  </a:lnTo>
                  <a:lnTo>
                    <a:pt x="31" y="14"/>
                  </a:lnTo>
                  <a:lnTo>
                    <a:pt x="30" y="15"/>
                  </a:lnTo>
                  <a:lnTo>
                    <a:pt x="29" y="15"/>
                  </a:lnTo>
                  <a:lnTo>
                    <a:pt x="28" y="16"/>
                  </a:lnTo>
                  <a:lnTo>
                    <a:pt x="26" y="17"/>
                  </a:lnTo>
                  <a:lnTo>
                    <a:pt x="24" y="18"/>
                  </a:lnTo>
                  <a:lnTo>
                    <a:pt x="24" y="18"/>
                  </a:lnTo>
                  <a:lnTo>
                    <a:pt x="23" y="20"/>
                  </a:lnTo>
                  <a:lnTo>
                    <a:pt x="22" y="21"/>
                  </a:lnTo>
                  <a:lnTo>
                    <a:pt x="22" y="22"/>
                  </a:lnTo>
                  <a:lnTo>
                    <a:pt x="21" y="24"/>
                  </a:lnTo>
                  <a:lnTo>
                    <a:pt x="19" y="25"/>
                  </a:lnTo>
                  <a:lnTo>
                    <a:pt x="19" y="27"/>
                  </a:lnTo>
                  <a:lnTo>
                    <a:pt x="19" y="28"/>
                  </a:lnTo>
                  <a:lnTo>
                    <a:pt x="18" y="30"/>
                  </a:lnTo>
                  <a:lnTo>
                    <a:pt x="18" y="31"/>
                  </a:lnTo>
                  <a:lnTo>
                    <a:pt x="18" y="33"/>
                  </a:lnTo>
                  <a:lnTo>
                    <a:pt x="17" y="36"/>
                  </a:lnTo>
                  <a:lnTo>
                    <a:pt x="2" y="32"/>
                  </a:lnTo>
                  <a:lnTo>
                    <a:pt x="3" y="29"/>
                  </a:lnTo>
                  <a:lnTo>
                    <a:pt x="3" y="27"/>
                  </a:lnTo>
                  <a:lnTo>
                    <a:pt x="4" y="24"/>
                  </a:lnTo>
                  <a:lnTo>
                    <a:pt x="6" y="22"/>
                  </a:lnTo>
                  <a:lnTo>
                    <a:pt x="6" y="21"/>
                  </a:lnTo>
                  <a:lnTo>
                    <a:pt x="7" y="18"/>
                  </a:lnTo>
                  <a:lnTo>
                    <a:pt x="8" y="16"/>
                  </a:lnTo>
                  <a:lnTo>
                    <a:pt x="9" y="15"/>
                  </a:lnTo>
                  <a:lnTo>
                    <a:pt x="10" y="13"/>
                  </a:lnTo>
                  <a:lnTo>
                    <a:pt x="13" y="12"/>
                  </a:lnTo>
                  <a:lnTo>
                    <a:pt x="14" y="10"/>
                  </a:lnTo>
                  <a:lnTo>
                    <a:pt x="15" y="9"/>
                  </a:lnTo>
                  <a:lnTo>
                    <a:pt x="17" y="7"/>
                  </a:lnTo>
                  <a:lnTo>
                    <a:pt x="18" y="6"/>
                  </a:lnTo>
                  <a:lnTo>
                    <a:pt x="21" y="5"/>
                  </a:lnTo>
                  <a:lnTo>
                    <a:pt x="22" y="3"/>
                  </a:lnTo>
                  <a:lnTo>
                    <a:pt x="24" y="2"/>
                  </a:lnTo>
                  <a:lnTo>
                    <a:pt x="26" y="1"/>
                  </a:lnTo>
                  <a:lnTo>
                    <a:pt x="29" y="1"/>
                  </a:lnTo>
                  <a:lnTo>
                    <a:pt x="30" y="0"/>
                  </a:lnTo>
                  <a:lnTo>
                    <a:pt x="32" y="0"/>
                  </a:lnTo>
                  <a:lnTo>
                    <a:pt x="34" y="0"/>
                  </a:lnTo>
                  <a:lnTo>
                    <a:pt x="37" y="0"/>
                  </a:lnTo>
                  <a:lnTo>
                    <a:pt x="39" y="0"/>
                  </a:lnTo>
                  <a:lnTo>
                    <a:pt x="41" y="0"/>
                  </a:lnTo>
                  <a:lnTo>
                    <a:pt x="42" y="0"/>
                  </a:lnTo>
                  <a:lnTo>
                    <a:pt x="45" y="0"/>
                  </a:lnTo>
                  <a:lnTo>
                    <a:pt x="46" y="0"/>
                  </a:lnTo>
                  <a:lnTo>
                    <a:pt x="48" y="0"/>
                  </a:lnTo>
                  <a:lnTo>
                    <a:pt x="49" y="1"/>
                  </a:lnTo>
                  <a:lnTo>
                    <a:pt x="52" y="1"/>
                  </a:lnTo>
                  <a:lnTo>
                    <a:pt x="53" y="1"/>
                  </a:lnTo>
                  <a:lnTo>
                    <a:pt x="54" y="2"/>
                  </a:lnTo>
                  <a:lnTo>
                    <a:pt x="56" y="2"/>
                  </a:lnTo>
                  <a:lnTo>
                    <a:pt x="57" y="3"/>
                  </a:lnTo>
                  <a:lnTo>
                    <a:pt x="59" y="5"/>
                  </a:lnTo>
                  <a:lnTo>
                    <a:pt x="61" y="5"/>
                  </a:lnTo>
                  <a:lnTo>
                    <a:pt x="62" y="6"/>
                  </a:lnTo>
                  <a:lnTo>
                    <a:pt x="63" y="7"/>
                  </a:lnTo>
                  <a:lnTo>
                    <a:pt x="64" y="7"/>
                  </a:lnTo>
                  <a:lnTo>
                    <a:pt x="66" y="8"/>
                  </a:lnTo>
                  <a:lnTo>
                    <a:pt x="67" y="9"/>
                  </a:lnTo>
                  <a:lnTo>
                    <a:pt x="68" y="10"/>
                  </a:lnTo>
                  <a:lnTo>
                    <a:pt x="69" y="12"/>
                  </a:lnTo>
                  <a:lnTo>
                    <a:pt x="69" y="13"/>
                  </a:lnTo>
                  <a:lnTo>
                    <a:pt x="70" y="14"/>
                  </a:lnTo>
                  <a:lnTo>
                    <a:pt x="71" y="15"/>
                  </a:lnTo>
                  <a:lnTo>
                    <a:pt x="71" y="16"/>
                  </a:lnTo>
                  <a:lnTo>
                    <a:pt x="72" y="17"/>
                  </a:lnTo>
                  <a:lnTo>
                    <a:pt x="74" y="18"/>
                  </a:lnTo>
                  <a:lnTo>
                    <a:pt x="74" y="20"/>
                  </a:lnTo>
                  <a:lnTo>
                    <a:pt x="75" y="21"/>
                  </a:lnTo>
                  <a:lnTo>
                    <a:pt x="75" y="22"/>
                  </a:lnTo>
                  <a:lnTo>
                    <a:pt x="76" y="24"/>
                  </a:lnTo>
                  <a:lnTo>
                    <a:pt x="76" y="25"/>
                  </a:lnTo>
                  <a:lnTo>
                    <a:pt x="76" y="27"/>
                  </a:lnTo>
                  <a:lnTo>
                    <a:pt x="76" y="28"/>
                  </a:lnTo>
                  <a:lnTo>
                    <a:pt x="76" y="29"/>
                  </a:lnTo>
                  <a:lnTo>
                    <a:pt x="76" y="30"/>
                  </a:lnTo>
                  <a:lnTo>
                    <a:pt x="76" y="32"/>
                  </a:lnTo>
                  <a:lnTo>
                    <a:pt x="76" y="33"/>
                  </a:lnTo>
                  <a:lnTo>
                    <a:pt x="76" y="35"/>
                  </a:lnTo>
                  <a:lnTo>
                    <a:pt x="76" y="36"/>
                  </a:lnTo>
                  <a:lnTo>
                    <a:pt x="76" y="37"/>
                  </a:lnTo>
                  <a:lnTo>
                    <a:pt x="76" y="38"/>
                  </a:lnTo>
                  <a:lnTo>
                    <a:pt x="75" y="39"/>
                  </a:lnTo>
                  <a:lnTo>
                    <a:pt x="75" y="40"/>
                  </a:lnTo>
                  <a:lnTo>
                    <a:pt x="75" y="41"/>
                  </a:lnTo>
                  <a:lnTo>
                    <a:pt x="74" y="43"/>
                  </a:lnTo>
                  <a:lnTo>
                    <a:pt x="74" y="44"/>
                  </a:lnTo>
                  <a:lnTo>
                    <a:pt x="72" y="45"/>
                  </a:lnTo>
                  <a:lnTo>
                    <a:pt x="71" y="47"/>
                  </a:lnTo>
                  <a:lnTo>
                    <a:pt x="71" y="47"/>
                  </a:lnTo>
                  <a:lnTo>
                    <a:pt x="70" y="48"/>
                  </a:lnTo>
                  <a:lnTo>
                    <a:pt x="70" y="50"/>
                  </a:lnTo>
                  <a:lnTo>
                    <a:pt x="69" y="51"/>
                  </a:lnTo>
                  <a:lnTo>
                    <a:pt x="68" y="52"/>
                  </a:lnTo>
                  <a:lnTo>
                    <a:pt x="67" y="53"/>
                  </a:lnTo>
                  <a:lnTo>
                    <a:pt x="66" y="54"/>
                  </a:lnTo>
                  <a:lnTo>
                    <a:pt x="64" y="55"/>
                  </a:lnTo>
                  <a:lnTo>
                    <a:pt x="63" y="55"/>
                  </a:lnTo>
                  <a:lnTo>
                    <a:pt x="62" y="56"/>
                  </a:lnTo>
                  <a:lnTo>
                    <a:pt x="61" y="58"/>
                  </a:lnTo>
                  <a:lnTo>
                    <a:pt x="59" y="59"/>
                  </a:lnTo>
                  <a:lnTo>
                    <a:pt x="61" y="59"/>
                  </a:lnTo>
                  <a:lnTo>
                    <a:pt x="63" y="59"/>
                  </a:lnTo>
                  <a:lnTo>
                    <a:pt x="64" y="60"/>
                  </a:lnTo>
                  <a:lnTo>
                    <a:pt x="67" y="60"/>
                  </a:lnTo>
                  <a:lnTo>
                    <a:pt x="68" y="61"/>
                  </a:lnTo>
                  <a:lnTo>
                    <a:pt x="69" y="62"/>
                  </a:lnTo>
                  <a:lnTo>
                    <a:pt x="70" y="63"/>
                  </a:lnTo>
                  <a:lnTo>
                    <a:pt x="72" y="63"/>
                  </a:lnTo>
                  <a:lnTo>
                    <a:pt x="74" y="65"/>
                  </a:lnTo>
                  <a:lnTo>
                    <a:pt x="75" y="66"/>
                  </a:lnTo>
                  <a:lnTo>
                    <a:pt x="76" y="67"/>
                  </a:lnTo>
                  <a:lnTo>
                    <a:pt x="76" y="69"/>
                  </a:lnTo>
                  <a:lnTo>
                    <a:pt x="77" y="70"/>
                  </a:lnTo>
                  <a:lnTo>
                    <a:pt x="78" y="71"/>
                  </a:lnTo>
                  <a:lnTo>
                    <a:pt x="79" y="73"/>
                  </a:lnTo>
                  <a:lnTo>
                    <a:pt x="79" y="75"/>
                  </a:lnTo>
                  <a:lnTo>
                    <a:pt x="80" y="76"/>
                  </a:lnTo>
                  <a:lnTo>
                    <a:pt x="80" y="77"/>
                  </a:lnTo>
                  <a:lnTo>
                    <a:pt x="82" y="80"/>
                  </a:lnTo>
                  <a:lnTo>
                    <a:pt x="82" y="81"/>
                  </a:lnTo>
                  <a:lnTo>
                    <a:pt x="82" y="83"/>
                  </a:lnTo>
                  <a:lnTo>
                    <a:pt x="82" y="84"/>
                  </a:lnTo>
                  <a:lnTo>
                    <a:pt x="82" y="86"/>
                  </a:lnTo>
                  <a:lnTo>
                    <a:pt x="82" y="89"/>
                  </a:lnTo>
                  <a:lnTo>
                    <a:pt x="82" y="91"/>
                  </a:lnTo>
                  <a:lnTo>
                    <a:pt x="82" y="93"/>
                  </a:lnTo>
                  <a:lnTo>
                    <a:pt x="82" y="97"/>
                  </a:lnTo>
                  <a:lnTo>
                    <a:pt x="80" y="99"/>
                  </a:lnTo>
                  <a:lnTo>
                    <a:pt x="80" y="101"/>
                  </a:lnTo>
                  <a:lnTo>
                    <a:pt x="79" y="104"/>
                  </a:lnTo>
                  <a:lnTo>
                    <a:pt x="78" y="106"/>
                  </a:lnTo>
                  <a:lnTo>
                    <a:pt x="77" y="108"/>
                  </a:lnTo>
                  <a:lnTo>
                    <a:pt x="76" y="111"/>
                  </a:lnTo>
                  <a:lnTo>
                    <a:pt x="75" y="112"/>
                  </a:lnTo>
                  <a:lnTo>
                    <a:pt x="72" y="114"/>
                  </a:lnTo>
                  <a:lnTo>
                    <a:pt x="70" y="116"/>
                  </a:lnTo>
                  <a:lnTo>
                    <a:pt x="69" y="118"/>
                  </a:lnTo>
                  <a:lnTo>
                    <a:pt x="67" y="120"/>
                  </a:lnTo>
                  <a:lnTo>
                    <a:pt x="64" y="121"/>
                  </a:lnTo>
                  <a:lnTo>
                    <a:pt x="62" y="122"/>
                  </a:lnTo>
                  <a:lnTo>
                    <a:pt x="60" y="123"/>
                  </a:lnTo>
                  <a:lnTo>
                    <a:pt x="57" y="124"/>
                  </a:lnTo>
                  <a:lnTo>
                    <a:pt x="55" y="126"/>
                  </a:lnTo>
                  <a:lnTo>
                    <a:pt x="52" y="126"/>
                  </a:lnTo>
                  <a:lnTo>
                    <a:pt x="49" y="127"/>
                  </a:lnTo>
                  <a:lnTo>
                    <a:pt x="47" y="127"/>
                  </a:lnTo>
                  <a:lnTo>
                    <a:pt x="44" y="127"/>
                  </a:lnTo>
                  <a:lnTo>
                    <a:pt x="40" y="128"/>
                  </a:lnTo>
                  <a:lnTo>
                    <a:pt x="38" y="127"/>
                  </a:lnTo>
                  <a:lnTo>
                    <a:pt x="36" y="127"/>
                  </a:lnTo>
                  <a:lnTo>
                    <a:pt x="32" y="127"/>
                  </a:lnTo>
                  <a:lnTo>
                    <a:pt x="30" y="127"/>
                  </a:lnTo>
                  <a:lnTo>
                    <a:pt x="28" y="126"/>
                  </a:lnTo>
                  <a:lnTo>
                    <a:pt x="25" y="124"/>
                  </a:lnTo>
                  <a:lnTo>
                    <a:pt x="23" y="124"/>
                  </a:lnTo>
                  <a:lnTo>
                    <a:pt x="21" y="123"/>
                  </a:lnTo>
                  <a:lnTo>
                    <a:pt x="18" y="122"/>
                  </a:lnTo>
                  <a:lnTo>
                    <a:pt x="17" y="121"/>
                  </a:lnTo>
                  <a:lnTo>
                    <a:pt x="15" y="120"/>
                  </a:lnTo>
                  <a:lnTo>
                    <a:pt x="13" y="119"/>
                  </a:lnTo>
                  <a:lnTo>
                    <a:pt x="11" y="116"/>
                  </a:lnTo>
                  <a:lnTo>
                    <a:pt x="9" y="114"/>
                  </a:lnTo>
                  <a:lnTo>
                    <a:pt x="8" y="113"/>
                  </a:lnTo>
                  <a:lnTo>
                    <a:pt x="7" y="111"/>
                  </a:lnTo>
                  <a:lnTo>
                    <a:pt x="6" y="108"/>
                  </a:lnTo>
                  <a:lnTo>
                    <a:pt x="4" y="106"/>
                  </a:lnTo>
                  <a:lnTo>
                    <a:pt x="3" y="105"/>
                  </a:lnTo>
                  <a:lnTo>
                    <a:pt x="2" y="103"/>
                  </a:lnTo>
                  <a:lnTo>
                    <a:pt x="2" y="100"/>
                  </a:lnTo>
                  <a:lnTo>
                    <a:pt x="1" y="98"/>
                  </a:lnTo>
                  <a:lnTo>
                    <a:pt x="1" y="96"/>
                  </a:lnTo>
                  <a:lnTo>
                    <a:pt x="0" y="93"/>
                  </a:lnTo>
                  <a:lnTo>
                    <a:pt x="0" y="93"/>
                  </a:lnTo>
                  <a:lnTo>
                    <a:pt x="0" y="9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26" name="Freeform 106"/>
            <p:cNvSpPr>
              <a:spLocks noEditPoints="1"/>
            </p:cNvSpPr>
            <p:nvPr/>
          </p:nvSpPr>
          <p:spPr bwMode="auto">
            <a:xfrm>
              <a:off x="1554" y="4013"/>
              <a:ext cx="59" cy="85"/>
            </a:xfrm>
            <a:custGeom>
              <a:avLst/>
              <a:gdLst>
                <a:gd name="T0" fmla="*/ 55 w 87"/>
                <a:gd name="T1" fmla="*/ 126 h 126"/>
                <a:gd name="T2" fmla="*/ 55 w 87"/>
                <a:gd name="T3" fmla="*/ 96 h 126"/>
                <a:gd name="T4" fmla="*/ 0 w 87"/>
                <a:gd name="T5" fmla="*/ 96 h 126"/>
                <a:gd name="T6" fmla="*/ 0 w 87"/>
                <a:gd name="T7" fmla="*/ 81 h 126"/>
                <a:gd name="T8" fmla="*/ 57 w 87"/>
                <a:gd name="T9" fmla="*/ 0 h 126"/>
                <a:gd name="T10" fmla="*/ 70 w 87"/>
                <a:gd name="T11" fmla="*/ 0 h 126"/>
                <a:gd name="T12" fmla="*/ 70 w 87"/>
                <a:gd name="T13" fmla="*/ 81 h 126"/>
                <a:gd name="T14" fmla="*/ 87 w 87"/>
                <a:gd name="T15" fmla="*/ 81 h 126"/>
                <a:gd name="T16" fmla="*/ 87 w 87"/>
                <a:gd name="T17" fmla="*/ 96 h 126"/>
                <a:gd name="T18" fmla="*/ 70 w 87"/>
                <a:gd name="T19" fmla="*/ 96 h 126"/>
                <a:gd name="T20" fmla="*/ 70 w 87"/>
                <a:gd name="T21" fmla="*/ 126 h 126"/>
                <a:gd name="T22" fmla="*/ 55 w 87"/>
                <a:gd name="T23" fmla="*/ 126 h 126"/>
                <a:gd name="T24" fmla="*/ 55 w 87"/>
                <a:gd name="T25" fmla="*/ 126 h 126"/>
                <a:gd name="T26" fmla="*/ 55 w 87"/>
                <a:gd name="T27" fmla="*/ 81 h 126"/>
                <a:gd name="T28" fmla="*/ 55 w 87"/>
                <a:gd name="T29" fmla="*/ 24 h 126"/>
                <a:gd name="T30" fmla="*/ 15 w 87"/>
                <a:gd name="T31" fmla="*/ 81 h 126"/>
                <a:gd name="T32" fmla="*/ 55 w 87"/>
                <a:gd name="T33" fmla="*/ 81 h 126"/>
                <a:gd name="T34" fmla="*/ 55 w 87"/>
                <a:gd name="T35" fmla="*/ 8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126">
                  <a:moveTo>
                    <a:pt x="55" y="126"/>
                  </a:moveTo>
                  <a:lnTo>
                    <a:pt x="55" y="96"/>
                  </a:lnTo>
                  <a:lnTo>
                    <a:pt x="0" y="96"/>
                  </a:lnTo>
                  <a:lnTo>
                    <a:pt x="0" y="81"/>
                  </a:lnTo>
                  <a:lnTo>
                    <a:pt x="57" y="0"/>
                  </a:lnTo>
                  <a:lnTo>
                    <a:pt x="70" y="0"/>
                  </a:lnTo>
                  <a:lnTo>
                    <a:pt x="70" y="81"/>
                  </a:lnTo>
                  <a:lnTo>
                    <a:pt x="87" y="81"/>
                  </a:lnTo>
                  <a:lnTo>
                    <a:pt x="87" y="96"/>
                  </a:lnTo>
                  <a:lnTo>
                    <a:pt x="70" y="96"/>
                  </a:lnTo>
                  <a:lnTo>
                    <a:pt x="70" y="126"/>
                  </a:lnTo>
                  <a:lnTo>
                    <a:pt x="55" y="126"/>
                  </a:lnTo>
                  <a:lnTo>
                    <a:pt x="55" y="126"/>
                  </a:lnTo>
                  <a:close/>
                  <a:moveTo>
                    <a:pt x="55" y="81"/>
                  </a:moveTo>
                  <a:lnTo>
                    <a:pt x="55" y="24"/>
                  </a:lnTo>
                  <a:lnTo>
                    <a:pt x="15" y="81"/>
                  </a:lnTo>
                  <a:lnTo>
                    <a:pt x="55" y="81"/>
                  </a:lnTo>
                  <a:lnTo>
                    <a:pt x="55"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27" name="Freeform 107"/>
            <p:cNvSpPr>
              <a:spLocks noEditPoints="1"/>
            </p:cNvSpPr>
            <p:nvPr/>
          </p:nvSpPr>
          <p:spPr bwMode="auto">
            <a:xfrm>
              <a:off x="4021" y="3496"/>
              <a:ext cx="58" cy="83"/>
            </a:xfrm>
            <a:custGeom>
              <a:avLst/>
              <a:gdLst>
                <a:gd name="T0" fmla="*/ 54 w 86"/>
                <a:gd name="T1" fmla="*/ 125 h 125"/>
                <a:gd name="T2" fmla="*/ 54 w 86"/>
                <a:gd name="T3" fmla="*/ 95 h 125"/>
                <a:gd name="T4" fmla="*/ 0 w 86"/>
                <a:gd name="T5" fmla="*/ 95 h 125"/>
                <a:gd name="T6" fmla="*/ 0 w 86"/>
                <a:gd name="T7" fmla="*/ 81 h 125"/>
                <a:gd name="T8" fmla="*/ 56 w 86"/>
                <a:gd name="T9" fmla="*/ 0 h 125"/>
                <a:gd name="T10" fmla="*/ 69 w 86"/>
                <a:gd name="T11" fmla="*/ 0 h 125"/>
                <a:gd name="T12" fmla="*/ 69 w 86"/>
                <a:gd name="T13" fmla="*/ 81 h 125"/>
                <a:gd name="T14" fmla="*/ 86 w 86"/>
                <a:gd name="T15" fmla="*/ 81 h 125"/>
                <a:gd name="T16" fmla="*/ 86 w 86"/>
                <a:gd name="T17" fmla="*/ 95 h 125"/>
                <a:gd name="T18" fmla="*/ 69 w 86"/>
                <a:gd name="T19" fmla="*/ 95 h 125"/>
                <a:gd name="T20" fmla="*/ 69 w 86"/>
                <a:gd name="T21" fmla="*/ 125 h 125"/>
                <a:gd name="T22" fmla="*/ 54 w 86"/>
                <a:gd name="T23" fmla="*/ 125 h 125"/>
                <a:gd name="T24" fmla="*/ 54 w 86"/>
                <a:gd name="T25" fmla="*/ 125 h 125"/>
                <a:gd name="T26" fmla="*/ 54 w 86"/>
                <a:gd name="T27" fmla="*/ 81 h 125"/>
                <a:gd name="T28" fmla="*/ 54 w 86"/>
                <a:gd name="T29" fmla="*/ 25 h 125"/>
                <a:gd name="T30" fmla="*/ 15 w 86"/>
                <a:gd name="T31" fmla="*/ 81 h 125"/>
                <a:gd name="T32" fmla="*/ 54 w 86"/>
                <a:gd name="T33" fmla="*/ 81 h 125"/>
                <a:gd name="T34" fmla="*/ 54 w 86"/>
                <a:gd name="T35" fmla="*/ 8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25">
                  <a:moveTo>
                    <a:pt x="54" y="125"/>
                  </a:moveTo>
                  <a:lnTo>
                    <a:pt x="54" y="95"/>
                  </a:lnTo>
                  <a:lnTo>
                    <a:pt x="0" y="95"/>
                  </a:lnTo>
                  <a:lnTo>
                    <a:pt x="0" y="81"/>
                  </a:lnTo>
                  <a:lnTo>
                    <a:pt x="56" y="0"/>
                  </a:lnTo>
                  <a:lnTo>
                    <a:pt x="69" y="0"/>
                  </a:lnTo>
                  <a:lnTo>
                    <a:pt x="69" y="81"/>
                  </a:lnTo>
                  <a:lnTo>
                    <a:pt x="86" y="81"/>
                  </a:lnTo>
                  <a:lnTo>
                    <a:pt x="86" y="95"/>
                  </a:lnTo>
                  <a:lnTo>
                    <a:pt x="69" y="95"/>
                  </a:lnTo>
                  <a:lnTo>
                    <a:pt x="69" y="125"/>
                  </a:lnTo>
                  <a:lnTo>
                    <a:pt x="54" y="125"/>
                  </a:lnTo>
                  <a:lnTo>
                    <a:pt x="54" y="125"/>
                  </a:lnTo>
                  <a:close/>
                  <a:moveTo>
                    <a:pt x="54" y="81"/>
                  </a:moveTo>
                  <a:lnTo>
                    <a:pt x="54" y="25"/>
                  </a:lnTo>
                  <a:lnTo>
                    <a:pt x="15" y="81"/>
                  </a:lnTo>
                  <a:lnTo>
                    <a:pt x="54" y="81"/>
                  </a:lnTo>
                  <a:lnTo>
                    <a:pt x="54"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28" name="Freeform 108"/>
            <p:cNvSpPr>
              <a:spLocks/>
            </p:cNvSpPr>
            <p:nvPr/>
          </p:nvSpPr>
          <p:spPr bwMode="auto">
            <a:xfrm>
              <a:off x="4023" y="3662"/>
              <a:ext cx="57" cy="86"/>
            </a:xfrm>
            <a:custGeom>
              <a:avLst/>
              <a:gdLst>
                <a:gd name="T0" fmla="*/ 18 w 83"/>
                <a:gd name="T1" fmla="*/ 98 h 128"/>
                <a:gd name="T2" fmla="*/ 22 w 83"/>
                <a:gd name="T3" fmla="*/ 107 h 128"/>
                <a:gd name="T4" fmla="*/ 29 w 83"/>
                <a:gd name="T5" fmla="*/ 112 h 128"/>
                <a:gd name="T6" fmla="*/ 37 w 83"/>
                <a:gd name="T7" fmla="*/ 114 h 128"/>
                <a:gd name="T8" fmla="*/ 46 w 83"/>
                <a:gd name="T9" fmla="*/ 114 h 128"/>
                <a:gd name="T10" fmla="*/ 56 w 83"/>
                <a:gd name="T11" fmla="*/ 110 h 128"/>
                <a:gd name="T12" fmla="*/ 63 w 83"/>
                <a:gd name="T13" fmla="*/ 102 h 128"/>
                <a:gd name="T14" fmla="*/ 65 w 83"/>
                <a:gd name="T15" fmla="*/ 92 h 128"/>
                <a:gd name="T16" fmla="*/ 65 w 83"/>
                <a:gd name="T17" fmla="*/ 82 h 128"/>
                <a:gd name="T18" fmla="*/ 60 w 83"/>
                <a:gd name="T19" fmla="*/ 74 h 128"/>
                <a:gd name="T20" fmla="*/ 53 w 83"/>
                <a:gd name="T21" fmla="*/ 67 h 128"/>
                <a:gd name="T22" fmla="*/ 44 w 83"/>
                <a:gd name="T23" fmla="*/ 65 h 128"/>
                <a:gd name="T24" fmla="*/ 38 w 83"/>
                <a:gd name="T25" fmla="*/ 65 h 128"/>
                <a:gd name="T26" fmla="*/ 33 w 83"/>
                <a:gd name="T27" fmla="*/ 65 h 128"/>
                <a:gd name="T28" fmla="*/ 33 w 83"/>
                <a:gd name="T29" fmla="*/ 52 h 128"/>
                <a:gd name="T30" fmla="*/ 34 w 83"/>
                <a:gd name="T31" fmla="*/ 52 h 128"/>
                <a:gd name="T32" fmla="*/ 39 w 83"/>
                <a:gd name="T33" fmla="*/ 52 h 128"/>
                <a:gd name="T34" fmla="*/ 49 w 83"/>
                <a:gd name="T35" fmla="*/ 50 h 128"/>
                <a:gd name="T36" fmla="*/ 57 w 83"/>
                <a:gd name="T37" fmla="*/ 44 h 128"/>
                <a:gd name="T38" fmla="*/ 60 w 83"/>
                <a:gd name="T39" fmla="*/ 37 h 128"/>
                <a:gd name="T40" fmla="*/ 60 w 83"/>
                <a:gd name="T41" fmla="*/ 28 h 128"/>
                <a:gd name="T42" fmla="*/ 58 w 83"/>
                <a:gd name="T43" fmla="*/ 20 h 128"/>
                <a:gd name="T44" fmla="*/ 52 w 83"/>
                <a:gd name="T45" fmla="*/ 15 h 128"/>
                <a:gd name="T46" fmla="*/ 44 w 83"/>
                <a:gd name="T47" fmla="*/ 13 h 128"/>
                <a:gd name="T48" fmla="*/ 36 w 83"/>
                <a:gd name="T49" fmla="*/ 13 h 128"/>
                <a:gd name="T50" fmla="*/ 28 w 83"/>
                <a:gd name="T51" fmla="*/ 15 h 128"/>
                <a:gd name="T52" fmla="*/ 22 w 83"/>
                <a:gd name="T53" fmla="*/ 21 h 128"/>
                <a:gd name="T54" fmla="*/ 18 w 83"/>
                <a:gd name="T55" fmla="*/ 29 h 128"/>
                <a:gd name="T56" fmla="*/ 3 w 83"/>
                <a:gd name="T57" fmla="*/ 27 h 128"/>
                <a:gd name="T58" fmla="*/ 8 w 83"/>
                <a:gd name="T59" fmla="*/ 14 h 128"/>
                <a:gd name="T60" fmla="*/ 18 w 83"/>
                <a:gd name="T61" fmla="*/ 5 h 128"/>
                <a:gd name="T62" fmla="*/ 29 w 83"/>
                <a:gd name="T63" fmla="*/ 0 h 128"/>
                <a:gd name="T64" fmla="*/ 42 w 83"/>
                <a:gd name="T65" fmla="*/ 0 h 128"/>
                <a:gd name="T66" fmla="*/ 52 w 83"/>
                <a:gd name="T67" fmla="*/ 1 h 128"/>
                <a:gd name="T68" fmla="*/ 61 w 83"/>
                <a:gd name="T69" fmla="*/ 6 h 128"/>
                <a:gd name="T70" fmla="*/ 68 w 83"/>
                <a:gd name="T71" fmla="*/ 11 h 128"/>
                <a:gd name="T72" fmla="*/ 73 w 83"/>
                <a:gd name="T73" fmla="*/ 19 h 128"/>
                <a:gd name="T74" fmla="*/ 75 w 83"/>
                <a:gd name="T75" fmla="*/ 26 h 128"/>
                <a:gd name="T76" fmla="*/ 75 w 83"/>
                <a:gd name="T77" fmla="*/ 35 h 128"/>
                <a:gd name="T78" fmla="*/ 74 w 83"/>
                <a:gd name="T79" fmla="*/ 42 h 128"/>
                <a:gd name="T80" fmla="*/ 71 w 83"/>
                <a:gd name="T81" fmla="*/ 49 h 128"/>
                <a:gd name="T82" fmla="*/ 64 w 83"/>
                <a:gd name="T83" fmla="*/ 54 h 128"/>
                <a:gd name="T84" fmla="*/ 63 w 83"/>
                <a:gd name="T85" fmla="*/ 58 h 128"/>
                <a:gd name="T86" fmla="*/ 72 w 83"/>
                <a:gd name="T87" fmla="*/ 62 h 128"/>
                <a:gd name="T88" fmla="*/ 78 w 83"/>
                <a:gd name="T89" fmla="*/ 70 h 128"/>
                <a:gd name="T90" fmla="*/ 82 w 83"/>
                <a:gd name="T91" fmla="*/ 81 h 128"/>
                <a:gd name="T92" fmla="*/ 82 w 83"/>
                <a:gd name="T93" fmla="*/ 94 h 128"/>
                <a:gd name="T94" fmla="*/ 78 w 83"/>
                <a:gd name="T95" fmla="*/ 107 h 128"/>
                <a:gd name="T96" fmla="*/ 66 w 83"/>
                <a:gd name="T97" fmla="*/ 120 h 128"/>
                <a:gd name="T98" fmla="*/ 51 w 83"/>
                <a:gd name="T99" fmla="*/ 126 h 128"/>
                <a:gd name="T100" fmla="*/ 35 w 83"/>
                <a:gd name="T101" fmla="*/ 127 h 128"/>
                <a:gd name="T102" fmla="*/ 21 w 83"/>
                <a:gd name="T103" fmla="*/ 122 h 128"/>
                <a:gd name="T104" fmla="*/ 10 w 83"/>
                <a:gd name="T105" fmla="*/ 114 h 128"/>
                <a:gd name="T106" fmla="*/ 3 w 83"/>
                <a:gd name="T107" fmla="*/ 102 h 128"/>
                <a:gd name="T108" fmla="*/ 0 w 83"/>
                <a:gd name="T109"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 h="128">
                  <a:moveTo>
                    <a:pt x="0" y="92"/>
                  </a:moveTo>
                  <a:lnTo>
                    <a:pt x="16" y="90"/>
                  </a:lnTo>
                  <a:lnTo>
                    <a:pt x="16" y="91"/>
                  </a:lnTo>
                  <a:lnTo>
                    <a:pt x="16" y="94"/>
                  </a:lnTo>
                  <a:lnTo>
                    <a:pt x="18" y="96"/>
                  </a:lnTo>
                  <a:lnTo>
                    <a:pt x="18" y="98"/>
                  </a:lnTo>
                  <a:lnTo>
                    <a:pt x="19" y="99"/>
                  </a:lnTo>
                  <a:lnTo>
                    <a:pt x="19" y="102"/>
                  </a:lnTo>
                  <a:lnTo>
                    <a:pt x="20" y="103"/>
                  </a:lnTo>
                  <a:lnTo>
                    <a:pt x="21" y="104"/>
                  </a:lnTo>
                  <a:lnTo>
                    <a:pt x="21" y="106"/>
                  </a:lnTo>
                  <a:lnTo>
                    <a:pt x="22" y="107"/>
                  </a:lnTo>
                  <a:lnTo>
                    <a:pt x="23" y="108"/>
                  </a:lnTo>
                  <a:lnTo>
                    <a:pt x="25" y="110"/>
                  </a:lnTo>
                  <a:lnTo>
                    <a:pt x="26" y="110"/>
                  </a:lnTo>
                  <a:lnTo>
                    <a:pt x="27" y="111"/>
                  </a:lnTo>
                  <a:lnTo>
                    <a:pt x="28" y="112"/>
                  </a:lnTo>
                  <a:lnTo>
                    <a:pt x="29" y="112"/>
                  </a:lnTo>
                  <a:lnTo>
                    <a:pt x="30" y="113"/>
                  </a:lnTo>
                  <a:lnTo>
                    <a:pt x="31" y="113"/>
                  </a:lnTo>
                  <a:lnTo>
                    <a:pt x="33" y="114"/>
                  </a:lnTo>
                  <a:lnTo>
                    <a:pt x="34" y="114"/>
                  </a:lnTo>
                  <a:lnTo>
                    <a:pt x="36" y="114"/>
                  </a:lnTo>
                  <a:lnTo>
                    <a:pt x="37" y="114"/>
                  </a:lnTo>
                  <a:lnTo>
                    <a:pt x="38" y="114"/>
                  </a:lnTo>
                  <a:lnTo>
                    <a:pt x="41" y="115"/>
                  </a:lnTo>
                  <a:lnTo>
                    <a:pt x="42" y="114"/>
                  </a:lnTo>
                  <a:lnTo>
                    <a:pt x="43" y="114"/>
                  </a:lnTo>
                  <a:lnTo>
                    <a:pt x="45" y="114"/>
                  </a:lnTo>
                  <a:lnTo>
                    <a:pt x="46" y="114"/>
                  </a:lnTo>
                  <a:lnTo>
                    <a:pt x="49" y="113"/>
                  </a:lnTo>
                  <a:lnTo>
                    <a:pt x="50" y="113"/>
                  </a:lnTo>
                  <a:lnTo>
                    <a:pt x="51" y="112"/>
                  </a:lnTo>
                  <a:lnTo>
                    <a:pt x="53" y="111"/>
                  </a:lnTo>
                  <a:lnTo>
                    <a:pt x="54" y="111"/>
                  </a:lnTo>
                  <a:lnTo>
                    <a:pt x="56" y="110"/>
                  </a:lnTo>
                  <a:lnTo>
                    <a:pt x="57" y="108"/>
                  </a:lnTo>
                  <a:lnTo>
                    <a:pt x="59" y="107"/>
                  </a:lnTo>
                  <a:lnTo>
                    <a:pt x="59" y="105"/>
                  </a:lnTo>
                  <a:lnTo>
                    <a:pt x="60" y="104"/>
                  </a:lnTo>
                  <a:lnTo>
                    <a:pt x="61" y="103"/>
                  </a:lnTo>
                  <a:lnTo>
                    <a:pt x="63" y="102"/>
                  </a:lnTo>
                  <a:lnTo>
                    <a:pt x="63" y="100"/>
                  </a:lnTo>
                  <a:lnTo>
                    <a:pt x="64" y="98"/>
                  </a:lnTo>
                  <a:lnTo>
                    <a:pt x="64" y="97"/>
                  </a:lnTo>
                  <a:lnTo>
                    <a:pt x="65" y="96"/>
                  </a:lnTo>
                  <a:lnTo>
                    <a:pt x="65" y="94"/>
                  </a:lnTo>
                  <a:lnTo>
                    <a:pt x="65" y="92"/>
                  </a:lnTo>
                  <a:lnTo>
                    <a:pt x="65" y="90"/>
                  </a:lnTo>
                  <a:lnTo>
                    <a:pt x="66" y="89"/>
                  </a:lnTo>
                  <a:lnTo>
                    <a:pt x="65" y="87"/>
                  </a:lnTo>
                  <a:lnTo>
                    <a:pt x="65" y="85"/>
                  </a:lnTo>
                  <a:lnTo>
                    <a:pt x="65" y="83"/>
                  </a:lnTo>
                  <a:lnTo>
                    <a:pt x="65" y="82"/>
                  </a:lnTo>
                  <a:lnTo>
                    <a:pt x="64" y="81"/>
                  </a:lnTo>
                  <a:lnTo>
                    <a:pt x="64" y="79"/>
                  </a:lnTo>
                  <a:lnTo>
                    <a:pt x="63" y="77"/>
                  </a:lnTo>
                  <a:lnTo>
                    <a:pt x="63" y="76"/>
                  </a:lnTo>
                  <a:lnTo>
                    <a:pt x="61" y="75"/>
                  </a:lnTo>
                  <a:lnTo>
                    <a:pt x="60" y="74"/>
                  </a:lnTo>
                  <a:lnTo>
                    <a:pt x="59" y="73"/>
                  </a:lnTo>
                  <a:lnTo>
                    <a:pt x="59" y="72"/>
                  </a:lnTo>
                  <a:lnTo>
                    <a:pt x="57" y="70"/>
                  </a:lnTo>
                  <a:lnTo>
                    <a:pt x="56" y="69"/>
                  </a:lnTo>
                  <a:lnTo>
                    <a:pt x="54" y="68"/>
                  </a:lnTo>
                  <a:lnTo>
                    <a:pt x="53" y="67"/>
                  </a:lnTo>
                  <a:lnTo>
                    <a:pt x="52" y="67"/>
                  </a:lnTo>
                  <a:lnTo>
                    <a:pt x="51" y="66"/>
                  </a:lnTo>
                  <a:lnTo>
                    <a:pt x="49" y="66"/>
                  </a:lnTo>
                  <a:lnTo>
                    <a:pt x="48" y="65"/>
                  </a:lnTo>
                  <a:lnTo>
                    <a:pt x="46" y="65"/>
                  </a:lnTo>
                  <a:lnTo>
                    <a:pt x="44" y="65"/>
                  </a:lnTo>
                  <a:lnTo>
                    <a:pt x="43" y="65"/>
                  </a:lnTo>
                  <a:lnTo>
                    <a:pt x="42" y="65"/>
                  </a:lnTo>
                  <a:lnTo>
                    <a:pt x="41" y="65"/>
                  </a:lnTo>
                  <a:lnTo>
                    <a:pt x="39" y="65"/>
                  </a:lnTo>
                  <a:lnTo>
                    <a:pt x="38" y="65"/>
                  </a:lnTo>
                  <a:lnTo>
                    <a:pt x="38" y="65"/>
                  </a:lnTo>
                  <a:lnTo>
                    <a:pt x="37" y="65"/>
                  </a:lnTo>
                  <a:lnTo>
                    <a:pt x="36" y="65"/>
                  </a:lnTo>
                  <a:lnTo>
                    <a:pt x="35" y="65"/>
                  </a:lnTo>
                  <a:lnTo>
                    <a:pt x="35" y="65"/>
                  </a:lnTo>
                  <a:lnTo>
                    <a:pt x="34" y="65"/>
                  </a:lnTo>
                  <a:lnTo>
                    <a:pt x="33" y="65"/>
                  </a:lnTo>
                  <a:lnTo>
                    <a:pt x="31" y="65"/>
                  </a:lnTo>
                  <a:lnTo>
                    <a:pt x="31" y="66"/>
                  </a:lnTo>
                  <a:lnTo>
                    <a:pt x="33" y="53"/>
                  </a:lnTo>
                  <a:lnTo>
                    <a:pt x="33" y="52"/>
                  </a:lnTo>
                  <a:lnTo>
                    <a:pt x="33" y="52"/>
                  </a:lnTo>
                  <a:lnTo>
                    <a:pt x="33" y="52"/>
                  </a:lnTo>
                  <a:lnTo>
                    <a:pt x="34" y="52"/>
                  </a:lnTo>
                  <a:lnTo>
                    <a:pt x="34" y="52"/>
                  </a:lnTo>
                  <a:lnTo>
                    <a:pt x="34" y="52"/>
                  </a:lnTo>
                  <a:lnTo>
                    <a:pt x="34" y="52"/>
                  </a:lnTo>
                  <a:lnTo>
                    <a:pt x="34" y="52"/>
                  </a:lnTo>
                  <a:lnTo>
                    <a:pt x="34" y="52"/>
                  </a:lnTo>
                  <a:lnTo>
                    <a:pt x="34" y="52"/>
                  </a:lnTo>
                  <a:lnTo>
                    <a:pt x="34" y="52"/>
                  </a:lnTo>
                  <a:lnTo>
                    <a:pt x="35" y="53"/>
                  </a:lnTo>
                  <a:lnTo>
                    <a:pt x="36" y="52"/>
                  </a:lnTo>
                  <a:lnTo>
                    <a:pt x="37" y="52"/>
                  </a:lnTo>
                  <a:lnTo>
                    <a:pt x="39" y="52"/>
                  </a:lnTo>
                  <a:lnTo>
                    <a:pt x="41" y="52"/>
                  </a:lnTo>
                  <a:lnTo>
                    <a:pt x="43" y="52"/>
                  </a:lnTo>
                  <a:lnTo>
                    <a:pt x="44" y="51"/>
                  </a:lnTo>
                  <a:lnTo>
                    <a:pt x="45" y="51"/>
                  </a:lnTo>
                  <a:lnTo>
                    <a:pt x="48" y="50"/>
                  </a:lnTo>
                  <a:lnTo>
                    <a:pt x="49" y="50"/>
                  </a:lnTo>
                  <a:lnTo>
                    <a:pt x="50" y="49"/>
                  </a:lnTo>
                  <a:lnTo>
                    <a:pt x="51" y="47"/>
                  </a:lnTo>
                  <a:lnTo>
                    <a:pt x="53" y="47"/>
                  </a:lnTo>
                  <a:lnTo>
                    <a:pt x="54" y="46"/>
                  </a:lnTo>
                  <a:lnTo>
                    <a:pt x="56" y="45"/>
                  </a:lnTo>
                  <a:lnTo>
                    <a:pt x="57" y="44"/>
                  </a:lnTo>
                  <a:lnTo>
                    <a:pt x="57" y="43"/>
                  </a:lnTo>
                  <a:lnTo>
                    <a:pt x="58" y="42"/>
                  </a:lnTo>
                  <a:lnTo>
                    <a:pt x="59" y="41"/>
                  </a:lnTo>
                  <a:lnTo>
                    <a:pt x="59" y="39"/>
                  </a:lnTo>
                  <a:lnTo>
                    <a:pt x="60" y="38"/>
                  </a:lnTo>
                  <a:lnTo>
                    <a:pt x="60" y="37"/>
                  </a:lnTo>
                  <a:lnTo>
                    <a:pt x="60" y="35"/>
                  </a:lnTo>
                  <a:lnTo>
                    <a:pt x="60" y="34"/>
                  </a:lnTo>
                  <a:lnTo>
                    <a:pt x="61" y="32"/>
                  </a:lnTo>
                  <a:lnTo>
                    <a:pt x="60" y="30"/>
                  </a:lnTo>
                  <a:lnTo>
                    <a:pt x="60" y="29"/>
                  </a:lnTo>
                  <a:lnTo>
                    <a:pt x="60" y="28"/>
                  </a:lnTo>
                  <a:lnTo>
                    <a:pt x="60" y="26"/>
                  </a:lnTo>
                  <a:lnTo>
                    <a:pt x="60" y="24"/>
                  </a:lnTo>
                  <a:lnTo>
                    <a:pt x="59" y="23"/>
                  </a:lnTo>
                  <a:lnTo>
                    <a:pt x="59" y="22"/>
                  </a:lnTo>
                  <a:lnTo>
                    <a:pt x="58" y="21"/>
                  </a:lnTo>
                  <a:lnTo>
                    <a:pt x="58" y="20"/>
                  </a:lnTo>
                  <a:lnTo>
                    <a:pt x="57" y="19"/>
                  </a:lnTo>
                  <a:lnTo>
                    <a:pt x="56" y="17"/>
                  </a:lnTo>
                  <a:lnTo>
                    <a:pt x="56" y="17"/>
                  </a:lnTo>
                  <a:lnTo>
                    <a:pt x="54" y="16"/>
                  </a:lnTo>
                  <a:lnTo>
                    <a:pt x="53" y="15"/>
                  </a:lnTo>
                  <a:lnTo>
                    <a:pt x="52" y="15"/>
                  </a:lnTo>
                  <a:lnTo>
                    <a:pt x="51" y="14"/>
                  </a:lnTo>
                  <a:lnTo>
                    <a:pt x="50" y="14"/>
                  </a:lnTo>
                  <a:lnTo>
                    <a:pt x="49" y="13"/>
                  </a:lnTo>
                  <a:lnTo>
                    <a:pt x="48" y="13"/>
                  </a:lnTo>
                  <a:lnTo>
                    <a:pt x="45" y="13"/>
                  </a:lnTo>
                  <a:lnTo>
                    <a:pt x="44" y="13"/>
                  </a:lnTo>
                  <a:lnTo>
                    <a:pt x="43" y="13"/>
                  </a:lnTo>
                  <a:lnTo>
                    <a:pt x="42" y="13"/>
                  </a:lnTo>
                  <a:lnTo>
                    <a:pt x="41" y="13"/>
                  </a:lnTo>
                  <a:lnTo>
                    <a:pt x="38" y="13"/>
                  </a:lnTo>
                  <a:lnTo>
                    <a:pt x="37" y="13"/>
                  </a:lnTo>
                  <a:lnTo>
                    <a:pt x="36" y="13"/>
                  </a:lnTo>
                  <a:lnTo>
                    <a:pt x="34" y="13"/>
                  </a:lnTo>
                  <a:lnTo>
                    <a:pt x="33" y="13"/>
                  </a:lnTo>
                  <a:lnTo>
                    <a:pt x="31" y="14"/>
                  </a:lnTo>
                  <a:lnTo>
                    <a:pt x="30" y="14"/>
                  </a:lnTo>
                  <a:lnTo>
                    <a:pt x="29" y="15"/>
                  </a:lnTo>
                  <a:lnTo>
                    <a:pt x="28" y="15"/>
                  </a:lnTo>
                  <a:lnTo>
                    <a:pt x="27" y="16"/>
                  </a:lnTo>
                  <a:lnTo>
                    <a:pt x="26" y="17"/>
                  </a:lnTo>
                  <a:lnTo>
                    <a:pt x="26" y="19"/>
                  </a:lnTo>
                  <a:lnTo>
                    <a:pt x="25" y="19"/>
                  </a:lnTo>
                  <a:lnTo>
                    <a:pt x="23" y="20"/>
                  </a:lnTo>
                  <a:lnTo>
                    <a:pt x="22" y="21"/>
                  </a:lnTo>
                  <a:lnTo>
                    <a:pt x="21" y="22"/>
                  </a:lnTo>
                  <a:lnTo>
                    <a:pt x="20" y="23"/>
                  </a:lnTo>
                  <a:lnTo>
                    <a:pt x="20" y="24"/>
                  </a:lnTo>
                  <a:lnTo>
                    <a:pt x="19" y="26"/>
                  </a:lnTo>
                  <a:lnTo>
                    <a:pt x="19" y="28"/>
                  </a:lnTo>
                  <a:lnTo>
                    <a:pt x="18" y="29"/>
                  </a:lnTo>
                  <a:lnTo>
                    <a:pt x="18" y="30"/>
                  </a:lnTo>
                  <a:lnTo>
                    <a:pt x="18" y="32"/>
                  </a:lnTo>
                  <a:lnTo>
                    <a:pt x="18" y="35"/>
                  </a:lnTo>
                  <a:lnTo>
                    <a:pt x="3" y="32"/>
                  </a:lnTo>
                  <a:lnTo>
                    <a:pt x="3" y="29"/>
                  </a:lnTo>
                  <a:lnTo>
                    <a:pt x="3" y="27"/>
                  </a:lnTo>
                  <a:lnTo>
                    <a:pt x="4" y="24"/>
                  </a:lnTo>
                  <a:lnTo>
                    <a:pt x="5" y="22"/>
                  </a:lnTo>
                  <a:lnTo>
                    <a:pt x="5" y="21"/>
                  </a:lnTo>
                  <a:lnTo>
                    <a:pt x="6" y="19"/>
                  </a:lnTo>
                  <a:lnTo>
                    <a:pt x="7" y="16"/>
                  </a:lnTo>
                  <a:lnTo>
                    <a:pt x="8" y="14"/>
                  </a:lnTo>
                  <a:lnTo>
                    <a:pt x="10" y="13"/>
                  </a:lnTo>
                  <a:lnTo>
                    <a:pt x="12" y="11"/>
                  </a:lnTo>
                  <a:lnTo>
                    <a:pt x="13" y="9"/>
                  </a:lnTo>
                  <a:lnTo>
                    <a:pt x="15" y="8"/>
                  </a:lnTo>
                  <a:lnTo>
                    <a:pt x="16" y="6"/>
                  </a:lnTo>
                  <a:lnTo>
                    <a:pt x="18" y="5"/>
                  </a:lnTo>
                  <a:lnTo>
                    <a:pt x="20" y="4"/>
                  </a:lnTo>
                  <a:lnTo>
                    <a:pt x="21" y="4"/>
                  </a:lnTo>
                  <a:lnTo>
                    <a:pt x="23" y="2"/>
                  </a:lnTo>
                  <a:lnTo>
                    <a:pt x="26" y="1"/>
                  </a:lnTo>
                  <a:lnTo>
                    <a:pt x="28" y="1"/>
                  </a:lnTo>
                  <a:lnTo>
                    <a:pt x="29" y="0"/>
                  </a:lnTo>
                  <a:lnTo>
                    <a:pt x="31" y="0"/>
                  </a:lnTo>
                  <a:lnTo>
                    <a:pt x="34" y="0"/>
                  </a:lnTo>
                  <a:lnTo>
                    <a:pt x="36" y="0"/>
                  </a:lnTo>
                  <a:lnTo>
                    <a:pt x="39" y="0"/>
                  </a:lnTo>
                  <a:lnTo>
                    <a:pt x="41" y="0"/>
                  </a:lnTo>
                  <a:lnTo>
                    <a:pt x="42" y="0"/>
                  </a:lnTo>
                  <a:lnTo>
                    <a:pt x="44" y="0"/>
                  </a:lnTo>
                  <a:lnTo>
                    <a:pt x="45" y="0"/>
                  </a:lnTo>
                  <a:lnTo>
                    <a:pt x="48" y="0"/>
                  </a:lnTo>
                  <a:lnTo>
                    <a:pt x="49" y="1"/>
                  </a:lnTo>
                  <a:lnTo>
                    <a:pt x="51" y="1"/>
                  </a:lnTo>
                  <a:lnTo>
                    <a:pt x="52" y="1"/>
                  </a:lnTo>
                  <a:lnTo>
                    <a:pt x="53" y="2"/>
                  </a:lnTo>
                  <a:lnTo>
                    <a:pt x="56" y="2"/>
                  </a:lnTo>
                  <a:lnTo>
                    <a:pt x="57" y="4"/>
                  </a:lnTo>
                  <a:lnTo>
                    <a:pt x="59" y="5"/>
                  </a:lnTo>
                  <a:lnTo>
                    <a:pt x="60" y="5"/>
                  </a:lnTo>
                  <a:lnTo>
                    <a:pt x="61" y="6"/>
                  </a:lnTo>
                  <a:lnTo>
                    <a:pt x="63" y="6"/>
                  </a:lnTo>
                  <a:lnTo>
                    <a:pt x="64" y="7"/>
                  </a:lnTo>
                  <a:lnTo>
                    <a:pt x="65" y="8"/>
                  </a:lnTo>
                  <a:lnTo>
                    <a:pt x="66" y="9"/>
                  </a:lnTo>
                  <a:lnTo>
                    <a:pt x="67" y="9"/>
                  </a:lnTo>
                  <a:lnTo>
                    <a:pt x="68" y="11"/>
                  </a:lnTo>
                  <a:lnTo>
                    <a:pt x="68" y="12"/>
                  </a:lnTo>
                  <a:lnTo>
                    <a:pt x="69" y="13"/>
                  </a:lnTo>
                  <a:lnTo>
                    <a:pt x="71" y="14"/>
                  </a:lnTo>
                  <a:lnTo>
                    <a:pt x="72" y="16"/>
                  </a:lnTo>
                  <a:lnTo>
                    <a:pt x="72" y="17"/>
                  </a:lnTo>
                  <a:lnTo>
                    <a:pt x="73" y="19"/>
                  </a:lnTo>
                  <a:lnTo>
                    <a:pt x="73" y="20"/>
                  </a:lnTo>
                  <a:lnTo>
                    <a:pt x="74" y="21"/>
                  </a:lnTo>
                  <a:lnTo>
                    <a:pt x="74" y="22"/>
                  </a:lnTo>
                  <a:lnTo>
                    <a:pt x="75" y="23"/>
                  </a:lnTo>
                  <a:lnTo>
                    <a:pt x="75" y="24"/>
                  </a:lnTo>
                  <a:lnTo>
                    <a:pt x="75" y="26"/>
                  </a:lnTo>
                  <a:lnTo>
                    <a:pt x="75" y="28"/>
                  </a:lnTo>
                  <a:lnTo>
                    <a:pt x="75" y="29"/>
                  </a:lnTo>
                  <a:lnTo>
                    <a:pt x="75" y="30"/>
                  </a:lnTo>
                  <a:lnTo>
                    <a:pt x="76" y="32"/>
                  </a:lnTo>
                  <a:lnTo>
                    <a:pt x="75" y="34"/>
                  </a:lnTo>
                  <a:lnTo>
                    <a:pt x="75" y="35"/>
                  </a:lnTo>
                  <a:lnTo>
                    <a:pt x="75" y="36"/>
                  </a:lnTo>
                  <a:lnTo>
                    <a:pt x="75" y="37"/>
                  </a:lnTo>
                  <a:lnTo>
                    <a:pt x="75" y="38"/>
                  </a:lnTo>
                  <a:lnTo>
                    <a:pt x="75" y="39"/>
                  </a:lnTo>
                  <a:lnTo>
                    <a:pt x="74" y="41"/>
                  </a:lnTo>
                  <a:lnTo>
                    <a:pt x="74" y="42"/>
                  </a:lnTo>
                  <a:lnTo>
                    <a:pt x="74" y="43"/>
                  </a:lnTo>
                  <a:lnTo>
                    <a:pt x="73" y="44"/>
                  </a:lnTo>
                  <a:lnTo>
                    <a:pt x="73" y="45"/>
                  </a:lnTo>
                  <a:lnTo>
                    <a:pt x="73" y="47"/>
                  </a:lnTo>
                  <a:lnTo>
                    <a:pt x="72" y="47"/>
                  </a:lnTo>
                  <a:lnTo>
                    <a:pt x="71" y="49"/>
                  </a:lnTo>
                  <a:lnTo>
                    <a:pt x="69" y="50"/>
                  </a:lnTo>
                  <a:lnTo>
                    <a:pt x="68" y="51"/>
                  </a:lnTo>
                  <a:lnTo>
                    <a:pt x="67" y="51"/>
                  </a:lnTo>
                  <a:lnTo>
                    <a:pt x="66" y="52"/>
                  </a:lnTo>
                  <a:lnTo>
                    <a:pt x="65" y="53"/>
                  </a:lnTo>
                  <a:lnTo>
                    <a:pt x="64" y="54"/>
                  </a:lnTo>
                  <a:lnTo>
                    <a:pt x="63" y="54"/>
                  </a:lnTo>
                  <a:lnTo>
                    <a:pt x="61" y="55"/>
                  </a:lnTo>
                  <a:lnTo>
                    <a:pt x="60" y="57"/>
                  </a:lnTo>
                  <a:lnTo>
                    <a:pt x="59" y="58"/>
                  </a:lnTo>
                  <a:lnTo>
                    <a:pt x="60" y="58"/>
                  </a:lnTo>
                  <a:lnTo>
                    <a:pt x="63" y="58"/>
                  </a:lnTo>
                  <a:lnTo>
                    <a:pt x="64" y="59"/>
                  </a:lnTo>
                  <a:lnTo>
                    <a:pt x="66" y="59"/>
                  </a:lnTo>
                  <a:lnTo>
                    <a:pt x="67" y="60"/>
                  </a:lnTo>
                  <a:lnTo>
                    <a:pt x="68" y="61"/>
                  </a:lnTo>
                  <a:lnTo>
                    <a:pt x="69" y="62"/>
                  </a:lnTo>
                  <a:lnTo>
                    <a:pt x="72" y="62"/>
                  </a:lnTo>
                  <a:lnTo>
                    <a:pt x="73" y="64"/>
                  </a:lnTo>
                  <a:lnTo>
                    <a:pt x="74" y="65"/>
                  </a:lnTo>
                  <a:lnTo>
                    <a:pt x="75" y="66"/>
                  </a:lnTo>
                  <a:lnTo>
                    <a:pt x="76" y="68"/>
                  </a:lnTo>
                  <a:lnTo>
                    <a:pt x="76" y="69"/>
                  </a:lnTo>
                  <a:lnTo>
                    <a:pt x="78" y="70"/>
                  </a:lnTo>
                  <a:lnTo>
                    <a:pt x="79" y="72"/>
                  </a:lnTo>
                  <a:lnTo>
                    <a:pt x="80" y="74"/>
                  </a:lnTo>
                  <a:lnTo>
                    <a:pt x="80" y="75"/>
                  </a:lnTo>
                  <a:lnTo>
                    <a:pt x="81" y="77"/>
                  </a:lnTo>
                  <a:lnTo>
                    <a:pt x="81" y="79"/>
                  </a:lnTo>
                  <a:lnTo>
                    <a:pt x="82" y="81"/>
                  </a:lnTo>
                  <a:lnTo>
                    <a:pt x="82" y="82"/>
                  </a:lnTo>
                  <a:lnTo>
                    <a:pt x="82" y="84"/>
                  </a:lnTo>
                  <a:lnTo>
                    <a:pt x="82" y="87"/>
                  </a:lnTo>
                  <a:lnTo>
                    <a:pt x="83" y="89"/>
                  </a:lnTo>
                  <a:lnTo>
                    <a:pt x="82" y="91"/>
                  </a:lnTo>
                  <a:lnTo>
                    <a:pt x="82" y="94"/>
                  </a:lnTo>
                  <a:lnTo>
                    <a:pt x="82" y="96"/>
                  </a:lnTo>
                  <a:lnTo>
                    <a:pt x="81" y="98"/>
                  </a:lnTo>
                  <a:lnTo>
                    <a:pt x="81" y="100"/>
                  </a:lnTo>
                  <a:lnTo>
                    <a:pt x="80" y="104"/>
                  </a:lnTo>
                  <a:lnTo>
                    <a:pt x="79" y="105"/>
                  </a:lnTo>
                  <a:lnTo>
                    <a:pt x="78" y="107"/>
                  </a:lnTo>
                  <a:lnTo>
                    <a:pt x="75" y="110"/>
                  </a:lnTo>
                  <a:lnTo>
                    <a:pt x="74" y="112"/>
                  </a:lnTo>
                  <a:lnTo>
                    <a:pt x="72" y="114"/>
                  </a:lnTo>
                  <a:lnTo>
                    <a:pt x="71" y="117"/>
                  </a:lnTo>
                  <a:lnTo>
                    <a:pt x="68" y="118"/>
                  </a:lnTo>
                  <a:lnTo>
                    <a:pt x="66" y="120"/>
                  </a:lnTo>
                  <a:lnTo>
                    <a:pt x="64" y="121"/>
                  </a:lnTo>
                  <a:lnTo>
                    <a:pt x="61" y="122"/>
                  </a:lnTo>
                  <a:lnTo>
                    <a:pt x="59" y="123"/>
                  </a:lnTo>
                  <a:lnTo>
                    <a:pt x="57" y="125"/>
                  </a:lnTo>
                  <a:lnTo>
                    <a:pt x="54" y="126"/>
                  </a:lnTo>
                  <a:lnTo>
                    <a:pt x="51" y="126"/>
                  </a:lnTo>
                  <a:lnTo>
                    <a:pt x="49" y="127"/>
                  </a:lnTo>
                  <a:lnTo>
                    <a:pt x="46" y="127"/>
                  </a:lnTo>
                  <a:lnTo>
                    <a:pt x="43" y="127"/>
                  </a:lnTo>
                  <a:lnTo>
                    <a:pt x="41" y="128"/>
                  </a:lnTo>
                  <a:lnTo>
                    <a:pt x="37" y="127"/>
                  </a:lnTo>
                  <a:lnTo>
                    <a:pt x="35" y="127"/>
                  </a:lnTo>
                  <a:lnTo>
                    <a:pt x="33" y="127"/>
                  </a:lnTo>
                  <a:lnTo>
                    <a:pt x="30" y="126"/>
                  </a:lnTo>
                  <a:lnTo>
                    <a:pt x="28" y="126"/>
                  </a:lnTo>
                  <a:lnTo>
                    <a:pt x="25" y="125"/>
                  </a:lnTo>
                  <a:lnTo>
                    <a:pt x="23" y="123"/>
                  </a:lnTo>
                  <a:lnTo>
                    <a:pt x="21" y="122"/>
                  </a:lnTo>
                  <a:lnTo>
                    <a:pt x="19" y="121"/>
                  </a:lnTo>
                  <a:lnTo>
                    <a:pt x="16" y="120"/>
                  </a:lnTo>
                  <a:lnTo>
                    <a:pt x="14" y="119"/>
                  </a:lnTo>
                  <a:lnTo>
                    <a:pt x="13" y="118"/>
                  </a:lnTo>
                  <a:lnTo>
                    <a:pt x="11" y="115"/>
                  </a:lnTo>
                  <a:lnTo>
                    <a:pt x="10" y="114"/>
                  </a:lnTo>
                  <a:lnTo>
                    <a:pt x="7" y="112"/>
                  </a:lnTo>
                  <a:lnTo>
                    <a:pt x="6" y="110"/>
                  </a:lnTo>
                  <a:lnTo>
                    <a:pt x="5" y="108"/>
                  </a:lnTo>
                  <a:lnTo>
                    <a:pt x="4" y="106"/>
                  </a:lnTo>
                  <a:lnTo>
                    <a:pt x="3" y="104"/>
                  </a:lnTo>
                  <a:lnTo>
                    <a:pt x="3" y="102"/>
                  </a:lnTo>
                  <a:lnTo>
                    <a:pt x="1" y="99"/>
                  </a:lnTo>
                  <a:lnTo>
                    <a:pt x="0" y="97"/>
                  </a:lnTo>
                  <a:lnTo>
                    <a:pt x="0" y="95"/>
                  </a:lnTo>
                  <a:lnTo>
                    <a:pt x="0" y="92"/>
                  </a:lnTo>
                  <a:lnTo>
                    <a:pt x="0" y="92"/>
                  </a:lnTo>
                  <a:lnTo>
                    <a:pt x="0"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29" name="Freeform 109"/>
            <p:cNvSpPr>
              <a:spLocks/>
            </p:cNvSpPr>
            <p:nvPr/>
          </p:nvSpPr>
          <p:spPr bwMode="auto">
            <a:xfrm>
              <a:off x="4022" y="3845"/>
              <a:ext cx="55" cy="85"/>
            </a:xfrm>
            <a:custGeom>
              <a:avLst/>
              <a:gdLst>
                <a:gd name="T0" fmla="*/ 0 w 83"/>
                <a:gd name="T1" fmla="*/ 124 h 126"/>
                <a:gd name="T2" fmla="*/ 0 w 83"/>
                <a:gd name="T3" fmla="*/ 121 h 126"/>
                <a:gd name="T4" fmla="*/ 1 w 83"/>
                <a:gd name="T5" fmla="*/ 118 h 126"/>
                <a:gd name="T6" fmla="*/ 2 w 83"/>
                <a:gd name="T7" fmla="*/ 113 h 126"/>
                <a:gd name="T8" fmla="*/ 6 w 83"/>
                <a:gd name="T9" fmla="*/ 107 h 126"/>
                <a:gd name="T10" fmla="*/ 9 w 83"/>
                <a:gd name="T11" fmla="*/ 101 h 126"/>
                <a:gd name="T12" fmla="*/ 14 w 83"/>
                <a:gd name="T13" fmla="*/ 96 h 126"/>
                <a:gd name="T14" fmla="*/ 18 w 83"/>
                <a:gd name="T15" fmla="*/ 90 h 126"/>
                <a:gd name="T16" fmla="*/ 25 w 83"/>
                <a:gd name="T17" fmla="*/ 84 h 126"/>
                <a:gd name="T18" fmla="*/ 35 w 83"/>
                <a:gd name="T19" fmla="*/ 76 h 126"/>
                <a:gd name="T20" fmla="*/ 46 w 83"/>
                <a:gd name="T21" fmla="*/ 66 h 126"/>
                <a:gd name="T22" fmla="*/ 55 w 83"/>
                <a:gd name="T23" fmla="*/ 58 h 126"/>
                <a:gd name="T24" fmla="*/ 61 w 83"/>
                <a:gd name="T25" fmla="*/ 51 h 126"/>
                <a:gd name="T26" fmla="*/ 65 w 83"/>
                <a:gd name="T27" fmla="*/ 45 h 126"/>
                <a:gd name="T28" fmla="*/ 67 w 83"/>
                <a:gd name="T29" fmla="*/ 38 h 126"/>
                <a:gd name="T30" fmla="*/ 67 w 83"/>
                <a:gd name="T31" fmla="*/ 32 h 126"/>
                <a:gd name="T32" fmla="*/ 66 w 83"/>
                <a:gd name="T33" fmla="*/ 27 h 126"/>
                <a:gd name="T34" fmla="*/ 63 w 83"/>
                <a:gd name="T35" fmla="*/ 22 h 126"/>
                <a:gd name="T36" fmla="*/ 59 w 83"/>
                <a:gd name="T37" fmla="*/ 17 h 126"/>
                <a:gd name="T38" fmla="*/ 54 w 83"/>
                <a:gd name="T39" fmla="*/ 14 h 126"/>
                <a:gd name="T40" fmla="*/ 48 w 83"/>
                <a:gd name="T41" fmla="*/ 13 h 126"/>
                <a:gd name="T42" fmla="*/ 41 w 83"/>
                <a:gd name="T43" fmla="*/ 13 h 126"/>
                <a:gd name="T44" fmla="*/ 35 w 83"/>
                <a:gd name="T45" fmla="*/ 14 h 126"/>
                <a:gd name="T46" fmla="*/ 29 w 83"/>
                <a:gd name="T47" fmla="*/ 16 h 126"/>
                <a:gd name="T48" fmla="*/ 24 w 83"/>
                <a:gd name="T49" fmla="*/ 21 h 126"/>
                <a:gd name="T50" fmla="*/ 21 w 83"/>
                <a:gd name="T51" fmla="*/ 25 h 126"/>
                <a:gd name="T52" fmla="*/ 20 w 83"/>
                <a:gd name="T53" fmla="*/ 32 h 126"/>
                <a:gd name="T54" fmla="*/ 3 w 83"/>
                <a:gd name="T55" fmla="*/ 36 h 126"/>
                <a:gd name="T56" fmla="*/ 5 w 83"/>
                <a:gd name="T57" fmla="*/ 24 h 126"/>
                <a:gd name="T58" fmla="*/ 8 w 83"/>
                <a:gd name="T59" fmla="*/ 16 h 126"/>
                <a:gd name="T60" fmla="*/ 15 w 83"/>
                <a:gd name="T61" fmla="*/ 9 h 126"/>
                <a:gd name="T62" fmla="*/ 23 w 83"/>
                <a:gd name="T63" fmla="*/ 4 h 126"/>
                <a:gd name="T64" fmla="*/ 32 w 83"/>
                <a:gd name="T65" fmla="*/ 0 h 126"/>
                <a:gd name="T66" fmla="*/ 44 w 83"/>
                <a:gd name="T67" fmla="*/ 0 h 126"/>
                <a:gd name="T68" fmla="*/ 54 w 83"/>
                <a:gd name="T69" fmla="*/ 1 h 126"/>
                <a:gd name="T70" fmla="*/ 65 w 83"/>
                <a:gd name="T71" fmla="*/ 5 h 126"/>
                <a:gd name="T72" fmla="*/ 73 w 83"/>
                <a:gd name="T73" fmla="*/ 10 h 126"/>
                <a:gd name="T74" fmla="*/ 78 w 83"/>
                <a:gd name="T75" fmla="*/ 16 h 126"/>
                <a:gd name="T76" fmla="*/ 82 w 83"/>
                <a:gd name="T77" fmla="*/ 24 h 126"/>
                <a:gd name="T78" fmla="*/ 83 w 83"/>
                <a:gd name="T79" fmla="*/ 35 h 126"/>
                <a:gd name="T80" fmla="*/ 82 w 83"/>
                <a:gd name="T81" fmla="*/ 39 h 126"/>
                <a:gd name="T82" fmla="*/ 82 w 83"/>
                <a:gd name="T83" fmla="*/ 44 h 126"/>
                <a:gd name="T84" fmla="*/ 81 w 83"/>
                <a:gd name="T85" fmla="*/ 50 h 126"/>
                <a:gd name="T86" fmla="*/ 77 w 83"/>
                <a:gd name="T87" fmla="*/ 54 h 126"/>
                <a:gd name="T88" fmla="*/ 74 w 83"/>
                <a:gd name="T89" fmla="*/ 59 h 126"/>
                <a:gd name="T90" fmla="*/ 70 w 83"/>
                <a:gd name="T91" fmla="*/ 65 h 126"/>
                <a:gd name="T92" fmla="*/ 63 w 83"/>
                <a:gd name="T93" fmla="*/ 70 h 126"/>
                <a:gd name="T94" fmla="*/ 55 w 83"/>
                <a:gd name="T95" fmla="*/ 78 h 126"/>
                <a:gd name="T96" fmla="*/ 46 w 83"/>
                <a:gd name="T97" fmla="*/ 88 h 126"/>
                <a:gd name="T98" fmla="*/ 37 w 83"/>
                <a:gd name="T99" fmla="*/ 93 h 126"/>
                <a:gd name="T100" fmla="*/ 31 w 83"/>
                <a:gd name="T101" fmla="*/ 99 h 126"/>
                <a:gd name="T102" fmla="*/ 29 w 83"/>
                <a:gd name="T103" fmla="*/ 103 h 126"/>
                <a:gd name="T104" fmla="*/ 25 w 83"/>
                <a:gd name="T105" fmla="*/ 105 h 126"/>
                <a:gd name="T106" fmla="*/ 23 w 83"/>
                <a:gd name="T107" fmla="*/ 107 h 126"/>
                <a:gd name="T108" fmla="*/ 22 w 83"/>
                <a:gd name="T109"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 h="126">
                  <a:moveTo>
                    <a:pt x="83" y="111"/>
                  </a:moveTo>
                  <a:lnTo>
                    <a:pt x="83" y="126"/>
                  </a:lnTo>
                  <a:lnTo>
                    <a:pt x="0" y="126"/>
                  </a:lnTo>
                  <a:lnTo>
                    <a:pt x="0" y="124"/>
                  </a:lnTo>
                  <a:lnTo>
                    <a:pt x="0" y="123"/>
                  </a:lnTo>
                  <a:lnTo>
                    <a:pt x="0" y="122"/>
                  </a:lnTo>
                  <a:lnTo>
                    <a:pt x="0" y="121"/>
                  </a:lnTo>
                  <a:lnTo>
                    <a:pt x="0" y="121"/>
                  </a:lnTo>
                  <a:lnTo>
                    <a:pt x="0" y="120"/>
                  </a:lnTo>
                  <a:lnTo>
                    <a:pt x="0" y="119"/>
                  </a:lnTo>
                  <a:lnTo>
                    <a:pt x="0" y="118"/>
                  </a:lnTo>
                  <a:lnTo>
                    <a:pt x="1" y="118"/>
                  </a:lnTo>
                  <a:lnTo>
                    <a:pt x="1" y="116"/>
                  </a:lnTo>
                  <a:lnTo>
                    <a:pt x="1" y="115"/>
                  </a:lnTo>
                  <a:lnTo>
                    <a:pt x="2" y="115"/>
                  </a:lnTo>
                  <a:lnTo>
                    <a:pt x="2" y="113"/>
                  </a:lnTo>
                  <a:lnTo>
                    <a:pt x="3" y="112"/>
                  </a:lnTo>
                  <a:lnTo>
                    <a:pt x="3" y="111"/>
                  </a:lnTo>
                  <a:lnTo>
                    <a:pt x="5" y="109"/>
                  </a:lnTo>
                  <a:lnTo>
                    <a:pt x="6" y="107"/>
                  </a:lnTo>
                  <a:lnTo>
                    <a:pt x="6" y="106"/>
                  </a:lnTo>
                  <a:lnTo>
                    <a:pt x="7" y="105"/>
                  </a:lnTo>
                  <a:lnTo>
                    <a:pt x="8" y="104"/>
                  </a:lnTo>
                  <a:lnTo>
                    <a:pt x="9" y="101"/>
                  </a:lnTo>
                  <a:lnTo>
                    <a:pt x="10" y="100"/>
                  </a:lnTo>
                  <a:lnTo>
                    <a:pt x="12" y="99"/>
                  </a:lnTo>
                  <a:lnTo>
                    <a:pt x="13" y="98"/>
                  </a:lnTo>
                  <a:lnTo>
                    <a:pt x="14" y="96"/>
                  </a:lnTo>
                  <a:lnTo>
                    <a:pt x="15" y="95"/>
                  </a:lnTo>
                  <a:lnTo>
                    <a:pt x="16" y="93"/>
                  </a:lnTo>
                  <a:lnTo>
                    <a:pt x="17" y="92"/>
                  </a:lnTo>
                  <a:lnTo>
                    <a:pt x="18" y="90"/>
                  </a:lnTo>
                  <a:lnTo>
                    <a:pt x="21" y="89"/>
                  </a:lnTo>
                  <a:lnTo>
                    <a:pt x="22" y="88"/>
                  </a:lnTo>
                  <a:lnTo>
                    <a:pt x="24" y="85"/>
                  </a:lnTo>
                  <a:lnTo>
                    <a:pt x="25" y="84"/>
                  </a:lnTo>
                  <a:lnTo>
                    <a:pt x="28" y="82"/>
                  </a:lnTo>
                  <a:lnTo>
                    <a:pt x="30" y="81"/>
                  </a:lnTo>
                  <a:lnTo>
                    <a:pt x="32" y="80"/>
                  </a:lnTo>
                  <a:lnTo>
                    <a:pt x="35" y="76"/>
                  </a:lnTo>
                  <a:lnTo>
                    <a:pt x="38" y="74"/>
                  </a:lnTo>
                  <a:lnTo>
                    <a:pt x="41" y="70"/>
                  </a:lnTo>
                  <a:lnTo>
                    <a:pt x="44" y="68"/>
                  </a:lnTo>
                  <a:lnTo>
                    <a:pt x="46" y="66"/>
                  </a:lnTo>
                  <a:lnTo>
                    <a:pt x="50" y="63"/>
                  </a:lnTo>
                  <a:lnTo>
                    <a:pt x="51" y="61"/>
                  </a:lnTo>
                  <a:lnTo>
                    <a:pt x="53" y="60"/>
                  </a:lnTo>
                  <a:lnTo>
                    <a:pt x="55" y="58"/>
                  </a:lnTo>
                  <a:lnTo>
                    <a:pt x="56" y="55"/>
                  </a:lnTo>
                  <a:lnTo>
                    <a:pt x="58" y="54"/>
                  </a:lnTo>
                  <a:lnTo>
                    <a:pt x="60" y="53"/>
                  </a:lnTo>
                  <a:lnTo>
                    <a:pt x="61" y="51"/>
                  </a:lnTo>
                  <a:lnTo>
                    <a:pt x="62" y="50"/>
                  </a:lnTo>
                  <a:lnTo>
                    <a:pt x="63" y="47"/>
                  </a:lnTo>
                  <a:lnTo>
                    <a:pt x="63" y="46"/>
                  </a:lnTo>
                  <a:lnTo>
                    <a:pt x="65" y="45"/>
                  </a:lnTo>
                  <a:lnTo>
                    <a:pt x="66" y="43"/>
                  </a:lnTo>
                  <a:lnTo>
                    <a:pt x="66" y="42"/>
                  </a:lnTo>
                  <a:lnTo>
                    <a:pt x="67" y="40"/>
                  </a:lnTo>
                  <a:lnTo>
                    <a:pt x="67" y="38"/>
                  </a:lnTo>
                  <a:lnTo>
                    <a:pt x="67" y="37"/>
                  </a:lnTo>
                  <a:lnTo>
                    <a:pt x="67" y="36"/>
                  </a:lnTo>
                  <a:lnTo>
                    <a:pt x="68" y="35"/>
                  </a:lnTo>
                  <a:lnTo>
                    <a:pt x="67" y="32"/>
                  </a:lnTo>
                  <a:lnTo>
                    <a:pt x="67" y="31"/>
                  </a:lnTo>
                  <a:lnTo>
                    <a:pt x="67" y="30"/>
                  </a:lnTo>
                  <a:lnTo>
                    <a:pt x="67" y="28"/>
                  </a:lnTo>
                  <a:lnTo>
                    <a:pt x="66" y="27"/>
                  </a:lnTo>
                  <a:lnTo>
                    <a:pt x="66" y="25"/>
                  </a:lnTo>
                  <a:lnTo>
                    <a:pt x="65" y="24"/>
                  </a:lnTo>
                  <a:lnTo>
                    <a:pt x="65" y="23"/>
                  </a:lnTo>
                  <a:lnTo>
                    <a:pt x="63" y="22"/>
                  </a:lnTo>
                  <a:lnTo>
                    <a:pt x="62" y="21"/>
                  </a:lnTo>
                  <a:lnTo>
                    <a:pt x="61" y="20"/>
                  </a:lnTo>
                  <a:lnTo>
                    <a:pt x="61" y="18"/>
                  </a:lnTo>
                  <a:lnTo>
                    <a:pt x="59" y="17"/>
                  </a:lnTo>
                  <a:lnTo>
                    <a:pt x="58" y="16"/>
                  </a:lnTo>
                  <a:lnTo>
                    <a:pt x="56" y="15"/>
                  </a:lnTo>
                  <a:lnTo>
                    <a:pt x="55" y="15"/>
                  </a:lnTo>
                  <a:lnTo>
                    <a:pt x="54" y="14"/>
                  </a:lnTo>
                  <a:lnTo>
                    <a:pt x="53" y="14"/>
                  </a:lnTo>
                  <a:lnTo>
                    <a:pt x="51" y="13"/>
                  </a:lnTo>
                  <a:lnTo>
                    <a:pt x="50" y="13"/>
                  </a:lnTo>
                  <a:lnTo>
                    <a:pt x="48" y="13"/>
                  </a:lnTo>
                  <a:lnTo>
                    <a:pt x="46" y="13"/>
                  </a:lnTo>
                  <a:lnTo>
                    <a:pt x="45" y="13"/>
                  </a:lnTo>
                  <a:lnTo>
                    <a:pt x="44" y="13"/>
                  </a:lnTo>
                  <a:lnTo>
                    <a:pt x="41" y="13"/>
                  </a:lnTo>
                  <a:lnTo>
                    <a:pt x="39" y="13"/>
                  </a:lnTo>
                  <a:lnTo>
                    <a:pt x="38" y="13"/>
                  </a:lnTo>
                  <a:lnTo>
                    <a:pt x="36" y="13"/>
                  </a:lnTo>
                  <a:lnTo>
                    <a:pt x="35" y="14"/>
                  </a:lnTo>
                  <a:lnTo>
                    <a:pt x="32" y="14"/>
                  </a:lnTo>
                  <a:lnTo>
                    <a:pt x="31" y="15"/>
                  </a:lnTo>
                  <a:lnTo>
                    <a:pt x="30" y="15"/>
                  </a:lnTo>
                  <a:lnTo>
                    <a:pt x="29" y="16"/>
                  </a:lnTo>
                  <a:lnTo>
                    <a:pt x="28" y="17"/>
                  </a:lnTo>
                  <a:lnTo>
                    <a:pt x="27" y="18"/>
                  </a:lnTo>
                  <a:lnTo>
                    <a:pt x="25" y="20"/>
                  </a:lnTo>
                  <a:lnTo>
                    <a:pt x="24" y="21"/>
                  </a:lnTo>
                  <a:lnTo>
                    <a:pt x="23" y="22"/>
                  </a:lnTo>
                  <a:lnTo>
                    <a:pt x="22" y="23"/>
                  </a:lnTo>
                  <a:lnTo>
                    <a:pt x="22" y="24"/>
                  </a:lnTo>
                  <a:lnTo>
                    <a:pt x="21" y="25"/>
                  </a:lnTo>
                  <a:lnTo>
                    <a:pt x="21" y="28"/>
                  </a:lnTo>
                  <a:lnTo>
                    <a:pt x="20" y="29"/>
                  </a:lnTo>
                  <a:lnTo>
                    <a:pt x="20" y="30"/>
                  </a:lnTo>
                  <a:lnTo>
                    <a:pt x="20" y="32"/>
                  </a:lnTo>
                  <a:lnTo>
                    <a:pt x="20" y="33"/>
                  </a:lnTo>
                  <a:lnTo>
                    <a:pt x="20" y="36"/>
                  </a:lnTo>
                  <a:lnTo>
                    <a:pt x="20" y="38"/>
                  </a:lnTo>
                  <a:lnTo>
                    <a:pt x="3" y="36"/>
                  </a:lnTo>
                  <a:lnTo>
                    <a:pt x="3" y="32"/>
                  </a:lnTo>
                  <a:lnTo>
                    <a:pt x="3" y="30"/>
                  </a:lnTo>
                  <a:lnTo>
                    <a:pt x="5" y="27"/>
                  </a:lnTo>
                  <a:lnTo>
                    <a:pt x="5" y="24"/>
                  </a:lnTo>
                  <a:lnTo>
                    <a:pt x="6" y="22"/>
                  </a:lnTo>
                  <a:lnTo>
                    <a:pt x="7" y="20"/>
                  </a:lnTo>
                  <a:lnTo>
                    <a:pt x="7" y="17"/>
                  </a:lnTo>
                  <a:lnTo>
                    <a:pt x="8" y="16"/>
                  </a:lnTo>
                  <a:lnTo>
                    <a:pt x="10" y="14"/>
                  </a:lnTo>
                  <a:lnTo>
                    <a:pt x="12" y="12"/>
                  </a:lnTo>
                  <a:lnTo>
                    <a:pt x="13" y="10"/>
                  </a:lnTo>
                  <a:lnTo>
                    <a:pt x="15" y="9"/>
                  </a:lnTo>
                  <a:lnTo>
                    <a:pt x="16" y="7"/>
                  </a:lnTo>
                  <a:lnTo>
                    <a:pt x="18" y="6"/>
                  </a:lnTo>
                  <a:lnTo>
                    <a:pt x="21" y="5"/>
                  </a:lnTo>
                  <a:lnTo>
                    <a:pt x="23" y="4"/>
                  </a:lnTo>
                  <a:lnTo>
                    <a:pt x="25" y="2"/>
                  </a:lnTo>
                  <a:lnTo>
                    <a:pt x="28" y="1"/>
                  </a:lnTo>
                  <a:lnTo>
                    <a:pt x="30" y="1"/>
                  </a:lnTo>
                  <a:lnTo>
                    <a:pt x="32" y="0"/>
                  </a:lnTo>
                  <a:lnTo>
                    <a:pt x="35" y="0"/>
                  </a:lnTo>
                  <a:lnTo>
                    <a:pt x="38" y="0"/>
                  </a:lnTo>
                  <a:lnTo>
                    <a:pt x="40" y="0"/>
                  </a:lnTo>
                  <a:lnTo>
                    <a:pt x="44" y="0"/>
                  </a:lnTo>
                  <a:lnTo>
                    <a:pt x="46" y="0"/>
                  </a:lnTo>
                  <a:lnTo>
                    <a:pt x="50" y="0"/>
                  </a:lnTo>
                  <a:lnTo>
                    <a:pt x="52" y="0"/>
                  </a:lnTo>
                  <a:lnTo>
                    <a:pt x="54" y="1"/>
                  </a:lnTo>
                  <a:lnTo>
                    <a:pt x="58" y="1"/>
                  </a:lnTo>
                  <a:lnTo>
                    <a:pt x="60" y="2"/>
                  </a:lnTo>
                  <a:lnTo>
                    <a:pt x="62" y="4"/>
                  </a:lnTo>
                  <a:lnTo>
                    <a:pt x="65" y="5"/>
                  </a:lnTo>
                  <a:lnTo>
                    <a:pt x="67" y="6"/>
                  </a:lnTo>
                  <a:lnTo>
                    <a:pt x="68" y="7"/>
                  </a:lnTo>
                  <a:lnTo>
                    <a:pt x="70" y="8"/>
                  </a:lnTo>
                  <a:lnTo>
                    <a:pt x="73" y="10"/>
                  </a:lnTo>
                  <a:lnTo>
                    <a:pt x="74" y="12"/>
                  </a:lnTo>
                  <a:lnTo>
                    <a:pt x="75" y="13"/>
                  </a:lnTo>
                  <a:lnTo>
                    <a:pt x="76" y="15"/>
                  </a:lnTo>
                  <a:lnTo>
                    <a:pt x="78" y="16"/>
                  </a:lnTo>
                  <a:lnTo>
                    <a:pt x="78" y="18"/>
                  </a:lnTo>
                  <a:lnTo>
                    <a:pt x="80" y="21"/>
                  </a:lnTo>
                  <a:lnTo>
                    <a:pt x="81" y="23"/>
                  </a:lnTo>
                  <a:lnTo>
                    <a:pt x="82" y="24"/>
                  </a:lnTo>
                  <a:lnTo>
                    <a:pt x="82" y="27"/>
                  </a:lnTo>
                  <a:lnTo>
                    <a:pt x="82" y="29"/>
                  </a:lnTo>
                  <a:lnTo>
                    <a:pt x="82" y="31"/>
                  </a:lnTo>
                  <a:lnTo>
                    <a:pt x="83" y="35"/>
                  </a:lnTo>
                  <a:lnTo>
                    <a:pt x="82" y="36"/>
                  </a:lnTo>
                  <a:lnTo>
                    <a:pt x="82" y="37"/>
                  </a:lnTo>
                  <a:lnTo>
                    <a:pt x="82" y="38"/>
                  </a:lnTo>
                  <a:lnTo>
                    <a:pt x="82" y="39"/>
                  </a:lnTo>
                  <a:lnTo>
                    <a:pt x="82" y="40"/>
                  </a:lnTo>
                  <a:lnTo>
                    <a:pt x="82" y="42"/>
                  </a:lnTo>
                  <a:lnTo>
                    <a:pt x="82" y="43"/>
                  </a:lnTo>
                  <a:lnTo>
                    <a:pt x="82" y="44"/>
                  </a:lnTo>
                  <a:lnTo>
                    <a:pt x="81" y="45"/>
                  </a:lnTo>
                  <a:lnTo>
                    <a:pt x="81" y="46"/>
                  </a:lnTo>
                  <a:lnTo>
                    <a:pt x="81" y="47"/>
                  </a:lnTo>
                  <a:lnTo>
                    <a:pt x="81" y="50"/>
                  </a:lnTo>
                  <a:lnTo>
                    <a:pt x="80" y="51"/>
                  </a:lnTo>
                  <a:lnTo>
                    <a:pt x="78" y="52"/>
                  </a:lnTo>
                  <a:lnTo>
                    <a:pt x="78" y="53"/>
                  </a:lnTo>
                  <a:lnTo>
                    <a:pt x="77" y="54"/>
                  </a:lnTo>
                  <a:lnTo>
                    <a:pt x="76" y="55"/>
                  </a:lnTo>
                  <a:lnTo>
                    <a:pt x="76" y="57"/>
                  </a:lnTo>
                  <a:lnTo>
                    <a:pt x="75" y="58"/>
                  </a:lnTo>
                  <a:lnTo>
                    <a:pt x="74" y="59"/>
                  </a:lnTo>
                  <a:lnTo>
                    <a:pt x="73" y="60"/>
                  </a:lnTo>
                  <a:lnTo>
                    <a:pt x="71" y="61"/>
                  </a:lnTo>
                  <a:lnTo>
                    <a:pt x="70" y="62"/>
                  </a:lnTo>
                  <a:lnTo>
                    <a:pt x="70" y="65"/>
                  </a:lnTo>
                  <a:lnTo>
                    <a:pt x="68" y="66"/>
                  </a:lnTo>
                  <a:lnTo>
                    <a:pt x="67" y="67"/>
                  </a:lnTo>
                  <a:lnTo>
                    <a:pt x="66" y="68"/>
                  </a:lnTo>
                  <a:lnTo>
                    <a:pt x="63" y="70"/>
                  </a:lnTo>
                  <a:lnTo>
                    <a:pt x="61" y="71"/>
                  </a:lnTo>
                  <a:lnTo>
                    <a:pt x="60" y="74"/>
                  </a:lnTo>
                  <a:lnTo>
                    <a:pt x="58" y="76"/>
                  </a:lnTo>
                  <a:lnTo>
                    <a:pt x="55" y="78"/>
                  </a:lnTo>
                  <a:lnTo>
                    <a:pt x="53" y="80"/>
                  </a:lnTo>
                  <a:lnTo>
                    <a:pt x="51" y="82"/>
                  </a:lnTo>
                  <a:lnTo>
                    <a:pt x="48" y="84"/>
                  </a:lnTo>
                  <a:lnTo>
                    <a:pt x="46" y="88"/>
                  </a:lnTo>
                  <a:lnTo>
                    <a:pt x="44" y="89"/>
                  </a:lnTo>
                  <a:lnTo>
                    <a:pt x="41" y="91"/>
                  </a:lnTo>
                  <a:lnTo>
                    <a:pt x="39" y="92"/>
                  </a:lnTo>
                  <a:lnTo>
                    <a:pt x="37" y="93"/>
                  </a:lnTo>
                  <a:lnTo>
                    <a:pt x="36" y="96"/>
                  </a:lnTo>
                  <a:lnTo>
                    <a:pt x="35" y="97"/>
                  </a:lnTo>
                  <a:lnTo>
                    <a:pt x="33" y="98"/>
                  </a:lnTo>
                  <a:lnTo>
                    <a:pt x="31" y="99"/>
                  </a:lnTo>
                  <a:lnTo>
                    <a:pt x="31" y="100"/>
                  </a:lnTo>
                  <a:lnTo>
                    <a:pt x="30" y="100"/>
                  </a:lnTo>
                  <a:lnTo>
                    <a:pt x="29" y="101"/>
                  </a:lnTo>
                  <a:lnTo>
                    <a:pt x="29" y="103"/>
                  </a:lnTo>
                  <a:lnTo>
                    <a:pt x="28" y="103"/>
                  </a:lnTo>
                  <a:lnTo>
                    <a:pt x="27" y="104"/>
                  </a:lnTo>
                  <a:lnTo>
                    <a:pt x="27" y="104"/>
                  </a:lnTo>
                  <a:lnTo>
                    <a:pt x="25" y="105"/>
                  </a:lnTo>
                  <a:lnTo>
                    <a:pt x="25" y="106"/>
                  </a:lnTo>
                  <a:lnTo>
                    <a:pt x="24" y="106"/>
                  </a:lnTo>
                  <a:lnTo>
                    <a:pt x="24" y="107"/>
                  </a:lnTo>
                  <a:lnTo>
                    <a:pt x="23" y="107"/>
                  </a:lnTo>
                  <a:lnTo>
                    <a:pt x="23" y="108"/>
                  </a:lnTo>
                  <a:lnTo>
                    <a:pt x="22" y="108"/>
                  </a:lnTo>
                  <a:lnTo>
                    <a:pt x="22" y="109"/>
                  </a:lnTo>
                  <a:lnTo>
                    <a:pt x="22" y="111"/>
                  </a:lnTo>
                  <a:lnTo>
                    <a:pt x="83" y="111"/>
                  </a:lnTo>
                  <a:lnTo>
                    <a:pt x="83" y="1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230" name="Freeform 110"/>
            <p:cNvSpPr>
              <a:spLocks/>
            </p:cNvSpPr>
            <p:nvPr/>
          </p:nvSpPr>
          <p:spPr bwMode="auto">
            <a:xfrm>
              <a:off x="4023" y="4028"/>
              <a:ext cx="31" cy="85"/>
            </a:xfrm>
            <a:custGeom>
              <a:avLst/>
              <a:gdLst>
                <a:gd name="T0" fmla="*/ 46 w 46"/>
                <a:gd name="T1" fmla="*/ 125 h 125"/>
                <a:gd name="T2" fmla="*/ 31 w 46"/>
                <a:gd name="T3" fmla="*/ 125 h 125"/>
                <a:gd name="T4" fmla="*/ 31 w 46"/>
                <a:gd name="T5" fmla="*/ 28 h 125"/>
                <a:gd name="T6" fmla="*/ 30 w 46"/>
                <a:gd name="T7" fmla="*/ 28 h 125"/>
                <a:gd name="T8" fmla="*/ 29 w 46"/>
                <a:gd name="T9" fmla="*/ 29 h 125"/>
                <a:gd name="T10" fmla="*/ 28 w 46"/>
                <a:gd name="T11" fmla="*/ 30 h 125"/>
                <a:gd name="T12" fmla="*/ 27 w 46"/>
                <a:gd name="T13" fmla="*/ 31 h 125"/>
                <a:gd name="T14" fmla="*/ 26 w 46"/>
                <a:gd name="T15" fmla="*/ 32 h 125"/>
                <a:gd name="T16" fmla="*/ 25 w 46"/>
                <a:gd name="T17" fmla="*/ 33 h 125"/>
                <a:gd name="T18" fmla="*/ 23 w 46"/>
                <a:gd name="T19" fmla="*/ 33 h 125"/>
                <a:gd name="T20" fmla="*/ 21 w 46"/>
                <a:gd name="T21" fmla="*/ 34 h 125"/>
                <a:gd name="T22" fmla="*/ 20 w 46"/>
                <a:gd name="T23" fmla="*/ 36 h 125"/>
                <a:gd name="T24" fmla="*/ 19 w 46"/>
                <a:gd name="T25" fmla="*/ 37 h 125"/>
                <a:gd name="T26" fmla="*/ 18 w 46"/>
                <a:gd name="T27" fmla="*/ 38 h 125"/>
                <a:gd name="T28" fmla="*/ 16 w 46"/>
                <a:gd name="T29" fmla="*/ 39 h 125"/>
                <a:gd name="T30" fmla="*/ 14 w 46"/>
                <a:gd name="T31" fmla="*/ 39 h 125"/>
                <a:gd name="T32" fmla="*/ 13 w 46"/>
                <a:gd name="T33" fmla="*/ 40 h 125"/>
                <a:gd name="T34" fmla="*/ 12 w 46"/>
                <a:gd name="T35" fmla="*/ 40 h 125"/>
                <a:gd name="T36" fmla="*/ 10 w 46"/>
                <a:gd name="T37" fmla="*/ 41 h 125"/>
                <a:gd name="T38" fmla="*/ 8 w 46"/>
                <a:gd name="T39" fmla="*/ 41 h 125"/>
                <a:gd name="T40" fmla="*/ 7 w 46"/>
                <a:gd name="T41" fmla="*/ 43 h 125"/>
                <a:gd name="T42" fmla="*/ 6 w 46"/>
                <a:gd name="T43" fmla="*/ 43 h 125"/>
                <a:gd name="T44" fmla="*/ 5 w 46"/>
                <a:gd name="T45" fmla="*/ 44 h 125"/>
                <a:gd name="T46" fmla="*/ 4 w 46"/>
                <a:gd name="T47" fmla="*/ 44 h 125"/>
                <a:gd name="T48" fmla="*/ 3 w 46"/>
                <a:gd name="T49" fmla="*/ 45 h 125"/>
                <a:gd name="T50" fmla="*/ 1 w 46"/>
                <a:gd name="T51" fmla="*/ 45 h 125"/>
                <a:gd name="T52" fmla="*/ 0 w 46"/>
                <a:gd name="T53" fmla="*/ 46 h 125"/>
                <a:gd name="T54" fmla="*/ 0 w 46"/>
                <a:gd name="T55" fmla="*/ 31 h 125"/>
                <a:gd name="T56" fmla="*/ 1 w 46"/>
                <a:gd name="T57" fmla="*/ 30 h 125"/>
                <a:gd name="T58" fmla="*/ 4 w 46"/>
                <a:gd name="T59" fmla="*/ 29 h 125"/>
                <a:gd name="T60" fmla="*/ 6 w 46"/>
                <a:gd name="T61" fmla="*/ 28 h 125"/>
                <a:gd name="T62" fmla="*/ 8 w 46"/>
                <a:gd name="T63" fmla="*/ 26 h 125"/>
                <a:gd name="T64" fmla="*/ 10 w 46"/>
                <a:gd name="T65" fmla="*/ 25 h 125"/>
                <a:gd name="T66" fmla="*/ 12 w 46"/>
                <a:gd name="T67" fmla="*/ 24 h 125"/>
                <a:gd name="T68" fmla="*/ 13 w 46"/>
                <a:gd name="T69" fmla="*/ 23 h 125"/>
                <a:gd name="T70" fmla="*/ 15 w 46"/>
                <a:gd name="T71" fmla="*/ 22 h 125"/>
                <a:gd name="T72" fmla="*/ 16 w 46"/>
                <a:gd name="T73" fmla="*/ 21 h 125"/>
                <a:gd name="T74" fmla="*/ 19 w 46"/>
                <a:gd name="T75" fmla="*/ 20 h 125"/>
                <a:gd name="T76" fmla="*/ 20 w 46"/>
                <a:gd name="T77" fmla="*/ 18 h 125"/>
                <a:gd name="T78" fmla="*/ 22 w 46"/>
                <a:gd name="T79" fmla="*/ 17 h 125"/>
                <a:gd name="T80" fmla="*/ 23 w 46"/>
                <a:gd name="T81" fmla="*/ 15 h 125"/>
                <a:gd name="T82" fmla="*/ 25 w 46"/>
                <a:gd name="T83" fmla="*/ 14 h 125"/>
                <a:gd name="T84" fmla="*/ 27 w 46"/>
                <a:gd name="T85" fmla="*/ 13 h 125"/>
                <a:gd name="T86" fmla="*/ 28 w 46"/>
                <a:gd name="T87" fmla="*/ 10 h 125"/>
                <a:gd name="T88" fmla="*/ 29 w 46"/>
                <a:gd name="T89" fmla="*/ 9 h 125"/>
                <a:gd name="T90" fmla="*/ 30 w 46"/>
                <a:gd name="T91" fmla="*/ 8 h 125"/>
                <a:gd name="T92" fmla="*/ 31 w 46"/>
                <a:gd name="T93" fmla="*/ 7 h 125"/>
                <a:gd name="T94" fmla="*/ 33 w 46"/>
                <a:gd name="T95" fmla="*/ 5 h 125"/>
                <a:gd name="T96" fmla="*/ 34 w 46"/>
                <a:gd name="T97" fmla="*/ 3 h 125"/>
                <a:gd name="T98" fmla="*/ 35 w 46"/>
                <a:gd name="T99" fmla="*/ 2 h 125"/>
                <a:gd name="T100" fmla="*/ 36 w 46"/>
                <a:gd name="T101" fmla="*/ 1 h 125"/>
                <a:gd name="T102" fmla="*/ 37 w 46"/>
                <a:gd name="T103" fmla="*/ 0 h 125"/>
                <a:gd name="T104" fmla="*/ 46 w 46"/>
                <a:gd name="T105" fmla="*/ 0 h 125"/>
                <a:gd name="T106" fmla="*/ 46 w 46"/>
                <a:gd name="T107" fmla="*/ 125 h 125"/>
                <a:gd name="T108" fmla="*/ 46 w 46"/>
                <a:gd name="T109"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125">
                  <a:moveTo>
                    <a:pt x="46" y="125"/>
                  </a:moveTo>
                  <a:lnTo>
                    <a:pt x="31" y="125"/>
                  </a:lnTo>
                  <a:lnTo>
                    <a:pt x="31" y="28"/>
                  </a:lnTo>
                  <a:lnTo>
                    <a:pt x="30" y="28"/>
                  </a:lnTo>
                  <a:lnTo>
                    <a:pt x="29" y="29"/>
                  </a:lnTo>
                  <a:lnTo>
                    <a:pt x="28" y="30"/>
                  </a:lnTo>
                  <a:lnTo>
                    <a:pt x="27" y="31"/>
                  </a:lnTo>
                  <a:lnTo>
                    <a:pt x="26" y="32"/>
                  </a:lnTo>
                  <a:lnTo>
                    <a:pt x="25" y="33"/>
                  </a:lnTo>
                  <a:lnTo>
                    <a:pt x="23" y="33"/>
                  </a:lnTo>
                  <a:lnTo>
                    <a:pt x="21" y="34"/>
                  </a:lnTo>
                  <a:lnTo>
                    <a:pt x="20" y="36"/>
                  </a:lnTo>
                  <a:lnTo>
                    <a:pt x="19" y="37"/>
                  </a:lnTo>
                  <a:lnTo>
                    <a:pt x="18" y="38"/>
                  </a:lnTo>
                  <a:lnTo>
                    <a:pt x="16" y="39"/>
                  </a:lnTo>
                  <a:lnTo>
                    <a:pt x="14" y="39"/>
                  </a:lnTo>
                  <a:lnTo>
                    <a:pt x="13" y="40"/>
                  </a:lnTo>
                  <a:lnTo>
                    <a:pt x="12" y="40"/>
                  </a:lnTo>
                  <a:lnTo>
                    <a:pt x="10" y="41"/>
                  </a:lnTo>
                  <a:lnTo>
                    <a:pt x="8" y="41"/>
                  </a:lnTo>
                  <a:lnTo>
                    <a:pt x="7" y="43"/>
                  </a:lnTo>
                  <a:lnTo>
                    <a:pt x="6" y="43"/>
                  </a:lnTo>
                  <a:lnTo>
                    <a:pt x="5" y="44"/>
                  </a:lnTo>
                  <a:lnTo>
                    <a:pt x="4" y="44"/>
                  </a:lnTo>
                  <a:lnTo>
                    <a:pt x="3" y="45"/>
                  </a:lnTo>
                  <a:lnTo>
                    <a:pt x="1" y="45"/>
                  </a:lnTo>
                  <a:lnTo>
                    <a:pt x="0" y="46"/>
                  </a:lnTo>
                  <a:lnTo>
                    <a:pt x="0" y="31"/>
                  </a:lnTo>
                  <a:lnTo>
                    <a:pt x="1" y="30"/>
                  </a:lnTo>
                  <a:lnTo>
                    <a:pt x="4" y="29"/>
                  </a:lnTo>
                  <a:lnTo>
                    <a:pt x="6" y="28"/>
                  </a:lnTo>
                  <a:lnTo>
                    <a:pt x="8" y="26"/>
                  </a:lnTo>
                  <a:lnTo>
                    <a:pt x="10" y="25"/>
                  </a:lnTo>
                  <a:lnTo>
                    <a:pt x="12" y="24"/>
                  </a:lnTo>
                  <a:lnTo>
                    <a:pt x="13" y="23"/>
                  </a:lnTo>
                  <a:lnTo>
                    <a:pt x="15" y="22"/>
                  </a:lnTo>
                  <a:lnTo>
                    <a:pt x="16" y="21"/>
                  </a:lnTo>
                  <a:lnTo>
                    <a:pt x="19" y="20"/>
                  </a:lnTo>
                  <a:lnTo>
                    <a:pt x="20" y="18"/>
                  </a:lnTo>
                  <a:lnTo>
                    <a:pt x="22" y="17"/>
                  </a:lnTo>
                  <a:lnTo>
                    <a:pt x="23" y="15"/>
                  </a:lnTo>
                  <a:lnTo>
                    <a:pt x="25" y="14"/>
                  </a:lnTo>
                  <a:lnTo>
                    <a:pt x="27" y="13"/>
                  </a:lnTo>
                  <a:lnTo>
                    <a:pt x="28" y="10"/>
                  </a:lnTo>
                  <a:lnTo>
                    <a:pt x="29" y="9"/>
                  </a:lnTo>
                  <a:lnTo>
                    <a:pt x="30" y="8"/>
                  </a:lnTo>
                  <a:lnTo>
                    <a:pt x="31" y="7"/>
                  </a:lnTo>
                  <a:lnTo>
                    <a:pt x="33" y="5"/>
                  </a:lnTo>
                  <a:lnTo>
                    <a:pt x="34" y="3"/>
                  </a:lnTo>
                  <a:lnTo>
                    <a:pt x="35" y="2"/>
                  </a:lnTo>
                  <a:lnTo>
                    <a:pt x="36" y="1"/>
                  </a:lnTo>
                  <a:lnTo>
                    <a:pt x="37" y="0"/>
                  </a:lnTo>
                  <a:lnTo>
                    <a:pt x="46" y="0"/>
                  </a:lnTo>
                  <a:lnTo>
                    <a:pt x="46" y="125"/>
                  </a:lnTo>
                  <a:lnTo>
                    <a:pt x="46" y="1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l-PL"/>
            </a:p>
          </p:txBody>
        </p:sp>
        <p:sp>
          <p:nvSpPr>
            <p:cNvPr id="5143" name="Freeform 23"/>
            <p:cNvSpPr>
              <a:spLocks/>
            </p:cNvSpPr>
            <p:nvPr/>
          </p:nvSpPr>
          <p:spPr bwMode="auto">
            <a:xfrm>
              <a:off x="2680" y="3375"/>
              <a:ext cx="283" cy="26"/>
            </a:xfrm>
            <a:custGeom>
              <a:avLst/>
              <a:gdLst>
                <a:gd name="T0" fmla="*/ 0 w 422"/>
                <a:gd name="T1" fmla="*/ 0 h 40"/>
                <a:gd name="T2" fmla="*/ 0 w 422"/>
                <a:gd name="T3" fmla="*/ 40 h 40"/>
                <a:gd name="T4" fmla="*/ 422 w 422"/>
                <a:gd name="T5" fmla="*/ 40 h 40"/>
                <a:gd name="T6" fmla="*/ 422 w 422"/>
                <a:gd name="T7" fmla="*/ 0 h 40"/>
                <a:gd name="T8" fmla="*/ 0 w 422"/>
                <a:gd name="T9" fmla="*/ 0 h 40"/>
                <a:gd name="T10" fmla="*/ 0 w 422"/>
                <a:gd name="T11" fmla="*/ 0 h 40"/>
              </a:gdLst>
              <a:ahLst/>
              <a:cxnLst>
                <a:cxn ang="0">
                  <a:pos x="T0" y="T1"/>
                </a:cxn>
                <a:cxn ang="0">
                  <a:pos x="T2" y="T3"/>
                </a:cxn>
                <a:cxn ang="0">
                  <a:pos x="T4" y="T5"/>
                </a:cxn>
                <a:cxn ang="0">
                  <a:pos x="T6" y="T7"/>
                </a:cxn>
                <a:cxn ang="0">
                  <a:pos x="T8" y="T9"/>
                </a:cxn>
                <a:cxn ang="0">
                  <a:pos x="T10" y="T11"/>
                </a:cxn>
              </a:cxnLst>
              <a:rect l="0" t="0" r="r" b="b"/>
              <a:pathLst>
                <a:path w="422" h="40">
                  <a:moveTo>
                    <a:pt x="0" y="0"/>
                  </a:moveTo>
                  <a:lnTo>
                    <a:pt x="0" y="40"/>
                  </a:lnTo>
                  <a:lnTo>
                    <a:pt x="422" y="40"/>
                  </a:lnTo>
                  <a:lnTo>
                    <a:pt x="422"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55" name="Freeform 35"/>
            <p:cNvSpPr>
              <a:spLocks/>
            </p:cNvSpPr>
            <p:nvPr/>
          </p:nvSpPr>
          <p:spPr bwMode="auto">
            <a:xfrm>
              <a:off x="3247" y="3428"/>
              <a:ext cx="284" cy="27"/>
            </a:xfrm>
            <a:custGeom>
              <a:avLst/>
              <a:gdLst>
                <a:gd name="T0" fmla="*/ 0 w 422"/>
                <a:gd name="T1" fmla="*/ 0 h 41"/>
                <a:gd name="T2" fmla="*/ 0 w 422"/>
                <a:gd name="T3" fmla="*/ 41 h 41"/>
                <a:gd name="T4" fmla="*/ 422 w 422"/>
                <a:gd name="T5" fmla="*/ 41 h 41"/>
                <a:gd name="T6" fmla="*/ 422 w 422"/>
                <a:gd name="T7" fmla="*/ 0 h 41"/>
                <a:gd name="T8" fmla="*/ 0 w 422"/>
                <a:gd name="T9" fmla="*/ 0 h 41"/>
                <a:gd name="T10" fmla="*/ 0 w 422"/>
                <a:gd name="T11" fmla="*/ 0 h 41"/>
              </a:gdLst>
              <a:ahLst/>
              <a:cxnLst>
                <a:cxn ang="0">
                  <a:pos x="T0" y="T1"/>
                </a:cxn>
                <a:cxn ang="0">
                  <a:pos x="T2" y="T3"/>
                </a:cxn>
                <a:cxn ang="0">
                  <a:pos x="T4" y="T5"/>
                </a:cxn>
                <a:cxn ang="0">
                  <a:pos x="T6" y="T7"/>
                </a:cxn>
                <a:cxn ang="0">
                  <a:pos x="T8" y="T9"/>
                </a:cxn>
                <a:cxn ang="0">
                  <a:pos x="T10" y="T11"/>
                </a:cxn>
              </a:cxnLst>
              <a:rect l="0" t="0" r="r" b="b"/>
              <a:pathLst>
                <a:path w="422" h="41">
                  <a:moveTo>
                    <a:pt x="0" y="0"/>
                  </a:moveTo>
                  <a:lnTo>
                    <a:pt x="0" y="41"/>
                  </a:lnTo>
                  <a:lnTo>
                    <a:pt x="422" y="41"/>
                  </a:lnTo>
                  <a:lnTo>
                    <a:pt x="422"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sp>
          <p:nvSpPr>
            <p:cNvPr id="5158" name="Freeform 38"/>
            <p:cNvSpPr>
              <a:spLocks/>
            </p:cNvSpPr>
            <p:nvPr/>
          </p:nvSpPr>
          <p:spPr bwMode="auto">
            <a:xfrm>
              <a:off x="3247" y="3401"/>
              <a:ext cx="284" cy="27"/>
            </a:xfrm>
            <a:custGeom>
              <a:avLst/>
              <a:gdLst>
                <a:gd name="T0" fmla="*/ 0 w 422"/>
                <a:gd name="T1" fmla="*/ 0 h 40"/>
                <a:gd name="T2" fmla="*/ 0 w 422"/>
                <a:gd name="T3" fmla="*/ 40 h 40"/>
                <a:gd name="T4" fmla="*/ 422 w 422"/>
                <a:gd name="T5" fmla="*/ 40 h 40"/>
                <a:gd name="T6" fmla="*/ 422 w 422"/>
                <a:gd name="T7" fmla="*/ 0 h 40"/>
                <a:gd name="T8" fmla="*/ 0 w 422"/>
                <a:gd name="T9" fmla="*/ 0 h 40"/>
                <a:gd name="T10" fmla="*/ 0 w 422"/>
                <a:gd name="T11" fmla="*/ 0 h 40"/>
              </a:gdLst>
              <a:ahLst/>
              <a:cxnLst>
                <a:cxn ang="0">
                  <a:pos x="T0" y="T1"/>
                </a:cxn>
                <a:cxn ang="0">
                  <a:pos x="T2" y="T3"/>
                </a:cxn>
                <a:cxn ang="0">
                  <a:pos x="T4" y="T5"/>
                </a:cxn>
                <a:cxn ang="0">
                  <a:pos x="T6" y="T7"/>
                </a:cxn>
                <a:cxn ang="0">
                  <a:pos x="T8" y="T9"/>
                </a:cxn>
                <a:cxn ang="0">
                  <a:pos x="T10" y="T11"/>
                </a:cxn>
              </a:cxnLst>
              <a:rect l="0" t="0" r="r" b="b"/>
              <a:pathLst>
                <a:path w="422" h="40">
                  <a:moveTo>
                    <a:pt x="0" y="0"/>
                  </a:moveTo>
                  <a:lnTo>
                    <a:pt x="0" y="40"/>
                  </a:lnTo>
                  <a:lnTo>
                    <a:pt x="422" y="40"/>
                  </a:lnTo>
                  <a:lnTo>
                    <a:pt x="422" y="0"/>
                  </a:lnTo>
                  <a:lnTo>
                    <a:pt x="0" y="0"/>
                  </a:lnTo>
                  <a:lnTo>
                    <a:pt x="0" y="0"/>
                  </a:lnTo>
                </a:path>
              </a:pathLst>
            </a:custGeom>
            <a:solidFill>
              <a:srgbClr val="FFFFCC"/>
            </a:solidFill>
            <a:ln w="3175">
              <a:solidFill>
                <a:srgbClr val="000000"/>
              </a:solidFill>
              <a:prstDash val="solid"/>
              <a:round/>
              <a:headEnd/>
              <a:tailEnd/>
            </a:ln>
          </p:spPr>
          <p:txBody>
            <a:bodyPr/>
            <a:lstStyle/>
            <a:p>
              <a:endParaRPr lang="pl-PL"/>
            </a:p>
          </p:txBody>
        </p:sp>
      </p:grpSp>
    </p:spTree>
    <p:extLst>
      <p:ext uri="{BB962C8B-B14F-4D97-AF65-F5344CB8AC3E}">
        <p14:creationId xmlns:p14="http://schemas.microsoft.com/office/powerpoint/2010/main" val="7062648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5489"/>
                                        </p:tgtEl>
                                        <p:attrNameLst>
                                          <p:attrName>style.visibility</p:attrName>
                                        </p:attrNameLst>
                                      </p:cBhvr>
                                      <p:to>
                                        <p:strVal val="visible"/>
                                      </p:to>
                                    </p:set>
                                    <p:animEffect transition="in" filter="wipe(left)">
                                      <p:cBhvr>
                                        <p:cTn id="7" dur="500"/>
                                        <p:tgtEl>
                                          <p:spTgt spid="54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5487"/>
                                        </p:tgtEl>
                                        <p:attrNameLst>
                                          <p:attrName>style.visibility</p:attrName>
                                        </p:attrNameLst>
                                      </p:cBhvr>
                                      <p:to>
                                        <p:strVal val="visible"/>
                                      </p:to>
                                    </p:set>
                                    <p:animEffect transition="in" filter="wipe(left)">
                                      <p:cBhvr>
                                        <p:cTn id="12" dur="500"/>
                                        <p:tgtEl>
                                          <p:spTgt spid="5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1547813" y="332656"/>
            <a:ext cx="7138987" cy="941388"/>
          </a:xfrm>
        </p:spPr>
        <p:txBody>
          <a:bodyPr/>
          <a:lstStyle/>
          <a:p>
            <a:r>
              <a:rPr lang="en-US" altLang="pl-PL" dirty="0"/>
              <a:t>Notion of Telecommunications Switching</a:t>
            </a:r>
          </a:p>
        </p:txBody>
      </p:sp>
      <p:sp>
        <p:nvSpPr>
          <p:cNvPr id="171011" name="Rectangle 3"/>
          <p:cNvSpPr>
            <a:spLocks noGrp="1" noChangeArrowheads="1"/>
          </p:cNvSpPr>
          <p:nvPr>
            <p:ph idx="1"/>
          </p:nvPr>
        </p:nvSpPr>
        <p:spPr/>
        <p:txBody>
          <a:bodyPr/>
          <a:lstStyle/>
          <a:p>
            <a:pPr>
              <a:spcAft>
                <a:spcPct val="50000"/>
              </a:spcAft>
            </a:pPr>
            <a:r>
              <a:rPr lang="en-US" altLang="pl-PL" dirty="0">
                <a:cs typeface="Times New Roman" pitchFamily="18" charset="0"/>
              </a:rPr>
              <a:t>Switching involves a dynamic set up </a:t>
            </a:r>
            <a:br>
              <a:rPr lang="en-US" altLang="pl-PL" dirty="0">
                <a:cs typeface="Times New Roman" pitchFamily="18" charset="0"/>
              </a:rPr>
            </a:br>
            <a:r>
              <a:rPr lang="en-US" altLang="pl-PL" dirty="0">
                <a:cs typeface="Times New Roman" pitchFamily="18" charset="0"/>
              </a:rPr>
              <a:t>of physical or logical connections </a:t>
            </a:r>
            <a:r>
              <a:rPr lang="pl-PL" altLang="pl-PL" dirty="0"/>
              <a:t/>
            </a:r>
            <a:br>
              <a:rPr lang="pl-PL" altLang="pl-PL" dirty="0"/>
            </a:br>
            <a:r>
              <a:rPr lang="en-US" altLang="pl-PL" dirty="0">
                <a:cs typeface="Times New Roman" pitchFamily="18" charset="0"/>
              </a:rPr>
              <a:t>in network nodes</a:t>
            </a:r>
            <a:endParaRPr lang="pl-PL" altLang="pl-PL" dirty="0"/>
          </a:p>
        </p:txBody>
      </p:sp>
    </p:spTree>
    <p:extLst>
      <p:ext uri="{BB962C8B-B14F-4D97-AF65-F5344CB8AC3E}">
        <p14:creationId xmlns:p14="http://schemas.microsoft.com/office/powerpoint/2010/main" val="19845185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1011">
                                            <p:txEl>
                                              <p:pRg st="0" end="0"/>
                                            </p:txEl>
                                          </p:spTgt>
                                        </p:tgtEl>
                                        <p:attrNameLst>
                                          <p:attrName>style.visibility</p:attrName>
                                        </p:attrNameLst>
                                      </p:cBhvr>
                                      <p:to>
                                        <p:strVal val="visible"/>
                                      </p:to>
                                    </p:set>
                                    <p:animEffect transition="in" filter="wipe(left)">
                                      <p:cBhvr>
                                        <p:cTn id="7" dur="500"/>
                                        <p:tgtEl>
                                          <p:spTgt spid="1710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1"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020" name="Group 92"/>
          <p:cNvGrpSpPr>
            <a:grpSpLocks/>
          </p:cNvGrpSpPr>
          <p:nvPr/>
        </p:nvGrpSpPr>
        <p:grpSpPr bwMode="auto">
          <a:xfrm>
            <a:off x="177800" y="1565275"/>
            <a:ext cx="3933825" cy="4787900"/>
            <a:chOff x="112" y="986"/>
            <a:chExt cx="2478" cy="3016"/>
          </a:xfrm>
        </p:grpSpPr>
        <p:sp>
          <p:nvSpPr>
            <p:cNvPr id="125002" name="Text Box 74"/>
            <p:cNvSpPr txBox="1">
              <a:spLocks noChangeArrowheads="1"/>
            </p:cNvSpPr>
            <p:nvPr/>
          </p:nvSpPr>
          <p:spPr bwMode="auto">
            <a:xfrm>
              <a:off x="1263" y="3714"/>
              <a:ext cx="89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2400">
                  <a:latin typeface="Tahoma" pitchFamily="34" charset="0"/>
                </a:rPr>
                <a:t>Outputs</a:t>
              </a:r>
              <a:endParaRPr lang="pl-PL" altLang="pl-PL" sz="2400">
                <a:latin typeface="Tahoma" pitchFamily="34" charset="0"/>
              </a:endParaRPr>
            </a:p>
          </p:txBody>
        </p:sp>
        <p:grpSp>
          <p:nvGrpSpPr>
            <p:cNvPr id="125019" name="Group 91"/>
            <p:cNvGrpSpPr>
              <a:grpSpLocks/>
            </p:cNvGrpSpPr>
            <p:nvPr/>
          </p:nvGrpSpPr>
          <p:grpSpPr bwMode="auto">
            <a:xfrm>
              <a:off x="112" y="986"/>
              <a:ext cx="2478" cy="2680"/>
              <a:chOff x="112" y="986"/>
              <a:chExt cx="2478" cy="2680"/>
            </a:xfrm>
          </p:grpSpPr>
          <p:sp>
            <p:nvSpPr>
              <p:cNvPr id="124998" name="Text Box 70"/>
              <p:cNvSpPr txBox="1">
                <a:spLocks noChangeArrowheads="1"/>
              </p:cNvSpPr>
              <p:nvPr/>
            </p:nvSpPr>
            <p:spPr bwMode="auto">
              <a:xfrm>
                <a:off x="1430" y="986"/>
                <a:ext cx="473"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pl-PL" altLang="pl-PL" sz="3200">
                    <a:solidFill>
                      <a:schemeClr val="tx2"/>
                    </a:solidFill>
                    <a:latin typeface="Tahoma" pitchFamily="34" charset="0"/>
                  </a:rPr>
                  <a:t>2D</a:t>
                </a:r>
              </a:p>
            </p:txBody>
          </p:sp>
          <p:sp>
            <p:nvSpPr>
              <p:cNvPr id="125000" name="Text Box 72"/>
              <p:cNvSpPr txBox="1">
                <a:spLocks noChangeArrowheads="1"/>
              </p:cNvSpPr>
              <p:nvPr/>
            </p:nvSpPr>
            <p:spPr bwMode="auto">
              <a:xfrm rot="-5400000">
                <a:off x="-122" y="2228"/>
                <a:ext cx="7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2400">
                    <a:latin typeface="Tahoma" pitchFamily="34" charset="0"/>
                  </a:rPr>
                  <a:t>Inputs</a:t>
                </a:r>
                <a:endParaRPr lang="pl-PL" altLang="pl-PL" sz="2400">
                  <a:latin typeface="Tahoma" pitchFamily="34" charset="0"/>
                </a:endParaRPr>
              </a:p>
            </p:txBody>
          </p:sp>
          <p:grpSp>
            <p:nvGrpSpPr>
              <p:cNvPr id="125012" name="Group 84"/>
              <p:cNvGrpSpPr>
                <a:grpSpLocks/>
              </p:cNvGrpSpPr>
              <p:nvPr/>
            </p:nvGrpSpPr>
            <p:grpSpPr bwMode="auto">
              <a:xfrm>
                <a:off x="801" y="1506"/>
                <a:ext cx="1789" cy="2148"/>
                <a:chOff x="801" y="1506"/>
                <a:chExt cx="1789" cy="2148"/>
              </a:xfrm>
            </p:grpSpPr>
            <p:sp>
              <p:nvSpPr>
                <p:cNvPr id="124932" name="Rectangle 4"/>
                <p:cNvSpPr>
                  <a:spLocks noChangeArrowheads="1"/>
                </p:cNvSpPr>
                <p:nvPr/>
              </p:nvSpPr>
              <p:spPr bwMode="auto">
                <a:xfrm>
                  <a:off x="801" y="1506"/>
                  <a:ext cx="1789" cy="1758"/>
                </a:xfrm>
                <a:prstGeom prst="rect">
                  <a:avLst/>
                </a:prstGeom>
                <a:solidFill>
                  <a:srgbClr val="FFFFCC"/>
                </a:solidFill>
                <a:ln w="9525">
                  <a:solidFill>
                    <a:srgbClr val="000000"/>
                  </a:solidFill>
                  <a:miter lim="800000"/>
                  <a:headEnd/>
                  <a:tailEnd/>
                </a:ln>
              </p:spPr>
              <p:txBody>
                <a:bodyPr/>
                <a:lstStyle/>
                <a:p>
                  <a:endParaRPr lang="pl-PL"/>
                </a:p>
              </p:txBody>
            </p:sp>
            <p:sp>
              <p:nvSpPr>
                <p:cNvPr id="124934" name="Line 6"/>
                <p:cNvSpPr>
                  <a:spLocks noChangeShapeType="1"/>
                </p:cNvSpPr>
                <p:nvPr/>
              </p:nvSpPr>
              <p:spPr bwMode="auto">
                <a:xfrm>
                  <a:off x="2193" y="2873"/>
                  <a:ext cx="198" cy="196"/>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35" name="Line 7"/>
                <p:cNvSpPr>
                  <a:spLocks noChangeShapeType="1"/>
                </p:cNvSpPr>
                <p:nvPr/>
              </p:nvSpPr>
              <p:spPr bwMode="auto">
                <a:xfrm>
                  <a:off x="1000" y="1702"/>
                  <a:ext cx="199" cy="194"/>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36" name="Line 8"/>
                <p:cNvSpPr>
                  <a:spLocks noChangeShapeType="1"/>
                </p:cNvSpPr>
                <p:nvPr/>
              </p:nvSpPr>
              <p:spPr bwMode="auto">
                <a:xfrm>
                  <a:off x="1398" y="2092"/>
                  <a:ext cx="198" cy="195"/>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37" name="Line 9"/>
                <p:cNvSpPr>
                  <a:spLocks noChangeShapeType="1"/>
                </p:cNvSpPr>
                <p:nvPr/>
              </p:nvSpPr>
              <p:spPr bwMode="auto">
                <a:xfrm>
                  <a:off x="2193" y="2483"/>
                  <a:ext cx="198" cy="195"/>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38" name="Line 10"/>
                <p:cNvSpPr>
                  <a:spLocks noChangeShapeType="1"/>
                </p:cNvSpPr>
                <p:nvPr/>
              </p:nvSpPr>
              <p:spPr bwMode="auto">
                <a:xfrm>
                  <a:off x="1398" y="1702"/>
                  <a:ext cx="198" cy="194"/>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39" name="Line 11"/>
                <p:cNvSpPr>
                  <a:spLocks noChangeShapeType="1"/>
                </p:cNvSpPr>
                <p:nvPr/>
              </p:nvSpPr>
              <p:spPr bwMode="auto">
                <a:xfrm>
                  <a:off x="1795" y="2092"/>
                  <a:ext cx="199" cy="195"/>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40" name="Line 12"/>
                <p:cNvSpPr>
                  <a:spLocks noChangeShapeType="1"/>
                </p:cNvSpPr>
                <p:nvPr/>
              </p:nvSpPr>
              <p:spPr bwMode="auto">
                <a:xfrm>
                  <a:off x="1795" y="2873"/>
                  <a:ext cx="199" cy="196"/>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41" name="Line 13"/>
                <p:cNvSpPr>
                  <a:spLocks noChangeShapeType="1"/>
                </p:cNvSpPr>
                <p:nvPr/>
              </p:nvSpPr>
              <p:spPr bwMode="auto">
                <a:xfrm>
                  <a:off x="1000" y="2092"/>
                  <a:ext cx="199" cy="195"/>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42" name="Line 14"/>
                <p:cNvSpPr>
                  <a:spLocks noChangeShapeType="1"/>
                </p:cNvSpPr>
                <p:nvPr/>
              </p:nvSpPr>
              <p:spPr bwMode="auto">
                <a:xfrm>
                  <a:off x="1398" y="2483"/>
                  <a:ext cx="198" cy="195"/>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43" name="Line 15"/>
                <p:cNvSpPr>
                  <a:spLocks noChangeShapeType="1"/>
                </p:cNvSpPr>
                <p:nvPr/>
              </p:nvSpPr>
              <p:spPr bwMode="auto">
                <a:xfrm>
                  <a:off x="1000" y="2873"/>
                  <a:ext cx="199" cy="196"/>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44" name="Line 16"/>
                <p:cNvSpPr>
                  <a:spLocks noChangeShapeType="1"/>
                </p:cNvSpPr>
                <p:nvPr/>
              </p:nvSpPr>
              <p:spPr bwMode="auto">
                <a:xfrm>
                  <a:off x="1000" y="2483"/>
                  <a:ext cx="199" cy="195"/>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45" name="Line 17"/>
                <p:cNvSpPr>
                  <a:spLocks noChangeShapeType="1"/>
                </p:cNvSpPr>
                <p:nvPr/>
              </p:nvSpPr>
              <p:spPr bwMode="auto">
                <a:xfrm>
                  <a:off x="1398" y="2873"/>
                  <a:ext cx="198" cy="196"/>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46" name="Line 18"/>
                <p:cNvSpPr>
                  <a:spLocks noChangeShapeType="1"/>
                </p:cNvSpPr>
                <p:nvPr/>
              </p:nvSpPr>
              <p:spPr bwMode="auto">
                <a:xfrm>
                  <a:off x="2193" y="1702"/>
                  <a:ext cx="198" cy="194"/>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47" name="Line 19"/>
                <p:cNvSpPr>
                  <a:spLocks noChangeShapeType="1"/>
                </p:cNvSpPr>
                <p:nvPr/>
              </p:nvSpPr>
              <p:spPr bwMode="auto">
                <a:xfrm>
                  <a:off x="1795" y="1702"/>
                  <a:ext cx="199" cy="194"/>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48" name="Line 20"/>
                <p:cNvSpPr>
                  <a:spLocks noChangeShapeType="1"/>
                </p:cNvSpPr>
                <p:nvPr/>
              </p:nvSpPr>
              <p:spPr bwMode="auto">
                <a:xfrm>
                  <a:off x="2193" y="2092"/>
                  <a:ext cx="198" cy="195"/>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sp>
              <p:nvSpPr>
                <p:cNvPr id="124955" name="Line 27"/>
                <p:cNvSpPr>
                  <a:spLocks noChangeShapeType="1"/>
                </p:cNvSpPr>
                <p:nvPr/>
              </p:nvSpPr>
              <p:spPr bwMode="auto">
                <a:xfrm rot="5400000" flipV="1">
                  <a:off x="1703" y="3459"/>
                  <a:ext cx="390"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pl-PL"/>
                </a:p>
              </p:txBody>
            </p:sp>
            <p:sp>
              <p:nvSpPr>
                <p:cNvPr id="125011" name="Line 83"/>
                <p:cNvSpPr>
                  <a:spLocks noChangeShapeType="1"/>
                </p:cNvSpPr>
                <p:nvPr/>
              </p:nvSpPr>
              <p:spPr bwMode="auto">
                <a:xfrm>
                  <a:off x="1801" y="2489"/>
                  <a:ext cx="198" cy="196"/>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pl-PL"/>
                </a:p>
              </p:txBody>
            </p:sp>
          </p:grpSp>
          <p:grpSp>
            <p:nvGrpSpPr>
              <p:cNvPr id="125018" name="Group 90"/>
              <p:cNvGrpSpPr>
                <a:grpSpLocks/>
              </p:cNvGrpSpPr>
              <p:nvPr/>
            </p:nvGrpSpPr>
            <p:grpSpPr bwMode="auto">
              <a:xfrm>
                <a:off x="1096" y="3264"/>
                <a:ext cx="1199" cy="402"/>
                <a:chOff x="1096" y="3264"/>
                <a:chExt cx="1199" cy="402"/>
              </a:xfrm>
            </p:grpSpPr>
            <p:sp>
              <p:nvSpPr>
                <p:cNvPr id="124953" name="Line 25"/>
                <p:cNvSpPr>
                  <a:spLocks noChangeShapeType="1"/>
                </p:cNvSpPr>
                <p:nvPr/>
              </p:nvSpPr>
              <p:spPr bwMode="auto">
                <a:xfrm rot="5400000" flipV="1">
                  <a:off x="901" y="3459"/>
                  <a:ext cx="390" cy="0"/>
                </a:xfrm>
                <a:prstGeom prst="line">
                  <a:avLst/>
                </a:prstGeom>
                <a:noFill/>
                <a:ln w="2857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pl-PL"/>
                </a:p>
              </p:txBody>
            </p:sp>
            <p:sp>
              <p:nvSpPr>
                <p:cNvPr id="124954" name="Line 26"/>
                <p:cNvSpPr>
                  <a:spLocks noChangeShapeType="1"/>
                </p:cNvSpPr>
                <p:nvPr/>
              </p:nvSpPr>
              <p:spPr bwMode="auto">
                <a:xfrm rot="5400000" flipV="1">
                  <a:off x="1305" y="3459"/>
                  <a:ext cx="390" cy="0"/>
                </a:xfrm>
                <a:prstGeom prst="line">
                  <a:avLst/>
                </a:prstGeom>
                <a:noFill/>
                <a:ln w="2857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pl-PL"/>
                </a:p>
              </p:txBody>
            </p:sp>
            <p:sp>
              <p:nvSpPr>
                <p:cNvPr id="124956" name="Line 28"/>
                <p:cNvSpPr>
                  <a:spLocks noChangeShapeType="1"/>
                </p:cNvSpPr>
                <p:nvPr/>
              </p:nvSpPr>
              <p:spPr bwMode="auto">
                <a:xfrm rot="5400000" flipV="1">
                  <a:off x="2100" y="3459"/>
                  <a:ext cx="390" cy="0"/>
                </a:xfrm>
                <a:prstGeom prst="line">
                  <a:avLst/>
                </a:prstGeom>
                <a:noFill/>
                <a:ln w="2857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pl-PL"/>
                </a:p>
              </p:txBody>
            </p:sp>
            <p:sp>
              <p:nvSpPr>
                <p:cNvPr id="125013" name="Line 85"/>
                <p:cNvSpPr>
                  <a:spLocks noChangeShapeType="1"/>
                </p:cNvSpPr>
                <p:nvPr/>
              </p:nvSpPr>
              <p:spPr bwMode="auto">
                <a:xfrm rot="5400000" flipV="1">
                  <a:off x="1696" y="3471"/>
                  <a:ext cx="390" cy="0"/>
                </a:xfrm>
                <a:prstGeom prst="line">
                  <a:avLst/>
                </a:prstGeom>
                <a:noFill/>
                <a:ln w="2857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pl-PL"/>
                </a:p>
              </p:txBody>
            </p:sp>
          </p:grpSp>
          <p:grpSp>
            <p:nvGrpSpPr>
              <p:cNvPr id="125016" name="Group 88"/>
              <p:cNvGrpSpPr>
                <a:grpSpLocks/>
              </p:cNvGrpSpPr>
              <p:nvPr/>
            </p:nvGrpSpPr>
            <p:grpSpPr bwMode="auto">
              <a:xfrm>
                <a:off x="402" y="1788"/>
                <a:ext cx="399" cy="1179"/>
                <a:chOff x="402" y="1788"/>
                <a:chExt cx="399" cy="1179"/>
              </a:xfrm>
            </p:grpSpPr>
            <p:sp>
              <p:nvSpPr>
                <p:cNvPr id="124949" name="Line 21"/>
                <p:cNvSpPr>
                  <a:spLocks noChangeShapeType="1"/>
                </p:cNvSpPr>
                <p:nvPr/>
              </p:nvSpPr>
              <p:spPr bwMode="auto">
                <a:xfrm>
                  <a:off x="404" y="1788"/>
                  <a:ext cx="397" cy="0"/>
                </a:xfrm>
                <a:prstGeom prst="line">
                  <a:avLst/>
                </a:prstGeom>
                <a:noFill/>
                <a:ln w="2857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pl-PL"/>
                </a:p>
              </p:txBody>
            </p:sp>
            <p:sp>
              <p:nvSpPr>
                <p:cNvPr id="124950" name="Line 22"/>
                <p:cNvSpPr>
                  <a:spLocks noChangeShapeType="1"/>
                </p:cNvSpPr>
                <p:nvPr/>
              </p:nvSpPr>
              <p:spPr bwMode="auto">
                <a:xfrm>
                  <a:off x="404" y="2186"/>
                  <a:ext cx="397" cy="0"/>
                </a:xfrm>
                <a:prstGeom prst="line">
                  <a:avLst/>
                </a:prstGeom>
                <a:noFill/>
                <a:ln w="2857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pl-PL"/>
                </a:p>
              </p:txBody>
            </p:sp>
            <p:sp>
              <p:nvSpPr>
                <p:cNvPr id="124952" name="Line 24"/>
                <p:cNvSpPr>
                  <a:spLocks noChangeShapeType="1"/>
                </p:cNvSpPr>
                <p:nvPr/>
              </p:nvSpPr>
              <p:spPr bwMode="auto">
                <a:xfrm>
                  <a:off x="404" y="2967"/>
                  <a:ext cx="397" cy="0"/>
                </a:xfrm>
                <a:prstGeom prst="line">
                  <a:avLst/>
                </a:prstGeom>
                <a:noFill/>
                <a:ln w="2857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pl-PL"/>
                </a:p>
              </p:txBody>
            </p:sp>
            <p:sp>
              <p:nvSpPr>
                <p:cNvPr id="125015" name="Line 87"/>
                <p:cNvSpPr>
                  <a:spLocks noChangeShapeType="1"/>
                </p:cNvSpPr>
                <p:nvPr/>
              </p:nvSpPr>
              <p:spPr bwMode="auto">
                <a:xfrm>
                  <a:off x="402" y="2577"/>
                  <a:ext cx="397" cy="0"/>
                </a:xfrm>
                <a:prstGeom prst="line">
                  <a:avLst/>
                </a:prstGeom>
                <a:noFill/>
                <a:ln w="2857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pl-PL"/>
                </a:p>
              </p:txBody>
            </p:sp>
          </p:grpSp>
        </p:grpSp>
      </p:grpSp>
      <p:sp>
        <p:nvSpPr>
          <p:cNvPr id="125008" name="AutoShape 80"/>
          <p:cNvSpPr>
            <a:spLocks noChangeArrowheads="1"/>
          </p:cNvSpPr>
          <p:nvPr/>
        </p:nvSpPr>
        <p:spPr bwMode="auto">
          <a:xfrm rot="16200000" flipV="1">
            <a:off x="4804569" y="3931444"/>
            <a:ext cx="1149350" cy="204788"/>
          </a:xfrm>
          <a:prstGeom prst="rightArrow">
            <a:avLst>
              <a:gd name="adj1" fmla="val 50000"/>
              <a:gd name="adj2" fmla="val 14031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25007" name="AutoShape 79"/>
          <p:cNvSpPr>
            <a:spLocks noChangeArrowheads="1"/>
          </p:cNvSpPr>
          <p:nvPr/>
        </p:nvSpPr>
        <p:spPr bwMode="auto">
          <a:xfrm rot="9559438">
            <a:off x="5287963" y="3989388"/>
            <a:ext cx="3094037" cy="201612"/>
          </a:xfrm>
          <a:prstGeom prst="rightArrow">
            <a:avLst>
              <a:gd name="adj1" fmla="val 50000"/>
              <a:gd name="adj2" fmla="val 383662"/>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25006" name="AutoShape 78"/>
          <p:cNvSpPr>
            <a:spLocks noChangeArrowheads="1"/>
          </p:cNvSpPr>
          <p:nvPr/>
        </p:nvSpPr>
        <p:spPr bwMode="auto">
          <a:xfrm rot="-5382700">
            <a:off x="7689057" y="4048919"/>
            <a:ext cx="1268412" cy="241300"/>
          </a:xfrm>
          <a:prstGeom prst="rightArrow">
            <a:avLst>
              <a:gd name="adj1" fmla="val 50000"/>
              <a:gd name="adj2" fmla="val 131414"/>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25022" name="Rectangle 94"/>
          <p:cNvSpPr>
            <a:spLocks noGrp="1" noChangeArrowheads="1"/>
          </p:cNvSpPr>
          <p:nvPr>
            <p:ph type="title"/>
          </p:nvPr>
        </p:nvSpPr>
        <p:spPr/>
        <p:txBody>
          <a:bodyPr/>
          <a:lstStyle/>
          <a:p>
            <a:r>
              <a:rPr lang="pl-PL" altLang="pl-PL"/>
              <a:t>MEMS</a:t>
            </a:r>
            <a:r>
              <a:rPr lang="en-US" altLang="pl-PL"/>
              <a:t>: Principle of Operation</a:t>
            </a:r>
            <a:endParaRPr lang="pl-PL" altLang="pl-PL"/>
          </a:p>
        </p:txBody>
      </p:sp>
      <p:sp>
        <p:nvSpPr>
          <p:cNvPr id="124951" name="Line 23"/>
          <p:cNvSpPr>
            <a:spLocks noChangeShapeType="1"/>
          </p:cNvSpPr>
          <p:nvPr/>
        </p:nvSpPr>
        <p:spPr bwMode="auto">
          <a:xfrm>
            <a:off x="641350" y="4089400"/>
            <a:ext cx="630238"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pl-PL"/>
          </a:p>
        </p:txBody>
      </p:sp>
      <p:grpSp>
        <p:nvGrpSpPr>
          <p:cNvPr id="125021" name="Group 93"/>
          <p:cNvGrpSpPr>
            <a:grpSpLocks/>
          </p:cNvGrpSpPr>
          <p:nvPr/>
        </p:nvGrpSpPr>
        <p:grpSpPr bwMode="auto">
          <a:xfrm>
            <a:off x="4635500" y="1590675"/>
            <a:ext cx="4000500" cy="4327525"/>
            <a:chOff x="2920" y="1002"/>
            <a:chExt cx="2520" cy="2726"/>
          </a:xfrm>
        </p:grpSpPr>
        <p:sp>
          <p:nvSpPr>
            <p:cNvPr id="124959" name="Line 31"/>
            <p:cNvSpPr>
              <a:spLocks noChangeShapeType="1"/>
            </p:cNvSpPr>
            <p:nvPr/>
          </p:nvSpPr>
          <p:spPr bwMode="auto">
            <a:xfrm flipV="1">
              <a:off x="3119" y="2919"/>
              <a:ext cx="0"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60" name="Line 32"/>
            <p:cNvSpPr>
              <a:spLocks noChangeShapeType="1"/>
            </p:cNvSpPr>
            <p:nvPr/>
          </p:nvSpPr>
          <p:spPr bwMode="auto">
            <a:xfrm>
              <a:off x="3053" y="2863"/>
              <a:ext cx="132"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61" name="Line 33"/>
            <p:cNvSpPr>
              <a:spLocks noChangeShapeType="1"/>
            </p:cNvSpPr>
            <p:nvPr/>
          </p:nvSpPr>
          <p:spPr bwMode="auto">
            <a:xfrm flipV="1">
              <a:off x="3384" y="2919"/>
              <a:ext cx="0"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62" name="Line 34"/>
            <p:cNvSpPr>
              <a:spLocks noChangeShapeType="1"/>
            </p:cNvSpPr>
            <p:nvPr/>
          </p:nvSpPr>
          <p:spPr bwMode="auto">
            <a:xfrm>
              <a:off x="3318" y="2863"/>
              <a:ext cx="133"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63" name="Line 35"/>
            <p:cNvSpPr>
              <a:spLocks noChangeShapeType="1"/>
            </p:cNvSpPr>
            <p:nvPr/>
          </p:nvSpPr>
          <p:spPr bwMode="auto">
            <a:xfrm flipV="1">
              <a:off x="3650" y="2919"/>
              <a:ext cx="0"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64" name="Line 36"/>
            <p:cNvSpPr>
              <a:spLocks noChangeShapeType="1"/>
            </p:cNvSpPr>
            <p:nvPr/>
          </p:nvSpPr>
          <p:spPr bwMode="auto">
            <a:xfrm>
              <a:off x="3583" y="2863"/>
              <a:ext cx="133"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65" name="Line 37"/>
            <p:cNvSpPr>
              <a:spLocks noChangeShapeType="1"/>
            </p:cNvSpPr>
            <p:nvPr/>
          </p:nvSpPr>
          <p:spPr bwMode="auto">
            <a:xfrm flipV="1">
              <a:off x="3915" y="2919"/>
              <a:ext cx="0"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66" name="Line 38"/>
            <p:cNvSpPr>
              <a:spLocks noChangeShapeType="1"/>
            </p:cNvSpPr>
            <p:nvPr/>
          </p:nvSpPr>
          <p:spPr bwMode="auto">
            <a:xfrm>
              <a:off x="3848" y="2863"/>
              <a:ext cx="133"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67" name="Line 39"/>
            <p:cNvSpPr>
              <a:spLocks noChangeShapeType="1"/>
            </p:cNvSpPr>
            <p:nvPr/>
          </p:nvSpPr>
          <p:spPr bwMode="auto">
            <a:xfrm flipH="1">
              <a:off x="5241" y="2128"/>
              <a:ext cx="0"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68" name="Line 40"/>
            <p:cNvSpPr>
              <a:spLocks noChangeShapeType="1"/>
            </p:cNvSpPr>
            <p:nvPr/>
          </p:nvSpPr>
          <p:spPr bwMode="auto">
            <a:xfrm flipH="1" flipV="1">
              <a:off x="5175" y="2184"/>
              <a:ext cx="132"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69" name="Line 41"/>
            <p:cNvSpPr>
              <a:spLocks noChangeShapeType="1"/>
            </p:cNvSpPr>
            <p:nvPr/>
          </p:nvSpPr>
          <p:spPr bwMode="auto">
            <a:xfrm flipH="1">
              <a:off x="4976" y="2128"/>
              <a:ext cx="0"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70" name="Line 42"/>
            <p:cNvSpPr>
              <a:spLocks noChangeShapeType="1"/>
            </p:cNvSpPr>
            <p:nvPr/>
          </p:nvSpPr>
          <p:spPr bwMode="auto">
            <a:xfrm rot="-678224" flipH="1" flipV="1">
              <a:off x="4906" y="2200"/>
              <a:ext cx="134" cy="64"/>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71" name="Line 43"/>
            <p:cNvSpPr>
              <a:spLocks noChangeShapeType="1"/>
            </p:cNvSpPr>
            <p:nvPr/>
          </p:nvSpPr>
          <p:spPr bwMode="auto">
            <a:xfrm flipH="1">
              <a:off x="4711" y="2128"/>
              <a:ext cx="0"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72" name="Line 44"/>
            <p:cNvSpPr>
              <a:spLocks noChangeShapeType="1"/>
            </p:cNvSpPr>
            <p:nvPr/>
          </p:nvSpPr>
          <p:spPr bwMode="auto">
            <a:xfrm flipH="1" flipV="1">
              <a:off x="4644" y="2184"/>
              <a:ext cx="133"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73" name="Line 45"/>
            <p:cNvSpPr>
              <a:spLocks noChangeShapeType="1"/>
            </p:cNvSpPr>
            <p:nvPr/>
          </p:nvSpPr>
          <p:spPr bwMode="auto">
            <a:xfrm flipH="1">
              <a:off x="4445" y="2128"/>
              <a:ext cx="0"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74" name="Line 46"/>
            <p:cNvSpPr>
              <a:spLocks noChangeShapeType="1"/>
            </p:cNvSpPr>
            <p:nvPr/>
          </p:nvSpPr>
          <p:spPr bwMode="auto">
            <a:xfrm flipH="1" flipV="1">
              <a:off x="4379" y="2184"/>
              <a:ext cx="133" cy="11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pl-PL"/>
            </a:p>
          </p:txBody>
        </p:sp>
        <p:sp>
          <p:nvSpPr>
            <p:cNvPr id="124975" name="Rectangle 47"/>
            <p:cNvSpPr>
              <a:spLocks noChangeArrowheads="1"/>
            </p:cNvSpPr>
            <p:nvPr/>
          </p:nvSpPr>
          <p:spPr bwMode="auto">
            <a:xfrm>
              <a:off x="3053" y="1958"/>
              <a:ext cx="132" cy="226"/>
            </a:xfrm>
            <a:prstGeom prst="rect">
              <a:avLst/>
            </a:prstGeom>
            <a:solidFill>
              <a:srgbClr val="FFFFCC"/>
            </a:solidFill>
            <a:ln w="9525">
              <a:solidFill>
                <a:srgbClr val="000000"/>
              </a:solidFill>
              <a:miter lim="800000"/>
              <a:headEnd/>
              <a:tailEnd/>
            </a:ln>
          </p:spPr>
          <p:txBody>
            <a:bodyPr/>
            <a:lstStyle/>
            <a:p>
              <a:endParaRPr lang="pl-PL"/>
            </a:p>
          </p:txBody>
        </p:sp>
        <p:sp>
          <p:nvSpPr>
            <p:cNvPr id="124976" name="Rectangle 48"/>
            <p:cNvSpPr>
              <a:spLocks noChangeArrowheads="1"/>
            </p:cNvSpPr>
            <p:nvPr/>
          </p:nvSpPr>
          <p:spPr bwMode="auto">
            <a:xfrm>
              <a:off x="3318" y="1958"/>
              <a:ext cx="133" cy="226"/>
            </a:xfrm>
            <a:prstGeom prst="rect">
              <a:avLst/>
            </a:prstGeom>
            <a:solidFill>
              <a:srgbClr val="FFFFCC"/>
            </a:solidFill>
            <a:ln w="9525">
              <a:solidFill>
                <a:srgbClr val="000000"/>
              </a:solidFill>
              <a:miter lim="800000"/>
              <a:headEnd/>
              <a:tailEnd/>
            </a:ln>
          </p:spPr>
          <p:txBody>
            <a:bodyPr/>
            <a:lstStyle/>
            <a:p>
              <a:endParaRPr lang="pl-PL"/>
            </a:p>
          </p:txBody>
        </p:sp>
        <p:sp>
          <p:nvSpPr>
            <p:cNvPr id="124977" name="Rectangle 49"/>
            <p:cNvSpPr>
              <a:spLocks noChangeArrowheads="1"/>
            </p:cNvSpPr>
            <p:nvPr/>
          </p:nvSpPr>
          <p:spPr bwMode="auto">
            <a:xfrm>
              <a:off x="3583" y="1958"/>
              <a:ext cx="133" cy="226"/>
            </a:xfrm>
            <a:prstGeom prst="rect">
              <a:avLst/>
            </a:prstGeom>
            <a:solidFill>
              <a:srgbClr val="FFFFCC"/>
            </a:solidFill>
            <a:ln w="9525">
              <a:solidFill>
                <a:srgbClr val="000000"/>
              </a:solidFill>
              <a:miter lim="800000"/>
              <a:headEnd/>
              <a:tailEnd/>
            </a:ln>
          </p:spPr>
          <p:txBody>
            <a:bodyPr/>
            <a:lstStyle/>
            <a:p>
              <a:endParaRPr lang="pl-PL"/>
            </a:p>
          </p:txBody>
        </p:sp>
        <p:sp>
          <p:nvSpPr>
            <p:cNvPr id="124978" name="Rectangle 50"/>
            <p:cNvSpPr>
              <a:spLocks noChangeArrowheads="1"/>
            </p:cNvSpPr>
            <p:nvPr/>
          </p:nvSpPr>
          <p:spPr bwMode="auto">
            <a:xfrm>
              <a:off x="3848" y="1958"/>
              <a:ext cx="133" cy="226"/>
            </a:xfrm>
            <a:prstGeom prst="rect">
              <a:avLst/>
            </a:prstGeom>
            <a:solidFill>
              <a:srgbClr val="FFFFCC"/>
            </a:solidFill>
            <a:ln w="9525">
              <a:solidFill>
                <a:srgbClr val="000000"/>
              </a:solidFill>
              <a:miter lim="800000"/>
              <a:headEnd/>
              <a:tailEnd/>
            </a:ln>
          </p:spPr>
          <p:txBody>
            <a:bodyPr/>
            <a:lstStyle/>
            <a:p>
              <a:endParaRPr lang="pl-PL"/>
            </a:p>
          </p:txBody>
        </p:sp>
        <p:sp>
          <p:nvSpPr>
            <p:cNvPr id="124979" name="Rectangle 51"/>
            <p:cNvSpPr>
              <a:spLocks noChangeArrowheads="1"/>
            </p:cNvSpPr>
            <p:nvPr/>
          </p:nvSpPr>
          <p:spPr bwMode="auto">
            <a:xfrm>
              <a:off x="4379" y="2976"/>
              <a:ext cx="133" cy="226"/>
            </a:xfrm>
            <a:prstGeom prst="rect">
              <a:avLst/>
            </a:prstGeom>
            <a:solidFill>
              <a:srgbClr val="FFFFCC"/>
            </a:solidFill>
            <a:ln w="9525">
              <a:solidFill>
                <a:srgbClr val="000000"/>
              </a:solidFill>
              <a:miter lim="800000"/>
              <a:headEnd/>
              <a:tailEnd/>
            </a:ln>
          </p:spPr>
          <p:txBody>
            <a:bodyPr/>
            <a:lstStyle/>
            <a:p>
              <a:endParaRPr lang="pl-PL"/>
            </a:p>
          </p:txBody>
        </p:sp>
        <p:sp>
          <p:nvSpPr>
            <p:cNvPr id="124980" name="Rectangle 52"/>
            <p:cNvSpPr>
              <a:spLocks noChangeArrowheads="1"/>
            </p:cNvSpPr>
            <p:nvPr/>
          </p:nvSpPr>
          <p:spPr bwMode="auto">
            <a:xfrm>
              <a:off x="4644" y="2976"/>
              <a:ext cx="133" cy="226"/>
            </a:xfrm>
            <a:prstGeom prst="rect">
              <a:avLst/>
            </a:prstGeom>
            <a:solidFill>
              <a:srgbClr val="FFFFCC"/>
            </a:solidFill>
            <a:ln w="9525">
              <a:solidFill>
                <a:srgbClr val="000000"/>
              </a:solidFill>
              <a:miter lim="800000"/>
              <a:headEnd/>
              <a:tailEnd/>
            </a:ln>
          </p:spPr>
          <p:txBody>
            <a:bodyPr/>
            <a:lstStyle/>
            <a:p>
              <a:endParaRPr lang="pl-PL"/>
            </a:p>
          </p:txBody>
        </p:sp>
        <p:sp>
          <p:nvSpPr>
            <p:cNvPr id="124981" name="Rectangle 53"/>
            <p:cNvSpPr>
              <a:spLocks noChangeArrowheads="1"/>
            </p:cNvSpPr>
            <p:nvPr/>
          </p:nvSpPr>
          <p:spPr bwMode="auto">
            <a:xfrm>
              <a:off x="4909" y="2976"/>
              <a:ext cx="133" cy="226"/>
            </a:xfrm>
            <a:prstGeom prst="rect">
              <a:avLst/>
            </a:prstGeom>
            <a:solidFill>
              <a:srgbClr val="FFFFCC"/>
            </a:solidFill>
            <a:ln w="9525">
              <a:solidFill>
                <a:srgbClr val="000000"/>
              </a:solidFill>
              <a:miter lim="800000"/>
              <a:headEnd/>
              <a:tailEnd/>
            </a:ln>
          </p:spPr>
          <p:txBody>
            <a:bodyPr/>
            <a:lstStyle/>
            <a:p>
              <a:endParaRPr lang="pl-PL"/>
            </a:p>
          </p:txBody>
        </p:sp>
        <p:sp>
          <p:nvSpPr>
            <p:cNvPr id="124982" name="Rectangle 54"/>
            <p:cNvSpPr>
              <a:spLocks noChangeArrowheads="1"/>
            </p:cNvSpPr>
            <p:nvPr/>
          </p:nvSpPr>
          <p:spPr bwMode="auto">
            <a:xfrm>
              <a:off x="5175" y="2976"/>
              <a:ext cx="132" cy="226"/>
            </a:xfrm>
            <a:prstGeom prst="rect">
              <a:avLst/>
            </a:prstGeom>
            <a:solidFill>
              <a:srgbClr val="FFFFCC"/>
            </a:solidFill>
            <a:ln w="9525">
              <a:solidFill>
                <a:srgbClr val="000000"/>
              </a:solidFill>
              <a:miter lim="800000"/>
              <a:headEnd/>
              <a:tailEnd/>
            </a:ln>
          </p:spPr>
          <p:txBody>
            <a:bodyPr/>
            <a:lstStyle/>
            <a:p>
              <a:endParaRPr lang="pl-PL"/>
            </a:p>
          </p:txBody>
        </p:sp>
        <p:sp>
          <p:nvSpPr>
            <p:cNvPr id="124983" name="Rectangle 55"/>
            <p:cNvSpPr>
              <a:spLocks noChangeArrowheads="1"/>
            </p:cNvSpPr>
            <p:nvPr/>
          </p:nvSpPr>
          <p:spPr bwMode="auto">
            <a:xfrm>
              <a:off x="2920" y="3032"/>
              <a:ext cx="2520" cy="57"/>
            </a:xfrm>
            <a:prstGeom prst="rect">
              <a:avLst/>
            </a:prstGeom>
            <a:solidFill>
              <a:srgbClr val="C0C0C0"/>
            </a:solidFill>
            <a:ln w="9525">
              <a:solidFill>
                <a:srgbClr val="000000"/>
              </a:solidFill>
              <a:miter lim="800000"/>
              <a:headEnd/>
              <a:tailEnd/>
            </a:ln>
          </p:spPr>
          <p:txBody>
            <a:bodyPr/>
            <a:lstStyle/>
            <a:p>
              <a:endParaRPr lang="pl-PL"/>
            </a:p>
          </p:txBody>
        </p:sp>
        <p:sp>
          <p:nvSpPr>
            <p:cNvPr id="124984" name="Rectangle 56"/>
            <p:cNvSpPr>
              <a:spLocks noChangeArrowheads="1"/>
            </p:cNvSpPr>
            <p:nvPr/>
          </p:nvSpPr>
          <p:spPr bwMode="auto">
            <a:xfrm>
              <a:off x="2920" y="2071"/>
              <a:ext cx="2520" cy="57"/>
            </a:xfrm>
            <a:prstGeom prst="rect">
              <a:avLst/>
            </a:prstGeom>
            <a:solidFill>
              <a:srgbClr val="C0C0C0"/>
            </a:solidFill>
            <a:ln w="9525">
              <a:solidFill>
                <a:srgbClr val="000000"/>
              </a:solidFill>
              <a:miter lim="800000"/>
              <a:headEnd/>
              <a:tailEnd/>
            </a:ln>
          </p:spPr>
          <p:txBody>
            <a:bodyPr/>
            <a:lstStyle/>
            <a:p>
              <a:endParaRPr lang="pl-PL"/>
            </a:p>
          </p:txBody>
        </p:sp>
        <p:sp>
          <p:nvSpPr>
            <p:cNvPr id="124985" name="Freeform 57"/>
            <p:cNvSpPr>
              <a:spLocks/>
            </p:cNvSpPr>
            <p:nvPr/>
          </p:nvSpPr>
          <p:spPr bwMode="auto">
            <a:xfrm>
              <a:off x="3119" y="1506"/>
              <a:ext cx="995" cy="452"/>
            </a:xfrm>
            <a:custGeom>
              <a:avLst/>
              <a:gdLst>
                <a:gd name="T0" fmla="*/ 0 w 2700"/>
                <a:gd name="T1" fmla="*/ 1441 h 1441"/>
                <a:gd name="T2" fmla="*/ 263 w 2700"/>
                <a:gd name="T3" fmla="*/ 699 h 1441"/>
                <a:gd name="T4" fmla="*/ 878 w 2700"/>
                <a:gd name="T5" fmla="*/ 234 h 1441"/>
                <a:gd name="T6" fmla="*/ 1973 w 2700"/>
                <a:gd name="T7" fmla="*/ 39 h 1441"/>
                <a:gd name="T8" fmla="*/ 2700 w 2700"/>
                <a:gd name="T9" fmla="*/ 1 h 1441"/>
              </a:gdLst>
              <a:ahLst/>
              <a:cxnLst>
                <a:cxn ang="0">
                  <a:pos x="T0" y="T1"/>
                </a:cxn>
                <a:cxn ang="0">
                  <a:pos x="T2" y="T3"/>
                </a:cxn>
                <a:cxn ang="0">
                  <a:pos x="T4" y="T5"/>
                </a:cxn>
                <a:cxn ang="0">
                  <a:pos x="T6" y="T7"/>
                </a:cxn>
                <a:cxn ang="0">
                  <a:pos x="T8" y="T9"/>
                </a:cxn>
              </a:cxnLst>
              <a:rect l="0" t="0" r="r" b="b"/>
              <a:pathLst>
                <a:path w="2700" h="1441">
                  <a:moveTo>
                    <a:pt x="0" y="1441"/>
                  </a:moveTo>
                  <a:cubicBezTo>
                    <a:pt x="44" y="1317"/>
                    <a:pt x="117" y="900"/>
                    <a:pt x="263" y="699"/>
                  </a:cubicBezTo>
                  <a:cubicBezTo>
                    <a:pt x="409" y="498"/>
                    <a:pt x="593" y="344"/>
                    <a:pt x="878" y="234"/>
                  </a:cubicBezTo>
                  <a:cubicBezTo>
                    <a:pt x="1163" y="124"/>
                    <a:pt x="1669" y="78"/>
                    <a:pt x="1973" y="39"/>
                  </a:cubicBezTo>
                  <a:cubicBezTo>
                    <a:pt x="2277" y="0"/>
                    <a:pt x="2549" y="9"/>
                    <a:pt x="2700" y="1"/>
                  </a:cubicBezTo>
                </a:path>
              </a:pathLst>
            </a:custGeom>
            <a:noFill/>
            <a:ln w="2857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124986" name="Freeform 58"/>
            <p:cNvSpPr>
              <a:spLocks/>
            </p:cNvSpPr>
            <p:nvPr/>
          </p:nvSpPr>
          <p:spPr bwMode="auto">
            <a:xfrm>
              <a:off x="3384" y="1537"/>
              <a:ext cx="727" cy="421"/>
            </a:xfrm>
            <a:custGeom>
              <a:avLst/>
              <a:gdLst>
                <a:gd name="T0" fmla="*/ 0 w 1973"/>
                <a:gd name="T1" fmla="*/ 1342 h 1342"/>
                <a:gd name="T2" fmla="*/ 180 w 1973"/>
                <a:gd name="T3" fmla="*/ 622 h 1342"/>
                <a:gd name="T4" fmla="*/ 728 w 1973"/>
                <a:gd name="T5" fmla="*/ 165 h 1342"/>
                <a:gd name="T6" fmla="*/ 1433 w 1973"/>
                <a:gd name="T7" fmla="*/ 45 h 1342"/>
                <a:gd name="T8" fmla="*/ 1973 w 1973"/>
                <a:gd name="T9" fmla="*/ 0 h 1342"/>
              </a:gdLst>
              <a:ahLst/>
              <a:cxnLst>
                <a:cxn ang="0">
                  <a:pos x="T0" y="T1"/>
                </a:cxn>
                <a:cxn ang="0">
                  <a:pos x="T2" y="T3"/>
                </a:cxn>
                <a:cxn ang="0">
                  <a:pos x="T4" y="T5"/>
                </a:cxn>
                <a:cxn ang="0">
                  <a:pos x="T6" y="T7"/>
                </a:cxn>
                <a:cxn ang="0">
                  <a:pos x="T8" y="T9"/>
                </a:cxn>
              </a:cxnLst>
              <a:rect l="0" t="0" r="r" b="b"/>
              <a:pathLst>
                <a:path w="1973" h="1342">
                  <a:moveTo>
                    <a:pt x="0" y="1342"/>
                  </a:moveTo>
                  <a:cubicBezTo>
                    <a:pt x="30" y="1072"/>
                    <a:pt x="59" y="818"/>
                    <a:pt x="180" y="622"/>
                  </a:cubicBezTo>
                  <a:cubicBezTo>
                    <a:pt x="301" y="426"/>
                    <a:pt x="519" y="261"/>
                    <a:pt x="728" y="165"/>
                  </a:cubicBezTo>
                  <a:cubicBezTo>
                    <a:pt x="937" y="69"/>
                    <a:pt x="1226" y="72"/>
                    <a:pt x="1433" y="45"/>
                  </a:cubicBezTo>
                  <a:cubicBezTo>
                    <a:pt x="1640" y="18"/>
                    <a:pt x="1861" y="9"/>
                    <a:pt x="1973" y="0"/>
                  </a:cubicBezTo>
                </a:path>
              </a:pathLst>
            </a:custGeom>
            <a:noFill/>
            <a:ln w="2857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124987" name="Freeform 59"/>
            <p:cNvSpPr>
              <a:spLocks/>
            </p:cNvSpPr>
            <p:nvPr/>
          </p:nvSpPr>
          <p:spPr bwMode="auto">
            <a:xfrm>
              <a:off x="3650" y="1570"/>
              <a:ext cx="472" cy="388"/>
            </a:xfrm>
            <a:custGeom>
              <a:avLst/>
              <a:gdLst>
                <a:gd name="T0" fmla="*/ 0 w 1283"/>
                <a:gd name="T1" fmla="*/ 1237 h 1237"/>
                <a:gd name="T2" fmla="*/ 143 w 1283"/>
                <a:gd name="T3" fmla="*/ 435 h 1237"/>
                <a:gd name="T4" fmla="*/ 698 w 1283"/>
                <a:gd name="T5" fmla="*/ 105 h 1237"/>
                <a:gd name="T6" fmla="*/ 1283 w 1283"/>
                <a:gd name="T7" fmla="*/ 0 h 1237"/>
              </a:gdLst>
              <a:ahLst/>
              <a:cxnLst>
                <a:cxn ang="0">
                  <a:pos x="T0" y="T1"/>
                </a:cxn>
                <a:cxn ang="0">
                  <a:pos x="T2" y="T3"/>
                </a:cxn>
                <a:cxn ang="0">
                  <a:pos x="T4" y="T5"/>
                </a:cxn>
                <a:cxn ang="0">
                  <a:pos x="T6" y="T7"/>
                </a:cxn>
              </a:cxnLst>
              <a:rect l="0" t="0" r="r" b="b"/>
              <a:pathLst>
                <a:path w="1283" h="1237">
                  <a:moveTo>
                    <a:pt x="0" y="1237"/>
                  </a:moveTo>
                  <a:cubicBezTo>
                    <a:pt x="24" y="1103"/>
                    <a:pt x="27" y="624"/>
                    <a:pt x="143" y="435"/>
                  </a:cubicBezTo>
                  <a:cubicBezTo>
                    <a:pt x="259" y="246"/>
                    <a:pt x="508" y="177"/>
                    <a:pt x="698" y="105"/>
                  </a:cubicBezTo>
                  <a:cubicBezTo>
                    <a:pt x="888" y="33"/>
                    <a:pt x="1161" y="22"/>
                    <a:pt x="1283" y="0"/>
                  </a:cubicBezTo>
                </a:path>
              </a:pathLst>
            </a:custGeom>
            <a:noFill/>
            <a:ln w="2857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124988" name="Freeform 60"/>
            <p:cNvSpPr>
              <a:spLocks/>
            </p:cNvSpPr>
            <p:nvPr/>
          </p:nvSpPr>
          <p:spPr bwMode="auto">
            <a:xfrm>
              <a:off x="3913" y="1598"/>
              <a:ext cx="209" cy="360"/>
            </a:xfrm>
            <a:custGeom>
              <a:avLst/>
              <a:gdLst>
                <a:gd name="T0" fmla="*/ 3 w 566"/>
                <a:gd name="T1" fmla="*/ 1147 h 1147"/>
                <a:gd name="T2" fmla="*/ 41 w 566"/>
                <a:gd name="T3" fmla="*/ 465 h 1147"/>
                <a:gd name="T4" fmla="*/ 251 w 566"/>
                <a:gd name="T5" fmla="*/ 120 h 1147"/>
                <a:gd name="T6" fmla="*/ 566 w 566"/>
                <a:gd name="T7" fmla="*/ 0 h 1147"/>
              </a:gdLst>
              <a:ahLst/>
              <a:cxnLst>
                <a:cxn ang="0">
                  <a:pos x="T0" y="T1"/>
                </a:cxn>
                <a:cxn ang="0">
                  <a:pos x="T2" y="T3"/>
                </a:cxn>
                <a:cxn ang="0">
                  <a:pos x="T4" y="T5"/>
                </a:cxn>
                <a:cxn ang="0">
                  <a:pos x="T6" y="T7"/>
                </a:cxn>
              </a:cxnLst>
              <a:rect l="0" t="0" r="r" b="b"/>
              <a:pathLst>
                <a:path w="566" h="1147">
                  <a:moveTo>
                    <a:pt x="3" y="1147"/>
                  </a:moveTo>
                  <a:cubicBezTo>
                    <a:pt x="9" y="1033"/>
                    <a:pt x="0" y="636"/>
                    <a:pt x="41" y="465"/>
                  </a:cubicBezTo>
                  <a:cubicBezTo>
                    <a:pt x="82" y="294"/>
                    <a:pt x="164" y="198"/>
                    <a:pt x="251" y="120"/>
                  </a:cubicBezTo>
                  <a:cubicBezTo>
                    <a:pt x="338" y="42"/>
                    <a:pt x="501" y="25"/>
                    <a:pt x="566" y="0"/>
                  </a:cubicBezTo>
                </a:path>
              </a:pathLst>
            </a:custGeom>
            <a:noFill/>
            <a:ln w="2857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124989" name="Freeform 61"/>
            <p:cNvSpPr>
              <a:spLocks/>
            </p:cNvSpPr>
            <p:nvPr/>
          </p:nvSpPr>
          <p:spPr bwMode="auto">
            <a:xfrm flipH="1" flipV="1">
              <a:off x="4255" y="3202"/>
              <a:ext cx="995" cy="452"/>
            </a:xfrm>
            <a:custGeom>
              <a:avLst/>
              <a:gdLst>
                <a:gd name="T0" fmla="*/ 0 w 2700"/>
                <a:gd name="T1" fmla="*/ 1441 h 1441"/>
                <a:gd name="T2" fmla="*/ 263 w 2700"/>
                <a:gd name="T3" fmla="*/ 699 h 1441"/>
                <a:gd name="T4" fmla="*/ 878 w 2700"/>
                <a:gd name="T5" fmla="*/ 234 h 1441"/>
                <a:gd name="T6" fmla="*/ 1973 w 2700"/>
                <a:gd name="T7" fmla="*/ 39 h 1441"/>
                <a:gd name="T8" fmla="*/ 2700 w 2700"/>
                <a:gd name="T9" fmla="*/ 1 h 1441"/>
              </a:gdLst>
              <a:ahLst/>
              <a:cxnLst>
                <a:cxn ang="0">
                  <a:pos x="T0" y="T1"/>
                </a:cxn>
                <a:cxn ang="0">
                  <a:pos x="T2" y="T3"/>
                </a:cxn>
                <a:cxn ang="0">
                  <a:pos x="T4" y="T5"/>
                </a:cxn>
                <a:cxn ang="0">
                  <a:pos x="T6" y="T7"/>
                </a:cxn>
                <a:cxn ang="0">
                  <a:pos x="T8" y="T9"/>
                </a:cxn>
              </a:cxnLst>
              <a:rect l="0" t="0" r="r" b="b"/>
              <a:pathLst>
                <a:path w="2700" h="1441">
                  <a:moveTo>
                    <a:pt x="0" y="1441"/>
                  </a:moveTo>
                  <a:cubicBezTo>
                    <a:pt x="44" y="1317"/>
                    <a:pt x="117" y="900"/>
                    <a:pt x="263" y="699"/>
                  </a:cubicBezTo>
                  <a:cubicBezTo>
                    <a:pt x="409" y="498"/>
                    <a:pt x="593" y="344"/>
                    <a:pt x="878" y="234"/>
                  </a:cubicBezTo>
                  <a:cubicBezTo>
                    <a:pt x="1163" y="124"/>
                    <a:pt x="1669" y="78"/>
                    <a:pt x="1973" y="39"/>
                  </a:cubicBezTo>
                  <a:cubicBezTo>
                    <a:pt x="2277" y="0"/>
                    <a:pt x="2549" y="9"/>
                    <a:pt x="2700" y="1"/>
                  </a:cubicBezTo>
                </a:path>
              </a:pathLst>
            </a:custGeom>
            <a:noFill/>
            <a:ln w="2857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124990" name="Freeform 62"/>
            <p:cNvSpPr>
              <a:spLocks/>
            </p:cNvSpPr>
            <p:nvPr/>
          </p:nvSpPr>
          <p:spPr bwMode="auto">
            <a:xfrm flipH="1" flipV="1">
              <a:off x="4257" y="3202"/>
              <a:ext cx="727" cy="421"/>
            </a:xfrm>
            <a:custGeom>
              <a:avLst/>
              <a:gdLst>
                <a:gd name="T0" fmla="*/ 0 w 1973"/>
                <a:gd name="T1" fmla="*/ 1342 h 1342"/>
                <a:gd name="T2" fmla="*/ 180 w 1973"/>
                <a:gd name="T3" fmla="*/ 622 h 1342"/>
                <a:gd name="T4" fmla="*/ 728 w 1973"/>
                <a:gd name="T5" fmla="*/ 165 h 1342"/>
                <a:gd name="T6" fmla="*/ 1433 w 1973"/>
                <a:gd name="T7" fmla="*/ 45 h 1342"/>
                <a:gd name="T8" fmla="*/ 1973 w 1973"/>
                <a:gd name="T9" fmla="*/ 0 h 1342"/>
              </a:gdLst>
              <a:ahLst/>
              <a:cxnLst>
                <a:cxn ang="0">
                  <a:pos x="T0" y="T1"/>
                </a:cxn>
                <a:cxn ang="0">
                  <a:pos x="T2" y="T3"/>
                </a:cxn>
                <a:cxn ang="0">
                  <a:pos x="T4" y="T5"/>
                </a:cxn>
                <a:cxn ang="0">
                  <a:pos x="T6" y="T7"/>
                </a:cxn>
                <a:cxn ang="0">
                  <a:pos x="T8" y="T9"/>
                </a:cxn>
              </a:cxnLst>
              <a:rect l="0" t="0" r="r" b="b"/>
              <a:pathLst>
                <a:path w="1973" h="1342">
                  <a:moveTo>
                    <a:pt x="0" y="1342"/>
                  </a:moveTo>
                  <a:cubicBezTo>
                    <a:pt x="30" y="1072"/>
                    <a:pt x="59" y="818"/>
                    <a:pt x="180" y="622"/>
                  </a:cubicBezTo>
                  <a:cubicBezTo>
                    <a:pt x="301" y="426"/>
                    <a:pt x="519" y="261"/>
                    <a:pt x="728" y="165"/>
                  </a:cubicBezTo>
                  <a:cubicBezTo>
                    <a:pt x="937" y="69"/>
                    <a:pt x="1226" y="72"/>
                    <a:pt x="1433" y="45"/>
                  </a:cubicBezTo>
                  <a:cubicBezTo>
                    <a:pt x="1640" y="18"/>
                    <a:pt x="1861" y="9"/>
                    <a:pt x="1973" y="0"/>
                  </a:cubicBezTo>
                </a:path>
              </a:pathLst>
            </a:custGeom>
            <a:noFill/>
            <a:ln w="2857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124991" name="Freeform 63"/>
            <p:cNvSpPr>
              <a:spLocks/>
            </p:cNvSpPr>
            <p:nvPr/>
          </p:nvSpPr>
          <p:spPr bwMode="auto">
            <a:xfrm flipH="1" flipV="1">
              <a:off x="4246" y="3202"/>
              <a:ext cx="473" cy="388"/>
            </a:xfrm>
            <a:custGeom>
              <a:avLst/>
              <a:gdLst>
                <a:gd name="T0" fmla="*/ 0 w 1283"/>
                <a:gd name="T1" fmla="*/ 1237 h 1237"/>
                <a:gd name="T2" fmla="*/ 143 w 1283"/>
                <a:gd name="T3" fmla="*/ 435 h 1237"/>
                <a:gd name="T4" fmla="*/ 698 w 1283"/>
                <a:gd name="T5" fmla="*/ 105 h 1237"/>
                <a:gd name="T6" fmla="*/ 1283 w 1283"/>
                <a:gd name="T7" fmla="*/ 0 h 1237"/>
              </a:gdLst>
              <a:ahLst/>
              <a:cxnLst>
                <a:cxn ang="0">
                  <a:pos x="T0" y="T1"/>
                </a:cxn>
                <a:cxn ang="0">
                  <a:pos x="T2" y="T3"/>
                </a:cxn>
                <a:cxn ang="0">
                  <a:pos x="T4" y="T5"/>
                </a:cxn>
                <a:cxn ang="0">
                  <a:pos x="T6" y="T7"/>
                </a:cxn>
              </a:cxnLst>
              <a:rect l="0" t="0" r="r" b="b"/>
              <a:pathLst>
                <a:path w="1283" h="1237">
                  <a:moveTo>
                    <a:pt x="0" y="1237"/>
                  </a:moveTo>
                  <a:cubicBezTo>
                    <a:pt x="24" y="1103"/>
                    <a:pt x="27" y="624"/>
                    <a:pt x="143" y="435"/>
                  </a:cubicBezTo>
                  <a:cubicBezTo>
                    <a:pt x="259" y="246"/>
                    <a:pt x="508" y="177"/>
                    <a:pt x="698" y="105"/>
                  </a:cubicBezTo>
                  <a:cubicBezTo>
                    <a:pt x="888" y="33"/>
                    <a:pt x="1161" y="22"/>
                    <a:pt x="1283" y="0"/>
                  </a:cubicBezTo>
                </a:path>
              </a:pathLst>
            </a:custGeom>
            <a:noFill/>
            <a:ln w="2857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124992" name="Freeform 64"/>
            <p:cNvSpPr>
              <a:spLocks/>
            </p:cNvSpPr>
            <p:nvPr/>
          </p:nvSpPr>
          <p:spPr bwMode="auto">
            <a:xfrm flipH="1" flipV="1">
              <a:off x="4246" y="3202"/>
              <a:ext cx="209" cy="360"/>
            </a:xfrm>
            <a:custGeom>
              <a:avLst/>
              <a:gdLst>
                <a:gd name="T0" fmla="*/ 3 w 566"/>
                <a:gd name="T1" fmla="*/ 1147 h 1147"/>
                <a:gd name="T2" fmla="*/ 41 w 566"/>
                <a:gd name="T3" fmla="*/ 465 h 1147"/>
                <a:gd name="T4" fmla="*/ 251 w 566"/>
                <a:gd name="T5" fmla="*/ 120 h 1147"/>
                <a:gd name="T6" fmla="*/ 566 w 566"/>
                <a:gd name="T7" fmla="*/ 0 h 1147"/>
              </a:gdLst>
              <a:ahLst/>
              <a:cxnLst>
                <a:cxn ang="0">
                  <a:pos x="T0" y="T1"/>
                </a:cxn>
                <a:cxn ang="0">
                  <a:pos x="T2" y="T3"/>
                </a:cxn>
                <a:cxn ang="0">
                  <a:pos x="T4" y="T5"/>
                </a:cxn>
                <a:cxn ang="0">
                  <a:pos x="T6" y="T7"/>
                </a:cxn>
              </a:cxnLst>
              <a:rect l="0" t="0" r="r" b="b"/>
              <a:pathLst>
                <a:path w="566" h="1147">
                  <a:moveTo>
                    <a:pt x="3" y="1147"/>
                  </a:moveTo>
                  <a:cubicBezTo>
                    <a:pt x="9" y="1033"/>
                    <a:pt x="0" y="636"/>
                    <a:pt x="41" y="465"/>
                  </a:cubicBezTo>
                  <a:cubicBezTo>
                    <a:pt x="82" y="294"/>
                    <a:pt x="164" y="198"/>
                    <a:pt x="251" y="120"/>
                  </a:cubicBezTo>
                  <a:cubicBezTo>
                    <a:pt x="338" y="42"/>
                    <a:pt x="501" y="25"/>
                    <a:pt x="566" y="0"/>
                  </a:cubicBezTo>
                </a:path>
              </a:pathLst>
            </a:custGeom>
            <a:noFill/>
            <a:ln w="2857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pl-PL"/>
            </a:p>
          </p:txBody>
        </p:sp>
        <p:sp>
          <p:nvSpPr>
            <p:cNvPr id="124999" name="Text Box 71"/>
            <p:cNvSpPr txBox="1">
              <a:spLocks noChangeArrowheads="1"/>
            </p:cNvSpPr>
            <p:nvPr/>
          </p:nvSpPr>
          <p:spPr bwMode="auto">
            <a:xfrm>
              <a:off x="3838" y="1002"/>
              <a:ext cx="473"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pl-PL" altLang="pl-PL" sz="3200">
                  <a:solidFill>
                    <a:schemeClr val="tx2"/>
                  </a:solidFill>
                  <a:latin typeface="Tahoma" pitchFamily="34" charset="0"/>
                </a:rPr>
                <a:t>3D</a:t>
              </a:r>
            </a:p>
          </p:txBody>
        </p:sp>
        <p:sp>
          <p:nvSpPr>
            <p:cNvPr id="125001" name="Text Box 73"/>
            <p:cNvSpPr txBox="1">
              <a:spLocks noChangeArrowheads="1"/>
            </p:cNvSpPr>
            <p:nvPr/>
          </p:nvSpPr>
          <p:spPr bwMode="auto">
            <a:xfrm>
              <a:off x="3411" y="3440"/>
              <a:ext cx="7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2400">
                  <a:latin typeface="Tahoma" pitchFamily="34" charset="0"/>
                </a:rPr>
                <a:t>Inputs</a:t>
              </a:r>
              <a:endParaRPr lang="pl-PL" altLang="pl-PL" sz="2400">
                <a:latin typeface="Tahoma" pitchFamily="34" charset="0"/>
              </a:endParaRPr>
            </a:p>
          </p:txBody>
        </p:sp>
        <p:sp>
          <p:nvSpPr>
            <p:cNvPr id="125003" name="Text Box 75"/>
            <p:cNvSpPr txBox="1">
              <a:spLocks noChangeArrowheads="1"/>
            </p:cNvSpPr>
            <p:nvPr/>
          </p:nvSpPr>
          <p:spPr bwMode="auto">
            <a:xfrm>
              <a:off x="4157" y="1387"/>
              <a:ext cx="89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sz="2400">
                  <a:latin typeface="Tahoma" pitchFamily="34" charset="0"/>
                </a:rPr>
                <a:t>Outputs</a:t>
              </a:r>
              <a:endParaRPr lang="pl-PL" altLang="pl-PL" sz="2400">
                <a:latin typeface="Tahoma" pitchFamily="34" charset="0"/>
              </a:endParaRPr>
            </a:p>
          </p:txBody>
        </p:sp>
      </p:grpSp>
      <p:sp>
        <p:nvSpPr>
          <p:cNvPr id="125004" name="AutoShape 76"/>
          <p:cNvSpPr>
            <a:spLocks noChangeArrowheads="1"/>
          </p:cNvSpPr>
          <p:nvPr/>
        </p:nvSpPr>
        <p:spPr bwMode="auto">
          <a:xfrm>
            <a:off x="1270000" y="3992563"/>
            <a:ext cx="1744663" cy="192087"/>
          </a:xfrm>
          <a:prstGeom prst="rightArrow">
            <a:avLst>
              <a:gd name="adj1" fmla="val 50000"/>
              <a:gd name="adj2" fmla="val 227067"/>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25005" name="AutoShape 77"/>
          <p:cNvSpPr>
            <a:spLocks noChangeArrowheads="1"/>
          </p:cNvSpPr>
          <p:nvPr/>
        </p:nvSpPr>
        <p:spPr bwMode="auto">
          <a:xfrm rot="5400000">
            <a:off x="2451100" y="4570413"/>
            <a:ext cx="1119187" cy="204788"/>
          </a:xfrm>
          <a:prstGeom prst="rightArrow">
            <a:avLst>
              <a:gd name="adj1" fmla="val 50000"/>
              <a:gd name="adj2" fmla="val 136628"/>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24933" name="Line 5"/>
          <p:cNvSpPr>
            <a:spLocks noChangeShapeType="1"/>
          </p:cNvSpPr>
          <p:nvPr/>
        </p:nvSpPr>
        <p:spPr bwMode="auto">
          <a:xfrm>
            <a:off x="2849563" y="3941763"/>
            <a:ext cx="315912" cy="309562"/>
          </a:xfrm>
          <a:prstGeom prst="line">
            <a:avLst/>
          </a:prstGeom>
          <a:noFill/>
          <a:ln w="57150">
            <a:solidFill>
              <a:schemeClr val="tx2"/>
            </a:solidFill>
            <a:round/>
            <a:headEnd/>
            <a:tailEnd/>
          </a:ln>
          <a:extLst>
            <a:ext uri="{909E8E84-426E-40DD-AFC4-6F175D3DCCD1}">
              <a14:hiddenFill xmlns:a14="http://schemas.microsoft.com/office/drawing/2010/main">
                <a:noFill/>
              </a14:hiddenFill>
            </a:ext>
          </a:extLst>
        </p:spPr>
        <p:txBody>
          <a:bodyPr/>
          <a:lstStyle/>
          <a:p>
            <a:endParaRPr lang="pl-PL"/>
          </a:p>
        </p:txBody>
      </p:sp>
    </p:spTree>
    <p:extLst>
      <p:ext uri="{BB962C8B-B14F-4D97-AF65-F5344CB8AC3E}">
        <p14:creationId xmlns:p14="http://schemas.microsoft.com/office/powerpoint/2010/main" val="23233684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5020"/>
                                        </p:tgtEl>
                                        <p:attrNameLst>
                                          <p:attrName>style.visibility</p:attrName>
                                        </p:attrNameLst>
                                      </p:cBhvr>
                                      <p:to>
                                        <p:strVal val="visible"/>
                                      </p:to>
                                    </p:set>
                                    <p:animEffect transition="in" filter="wipe(left)">
                                      <p:cBhvr>
                                        <p:cTn id="7" dur="500"/>
                                        <p:tgtEl>
                                          <p:spTgt spid="1250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4951"/>
                                        </p:tgtEl>
                                        <p:attrNameLst>
                                          <p:attrName>style.visibility</p:attrName>
                                        </p:attrNameLst>
                                      </p:cBhvr>
                                      <p:to>
                                        <p:strVal val="visible"/>
                                      </p:to>
                                    </p:set>
                                    <p:animEffect transition="in" filter="wipe(left)">
                                      <p:cBhvr>
                                        <p:cTn id="12" dur="500"/>
                                        <p:tgtEl>
                                          <p:spTgt spid="1249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4933"/>
                                        </p:tgtEl>
                                        <p:attrNameLst>
                                          <p:attrName>style.visibility</p:attrName>
                                        </p:attrNameLst>
                                      </p:cBhvr>
                                      <p:to>
                                        <p:strVal val="visible"/>
                                      </p:to>
                                    </p:set>
                                    <p:animEffect transition="in" filter="wipe(up)">
                                      <p:cBhvr>
                                        <p:cTn id="17" dur="500"/>
                                        <p:tgtEl>
                                          <p:spTgt spid="12493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5004"/>
                                        </p:tgtEl>
                                        <p:attrNameLst>
                                          <p:attrName>style.visibility</p:attrName>
                                        </p:attrNameLst>
                                      </p:cBhvr>
                                      <p:to>
                                        <p:strVal val="visible"/>
                                      </p:to>
                                    </p:set>
                                    <p:animEffect transition="in" filter="wipe(left)">
                                      <p:cBhvr>
                                        <p:cTn id="22" dur="500"/>
                                        <p:tgtEl>
                                          <p:spTgt spid="12500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25005"/>
                                        </p:tgtEl>
                                        <p:attrNameLst>
                                          <p:attrName>style.visibility</p:attrName>
                                        </p:attrNameLst>
                                      </p:cBhvr>
                                      <p:to>
                                        <p:strVal val="visible"/>
                                      </p:to>
                                    </p:set>
                                    <p:animEffect transition="in" filter="wipe(up)">
                                      <p:cBhvr>
                                        <p:cTn id="27" dur="500"/>
                                        <p:tgtEl>
                                          <p:spTgt spid="12500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25021"/>
                                        </p:tgtEl>
                                        <p:attrNameLst>
                                          <p:attrName>style.visibility</p:attrName>
                                        </p:attrNameLst>
                                      </p:cBhvr>
                                      <p:to>
                                        <p:strVal val="visible"/>
                                      </p:to>
                                    </p:set>
                                    <p:animEffect transition="in" filter="wipe(left)">
                                      <p:cBhvr>
                                        <p:cTn id="32" dur="500"/>
                                        <p:tgtEl>
                                          <p:spTgt spid="12502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25006"/>
                                        </p:tgtEl>
                                        <p:attrNameLst>
                                          <p:attrName>style.visibility</p:attrName>
                                        </p:attrNameLst>
                                      </p:cBhvr>
                                      <p:to>
                                        <p:strVal val="visible"/>
                                      </p:to>
                                    </p:set>
                                    <p:animEffect transition="in" filter="wipe(down)">
                                      <p:cBhvr>
                                        <p:cTn id="37" dur="500"/>
                                        <p:tgtEl>
                                          <p:spTgt spid="12500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125007"/>
                                        </p:tgtEl>
                                        <p:attrNameLst>
                                          <p:attrName>style.visibility</p:attrName>
                                        </p:attrNameLst>
                                      </p:cBhvr>
                                      <p:to>
                                        <p:strVal val="visible"/>
                                      </p:to>
                                    </p:set>
                                    <p:animEffect transition="in" filter="wipe(right)">
                                      <p:cBhvr>
                                        <p:cTn id="42" dur="500"/>
                                        <p:tgtEl>
                                          <p:spTgt spid="12500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25008"/>
                                        </p:tgtEl>
                                        <p:attrNameLst>
                                          <p:attrName>style.visibility</p:attrName>
                                        </p:attrNameLst>
                                      </p:cBhvr>
                                      <p:to>
                                        <p:strVal val="visible"/>
                                      </p:to>
                                    </p:set>
                                    <p:animEffect transition="in" filter="wipe(down)">
                                      <p:cBhvr>
                                        <p:cTn id="47" dur="500"/>
                                        <p:tgtEl>
                                          <p:spTgt spid="1250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008" grpId="0" animBg="1"/>
      <p:bldP spid="125007" grpId="0" animBg="1"/>
      <p:bldP spid="125006" grpId="0" animBg="1"/>
      <p:bldP spid="124951" grpId="0" animBg="1"/>
      <p:bldP spid="125004" grpId="0" animBg="1"/>
      <p:bldP spid="125005" grpId="0" animBg="1"/>
      <p:bldP spid="12493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4"/>
          <p:cNvSpPr>
            <a:spLocks noGrp="1" noChangeArrowheads="1"/>
          </p:cNvSpPr>
          <p:nvPr>
            <p:ph type="title"/>
          </p:nvPr>
        </p:nvSpPr>
        <p:spPr/>
        <p:txBody>
          <a:bodyPr/>
          <a:lstStyle/>
          <a:p>
            <a:r>
              <a:rPr lang="en-US" altLang="pl-PL" sz="2400" dirty="0"/>
              <a:t>Moving Mirror of</a:t>
            </a:r>
            <a:r>
              <a:rPr lang="pl-PL" altLang="pl-PL" sz="2400" dirty="0"/>
              <a:t> 3D</a:t>
            </a:r>
            <a:r>
              <a:rPr lang="en-US" altLang="pl-PL" sz="2400" dirty="0"/>
              <a:t> Switches</a:t>
            </a:r>
          </a:p>
        </p:txBody>
      </p:sp>
      <p:pic>
        <p:nvPicPr>
          <p:cNvPr id="114691" name="Picture 3" descr="E:\Home\Aktualne\Optical_net\yeow-fig-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125" y="1524000"/>
            <a:ext cx="5943600" cy="5268913"/>
          </a:xfrm>
          <a:prstGeom prst="rect">
            <a:avLst/>
          </a:prstGeom>
          <a:noFill/>
          <a:extLst>
            <a:ext uri="{909E8E84-426E-40DD-AFC4-6F175D3DCCD1}">
              <a14:hiddenFill xmlns:a14="http://schemas.microsoft.com/office/drawing/2010/main">
                <a:solidFill>
                  <a:srgbClr val="FFFFFF"/>
                </a:solidFill>
              </a14:hiddenFill>
            </a:ext>
          </a:extLst>
        </p:spPr>
      </p:pic>
      <p:sp>
        <p:nvSpPr>
          <p:cNvPr id="114693" name="Text Box 5"/>
          <p:cNvSpPr txBox="1">
            <a:spLocks noChangeArrowheads="1"/>
          </p:cNvSpPr>
          <p:nvPr/>
        </p:nvSpPr>
        <p:spPr bwMode="auto">
          <a:xfrm>
            <a:off x="6769100" y="1739900"/>
            <a:ext cx="2265363"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pl-PL"/>
              <a:t>Mirror diameter</a:t>
            </a:r>
            <a:r>
              <a:rPr lang="pl-PL" altLang="pl-PL"/>
              <a:t>:</a:t>
            </a:r>
          </a:p>
          <a:p>
            <a:r>
              <a:rPr lang="pl-PL" altLang="pl-PL">
                <a:sym typeface="Symbol" pitchFamily="18" charset="2"/>
              </a:rPr>
              <a:t></a:t>
            </a:r>
            <a:r>
              <a:rPr lang="pl-PL" altLang="pl-PL"/>
              <a:t> 0</a:t>
            </a:r>
            <a:r>
              <a:rPr lang="en-US" altLang="pl-PL"/>
              <a:t>.</a:t>
            </a:r>
            <a:r>
              <a:rPr lang="pl-PL" altLang="pl-PL"/>
              <a:t>5 mm</a:t>
            </a:r>
          </a:p>
          <a:p>
            <a:endParaRPr lang="pl-PL" altLang="pl-PL"/>
          </a:p>
          <a:p>
            <a:r>
              <a:rPr lang="en-US" altLang="pl-PL"/>
              <a:t>Switching speed</a:t>
            </a:r>
            <a:r>
              <a:rPr lang="pl-PL" altLang="pl-PL"/>
              <a:t>:</a:t>
            </a:r>
          </a:p>
          <a:p>
            <a:r>
              <a:rPr lang="pl-PL" altLang="pl-PL">
                <a:sym typeface="Symbol" pitchFamily="18" charset="2"/>
              </a:rPr>
              <a:t></a:t>
            </a:r>
            <a:r>
              <a:rPr lang="pl-PL" altLang="pl-PL"/>
              <a:t> 1 ms</a:t>
            </a:r>
          </a:p>
        </p:txBody>
      </p:sp>
    </p:spTree>
    <p:extLst>
      <p:ext uri="{BB962C8B-B14F-4D97-AF65-F5344CB8AC3E}">
        <p14:creationId xmlns:p14="http://schemas.microsoft.com/office/powerpoint/2010/main" val="24260043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14691"/>
                                        </p:tgtEl>
                                        <p:attrNameLst>
                                          <p:attrName>style.visibility</p:attrName>
                                        </p:attrNameLst>
                                      </p:cBhvr>
                                      <p:to>
                                        <p:strVal val="visible"/>
                                      </p:to>
                                    </p:set>
                                    <p:animEffect transition="in" filter="wipe(left)">
                                      <p:cBhvr>
                                        <p:cTn id="7" dur="500"/>
                                        <p:tgtEl>
                                          <p:spTgt spid="1146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4693">
                                            <p:txEl>
                                              <p:pRg st="0" end="0"/>
                                            </p:txEl>
                                          </p:spTgt>
                                        </p:tgtEl>
                                        <p:attrNameLst>
                                          <p:attrName>style.visibility</p:attrName>
                                        </p:attrNameLst>
                                      </p:cBhvr>
                                      <p:to>
                                        <p:strVal val="visible"/>
                                      </p:to>
                                    </p:set>
                                    <p:animEffect transition="in" filter="wipe(left)">
                                      <p:cBhvr>
                                        <p:cTn id="12" dur="500"/>
                                        <p:tgtEl>
                                          <p:spTgt spid="11469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4693">
                                            <p:txEl>
                                              <p:pRg st="1" end="1"/>
                                            </p:txEl>
                                          </p:spTgt>
                                        </p:tgtEl>
                                        <p:attrNameLst>
                                          <p:attrName>style.visibility</p:attrName>
                                        </p:attrNameLst>
                                      </p:cBhvr>
                                      <p:to>
                                        <p:strVal val="visible"/>
                                      </p:to>
                                    </p:set>
                                    <p:animEffect transition="in" filter="wipe(left)">
                                      <p:cBhvr>
                                        <p:cTn id="17" dur="500"/>
                                        <p:tgtEl>
                                          <p:spTgt spid="11469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4693">
                                            <p:txEl>
                                              <p:pRg st="3" end="3"/>
                                            </p:txEl>
                                          </p:spTgt>
                                        </p:tgtEl>
                                        <p:attrNameLst>
                                          <p:attrName>style.visibility</p:attrName>
                                        </p:attrNameLst>
                                      </p:cBhvr>
                                      <p:to>
                                        <p:strVal val="visible"/>
                                      </p:to>
                                    </p:set>
                                    <p:animEffect transition="in" filter="wipe(left)">
                                      <p:cBhvr>
                                        <p:cTn id="22" dur="500"/>
                                        <p:tgtEl>
                                          <p:spTgt spid="11469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4693">
                                            <p:txEl>
                                              <p:pRg st="4" end="4"/>
                                            </p:txEl>
                                          </p:spTgt>
                                        </p:tgtEl>
                                        <p:attrNameLst>
                                          <p:attrName>style.visibility</p:attrName>
                                        </p:attrNameLst>
                                      </p:cBhvr>
                                      <p:to>
                                        <p:strVal val="visible"/>
                                      </p:to>
                                    </p:set>
                                    <p:animEffect transition="in" filter="wipe(left)">
                                      <p:cBhvr>
                                        <p:cTn id="27" dur="500"/>
                                        <p:tgtEl>
                                          <p:spTgt spid="11469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3"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345504" y="1412776"/>
            <a:ext cx="8763000" cy="44958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lnSpc>
                <a:spcPct val="90000"/>
              </a:lnSpc>
              <a:spcBef>
                <a:spcPct val="5000"/>
              </a:spcBef>
              <a:buFont typeface="Wingdings" pitchFamily="2" charset="2"/>
              <a:buNone/>
            </a:pPr>
            <a:r>
              <a:rPr lang="pl-PL" altLang="pl-PL" sz="2400" dirty="0"/>
              <a:t>F</a:t>
            </a:r>
            <a:r>
              <a:rPr lang="en-GB" altLang="pl-PL" sz="2400" dirty="0">
                <a:cs typeface="Times New Roman" pitchFamily="18" charset="0"/>
              </a:rPr>
              <a:t>actors </a:t>
            </a:r>
            <a:r>
              <a:rPr lang="pl-PL" altLang="pl-PL" sz="2400" dirty="0"/>
              <a:t>to</a:t>
            </a:r>
            <a:r>
              <a:rPr lang="en-GB" altLang="pl-PL" sz="2400" dirty="0">
                <a:cs typeface="Times New Roman" pitchFamily="18" charset="0"/>
              </a:rPr>
              <a:t> be taken into account:</a:t>
            </a:r>
          </a:p>
          <a:p>
            <a:pPr>
              <a:lnSpc>
                <a:spcPct val="90000"/>
              </a:lnSpc>
              <a:spcBef>
                <a:spcPct val="5000"/>
              </a:spcBef>
            </a:pPr>
            <a:r>
              <a:rPr lang="en-GB" altLang="pl-PL" sz="2400" dirty="0">
                <a:cs typeface="Times New Roman" pitchFamily="18" charset="0"/>
              </a:rPr>
              <a:t>hardware cost (e.g., cost of </a:t>
            </a:r>
            <a:r>
              <a:rPr lang="en-GB" altLang="pl-PL" sz="2400" dirty="0" err="1">
                <a:cs typeface="Times New Roman" pitchFamily="18" charset="0"/>
              </a:rPr>
              <a:t>crosspoints</a:t>
            </a:r>
            <a:r>
              <a:rPr lang="en-GB" altLang="pl-PL" sz="2400" dirty="0">
                <a:cs typeface="Times New Roman" pitchFamily="18" charset="0"/>
              </a:rPr>
              <a:t> and interconnections between them)</a:t>
            </a:r>
            <a:endParaRPr lang="pl-PL" altLang="pl-PL" sz="2400" dirty="0"/>
          </a:p>
          <a:p>
            <a:pPr>
              <a:lnSpc>
                <a:spcPct val="90000"/>
              </a:lnSpc>
              <a:spcBef>
                <a:spcPct val="5000"/>
              </a:spcBef>
            </a:pPr>
            <a:r>
              <a:rPr lang="en-GB" altLang="pl-PL" sz="2400" dirty="0">
                <a:cs typeface="Times New Roman" pitchFamily="18" charset="0"/>
              </a:rPr>
              <a:t>used technology</a:t>
            </a:r>
            <a:endParaRPr lang="pl-PL" altLang="pl-PL" sz="2400" dirty="0"/>
          </a:p>
          <a:p>
            <a:pPr>
              <a:lnSpc>
                <a:spcPct val="90000"/>
              </a:lnSpc>
              <a:spcBef>
                <a:spcPct val="5000"/>
              </a:spcBef>
            </a:pPr>
            <a:r>
              <a:rPr lang="en-GB" altLang="pl-PL" sz="2400" dirty="0">
                <a:cs typeface="Times New Roman" pitchFamily="18" charset="0"/>
              </a:rPr>
              <a:t>cost of control devices</a:t>
            </a:r>
            <a:endParaRPr lang="pl-PL" altLang="pl-PL" sz="2400" dirty="0"/>
          </a:p>
          <a:p>
            <a:pPr>
              <a:lnSpc>
                <a:spcPct val="90000"/>
              </a:lnSpc>
              <a:spcBef>
                <a:spcPct val="5000"/>
              </a:spcBef>
            </a:pPr>
            <a:r>
              <a:rPr lang="en-GB" altLang="pl-PL" sz="2400" dirty="0">
                <a:cs typeface="Times New Roman" pitchFamily="18" charset="0"/>
              </a:rPr>
              <a:t>impact of the selected structure on quality of signals transmitted through the network</a:t>
            </a:r>
            <a:endParaRPr lang="pl-PL" altLang="pl-PL" sz="2400" dirty="0"/>
          </a:p>
          <a:p>
            <a:pPr>
              <a:lnSpc>
                <a:spcPct val="90000"/>
              </a:lnSpc>
              <a:spcBef>
                <a:spcPct val="5000"/>
              </a:spcBef>
            </a:pPr>
            <a:r>
              <a:rPr lang="en-GB" altLang="pl-PL" sz="2400" dirty="0">
                <a:cs typeface="Times New Roman" pitchFamily="18" charset="0"/>
              </a:rPr>
              <a:t>range of allowed signal delays</a:t>
            </a:r>
            <a:endParaRPr lang="pl-PL" altLang="pl-PL" sz="2400" dirty="0"/>
          </a:p>
          <a:p>
            <a:pPr>
              <a:lnSpc>
                <a:spcPct val="90000"/>
              </a:lnSpc>
              <a:spcBef>
                <a:spcPct val="5000"/>
              </a:spcBef>
            </a:pPr>
            <a:r>
              <a:rPr lang="en-GB" altLang="pl-PL" sz="2400" dirty="0">
                <a:cs typeface="Times New Roman" pitchFamily="18" charset="0"/>
              </a:rPr>
              <a:t>range of network's capacity</a:t>
            </a:r>
            <a:endParaRPr lang="pl-PL" altLang="pl-PL" sz="2400" dirty="0"/>
          </a:p>
          <a:p>
            <a:pPr>
              <a:lnSpc>
                <a:spcPct val="90000"/>
              </a:lnSpc>
              <a:spcBef>
                <a:spcPct val="5000"/>
              </a:spcBef>
            </a:pPr>
            <a:r>
              <a:rPr lang="en-GB" altLang="pl-PL" sz="2400" dirty="0">
                <a:cs typeface="Times New Roman" pitchFamily="18" charset="0"/>
              </a:rPr>
              <a:t>ease of capacity expansion</a:t>
            </a:r>
            <a:endParaRPr lang="pl-PL" altLang="pl-PL" sz="2400" dirty="0"/>
          </a:p>
          <a:p>
            <a:pPr>
              <a:lnSpc>
                <a:spcPct val="90000"/>
              </a:lnSpc>
              <a:spcBef>
                <a:spcPct val="5000"/>
              </a:spcBef>
            </a:pPr>
            <a:r>
              <a:rPr lang="en-GB" altLang="pl-PL" sz="2400" dirty="0">
                <a:cs typeface="Times New Roman" pitchFamily="18" charset="0"/>
              </a:rPr>
              <a:t>reliability</a:t>
            </a:r>
            <a:endParaRPr lang="pl-PL" altLang="pl-PL" sz="2400" dirty="0"/>
          </a:p>
          <a:p>
            <a:pPr>
              <a:lnSpc>
                <a:spcPct val="90000"/>
              </a:lnSpc>
              <a:spcBef>
                <a:spcPct val="5000"/>
              </a:spcBef>
            </a:pPr>
            <a:r>
              <a:rPr lang="en-GB" altLang="pl-PL" sz="2400" dirty="0">
                <a:cs typeface="Times New Roman" pitchFamily="18" charset="0"/>
              </a:rPr>
              <a:t>testability</a:t>
            </a:r>
            <a:endParaRPr lang="pl-PL" altLang="pl-PL" sz="2400" dirty="0"/>
          </a:p>
          <a:p>
            <a:pPr>
              <a:lnSpc>
                <a:spcPct val="90000"/>
              </a:lnSpc>
              <a:spcBef>
                <a:spcPct val="5000"/>
              </a:spcBef>
            </a:pPr>
            <a:r>
              <a:rPr lang="en-GB" altLang="pl-PL" sz="2400" dirty="0">
                <a:cs typeface="Times New Roman" pitchFamily="18" charset="0"/>
              </a:rPr>
              <a:t>traffic characteristics</a:t>
            </a:r>
            <a:endParaRPr lang="pl-PL" altLang="pl-PL" sz="2400" dirty="0"/>
          </a:p>
          <a:p>
            <a:pPr>
              <a:lnSpc>
                <a:spcPct val="90000"/>
              </a:lnSpc>
              <a:spcBef>
                <a:spcPct val="5000"/>
              </a:spcBef>
            </a:pPr>
            <a:r>
              <a:rPr lang="en-GB" altLang="pl-PL" sz="2400" dirty="0">
                <a:cs typeface="Times New Roman" pitchFamily="18" charset="0"/>
              </a:rPr>
              <a:t>ease of manufacturing (regularity of the structure, simple wiring, component unification)</a:t>
            </a:r>
          </a:p>
        </p:txBody>
      </p:sp>
      <p:sp>
        <p:nvSpPr>
          <p:cNvPr id="32773" name="Rectangle 5"/>
          <p:cNvSpPr>
            <a:spLocks noGrp="1" noChangeArrowheads="1"/>
          </p:cNvSpPr>
          <p:nvPr>
            <p:ph type="title"/>
          </p:nvPr>
        </p:nvSpPr>
        <p:spPr>
          <a:xfrm>
            <a:off x="1403648" y="269776"/>
            <a:ext cx="6311602" cy="1143000"/>
          </a:xfrm>
        </p:spPr>
        <p:txBody>
          <a:bodyPr/>
          <a:lstStyle/>
          <a:p>
            <a:r>
              <a:rPr lang="en-US" altLang="pl-PL" dirty="0"/>
              <a:t>Switching Network Selection</a:t>
            </a:r>
          </a:p>
        </p:txBody>
      </p:sp>
    </p:spTree>
    <p:extLst>
      <p:ext uri="{BB962C8B-B14F-4D97-AF65-F5344CB8AC3E}">
        <p14:creationId xmlns:p14="http://schemas.microsoft.com/office/powerpoint/2010/main" val="200914646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wipe(left)">
                                      <p:cBhvr>
                                        <p:cTn id="7" dur="500"/>
                                        <p:tgtEl>
                                          <p:spTgt spid="327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2771">
                                            <p:txEl>
                                              <p:pRg st="1" end="1"/>
                                            </p:txEl>
                                          </p:spTgt>
                                        </p:tgtEl>
                                        <p:attrNameLst>
                                          <p:attrName>style.visibility</p:attrName>
                                        </p:attrNameLst>
                                      </p:cBhvr>
                                      <p:to>
                                        <p:strVal val="visible"/>
                                      </p:to>
                                    </p:set>
                                    <p:animEffect transition="in" filter="wipe(left)">
                                      <p:cBhvr>
                                        <p:cTn id="12" dur="500"/>
                                        <p:tgtEl>
                                          <p:spTgt spid="3277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2771">
                                            <p:txEl>
                                              <p:pRg st="2" end="2"/>
                                            </p:txEl>
                                          </p:spTgt>
                                        </p:tgtEl>
                                        <p:attrNameLst>
                                          <p:attrName>style.visibility</p:attrName>
                                        </p:attrNameLst>
                                      </p:cBhvr>
                                      <p:to>
                                        <p:strVal val="visible"/>
                                      </p:to>
                                    </p:set>
                                    <p:animEffect transition="in" filter="wipe(left)">
                                      <p:cBhvr>
                                        <p:cTn id="17" dur="500"/>
                                        <p:tgtEl>
                                          <p:spTgt spid="3277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2771">
                                            <p:txEl>
                                              <p:pRg st="3" end="3"/>
                                            </p:txEl>
                                          </p:spTgt>
                                        </p:tgtEl>
                                        <p:attrNameLst>
                                          <p:attrName>style.visibility</p:attrName>
                                        </p:attrNameLst>
                                      </p:cBhvr>
                                      <p:to>
                                        <p:strVal val="visible"/>
                                      </p:to>
                                    </p:set>
                                    <p:animEffect transition="in" filter="wipe(left)">
                                      <p:cBhvr>
                                        <p:cTn id="22" dur="500"/>
                                        <p:tgtEl>
                                          <p:spTgt spid="3277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2771">
                                            <p:txEl>
                                              <p:pRg st="4" end="4"/>
                                            </p:txEl>
                                          </p:spTgt>
                                        </p:tgtEl>
                                        <p:attrNameLst>
                                          <p:attrName>style.visibility</p:attrName>
                                        </p:attrNameLst>
                                      </p:cBhvr>
                                      <p:to>
                                        <p:strVal val="visible"/>
                                      </p:to>
                                    </p:set>
                                    <p:animEffect transition="in" filter="wipe(left)">
                                      <p:cBhvr>
                                        <p:cTn id="27" dur="500"/>
                                        <p:tgtEl>
                                          <p:spTgt spid="3277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2771">
                                            <p:txEl>
                                              <p:pRg st="5" end="5"/>
                                            </p:txEl>
                                          </p:spTgt>
                                        </p:tgtEl>
                                        <p:attrNameLst>
                                          <p:attrName>style.visibility</p:attrName>
                                        </p:attrNameLst>
                                      </p:cBhvr>
                                      <p:to>
                                        <p:strVal val="visible"/>
                                      </p:to>
                                    </p:set>
                                    <p:animEffect transition="in" filter="wipe(left)">
                                      <p:cBhvr>
                                        <p:cTn id="32" dur="500"/>
                                        <p:tgtEl>
                                          <p:spTgt spid="3277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2771">
                                            <p:txEl>
                                              <p:pRg st="6" end="6"/>
                                            </p:txEl>
                                          </p:spTgt>
                                        </p:tgtEl>
                                        <p:attrNameLst>
                                          <p:attrName>style.visibility</p:attrName>
                                        </p:attrNameLst>
                                      </p:cBhvr>
                                      <p:to>
                                        <p:strVal val="visible"/>
                                      </p:to>
                                    </p:set>
                                    <p:animEffect transition="in" filter="wipe(left)">
                                      <p:cBhvr>
                                        <p:cTn id="37" dur="500"/>
                                        <p:tgtEl>
                                          <p:spTgt spid="32771">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2771">
                                            <p:txEl>
                                              <p:pRg st="7" end="7"/>
                                            </p:txEl>
                                          </p:spTgt>
                                        </p:tgtEl>
                                        <p:attrNameLst>
                                          <p:attrName>style.visibility</p:attrName>
                                        </p:attrNameLst>
                                      </p:cBhvr>
                                      <p:to>
                                        <p:strVal val="visible"/>
                                      </p:to>
                                    </p:set>
                                    <p:animEffect transition="in" filter="wipe(left)">
                                      <p:cBhvr>
                                        <p:cTn id="42" dur="500"/>
                                        <p:tgtEl>
                                          <p:spTgt spid="32771">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2771">
                                            <p:txEl>
                                              <p:pRg st="8" end="8"/>
                                            </p:txEl>
                                          </p:spTgt>
                                        </p:tgtEl>
                                        <p:attrNameLst>
                                          <p:attrName>style.visibility</p:attrName>
                                        </p:attrNameLst>
                                      </p:cBhvr>
                                      <p:to>
                                        <p:strVal val="visible"/>
                                      </p:to>
                                    </p:set>
                                    <p:animEffect transition="in" filter="wipe(left)">
                                      <p:cBhvr>
                                        <p:cTn id="47" dur="500"/>
                                        <p:tgtEl>
                                          <p:spTgt spid="32771">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2771">
                                            <p:txEl>
                                              <p:pRg st="9" end="9"/>
                                            </p:txEl>
                                          </p:spTgt>
                                        </p:tgtEl>
                                        <p:attrNameLst>
                                          <p:attrName>style.visibility</p:attrName>
                                        </p:attrNameLst>
                                      </p:cBhvr>
                                      <p:to>
                                        <p:strVal val="visible"/>
                                      </p:to>
                                    </p:set>
                                    <p:animEffect transition="in" filter="wipe(left)">
                                      <p:cBhvr>
                                        <p:cTn id="52" dur="500"/>
                                        <p:tgtEl>
                                          <p:spTgt spid="32771">
                                            <p:txEl>
                                              <p:pRg st="9" end="9"/>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2771">
                                            <p:txEl>
                                              <p:pRg st="10" end="10"/>
                                            </p:txEl>
                                          </p:spTgt>
                                        </p:tgtEl>
                                        <p:attrNameLst>
                                          <p:attrName>style.visibility</p:attrName>
                                        </p:attrNameLst>
                                      </p:cBhvr>
                                      <p:to>
                                        <p:strVal val="visible"/>
                                      </p:to>
                                    </p:set>
                                    <p:animEffect transition="in" filter="wipe(left)">
                                      <p:cBhvr>
                                        <p:cTn id="57" dur="500"/>
                                        <p:tgtEl>
                                          <p:spTgt spid="32771">
                                            <p:txEl>
                                              <p:pRg st="10" end="1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2771">
                                            <p:txEl>
                                              <p:pRg st="11" end="11"/>
                                            </p:txEl>
                                          </p:spTgt>
                                        </p:tgtEl>
                                        <p:attrNameLst>
                                          <p:attrName>style.visibility</p:attrName>
                                        </p:attrNameLst>
                                      </p:cBhvr>
                                      <p:to>
                                        <p:strVal val="visible"/>
                                      </p:to>
                                    </p:set>
                                    <p:animEffect transition="in" filter="wipe(left)">
                                      <p:cBhvr>
                                        <p:cTn id="62" dur="500"/>
                                        <p:tgtEl>
                                          <p:spTgt spid="32771">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30" name="Rectangle 70"/>
          <p:cNvSpPr>
            <a:spLocks noGrp="1" noChangeArrowheads="1"/>
          </p:cNvSpPr>
          <p:nvPr>
            <p:ph type="title"/>
          </p:nvPr>
        </p:nvSpPr>
        <p:spPr>
          <a:xfrm>
            <a:off x="1547813" y="332656"/>
            <a:ext cx="7138987" cy="941388"/>
          </a:xfrm>
        </p:spPr>
        <p:txBody>
          <a:bodyPr/>
          <a:lstStyle/>
          <a:p>
            <a:r>
              <a:rPr lang="en-US" altLang="pl-PL" sz="2400" dirty="0"/>
              <a:t>Switching System Controlled </a:t>
            </a:r>
            <a:br>
              <a:rPr lang="en-US" altLang="pl-PL" sz="2400" dirty="0"/>
            </a:br>
            <a:r>
              <a:rPr lang="en-US" altLang="pl-PL" sz="2400" dirty="0"/>
              <a:t>by a Single Processor</a:t>
            </a:r>
          </a:p>
        </p:txBody>
      </p:sp>
      <p:grpSp>
        <p:nvGrpSpPr>
          <p:cNvPr id="143459" name="Group 99"/>
          <p:cNvGrpSpPr>
            <a:grpSpLocks/>
          </p:cNvGrpSpPr>
          <p:nvPr/>
        </p:nvGrpSpPr>
        <p:grpSpPr bwMode="auto">
          <a:xfrm>
            <a:off x="528638" y="2020888"/>
            <a:ext cx="7105650" cy="4017962"/>
            <a:chOff x="333" y="1273"/>
            <a:chExt cx="4476" cy="2531"/>
          </a:xfrm>
        </p:grpSpPr>
        <p:sp>
          <p:nvSpPr>
            <p:cNvPr id="143362" name="Rectangle 2"/>
            <p:cNvSpPr>
              <a:spLocks noChangeArrowheads="1"/>
            </p:cNvSpPr>
            <p:nvPr/>
          </p:nvSpPr>
          <p:spPr bwMode="auto">
            <a:xfrm>
              <a:off x="1962" y="1273"/>
              <a:ext cx="1338" cy="761"/>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grpSp>
          <p:nvGrpSpPr>
            <p:cNvPr id="143363" name="Group 3"/>
            <p:cNvGrpSpPr>
              <a:grpSpLocks/>
            </p:cNvGrpSpPr>
            <p:nvPr/>
          </p:nvGrpSpPr>
          <p:grpSpPr bwMode="auto">
            <a:xfrm>
              <a:off x="2106" y="2446"/>
              <a:ext cx="1050" cy="616"/>
              <a:chOff x="2282" y="2446"/>
              <a:chExt cx="1137" cy="616"/>
            </a:xfrm>
          </p:grpSpPr>
          <p:sp>
            <p:nvSpPr>
              <p:cNvPr id="143364" name="Rectangle 4"/>
              <p:cNvSpPr>
                <a:spLocks noChangeArrowheads="1"/>
              </p:cNvSpPr>
              <p:nvPr/>
            </p:nvSpPr>
            <p:spPr bwMode="auto">
              <a:xfrm>
                <a:off x="2282" y="2446"/>
                <a:ext cx="1137" cy="616"/>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3365" name="Rectangle 5"/>
              <p:cNvSpPr>
                <a:spLocks noChangeArrowheads="1"/>
              </p:cNvSpPr>
              <p:nvPr/>
            </p:nvSpPr>
            <p:spPr bwMode="auto">
              <a:xfrm>
                <a:off x="2510" y="2484"/>
                <a:ext cx="693" cy="231"/>
              </a:xfrm>
              <a:prstGeom prst="rect">
                <a:avLst/>
              </a:prstGeom>
              <a:noFill/>
              <a:ln>
                <a:noFill/>
              </a:ln>
              <a:effectLst/>
              <a:extLs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dirty="0">
                    <a:solidFill>
                      <a:srgbClr val="000000"/>
                    </a:solidFill>
                    <a:latin typeface="+mn-lt"/>
                  </a:rPr>
                  <a:t>Central</a:t>
                </a:r>
              </a:p>
            </p:txBody>
          </p:sp>
          <p:sp>
            <p:nvSpPr>
              <p:cNvPr id="143366" name="Rectangle 6"/>
              <p:cNvSpPr>
                <a:spLocks noChangeArrowheads="1"/>
              </p:cNvSpPr>
              <p:nvPr/>
            </p:nvSpPr>
            <p:spPr bwMode="auto">
              <a:xfrm>
                <a:off x="2415" y="2723"/>
                <a:ext cx="887" cy="231"/>
              </a:xfrm>
              <a:prstGeom prst="rect">
                <a:avLst/>
              </a:prstGeom>
              <a:noFill/>
              <a:ln>
                <a:noFill/>
              </a:ln>
              <a:effectLst/>
              <a:extLs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mn-lt"/>
                  </a:rPr>
                  <a:t>processor</a:t>
                </a:r>
              </a:p>
            </p:txBody>
          </p:sp>
        </p:grpSp>
        <p:sp>
          <p:nvSpPr>
            <p:cNvPr id="143367" name="Rectangle 7"/>
            <p:cNvSpPr>
              <a:spLocks noChangeArrowheads="1"/>
            </p:cNvSpPr>
            <p:nvPr/>
          </p:nvSpPr>
          <p:spPr bwMode="auto">
            <a:xfrm>
              <a:off x="1482" y="3284"/>
              <a:ext cx="1051" cy="520"/>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3368" name="Rectangle 8"/>
            <p:cNvSpPr>
              <a:spLocks noChangeArrowheads="1"/>
            </p:cNvSpPr>
            <p:nvPr/>
          </p:nvSpPr>
          <p:spPr bwMode="auto">
            <a:xfrm>
              <a:off x="2730" y="3284"/>
              <a:ext cx="1050" cy="520"/>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3369" name="Rectangle 9"/>
            <p:cNvSpPr>
              <a:spLocks noChangeArrowheads="1"/>
            </p:cNvSpPr>
            <p:nvPr/>
          </p:nvSpPr>
          <p:spPr bwMode="auto">
            <a:xfrm>
              <a:off x="3689" y="1512"/>
              <a:ext cx="474" cy="282"/>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3370" name="Line 10"/>
            <p:cNvSpPr>
              <a:spLocks noChangeShapeType="1"/>
            </p:cNvSpPr>
            <p:nvPr/>
          </p:nvSpPr>
          <p:spPr bwMode="auto">
            <a:xfrm flipH="1">
              <a:off x="3305" y="1656"/>
              <a:ext cx="384"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3371" name="Rectangle 11"/>
            <p:cNvSpPr>
              <a:spLocks noChangeArrowheads="1"/>
            </p:cNvSpPr>
            <p:nvPr/>
          </p:nvSpPr>
          <p:spPr bwMode="auto">
            <a:xfrm>
              <a:off x="1099" y="1512"/>
              <a:ext cx="475" cy="282"/>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3372" name="Line 12"/>
            <p:cNvSpPr>
              <a:spLocks noChangeShapeType="1"/>
            </p:cNvSpPr>
            <p:nvPr/>
          </p:nvSpPr>
          <p:spPr bwMode="auto">
            <a:xfrm>
              <a:off x="1579" y="1656"/>
              <a:ext cx="384"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3373" name="Rectangle 13"/>
            <p:cNvSpPr>
              <a:spLocks noChangeArrowheads="1"/>
            </p:cNvSpPr>
            <p:nvPr/>
          </p:nvSpPr>
          <p:spPr bwMode="auto">
            <a:xfrm>
              <a:off x="2226" y="1359"/>
              <a:ext cx="82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mn-lt"/>
                </a:rPr>
                <a:t>Switching</a:t>
              </a:r>
            </a:p>
          </p:txBody>
        </p:sp>
        <p:sp>
          <p:nvSpPr>
            <p:cNvPr id="143374" name="Rectangle 14"/>
            <p:cNvSpPr>
              <a:spLocks noChangeArrowheads="1"/>
            </p:cNvSpPr>
            <p:nvPr/>
          </p:nvSpPr>
          <p:spPr bwMode="auto">
            <a:xfrm>
              <a:off x="2284" y="1599"/>
              <a:ext cx="7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mn-lt"/>
                </a:rPr>
                <a:t>network</a:t>
              </a:r>
            </a:p>
          </p:txBody>
        </p:sp>
        <p:sp>
          <p:nvSpPr>
            <p:cNvPr id="143375" name="Rectangle 15"/>
            <p:cNvSpPr>
              <a:spLocks noChangeArrowheads="1"/>
            </p:cNvSpPr>
            <p:nvPr/>
          </p:nvSpPr>
          <p:spPr bwMode="auto">
            <a:xfrm>
              <a:off x="1189" y="1515"/>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mn-lt"/>
                </a:rPr>
                <a:t>LU</a:t>
              </a:r>
            </a:p>
          </p:txBody>
        </p:sp>
        <p:sp>
          <p:nvSpPr>
            <p:cNvPr id="143376" name="Rectangle 16"/>
            <p:cNvSpPr>
              <a:spLocks noChangeArrowheads="1"/>
            </p:cNvSpPr>
            <p:nvPr/>
          </p:nvSpPr>
          <p:spPr bwMode="auto">
            <a:xfrm>
              <a:off x="3837" y="15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mn-lt"/>
                </a:rPr>
                <a:t>J</a:t>
              </a:r>
            </a:p>
          </p:txBody>
        </p:sp>
        <p:sp>
          <p:nvSpPr>
            <p:cNvPr id="143377" name="Line 17"/>
            <p:cNvSpPr>
              <a:spLocks noChangeShapeType="1"/>
            </p:cNvSpPr>
            <p:nvPr/>
          </p:nvSpPr>
          <p:spPr bwMode="auto">
            <a:xfrm>
              <a:off x="645" y="1656"/>
              <a:ext cx="452"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3378" name="Line 18"/>
            <p:cNvSpPr>
              <a:spLocks noChangeShapeType="1"/>
            </p:cNvSpPr>
            <p:nvPr/>
          </p:nvSpPr>
          <p:spPr bwMode="auto">
            <a:xfrm>
              <a:off x="4168" y="1656"/>
              <a:ext cx="623"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3380" name="Rectangle 20"/>
            <p:cNvSpPr>
              <a:spLocks noChangeArrowheads="1"/>
            </p:cNvSpPr>
            <p:nvPr/>
          </p:nvSpPr>
          <p:spPr bwMode="auto">
            <a:xfrm>
              <a:off x="1555" y="3274"/>
              <a:ext cx="920"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endParaRPr lang="en-US" altLang="pl-PL" sz="1400">
                <a:solidFill>
                  <a:srgbClr val="000000"/>
                </a:solidFill>
                <a:latin typeface="+mn-lt"/>
              </a:endParaRPr>
            </a:p>
            <a:p>
              <a:pPr algn="ctr" eaLnBrk="0" hangingPunct="0"/>
              <a:r>
                <a:rPr lang="en-US" altLang="pl-PL">
                  <a:solidFill>
                    <a:srgbClr val="000000"/>
                  </a:solidFill>
                  <a:latin typeface="+mn-lt"/>
                </a:rPr>
                <a:t>Peripherals</a:t>
              </a:r>
            </a:p>
          </p:txBody>
        </p:sp>
        <p:sp>
          <p:nvSpPr>
            <p:cNvPr id="143381" name="Rectangle 21"/>
            <p:cNvSpPr>
              <a:spLocks noChangeArrowheads="1"/>
            </p:cNvSpPr>
            <p:nvPr/>
          </p:nvSpPr>
          <p:spPr bwMode="auto">
            <a:xfrm>
              <a:off x="1906" y="3513"/>
              <a:ext cx="114"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endParaRPr lang="en-US" altLang="pl-PL">
                <a:solidFill>
                  <a:srgbClr val="000000"/>
                </a:solidFill>
                <a:latin typeface="Tahoma" pitchFamily="34" charset="0"/>
              </a:endParaRPr>
            </a:p>
          </p:txBody>
        </p:sp>
        <p:sp>
          <p:nvSpPr>
            <p:cNvPr id="143382" name="Rectangle 22"/>
            <p:cNvSpPr>
              <a:spLocks noChangeArrowheads="1"/>
            </p:cNvSpPr>
            <p:nvPr/>
          </p:nvSpPr>
          <p:spPr bwMode="auto">
            <a:xfrm>
              <a:off x="2909" y="3418"/>
              <a:ext cx="70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mn-lt"/>
                </a:rPr>
                <a:t>Memory</a:t>
              </a:r>
            </a:p>
          </p:txBody>
        </p:sp>
        <p:sp>
          <p:nvSpPr>
            <p:cNvPr id="143383" name="Line 23"/>
            <p:cNvSpPr>
              <a:spLocks noChangeShapeType="1"/>
            </p:cNvSpPr>
            <p:nvPr/>
          </p:nvSpPr>
          <p:spPr bwMode="auto">
            <a:xfrm flipH="1">
              <a:off x="2633" y="2040"/>
              <a:ext cx="1" cy="404"/>
            </a:xfrm>
            <a:prstGeom prst="line">
              <a:avLst/>
            </a:prstGeom>
            <a:noFill/>
            <a:ln w="19050">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3391" name="Line 31"/>
            <p:cNvSpPr>
              <a:spLocks noChangeShapeType="1"/>
            </p:cNvSpPr>
            <p:nvPr/>
          </p:nvSpPr>
          <p:spPr bwMode="auto">
            <a:xfrm>
              <a:off x="2343" y="3067"/>
              <a:ext cx="0" cy="215"/>
            </a:xfrm>
            <a:prstGeom prst="line">
              <a:avLst/>
            </a:prstGeom>
            <a:noFill/>
            <a:ln w="19050">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3399" name="Line 39"/>
            <p:cNvSpPr>
              <a:spLocks noChangeShapeType="1"/>
            </p:cNvSpPr>
            <p:nvPr/>
          </p:nvSpPr>
          <p:spPr bwMode="auto">
            <a:xfrm>
              <a:off x="2925" y="3067"/>
              <a:ext cx="0" cy="215"/>
            </a:xfrm>
            <a:prstGeom prst="line">
              <a:avLst/>
            </a:prstGeom>
            <a:noFill/>
            <a:ln w="19050">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3406" name="Line 46"/>
            <p:cNvSpPr>
              <a:spLocks noChangeShapeType="1"/>
            </p:cNvSpPr>
            <p:nvPr/>
          </p:nvSpPr>
          <p:spPr bwMode="auto">
            <a:xfrm>
              <a:off x="1340" y="1800"/>
              <a:ext cx="0" cy="957"/>
            </a:xfrm>
            <a:prstGeom prst="line">
              <a:avLst/>
            </a:prstGeom>
            <a:noFill/>
            <a:ln w="19050">
              <a:solidFill>
                <a:srgbClr val="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3407" name="Line 47"/>
            <p:cNvSpPr>
              <a:spLocks noChangeShapeType="1"/>
            </p:cNvSpPr>
            <p:nvPr/>
          </p:nvSpPr>
          <p:spPr bwMode="auto">
            <a:xfrm>
              <a:off x="1340" y="2757"/>
              <a:ext cx="767" cy="0"/>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3408" name="Line 48"/>
            <p:cNvSpPr>
              <a:spLocks noChangeShapeType="1"/>
            </p:cNvSpPr>
            <p:nvPr/>
          </p:nvSpPr>
          <p:spPr bwMode="auto">
            <a:xfrm>
              <a:off x="3928" y="1800"/>
              <a:ext cx="0" cy="957"/>
            </a:xfrm>
            <a:prstGeom prst="line">
              <a:avLst/>
            </a:prstGeom>
            <a:noFill/>
            <a:ln w="19050">
              <a:solidFill>
                <a:srgbClr val="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3409" name="Line 49"/>
            <p:cNvSpPr>
              <a:spLocks noChangeShapeType="1"/>
            </p:cNvSpPr>
            <p:nvPr/>
          </p:nvSpPr>
          <p:spPr bwMode="auto">
            <a:xfrm flipH="1">
              <a:off x="3161" y="2757"/>
              <a:ext cx="767" cy="0"/>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3422" name="Rectangle 62"/>
            <p:cNvSpPr>
              <a:spLocks noChangeArrowheads="1"/>
            </p:cNvSpPr>
            <p:nvPr/>
          </p:nvSpPr>
          <p:spPr bwMode="auto">
            <a:xfrm>
              <a:off x="4211" y="1359"/>
              <a:ext cx="59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solidFill>
                    <a:srgbClr val="000000"/>
                  </a:solidFill>
                  <a:latin typeface="+mn-lt"/>
                </a:rPr>
                <a:t>Trunks</a:t>
              </a:r>
            </a:p>
          </p:txBody>
        </p:sp>
        <p:sp>
          <p:nvSpPr>
            <p:cNvPr id="143423" name="Rectangle 63"/>
            <p:cNvSpPr>
              <a:spLocks noChangeArrowheads="1"/>
            </p:cNvSpPr>
            <p:nvPr/>
          </p:nvSpPr>
          <p:spPr bwMode="auto">
            <a:xfrm>
              <a:off x="4211" y="1694"/>
              <a:ext cx="114"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endParaRPr lang="en-US" altLang="pl-PL">
                <a:solidFill>
                  <a:srgbClr val="000000"/>
                </a:solidFill>
                <a:latin typeface="Tahoma" pitchFamily="34" charset="0"/>
              </a:endParaRPr>
            </a:p>
          </p:txBody>
        </p:sp>
        <p:grpSp>
          <p:nvGrpSpPr>
            <p:cNvPr id="143432" name="Group 72"/>
            <p:cNvGrpSpPr>
              <a:grpSpLocks/>
            </p:cNvGrpSpPr>
            <p:nvPr/>
          </p:nvGrpSpPr>
          <p:grpSpPr bwMode="auto">
            <a:xfrm>
              <a:off x="333" y="1515"/>
              <a:ext cx="432" cy="308"/>
              <a:chOff x="1680" y="720"/>
              <a:chExt cx="2317" cy="1764"/>
            </a:xfrm>
          </p:grpSpPr>
          <p:sp>
            <p:nvSpPr>
              <p:cNvPr id="143433" name="Freeform 73"/>
              <p:cNvSpPr>
                <a:spLocks/>
              </p:cNvSpPr>
              <p:nvPr/>
            </p:nvSpPr>
            <p:spPr bwMode="auto">
              <a:xfrm>
                <a:off x="1939" y="755"/>
                <a:ext cx="1987" cy="1482"/>
              </a:xfrm>
              <a:custGeom>
                <a:avLst/>
                <a:gdLst>
                  <a:gd name="T0" fmla="*/ 52 w 169"/>
                  <a:gd name="T1" fmla="*/ 10 h 126"/>
                  <a:gd name="T2" fmla="*/ 46 w 169"/>
                  <a:gd name="T3" fmla="*/ 4 h 126"/>
                  <a:gd name="T4" fmla="*/ 17 w 169"/>
                  <a:gd name="T5" fmla="*/ 7 h 126"/>
                  <a:gd name="T6" fmla="*/ 9 w 169"/>
                  <a:gd name="T7" fmla="*/ 15 h 126"/>
                  <a:gd name="T8" fmla="*/ 5 w 169"/>
                  <a:gd name="T9" fmla="*/ 59 h 126"/>
                  <a:gd name="T10" fmla="*/ 0 w 169"/>
                  <a:gd name="T11" fmla="*/ 102 h 126"/>
                  <a:gd name="T12" fmla="*/ 27 w 169"/>
                  <a:gd name="T13" fmla="*/ 125 h 126"/>
                  <a:gd name="T14" fmla="*/ 165 w 169"/>
                  <a:gd name="T15" fmla="*/ 121 h 126"/>
                  <a:gd name="T16" fmla="*/ 169 w 169"/>
                  <a:gd name="T17" fmla="*/ 98 h 126"/>
                  <a:gd name="T18" fmla="*/ 166 w 169"/>
                  <a:gd name="T19" fmla="*/ 17 h 126"/>
                  <a:gd name="T20" fmla="*/ 160 w 169"/>
                  <a:gd name="T21" fmla="*/ 14 h 126"/>
                  <a:gd name="T22" fmla="*/ 149 w 169"/>
                  <a:gd name="T23" fmla="*/ 13 h 126"/>
                  <a:gd name="T24" fmla="*/ 149 w 169"/>
                  <a:gd name="T25" fmla="*/ 3 h 126"/>
                  <a:gd name="T26" fmla="*/ 83 w 169"/>
                  <a:gd name="T27" fmla="*/ 1 h 126"/>
                  <a:gd name="T28" fmla="*/ 74 w 169"/>
                  <a:gd name="T29" fmla="*/ 6 h 126"/>
                  <a:gd name="T30" fmla="*/ 71 w 169"/>
                  <a:gd name="T31" fmla="*/ 14 h 126"/>
                  <a:gd name="T32" fmla="*/ 61 w 169"/>
                  <a:gd name="T33" fmla="*/ 16 h 126"/>
                  <a:gd name="T34" fmla="*/ 49 w 169"/>
                  <a:gd name="T35" fmla="*/ 16 h 126"/>
                  <a:gd name="T36" fmla="*/ 52 w 169"/>
                  <a:gd name="T37" fmla="*/ 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34" name="Freeform 74"/>
              <p:cNvSpPr>
                <a:spLocks/>
              </p:cNvSpPr>
              <p:nvPr/>
            </p:nvSpPr>
            <p:spPr bwMode="auto">
              <a:xfrm>
                <a:off x="2092" y="932"/>
                <a:ext cx="517" cy="1117"/>
              </a:xfrm>
              <a:custGeom>
                <a:avLst/>
                <a:gdLst>
                  <a:gd name="T0" fmla="*/ 39 w 44"/>
                  <a:gd name="T1" fmla="*/ 2 h 95"/>
                  <a:gd name="T2" fmla="*/ 33 w 44"/>
                  <a:gd name="T3" fmla="*/ 17 h 95"/>
                  <a:gd name="T4" fmla="*/ 30 w 44"/>
                  <a:gd name="T5" fmla="*/ 38 h 95"/>
                  <a:gd name="T6" fmla="*/ 32 w 44"/>
                  <a:gd name="T7" fmla="*/ 88 h 95"/>
                  <a:gd name="T8" fmla="*/ 32 w 44"/>
                  <a:gd name="T9" fmla="*/ 88 h 95"/>
                  <a:gd name="T10" fmla="*/ 33 w 44"/>
                  <a:gd name="T11" fmla="*/ 82 h 95"/>
                  <a:gd name="T12" fmla="*/ 33 w 44"/>
                  <a:gd name="T13" fmla="*/ 82 h 95"/>
                  <a:gd name="T14" fmla="*/ 33 w 44"/>
                  <a:gd name="T15" fmla="*/ 82 h 95"/>
                  <a:gd name="T16" fmla="*/ 36 w 44"/>
                  <a:gd name="T17" fmla="*/ 81 h 95"/>
                  <a:gd name="T18" fmla="*/ 36 w 44"/>
                  <a:gd name="T19" fmla="*/ 80 h 95"/>
                  <a:gd name="T20" fmla="*/ 34 w 44"/>
                  <a:gd name="T21" fmla="*/ 81 h 95"/>
                  <a:gd name="T22" fmla="*/ 35 w 44"/>
                  <a:gd name="T23" fmla="*/ 81 h 95"/>
                  <a:gd name="T24" fmla="*/ 22 w 44"/>
                  <a:gd name="T25" fmla="*/ 80 h 95"/>
                  <a:gd name="T26" fmla="*/ 8 w 44"/>
                  <a:gd name="T27" fmla="*/ 79 h 95"/>
                  <a:gd name="T28" fmla="*/ 0 w 44"/>
                  <a:gd name="T29" fmla="*/ 86 h 95"/>
                  <a:gd name="T30" fmla="*/ 7 w 44"/>
                  <a:gd name="T31" fmla="*/ 94 h 95"/>
                  <a:gd name="T32" fmla="*/ 6 w 44"/>
                  <a:gd name="T33" fmla="*/ 93 h 95"/>
                  <a:gd name="T34" fmla="*/ 23 w 44"/>
                  <a:gd name="T35" fmla="*/ 95 h 95"/>
                  <a:gd name="T36" fmla="*/ 39 w 44"/>
                  <a:gd name="T37" fmla="*/ 92 h 95"/>
                  <a:gd name="T38" fmla="*/ 39 w 44"/>
                  <a:gd name="T39" fmla="*/ 92 h 95"/>
                  <a:gd name="T40" fmla="*/ 42 w 44"/>
                  <a:gd name="T41" fmla="*/ 91 h 95"/>
                  <a:gd name="T42" fmla="*/ 42 w 44"/>
                  <a:gd name="T43" fmla="*/ 91 h 95"/>
                  <a:gd name="T44" fmla="*/ 42 w 44"/>
                  <a:gd name="T45" fmla="*/ 90 h 95"/>
                  <a:gd name="T46" fmla="*/ 43 w 44"/>
                  <a:gd name="T47" fmla="*/ 84 h 95"/>
                  <a:gd name="T48" fmla="*/ 43 w 44"/>
                  <a:gd name="T49" fmla="*/ 84 h 95"/>
                  <a:gd name="T50" fmla="*/ 43 w 44"/>
                  <a:gd name="T51" fmla="*/ 84 h 95"/>
                  <a:gd name="T52" fmla="*/ 40 w 44"/>
                  <a:gd name="T53" fmla="*/ 39 h 95"/>
                  <a:gd name="T54" fmla="*/ 43 w 44"/>
                  <a:gd name="T55" fmla="*/ 6 h 95"/>
                  <a:gd name="T56" fmla="*/ 42 w 44"/>
                  <a:gd name="T57" fmla="*/ 3 h 95"/>
                  <a:gd name="T58" fmla="*/ 41 w 44"/>
                  <a:gd name="T59" fmla="*/ 1 h 95"/>
                  <a:gd name="T60" fmla="*/ 39 w 44"/>
                  <a:gd name="T61"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35" name="Freeform 75"/>
              <p:cNvSpPr>
                <a:spLocks/>
              </p:cNvSpPr>
              <p:nvPr/>
            </p:nvSpPr>
            <p:spPr bwMode="auto">
              <a:xfrm>
                <a:off x="3703" y="943"/>
                <a:ext cx="94" cy="247"/>
              </a:xfrm>
              <a:custGeom>
                <a:avLst/>
                <a:gdLst>
                  <a:gd name="T0" fmla="*/ 5 w 8"/>
                  <a:gd name="T1" fmla="*/ 1 h 21"/>
                  <a:gd name="T2" fmla="*/ 0 w 8"/>
                  <a:gd name="T3" fmla="*/ 17 h 21"/>
                  <a:gd name="T4" fmla="*/ 3 w 8"/>
                  <a:gd name="T5" fmla="*/ 20 h 21"/>
                  <a:gd name="T6" fmla="*/ 6 w 8"/>
                  <a:gd name="T7" fmla="*/ 18 h 21"/>
                  <a:gd name="T8" fmla="*/ 8 w 8"/>
                  <a:gd name="T9" fmla="*/ 2 h 21"/>
                  <a:gd name="T10" fmla="*/ 7 w 8"/>
                  <a:gd name="T11" fmla="*/ 0 h 21"/>
                  <a:gd name="T12" fmla="*/ 5 w 8"/>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36" name="Freeform 76"/>
              <p:cNvSpPr>
                <a:spLocks/>
              </p:cNvSpPr>
              <p:nvPr/>
            </p:nvSpPr>
            <p:spPr bwMode="auto">
              <a:xfrm>
                <a:off x="3162" y="1189"/>
                <a:ext cx="129" cy="1022"/>
              </a:xfrm>
              <a:custGeom>
                <a:avLst/>
                <a:gdLst>
                  <a:gd name="T0" fmla="*/ 2 w 11"/>
                  <a:gd name="T1" fmla="*/ 3 h 87"/>
                  <a:gd name="T2" fmla="*/ 1 w 11"/>
                  <a:gd name="T3" fmla="*/ 12 h 87"/>
                  <a:gd name="T4" fmla="*/ 1 w 11"/>
                  <a:gd name="T5" fmla="*/ 33 h 87"/>
                  <a:gd name="T6" fmla="*/ 1 w 11"/>
                  <a:gd name="T7" fmla="*/ 83 h 87"/>
                  <a:gd name="T8" fmla="*/ 5 w 11"/>
                  <a:gd name="T9" fmla="*/ 87 h 87"/>
                  <a:gd name="T10" fmla="*/ 9 w 11"/>
                  <a:gd name="T11" fmla="*/ 83 h 87"/>
                  <a:gd name="T12" fmla="*/ 9 w 11"/>
                  <a:gd name="T13" fmla="*/ 4 h 87"/>
                  <a:gd name="T14" fmla="*/ 6 w 11"/>
                  <a:gd name="T15" fmla="*/ 0 h 87"/>
                  <a:gd name="T16" fmla="*/ 2 w 11"/>
                  <a:gd name="T17" fmla="*/ 3 h 87"/>
                  <a:gd name="T18" fmla="*/ 2 w 11"/>
                  <a:gd name="T19"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37" name="Freeform 77"/>
              <p:cNvSpPr>
                <a:spLocks/>
              </p:cNvSpPr>
              <p:nvPr/>
            </p:nvSpPr>
            <p:spPr bwMode="auto">
              <a:xfrm>
                <a:off x="2633" y="1474"/>
                <a:ext cx="423" cy="94"/>
              </a:xfrm>
              <a:custGeom>
                <a:avLst/>
                <a:gdLst>
                  <a:gd name="T0" fmla="*/ 1 w 36"/>
                  <a:gd name="T1" fmla="*/ 5 h 8"/>
                  <a:gd name="T2" fmla="*/ 21 w 36"/>
                  <a:gd name="T3" fmla="*/ 8 h 8"/>
                  <a:gd name="T4" fmla="*/ 34 w 36"/>
                  <a:gd name="T5" fmla="*/ 6 h 8"/>
                  <a:gd name="T6" fmla="*/ 36 w 36"/>
                  <a:gd name="T7" fmla="*/ 4 h 8"/>
                  <a:gd name="T8" fmla="*/ 34 w 36"/>
                  <a:gd name="T9" fmla="*/ 2 h 8"/>
                  <a:gd name="T10" fmla="*/ 12 w 36"/>
                  <a:gd name="T11" fmla="*/ 3 h 8"/>
                  <a:gd name="T12" fmla="*/ 1 w 36"/>
                  <a:gd name="T13" fmla="*/ 3 h 8"/>
                  <a:gd name="T14" fmla="*/ 0 w 36"/>
                  <a:gd name="T15" fmla="*/ 4 h 8"/>
                  <a:gd name="T16" fmla="*/ 1 w 36"/>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38" name="Freeform 78"/>
              <p:cNvSpPr>
                <a:spLocks/>
              </p:cNvSpPr>
              <p:nvPr/>
            </p:nvSpPr>
            <p:spPr bwMode="auto">
              <a:xfrm>
                <a:off x="2715" y="1544"/>
                <a:ext cx="317" cy="212"/>
              </a:xfrm>
              <a:custGeom>
                <a:avLst/>
                <a:gdLst>
                  <a:gd name="T0" fmla="*/ 16 w 27"/>
                  <a:gd name="T1" fmla="*/ 0 h 18"/>
                  <a:gd name="T2" fmla="*/ 9 w 27"/>
                  <a:gd name="T3" fmla="*/ 2 h 18"/>
                  <a:gd name="T4" fmla="*/ 3 w 27"/>
                  <a:gd name="T5" fmla="*/ 5 h 18"/>
                  <a:gd name="T6" fmla="*/ 4 w 27"/>
                  <a:gd name="T7" fmla="*/ 11 h 18"/>
                  <a:gd name="T8" fmla="*/ 1 w 27"/>
                  <a:gd name="T9" fmla="*/ 5 h 18"/>
                  <a:gd name="T10" fmla="*/ 0 w 27"/>
                  <a:gd name="T11" fmla="*/ 8 h 18"/>
                  <a:gd name="T12" fmla="*/ 4 w 27"/>
                  <a:gd name="T13" fmla="*/ 12 h 18"/>
                  <a:gd name="T14" fmla="*/ 7 w 27"/>
                  <a:gd name="T15" fmla="*/ 12 h 18"/>
                  <a:gd name="T16" fmla="*/ 19 w 27"/>
                  <a:gd name="T17" fmla="*/ 14 h 18"/>
                  <a:gd name="T18" fmla="*/ 19 w 27"/>
                  <a:gd name="T19" fmla="*/ 14 h 18"/>
                  <a:gd name="T20" fmla="*/ 17 w 27"/>
                  <a:gd name="T21" fmla="*/ 8 h 18"/>
                  <a:gd name="T22" fmla="*/ 18 w 27"/>
                  <a:gd name="T23" fmla="*/ 8 h 18"/>
                  <a:gd name="T24" fmla="*/ 15 w 27"/>
                  <a:gd name="T25" fmla="*/ 12 h 18"/>
                  <a:gd name="T26" fmla="*/ 14 w 27"/>
                  <a:gd name="T27" fmla="*/ 16 h 18"/>
                  <a:gd name="T28" fmla="*/ 18 w 27"/>
                  <a:gd name="T29" fmla="*/ 18 h 18"/>
                  <a:gd name="T30" fmla="*/ 24 w 27"/>
                  <a:gd name="T31" fmla="*/ 15 h 18"/>
                  <a:gd name="T32" fmla="*/ 26 w 27"/>
                  <a:gd name="T33" fmla="*/ 12 h 18"/>
                  <a:gd name="T34" fmla="*/ 26 w 27"/>
                  <a:gd name="T35" fmla="*/ 8 h 18"/>
                  <a:gd name="T36" fmla="*/ 24 w 27"/>
                  <a:gd name="T37" fmla="*/ 5 h 18"/>
                  <a:gd name="T38" fmla="*/ 24 w 27"/>
                  <a:gd name="T39" fmla="*/ 5 h 18"/>
                  <a:gd name="T40" fmla="*/ 10 w 27"/>
                  <a:gd name="T41" fmla="*/ 4 h 18"/>
                  <a:gd name="T42" fmla="*/ 4 w 27"/>
                  <a:gd name="T43" fmla="*/ 4 h 18"/>
                  <a:gd name="T44" fmla="*/ 7 w 27"/>
                  <a:gd name="T45" fmla="*/ 11 h 18"/>
                  <a:gd name="T46" fmla="*/ 7 w 27"/>
                  <a:gd name="T47" fmla="*/ 11 h 18"/>
                  <a:gd name="T48" fmla="*/ 5 w 27"/>
                  <a:gd name="T49" fmla="*/ 4 h 18"/>
                  <a:gd name="T50" fmla="*/ 8 w 27"/>
                  <a:gd name="T51" fmla="*/ 9 h 18"/>
                  <a:gd name="T52" fmla="*/ 17 w 27"/>
                  <a:gd name="T53" fmla="*/ 3 h 18"/>
                  <a:gd name="T54" fmla="*/ 18 w 27"/>
                  <a:gd name="T55" fmla="*/ 1 h 18"/>
                  <a:gd name="T56" fmla="*/ 16 w 27"/>
                  <a:gd name="T5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39" name="Freeform 79"/>
              <p:cNvSpPr>
                <a:spLocks/>
              </p:cNvSpPr>
              <p:nvPr/>
            </p:nvSpPr>
            <p:spPr bwMode="auto">
              <a:xfrm>
                <a:off x="2127" y="873"/>
                <a:ext cx="70" cy="858"/>
              </a:xfrm>
              <a:custGeom>
                <a:avLst/>
                <a:gdLst>
                  <a:gd name="T0" fmla="*/ 4 w 6"/>
                  <a:gd name="T1" fmla="*/ 1 h 73"/>
                  <a:gd name="T2" fmla="*/ 0 w 6"/>
                  <a:gd name="T3" fmla="*/ 33 h 73"/>
                  <a:gd name="T4" fmla="*/ 2 w 6"/>
                  <a:gd name="T5" fmla="*/ 72 h 73"/>
                  <a:gd name="T6" fmla="*/ 4 w 6"/>
                  <a:gd name="T7" fmla="*/ 73 h 73"/>
                  <a:gd name="T8" fmla="*/ 5 w 6"/>
                  <a:gd name="T9" fmla="*/ 72 h 73"/>
                  <a:gd name="T10" fmla="*/ 6 w 6"/>
                  <a:gd name="T11" fmla="*/ 1 h 73"/>
                  <a:gd name="T12" fmla="*/ 5 w 6"/>
                  <a:gd name="T13" fmla="*/ 0 h 73"/>
                  <a:gd name="T14" fmla="*/ 4 w 6"/>
                  <a:gd name="T15" fmla="*/ 1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40" name="Freeform 80"/>
              <p:cNvSpPr>
                <a:spLocks/>
              </p:cNvSpPr>
              <p:nvPr/>
            </p:nvSpPr>
            <p:spPr bwMode="auto">
              <a:xfrm>
                <a:off x="2668" y="943"/>
                <a:ext cx="153" cy="271"/>
              </a:xfrm>
              <a:custGeom>
                <a:avLst/>
                <a:gdLst>
                  <a:gd name="T0" fmla="*/ 3 w 13"/>
                  <a:gd name="T1" fmla="*/ 2 h 23"/>
                  <a:gd name="T2" fmla="*/ 6 w 13"/>
                  <a:gd name="T3" fmla="*/ 21 h 23"/>
                  <a:gd name="T4" fmla="*/ 11 w 13"/>
                  <a:gd name="T5" fmla="*/ 22 h 23"/>
                  <a:gd name="T6" fmla="*/ 12 w 13"/>
                  <a:gd name="T7" fmla="*/ 18 h 23"/>
                  <a:gd name="T8" fmla="*/ 6 w 13"/>
                  <a:gd name="T9" fmla="*/ 2 h 23"/>
                  <a:gd name="T10" fmla="*/ 4 w 13"/>
                  <a:gd name="T11" fmla="*/ 1 h 23"/>
                  <a:gd name="T12" fmla="*/ 3 w 13"/>
                  <a:gd name="T13" fmla="*/ 2 h 23"/>
                </a:gdLst>
                <a:ahLst/>
                <a:cxnLst>
                  <a:cxn ang="0">
                    <a:pos x="T0" y="T1"/>
                  </a:cxn>
                  <a:cxn ang="0">
                    <a:pos x="T2" y="T3"/>
                  </a:cxn>
                  <a:cxn ang="0">
                    <a:pos x="T4" y="T5"/>
                  </a:cxn>
                  <a:cxn ang="0">
                    <a:pos x="T6" y="T7"/>
                  </a:cxn>
                  <a:cxn ang="0">
                    <a:pos x="T8" y="T9"/>
                  </a:cxn>
                  <a:cxn ang="0">
                    <a:pos x="T10" y="T11"/>
                  </a:cxn>
                  <a:cxn ang="0">
                    <a:pos x="T12" y="T13"/>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41" name="Freeform 81"/>
              <p:cNvSpPr>
                <a:spLocks/>
              </p:cNvSpPr>
              <p:nvPr/>
            </p:nvSpPr>
            <p:spPr bwMode="auto">
              <a:xfrm>
                <a:off x="2962" y="896"/>
                <a:ext cx="599" cy="377"/>
              </a:xfrm>
              <a:custGeom>
                <a:avLst/>
                <a:gdLst>
                  <a:gd name="T0" fmla="*/ 2 w 51"/>
                  <a:gd name="T1" fmla="*/ 1 h 32"/>
                  <a:gd name="T2" fmla="*/ 0 w 51"/>
                  <a:gd name="T3" fmla="*/ 23 h 32"/>
                  <a:gd name="T4" fmla="*/ 12 w 51"/>
                  <a:gd name="T5" fmla="*/ 31 h 32"/>
                  <a:gd name="T6" fmla="*/ 48 w 51"/>
                  <a:gd name="T7" fmla="*/ 29 h 32"/>
                  <a:gd name="T8" fmla="*/ 50 w 51"/>
                  <a:gd name="T9" fmla="*/ 17 h 32"/>
                  <a:gd name="T10" fmla="*/ 50 w 51"/>
                  <a:gd name="T11" fmla="*/ 0 h 32"/>
                  <a:gd name="T12" fmla="*/ 2 w 51"/>
                  <a:gd name="T13" fmla="*/ 1 h 32"/>
                </a:gdLst>
                <a:ahLst/>
                <a:cxnLst>
                  <a:cxn ang="0">
                    <a:pos x="T0" y="T1"/>
                  </a:cxn>
                  <a:cxn ang="0">
                    <a:pos x="T2" y="T3"/>
                  </a:cxn>
                  <a:cxn ang="0">
                    <a:pos x="T4" y="T5"/>
                  </a:cxn>
                  <a:cxn ang="0">
                    <a:pos x="T6" y="T7"/>
                  </a:cxn>
                  <a:cxn ang="0">
                    <a:pos x="T8" y="T9"/>
                  </a:cxn>
                  <a:cxn ang="0">
                    <a:pos x="T10" y="T11"/>
                  </a:cxn>
                  <a:cxn ang="0">
                    <a:pos x="T12" y="T13"/>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42" name="Freeform 82"/>
              <p:cNvSpPr>
                <a:spLocks/>
              </p:cNvSpPr>
              <p:nvPr/>
            </p:nvSpPr>
            <p:spPr bwMode="auto">
              <a:xfrm>
                <a:off x="2574" y="720"/>
                <a:ext cx="1023" cy="482"/>
              </a:xfrm>
              <a:custGeom>
                <a:avLst/>
                <a:gdLst>
                  <a:gd name="T0" fmla="*/ 85 w 87"/>
                  <a:gd name="T1" fmla="*/ 5 h 41"/>
                  <a:gd name="T2" fmla="*/ 74 w 87"/>
                  <a:gd name="T3" fmla="*/ 1 h 41"/>
                  <a:gd name="T4" fmla="*/ 49 w 87"/>
                  <a:gd name="T5" fmla="*/ 0 h 41"/>
                  <a:gd name="T6" fmla="*/ 41 w 87"/>
                  <a:gd name="T7" fmla="*/ 0 h 41"/>
                  <a:gd name="T8" fmla="*/ 38 w 87"/>
                  <a:gd name="T9" fmla="*/ 0 h 41"/>
                  <a:gd name="T10" fmla="*/ 33 w 87"/>
                  <a:gd name="T11" fmla="*/ 0 h 41"/>
                  <a:gd name="T12" fmla="*/ 27 w 87"/>
                  <a:gd name="T13" fmla="*/ 1 h 41"/>
                  <a:gd name="T14" fmla="*/ 24 w 87"/>
                  <a:gd name="T15" fmla="*/ 1 h 41"/>
                  <a:gd name="T16" fmla="*/ 19 w 87"/>
                  <a:gd name="T17" fmla="*/ 1 h 41"/>
                  <a:gd name="T18" fmla="*/ 17 w 87"/>
                  <a:gd name="T19" fmla="*/ 2 h 41"/>
                  <a:gd name="T20" fmla="*/ 17 w 87"/>
                  <a:gd name="T21" fmla="*/ 5 h 41"/>
                  <a:gd name="T22" fmla="*/ 16 w 87"/>
                  <a:gd name="T23" fmla="*/ 10 h 41"/>
                  <a:gd name="T24" fmla="*/ 15 w 87"/>
                  <a:gd name="T25" fmla="*/ 18 h 41"/>
                  <a:gd name="T26" fmla="*/ 14 w 87"/>
                  <a:gd name="T27" fmla="*/ 17 h 41"/>
                  <a:gd name="T28" fmla="*/ 14 w 87"/>
                  <a:gd name="T29" fmla="*/ 17 h 41"/>
                  <a:gd name="T30" fmla="*/ 7 w 87"/>
                  <a:gd name="T31" fmla="*/ 17 h 41"/>
                  <a:gd name="T32" fmla="*/ 1 w 87"/>
                  <a:gd name="T33" fmla="*/ 19 h 41"/>
                  <a:gd name="T34" fmla="*/ 1 w 87"/>
                  <a:gd name="T35" fmla="*/ 21 h 41"/>
                  <a:gd name="T36" fmla="*/ 12 w 87"/>
                  <a:gd name="T37" fmla="*/ 21 h 41"/>
                  <a:gd name="T38" fmla="*/ 14 w 87"/>
                  <a:gd name="T39" fmla="*/ 19 h 41"/>
                  <a:gd name="T40" fmla="*/ 17 w 87"/>
                  <a:gd name="T41" fmla="*/ 30 h 41"/>
                  <a:gd name="T42" fmla="*/ 21 w 87"/>
                  <a:gd name="T43" fmla="*/ 38 h 41"/>
                  <a:gd name="T44" fmla="*/ 25 w 87"/>
                  <a:gd name="T45" fmla="*/ 39 h 41"/>
                  <a:gd name="T46" fmla="*/ 25 w 87"/>
                  <a:gd name="T47" fmla="*/ 32 h 41"/>
                  <a:gd name="T48" fmla="*/ 25 w 87"/>
                  <a:gd name="T49" fmla="*/ 22 h 41"/>
                  <a:gd name="T50" fmla="*/ 25 w 87"/>
                  <a:gd name="T51" fmla="*/ 12 h 41"/>
                  <a:gd name="T52" fmla="*/ 29 w 87"/>
                  <a:gd name="T53" fmla="*/ 10 h 41"/>
                  <a:gd name="T54" fmla="*/ 34 w 87"/>
                  <a:gd name="T55" fmla="*/ 10 h 41"/>
                  <a:gd name="T56" fmla="*/ 39 w 87"/>
                  <a:gd name="T57" fmla="*/ 10 h 41"/>
                  <a:gd name="T58" fmla="*/ 54 w 87"/>
                  <a:gd name="T59" fmla="*/ 8 h 41"/>
                  <a:gd name="T60" fmla="*/ 59 w 87"/>
                  <a:gd name="T61" fmla="*/ 8 h 41"/>
                  <a:gd name="T62" fmla="*/ 73 w 87"/>
                  <a:gd name="T63" fmla="*/ 8 h 41"/>
                  <a:gd name="T64" fmla="*/ 78 w 87"/>
                  <a:gd name="T65" fmla="*/ 8 h 41"/>
                  <a:gd name="T66" fmla="*/ 87 w 87"/>
                  <a:gd name="T67"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43" name="Freeform 83"/>
              <p:cNvSpPr>
                <a:spLocks/>
              </p:cNvSpPr>
              <p:nvPr/>
            </p:nvSpPr>
            <p:spPr bwMode="auto">
              <a:xfrm>
                <a:off x="3656" y="779"/>
                <a:ext cx="82" cy="494"/>
              </a:xfrm>
              <a:custGeom>
                <a:avLst/>
                <a:gdLst>
                  <a:gd name="T0" fmla="*/ 6 w 7"/>
                  <a:gd name="T1" fmla="*/ 6 h 42"/>
                  <a:gd name="T2" fmla="*/ 6 w 7"/>
                  <a:gd name="T3" fmla="*/ 3 h 42"/>
                  <a:gd name="T4" fmla="*/ 2 w 7"/>
                  <a:gd name="T5" fmla="*/ 0 h 42"/>
                  <a:gd name="T6" fmla="*/ 0 w 7"/>
                  <a:gd name="T7" fmla="*/ 11 h 42"/>
                  <a:gd name="T8" fmla="*/ 0 w 7"/>
                  <a:gd name="T9" fmla="*/ 25 h 42"/>
                  <a:gd name="T10" fmla="*/ 2 w 7"/>
                  <a:gd name="T11" fmla="*/ 37 h 42"/>
                  <a:gd name="T12" fmla="*/ 3 w 7"/>
                  <a:gd name="T13" fmla="*/ 42 h 42"/>
                  <a:gd name="T14" fmla="*/ 3 w 7"/>
                  <a:gd name="T15" fmla="*/ 42 h 42"/>
                  <a:gd name="T16" fmla="*/ 3 w 7"/>
                  <a:gd name="T17" fmla="*/ 41 h 42"/>
                  <a:gd name="T18" fmla="*/ 4 w 7"/>
                  <a:gd name="T19" fmla="*/ 38 h 42"/>
                  <a:gd name="T20" fmla="*/ 5 w 7"/>
                  <a:gd name="T21" fmla="*/ 35 h 42"/>
                  <a:gd name="T22" fmla="*/ 5 w 7"/>
                  <a:gd name="T23" fmla="*/ 28 h 42"/>
                  <a:gd name="T24" fmla="*/ 6 w 7"/>
                  <a:gd name="T25"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44" name="Freeform 84"/>
              <p:cNvSpPr>
                <a:spLocks/>
              </p:cNvSpPr>
              <p:nvPr/>
            </p:nvSpPr>
            <p:spPr bwMode="auto">
              <a:xfrm>
                <a:off x="2139" y="791"/>
                <a:ext cx="458" cy="1023"/>
              </a:xfrm>
              <a:custGeom>
                <a:avLst/>
                <a:gdLst>
                  <a:gd name="T0" fmla="*/ 36 w 39"/>
                  <a:gd name="T1" fmla="*/ 14 h 87"/>
                  <a:gd name="T2" fmla="*/ 37 w 39"/>
                  <a:gd name="T3" fmla="*/ 13 h 87"/>
                  <a:gd name="T4" fmla="*/ 39 w 39"/>
                  <a:gd name="T5" fmla="*/ 6 h 87"/>
                  <a:gd name="T6" fmla="*/ 39 w 39"/>
                  <a:gd name="T7" fmla="*/ 5 h 87"/>
                  <a:gd name="T8" fmla="*/ 39 w 39"/>
                  <a:gd name="T9" fmla="*/ 4 h 87"/>
                  <a:gd name="T10" fmla="*/ 36 w 39"/>
                  <a:gd name="T11" fmla="*/ 2 h 87"/>
                  <a:gd name="T12" fmla="*/ 17 w 39"/>
                  <a:gd name="T13" fmla="*/ 0 h 87"/>
                  <a:gd name="T14" fmla="*/ 13 w 39"/>
                  <a:gd name="T15" fmla="*/ 0 h 87"/>
                  <a:gd name="T16" fmla="*/ 12 w 39"/>
                  <a:gd name="T17" fmla="*/ 0 h 87"/>
                  <a:gd name="T18" fmla="*/ 11 w 39"/>
                  <a:gd name="T19" fmla="*/ 0 h 87"/>
                  <a:gd name="T20" fmla="*/ 7 w 39"/>
                  <a:gd name="T21" fmla="*/ 1 h 87"/>
                  <a:gd name="T22" fmla="*/ 0 w 39"/>
                  <a:gd name="T23" fmla="*/ 4 h 87"/>
                  <a:gd name="T24" fmla="*/ 1 w 39"/>
                  <a:gd name="T25" fmla="*/ 5 h 87"/>
                  <a:gd name="T26" fmla="*/ 3 w 39"/>
                  <a:gd name="T27" fmla="*/ 5 h 87"/>
                  <a:gd name="T28" fmla="*/ 6 w 39"/>
                  <a:gd name="T29" fmla="*/ 4 h 87"/>
                  <a:gd name="T30" fmla="*/ 9 w 39"/>
                  <a:gd name="T31" fmla="*/ 4 h 87"/>
                  <a:gd name="T32" fmla="*/ 11 w 39"/>
                  <a:gd name="T33" fmla="*/ 3 h 87"/>
                  <a:gd name="T34" fmla="*/ 14 w 39"/>
                  <a:gd name="T35" fmla="*/ 3 h 87"/>
                  <a:gd name="T36" fmla="*/ 27 w 39"/>
                  <a:gd name="T37" fmla="*/ 3 h 87"/>
                  <a:gd name="T38" fmla="*/ 31 w 39"/>
                  <a:gd name="T39" fmla="*/ 5 h 87"/>
                  <a:gd name="T40" fmla="*/ 31 w 39"/>
                  <a:gd name="T41" fmla="*/ 5 h 87"/>
                  <a:gd name="T42" fmla="*/ 30 w 39"/>
                  <a:gd name="T43" fmla="*/ 7 h 87"/>
                  <a:gd name="T44" fmla="*/ 28 w 39"/>
                  <a:gd name="T45" fmla="*/ 19 h 87"/>
                  <a:gd name="T46" fmla="*/ 27 w 39"/>
                  <a:gd name="T47" fmla="*/ 31 h 87"/>
                  <a:gd name="T48" fmla="*/ 27 w 39"/>
                  <a:gd name="T49" fmla="*/ 41 h 87"/>
                  <a:gd name="T50" fmla="*/ 26 w 39"/>
                  <a:gd name="T51" fmla="*/ 56 h 87"/>
                  <a:gd name="T52" fmla="*/ 28 w 39"/>
                  <a:gd name="T53" fmla="*/ 73 h 87"/>
                  <a:gd name="T54" fmla="*/ 27 w 39"/>
                  <a:gd name="T55" fmla="*/ 74 h 87"/>
                  <a:gd name="T56" fmla="*/ 28 w 39"/>
                  <a:gd name="T57" fmla="*/ 79 h 87"/>
                  <a:gd name="T58" fmla="*/ 28 w 39"/>
                  <a:gd name="T59" fmla="*/ 84 h 87"/>
                  <a:gd name="T60" fmla="*/ 29 w 39"/>
                  <a:gd name="T61" fmla="*/ 87 h 87"/>
                  <a:gd name="T62" fmla="*/ 29 w 39"/>
                  <a:gd name="T63" fmla="*/ 87 h 87"/>
                  <a:gd name="T64" fmla="*/ 30 w 39"/>
                  <a:gd name="T65" fmla="*/ 84 h 87"/>
                  <a:gd name="T66" fmla="*/ 30 w 39"/>
                  <a:gd name="T67" fmla="*/ 77 h 87"/>
                  <a:gd name="T68" fmla="*/ 31 w 39"/>
                  <a:gd name="T69" fmla="*/ 74 h 87"/>
                  <a:gd name="T70" fmla="*/ 31 w 39"/>
                  <a:gd name="T71" fmla="*/ 73 h 87"/>
                  <a:gd name="T72" fmla="*/ 31 w 39"/>
                  <a:gd name="T73" fmla="*/ 71 h 87"/>
                  <a:gd name="T74" fmla="*/ 31 w 39"/>
                  <a:gd name="T75" fmla="*/ 67 h 87"/>
                  <a:gd name="T76" fmla="*/ 32 w 39"/>
                  <a:gd name="T77" fmla="*/ 59 h 87"/>
                  <a:gd name="T78" fmla="*/ 32 w 39"/>
                  <a:gd name="T79" fmla="*/ 55 h 87"/>
                  <a:gd name="T80" fmla="*/ 33 w 39"/>
                  <a:gd name="T81" fmla="*/ 43 h 87"/>
                  <a:gd name="T82" fmla="*/ 34 w 39"/>
                  <a:gd name="T83" fmla="*/ 38 h 87"/>
                  <a:gd name="T84" fmla="*/ 35 w 39"/>
                  <a:gd name="T85" fmla="*/ 24 h 87"/>
                  <a:gd name="T86" fmla="*/ 36 w 39"/>
                  <a:gd name="T87"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45" name="Freeform 85"/>
              <p:cNvSpPr>
                <a:spLocks/>
              </p:cNvSpPr>
              <p:nvPr/>
            </p:nvSpPr>
            <p:spPr bwMode="auto">
              <a:xfrm>
                <a:off x="1962" y="849"/>
                <a:ext cx="200" cy="1047"/>
              </a:xfrm>
              <a:custGeom>
                <a:avLst/>
                <a:gdLst>
                  <a:gd name="T0" fmla="*/ 10 w 17"/>
                  <a:gd name="T1" fmla="*/ 47 h 89"/>
                  <a:gd name="T2" fmla="*/ 10 w 17"/>
                  <a:gd name="T3" fmla="*/ 44 h 89"/>
                  <a:gd name="T4" fmla="*/ 10 w 17"/>
                  <a:gd name="T5" fmla="*/ 41 h 89"/>
                  <a:gd name="T6" fmla="*/ 12 w 17"/>
                  <a:gd name="T7" fmla="*/ 34 h 89"/>
                  <a:gd name="T8" fmla="*/ 13 w 17"/>
                  <a:gd name="T9" fmla="*/ 24 h 89"/>
                  <a:gd name="T10" fmla="*/ 13 w 17"/>
                  <a:gd name="T11" fmla="*/ 21 h 89"/>
                  <a:gd name="T12" fmla="*/ 15 w 17"/>
                  <a:gd name="T13" fmla="*/ 15 h 89"/>
                  <a:gd name="T14" fmla="*/ 15 w 17"/>
                  <a:gd name="T15" fmla="*/ 13 h 89"/>
                  <a:gd name="T16" fmla="*/ 15 w 17"/>
                  <a:gd name="T17" fmla="*/ 10 h 89"/>
                  <a:gd name="T18" fmla="*/ 16 w 17"/>
                  <a:gd name="T19" fmla="*/ 9 h 89"/>
                  <a:gd name="T20" fmla="*/ 17 w 17"/>
                  <a:gd name="T21" fmla="*/ 8 h 89"/>
                  <a:gd name="T22" fmla="*/ 17 w 17"/>
                  <a:gd name="T23" fmla="*/ 7 h 89"/>
                  <a:gd name="T24" fmla="*/ 17 w 17"/>
                  <a:gd name="T25" fmla="*/ 7 h 89"/>
                  <a:gd name="T26" fmla="*/ 14 w 17"/>
                  <a:gd name="T27" fmla="*/ 5 h 89"/>
                  <a:gd name="T28" fmla="*/ 13 w 17"/>
                  <a:gd name="T29" fmla="*/ 3 h 89"/>
                  <a:gd name="T30" fmla="*/ 9 w 17"/>
                  <a:gd name="T31" fmla="*/ 1 h 89"/>
                  <a:gd name="T32" fmla="*/ 7 w 17"/>
                  <a:gd name="T33" fmla="*/ 0 h 89"/>
                  <a:gd name="T34" fmla="*/ 4 w 17"/>
                  <a:gd name="T35" fmla="*/ 2 h 89"/>
                  <a:gd name="T36" fmla="*/ 4 w 17"/>
                  <a:gd name="T37" fmla="*/ 5 h 89"/>
                  <a:gd name="T38" fmla="*/ 2 w 17"/>
                  <a:gd name="T39" fmla="*/ 13 h 89"/>
                  <a:gd name="T40" fmla="*/ 2 w 17"/>
                  <a:gd name="T41" fmla="*/ 17 h 89"/>
                  <a:gd name="T42" fmla="*/ 1 w 17"/>
                  <a:gd name="T43" fmla="*/ 21 h 89"/>
                  <a:gd name="T44" fmla="*/ 1 w 17"/>
                  <a:gd name="T45" fmla="*/ 33 h 89"/>
                  <a:gd name="T46" fmla="*/ 0 w 17"/>
                  <a:gd name="T47" fmla="*/ 40 h 89"/>
                  <a:gd name="T48" fmla="*/ 0 w 17"/>
                  <a:gd name="T49" fmla="*/ 52 h 89"/>
                  <a:gd name="T50" fmla="*/ 2 w 17"/>
                  <a:gd name="T51" fmla="*/ 70 h 89"/>
                  <a:gd name="T52" fmla="*/ 6 w 17"/>
                  <a:gd name="T53" fmla="*/ 85 h 89"/>
                  <a:gd name="T54" fmla="*/ 8 w 17"/>
                  <a:gd name="T55" fmla="*/ 89 h 89"/>
                  <a:gd name="T56" fmla="*/ 8 w 17"/>
                  <a:gd name="T57" fmla="*/ 89 h 89"/>
                  <a:gd name="T58" fmla="*/ 8 w 17"/>
                  <a:gd name="T59" fmla="*/ 87 h 89"/>
                  <a:gd name="T60" fmla="*/ 8 w 17"/>
                  <a:gd name="T61" fmla="*/ 86 h 89"/>
                  <a:gd name="T62" fmla="*/ 9 w 17"/>
                  <a:gd name="T63" fmla="*/ 81 h 89"/>
                  <a:gd name="T64" fmla="*/ 9 w 17"/>
                  <a:gd name="T65" fmla="*/ 76 h 89"/>
                  <a:gd name="T66" fmla="*/ 9 w 17"/>
                  <a:gd name="T67" fmla="*/ 74 h 89"/>
                  <a:gd name="T68" fmla="*/ 9 w 17"/>
                  <a:gd name="T69" fmla="*/ 71 h 89"/>
                  <a:gd name="T70" fmla="*/ 9 w 17"/>
                  <a:gd name="T71" fmla="*/ 68 h 89"/>
                  <a:gd name="T72" fmla="*/ 9 w 17"/>
                  <a:gd name="T73" fmla="*/ 64 h 89"/>
                  <a:gd name="T74" fmla="*/ 9 w 17"/>
                  <a:gd name="T75" fmla="*/ 61 h 89"/>
                  <a:gd name="T76" fmla="*/ 8 w 17"/>
                  <a:gd name="T77" fmla="*/ 59 h 89"/>
                  <a:gd name="T78" fmla="*/ 9 w 17"/>
                  <a:gd name="T79" fmla="*/ 52 h 89"/>
                  <a:gd name="T80" fmla="*/ 10 w 17"/>
                  <a:gd name="T81" fmla="*/ 4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46" name="Freeform 86"/>
              <p:cNvSpPr>
                <a:spLocks/>
              </p:cNvSpPr>
              <p:nvPr/>
            </p:nvSpPr>
            <p:spPr bwMode="auto">
              <a:xfrm>
                <a:off x="2962" y="873"/>
                <a:ext cx="611" cy="70"/>
              </a:xfrm>
              <a:custGeom>
                <a:avLst/>
                <a:gdLst>
                  <a:gd name="T0" fmla="*/ 52 w 52"/>
                  <a:gd name="T1" fmla="*/ 2 h 6"/>
                  <a:gd name="T2" fmla="*/ 52 w 52"/>
                  <a:gd name="T3" fmla="*/ 2 h 6"/>
                  <a:gd name="T4" fmla="*/ 48 w 52"/>
                  <a:gd name="T5" fmla="*/ 1 h 6"/>
                  <a:gd name="T6" fmla="*/ 46 w 52"/>
                  <a:gd name="T7" fmla="*/ 1 h 6"/>
                  <a:gd name="T8" fmla="*/ 41 w 52"/>
                  <a:gd name="T9" fmla="*/ 0 h 6"/>
                  <a:gd name="T10" fmla="*/ 35 w 52"/>
                  <a:gd name="T11" fmla="*/ 0 h 6"/>
                  <a:gd name="T12" fmla="*/ 23 w 52"/>
                  <a:gd name="T13" fmla="*/ 0 h 6"/>
                  <a:gd name="T14" fmla="*/ 18 w 52"/>
                  <a:gd name="T15" fmla="*/ 0 h 6"/>
                  <a:gd name="T16" fmla="*/ 15 w 52"/>
                  <a:gd name="T17" fmla="*/ 1 h 6"/>
                  <a:gd name="T18" fmla="*/ 13 w 52"/>
                  <a:gd name="T19" fmla="*/ 1 h 6"/>
                  <a:gd name="T20" fmla="*/ 12 w 52"/>
                  <a:gd name="T21" fmla="*/ 1 h 6"/>
                  <a:gd name="T22" fmla="*/ 10 w 52"/>
                  <a:gd name="T23" fmla="*/ 1 h 6"/>
                  <a:gd name="T24" fmla="*/ 8 w 52"/>
                  <a:gd name="T25" fmla="*/ 1 h 6"/>
                  <a:gd name="T26" fmla="*/ 7 w 52"/>
                  <a:gd name="T27" fmla="*/ 2 h 6"/>
                  <a:gd name="T28" fmla="*/ 4 w 52"/>
                  <a:gd name="T29" fmla="*/ 2 h 6"/>
                  <a:gd name="T30" fmla="*/ 3 w 52"/>
                  <a:gd name="T31" fmla="*/ 2 h 6"/>
                  <a:gd name="T32" fmla="*/ 0 w 52"/>
                  <a:gd name="T33" fmla="*/ 4 h 6"/>
                  <a:gd name="T34" fmla="*/ 0 w 52"/>
                  <a:gd name="T35" fmla="*/ 4 h 6"/>
                  <a:gd name="T36" fmla="*/ 0 w 52"/>
                  <a:gd name="T37" fmla="*/ 4 h 6"/>
                  <a:gd name="T38" fmla="*/ 2 w 52"/>
                  <a:gd name="T39" fmla="*/ 5 h 6"/>
                  <a:gd name="T40" fmla="*/ 7 w 52"/>
                  <a:gd name="T41" fmla="*/ 6 h 6"/>
                  <a:gd name="T42" fmla="*/ 24 w 52"/>
                  <a:gd name="T43" fmla="*/ 6 h 6"/>
                  <a:gd name="T44" fmla="*/ 39 w 52"/>
                  <a:gd name="T45" fmla="*/ 5 h 6"/>
                  <a:gd name="T46" fmla="*/ 52 w 52"/>
                  <a:gd name="T47" fmla="*/ 3 h 6"/>
                  <a:gd name="T48" fmla="*/ 52 w 52"/>
                  <a:gd name="T4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47" name="Freeform 87"/>
              <p:cNvSpPr>
                <a:spLocks/>
              </p:cNvSpPr>
              <p:nvPr/>
            </p:nvSpPr>
            <p:spPr bwMode="auto">
              <a:xfrm>
                <a:off x="1680" y="920"/>
                <a:ext cx="2317" cy="1564"/>
              </a:xfrm>
              <a:custGeom>
                <a:avLst/>
                <a:gdLst>
                  <a:gd name="T0" fmla="*/ 25 w 197"/>
                  <a:gd name="T1" fmla="*/ 131 h 133"/>
                  <a:gd name="T2" fmla="*/ 51 w 197"/>
                  <a:gd name="T3" fmla="*/ 114 h 133"/>
                  <a:gd name="T4" fmla="*/ 65 w 197"/>
                  <a:gd name="T5" fmla="*/ 115 h 133"/>
                  <a:gd name="T6" fmla="*/ 77 w 197"/>
                  <a:gd name="T7" fmla="*/ 115 h 133"/>
                  <a:gd name="T8" fmla="*/ 102 w 197"/>
                  <a:gd name="T9" fmla="*/ 115 h 133"/>
                  <a:gd name="T10" fmla="*/ 122 w 197"/>
                  <a:gd name="T11" fmla="*/ 114 h 133"/>
                  <a:gd name="T12" fmla="*/ 130 w 197"/>
                  <a:gd name="T13" fmla="*/ 114 h 133"/>
                  <a:gd name="T14" fmla="*/ 145 w 197"/>
                  <a:gd name="T15" fmla="*/ 113 h 133"/>
                  <a:gd name="T16" fmla="*/ 155 w 197"/>
                  <a:gd name="T17" fmla="*/ 113 h 133"/>
                  <a:gd name="T18" fmla="*/ 176 w 197"/>
                  <a:gd name="T19" fmla="*/ 110 h 133"/>
                  <a:gd name="T20" fmla="*/ 192 w 197"/>
                  <a:gd name="T21" fmla="*/ 106 h 133"/>
                  <a:gd name="T22" fmla="*/ 189 w 197"/>
                  <a:gd name="T23" fmla="*/ 106 h 133"/>
                  <a:gd name="T24" fmla="*/ 192 w 197"/>
                  <a:gd name="T25" fmla="*/ 97 h 133"/>
                  <a:gd name="T26" fmla="*/ 193 w 197"/>
                  <a:gd name="T27" fmla="*/ 90 h 133"/>
                  <a:gd name="T28" fmla="*/ 194 w 197"/>
                  <a:gd name="T29" fmla="*/ 81 h 133"/>
                  <a:gd name="T30" fmla="*/ 195 w 197"/>
                  <a:gd name="T31" fmla="*/ 70 h 133"/>
                  <a:gd name="T32" fmla="*/ 196 w 197"/>
                  <a:gd name="T33" fmla="*/ 65 h 133"/>
                  <a:gd name="T34" fmla="*/ 197 w 197"/>
                  <a:gd name="T35" fmla="*/ 56 h 133"/>
                  <a:gd name="T36" fmla="*/ 197 w 197"/>
                  <a:gd name="T37" fmla="*/ 45 h 133"/>
                  <a:gd name="T38" fmla="*/ 195 w 197"/>
                  <a:gd name="T39" fmla="*/ 19 h 133"/>
                  <a:gd name="T40" fmla="*/ 193 w 197"/>
                  <a:gd name="T41" fmla="*/ 7 h 133"/>
                  <a:gd name="T42" fmla="*/ 179 w 197"/>
                  <a:gd name="T43" fmla="*/ 0 h 133"/>
                  <a:gd name="T44" fmla="*/ 185 w 197"/>
                  <a:gd name="T45" fmla="*/ 5 h 133"/>
                  <a:gd name="T46" fmla="*/ 187 w 197"/>
                  <a:gd name="T47" fmla="*/ 75 h 133"/>
                  <a:gd name="T48" fmla="*/ 188 w 197"/>
                  <a:gd name="T49" fmla="*/ 106 h 133"/>
                  <a:gd name="T50" fmla="*/ 182 w 197"/>
                  <a:gd name="T51" fmla="*/ 106 h 133"/>
                  <a:gd name="T52" fmla="*/ 171 w 197"/>
                  <a:gd name="T53" fmla="*/ 107 h 133"/>
                  <a:gd name="T54" fmla="*/ 141 w 197"/>
                  <a:gd name="T55" fmla="*/ 107 h 133"/>
                  <a:gd name="T56" fmla="*/ 108 w 197"/>
                  <a:gd name="T57" fmla="*/ 107 h 133"/>
                  <a:gd name="T58" fmla="*/ 99 w 197"/>
                  <a:gd name="T59" fmla="*/ 107 h 133"/>
                  <a:gd name="T60" fmla="*/ 88 w 197"/>
                  <a:gd name="T61" fmla="*/ 107 h 133"/>
                  <a:gd name="T62" fmla="*/ 73 w 197"/>
                  <a:gd name="T63" fmla="*/ 107 h 133"/>
                  <a:gd name="T64" fmla="*/ 55 w 197"/>
                  <a:gd name="T65" fmla="*/ 107 h 133"/>
                  <a:gd name="T66" fmla="*/ 57 w 197"/>
                  <a:gd name="T67" fmla="*/ 97 h 133"/>
                  <a:gd name="T68" fmla="*/ 59 w 197"/>
                  <a:gd name="T69" fmla="*/ 89 h 133"/>
                  <a:gd name="T70" fmla="*/ 57 w 197"/>
                  <a:gd name="T71" fmla="*/ 92 h 133"/>
                  <a:gd name="T72" fmla="*/ 50 w 197"/>
                  <a:gd name="T73" fmla="*/ 107 h 133"/>
                  <a:gd name="T74" fmla="*/ 30 w 197"/>
                  <a:gd name="T75" fmla="*/ 102 h 133"/>
                  <a:gd name="T76" fmla="*/ 25 w 197"/>
                  <a:gd name="T77" fmla="*/ 91 h 133"/>
                  <a:gd name="T78" fmla="*/ 21 w 197"/>
                  <a:gd name="T79" fmla="*/ 82 h 133"/>
                  <a:gd name="T80" fmla="*/ 25 w 197"/>
                  <a:gd name="T81" fmla="*/ 103 h 133"/>
                  <a:gd name="T82" fmla="*/ 45 w 197"/>
                  <a:gd name="T83" fmla="*/ 113 h 133"/>
                  <a:gd name="T84" fmla="*/ 22 w 197"/>
                  <a:gd name="T85" fmla="*/ 130 h 133"/>
                  <a:gd name="T86" fmla="*/ 10 w 197"/>
                  <a:gd name="T87" fmla="*/ 129 h 133"/>
                  <a:gd name="T88" fmla="*/ 3 w 197"/>
                  <a:gd name="T89" fmla="*/ 106 h 133"/>
                  <a:gd name="T90" fmla="*/ 8 w 197"/>
                  <a:gd name="T91" fmla="*/ 95 h 133"/>
                  <a:gd name="T92" fmla="*/ 1 w 197"/>
                  <a:gd name="T93" fmla="*/ 104 h 133"/>
                  <a:gd name="T94" fmla="*/ 97 w 197"/>
                  <a:gd name="T95" fmla="*/ 108 h 133"/>
                  <a:gd name="T96" fmla="*/ 96 w 197"/>
                  <a:gd name="T97" fmla="*/ 108 h 133"/>
                  <a:gd name="T98" fmla="*/ 70 w 197"/>
                  <a:gd name="T99" fmla="*/ 113 h 133"/>
                  <a:gd name="T100" fmla="*/ 70 w 197"/>
                  <a:gd name="T101" fmla="*/ 113 h 133"/>
                  <a:gd name="T102" fmla="*/ 69 w 197"/>
                  <a:gd name="T103" fmla="*/ 113 h 133"/>
                  <a:gd name="T104" fmla="*/ 69 w 197"/>
                  <a:gd name="T105" fmla="*/ 113 h 133"/>
                  <a:gd name="T106" fmla="*/ 68 w 197"/>
                  <a:gd name="T107" fmla="*/ 115 h 133"/>
                  <a:gd name="T108" fmla="*/ 67 w 197"/>
                  <a:gd name="T109" fmla="*/ 114 h 133"/>
                  <a:gd name="T110" fmla="*/ 67 w 197"/>
                  <a:gd name="T111" fmla="*/ 11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48" name="Freeform 88"/>
              <p:cNvSpPr>
                <a:spLocks/>
              </p:cNvSpPr>
              <p:nvPr/>
            </p:nvSpPr>
            <p:spPr bwMode="auto">
              <a:xfrm>
                <a:off x="3503" y="920"/>
                <a:ext cx="70" cy="306"/>
              </a:xfrm>
              <a:custGeom>
                <a:avLst/>
                <a:gdLst>
                  <a:gd name="T0" fmla="*/ 4 w 6"/>
                  <a:gd name="T1" fmla="*/ 25 h 26"/>
                  <a:gd name="T2" fmla="*/ 5 w 6"/>
                  <a:gd name="T3" fmla="*/ 24 h 26"/>
                  <a:gd name="T4" fmla="*/ 5 w 6"/>
                  <a:gd name="T5" fmla="*/ 21 h 26"/>
                  <a:gd name="T6" fmla="*/ 5 w 6"/>
                  <a:gd name="T7" fmla="*/ 6 h 26"/>
                  <a:gd name="T8" fmla="*/ 5 w 6"/>
                  <a:gd name="T9" fmla="*/ 1 h 26"/>
                  <a:gd name="T10" fmla="*/ 4 w 6"/>
                  <a:gd name="T11" fmla="*/ 0 h 26"/>
                  <a:gd name="T12" fmla="*/ 2 w 6"/>
                  <a:gd name="T13" fmla="*/ 4 h 26"/>
                  <a:gd name="T14" fmla="*/ 1 w 6"/>
                  <a:gd name="T15" fmla="*/ 5 h 26"/>
                  <a:gd name="T16" fmla="*/ 1 w 6"/>
                  <a:gd name="T17" fmla="*/ 9 h 26"/>
                  <a:gd name="T18" fmla="*/ 0 w 6"/>
                  <a:gd name="T19" fmla="*/ 18 h 26"/>
                  <a:gd name="T20" fmla="*/ 1 w 6"/>
                  <a:gd name="T21" fmla="*/ 21 h 26"/>
                  <a:gd name="T22" fmla="*/ 1 w 6"/>
                  <a:gd name="T23" fmla="*/ 23 h 26"/>
                  <a:gd name="T24" fmla="*/ 2 w 6"/>
                  <a:gd name="T25" fmla="*/ 26 h 26"/>
                  <a:gd name="T26" fmla="*/ 3 w 6"/>
                  <a:gd name="T27" fmla="*/ 25 h 26"/>
                  <a:gd name="T28" fmla="*/ 4 w 6"/>
                  <a:gd name="T29" fmla="*/ 25 h 26"/>
                  <a:gd name="T30" fmla="*/ 4 w 6"/>
                  <a:gd name="T3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49" name="Freeform 89"/>
              <p:cNvSpPr>
                <a:spLocks/>
              </p:cNvSpPr>
              <p:nvPr/>
            </p:nvSpPr>
            <p:spPr bwMode="auto">
              <a:xfrm>
                <a:off x="2938" y="943"/>
                <a:ext cx="600" cy="341"/>
              </a:xfrm>
              <a:custGeom>
                <a:avLst/>
                <a:gdLst>
                  <a:gd name="T0" fmla="*/ 28 w 51"/>
                  <a:gd name="T1" fmla="*/ 29 h 29"/>
                  <a:gd name="T2" fmla="*/ 36 w 51"/>
                  <a:gd name="T3" fmla="*/ 28 h 29"/>
                  <a:gd name="T4" fmla="*/ 38 w 51"/>
                  <a:gd name="T5" fmla="*/ 28 h 29"/>
                  <a:gd name="T6" fmla="*/ 43 w 51"/>
                  <a:gd name="T7" fmla="*/ 28 h 29"/>
                  <a:gd name="T8" fmla="*/ 51 w 51"/>
                  <a:gd name="T9" fmla="*/ 25 h 29"/>
                  <a:gd name="T10" fmla="*/ 51 w 51"/>
                  <a:gd name="T11" fmla="*/ 25 h 29"/>
                  <a:gd name="T12" fmla="*/ 51 w 51"/>
                  <a:gd name="T13" fmla="*/ 25 h 29"/>
                  <a:gd name="T14" fmla="*/ 50 w 51"/>
                  <a:gd name="T15" fmla="*/ 25 h 29"/>
                  <a:gd name="T16" fmla="*/ 47 w 51"/>
                  <a:gd name="T17" fmla="*/ 23 h 29"/>
                  <a:gd name="T18" fmla="*/ 38 w 51"/>
                  <a:gd name="T19" fmla="*/ 22 h 29"/>
                  <a:gd name="T20" fmla="*/ 18 w 51"/>
                  <a:gd name="T21" fmla="*/ 21 h 29"/>
                  <a:gd name="T22" fmla="*/ 10 w 51"/>
                  <a:gd name="T23" fmla="*/ 21 h 29"/>
                  <a:gd name="T24" fmla="*/ 7 w 51"/>
                  <a:gd name="T25" fmla="*/ 21 h 29"/>
                  <a:gd name="T26" fmla="*/ 6 w 51"/>
                  <a:gd name="T27" fmla="*/ 21 h 29"/>
                  <a:gd name="T28" fmla="*/ 5 w 51"/>
                  <a:gd name="T29" fmla="*/ 21 h 29"/>
                  <a:gd name="T30" fmla="*/ 5 w 51"/>
                  <a:gd name="T31" fmla="*/ 21 h 29"/>
                  <a:gd name="T32" fmla="*/ 5 w 51"/>
                  <a:gd name="T33" fmla="*/ 18 h 29"/>
                  <a:gd name="T34" fmla="*/ 4 w 51"/>
                  <a:gd name="T35" fmla="*/ 0 h 29"/>
                  <a:gd name="T36" fmla="*/ 1 w 51"/>
                  <a:gd name="T37" fmla="*/ 6 h 29"/>
                  <a:gd name="T38" fmla="*/ 0 w 51"/>
                  <a:gd name="T39" fmla="*/ 18 h 29"/>
                  <a:gd name="T40" fmla="*/ 1 w 51"/>
                  <a:gd name="T41" fmla="*/ 23 h 29"/>
                  <a:gd name="T42" fmla="*/ 2 w 51"/>
                  <a:gd name="T43" fmla="*/ 25 h 29"/>
                  <a:gd name="T44" fmla="*/ 4 w 51"/>
                  <a:gd name="T45" fmla="*/ 28 h 29"/>
                  <a:gd name="T46" fmla="*/ 13 w 51"/>
                  <a:gd name="T47" fmla="*/ 28 h 29"/>
                  <a:gd name="T48" fmla="*/ 19 w 51"/>
                  <a:gd name="T49" fmla="*/ 29 h 29"/>
                  <a:gd name="T50" fmla="*/ 28 w 51"/>
                  <a:gd name="T5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50" name="Freeform 90"/>
              <p:cNvSpPr>
                <a:spLocks/>
              </p:cNvSpPr>
              <p:nvPr/>
            </p:nvSpPr>
            <p:spPr bwMode="auto">
              <a:xfrm>
                <a:off x="3232" y="1367"/>
                <a:ext cx="318" cy="106"/>
              </a:xfrm>
              <a:custGeom>
                <a:avLst/>
                <a:gdLst>
                  <a:gd name="T0" fmla="*/ 27 w 27"/>
                  <a:gd name="T1" fmla="*/ 3 h 9"/>
                  <a:gd name="T2" fmla="*/ 26 w 27"/>
                  <a:gd name="T3" fmla="*/ 3 h 9"/>
                  <a:gd name="T4" fmla="*/ 26 w 27"/>
                  <a:gd name="T5" fmla="*/ 3 h 9"/>
                  <a:gd name="T6" fmla="*/ 16 w 27"/>
                  <a:gd name="T7" fmla="*/ 1 h 9"/>
                  <a:gd name="T8" fmla="*/ 0 w 27"/>
                  <a:gd name="T9" fmla="*/ 0 h 9"/>
                  <a:gd name="T10" fmla="*/ 0 w 27"/>
                  <a:gd name="T11" fmla="*/ 1 h 9"/>
                  <a:gd name="T12" fmla="*/ 1 w 27"/>
                  <a:gd name="T13" fmla="*/ 2 h 9"/>
                  <a:gd name="T14" fmla="*/ 0 w 27"/>
                  <a:gd name="T15" fmla="*/ 2 h 9"/>
                  <a:gd name="T16" fmla="*/ 0 w 27"/>
                  <a:gd name="T17" fmla="*/ 6 h 9"/>
                  <a:gd name="T18" fmla="*/ 1 w 27"/>
                  <a:gd name="T19" fmla="*/ 7 h 9"/>
                  <a:gd name="T20" fmla="*/ 3 w 27"/>
                  <a:gd name="T21" fmla="*/ 8 h 9"/>
                  <a:gd name="T22" fmla="*/ 9 w 27"/>
                  <a:gd name="T23" fmla="*/ 7 h 9"/>
                  <a:gd name="T24" fmla="*/ 10 w 27"/>
                  <a:gd name="T25" fmla="*/ 7 h 9"/>
                  <a:gd name="T26" fmla="*/ 15 w 27"/>
                  <a:gd name="T27" fmla="*/ 6 h 9"/>
                  <a:gd name="T28" fmla="*/ 16 w 27"/>
                  <a:gd name="T29" fmla="*/ 6 h 9"/>
                  <a:gd name="T30" fmla="*/ 18 w 27"/>
                  <a:gd name="T31" fmla="*/ 6 h 9"/>
                  <a:gd name="T32" fmla="*/ 27 w 27"/>
                  <a:gd name="T33" fmla="*/ 4 h 9"/>
                  <a:gd name="T34" fmla="*/ 27 w 27"/>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51" name="Freeform 91"/>
              <p:cNvSpPr>
                <a:spLocks/>
              </p:cNvSpPr>
              <p:nvPr/>
            </p:nvSpPr>
            <p:spPr bwMode="auto">
              <a:xfrm>
                <a:off x="2633" y="1473"/>
                <a:ext cx="399" cy="35"/>
              </a:xfrm>
              <a:custGeom>
                <a:avLst/>
                <a:gdLst>
                  <a:gd name="T0" fmla="*/ 3 w 34"/>
                  <a:gd name="T1" fmla="*/ 2 h 3"/>
                  <a:gd name="T2" fmla="*/ 8 w 34"/>
                  <a:gd name="T3" fmla="*/ 3 h 3"/>
                  <a:gd name="T4" fmla="*/ 10 w 34"/>
                  <a:gd name="T5" fmla="*/ 2 h 3"/>
                  <a:gd name="T6" fmla="*/ 12 w 34"/>
                  <a:gd name="T7" fmla="*/ 2 h 3"/>
                  <a:gd name="T8" fmla="*/ 16 w 34"/>
                  <a:gd name="T9" fmla="*/ 2 h 3"/>
                  <a:gd name="T10" fmla="*/ 22 w 34"/>
                  <a:gd name="T11" fmla="*/ 1 h 3"/>
                  <a:gd name="T12" fmla="*/ 28 w 34"/>
                  <a:gd name="T13" fmla="*/ 2 h 3"/>
                  <a:gd name="T14" fmla="*/ 34 w 34"/>
                  <a:gd name="T15" fmla="*/ 1 h 3"/>
                  <a:gd name="T16" fmla="*/ 34 w 34"/>
                  <a:gd name="T17" fmla="*/ 1 h 3"/>
                  <a:gd name="T18" fmla="*/ 34 w 34"/>
                  <a:gd name="T19" fmla="*/ 1 h 3"/>
                  <a:gd name="T20" fmla="*/ 34 w 34"/>
                  <a:gd name="T21" fmla="*/ 1 h 3"/>
                  <a:gd name="T22" fmla="*/ 34 w 34"/>
                  <a:gd name="T23" fmla="*/ 1 h 3"/>
                  <a:gd name="T24" fmla="*/ 31 w 34"/>
                  <a:gd name="T25" fmla="*/ 1 h 3"/>
                  <a:gd name="T26" fmla="*/ 21 w 34"/>
                  <a:gd name="T27" fmla="*/ 0 h 3"/>
                  <a:gd name="T28" fmla="*/ 9 w 34"/>
                  <a:gd name="T29" fmla="*/ 0 h 3"/>
                  <a:gd name="T30" fmla="*/ 5 w 34"/>
                  <a:gd name="T31" fmla="*/ 0 h 3"/>
                  <a:gd name="T32" fmla="*/ 2 w 34"/>
                  <a:gd name="T33" fmla="*/ 0 h 3"/>
                  <a:gd name="T34" fmla="*/ 0 w 34"/>
                  <a:gd name="T35" fmla="*/ 1 h 3"/>
                  <a:gd name="T36" fmla="*/ 1 w 34"/>
                  <a:gd name="T37" fmla="*/ 2 h 3"/>
                  <a:gd name="T38" fmla="*/ 3 w 34"/>
                  <a:gd name="T3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52" name="Freeform 92"/>
              <p:cNvSpPr>
                <a:spLocks/>
              </p:cNvSpPr>
              <p:nvPr/>
            </p:nvSpPr>
            <p:spPr bwMode="auto">
              <a:xfrm>
                <a:off x="3232" y="1508"/>
                <a:ext cx="271" cy="70"/>
              </a:xfrm>
              <a:custGeom>
                <a:avLst/>
                <a:gdLst>
                  <a:gd name="T0" fmla="*/ 23 w 23"/>
                  <a:gd name="T1" fmla="*/ 0 h 6"/>
                  <a:gd name="T2" fmla="*/ 18 w 23"/>
                  <a:gd name="T3" fmla="*/ 0 h 6"/>
                  <a:gd name="T4" fmla="*/ 11 w 23"/>
                  <a:gd name="T5" fmla="*/ 0 h 6"/>
                  <a:gd name="T6" fmla="*/ 2 w 23"/>
                  <a:gd name="T7" fmla="*/ 0 h 6"/>
                  <a:gd name="T8" fmla="*/ 1 w 23"/>
                  <a:gd name="T9" fmla="*/ 0 h 6"/>
                  <a:gd name="T10" fmla="*/ 0 w 23"/>
                  <a:gd name="T11" fmla="*/ 2 h 6"/>
                  <a:gd name="T12" fmla="*/ 1 w 23"/>
                  <a:gd name="T13" fmla="*/ 5 h 6"/>
                  <a:gd name="T14" fmla="*/ 3 w 23"/>
                  <a:gd name="T15" fmla="*/ 6 h 6"/>
                  <a:gd name="T16" fmla="*/ 4 w 23"/>
                  <a:gd name="T17" fmla="*/ 6 h 6"/>
                  <a:gd name="T18" fmla="*/ 7 w 23"/>
                  <a:gd name="T19" fmla="*/ 5 h 6"/>
                  <a:gd name="T20" fmla="*/ 11 w 23"/>
                  <a:gd name="T21" fmla="*/ 4 h 6"/>
                  <a:gd name="T22" fmla="*/ 13 w 23"/>
                  <a:gd name="T23" fmla="*/ 4 h 6"/>
                  <a:gd name="T24" fmla="*/ 23 w 23"/>
                  <a:gd name="T25" fmla="*/ 1 h 6"/>
                  <a:gd name="T26" fmla="*/ 23 w 23"/>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53" name="Freeform 93"/>
              <p:cNvSpPr>
                <a:spLocks/>
              </p:cNvSpPr>
              <p:nvPr/>
            </p:nvSpPr>
            <p:spPr bwMode="auto">
              <a:xfrm>
                <a:off x="2644" y="1591"/>
                <a:ext cx="400" cy="35"/>
              </a:xfrm>
              <a:custGeom>
                <a:avLst/>
                <a:gdLst>
                  <a:gd name="T0" fmla="*/ 8 w 34"/>
                  <a:gd name="T1" fmla="*/ 3 h 3"/>
                  <a:gd name="T2" fmla="*/ 14 w 34"/>
                  <a:gd name="T3" fmla="*/ 3 h 3"/>
                  <a:gd name="T4" fmla="*/ 19 w 34"/>
                  <a:gd name="T5" fmla="*/ 3 h 3"/>
                  <a:gd name="T6" fmla="*/ 26 w 34"/>
                  <a:gd name="T7" fmla="*/ 2 h 3"/>
                  <a:gd name="T8" fmla="*/ 34 w 34"/>
                  <a:gd name="T9" fmla="*/ 1 h 3"/>
                  <a:gd name="T10" fmla="*/ 34 w 34"/>
                  <a:gd name="T11" fmla="*/ 1 h 3"/>
                  <a:gd name="T12" fmla="*/ 34 w 34"/>
                  <a:gd name="T13" fmla="*/ 1 h 3"/>
                  <a:gd name="T14" fmla="*/ 34 w 34"/>
                  <a:gd name="T15" fmla="*/ 0 h 3"/>
                  <a:gd name="T16" fmla="*/ 34 w 34"/>
                  <a:gd name="T17" fmla="*/ 0 h 3"/>
                  <a:gd name="T18" fmla="*/ 32 w 34"/>
                  <a:gd name="T19" fmla="*/ 0 h 3"/>
                  <a:gd name="T20" fmla="*/ 27 w 34"/>
                  <a:gd name="T21" fmla="*/ 0 h 3"/>
                  <a:gd name="T22" fmla="*/ 19 w 34"/>
                  <a:gd name="T23" fmla="*/ 0 h 3"/>
                  <a:gd name="T24" fmla="*/ 16 w 34"/>
                  <a:gd name="T25" fmla="*/ 0 h 3"/>
                  <a:gd name="T26" fmla="*/ 12 w 34"/>
                  <a:gd name="T27" fmla="*/ 0 h 3"/>
                  <a:gd name="T28" fmla="*/ 8 w 34"/>
                  <a:gd name="T29" fmla="*/ 1 h 3"/>
                  <a:gd name="T30" fmla="*/ 3 w 34"/>
                  <a:gd name="T31" fmla="*/ 1 h 3"/>
                  <a:gd name="T32" fmla="*/ 2 w 34"/>
                  <a:gd name="T33" fmla="*/ 1 h 3"/>
                  <a:gd name="T34" fmla="*/ 0 w 34"/>
                  <a:gd name="T35" fmla="*/ 1 h 3"/>
                  <a:gd name="T36" fmla="*/ 8 w 34"/>
                  <a:gd name="T3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54" name="Freeform 94"/>
              <p:cNvSpPr>
                <a:spLocks/>
              </p:cNvSpPr>
              <p:nvPr/>
            </p:nvSpPr>
            <p:spPr bwMode="auto">
              <a:xfrm>
                <a:off x="3232" y="1613"/>
                <a:ext cx="224" cy="70"/>
              </a:xfrm>
              <a:custGeom>
                <a:avLst/>
                <a:gdLst>
                  <a:gd name="T0" fmla="*/ 1 w 19"/>
                  <a:gd name="T1" fmla="*/ 3 h 6"/>
                  <a:gd name="T2" fmla="*/ 1 w 19"/>
                  <a:gd name="T3" fmla="*/ 4 h 6"/>
                  <a:gd name="T4" fmla="*/ 12 w 19"/>
                  <a:gd name="T5" fmla="*/ 3 h 6"/>
                  <a:gd name="T6" fmla="*/ 13 w 19"/>
                  <a:gd name="T7" fmla="*/ 3 h 6"/>
                  <a:gd name="T8" fmla="*/ 17 w 19"/>
                  <a:gd name="T9" fmla="*/ 1 h 6"/>
                  <a:gd name="T10" fmla="*/ 19 w 19"/>
                  <a:gd name="T11" fmla="*/ 0 h 6"/>
                  <a:gd name="T12" fmla="*/ 19 w 19"/>
                  <a:gd name="T13" fmla="*/ 0 h 6"/>
                  <a:gd name="T14" fmla="*/ 19 w 19"/>
                  <a:gd name="T15" fmla="*/ 0 h 6"/>
                  <a:gd name="T16" fmla="*/ 1 w 19"/>
                  <a:gd name="T17" fmla="*/ 0 h 6"/>
                  <a:gd name="T18" fmla="*/ 1 w 19"/>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55" name="Freeform 95"/>
              <p:cNvSpPr>
                <a:spLocks/>
              </p:cNvSpPr>
              <p:nvPr/>
            </p:nvSpPr>
            <p:spPr bwMode="auto">
              <a:xfrm>
                <a:off x="2644" y="1708"/>
                <a:ext cx="459" cy="35"/>
              </a:xfrm>
              <a:custGeom>
                <a:avLst/>
                <a:gdLst>
                  <a:gd name="T0" fmla="*/ 1 w 39"/>
                  <a:gd name="T1" fmla="*/ 3 h 3"/>
                  <a:gd name="T2" fmla="*/ 6 w 39"/>
                  <a:gd name="T3" fmla="*/ 3 h 3"/>
                  <a:gd name="T4" fmla="*/ 13 w 39"/>
                  <a:gd name="T5" fmla="*/ 3 h 3"/>
                  <a:gd name="T6" fmla="*/ 16 w 39"/>
                  <a:gd name="T7" fmla="*/ 3 h 3"/>
                  <a:gd name="T8" fmla="*/ 21 w 39"/>
                  <a:gd name="T9" fmla="*/ 3 h 3"/>
                  <a:gd name="T10" fmla="*/ 25 w 39"/>
                  <a:gd name="T11" fmla="*/ 2 h 3"/>
                  <a:gd name="T12" fmla="*/ 39 w 39"/>
                  <a:gd name="T13" fmla="*/ 2 h 3"/>
                  <a:gd name="T14" fmla="*/ 39 w 39"/>
                  <a:gd name="T15" fmla="*/ 2 h 3"/>
                  <a:gd name="T16" fmla="*/ 37 w 39"/>
                  <a:gd name="T17" fmla="*/ 1 h 3"/>
                  <a:gd name="T18" fmla="*/ 25 w 39"/>
                  <a:gd name="T19" fmla="*/ 0 h 3"/>
                  <a:gd name="T20" fmla="*/ 9 w 39"/>
                  <a:gd name="T21" fmla="*/ 0 h 3"/>
                  <a:gd name="T22" fmla="*/ 2 w 39"/>
                  <a:gd name="T23" fmla="*/ 0 h 3"/>
                  <a:gd name="T24" fmla="*/ 0 w 39"/>
                  <a:gd name="T25" fmla="*/ 1 h 3"/>
                  <a:gd name="T26" fmla="*/ 0 w 39"/>
                  <a:gd name="T27" fmla="*/ 1 h 3"/>
                  <a:gd name="T28" fmla="*/ 1 w 39"/>
                  <a:gd name="T2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56" name="Freeform 96"/>
              <p:cNvSpPr>
                <a:spLocks/>
              </p:cNvSpPr>
              <p:nvPr/>
            </p:nvSpPr>
            <p:spPr bwMode="auto">
              <a:xfrm>
                <a:off x="3232" y="1720"/>
                <a:ext cx="235" cy="58"/>
              </a:xfrm>
              <a:custGeom>
                <a:avLst/>
                <a:gdLst>
                  <a:gd name="T0" fmla="*/ 3 w 20"/>
                  <a:gd name="T1" fmla="*/ 5 h 5"/>
                  <a:gd name="T2" fmla="*/ 5 w 20"/>
                  <a:gd name="T3" fmla="*/ 4 h 5"/>
                  <a:gd name="T4" fmla="*/ 6 w 20"/>
                  <a:gd name="T5" fmla="*/ 4 h 5"/>
                  <a:gd name="T6" fmla="*/ 13 w 20"/>
                  <a:gd name="T7" fmla="*/ 3 h 5"/>
                  <a:gd name="T8" fmla="*/ 20 w 20"/>
                  <a:gd name="T9" fmla="*/ 2 h 5"/>
                  <a:gd name="T10" fmla="*/ 20 w 20"/>
                  <a:gd name="T11" fmla="*/ 1 h 5"/>
                  <a:gd name="T12" fmla="*/ 1 w 20"/>
                  <a:gd name="T13" fmla="*/ 0 h 5"/>
                  <a:gd name="T14" fmla="*/ 1 w 20"/>
                  <a:gd name="T15" fmla="*/ 2 h 5"/>
                  <a:gd name="T16" fmla="*/ 1 w 20"/>
                  <a:gd name="T17" fmla="*/ 3 h 5"/>
                  <a:gd name="T18" fmla="*/ 3 w 20"/>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57" name="Freeform 97"/>
              <p:cNvSpPr>
                <a:spLocks/>
              </p:cNvSpPr>
              <p:nvPr/>
            </p:nvSpPr>
            <p:spPr bwMode="auto">
              <a:xfrm>
                <a:off x="3244" y="1815"/>
                <a:ext cx="282" cy="94"/>
              </a:xfrm>
              <a:custGeom>
                <a:avLst/>
                <a:gdLst>
                  <a:gd name="T0" fmla="*/ 2 w 24"/>
                  <a:gd name="T1" fmla="*/ 8 h 8"/>
                  <a:gd name="T2" fmla="*/ 7 w 24"/>
                  <a:gd name="T3" fmla="*/ 7 h 8"/>
                  <a:gd name="T4" fmla="*/ 9 w 24"/>
                  <a:gd name="T5" fmla="*/ 7 h 8"/>
                  <a:gd name="T6" fmla="*/ 13 w 24"/>
                  <a:gd name="T7" fmla="*/ 6 h 8"/>
                  <a:gd name="T8" fmla="*/ 18 w 24"/>
                  <a:gd name="T9" fmla="*/ 5 h 8"/>
                  <a:gd name="T10" fmla="*/ 20 w 24"/>
                  <a:gd name="T11" fmla="*/ 4 h 8"/>
                  <a:gd name="T12" fmla="*/ 24 w 24"/>
                  <a:gd name="T13" fmla="*/ 2 h 8"/>
                  <a:gd name="T14" fmla="*/ 24 w 24"/>
                  <a:gd name="T15" fmla="*/ 1 h 8"/>
                  <a:gd name="T16" fmla="*/ 24 w 24"/>
                  <a:gd name="T17" fmla="*/ 1 h 8"/>
                  <a:gd name="T18" fmla="*/ 23 w 24"/>
                  <a:gd name="T19" fmla="*/ 1 h 8"/>
                  <a:gd name="T20" fmla="*/ 13 w 24"/>
                  <a:gd name="T21" fmla="*/ 1 h 8"/>
                  <a:gd name="T22" fmla="*/ 2 w 24"/>
                  <a:gd name="T23" fmla="*/ 0 h 8"/>
                  <a:gd name="T24" fmla="*/ 1 w 24"/>
                  <a:gd name="T25" fmla="*/ 1 h 8"/>
                  <a:gd name="T26" fmla="*/ 0 w 24"/>
                  <a:gd name="T27" fmla="*/ 6 h 8"/>
                  <a:gd name="T28" fmla="*/ 2 w 24"/>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3458" name="Freeform 98"/>
              <p:cNvSpPr>
                <a:spLocks/>
              </p:cNvSpPr>
              <p:nvPr/>
            </p:nvSpPr>
            <p:spPr bwMode="auto">
              <a:xfrm>
                <a:off x="2080" y="1850"/>
                <a:ext cx="458" cy="129"/>
              </a:xfrm>
              <a:custGeom>
                <a:avLst/>
                <a:gdLst>
                  <a:gd name="T0" fmla="*/ 3 w 39"/>
                  <a:gd name="T1" fmla="*/ 6 h 11"/>
                  <a:gd name="T2" fmla="*/ 5 w 39"/>
                  <a:gd name="T3" fmla="*/ 7 h 11"/>
                  <a:gd name="T4" fmla="*/ 15 w 39"/>
                  <a:gd name="T5" fmla="*/ 11 h 11"/>
                  <a:gd name="T6" fmla="*/ 21 w 39"/>
                  <a:gd name="T7" fmla="*/ 10 h 11"/>
                  <a:gd name="T8" fmla="*/ 22 w 39"/>
                  <a:gd name="T9" fmla="*/ 9 h 11"/>
                  <a:gd name="T10" fmla="*/ 28 w 39"/>
                  <a:gd name="T11" fmla="*/ 7 h 11"/>
                  <a:gd name="T12" fmla="*/ 32 w 39"/>
                  <a:gd name="T13" fmla="*/ 5 h 11"/>
                  <a:gd name="T14" fmla="*/ 33 w 39"/>
                  <a:gd name="T15" fmla="*/ 5 h 11"/>
                  <a:gd name="T16" fmla="*/ 38 w 39"/>
                  <a:gd name="T17" fmla="*/ 3 h 11"/>
                  <a:gd name="T18" fmla="*/ 39 w 39"/>
                  <a:gd name="T19" fmla="*/ 3 h 11"/>
                  <a:gd name="T20" fmla="*/ 39 w 39"/>
                  <a:gd name="T21" fmla="*/ 3 h 11"/>
                  <a:gd name="T22" fmla="*/ 36 w 39"/>
                  <a:gd name="T23" fmla="*/ 3 h 11"/>
                  <a:gd name="T24" fmla="*/ 33 w 39"/>
                  <a:gd name="T25" fmla="*/ 3 h 11"/>
                  <a:gd name="T26" fmla="*/ 33 w 39"/>
                  <a:gd name="T27" fmla="*/ 3 h 11"/>
                  <a:gd name="T28" fmla="*/ 34 w 39"/>
                  <a:gd name="T29" fmla="*/ 1 h 11"/>
                  <a:gd name="T30" fmla="*/ 33 w 39"/>
                  <a:gd name="T31" fmla="*/ 0 h 11"/>
                  <a:gd name="T32" fmla="*/ 29 w 39"/>
                  <a:gd name="T33" fmla="*/ 2 h 11"/>
                  <a:gd name="T34" fmla="*/ 25 w 39"/>
                  <a:gd name="T35" fmla="*/ 2 h 11"/>
                  <a:gd name="T36" fmla="*/ 24 w 39"/>
                  <a:gd name="T37" fmla="*/ 2 h 11"/>
                  <a:gd name="T38" fmla="*/ 22 w 39"/>
                  <a:gd name="T39" fmla="*/ 3 h 11"/>
                  <a:gd name="T40" fmla="*/ 21 w 39"/>
                  <a:gd name="T41" fmla="*/ 3 h 11"/>
                  <a:gd name="T42" fmla="*/ 20 w 39"/>
                  <a:gd name="T43" fmla="*/ 3 h 11"/>
                  <a:gd name="T44" fmla="*/ 19 w 39"/>
                  <a:gd name="T45" fmla="*/ 3 h 11"/>
                  <a:gd name="T46" fmla="*/ 17 w 39"/>
                  <a:gd name="T47" fmla="*/ 3 h 11"/>
                  <a:gd name="T48" fmla="*/ 15 w 39"/>
                  <a:gd name="T49" fmla="*/ 4 h 11"/>
                  <a:gd name="T50" fmla="*/ 6 w 39"/>
                  <a:gd name="T51" fmla="*/ 2 h 11"/>
                  <a:gd name="T52" fmla="*/ 3 w 39"/>
                  <a:gd name="T53" fmla="*/ 1 h 11"/>
                  <a:gd name="T54" fmla="*/ 1 w 39"/>
                  <a:gd name="T55" fmla="*/ 2 h 11"/>
                  <a:gd name="T56" fmla="*/ 2 w 39"/>
                  <a:gd name="T57" fmla="*/ 4 h 11"/>
                  <a:gd name="T58" fmla="*/ 3 w 39"/>
                  <a:gd name="T5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grpSp>
      </p:grpSp>
      <p:sp>
        <p:nvSpPr>
          <p:cNvPr id="143460" name="Text Box 100"/>
          <p:cNvSpPr txBox="1">
            <a:spLocks noChangeArrowheads="1"/>
          </p:cNvSpPr>
          <p:nvPr/>
        </p:nvSpPr>
        <p:spPr bwMode="auto">
          <a:xfrm>
            <a:off x="250031" y="5877272"/>
            <a:ext cx="20177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pl-PL" dirty="0"/>
              <a:t>LU: Line Unit</a:t>
            </a:r>
          </a:p>
          <a:p>
            <a:r>
              <a:rPr lang="en-US" altLang="pl-PL" dirty="0"/>
              <a:t>J:    </a:t>
            </a:r>
            <a:r>
              <a:rPr lang="en-US" altLang="pl-PL" dirty="0" err="1"/>
              <a:t>Junctor</a:t>
            </a:r>
            <a:endParaRPr lang="en-US" altLang="pl-PL" dirty="0"/>
          </a:p>
        </p:txBody>
      </p:sp>
    </p:spTree>
    <p:extLst>
      <p:ext uri="{BB962C8B-B14F-4D97-AF65-F5344CB8AC3E}">
        <p14:creationId xmlns:p14="http://schemas.microsoft.com/office/powerpoint/2010/main" val="389781264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43459"/>
                                        </p:tgtEl>
                                        <p:attrNameLst>
                                          <p:attrName>style.visibility</p:attrName>
                                        </p:attrNameLst>
                                      </p:cBhvr>
                                      <p:to>
                                        <p:strVal val="visible"/>
                                      </p:to>
                                    </p:set>
                                    <p:animEffect transition="in" filter="wipe(left)">
                                      <p:cBhvr>
                                        <p:cTn id="7" dur="500"/>
                                        <p:tgtEl>
                                          <p:spTgt spid="143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84" name="Rectangle 76"/>
          <p:cNvSpPr>
            <a:spLocks noGrp="1" noChangeArrowheads="1"/>
          </p:cNvSpPr>
          <p:nvPr>
            <p:ph type="title"/>
          </p:nvPr>
        </p:nvSpPr>
        <p:spPr>
          <a:xfrm>
            <a:off x="1547813" y="332656"/>
            <a:ext cx="7138987" cy="941388"/>
          </a:xfrm>
        </p:spPr>
        <p:txBody>
          <a:bodyPr/>
          <a:lstStyle/>
          <a:p>
            <a:r>
              <a:rPr lang="en-US" altLang="pl-PL" sz="2400" dirty="0"/>
              <a:t>Switching System </a:t>
            </a:r>
            <a:br>
              <a:rPr lang="en-US" altLang="pl-PL" sz="2400" dirty="0"/>
            </a:br>
            <a:r>
              <a:rPr lang="en-US" altLang="pl-PL" sz="2400" dirty="0"/>
              <a:t>with Two Auxiliary Processors</a:t>
            </a:r>
          </a:p>
        </p:txBody>
      </p:sp>
      <p:grpSp>
        <p:nvGrpSpPr>
          <p:cNvPr id="145512" name="Group 104"/>
          <p:cNvGrpSpPr>
            <a:grpSpLocks/>
          </p:cNvGrpSpPr>
          <p:nvPr/>
        </p:nvGrpSpPr>
        <p:grpSpPr bwMode="auto">
          <a:xfrm>
            <a:off x="733425" y="1851025"/>
            <a:ext cx="6550025" cy="4267200"/>
            <a:chOff x="462" y="1166"/>
            <a:chExt cx="4126" cy="2688"/>
          </a:xfrm>
        </p:grpSpPr>
        <p:sp>
          <p:nvSpPr>
            <p:cNvPr id="145410" name="Rectangle 2"/>
            <p:cNvSpPr>
              <a:spLocks noChangeArrowheads="1"/>
            </p:cNvSpPr>
            <p:nvPr/>
          </p:nvSpPr>
          <p:spPr bwMode="auto">
            <a:xfrm>
              <a:off x="3522" y="1356"/>
              <a:ext cx="419" cy="219"/>
            </a:xfrm>
            <a:prstGeom prst="rect">
              <a:avLst/>
            </a:prstGeom>
            <a:solidFill>
              <a:srgbClr val="FF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5412" name="Rectangle 4"/>
            <p:cNvSpPr>
              <a:spLocks noChangeArrowheads="1"/>
            </p:cNvSpPr>
            <p:nvPr/>
          </p:nvSpPr>
          <p:spPr bwMode="auto">
            <a:xfrm>
              <a:off x="1221" y="1356"/>
              <a:ext cx="419" cy="219"/>
            </a:xfrm>
            <a:prstGeom prst="rect">
              <a:avLst/>
            </a:prstGeom>
            <a:solidFill>
              <a:srgbClr val="FF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5414" name="Rectangle 6"/>
            <p:cNvSpPr>
              <a:spLocks noChangeArrowheads="1"/>
            </p:cNvSpPr>
            <p:nvPr/>
          </p:nvSpPr>
          <p:spPr bwMode="auto">
            <a:xfrm>
              <a:off x="1988" y="1166"/>
              <a:ext cx="1186" cy="599"/>
            </a:xfrm>
            <a:prstGeom prst="rect">
              <a:avLst/>
            </a:prstGeom>
            <a:solidFill>
              <a:srgbClr val="FF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5432" name="Rectangle 24"/>
            <p:cNvSpPr>
              <a:spLocks noChangeArrowheads="1"/>
            </p:cNvSpPr>
            <p:nvPr/>
          </p:nvSpPr>
          <p:spPr bwMode="auto">
            <a:xfrm>
              <a:off x="2116" y="2781"/>
              <a:ext cx="931" cy="484"/>
            </a:xfrm>
            <a:prstGeom prst="rect">
              <a:avLst/>
            </a:prstGeom>
            <a:solidFill>
              <a:srgbClr val="FF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5438" name="Rectangle 30"/>
            <p:cNvSpPr>
              <a:spLocks noChangeArrowheads="1"/>
            </p:cNvSpPr>
            <p:nvPr/>
          </p:nvSpPr>
          <p:spPr bwMode="auto">
            <a:xfrm>
              <a:off x="1563" y="3445"/>
              <a:ext cx="929" cy="409"/>
            </a:xfrm>
            <a:prstGeom prst="rect">
              <a:avLst/>
            </a:prstGeom>
            <a:solidFill>
              <a:srgbClr val="FF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5439" name="Rectangle 31"/>
            <p:cNvSpPr>
              <a:spLocks noChangeArrowheads="1"/>
            </p:cNvSpPr>
            <p:nvPr/>
          </p:nvSpPr>
          <p:spPr bwMode="auto">
            <a:xfrm>
              <a:off x="2670" y="3445"/>
              <a:ext cx="931" cy="409"/>
            </a:xfrm>
            <a:prstGeom prst="rect">
              <a:avLst/>
            </a:prstGeom>
            <a:solidFill>
              <a:srgbClr val="FF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5464" name="Rectangle 56"/>
            <p:cNvSpPr>
              <a:spLocks noChangeArrowheads="1"/>
            </p:cNvSpPr>
            <p:nvPr/>
          </p:nvSpPr>
          <p:spPr bwMode="auto">
            <a:xfrm>
              <a:off x="2031" y="2106"/>
              <a:ext cx="1101" cy="447"/>
            </a:xfrm>
            <a:prstGeom prst="rect">
              <a:avLst/>
            </a:prstGeom>
            <a:solidFill>
              <a:srgbClr val="FF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5476" name="Rectangle 68"/>
            <p:cNvSpPr>
              <a:spLocks noChangeArrowheads="1"/>
            </p:cNvSpPr>
            <p:nvPr/>
          </p:nvSpPr>
          <p:spPr bwMode="auto">
            <a:xfrm>
              <a:off x="703" y="2778"/>
              <a:ext cx="1101" cy="485"/>
            </a:xfrm>
            <a:prstGeom prst="rect">
              <a:avLst/>
            </a:prstGeom>
            <a:solidFill>
              <a:srgbClr val="FF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5411" name="Line 3"/>
            <p:cNvSpPr>
              <a:spLocks noChangeShapeType="1"/>
            </p:cNvSpPr>
            <p:nvPr/>
          </p:nvSpPr>
          <p:spPr bwMode="auto">
            <a:xfrm flipH="1">
              <a:off x="3180" y="1469"/>
              <a:ext cx="341"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13" name="Line 5"/>
            <p:cNvSpPr>
              <a:spLocks noChangeShapeType="1"/>
            </p:cNvSpPr>
            <p:nvPr/>
          </p:nvSpPr>
          <p:spPr bwMode="auto">
            <a:xfrm>
              <a:off x="1647" y="1469"/>
              <a:ext cx="341"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15" name="Rectangle 7"/>
            <p:cNvSpPr>
              <a:spLocks noChangeArrowheads="1"/>
            </p:cNvSpPr>
            <p:nvPr/>
          </p:nvSpPr>
          <p:spPr bwMode="auto">
            <a:xfrm>
              <a:off x="2169" y="1228"/>
              <a:ext cx="83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Switching</a:t>
              </a:r>
            </a:p>
          </p:txBody>
        </p:sp>
        <p:sp>
          <p:nvSpPr>
            <p:cNvPr id="145416" name="Rectangle 8"/>
            <p:cNvSpPr>
              <a:spLocks noChangeArrowheads="1"/>
            </p:cNvSpPr>
            <p:nvPr/>
          </p:nvSpPr>
          <p:spPr bwMode="auto">
            <a:xfrm>
              <a:off x="2225" y="1417"/>
              <a:ext cx="71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network</a:t>
              </a:r>
            </a:p>
          </p:txBody>
        </p:sp>
        <p:sp>
          <p:nvSpPr>
            <p:cNvPr id="145417" name="Rectangle 9"/>
            <p:cNvSpPr>
              <a:spLocks noChangeArrowheads="1"/>
            </p:cNvSpPr>
            <p:nvPr/>
          </p:nvSpPr>
          <p:spPr bwMode="auto">
            <a:xfrm>
              <a:off x="1282" y="1341"/>
              <a:ext cx="30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LU</a:t>
              </a:r>
            </a:p>
          </p:txBody>
        </p:sp>
        <p:sp>
          <p:nvSpPr>
            <p:cNvPr id="145418" name="Rectangle 10"/>
            <p:cNvSpPr>
              <a:spLocks noChangeArrowheads="1"/>
            </p:cNvSpPr>
            <p:nvPr/>
          </p:nvSpPr>
          <p:spPr bwMode="auto">
            <a:xfrm>
              <a:off x="3642" y="1341"/>
              <a:ext cx="186"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J</a:t>
              </a:r>
            </a:p>
          </p:txBody>
        </p:sp>
        <p:sp>
          <p:nvSpPr>
            <p:cNvPr id="145424" name="Line 16"/>
            <p:cNvSpPr>
              <a:spLocks noChangeShapeType="1"/>
            </p:cNvSpPr>
            <p:nvPr/>
          </p:nvSpPr>
          <p:spPr bwMode="auto">
            <a:xfrm>
              <a:off x="816" y="1469"/>
              <a:ext cx="402"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25" name="Line 17"/>
            <p:cNvSpPr>
              <a:spLocks noChangeShapeType="1"/>
            </p:cNvSpPr>
            <p:nvPr/>
          </p:nvSpPr>
          <p:spPr bwMode="auto">
            <a:xfrm>
              <a:off x="3947" y="1469"/>
              <a:ext cx="554"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26" name="Line 18"/>
            <p:cNvSpPr>
              <a:spLocks noChangeShapeType="1"/>
            </p:cNvSpPr>
            <p:nvPr/>
          </p:nvSpPr>
          <p:spPr bwMode="auto">
            <a:xfrm flipH="1">
              <a:off x="2583" y="1773"/>
              <a:ext cx="1" cy="32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27" name="Line 19"/>
            <p:cNvSpPr>
              <a:spLocks noChangeShapeType="1"/>
            </p:cNvSpPr>
            <p:nvPr/>
          </p:nvSpPr>
          <p:spPr bwMode="auto">
            <a:xfrm flipH="1">
              <a:off x="2561" y="1781"/>
              <a:ext cx="23" cy="85"/>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28" name="Line 20"/>
            <p:cNvSpPr>
              <a:spLocks noChangeShapeType="1"/>
            </p:cNvSpPr>
            <p:nvPr/>
          </p:nvSpPr>
          <p:spPr bwMode="auto">
            <a:xfrm>
              <a:off x="2584" y="1781"/>
              <a:ext cx="23" cy="85"/>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29" name="Line 21"/>
            <p:cNvSpPr>
              <a:spLocks noChangeShapeType="1"/>
            </p:cNvSpPr>
            <p:nvPr/>
          </p:nvSpPr>
          <p:spPr bwMode="auto">
            <a:xfrm>
              <a:off x="3734" y="1582"/>
              <a:ext cx="0" cy="76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30" name="Line 22"/>
            <p:cNvSpPr>
              <a:spLocks noChangeShapeType="1"/>
            </p:cNvSpPr>
            <p:nvPr/>
          </p:nvSpPr>
          <p:spPr bwMode="auto">
            <a:xfrm flipH="1">
              <a:off x="3711" y="1591"/>
              <a:ext cx="23" cy="85"/>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31" name="Line 23"/>
            <p:cNvSpPr>
              <a:spLocks noChangeShapeType="1"/>
            </p:cNvSpPr>
            <p:nvPr/>
          </p:nvSpPr>
          <p:spPr bwMode="auto">
            <a:xfrm>
              <a:off x="3734" y="1591"/>
              <a:ext cx="23" cy="85"/>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33" name="Rectangle 25"/>
            <p:cNvSpPr>
              <a:spLocks noChangeArrowheads="1"/>
            </p:cNvSpPr>
            <p:nvPr/>
          </p:nvSpPr>
          <p:spPr bwMode="auto">
            <a:xfrm>
              <a:off x="2263" y="2804"/>
              <a:ext cx="63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Central</a:t>
              </a:r>
            </a:p>
          </p:txBody>
        </p:sp>
        <p:sp>
          <p:nvSpPr>
            <p:cNvPr id="145434" name="Rectangle 26"/>
            <p:cNvSpPr>
              <a:spLocks noChangeArrowheads="1"/>
            </p:cNvSpPr>
            <p:nvPr/>
          </p:nvSpPr>
          <p:spPr bwMode="auto">
            <a:xfrm>
              <a:off x="2177" y="2994"/>
              <a:ext cx="817"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processor</a:t>
              </a:r>
            </a:p>
          </p:txBody>
        </p:sp>
        <p:sp>
          <p:nvSpPr>
            <p:cNvPr id="145435" name="Rectangle 27"/>
            <p:cNvSpPr>
              <a:spLocks noChangeArrowheads="1"/>
            </p:cNvSpPr>
            <p:nvPr/>
          </p:nvSpPr>
          <p:spPr bwMode="auto">
            <a:xfrm>
              <a:off x="1564" y="3430"/>
              <a:ext cx="934"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endParaRPr lang="en-US" altLang="pl-PL" sz="1200">
                <a:solidFill>
                  <a:srgbClr val="000000"/>
                </a:solidFill>
                <a:latin typeface="+mn-lt"/>
              </a:endParaRPr>
            </a:p>
            <a:p>
              <a:pPr algn="ctr" eaLnBrk="0" hangingPunct="0"/>
              <a:r>
                <a:rPr lang="en-US" altLang="pl-PL" sz="1800">
                  <a:solidFill>
                    <a:srgbClr val="000000"/>
                  </a:solidFill>
                  <a:latin typeface="+mn-lt"/>
                </a:rPr>
                <a:t>Peripherals</a:t>
              </a:r>
            </a:p>
          </p:txBody>
        </p:sp>
        <p:sp>
          <p:nvSpPr>
            <p:cNvPr id="145436" name="Rectangle 28"/>
            <p:cNvSpPr>
              <a:spLocks noChangeArrowheads="1"/>
            </p:cNvSpPr>
            <p:nvPr/>
          </p:nvSpPr>
          <p:spPr bwMode="auto">
            <a:xfrm>
              <a:off x="1932" y="3620"/>
              <a:ext cx="11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endParaRPr lang="en-US" altLang="pl-PL" sz="1800">
                <a:solidFill>
                  <a:srgbClr val="000000"/>
                </a:solidFill>
                <a:latin typeface="Tahoma" pitchFamily="34" charset="0"/>
              </a:endParaRPr>
            </a:p>
          </p:txBody>
        </p:sp>
        <p:sp>
          <p:nvSpPr>
            <p:cNvPr id="145437" name="Rectangle 29"/>
            <p:cNvSpPr>
              <a:spLocks noChangeArrowheads="1"/>
            </p:cNvSpPr>
            <p:nvPr/>
          </p:nvSpPr>
          <p:spPr bwMode="auto">
            <a:xfrm>
              <a:off x="2790" y="3544"/>
              <a:ext cx="70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Memory</a:t>
              </a:r>
            </a:p>
          </p:txBody>
        </p:sp>
        <p:sp>
          <p:nvSpPr>
            <p:cNvPr id="145440" name="Line 32"/>
            <p:cNvSpPr>
              <a:spLocks noChangeShapeType="1"/>
            </p:cNvSpPr>
            <p:nvPr/>
          </p:nvSpPr>
          <p:spPr bwMode="auto">
            <a:xfrm flipH="1" flipV="1">
              <a:off x="2561" y="2692"/>
              <a:ext cx="23" cy="8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41" name="Line 33"/>
            <p:cNvSpPr>
              <a:spLocks noChangeShapeType="1"/>
            </p:cNvSpPr>
            <p:nvPr/>
          </p:nvSpPr>
          <p:spPr bwMode="auto">
            <a:xfrm flipV="1">
              <a:off x="2584" y="2692"/>
              <a:ext cx="23" cy="8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42" name="Line 34"/>
            <p:cNvSpPr>
              <a:spLocks noChangeShapeType="1"/>
            </p:cNvSpPr>
            <p:nvPr/>
          </p:nvSpPr>
          <p:spPr bwMode="auto">
            <a:xfrm>
              <a:off x="2326" y="3272"/>
              <a:ext cx="0" cy="17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43" name="Line 35"/>
            <p:cNvSpPr>
              <a:spLocks noChangeShapeType="1"/>
            </p:cNvSpPr>
            <p:nvPr/>
          </p:nvSpPr>
          <p:spPr bwMode="auto">
            <a:xfrm flipH="1">
              <a:off x="2304" y="3280"/>
              <a:ext cx="21" cy="5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44" name="Line 36"/>
            <p:cNvSpPr>
              <a:spLocks noChangeShapeType="1"/>
            </p:cNvSpPr>
            <p:nvPr/>
          </p:nvSpPr>
          <p:spPr bwMode="auto">
            <a:xfrm>
              <a:off x="2326" y="3280"/>
              <a:ext cx="21" cy="5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45" name="Line 37"/>
            <p:cNvSpPr>
              <a:spLocks noChangeShapeType="1"/>
            </p:cNvSpPr>
            <p:nvPr/>
          </p:nvSpPr>
          <p:spPr bwMode="auto">
            <a:xfrm flipH="1" flipV="1">
              <a:off x="2303" y="3385"/>
              <a:ext cx="21" cy="5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46" name="Line 38"/>
            <p:cNvSpPr>
              <a:spLocks noChangeShapeType="1"/>
            </p:cNvSpPr>
            <p:nvPr/>
          </p:nvSpPr>
          <p:spPr bwMode="auto">
            <a:xfrm flipV="1">
              <a:off x="2325" y="3385"/>
              <a:ext cx="21" cy="5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47" name="Line 39"/>
            <p:cNvSpPr>
              <a:spLocks noChangeShapeType="1"/>
            </p:cNvSpPr>
            <p:nvPr/>
          </p:nvSpPr>
          <p:spPr bwMode="auto">
            <a:xfrm>
              <a:off x="2842" y="3272"/>
              <a:ext cx="0" cy="17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48" name="Line 40"/>
            <p:cNvSpPr>
              <a:spLocks noChangeShapeType="1"/>
            </p:cNvSpPr>
            <p:nvPr/>
          </p:nvSpPr>
          <p:spPr bwMode="auto">
            <a:xfrm flipH="1">
              <a:off x="2820" y="3280"/>
              <a:ext cx="21" cy="5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49" name="Line 41"/>
            <p:cNvSpPr>
              <a:spLocks noChangeShapeType="1"/>
            </p:cNvSpPr>
            <p:nvPr/>
          </p:nvSpPr>
          <p:spPr bwMode="auto">
            <a:xfrm>
              <a:off x="2842" y="3280"/>
              <a:ext cx="22" cy="5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50" name="Line 42"/>
            <p:cNvSpPr>
              <a:spLocks noChangeShapeType="1"/>
            </p:cNvSpPr>
            <p:nvPr/>
          </p:nvSpPr>
          <p:spPr bwMode="auto">
            <a:xfrm flipH="1" flipV="1">
              <a:off x="2819" y="3385"/>
              <a:ext cx="22" cy="5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51" name="Line 43"/>
            <p:cNvSpPr>
              <a:spLocks noChangeShapeType="1"/>
            </p:cNvSpPr>
            <p:nvPr/>
          </p:nvSpPr>
          <p:spPr bwMode="auto">
            <a:xfrm flipV="1">
              <a:off x="2841" y="3385"/>
              <a:ext cx="22" cy="5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52" name="Line 44"/>
            <p:cNvSpPr>
              <a:spLocks noChangeShapeType="1"/>
            </p:cNvSpPr>
            <p:nvPr/>
          </p:nvSpPr>
          <p:spPr bwMode="auto">
            <a:xfrm flipH="1">
              <a:off x="3053" y="3026"/>
              <a:ext cx="681"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53" name="Line 45"/>
            <p:cNvSpPr>
              <a:spLocks noChangeShapeType="1"/>
            </p:cNvSpPr>
            <p:nvPr/>
          </p:nvSpPr>
          <p:spPr bwMode="auto">
            <a:xfrm>
              <a:off x="3052" y="3026"/>
              <a:ext cx="95" cy="2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54" name="Line 46"/>
            <p:cNvSpPr>
              <a:spLocks noChangeShapeType="1"/>
            </p:cNvSpPr>
            <p:nvPr/>
          </p:nvSpPr>
          <p:spPr bwMode="auto">
            <a:xfrm flipV="1">
              <a:off x="3052" y="3005"/>
              <a:ext cx="95" cy="2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55" name="Line 47"/>
            <p:cNvSpPr>
              <a:spLocks noChangeShapeType="1"/>
            </p:cNvSpPr>
            <p:nvPr/>
          </p:nvSpPr>
          <p:spPr bwMode="auto">
            <a:xfrm flipH="1">
              <a:off x="2015" y="3026"/>
              <a:ext cx="95" cy="2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56" name="Line 48"/>
            <p:cNvSpPr>
              <a:spLocks noChangeShapeType="1"/>
            </p:cNvSpPr>
            <p:nvPr/>
          </p:nvSpPr>
          <p:spPr bwMode="auto">
            <a:xfrm flipH="1" flipV="1">
              <a:off x="2015" y="3005"/>
              <a:ext cx="95" cy="2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57" name="Line 49"/>
            <p:cNvSpPr>
              <a:spLocks noChangeShapeType="1"/>
            </p:cNvSpPr>
            <p:nvPr/>
          </p:nvSpPr>
          <p:spPr bwMode="auto">
            <a:xfrm>
              <a:off x="1519" y="1582"/>
              <a:ext cx="0" cy="76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58" name="Line 50"/>
            <p:cNvSpPr>
              <a:spLocks noChangeShapeType="1"/>
            </p:cNvSpPr>
            <p:nvPr/>
          </p:nvSpPr>
          <p:spPr bwMode="auto">
            <a:xfrm flipH="1">
              <a:off x="1496" y="1591"/>
              <a:ext cx="23" cy="85"/>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59" name="Line 51"/>
            <p:cNvSpPr>
              <a:spLocks noChangeShapeType="1"/>
            </p:cNvSpPr>
            <p:nvPr/>
          </p:nvSpPr>
          <p:spPr bwMode="auto">
            <a:xfrm>
              <a:off x="1519" y="1591"/>
              <a:ext cx="23" cy="85"/>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60" name="Rectangle 52"/>
            <p:cNvSpPr>
              <a:spLocks noChangeArrowheads="1"/>
            </p:cNvSpPr>
            <p:nvPr/>
          </p:nvSpPr>
          <p:spPr bwMode="auto">
            <a:xfrm>
              <a:off x="3979" y="1228"/>
              <a:ext cx="609"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800">
                  <a:solidFill>
                    <a:srgbClr val="000000"/>
                  </a:solidFill>
                  <a:latin typeface="+mn-lt"/>
                </a:rPr>
                <a:t>Trunks</a:t>
              </a:r>
            </a:p>
          </p:txBody>
        </p:sp>
        <p:sp>
          <p:nvSpPr>
            <p:cNvPr id="145461" name="Rectangle 53"/>
            <p:cNvSpPr>
              <a:spLocks noChangeArrowheads="1"/>
            </p:cNvSpPr>
            <p:nvPr/>
          </p:nvSpPr>
          <p:spPr bwMode="auto">
            <a:xfrm>
              <a:off x="3979" y="1493"/>
              <a:ext cx="11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endParaRPr lang="en-US" altLang="pl-PL" sz="1800">
                <a:solidFill>
                  <a:srgbClr val="000000"/>
                </a:solidFill>
                <a:latin typeface="Tahoma" pitchFamily="34" charset="0"/>
              </a:endParaRPr>
            </a:p>
          </p:txBody>
        </p:sp>
        <p:sp>
          <p:nvSpPr>
            <p:cNvPr id="145462" name="Rectangle 54"/>
            <p:cNvSpPr>
              <a:spLocks noChangeArrowheads="1"/>
            </p:cNvSpPr>
            <p:nvPr/>
          </p:nvSpPr>
          <p:spPr bwMode="auto">
            <a:xfrm>
              <a:off x="2169" y="2101"/>
              <a:ext cx="83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Switching</a:t>
              </a:r>
            </a:p>
          </p:txBody>
        </p:sp>
        <p:sp>
          <p:nvSpPr>
            <p:cNvPr id="145463" name="Rectangle 55"/>
            <p:cNvSpPr>
              <a:spLocks noChangeArrowheads="1"/>
            </p:cNvSpPr>
            <p:nvPr/>
          </p:nvSpPr>
          <p:spPr bwMode="auto">
            <a:xfrm>
              <a:off x="2149" y="2291"/>
              <a:ext cx="87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mn-lt"/>
                </a:rPr>
                <a:t> processor</a:t>
              </a:r>
            </a:p>
          </p:txBody>
        </p:sp>
        <p:sp>
          <p:nvSpPr>
            <p:cNvPr id="145465" name="Line 57"/>
            <p:cNvSpPr>
              <a:spLocks noChangeShapeType="1"/>
            </p:cNvSpPr>
            <p:nvPr/>
          </p:nvSpPr>
          <p:spPr bwMode="auto">
            <a:xfrm>
              <a:off x="1519" y="2342"/>
              <a:ext cx="0" cy="342"/>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66" name="Line 58"/>
            <p:cNvSpPr>
              <a:spLocks noChangeShapeType="1"/>
            </p:cNvSpPr>
            <p:nvPr/>
          </p:nvSpPr>
          <p:spPr bwMode="auto">
            <a:xfrm>
              <a:off x="1519" y="2684"/>
              <a:ext cx="682"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67" name="Line 59"/>
            <p:cNvSpPr>
              <a:spLocks noChangeShapeType="1"/>
            </p:cNvSpPr>
            <p:nvPr/>
          </p:nvSpPr>
          <p:spPr bwMode="auto">
            <a:xfrm>
              <a:off x="2208" y="2684"/>
              <a:ext cx="0" cy="99"/>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68" name="Line 60"/>
            <p:cNvSpPr>
              <a:spLocks noChangeShapeType="1"/>
            </p:cNvSpPr>
            <p:nvPr/>
          </p:nvSpPr>
          <p:spPr bwMode="auto">
            <a:xfrm>
              <a:off x="2584" y="2570"/>
              <a:ext cx="0" cy="19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69" name="Line 61"/>
            <p:cNvSpPr>
              <a:spLocks noChangeShapeType="1"/>
            </p:cNvSpPr>
            <p:nvPr/>
          </p:nvSpPr>
          <p:spPr bwMode="auto">
            <a:xfrm flipH="1">
              <a:off x="2561" y="2560"/>
              <a:ext cx="23" cy="8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70" name="Line 62"/>
            <p:cNvSpPr>
              <a:spLocks noChangeShapeType="1"/>
            </p:cNvSpPr>
            <p:nvPr/>
          </p:nvSpPr>
          <p:spPr bwMode="auto">
            <a:xfrm>
              <a:off x="2584" y="2560"/>
              <a:ext cx="23" cy="8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71" name="Line 63"/>
            <p:cNvSpPr>
              <a:spLocks noChangeShapeType="1"/>
            </p:cNvSpPr>
            <p:nvPr/>
          </p:nvSpPr>
          <p:spPr bwMode="auto">
            <a:xfrm flipV="1">
              <a:off x="2584" y="2008"/>
              <a:ext cx="23" cy="85"/>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72" name="Line 64"/>
            <p:cNvSpPr>
              <a:spLocks noChangeShapeType="1"/>
            </p:cNvSpPr>
            <p:nvPr/>
          </p:nvSpPr>
          <p:spPr bwMode="auto">
            <a:xfrm flipH="1" flipV="1">
              <a:off x="2561" y="2008"/>
              <a:ext cx="23" cy="85"/>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73" name="Rectangle 65"/>
            <p:cNvSpPr>
              <a:spLocks noChangeArrowheads="1"/>
            </p:cNvSpPr>
            <p:nvPr/>
          </p:nvSpPr>
          <p:spPr bwMode="auto">
            <a:xfrm>
              <a:off x="697" y="2767"/>
              <a:ext cx="1105" cy="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endParaRPr lang="en-US" altLang="pl-PL" sz="800">
                <a:solidFill>
                  <a:srgbClr val="000000"/>
                </a:solidFill>
                <a:latin typeface="Tahoma" pitchFamily="34" charset="0"/>
              </a:endParaRPr>
            </a:p>
            <a:p>
              <a:pPr algn="ctr" eaLnBrk="0" hangingPunct="0"/>
              <a:r>
                <a:rPr lang="en-US" altLang="pl-PL" sz="1800">
                  <a:solidFill>
                    <a:srgbClr val="000000"/>
                  </a:solidFill>
                  <a:latin typeface="Tahoma" pitchFamily="34" charset="0"/>
                </a:rPr>
                <a:t>Line scanning</a:t>
              </a:r>
            </a:p>
          </p:txBody>
        </p:sp>
        <p:sp>
          <p:nvSpPr>
            <p:cNvPr id="145474" name="Rectangle 66"/>
            <p:cNvSpPr>
              <a:spLocks noChangeArrowheads="1"/>
            </p:cNvSpPr>
            <p:nvPr/>
          </p:nvSpPr>
          <p:spPr bwMode="auto">
            <a:xfrm>
              <a:off x="851" y="2896"/>
              <a:ext cx="819" cy="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lnSpc>
                  <a:spcPct val="114000"/>
                </a:lnSpc>
              </a:pPr>
              <a:endParaRPr lang="en-US" altLang="pl-PL" sz="800" dirty="0">
                <a:solidFill>
                  <a:srgbClr val="000000"/>
                </a:solidFill>
                <a:latin typeface="+mn-lt"/>
              </a:endParaRPr>
            </a:p>
            <a:p>
              <a:pPr algn="ctr" eaLnBrk="0" hangingPunct="0">
                <a:lnSpc>
                  <a:spcPct val="114000"/>
                </a:lnSpc>
              </a:pPr>
              <a:r>
                <a:rPr lang="en-US" altLang="pl-PL" sz="1800" dirty="0">
                  <a:solidFill>
                    <a:srgbClr val="000000"/>
                  </a:solidFill>
                  <a:latin typeface="+mn-lt"/>
                </a:rPr>
                <a:t>processor</a:t>
              </a:r>
            </a:p>
          </p:txBody>
        </p:sp>
        <p:sp>
          <p:nvSpPr>
            <p:cNvPr id="145475" name="Rectangle 67"/>
            <p:cNvSpPr>
              <a:spLocks noChangeArrowheads="1"/>
            </p:cNvSpPr>
            <p:nvPr/>
          </p:nvSpPr>
          <p:spPr bwMode="auto">
            <a:xfrm>
              <a:off x="1152" y="3040"/>
              <a:ext cx="11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endParaRPr lang="en-US" altLang="pl-PL" sz="1800">
                <a:solidFill>
                  <a:srgbClr val="000000"/>
                </a:solidFill>
                <a:latin typeface="Tahoma" pitchFamily="34" charset="0"/>
              </a:endParaRPr>
            </a:p>
          </p:txBody>
        </p:sp>
        <p:sp>
          <p:nvSpPr>
            <p:cNvPr id="145477" name="Line 69"/>
            <p:cNvSpPr>
              <a:spLocks noChangeShapeType="1"/>
            </p:cNvSpPr>
            <p:nvPr/>
          </p:nvSpPr>
          <p:spPr bwMode="auto">
            <a:xfrm>
              <a:off x="1349" y="1582"/>
              <a:ext cx="0" cy="119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78" name="Line 70"/>
            <p:cNvSpPr>
              <a:spLocks noChangeShapeType="1"/>
            </p:cNvSpPr>
            <p:nvPr/>
          </p:nvSpPr>
          <p:spPr bwMode="auto">
            <a:xfrm flipH="1">
              <a:off x="1817" y="3026"/>
              <a:ext cx="299"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79" name="Line 71"/>
            <p:cNvSpPr>
              <a:spLocks noChangeShapeType="1"/>
            </p:cNvSpPr>
            <p:nvPr/>
          </p:nvSpPr>
          <p:spPr bwMode="auto">
            <a:xfrm>
              <a:off x="1809" y="3026"/>
              <a:ext cx="95" cy="2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80" name="Line 72"/>
            <p:cNvSpPr>
              <a:spLocks noChangeShapeType="1"/>
            </p:cNvSpPr>
            <p:nvPr/>
          </p:nvSpPr>
          <p:spPr bwMode="auto">
            <a:xfrm flipV="1">
              <a:off x="1809" y="3005"/>
              <a:ext cx="95" cy="2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81" name="Line 73"/>
            <p:cNvSpPr>
              <a:spLocks noChangeShapeType="1"/>
            </p:cNvSpPr>
            <p:nvPr/>
          </p:nvSpPr>
          <p:spPr bwMode="auto">
            <a:xfrm flipV="1">
              <a:off x="1350" y="2692"/>
              <a:ext cx="23" cy="8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82" name="Line 74"/>
            <p:cNvSpPr>
              <a:spLocks noChangeShapeType="1"/>
            </p:cNvSpPr>
            <p:nvPr/>
          </p:nvSpPr>
          <p:spPr bwMode="auto">
            <a:xfrm flipH="1" flipV="1">
              <a:off x="1327" y="2692"/>
              <a:ext cx="23" cy="8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5483" name="Line 75"/>
            <p:cNvSpPr>
              <a:spLocks noChangeShapeType="1"/>
            </p:cNvSpPr>
            <p:nvPr/>
          </p:nvSpPr>
          <p:spPr bwMode="auto">
            <a:xfrm>
              <a:off x="3734" y="2342"/>
              <a:ext cx="0" cy="68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grpSp>
          <p:nvGrpSpPr>
            <p:cNvPr id="145485" name="Group 77"/>
            <p:cNvGrpSpPr>
              <a:grpSpLocks/>
            </p:cNvGrpSpPr>
            <p:nvPr/>
          </p:nvGrpSpPr>
          <p:grpSpPr bwMode="auto">
            <a:xfrm>
              <a:off x="462" y="1324"/>
              <a:ext cx="432" cy="308"/>
              <a:chOff x="1680" y="720"/>
              <a:chExt cx="2317" cy="1764"/>
            </a:xfrm>
          </p:grpSpPr>
          <p:sp>
            <p:nvSpPr>
              <p:cNvPr id="145486" name="Freeform 78"/>
              <p:cNvSpPr>
                <a:spLocks/>
              </p:cNvSpPr>
              <p:nvPr/>
            </p:nvSpPr>
            <p:spPr bwMode="auto">
              <a:xfrm>
                <a:off x="1939" y="755"/>
                <a:ext cx="1987" cy="1482"/>
              </a:xfrm>
              <a:custGeom>
                <a:avLst/>
                <a:gdLst>
                  <a:gd name="T0" fmla="*/ 52 w 169"/>
                  <a:gd name="T1" fmla="*/ 10 h 126"/>
                  <a:gd name="T2" fmla="*/ 46 w 169"/>
                  <a:gd name="T3" fmla="*/ 4 h 126"/>
                  <a:gd name="T4" fmla="*/ 17 w 169"/>
                  <a:gd name="T5" fmla="*/ 7 h 126"/>
                  <a:gd name="T6" fmla="*/ 9 w 169"/>
                  <a:gd name="T7" fmla="*/ 15 h 126"/>
                  <a:gd name="T8" fmla="*/ 5 w 169"/>
                  <a:gd name="T9" fmla="*/ 59 h 126"/>
                  <a:gd name="T10" fmla="*/ 0 w 169"/>
                  <a:gd name="T11" fmla="*/ 102 h 126"/>
                  <a:gd name="T12" fmla="*/ 27 w 169"/>
                  <a:gd name="T13" fmla="*/ 125 h 126"/>
                  <a:gd name="T14" fmla="*/ 165 w 169"/>
                  <a:gd name="T15" fmla="*/ 121 h 126"/>
                  <a:gd name="T16" fmla="*/ 169 w 169"/>
                  <a:gd name="T17" fmla="*/ 98 h 126"/>
                  <a:gd name="T18" fmla="*/ 166 w 169"/>
                  <a:gd name="T19" fmla="*/ 17 h 126"/>
                  <a:gd name="T20" fmla="*/ 160 w 169"/>
                  <a:gd name="T21" fmla="*/ 14 h 126"/>
                  <a:gd name="T22" fmla="*/ 149 w 169"/>
                  <a:gd name="T23" fmla="*/ 13 h 126"/>
                  <a:gd name="T24" fmla="*/ 149 w 169"/>
                  <a:gd name="T25" fmla="*/ 3 h 126"/>
                  <a:gd name="T26" fmla="*/ 83 w 169"/>
                  <a:gd name="T27" fmla="*/ 1 h 126"/>
                  <a:gd name="T28" fmla="*/ 74 w 169"/>
                  <a:gd name="T29" fmla="*/ 6 h 126"/>
                  <a:gd name="T30" fmla="*/ 71 w 169"/>
                  <a:gd name="T31" fmla="*/ 14 h 126"/>
                  <a:gd name="T32" fmla="*/ 61 w 169"/>
                  <a:gd name="T33" fmla="*/ 16 h 126"/>
                  <a:gd name="T34" fmla="*/ 49 w 169"/>
                  <a:gd name="T35" fmla="*/ 16 h 126"/>
                  <a:gd name="T36" fmla="*/ 52 w 169"/>
                  <a:gd name="T37" fmla="*/ 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87" name="Freeform 79"/>
              <p:cNvSpPr>
                <a:spLocks/>
              </p:cNvSpPr>
              <p:nvPr/>
            </p:nvSpPr>
            <p:spPr bwMode="auto">
              <a:xfrm>
                <a:off x="2092" y="932"/>
                <a:ext cx="517" cy="1117"/>
              </a:xfrm>
              <a:custGeom>
                <a:avLst/>
                <a:gdLst>
                  <a:gd name="T0" fmla="*/ 39 w 44"/>
                  <a:gd name="T1" fmla="*/ 2 h 95"/>
                  <a:gd name="T2" fmla="*/ 33 w 44"/>
                  <a:gd name="T3" fmla="*/ 17 h 95"/>
                  <a:gd name="T4" fmla="*/ 30 w 44"/>
                  <a:gd name="T5" fmla="*/ 38 h 95"/>
                  <a:gd name="T6" fmla="*/ 32 w 44"/>
                  <a:gd name="T7" fmla="*/ 88 h 95"/>
                  <a:gd name="T8" fmla="*/ 32 w 44"/>
                  <a:gd name="T9" fmla="*/ 88 h 95"/>
                  <a:gd name="T10" fmla="*/ 33 w 44"/>
                  <a:gd name="T11" fmla="*/ 82 h 95"/>
                  <a:gd name="T12" fmla="*/ 33 w 44"/>
                  <a:gd name="T13" fmla="*/ 82 h 95"/>
                  <a:gd name="T14" fmla="*/ 33 w 44"/>
                  <a:gd name="T15" fmla="*/ 82 h 95"/>
                  <a:gd name="T16" fmla="*/ 36 w 44"/>
                  <a:gd name="T17" fmla="*/ 81 h 95"/>
                  <a:gd name="T18" fmla="*/ 36 w 44"/>
                  <a:gd name="T19" fmla="*/ 80 h 95"/>
                  <a:gd name="T20" fmla="*/ 34 w 44"/>
                  <a:gd name="T21" fmla="*/ 81 h 95"/>
                  <a:gd name="T22" fmla="*/ 35 w 44"/>
                  <a:gd name="T23" fmla="*/ 81 h 95"/>
                  <a:gd name="T24" fmla="*/ 22 w 44"/>
                  <a:gd name="T25" fmla="*/ 80 h 95"/>
                  <a:gd name="T26" fmla="*/ 8 w 44"/>
                  <a:gd name="T27" fmla="*/ 79 h 95"/>
                  <a:gd name="T28" fmla="*/ 0 w 44"/>
                  <a:gd name="T29" fmla="*/ 86 h 95"/>
                  <a:gd name="T30" fmla="*/ 7 w 44"/>
                  <a:gd name="T31" fmla="*/ 94 h 95"/>
                  <a:gd name="T32" fmla="*/ 6 w 44"/>
                  <a:gd name="T33" fmla="*/ 93 h 95"/>
                  <a:gd name="T34" fmla="*/ 23 w 44"/>
                  <a:gd name="T35" fmla="*/ 95 h 95"/>
                  <a:gd name="T36" fmla="*/ 39 w 44"/>
                  <a:gd name="T37" fmla="*/ 92 h 95"/>
                  <a:gd name="T38" fmla="*/ 39 w 44"/>
                  <a:gd name="T39" fmla="*/ 92 h 95"/>
                  <a:gd name="T40" fmla="*/ 42 w 44"/>
                  <a:gd name="T41" fmla="*/ 91 h 95"/>
                  <a:gd name="T42" fmla="*/ 42 w 44"/>
                  <a:gd name="T43" fmla="*/ 91 h 95"/>
                  <a:gd name="T44" fmla="*/ 42 w 44"/>
                  <a:gd name="T45" fmla="*/ 90 h 95"/>
                  <a:gd name="T46" fmla="*/ 43 w 44"/>
                  <a:gd name="T47" fmla="*/ 84 h 95"/>
                  <a:gd name="T48" fmla="*/ 43 w 44"/>
                  <a:gd name="T49" fmla="*/ 84 h 95"/>
                  <a:gd name="T50" fmla="*/ 43 w 44"/>
                  <a:gd name="T51" fmla="*/ 84 h 95"/>
                  <a:gd name="T52" fmla="*/ 40 w 44"/>
                  <a:gd name="T53" fmla="*/ 39 h 95"/>
                  <a:gd name="T54" fmla="*/ 43 w 44"/>
                  <a:gd name="T55" fmla="*/ 6 h 95"/>
                  <a:gd name="T56" fmla="*/ 42 w 44"/>
                  <a:gd name="T57" fmla="*/ 3 h 95"/>
                  <a:gd name="T58" fmla="*/ 41 w 44"/>
                  <a:gd name="T59" fmla="*/ 1 h 95"/>
                  <a:gd name="T60" fmla="*/ 39 w 44"/>
                  <a:gd name="T61"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88" name="Freeform 80"/>
              <p:cNvSpPr>
                <a:spLocks/>
              </p:cNvSpPr>
              <p:nvPr/>
            </p:nvSpPr>
            <p:spPr bwMode="auto">
              <a:xfrm>
                <a:off x="3703" y="943"/>
                <a:ext cx="94" cy="247"/>
              </a:xfrm>
              <a:custGeom>
                <a:avLst/>
                <a:gdLst>
                  <a:gd name="T0" fmla="*/ 5 w 8"/>
                  <a:gd name="T1" fmla="*/ 1 h 21"/>
                  <a:gd name="T2" fmla="*/ 0 w 8"/>
                  <a:gd name="T3" fmla="*/ 17 h 21"/>
                  <a:gd name="T4" fmla="*/ 3 w 8"/>
                  <a:gd name="T5" fmla="*/ 20 h 21"/>
                  <a:gd name="T6" fmla="*/ 6 w 8"/>
                  <a:gd name="T7" fmla="*/ 18 h 21"/>
                  <a:gd name="T8" fmla="*/ 8 w 8"/>
                  <a:gd name="T9" fmla="*/ 2 h 21"/>
                  <a:gd name="T10" fmla="*/ 7 w 8"/>
                  <a:gd name="T11" fmla="*/ 0 h 21"/>
                  <a:gd name="T12" fmla="*/ 5 w 8"/>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89" name="Freeform 81"/>
              <p:cNvSpPr>
                <a:spLocks/>
              </p:cNvSpPr>
              <p:nvPr/>
            </p:nvSpPr>
            <p:spPr bwMode="auto">
              <a:xfrm>
                <a:off x="3162" y="1190"/>
                <a:ext cx="129" cy="1023"/>
              </a:xfrm>
              <a:custGeom>
                <a:avLst/>
                <a:gdLst>
                  <a:gd name="T0" fmla="*/ 2 w 11"/>
                  <a:gd name="T1" fmla="*/ 3 h 87"/>
                  <a:gd name="T2" fmla="*/ 1 w 11"/>
                  <a:gd name="T3" fmla="*/ 12 h 87"/>
                  <a:gd name="T4" fmla="*/ 1 w 11"/>
                  <a:gd name="T5" fmla="*/ 33 h 87"/>
                  <a:gd name="T6" fmla="*/ 1 w 11"/>
                  <a:gd name="T7" fmla="*/ 83 h 87"/>
                  <a:gd name="T8" fmla="*/ 5 w 11"/>
                  <a:gd name="T9" fmla="*/ 87 h 87"/>
                  <a:gd name="T10" fmla="*/ 9 w 11"/>
                  <a:gd name="T11" fmla="*/ 83 h 87"/>
                  <a:gd name="T12" fmla="*/ 9 w 11"/>
                  <a:gd name="T13" fmla="*/ 4 h 87"/>
                  <a:gd name="T14" fmla="*/ 6 w 11"/>
                  <a:gd name="T15" fmla="*/ 0 h 87"/>
                  <a:gd name="T16" fmla="*/ 2 w 11"/>
                  <a:gd name="T17" fmla="*/ 3 h 87"/>
                  <a:gd name="T18" fmla="*/ 2 w 11"/>
                  <a:gd name="T19"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90" name="Freeform 82"/>
              <p:cNvSpPr>
                <a:spLocks/>
              </p:cNvSpPr>
              <p:nvPr/>
            </p:nvSpPr>
            <p:spPr bwMode="auto">
              <a:xfrm>
                <a:off x="2633" y="1473"/>
                <a:ext cx="423" cy="94"/>
              </a:xfrm>
              <a:custGeom>
                <a:avLst/>
                <a:gdLst>
                  <a:gd name="T0" fmla="*/ 1 w 36"/>
                  <a:gd name="T1" fmla="*/ 5 h 8"/>
                  <a:gd name="T2" fmla="*/ 21 w 36"/>
                  <a:gd name="T3" fmla="*/ 8 h 8"/>
                  <a:gd name="T4" fmla="*/ 34 w 36"/>
                  <a:gd name="T5" fmla="*/ 6 h 8"/>
                  <a:gd name="T6" fmla="*/ 36 w 36"/>
                  <a:gd name="T7" fmla="*/ 4 h 8"/>
                  <a:gd name="T8" fmla="*/ 34 w 36"/>
                  <a:gd name="T9" fmla="*/ 2 h 8"/>
                  <a:gd name="T10" fmla="*/ 12 w 36"/>
                  <a:gd name="T11" fmla="*/ 3 h 8"/>
                  <a:gd name="T12" fmla="*/ 1 w 36"/>
                  <a:gd name="T13" fmla="*/ 3 h 8"/>
                  <a:gd name="T14" fmla="*/ 0 w 36"/>
                  <a:gd name="T15" fmla="*/ 4 h 8"/>
                  <a:gd name="T16" fmla="*/ 1 w 36"/>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91" name="Freeform 83"/>
              <p:cNvSpPr>
                <a:spLocks/>
              </p:cNvSpPr>
              <p:nvPr/>
            </p:nvSpPr>
            <p:spPr bwMode="auto">
              <a:xfrm>
                <a:off x="2715" y="1543"/>
                <a:ext cx="317" cy="212"/>
              </a:xfrm>
              <a:custGeom>
                <a:avLst/>
                <a:gdLst>
                  <a:gd name="T0" fmla="*/ 16 w 27"/>
                  <a:gd name="T1" fmla="*/ 0 h 18"/>
                  <a:gd name="T2" fmla="*/ 9 w 27"/>
                  <a:gd name="T3" fmla="*/ 2 h 18"/>
                  <a:gd name="T4" fmla="*/ 3 w 27"/>
                  <a:gd name="T5" fmla="*/ 5 h 18"/>
                  <a:gd name="T6" fmla="*/ 4 w 27"/>
                  <a:gd name="T7" fmla="*/ 11 h 18"/>
                  <a:gd name="T8" fmla="*/ 1 w 27"/>
                  <a:gd name="T9" fmla="*/ 5 h 18"/>
                  <a:gd name="T10" fmla="*/ 0 w 27"/>
                  <a:gd name="T11" fmla="*/ 8 h 18"/>
                  <a:gd name="T12" fmla="*/ 4 w 27"/>
                  <a:gd name="T13" fmla="*/ 12 h 18"/>
                  <a:gd name="T14" fmla="*/ 7 w 27"/>
                  <a:gd name="T15" fmla="*/ 12 h 18"/>
                  <a:gd name="T16" fmla="*/ 19 w 27"/>
                  <a:gd name="T17" fmla="*/ 14 h 18"/>
                  <a:gd name="T18" fmla="*/ 19 w 27"/>
                  <a:gd name="T19" fmla="*/ 14 h 18"/>
                  <a:gd name="T20" fmla="*/ 17 w 27"/>
                  <a:gd name="T21" fmla="*/ 8 h 18"/>
                  <a:gd name="T22" fmla="*/ 18 w 27"/>
                  <a:gd name="T23" fmla="*/ 8 h 18"/>
                  <a:gd name="T24" fmla="*/ 15 w 27"/>
                  <a:gd name="T25" fmla="*/ 12 h 18"/>
                  <a:gd name="T26" fmla="*/ 14 w 27"/>
                  <a:gd name="T27" fmla="*/ 16 h 18"/>
                  <a:gd name="T28" fmla="*/ 18 w 27"/>
                  <a:gd name="T29" fmla="*/ 18 h 18"/>
                  <a:gd name="T30" fmla="*/ 24 w 27"/>
                  <a:gd name="T31" fmla="*/ 15 h 18"/>
                  <a:gd name="T32" fmla="*/ 26 w 27"/>
                  <a:gd name="T33" fmla="*/ 12 h 18"/>
                  <a:gd name="T34" fmla="*/ 26 w 27"/>
                  <a:gd name="T35" fmla="*/ 8 h 18"/>
                  <a:gd name="T36" fmla="*/ 24 w 27"/>
                  <a:gd name="T37" fmla="*/ 5 h 18"/>
                  <a:gd name="T38" fmla="*/ 24 w 27"/>
                  <a:gd name="T39" fmla="*/ 5 h 18"/>
                  <a:gd name="T40" fmla="*/ 10 w 27"/>
                  <a:gd name="T41" fmla="*/ 4 h 18"/>
                  <a:gd name="T42" fmla="*/ 4 w 27"/>
                  <a:gd name="T43" fmla="*/ 4 h 18"/>
                  <a:gd name="T44" fmla="*/ 7 w 27"/>
                  <a:gd name="T45" fmla="*/ 11 h 18"/>
                  <a:gd name="T46" fmla="*/ 7 w 27"/>
                  <a:gd name="T47" fmla="*/ 11 h 18"/>
                  <a:gd name="T48" fmla="*/ 5 w 27"/>
                  <a:gd name="T49" fmla="*/ 4 h 18"/>
                  <a:gd name="T50" fmla="*/ 8 w 27"/>
                  <a:gd name="T51" fmla="*/ 9 h 18"/>
                  <a:gd name="T52" fmla="*/ 17 w 27"/>
                  <a:gd name="T53" fmla="*/ 3 h 18"/>
                  <a:gd name="T54" fmla="*/ 18 w 27"/>
                  <a:gd name="T55" fmla="*/ 1 h 18"/>
                  <a:gd name="T56" fmla="*/ 16 w 27"/>
                  <a:gd name="T5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92" name="Freeform 84"/>
              <p:cNvSpPr>
                <a:spLocks/>
              </p:cNvSpPr>
              <p:nvPr/>
            </p:nvSpPr>
            <p:spPr bwMode="auto">
              <a:xfrm>
                <a:off x="2127" y="873"/>
                <a:ext cx="70" cy="858"/>
              </a:xfrm>
              <a:custGeom>
                <a:avLst/>
                <a:gdLst>
                  <a:gd name="T0" fmla="*/ 4 w 6"/>
                  <a:gd name="T1" fmla="*/ 1 h 73"/>
                  <a:gd name="T2" fmla="*/ 0 w 6"/>
                  <a:gd name="T3" fmla="*/ 33 h 73"/>
                  <a:gd name="T4" fmla="*/ 2 w 6"/>
                  <a:gd name="T5" fmla="*/ 72 h 73"/>
                  <a:gd name="T6" fmla="*/ 4 w 6"/>
                  <a:gd name="T7" fmla="*/ 73 h 73"/>
                  <a:gd name="T8" fmla="*/ 5 w 6"/>
                  <a:gd name="T9" fmla="*/ 72 h 73"/>
                  <a:gd name="T10" fmla="*/ 6 w 6"/>
                  <a:gd name="T11" fmla="*/ 1 h 73"/>
                  <a:gd name="T12" fmla="*/ 5 w 6"/>
                  <a:gd name="T13" fmla="*/ 0 h 73"/>
                  <a:gd name="T14" fmla="*/ 4 w 6"/>
                  <a:gd name="T15" fmla="*/ 1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93" name="Freeform 85"/>
              <p:cNvSpPr>
                <a:spLocks/>
              </p:cNvSpPr>
              <p:nvPr/>
            </p:nvSpPr>
            <p:spPr bwMode="auto">
              <a:xfrm>
                <a:off x="2668" y="943"/>
                <a:ext cx="153" cy="271"/>
              </a:xfrm>
              <a:custGeom>
                <a:avLst/>
                <a:gdLst>
                  <a:gd name="T0" fmla="*/ 3 w 13"/>
                  <a:gd name="T1" fmla="*/ 2 h 23"/>
                  <a:gd name="T2" fmla="*/ 6 w 13"/>
                  <a:gd name="T3" fmla="*/ 21 h 23"/>
                  <a:gd name="T4" fmla="*/ 11 w 13"/>
                  <a:gd name="T5" fmla="*/ 22 h 23"/>
                  <a:gd name="T6" fmla="*/ 12 w 13"/>
                  <a:gd name="T7" fmla="*/ 18 h 23"/>
                  <a:gd name="T8" fmla="*/ 6 w 13"/>
                  <a:gd name="T9" fmla="*/ 2 h 23"/>
                  <a:gd name="T10" fmla="*/ 4 w 13"/>
                  <a:gd name="T11" fmla="*/ 1 h 23"/>
                  <a:gd name="T12" fmla="*/ 3 w 13"/>
                  <a:gd name="T13" fmla="*/ 2 h 23"/>
                </a:gdLst>
                <a:ahLst/>
                <a:cxnLst>
                  <a:cxn ang="0">
                    <a:pos x="T0" y="T1"/>
                  </a:cxn>
                  <a:cxn ang="0">
                    <a:pos x="T2" y="T3"/>
                  </a:cxn>
                  <a:cxn ang="0">
                    <a:pos x="T4" y="T5"/>
                  </a:cxn>
                  <a:cxn ang="0">
                    <a:pos x="T6" y="T7"/>
                  </a:cxn>
                  <a:cxn ang="0">
                    <a:pos x="T8" y="T9"/>
                  </a:cxn>
                  <a:cxn ang="0">
                    <a:pos x="T10" y="T11"/>
                  </a:cxn>
                  <a:cxn ang="0">
                    <a:pos x="T12" y="T13"/>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94" name="Freeform 86"/>
              <p:cNvSpPr>
                <a:spLocks/>
              </p:cNvSpPr>
              <p:nvPr/>
            </p:nvSpPr>
            <p:spPr bwMode="auto">
              <a:xfrm>
                <a:off x="2962" y="896"/>
                <a:ext cx="599" cy="377"/>
              </a:xfrm>
              <a:custGeom>
                <a:avLst/>
                <a:gdLst>
                  <a:gd name="T0" fmla="*/ 2 w 51"/>
                  <a:gd name="T1" fmla="*/ 1 h 32"/>
                  <a:gd name="T2" fmla="*/ 0 w 51"/>
                  <a:gd name="T3" fmla="*/ 23 h 32"/>
                  <a:gd name="T4" fmla="*/ 12 w 51"/>
                  <a:gd name="T5" fmla="*/ 31 h 32"/>
                  <a:gd name="T6" fmla="*/ 48 w 51"/>
                  <a:gd name="T7" fmla="*/ 29 h 32"/>
                  <a:gd name="T8" fmla="*/ 50 w 51"/>
                  <a:gd name="T9" fmla="*/ 17 h 32"/>
                  <a:gd name="T10" fmla="*/ 50 w 51"/>
                  <a:gd name="T11" fmla="*/ 0 h 32"/>
                  <a:gd name="T12" fmla="*/ 2 w 51"/>
                  <a:gd name="T13" fmla="*/ 1 h 32"/>
                </a:gdLst>
                <a:ahLst/>
                <a:cxnLst>
                  <a:cxn ang="0">
                    <a:pos x="T0" y="T1"/>
                  </a:cxn>
                  <a:cxn ang="0">
                    <a:pos x="T2" y="T3"/>
                  </a:cxn>
                  <a:cxn ang="0">
                    <a:pos x="T4" y="T5"/>
                  </a:cxn>
                  <a:cxn ang="0">
                    <a:pos x="T6" y="T7"/>
                  </a:cxn>
                  <a:cxn ang="0">
                    <a:pos x="T8" y="T9"/>
                  </a:cxn>
                  <a:cxn ang="0">
                    <a:pos x="T10" y="T11"/>
                  </a:cxn>
                  <a:cxn ang="0">
                    <a:pos x="T12" y="T13"/>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95" name="Freeform 87"/>
              <p:cNvSpPr>
                <a:spLocks/>
              </p:cNvSpPr>
              <p:nvPr/>
            </p:nvSpPr>
            <p:spPr bwMode="auto">
              <a:xfrm>
                <a:off x="2574" y="720"/>
                <a:ext cx="1023" cy="482"/>
              </a:xfrm>
              <a:custGeom>
                <a:avLst/>
                <a:gdLst>
                  <a:gd name="T0" fmla="*/ 85 w 87"/>
                  <a:gd name="T1" fmla="*/ 5 h 41"/>
                  <a:gd name="T2" fmla="*/ 74 w 87"/>
                  <a:gd name="T3" fmla="*/ 1 h 41"/>
                  <a:gd name="T4" fmla="*/ 49 w 87"/>
                  <a:gd name="T5" fmla="*/ 0 h 41"/>
                  <a:gd name="T6" fmla="*/ 41 w 87"/>
                  <a:gd name="T7" fmla="*/ 0 h 41"/>
                  <a:gd name="T8" fmla="*/ 38 w 87"/>
                  <a:gd name="T9" fmla="*/ 0 h 41"/>
                  <a:gd name="T10" fmla="*/ 33 w 87"/>
                  <a:gd name="T11" fmla="*/ 0 h 41"/>
                  <a:gd name="T12" fmla="*/ 27 w 87"/>
                  <a:gd name="T13" fmla="*/ 1 h 41"/>
                  <a:gd name="T14" fmla="*/ 24 w 87"/>
                  <a:gd name="T15" fmla="*/ 1 h 41"/>
                  <a:gd name="T16" fmla="*/ 19 w 87"/>
                  <a:gd name="T17" fmla="*/ 1 h 41"/>
                  <a:gd name="T18" fmla="*/ 17 w 87"/>
                  <a:gd name="T19" fmla="*/ 2 h 41"/>
                  <a:gd name="T20" fmla="*/ 17 w 87"/>
                  <a:gd name="T21" fmla="*/ 5 h 41"/>
                  <a:gd name="T22" fmla="*/ 16 w 87"/>
                  <a:gd name="T23" fmla="*/ 10 h 41"/>
                  <a:gd name="T24" fmla="*/ 15 w 87"/>
                  <a:gd name="T25" fmla="*/ 18 h 41"/>
                  <a:gd name="T26" fmla="*/ 14 w 87"/>
                  <a:gd name="T27" fmla="*/ 17 h 41"/>
                  <a:gd name="T28" fmla="*/ 14 w 87"/>
                  <a:gd name="T29" fmla="*/ 17 h 41"/>
                  <a:gd name="T30" fmla="*/ 7 w 87"/>
                  <a:gd name="T31" fmla="*/ 17 h 41"/>
                  <a:gd name="T32" fmla="*/ 1 w 87"/>
                  <a:gd name="T33" fmla="*/ 19 h 41"/>
                  <a:gd name="T34" fmla="*/ 1 w 87"/>
                  <a:gd name="T35" fmla="*/ 21 h 41"/>
                  <a:gd name="T36" fmla="*/ 12 w 87"/>
                  <a:gd name="T37" fmla="*/ 21 h 41"/>
                  <a:gd name="T38" fmla="*/ 14 w 87"/>
                  <a:gd name="T39" fmla="*/ 19 h 41"/>
                  <a:gd name="T40" fmla="*/ 17 w 87"/>
                  <a:gd name="T41" fmla="*/ 30 h 41"/>
                  <a:gd name="T42" fmla="*/ 21 w 87"/>
                  <a:gd name="T43" fmla="*/ 38 h 41"/>
                  <a:gd name="T44" fmla="*/ 25 w 87"/>
                  <a:gd name="T45" fmla="*/ 39 h 41"/>
                  <a:gd name="T46" fmla="*/ 25 w 87"/>
                  <a:gd name="T47" fmla="*/ 32 h 41"/>
                  <a:gd name="T48" fmla="*/ 25 w 87"/>
                  <a:gd name="T49" fmla="*/ 22 h 41"/>
                  <a:gd name="T50" fmla="*/ 25 w 87"/>
                  <a:gd name="T51" fmla="*/ 12 h 41"/>
                  <a:gd name="T52" fmla="*/ 29 w 87"/>
                  <a:gd name="T53" fmla="*/ 10 h 41"/>
                  <a:gd name="T54" fmla="*/ 34 w 87"/>
                  <a:gd name="T55" fmla="*/ 10 h 41"/>
                  <a:gd name="T56" fmla="*/ 39 w 87"/>
                  <a:gd name="T57" fmla="*/ 10 h 41"/>
                  <a:gd name="T58" fmla="*/ 54 w 87"/>
                  <a:gd name="T59" fmla="*/ 8 h 41"/>
                  <a:gd name="T60" fmla="*/ 59 w 87"/>
                  <a:gd name="T61" fmla="*/ 8 h 41"/>
                  <a:gd name="T62" fmla="*/ 73 w 87"/>
                  <a:gd name="T63" fmla="*/ 8 h 41"/>
                  <a:gd name="T64" fmla="*/ 78 w 87"/>
                  <a:gd name="T65" fmla="*/ 8 h 41"/>
                  <a:gd name="T66" fmla="*/ 87 w 87"/>
                  <a:gd name="T67"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96" name="Freeform 88"/>
              <p:cNvSpPr>
                <a:spLocks/>
              </p:cNvSpPr>
              <p:nvPr/>
            </p:nvSpPr>
            <p:spPr bwMode="auto">
              <a:xfrm>
                <a:off x="3656" y="779"/>
                <a:ext cx="82" cy="494"/>
              </a:xfrm>
              <a:custGeom>
                <a:avLst/>
                <a:gdLst>
                  <a:gd name="T0" fmla="*/ 6 w 7"/>
                  <a:gd name="T1" fmla="*/ 6 h 42"/>
                  <a:gd name="T2" fmla="*/ 6 w 7"/>
                  <a:gd name="T3" fmla="*/ 3 h 42"/>
                  <a:gd name="T4" fmla="*/ 2 w 7"/>
                  <a:gd name="T5" fmla="*/ 0 h 42"/>
                  <a:gd name="T6" fmla="*/ 0 w 7"/>
                  <a:gd name="T7" fmla="*/ 11 h 42"/>
                  <a:gd name="T8" fmla="*/ 0 w 7"/>
                  <a:gd name="T9" fmla="*/ 25 h 42"/>
                  <a:gd name="T10" fmla="*/ 2 w 7"/>
                  <a:gd name="T11" fmla="*/ 37 h 42"/>
                  <a:gd name="T12" fmla="*/ 3 w 7"/>
                  <a:gd name="T13" fmla="*/ 42 h 42"/>
                  <a:gd name="T14" fmla="*/ 3 w 7"/>
                  <a:gd name="T15" fmla="*/ 42 h 42"/>
                  <a:gd name="T16" fmla="*/ 3 w 7"/>
                  <a:gd name="T17" fmla="*/ 41 h 42"/>
                  <a:gd name="T18" fmla="*/ 4 w 7"/>
                  <a:gd name="T19" fmla="*/ 38 h 42"/>
                  <a:gd name="T20" fmla="*/ 5 w 7"/>
                  <a:gd name="T21" fmla="*/ 35 h 42"/>
                  <a:gd name="T22" fmla="*/ 5 w 7"/>
                  <a:gd name="T23" fmla="*/ 28 h 42"/>
                  <a:gd name="T24" fmla="*/ 6 w 7"/>
                  <a:gd name="T25"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97" name="Freeform 89"/>
              <p:cNvSpPr>
                <a:spLocks/>
              </p:cNvSpPr>
              <p:nvPr/>
            </p:nvSpPr>
            <p:spPr bwMode="auto">
              <a:xfrm>
                <a:off x="2139" y="791"/>
                <a:ext cx="458" cy="1023"/>
              </a:xfrm>
              <a:custGeom>
                <a:avLst/>
                <a:gdLst>
                  <a:gd name="T0" fmla="*/ 36 w 39"/>
                  <a:gd name="T1" fmla="*/ 14 h 87"/>
                  <a:gd name="T2" fmla="*/ 37 w 39"/>
                  <a:gd name="T3" fmla="*/ 13 h 87"/>
                  <a:gd name="T4" fmla="*/ 39 w 39"/>
                  <a:gd name="T5" fmla="*/ 6 h 87"/>
                  <a:gd name="T6" fmla="*/ 39 w 39"/>
                  <a:gd name="T7" fmla="*/ 5 h 87"/>
                  <a:gd name="T8" fmla="*/ 39 w 39"/>
                  <a:gd name="T9" fmla="*/ 4 h 87"/>
                  <a:gd name="T10" fmla="*/ 36 w 39"/>
                  <a:gd name="T11" fmla="*/ 2 h 87"/>
                  <a:gd name="T12" fmla="*/ 17 w 39"/>
                  <a:gd name="T13" fmla="*/ 0 h 87"/>
                  <a:gd name="T14" fmla="*/ 13 w 39"/>
                  <a:gd name="T15" fmla="*/ 0 h 87"/>
                  <a:gd name="T16" fmla="*/ 12 w 39"/>
                  <a:gd name="T17" fmla="*/ 0 h 87"/>
                  <a:gd name="T18" fmla="*/ 11 w 39"/>
                  <a:gd name="T19" fmla="*/ 0 h 87"/>
                  <a:gd name="T20" fmla="*/ 7 w 39"/>
                  <a:gd name="T21" fmla="*/ 1 h 87"/>
                  <a:gd name="T22" fmla="*/ 0 w 39"/>
                  <a:gd name="T23" fmla="*/ 4 h 87"/>
                  <a:gd name="T24" fmla="*/ 1 w 39"/>
                  <a:gd name="T25" fmla="*/ 5 h 87"/>
                  <a:gd name="T26" fmla="*/ 3 w 39"/>
                  <a:gd name="T27" fmla="*/ 5 h 87"/>
                  <a:gd name="T28" fmla="*/ 6 w 39"/>
                  <a:gd name="T29" fmla="*/ 4 h 87"/>
                  <a:gd name="T30" fmla="*/ 9 w 39"/>
                  <a:gd name="T31" fmla="*/ 4 h 87"/>
                  <a:gd name="T32" fmla="*/ 11 w 39"/>
                  <a:gd name="T33" fmla="*/ 3 h 87"/>
                  <a:gd name="T34" fmla="*/ 14 w 39"/>
                  <a:gd name="T35" fmla="*/ 3 h 87"/>
                  <a:gd name="T36" fmla="*/ 27 w 39"/>
                  <a:gd name="T37" fmla="*/ 3 h 87"/>
                  <a:gd name="T38" fmla="*/ 31 w 39"/>
                  <a:gd name="T39" fmla="*/ 5 h 87"/>
                  <a:gd name="T40" fmla="*/ 31 w 39"/>
                  <a:gd name="T41" fmla="*/ 5 h 87"/>
                  <a:gd name="T42" fmla="*/ 30 w 39"/>
                  <a:gd name="T43" fmla="*/ 7 h 87"/>
                  <a:gd name="T44" fmla="*/ 28 w 39"/>
                  <a:gd name="T45" fmla="*/ 19 h 87"/>
                  <a:gd name="T46" fmla="*/ 27 w 39"/>
                  <a:gd name="T47" fmla="*/ 31 h 87"/>
                  <a:gd name="T48" fmla="*/ 27 w 39"/>
                  <a:gd name="T49" fmla="*/ 41 h 87"/>
                  <a:gd name="T50" fmla="*/ 26 w 39"/>
                  <a:gd name="T51" fmla="*/ 56 h 87"/>
                  <a:gd name="T52" fmla="*/ 28 w 39"/>
                  <a:gd name="T53" fmla="*/ 73 h 87"/>
                  <a:gd name="T54" fmla="*/ 27 w 39"/>
                  <a:gd name="T55" fmla="*/ 74 h 87"/>
                  <a:gd name="T56" fmla="*/ 28 w 39"/>
                  <a:gd name="T57" fmla="*/ 79 h 87"/>
                  <a:gd name="T58" fmla="*/ 28 w 39"/>
                  <a:gd name="T59" fmla="*/ 84 h 87"/>
                  <a:gd name="T60" fmla="*/ 29 w 39"/>
                  <a:gd name="T61" fmla="*/ 87 h 87"/>
                  <a:gd name="T62" fmla="*/ 29 w 39"/>
                  <a:gd name="T63" fmla="*/ 87 h 87"/>
                  <a:gd name="T64" fmla="*/ 30 w 39"/>
                  <a:gd name="T65" fmla="*/ 84 h 87"/>
                  <a:gd name="T66" fmla="*/ 30 w 39"/>
                  <a:gd name="T67" fmla="*/ 77 h 87"/>
                  <a:gd name="T68" fmla="*/ 31 w 39"/>
                  <a:gd name="T69" fmla="*/ 74 h 87"/>
                  <a:gd name="T70" fmla="*/ 31 w 39"/>
                  <a:gd name="T71" fmla="*/ 73 h 87"/>
                  <a:gd name="T72" fmla="*/ 31 w 39"/>
                  <a:gd name="T73" fmla="*/ 71 h 87"/>
                  <a:gd name="T74" fmla="*/ 31 w 39"/>
                  <a:gd name="T75" fmla="*/ 67 h 87"/>
                  <a:gd name="T76" fmla="*/ 32 w 39"/>
                  <a:gd name="T77" fmla="*/ 59 h 87"/>
                  <a:gd name="T78" fmla="*/ 32 w 39"/>
                  <a:gd name="T79" fmla="*/ 55 h 87"/>
                  <a:gd name="T80" fmla="*/ 33 w 39"/>
                  <a:gd name="T81" fmla="*/ 43 h 87"/>
                  <a:gd name="T82" fmla="*/ 34 w 39"/>
                  <a:gd name="T83" fmla="*/ 38 h 87"/>
                  <a:gd name="T84" fmla="*/ 35 w 39"/>
                  <a:gd name="T85" fmla="*/ 24 h 87"/>
                  <a:gd name="T86" fmla="*/ 36 w 39"/>
                  <a:gd name="T87"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98" name="Freeform 90"/>
              <p:cNvSpPr>
                <a:spLocks/>
              </p:cNvSpPr>
              <p:nvPr/>
            </p:nvSpPr>
            <p:spPr bwMode="auto">
              <a:xfrm>
                <a:off x="1962" y="849"/>
                <a:ext cx="200" cy="1047"/>
              </a:xfrm>
              <a:custGeom>
                <a:avLst/>
                <a:gdLst>
                  <a:gd name="T0" fmla="*/ 10 w 17"/>
                  <a:gd name="T1" fmla="*/ 47 h 89"/>
                  <a:gd name="T2" fmla="*/ 10 w 17"/>
                  <a:gd name="T3" fmla="*/ 44 h 89"/>
                  <a:gd name="T4" fmla="*/ 10 w 17"/>
                  <a:gd name="T5" fmla="*/ 41 h 89"/>
                  <a:gd name="T6" fmla="*/ 12 w 17"/>
                  <a:gd name="T7" fmla="*/ 34 h 89"/>
                  <a:gd name="T8" fmla="*/ 13 w 17"/>
                  <a:gd name="T9" fmla="*/ 24 h 89"/>
                  <a:gd name="T10" fmla="*/ 13 w 17"/>
                  <a:gd name="T11" fmla="*/ 21 h 89"/>
                  <a:gd name="T12" fmla="*/ 15 w 17"/>
                  <a:gd name="T13" fmla="*/ 15 h 89"/>
                  <a:gd name="T14" fmla="*/ 15 w 17"/>
                  <a:gd name="T15" fmla="*/ 13 h 89"/>
                  <a:gd name="T16" fmla="*/ 15 w 17"/>
                  <a:gd name="T17" fmla="*/ 10 h 89"/>
                  <a:gd name="T18" fmla="*/ 16 w 17"/>
                  <a:gd name="T19" fmla="*/ 9 h 89"/>
                  <a:gd name="T20" fmla="*/ 17 w 17"/>
                  <a:gd name="T21" fmla="*/ 8 h 89"/>
                  <a:gd name="T22" fmla="*/ 17 w 17"/>
                  <a:gd name="T23" fmla="*/ 7 h 89"/>
                  <a:gd name="T24" fmla="*/ 17 w 17"/>
                  <a:gd name="T25" fmla="*/ 7 h 89"/>
                  <a:gd name="T26" fmla="*/ 14 w 17"/>
                  <a:gd name="T27" fmla="*/ 5 h 89"/>
                  <a:gd name="T28" fmla="*/ 13 w 17"/>
                  <a:gd name="T29" fmla="*/ 3 h 89"/>
                  <a:gd name="T30" fmla="*/ 9 w 17"/>
                  <a:gd name="T31" fmla="*/ 1 h 89"/>
                  <a:gd name="T32" fmla="*/ 7 w 17"/>
                  <a:gd name="T33" fmla="*/ 0 h 89"/>
                  <a:gd name="T34" fmla="*/ 4 w 17"/>
                  <a:gd name="T35" fmla="*/ 2 h 89"/>
                  <a:gd name="T36" fmla="*/ 4 w 17"/>
                  <a:gd name="T37" fmla="*/ 5 h 89"/>
                  <a:gd name="T38" fmla="*/ 2 w 17"/>
                  <a:gd name="T39" fmla="*/ 13 h 89"/>
                  <a:gd name="T40" fmla="*/ 2 w 17"/>
                  <a:gd name="T41" fmla="*/ 17 h 89"/>
                  <a:gd name="T42" fmla="*/ 1 w 17"/>
                  <a:gd name="T43" fmla="*/ 21 h 89"/>
                  <a:gd name="T44" fmla="*/ 1 w 17"/>
                  <a:gd name="T45" fmla="*/ 33 h 89"/>
                  <a:gd name="T46" fmla="*/ 0 w 17"/>
                  <a:gd name="T47" fmla="*/ 40 h 89"/>
                  <a:gd name="T48" fmla="*/ 0 w 17"/>
                  <a:gd name="T49" fmla="*/ 52 h 89"/>
                  <a:gd name="T50" fmla="*/ 2 w 17"/>
                  <a:gd name="T51" fmla="*/ 70 h 89"/>
                  <a:gd name="T52" fmla="*/ 6 w 17"/>
                  <a:gd name="T53" fmla="*/ 85 h 89"/>
                  <a:gd name="T54" fmla="*/ 8 w 17"/>
                  <a:gd name="T55" fmla="*/ 89 h 89"/>
                  <a:gd name="T56" fmla="*/ 8 w 17"/>
                  <a:gd name="T57" fmla="*/ 89 h 89"/>
                  <a:gd name="T58" fmla="*/ 8 w 17"/>
                  <a:gd name="T59" fmla="*/ 87 h 89"/>
                  <a:gd name="T60" fmla="*/ 8 w 17"/>
                  <a:gd name="T61" fmla="*/ 86 h 89"/>
                  <a:gd name="T62" fmla="*/ 9 w 17"/>
                  <a:gd name="T63" fmla="*/ 81 h 89"/>
                  <a:gd name="T64" fmla="*/ 9 w 17"/>
                  <a:gd name="T65" fmla="*/ 76 h 89"/>
                  <a:gd name="T66" fmla="*/ 9 w 17"/>
                  <a:gd name="T67" fmla="*/ 74 h 89"/>
                  <a:gd name="T68" fmla="*/ 9 w 17"/>
                  <a:gd name="T69" fmla="*/ 71 h 89"/>
                  <a:gd name="T70" fmla="*/ 9 w 17"/>
                  <a:gd name="T71" fmla="*/ 68 h 89"/>
                  <a:gd name="T72" fmla="*/ 9 w 17"/>
                  <a:gd name="T73" fmla="*/ 64 h 89"/>
                  <a:gd name="T74" fmla="*/ 9 w 17"/>
                  <a:gd name="T75" fmla="*/ 61 h 89"/>
                  <a:gd name="T76" fmla="*/ 8 w 17"/>
                  <a:gd name="T77" fmla="*/ 59 h 89"/>
                  <a:gd name="T78" fmla="*/ 9 w 17"/>
                  <a:gd name="T79" fmla="*/ 52 h 89"/>
                  <a:gd name="T80" fmla="*/ 10 w 17"/>
                  <a:gd name="T81" fmla="*/ 4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499" name="Freeform 91"/>
              <p:cNvSpPr>
                <a:spLocks/>
              </p:cNvSpPr>
              <p:nvPr/>
            </p:nvSpPr>
            <p:spPr bwMode="auto">
              <a:xfrm>
                <a:off x="2962" y="873"/>
                <a:ext cx="611" cy="70"/>
              </a:xfrm>
              <a:custGeom>
                <a:avLst/>
                <a:gdLst>
                  <a:gd name="T0" fmla="*/ 52 w 52"/>
                  <a:gd name="T1" fmla="*/ 2 h 6"/>
                  <a:gd name="T2" fmla="*/ 52 w 52"/>
                  <a:gd name="T3" fmla="*/ 2 h 6"/>
                  <a:gd name="T4" fmla="*/ 48 w 52"/>
                  <a:gd name="T5" fmla="*/ 1 h 6"/>
                  <a:gd name="T6" fmla="*/ 46 w 52"/>
                  <a:gd name="T7" fmla="*/ 1 h 6"/>
                  <a:gd name="T8" fmla="*/ 41 w 52"/>
                  <a:gd name="T9" fmla="*/ 0 h 6"/>
                  <a:gd name="T10" fmla="*/ 35 w 52"/>
                  <a:gd name="T11" fmla="*/ 0 h 6"/>
                  <a:gd name="T12" fmla="*/ 23 w 52"/>
                  <a:gd name="T13" fmla="*/ 0 h 6"/>
                  <a:gd name="T14" fmla="*/ 18 w 52"/>
                  <a:gd name="T15" fmla="*/ 0 h 6"/>
                  <a:gd name="T16" fmla="*/ 15 w 52"/>
                  <a:gd name="T17" fmla="*/ 1 h 6"/>
                  <a:gd name="T18" fmla="*/ 13 w 52"/>
                  <a:gd name="T19" fmla="*/ 1 h 6"/>
                  <a:gd name="T20" fmla="*/ 12 w 52"/>
                  <a:gd name="T21" fmla="*/ 1 h 6"/>
                  <a:gd name="T22" fmla="*/ 10 w 52"/>
                  <a:gd name="T23" fmla="*/ 1 h 6"/>
                  <a:gd name="T24" fmla="*/ 8 w 52"/>
                  <a:gd name="T25" fmla="*/ 1 h 6"/>
                  <a:gd name="T26" fmla="*/ 7 w 52"/>
                  <a:gd name="T27" fmla="*/ 2 h 6"/>
                  <a:gd name="T28" fmla="*/ 4 w 52"/>
                  <a:gd name="T29" fmla="*/ 2 h 6"/>
                  <a:gd name="T30" fmla="*/ 3 w 52"/>
                  <a:gd name="T31" fmla="*/ 2 h 6"/>
                  <a:gd name="T32" fmla="*/ 0 w 52"/>
                  <a:gd name="T33" fmla="*/ 4 h 6"/>
                  <a:gd name="T34" fmla="*/ 0 w 52"/>
                  <a:gd name="T35" fmla="*/ 4 h 6"/>
                  <a:gd name="T36" fmla="*/ 0 w 52"/>
                  <a:gd name="T37" fmla="*/ 4 h 6"/>
                  <a:gd name="T38" fmla="*/ 2 w 52"/>
                  <a:gd name="T39" fmla="*/ 5 h 6"/>
                  <a:gd name="T40" fmla="*/ 7 w 52"/>
                  <a:gd name="T41" fmla="*/ 6 h 6"/>
                  <a:gd name="T42" fmla="*/ 24 w 52"/>
                  <a:gd name="T43" fmla="*/ 6 h 6"/>
                  <a:gd name="T44" fmla="*/ 39 w 52"/>
                  <a:gd name="T45" fmla="*/ 5 h 6"/>
                  <a:gd name="T46" fmla="*/ 52 w 52"/>
                  <a:gd name="T47" fmla="*/ 3 h 6"/>
                  <a:gd name="T48" fmla="*/ 52 w 52"/>
                  <a:gd name="T4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00" name="Freeform 92"/>
              <p:cNvSpPr>
                <a:spLocks/>
              </p:cNvSpPr>
              <p:nvPr/>
            </p:nvSpPr>
            <p:spPr bwMode="auto">
              <a:xfrm>
                <a:off x="1680" y="920"/>
                <a:ext cx="2317" cy="1564"/>
              </a:xfrm>
              <a:custGeom>
                <a:avLst/>
                <a:gdLst>
                  <a:gd name="T0" fmla="*/ 25 w 197"/>
                  <a:gd name="T1" fmla="*/ 131 h 133"/>
                  <a:gd name="T2" fmla="*/ 51 w 197"/>
                  <a:gd name="T3" fmla="*/ 114 h 133"/>
                  <a:gd name="T4" fmla="*/ 65 w 197"/>
                  <a:gd name="T5" fmla="*/ 115 h 133"/>
                  <a:gd name="T6" fmla="*/ 77 w 197"/>
                  <a:gd name="T7" fmla="*/ 115 h 133"/>
                  <a:gd name="T8" fmla="*/ 102 w 197"/>
                  <a:gd name="T9" fmla="*/ 115 h 133"/>
                  <a:gd name="T10" fmla="*/ 122 w 197"/>
                  <a:gd name="T11" fmla="*/ 114 h 133"/>
                  <a:gd name="T12" fmla="*/ 130 w 197"/>
                  <a:gd name="T13" fmla="*/ 114 h 133"/>
                  <a:gd name="T14" fmla="*/ 145 w 197"/>
                  <a:gd name="T15" fmla="*/ 113 h 133"/>
                  <a:gd name="T16" fmla="*/ 155 w 197"/>
                  <a:gd name="T17" fmla="*/ 113 h 133"/>
                  <a:gd name="T18" fmla="*/ 176 w 197"/>
                  <a:gd name="T19" fmla="*/ 110 h 133"/>
                  <a:gd name="T20" fmla="*/ 192 w 197"/>
                  <a:gd name="T21" fmla="*/ 106 h 133"/>
                  <a:gd name="T22" fmla="*/ 189 w 197"/>
                  <a:gd name="T23" fmla="*/ 106 h 133"/>
                  <a:gd name="T24" fmla="*/ 192 w 197"/>
                  <a:gd name="T25" fmla="*/ 97 h 133"/>
                  <a:gd name="T26" fmla="*/ 193 w 197"/>
                  <a:gd name="T27" fmla="*/ 90 h 133"/>
                  <a:gd name="T28" fmla="*/ 194 w 197"/>
                  <a:gd name="T29" fmla="*/ 81 h 133"/>
                  <a:gd name="T30" fmla="*/ 195 w 197"/>
                  <a:gd name="T31" fmla="*/ 70 h 133"/>
                  <a:gd name="T32" fmla="*/ 196 w 197"/>
                  <a:gd name="T33" fmla="*/ 65 h 133"/>
                  <a:gd name="T34" fmla="*/ 197 w 197"/>
                  <a:gd name="T35" fmla="*/ 56 h 133"/>
                  <a:gd name="T36" fmla="*/ 197 w 197"/>
                  <a:gd name="T37" fmla="*/ 45 h 133"/>
                  <a:gd name="T38" fmla="*/ 195 w 197"/>
                  <a:gd name="T39" fmla="*/ 19 h 133"/>
                  <a:gd name="T40" fmla="*/ 193 w 197"/>
                  <a:gd name="T41" fmla="*/ 7 h 133"/>
                  <a:gd name="T42" fmla="*/ 179 w 197"/>
                  <a:gd name="T43" fmla="*/ 0 h 133"/>
                  <a:gd name="T44" fmla="*/ 185 w 197"/>
                  <a:gd name="T45" fmla="*/ 5 h 133"/>
                  <a:gd name="T46" fmla="*/ 187 w 197"/>
                  <a:gd name="T47" fmla="*/ 75 h 133"/>
                  <a:gd name="T48" fmla="*/ 188 w 197"/>
                  <a:gd name="T49" fmla="*/ 106 h 133"/>
                  <a:gd name="T50" fmla="*/ 182 w 197"/>
                  <a:gd name="T51" fmla="*/ 106 h 133"/>
                  <a:gd name="T52" fmla="*/ 171 w 197"/>
                  <a:gd name="T53" fmla="*/ 107 h 133"/>
                  <a:gd name="T54" fmla="*/ 141 w 197"/>
                  <a:gd name="T55" fmla="*/ 107 h 133"/>
                  <a:gd name="T56" fmla="*/ 108 w 197"/>
                  <a:gd name="T57" fmla="*/ 107 h 133"/>
                  <a:gd name="T58" fmla="*/ 99 w 197"/>
                  <a:gd name="T59" fmla="*/ 107 h 133"/>
                  <a:gd name="T60" fmla="*/ 88 w 197"/>
                  <a:gd name="T61" fmla="*/ 107 h 133"/>
                  <a:gd name="T62" fmla="*/ 73 w 197"/>
                  <a:gd name="T63" fmla="*/ 107 h 133"/>
                  <a:gd name="T64" fmla="*/ 55 w 197"/>
                  <a:gd name="T65" fmla="*/ 107 h 133"/>
                  <a:gd name="T66" fmla="*/ 57 w 197"/>
                  <a:gd name="T67" fmla="*/ 97 h 133"/>
                  <a:gd name="T68" fmla="*/ 59 w 197"/>
                  <a:gd name="T69" fmla="*/ 89 h 133"/>
                  <a:gd name="T70" fmla="*/ 57 w 197"/>
                  <a:gd name="T71" fmla="*/ 92 h 133"/>
                  <a:gd name="T72" fmla="*/ 50 w 197"/>
                  <a:gd name="T73" fmla="*/ 107 h 133"/>
                  <a:gd name="T74" fmla="*/ 30 w 197"/>
                  <a:gd name="T75" fmla="*/ 102 h 133"/>
                  <a:gd name="T76" fmla="*/ 25 w 197"/>
                  <a:gd name="T77" fmla="*/ 91 h 133"/>
                  <a:gd name="T78" fmla="*/ 21 w 197"/>
                  <a:gd name="T79" fmla="*/ 82 h 133"/>
                  <a:gd name="T80" fmla="*/ 25 w 197"/>
                  <a:gd name="T81" fmla="*/ 103 h 133"/>
                  <a:gd name="T82" fmla="*/ 45 w 197"/>
                  <a:gd name="T83" fmla="*/ 113 h 133"/>
                  <a:gd name="T84" fmla="*/ 22 w 197"/>
                  <a:gd name="T85" fmla="*/ 130 h 133"/>
                  <a:gd name="T86" fmla="*/ 10 w 197"/>
                  <a:gd name="T87" fmla="*/ 129 h 133"/>
                  <a:gd name="T88" fmla="*/ 3 w 197"/>
                  <a:gd name="T89" fmla="*/ 106 h 133"/>
                  <a:gd name="T90" fmla="*/ 8 w 197"/>
                  <a:gd name="T91" fmla="*/ 95 h 133"/>
                  <a:gd name="T92" fmla="*/ 1 w 197"/>
                  <a:gd name="T93" fmla="*/ 104 h 133"/>
                  <a:gd name="T94" fmla="*/ 97 w 197"/>
                  <a:gd name="T95" fmla="*/ 108 h 133"/>
                  <a:gd name="T96" fmla="*/ 96 w 197"/>
                  <a:gd name="T97" fmla="*/ 108 h 133"/>
                  <a:gd name="T98" fmla="*/ 70 w 197"/>
                  <a:gd name="T99" fmla="*/ 113 h 133"/>
                  <a:gd name="T100" fmla="*/ 70 w 197"/>
                  <a:gd name="T101" fmla="*/ 113 h 133"/>
                  <a:gd name="T102" fmla="*/ 69 w 197"/>
                  <a:gd name="T103" fmla="*/ 113 h 133"/>
                  <a:gd name="T104" fmla="*/ 69 w 197"/>
                  <a:gd name="T105" fmla="*/ 113 h 133"/>
                  <a:gd name="T106" fmla="*/ 68 w 197"/>
                  <a:gd name="T107" fmla="*/ 115 h 133"/>
                  <a:gd name="T108" fmla="*/ 67 w 197"/>
                  <a:gd name="T109" fmla="*/ 114 h 133"/>
                  <a:gd name="T110" fmla="*/ 67 w 197"/>
                  <a:gd name="T111" fmla="*/ 11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01" name="Freeform 93"/>
              <p:cNvSpPr>
                <a:spLocks/>
              </p:cNvSpPr>
              <p:nvPr/>
            </p:nvSpPr>
            <p:spPr bwMode="auto">
              <a:xfrm>
                <a:off x="3503" y="920"/>
                <a:ext cx="70" cy="306"/>
              </a:xfrm>
              <a:custGeom>
                <a:avLst/>
                <a:gdLst>
                  <a:gd name="T0" fmla="*/ 4 w 6"/>
                  <a:gd name="T1" fmla="*/ 25 h 26"/>
                  <a:gd name="T2" fmla="*/ 5 w 6"/>
                  <a:gd name="T3" fmla="*/ 24 h 26"/>
                  <a:gd name="T4" fmla="*/ 5 w 6"/>
                  <a:gd name="T5" fmla="*/ 21 h 26"/>
                  <a:gd name="T6" fmla="*/ 5 w 6"/>
                  <a:gd name="T7" fmla="*/ 6 h 26"/>
                  <a:gd name="T8" fmla="*/ 5 w 6"/>
                  <a:gd name="T9" fmla="*/ 1 h 26"/>
                  <a:gd name="T10" fmla="*/ 4 w 6"/>
                  <a:gd name="T11" fmla="*/ 0 h 26"/>
                  <a:gd name="T12" fmla="*/ 2 w 6"/>
                  <a:gd name="T13" fmla="*/ 4 h 26"/>
                  <a:gd name="T14" fmla="*/ 1 w 6"/>
                  <a:gd name="T15" fmla="*/ 5 h 26"/>
                  <a:gd name="T16" fmla="*/ 1 w 6"/>
                  <a:gd name="T17" fmla="*/ 9 h 26"/>
                  <a:gd name="T18" fmla="*/ 0 w 6"/>
                  <a:gd name="T19" fmla="*/ 18 h 26"/>
                  <a:gd name="T20" fmla="*/ 1 w 6"/>
                  <a:gd name="T21" fmla="*/ 21 h 26"/>
                  <a:gd name="T22" fmla="*/ 1 w 6"/>
                  <a:gd name="T23" fmla="*/ 23 h 26"/>
                  <a:gd name="T24" fmla="*/ 2 w 6"/>
                  <a:gd name="T25" fmla="*/ 26 h 26"/>
                  <a:gd name="T26" fmla="*/ 3 w 6"/>
                  <a:gd name="T27" fmla="*/ 25 h 26"/>
                  <a:gd name="T28" fmla="*/ 4 w 6"/>
                  <a:gd name="T29" fmla="*/ 25 h 26"/>
                  <a:gd name="T30" fmla="*/ 4 w 6"/>
                  <a:gd name="T3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02" name="Freeform 94"/>
              <p:cNvSpPr>
                <a:spLocks/>
              </p:cNvSpPr>
              <p:nvPr/>
            </p:nvSpPr>
            <p:spPr bwMode="auto">
              <a:xfrm>
                <a:off x="2938" y="943"/>
                <a:ext cx="600" cy="341"/>
              </a:xfrm>
              <a:custGeom>
                <a:avLst/>
                <a:gdLst>
                  <a:gd name="T0" fmla="*/ 28 w 51"/>
                  <a:gd name="T1" fmla="*/ 29 h 29"/>
                  <a:gd name="T2" fmla="*/ 36 w 51"/>
                  <a:gd name="T3" fmla="*/ 28 h 29"/>
                  <a:gd name="T4" fmla="*/ 38 w 51"/>
                  <a:gd name="T5" fmla="*/ 28 h 29"/>
                  <a:gd name="T6" fmla="*/ 43 w 51"/>
                  <a:gd name="T7" fmla="*/ 28 h 29"/>
                  <a:gd name="T8" fmla="*/ 51 w 51"/>
                  <a:gd name="T9" fmla="*/ 25 h 29"/>
                  <a:gd name="T10" fmla="*/ 51 w 51"/>
                  <a:gd name="T11" fmla="*/ 25 h 29"/>
                  <a:gd name="T12" fmla="*/ 51 w 51"/>
                  <a:gd name="T13" fmla="*/ 25 h 29"/>
                  <a:gd name="T14" fmla="*/ 50 w 51"/>
                  <a:gd name="T15" fmla="*/ 25 h 29"/>
                  <a:gd name="T16" fmla="*/ 47 w 51"/>
                  <a:gd name="T17" fmla="*/ 23 h 29"/>
                  <a:gd name="T18" fmla="*/ 38 w 51"/>
                  <a:gd name="T19" fmla="*/ 22 h 29"/>
                  <a:gd name="T20" fmla="*/ 18 w 51"/>
                  <a:gd name="T21" fmla="*/ 21 h 29"/>
                  <a:gd name="T22" fmla="*/ 10 w 51"/>
                  <a:gd name="T23" fmla="*/ 21 h 29"/>
                  <a:gd name="T24" fmla="*/ 7 w 51"/>
                  <a:gd name="T25" fmla="*/ 21 h 29"/>
                  <a:gd name="T26" fmla="*/ 6 w 51"/>
                  <a:gd name="T27" fmla="*/ 21 h 29"/>
                  <a:gd name="T28" fmla="*/ 5 w 51"/>
                  <a:gd name="T29" fmla="*/ 21 h 29"/>
                  <a:gd name="T30" fmla="*/ 5 w 51"/>
                  <a:gd name="T31" fmla="*/ 21 h 29"/>
                  <a:gd name="T32" fmla="*/ 5 w 51"/>
                  <a:gd name="T33" fmla="*/ 18 h 29"/>
                  <a:gd name="T34" fmla="*/ 4 w 51"/>
                  <a:gd name="T35" fmla="*/ 0 h 29"/>
                  <a:gd name="T36" fmla="*/ 1 w 51"/>
                  <a:gd name="T37" fmla="*/ 6 h 29"/>
                  <a:gd name="T38" fmla="*/ 0 w 51"/>
                  <a:gd name="T39" fmla="*/ 18 h 29"/>
                  <a:gd name="T40" fmla="*/ 1 w 51"/>
                  <a:gd name="T41" fmla="*/ 23 h 29"/>
                  <a:gd name="T42" fmla="*/ 2 w 51"/>
                  <a:gd name="T43" fmla="*/ 25 h 29"/>
                  <a:gd name="T44" fmla="*/ 4 w 51"/>
                  <a:gd name="T45" fmla="*/ 28 h 29"/>
                  <a:gd name="T46" fmla="*/ 13 w 51"/>
                  <a:gd name="T47" fmla="*/ 28 h 29"/>
                  <a:gd name="T48" fmla="*/ 19 w 51"/>
                  <a:gd name="T49" fmla="*/ 29 h 29"/>
                  <a:gd name="T50" fmla="*/ 28 w 51"/>
                  <a:gd name="T5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03" name="Freeform 95"/>
              <p:cNvSpPr>
                <a:spLocks/>
              </p:cNvSpPr>
              <p:nvPr/>
            </p:nvSpPr>
            <p:spPr bwMode="auto">
              <a:xfrm>
                <a:off x="3232" y="1367"/>
                <a:ext cx="318" cy="106"/>
              </a:xfrm>
              <a:custGeom>
                <a:avLst/>
                <a:gdLst>
                  <a:gd name="T0" fmla="*/ 27 w 27"/>
                  <a:gd name="T1" fmla="*/ 3 h 9"/>
                  <a:gd name="T2" fmla="*/ 26 w 27"/>
                  <a:gd name="T3" fmla="*/ 3 h 9"/>
                  <a:gd name="T4" fmla="*/ 26 w 27"/>
                  <a:gd name="T5" fmla="*/ 3 h 9"/>
                  <a:gd name="T6" fmla="*/ 16 w 27"/>
                  <a:gd name="T7" fmla="*/ 1 h 9"/>
                  <a:gd name="T8" fmla="*/ 0 w 27"/>
                  <a:gd name="T9" fmla="*/ 0 h 9"/>
                  <a:gd name="T10" fmla="*/ 0 w 27"/>
                  <a:gd name="T11" fmla="*/ 1 h 9"/>
                  <a:gd name="T12" fmla="*/ 1 w 27"/>
                  <a:gd name="T13" fmla="*/ 2 h 9"/>
                  <a:gd name="T14" fmla="*/ 0 w 27"/>
                  <a:gd name="T15" fmla="*/ 2 h 9"/>
                  <a:gd name="T16" fmla="*/ 0 w 27"/>
                  <a:gd name="T17" fmla="*/ 6 h 9"/>
                  <a:gd name="T18" fmla="*/ 1 w 27"/>
                  <a:gd name="T19" fmla="*/ 7 h 9"/>
                  <a:gd name="T20" fmla="*/ 3 w 27"/>
                  <a:gd name="T21" fmla="*/ 8 h 9"/>
                  <a:gd name="T22" fmla="*/ 9 w 27"/>
                  <a:gd name="T23" fmla="*/ 7 h 9"/>
                  <a:gd name="T24" fmla="*/ 10 w 27"/>
                  <a:gd name="T25" fmla="*/ 7 h 9"/>
                  <a:gd name="T26" fmla="*/ 15 w 27"/>
                  <a:gd name="T27" fmla="*/ 6 h 9"/>
                  <a:gd name="T28" fmla="*/ 16 w 27"/>
                  <a:gd name="T29" fmla="*/ 6 h 9"/>
                  <a:gd name="T30" fmla="*/ 18 w 27"/>
                  <a:gd name="T31" fmla="*/ 6 h 9"/>
                  <a:gd name="T32" fmla="*/ 27 w 27"/>
                  <a:gd name="T33" fmla="*/ 4 h 9"/>
                  <a:gd name="T34" fmla="*/ 27 w 27"/>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04" name="Freeform 96"/>
              <p:cNvSpPr>
                <a:spLocks/>
              </p:cNvSpPr>
              <p:nvPr/>
            </p:nvSpPr>
            <p:spPr bwMode="auto">
              <a:xfrm>
                <a:off x="2633" y="1473"/>
                <a:ext cx="399" cy="35"/>
              </a:xfrm>
              <a:custGeom>
                <a:avLst/>
                <a:gdLst>
                  <a:gd name="T0" fmla="*/ 3 w 34"/>
                  <a:gd name="T1" fmla="*/ 2 h 3"/>
                  <a:gd name="T2" fmla="*/ 8 w 34"/>
                  <a:gd name="T3" fmla="*/ 3 h 3"/>
                  <a:gd name="T4" fmla="*/ 10 w 34"/>
                  <a:gd name="T5" fmla="*/ 2 h 3"/>
                  <a:gd name="T6" fmla="*/ 12 w 34"/>
                  <a:gd name="T7" fmla="*/ 2 h 3"/>
                  <a:gd name="T8" fmla="*/ 16 w 34"/>
                  <a:gd name="T9" fmla="*/ 2 h 3"/>
                  <a:gd name="T10" fmla="*/ 22 w 34"/>
                  <a:gd name="T11" fmla="*/ 1 h 3"/>
                  <a:gd name="T12" fmla="*/ 28 w 34"/>
                  <a:gd name="T13" fmla="*/ 2 h 3"/>
                  <a:gd name="T14" fmla="*/ 34 w 34"/>
                  <a:gd name="T15" fmla="*/ 1 h 3"/>
                  <a:gd name="T16" fmla="*/ 34 w 34"/>
                  <a:gd name="T17" fmla="*/ 1 h 3"/>
                  <a:gd name="T18" fmla="*/ 34 w 34"/>
                  <a:gd name="T19" fmla="*/ 1 h 3"/>
                  <a:gd name="T20" fmla="*/ 34 w 34"/>
                  <a:gd name="T21" fmla="*/ 1 h 3"/>
                  <a:gd name="T22" fmla="*/ 34 w 34"/>
                  <a:gd name="T23" fmla="*/ 1 h 3"/>
                  <a:gd name="T24" fmla="*/ 31 w 34"/>
                  <a:gd name="T25" fmla="*/ 1 h 3"/>
                  <a:gd name="T26" fmla="*/ 21 w 34"/>
                  <a:gd name="T27" fmla="*/ 0 h 3"/>
                  <a:gd name="T28" fmla="*/ 9 w 34"/>
                  <a:gd name="T29" fmla="*/ 0 h 3"/>
                  <a:gd name="T30" fmla="*/ 5 w 34"/>
                  <a:gd name="T31" fmla="*/ 0 h 3"/>
                  <a:gd name="T32" fmla="*/ 2 w 34"/>
                  <a:gd name="T33" fmla="*/ 0 h 3"/>
                  <a:gd name="T34" fmla="*/ 0 w 34"/>
                  <a:gd name="T35" fmla="*/ 1 h 3"/>
                  <a:gd name="T36" fmla="*/ 1 w 34"/>
                  <a:gd name="T37" fmla="*/ 2 h 3"/>
                  <a:gd name="T38" fmla="*/ 3 w 34"/>
                  <a:gd name="T3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05" name="Freeform 97"/>
              <p:cNvSpPr>
                <a:spLocks/>
              </p:cNvSpPr>
              <p:nvPr/>
            </p:nvSpPr>
            <p:spPr bwMode="auto">
              <a:xfrm>
                <a:off x="3232" y="1508"/>
                <a:ext cx="271" cy="70"/>
              </a:xfrm>
              <a:custGeom>
                <a:avLst/>
                <a:gdLst>
                  <a:gd name="T0" fmla="*/ 23 w 23"/>
                  <a:gd name="T1" fmla="*/ 0 h 6"/>
                  <a:gd name="T2" fmla="*/ 18 w 23"/>
                  <a:gd name="T3" fmla="*/ 0 h 6"/>
                  <a:gd name="T4" fmla="*/ 11 w 23"/>
                  <a:gd name="T5" fmla="*/ 0 h 6"/>
                  <a:gd name="T6" fmla="*/ 2 w 23"/>
                  <a:gd name="T7" fmla="*/ 0 h 6"/>
                  <a:gd name="T8" fmla="*/ 1 w 23"/>
                  <a:gd name="T9" fmla="*/ 0 h 6"/>
                  <a:gd name="T10" fmla="*/ 0 w 23"/>
                  <a:gd name="T11" fmla="*/ 2 h 6"/>
                  <a:gd name="T12" fmla="*/ 1 w 23"/>
                  <a:gd name="T13" fmla="*/ 5 h 6"/>
                  <a:gd name="T14" fmla="*/ 3 w 23"/>
                  <a:gd name="T15" fmla="*/ 6 h 6"/>
                  <a:gd name="T16" fmla="*/ 4 w 23"/>
                  <a:gd name="T17" fmla="*/ 6 h 6"/>
                  <a:gd name="T18" fmla="*/ 7 w 23"/>
                  <a:gd name="T19" fmla="*/ 5 h 6"/>
                  <a:gd name="T20" fmla="*/ 11 w 23"/>
                  <a:gd name="T21" fmla="*/ 4 h 6"/>
                  <a:gd name="T22" fmla="*/ 13 w 23"/>
                  <a:gd name="T23" fmla="*/ 4 h 6"/>
                  <a:gd name="T24" fmla="*/ 23 w 23"/>
                  <a:gd name="T25" fmla="*/ 1 h 6"/>
                  <a:gd name="T26" fmla="*/ 23 w 23"/>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06" name="Freeform 98"/>
              <p:cNvSpPr>
                <a:spLocks/>
              </p:cNvSpPr>
              <p:nvPr/>
            </p:nvSpPr>
            <p:spPr bwMode="auto">
              <a:xfrm>
                <a:off x="2644" y="1590"/>
                <a:ext cx="400" cy="35"/>
              </a:xfrm>
              <a:custGeom>
                <a:avLst/>
                <a:gdLst>
                  <a:gd name="T0" fmla="*/ 8 w 34"/>
                  <a:gd name="T1" fmla="*/ 3 h 3"/>
                  <a:gd name="T2" fmla="*/ 14 w 34"/>
                  <a:gd name="T3" fmla="*/ 3 h 3"/>
                  <a:gd name="T4" fmla="*/ 19 w 34"/>
                  <a:gd name="T5" fmla="*/ 3 h 3"/>
                  <a:gd name="T6" fmla="*/ 26 w 34"/>
                  <a:gd name="T7" fmla="*/ 2 h 3"/>
                  <a:gd name="T8" fmla="*/ 34 w 34"/>
                  <a:gd name="T9" fmla="*/ 1 h 3"/>
                  <a:gd name="T10" fmla="*/ 34 w 34"/>
                  <a:gd name="T11" fmla="*/ 1 h 3"/>
                  <a:gd name="T12" fmla="*/ 34 w 34"/>
                  <a:gd name="T13" fmla="*/ 1 h 3"/>
                  <a:gd name="T14" fmla="*/ 34 w 34"/>
                  <a:gd name="T15" fmla="*/ 0 h 3"/>
                  <a:gd name="T16" fmla="*/ 34 w 34"/>
                  <a:gd name="T17" fmla="*/ 0 h 3"/>
                  <a:gd name="T18" fmla="*/ 32 w 34"/>
                  <a:gd name="T19" fmla="*/ 0 h 3"/>
                  <a:gd name="T20" fmla="*/ 27 w 34"/>
                  <a:gd name="T21" fmla="*/ 0 h 3"/>
                  <a:gd name="T22" fmla="*/ 19 w 34"/>
                  <a:gd name="T23" fmla="*/ 0 h 3"/>
                  <a:gd name="T24" fmla="*/ 16 w 34"/>
                  <a:gd name="T25" fmla="*/ 0 h 3"/>
                  <a:gd name="T26" fmla="*/ 12 w 34"/>
                  <a:gd name="T27" fmla="*/ 0 h 3"/>
                  <a:gd name="T28" fmla="*/ 8 w 34"/>
                  <a:gd name="T29" fmla="*/ 1 h 3"/>
                  <a:gd name="T30" fmla="*/ 3 w 34"/>
                  <a:gd name="T31" fmla="*/ 1 h 3"/>
                  <a:gd name="T32" fmla="*/ 2 w 34"/>
                  <a:gd name="T33" fmla="*/ 1 h 3"/>
                  <a:gd name="T34" fmla="*/ 0 w 34"/>
                  <a:gd name="T35" fmla="*/ 1 h 3"/>
                  <a:gd name="T36" fmla="*/ 8 w 34"/>
                  <a:gd name="T3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07" name="Freeform 99"/>
              <p:cNvSpPr>
                <a:spLocks/>
              </p:cNvSpPr>
              <p:nvPr/>
            </p:nvSpPr>
            <p:spPr bwMode="auto">
              <a:xfrm>
                <a:off x="3232" y="1614"/>
                <a:ext cx="224" cy="70"/>
              </a:xfrm>
              <a:custGeom>
                <a:avLst/>
                <a:gdLst>
                  <a:gd name="T0" fmla="*/ 1 w 19"/>
                  <a:gd name="T1" fmla="*/ 3 h 6"/>
                  <a:gd name="T2" fmla="*/ 1 w 19"/>
                  <a:gd name="T3" fmla="*/ 4 h 6"/>
                  <a:gd name="T4" fmla="*/ 12 w 19"/>
                  <a:gd name="T5" fmla="*/ 3 h 6"/>
                  <a:gd name="T6" fmla="*/ 13 w 19"/>
                  <a:gd name="T7" fmla="*/ 3 h 6"/>
                  <a:gd name="T8" fmla="*/ 17 w 19"/>
                  <a:gd name="T9" fmla="*/ 1 h 6"/>
                  <a:gd name="T10" fmla="*/ 19 w 19"/>
                  <a:gd name="T11" fmla="*/ 0 h 6"/>
                  <a:gd name="T12" fmla="*/ 19 w 19"/>
                  <a:gd name="T13" fmla="*/ 0 h 6"/>
                  <a:gd name="T14" fmla="*/ 19 w 19"/>
                  <a:gd name="T15" fmla="*/ 0 h 6"/>
                  <a:gd name="T16" fmla="*/ 1 w 19"/>
                  <a:gd name="T17" fmla="*/ 0 h 6"/>
                  <a:gd name="T18" fmla="*/ 1 w 19"/>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08" name="Freeform 100"/>
              <p:cNvSpPr>
                <a:spLocks/>
              </p:cNvSpPr>
              <p:nvPr/>
            </p:nvSpPr>
            <p:spPr bwMode="auto">
              <a:xfrm>
                <a:off x="2644" y="1708"/>
                <a:ext cx="459" cy="35"/>
              </a:xfrm>
              <a:custGeom>
                <a:avLst/>
                <a:gdLst>
                  <a:gd name="T0" fmla="*/ 1 w 39"/>
                  <a:gd name="T1" fmla="*/ 3 h 3"/>
                  <a:gd name="T2" fmla="*/ 6 w 39"/>
                  <a:gd name="T3" fmla="*/ 3 h 3"/>
                  <a:gd name="T4" fmla="*/ 13 w 39"/>
                  <a:gd name="T5" fmla="*/ 3 h 3"/>
                  <a:gd name="T6" fmla="*/ 16 w 39"/>
                  <a:gd name="T7" fmla="*/ 3 h 3"/>
                  <a:gd name="T8" fmla="*/ 21 w 39"/>
                  <a:gd name="T9" fmla="*/ 3 h 3"/>
                  <a:gd name="T10" fmla="*/ 25 w 39"/>
                  <a:gd name="T11" fmla="*/ 2 h 3"/>
                  <a:gd name="T12" fmla="*/ 39 w 39"/>
                  <a:gd name="T13" fmla="*/ 2 h 3"/>
                  <a:gd name="T14" fmla="*/ 39 w 39"/>
                  <a:gd name="T15" fmla="*/ 2 h 3"/>
                  <a:gd name="T16" fmla="*/ 37 w 39"/>
                  <a:gd name="T17" fmla="*/ 1 h 3"/>
                  <a:gd name="T18" fmla="*/ 25 w 39"/>
                  <a:gd name="T19" fmla="*/ 0 h 3"/>
                  <a:gd name="T20" fmla="*/ 9 w 39"/>
                  <a:gd name="T21" fmla="*/ 0 h 3"/>
                  <a:gd name="T22" fmla="*/ 2 w 39"/>
                  <a:gd name="T23" fmla="*/ 0 h 3"/>
                  <a:gd name="T24" fmla="*/ 0 w 39"/>
                  <a:gd name="T25" fmla="*/ 1 h 3"/>
                  <a:gd name="T26" fmla="*/ 0 w 39"/>
                  <a:gd name="T27" fmla="*/ 1 h 3"/>
                  <a:gd name="T28" fmla="*/ 1 w 39"/>
                  <a:gd name="T2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09" name="Freeform 101"/>
              <p:cNvSpPr>
                <a:spLocks/>
              </p:cNvSpPr>
              <p:nvPr/>
            </p:nvSpPr>
            <p:spPr bwMode="auto">
              <a:xfrm>
                <a:off x="3232" y="1720"/>
                <a:ext cx="235" cy="58"/>
              </a:xfrm>
              <a:custGeom>
                <a:avLst/>
                <a:gdLst>
                  <a:gd name="T0" fmla="*/ 3 w 20"/>
                  <a:gd name="T1" fmla="*/ 5 h 5"/>
                  <a:gd name="T2" fmla="*/ 5 w 20"/>
                  <a:gd name="T3" fmla="*/ 4 h 5"/>
                  <a:gd name="T4" fmla="*/ 6 w 20"/>
                  <a:gd name="T5" fmla="*/ 4 h 5"/>
                  <a:gd name="T6" fmla="*/ 13 w 20"/>
                  <a:gd name="T7" fmla="*/ 3 h 5"/>
                  <a:gd name="T8" fmla="*/ 20 w 20"/>
                  <a:gd name="T9" fmla="*/ 2 h 5"/>
                  <a:gd name="T10" fmla="*/ 20 w 20"/>
                  <a:gd name="T11" fmla="*/ 1 h 5"/>
                  <a:gd name="T12" fmla="*/ 1 w 20"/>
                  <a:gd name="T13" fmla="*/ 0 h 5"/>
                  <a:gd name="T14" fmla="*/ 1 w 20"/>
                  <a:gd name="T15" fmla="*/ 2 h 5"/>
                  <a:gd name="T16" fmla="*/ 1 w 20"/>
                  <a:gd name="T17" fmla="*/ 3 h 5"/>
                  <a:gd name="T18" fmla="*/ 3 w 20"/>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10" name="Freeform 102"/>
              <p:cNvSpPr>
                <a:spLocks/>
              </p:cNvSpPr>
              <p:nvPr/>
            </p:nvSpPr>
            <p:spPr bwMode="auto">
              <a:xfrm>
                <a:off x="3244" y="1814"/>
                <a:ext cx="282" cy="94"/>
              </a:xfrm>
              <a:custGeom>
                <a:avLst/>
                <a:gdLst>
                  <a:gd name="T0" fmla="*/ 2 w 24"/>
                  <a:gd name="T1" fmla="*/ 8 h 8"/>
                  <a:gd name="T2" fmla="*/ 7 w 24"/>
                  <a:gd name="T3" fmla="*/ 7 h 8"/>
                  <a:gd name="T4" fmla="*/ 9 w 24"/>
                  <a:gd name="T5" fmla="*/ 7 h 8"/>
                  <a:gd name="T6" fmla="*/ 13 w 24"/>
                  <a:gd name="T7" fmla="*/ 6 h 8"/>
                  <a:gd name="T8" fmla="*/ 18 w 24"/>
                  <a:gd name="T9" fmla="*/ 5 h 8"/>
                  <a:gd name="T10" fmla="*/ 20 w 24"/>
                  <a:gd name="T11" fmla="*/ 4 h 8"/>
                  <a:gd name="T12" fmla="*/ 24 w 24"/>
                  <a:gd name="T13" fmla="*/ 2 h 8"/>
                  <a:gd name="T14" fmla="*/ 24 w 24"/>
                  <a:gd name="T15" fmla="*/ 1 h 8"/>
                  <a:gd name="T16" fmla="*/ 24 w 24"/>
                  <a:gd name="T17" fmla="*/ 1 h 8"/>
                  <a:gd name="T18" fmla="*/ 23 w 24"/>
                  <a:gd name="T19" fmla="*/ 1 h 8"/>
                  <a:gd name="T20" fmla="*/ 13 w 24"/>
                  <a:gd name="T21" fmla="*/ 1 h 8"/>
                  <a:gd name="T22" fmla="*/ 2 w 24"/>
                  <a:gd name="T23" fmla="*/ 0 h 8"/>
                  <a:gd name="T24" fmla="*/ 1 w 24"/>
                  <a:gd name="T25" fmla="*/ 1 h 8"/>
                  <a:gd name="T26" fmla="*/ 0 w 24"/>
                  <a:gd name="T27" fmla="*/ 6 h 8"/>
                  <a:gd name="T28" fmla="*/ 2 w 24"/>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5511" name="Freeform 103"/>
              <p:cNvSpPr>
                <a:spLocks/>
              </p:cNvSpPr>
              <p:nvPr/>
            </p:nvSpPr>
            <p:spPr bwMode="auto">
              <a:xfrm>
                <a:off x="2080" y="1849"/>
                <a:ext cx="458" cy="129"/>
              </a:xfrm>
              <a:custGeom>
                <a:avLst/>
                <a:gdLst>
                  <a:gd name="T0" fmla="*/ 3 w 39"/>
                  <a:gd name="T1" fmla="*/ 6 h 11"/>
                  <a:gd name="T2" fmla="*/ 5 w 39"/>
                  <a:gd name="T3" fmla="*/ 7 h 11"/>
                  <a:gd name="T4" fmla="*/ 15 w 39"/>
                  <a:gd name="T5" fmla="*/ 11 h 11"/>
                  <a:gd name="T6" fmla="*/ 21 w 39"/>
                  <a:gd name="T7" fmla="*/ 10 h 11"/>
                  <a:gd name="T8" fmla="*/ 22 w 39"/>
                  <a:gd name="T9" fmla="*/ 9 h 11"/>
                  <a:gd name="T10" fmla="*/ 28 w 39"/>
                  <a:gd name="T11" fmla="*/ 7 h 11"/>
                  <a:gd name="T12" fmla="*/ 32 w 39"/>
                  <a:gd name="T13" fmla="*/ 5 h 11"/>
                  <a:gd name="T14" fmla="*/ 33 w 39"/>
                  <a:gd name="T15" fmla="*/ 5 h 11"/>
                  <a:gd name="T16" fmla="*/ 38 w 39"/>
                  <a:gd name="T17" fmla="*/ 3 h 11"/>
                  <a:gd name="T18" fmla="*/ 39 w 39"/>
                  <a:gd name="T19" fmla="*/ 3 h 11"/>
                  <a:gd name="T20" fmla="*/ 39 w 39"/>
                  <a:gd name="T21" fmla="*/ 3 h 11"/>
                  <a:gd name="T22" fmla="*/ 36 w 39"/>
                  <a:gd name="T23" fmla="*/ 3 h 11"/>
                  <a:gd name="T24" fmla="*/ 33 w 39"/>
                  <a:gd name="T25" fmla="*/ 3 h 11"/>
                  <a:gd name="T26" fmla="*/ 33 w 39"/>
                  <a:gd name="T27" fmla="*/ 3 h 11"/>
                  <a:gd name="T28" fmla="*/ 34 w 39"/>
                  <a:gd name="T29" fmla="*/ 1 h 11"/>
                  <a:gd name="T30" fmla="*/ 33 w 39"/>
                  <a:gd name="T31" fmla="*/ 0 h 11"/>
                  <a:gd name="T32" fmla="*/ 29 w 39"/>
                  <a:gd name="T33" fmla="*/ 2 h 11"/>
                  <a:gd name="T34" fmla="*/ 25 w 39"/>
                  <a:gd name="T35" fmla="*/ 2 h 11"/>
                  <a:gd name="T36" fmla="*/ 24 w 39"/>
                  <a:gd name="T37" fmla="*/ 2 h 11"/>
                  <a:gd name="T38" fmla="*/ 22 w 39"/>
                  <a:gd name="T39" fmla="*/ 3 h 11"/>
                  <a:gd name="T40" fmla="*/ 21 w 39"/>
                  <a:gd name="T41" fmla="*/ 3 h 11"/>
                  <a:gd name="T42" fmla="*/ 20 w 39"/>
                  <a:gd name="T43" fmla="*/ 3 h 11"/>
                  <a:gd name="T44" fmla="*/ 19 w 39"/>
                  <a:gd name="T45" fmla="*/ 3 h 11"/>
                  <a:gd name="T46" fmla="*/ 17 w 39"/>
                  <a:gd name="T47" fmla="*/ 3 h 11"/>
                  <a:gd name="T48" fmla="*/ 15 w 39"/>
                  <a:gd name="T49" fmla="*/ 4 h 11"/>
                  <a:gd name="T50" fmla="*/ 6 w 39"/>
                  <a:gd name="T51" fmla="*/ 2 h 11"/>
                  <a:gd name="T52" fmla="*/ 3 w 39"/>
                  <a:gd name="T53" fmla="*/ 1 h 11"/>
                  <a:gd name="T54" fmla="*/ 1 w 39"/>
                  <a:gd name="T55" fmla="*/ 2 h 11"/>
                  <a:gd name="T56" fmla="*/ 2 w 39"/>
                  <a:gd name="T57" fmla="*/ 4 h 11"/>
                  <a:gd name="T58" fmla="*/ 3 w 39"/>
                  <a:gd name="T5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grpSp>
      </p:grpSp>
    </p:spTree>
    <p:extLst>
      <p:ext uri="{BB962C8B-B14F-4D97-AF65-F5344CB8AC3E}">
        <p14:creationId xmlns:p14="http://schemas.microsoft.com/office/powerpoint/2010/main" val="79994836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45512"/>
                                        </p:tgtEl>
                                        <p:attrNameLst>
                                          <p:attrName>style.visibility</p:attrName>
                                        </p:attrNameLst>
                                      </p:cBhvr>
                                      <p:to>
                                        <p:strVal val="visible"/>
                                      </p:to>
                                    </p:set>
                                    <p:animEffect transition="in" filter="wipe(left)">
                                      <p:cBhvr>
                                        <p:cTn id="7" dur="500"/>
                                        <p:tgtEl>
                                          <p:spTgt spid="145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542" name="Rectangle 86"/>
          <p:cNvSpPr>
            <a:spLocks noGrp="1" noChangeArrowheads="1"/>
          </p:cNvSpPr>
          <p:nvPr>
            <p:ph type="title"/>
          </p:nvPr>
        </p:nvSpPr>
        <p:spPr>
          <a:xfrm>
            <a:off x="1547813" y="332656"/>
            <a:ext cx="7138987" cy="941388"/>
          </a:xfrm>
        </p:spPr>
        <p:txBody>
          <a:bodyPr/>
          <a:lstStyle/>
          <a:p>
            <a:r>
              <a:rPr lang="en-US" altLang="pl-PL" sz="2400" dirty="0"/>
              <a:t>Modular Switching System</a:t>
            </a:r>
          </a:p>
        </p:txBody>
      </p:sp>
      <p:grpSp>
        <p:nvGrpSpPr>
          <p:cNvPr id="147597" name="Group 141"/>
          <p:cNvGrpSpPr>
            <a:grpSpLocks/>
          </p:cNvGrpSpPr>
          <p:nvPr/>
        </p:nvGrpSpPr>
        <p:grpSpPr bwMode="auto">
          <a:xfrm>
            <a:off x="706438" y="1841500"/>
            <a:ext cx="7196137" cy="4375150"/>
            <a:chOff x="445" y="1160"/>
            <a:chExt cx="4533" cy="2756"/>
          </a:xfrm>
        </p:grpSpPr>
        <p:sp>
          <p:nvSpPr>
            <p:cNvPr id="147458" name="Rectangle 2"/>
            <p:cNvSpPr>
              <a:spLocks noChangeArrowheads="1"/>
            </p:cNvSpPr>
            <p:nvPr/>
          </p:nvSpPr>
          <p:spPr bwMode="auto">
            <a:xfrm>
              <a:off x="1208" y="1166"/>
              <a:ext cx="1192" cy="604"/>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7459" name="Rectangle 3"/>
            <p:cNvSpPr>
              <a:spLocks noChangeArrowheads="1"/>
            </p:cNvSpPr>
            <p:nvPr/>
          </p:nvSpPr>
          <p:spPr bwMode="auto">
            <a:xfrm>
              <a:off x="1334" y="1160"/>
              <a:ext cx="83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solidFill>
                    <a:srgbClr val="000000"/>
                  </a:solidFill>
                  <a:latin typeface="+mn-lt"/>
                </a:rPr>
                <a:t>  Switching</a:t>
              </a:r>
            </a:p>
          </p:txBody>
        </p:sp>
        <p:sp>
          <p:nvSpPr>
            <p:cNvPr id="147460" name="Rectangle 4"/>
            <p:cNvSpPr>
              <a:spLocks noChangeArrowheads="1"/>
            </p:cNvSpPr>
            <p:nvPr/>
          </p:nvSpPr>
          <p:spPr bwMode="auto">
            <a:xfrm>
              <a:off x="1182" y="1313"/>
              <a:ext cx="12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dirty="0">
                  <a:solidFill>
                    <a:srgbClr val="000000"/>
                  </a:solidFill>
                  <a:latin typeface="+mn-lt"/>
                </a:rPr>
                <a:t> network module</a:t>
              </a:r>
            </a:p>
          </p:txBody>
        </p:sp>
        <p:sp>
          <p:nvSpPr>
            <p:cNvPr id="147461" name="Rectangle 5"/>
            <p:cNvSpPr>
              <a:spLocks noChangeArrowheads="1"/>
            </p:cNvSpPr>
            <p:nvPr/>
          </p:nvSpPr>
          <p:spPr bwMode="auto">
            <a:xfrm>
              <a:off x="1611" y="1526"/>
              <a:ext cx="206"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Symbol" pitchFamily="18" charset="2"/>
                </a:rPr>
                <a:t>m</a:t>
              </a:r>
            </a:p>
          </p:txBody>
        </p:sp>
        <p:sp>
          <p:nvSpPr>
            <p:cNvPr id="147462" name="Rectangle 6"/>
            <p:cNvSpPr>
              <a:spLocks noChangeArrowheads="1"/>
            </p:cNvSpPr>
            <p:nvPr/>
          </p:nvSpPr>
          <p:spPr bwMode="auto">
            <a:xfrm>
              <a:off x="1726" y="1521"/>
              <a:ext cx="20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mn-lt"/>
                </a:rPr>
                <a:t>P</a:t>
              </a:r>
            </a:p>
          </p:txBody>
        </p:sp>
        <p:sp>
          <p:nvSpPr>
            <p:cNvPr id="147463" name="Line 7"/>
            <p:cNvSpPr>
              <a:spLocks noChangeShapeType="1"/>
            </p:cNvSpPr>
            <p:nvPr/>
          </p:nvSpPr>
          <p:spPr bwMode="auto">
            <a:xfrm>
              <a:off x="1208" y="1548"/>
              <a:ext cx="119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64" name="Rectangle 8"/>
            <p:cNvSpPr>
              <a:spLocks noChangeArrowheads="1"/>
            </p:cNvSpPr>
            <p:nvPr/>
          </p:nvSpPr>
          <p:spPr bwMode="auto">
            <a:xfrm>
              <a:off x="1208" y="2507"/>
              <a:ext cx="1192" cy="604"/>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7465" name="Rectangle 9"/>
            <p:cNvSpPr>
              <a:spLocks noChangeArrowheads="1"/>
            </p:cNvSpPr>
            <p:nvPr/>
          </p:nvSpPr>
          <p:spPr bwMode="auto">
            <a:xfrm>
              <a:off x="1334" y="2501"/>
              <a:ext cx="83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solidFill>
                    <a:srgbClr val="000000"/>
                  </a:solidFill>
                  <a:latin typeface="+mn-lt"/>
                </a:rPr>
                <a:t>  Switching</a:t>
              </a:r>
            </a:p>
          </p:txBody>
        </p:sp>
        <p:sp>
          <p:nvSpPr>
            <p:cNvPr id="147466" name="Rectangle 10"/>
            <p:cNvSpPr>
              <a:spLocks noChangeArrowheads="1"/>
            </p:cNvSpPr>
            <p:nvPr/>
          </p:nvSpPr>
          <p:spPr bwMode="auto">
            <a:xfrm>
              <a:off x="1180" y="2654"/>
              <a:ext cx="12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solidFill>
                    <a:srgbClr val="000000"/>
                  </a:solidFill>
                  <a:latin typeface="+mn-lt"/>
                </a:rPr>
                <a:t> network module</a:t>
              </a:r>
            </a:p>
          </p:txBody>
        </p:sp>
        <p:sp>
          <p:nvSpPr>
            <p:cNvPr id="147467" name="Rectangle 11"/>
            <p:cNvSpPr>
              <a:spLocks noChangeArrowheads="1"/>
            </p:cNvSpPr>
            <p:nvPr/>
          </p:nvSpPr>
          <p:spPr bwMode="auto">
            <a:xfrm>
              <a:off x="1611" y="2867"/>
              <a:ext cx="206"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Symbol" pitchFamily="18" charset="2"/>
                </a:rPr>
                <a:t>m</a:t>
              </a:r>
            </a:p>
          </p:txBody>
        </p:sp>
        <p:sp>
          <p:nvSpPr>
            <p:cNvPr id="147468" name="Rectangle 12"/>
            <p:cNvSpPr>
              <a:spLocks noChangeArrowheads="1"/>
            </p:cNvSpPr>
            <p:nvPr/>
          </p:nvSpPr>
          <p:spPr bwMode="auto">
            <a:xfrm>
              <a:off x="1726" y="2862"/>
              <a:ext cx="20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mn-lt"/>
                </a:rPr>
                <a:t>P</a:t>
              </a:r>
            </a:p>
          </p:txBody>
        </p:sp>
        <p:sp>
          <p:nvSpPr>
            <p:cNvPr id="147469" name="Line 13"/>
            <p:cNvSpPr>
              <a:spLocks noChangeShapeType="1"/>
            </p:cNvSpPr>
            <p:nvPr/>
          </p:nvSpPr>
          <p:spPr bwMode="auto">
            <a:xfrm>
              <a:off x="1208" y="2889"/>
              <a:ext cx="119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70" name="Rectangle 14"/>
            <p:cNvSpPr>
              <a:spLocks noChangeArrowheads="1"/>
            </p:cNvSpPr>
            <p:nvPr/>
          </p:nvSpPr>
          <p:spPr bwMode="auto">
            <a:xfrm>
              <a:off x="3071" y="1894"/>
              <a:ext cx="1192" cy="604"/>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7471" name="Rectangle 15"/>
            <p:cNvSpPr>
              <a:spLocks noChangeArrowheads="1"/>
            </p:cNvSpPr>
            <p:nvPr/>
          </p:nvSpPr>
          <p:spPr bwMode="auto">
            <a:xfrm>
              <a:off x="3196" y="1888"/>
              <a:ext cx="833"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solidFill>
                    <a:srgbClr val="000000"/>
                  </a:solidFill>
                  <a:latin typeface="+mn-lt"/>
                </a:rPr>
                <a:t>  Switching</a:t>
              </a:r>
            </a:p>
            <a:p>
              <a:pPr eaLnBrk="0" hangingPunct="0"/>
              <a:endParaRPr lang="en-US" altLang="pl-PL" sz="1600">
                <a:solidFill>
                  <a:srgbClr val="000000"/>
                </a:solidFill>
                <a:latin typeface="+mn-lt"/>
              </a:endParaRPr>
            </a:p>
          </p:txBody>
        </p:sp>
        <p:sp>
          <p:nvSpPr>
            <p:cNvPr id="147472" name="Rectangle 16"/>
            <p:cNvSpPr>
              <a:spLocks noChangeArrowheads="1"/>
            </p:cNvSpPr>
            <p:nvPr/>
          </p:nvSpPr>
          <p:spPr bwMode="auto">
            <a:xfrm>
              <a:off x="3043" y="2041"/>
              <a:ext cx="12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solidFill>
                    <a:srgbClr val="000000"/>
                  </a:solidFill>
                  <a:latin typeface="+mn-lt"/>
                </a:rPr>
                <a:t> network module</a:t>
              </a:r>
            </a:p>
          </p:txBody>
        </p:sp>
        <p:sp>
          <p:nvSpPr>
            <p:cNvPr id="147473" name="Rectangle 17"/>
            <p:cNvSpPr>
              <a:spLocks noChangeArrowheads="1"/>
            </p:cNvSpPr>
            <p:nvPr/>
          </p:nvSpPr>
          <p:spPr bwMode="auto">
            <a:xfrm>
              <a:off x="3473" y="2254"/>
              <a:ext cx="206"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Symbol" pitchFamily="18" charset="2"/>
                </a:rPr>
                <a:t>m</a:t>
              </a:r>
            </a:p>
          </p:txBody>
        </p:sp>
        <p:sp>
          <p:nvSpPr>
            <p:cNvPr id="147474" name="Rectangle 18"/>
            <p:cNvSpPr>
              <a:spLocks noChangeArrowheads="1"/>
            </p:cNvSpPr>
            <p:nvPr/>
          </p:nvSpPr>
          <p:spPr bwMode="auto">
            <a:xfrm>
              <a:off x="3590" y="2249"/>
              <a:ext cx="20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mn-lt"/>
                </a:rPr>
                <a:t>P</a:t>
              </a:r>
            </a:p>
          </p:txBody>
        </p:sp>
        <p:sp>
          <p:nvSpPr>
            <p:cNvPr id="147475" name="Line 19"/>
            <p:cNvSpPr>
              <a:spLocks noChangeShapeType="1"/>
            </p:cNvSpPr>
            <p:nvPr/>
          </p:nvSpPr>
          <p:spPr bwMode="auto">
            <a:xfrm>
              <a:off x="3071" y="2276"/>
              <a:ext cx="119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76" name="Line 20"/>
            <p:cNvSpPr>
              <a:spLocks noChangeShapeType="1"/>
            </p:cNvSpPr>
            <p:nvPr/>
          </p:nvSpPr>
          <p:spPr bwMode="auto">
            <a:xfrm>
              <a:off x="809" y="1356"/>
              <a:ext cx="39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77" name="Line 21"/>
            <p:cNvSpPr>
              <a:spLocks noChangeShapeType="1"/>
            </p:cNvSpPr>
            <p:nvPr/>
          </p:nvSpPr>
          <p:spPr bwMode="auto">
            <a:xfrm>
              <a:off x="2894" y="1356"/>
              <a:ext cx="0" cy="65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78" name="Line 22"/>
            <p:cNvSpPr>
              <a:spLocks noChangeShapeType="1"/>
            </p:cNvSpPr>
            <p:nvPr/>
          </p:nvSpPr>
          <p:spPr bwMode="auto">
            <a:xfrm>
              <a:off x="2894" y="2008"/>
              <a:ext cx="177"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79" name="Line 23"/>
            <p:cNvSpPr>
              <a:spLocks noChangeShapeType="1"/>
            </p:cNvSpPr>
            <p:nvPr/>
          </p:nvSpPr>
          <p:spPr bwMode="auto">
            <a:xfrm>
              <a:off x="809" y="2697"/>
              <a:ext cx="39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80" name="Line 24"/>
            <p:cNvSpPr>
              <a:spLocks noChangeShapeType="1"/>
            </p:cNvSpPr>
            <p:nvPr/>
          </p:nvSpPr>
          <p:spPr bwMode="auto">
            <a:xfrm>
              <a:off x="2406" y="2697"/>
              <a:ext cx="48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81" name="Line 25"/>
            <p:cNvSpPr>
              <a:spLocks noChangeShapeType="1"/>
            </p:cNvSpPr>
            <p:nvPr/>
          </p:nvSpPr>
          <p:spPr bwMode="auto">
            <a:xfrm flipV="1">
              <a:off x="2894" y="2199"/>
              <a:ext cx="0" cy="49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82" name="Line 26"/>
            <p:cNvSpPr>
              <a:spLocks noChangeShapeType="1"/>
            </p:cNvSpPr>
            <p:nvPr/>
          </p:nvSpPr>
          <p:spPr bwMode="auto">
            <a:xfrm>
              <a:off x="2894" y="2199"/>
              <a:ext cx="177"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83" name="Line 27"/>
            <p:cNvSpPr>
              <a:spLocks noChangeShapeType="1"/>
            </p:cNvSpPr>
            <p:nvPr/>
          </p:nvSpPr>
          <p:spPr bwMode="auto">
            <a:xfrm>
              <a:off x="4269" y="2084"/>
              <a:ext cx="70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84" name="Rectangle 28"/>
            <p:cNvSpPr>
              <a:spLocks noChangeArrowheads="1"/>
            </p:cNvSpPr>
            <p:nvPr/>
          </p:nvSpPr>
          <p:spPr bwMode="auto">
            <a:xfrm>
              <a:off x="2228" y="3503"/>
              <a:ext cx="882" cy="413"/>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147485" name="Rectangle 29"/>
            <p:cNvSpPr>
              <a:spLocks noChangeArrowheads="1"/>
            </p:cNvSpPr>
            <p:nvPr/>
          </p:nvSpPr>
          <p:spPr bwMode="auto">
            <a:xfrm>
              <a:off x="2355" y="3483"/>
              <a:ext cx="64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mn-lt"/>
                </a:rPr>
                <a:t>Central</a:t>
              </a:r>
            </a:p>
          </p:txBody>
        </p:sp>
        <p:sp>
          <p:nvSpPr>
            <p:cNvPr id="147486" name="Rectangle 30"/>
            <p:cNvSpPr>
              <a:spLocks noChangeArrowheads="1"/>
            </p:cNvSpPr>
            <p:nvPr/>
          </p:nvSpPr>
          <p:spPr bwMode="auto">
            <a:xfrm>
              <a:off x="2264" y="3675"/>
              <a:ext cx="81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solidFill>
                    <a:srgbClr val="000000"/>
                  </a:solidFill>
                  <a:latin typeface="+mn-lt"/>
                </a:rPr>
                <a:t>processor</a:t>
              </a:r>
            </a:p>
          </p:txBody>
        </p:sp>
        <p:sp>
          <p:nvSpPr>
            <p:cNvPr id="147487" name="Line 31"/>
            <p:cNvSpPr>
              <a:spLocks noChangeShapeType="1"/>
            </p:cNvSpPr>
            <p:nvPr/>
          </p:nvSpPr>
          <p:spPr bwMode="auto">
            <a:xfrm>
              <a:off x="2672" y="1165"/>
              <a:ext cx="0" cy="1954"/>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88" name="Line 32"/>
            <p:cNvSpPr>
              <a:spLocks noChangeShapeType="1"/>
            </p:cNvSpPr>
            <p:nvPr/>
          </p:nvSpPr>
          <p:spPr bwMode="auto">
            <a:xfrm>
              <a:off x="2672" y="2391"/>
              <a:ext cx="399" cy="0"/>
            </a:xfrm>
            <a:prstGeom prst="line">
              <a:avLst/>
            </a:prstGeom>
            <a:noFill/>
            <a:ln w="38100">
              <a:solidFill>
                <a:schemeClr val="hlink"/>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89" name="Line 33"/>
            <p:cNvSpPr>
              <a:spLocks noChangeShapeType="1"/>
            </p:cNvSpPr>
            <p:nvPr/>
          </p:nvSpPr>
          <p:spPr bwMode="auto">
            <a:xfrm flipH="1">
              <a:off x="1740" y="3617"/>
              <a:ext cx="488" cy="0"/>
            </a:xfrm>
            <a:prstGeom prst="line">
              <a:avLst/>
            </a:prstGeom>
            <a:noFill/>
            <a:ln w="38100">
              <a:solidFill>
                <a:schemeClr val="hlink"/>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90" name="Line 34"/>
            <p:cNvSpPr>
              <a:spLocks noChangeShapeType="1"/>
            </p:cNvSpPr>
            <p:nvPr/>
          </p:nvSpPr>
          <p:spPr bwMode="auto">
            <a:xfrm flipV="1">
              <a:off x="1740" y="3119"/>
              <a:ext cx="0" cy="498"/>
            </a:xfrm>
            <a:prstGeom prst="line">
              <a:avLst/>
            </a:prstGeom>
            <a:noFill/>
            <a:ln w="38100">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91" name="Line 35"/>
            <p:cNvSpPr>
              <a:spLocks noChangeShapeType="1"/>
            </p:cNvSpPr>
            <p:nvPr/>
          </p:nvSpPr>
          <p:spPr bwMode="auto">
            <a:xfrm flipH="1">
              <a:off x="1075" y="3808"/>
              <a:ext cx="1153" cy="0"/>
            </a:xfrm>
            <a:prstGeom prst="line">
              <a:avLst/>
            </a:prstGeom>
            <a:noFill/>
            <a:ln w="38100">
              <a:solidFill>
                <a:schemeClr val="hlink"/>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92" name="Line 36"/>
            <p:cNvSpPr>
              <a:spLocks noChangeShapeType="1"/>
            </p:cNvSpPr>
            <p:nvPr/>
          </p:nvSpPr>
          <p:spPr bwMode="auto">
            <a:xfrm flipV="1">
              <a:off x="1075" y="2008"/>
              <a:ext cx="0" cy="180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93" name="Line 37"/>
            <p:cNvSpPr>
              <a:spLocks noChangeShapeType="1"/>
            </p:cNvSpPr>
            <p:nvPr/>
          </p:nvSpPr>
          <p:spPr bwMode="auto">
            <a:xfrm>
              <a:off x="1075" y="2008"/>
              <a:ext cx="665"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94" name="Line 38"/>
            <p:cNvSpPr>
              <a:spLocks noChangeShapeType="1"/>
            </p:cNvSpPr>
            <p:nvPr/>
          </p:nvSpPr>
          <p:spPr bwMode="auto">
            <a:xfrm flipV="1">
              <a:off x="1740" y="1778"/>
              <a:ext cx="0" cy="230"/>
            </a:xfrm>
            <a:prstGeom prst="line">
              <a:avLst/>
            </a:prstGeom>
            <a:noFill/>
            <a:ln w="38100">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95" name="Line 39"/>
            <p:cNvSpPr>
              <a:spLocks noChangeShapeType="1"/>
            </p:cNvSpPr>
            <p:nvPr/>
          </p:nvSpPr>
          <p:spPr bwMode="auto">
            <a:xfrm>
              <a:off x="3115" y="3732"/>
              <a:ext cx="533" cy="0"/>
            </a:xfrm>
            <a:prstGeom prst="line">
              <a:avLst/>
            </a:prstGeom>
            <a:noFill/>
            <a:ln w="38100">
              <a:solidFill>
                <a:schemeClr val="hlink"/>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96" name="Line 40"/>
            <p:cNvSpPr>
              <a:spLocks noChangeShapeType="1"/>
            </p:cNvSpPr>
            <p:nvPr/>
          </p:nvSpPr>
          <p:spPr bwMode="auto">
            <a:xfrm flipV="1">
              <a:off x="3648" y="2506"/>
              <a:ext cx="0" cy="1226"/>
            </a:xfrm>
            <a:prstGeom prst="line">
              <a:avLst/>
            </a:prstGeom>
            <a:noFill/>
            <a:ln w="38100">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497" name="Line 41"/>
            <p:cNvSpPr>
              <a:spLocks noChangeShapeType="1"/>
            </p:cNvSpPr>
            <p:nvPr/>
          </p:nvSpPr>
          <p:spPr bwMode="auto">
            <a:xfrm>
              <a:off x="2406" y="3004"/>
              <a:ext cx="266" cy="0"/>
            </a:xfrm>
            <a:prstGeom prst="line">
              <a:avLst/>
            </a:prstGeom>
            <a:noFill/>
            <a:ln w="38100">
              <a:solidFill>
                <a:schemeClr val="hlink"/>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514" name="Line 58"/>
            <p:cNvSpPr>
              <a:spLocks noChangeShapeType="1"/>
            </p:cNvSpPr>
            <p:nvPr/>
          </p:nvSpPr>
          <p:spPr bwMode="auto">
            <a:xfrm>
              <a:off x="2406" y="1663"/>
              <a:ext cx="266" cy="0"/>
            </a:xfrm>
            <a:prstGeom prst="line">
              <a:avLst/>
            </a:prstGeom>
            <a:noFill/>
            <a:ln w="38100">
              <a:solidFill>
                <a:schemeClr val="hlink"/>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521" name="Line 65"/>
            <p:cNvSpPr>
              <a:spLocks noChangeShapeType="1"/>
            </p:cNvSpPr>
            <p:nvPr/>
          </p:nvSpPr>
          <p:spPr bwMode="auto">
            <a:xfrm flipH="1">
              <a:off x="2406" y="1356"/>
              <a:ext cx="48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147536" name="Rectangle 80"/>
            <p:cNvSpPr>
              <a:spLocks noChangeArrowheads="1"/>
            </p:cNvSpPr>
            <p:nvPr/>
          </p:nvSpPr>
          <p:spPr bwMode="auto">
            <a:xfrm>
              <a:off x="2679" y="2755"/>
              <a:ext cx="45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solidFill>
                    <a:srgbClr val="000000"/>
                  </a:solidFill>
                  <a:latin typeface="+mn-lt"/>
                </a:rPr>
                <a:t>Data</a:t>
              </a:r>
            </a:p>
          </p:txBody>
        </p:sp>
        <p:sp>
          <p:nvSpPr>
            <p:cNvPr id="147537" name="Rectangle 81"/>
            <p:cNvSpPr>
              <a:spLocks noChangeArrowheads="1"/>
            </p:cNvSpPr>
            <p:nvPr/>
          </p:nvSpPr>
          <p:spPr bwMode="auto">
            <a:xfrm>
              <a:off x="2691" y="2909"/>
              <a:ext cx="37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solidFill>
                    <a:srgbClr val="000000"/>
                  </a:solidFill>
                  <a:latin typeface="+mn-lt"/>
                </a:rPr>
                <a:t>bus</a:t>
              </a:r>
            </a:p>
          </p:txBody>
        </p:sp>
        <p:sp>
          <p:nvSpPr>
            <p:cNvPr id="147538" name="Rectangle 82"/>
            <p:cNvSpPr>
              <a:spLocks noChangeArrowheads="1"/>
            </p:cNvSpPr>
            <p:nvPr/>
          </p:nvSpPr>
          <p:spPr bwMode="auto">
            <a:xfrm>
              <a:off x="4260" y="1836"/>
              <a:ext cx="70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solidFill>
                    <a:srgbClr val="000000"/>
                  </a:solidFill>
                  <a:latin typeface="+mn-lt"/>
                </a:rPr>
                <a:t>  Trunks</a:t>
              </a:r>
            </a:p>
          </p:txBody>
        </p:sp>
        <p:sp>
          <p:nvSpPr>
            <p:cNvPr id="147539" name="Rectangle 83"/>
            <p:cNvSpPr>
              <a:spLocks noChangeArrowheads="1"/>
            </p:cNvSpPr>
            <p:nvPr/>
          </p:nvSpPr>
          <p:spPr bwMode="auto">
            <a:xfrm>
              <a:off x="4260" y="2066"/>
              <a:ext cx="114"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endParaRPr lang="en-US" altLang="pl-PL">
                <a:solidFill>
                  <a:srgbClr val="000000"/>
                </a:solidFill>
                <a:latin typeface="Arial CE" charset="-18"/>
              </a:endParaRPr>
            </a:p>
          </p:txBody>
        </p:sp>
        <p:grpSp>
          <p:nvGrpSpPr>
            <p:cNvPr id="147543" name="Group 87"/>
            <p:cNvGrpSpPr>
              <a:grpSpLocks/>
            </p:cNvGrpSpPr>
            <p:nvPr/>
          </p:nvGrpSpPr>
          <p:grpSpPr bwMode="auto">
            <a:xfrm>
              <a:off x="467" y="1196"/>
              <a:ext cx="432" cy="308"/>
              <a:chOff x="1680" y="720"/>
              <a:chExt cx="2317" cy="1764"/>
            </a:xfrm>
          </p:grpSpPr>
          <p:sp>
            <p:nvSpPr>
              <p:cNvPr id="147544" name="Freeform 88"/>
              <p:cNvSpPr>
                <a:spLocks/>
              </p:cNvSpPr>
              <p:nvPr/>
            </p:nvSpPr>
            <p:spPr bwMode="auto">
              <a:xfrm>
                <a:off x="1939" y="755"/>
                <a:ext cx="1987" cy="1482"/>
              </a:xfrm>
              <a:custGeom>
                <a:avLst/>
                <a:gdLst>
                  <a:gd name="T0" fmla="*/ 52 w 169"/>
                  <a:gd name="T1" fmla="*/ 10 h 126"/>
                  <a:gd name="T2" fmla="*/ 46 w 169"/>
                  <a:gd name="T3" fmla="*/ 4 h 126"/>
                  <a:gd name="T4" fmla="*/ 17 w 169"/>
                  <a:gd name="T5" fmla="*/ 7 h 126"/>
                  <a:gd name="T6" fmla="*/ 9 w 169"/>
                  <a:gd name="T7" fmla="*/ 15 h 126"/>
                  <a:gd name="T8" fmla="*/ 5 w 169"/>
                  <a:gd name="T9" fmla="*/ 59 h 126"/>
                  <a:gd name="T10" fmla="*/ 0 w 169"/>
                  <a:gd name="T11" fmla="*/ 102 h 126"/>
                  <a:gd name="T12" fmla="*/ 27 w 169"/>
                  <a:gd name="T13" fmla="*/ 125 h 126"/>
                  <a:gd name="T14" fmla="*/ 165 w 169"/>
                  <a:gd name="T15" fmla="*/ 121 h 126"/>
                  <a:gd name="T16" fmla="*/ 169 w 169"/>
                  <a:gd name="T17" fmla="*/ 98 h 126"/>
                  <a:gd name="T18" fmla="*/ 166 w 169"/>
                  <a:gd name="T19" fmla="*/ 17 h 126"/>
                  <a:gd name="T20" fmla="*/ 160 w 169"/>
                  <a:gd name="T21" fmla="*/ 14 h 126"/>
                  <a:gd name="T22" fmla="*/ 149 w 169"/>
                  <a:gd name="T23" fmla="*/ 13 h 126"/>
                  <a:gd name="T24" fmla="*/ 149 w 169"/>
                  <a:gd name="T25" fmla="*/ 3 h 126"/>
                  <a:gd name="T26" fmla="*/ 83 w 169"/>
                  <a:gd name="T27" fmla="*/ 1 h 126"/>
                  <a:gd name="T28" fmla="*/ 74 w 169"/>
                  <a:gd name="T29" fmla="*/ 6 h 126"/>
                  <a:gd name="T30" fmla="*/ 71 w 169"/>
                  <a:gd name="T31" fmla="*/ 14 h 126"/>
                  <a:gd name="T32" fmla="*/ 61 w 169"/>
                  <a:gd name="T33" fmla="*/ 16 h 126"/>
                  <a:gd name="T34" fmla="*/ 49 w 169"/>
                  <a:gd name="T35" fmla="*/ 16 h 126"/>
                  <a:gd name="T36" fmla="*/ 52 w 169"/>
                  <a:gd name="T37" fmla="*/ 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45" name="Freeform 89"/>
              <p:cNvSpPr>
                <a:spLocks/>
              </p:cNvSpPr>
              <p:nvPr/>
            </p:nvSpPr>
            <p:spPr bwMode="auto">
              <a:xfrm>
                <a:off x="2092" y="932"/>
                <a:ext cx="517" cy="1117"/>
              </a:xfrm>
              <a:custGeom>
                <a:avLst/>
                <a:gdLst>
                  <a:gd name="T0" fmla="*/ 39 w 44"/>
                  <a:gd name="T1" fmla="*/ 2 h 95"/>
                  <a:gd name="T2" fmla="*/ 33 w 44"/>
                  <a:gd name="T3" fmla="*/ 17 h 95"/>
                  <a:gd name="T4" fmla="*/ 30 w 44"/>
                  <a:gd name="T5" fmla="*/ 38 h 95"/>
                  <a:gd name="T6" fmla="*/ 32 w 44"/>
                  <a:gd name="T7" fmla="*/ 88 h 95"/>
                  <a:gd name="T8" fmla="*/ 32 w 44"/>
                  <a:gd name="T9" fmla="*/ 88 h 95"/>
                  <a:gd name="T10" fmla="*/ 33 w 44"/>
                  <a:gd name="T11" fmla="*/ 82 h 95"/>
                  <a:gd name="T12" fmla="*/ 33 w 44"/>
                  <a:gd name="T13" fmla="*/ 82 h 95"/>
                  <a:gd name="T14" fmla="*/ 33 w 44"/>
                  <a:gd name="T15" fmla="*/ 82 h 95"/>
                  <a:gd name="T16" fmla="*/ 36 w 44"/>
                  <a:gd name="T17" fmla="*/ 81 h 95"/>
                  <a:gd name="T18" fmla="*/ 36 w 44"/>
                  <a:gd name="T19" fmla="*/ 80 h 95"/>
                  <a:gd name="T20" fmla="*/ 34 w 44"/>
                  <a:gd name="T21" fmla="*/ 81 h 95"/>
                  <a:gd name="T22" fmla="*/ 35 w 44"/>
                  <a:gd name="T23" fmla="*/ 81 h 95"/>
                  <a:gd name="T24" fmla="*/ 22 w 44"/>
                  <a:gd name="T25" fmla="*/ 80 h 95"/>
                  <a:gd name="T26" fmla="*/ 8 w 44"/>
                  <a:gd name="T27" fmla="*/ 79 h 95"/>
                  <a:gd name="T28" fmla="*/ 0 w 44"/>
                  <a:gd name="T29" fmla="*/ 86 h 95"/>
                  <a:gd name="T30" fmla="*/ 7 w 44"/>
                  <a:gd name="T31" fmla="*/ 94 h 95"/>
                  <a:gd name="T32" fmla="*/ 6 w 44"/>
                  <a:gd name="T33" fmla="*/ 93 h 95"/>
                  <a:gd name="T34" fmla="*/ 23 w 44"/>
                  <a:gd name="T35" fmla="*/ 95 h 95"/>
                  <a:gd name="T36" fmla="*/ 39 w 44"/>
                  <a:gd name="T37" fmla="*/ 92 h 95"/>
                  <a:gd name="T38" fmla="*/ 39 w 44"/>
                  <a:gd name="T39" fmla="*/ 92 h 95"/>
                  <a:gd name="T40" fmla="*/ 42 w 44"/>
                  <a:gd name="T41" fmla="*/ 91 h 95"/>
                  <a:gd name="T42" fmla="*/ 42 w 44"/>
                  <a:gd name="T43" fmla="*/ 91 h 95"/>
                  <a:gd name="T44" fmla="*/ 42 w 44"/>
                  <a:gd name="T45" fmla="*/ 90 h 95"/>
                  <a:gd name="T46" fmla="*/ 43 w 44"/>
                  <a:gd name="T47" fmla="*/ 84 h 95"/>
                  <a:gd name="T48" fmla="*/ 43 w 44"/>
                  <a:gd name="T49" fmla="*/ 84 h 95"/>
                  <a:gd name="T50" fmla="*/ 43 w 44"/>
                  <a:gd name="T51" fmla="*/ 84 h 95"/>
                  <a:gd name="T52" fmla="*/ 40 w 44"/>
                  <a:gd name="T53" fmla="*/ 39 h 95"/>
                  <a:gd name="T54" fmla="*/ 43 w 44"/>
                  <a:gd name="T55" fmla="*/ 6 h 95"/>
                  <a:gd name="T56" fmla="*/ 42 w 44"/>
                  <a:gd name="T57" fmla="*/ 3 h 95"/>
                  <a:gd name="T58" fmla="*/ 41 w 44"/>
                  <a:gd name="T59" fmla="*/ 1 h 95"/>
                  <a:gd name="T60" fmla="*/ 39 w 44"/>
                  <a:gd name="T61"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46" name="Freeform 90"/>
              <p:cNvSpPr>
                <a:spLocks/>
              </p:cNvSpPr>
              <p:nvPr/>
            </p:nvSpPr>
            <p:spPr bwMode="auto">
              <a:xfrm>
                <a:off x="3703" y="943"/>
                <a:ext cx="94" cy="247"/>
              </a:xfrm>
              <a:custGeom>
                <a:avLst/>
                <a:gdLst>
                  <a:gd name="T0" fmla="*/ 5 w 8"/>
                  <a:gd name="T1" fmla="*/ 1 h 21"/>
                  <a:gd name="T2" fmla="*/ 0 w 8"/>
                  <a:gd name="T3" fmla="*/ 17 h 21"/>
                  <a:gd name="T4" fmla="*/ 3 w 8"/>
                  <a:gd name="T5" fmla="*/ 20 h 21"/>
                  <a:gd name="T6" fmla="*/ 6 w 8"/>
                  <a:gd name="T7" fmla="*/ 18 h 21"/>
                  <a:gd name="T8" fmla="*/ 8 w 8"/>
                  <a:gd name="T9" fmla="*/ 2 h 21"/>
                  <a:gd name="T10" fmla="*/ 7 w 8"/>
                  <a:gd name="T11" fmla="*/ 0 h 21"/>
                  <a:gd name="T12" fmla="*/ 5 w 8"/>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47" name="Freeform 91"/>
              <p:cNvSpPr>
                <a:spLocks/>
              </p:cNvSpPr>
              <p:nvPr/>
            </p:nvSpPr>
            <p:spPr bwMode="auto">
              <a:xfrm>
                <a:off x="3162" y="1190"/>
                <a:ext cx="129" cy="1023"/>
              </a:xfrm>
              <a:custGeom>
                <a:avLst/>
                <a:gdLst>
                  <a:gd name="T0" fmla="*/ 2 w 11"/>
                  <a:gd name="T1" fmla="*/ 3 h 87"/>
                  <a:gd name="T2" fmla="*/ 1 w 11"/>
                  <a:gd name="T3" fmla="*/ 12 h 87"/>
                  <a:gd name="T4" fmla="*/ 1 w 11"/>
                  <a:gd name="T5" fmla="*/ 33 h 87"/>
                  <a:gd name="T6" fmla="*/ 1 w 11"/>
                  <a:gd name="T7" fmla="*/ 83 h 87"/>
                  <a:gd name="T8" fmla="*/ 5 w 11"/>
                  <a:gd name="T9" fmla="*/ 87 h 87"/>
                  <a:gd name="T10" fmla="*/ 9 w 11"/>
                  <a:gd name="T11" fmla="*/ 83 h 87"/>
                  <a:gd name="T12" fmla="*/ 9 w 11"/>
                  <a:gd name="T13" fmla="*/ 4 h 87"/>
                  <a:gd name="T14" fmla="*/ 6 w 11"/>
                  <a:gd name="T15" fmla="*/ 0 h 87"/>
                  <a:gd name="T16" fmla="*/ 2 w 11"/>
                  <a:gd name="T17" fmla="*/ 3 h 87"/>
                  <a:gd name="T18" fmla="*/ 2 w 11"/>
                  <a:gd name="T19"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48" name="Freeform 92"/>
              <p:cNvSpPr>
                <a:spLocks/>
              </p:cNvSpPr>
              <p:nvPr/>
            </p:nvSpPr>
            <p:spPr bwMode="auto">
              <a:xfrm>
                <a:off x="2633" y="1473"/>
                <a:ext cx="423" cy="94"/>
              </a:xfrm>
              <a:custGeom>
                <a:avLst/>
                <a:gdLst>
                  <a:gd name="T0" fmla="*/ 1 w 36"/>
                  <a:gd name="T1" fmla="*/ 5 h 8"/>
                  <a:gd name="T2" fmla="*/ 21 w 36"/>
                  <a:gd name="T3" fmla="*/ 8 h 8"/>
                  <a:gd name="T4" fmla="*/ 34 w 36"/>
                  <a:gd name="T5" fmla="*/ 6 h 8"/>
                  <a:gd name="T6" fmla="*/ 36 w 36"/>
                  <a:gd name="T7" fmla="*/ 4 h 8"/>
                  <a:gd name="T8" fmla="*/ 34 w 36"/>
                  <a:gd name="T9" fmla="*/ 2 h 8"/>
                  <a:gd name="T10" fmla="*/ 12 w 36"/>
                  <a:gd name="T11" fmla="*/ 3 h 8"/>
                  <a:gd name="T12" fmla="*/ 1 w 36"/>
                  <a:gd name="T13" fmla="*/ 3 h 8"/>
                  <a:gd name="T14" fmla="*/ 0 w 36"/>
                  <a:gd name="T15" fmla="*/ 4 h 8"/>
                  <a:gd name="T16" fmla="*/ 1 w 36"/>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49" name="Freeform 93"/>
              <p:cNvSpPr>
                <a:spLocks/>
              </p:cNvSpPr>
              <p:nvPr/>
            </p:nvSpPr>
            <p:spPr bwMode="auto">
              <a:xfrm>
                <a:off x="2715" y="1543"/>
                <a:ext cx="317" cy="212"/>
              </a:xfrm>
              <a:custGeom>
                <a:avLst/>
                <a:gdLst>
                  <a:gd name="T0" fmla="*/ 16 w 27"/>
                  <a:gd name="T1" fmla="*/ 0 h 18"/>
                  <a:gd name="T2" fmla="*/ 9 w 27"/>
                  <a:gd name="T3" fmla="*/ 2 h 18"/>
                  <a:gd name="T4" fmla="*/ 3 w 27"/>
                  <a:gd name="T5" fmla="*/ 5 h 18"/>
                  <a:gd name="T6" fmla="*/ 4 w 27"/>
                  <a:gd name="T7" fmla="*/ 11 h 18"/>
                  <a:gd name="T8" fmla="*/ 1 w 27"/>
                  <a:gd name="T9" fmla="*/ 5 h 18"/>
                  <a:gd name="T10" fmla="*/ 0 w 27"/>
                  <a:gd name="T11" fmla="*/ 8 h 18"/>
                  <a:gd name="T12" fmla="*/ 4 w 27"/>
                  <a:gd name="T13" fmla="*/ 12 h 18"/>
                  <a:gd name="T14" fmla="*/ 7 w 27"/>
                  <a:gd name="T15" fmla="*/ 12 h 18"/>
                  <a:gd name="T16" fmla="*/ 19 w 27"/>
                  <a:gd name="T17" fmla="*/ 14 h 18"/>
                  <a:gd name="T18" fmla="*/ 19 w 27"/>
                  <a:gd name="T19" fmla="*/ 14 h 18"/>
                  <a:gd name="T20" fmla="*/ 17 w 27"/>
                  <a:gd name="T21" fmla="*/ 8 h 18"/>
                  <a:gd name="T22" fmla="*/ 18 w 27"/>
                  <a:gd name="T23" fmla="*/ 8 h 18"/>
                  <a:gd name="T24" fmla="*/ 15 w 27"/>
                  <a:gd name="T25" fmla="*/ 12 h 18"/>
                  <a:gd name="T26" fmla="*/ 14 w 27"/>
                  <a:gd name="T27" fmla="*/ 16 h 18"/>
                  <a:gd name="T28" fmla="*/ 18 w 27"/>
                  <a:gd name="T29" fmla="*/ 18 h 18"/>
                  <a:gd name="T30" fmla="*/ 24 w 27"/>
                  <a:gd name="T31" fmla="*/ 15 h 18"/>
                  <a:gd name="T32" fmla="*/ 26 w 27"/>
                  <a:gd name="T33" fmla="*/ 12 h 18"/>
                  <a:gd name="T34" fmla="*/ 26 w 27"/>
                  <a:gd name="T35" fmla="*/ 8 h 18"/>
                  <a:gd name="T36" fmla="*/ 24 w 27"/>
                  <a:gd name="T37" fmla="*/ 5 h 18"/>
                  <a:gd name="T38" fmla="*/ 24 w 27"/>
                  <a:gd name="T39" fmla="*/ 5 h 18"/>
                  <a:gd name="T40" fmla="*/ 10 w 27"/>
                  <a:gd name="T41" fmla="*/ 4 h 18"/>
                  <a:gd name="T42" fmla="*/ 4 w 27"/>
                  <a:gd name="T43" fmla="*/ 4 h 18"/>
                  <a:gd name="T44" fmla="*/ 7 w 27"/>
                  <a:gd name="T45" fmla="*/ 11 h 18"/>
                  <a:gd name="T46" fmla="*/ 7 w 27"/>
                  <a:gd name="T47" fmla="*/ 11 h 18"/>
                  <a:gd name="T48" fmla="*/ 5 w 27"/>
                  <a:gd name="T49" fmla="*/ 4 h 18"/>
                  <a:gd name="T50" fmla="*/ 8 w 27"/>
                  <a:gd name="T51" fmla="*/ 9 h 18"/>
                  <a:gd name="T52" fmla="*/ 17 w 27"/>
                  <a:gd name="T53" fmla="*/ 3 h 18"/>
                  <a:gd name="T54" fmla="*/ 18 w 27"/>
                  <a:gd name="T55" fmla="*/ 1 h 18"/>
                  <a:gd name="T56" fmla="*/ 16 w 27"/>
                  <a:gd name="T5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50" name="Freeform 94"/>
              <p:cNvSpPr>
                <a:spLocks/>
              </p:cNvSpPr>
              <p:nvPr/>
            </p:nvSpPr>
            <p:spPr bwMode="auto">
              <a:xfrm>
                <a:off x="2127" y="873"/>
                <a:ext cx="70" cy="858"/>
              </a:xfrm>
              <a:custGeom>
                <a:avLst/>
                <a:gdLst>
                  <a:gd name="T0" fmla="*/ 4 w 6"/>
                  <a:gd name="T1" fmla="*/ 1 h 73"/>
                  <a:gd name="T2" fmla="*/ 0 w 6"/>
                  <a:gd name="T3" fmla="*/ 33 h 73"/>
                  <a:gd name="T4" fmla="*/ 2 w 6"/>
                  <a:gd name="T5" fmla="*/ 72 h 73"/>
                  <a:gd name="T6" fmla="*/ 4 w 6"/>
                  <a:gd name="T7" fmla="*/ 73 h 73"/>
                  <a:gd name="T8" fmla="*/ 5 w 6"/>
                  <a:gd name="T9" fmla="*/ 72 h 73"/>
                  <a:gd name="T10" fmla="*/ 6 w 6"/>
                  <a:gd name="T11" fmla="*/ 1 h 73"/>
                  <a:gd name="T12" fmla="*/ 5 w 6"/>
                  <a:gd name="T13" fmla="*/ 0 h 73"/>
                  <a:gd name="T14" fmla="*/ 4 w 6"/>
                  <a:gd name="T15" fmla="*/ 1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51" name="Freeform 95"/>
              <p:cNvSpPr>
                <a:spLocks/>
              </p:cNvSpPr>
              <p:nvPr/>
            </p:nvSpPr>
            <p:spPr bwMode="auto">
              <a:xfrm>
                <a:off x="2668" y="943"/>
                <a:ext cx="153" cy="271"/>
              </a:xfrm>
              <a:custGeom>
                <a:avLst/>
                <a:gdLst>
                  <a:gd name="T0" fmla="*/ 3 w 13"/>
                  <a:gd name="T1" fmla="*/ 2 h 23"/>
                  <a:gd name="T2" fmla="*/ 6 w 13"/>
                  <a:gd name="T3" fmla="*/ 21 h 23"/>
                  <a:gd name="T4" fmla="*/ 11 w 13"/>
                  <a:gd name="T5" fmla="*/ 22 h 23"/>
                  <a:gd name="T6" fmla="*/ 12 w 13"/>
                  <a:gd name="T7" fmla="*/ 18 h 23"/>
                  <a:gd name="T8" fmla="*/ 6 w 13"/>
                  <a:gd name="T9" fmla="*/ 2 h 23"/>
                  <a:gd name="T10" fmla="*/ 4 w 13"/>
                  <a:gd name="T11" fmla="*/ 1 h 23"/>
                  <a:gd name="T12" fmla="*/ 3 w 13"/>
                  <a:gd name="T13" fmla="*/ 2 h 23"/>
                </a:gdLst>
                <a:ahLst/>
                <a:cxnLst>
                  <a:cxn ang="0">
                    <a:pos x="T0" y="T1"/>
                  </a:cxn>
                  <a:cxn ang="0">
                    <a:pos x="T2" y="T3"/>
                  </a:cxn>
                  <a:cxn ang="0">
                    <a:pos x="T4" y="T5"/>
                  </a:cxn>
                  <a:cxn ang="0">
                    <a:pos x="T6" y="T7"/>
                  </a:cxn>
                  <a:cxn ang="0">
                    <a:pos x="T8" y="T9"/>
                  </a:cxn>
                  <a:cxn ang="0">
                    <a:pos x="T10" y="T11"/>
                  </a:cxn>
                  <a:cxn ang="0">
                    <a:pos x="T12" y="T13"/>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52" name="Freeform 96"/>
              <p:cNvSpPr>
                <a:spLocks/>
              </p:cNvSpPr>
              <p:nvPr/>
            </p:nvSpPr>
            <p:spPr bwMode="auto">
              <a:xfrm>
                <a:off x="2962" y="896"/>
                <a:ext cx="599" cy="377"/>
              </a:xfrm>
              <a:custGeom>
                <a:avLst/>
                <a:gdLst>
                  <a:gd name="T0" fmla="*/ 2 w 51"/>
                  <a:gd name="T1" fmla="*/ 1 h 32"/>
                  <a:gd name="T2" fmla="*/ 0 w 51"/>
                  <a:gd name="T3" fmla="*/ 23 h 32"/>
                  <a:gd name="T4" fmla="*/ 12 w 51"/>
                  <a:gd name="T5" fmla="*/ 31 h 32"/>
                  <a:gd name="T6" fmla="*/ 48 w 51"/>
                  <a:gd name="T7" fmla="*/ 29 h 32"/>
                  <a:gd name="T8" fmla="*/ 50 w 51"/>
                  <a:gd name="T9" fmla="*/ 17 h 32"/>
                  <a:gd name="T10" fmla="*/ 50 w 51"/>
                  <a:gd name="T11" fmla="*/ 0 h 32"/>
                  <a:gd name="T12" fmla="*/ 2 w 51"/>
                  <a:gd name="T13" fmla="*/ 1 h 32"/>
                </a:gdLst>
                <a:ahLst/>
                <a:cxnLst>
                  <a:cxn ang="0">
                    <a:pos x="T0" y="T1"/>
                  </a:cxn>
                  <a:cxn ang="0">
                    <a:pos x="T2" y="T3"/>
                  </a:cxn>
                  <a:cxn ang="0">
                    <a:pos x="T4" y="T5"/>
                  </a:cxn>
                  <a:cxn ang="0">
                    <a:pos x="T6" y="T7"/>
                  </a:cxn>
                  <a:cxn ang="0">
                    <a:pos x="T8" y="T9"/>
                  </a:cxn>
                  <a:cxn ang="0">
                    <a:pos x="T10" y="T11"/>
                  </a:cxn>
                  <a:cxn ang="0">
                    <a:pos x="T12" y="T13"/>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53" name="Freeform 97"/>
              <p:cNvSpPr>
                <a:spLocks/>
              </p:cNvSpPr>
              <p:nvPr/>
            </p:nvSpPr>
            <p:spPr bwMode="auto">
              <a:xfrm>
                <a:off x="2574" y="720"/>
                <a:ext cx="1023" cy="482"/>
              </a:xfrm>
              <a:custGeom>
                <a:avLst/>
                <a:gdLst>
                  <a:gd name="T0" fmla="*/ 85 w 87"/>
                  <a:gd name="T1" fmla="*/ 5 h 41"/>
                  <a:gd name="T2" fmla="*/ 74 w 87"/>
                  <a:gd name="T3" fmla="*/ 1 h 41"/>
                  <a:gd name="T4" fmla="*/ 49 w 87"/>
                  <a:gd name="T5" fmla="*/ 0 h 41"/>
                  <a:gd name="T6" fmla="*/ 41 w 87"/>
                  <a:gd name="T7" fmla="*/ 0 h 41"/>
                  <a:gd name="T8" fmla="*/ 38 w 87"/>
                  <a:gd name="T9" fmla="*/ 0 h 41"/>
                  <a:gd name="T10" fmla="*/ 33 w 87"/>
                  <a:gd name="T11" fmla="*/ 0 h 41"/>
                  <a:gd name="T12" fmla="*/ 27 w 87"/>
                  <a:gd name="T13" fmla="*/ 1 h 41"/>
                  <a:gd name="T14" fmla="*/ 24 w 87"/>
                  <a:gd name="T15" fmla="*/ 1 h 41"/>
                  <a:gd name="T16" fmla="*/ 19 w 87"/>
                  <a:gd name="T17" fmla="*/ 1 h 41"/>
                  <a:gd name="T18" fmla="*/ 17 w 87"/>
                  <a:gd name="T19" fmla="*/ 2 h 41"/>
                  <a:gd name="T20" fmla="*/ 17 w 87"/>
                  <a:gd name="T21" fmla="*/ 5 h 41"/>
                  <a:gd name="T22" fmla="*/ 16 w 87"/>
                  <a:gd name="T23" fmla="*/ 10 h 41"/>
                  <a:gd name="T24" fmla="*/ 15 w 87"/>
                  <a:gd name="T25" fmla="*/ 18 h 41"/>
                  <a:gd name="T26" fmla="*/ 14 w 87"/>
                  <a:gd name="T27" fmla="*/ 17 h 41"/>
                  <a:gd name="T28" fmla="*/ 14 w 87"/>
                  <a:gd name="T29" fmla="*/ 17 h 41"/>
                  <a:gd name="T30" fmla="*/ 7 w 87"/>
                  <a:gd name="T31" fmla="*/ 17 h 41"/>
                  <a:gd name="T32" fmla="*/ 1 w 87"/>
                  <a:gd name="T33" fmla="*/ 19 h 41"/>
                  <a:gd name="T34" fmla="*/ 1 w 87"/>
                  <a:gd name="T35" fmla="*/ 21 h 41"/>
                  <a:gd name="T36" fmla="*/ 12 w 87"/>
                  <a:gd name="T37" fmla="*/ 21 h 41"/>
                  <a:gd name="T38" fmla="*/ 14 w 87"/>
                  <a:gd name="T39" fmla="*/ 19 h 41"/>
                  <a:gd name="T40" fmla="*/ 17 w 87"/>
                  <a:gd name="T41" fmla="*/ 30 h 41"/>
                  <a:gd name="T42" fmla="*/ 21 w 87"/>
                  <a:gd name="T43" fmla="*/ 38 h 41"/>
                  <a:gd name="T44" fmla="*/ 25 w 87"/>
                  <a:gd name="T45" fmla="*/ 39 h 41"/>
                  <a:gd name="T46" fmla="*/ 25 w 87"/>
                  <a:gd name="T47" fmla="*/ 32 h 41"/>
                  <a:gd name="T48" fmla="*/ 25 w 87"/>
                  <a:gd name="T49" fmla="*/ 22 h 41"/>
                  <a:gd name="T50" fmla="*/ 25 w 87"/>
                  <a:gd name="T51" fmla="*/ 12 h 41"/>
                  <a:gd name="T52" fmla="*/ 29 w 87"/>
                  <a:gd name="T53" fmla="*/ 10 h 41"/>
                  <a:gd name="T54" fmla="*/ 34 w 87"/>
                  <a:gd name="T55" fmla="*/ 10 h 41"/>
                  <a:gd name="T56" fmla="*/ 39 w 87"/>
                  <a:gd name="T57" fmla="*/ 10 h 41"/>
                  <a:gd name="T58" fmla="*/ 54 w 87"/>
                  <a:gd name="T59" fmla="*/ 8 h 41"/>
                  <a:gd name="T60" fmla="*/ 59 w 87"/>
                  <a:gd name="T61" fmla="*/ 8 h 41"/>
                  <a:gd name="T62" fmla="*/ 73 w 87"/>
                  <a:gd name="T63" fmla="*/ 8 h 41"/>
                  <a:gd name="T64" fmla="*/ 78 w 87"/>
                  <a:gd name="T65" fmla="*/ 8 h 41"/>
                  <a:gd name="T66" fmla="*/ 87 w 87"/>
                  <a:gd name="T67"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54" name="Freeform 98"/>
              <p:cNvSpPr>
                <a:spLocks/>
              </p:cNvSpPr>
              <p:nvPr/>
            </p:nvSpPr>
            <p:spPr bwMode="auto">
              <a:xfrm>
                <a:off x="3656" y="779"/>
                <a:ext cx="82" cy="494"/>
              </a:xfrm>
              <a:custGeom>
                <a:avLst/>
                <a:gdLst>
                  <a:gd name="T0" fmla="*/ 6 w 7"/>
                  <a:gd name="T1" fmla="*/ 6 h 42"/>
                  <a:gd name="T2" fmla="*/ 6 w 7"/>
                  <a:gd name="T3" fmla="*/ 3 h 42"/>
                  <a:gd name="T4" fmla="*/ 2 w 7"/>
                  <a:gd name="T5" fmla="*/ 0 h 42"/>
                  <a:gd name="T6" fmla="*/ 0 w 7"/>
                  <a:gd name="T7" fmla="*/ 11 h 42"/>
                  <a:gd name="T8" fmla="*/ 0 w 7"/>
                  <a:gd name="T9" fmla="*/ 25 h 42"/>
                  <a:gd name="T10" fmla="*/ 2 w 7"/>
                  <a:gd name="T11" fmla="*/ 37 h 42"/>
                  <a:gd name="T12" fmla="*/ 3 w 7"/>
                  <a:gd name="T13" fmla="*/ 42 h 42"/>
                  <a:gd name="T14" fmla="*/ 3 w 7"/>
                  <a:gd name="T15" fmla="*/ 42 h 42"/>
                  <a:gd name="T16" fmla="*/ 3 w 7"/>
                  <a:gd name="T17" fmla="*/ 41 h 42"/>
                  <a:gd name="T18" fmla="*/ 4 w 7"/>
                  <a:gd name="T19" fmla="*/ 38 h 42"/>
                  <a:gd name="T20" fmla="*/ 5 w 7"/>
                  <a:gd name="T21" fmla="*/ 35 h 42"/>
                  <a:gd name="T22" fmla="*/ 5 w 7"/>
                  <a:gd name="T23" fmla="*/ 28 h 42"/>
                  <a:gd name="T24" fmla="*/ 6 w 7"/>
                  <a:gd name="T25"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55" name="Freeform 99"/>
              <p:cNvSpPr>
                <a:spLocks/>
              </p:cNvSpPr>
              <p:nvPr/>
            </p:nvSpPr>
            <p:spPr bwMode="auto">
              <a:xfrm>
                <a:off x="2139" y="791"/>
                <a:ext cx="458" cy="1023"/>
              </a:xfrm>
              <a:custGeom>
                <a:avLst/>
                <a:gdLst>
                  <a:gd name="T0" fmla="*/ 36 w 39"/>
                  <a:gd name="T1" fmla="*/ 14 h 87"/>
                  <a:gd name="T2" fmla="*/ 37 w 39"/>
                  <a:gd name="T3" fmla="*/ 13 h 87"/>
                  <a:gd name="T4" fmla="*/ 39 w 39"/>
                  <a:gd name="T5" fmla="*/ 6 h 87"/>
                  <a:gd name="T6" fmla="*/ 39 w 39"/>
                  <a:gd name="T7" fmla="*/ 5 h 87"/>
                  <a:gd name="T8" fmla="*/ 39 w 39"/>
                  <a:gd name="T9" fmla="*/ 4 h 87"/>
                  <a:gd name="T10" fmla="*/ 36 w 39"/>
                  <a:gd name="T11" fmla="*/ 2 h 87"/>
                  <a:gd name="T12" fmla="*/ 17 w 39"/>
                  <a:gd name="T13" fmla="*/ 0 h 87"/>
                  <a:gd name="T14" fmla="*/ 13 w 39"/>
                  <a:gd name="T15" fmla="*/ 0 h 87"/>
                  <a:gd name="T16" fmla="*/ 12 w 39"/>
                  <a:gd name="T17" fmla="*/ 0 h 87"/>
                  <a:gd name="T18" fmla="*/ 11 w 39"/>
                  <a:gd name="T19" fmla="*/ 0 h 87"/>
                  <a:gd name="T20" fmla="*/ 7 w 39"/>
                  <a:gd name="T21" fmla="*/ 1 h 87"/>
                  <a:gd name="T22" fmla="*/ 0 w 39"/>
                  <a:gd name="T23" fmla="*/ 4 h 87"/>
                  <a:gd name="T24" fmla="*/ 1 w 39"/>
                  <a:gd name="T25" fmla="*/ 5 h 87"/>
                  <a:gd name="T26" fmla="*/ 3 w 39"/>
                  <a:gd name="T27" fmla="*/ 5 h 87"/>
                  <a:gd name="T28" fmla="*/ 6 w 39"/>
                  <a:gd name="T29" fmla="*/ 4 h 87"/>
                  <a:gd name="T30" fmla="*/ 9 w 39"/>
                  <a:gd name="T31" fmla="*/ 4 h 87"/>
                  <a:gd name="T32" fmla="*/ 11 w 39"/>
                  <a:gd name="T33" fmla="*/ 3 h 87"/>
                  <a:gd name="T34" fmla="*/ 14 w 39"/>
                  <a:gd name="T35" fmla="*/ 3 h 87"/>
                  <a:gd name="T36" fmla="*/ 27 w 39"/>
                  <a:gd name="T37" fmla="*/ 3 h 87"/>
                  <a:gd name="T38" fmla="*/ 31 w 39"/>
                  <a:gd name="T39" fmla="*/ 5 h 87"/>
                  <a:gd name="T40" fmla="*/ 31 w 39"/>
                  <a:gd name="T41" fmla="*/ 5 h 87"/>
                  <a:gd name="T42" fmla="*/ 30 w 39"/>
                  <a:gd name="T43" fmla="*/ 7 h 87"/>
                  <a:gd name="T44" fmla="*/ 28 w 39"/>
                  <a:gd name="T45" fmla="*/ 19 h 87"/>
                  <a:gd name="T46" fmla="*/ 27 w 39"/>
                  <a:gd name="T47" fmla="*/ 31 h 87"/>
                  <a:gd name="T48" fmla="*/ 27 w 39"/>
                  <a:gd name="T49" fmla="*/ 41 h 87"/>
                  <a:gd name="T50" fmla="*/ 26 w 39"/>
                  <a:gd name="T51" fmla="*/ 56 h 87"/>
                  <a:gd name="T52" fmla="*/ 28 w 39"/>
                  <a:gd name="T53" fmla="*/ 73 h 87"/>
                  <a:gd name="T54" fmla="*/ 27 w 39"/>
                  <a:gd name="T55" fmla="*/ 74 h 87"/>
                  <a:gd name="T56" fmla="*/ 28 w 39"/>
                  <a:gd name="T57" fmla="*/ 79 h 87"/>
                  <a:gd name="T58" fmla="*/ 28 w 39"/>
                  <a:gd name="T59" fmla="*/ 84 h 87"/>
                  <a:gd name="T60" fmla="*/ 29 w 39"/>
                  <a:gd name="T61" fmla="*/ 87 h 87"/>
                  <a:gd name="T62" fmla="*/ 29 w 39"/>
                  <a:gd name="T63" fmla="*/ 87 h 87"/>
                  <a:gd name="T64" fmla="*/ 30 w 39"/>
                  <a:gd name="T65" fmla="*/ 84 h 87"/>
                  <a:gd name="T66" fmla="*/ 30 w 39"/>
                  <a:gd name="T67" fmla="*/ 77 h 87"/>
                  <a:gd name="T68" fmla="*/ 31 w 39"/>
                  <a:gd name="T69" fmla="*/ 74 h 87"/>
                  <a:gd name="T70" fmla="*/ 31 w 39"/>
                  <a:gd name="T71" fmla="*/ 73 h 87"/>
                  <a:gd name="T72" fmla="*/ 31 w 39"/>
                  <a:gd name="T73" fmla="*/ 71 h 87"/>
                  <a:gd name="T74" fmla="*/ 31 w 39"/>
                  <a:gd name="T75" fmla="*/ 67 h 87"/>
                  <a:gd name="T76" fmla="*/ 32 w 39"/>
                  <a:gd name="T77" fmla="*/ 59 h 87"/>
                  <a:gd name="T78" fmla="*/ 32 w 39"/>
                  <a:gd name="T79" fmla="*/ 55 h 87"/>
                  <a:gd name="T80" fmla="*/ 33 w 39"/>
                  <a:gd name="T81" fmla="*/ 43 h 87"/>
                  <a:gd name="T82" fmla="*/ 34 w 39"/>
                  <a:gd name="T83" fmla="*/ 38 h 87"/>
                  <a:gd name="T84" fmla="*/ 35 w 39"/>
                  <a:gd name="T85" fmla="*/ 24 h 87"/>
                  <a:gd name="T86" fmla="*/ 36 w 39"/>
                  <a:gd name="T87"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56" name="Freeform 100"/>
              <p:cNvSpPr>
                <a:spLocks/>
              </p:cNvSpPr>
              <p:nvPr/>
            </p:nvSpPr>
            <p:spPr bwMode="auto">
              <a:xfrm>
                <a:off x="1962" y="849"/>
                <a:ext cx="200" cy="1047"/>
              </a:xfrm>
              <a:custGeom>
                <a:avLst/>
                <a:gdLst>
                  <a:gd name="T0" fmla="*/ 10 w 17"/>
                  <a:gd name="T1" fmla="*/ 47 h 89"/>
                  <a:gd name="T2" fmla="*/ 10 w 17"/>
                  <a:gd name="T3" fmla="*/ 44 h 89"/>
                  <a:gd name="T4" fmla="*/ 10 w 17"/>
                  <a:gd name="T5" fmla="*/ 41 h 89"/>
                  <a:gd name="T6" fmla="*/ 12 w 17"/>
                  <a:gd name="T7" fmla="*/ 34 h 89"/>
                  <a:gd name="T8" fmla="*/ 13 w 17"/>
                  <a:gd name="T9" fmla="*/ 24 h 89"/>
                  <a:gd name="T10" fmla="*/ 13 w 17"/>
                  <a:gd name="T11" fmla="*/ 21 h 89"/>
                  <a:gd name="T12" fmla="*/ 15 w 17"/>
                  <a:gd name="T13" fmla="*/ 15 h 89"/>
                  <a:gd name="T14" fmla="*/ 15 w 17"/>
                  <a:gd name="T15" fmla="*/ 13 h 89"/>
                  <a:gd name="T16" fmla="*/ 15 w 17"/>
                  <a:gd name="T17" fmla="*/ 10 h 89"/>
                  <a:gd name="T18" fmla="*/ 16 w 17"/>
                  <a:gd name="T19" fmla="*/ 9 h 89"/>
                  <a:gd name="T20" fmla="*/ 17 w 17"/>
                  <a:gd name="T21" fmla="*/ 8 h 89"/>
                  <a:gd name="T22" fmla="*/ 17 w 17"/>
                  <a:gd name="T23" fmla="*/ 7 h 89"/>
                  <a:gd name="T24" fmla="*/ 17 w 17"/>
                  <a:gd name="T25" fmla="*/ 7 h 89"/>
                  <a:gd name="T26" fmla="*/ 14 w 17"/>
                  <a:gd name="T27" fmla="*/ 5 h 89"/>
                  <a:gd name="T28" fmla="*/ 13 w 17"/>
                  <a:gd name="T29" fmla="*/ 3 h 89"/>
                  <a:gd name="T30" fmla="*/ 9 w 17"/>
                  <a:gd name="T31" fmla="*/ 1 h 89"/>
                  <a:gd name="T32" fmla="*/ 7 w 17"/>
                  <a:gd name="T33" fmla="*/ 0 h 89"/>
                  <a:gd name="T34" fmla="*/ 4 w 17"/>
                  <a:gd name="T35" fmla="*/ 2 h 89"/>
                  <a:gd name="T36" fmla="*/ 4 w 17"/>
                  <a:gd name="T37" fmla="*/ 5 h 89"/>
                  <a:gd name="T38" fmla="*/ 2 w 17"/>
                  <a:gd name="T39" fmla="*/ 13 h 89"/>
                  <a:gd name="T40" fmla="*/ 2 w 17"/>
                  <a:gd name="T41" fmla="*/ 17 h 89"/>
                  <a:gd name="T42" fmla="*/ 1 w 17"/>
                  <a:gd name="T43" fmla="*/ 21 h 89"/>
                  <a:gd name="T44" fmla="*/ 1 w 17"/>
                  <a:gd name="T45" fmla="*/ 33 h 89"/>
                  <a:gd name="T46" fmla="*/ 0 w 17"/>
                  <a:gd name="T47" fmla="*/ 40 h 89"/>
                  <a:gd name="T48" fmla="*/ 0 w 17"/>
                  <a:gd name="T49" fmla="*/ 52 h 89"/>
                  <a:gd name="T50" fmla="*/ 2 w 17"/>
                  <a:gd name="T51" fmla="*/ 70 h 89"/>
                  <a:gd name="T52" fmla="*/ 6 w 17"/>
                  <a:gd name="T53" fmla="*/ 85 h 89"/>
                  <a:gd name="T54" fmla="*/ 8 w 17"/>
                  <a:gd name="T55" fmla="*/ 89 h 89"/>
                  <a:gd name="T56" fmla="*/ 8 w 17"/>
                  <a:gd name="T57" fmla="*/ 89 h 89"/>
                  <a:gd name="T58" fmla="*/ 8 w 17"/>
                  <a:gd name="T59" fmla="*/ 87 h 89"/>
                  <a:gd name="T60" fmla="*/ 8 w 17"/>
                  <a:gd name="T61" fmla="*/ 86 h 89"/>
                  <a:gd name="T62" fmla="*/ 9 w 17"/>
                  <a:gd name="T63" fmla="*/ 81 h 89"/>
                  <a:gd name="T64" fmla="*/ 9 w 17"/>
                  <a:gd name="T65" fmla="*/ 76 h 89"/>
                  <a:gd name="T66" fmla="*/ 9 w 17"/>
                  <a:gd name="T67" fmla="*/ 74 h 89"/>
                  <a:gd name="T68" fmla="*/ 9 w 17"/>
                  <a:gd name="T69" fmla="*/ 71 h 89"/>
                  <a:gd name="T70" fmla="*/ 9 w 17"/>
                  <a:gd name="T71" fmla="*/ 68 h 89"/>
                  <a:gd name="T72" fmla="*/ 9 w 17"/>
                  <a:gd name="T73" fmla="*/ 64 h 89"/>
                  <a:gd name="T74" fmla="*/ 9 w 17"/>
                  <a:gd name="T75" fmla="*/ 61 h 89"/>
                  <a:gd name="T76" fmla="*/ 8 w 17"/>
                  <a:gd name="T77" fmla="*/ 59 h 89"/>
                  <a:gd name="T78" fmla="*/ 9 w 17"/>
                  <a:gd name="T79" fmla="*/ 52 h 89"/>
                  <a:gd name="T80" fmla="*/ 10 w 17"/>
                  <a:gd name="T81" fmla="*/ 4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57" name="Freeform 101"/>
              <p:cNvSpPr>
                <a:spLocks/>
              </p:cNvSpPr>
              <p:nvPr/>
            </p:nvSpPr>
            <p:spPr bwMode="auto">
              <a:xfrm>
                <a:off x="2962" y="873"/>
                <a:ext cx="611" cy="70"/>
              </a:xfrm>
              <a:custGeom>
                <a:avLst/>
                <a:gdLst>
                  <a:gd name="T0" fmla="*/ 52 w 52"/>
                  <a:gd name="T1" fmla="*/ 2 h 6"/>
                  <a:gd name="T2" fmla="*/ 52 w 52"/>
                  <a:gd name="T3" fmla="*/ 2 h 6"/>
                  <a:gd name="T4" fmla="*/ 48 w 52"/>
                  <a:gd name="T5" fmla="*/ 1 h 6"/>
                  <a:gd name="T6" fmla="*/ 46 w 52"/>
                  <a:gd name="T7" fmla="*/ 1 h 6"/>
                  <a:gd name="T8" fmla="*/ 41 w 52"/>
                  <a:gd name="T9" fmla="*/ 0 h 6"/>
                  <a:gd name="T10" fmla="*/ 35 w 52"/>
                  <a:gd name="T11" fmla="*/ 0 h 6"/>
                  <a:gd name="T12" fmla="*/ 23 w 52"/>
                  <a:gd name="T13" fmla="*/ 0 h 6"/>
                  <a:gd name="T14" fmla="*/ 18 w 52"/>
                  <a:gd name="T15" fmla="*/ 0 h 6"/>
                  <a:gd name="T16" fmla="*/ 15 w 52"/>
                  <a:gd name="T17" fmla="*/ 1 h 6"/>
                  <a:gd name="T18" fmla="*/ 13 w 52"/>
                  <a:gd name="T19" fmla="*/ 1 h 6"/>
                  <a:gd name="T20" fmla="*/ 12 w 52"/>
                  <a:gd name="T21" fmla="*/ 1 h 6"/>
                  <a:gd name="T22" fmla="*/ 10 w 52"/>
                  <a:gd name="T23" fmla="*/ 1 h 6"/>
                  <a:gd name="T24" fmla="*/ 8 w 52"/>
                  <a:gd name="T25" fmla="*/ 1 h 6"/>
                  <a:gd name="T26" fmla="*/ 7 w 52"/>
                  <a:gd name="T27" fmla="*/ 2 h 6"/>
                  <a:gd name="T28" fmla="*/ 4 w 52"/>
                  <a:gd name="T29" fmla="*/ 2 h 6"/>
                  <a:gd name="T30" fmla="*/ 3 w 52"/>
                  <a:gd name="T31" fmla="*/ 2 h 6"/>
                  <a:gd name="T32" fmla="*/ 0 w 52"/>
                  <a:gd name="T33" fmla="*/ 4 h 6"/>
                  <a:gd name="T34" fmla="*/ 0 w 52"/>
                  <a:gd name="T35" fmla="*/ 4 h 6"/>
                  <a:gd name="T36" fmla="*/ 0 w 52"/>
                  <a:gd name="T37" fmla="*/ 4 h 6"/>
                  <a:gd name="T38" fmla="*/ 2 w 52"/>
                  <a:gd name="T39" fmla="*/ 5 h 6"/>
                  <a:gd name="T40" fmla="*/ 7 w 52"/>
                  <a:gd name="T41" fmla="*/ 6 h 6"/>
                  <a:gd name="T42" fmla="*/ 24 w 52"/>
                  <a:gd name="T43" fmla="*/ 6 h 6"/>
                  <a:gd name="T44" fmla="*/ 39 w 52"/>
                  <a:gd name="T45" fmla="*/ 5 h 6"/>
                  <a:gd name="T46" fmla="*/ 52 w 52"/>
                  <a:gd name="T47" fmla="*/ 3 h 6"/>
                  <a:gd name="T48" fmla="*/ 52 w 52"/>
                  <a:gd name="T4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58" name="Freeform 102"/>
              <p:cNvSpPr>
                <a:spLocks/>
              </p:cNvSpPr>
              <p:nvPr/>
            </p:nvSpPr>
            <p:spPr bwMode="auto">
              <a:xfrm>
                <a:off x="1680" y="920"/>
                <a:ext cx="2317" cy="1564"/>
              </a:xfrm>
              <a:custGeom>
                <a:avLst/>
                <a:gdLst>
                  <a:gd name="T0" fmla="*/ 25 w 197"/>
                  <a:gd name="T1" fmla="*/ 131 h 133"/>
                  <a:gd name="T2" fmla="*/ 51 w 197"/>
                  <a:gd name="T3" fmla="*/ 114 h 133"/>
                  <a:gd name="T4" fmla="*/ 65 w 197"/>
                  <a:gd name="T5" fmla="*/ 115 h 133"/>
                  <a:gd name="T6" fmla="*/ 77 w 197"/>
                  <a:gd name="T7" fmla="*/ 115 h 133"/>
                  <a:gd name="T8" fmla="*/ 102 w 197"/>
                  <a:gd name="T9" fmla="*/ 115 h 133"/>
                  <a:gd name="T10" fmla="*/ 122 w 197"/>
                  <a:gd name="T11" fmla="*/ 114 h 133"/>
                  <a:gd name="T12" fmla="*/ 130 w 197"/>
                  <a:gd name="T13" fmla="*/ 114 h 133"/>
                  <a:gd name="T14" fmla="*/ 145 w 197"/>
                  <a:gd name="T15" fmla="*/ 113 h 133"/>
                  <a:gd name="T16" fmla="*/ 155 w 197"/>
                  <a:gd name="T17" fmla="*/ 113 h 133"/>
                  <a:gd name="T18" fmla="*/ 176 w 197"/>
                  <a:gd name="T19" fmla="*/ 110 h 133"/>
                  <a:gd name="T20" fmla="*/ 192 w 197"/>
                  <a:gd name="T21" fmla="*/ 106 h 133"/>
                  <a:gd name="T22" fmla="*/ 189 w 197"/>
                  <a:gd name="T23" fmla="*/ 106 h 133"/>
                  <a:gd name="T24" fmla="*/ 192 w 197"/>
                  <a:gd name="T25" fmla="*/ 97 h 133"/>
                  <a:gd name="T26" fmla="*/ 193 w 197"/>
                  <a:gd name="T27" fmla="*/ 90 h 133"/>
                  <a:gd name="T28" fmla="*/ 194 w 197"/>
                  <a:gd name="T29" fmla="*/ 81 h 133"/>
                  <a:gd name="T30" fmla="*/ 195 w 197"/>
                  <a:gd name="T31" fmla="*/ 70 h 133"/>
                  <a:gd name="T32" fmla="*/ 196 w 197"/>
                  <a:gd name="T33" fmla="*/ 65 h 133"/>
                  <a:gd name="T34" fmla="*/ 197 w 197"/>
                  <a:gd name="T35" fmla="*/ 56 h 133"/>
                  <a:gd name="T36" fmla="*/ 197 w 197"/>
                  <a:gd name="T37" fmla="*/ 45 h 133"/>
                  <a:gd name="T38" fmla="*/ 195 w 197"/>
                  <a:gd name="T39" fmla="*/ 19 h 133"/>
                  <a:gd name="T40" fmla="*/ 193 w 197"/>
                  <a:gd name="T41" fmla="*/ 7 h 133"/>
                  <a:gd name="T42" fmla="*/ 179 w 197"/>
                  <a:gd name="T43" fmla="*/ 0 h 133"/>
                  <a:gd name="T44" fmla="*/ 185 w 197"/>
                  <a:gd name="T45" fmla="*/ 5 h 133"/>
                  <a:gd name="T46" fmla="*/ 187 w 197"/>
                  <a:gd name="T47" fmla="*/ 75 h 133"/>
                  <a:gd name="T48" fmla="*/ 188 w 197"/>
                  <a:gd name="T49" fmla="*/ 106 h 133"/>
                  <a:gd name="T50" fmla="*/ 182 w 197"/>
                  <a:gd name="T51" fmla="*/ 106 h 133"/>
                  <a:gd name="T52" fmla="*/ 171 w 197"/>
                  <a:gd name="T53" fmla="*/ 107 h 133"/>
                  <a:gd name="T54" fmla="*/ 141 w 197"/>
                  <a:gd name="T55" fmla="*/ 107 h 133"/>
                  <a:gd name="T56" fmla="*/ 108 w 197"/>
                  <a:gd name="T57" fmla="*/ 107 h 133"/>
                  <a:gd name="T58" fmla="*/ 99 w 197"/>
                  <a:gd name="T59" fmla="*/ 107 h 133"/>
                  <a:gd name="T60" fmla="*/ 88 w 197"/>
                  <a:gd name="T61" fmla="*/ 107 h 133"/>
                  <a:gd name="T62" fmla="*/ 73 w 197"/>
                  <a:gd name="T63" fmla="*/ 107 h 133"/>
                  <a:gd name="T64" fmla="*/ 55 w 197"/>
                  <a:gd name="T65" fmla="*/ 107 h 133"/>
                  <a:gd name="T66" fmla="*/ 57 w 197"/>
                  <a:gd name="T67" fmla="*/ 97 h 133"/>
                  <a:gd name="T68" fmla="*/ 59 w 197"/>
                  <a:gd name="T69" fmla="*/ 89 h 133"/>
                  <a:gd name="T70" fmla="*/ 57 w 197"/>
                  <a:gd name="T71" fmla="*/ 92 h 133"/>
                  <a:gd name="T72" fmla="*/ 50 w 197"/>
                  <a:gd name="T73" fmla="*/ 107 h 133"/>
                  <a:gd name="T74" fmla="*/ 30 w 197"/>
                  <a:gd name="T75" fmla="*/ 102 h 133"/>
                  <a:gd name="T76" fmla="*/ 25 w 197"/>
                  <a:gd name="T77" fmla="*/ 91 h 133"/>
                  <a:gd name="T78" fmla="*/ 21 w 197"/>
                  <a:gd name="T79" fmla="*/ 82 h 133"/>
                  <a:gd name="T80" fmla="*/ 25 w 197"/>
                  <a:gd name="T81" fmla="*/ 103 h 133"/>
                  <a:gd name="T82" fmla="*/ 45 w 197"/>
                  <a:gd name="T83" fmla="*/ 113 h 133"/>
                  <a:gd name="T84" fmla="*/ 22 w 197"/>
                  <a:gd name="T85" fmla="*/ 130 h 133"/>
                  <a:gd name="T86" fmla="*/ 10 w 197"/>
                  <a:gd name="T87" fmla="*/ 129 h 133"/>
                  <a:gd name="T88" fmla="*/ 3 w 197"/>
                  <a:gd name="T89" fmla="*/ 106 h 133"/>
                  <a:gd name="T90" fmla="*/ 8 w 197"/>
                  <a:gd name="T91" fmla="*/ 95 h 133"/>
                  <a:gd name="T92" fmla="*/ 1 w 197"/>
                  <a:gd name="T93" fmla="*/ 104 h 133"/>
                  <a:gd name="T94" fmla="*/ 97 w 197"/>
                  <a:gd name="T95" fmla="*/ 108 h 133"/>
                  <a:gd name="T96" fmla="*/ 96 w 197"/>
                  <a:gd name="T97" fmla="*/ 108 h 133"/>
                  <a:gd name="T98" fmla="*/ 70 w 197"/>
                  <a:gd name="T99" fmla="*/ 113 h 133"/>
                  <a:gd name="T100" fmla="*/ 70 w 197"/>
                  <a:gd name="T101" fmla="*/ 113 h 133"/>
                  <a:gd name="T102" fmla="*/ 69 w 197"/>
                  <a:gd name="T103" fmla="*/ 113 h 133"/>
                  <a:gd name="T104" fmla="*/ 69 w 197"/>
                  <a:gd name="T105" fmla="*/ 113 h 133"/>
                  <a:gd name="T106" fmla="*/ 68 w 197"/>
                  <a:gd name="T107" fmla="*/ 115 h 133"/>
                  <a:gd name="T108" fmla="*/ 67 w 197"/>
                  <a:gd name="T109" fmla="*/ 114 h 133"/>
                  <a:gd name="T110" fmla="*/ 67 w 197"/>
                  <a:gd name="T111" fmla="*/ 11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59" name="Freeform 103"/>
              <p:cNvSpPr>
                <a:spLocks/>
              </p:cNvSpPr>
              <p:nvPr/>
            </p:nvSpPr>
            <p:spPr bwMode="auto">
              <a:xfrm>
                <a:off x="3503" y="920"/>
                <a:ext cx="70" cy="306"/>
              </a:xfrm>
              <a:custGeom>
                <a:avLst/>
                <a:gdLst>
                  <a:gd name="T0" fmla="*/ 4 w 6"/>
                  <a:gd name="T1" fmla="*/ 25 h 26"/>
                  <a:gd name="T2" fmla="*/ 5 w 6"/>
                  <a:gd name="T3" fmla="*/ 24 h 26"/>
                  <a:gd name="T4" fmla="*/ 5 w 6"/>
                  <a:gd name="T5" fmla="*/ 21 h 26"/>
                  <a:gd name="T6" fmla="*/ 5 w 6"/>
                  <a:gd name="T7" fmla="*/ 6 h 26"/>
                  <a:gd name="T8" fmla="*/ 5 w 6"/>
                  <a:gd name="T9" fmla="*/ 1 h 26"/>
                  <a:gd name="T10" fmla="*/ 4 w 6"/>
                  <a:gd name="T11" fmla="*/ 0 h 26"/>
                  <a:gd name="T12" fmla="*/ 2 w 6"/>
                  <a:gd name="T13" fmla="*/ 4 h 26"/>
                  <a:gd name="T14" fmla="*/ 1 w 6"/>
                  <a:gd name="T15" fmla="*/ 5 h 26"/>
                  <a:gd name="T16" fmla="*/ 1 w 6"/>
                  <a:gd name="T17" fmla="*/ 9 h 26"/>
                  <a:gd name="T18" fmla="*/ 0 w 6"/>
                  <a:gd name="T19" fmla="*/ 18 h 26"/>
                  <a:gd name="T20" fmla="*/ 1 w 6"/>
                  <a:gd name="T21" fmla="*/ 21 h 26"/>
                  <a:gd name="T22" fmla="*/ 1 w 6"/>
                  <a:gd name="T23" fmla="*/ 23 h 26"/>
                  <a:gd name="T24" fmla="*/ 2 w 6"/>
                  <a:gd name="T25" fmla="*/ 26 h 26"/>
                  <a:gd name="T26" fmla="*/ 3 w 6"/>
                  <a:gd name="T27" fmla="*/ 25 h 26"/>
                  <a:gd name="T28" fmla="*/ 4 w 6"/>
                  <a:gd name="T29" fmla="*/ 25 h 26"/>
                  <a:gd name="T30" fmla="*/ 4 w 6"/>
                  <a:gd name="T3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60" name="Freeform 104"/>
              <p:cNvSpPr>
                <a:spLocks/>
              </p:cNvSpPr>
              <p:nvPr/>
            </p:nvSpPr>
            <p:spPr bwMode="auto">
              <a:xfrm>
                <a:off x="2938" y="943"/>
                <a:ext cx="600" cy="341"/>
              </a:xfrm>
              <a:custGeom>
                <a:avLst/>
                <a:gdLst>
                  <a:gd name="T0" fmla="*/ 28 w 51"/>
                  <a:gd name="T1" fmla="*/ 29 h 29"/>
                  <a:gd name="T2" fmla="*/ 36 w 51"/>
                  <a:gd name="T3" fmla="*/ 28 h 29"/>
                  <a:gd name="T4" fmla="*/ 38 w 51"/>
                  <a:gd name="T5" fmla="*/ 28 h 29"/>
                  <a:gd name="T6" fmla="*/ 43 w 51"/>
                  <a:gd name="T7" fmla="*/ 28 h 29"/>
                  <a:gd name="T8" fmla="*/ 51 w 51"/>
                  <a:gd name="T9" fmla="*/ 25 h 29"/>
                  <a:gd name="T10" fmla="*/ 51 w 51"/>
                  <a:gd name="T11" fmla="*/ 25 h 29"/>
                  <a:gd name="T12" fmla="*/ 51 w 51"/>
                  <a:gd name="T13" fmla="*/ 25 h 29"/>
                  <a:gd name="T14" fmla="*/ 50 w 51"/>
                  <a:gd name="T15" fmla="*/ 25 h 29"/>
                  <a:gd name="T16" fmla="*/ 47 w 51"/>
                  <a:gd name="T17" fmla="*/ 23 h 29"/>
                  <a:gd name="T18" fmla="*/ 38 w 51"/>
                  <a:gd name="T19" fmla="*/ 22 h 29"/>
                  <a:gd name="T20" fmla="*/ 18 w 51"/>
                  <a:gd name="T21" fmla="*/ 21 h 29"/>
                  <a:gd name="T22" fmla="*/ 10 w 51"/>
                  <a:gd name="T23" fmla="*/ 21 h 29"/>
                  <a:gd name="T24" fmla="*/ 7 w 51"/>
                  <a:gd name="T25" fmla="*/ 21 h 29"/>
                  <a:gd name="T26" fmla="*/ 6 w 51"/>
                  <a:gd name="T27" fmla="*/ 21 h 29"/>
                  <a:gd name="T28" fmla="*/ 5 w 51"/>
                  <a:gd name="T29" fmla="*/ 21 h 29"/>
                  <a:gd name="T30" fmla="*/ 5 w 51"/>
                  <a:gd name="T31" fmla="*/ 21 h 29"/>
                  <a:gd name="T32" fmla="*/ 5 w 51"/>
                  <a:gd name="T33" fmla="*/ 18 h 29"/>
                  <a:gd name="T34" fmla="*/ 4 w 51"/>
                  <a:gd name="T35" fmla="*/ 0 h 29"/>
                  <a:gd name="T36" fmla="*/ 1 w 51"/>
                  <a:gd name="T37" fmla="*/ 6 h 29"/>
                  <a:gd name="T38" fmla="*/ 0 w 51"/>
                  <a:gd name="T39" fmla="*/ 18 h 29"/>
                  <a:gd name="T40" fmla="*/ 1 w 51"/>
                  <a:gd name="T41" fmla="*/ 23 h 29"/>
                  <a:gd name="T42" fmla="*/ 2 w 51"/>
                  <a:gd name="T43" fmla="*/ 25 h 29"/>
                  <a:gd name="T44" fmla="*/ 4 w 51"/>
                  <a:gd name="T45" fmla="*/ 28 h 29"/>
                  <a:gd name="T46" fmla="*/ 13 w 51"/>
                  <a:gd name="T47" fmla="*/ 28 h 29"/>
                  <a:gd name="T48" fmla="*/ 19 w 51"/>
                  <a:gd name="T49" fmla="*/ 29 h 29"/>
                  <a:gd name="T50" fmla="*/ 28 w 51"/>
                  <a:gd name="T5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61" name="Freeform 105"/>
              <p:cNvSpPr>
                <a:spLocks/>
              </p:cNvSpPr>
              <p:nvPr/>
            </p:nvSpPr>
            <p:spPr bwMode="auto">
              <a:xfrm>
                <a:off x="3232" y="1367"/>
                <a:ext cx="318" cy="106"/>
              </a:xfrm>
              <a:custGeom>
                <a:avLst/>
                <a:gdLst>
                  <a:gd name="T0" fmla="*/ 27 w 27"/>
                  <a:gd name="T1" fmla="*/ 3 h 9"/>
                  <a:gd name="T2" fmla="*/ 26 w 27"/>
                  <a:gd name="T3" fmla="*/ 3 h 9"/>
                  <a:gd name="T4" fmla="*/ 26 w 27"/>
                  <a:gd name="T5" fmla="*/ 3 h 9"/>
                  <a:gd name="T6" fmla="*/ 16 w 27"/>
                  <a:gd name="T7" fmla="*/ 1 h 9"/>
                  <a:gd name="T8" fmla="*/ 0 w 27"/>
                  <a:gd name="T9" fmla="*/ 0 h 9"/>
                  <a:gd name="T10" fmla="*/ 0 w 27"/>
                  <a:gd name="T11" fmla="*/ 1 h 9"/>
                  <a:gd name="T12" fmla="*/ 1 w 27"/>
                  <a:gd name="T13" fmla="*/ 2 h 9"/>
                  <a:gd name="T14" fmla="*/ 0 w 27"/>
                  <a:gd name="T15" fmla="*/ 2 h 9"/>
                  <a:gd name="T16" fmla="*/ 0 w 27"/>
                  <a:gd name="T17" fmla="*/ 6 h 9"/>
                  <a:gd name="T18" fmla="*/ 1 w 27"/>
                  <a:gd name="T19" fmla="*/ 7 h 9"/>
                  <a:gd name="T20" fmla="*/ 3 w 27"/>
                  <a:gd name="T21" fmla="*/ 8 h 9"/>
                  <a:gd name="T22" fmla="*/ 9 w 27"/>
                  <a:gd name="T23" fmla="*/ 7 h 9"/>
                  <a:gd name="T24" fmla="*/ 10 w 27"/>
                  <a:gd name="T25" fmla="*/ 7 h 9"/>
                  <a:gd name="T26" fmla="*/ 15 w 27"/>
                  <a:gd name="T27" fmla="*/ 6 h 9"/>
                  <a:gd name="T28" fmla="*/ 16 w 27"/>
                  <a:gd name="T29" fmla="*/ 6 h 9"/>
                  <a:gd name="T30" fmla="*/ 18 w 27"/>
                  <a:gd name="T31" fmla="*/ 6 h 9"/>
                  <a:gd name="T32" fmla="*/ 27 w 27"/>
                  <a:gd name="T33" fmla="*/ 4 h 9"/>
                  <a:gd name="T34" fmla="*/ 27 w 27"/>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62" name="Freeform 106"/>
              <p:cNvSpPr>
                <a:spLocks/>
              </p:cNvSpPr>
              <p:nvPr/>
            </p:nvSpPr>
            <p:spPr bwMode="auto">
              <a:xfrm>
                <a:off x="2633" y="1473"/>
                <a:ext cx="399" cy="35"/>
              </a:xfrm>
              <a:custGeom>
                <a:avLst/>
                <a:gdLst>
                  <a:gd name="T0" fmla="*/ 3 w 34"/>
                  <a:gd name="T1" fmla="*/ 2 h 3"/>
                  <a:gd name="T2" fmla="*/ 8 w 34"/>
                  <a:gd name="T3" fmla="*/ 3 h 3"/>
                  <a:gd name="T4" fmla="*/ 10 w 34"/>
                  <a:gd name="T5" fmla="*/ 2 h 3"/>
                  <a:gd name="T6" fmla="*/ 12 w 34"/>
                  <a:gd name="T7" fmla="*/ 2 h 3"/>
                  <a:gd name="T8" fmla="*/ 16 w 34"/>
                  <a:gd name="T9" fmla="*/ 2 h 3"/>
                  <a:gd name="T10" fmla="*/ 22 w 34"/>
                  <a:gd name="T11" fmla="*/ 1 h 3"/>
                  <a:gd name="T12" fmla="*/ 28 w 34"/>
                  <a:gd name="T13" fmla="*/ 2 h 3"/>
                  <a:gd name="T14" fmla="*/ 34 w 34"/>
                  <a:gd name="T15" fmla="*/ 1 h 3"/>
                  <a:gd name="T16" fmla="*/ 34 w 34"/>
                  <a:gd name="T17" fmla="*/ 1 h 3"/>
                  <a:gd name="T18" fmla="*/ 34 w 34"/>
                  <a:gd name="T19" fmla="*/ 1 h 3"/>
                  <a:gd name="T20" fmla="*/ 34 w 34"/>
                  <a:gd name="T21" fmla="*/ 1 h 3"/>
                  <a:gd name="T22" fmla="*/ 34 w 34"/>
                  <a:gd name="T23" fmla="*/ 1 h 3"/>
                  <a:gd name="T24" fmla="*/ 31 w 34"/>
                  <a:gd name="T25" fmla="*/ 1 h 3"/>
                  <a:gd name="T26" fmla="*/ 21 w 34"/>
                  <a:gd name="T27" fmla="*/ 0 h 3"/>
                  <a:gd name="T28" fmla="*/ 9 w 34"/>
                  <a:gd name="T29" fmla="*/ 0 h 3"/>
                  <a:gd name="T30" fmla="*/ 5 w 34"/>
                  <a:gd name="T31" fmla="*/ 0 h 3"/>
                  <a:gd name="T32" fmla="*/ 2 w 34"/>
                  <a:gd name="T33" fmla="*/ 0 h 3"/>
                  <a:gd name="T34" fmla="*/ 0 w 34"/>
                  <a:gd name="T35" fmla="*/ 1 h 3"/>
                  <a:gd name="T36" fmla="*/ 1 w 34"/>
                  <a:gd name="T37" fmla="*/ 2 h 3"/>
                  <a:gd name="T38" fmla="*/ 3 w 34"/>
                  <a:gd name="T3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63" name="Freeform 107"/>
              <p:cNvSpPr>
                <a:spLocks/>
              </p:cNvSpPr>
              <p:nvPr/>
            </p:nvSpPr>
            <p:spPr bwMode="auto">
              <a:xfrm>
                <a:off x="3232" y="1508"/>
                <a:ext cx="271" cy="70"/>
              </a:xfrm>
              <a:custGeom>
                <a:avLst/>
                <a:gdLst>
                  <a:gd name="T0" fmla="*/ 23 w 23"/>
                  <a:gd name="T1" fmla="*/ 0 h 6"/>
                  <a:gd name="T2" fmla="*/ 18 w 23"/>
                  <a:gd name="T3" fmla="*/ 0 h 6"/>
                  <a:gd name="T4" fmla="*/ 11 w 23"/>
                  <a:gd name="T5" fmla="*/ 0 h 6"/>
                  <a:gd name="T6" fmla="*/ 2 w 23"/>
                  <a:gd name="T7" fmla="*/ 0 h 6"/>
                  <a:gd name="T8" fmla="*/ 1 w 23"/>
                  <a:gd name="T9" fmla="*/ 0 h 6"/>
                  <a:gd name="T10" fmla="*/ 0 w 23"/>
                  <a:gd name="T11" fmla="*/ 2 h 6"/>
                  <a:gd name="T12" fmla="*/ 1 w 23"/>
                  <a:gd name="T13" fmla="*/ 5 h 6"/>
                  <a:gd name="T14" fmla="*/ 3 w 23"/>
                  <a:gd name="T15" fmla="*/ 6 h 6"/>
                  <a:gd name="T16" fmla="*/ 4 w 23"/>
                  <a:gd name="T17" fmla="*/ 6 h 6"/>
                  <a:gd name="T18" fmla="*/ 7 w 23"/>
                  <a:gd name="T19" fmla="*/ 5 h 6"/>
                  <a:gd name="T20" fmla="*/ 11 w 23"/>
                  <a:gd name="T21" fmla="*/ 4 h 6"/>
                  <a:gd name="T22" fmla="*/ 13 w 23"/>
                  <a:gd name="T23" fmla="*/ 4 h 6"/>
                  <a:gd name="T24" fmla="*/ 23 w 23"/>
                  <a:gd name="T25" fmla="*/ 1 h 6"/>
                  <a:gd name="T26" fmla="*/ 23 w 23"/>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64" name="Freeform 108"/>
              <p:cNvSpPr>
                <a:spLocks/>
              </p:cNvSpPr>
              <p:nvPr/>
            </p:nvSpPr>
            <p:spPr bwMode="auto">
              <a:xfrm>
                <a:off x="2644" y="1590"/>
                <a:ext cx="400" cy="35"/>
              </a:xfrm>
              <a:custGeom>
                <a:avLst/>
                <a:gdLst>
                  <a:gd name="T0" fmla="*/ 8 w 34"/>
                  <a:gd name="T1" fmla="*/ 3 h 3"/>
                  <a:gd name="T2" fmla="*/ 14 w 34"/>
                  <a:gd name="T3" fmla="*/ 3 h 3"/>
                  <a:gd name="T4" fmla="*/ 19 w 34"/>
                  <a:gd name="T5" fmla="*/ 3 h 3"/>
                  <a:gd name="T6" fmla="*/ 26 w 34"/>
                  <a:gd name="T7" fmla="*/ 2 h 3"/>
                  <a:gd name="T8" fmla="*/ 34 w 34"/>
                  <a:gd name="T9" fmla="*/ 1 h 3"/>
                  <a:gd name="T10" fmla="*/ 34 w 34"/>
                  <a:gd name="T11" fmla="*/ 1 h 3"/>
                  <a:gd name="T12" fmla="*/ 34 w 34"/>
                  <a:gd name="T13" fmla="*/ 1 h 3"/>
                  <a:gd name="T14" fmla="*/ 34 w 34"/>
                  <a:gd name="T15" fmla="*/ 0 h 3"/>
                  <a:gd name="T16" fmla="*/ 34 w 34"/>
                  <a:gd name="T17" fmla="*/ 0 h 3"/>
                  <a:gd name="T18" fmla="*/ 32 w 34"/>
                  <a:gd name="T19" fmla="*/ 0 h 3"/>
                  <a:gd name="T20" fmla="*/ 27 w 34"/>
                  <a:gd name="T21" fmla="*/ 0 h 3"/>
                  <a:gd name="T22" fmla="*/ 19 w 34"/>
                  <a:gd name="T23" fmla="*/ 0 h 3"/>
                  <a:gd name="T24" fmla="*/ 16 w 34"/>
                  <a:gd name="T25" fmla="*/ 0 h 3"/>
                  <a:gd name="T26" fmla="*/ 12 w 34"/>
                  <a:gd name="T27" fmla="*/ 0 h 3"/>
                  <a:gd name="T28" fmla="*/ 8 w 34"/>
                  <a:gd name="T29" fmla="*/ 1 h 3"/>
                  <a:gd name="T30" fmla="*/ 3 w 34"/>
                  <a:gd name="T31" fmla="*/ 1 h 3"/>
                  <a:gd name="T32" fmla="*/ 2 w 34"/>
                  <a:gd name="T33" fmla="*/ 1 h 3"/>
                  <a:gd name="T34" fmla="*/ 0 w 34"/>
                  <a:gd name="T35" fmla="*/ 1 h 3"/>
                  <a:gd name="T36" fmla="*/ 8 w 34"/>
                  <a:gd name="T3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65" name="Freeform 109"/>
              <p:cNvSpPr>
                <a:spLocks/>
              </p:cNvSpPr>
              <p:nvPr/>
            </p:nvSpPr>
            <p:spPr bwMode="auto">
              <a:xfrm>
                <a:off x="3232" y="1614"/>
                <a:ext cx="224" cy="70"/>
              </a:xfrm>
              <a:custGeom>
                <a:avLst/>
                <a:gdLst>
                  <a:gd name="T0" fmla="*/ 1 w 19"/>
                  <a:gd name="T1" fmla="*/ 3 h 6"/>
                  <a:gd name="T2" fmla="*/ 1 w 19"/>
                  <a:gd name="T3" fmla="*/ 4 h 6"/>
                  <a:gd name="T4" fmla="*/ 12 w 19"/>
                  <a:gd name="T5" fmla="*/ 3 h 6"/>
                  <a:gd name="T6" fmla="*/ 13 w 19"/>
                  <a:gd name="T7" fmla="*/ 3 h 6"/>
                  <a:gd name="T8" fmla="*/ 17 w 19"/>
                  <a:gd name="T9" fmla="*/ 1 h 6"/>
                  <a:gd name="T10" fmla="*/ 19 w 19"/>
                  <a:gd name="T11" fmla="*/ 0 h 6"/>
                  <a:gd name="T12" fmla="*/ 19 w 19"/>
                  <a:gd name="T13" fmla="*/ 0 h 6"/>
                  <a:gd name="T14" fmla="*/ 19 w 19"/>
                  <a:gd name="T15" fmla="*/ 0 h 6"/>
                  <a:gd name="T16" fmla="*/ 1 w 19"/>
                  <a:gd name="T17" fmla="*/ 0 h 6"/>
                  <a:gd name="T18" fmla="*/ 1 w 19"/>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66" name="Freeform 110"/>
              <p:cNvSpPr>
                <a:spLocks/>
              </p:cNvSpPr>
              <p:nvPr/>
            </p:nvSpPr>
            <p:spPr bwMode="auto">
              <a:xfrm>
                <a:off x="2644" y="1708"/>
                <a:ext cx="459" cy="35"/>
              </a:xfrm>
              <a:custGeom>
                <a:avLst/>
                <a:gdLst>
                  <a:gd name="T0" fmla="*/ 1 w 39"/>
                  <a:gd name="T1" fmla="*/ 3 h 3"/>
                  <a:gd name="T2" fmla="*/ 6 w 39"/>
                  <a:gd name="T3" fmla="*/ 3 h 3"/>
                  <a:gd name="T4" fmla="*/ 13 w 39"/>
                  <a:gd name="T5" fmla="*/ 3 h 3"/>
                  <a:gd name="T6" fmla="*/ 16 w 39"/>
                  <a:gd name="T7" fmla="*/ 3 h 3"/>
                  <a:gd name="T8" fmla="*/ 21 w 39"/>
                  <a:gd name="T9" fmla="*/ 3 h 3"/>
                  <a:gd name="T10" fmla="*/ 25 w 39"/>
                  <a:gd name="T11" fmla="*/ 2 h 3"/>
                  <a:gd name="T12" fmla="*/ 39 w 39"/>
                  <a:gd name="T13" fmla="*/ 2 h 3"/>
                  <a:gd name="T14" fmla="*/ 39 w 39"/>
                  <a:gd name="T15" fmla="*/ 2 h 3"/>
                  <a:gd name="T16" fmla="*/ 37 w 39"/>
                  <a:gd name="T17" fmla="*/ 1 h 3"/>
                  <a:gd name="T18" fmla="*/ 25 w 39"/>
                  <a:gd name="T19" fmla="*/ 0 h 3"/>
                  <a:gd name="T20" fmla="*/ 9 w 39"/>
                  <a:gd name="T21" fmla="*/ 0 h 3"/>
                  <a:gd name="T22" fmla="*/ 2 w 39"/>
                  <a:gd name="T23" fmla="*/ 0 h 3"/>
                  <a:gd name="T24" fmla="*/ 0 w 39"/>
                  <a:gd name="T25" fmla="*/ 1 h 3"/>
                  <a:gd name="T26" fmla="*/ 0 w 39"/>
                  <a:gd name="T27" fmla="*/ 1 h 3"/>
                  <a:gd name="T28" fmla="*/ 1 w 39"/>
                  <a:gd name="T2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67" name="Freeform 111"/>
              <p:cNvSpPr>
                <a:spLocks/>
              </p:cNvSpPr>
              <p:nvPr/>
            </p:nvSpPr>
            <p:spPr bwMode="auto">
              <a:xfrm>
                <a:off x="3232" y="1720"/>
                <a:ext cx="235" cy="58"/>
              </a:xfrm>
              <a:custGeom>
                <a:avLst/>
                <a:gdLst>
                  <a:gd name="T0" fmla="*/ 3 w 20"/>
                  <a:gd name="T1" fmla="*/ 5 h 5"/>
                  <a:gd name="T2" fmla="*/ 5 w 20"/>
                  <a:gd name="T3" fmla="*/ 4 h 5"/>
                  <a:gd name="T4" fmla="*/ 6 w 20"/>
                  <a:gd name="T5" fmla="*/ 4 h 5"/>
                  <a:gd name="T6" fmla="*/ 13 w 20"/>
                  <a:gd name="T7" fmla="*/ 3 h 5"/>
                  <a:gd name="T8" fmla="*/ 20 w 20"/>
                  <a:gd name="T9" fmla="*/ 2 h 5"/>
                  <a:gd name="T10" fmla="*/ 20 w 20"/>
                  <a:gd name="T11" fmla="*/ 1 h 5"/>
                  <a:gd name="T12" fmla="*/ 1 w 20"/>
                  <a:gd name="T13" fmla="*/ 0 h 5"/>
                  <a:gd name="T14" fmla="*/ 1 w 20"/>
                  <a:gd name="T15" fmla="*/ 2 h 5"/>
                  <a:gd name="T16" fmla="*/ 1 w 20"/>
                  <a:gd name="T17" fmla="*/ 3 h 5"/>
                  <a:gd name="T18" fmla="*/ 3 w 20"/>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68" name="Freeform 112"/>
              <p:cNvSpPr>
                <a:spLocks/>
              </p:cNvSpPr>
              <p:nvPr/>
            </p:nvSpPr>
            <p:spPr bwMode="auto">
              <a:xfrm>
                <a:off x="3244" y="1814"/>
                <a:ext cx="282" cy="94"/>
              </a:xfrm>
              <a:custGeom>
                <a:avLst/>
                <a:gdLst>
                  <a:gd name="T0" fmla="*/ 2 w 24"/>
                  <a:gd name="T1" fmla="*/ 8 h 8"/>
                  <a:gd name="T2" fmla="*/ 7 w 24"/>
                  <a:gd name="T3" fmla="*/ 7 h 8"/>
                  <a:gd name="T4" fmla="*/ 9 w 24"/>
                  <a:gd name="T5" fmla="*/ 7 h 8"/>
                  <a:gd name="T6" fmla="*/ 13 w 24"/>
                  <a:gd name="T7" fmla="*/ 6 h 8"/>
                  <a:gd name="T8" fmla="*/ 18 w 24"/>
                  <a:gd name="T9" fmla="*/ 5 h 8"/>
                  <a:gd name="T10" fmla="*/ 20 w 24"/>
                  <a:gd name="T11" fmla="*/ 4 h 8"/>
                  <a:gd name="T12" fmla="*/ 24 w 24"/>
                  <a:gd name="T13" fmla="*/ 2 h 8"/>
                  <a:gd name="T14" fmla="*/ 24 w 24"/>
                  <a:gd name="T15" fmla="*/ 1 h 8"/>
                  <a:gd name="T16" fmla="*/ 24 w 24"/>
                  <a:gd name="T17" fmla="*/ 1 h 8"/>
                  <a:gd name="T18" fmla="*/ 23 w 24"/>
                  <a:gd name="T19" fmla="*/ 1 h 8"/>
                  <a:gd name="T20" fmla="*/ 13 w 24"/>
                  <a:gd name="T21" fmla="*/ 1 h 8"/>
                  <a:gd name="T22" fmla="*/ 2 w 24"/>
                  <a:gd name="T23" fmla="*/ 0 h 8"/>
                  <a:gd name="T24" fmla="*/ 1 w 24"/>
                  <a:gd name="T25" fmla="*/ 1 h 8"/>
                  <a:gd name="T26" fmla="*/ 0 w 24"/>
                  <a:gd name="T27" fmla="*/ 6 h 8"/>
                  <a:gd name="T28" fmla="*/ 2 w 24"/>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69" name="Freeform 113"/>
              <p:cNvSpPr>
                <a:spLocks/>
              </p:cNvSpPr>
              <p:nvPr/>
            </p:nvSpPr>
            <p:spPr bwMode="auto">
              <a:xfrm>
                <a:off x="2080" y="1849"/>
                <a:ext cx="458" cy="129"/>
              </a:xfrm>
              <a:custGeom>
                <a:avLst/>
                <a:gdLst>
                  <a:gd name="T0" fmla="*/ 3 w 39"/>
                  <a:gd name="T1" fmla="*/ 6 h 11"/>
                  <a:gd name="T2" fmla="*/ 5 w 39"/>
                  <a:gd name="T3" fmla="*/ 7 h 11"/>
                  <a:gd name="T4" fmla="*/ 15 w 39"/>
                  <a:gd name="T5" fmla="*/ 11 h 11"/>
                  <a:gd name="T6" fmla="*/ 21 w 39"/>
                  <a:gd name="T7" fmla="*/ 10 h 11"/>
                  <a:gd name="T8" fmla="*/ 22 w 39"/>
                  <a:gd name="T9" fmla="*/ 9 h 11"/>
                  <a:gd name="T10" fmla="*/ 28 w 39"/>
                  <a:gd name="T11" fmla="*/ 7 h 11"/>
                  <a:gd name="T12" fmla="*/ 32 w 39"/>
                  <a:gd name="T13" fmla="*/ 5 h 11"/>
                  <a:gd name="T14" fmla="*/ 33 w 39"/>
                  <a:gd name="T15" fmla="*/ 5 h 11"/>
                  <a:gd name="T16" fmla="*/ 38 w 39"/>
                  <a:gd name="T17" fmla="*/ 3 h 11"/>
                  <a:gd name="T18" fmla="*/ 39 w 39"/>
                  <a:gd name="T19" fmla="*/ 3 h 11"/>
                  <a:gd name="T20" fmla="*/ 39 w 39"/>
                  <a:gd name="T21" fmla="*/ 3 h 11"/>
                  <a:gd name="T22" fmla="*/ 36 w 39"/>
                  <a:gd name="T23" fmla="*/ 3 h 11"/>
                  <a:gd name="T24" fmla="*/ 33 w 39"/>
                  <a:gd name="T25" fmla="*/ 3 h 11"/>
                  <a:gd name="T26" fmla="*/ 33 w 39"/>
                  <a:gd name="T27" fmla="*/ 3 h 11"/>
                  <a:gd name="T28" fmla="*/ 34 w 39"/>
                  <a:gd name="T29" fmla="*/ 1 h 11"/>
                  <a:gd name="T30" fmla="*/ 33 w 39"/>
                  <a:gd name="T31" fmla="*/ 0 h 11"/>
                  <a:gd name="T32" fmla="*/ 29 w 39"/>
                  <a:gd name="T33" fmla="*/ 2 h 11"/>
                  <a:gd name="T34" fmla="*/ 25 w 39"/>
                  <a:gd name="T35" fmla="*/ 2 h 11"/>
                  <a:gd name="T36" fmla="*/ 24 w 39"/>
                  <a:gd name="T37" fmla="*/ 2 h 11"/>
                  <a:gd name="T38" fmla="*/ 22 w 39"/>
                  <a:gd name="T39" fmla="*/ 3 h 11"/>
                  <a:gd name="T40" fmla="*/ 21 w 39"/>
                  <a:gd name="T41" fmla="*/ 3 h 11"/>
                  <a:gd name="T42" fmla="*/ 20 w 39"/>
                  <a:gd name="T43" fmla="*/ 3 h 11"/>
                  <a:gd name="T44" fmla="*/ 19 w 39"/>
                  <a:gd name="T45" fmla="*/ 3 h 11"/>
                  <a:gd name="T46" fmla="*/ 17 w 39"/>
                  <a:gd name="T47" fmla="*/ 3 h 11"/>
                  <a:gd name="T48" fmla="*/ 15 w 39"/>
                  <a:gd name="T49" fmla="*/ 4 h 11"/>
                  <a:gd name="T50" fmla="*/ 6 w 39"/>
                  <a:gd name="T51" fmla="*/ 2 h 11"/>
                  <a:gd name="T52" fmla="*/ 3 w 39"/>
                  <a:gd name="T53" fmla="*/ 1 h 11"/>
                  <a:gd name="T54" fmla="*/ 1 w 39"/>
                  <a:gd name="T55" fmla="*/ 2 h 11"/>
                  <a:gd name="T56" fmla="*/ 2 w 39"/>
                  <a:gd name="T57" fmla="*/ 4 h 11"/>
                  <a:gd name="T58" fmla="*/ 3 w 39"/>
                  <a:gd name="T5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grpSp>
        <p:grpSp>
          <p:nvGrpSpPr>
            <p:cNvPr id="147570" name="Group 114"/>
            <p:cNvGrpSpPr>
              <a:grpSpLocks/>
            </p:cNvGrpSpPr>
            <p:nvPr/>
          </p:nvGrpSpPr>
          <p:grpSpPr bwMode="auto">
            <a:xfrm>
              <a:off x="445" y="2549"/>
              <a:ext cx="432" cy="308"/>
              <a:chOff x="1680" y="720"/>
              <a:chExt cx="2317" cy="1764"/>
            </a:xfrm>
          </p:grpSpPr>
          <p:sp>
            <p:nvSpPr>
              <p:cNvPr id="147571" name="Freeform 115"/>
              <p:cNvSpPr>
                <a:spLocks/>
              </p:cNvSpPr>
              <p:nvPr/>
            </p:nvSpPr>
            <p:spPr bwMode="auto">
              <a:xfrm>
                <a:off x="1939" y="755"/>
                <a:ext cx="1987" cy="1482"/>
              </a:xfrm>
              <a:custGeom>
                <a:avLst/>
                <a:gdLst>
                  <a:gd name="T0" fmla="*/ 52 w 169"/>
                  <a:gd name="T1" fmla="*/ 10 h 126"/>
                  <a:gd name="T2" fmla="*/ 46 w 169"/>
                  <a:gd name="T3" fmla="*/ 4 h 126"/>
                  <a:gd name="T4" fmla="*/ 17 w 169"/>
                  <a:gd name="T5" fmla="*/ 7 h 126"/>
                  <a:gd name="T6" fmla="*/ 9 w 169"/>
                  <a:gd name="T7" fmla="*/ 15 h 126"/>
                  <a:gd name="T8" fmla="*/ 5 w 169"/>
                  <a:gd name="T9" fmla="*/ 59 h 126"/>
                  <a:gd name="T10" fmla="*/ 0 w 169"/>
                  <a:gd name="T11" fmla="*/ 102 h 126"/>
                  <a:gd name="T12" fmla="*/ 27 w 169"/>
                  <a:gd name="T13" fmla="*/ 125 h 126"/>
                  <a:gd name="T14" fmla="*/ 165 w 169"/>
                  <a:gd name="T15" fmla="*/ 121 h 126"/>
                  <a:gd name="T16" fmla="*/ 169 w 169"/>
                  <a:gd name="T17" fmla="*/ 98 h 126"/>
                  <a:gd name="T18" fmla="*/ 166 w 169"/>
                  <a:gd name="T19" fmla="*/ 17 h 126"/>
                  <a:gd name="T20" fmla="*/ 160 w 169"/>
                  <a:gd name="T21" fmla="*/ 14 h 126"/>
                  <a:gd name="T22" fmla="*/ 149 w 169"/>
                  <a:gd name="T23" fmla="*/ 13 h 126"/>
                  <a:gd name="T24" fmla="*/ 149 w 169"/>
                  <a:gd name="T25" fmla="*/ 3 h 126"/>
                  <a:gd name="T26" fmla="*/ 83 w 169"/>
                  <a:gd name="T27" fmla="*/ 1 h 126"/>
                  <a:gd name="T28" fmla="*/ 74 w 169"/>
                  <a:gd name="T29" fmla="*/ 6 h 126"/>
                  <a:gd name="T30" fmla="*/ 71 w 169"/>
                  <a:gd name="T31" fmla="*/ 14 h 126"/>
                  <a:gd name="T32" fmla="*/ 61 w 169"/>
                  <a:gd name="T33" fmla="*/ 16 h 126"/>
                  <a:gd name="T34" fmla="*/ 49 w 169"/>
                  <a:gd name="T35" fmla="*/ 16 h 126"/>
                  <a:gd name="T36" fmla="*/ 52 w 169"/>
                  <a:gd name="T37" fmla="*/ 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72" name="Freeform 116"/>
              <p:cNvSpPr>
                <a:spLocks/>
              </p:cNvSpPr>
              <p:nvPr/>
            </p:nvSpPr>
            <p:spPr bwMode="auto">
              <a:xfrm>
                <a:off x="2092" y="932"/>
                <a:ext cx="517" cy="1117"/>
              </a:xfrm>
              <a:custGeom>
                <a:avLst/>
                <a:gdLst>
                  <a:gd name="T0" fmla="*/ 39 w 44"/>
                  <a:gd name="T1" fmla="*/ 2 h 95"/>
                  <a:gd name="T2" fmla="*/ 33 w 44"/>
                  <a:gd name="T3" fmla="*/ 17 h 95"/>
                  <a:gd name="T4" fmla="*/ 30 w 44"/>
                  <a:gd name="T5" fmla="*/ 38 h 95"/>
                  <a:gd name="T6" fmla="*/ 32 w 44"/>
                  <a:gd name="T7" fmla="*/ 88 h 95"/>
                  <a:gd name="T8" fmla="*/ 32 w 44"/>
                  <a:gd name="T9" fmla="*/ 88 h 95"/>
                  <a:gd name="T10" fmla="*/ 33 w 44"/>
                  <a:gd name="T11" fmla="*/ 82 h 95"/>
                  <a:gd name="T12" fmla="*/ 33 w 44"/>
                  <a:gd name="T13" fmla="*/ 82 h 95"/>
                  <a:gd name="T14" fmla="*/ 33 w 44"/>
                  <a:gd name="T15" fmla="*/ 82 h 95"/>
                  <a:gd name="T16" fmla="*/ 36 w 44"/>
                  <a:gd name="T17" fmla="*/ 81 h 95"/>
                  <a:gd name="T18" fmla="*/ 36 w 44"/>
                  <a:gd name="T19" fmla="*/ 80 h 95"/>
                  <a:gd name="T20" fmla="*/ 34 w 44"/>
                  <a:gd name="T21" fmla="*/ 81 h 95"/>
                  <a:gd name="T22" fmla="*/ 35 w 44"/>
                  <a:gd name="T23" fmla="*/ 81 h 95"/>
                  <a:gd name="T24" fmla="*/ 22 w 44"/>
                  <a:gd name="T25" fmla="*/ 80 h 95"/>
                  <a:gd name="T26" fmla="*/ 8 w 44"/>
                  <a:gd name="T27" fmla="*/ 79 h 95"/>
                  <a:gd name="T28" fmla="*/ 0 w 44"/>
                  <a:gd name="T29" fmla="*/ 86 h 95"/>
                  <a:gd name="T30" fmla="*/ 7 w 44"/>
                  <a:gd name="T31" fmla="*/ 94 h 95"/>
                  <a:gd name="T32" fmla="*/ 6 w 44"/>
                  <a:gd name="T33" fmla="*/ 93 h 95"/>
                  <a:gd name="T34" fmla="*/ 23 w 44"/>
                  <a:gd name="T35" fmla="*/ 95 h 95"/>
                  <a:gd name="T36" fmla="*/ 39 w 44"/>
                  <a:gd name="T37" fmla="*/ 92 h 95"/>
                  <a:gd name="T38" fmla="*/ 39 w 44"/>
                  <a:gd name="T39" fmla="*/ 92 h 95"/>
                  <a:gd name="T40" fmla="*/ 42 w 44"/>
                  <a:gd name="T41" fmla="*/ 91 h 95"/>
                  <a:gd name="T42" fmla="*/ 42 w 44"/>
                  <a:gd name="T43" fmla="*/ 91 h 95"/>
                  <a:gd name="T44" fmla="*/ 42 w 44"/>
                  <a:gd name="T45" fmla="*/ 90 h 95"/>
                  <a:gd name="T46" fmla="*/ 43 w 44"/>
                  <a:gd name="T47" fmla="*/ 84 h 95"/>
                  <a:gd name="T48" fmla="*/ 43 w 44"/>
                  <a:gd name="T49" fmla="*/ 84 h 95"/>
                  <a:gd name="T50" fmla="*/ 43 w 44"/>
                  <a:gd name="T51" fmla="*/ 84 h 95"/>
                  <a:gd name="T52" fmla="*/ 40 w 44"/>
                  <a:gd name="T53" fmla="*/ 39 h 95"/>
                  <a:gd name="T54" fmla="*/ 43 w 44"/>
                  <a:gd name="T55" fmla="*/ 6 h 95"/>
                  <a:gd name="T56" fmla="*/ 42 w 44"/>
                  <a:gd name="T57" fmla="*/ 3 h 95"/>
                  <a:gd name="T58" fmla="*/ 41 w 44"/>
                  <a:gd name="T59" fmla="*/ 1 h 95"/>
                  <a:gd name="T60" fmla="*/ 39 w 44"/>
                  <a:gd name="T61"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95">
                    <a:moveTo>
                      <a:pt x="39" y="2"/>
                    </a:moveTo>
                    <a:cubicBezTo>
                      <a:pt x="35" y="6"/>
                      <a:pt x="34" y="12"/>
                      <a:pt x="33" y="17"/>
                    </a:cubicBezTo>
                    <a:cubicBezTo>
                      <a:pt x="31" y="24"/>
                      <a:pt x="30" y="31"/>
                      <a:pt x="30" y="38"/>
                    </a:cubicBezTo>
                    <a:cubicBezTo>
                      <a:pt x="29" y="55"/>
                      <a:pt x="29" y="71"/>
                      <a:pt x="32" y="88"/>
                    </a:cubicBezTo>
                    <a:lnTo>
                      <a:pt x="32" y="88"/>
                    </a:lnTo>
                    <a:lnTo>
                      <a:pt x="33" y="82"/>
                    </a:lnTo>
                    <a:lnTo>
                      <a:pt x="33" y="82"/>
                    </a:ln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lnTo>
                      <a:pt x="39" y="92"/>
                    </a:lnTo>
                    <a:cubicBezTo>
                      <a:pt x="40" y="92"/>
                      <a:pt x="41" y="91"/>
                      <a:pt x="42" y="91"/>
                    </a:cubicBezTo>
                    <a:lnTo>
                      <a:pt x="42" y="91"/>
                    </a:lnTo>
                    <a:lnTo>
                      <a:pt x="42" y="90"/>
                    </a:lnTo>
                    <a:cubicBezTo>
                      <a:pt x="43" y="89"/>
                      <a:pt x="44" y="86"/>
                      <a:pt x="43" y="84"/>
                    </a:cubicBezTo>
                    <a:lnTo>
                      <a:pt x="43" y="84"/>
                    </a:ln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73" name="Freeform 117"/>
              <p:cNvSpPr>
                <a:spLocks/>
              </p:cNvSpPr>
              <p:nvPr/>
            </p:nvSpPr>
            <p:spPr bwMode="auto">
              <a:xfrm>
                <a:off x="3703" y="943"/>
                <a:ext cx="94" cy="247"/>
              </a:xfrm>
              <a:custGeom>
                <a:avLst/>
                <a:gdLst>
                  <a:gd name="T0" fmla="*/ 5 w 8"/>
                  <a:gd name="T1" fmla="*/ 1 h 21"/>
                  <a:gd name="T2" fmla="*/ 0 w 8"/>
                  <a:gd name="T3" fmla="*/ 17 h 21"/>
                  <a:gd name="T4" fmla="*/ 3 w 8"/>
                  <a:gd name="T5" fmla="*/ 20 h 21"/>
                  <a:gd name="T6" fmla="*/ 6 w 8"/>
                  <a:gd name="T7" fmla="*/ 18 h 21"/>
                  <a:gd name="T8" fmla="*/ 8 w 8"/>
                  <a:gd name="T9" fmla="*/ 2 h 21"/>
                  <a:gd name="T10" fmla="*/ 7 w 8"/>
                  <a:gd name="T11" fmla="*/ 0 h 21"/>
                  <a:gd name="T12" fmla="*/ 5 w 8"/>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74" name="Freeform 118"/>
              <p:cNvSpPr>
                <a:spLocks/>
              </p:cNvSpPr>
              <p:nvPr/>
            </p:nvSpPr>
            <p:spPr bwMode="auto">
              <a:xfrm>
                <a:off x="3162" y="1190"/>
                <a:ext cx="129" cy="1023"/>
              </a:xfrm>
              <a:custGeom>
                <a:avLst/>
                <a:gdLst>
                  <a:gd name="T0" fmla="*/ 2 w 11"/>
                  <a:gd name="T1" fmla="*/ 3 h 87"/>
                  <a:gd name="T2" fmla="*/ 1 w 11"/>
                  <a:gd name="T3" fmla="*/ 12 h 87"/>
                  <a:gd name="T4" fmla="*/ 1 w 11"/>
                  <a:gd name="T5" fmla="*/ 33 h 87"/>
                  <a:gd name="T6" fmla="*/ 1 w 11"/>
                  <a:gd name="T7" fmla="*/ 83 h 87"/>
                  <a:gd name="T8" fmla="*/ 5 w 11"/>
                  <a:gd name="T9" fmla="*/ 87 h 87"/>
                  <a:gd name="T10" fmla="*/ 9 w 11"/>
                  <a:gd name="T11" fmla="*/ 83 h 87"/>
                  <a:gd name="T12" fmla="*/ 9 w 11"/>
                  <a:gd name="T13" fmla="*/ 4 h 87"/>
                  <a:gd name="T14" fmla="*/ 6 w 11"/>
                  <a:gd name="T15" fmla="*/ 0 h 87"/>
                  <a:gd name="T16" fmla="*/ 2 w 11"/>
                  <a:gd name="T17" fmla="*/ 3 h 87"/>
                  <a:gd name="T18" fmla="*/ 2 w 11"/>
                  <a:gd name="T19"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lnTo>
                      <a:pt x="2" y="3"/>
                    </a:ln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75" name="Freeform 119"/>
              <p:cNvSpPr>
                <a:spLocks/>
              </p:cNvSpPr>
              <p:nvPr/>
            </p:nvSpPr>
            <p:spPr bwMode="auto">
              <a:xfrm>
                <a:off x="2633" y="1473"/>
                <a:ext cx="423" cy="94"/>
              </a:xfrm>
              <a:custGeom>
                <a:avLst/>
                <a:gdLst>
                  <a:gd name="T0" fmla="*/ 1 w 36"/>
                  <a:gd name="T1" fmla="*/ 5 h 8"/>
                  <a:gd name="T2" fmla="*/ 21 w 36"/>
                  <a:gd name="T3" fmla="*/ 8 h 8"/>
                  <a:gd name="T4" fmla="*/ 34 w 36"/>
                  <a:gd name="T5" fmla="*/ 6 h 8"/>
                  <a:gd name="T6" fmla="*/ 36 w 36"/>
                  <a:gd name="T7" fmla="*/ 4 h 8"/>
                  <a:gd name="T8" fmla="*/ 34 w 36"/>
                  <a:gd name="T9" fmla="*/ 2 h 8"/>
                  <a:gd name="T10" fmla="*/ 12 w 36"/>
                  <a:gd name="T11" fmla="*/ 3 h 8"/>
                  <a:gd name="T12" fmla="*/ 1 w 36"/>
                  <a:gd name="T13" fmla="*/ 3 h 8"/>
                  <a:gd name="T14" fmla="*/ 0 w 36"/>
                  <a:gd name="T15" fmla="*/ 4 h 8"/>
                  <a:gd name="T16" fmla="*/ 1 w 36"/>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76" name="Freeform 120"/>
              <p:cNvSpPr>
                <a:spLocks/>
              </p:cNvSpPr>
              <p:nvPr/>
            </p:nvSpPr>
            <p:spPr bwMode="auto">
              <a:xfrm>
                <a:off x="2715" y="1543"/>
                <a:ext cx="317" cy="212"/>
              </a:xfrm>
              <a:custGeom>
                <a:avLst/>
                <a:gdLst>
                  <a:gd name="T0" fmla="*/ 16 w 27"/>
                  <a:gd name="T1" fmla="*/ 0 h 18"/>
                  <a:gd name="T2" fmla="*/ 9 w 27"/>
                  <a:gd name="T3" fmla="*/ 2 h 18"/>
                  <a:gd name="T4" fmla="*/ 3 w 27"/>
                  <a:gd name="T5" fmla="*/ 5 h 18"/>
                  <a:gd name="T6" fmla="*/ 4 w 27"/>
                  <a:gd name="T7" fmla="*/ 11 h 18"/>
                  <a:gd name="T8" fmla="*/ 1 w 27"/>
                  <a:gd name="T9" fmla="*/ 5 h 18"/>
                  <a:gd name="T10" fmla="*/ 0 w 27"/>
                  <a:gd name="T11" fmla="*/ 8 h 18"/>
                  <a:gd name="T12" fmla="*/ 4 w 27"/>
                  <a:gd name="T13" fmla="*/ 12 h 18"/>
                  <a:gd name="T14" fmla="*/ 7 w 27"/>
                  <a:gd name="T15" fmla="*/ 12 h 18"/>
                  <a:gd name="T16" fmla="*/ 19 w 27"/>
                  <a:gd name="T17" fmla="*/ 14 h 18"/>
                  <a:gd name="T18" fmla="*/ 19 w 27"/>
                  <a:gd name="T19" fmla="*/ 14 h 18"/>
                  <a:gd name="T20" fmla="*/ 17 w 27"/>
                  <a:gd name="T21" fmla="*/ 8 h 18"/>
                  <a:gd name="T22" fmla="*/ 18 w 27"/>
                  <a:gd name="T23" fmla="*/ 8 h 18"/>
                  <a:gd name="T24" fmla="*/ 15 w 27"/>
                  <a:gd name="T25" fmla="*/ 12 h 18"/>
                  <a:gd name="T26" fmla="*/ 14 w 27"/>
                  <a:gd name="T27" fmla="*/ 16 h 18"/>
                  <a:gd name="T28" fmla="*/ 18 w 27"/>
                  <a:gd name="T29" fmla="*/ 18 h 18"/>
                  <a:gd name="T30" fmla="*/ 24 w 27"/>
                  <a:gd name="T31" fmla="*/ 15 h 18"/>
                  <a:gd name="T32" fmla="*/ 26 w 27"/>
                  <a:gd name="T33" fmla="*/ 12 h 18"/>
                  <a:gd name="T34" fmla="*/ 26 w 27"/>
                  <a:gd name="T35" fmla="*/ 8 h 18"/>
                  <a:gd name="T36" fmla="*/ 24 w 27"/>
                  <a:gd name="T37" fmla="*/ 5 h 18"/>
                  <a:gd name="T38" fmla="*/ 24 w 27"/>
                  <a:gd name="T39" fmla="*/ 5 h 18"/>
                  <a:gd name="T40" fmla="*/ 10 w 27"/>
                  <a:gd name="T41" fmla="*/ 4 h 18"/>
                  <a:gd name="T42" fmla="*/ 4 w 27"/>
                  <a:gd name="T43" fmla="*/ 4 h 18"/>
                  <a:gd name="T44" fmla="*/ 7 w 27"/>
                  <a:gd name="T45" fmla="*/ 11 h 18"/>
                  <a:gd name="T46" fmla="*/ 7 w 27"/>
                  <a:gd name="T47" fmla="*/ 11 h 18"/>
                  <a:gd name="T48" fmla="*/ 5 w 27"/>
                  <a:gd name="T49" fmla="*/ 4 h 18"/>
                  <a:gd name="T50" fmla="*/ 8 w 27"/>
                  <a:gd name="T51" fmla="*/ 9 h 18"/>
                  <a:gd name="T52" fmla="*/ 17 w 27"/>
                  <a:gd name="T53" fmla="*/ 3 h 18"/>
                  <a:gd name="T54" fmla="*/ 18 w 27"/>
                  <a:gd name="T55" fmla="*/ 1 h 18"/>
                  <a:gd name="T56" fmla="*/ 16 w 27"/>
                  <a:gd name="T5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9" y="14"/>
                    </a:ln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77" name="Freeform 121"/>
              <p:cNvSpPr>
                <a:spLocks/>
              </p:cNvSpPr>
              <p:nvPr/>
            </p:nvSpPr>
            <p:spPr bwMode="auto">
              <a:xfrm>
                <a:off x="2127" y="873"/>
                <a:ext cx="70" cy="858"/>
              </a:xfrm>
              <a:custGeom>
                <a:avLst/>
                <a:gdLst>
                  <a:gd name="T0" fmla="*/ 4 w 6"/>
                  <a:gd name="T1" fmla="*/ 1 h 73"/>
                  <a:gd name="T2" fmla="*/ 0 w 6"/>
                  <a:gd name="T3" fmla="*/ 33 h 73"/>
                  <a:gd name="T4" fmla="*/ 2 w 6"/>
                  <a:gd name="T5" fmla="*/ 72 h 73"/>
                  <a:gd name="T6" fmla="*/ 4 w 6"/>
                  <a:gd name="T7" fmla="*/ 73 h 73"/>
                  <a:gd name="T8" fmla="*/ 5 w 6"/>
                  <a:gd name="T9" fmla="*/ 72 h 73"/>
                  <a:gd name="T10" fmla="*/ 6 w 6"/>
                  <a:gd name="T11" fmla="*/ 1 h 73"/>
                  <a:gd name="T12" fmla="*/ 5 w 6"/>
                  <a:gd name="T13" fmla="*/ 0 h 73"/>
                  <a:gd name="T14" fmla="*/ 4 w 6"/>
                  <a:gd name="T15" fmla="*/ 1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78" name="Freeform 122"/>
              <p:cNvSpPr>
                <a:spLocks/>
              </p:cNvSpPr>
              <p:nvPr/>
            </p:nvSpPr>
            <p:spPr bwMode="auto">
              <a:xfrm>
                <a:off x="2668" y="943"/>
                <a:ext cx="153" cy="271"/>
              </a:xfrm>
              <a:custGeom>
                <a:avLst/>
                <a:gdLst>
                  <a:gd name="T0" fmla="*/ 3 w 13"/>
                  <a:gd name="T1" fmla="*/ 2 h 23"/>
                  <a:gd name="T2" fmla="*/ 6 w 13"/>
                  <a:gd name="T3" fmla="*/ 21 h 23"/>
                  <a:gd name="T4" fmla="*/ 11 w 13"/>
                  <a:gd name="T5" fmla="*/ 22 h 23"/>
                  <a:gd name="T6" fmla="*/ 12 w 13"/>
                  <a:gd name="T7" fmla="*/ 18 h 23"/>
                  <a:gd name="T8" fmla="*/ 6 w 13"/>
                  <a:gd name="T9" fmla="*/ 2 h 23"/>
                  <a:gd name="T10" fmla="*/ 4 w 13"/>
                  <a:gd name="T11" fmla="*/ 1 h 23"/>
                  <a:gd name="T12" fmla="*/ 3 w 13"/>
                  <a:gd name="T13" fmla="*/ 2 h 23"/>
                </a:gdLst>
                <a:ahLst/>
                <a:cxnLst>
                  <a:cxn ang="0">
                    <a:pos x="T0" y="T1"/>
                  </a:cxn>
                  <a:cxn ang="0">
                    <a:pos x="T2" y="T3"/>
                  </a:cxn>
                  <a:cxn ang="0">
                    <a:pos x="T4" y="T5"/>
                  </a:cxn>
                  <a:cxn ang="0">
                    <a:pos x="T6" y="T7"/>
                  </a:cxn>
                  <a:cxn ang="0">
                    <a:pos x="T8" y="T9"/>
                  </a:cxn>
                  <a:cxn ang="0">
                    <a:pos x="T10" y="T11"/>
                  </a:cxn>
                  <a:cxn ang="0">
                    <a:pos x="T12" y="T13"/>
                  </a:cxn>
                </a:cxnLst>
                <a:rect l="0" t="0" r="r" b="b"/>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79" name="Freeform 123"/>
              <p:cNvSpPr>
                <a:spLocks/>
              </p:cNvSpPr>
              <p:nvPr/>
            </p:nvSpPr>
            <p:spPr bwMode="auto">
              <a:xfrm>
                <a:off x="2962" y="896"/>
                <a:ext cx="599" cy="377"/>
              </a:xfrm>
              <a:custGeom>
                <a:avLst/>
                <a:gdLst>
                  <a:gd name="T0" fmla="*/ 2 w 51"/>
                  <a:gd name="T1" fmla="*/ 1 h 32"/>
                  <a:gd name="T2" fmla="*/ 0 w 51"/>
                  <a:gd name="T3" fmla="*/ 23 h 32"/>
                  <a:gd name="T4" fmla="*/ 12 w 51"/>
                  <a:gd name="T5" fmla="*/ 31 h 32"/>
                  <a:gd name="T6" fmla="*/ 48 w 51"/>
                  <a:gd name="T7" fmla="*/ 29 h 32"/>
                  <a:gd name="T8" fmla="*/ 50 w 51"/>
                  <a:gd name="T9" fmla="*/ 17 h 32"/>
                  <a:gd name="T10" fmla="*/ 50 w 51"/>
                  <a:gd name="T11" fmla="*/ 0 h 32"/>
                  <a:gd name="T12" fmla="*/ 2 w 51"/>
                  <a:gd name="T13" fmla="*/ 1 h 32"/>
                </a:gdLst>
                <a:ahLst/>
                <a:cxnLst>
                  <a:cxn ang="0">
                    <a:pos x="T0" y="T1"/>
                  </a:cxn>
                  <a:cxn ang="0">
                    <a:pos x="T2" y="T3"/>
                  </a:cxn>
                  <a:cxn ang="0">
                    <a:pos x="T4" y="T5"/>
                  </a:cxn>
                  <a:cxn ang="0">
                    <a:pos x="T6" y="T7"/>
                  </a:cxn>
                  <a:cxn ang="0">
                    <a:pos x="T8" y="T9"/>
                  </a:cxn>
                  <a:cxn ang="0">
                    <a:pos x="T10" y="T11"/>
                  </a:cxn>
                  <a:cxn ang="0">
                    <a:pos x="T12" y="T13"/>
                  </a:cxn>
                </a:cxnLst>
                <a:rect l="0" t="0" r="r" b="b"/>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80" name="Freeform 124"/>
              <p:cNvSpPr>
                <a:spLocks/>
              </p:cNvSpPr>
              <p:nvPr/>
            </p:nvSpPr>
            <p:spPr bwMode="auto">
              <a:xfrm>
                <a:off x="2574" y="720"/>
                <a:ext cx="1023" cy="482"/>
              </a:xfrm>
              <a:custGeom>
                <a:avLst/>
                <a:gdLst>
                  <a:gd name="T0" fmla="*/ 85 w 87"/>
                  <a:gd name="T1" fmla="*/ 5 h 41"/>
                  <a:gd name="T2" fmla="*/ 74 w 87"/>
                  <a:gd name="T3" fmla="*/ 1 h 41"/>
                  <a:gd name="T4" fmla="*/ 49 w 87"/>
                  <a:gd name="T5" fmla="*/ 0 h 41"/>
                  <a:gd name="T6" fmla="*/ 41 w 87"/>
                  <a:gd name="T7" fmla="*/ 0 h 41"/>
                  <a:gd name="T8" fmla="*/ 38 w 87"/>
                  <a:gd name="T9" fmla="*/ 0 h 41"/>
                  <a:gd name="T10" fmla="*/ 33 w 87"/>
                  <a:gd name="T11" fmla="*/ 0 h 41"/>
                  <a:gd name="T12" fmla="*/ 27 w 87"/>
                  <a:gd name="T13" fmla="*/ 1 h 41"/>
                  <a:gd name="T14" fmla="*/ 24 w 87"/>
                  <a:gd name="T15" fmla="*/ 1 h 41"/>
                  <a:gd name="T16" fmla="*/ 19 w 87"/>
                  <a:gd name="T17" fmla="*/ 1 h 41"/>
                  <a:gd name="T18" fmla="*/ 17 w 87"/>
                  <a:gd name="T19" fmla="*/ 2 h 41"/>
                  <a:gd name="T20" fmla="*/ 17 w 87"/>
                  <a:gd name="T21" fmla="*/ 5 h 41"/>
                  <a:gd name="T22" fmla="*/ 16 w 87"/>
                  <a:gd name="T23" fmla="*/ 10 h 41"/>
                  <a:gd name="T24" fmla="*/ 15 w 87"/>
                  <a:gd name="T25" fmla="*/ 18 h 41"/>
                  <a:gd name="T26" fmla="*/ 14 w 87"/>
                  <a:gd name="T27" fmla="*/ 17 h 41"/>
                  <a:gd name="T28" fmla="*/ 14 w 87"/>
                  <a:gd name="T29" fmla="*/ 17 h 41"/>
                  <a:gd name="T30" fmla="*/ 7 w 87"/>
                  <a:gd name="T31" fmla="*/ 17 h 41"/>
                  <a:gd name="T32" fmla="*/ 1 w 87"/>
                  <a:gd name="T33" fmla="*/ 19 h 41"/>
                  <a:gd name="T34" fmla="*/ 1 w 87"/>
                  <a:gd name="T35" fmla="*/ 21 h 41"/>
                  <a:gd name="T36" fmla="*/ 12 w 87"/>
                  <a:gd name="T37" fmla="*/ 21 h 41"/>
                  <a:gd name="T38" fmla="*/ 14 w 87"/>
                  <a:gd name="T39" fmla="*/ 19 h 41"/>
                  <a:gd name="T40" fmla="*/ 17 w 87"/>
                  <a:gd name="T41" fmla="*/ 30 h 41"/>
                  <a:gd name="T42" fmla="*/ 21 w 87"/>
                  <a:gd name="T43" fmla="*/ 38 h 41"/>
                  <a:gd name="T44" fmla="*/ 25 w 87"/>
                  <a:gd name="T45" fmla="*/ 39 h 41"/>
                  <a:gd name="T46" fmla="*/ 25 w 87"/>
                  <a:gd name="T47" fmla="*/ 32 h 41"/>
                  <a:gd name="T48" fmla="*/ 25 w 87"/>
                  <a:gd name="T49" fmla="*/ 22 h 41"/>
                  <a:gd name="T50" fmla="*/ 25 w 87"/>
                  <a:gd name="T51" fmla="*/ 12 h 41"/>
                  <a:gd name="T52" fmla="*/ 29 w 87"/>
                  <a:gd name="T53" fmla="*/ 10 h 41"/>
                  <a:gd name="T54" fmla="*/ 34 w 87"/>
                  <a:gd name="T55" fmla="*/ 10 h 41"/>
                  <a:gd name="T56" fmla="*/ 39 w 87"/>
                  <a:gd name="T57" fmla="*/ 10 h 41"/>
                  <a:gd name="T58" fmla="*/ 54 w 87"/>
                  <a:gd name="T59" fmla="*/ 8 h 41"/>
                  <a:gd name="T60" fmla="*/ 59 w 87"/>
                  <a:gd name="T61" fmla="*/ 8 h 41"/>
                  <a:gd name="T62" fmla="*/ 73 w 87"/>
                  <a:gd name="T63" fmla="*/ 8 h 41"/>
                  <a:gd name="T64" fmla="*/ 78 w 87"/>
                  <a:gd name="T65" fmla="*/ 8 h 41"/>
                  <a:gd name="T66" fmla="*/ 87 w 87"/>
                  <a:gd name="T67"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81" name="Freeform 125"/>
              <p:cNvSpPr>
                <a:spLocks/>
              </p:cNvSpPr>
              <p:nvPr/>
            </p:nvSpPr>
            <p:spPr bwMode="auto">
              <a:xfrm>
                <a:off x="3656" y="779"/>
                <a:ext cx="82" cy="494"/>
              </a:xfrm>
              <a:custGeom>
                <a:avLst/>
                <a:gdLst>
                  <a:gd name="T0" fmla="*/ 6 w 7"/>
                  <a:gd name="T1" fmla="*/ 6 h 42"/>
                  <a:gd name="T2" fmla="*/ 6 w 7"/>
                  <a:gd name="T3" fmla="*/ 3 h 42"/>
                  <a:gd name="T4" fmla="*/ 2 w 7"/>
                  <a:gd name="T5" fmla="*/ 0 h 42"/>
                  <a:gd name="T6" fmla="*/ 0 w 7"/>
                  <a:gd name="T7" fmla="*/ 11 h 42"/>
                  <a:gd name="T8" fmla="*/ 0 w 7"/>
                  <a:gd name="T9" fmla="*/ 25 h 42"/>
                  <a:gd name="T10" fmla="*/ 2 w 7"/>
                  <a:gd name="T11" fmla="*/ 37 h 42"/>
                  <a:gd name="T12" fmla="*/ 3 w 7"/>
                  <a:gd name="T13" fmla="*/ 42 h 42"/>
                  <a:gd name="T14" fmla="*/ 3 w 7"/>
                  <a:gd name="T15" fmla="*/ 42 h 42"/>
                  <a:gd name="T16" fmla="*/ 3 w 7"/>
                  <a:gd name="T17" fmla="*/ 41 h 42"/>
                  <a:gd name="T18" fmla="*/ 4 w 7"/>
                  <a:gd name="T19" fmla="*/ 38 h 42"/>
                  <a:gd name="T20" fmla="*/ 5 w 7"/>
                  <a:gd name="T21" fmla="*/ 35 h 42"/>
                  <a:gd name="T22" fmla="*/ 5 w 7"/>
                  <a:gd name="T23" fmla="*/ 28 h 42"/>
                  <a:gd name="T24" fmla="*/ 6 w 7"/>
                  <a:gd name="T25"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82" name="Freeform 126"/>
              <p:cNvSpPr>
                <a:spLocks/>
              </p:cNvSpPr>
              <p:nvPr/>
            </p:nvSpPr>
            <p:spPr bwMode="auto">
              <a:xfrm>
                <a:off x="2139" y="791"/>
                <a:ext cx="458" cy="1023"/>
              </a:xfrm>
              <a:custGeom>
                <a:avLst/>
                <a:gdLst>
                  <a:gd name="T0" fmla="*/ 36 w 39"/>
                  <a:gd name="T1" fmla="*/ 14 h 87"/>
                  <a:gd name="T2" fmla="*/ 37 w 39"/>
                  <a:gd name="T3" fmla="*/ 13 h 87"/>
                  <a:gd name="T4" fmla="*/ 39 w 39"/>
                  <a:gd name="T5" fmla="*/ 6 h 87"/>
                  <a:gd name="T6" fmla="*/ 39 w 39"/>
                  <a:gd name="T7" fmla="*/ 5 h 87"/>
                  <a:gd name="T8" fmla="*/ 39 w 39"/>
                  <a:gd name="T9" fmla="*/ 4 h 87"/>
                  <a:gd name="T10" fmla="*/ 36 w 39"/>
                  <a:gd name="T11" fmla="*/ 2 h 87"/>
                  <a:gd name="T12" fmla="*/ 17 w 39"/>
                  <a:gd name="T13" fmla="*/ 0 h 87"/>
                  <a:gd name="T14" fmla="*/ 13 w 39"/>
                  <a:gd name="T15" fmla="*/ 0 h 87"/>
                  <a:gd name="T16" fmla="*/ 12 w 39"/>
                  <a:gd name="T17" fmla="*/ 0 h 87"/>
                  <a:gd name="T18" fmla="*/ 11 w 39"/>
                  <a:gd name="T19" fmla="*/ 0 h 87"/>
                  <a:gd name="T20" fmla="*/ 7 w 39"/>
                  <a:gd name="T21" fmla="*/ 1 h 87"/>
                  <a:gd name="T22" fmla="*/ 0 w 39"/>
                  <a:gd name="T23" fmla="*/ 4 h 87"/>
                  <a:gd name="T24" fmla="*/ 1 w 39"/>
                  <a:gd name="T25" fmla="*/ 5 h 87"/>
                  <a:gd name="T26" fmla="*/ 3 w 39"/>
                  <a:gd name="T27" fmla="*/ 5 h 87"/>
                  <a:gd name="T28" fmla="*/ 6 w 39"/>
                  <a:gd name="T29" fmla="*/ 4 h 87"/>
                  <a:gd name="T30" fmla="*/ 9 w 39"/>
                  <a:gd name="T31" fmla="*/ 4 h 87"/>
                  <a:gd name="T32" fmla="*/ 11 w 39"/>
                  <a:gd name="T33" fmla="*/ 3 h 87"/>
                  <a:gd name="T34" fmla="*/ 14 w 39"/>
                  <a:gd name="T35" fmla="*/ 3 h 87"/>
                  <a:gd name="T36" fmla="*/ 27 w 39"/>
                  <a:gd name="T37" fmla="*/ 3 h 87"/>
                  <a:gd name="T38" fmla="*/ 31 w 39"/>
                  <a:gd name="T39" fmla="*/ 5 h 87"/>
                  <a:gd name="T40" fmla="*/ 31 w 39"/>
                  <a:gd name="T41" fmla="*/ 5 h 87"/>
                  <a:gd name="T42" fmla="*/ 30 w 39"/>
                  <a:gd name="T43" fmla="*/ 7 h 87"/>
                  <a:gd name="T44" fmla="*/ 28 w 39"/>
                  <a:gd name="T45" fmla="*/ 19 h 87"/>
                  <a:gd name="T46" fmla="*/ 27 w 39"/>
                  <a:gd name="T47" fmla="*/ 31 h 87"/>
                  <a:gd name="T48" fmla="*/ 27 w 39"/>
                  <a:gd name="T49" fmla="*/ 41 h 87"/>
                  <a:gd name="T50" fmla="*/ 26 w 39"/>
                  <a:gd name="T51" fmla="*/ 56 h 87"/>
                  <a:gd name="T52" fmla="*/ 28 w 39"/>
                  <a:gd name="T53" fmla="*/ 73 h 87"/>
                  <a:gd name="T54" fmla="*/ 27 w 39"/>
                  <a:gd name="T55" fmla="*/ 74 h 87"/>
                  <a:gd name="T56" fmla="*/ 28 w 39"/>
                  <a:gd name="T57" fmla="*/ 79 h 87"/>
                  <a:gd name="T58" fmla="*/ 28 w 39"/>
                  <a:gd name="T59" fmla="*/ 84 h 87"/>
                  <a:gd name="T60" fmla="*/ 29 w 39"/>
                  <a:gd name="T61" fmla="*/ 87 h 87"/>
                  <a:gd name="T62" fmla="*/ 29 w 39"/>
                  <a:gd name="T63" fmla="*/ 87 h 87"/>
                  <a:gd name="T64" fmla="*/ 30 w 39"/>
                  <a:gd name="T65" fmla="*/ 84 h 87"/>
                  <a:gd name="T66" fmla="*/ 30 w 39"/>
                  <a:gd name="T67" fmla="*/ 77 h 87"/>
                  <a:gd name="T68" fmla="*/ 31 w 39"/>
                  <a:gd name="T69" fmla="*/ 74 h 87"/>
                  <a:gd name="T70" fmla="*/ 31 w 39"/>
                  <a:gd name="T71" fmla="*/ 73 h 87"/>
                  <a:gd name="T72" fmla="*/ 31 w 39"/>
                  <a:gd name="T73" fmla="*/ 71 h 87"/>
                  <a:gd name="T74" fmla="*/ 31 w 39"/>
                  <a:gd name="T75" fmla="*/ 67 h 87"/>
                  <a:gd name="T76" fmla="*/ 32 w 39"/>
                  <a:gd name="T77" fmla="*/ 59 h 87"/>
                  <a:gd name="T78" fmla="*/ 32 w 39"/>
                  <a:gd name="T79" fmla="*/ 55 h 87"/>
                  <a:gd name="T80" fmla="*/ 33 w 39"/>
                  <a:gd name="T81" fmla="*/ 43 h 87"/>
                  <a:gd name="T82" fmla="*/ 34 w 39"/>
                  <a:gd name="T83" fmla="*/ 38 h 87"/>
                  <a:gd name="T84" fmla="*/ 35 w 39"/>
                  <a:gd name="T85" fmla="*/ 24 h 87"/>
                  <a:gd name="T86" fmla="*/ 36 w 39"/>
                  <a:gd name="T87"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83" name="Freeform 127"/>
              <p:cNvSpPr>
                <a:spLocks/>
              </p:cNvSpPr>
              <p:nvPr/>
            </p:nvSpPr>
            <p:spPr bwMode="auto">
              <a:xfrm>
                <a:off x="1962" y="849"/>
                <a:ext cx="200" cy="1047"/>
              </a:xfrm>
              <a:custGeom>
                <a:avLst/>
                <a:gdLst>
                  <a:gd name="T0" fmla="*/ 10 w 17"/>
                  <a:gd name="T1" fmla="*/ 47 h 89"/>
                  <a:gd name="T2" fmla="*/ 10 w 17"/>
                  <a:gd name="T3" fmla="*/ 44 h 89"/>
                  <a:gd name="T4" fmla="*/ 10 w 17"/>
                  <a:gd name="T5" fmla="*/ 41 h 89"/>
                  <a:gd name="T6" fmla="*/ 12 w 17"/>
                  <a:gd name="T7" fmla="*/ 34 h 89"/>
                  <a:gd name="T8" fmla="*/ 13 w 17"/>
                  <a:gd name="T9" fmla="*/ 24 h 89"/>
                  <a:gd name="T10" fmla="*/ 13 w 17"/>
                  <a:gd name="T11" fmla="*/ 21 h 89"/>
                  <a:gd name="T12" fmla="*/ 15 w 17"/>
                  <a:gd name="T13" fmla="*/ 15 h 89"/>
                  <a:gd name="T14" fmla="*/ 15 w 17"/>
                  <a:gd name="T15" fmla="*/ 13 h 89"/>
                  <a:gd name="T16" fmla="*/ 15 w 17"/>
                  <a:gd name="T17" fmla="*/ 10 h 89"/>
                  <a:gd name="T18" fmla="*/ 16 w 17"/>
                  <a:gd name="T19" fmla="*/ 9 h 89"/>
                  <a:gd name="T20" fmla="*/ 17 w 17"/>
                  <a:gd name="T21" fmla="*/ 8 h 89"/>
                  <a:gd name="T22" fmla="*/ 17 w 17"/>
                  <a:gd name="T23" fmla="*/ 7 h 89"/>
                  <a:gd name="T24" fmla="*/ 17 w 17"/>
                  <a:gd name="T25" fmla="*/ 7 h 89"/>
                  <a:gd name="T26" fmla="*/ 14 w 17"/>
                  <a:gd name="T27" fmla="*/ 5 h 89"/>
                  <a:gd name="T28" fmla="*/ 13 w 17"/>
                  <a:gd name="T29" fmla="*/ 3 h 89"/>
                  <a:gd name="T30" fmla="*/ 9 w 17"/>
                  <a:gd name="T31" fmla="*/ 1 h 89"/>
                  <a:gd name="T32" fmla="*/ 7 w 17"/>
                  <a:gd name="T33" fmla="*/ 0 h 89"/>
                  <a:gd name="T34" fmla="*/ 4 w 17"/>
                  <a:gd name="T35" fmla="*/ 2 h 89"/>
                  <a:gd name="T36" fmla="*/ 4 w 17"/>
                  <a:gd name="T37" fmla="*/ 5 h 89"/>
                  <a:gd name="T38" fmla="*/ 2 w 17"/>
                  <a:gd name="T39" fmla="*/ 13 h 89"/>
                  <a:gd name="T40" fmla="*/ 2 w 17"/>
                  <a:gd name="T41" fmla="*/ 17 h 89"/>
                  <a:gd name="T42" fmla="*/ 1 w 17"/>
                  <a:gd name="T43" fmla="*/ 21 h 89"/>
                  <a:gd name="T44" fmla="*/ 1 w 17"/>
                  <a:gd name="T45" fmla="*/ 33 h 89"/>
                  <a:gd name="T46" fmla="*/ 0 w 17"/>
                  <a:gd name="T47" fmla="*/ 40 h 89"/>
                  <a:gd name="T48" fmla="*/ 0 w 17"/>
                  <a:gd name="T49" fmla="*/ 52 h 89"/>
                  <a:gd name="T50" fmla="*/ 2 w 17"/>
                  <a:gd name="T51" fmla="*/ 70 h 89"/>
                  <a:gd name="T52" fmla="*/ 6 w 17"/>
                  <a:gd name="T53" fmla="*/ 85 h 89"/>
                  <a:gd name="T54" fmla="*/ 8 w 17"/>
                  <a:gd name="T55" fmla="*/ 89 h 89"/>
                  <a:gd name="T56" fmla="*/ 8 w 17"/>
                  <a:gd name="T57" fmla="*/ 89 h 89"/>
                  <a:gd name="T58" fmla="*/ 8 w 17"/>
                  <a:gd name="T59" fmla="*/ 87 h 89"/>
                  <a:gd name="T60" fmla="*/ 8 w 17"/>
                  <a:gd name="T61" fmla="*/ 86 h 89"/>
                  <a:gd name="T62" fmla="*/ 9 w 17"/>
                  <a:gd name="T63" fmla="*/ 81 h 89"/>
                  <a:gd name="T64" fmla="*/ 9 w 17"/>
                  <a:gd name="T65" fmla="*/ 76 h 89"/>
                  <a:gd name="T66" fmla="*/ 9 w 17"/>
                  <a:gd name="T67" fmla="*/ 74 h 89"/>
                  <a:gd name="T68" fmla="*/ 9 w 17"/>
                  <a:gd name="T69" fmla="*/ 71 h 89"/>
                  <a:gd name="T70" fmla="*/ 9 w 17"/>
                  <a:gd name="T71" fmla="*/ 68 h 89"/>
                  <a:gd name="T72" fmla="*/ 9 w 17"/>
                  <a:gd name="T73" fmla="*/ 64 h 89"/>
                  <a:gd name="T74" fmla="*/ 9 w 17"/>
                  <a:gd name="T75" fmla="*/ 61 h 89"/>
                  <a:gd name="T76" fmla="*/ 8 w 17"/>
                  <a:gd name="T77" fmla="*/ 59 h 89"/>
                  <a:gd name="T78" fmla="*/ 9 w 17"/>
                  <a:gd name="T79" fmla="*/ 52 h 89"/>
                  <a:gd name="T80" fmla="*/ 10 w 17"/>
                  <a:gd name="T81" fmla="*/ 4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84" name="Freeform 128"/>
              <p:cNvSpPr>
                <a:spLocks/>
              </p:cNvSpPr>
              <p:nvPr/>
            </p:nvSpPr>
            <p:spPr bwMode="auto">
              <a:xfrm>
                <a:off x="2962" y="873"/>
                <a:ext cx="611" cy="70"/>
              </a:xfrm>
              <a:custGeom>
                <a:avLst/>
                <a:gdLst>
                  <a:gd name="T0" fmla="*/ 52 w 52"/>
                  <a:gd name="T1" fmla="*/ 2 h 6"/>
                  <a:gd name="T2" fmla="*/ 52 w 52"/>
                  <a:gd name="T3" fmla="*/ 2 h 6"/>
                  <a:gd name="T4" fmla="*/ 48 w 52"/>
                  <a:gd name="T5" fmla="*/ 1 h 6"/>
                  <a:gd name="T6" fmla="*/ 46 w 52"/>
                  <a:gd name="T7" fmla="*/ 1 h 6"/>
                  <a:gd name="T8" fmla="*/ 41 w 52"/>
                  <a:gd name="T9" fmla="*/ 0 h 6"/>
                  <a:gd name="T10" fmla="*/ 35 w 52"/>
                  <a:gd name="T11" fmla="*/ 0 h 6"/>
                  <a:gd name="T12" fmla="*/ 23 w 52"/>
                  <a:gd name="T13" fmla="*/ 0 h 6"/>
                  <a:gd name="T14" fmla="*/ 18 w 52"/>
                  <a:gd name="T15" fmla="*/ 0 h 6"/>
                  <a:gd name="T16" fmla="*/ 15 w 52"/>
                  <a:gd name="T17" fmla="*/ 1 h 6"/>
                  <a:gd name="T18" fmla="*/ 13 w 52"/>
                  <a:gd name="T19" fmla="*/ 1 h 6"/>
                  <a:gd name="T20" fmla="*/ 12 w 52"/>
                  <a:gd name="T21" fmla="*/ 1 h 6"/>
                  <a:gd name="T22" fmla="*/ 10 w 52"/>
                  <a:gd name="T23" fmla="*/ 1 h 6"/>
                  <a:gd name="T24" fmla="*/ 8 w 52"/>
                  <a:gd name="T25" fmla="*/ 1 h 6"/>
                  <a:gd name="T26" fmla="*/ 7 w 52"/>
                  <a:gd name="T27" fmla="*/ 2 h 6"/>
                  <a:gd name="T28" fmla="*/ 4 w 52"/>
                  <a:gd name="T29" fmla="*/ 2 h 6"/>
                  <a:gd name="T30" fmla="*/ 3 w 52"/>
                  <a:gd name="T31" fmla="*/ 2 h 6"/>
                  <a:gd name="T32" fmla="*/ 0 w 52"/>
                  <a:gd name="T33" fmla="*/ 4 h 6"/>
                  <a:gd name="T34" fmla="*/ 0 w 52"/>
                  <a:gd name="T35" fmla="*/ 4 h 6"/>
                  <a:gd name="T36" fmla="*/ 0 w 52"/>
                  <a:gd name="T37" fmla="*/ 4 h 6"/>
                  <a:gd name="T38" fmla="*/ 2 w 52"/>
                  <a:gd name="T39" fmla="*/ 5 h 6"/>
                  <a:gd name="T40" fmla="*/ 7 w 52"/>
                  <a:gd name="T41" fmla="*/ 6 h 6"/>
                  <a:gd name="T42" fmla="*/ 24 w 52"/>
                  <a:gd name="T43" fmla="*/ 6 h 6"/>
                  <a:gd name="T44" fmla="*/ 39 w 52"/>
                  <a:gd name="T45" fmla="*/ 5 h 6"/>
                  <a:gd name="T46" fmla="*/ 52 w 52"/>
                  <a:gd name="T47" fmla="*/ 3 h 6"/>
                  <a:gd name="T48" fmla="*/ 52 w 52"/>
                  <a:gd name="T4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85" name="Freeform 129"/>
              <p:cNvSpPr>
                <a:spLocks/>
              </p:cNvSpPr>
              <p:nvPr/>
            </p:nvSpPr>
            <p:spPr bwMode="auto">
              <a:xfrm>
                <a:off x="1680" y="920"/>
                <a:ext cx="2317" cy="1564"/>
              </a:xfrm>
              <a:custGeom>
                <a:avLst/>
                <a:gdLst>
                  <a:gd name="T0" fmla="*/ 25 w 197"/>
                  <a:gd name="T1" fmla="*/ 131 h 133"/>
                  <a:gd name="T2" fmla="*/ 51 w 197"/>
                  <a:gd name="T3" fmla="*/ 114 h 133"/>
                  <a:gd name="T4" fmla="*/ 65 w 197"/>
                  <a:gd name="T5" fmla="*/ 115 h 133"/>
                  <a:gd name="T6" fmla="*/ 77 w 197"/>
                  <a:gd name="T7" fmla="*/ 115 h 133"/>
                  <a:gd name="T8" fmla="*/ 102 w 197"/>
                  <a:gd name="T9" fmla="*/ 115 h 133"/>
                  <a:gd name="T10" fmla="*/ 122 w 197"/>
                  <a:gd name="T11" fmla="*/ 114 h 133"/>
                  <a:gd name="T12" fmla="*/ 130 w 197"/>
                  <a:gd name="T13" fmla="*/ 114 h 133"/>
                  <a:gd name="T14" fmla="*/ 145 w 197"/>
                  <a:gd name="T15" fmla="*/ 113 h 133"/>
                  <a:gd name="T16" fmla="*/ 155 w 197"/>
                  <a:gd name="T17" fmla="*/ 113 h 133"/>
                  <a:gd name="T18" fmla="*/ 176 w 197"/>
                  <a:gd name="T19" fmla="*/ 110 h 133"/>
                  <a:gd name="T20" fmla="*/ 192 w 197"/>
                  <a:gd name="T21" fmla="*/ 106 h 133"/>
                  <a:gd name="T22" fmla="*/ 189 w 197"/>
                  <a:gd name="T23" fmla="*/ 106 h 133"/>
                  <a:gd name="T24" fmla="*/ 192 w 197"/>
                  <a:gd name="T25" fmla="*/ 97 h 133"/>
                  <a:gd name="T26" fmla="*/ 193 w 197"/>
                  <a:gd name="T27" fmla="*/ 90 h 133"/>
                  <a:gd name="T28" fmla="*/ 194 w 197"/>
                  <a:gd name="T29" fmla="*/ 81 h 133"/>
                  <a:gd name="T30" fmla="*/ 195 w 197"/>
                  <a:gd name="T31" fmla="*/ 70 h 133"/>
                  <a:gd name="T32" fmla="*/ 196 w 197"/>
                  <a:gd name="T33" fmla="*/ 65 h 133"/>
                  <a:gd name="T34" fmla="*/ 197 w 197"/>
                  <a:gd name="T35" fmla="*/ 56 h 133"/>
                  <a:gd name="T36" fmla="*/ 197 w 197"/>
                  <a:gd name="T37" fmla="*/ 45 h 133"/>
                  <a:gd name="T38" fmla="*/ 195 w 197"/>
                  <a:gd name="T39" fmla="*/ 19 h 133"/>
                  <a:gd name="T40" fmla="*/ 193 w 197"/>
                  <a:gd name="T41" fmla="*/ 7 h 133"/>
                  <a:gd name="T42" fmla="*/ 179 w 197"/>
                  <a:gd name="T43" fmla="*/ 0 h 133"/>
                  <a:gd name="T44" fmla="*/ 185 w 197"/>
                  <a:gd name="T45" fmla="*/ 5 h 133"/>
                  <a:gd name="T46" fmla="*/ 187 w 197"/>
                  <a:gd name="T47" fmla="*/ 75 h 133"/>
                  <a:gd name="T48" fmla="*/ 188 w 197"/>
                  <a:gd name="T49" fmla="*/ 106 h 133"/>
                  <a:gd name="T50" fmla="*/ 182 w 197"/>
                  <a:gd name="T51" fmla="*/ 106 h 133"/>
                  <a:gd name="T52" fmla="*/ 171 w 197"/>
                  <a:gd name="T53" fmla="*/ 107 h 133"/>
                  <a:gd name="T54" fmla="*/ 141 w 197"/>
                  <a:gd name="T55" fmla="*/ 107 h 133"/>
                  <a:gd name="T56" fmla="*/ 108 w 197"/>
                  <a:gd name="T57" fmla="*/ 107 h 133"/>
                  <a:gd name="T58" fmla="*/ 99 w 197"/>
                  <a:gd name="T59" fmla="*/ 107 h 133"/>
                  <a:gd name="T60" fmla="*/ 88 w 197"/>
                  <a:gd name="T61" fmla="*/ 107 h 133"/>
                  <a:gd name="T62" fmla="*/ 73 w 197"/>
                  <a:gd name="T63" fmla="*/ 107 h 133"/>
                  <a:gd name="T64" fmla="*/ 55 w 197"/>
                  <a:gd name="T65" fmla="*/ 107 h 133"/>
                  <a:gd name="T66" fmla="*/ 57 w 197"/>
                  <a:gd name="T67" fmla="*/ 97 h 133"/>
                  <a:gd name="T68" fmla="*/ 59 w 197"/>
                  <a:gd name="T69" fmla="*/ 89 h 133"/>
                  <a:gd name="T70" fmla="*/ 57 w 197"/>
                  <a:gd name="T71" fmla="*/ 92 h 133"/>
                  <a:gd name="T72" fmla="*/ 50 w 197"/>
                  <a:gd name="T73" fmla="*/ 107 h 133"/>
                  <a:gd name="T74" fmla="*/ 30 w 197"/>
                  <a:gd name="T75" fmla="*/ 102 h 133"/>
                  <a:gd name="T76" fmla="*/ 25 w 197"/>
                  <a:gd name="T77" fmla="*/ 91 h 133"/>
                  <a:gd name="T78" fmla="*/ 21 w 197"/>
                  <a:gd name="T79" fmla="*/ 82 h 133"/>
                  <a:gd name="T80" fmla="*/ 25 w 197"/>
                  <a:gd name="T81" fmla="*/ 103 h 133"/>
                  <a:gd name="T82" fmla="*/ 45 w 197"/>
                  <a:gd name="T83" fmla="*/ 113 h 133"/>
                  <a:gd name="T84" fmla="*/ 22 w 197"/>
                  <a:gd name="T85" fmla="*/ 130 h 133"/>
                  <a:gd name="T86" fmla="*/ 10 w 197"/>
                  <a:gd name="T87" fmla="*/ 129 h 133"/>
                  <a:gd name="T88" fmla="*/ 3 w 197"/>
                  <a:gd name="T89" fmla="*/ 106 h 133"/>
                  <a:gd name="T90" fmla="*/ 8 w 197"/>
                  <a:gd name="T91" fmla="*/ 95 h 133"/>
                  <a:gd name="T92" fmla="*/ 1 w 197"/>
                  <a:gd name="T93" fmla="*/ 104 h 133"/>
                  <a:gd name="T94" fmla="*/ 97 w 197"/>
                  <a:gd name="T95" fmla="*/ 108 h 133"/>
                  <a:gd name="T96" fmla="*/ 96 w 197"/>
                  <a:gd name="T97" fmla="*/ 108 h 133"/>
                  <a:gd name="T98" fmla="*/ 70 w 197"/>
                  <a:gd name="T99" fmla="*/ 113 h 133"/>
                  <a:gd name="T100" fmla="*/ 70 w 197"/>
                  <a:gd name="T101" fmla="*/ 113 h 133"/>
                  <a:gd name="T102" fmla="*/ 69 w 197"/>
                  <a:gd name="T103" fmla="*/ 113 h 133"/>
                  <a:gd name="T104" fmla="*/ 69 w 197"/>
                  <a:gd name="T105" fmla="*/ 113 h 133"/>
                  <a:gd name="T106" fmla="*/ 68 w 197"/>
                  <a:gd name="T107" fmla="*/ 115 h 133"/>
                  <a:gd name="T108" fmla="*/ 67 w 197"/>
                  <a:gd name="T109" fmla="*/ 114 h 133"/>
                  <a:gd name="T110" fmla="*/ 67 w 197"/>
                  <a:gd name="T111" fmla="*/ 11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86" name="Freeform 130"/>
              <p:cNvSpPr>
                <a:spLocks/>
              </p:cNvSpPr>
              <p:nvPr/>
            </p:nvSpPr>
            <p:spPr bwMode="auto">
              <a:xfrm>
                <a:off x="3503" y="920"/>
                <a:ext cx="70" cy="306"/>
              </a:xfrm>
              <a:custGeom>
                <a:avLst/>
                <a:gdLst>
                  <a:gd name="T0" fmla="*/ 4 w 6"/>
                  <a:gd name="T1" fmla="*/ 25 h 26"/>
                  <a:gd name="T2" fmla="*/ 5 w 6"/>
                  <a:gd name="T3" fmla="*/ 24 h 26"/>
                  <a:gd name="T4" fmla="*/ 5 w 6"/>
                  <a:gd name="T5" fmla="*/ 21 h 26"/>
                  <a:gd name="T6" fmla="*/ 5 w 6"/>
                  <a:gd name="T7" fmla="*/ 6 h 26"/>
                  <a:gd name="T8" fmla="*/ 5 w 6"/>
                  <a:gd name="T9" fmla="*/ 1 h 26"/>
                  <a:gd name="T10" fmla="*/ 4 w 6"/>
                  <a:gd name="T11" fmla="*/ 0 h 26"/>
                  <a:gd name="T12" fmla="*/ 2 w 6"/>
                  <a:gd name="T13" fmla="*/ 4 h 26"/>
                  <a:gd name="T14" fmla="*/ 1 w 6"/>
                  <a:gd name="T15" fmla="*/ 5 h 26"/>
                  <a:gd name="T16" fmla="*/ 1 w 6"/>
                  <a:gd name="T17" fmla="*/ 9 h 26"/>
                  <a:gd name="T18" fmla="*/ 0 w 6"/>
                  <a:gd name="T19" fmla="*/ 18 h 26"/>
                  <a:gd name="T20" fmla="*/ 1 w 6"/>
                  <a:gd name="T21" fmla="*/ 21 h 26"/>
                  <a:gd name="T22" fmla="*/ 1 w 6"/>
                  <a:gd name="T23" fmla="*/ 23 h 26"/>
                  <a:gd name="T24" fmla="*/ 2 w 6"/>
                  <a:gd name="T25" fmla="*/ 26 h 26"/>
                  <a:gd name="T26" fmla="*/ 3 w 6"/>
                  <a:gd name="T27" fmla="*/ 25 h 26"/>
                  <a:gd name="T28" fmla="*/ 4 w 6"/>
                  <a:gd name="T29" fmla="*/ 25 h 26"/>
                  <a:gd name="T30" fmla="*/ 4 w 6"/>
                  <a:gd name="T3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87" name="Freeform 131"/>
              <p:cNvSpPr>
                <a:spLocks/>
              </p:cNvSpPr>
              <p:nvPr/>
            </p:nvSpPr>
            <p:spPr bwMode="auto">
              <a:xfrm>
                <a:off x="2938" y="943"/>
                <a:ext cx="600" cy="341"/>
              </a:xfrm>
              <a:custGeom>
                <a:avLst/>
                <a:gdLst>
                  <a:gd name="T0" fmla="*/ 28 w 51"/>
                  <a:gd name="T1" fmla="*/ 29 h 29"/>
                  <a:gd name="T2" fmla="*/ 36 w 51"/>
                  <a:gd name="T3" fmla="*/ 28 h 29"/>
                  <a:gd name="T4" fmla="*/ 38 w 51"/>
                  <a:gd name="T5" fmla="*/ 28 h 29"/>
                  <a:gd name="T6" fmla="*/ 43 w 51"/>
                  <a:gd name="T7" fmla="*/ 28 h 29"/>
                  <a:gd name="T8" fmla="*/ 51 w 51"/>
                  <a:gd name="T9" fmla="*/ 25 h 29"/>
                  <a:gd name="T10" fmla="*/ 51 w 51"/>
                  <a:gd name="T11" fmla="*/ 25 h 29"/>
                  <a:gd name="T12" fmla="*/ 51 w 51"/>
                  <a:gd name="T13" fmla="*/ 25 h 29"/>
                  <a:gd name="T14" fmla="*/ 50 w 51"/>
                  <a:gd name="T15" fmla="*/ 25 h 29"/>
                  <a:gd name="T16" fmla="*/ 47 w 51"/>
                  <a:gd name="T17" fmla="*/ 23 h 29"/>
                  <a:gd name="T18" fmla="*/ 38 w 51"/>
                  <a:gd name="T19" fmla="*/ 22 h 29"/>
                  <a:gd name="T20" fmla="*/ 18 w 51"/>
                  <a:gd name="T21" fmla="*/ 21 h 29"/>
                  <a:gd name="T22" fmla="*/ 10 w 51"/>
                  <a:gd name="T23" fmla="*/ 21 h 29"/>
                  <a:gd name="T24" fmla="*/ 7 w 51"/>
                  <a:gd name="T25" fmla="*/ 21 h 29"/>
                  <a:gd name="T26" fmla="*/ 6 w 51"/>
                  <a:gd name="T27" fmla="*/ 21 h 29"/>
                  <a:gd name="T28" fmla="*/ 5 w 51"/>
                  <a:gd name="T29" fmla="*/ 21 h 29"/>
                  <a:gd name="T30" fmla="*/ 5 w 51"/>
                  <a:gd name="T31" fmla="*/ 21 h 29"/>
                  <a:gd name="T32" fmla="*/ 5 w 51"/>
                  <a:gd name="T33" fmla="*/ 18 h 29"/>
                  <a:gd name="T34" fmla="*/ 4 w 51"/>
                  <a:gd name="T35" fmla="*/ 0 h 29"/>
                  <a:gd name="T36" fmla="*/ 1 w 51"/>
                  <a:gd name="T37" fmla="*/ 6 h 29"/>
                  <a:gd name="T38" fmla="*/ 0 w 51"/>
                  <a:gd name="T39" fmla="*/ 18 h 29"/>
                  <a:gd name="T40" fmla="*/ 1 w 51"/>
                  <a:gd name="T41" fmla="*/ 23 h 29"/>
                  <a:gd name="T42" fmla="*/ 2 w 51"/>
                  <a:gd name="T43" fmla="*/ 25 h 29"/>
                  <a:gd name="T44" fmla="*/ 4 w 51"/>
                  <a:gd name="T45" fmla="*/ 28 h 29"/>
                  <a:gd name="T46" fmla="*/ 13 w 51"/>
                  <a:gd name="T47" fmla="*/ 28 h 29"/>
                  <a:gd name="T48" fmla="*/ 19 w 51"/>
                  <a:gd name="T49" fmla="*/ 29 h 29"/>
                  <a:gd name="T50" fmla="*/ 28 w 51"/>
                  <a:gd name="T5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88" name="Freeform 132"/>
              <p:cNvSpPr>
                <a:spLocks/>
              </p:cNvSpPr>
              <p:nvPr/>
            </p:nvSpPr>
            <p:spPr bwMode="auto">
              <a:xfrm>
                <a:off x="3232" y="1367"/>
                <a:ext cx="318" cy="106"/>
              </a:xfrm>
              <a:custGeom>
                <a:avLst/>
                <a:gdLst>
                  <a:gd name="T0" fmla="*/ 27 w 27"/>
                  <a:gd name="T1" fmla="*/ 3 h 9"/>
                  <a:gd name="T2" fmla="*/ 26 w 27"/>
                  <a:gd name="T3" fmla="*/ 3 h 9"/>
                  <a:gd name="T4" fmla="*/ 26 w 27"/>
                  <a:gd name="T5" fmla="*/ 3 h 9"/>
                  <a:gd name="T6" fmla="*/ 16 w 27"/>
                  <a:gd name="T7" fmla="*/ 1 h 9"/>
                  <a:gd name="T8" fmla="*/ 0 w 27"/>
                  <a:gd name="T9" fmla="*/ 0 h 9"/>
                  <a:gd name="T10" fmla="*/ 0 w 27"/>
                  <a:gd name="T11" fmla="*/ 1 h 9"/>
                  <a:gd name="T12" fmla="*/ 1 w 27"/>
                  <a:gd name="T13" fmla="*/ 2 h 9"/>
                  <a:gd name="T14" fmla="*/ 0 w 27"/>
                  <a:gd name="T15" fmla="*/ 2 h 9"/>
                  <a:gd name="T16" fmla="*/ 0 w 27"/>
                  <a:gd name="T17" fmla="*/ 6 h 9"/>
                  <a:gd name="T18" fmla="*/ 1 w 27"/>
                  <a:gd name="T19" fmla="*/ 7 h 9"/>
                  <a:gd name="T20" fmla="*/ 3 w 27"/>
                  <a:gd name="T21" fmla="*/ 8 h 9"/>
                  <a:gd name="T22" fmla="*/ 9 w 27"/>
                  <a:gd name="T23" fmla="*/ 7 h 9"/>
                  <a:gd name="T24" fmla="*/ 10 w 27"/>
                  <a:gd name="T25" fmla="*/ 7 h 9"/>
                  <a:gd name="T26" fmla="*/ 15 w 27"/>
                  <a:gd name="T27" fmla="*/ 6 h 9"/>
                  <a:gd name="T28" fmla="*/ 16 w 27"/>
                  <a:gd name="T29" fmla="*/ 6 h 9"/>
                  <a:gd name="T30" fmla="*/ 18 w 27"/>
                  <a:gd name="T31" fmla="*/ 6 h 9"/>
                  <a:gd name="T32" fmla="*/ 27 w 27"/>
                  <a:gd name="T33" fmla="*/ 4 h 9"/>
                  <a:gd name="T34" fmla="*/ 27 w 27"/>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89" name="Freeform 133"/>
              <p:cNvSpPr>
                <a:spLocks/>
              </p:cNvSpPr>
              <p:nvPr/>
            </p:nvSpPr>
            <p:spPr bwMode="auto">
              <a:xfrm>
                <a:off x="2633" y="1473"/>
                <a:ext cx="399" cy="35"/>
              </a:xfrm>
              <a:custGeom>
                <a:avLst/>
                <a:gdLst>
                  <a:gd name="T0" fmla="*/ 3 w 34"/>
                  <a:gd name="T1" fmla="*/ 2 h 3"/>
                  <a:gd name="T2" fmla="*/ 8 w 34"/>
                  <a:gd name="T3" fmla="*/ 3 h 3"/>
                  <a:gd name="T4" fmla="*/ 10 w 34"/>
                  <a:gd name="T5" fmla="*/ 2 h 3"/>
                  <a:gd name="T6" fmla="*/ 12 w 34"/>
                  <a:gd name="T7" fmla="*/ 2 h 3"/>
                  <a:gd name="T8" fmla="*/ 16 w 34"/>
                  <a:gd name="T9" fmla="*/ 2 h 3"/>
                  <a:gd name="T10" fmla="*/ 22 w 34"/>
                  <a:gd name="T11" fmla="*/ 1 h 3"/>
                  <a:gd name="T12" fmla="*/ 28 w 34"/>
                  <a:gd name="T13" fmla="*/ 2 h 3"/>
                  <a:gd name="T14" fmla="*/ 34 w 34"/>
                  <a:gd name="T15" fmla="*/ 1 h 3"/>
                  <a:gd name="T16" fmla="*/ 34 w 34"/>
                  <a:gd name="T17" fmla="*/ 1 h 3"/>
                  <a:gd name="T18" fmla="*/ 34 w 34"/>
                  <a:gd name="T19" fmla="*/ 1 h 3"/>
                  <a:gd name="T20" fmla="*/ 34 w 34"/>
                  <a:gd name="T21" fmla="*/ 1 h 3"/>
                  <a:gd name="T22" fmla="*/ 34 w 34"/>
                  <a:gd name="T23" fmla="*/ 1 h 3"/>
                  <a:gd name="T24" fmla="*/ 31 w 34"/>
                  <a:gd name="T25" fmla="*/ 1 h 3"/>
                  <a:gd name="T26" fmla="*/ 21 w 34"/>
                  <a:gd name="T27" fmla="*/ 0 h 3"/>
                  <a:gd name="T28" fmla="*/ 9 w 34"/>
                  <a:gd name="T29" fmla="*/ 0 h 3"/>
                  <a:gd name="T30" fmla="*/ 5 w 34"/>
                  <a:gd name="T31" fmla="*/ 0 h 3"/>
                  <a:gd name="T32" fmla="*/ 2 w 34"/>
                  <a:gd name="T33" fmla="*/ 0 h 3"/>
                  <a:gd name="T34" fmla="*/ 0 w 34"/>
                  <a:gd name="T35" fmla="*/ 1 h 3"/>
                  <a:gd name="T36" fmla="*/ 1 w 34"/>
                  <a:gd name="T37" fmla="*/ 2 h 3"/>
                  <a:gd name="T38" fmla="*/ 3 w 34"/>
                  <a:gd name="T3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90" name="Freeform 134"/>
              <p:cNvSpPr>
                <a:spLocks/>
              </p:cNvSpPr>
              <p:nvPr/>
            </p:nvSpPr>
            <p:spPr bwMode="auto">
              <a:xfrm>
                <a:off x="3232" y="1508"/>
                <a:ext cx="271" cy="70"/>
              </a:xfrm>
              <a:custGeom>
                <a:avLst/>
                <a:gdLst>
                  <a:gd name="T0" fmla="*/ 23 w 23"/>
                  <a:gd name="T1" fmla="*/ 0 h 6"/>
                  <a:gd name="T2" fmla="*/ 18 w 23"/>
                  <a:gd name="T3" fmla="*/ 0 h 6"/>
                  <a:gd name="T4" fmla="*/ 11 w 23"/>
                  <a:gd name="T5" fmla="*/ 0 h 6"/>
                  <a:gd name="T6" fmla="*/ 2 w 23"/>
                  <a:gd name="T7" fmla="*/ 0 h 6"/>
                  <a:gd name="T8" fmla="*/ 1 w 23"/>
                  <a:gd name="T9" fmla="*/ 0 h 6"/>
                  <a:gd name="T10" fmla="*/ 0 w 23"/>
                  <a:gd name="T11" fmla="*/ 2 h 6"/>
                  <a:gd name="T12" fmla="*/ 1 w 23"/>
                  <a:gd name="T13" fmla="*/ 5 h 6"/>
                  <a:gd name="T14" fmla="*/ 3 w 23"/>
                  <a:gd name="T15" fmla="*/ 6 h 6"/>
                  <a:gd name="T16" fmla="*/ 4 w 23"/>
                  <a:gd name="T17" fmla="*/ 6 h 6"/>
                  <a:gd name="T18" fmla="*/ 7 w 23"/>
                  <a:gd name="T19" fmla="*/ 5 h 6"/>
                  <a:gd name="T20" fmla="*/ 11 w 23"/>
                  <a:gd name="T21" fmla="*/ 4 h 6"/>
                  <a:gd name="T22" fmla="*/ 13 w 23"/>
                  <a:gd name="T23" fmla="*/ 4 h 6"/>
                  <a:gd name="T24" fmla="*/ 23 w 23"/>
                  <a:gd name="T25" fmla="*/ 1 h 6"/>
                  <a:gd name="T26" fmla="*/ 23 w 23"/>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91" name="Freeform 135"/>
              <p:cNvSpPr>
                <a:spLocks/>
              </p:cNvSpPr>
              <p:nvPr/>
            </p:nvSpPr>
            <p:spPr bwMode="auto">
              <a:xfrm>
                <a:off x="2644" y="1590"/>
                <a:ext cx="400" cy="35"/>
              </a:xfrm>
              <a:custGeom>
                <a:avLst/>
                <a:gdLst>
                  <a:gd name="T0" fmla="*/ 8 w 34"/>
                  <a:gd name="T1" fmla="*/ 3 h 3"/>
                  <a:gd name="T2" fmla="*/ 14 w 34"/>
                  <a:gd name="T3" fmla="*/ 3 h 3"/>
                  <a:gd name="T4" fmla="*/ 19 w 34"/>
                  <a:gd name="T5" fmla="*/ 3 h 3"/>
                  <a:gd name="T6" fmla="*/ 26 w 34"/>
                  <a:gd name="T7" fmla="*/ 2 h 3"/>
                  <a:gd name="T8" fmla="*/ 34 w 34"/>
                  <a:gd name="T9" fmla="*/ 1 h 3"/>
                  <a:gd name="T10" fmla="*/ 34 w 34"/>
                  <a:gd name="T11" fmla="*/ 1 h 3"/>
                  <a:gd name="T12" fmla="*/ 34 w 34"/>
                  <a:gd name="T13" fmla="*/ 1 h 3"/>
                  <a:gd name="T14" fmla="*/ 34 w 34"/>
                  <a:gd name="T15" fmla="*/ 0 h 3"/>
                  <a:gd name="T16" fmla="*/ 34 w 34"/>
                  <a:gd name="T17" fmla="*/ 0 h 3"/>
                  <a:gd name="T18" fmla="*/ 32 w 34"/>
                  <a:gd name="T19" fmla="*/ 0 h 3"/>
                  <a:gd name="T20" fmla="*/ 27 w 34"/>
                  <a:gd name="T21" fmla="*/ 0 h 3"/>
                  <a:gd name="T22" fmla="*/ 19 w 34"/>
                  <a:gd name="T23" fmla="*/ 0 h 3"/>
                  <a:gd name="T24" fmla="*/ 16 w 34"/>
                  <a:gd name="T25" fmla="*/ 0 h 3"/>
                  <a:gd name="T26" fmla="*/ 12 w 34"/>
                  <a:gd name="T27" fmla="*/ 0 h 3"/>
                  <a:gd name="T28" fmla="*/ 8 w 34"/>
                  <a:gd name="T29" fmla="*/ 1 h 3"/>
                  <a:gd name="T30" fmla="*/ 3 w 34"/>
                  <a:gd name="T31" fmla="*/ 1 h 3"/>
                  <a:gd name="T32" fmla="*/ 2 w 34"/>
                  <a:gd name="T33" fmla="*/ 1 h 3"/>
                  <a:gd name="T34" fmla="*/ 0 w 34"/>
                  <a:gd name="T35" fmla="*/ 1 h 3"/>
                  <a:gd name="T36" fmla="*/ 8 w 34"/>
                  <a:gd name="T3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92" name="Freeform 136"/>
              <p:cNvSpPr>
                <a:spLocks/>
              </p:cNvSpPr>
              <p:nvPr/>
            </p:nvSpPr>
            <p:spPr bwMode="auto">
              <a:xfrm>
                <a:off x="3232" y="1614"/>
                <a:ext cx="224" cy="70"/>
              </a:xfrm>
              <a:custGeom>
                <a:avLst/>
                <a:gdLst>
                  <a:gd name="T0" fmla="*/ 1 w 19"/>
                  <a:gd name="T1" fmla="*/ 3 h 6"/>
                  <a:gd name="T2" fmla="*/ 1 w 19"/>
                  <a:gd name="T3" fmla="*/ 4 h 6"/>
                  <a:gd name="T4" fmla="*/ 12 w 19"/>
                  <a:gd name="T5" fmla="*/ 3 h 6"/>
                  <a:gd name="T6" fmla="*/ 13 w 19"/>
                  <a:gd name="T7" fmla="*/ 3 h 6"/>
                  <a:gd name="T8" fmla="*/ 17 w 19"/>
                  <a:gd name="T9" fmla="*/ 1 h 6"/>
                  <a:gd name="T10" fmla="*/ 19 w 19"/>
                  <a:gd name="T11" fmla="*/ 0 h 6"/>
                  <a:gd name="T12" fmla="*/ 19 w 19"/>
                  <a:gd name="T13" fmla="*/ 0 h 6"/>
                  <a:gd name="T14" fmla="*/ 19 w 19"/>
                  <a:gd name="T15" fmla="*/ 0 h 6"/>
                  <a:gd name="T16" fmla="*/ 1 w 19"/>
                  <a:gd name="T17" fmla="*/ 0 h 6"/>
                  <a:gd name="T18" fmla="*/ 1 w 19"/>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93" name="Freeform 137"/>
              <p:cNvSpPr>
                <a:spLocks/>
              </p:cNvSpPr>
              <p:nvPr/>
            </p:nvSpPr>
            <p:spPr bwMode="auto">
              <a:xfrm>
                <a:off x="2644" y="1708"/>
                <a:ext cx="459" cy="35"/>
              </a:xfrm>
              <a:custGeom>
                <a:avLst/>
                <a:gdLst>
                  <a:gd name="T0" fmla="*/ 1 w 39"/>
                  <a:gd name="T1" fmla="*/ 3 h 3"/>
                  <a:gd name="T2" fmla="*/ 6 w 39"/>
                  <a:gd name="T3" fmla="*/ 3 h 3"/>
                  <a:gd name="T4" fmla="*/ 13 w 39"/>
                  <a:gd name="T5" fmla="*/ 3 h 3"/>
                  <a:gd name="T6" fmla="*/ 16 w 39"/>
                  <a:gd name="T7" fmla="*/ 3 h 3"/>
                  <a:gd name="T8" fmla="*/ 21 w 39"/>
                  <a:gd name="T9" fmla="*/ 3 h 3"/>
                  <a:gd name="T10" fmla="*/ 25 w 39"/>
                  <a:gd name="T11" fmla="*/ 2 h 3"/>
                  <a:gd name="T12" fmla="*/ 39 w 39"/>
                  <a:gd name="T13" fmla="*/ 2 h 3"/>
                  <a:gd name="T14" fmla="*/ 39 w 39"/>
                  <a:gd name="T15" fmla="*/ 2 h 3"/>
                  <a:gd name="T16" fmla="*/ 37 w 39"/>
                  <a:gd name="T17" fmla="*/ 1 h 3"/>
                  <a:gd name="T18" fmla="*/ 25 w 39"/>
                  <a:gd name="T19" fmla="*/ 0 h 3"/>
                  <a:gd name="T20" fmla="*/ 9 w 39"/>
                  <a:gd name="T21" fmla="*/ 0 h 3"/>
                  <a:gd name="T22" fmla="*/ 2 w 39"/>
                  <a:gd name="T23" fmla="*/ 0 h 3"/>
                  <a:gd name="T24" fmla="*/ 0 w 39"/>
                  <a:gd name="T25" fmla="*/ 1 h 3"/>
                  <a:gd name="T26" fmla="*/ 0 w 39"/>
                  <a:gd name="T27" fmla="*/ 1 h 3"/>
                  <a:gd name="T28" fmla="*/ 1 w 39"/>
                  <a:gd name="T2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94" name="Freeform 138"/>
              <p:cNvSpPr>
                <a:spLocks/>
              </p:cNvSpPr>
              <p:nvPr/>
            </p:nvSpPr>
            <p:spPr bwMode="auto">
              <a:xfrm>
                <a:off x="3232" y="1720"/>
                <a:ext cx="235" cy="58"/>
              </a:xfrm>
              <a:custGeom>
                <a:avLst/>
                <a:gdLst>
                  <a:gd name="T0" fmla="*/ 3 w 20"/>
                  <a:gd name="T1" fmla="*/ 5 h 5"/>
                  <a:gd name="T2" fmla="*/ 5 w 20"/>
                  <a:gd name="T3" fmla="*/ 4 h 5"/>
                  <a:gd name="T4" fmla="*/ 6 w 20"/>
                  <a:gd name="T5" fmla="*/ 4 h 5"/>
                  <a:gd name="T6" fmla="*/ 13 w 20"/>
                  <a:gd name="T7" fmla="*/ 3 h 5"/>
                  <a:gd name="T8" fmla="*/ 20 w 20"/>
                  <a:gd name="T9" fmla="*/ 2 h 5"/>
                  <a:gd name="T10" fmla="*/ 20 w 20"/>
                  <a:gd name="T11" fmla="*/ 1 h 5"/>
                  <a:gd name="T12" fmla="*/ 1 w 20"/>
                  <a:gd name="T13" fmla="*/ 0 h 5"/>
                  <a:gd name="T14" fmla="*/ 1 w 20"/>
                  <a:gd name="T15" fmla="*/ 2 h 5"/>
                  <a:gd name="T16" fmla="*/ 1 w 20"/>
                  <a:gd name="T17" fmla="*/ 3 h 5"/>
                  <a:gd name="T18" fmla="*/ 3 w 20"/>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95" name="Freeform 139"/>
              <p:cNvSpPr>
                <a:spLocks/>
              </p:cNvSpPr>
              <p:nvPr/>
            </p:nvSpPr>
            <p:spPr bwMode="auto">
              <a:xfrm>
                <a:off x="3244" y="1814"/>
                <a:ext cx="282" cy="94"/>
              </a:xfrm>
              <a:custGeom>
                <a:avLst/>
                <a:gdLst>
                  <a:gd name="T0" fmla="*/ 2 w 24"/>
                  <a:gd name="T1" fmla="*/ 8 h 8"/>
                  <a:gd name="T2" fmla="*/ 7 w 24"/>
                  <a:gd name="T3" fmla="*/ 7 h 8"/>
                  <a:gd name="T4" fmla="*/ 9 w 24"/>
                  <a:gd name="T5" fmla="*/ 7 h 8"/>
                  <a:gd name="T6" fmla="*/ 13 w 24"/>
                  <a:gd name="T7" fmla="*/ 6 h 8"/>
                  <a:gd name="T8" fmla="*/ 18 w 24"/>
                  <a:gd name="T9" fmla="*/ 5 h 8"/>
                  <a:gd name="T10" fmla="*/ 20 w 24"/>
                  <a:gd name="T11" fmla="*/ 4 h 8"/>
                  <a:gd name="T12" fmla="*/ 24 w 24"/>
                  <a:gd name="T13" fmla="*/ 2 h 8"/>
                  <a:gd name="T14" fmla="*/ 24 w 24"/>
                  <a:gd name="T15" fmla="*/ 1 h 8"/>
                  <a:gd name="T16" fmla="*/ 24 w 24"/>
                  <a:gd name="T17" fmla="*/ 1 h 8"/>
                  <a:gd name="T18" fmla="*/ 23 w 24"/>
                  <a:gd name="T19" fmla="*/ 1 h 8"/>
                  <a:gd name="T20" fmla="*/ 13 w 24"/>
                  <a:gd name="T21" fmla="*/ 1 h 8"/>
                  <a:gd name="T22" fmla="*/ 2 w 24"/>
                  <a:gd name="T23" fmla="*/ 0 h 8"/>
                  <a:gd name="T24" fmla="*/ 1 w 24"/>
                  <a:gd name="T25" fmla="*/ 1 h 8"/>
                  <a:gd name="T26" fmla="*/ 0 w 24"/>
                  <a:gd name="T27" fmla="*/ 6 h 8"/>
                  <a:gd name="T28" fmla="*/ 2 w 24"/>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sp>
            <p:nvSpPr>
              <p:cNvPr id="147596" name="Freeform 140"/>
              <p:cNvSpPr>
                <a:spLocks/>
              </p:cNvSpPr>
              <p:nvPr/>
            </p:nvSpPr>
            <p:spPr bwMode="auto">
              <a:xfrm>
                <a:off x="2080" y="1849"/>
                <a:ext cx="458" cy="129"/>
              </a:xfrm>
              <a:custGeom>
                <a:avLst/>
                <a:gdLst>
                  <a:gd name="T0" fmla="*/ 3 w 39"/>
                  <a:gd name="T1" fmla="*/ 6 h 11"/>
                  <a:gd name="T2" fmla="*/ 5 w 39"/>
                  <a:gd name="T3" fmla="*/ 7 h 11"/>
                  <a:gd name="T4" fmla="*/ 15 w 39"/>
                  <a:gd name="T5" fmla="*/ 11 h 11"/>
                  <a:gd name="T6" fmla="*/ 21 w 39"/>
                  <a:gd name="T7" fmla="*/ 10 h 11"/>
                  <a:gd name="T8" fmla="*/ 22 w 39"/>
                  <a:gd name="T9" fmla="*/ 9 h 11"/>
                  <a:gd name="T10" fmla="*/ 28 w 39"/>
                  <a:gd name="T11" fmla="*/ 7 h 11"/>
                  <a:gd name="T12" fmla="*/ 32 w 39"/>
                  <a:gd name="T13" fmla="*/ 5 h 11"/>
                  <a:gd name="T14" fmla="*/ 33 w 39"/>
                  <a:gd name="T15" fmla="*/ 5 h 11"/>
                  <a:gd name="T16" fmla="*/ 38 w 39"/>
                  <a:gd name="T17" fmla="*/ 3 h 11"/>
                  <a:gd name="T18" fmla="*/ 39 w 39"/>
                  <a:gd name="T19" fmla="*/ 3 h 11"/>
                  <a:gd name="T20" fmla="*/ 39 w 39"/>
                  <a:gd name="T21" fmla="*/ 3 h 11"/>
                  <a:gd name="T22" fmla="*/ 36 w 39"/>
                  <a:gd name="T23" fmla="*/ 3 h 11"/>
                  <a:gd name="T24" fmla="*/ 33 w 39"/>
                  <a:gd name="T25" fmla="*/ 3 h 11"/>
                  <a:gd name="T26" fmla="*/ 33 w 39"/>
                  <a:gd name="T27" fmla="*/ 3 h 11"/>
                  <a:gd name="T28" fmla="*/ 34 w 39"/>
                  <a:gd name="T29" fmla="*/ 1 h 11"/>
                  <a:gd name="T30" fmla="*/ 33 w 39"/>
                  <a:gd name="T31" fmla="*/ 0 h 11"/>
                  <a:gd name="T32" fmla="*/ 29 w 39"/>
                  <a:gd name="T33" fmla="*/ 2 h 11"/>
                  <a:gd name="T34" fmla="*/ 25 w 39"/>
                  <a:gd name="T35" fmla="*/ 2 h 11"/>
                  <a:gd name="T36" fmla="*/ 24 w 39"/>
                  <a:gd name="T37" fmla="*/ 2 h 11"/>
                  <a:gd name="T38" fmla="*/ 22 w 39"/>
                  <a:gd name="T39" fmla="*/ 3 h 11"/>
                  <a:gd name="T40" fmla="*/ 21 w 39"/>
                  <a:gd name="T41" fmla="*/ 3 h 11"/>
                  <a:gd name="T42" fmla="*/ 20 w 39"/>
                  <a:gd name="T43" fmla="*/ 3 h 11"/>
                  <a:gd name="T44" fmla="*/ 19 w 39"/>
                  <a:gd name="T45" fmla="*/ 3 h 11"/>
                  <a:gd name="T46" fmla="*/ 17 w 39"/>
                  <a:gd name="T47" fmla="*/ 3 h 11"/>
                  <a:gd name="T48" fmla="*/ 15 w 39"/>
                  <a:gd name="T49" fmla="*/ 4 h 11"/>
                  <a:gd name="T50" fmla="*/ 6 w 39"/>
                  <a:gd name="T51" fmla="*/ 2 h 11"/>
                  <a:gd name="T52" fmla="*/ 3 w 39"/>
                  <a:gd name="T53" fmla="*/ 1 h 11"/>
                  <a:gd name="T54" fmla="*/ 1 w 39"/>
                  <a:gd name="T55" fmla="*/ 2 h 11"/>
                  <a:gd name="T56" fmla="*/ 2 w 39"/>
                  <a:gd name="T57" fmla="*/ 4 h 11"/>
                  <a:gd name="T58" fmla="*/ 3 w 39"/>
                  <a:gd name="T5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86703" tIns="43352" rIns="86703" bIns="43352">
                <a:spAutoFit/>
              </a:bodyPr>
              <a:lstStyle/>
              <a:p>
                <a:endParaRPr lang="pl-PL"/>
              </a:p>
            </p:txBody>
          </p:sp>
        </p:grpSp>
      </p:grpSp>
    </p:spTree>
    <p:extLst>
      <p:ext uri="{BB962C8B-B14F-4D97-AF65-F5344CB8AC3E}">
        <p14:creationId xmlns:p14="http://schemas.microsoft.com/office/powerpoint/2010/main" val="147417196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47597"/>
                                        </p:tgtEl>
                                        <p:attrNameLst>
                                          <p:attrName>style.visibility</p:attrName>
                                        </p:attrNameLst>
                                      </p:cBhvr>
                                      <p:to>
                                        <p:strVal val="visible"/>
                                      </p:to>
                                    </p:set>
                                    <p:animEffect transition="in" filter="wipe(left)">
                                      <p:cBhvr>
                                        <p:cTn id="7" dur="500"/>
                                        <p:tgtEl>
                                          <p:spTgt spid="1475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altLang="pl-PL" dirty="0"/>
              <a:t>Signaling</a:t>
            </a:r>
          </a:p>
        </p:txBody>
      </p:sp>
      <p:sp>
        <p:nvSpPr>
          <p:cNvPr id="178179" name="Rectangle 3"/>
          <p:cNvSpPr>
            <a:spLocks noGrp="1" noChangeArrowheads="1"/>
          </p:cNvSpPr>
          <p:nvPr>
            <p:ph idx="1"/>
          </p:nvPr>
        </p:nvSpPr>
        <p:spPr/>
        <p:txBody>
          <a:bodyPr/>
          <a:lstStyle/>
          <a:p>
            <a:r>
              <a:rPr lang="en-US" altLang="pl-PL" dirty="0"/>
              <a:t>Signaling represents exchange of control messages related to connection set up. Signaling functions may also include exchange of network management messages. </a:t>
            </a:r>
          </a:p>
        </p:txBody>
      </p:sp>
    </p:spTree>
    <p:extLst>
      <p:ext uri="{BB962C8B-B14F-4D97-AF65-F5344CB8AC3E}">
        <p14:creationId xmlns:p14="http://schemas.microsoft.com/office/powerpoint/2010/main" val="23194903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animEffect transition="in" filter="wipe(left)">
                                      <p:cBhvr>
                                        <p:cTn id="7" dur="500"/>
                                        <p:tgtEl>
                                          <p:spTgt spid="1781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2515" name="Rectangle 3"/>
          <p:cNvSpPr>
            <a:spLocks noGrp="1" noChangeArrowheads="1"/>
          </p:cNvSpPr>
          <p:nvPr>
            <p:ph type="title"/>
          </p:nvPr>
        </p:nvSpPr>
        <p:spPr/>
        <p:txBody>
          <a:bodyPr/>
          <a:lstStyle/>
          <a:p>
            <a:r>
              <a:rPr lang="en-US" altLang="pl-PL"/>
              <a:t>Functional Areas of Signaling</a:t>
            </a:r>
          </a:p>
        </p:txBody>
      </p:sp>
      <p:sp>
        <p:nvSpPr>
          <p:cNvPr id="192514" name="Rectangle 2"/>
          <p:cNvSpPr>
            <a:spLocks noGrp="1" noChangeArrowheads="1"/>
          </p:cNvSpPr>
          <p:nvPr>
            <p:ph idx="1"/>
          </p:nvPr>
        </p:nvSpPr>
        <p:spPr>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r>
              <a:rPr lang="en-US" altLang="pl-PL" dirty="0"/>
              <a:t>Information exchange between end stations and switching nodes</a:t>
            </a:r>
          </a:p>
          <a:p>
            <a:r>
              <a:rPr lang="en-US" altLang="pl-PL" dirty="0"/>
              <a:t>Information exchange between switching nodes</a:t>
            </a:r>
          </a:p>
          <a:p>
            <a:pPr>
              <a:spcAft>
                <a:spcPct val="35000"/>
              </a:spcAft>
            </a:pPr>
            <a:r>
              <a:rPr lang="en-US" altLang="pl-PL" dirty="0"/>
              <a:t>Signaling within switching nodes</a:t>
            </a:r>
            <a:endParaRPr lang="en-US" altLang="pl-PL" sz="1200" dirty="0"/>
          </a:p>
        </p:txBody>
      </p:sp>
    </p:spTree>
    <p:extLst>
      <p:ext uri="{BB962C8B-B14F-4D97-AF65-F5344CB8AC3E}">
        <p14:creationId xmlns:p14="http://schemas.microsoft.com/office/powerpoint/2010/main" val="297950396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2514">
                                            <p:txEl>
                                              <p:pRg st="0" end="0"/>
                                            </p:txEl>
                                          </p:spTgt>
                                        </p:tgtEl>
                                        <p:attrNameLst>
                                          <p:attrName>style.visibility</p:attrName>
                                        </p:attrNameLst>
                                      </p:cBhvr>
                                      <p:to>
                                        <p:strVal val="visible"/>
                                      </p:to>
                                    </p:set>
                                    <p:animEffect transition="in" filter="wipe(left)">
                                      <p:cBhvr>
                                        <p:cTn id="7" dur="500"/>
                                        <p:tgtEl>
                                          <p:spTgt spid="19251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2514">
                                            <p:txEl>
                                              <p:pRg st="1" end="1"/>
                                            </p:txEl>
                                          </p:spTgt>
                                        </p:tgtEl>
                                        <p:attrNameLst>
                                          <p:attrName>style.visibility</p:attrName>
                                        </p:attrNameLst>
                                      </p:cBhvr>
                                      <p:to>
                                        <p:strVal val="visible"/>
                                      </p:to>
                                    </p:set>
                                    <p:animEffect transition="in" filter="wipe(left)">
                                      <p:cBhvr>
                                        <p:cTn id="12" dur="500"/>
                                        <p:tgtEl>
                                          <p:spTgt spid="19251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2514">
                                            <p:txEl>
                                              <p:pRg st="2" end="2"/>
                                            </p:txEl>
                                          </p:spTgt>
                                        </p:tgtEl>
                                        <p:attrNameLst>
                                          <p:attrName>style.visibility</p:attrName>
                                        </p:attrNameLst>
                                      </p:cBhvr>
                                      <p:to>
                                        <p:strVal val="visible"/>
                                      </p:to>
                                    </p:set>
                                    <p:animEffect transition="in" filter="wipe(left)">
                                      <p:cBhvr>
                                        <p:cTn id="17" dur="500"/>
                                        <p:tgtEl>
                                          <p:spTgt spid="1925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4"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62" name="Group 2"/>
          <p:cNvGrpSpPr>
            <a:grpSpLocks/>
          </p:cNvGrpSpPr>
          <p:nvPr/>
        </p:nvGrpSpPr>
        <p:grpSpPr bwMode="auto">
          <a:xfrm>
            <a:off x="914400" y="3076577"/>
            <a:ext cx="1608138" cy="763588"/>
            <a:chOff x="798" y="1938"/>
            <a:chExt cx="1098" cy="481"/>
          </a:xfrm>
        </p:grpSpPr>
        <p:sp>
          <p:nvSpPr>
            <p:cNvPr id="194563" name="Rectangle 3"/>
            <p:cNvSpPr>
              <a:spLocks noChangeArrowheads="1"/>
            </p:cNvSpPr>
            <p:nvPr/>
          </p:nvSpPr>
          <p:spPr bwMode="auto">
            <a:xfrm>
              <a:off x="798" y="1938"/>
              <a:ext cx="1098"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400">
                  <a:solidFill>
                    <a:srgbClr val="000000"/>
                  </a:solidFill>
                  <a:latin typeface="+mn-lt"/>
                </a:rPr>
                <a:t>Signaling</a:t>
              </a:r>
            </a:p>
          </p:txBody>
        </p:sp>
        <p:sp>
          <p:nvSpPr>
            <p:cNvPr id="194564" name="Rectangle 4"/>
            <p:cNvSpPr>
              <a:spLocks noChangeArrowheads="1"/>
            </p:cNvSpPr>
            <p:nvPr/>
          </p:nvSpPr>
          <p:spPr bwMode="auto">
            <a:xfrm>
              <a:off x="798" y="2130"/>
              <a:ext cx="697"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400">
                  <a:solidFill>
                    <a:srgbClr val="000000"/>
                  </a:solidFill>
                  <a:latin typeface="+mn-lt"/>
                </a:rPr>
                <a:t>types</a:t>
              </a:r>
            </a:p>
          </p:txBody>
        </p:sp>
      </p:grpSp>
      <p:grpSp>
        <p:nvGrpSpPr>
          <p:cNvPr id="194565" name="Group 5"/>
          <p:cNvGrpSpPr>
            <a:grpSpLocks/>
          </p:cNvGrpSpPr>
          <p:nvPr/>
        </p:nvGrpSpPr>
        <p:grpSpPr bwMode="auto">
          <a:xfrm>
            <a:off x="2938464" y="3073402"/>
            <a:ext cx="2036763" cy="763588"/>
            <a:chOff x="1851" y="1936"/>
            <a:chExt cx="1283" cy="481"/>
          </a:xfrm>
        </p:grpSpPr>
        <p:sp>
          <p:nvSpPr>
            <p:cNvPr id="194566" name="Rectangle 6"/>
            <p:cNvSpPr>
              <a:spLocks noChangeArrowheads="1"/>
            </p:cNvSpPr>
            <p:nvPr/>
          </p:nvSpPr>
          <p:spPr bwMode="auto">
            <a:xfrm>
              <a:off x="2166" y="1936"/>
              <a:ext cx="383"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400">
                  <a:solidFill>
                    <a:srgbClr val="000000"/>
                  </a:solidFill>
                  <a:latin typeface="+mn-lt"/>
                </a:rPr>
                <a:t>AC</a:t>
              </a:r>
            </a:p>
          </p:txBody>
        </p:sp>
        <p:sp>
          <p:nvSpPr>
            <p:cNvPr id="194567" name="Rectangle 7"/>
            <p:cNvSpPr>
              <a:spLocks noChangeArrowheads="1"/>
            </p:cNvSpPr>
            <p:nvPr/>
          </p:nvSpPr>
          <p:spPr bwMode="auto">
            <a:xfrm>
              <a:off x="2153" y="2128"/>
              <a:ext cx="981"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400">
                  <a:solidFill>
                    <a:srgbClr val="000000"/>
                  </a:solidFill>
                  <a:latin typeface="+mn-lt"/>
                </a:rPr>
                <a:t>signaling</a:t>
              </a:r>
            </a:p>
          </p:txBody>
        </p:sp>
        <p:sp>
          <p:nvSpPr>
            <p:cNvPr id="194568" name="Line 8"/>
            <p:cNvSpPr>
              <a:spLocks noChangeShapeType="1"/>
            </p:cNvSpPr>
            <p:nvPr/>
          </p:nvSpPr>
          <p:spPr bwMode="auto">
            <a:xfrm>
              <a:off x="1851" y="2197"/>
              <a:ext cx="31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4569" name="Group 9"/>
          <p:cNvGrpSpPr>
            <a:grpSpLocks/>
          </p:cNvGrpSpPr>
          <p:nvPr/>
        </p:nvGrpSpPr>
        <p:grpSpPr bwMode="auto">
          <a:xfrm>
            <a:off x="2938464" y="2105025"/>
            <a:ext cx="2036763" cy="1306513"/>
            <a:chOff x="1851" y="1326"/>
            <a:chExt cx="1283" cy="823"/>
          </a:xfrm>
        </p:grpSpPr>
        <p:grpSp>
          <p:nvGrpSpPr>
            <p:cNvPr id="194570" name="Group 10"/>
            <p:cNvGrpSpPr>
              <a:grpSpLocks/>
            </p:cNvGrpSpPr>
            <p:nvPr/>
          </p:nvGrpSpPr>
          <p:grpSpPr bwMode="auto">
            <a:xfrm>
              <a:off x="2153" y="1326"/>
              <a:ext cx="981" cy="489"/>
              <a:chOff x="2153" y="1326"/>
              <a:chExt cx="981" cy="489"/>
            </a:xfrm>
          </p:grpSpPr>
          <p:sp>
            <p:nvSpPr>
              <p:cNvPr id="194571" name="Rectangle 11"/>
              <p:cNvSpPr>
                <a:spLocks noChangeArrowheads="1"/>
              </p:cNvSpPr>
              <p:nvPr/>
            </p:nvSpPr>
            <p:spPr bwMode="auto">
              <a:xfrm>
                <a:off x="2153" y="1326"/>
                <a:ext cx="400"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400">
                    <a:solidFill>
                      <a:srgbClr val="000000"/>
                    </a:solidFill>
                    <a:latin typeface="+mn-lt"/>
                  </a:rPr>
                  <a:t>DC</a:t>
                </a:r>
              </a:p>
            </p:txBody>
          </p:sp>
          <p:sp>
            <p:nvSpPr>
              <p:cNvPr id="194572" name="Rectangle 12"/>
              <p:cNvSpPr>
                <a:spLocks noChangeArrowheads="1"/>
              </p:cNvSpPr>
              <p:nvPr/>
            </p:nvSpPr>
            <p:spPr bwMode="auto">
              <a:xfrm>
                <a:off x="2153" y="1526"/>
                <a:ext cx="981"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400">
                    <a:solidFill>
                      <a:srgbClr val="000000"/>
                    </a:solidFill>
                    <a:latin typeface="+mn-lt"/>
                  </a:rPr>
                  <a:t>signaling</a:t>
                </a:r>
              </a:p>
            </p:txBody>
          </p:sp>
        </p:grpSp>
        <p:sp>
          <p:nvSpPr>
            <p:cNvPr id="194573" name="Line 13"/>
            <p:cNvSpPr>
              <a:spLocks noChangeShapeType="1"/>
            </p:cNvSpPr>
            <p:nvPr/>
          </p:nvSpPr>
          <p:spPr bwMode="auto">
            <a:xfrm flipV="1">
              <a:off x="1851" y="1575"/>
              <a:ext cx="310" cy="57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4574" name="Group 14"/>
          <p:cNvGrpSpPr>
            <a:grpSpLocks/>
          </p:cNvGrpSpPr>
          <p:nvPr/>
        </p:nvGrpSpPr>
        <p:grpSpPr bwMode="auto">
          <a:xfrm>
            <a:off x="2938464" y="3563938"/>
            <a:ext cx="2036763" cy="1649412"/>
            <a:chOff x="1851" y="2245"/>
            <a:chExt cx="1283" cy="1039"/>
          </a:xfrm>
        </p:grpSpPr>
        <p:sp>
          <p:nvSpPr>
            <p:cNvPr id="194575" name="Rectangle 15"/>
            <p:cNvSpPr>
              <a:spLocks noChangeArrowheads="1"/>
            </p:cNvSpPr>
            <p:nvPr/>
          </p:nvSpPr>
          <p:spPr bwMode="auto">
            <a:xfrm>
              <a:off x="2153" y="2762"/>
              <a:ext cx="981" cy="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400">
                  <a:solidFill>
                    <a:srgbClr val="000000"/>
                  </a:solidFill>
                  <a:latin typeface="+mn-lt"/>
                </a:rPr>
                <a:t>Digital</a:t>
              </a:r>
            </a:p>
            <a:p>
              <a:pPr eaLnBrk="0" hangingPunct="0"/>
              <a:r>
                <a:rPr lang="en-US" altLang="pl-PL" sz="2400">
                  <a:solidFill>
                    <a:srgbClr val="000000"/>
                  </a:solidFill>
                  <a:latin typeface="+mn-lt"/>
                </a:rPr>
                <a:t>signaling</a:t>
              </a:r>
            </a:p>
          </p:txBody>
        </p:sp>
        <p:sp>
          <p:nvSpPr>
            <p:cNvPr id="194576" name="Line 16"/>
            <p:cNvSpPr>
              <a:spLocks noChangeShapeType="1"/>
            </p:cNvSpPr>
            <p:nvPr/>
          </p:nvSpPr>
          <p:spPr bwMode="auto">
            <a:xfrm>
              <a:off x="1851" y="2245"/>
              <a:ext cx="310" cy="62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4577" name="Group 17"/>
          <p:cNvGrpSpPr>
            <a:grpSpLocks/>
          </p:cNvGrpSpPr>
          <p:nvPr/>
        </p:nvGrpSpPr>
        <p:grpSpPr bwMode="auto">
          <a:xfrm>
            <a:off x="5616575" y="3548067"/>
            <a:ext cx="2546350" cy="458788"/>
            <a:chOff x="3538" y="2235"/>
            <a:chExt cx="1604" cy="289"/>
          </a:xfrm>
        </p:grpSpPr>
        <p:sp>
          <p:nvSpPr>
            <p:cNvPr id="194578" name="Rectangle 18"/>
            <p:cNvSpPr>
              <a:spLocks noChangeArrowheads="1"/>
            </p:cNvSpPr>
            <p:nvPr/>
          </p:nvSpPr>
          <p:spPr bwMode="auto">
            <a:xfrm>
              <a:off x="3839" y="2235"/>
              <a:ext cx="1303"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400">
                  <a:solidFill>
                    <a:srgbClr val="000000"/>
                  </a:solidFill>
                  <a:latin typeface="+mn-lt"/>
                </a:rPr>
                <a:t>Out-of-band</a:t>
              </a:r>
            </a:p>
          </p:txBody>
        </p:sp>
        <p:sp>
          <p:nvSpPr>
            <p:cNvPr id="194579" name="Line 19"/>
            <p:cNvSpPr>
              <a:spLocks noChangeShapeType="1"/>
            </p:cNvSpPr>
            <p:nvPr/>
          </p:nvSpPr>
          <p:spPr bwMode="auto">
            <a:xfrm>
              <a:off x="3538" y="2245"/>
              <a:ext cx="309" cy="12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4580" name="Group 20"/>
          <p:cNvGrpSpPr>
            <a:grpSpLocks/>
          </p:cNvGrpSpPr>
          <p:nvPr/>
        </p:nvGrpSpPr>
        <p:grpSpPr bwMode="auto">
          <a:xfrm>
            <a:off x="4800600" y="4079875"/>
            <a:ext cx="2381250" cy="471488"/>
            <a:chOff x="3024" y="2570"/>
            <a:chExt cx="1500" cy="297"/>
          </a:xfrm>
        </p:grpSpPr>
        <p:sp>
          <p:nvSpPr>
            <p:cNvPr id="194581" name="Rectangle 21"/>
            <p:cNvSpPr>
              <a:spLocks noChangeArrowheads="1"/>
            </p:cNvSpPr>
            <p:nvPr/>
          </p:nvSpPr>
          <p:spPr bwMode="auto">
            <a:xfrm>
              <a:off x="3767" y="2570"/>
              <a:ext cx="757"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400">
                  <a:solidFill>
                    <a:srgbClr val="000000"/>
                  </a:solidFill>
                  <a:latin typeface="+mn-lt"/>
                </a:rPr>
                <a:t>In-slot</a:t>
              </a:r>
            </a:p>
          </p:txBody>
        </p:sp>
        <p:sp>
          <p:nvSpPr>
            <p:cNvPr id="194582" name="Line 22"/>
            <p:cNvSpPr>
              <a:spLocks noChangeShapeType="1"/>
            </p:cNvSpPr>
            <p:nvPr/>
          </p:nvSpPr>
          <p:spPr bwMode="auto">
            <a:xfrm flipV="1">
              <a:off x="3024" y="2723"/>
              <a:ext cx="751"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4583" name="Group 23"/>
          <p:cNvGrpSpPr>
            <a:grpSpLocks/>
          </p:cNvGrpSpPr>
          <p:nvPr/>
        </p:nvGrpSpPr>
        <p:grpSpPr bwMode="auto">
          <a:xfrm>
            <a:off x="4800600" y="4611693"/>
            <a:ext cx="3040063" cy="458788"/>
            <a:chOff x="3024" y="2905"/>
            <a:chExt cx="1915" cy="289"/>
          </a:xfrm>
        </p:grpSpPr>
        <p:sp>
          <p:nvSpPr>
            <p:cNvPr id="194584" name="Rectangle 24"/>
            <p:cNvSpPr>
              <a:spLocks noChangeArrowheads="1"/>
            </p:cNvSpPr>
            <p:nvPr/>
          </p:nvSpPr>
          <p:spPr bwMode="auto">
            <a:xfrm>
              <a:off x="3768" y="2905"/>
              <a:ext cx="1171"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400">
                  <a:solidFill>
                    <a:srgbClr val="000000"/>
                  </a:solidFill>
                  <a:latin typeface="+mn-lt"/>
                </a:rPr>
                <a:t>Out-of-slot</a:t>
              </a:r>
            </a:p>
          </p:txBody>
        </p:sp>
        <p:sp>
          <p:nvSpPr>
            <p:cNvPr id="194585" name="Line 25"/>
            <p:cNvSpPr>
              <a:spLocks noChangeShapeType="1"/>
            </p:cNvSpPr>
            <p:nvPr/>
          </p:nvSpPr>
          <p:spPr bwMode="auto">
            <a:xfrm>
              <a:off x="3024" y="2963"/>
              <a:ext cx="751" cy="95"/>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4586" name="Group 26"/>
          <p:cNvGrpSpPr>
            <a:grpSpLocks/>
          </p:cNvGrpSpPr>
          <p:nvPr/>
        </p:nvGrpSpPr>
        <p:grpSpPr bwMode="auto">
          <a:xfrm>
            <a:off x="5616576" y="2941638"/>
            <a:ext cx="1890713" cy="469900"/>
            <a:chOff x="3538" y="1853"/>
            <a:chExt cx="1191" cy="296"/>
          </a:xfrm>
        </p:grpSpPr>
        <p:sp>
          <p:nvSpPr>
            <p:cNvPr id="194587" name="Rectangle 27"/>
            <p:cNvSpPr>
              <a:spLocks noChangeArrowheads="1"/>
            </p:cNvSpPr>
            <p:nvPr/>
          </p:nvSpPr>
          <p:spPr bwMode="auto">
            <a:xfrm>
              <a:off x="3839" y="1853"/>
              <a:ext cx="890"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2400">
                  <a:solidFill>
                    <a:srgbClr val="000000"/>
                  </a:solidFill>
                  <a:latin typeface="+mn-lt"/>
                </a:rPr>
                <a:t>In-band</a:t>
              </a:r>
            </a:p>
          </p:txBody>
        </p:sp>
        <p:sp>
          <p:nvSpPr>
            <p:cNvPr id="194588" name="Line 28"/>
            <p:cNvSpPr>
              <a:spLocks noChangeShapeType="1"/>
            </p:cNvSpPr>
            <p:nvPr/>
          </p:nvSpPr>
          <p:spPr bwMode="auto">
            <a:xfrm flipV="1">
              <a:off x="3538" y="2006"/>
              <a:ext cx="309" cy="14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94589" name="Rectangle 29"/>
          <p:cNvSpPr>
            <a:spLocks noGrp="1" noChangeArrowheads="1"/>
          </p:cNvSpPr>
          <p:nvPr>
            <p:ph type="title"/>
          </p:nvPr>
        </p:nvSpPr>
        <p:spPr/>
        <p:txBody>
          <a:bodyPr/>
          <a:lstStyle/>
          <a:p>
            <a:r>
              <a:rPr lang="en-US" altLang="pl-PL" sz="2400" dirty="0"/>
              <a:t>Signaling Types: </a:t>
            </a:r>
            <a:br>
              <a:rPr lang="en-US" altLang="pl-PL" sz="2400" dirty="0"/>
            </a:br>
            <a:r>
              <a:rPr lang="en-US" altLang="pl-PL" sz="2400" dirty="0"/>
              <a:t>Physical Implementation</a:t>
            </a:r>
          </a:p>
        </p:txBody>
      </p:sp>
    </p:spTree>
    <p:extLst>
      <p:ext uri="{BB962C8B-B14F-4D97-AF65-F5344CB8AC3E}">
        <p14:creationId xmlns:p14="http://schemas.microsoft.com/office/powerpoint/2010/main" val="116354767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94562"/>
                                        </p:tgtEl>
                                        <p:attrNameLst>
                                          <p:attrName>style.visibility</p:attrName>
                                        </p:attrNameLst>
                                      </p:cBhvr>
                                      <p:to>
                                        <p:strVal val="visible"/>
                                      </p:to>
                                    </p:set>
                                    <p:animEffect transition="in" filter="wipe(left)">
                                      <p:cBhvr>
                                        <p:cTn id="7" dur="500"/>
                                        <p:tgtEl>
                                          <p:spTgt spid="1945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94569"/>
                                        </p:tgtEl>
                                        <p:attrNameLst>
                                          <p:attrName>style.visibility</p:attrName>
                                        </p:attrNameLst>
                                      </p:cBhvr>
                                      <p:to>
                                        <p:strVal val="visible"/>
                                      </p:to>
                                    </p:set>
                                    <p:animEffect transition="in" filter="wipe(left)">
                                      <p:cBhvr>
                                        <p:cTn id="12" dur="500"/>
                                        <p:tgtEl>
                                          <p:spTgt spid="19456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94565"/>
                                        </p:tgtEl>
                                        <p:attrNameLst>
                                          <p:attrName>style.visibility</p:attrName>
                                        </p:attrNameLst>
                                      </p:cBhvr>
                                      <p:to>
                                        <p:strVal val="visible"/>
                                      </p:to>
                                    </p:set>
                                    <p:animEffect transition="in" filter="wipe(left)">
                                      <p:cBhvr>
                                        <p:cTn id="17" dur="500"/>
                                        <p:tgtEl>
                                          <p:spTgt spid="19456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94586"/>
                                        </p:tgtEl>
                                        <p:attrNameLst>
                                          <p:attrName>style.visibility</p:attrName>
                                        </p:attrNameLst>
                                      </p:cBhvr>
                                      <p:to>
                                        <p:strVal val="visible"/>
                                      </p:to>
                                    </p:set>
                                    <p:animEffect transition="in" filter="wipe(left)">
                                      <p:cBhvr>
                                        <p:cTn id="22" dur="500"/>
                                        <p:tgtEl>
                                          <p:spTgt spid="19458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194577"/>
                                        </p:tgtEl>
                                        <p:attrNameLst>
                                          <p:attrName>style.visibility</p:attrName>
                                        </p:attrNameLst>
                                      </p:cBhvr>
                                      <p:to>
                                        <p:strVal val="visible"/>
                                      </p:to>
                                    </p:set>
                                    <p:animEffect transition="in" filter="wipe(left)">
                                      <p:cBhvr>
                                        <p:cTn id="27" dur="500"/>
                                        <p:tgtEl>
                                          <p:spTgt spid="19457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94574"/>
                                        </p:tgtEl>
                                        <p:attrNameLst>
                                          <p:attrName>style.visibility</p:attrName>
                                        </p:attrNameLst>
                                      </p:cBhvr>
                                      <p:to>
                                        <p:strVal val="visible"/>
                                      </p:to>
                                    </p:set>
                                    <p:animEffect transition="in" filter="wipe(left)">
                                      <p:cBhvr>
                                        <p:cTn id="32" dur="500"/>
                                        <p:tgtEl>
                                          <p:spTgt spid="19457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194580"/>
                                        </p:tgtEl>
                                        <p:attrNameLst>
                                          <p:attrName>style.visibility</p:attrName>
                                        </p:attrNameLst>
                                      </p:cBhvr>
                                      <p:to>
                                        <p:strVal val="visible"/>
                                      </p:to>
                                    </p:set>
                                    <p:animEffect transition="in" filter="wipe(left)">
                                      <p:cBhvr>
                                        <p:cTn id="37" dur="500"/>
                                        <p:tgtEl>
                                          <p:spTgt spid="19458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194583"/>
                                        </p:tgtEl>
                                        <p:attrNameLst>
                                          <p:attrName>style.visibility</p:attrName>
                                        </p:attrNameLst>
                                      </p:cBhvr>
                                      <p:to>
                                        <p:strVal val="visible"/>
                                      </p:to>
                                    </p:set>
                                    <p:animEffect transition="in" filter="wipe(left)">
                                      <p:cBhvr>
                                        <p:cTn id="42" dur="500"/>
                                        <p:tgtEl>
                                          <p:spTgt spid="194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6610" name="Group 2"/>
          <p:cNvGrpSpPr>
            <a:grpSpLocks/>
          </p:cNvGrpSpPr>
          <p:nvPr/>
        </p:nvGrpSpPr>
        <p:grpSpPr bwMode="auto">
          <a:xfrm>
            <a:off x="1687513" y="2165350"/>
            <a:ext cx="5205412" cy="1143000"/>
            <a:chOff x="1063" y="1364"/>
            <a:chExt cx="3279" cy="720"/>
          </a:xfrm>
        </p:grpSpPr>
        <p:sp>
          <p:nvSpPr>
            <p:cNvPr id="196611" name="Line 3"/>
            <p:cNvSpPr>
              <a:spLocks noChangeShapeType="1"/>
            </p:cNvSpPr>
            <p:nvPr/>
          </p:nvSpPr>
          <p:spPr bwMode="auto">
            <a:xfrm>
              <a:off x="1063" y="1364"/>
              <a:ext cx="1197"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12" name="Line 4"/>
            <p:cNvSpPr>
              <a:spLocks noChangeShapeType="1"/>
            </p:cNvSpPr>
            <p:nvPr/>
          </p:nvSpPr>
          <p:spPr bwMode="auto">
            <a:xfrm>
              <a:off x="1063" y="2084"/>
              <a:ext cx="1152"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13" name="Line 5"/>
            <p:cNvSpPr>
              <a:spLocks noChangeShapeType="1"/>
            </p:cNvSpPr>
            <p:nvPr/>
          </p:nvSpPr>
          <p:spPr bwMode="auto">
            <a:xfrm>
              <a:off x="3057" y="1364"/>
              <a:ext cx="1285"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14" name="Line 6"/>
            <p:cNvSpPr>
              <a:spLocks noChangeShapeType="1"/>
            </p:cNvSpPr>
            <p:nvPr/>
          </p:nvSpPr>
          <p:spPr bwMode="auto">
            <a:xfrm>
              <a:off x="3057" y="1604"/>
              <a:ext cx="1285"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15" name="Line 7"/>
            <p:cNvSpPr>
              <a:spLocks noChangeShapeType="1"/>
            </p:cNvSpPr>
            <p:nvPr/>
          </p:nvSpPr>
          <p:spPr bwMode="auto">
            <a:xfrm>
              <a:off x="3057" y="1844"/>
              <a:ext cx="1285"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16" name="Line 8"/>
            <p:cNvSpPr>
              <a:spLocks noChangeShapeType="1"/>
            </p:cNvSpPr>
            <p:nvPr/>
          </p:nvSpPr>
          <p:spPr bwMode="auto">
            <a:xfrm>
              <a:off x="3057" y="2084"/>
              <a:ext cx="1285"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6617" name="Group 9"/>
          <p:cNvGrpSpPr>
            <a:grpSpLocks/>
          </p:cNvGrpSpPr>
          <p:nvPr/>
        </p:nvGrpSpPr>
        <p:grpSpPr bwMode="auto">
          <a:xfrm>
            <a:off x="1617663" y="6083308"/>
            <a:ext cx="2644060" cy="366713"/>
            <a:chOff x="1104" y="3572"/>
            <a:chExt cx="1805" cy="231"/>
          </a:xfrm>
        </p:grpSpPr>
        <p:sp>
          <p:nvSpPr>
            <p:cNvPr id="196618" name="Line 10"/>
            <p:cNvSpPr>
              <a:spLocks noChangeShapeType="1"/>
            </p:cNvSpPr>
            <p:nvPr/>
          </p:nvSpPr>
          <p:spPr bwMode="auto">
            <a:xfrm>
              <a:off x="1104" y="3696"/>
              <a:ext cx="62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19" name="Rectangle 11"/>
            <p:cNvSpPr>
              <a:spLocks noChangeArrowheads="1"/>
            </p:cNvSpPr>
            <p:nvPr/>
          </p:nvSpPr>
          <p:spPr bwMode="auto">
            <a:xfrm>
              <a:off x="2089" y="3572"/>
              <a:ext cx="8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User line</a:t>
              </a:r>
            </a:p>
          </p:txBody>
        </p:sp>
      </p:grpSp>
      <p:grpSp>
        <p:nvGrpSpPr>
          <p:cNvPr id="196620" name="Group 12"/>
          <p:cNvGrpSpPr>
            <a:grpSpLocks/>
          </p:cNvGrpSpPr>
          <p:nvPr/>
        </p:nvGrpSpPr>
        <p:grpSpPr bwMode="auto">
          <a:xfrm>
            <a:off x="4994275" y="6083308"/>
            <a:ext cx="3299483" cy="366713"/>
            <a:chOff x="3408" y="3572"/>
            <a:chExt cx="2250" cy="231"/>
          </a:xfrm>
        </p:grpSpPr>
        <p:sp>
          <p:nvSpPr>
            <p:cNvPr id="196621" name="Line 13"/>
            <p:cNvSpPr>
              <a:spLocks noChangeShapeType="1"/>
            </p:cNvSpPr>
            <p:nvPr/>
          </p:nvSpPr>
          <p:spPr bwMode="auto">
            <a:xfrm>
              <a:off x="3408" y="3696"/>
              <a:ext cx="624"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22" name="Rectangle 14"/>
            <p:cNvSpPr>
              <a:spLocks noChangeArrowheads="1"/>
            </p:cNvSpPr>
            <p:nvPr/>
          </p:nvSpPr>
          <p:spPr bwMode="auto">
            <a:xfrm>
              <a:off x="4137" y="3572"/>
              <a:ext cx="152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Signaling channel</a:t>
              </a:r>
            </a:p>
          </p:txBody>
        </p:sp>
      </p:grpSp>
      <p:grpSp>
        <p:nvGrpSpPr>
          <p:cNvPr id="196623" name="Group 15"/>
          <p:cNvGrpSpPr>
            <a:grpSpLocks/>
          </p:cNvGrpSpPr>
          <p:nvPr/>
        </p:nvGrpSpPr>
        <p:grpSpPr bwMode="auto">
          <a:xfrm>
            <a:off x="1687513" y="4679950"/>
            <a:ext cx="5275262" cy="1143000"/>
            <a:chOff x="1063" y="2948"/>
            <a:chExt cx="3323" cy="720"/>
          </a:xfrm>
        </p:grpSpPr>
        <p:sp>
          <p:nvSpPr>
            <p:cNvPr id="196624" name="Line 16"/>
            <p:cNvSpPr>
              <a:spLocks noChangeShapeType="1"/>
            </p:cNvSpPr>
            <p:nvPr/>
          </p:nvSpPr>
          <p:spPr bwMode="auto">
            <a:xfrm>
              <a:off x="1063" y="2948"/>
              <a:ext cx="1197"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25" name="Line 17"/>
            <p:cNvSpPr>
              <a:spLocks noChangeShapeType="1"/>
            </p:cNvSpPr>
            <p:nvPr/>
          </p:nvSpPr>
          <p:spPr bwMode="auto">
            <a:xfrm>
              <a:off x="1063" y="3668"/>
              <a:ext cx="1197"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26" name="Line 18"/>
            <p:cNvSpPr>
              <a:spLocks noChangeShapeType="1"/>
            </p:cNvSpPr>
            <p:nvPr/>
          </p:nvSpPr>
          <p:spPr bwMode="auto">
            <a:xfrm>
              <a:off x="3102" y="3668"/>
              <a:ext cx="1284"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6627" name="Group 19"/>
          <p:cNvGrpSpPr>
            <a:grpSpLocks/>
          </p:cNvGrpSpPr>
          <p:nvPr/>
        </p:nvGrpSpPr>
        <p:grpSpPr bwMode="auto">
          <a:xfrm>
            <a:off x="701676" y="1511300"/>
            <a:ext cx="7504113" cy="2000250"/>
            <a:chOff x="442" y="952"/>
            <a:chExt cx="4727" cy="1260"/>
          </a:xfrm>
        </p:grpSpPr>
        <p:sp>
          <p:nvSpPr>
            <p:cNvPr id="196628" name="Line 20"/>
            <p:cNvSpPr>
              <a:spLocks noChangeShapeType="1"/>
            </p:cNvSpPr>
            <p:nvPr/>
          </p:nvSpPr>
          <p:spPr bwMode="auto">
            <a:xfrm>
              <a:off x="1063" y="1316"/>
              <a:ext cx="115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29" name="Line 21"/>
            <p:cNvSpPr>
              <a:spLocks noChangeShapeType="1"/>
            </p:cNvSpPr>
            <p:nvPr/>
          </p:nvSpPr>
          <p:spPr bwMode="auto">
            <a:xfrm>
              <a:off x="1019" y="2036"/>
              <a:ext cx="119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30" name="Line 22"/>
            <p:cNvSpPr>
              <a:spLocks noChangeShapeType="1"/>
            </p:cNvSpPr>
            <p:nvPr/>
          </p:nvSpPr>
          <p:spPr bwMode="auto">
            <a:xfrm>
              <a:off x="3057" y="1316"/>
              <a:ext cx="128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31" name="Line 23"/>
            <p:cNvSpPr>
              <a:spLocks noChangeShapeType="1"/>
            </p:cNvSpPr>
            <p:nvPr/>
          </p:nvSpPr>
          <p:spPr bwMode="auto">
            <a:xfrm>
              <a:off x="3057" y="1556"/>
              <a:ext cx="128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32" name="Line 24"/>
            <p:cNvSpPr>
              <a:spLocks noChangeShapeType="1"/>
            </p:cNvSpPr>
            <p:nvPr/>
          </p:nvSpPr>
          <p:spPr bwMode="auto">
            <a:xfrm>
              <a:off x="3057" y="1796"/>
              <a:ext cx="128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33" name="Line 25"/>
            <p:cNvSpPr>
              <a:spLocks noChangeShapeType="1"/>
            </p:cNvSpPr>
            <p:nvPr/>
          </p:nvSpPr>
          <p:spPr bwMode="auto">
            <a:xfrm>
              <a:off x="3057" y="2036"/>
              <a:ext cx="128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34" name="Rectangle 26"/>
            <p:cNvSpPr>
              <a:spLocks noChangeArrowheads="1"/>
            </p:cNvSpPr>
            <p:nvPr/>
          </p:nvSpPr>
          <p:spPr bwMode="auto">
            <a:xfrm>
              <a:off x="4357" y="1236"/>
              <a:ext cx="812" cy="976"/>
            </a:xfrm>
            <a:prstGeom prst="rect">
              <a:avLst/>
            </a:prstGeom>
            <a:solidFill>
              <a:schemeClr val="bg1"/>
            </a:solidFill>
            <a:ln w="50800">
              <a:solidFill>
                <a:schemeClr val="tx1"/>
              </a:solidFill>
              <a:miter lim="800000"/>
              <a:headEnd/>
              <a:tailEnd/>
            </a:ln>
            <a:effectLst>
              <a:outerShdw dist="107763" dir="2700000" algn="ctr" rotWithShape="0">
                <a:schemeClr val="bg2"/>
              </a:outerShdw>
            </a:effectLst>
          </p:spPr>
          <p:txBody>
            <a:bodyPr wrap="none" anchor="ctr"/>
            <a:lstStyle/>
            <a:p>
              <a:endParaRPr lang="pl-PL">
                <a:latin typeface="+mn-lt"/>
              </a:endParaRPr>
            </a:p>
          </p:txBody>
        </p:sp>
        <p:sp>
          <p:nvSpPr>
            <p:cNvPr id="196635" name="Rectangle 27"/>
            <p:cNvSpPr>
              <a:spLocks noChangeArrowheads="1"/>
            </p:cNvSpPr>
            <p:nvPr/>
          </p:nvSpPr>
          <p:spPr bwMode="auto">
            <a:xfrm>
              <a:off x="2230" y="1236"/>
              <a:ext cx="812" cy="976"/>
            </a:xfrm>
            <a:prstGeom prst="rect">
              <a:avLst/>
            </a:prstGeom>
            <a:solidFill>
              <a:schemeClr val="bg1"/>
            </a:solidFill>
            <a:ln w="50800">
              <a:solidFill>
                <a:schemeClr val="tx1"/>
              </a:solidFill>
              <a:miter lim="800000"/>
              <a:headEnd/>
              <a:tailEnd/>
            </a:ln>
            <a:effectLst>
              <a:outerShdw dist="107763" dir="2700000" algn="ctr" rotWithShape="0">
                <a:schemeClr val="bg2"/>
              </a:outerShdw>
            </a:effectLst>
          </p:spPr>
          <p:txBody>
            <a:bodyPr wrap="none" anchor="ctr"/>
            <a:lstStyle/>
            <a:p>
              <a:endParaRPr lang="pl-PL">
                <a:latin typeface="+mn-lt"/>
              </a:endParaRPr>
            </a:p>
          </p:txBody>
        </p:sp>
        <p:sp>
          <p:nvSpPr>
            <p:cNvPr id="196636" name="Rectangle 28"/>
            <p:cNvSpPr>
              <a:spLocks noChangeArrowheads="1"/>
            </p:cNvSpPr>
            <p:nvPr/>
          </p:nvSpPr>
          <p:spPr bwMode="auto">
            <a:xfrm>
              <a:off x="2373" y="1528"/>
              <a:ext cx="535"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Office</a:t>
              </a:r>
              <a:br>
                <a:rPr lang="en-US" altLang="pl-PL">
                  <a:latin typeface="+mn-lt"/>
                </a:rPr>
              </a:br>
              <a:r>
                <a:rPr lang="en-US" altLang="pl-PL">
                  <a:latin typeface="+mn-lt"/>
                </a:rPr>
                <a:t>A</a:t>
              </a:r>
            </a:p>
          </p:txBody>
        </p:sp>
        <p:sp>
          <p:nvSpPr>
            <p:cNvPr id="196637" name="Rectangle 29"/>
            <p:cNvSpPr>
              <a:spLocks noChangeArrowheads="1"/>
            </p:cNvSpPr>
            <p:nvPr/>
          </p:nvSpPr>
          <p:spPr bwMode="auto">
            <a:xfrm>
              <a:off x="4500" y="1528"/>
              <a:ext cx="535"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Office</a:t>
              </a:r>
              <a:br>
                <a:rPr lang="en-US" altLang="pl-PL">
                  <a:latin typeface="+mn-lt"/>
                </a:rPr>
              </a:br>
              <a:r>
                <a:rPr lang="en-US" altLang="pl-PL">
                  <a:latin typeface="+mn-lt"/>
                </a:rPr>
                <a:t>B</a:t>
              </a:r>
            </a:p>
          </p:txBody>
        </p:sp>
        <p:sp>
          <p:nvSpPr>
            <p:cNvPr id="196638" name="Oval 30"/>
            <p:cNvSpPr>
              <a:spLocks noChangeArrowheads="1"/>
            </p:cNvSpPr>
            <p:nvPr/>
          </p:nvSpPr>
          <p:spPr bwMode="auto">
            <a:xfrm>
              <a:off x="901" y="1284"/>
              <a:ext cx="148" cy="160"/>
            </a:xfrm>
            <a:prstGeom prst="ellipse">
              <a:avLst/>
            </a:prstGeom>
            <a:solidFill>
              <a:schemeClr val="bg1"/>
            </a:solidFill>
            <a:ln w="50800">
              <a:solidFill>
                <a:schemeClr val="tx1"/>
              </a:solidFill>
              <a:round/>
              <a:headEnd/>
              <a:tailEnd/>
            </a:ln>
            <a:effectLst>
              <a:outerShdw dist="107763" dir="2700000" algn="ctr" rotWithShape="0">
                <a:schemeClr val="bg2"/>
              </a:outerShdw>
            </a:effectLst>
          </p:spPr>
          <p:txBody>
            <a:bodyPr wrap="none" anchor="ctr"/>
            <a:lstStyle/>
            <a:p>
              <a:endParaRPr lang="pl-PL">
                <a:latin typeface="+mn-lt"/>
              </a:endParaRPr>
            </a:p>
          </p:txBody>
        </p:sp>
        <p:sp>
          <p:nvSpPr>
            <p:cNvPr id="196639" name="Oval 31"/>
            <p:cNvSpPr>
              <a:spLocks noChangeArrowheads="1"/>
            </p:cNvSpPr>
            <p:nvPr/>
          </p:nvSpPr>
          <p:spPr bwMode="auto">
            <a:xfrm>
              <a:off x="901" y="2004"/>
              <a:ext cx="148" cy="160"/>
            </a:xfrm>
            <a:prstGeom prst="ellipse">
              <a:avLst/>
            </a:prstGeom>
            <a:solidFill>
              <a:schemeClr val="bg1"/>
            </a:solidFill>
            <a:ln w="50800">
              <a:solidFill>
                <a:schemeClr val="tx1"/>
              </a:solidFill>
              <a:round/>
              <a:headEnd/>
              <a:tailEnd/>
            </a:ln>
            <a:effectLst>
              <a:outerShdw dist="107763" dir="2700000" algn="ctr" rotWithShape="0">
                <a:schemeClr val="bg2"/>
              </a:outerShdw>
            </a:effectLst>
          </p:spPr>
          <p:txBody>
            <a:bodyPr wrap="none" anchor="ctr"/>
            <a:lstStyle/>
            <a:p>
              <a:endParaRPr lang="pl-PL">
                <a:latin typeface="+mn-lt"/>
              </a:endParaRPr>
            </a:p>
          </p:txBody>
        </p:sp>
        <p:sp>
          <p:nvSpPr>
            <p:cNvPr id="196640" name="Rectangle 32"/>
            <p:cNvSpPr>
              <a:spLocks noChangeArrowheads="1"/>
            </p:cNvSpPr>
            <p:nvPr/>
          </p:nvSpPr>
          <p:spPr bwMode="auto">
            <a:xfrm>
              <a:off x="442" y="1576"/>
              <a:ext cx="8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Customers</a:t>
              </a:r>
            </a:p>
          </p:txBody>
        </p:sp>
        <p:sp>
          <p:nvSpPr>
            <p:cNvPr id="196641" name="Rectangle 33"/>
            <p:cNvSpPr>
              <a:spLocks noChangeArrowheads="1"/>
            </p:cNvSpPr>
            <p:nvPr/>
          </p:nvSpPr>
          <p:spPr bwMode="auto">
            <a:xfrm>
              <a:off x="878" y="952"/>
              <a:ext cx="22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Channel associated signaling</a:t>
              </a:r>
            </a:p>
          </p:txBody>
        </p:sp>
      </p:grpSp>
      <p:grpSp>
        <p:nvGrpSpPr>
          <p:cNvPr id="196642" name="Group 34"/>
          <p:cNvGrpSpPr>
            <a:grpSpLocks/>
          </p:cNvGrpSpPr>
          <p:nvPr/>
        </p:nvGrpSpPr>
        <p:grpSpPr bwMode="auto">
          <a:xfrm>
            <a:off x="630238" y="3873500"/>
            <a:ext cx="7646988" cy="2000250"/>
            <a:chOff x="397" y="2440"/>
            <a:chExt cx="4817" cy="1260"/>
          </a:xfrm>
        </p:grpSpPr>
        <p:sp>
          <p:nvSpPr>
            <p:cNvPr id="196643" name="Line 35"/>
            <p:cNvSpPr>
              <a:spLocks noChangeShapeType="1"/>
            </p:cNvSpPr>
            <p:nvPr/>
          </p:nvSpPr>
          <p:spPr bwMode="auto">
            <a:xfrm>
              <a:off x="1108" y="2804"/>
              <a:ext cx="115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44" name="Line 36"/>
            <p:cNvSpPr>
              <a:spLocks noChangeShapeType="1"/>
            </p:cNvSpPr>
            <p:nvPr/>
          </p:nvSpPr>
          <p:spPr bwMode="auto">
            <a:xfrm>
              <a:off x="1063" y="3524"/>
              <a:ext cx="1197"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45" name="Line 37"/>
            <p:cNvSpPr>
              <a:spLocks noChangeShapeType="1"/>
            </p:cNvSpPr>
            <p:nvPr/>
          </p:nvSpPr>
          <p:spPr bwMode="auto">
            <a:xfrm>
              <a:off x="1108" y="2852"/>
              <a:ext cx="115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46" name="Line 38"/>
            <p:cNvSpPr>
              <a:spLocks noChangeShapeType="1"/>
            </p:cNvSpPr>
            <p:nvPr/>
          </p:nvSpPr>
          <p:spPr bwMode="auto">
            <a:xfrm>
              <a:off x="1108" y="3572"/>
              <a:ext cx="115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47" name="Line 39"/>
            <p:cNvSpPr>
              <a:spLocks noChangeShapeType="1"/>
            </p:cNvSpPr>
            <p:nvPr/>
          </p:nvSpPr>
          <p:spPr bwMode="auto">
            <a:xfrm>
              <a:off x="3102" y="2804"/>
              <a:ext cx="12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48" name="Line 40"/>
            <p:cNvSpPr>
              <a:spLocks noChangeShapeType="1"/>
            </p:cNvSpPr>
            <p:nvPr/>
          </p:nvSpPr>
          <p:spPr bwMode="auto">
            <a:xfrm>
              <a:off x="3102" y="2996"/>
              <a:ext cx="12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49" name="Line 41"/>
            <p:cNvSpPr>
              <a:spLocks noChangeShapeType="1"/>
            </p:cNvSpPr>
            <p:nvPr/>
          </p:nvSpPr>
          <p:spPr bwMode="auto">
            <a:xfrm>
              <a:off x="3102" y="3188"/>
              <a:ext cx="12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50" name="Line 42"/>
            <p:cNvSpPr>
              <a:spLocks noChangeShapeType="1"/>
            </p:cNvSpPr>
            <p:nvPr/>
          </p:nvSpPr>
          <p:spPr bwMode="auto">
            <a:xfrm>
              <a:off x="3102" y="3380"/>
              <a:ext cx="12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6651" name="Rectangle 43"/>
            <p:cNvSpPr>
              <a:spLocks noChangeArrowheads="1"/>
            </p:cNvSpPr>
            <p:nvPr/>
          </p:nvSpPr>
          <p:spPr bwMode="auto">
            <a:xfrm>
              <a:off x="4401" y="2724"/>
              <a:ext cx="813" cy="976"/>
            </a:xfrm>
            <a:prstGeom prst="rect">
              <a:avLst/>
            </a:prstGeom>
            <a:solidFill>
              <a:schemeClr val="bg1"/>
            </a:solidFill>
            <a:ln w="50800">
              <a:solidFill>
                <a:schemeClr val="tx1"/>
              </a:solidFill>
              <a:miter lim="800000"/>
              <a:headEnd/>
              <a:tailEnd/>
            </a:ln>
            <a:effectLst>
              <a:outerShdw dist="107763" dir="2700000" algn="ctr" rotWithShape="0">
                <a:schemeClr val="bg2"/>
              </a:outerShdw>
            </a:effectLst>
          </p:spPr>
          <p:txBody>
            <a:bodyPr wrap="none" anchor="ctr"/>
            <a:lstStyle/>
            <a:p>
              <a:endParaRPr lang="pl-PL">
                <a:latin typeface="+mn-lt"/>
              </a:endParaRPr>
            </a:p>
          </p:txBody>
        </p:sp>
        <p:sp>
          <p:nvSpPr>
            <p:cNvPr id="196652" name="Rectangle 44"/>
            <p:cNvSpPr>
              <a:spLocks noChangeArrowheads="1"/>
            </p:cNvSpPr>
            <p:nvPr/>
          </p:nvSpPr>
          <p:spPr bwMode="auto">
            <a:xfrm>
              <a:off x="2274" y="2724"/>
              <a:ext cx="813" cy="976"/>
            </a:xfrm>
            <a:prstGeom prst="rect">
              <a:avLst/>
            </a:prstGeom>
            <a:solidFill>
              <a:schemeClr val="bg1"/>
            </a:solidFill>
            <a:ln w="50800">
              <a:solidFill>
                <a:schemeClr val="tx1"/>
              </a:solidFill>
              <a:miter lim="800000"/>
              <a:headEnd/>
              <a:tailEnd/>
            </a:ln>
            <a:effectLst>
              <a:outerShdw dist="107763" dir="2700000" algn="ctr" rotWithShape="0">
                <a:schemeClr val="bg2"/>
              </a:outerShdw>
            </a:effectLst>
          </p:spPr>
          <p:txBody>
            <a:bodyPr wrap="none" anchor="ctr"/>
            <a:lstStyle/>
            <a:p>
              <a:endParaRPr lang="pl-PL">
                <a:latin typeface="+mn-lt"/>
              </a:endParaRPr>
            </a:p>
          </p:txBody>
        </p:sp>
        <p:sp>
          <p:nvSpPr>
            <p:cNvPr id="196653" name="Rectangle 45"/>
            <p:cNvSpPr>
              <a:spLocks noChangeArrowheads="1"/>
            </p:cNvSpPr>
            <p:nvPr/>
          </p:nvSpPr>
          <p:spPr bwMode="auto">
            <a:xfrm>
              <a:off x="2418" y="3016"/>
              <a:ext cx="535"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Office</a:t>
              </a:r>
              <a:br>
                <a:rPr lang="en-US" altLang="pl-PL">
                  <a:latin typeface="+mn-lt"/>
                </a:rPr>
              </a:br>
              <a:r>
                <a:rPr lang="en-US" altLang="pl-PL">
                  <a:latin typeface="+mn-lt"/>
                </a:rPr>
                <a:t>A</a:t>
              </a:r>
            </a:p>
          </p:txBody>
        </p:sp>
        <p:sp>
          <p:nvSpPr>
            <p:cNvPr id="196654" name="Rectangle 46"/>
            <p:cNvSpPr>
              <a:spLocks noChangeArrowheads="1"/>
            </p:cNvSpPr>
            <p:nvPr/>
          </p:nvSpPr>
          <p:spPr bwMode="auto">
            <a:xfrm>
              <a:off x="4545" y="3016"/>
              <a:ext cx="535"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Office</a:t>
              </a:r>
              <a:br>
                <a:rPr lang="en-US" altLang="pl-PL">
                  <a:latin typeface="+mn-lt"/>
                </a:rPr>
              </a:br>
              <a:r>
                <a:rPr lang="en-US" altLang="pl-PL">
                  <a:latin typeface="+mn-lt"/>
                </a:rPr>
                <a:t>B</a:t>
              </a:r>
            </a:p>
          </p:txBody>
        </p:sp>
        <p:sp>
          <p:nvSpPr>
            <p:cNvPr id="196655" name="Oval 47"/>
            <p:cNvSpPr>
              <a:spLocks noChangeArrowheads="1"/>
            </p:cNvSpPr>
            <p:nvPr/>
          </p:nvSpPr>
          <p:spPr bwMode="auto">
            <a:xfrm>
              <a:off x="945" y="2772"/>
              <a:ext cx="148" cy="160"/>
            </a:xfrm>
            <a:prstGeom prst="ellipse">
              <a:avLst/>
            </a:prstGeom>
            <a:solidFill>
              <a:schemeClr val="bg1"/>
            </a:solidFill>
            <a:ln w="50800">
              <a:solidFill>
                <a:schemeClr val="tx1"/>
              </a:solidFill>
              <a:round/>
              <a:headEnd/>
              <a:tailEnd/>
            </a:ln>
            <a:effectLst>
              <a:outerShdw dist="107763" dir="2700000" algn="ctr" rotWithShape="0">
                <a:schemeClr val="bg2"/>
              </a:outerShdw>
            </a:effectLst>
          </p:spPr>
          <p:txBody>
            <a:bodyPr wrap="none" anchor="ctr"/>
            <a:lstStyle/>
            <a:p>
              <a:endParaRPr lang="pl-PL">
                <a:latin typeface="+mn-lt"/>
              </a:endParaRPr>
            </a:p>
          </p:txBody>
        </p:sp>
        <p:sp>
          <p:nvSpPr>
            <p:cNvPr id="196656" name="Oval 48"/>
            <p:cNvSpPr>
              <a:spLocks noChangeArrowheads="1"/>
            </p:cNvSpPr>
            <p:nvPr/>
          </p:nvSpPr>
          <p:spPr bwMode="auto">
            <a:xfrm>
              <a:off x="945" y="3492"/>
              <a:ext cx="148" cy="160"/>
            </a:xfrm>
            <a:prstGeom prst="ellipse">
              <a:avLst/>
            </a:prstGeom>
            <a:solidFill>
              <a:schemeClr val="bg1"/>
            </a:solidFill>
            <a:ln w="50800">
              <a:solidFill>
                <a:schemeClr val="tx1"/>
              </a:solidFill>
              <a:round/>
              <a:headEnd/>
              <a:tailEnd/>
            </a:ln>
            <a:effectLst>
              <a:outerShdw dist="107763" dir="2700000" algn="ctr" rotWithShape="0">
                <a:schemeClr val="bg2"/>
              </a:outerShdw>
            </a:effectLst>
          </p:spPr>
          <p:txBody>
            <a:bodyPr wrap="none" anchor="ctr"/>
            <a:lstStyle/>
            <a:p>
              <a:endParaRPr lang="pl-PL">
                <a:latin typeface="+mn-lt"/>
              </a:endParaRPr>
            </a:p>
          </p:txBody>
        </p:sp>
        <p:sp>
          <p:nvSpPr>
            <p:cNvPr id="196657" name="Rectangle 49"/>
            <p:cNvSpPr>
              <a:spLocks noChangeArrowheads="1"/>
            </p:cNvSpPr>
            <p:nvPr/>
          </p:nvSpPr>
          <p:spPr bwMode="auto">
            <a:xfrm>
              <a:off x="397" y="3112"/>
              <a:ext cx="8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a:latin typeface="+mn-lt"/>
                </a:rPr>
                <a:t>Customers</a:t>
              </a:r>
            </a:p>
          </p:txBody>
        </p:sp>
        <p:sp>
          <p:nvSpPr>
            <p:cNvPr id="196658" name="Rectangle 50"/>
            <p:cNvSpPr>
              <a:spLocks noChangeArrowheads="1"/>
            </p:cNvSpPr>
            <p:nvPr/>
          </p:nvSpPr>
          <p:spPr bwMode="auto">
            <a:xfrm>
              <a:off x="878" y="2440"/>
              <a:ext cx="213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latin typeface="+mn-lt"/>
                </a:rPr>
                <a:t>Common channel signaling </a:t>
              </a:r>
            </a:p>
          </p:txBody>
        </p:sp>
      </p:grpSp>
      <p:sp>
        <p:nvSpPr>
          <p:cNvPr id="196659" name="Rectangle 51"/>
          <p:cNvSpPr>
            <a:spLocks noGrp="1" noChangeArrowheads="1"/>
          </p:cNvSpPr>
          <p:nvPr>
            <p:ph type="title"/>
          </p:nvPr>
        </p:nvSpPr>
        <p:spPr>
          <a:noFill/>
          <a:ln/>
        </p:spPr>
        <p:txBody>
          <a:bodyPr/>
          <a:lstStyle/>
          <a:p>
            <a:r>
              <a:rPr lang="en-US" altLang="pl-PL" sz="2400" dirty="0"/>
              <a:t>Signaling Types: Logical Association Between Signaling and User Channels</a:t>
            </a:r>
          </a:p>
        </p:txBody>
      </p:sp>
    </p:spTree>
    <p:extLst>
      <p:ext uri="{BB962C8B-B14F-4D97-AF65-F5344CB8AC3E}">
        <p14:creationId xmlns:p14="http://schemas.microsoft.com/office/powerpoint/2010/main" val="340034135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96627"/>
                                        </p:tgtEl>
                                        <p:attrNameLst>
                                          <p:attrName>style.visibility</p:attrName>
                                        </p:attrNameLst>
                                      </p:cBhvr>
                                      <p:to>
                                        <p:strVal val="visible"/>
                                      </p:to>
                                    </p:set>
                                    <p:animEffect transition="in" filter="wipe(left)">
                                      <p:cBhvr>
                                        <p:cTn id="7" dur="500"/>
                                        <p:tgtEl>
                                          <p:spTgt spid="1966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96617"/>
                                        </p:tgtEl>
                                        <p:attrNameLst>
                                          <p:attrName>style.visibility</p:attrName>
                                        </p:attrNameLst>
                                      </p:cBhvr>
                                      <p:to>
                                        <p:strVal val="visible"/>
                                      </p:to>
                                    </p:set>
                                    <p:animEffect transition="in" filter="wipe(left)">
                                      <p:cBhvr>
                                        <p:cTn id="12" dur="500"/>
                                        <p:tgtEl>
                                          <p:spTgt spid="19661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196610"/>
                                        </p:tgtEl>
                                        <p:attrNameLst>
                                          <p:attrName>style.visibility</p:attrName>
                                        </p:attrNameLst>
                                      </p:cBhvr>
                                      <p:to>
                                        <p:strVal val="visible"/>
                                      </p:to>
                                    </p:set>
                                    <p:animEffect transition="in" filter="wipe(up)">
                                      <p:cBhvr>
                                        <p:cTn id="17" dur="500"/>
                                        <p:tgtEl>
                                          <p:spTgt spid="1966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96620"/>
                                        </p:tgtEl>
                                        <p:attrNameLst>
                                          <p:attrName>style.visibility</p:attrName>
                                        </p:attrNameLst>
                                      </p:cBhvr>
                                      <p:to>
                                        <p:strVal val="visible"/>
                                      </p:to>
                                    </p:set>
                                    <p:animEffect transition="in" filter="wipe(left)">
                                      <p:cBhvr>
                                        <p:cTn id="22" dur="500"/>
                                        <p:tgtEl>
                                          <p:spTgt spid="19662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196642"/>
                                        </p:tgtEl>
                                        <p:attrNameLst>
                                          <p:attrName>style.visibility</p:attrName>
                                        </p:attrNameLst>
                                      </p:cBhvr>
                                      <p:to>
                                        <p:strVal val="visible"/>
                                      </p:to>
                                    </p:set>
                                    <p:animEffect transition="in" filter="wipe(left)">
                                      <p:cBhvr>
                                        <p:cTn id="27" dur="500"/>
                                        <p:tgtEl>
                                          <p:spTgt spid="19664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196623"/>
                                        </p:tgtEl>
                                        <p:attrNameLst>
                                          <p:attrName>style.visibility</p:attrName>
                                        </p:attrNameLst>
                                      </p:cBhvr>
                                      <p:to>
                                        <p:strVal val="visible"/>
                                      </p:to>
                                    </p:set>
                                    <p:animEffect transition="in" filter="wipe(up)">
                                      <p:cBhvr>
                                        <p:cTn id="32" dur="500"/>
                                        <p:tgtEl>
                                          <p:spTgt spid="1966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altLang="pl-PL"/>
              <a:t>Routing vs. Switching</a:t>
            </a:r>
            <a:endParaRPr lang="pl-PL" altLang="pl-PL"/>
          </a:p>
        </p:txBody>
      </p:sp>
      <p:sp>
        <p:nvSpPr>
          <p:cNvPr id="174083" name="Rectangle 3"/>
          <p:cNvSpPr>
            <a:spLocks noGrp="1" noChangeArrowheads="1"/>
          </p:cNvSpPr>
          <p:nvPr>
            <p:ph idx="1"/>
          </p:nvPr>
        </p:nvSpPr>
        <p:spPr>
          <a:xfrm>
            <a:off x="1547813" y="1484784"/>
            <a:ext cx="7416675" cy="4497388"/>
          </a:xfrm>
        </p:spPr>
        <p:txBody>
          <a:bodyPr/>
          <a:lstStyle/>
          <a:p>
            <a:pPr>
              <a:spcBef>
                <a:spcPts val="0"/>
              </a:spcBef>
              <a:spcAft>
                <a:spcPts val="1200"/>
              </a:spcAft>
            </a:pPr>
            <a:r>
              <a:rPr lang="en-US" altLang="pl-PL" i="1" dirty="0"/>
              <a:t>Routing:</a:t>
            </a:r>
            <a:r>
              <a:rPr lang="en-US" altLang="pl-PL" dirty="0"/>
              <a:t> determination </a:t>
            </a:r>
            <a:r>
              <a:rPr lang="en-US" altLang="pl-PL" i="1" dirty="0">
                <a:solidFill>
                  <a:schemeClr val="hlink"/>
                </a:solidFill>
              </a:rPr>
              <a:t>how</a:t>
            </a:r>
            <a:r>
              <a:rPr lang="en-US" altLang="pl-PL" dirty="0"/>
              <a:t> </a:t>
            </a:r>
            <a:r>
              <a:rPr lang="pl-PL" altLang="pl-PL" dirty="0"/>
              <a:t> </a:t>
            </a:r>
            <a:r>
              <a:rPr lang="en-US" altLang="pl-PL" dirty="0"/>
              <a:t>to reach </a:t>
            </a:r>
            <a:r>
              <a:rPr lang="en-US" altLang="pl-PL" dirty="0" smtClean="0"/>
              <a:t/>
            </a:r>
            <a:br>
              <a:rPr lang="en-US" altLang="pl-PL" dirty="0" smtClean="0"/>
            </a:br>
            <a:r>
              <a:rPr lang="en-US" altLang="pl-PL" dirty="0" smtClean="0"/>
              <a:t>a </a:t>
            </a:r>
            <a:r>
              <a:rPr lang="en-US" altLang="pl-PL" dirty="0"/>
              <a:t>given destination; which output port has to be selected to send information to the destination</a:t>
            </a:r>
          </a:p>
          <a:p>
            <a:pPr>
              <a:spcBef>
                <a:spcPts val="0"/>
              </a:spcBef>
              <a:spcAft>
                <a:spcPts val="1200"/>
              </a:spcAft>
            </a:pPr>
            <a:r>
              <a:rPr lang="en-US" altLang="pl-PL" i="1" dirty="0"/>
              <a:t>Switching:</a:t>
            </a:r>
            <a:r>
              <a:rPr lang="en-US" altLang="pl-PL" dirty="0"/>
              <a:t> process of reaching the given destination; forwarding of information from an input port to the relevant output port</a:t>
            </a:r>
          </a:p>
          <a:p>
            <a:pPr>
              <a:spcBef>
                <a:spcPts val="600"/>
              </a:spcBef>
            </a:pPr>
            <a:r>
              <a:rPr lang="en-US" altLang="pl-PL" dirty="0"/>
              <a:t>Car analogy</a:t>
            </a:r>
          </a:p>
          <a:p>
            <a:pPr lvl="1"/>
            <a:r>
              <a:rPr lang="en-US" altLang="pl-PL" dirty="0"/>
              <a:t>Routing: navigation</a:t>
            </a:r>
          </a:p>
          <a:p>
            <a:pPr lvl="1"/>
            <a:r>
              <a:rPr lang="en-US" altLang="pl-PL" dirty="0"/>
              <a:t>Switching (between highway lines): </a:t>
            </a:r>
            <a:br>
              <a:rPr lang="en-US" altLang="pl-PL" dirty="0"/>
            </a:br>
            <a:r>
              <a:rPr lang="en-US" altLang="pl-PL" dirty="0"/>
              <a:t>car steering</a:t>
            </a:r>
          </a:p>
        </p:txBody>
      </p:sp>
    </p:spTree>
    <p:extLst>
      <p:ext uri="{BB962C8B-B14F-4D97-AF65-F5344CB8AC3E}">
        <p14:creationId xmlns:p14="http://schemas.microsoft.com/office/powerpoint/2010/main" val="12417520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4083">
                                            <p:txEl>
                                              <p:pRg st="0" end="0"/>
                                            </p:txEl>
                                          </p:spTgt>
                                        </p:tgtEl>
                                        <p:attrNameLst>
                                          <p:attrName>style.visibility</p:attrName>
                                        </p:attrNameLst>
                                      </p:cBhvr>
                                      <p:to>
                                        <p:strVal val="visible"/>
                                      </p:to>
                                    </p:set>
                                    <p:animEffect transition="in" filter="wipe(left)">
                                      <p:cBhvr>
                                        <p:cTn id="7" dur="500"/>
                                        <p:tgtEl>
                                          <p:spTgt spid="1740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4083">
                                            <p:txEl>
                                              <p:pRg st="1" end="1"/>
                                            </p:txEl>
                                          </p:spTgt>
                                        </p:tgtEl>
                                        <p:attrNameLst>
                                          <p:attrName>style.visibility</p:attrName>
                                        </p:attrNameLst>
                                      </p:cBhvr>
                                      <p:to>
                                        <p:strVal val="visible"/>
                                      </p:to>
                                    </p:set>
                                    <p:animEffect transition="in" filter="wipe(left)">
                                      <p:cBhvr>
                                        <p:cTn id="12" dur="500"/>
                                        <p:tgtEl>
                                          <p:spTgt spid="17408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4083">
                                            <p:txEl>
                                              <p:pRg st="2" end="2"/>
                                            </p:txEl>
                                          </p:spTgt>
                                        </p:tgtEl>
                                        <p:attrNameLst>
                                          <p:attrName>style.visibility</p:attrName>
                                        </p:attrNameLst>
                                      </p:cBhvr>
                                      <p:to>
                                        <p:strVal val="visible"/>
                                      </p:to>
                                    </p:set>
                                    <p:animEffect transition="in" filter="wipe(left)">
                                      <p:cBhvr>
                                        <p:cTn id="17" dur="500"/>
                                        <p:tgtEl>
                                          <p:spTgt spid="174083">
                                            <p:txEl>
                                              <p:pRg st="2" end="2"/>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74083">
                                            <p:txEl>
                                              <p:pRg st="3" end="3"/>
                                            </p:txEl>
                                          </p:spTgt>
                                        </p:tgtEl>
                                        <p:attrNameLst>
                                          <p:attrName>style.visibility</p:attrName>
                                        </p:attrNameLst>
                                      </p:cBhvr>
                                      <p:to>
                                        <p:strVal val="visible"/>
                                      </p:to>
                                    </p:set>
                                    <p:animEffect transition="in" filter="wipe(left)">
                                      <p:cBhvr>
                                        <p:cTn id="20" dur="500"/>
                                        <p:tgtEl>
                                          <p:spTgt spid="174083">
                                            <p:txEl>
                                              <p:pRg st="3" end="3"/>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4083">
                                            <p:txEl>
                                              <p:pRg st="4" end="4"/>
                                            </p:txEl>
                                          </p:spTgt>
                                        </p:tgtEl>
                                        <p:attrNameLst>
                                          <p:attrName>style.visibility</p:attrName>
                                        </p:attrNameLst>
                                      </p:cBhvr>
                                      <p:to>
                                        <p:strVal val="visible"/>
                                      </p:to>
                                    </p:set>
                                    <p:animEffect transition="in" filter="wipe(left)">
                                      <p:cBhvr>
                                        <p:cTn id="23" dur="500"/>
                                        <p:tgtEl>
                                          <p:spTgt spid="1740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3"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ChangeArrowheads="1"/>
          </p:cNvSpPr>
          <p:nvPr/>
        </p:nvSpPr>
        <p:spPr bwMode="auto">
          <a:xfrm>
            <a:off x="3222625" y="2133600"/>
            <a:ext cx="28067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Calling user identification</a:t>
            </a:r>
          </a:p>
        </p:txBody>
      </p:sp>
      <p:sp>
        <p:nvSpPr>
          <p:cNvPr id="198659" name="Rectangle 3"/>
          <p:cNvSpPr>
            <a:spLocks noChangeArrowheads="1"/>
          </p:cNvSpPr>
          <p:nvPr/>
        </p:nvSpPr>
        <p:spPr bwMode="auto">
          <a:xfrm>
            <a:off x="3148013" y="2743200"/>
            <a:ext cx="292258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Memory allocation for</a:t>
            </a:r>
            <a:br>
              <a:rPr lang="en-US" altLang="pl-PL" sz="1600">
                <a:latin typeface="+mn-lt"/>
              </a:rPr>
            </a:br>
            <a:r>
              <a:rPr lang="en-US" altLang="pl-PL" sz="1600">
                <a:latin typeface="+mn-lt"/>
              </a:rPr>
              <a:t>address digits and </a:t>
            </a:r>
            <a:br>
              <a:rPr lang="en-US" altLang="pl-PL" sz="1600">
                <a:latin typeface="+mn-lt"/>
              </a:rPr>
            </a:br>
            <a:r>
              <a:rPr lang="en-US" altLang="pl-PL" sz="1600">
                <a:latin typeface="+mn-lt"/>
              </a:rPr>
              <a:t>connection of service units</a:t>
            </a:r>
          </a:p>
        </p:txBody>
      </p:sp>
      <p:sp>
        <p:nvSpPr>
          <p:cNvPr id="198660" name="Rectangle 4"/>
          <p:cNvSpPr>
            <a:spLocks noChangeArrowheads="1"/>
          </p:cNvSpPr>
          <p:nvPr/>
        </p:nvSpPr>
        <p:spPr bwMode="auto">
          <a:xfrm>
            <a:off x="3189288" y="3657600"/>
            <a:ext cx="2560637" cy="57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Digit analysis and </a:t>
            </a:r>
            <a:br>
              <a:rPr lang="en-US" altLang="pl-PL" sz="1600">
                <a:latin typeface="+mn-lt"/>
              </a:rPr>
            </a:br>
            <a:r>
              <a:rPr lang="en-US" altLang="pl-PL" sz="1600">
                <a:latin typeface="+mn-lt"/>
              </a:rPr>
              <a:t>outgoing port selection</a:t>
            </a:r>
          </a:p>
        </p:txBody>
      </p:sp>
      <p:sp>
        <p:nvSpPr>
          <p:cNvPr id="198661" name="Rectangle 5"/>
          <p:cNvSpPr>
            <a:spLocks noChangeArrowheads="1"/>
          </p:cNvSpPr>
          <p:nvPr/>
        </p:nvSpPr>
        <p:spPr bwMode="auto">
          <a:xfrm>
            <a:off x="3878263" y="5867400"/>
            <a:ext cx="13795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Supervision</a:t>
            </a:r>
          </a:p>
        </p:txBody>
      </p:sp>
      <p:sp>
        <p:nvSpPr>
          <p:cNvPr id="198662" name="Rectangle 6"/>
          <p:cNvSpPr>
            <a:spLocks noChangeArrowheads="1"/>
          </p:cNvSpPr>
          <p:nvPr/>
        </p:nvSpPr>
        <p:spPr bwMode="auto">
          <a:xfrm>
            <a:off x="4049713" y="6248400"/>
            <a:ext cx="97948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Release</a:t>
            </a:r>
          </a:p>
        </p:txBody>
      </p:sp>
      <p:grpSp>
        <p:nvGrpSpPr>
          <p:cNvPr id="198663" name="Group 7"/>
          <p:cNvGrpSpPr>
            <a:grpSpLocks/>
          </p:cNvGrpSpPr>
          <p:nvPr/>
        </p:nvGrpSpPr>
        <p:grpSpPr bwMode="auto">
          <a:xfrm>
            <a:off x="984250" y="1981200"/>
            <a:ext cx="2214563" cy="381000"/>
            <a:chOff x="620" y="1248"/>
            <a:chExt cx="1395" cy="240"/>
          </a:xfrm>
        </p:grpSpPr>
        <p:grpSp>
          <p:nvGrpSpPr>
            <p:cNvPr id="198664" name="Group 8"/>
            <p:cNvGrpSpPr>
              <a:grpSpLocks/>
            </p:cNvGrpSpPr>
            <p:nvPr/>
          </p:nvGrpSpPr>
          <p:grpSpPr bwMode="auto">
            <a:xfrm>
              <a:off x="620" y="1248"/>
              <a:ext cx="1395" cy="212"/>
              <a:chOff x="620" y="1248"/>
              <a:chExt cx="1395" cy="212"/>
            </a:xfrm>
          </p:grpSpPr>
          <p:sp>
            <p:nvSpPr>
              <p:cNvPr id="198665" name="Rectangle 9"/>
              <p:cNvSpPr>
                <a:spLocks noChangeArrowheads="1"/>
              </p:cNvSpPr>
              <p:nvPr/>
            </p:nvSpPr>
            <p:spPr bwMode="auto">
              <a:xfrm>
                <a:off x="922" y="1248"/>
                <a:ext cx="109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Call (off hook) </a:t>
                </a:r>
              </a:p>
            </p:txBody>
          </p:sp>
          <p:sp>
            <p:nvSpPr>
              <p:cNvPr id="198666" name="Line 10"/>
              <p:cNvSpPr>
                <a:spLocks noChangeShapeType="1"/>
              </p:cNvSpPr>
              <p:nvPr/>
            </p:nvSpPr>
            <p:spPr bwMode="auto">
              <a:xfrm>
                <a:off x="620" y="1440"/>
                <a:ext cx="137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98667" name="Line 11"/>
            <p:cNvSpPr>
              <a:spLocks noChangeShapeType="1"/>
            </p:cNvSpPr>
            <p:nvPr/>
          </p:nvSpPr>
          <p:spPr bwMode="auto">
            <a:xfrm flipH="1" flipV="1">
              <a:off x="1905" y="1392"/>
              <a:ext cx="89"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668" name="Line 12"/>
            <p:cNvSpPr>
              <a:spLocks noChangeShapeType="1"/>
            </p:cNvSpPr>
            <p:nvPr/>
          </p:nvSpPr>
          <p:spPr bwMode="auto">
            <a:xfrm flipH="1">
              <a:off x="1905" y="1440"/>
              <a:ext cx="89"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8669" name="Group 13"/>
          <p:cNvGrpSpPr>
            <a:grpSpLocks/>
          </p:cNvGrpSpPr>
          <p:nvPr/>
        </p:nvGrpSpPr>
        <p:grpSpPr bwMode="auto">
          <a:xfrm>
            <a:off x="762000" y="3352800"/>
            <a:ext cx="2403475" cy="381000"/>
            <a:chOff x="480" y="2112"/>
            <a:chExt cx="1514" cy="240"/>
          </a:xfrm>
        </p:grpSpPr>
        <p:grpSp>
          <p:nvGrpSpPr>
            <p:cNvPr id="198670" name="Group 14"/>
            <p:cNvGrpSpPr>
              <a:grpSpLocks/>
            </p:cNvGrpSpPr>
            <p:nvPr/>
          </p:nvGrpSpPr>
          <p:grpSpPr bwMode="auto">
            <a:xfrm>
              <a:off x="620" y="2256"/>
              <a:ext cx="1374" cy="96"/>
              <a:chOff x="672" y="2064"/>
              <a:chExt cx="1488" cy="96"/>
            </a:xfrm>
          </p:grpSpPr>
          <p:sp>
            <p:nvSpPr>
              <p:cNvPr id="198671" name="Line 15"/>
              <p:cNvSpPr>
                <a:spLocks noChangeShapeType="1"/>
              </p:cNvSpPr>
              <p:nvPr/>
            </p:nvSpPr>
            <p:spPr bwMode="auto">
              <a:xfrm>
                <a:off x="672" y="2112"/>
                <a:ext cx="14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672" name="Line 16"/>
              <p:cNvSpPr>
                <a:spLocks noChangeShapeType="1"/>
              </p:cNvSpPr>
              <p:nvPr/>
            </p:nvSpPr>
            <p:spPr bwMode="auto">
              <a:xfrm flipH="1" flipV="1">
                <a:off x="2064" y="2064"/>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673" name="Line 17"/>
              <p:cNvSpPr>
                <a:spLocks noChangeShapeType="1"/>
              </p:cNvSpPr>
              <p:nvPr/>
            </p:nvSpPr>
            <p:spPr bwMode="auto">
              <a:xfrm flipH="1">
                <a:off x="2064" y="2112"/>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98674" name="Rectangle 18"/>
            <p:cNvSpPr>
              <a:spLocks noChangeArrowheads="1"/>
            </p:cNvSpPr>
            <p:nvPr/>
          </p:nvSpPr>
          <p:spPr bwMode="auto">
            <a:xfrm>
              <a:off x="480" y="2112"/>
              <a:ext cx="1423"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Address information</a:t>
              </a:r>
            </a:p>
          </p:txBody>
        </p:sp>
      </p:grpSp>
      <p:grpSp>
        <p:nvGrpSpPr>
          <p:cNvPr id="198675" name="Group 19"/>
          <p:cNvGrpSpPr>
            <a:grpSpLocks/>
          </p:cNvGrpSpPr>
          <p:nvPr/>
        </p:nvGrpSpPr>
        <p:grpSpPr bwMode="auto">
          <a:xfrm>
            <a:off x="628650" y="2590800"/>
            <a:ext cx="2536825" cy="685800"/>
            <a:chOff x="396" y="1632"/>
            <a:chExt cx="1598" cy="432"/>
          </a:xfrm>
        </p:grpSpPr>
        <p:sp>
          <p:nvSpPr>
            <p:cNvPr id="198676" name="Rectangle 20"/>
            <p:cNvSpPr>
              <a:spLocks noChangeArrowheads="1"/>
            </p:cNvSpPr>
            <p:nvPr/>
          </p:nvSpPr>
          <p:spPr bwMode="auto">
            <a:xfrm>
              <a:off x="396" y="1632"/>
              <a:ext cx="1355"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latin typeface="+mn-lt"/>
                </a:rPr>
                <a:t>        Dial tone</a:t>
              </a:r>
              <a:br>
                <a:rPr lang="en-US" altLang="pl-PL" sz="1600">
                  <a:latin typeface="+mn-lt"/>
                </a:rPr>
              </a:br>
              <a:r>
                <a:rPr lang="en-US" altLang="pl-PL" sz="1600">
                  <a:latin typeface="+mn-lt"/>
                </a:rPr>
                <a:t>        (400-450 Hz)</a:t>
              </a:r>
            </a:p>
          </p:txBody>
        </p:sp>
        <p:grpSp>
          <p:nvGrpSpPr>
            <p:cNvPr id="198677" name="Group 21"/>
            <p:cNvGrpSpPr>
              <a:grpSpLocks/>
            </p:cNvGrpSpPr>
            <p:nvPr/>
          </p:nvGrpSpPr>
          <p:grpSpPr bwMode="auto">
            <a:xfrm>
              <a:off x="620" y="1968"/>
              <a:ext cx="1374" cy="96"/>
              <a:chOff x="672" y="1776"/>
              <a:chExt cx="1488" cy="96"/>
            </a:xfrm>
          </p:grpSpPr>
          <p:sp>
            <p:nvSpPr>
              <p:cNvPr id="198678" name="Line 22"/>
              <p:cNvSpPr>
                <a:spLocks noChangeShapeType="1"/>
              </p:cNvSpPr>
              <p:nvPr/>
            </p:nvSpPr>
            <p:spPr bwMode="auto">
              <a:xfrm>
                <a:off x="672" y="1824"/>
                <a:ext cx="14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679" name="Line 23"/>
              <p:cNvSpPr>
                <a:spLocks noChangeShapeType="1"/>
              </p:cNvSpPr>
              <p:nvPr/>
            </p:nvSpPr>
            <p:spPr bwMode="auto">
              <a:xfrm flipV="1">
                <a:off x="1920" y="1776"/>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680" name="Line 24"/>
              <p:cNvSpPr>
                <a:spLocks noChangeShapeType="1"/>
              </p:cNvSpPr>
              <p:nvPr/>
            </p:nvSpPr>
            <p:spPr bwMode="auto">
              <a:xfrm>
                <a:off x="1920" y="1824"/>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98681" name="Group 25"/>
          <p:cNvGrpSpPr>
            <a:grpSpLocks/>
          </p:cNvGrpSpPr>
          <p:nvPr/>
        </p:nvGrpSpPr>
        <p:grpSpPr bwMode="auto">
          <a:xfrm>
            <a:off x="984250" y="4981575"/>
            <a:ext cx="7245350" cy="885825"/>
            <a:chOff x="620" y="3138"/>
            <a:chExt cx="4564" cy="558"/>
          </a:xfrm>
        </p:grpSpPr>
        <p:sp>
          <p:nvSpPr>
            <p:cNvPr id="198682" name="Rectangle 26"/>
            <p:cNvSpPr>
              <a:spLocks noChangeArrowheads="1"/>
            </p:cNvSpPr>
            <p:nvPr/>
          </p:nvSpPr>
          <p:spPr bwMode="auto">
            <a:xfrm>
              <a:off x="2030" y="3138"/>
              <a:ext cx="168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endParaRPr lang="en-US" altLang="pl-PL" sz="1600">
                <a:latin typeface="+mn-lt"/>
              </a:endParaRPr>
            </a:p>
            <a:p>
              <a:pPr eaLnBrk="0" hangingPunct="0"/>
              <a:r>
                <a:rPr lang="en-US" altLang="pl-PL" sz="1600">
                  <a:latin typeface="+mn-lt"/>
                </a:rPr>
                <a:t>Disconnection of ringing</a:t>
              </a:r>
            </a:p>
            <a:p>
              <a:pPr eaLnBrk="0" hangingPunct="0"/>
              <a:r>
                <a:rPr lang="en-US" altLang="pl-PL" sz="1600">
                  <a:latin typeface="+mn-lt"/>
                </a:rPr>
                <a:t>current and tone</a:t>
              </a:r>
            </a:p>
          </p:txBody>
        </p:sp>
        <p:grpSp>
          <p:nvGrpSpPr>
            <p:cNvPr id="198683" name="Group 27"/>
            <p:cNvGrpSpPr>
              <a:grpSpLocks/>
            </p:cNvGrpSpPr>
            <p:nvPr/>
          </p:nvGrpSpPr>
          <p:grpSpPr bwMode="auto">
            <a:xfrm>
              <a:off x="620" y="3600"/>
              <a:ext cx="1374" cy="96"/>
              <a:chOff x="672" y="3408"/>
              <a:chExt cx="1488" cy="96"/>
            </a:xfrm>
          </p:grpSpPr>
          <p:sp>
            <p:nvSpPr>
              <p:cNvPr id="198684" name="Line 28"/>
              <p:cNvSpPr>
                <a:spLocks noChangeShapeType="1"/>
              </p:cNvSpPr>
              <p:nvPr/>
            </p:nvSpPr>
            <p:spPr bwMode="auto">
              <a:xfrm>
                <a:off x="672" y="3456"/>
                <a:ext cx="14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98685" name="Group 29"/>
              <p:cNvGrpSpPr>
                <a:grpSpLocks/>
              </p:cNvGrpSpPr>
              <p:nvPr/>
            </p:nvGrpSpPr>
            <p:grpSpPr bwMode="auto">
              <a:xfrm>
                <a:off x="672" y="3408"/>
                <a:ext cx="96" cy="96"/>
                <a:chOff x="672" y="3408"/>
                <a:chExt cx="96" cy="96"/>
              </a:xfrm>
            </p:grpSpPr>
            <p:sp>
              <p:nvSpPr>
                <p:cNvPr id="198686" name="Line 30"/>
                <p:cNvSpPr>
                  <a:spLocks noChangeShapeType="1"/>
                </p:cNvSpPr>
                <p:nvPr/>
              </p:nvSpPr>
              <p:spPr bwMode="auto">
                <a:xfrm flipV="1">
                  <a:off x="672" y="3408"/>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687" name="Line 31"/>
                <p:cNvSpPr>
                  <a:spLocks noChangeShapeType="1"/>
                </p:cNvSpPr>
                <p:nvPr/>
              </p:nvSpPr>
              <p:spPr bwMode="auto">
                <a:xfrm>
                  <a:off x="672" y="3456"/>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8688" name="Group 32"/>
              <p:cNvGrpSpPr>
                <a:grpSpLocks/>
              </p:cNvGrpSpPr>
              <p:nvPr/>
            </p:nvGrpSpPr>
            <p:grpSpPr bwMode="auto">
              <a:xfrm>
                <a:off x="2064" y="3408"/>
                <a:ext cx="96" cy="96"/>
                <a:chOff x="2064" y="3408"/>
                <a:chExt cx="96" cy="96"/>
              </a:xfrm>
            </p:grpSpPr>
            <p:sp>
              <p:nvSpPr>
                <p:cNvPr id="198689" name="Line 33"/>
                <p:cNvSpPr>
                  <a:spLocks noChangeShapeType="1"/>
                </p:cNvSpPr>
                <p:nvPr/>
              </p:nvSpPr>
              <p:spPr bwMode="auto">
                <a:xfrm flipH="1" flipV="1">
                  <a:off x="2064" y="3408"/>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690" name="Line 34"/>
                <p:cNvSpPr>
                  <a:spLocks noChangeShapeType="1"/>
                </p:cNvSpPr>
                <p:nvPr/>
              </p:nvSpPr>
              <p:spPr bwMode="auto">
                <a:xfrm flipH="1">
                  <a:off x="2064" y="3456"/>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grpSp>
          <p:nvGrpSpPr>
            <p:cNvPr id="198691" name="Group 35"/>
            <p:cNvGrpSpPr>
              <a:grpSpLocks/>
            </p:cNvGrpSpPr>
            <p:nvPr/>
          </p:nvGrpSpPr>
          <p:grpSpPr bwMode="auto">
            <a:xfrm>
              <a:off x="3810" y="3600"/>
              <a:ext cx="1374" cy="96"/>
              <a:chOff x="4128" y="3408"/>
              <a:chExt cx="1488" cy="96"/>
            </a:xfrm>
          </p:grpSpPr>
          <p:sp>
            <p:nvSpPr>
              <p:cNvPr id="198692" name="Line 36"/>
              <p:cNvSpPr>
                <a:spLocks noChangeShapeType="1"/>
              </p:cNvSpPr>
              <p:nvPr/>
            </p:nvSpPr>
            <p:spPr bwMode="auto">
              <a:xfrm>
                <a:off x="4128" y="3456"/>
                <a:ext cx="14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nvGrpSpPr>
              <p:cNvPr id="198693" name="Group 37"/>
              <p:cNvGrpSpPr>
                <a:grpSpLocks/>
              </p:cNvGrpSpPr>
              <p:nvPr/>
            </p:nvGrpSpPr>
            <p:grpSpPr bwMode="auto">
              <a:xfrm>
                <a:off x="4128" y="3408"/>
                <a:ext cx="96" cy="96"/>
                <a:chOff x="4128" y="3408"/>
                <a:chExt cx="96" cy="96"/>
              </a:xfrm>
            </p:grpSpPr>
            <p:sp>
              <p:nvSpPr>
                <p:cNvPr id="198694" name="Line 38"/>
                <p:cNvSpPr>
                  <a:spLocks noChangeShapeType="1"/>
                </p:cNvSpPr>
                <p:nvPr/>
              </p:nvSpPr>
              <p:spPr bwMode="auto">
                <a:xfrm flipV="1">
                  <a:off x="4128" y="3408"/>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695" name="Line 39"/>
                <p:cNvSpPr>
                  <a:spLocks noChangeShapeType="1"/>
                </p:cNvSpPr>
                <p:nvPr/>
              </p:nvSpPr>
              <p:spPr bwMode="auto">
                <a:xfrm>
                  <a:off x="4128" y="3456"/>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8696" name="Group 40"/>
              <p:cNvGrpSpPr>
                <a:grpSpLocks/>
              </p:cNvGrpSpPr>
              <p:nvPr/>
            </p:nvGrpSpPr>
            <p:grpSpPr bwMode="auto">
              <a:xfrm>
                <a:off x="5520" y="3408"/>
                <a:ext cx="96" cy="96"/>
                <a:chOff x="5520" y="3408"/>
                <a:chExt cx="96" cy="96"/>
              </a:xfrm>
            </p:grpSpPr>
            <p:sp>
              <p:nvSpPr>
                <p:cNvPr id="198697" name="Line 41"/>
                <p:cNvSpPr>
                  <a:spLocks noChangeShapeType="1"/>
                </p:cNvSpPr>
                <p:nvPr/>
              </p:nvSpPr>
              <p:spPr bwMode="auto">
                <a:xfrm flipH="1" flipV="1">
                  <a:off x="5520" y="3408"/>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698" name="Line 42"/>
                <p:cNvSpPr>
                  <a:spLocks noChangeShapeType="1"/>
                </p:cNvSpPr>
                <p:nvPr/>
              </p:nvSpPr>
              <p:spPr bwMode="auto">
                <a:xfrm flipH="1">
                  <a:off x="5520" y="3456"/>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sp>
          <p:nvSpPr>
            <p:cNvPr id="198699" name="Line 43"/>
            <p:cNvSpPr>
              <a:spLocks noChangeShapeType="1"/>
            </p:cNvSpPr>
            <p:nvPr/>
          </p:nvSpPr>
          <p:spPr bwMode="auto">
            <a:xfrm>
              <a:off x="1994" y="3648"/>
              <a:ext cx="181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00" name="Rectangle 44"/>
            <p:cNvSpPr>
              <a:spLocks noChangeArrowheads="1"/>
            </p:cNvSpPr>
            <p:nvPr/>
          </p:nvSpPr>
          <p:spPr bwMode="auto">
            <a:xfrm>
              <a:off x="789" y="3456"/>
              <a:ext cx="962"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Conversation</a:t>
              </a:r>
            </a:p>
          </p:txBody>
        </p:sp>
        <p:sp>
          <p:nvSpPr>
            <p:cNvPr id="198701" name="Rectangle 45"/>
            <p:cNvSpPr>
              <a:spLocks noChangeArrowheads="1"/>
            </p:cNvSpPr>
            <p:nvPr/>
          </p:nvSpPr>
          <p:spPr bwMode="auto">
            <a:xfrm>
              <a:off x="4024" y="3456"/>
              <a:ext cx="962"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Conversation</a:t>
              </a:r>
            </a:p>
          </p:txBody>
        </p:sp>
      </p:grpSp>
      <p:grpSp>
        <p:nvGrpSpPr>
          <p:cNvPr id="198702" name="Group 46"/>
          <p:cNvGrpSpPr>
            <a:grpSpLocks/>
          </p:cNvGrpSpPr>
          <p:nvPr/>
        </p:nvGrpSpPr>
        <p:grpSpPr bwMode="auto">
          <a:xfrm>
            <a:off x="457200" y="5867400"/>
            <a:ext cx="2708275" cy="381000"/>
            <a:chOff x="288" y="3696"/>
            <a:chExt cx="1706" cy="240"/>
          </a:xfrm>
        </p:grpSpPr>
        <p:grpSp>
          <p:nvGrpSpPr>
            <p:cNvPr id="198703" name="Group 47"/>
            <p:cNvGrpSpPr>
              <a:grpSpLocks/>
            </p:cNvGrpSpPr>
            <p:nvPr/>
          </p:nvGrpSpPr>
          <p:grpSpPr bwMode="auto">
            <a:xfrm>
              <a:off x="620" y="3840"/>
              <a:ext cx="1374" cy="96"/>
              <a:chOff x="672" y="3648"/>
              <a:chExt cx="1488" cy="96"/>
            </a:xfrm>
          </p:grpSpPr>
          <p:sp>
            <p:nvSpPr>
              <p:cNvPr id="198704" name="Line 48"/>
              <p:cNvSpPr>
                <a:spLocks noChangeShapeType="1"/>
              </p:cNvSpPr>
              <p:nvPr/>
            </p:nvSpPr>
            <p:spPr bwMode="auto">
              <a:xfrm>
                <a:off x="672" y="3696"/>
                <a:ext cx="14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05" name="Line 49"/>
              <p:cNvSpPr>
                <a:spLocks noChangeShapeType="1"/>
              </p:cNvSpPr>
              <p:nvPr/>
            </p:nvSpPr>
            <p:spPr bwMode="auto">
              <a:xfrm flipH="1" flipV="1">
                <a:off x="2064" y="3648"/>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06" name="Line 50"/>
              <p:cNvSpPr>
                <a:spLocks noChangeShapeType="1"/>
              </p:cNvSpPr>
              <p:nvPr/>
            </p:nvSpPr>
            <p:spPr bwMode="auto">
              <a:xfrm flipH="1">
                <a:off x="2064" y="3696"/>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98707" name="Rectangle 51"/>
            <p:cNvSpPr>
              <a:spLocks noChangeArrowheads="1"/>
            </p:cNvSpPr>
            <p:nvPr/>
          </p:nvSpPr>
          <p:spPr bwMode="auto">
            <a:xfrm>
              <a:off x="288" y="3696"/>
              <a:ext cx="13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                On hook</a:t>
              </a:r>
            </a:p>
          </p:txBody>
        </p:sp>
      </p:grpSp>
      <p:grpSp>
        <p:nvGrpSpPr>
          <p:cNvPr id="198708" name="Group 52"/>
          <p:cNvGrpSpPr>
            <a:grpSpLocks/>
          </p:cNvGrpSpPr>
          <p:nvPr/>
        </p:nvGrpSpPr>
        <p:grpSpPr bwMode="auto">
          <a:xfrm>
            <a:off x="984250" y="4267200"/>
            <a:ext cx="7245350" cy="685800"/>
            <a:chOff x="620" y="2688"/>
            <a:chExt cx="4564" cy="432"/>
          </a:xfrm>
        </p:grpSpPr>
        <p:sp>
          <p:nvSpPr>
            <p:cNvPr id="198709" name="Line 53"/>
            <p:cNvSpPr>
              <a:spLocks noChangeShapeType="1"/>
            </p:cNvSpPr>
            <p:nvPr/>
          </p:nvSpPr>
          <p:spPr bwMode="auto">
            <a:xfrm>
              <a:off x="1994" y="3072"/>
              <a:ext cx="181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10" name="Rectangle 54"/>
            <p:cNvSpPr>
              <a:spLocks noChangeArrowheads="1"/>
            </p:cNvSpPr>
            <p:nvPr/>
          </p:nvSpPr>
          <p:spPr bwMode="auto">
            <a:xfrm>
              <a:off x="2030" y="2688"/>
              <a:ext cx="1468"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endParaRPr lang="en-US" altLang="pl-PL" sz="1600">
                <a:latin typeface="+mn-lt"/>
              </a:endParaRPr>
            </a:p>
            <a:p>
              <a:pPr eaLnBrk="0" hangingPunct="0"/>
              <a:r>
                <a:rPr lang="en-US" altLang="pl-PL" sz="1600">
                  <a:latin typeface="+mn-lt"/>
                </a:rPr>
                <a:t>    Connection set up</a:t>
              </a:r>
            </a:p>
          </p:txBody>
        </p:sp>
        <p:grpSp>
          <p:nvGrpSpPr>
            <p:cNvPr id="198711" name="Group 55"/>
            <p:cNvGrpSpPr>
              <a:grpSpLocks/>
            </p:cNvGrpSpPr>
            <p:nvPr/>
          </p:nvGrpSpPr>
          <p:grpSpPr bwMode="auto">
            <a:xfrm>
              <a:off x="620" y="3024"/>
              <a:ext cx="1374" cy="96"/>
              <a:chOff x="672" y="2832"/>
              <a:chExt cx="1488" cy="96"/>
            </a:xfrm>
          </p:grpSpPr>
          <p:sp>
            <p:nvSpPr>
              <p:cNvPr id="198712" name="Line 56"/>
              <p:cNvSpPr>
                <a:spLocks noChangeShapeType="1"/>
              </p:cNvSpPr>
              <p:nvPr/>
            </p:nvSpPr>
            <p:spPr bwMode="auto">
              <a:xfrm>
                <a:off x="672" y="2880"/>
                <a:ext cx="14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13" name="Line 57"/>
              <p:cNvSpPr>
                <a:spLocks noChangeShapeType="1"/>
              </p:cNvSpPr>
              <p:nvPr/>
            </p:nvSpPr>
            <p:spPr bwMode="auto">
              <a:xfrm flipV="1">
                <a:off x="1920" y="2832"/>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14" name="Line 58"/>
              <p:cNvSpPr>
                <a:spLocks noChangeShapeType="1"/>
              </p:cNvSpPr>
              <p:nvPr/>
            </p:nvSpPr>
            <p:spPr bwMode="auto">
              <a:xfrm>
                <a:off x="1920" y="2880"/>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grpSp>
          <p:nvGrpSpPr>
            <p:cNvPr id="198715" name="Group 59"/>
            <p:cNvGrpSpPr>
              <a:grpSpLocks/>
            </p:cNvGrpSpPr>
            <p:nvPr/>
          </p:nvGrpSpPr>
          <p:grpSpPr bwMode="auto">
            <a:xfrm>
              <a:off x="3810" y="3024"/>
              <a:ext cx="1374" cy="96"/>
              <a:chOff x="4128" y="2832"/>
              <a:chExt cx="1488" cy="96"/>
            </a:xfrm>
          </p:grpSpPr>
          <p:sp>
            <p:nvSpPr>
              <p:cNvPr id="198716" name="Line 60"/>
              <p:cNvSpPr>
                <a:spLocks noChangeShapeType="1"/>
              </p:cNvSpPr>
              <p:nvPr/>
            </p:nvSpPr>
            <p:spPr bwMode="auto">
              <a:xfrm flipH="1">
                <a:off x="4128" y="2880"/>
                <a:ext cx="14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17" name="Line 61"/>
              <p:cNvSpPr>
                <a:spLocks noChangeShapeType="1"/>
              </p:cNvSpPr>
              <p:nvPr/>
            </p:nvSpPr>
            <p:spPr bwMode="auto">
              <a:xfrm flipH="1" flipV="1">
                <a:off x="4272" y="2832"/>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18" name="Line 62"/>
              <p:cNvSpPr>
                <a:spLocks noChangeShapeType="1"/>
              </p:cNvSpPr>
              <p:nvPr/>
            </p:nvSpPr>
            <p:spPr bwMode="auto">
              <a:xfrm flipH="1">
                <a:off x="4272" y="2880"/>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98719" name="Rectangle 63"/>
            <p:cNvSpPr>
              <a:spLocks noChangeArrowheads="1"/>
            </p:cNvSpPr>
            <p:nvPr/>
          </p:nvSpPr>
          <p:spPr bwMode="auto">
            <a:xfrm>
              <a:off x="764" y="2688"/>
              <a:ext cx="939" cy="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endParaRPr lang="en-US" altLang="pl-PL" sz="1600">
                <a:latin typeface="+mn-lt"/>
              </a:endParaRPr>
            </a:p>
            <a:p>
              <a:pPr algn="ctr" eaLnBrk="0" hangingPunct="0"/>
              <a:r>
                <a:rPr lang="en-US" altLang="pl-PL" sz="1600">
                  <a:latin typeface="+mn-lt"/>
                </a:rPr>
                <a:t>Ringing tone</a:t>
              </a:r>
            </a:p>
          </p:txBody>
        </p:sp>
        <p:sp>
          <p:nvSpPr>
            <p:cNvPr id="198720" name="Rectangle 64"/>
            <p:cNvSpPr>
              <a:spLocks noChangeArrowheads="1"/>
            </p:cNvSpPr>
            <p:nvPr/>
          </p:nvSpPr>
          <p:spPr bwMode="auto">
            <a:xfrm>
              <a:off x="3915" y="2688"/>
              <a:ext cx="1238" cy="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latin typeface="+mn-lt"/>
                </a:rPr>
                <a:t>Alerting</a:t>
              </a:r>
              <a:br>
                <a:rPr lang="en-US" altLang="pl-PL" sz="1600">
                  <a:latin typeface="+mn-lt"/>
                </a:rPr>
              </a:br>
              <a:r>
                <a:rPr lang="en-US" altLang="pl-PL" sz="1600">
                  <a:latin typeface="+mn-lt"/>
                </a:rPr>
                <a:t>(Ringing current)</a:t>
              </a:r>
            </a:p>
          </p:txBody>
        </p:sp>
      </p:grpSp>
      <p:grpSp>
        <p:nvGrpSpPr>
          <p:cNvPr id="198721" name="Group 65"/>
          <p:cNvGrpSpPr>
            <a:grpSpLocks/>
          </p:cNvGrpSpPr>
          <p:nvPr/>
        </p:nvGrpSpPr>
        <p:grpSpPr bwMode="auto">
          <a:xfrm>
            <a:off x="6048375" y="4876800"/>
            <a:ext cx="2235200" cy="381000"/>
            <a:chOff x="3810" y="3072"/>
            <a:chExt cx="1408" cy="240"/>
          </a:xfrm>
        </p:grpSpPr>
        <p:grpSp>
          <p:nvGrpSpPr>
            <p:cNvPr id="198722" name="Group 66"/>
            <p:cNvGrpSpPr>
              <a:grpSpLocks/>
            </p:cNvGrpSpPr>
            <p:nvPr/>
          </p:nvGrpSpPr>
          <p:grpSpPr bwMode="auto">
            <a:xfrm>
              <a:off x="3810" y="3216"/>
              <a:ext cx="1374" cy="96"/>
              <a:chOff x="4128" y="3024"/>
              <a:chExt cx="1488" cy="96"/>
            </a:xfrm>
          </p:grpSpPr>
          <p:sp>
            <p:nvSpPr>
              <p:cNvPr id="198723" name="Line 67"/>
              <p:cNvSpPr>
                <a:spLocks noChangeShapeType="1"/>
              </p:cNvSpPr>
              <p:nvPr/>
            </p:nvSpPr>
            <p:spPr bwMode="auto">
              <a:xfrm flipH="1">
                <a:off x="4128" y="3072"/>
                <a:ext cx="14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24" name="Line 68"/>
              <p:cNvSpPr>
                <a:spLocks noChangeShapeType="1"/>
              </p:cNvSpPr>
              <p:nvPr/>
            </p:nvSpPr>
            <p:spPr bwMode="auto">
              <a:xfrm flipV="1">
                <a:off x="4128" y="3024"/>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25" name="Line 69"/>
              <p:cNvSpPr>
                <a:spLocks noChangeShapeType="1"/>
              </p:cNvSpPr>
              <p:nvPr/>
            </p:nvSpPr>
            <p:spPr bwMode="auto">
              <a:xfrm>
                <a:off x="4128" y="3072"/>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98726" name="Rectangle 70"/>
            <p:cNvSpPr>
              <a:spLocks noChangeArrowheads="1"/>
            </p:cNvSpPr>
            <p:nvPr/>
          </p:nvSpPr>
          <p:spPr bwMode="auto">
            <a:xfrm>
              <a:off x="3936" y="3072"/>
              <a:ext cx="1282"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latin typeface="+mn-lt"/>
                </a:rPr>
                <a:t>Answer (off hook)</a:t>
              </a:r>
            </a:p>
          </p:txBody>
        </p:sp>
      </p:grpSp>
      <p:grpSp>
        <p:nvGrpSpPr>
          <p:cNvPr id="198727" name="Group 71"/>
          <p:cNvGrpSpPr>
            <a:grpSpLocks/>
          </p:cNvGrpSpPr>
          <p:nvPr/>
        </p:nvGrpSpPr>
        <p:grpSpPr bwMode="auto">
          <a:xfrm>
            <a:off x="6048375" y="5943600"/>
            <a:ext cx="2181225" cy="381000"/>
            <a:chOff x="3810" y="3744"/>
            <a:chExt cx="1374" cy="240"/>
          </a:xfrm>
        </p:grpSpPr>
        <p:grpSp>
          <p:nvGrpSpPr>
            <p:cNvPr id="198728" name="Group 72"/>
            <p:cNvGrpSpPr>
              <a:grpSpLocks/>
            </p:cNvGrpSpPr>
            <p:nvPr/>
          </p:nvGrpSpPr>
          <p:grpSpPr bwMode="auto">
            <a:xfrm>
              <a:off x="3810" y="3888"/>
              <a:ext cx="1374" cy="96"/>
              <a:chOff x="4128" y="3696"/>
              <a:chExt cx="1488" cy="96"/>
            </a:xfrm>
          </p:grpSpPr>
          <p:sp>
            <p:nvSpPr>
              <p:cNvPr id="198729" name="Line 73"/>
              <p:cNvSpPr>
                <a:spLocks noChangeShapeType="1"/>
              </p:cNvSpPr>
              <p:nvPr/>
            </p:nvSpPr>
            <p:spPr bwMode="auto">
              <a:xfrm flipH="1">
                <a:off x="4128" y="3744"/>
                <a:ext cx="14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30" name="Line 74"/>
              <p:cNvSpPr>
                <a:spLocks noChangeShapeType="1"/>
              </p:cNvSpPr>
              <p:nvPr/>
            </p:nvSpPr>
            <p:spPr bwMode="auto">
              <a:xfrm flipV="1">
                <a:off x="4128" y="3696"/>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31" name="Line 75"/>
              <p:cNvSpPr>
                <a:spLocks noChangeShapeType="1"/>
              </p:cNvSpPr>
              <p:nvPr/>
            </p:nvSpPr>
            <p:spPr bwMode="auto">
              <a:xfrm>
                <a:off x="4128" y="3744"/>
                <a:ext cx="96"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grpSp>
        <p:sp>
          <p:nvSpPr>
            <p:cNvPr id="198732" name="Rectangle 76"/>
            <p:cNvSpPr>
              <a:spLocks noChangeArrowheads="1"/>
            </p:cNvSpPr>
            <p:nvPr/>
          </p:nvSpPr>
          <p:spPr bwMode="auto">
            <a:xfrm>
              <a:off x="3891" y="3744"/>
              <a:ext cx="97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sz="1600">
                  <a:latin typeface="+mn-lt"/>
                </a:rPr>
                <a:t>       On hook</a:t>
              </a:r>
            </a:p>
          </p:txBody>
        </p:sp>
      </p:grpSp>
      <p:grpSp>
        <p:nvGrpSpPr>
          <p:cNvPr id="198733" name="Group 77"/>
          <p:cNvGrpSpPr>
            <a:grpSpLocks/>
          </p:cNvGrpSpPr>
          <p:nvPr/>
        </p:nvGrpSpPr>
        <p:grpSpPr bwMode="auto">
          <a:xfrm>
            <a:off x="381000" y="1676400"/>
            <a:ext cx="7388225" cy="4800600"/>
            <a:chOff x="240" y="1056"/>
            <a:chExt cx="4654" cy="3024"/>
          </a:xfrm>
        </p:grpSpPr>
        <p:sp>
          <p:nvSpPr>
            <p:cNvPr id="198734" name="Rectangle 78"/>
            <p:cNvSpPr>
              <a:spLocks noChangeArrowheads="1"/>
            </p:cNvSpPr>
            <p:nvPr/>
          </p:nvSpPr>
          <p:spPr bwMode="auto">
            <a:xfrm>
              <a:off x="240" y="1056"/>
              <a:ext cx="165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solidFill>
                    <a:schemeClr val="tx2"/>
                  </a:solidFill>
                  <a:latin typeface="+mn-lt"/>
                </a:rPr>
                <a:t>            Calling Party</a:t>
              </a:r>
            </a:p>
          </p:txBody>
        </p:sp>
        <p:sp>
          <p:nvSpPr>
            <p:cNvPr id="198735" name="Rectangle 79"/>
            <p:cNvSpPr>
              <a:spLocks noChangeArrowheads="1"/>
            </p:cNvSpPr>
            <p:nvPr/>
          </p:nvSpPr>
          <p:spPr bwMode="auto">
            <a:xfrm>
              <a:off x="3802" y="1056"/>
              <a:ext cx="10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solidFill>
                    <a:schemeClr val="tx2"/>
                  </a:solidFill>
                  <a:latin typeface="+mn-lt"/>
                </a:rPr>
                <a:t>  Called Party</a:t>
              </a:r>
            </a:p>
          </p:txBody>
        </p:sp>
        <p:sp>
          <p:nvSpPr>
            <p:cNvPr id="198736" name="Line 80"/>
            <p:cNvSpPr>
              <a:spLocks noChangeShapeType="1"/>
            </p:cNvSpPr>
            <p:nvPr/>
          </p:nvSpPr>
          <p:spPr bwMode="auto">
            <a:xfrm>
              <a:off x="1994" y="1248"/>
              <a:ext cx="0" cy="2832"/>
            </a:xfrm>
            <a:prstGeom prst="line">
              <a:avLst/>
            </a:prstGeom>
            <a:noFill/>
            <a:ln w="508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37" name="Line 81"/>
            <p:cNvSpPr>
              <a:spLocks noChangeShapeType="1"/>
            </p:cNvSpPr>
            <p:nvPr/>
          </p:nvSpPr>
          <p:spPr bwMode="auto">
            <a:xfrm>
              <a:off x="3810" y="1248"/>
              <a:ext cx="0" cy="2832"/>
            </a:xfrm>
            <a:prstGeom prst="line">
              <a:avLst/>
            </a:prstGeom>
            <a:noFill/>
            <a:ln w="508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atin typeface="+mn-lt"/>
              </a:endParaRPr>
            </a:p>
          </p:txBody>
        </p:sp>
        <p:sp>
          <p:nvSpPr>
            <p:cNvPr id="198738" name="Rectangle 82"/>
            <p:cNvSpPr>
              <a:spLocks noChangeArrowheads="1"/>
            </p:cNvSpPr>
            <p:nvPr/>
          </p:nvSpPr>
          <p:spPr bwMode="auto">
            <a:xfrm>
              <a:off x="2471" y="1056"/>
              <a:ext cx="53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altLang="pl-PL">
                  <a:solidFill>
                    <a:schemeClr val="tx2"/>
                  </a:solidFill>
                  <a:latin typeface="+mn-lt"/>
                </a:rPr>
                <a:t>Office</a:t>
              </a:r>
            </a:p>
          </p:txBody>
        </p:sp>
      </p:grpSp>
      <p:sp>
        <p:nvSpPr>
          <p:cNvPr id="198739" name="Rectangle 83"/>
          <p:cNvSpPr>
            <a:spLocks noGrp="1" noChangeArrowheads="1"/>
          </p:cNvSpPr>
          <p:nvPr>
            <p:ph type="title"/>
          </p:nvPr>
        </p:nvSpPr>
        <p:spPr/>
        <p:txBody>
          <a:bodyPr/>
          <a:lstStyle/>
          <a:p>
            <a:r>
              <a:rPr lang="en-US" altLang="pl-PL" sz="2400" dirty="0"/>
              <a:t>Subscriber Line Signaling</a:t>
            </a:r>
          </a:p>
        </p:txBody>
      </p:sp>
    </p:spTree>
    <p:extLst>
      <p:ext uri="{BB962C8B-B14F-4D97-AF65-F5344CB8AC3E}">
        <p14:creationId xmlns:p14="http://schemas.microsoft.com/office/powerpoint/2010/main" val="165213662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198733"/>
                                        </p:tgtEl>
                                        <p:attrNameLst>
                                          <p:attrName>style.visibility</p:attrName>
                                        </p:attrNameLst>
                                      </p:cBhvr>
                                      <p:to>
                                        <p:strVal val="visible"/>
                                      </p:to>
                                    </p:set>
                                    <p:animEffect transition="in" filter="wipe(up)">
                                      <p:cBhvr>
                                        <p:cTn id="7" dur="500"/>
                                        <p:tgtEl>
                                          <p:spTgt spid="1987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98663"/>
                                        </p:tgtEl>
                                        <p:attrNameLst>
                                          <p:attrName>style.visibility</p:attrName>
                                        </p:attrNameLst>
                                      </p:cBhvr>
                                      <p:to>
                                        <p:strVal val="visible"/>
                                      </p:to>
                                    </p:set>
                                    <p:animEffect transition="in" filter="wipe(left)">
                                      <p:cBhvr>
                                        <p:cTn id="12" dur="500"/>
                                        <p:tgtEl>
                                          <p:spTgt spid="19866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8658"/>
                                        </p:tgtEl>
                                        <p:attrNameLst>
                                          <p:attrName>style.visibility</p:attrName>
                                        </p:attrNameLst>
                                      </p:cBhvr>
                                      <p:to>
                                        <p:strVal val="visible"/>
                                      </p:to>
                                    </p:set>
                                    <p:animEffect transition="in" filter="wipe(left)">
                                      <p:cBhvr>
                                        <p:cTn id="17" dur="500"/>
                                        <p:tgtEl>
                                          <p:spTgt spid="19865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8659"/>
                                        </p:tgtEl>
                                        <p:attrNameLst>
                                          <p:attrName>style.visibility</p:attrName>
                                        </p:attrNameLst>
                                      </p:cBhvr>
                                      <p:to>
                                        <p:strVal val="visible"/>
                                      </p:to>
                                    </p:set>
                                    <p:animEffect transition="in" filter="wipe(left)">
                                      <p:cBhvr>
                                        <p:cTn id="22" dur="500"/>
                                        <p:tgtEl>
                                          <p:spTgt spid="19865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198675"/>
                                        </p:tgtEl>
                                        <p:attrNameLst>
                                          <p:attrName>style.visibility</p:attrName>
                                        </p:attrNameLst>
                                      </p:cBhvr>
                                      <p:to>
                                        <p:strVal val="visible"/>
                                      </p:to>
                                    </p:set>
                                    <p:animEffect transition="in" filter="wipe(left)">
                                      <p:cBhvr>
                                        <p:cTn id="27" dur="500"/>
                                        <p:tgtEl>
                                          <p:spTgt spid="19867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98669"/>
                                        </p:tgtEl>
                                        <p:attrNameLst>
                                          <p:attrName>style.visibility</p:attrName>
                                        </p:attrNameLst>
                                      </p:cBhvr>
                                      <p:to>
                                        <p:strVal val="visible"/>
                                      </p:to>
                                    </p:set>
                                    <p:animEffect transition="in" filter="wipe(left)">
                                      <p:cBhvr>
                                        <p:cTn id="32" dur="500"/>
                                        <p:tgtEl>
                                          <p:spTgt spid="19866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98660"/>
                                        </p:tgtEl>
                                        <p:attrNameLst>
                                          <p:attrName>style.visibility</p:attrName>
                                        </p:attrNameLst>
                                      </p:cBhvr>
                                      <p:to>
                                        <p:strVal val="visible"/>
                                      </p:to>
                                    </p:set>
                                    <p:animEffect transition="in" filter="wipe(left)">
                                      <p:cBhvr>
                                        <p:cTn id="37" dur="500"/>
                                        <p:tgtEl>
                                          <p:spTgt spid="19866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6" presetClass="entr" presetSubtype="37" fill="hold" nodeType="clickEffect">
                                  <p:stCondLst>
                                    <p:cond delay="0"/>
                                  </p:stCondLst>
                                  <p:childTnLst>
                                    <p:set>
                                      <p:cBhvr>
                                        <p:cTn id="41" dur="1" fill="hold">
                                          <p:stCondLst>
                                            <p:cond delay="0"/>
                                          </p:stCondLst>
                                        </p:cTn>
                                        <p:tgtEl>
                                          <p:spTgt spid="198708"/>
                                        </p:tgtEl>
                                        <p:attrNameLst>
                                          <p:attrName>style.visibility</p:attrName>
                                        </p:attrNameLst>
                                      </p:cBhvr>
                                      <p:to>
                                        <p:strVal val="visible"/>
                                      </p:to>
                                    </p:set>
                                    <p:animEffect transition="in" filter="barn(outVertical)">
                                      <p:cBhvr>
                                        <p:cTn id="42" dur="500"/>
                                        <p:tgtEl>
                                          <p:spTgt spid="19870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2" fill="hold" nodeType="clickEffect">
                                  <p:stCondLst>
                                    <p:cond delay="0"/>
                                  </p:stCondLst>
                                  <p:childTnLst>
                                    <p:set>
                                      <p:cBhvr>
                                        <p:cTn id="46" dur="1" fill="hold">
                                          <p:stCondLst>
                                            <p:cond delay="0"/>
                                          </p:stCondLst>
                                        </p:cTn>
                                        <p:tgtEl>
                                          <p:spTgt spid="198721"/>
                                        </p:tgtEl>
                                        <p:attrNameLst>
                                          <p:attrName>style.visibility</p:attrName>
                                        </p:attrNameLst>
                                      </p:cBhvr>
                                      <p:to>
                                        <p:strVal val="visible"/>
                                      </p:to>
                                    </p:set>
                                    <p:animEffect transition="in" filter="wipe(right)">
                                      <p:cBhvr>
                                        <p:cTn id="47" dur="500"/>
                                        <p:tgtEl>
                                          <p:spTgt spid="19872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6" presetClass="entr" presetSubtype="37" fill="hold" nodeType="clickEffect">
                                  <p:stCondLst>
                                    <p:cond delay="0"/>
                                  </p:stCondLst>
                                  <p:childTnLst>
                                    <p:set>
                                      <p:cBhvr>
                                        <p:cTn id="51" dur="1" fill="hold">
                                          <p:stCondLst>
                                            <p:cond delay="0"/>
                                          </p:stCondLst>
                                        </p:cTn>
                                        <p:tgtEl>
                                          <p:spTgt spid="198681"/>
                                        </p:tgtEl>
                                        <p:attrNameLst>
                                          <p:attrName>style.visibility</p:attrName>
                                        </p:attrNameLst>
                                      </p:cBhvr>
                                      <p:to>
                                        <p:strVal val="visible"/>
                                      </p:to>
                                    </p:set>
                                    <p:animEffect transition="in" filter="barn(outVertical)">
                                      <p:cBhvr>
                                        <p:cTn id="52" dur="500"/>
                                        <p:tgtEl>
                                          <p:spTgt spid="198681"/>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98661"/>
                                        </p:tgtEl>
                                        <p:attrNameLst>
                                          <p:attrName>style.visibility</p:attrName>
                                        </p:attrNameLst>
                                      </p:cBhvr>
                                      <p:to>
                                        <p:strVal val="visible"/>
                                      </p:to>
                                    </p:set>
                                    <p:animEffect transition="in" filter="wipe(left)">
                                      <p:cBhvr>
                                        <p:cTn id="57" dur="500"/>
                                        <p:tgtEl>
                                          <p:spTgt spid="19866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198702"/>
                                        </p:tgtEl>
                                        <p:attrNameLst>
                                          <p:attrName>style.visibility</p:attrName>
                                        </p:attrNameLst>
                                      </p:cBhvr>
                                      <p:to>
                                        <p:strVal val="visible"/>
                                      </p:to>
                                    </p:set>
                                    <p:animEffect transition="in" filter="wipe(left)">
                                      <p:cBhvr>
                                        <p:cTn id="62" dur="500"/>
                                        <p:tgtEl>
                                          <p:spTgt spid="198702"/>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2" fill="hold" nodeType="clickEffect">
                                  <p:stCondLst>
                                    <p:cond delay="0"/>
                                  </p:stCondLst>
                                  <p:childTnLst>
                                    <p:set>
                                      <p:cBhvr>
                                        <p:cTn id="66" dur="1" fill="hold">
                                          <p:stCondLst>
                                            <p:cond delay="0"/>
                                          </p:stCondLst>
                                        </p:cTn>
                                        <p:tgtEl>
                                          <p:spTgt spid="198727"/>
                                        </p:tgtEl>
                                        <p:attrNameLst>
                                          <p:attrName>style.visibility</p:attrName>
                                        </p:attrNameLst>
                                      </p:cBhvr>
                                      <p:to>
                                        <p:strVal val="visible"/>
                                      </p:to>
                                    </p:set>
                                    <p:animEffect transition="in" filter="wipe(right)">
                                      <p:cBhvr>
                                        <p:cTn id="67" dur="500"/>
                                        <p:tgtEl>
                                          <p:spTgt spid="198727"/>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98662"/>
                                        </p:tgtEl>
                                        <p:attrNameLst>
                                          <p:attrName>style.visibility</p:attrName>
                                        </p:attrNameLst>
                                      </p:cBhvr>
                                      <p:to>
                                        <p:strVal val="visible"/>
                                      </p:to>
                                    </p:set>
                                    <p:animEffect transition="in" filter="wipe(left)">
                                      <p:cBhvr>
                                        <p:cTn id="72" dur="500"/>
                                        <p:tgtEl>
                                          <p:spTgt spid="1986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58" grpId="0" autoUpdateAnimBg="0"/>
      <p:bldP spid="198659" grpId="0" autoUpdateAnimBg="0"/>
      <p:bldP spid="198660" grpId="0" autoUpdateAnimBg="0"/>
      <p:bldP spid="198661" grpId="0" autoUpdateAnimBg="0"/>
      <p:bldP spid="198662"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8963" name="Rectangle 3"/>
          <p:cNvSpPr>
            <a:spLocks noGrp="1" noChangeArrowheads="1"/>
          </p:cNvSpPr>
          <p:nvPr>
            <p:ph type="title"/>
          </p:nvPr>
        </p:nvSpPr>
        <p:spPr/>
        <p:txBody>
          <a:bodyPr/>
          <a:lstStyle/>
          <a:p>
            <a:r>
              <a:rPr lang="en-US" altLang="pl-PL"/>
              <a:t>Conclusion</a:t>
            </a:r>
          </a:p>
        </p:txBody>
      </p:sp>
      <p:sp>
        <p:nvSpPr>
          <p:cNvPr id="168962" name="Rectangle 2"/>
          <p:cNvSpPr>
            <a:spLocks noGrp="1" noChangeArrowheads="1"/>
          </p:cNvSpPr>
          <p:nvPr>
            <p:ph idx="1"/>
          </p:nvPr>
        </p:nvSpPr>
        <p:spPr>
          <a:xfrm>
            <a:off x="1547813" y="1844823"/>
            <a:ext cx="7138987" cy="4281339"/>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lnSpc>
                <a:spcPct val="90000"/>
              </a:lnSpc>
            </a:pPr>
            <a:r>
              <a:rPr lang="en-US" altLang="pl-PL" dirty="0" smtClean="0"/>
              <a:t>Evolution </a:t>
            </a:r>
            <a:r>
              <a:rPr lang="en-US" altLang="pl-PL" dirty="0"/>
              <a:t>of telecommunications switching</a:t>
            </a:r>
          </a:p>
          <a:p>
            <a:pPr>
              <a:lnSpc>
                <a:spcPct val="90000"/>
              </a:lnSpc>
            </a:pPr>
            <a:r>
              <a:rPr lang="en-US" altLang="pl-PL" dirty="0"/>
              <a:t>Telephone exchange and its components</a:t>
            </a:r>
          </a:p>
          <a:p>
            <a:pPr>
              <a:lnSpc>
                <a:spcPct val="90000"/>
              </a:lnSpc>
            </a:pPr>
            <a:r>
              <a:rPr lang="en-US" altLang="pl-PL" dirty="0"/>
              <a:t>Switching networks</a:t>
            </a:r>
          </a:p>
          <a:p>
            <a:pPr>
              <a:lnSpc>
                <a:spcPct val="90000"/>
              </a:lnSpc>
            </a:pPr>
            <a:r>
              <a:rPr lang="en-US" altLang="pl-PL" dirty="0"/>
              <a:t>Switching node control</a:t>
            </a:r>
          </a:p>
          <a:p>
            <a:pPr>
              <a:lnSpc>
                <a:spcPct val="90000"/>
              </a:lnSpc>
            </a:pPr>
            <a:r>
              <a:rPr lang="en-US" altLang="pl-PL" dirty="0"/>
              <a:t>Signaling</a:t>
            </a:r>
            <a:endParaRPr lang="pl-PL" altLang="pl-PL" dirty="0"/>
          </a:p>
        </p:txBody>
      </p:sp>
    </p:spTree>
    <p:extLst>
      <p:ext uri="{BB962C8B-B14F-4D97-AF65-F5344CB8AC3E}">
        <p14:creationId xmlns:p14="http://schemas.microsoft.com/office/powerpoint/2010/main" val="8173906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8962"/>
                                        </p:tgtEl>
                                        <p:attrNameLst>
                                          <p:attrName>style.visibility</p:attrName>
                                        </p:attrNameLst>
                                      </p:cBhvr>
                                      <p:to>
                                        <p:strVal val="visible"/>
                                      </p:to>
                                    </p:set>
                                    <p:animEffect transition="in" filter="wipe(left)">
                                      <p:cBhvr>
                                        <p:cTn id="7" dur="500"/>
                                        <p:tgtEl>
                                          <p:spTgt spid="168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2"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976064" y="2564904"/>
            <a:ext cx="7412360" cy="1143000"/>
          </a:xfrm>
        </p:spPr>
        <p:txBody>
          <a:bodyPr/>
          <a:lstStyle/>
          <a:p>
            <a:r>
              <a:rPr lang="en-US" sz="4800" b="0" dirty="0"/>
              <a:t>Thank you very much</a:t>
            </a:r>
            <a:br>
              <a:rPr lang="en-US" sz="4800" b="0" dirty="0"/>
            </a:br>
            <a:r>
              <a:rPr lang="en-US" sz="4800" b="0" dirty="0"/>
              <a:t>for your attention</a:t>
            </a:r>
            <a:endParaRPr lang="pl-PL" sz="4800" b="0" dirty="0"/>
          </a:p>
        </p:txBody>
      </p:sp>
    </p:spTree>
    <p:extLst>
      <p:ext uri="{BB962C8B-B14F-4D97-AF65-F5344CB8AC3E}">
        <p14:creationId xmlns:p14="http://schemas.microsoft.com/office/powerpoint/2010/main" val="188950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10000"/>
                                  </p:iterate>
                                  <p:childTnLst>
                                    <p:set>
                                      <p:cBhvr>
                                        <p:cTn id="6" dur="1" fill="hold">
                                          <p:stCondLst>
                                            <p:cond delay="0"/>
                                          </p:stCondLst>
                                        </p:cTn>
                                        <p:tgtEl>
                                          <p:spTgt spid="28674"/>
                                        </p:tgtEl>
                                        <p:attrNameLst>
                                          <p:attrName>style.visibility</p:attrName>
                                        </p:attrNameLst>
                                      </p:cBhvr>
                                      <p:to>
                                        <p:strVal val="visible"/>
                                      </p:to>
                                    </p:set>
                                    <p:animEffect transition="in" filter="wipe(left)">
                                      <p:cBhvr>
                                        <p:cTn id="7" dur="1000"/>
                                        <p:tgtEl>
                                          <p:spTgt spid="28674"/>
                                        </p:tgtEl>
                                      </p:cBhvr>
                                    </p:animEffect>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altLang="pl-PL" dirty="0"/>
              <a:t>Switch vs. Router</a:t>
            </a:r>
            <a:endParaRPr lang="pl-PL" altLang="pl-PL" dirty="0"/>
          </a:p>
        </p:txBody>
      </p:sp>
      <p:sp>
        <p:nvSpPr>
          <p:cNvPr id="175107" name="Rectangle 3"/>
          <p:cNvSpPr>
            <a:spLocks noGrp="1" noChangeArrowheads="1"/>
          </p:cNvSpPr>
          <p:nvPr>
            <p:ph idx="1"/>
          </p:nvPr>
        </p:nvSpPr>
        <p:spPr/>
        <p:txBody>
          <a:bodyPr/>
          <a:lstStyle/>
          <a:p>
            <a:r>
              <a:rPr lang="en-US" altLang="pl-PL" i="1" dirty="0"/>
              <a:t>Switch</a:t>
            </a:r>
            <a:r>
              <a:rPr lang="en-US" altLang="pl-PL" dirty="0"/>
              <a:t>: a multiport device whose aim </a:t>
            </a:r>
            <a:r>
              <a:rPr lang="en-US" altLang="pl-PL" dirty="0" smtClean="0"/>
              <a:t/>
            </a:r>
            <a:br>
              <a:rPr lang="en-US" altLang="pl-PL" dirty="0" smtClean="0"/>
            </a:br>
            <a:r>
              <a:rPr lang="en-US" altLang="pl-PL" dirty="0" smtClean="0"/>
              <a:t>is </a:t>
            </a:r>
            <a:r>
              <a:rPr lang="en-US" altLang="pl-PL" dirty="0"/>
              <a:t>to forward the incoming traffic </a:t>
            </a:r>
            <a:br>
              <a:rPr lang="en-US" altLang="pl-PL" dirty="0"/>
            </a:br>
            <a:r>
              <a:rPr lang="en-US" altLang="pl-PL" dirty="0"/>
              <a:t>to ports that lead to the destination</a:t>
            </a:r>
          </a:p>
          <a:p>
            <a:r>
              <a:rPr lang="en-US" altLang="pl-PL" i="1" dirty="0"/>
              <a:t>Router</a:t>
            </a:r>
            <a:r>
              <a:rPr lang="en-US" altLang="pl-PL" dirty="0"/>
              <a:t>: a switch that operates </a:t>
            </a:r>
            <a:br>
              <a:rPr lang="en-US" altLang="pl-PL" dirty="0"/>
            </a:br>
            <a:r>
              <a:rPr lang="en-US" altLang="pl-PL" dirty="0"/>
              <a:t>on network layer headers</a:t>
            </a:r>
          </a:p>
          <a:p>
            <a:r>
              <a:rPr lang="en-US" altLang="pl-PL" i="1" dirty="0"/>
              <a:t>Bridge</a:t>
            </a:r>
            <a:r>
              <a:rPr lang="en-US" altLang="pl-PL" dirty="0"/>
              <a:t>: a switch that operates on link layer headers</a:t>
            </a:r>
          </a:p>
        </p:txBody>
      </p:sp>
    </p:spTree>
    <p:extLst>
      <p:ext uri="{BB962C8B-B14F-4D97-AF65-F5344CB8AC3E}">
        <p14:creationId xmlns:p14="http://schemas.microsoft.com/office/powerpoint/2010/main" val="25366160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Effect transition="in" filter="wipe(left)">
                                      <p:cBhvr>
                                        <p:cTn id="7" dur="500"/>
                                        <p:tgtEl>
                                          <p:spTgt spid="1751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5107">
                                            <p:txEl>
                                              <p:pRg st="1" end="1"/>
                                            </p:txEl>
                                          </p:spTgt>
                                        </p:tgtEl>
                                        <p:attrNameLst>
                                          <p:attrName>style.visibility</p:attrName>
                                        </p:attrNameLst>
                                      </p:cBhvr>
                                      <p:to>
                                        <p:strVal val="visible"/>
                                      </p:to>
                                    </p:set>
                                    <p:animEffect transition="in" filter="wipe(left)">
                                      <p:cBhvr>
                                        <p:cTn id="12" dur="500"/>
                                        <p:tgtEl>
                                          <p:spTgt spid="17510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5107">
                                            <p:txEl>
                                              <p:pRg st="2" end="2"/>
                                            </p:txEl>
                                          </p:spTgt>
                                        </p:tgtEl>
                                        <p:attrNameLst>
                                          <p:attrName>style.visibility</p:attrName>
                                        </p:attrNameLst>
                                      </p:cBhvr>
                                      <p:to>
                                        <p:strVal val="visible"/>
                                      </p:to>
                                    </p:set>
                                    <p:animEffect transition="in" filter="wipe(left)">
                                      <p:cBhvr>
                                        <p:cTn id="17" dur="500"/>
                                        <p:tgtEl>
                                          <p:spTgt spid="1751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altLang="pl-PL"/>
              <a:t>“</a:t>
            </a:r>
            <a:r>
              <a:rPr lang="pl-PL" altLang="pl-PL"/>
              <a:t>Marketing”</a:t>
            </a:r>
          </a:p>
        </p:txBody>
      </p:sp>
      <p:sp>
        <p:nvSpPr>
          <p:cNvPr id="176131" name="Rectangle 3"/>
          <p:cNvSpPr>
            <a:spLocks noGrp="1" noChangeArrowheads="1"/>
          </p:cNvSpPr>
          <p:nvPr>
            <p:ph idx="1"/>
          </p:nvPr>
        </p:nvSpPr>
        <p:spPr/>
        <p:txBody>
          <a:bodyPr/>
          <a:lstStyle/>
          <a:p>
            <a:pPr>
              <a:lnSpc>
                <a:spcPct val="90000"/>
              </a:lnSpc>
            </a:pPr>
            <a:r>
              <a:rPr lang="en-US" altLang="pl-PL" dirty="0"/>
              <a:t>Router: a device that uses network layer headers, e.g., IP, to take a decision to which port information is to be sent (</a:t>
            </a:r>
            <a:r>
              <a:rPr lang="en-US" altLang="pl-PL" b="0" dirty="0"/>
              <a:t>for example, Cisco 7000 series</a:t>
            </a:r>
            <a:r>
              <a:rPr lang="en-US" altLang="pl-PL" dirty="0"/>
              <a:t>)</a:t>
            </a:r>
          </a:p>
          <a:p>
            <a:pPr>
              <a:lnSpc>
                <a:spcPct val="90000"/>
              </a:lnSpc>
            </a:pPr>
            <a:r>
              <a:rPr lang="en-US" altLang="pl-PL" dirty="0"/>
              <a:t>Switch: a device that uses link layer headers, e.g., Ethernet, to take a decision to which port information is to be sent (</a:t>
            </a:r>
            <a:r>
              <a:rPr lang="en-US" altLang="pl-PL" b="0" dirty="0"/>
              <a:t>for example, Cisco Catalyst 2900 series</a:t>
            </a:r>
            <a:r>
              <a:rPr lang="en-US" altLang="pl-PL" dirty="0"/>
              <a:t>)</a:t>
            </a:r>
          </a:p>
          <a:p>
            <a:pPr>
              <a:lnSpc>
                <a:spcPct val="90000"/>
              </a:lnSpc>
              <a:spcBef>
                <a:spcPct val="40000"/>
              </a:spcBef>
            </a:pPr>
            <a:r>
              <a:rPr lang="en-US" altLang="pl-PL" dirty="0"/>
              <a:t>It is commonly believed that switching </a:t>
            </a:r>
            <a:r>
              <a:rPr lang="pl-PL" altLang="pl-PL" dirty="0"/>
              <a:t/>
            </a:r>
            <a:br>
              <a:rPr lang="pl-PL" altLang="pl-PL" dirty="0"/>
            </a:br>
            <a:r>
              <a:rPr lang="en-US" altLang="pl-PL" dirty="0"/>
              <a:t>is faster than routing</a:t>
            </a:r>
          </a:p>
          <a:p>
            <a:pPr>
              <a:lnSpc>
                <a:spcPct val="90000"/>
              </a:lnSpc>
            </a:pPr>
            <a:r>
              <a:rPr lang="en-US" altLang="pl-PL" dirty="0"/>
              <a:t>Therefore, quite often: </a:t>
            </a:r>
            <a:r>
              <a:rPr lang="en-US" altLang="pl-PL" dirty="0">
                <a:cs typeface="Tahoma" pitchFamily="34" charset="0"/>
              </a:rPr>
              <a:t>“</a:t>
            </a:r>
            <a:r>
              <a:rPr lang="en-US" altLang="pl-PL" dirty="0"/>
              <a:t>layer 3 switch”, and not </a:t>
            </a:r>
            <a:r>
              <a:rPr lang="en-US" altLang="pl-PL" dirty="0">
                <a:cs typeface="Tahoma" pitchFamily="34" charset="0"/>
              </a:rPr>
              <a:t>“</a:t>
            </a:r>
            <a:r>
              <a:rPr lang="en-US" altLang="pl-PL" dirty="0"/>
              <a:t>fast router”</a:t>
            </a:r>
          </a:p>
        </p:txBody>
      </p:sp>
    </p:spTree>
    <p:extLst>
      <p:ext uri="{BB962C8B-B14F-4D97-AF65-F5344CB8AC3E}">
        <p14:creationId xmlns:p14="http://schemas.microsoft.com/office/powerpoint/2010/main" val="3553809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Effect transition="in" filter="wipe(left)">
                                      <p:cBhvr>
                                        <p:cTn id="7" dur="500"/>
                                        <p:tgtEl>
                                          <p:spTgt spid="1761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6131">
                                            <p:txEl>
                                              <p:pRg st="1" end="1"/>
                                            </p:txEl>
                                          </p:spTgt>
                                        </p:tgtEl>
                                        <p:attrNameLst>
                                          <p:attrName>style.visibility</p:attrName>
                                        </p:attrNameLst>
                                      </p:cBhvr>
                                      <p:to>
                                        <p:strVal val="visible"/>
                                      </p:to>
                                    </p:set>
                                    <p:animEffect transition="in" filter="wipe(left)">
                                      <p:cBhvr>
                                        <p:cTn id="12" dur="500"/>
                                        <p:tgtEl>
                                          <p:spTgt spid="17613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6131">
                                            <p:txEl>
                                              <p:pRg st="2" end="2"/>
                                            </p:txEl>
                                          </p:spTgt>
                                        </p:tgtEl>
                                        <p:attrNameLst>
                                          <p:attrName>style.visibility</p:attrName>
                                        </p:attrNameLst>
                                      </p:cBhvr>
                                      <p:to>
                                        <p:strVal val="visible"/>
                                      </p:to>
                                    </p:set>
                                    <p:animEffect transition="in" filter="wipe(left)">
                                      <p:cBhvr>
                                        <p:cTn id="17" dur="500"/>
                                        <p:tgtEl>
                                          <p:spTgt spid="17613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6131">
                                            <p:txEl>
                                              <p:pRg st="3" end="3"/>
                                            </p:txEl>
                                          </p:spTgt>
                                        </p:tgtEl>
                                        <p:attrNameLst>
                                          <p:attrName>style.visibility</p:attrName>
                                        </p:attrNameLst>
                                      </p:cBhvr>
                                      <p:to>
                                        <p:strVal val="visible"/>
                                      </p:to>
                                    </p:set>
                                    <p:animEffect transition="in" filter="wipe(left)">
                                      <p:cBhvr>
                                        <p:cTn id="22" dur="500"/>
                                        <p:tgtEl>
                                          <p:spTgt spid="1761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US" altLang="pl-PL"/>
              <a:t>Switching in Other Layers</a:t>
            </a:r>
          </a:p>
        </p:txBody>
      </p:sp>
      <p:sp>
        <p:nvSpPr>
          <p:cNvPr id="177155" name="Rectangle 3"/>
          <p:cNvSpPr>
            <a:spLocks noGrp="1" noChangeArrowheads="1"/>
          </p:cNvSpPr>
          <p:nvPr>
            <p:ph idx="1"/>
          </p:nvPr>
        </p:nvSpPr>
        <p:spPr/>
        <p:txBody>
          <a:bodyPr/>
          <a:lstStyle/>
          <a:p>
            <a:pPr>
              <a:spcAft>
                <a:spcPct val="50000"/>
              </a:spcAft>
            </a:pPr>
            <a:r>
              <a:rPr lang="en-US" altLang="pl-PL" dirty="0"/>
              <a:t>Layer 1 (physical) switching, </a:t>
            </a:r>
            <a:br>
              <a:rPr lang="en-US" altLang="pl-PL" dirty="0"/>
            </a:br>
            <a:r>
              <a:rPr lang="en-US" altLang="pl-PL" dirty="0"/>
              <a:t>e.g., optical MEMS switches</a:t>
            </a:r>
          </a:p>
          <a:p>
            <a:r>
              <a:rPr lang="en-US" altLang="pl-PL" dirty="0"/>
              <a:t>Layer 4 (transport) switching: switching between processes, </a:t>
            </a:r>
            <a:br>
              <a:rPr lang="en-US" altLang="pl-PL" dirty="0"/>
            </a:br>
            <a:r>
              <a:rPr lang="en-US" altLang="pl-PL" dirty="0"/>
              <a:t>for example to balance load among www servers</a:t>
            </a:r>
          </a:p>
        </p:txBody>
      </p:sp>
    </p:spTree>
    <p:extLst>
      <p:ext uri="{BB962C8B-B14F-4D97-AF65-F5344CB8AC3E}">
        <p14:creationId xmlns:p14="http://schemas.microsoft.com/office/powerpoint/2010/main" val="42115201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7155">
                                            <p:txEl>
                                              <p:pRg st="0" end="0"/>
                                            </p:txEl>
                                          </p:spTgt>
                                        </p:tgtEl>
                                        <p:attrNameLst>
                                          <p:attrName>style.visibility</p:attrName>
                                        </p:attrNameLst>
                                      </p:cBhvr>
                                      <p:to>
                                        <p:strVal val="visible"/>
                                      </p:to>
                                    </p:set>
                                    <p:animEffect transition="in" filter="wipe(left)">
                                      <p:cBhvr>
                                        <p:cTn id="7" dur="500"/>
                                        <p:tgtEl>
                                          <p:spTgt spid="1771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7155">
                                            <p:txEl>
                                              <p:pRg st="1" end="1"/>
                                            </p:txEl>
                                          </p:spTgt>
                                        </p:tgtEl>
                                        <p:attrNameLst>
                                          <p:attrName>style.visibility</p:attrName>
                                        </p:attrNameLst>
                                      </p:cBhvr>
                                      <p:to>
                                        <p:strVal val="visible"/>
                                      </p:to>
                                    </p:set>
                                    <p:animEffect transition="in" filter="wipe(left)">
                                      <p:cBhvr>
                                        <p:cTn id="12" dur="500"/>
                                        <p:tgtEl>
                                          <p:spTgt spid="17715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r>
              <a:rPr lang="pl-PL" altLang="pl-PL" dirty="0"/>
              <a:t>1889: </a:t>
            </a:r>
            <a:r>
              <a:rPr lang="en-US" altLang="pl-PL" dirty="0" smtClean="0"/>
              <a:t>Invention of an Automatic Telephone Exchange</a:t>
            </a:r>
            <a:endParaRPr lang="pl-PL" altLang="pl-PL" dirty="0"/>
          </a:p>
        </p:txBody>
      </p:sp>
      <p:sp>
        <p:nvSpPr>
          <p:cNvPr id="182275" name="Rectangle 3"/>
          <p:cNvSpPr>
            <a:spLocks noGrp="1" noChangeArrowheads="1"/>
          </p:cNvSpPr>
          <p:nvPr>
            <p:ph idx="1"/>
          </p:nvPr>
        </p:nvSpPr>
        <p:spPr>
          <a:xfrm>
            <a:off x="3921571" y="2420887"/>
            <a:ext cx="5114925" cy="3705275"/>
          </a:xfrm>
        </p:spPr>
        <p:txBody>
          <a:bodyPr/>
          <a:lstStyle/>
          <a:p>
            <a:r>
              <a:rPr lang="en-US" altLang="pl-PL" dirty="0" smtClean="0"/>
              <a:t>Funeral undertaker </a:t>
            </a:r>
            <a:br>
              <a:rPr lang="en-US" altLang="pl-PL" dirty="0" smtClean="0"/>
            </a:br>
            <a:r>
              <a:rPr lang="en-US" altLang="pl-PL" dirty="0" smtClean="0"/>
              <a:t>from </a:t>
            </a:r>
            <a:r>
              <a:rPr lang="pl-PL" altLang="pl-PL" dirty="0" smtClean="0"/>
              <a:t>Kansas </a:t>
            </a:r>
            <a:r>
              <a:rPr lang="pl-PL" altLang="pl-PL" dirty="0"/>
              <a:t>City</a:t>
            </a:r>
          </a:p>
          <a:p>
            <a:r>
              <a:rPr lang="en-US" altLang="pl-PL" dirty="0" smtClean="0"/>
              <a:t>In</a:t>
            </a:r>
            <a:r>
              <a:rPr lang="pl-PL" altLang="pl-PL" dirty="0" smtClean="0"/>
              <a:t> </a:t>
            </a:r>
            <a:r>
              <a:rPr lang="pl-PL" altLang="pl-PL" dirty="0"/>
              <a:t>1889 </a:t>
            </a:r>
            <a:r>
              <a:rPr lang="en-US" altLang="pl-PL" dirty="0" smtClean="0"/>
              <a:t>he invented </a:t>
            </a:r>
            <a:br>
              <a:rPr lang="en-US" altLang="pl-PL" dirty="0" smtClean="0"/>
            </a:br>
            <a:r>
              <a:rPr lang="en-US" altLang="pl-PL" dirty="0" smtClean="0"/>
              <a:t>an automatic telephone exchange</a:t>
            </a:r>
            <a:endParaRPr lang="pl-PL" altLang="pl-PL" dirty="0"/>
          </a:p>
        </p:txBody>
      </p:sp>
      <p:pic>
        <p:nvPicPr>
          <p:cNvPr id="182276" name="Picture 4" descr="C:\Documents and Settings\jajszcz\My Documents\KT\Grob_Strowger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7800"/>
            <a:ext cx="3233738" cy="5638800"/>
          </a:xfrm>
          <a:prstGeom prst="rect">
            <a:avLst/>
          </a:prstGeom>
          <a:noFill/>
          <a:extLst>
            <a:ext uri="{909E8E84-426E-40DD-AFC4-6F175D3DCCD1}">
              <a14:hiddenFill xmlns:a14="http://schemas.microsoft.com/office/drawing/2010/main">
                <a:solidFill>
                  <a:srgbClr val="FFFFFF"/>
                </a:solidFill>
              </a14:hiddenFill>
            </a:ext>
          </a:extLst>
        </p:spPr>
      </p:pic>
      <p:pic>
        <p:nvPicPr>
          <p:cNvPr id="182277" name="Picture 5" descr="C:\Documents and Settings\jajszcz\My Documents\KT\Science_&amp;_Society_Picture_Library_AB_Strowg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47800"/>
            <a:ext cx="3571875" cy="5410200"/>
          </a:xfrm>
          <a:prstGeom prst="rect">
            <a:avLst/>
          </a:prstGeom>
          <a:noFill/>
          <a:extLst>
            <a:ext uri="{909E8E84-426E-40DD-AFC4-6F175D3DCCD1}">
              <a14:hiddenFill xmlns:a14="http://schemas.microsoft.com/office/drawing/2010/main">
                <a:solidFill>
                  <a:srgbClr val="FFFFFF"/>
                </a:solidFill>
              </a14:hiddenFill>
            </a:ext>
          </a:extLst>
        </p:spPr>
      </p:pic>
      <p:sp>
        <p:nvSpPr>
          <p:cNvPr id="182278" name="Rectangle 6"/>
          <p:cNvSpPr>
            <a:spLocks noChangeArrowheads="1"/>
          </p:cNvSpPr>
          <p:nvPr/>
        </p:nvSpPr>
        <p:spPr bwMode="auto">
          <a:xfrm>
            <a:off x="3581400" y="1752600"/>
            <a:ext cx="40142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Clr>
                <a:schemeClr val="folHlink"/>
              </a:buClr>
              <a:buSzPct val="60000"/>
              <a:buFont typeface="Wingdings" panose="05000000000000000000" pitchFamily="2" charset="2"/>
              <a:buChar char="n"/>
            </a:pPr>
            <a:r>
              <a:rPr lang="pl-PL" altLang="pl-PL" sz="2400" dirty="0">
                <a:latin typeface="+mn-lt"/>
              </a:rPr>
              <a:t> </a:t>
            </a:r>
            <a:r>
              <a:rPr lang="pl-PL" altLang="pl-PL" sz="2400" dirty="0" err="1">
                <a:latin typeface="+mn-lt"/>
              </a:rPr>
              <a:t>Almon</a:t>
            </a:r>
            <a:r>
              <a:rPr lang="pl-PL" altLang="pl-PL" sz="2400" dirty="0">
                <a:latin typeface="+mn-lt"/>
              </a:rPr>
              <a:t> Brown </a:t>
            </a:r>
            <a:r>
              <a:rPr lang="pl-PL" altLang="pl-PL" sz="2400" dirty="0" err="1">
                <a:latin typeface="+mn-lt"/>
              </a:rPr>
              <a:t>Strowger</a:t>
            </a:r>
            <a:endParaRPr lang="pl-PL" altLang="pl-PL" sz="2400" dirty="0">
              <a:latin typeface="+mn-lt"/>
            </a:endParaRPr>
          </a:p>
        </p:txBody>
      </p:sp>
    </p:spTree>
    <p:extLst>
      <p:ext uri="{BB962C8B-B14F-4D97-AF65-F5344CB8AC3E}">
        <p14:creationId xmlns:p14="http://schemas.microsoft.com/office/powerpoint/2010/main" val="28589349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2278">
                                            <p:txEl>
                                              <p:pRg st="0" end="0"/>
                                            </p:txEl>
                                          </p:spTgt>
                                        </p:tgtEl>
                                        <p:attrNameLst>
                                          <p:attrName>style.visibility</p:attrName>
                                        </p:attrNameLst>
                                      </p:cBhvr>
                                      <p:to>
                                        <p:strVal val="visible"/>
                                      </p:to>
                                    </p:set>
                                    <p:animEffect transition="in" filter="wipe(left)">
                                      <p:cBhvr>
                                        <p:cTn id="7" dur="500"/>
                                        <p:tgtEl>
                                          <p:spTgt spid="18227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82276"/>
                                        </p:tgtEl>
                                        <p:attrNameLst>
                                          <p:attrName>style.visibility</p:attrName>
                                        </p:attrNameLst>
                                      </p:cBhvr>
                                      <p:to>
                                        <p:strVal val="visible"/>
                                      </p:to>
                                    </p:set>
                                    <p:animEffect transition="in" filter="wipe(left)">
                                      <p:cBhvr>
                                        <p:cTn id="12" dur="500"/>
                                        <p:tgtEl>
                                          <p:spTgt spid="1822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82277"/>
                                        </p:tgtEl>
                                        <p:attrNameLst>
                                          <p:attrName>style.visibility</p:attrName>
                                        </p:attrNameLst>
                                      </p:cBhvr>
                                      <p:to>
                                        <p:strVal val="visible"/>
                                      </p:to>
                                    </p:set>
                                    <p:animEffect transition="in" filter="wipe(left)">
                                      <p:cBhvr>
                                        <p:cTn id="17" dur="500"/>
                                        <p:tgtEl>
                                          <p:spTgt spid="18227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82275">
                                            <p:txEl>
                                              <p:pRg st="0" end="0"/>
                                            </p:txEl>
                                          </p:spTgt>
                                        </p:tgtEl>
                                        <p:attrNameLst>
                                          <p:attrName>style.visibility</p:attrName>
                                        </p:attrNameLst>
                                      </p:cBhvr>
                                      <p:to>
                                        <p:strVal val="visible"/>
                                      </p:to>
                                    </p:set>
                                    <p:animEffect transition="in" filter="wipe(left)">
                                      <p:cBhvr>
                                        <p:cTn id="22" dur="500"/>
                                        <p:tgtEl>
                                          <p:spTgt spid="182275">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82275">
                                            <p:txEl>
                                              <p:pRg st="1" end="1"/>
                                            </p:txEl>
                                          </p:spTgt>
                                        </p:tgtEl>
                                        <p:attrNameLst>
                                          <p:attrName>style.visibility</p:attrName>
                                        </p:attrNameLst>
                                      </p:cBhvr>
                                      <p:to>
                                        <p:strVal val="visible"/>
                                      </p:to>
                                    </p:set>
                                    <p:animEffect transition="in" filter="wipe(left)">
                                      <p:cBhvr>
                                        <p:cTn id="27" dur="500"/>
                                        <p:tgtEl>
                                          <p:spTgt spid="1822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build="p" autoUpdateAnimBg="0"/>
      <p:bldP spid="182278"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595" name="Group 291"/>
          <p:cNvGrpSpPr>
            <a:grpSpLocks/>
          </p:cNvGrpSpPr>
          <p:nvPr/>
        </p:nvGrpSpPr>
        <p:grpSpPr bwMode="auto">
          <a:xfrm>
            <a:off x="1276350" y="1906588"/>
            <a:ext cx="5908675" cy="4125912"/>
            <a:chOff x="804" y="1201"/>
            <a:chExt cx="3722" cy="2599"/>
          </a:xfrm>
        </p:grpSpPr>
        <p:grpSp>
          <p:nvGrpSpPr>
            <p:cNvPr id="98586" name="Group 282"/>
            <p:cNvGrpSpPr>
              <a:grpSpLocks/>
            </p:cNvGrpSpPr>
            <p:nvPr/>
          </p:nvGrpSpPr>
          <p:grpSpPr bwMode="auto">
            <a:xfrm>
              <a:off x="2958" y="3049"/>
              <a:ext cx="1568" cy="751"/>
              <a:chOff x="816" y="3168"/>
              <a:chExt cx="1568" cy="751"/>
            </a:xfrm>
          </p:grpSpPr>
          <p:graphicFrame>
            <p:nvGraphicFramePr>
              <p:cNvPr id="98587" name="Object 283"/>
              <p:cNvGraphicFramePr>
                <a:graphicFrameLocks noChangeAspect="1"/>
              </p:cNvGraphicFramePr>
              <p:nvPr/>
            </p:nvGraphicFramePr>
            <p:xfrm>
              <a:off x="1776" y="3168"/>
              <a:ext cx="608" cy="415"/>
            </p:xfrm>
            <a:graphic>
              <a:graphicData uri="http://schemas.openxmlformats.org/presentationml/2006/ole">
                <mc:AlternateContent xmlns:mc="http://schemas.openxmlformats.org/markup-compatibility/2006">
                  <mc:Choice xmlns:v="urn:schemas-microsoft-com:vml" Requires="v">
                    <p:oleObj spid="_x0000_s37076" name="Photo Editor Photo" r:id="rId4" imgW="3067478" imgH="2228571" progId="MSPhotoEd.3">
                      <p:embed/>
                    </p:oleObj>
                  </mc:Choice>
                  <mc:Fallback>
                    <p:oleObj name="Photo Editor Photo" r:id="rId4"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6" y="3168"/>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8588" name="Object 284"/>
              <p:cNvGraphicFramePr>
                <a:graphicFrameLocks noChangeAspect="1"/>
              </p:cNvGraphicFramePr>
              <p:nvPr/>
            </p:nvGraphicFramePr>
            <p:xfrm>
              <a:off x="1216" y="3504"/>
              <a:ext cx="608" cy="415"/>
            </p:xfrm>
            <a:graphic>
              <a:graphicData uri="http://schemas.openxmlformats.org/presentationml/2006/ole">
                <mc:AlternateContent xmlns:mc="http://schemas.openxmlformats.org/markup-compatibility/2006">
                  <mc:Choice xmlns:v="urn:schemas-microsoft-com:vml" Requires="v">
                    <p:oleObj spid="_x0000_s37077" name="Photo Editor Photo" r:id="rId6" imgW="3067478" imgH="2228571" progId="MSPhotoEd.3">
                      <p:embed/>
                    </p:oleObj>
                  </mc:Choice>
                  <mc:Fallback>
                    <p:oleObj name="Photo Editor Photo" r:id="rId6"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6" y="3504"/>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8589" name="Object 285"/>
              <p:cNvGraphicFramePr>
                <a:graphicFrameLocks noChangeAspect="1"/>
              </p:cNvGraphicFramePr>
              <p:nvPr/>
            </p:nvGraphicFramePr>
            <p:xfrm>
              <a:off x="816" y="3216"/>
              <a:ext cx="608" cy="415"/>
            </p:xfrm>
            <a:graphic>
              <a:graphicData uri="http://schemas.openxmlformats.org/presentationml/2006/ole">
                <mc:AlternateContent xmlns:mc="http://schemas.openxmlformats.org/markup-compatibility/2006">
                  <mc:Choice xmlns:v="urn:schemas-microsoft-com:vml" Requires="v">
                    <p:oleObj spid="_x0000_s37078" name="Photo Editor Photo" r:id="rId7" imgW="3067478" imgH="2228571" progId="MSPhotoEd.3">
                      <p:embed/>
                    </p:oleObj>
                  </mc:Choice>
                  <mc:Fallback>
                    <p:oleObj name="Photo Editor Photo" r:id="rId7"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3216"/>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8590" name="Line 286"/>
              <p:cNvSpPr>
                <a:spLocks noChangeShapeType="1"/>
              </p:cNvSpPr>
              <p:nvPr/>
            </p:nvSpPr>
            <p:spPr bwMode="auto">
              <a:xfrm flipH="1">
                <a:off x="1801" y="3501"/>
                <a:ext cx="22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591" name="Line 287"/>
              <p:cNvSpPr>
                <a:spLocks noChangeShapeType="1"/>
              </p:cNvSpPr>
              <p:nvPr/>
            </p:nvSpPr>
            <p:spPr bwMode="auto">
              <a:xfrm>
                <a:off x="1264" y="3436"/>
                <a:ext cx="235"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592" name="Line 288"/>
              <p:cNvSpPr>
                <a:spLocks noChangeShapeType="1"/>
              </p:cNvSpPr>
              <p:nvPr/>
            </p:nvSpPr>
            <p:spPr bwMode="auto">
              <a:xfrm>
                <a:off x="1673" y="3726"/>
                <a:ext cx="7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grpSp>
        <p:grpSp>
          <p:nvGrpSpPr>
            <p:cNvPr id="98585" name="Group 281"/>
            <p:cNvGrpSpPr>
              <a:grpSpLocks/>
            </p:cNvGrpSpPr>
            <p:nvPr/>
          </p:nvGrpSpPr>
          <p:grpSpPr bwMode="auto">
            <a:xfrm>
              <a:off x="804" y="3030"/>
              <a:ext cx="1568" cy="751"/>
              <a:chOff x="816" y="3168"/>
              <a:chExt cx="1568" cy="751"/>
            </a:xfrm>
          </p:grpSpPr>
          <p:graphicFrame>
            <p:nvGraphicFramePr>
              <p:cNvPr id="98584" name="Object 280"/>
              <p:cNvGraphicFramePr>
                <a:graphicFrameLocks noChangeAspect="1"/>
              </p:cNvGraphicFramePr>
              <p:nvPr/>
            </p:nvGraphicFramePr>
            <p:xfrm>
              <a:off x="1776" y="3168"/>
              <a:ext cx="608" cy="415"/>
            </p:xfrm>
            <a:graphic>
              <a:graphicData uri="http://schemas.openxmlformats.org/presentationml/2006/ole">
                <mc:AlternateContent xmlns:mc="http://schemas.openxmlformats.org/markup-compatibility/2006">
                  <mc:Choice xmlns:v="urn:schemas-microsoft-com:vml" Requires="v">
                    <p:oleObj spid="_x0000_s37079" name="Photo Editor Photo" r:id="rId8" imgW="3067478" imgH="2228571" progId="MSPhotoEd.3">
                      <p:embed/>
                    </p:oleObj>
                  </mc:Choice>
                  <mc:Fallback>
                    <p:oleObj name="Photo Editor Photo" r:id="rId8"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6" y="3168"/>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8583" name="Object 279"/>
              <p:cNvGraphicFramePr>
                <a:graphicFrameLocks noChangeAspect="1"/>
              </p:cNvGraphicFramePr>
              <p:nvPr/>
            </p:nvGraphicFramePr>
            <p:xfrm>
              <a:off x="1216" y="3504"/>
              <a:ext cx="608" cy="415"/>
            </p:xfrm>
            <a:graphic>
              <a:graphicData uri="http://schemas.openxmlformats.org/presentationml/2006/ole">
                <mc:AlternateContent xmlns:mc="http://schemas.openxmlformats.org/markup-compatibility/2006">
                  <mc:Choice xmlns:v="urn:schemas-microsoft-com:vml" Requires="v">
                    <p:oleObj spid="_x0000_s37080" name="Photo Editor Photo" r:id="rId9" imgW="3067478" imgH="2228571" progId="MSPhotoEd.3">
                      <p:embed/>
                    </p:oleObj>
                  </mc:Choice>
                  <mc:Fallback>
                    <p:oleObj name="Photo Editor Photo" r:id="rId9"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6" y="3504"/>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8535" name="Object 231"/>
              <p:cNvGraphicFramePr>
                <a:graphicFrameLocks noChangeAspect="1"/>
              </p:cNvGraphicFramePr>
              <p:nvPr/>
            </p:nvGraphicFramePr>
            <p:xfrm>
              <a:off x="816" y="3216"/>
              <a:ext cx="608" cy="415"/>
            </p:xfrm>
            <a:graphic>
              <a:graphicData uri="http://schemas.openxmlformats.org/presentationml/2006/ole">
                <mc:AlternateContent xmlns:mc="http://schemas.openxmlformats.org/markup-compatibility/2006">
                  <mc:Choice xmlns:v="urn:schemas-microsoft-com:vml" Requires="v">
                    <p:oleObj spid="_x0000_s37081" name="Photo Editor Photo" r:id="rId10" imgW="3067478" imgH="2228571" progId="MSPhotoEd.3">
                      <p:embed/>
                    </p:oleObj>
                  </mc:Choice>
                  <mc:Fallback>
                    <p:oleObj name="Photo Editor Photo" r:id="rId10" imgW="3067478" imgH="2228571"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3216"/>
                            <a:ext cx="608"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8342" name="Line 38"/>
              <p:cNvSpPr>
                <a:spLocks noChangeShapeType="1"/>
              </p:cNvSpPr>
              <p:nvPr/>
            </p:nvSpPr>
            <p:spPr bwMode="auto">
              <a:xfrm flipH="1">
                <a:off x="1801" y="3501"/>
                <a:ext cx="22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44" name="Line 40"/>
              <p:cNvSpPr>
                <a:spLocks noChangeShapeType="1"/>
              </p:cNvSpPr>
              <p:nvPr/>
            </p:nvSpPr>
            <p:spPr bwMode="auto">
              <a:xfrm>
                <a:off x="1264" y="3436"/>
                <a:ext cx="235"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46" name="Line 42"/>
              <p:cNvSpPr>
                <a:spLocks noChangeShapeType="1"/>
              </p:cNvSpPr>
              <p:nvPr/>
            </p:nvSpPr>
            <p:spPr bwMode="auto">
              <a:xfrm>
                <a:off x="1673" y="3726"/>
                <a:ext cx="7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grpSp>
        <p:sp>
          <p:nvSpPr>
            <p:cNvPr id="98306" name="AutoShape 2"/>
            <p:cNvSpPr>
              <a:spLocks noChangeArrowheads="1"/>
            </p:cNvSpPr>
            <p:nvPr/>
          </p:nvSpPr>
          <p:spPr bwMode="auto">
            <a:xfrm>
              <a:off x="1991" y="1210"/>
              <a:ext cx="613" cy="446"/>
            </a:xfrm>
            <a:prstGeom prst="roundRect">
              <a:avLst>
                <a:gd name="adj" fmla="val 11870"/>
              </a:avLst>
            </a:prstGeom>
            <a:solidFill>
              <a:srgbClr val="FFFFCC"/>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98307" name="AutoShape 3"/>
            <p:cNvSpPr>
              <a:spLocks noChangeArrowheads="1"/>
            </p:cNvSpPr>
            <p:nvPr/>
          </p:nvSpPr>
          <p:spPr bwMode="auto">
            <a:xfrm>
              <a:off x="2997" y="1201"/>
              <a:ext cx="614" cy="455"/>
            </a:xfrm>
            <a:prstGeom prst="roundRect">
              <a:avLst>
                <a:gd name="adj" fmla="val 11958"/>
              </a:avLst>
            </a:prstGeom>
            <a:solidFill>
              <a:srgbClr val="FFFFCC"/>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98308" name="Rectangle 4"/>
            <p:cNvSpPr>
              <a:spLocks noChangeArrowheads="1"/>
            </p:cNvSpPr>
            <p:nvPr/>
          </p:nvSpPr>
          <p:spPr bwMode="auto">
            <a:xfrm>
              <a:off x="1392" y="2039"/>
              <a:ext cx="626" cy="633"/>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98309" name="Line 5"/>
            <p:cNvSpPr>
              <a:spLocks noChangeShapeType="1"/>
            </p:cNvSpPr>
            <p:nvPr/>
          </p:nvSpPr>
          <p:spPr bwMode="auto">
            <a:xfrm>
              <a:off x="1515" y="2452"/>
              <a:ext cx="16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10" name="Oval 6"/>
            <p:cNvSpPr>
              <a:spLocks noChangeArrowheads="1"/>
            </p:cNvSpPr>
            <p:nvPr/>
          </p:nvSpPr>
          <p:spPr bwMode="auto">
            <a:xfrm>
              <a:off x="1692" y="2429"/>
              <a:ext cx="19" cy="33"/>
            </a:xfrm>
            <a:prstGeom prst="ellipse">
              <a:avLst/>
            </a:prstGeom>
            <a:solidFill>
              <a:srgbClr val="000000"/>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98311" name="Arc 7"/>
            <p:cNvSpPr>
              <a:spLocks/>
            </p:cNvSpPr>
            <p:nvPr/>
          </p:nvSpPr>
          <p:spPr bwMode="auto">
            <a:xfrm>
              <a:off x="1698" y="2282"/>
              <a:ext cx="114" cy="163"/>
            </a:xfrm>
            <a:custGeom>
              <a:avLst/>
              <a:gdLst>
                <a:gd name="G0" fmla="+- 178 0 0"/>
                <a:gd name="G1" fmla="+- 21600 0 0"/>
                <a:gd name="G2" fmla="+- 21600 0 0"/>
                <a:gd name="T0" fmla="*/ 0 w 21778"/>
                <a:gd name="T1" fmla="*/ 1 h 21600"/>
                <a:gd name="T2" fmla="*/ 21778 w 21778"/>
                <a:gd name="T3" fmla="*/ 21600 h 21600"/>
                <a:gd name="T4" fmla="*/ 178 w 21778"/>
                <a:gd name="T5" fmla="*/ 21600 h 21600"/>
              </a:gdLst>
              <a:ahLst/>
              <a:cxnLst>
                <a:cxn ang="0">
                  <a:pos x="T0" y="T1"/>
                </a:cxn>
                <a:cxn ang="0">
                  <a:pos x="T2" y="T3"/>
                </a:cxn>
                <a:cxn ang="0">
                  <a:pos x="T4" y="T5"/>
                </a:cxn>
              </a:cxnLst>
              <a:rect l="0" t="0" r="r" b="b"/>
              <a:pathLst>
                <a:path w="21778" h="21600" fill="none" extrusionOk="0">
                  <a:moveTo>
                    <a:pt x="-1" y="0"/>
                  </a:moveTo>
                  <a:cubicBezTo>
                    <a:pt x="59" y="0"/>
                    <a:pt x="118" y="-1"/>
                    <a:pt x="178" y="0"/>
                  </a:cubicBezTo>
                  <a:cubicBezTo>
                    <a:pt x="12107" y="0"/>
                    <a:pt x="21778" y="9670"/>
                    <a:pt x="21778" y="21600"/>
                  </a:cubicBezTo>
                </a:path>
                <a:path w="21778" h="21600" stroke="0" extrusionOk="0">
                  <a:moveTo>
                    <a:pt x="-1" y="0"/>
                  </a:moveTo>
                  <a:cubicBezTo>
                    <a:pt x="59" y="0"/>
                    <a:pt x="118" y="-1"/>
                    <a:pt x="178" y="0"/>
                  </a:cubicBezTo>
                  <a:cubicBezTo>
                    <a:pt x="12107" y="0"/>
                    <a:pt x="21778" y="9670"/>
                    <a:pt x="21778" y="21600"/>
                  </a:cubicBezTo>
                  <a:lnTo>
                    <a:pt x="178" y="2160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12" name="Arc 8"/>
            <p:cNvSpPr>
              <a:spLocks/>
            </p:cNvSpPr>
            <p:nvPr/>
          </p:nvSpPr>
          <p:spPr bwMode="auto">
            <a:xfrm>
              <a:off x="1702" y="2449"/>
              <a:ext cx="109" cy="154"/>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13" name="Line 9"/>
            <p:cNvSpPr>
              <a:spLocks noChangeShapeType="1"/>
            </p:cNvSpPr>
            <p:nvPr/>
          </p:nvSpPr>
          <p:spPr bwMode="auto">
            <a:xfrm>
              <a:off x="1817" y="2452"/>
              <a:ext cx="121"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14" name="Line 10"/>
            <p:cNvSpPr>
              <a:spLocks noChangeShapeType="1"/>
            </p:cNvSpPr>
            <p:nvPr/>
          </p:nvSpPr>
          <p:spPr bwMode="auto">
            <a:xfrm flipV="1">
              <a:off x="1707" y="2274"/>
              <a:ext cx="110" cy="17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43" name="Line 39"/>
            <p:cNvSpPr>
              <a:spLocks noChangeShapeType="1"/>
            </p:cNvSpPr>
            <p:nvPr/>
          </p:nvSpPr>
          <p:spPr bwMode="auto">
            <a:xfrm>
              <a:off x="1787" y="2667"/>
              <a:ext cx="0" cy="70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45" name="Line 41"/>
            <p:cNvSpPr>
              <a:spLocks noChangeShapeType="1"/>
            </p:cNvSpPr>
            <p:nvPr/>
          </p:nvSpPr>
          <p:spPr bwMode="auto">
            <a:xfrm flipV="1">
              <a:off x="1487" y="2680"/>
              <a:ext cx="0" cy="61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47" name="Line 43"/>
            <p:cNvSpPr>
              <a:spLocks noChangeShapeType="1"/>
            </p:cNvSpPr>
            <p:nvPr/>
          </p:nvSpPr>
          <p:spPr bwMode="auto">
            <a:xfrm flipV="1">
              <a:off x="1731" y="2680"/>
              <a:ext cx="0" cy="90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48" name="Line 44"/>
            <p:cNvSpPr>
              <a:spLocks noChangeShapeType="1"/>
            </p:cNvSpPr>
            <p:nvPr/>
          </p:nvSpPr>
          <p:spPr bwMode="auto">
            <a:xfrm>
              <a:off x="2106" y="1446"/>
              <a:ext cx="165"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49" name="Oval 45"/>
            <p:cNvSpPr>
              <a:spLocks noChangeArrowheads="1"/>
            </p:cNvSpPr>
            <p:nvPr/>
          </p:nvSpPr>
          <p:spPr bwMode="auto">
            <a:xfrm>
              <a:off x="2284" y="1422"/>
              <a:ext cx="19" cy="34"/>
            </a:xfrm>
            <a:prstGeom prst="ellipse">
              <a:avLst/>
            </a:prstGeom>
            <a:solidFill>
              <a:srgbClr val="000000"/>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98350" name="Arc 46"/>
            <p:cNvSpPr>
              <a:spLocks/>
            </p:cNvSpPr>
            <p:nvPr/>
          </p:nvSpPr>
          <p:spPr bwMode="auto">
            <a:xfrm>
              <a:off x="2290" y="1276"/>
              <a:ext cx="114" cy="163"/>
            </a:xfrm>
            <a:custGeom>
              <a:avLst/>
              <a:gdLst>
                <a:gd name="G0" fmla="+- 178 0 0"/>
                <a:gd name="G1" fmla="+- 21600 0 0"/>
                <a:gd name="G2" fmla="+- 21600 0 0"/>
                <a:gd name="T0" fmla="*/ 0 w 21778"/>
                <a:gd name="T1" fmla="*/ 1 h 21600"/>
                <a:gd name="T2" fmla="*/ 21778 w 21778"/>
                <a:gd name="T3" fmla="*/ 21600 h 21600"/>
                <a:gd name="T4" fmla="*/ 178 w 21778"/>
                <a:gd name="T5" fmla="*/ 21600 h 21600"/>
              </a:gdLst>
              <a:ahLst/>
              <a:cxnLst>
                <a:cxn ang="0">
                  <a:pos x="T0" y="T1"/>
                </a:cxn>
                <a:cxn ang="0">
                  <a:pos x="T2" y="T3"/>
                </a:cxn>
                <a:cxn ang="0">
                  <a:pos x="T4" y="T5"/>
                </a:cxn>
              </a:cxnLst>
              <a:rect l="0" t="0" r="r" b="b"/>
              <a:pathLst>
                <a:path w="21778" h="21600" fill="none" extrusionOk="0">
                  <a:moveTo>
                    <a:pt x="-1" y="0"/>
                  </a:moveTo>
                  <a:cubicBezTo>
                    <a:pt x="59" y="0"/>
                    <a:pt x="118" y="-1"/>
                    <a:pt x="178" y="0"/>
                  </a:cubicBezTo>
                  <a:cubicBezTo>
                    <a:pt x="12107" y="0"/>
                    <a:pt x="21778" y="9670"/>
                    <a:pt x="21778" y="21600"/>
                  </a:cubicBezTo>
                </a:path>
                <a:path w="21778" h="21600" stroke="0" extrusionOk="0">
                  <a:moveTo>
                    <a:pt x="-1" y="0"/>
                  </a:moveTo>
                  <a:cubicBezTo>
                    <a:pt x="59" y="0"/>
                    <a:pt x="118" y="-1"/>
                    <a:pt x="178" y="0"/>
                  </a:cubicBezTo>
                  <a:cubicBezTo>
                    <a:pt x="12107" y="0"/>
                    <a:pt x="21778" y="9670"/>
                    <a:pt x="21778" y="21600"/>
                  </a:cubicBezTo>
                  <a:lnTo>
                    <a:pt x="178" y="2160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51" name="Arc 47"/>
            <p:cNvSpPr>
              <a:spLocks/>
            </p:cNvSpPr>
            <p:nvPr/>
          </p:nvSpPr>
          <p:spPr bwMode="auto">
            <a:xfrm>
              <a:off x="2293" y="1442"/>
              <a:ext cx="111" cy="155"/>
            </a:xfrm>
            <a:custGeom>
              <a:avLst/>
              <a:gdLst>
                <a:gd name="G0" fmla="+- 183 0 0"/>
                <a:gd name="G1" fmla="+- 141 0 0"/>
                <a:gd name="G2" fmla="+- 21600 0 0"/>
                <a:gd name="T0" fmla="*/ 21783 w 21783"/>
                <a:gd name="T1" fmla="*/ 0 h 21741"/>
                <a:gd name="T2" fmla="*/ 0 w 21783"/>
                <a:gd name="T3" fmla="*/ 21740 h 21741"/>
                <a:gd name="T4" fmla="*/ 183 w 21783"/>
                <a:gd name="T5" fmla="*/ 141 h 21741"/>
              </a:gdLst>
              <a:ahLst/>
              <a:cxnLst>
                <a:cxn ang="0">
                  <a:pos x="T0" y="T1"/>
                </a:cxn>
                <a:cxn ang="0">
                  <a:pos x="T2" y="T3"/>
                </a:cxn>
                <a:cxn ang="0">
                  <a:pos x="T4" y="T5"/>
                </a:cxn>
              </a:cxnLst>
              <a:rect l="0" t="0" r="r" b="b"/>
              <a:pathLst>
                <a:path w="21783" h="21741" fill="none" extrusionOk="0">
                  <a:moveTo>
                    <a:pt x="21782" y="0"/>
                  </a:moveTo>
                  <a:cubicBezTo>
                    <a:pt x="21782" y="47"/>
                    <a:pt x="21783" y="94"/>
                    <a:pt x="21783" y="141"/>
                  </a:cubicBezTo>
                  <a:cubicBezTo>
                    <a:pt x="21783" y="12070"/>
                    <a:pt x="12112" y="21741"/>
                    <a:pt x="183" y="21741"/>
                  </a:cubicBezTo>
                  <a:cubicBezTo>
                    <a:pt x="121" y="21741"/>
                    <a:pt x="60" y="21740"/>
                    <a:pt x="-1" y="21740"/>
                  </a:cubicBezTo>
                </a:path>
                <a:path w="21783" h="21741" stroke="0" extrusionOk="0">
                  <a:moveTo>
                    <a:pt x="21782" y="0"/>
                  </a:moveTo>
                  <a:cubicBezTo>
                    <a:pt x="21782" y="47"/>
                    <a:pt x="21783" y="94"/>
                    <a:pt x="21783" y="141"/>
                  </a:cubicBezTo>
                  <a:cubicBezTo>
                    <a:pt x="21783" y="12070"/>
                    <a:pt x="12112" y="21741"/>
                    <a:pt x="183" y="21741"/>
                  </a:cubicBezTo>
                  <a:cubicBezTo>
                    <a:pt x="121" y="21741"/>
                    <a:pt x="60" y="21740"/>
                    <a:pt x="-1" y="21740"/>
                  </a:cubicBezTo>
                  <a:lnTo>
                    <a:pt x="183" y="141"/>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52" name="Line 48"/>
            <p:cNvSpPr>
              <a:spLocks noChangeShapeType="1"/>
            </p:cNvSpPr>
            <p:nvPr/>
          </p:nvSpPr>
          <p:spPr bwMode="auto">
            <a:xfrm>
              <a:off x="2408" y="1446"/>
              <a:ext cx="121"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53" name="Line 49"/>
            <p:cNvSpPr>
              <a:spLocks noChangeShapeType="1"/>
            </p:cNvSpPr>
            <p:nvPr/>
          </p:nvSpPr>
          <p:spPr bwMode="auto">
            <a:xfrm flipV="1">
              <a:off x="2298" y="1268"/>
              <a:ext cx="110" cy="17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54" name="Line 50"/>
            <p:cNvSpPr>
              <a:spLocks noChangeShapeType="1"/>
            </p:cNvSpPr>
            <p:nvPr/>
          </p:nvSpPr>
          <p:spPr bwMode="auto">
            <a:xfrm>
              <a:off x="3113" y="1446"/>
              <a:ext cx="16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55" name="Oval 51"/>
            <p:cNvSpPr>
              <a:spLocks noChangeArrowheads="1"/>
            </p:cNvSpPr>
            <p:nvPr/>
          </p:nvSpPr>
          <p:spPr bwMode="auto">
            <a:xfrm>
              <a:off x="3291" y="1422"/>
              <a:ext cx="17" cy="34"/>
            </a:xfrm>
            <a:prstGeom prst="ellipse">
              <a:avLst/>
            </a:prstGeom>
            <a:solidFill>
              <a:srgbClr val="000000"/>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98356" name="Arc 52"/>
            <p:cNvSpPr>
              <a:spLocks/>
            </p:cNvSpPr>
            <p:nvPr/>
          </p:nvSpPr>
          <p:spPr bwMode="auto">
            <a:xfrm>
              <a:off x="3296" y="1276"/>
              <a:ext cx="114" cy="163"/>
            </a:xfrm>
            <a:custGeom>
              <a:avLst/>
              <a:gdLst>
                <a:gd name="G0" fmla="+- 178 0 0"/>
                <a:gd name="G1" fmla="+- 21600 0 0"/>
                <a:gd name="G2" fmla="+- 21600 0 0"/>
                <a:gd name="T0" fmla="*/ 0 w 21778"/>
                <a:gd name="T1" fmla="*/ 1 h 21600"/>
                <a:gd name="T2" fmla="*/ 21778 w 21778"/>
                <a:gd name="T3" fmla="*/ 21600 h 21600"/>
                <a:gd name="T4" fmla="*/ 178 w 21778"/>
                <a:gd name="T5" fmla="*/ 21600 h 21600"/>
              </a:gdLst>
              <a:ahLst/>
              <a:cxnLst>
                <a:cxn ang="0">
                  <a:pos x="T0" y="T1"/>
                </a:cxn>
                <a:cxn ang="0">
                  <a:pos x="T2" y="T3"/>
                </a:cxn>
                <a:cxn ang="0">
                  <a:pos x="T4" y="T5"/>
                </a:cxn>
              </a:cxnLst>
              <a:rect l="0" t="0" r="r" b="b"/>
              <a:pathLst>
                <a:path w="21778" h="21600" fill="none" extrusionOk="0">
                  <a:moveTo>
                    <a:pt x="-1" y="0"/>
                  </a:moveTo>
                  <a:cubicBezTo>
                    <a:pt x="59" y="0"/>
                    <a:pt x="118" y="-1"/>
                    <a:pt x="178" y="0"/>
                  </a:cubicBezTo>
                  <a:cubicBezTo>
                    <a:pt x="12107" y="0"/>
                    <a:pt x="21778" y="9670"/>
                    <a:pt x="21778" y="21600"/>
                  </a:cubicBezTo>
                </a:path>
                <a:path w="21778" h="21600" stroke="0" extrusionOk="0">
                  <a:moveTo>
                    <a:pt x="-1" y="0"/>
                  </a:moveTo>
                  <a:cubicBezTo>
                    <a:pt x="59" y="0"/>
                    <a:pt x="118" y="-1"/>
                    <a:pt x="178" y="0"/>
                  </a:cubicBezTo>
                  <a:cubicBezTo>
                    <a:pt x="12107" y="0"/>
                    <a:pt x="21778" y="9670"/>
                    <a:pt x="21778" y="21600"/>
                  </a:cubicBezTo>
                  <a:lnTo>
                    <a:pt x="178" y="2160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57" name="Arc 53"/>
            <p:cNvSpPr>
              <a:spLocks/>
            </p:cNvSpPr>
            <p:nvPr/>
          </p:nvSpPr>
          <p:spPr bwMode="auto">
            <a:xfrm>
              <a:off x="3300" y="1442"/>
              <a:ext cx="109" cy="155"/>
            </a:xfrm>
            <a:custGeom>
              <a:avLst/>
              <a:gdLst>
                <a:gd name="G0" fmla="+- 0 0 0"/>
                <a:gd name="G1" fmla="+- 141 0 0"/>
                <a:gd name="G2" fmla="+- 21600 0 0"/>
                <a:gd name="T0" fmla="*/ 21600 w 21600"/>
                <a:gd name="T1" fmla="*/ 0 h 21741"/>
                <a:gd name="T2" fmla="*/ 0 w 21600"/>
                <a:gd name="T3" fmla="*/ 21741 h 21741"/>
                <a:gd name="T4" fmla="*/ 0 w 21600"/>
                <a:gd name="T5" fmla="*/ 141 h 21741"/>
              </a:gdLst>
              <a:ahLst/>
              <a:cxnLst>
                <a:cxn ang="0">
                  <a:pos x="T0" y="T1"/>
                </a:cxn>
                <a:cxn ang="0">
                  <a:pos x="T2" y="T3"/>
                </a:cxn>
                <a:cxn ang="0">
                  <a:pos x="T4" y="T5"/>
                </a:cxn>
              </a:cxnLst>
              <a:rect l="0" t="0" r="r" b="b"/>
              <a:pathLst>
                <a:path w="21600" h="21741" fill="none" extrusionOk="0">
                  <a:moveTo>
                    <a:pt x="21599" y="0"/>
                  </a:moveTo>
                  <a:cubicBezTo>
                    <a:pt x="21599" y="47"/>
                    <a:pt x="21600" y="94"/>
                    <a:pt x="21600" y="141"/>
                  </a:cubicBezTo>
                  <a:cubicBezTo>
                    <a:pt x="21600" y="12070"/>
                    <a:pt x="11929" y="21740"/>
                    <a:pt x="0" y="21741"/>
                  </a:cubicBezTo>
                </a:path>
                <a:path w="21600" h="21741" stroke="0" extrusionOk="0">
                  <a:moveTo>
                    <a:pt x="21599" y="0"/>
                  </a:moveTo>
                  <a:cubicBezTo>
                    <a:pt x="21599" y="47"/>
                    <a:pt x="21600" y="94"/>
                    <a:pt x="21600" y="141"/>
                  </a:cubicBezTo>
                  <a:cubicBezTo>
                    <a:pt x="21600" y="12070"/>
                    <a:pt x="11929" y="21740"/>
                    <a:pt x="0" y="21741"/>
                  </a:cubicBezTo>
                  <a:lnTo>
                    <a:pt x="0" y="141"/>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58" name="Line 54"/>
            <p:cNvSpPr>
              <a:spLocks noChangeShapeType="1"/>
            </p:cNvSpPr>
            <p:nvPr/>
          </p:nvSpPr>
          <p:spPr bwMode="auto">
            <a:xfrm>
              <a:off x="3415" y="1446"/>
              <a:ext cx="121"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59" name="Line 55"/>
            <p:cNvSpPr>
              <a:spLocks noChangeShapeType="1"/>
            </p:cNvSpPr>
            <p:nvPr/>
          </p:nvSpPr>
          <p:spPr bwMode="auto">
            <a:xfrm flipV="1">
              <a:off x="3305" y="1268"/>
              <a:ext cx="110" cy="17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60" name="Line 56"/>
            <p:cNvSpPr>
              <a:spLocks noChangeShapeType="1"/>
            </p:cNvSpPr>
            <p:nvPr/>
          </p:nvSpPr>
          <p:spPr bwMode="auto">
            <a:xfrm flipV="1">
              <a:off x="1709" y="1436"/>
              <a:ext cx="0" cy="60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61" name="Line 57"/>
            <p:cNvSpPr>
              <a:spLocks noChangeShapeType="1"/>
            </p:cNvSpPr>
            <p:nvPr/>
          </p:nvSpPr>
          <p:spPr bwMode="auto">
            <a:xfrm>
              <a:off x="1719" y="1436"/>
              <a:ext cx="259"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62" name="Line 58"/>
            <p:cNvSpPr>
              <a:spLocks noChangeShapeType="1"/>
            </p:cNvSpPr>
            <p:nvPr/>
          </p:nvSpPr>
          <p:spPr bwMode="auto">
            <a:xfrm>
              <a:off x="2612" y="1436"/>
              <a:ext cx="375"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63" name="Line 59"/>
            <p:cNvSpPr>
              <a:spLocks noChangeShapeType="1"/>
            </p:cNvSpPr>
            <p:nvPr/>
          </p:nvSpPr>
          <p:spPr bwMode="auto">
            <a:xfrm>
              <a:off x="3621" y="1436"/>
              <a:ext cx="227"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64" name="Line 60"/>
            <p:cNvSpPr>
              <a:spLocks noChangeShapeType="1"/>
            </p:cNvSpPr>
            <p:nvPr/>
          </p:nvSpPr>
          <p:spPr bwMode="auto">
            <a:xfrm flipV="1">
              <a:off x="3857" y="1436"/>
              <a:ext cx="0" cy="61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65" name="Rectangle 61"/>
            <p:cNvSpPr>
              <a:spLocks noChangeArrowheads="1"/>
            </p:cNvSpPr>
            <p:nvPr/>
          </p:nvSpPr>
          <p:spPr bwMode="auto">
            <a:xfrm>
              <a:off x="2291" y="2002"/>
              <a:ext cx="995"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Tahoma" pitchFamily="34" charset="0"/>
                </a:rPr>
                <a:t>Analog links</a:t>
              </a:r>
            </a:p>
          </p:txBody>
        </p:sp>
        <p:sp>
          <p:nvSpPr>
            <p:cNvPr id="98366" name="Line 62"/>
            <p:cNvSpPr>
              <a:spLocks noChangeShapeType="1"/>
            </p:cNvSpPr>
            <p:nvPr/>
          </p:nvSpPr>
          <p:spPr bwMode="auto">
            <a:xfrm>
              <a:off x="1840" y="1757"/>
              <a:ext cx="699" cy="226"/>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67" name="Line 63"/>
            <p:cNvSpPr>
              <a:spLocks noChangeShapeType="1"/>
            </p:cNvSpPr>
            <p:nvPr/>
          </p:nvSpPr>
          <p:spPr bwMode="auto">
            <a:xfrm flipV="1">
              <a:off x="3052" y="1839"/>
              <a:ext cx="651" cy="144"/>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68" name="Rectangle 64"/>
            <p:cNvSpPr>
              <a:spLocks noChangeArrowheads="1"/>
            </p:cNvSpPr>
            <p:nvPr/>
          </p:nvSpPr>
          <p:spPr bwMode="auto">
            <a:xfrm>
              <a:off x="3539" y="2056"/>
              <a:ext cx="626" cy="635"/>
            </a:xfrm>
            <a:prstGeom prst="rect">
              <a:avLst/>
            </a:prstGeom>
            <a:solidFill>
              <a:srgbClr val="FF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98369" name="Line 65"/>
            <p:cNvSpPr>
              <a:spLocks noChangeShapeType="1"/>
            </p:cNvSpPr>
            <p:nvPr/>
          </p:nvSpPr>
          <p:spPr bwMode="auto">
            <a:xfrm>
              <a:off x="3643" y="2505"/>
              <a:ext cx="16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70" name="Oval 66"/>
            <p:cNvSpPr>
              <a:spLocks noChangeArrowheads="1"/>
            </p:cNvSpPr>
            <p:nvPr/>
          </p:nvSpPr>
          <p:spPr bwMode="auto">
            <a:xfrm>
              <a:off x="3821" y="2482"/>
              <a:ext cx="18" cy="34"/>
            </a:xfrm>
            <a:prstGeom prst="ellipse">
              <a:avLst/>
            </a:prstGeom>
            <a:solidFill>
              <a:srgbClr val="000000"/>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pl-PL"/>
            </a:p>
          </p:txBody>
        </p:sp>
        <p:sp>
          <p:nvSpPr>
            <p:cNvPr id="98371" name="Arc 67"/>
            <p:cNvSpPr>
              <a:spLocks/>
            </p:cNvSpPr>
            <p:nvPr/>
          </p:nvSpPr>
          <p:spPr bwMode="auto">
            <a:xfrm>
              <a:off x="3827" y="2334"/>
              <a:ext cx="114" cy="165"/>
            </a:xfrm>
            <a:custGeom>
              <a:avLst/>
              <a:gdLst>
                <a:gd name="G0" fmla="+- 178 0 0"/>
                <a:gd name="G1" fmla="+- 21600 0 0"/>
                <a:gd name="G2" fmla="+- 21600 0 0"/>
                <a:gd name="T0" fmla="*/ 0 w 21778"/>
                <a:gd name="T1" fmla="*/ 1 h 21733"/>
                <a:gd name="T2" fmla="*/ 21778 w 21778"/>
                <a:gd name="T3" fmla="*/ 21733 h 21733"/>
                <a:gd name="T4" fmla="*/ 178 w 21778"/>
                <a:gd name="T5" fmla="*/ 21600 h 21733"/>
              </a:gdLst>
              <a:ahLst/>
              <a:cxnLst>
                <a:cxn ang="0">
                  <a:pos x="T0" y="T1"/>
                </a:cxn>
                <a:cxn ang="0">
                  <a:pos x="T2" y="T3"/>
                </a:cxn>
                <a:cxn ang="0">
                  <a:pos x="T4" y="T5"/>
                </a:cxn>
              </a:cxnLst>
              <a:rect l="0" t="0" r="r" b="b"/>
              <a:pathLst>
                <a:path w="21778" h="21733" fill="none" extrusionOk="0">
                  <a:moveTo>
                    <a:pt x="-1" y="0"/>
                  </a:moveTo>
                  <a:cubicBezTo>
                    <a:pt x="59" y="0"/>
                    <a:pt x="118" y="-1"/>
                    <a:pt x="178" y="0"/>
                  </a:cubicBezTo>
                  <a:cubicBezTo>
                    <a:pt x="12107" y="0"/>
                    <a:pt x="21778" y="9670"/>
                    <a:pt x="21778" y="21600"/>
                  </a:cubicBezTo>
                  <a:cubicBezTo>
                    <a:pt x="21778" y="21644"/>
                    <a:pt x="21777" y="21688"/>
                    <a:pt x="21777" y="21732"/>
                  </a:cubicBezTo>
                </a:path>
                <a:path w="21778" h="21733" stroke="0" extrusionOk="0">
                  <a:moveTo>
                    <a:pt x="-1" y="0"/>
                  </a:moveTo>
                  <a:cubicBezTo>
                    <a:pt x="59" y="0"/>
                    <a:pt x="118" y="-1"/>
                    <a:pt x="178" y="0"/>
                  </a:cubicBezTo>
                  <a:cubicBezTo>
                    <a:pt x="12107" y="0"/>
                    <a:pt x="21778" y="9670"/>
                    <a:pt x="21778" y="21600"/>
                  </a:cubicBezTo>
                  <a:cubicBezTo>
                    <a:pt x="21778" y="21644"/>
                    <a:pt x="21777" y="21688"/>
                    <a:pt x="21777" y="21732"/>
                  </a:cubicBezTo>
                  <a:lnTo>
                    <a:pt x="178" y="2160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72" name="Arc 68"/>
            <p:cNvSpPr>
              <a:spLocks/>
            </p:cNvSpPr>
            <p:nvPr/>
          </p:nvSpPr>
          <p:spPr bwMode="auto">
            <a:xfrm>
              <a:off x="3831" y="2502"/>
              <a:ext cx="110" cy="155"/>
            </a:xfrm>
            <a:custGeom>
              <a:avLst/>
              <a:gdLst>
                <a:gd name="G0" fmla="+- 184 0 0"/>
                <a:gd name="G1" fmla="+- 0 0 0"/>
                <a:gd name="G2" fmla="+- 21600 0 0"/>
                <a:gd name="T0" fmla="*/ 21784 w 21784"/>
                <a:gd name="T1" fmla="*/ 0 h 21600"/>
                <a:gd name="T2" fmla="*/ 0 w 21784"/>
                <a:gd name="T3" fmla="*/ 21599 h 21600"/>
                <a:gd name="T4" fmla="*/ 184 w 21784"/>
                <a:gd name="T5" fmla="*/ 0 h 21600"/>
              </a:gdLst>
              <a:ahLst/>
              <a:cxnLst>
                <a:cxn ang="0">
                  <a:pos x="T0" y="T1"/>
                </a:cxn>
                <a:cxn ang="0">
                  <a:pos x="T2" y="T3"/>
                </a:cxn>
                <a:cxn ang="0">
                  <a:pos x="T4" y="T5"/>
                </a:cxn>
              </a:cxnLst>
              <a:rect l="0" t="0" r="r" b="b"/>
              <a:pathLst>
                <a:path w="21784" h="21600" fill="none" extrusionOk="0">
                  <a:moveTo>
                    <a:pt x="21784" y="0"/>
                  </a:moveTo>
                  <a:cubicBezTo>
                    <a:pt x="21784" y="11929"/>
                    <a:pt x="12113" y="21600"/>
                    <a:pt x="184" y="21600"/>
                  </a:cubicBezTo>
                  <a:cubicBezTo>
                    <a:pt x="122" y="21600"/>
                    <a:pt x="61" y="21599"/>
                    <a:pt x="-1" y="21599"/>
                  </a:cubicBezTo>
                </a:path>
                <a:path w="21784" h="21600" stroke="0" extrusionOk="0">
                  <a:moveTo>
                    <a:pt x="21784" y="0"/>
                  </a:moveTo>
                  <a:cubicBezTo>
                    <a:pt x="21784" y="11929"/>
                    <a:pt x="12113" y="21600"/>
                    <a:pt x="184" y="21600"/>
                  </a:cubicBezTo>
                  <a:cubicBezTo>
                    <a:pt x="122" y="21600"/>
                    <a:pt x="61" y="21599"/>
                    <a:pt x="-1" y="21599"/>
                  </a:cubicBezTo>
                  <a:lnTo>
                    <a:pt x="184" y="0"/>
                  </a:lnTo>
                  <a:close/>
                </a:path>
              </a:pathLst>
            </a:custGeom>
            <a:noFill/>
            <a:ln w="25400" cap="rnd">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73" name="Line 69"/>
            <p:cNvSpPr>
              <a:spLocks noChangeShapeType="1"/>
            </p:cNvSpPr>
            <p:nvPr/>
          </p:nvSpPr>
          <p:spPr bwMode="auto">
            <a:xfrm>
              <a:off x="3946" y="2505"/>
              <a:ext cx="121"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374" name="Line 70"/>
            <p:cNvSpPr>
              <a:spLocks noChangeShapeType="1"/>
            </p:cNvSpPr>
            <p:nvPr/>
          </p:nvSpPr>
          <p:spPr bwMode="auto">
            <a:xfrm flipV="1">
              <a:off x="3835" y="2326"/>
              <a:ext cx="111" cy="17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403" name="Line 99"/>
            <p:cNvSpPr>
              <a:spLocks noChangeShapeType="1"/>
            </p:cNvSpPr>
            <p:nvPr/>
          </p:nvSpPr>
          <p:spPr bwMode="auto">
            <a:xfrm flipH="1">
              <a:off x="3933" y="2703"/>
              <a:ext cx="0" cy="68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405" name="Line 101"/>
            <p:cNvSpPr>
              <a:spLocks noChangeShapeType="1"/>
            </p:cNvSpPr>
            <p:nvPr/>
          </p:nvSpPr>
          <p:spPr bwMode="auto">
            <a:xfrm flipV="1">
              <a:off x="3635" y="2699"/>
              <a:ext cx="0" cy="61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407" name="Line 103"/>
            <p:cNvSpPr>
              <a:spLocks noChangeShapeType="1"/>
            </p:cNvSpPr>
            <p:nvPr/>
          </p:nvSpPr>
          <p:spPr bwMode="auto">
            <a:xfrm flipV="1">
              <a:off x="3879" y="2699"/>
              <a:ext cx="0" cy="90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408" name="Line 104"/>
            <p:cNvSpPr>
              <a:spLocks noChangeShapeType="1"/>
            </p:cNvSpPr>
            <p:nvPr/>
          </p:nvSpPr>
          <p:spPr bwMode="auto">
            <a:xfrm flipV="1">
              <a:off x="2807" y="1554"/>
              <a:ext cx="0" cy="405"/>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409" name="Line 105"/>
            <p:cNvSpPr>
              <a:spLocks noChangeShapeType="1"/>
            </p:cNvSpPr>
            <p:nvPr/>
          </p:nvSpPr>
          <p:spPr bwMode="auto">
            <a:xfrm flipV="1">
              <a:off x="1995" y="2244"/>
              <a:ext cx="552" cy="713"/>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410" name="Line 106"/>
            <p:cNvSpPr>
              <a:spLocks noChangeShapeType="1"/>
            </p:cNvSpPr>
            <p:nvPr/>
          </p:nvSpPr>
          <p:spPr bwMode="auto">
            <a:xfrm>
              <a:off x="3035" y="2256"/>
              <a:ext cx="504" cy="712"/>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p>
          </p:txBody>
        </p:sp>
        <p:sp>
          <p:nvSpPr>
            <p:cNvPr id="98411" name="Rectangle 107"/>
            <p:cNvSpPr>
              <a:spLocks noChangeArrowheads="1"/>
            </p:cNvSpPr>
            <p:nvPr/>
          </p:nvSpPr>
          <p:spPr bwMode="auto">
            <a:xfrm>
              <a:off x="2357" y="2414"/>
              <a:ext cx="884" cy="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800">
                  <a:solidFill>
                    <a:srgbClr val="000000"/>
                  </a:solidFill>
                  <a:latin typeface="Tahoma" pitchFamily="34" charset="0"/>
                </a:rPr>
                <a:t>Analog</a:t>
              </a:r>
              <a:br>
                <a:rPr lang="en-US" altLang="pl-PL" sz="1800">
                  <a:solidFill>
                    <a:srgbClr val="000000"/>
                  </a:solidFill>
                  <a:latin typeface="Tahoma" pitchFamily="34" charset="0"/>
                </a:rPr>
              </a:br>
              <a:r>
                <a:rPr lang="en-US" altLang="pl-PL" sz="1800">
                  <a:solidFill>
                    <a:srgbClr val="000000"/>
                  </a:solidFill>
                  <a:latin typeface="Tahoma" pitchFamily="34" charset="0"/>
                </a:rPr>
                <a:t>exchanges</a:t>
              </a:r>
            </a:p>
          </p:txBody>
        </p:sp>
        <p:sp>
          <p:nvSpPr>
            <p:cNvPr id="98412" name="Rectangle 108"/>
            <p:cNvSpPr>
              <a:spLocks noChangeArrowheads="1"/>
            </p:cNvSpPr>
            <p:nvPr/>
          </p:nvSpPr>
          <p:spPr bwMode="auto">
            <a:xfrm>
              <a:off x="1443" y="2043"/>
              <a:ext cx="536" cy="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400">
                  <a:solidFill>
                    <a:srgbClr val="000000"/>
                  </a:solidFill>
                  <a:latin typeface="Tahoma" pitchFamily="34" charset="0"/>
                </a:rPr>
                <a:t>3.1 kHz</a:t>
              </a:r>
            </a:p>
          </p:txBody>
        </p:sp>
        <p:sp>
          <p:nvSpPr>
            <p:cNvPr id="98413" name="Rectangle 109"/>
            <p:cNvSpPr>
              <a:spLocks noChangeArrowheads="1"/>
            </p:cNvSpPr>
            <p:nvPr/>
          </p:nvSpPr>
          <p:spPr bwMode="auto">
            <a:xfrm>
              <a:off x="1964" y="1249"/>
              <a:ext cx="447"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Tahoma" pitchFamily="34" charset="0"/>
                </a:rPr>
                <a:t>3.1kHz</a:t>
              </a:r>
            </a:p>
          </p:txBody>
        </p:sp>
        <p:sp>
          <p:nvSpPr>
            <p:cNvPr id="98414" name="Rectangle 110"/>
            <p:cNvSpPr>
              <a:spLocks noChangeArrowheads="1"/>
            </p:cNvSpPr>
            <p:nvPr/>
          </p:nvSpPr>
          <p:spPr bwMode="auto">
            <a:xfrm>
              <a:off x="2961" y="1248"/>
              <a:ext cx="447"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200">
                  <a:solidFill>
                    <a:srgbClr val="000000"/>
                  </a:solidFill>
                  <a:latin typeface="Tahoma" pitchFamily="34" charset="0"/>
                </a:rPr>
                <a:t>3.1kHz</a:t>
              </a:r>
            </a:p>
          </p:txBody>
        </p:sp>
        <p:sp>
          <p:nvSpPr>
            <p:cNvPr id="98415" name="Rectangle 111"/>
            <p:cNvSpPr>
              <a:spLocks noChangeArrowheads="1"/>
            </p:cNvSpPr>
            <p:nvPr/>
          </p:nvSpPr>
          <p:spPr bwMode="auto">
            <a:xfrm>
              <a:off x="3610" y="2070"/>
              <a:ext cx="536" cy="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400">
                  <a:solidFill>
                    <a:srgbClr val="000000"/>
                  </a:solidFill>
                  <a:latin typeface="Tahoma" pitchFamily="34" charset="0"/>
                </a:rPr>
                <a:t>3.1 kHz</a:t>
              </a:r>
            </a:p>
          </p:txBody>
        </p:sp>
        <p:sp>
          <p:nvSpPr>
            <p:cNvPr id="98416" name="Rectangle 112"/>
            <p:cNvSpPr>
              <a:spLocks noChangeArrowheads="1"/>
            </p:cNvSpPr>
            <p:nvPr/>
          </p:nvSpPr>
          <p:spPr bwMode="auto">
            <a:xfrm>
              <a:off x="2751" y="2846"/>
              <a:ext cx="114" cy="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altLang="pl-PL" sz="1600">
                  <a:solidFill>
                    <a:srgbClr val="000000"/>
                  </a:solidFill>
                  <a:latin typeface="Tahoma" pitchFamily="34" charset="0"/>
                </a:rPr>
                <a:t/>
              </a:r>
              <a:br>
                <a:rPr lang="en-US" altLang="pl-PL" sz="1600">
                  <a:solidFill>
                    <a:srgbClr val="000000"/>
                  </a:solidFill>
                  <a:latin typeface="Tahoma" pitchFamily="34" charset="0"/>
                </a:rPr>
              </a:br>
              <a:endParaRPr lang="en-US" altLang="pl-PL" sz="1600">
                <a:solidFill>
                  <a:srgbClr val="000000"/>
                </a:solidFill>
                <a:latin typeface="Tahoma" pitchFamily="34" charset="0"/>
              </a:endParaRPr>
            </a:p>
          </p:txBody>
        </p:sp>
      </p:grpSp>
      <p:sp>
        <p:nvSpPr>
          <p:cNvPr id="98594" name="Rectangle 290"/>
          <p:cNvSpPr>
            <a:spLocks noGrp="1" noChangeArrowheads="1"/>
          </p:cNvSpPr>
          <p:nvPr>
            <p:ph type="title"/>
          </p:nvPr>
        </p:nvSpPr>
        <p:spPr/>
        <p:txBody>
          <a:bodyPr/>
          <a:lstStyle/>
          <a:p>
            <a:r>
              <a:rPr lang="en-US" altLang="pl-PL" sz="2400" dirty="0"/>
              <a:t>Analog Nodes </a:t>
            </a:r>
            <a:r>
              <a:rPr lang="en-US" altLang="pl-PL" sz="2400" dirty="0" smtClean="0"/>
              <a:t>and </a:t>
            </a:r>
            <a:r>
              <a:rPr lang="en-US" altLang="pl-PL" sz="2400" dirty="0"/>
              <a:t>Transmission</a:t>
            </a:r>
          </a:p>
        </p:txBody>
      </p:sp>
    </p:spTree>
    <p:extLst>
      <p:ext uri="{BB962C8B-B14F-4D97-AF65-F5344CB8AC3E}">
        <p14:creationId xmlns:p14="http://schemas.microsoft.com/office/powerpoint/2010/main" val="106901278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8595"/>
                                        </p:tgtEl>
                                        <p:attrNameLst>
                                          <p:attrName>style.visibility</p:attrName>
                                        </p:attrNameLst>
                                      </p:cBhvr>
                                      <p:to>
                                        <p:strVal val="visible"/>
                                      </p:to>
                                    </p:set>
                                    <p:animEffect transition="in" filter="wipe(left)">
                                      <p:cBhvr>
                                        <p:cTn id="7" dur="500"/>
                                        <p:tgtEl>
                                          <p:spTgt spid="98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ojekt domyślny">
  <a:themeElements>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kt domyślny">
      <a:majorFont>
        <a:latin typeface="Verdana"/>
        <a:ea typeface=""/>
        <a:cs typeface=""/>
      </a:majorFont>
      <a:minorFont>
        <a:latin typeface="Verdana"/>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kt domyśln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kt domyśln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kt domyśln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kt domyśln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kt domyśln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kt domyśln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kt domyśln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1866</TotalTime>
  <Words>1855</Words>
  <Application>Microsoft Office PowerPoint</Application>
  <PresentationFormat>Pokaz na ekranie (4:3)</PresentationFormat>
  <Paragraphs>523</Paragraphs>
  <Slides>42</Slides>
  <Notes>23</Notes>
  <HiddenSlides>0</HiddenSlides>
  <MMClips>0</MMClips>
  <ScaleCrop>false</ScaleCrop>
  <HeadingPairs>
    <vt:vector size="6" baseType="variant">
      <vt:variant>
        <vt:lpstr>Motyw</vt:lpstr>
      </vt:variant>
      <vt:variant>
        <vt:i4>1</vt:i4>
      </vt:variant>
      <vt:variant>
        <vt:lpstr>Osadzone serwery OLE</vt:lpstr>
      </vt:variant>
      <vt:variant>
        <vt:i4>2</vt:i4>
      </vt:variant>
      <vt:variant>
        <vt:lpstr>Tytuły slajdów</vt:lpstr>
      </vt:variant>
      <vt:variant>
        <vt:i4>42</vt:i4>
      </vt:variant>
    </vt:vector>
  </HeadingPairs>
  <TitlesOfParts>
    <vt:vector size="45" baseType="lpstr">
      <vt:lpstr>Projekt domyślny</vt:lpstr>
      <vt:lpstr>Photo Editor Photo</vt:lpstr>
      <vt:lpstr>Równanie</vt:lpstr>
      <vt:lpstr>Switching and Routing</vt:lpstr>
      <vt:lpstr>Outline</vt:lpstr>
      <vt:lpstr>Notion of Telecommunications Switching</vt:lpstr>
      <vt:lpstr>Routing vs. Switching</vt:lpstr>
      <vt:lpstr>Switch vs. Router</vt:lpstr>
      <vt:lpstr>“Marketing”</vt:lpstr>
      <vt:lpstr>Switching in Other Layers</vt:lpstr>
      <vt:lpstr>1889: Invention of an Automatic Telephone Exchange</vt:lpstr>
      <vt:lpstr>Analog Nodes and Transmission</vt:lpstr>
      <vt:lpstr>Analog Nodes and Digital Transmission</vt:lpstr>
      <vt:lpstr>Digital Nodes and Transmission  (IDN: Integrated Digital Network)</vt:lpstr>
      <vt:lpstr>Digital Nodes and Transmission  (ISDN: Integrated Services Digital Network)</vt:lpstr>
      <vt:lpstr>Principal Building Blocks  of a Telephone Switching System</vt:lpstr>
      <vt:lpstr>Multistage Switching Networks</vt:lpstr>
      <vt:lpstr>Three-Stage Clos Network n(m,n,r)</vt:lpstr>
      <vt:lpstr>Proof of the Clos Theorem</vt:lpstr>
      <vt:lpstr>Capacity Expansion of Clos Networks</vt:lpstr>
      <vt:lpstr>Multicast Network</vt:lpstr>
      <vt:lpstr>Time Switch</vt:lpstr>
      <vt:lpstr>Time-Multiplexed Space Switch</vt:lpstr>
      <vt:lpstr>Time-Division Networks</vt:lpstr>
      <vt:lpstr>Nonblocking Properties for Multi-connection DSM-based Networks</vt:lpstr>
      <vt:lpstr>Nonblocking Properties for Multi-connection Networks: Example</vt:lpstr>
      <vt:lpstr>Nonblocking Properties for Multi-connection Networks: Example</vt:lpstr>
      <vt:lpstr>Example: Cisco CRS-1  Basic Data</vt:lpstr>
      <vt:lpstr>CRS-1: Architecture</vt:lpstr>
      <vt:lpstr>Switch Fabric</vt:lpstr>
      <vt:lpstr>Directional Coupler</vt:lpstr>
      <vt:lpstr>Optical Crossbar Switch</vt:lpstr>
      <vt:lpstr>MEMS: Principle of Operation</vt:lpstr>
      <vt:lpstr>Moving Mirror of 3D Switches</vt:lpstr>
      <vt:lpstr>Switching Network Selection</vt:lpstr>
      <vt:lpstr>Switching System Controlled  by a Single Processor</vt:lpstr>
      <vt:lpstr>Switching System  with Two Auxiliary Processors</vt:lpstr>
      <vt:lpstr>Modular Switching System</vt:lpstr>
      <vt:lpstr>Signaling</vt:lpstr>
      <vt:lpstr>Functional Areas of Signaling</vt:lpstr>
      <vt:lpstr>Signaling Types:  Physical Implementation</vt:lpstr>
      <vt:lpstr>Signaling Types: Logical Association Between Signaling and User Channels</vt:lpstr>
      <vt:lpstr>Subscriber Line Signaling</vt:lpstr>
      <vt:lpstr>Conclusion</vt:lpstr>
      <vt:lpstr>Thank you very much for your attention</vt:lpstr>
    </vt:vector>
  </TitlesOfParts>
  <Company>AGH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Andrzej Jajszczyk</dc:creator>
  <cp:lastModifiedBy>Andrzej Jajszczyk</cp:lastModifiedBy>
  <cp:revision>199</cp:revision>
  <dcterms:created xsi:type="dcterms:W3CDTF">2007-09-26T12:45:04Z</dcterms:created>
  <dcterms:modified xsi:type="dcterms:W3CDTF">2020-11-22T18:46:23Z</dcterms:modified>
</cp:coreProperties>
</file>