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341" r:id="rId3"/>
    <p:sldId id="342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358" r:id="rId20"/>
    <p:sldId id="359" r:id="rId21"/>
    <p:sldId id="360" r:id="rId22"/>
    <p:sldId id="361" r:id="rId23"/>
    <p:sldId id="362" r:id="rId24"/>
    <p:sldId id="366" r:id="rId25"/>
    <p:sldId id="367" r:id="rId26"/>
    <p:sldId id="368" r:id="rId27"/>
    <p:sldId id="375" r:id="rId28"/>
    <p:sldId id="376" r:id="rId29"/>
    <p:sldId id="363" r:id="rId30"/>
    <p:sldId id="364" r:id="rId31"/>
    <p:sldId id="365" r:id="rId32"/>
    <p:sldId id="369" r:id="rId33"/>
    <p:sldId id="370" r:id="rId34"/>
    <p:sldId id="371" r:id="rId35"/>
    <p:sldId id="372" r:id="rId36"/>
    <p:sldId id="373" r:id="rId37"/>
    <p:sldId id="374" r:id="rId38"/>
    <p:sldId id="340" r:id="rId3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9072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023" autoAdjust="0"/>
    <p:restoredTop sz="87112" autoAdjust="0"/>
  </p:normalViewPr>
  <p:slideViewPr>
    <p:cSldViewPr>
      <p:cViewPr varScale="1">
        <p:scale>
          <a:sx n="85" d="100"/>
          <a:sy n="85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2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F7400BA-E980-49BF-B2C1-D28F056BCD96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044744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 smtClean="0"/>
              <a:t>Kliknij, aby edytować style wzorca tekstu</a:t>
            </a:r>
          </a:p>
          <a:p>
            <a:pPr lvl="1"/>
            <a:r>
              <a:rPr lang="en-GB" altLang="pl-PL" smtClean="0"/>
              <a:t>Drugi poziom</a:t>
            </a:r>
          </a:p>
          <a:p>
            <a:pPr lvl="2"/>
            <a:r>
              <a:rPr lang="en-GB" altLang="pl-PL" smtClean="0"/>
              <a:t>Trzeci poziom</a:t>
            </a:r>
          </a:p>
          <a:p>
            <a:pPr lvl="3"/>
            <a:r>
              <a:rPr lang="en-GB" altLang="pl-PL" smtClean="0"/>
              <a:t>Czwarty poziom</a:t>
            </a:r>
          </a:p>
          <a:p>
            <a:pPr lvl="4"/>
            <a:r>
              <a:rPr lang="en-GB" altLang="pl-PL" smtClean="0"/>
              <a:t>Piąty poziom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5C4CA27-D8A6-46D1-9BA9-42F1033B0F5E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441686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7C69DF-9110-400F-B6F6-BA0D2BBE15A4}" type="slidenum">
              <a:rPr lang="en-GB" altLang="pl-PL"/>
              <a:pPr/>
              <a:t>1</a:t>
            </a:fld>
            <a:endParaRPr lang="en-GB" altLang="pl-PL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600573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8DA3F6-E47C-431C-A93C-79EC44E3A580}" type="slidenum">
              <a:rPr lang="pl-PL"/>
              <a:pPr/>
              <a:t>4</a:t>
            </a:fld>
            <a:endParaRPr lang="pl-PL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”</a:t>
            </a:r>
            <a:r>
              <a:rPr lang="en-US"/>
              <a:t>Veil invented the telegraph key and the efficient Morse code...</a:t>
            </a:r>
          </a:p>
          <a:p>
            <a:r>
              <a:rPr lang="en-US"/>
              <a:t>Mor</a:t>
            </a:r>
            <a:r>
              <a:rPr lang="pl-PL"/>
              <a:t>se</a:t>
            </a:r>
            <a:r>
              <a:rPr lang="en-US"/>
              <a:t> continued to insist on the use of his dictionary approach in which digits were assigned to specific words along with a paper record of the received message, but Vail felt that approach was far too cumbersome. Accordingly, Vail went to a local newspaper and counted the quantity of each letter used to set type. Based on the frequency of occurrence, Vail then devised the efficient dot-dash scheme known today as Morse code.</a:t>
            </a:r>
            <a:r>
              <a:rPr lang="pl-PL"/>
              <a:t>”</a:t>
            </a:r>
          </a:p>
          <a:p>
            <a:endParaRPr lang="pl-PL"/>
          </a:p>
          <a:p>
            <a:r>
              <a:rPr lang="pl-PL"/>
              <a:t>A. Michael Noll, </a:t>
            </a:r>
            <a:r>
              <a:rPr lang="pl-PL" i="1"/>
              <a:t>Principles of Modern Communications Technology</a:t>
            </a:r>
            <a:r>
              <a:rPr lang="pl-PL"/>
              <a:t>, Artech House, Boston, 2001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48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4CA27-D8A6-46D1-9BA9-42F1033B0F5E}" type="slidenum">
              <a:rPr lang="en-GB" altLang="pl-PL" smtClean="0"/>
              <a:pPr/>
              <a:t>6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540918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4CA27-D8A6-46D1-9BA9-42F1033B0F5E}" type="slidenum">
              <a:rPr lang="en-GB" altLang="pl-PL" smtClean="0"/>
              <a:pPr/>
              <a:t>10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67618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52CF18-6C47-4E3A-99DE-9FFD1E7E4527}" type="slidenum">
              <a:rPr lang="pl-PL"/>
              <a:pPr/>
              <a:t>33</a:t>
            </a:fld>
            <a:endParaRPr lang="pl-PL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Grahame </a:t>
            </a:r>
            <a:r>
              <a:rPr lang="en-US" dirty="0" err="1"/>
              <a:t>Smillie</a:t>
            </a:r>
            <a:r>
              <a:rPr lang="en-US" dirty="0"/>
              <a:t>, </a:t>
            </a:r>
            <a:r>
              <a:rPr lang="en-US" i="1" dirty="0"/>
              <a:t>Analogue and Digital Communication Techniques</a:t>
            </a:r>
            <a:r>
              <a:rPr lang="en-US" dirty="0"/>
              <a:t>, Arnold, London 1999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i="1" dirty="0"/>
              <a:t>violation </a:t>
            </a:r>
            <a:r>
              <a:rPr lang="en-US" dirty="0"/>
              <a:t>bit is a bit that violates the AMI principle. The </a:t>
            </a:r>
            <a:r>
              <a:rPr lang="en-US" i="1" dirty="0"/>
              <a:t>parity</a:t>
            </a:r>
            <a:r>
              <a:rPr lang="en-US" dirty="0"/>
              <a:t> bit is not a valid mark but is a bit that is inserted into the bit stream to force the violation bit to assume a particular polarity.</a:t>
            </a:r>
          </a:p>
          <a:p>
            <a:r>
              <a:rPr lang="en-US" dirty="0"/>
              <a:t>When there are more than three consecutive logic 0 states then the fourth consecutive space is made into a </a:t>
            </a:r>
            <a:r>
              <a:rPr lang="en-US" i="1" dirty="0"/>
              <a:t>violation</a:t>
            </a:r>
            <a:r>
              <a:rPr lang="en-US" dirty="0"/>
              <a:t> bit.</a:t>
            </a:r>
          </a:p>
          <a:p>
            <a:endParaRPr lang="en-US" dirty="0"/>
          </a:p>
          <a:p>
            <a:r>
              <a:rPr lang="en-GB" dirty="0"/>
              <a:t>Rule 1. 	The violation bit must assume the polarity of the valid mark (i.e. Mark or parity bit) that immediately precedes it.</a:t>
            </a:r>
          </a:p>
          <a:p>
            <a:r>
              <a:rPr lang="en-GB" dirty="0"/>
              <a:t>Rule 2.	The successive violation must assume a polarity that is opposite to the violation that immediately precedes it.</a:t>
            </a:r>
          </a:p>
          <a:p>
            <a:r>
              <a:rPr lang="en-GB" dirty="0"/>
              <a:t>Rule 3.	If there is no valid mark to force a violation bit to have the opposite polarity to the violation that immediately precedes it the a parity bit is used to force the violation to assume the opposite polarity.</a:t>
            </a:r>
          </a:p>
          <a:p>
            <a:r>
              <a:rPr lang="en-GB" dirty="0"/>
              <a:t>Rule 4.	The number of spaces between a valid mark and a violation bit is 3.</a:t>
            </a:r>
          </a:p>
          <a:p>
            <a:r>
              <a:rPr lang="en-GB" dirty="0"/>
              <a:t>Rule 5.</a:t>
            </a:r>
            <a:r>
              <a:rPr lang="pl-PL" dirty="0"/>
              <a:t>	</a:t>
            </a:r>
            <a:r>
              <a:rPr lang="en-GB" dirty="0"/>
              <a:t>The number of spaces between a parity bit and a violation bit is 2. </a:t>
            </a:r>
          </a:p>
        </p:txBody>
      </p:sp>
    </p:spTree>
    <p:extLst>
      <p:ext uri="{BB962C8B-B14F-4D97-AF65-F5344CB8AC3E}">
        <p14:creationId xmlns:p14="http://schemas.microsoft.com/office/powerpoint/2010/main" val="397679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4A42B-24D2-4717-AFD9-AE28A1815D5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0398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B77F2-C3DF-49C1-9FA0-909BD23406B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2149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02450" y="476250"/>
            <a:ext cx="1784350" cy="564991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547813" y="476250"/>
            <a:ext cx="5202237" cy="564991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1D870-3A11-4B6C-A5ED-1FE4F08FCE9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2251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30138-CF3E-4B39-B154-FAF34C013107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13517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BB84B-35EF-4591-9246-6F16CF28D70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688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547813" y="1628775"/>
            <a:ext cx="3492500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92713" y="1628775"/>
            <a:ext cx="3494087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212F6-D47D-4FED-96D6-22014093339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6982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ED877-3BA9-4313-AE3C-7DB73A656C1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698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7E4E5-18EE-4D93-852E-BC5E535EE818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23927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2008-ACDF-4FFA-B6CE-0EF848437AC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972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706E2-0F25-4D91-AAAD-60E15A619D4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8840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DAFE-3899-41B1-B98F-CFE3B29F6C0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8518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476250"/>
            <a:ext cx="7138987" cy="94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628775"/>
            <a:ext cx="7138987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ED3A27-C904-44F2-A1DB-7406005D858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0438" y="3004170"/>
            <a:ext cx="6157912" cy="1504950"/>
          </a:xfrm>
          <a:noFill/>
          <a:ln/>
        </p:spPr>
        <p:txBody>
          <a:bodyPr lIns="0" tIns="0" rIns="0" bIns="0" anchor="t"/>
          <a:lstStyle/>
          <a:p>
            <a:pPr>
              <a:lnSpc>
                <a:spcPts val="3800"/>
              </a:lnSpc>
            </a:pPr>
            <a:r>
              <a:rPr lang="en-US" sz="4400" dirty="0" smtClean="0"/>
              <a:t>Signal Coding</a:t>
            </a:r>
            <a:endParaRPr lang="en-US" altLang="pl-PL" sz="4400" dirty="0">
              <a:solidFill>
                <a:schemeClr val="tx1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230438" y="4292600"/>
            <a:ext cx="61579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200" b="1">
                <a:solidFill>
                  <a:schemeClr val="tx2"/>
                </a:solidFill>
                <a:latin typeface="Verdana" pitchFamily="34" charset="0"/>
              </a:defRPr>
            </a:lvl1pPr>
            <a:lvl2pPr>
              <a:defRPr sz="2200" b="1">
                <a:solidFill>
                  <a:schemeClr val="tx2"/>
                </a:solidFill>
                <a:latin typeface="Verdana" pitchFamily="34" charset="0"/>
              </a:defRPr>
            </a:lvl2pPr>
            <a:lvl3pPr>
              <a:defRPr sz="2200" b="1">
                <a:solidFill>
                  <a:schemeClr val="tx2"/>
                </a:solidFill>
                <a:latin typeface="Verdana" pitchFamily="34" charset="0"/>
              </a:defRPr>
            </a:lvl3pPr>
            <a:lvl4pPr>
              <a:defRPr sz="2200" b="1">
                <a:solidFill>
                  <a:schemeClr val="tx2"/>
                </a:solidFill>
                <a:latin typeface="Verdana" pitchFamily="34" charset="0"/>
              </a:defRPr>
            </a:lvl4pPr>
            <a:lvl5pPr>
              <a:defRPr sz="2200" b="1">
                <a:solidFill>
                  <a:schemeClr val="tx2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>
              <a:lnSpc>
                <a:spcPts val="2400"/>
              </a:lnSpc>
            </a:pPr>
            <a:r>
              <a:rPr lang="pl-PL" altLang="pl-PL" sz="2400" dirty="0" smtClean="0">
                <a:solidFill>
                  <a:schemeClr val="tx1"/>
                </a:solidFill>
              </a:rPr>
              <a:t>Andrzej Jajszczyk </a:t>
            </a:r>
            <a:endParaRPr lang="pl-PL" altLang="pl-PL" sz="2400" dirty="0">
              <a:solidFill>
                <a:schemeClr val="tx1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086422" y="5373216"/>
            <a:ext cx="644601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Introduction to Telecommunications</a:t>
            </a:r>
            <a:endParaRPr lang="en-US" sz="2400" b="1" dirty="0"/>
          </a:p>
          <a:p>
            <a:pPr>
              <a:spcAft>
                <a:spcPts val="600"/>
              </a:spcAft>
            </a:pPr>
            <a:r>
              <a:rPr lang="en-US" sz="2000" b="1" dirty="0" smtClean="0"/>
              <a:t>E&amp;T, </a:t>
            </a:r>
            <a:r>
              <a:rPr lang="en-US" sz="2000" b="1" dirty="0" smtClean="0"/>
              <a:t>20</a:t>
            </a:r>
            <a:r>
              <a:rPr lang="pl-PL" sz="2000" b="1" dirty="0" smtClean="0"/>
              <a:t>20</a:t>
            </a:r>
            <a:r>
              <a:rPr lang="en-US" sz="2000" b="1" dirty="0" smtClean="0"/>
              <a:t>/20</a:t>
            </a:r>
            <a:r>
              <a:rPr lang="pl-PL" sz="2000" b="1" dirty="0" smtClean="0"/>
              <a:t>21</a:t>
            </a:r>
            <a:r>
              <a:rPr lang="en-US" sz="2000" b="1" dirty="0" smtClean="0"/>
              <a:t>, </a:t>
            </a:r>
            <a:r>
              <a:rPr lang="en-US" sz="2000" b="1" dirty="0" smtClean="0"/>
              <a:t>Lecture </a:t>
            </a:r>
            <a:r>
              <a:rPr lang="pl-PL" sz="2000" b="1" dirty="0" smtClean="0"/>
              <a:t>6</a:t>
            </a:r>
            <a:endParaRPr lang="pl-P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Coding Standards</a:t>
            </a:r>
            <a:endParaRPr lang="pl-PL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251520" y="1628775"/>
            <a:ext cx="8640959" cy="4497388"/>
          </a:xfrm>
        </p:spPr>
        <p:txBody>
          <a:bodyPr/>
          <a:lstStyle/>
          <a:p>
            <a:r>
              <a:rPr lang="en-US" dirty="0"/>
              <a:t>ISO JPEG (Joint Photographic Experts Group)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dirty="0"/>
              <a:t>ISO MPEG (Moving Picture Experts Group)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dirty="0"/>
              <a:t>MPEG-1: standard for storing multimedia information on CD-ROMs (1.5 Mbit/s)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dirty="0"/>
              <a:t>MPEG-2: standard for broadcasting television </a:t>
            </a:r>
            <a:br>
              <a:rPr lang="en-US" dirty="0"/>
            </a:br>
            <a:r>
              <a:rPr lang="en-US" dirty="0"/>
              <a:t>(1.5 – 20 Mbit/s)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dirty="0"/>
              <a:t>MPEG-3: standard for HDTV (replaced by MPEG-2)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dirty="0"/>
              <a:t>MPEG-4: standard for mobile communications (1999)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dirty="0"/>
              <a:t>MPEG-7: standard for content description (2000)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dirty="0"/>
              <a:t>MPEG-21: standard for identification and content protection of multimedia</a:t>
            </a:r>
          </a:p>
        </p:txBody>
      </p:sp>
    </p:spTree>
    <p:extLst>
      <p:ext uri="{BB962C8B-B14F-4D97-AF65-F5344CB8AC3E}">
        <p14:creationId xmlns:p14="http://schemas.microsoft.com/office/powerpoint/2010/main" val="173683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MPEG-1: </a:t>
            </a:r>
            <a:r>
              <a:rPr lang="pl-PL" dirty="0" smtClean="0"/>
              <a:t>ISO </a:t>
            </a:r>
            <a:r>
              <a:rPr lang="en-US" dirty="0"/>
              <a:t>and</a:t>
            </a:r>
            <a:r>
              <a:rPr lang="pl-PL" dirty="0"/>
              <a:t> IEC</a:t>
            </a:r>
            <a:r>
              <a:rPr lang="en-US" dirty="0"/>
              <a:t> Standards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628774"/>
            <a:ext cx="7138987" cy="489656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l-PL" dirty="0"/>
              <a:t>IS 11172-1: System</a:t>
            </a:r>
            <a:br>
              <a:rPr lang="pl-PL" dirty="0"/>
            </a:br>
            <a:r>
              <a:rPr lang="en-US" dirty="0"/>
              <a:t>Synchronization and multiplexing of visual and acoustic signals</a:t>
            </a:r>
            <a:endParaRPr lang="pl-PL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l-PL" dirty="0"/>
              <a:t>IS 11172-2: </a:t>
            </a:r>
            <a:r>
              <a:rPr lang="en-US" dirty="0"/>
              <a:t>V</a:t>
            </a:r>
            <a:r>
              <a:rPr lang="pl-PL" dirty="0"/>
              <a:t>ideo</a:t>
            </a:r>
            <a:br>
              <a:rPr lang="pl-PL" dirty="0"/>
            </a:br>
            <a:r>
              <a:rPr lang="en-US" dirty="0"/>
              <a:t>Compression of no interleaved video signals</a:t>
            </a:r>
            <a:endParaRPr lang="pl-PL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l-PL" dirty="0"/>
              <a:t>IS 11172-3: Audio</a:t>
            </a:r>
            <a:br>
              <a:rPr lang="pl-PL" dirty="0"/>
            </a:br>
            <a:r>
              <a:rPr lang="pl-PL" dirty="0"/>
              <a:t> </a:t>
            </a:r>
            <a:r>
              <a:rPr lang="en-US" dirty="0"/>
              <a:t>Compression of acoustic signals</a:t>
            </a:r>
            <a:endParaRPr lang="pl-PL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l-PL" dirty="0"/>
              <a:t>IS 11172-4: </a:t>
            </a:r>
            <a:r>
              <a:rPr lang="en-US" dirty="0"/>
              <a:t>Conformance Tests</a:t>
            </a:r>
            <a:r>
              <a:rPr lang="pl-PL" dirty="0"/>
              <a:t/>
            </a:r>
            <a:br>
              <a:rPr lang="pl-PL" dirty="0"/>
            </a:br>
            <a:r>
              <a:rPr lang="en-US" dirty="0"/>
              <a:t>Procedures for testing of coding and decoding processes</a:t>
            </a:r>
          </a:p>
        </p:txBody>
      </p:sp>
    </p:spTree>
    <p:extLst>
      <p:ext uri="{BB962C8B-B14F-4D97-AF65-F5344CB8AC3E}">
        <p14:creationId xmlns:p14="http://schemas.microsoft.com/office/powerpoint/2010/main" val="64883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MPEG-1; IS 11172-3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1536855" y="1628800"/>
            <a:ext cx="7138987" cy="4569371"/>
          </a:xfrm>
        </p:spPr>
        <p:txBody>
          <a:bodyPr/>
          <a:lstStyle/>
          <a:p>
            <a:r>
              <a:rPr lang="en-US" dirty="0"/>
              <a:t>Three coding systems for acoustic signals</a:t>
            </a:r>
          </a:p>
          <a:p>
            <a:pPr lvl="1"/>
            <a:r>
              <a:rPr lang="en-US" dirty="0"/>
              <a:t>Layer-1: recommended 192 </a:t>
            </a:r>
            <a:r>
              <a:rPr lang="en-US" dirty="0" err="1"/>
              <a:t>kbit</a:t>
            </a:r>
            <a:r>
              <a:rPr lang="en-US" dirty="0"/>
              <a:t>/s</a:t>
            </a:r>
          </a:p>
          <a:p>
            <a:pPr lvl="1"/>
            <a:r>
              <a:rPr lang="en-US" dirty="0"/>
              <a:t>Layer-2: recommended 128 </a:t>
            </a:r>
            <a:r>
              <a:rPr lang="en-US" dirty="0" err="1"/>
              <a:t>kbit</a:t>
            </a:r>
            <a:r>
              <a:rPr lang="en-US" dirty="0"/>
              <a:t>/s</a:t>
            </a:r>
          </a:p>
          <a:p>
            <a:pPr lvl="1"/>
            <a:r>
              <a:rPr lang="en-US" dirty="0"/>
              <a:t>Layer-3: recommended 64 </a:t>
            </a:r>
            <a:r>
              <a:rPr lang="en-US" dirty="0" err="1"/>
              <a:t>kbit</a:t>
            </a:r>
            <a:r>
              <a:rPr lang="en-US" dirty="0"/>
              <a:t>/s</a:t>
            </a:r>
          </a:p>
          <a:p>
            <a:pPr>
              <a:spcBef>
                <a:spcPts val="1200"/>
              </a:spcBef>
            </a:pPr>
            <a:r>
              <a:rPr lang="en-US" dirty="0"/>
              <a:t>In each layer a data stream format </a:t>
            </a:r>
            <a:br>
              <a:rPr lang="en-US" dirty="0"/>
            </a:br>
            <a:r>
              <a:rPr lang="en-US" dirty="0"/>
              <a:t>and decoder are defined (coder is not standardized)</a:t>
            </a:r>
          </a:p>
          <a:p>
            <a:pPr>
              <a:spcBef>
                <a:spcPts val="1200"/>
              </a:spcBef>
            </a:pPr>
            <a:r>
              <a:rPr lang="en-US" dirty="0"/>
              <a:t>MP3: An MPEG 1 Layer-3 algorithm</a:t>
            </a:r>
            <a:br>
              <a:rPr lang="en-US" dirty="0"/>
            </a:br>
            <a:r>
              <a:rPr lang="en-US" dirty="0"/>
              <a:t>Data compression achieved: 12 : 1 (comparing to CD)</a:t>
            </a:r>
          </a:p>
        </p:txBody>
      </p:sp>
    </p:spTree>
    <p:extLst>
      <p:ext uri="{BB962C8B-B14F-4D97-AF65-F5344CB8AC3E}">
        <p14:creationId xmlns:p14="http://schemas.microsoft.com/office/powerpoint/2010/main" val="372861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</a:t>
            </a:r>
            <a:r>
              <a:rPr lang="en-US" dirty="0" smtClean="0"/>
              <a:t>Sound Coding Techniques</a:t>
            </a:r>
            <a:endParaRPr lang="pl-PL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Mp3Pro </a:t>
            </a:r>
          </a:p>
          <a:p>
            <a:pPr lvl="1"/>
            <a:r>
              <a:rPr lang="en-US" sz="2400" dirty="0" smtClean="0"/>
              <a:t>Standard set by a Swedish company </a:t>
            </a:r>
            <a:r>
              <a:rPr lang="en-US" sz="2400" i="1" dirty="0" smtClean="0"/>
              <a:t>Coding Technologies</a:t>
            </a:r>
            <a:r>
              <a:rPr lang="en-US" sz="2400" dirty="0" smtClean="0"/>
              <a:t>, and licensed by </a:t>
            </a:r>
            <a:r>
              <a:rPr lang="en-US" sz="2400" i="1" dirty="0" smtClean="0"/>
              <a:t>Thomson Multimedia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Allows for decreasing sound files even by 50% comparing to MP3 </a:t>
            </a:r>
          </a:p>
          <a:p>
            <a:r>
              <a:rPr lang="en-US" sz="2800" dirty="0" smtClean="0"/>
              <a:t>MP4</a:t>
            </a:r>
          </a:p>
          <a:p>
            <a:pPr lvl="1"/>
            <a:r>
              <a:rPr lang="en-US" sz="2400" dirty="0" smtClean="0"/>
              <a:t>Based on MPEG-4 and the AAC (</a:t>
            </a:r>
            <a:r>
              <a:rPr lang="en-US" sz="2400" i="1" dirty="0" smtClean="0"/>
              <a:t>Advanced Audio Coding</a:t>
            </a:r>
            <a:r>
              <a:rPr lang="en-US" sz="2400" dirty="0" smtClean="0"/>
              <a:t>) standard, but is a proprietary solution (</a:t>
            </a:r>
            <a:r>
              <a:rPr lang="en-US" sz="2400" i="1" dirty="0" smtClean="0"/>
              <a:t>Global Music One</a:t>
            </a:r>
            <a:r>
              <a:rPr lang="en-US" sz="2400" dirty="0" smtClean="0"/>
              <a:t>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556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Detecting </a:t>
            </a:r>
            <a:br>
              <a:rPr lang="en-US" dirty="0"/>
            </a:br>
            <a:r>
              <a:rPr lang="en-US" dirty="0"/>
              <a:t>and Error Correcting Coding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Error detecting coding</a:t>
            </a:r>
          </a:p>
          <a:p>
            <a:pPr lvl="1"/>
            <a:r>
              <a:rPr lang="en-US" sz="2400" dirty="0"/>
              <a:t>Parity control</a:t>
            </a:r>
            <a:endParaRPr lang="pl-PL" sz="2400" dirty="0"/>
          </a:p>
          <a:p>
            <a:pPr lvl="1"/>
            <a:r>
              <a:rPr lang="en-US" sz="2400" dirty="0"/>
              <a:t>Cyclic Redundancy Check </a:t>
            </a:r>
            <a:r>
              <a:rPr lang="pl-PL" sz="2400" dirty="0"/>
              <a:t>(CRC</a:t>
            </a:r>
            <a:r>
              <a:rPr lang="en-US" sz="2400" dirty="0"/>
              <a:t>)</a:t>
            </a:r>
            <a:r>
              <a:rPr lang="pl-PL" sz="2400" dirty="0"/>
              <a:t> </a:t>
            </a:r>
            <a:endParaRPr lang="en-US" sz="2400" dirty="0"/>
          </a:p>
          <a:p>
            <a:r>
              <a:rPr lang="en-US" dirty="0"/>
              <a:t>Error correcting coding</a:t>
            </a:r>
          </a:p>
          <a:p>
            <a:pPr lvl="1"/>
            <a:r>
              <a:rPr lang="en-US" sz="2400" dirty="0"/>
              <a:t>Repetition coding</a:t>
            </a:r>
          </a:p>
          <a:p>
            <a:pPr lvl="1"/>
            <a:r>
              <a:rPr lang="en-US" sz="2400" dirty="0"/>
              <a:t>Other error correcting approaches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30930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Parity Control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987425" y="2908300"/>
            <a:ext cx="157638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200"/>
              <a:t>0 0 1 1</a:t>
            </a:r>
          </a:p>
          <a:p>
            <a:r>
              <a:rPr lang="pl-PL" sz="3200"/>
              <a:t>1 0 0 0</a:t>
            </a:r>
          </a:p>
          <a:p>
            <a:r>
              <a:rPr lang="pl-PL" sz="3200"/>
              <a:t>1 1 1 0</a:t>
            </a:r>
          </a:p>
          <a:p>
            <a:r>
              <a:rPr lang="pl-PL" sz="3200"/>
              <a:t>0 1 1 0</a:t>
            </a:r>
            <a:endParaRPr lang="en-US" sz="3200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2895600" y="2911475"/>
            <a:ext cx="44291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200"/>
              <a:t>0</a:t>
            </a:r>
          </a:p>
          <a:p>
            <a:r>
              <a:rPr lang="pl-PL" sz="3200"/>
              <a:t>1</a:t>
            </a:r>
          </a:p>
          <a:p>
            <a:r>
              <a:rPr lang="pl-PL" sz="3200"/>
              <a:t>1</a:t>
            </a:r>
          </a:p>
          <a:p>
            <a:r>
              <a:rPr lang="pl-PL" sz="3200"/>
              <a:t>0</a:t>
            </a:r>
            <a:endParaRPr lang="en-US" sz="3200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684463" y="2193925"/>
            <a:ext cx="93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Parity</a:t>
            </a:r>
            <a:br>
              <a:rPr lang="en-US"/>
            </a:br>
            <a:r>
              <a:rPr lang="en-US"/>
              <a:t>bit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095375" y="2193925"/>
            <a:ext cx="1384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Binary</a:t>
            </a:r>
            <a:br>
              <a:rPr lang="en-US"/>
            </a:br>
            <a:r>
              <a:rPr lang="en-US"/>
              <a:t>sequence</a:t>
            </a:r>
          </a:p>
        </p:txBody>
      </p:sp>
      <p:grpSp>
        <p:nvGrpSpPr>
          <p:cNvPr id="37900" name="Group 12"/>
          <p:cNvGrpSpPr>
            <a:grpSpLocks/>
          </p:cNvGrpSpPr>
          <p:nvPr/>
        </p:nvGrpSpPr>
        <p:grpSpPr bwMode="auto">
          <a:xfrm>
            <a:off x="4343400" y="2193925"/>
            <a:ext cx="2635250" cy="2779713"/>
            <a:chOff x="2974" y="1094"/>
            <a:chExt cx="1660" cy="1751"/>
          </a:xfrm>
        </p:grpSpPr>
        <p:sp>
          <p:nvSpPr>
            <p:cNvPr id="37896" name="Text Box 8"/>
            <p:cNvSpPr txBox="1">
              <a:spLocks noChangeArrowheads="1"/>
            </p:cNvSpPr>
            <p:nvPr/>
          </p:nvSpPr>
          <p:spPr bwMode="auto">
            <a:xfrm>
              <a:off x="2974" y="1544"/>
              <a:ext cx="1047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3200" dirty="0"/>
                <a:t>0 </a:t>
              </a:r>
              <a:r>
                <a:rPr lang="pl-PL" sz="3200" dirty="0">
                  <a:solidFill>
                    <a:srgbClr val="309072"/>
                  </a:solidFill>
                </a:rPr>
                <a:t>1</a:t>
              </a:r>
              <a:r>
                <a:rPr lang="pl-PL" sz="3200" dirty="0"/>
                <a:t> 1 1</a:t>
              </a:r>
            </a:p>
            <a:p>
              <a:r>
                <a:rPr lang="pl-PL" sz="3200" dirty="0"/>
                <a:t>1 0 0 0</a:t>
              </a:r>
            </a:p>
            <a:p>
              <a:r>
                <a:rPr lang="pl-PL" sz="3200" dirty="0"/>
                <a:t>1 1 1 0</a:t>
              </a:r>
            </a:p>
            <a:p>
              <a:r>
                <a:rPr lang="pl-PL" sz="3200" dirty="0"/>
                <a:t>0 1 1 0</a:t>
              </a:r>
              <a:endParaRPr lang="en-US" sz="3200" dirty="0"/>
            </a:p>
          </p:txBody>
        </p:sp>
        <p:sp>
          <p:nvSpPr>
            <p:cNvPr id="37897" name="Text Box 9"/>
            <p:cNvSpPr txBox="1">
              <a:spLocks noChangeArrowheads="1"/>
            </p:cNvSpPr>
            <p:nvPr/>
          </p:nvSpPr>
          <p:spPr bwMode="auto">
            <a:xfrm>
              <a:off x="4176" y="1546"/>
              <a:ext cx="281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3200" dirty="0">
                  <a:solidFill>
                    <a:srgbClr val="309072"/>
                  </a:solidFill>
                </a:rPr>
                <a:t>0</a:t>
              </a:r>
            </a:p>
            <a:p>
              <a:r>
                <a:rPr lang="pl-PL" sz="3200" dirty="0"/>
                <a:t>1</a:t>
              </a:r>
            </a:p>
            <a:p>
              <a:r>
                <a:rPr lang="pl-PL" sz="3200" dirty="0"/>
                <a:t>1</a:t>
              </a:r>
            </a:p>
            <a:p>
              <a:r>
                <a:rPr lang="pl-PL" sz="3200" dirty="0"/>
                <a:t>0</a:t>
              </a:r>
              <a:endParaRPr lang="en-US" sz="3200" dirty="0"/>
            </a:p>
          </p:txBody>
        </p:sp>
        <p:sp>
          <p:nvSpPr>
            <p:cNvPr id="37898" name="Text Box 10"/>
            <p:cNvSpPr txBox="1">
              <a:spLocks noChangeArrowheads="1"/>
            </p:cNvSpPr>
            <p:nvPr/>
          </p:nvSpPr>
          <p:spPr bwMode="auto">
            <a:xfrm>
              <a:off x="4042" y="1094"/>
              <a:ext cx="59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Parity</a:t>
              </a:r>
              <a:br>
                <a:rPr lang="en-US"/>
              </a:br>
              <a:r>
                <a:rPr lang="en-US"/>
                <a:t>bit</a:t>
              </a:r>
            </a:p>
          </p:txBody>
        </p:sp>
        <p:sp>
          <p:nvSpPr>
            <p:cNvPr id="37899" name="Text Box 11"/>
            <p:cNvSpPr txBox="1">
              <a:spLocks noChangeArrowheads="1"/>
            </p:cNvSpPr>
            <p:nvPr/>
          </p:nvSpPr>
          <p:spPr bwMode="auto">
            <a:xfrm>
              <a:off x="3041" y="1094"/>
              <a:ext cx="87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Binary</a:t>
              </a:r>
              <a:br>
                <a:rPr lang="en-US"/>
              </a:br>
              <a:r>
                <a:rPr lang="en-US"/>
                <a:t>sequence</a:t>
              </a:r>
            </a:p>
          </p:txBody>
        </p:sp>
      </p:grpSp>
      <p:grpSp>
        <p:nvGrpSpPr>
          <p:cNvPr id="37903" name="Group 15"/>
          <p:cNvGrpSpPr>
            <a:grpSpLocks/>
          </p:cNvGrpSpPr>
          <p:nvPr/>
        </p:nvGrpSpPr>
        <p:grpSpPr bwMode="auto">
          <a:xfrm>
            <a:off x="6705600" y="3005138"/>
            <a:ext cx="2127250" cy="396875"/>
            <a:chOff x="4224" y="1920"/>
            <a:chExt cx="1340" cy="250"/>
          </a:xfrm>
        </p:grpSpPr>
        <p:sp>
          <p:nvSpPr>
            <p:cNvPr id="37901" name="Text Box 13"/>
            <p:cNvSpPr txBox="1">
              <a:spLocks noChangeArrowheads="1"/>
            </p:cNvSpPr>
            <p:nvPr/>
          </p:nvSpPr>
          <p:spPr bwMode="auto">
            <a:xfrm>
              <a:off x="4472" y="1920"/>
              <a:ext cx="10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Error</a:t>
              </a:r>
              <a:r>
                <a:rPr lang="pl-PL"/>
                <a:t>!</a:t>
              </a:r>
              <a:r>
                <a:rPr lang="en-US"/>
                <a:t>           </a:t>
              </a:r>
            </a:p>
          </p:txBody>
        </p:sp>
        <p:sp>
          <p:nvSpPr>
            <p:cNvPr id="37902" name="Line 14"/>
            <p:cNvSpPr>
              <a:spLocks noChangeShapeType="1"/>
            </p:cNvSpPr>
            <p:nvPr/>
          </p:nvSpPr>
          <p:spPr bwMode="auto">
            <a:xfrm flipH="1">
              <a:off x="4224" y="205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67208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8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 autoUpdateAnimBg="0"/>
      <p:bldP spid="37893" grpId="0" build="p" autoUpdateAnimBg="0"/>
      <p:bldP spid="37894" grpId="0" build="p" autoUpdateAnimBg="0"/>
      <p:bldP spid="3789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CRC: Checksum Generation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>
          <a:xfrm>
            <a:off x="467545" y="1628775"/>
            <a:ext cx="8219256" cy="44973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>
                <a:solidFill>
                  <a:schemeClr val="tx2"/>
                </a:solidFill>
              </a:rPr>
              <a:t>Sender</a:t>
            </a:r>
            <a:r>
              <a:rPr lang="pl-PL" sz="2800" dirty="0">
                <a:solidFill>
                  <a:schemeClr val="tx2"/>
                </a:solidFill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pl-PL" sz="2800" dirty="0"/>
              <a:t>1. </a:t>
            </a:r>
            <a:r>
              <a:rPr lang="en-US" sz="2800" dirty="0"/>
              <a:t>Select generating polynomial </a:t>
            </a:r>
            <a:r>
              <a:rPr lang="pl-PL" sz="2800" dirty="0"/>
              <a:t>G(</a:t>
            </a:r>
            <a:r>
              <a:rPr lang="pl-PL" sz="2800" i="1" dirty="0"/>
              <a:t>x</a:t>
            </a:r>
            <a:r>
              <a:rPr lang="pl-PL" sz="2800" dirty="0"/>
              <a:t>)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 </a:t>
            </a:r>
            <a:r>
              <a:rPr lang="en-US" sz="2800" dirty="0" smtClean="0"/>
              <a:t>of </a:t>
            </a:r>
            <a:r>
              <a:rPr lang="en-US" sz="2800" dirty="0"/>
              <a:t>order</a:t>
            </a:r>
            <a:r>
              <a:rPr lang="pl-PL" sz="2800" dirty="0"/>
              <a:t> </a:t>
            </a:r>
            <a:r>
              <a:rPr lang="pl-PL" sz="2800" i="1" dirty="0"/>
              <a:t>r</a:t>
            </a:r>
          </a:p>
          <a:p>
            <a:pPr>
              <a:buFont typeface="Wingdings" pitchFamily="2" charset="2"/>
              <a:buNone/>
            </a:pPr>
            <a:r>
              <a:rPr lang="pl-PL" sz="2800" dirty="0"/>
              <a:t>2. </a:t>
            </a:r>
            <a:r>
              <a:rPr lang="en-US" sz="2800" dirty="0"/>
              <a:t>Append </a:t>
            </a:r>
            <a:r>
              <a:rPr lang="pl-PL" sz="2800" i="1" dirty="0"/>
              <a:t>r</a:t>
            </a:r>
            <a:r>
              <a:rPr lang="pl-PL" sz="2800" dirty="0"/>
              <a:t> </a:t>
            </a:r>
            <a:r>
              <a:rPr lang="en-US" sz="900" dirty="0"/>
              <a:t> </a:t>
            </a:r>
            <a:r>
              <a:rPr lang="en-US" sz="2800" dirty="0"/>
              <a:t>zeroes </a:t>
            </a:r>
            <a:r>
              <a:rPr lang="pl-PL" sz="2800" dirty="0"/>
              <a:t> </a:t>
            </a:r>
            <a:r>
              <a:rPr lang="en-US" sz="2800" dirty="0"/>
              <a:t>to the original sequence </a:t>
            </a:r>
            <a:br>
              <a:rPr lang="en-US" sz="2800" dirty="0"/>
            </a:br>
            <a:r>
              <a:rPr lang="en-US" sz="2800" dirty="0"/>
              <a:t> of length</a:t>
            </a:r>
            <a:r>
              <a:rPr lang="pl-PL" sz="2800" dirty="0"/>
              <a:t> </a:t>
            </a:r>
            <a:r>
              <a:rPr lang="pl-PL" sz="2800" i="1" dirty="0"/>
              <a:t>k</a:t>
            </a:r>
          </a:p>
          <a:p>
            <a:pPr>
              <a:buFont typeface="Wingdings" pitchFamily="2" charset="2"/>
              <a:buNone/>
            </a:pPr>
            <a:r>
              <a:rPr lang="pl-PL" sz="2800" dirty="0"/>
              <a:t>3. </a:t>
            </a:r>
            <a:r>
              <a:rPr lang="en-US" sz="2800" dirty="0"/>
              <a:t>Divide</a:t>
            </a:r>
            <a:r>
              <a:rPr lang="pl-PL" sz="2800" dirty="0"/>
              <a:t> (modulo 2) </a:t>
            </a:r>
            <a:r>
              <a:rPr lang="en-US" sz="2800" dirty="0"/>
              <a:t>the original sequence </a:t>
            </a:r>
            <a:br>
              <a:rPr lang="en-US" sz="2800" dirty="0"/>
            </a:br>
            <a:r>
              <a:rPr lang="en-US" sz="2800" dirty="0"/>
              <a:t> by the sequence representing</a:t>
            </a:r>
            <a:r>
              <a:rPr lang="pl-PL" sz="2800" dirty="0"/>
              <a:t> G(</a:t>
            </a:r>
            <a:r>
              <a:rPr lang="pl-PL" sz="2800" i="1" dirty="0"/>
              <a:t>x</a:t>
            </a:r>
            <a:r>
              <a:rPr lang="pl-PL" sz="2800" dirty="0"/>
              <a:t>) </a:t>
            </a:r>
          </a:p>
          <a:p>
            <a:pPr>
              <a:buFont typeface="Wingdings" pitchFamily="2" charset="2"/>
              <a:buNone/>
            </a:pPr>
            <a:r>
              <a:rPr lang="pl-PL" sz="2800" dirty="0"/>
              <a:t>4. </a:t>
            </a:r>
            <a:r>
              <a:rPr lang="en-US" sz="2800" dirty="0"/>
              <a:t>Append the resulting reminder to the </a:t>
            </a:r>
            <a:r>
              <a:rPr lang="pl-PL" sz="2800" dirty="0" smtClean="0"/>
              <a:t> </a:t>
            </a:r>
            <a:br>
              <a:rPr lang="pl-PL" sz="2800" dirty="0" smtClean="0"/>
            </a:br>
            <a:r>
              <a:rPr lang="pl-PL" sz="2800" dirty="0" smtClean="0"/>
              <a:t> </a:t>
            </a:r>
            <a:r>
              <a:rPr lang="en-US" sz="2800" dirty="0" smtClean="0"/>
              <a:t>original sequence</a:t>
            </a:r>
            <a:r>
              <a:rPr lang="pl-PL" sz="2800" dirty="0"/>
              <a:t>; </a:t>
            </a:r>
            <a:r>
              <a:rPr lang="en-US" sz="2800" dirty="0"/>
              <a:t>send the received 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 </a:t>
            </a:r>
            <a:r>
              <a:rPr lang="en-US" sz="2800" dirty="0" smtClean="0"/>
              <a:t>sequence</a:t>
            </a:r>
            <a:endParaRPr lang="pl-PL" sz="2800" dirty="0"/>
          </a:p>
          <a:p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80131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419872" y="3212976"/>
            <a:ext cx="1056700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 eaLnBrk="0" hangingPunct="0"/>
            <a:r>
              <a:rPr lang="en-US" sz="2400" dirty="0" smtClean="0">
                <a:latin typeface="+mn-lt"/>
                <a:cs typeface="Courier New" pitchFamily="49" charset="0"/>
              </a:rPr>
              <a:t>        </a:t>
            </a:r>
            <a:endParaRPr lang="en-US" sz="2400" dirty="0">
              <a:latin typeface="+mn-lt"/>
              <a:cs typeface="Courier New" pitchFamily="49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990600" y="1136650"/>
            <a:ext cx="6967538" cy="1446213"/>
            <a:chOff x="624" y="716"/>
            <a:chExt cx="4389" cy="911"/>
          </a:xfrm>
        </p:grpSpPr>
        <p:sp>
          <p:nvSpPr>
            <p:cNvPr id="9220" name="Text Box 4"/>
            <p:cNvSpPr txBox="1">
              <a:spLocks noChangeArrowheads="1"/>
            </p:cNvSpPr>
            <p:nvPr/>
          </p:nvSpPr>
          <p:spPr bwMode="auto">
            <a:xfrm>
              <a:off x="624" y="716"/>
              <a:ext cx="4389" cy="91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762000" eaLnBrk="0" hangingPunct="0"/>
              <a:r>
                <a:rPr lang="pl-PL" sz="2400" dirty="0"/>
                <a:t/>
              </a:r>
              <a:br>
                <a:rPr lang="pl-PL" sz="2400" dirty="0"/>
              </a:br>
              <a:r>
                <a:rPr lang="en-US" sz="2400" dirty="0"/>
                <a:t>Generating polynomial</a:t>
              </a:r>
              <a:r>
                <a:rPr lang="pl-PL" sz="2400" dirty="0"/>
                <a:t>:  G(</a:t>
              </a:r>
              <a:r>
                <a:rPr lang="pl-PL" sz="2400" i="1" dirty="0"/>
                <a:t>x</a:t>
              </a:r>
              <a:r>
                <a:rPr lang="pl-PL" sz="2400" dirty="0"/>
                <a:t>) = </a:t>
              </a:r>
              <a:r>
                <a:rPr lang="pl-PL" sz="2400" i="1" dirty="0" err="1"/>
                <a:t>x</a:t>
              </a:r>
              <a:r>
                <a:rPr lang="en-US" sz="1200" i="1" dirty="0"/>
                <a:t> </a:t>
              </a:r>
              <a:r>
                <a:rPr lang="pl-PL" sz="2400" baseline="30000" dirty="0" smtClean="0"/>
                <a:t>2</a:t>
              </a:r>
              <a:r>
                <a:rPr lang="pl-PL" sz="2400" dirty="0" smtClean="0"/>
                <a:t> </a:t>
              </a:r>
              <a:r>
                <a:rPr lang="pl-PL" sz="2400" dirty="0"/>
                <a:t>+ </a:t>
              </a:r>
              <a:r>
                <a:rPr lang="pl-PL" sz="2400" dirty="0" smtClean="0"/>
                <a:t>1</a:t>
              </a:r>
              <a:endParaRPr lang="pl-PL" sz="2400" dirty="0"/>
            </a:p>
            <a:p>
              <a:pPr defTabSz="762000" eaLnBrk="0" hangingPunct="0"/>
              <a:endParaRPr lang="pl-PL" sz="1600" dirty="0"/>
            </a:p>
            <a:p>
              <a:pPr defTabSz="762000" eaLnBrk="0" hangingPunct="0"/>
              <a:r>
                <a:rPr lang="en-US" sz="2400" dirty="0"/>
                <a:t>It is represented by the binary number</a:t>
              </a:r>
              <a:r>
                <a:rPr lang="pl-PL" sz="2400" dirty="0"/>
                <a:t>: </a:t>
              </a:r>
              <a:r>
                <a:rPr lang="pl-PL" sz="2400" dirty="0" smtClean="0"/>
                <a:t>101</a:t>
              </a:r>
              <a:endParaRPr lang="pl-PL" sz="2400" dirty="0"/>
            </a:p>
          </p:txBody>
        </p:sp>
        <p:sp>
          <p:nvSpPr>
            <p:cNvPr id="9222" name="Line 6"/>
            <p:cNvSpPr>
              <a:spLocks noChangeShapeType="1"/>
            </p:cNvSpPr>
            <p:nvPr/>
          </p:nvSpPr>
          <p:spPr bwMode="auto">
            <a:xfrm>
              <a:off x="4459" y="1200"/>
              <a:ext cx="417" cy="18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23" name="Line 7"/>
            <p:cNvSpPr>
              <a:spLocks noChangeShapeType="1"/>
            </p:cNvSpPr>
            <p:nvPr/>
          </p:nvSpPr>
          <p:spPr bwMode="auto">
            <a:xfrm>
              <a:off x="3884" y="1200"/>
              <a:ext cx="72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9233" name="Rectangle 1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400" dirty="0" smtClean="0"/>
              <a:t>CRC: Sender Example</a:t>
            </a:r>
            <a:endParaRPr lang="en-US" sz="2400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2444552" y="354508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  <a:cs typeface="Courier New" pitchFamily="49" charset="0"/>
              </a:rPr>
              <a:t>11001	  :	</a:t>
            </a:r>
            <a:r>
              <a:rPr lang="en-US" dirty="0" smtClean="0">
                <a:solidFill>
                  <a:srgbClr val="0070C0"/>
                </a:solidFill>
                <a:latin typeface="+mn-lt"/>
                <a:cs typeface="Courier New" pitchFamily="49" charset="0"/>
              </a:rPr>
              <a:t>101</a:t>
            </a:r>
            <a:endParaRPr lang="en-US" dirty="0">
              <a:solidFill>
                <a:srgbClr val="0070C0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2444552" y="390512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+mn-lt"/>
                <a:cs typeface="Courier New" pitchFamily="49" charset="0"/>
              </a:rPr>
              <a:t>101</a:t>
            </a:r>
            <a:r>
              <a:rPr lang="en-US" dirty="0" smtClean="0">
                <a:latin typeface="+mn-lt"/>
                <a:cs typeface="Courier New" pitchFamily="49" charset="0"/>
              </a:rPr>
              <a:t>	</a:t>
            </a:r>
            <a:endParaRPr lang="en-US" dirty="0">
              <a:latin typeface="+mn-lt"/>
              <a:cs typeface="Courier New" pitchFamily="49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2483768" y="440918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  <a:cs typeface="Courier New" pitchFamily="49" charset="0"/>
              </a:rPr>
              <a:t> 110	</a:t>
            </a:r>
            <a:endParaRPr lang="en-US" dirty="0">
              <a:latin typeface="+mn-lt"/>
              <a:cs typeface="Courier New" pitchFamily="49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2483768" y="476922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+mn-lt"/>
                <a:cs typeface="Courier New" pitchFamily="49" charset="0"/>
              </a:rPr>
              <a:t>101</a:t>
            </a:r>
            <a:r>
              <a:rPr lang="en-US" dirty="0" smtClean="0">
                <a:latin typeface="+mn-lt"/>
                <a:cs typeface="Courier New" pitchFamily="49" charset="0"/>
              </a:rPr>
              <a:t>	</a:t>
            </a:r>
            <a:endParaRPr lang="en-US" dirty="0">
              <a:latin typeface="+mn-lt"/>
              <a:cs typeface="Courier New" pitchFamily="49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2555776" y="527327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  <a:cs typeface="Courier New" pitchFamily="49" charset="0"/>
              </a:rPr>
              <a:t>  111		</a:t>
            </a:r>
            <a:endParaRPr lang="en-US" dirty="0">
              <a:latin typeface="+mn-lt"/>
              <a:cs typeface="Courier New" pitchFamily="49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2555776" y="563331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  <a:cs typeface="Courier New" pitchFamily="49" charset="0"/>
              </a:rPr>
              <a:t>  </a:t>
            </a:r>
            <a:r>
              <a:rPr lang="en-US" dirty="0" smtClean="0">
                <a:solidFill>
                  <a:srgbClr val="0070C0"/>
                </a:solidFill>
                <a:latin typeface="+mn-lt"/>
                <a:cs typeface="Courier New" pitchFamily="49" charset="0"/>
              </a:rPr>
              <a:t>101</a:t>
            </a:r>
            <a:r>
              <a:rPr lang="en-US" dirty="0" smtClean="0">
                <a:latin typeface="+mn-lt"/>
                <a:cs typeface="Courier New" pitchFamily="49" charset="0"/>
              </a:rPr>
              <a:t>	</a:t>
            </a:r>
            <a:endParaRPr lang="en-US" dirty="0">
              <a:latin typeface="+mn-lt"/>
              <a:cs typeface="Courier New" pitchFamily="49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2627784" y="613737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  <a:cs typeface="Courier New" pitchFamily="49" charset="0"/>
              </a:rPr>
              <a:t>   </a:t>
            </a:r>
            <a:r>
              <a:rPr lang="en-US" dirty="0" smtClean="0">
                <a:solidFill>
                  <a:srgbClr val="309072"/>
                </a:solidFill>
                <a:latin typeface="+mn-lt"/>
                <a:cs typeface="Courier New" pitchFamily="49" charset="0"/>
              </a:rPr>
              <a:t>10</a:t>
            </a:r>
            <a:r>
              <a:rPr lang="en-US" dirty="0" smtClean="0">
                <a:solidFill>
                  <a:srgbClr val="FF0000"/>
                </a:solidFill>
                <a:latin typeface="+mn-lt"/>
                <a:cs typeface="Courier New" pitchFamily="49" charset="0"/>
              </a:rPr>
              <a:t>    </a:t>
            </a:r>
            <a:r>
              <a:rPr lang="en-US" dirty="0" smtClean="0">
                <a:latin typeface="+mn-lt"/>
                <a:cs typeface="Courier New" pitchFamily="49" charset="0"/>
              </a:rPr>
              <a:t>	</a:t>
            </a:r>
            <a:endParaRPr lang="en-US" dirty="0">
              <a:latin typeface="+mn-lt"/>
              <a:cs typeface="Courier New" pitchFamily="49" charset="0"/>
            </a:endParaRPr>
          </a:p>
        </p:txBody>
      </p:sp>
      <p:cxnSp>
        <p:nvCxnSpPr>
          <p:cNvPr id="22" name="Łącznik prosty 21"/>
          <p:cNvCxnSpPr/>
          <p:nvPr/>
        </p:nvCxnSpPr>
        <p:spPr bwMode="auto">
          <a:xfrm>
            <a:off x="2444552" y="4337174"/>
            <a:ext cx="144016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3" name="Łącznik prosty 22"/>
          <p:cNvCxnSpPr/>
          <p:nvPr/>
        </p:nvCxnSpPr>
        <p:spPr bwMode="auto">
          <a:xfrm>
            <a:off x="2444552" y="5201270"/>
            <a:ext cx="144016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4" name="Łącznik prosty 23"/>
          <p:cNvCxnSpPr/>
          <p:nvPr/>
        </p:nvCxnSpPr>
        <p:spPr bwMode="auto">
          <a:xfrm>
            <a:off x="2444552" y="6065366"/>
            <a:ext cx="144016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Łącznik prosty ze strzałką 25"/>
          <p:cNvCxnSpPr/>
          <p:nvPr/>
        </p:nvCxnSpPr>
        <p:spPr bwMode="auto">
          <a:xfrm>
            <a:off x="3059832" y="3933056"/>
            <a:ext cx="0" cy="5040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27" name="Łącznik prosty ze strzałką 26"/>
          <p:cNvCxnSpPr/>
          <p:nvPr/>
        </p:nvCxnSpPr>
        <p:spPr bwMode="auto">
          <a:xfrm>
            <a:off x="3203848" y="3933056"/>
            <a:ext cx="0" cy="136815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29" name="Objaśnienie prostokątne zaokrąglone 28"/>
          <p:cNvSpPr/>
          <p:nvPr/>
        </p:nvSpPr>
        <p:spPr bwMode="auto">
          <a:xfrm>
            <a:off x="395536" y="2924944"/>
            <a:ext cx="2088232" cy="432048"/>
          </a:xfrm>
          <a:prstGeom prst="wedgeRoundRectCallout">
            <a:avLst>
              <a:gd name="adj1" fmla="val 50999"/>
              <a:gd name="adj2" fmla="val 131938"/>
              <a:gd name="adj3" fmla="val 16667"/>
            </a:avLst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Data bits</a:t>
            </a:r>
          </a:p>
        </p:txBody>
      </p:sp>
      <p:sp>
        <p:nvSpPr>
          <p:cNvPr id="30" name="Objaśnienie prostokątne zaokrąglone 29"/>
          <p:cNvSpPr/>
          <p:nvPr/>
        </p:nvSpPr>
        <p:spPr bwMode="auto">
          <a:xfrm>
            <a:off x="4211960" y="2924944"/>
            <a:ext cx="2088232" cy="432048"/>
          </a:xfrm>
          <a:prstGeom prst="wedgeRoundRectCallout">
            <a:avLst>
              <a:gd name="adj1" fmla="val -31165"/>
              <a:gd name="adj2" fmla="val 89134"/>
              <a:gd name="adj3" fmla="val 16667"/>
            </a:avLst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Divisor</a:t>
            </a:r>
          </a:p>
        </p:txBody>
      </p:sp>
      <p:sp>
        <p:nvSpPr>
          <p:cNvPr id="31" name="Objaśnienie prostokątne zaokrąglone 30"/>
          <p:cNvSpPr/>
          <p:nvPr/>
        </p:nvSpPr>
        <p:spPr bwMode="auto">
          <a:xfrm>
            <a:off x="4427984" y="5517232"/>
            <a:ext cx="2088232" cy="432048"/>
          </a:xfrm>
          <a:prstGeom prst="wedgeRoundRectCallout">
            <a:avLst>
              <a:gd name="adj1" fmla="val -98077"/>
              <a:gd name="adj2" fmla="val 129560"/>
              <a:gd name="adj3" fmla="val 16667"/>
            </a:avLst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309072"/>
                </a:solidFill>
                <a:effectLst/>
              </a:rPr>
              <a:t>CRC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4716016" y="4437112"/>
            <a:ext cx="424847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cs typeface="Courier New" pitchFamily="49" charset="0"/>
              </a:rPr>
              <a:t>Bits to send: 11001</a:t>
            </a:r>
            <a:r>
              <a:rPr lang="en-US" dirty="0" smtClean="0">
                <a:solidFill>
                  <a:srgbClr val="309072"/>
                </a:solidFill>
                <a:cs typeface="Courier New" pitchFamily="49" charset="0"/>
              </a:rPr>
              <a:t>10</a:t>
            </a:r>
            <a:endParaRPr lang="en-US" dirty="0">
              <a:solidFill>
                <a:srgbClr val="309072"/>
              </a:solidFill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64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55576" y="2362200"/>
            <a:ext cx="808362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dirty="0">
                <a:solidFill>
                  <a:schemeClr val="tx2"/>
                </a:solidFill>
              </a:rPr>
              <a:t>Receiver</a:t>
            </a:r>
            <a:r>
              <a:rPr lang="pl-PL" sz="2800" dirty="0">
                <a:solidFill>
                  <a:schemeClr val="tx2"/>
                </a:solidFill>
              </a:rPr>
              <a:t>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pl-PL" sz="2800" dirty="0"/>
              <a:t>1. </a:t>
            </a:r>
            <a:r>
              <a:rPr lang="en-US" sz="2800" dirty="0"/>
              <a:t>Divide</a:t>
            </a:r>
            <a:r>
              <a:rPr lang="pl-PL" sz="2800" dirty="0"/>
              <a:t> (modulo 2) </a:t>
            </a:r>
            <a:r>
              <a:rPr lang="en-US" sz="2800" dirty="0"/>
              <a:t>the received sequence </a:t>
            </a:r>
            <a:br>
              <a:rPr lang="en-US" sz="2800" dirty="0"/>
            </a:br>
            <a:r>
              <a:rPr lang="en-US" sz="2800" dirty="0"/>
              <a:t> by the sequence representing</a:t>
            </a:r>
            <a:r>
              <a:rPr lang="pl-PL" sz="2800" dirty="0"/>
              <a:t> G(</a:t>
            </a:r>
            <a:r>
              <a:rPr lang="pl-PL" sz="2800" i="1" dirty="0"/>
              <a:t>x</a:t>
            </a:r>
            <a:r>
              <a:rPr lang="pl-PL" sz="2800" dirty="0"/>
              <a:t>)</a:t>
            </a:r>
            <a:r>
              <a:rPr lang="en-US" sz="2800" dirty="0"/>
              <a:t>;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a transmission </a:t>
            </a:r>
            <a:r>
              <a:rPr lang="en-US" sz="2800" dirty="0"/>
              <a:t>error appeared if the </a:t>
            </a:r>
            <a:r>
              <a:rPr lang="en-US" sz="2800" dirty="0" smtClean="0"/>
              <a:t>  </a:t>
            </a:r>
            <a:br>
              <a:rPr lang="en-US" sz="2800" dirty="0" smtClean="0"/>
            </a:br>
            <a:r>
              <a:rPr lang="en-US" sz="2800" dirty="0" smtClean="0"/>
              <a:t> reminder is </a:t>
            </a:r>
            <a:r>
              <a:rPr lang="en-US" sz="2800" dirty="0"/>
              <a:t>not equal to zero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pl-PL" sz="28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CRC: Checksum Generation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4443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599384" y="2304802"/>
            <a:ext cx="1659429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 eaLnBrk="0" hangingPunct="0"/>
            <a:r>
              <a:rPr lang="pl-PL" sz="2400" dirty="0">
                <a:latin typeface="Courier New" pitchFamily="49" charset="0"/>
                <a:cs typeface="Courier New" pitchFamily="49" charset="0"/>
              </a:rPr>
              <a:t>        </a:t>
            </a:r>
          </a:p>
        </p:txBody>
      </p:sp>
      <p:sp>
        <p:nvSpPr>
          <p:cNvPr id="9233" name="Rectangle 1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400" dirty="0" smtClean="0"/>
              <a:t>CRC: Receiver Example</a:t>
            </a:r>
            <a:endParaRPr lang="en-US" sz="2400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2624064" y="2636912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ourier New" pitchFamily="49" charset="0"/>
                <a:cs typeface="Courier New" pitchFamily="49" charset="0"/>
              </a:rPr>
              <a:t>1100110  :	</a:t>
            </a:r>
            <a:r>
              <a:rPr lang="pl-PL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101</a:t>
            </a:r>
            <a:endParaRPr lang="pl-PL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2624064" y="2996952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101</a:t>
            </a:r>
            <a:r>
              <a:rPr lang="pl-PL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pl-PL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2624064" y="3501008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ourier New" pitchFamily="49" charset="0"/>
                <a:cs typeface="Courier New" pitchFamily="49" charset="0"/>
              </a:rPr>
              <a:t> 110	</a:t>
            </a:r>
            <a:endParaRPr lang="pl-PL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2624064" y="3861048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101</a:t>
            </a:r>
            <a:r>
              <a:rPr lang="pl-PL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pl-PL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2624064" y="4365104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ourier New" pitchFamily="49" charset="0"/>
                <a:cs typeface="Courier New" pitchFamily="49" charset="0"/>
              </a:rPr>
              <a:t>  111		</a:t>
            </a:r>
            <a:endParaRPr lang="pl-PL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2624064" y="4725144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pl-PL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101</a:t>
            </a:r>
            <a:r>
              <a:rPr lang="pl-PL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pl-PL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2624064" y="5229200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ourier New" pitchFamily="49" charset="0"/>
                <a:cs typeface="Courier New" pitchFamily="49" charset="0"/>
              </a:rPr>
              <a:t>   101</a:t>
            </a:r>
            <a:r>
              <a:rPr lang="pl-PL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pl-PL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pl-PL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2" name="Łącznik prosty 21"/>
          <p:cNvCxnSpPr/>
          <p:nvPr/>
        </p:nvCxnSpPr>
        <p:spPr bwMode="auto">
          <a:xfrm>
            <a:off x="2624064" y="3429000"/>
            <a:ext cx="144016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3" name="Łącznik prosty 22"/>
          <p:cNvCxnSpPr/>
          <p:nvPr/>
        </p:nvCxnSpPr>
        <p:spPr bwMode="auto">
          <a:xfrm>
            <a:off x="2624064" y="4293096"/>
            <a:ext cx="144016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4" name="Łącznik prosty 23"/>
          <p:cNvCxnSpPr/>
          <p:nvPr/>
        </p:nvCxnSpPr>
        <p:spPr bwMode="auto">
          <a:xfrm>
            <a:off x="2624064" y="5157192"/>
            <a:ext cx="144016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Łącznik prosty ze strzałką 25"/>
          <p:cNvCxnSpPr/>
          <p:nvPr/>
        </p:nvCxnSpPr>
        <p:spPr bwMode="auto">
          <a:xfrm>
            <a:off x="3203848" y="3024882"/>
            <a:ext cx="0" cy="5040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27" name="Łącznik prosty ze strzałką 26"/>
          <p:cNvCxnSpPr/>
          <p:nvPr/>
        </p:nvCxnSpPr>
        <p:spPr bwMode="auto">
          <a:xfrm>
            <a:off x="3347864" y="3024882"/>
            <a:ext cx="0" cy="136815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29" name="Objaśnienie prostokątne zaokrąglone 28"/>
          <p:cNvSpPr/>
          <p:nvPr/>
        </p:nvSpPr>
        <p:spPr bwMode="auto">
          <a:xfrm>
            <a:off x="575048" y="2016770"/>
            <a:ext cx="2088232" cy="432048"/>
          </a:xfrm>
          <a:prstGeom prst="wedgeRoundRectCallout">
            <a:avLst>
              <a:gd name="adj1" fmla="val 50999"/>
              <a:gd name="adj2" fmla="val 131938"/>
              <a:gd name="adj3" fmla="val 16667"/>
            </a:avLst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Received bits</a:t>
            </a:r>
          </a:p>
        </p:txBody>
      </p:sp>
      <p:sp>
        <p:nvSpPr>
          <p:cNvPr id="30" name="Objaśnienie prostokątne zaokrąglone 29"/>
          <p:cNvSpPr/>
          <p:nvPr/>
        </p:nvSpPr>
        <p:spPr bwMode="auto">
          <a:xfrm>
            <a:off x="4391472" y="2016770"/>
            <a:ext cx="2088232" cy="432048"/>
          </a:xfrm>
          <a:prstGeom prst="wedgeRoundRectCallout">
            <a:avLst>
              <a:gd name="adj1" fmla="val -31165"/>
              <a:gd name="adj2" fmla="val 89134"/>
              <a:gd name="adj3" fmla="val 16667"/>
            </a:avLst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Divisor</a:t>
            </a:r>
          </a:p>
        </p:txBody>
      </p:sp>
      <p:sp>
        <p:nvSpPr>
          <p:cNvPr id="25" name="pole tekstowe 24"/>
          <p:cNvSpPr txBox="1"/>
          <p:nvPr/>
        </p:nvSpPr>
        <p:spPr>
          <a:xfrm>
            <a:off x="2627784" y="5589240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pl-PL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101</a:t>
            </a:r>
            <a:r>
              <a:rPr lang="pl-PL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pl-PL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pl-PL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8" name="Łącznik prosty 27"/>
          <p:cNvCxnSpPr/>
          <p:nvPr/>
        </p:nvCxnSpPr>
        <p:spPr bwMode="auto">
          <a:xfrm>
            <a:off x="2627784" y="6021288"/>
            <a:ext cx="144016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pole tekstowe 33"/>
          <p:cNvSpPr txBox="1"/>
          <p:nvPr/>
        </p:nvSpPr>
        <p:spPr>
          <a:xfrm>
            <a:off x="2627784" y="6093296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pl-PL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000    </a:t>
            </a:r>
            <a:r>
              <a:rPr lang="pl-PL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pl-PL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5" name="Łącznik prosty ze strzałką 34"/>
          <p:cNvCxnSpPr/>
          <p:nvPr/>
        </p:nvCxnSpPr>
        <p:spPr bwMode="auto">
          <a:xfrm>
            <a:off x="3507804" y="3032894"/>
            <a:ext cx="0" cy="20162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37" name="Łącznik prosty ze strzałką 36"/>
          <p:cNvCxnSpPr/>
          <p:nvPr/>
        </p:nvCxnSpPr>
        <p:spPr bwMode="auto">
          <a:xfrm>
            <a:off x="3662156" y="3043188"/>
            <a:ext cx="8796" cy="290609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41" name="Objaśnienie prostokątne zaokrąglone 40"/>
          <p:cNvSpPr/>
          <p:nvPr/>
        </p:nvSpPr>
        <p:spPr bwMode="auto">
          <a:xfrm>
            <a:off x="4716016" y="5373216"/>
            <a:ext cx="2088232" cy="432048"/>
          </a:xfrm>
          <a:prstGeom prst="wedgeRoundRectCallout">
            <a:avLst>
              <a:gd name="adj1" fmla="val -91374"/>
              <a:gd name="adj2" fmla="val 155273"/>
              <a:gd name="adj3" fmla="val 16667"/>
            </a:avLst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No error</a:t>
            </a:r>
          </a:p>
        </p:txBody>
      </p:sp>
    </p:spTree>
    <p:extLst>
      <p:ext uri="{BB962C8B-B14F-4D97-AF65-F5344CB8AC3E}">
        <p14:creationId xmlns:p14="http://schemas.microsoft.com/office/powerpoint/2010/main" val="402074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9" grpId="0" animBg="1"/>
      <p:bldP spid="30" grpId="0" animBg="1"/>
      <p:bldP spid="25" grpId="0"/>
      <p:bldP spid="34" grpId="0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pl-PL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pl-PL" dirty="0"/>
          </a:p>
          <a:p>
            <a:r>
              <a:rPr lang="en-US" dirty="0"/>
              <a:t>Source coding</a:t>
            </a:r>
            <a:endParaRPr lang="pl-PL" dirty="0"/>
          </a:p>
          <a:p>
            <a:r>
              <a:rPr lang="en-US" dirty="0"/>
              <a:t>Error detecting and error correcting coding</a:t>
            </a:r>
            <a:endParaRPr lang="pl-PL" dirty="0"/>
          </a:p>
          <a:p>
            <a:r>
              <a:rPr lang="en-US" dirty="0"/>
              <a:t>Channel coding</a:t>
            </a:r>
            <a:endParaRPr lang="pl-PL" dirty="0"/>
          </a:p>
          <a:p>
            <a:r>
              <a:rPr lang="en-US" dirty="0"/>
              <a:t>Line coding</a:t>
            </a:r>
            <a:endParaRPr lang="pl-PL" dirty="0"/>
          </a:p>
          <a:p>
            <a:r>
              <a:rPr lang="en-US" dirty="0"/>
              <a:t>Coding for security</a:t>
            </a:r>
            <a:endParaRPr lang="pl-PL" dirty="0"/>
          </a:p>
          <a:p>
            <a:r>
              <a:rPr lang="en-US" dirty="0"/>
              <a:t>Conclusion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5717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971600" y="1541736"/>
            <a:ext cx="6792913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 eaLnBrk="0" hangingPunct="0"/>
            <a:r>
              <a:rPr lang="pl-PL" sz="2800" dirty="0"/>
              <a:t>ITU-T V.41:</a:t>
            </a:r>
            <a:r>
              <a:rPr lang="pl-PL" sz="2800" i="1" dirty="0"/>
              <a:t> G</a:t>
            </a:r>
            <a:r>
              <a:rPr lang="pl-PL" sz="2800" dirty="0"/>
              <a:t>(</a:t>
            </a:r>
            <a:r>
              <a:rPr lang="pl-PL" sz="2800" i="1" dirty="0"/>
              <a:t>x</a:t>
            </a:r>
            <a:r>
              <a:rPr lang="pl-PL" sz="2800" dirty="0"/>
              <a:t>) = </a:t>
            </a:r>
            <a:r>
              <a:rPr lang="pl-PL" sz="2800" i="1" dirty="0"/>
              <a:t>x</a:t>
            </a:r>
            <a:r>
              <a:rPr lang="pl-PL" sz="2800" baseline="30000" dirty="0"/>
              <a:t>16</a:t>
            </a:r>
            <a:r>
              <a:rPr lang="pl-PL" sz="2800" dirty="0"/>
              <a:t> + </a:t>
            </a:r>
            <a:r>
              <a:rPr lang="pl-PL" sz="2800" i="1" dirty="0"/>
              <a:t>x</a:t>
            </a:r>
            <a:r>
              <a:rPr lang="pl-PL" sz="2800" baseline="30000" dirty="0"/>
              <a:t>12</a:t>
            </a:r>
            <a:r>
              <a:rPr lang="pl-PL" sz="2800" dirty="0"/>
              <a:t> + </a:t>
            </a:r>
            <a:r>
              <a:rPr lang="pl-PL" sz="2800" i="1" dirty="0"/>
              <a:t>x</a:t>
            </a:r>
            <a:r>
              <a:rPr lang="pl-PL" sz="2800" baseline="30000" dirty="0"/>
              <a:t>5</a:t>
            </a:r>
            <a:r>
              <a:rPr lang="pl-PL" sz="2800" dirty="0"/>
              <a:t> + 1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Effectiveness </a:t>
            </a:r>
            <a:r>
              <a:rPr lang="en-US" dirty="0" smtClean="0"/>
              <a:t>of </a:t>
            </a:r>
            <a:r>
              <a:rPr lang="pl-PL" dirty="0"/>
              <a:t>16-bit </a:t>
            </a:r>
            <a:r>
              <a:rPr lang="en-US" dirty="0" smtClean="0"/>
              <a:t>Long </a:t>
            </a:r>
            <a:r>
              <a:rPr lang="en-US" dirty="0"/>
              <a:t>Checksum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idx="1"/>
          </p:nvPr>
        </p:nvSpPr>
        <p:spPr>
          <a:xfrm>
            <a:off x="251520" y="2136775"/>
            <a:ext cx="8820471" cy="39893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In case of data blocks of up to </a:t>
            </a:r>
            <a:r>
              <a:rPr lang="en-GB" sz="2800" dirty="0"/>
              <a:t>3860</a:t>
            </a:r>
            <a:r>
              <a:rPr lang="pl-PL" sz="2800" dirty="0"/>
              <a:t> bit</a:t>
            </a:r>
            <a:r>
              <a:rPr lang="en-US" sz="2800" dirty="0"/>
              <a:t>s the system will detect</a:t>
            </a:r>
            <a:r>
              <a:rPr lang="pl-PL" sz="2800" dirty="0"/>
              <a:t>: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All odd numbers of errors within a block</a:t>
            </a:r>
            <a:endParaRPr lang="pl-PL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All double errors</a:t>
            </a:r>
            <a:endParaRPr lang="pl-PL" sz="2800" dirty="0"/>
          </a:p>
          <a:p>
            <a:pPr>
              <a:lnSpc>
                <a:spcPct val="90000"/>
              </a:lnSpc>
            </a:pPr>
            <a:r>
              <a:rPr lang="en-GB" sz="2800" dirty="0"/>
              <a:t>Any error burst not exceeding 16 bits </a:t>
            </a:r>
            <a:br>
              <a:rPr lang="en-GB" sz="2800" dirty="0"/>
            </a:br>
            <a:r>
              <a:rPr lang="en-GB" sz="2800" dirty="0"/>
              <a:t>in length 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A large percentage of other error patterns</a:t>
            </a:r>
            <a:r>
              <a:rPr lang="pl-PL" sz="2800" dirty="0"/>
              <a:t> </a:t>
            </a:r>
          </a:p>
          <a:p>
            <a:pPr>
              <a:lnSpc>
                <a:spcPct val="90000"/>
              </a:lnSpc>
            </a:pPr>
            <a:endParaRPr lang="pl-PL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Probability that an error is not detected</a:t>
            </a:r>
            <a:r>
              <a:rPr lang="pl-PL" sz="2800" dirty="0"/>
              <a:t>: </a:t>
            </a:r>
            <a:r>
              <a:rPr lang="pl-PL" sz="2800" dirty="0">
                <a:sym typeface="Symbol" pitchFamily="18" charset="2"/>
              </a:rPr>
              <a:t></a:t>
            </a:r>
            <a:r>
              <a:rPr lang="pl-PL" sz="2800" dirty="0"/>
              <a:t> 10</a:t>
            </a:r>
            <a:r>
              <a:rPr lang="pl-PL" sz="2800" baseline="30000" dirty="0"/>
              <a:t>–14</a:t>
            </a:r>
          </a:p>
        </p:txBody>
      </p:sp>
    </p:spTree>
    <p:extLst>
      <p:ext uri="{BB962C8B-B14F-4D97-AF65-F5344CB8AC3E}">
        <p14:creationId xmlns:p14="http://schemas.microsoft.com/office/powerpoint/2010/main" val="89872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 autoUpdateAnimBg="0"/>
      <p:bldP spid="10250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Error Correcting Coding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en-US" sz="2400" dirty="0"/>
              <a:t>Repetition Code</a:t>
            </a:r>
            <a:endParaRPr lang="pl-PL" sz="24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41313" y="4672013"/>
            <a:ext cx="8802687" cy="14605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l-PL"/>
              <a:t>   5 </a:t>
            </a:r>
            <a:r>
              <a:rPr lang="en-US"/>
              <a:t>errors in the channel resulted in only a single error in the outgoing stream</a:t>
            </a:r>
            <a:r>
              <a:rPr lang="pl-PL"/>
              <a:t>!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066800" y="2127250"/>
            <a:ext cx="7234673" cy="201285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spcAft>
                <a:spcPct val="40000"/>
              </a:spcAft>
            </a:pPr>
            <a:r>
              <a:rPr lang="en-US" sz="2400" b="0" dirty="0">
                <a:latin typeface="+mn-lt"/>
              </a:rPr>
              <a:t>Digital source signal</a:t>
            </a:r>
            <a:r>
              <a:rPr lang="pl-PL" sz="2400" b="0" dirty="0">
                <a:latin typeface="+mn-lt"/>
              </a:rPr>
              <a:t>    	  1	  0	  1	  1</a:t>
            </a:r>
          </a:p>
          <a:p>
            <a:pPr eaLnBrk="0" hangingPunct="0">
              <a:spcAft>
                <a:spcPct val="40000"/>
              </a:spcAft>
            </a:pPr>
            <a:r>
              <a:rPr lang="en-US" sz="2400" b="0" dirty="0">
                <a:latin typeface="+mn-lt"/>
              </a:rPr>
              <a:t>Coder output	</a:t>
            </a:r>
            <a:r>
              <a:rPr lang="pl-PL" sz="2400" b="0" dirty="0">
                <a:latin typeface="+mn-lt"/>
              </a:rPr>
              <a:t>	</a:t>
            </a:r>
            <a:r>
              <a:rPr lang="pl-PL" sz="2400" b="0" dirty="0" smtClean="0">
                <a:latin typeface="+mn-lt"/>
              </a:rPr>
              <a:t>111</a:t>
            </a:r>
            <a:r>
              <a:rPr lang="pl-PL" sz="2400" b="0" dirty="0">
                <a:latin typeface="+mn-lt"/>
              </a:rPr>
              <a:t>	000	111	111</a:t>
            </a:r>
          </a:p>
          <a:p>
            <a:pPr eaLnBrk="0" hangingPunct="0">
              <a:spcAft>
                <a:spcPct val="40000"/>
              </a:spcAft>
            </a:pPr>
            <a:r>
              <a:rPr lang="en-US" sz="2400" b="0" dirty="0">
                <a:latin typeface="+mn-lt"/>
              </a:rPr>
              <a:t>Channel output</a:t>
            </a:r>
            <a:r>
              <a:rPr lang="pl-PL" sz="2400" b="0" dirty="0">
                <a:latin typeface="+mn-lt"/>
              </a:rPr>
              <a:t>		11</a:t>
            </a:r>
            <a:r>
              <a:rPr lang="pl-PL" sz="2400" dirty="0">
                <a:solidFill>
                  <a:schemeClr val="hlink"/>
                </a:solidFill>
                <a:latin typeface="+mn-lt"/>
              </a:rPr>
              <a:t>0</a:t>
            </a:r>
            <a:r>
              <a:rPr lang="pl-PL" sz="2400" b="0" dirty="0">
                <a:latin typeface="+mn-lt"/>
              </a:rPr>
              <a:t>	</a:t>
            </a:r>
            <a:r>
              <a:rPr lang="pl-PL" sz="2400" dirty="0">
                <a:solidFill>
                  <a:schemeClr val="hlink"/>
                </a:solidFill>
                <a:latin typeface="+mn-lt"/>
              </a:rPr>
              <a:t>11</a:t>
            </a:r>
            <a:r>
              <a:rPr lang="pl-PL" sz="2400" b="0" dirty="0">
                <a:latin typeface="+mn-lt"/>
              </a:rPr>
              <a:t>0	</a:t>
            </a:r>
            <a:r>
              <a:rPr lang="pl-PL" sz="2400" dirty="0">
                <a:solidFill>
                  <a:schemeClr val="hlink"/>
                </a:solidFill>
                <a:latin typeface="+mn-lt"/>
              </a:rPr>
              <a:t>0</a:t>
            </a:r>
            <a:r>
              <a:rPr lang="pl-PL" sz="2400" b="0" dirty="0">
                <a:latin typeface="+mn-lt"/>
              </a:rPr>
              <a:t>11	1</a:t>
            </a:r>
            <a:r>
              <a:rPr lang="pl-PL" sz="2400" dirty="0">
                <a:solidFill>
                  <a:schemeClr val="hlink"/>
                </a:solidFill>
                <a:latin typeface="+mn-lt"/>
              </a:rPr>
              <a:t>0</a:t>
            </a:r>
            <a:r>
              <a:rPr lang="pl-PL" sz="2400" b="0" dirty="0">
                <a:latin typeface="+mn-lt"/>
              </a:rPr>
              <a:t>1</a:t>
            </a:r>
          </a:p>
          <a:p>
            <a:pPr eaLnBrk="0" hangingPunct="0">
              <a:spcAft>
                <a:spcPct val="40000"/>
              </a:spcAft>
            </a:pPr>
            <a:r>
              <a:rPr lang="en-US" sz="2400" b="0" dirty="0">
                <a:latin typeface="+mn-lt"/>
              </a:rPr>
              <a:t>Decoder output</a:t>
            </a:r>
            <a:r>
              <a:rPr lang="pl-PL" sz="2400" b="0" dirty="0">
                <a:latin typeface="+mn-lt"/>
              </a:rPr>
              <a:t>		  1	  </a:t>
            </a:r>
            <a:r>
              <a:rPr lang="pl-PL" sz="2400" dirty="0">
                <a:solidFill>
                  <a:schemeClr val="hlink"/>
                </a:solidFill>
                <a:latin typeface="+mn-lt"/>
              </a:rPr>
              <a:t>1</a:t>
            </a:r>
            <a:r>
              <a:rPr lang="pl-PL" sz="2400" b="0" dirty="0">
                <a:latin typeface="+mn-lt"/>
              </a:rPr>
              <a:t>	  1	  1</a:t>
            </a: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143000" y="2590800"/>
            <a:ext cx="701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1143000" y="3124200"/>
            <a:ext cx="701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143000" y="3657600"/>
            <a:ext cx="701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1143000" y="4191000"/>
            <a:ext cx="701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143000" y="2057400"/>
            <a:ext cx="701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52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  <p:bldP spid="4100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Error Correcting Coding </a:t>
            </a:r>
            <a:br>
              <a:rPr lang="en-US" sz="2400" dirty="0" smtClean="0"/>
            </a:br>
            <a:r>
              <a:rPr lang="en-US" sz="2400" dirty="0" smtClean="0"/>
              <a:t>Example of a Simple Coding System</a:t>
            </a:r>
            <a:endParaRPr lang="en-US" sz="2400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77688" y="5867400"/>
            <a:ext cx="86868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sz="2000" dirty="0"/>
              <a:t>	</a:t>
            </a:r>
            <a:r>
              <a:rPr lang="en-US" sz="2000" dirty="0"/>
              <a:t>Replacing</a:t>
            </a:r>
            <a:r>
              <a:rPr lang="pl-PL" sz="2000" dirty="0"/>
              <a:t> </a:t>
            </a:r>
            <a:r>
              <a:rPr lang="en-US" sz="2000" dirty="0"/>
              <a:t>“</a:t>
            </a:r>
            <a:r>
              <a:rPr lang="pl-PL" sz="2000" dirty="0"/>
              <a:t>1” </a:t>
            </a:r>
            <a:r>
              <a:rPr lang="en-US" sz="2000" dirty="0"/>
              <a:t>by</a:t>
            </a:r>
            <a:r>
              <a:rPr lang="pl-PL" sz="2000" dirty="0"/>
              <a:t> </a:t>
            </a:r>
            <a:r>
              <a:rPr lang="en-US" sz="2000" dirty="0"/>
              <a:t>“</a:t>
            </a:r>
            <a:r>
              <a:rPr lang="pl-PL" sz="2000" dirty="0"/>
              <a:t>0” </a:t>
            </a:r>
            <a:r>
              <a:rPr lang="en-US" sz="2000" dirty="0"/>
              <a:t>at the intersection of the row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en-US" sz="2000" dirty="0" smtClean="0"/>
              <a:t>and </a:t>
            </a:r>
            <a:r>
              <a:rPr lang="en-US" sz="2000" dirty="0"/>
              <a:t>the column at which an error appeared will correct it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838200" y="2162175"/>
            <a:ext cx="166263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200">
                <a:latin typeface="+mn-lt"/>
              </a:rPr>
              <a:t>0 0 1 1</a:t>
            </a:r>
          </a:p>
          <a:p>
            <a:r>
              <a:rPr lang="pl-PL" sz="3200">
                <a:latin typeface="+mn-lt"/>
              </a:rPr>
              <a:t>1 0 0 0</a:t>
            </a:r>
          </a:p>
          <a:p>
            <a:r>
              <a:rPr lang="pl-PL" sz="3200">
                <a:latin typeface="+mn-lt"/>
              </a:rPr>
              <a:t>1 1 1 0</a:t>
            </a:r>
          </a:p>
          <a:p>
            <a:r>
              <a:rPr lang="pl-PL" sz="3200">
                <a:latin typeface="+mn-lt"/>
              </a:rPr>
              <a:t>0 1 1 0</a:t>
            </a:r>
            <a:endParaRPr lang="en-US" sz="3200">
              <a:latin typeface="+mn-lt"/>
            </a:endParaRPr>
          </a:p>
        </p:txBody>
      </p:sp>
      <p:grpSp>
        <p:nvGrpSpPr>
          <p:cNvPr id="38955" name="Group 43"/>
          <p:cNvGrpSpPr>
            <a:grpSpLocks/>
          </p:cNvGrpSpPr>
          <p:nvPr/>
        </p:nvGrpSpPr>
        <p:grpSpPr bwMode="auto">
          <a:xfrm>
            <a:off x="2582863" y="1447800"/>
            <a:ext cx="844550" cy="2779713"/>
            <a:chOff x="1627" y="912"/>
            <a:chExt cx="532" cy="1751"/>
          </a:xfrm>
        </p:grpSpPr>
        <p:sp>
          <p:nvSpPr>
            <p:cNvPr id="38917" name="Text Box 5"/>
            <p:cNvSpPr txBox="1">
              <a:spLocks noChangeArrowheads="1"/>
            </p:cNvSpPr>
            <p:nvPr/>
          </p:nvSpPr>
          <p:spPr bwMode="auto">
            <a:xfrm>
              <a:off x="1730" y="1364"/>
              <a:ext cx="281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3200">
                  <a:latin typeface="+mn-lt"/>
                </a:rPr>
                <a:t>0</a:t>
              </a:r>
            </a:p>
            <a:p>
              <a:r>
                <a:rPr lang="pl-PL" sz="3200">
                  <a:latin typeface="+mn-lt"/>
                </a:rPr>
                <a:t>1</a:t>
              </a:r>
            </a:p>
            <a:p>
              <a:r>
                <a:rPr lang="pl-PL" sz="3200">
                  <a:latin typeface="+mn-lt"/>
                </a:rPr>
                <a:t>1</a:t>
              </a:r>
            </a:p>
            <a:p>
              <a:r>
                <a:rPr lang="pl-PL" sz="3200">
                  <a:latin typeface="+mn-lt"/>
                </a:rPr>
                <a:t>0</a:t>
              </a:r>
              <a:endParaRPr lang="en-US" sz="3200">
                <a:latin typeface="+mn-lt"/>
              </a:endParaRPr>
            </a:p>
          </p:txBody>
        </p:sp>
        <p:sp>
          <p:nvSpPr>
            <p:cNvPr id="38918" name="Text Box 6"/>
            <p:cNvSpPr txBox="1">
              <a:spLocks noChangeArrowheads="1"/>
            </p:cNvSpPr>
            <p:nvPr/>
          </p:nvSpPr>
          <p:spPr bwMode="auto">
            <a:xfrm>
              <a:off x="1627" y="912"/>
              <a:ext cx="53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+mn-lt"/>
                </a:rPr>
                <a:t>Parity</a:t>
              </a:r>
              <a:br>
                <a:rPr lang="en-US">
                  <a:latin typeface="+mn-lt"/>
                </a:rPr>
              </a:br>
              <a:r>
                <a:rPr lang="en-US">
                  <a:latin typeface="+mn-lt"/>
                </a:rPr>
                <a:t>bit</a:t>
              </a:r>
            </a:p>
          </p:txBody>
        </p:sp>
      </p:grp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999359" y="1447800"/>
            <a:ext cx="12747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+mn-lt"/>
              </a:rPr>
              <a:t>Binary</a:t>
            </a:r>
            <a:br>
              <a:rPr lang="en-US">
                <a:latin typeface="+mn-lt"/>
              </a:rPr>
            </a:br>
            <a:r>
              <a:rPr lang="en-US">
                <a:latin typeface="+mn-lt"/>
              </a:rPr>
              <a:t>sequence</a:t>
            </a:r>
          </a:p>
        </p:txBody>
      </p:sp>
      <p:sp>
        <p:nvSpPr>
          <p:cNvPr id="38941" name="Text Box 29"/>
          <p:cNvSpPr txBox="1">
            <a:spLocks noChangeArrowheads="1"/>
          </p:cNvSpPr>
          <p:nvPr/>
        </p:nvSpPr>
        <p:spPr bwMode="auto">
          <a:xfrm>
            <a:off x="838200" y="4373563"/>
            <a:ext cx="16626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200">
                <a:latin typeface="+mn-lt"/>
              </a:rPr>
              <a:t>0 0 1 1</a:t>
            </a:r>
            <a:endParaRPr lang="en-US" sz="3200">
              <a:latin typeface="+mn-lt"/>
            </a:endParaRPr>
          </a:p>
        </p:txBody>
      </p:sp>
      <p:grpSp>
        <p:nvGrpSpPr>
          <p:cNvPr id="38945" name="Group 33"/>
          <p:cNvGrpSpPr>
            <a:grpSpLocks/>
          </p:cNvGrpSpPr>
          <p:nvPr/>
        </p:nvGrpSpPr>
        <p:grpSpPr bwMode="auto">
          <a:xfrm>
            <a:off x="914400" y="2286000"/>
            <a:ext cx="2438400" cy="2667000"/>
            <a:chOff x="576" y="1584"/>
            <a:chExt cx="1536" cy="1680"/>
          </a:xfrm>
        </p:grpSpPr>
        <p:sp>
          <p:nvSpPr>
            <p:cNvPr id="38943" name="Line 31"/>
            <p:cNvSpPr>
              <a:spLocks noChangeShapeType="1"/>
            </p:cNvSpPr>
            <p:nvPr/>
          </p:nvSpPr>
          <p:spPr bwMode="auto">
            <a:xfrm>
              <a:off x="576" y="2880"/>
              <a:ext cx="15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8944" name="Line 32"/>
            <p:cNvSpPr>
              <a:spLocks noChangeShapeType="1"/>
            </p:cNvSpPr>
            <p:nvPr/>
          </p:nvSpPr>
          <p:spPr bwMode="auto">
            <a:xfrm>
              <a:off x="1632" y="1584"/>
              <a:ext cx="0" cy="1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38960" name="Group 48"/>
          <p:cNvGrpSpPr>
            <a:grpSpLocks/>
          </p:cNvGrpSpPr>
          <p:nvPr/>
        </p:nvGrpSpPr>
        <p:grpSpPr bwMode="auto">
          <a:xfrm>
            <a:off x="4876801" y="2259013"/>
            <a:ext cx="3357563" cy="3292475"/>
            <a:chOff x="3072" y="1423"/>
            <a:chExt cx="2115" cy="2074"/>
          </a:xfrm>
        </p:grpSpPr>
        <p:grpSp>
          <p:nvGrpSpPr>
            <p:cNvPr id="38925" name="Group 13"/>
            <p:cNvGrpSpPr>
              <a:grpSpLocks/>
            </p:cNvGrpSpPr>
            <p:nvPr/>
          </p:nvGrpSpPr>
          <p:grpSpPr bwMode="auto">
            <a:xfrm>
              <a:off x="4130" y="1423"/>
              <a:ext cx="1057" cy="233"/>
              <a:chOff x="4224" y="1920"/>
              <a:chExt cx="1057" cy="233"/>
            </a:xfrm>
          </p:grpSpPr>
          <p:sp>
            <p:nvSpPr>
              <p:cNvPr id="38926" name="Text Box 14"/>
              <p:cNvSpPr txBox="1">
                <a:spLocks noChangeArrowheads="1"/>
              </p:cNvSpPr>
              <p:nvPr/>
            </p:nvSpPr>
            <p:spPr bwMode="auto">
              <a:xfrm>
                <a:off x="4743" y="1920"/>
                <a:ext cx="53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latin typeface="+mn-lt"/>
                  </a:rPr>
                  <a:t>Error</a:t>
                </a:r>
                <a:r>
                  <a:rPr lang="pl-PL">
                    <a:latin typeface="+mn-lt"/>
                  </a:rPr>
                  <a:t>!</a:t>
                </a:r>
                <a:endParaRPr lang="en-US">
                  <a:latin typeface="+mn-lt"/>
                </a:endParaRPr>
              </a:p>
            </p:txBody>
          </p:sp>
          <p:sp>
            <p:nvSpPr>
              <p:cNvPr id="38927" name="Line 15"/>
              <p:cNvSpPr>
                <a:spLocks noChangeShapeType="1"/>
              </p:cNvSpPr>
              <p:nvPr/>
            </p:nvSpPr>
            <p:spPr bwMode="auto">
              <a:xfrm flipH="1">
                <a:off x="4224" y="205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</p:grpSp>
        <p:grpSp>
          <p:nvGrpSpPr>
            <p:cNvPr id="38957" name="Group 45"/>
            <p:cNvGrpSpPr>
              <a:grpSpLocks/>
            </p:cNvGrpSpPr>
            <p:nvPr/>
          </p:nvGrpSpPr>
          <p:grpSpPr bwMode="auto">
            <a:xfrm>
              <a:off x="3072" y="3120"/>
              <a:ext cx="721" cy="377"/>
              <a:chOff x="3072" y="3120"/>
              <a:chExt cx="721" cy="377"/>
            </a:xfrm>
          </p:grpSpPr>
          <p:sp>
            <p:nvSpPr>
              <p:cNvPr id="38951" name="Text Box 39"/>
              <p:cNvSpPr txBox="1">
                <a:spLocks noChangeArrowheads="1"/>
              </p:cNvSpPr>
              <p:nvPr/>
            </p:nvSpPr>
            <p:spPr bwMode="auto">
              <a:xfrm>
                <a:off x="3255" y="3264"/>
                <a:ext cx="53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latin typeface="+mn-lt"/>
                  </a:rPr>
                  <a:t>Error</a:t>
                </a:r>
                <a:r>
                  <a:rPr lang="pl-PL">
                    <a:latin typeface="+mn-lt"/>
                  </a:rPr>
                  <a:t>!</a:t>
                </a:r>
                <a:endParaRPr lang="en-US">
                  <a:latin typeface="+mn-lt"/>
                </a:endParaRPr>
              </a:p>
            </p:txBody>
          </p:sp>
          <p:sp>
            <p:nvSpPr>
              <p:cNvPr id="38952" name="Line 40"/>
              <p:cNvSpPr>
                <a:spLocks noChangeShapeType="1"/>
              </p:cNvSpPr>
              <p:nvPr/>
            </p:nvSpPr>
            <p:spPr bwMode="auto">
              <a:xfrm flipH="1" flipV="1">
                <a:off x="3072" y="3120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</p:grpSp>
      </p:grpSp>
      <p:grpSp>
        <p:nvGrpSpPr>
          <p:cNvPr id="38956" name="Group 44"/>
          <p:cNvGrpSpPr>
            <a:grpSpLocks/>
          </p:cNvGrpSpPr>
          <p:nvPr/>
        </p:nvGrpSpPr>
        <p:grpSpPr bwMode="auto">
          <a:xfrm>
            <a:off x="1676400" y="4897441"/>
            <a:ext cx="1801813" cy="854075"/>
            <a:chOff x="1056" y="3085"/>
            <a:chExt cx="1135" cy="538"/>
          </a:xfrm>
        </p:grpSpPr>
        <p:sp>
          <p:nvSpPr>
            <p:cNvPr id="38942" name="Text Box 30"/>
            <p:cNvSpPr txBox="1">
              <a:spLocks noChangeArrowheads="1"/>
            </p:cNvSpPr>
            <p:nvPr/>
          </p:nvSpPr>
          <p:spPr bwMode="auto">
            <a:xfrm>
              <a:off x="1217" y="3216"/>
              <a:ext cx="97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+mn-lt"/>
                </a:rPr>
                <a:t>Parity bits</a:t>
              </a:r>
              <a:br>
                <a:rPr lang="en-US">
                  <a:latin typeface="+mn-lt"/>
                </a:rPr>
              </a:br>
              <a:r>
                <a:rPr lang="en-US">
                  <a:latin typeface="+mn-lt"/>
                </a:rPr>
                <a:t>for columns</a:t>
              </a:r>
            </a:p>
          </p:txBody>
        </p:sp>
        <p:sp>
          <p:nvSpPr>
            <p:cNvPr id="38953" name="Line 41"/>
            <p:cNvSpPr>
              <a:spLocks noChangeShapeType="1"/>
            </p:cNvSpPr>
            <p:nvPr/>
          </p:nvSpPr>
          <p:spPr bwMode="auto">
            <a:xfrm flipH="1" flipV="1">
              <a:off x="1056" y="3085"/>
              <a:ext cx="96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38959" name="Group 47"/>
          <p:cNvGrpSpPr>
            <a:grpSpLocks/>
          </p:cNvGrpSpPr>
          <p:nvPr/>
        </p:nvGrpSpPr>
        <p:grpSpPr bwMode="auto">
          <a:xfrm>
            <a:off x="4194175" y="1447800"/>
            <a:ext cx="2589213" cy="3509963"/>
            <a:chOff x="2642" y="912"/>
            <a:chExt cx="1631" cy="2211"/>
          </a:xfrm>
        </p:grpSpPr>
        <p:grpSp>
          <p:nvGrpSpPr>
            <p:cNvPr id="38946" name="Group 34"/>
            <p:cNvGrpSpPr>
              <a:grpSpLocks/>
            </p:cNvGrpSpPr>
            <p:nvPr/>
          </p:nvGrpSpPr>
          <p:grpSpPr bwMode="auto">
            <a:xfrm>
              <a:off x="2688" y="1440"/>
              <a:ext cx="1536" cy="1680"/>
              <a:chOff x="576" y="1584"/>
              <a:chExt cx="1536" cy="1680"/>
            </a:xfrm>
          </p:grpSpPr>
          <p:sp>
            <p:nvSpPr>
              <p:cNvPr id="38947" name="Line 35"/>
              <p:cNvSpPr>
                <a:spLocks noChangeShapeType="1"/>
              </p:cNvSpPr>
              <p:nvPr/>
            </p:nvSpPr>
            <p:spPr bwMode="auto">
              <a:xfrm>
                <a:off x="576" y="2880"/>
                <a:ext cx="15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38948" name="Line 36"/>
              <p:cNvSpPr>
                <a:spLocks noChangeShapeType="1"/>
              </p:cNvSpPr>
              <p:nvPr/>
            </p:nvSpPr>
            <p:spPr bwMode="auto">
              <a:xfrm>
                <a:off x="1632" y="1584"/>
                <a:ext cx="0" cy="16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38949" name="Text Box 37"/>
            <p:cNvSpPr txBox="1">
              <a:spLocks noChangeArrowheads="1"/>
            </p:cNvSpPr>
            <p:nvPr/>
          </p:nvSpPr>
          <p:spPr bwMode="auto">
            <a:xfrm>
              <a:off x="2655" y="2755"/>
              <a:ext cx="104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3200">
                  <a:latin typeface="+mn-lt"/>
                </a:rPr>
                <a:t>0 </a:t>
              </a:r>
              <a:r>
                <a:rPr lang="pl-PL" sz="3200">
                  <a:solidFill>
                    <a:schemeClr val="hlink"/>
                  </a:solidFill>
                  <a:latin typeface="+mn-lt"/>
                </a:rPr>
                <a:t>0</a:t>
              </a:r>
              <a:r>
                <a:rPr lang="pl-PL" sz="3200">
                  <a:latin typeface="+mn-lt"/>
                </a:rPr>
                <a:t> 1 1</a:t>
              </a:r>
              <a:endParaRPr lang="en-US" sz="3200">
                <a:latin typeface="+mn-lt"/>
              </a:endParaRPr>
            </a:p>
          </p:txBody>
        </p:sp>
        <p:grpSp>
          <p:nvGrpSpPr>
            <p:cNvPr id="38958" name="Group 46"/>
            <p:cNvGrpSpPr>
              <a:grpSpLocks/>
            </p:cNvGrpSpPr>
            <p:nvPr/>
          </p:nvGrpSpPr>
          <p:grpSpPr bwMode="auto">
            <a:xfrm>
              <a:off x="2642" y="912"/>
              <a:ext cx="1631" cy="1751"/>
              <a:chOff x="2642" y="912"/>
              <a:chExt cx="1631" cy="1751"/>
            </a:xfrm>
          </p:grpSpPr>
          <p:grpSp>
            <p:nvGrpSpPr>
              <p:cNvPr id="38920" name="Group 8"/>
              <p:cNvGrpSpPr>
                <a:grpSpLocks/>
              </p:cNvGrpSpPr>
              <p:nvPr/>
            </p:nvGrpSpPr>
            <p:grpSpPr bwMode="auto">
              <a:xfrm>
                <a:off x="2642" y="912"/>
                <a:ext cx="1631" cy="1751"/>
                <a:chOff x="2974" y="1094"/>
                <a:chExt cx="1631" cy="1751"/>
              </a:xfrm>
            </p:grpSpPr>
            <p:sp>
              <p:nvSpPr>
                <p:cNvPr id="3892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974" y="1544"/>
                  <a:ext cx="1047" cy="12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pl-PL" sz="3200">
                      <a:latin typeface="+mn-lt"/>
                    </a:rPr>
                    <a:t>0 </a:t>
                  </a:r>
                  <a:r>
                    <a:rPr lang="pl-PL" sz="3200">
                      <a:solidFill>
                        <a:schemeClr val="hlink"/>
                      </a:solidFill>
                      <a:latin typeface="+mn-lt"/>
                    </a:rPr>
                    <a:t>1</a:t>
                  </a:r>
                  <a:r>
                    <a:rPr lang="pl-PL" sz="3200">
                      <a:latin typeface="+mn-lt"/>
                    </a:rPr>
                    <a:t> 1 1</a:t>
                  </a:r>
                </a:p>
                <a:p>
                  <a:r>
                    <a:rPr lang="pl-PL" sz="3200">
                      <a:latin typeface="+mn-lt"/>
                    </a:rPr>
                    <a:t>1 0 0 0</a:t>
                  </a:r>
                </a:p>
                <a:p>
                  <a:r>
                    <a:rPr lang="pl-PL" sz="3200">
                      <a:latin typeface="+mn-lt"/>
                    </a:rPr>
                    <a:t>1 1 1 0</a:t>
                  </a:r>
                </a:p>
                <a:p>
                  <a:r>
                    <a:rPr lang="pl-PL" sz="3200">
                      <a:latin typeface="+mn-lt"/>
                    </a:rPr>
                    <a:t>0 1 1 0</a:t>
                  </a:r>
                  <a:endParaRPr lang="en-US" sz="3200">
                    <a:latin typeface="+mn-lt"/>
                  </a:endParaRPr>
                </a:p>
              </p:txBody>
            </p:sp>
            <p:sp>
              <p:nvSpPr>
                <p:cNvPr id="3892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4176" y="1546"/>
                  <a:ext cx="281" cy="12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pl-PL" sz="3200">
                      <a:solidFill>
                        <a:schemeClr val="hlink"/>
                      </a:solidFill>
                      <a:latin typeface="+mn-lt"/>
                    </a:rPr>
                    <a:t>0</a:t>
                  </a:r>
                </a:p>
                <a:p>
                  <a:r>
                    <a:rPr lang="pl-PL" sz="3200">
                      <a:latin typeface="+mn-lt"/>
                    </a:rPr>
                    <a:t>1</a:t>
                  </a:r>
                </a:p>
                <a:p>
                  <a:r>
                    <a:rPr lang="pl-PL" sz="3200">
                      <a:latin typeface="+mn-lt"/>
                    </a:rPr>
                    <a:t>1</a:t>
                  </a:r>
                </a:p>
                <a:p>
                  <a:r>
                    <a:rPr lang="pl-PL" sz="3200">
                      <a:latin typeface="+mn-lt"/>
                    </a:rPr>
                    <a:t>0</a:t>
                  </a:r>
                  <a:endParaRPr lang="en-US" sz="3200">
                    <a:latin typeface="+mn-lt"/>
                  </a:endParaRPr>
                </a:p>
              </p:txBody>
            </p:sp>
            <p:sp>
              <p:nvSpPr>
                <p:cNvPr id="3892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073" y="1094"/>
                  <a:ext cx="532" cy="4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>
                      <a:latin typeface="+mn-lt"/>
                    </a:rPr>
                    <a:t>Parity</a:t>
                  </a:r>
                  <a:br>
                    <a:rPr lang="en-US">
                      <a:latin typeface="+mn-lt"/>
                    </a:rPr>
                  </a:br>
                  <a:r>
                    <a:rPr lang="en-US">
                      <a:latin typeface="+mn-lt"/>
                    </a:rPr>
                    <a:t>bit</a:t>
                  </a:r>
                </a:p>
              </p:txBody>
            </p:sp>
            <p:sp>
              <p:nvSpPr>
                <p:cNvPr id="3892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076" y="1094"/>
                  <a:ext cx="803" cy="4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>
                      <a:latin typeface="+mn-lt"/>
                    </a:rPr>
                    <a:t>Binary</a:t>
                  </a:r>
                  <a:br>
                    <a:rPr lang="en-US">
                      <a:latin typeface="+mn-lt"/>
                    </a:rPr>
                  </a:br>
                  <a:r>
                    <a:rPr lang="en-US">
                      <a:latin typeface="+mn-lt"/>
                    </a:rPr>
                    <a:t>sequence</a:t>
                  </a:r>
                </a:p>
              </p:txBody>
            </p:sp>
          </p:grpSp>
          <p:sp>
            <p:nvSpPr>
              <p:cNvPr id="38954" name="Oval 42"/>
              <p:cNvSpPr>
                <a:spLocks noChangeArrowheads="1"/>
              </p:cNvSpPr>
              <p:nvPr/>
            </p:nvSpPr>
            <p:spPr bwMode="auto">
              <a:xfrm>
                <a:off x="2880" y="1406"/>
                <a:ext cx="288" cy="28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178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8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8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8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8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  <p:bldP spid="38916" grpId="0" build="p" autoUpdateAnimBg="0"/>
      <p:bldP spid="38919" grpId="0" build="p" autoUpdateAnimBg="0"/>
      <p:bldP spid="3894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Error Control </a:t>
            </a:r>
            <a:br>
              <a:rPr lang="en-US" dirty="0" smtClean="0"/>
            </a:br>
            <a:r>
              <a:rPr lang="en-US" dirty="0" smtClean="0"/>
              <a:t>(Channel Coding)</a:t>
            </a:r>
            <a:endParaRPr lang="en-US" dirty="0"/>
          </a:p>
        </p:txBody>
      </p:sp>
      <p:sp>
        <p:nvSpPr>
          <p:cNvPr id="19462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FEC: Forward Error Control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The aim of FEC is to lower the effective bit error rate in a channel by adding some redundancy to the information sent by this channel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Two types of channel coding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Block codes: operate on blocks of data (several hundreds of bytes)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Convolutional codes: operate on serial data (a few bits are processed at a given instant)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9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uild="p" bldLvl="2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Block Code</a:t>
            </a:r>
            <a:br>
              <a:rPr lang="en-US" dirty="0" smtClean="0"/>
            </a:br>
            <a:r>
              <a:rPr lang="en-US" dirty="0" smtClean="0"/>
              <a:t>Reed-Solomon Codes</a:t>
            </a:r>
            <a:endParaRPr lang="en-US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621904" y="1628800"/>
            <a:ext cx="8342584" cy="44973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A Reed-Solomon code is specified </a:t>
            </a:r>
            <a:br>
              <a:rPr lang="en-US" dirty="0" smtClean="0"/>
            </a:br>
            <a:r>
              <a:rPr lang="en-US" dirty="0" smtClean="0"/>
              <a:t>as RS (</a:t>
            </a:r>
            <a:r>
              <a:rPr lang="en-US" i="1" dirty="0" err="1" smtClean="0"/>
              <a:t>n,k</a:t>
            </a:r>
            <a:r>
              <a:rPr lang="en-US" dirty="0" smtClean="0"/>
              <a:t>) with </a:t>
            </a:r>
            <a:r>
              <a:rPr lang="en-US" i="1" dirty="0" smtClean="0"/>
              <a:t>m</a:t>
            </a:r>
            <a:r>
              <a:rPr lang="en-US" dirty="0" smtClean="0"/>
              <a:t>-bit symbols,</a:t>
            </a:r>
          </a:p>
          <a:p>
            <a:pPr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where: </a:t>
            </a:r>
          </a:p>
          <a:p>
            <a:pPr lvl="1"/>
            <a:r>
              <a:rPr lang="en-US" i="1" dirty="0" smtClean="0"/>
              <a:t>k </a:t>
            </a:r>
            <a:r>
              <a:rPr lang="en-US" dirty="0" smtClean="0"/>
              <a:t>is the number of data symbols being encoded, </a:t>
            </a:r>
          </a:p>
          <a:p>
            <a:pPr lvl="1"/>
            <a:r>
              <a:rPr lang="en-US" i="1" dirty="0" smtClean="0"/>
              <a:t>n </a:t>
            </a:r>
            <a:r>
              <a:rPr lang="en-US" dirty="0" smtClean="0"/>
              <a:t>is the total number of code symbols </a:t>
            </a:r>
            <a:br>
              <a:rPr lang="en-US" dirty="0" smtClean="0"/>
            </a:br>
            <a:r>
              <a:rPr lang="en-US" dirty="0" smtClean="0"/>
              <a:t>in the encoded block</a:t>
            </a:r>
          </a:p>
          <a:p>
            <a:pPr lvl="1"/>
            <a:r>
              <a:rPr lang="en-US" i="1" dirty="0" smtClean="0"/>
              <a:t>m</a:t>
            </a:r>
            <a:r>
              <a:rPr lang="en-US" dirty="0" smtClean="0"/>
              <a:t> is the number of bits in one symbol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Applications: </a:t>
            </a:r>
            <a:r>
              <a:rPr lang="en-US" dirty="0"/>
              <a:t>CDs, DVDs, Blu-ray Discs, QR Codes, </a:t>
            </a:r>
            <a:r>
              <a:rPr lang="en-US" dirty="0" smtClean="0"/>
              <a:t>DSL, WiMAX</a:t>
            </a:r>
            <a:r>
              <a:rPr lang="en-US" dirty="0"/>
              <a:t>, broadcast systems such as DVB and ATSC, </a:t>
            </a:r>
            <a:r>
              <a:rPr lang="en-US" dirty="0" smtClean="0"/>
              <a:t>storage </a:t>
            </a:r>
            <a:r>
              <a:rPr lang="en-US" dirty="0"/>
              <a:t>systems such as RAID </a:t>
            </a:r>
            <a:r>
              <a:rPr lang="en-US" dirty="0" smtClean="0"/>
              <a:t>6, satellite communication</a:t>
            </a:r>
            <a:r>
              <a:rPr lang="pl-PL" dirty="0" smtClean="0"/>
              <a:t>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72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Reed-Solomon Codes (2)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811932"/>
            <a:ext cx="7138987" cy="4497388"/>
          </a:xfrm>
        </p:spPr>
        <p:txBody>
          <a:bodyPr/>
          <a:lstStyle/>
          <a:p>
            <a:r>
              <a:rPr lang="en-US" dirty="0" smtClean="0"/>
              <a:t>The code is capable of </a:t>
            </a:r>
            <a:r>
              <a:rPr lang="en-US" u="sng" dirty="0" smtClean="0">
                <a:solidFill>
                  <a:srgbClr val="309072"/>
                </a:solidFill>
              </a:rPr>
              <a:t>correcting</a:t>
            </a:r>
            <a:r>
              <a:rPr lang="en-US" dirty="0" smtClean="0"/>
              <a:t> any combination of </a:t>
            </a:r>
            <a:r>
              <a:rPr lang="en-US" i="1" dirty="0" smtClean="0">
                <a:solidFill>
                  <a:srgbClr val="309072"/>
                </a:solidFill>
              </a:rPr>
              <a:t>t</a:t>
            </a:r>
            <a:r>
              <a:rPr lang="en-US" i="1" dirty="0" smtClean="0"/>
              <a:t> </a:t>
            </a:r>
            <a:r>
              <a:rPr lang="en-US" dirty="0" smtClean="0"/>
              <a:t>or fewer errors: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code is capable of </a:t>
            </a:r>
            <a:r>
              <a:rPr lang="en-US" u="sng" dirty="0" smtClean="0">
                <a:solidFill>
                  <a:srgbClr val="309072"/>
                </a:solidFill>
              </a:rPr>
              <a:t>detecting</a:t>
            </a:r>
            <a:r>
              <a:rPr lang="en-US" dirty="0" smtClean="0"/>
              <a:t> any combination of </a:t>
            </a:r>
            <a:r>
              <a:rPr lang="en-US" dirty="0" smtClean="0">
                <a:solidFill>
                  <a:srgbClr val="309072"/>
                </a:solidFill>
              </a:rPr>
              <a:t>2</a:t>
            </a:r>
            <a:r>
              <a:rPr lang="en-US" i="1" dirty="0" smtClean="0">
                <a:solidFill>
                  <a:srgbClr val="309072"/>
                </a:solidFill>
              </a:rPr>
              <a:t>t</a:t>
            </a:r>
            <a:r>
              <a:rPr lang="en-US" i="1" dirty="0" smtClean="0"/>
              <a:t> </a:t>
            </a:r>
            <a:r>
              <a:rPr lang="en-US" dirty="0" smtClean="0"/>
              <a:t>or fewer errors: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059832" y="2852936"/>
          <a:ext cx="2327408" cy="1437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6" name="Równanie" r:id="rId3" imgW="698400" imgH="431640" progId="Equation.3">
                  <p:embed/>
                </p:oleObj>
              </mc:Choice>
              <mc:Fallback>
                <p:oleObj name="Równanie" r:id="rId3" imgW="698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852936"/>
                        <a:ext cx="2327408" cy="14379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744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Reed-Solomon Codes (3)</a:t>
            </a:r>
            <a:endParaRPr lang="en-US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187625" y="1667916"/>
            <a:ext cx="7499176" cy="449738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A popular Reed-Solomon code is </a:t>
            </a:r>
            <a:r>
              <a:rPr lang="en-US" dirty="0" smtClean="0">
                <a:solidFill>
                  <a:srgbClr val="309072"/>
                </a:solidFill>
              </a:rPr>
              <a:t>RS (255,223)</a:t>
            </a:r>
            <a:r>
              <a:rPr lang="en-US" dirty="0" smtClean="0"/>
              <a:t> with 8-bit symbols. Each code word contains </a:t>
            </a:r>
            <a:r>
              <a:rPr lang="en-US" dirty="0" smtClean="0">
                <a:solidFill>
                  <a:srgbClr val="309072"/>
                </a:solidFill>
              </a:rPr>
              <a:t>255</a:t>
            </a:r>
            <a:r>
              <a:rPr lang="en-US" dirty="0" smtClean="0"/>
              <a:t> code word bytes, of which </a:t>
            </a:r>
            <a:r>
              <a:rPr lang="en-US" dirty="0" smtClean="0">
                <a:solidFill>
                  <a:srgbClr val="309072"/>
                </a:solidFill>
              </a:rPr>
              <a:t>223</a:t>
            </a:r>
            <a:r>
              <a:rPr lang="en-US" dirty="0" smtClean="0"/>
              <a:t> bytes are data and </a:t>
            </a:r>
            <a:r>
              <a:rPr lang="en-US" dirty="0" smtClean="0">
                <a:solidFill>
                  <a:srgbClr val="309072"/>
                </a:solidFill>
              </a:rPr>
              <a:t>32</a:t>
            </a:r>
            <a:r>
              <a:rPr lang="en-US" dirty="0" smtClean="0"/>
              <a:t> bytes are parity. </a:t>
            </a:r>
          </a:p>
          <a:p>
            <a:r>
              <a:rPr lang="en-US" dirty="0" smtClean="0"/>
              <a:t>For this code:</a:t>
            </a:r>
          </a:p>
          <a:p>
            <a:pPr marL="457200" lvl="1" indent="0">
              <a:buNone/>
            </a:pPr>
            <a:r>
              <a:rPr lang="en-US" i="1" dirty="0" smtClean="0"/>
              <a:t>n</a:t>
            </a:r>
            <a:r>
              <a:rPr lang="en-US" dirty="0" smtClean="0"/>
              <a:t> = 255, </a:t>
            </a:r>
            <a:r>
              <a:rPr lang="en-US" i="1" dirty="0" smtClean="0"/>
              <a:t>k</a:t>
            </a:r>
            <a:r>
              <a:rPr lang="en-US" dirty="0" smtClean="0"/>
              <a:t> = 223, </a:t>
            </a:r>
            <a:r>
              <a:rPr lang="en-US" i="1" dirty="0" smtClean="0"/>
              <a:t>m</a:t>
            </a:r>
            <a:r>
              <a:rPr lang="en-US" dirty="0" smtClean="0"/>
              <a:t> = 8</a:t>
            </a:r>
          </a:p>
          <a:p>
            <a:pPr marL="457200" lvl="1" indent="0">
              <a:buNone/>
            </a:pPr>
            <a:r>
              <a:rPr lang="en-US" dirty="0" smtClean="0"/>
              <a:t>2t = </a:t>
            </a:r>
            <a:r>
              <a:rPr lang="en-US" i="1" dirty="0" smtClean="0"/>
              <a:t>n</a:t>
            </a:r>
            <a:r>
              <a:rPr lang="en-US" dirty="0" smtClean="0"/>
              <a:t> – </a:t>
            </a:r>
            <a:r>
              <a:rPr lang="en-US" i="1" dirty="0" smtClean="0"/>
              <a:t>k</a:t>
            </a:r>
            <a:r>
              <a:rPr lang="en-US" dirty="0" smtClean="0"/>
              <a:t> = 32, t = 16</a:t>
            </a:r>
          </a:p>
          <a:p>
            <a:pPr marL="514350" indent="-514350">
              <a:spcBef>
                <a:spcPts val="1200"/>
              </a:spcBef>
            </a:pPr>
            <a:r>
              <a:rPr lang="en-US" dirty="0" smtClean="0"/>
              <a:t>The decoder can: </a:t>
            </a:r>
          </a:p>
          <a:p>
            <a:pPr lvl="1"/>
            <a:r>
              <a:rPr lang="en-US" dirty="0" smtClean="0"/>
              <a:t>correct any 16 symbol errors in the code word</a:t>
            </a:r>
          </a:p>
          <a:p>
            <a:pPr lvl="1"/>
            <a:r>
              <a:rPr lang="en-US" dirty="0" smtClean="0"/>
              <a:t>detect any 32 symbol errors in the code word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69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59632" y="255364"/>
            <a:ext cx="7138987" cy="941388"/>
          </a:xfrm>
        </p:spPr>
        <p:txBody>
          <a:bodyPr/>
          <a:lstStyle/>
          <a:p>
            <a:r>
              <a:rPr lang="pl-PL" sz="2000" dirty="0"/>
              <a:t>Andrzej Głowacki.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pl-PL" sz="2000" dirty="0" err="1" smtClean="0"/>
              <a:t>Archetyptur</a:t>
            </a:r>
            <a:r>
              <a:rPr lang="en-US" sz="2000" dirty="0" smtClean="0"/>
              <a:t>e</a:t>
            </a:r>
            <a:r>
              <a:rPr lang="pl-PL" sz="2000" dirty="0" smtClean="0"/>
              <a:t>: </a:t>
            </a:r>
            <a:br>
              <a:rPr lang="pl-PL" sz="2000" dirty="0" smtClean="0"/>
            </a:br>
            <a:r>
              <a:rPr lang="en-US" sz="2000" dirty="0" smtClean="0"/>
              <a:t>Aesthetics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en-US" sz="2000" dirty="0" smtClean="0"/>
              <a:t>of</a:t>
            </a:r>
            <a:r>
              <a:rPr lang="pl-PL" sz="2000" dirty="0" smtClean="0"/>
              <a:t> </a:t>
            </a:r>
            <a:r>
              <a:rPr lang="pl-PL" sz="2000" dirty="0"/>
              <a:t>QR </a:t>
            </a:r>
            <a:r>
              <a:rPr lang="en-US" sz="2000" dirty="0" smtClean="0"/>
              <a:t>Codes</a:t>
            </a:r>
            <a:endParaRPr lang="pl-PL" sz="2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08719" y="1693346"/>
            <a:ext cx="3456384" cy="44973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Exhibition </a:t>
            </a:r>
            <a:br>
              <a:rPr lang="en-US" dirty="0" smtClean="0"/>
            </a:br>
            <a:r>
              <a:rPr lang="en-US" dirty="0" smtClean="0"/>
              <a:t>at the </a:t>
            </a:r>
            <a:r>
              <a:rPr lang="en-US" dirty="0" err="1" smtClean="0"/>
              <a:t>Manggha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Museum, Krakow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 </a:t>
            </a:r>
          </a:p>
          <a:p>
            <a:pPr marL="0" indent="0">
              <a:buNone/>
            </a:pPr>
            <a:r>
              <a:rPr lang="en-US" dirty="0" smtClean="0"/>
              <a:t>Oct. 29, 2015 —</a:t>
            </a:r>
          </a:p>
          <a:p>
            <a:pPr marL="0" indent="0">
              <a:buNone/>
            </a:pPr>
            <a:r>
              <a:rPr lang="en-US" dirty="0" smtClean="0"/>
              <a:t>	 Feb. 21, 2016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27953" y="861203"/>
            <a:ext cx="6874902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71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4242" y="0"/>
            <a:ext cx="99924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8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 </a:t>
            </a:r>
            <a:r>
              <a:rPr lang="en-US" sz="2400" dirty="0" smtClean="0"/>
              <a:t>of </a:t>
            </a:r>
            <a:r>
              <a:rPr lang="pl-PL" sz="2400" dirty="0" smtClean="0"/>
              <a:t>a </a:t>
            </a:r>
            <a:r>
              <a:rPr lang="en-US" sz="2400" dirty="0" smtClean="0"/>
              <a:t>Convolutional </a:t>
            </a:r>
            <a:r>
              <a:rPr lang="en-US" sz="2400" dirty="0"/>
              <a:t>Coder</a:t>
            </a:r>
            <a:r>
              <a:rPr lang="pl-PL" sz="2400" dirty="0"/>
              <a:t> (1/2)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04800" y="1447800"/>
            <a:ext cx="8686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In a convolutional code each block of </a:t>
            </a:r>
            <a:r>
              <a:rPr lang="pl-PL" i="1"/>
              <a:t>k</a:t>
            </a:r>
            <a:r>
              <a:rPr lang="pl-PL"/>
              <a:t> </a:t>
            </a:r>
            <a:r>
              <a:rPr lang="en-US"/>
              <a:t>bits is mapped to a block of </a:t>
            </a:r>
            <a:r>
              <a:rPr lang="pl-PL" i="1"/>
              <a:t>n</a:t>
            </a:r>
            <a:r>
              <a:rPr lang="pl-PL"/>
              <a:t> </a:t>
            </a:r>
            <a:r>
              <a:rPr lang="en-US"/>
              <a:t>bits</a:t>
            </a:r>
            <a:r>
              <a:rPr lang="pl-PL"/>
              <a:t>, </a:t>
            </a:r>
            <a:r>
              <a:rPr lang="en-US"/>
              <a:t>where the</a:t>
            </a:r>
            <a:r>
              <a:rPr lang="pl-PL"/>
              <a:t> </a:t>
            </a:r>
            <a:r>
              <a:rPr lang="pl-PL" i="1"/>
              <a:t>n </a:t>
            </a:r>
            <a:r>
              <a:rPr lang="en-US"/>
              <a:t>bits are defined not only by the </a:t>
            </a:r>
            <a:r>
              <a:rPr lang="pl-PL" i="1"/>
              <a:t>k</a:t>
            </a:r>
            <a:r>
              <a:rPr lang="pl-PL"/>
              <a:t> </a:t>
            </a:r>
            <a:r>
              <a:rPr lang="en-US"/>
              <a:t>current information bits</a:t>
            </a:r>
            <a:r>
              <a:rPr lang="pl-PL"/>
              <a:t>, </a:t>
            </a:r>
            <a:r>
              <a:rPr lang="en-US"/>
              <a:t>but also by some earlier bits</a:t>
            </a:r>
            <a:r>
              <a:rPr lang="pl-PL"/>
              <a:t>.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260920" y="6019800"/>
            <a:ext cx="88475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Examples of systems using convolutional coding </a:t>
            </a:r>
            <a:r>
              <a:rPr lang="pl-PL" dirty="0"/>
              <a:t>(</a:t>
            </a:r>
            <a:r>
              <a:rPr lang="pl-PL" i="1" dirty="0"/>
              <a:t>k</a:t>
            </a:r>
            <a:r>
              <a:rPr lang="pl-PL" sz="800" dirty="0"/>
              <a:t> </a:t>
            </a:r>
            <a:r>
              <a:rPr lang="pl-PL" dirty="0"/>
              <a:t>=</a:t>
            </a:r>
            <a:r>
              <a:rPr lang="pl-PL" sz="800" dirty="0"/>
              <a:t> </a:t>
            </a:r>
            <a:r>
              <a:rPr lang="pl-PL" dirty="0"/>
              <a:t>15, </a:t>
            </a:r>
            <a:r>
              <a:rPr lang="en-US" dirty="0"/>
              <a:t>efficiency</a:t>
            </a:r>
            <a:r>
              <a:rPr lang="pl-PL" sz="800" dirty="0"/>
              <a:t> </a:t>
            </a:r>
            <a:r>
              <a:rPr lang="pl-PL" dirty="0"/>
              <a:t>=</a:t>
            </a:r>
            <a:r>
              <a:rPr lang="pl-PL" sz="800" dirty="0"/>
              <a:t> </a:t>
            </a:r>
            <a:r>
              <a:rPr lang="pl-PL" dirty="0"/>
              <a:t>1/6):</a:t>
            </a:r>
            <a:r>
              <a:rPr lang="en-US" dirty="0"/>
              <a:t> </a:t>
            </a:r>
            <a:r>
              <a:rPr lang="en-US" i="1" dirty="0"/>
              <a:t>Mars Pathfinder</a:t>
            </a:r>
            <a:r>
              <a:rPr lang="en-US" dirty="0"/>
              <a:t>, </a:t>
            </a:r>
            <a:r>
              <a:rPr lang="en-US" i="1" dirty="0"/>
              <a:t>Mars Exploration Rover</a:t>
            </a:r>
            <a:r>
              <a:rPr lang="en-US" dirty="0"/>
              <a:t>, </a:t>
            </a:r>
            <a:r>
              <a:rPr lang="en-US" i="1" dirty="0"/>
              <a:t>Cassini Probe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457200" y="5394325"/>
            <a:ext cx="81740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Each incoming binary digit is represented by two outgoing digits</a:t>
            </a:r>
            <a:r>
              <a:rPr lang="pl-PL"/>
              <a:t>. </a:t>
            </a:r>
            <a:r>
              <a:rPr lang="en-US"/>
              <a:t>Therefore, the coder efficiency</a:t>
            </a:r>
            <a:r>
              <a:rPr lang="pl-PL"/>
              <a:t> = 1/2</a:t>
            </a: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l-PL"/>
          </a:p>
        </p:txBody>
      </p:sp>
      <p:grpSp>
        <p:nvGrpSpPr>
          <p:cNvPr id="5213" name="Group 93"/>
          <p:cNvGrpSpPr>
            <a:grpSpLocks/>
          </p:cNvGrpSpPr>
          <p:nvPr/>
        </p:nvGrpSpPr>
        <p:grpSpPr bwMode="auto">
          <a:xfrm>
            <a:off x="0" y="2438400"/>
            <a:ext cx="8658225" cy="2971800"/>
            <a:chOff x="0" y="1536"/>
            <a:chExt cx="5454" cy="1872"/>
          </a:xfrm>
        </p:grpSpPr>
        <p:grpSp>
          <p:nvGrpSpPr>
            <p:cNvPr id="5157" name="Group 37"/>
            <p:cNvGrpSpPr>
              <a:grpSpLocks/>
            </p:cNvGrpSpPr>
            <p:nvPr/>
          </p:nvGrpSpPr>
          <p:grpSpPr bwMode="auto">
            <a:xfrm>
              <a:off x="0" y="1536"/>
              <a:ext cx="5454" cy="1872"/>
              <a:chOff x="195" y="1632"/>
              <a:chExt cx="5454" cy="187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1392" y="2400"/>
                <a:ext cx="576" cy="24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968" y="2400"/>
                <a:ext cx="576" cy="24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auto">
              <a:xfrm>
                <a:off x="2544" y="2400"/>
                <a:ext cx="576" cy="24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130" name="Group 10"/>
              <p:cNvGrpSpPr>
                <a:grpSpLocks/>
              </p:cNvGrpSpPr>
              <p:nvPr/>
            </p:nvGrpSpPr>
            <p:grpSpPr bwMode="auto">
              <a:xfrm>
                <a:off x="3312" y="1632"/>
                <a:ext cx="336" cy="336"/>
                <a:chOff x="3360" y="1440"/>
                <a:chExt cx="336" cy="336"/>
              </a:xfrm>
            </p:grpSpPr>
            <p:sp>
              <p:nvSpPr>
                <p:cNvPr id="5127" name="Oval 7"/>
                <p:cNvSpPr>
                  <a:spLocks noChangeArrowheads="1"/>
                </p:cNvSpPr>
                <p:nvPr/>
              </p:nvSpPr>
              <p:spPr bwMode="auto">
                <a:xfrm>
                  <a:off x="3360" y="1440"/>
                  <a:ext cx="336" cy="336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5128" name="Line 8"/>
                <p:cNvSpPr>
                  <a:spLocks noChangeShapeType="1"/>
                </p:cNvSpPr>
                <p:nvPr/>
              </p:nvSpPr>
              <p:spPr bwMode="auto">
                <a:xfrm>
                  <a:off x="3528" y="1536"/>
                  <a:ext cx="0" cy="1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5129" name="Line 9"/>
                <p:cNvSpPr>
                  <a:spLocks noChangeShapeType="1"/>
                </p:cNvSpPr>
                <p:nvPr/>
              </p:nvSpPr>
              <p:spPr bwMode="auto">
                <a:xfrm>
                  <a:off x="3440" y="1600"/>
                  <a:ext cx="1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5131" name="Group 11"/>
              <p:cNvGrpSpPr>
                <a:grpSpLocks/>
              </p:cNvGrpSpPr>
              <p:nvPr/>
            </p:nvGrpSpPr>
            <p:grpSpPr bwMode="auto">
              <a:xfrm>
                <a:off x="2640" y="3168"/>
                <a:ext cx="336" cy="336"/>
                <a:chOff x="3360" y="1440"/>
                <a:chExt cx="336" cy="336"/>
              </a:xfrm>
            </p:grpSpPr>
            <p:sp>
              <p:nvSpPr>
                <p:cNvPr id="5132" name="Oval 12"/>
                <p:cNvSpPr>
                  <a:spLocks noChangeArrowheads="1"/>
                </p:cNvSpPr>
                <p:nvPr/>
              </p:nvSpPr>
              <p:spPr bwMode="auto">
                <a:xfrm>
                  <a:off x="3360" y="1440"/>
                  <a:ext cx="336" cy="336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5133" name="Line 13"/>
                <p:cNvSpPr>
                  <a:spLocks noChangeShapeType="1"/>
                </p:cNvSpPr>
                <p:nvPr/>
              </p:nvSpPr>
              <p:spPr bwMode="auto">
                <a:xfrm>
                  <a:off x="3528" y="1536"/>
                  <a:ext cx="0" cy="1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5134" name="Line 14"/>
                <p:cNvSpPr>
                  <a:spLocks noChangeShapeType="1"/>
                </p:cNvSpPr>
                <p:nvPr/>
              </p:nvSpPr>
              <p:spPr bwMode="auto">
                <a:xfrm>
                  <a:off x="3440" y="1600"/>
                  <a:ext cx="1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5135" name="Line 15"/>
              <p:cNvSpPr>
                <a:spLocks noChangeShapeType="1"/>
              </p:cNvSpPr>
              <p:nvPr/>
            </p:nvSpPr>
            <p:spPr bwMode="auto">
              <a:xfrm>
                <a:off x="864" y="2512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36" name="Line 16"/>
              <p:cNvSpPr>
                <a:spLocks noChangeShapeType="1"/>
              </p:cNvSpPr>
              <p:nvPr/>
            </p:nvSpPr>
            <p:spPr bwMode="auto">
              <a:xfrm flipV="1">
                <a:off x="1680" y="1680"/>
                <a:ext cx="0" cy="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37" name="Line 17"/>
              <p:cNvSpPr>
                <a:spLocks noChangeShapeType="1"/>
              </p:cNvSpPr>
              <p:nvPr/>
            </p:nvSpPr>
            <p:spPr bwMode="auto">
              <a:xfrm>
                <a:off x="1680" y="1680"/>
                <a:ext cx="16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38" name="Line 18"/>
              <p:cNvSpPr>
                <a:spLocks noChangeShapeType="1"/>
              </p:cNvSpPr>
              <p:nvPr/>
            </p:nvSpPr>
            <p:spPr bwMode="auto">
              <a:xfrm flipV="1">
                <a:off x="2256" y="1776"/>
                <a:ext cx="0" cy="6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39" name="Line 19"/>
              <p:cNvSpPr>
                <a:spLocks noChangeShapeType="1"/>
              </p:cNvSpPr>
              <p:nvPr/>
            </p:nvSpPr>
            <p:spPr bwMode="auto">
              <a:xfrm>
                <a:off x="2256" y="1776"/>
                <a:ext cx="105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0" name="Line 20"/>
              <p:cNvSpPr>
                <a:spLocks noChangeShapeType="1"/>
              </p:cNvSpPr>
              <p:nvPr/>
            </p:nvSpPr>
            <p:spPr bwMode="auto">
              <a:xfrm flipV="1">
                <a:off x="2832" y="1872"/>
                <a:ext cx="0" cy="52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1" name="Line 21"/>
              <p:cNvSpPr>
                <a:spLocks noChangeShapeType="1"/>
              </p:cNvSpPr>
              <p:nvPr/>
            </p:nvSpPr>
            <p:spPr bwMode="auto">
              <a:xfrm>
                <a:off x="2832" y="1872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2" name="Line 22"/>
              <p:cNvSpPr>
                <a:spLocks noChangeShapeType="1"/>
              </p:cNvSpPr>
              <p:nvPr/>
            </p:nvSpPr>
            <p:spPr bwMode="auto">
              <a:xfrm>
                <a:off x="3648" y="1776"/>
                <a:ext cx="5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3" name="Line 23"/>
              <p:cNvSpPr>
                <a:spLocks noChangeShapeType="1"/>
              </p:cNvSpPr>
              <p:nvPr/>
            </p:nvSpPr>
            <p:spPr bwMode="auto">
              <a:xfrm>
                <a:off x="1680" y="2640"/>
                <a:ext cx="0" cy="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4" name="Line 24"/>
              <p:cNvSpPr>
                <a:spLocks noChangeShapeType="1"/>
              </p:cNvSpPr>
              <p:nvPr/>
            </p:nvSpPr>
            <p:spPr bwMode="auto">
              <a:xfrm>
                <a:off x="1680" y="3360"/>
                <a:ext cx="9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5" name="Line 25"/>
              <p:cNvSpPr>
                <a:spLocks noChangeShapeType="1"/>
              </p:cNvSpPr>
              <p:nvPr/>
            </p:nvSpPr>
            <p:spPr bwMode="auto">
              <a:xfrm flipV="1">
                <a:off x="2832" y="2640"/>
                <a:ext cx="0" cy="52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6" name="Line 26"/>
              <p:cNvSpPr>
                <a:spLocks noChangeShapeType="1"/>
              </p:cNvSpPr>
              <p:nvPr/>
            </p:nvSpPr>
            <p:spPr bwMode="auto">
              <a:xfrm>
                <a:off x="2976" y="3360"/>
                <a:ext cx="12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7" name="Line 27"/>
              <p:cNvSpPr>
                <a:spLocks noChangeShapeType="1"/>
              </p:cNvSpPr>
              <p:nvPr/>
            </p:nvSpPr>
            <p:spPr bwMode="auto">
              <a:xfrm>
                <a:off x="4608" y="2544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8" name="Line 28"/>
              <p:cNvSpPr>
                <a:spLocks noChangeShapeType="1"/>
              </p:cNvSpPr>
              <p:nvPr/>
            </p:nvSpPr>
            <p:spPr bwMode="auto">
              <a:xfrm flipH="1" flipV="1">
                <a:off x="4320" y="1872"/>
                <a:ext cx="288" cy="6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49" name="Oval 29"/>
              <p:cNvSpPr>
                <a:spLocks noChangeArrowheads="1"/>
              </p:cNvSpPr>
              <p:nvPr/>
            </p:nvSpPr>
            <p:spPr bwMode="auto">
              <a:xfrm>
                <a:off x="4224" y="1728"/>
                <a:ext cx="96" cy="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50" name="Oval 30"/>
              <p:cNvSpPr>
                <a:spLocks noChangeArrowheads="1"/>
              </p:cNvSpPr>
              <p:nvPr/>
            </p:nvSpPr>
            <p:spPr bwMode="auto">
              <a:xfrm>
                <a:off x="4224" y="3312"/>
                <a:ext cx="96" cy="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51" name="Oval 31"/>
              <p:cNvSpPr>
                <a:spLocks noChangeArrowheads="1"/>
              </p:cNvSpPr>
              <p:nvPr/>
            </p:nvSpPr>
            <p:spPr bwMode="auto">
              <a:xfrm>
                <a:off x="4560" y="2496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52" name="Arc 32"/>
              <p:cNvSpPr>
                <a:spLocks/>
              </p:cNvSpPr>
              <p:nvPr/>
            </p:nvSpPr>
            <p:spPr bwMode="auto">
              <a:xfrm flipH="1">
                <a:off x="4224" y="2160"/>
                <a:ext cx="480" cy="4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53" name="Text Box 33"/>
              <p:cNvSpPr txBox="1">
                <a:spLocks noChangeArrowheads="1"/>
              </p:cNvSpPr>
              <p:nvPr/>
            </p:nvSpPr>
            <p:spPr bwMode="auto">
              <a:xfrm>
                <a:off x="195" y="1824"/>
                <a:ext cx="1397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/>
                  <a:t>  Information</a:t>
                </a:r>
                <a:br>
                  <a:rPr lang="en-US" sz="2400"/>
                </a:br>
                <a:r>
                  <a:rPr lang="en-US" sz="2400"/>
                  <a:t>  bits</a:t>
                </a:r>
              </a:p>
            </p:txBody>
          </p:sp>
          <p:sp>
            <p:nvSpPr>
              <p:cNvPr id="5154" name="Text Box 34"/>
              <p:cNvSpPr txBox="1">
                <a:spLocks noChangeArrowheads="1"/>
              </p:cNvSpPr>
              <p:nvPr/>
            </p:nvSpPr>
            <p:spPr bwMode="auto">
              <a:xfrm>
                <a:off x="4637" y="2640"/>
                <a:ext cx="10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/>
                  <a:t>Code bits</a:t>
                </a:r>
              </a:p>
            </p:txBody>
          </p:sp>
        </p:grpSp>
        <p:sp>
          <p:nvSpPr>
            <p:cNvPr id="5159" name="Text Box 39"/>
            <p:cNvSpPr txBox="1">
              <a:spLocks noChangeArrowheads="1"/>
            </p:cNvSpPr>
            <p:nvPr/>
          </p:nvSpPr>
          <p:spPr bwMode="auto">
            <a:xfrm>
              <a:off x="3216" y="1872"/>
              <a:ext cx="4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/>
                <a:t>XOR</a:t>
              </a:r>
            </a:p>
          </p:txBody>
        </p:sp>
        <p:sp>
          <p:nvSpPr>
            <p:cNvPr id="5212" name="Text Box 92"/>
            <p:cNvSpPr txBox="1">
              <a:spLocks noChangeArrowheads="1"/>
            </p:cNvSpPr>
            <p:nvPr/>
          </p:nvSpPr>
          <p:spPr bwMode="auto">
            <a:xfrm>
              <a:off x="2784" y="2976"/>
              <a:ext cx="4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/>
                <a:t>XOR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822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5" grpId="0" build="p" autoUpdateAnimBg="0"/>
      <p:bldP spid="5156" grpId="0" build="p" autoUpdateAnimBg="0"/>
      <p:bldP spid="515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96" name="Group 12"/>
          <p:cNvGrpSpPr>
            <a:grpSpLocks/>
          </p:cNvGrpSpPr>
          <p:nvPr/>
        </p:nvGrpSpPr>
        <p:grpSpPr bwMode="auto">
          <a:xfrm>
            <a:off x="1143000" y="3352800"/>
            <a:ext cx="5562600" cy="2818489"/>
            <a:chOff x="720" y="2112"/>
            <a:chExt cx="3504" cy="2016"/>
          </a:xfrm>
        </p:grpSpPr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720" y="2112"/>
              <a:ext cx="3504" cy="201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100" b="0">
                <a:latin typeface="+mn-lt"/>
              </a:endParaRPr>
            </a:p>
          </p:txBody>
        </p:sp>
        <p:sp>
          <p:nvSpPr>
            <p:cNvPr id="16389" name="Line 5"/>
            <p:cNvSpPr>
              <a:spLocks noChangeShapeType="1"/>
            </p:cNvSpPr>
            <p:nvPr/>
          </p:nvSpPr>
          <p:spPr bwMode="auto">
            <a:xfrm>
              <a:off x="1776" y="21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100">
                <a:latin typeface="+mn-lt"/>
              </a:endParaRPr>
            </a:p>
          </p:txBody>
        </p:sp>
        <p:sp>
          <p:nvSpPr>
            <p:cNvPr id="16390" name="Line 6"/>
            <p:cNvSpPr>
              <a:spLocks noChangeShapeType="1"/>
            </p:cNvSpPr>
            <p:nvPr/>
          </p:nvSpPr>
          <p:spPr bwMode="auto">
            <a:xfrm>
              <a:off x="3024" y="21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100">
                <a:latin typeface="+mn-lt"/>
              </a:endParaRPr>
            </a:p>
          </p:txBody>
        </p:sp>
        <p:sp>
          <p:nvSpPr>
            <p:cNvPr id="16391" name="Line 7"/>
            <p:cNvSpPr>
              <a:spLocks noChangeShapeType="1"/>
            </p:cNvSpPr>
            <p:nvPr/>
          </p:nvSpPr>
          <p:spPr bwMode="auto">
            <a:xfrm>
              <a:off x="720" y="2448"/>
              <a:ext cx="35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 sz="2100">
                <a:latin typeface="+mn-lt"/>
              </a:endParaRPr>
            </a:p>
          </p:txBody>
        </p:sp>
      </p:grp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066800" y="2819400"/>
            <a:ext cx="14189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>
                <a:latin typeface="+mn-lt"/>
              </a:rPr>
              <a:t>Examples</a:t>
            </a:r>
            <a:endParaRPr lang="pl-PL" sz="2000" dirty="0">
              <a:latin typeface="+mn-lt"/>
            </a:endParaRPr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Binary Codes</a:t>
            </a:r>
          </a:p>
        </p:txBody>
      </p:sp>
      <p:sp>
        <p:nvSpPr>
          <p:cNvPr id="16394" name="Rectangle 10"/>
          <p:cNvSpPr>
            <a:spLocks noGrp="1" noChangeArrowheads="1"/>
          </p:cNvSpPr>
          <p:nvPr>
            <p:ph idx="4294967295"/>
          </p:nvPr>
        </p:nvSpPr>
        <p:spPr>
          <a:xfrm>
            <a:off x="467544" y="1772344"/>
            <a:ext cx="8640960" cy="936576"/>
          </a:xfrm>
        </p:spPr>
        <p:txBody>
          <a:bodyPr/>
          <a:lstStyle/>
          <a:p>
            <a:r>
              <a:rPr lang="en-US" sz="2000" dirty="0"/>
              <a:t>ASCII </a:t>
            </a:r>
            <a:r>
              <a:rPr lang="en-US" sz="2000" b="0" dirty="0"/>
              <a:t>(</a:t>
            </a:r>
            <a:r>
              <a:rPr lang="en-US" sz="2000" b="0" i="1" dirty="0"/>
              <a:t>American Standard Code for Information Interchange</a:t>
            </a:r>
            <a:r>
              <a:rPr lang="en-US" sz="2000" b="0" dirty="0"/>
              <a:t>)</a:t>
            </a:r>
            <a:endParaRPr lang="en-US" sz="2000" dirty="0"/>
          </a:p>
          <a:p>
            <a:r>
              <a:rPr lang="en-US" sz="2000" dirty="0"/>
              <a:t>EBCDIC </a:t>
            </a:r>
            <a:r>
              <a:rPr lang="en-US" sz="2000" b="0" dirty="0"/>
              <a:t>(</a:t>
            </a:r>
            <a:r>
              <a:rPr lang="en-US" sz="2000" b="0" i="1" dirty="0"/>
              <a:t>Extended Binary Coded Decimal Interchange Code</a:t>
            </a:r>
            <a:r>
              <a:rPr lang="en-US" sz="2000" b="0" dirty="0"/>
              <a:t>)</a:t>
            </a:r>
            <a:endParaRPr lang="en-US" sz="2000" dirty="0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1160463" y="3429000"/>
            <a:ext cx="5316537" cy="274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Aft>
                <a:spcPct val="20000"/>
              </a:spcAft>
            </a:pPr>
            <a:r>
              <a:rPr lang="en-US" sz="2100" dirty="0">
                <a:latin typeface="+mn-lt"/>
              </a:rPr>
              <a:t>Character	  ASCII	  EBCDIC</a:t>
            </a:r>
            <a:endParaRPr lang="en-US" sz="2100" b="0" dirty="0">
              <a:latin typeface="+mn-lt"/>
            </a:endParaRPr>
          </a:p>
          <a:p>
            <a:pPr eaLnBrk="0" hangingPunct="0">
              <a:spcAft>
                <a:spcPct val="20000"/>
              </a:spcAft>
            </a:pPr>
            <a:r>
              <a:rPr lang="en-US" sz="2100" b="0" dirty="0">
                <a:latin typeface="+mn-lt"/>
              </a:rPr>
              <a:t> </a:t>
            </a:r>
            <a:r>
              <a:rPr lang="en-US" sz="2100" b="0" dirty="0" smtClean="0">
                <a:latin typeface="+mn-lt"/>
              </a:rPr>
              <a:t>     a</a:t>
            </a:r>
            <a:r>
              <a:rPr lang="en-US" sz="2100" b="0" dirty="0">
                <a:latin typeface="+mn-lt"/>
              </a:rPr>
              <a:t>		1100001	 10000001</a:t>
            </a:r>
          </a:p>
          <a:p>
            <a:pPr eaLnBrk="0" hangingPunct="0">
              <a:spcAft>
                <a:spcPct val="20000"/>
              </a:spcAft>
            </a:pPr>
            <a:r>
              <a:rPr lang="en-US" sz="2100" b="0" dirty="0">
                <a:latin typeface="+mn-lt"/>
              </a:rPr>
              <a:t> </a:t>
            </a:r>
            <a:r>
              <a:rPr lang="en-US" sz="2100" b="0" dirty="0" smtClean="0">
                <a:latin typeface="+mn-lt"/>
              </a:rPr>
              <a:t>     b</a:t>
            </a:r>
            <a:r>
              <a:rPr lang="en-US" sz="2100" b="0" dirty="0">
                <a:latin typeface="+mn-lt"/>
              </a:rPr>
              <a:t>		1100010	 10000010</a:t>
            </a:r>
          </a:p>
          <a:p>
            <a:pPr eaLnBrk="0" hangingPunct="0">
              <a:spcAft>
                <a:spcPct val="20000"/>
              </a:spcAft>
            </a:pPr>
            <a:r>
              <a:rPr lang="en-US" sz="2100" b="0" dirty="0">
                <a:latin typeface="+mn-lt"/>
              </a:rPr>
              <a:t> </a:t>
            </a:r>
            <a:r>
              <a:rPr lang="en-US" sz="2100" b="0" dirty="0" smtClean="0">
                <a:latin typeface="+mn-lt"/>
              </a:rPr>
              <a:t>     1</a:t>
            </a:r>
            <a:r>
              <a:rPr lang="en-US" sz="2100" b="0" dirty="0">
                <a:latin typeface="+mn-lt"/>
              </a:rPr>
              <a:t>		0110001	 11110001</a:t>
            </a:r>
          </a:p>
          <a:p>
            <a:pPr eaLnBrk="0" hangingPunct="0">
              <a:spcAft>
                <a:spcPct val="20000"/>
              </a:spcAft>
            </a:pPr>
            <a:r>
              <a:rPr lang="en-US" sz="2100" b="0" dirty="0">
                <a:latin typeface="+mn-lt"/>
              </a:rPr>
              <a:t> </a:t>
            </a:r>
            <a:r>
              <a:rPr lang="en-US" sz="2100" b="0" dirty="0" smtClean="0">
                <a:latin typeface="+mn-lt"/>
              </a:rPr>
              <a:t>     2</a:t>
            </a:r>
            <a:r>
              <a:rPr lang="en-US" sz="2100" b="0" dirty="0">
                <a:latin typeface="+mn-lt"/>
              </a:rPr>
              <a:t>		0110010	 11110010</a:t>
            </a:r>
          </a:p>
          <a:p>
            <a:pPr eaLnBrk="0" hangingPunct="0">
              <a:spcAft>
                <a:spcPct val="20000"/>
              </a:spcAft>
            </a:pPr>
            <a:r>
              <a:rPr lang="en-US" sz="2100" b="0" dirty="0">
                <a:latin typeface="+mn-lt"/>
              </a:rPr>
              <a:t> </a:t>
            </a:r>
            <a:r>
              <a:rPr lang="en-US" sz="2100" b="0" dirty="0" smtClean="0">
                <a:latin typeface="+mn-lt"/>
              </a:rPr>
              <a:t> SYN</a:t>
            </a:r>
            <a:r>
              <a:rPr lang="en-US" sz="2100" b="0" dirty="0">
                <a:latin typeface="+mn-lt"/>
              </a:rPr>
              <a:t>		0010110	 00110010</a:t>
            </a:r>
          </a:p>
          <a:p>
            <a:pPr eaLnBrk="0" hangingPunct="0">
              <a:spcAft>
                <a:spcPct val="20000"/>
              </a:spcAft>
            </a:pPr>
            <a:r>
              <a:rPr lang="en-US" sz="2100" b="0" dirty="0">
                <a:latin typeface="+mn-lt"/>
              </a:rPr>
              <a:t> </a:t>
            </a:r>
            <a:r>
              <a:rPr lang="en-US" sz="2100" b="0" dirty="0" smtClean="0">
                <a:latin typeface="+mn-lt"/>
              </a:rPr>
              <a:t> ETX</a:t>
            </a:r>
            <a:r>
              <a:rPr lang="en-US" sz="2100" b="0" dirty="0">
                <a:latin typeface="+mn-lt"/>
              </a:rPr>
              <a:t>		0000011	 00000011</a:t>
            </a:r>
          </a:p>
        </p:txBody>
      </p:sp>
    </p:spTree>
    <p:extLst>
      <p:ext uri="{BB962C8B-B14F-4D97-AF65-F5344CB8AC3E}">
        <p14:creationId xmlns:p14="http://schemas.microsoft.com/office/powerpoint/2010/main" val="412324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6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6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6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6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6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6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utoUpdateAnimBg="0"/>
      <p:bldP spid="16394" grpId="0" build="p" autoUpdateAnimBg="0"/>
      <p:bldP spid="16395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Turbocodes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667916"/>
            <a:ext cx="7138987" cy="449738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/>
              <a:t>C. </a:t>
            </a:r>
            <a:r>
              <a:rPr lang="en-US" dirty="0" err="1"/>
              <a:t>Berrou</a:t>
            </a:r>
            <a:r>
              <a:rPr lang="en-US" dirty="0"/>
              <a:t>, A. </a:t>
            </a:r>
            <a:r>
              <a:rPr lang="en-US" dirty="0" err="1"/>
              <a:t>Glavieux</a:t>
            </a:r>
            <a:r>
              <a:rPr lang="en-US" dirty="0"/>
              <a:t>, P. </a:t>
            </a:r>
            <a:r>
              <a:rPr lang="en-US" dirty="0" err="1"/>
              <a:t>Thitimajshima</a:t>
            </a:r>
            <a:r>
              <a:rPr lang="en-US" dirty="0"/>
              <a:t>, “Near Shannon Limit Error-Correcting Coding and Decoding: Turbo Codes,” </a:t>
            </a:r>
            <a:br>
              <a:rPr lang="en-US" dirty="0"/>
            </a:br>
            <a:r>
              <a:rPr lang="en-US" i="1" dirty="0"/>
              <a:t>IEEE</a:t>
            </a:r>
            <a:r>
              <a:rPr lang="en-US" dirty="0"/>
              <a:t> </a:t>
            </a:r>
            <a:r>
              <a:rPr lang="en-US" i="1" dirty="0"/>
              <a:t>ICC ’93</a:t>
            </a:r>
            <a:endParaRPr lang="en-US" dirty="0"/>
          </a:p>
          <a:p>
            <a:r>
              <a:rPr lang="en-US" dirty="0" err="1"/>
              <a:t>Turbocodes</a:t>
            </a:r>
            <a:r>
              <a:rPr lang="en-US" dirty="0"/>
              <a:t> are generated by a parallel connection of two or more convolutional coders along with an interleaving circuit</a:t>
            </a:r>
          </a:p>
        </p:txBody>
      </p:sp>
    </p:spTree>
    <p:extLst>
      <p:ext uri="{BB962C8B-B14F-4D97-AF65-F5344CB8AC3E}">
        <p14:creationId xmlns:p14="http://schemas.microsoft.com/office/powerpoint/2010/main" val="369352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Turbocodes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en-US" sz="2400" dirty="0"/>
              <a:t>Coding and Decoding</a:t>
            </a:r>
            <a:endParaRPr lang="pl-PL" sz="2400" dirty="0"/>
          </a:p>
        </p:txBody>
      </p:sp>
      <p:grpSp>
        <p:nvGrpSpPr>
          <p:cNvPr id="45102" name="Group 46"/>
          <p:cNvGrpSpPr>
            <a:grpSpLocks/>
          </p:cNvGrpSpPr>
          <p:nvPr/>
        </p:nvGrpSpPr>
        <p:grpSpPr bwMode="auto">
          <a:xfrm>
            <a:off x="228600" y="1987550"/>
            <a:ext cx="8766175" cy="2736850"/>
            <a:chOff x="144" y="1252"/>
            <a:chExt cx="5522" cy="1724"/>
          </a:xfrm>
        </p:grpSpPr>
        <p:sp>
          <p:nvSpPr>
            <p:cNvPr id="45064" name="Rectangle 8"/>
            <p:cNvSpPr>
              <a:spLocks noChangeArrowheads="1"/>
            </p:cNvSpPr>
            <p:nvPr/>
          </p:nvSpPr>
          <p:spPr bwMode="auto">
            <a:xfrm>
              <a:off x="1008" y="2103"/>
              <a:ext cx="1248" cy="38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5" name="Text Box 9"/>
            <p:cNvSpPr txBox="1">
              <a:spLocks noChangeArrowheads="1"/>
            </p:cNvSpPr>
            <p:nvPr/>
          </p:nvSpPr>
          <p:spPr bwMode="auto">
            <a:xfrm>
              <a:off x="1000" y="2160"/>
              <a:ext cx="13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Simple coder</a:t>
              </a:r>
              <a:r>
                <a:rPr lang="pl-PL"/>
                <a:t> 1</a:t>
              </a:r>
            </a:p>
          </p:txBody>
        </p:sp>
        <p:sp>
          <p:nvSpPr>
            <p:cNvPr id="45066" name="Rectangle 10"/>
            <p:cNvSpPr>
              <a:spLocks noChangeArrowheads="1"/>
            </p:cNvSpPr>
            <p:nvPr/>
          </p:nvSpPr>
          <p:spPr bwMode="auto">
            <a:xfrm>
              <a:off x="1008" y="2592"/>
              <a:ext cx="1248" cy="38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7" name="Text Box 11"/>
            <p:cNvSpPr txBox="1">
              <a:spLocks noChangeArrowheads="1"/>
            </p:cNvSpPr>
            <p:nvPr/>
          </p:nvSpPr>
          <p:spPr bwMode="auto">
            <a:xfrm>
              <a:off x="992" y="2649"/>
              <a:ext cx="13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Simple coder</a:t>
              </a:r>
              <a:r>
                <a:rPr lang="pl-PL"/>
                <a:t> 2</a:t>
              </a:r>
            </a:p>
          </p:txBody>
        </p:sp>
        <p:sp>
          <p:nvSpPr>
            <p:cNvPr id="45070" name="Rectangle 14"/>
            <p:cNvSpPr>
              <a:spLocks noChangeArrowheads="1"/>
            </p:cNvSpPr>
            <p:nvPr/>
          </p:nvSpPr>
          <p:spPr bwMode="auto">
            <a:xfrm>
              <a:off x="3978" y="1776"/>
              <a:ext cx="1446" cy="38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1" name="Text Box 15"/>
            <p:cNvSpPr txBox="1">
              <a:spLocks noChangeArrowheads="1"/>
            </p:cNvSpPr>
            <p:nvPr/>
          </p:nvSpPr>
          <p:spPr bwMode="auto">
            <a:xfrm>
              <a:off x="3959" y="1833"/>
              <a:ext cx="15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Simple decoder</a:t>
              </a:r>
              <a:r>
                <a:rPr lang="pl-PL"/>
                <a:t> 1</a:t>
              </a:r>
            </a:p>
          </p:txBody>
        </p:sp>
        <p:sp>
          <p:nvSpPr>
            <p:cNvPr id="45072" name="Rectangle 16"/>
            <p:cNvSpPr>
              <a:spLocks noChangeArrowheads="1"/>
            </p:cNvSpPr>
            <p:nvPr/>
          </p:nvSpPr>
          <p:spPr bwMode="auto">
            <a:xfrm>
              <a:off x="3978" y="2496"/>
              <a:ext cx="1446" cy="38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3" name="Text Box 17"/>
            <p:cNvSpPr txBox="1">
              <a:spLocks noChangeArrowheads="1"/>
            </p:cNvSpPr>
            <p:nvPr/>
          </p:nvSpPr>
          <p:spPr bwMode="auto">
            <a:xfrm>
              <a:off x="3961" y="2553"/>
              <a:ext cx="15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Simple decoder</a:t>
              </a:r>
              <a:r>
                <a:rPr lang="pl-PL"/>
                <a:t> 2</a:t>
              </a:r>
            </a:p>
          </p:txBody>
        </p:sp>
        <p:sp>
          <p:nvSpPr>
            <p:cNvPr id="45074" name="Rectangle 18"/>
            <p:cNvSpPr>
              <a:spLocks noChangeArrowheads="1"/>
            </p:cNvSpPr>
            <p:nvPr/>
          </p:nvSpPr>
          <p:spPr bwMode="auto">
            <a:xfrm>
              <a:off x="2784" y="1776"/>
              <a:ext cx="384" cy="110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5" name="Text Box 19"/>
            <p:cNvSpPr txBox="1">
              <a:spLocks noChangeArrowheads="1"/>
            </p:cNvSpPr>
            <p:nvPr/>
          </p:nvSpPr>
          <p:spPr bwMode="auto">
            <a:xfrm rot="-5400000">
              <a:off x="2585" y="2227"/>
              <a:ext cx="7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Channel</a:t>
              </a:r>
              <a:endParaRPr lang="pl-PL"/>
            </a:p>
          </p:txBody>
        </p:sp>
        <p:sp>
          <p:nvSpPr>
            <p:cNvPr id="45076" name="Line 20"/>
            <p:cNvSpPr>
              <a:spLocks noChangeShapeType="1"/>
            </p:cNvSpPr>
            <p:nvPr/>
          </p:nvSpPr>
          <p:spPr bwMode="auto">
            <a:xfrm>
              <a:off x="144" y="1872"/>
              <a:ext cx="264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77" name="Line 21"/>
            <p:cNvSpPr>
              <a:spLocks noChangeShapeType="1"/>
            </p:cNvSpPr>
            <p:nvPr/>
          </p:nvSpPr>
          <p:spPr bwMode="auto">
            <a:xfrm>
              <a:off x="480" y="1872"/>
              <a:ext cx="0" cy="72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78" name="Line 22"/>
            <p:cNvSpPr>
              <a:spLocks noChangeShapeType="1"/>
            </p:cNvSpPr>
            <p:nvPr/>
          </p:nvSpPr>
          <p:spPr bwMode="auto">
            <a:xfrm>
              <a:off x="768" y="2784"/>
              <a:ext cx="240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0" name="Line 24"/>
            <p:cNvSpPr>
              <a:spLocks noChangeShapeType="1"/>
            </p:cNvSpPr>
            <p:nvPr/>
          </p:nvSpPr>
          <p:spPr bwMode="auto">
            <a:xfrm>
              <a:off x="480" y="2304"/>
              <a:ext cx="528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1" name="Line 25"/>
            <p:cNvSpPr>
              <a:spLocks noChangeShapeType="1"/>
            </p:cNvSpPr>
            <p:nvPr/>
          </p:nvSpPr>
          <p:spPr bwMode="auto">
            <a:xfrm>
              <a:off x="2256" y="2304"/>
              <a:ext cx="528" cy="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2" name="Line 26"/>
            <p:cNvSpPr>
              <a:spLocks noChangeShapeType="1"/>
            </p:cNvSpPr>
            <p:nvPr/>
          </p:nvSpPr>
          <p:spPr bwMode="auto">
            <a:xfrm>
              <a:off x="2256" y="2784"/>
              <a:ext cx="528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3" name="Line 27"/>
            <p:cNvSpPr>
              <a:spLocks noChangeShapeType="1"/>
            </p:cNvSpPr>
            <p:nvPr/>
          </p:nvSpPr>
          <p:spPr bwMode="auto">
            <a:xfrm>
              <a:off x="3168" y="1872"/>
              <a:ext cx="816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4" name="Line 28"/>
            <p:cNvSpPr>
              <a:spLocks noChangeShapeType="1"/>
            </p:cNvSpPr>
            <p:nvPr/>
          </p:nvSpPr>
          <p:spPr bwMode="auto">
            <a:xfrm>
              <a:off x="3168" y="2784"/>
              <a:ext cx="816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5" name="Line 29"/>
            <p:cNvSpPr>
              <a:spLocks noChangeShapeType="1"/>
            </p:cNvSpPr>
            <p:nvPr/>
          </p:nvSpPr>
          <p:spPr bwMode="auto">
            <a:xfrm>
              <a:off x="3360" y="2064"/>
              <a:ext cx="624" cy="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6" name="Line 30"/>
            <p:cNvSpPr>
              <a:spLocks noChangeShapeType="1"/>
            </p:cNvSpPr>
            <p:nvPr/>
          </p:nvSpPr>
          <p:spPr bwMode="auto">
            <a:xfrm>
              <a:off x="3168" y="2304"/>
              <a:ext cx="192" cy="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7" name="Line 31"/>
            <p:cNvSpPr>
              <a:spLocks noChangeShapeType="1"/>
            </p:cNvSpPr>
            <p:nvPr/>
          </p:nvSpPr>
          <p:spPr bwMode="auto">
            <a:xfrm flipV="1">
              <a:off x="3360" y="2064"/>
              <a:ext cx="0" cy="24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8" name="Line 32"/>
            <p:cNvSpPr>
              <a:spLocks noChangeShapeType="1"/>
            </p:cNvSpPr>
            <p:nvPr/>
          </p:nvSpPr>
          <p:spPr bwMode="auto">
            <a:xfrm>
              <a:off x="3600" y="1872"/>
              <a:ext cx="0" cy="72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89" name="Line 33"/>
            <p:cNvSpPr>
              <a:spLocks noChangeShapeType="1"/>
            </p:cNvSpPr>
            <p:nvPr/>
          </p:nvSpPr>
          <p:spPr bwMode="auto">
            <a:xfrm>
              <a:off x="3600" y="2592"/>
              <a:ext cx="384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90" name="Line 34"/>
            <p:cNvSpPr>
              <a:spLocks noChangeShapeType="1"/>
            </p:cNvSpPr>
            <p:nvPr/>
          </p:nvSpPr>
          <p:spPr bwMode="auto">
            <a:xfrm flipV="1">
              <a:off x="5280" y="2160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91" name="Line 35"/>
            <p:cNvSpPr>
              <a:spLocks noChangeShapeType="1"/>
            </p:cNvSpPr>
            <p:nvPr/>
          </p:nvSpPr>
          <p:spPr bwMode="auto">
            <a:xfrm>
              <a:off x="5088" y="2160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68" name="Rectangle 12"/>
            <p:cNvSpPr>
              <a:spLocks noChangeArrowheads="1"/>
            </p:cNvSpPr>
            <p:nvPr/>
          </p:nvSpPr>
          <p:spPr bwMode="auto">
            <a:xfrm>
              <a:off x="158" y="2592"/>
              <a:ext cx="624" cy="38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9" name="Text Box 13"/>
            <p:cNvSpPr txBox="1">
              <a:spLocks noChangeArrowheads="1"/>
            </p:cNvSpPr>
            <p:nvPr/>
          </p:nvSpPr>
          <p:spPr bwMode="auto">
            <a:xfrm>
              <a:off x="204" y="2592"/>
              <a:ext cx="51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Inter-</a:t>
              </a:r>
              <a:br>
                <a:rPr lang="en-US" sz="1600"/>
              </a:br>
              <a:r>
                <a:rPr lang="en-US" sz="1600"/>
                <a:t>leaver</a:t>
              </a:r>
              <a:endParaRPr lang="pl-PL" sz="1600"/>
            </a:p>
          </p:txBody>
        </p:sp>
        <p:sp>
          <p:nvSpPr>
            <p:cNvPr id="45093" name="Text Box 37"/>
            <p:cNvSpPr txBox="1">
              <a:spLocks noChangeArrowheads="1"/>
            </p:cNvSpPr>
            <p:nvPr/>
          </p:nvSpPr>
          <p:spPr bwMode="auto">
            <a:xfrm>
              <a:off x="902" y="1588"/>
              <a:ext cx="1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Information</a:t>
              </a:r>
              <a:endParaRPr lang="pl-PL"/>
            </a:p>
          </p:txBody>
        </p:sp>
        <p:sp>
          <p:nvSpPr>
            <p:cNvPr id="45094" name="Line 38"/>
            <p:cNvSpPr>
              <a:spLocks noChangeShapeType="1"/>
            </p:cNvSpPr>
            <p:nvPr/>
          </p:nvSpPr>
          <p:spPr bwMode="auto">
            <a:xfrm>
              <a:off x="5424" y="1968"/>
              <a:ext cx="24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95" name="Text Box 39"/>
            <p:cNvSpPr txBox="1">
              <a:spLocks noChangeArrowheads="1"/>
            </p:cNvSpPr>
            <p:nvPr/>
          </p:nvSpPr>
          <p:spPr bwMode="auto">
            <a:xfrm>
              <a:off x="4607" y="1252"/>
              <a:ext cx="105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Decoded</a:t>
              </a:r>
              <a:br>
                <a:rPr lang="en-US"/>
              </a:br>
              <a:r>
                <a:rPr lang="en-US"/>
                <a:t>information</a:t>
              </a:r>
              <a:endParaRPr lang="pl-PL"/>
            </a:p>
          </p:txBody>
        </p:sp>
        <p:sp>
          <p:nvSpPr>
            <p:cNvPr id="45096" name="Line 40"/>
            <p:cNvSpPr>
              <a:spLocks noChangeShapeType="1"/>
            </p:cNvSpPr>
            <p:nvPr/>
          </p:nvSpPr>
          <p:spPr bwMode="auto">
            <a:xfrm>
              <a:off x="5472" y="16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45097" name="Text Box 41"/>
            <p:cNvSpPr txBox="1">
              <a:spLocks noChangeArrowheads="1"/>
            </p:cNvSpPr>
            <p:nvPr/>
          </p:nvSpPr>
          <p:spPr bwMode="auto">
            <a:xfrm>
              <a:off x="4128" y="2208"/>
              <a:ext cx="9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Iterations</a:t>
              </a:r>
              <a:endParaRPr lang="pl-PL"/>
            </a:p>
          </p:txBody>
        </p:sp>
      </p:grpSp>
      <p:sp>
        <p:nvSpPr>
          <p:cNvPr id="45100" name="Text Box 44"/>
          <p:cNvSpPr txBox="1">
            <a:spLocks noChangeArrowheads="1"/>
          </p:cNvSpPr>
          <p:nvPr/>
        </p:nvSpPr>
        <p:spPr bwMode="auto">
          <a:xfrm>
            <a:off x="304800" y="5791200"/>
            <a:ext cx="5073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Application example</a:t>
            </a:r>
            <a:r>
              <a:rPr lang="pl-PL" sz="2800"/>
              <a:t>: UMTS</a:t>
            </a:r>
          </a:p>
        </p:txBody>
      </p:sp>
    </p:spTree>
    <p:extLst>
      <p:ext uri="{BB962C8B-B14F-4D97-AF65-F5344CB8AC3E}">
        <p14:creationId xmlns:p14="http://schemas.microsoft.com/office/powerpoint/2010/main" val="114322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00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Codes:</a:t>
            </a:r>
            <a:br>
              <a:rPr lang="en-US" dirty="0"/>
            </a:br>
            <a:r>
              <a:rPr lang="en-US" dirty="0"/>
              <a:t>Expected Features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Elimination of the DC component</a:t>
            </a:r>
            <a:endParaRPr lang="pl-PL" dirty="0"/>
          </a:p>
          <a:p>
            <a:r>
              <a:rPr lang="en-US" dirty="0"/>
              <a:t>Possibility of recreation of the clock frequency in the receiver based </a:t>
            </a:r>
            <a:br>
              <a:rPr lang="en-US" dirty="0"/>
            </a:br>
            <a:r>
              <a:rPr lang="en-US" dirty="0"/>
              <a:t>on the incoming signal</a:t>
            </a:r>
            <a:endParaRPr lang="pl-PL" dirty="0"/>
          </a:p>
          <a:p>
            <a:r>
              <a:rPr lang="en-US" dirty="0"/>
              <a:t>Error detection</a:t>
            </a:r>
            <a:endParaRPr lang="pl-PL" dirty="0"/>
          </a:p>
          <a:p>
            <a:r>
              <a:rPr lang="en-US" dirty="0"/>
              <a:t>Lowering of the used bandwidth</a:t>
            </a:r>
            <a:endParaRPr lang="pl-PL" dirty="0"/>
          </a:p>
          <a:p>
            <a:r>
              <a:rPr lang="en-US" dirty="0"/>
              <a:t>Increasing robustness against errors</a:t>
            </a:r>
          </a:p>
        </p:txBody>
      </p:sp>
    </p:spTree>
    <p:extLst>
      <p:ext uri="{BB962C8B-B14F-4D97-AF65-F5344CB8AC3E}">
        <p14:creationId xmlns:p14="http://schemas.microsoft.com/office/powerpoint/2010/main" val="46633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Line Codes</a:t>
            </a:r>
          </a:p>
        </p:txBody>
      </p:sp>
      <p:sp>
        <p:nvSpPr>
          <p:cNvPr id="21550" name="Line 46"/>
          <p:cNvSpPr>
            <a:spLocks noChangeShapeType="1"/>
          </p:cNvSpPr>
          <p:nvPr/>
        </p:nvSpPr>
        <p:spPr bwMode="auto">
          <a:xfrm>
            <a:off x="1295400" y="2786063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1677" name="Group 173"/>
          <p:cNvGrpSpPr>
            <a:grpSpLocks/>
          </p:cNvGrpSpPr>
          <p:nvPr/>
        </p:nvGrpSpPr>
        <p:grpSpPr bwMode="auto">
          <a:xfrm>
            <a:off x="1752600" y="1828800"/>
            <a:ext cx="457200" cy="1414463"/>
            <a:chOff x="1104" y="1248"/>
            <a:chExt cx="288" cy="891"/>
          </a:xfrm>
        </p:grpSpPr>
        <p:sp>
          <p:nvSpPr>
            <p:cNvPr id="21552" name="Line 48"/>
            <p:cNvSpPr>
              <a:spLocks noChangeShapeType="1"/>
            </p:cNvSpPr>
            <p:nvPr/>
          </p:nvSpPr>
          <p:spPr bwMode="auto">
            <a:xfrm>
              <a:off x="1104" y="1563"/>
              <a:ext cx="0" cy="57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1669" name="Group 165"/>
            <p:cNvGrpSpPr>
              <a:grpSpLocks/>
            </p:cNvGrpSpPr>
            <p:nvPr/>
          </p:nvGrpSpPr>
          <p:grpSpPr bwMode="auto">
            <a:xfrm>
              <a:off x="1104" y="1248"/>
              <a:ext cx="288" cy="891"/>
              <a:chOff x="1104" y="1248"/>
              <a:chExt cx="288" cy="891"/>
            </a:xfrm>
          </p:grpSpPr>
          <p:sp>
            <p:nvSpPr>
              <p:cNvPr id="21533" name="Text Box 29"/>
              <p:cNvSpPr txBox="1">
                <a:spLocks noChangeArrowheads="1"/>
              </p:cNvSpPr>
              <p:nvPr/>
            </p:nvSpPr>
            <p:spPr bwMode="auto">
              <a:xfrm>
                <a:off x="1106" y="1248"/>
                <a:ext cx="23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/>
                  <a:t>0</a:t>
                </a:r>
              </a:p>
            </p:txBody>
          </p:sp>
          <p:sp>
            <p:nvSpPr>
              <p:cNvPr id="21553" name="Line 49"/>
              <p:cNvSpPr>
                <a:spLocks noChangeShapeType="1"/>
              </p:cNvSpPr>
              <p:nvPr/>
            </p:nvSpPr>
            <p:spPr bwMode="auto">
              <a:xfrm>
                <a:off x="1104" y="2139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pSp>
        <p:nvGrpSpPr>
          <p:cNvPr id="21670" name="Group 166"/>
          <p:cNvGrpSpPr>
            <a:grpSpLocks/>
          </p:cNvGrpSpPr>
          <p:nvPr/>
        </p:nvGrpSpPr>
        <p:grpSpPr bwMode="auto">
          <a:xfrm>
            <a:off x="2209800" y="1828800"/>
            <a:ext cx="457200" cy="1414463"/>
            <a:chOff x="1392" y="1248"/>
            <a:chExt cx="288" cy="891"/>
          </a:xfrm>
        </p:grpSpPr>
        <p:sp>
          <p:nvSpPr>
            <p:cNvPr id="21534" name="Text Box 30"/>
            <p:cNvSpPr txBox="1">
              <a:spLocks noChangeArrowheads="1"/>
            </p:cNvSpPr>
            <p:nvPr/>
          </p:nvSpPr>
          <p:spPr bwMode="auto">
            <a:xfrm>
              <a:off x="1417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1</a:t>
              </a:r>
            </a:p>
          </p:txBody>
        </p:sp>
        <p:sp>
          <p:nvSpPr>
            <p:cNvPr id="21554" name="Line 50"/>
            <p:cNvSpPr>
              <a:spLocks noChangeShapeType="1"/>
            </p:cNvSpPr>
            <p:nvPr/>
          </p:nvSpPr>
          <p:spPr bwMode="auto">
            <a:xfrm flipV="1">
              <a:off x="1392" y="1563"/>
              <a:ext cx="0" cy="57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55" name="Line 51"/>
            <p:cNvSpPr>
              <a:spLocks noChangeShapeType="1"/>
            </p:cNvSpPr>
            <p:nvPr/>
          </p:nvSpPr>
          <p:spPr bwMode="auto">
            <a:xfrm>
              <a:off x="1392" y="1563"/>
              <a:ext cx="288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71" name="Group 167"/>
          <p:cNvGrpSpPr>
            <a:grpSpLocks/>
          </p:cNvGrpSpPr>
          <p:nvPr/>
        </p:nvGrpSpPr>
        <p:grpSpPr bwMode="auto">
          <a:xfrm>
            <a:off x="2667000" y="1828800"/>
            <a:ext cx="1828800" cy="1414463"/>
            <a:chOff x="1680" y="1248"/>
            <a:chExt cx="1152" cy="891"/>
          </a:xfrm>
        </p:grpSpPr>
        <p:sp>
          <p:nvSpPr>
            <p:cNvPr id="21535" name="Text Box 31"/>
            <p:cNvSpPr txBox="1">
              <a:spLocks noChangeArrowheads="1"/>
            </p:cNvSpPr>
            <p:nvPr/>
          </p:nvSpPr>
          <p:spPr bwMode="auto">
            <a:xfrm>
              <a:off x="1705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38" name="Text Box 34"/>
            <p:cNvSpPr txBox="1">
              <a:spLocks noChangeArrowheads="1"/>
            </p:cNvSpPr>
            <p:nvPr/>
          </p:nvSpPr>
          <p:spPr bwMode="auto">
            <a:xfrm>
              <a:off x="2281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39" name="Text Box 35"/>
            <p:cNvSpPr txBox="1">
              <a:spLocks noChangeArrowheads="1"/>
            </p:cNvSpPr>
            <p:nvPr/>
          </p:nvSpPr>
          <p:spPr bwMode="auto">
            <a:xfrm>
              <a:off x="2569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49" name="Text Box 45"/>
            <p:cNvSpPr txBox="1">
              <a:spLocks noChangeArrowheads="1"/>
            </p:cNvSpPr>
            <p:nvPr/>
          </p:nvSpPr>
          <p:spPr bwMode="auto">
            <a:xfrm>
              <a:off x="1993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57" name="Line 53"/>
            <p:cNvSpPr>
              <a:spLocks noChangeShapeType="1"/>
            </p:cNvSpPr>
            <p:nvPr/>
          </p:nvSpPr>
          <p:spPr bwMode="auto">
            <a:xfrm>
              <a:off x="1680" y="1563"/>
              <a:ext cx="0" cy="57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58" name="Line 54"/>
            <p:cNvSpPr>
              <a:spLocks noChangeShapeType="1"/>
            </p:cNvSpPr>
            <p:nvPr/>
          </p:nvSpPr>
          <p:spPr bwMode="auto">
            <a:xfrm>
              <a:off x="1680" y="2139"/>
              <a:ext cx="1152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72" name="Group 168"/>
          <p:cNvGrpSpPr>
            <a:grpSpLocks/>
          </p:cNvGrpSpPr>
          <p:nvPr/>
        </p:nvGrpSpPr>
        <p:grpSpPr bwMode="auto">
          <a:xfrm>
            <a:off x="4495800" y="1828800"/>
            <a:ext cx="914400" cy="1414463"/>
            <a:chOff x="2832" y="1248"/>
            <a:chExt cx="576" cy="891"/>
          </a:xfrm>
        </p:grpSpPr>
        <p:sp>
          <p:nvSpPr>
            <p:cNvPr id="21540" name="Text Box 36"/>
            <p:cNvSpPr txBox="1">
              <a:spLocks noChangeArrowheads="1"/>
            </p:cNvSpPr>
            <p:nvPr/>
          </p:nvSpPr>
          <p:spPr bwMode="auto">
            <a:xfrm>
              <a:off x="2857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1</a:t>
              </a:r>
            </a:p>
          </p:txBody>
        </p:sp>
        <p:sp>
          <p:nvSpPr>
            <p:cNvPr id="21541" name="Text Box 37"/>
            <p:cNvSpPr txBox="1">
              <a:spLocks noChangeArrowheads="1"/>
            </p:cNvSpPr>
            <p:nvPr/>
          </p:nvSpPr>
          <p:spPr bwMode="auto">
            <a:xfrm>
              <a:off x="3145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1</a:t>
              </a:r>
            </a:p>
          </p:txBody>
        </p:sp>
        <p:sp>
          <p:nvSpPr>
            <p:cNvPr id="21559" name="Line 55"/>
            <p:cNvSpPr>
              <a:spLocks noChangeShapeType="1"/>
            </p:cNvSpPr>
            <p:nvPr/>
          </p:nvSpPr>
          <p:spPr bwMode="auto">
            <a:xfrm flipV="1">
              <a:off x="2832" y="1563"/>
              <a:ext cx="0" cy="57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60" name="Line 56"/>
            <p:cNvSpPr>
              <a:spLocks noChangeShapeType="1"/>
            </p:cNvSpPr>
            <p:nvPr/>
          </p:nvSpPr>
          <p:spPr bwMode="auto">
            <a:xfrm>
              <a:off x="2832" y="1563"/>
              <a:ext cx="576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73" name="Group 169"/>
          <p:cNvGrpSpPr>
            <a:grpSpLocks/>
          </p:cNvGrpSpPr>
          <p:nvPr/>
        </p:nvGrpSpPr>
        <p:grpSpPr bwMode="auto">
          <a:xfrm>
            <a:off x="5410200" y="1828800"/>
            <a:ext cx="2743200" cy="1414463"/>
            <a:chOff x="3408" y="1248"/>
            <a:chExt cx="1728" cy="891"/>
          </a:xfrm>
        </p:grpSpPr>
        <p:sp>
          <p:nvSpPr>
            <p:cNvPr id="21542" name="Text Box 38"/>
            <p:cNvSpPr txBox="1">
              <a:spLocks noChangeArrowheads="1"/>
            </p:cNvSpPr>
            <p:nvPr/>
          </p:nvSpPr>
          <p:spPr bwMode="auto">
            <a:xfrm>
              <a:off x="3433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43" name="Text Box 39"/>
            <p:cNvSpPr txBox="1">
              <a:spLocks noChangeArrowheads="1"/>
            </p:cNvSpPr>
            <p:nvPr/>
          </p:nvSpPr>
          <p:spPr bwMode="auto">
            <a:xfrm>
              <a:off x="3721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44" name="Text Box 40"/>
            <p:cNvSpPr txBox="1">
              <a:spLocks noChangeArrowheads="1"/>
            </p:cNvSpPr>
            <p:nvPr/>
          </p:nvSpPr>
          <p:spPr bwMode="auto">
            <a:xfrm>
              <a:off x="4009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45" name="Text Box 41"/>
            <p:cNvSpPr txBox="1">
              <a:spLocks noChangeArrowheads="1"/>
            </p:cNvSpPr>
            <p:nvPr/>
          </p:nvSpPr>
          <p:spPr bwMode="auto">
            <a:xfrm>
              <a:off x="4297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46" name="Text Box 42"/>
            <p:cNvSpPr txBox="1">
              <a:spLocks noChangeArrowheads="1"/>
            </p:cNvSpPr>
            <p:nvPr/>
          </p:nvSpPr>
          <p:spPr bwMode="auto">
            <a:xfrm>
              <a:off x="4585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47" name="Text Box 43"/>
            <p:cNvSpPr txBox="1">
              <a:spLocks noChangeArrowheads="1"/>
            </p:cNvSpPr>
            <p:nvPr/>
          </p:nvSpPr>
          <p:spPr bwMode="auto">
            <a:xfrm>
              <a:off x="4896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0</a:t>
              </a:r>
            </a:p>
          </p:txBody>
        </p:sp>
        <p:sp>
          <p:nvSpPr>
            <p:cNvPr id="21561" name="Line 57"/>
            <p:cNvSpPr>
              <a:spLocks noChangeShapeType="1"/>
            </p:cNvSpPr>
            <p:nvPr/>
          </p:nvSpPr>
          <p:spPr bwMode="auto">
            <a:xfrm>
              <a:off x="3408" y="1563"/>
              <a:ext cx="0" cy="57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62" name="Line 58"/>
            <p:cNvSpPr>
              <a:spLocks noChangeShapeType="1"/>
            </p:cNvSpPr>
            <p:nvPr/>
          </p:nvSpPr>
          <p:spPr bwMode="auto">
            <a:xfrm>
              <a:off x="3408" y="2139"/>
              <a:ext cx="1728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74" name="Group 170"/>
          <p:cNvGrpSpPr>
            <a:grpSpLocks/>
          </p:cNvGrpSpPr>
          <p:nvPr/>
        </p:nvGrpSpPr>
        <p:grpSpPr bwMode="auto">
          <a:xfrm>
            <a:off x="8153400" y="1828800"/>
            <a:ext cx="457200" cy="1414463"/>
            <a:chOff x="5136" y="1248"/>
            <a:chExt cx="288" cy="891"/>
          </a:xfrm>
        </p:grpSpPr>
        <p:sp>
          <p:nvSpPr>
            <p:cNvPr id="21548" name="Text Box 44"/>
            <p:cNvSpPr txBox="1">
              <a:spLocks noChangeArrowheads="1"/>
            </p:cNvSpPr>
            <p:nvPr/>
          </p:nvSpPr>
          <p:spPr bwMode="auto">
            <a:xfrm>
              <a:off x="5161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1</a:t>
              </a:r>
            </a:p>
          </p:txBody>
        </p:sp>
        <p:sp>
          <p:nvSpPr>
            <p:cNvPr id="21563" name="Line 59"/>
            <p:cNvSpPr>
              <a:spLocks noChangeShapeType="1"/>
            </p:cNvSpPr>
            <p:nvPr/>
          </p:nvSpPr>
          <p:spPr bwMode="auto">
            <a:xfrm flipV="1">
              <a:off x="5136" y="1563"/>
              <a:ext cx="0" cy="57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64" name="Line 60"/>
            <p:cNvSpPr>
              <a:spLocks noChangeShapeType="1"/>
            </p:cNvSpPr>
            <p:nvPr/>
          </p:nvSpPr>
          <p:spPr bwMode="auto">
            <a:xfrm>
              <a:off x="5136" y="1563"/>
              <a:ext cx="288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68" name="Group 164"/>
          <p:cNvGrpSpPr>
            <a:grpSpLocks/>
          </p:cNvGrpSpPr>
          <p:nvPr/>
        </p:nvGrpSpPr>
        <p:grpSpPr bwMode="auto">
          <a:xfrm>
            <a:off x="1295400" y="1828800"/>
            <a:ext cx="457200" cy="1414463"/>
            <a:chOff x="816" y="1248"/>
            <a:chExt cx="288" cy="891"/>
          </a:xfrm>
        </p:grpSpPr>
        <p:sp>
          <p:nvSpPr>
            <p:cNvPr id="21532" name="Text Box 28"/>
            <p:cNvSpPr txBox="1">
              <a:spLocks noChangeArrowheads="1"/>
            </p:cNvSpPr>
            <p:nvPr/>
          </p:nvSpPr>
          <p:spPr bwMode="auto">
            <a:xfrm>
              <a:off x="841" y="124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1</a:t>
              </a:r>
            </a:p>
          </p:txBody>
        </p:sp>
        <p:sp>
          <p:nvSpPr>
            <p:cNvPr id="21551" name="Line 47"/>
            <p:cNvSpPr>
              <a:spLocks noChangeShapeType="1"/>
            </p:cNvSpPr>
            <p:nvPr/>
          </p:nvSpPr>
          <p:spPr bwMode="auto">
            <a:xfrm>
              <a:off x="816" y="1563"/>
              <a:ext cx="288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96" name="Line 92"/>
            <p:cNvSpPr>
              <a:spLocks noChangeShapeType="1"/>
            </p:cNvSpPr>
            <p:nvPr/>
          </p:nvSpPr>
          <p:spPr bwMode="auto">
            <a:xfrm>
              <a:off x="816" y="1563"/>
              <a:ext cx="0" cy="57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76" name="Group 172"/>
          <p:cNvGrpSpPr>
            <a:grpSpLocks/>
          </p:cNvGrpSpPr>
          <p:nvPr/>
        </p:nvGrpSpPr>
        <p:grpSpPr bwMode="auto">
          <a:xfrm>
            <a:off x="1295400" y="1871663"/>
            <a:ext cx="7315200" cy="3810000"/>
            <a:chOff x="816" y="1275"/>
            <a:chExt cx="4608" cy="2400"/>
          </a:xfrm>
        </p:grpSpPr>
        <p:sp>
          <p:nvSpPr>
            <p:cNvPr id="21583" name="Line 79"/>
            <p:cNvSpPr>
              <a:spLocks noChangeShapeType="1"/>
            </p:cNvSpPr>
            <p:nvPr/>
          </p:nvSpPr>
          <p:spPr bwMode="auto">
            <a:xfrm>
              <a:off x="816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45" name="Line 141"/>
            <p:cNvSpPr>
              <a:spLocks noChangeShapeType="1"/>
            </p:cNvSpPr>
            <p:nvPr/>
          </p:nvSpPr>
          <p:spPr bwMode="auto">
            <a:xfrm>
              <a:off x="3120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46" name="Line 142"/>
            <p:cNvSpPr>
              <a:spLocks noChangeShapeType="1"/>
            </p:cNvSpPr>
            <p:nvPr/>
          </p:nvSpPr>
          <p:spPr bwMode="auto">
            <a:xfrm>
              <a:off x="1104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47" name="Line 143"/>
            <p:cNvSpPr>
              <a:spLocks noChangeShapeType="1"/>
            </p:cNvSpPr>
            <p:nvPr/>
          </p:nvSpPr>
          <p:spPr bwMode="auto">
            <a:xfrm>
              <a:off x="2832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48" name="Line 144"/>
            <p:cNvSpPr>
              <a:spLocks noChangeShapeType="1"/>
            </p:cNvSpPr>
            <p:nvPr/>
          </p:nvSpPr>
          <p:spPr bwMode="auto">
            <a:xfrm>
              <a:off x="1392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49" name="Line 145"/>
            <p:cNvSpPr>
              <a:spLocks noChangeShapeType="1"/>
            </p:cNvSpPr>
            <p:nvPr/>
          </p:nvSpPr>
          <p:spPr bwMode="auto">
            <a:xfrm>
              <a:off x="2544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0" name="Line 146"/>
            <p:cNvSpPr>
              <a:spLocks noChangeShapeType="1"/>
            </p:cNvSpPr>
            <p:nvPr/>
          </p:nvSpPr>
          <p:spPr bwMode="auto">
            <a:xfrm>
              <a:off x="1680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1" name="Line 147"/>
            <p:cNvSpPr>
              <a:spLocks noChangeShapeType="1"/>
            </p:cNvSpPr>
            <p:nvPr/>
          </p:nvSpPr>
          <p:spPr bwMode="auto">
            <a:xfrm>
              <a:off x="2256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2" name="Line 148"/>
            <p:cNvSpPr>
              <a:spLocks noChangeShapeType="1"/>
            </p:cNvSpPr>
            <p:nvPr/>
          </p:nvSpPr>
          <p:spPr bwMode="auto">
            <a:xfrm>
              <a:off x="1968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3" name="Line 149"/>
            <p:cNvSpPr>
              <a:spLocks noChangeShapeType="1"/>
            </p:cNvSpPr>
            <p:nvPr/>
          </p:nvSpPr>
          <p:spPr bwMode="auto">
            <a:xfrm>
              <a:off x="3408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4" name="Line 150"/>
            <p:cNvSpPr>
              <a:spLocks noChangeShapeType="1"/>
            </p:cNvSpPr>
            <p:nvPr/>
          </p:nvSpPr>
          <p:spPr bwMode="auto">
            <a:xfrm>
              <a:off x="5136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5" name="Line 151"/>
            <p:cNvSpPr>
              <a:spLocks noChangeShapeType="1"/>
            </p:cNvSpPr>
            <p:nvPr/>
          </p:nvSpPr>
          <p:spPr bwMode="auto">
            <a:xfrm>
              <a:off x="4848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6" name="Line 152"/>
            <p:cNvSpPr>
              <a:spLocks noChangeShapeType="1"/>
            </p:cNvSpPr>
            <p:nvPr/>
          </p:nvSpPr>
          <p:spPr bwMode="auto">
            <a:xfrm>
              <a:off x="4560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7" name="Line 153"/>
            <p:cNvSpPr>
              <a:spLocks noChangeShapeType="1"/>
            </p:cNvSpPr>
            <p:nvPr/>
          </p:nvSpPr>
          <p:spPr bwMode="auto">
            <a:xfrm>
              <a:off x="3696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8" name="Line 154"/>
            <p:cNvSpPr>
              <a:spLocks noChangeShapeType="1"/>
            </p:cNvSpPr>
            <p:nvPr/>
          </p:nvSpPr>
          <p:spPr bwMode="auto">
            <a:xfrm>
              <a:off x="4272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59" name="Line 155"/>
            <p:cNvSpPr>
              <a:spLocks noChangeShapeType="1"/>
            </p:cNvSpPr>
            <p:nvPr/>
          </p:nvSpPr>
          <p:spPr bwMode="auto">
            <a:xfrm>
              <a:off x="3984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60" name="Line 156"/>
            <p:cNvSpPr>
              <a:spLocks noChangeShapeType="1"/>
            </p:cNvSpPr>
            <p:nvPr/>
          </p:nvSpPr>
          <p:spPr bwMode="auto">
            <a:xfrm>
              <a:off x="5424" y="1275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1661" name="Text Box 157"/>
          <p:cNvSpPr txBox="1">
            <a:spLocks noChangeArrowheads="1"/>
          </p:cNvSpPr>
          <p:nvPr/>
        </p:nvSpPr>
        <p:spPr bwMode="auto">
          <a:xfrm>
            <a:off x="304800" y="2514600"/>
            <a:ext cx="830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NRZ</a:t>
            </a:r>
          </a:p>
        </p:txBody>
      </p:sp>
      <p:sp>
        <p:nvSpPr>
          <p:cNvPr id="21565" name="Line 61"/>
          <p:cNvSpPr>
            <a:spLocks noChangeShapeType="1"/>
          </p:cNvSpPr>
          <p:nvPr/>
        </p:nvSpPr>
        <p:spPr bwMode="auto">
          <a:xfrm>
            <a:off x="1295400" y="4081463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568" name="Line 64"/>
          <p:cNvSpPr>
            <a:spLocks noChangeShapeType="1"/>
          </p:cNvSpPr>
          <p:nvPr/>
        </p:nvSpPr>
        <p:spPr bwMode="auto">
          <a:xfrm>
            <a:off x="1524000" y="4081463"/>
            <a:ext cx="685800" cy="0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572" name="Line 68"/>
          <p:cNvSpPr>
            <a:spLocks noChangeShapeType="1"/>
          </p:cNvSpPr>
          <p:nvPr/>
        </p:nvSpPr>
        <p:spPr bwMode="auto">
          <a:xfrm>
            <a:off x="2438400" y="4081463"/>
            <a:ext cx="2057400" cy="0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576" name="Line 72"/>
          <p:cNvSpPr>
            <a:spLocks noChangeShapeType="1"/>
          </p:cNvSpPr>
          <p:nvPr/>
        </p:nvSpPr>
        <p:spPr bwMode="auto">
          <a:xfrm>
            <a:off x="5181600" y="4081463"/>
            <a:ext cx="2971800" cy="0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1681" name="Group 177"/>
          <p:cNvGrpSpPr>
            <a:grpSpLocks/>
          </p:cNvGrpSpPr>
          <p:nvPr/>
        </p:nvGrpSpPr>
        <p:grpSpPr bwMode="auto">
          <a:xfrm>
            <a:off x="1295400" y="3624263"/>
            <a:ext cx="228600" cy="457200"/>
            <a:chOff x="816" y="2379"/>
            <a:chExt cx="144" cy="288"/>
          </a:xfrm>
        </p:grpSpPr>
        <p:sp>
          <p:nvSpPr>
            <p:cNvPr id="21566" name="Line 62"/>
            <p:cNvSpPr>
              <a:spLocks noChangeShapeType="1"/>
            </p:cNvSpPr>
            <p:nvPr/>
          </p:nvSpPr>
          <p:spPr bwMode="auto">
            <a:xfrm>
              <a:off x="816" y="2379"/>
              <a:ext cx="14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67" name="Line 63"/>
            <p:cNvSpPr>
              <a:spLocks noChangeShapeType="1"/>
            </p:cNvSpPr>
            <p:nvPr/>
          </p:nvSpPr>
          <p:spPr bwMode="auto">
            <a:xfrm>
              <a:off x="960" y="2379"/>
              <a:ext cx="0" cy="2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79" name="Line 75"/>
            <p:cNvSpPr>
              <a:spLocks noChangeShapeType="1"/>
            </p:cNvSpPr>
            <p:nvPr/>
          </p:nvSpPr>
          <p:spPr bwMode="auto">
            <a:xfrm>
              <a:off x="816" y="2379"/>
              <a:ext cx="0" cy="2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82" name="Group 178"/>
          <p:cNvGrpSpPr>
            <a:grpSpLocks/>
          </p:cNvGrpSpPr>
          <p:nvPr/>
        </p:nvGrpSpPr>
        <p:grpSpPr bwMode="auto">
          <a:xfrm>
            <a:off x="2209800" y="4081463"/>
            <a:ext cx="228600" cy="457200"/>
            <a:chOff x="1392" y="2667"/>
            <a:chExt cx="144" cy="288"/>
          </a:xfrm>
        </p:grpSpPr>
        <p:sp>
          <p:nvSpPr>
            <p:cNvPr id="21569" name="Line 65"/>
            <p:cNvSpPr>
              <a:spLocks noChangeShapeType="1"/>
            </p:cNvSpPr>
            <p:nvPr/>
          </p:nvSpPr>
          <p:spPr bwMode="auto">
            <a:xfrm flipV="1">
              <a:off x="1392" y="2667"/>
              <a:ext cx="0" cy="2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70" name="Line 66"/>
            <p:cNvSpPr>
              <a:spLocks noChangeShapeType="1"/>
            </p:cNvSpPr>
            <p:nvPr/>
          </p:nvSpPr>
          <p:spPr bwMode="auto">
            <a:xfrm>
              <a:off x="1392" y="2955"/>
              <a:ext cx="14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80" name="Line 76"/>
            <p:cNvSpPr>
              <a:spLocks noChangeShapeType="1"/>
            </p:cNvSpPr>
            <p:nvPr/>
          </p:nvSpPr>
          <p:spPr bwMode="auto">
            <a:xfrm>
              <a:off x="1536" y="2667"/>
              <a:ext cx="0" cy="2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79" name="Group 175"/>
          <p:cNvGrpSpPr>
            <a:grpSpLocks/>
          </p:cNvGrpSpPr>
          <p:nvPr/>
        </p:nvGrpSpPr>
        <p:grpSpPr bwMode="auto">
          <a:xfrm>
            <a:off x="4953000" y="4081463"/>
            <a:ext cx="228600" cy="457200"/>
            <a:chOff x="3120" y="2667"/>
            <a:chExt cx="144" cy="288"/>
          </a:xfrm>
        </p:grpSpPr>
        <p:sp>
          <p:nvSpPr>
            <p:cNvPr id="21586" name="Line 82"/>
            <p:cNvSpPr>
              <a:spLocks noChangeShapeType="1"/>
            </p:cNvSpPr>
            <p:nvPr/>
          </p:nvSpPr>
          <p:spPr bwMode="auto">
            <a:xfrm flipV="1">
              <a:off x="3120" y="2667"/>
              <a:ext cx="0" cy="2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87" name="Line 83"/>
            <p:cNvSpPr>
              <a:spLocks noChangeShapeType="1"/>
            </p:cNvSpPr>
            <p:nvPr/>
          </p:nvSpPr>
          <p:spPr bwMode="auto">
            <a:xfrm>
              <a:off x="3120" y="2955"/>
              <a:ext cx="14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88" name="Line 84"/>
            <p:cNvSpPr>
              <a:spLocks noChangeShapeType="1"/>
            </p:cNvSpPr>
            <p:nvPr/>
          </p:nvSpPr>
          <p:spPr bwMode="auto">
            <a:xfrm>
              <a:off x="3264" y="2667"/>
              <a:ext cx="0" cy="2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78" name="Group 174"/>
          <p:cNvGrpSpPr>
            <a:grpSpLocks/>
          </p:cNvGrpSpPr>
          <p:nvPr/>
        </p:nvGrpSpPr>
        <p:grpSpPr bwMode="auto">
          <a:xfrm>
            <a:off x="4495800" y="3624263"/>
            <a:ext cx="457200" cy="457200"/>
            <a:chOff x="2832" y="2379"/>
            <a:chExt cx="288" cy="288"/>
          </a:xfrm>
        </p:grpSpPr>
        <p:sp>
          <p:nvSpPr>
            <p:cNvPr id="21573" name="Line 69"/>
            <p:cNvSpPr>
              <a:spLocks noChangeShapeType="1"/>
            </p:cNvSpPr>
            <p:nvPr/>
          </p:nvSpPr>
          <p:spPr bwMode="auto">
            <a:xfrm flipV="1">
              <a:off x="2832" y="2379"/>
              <a:ext cx="0" cy="2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74" name="Line 70"/>
            <p:cNvSpPr>
              <a:spLocks noChangeShapeType="1"/>
            </p:cNvSpPr>
            <p:nvPr/>
          </p:nvSpPr>
          <p:spPr bwMode="auto">
            <a:xfrm>
              <a:off x="2832" y="2379"/>
              <a:ext cx="14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81" name="Line 77"/>
            <p:cNvSpPr>
              <a:spLocks noChangeShapeType="1"/>
            </p:cNvSpPr>
            <p:nvPr/>
          </p:nvSpPr>
          <p:spPr bwMode="auto">
            <a:xfrm>
              <a:off x="2976" y="2379"/>
              <a:ext cx="0" cy="2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589" name="Line 85"/>
            <p:cNvSpPr>
              <a:spLocks noChangeShapeType="1"/>
            </p:cNvSpPr>
            <p:nvPr/>
          </p:nvSpPr>
          <p:spPr bwMode="auto">
            <a:xfrm>
              <a:off x="2976" y="2667"/>
              <a:ext cx="14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80" name="Group 176"/>
          <p:cNvGrpSpPr>
            <a:grpSpLocks/>
          </p:cNvGrpSpPr>
          <p:nvPr/>
        </p:nvGrpSpPr>
        <p:grpSpPr bwMode="auto">
          <a:xfrm>
            <a:off x="8153400" y="3624263"/>
            <a:ext cx="457200" cy="457200"/>
            <a:chOff x="5136" y="2379"/>
            <a:chExt cx="288" cy="288"/>
          </a:xfrm>
        </p:grpSpPr>
        <p:grpSp>
          <p:nvGrpSpPr>
            <p:cNvPr id="21591" name="Group 87"/>
            <p:cNvGrpSpPr>
              <a:grpSpLocks/>
            </p:cNvGrpSpPr>
            <p:nvPr/>
          </p:nvGrpSpPr>
          <p:grpSpPr bwMode="auto">
            <a:xfrm>
              <a:off x="5136" y="2379"/>
              <a:ext cx="144" cy="288"/>
              <a:chOff x="720" y="2448"/>
              <a:chExt cx="144" cy="288"/>
            </a:xfrm>
          </p:grpSpPr>
          <p:sp>
            <p:nvSpPr>
              <p:cNvPr id="21592" name="Line 88"/>
              <p:cNvSpPr>
                <a:spLocks noChangeShapeType="1"/>
              </p:cNvSpPr>
              <p:nvPr/>
            </p:nvSpPr>
            <p:spPr bwMode="auto">
              <a:xfrm>
                <a:off x="720" y="244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593" name="Line 89"/>
              <p:cNvSpPr>
                <a:spLocks noChangeShapeType="1"/>
              </p:cNvSpPr>
              <p:nvPr/>
            </p:nvSpPr>
            <p:spPr bwMode="auto">
              <a:xfrm>
                <a:off x="864" y="2448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594" name="Line 90"/>
              <p:cNvSpPr>
                <a:spLocks noChangeShapeType="1"/>
              </p:cNvSpPr>
              <p:nvPr/>
            </p:nvSpPr>
            <p:spPr bwMode="auto">
              <a:xfrm>
                <a:off x="720" y="2448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1595" name="Line 91"/>
            <p:cNvSpPr>
              <a:spLocks noChangeShapeType="1"/>
            </p:cNvSpPr>
            <p:nvPr/>
          </p:nvSpPr>
          <p:spPr bwMode="auto">
            <a:xfrm>
              <a:off x="5280" y="2667"/>
              <a:ext cx="14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667" name="Group 163"/>
          <p:cNvGrpSpPr>
            <a:grpSpLocks/>
          </p:cNvGrpSpPr>
          <p:nvPr/>
        </p:nvGrpSpPr>
        <p:grpSpPr bwMode="auto">
          <a:xfrm>
            <a:off x="1295400" y="4386263"/>
            <a:ext cx="7315200" cy="1647825"/>
            <a:chOff x="816" y="2859"/>
            <a:chExt cx="4608" cy="1038"/>
          </a:xfrm>
        </p:grpSpPr>
        <p:sp>
          <p:nvSpPr>
            <p:cNvPr id="21633" name="Text Box 129"/>
            <p:cNvSpPr txBox="1">
              <a:spLocks noChangeArrowheads="1"/>
            </p:cNvSpPr>
            <p:nvPr/>
          </p:nvSpPr>
          <p:spPr bwMode="auto">
            <a:xfrm>
              <a:off x="3379" y="2863"/>
              <a:ext cx="22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P</a:t>
              </a:r>
            </a:p>
          </p:txBody>
        </p:sp>
        <p:sp>
          <p:nvSpPr>
            <p:cNvPr id="21634" name="Text Box 130"/>
            <p:cNvSpPr txBox="1">
              <a:spLocks noChangeArrowheads="1"/>
            </p:cNvSpPr>
            <p:nvPr/>
          </p:nvSpPr>
          <p:spPr bwMode="auto">
            <a:xfrm>
              <a:off x="2512" y="3647"/>
              <a:ext cx="2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V</a:t>
              </a:r>
            </a:p>
          </p:txBody>
        </p:sp>
        <p:sp>
          <p:nvSpPr>
            <p:cNvPr id="21639" name="Text Box 135"/>
            <p:cNvSpPr txBox="1">
              <a:spLocks noChangeArrowheads="1"/>
            </p:cNvSpPr>
            <p:nvPr/>
          </p:nvSpPr>
          <p:spPr bwMode="auto">
            <a:xfrm>
              <a:off x="4230" y="2859"/>
              <a:ext cx="2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V</a:t>
              </a:r>
            </a:p>
          </p:txBody>
        </p:sp>
        <p:grpSp>
          <p:nvGrpSpPr>
            <p:cNvPr id="21664" name="Group 160"/>
            <p:cNvGrpSpPr>
              <a:grpSpLocks/>
            </p:cNvGrpSpPr>
            <p:nvPr/>
          </p:nvGrpSpPr>
          <p:grpSpPr bwMode="auto">
            <a:xfrm>
              <a:off x="816" y="3099"/>
              <a:ext cx="4608" cy="576"/>
              <a:chOff x="816" y="3099"/>
              <a:chExt cx="4608" cy="576"/>
            </a:xfrm>
          </p:grpSpPr>
          <p:sp>
            <p:nvSpPr>
              <p:cNvPr id="21599" name="Line 95"/>
              <p:cNvSpPr>
                <a:spLocks noChangeShapeType="1"/>
              </p:cNvSpPr>
              <p:nvPr/>
            </p:nvSpPr>
            <p:spPr bwMode="auto">
              <a:xfrm>
                <a:off x="960" y="3387"/>
                <a:ext cx="432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600" name="Line 96"/>
              <p:cNvSpPr>
                <a:spLocks noChangeShapeType="1"/>
              </p:cNvSpPr>
              <p:nvPr/>
            </p:nvSpPr>
            <p:spPr bwMode="auto">
              <a:xfrm>
                <a:off x="1536" y="3387"/>
                <a:ext cx="1008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601" name="Line 97"/>
              <p:cNvSpPr>
                <a:spLocks noChangeShapeType="1"/>
              </p:cNvSpPr>
              <p:nvPr/>
            </p:nvSpPr>
            <p:spPr bwMode="auto">
              <a:xfrm flipV="1">
                <a:off x="2832" y="3099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602" name="Line 98"/>
              <p:cNvSpPr>
                <a:spLocks noChangeShapeType="1"/>
              </p:cNvSpPr>
              <p:nvPr/>
            </p:nvSpPr>
            <p:spPr bwMode="auto">
              <a:xfrm>
                <a:off x="2832" y="3099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603" name="Line 99"/>
              <p:cNvSpPr>
                <a:spLocks noChangeShapeType="1"/>
              </p:cNvSpPr>
              <p:nvPr/>
            </p:nvSpPr>
            <p:spPr bwMode="auto">
              <a:xfrm>
                <a:off x="3552" y="3387"/>
                <a:ext cx="720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21604" name="Group 100"/>
              <p:cNvGrpSpPr>
                <a:grpSpLocks/>
              </p:cNvGrpSpPr>
              <p:nvPr/>
            </p:nvGrpSpPr>
            <p:grpSpPr bwMode="auto">
              <a:xfrm>
                <a:off x="816" y="3099"/>
                <a:ext cx="144" cy="288"/>
                <a:chOff x="720" y="2448"/>
                <a:chExt cx="144" cy="288"/>
              </a:xfrm>
            </p:grpSpPr>
            <p:sp>
              <p:nvSpPr>
                <p:cNvPr id="21605" name="Line 101"/>
                <p:cNvSpPr>
                  <a:spLocks noChangeShapeType="1"/>
                </p:cNvSpPr>
                <p:nvPr/>
              </p:nvSpPr>
              <p:spPr bwMode="auto">
                <a:xfrm>
                  <a:off x="720" y="2448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06" name="Line 102"/>
                <p:cNvSpPr>
                  <a:spLocks noChangeShapeType="1"/>
                </p:cNvSpPr>
                <p:nvPr/>
              </p:nvSpPr>
              <p:spPr bwMode="auto">
                <a:xfrm>
                  <a:off x="864" y="2448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07" name="Line 103"/>
                <p:cNvSpPr>
                  <a:spLocks noChangeShapeType="1"/>
                </p:cNvSpPr>
                <p:nvPr/>
              </p:nvSpPr>
              <p:spPr bwMode="auto">
                <a:xfrm>
                  <a:off x="720" y="2448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21608" name="Group 104"/>
              <p:cNvGrpSpPr>
                <a:grpSpLocks/>
              </p:cNvGrpSpPr>
              <p:nvPr/>
            </p:nvGrpSpPr>
            <p:grpSpPr bwMode="auto">
              <a:xfrm>
                <a:off x="1392" y="3387"/>
                <a:ext cx="144" cy="288"/>
                <a:chOff x="1296" y="2736"/>
                <a:chExt cx="144" cy="288"/>
              </a:xfrm>
            </p:grpSpPr>
            <p:sp>
              <p:nvSpPr>
                <p:cNvPr id="21609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1296" y="27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10" name="Line 106"/>
                <p:cNvSpPr>
                  <a:spLocks noChangeShapeType="1"/>
                </p:cNvSpPr>
                <p:nvPr/>
              </p:nvSpPr>
              <p:spPr bwMode="auto">
                <a:xfrm>
                  <a:off x="1296" y="3024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11" name="Line 107"/>
                <p:cNvSpPr>
                  <a:spLocks noChangeShapeType="1"/>
                </p:cNvSpPr>
                <p:nvPr/>
              </p:nvSpPr>
              <p:spPr bwMode="auto">
                <a:xfrm>
                  <a:off x="1440" y="27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21612" name="Line 108"/>
              <p:cNvSpPr>
                <a:spLocks noChangeShapeType="1"/>
              </p:cNvSpPr>
              <p:nvPr/>
            </p:nvSpPr>
            <p:spPr bwMode="auto">
              <a:xfrm>
                <a:off x="2976" y="3099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21613" name="Group 109"/>
              <p:cNvGrpSpPr>
                <a:grpSpLocks/>
              </p:cNvGrpSpPr>
              <p:nvPr/>
            </p:nvGrpSpPr>
            <p:grpSpPr bwMode="auto">
              <a:xfrm>
                <a:off x="3120" y="3387"/>
                <a:ext cx="144" cy="288"/>
                <a:chOff x="1296" y="2736"/>
                <a:chExt cx="144" cy="288"/>
              </a:xfrm>
            </p:grpSpPr>
            <p:sp>
              <p:nvSpPr>
                <p:cNvPr id="21614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1296" y="27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15" name="Line 111"/>
                <p:cNvSpPr>
                  <a:spLocks noChangeShapeType="1"/>
                </p:cNvSpPr>
                <p:nvPr/>
              </p:nvSpPr>
              <p:spPr bwMode="auto">
                <a:xfrm>
                  <a:off x="1296" y="3024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16" name="Line 112"/>
                <p:cNvSpPr>
                  <a:spLocks noChangeShapeType="1"/>
                </p:cNvSpPr>
                <p:nvPr/>
              </p:nvSpPr>
              <p:spPr bwMode="auto">
                <a:xfrm>
                  <a:off x="1440" y="27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21617" name="Line 113"/>
              <p:cNvSpPr>
                <a:spLocks noChangeShapeType="1"/>
              </p:cNvSpPr>
              <p:nvPr/>
            </p:nvSpPr>
            <p:spPr bwMode="auto">
              <a:xfrm>
                <a:off x="2976" y="3387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622" name="Line 118"/>
              <p:cNvSpPr>
                <a:spLocks noChangeShapeType="1"/>
              </p:cNvSpPr>
              <p:nvPr/>
            </p:nvSpPr>
            <p:spPr bwMode="auto">
              <a:xfrm>
                <a:off x="5280" y="3387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21623" name="Group 119"/>
              <p:cNvGrpSpPr>
                <a:grpSpLocks/>
              </p:cNvGrpSpPr>
              <p:nvPr/>
            </p:nvGrpSpPr>
            <p:grpSpPr bwMode="auto">
              <a:xfrm>
                <a:off x="2544" y="3387"/>
                <a:ext cx="144" cy="288"/>
                <a:chOff x="1296" y="2736"/>
                <a:chExt cx="144" cy="288"/>
              </a:xfrm>
            </p:grpSpPr>
            <p:sp>
              <p:nvSpPr>
                <p:cNvPr id="21624" name="Line 120"/>
                <p:cNvSpPr>
                  <a:spLocks noChangeShapeType="1"/>
                </p:cNvSpPr>
                <p:nvPr/>
              </p:nvSpPr>
              <p:spPr bwMode="auto">
                <a:xfrm flipV="1">
                  <a:off x="1296" y="27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25" name="Line 121"/>
                <p:cNvSpPr>
                  <a:spLocks noChangeShapeType="1"/>
                </p:cNvSpPr>
                <p:nvPr/>
              </p:nvSpPr>
              <p:spPr bwMode="auto">
                <a:xfrm>
                  <a:off x="1296" y="3024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26" name="Line 122"/>
                <p:cNvSpPr>
                  <a:spLocks noChangeShapeType="1"/>
                </p:cNvSpPr>
                <p:nvPr/>
              </p:nvSpPr>
              <p:spPr bwMode="auto">
                <a:xfrm>
                  <a:off x="1440" y="27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21627" name="Line 123"/>
              <p:cNvSpPr>
                <a:spLocks noChangeShapeType="1"/>
              </p:cNvSpPr>
              <p:nvPr/>
            </p:nvSpPr>
            <p:spPr bwMode="auto">
              <a:xfrm>
                <a:off x="2688" y="3387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21628" name="Group 124"/>
              <p:cNvGrpSpPr>
                <a:grpSpLocks/>
              </p:cNvGrpSpPr>
              <p:nvPr/>
            </p:nvGrpSpPr>
            <p:grpSpPr bwMode="auto">
              <a:xfrm>
                <a:off x="3408" y="3099"/>
                <a:ext cx="144" cy="288"/>
                <a:chOff x="720" y="2448"/>
                <a:chExt cx="144" cy="288"/>
              </a:xfrm>
            </p:grpSpPr>
            <p:sp>
              <p:nvSpPr>
                <p:cNvPr id="21629" name="Line 125"/>
                <p:cNvSpPr>
                  <a:spLocks noChangeShapeType="1"/>
                </p:cNvSpPr>
                <p:nvPr/>
              </p:nvSpPr>
              <p:spPr bwMode="auto">
                <a:xfrm>
                  <a:off x="720" y="2448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30" name="Line 126"/>
                <p:cNvSpPr>
                  <a:spLocks noChangeShapeType="1"/>
                </p:cNvSpPr>
                <p:nvPr/>
              </p:nvSpPr>
              <p:spPr bwMode="auto">
                <a:xfrm>
                  <a:off x="864" y="2448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31" name="Line 127"/>
                <p:cNvSpPr>
                  <a:spLocks noChangeShapeType="1"/>
                </p:cNvSpPr>
                <p:nvPr/>
              </p:nvSpPr>
              <p:spPr bwMode="auto">
                <a:xfrm>
                  <a:off x="720" y="2448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21632" name="Line 128"/>
              <p:cNvSpPr>
                <a:spLocks noChangeShapeType="1"/>
              </p:cNvSpPr>
              <p:nvPr/>
            </p:nvSpPr>
            <p:spPr bwMode="auto">
              <a:xfrm>
                <a:off x="3264" y="3387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21635" name="Group 131"/>
              <p:cNvGrpSpPr>
                <a:grpSpLocks/>
              </p:cNvGrpSpPr>
              <p:nvPr/>
            </p:nvGrpSpPr>
            <p:grpSpPr bwMode="auto">
              <a:xfrm>
                <a:off x="4272" y="3099"/>
                <a:ext cx="144" cy="288"/>
                <a:chOff x="720" y="2448"/>
                <a:chExt cx="144" cy="288"/>
              </a:xfrm>
            </p:grpSpPr>
            <p:sp>
              <p:nvSpPr>
                <p:cNvPr id="21636" name="Line 132"/>
                <p:cNvSpPr>
                  <a:spLocks noChangeShapeType="1"/>
                </p:cNvSpPr>
                <p:nvPr/>
              </p:nvSpPr>
              <p:spPr bwMode="auto">
                <a:xfrm>
                  <a:off x="720" y="2448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37" name="Line 133"/>
                <p:cNvSpPr>
                  <a:spLocks noChangeShapeType="1"/>
                </p:cNvSpPr>
                <p:nvPr/>
              </p:nvSpPr>
              <p:spPr bwMode="auto">
                <a:xfrm>
                  <a:off x="864" y="2448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38" name="Line 134"/>
                <p:cNvSpPr>
                  <a:spLocks noChangeShapeType="1"/>
                </p:cNvSpPr>
                <p:nvPr/>
              </p:nvSpPr>
              <p:spPr bwMode="auto">
                <a:xfrm>
                  <a:off x="720" y="2448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21640" name="Group 136"/>
              <p:cNvGrpSpPr>
                <a:grpSpLocks/>
              </p:cNvGrpSpPr>
              <p:nvPr/>
            </p:nvGrpSpPr>
            <p:grpSpPr bwMode="auto">
              <a:xfrm>
                <a:off x="5136" y="3387"/>
                <a:ext cx="144" cy="288"/>
                <a:chOff x="1296" y="2736"/>
                <a:chExt cx="144" cy="288"/>
              </a:xfrm>
            </p:grpSpPr>
            <p:sp>
              <p:nvSpPr>
                <p:cNvPr id="21641" name="Line 137"/>
                <p:cNvSpPr>
                  <a:spLocks noChangeShapeType="1"/>
                </p:cNvSpPr>
                <p:nvPr/>
              </p:nvSpPr>
              <p:spPr bwMode="auto">
                <a:xfrm flipV="1">
                  <a:off x="1296" y="27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42" name="Line 138"/>
                <p:cNvSpPr>
                  <a:spLocks noChangeShapeType="1"/>
                </p:cNvSpPr>
                <p:nvPr/>
              </p:nvSpPr>
              <p:spPr bwMode="auto">
                <a:xfrm>
                  <a:off x="1296" y="3024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643" name="Line 139"/>
                <p:cNvSpPr>
                  <a:spLocks noChangeShapeType="1"/>
                </p:cNvSpPr>
                <p:nvPr/>
              </p:nvSpPr>
              <p:spPr bwMode="auto">
                <a:xfrm>
                  <a:off x="1440" y="27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21644" name="Line 140"/>
              <p:cNvSpPr>
                <a:spLocks noChangeShapeType="1"/>
              </p:cNvSpPr>
              <p:nvPr/>
            </p:nvSpPr>
            <p:spPr bwMode="auto">
              <a:xfrm>
                <a:off x="4416" y="3387"/>
                <a:ext cx="720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sp>
        <p:nvSpPr>
          <p:cNvPr id="21662" name="Text Box 158"/>
          <p:cNvSpPr txBox="1">
            <a:spLocks noChangeArrowheads="1"/>
          </p:cNvSpPr>
          <p:nvPr/>
        </p:nvSpPr>
        <p:spPr bwMode="auto">
          <a:xfrm>
            <a:off x="282575" y="3767138"/>
            <a:ext cx="811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AMI</a:t>
            </a:r>
          </a:p>
        </p:txBody>
      </p:sp>
      <p:grpSp>
        <p:nvGrpSpPr>
          <p:cNvPr id="21683" name="Group 179"/>
          <p:cNvGrpSpPr>
            <a:grpSpLocks/>
          </p:cNvGrpSpPr>
          <p:nvPr/>
        </p:nvGrpSpPr>
        <p:grpSpPr bwMode="auto">
          <a:xfrm>
            <a:off x="96838" y="4986338"/>
            <a:ext cx="8818562" cy="457200"/>
            <a:chOff x="61" y="3237"/>
            <a:chExt cx="5555" cy="288"/>
          </a:xfrm>
        </p:grpSpPr>
        <p:sp>
          <p:nvSpPr>
            <p:cNvPr id="21598" name="Line 94"/>
            <p:cNvSpPr>
              <a:spLocks noChangeShapeType="1"/>
            </p:cNvSpPr>
            <p:nvPr/>
          </p:nvSpPr>
          <p:spPr bwMode="auto">
            <a:xfrm>
              <a:off x="816" y="3387"/>
              <a:ext cx="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663" name="Text Box 159"/>
            <p:cNvSpPr txBox="1">
              <a:spLocks noChangeArrowheads="1"/>
            </p:cNvSpPr>
            <p:nvPr/>
          </p:nvSpPr>
          <p:spPr bwMode="auto">
            <a:xfrm>
              <a:off x="61" y="3237"/>
              <a:ext cx="7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HDB-3</a:t>
              </a:r>
            </a:p>
          </p:txBody>
        </p:sp>
      </p:grpSp>
      <p:sp>
        <p:nvSpPr>
          <p:cNvPr id="21684" name="Text Box 180"/>
          <p:cNvSpPr txBox="1">
            <a:spLocks noChangeArrowheads="1"/>
          </p:cNvSpPr>
          <p:nvPr/>
        </p:nvSpPr>
        <p:spPr bwMode="auto">
          <a:xfrm>
            <a:off x="1219200" y="5867400"/>
            <a:ext cx="2047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V: violation bit</a:t>
            </a:r>
            <a:br>
              <a:rPr lang="en-US"/>
            </a:br>
            <a:r>
              <a:rPr lang="en-US"/>
              <a:t>P: parity bit</a:t>
            </a:r>
          </a:p>
        </p:txBody>
      </p:sp>
    </p:spTree>
    <p:extLst>
      <p:ext uri="{BB962C8B-B14F-4D97-AF65-F5344CB8AC3E}">
        <p14:creationId xmlns:p14="http://schemas.microsoft.com/office/powerpoint/2010/main" val="6720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1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1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1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1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1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1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0" grpId="0" animBg="1"/>
      <p:bldP spid="21661" grpId="0" autoUpdateAnimBg="0"/>
      <p:bldP spid="21565" grpId="0" animBg="1"/>
      <p:bldP spid="21568" grpId="0" animBg="1"/>
      <p:bldP spid="21572" grpId="0" animBg="1"/>
      <p:bldP spid="21576" grpId="0" animBg="1"/>
      <p:bldP spid="21662" grpId="0" autoUpdateAnimBg="0"/>
      <p:bldP spid="21684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for Security</a:t>
            </a:r>
            <a:endParaRPr lang="en-US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Cryptography</a:t>
            </a:r>
            <a:r>
              <a:rPr lang="pl-PL" dirty="0" smtClean="0"/>
              <a:t> (gr.</a:t>
            </a:r>
            <a:r>
              <a:rPr lang="en-US" dirty="0" smtClean="0"/>
              <a:t> </a:t>
            </a:r>
            <a:r>
              <a:rPr lang="en-US" i="1" dirty="0" smtClean="0"/>
              <a:t>secret writing</a:t>
            </a:r>
            <a:r>
              <a:rPr lang="pl-PL" dirty="0" smtClean="0"/>
              <a:t>)</a:t>
            </a:r>
            <a:r>
              <a:rPr lang="en-US" dirty="0" smtClean="0"/>
              <a:t> is the mathematical </a:t>
            </a:r>
            <a:r>
              <a:rPr lang="en-US" dirty="0" smtClean="0">
                <a:solidFill>
                  <a:srgbClr val="309072"/>
                </a:solidFill>
              </a:rPr>
              <a:t>scrambling</a:t>
            </a:r>
            <a:r>
              <a:rPr lang="en-US" dirty="0" smtClean="0"/>
              <a:t> of data so that only someone with the necessary </a:t>
            </a:r>
            <a:r>
              <a:rPr lang="en-US" dirty="0" smtClean="0">
                <a:solidFill>
                  <a:srgbClr val="309072"/>
                </a:solidFill>
              </a:rPr>
              <a:t>key</a:t>
            </a:r>
            <a:r>
              <a:rPr lang="en-US" dirty="0" smtClean="0"/>
              <a:t> can </a:t>
            </a:r>
            <a:r>
              <a:rPr lang="en-US" dirty="0" smtClean="0">
                <a:solidFill>
                  <a:srgbClr val="309072"/>
                </a:solidFill>
              </a:rPr>
              <a:t>unscramble</a:t>
            </a:r>
            <a:r>
              <a:rPr lang="en-US" dirty="0" smtClean="0"/>
              <a:t> it</a:t>
            </a:r>
          </a:p>
          <a:p>
            <a:endParaRPr lang="pl-PL" dirty="0" smtClean="0"/>
          </a:p>
          <a:p>
            <a:r>
              <a:rPr lang="en-US" dirty="0" smtClean="0"/>
              <a:t>Cryptography allows secure transmission of private information over insecure channels (</a:t>
            </a:r>
            <a:r>
              <a:rPr lang="pl-PL" dirty="0" err="1" smtClean="0"/>
              <a:t>e.g</a:t>
            </a:r>
            <a:r>
              <a:rPr lang="pl-PL" dirty="0" smtClean="0"/>
              <a:t>.</a:t>
            </a:r>
            <a:r>
              <a:rPr lang="en-US" dirty="0" smtClean="0"/>
              <a:t>, packet-switched networks)</a:t>
            </a:r>
          </a:p>
          <a:p>
            <a:endParaRPr lang="pl-PL" dirty="0" smtClean="0"/>
          </a:p>
          <a:p>
            <a:r>
              <a:rPr lang="en-US" dirty="0" smtClean="0"/>
              <a:t>Cryptography also allows secure storage of sensitive data on any computer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12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Cryptography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85801" y="1628775"/>
            <a:ext cx="8001000" cy="4497388"/>
          </a:xfrm>
        </p:spPr>
        <p:txBody>
          <a:bodyPr/>
          <a:lstStyle/>
          <a:p>
            <a:r>
              <a:rPr lang="en-US" dirty="0"/>
              <a:t>Secret-key algorithm</a:t>
            </a:r>
            <a:endParaRPr lang="pl-PL" dirty="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477336" y="1981200"/>
            <a:ext cx="6680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+mn-lt"/>
              </a:rPr>
              <a:t>Text</a:t>
            </a:r>
            <a:endParaRPr lang="pl-PL">
              <a:latin typeface="+mn-lt"/>
            </a:endParaRPr>
          </a:p>
        </p:txBody>
      </p:sp>
      <p:grpSp>
        <p:nvGrpSpPr>
          <p:cNvPr id="31787" name="Group 43"/>
          <p:cNvGrpSpPr>
            <a:grpSpLocks/>
          </p:cNvGrpSpPr>
          <p:nvPr/>
        </p:nvGrpSpPr>
        <p:grpSpPr bwMode="auto">
          <a:xfrm>
            <a:off x="1828800" y="3352800"/>
            <a:ext cx="5410200" cy="381000"/>
            <a:chOff x="1152" y="2112"/>
            <a:chExt cx="3408" cy="240"/>
          </a:xfrm>
        </p:grpSpPr>
        <p:sp>
          <p:nvSpPr>
            <p:cNvPr id="31757" name="Line 13"/>
            <p:cNvSpPr>
              <a:spLocks noChangeShapeType="1"/>
            </p:cNvSpPr>
            <p:nvPr/>
          </p:nvSpPr>
          <p:spPr bwMode="auto">
            <a:xfrm>
              <a:off x="1152" y="216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58" name="Line 14"/>
            <p:cNvSpPr>
              <a:spLocks noChangeShapeType="1"/>
            </p:cNvSpPr>
            <p:nvPr/>
          </p:nvSpPr>
          <p:spPr bwMode="auto">
            <a:xfrm flipV="1">
              <a:off x="4560" y="216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59" name="Line 15"/>
            <p:cNvSpPr>
              <a:spLocks noChangeShapeType="1"/>
            </p:cNvSpPr>
            <p:nvPr/>
          </p:nvSpPr>
          <p:spPr bwMode="auto">
            <a:xfrm>
              <a:off x="1152" y="2352"/>
              <a:ext cx="3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60" name="Text Box 16"/>
            <p:cNvSpPr txBox="1">
              <a:spLocks noChangeArrowheads="1"/>
            </p:cNvSpPr>
            <p:nvPr/>
          </p:nvSpPr>
          <p:spPr bwMode="auto">
            <a:xfrm>
              <a:off x="2268" y="2112"/>
              <a:ext cx="110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+mn-lt"/>
                </a:rPr>
                <a:t>Ciphered text</a:t>
              </a:r>
              <a:endParaRPr lang="pl-PL">
                <a:latin typeface="+mn-lt"/>
              </a:endParaRPr>
            </a:p>
          </p:txBody>
        </p:sp>
      </p:grp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611560" y="4134051"/>
            <a:ext cx="8802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 typeface="Verdana" panose="020B0604030504040204" pitchFamily="34" charset="0"/>
              <a:buChar char="•"/>
            </a:pPr>
            <a:r>
              <a:rPr lang="en-US" sz="2400" dirty="0" smtClean="0">
                <a:latin typeface="+mn-lt"/>
              </a:rPr>
              <a:t>Public-key algorithm</a:t>
            </a:r>
            <a:endParaRPr lang="pl-PL" sz="2400" dirty="0">
              <a:latin typeface="+mn-lt"/>
            </a:endParaRP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1475748" y="4645025"/>
            <a:ext cx="6680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+mn-lt"/>
              </a:rPr>
              <a:t>Text</a:t>
            </a:r>
            <a:endParaRPr lang="pl-PL">
              <a:latin typeface="+mn-lt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6844673" y="1997075"/>
            <a:ext cx="6680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+mn-lt"/>
              </a:rPr>
              <a:t>Text</a:t>
            </a:r>
            <a:endParaRPr lang="pl-PL">
              <a:latin typeface="+mn-lt"/>
            </a:endParaRPr>
          </a:p>
        </p:txBody>
      </p:sp>
      <p:sp>
        <p:nvSpPr>
          <p:cNvPr id="31773" name="Text Box 29"/>
          <p:cNvSpPr txBox="1">
            <a:spLocks noChangeArrowheads="1"/>
          </p:cNvSpPr>
          <p:nvPr/>
        </p:nvSpPr>
        <p:spPr bwMode="auto">
          <a:xfrm>
            <a:off x="6844673" y="4660900"/>
            <a:ext cx="6680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+mn-lt"/>
              </a:rPr>
              <a:t>Text</a:t>
            </a:r>
            <a:endParaRPr lang="pl-PL">
              <a:latin typeface="+mn-lt"/>
            </a:endParaRPr>
          </a:p>
        </p:txBody>
      </p:sp>
      <p:grpSp>
        <p:nvGrpSpPr>
          <p:cNvPr id="31786" name="Group 42"/>
          <p:cNvGrpSpPr>
            <a:grpSpLocks/>
          </p:cNvGrpSpPr>
          <p:nvPr/>
        </p:nvGrpSpPr>
        <p:grpSpPr bwMode="auto">
          <a:xfrm>
            <a:off x="685800" y="2330450"/>
            <a:ext cx="2209800" cy="1098550"/>
            <a:chOff x="432" y="1468"/>
            <a:chExt cx="1392" cy="692"/>
          </a:xfrm>
        </p:grpSpPr>
        <p:sp>
          <p:nvSpPr>
            <p:cNvPr id="31750" name="Rectangle 6"/>
            <p:cNvSpPr>
              <a:spLocks noChangeArrowheads="1"/>
            </p:cNvSpPr>
            <p:nvPr/>
          </p:nvSpPr>
          <p:spPr bwMode="auto">
            <a:xfrm>
              <a:off x="432" y="1680"/>
              <a:ext cx="1392" cy="48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49" name="Text Box 5"/>
            <p:cNvSpPr txBox="1">
              <a:spLocks noChangeArrowheads="1"/>
            </p:cNvSpPr>
            <p:nvPr/>
          </p:nvSpPr>
          <p:spPr bwMode="auto">
            <a:xfrm>
              <a:off x="640" y="1684"/>
              <a:ext cx="103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latin typeface="+mn-lt"/>
                </a:rPr>
                <a:t>Cipher </a:t>
              </a:r>
              <a:r>
                <a:rPr lang="en-US" dirty="0" smtClean="0">
                  <a:latin typeface="+mn-lt"/>
                </a:rPr>
                <a:t>using</a:t>
              </a:r>
              <a:endParaRPr lang="en-US" dirty="0">
                <a:latin typeface="+mn-lt"/>
              </a:endParaRPr>
            </a:p>
            <a:p>
              <a:pPr algn="ctr"/>
              <a:r>
                <a:rPr lang="en-US" dirty="0">
                  <a:latin typeface="+mn-lt"/>
                </a:rPr>
                <a:t>a secret key</a:t>
              </a:r>
              <a:endParaRPr lang="pl-PL" dirty="0">
                <a:latin typeface="+mn-lt"/>
              </a:endParaRPr>
            </a:p>
          </p:txBody>
        </p:sp>
        <p:sp>
          <p:nvSpPr>
            <p:cNvPr id="31752" name="Line 8"/>
            <p:cNvSpPr>
              <a:spLocks noChangeShapeType="1"/>
            </p:cNvSpPr>
            <p:nvPr/>
          </p:nvSpPr>
          <p:spPr bwMode="auto">
            <a:xfrm>
              <a:off x="1152" y="1468"/>
              <a:ext cx="0" cy="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31791" name="Group 47"/>
          <p:cNvGrpSpPr>
            <a:grpSpLocks/>
          </p:cNvGrpSpPr>
          <p:nvPr/>
        </p:nvGrpSpPr>
        <p:grpSpPr bwMode="auto">
          <a:xfrm>
            <a:off x="1828800" y="6003925"/>
            <a:ext cx="5410200" cy="381000"/>
            <a:chOff x="1152" y="3620"/>
            <a:chExt cx="3408" cy="240"/>
          </a:xfrm>
        </p:grpSpPr>
        <p:sp>
          <p:nvSpPr>
            <p:cNvPr id="31777" name="Line 33"/>
            <p:cNvSpPr>
              <a:spLocks noChangeShapeType="1"/>
            </p:cNvSpPr>
            <p:nvPr/>
          </p:nvSpPr>
          <p:spPr bwMode="auto">
            <a:xfrm>
              <a:off x="1152" y="366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78" name="Line 34"/>
            <p:cNvSpPr>
              <a:spLocks noChangeShapeType="1"/>
            </p:cNvSpPr>
            <p:nvPr/>
          </p:nvSpPr>
          <p:spPr bwMode="auto">
            <a:xfrm flipV="1">
              <a:off x="4560" y="366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79" name="Line 35"/>
            <p:cNvSpPr>
              <a:spLocks noChangeShapeType="1"/>
            </p:cNvSpPr>
            <p:nvPr/>
          </p:nvSpPr>
          <p:spPr bwMode="auto">
            <a:xfrm>
              <a:off x="1152" y="3860"/>
              <a:ext cx="3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80" name="Text Box 36"/>
            <p:cNvSpPr txBox="1">
              <a:spLocks noChangeArrowheads="1"/>
            </p:cNvSpPr>
            <p:nvPr/>
          </p:nvSpPr>
          <p:spPr bwMode="auto">
            <a:xfrm>
              <a:off x="2264" y="3620"/>
              <a:ext cx="110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+mn-lt"/>
                </a:rPr>
                <a:t>Ciphered text</a:t>
              </a:r>
              <a:endParaRPr lang="pl-PL">
                <a:latin typeface="+mn-lt"/>
              </a:endParaRPr>
            </a:p>
          </p:txBody>
        </p:sp>
      </p:grpSp>
      <p:grpSp>
        <p:nvGrpSpPr>
          <p:cNvPr id="31789" name="Group 45"/>
          <p:cNvGrpSpPr>
            <a:grpSpLocks/>
          </p:cNvGrpSpPr>
          <p:nvPr/>
        </p:nvGrpSpPr>
        <p:grpSpPr bwMode="auto">
          <a:xfrm>
            <a:off x="685800" y="4981577"/>
            <a:ext cx="2209800" cy="1106488"/>
            <a:chOff x="432" y="2976"/>
            <a:chExt cx="1392" cy="697"/>
          </a:xfrm>
        </p:grpSpPr>
        <p:sp>
          <p:nvSpPr>
            <p:cNvPr id="31768" name="Rectangle 24"/>
            <p:cNvSpPr>
              <a:spLocks noChangeArrowheads="1"/>
            </p:cNvSpPr>
            <p:nvPr/>
          </p:nvSpPr>
          <p:spPr bwMode="auto">
            <a:xfrm>
              <a:off x="432" y="3193"/>
              <a:ext cx="1392" cy="48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69" name="Text Box 25"/>
            <p:cNvSpPr txBox="1">
              <a:spLocks noChangeArrowheads="1"/>
            </p:cNvSpPr>
            <p:nvPr/>
          </p:nvSpPr>
          <p:spPr bwMode="auto">
            <a:xfrm>
              <a:off x="639" y="3192"/>
              <a:ext cx="103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latin typeface="+mn-lt"/>
                </a:rPr>
                <a:t>Cipher </a:t>
              </a:r>
              <a:r>
                <a:rPr lang="en-US" dirty="0" smtClean="0">
                  <a:latin typeface="+mn-lt"/>
                </a:rPr>
                <a:t>using</a:t>
              </a:r>
              <a:endParaRPr lang="en-US" dirty="0">
                <a:latin typeface="+mn-lt"/>
              </a:endParaRPr>
            </a:p>
            <a:p>
              <a:pPr algn="ctr"/>
              <a:r>
                <a:rPr lang="en-US" dirty="0">
                  <a:latin typeface="+mn-lt"/>
                </a:rPr>
                <a:t>a public key</a:t>
              </a:r>
              <a:endParaRPr lang="pl-PL" dirty="0">
                <a:latin typeface="+mn-lt"/>
              </a:endParaRPr>
            </a:p>
          </p:txBody>
        </p:sp>
        <p:sp>
          <p:nvSpPr>
            <p:cNvPr id="31783" name="Line 39"/>
            <p:cNvSpPr>
              <a:spLocks noChangeShapeType="1"/>
            </p:cNvSpPr>
            <p:nvPr/>
          </p:nvSpPr>
          <p:spPr bwMode="auto">
            <a:xfrm>
              <a:off x="1152" y="2976"/>
              <a:ext cx="0" cy="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31788" name="Group 44"/>
          <p:cNvGrpSpPr>
            <a:grpSpLocks/>
          </p:cNvGrpSpPr>
          <p:nvPr/>
        </p:nvGrpSpPr>
        <p:grpSpPr bwMode="auto">
          <a:xfrm>
            <a:off x="6059108" y="2330450"/>
            <a:ext cx="2420041" cy="1114425"/>
            <a:chOff x="3814" y="1468"/>
            <a:chExt cx="1392" cy="702"/>
          </a:xfrm>
        </p:grpSpPr>
        <p:sp>
          <p:nvSpPr>
            <p:cNvPr id="31753" name="Rectangle 9"/>
            <p:cNvSpPr>
              <a:spLocks noChangeArrowheads="1"/>
            </p:cNvSpPr>
            <p:nvPr/>
          </p:nvSpPr>
          <p:spPr bwMode="auto">
            <a:xfrm>
              <a:off x="3814" y="1690"/>
              <a:ext cx="1392" cy="48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55" name="Text Box 11"/>
            <p:cNvSpPr txBox="1">
              <a:spLocks noChangeArrowheads="1"/>
            </p:cNvSpPr>
            <p:nvPr/>
          </p:nvSpPr>
          <p:spPr bwMode="auto">
            <a:xfrm>
              <a:off x="3963" y="1694"/>
              <a:ext cx="114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latin typeface="+mn-lt"/>
                </a:rPr>
                <a:t>Decipher </a:t>
              </a:r>
              <a:r>
                <a:rPr lang="en-US" dirty="0" smtClean="0">
                  <a:latin typeface="+mn-lt"/>
                </a:rPr>
                <a:t>using </a:t>
              </a:r>
              <a:endParaRPr lang="en-US" dirty="0">
                <a:latin typeface="+mn-lt"/>
              </a:endParaRPr>
            </a:p>
            <a:p>
              <a:pPr algn="ctr"/>
              <a:r>
                <a:rPr lang="en-US" dirty="0">
                  <a:latin typeface="+mn-lt"/>
                </a:rPr>
                <a:t>the secret key</a:t>
              </a:r>
              <a:endParaRPr lang="pl-PL" dirty="0">
                <a:latin typeface="+mn-lt"/>
              </a:endParaRPr>
            </a:p>
          </p:txBody>
        </p:sp>
        <p:sp>
          <p:nvSpPr>
            <p:cNvPr id="31784" name="Line 40"/>
            <p:cNvSpPr>
              <a:spLocks noChangeShapeType="1"/>
            </p:cNvSpPr>
            <p:nvPr/>
          </p:nvSpPr>
          <p:spPr bwMode="auto">
            <a:xfrm flipV="1">
              <a:off x="4560" y="1468"/>
              <a:ext cx="0" cy="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31790" name="Group 46"/>
          <p:cNvGrpSpPr>
            <a:grpSpLocks/>
          </p:cNvGrpSpPr>
          <p:nvPr/>
        </p:nvGrpSpPr>
        <p:grpSpPr bwMode="auto">
          <a:xfrm>
            <a:off x="6059488" y="4981575"/>
            <a:ext cx="2419350" cy="1114425"/>
            <a:chOff x="3817" y="2976"/>
            <a:chExt cx="1524" cy="702"/>
          </a:xfrm>
        </p:grpSpPr>
        <p:sp>
          <p:nvSpPr>
            <p:cNvPr id="31772" name="Rectangle 28"/>
            <p:cNvSpPr>
              <a:spLocks noChangeArrowheads="1"/>
            </p:cNvSpPr>
            <p:nvPr/>
          </p:nvSpPr>
          <p:spPr bwMode="auto">
            <a:xfrm>
              <a:off x="3817" y="3198"/>
              <a:ext cx="1524" cy="48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1774" name="Text Box 30"/>
            <p:cNvSpPr txBox="1">
              <a:spLocks noChangeArrowheads="1"/>
            </p:cNvSpPr>
            <p:nvPr/>
          </p:nvSpPr>
          <p:spPr bwMode="auto">
            <a:xfrm>
              <a:off x="3909" y="3202"/>
              <a:ext cx="1256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latin typeface="+mn-lt"/>
                </a:rPr>
                <a:t>Decipher </a:t>
              </a:r>
              <a:r>
                <a:rPr lang="en-US" dirty="0" smtClean="0">
                  <a:latin typeface="+mn-lt"/>
                </a:rPr>
                <a:t>using </a:t>
              </a:r>
              <a:endParaRPr lang="en-US" dirty="0">
                <a:latin typeface="+mn-lt"/>
              </a:endParaRPr>
            </a:p>
            <a:p>
              <a:pPr algn="ctr"/>
              <a:r>
                <a:rPr lang="en-US" dirty="0">
                  <a:latin typeface="+mn-lt"/>
                </a:rPr>
                <a:t>the private key</a:t>
              </a:r>
              <a:endParaRPr lang="pl-PL" dirty="0">
                <a:latin typeface="+mn-lt"/>
              </a:endParaRPr>
            </a:p>
          </p:txBody>
        </p:sp>
        <p:sp>
          <p:nvSpPr>
            <p:cNvPr id="31785" name="Line 41"/>
            <p:cNvSpPr>
              <a:spLocks noChangeShapeType="1"/>
            </p:cNvSpPr>
            <p:nvPr/>
          </p:nvSpPr>
          <p:spPr bwMode="auto">
            <a:xfrm flipV="1">
              <a:off x="4560" y="2976"/>
              <a:ext cx="0" cy="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551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  <p:bldP spid="31748" grpId="0" autoUpdateAnimBg="0"/>
      <p:bldP spid="31764" grpId="0" autoUpdateAnimBg="0"/>
      <p:bldP spid="31766" grpId="0" autoUpdateAnimBg="0"/>
      <p:bldP spid="31754" grpId="0" autoUpdateAnimBg="0"/>
      <p:bldP spid="31773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for Security</a:t>
            </a:r>
            <a:endParaRPr lang="en-US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Steganography (gr. </a:t>
            </a:r>
            <a:r>
              <a:rPr lang="en-US" i="1" dirty="0" smtClean="0"/>
              <a:t>protected writing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is the art and science of writing </a:t>
            </a:r>
            <a:r>
              <a:rPr lang="en-US" dirty="0" smtClean="0">
                <a:solidFill>
                  <a:srgbClr val="309072"/>
                </a:solidFill>
              </a:rPr>
              <a:t>hidden</a:t>
            </a:r>
            <a:r>
              <a:rPr lang="en-US" dirty="0" smtClean="0"/>
              <a:t> messages in such a way that no one, apart from the sender and intended recipient, </a:t>
            </a:r>
            <a:r>
              <a:rPr lang="en-US" dirty="0" smtClean="0">
                <a:solidFill>
                  <a:srgbClr val="309072"/>
                </a:solidFill>
              </a:rPr>
              <a:t>suspects the existence </a:t>
            </a:r>
            <a:r>
              <a:rPr lang="en-US" dirty="0" smtClean="0"/>
              <a:t>of the message</a:t>
            </a:r>
          </a:p>
          <a:p>
            <a:endParaRPr lang="en-US" dirty="0" smtClean="0"/>
          </a:p>
          <a:p>
            <a:r>
              <a:rPr lang="en-US" dirty="0" smtClean="0"/>
              <a:t>The advantage of steganography, over </a:t>
            </a:r>
            <a:r>
              <a:rPr lang="en-US" dirty="0" smtClean="0">
                <a:solidFill>
                  <a:srgbClr val="309072"/>
                </a:solidFill>
              </a:rPr>
              <a:t>cryptography</a:t>
            </a:r>
            <a:r>
              <a:rPr lang="en-US" dirty="0" smtClean="0"/>
              <a:t>, is that messages do not attract attention to themselves.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25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pl-PL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Source coding</a:t>
            </a:r>
            <a:endParaRPr lang="pl-PL" dirty="0"/>
          </a:p>
          <a:p>
            <a:r>
              <a:rPr lang="en-US" dirty="0"/>
              <a:t>Error detecting and error correcting coding</a:t>
            </a:r>
            <a:endParaRPr lang="pl-PL" dirty="0"/>
          </a:p>
          <a:p>
            <a:r>
              <a:rPr lang="en-US" dirty="0"/>
              <a:t>Channel coding</a:t>
            </a:r>
            <a:endParaRPr lang="pl-PL" dirty="0"/>
          </a:p>
          <a:p>
            <a:r>
              <a:rPr lang="en-US" dirty="0"/>
              <a:t>Line coding</a:t>
            </a:r>
            <a:endParaRPr lang="pl-PL" dirty="0"/>
          </a:p>
          <a:p>
            <a:r>
              <a:rPr lang="en-US" dirty="0"/>
              <a:t>Coding for security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522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6064" y="2564904"/>
            <a:ext cx="7412360" cy="1143000"/>
          </a:xfrm>
        </p:spPr>
        <p:txBody>
          <a:bodyPr/>
          <a:lstStyle/>
          <a:p>
            <a:r>
              <a:rPr lang="en-US" sz="4800" b="0" dirty="0"/>
              <a:t>Thank you very much</a:t>
            </a:r>
            <a:br>
              <a:rPr lang="en-US" sz="4800" b="0" dirty="0"/>
            </a:br>
            <a:r>
              <a:rPr lang="en-US" sz="4800" b="0" dirty="0"/>
              <a:t>for your attention</a:t>
            </a:r>
            <a:endParaRPr lang="pl-PL" sz="4800" b="0" dirty="0"/>
          </a:p>
        </p:txBody>
      </p:sp>
    </p:spTree>
    <p:extLst>
      <p:ext uri="{BB962C8B-B14F-4D97-AF65-F5344CB8AC3E}">
        <p14:creationId xmlns:p14="http://schemas.microsoft.com/office/powerpoint/2010/main" val="188950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/>
              <a:t>Morse</a:t>
            </a:r>
            <a:r>
              <a:rPr lang="en-US" sz="2400" dirty="0"/>
              <a:t> Code</a:t>
            </a:r>
            <a:endParaRPr lang="pl-PL" sz="24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12304" y="1752600"/>
            <a:ext cx="2895600" cy="43799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l-PL" dirty="0"/>
              <a:t>A 	</a:t>
            </a:r>
            <a:r>
              <a:rPr lang="pl-PL" dirty="0">
                <a:cs typeface="Tahoma" pitchFamily="34" charset="0"/>
                <a:sym typeface="Symbol" pitchFamily="18" charset="2"/>
              </a:rPr>
              <a:t></a:t>
            </a:r>
            <a:r>
              <a:rPr lang="pl-PL" dirty="0">
                <a:sym typeface="Symbol" pitchFamily="18" charset="2"/>
              </a:rPr>
              <a:t> </a:t>
            </a:r>
            <a:r>
              <a:rPr lang="pl-PL" dirty="0">
                <a:cs typeface="Tahoma" pitchFamily="34" charset="0"/>
              </a:rPr>
              <a:t>—</a:t>
            </a:r>
            <a:endParaRPr lang="pl-PL" dirty="0"/>
          </a:p>
          <a:p>
            <a:pPr>
              <a:buFont typeface="Wingdings" pitchFamily="2" charset="2"/>
              <a:buNone/>
            </a:pPr>
            <a:r>
              <a:rPr lang="pl-PL" dirty="0"/>
              <a:t>B		</a:t>
            </a:r>
            <a:r>
              <a:rPr lang="pl-PL" dirty="0">
                <a:cs typeface="Tahoma" pitchFamily="34" charset="0"/>
              </a:rPr>
              <a:t>—</a:t>
            </a:r>
            <a:r>
              <a:rPr lang="pl-PL" dirty="0"/>
              <a:t> </a:t>
            </a:r>
            <a:r>
              <a:rPr lang="pl-PL" dirty="0">
                <a:cs typeface="Tahoma" pitchFamily="34" charset="0"/>
                <a:sym typeface="Symbol" pitchFamily="18" charset="2"/>
              </a:rPr>
              <a:t></a:t>
            </a:r>
            <a:r>
              <a:rPr lang="pl-PL" dirty="0">
                <a:sym typeface="Symbol" pitchFamily="18" charset="2"/>
              </a:rPr>
              <a:t> </a:t>
            </a:r>
            <a:r>
              <a:rPr lang="pl-PL" dirty="0">
                <a:cs typeface="Tahoma" pitchFamily="34" charset="0"/>
                <a:sym typeface="Symbol" pitchFamily="18" charset="2"/>
              </a:rPr>
              <a:t></a:t>
            </a:r>
            <a:r>
              <a:rPr lang="pl-PL" dirty="0">
                <a:sym typeface="Symbol" pitchFamily="18" charset="2"/>
              </a:rPr>
              <a:t> </a:t>
            </a:r>
            <a:r>
              <a:rPr lang="pl-PL" dirty="0">
                <a:cs typeface="Tahoma" pitchFamily="34" charset="0"/>
                <a:sym typeface="Symbol" pitchFamily="18" charset="2"/>
              </a:rPr>
              <a:t></a:t>
            </a:r>
            <a:r>
              <a:rPr lang="pl-PL" dirty="0">
                <a:sym typeface="Symbol" pitchFamily="18" charset="2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pl-PL" dirty="0">
                <a:sym typeface="Symbol" pitchFamily="18" charset="2"/>
              </a:rPr>
              <a:t>C		</a:t>
            </a:r>
            <a:r>
              <a:rPr lang="pl-PL" dirty="0">
                <a:cs typeface="Tahoma" pitchFamily="34" charset="0"/>
              </a:rPr>
              <a:t>—</a:t>
            </a:r>
            <a:r>
              <a:rPr lang="pl-PL" dirty="0"/>
              <a:t> </a:t>
            </a:r>
            <a:r>
              <a:rPr lang="pl-PL" dirty="0">
                <a:cs typeface="Tahoma" pitchFamily="34" charset="0"/>
                <a:sym typeface="Symbol" pitchFamily="18" charset="2"/>
              </a:rPr>
              <a:t></a:t>
            </a:r>
            <a:r>
              <a:rPr lang="pl-PL" dirty="0">
                <a:sym typeface="Symbol" pitchFamily="18" charset="2"/>
              </a:rPr>
              <a:t> </a:t>
            </a:r>
            <a:r>
              <a:rPr lang="pl-PL" dirty="0">
                <a:cs typeface="Tahoma" pitchFamily="34" charset="0"/>
              </a:rPr>
              <a:t>—</a:t>
            </a:r>
            <a:r>
              <a:rPr lang="pl-PL" dirty="0"/>
              <a:t> </a:t>
            </a:r>
            <a:r>
              <a:rPr lang="pl-PL" dirty="0">
                <a:cs typeface="Tahoma" pitchFamily="34" charset="0"/>
                <a:sym typeface="Symbol" pitchFamily="18" charset="2"/>
              </a:rPr>
              <a:t></a:t>
            </a:r>
            <a:r>
              <a:rPr lang="pl-PL" dirty="0">
                <a:sym typeface="Symbol" pitchFamily="18" charset="2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pl-PL" dirty="0">
                <a:sym typeface="Symbol" pitchFamily="18" charset="2"/>
              </a:rPr>
              <a:t>D		</a:t>
            </a:r>
            <a:r>
              <a:rPr lang="pl-PL" dirty="0">
                <a:cs typeface="Tahoma" pitchFamily="34" charset="0"/>
              </a:rPr>
              <a:t>—</a:t>
            </a:r>
            <a:r>
              <a:rPr lang="pl-PL" dirty="0"/>
              <a:t> </a:t>
            </a:r>
            <a:r>
              <a:rPr lang="pl-PL" dirty="0">
                <a:cs typeface="Tahoma" pitchFamily="34" charset="0"/>
                <a:sym typeface="Symbol" pitchFamily="18" charset="2"/>
              </a:rPr>
              <a:t></a:t>
            </a:r>
            <a:r>
              <a:rPr lang="pl-PL" dirty="0">
                <a:sym typeface="Symbol" pitchFamily="18" charset="2"/>
              </a:rPr>
              <a:t> </a:t>
            </a:r>
            <a:r>
              <a:rPr lang="pl-PL" dirty="0">
                <a:cs typeface="Tahoma" pitchFamily="34" charset="0"/>
                <a:sym typeface="Symbol" pitchFamily="18" charset="2"/>
              </a:rPr>
              <a:t></a:t>
            </a:r>
            <a:endParaRPr lang="pl-PL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pl-PL" dirty="0">
                <a:sym typeface="Symbol" pitchFamily="18" charset="2"/>
              </a:rPr>
              <a:t>E		</a:t>
            </a:r>
            <a:r>
              <a:rPr lang="pl-PL" dirty="0">
                <a:cs typeface="Tahoma" pitchFamily="34" charset="0"/>
                <a:sym typeface="Symbol" pitchFamily="18" charset="2"/>
              </a:rPr>
              <a:t>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505200" y="2019300"/>
            <a:ext cx="533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pl-PL" sz="2800" dirty="0"/>
              <a:t>	Morse</a:t>
            </a:r>
            <a:r>
              <a:rPr lang="en-US" sz="2800" dirty="0"/>
              <a:t> code was </a:t>
            </a:r>
            <a:r>
              <a:rPr lang="pl-PL" sz="2800" dirty="0"/>
              <a:t> </a:t>
            </a:r>
            <a:r>
              <a:rPr lang="en-US" sz="2800" dirty="0"/>
              <a:t>invented by</a:t>
            </a:r>
            <a:r>
              <a:rPr lang="pl-PL" sz="2800" dirty="0"/>
              <a:t> ...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pl-PL" sz="2800" dirty="0"/>
              <a:t>	Alfred </a:t>
            </a:r>
            <a:r>
              <a:rPr lang="pl-PL" sz="2800" dirty="0" err="1"/>
              <a:t>Vail</a:t>
            </a:r>
            <a:r>
              <a:rPr lang="pl-PL" sz="2800" dirty="0"/>
              <a:t/>
            </a:r>
            <a:br>
              <a:rPr lang="pl-PL" sz="2800" dirty="0"/>
            </a:br>
            <a:endParaRPr lang="pl-PL" sz="2800" dirty="0">
              <a:cs typeface="Tahoma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71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  <p:bldP spid="2867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David A. </a:t>
            </a:r>
            <a:r>
              <a:rPr lang="pl-PL" dirty="0" err="1"/>
              <a:t>Huffman</a:t>
            </a:r>
            <a:r>
              <a:rPr lang="pl-PL" dirty="0"/>
              <a:t> </a:t>
            </a:r>
            <a:br>
              <a:rPr lang="pl-PL" dirty="0"/>
            </a:br>
            <a:r>
              <a:rPr lang="pl-PL" dirty="0"/>
              <a:t>(1925 – 1999)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2915816" y="1628775"/>
            <a:ext cx="5770984" cy="4497388"/>
          </a:xfrm>
        </p:spPr>
        <p:txBody>
          <a:bodyPr/>
          <a:lstStyle/>
          <a:p>
            <a:r>
              <a:rPr lang="en-US" dirty="0"/>
              <a:t>In</a:t>
            </a:r>
            <a:r>
              <a:rPr lang="pl-PL" dirty="0"/>
              <a:t> 1952, </a:t>
            </a:r>
            <a:r>
              <a:rPr lang="en-US" dirty="0"/>
              <a:t>as an</a:t>
            </a:r>
            <a:r>
              <a:rPr lang="pl-PL" dirty="0"/>
              <a:t> MIT</a:t>
            </a:r>
            <a:r>
              <a:rPr lang="en-US" dirty="0"/>
              <a:t> student</a:t>
            </a:r>
            <a:r>
              <a:rPr lang="pl-PL" dirty="0"/>
              <a:t>, </a:t>
            </a:r>
            <a:r>
              <a:rPr lang="en-US" dirty="0"/>
              <a:t>in his term project</a:t>
            </a:r>
            <a:r>
              <a:rPr lang="pl-PL" dirty="0"/>
              <a:t>, </a:t>
            </a:r>
            <a:r>
              <a:rPr lang="en-US" dirty="0"/>
              <a:t>he proposed a new coding scheme </a:t>
            </a:r>
            <a:r>
              <a:rPr lang="pl-PL" dirty="0"/>
              <a:t>(</a:t>
            </a:r>
            <a:r>
              <a:rPr lang="en-US" dirty="0"/>
              <a:t>the task was </a:t>
            </a:r>
            <a:br>
              <a:rPr lang="en-US" dirty="0"/>
            </a:br>
            <a:r>
              <a:rPr lang="en-US" dirty="0"/>
              <a:t>to find the most efficient binary representation </a:t>
            </a:r>
            <a:r>
              <a:rPr lang="en-US" dirty="0" smtClean="0"/>
              <a:t>of </a:t>
            </a:r>
            <a:r>
              <a:rPr lang="en-US" dirty="0"/>
              <a:t>symbols</a:t>
            </a:r>
            <a:r>
              <a:rPr lang="pl-PL" dirty="0"/>
              <a:t>)</a:t>
            </a:r>
          </a:p>
          <a:p>
            <a:r>
              <a:rPr lang="pl-PL" dirty="0"/>
              <a:t>H</a:t>
            </a:r>
            <a:r>
              <a:rPr lang="en-US" dirty="0"/>
              <a:t>e worked on the project over several months</a:t>
            </a:r>
            <a:endParaRPr lang="pl-PL" dirty="0"/>
          </a:p>
        </p:txBody>
      </p:sp>
      <p:pic>
        <p:nvPicPr>
          <p:cNvPr id="44037" name="Picture 5" descr="C:\Documents and Settings\jajszcz\My Documents\Wyklady\WprTel04\Huffma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0"/>
            <a:ext cx="2755900" cy="3340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66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Huffman Coding (2)</a:t>
            </a:r>
            <a:endParaRPr lang="en-US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547812" y="1556792"/>
            <a:ext cx="7138987" cy="4497388"/>
          </a:xfrm>
        </p:spPr>
        <p:txBody>
          <a:bodyPr/>
          <a:lstStyle/>
          <a:p>
            <a:r>
              <a:rPr lang="pl-PL" sz="2800" dirty="0" smtClean="0"/>
              <a:t>Basic </a:t>
            </a:r>
            <a:r>
              <a:rPr lang="en-US" sz="2800" dirty="0" smtClean="0"/>
              <a:t>idea:</a:t>
            </a:r>
          </a:p>
          <a:p>
            <a:pPr lvl="1"/>
            <a:r>
              <a:rPr lang="en-US" sz="2400" dirty="0" smtClean="0"/>
              <a:t>assign a shorter code to those characters that occur more frequently</a:t>
            </a:r>
          </a:p>
          <a:p>
            <a:r>
              <a:rPr lang="en-US" sz="2800" dirty="0" smtClean="0"/>
              <a:t>Would this work?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How would you decode the 01 sequence</a:t>
            </a:r>
            <a:r>
              <a:rPr lang="en-US" sz="2800" dirty="0"/>
              <a:t>?</a:t>
            </a:r>
            <a:endParaRPr lang="en-US" sz="2800" dirty="0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032765"/>
              </p:ext>
            </p:extLst>
          </p:nvPr>
        </p:nvGraphicFramePr>
        <p:xfrm>
          <a:off x="2123728" y="3501008"/>
          <a:ext cx="4247103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415701"/>
                <a:gridCol w="1536627"/>
                <a:gridCol w="12947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Symbol</a:t>
                      </a:r>
                      <a:endParaRPr lang="en-US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Frequency</a:t>
                      </a:r>
                      <a:endParaRPr lang="en-US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Code</a:t>
                      </a:r>
                      <a:endParaRPr lang="en-US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A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10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0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B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7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1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C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5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00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D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3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01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5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27585" y="1811932"/>
            <a:ext cx="7859216" cy="4497388"/>
          </a:xfrm>
        </p:spPr>
        <p:txBody>
          <a:bodyPr/>
          <a:lstStyle/>
          <a:p>
            <a:endParaRPr lang="pl-PL" sz="2800" dirty="0" smtClean="0"/>
          </a:p>
          <a:p>
            <a:endParaRPr lang="pl-PL" sz="2800" dirty="0" smtClean="0"/>
          </a:p>
          <a:p>
            <a:endParaRPr lang="pl-PL" sz="2800" dirty="0" smtClean="0"/>
          </a:p>
          <a:p>
            <a:endParaRPr lang="pl-PL" sz="2800" dirty="0" smtClean="0"/>
          </a:p>
          <a:p>
            <a:endParaRPr lang="pl-PL" sz="2800" dirty="0" smtClean="0"/>
          </a:p>
          <a:p>
            <a:r>
              <a:rPr lang="en-US" sz="2800" dirty="0" smtClean="0"/>
              <a:t>No code is the </a:t>
            </a:r>
            <a:r>
              <a:rPr lang="en-US" sz="2800" dirty="0" smtClean="0">
                <a:solidFill>
                  <a:srgbClr val="309072"/>
                </a:solidFill>
              </a:rPr>
              <a:t>prefix</a:t>
            </a:r>
            <a:r>
              <a:rPr lang="en-US" sz="2800" i="1" dirty="0" smtClean="0"/>
              <a:t> </a:t>
            </a:r>
            <a:r>
              <a:rPr lang="en-US" sz="2800" dirty="0" smtClean="0"/>
              <a:t>of another code</a:t>
            </a:r>
            <a:endParaRPr lang="pl-PL" sz="2800" dirty="0" smtClean="0"/>
          </a:p>
          <a:p>
            <a:endParaRPr lang="en-US" sz="1000" i="1" dirty="0" smtClean="0"/>
          </a:p>
          <a:p>
            <a:r>
              <a:rPr lang="en-US" sz="2800" dirty="0" smtClean="0"/>
              <a:t>Decode: 100110 – no ambiguity here</a:t>
            </a:r>
            <a:endParaRPr lang="en-US" sz="28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Huffman Coding</a:t>
            </a:r>
            <a:endParaRPr lang="en-US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550055"/>
              </p:ext>
            </p:extLst>
          </p:nvPr>
        </p:nvGraphicFramePr>
        <p:xfrm>
          <a:off x="1547664" y="1988840"/>
          <a:ext cx="5688632" cy="21234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422158"/>
                <a:gridCol w="1602178"/>
                <a:gridCol w="1440160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Symbol</a:t>
                      </a:r>
                      <a:endParaRPr lang="en-US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Frequency</a:t>
                      </a:r>
                      <a:endParaRPr lang="en-US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Bad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noProof="0" dirty="0" smtClean="0"/>
                        <a:t>Code</a:t>
                      </a:r>
                      <a:endParaRPr lang="en-US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Good Code</a:t>
                      </a:r>
                      <a:endParaRPr lang="en-US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A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10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0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0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B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7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1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10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C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5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00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110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D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3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01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111</a:t>
                      </a:r>
                      <a:endParaRPr lang="en-US" b="1" noProof="0" dirty="0"/>
                    </a:p>
                  </a:txBody>
                  <a:tcPr>
                    <a:solidFill>
                      <a:srgbClr val="FFDA3F"/>
                    </a:solidFill>
                  </a:tcPr>
                </a:tc>
              </a:tr>
            </a:tbl>
          </a:graphicData>
        </a:graphic>
      </p:graphicFrame>
      <p:cxnSp>
        <p:nvCxnSpPr>
          <p:cNvPr id="6" name="Łącznik prosty 5"/>
          <p:cNvCxnSpPr/>
          <p:nvPr/>
        </p:nvCxnSpPr>
        <p:spPr bwMode="auto">
          <a:xfrm>
            <a:off x="4624758" y="2276872"/>
            <a:ext cx="1368152" cy="187220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Łącznik prosty 7"/>
          <p:cNvCxnSpPr/>
          <p:nvPr/>
        </p:nvCxnSpPr>
        <p:spPr bwMode="auto">
          <a:xfrm flipV="1">
            <a:off x="4624758" y="2276872"/>
            <a:ext cx="1368152" cy="187220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96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How to Construct a Huffman Code?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Example</a:t>
            </a:r>
            <a:r>
              <a:rPr lang="pl-PL" sz="2800" dirty="0"/>
              <a:t/>
            </a:r>
            <a:br>
              <a:rPr lang="pl-PL" sz="2800" dirty="0"/>
            </a:b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	Six letters of given probabilities </a:t>
            </a:r>
            <a:br>
              <a:rPr lang="en-US" sz="2800" dirty="0"/>
            </a:br>
            <a:r>
              <a:rPr lang="en-US" sz="2800" dirty="0"/>
              <a:t>of occurrence have to be sent</a:t>
            </a:r>
            <a:endParaRPr lang="pl-PL" sz="2800" dirty="0"/>
          </a:p>
        </p:txBody>
      </p:sp>
      <p:grpSp>
        <p:nvGrpSpPr>
          <p:cNvPr id="17417" name="Group 9"/>
          <p:cNvGrpSpPr>
            <a:grpSpLocks/>
          </p:cNvGrpSpPr>
          <p:nvPr/>
        </p:nvGrpSpPr>
        <p:grpSpPr bwMode="auto">
          <a:xfrm>
            <a:off x="2411760" y="3572052"/>
            <a:ext cx="3124200" cy="2095500"/>
            <a:chOff x="1536" y="2424"/>
            <a:chExt cx="1968" cy="1320"/>
          </a:xfrm>
        </p:grpSpPr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1536" y="2448"/>
              <a:ext cx="1968" cy="129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1622" y="2424"/>
              <a:ext cx="1882" cy="1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Aft>
                  <a:spcPct val="20000"/>
                </a:spcAft>
              </a:pPr>
              <a:r>
                <a:rPr lang="en-US" sz="2800" i="1" dirty="0" smtClean="0"/>
                <a:t>   x</a:t>
              </a:r>
              <a:r>
                <a:rPr lang="en-US" sz="2800" i="1" baseline="-25000" dirty="0" smtClean="0"/>
                <a:t>i</a:t>
              </a:r>
              <a:r>
                <a:rPr lang="en-US" sz="2800" dirty="0"/>
                <a:t>	</a:t>
              </a:r>
              <a:r>
                <a:rPr lang="en-US" sz="2800" dirty="0" smtClean="0"/>
                <a:t>      </a:t>
              </a:r>
              <a:r>
                <a:rPr lang="en-US" sz="2800" i="1" dirty="0" smtClean="0"/>
                <a:t>P</a:t>
              </a:r>
              <a:r>
                <a:rPr lang="pl-PL" sz="2800" i="1" dirty="0" smtClean="0"/>
                <a:t> </a:t>
              </a:r>
              <a:r>
                <a:rPr lang="en-US" sz="2800" dirty="0" smtClean="0"/>
                <a:t>(</a:t>
              </a:r>
              <a:r>
                <a:rPr lang="en-US" sz="2800" i="1" dirty="0" smtClean="0"/>
                <a:t>x</a:t>
              </a:r>
              <a:r>
                <a:rPr lang="en-US" sz="2800" i="1" baseline="-25000" dirty="0" smtClean="0"/>
                <a:t>i</a:t>
              </a:r>
              <a:r>
                <a:rPr lang="en-US" sz="2800" dirty="0" smtClean="0"/>
                <a:t>)</a:t>
              </a:r>
            </a:p>
            <a:p>
              <a:pPr algn="r">
                <a:spcAft>
                  <a:spcPct val="20000"/>
                </a:spcAft>
              </a:pPr>
              <a:r>
                <a:rPr lang="en-US" sz="2800" dirty="0" smtClean="0"/>
                <a:t>A, B	 	 0.3</a:t>
              </a:r>
            </a:p>
            <a:p>
              <a:pPr algn="r">
                <a:spcAft>
                  <a:spcPct val="20000"/>
                </a:spcAft>
              </a:pPr>
              <a:r>
                <a:rPr lang="en-US" sz="2800" dirty="0" smtClean="0"/>
                <a:t>C</a:t>
              </a:r>
              <a:r>
                <a:rPr lang="en-US" sz="2800" dirty="0"/>
                <a:t>		0.13</a:t>
              </a:r>
            </a:p>
            <a:p>
              <a:pPr algn="r">
                <a:spcAft>
                  <a:spcPct val="20000"/>
                </a:spcAft>
              </a:pPr>
              <a:r>
                <a:rPr lang="en-US" sz="2800" dirty="0"/>
                <a:t>D,E,F	0.09</a:t>
              </a:r>
            </a:p>
          </p:txBody>
        </p:sp>
        <p:sp>
          <p:nvSpPr>
            <p:cNvPr id="17415" name="Line 7"/>
            <p:cNvSpPr>
              <a:spLocks noChangeShapeType="1"/>
            </p:cNvSpPr>
            <p:nvPr/>
          </p:nvSpPr>
          <p:spPr bwMode="auto">
            <a:xfrm>
              <a:off x="1536" y="2784"/>
              <a:ext cx="19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16" name="Line 8"/>
            <p:cNvSpPr>
              <a:spLocks noChangeShapeType="1"/>
            </p:cNvSpPr>
            <p:nvPr/>
          </p:nvSpPr>
          <p:spPr bwMode="auto">
            <a:xfrm>
              <a:off x="2496" y="2448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66800" y="5848350"/>
            <a:ext cx="4833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Construct a Huffman code</a:t>
            </a:r>
          </a:p>
        </p:txBody>
      </p:sp>
    </p:spTree>
    <p:extLst>
      <p:ext uri="{BB962C8B-B14F-4D97-AF65-F5344CB8AC3E}">
        <p14:creationId xmlns:p14="http://schemas.microsoft.com/office/powerpoint/2010/main" val="386384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  <p:bldP spid="1741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97" name="Group 65"/>
          <p:cNvGrpSpPr>
            <a:grpSpLocks/>
          </p:cNvGrpSpPr>
          <p:nvPr/>
        </p:nvGrpSpPr>
        <p:grpSpPr bwMode="auto">
          <a:xfrm>
            <a:off x="1279525" y="2162175"/>
            <a:ext cx="1357313" cy="2900363"/>
            <a:chOff x="806" y="1362"/>
            <a:chExt cx="855" cy="1827"/>
          </a:xfrm>
        </p:grpSpPr>
        <p:sp>
          <p:nvSpPr>
            <p:cNvPr id="18435" name="Text Box 3"/>
            <p:cNvSpPr txBox="1">
              <a:spLocks noChangeArrowheads="1"/>
            </p:cNvSpPr>
            <p:nvPr/>
          </p:nvSpPr>
          <p:spPr bwMode="auto">
            <a:xfrm>
              <a:off x="806" y="1362"/>
              <a:ext cx="84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A   0.30</a:t>
              </a:r>
            </a:p>
          </p:txBody>
        </p:sp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806" y="1653"/>
              <a:ext cx="8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B   0.30</a:t>
              </a:r>
            </a:p>
          </p:txBody>
        </p:sp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806" y="1968"/>
              <a:ext cx="8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C   0.13</a:t>
              </a:r>
            </a:p>
          </p:txBody>
        </p:sp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>
              <a:off x="806" y="2277"/>
              <a:ext cx="8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D   0.09</a:t>
              </a:r>
            </a:p>
          </p:txBody>
        </p:sp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806" y="2592"/>
              <a:ext cx="8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E   0.09</a:t>
              </a:r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806" y="2901"/>
              <a:ext cx="8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F   0.09</a:t>
              </a:r>
            </a:p>
          </p:txBody>
        </p:sp>
      </p:grpSp>
      <p:grpSp>
        <p:nvGrpSpPr>
          <p:cNvPr id="18498" name="Group 66"/>
          <p:cNvGrpSpPr>
            <a:grpSpLocks/>
          </p:cNvGrpSpPr>
          <p:nvPr/>
        </p:nvGrpSpPr>
        <p:grpSpPr bwMode="auto">
          <a:xfrm>
            <a:off x="2819400" y="2209800"/>
            <a:ext cx="2368550" cy="2819400"/>
            <a:chOff x="1776" y="1392"/>
            <a:chExt cx="1492" cy="1776"/>
          </a:xfrm>
        </p:grpSpPr>
        <p:grpSp>
          <p:nvGrpSpPr>
            <p:cNvPr id="18452" name="Group 20"/>
            <p:cNvGrpSpPr>
              <a:grpSpLocks/>
            </p:cNvGrpSpPr>
            <p:nvPr/>
          </p:nvGrpSpPr>
          <p:grpSpPr bwMode="auto">
            <a:xfrm>
              <a:off x="1776" y="1536"/>
              <a:ext cx="864" cy="288"/>
              <a:chOff x="1776" y="1536"/>
              <a:chExt cx="864" cy="288"/>
            </a:xfrm>
          </p:grpSpPr>
          <p:grpSp>
            <p:nvGrpSpPr>
              <p:cNvPr id="18445" name="Group 13"/>
              <p:cNvGrpSpPr>
                <a:grpSpLocks/>
              </p:cNvGrpSpPr>
              <p:nvPr/>
            </p:nvGrpSpPr>
            <p:grpSpPr bwMode="auto">
              <a:xfrm>
                <a:off x="1776" y="1536"/>
                <a:ext cx="624" cy="288"/>
                <a:chOff x="1776" y="1536"/>
                <a:chExt cx="624" cy="288"/>
              </a:xfrm>
            </p:grpSpPr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auto">
                <a:xfrm>
                  <a:off x="1776" y="1536"/>
                  <a:ext cx="62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auto">
                <a:xfrm>
                  <a:off x="1776" y="1824"/>
                  <a:ext cx="62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auto">
                <a:xfrm>
                  <a:off x="2400" y="15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18451" name="Line 19"/>
              <p:cNvSpPr>
                <a:spLocks noChangeShapeType="1"/>
              </p:cNvSpPr>
              <p:nvPr/>
            </p:nvSpPr>
            <p:spPr bwMode="auto">
              <a:xfrm>
                <a:off x="2400" y="168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8453" name="Group 21"/>
            <p:cNvGrpSpPr>
              <a:grpSpLocks/>
            </p:cNvGrpSpPr>
            <p:nvPr/>
          </p:nvGrpSpPr>
          <p:grpSpPr bwMode="auto">
            <a:xfrm>
              <a:off x="1776" y="2112"/>
              <a:ext cx="864" cy="288"/>
              <a:chOff x="1776" y="1536"/>
              <a:chExt cx="864" cy="288"/>
            </a:xfrm>
          </p:grpSpPr>
          <p:grpSp>
            <p:nvGrpSpPr>
              <p:cNvPr id="18454" name="Group 22"/>
              <p:cNvGrpSpPr>
                <a:grpSpLocks/>
              </p:cNvGrpSpPr>
              <p:nvPr/>
            </p:nvGrpSpPr>
            <p:grpSpPr bwMode="auto">
              <a:xfrm>
                <a:off x="1776" y="1536"/>
                <a:ext cx="624" cy="288"/>
                <a:chOff x="1776" y="1536"/>
                <a:chExt cx="624" cy="288"/>
              </a:xfrm>
            </p:grpSpPr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auto">
                <a:xfrm>
                  <a:off x="1776" y="1536"/>
                  <a:ext cx="62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auto">
                <a:xfrm>
                  <a:off x="1776" y="1824"/>
                  <a:ext cx="62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auto">
                <a:xfrm>
                  <a:off x="2400" y="15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18458" name="Line 26"/>
              <p:cNvSpPr>
                <a:spLocks noChangeShapeType="1"/>
              </p:cNvSpPr>
              <p:nvPr/>
            </p:nvSpPr>
            <p:spPr bwMode="auto">
              <a:xfrm>
                <a:off x="2400" y="168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8459" name="Group 27"/>
            <p:cNvGrpSpPr>
              <a:grpSpLocks/>
            </p:cNvGrpSpPr>
            <p:nvPr/>
          </p:nvGrpSpPr>
          <p:grpSpPr bwMode="auto">
            <a:xfrm>
              <a:off x="1776" y="2736"/>
              <a:ext cx="864" cy="288"/>
              <a:chOff x="1776" y="1536"/>
              <a:chExt cx="864" cy="288"/>
            </a:xfrm>
          </p:grpSpPr>
          <p:grpSp>
            <p:nvGrpSpPr>
              <p:cNvPr id="18460" name="Group 28"/>
              <p:cNvGrpSpPr>
                <a:grpSpLocks/>
              </p:cNvGrpSpPr>
              <p:nvPr/>
            </p:nvGrpSpPr>
            <p:grpSpPr bwMode="auto">
              <a:xfrm>
                <a:off x="1776" y="1536"/>
                <a:ext cx="624" cy="288"/>
                <a:chOff x="1776" y="1536"/>
                <a:chExt cx="624" cy="288"/>
              </a:xfrm>
            </p:grpSpPr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auto">
                <a:xfrm>
                  <a:off x="1776" y="1536"/>
                  <a:ext cx="62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auto">
                <a:xfrm>
                  <a:off x="1776" y="1824"/>
                  <a:ext cx="62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auto">
                <a:xfrm>
                  <a:off x="2400" y="1536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18464" name="Line 32"/>
              <p:cNvSpPr>
                <a:spLocks noChangeShapeType="1"/>
              </p:cNvSpPr>
              <p:nvPr/>
            </p:nvSpPr>
            <p:spPr bwMode="auto">
              <a:xfrm>
                <a:off x="2400" y="168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8465" name="Text Box 33"/>
            <p:cNvSpPr txBox="1">
              <a:spLocks noChangeArrowheads="1"/>
            </p:cNvSpPr>
            <p:nvPr/>
          </p:nvSpPr>
          <p:spPr bwMode="auto">
            <a:xfrm>
              <a:off x="2726" y="1509"/>
              <a:ext cx="4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0.6</a:t>
              </a:r>
            </a:p>
          </p:txBody>
        </p:sp>
        <p:sp>
          <p:nvSpPr>
            <p:cNvPr id="18466" name="Text Box 34"/>
            <p:cNvSpPr txBox="1">
              <a:spLocks noChangeArrowheads="1"/>
            </p:cNvSpPr>
            <p:nvPr/>
          </p:nvSpPr>
          <p:spPr bwMode="auto">
            <a:xfrm>
              <a:off x="2722" y="2085"/>
              <a:ext cx="5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0.22</a:t>
              </a:r>
            </a:p>
          </p:txBody>
        </p:sp>
        <p:sp>
          <p:nvSpPr>
            <p:cNvPr id="18467" name="Text Box 35"/>
            <p:cNvSpPr txBox="1">
              <a:spLocks noChangeArrowheads="1"/>
            </p:cNvSpPr>
            <p:nvPr/>
          </p:nvSpPr>
          <p:spPr bwMode="auto">
            <a:xfrm>
              <a:off x="2726" y="2736"/>
              <a:ext cx="5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0.18</a:t>
              </a:r>
            </a:p>
          </p:txBody>
        </p:sp>
        <p:sp>
          <p:nvSpPr>
            <p:cNvPr id="18481" name="Text Box 49"/>
            <p:cNvSpPr txBox="1">
              <a:spLocks noChangeArrowheads="1"/>
            </p:cNvSpPr>
            <p:nvPr/>
          </p:nvSpPr>
          <p:spPr bwMode="auto">
            <a:xfrm>
              <a:off x="2402" y="1392"/>
              <a:ext cx="24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309072"/>
                  </a:solidFill>
                </a:rPr>
                <a:t>1</a:t>
              </a:r>
              <a:endParaRPr lang="en-US" sz="2400" dirty="0">
                <a:solidFill>
                  <a:srgbClr val="309072"/>
                </a:solidFill>
              </a:endParaRPr>
            </a:p>
          </p:txBody>
        </p:sp>
        <p:sp>
          <p:nvSpPr>
            <p:cNvPr id="18482" name="Text Box 50"/>
            <p:cNvSpPr txBox="1">
              <a:spLocks noChangeArrowheads="1"/>
            </p:cNvSpPr>
            <p:nvPr/>
          </p:nvSpPr>
          <p:spPr bwMode="auto">
            <a:xfrm>
              <a:off x="2410" y="1680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309072"/>
                  </a:solidFill>
                </a:rPr>
                <a:t>0</a:t>
              </a:r>
              <a:endParaRPr lang="en-US" sz="2400" dirty="0">
                <a:solidFill>
                  <a:srgbClr val="309072"/>
                </a:solidFill>
              </a:endParaRPr>
            </a:p>
          </p:txBody>
        </p:sp>
        <p:sp>
          <p:nvSpPr>
            <p:cNvPr id="18483" name="Text Box 51"/>
            <p:cNvSpPr txBox="1">
              <a:spLocks noChangeArrowheads="1"/>
            </p:cNvSpPr>
            <p:nvPr/>
          </p:nvSpPr>
          <p:spPr bwMode="auto">
            <a:xfrm>
              <a:off x="2402" y="196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309072"/>
                  </a:solidFill>
                </a:rPr>
                <a:t>1</a:t>
              </a:r>
            </a:p>
          </p:txBody>
        </p:sp>
        <p:sp>
          <p:nvSpPr>
            <p:cNvPr id="18484" name="Text Box 52"/>
            <p:cNvSpPr txBox="1">
              <a:spLocks noChangeArrowheads="1"/>
            </p:cNvSpPr>
            <p:nvPr/>
          </p:nvSpPr>
          <p:spPr bwMode="auto">
            <a:xfrm>
              <a:off x="2410" y="2256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309072"/>
                  </a:solidFill>
                </a:rPr>
                <a:t>0</a:t>
              </a:r>
            </a:p>
          </p:txBody>
        </p:sp>
        <p:sp>
          <p:nvSpPr>
            <p:cNvPr id="18485" name="Text Box 53"/>
            <p:cNvSpPr txBox="1">
              <a:spLocks noChangeArrowheads="1"/>
            </p:cNvSpPr>
            <p:nvPr/>
          </p:nvSpPr>
          <p:spPr bwMode="auto">
            <a:xfrm>
              <a:off x="2394" y="2592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309072"/>
                  </a:solidFill>
                </a:rPr>
                <a:t>1</a:t>
              </a:r>
            </a:p>
          </p:txBody>
        </p:sp>
        <p:sp>
          <p:nvSpPr>
            <p:cNvPr id="18486" name="Text Box 54"/>
            <p:cNvSpPr txBox="1">
              <a:spLocks noChangeArrowheads="1"/>
            </p:cNvSpPr>
            <p:nvPr/>
          </p:nvSpPr>
          <p:spPr bwMode="auto">
            <a:xfrm>
              <a:off x="2402" y="2880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309072"/>
                  </a:solidFill>
                </a:rPr>
                <a:t>0</a:t>
              </a:r>
            </a:p>
          </p:txBody>
        </p:sp>
      </p:grpSp>
      <p:grpSp>
        <p:nvGrpSpPr>
          <p:cNvPr id="18499" name="Group 67"/>
          <p:cNvGrpSpPr>
            <a:grpSpLocks/>
          </p:cNvGrpSpPr>
          <p:nvPr/>
        </p:nvGrpSpPr>
        <p:grpSpPr bwMode="auto">
          <a:xfrm>
            <a:off x="5257800" y="3352800"/>
            <a:ext cx="1657350" cy="1371600"/>
            <a:chOff x="3312" y="2112"/>
            <a:chExt cx="1044" cy="864"/>
          </a:xfrm>
        </p:grpSpPr>
        <p:sp>
          <p:nvSpPr>
            <p:cNvPr id="18469" name="Line 37"/>
            <p:cNvSpPr>
              <a:spLocks noChangeShapeType="1"/>
            </p:cNvSpPr>
            <p:nvPr/>
          </p:nvSpPr>
          <p:spPr bwMode="auto">
            <a:xfrm>
              <a:off x="3312" y="2256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70" name="Line 38"/>
            <p:cNvSpPr>
              <a:spLocks noChangeShapeType="1"/>
            </p:cNvSpPr>
            <p:nvPr/>
          </p:nvSpPr>
          <p:spPr bwMode="auto">
            <a:xfrm>
              <a:off x="3312" y="2880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71" name="Line 39"/>
            <p:cNvSpPr>
              <a:spLocks noChangeShapeType="1"/>
            </p:cNvSpPr>
            <p:nvPr/>
          </p:nvSpPr>
          <p:spPr bwMode="auto">
            <a:xfrm>
              <a:off x="3648" y="2256"/>
              <a:ext cx="0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72" name="Line 40"/>
            <p:cNvSpPr>
              <a:spLocks noChangeShapeType="1"/>
            </p:cNvSpPr>
            <p:nvPr/>
          </p:nvSpPr>
          <p:spPr bwMode="auto">
            <a:xfrm>
              <a:off x="3648" y="2544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73" name="Text Box 41"/>
            <p:cNvSpPr txBox="1">
              <a:spLocks noChangeArrowheads="1"/>
            </p:cNvSpPr>
            <p:nvPr/>
          </p:nvSpPr>
          <p:spPr bwMode="auto">
            <a:xfrm>
              <a:off x="3936" y="2400"/>
              <a:ext cx="4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0.4</a:t>
              </a:r>
            </a:p>
          </p:txBody>
        </p:sp>
        <p:sp>
          <p:nvSpPr>
            <p:cNvPr id="18487" name="Text Box 55"/>
            <p:cNvSpPr txBox="1">
              <a:spLocks noChangeArrowheads="1"/>
            </p:cNvSpPr>
            <p:nvPr/>
          </p:nvSpPr>
          <p:spPr bwMode="auto">
            <a:xfrm>
              <a:off x="3696" y="2112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09072"/>
                  </a:solidFill>
                </a:rPr>
                <a:t>1</a:t>
              </a:r>
            </a:p>
          </p:txBody>
        </p:sp>
        <p:sp>
          <p:nvSpPr>
            <p:cNvPr id="18488" name="Text Box 56"/>
            <p:cNvSpPr txBox="1">
              <a:spLocks noChangeArrowheads="1"/>
            </p:cNvSpPr>
            <p:nvPr/>
          </p:nvSpPr>
          <p:spPr bwMode="auto">
            <a:xfrm>
              <a:off x="3696" y="268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309072"/>
                  </a:solidFill>
                </a:rPr>
                <a:t>0</a:t>
              </a:r>
            </a:p>
          </p:txBody>
        </p:sp>
      </p:grpSp>
      <p:grpSp>
        <p:nvGrpSpPr>
          <p:cNvPr id="18500" name="Group 68"/>
          <p:cNvGrpSpPr>
            <a:grpSpLocks/>
          </p:cNvGrpSpPr>
          <p:nvPr/>
        </p:nvGrpSpPr>
        <p:grpSpPr bwMode="auto">
          <a:xfrm>
            <a:off x="5029200" y="2514600"/>
            <a:ext cx="3505200" cy="1676400"/>
            <a:chOff x="3168" y="1584"/>
            <a:chExt cx="2208" cy="1056"/>
          </a:xfrm>
        </p:grpSpPr>
        <p:sp>
          <p:nvSpPr>
            <p:cNvPr id="18475" name="Line 43"/>
            <p:cNvSpPr>
              <a:spLocks noChangeShapeType="1"/>
            </p:cNvSpPr>
            <p:nvPr/>
          </p:nvSpPr>
          <p:spPr bwMode="auto">
            <a:xfrm>
              <a:off x="4416" y="2544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76" name="Line 44"/>
            <p:cNvSpPr>
              <a:spLocks noChangeShapeType="1"/>
            </p:cNvSpPr>
            <p:nvPr/>
          </p:nvSpPr>
          <p:spPr bwMode="auto">
            <a:xfrm>
              <a:off x="3168" y="1680"/>
              <a:ext cx="14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77" name="Line 45"/>
            <p:cNvSpPr>
              <a:spLocks noChangeShapeType="1"/>
            </p:cNvSpPr>
            <p:nvPr/>
          </p:nvSpPr>
          <p:spPr bwMode="auto">
            <a:xfrm>
              <a:off x="4656" y="1680"/>
              <a:ext cx="0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78" name="Line 46"/>
            <p:cNvSpPr>
              <a:spLocks noChangeShapeType="1"/>
            </p:cNvSpPr>
            <p:nvPr/>
          </p:nvSpPr>
          <p:spPr bwMode="auto">
            <a:xfrm>
              <a:off x="4656" y="211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79" name="Text Box 47"/>
            <p:cNvSpPr txBox="1">
              <a:spLocks noChangeArrowheads="1"/>
            </p:cNvSpPr>
            <p:nvPr/>
          </p:nvSpPr>
          <p:spPr bwMode="auto">
            <a:xfrm>
              <a:off x="4886" y="1968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  <p:sp>
          <p:nvSpPr>
            <p:cNvPr id="18480" name="Line 48"/>
            <p:cNvSpPr>
              <a:spLocks noChangeShapeType="1"/>
            </p:cNvSpPr>
            <p:nvPr/>
          </p:nvSpPr>
          <p:spPr bwMode="auto">
            <a:xfrm>
              <a:off x="5136" y="211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89" name="Text Box 57"/>
            <p:cNvSpPr txBox="1">
              <a:spLocks noChangeArrowheads="1"/>
            </p:cNvSpPr>
            <p:nvPr/>
          </p:nvSpPr>
          <p:spPr bwMode="auto">
            <a:xfrm>
              <a:off x="4704" y="1584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09072"/>
                  </a:solidFill>
                </a:rPr>
                <a:t>1</a:t>
              </a:r>
            </a:p>
          </p:txBody>
        </p:sp>
        <p:sp>
          <p:nvSpPr>
            <p:cNvPr id="18490" name="Text Box 58"/>
            <p:cNvSpPr txBox="1">
              <a:spLocks noChangeArrowheads="1"/>
            </p:cNvSpPr>
            <p:nvPr/>
          </p:nvSpPr>
          <p:spPr bwMode="auto">
            <a:xfrm>
              <a:off x="4704" y="2352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309072"/>
                  </a:solidFill>
                </a:rPr>
                <a:t>0</a:t>
              </a:r>
            </a:p>
          </p:txBody>
        </p:sp>
      </p:grpSp>
      <p:grpSp>
        <p:nvGrpSpPr>
          <p:cNvPr id="18501" name="Group 69"/>
          <p:cNvGrpSpPr>
            <a:grpSpLocks/>
          </p:cNvGrpSpPr>
          <p:nvPr/>
        </p:nvGrpSpPr>
        <p:grpSpPr bwMode="auto">
          <a:xfrm>
            <a:off x="457200" y="2162175"/>
            <a:ext cx="765175" cy="2895600"/>
            <a:chOff x="288" y="1362"/>
            <a:chExt cx="482" cy="1824"/>
          </a:xfrm>
        </p:grpSpPr>
        <p:sp>
          <p:nvSpPr>
            <p:cNvPr id="18491" name="Text Box 59"/>
            <p:cNvSpPr txBox="1">
              <a:spLocks noChangeArrowheads="1"/>
            </p:cNvSpPr>
            <p:nvPr/>
          </p:nvSpPr>
          <p:spPr bwMode="auto">
            <a:xfrm>
              <a:off x="410" y="1362"/>
              <a:ext cx="3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rgbClr val="309072"/>
                  </a:solidFill>
                </a:rPr>
                <a:t>11</a:t>
              </a:r>
            </a:p>
          </p:txBody>
        </p:sp>
        <p:sp>
          <p:nvSpPr>
            <p:cNvPr id="18492" name="Text Box 60"/>
            <p:cNvSpPr txBox="1">
              <a:spLocks noChangeArrowheads="1"/>
            </p:cNvSpPr>
            <p:nvPr/>
          </p:nvSpPr>
          <p:spPr bwMode="auto">
            <a:xfrm>
              <a:off x="410" y="1653"/>
              <a:ext cx="3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2400">
                  <a:solidFill>
                    <a:srgbClr val="309072"/>
                  </a:solidFill>
                </a:rPr>
                <a:t>10</a:t>
              </a:r>
            </a:p>
          </p:txBody>
        </p:sp>
        <p:sp>
          <p:nvSpPr>
            <p:cNvPr id="18493" name="Text Box 61"/>
            <p:cNvSpPr txBox="1">
              <a:spLocks noChangeArrowheads="1"/>
            </p:cNvSpPr>
            <p:nvPr/>
          </p:nvSpPr>
          <p:spPr bwMode="auto">
            <a:xfrm>
              <a:off x="288" y="1965"/>
              <a:ext cx="4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2400">
                  <a:solidFill>
                    <a:srgbClr val="309072"/>
                  </a:solidFill>
                </a:rPr>
                <a:t>011</a:t>
              </a:r>
            </a:p>
          </p:txBody>
        </p:sp>
        <p:sp>
          <p:nvSpPr>
            <p:cNvPr id="18494" name="Text Box 62"/>
            <p:cNvSpPr txBox="1">
              <a:spLocks noChangeArrowheads="1"/>
            </p:cNvSpPr>
            <p:nvPr/>
          </p:nvSpPr>
          <p:spPr bwMode="auto">
            <a:xfrm>
              <a:off x="288" y="2274"/>
              <a:ext cx="4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2400">
                  <a:solidFill>
                    <a:srgbClr val="309072"/>
                  </a:solidFill>
                </a:rPr>
                <a:t>010</a:t>
              </a:r>
            </a:p>
          </p:txBody>
        </p:sp>
        <p:sp>
          <p:nvSpPr>
            <p:cNvPr id="18495" name="Text Box 63"/>
            <p:cNvSpPr txBox="1">
              <a:spLocks noChangeArrowheads="1"/>
            </p:cNvSpPr>
            <p:nvPr/>
          </p:nvSpPr>
          <p:spPr bwMode="auto">
            <a:xfrm>
              <a:off x="288" y="2589"/>
              <a:ext cx="4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2400">
                  <a:solidFill>
                    <a:srgbClr val="309072"/>
                  </a:solidFill>
                </a:rPr>
                <a:t>001</a:t>
              </a:r>
            </a:p>
          </p:txBody>
        </p:sp>
        <p:sp>
          <p:nvSpPr>
            <p:cNvPr id="18496" name="Text Box 64"/>
            <p:cNvSpPr txBox="1">
              <a:spLocks noChangeArrowheads="1"/>
            </p:cNvSpPr>
            <p:nvPr/>
          </p:nvSpPr>
          <p:spPr bwMode="auto">
            <a:xfrm>
              <a:off x="288" y="2898"/>
              <a:ext cx="4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2400">
                  <a:solidFill>
                    <a:srgbClr val="309072"/>
                  </a:solidFill>
                </a:rPr>
                <a:t>000</a:t>
              </a:r>
            </a:p>
          </p:txBody>
        </p:sp>
      </p:grpSp>
      <p:sp>
        <p:nvSpPr>
          <p:cNvPr id="18502" name="Rectangle 7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Huffman Codes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8204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1351</Words>
  <Application>Microsoft Office PowerPoint</Application>
  <PresentationFormat>Pokaz na ekranie (4:3)</PresentationFormat>
  <Paragraphs>400</Paragraphs>
  <Slides>38</Slides>
  <Notes>5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38</vt:i4>
      </vt:variant>
    </vt:vector>
  </HeadingPairs>
  <TitlesOfParts>
    <vt:vector size="40" baseType="lpstr">
      <vt:lpstr>Projekt domyślny</vt:lpstr>
      <vt:lpstr>Równanie</vt:lpstr>
      <vt:lpstr>Signal Coding</vt:lpstr>
      <vt:lpstr>Outline</vt:lpstr>
      <vt:lpstr>Binary Codes</vt:lpstr>
      <vt:lpstr>Morse Code</vt:lpstr>
      <vt:lpstr>David A. Huffman  (1925 – 1999)</vt:lpstr>
      <vt:lpstr>Huffman Coding (2)</vt:lpstr>
      <vt:lpstr>Huffman Coding</vt:lpstr>
      <vt:lpstr>How to Construct a Huffman Code?</vt:lpstr>
      <vt:lpstr>Huffman Codes</vt:lpstr>
      <vt:lpstr>Image Coding Standards</vt:lpstr>
      <vt:lpstr>MPEG-1: ISO and IEC Standards</vt:lpstr>
      <vt:lpstr>MPEG-1; IS 11172-3</vt:lpstr>
      <vt:lpstr>Other Sound Coding Techniques</vt:lpstr>
      <vt:lpstr>Error Detecting  and Error Correcting Coding</vt:lpstr>
      <vt:lpstr>Parity Control</vt:lpstr>
      <vt:lpstr>CRC: Checksum Generation</vt:lpstr>
      <vt:lpstr>CRC: Sender Example</vt:lpstr>
      <vt:lpstr>CRC: Checksum Generation</vt:lpstr>
      <vt:lpstr>CRC: Receiver Example</vt:lpstr>
      <vt:lpstr>Effectiveness of 16-bit Long Checksum</vt:lpstr>
      <vt:lpstr>Error Correcting Coding Repetition Code</vt:lpstr>
      <vt:lpstr>Error Correcting Coding  Example of a Simple Coding System</vt:lpstr>
      <vt:lpstr>Forward Error Control  (Channel Coding)</vt:lpstr>
      <vt:lpstr>Example of a Block Code Reed-Solomon Codes</vt:lpstr>
      <vt:lpstr>Reed-Solomon Codes (2)</vt:lpstr>
      <vt:lpstr>Reed-Solomon Codes (3)</vt:lpstr>
      <vt:lpstr>Andrzej Głowacki.  Archetypture:  Aesthetics  of QR Codes</vt:lpstr>
      <vt:lpstr>Prezentacja programu PowerPoint</vt:lpstr>
      <vt:lpstr>Example of a Convolutional Coder (1/2)</vt:lpstr>
      <vt:lpstr>Turbocodes</vt:lpstr>
      <vt:lpstr>Turbocodes Coding and Decoding</vt:lpstr>
      <vt:lpstr>Line Codes: Expected Features</vt:lpstr>
      <vt:lpstr>Line Codes</vt:lpstr>
      <vt:lpstr>Coding for Security</vt:lpstr>
      <vt:lpstr>Cryptography</vt:lpstr>
      <vt:lpstr>Coding for Security</vt:lpstr>
      <vt:lpstr>Conclusion</vt:lpstr>
      <vt:lpstr>Thank you very much for your attention</vt:lpstr>
    </vt:vector>
  </TitlesOfParts>
  <Company>AGH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Signal Coding</dc:title>
  <dc:creator>Andrzej Jajszczyk</dc:creator>
  <cp:lastModifiedBy>Andrzej Jajszczyk</cp:lastModifiedBy>
  <cp:revision>142</cp:revision>
  <dcterms:created xsi:type="dcterms:W3CDTF">2007-09-26T12:45:04Z</dcterms:created>
  <dcterms:modified xsi:type="dcterms:W3CDTF">2020-11-15T07:53:33Z</dcterms:modified>
</cp:coreProperties>
</file>