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handoutMasterIdLst>
    <p:handoutMasterId r:id="rId47"/>
  </p:handoutMasterIdLst>
  <p:sldIdLst>
    <p:sldId id="256" r:id="rId2"/>
    <p:sldId id="264" r:id="rId3"/>
    <p:sldId id="267" r:id="rId4"/>
    <p:sldId id="269" r:id="rId5"/>
    <p:sldId id="270" r:id="rId6"/>
    <p:sldId id="308" r:id="rId7"/>
    <p:sldId id="272" r:id="rId8"/>
    <p:sldId id="273" r:id="rId9"/>
    <p:sldId id="274" r:id="rId10"/>
    <p:sldId id="275" r:id="rId11"/>
    <p:sldId id="277" r:id="rId12"/>
    <p:sldId id="278" r:id="rId13"/>
    <p:sldId id="279" r:id="rId14"/>
    <p:sldId id="310" r:id="rId15"/>
    <p:sldId id="280" r:id="rId16"/>
    <p:sldId id="309" r:id="rId17"/>
    <p:sldId id="281" r:id="rId18"/>
    <p:sldId id="282" r:id="rId19"/>
    <p:sldId id="283" r:id="rId20"/>
    <p:sldId id="284" r:id="rId21"/>
    <p:sldId id="285" r:id="rId22"/>
    <p:sldId id="286" r:id="rId23"/>
    <p:sldId id="287" r:id="rId24"/>
    <p:sldId id="288" r:id="rId25"/>
    <p:sldId id="289" r:id="rId26"/>
    <p:sldId id="290" r:id="rId27"/>
    <p:sldId id="291" r:id="rId28"/>
    <p:sldId id="292" r:id="rId29"/>
    <p:sldId id="293" r:id="rId30"/>
    <p:sldId id="294" r:id="rId31"/>
    <p:sldId id="295" r:id="rId32"/>
    <p:sldId id="296" r:id="rId33"/>
    <p:sldId id="297" r:id="rId34"/>
    <p:sldId id="298" r:id="rId35"/>
    <p:sldId id="299" r:id="rId36"/>
    <p:sldId id="300" r:id="rId37"/>
    <p:sldId id="301" r:id="rId38"/>
    <p:sldId id="302" r:id="rId39"/>
    <p:sldId id="303" r:id="rId40"/>
    <p:sldId id="305" r:id="rId41"/>
    <p:sldId id="306" r:id="rId42"/>
    <p:sldId id="304" r:id="rId43"/>
    <p:sldId id="307" r:id="rId44"/>
    <p:sldId id="271" r:id="rId45"/>
  </p:sldIdLst>
  <p:sldSz cx="9144000" cy="6858000" type="screen4x3"/>
  <p:notesSz cx="7104063" cy="10234613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1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2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427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</a:defRPr>
            </a:lvl1pPr>
          </a:lstStyle>
          <a:p>
            <a:endParaRPr lang="en-GB" altLang="pl-PL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3992" y="0"/>
            <a:ext cx="3078427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</a:defRPr>
            </a:lvl1pPr>
          </a:lstStyle>
          <a:p>
            <a:endParaRPr lang="en-GB" altLang="pl-PL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106"/>
            <a:ext cx="3078427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</a:defRPr>
            </a:lvl1pPr>
          </a:lstStyle>
          <a:p>
            <a:endParaRPr lang="en-GB" altLang="pl-PL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3992" y="9721106"/>
            <a:ext cx="3078427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</a:defRPr>
            </a:lvl1pPr>
          </a:lstStyle>
          <a:p>
            <a:fld id="{8F7400BA-E980-49BF-B2C1-D28F056BCD96}" type="slidenum">
              <a:rPr lang="en-GB" altLang="pl-PL"/>
              <a:pPr/>
              <a:t>‹#›</a:t>
            </a:fld>
            <a:endParaRPr lang="en-GB" altLang="pl-PL"/>
          </a:p>
        </p:txBody>
      </p:sp>
    </p:spTree>
    <p:extLst>
      <p:ext uri="{BB962C8B-B14F-4D97-AF65-F5344CB8AC3E}">
        <p14:creationId xmlns:p14="http://schemas.microsoft.com/office/powerpoint/2010/main" val="30447447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427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</a:defRPr>
            </a:lvl1pPr>
          </a:lstStyle>
          <a:p>
            <a:endParaRPr lang="en-GB" altLang="pl-PL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3992" y="0"/>
            <a:ext cx="3078427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</a:defRPr>
            </a:lvl1pPr>
          </a:lstStyle>
          <a:p>
            <a:endParaRPr lang="en-GB" altLang="pl-PL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5363" y="768350"/>
            <a:ext cx="5113337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407" y="4861441"/>
            <a:ext cx="5683250" cy="4605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pl-PL" smtClean="0"/>
              <a:t>Kliknij, aby edytować style wzorca tekstu</a:t>
            </a:r>
          </a:p>
          <a:p>
            <a:pPr lvl="1"/>
            <a:r>
              <a:rPr lang="en-GB" altLang="pl-PL" smtClean="0"/>
              <a:t>Drugi poziom</a:t>
            </a:r>
          </a:p>
          <a:p>
            <a:pPr lvl="2"/>
            <a:r>
              <a:rPr lang="en-GB" altLang="pl-PL" smtClean="0"/>
              <a:t>Trzeci poziom</a:t>
            </a:r>
          </a:p>
          <a:p>
            <a:pPr lvl="3"/>
            <a:r>
              <a:rPr lang="en-GB" altLang="pl-PL" smtClean="0"/>
              <a:t>Czwarty poziom</a:t>
            </a:r>
          </a:p>
          <a:p>
            <a:pPr lvl="4"/>
            <a:r>
              <a:rPr lang="en-GB" altLang="pl-PL" smtClean="0"/>
              <a:t>Piąty poziom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106"/>
            <a:ext cx="3078427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</a:defRPr>
            </a:lvl1pPr>
          </a:lstStyle>
          <a:p>
            <a:endParaRPr lang="en-GB" altLang="pl-PL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3992" y="9721106"/>
            <a:ext cx="3078427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</a:defRPr>
            </a:lvl1pPr>
          </a:lstStyle>
          <a:p>
            <a:fld id="{95C4CA27-D8A6-46D1-9BA9-42F1033B0F5E}" type="slidenum">
              <a:rPr lang="en-GB" altLang="pl-PL"/>
              <a:pPr/>
              <a:t>‹#›</a:t>
            </a:fld>
            <a:endParaRPr lang="en-GB" altLang="pl-PL"/>
          </a:p>
        </p:txBody>
      </p:sp>
    </p:spTree>
    <p:extLst>
      <p:ext uri="{BB962C8B-B14F-4D97-AF65-F5344CB8AC3E}">
        <p14:creationId xmlns:p14="http://schemas.microsoft.com/office/powerpoint/2010/main" val="24416864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Communication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pl.wikipedia.org/wiki/Telefon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pl.wikipedia.org/wiki/Aleksander_Graham_Bell" TargetMode="Externa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7C69DF-9110-400F-B6F6-BA0D2BBE15A4}" type="slidenum">
              <a:rPr lang="en-GB" altLang="pl-PL"/>
              <a:pPr/>
              <a:t>1</a:t>
            </a:fld>
            <a:endParaRPr lang="en-GB" altLang="pl-PL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pl-PL"/>
          </a:p>
        </p:txBody>
      </p:sp>
    </p:spTree>
    <p:extLst>
      <p:ext uri="{BB962C8B-B14F-4D97-AF65-F5344CB8AC3E}">
        <p14:creationId xmlns:p14="http://schemas.microsoft.com/office/powerpoint/2010/main" val="3600573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Telecommunication</a:t>
            </a:r>
            <a:r>
              <a:rPr lang="en-US" dirty="0" smtClean="0"/>
              <a:t> is </a:t>
            </a:r>
            <a:r>
              <a:rPr lang="en-US" dirty="0" smtClean="0">
                <a:hlinkClick r:id="rId3" tooltip="Communication"/>
              </a:rPr>
              <a:t>communication</a:t>
            </a:r>
            <a:r>
              <a:rPr lang="en-US" dirty="0" smtClean="0"/>
              <a:t> at a distance by technological means, particularly means based on electrical signals or electromagnetic waves.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02671A-48E3-4ECB-93DC-8A615D28644C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9848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He </a:t>
            </a:r>
            <a:r>
              <a:rPr lang="pl-PL" dirty="0" err="1" smtClean="0"/>
              <a:t>used</a:t>
            </a:r>
            <a:r>
              <a:rPr lang="pl-PL" dirty="0" smtClean="0"/>
              <a:t> </a:t>
            </a:r>
            <a:r>
              <a:rPr lang="pl-PL" dirty="0" err="1" smtClean="0"/>
              <a:t>magnetism</a:t>
            </a:r>
            <a:r>
              <a:rPr lang="pl-PL" dirty="0" smtClean="0"/>
              <a:t> to </a:t>
            </a:r>
            <a:r>
              <a:rPr lang="pl-PL" dirty="0" err="1" smtClean="0"/>
              <a:t>create</a:t>
            </a:r>
            <a:r>
              <a:rPr lang="pl-PL" baseline="0" dirty="0" smtClean="0"/>
              <a:t> </a:t>
            </a:r>
            <a:r>
              <a:rPr lang="pl-PL" baseline="0" dirty="0" err="1" smtClean="0"/>
              <a:t>electromagnetic</a:t>
            </a:r>
            <a:r>
              <a:rPr lang="pl-PL" baseline="0" dirty="0" smtClean="0"/>
              <a:t> </a:t>
            </a:r>
            <a:r>
              <a:rPr lang="pl-PL" baseline="0" dirty="0" err="1" smtClean="0"/>
              <a:t>telegraph</a:t>
            </a:r>
            <a:r>
              <a:rPr lang="pl-PL" baseline="0" dirty="0" smtClean="0"/>
              <a:t>. </a:t>
            </a:r>
            <a:r>
              <a:rPr lang="pl-PL" baseline="0" dirty="0" err="1" smtClean="0"/>
              <a:t>Then</a:t>
            </a:r>
            <a:r>
              <a:rPr lang="pl-PL" baseline="0" dirty="0" smtClean="0"/>
              <a:t> </a:t>
            </a:r>
            <a:r>
              <a:rPr lang="pl-PL" baseline="0" dirty="0" err="1" smtClean="0"/>
              <a:t>he</a:t>
            </a:r>
            <a:r>
              <a:rPr lang="pl-PL" baseline="0" dirty="0" smtClean="0"/>
              <a:t> </a:t>
            </a:r>
            <a:r>
              <a:rPr lang="pl-PL" baseline="0" dirty="0" err="1" smtClean="0"/>
              <a:t>created</a:t>
            </a:r>
            <a:r>
              <a:rPr lang="pl-PL" baseline="0" dirty="0" smtClean="0"/>
              <a:t> a </a:t>
            </a:r>
            <a:r>
              <a:rPr lang="pl-PL" baseline="0" dirty="0" err="1" smtClean="0"/>
              <a:t>special</a:t>
            </a:r>
            <a:r>
              <a:rPr lang="pl-PL" baseline="0" dirty="0" smtClean="0"/>
              <a:t> set of </a:t>
            </a:r>
            <a:r>
              <a:rPr lang="pl-PL" baseline="0" dirty="0" err="1" smtClean="0"/>
              <a:t>codes</a:t>
            </a:r>
            <a:r>
              <a:rPr lang="pl-PL" baseline="0" dirty="0" smtClean="0"/>
              <a:t> (</a:t>
            </a:r>
            <a:r>
              <a:rPr lang="pl-PL" baseline="0" dirty="0" err="1" smtClean="0"/>
              <a:t>based</a:t>
            </a:r>
            <a:r>
              <a:rPr lang="pl-PL" baseline="0" dirty="0" smtClean="0"/>
              <a:t> on a </a:t>
            </a:r>
            <a:r>
              <a:rPr lang="pl-PL" baseline="0" dirty="0" err="1" smtClean="0"/>
              <a:t>dictionary</a:t>
            </a:r>
            <a:r>
              <a:rPr lang="pl-PL" baseline="0" dirty="0" smtClean="0"/>
              <a:t>) </a:t>
            </a:r>
            <a:r>
              <a:rPr lang="pl-PL" baseline="0" dirty="0" err="1" smtClean="0"/>
              <a:t>used</a:t>
            </a:r>
            <a:r>
              <a:rPr lang="pl-PL" baseline="0" dirty="0" smtClean="0"/>
              <a:t> to </a:t>
            </a:r>
            <a:r>
              <a:rPr lang="pl-PL" baseline="0" dirty="0" err="1" smtClean="0"/>
              <a:t>transmit</a:t>
            </a:r>
            <a:r>
              <a:rPr lang="pl-PL" baseline="0" dirty="0" smtClean="0"/>
              <a:t> </a:t>
            </a:r>
            <a:r>
              <a:rPr lang="pl-PL" baseline="0" dirty="0" err="1" smtClean="0"/>
              <a:t>information</a:t>
            </a:r>
            <a:r>
              <a:rPr lang="pl-PL" baseline="0" dirty="0" smtClean="0"/>
              <a:t>. He was </a:t>
            </a:r>
            <a:r>
              <a:rPr lang="pl-PL" baseline="0" dirty="0" err="1" smtClean="0"/>
              <a:t>the</a:t>
            </a:r>
            <a:r>
              <a:rPr lang="pl-PL" baseline="0" dirty="0" smtClean="0"/>
              <a:t> first to patent </a:t>
            </a:r>
            <a:r>
              <a:rPr lang="pl-PL" baseline="0" dirty="0" err="1" smtClean="0"/>
              <a:t>the</a:t>
            </a:r>
            <a:r>
              <a:rPr lang="pl-PL" baseline="0" dirty="0" smtClean="0"/>
              <a:t> </a:t>
            </a:r>
            <a:r>
              <a:rPr lang="pl-PL" baseline="0" dirty="0" err="1" smtClean="0"/>
              <a:t>telegraph</a:t>
            </a:r>
            <a:r>
              <a:rPr lang="pl-PL" baseline="0" dirty="0" smtClean="0"/>
              <a:t>, </a:t>
            </a:r>
            <a:r>
              <a:rPr lang="pl-PL" baseline="0" dirty="0" err="1" smtClean="0"/>
              <a:t>however</a:t>
            </a:r>
            <a:r>
              <a:rPr lang="pl-PL" baseline="0" dirty="0" smtClean="0"/>
              <a:t>, </a:t>
            </a:r>
            <a:r>
              <a:rPr lang="pl-PL" baseline="0" dirty="0" err="1" smtClean="0"/>
              <a:t>he</a:t>
            </a:r>
            <a:r>
              <a:rPr lang="pl-PL" baseline="0" dirty="0" smtClean="0"/>
              <a:t> was not </a:t>
            </a:r>
            <a:r>
              <a:rPr lang="pl-PL" baseline="0" dirty="0" err="1" smtClean="0"/>
              <a:t>the</a:t>
            </a:r>
            <a:r>
              <a:rPr lang="pl-PL" baseline="0" dirty="0" smtClean="0"/>
              <a:t> first person </a:t>
            </a:r>
            <a:r>
              <a:rPr lang="pl-PL" baseline="0" dirty="0" err="1" smtClean="0"/>
              <a:t>in</a:t>
            </a:r>
            <a:r>
              <a:rPr lang="pl-PL" baseline="0" dirty="0" smtClean="0"/>
              <a:t> </a:t>
            </a:r>
            <a:r>
              <a:rPr lang="pl-PL" baseline="0" dirty="0" err="1" smtClean="0"/>
              <a:t>the</a:t>
            </a:r>
            <a:r>
              <a:rPr lang="pl-PL" baseline="0" dirty="0" smtClean="0"/>
              <a:t> </a:t>
            </a:r>
            <a:r>
              <a:rPr lang="pl-PL" baseline="0" dirty="0" err="1" smtClean="0"/>
              <a:t>World</a:t>
            </a:r>
            <a:r>
              <a:rPr lang="pl-PL" baseline="0" dirty="0" smtClean="0"/>
              <a:t> to </a:t>
            </a:r>
            <a:r>
              <a:rPr lang="pl-PL" baseline="0" dirty="0" err="1" smtClean="0"/>
              <a:t>create</a:t>
            </a:r>
            <a:r>
              <a:rPr lang="pl-PL" baseline="0" dirty="0" smtClean="0"/>
              <a:t> </a:t>
            </a:r>
            <a:r>
              <a:rPr lang="pl-PL" baseline="0" dirty="0" err="1" smtClean="0"/>
              <a:t>the</a:t>
            </a:r>
            <a:r>
              <a:rPr lang="pl-PL" baseline="0" dirty="0" smtClean="0"/>
              <a:t> </a:t>
            </a:r>
            <a:r>
              <a:rPr lang="pl-PL" baseline="0" dirty="0" err="1" smtClean="0"/>
              <a:t>invention</a:t>
            </a:r>
            <a:r>
              <a:rPr lang="pl-PL" baseline="0" dirty="0" smtClean="0"/>
              <a:t>.</a:t>
            </a:r>
            <a:endParaRPr lang="pl-PL" dirty="0" smtClean="0"/>
          </a:p>
          <a:p>
            <a:endParaRPr lang="pl-PL" dirty="0" smtClean="0"/>
          </a:p>
          <a:p>
            <a:r>
              <a:rPr lang="pl-PL" dirty="0" smtClean="0"/>
              <a:t>Kod</a:t>
            </a:r>
            <a:r>
              <a:rPr lang="pl-PL" baseline="0" dirty="0" smtClean="0"/>
              <a:t> </a:t>
            </a:r>
            <a:r>
              <a:rPr lang="pl-PL" baseline="0" dirty="0" err="1" smtClean="0"/>
              <a:t>Morse’a</a:t>
            </a:r>
            <a:r>
              <a:rPr lang="pl-PL" baseline="0" dirty="0" smtClean="0"/>
              <a:t> został wymyślony przez Alfreda </a:t>
            </a:r>
            <a:r>
              <a:rPr lang="pl-PL" baseline="0" dirty="0" err="1" smtClean="0"/>
              <a:t>Vaila</a:t>
            </a:r>
            <a:r>
              <a:rPr lang="pl-PL" baseline="0" dirty="0" smtClean="0"/>
              <a:t>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02671A-48E3-4ECB-93DC-8A615D28644C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4664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b="0" dirty="0" smtClean="0"/>
              <a:t>He </a:t>
            </a:r>
            <a:r>
              <a:rPr lang="pl-PL" b="0" dirty="0" err="1" smtClean="0"/>
              <a:t>worked</a:t>
            </a:r>
            <a:r>
              <a:rPr lang="pl-PL" b="0" dirty="0" smtClean="0"/>
              <a:t> </a:t>
            </a:r>
            <a:r>
              <a:rPr lang="pl-PL" b="0" dirty="0" err="1" smtClean="0"/>
              <a:t>with</a:t>
            </a:r>
            <a:r>
              <a:rPr lang="pl-PL" b="0" dirty="0" smtClean="0"/>
              <a:t> </a:t>
            </a:r>
            <a:r>
              <a:rPr lang="pl-PL" b="0" dirty="0" err="1" smtClean="0"/>
              <a:t>deaf</a:t>
            </a:r>
            <a:r>
              <a:rPr lang="pl-PL" b="0" baseline="0" dirty="0" smtClean="0"/>
              <a:t> </a:t>
            </a:r>
            <a:r>
              <a:rPr lang="pl-PL" b="0" baseline="0" dirty="0" err="1" smtClean="0"/>
              <a:t>people</a:t>
            </a:r>
            <a:r>
              <a:rPr lang="pl-PL" b="0" baseline="0" dirty="0" smtClean="0"/>
              <a:t> and </a:t>
            </a:r>
            <a:r>
              <a:rPr lang="pl-PL" b="0" baseline="0" dirty="0" err="1" smtClean="0"/>
              <a:t>created</a:t>
            </a:r>
            <a:r>
              <a:rPr lang="pl-PL" b="0" baseline="0" dirty="0" smtClean="0"/>
              <a:t> a model of a </a:t>
            </a:r>
            <a:r>
              <a:rPr lang="pl-PL" b="0" baseline="0" dirty="0" err="1" smtClean="0"/>
              <a:t>microphone</a:t>
            </a:r>
            <a:r>
              <a:rPr lang="pl-PL" b="0" baseline="0" dirty="0" smtClean="0"/>
              <a:t> and a speaker. </a:t>
            </a:r>
            <a:r>
              <a:rPr lang="pl-PL" b="0" baseline="0" dirty="0" err="1" smtClean="0"/>
              <a:t>However</a:t>
            </a:r>
            <a:r>
              <a:rPr lang="pl-PL" b="0" baseline="0" dirty="0" smtClean="0"/>
              <a:t>, </a:t>
            </a:r>
            <a:r>
              <a:rPr lang="pl-PL" b="0" baseline="0" dirty="0" err="1" smtClean="0"/>
              <a:t>they</a:t>
            </a:r>
            <a:r>
              <a:rPr lang="pl-PL" b="0" baseline="0" dirty="0" smtClean="0"/>
              <a:t> </a:t>
            </a:r>
            <a:r>
              <a:rPr lang="pl-PL" b="0" baseline="0" dirty="0" err="1" smtClean="0"/>
              <a:t>were</a:t>
            </a:r>
            <a:r>
              <a:rPr lang="pl-PL" b="0" baseline="0" dirty="0" smtClean="0"/>
              <a:t> </a:t>
            </a:r>
            <a:r>
              <a:rPr lang="pl-PL" b="0" baseline="0" dirty="0" err="1" smtClean="0"/>
              <a:t>too</a:t>
            </a:r>
            <a:r>
              <a:rPr lang="pl-PL" b="0" baseline="0" dirty="0" smtClean="0"/>
              <a:t> big to be </a:t>
            </a:r>
            <a:r>
              <a:rPr lang="pl-PL" b="0" baseline="0" dirty="0" err="1" smtClean="0"/>
              <a:t>carried</a:t>
            </a:r>
            <a:r>
              <a:rPr lang="pl-PL" b="0" baseline="0" dirty="0" smtClean="0"/>
              <a:t> by </a:t>
            </a:r>
            <a:r>
              <a:rPr lang="pl-PL" b="0" baseline="0" dirty="0" err="1" smtClean="0"/>
              <a:t>deaf</a:t>
            </a:r>
            <a:r>
              <a:rPr lang="pl-PL" b="0" baseline="0" dirty="0" smtClean="0"/>
              <a:t> </a:t>
            </a:r>
            <a:r>
              <a:rPr lang="pl-PL" b="0" baseline="0" dirty="0" err="1" smtClean="0"/>
              <a:t>people</a:t>
            </a:r>
            <a:r>
              <a:rPr lang="pl-PL" b="0" baseline="0" dirty="0" smtClean="0"/>
              <a:t>. He </a:t>
            </a:r>
            <a:r>
              <a:rPr lang="pl-PL" b="0" baseline="0" dirty="0" err="1" smtClean="0"/>
              <a:t>connected</a:t>
            </a:r>
            <a:r>
              <a:rPr lang="pl-PL" b="0" baseline="0" dirty="0" smtClean="0"/>
              <a:t> </a:t>
            </a:r>
            <a:r>
              <a:rPr lang="pl-PL" b="0" baseline="0" dirty="0" err="1" smtClean="0"/>
              <a:t>both</a:t>
            </a:r>
            <a:r>
              <a:rPr lang="pl-PL" b="0" baseline="0" dirty="0" smtClean="0"/>
              <a:t> of </a:t>
            </a:r>
            <a:r>
              <a:rPr lang="pl-PL" b="0" baseline="0" dirty="0" err="1" smtClean="0"/>
              <a:t>them</a:t>
            </a:r>
            <a:r>
              <a:rPr lang="pl-PL" b="0" baseline="0" dirty="0" smtClean="0"/>
              <a:t> and </a:t>
            </a:r>
            <a:r>
              <a:rPr lang="pl-PL" b="0" baseline="0" dirty="0" err="1" smtClean="0"/>
              <a:t>created</a:t>
            </a:r>
            <a:r>
              <a:rPr lang="pl-PL" b="0" baseline="0" dirty="0" smtClean="0"/>
              <a:t> a </a:t>
            </a:r>
            <a:r>
              <a:rPr lang="pl-PL" b="0" baseline="0" dirty="0" err="1" smtClean="0"/>
              <a:t>telephone</a:t>
            </a:r>
            <a:r>
              <a:rPr lang="pl-PL" b="0" baseline="0" dirty="0" smtClean="0"/>
              <a:t>.</a:t>
            </a:r>
          </a:p>
          <a:p>
            <a:endParaRPr lang="pl-PL" b="0" baseline="0" dirty="0" smtClean="0"/>
          </a:p>
          <a:p>
            <a:r>
              <a:rPr lang="pl-PL" b="0" baseline="0" dirty="0" smtClean="0"/>
              <a:t>He </a:t>
            </a:r>
            <a:r>
              <a:rPr lang="pl-PL" b="0" baseline="0" dirty="0" err="1" smtClean="0"/>
              <a:t>established</a:t>
            </a:r>
            <a:r>
              <a:rPr lang="pl-PL" b="0" baseline="0" dirty="0" smtClean="0"/>
              <a:t> Bell </a:t>
            </a:r>
            <a:r>
              <a:rPr lang="pl-PL" b="0" baseline="0" dirty="0" err="1" smtClean="0"/>
              <a:t>Telephone</a:t>
            </a:r>
            <a:r>
              <a:rPr lang="pl-PL" b="0" baseline="0" dirty="0" smtClean="0"/>
              <a:t> Company </a:t>
            </a:r>
            <a:r>
              <a:rPr lang="pl-PL" b="0" baseline="0" dirty="0" err="1" smtClean="0"/>
              <a:t>which</a:t>
            </a:r>
            <a:r>
              <a:rPr lang="pl-PL" b="0" baseline="0" dirty="0" smtClean="0"/>
              <a:t> </a:t>
            </a:r>
            <a:r>
              <a:rPr lang="pl-PL" b="0" baseline="0" dirty="0" err="1" smtClean="0"/>
              <a:t>turned</a:t>
            </a:r>
            <a:r>
              <a:rPr lang="pl-PL" b="0" baseline="0" dirty="0" smtClean="0"/>
              <a:t> </a:t>
            </a:r>
            <a:r>
              <a:rPr lang="pl-PL" b="0" baseline="0" dirty="0" err="1" smtClean="0"/>
              <a:t>later</a:t>
            </a:r>
            <a:r>
              <a:rPr lang="pl-PL" b="0" baseline="0" dirty="0" smtClean="0"/>
              <a:t> </a:t>
            </a:r>
            <a:r>
              <a:rPr lang="pl-PL" b="0" baseline="0" dirty="0" err="1" smtClean="0"/>
              <a:t>into</a:t>
            </a:r>
            <a:r>
              <a:rPr lang="pl-PL" b="0" baseline="0" dirty="0" smtClean="0"/>
              <a:t> </a:t>
            </a:r>
            <a:r>
              <a:rPr lang="pl-PL" b="0" baseline="0" dirty="0" err="1" smtClean="0"/>
              <a:t>AT&amp;T</a:t>
            </a:r>
            <a:r>
              <a:rPr lang="pl-PL" b="0" baseline="0" dirty="0" smtClean="0"/>
              <a:t> – </a:t>
            </a:r>
            <a:r>
              <a:rPr lang="pl-PL" b="0" baseline="0" dirty="0" err="1" smtClean="0"/>
              <a:t>the</a:t>
            </a:r>
            <a:r>
              <a:rPr lang="pl-PL" b="0" baseline="0" dirty="0" smtClean="0"/>
              <a:t> </a:t>
            </a:r>
            <a:r>
              <a:rPr lang="pl-PL" b="0" baseline="0" dirty="0" err="1" smtClean="0"/>
              <a:t>largest</a:t>
            </a:r>
            <a:r>
              <a:rPr lang="pl-PL" b="0" baseline="0" dirty="0" smtClean="0"/>
              <a:t> </a:t>
            </a:r>
            <a:r>
              <a:rPr lang="pl-PL" b="0" baseline="0" dirty="0" err="1" smtClean="0"/>
              <a:t>telecom</a:t>
            </a:r>
            <a:r>
              <a:rPr lang="pl-PL" b="0" baseline="0" dirty="0" smtClean="0"/>
              <a:t> company </a:t>
            </a:r>
            <a:r>
              <a:rPr lang="pl-PL" b="0" baseline="0" dirty="0" err="1" smtClean="0"/>
              <a:t>in</a:t>
            </a:r>
            <a:r>
              <a:rPr lang="pl-PL" b="0" baseline="0" dirty="0" smtClean="0"/>
              <a:t> </a:t>
            </a:r>
            <a:r>
              <a:rPr lang="pl-PL" b="0" baseline="0" dirty="0" err="1" smtClean="0"/>
              <a:t>the</a:t>
            </a:r>
            <a:r>
              <a:rPr lang="pl-PL" b="0" baseline="0" dirty="0" smtClean="0"/>
              <a:t> </a:t>
            </a:r>
            <a:r>
              <a:rPr lang="pl-PL" b="0" baseline="0" dirty="0" err="1" smtClean="0"/>
              <a:t>World</a:t>
            </a:r>
            <a:r>
              <a:rPr lang="pl-PL" b="0" baseline="0" dirty="0" smtClean="0"/>
              <a:t>. </a:t>
            </a:r>
            <a:r>
              <a:rPr lang="pl-PL" b="0" baseline="0" dirty="0" err="1" smtClean="0"/>
              <a:t>Also</a:t>
            </a:r>
            <a:r>
              <a:rPr lang="pl-PL" b="0" baseline="0" dirty="0" smtClean="0"/>
              <a:t> </a:t>
            </a:r>
            <a:r>
              <a:rPr lang="pl-PL" b="0" baseline="0" dirty="0" err="1" smtClean="0"/>
              <a:t>he</a:t>
            </a:r>
            <a:r>
              <a:rPr lang="pl-PL" b="0" baseline="0" dirty="0" smtClean="0"/>
              <a:t> </a:t>
            </a:r>
            <a:r>
              <a:rPr lang="pl-PL" b="0" baseline="0" dirty="0" err="1" smtClean="0"/>
              <a:t>established</a:t>
            </a:r>
            <a:r>
              <a:rPr lang="pl-PL" b="0" baseline="0" dirty="0" smtClean="0"/>
              <a:t> a set of laboratories </a:t>
            </a:r>
            <a:r>
              <a:rPr lang="pl-PL" b="0" baseline="0" dirty="0" err="1" smtClean="0"/>
              <a:t>which</a:t>
            </a:r>
            <a:r>
              <a:rPr lang="pl-PL" b="0" baseline="0" dirty="0" smtClean="0"/>
              <a:t> </a:t>
            </a:r>
            <a:r>
              <a:rPr lang="pl-PL" b="0" baseline="0" dirty="0" err="1" smtClean="0"/>
              <a:t>changed</a:t>
            </a:r>
            <a:r>
              <a:rPr lang="pl-PL" b="0" baseline="0" dirty="0" smtClean="0"/>
              <a:t> </a:t>
            </a:r>
            <a:r>
              <a:rPr lang="pl-PL" b="0" baseline="0" dirty="0" err="1" smtClean="0"/>
              <a:t>their</a:t>
            </a:r>
            <a:r>
              <a:rPr lang="pl-PL" b="0" baseline="0" dirty="0" smtClean="0"/>
              <a:t> </a:t>
            </a:r>
            <a:r>
              <a:rPr lang="pl-PL" b="0" baseline="0" dirty="0" err="1" smtClean="0"/>
              <a:t>name</a:t>
            </a:r>
            <a:r>
              <a:rPr lang="pl-PL" b="0" baseline="0" dirty="0" smtClean="0"/>
              <a:t> to Bell Laboratories </a:t>
            </a:r>
            <a:r>
              <a:rPr lang="pl-PL" b="0" baseline="0" dirty="0" err="1" smtClean="0"/>
              <a:t>after</a:t>
            </a:r>
            <a:r>
              <a:rPr lang="pl-PL" b="0" baseline="0" dirty="0" smtClean="0"/>
              <a:t> his </a:t>
            </a:r>
            <a:r>
              <a:rPr lang="pl-PL" b="0" baseline="0" dirty="0" err="1" smtClean="0"/>
              <a:t>death</a:t>
            </a:r>
            <a:r>
              <a:rPr lang="pl-PL" b="0" baseline="0" dirty="0" smtClean="0"/>
              <a:t>. </a:t>
            </a:r>
            <a:endParaRPr lang="pl-PL" b="0" dirty="0" smtClean="0"/>
          </a:p>
          <a:p>
            <a:endParaRPr lang="pl-PL" b="0" dirty="0" smtClean="0"/>
          </a:p>
          <a:p>
            <a:r>
              <a:rPr lang="pl-PL" b="0" dirty="0" smtClean="0"/>
              <a:t>1857 – Antonio </a:t>
            </a:r>
            <a:r>
              <a:rPr lang="pl-PL" b="0" dirty="0" err="1" smtClean="0"/>
              <a:t>Meucci</a:t>
            </a:r>
            <a:r>
              <a:rPr lang="pl-PL" b="0" dirty="0" smtClean="0"/>
              <a:t> </a:t>
            </a:r>
            <a:r>
              <a:rPr lang="pl-PL" dirty="0" smtClean="0"/>
              <a:t>skonstruował prototyp </a:t>
            </a:r>
            <a:r>
              <a:rPr lang="pl-PL" dirty="0" smtClean="0">
                <a:hlinkClick r:id="rId3"/>
              </a:rPr>
              <a:t>telefonu</a:t>
            </a:r>
            <a:r>
              <a:rPr lang="pl-PL" dirty="0" smtClean="0"/>
              <a:t>,</a:t>
            </a:r>
            <a:r>
              <a:rPr lang="pl-PL" baseline="0" dirty="0" smtClean="0"/>
              <a:t> ale go nie opatentował.</a:t>
            </a:r>
          </a:p>
          <a:p>
            <a:r>
              <a:rPr lang="pl-PL" b="0" baseline="0" dirty="0" smtClean="0"/>
              <a:t>1876 – </a:t>
            </a:r>
            <a:r>
              <a:rPr lang="pl-PL" u="none" dirty="0" smtClean="0">
                <a:hlinkClick r:id="rId4"/>
              </a:rPr>
              <a:t>Aleksander Graham Bell</a:t>
            </a:r>
            <a:r>
              <a:rPr lang="pl-PL" u="none" dirty="0" smtClean="0"/>
              <a:t> </a:t>
            </a:r>
            <a:r>
              <a:rPr lang="pl-PL" dirty="0" smtClean="0"/>
              <a:t>opatentował telefon elektryczny.</a:t>
            </a:r>
            <a:endParaRPr lang="pl-PL" b="0" dirty="0" smtClean="0"/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02671A-48E3-4ECB-93DC-8A615D28644C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9966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35E4C2-BBBE-4D56-855A-D9D44FA006C0}" type="slidenum">
              <a:rPr lang="en-US"/>
              <a:pPr/>
              <a:t>17</a:t>
            </a:fld>
            <a:endParaRPr lang="en-US"/>
          </a:p>
        </p:txBody>
      </p:sp>
      <p:sp>
        <p:nvSpPr>
          <p:cNvPr id="1126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042988" y="793750"/>
            <a:ext cx="5019675" cy="3765550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83387" y="4880988"/>
            <a:ext cx="5137290" cy="456648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843004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C3EC59-3184-4804-B90E-F7D0F99D6AC8}" type="slidenum">
              <a:rPr lang="en-US"/>
              <a:pPr/>
              <a:t>18</a:t>
            </a:fld>
            <a:endParaRPr lang="en-US"/>
          </a:p>
        </p:txBody>
      </p:sp>
      <p:sp>
        <p:nvSpPr>
          <p:cNvPr id="1331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042988" y="793750"/>
            <a:ext cx="5019675" cy="37655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83387" y="4880988"/>
            <a:ext cx="5137290" cy="456648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48509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6735D5-3BBD-4348-AF6F-A65A069CE2D7}" type="slidenum">
              <a:rPr lang="en-US"/>
              <a:pPr/>
              <a:t>29</a:t>
            </a:fld>
            <a:endParaRPr lang="en-US"/>
          </a:p>
        </p:txBody>
      </p:sp>
      <p:sp>
        <p:nvSpPr>
          <p:cNvPr id="75778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Wg. Y. Zheng, S. Akhtar, Networks for Computer Scientists and Engineers, Oxford Univ. Press, 2002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419011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SMTP – Simple Mail Transfer </a:t>
            </a:r>
            <a:r>
              <a:rPr lang="pl-PL" dirty="0" err="1" smtClean="0"/>
              <a:t>Protocol</a:t>
            </a:r>
            <a:endParaRPr lang="pl-PL" dirty="0" smtClean="0"/>
          </a:p>
          <a:p>
            <a:r>
              <a:rPr lang="pl-PL" dirty="0" smtClean="0"/>
              <a:t>HTTP – </a:t>
            </a:r>
            <a:r>
              <a:rPr lang="pl-PL" dirty="0" err="1" smtClean="0"/>
              <a:t>HyperText</a:t>
            </a:r>
            <a:r>
              <a:rPr lang="pl-PL" dirty="0" smtClean="0"/>
              <a:t> Transfer </a:t>
            </a:r>
            <a:r>
              <a:rPr lang="pl-PL" dirty="0" err="1" smtClean="0"/>
              <a:t>Protocol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02671A-48E3-4ECB-93DC-8A615D28644C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5664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34A42B-24D2-4717-AFD9-AE28A1815D56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503988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4B77F2-C3DF-49C1-9FA0-909BD23406BB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821491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902450" y="476250"/>
            <a:ext cx="1784350" cy="5649913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547813" y="476250"/>
            <a:ext cx="5202237" cy="5649913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E1D870-3A11-4B6C-A5ED-1FE4F08FCE9D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722517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C30138-CF3E-4B39-B154-FAF34C013107}" type="slidenum">
              <a:rPr lang="pl-PL" altLang="pl-PL"/>
              <a:pPr/>
              <a:t>‹#›</a:t>
            </a:fld>
            <a:endParaRPr lang="pl-PL" altLang="pl-PL"/>
          </a:p>
        </p:txBody>
      </p:sp>
      <p:sp>
        <p:nvSpPr>
          <p:cNvPr id="7" name="Rectangle 5"/>
          <p:cNvSpPr txBox="1">
            <a:spLocks noChangeArrowheads="1"/>
          </p:cNvSpPr>
          <p:nvPr userDrawn="1"/>
        </p:nvSpPr>
        <p:spPr bwMode="auto">
          <a:xfrm>
            <a:off x="7620000" y="6597352"/>
            <a:ext cx="1496144" cy="260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pl-P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 baseline="0">
                <a:solidFill>
                  <a:schemeClr val="bg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l-PL" altLang="pl-PL" smtClean="0"/>
              <a:t>© A. Jajszczyk</a:t>
            </a:r>
            <a:endParaRPr lang="pl-PL" altLang="pl-PL" dirty="0"/>
          </a:p>
        </p:txBody>
      </p:sp>
    </p:spTree>
    <p:extLst>
      <p:ext uri="{BB962C8B-B14F-4D97-AF65-F5344CB8AC3E}">
        <p14:creationId xmlns:p14="http://schemas.microsoft.com/office/powerpoint/2010/main" val="2135172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ABB84B-35EF-4591-9246-6F16CF28D70A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36887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547813" y="1628775"/>
            <a:ext cx="3492500" cy="44973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92713" y="1628775"/>
            <a:ext cx="3494087" cy="44973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8212F6-D47D-4FED-96D6-22014093339B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26982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CED877-3BA9-4313-AE3C-7DB73A656C18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169859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27E4E5-18EE-4D93-852E-BC5E535EE818}" type="slidenum">
              <a:rPr lang="pl-PL" altLang="pl-PL"/>
              <a:pPr/>
              <a:t>‹#›</a:t>
            </a:fld>
            <a:endParaRPr lang="pl-PL" altLang="pl-PL"/>
          </a:p>
        </p:txBody>
      </p:sp>
      <p:sp>
        <p:nvSpPr>
          <p:cNvPr id="6" name="Rectangle 5"/>
          <p:cNvSpPr txBox="1">
            <a:spLocks noChangeArrowheads="1"/>
          </p:cNvSpPr>
          <p:nvPr userDrawn="1"/>
        </p:nvSpPr>
        <p:spPr bwMode="auto">
          <a:xfrm>
            <a:off x="7620000" y="6597352"/>
            <a:ext cx="1496144" cy="260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pl-P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 baseline="0">
                <a:solidFill>
                  <a:schemeClr val="bg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l-PL" altLang="pl-PL" smtClean="0"/>
              <a:t>© A. Jajszczyk</a:t>
            </a:r>
            <a:endParaRPr lang="pl-PL" altLang="pl-PL" dirty="0"/>
          </a:p>
        </p:txBody>
      </p:sp>
    </p:spTree>
    <p:extLst>
      <p:ext uri="{BB962C8B-B14F-4D97-AF65-F5344CB8AC3E}">
        <p14:creationId xmlns:p14="http://schemas.microsoft.com/office/powerpoint/2010/main" val="4239272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252008-ACDF-4FFA-B6CE-0EF848437AC6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89727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3706E2-0F25-4D91-AAAD-60E15A619D4F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688404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E8DAFE-3899-41B1-B98F-CFE3B29F6C06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585180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813" y="476250"/>
            <a:ext cx="7138987" cy="941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 wzorca tytułu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47813" y="1628775"/>
            <a:ext cx="7138987" cy="4497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style wzorca tekstu</a:t>
            </a:r>
          </a:p>
          <a:p>
            <a:pPr lvl="1"/>
            <a:r>
              <a:rPr lang="pl-PL" altLang="pl-PL" smtClean="0"/>
              <a:t>Drugi poziom</a:t>
            </a:r>
          </a:p>
          <a:p>
            <a:pPr lvl="2"/>
            <a:r>
              <a:rPr lang="pl-PL" altLang="pl-PL" smtClean="0"/>
              <a:t>Trzeci poziom</a:t>
            </a:r>
          </a:p>
          <a:p>
            <a:pPr lvl="3"/>
            <a:r>
              <a:rPr lang="pl-PL" altLang="pl-PL" smtClean="0"/>
              <a:t>Czwarty poziom</a:t>
            </a:r>
          </a:p>
          <a:p>
            <a:pPr lvl="4"/>
            <a:r>
              <a:rPr lang="pl-PL" altLang="pl-PL" smtClean="0"/>
              <a:t>Piąty poziom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pl-PL" altLang="pl-P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pl-PL" altLang="pl-P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4ED3A27-C904-44F2-A1DB-7406005D858E}" type="slidenum">
              <a:rPr lang="pl-PL" altLang="pl-PL"/>
              <a:pPr/>
              <a:t>‹#›</a:t>
            </a:fld>
            <a:endParaRPr lang="pl-PL" alt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new.kt.agh.edu.pl/en/user/148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30438" y="2716213"/>
            <a:ext cx="6157912" cy="1504950"/>
          </a:xfrm>
          <a:noFill/>
          <a:ln/>
        </p:spPr>
        <p:txBody>
          <a:bodyPr lIns="0" tIns="0" rIns="0" bIns="0" anchor="t"/>
          <a:lstStyle/>
          <a:p>
            <a:pPr>
              <a:lnSpc>
                <a:spcPts val="3800"/>
              </a:lnSpc>
            </a:pPr>
            <a:r>
              <a:rPr lang="en-US" sz="3600" dirty="0" smtClean="0"/>
              <a:t>Introduction </a:t>
            </a:r>
            <a:br>
              <a:rPr lang="en-US" sz="3600" dirty="0" smtClean="0"/>
            </a:br>
            <a:r>
              <a:rPr lang="en-US" sz="3600" dirty="0" smtClean="0"/>
              <a:t>to Telecommunications</a:t>
            </a:r>
            <a:endParaRPr lang="pl-PL" altLang="pl-PL" sz="3600" dirty="0">
              <a:solidFill>
                <a:schemeClr val="tx1"/>
              </a:solidFill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2230438" y="4292600"/>
            <a:ext cx="6157912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 sz="2200" b="1">
                <a:solidFill>
                  <a:schemeClr val="tx2"/>
                </a:solidFill>
                <a:latin typeface="Verdana" pitchFamily="34" charset="0"/>
              </a:defRPr>
            </a:lvl1pPr>
            <a:lvl2pPr>
              <a:defRPr sz="2200" b="1">
                <a:solidFill>
                  <a:schemeClr val="tx2"/>
                </a:solidFill>
                <a:latin typeface="Verdana" pitchFamily="34" charset="0"/>
              </a:defRPr>
            </a:lvl2pPr>
            <a:lvl3pPr>
              <a:defRPr sz="2200" b="1">
                <a:solidFill>
                  <a:schemeClr val="tx2"/>
                </a:solidFill>
                <a:latin typeface="Verdana" pitchFamily="34" charset="0"/>
              </a:defRPr>
            </a:lvl3pPr>
            <a:lvl4pPr>
              <a:defRPr sz="2200" b="1">
                <a:solidFill>
                  <a:schemeClr val="tx2"/>
                </a:solidFill>
                <a:latin typeface="Verdana" pitchFamily="34" charset="0"/>
              </a:defRPr>
            </a:lvl4pPr>
            <a:lvl5pPr>
              <a:defRPr sz="2200" b="1">
                <a:solidFill>
                  <a:schemeClr val="tx2"/>
                </a:solidFill>
                <a:latin typeface="Verdana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Verdana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Verdana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Verdana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pPr>
              <a:lnSpc>
                <a:spcPts val="2400"/>
              </a:lnSpc>
            </a:pPr>
            <a:r>
              <a:rPr lang="pl-PL" altLang="pl-PL" sz="2400" dirty="0" smtClean="0">
                <a:solidFill>
                  <a:schemeClr val="tx1"/>
                </a:solidFill>
              </a:rPr>
              <a:t>Prof. Andrzej Jajszczyk</a:t>
            </a:r>
          </a:p>
          <a:p>
            <a:pPr>
              <a:lnSpc>
                <a:spcPts val="2400"/>
              </a:lnSpc>
            </a:pPr>
            <a:endParaRPr lang="pl-PL" altLang="pl-PL" sz="2400" dirty="0" smtClean="0">
              <a:solidFill>
                <a:schemeClr val="tx1"/>
              </a:solidFill>
            </a:endParaRPr>
          </a:p>
          <a:p>
            <a:pPr>
              <a:lnSpc>
                <a:spcPts val="2400"/>
              </a:lnSpc>
            </a:pPr>
            <a:r>
              <a:rPr lang="pl-PL" altLang="pl-PL" sz="2400" dirty="0" smtClean="0">
                <a:solidFill>
                  <a:schemeClr val="tx1"/>
                </a:solidFill>
              </a:rPr>
              <a:t>2020/2021 </a:t>
            </a:r>
            <a:endParaRPr lang="pl-PL" altLang="pl-PL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8582" t="10326" r="28481" b="3814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ole tekstowe 5"/>
          <p:cNvSpPr txBox="1"/>
          <p:nvPr/>
        </p:nvSpPr>
        <p:spPr>
          <a:xfrm>
            <a:off x="395536" y="5301208"/>
            <a:ext cx="3600400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l-PL" dirty="0" smtClean="0"/>
              <a:t>http://scholar.google.pl/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53040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Scope </a:t>
            </a:r>
            <a:br>
              <a:rPr lang="en-US" dirty="0"/>
            </a:br>
            <a:r>
              <a:rPr lang="en-US" dirty="0"/>
              <a:t>of </a:t>
            </a:r>
            <a:r>
              <a:rPr lang="en-US" dirty="0" smtClean="0"/>
              <a:t>Telecommunications</a:t>
            </a:r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/>
              <a:t>Outline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Notion of telecommunications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Milestones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cs typeface="Times New Roman" pitchFamily="18" charset="0"/>
              </a:rPr>
              <a:t>(S. Morse, A.</a:t>
            </a:r>
            <a:r>
              <a:rPr lang="en-US" dirty="0" smtClean="0"/>
              <a:t> </a:t>
            </a:r>
            <a:r>
              <a:rPr lang="en-US" dirty="0" smtClean="0">
                <a:cs typeface="Times New Roman" pitchFamily="18" charset="0"/>
              </a:rPr>
              <a:t>G. Bell, and others)</a:t>
            </a: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Culture groups 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Areas of telecommunications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</a:rPr>
            </a:br>
            <a:r>
              <a:rPr lang="en-US" dirty="0" smtClean="0">
                <a:cs typeface="Times New Roman" pitchFamily="18" charset="0"/>
              </a:rPr>
              <a:t>(services, transmission, switching, management,...)</a:t>
            </a: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OSI/ISO model, physical layer model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Conclusion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5343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Telecommunications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en-US"/>
              <a:t>From Latin</a:t>
            </a:r>
            <a:r>
              <a:rPr lang="pl-PL"/>
              <a:t>: </a:t>
            </a:r>
            <a:r>
              <a:rPr lang="pl-PL" i="1"/>
              <a:t>communicatio =</a:t>
            </a:r>
            <a:r>
              <a:rPr lang="pl-PL"/>
              <a:t> </a:t>
            </a:r>
            <a:r>
              <a:rPr lang="en-US"/>
              <a:t>exchange</a:t>
            </a:r>
            <a:r>
              <a:rPr lang="pl-PL"/>
              <a:t>, </a:t>
            </a:r>
            <a:r>
              <a:rPr lang="en-US"/>
              <a:t>talk</a:t>
            </a:r>
            <a:endParaRPr lang="pl-PL"/>
          </a:p>
          <a:p>
            <a:pPr>
              <a:spcBef>
                <a:spcPct val="50000"/>
              </a:spcBef>
            </a:pPr>
            <a:r>
              <a:rPr lang="en-US"/>
              <a:t>From Greek</a:t>
            </a:r>
            <a:r>
              <a:rPr lang="pl-PL"/>
              <a:t>: </a:t>
            </a:r>
            <a:r>
              <a:rPr lang="pl-PL" i="1"/>
              <a:t>tele </a:t>
            </a:r>
            <a:r>
              <a:rPr lang="pl-PL"/>
              <a:t>= </a:t>
            </a:r>
            <a:r>
              <a:rPr lang="en-US"/>
              <a:t>distant</a:t>
            </a:r>
            <a:endParaRPr lang="pl-PL"/>
          </a:p>
          <a:p>
            <a:pPr>
              <a:spcBef>
                <a:spcPct val="50000"/>
              </a:spcBef>
            </a:pPr>
            <a:r>
              <a:rPr lang="en-US" i="1"/>
              <a:t>Telecommunications</a:t>
            </a:r>
            <a:r>
              <a:rPr lang="en-US"/>
              <a:t> means information exchange </a:t>
            </a:r>
            <a:r>
              <a:rPr lang="pl-PL"/>
              <a:t> </a:t>
            </a:r>
            <a:r>
              <a:rPr lang="en-US"/>
              <a:t>between distant points</a:t>
            </a:r>
          </a:p>
        </p:txBody>
      </p:sp>
    </p:spTree>
    <p:extLst>
      <p:ext uri="{BB962C8B-B14F-4D97-AF65-F5344CB8AC3E}">
        <p14:creationId xmlns:p14="http://schemas.microsoft.com/office/powerpoint/2010/main" val="3139455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1837: </a:t>
            </a:r>
            <a:r>
              <a:rPr lang="en-US" dirty="0"/>
              <a:t>Invention of </a:t>
            </a:r>
            <a:r>
              <a:rPr lang="en-US" dirty="0" smtClean="0"/>
              <a:t>the Telegraph</a:t>
            </a:r>
            <a:endParaRPr lang="en-US" dirty="0"/>
          </a:p>
        </p:txBody>
      </p:sp>
      <p:sp>
        <p:nvSpPr>
          <p:cNvPr id="21507" name="Rectangle 1027"/>
          <p:cNvSpPr>
            <a:spLocks noGrp="1" noChangeArrowheads="1"/>
          </p:cNvSpPr>
          <p:nvPr>
            <p:ph type="body" idx="4294967295"/>
          </p:nvPr>
        </p:nvSpPr>
        <p:spPr>
          <a:xfrm>
            <a:off x="628002" y="1556792"/>
            <a:ext cx="3871990" cy="649744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pl-PL" sz="2800" dirty="0"/>
              <a:t>Samuel </a:t>
            </a:r>
            <a:r>
              <a:rPr lang="pl-PL" sz="2800" dirty="0" smtClean="0"/>
              <a:t>Morse</a:t>
            </a:r>
            <a:endParaRPr lang="pl-PL" sz="2800" dirty="0"/>
          </a:p>
        </p:txBody>
      </p:sp>
      <p:pic>
        <p:nvPicPr>
          <p:cNvPr id="21511" name="Picture 1031" descr="C:\Documents and Settings\User\Moje dokumenty\Wyklady\WprTel\WprTel02\telegraph18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3002" y="2193712"/>
            <a:ext cx="3908997" cy="4424913"/>
          </a:xfrm>
          <a:prstGeom prst="rect">
            <a:avLst/>
          </a:prstGeom>
          <a:noFill/>
        </p:spPr>
      </p:pic>
      <p:pic>
        <p:nvPicPr>
          <p:cNvPr id="2" name="Obraz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9815" y="1431753"/>
            <a:ext cx="4110595" cy="5186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9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1476375" y="332656"/>
            <a:ext cx="7210425" cy="941388"/>
          </a:xfrm>
        </p:spPr>
        <p:txBody>
          <a:bodyPr/>
          <a:lstStyle/>
          <a:p>
            <a:r>
              <a:rPr lang="pl-PL" altLang="pl-PL" dirty="0" smtClean="0"/>
              <a:t>Samuel Morse</a:t>
            </a:r>
            <a:endParaRPr lang="en-US" altLang="pl-PL" dirty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6454" y="1424650"/>
            <a:ext cx="3409597" cy="5210073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4709" y="1424651"/>
            <a:ext cx="3923928" cy="5213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942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1876: </a:t>
            </a:r>
            <a:r>
              <a:rPr lang="en-US" dirty="0"/>
              <a:t>Invention of </a:t>
            </a:r>
            <a:r>
              <a:rPr lang="en-US" dirty="0" smtClean="0"/>
              <a:t>the Telephone</a:t>
            </a:r>
            <a:endParaRPr lang="en-US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524000"/>
            <a:ext cx="5867400" cy="95408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pl-PL"/>
              <a:t>Alexander Graham Bell</a:t>
            </a:r>
            <a:endParaRPr lang="en-US"/>
          </a:p>
        </p:txBody>
      </p:sp>
      <p:pic>
        <p:nvPicPr>
          <p:cNvPr id="14340" name="Picture 4" descr="A:\bellsm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667000"/>
            <a:ext cx="4800600" cy="3871913"/>
          </a:xfrm>
          <a:prstGeom prst="rect">
            <a:avLst/>
          </a:prstGeom>
          <a:noFill/>
        </p:spPr>
      </p:pic>
      <p:pic>
        <p:nvPicPr>
          <p:cNvPr id="14342" name="Picture 6" descr="C:\Documents and Settings\User\Moje dokumenty\Wyklady\WprTel\WprTel02\1876tele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00" y="1371600"/>
            <a:ext cx="3524250" cy="5105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61266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1028" descr="C:\Documents and Settings\User\Moje dokumenty\Wyklady\WprTel\WprTel02\Nat_Geogr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704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6333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  <a:latin typeface="+mn-lt"/>
              </a:rPr>
              <a:t>Three Culture Groups</a:t>
            </a:r>
            <a:endParaRPr lang="pl-PL" dirty="0">
              <a:latin typeface="+mn-lt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 lIns="92075" tIns="46038" rIns="92075" bIns="46038"/>
          <a:lstStyle/>
          <a:p>
            <a:pPr algn="just">
              <a:lnSpc>
                <a:spcPct val="150000"/>
              </a:lnSpc>
            </a:pPr>
            <a:r>
              <a:rPr lang="en-US" dirty="0"/>
              <a:t>Telecommunications</a:t>
            </a:r>
            <a:endParaRPr lang="pl-PL" dirty="0"/>
          </a:p>
          <a:p>
            <a:pPr algn="just">
              <a:lnSpc>
                <a:spcPct val="150000"/>
              </a:lnSpc>
            </a:pPr>
            <a:r>
              <a:rPr lang="en-US" dirty="0"/>
              <a:t>Computer networking</a:t>
            </a:r>
            <a:endParaRPr lang="pl-PL" dirty="0"/>
          </a:p>
          <a:p>
            <a:pPr>
              <a:lnSpc>
                <a:spcPct val="150000"/>
              </a:lnSpc>
            </a:pPr>
            <a:r>
              <a:rPr lang="pl-PL" dirty="0"/>
              <a:t>Media (</a:t>
            </a:r>
            <a:r>
              <a:rPr lang="en-US" dirty="0"/>
              <a:t>content providers</a:t>
            </a:r>
            <a:r>
              <a:rPr lang="pl-PL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650243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ChangeArrowheads="1"/>
          </p:cNvSpPr>
          <p:nvPr/>
        </p:nvSpPr>
        <p:spPr bwMode="auto">
          <a:xfrm rot="-12188788">
            <a:off x="4135438" y="2363788"/>
            <a:ext cx="409575" cy="1447800"/>
          </a:xfrm>
          <a:prstGeom prst="upArrow">
            <a:avLst>
              <a:gd name="adj1" fmla="val 50000"/>
              <a:gd name="adj2" fmla="val 88372"/>
            </a:avLst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grpSp>
        <p:nvGrpSpPr>
          <p:cNvPr id="12292" name="Group 4"/>
          <p:cNvGrpSpPr>
            <a:grpSpLocks/>
          </p:cNvGrpSpPr>
          <p:nvPr/>
        </p:nvGrpSpPr>
        <p:grpSpPr bwMode="auto">
          <a:xfrm>
            <a:off x="2532063" y="2470150"/>
            <a:ext cx="3290887" cy="3149600"/>
            <a:chOff x="1728" y="1556"/>
            <a:chExt cx="2246" cy="1984"/>
          </a:xfrm>
        </p:grpSpPr>
        <p:sp>
          <p:nvSpPr>
            <p:cNvPr id="12293" name="Line 5"/>
            <p:cNvSpPr>
              <a:spLocks noChangeShapeType="1"/>
            </p:cNvSpPr>
            <p:nvPr/>
          </p:nvSpPr>
          <p:spPr bwMode="auto">
            <a:xfrm>
              <a:off x="3974" y="1556"/>
              <a:ext cx="0" cy="112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2294" name="Line 6"/>
            <p:cNvSpPr>
              <a:spLocks noChangeShapeType="1"/>
            </p:cNvSpPr>
            <p:nvPr/>
          </p:nvSpPr>
          <p:spPr bwMode="auto">
            <a:xfrm>
              <a:off x="2508" y="1556"/>
              <a:ext cx="146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2295" name="Rectangle 7"/>
            <p:cNvSpPr>
              <a:spLocks noChangeArrowheads="1"/>
            </p:cNvSpPr>
            <p:nvPr/>
          </p:nvSpPr>
          <p:spPr bwMode="auto">
            <a:xfrm>
              <a:off x="1728" y="2448"/>
              <a:ext cx="1437" cy="1092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2296" name="Line 8"/>
            <p:cNvSpPr>
              <a:spLocks noChangeShapeType="1"/>
            </p:cNvSpPr>
            <p:nvPr/>
          </p:nvSpPr>
          <p:spPr bwMode="auto">
            <a:xfrm flipH="1">
              <a:off x="1732" y="1556"/>
              <a:ext cx="776" cy="86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2297" name="Line 9"/>
            <p:cNvSpPr>
              <a:spLocks noChangeShapeType="1"/>
            </p:cNvSpPr>
            <p:nvPr/>
          </p:nvSpPr>
          <p:spPr bwMode="auto">
            <a:xfrm flipH="1">
              <a:off x="3198" y="1556"/>
              <a:ext cx="776" cy="86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2298" name="Line 10"/>
            <p:cNvSpPr>
              <a:spLocks noChangeShapeType="1"/>
            </p:cNvSpPr>
            <p:nvPr/>
          </p:nvSpPr>
          <p:spPr bwMode="auto">
            <a:xfrm flipH="1">
              <a:off x="3198" y="2677"/>
              <a:ext cx="776" cy="86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2299" name="Oval 11"/>
            <p:cNvSpPr>
              <a:spLocks noChangeArrowheads="1"/>
            </p:cNvSpPr>
            <p:nvPr/>
          </p:nvSpPr>
          <p:spPr bwMode="auto">
            <a:xfrm>
              <a:off x="3072" y="2346"/>
              <a:ext cx="128" cy="128"/>
            </a:xfrm>
            <a:prstGeom prst="ellipse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</p:grpSp>
      <p:grpSp>
        <p:nvGrpSpPr>
          <p:cNvPr id="12300" name="Group 12"/>
          <p:cNvGrpSpPr>
            <a:grpSpLocks/>
          </p:cNvGrpSpPr>
          <p:nvPr/>
        </p:nvGrpSpPr>
        <p:grpSpPr bwMode="auto">
          <a:xfrm>
            <a:off x="1055688" y="1447800"/>
            <a:ext cx="6932612" cy="5110163"/>
            <a:chOff x="665" y="912"/>
            <a:chExt cx="4367" cy="3219"/>
          </a:xfrm>
        </p:grpSpPr>
        <p:sp>
          <p:nvSpPr>
            <p:cNvPr id="12301" name="Line 13"/>
            <p:cNvSpPr>
              <a:spLocks noChangeShapeType="1"/>
            </p:cNvSpPr>
            <p:nvPr/>
          </p:nvSpPr>
          <p:spPr bwMode="auto">
            <a:xfrm>
              <a:off x="2315" y="1211"/>
              <a:ext cx="0" cy="1466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2302" name="Line 14"/>
            <p:cNvSpPr>
              <a:spLocks noChangeShapeType="1"/>
            </p:cNvSpPr>
            <p:nvPr/>
          </p:nvSpPr>
          <p:spPr bwMode="auto">
            <a:xfrm>
              <a:off x="2315" y="2677"/>
              <a:ext cx="1910" cy="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2303" name="Line 15"/>
            <p:cNvSpPr>
              <a:spLocks noChangeShapeType="1"/>
            </p:cNvSpPr>
            <p:nvPr/>
          </p:nvSpPr>
          <p:spPr bwMode="auto">
            <a:xfrm flipH="1">
              <a:off x="1361" y="2677"/>
              <a:ext cx="954" cy="1035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12304" name="Rectangle 16"/>
            <p:cNvSpPr>
              <a:spLocks noChangeArrowheads="1"/>
            </p:cNvSpPr>
            <p:nvPr/>
          </p:nvSpPr>
          <p:spPr bwMode="auto">
            <a:xfrm>
              <a:off x="1684" y="912"/>
              <a:ext cx="1038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defTabSz="762000" eaLnBrk="0" hangingPunct="0"/>
              <a:r>
                <a:rPr lang="en-US" sz="2400" dirty="0">
                  <a:solidFill>
                    <a:schemeClr val="tx2"/>
                  </a:solidFill>
                  <a:latin typeface="+mn-lt"/>
                </a:rPr>
                <a:t>Flexibility</a:t>
              </a:r>
              <a:endParaRPr lang="pl-PL" sz="2400" dirty="0">
                <a:solidFill>
                  <a:schemeClr val="tx2"/>
                </a:solidFill>
                <a:latin typeface="+mn-lt"/>
              </a:endParaRPr>
            </a:p>
          </p:txBody>
        </p:sp>
        <p:sp>
          <p:nvSpPr>
            <p:cNvPr id="12305" name="Rectangle 17"/>
            <p:cNvSpPr>
              <a:spLocks noChangeArrowheads="1"/>
            </p:cNvSpPr>
            <p:nvPr/>
          </p:nvSpPr>
          <p:spPr bwMode="auto">
            <a:xfrm>
              <a:off x="665" y="3840"/>
              <a:ext cx="1846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defTabSz="762000" eaLnBrk="0" hangingPunct="0"/>
              <a:r>
                <a:rPr lang="en-US" sz="2400">
                  <a:solidFill>
                    <a:schemeClr val="tx2"/>
                  </a:solidFill>
                  <a:latin typeface="+mn-lt"/>
                </a:rPr>
                <a:t>Quality of Service</a:t>
              </a:r>
              <a:endParaRPr lang="pl-PL" sz="2400">
                <a:solidFill>
                  <a:schemeClr val="tx2"/>
                </a:solidFill>
                <a:latin typeface="+mn-lt"/>
              </a:endParaRPr>
            </a:p>
          </p:txBody>
        </p:sp>
        <p:sp>
          <p:nvSpPr>
            <p:cNvPr id="12306" name="Rectangle 18"/>
            <p:cNvSpPr>
              <a:spLocks noChangeArrowheads="1"/>
            </p:cNvSpPr>
            <p:nvPr/>
          </p:nvSpPr>
          <p:spPr bwMode="auto">
            <a:xfrm>
              <a:off x="3888" y="2112"/>
              <a:ext cx="1144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defTabSz="762000" eaLnBrk="0" hangingPunct="0"/>
              <a:r>
                <a:rPr lang="en-US" sz="2400">
                  <a:solidFill>
                    <a:schemeClr val="tx2"/>
                  </a:solidFill>
                  <a:latin typeface="+mn-lt"/>
                </a:rPr>
                <a:t>Bandwidth</a:t>
              </a:r>
              <a:endParaRPr lang="pl-PL" sz="2400">
                <a:solidFill>
                  <a:schemeClr val="tx2"/>
                </a:solidFill>
                <a:latin typeface="+mn-lt"/>
              </a:endParaRPr>
            </a:p>
          </p:txBody>
        </p:sp>
      </p:grpSp>
      <p:grpSp>
        <p:nvGrpSpPr>
          <p:cNvPr id="12307" name="Group 19"/>
          <p:cNvGrpSpPr>
            <a:grpSpLocks/>
          </p:cNvGrpSpPr>
          <p:nvPr/>
        </p:nvGrpSpPr>
        <p:grpSpPr bwMode="auto">
          <a:xfrm>
            <a:off x="3962400" y="1905000"/>
            <a:ext cx="1828800" cy="633413"/>
            <a:chOff x="2496" y="1200"/>
            <a:chExt cx="1152" cy="399"/>
          </a:xfrm>
        </p:grpSpPr>
        <p:sp>
          <p:nvSpPr>
            <p:cNvPr id="12308" name="Rectangle 20"/>
            <p:cNvSpPr>
              <a:spLocks noChangeArrowheads="1"/>
            </p:cNvSpPr>
            <p:nvPr/>
          </p:nvSpPr>
          <p:spPr bwMode="auto">
            <a:xfrm>
              <a:off x="2544" y="1200"/>
              <a:ext cx="1104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>
              <a:spAutoFit/>
            </a:bodyPr>
            <a:lstStyle/>
            <a:p>
              <a:pPr defTabSz="762000" eaLnBrk="0" hangingPunct="0"/>
              <a:r>
                <a:rPr lang="pl-PL" sz="2400" i="1">
                  <a:solidFill>
                    <a:schemeClr val="tx2"/>
                  </a:solidFill>
                  <a:latin typeface="+mn-lt"/>
                </a:rPr>
                <a:t>Internet</a:t>
              </a:r>
            </a:p>
          </p:txBody>
        </p:sp>
        <p:sp>
          <p:nvSpPr>
            <p:cNvPr id="12309" name="Oval 21"/>
            <p:cNvSpPr>
              <a:spLocks noChangeArrowheads="1"/>
            </p:cNvSpPr>
            <p:nvPr/>
          </p:nvSpPr>
          <p:spPr bwMode="auto">
            <a:xfrm>
              <a:off x="2496" y="1471"/>
              <a:ext cx="119" cy="128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</p:grpSp>
      <p:sp>
        <p:nvSpPr>
          <p:cNvPr id="12310" name="AutoShape 22"/>
          <p:cNvSpPr>
            <a:spLocks noChangeArrowheads="1"/>
          </p:cNvSpPr>
          <p:nvPr/>
        </p:nvSpPr>
        <p:spPr bwMode="auto">
          <a:xfrm rot="-18838640">
            <a:off x="3434556" y="3494882"/>
            <a:ext cx="401637" cy="2419350"/>
          </a:xfrm>
          <a:prstGeom prst="upArrow">
            <a:avLst>
              <a:gd name="adj1" fmla="val 50000"/>
              <a:gd name="adj2" fmla="val 150593"/>
            </a:avLst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12311" name="AutoShape 23"/>
          <p:cNvSpPr>
            <a:spLocks noChangeArrowheads="1"/>
          </p:cNvSpPr>
          <p:nvPr/>
        </p:nvSpPr>
        <p:spPr bwMode="auto">
          <a:xfrm rot="-1555825">
            <a:off x="4722813" y="3824288"/>
            <a:ext cx="407987" cy="1295400"/>
          </a:xfrm>
          <a:prstGeom prst="upArrow">
            <a:avLst>
              <a:gd name="adj1" fmla="val 50000"/>
              <a:gd name="adj2" fmla="val 79378"/>
            </a:avLst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grpSp>
        <p:nvGrpSpPr>
          <p:cNvPr id="12312" name="Group 24"/>
          <p:cNvGrpSpPr>
            <a:grpSpLocks/>
          </p:cNvGrpSpPr>
          <p:nvPr/>
        </p:nvGrpSpPr>
        <p:grpSpPr bwMode="auto">
          <a:xfrm>
            <a:off x="5091113" y="4899030"/>
            <a:ext cx="2757487" cy="515938"/>
            <a:chOff x="3206" y="3086"/>
            <a:chExt cx="1738" cy="325"/>
          </a:xfrm>
        </p:grpSpPr>
        <p:sp>
          <p:nvSpPr>
            <p:cNvPr id="12313" name="Rectangle 25"/>
            <p:cNvSpPr>
              <a:spLocks noChangeArrowheads="1"/>
            </p:cNvSpPr>
            <p:nvPr/>
          </p:nvSpPr>
          <p:spPr bwMode="auto">
            <a:xfrm>
              <a:off x="3279" y="3120"/>
              <a:ext cx="1665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>
              <a:spAutoFit/>
            </a:bodyPr>
            <a:lstStyle/>
            <a:p>
              <a:pPr defTabSz="762000" eaLnBrk="0" hangingPunct="0"/>
              <a:r>
                <a:rPr lang="en-US" sz="2400" i="1">
                  <a:solidFill>
                    <a:schemeClr val="tx2"/>
                  </a:solidFill>
                  <a:latin typeface="+mn-lt"/>
                </a:rPr>
                <a:t>CATV</a:t>
              </a:r>
              <a:endParaRPr lang="pl-PL" sz="2400" i="1">
                <a:solidFill>
                  <a:schemeClr val="tx2"/>
                </a:solidFill>
                <a:latin typeface="+mn-lt"/>
              </a:endParaRPr>
            </a:p>
          </p:txBody>
        </p:sp>
        <p:sp>
          <p:nvSpPr>
            <p:cNvPr id="12314" name="Oval 26"/>
            <p:cNvSpPr>
              <a:spLocks noChangeArrowheads="1"/>
            </p:cNvSpPr>
            <p:nvPr/>
          </p:nvSpPr>
          <p:spPr bwMode="auto">
            <a:xfrm>
              <a:off x="3206" y="3086"/>
              <a:ext cx="118" cy="128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</p:grpSp>
      <p:grpSp>
        <p:nvGrpSpPr>
          <p:cNvPr id="12315" name="Group 27"/>
          <p:cNvGrpSpPr>
            <a:grpSpLocks/>
          </p:cNvGrpSpPr>
          <p:nvPr/>
        </p:nvGrpSpPr>
        <p:grpSpPr bwMode="auto">
          <a:xfrm>
            <a:off x="2590800" y="5499105"/>
            <a:ext cx="2274888" cy="601663"/>
            <a:chOff x="1632" y="3464"/>
            <a:chExt cx="1433" cy="379"/>
          </a:xfrm>
        </p:grpSpPr>
        <p:sp>
          <p:nvSpPr>
            <p:cNvPr id="12316" name="Rectangle 28"/>
            <p:cNvSpPr>
              <a:spLocks noChangeArrowheads="1"/>
            </p:cNvSpPr>
            <p:nvPr/>
          </p:nvSpPr>
          <p:spPr bwMode="auto">
            <a:xfrm>
              <a:off x="1632" y="3552"/>
              <a:ext cx="1433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>
              <a:spAutoFit/>
            </a:bodyPr>
            <a:lstStyle/>
            <a:p>
              <a:pPr defTabSz="762000" eaLnBrk="0" hangingPunct="0"/>
              <a:r>
                <a:rPr lang="pl-PL" sz="2400" i="1">
                  <a:solidFill>
                    <a:schemeClr val="tx2"/>
                  </a:solidFill>
                  <a:latin typeface="+mn-lt"/>
                </a:rPr>
                <a:t>PSTN</a:t>
              </a:r>
            </a:p>
          </p:txBody>
        </p:sp>
        <p:sp>
          <p:nvSpPr>
            <p:cNvPr id="12317" name="Oval 29"/>
            <p:cNvSpPr>
              <a:spLocks noChangeArrowheads="1"/>
            </p:cNvSpPr>
            <p:nvPr/>
          </p:nvSpPr>
          <p:spPr bwMode="auto">
            <a:xfrm>
              <a:off x="1662" y="3464"/>
              <a:ext cx="119" cy="128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</p:grp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  <a:latin typeface="+mn-lt"/>
              </a:rPr>
              <a:t>Convergence of Parameters</a:t>
            </a:r>
            <a:endParaRPr lang="pl-PL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06461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2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2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2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2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2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  <p:bldP spid="12310" grpId="0" animBg="1"/>
      <p:bldP spid="123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  <a:latin typeface="+mn-lt"/>
              </a:rPr>
              <a:t>Areas of Telecommunications</a:t>
            </a:r>
            <a:endParaRPr lang="pl-PL" dirty="0">
              <a:latin typeface="+mn-lt"/>
            </a:endParaRPr>
          </a:p>
        </p:txBody>
      </p:sp>
      <p:sp>
        <p:nvSpPr>
          <p:cNvPr id="1536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Services</a:t>
            </a:r>
            <a:endParaRPr lang="pl-PL" dirty="0"/>
          </a:p>
          <a:p>
            <a:r>
              <a:rPr lang="en-US" dirty="0"/>
              <a:t>Transmission</a:t>
            </a:r>
            <a:endParaRPr lang="pl-PL" dirty="0"/>
          </a:p>
          <a:p>
            <a:r>
              <a:rPr lang="en-US" dirty="0"/>
              <a:t>Switching</a:t>
            </a:r>
            <a:endParaRPr lang="pl-PL" dirty="0"/>
          </a:p>
          <a:p>
            <a:r>
              <a:rPr lang="en-US" dirty="0"/>
              <a:t>Management</a:t>
            </a:r>
            <a:endParaRPr lang="pl-PL" dirty="0"/>
          </a:p>
          <a:p>
            <a:r>
              <a:rPr lang="en-US" dirty="0" err="1"/>
              <a:t>etc</a:t>
            </a:r>
            <a:r>
              <a:rPr lang="pl-PL" dirty="0"/>
              <a:t>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048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3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3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Course</a:t>
            </a:r>
            <a:endParaRPr lang="en-US" sz="2400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33400" indent="-533400">
              <a:buSzTx/>
              <a:buFont typeface="Wingdings" pitchFamily="2" charset="2"/>
              <a:buAutoNum type="arabicPeriod"/>
            </a:pPr>
            <a:r>
              <a:rPr lang="pl-PL" dirty="0" err="1" smtClean="0">
                <a:cs typeface="Times New Roman" pitchFamily="18" charset="0"/>
              </a:rPr>
              <a:t>Lectures</a:t>
            </a:r>
            <a:r>
              <a:rPr lang="pl-PL" dirty="0" smtClean="0">
                <a:cs typeface="Times New Roman" pitchFamily="18" charset="0"/>
              </a:rPr>
              <a:t>:  Andrzej Jajszczyk</a:t>
            </a:r>
            <a:br>
              <a:rPr lang="pl-PL" dirty="0" smtClean="0">
                <a:cs typeface="Times New Roman" pitchFamily="18" charset="0"/>
              </a:rPr>
            </a:br>
            <a:r>
              <a:rPr lang="pl-PL" dirty="0" err="1" smtClean="0">
                <a:cs typeface="Times New Roman" pitchFamily="18" charset="0"/>
              </a:rPr>
              <a:t>Available</a:t>
            </a:r>
            <a:r>
              <a:rPr lang="pl-PL" dirty="0" smtClean="0">
                <a:cs typeface="Times New Roman" pitchFamily="18" charset="0"/>
              </a:rPr>
              <a:t>: D-6/</a:t>
            </a:r>
            <a:r>
              <a:rPr lang="pl-PL" dirty="0" err="1" smtClean="0">
                <a:cs typeface="Times New Roman" pitchFamily="18" charset="0"/>
              </a:rPr>
              <a:t>room</a:t>
            </a:r>
            <a:r>
              <a:rPr lang="pl-PL" dirty="0" smtClean="0">
                <a:cs typeface="Times New Roman" pitchFamily="18" charset="0"/>
              </a:rPr>
              <a:t> </a:t>
            </a:r>
            <a:r>
              <a:rPr lang="pl-PL" dirty="0" smtClean="0">
                <a:cs typeface="Times New Roman" pitchFamily="18" charset="0"/>
              </a:rPr>
              <a:t>406, jajszcz@agh.edu.pl</a:t>
            </a:r>
            <a:r>
              <a:rPr lang="pl-PL" dirty="0" smtClean="0">
                <a:cs typeface="Times New Roman" pitchFamily="18" charset="0"/>
              </a:rPr>
              <a:t/>
            </a:r>
            <a:br>
              <a:rPr lang="pl-PL" dirty="0" smtClean="0">
                <a:cs typeface="Times New Roman" pitchFamily="18" charset="0"/>
              </a:rPr>
            </a:br>
            <a:r>
              <a:rPr lang="pl-PL" dirty="0" err="1" smtClean="0">
                <a:cs typeface="Times New Roman" pitchFamily="18" charset="0"/>
              </a:rPr>
              <a:t>Mondays</a:t>
            </a:r>
            <a:r>
              <a:rPr lang="pl-PL" dirty="0" smtClean="0">
                <a:cs typeface="Times New Roman" pitchFamily="18" charset="0"/>
              </a:rPr>
              <a:t>: </a:t>
            </a:r>
            <a:r>
              <a:rPr lang="en-US" dirty="0" smtClean="0">
                <a:cs typeface="Times New Roman" pitchFamily="18" charset="0"/>
              </a:rPr>
              <a:t>1</a:t>
            </a:r>
            <a:r>
              <a:rPr lang="pl-PL" dirty="0" smtClean="0">
                <a:cs typeface="Times New Roman" pitchFamily="18" charset="0"/>
              </a:rPr>
              <a:t>4</a:t>
            </a:r>
            <a:r>
              <a:rPr lang="en-US" dirty="0" smtClean="0">
                <a:cs typeface="Times New Roman" pitchFamily="18" charset="0"/>
              </a:rPr>
              <a:t>:</a:t>
            </a:r>
            <a:r>
              <a:rPr lang="pl-PL" dirty="0" smtClean="0">
                <a:cs typeface="Times New Roman" pitchFamily="18" charset="0"/>
              </a:rPr>
              <a:t>30</a:t>
            </a:r>
            <a:r>
              <a:rPr lang="en-US" dirty="0" smtClean="0">
                <a:cs typeface="Times New Roman" pitchFamily="18" charset="0"/>
              </a:rPr>
              <a:t> – 1</a:t>
            </a:r>
            <a:r>
              <a:rPr lang="pl-PL" dirty="0" smtClean="0">
                <a:cs typeface="Times New Roman" pitchFamily="18" charset="0"/>
              </a:rPr>
              <a:t>6</a:t>
            </a:r>
            <a:r>
              <a:rPr lang="en-US" dirty="0" smtClean="0">
                <a:cs typeface="Times New Roman" pitchFamily="18" charset="0"/>
              </a:rPr>
              <a:t>:</a:t>
            </a:r>
            <a:r>
              <a:rPr lang="pl-PL" dirty="0" smtClean="0">
                <a:cs typeface="Times New Roman" pitchFamily="18" charset="0"/>
              </a:rPr>
              <a:t>00</a:t>
            </a:r>
            <a:r>
              <a:rPr lang="en-US" dirty="0" smtClean="0">
                <a:cs typeface="Times New Roman" pitchFamily="18" charset="0"/>
              </a:rPr>
              <a:t> </a:t>
            </a:r>
            <a:endParaRPr lang="pl-PL" dirty="0" smtClean="0">
              <a:cs typeface="Times New Roman" pitchFamily="18" charset="0"/>
            </a:endParaRPr>
          </a:p>
          <a:p>
            <a:pPr marL="533400" indent="-533400">
              <a:spcBef>
                <a:spcPts val="1200"/>
              </a:spcBef>
              <a:buSzTx/>
              <a:buFont typeface="Wingdings" pitchFamily="2" charset="2"/>
              <a:buAutoNum type="arabicPeriod"/>
            </a:pPr>
            <a:r>
              <a:rPr lang="pl-PL" dirty="0" err="1" smtClean="0">
                <a:cs typeface="Times New Roman" pitchFamily="18" charset="0"/>
              </a:rPr>
              <a:t>Exercises</a:t>
            </a:r>
            <a:r>
              <a:rPr lang="pl-PL" dirty="0" smtClean="0">
                <a:cs typeface="Times New Roman" pitchFamily="18" charset="0"/>
              </a:rPr>
              <a:t> (Zbigniew </a:t>
            </a:r>
            <a:r>
              <a:rPr lang="pl-PL" dirty="0" err="1" smtClean="0">
                <a:cs typeface="Times New Roman" pitchFamily="18" charset="0"/>
              </a:rPr>
              <a:t>Hulicki</a:t>
            </a:r>
            <a:r>
              <a:rPr lang="pl-PL" dirty="0" smtClean="0">
                <a:cs typeface="Times New Roman" pitchFamily="18" charset="0"/>
              </a:rPr>
              <a:t>)</a:t>
            </a:r>
          </a:p>
          <a:p>
            <a:pPr marL="533400" indent="-533400">
              <a:buSzTx/>
              <a:buFont typeface="Wingdings" pitchFamily="2" charset="2"/>
              <a:buAutoNum type="arabicPeriod"/>
            </a:pPr>
            <a:endParaRPr lang="pl-PL" dirty="0" smtClean="0">
              <a:cs typeface="Times New Roman" pitchFamily="18" charset="0"/>
            </a:endParaRPr>
          </a:p>
          <a:p>
            <a:pPr marL="533400" indent="-533400">
              <a:buSzTx/>
              <a:buFont typeface="Wingdings" pitchFamily="2" charset="2"/>
              <a:buAutoNum type="arabicPeriod"/>
            </a:pPr>
            <a:r>
              <a:rPr lang="pl-PL" dirty="0" err="1" smtClean="0">
                <a:cs typeface="Times New Roman" pitchFamily="18" charset="0"/>
              </a:rPr>
              <a:t>Final</a:t>
            </a:r>
            <a:r>
              <a:rPr lang="pl-PL" dirty="0" smtClean="0">
                <a:cs typeface="Times New Roman" pitchFamily="18" charset="0"/>
              </a:rPr>
              <a:t> </a:t>
            </a:r>
            <a:r>
              <a:rPr lang="pl-PL" dirty="0" err="1" smtClean="0">
                <a:cs typeface="Times New Roman" pitchFamily="18" charset="0"/>
              </a:rPr>
              <a:t>mark</a:t>
            </a:r>
            <a:r>
              <a:rPr lang="pl-PL" dirty="0" smtClean="0">
                <a:cs typeface="Times New Roman" pitchFamily="18" charset="0"/>
              </a:rPr>
              <a:t>: </a:t>
            </a:r>
          </a:p>
          <a:p>
            <a:pPr marL="533400" indent="-533400">
              <a:buSzTx/>
              <a:buNone/>
            </a:pPr>
            <a:r>
              <a:rPr lang="pl-PL" dirty="0" smtClean="0">
                <a:cs typeface="Times New Roman" pitchFamily="18" charset="0"/>
              </a:rPr>
              <a:t>	</a:t>
            </a:r>
            <a:endParaRPr lang="pl-PL" baseline="30000" dirty="0" smtClean="0">
              <a:cs typeface="Times New Roman" pitchFamily="18" charset="0"/>
            </a:endParaRPr>
          </a:p>
          <a:p>
            <a:pPr marL="533400" indent="-533400">
              <a:buSzTx/>
              <a:buNone/>
            </a:pPr>
            <a:endParaRPr lang="pl-PL" dirty="0" smtClean="0">
              <a:cs typeface="Times New Roman" pitchFamily="18" charset="0"/>
            </a:endParaRPr>
          </a:p>
          <a:p>
            <a:pPr marL="533400" indent="-533400">
              <a:buSzTx/>
              <a:buNone/>
            </a:pPr>
            <a:r>
              <a:rPr lang="pl-PL" dirty="0" smtClean="0">
                <a:cs typeface="Times New Roman" pitchFamily="18" charset="0"/>
              </a:rPr>
              <a:t>* </a:t>
            </a:r>
            <a:r>
              <a:rPr lang="pl-PL" dirty="0" err="1" smtClean="0">
                <a:cs typeface="Times New Roman" pitchFamily="18" charset="0"/>
              </a:rPr>
              <a:t>all</a:t>
            </a:r>
            <a:r>
              <a:rPr lang="pl-PL" dirty="0" smtClean="0">
                <a:cs typeface="Times New Roman" pitchFamily="18" charset="0"/>
              </a:rPr>
              <a:t> </a:t>
            </a:r>
            <a:r>
              <a:rPr lang="pl-PL" dirty="0" err="1" smtClean="0">
                <a:cs typeface="Times New Roman" pitchFamily="18" charset="0"/>
              </a:rPr>
              <a:t>marks</a:t>
            </a:r>
            <a:r>
              <a:rPr lang="pl-PL" dirty="0" smtClean="0">
                <a:cs typeface="Times New Roman" pitchFamily="18" charset="0"/>
              </a:rPr>
              <a:t> </a:t>
            </a:r>
            <a:r>
              <a:rPr lang="pl-PL" dirty="0" err="1" smtClean="0">
                <a:cs typeface="Times New Roman" pitchFamily="18" charset="0"/>
              </a:rPr>
              <a:t>need</a:t>
            </a:r>
            <a:r>
              <a:rPr lang="pl-PL" dirty="0" smtClean="0">
                <a:cs typeface="Times New Roman" pitchFamily="18" charset="0"/>
              </a:rPr>
              <a:t> to be 3.0 </a:t>
            </a:r>
            <a:r>
              <a:rPr lang="pl-PL" dirty="0" err="1" smtClean="0">
                <a:cs typeface="Times New Roman" pitchFamily="18" charset="0"/>
              </a:rPr>
              <a:t>or</a:t>
            </a:r>
            <a:r>
              <a:rPr lang="pl-PL" dirty="0" smtClean="0">
                <a:cs typeface="Times New Roman" pitchFamily="18" charset="0"/>
              </a:rPr>
              <a:t> </a:t>
            </a:r>
            <a:r>
              <a:rPr lang="pl-PL" dirty="0" err="1" smtClean="0">
                <a:cs typeface="Times New Roman" pitchFamily="18" charset="0"/>
              </a:rPr>
              <a:t>higher</a:t>
            </a:r>
            <a:endParaRPr lang="pl-PL" dirty="0"/>
          </a:p>
        </p:txBody>
      </p:sp>
      <p:graphicFrame>
        <p:nvGraphicFramePr>
          <p:cNvPr id="6" name="Obi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9552497"/>
              </p:ext>
            </p:extLst>
          </p:nvPr>
        </p:nvGraphicFramePr>
        <p:xfrm>
          <a:off x="1624013" y="4221088"/>
          <a:ext cx="5516562" cy="92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68" name="Równanie" r:id="rId3" imgW="2323800" imgH="393480" progId="Equation.3">
                  <p:embed/>
                </p:oleObj>
              </mc:Choice>
              <mc:Fallback>
                <p:oleObj name="Równanie" r:id="rId3" imgW="2323800" imgH="393480" progId="Equation.3">
                  <p:embed/>
                  <p:pic>
                    <p:nvPicPr>
                      <p:cNvPr id="0" name="Picture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4013" y="4221088"/>
                        <a:ext cx="5516562" cy="927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56758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uiExpand="1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Models of </a:t>
            </a:r>
            <a:r>
              <a:rPr lang="en-US" dirty="0" smtClean="0"/>
              <a:t>Communications Systems</a:t>
            </a:r>
            <a:endParaRPr lang="en-US" dirty="0"/>
          </a:p>
        </p:txBody>
      </p:sp>
      <p:sp>
        <p:nvSpPr>
          <p:cNvPr id="645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Layered models</a:t>
            </a:r>
            <a:endParaRPr lang="pl-PL"/>
          </a:p>
          <a:p>
            <a:r>
              <a:rPr lang="en-US"/>
              <a:t>Signal model</a:t>
            </a:r>
            <a:r>
              <a:rPr lang="pl-PL"/>
              <a:t> (</a:t>
            </a:r>
            <a:r>
              <a:rPr lang="en-US"/>
              <a:t>physical layer</a:t>
            </a:r>
            <a:r>
              <a:rPr lang="pl-PL"/>
              <a:t>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52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a </a:t>
            </a:r>
            <a:r>
              <a:rPr lang="en-US" dirty="0" smtClean="0"/>
              <a:t>Simple Communications Architecture</a:t>
            </a:r>
            <a:endParaRPr lang="pl-PL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2536360"/>
            <a:ext cx="8564313" cy="377296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/>
              <a:t>Typical tasks to be performed to send a file between computers:</a:t>
            </a:r>
            <a:endParaRPr lang="pl-PL" sz="2400" dirty="0"/>
          </a:p>
          <a:p>
            <a:pPr>
              <a:lnSpc>
                <a:spcPct val="90000"/>
              </a:lnSpc>
            </a:pPr>
            <a:r>
              <a:rPr lang="pl-PL" sz="2400" dirty="0"/>
              <a:t>System 1 </a:t>
            </a:r>
            <a:r>
              <a:rPr lang="en-US" sz="2400" dirty="0"/>
              <a:t>has to notify the network about the required destination</a:t>
            </a:r>
            <a:endParaRPr lang="pl-PL" sz="2400" dirty="0"/>
          </a:p>
          <a:p>
            <a:pPr>
              <a:lnSpc>
                <a:spcPct val="90000"/>
              </a:lnSpc>
            </a:pPr>
            <a:r>
              <a:rPr lang="pl-PL" sz="2400" dirty="0"/>
              <a:t>System 1 </a:t>
            </a:r>
            <a:r>
              <a:rPr lang="en-US" sz="2400" dirty="0"/>
              <a:t>has to check if </a:t>
            </a:r>
            <a:r>
              <a:rPr lang="pl-PL" sz="2400" dirty="0"/>
              <a:t>System 2 </a:t>
            </a:r>
            <a:r>
              <a:rPr lang="en-US" sz="2400" dirty="0"/>
              <a:t>is ready to accept data</a:t>
            </a:r>
            <a:endParaRPr lang="pl-PL" sz="2400" dirty="0"/>
          </a:p>
          <a:p>
            <a:pPr>
              <a:lnSpc>
                <a:spcPct val="90000"/>
              </a:lnSpc>
            </a:pPr>
            <a:r>
              <a:rPr lang="en-US" sz="2400" dirty="0"/>
              <a:t>A file transfer application in System 1 has to check </a:t>
            </a:r>
            <a:r>
              <a:rPr lang="en-US" sz="2400" dirty="0" smtClean="0"/>
              <a:t>if </a:t>
            </a:r>
            <a:r>
              <a:rPr lang="en-US" sz="2400" dirty="0"/>
              <a:t>the file management program in System 2 is ready to receive and  store a file from a given user</a:t>
            </a:r>
            <a:endParaRPr lang="pl-PL" sz="2400" dirty="0"/>
          </a:p>
          <a:p>
            <a:pPr>
              <a:lnSpc>
                <a:spcPct val="90000"/>
              </a:lnSpc>
            </a:pPr>
            <a:r>
              <a:rPr lang="en-US" sz="2400" dirty="0"/>
              <a:t>If file formats in both systems are different, one </a:t>
            </a:r>
            <a:br>
              <a:rPr lang="en-US" sz="2400" dirty="0"/>
            </a:br>
            <a:r>
              <a:rPr lang="en-US" sz="2400" dirty="0"/>
              <a:t>of the systems has to convert the format</a:t>
            </a:r>
            <a:endParaRPr lang="pl-PL" sz="2400" dirty="0"/>
          </a:p>
        </p:txBody>
      </p:sp>
      <p:grpSp>
        <p:nvGrpSpPr>
          <p:cNvPr id="24642" name="Group 66"/>
          <p:cNvGrpSpPr>
            <a:grpSpLocks/>
          </p:cNvGrpSpPr>
          <p:nvPr/>
        </p:nvGrpSpPr>
        <p:grpSpPr bwMode="auto">
          <a:xfrm>
            <a:off x="3657600" y="1295400"/>
            <a:ext cx="5224463" cy="1292225"/>
            <a:chOff x="2410" y="816"/>
            <a:chExt cx="3291" cy="814"/>
          </a:xfrm>
        </p:grpSpPr>
        <p:grpSp>
          <p:nvGrpSpPr>
            <p:cNvPr id="24636" name="Group 60"/>
            <p:cNvGrpSpPr>
              <a:grpSpLocks/>
            </p:cNvGrpSpPr>
            <p:nvPr/>
          </p:nvGrpSpPr>
          <p:grpSpPr bwMode="auto">
            <a:xfrm>
              <a:off x="2678" y="816"/>
              <a:ext cx="2794" cy="814"/>
              <a:chOff x="2678" y="818"/>
              <a:chExt cx="2794" cy="814"/>
            </a:xfrm>
          </p:grpSpPr>
          <p:grpSp>
            <p:nvGrpSpPr>
              <p:cNvPr id="24580" name="Group 4"/>
              <p:cNvGrpSpPr>
                <a:grpSpLocks/>
              </p:cNvGrpSpPr>
              <p:nvPr/>
            </p:nvGrpSpPr>
            <p:grpSpPr bwMode="auto">
              <a:xfrm>
                <a:off x="2678" y="951"/>
                <a:ext cx="288" cy="384"/>
                <a:chOff x="3597" y="424"/>
                <a:chExt cx="410" cy="476"/>
              </a:xfrm>
            </p:grpSpPr>
            <p:sp>
              <p:nvSpPr>
                <p:cNvPr id="24581" name="Rectangle 5"/>
                <p:cNvSpPr>
                  <a:spLocks noChangeArrowheads="1"/>
                </p:cNvSpPr>
                <p:nvPr/>
              </p:nvSpPr>
              <p:spPr bwMode="auto">
                <a:xfrm>
                  <a:off x="3601" y="783"/>
                  <a:ext cx="402" cy="117"/>
                </a:xfrm>
                <a:prstGeom prst="rect">
                  <a:avLst/>
                </a:pr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24582" name="Rectangle 6"/>
                <p:cNvSpPr>
                  <a:spLocks noChangeArrowheads="1"/>
                </p:cNvSpPr>
                <p:nvPr/>
              </p:nvSpPr>
              <p:spPr bwMode="auto">
                <a:xfrm>
                  <a:off x="3850" y="808"/>
                  <a:ext cx="128" cy="8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24583" name="Rectangle 7"/>
                <p:cNvSpPr>
                  <a:spLocks noChangeArrowheads="1"/>
                </p:cNvSpPr>
                <p:nvPr/>
              </p:nvSpPr>
              <p:spPr bwMode="auto">
                <a:xfrm>
                  <a:off x="3636" y="444"/>
                  <a:ext cx="337" cy="270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24584" name="AutoShape 8"/>
                <p:cNvSpPr>
                  <a:spLocks noChangeArrowheads="1"/>
                </p:cNvSpPr>
                <p:nvPr/>
              </p:nvSpPr>
              <p:spPr bwMode="auto">
                <a:xfrm>
                  <a:off x="3601" y="424"/>
                  <a:ext cx="402" cy="315"/>
                </a:xfrm>
                <a:prstGeom prst="roundRect">
                  <a:avLst>
                    <a:gd name="adj" fmla="val 12495"/>
                  </a:avLst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24585" name="Line 9"/>
                <p:cNvSpPr>
                  <a:spLocks noChangeShapeType="1"/>
                </p:cNvSpPr>
                <p:nvPr/>
              </p:nvSpPr>
              <p:spPr bwMode="auto">
                <a:xfrm>
                  <a:off x="3607" y="866"/>
                  <a:ext cx="38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24586" name="Rectangle 10"/>
                <p:cNvSpPr>
                  <a:spLocks noChangeArrowheads="1"/>
                </p:cNvSpPr>
                <p:nvPr/>
              </p:nvSpPr>
              <p:spPr bwMode="auto">
                <a:xfrm>
                  <a:off x="3651" y="771"/>
                  <a:ext cx="302" cy="8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24587" name="Rectangle 11"/>
                <p:cNvSpPr>
                  <a:spLocks noChangeArrowheads="1"/>
                </p:cNvSpPr>
                <p:nvPr/>
              </p:nvSpPr>
              <p:spPr bwMode="auto">
                <a:xfrm>
                  <a:off x="3675" y="747"/>
                  <a:ext cx="253" cy="16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24588" name="Line 12"/>
                <p:cNvSpPr>
                  <a:spLocks noChangeShapeType="1"/>
                </p:cNvSpPr>
                <p:nvPr/>
              </p:nvSpPr>
              <p:spPr bwMode="auto">
                <a:xfrm>
                  <a:off x="3597" y="835"/>
                  <a:ext cx="410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pl-PL">
                    <a:latin typeface="+mn-lt"/>
                  </a:endParaRPr>
                </a:p>
              </p:txBody>
            </p:sp>
          </p:grpSp>
          <p:grpSp>
            <p:nvGrpSpPr>
              <p:cNvPr id="24589" name="Group 13"/>
              <p:cNvGrpSpPr>
                <a:grpSpLocks/>
              </p:cNvGrpSpPr>
              <p:nvPr/>
            </p:nvGrpSpPr>
            <p:grpSpPr bwMode="auto">
              <a:xfrm>
                <a:off x="5184" y="967"/>
                <a:ext cx="288" cy="384"/>
                <a:chOff x="3597" y="424"/>
                <a:chExt cx="410" cy="476"/>
              </a:xfrm>
            </p:grpSpPr>
            <p:sp>
              <p:nvSpPr>
                <p:cNvPr id="24590" name="Rectangle 14"/>
                <p:cNvSpPr>
                  <a:spLocks noChangeArrowheads="1"/>
                </p:cNvSpPr>
                <p:nvPr/>
              </p:nvSpPr>
              <p:spPr bwMode="auto">
                <a:xfrm>
                  <a:off x="3601" y="783"/>
                  <a:ext cx="402" cy="117"/>
                </a:xfrm>
                <a:prstGeom prst="rect">
                  <a:avLst/>
                </a:pr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24591" name="Rectangle 15"/>
                <p:cNvSpPr>
                  <a:spLocks noChangeArrowheads="1"/>
                </p:cNvSpPr>
                <p:nvPr/>
              </p:nvSpPr>
              <p:spPr bwMode="auto">
                <a:xfrm>
                  <a:off x="3850" y="808"/>
                  <a:ext cx="128" cy="8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24592" name="Rectangle 16"/>
                <p:cNvSpPr>
                  <a:spLocks noChangeArrowheads="1"/>
                </p:cNvSpPr>
                <p:nvPr/>
              </p:nvSpPr>
              <p:spPr bwMode="auto">
                <a:xfrm>
                  <a:off x="3636" y="444"/>
                  <a:ext cx="337" cy="270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24593" name="AutoShape 17"/>
                <p:cNvSpPr>
                  <a:spLocks noChangeArrowheads="1"/>
                </p:cNvSpPr>
                <p:nvPr/>
              </p:nvSpPr>
              <p:spPr bwMode="auto">
                <a:xfrm>
                  <a:off x="3601" y="424"/>
                  <a:ext cx="402" cy="315"/>
                </a:xfrm>
                <a:prstGeom prst="roundRect">
                  <a:avLst>
                    <a:gd name="adj" fmla="val 12495"/>
                  </a:avLst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24594" name="Line 18"/>
                <p:cNvSpPr>
                  <a:spLocks noChangeShapeType="1"/>
                </p:cNvSpPr>
                <p:nvPr/>
              </p:nvSpPr>
              <p:spPr bwMode="auto">
                <a:xfrm>
                  <a:off x="3607" y="866"/>
                  <a:ext cx="38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24595" name="Rectangle 19"/>
                <p:cNvSpPr>
                  <a:spLocks noChangeArrowheads="1"/>
                </p:cNvSpPr>
                <p:nvPr/>
              </p:nvSpPr>
              <p:spPr bwMode="auto">
                <a:xfrm>
                  <a:off x="3651" y="771"/>
                  <a:ext cx="302" cy="8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24596" name="Rectangle 20"/>
                <p:cNvSpPr>
                  <a:spLocks noChangeArrowheads="1"/>
                </p:cNvSpPr>
                <p:nvPr/>
              </p:nvSpPr>
              <p:spPr bwMode="auto">
                <a:xfrm>
                  <a:off x="3675" y="747"/>
                  <a:ext cx="253" cy="16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24597" name="Line 21"/>
                <p:cNvSpPr>
                  <a:spLocks noChangeShapeType="1"/>
                </p:cNvSpPr>
                <p:nvPr/>
              </p:nvSpPr>
              <p:spPr bwMode="auto">
                <a:xfrm>
                  <a:off x="3597" y="835"/>
                  <a:ext cx="410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pl-PL">
                    <a:latin typeface="+mn-lt"/>
                  </a:endParaRPr>
                </a:p>
              </p:txBody>
            </p:sp>
          </p:grpSp>
          <p:sp>
            <p:nvSpPr>
              <p:cNvPr id="24608" name="Line 32"/>
              <p:cNvSpPr>
                <a:spLocks noChangeShapeType="1"/>
              </p:cNvSpPr>
              <p:nvPr/>
            </p:nvSpPr>
            <p:spPr bwMode="auto">
              <a:xfrm>
                <a:off x="2964" y="1287"/>
                <a:ext cx="5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24609" name="Line 33"/>
              <p:cNvSpPr>
                <a:spLocks noChangeShapeType="1"/>
              </p:cNvSpPr>
              <p:nvPr/>
            </p:nvSpPr>
            <p:spPr bwMode="auto">
              <a:xfrm>
                <a:off x="4654" y="1287"/>
                <a:ext cx="53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grpSp>
            <p:nvGrpSpPr>
              <p:cNvPr id="24610" name="Group 34"/>
              <p:cNvGrpSpPr>
                <a:grpSpLocks/>
              </p:cNvGrpSpPr>
              <p:nvPr/>
            </p:nvGrpSpPr>
            <p:grpSpPr bwMode="auto">
              <a:xfrm>
                <a:off x="3264" y="818"/>
                <a:ext cx="1570" cy="814"/>
                <a:chOff x="1944" y="1801"/>
                <a:chExt cx="1547" cy="1334"/>
              </a:xfrm>
            </p:grpSpPr>
            <p:sp>
              <p:nvSpPr>
                <p:cNvPr id="24611" name="Oval 35"/>
                <p:cNvSpPr>
                  <a:spLocks noChangeArrowheads="1"/>
                </p:cNvSpPr>
                <p:nvPr/>
              </p:nvSpPr>
              <p:spPr bwMode="auto">
                <a:xfrm>
                  <a:off x="2424" y="1843"/>
                  <a:ext cx="379" cy="446"/>
                </a:xfrm>
                <a:prstGeom prst="ellipse">
                  <a:avLst/>
                </a:prstGeom>
                <a:solidFill>
                  <a:srgbClr val="99CCFF"/>
                </a:solidFill>
                <a:ln w="47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24612" name="Oval 36"/>
                <p:cNvSpPr>
                  <a:spLocks noChangeArrowheads="1"/>
                </p:cNvSpPr>
                <p:nvPr/>
              </p:nvSpPr>
              <p:spPr bwMode="auto">
                <a:xfrm>
                  <a:off x="2733" y="1801"/>
                  <a:ext cx="311" cy="367"/>
                </a:xfrm>
                <a:prstGeom prst="ellipse">
                  <a:avLst/>
                </a:prstGeom>
                <a:solidFill>
                  <a:srgbClr val="99CCFF"/>
                </a:solidFill>
                <a:ln w="47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24613" name="Oval 37"/>
                <p:cNvSpPr>
                  <a:spLocks noChangeArrowheads="1"/>
                </p:cNvSpPr>
                <p:nvPr/>
              </p:nvSpPr>
              <p:spPr bwMode="auto">
                <a:xfrm>
                  <a:off x="3008" y="2163"/>
                  <a:ext cx="483" cy="570"/>
                </a:xfrm>
                <a:prstGeom prst="ellipse">
                  <a:avLst/>
                </a:prstGeom>
                <a:solidFill>
                  <a:srgbClr val="99CCFF"/>
                </a:solidFill>
                <a:ln w="47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24614" name="Oval 38"/>
                <p:cNvSpPr>
                  <a:spLocks noChangeArrowheads="1"/>
                </p:cNvSpPr>
                <p:nvPr/>
              </p:nvSpPr>
              <p:spPr bwMode="auto">
                <a:xfrm>
                  <a:off x="2116" y="2406"/>
                  <a:ext cx="550" cy="649"/>
                </a:xfrm>
                <a:prstGeom prst="ellipse">
                  <a:avLst/>
                </a:prstGeom>
                <a:solidFill>
                  <a:srgbClr val="99CCFF"/>
                </a:solidFill>
                <a:ln w="47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24615" name="Oval 39"/>
                <p:cNvSpPr>
                  <a:spLocks noChangeArrowheads="1"/>
                </p:cNvSpPr>
                <p:nvPr/>
              </p:nvSpPr>
              <p:spPr bwMode="auto">
                <a:xfrm>
                  <a:off x="2870" y="2488"/>
                  <a:ext cx="413" cy="484"/>
                </a:xfrm>
                <a:prstGeom prst="ellipse">
                  <a:avLst/>
                </a:prstGeom>
                <a:solidFill>
                  <a:srgbClr val="99CCFF"/>
                </a:solidFill>
                <a:ln w="47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24616" name="Oval 40"/>
                <p:cNvSpPr>
                  <a:spLocks noChangeArrowheads="1"/>
                </p:cNvSpPr>
                <p:nvPr/>
              </p:nvSpPr>
              <p:spPr bwMode="auto">
                <a:xfrm>
                  <a:off x="1978" y="2527"/>
                  <a:ext cx="311" cy="366"/>
                </a:xfrm>
                <a:prstGeom prst="ellipse">
                  <a:avLst/>
                </a:prstGeom>
                <a:solidFill>
                  <a:srgbClr val="99CCFF"/>
                </a:solidFill>
                <a:ln w="47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24617" name="Oval 41"/>
                <p:cNvSpPr>
                  <a:spLocks noChangeArrowheads="1"/>
                </p:cNvSpPr>
                <p:nvPr/>
              </p:nvSpPr>
              <p:spPr bwMode="auto">
                <a:xfrm>
                  <a:off x="1944" y="2246"/>
                  <a:ext cx="310" cy="364"/>
                </a:xfrm>
                <a:prstGeom prst="ellipse">
                  <a:avLst/>
                </a:prstGeom>
                <a:solidFill>
                  <a:srgbClr val="99CCFF"/>
                </a:solidFill>
                <a:ln w="47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24618" name="Oval 42"/>
                <p:cNvSpPr>
                  <a:spLocks noChangeArrowheads="1"/>
                </p:cNvSpPr>
                <p:nvPr/>
              </p:nvSpPr>
              <p:spPr bwMode="auto">
                <a:xfrm>
                  <a:off x="2081" y="1925"/>
                  <a:ext cx="484" cy="565"/>
                </a:xfrm>
                <a:prstGeom prst="ellipse">
                  <a:avLst/>
                </a:prstGeom>
                <a:solidFill>
                  <a:srgbClr val="99CCFF"/>
                </a:solidFill>
                <a:ln w="47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24619" name="Oval 43"/>
                <p:cNvSpPr>
                  <a:spLocks noChangeArrowheads="1"/>
                </p:cNvSpPr>
                <p:nvPr/>
              </p:nvSpPr>
              <p:spPr bwMode="auto">
                <a:xfrm>
                  <a:off x="2492" y="2568"/>
                  <a:ext cx="483" cy="567"/>
                </a:xfrm>
                <a:prstGeom prst="ellipse">
                  <a:avLst/>
                </a:prstGeom>
                <a:solidFill>
                  <a:srgbClr val="99CCFF"/>
                </a:solidFill>
                <a:ln w="47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24620" name="Oval 44"/>
                <p:cNvSpPr>
                  <a:spLocks noChangeArrowheads="1"/>
                </p:cNvSpPr>
                <p:nvPr/>
              </p:nvSpPr>
              <p:spPr bwMode="auto">
                <a:xfrm>
                  <a:off x="3075" y="1962"/>
                  <a:ext cx="380" cy="449"/>
                </a:xfrm>
                <a:prstGeom prst="ellipse">
                  <a:avLst/>
                </a:prstGeom>
                <a:solidFill>
                  <a:srgbClr val="99CCFF"/>
                </a:solidFill>
                <a:ln w="47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24621" name="Oval 45"/>
                <p:cNvSpPr>
                  <a:spLocks noChangeArrowheads="1"/>
                </p:cNvSpPr>
                <p:nvPr/>
              </p:nvSpPr>
              <p:spPr bwMode="auto">
                <a:xfrm>
                  <a:off x="2972" y="1801"/>
                  <a:ext cx="346" cy="406"/>
                </a:xfrm>
                <a:prstGeom prst="ellipse">
                  <a:avLst/>
                </a:prstGeom>
                <a:solidFill>
                  <a:srgbClr val="99CCFF"/>
                </a:solidFill>
                <a:ln w="47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24622" name="Freeform 46"/>
                <p:cNvSpPr>
                  <a:spLocks/>
                </p:cNvSpPr>
                <p:nvPr/>
              </p:nvSpPr>
              <p:spPr bwMode="auto">
                <a:xfrm>
                  <a:off x="2070" y="1910"/>
                  <a:ext cx="1332" cy="1049"/>
                </a:xfrm>
                <a:custGeom>
                  <a:avLst/>
                  <a:gdLst/>
                  <a:ahLst/>
                  <a:cxnLst>
                    <a:cxn ang="0">
                      <a:pos x="686" y="178"/>
                    </a:cxn>
                    <a:cxn ang="0">
                      <a:pos x="781" y="52"/>
                    </a:cxn>
                    <a:cxn ang="0">
                      <a:pos x="1195" y="59"/>
                    </a:cxn>
                    <a:cxn ang="0">
                      <a:pos x="1490" y="0"/>
                    </a:cxn>
                    <a:cxn ang="0">
                      <a:pos x="1861" y="212"/>
                    </a:cxn>
                    <a:cxn ang="0">
                      <a:pos x="2047" y="152"/>
                    </a:cxn>
                    <a:cxn ang="0">
                      <a:pos x="2149" y="178"/>
                    </a:cxn>
                    <a:cxn ang="0">
                      <a:pos x="2169" y="698"/>
                    </a:cxn>
                    <a:cxn ang="0">
                      <a:pos x="2227" y="781"/>
                    </a:cxn>
                    <a:cxn ang="0">
                      <a:pos x="2056" y="1186"/>
                    </a:cxn>
                    <a:cxn ang="0">
                      <a:pos x="1868" y="908"/>
                    </a:cxn>
                    <a:cxn ang="0">
                      <a:pos x="1818" y="1051"/>
                    </a:cxn>
                    <a:cxn ang="0">
                      <a:pos x="1555" y="1604"/>
                    </a:cxn>
                    <a:cxn ang="0">
                      <a:pos x="673" y="1756"/>
                    </a:cxn>
                    <a:cxn ang="0">
                      <a:pos x="217" y="1648"/>
                    </a:cxn>
                    <a:cxn ang="0">
                      <a:pos x="70" y="1303"/>
                    </a:cxn>
                    <a:cxn ang="0">
                      <a:pos x="70" y="950"/>
                    </a:cxn>
                    <a:cxn ang="0">
                      <a:pos x="0" y="657"/>
                    </a:cxn>
                    <a:cxn ang="0">
                      <a:pos x="686" y="178"/>
                    </a:cxn>
                  </a:cxnLst>
                  <a:rect l="0" t="0" r="r" b="b"/>
                  <a:pathLst>
                    <a:path w="2227" h="1756">
                      <a:moveTo>
                        <a:pt x="686" y="178"/>
                      </a:moveTo>
                      <a:lnTo>
                        <a:pt x="781" y="52"/>
                      </a:lnTo>
                      <a:lnTo>
                        <a:pt x="1195" y="59"/>
                      </a:lnTo>
                      <a:lnTo>
                        <a:pt x="1490" y="0"/>
                      </a:lnTo>
                      <a:lnTo>
                        <a:pt x="1861" y="212"/>
                      </a:lnTo>
                      <a:lnTo>
                        <a:pt x="2047" y="152"/>
                      </a:lnTo>
                      <a:lnTo>
                        <a:pt x="2149" y="178"/>
                      </a:lnTo>
                      <a:lnTo>
                        <a:pt x="2169" y="698"/>
                      </a:lnTo>
                      <a:lnTo>
                        <a:pt x="2227" y="781"/>
                      </a:lnTo>
                      <a:lnTo>
                        <a:pt x="2056" y="1186"/>
                      </a:lnTo>
                      <a:lnTo>
                        <a:pt x="1868" y="908"/>
                      </a:lnTo>
                      <a:lnTo>
                        <a:pt x="1818" y="1051"/>
                      </a:lnTo>
                      <a:lnTo>
                        <a:pt x="1555" y="1604"/>
                      </a:lnTo>
                      <a:lnTo>
                        <a:pt x="673" y="1756"/>
                      </a:lnTo>
                      <a:lnTo>
                        <a:pt x="217" y="1648"/>
                      </a:lnTo>
                      <a:lnTo>
                        <a:pt x="70" y="1303"/>
                      </a:lnTo>
                      <a:lnTo>
                        <a:pt x="70" y="950"/>
                      </a:lnTo>
                      <a:lnTo>
                        <a:pt x="0" y="657"/>
                      </a:lnTo>
                      <a:lnTo>
                        <a:pt x="686" y="178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24623" name="Oval 47"/>
                <p:cNvSpPr>
                  <a:spLocks noChangeArrowheads="1"/>
                </p:cNvSpPr>
                <p:nvPr/>
              </p:nvSpPr>
              <p:spPr bwMode="auto">
                <a:xfrm>
                  <a:off x="2424" y="1843"/>
                  <a:ext cx="379" cy="446"/>
                </a:xfrm>
                <a:prstGeom prst="ellipse">
                  <a:avLst/>
                </a:prstGeom>
                <a:solidFill>
                  <a:srgbClr val="99CCFF"/>
                </a:solidFill>
                <a:ln w="47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24624" name="Oval 48"/>
                <p:cNvSpPr>
                  <a:spLocks noChangeArrowheads="1"/>
                </p:cNvSpPr>
                <p:nvPr/>
              </p:nvSpPr>
              <p:spPr bwMode="auto">
                <a:xfrm>
                  <a:off x="2733" y="1801"/>
                  <a:ext cx="311" cy="367"/>
                </a:xfrm>
                <a:prstGeom prst="ellipse">
                  <a:avLst/>
                </a:prstGeom>
                <a:solidFill>
                  <a:srgbClr val="99CCFF"/>
                </a:solidFill>
                <a:ln w="47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24625" name="Oval 49"/>
                <p:cNvSpPr>
                  <a:spLocks noChangeArrowheads="1"/>
                </p:cNvSpPr>
                <p:nvPr/>
              </p:nvSpPr>
              <p:spPr bwMode="auto">
                <a:xfrm>
                  <a:off x="3008" y="2163"/>
                  <a:ext cx="483" cy="570"/>
                </a:xfrm>
                <a:prstGeom prst="ellipse">
                  <a:avLst/>
                </a:prstGeom>
                <a:solidFill>
                  <a:srgbClr val="99CCFF"/>
                </a:solidFill>
                <a:ln w="47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24626" name="Oval 50"/>
                <p:cNvSpPr>
                  <a:spLocks noChangeArrowheads="1"/>
                </p:cNvSpPr>
                <p:nvPr/>
              </p:nvSpPr>
              <p:spPr bwMode="auto">
                <a:xfrm>
                  <a:off x="2116" y="2406"/>
                  <a:ext cx="550" cy="649"/>
                </a:xfrm>
                <a:prstGeom prst="ellipse">
                  <a:avLst/>
                </a:prstGeom>
                <a:solidFill>
                  <a:srgbClr val="99CCFF"/>
                </a:solidFill>
                <a:ln w="47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24627" name="Oval 51"/>
                <p:cNvSpPr>
                  <a:spLocks noChangeArrowheads="1"/>
                </p:cNvSpPr>
                <p:nvPr/>
              </p:nvSpPr>
              <p:spPr bwMode="auto">
                <a:xfrm>
                  <a:off x="2870" y="2488"/>
                  <a:ext cx="413" cy="484"/>
                </a:xfrm>
                <a:prstGeom prst="ellipse">
                  <a:avLst/>
                </a:prstGeom>
                <a:solidFill>
                  <a:srgbClr val="99CCFF"/>
                </a:solidFill>
                <a:ln w="47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24628" name="Oval 52"/>
                <p:cNvSpPr>
                  <a:spLocks noChangeArrowheads="1"/>
                </p:cNvSpPr>
                <p:nvPr/>
              </p:nvSpPr>
              <p:spPr bwMode="auto">
                <a:xfrm>
                  <a:off x="1978" y="2527"/>
                  <a:ext cx="311" cy="366"/>
                </a:xfrm>
                <a:prstGeom prst="ellipse">
                  <a:avLst/>
                </a:prstGeom>
                <a:solidFill>
                  <a:srgbClr val="99CCFF"/>
                </a:solidFill>
                <a:ln w="47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24629" name="Oval 53"/>
                <p:cNvSpPr>
                  <a:spLocks noChangeArrowheads="1"/>
                </p:cNvSpPr>
                <p:nvPr/>
              </p:nvSpPr>
              <p:spPr bwMode="auto">
                <a:xfrm>
                  <a:off x="1944" y="2246"/>
                  <a:ext cx="310" cy="364"/>
                </a:xfrm>
                <a:prstGeom prst="ellipse">
                  <a:avLst/>
                </a:prstGeom>
                <a:solidFill>
                  <a:srgbClr val="99CCFF"/>
                </a:solidFill>
                <a:ln w="47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24630" name="Oval 54"/>
                <p:cNvSpPr>
                  <a:spLocks noChangeArrowheads="1"/>
                </p:cNvSpPr>
                <p:nvPr/>
              </p:nvSpPr>
              <p:spPr bwMode="auto">
                <a:xfrm>
                  <a:off x="2081" y="1925"/>
                  <a:ext cx="484" cy="565"/>
                </a:xfrm>
                <a:prstGeom prst="ellipse">
                  <a:avLst/>
                </a:prstGeom>
                <a:solidFill>
                  <a:srgbClr val="99CCFF"/>
                </a:solidFill>
                <a:ln w="47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24631" name="Oval 55"/>
                <p:cNvSpPr>
                  <a:spLocks noChangeArrowheads="1"/>
                </p:cNvSpPr>
                <p:nvPr/>
              </p:nvSpPr>
              <p:spPr bwMode="auto">
                <a:xfrm>
                  <a:off x="2492" y="2568"/>
                  <a:ext cx="483" cy="567"/>
                </a:xfrm>
                <a:prstGeom prst="ellipse">
                  <a:avLst/>
                </a:prstGeom>
                <a:solidFill>
                  <a:srgbClr val="99CCFF"/>
                </a:solidFill>
                <a:ln w="47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24632" name="Oval 56"/>
                <p:cNvSpPr>
                  <a:spLocks noChangeArrowheads="1"/>
                </p:cNvSpPr>
                <p:nvPr/>
              </p:nvSpPr>
              <p:spPr bwMode="auto">
                <a:xfrm>
                  <a:off x="3075" y="1962"/>
                  <a:ext cx="380" cy="449"/>
                </a:xfrm>
                <a:prstGeom prst="ellipse">
                  <a:avLst/>
                </a:prstGeom>
                <a:solidFill>
                  <a:srgbClr val="99CCFF"/>
                </a:solidFill>
                <a:ln w="47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24633" name="Oval 57"/>
                <p:cNvSpPr>
                  <a:spLocks noChangeArrowheads="1"/>
                </p:cNvSpPr>
                <p:nvPr/>
              </p:nvSpPr>
              <p:spPr bwMode="auto">
                <a:xfrm>
                  <a:off x="2972" y="1801"/>
                  <a:ext cx="346" cy="406"/>
                </a:xfrm>
                <a:prstGeom prst="ellipse">
                  <a:avLst/>
                </a:prstGeom>
                <a:solidFill>
                  <a:srgbClr val="99CCFF"/>
                </a:solidFill>
                <a:ln w="47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  <p:sp>
              <p:nvSpPr>
                <p:cNvPr id="24634" name="Freeform 58"/>
                <p:cNvSpPr>
                  <a:spLocks/>
                </p:cNvSpPr>
                <p:nvPr/>
              </p:nvSpPr>
              <p:spPr bwMode="auto">
                <a:xfrm>
                  <a:off x="2070" y="1910"/>
                  <a:ext cx="1332" cy="1049"/>
                </a:xfrm>
                <a:custGeom>
                  <a:avLst/>
                  <a:gdLst/>
                  <a:ahLst/>
                  <a:cxnLst>
                    <a:cxn ang="0">
                      <a:pos x="686" y="178"/>
                    </a:cxn>
                    <a:cxn ang="0">
                      <a:pos x="781" y="52"/>
                    </a:cxn>
                    <a:cxn ang="0">
                      <a:pos x="1195" y="59"/>
                    </a:cxn>
                    <a:cxn ang="0">
                      <a:pos x="1490" y="0"/>
                    </a:cxn>
                    <a:cxn ang="0">
                      <a:pos x="1861" y="212"/>
                    </a:cxn>
                    <a:cxn ang="0">
                      <a:pos x="2047" y="152"/>
                    </a:cxn>
                    <a:cxn ang="0">
                      <a:pos x="2149" y="178"/>
                    </a:cxn>
                    <a:cxn ang="0">
                      <a:pos x="2169" y="698"/>
                    </a:cxn>
                    <a:cxn ang="0">
                      <a:pos x="2227" y="781"/>
                    </a:cxn>
                    <a:cxn ang="0">
                      <a:pos x="2056" y="1186"/>
                    </a:cxn>
                    <a:cxn ang="0">
                      <a:pos x="1868" y="908"/>
                    </a:cxn>
                    <a:cxn ang="0">
                      <a:pos x="1818" y="1051"/>
                    </a:cxn>
                    <a:cxn ang="0">
                      <a:pos x="1555" y="1604"/>
                    </a:cxn>
                    <a:cxn ang="0">
                      <a:pos x="673" y="1756"/>
                    </a:cxn>
                    <a:cxn ang="0">
                      <a:pos x="217" y="1648"/>
                    </a:cxn>
                    <a:cxn ang="0">
                      <a:pos x="70" y="1303"/>
                    </a:cxn>
                    <a:cxn ang="0">
                      <a:pos x="70" y="950"/>
                    </a:cxn>
                    <a:cxn ang="0">
                      <a:pos x="0" y="657"/>
                    </a:cxn>
                    <a:cxn ang="0">
                      <a:pos x="686" y="178"/>
                    </a:cxn>
                  </a:cxnLst>
                  <a:rect l="0" t="0" r="r" b="b"/>
                  <a:pathLst>
                    <a:path w="2227" h="1756">
                      <a:moveTo>
                        <a:pt x="686" y="178"/>
                      </a:moveTo>
                      <a:lnTo>
                        <a:pt x="781" y="52"/>
                      </a:lnTo>
                      <a:lnTo>
                        <a:pt x="1195" y="59"/>
                      </a:lnTo>
                      <a:lnTo>
                        <a:pt x="1490" y="0"/>
                      </a:lnTo>
                      <a:lnTo>
                        <a:pt x="1861" y="212"/>
                      </a:lnTo>
                      <a:lnTo>
                        <a:pt x="2047" y="152"/>
                      </a:lnTo>
                      <a:lnTo>
                        <a:pt x="2149" y="178"/>
                      </a:lnTo>
                      <a:lnTo>
                        <a:pt x="2169" y="698"/>
                      </a:lnTo>
                      <a:lnTo>
                        <a:pt x="2227" y="781"/>
                      </a:lnTo>
                      <a:lnTo>
                        <a:pt x="2056" y="1186"/>
                      </a:lnTo>
                      <a:lnTo>
                        <a:pt x="1868" y="908"/>
                      </a:lnTo>
                      <a:lnTo>
                        <a:pt x="1818" y="1051"/>
                      </a:lnTo>
                      <a:lnTo>
                        <a:pt x="1555" y="1604"/>
                      </a:lnTo>
                      <a:lnTo>
                        <a:pt x="673" y="1756"/>
                      </a:lnTo>
                      <a:lnTo>
                        <a:pt x="217" y="1648"/>
                      </a:lnTo>
                      <a:lnTo>
                        <a:pt x="70" y="1303"/>
                      </a:lnTo>
                      <a:lnTo>
                        <a:pt x="70" y="950"/>
                      </a:lnTo>
                      <a:lnTo>
                        <a:pt x="0" y="657"/>
                      </a:lnTo>
                      <a:lnTo>
                        <a:pt x="686" y="178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>
                    <a:latin typeface="+mn-lt"/>
                  </a:endParaRPr>
                </a:p>
              </p:txBody>
            </p:sp>
          </p:grpSp>
          <p:sp>
            <p:nvSpPr>
              <p:cNvPr id="24635" name="Rectangle 59"/>
              <p:cNvSpPr>
                <a:spLocks noChangeArrowheads="1"/>
              </p:cNvSpPr>
              <p:nvPr/>
            </p:nvSpPr>
            <p:spPr bwMode="auto">
              <a:xfrm>
                <a:off x="3363" y="1042"/>
                <a:ext cx="1443" cy="4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800" dirty="0">
                    <a:latin typeface="+mn-lt"/>
                  </a:rPr>
                  <a:t/>
                </a:r>
                <a:br>
                  <a:rPr lang="en-US" sz="800" dirty="0">
                    <a:latin typeface="+mn-lt"/>
                  </a:rPr>
                </a:br>
                <a:r>
                  <a:rPr lang="en-US" sz="1600" dirty="0">
                    <a:latin typeface="+mn-lt"/>
                  </a:rPr>
                  <a:t>Telecommunications</a:t>
                </a:r>
              </a:p>
              <a:p>
                <a:pPr algn="ctr"/>
                <a:r>
                  <a:rPr lang="en-US" sz="1600" dirty="0">
                    <a:latin typeface="+mn-lt"/>
                  </a:rPr>
                  <a:t>network</a:t>
                </a:r>
              </a:p>
            </p:txBody>
          </p:sp>
        </p:grpSp>
        <p:sp>
          <p:nvSpPr>
            <p:cNvPr id="24640" name="Text Box 64"/>
            <p:cNvSpPr txBox="1">
              <a:spLocks noChangeArrowheads="1"/>
            </p:cNvSpPr>
            <p:nvPr/>
          </p:nvSpPr>
          <p:spPr bwMode="auto">
            <a:xfrm>
              <a:off x="2410" y="1296"/>
              <a:ext cx="80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>
                  <a:latin typeface="+mn-lt"/>
                </a:rPr>
                <a:t>System 1</a:t>
              </a:r>
            </a:p>
          </p:txBody>
        </p:sp>
        <p:sp>
          <p:nvSpPr>
            <p:cNvPr id="24641" name="Text Box 65"/>
            <p:cNvSpPr txBox="1">
              <a:spLocks noChangeArrowheads="1"/>
            </p:cNvSpPr>
            <p:nvPr/>
          </p:nvSpPr>
          <p:spPr bwMode="auto">
            <a:xfrm>
              <a:off x="4896" y="1306"/>
              <a:ext cx="80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>
                  <a:latin typeface="+mn-lt"/>
                </a:rPr>
                <a:t>System 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20468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</a:t>
            </a:r>
            <a:r>
              <a:rPr lang="en-US" dirty="0" smtClean="0"/>
              <a:t>File Transfer Architecture</a:t>
            </a:r>
            <a:endParaRPr lang="pl-PL" dirty="0"/>
          </a:p>
        </p:txBody>
      </p:sp>
      <p:sp>
        <p:nvSpPr>
          <p:cNvPr id="25611" name="Rectangle 11"/>
          <p:cNvSpPr>
            <a:spLocks noChangeArrowheads="1"/>
          </p:cNvSpPr>
          <p:nvPr/>
        </p:nvSpPr>
        <p:spPr bwMode="auto">
          <a:xfrm>
            <a:off x="844550" y="2112963"/>
            <a:ext cx="1279004" cy="369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pl-PL">
                <a:latin typeface="+mn-lt"/>
              </a:rPr>
              <a:t>System 1</a:t>
            </a:r>
          </a:p>
        </p:txBody>
      </p:sp>
      <p:sp>
        <p:nvSpPr>
          <p:cNvPr id="25612" name="Rectangle 12"/>
          <p:cNvSpPr>
            <a:spLocks noChangeArrowheads="1"/>
          </p:cNvSpPr>
          <p:nvPr/>
        </p:nvSpPr>
        <p:spPr bwMode="auto">
          <a:xfrm>
            <a:off x="7156450" y="2205038"/>
            <a:ext cx="1279004" cy="369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pl-PL">
                <a:latin typeface="+mn-lt"/>
              </a:rPr>
              <a:t>System 2</a:t>
            </a:r>
          </a:p>
        </p:txBody>
      </p:sp>
      <p:sp>
        <p:nvSpPr>
          <p:cNvPr id="25624" name="Line 24"/>
          <p:cNvSpPr>
            <a:spLocks noChangeShapeType="1"/>
          </p:cNvSpPr>
          <p:nvPr/>
        </p:nvSpPr>
        <p:spPr bwMode="auto">
          <a:xfrm>
            <a:off x="2232025" y="4826000"/>
            <a:ext cx="1600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25625" name="Line 25"/>
          <p:cNvSpPr>
            <a:spLocks noChangeShapeType="1"/>
          </p:cNvSpPr>
          <p:nvPr/>
        </p:nvSpPr>
        <p:spPr bwMode="auto">
          <a:xfrm>
            <a:off x="2232025" y="2997200"/>
            <a:ext cx="4727575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25626" name="Line 26"/>
          <p:cNvSpPr>
            <a:spLocks noChangeShapeType="1"/>
          </p:cNvSpPr>
          <p:nvPr/>
        </p:nvSpPr>
        <p:spPr bwMode="auto">
          <a:xfrm>
            <a:off x="2232025" y="3911600"/>
            <a:ext cx="4727575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25627" name="Line 27"/>
          <p:cNvSpPr>
            <a:spLocks noChangeShapeType="1"/>
          </p:cNvSpPr>
          <p:nvPr/>
        </p:nvSpPr>
        <p:spPr bwMode="auto">
          <a:xfrm>
            <a:off x="5676900" y="4826000"/>
            <a:ext cx="12827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25628" name="Rectangle 28"/>
          <p:cNvSpPr>
            <a:spLocks noChangeArrowheads="1"/>
          </p:cNvSpPr>
          <p:nvPr/>
        </p:nvSpPr>
        <p:spPr bwMode="auto">
          <a:xfrm>
            <a:off x="2647950" y="2620963"/>
            <a:ext cx="3971408" cy="369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en-US" sz="1800">
                <a:latin typeface="+mn-lt"/>
              </a:rPr>
              <a:t>Files and file transfer commands</a:t>
            </a:r>
            <a:endParaRPr lang="pl-PL" sz="1800">
              <a:latin typeface="+mn-lt"/>
            </a:endParaRPr>
          </a:p>
        </p:txBody>
      </p:sp>
      <p:sp>
        <p:nvSpPr>
          <p:cNvPr id="25629" name="Rectangle 29"/>
          <p:cNvSpPr>
            <a:spLocks noChangeArrowheads="1"/>
          </p:cNvSpPr>
          <p:nvPr/>
        </p:nvSpPr>
        <p:spPr bwMode="auto">
          <a:xfrm>
            <a:off x="2481263" y="4267200"/>
            <a:ext cx="10985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defTabSz="762000" eaLnBrk="0" hangingPunct="0"/>
            <a:r>
              <a:rPr lang="en-US" sz="1600">
                <a:latin typeface="+mn-lt"/>
              </a:rPr>
              <a:t>Network</a:t>
            </a:r>
            <a:br>
              <a:rPr lang="en-US" sz="1600">
                <a:latin typeface="+mn-lt"/>
              </a:rPr>
            </a:br>
            <a:r>
              <a:rPr lang="en-US" sz="1600">
                <a:latin typeface="+mn-lt"/>
              </a:rPr>
              <a:t>interface</a:t>
            </a:r>
            <a:endParaRPr lang="pl-PL" sz="1600">
              <a:latin typeface="+mn-lt"/>
            </a:endParaRPr>
          </a:p>
        </p:txBody>
      </p:sp>
      <p:sp>
        <p:nvSpPr>
          <p:cNvPr id="25630" name="Text Box 30"/>
          <p:cNvSpPr txBox="1">
            <a:spLocks noChangeArrowheads="1"/>
          </p:cNvSpPr>
          <p:nvPr/>
        </p:nvSpPr>
        <p:spPr bwMode="auto">
          <a:xfrm>
            <a:off x="2889250" y="3457575"/>
            <a:ext cx="3334567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 eaLnBrk="0" hangingPunct="0"/>
            <a:r>
              <a:rPr lang="en-US" sz="1800">
                <a:latin typeface="+mn-lt"/>
              </a:rPr>
              <a:t>Communications messages</a:t>
            </a:r>
            <a:endParaRPr lang="pl-PL" sz="1800">
              <a:latin typeface="+mn-lt"/>
            </a:endParaRPr>
          </a:p>
        </p:txBody>
      </p:sp>
      <p:grpSp>
        <p:nvGrpSpPr>
          <p:cNvPr id="25631" name="Group 31"/>
          <p:cNvGrpSpPr>
            <a:grpSpLocks/>
          </p:cNvGrpSpPr>
          <p:nvPr/>
        </p:nvGrpSpPr>
        <p:grpSpPr bwMode="auto">
          <a:xfrm>
            <a:off x="3429000" y="4267200"/>
            <a:ext cx="2492375" cy="1292225"/>
            <a:chOff x="1944" y="1801"/>
            <a:chExt cx="1547" cy="1334"/>
          </a:xfrm>
        </p:grpSpPr>
        <p:sp>
          <p:nvSpPr>
            <p:cNvPr id="25632" name="Oval 32"/>
            <p:cNvSpPr>
              <a:spLocks noChangeArrowheads="1"/>
            </p:cNvSpPr>
            <p:nvPr/>
          </p:nvSpPr>
          <p:spPr bwMode="auto">
            <a:xfrm>
              <a:off x="2424" y="1843"/>
              <a:ext cx="379" cy="446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25633" name="Oval 33"/>
            <p:cNvSpPr>
              <a:spLocks noChangeArrowheads="1"/>
            </p:cNvSpPr>
            <p:nvPr/>
          </p:nvSpPr>
          <p:spPr bwMode="auto">
            <a:xfrm>
              <a:off x="2733" y="1801"/>
              <a:ext cx="311" cy="367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25634" name="Oval 34"/>
            <p:cNvSpPr>
              <a:spLocks noChangeArrowheads="1"/>
            </p:cNvSpPr>
            <p:nvPr/>
          </p:nvSpPr>
          <p:spPr bwMode="auto">
            <a:xfrm>
              <a:off x="3008" y="2163"/>
              <a:ext cx="483" cy="570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25635" name="Oval 35"/>
            <p:cNvSpPr>
              <a:spLocks noChangeArrowheads="1"/>
            </p:cNvSpPr>
            <p:nvPr/>
          </p:nvSpPr>
          <p:spPr bwMode="auto">
            <a:xfrm>
              <a:off x="2116" y="2406"/>
              <a:ext cx="550" cy="649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25636" name="Oval 36"/>
            <p:cNvSpPr>
              <a:spLocks noChangeArrowheads="1"/>
            </p:cNvSpPr>
            <p:nvPr/>
          </p:nvSpPr>
          <p:spPr bwMode="auto">
            <a:xfrm>
              <a:off x="2870" y="2488"/>
              <a:ext cx="413" cy="484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25637" name="Oval 37"/>
            <p:cNvSpPr>
              <a:spLocks noChangeArrowheads="1"/>
            </p:cNvSpPr>
            <p:nvPr/>
          </p:nvSpPr>
          <p:spPr bwMode="auto">
            <a:xfrm>
              <a:off x="1978" y="2527"/>
              <a:ext cx="311" cy="366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25638" name="Oval 38"/>
            <p:cNvSpPr>
              <a:spLocks noChangeArrowheads="1"/>
            </p:cNvSpPr>
            <p:nvPr/>
          </p:nvSpPr>
          <p:spPr bwMode="auto">
            <a:xfrm>
              <a:off x="1944" y="2246"/>
              <a:ext cx="310" cy="364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25639" name="Oval 39"/>
            <p:cNvSpPr>
              <a:spLocks noChangeArrowheads="1"/>
            </p:cNvSpPr>
            <p:nvPr/>
          </p:nvSpPr>
          <p:spPr bwMode="auto">
            <a:xfrm>
              <a:off x="2081" y="1925"/>
              <a:ext cx="484" cy="565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25640" name="Oval 40"/>
            <p:cNvSpPr>
              <a:spLocks noChangeArrowheads="1"/>
            </p:cNvSpPr>
            <p:nvPr/>
          </p:nvSpPr>
          <p:spPr bwMode="auto">
            <a:xfrm>
              <a:off x="2492" y="2568"/>
              <a:ext cx="483" cy="567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25641" name="Oval 41"/>
            <p:cNvSpPr>
              <a:spLocks noChangeArrowheads="1"/>
            </p:cNvSpPr>
            <p:nvPr/>
          </p:nvSpPr>
          <p:spPr bwMode="auto">
            <a:xfrm>
              <a:off x="3075" y="1962"/>
              <a:ext cx="380" cy="449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25642" name="Oval 42"/>
            <p:cNvSpPr>
              <a:spLocks noChangeArrowheads="1"/>
            </p:cNvSpPr>
            <p:nvPr/>
          </p:nvSpPr>
          <p:spPr bwMode="auto">
            <a:xfrm>
              <a:off x="2972" y="1801"/>
              <a:ext cx="346" cy="406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25643" name="Freeform 43"/>
            <p:cNvSpPr>
              <a:spLocks/>
            </p:cNvSpPr>
            <p:nvPr/>
          </p:nvSpPr>
          <p:spPr bwMode="auto">
            <a:xfrm>
              <a:off x="2070" y="1910"/>
              <a:ext cx="1332" cy="1049"/>
            </a:xfrm>
            <a:custGeom>
              <a:avLst/>
              <a:gdLst/>
              <a:ahLst/>
              <a:cxnLst>
                <a:cxn ang="0">
                  <a:pos x="686" y="178"/>
                </a:cxn>
                <a:cxn ang="0">
                  <a:pos x="781" y="52"/>
                </a:cxn>
                <a:cxn ang="0">
                  <a:pos x="1195" y="59"/>
                </a:cxn>
                <a:cxn ang="0">
                  <a:pos x="1490" y="0"/>
                </a:cxn>
                <a:cxn ang="0">
                  <a:pos x="1861" y="212"/>
                </a:cxn>
                <a:cxn ang="0">
                  <a:pos x="2047" y="152"/>
                </a:cxn>
                <a:cxn ang="0">
                  <a:pos x="2149" y="178"/>
                </a:cxn>
                <a:cxn ang="0">
                  <a:pos x="2169" y="698"/>
                </a:cxn>
                <a:cxn ang="0">
                  <a:pos x="2227" y="781"/>
                </a:cxn>
                <a:cxn ang="0">
                  <a:pos x="2056" y="1186"/>
                </a:cxn>
                <a:cxn ang="0">
                  <a:pos x="1868" y="908"/>
                </a:cxn>
                <a:cxn ang="0">
                  <a:pos x="1818" y="1051"/>
                </a:cxn>
                <a:cxn ang="0">
                  <a:pos x="1555" y="1604"/>
                </a:cxn>
                <a:cxn ang="0">
                  <a:pos x="673" y="1756"/>
                </a:cxn>
                <a:cxn ang="0">
                  <a:pos x="217" y="1648"/>
                </a:cxn>
                <a:cxn ang="0">
                  <a:pos x="70" y="1303"/>
                </a:cxn>
                <a:cxn ang="0">
                  <a:pos x="70" y="950"/>
                </a:cxn>
                <a:cxn ang="0">
                  <a:pos x="0" y="657"/>
                </a:cxn>
                <a:cxn ang="0">
                  <a:pos x="686" y="178"/>
                </a:cxn>
              </a:cxnLst>
              <a:rect l="0" t="0" r="r" b="b"/>
              <a:pathLst>
                <a:path w="2227" h="1756">
                  <a:moveTo>
                    <a:pt x="686" y="178"/>
                  </a:moveTo>
                  <a:lnTo>
                    <a:pt x="781" y="52"/>
                  </a:lnTo>
                  <a:lnTo>
                    <a:pt x="1195" y="59"/>
                  </a:lnTo>
                  <a:lnTo>
                    <a:pt x="1490" y="0"/>
                  </a:lnTo>
                  <a:lnTo>
                    <a:pt x="1861" y="212"/>
                  </a:lnTo>
                  <a:lnTo>
                    <a:pt x="2047" y="152"/>
                  </a:lnTo>
                  <a:lnTo>
                    <a:pt x="2149" y="178"/>
                  </a:lnTo>
                  <a:lnTo>
                    <a:pt x="2169" y="698"/>
                  </a:lnTo>
                  <a:lnTo>
                    <a:pt x="2227" y="781"/>
                  </a:lnTo>
                  <a:lnTo>
                    <a:pt x="2056" y="1186"/>
                  </a:lnTo>
                  <a:lnTo>
                    <a:pt x="1868" y="908"/>
                  </a:lnTo>
                  <a:lnTo>
                    <a:pt x="1818" y="1051"/>
                  </a:lnTo>
                  <a:lnTo>
                    <a:pt x="1555" y="1604"/>
                  </a:lnTo>
                  <a:lnTo>
                    <a:pt x="673" y="1756"/>
                  </a:lnTo>
                  <a:lnTo>
                    <a:pt x="217" y="1648"/>
                  </a:lnTo>
                  <a:lnTo>
                    <a:pt x="70" y="1303"/>
                  </a:lnTo>
                  <a:lnTo>
                    <a:pt x="70" y="950"/>
                  </a:lnTo>
                  <a:lnTo>
                    <a:pt x="0" y="657"/>
                  </a:lnTo>
                  <a:lnTo>
                    <a:pt x="686" y="178"/>
                  </a:lnTo>
                  <a:close/>
                </a:path>
              </a:pathLst>
            </a:custGeom>
            <a:solidFill>
              <a:srgbClr val="99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25644" name="Oval 44"/>
            <p:cNvSpPr>
              <a:spLocks noChangeArrowheads="1"/>
            </p:cNvSpPr>
            <p:nvPr/>
          </p:nvSpPr>
          <p:spPr bwMode="auto">
            <a:xfrm>
              <a:off x="2424" y="1843"/>
              <a:ext cx="379" cy="446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25645" name="Oval 45"/>
            <p:cNvSpPr>
              <a:spLocks noChangeArrowheads="1"/>
            </p:cNvSpPr>
            <p:nvPr/>
          </p:nvSpPr>
          <p:spPr bwMode="auto">
            <a:xfrm>
              <a:off x="2733" y="1801"/>
              <a:ext cx="311" cy="367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25646" name="Oval 46"/>
            <p:cNvSpPr>
              <a:spLocks noChangeArrowheads="1"/>
            </p:cNvSpPr>
            <p:nvPr/>
          </p:nvSpPr>
          <p:spPr bwMode="auto">
            <a:xfrm>
              <a:off x="3008" y="2163"/>
              <a:ext cx="483" cy="570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25647" name="Oval 47"/>
            <p:cNvSpPr>
              <a:spLocks noChangeArrowheads="1"/>
            </p:cNvSpPr>
            <p:nvPr/>
          </p:nvSpPr>
          <p:spPr bwMode="auto">
            <a:xfrm>
              <a:off x="2116" y="2406"/>
              <a:ext cx="550" cy="649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25648" name="Oval 48"/>
            <p:cNvSpPr>
              <a:spLocks noChangeArrowheads="1"/>
            </p:cNvSpPr>
            <p:nvPr/>
          </p:nvSpPr>
          <p:spPr bwMode="auto">
            <a:xfrm>
              <a:off x="2870" y="2488"/>
              <a:ext cx="413" cy="484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25649" name="Oval 49"/>
            <p:cNvSpPr>
              <a:spLocks noChangeArrowheads="1"/>
            </p:cNvSpPr>
            <p:nvPr/>
          </p:nvSpPr>
          <p:spPr bwMode="auto">
            <a:xfrm>
              <a:off x="1978" y="2527"/>
              <a:ext cx="311" cy="366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25650" name="Oval 50"/>
            <p:cNvSpPr>
              <a:spLocks noChangeArrowheads="1"/>
            </p:cNvSpPr>
            <p:nvPr/>
          </p:nvSpPr>
          <p:spPr bwMode="auto">
            <a:xfrm>
              <a:off x="1944" y="2246"/>
              <a:ext cx="310" cy="364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25651" name="Oval 51"/>
            <p:cNvSpPr>
              <a:spLocks noChangeArrowheads="1"/>
            </p:cNvSpPr>
            <p:nvPr/>
          </p:nvSpPr>
          <p:spPr bwMode="auto">
            <a:xfrm>
              <a:off x="2081" y="1925"/>
              <a:ext cx="484" cy="565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25652" name="Oval 52"/>
            <p:cNvSpPr>
              <a:spLocks noChangeArrowheads="1"/>
            </p:cNvSpPr>
            <p:nvPr/>
          </p:nvSpPr>
          <p:spPr bwMode="auto">
            <a:xfrm>
              <a:off x="2492" y="2568"/>
              <a:ext cx="483" cy="567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25653" name="Oval 53"/>
            <p:cNvSpPr>
              <a:spLocks noChangeArrowheads="1"/>
            </p:cNvSpPr>
            <p:nvPr/>
          </p:nvSpPr>
          <p:spPr bwMode="auto">
            <a:xfrm>
              <a:off x="3075" y="1962"/>
              <a:ext cx="380" cy="449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25654" name="Oval 54"/>
            <p:cNvSpPr>
              <a:spLocks noChangeArrowheads="1"/>
            </p:cNvSpPr>
            <p:nvPr/>
          </p:nvSpPr>
          <p:spPr bwMode="auto">
            <a:xfrm>
              <a:off x="2972" y="1801"/>
              <a:ext cx="346" cy="406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25655" name="Freeform 55"/>
            <p:cNvSpPr>
              <a:spLocks/>
            </p:cNvSpPr>
            <p:nvPr/>
          </p:nvSpPr>
          <p:spPr bwMode="auto">
            <a:xfrm>
              <a:off x="2070" y="1910"/>
              <a:ext cx="1332" cy="1049"/>
            </a:xfrm>
            <a:custGeom>
              <a:avLst/>
              <a:gdLst/>
              <a:ahLst/>
              <a:cxnLst>
                <a:cxn ang="0">
                  <a:pos x="686" y="178"/>
                </a:cxn>
                <a:cxn ang="0">
                  <a:pos x="781" y="52"/>
                </a:cxn>
                <a:cxn ang="0">
                  <a:pos x="1195" y="59"/>
                </a:cxn>
                <a:cxn ang="0">
                  <a:pos x="1490" y="0"/>
                </a:cxn>
                <a:cxn ang="0">
                  <a:pos x="1861" y="212"/>
                </a:cxn>
                <a:cxn ang="0">
                  <a:pos x="2047" y="152"/>
                </a:cxn>
                <a:cxn ang="0">
                  <a:pos x="2149" y="178"/>
                </a:cxn>
                <a:cxn ang="0">
                  <a:pos x="2169" y="698"/>
                </a:cxn>
                <a:cxn ang="0">
                  <a:pos x="2227" y="781"/>
                </a:cxn>
                <a:cxn ang="0">
                  <a:pos x="2056" y="1186"/>
                </a:cxn>
                <a:cxn ang="0">
                  <a:pos x="1868" y="908"/>
                </a:cxn>
                <a:cxn ang="0">
                  <a:pos x="1818" y="1051"/>
                </a:cxn>
                <a:cxn ang="0">
                  <a:pos x="1555" y="1604"/>
                </a:cxn>
                <a:cxn ang="0">
                  <a:pos x="673" y="1756"/>
                </a:cxn>
                <a:cxn ang="0">
                  <a:pos x="217" y="1648"/>
                </a:cxn>
                <a:cxn ang="0">
                  <a:pos x="70" y="1303"/>
                </a:cxn>
                <a:cxn ang="0">
                  <a:pos x="70" y="950"/>
                </a:cxn>
                <a:cxn ang="0">
                  <a:pos x="0" y="657"/>
                </a:cxn>
                <a:cxn ang="0">
                  <a:pos x="686" y="178"/>
                </a:cxn>
              </a:cxnLst>
              <a:rect l="0" t="0" r="r" b="b"/>
              <a:pathLst>
                <a:path w="2227" h="1756">
                  <a:moveTo>
                    <a:pt x="686" y="178"/>
                  </a:moveTo>
                  <a:lnTo>
                    <a:pt x="781" y="52"/>
                  </a:lnTo>
                  <a:lnTo>
                    <a:pt x="1195" y="59"/>
                  </a:lnTo>
                  <a:lnTo>
                    <a:pt x="1490" y="0"/>
                  </a:lnTo>
                  <a:lnTo>
                    <a:pt x="1861" y="212"/>
                  </a:lnTo>
                  <a:lnTo>
                    <a:pt x="2047" y="152"/>
                  </a:lnTo>
                  <a:lnTo>
                    <a:pt x="2149" y="178"/>
                  </a:lnTo>
                  <a:lnTo>
                    <a:pt x="2169" y="698"/>
                  </a:lnTo>
                  <a:lnTo>
                    <a:pt x="2227" y="781"/>
                  </a:lnTo>
                  <a:lnTo>
                    <a:pt x="2056" y="1186"/>
                  </a:lnTo>
                  <a:lnTo>
                    <a:pt x="1868" y="908"/>
                  </a:lnTo>
                  <a:lnTo>
                    <a:pt x="1818" y="1051"/>
                  </a:lnTo>
                  <a:lnTo>
                    <a:pt x="1555" y="1604"/>
                  </a:lnTo>
                  <a:lnTo>
                    <a:pt x="673" y="1756"/>
                  </a:lnTo>
                  <a:lnTo>
                    <a:pt x="217" y="1648"/>
                  </a:lnTo>
                  <a:lnTo>
                    <a:pt x="70" y="1303"/>
                  </a:lnTo>
                  <a:lnTo>
                    <a:pt x="70" y="950"/>
                  </a:lnTo>
                  <a:lnTo>
                    <a:pt x="0" y="657"/>
                  </a:lnTo>
                  <a:lnTo>
                    <a:pt x="686" y="178"/>
                  </a:lnTo>
                  <a:close/>
                </a:path>
              </a:pathLst>
            </a:custGeom>
            <a:solidFill>
              <a:srgbClr val="99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</p:grpSp>
      <p:sp>
        <p:nvSpPr>
          <p:cNvPr id="25656" name="Rectangle 56"/>
          <p:cNvSpPr>
            <a:spLocks noChangeArrowheads="1"/>
          </p:cNvSpPr>
          <p:nvPr/>
        </p:nvSpPr>
        <p:spPr bwMode="auto">
          <a:xfrm>
            <a:off x="4114800" y="4724400"/>
            <a:ext cx="10636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>
                <a:latin typeface="+mn-lt"/>
              </a:rPr>
              <a:t>Network</a:t>
            </a:r>
          </a:p>
        </p:txBody>
      </p:sp>
      <p:grpSp>
        <p:nvGrpSpPr>
          <p:cNvPr id="25603" name="Group 3"/>
          <p:cNvGrpSpPr>
            <a:grpSpLocks/>
          </p:cNvGrpSpPr>
          <p:nvPr/>
        </p:nvGrpSpPr>
        <p:grpSpPr bwMode="auto">
          <a:xfrm>
            <a:off x="568325" y="2566988"/>
            <a:ext cx="1946275" cy="2689225"/>
            <a:chOff x="248" y="1217"/>
            <a:chExt cx="1040" cy="1694"/>
          </a:xfrm>
          <a:solidFill>
            <a:srgbClr val="FFFFCC"/>
          </a:solidFill>
        </p:grpSpPr>
        <p:sp>
          <p:nvSpPr>
            <p:cNvPr id="25604" name="Rectangle 4"/>
            <p:cNvSpPr>
              <a:spLocks noChangeArrowheads="1"/>
            </p:cNvSpPr>
            <p:nvPr/>
          </p:nvSpPr>
          <p:spPr bwMode="auto">
            <a:xfrm>
              <a:off x="248" y="1784"/>
              <a:ext cx="1040" cy="560"/>
            </a:xfrm>
            <a:prstGeom prst="rect">
              <a:avLst/>
            </a:prstGeom>
            <a:grp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 defTabSz="762000" eaLnBrk="0" hangingPunct="0"/>
              <a:r>
                <a:rPr lang="en-US" sz="1800">
                  <a:latin typeface="+mn-lt"/>
                </a:rPr>
                <a:t>Communications</a:t>
              </a:r>
              <a:br>
                <a:rPr lang="en-US" sz="1800">
                  <a:latin typeface="+mn-lt"/>
                </a:rPr>
              </a:br>
              <a:r>
                <a:rPr lang="en-US" sz="1800">
                  <a:latin typeface="+mn-lt"/>
                </a:rPr>
                <a:t>module</a:t>
              </a:r>
              <a:endParaRPr lang="pl-PL" sz="1800">
                <a:latin typeface="+mn-lt"/>
              </a:endParaRPr>
            </a:p>
          </p:txBody>
        </p:sp>
        <p:sp>
          <p:nvSpPr>
            <p:cNvPr id="25605" name="Rectangle 5"/>
            <p:cNvSpPr>
              <a:spLocks noChangeArrowheads="1"/>
            </p:cNvSpPr>
            <p:nvPr/>
          </p:nvSpPr>
          <p:spPr bwMode="auto">
            <a:xfrm>
              <a:off x="248" y="1217"/>
              <a:ext cx="1040" cy="560"/>
            </a:xfrm>
            <a:prstGeom prst="rect">
              <a:avLst/>
            </a:prstGeom>
            <a:grp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 defTabSz="762000" eaLnBrk="0" hangingPunct="0"/>
              <a:r>
                <a:rPr lang="en-US" sz="1800">
                  <a:latin typeface="+mn-lt"/>
                </a:rPr>
                <a:t>File</a:t>
              </a:r>
              <a:br>
                <a:rPr lang="en-US" sz="1800">
                  <a:latin typeface="+mn-lt"/>
                </a:rPr>
              </a:br>
              <a:r>
                <a:rPr lang="en-US" sz="1800">
                  <a:latin typeface="+mn-lt"/>
                </a:rPr>
                <a:t>transfer</a:t>
              </a:r>
              <a:br>
                <a:rPr lang="en-US" sz="1800">
                  <a:latin typeface="+mn-lt"/>
                </a:rPr>
              </a:br>
              <a:r>
                <a:rPr lang="en-US" sz="1800">
                  <a:latin typeface="+mn-lt"/>
                </a:rPr>
                <a:t>application</a:t>
              </a:r>
              <a:endParaRPr lang="pl-PL" sz="1800">
                <a:latin typeface="+mn-lt"/>
              </a:endParaRPr>
            </a:p>
          </p:txBody>
        </p:sp>
        <p:sp>
          <p:nvSpPr>
            <p:cNvPr id="25606" name="Rectangle 6"/>
            <p:cNvSpPr>
              <a:spLocks noChangeArrowheads="1"/>
            </p:cNvSpPr>
            <p:nvPr/>
          </p:nvSpPr>
          <p:spPr bwMode="auto">
            <a:xfrm>
              <a:off x="248" y="2351"/>
              <a:ext cx="1040" cy="560"/>
            </a:xfrm>
            <a:prstGeom prst="rect">
              <a:avLst/>
            </a:prstGeom>
            <a:grp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 defTabSz="762000" eaLnBrk="0" hangingPunct="0"/>
              <a:r>
                <a:rPr lang="en-US" sz="1800">
                  <a:latin typeface="+mn-lt"/>
                </a:rPr>
                <a:t>Access</a:t>
              </a:r>
              <a:br>
                <a:rPr lang="en-US" sz="1800">
                  <a:latin typeface="+mn-lt"/>
                </a:rPr>
              </a:br>
              <a:r>
                <a:rPr lang="en-US" sz="1800">
                  <a:latin typeface="+mn-lt"/>
                </a:rPr>
                <a:t>module</a:t>
              </a:r>
              <a:endParaRPr lang="pl-PL" sz="1800">
                <a:latin typeface="+mn-lt"/>
              </a:endParaRPr>
            </a:p>
          </p:txBody>
        </p:sp>
      </p:grpSp>
      <p:grpSp>
        <p:nvGrpSpPr>
          <p:cNvPr id="25607" name="Group 7"/>
          <p:cNvGrpSpPr>
            <a:grpSpLocks/>
          </p:cNvGrpSpPr>
          <p:nvPr/>
        </p:nvGrpSpPr>
        <p:grpSpPr bwMode="auto">
          <a:xfrm>
            <a:off x="6629400" y="2659063"/>
            <a:ext cx="1978025" cy="2689225"/>
            <a:chOff x="4472" y="1265"/>
            <a:chExt cx="1040" cy="1694"/>
          </a:xfrm>
          <a:solidFill>
            <a:srgbClr val="FFFFCC"/>
          </a:solidFill>
        </p:grpSpPr>
        <p:sp>
          <p:nvSpPr>
            <p:cNvPr id="25608" name="Rectangle 8"/>
            <p:cNvSpPr>
              <a:spLocks noChangeArrowheads="1"/>
            </p:cNvSpPr>
            <p:nvPr/>
          </p:nvSpPr>
          <p:spPr bwMode="auto">
            <a:xfrm>
              <a:off x="4472" y="1832"/>
              <a:ext cx="1040" cy="560"/>
            </a:xfrm>
            <a:prstGeom prst="rect">
              <a:avLst/>
            </a:prstGeom>
            <a:grp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 defTabSz="762000" eaLnBrk="0" hangingPunct="0"/>
              <a:r>
                <a:rPr lang="en-US" sz="1800">
                  <a:latin typeface="+mn-lt"/>
                </a:rPr>
                <a:t>Communications</a:t>
              </a:r>
              <a:br>
                <a:rPr lang="en-US" sz="1800">
                  <a:latin typeface="+mn-lt"/>
                </a:rPr>
              </a:br>
              <a:r>
                <a:rPr lang="en-US" sz="1800">
                  <a:latin typeface="+mn-lt"/>
                </a:rPr>
                <a:t>module</a:t>
              </a:r>
              <a:endParaRPr lang="pl-PL" sz="1800">
                <a:latin typeface="+mn-lt"/>
              </a:endParaRPr>
            </a:p>
          </p:txBody>
        </p:sp>
        <p:sp>
          <p:nvSpPr>
            <p:cNvPr id="25609" name="Rectangle 9"/>
            <p:cNvSpPr>
              <a:spLocks noChangeArrowheads="1"/>
            </p:cNvSpPr>
            <p:nvPr/>
          </p:nvSpPr>
          <p:spPr bwMode="auto">
            <a:xfrm>
              <a:off x="4472" y="1265"/>
              <a:ext cx="1040" cy="560"/>
            </a:xfrm>
            <a:prstGeom prst="rect">
              <a:avLst/>
            </a:prstGeom>
            <a:grp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 defTabSz="762000" eaLnBrk="0" hangingPunct="0"/>
              <a:r>
                <a:rPr lang="en-US" sz="1800">
                  <a:latin typeface="+mn-lt"/>
                </a:rPr>
                <a:t>File</a:t>
              </a:r>
              <a:br>
                <a:rPr lang="en-US" sz="1800">
                  <a:latin typeface="+mn-lt"/>
                </a:rPr>
              </a:br>
              <a:r>
                <a:rPr lang="en-US" sz="1800">
                  <a:latin typeface="+mn-lt"/>
                </a:rPr>
                <a:t>transfer</a:t>
              </a:r>
              <a:br>
                <a:rPr lang="en-US" sz="1800">
                  <a:latin typeface="+mn-lt"/>
                </a:rPr>
              </a:br>
              <a:r>
                <a:rPr lang="en-US" sz="1800">
                  <a:latin typeface="+mn-lt"/>
                </a:rPr>
                <a:t>application</a:t>
              </a:r>
              <a:endParaRPr lang="pl-PL" sz="1800">
                <a:latin typeface="+mn-lt"/>
              </a:endParaRPr>
            </a:p>
          </p:txBody>
        </p:sp>
        <p:sp>
          <p:nvSpPr>
            <p:cNvPr id="25610" name="Rectangle 10"/>
            <p:cNvSpPr>
              <a:spLocks noChangeArrowheads="1"/>
            </p:cNvSpPr>
            <p:nvPr/>
          </p:nvSpPr>
          <p:spPr bwMode="auto">
            <a:xfrm>
              <a:off x="4472" y="2399"/>
              <a:ext cx="1040" cy="560"/>
            </a:xfrm>
            <a:prstGeom prst="rect">
              <a:avLst/>
            </a:prstGeom>
            <a:grp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 defTabSz="762000" eaLnBrk="0" hangingPunct="0"/>
              <a:r>
                <a:rPr lang="en-US" sz="1800">
                  <a:latin typeface="+mn-lt"/>
                </a:rPr>
                <a:t>Access</a:t>
              </a:r>
              <a:br>
                <a:rPr lang="en-US" sz="1800">
                  <a:latin typeface="+mn-lt"/>
                </a:rPr>
              </a:br>
              <a:r>
                <a:rPr lang="en-US" sz="1800">
                  <a:latin typeface="+mn-lt"/>
                </a:rPr>
                <a:t>module</a:t>
              </a:r>
              <a:endParaRPr lang="pl-PL" sz="180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86079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08" name="Line 60"/>
          <p:cNvSpPr>
            <a:spLocks noChangeShapeType="1"/>
          </p:cNvSpPr>
          <p:nvPr/>
        </p:nvSpPr>
        <p:spPr bwMode="auto">
          <a:xfrm>
            <a:off x="5334000" y="4864100"/>
            <a:ext cx="1600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Protocols in </a:t>
            </a:r>
            <a:r>
              <a:rPr lang="en-US" dirty="0" smtClean="0"/>
              <a:t>Example Layered Architecture</a:t>
            </a:r>
            <a:endParaRPr lang="pl-PL" dirty="0"/>
          </a:p>
        </p:txBody>
      </p:sp>
      <p:sp>
        <p:nvSpPr>
          <p:cNvPr id="27659" name="Rectangle 11"/>
          <p:cNvSpPr>
            <a:spLocks noChangeArrowheads="1"/>
          </p:cNvSpPr>
          <p:nvPr/>
        </p:nvSpPr>
        <p:spPr bwMode="auto">
          <a:xfrm>
            <a:off x="809625" y="2111375"/>
            <a:ext cx="1279004" cy="369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pl-PL">
                <a:latin typeface="+mn-lt"/>
              </a:rPr>
              <a:t>System 1</a:t>
            </a:r>
          </a:p>
        </p:txBody>
      </p:sp>
      <p:sp>
        <p:nvSpPr>
          <p:cNvPr id="27660" name="Rectangle 12"/>
          <p:cNvSpPr>
            <a:spLocks noChangeArrowheads="1"/>
          </p:cNvSpPr>
          <p:nvPr/>
        </p:nvSpPr>
        <p:spPr bwMode="auto">
          <a:xfrm>
            <a:off x="7134225" y="2187575"/>
            <a:ext cx="1279004" cy="369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pl-PL">
                <a:latin typeface="+mn-lt"/>
              </a:rPr>
              <a:t>System 2</a:t>
            </a:r>
          </a:p>
        </p:txBody>
      </p:sp>
      <p:sp>
        <p:nvSpPr>
          <p:cNvPr id="27671" name="Line 23"/>
          <p:cNvSpPr>
            <a:spLocks noChangeShapeType="1"/>
          </p:cNvSpPr>
          <p:nvPr/>
        </p:nvSpPr>
        <p:spPr bwMode="auto">
          <a:xfrm>
            <a:off x="2197100" y="4824413"/>
            <a:ext cx="1600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27672" name="Line 24"/>
          <p:cNvSpPr>
            <a:spLocks noChangeShapeType="1"/>
          </p:cNvSpPr>
          <p:nvPr/>
        </p:nvSpPr>
        <p:spPr bwMode="auto">
          <a:xfrm>
            <a:off x="2197100" y="2995613"/>
            <a:ext cx="4737100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27673" name="Line 25"/>
          <p:cNvSpPr>
            <a:spLocks noChangeShapeType="1"/>
          </p:cNvSpPr>
          <p:nvPr/>
        </p:nvSpPr>
        <p:spPr bwMode="auto">
          <a:xfrm>
            <a:off x="2197100" y="3910013"/>
            <a:ext cx="4737100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27675" name="Rectangle 27"/>
          <p:cNvSpPr>
            <a:spLocks noChangeArrowheads="1"/>
          </p:cNvSpPr>
          <p:nvPr/>
        </p:nvSpPr>
        <p:spPr bwMode="auto">
          <a:xfrm>
            <a:off x="3476625" y="2667000"/>
            <a:ext cx="24923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en-US" sz="1800">
                <a:latin typeface="+mn-lt"/>
              </a:rPr>
              <a:t>Application protocol</a:t>
            </a:r>
            <a:endParaRPr lang="pl-PL" sz="1800">
              <a:latin typeface="+mn-lt"/>
            </a:endParaRPr>
          </a:p>
        </p:txBody>
      </p:sp>
      <p:sp>
        <p:nvSpPr>
          <p:cNvPr id="27676" name="Rectangle 28"/>
          <p:cNvSpPr>
            <a:spLocks noChangeArrowheads="1"/>
          </p:cNvSpPr>
          <p:nvPr/>
        </p:nvSpPr>
        <p:spPr bwMode="auto">
          <a:xfrm>
            <a:off x="3476625" y="3581400"/>
            <a:ext cx="23193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en-US" sz="1800">
                <a:latin typeface="+mn-lt"/>
              </a:rPr>
              <a:t>Transport protocol</a:t>
            </a:r>
            <a:endParaRPr lang="pl-PL" sz="1800">
              <a:latin typeface="+mn-lt"/>
            </a:endParaRPr>
          </a:p>
        </p:txBody>
      </p:sp>
      <p:sp>
        <p:nvSpPr>
          <p:cNvPr id="27677" name="Rectangle 29"/>
          <p:cNvSpPr>
            <a:spLocks noChangeArrowheads="1"/>
          </p:cNvSpPr>
          <p:nvPr/>
        </p:nvSpPr>
        <p:spPr bwMode="auto">
          <a:xfrm>
            <a:off x="2381918" y="3978275"/>
            <a:ext cx="1175002" cy="877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defTabSz="762000" eaLnBrk="0" hangingPunct="0"/>
            <a:r>
              <a:rPr lang="en-US" sz="1700">
                <a:latin typeface="+mn-lt"/>
              </a:rPr>
              <a:t>Network </a:t>
            </a:r>
            <a:br>
              <a:rPr lang="en-US" sz="1700">
                <a:latin typeface="+mn-lt"/>
              </a:rPr>
            </a:br>
            <a:r>
              <a:rPr lang="en-US" sz="1700">
                <a:latin typeface="+mn-lt"/>
              </a:rPr>
              <a:t>access </a:t>
            </a:r>
            <a:br>
              <a:rPr lang="en-US" sz="1700">
                <a:latin typeface="+mn-lt"/>
              </a:rPr>
            </a:br>
            <a:r>
              <a:rPr lang="en-US" sz="1700">
                <a:latin typeface="+mn-lt"/>
              </a:rPr>
              <a:t>protocol</a:t>
            </a:r>
            <a:endParaRPr lang="pl-PL" sz="1700">
              <a:latin typeface="+mn-lt"/>
            </a:endParaRPr>
          </a:p>
        </p:txBody>
      </p:sp>
      <p:grpSp>
        <p:nvGrpSpPr>
          <p:cNvPr id="27678" name="Group 30"/>
          <p:cNvGrpSpPr>
            <a:grpSpLocks/>
          </p:cNvGrpSpPr>
          <p:nvPr/>
        </p:nvGrpSpPr>
        <p:grpSpPr bwMode="auto">
          <a:xfrm>
            <a:off x="3429000" y="4318000"/>
            <a:ext cx="2492375" cy="1292225"/>
            <a:chOff x="1944" y="1801"/>
            <a:chExt cx="1547" cy="1334"/>
          </a:xfrm>
        </p:grpSpPr>
        <p:sp>
          <p:nvSpPr>
            <p:cNvPr id="27679" name="Oval 31"/>
            <p:cNvSpPr>
              <a:spLocks noChangeArrowheads="1"/>
            </p:cNvSpPr>
            <p:nvPr/>
          </p:nvSpPr>
          <p:spPr bwMode="auto">
            <a:xfrm>
              <a:off x="2424" y="1843"/>
              <a:ext cx="379" cy="446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27680" name="Oval 32"/>
            <p:cNvSpPr>
              <a:spLocks noChangeArrowheads="1"/>
            </p:cNvSpPr>
            <p:nvPr/>
          </p:nvSpPr>
          <p:spPr bwMode="auto">
            <a:xfrm>
              <a:off x="2733" y="1801"/>
              <a:ext cx="311" cy="367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27681" name="Oval 33"/>
            <p:cNvSpPr>
              <a:spLocks noChangeArrowheads="1"/>
            </p:cNvSpPr>
            <p:nvPr/>
          </p:nvSpPr>
          <p:spPr bwMode="auto">
            <a:xfrm>
              <a:off x="3008" y="2163"/>
              <a:ext cx="483" cy="570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27682" name="Oval 34"/>
            <p:cNvSpPr>
              <a:spLocks noChangeArrowheads="1"/>
            </p:cNvSpPr>
            <p:nvPr/>
          </p:nvSpPr>
          <p:spPr bwMode="auto">
            <a:xfrm>
              <a:off x="2116" y="2406"/>
              <a:ext cx="550" cy="649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27683" name="Oval 35"/>
            <p:cNvSpPr>
              <a:spLocks noChangeArrowheads="1"/>
            </p:cNvSpPr>
            <p:nvPr/>
          </p:nvSpPr>
          <p:spPr bwMode="auto">
            <a:xfrm>
              <a:off x="2870" y="2488"/>
              <a:ext cx="413" cy="484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27684" name="Oval 36"/>
            <p:cNvSpPr>
              <a:spLocks noChangeArrowheads="1"/>
            </p:cNvSpPr>
            <p:nvPr/>
          </p:nvSpPr>
          <p:spPr bwMode="auto">
            <a:xfrm>
              <a:off x="1978" y="2527"/>
              <a:ext cx="311" cy="366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27685" name="Oval 37"/>
            <p:cNvSpPr>
              <a:spLocks noChangeArrowheads="1"/>
            </p:cNvSpPr>
            <p:nvPr/>
          </p:nvSpPr>
          <p:spPr bwMode="auto">
            <a:xfrm>
              <a:off x="1944" y="2246"/>
              <a:ext cx="310" cy="364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27686" name="Oval 38"/>
            <p:cNvSpPr>
              <a:spLocks noChangeArrowheads="1"/>
            </p:cNvSpPr>
            <p:nvPr/>
          </p:nvSpPr>
          <p:spPr bwMode="auto">
            <a:xfrm>
              <a:off x="2081" y="1925"/>
              <a:ext cx="484" cy="565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27687" name="Oval 39"/>
            <p:cNvSpPr>
              <a:spLocks noChangeArrowheads="1"/>
            </p:cNvSpPr>
            <p:nvPr/>
          </p:nvSpPr>
          <p:spPr bwMode="auto">
            <a:xfrm>
              <a:off x="2492" y="2568"/>
              <a:ext cx="483" cy="567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27688" name="Oval 40"/>
            <p:cNvSpPr>
              <a:spLocks noChangeArrowheads="1"/>
            </p:cNvSpPr>
            <p:nvPr/>
          </p:nvSpPr>
          <p:spPr bwMode="auto">
            <a:xfrm>
              <a:off x="3075" y="1962"/>
              <a:ext cx="380" cy="449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27689" name="Oval 41"/>
            <p:cNvSpPr>
              <a:spLocks noChangeArrowheads="1"/>
            </p:cNvSpPr>
            <p:nvPr/>
          </p:nvSpPr>
          <p:spPr bwMode="auto">
            <a:xfrm>
              <a:off x="2972" y="1801"/>
              <a:ext cx="346" cy="406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27690" name="Freeform 42"/>
            <p:cNvSpPr>
              <a:spLocks/>
            </p:cNvSpPr>
            <p:nvPr/>
          </p:nvSpPr>
          <p:spPr bwMode="auto">
            <a:xfrm>
              <a:off x="2070" y="1910"/>
              <a:ext cx="1332" cy="1049"/>
            </a:xfrm>
            <a:custGeom>
              <a:avLst/>
              <a:gdLst/>
              <a:ahLst/>
              <a:cxnLst>
                <a:cxn ang="0">
                  <a:pos x="686" y="178"/>
                </a:cxn>
                <a:cxn ang="0">
                  <a:pos x="781" y="52"/>
                </a:cxn>
                <a:cxn ang="0">
                  <a:pos x="1195" y="59"/>
                </a:cxn>
                <a:cxn ang="0">
                  <a:pos x="1490" y="0"/>
                </a:cxn>
                <a:cxn ang="0">
                  <a:pos x="1861" y="212"/>
                </a:cxn>
                <a:cxn ang="0">
                  <a:pos x="2047" y="152"/>
                </a:cxn>
                <a:cxn ang="0">
                  <a:pos x="2149" y="178"/>
                </a:cxn>
                <a:cxn ang="0">
                  <a:pos x="2169" y="698"/>
                </a:cxn>
                <a:cxn ang="0">
                  <a:pos x="2227" y="781"/>
                </a:cxn>
                <a:cxn ang="0">
                  <a:pos x="2056" y="1186"/>
                </a:cxn>
                <a:cxn ang="0">
                  <a:pos x="1868" y="908"/>
                </a:cxn>
                <a:cxn ang="0">
                  <a:pos x="1818" y="1051"/>
                </a:cxn>
                <a:cxn ang="0">
                  <a:pos x="1555" y="1604"/>
                </a:cxn>
                <a:cxn ang="0">
                  <a:pos x="673" y="1756"/>
                </a:cxn>
                <a:cxn ang="0">
                  <a:pos x="217" y="1648"/>
                </a:cxn>
                <a:cxn ang="0">
                  <a:pos x="70" y="1303"/>
                </a:cxn>
                <a:cxn ang="0">
                  <a:pos x="70" y="950"/>
                </a:cxn>
                <a:cxn ang="0">
                  <a:pos x="0" y="657"/>
                </a:cxn>
                <a:cxn ang="0">
                  <a:pos x="686" y="178"/>
                </a:cxn>
              </a:cxnLst>
              <a:rect l="0" t="0" r="r" b="b"/>
              <a:pathLst>
                <a:path w="2227" h="1756">
                  <a:moveTo>
                    <a:pt x="686" y="178"/>
                  </a:moveTo>
                  <a:lnTo>
                    <a:pt x="781" y="52"/>
                  </a:lnTo>
                  <a:lnTo>
                    <a:pt x="1195" y="59"/>
                  </a:lnTo>
                  <a:lnTo>
                    <a:pt x="1490" y="0"/>
                  </a:lnTo>
                  <a:lnTo>
                    <a:pt x="1861" y="212"/>
                  </a:lnTo>
                  <a:lnTo>
                    <a:pt x="2047" y="152"/>
                  </a:lnTo>
                  <a:lnTo>
                    <a:pt x="2149" y="178"/>
                  </a:lnTo>
                  <a:lnTo>
                    <a:pt x="2169" y="698"/>
                  </a:lnTo>
                  <a:lnTo>
                    <a:pt x="2227" y="781"/>
                  </a:lnTo>
                  <a:lnTo>
                    <a:pt x="2056" y="1186"/>
                  </a:lnTo>
                  <a:lnTo>
                    <a:pt x="1868" y="908"/>
                  </a:lnTo>
                  <a:lnTo>
                    <a:pt x="1818" y="1051"/>
                  </a:lnTo>
                  <a:lnTo>
                    <a:pt x="1555" y="1604"/>
                  </a:lnTo>
                  <a:lnTo>
                    <a:pt x="673" y="1756"/>
                  </a:lnTo>
                  <a:lnTo>
                    <a:pt x="217" y="1648"/>
                  </a:lnTo>
                  <a:lnTo>
                    <a:pt x="70" y="1303"/>
                  </a:lnTo>
                  <a:lnTo>
                    <a:pt x="70" y="950"/>
                  </a:lnTo>
                  <a:lnTo>
                    <a:pt x="0" y="657"/>
                  </a:lnTo>
                  <a:lnTo>
                    <a:pt x="686" y="178"/>
                  </a:lnTo>
                  <a:close/>
                </a:path>
              </a:pathLst>
            </a:custGeom>
            <a:solidFill>
              <a:srgbClr val="99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27691" name="Oval 43"/>
            <p:cNvSpPr>
              <a:spLocks noChangeArrowheads="1"/>
            </p:cNvSpPr>
            <p:nvPr/>
          </p:nvSpPr>
          <p:spPr bwMode="auto">
            <a:xfrm>
              <a:off x="2424" y="1843"/>
              <a:ext cx="379" cy="446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27692" name="Oval 44"/>
            <p:cNvSpPr>
              <a:spLocks noChangeArrowheads="1"/>
            </p:cNvSpPr>
            <p:nvPr/>
          </p:nvSpPr>
          <p:spPr bwMode="auto">
            <a:xfrm>
              <a:off x="2733" y="1801"/>
              <a:ext cx="311" cy="367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27693" name="Oval 45"/>
            <p:cNvSpPr>
              <a:spLocks noChangeArrowheads="1"/>
            </p:cNvSpPr>
            <p:nvPr/>
          </p:nvSpPr>
          <p:spPr bwMode="auto">
            <a:xfrm>
              <a:off x="3008" y="2163"/>
              <a:ext cx="483" cy="570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27694" name="Oval 46"/>
            <p:cNvSpPr>
              <a:spLocks noChangeArrowheads="1"/>
            </p:cNvSpPr>
            <p:nvPr/>
          </p:nvSpPr>
          <p:spPr bwMode="auto">
            <a:xfrm>
              <a:off x="2116" y="2406"/>
              <a:ext cx="550" cy="649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27695" name="Oval 47"/>
            <p:cNvSpPr>
              <a:spLocks noChangeArrowheads="1"/>
            </p:cNvSpPr>
            <p:nvPr/>
          </p:nvSpPr>
          <p:spPr bwMode="auto">
            <a:xfrm>
              <a:off x="2870" y="2488"/>
              <a:ext cx="413" cy="484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27696" name="Oval 48"/>
            <p:cNvSpPr>
              <a:spLocks noChangeArrowheads="1"/>
            </p:cNvSpPr>
            <p:nvPr/>
          </p:nvSpPr>
          <p:spPr bwMode="auto">
            <a:xfrm>
              <a:off x="1978" y="2527"/>
              <a:ext cx="311" cy="366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27697" name="Oval 49"/>
            <p:cNvSpPr>
              <a:spLocks noChangeArrowheads="1"/>
            </p:cNvSpPr>
            <p:nvPr/>
          </p:nvSpPr>
          <p:spPr bwMode="auto">
            <a:xfrm>
              <a:off x="1944" y="2246"/>
              <a:ext cx="310" cy="364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27698" name="Oval 50"/>
            <p:cNvSpPr>
              <a:spLocks noChangeArrowheads="1"/>
            </p:cNvSpPr>
            <p:nvPr/>
          </p:nvSpPr>
          <p:spPr bwMode="auto">
            <a:xfrm>
              <a:off x="2081" y="1925"/>
              <a:ext cx="484" cy="565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27699" name="Oval 51"/>
            <p:cNvSpPr>
              <a:spLocks noChangeArrowheads="1"/>
            </p:cNvSpPr>
            <p:nvPr/>
          </p:nvSpPr>
          <p:spPr bwMode="auto">
            <a:xfrm>
              <a:off x="2492" y="2568"/>
              <a:ext cx="483" cy="567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27700" name="Oval 52"/>
            <p:cNvSpPr>
              <a:spLocks noChangeArrowheads="1"/>
            </p:cNvSpPr>
            <p:nvPr/>
          </p:nvSpPr>
          <p:spPr bwMode="auto">
            <a:xfrm>
              <a:off x="3075" y="1962"/>
              <a:ext cx="380" cy="449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27701" name="Oval 53"/>
            <p:cNvSpPr>
              <a:spLocks noChangeArrowheads="1"/>
            </p:cNvSpPr>
            <p:nvPr/>
          </p:nvSpPr>
          <p:spPr bwMode="auto">
            <a:xfrm>
              <a:off x="2972" y="1801"/>
              <a:ext cx="346" cy="406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27702" name="Freeform 54"/>
            <p:cNvSpPr>
              <a:spLocks/>
            </p:cNvSpPr>
            <p:nvPr/>
          </p:nvSpPr>
          <p:spPr bwMode="auto">
            <a:xfrm>
              <a:off x="2070" y="1910"/>
              <a:ext cx="1332" cy="1049"/>
            </a:xfrm>
            <a:custGeom>
              <a:avLst/>
              <a:gdLst/>
              <a:ahLst/>
              <a:cxnLst>
                <a:cxn ang="0">
                  <a:pos x="686" y="178"/>
                </a:cxn>
                <a:cxn ang="0">
                  <a:pos x="781" y="52"/>
                </a:cxn>
                <a:cxn ang="0">
                  <a:pos x="1195" y="59"/>
                </a:cxn>
                <a:cxn ang="0">
                  <a:pos x="1490" y="0"/>
                </a:cxn>
                <a:cxn ang="0">
                  <a:pos x="1861" y="212"/>
                </a:cxn>
                <a:cxn ang="0">
                  <a:pos x="2047" y="152"/>
                </a:cxn>
                <a:cxn ang="0">
                  <a:pos x="2149" y="178"/>
                </a:cxn>
                <a:cxn ang="0">
                  <a:pos x="2169" y="698"/>
                </a:cxn>
                <a:cxn ang="0">
                  <a:pos x="2227" y="781"/>
                </a:cxn>
                <a:cxn ang="0">
                  <a:pos x="2056" y="1186"/>
                </a:cxn>
                <a:cxn ang="0">
                  <a:pos x="1868" y="908"/>
                </a:cxn>
                <a:cxn ang="0">
                  <a:pos x="1818" y="1051"/>
                </a:cxn>
                <a:cxn ang="0">
                  <a:pos x="1555" y="1604"/>
                </a:cxn>
                <a:cxn ang="0">
                  <a:pos x="673" y="1756"/>
                </a:cxn>
                <a:cxn ang="0">
                  <a:pos x="217" y="1648"/>
                </a:cxn>
                <a:cxn ang="0">
                  <a:pos x="70" y="1303"/>
                </a:cxn>
                <a:cxn ang="0">
                  <a:pos x="70" y="950"/>
                </a:cxn>
                <a:cxn ang="0">
                  <a:pos x="0" y="657"/>
                </a:cxn>
                <a:cxn ang="0">
                  <a:pos x="686" y="178"/>
                </a:cxn>
              </a:cxnLst>
              <a:rect l="0" t="0" r="r" b="b"/>
              <a:pathLst>
                <a:path w="2227" h="1756">
                  <a:moveTo>
                    <a:pt x="686" y="178"/>
                  </a:moveTo>
                  <a:lnTo>
                    <a:pt x="781" y="52"/>
                  </a:lnTo>
                  <a:lnTo>
                    <a:pt x="1195" y="59"/>
                  </a:lnTo>
                  <a:lnTo>
                    <a:pt x="1490" y="0"/>
                  </a:lnTo>
                  <a:lnTo>
                    <a:pt x="1861" y="212"/>
                  </a:lnTo>
                  <a:lnTo>
                    <a:pt x="2047" y="152"/>
                  </a:lnTo>
                  <a:lnTo>
                    <a:pt x="2149" y="178"/>
                  </a:lnTo>
                  <a:lnTo>
                    <a:pt x="2169" y="698"/>
                  </a:lnTo>
                  <a:lnTo>
                    <a:pt x="2227" y="781"/>
                  </a:lnTo>
                  <a:lnTo>
                    <a:pt x="2056" y="1186"/>
                  </a:lnTo>
                  <a:lnTo>
                    <a:pt x="1868" y="908"/>
                  </a:lnTo>
                  <a:lnTo>
                    <a:pt x="1818" y="1051"/>
                  </a:lnTo>
                  <a:lnTo>
                    <a:pt x="1555" y="1604"/>
                  </a:lnTo>
                  <a:lnTo>
                    <a:pt x="673" y="1756"/>
                  </a:lnTo>
                  <a:lnTo>
                    <a:pt x="217" y="1648"/>
                  </a:lnTo>
                  <a:lnTo>
                    <a:pt x="70" y="1303"/>
                  </a:lnTo>
                  <a:lnTo>
                    <a:pt x="70" y="950"/>
                  </a:lnTo>
                  <a:lnTo>
                    <a:pt x="0" y="657"/>
                  </a:lnTo>
                  <a:lnTo>
                    <a:pt x="686" y="178"/>
                  </a:lnTo>
                  <a:close/>
                </a:path>
              </a:pathLst>
            </a:custGeom>
            <a:solidFill>
              <a:srgbClr val="99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</p:grpSp>
      <p:sp>
        <p:nvSpPr>
          <p:cNvPr id="27703" name="Rectangle 55"/>
          <p:cNvSpPr>
            <a:spLocks noChangeArrowheads="1"/>
          </p:cNvSpPr>
          <p:nvPr/>
        </p:nvSpPr>
        <p:spPr bwMode="auto">
          <a:xfrm>
            <a:off x="4114800" y="4724400"/>
            <a:ext cx="10636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>
                <a:latin typeface="+mn-lt"/>
              </a:rPr>
              <a:t>Network</a:t>
            </a:r>
          </a:p>
        </p:txBody>
      </p:sp>
      <p:grpSp>
        <p:nvGrpSpPr>
          <p:cNvPr id="27651" name="Group 3"/>
          <p:cNvGrpSpPr>
            <a:grpSpLocks/>
          </p:cNvGrpSpPr>
          <p:nvPr/>
        </p:nvGrpSpPr>
        <p:grpSpPr bwMode="auto">
          <a:xfrm>
            <a:off x="533400" y="2565400"/>
            <a:ext cx="1828800" cy="2689225"/>
            <a:chOff x="248" y="1217"/>
            <a:chExt cx="1040" cy="1694"/>
          </a:xfrm>
          <a:solidFill>
            <a:srgbClr val="FFFFCC"/>
          </a:solidFill>
        </p:grpSpPr>
        <p:sp>
          <p:nvSpPr>
            <p:cNvPr id="27652" name="Rectangle 4"/>
            <p:cNvSpPr>
              <a:spLocks noChangeArrowheads="1"/>
            </p:cNvSpPr>
            <p:nvPr/>
          </p:nvSpPr>
          <p:spPr bwMode="auto">
            <a:xfrm>
              <a:off x="248" y="1784"/>
              <a:ext cx="1040" cy="560"/>
            </a:xfrm>
            <a:prstGeom prst="rect">
              <a:avLst/>
            </a:prstGeom>
            <a:grp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 defTabSz="762000" eaLnBrk="0" hangingPunct="0"/>
              <a:r>
                <a:rPr lang="pl-PL" sz="1800">
                  <a:latin typeface="+mn-lt"/>
                </a:rPr>
                <a:t>Transport</a:t>
              </a:r>
            </a:p>
          </p:txBody>
        </p:sp>
        <p:sp>
          <p:nvSpPr>
            <p:cNvPr id="27653" name="Rectangle 5"/>
            <p:cNvSpPr>
              <a:spLocks noChangeArrowheads="1"/>
            </p:cNvSpPr>
            <p:nvPr/>
          </p:nvSpPr>
          <p:spPr bwMode="auto">
            <a:xfrm>
              <a:off x="248" y="1217"/>
              <a:ext cx="1040" cy="560"/>
            </a:xfrm>
            <a:prstGeom prst="rect">
              <a:avLst/>
            </a:prstGeom>
            <a:grp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 defTabSz="762000" eaLnBrk="0" hangingPunct="0"/>
              <a:r>
                <a:rPr lang="en-US" sz="1800">
                  <a:latin typeface="+mn-lt"/>
                </a:rPr>
                <a:t>Applications</a:t>
              </a:r>
              <a:endParaRPr lang="pl-PL" sz="1800">
                <a:latin typeface="+mn-lt"/>
              </a:endParaRPr>
            </a:p>
          </p:txBody>
        </p:sp>
        <p:sp>
          <p:nvSpPr>
            <p:cNvPr id="27654" name="Rectangle 6"/>
            <p:cNvSpPr>
              <a:spLocks noChangeArrowheads="1"/>
            </p:cNvSpPr>
            <p:nvPr/>
          </p:nvSpPr>
          <p:spPr bwMode="auto">
            <a:xfrm>
              <a:off x="248" y="2351"/>
              <a:ext cx="1040" cy="560"/>
            </a:xfrm>
            <a:prstGeom prst="rect">
              <a:avLst/>
            </a:prstGeom>
            <a:grp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 defTabSz="762000" eaLnBrk="0" hangingPunct="0"/>
              <a:r>
                <a:rPr lang="en-US" sz="1800">
                  <a:latin typeface="+mn-lt"/>
                </a:rPr>
                <a:t>Network</a:t>
              </a:r>
              <a:br>
                <a:rPr lang="en-US" sz="1800">
                  <a:latin typeface="+mn-lt"/>
                </a:rPr>
              </a:br>
              <a:r>
                <a:rPr lang="en-US" sz="1800">
                  <a:latin typeface="+mn-lt"/>
                </a:rPr>
                <a:t>access</a:t>
              </a:r>
              <a:endParaRPr lang="pl-PL" sz="1800">
                <a:latin typeface="+mn-lt"/>
              </a:endParaRPr>
            </a:p>
          </p:txBody>
        </p:sp>
      </p:grpSp>
      <p:grpSp>
        <p:nvGrpSpPr>
          <p:cNvPr id="27655" name="Group 7"/>
          <p:cNvGrpSpPr>
            <a:grpSpLocks/>
          </p:cNvGrpSpPr>
          <p:nvPr/>
        </p:nvGrpSpPr>
        <p:grpSpPr bwMode="auto">
          <a:xfrm>
            <a:off x="6705600" y="2641600"/>
            <a:ext cx="1879600" cy="2689225"/>
            <a:chOff x="4472" y="1265"/>
            <a:chExt cx="1040" cy="1694"/>
          </a:xfrm>
          <a:solidFill>
            <a:srgbClr val="FFFFCC"/>
          </a:solidFill>
        </p:grpSpPr>
        <p:sp>
          <p:nvSpPr>
            <p:cNvPr id="27656" name="Rectangle 8"/>
            <p:cNvSpPr>
              <a:spLocks noChangeArrowheads="1"/>
            </p:cNvSpPr>
            <p:nvPr/>
          </p:nvSpPr>
          <p:spPr bwMode="auto">
            <a:xfrm>
              <a:off x="4472" y="1832"/>
              <a:ext cx="1040" cy="560"/>
            </a:xfrm>
            <a:prstGeom prst="rect">
              <a:avLst/>
            </a:prstGeom>
            <a:grp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 defTabSz="762000" eaLnBrk="0" hangingPunct="0"/>
              <a:r>
                <a:rPr lang="pl-PL" sz="1800">
                  <a:latin typeface="+mn-lt"/>
                </a:rPr>
                <a:t>Transport</a:t>
              </a:r>
            </a:p>
          </p:txBody>
        </p:sp>
        <p:sp>
          <p:nvSpPr>
            <p:cNvPr id="27657" name="Rectangle 9"/>
            <p:cNvSpPr>
              <a:spLocks noChangeArrowheads="1"/>
            </p:cNvSpPr>
            <p:nvPr/>
          </p:nvSpPr>
          <p:spPr bwMode="auto">
            <a:xfrm>
              <a:off x="4472" y="1265"/>
              <a:ext cx="1040" cy="560"/>
            </a:xfrm>
            <a:prstGeom prst="rect">
              <a:avLst/>
            </a:prstGeom>
            <a:grp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 defTabSz="762000" eaLnBrk="0" hangingPunct="0"/>
              <a:r>
                <a:rPr lang="en-US" sz="1800">
                  <a:latin typeface="+mn-lt"/>
                </a:rPr>
                <a:t>Applications</a:t>
              </a:r>
              <a:endParaRPr lang="pl-PL" sz="1800">
                <a:latin typeface="+mn-lt"/>
              </a:endParaRPr>
            </a:p>
          </p:txBody>
        </p:sp>
        <p:sp>
          <p:nvSpPr>
            <p:cNvPr id="27658" name="Rectangle 10"/>
            <p:cNvSpPr>
              <a:spLocks noChangeArrowheads="1"/>
            </p:cNvSpPr>
            <p:nvPr/>
          </p:nvSpPr>
          <p:spPr bwMode="auto">
            <a:xfrm>
              <a:off x="4472" y="2399"/>
              <a:ext cx="1040" cy="560"/>
            </a:xfrm>
            <a:prstGeom prst="rect">
              <a:avLst/>
            </a:prstGeom>
            <a:grp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 defTabSz="762000" eaLnBrk="0" hangingPunct="0"/>
              <a:r>
                <a:rPr lang="en-US" sz="1800">
                  <a:latin typeface="+mn-lt"/>
                </a:rPr>
                <a:t>Network</a:t>
              </a:r>
              <a:br>
                <a:rPr lang="en-US" sz="1800">
                  <a:latin typeface="+mn-lt"/>
                </a:rPr>
              </a:br>
              <a:r>
                <a:rPr lang="en-US" sz="1800">
                  <a:latin typeface="+mn-lt"/>
                </a:rPr>
                <a:t>access</a:t>
              </a:r>
              <a:endParaRPr lang="pl-PL" sz="180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50428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System </a:t>
            </a:r>
            <a:r>
              <a:rPr lang="en-US" dirty="0"/>
              <a:t>“Chef”</a:t>
            </a:r>
            <a:r>
              <a:rPr lang="pl-PL" dirty="0"/>
              <a:t> </a:t>
            </a:r>
            <a:br>
              <a:rPr lang="pl-PL" dirty="0"/>
            </a:br>
            <a:r>
              <a:rPr lang="en-US" dirty="0"/>
              <a:t>Sent </a:t>
            </a:r>
            <a:r>
              <a:rPr lang="en-US" dirty="0" smtClean="0"/>
              <a:t>Letters</a:t>
            </a:r>
            <a:endParaRPr lang="pl-PL" dirty="0"/>
          </a:p>
        </p:txBody>
      </p:sp>
      <p:sp>
        <p:nvSpPr>
          <p:cNvPr id="66563" name="Line 3"/>
          <p:cNvSpPr>
            <a:spLocks noChangeShapeType="1"/>
          </p:cNvSpPr>
          <p:nvPr/>
        </p:nvSpPr>
        <p:spPr bwMode="auto">
          <a:xfrm>
            <a:off x="762000" y="411480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6564" name="Line 4"/>
          <p:cNvSpPr>
            <a:spLocks noChangeShapeType="1"/>
          </p:cNvSpPr>
          <p:nvPr/>
        </p:nvSpPr>
        <p:spPr bwMode="auto">
          <a:xfrm>
            <a:off x="762000" y="5410200"/>
            <a:ext cx="2209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6565" name="Line 5"/>
          <p:cNvSpPr>
            <a:spLocks noChangeShapeType="1"/>
          </p:cNvSpPr>
          <p:nvPr/>
        </p:nvSpPr>
        <p:spPr bwMode="auto">
          <a:xfrm>
            <a:off x="2971800" y="411480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6566" name="Line 6"/>
          <p:cNvSpPr>
            <a:spLocks noChangeShapeType="1"/>
          </p:cNvSpPr>
          <p:nvPr/>
        </p:nvSpPr>
        <p:spPr bwMode="auto">
          <a:xfrm>
            <a:off x="762000" y="4114800"/>
            <a:ext cx="22098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6567" name="Line 7"/>
          <p:cNvSpPr>
            <a:spLocks noChangeShapeType="1"/>
          </p:cNvSpPr>
          <p:nvPr/>
        </p:nvSpPr>
        <p:spPr bwMode="auto">
          <a:xfrm flipV="1">
            <a:off x="762000" y="4114800"/>
            <a:ext cx="22098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6568" name="Text Box 8"/>
          <p:cNvSpPr txBox="1">
            <a:spLocks noChangeArrowheads="1"/>
          </p:cNvSpPr>
          <p:nvPr/>
        </p:nvSpPr>
        <p:spPr bwMode="auto">
          <a:xfrm>
            <a:off x="807486" y="2582863"/>
            <a:ext cx="232435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 dirty="0">
                <a:latin typeface="+mn-lt"/>
              </a:rPr>
              <a:t>Buy </a:t>
            </a:r>
            <a:br>
              <a:rPr lang="en-US" sz="2400" dirty="0">
                <a:latin typeface="+mn-lt"/>
              </a:rPr>
            </a:br>
            <a:r>
              <a:rPr lang="en-US" sz="2400" dirty="0">
                <a:latin typeface="+mn-lt"/>
              </a:rPr>
              <a:t>ingredients</a:t>
            </a:r>
            <a:r>
              <a:rPr lang="pl-PL" sz="2400" dirty="0">
                <a:latin typeface="+mn-lt"/>
              </a:rPr>
              <a:t>:</a:t>
            </a:r>
            <a:r>
              <a:rPr lang="en-US" sz="2400" dirty="0">
                <a:latin typeface="+mn-lt"/>
              </a:rPr>
              <a:t/>
            </a:r>
            <a:br>
              <a:rPr lang="en-US" sz="2400" dirty="0">
                <a:latin typeface="+mn-lt"/>
              </a:rPr>
            </a:br>
            <a:r>
              <a:rPr lang="en-US" sz="2400" dirty="0">
                <a:latin typeface="+mn-lt"/>
              </a:rPr>
              <a:t>eggs, butter, </a:t>
            </a:r>
            <a:br>
              <a:rPr lang="en-US" sz="2400" dirty="0">
                <a:latin typeface="+mn-lt"/>
              </a:rPr>
            </a:br>
            <a:r>
              <a:rPr lang="en-US" sz="2400" dirty="0">
                <a:latin typeface="+mn-lt"/>
              </a:rPr>
              <a:t>salt, pepper</a:t>
            </a:r>
            <a:r>
              <a:rPr lang="pl-PL" sz="2400" dirty="0">
                <a:latin typeface="+mn-lt"/>
              </a:rPr>
              <a:t>...</a:t>
            </a:r>
          </a:p>
        </p:txBody>
      </p:sp>
      <p:sp>
        <p:nvSpPr>
          <p:cNvPr id="66569" name="Line 9"/>
          <p:cNvSpPr>
            <a:spLocks noChangeShapeType="1"/>
          </p:cNvSpPr>
          <p:nvPr/>
        </p:nvSpPr>
        <p:spPr bwMode="auto">
          <a:xfrm flipV="1">
            <a:off x="838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6570" name="Line 10"/>
          <p:cNvSpPr>
            <a:spLocks noChangeShapeType="1"/>
          </p:cNvSpPr>
          <p:nvPr/>
        </p:nvSpPr>
        <p:spPr bwMode="auto">
          <a:xfrm flipV="1">
            <a:off x="28956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6571" name="Line 11"/>
          <p:cNvSpPr>
            <a:spLocks noChangeShapeType="1"/>
          </p:cNvSpPr>
          <p:nvPr/>
        </p:nvSpPr>
        <p:spPr bwMode="auto">
          <a:xfrm>
            <a:off x="838200" y="25908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6572" name="Line 12"/>
          <p:cNvSpPr>
            <a:spLocks noChangeShapeType="1"/>
          </p:cNvSpPr>
          <p:nvPr/>
        </p:nvSpPr>
        <p:spPr bwMode="auto">
          <a:xfrm>
            <a:off x="1143000" y="43434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6573" name="Line 13"/>
          <p:cNvSpPr>
            <a:spLocks noChangeShapeType="1"/>
          </p:cNvSpPr>
          <p:nvPr/>
        </p:nvSpPr>
        <p:spPr bwMode="auto">
          <a:xfrm>
            <a:off x="3276600" y="411480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6574" name="Line 14"/>
          <p:cNvSpPr>
            <a:spLocks noChangeShapeType="1"/>
          </p:cNvSpPr>
          <p:nvPr/>
        </p:nvSpPr>
        <p:spPr bwMode="auto">
          <a:xfrm>
            <a:off x="3276600" y="5410200"/>
            <a:ext cx="2209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6575" name="Line 15"/>
          <p:cNvSpPr>
            <a:spLocks noChangeShapeType="1"/>
          </p:cNvSpPr>
          <p:nvPr/>
        </p:nvSpPr>
        <p:spPr bwMode="auto">
          <a:xfrm>
            <a:off x="5486400" y="411480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6576" name="Line 16"/>
          <p:cNvSpPr>
            <a:spLocks noChangeShapeType="1"/>
          </p:cNvSpPr>
          <p:nvPr/>
        </p:nvSpPr>
        <p:spPr bwMode="auto">
          <a:xfrm>
            <a:off x="3276600" y="4114800"/>
            <a:ext cx="22098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6577" name="Line 17"/>
          <p:cNvSpPr>
            <a:spLocks noChangeShapeType="1"/>
          </p:cNvSpPr>
          <p:nvPr/>
        </p:nvSpPr>
        <p:spPr bwMode="auto">
          <a:xfrm flipV="1">
            <a:off x="3276600" y="4114800"/>
            <a:ext cx="22098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6578" name="Text Box 18"/>
          <p:cNvSpPr txBox="1">
            <a:spLocks noChangeArrowheads="1"/>
          </p:cNvSpPr>
          <p:nvPr/>
        </p:nvSpPr>
        <p:spPr bwMode="auto">
          <a:xfrm>
            <a:off x="3352800" y="2584450"/>
            <a:ext cx="185980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>
                <a:latin typeface="+mn-lt"/>
              </a:rPr>
              <a:t>Take bowl</a:t>
            </a:r>
            <a:r>
              <a:rPr lang="pl-PL" sz="2400">
                <a:latin typeface="+mn-lt"/>
              </a:rPr>
              <a:t>:</a:t>
            </a:r>
            <a:br>
              <a:rPr lang="pl-PL" sz="2400">
                <a:latin typeface="+mn-lt"/>
              </a:rPr>
            </a:br>
            <a:r>
              <a:rPr lang="en-US" sz="2400">
                <a:latin typeface="+mn-lt"/>
              </a:rPr>
              <a:t>scramble </a:t>
            </a:r>
            <a:br>
              <a:rPr lang="en-US" sz="2400">
                <a:latin typeface="+mn-lt"/>
              </a:rPr>
            </a:br>
            <a:r>
              <a:rPr lang="en-US" sz="2400">
                <a:latin typeface="+mn-lt"/>
              </a:rPr>
              <a:t>eggs</a:t>
            </a:r>
            <a:r>
              <a:rPr lang="pl-PL" sz="2400">
                <a:latin typeface="+mn-lt"/>
              </a:rPr>
              <a:t>, </a:t>
            </a:r>
            <a:br>
              <a:rPr lang="pl-PL" sz="2400">
                <a:latin typeface="+mn-lt"/>
              </a:rPr>
            </a:br>
            <a:r>
              <a:rPr lang="en-US" sz="2400">
                <a:latin typeface="+mn-lt"/>
              </a:rPr>
              <a:t>add salt</a:t>
            </a:r>
            <a:r>
              <a:rPr lang="pl-PL" sz="2400">
                <a:latin typeface="+mn-lt"/>
              </a:rPr>
              <a:t> ...</a:t>
            </a:r>
          </a:p>
          <a:p>
            <a:pPr eaLnBrk="0" hangingPunct="0"/>
            <a:endParaRPr lang="pl-PL" sz="2400">
              <a:latin typeface="+mn-lt"/>
            </a:endParaRPr>
          </a:p>
        </p:txBody>
      </p:sp>
      <p:sp>
        <p:nvSpPr>
          <p:cNvPr id="66579" name="Line 19"/>
          <p:cNvSpPr>
            <a:spLocks noChangeShapeType="1"/>
          </p:cNvSpPr>
          <p:nvPr/>
        </p:nvSpPr>
        <p:spPr bwMode="auto">
          <a:xfrm flipV="1">
            <a:off x="33528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6580" name="Line 20"/>
          <p:cNvSpPr>
            <a:spLocks noChangeShapeType="1"/>
          </p:cNvSpPr>
          <p:nvPr/>
        </p:nvSpPr>
        <p:spPr bwMode="auto">
          <a:xfrm flipV="1">
            <a:off x="5410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6581" name="Line 21"/>
          <p:cNvSpPr>
            <a:spLocks noChangeShapeType="1"/>
          </p:cNvSpPr>
          <p:nvPr/>
        </p:nvSpPr>
        <p:spPr bwMode="auto">
          <a:xfrm>
            <a:off x="3352800" y="25908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6582" name="Line 22"/>
          <p:cNvSpPr>
            <a:spLocks noChangeShapeType="1"/>
          </p:cNvSpPr>
          <p:nvPr/>
        </p:nvSpPr>
        <p:spPr bwMode="auto">
          <a:xfrm>
            <a:off x="3657600" y="43434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6583" name="Line 23"/>
          <p:cNvSpPr>
            <a:spLocks noChangeShapeType="1"/>
          </p:cNvSpPr>
          <p:nvPr/>
        </p:nvSpPr>
        <p:spPr bwMode="auto">
          <a:xfrm>
            <a:off x="5791200" y="411480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6584" name="Line 24"/>
          <p:cNvSpPr>
            <a:spLocks noChangeShapeType="1"/>
          </p:cNvSpPr>
          <p:nvPr/>
        </p:nvSpPr>
        <p:spPr bwMode="auto">
          <a:xfrm>
            <a:off x="5791200" y="5410200"/>
            <a:ext cx="2209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6585" name="Line 25"/>
          <p:cNvSpPr>
            <a:spLocks noChangeShapeType="1"/>
          </p:cNvSpPr>
          <p:nvPr/>
        </p:nvSpPr>
        <p:spPr bwMode="auto">
          <a:xfrm>
            <a:off x="8001000" y="411480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6586" name="Line 26"/>
          <p:cNvSpPr>
            <a:spLocks noChangeShapeType="1"/>
          </p:cNvSpPr>
          <p:nvPr/>
        </p:nvSpPr>
        <p:spPr bwMode="auto">
          <a:xfrm>
            <a:off x="5791200" y="4114800"/>
            <a:ext cx="22098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6587" name="Line 27"/>
          <p:cNvSpPr>
            <a:spLocks noChangeShapeType="1"/>
          </p:cNvSpPr>
          <p:nvPr/>
        </p:nvSpPr>
        <p:spPr bwMode="auto">
          <a:xfrm flipV="1">
            <a:off x="5791200" y="4114800"/>
            <a:ext cx="22098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6588" name="Text Box 28"/>
          <p:cNvSpPr txBox="1">
            <a:spLocks noChangeArrowheads="1"/>
          </p:cNvSpPr>
          <p:nvPr/>
        </p:nvSpPr>
        <p:spPr bwMode="auto">
          <a:xfrm>
            <a:off x="5867400" y="2582863"/>
            <a:ext cx="199734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>
                <a:latin typeface="+mn-lt"/>
              </a:rPr>
              <a:t>Take pan:</a:t>
            </a:r>
          </a:p>
          <a:p>
            <a:pPr eaLnBrk="0" hangingPunct="0"/>
            <a:r>
              <a:rPr lang="en-US" sz="2400">
                <a:latin typeface="+mn-lt"/>
              </a:rPr>
              <a:t>melt butter,</a:t>
            </a:r>
          </a:p>
          <a:p>
            <a:pPr eaLnBrk="0" hangingPunct="0"/>
            <a:r>
              <a:rPr lang="en-US" sz="2400">
                <a:latin typeface="+mn-lt"/>
              </a:rPr>
              <a:t>add eggs</a:t>
            </a:r>
            <a:r>
              <a:rPr lang="pl-PL" sz="1800">
                <a:latin typeface="+mn-lt"/>
              </a:rPr>
              <a:t>...</a:t>
            </a:r>
          </a:p>
          <a:p>
            <a:pPr eaLnBrk="0" hangingPunct="0"/>
            <a:endParaRPr lang="pl-PL" sz="2400">
              <a:latin typeface="+mn-lt"/>
            </a:endParaRPr>
          </a:p>
        </p:txBody>
      </p:sp>
      <p:sp>
        <p:nvSpPr>
          <p:cNvPr id="66589" name="Line 29"/>
          <p:cNvSpPr>
            <a:spLocks noChangeShapeType="1"/>
          </p:cNvSpPr>
          <p:nvPr/>
        </p:nvSpPr>
        <p:spPr bwMode="auto">
          <a:xfrm flipV="1">
            <a:off x="58674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6590" name="Line 30"/>
          <p:cNvSpPr>
            <a:spLocks noChangeShapeType="1"/>
          </p:cNvSpPr>
          <p:nvPr/>
        </p:nvSpPr>
        <p:spPr bwMode="auto">
          <a:xfrm flipV="1">
            <a:off x="79248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6591" name="Line 31"/>
          <p:cNvSpPr>
            <a:spLocks noChangeShapeType="1"/>
          </p:cNvSpPr>
          <p:nvPr/>
        </p:nvSpPr>
        <p:spPr bwMode="auto">
          <a:xfrm>
            <a:off x="5867400" y="25908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6592" name="Line 32"/>
          <p:cNvSpPr>
            <a:spLocks noChangeShapeType="1"/>
          </p:cNvSpPr>
          <p:nvPr/>
        </p:nvSpPr>
        <p:spPr bwMode="auto">
          <a:xfrm>
            <a:off x="6172200" y="43434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22372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Line 3"/>
          <p:cNvSpPr>
            <a:spLocks noChangeShapeType="1"/>
          </p:cNvSpPr>
          <p:nvPr/>
        </p:nvSpPr>
        <p:spPr bwMode="auto">
          <a:xfrm>
            <a:off x="762000" y="411480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7588" name="Line 4"/>
          <p:cNvSpPr>
            <a:spLocks noChangeShapeType="1"/>
          </p:cNvSpPr>
          <p:nvPr/>
        </p:nvSpPr>
        <p:spPr bwMode="auto">
          <a:xfrm>
            <a:off x="762000" y="5410200"/>
            <a:ext cx="2209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7589" name="Line 5"/>
          <p:cNvSpPr>
            <a:spLocks noChangeShapeType="1"/>
          </p:cNvSpPr>
          <p:nvPr/>
        </p:nvSpPr>
        <p:spPr bwMode="auto">
          <a:xfrm>
            <a:off x="2971800" y="411480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7590" name="Line 6"/>
          <p:cNvSpPr>
            <a:spLocks noChangeShapeType="1"/>
          </p:cNvSpPr>
          <p:nvPr/>
        </p:nvSpPr>
        <p:spPr bwMode="auto">
          <a:xfrm>
            <a:off x="762000" y="4114800"/>
            <a:ext cx="22098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7591" name="Line 7"/>
          <p:cNvSpPr>
            <a:spLocks noChangeShapeType="1"/>
          </p:cNvSpPr>
          <p:nvPr/>
        </p:nvSpPr>
        <p:spPr bwMode="auto">
          <a:xfrm flipV="1">
            <a:off x="762000" y="4114800"/>
            <a:ext cx="22098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7592" name="Text Box 8"/>
          <p:cNvSpPr txBox="1">
            <a:spLocks noChangeArrowheads="1"/>
          </p:cNvSpPr>
          <p:nvPr/>
        </p:nvSpPr>
        <p:spPr bwMode="auto">
          <a:xfrm>
            <a:off x="801688" y="2582863"/>
            <a:ext cx="232435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>
                <a:latin typeface="+mn-lt"/>
              </a:rPr>
              <a:t>Buy </a:t>
            </a:r>
            <a:br>
              <a:rPr lang="en-US" sz="2400">
                <a:latin typeface="+mn-lt"/>
              </a:rPr>
            </a:br>
            <a:r>
              <a:rPr lang="en-US" sz="2400">
                <a:latin typeface="+mn-lt"/>
              </a:rPr>
              <a:t>ingredients</a:t>
            </a:r>
            <a:r>
              <a:rPr lang="pl-PL" sz="2400">
                <a:latin typeface="+mn-lt"/>
              </a:rPr>
              <a:t>:</a:t>
            </a:r>
            <a:r>
              <a:rPr lang="en-US" sz="2400">
                <a:latin typeface="+mn-lt"/>
              </a:rPr>
              <a:t/>
            </a:r>
            <a:br>
              <a:rPr lang="en-US" sz="2400">
                <a:latin typeface="+mn-lt"/>
              </a:rPr>
            </a:br>
            <a:r>
              <a:rPr lang="en-US" sz="2400">
                <a:latin typeface="+mn-lt"/>
              </a:rPr>
              <a:t>eggs, butter, </a:t>
            </a:r>
            <a:br>
              <a:rPr lang="en-US" sz="2400">
                <a:latin typeface="+mn-lt"/>
              </a:rPr>
            </a:br>
            <a:r>
              <a:rPr lang="en-US" sz="2400">
                <a:latin typeface="+mn-lt"/>
              </a:rPr>
              <a:t>salt, pepper</a:t>
            </a:r>
            <a:r>
              <a:rPr lang="pl-PL" sz="2400">
                <a:latin typeface="+mn-lt"/>
              </a:rPr>
              <a:t>...</a:t>
            </a:r>
          </a:p>
        </p:txBody>
      </p:sp>
      <p:sp>
        <p:nvSpPr>
          <p:cNvPr id="67593" name="Line 9"/>
          <p:cNvSpPr>
            <a:spLocks noChangeShapeType="1"/>
          </p:cNvSpPr>
          <p:nvPr/>
        </p:nvSpPr>
        <p:spPr bwMode="auto">
          <a:xfrm flipV="1">
            <a:off x="838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7594" name="Line 10"/>
          <p:cNvSpPr>
            <a:spLocks noChangeShapeType="1"/>
          </p:cNvSpPr>
          <p:nvPr/>
        </p:nvSpPr>
        <p:spPr bwMode="auto">
          <a:xfrm flipV="1">
            <a:off x="28956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7595" name="Line 11"/>
          <p:cNvSpPr>
            <a:spLocks noChangeShapeType="1"/>
          </p:cNvSpPr>
          <p:nvPr/>
        </p:nvSpPr>
        <p:spPr bwMode="auto">
          <a:xfrm>
            <a:off x="838200" y="25908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7596" name="Line 12"/>
          <p:cNvSpPr>
            <a:spLocks noChangeShapeType="1"/>
          </p:cNvSpPr>
          <p:nvPr/>
        </p:nvSpPr>
        <p:spPr bwMode="auto">
          <a:xfrm>
            <a:off x="1143000" y="43434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grpSp>
        <p:nvGrpSpPr>
          <p:cNvPr id="67597" name="Group 13"/>
          <p:cNvGrpSpPr>
            <a:grpSpLocks/>
          </p:cNvGrpSpPr>
          <p:nvPr/>
        </p:nvGrpSpPr>
        <p:grpSpPr bwMode="auto">
          <a:xfrm>
            <a:off x="5943600" y="2584450"/>
            <a:ext cx="2209800" cy="2825750"/>
            <a:chOff x="2064" y="1628"/>
            <a:chExt cx="1392" cy="1780"/>
          </a:xfrm>
        </p:grpSpPr>
        <p:sp>
          <p:nvSpPr>
            <p:cNvPr id="67598" name="Line 14"/>
            <p:cNvSpPr>
              <a:spLocks noChangeShapeType="1"/>
            </p:cNvSpPr>
            <p:nvPr/>
          </p:nvSpPr>
          <p:spPr bwMode="auto">
            <a:xfrm>
              <a:off x="2064" y="2592"/>
              <a:ext cx="0" cy="8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7599" name="Line 15"/>
            <p:cNvSpPr>
              <a:spLocks noChangeShapeType="1"/>
            </p:cNvSpPr>
            <p:nvPr/>
          </p:nvSpPr>
          <p:spPr bwMode="auto">
            <a:xfrm>
              <a:off x="2064" y="3408"/>
              <a:ext cx="13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7600" name="Line 16"/>
            <p:cNvSpPr>
              <a:spLocks noChangeShapeType="1"/>
            </p:cNvSpPr>
            <p:nvPr/>
          </p:nvSpPr>
          <p:spPr bwMode="auto">
            <a:xfrm>
              <a:off x="3456" y="2592"/>
              <a:ext cx="0" cy="8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7601" name="Line 17"/>
            <p:cNvSpPr>
              <a:spLocks noChangeShapeType="1"/>
            </p:cNvSpPr>
            <p:nvPr/>
          </p:nvSpPr>
          <p:spPr bwMode="auto">
            <a:xfrm>
              <a:off x="2064" y="2592"/>
              <a:ext cx="1392" cy="8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7602" name="Line 18"/>
            <p:cNvSpPr>
              <a:spLocks noChangeShapeType="1"/>
            </p:cNvSpPr>
            <p:nvPr/>
          </p:nvSpPr>
          <p:spPr bwMode="auto">
            <a:xfrm flipV="1">
              <a:off x="2064" y="2592"/>
              <a:ext cx="1392" cy="8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7603" name="Text Box 19"/>
            <p:cNvSpPr txBox="1">
              <a:spLocks noChangeArrowheads="1"/>
            </p:cNvSpPr>
            <p:nvPr/>
          </p:nvSpPr>
          <p:spPr bwMode="auto">
            <a:xfrm>
              <a:off x="2112" y="1628"/>
              <a:ext cx="1172" cy="9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>
                  <a:latin typeface="+mn-lt"/>
                </a:rPr>
                <a:t>Take bowl</a:t>
              </a:r>
              <a:r>
                <a:rPr lang="pl-PL" sz="2400">
                  <a:latin typeface="+mn-lt"/>
                </a:rPr>
                <a:t>:</a:t>
              </a:r>
              <a:br>
                <a:rPr lang="pl-PL" sz="2400">
                  <a:latin typeface="+mn-lt"/>
                </a:rPr>
              </a:br>
              <a:r>
                <a:rPr lang="en-US" sz="2400">
                  <a:latin typeface="+mn-lt"/>
                </a:rPr>
                <a:t>scramble </a:t>
              </a:r>
              <a:br>
                <a:rPr lang="en-US" sz="2400">
                  <a:latin typeface="+mn-lt"/>
                </a:rPr>
              </a:br>
              <a:r>
                <a:rPr lang="en-US" sz="2400">
                  <a:latin typeface="+mn-lt"/>
                </a:rPr>
                <a:t>eggs</a:t>
              </a:r>
              <a:r>
                <a:rPr lang="pl-PL" sz="2400">
                  <a:latin typeface="+mn-lt"/>
                </a:rPr>
                <a:t>, </a:t>
              </a:r>
              <a:br>
                <a:rPr lang="pl-PL" sz="2400">
                  <a:latin typeface="+mn-lt"/>
                </a:rPr>
              </a:br>
              <a:r>
                <a:rPr lang="en-US" sz="2400">
                  <a:latin typeface="+mn-lt"/>
                </a:rPr>
                <a:t>add salt</a:t>
              </a:r>
              <a:r>
                <a:rPr lang="pl-PL" sz="2400">
                  <a:latin typeface="+mn-lt"/>
                </a:rPr>
                <a:t> ...</a:t>
              </a:r>
            </a:p>
          </p:txBody>
        </p:sp>
        <p:sp>
          <p:nvSpPr>
            <p:cNvPr id="67604" name="Line 20"/>
            <p:cNvSpPr>
              <a:spLocks noChangeShapeType="1"/>
            </p:cNvSpPr>
            <p:nvPr/>
          </p:nvSpPr>
          <p:spPr bwMode="auto">
            <a:xfrm flipV="1">
              <a:off x="2112" y="1632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7605" name="Line 21"/>
            <p:cNvSpPr>
              <a:spLocks noChangeShapeType="1"/>
            </p:cNvSpPr>
            <p:nvPr/>
          </p:nvSpPr>
          <p:spPr bwMode="auto">
            <a:xfrm flipV="1">
              <a:off x="3408" y="1632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7606" name="Line 22"/>
            <p:cNvSpPr>
              <a:spLocks noChangeShapeType="1"/>
            </p:cNvSpPr>
            <p:nvPr/>
          </p:nvSpPr>
          <p:spPr bwMode="auto">
            <a:xfrm>
              <a:off x="2112" y="1632"/>
              <a:ext cx="12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7607" name="Line 23"/>
            <p:cNvSpPr>
              <a:spLocks noChangeShapeType="1"/>
            </p:cNvSpPr>
            <p:nvPr/>
          </p:nvSpPr>
          <p:spPr bwMode="auto">
            <a:xfrm>
              <a:off x="2304" y="2736"/>
              <a:ext cx="9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</p:grpSp>
      <p:grpSp>
        <p:nvGrpSpPr>
          <p:cNvPr id="67608" name="Group 24"/>
          <p:cNvGrpSpPr>
            <a:grpSpLocks/>
          </p:cNvGrpSpPr>
          <p:nvPr/>
        </p:nvGrpSpPr>
        <p:grpSpPr bwMode="auto">
          <a:xfrm>
            <a:off x="3352800" y="2584450"/>
            <a:ext cx="2209800" cy="2827338"/>
            <a:chOff x="3648" y="1627"/>
            <a:chExt cx="1392" cy="1781"/>
          </a:xfrm>
        </p:grpSpPr>
        <p:sp>
          <p:nvSpPr>
            <p:cNvPr id="67609" name="Line 25"/>
            <p:cNvSpPr>
              <a:spLocks noChangeShapeType="1"/>
            </p:cNvSpPr>
            <p:nvPr/>
          </p:nvSpPr>
          <p:spPr bwMode="auto">
            <a:xfrm>
              <a:off x="3648" y="2592"/>
              <a:ext cx="0" cy="8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7610" name="Line 26"/>
            <p:cNvSpPr>
              <a:spLocks noChangeShapeType="1"/>
            </p:cNvSpPr>
            <p:nvPr/>
          </p:nvSpPr>
          <p:spPr bwMode="auto">
            <a:xfrm>
              <a:off x="3648" y="3408"/>
              <a:ext cx="13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7611" name="Line 27"/>
            <p:cNvSpPr>
              <a:spLocks noChangeShapeType="1"/>
            </p:cNvSpPr>
            <p:nvPr/>
          </p:nvSpPr>
          <p:spPr bwMode="auto">
            <a:xfrm>
              <a:off x="5040" y="2592"/>
              <a:ext cx="0" cy="8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7612" name="Line 28"/>
            <p:cNvSpPr>
              <a:spLocks noChangeShapeType="1"/>
            </p:cNvSpPr>
            <p:nvPr/>
          </p:nvSpPr>
          <p:spPr bwMode="auto">
            <a:xfrm>
              <a:off x="3648" y="2592"/>
              <a:ext cx="1392" cy="8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7613" name="Line 29"/>
            <p:cNvSpPr>
              <a:spLocks noChangeShapeType="1"/>
            </p:cNvSpPr>
            <p:nvPr/>
          </p:nvSpPr>
          <p:spPr bwMode="auto">
            <a:xfrm flipV="1">
              <a:off x="3648" y="2592"/>
              <a:ext cx="1392" cy="8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7614" name="Text Box 30"/>
            <p:cNvSpPr txBox="1">
              <a:spLocks noChangeArrowheads="1"/>
            </p:cNvSpPr>
            <p:nvPr/>
          </p:nvSpPr>
          <p:spPr bwMode="auto">
            <a:xfrm>
              <a:off x="3696" y="1627"/>
              <a:ext cx="1258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>
                  <a:latin typeface="+mn-lt"/>
                </a:rPr>
                <a:t>Take pan:</a:t>
              </a:r>
            </a:p>
            <a:p>
              <a:pPr eaLnBrk="0" hangingPunct="0"/>
              <a:r>
                <a:rPr lang="en-US" sz="2400">
                  <a:latin typeface="+mn-lt"/>
                </a:rPr>
                <a:t>melt butter,</a:t>
              </a:r>
            </a:p>
            <a:p>
              <a:pPr eaLnBrk="0" hangingPunct="0"/>
              <a:r>
                <a:rPr lang="en-US" sz="2400">
                  <a:latin typeface="+mn-lt"/>
                </a:rPr>
                <a:t>add eggs</a:t>
              </a:r>
              <a:r>
                <a:rPr lang="pl-PL" sz="1800">
                  <a:latin typeface="+mn-lt"/>
                </a:rPr>
                <a:t>...</a:t>
              </a:r>
            </a:p>
          </p:txBody>
        </p:sp>
        <p:sp>
          <p:nvSpPr>
            <p:cNvPr id="67615" name="Line 31"/>
            <p:cNvSpPr>
              <a:spLocks noChangeShapeType="1"/>
            </p:cNvSpPr>
            <p:nvPr/>
          </p:nvSpPr>
          <p:spPr bwMode="auto">
            <a:xfrm flipV="1">
              <a:off x="3696" y="1632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7616" name="Line 32"/>
            <p:cNvSpPr>
              <a:spLocks noChangeShapeType="1"/>
            </p:cNvSpPr>
            <p:nvPr/>
          </p:nvSpPr>
          <p:spPr bwMode="auto">
            <a:xfrm flipV="1">
              <a:off x="4992" y="1632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7617" name="Line 33"/>
            <p:cNvSpPr>
              <a:spLocks noChangeShapeType="1"/>
            </p:cNvSpPr>
            <p:nvPr/>
          </p:nvSpPr>
          <p:spPr bwMode="auto">
            <a:xfrm>
              <a:off x="3696" y="1632"/>
              <a:ext cx="12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67618" name="Line 34"/>
            <p:cNvSpPr>
              <a:spLocks noChangeShapeType="1"/>
            </p:cNvSpPr>
            <p:nvPr/>
          </p:nvSpPr>
          <p:spPr bwMode="auto">
            <a:xfrm>
              <a:off x="3888" y="2736"/>
              <a:ext cx="9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</p:grp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solidFill>
                  <a:schemeClr val="tx2"/>
                </a:solidFill>
                <a:latin typeface="+mn-lt"/>
              </a:rPr>
              <a:t>System </a:t>
            </a:r>
            <a:r>
              <a:rPr lang="en-US" dirty="0" smtClean="0">
                <a:solidFill>
                  <a:schemeClr val="tx2"/>
                </a:solidFill>
                <a:latin typeface="+mn-lt"/>
              </a:rPr>
              <a:t>“Chef”</a:t>
            </a:r>
            <a:r>
              <a:rPr lang="pl-PL" dirty="0" smtClean="0">
                <a:solidFill>
                  <a:schemeClr val="tx2"/>
                </a:solidFill>
                <a:latin typeface="+mn-lt"/>
              </a:rPr>
              <a:t> </a:t>
            </a:r>
            <a:br>
              <a:rPr lang="pl-PL" dirty="0" smtClean="0">
                <a:solidFill>
                  <a:schemeClr val="tx2"/>
                </a:solidFill>
                <a:latin typeface="+mn-lt"/>
              </a:rPr>
            </a:br>
            <a:r>
              <a:rPr lang="en-US" dirty="0" smtClean="0">
                <a:solidFill>
                  <a:schemeClr val="tx2"/>
                </a:solidFill>
                <a:latin typeface="+mn-lt"/>
              </a:rPr>
              <a:t>Received Letters</a:t>
            </a:r>
            <a:endParaRPr lang="pl-PL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17647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Line 1027"/>
          <p:cNvSpPr>
            <a:spLocks noChangeShapeType="1"/>
          </p:cNvSpPr>
          <p:nvPr/>
        </p:nvSpPr>
        <p:spPr bwMode="auto">
          <a:xfrm>
            <a:off x="762000" y="411480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8612" name="Line 1028"/>
          <p:cNvSpPr>
            <a:spLocks noChangeShapeType="1"/>
          </p:cNvSpPr>
          <p:nvPr/>
        </p:nvSpPr>
        <p:spPr bwMode="auto">
          <a:xfrm>
            <a:off x="762000" y="5410200"/>
            <a:ext cx="2209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8613" name="Line 1029"/>
          <p:cNvSpPr>
            <a:spLocks noChangeShapeType="1"/>
          </p:cNvSpPr>
          <p:nvPr/>
        </p:nvSpPr>
        <p:spPr bwMode="auto">
          <a:xfrm>
            <a:off x="2971800" y="411480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8614" name="Line 1030"/>
          <p:cNvSpPr>
            <a:spLocks noChangeShapeType="1"/>
          </p:cNvSpPr>
          <p:nvPr/>
        </p:nvSpPr>
        <p:spPr bwMode="auto">
          <a:xfrm>
            <a:off x="762000" y="4114800"/>
            <a:ext cx="22098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8615" name="Line 1031"/>
          <p:cNvSpPr>
            <a:spLocks noChangeShapeType="1"/>
          </p:cNvSpPr>
          <p:nvPr/>
        </p:nvSpPr>
        <p:spPr bwMode="auto">
          <a:xfrm flipV="1">
            <a:off x="762000" y="4114800"/>
            <a:ext cx="22098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8616" name="Text Box 1032"/>
          <p:cNvSpPr txBox="1">
            <a:spLocks noChangeArrowheads="1"/>
          </p:cNvSpPr>
          <p:nvPr/>
        </p:nvSpPr>
        <p:spPr bwMode="auto">
          <a:xfrm>
            <a:off x="841375" y="2203450"/>
            <a:ext cx="232435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pl-PL" sz="2400">
                <a:latin typeface="+mn-lt"/>
              </a:rPr>
              <a:t>1/3</a:t>
            </a:r>
          </a:p>
          <a:p>
            <a:pPr eaLnBrk="0" hangingPunct="0"/>
            <a:r>
              <a:rPr lang="en-US" sz="2400">
                <a:latin typeface="+mn-lt"/>
              </a:rPr>
              <a:t>Buy </a:t>
            </a:r>
            <a:br>
              <a:rPr lang="en-US" sz="2400">
                <a:latin typeface="+mn-lt"/>
              </a:rPr>
            </a:br>
            <a:r>
              <a:rPr lang="en-US" sz="2400">
                <a:latin typeface="+mn-lt"/>
              </a:rPr>
              <a:t>ingredients</a:t>
            </a:r>
            <a:r>
              <a:rPr lang="pl-PL" sz="2400">
                <a:latin typeface="+mn-lt"/>
              </a:rPr>
              <a:t>:</a:t>
            </a:r>
            <a:r>
              <a:rPr lang="en-US" sz="2400">
                <a:latin typeface="+mn-lt"/>
              </a:rPr>
              <a:t/>
            </a:r>
            <a:br>
              <a:rPr lang="en-US" sz="2400">
                <a:latin typeface="+mn-lt"/>
              </a:rPr>
            </a:br>
            <a:r>
              <a:rPr lang="en-US" sz="2400">
                <a:latin typeface="+mn-lt"/>
              </a:rPr>
              <a:t>eggs, butter, </a:t>
            </a:r>
            <a:br>
              <a:rPr lang="en-US" sz="2400">
                <a:latin typeface="+mn-lt"/>
              </a:rPr>
            </a:br>
            <a:r>
              <a:rPr lang="en-US" sz="2400">
                <a:latin typeface="+mn-lt"/>
              </a:rPr>
              <a:t>salt, pepper</a:t>
            </a:r>
            <a:r>
              <a:rPr lang="pl-PL" sz="2400">
                <a:latin typeface="+mn-lt"/>
              </a:rPr>
              <a:t>...</a:t>
            </a:r>
          </a:p>
        </p:txBody>
      </p:sp>
      <p:sp>
        <p:nvSpPr>
          <p:cNvPr id="68617" name="Line 1033"/>
          <p:cNvSpPr>
            <a:spLocks noChangeShapeType="1"/>
          </p:cNvSpPr>
          <p:nvPr/>
        </p:nvSpPr>
        <p:spPr bwMode="auto">
          <a:xfrm flipV="1">
            <a:off x="838200" y="2133600"/>
            <a:ext cx="0" cy="2057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8618" name="Line 1034"/>
          <p:cNvSpPr>
            <a:spLocks noChangeShapeType="1"/>
          </p:cNvSpPr>
          <p:nvPr/>
        </p:nvSpPr>
        <p:spPr bwMode="auto">
          <a:xfrm flipV="1">
            <a:off x="2895600" y="2133600"/>
            <a:ext cx="0" cy="2057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8619" name="Line 1035"/>
          <p:cNvSpPr>
            <a:spLocks noChangeShapeType="1"/>
          </p:cNvSpPr>
          <p:nvPr/>
        </p:nvSpPr>
        <p:spPr bwMode="auto">
          <a:xfrm>
            <a:off x="838200" y="21336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8620" name="Line 1036"/>
          <p:cNvSpPr>
            <a:spLocks noChangeShapeType="1"/>
          </p:cNvSpPr>
          <p:nvPr/>
        </p:nvSpPr>
        <p:spPr bwMode="auto">
          <a:xfrm>
            <a:off x="1143000" y="43434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8621" name="Line 1037"/>
          <p:cNvSpPr>
            <a:spLocks noChangeShapeType="1"/>
          </p:cNvSpPr>
          <p:nvPr/>
        </p:nvSpPr>
        <p:spPr bwMode="auto">
          <a:xfrm>
            <a:off x="3276600" y="411480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8622" name="Line 1038"/>
          <p:cNvSpPr>
            <a:spLocks noChangeShapeType="1"/>
          </p:cNvSpPr>
          <p:nvPr/>
        </p:nvSpPr>
        <p:spPr bwMode="auto">
          <a:xfrm>
            <a:off x="3276600" y="5410200"/>
            <a:ext cx="2209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8623" name="Line 1039"/>
          <p:cNvSpPr>
            <a:spLocks noChangeShapeType="1"/>
          </p:cNvSpPr>
          <p:nvPr/>
        </p:nvSpPr>
        <p:spPr bwMode="auto">
          <a:xfrm>
            <a:off x="5486400" y="411480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8624" name="Line 1040"/>
          <p:cNvSpPr>
            <a:spLocks noChangeShapeType="1"/>
          </p:cNvSpPr>
          <p:nvPr/>
        </p:nvSpPr>
        <p:spPr bwMode="auto">
          <a:xfrm>
            <a:off x="3276600" y="4114800"/>
            <a:ext cx="22098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8625" name="Line 1041"/>
          <p:cNvSpPr>
            <a:spLocks noChangeShapeType="1"/>
          </p:cNvSpPr>
          <p:nvPr/>
        </p:nvSpPr>
        <p:spPr bwMode="auto">
          <a:xfrm flipV="1">
            <a:off x="3276600" y="4114800"/>
            <a:ext cx="22098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8626" name="Text Box 1042"/>
          <p:cNvSpPr txBox="1">
            <a:spLocks noChangeArrowheads="1"/>
          </p:cNvSpPr>
          <p:nvPr/>
        </p:nvSpPr>
        <p:spPr bwMode="auto">
          <a:xfrm>
            <a:off x="3352800" y="2203450"/>
            <a:ext cx="185980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pl-PL" sz="2400">
                <a:latin typeface="+mn-lt"/>
              </a:rPr>
              <a:t>2/3</a:t>
            </a:r>
          </a:p>
          <a:p>
            <a:pPr eaLnBrk="0" hangingPunct="0"/>
            <a:r>
              <a:rPr lang="en-US" sz="2400">
                <a:latin typeface="+mn-lt"/>
              </a:rPr>
              <a:t>Take bowl</a:t>
            </a:r>
            <a:r>
              <a:rPr lang="pl-PL" sz="2400">
                <a:latin typeface="+mn-lt"/>
              </a:rPr>
              <a:t>:</a:t>
            </a:r>
            <a:br>
              <a:rPr lang="pl-PL" sz="2400">
                <a:latin typeface="+mn-lt"/>
              </a:rPr>
            </a:br>
            <a:r>
              <a:rPr lang="en-US" sz="2400">
                <a:latin typeface="+mn-lt"/>
              </a:rPr>
              <a:t>scramble </a:t>
            </a:r>
            <a:br>
              <a:rPr lang="en-US" sz="2400">
                <a:latin typeface="+mn-lt"/>
              </a:rPr>
            </a:br>
            <a:r>
              <a:rPr lang="en-US" sz="2400">
                <a:latin typeface="+mn-lt"/>
              </a:rPr>
              <a:t>eggs</a:t>
            </a:r>
            <a:r>
              <a:rPr lang="pl-PL" sz="2400">
                <a:latin typeface="+mn-lt"/>
              </a:rPr>
              <a:t>, </a:t>
            </a:r>
            <a:br>
              <a:rPr lang="pl-PL" sz="2400">
                <a:latin typeface="+mn-lt"/>
              </a:rPr>
            </a:br>
            <a:r>
              <a:rPr lang="en-US" sz="2400">
                <a:latin typeface="+mn-lt"/>
              </a:rPr>
              <a:t>add salt</a:t>
            </a:r>
            <a:r>
              <a:rPr lang="pl-PL" sz="2400">
                <a:latin typeface="+mn-lt"/>
              </a:rPr>
              <a:t> ...</a:t>
            </a:r>
          </a:p>
        </p:txBody>
      </p:sp>
      <p:sp>
        <p:nvSpPr>
          <p:cNvPr id="68627" name="Line 1043"/>
          <p:cNvSpPr>
            <a:spLocks noChangeShapeType="1"/>
          </p:cNvSpPr>
          <p:nvPr/>
        </p:nvSpPr>
        <p:spPr bwMode="auto">
          <a:xfrm flipV="1">
            <a:off x="3352800" y="2133600"/>
            <a:ext cx="0" cy="2057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8628" name="Line 1044"/>
          <p:cNvSpPr>
            <a:spLocks noChangeShapeType="1"/>
          </p:cNvSpPr>
          <p:nvPr/>
        </p:nvSpPr>
        <p:spPr bwMode="auto">
          <a:xfrm flipV="1">
            <a:off x="5410200" y="2133600"/>
            <a:ext cx="0" cy="2057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8629" name="Line 1045"/>
          <p:cNvSpPr>
            <a:spLocks noChangeShapeType="1"/>
          </p:cNvSpPr>
          <p:nvPr/>
        </p:nvSpPr>
        <p:spPr bwMode="auto">
          <a:xfrm>
            <a:off x="3352800" y="21336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8630" name="Line 1046"/>
          <p:cNvSpPr>
            <a:spLocks noChangeShapeType="1"/>
          </p:cNvSpPr>
          <p:nvPr/>
        </p:nvSpPr>
        <p:spPr bwMode="auto">
          <a:xfrm>
            <a:off x="3657600" y="43434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8631" name="Line 1047"/>
          <p:cNvSpPr>
            <a:spLocks noChangeShapeType="1"/>
          </p:cNvSpPr>
          <p:nvPr/>
        </p:nvSpPr>
        <p:spPr bwMode="auto">
          <a:xfrm>
            <a:off x="5791200" y="411480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8632" name="Line 1048"/>
          <p:cNvSpPr>
            <a:spLocks noChangeShapeType="1"/>
          </p:cNvSpPr>
          <p:nvPr/>
        </p:nvSpPr>
        <p:spPr bwMode="auto">
          <a:xfrm>
            <a:off x="5791200" y="5410200"/>
            <a:ext cx="2209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8633" name="Line 1049"/>
          <p:cNvSpPr>
            <a:spLocks noChangeShapeType="1"/>
          </p:cNvSpPr>
          <p:nvPr/>
        </p:nvSpPr>
        <p:spPr bwMode="auto">
          <a:xfrm>
            <a:off x="8001000" y="411480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8634" name="Line 1050"/>
          <p:cNvSpPr>
            <a:spLocks noChangeShapeType="1"/>
          </p:cNvSpPr>
          <p:nvPr/>
        </p:nvSpPr>
        <p:spPr bwMode="auto">
          <a:xfrm>
            <a:off x="5791200" y="4114800"/>
            <a:ext cx="22098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8635" name="Line 1051"/>
          <p:cNvSpPr>
            <a:spLocks noChangeShapeType="1"/>
          </p:cNvSpPr>
          <p:nvPr/>
        </p:nvSpPr>
        <p:spPr bwMode="auto">
          <a:xfrm flipV="1">
            <a:off x="5791200" y="4114800"/>
            <a:ext cx="22098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8636" name="Text Box 1052"/>
          <p:cNvSpPr txBox="1">
            <a:spLocks noChangeArrowheads="1"/>
          </p:cNvSpPr>
          <p:nvPr/>
        </p:nvSpPr>
        <p:spPr bwMode="auto">
          <a:xfrm>
            <a:off x="5867400" y="2203450"/>
            <a:ext cx="199734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pl-PL" sz="2400">
                <a:latin typeface="+mn-lt"/>
              </a:rPr>
              <a:t>3/3</a:t>
            </a:r>
          </a:p>
          <a:p>
            <a:pPr eaLnBrk="0" hangingPunct="0"/>
            <a:r>
              <a:rPr lang="en-US" sz="2400">
                <a:latin typeface="+mn-lt"/>
              </a:rPr>
              <a:t>Take pan:</a:t>
            </a:r>
          </a:p>
          <a:p>
            <a:pPr eaLnBrk="0" hangingPunct="0"/>
            <a:r>
              <a:rPr lang="en-US" sz="2400">
                <a:latin typeface="+mn-lt"/>
              </a:rPr>
              <a:t>melt butter,</a:t>
            </a:r>
          </a:p>
          <a:p>
            <a:pPr eaLnBrk="0" hangingPunct="0"/>
            <a:r>
              <a:rPr lang="en-US" sz="2400">
                <a:latin typeface="+mn-lt"/>
              </a:rPr>
              <a:t>add eggs</a:t>
            </a:r>
            <a:r>
              <a:rPr lang="pl-PL" sz="1800">
                <a:latin typeface="+mn-lt"/>
              </a:rPr>
              <a:t>...</a:t>
            </a:r>
          </a:p>
        </p:txBody>
      </p:sp>
      <p:sp>
        <p:nvSpPr>
          <p:cNvPr id="68637" name="Line 1053"/>
          <p:cNvSpPr>
            <a:spLocks noChangeShapeType="1"/>
          </p:cNvSpPr>
          <p:nvPr/>
        </p:nvSpPr>
        <p:spPr bwMode="auto">
          <a:xfrm flipV="1">
            <a:off x="5867400" y="2133600"/>
            <a:ext cx="0" cy="2057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8638" name="Line 1054"/>
          <p:cNvSpPr>
            <a:spLocks noChangeShapeType="1"/>
          </p:cNvSpPr>
          <p:nvPr/>
        </p:nvSpPr>
        <p:spPr bwMode="auto">
          <a:xfrm flipV="1">
            <a:off x="7924800" y="2133600"/>
            <a:ext cx="0" cy="2057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8639" name="Line 1055"/>
          <p:cNvSpPr>
            <a:spLocks noChangeShapeType="1"/>
          </p:cNvSpPr>
          <p:nvPr/>
        </p:nvSpPr>
        <p:spPr bwMode="auto">
          <a:xfrm>
            <a:off x="5867400" y="21336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8640" name="Line 1056"/>
          <p:cNvSpPr>
            <a:spLocks noChangeShapeType="1"/>
          </p:cNvSpPr>
          <p:nvPr/>
        </p:nvSpPr>
        <p:spPr bwMode="auto">
          <a:xfrm>
            <a:off x="6172200" y="43434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solidFill>
                  <a:schemeClr val="tx2"/>
                </a:solidFill>
                <a:latin typeface="+mn-lt"/>
              </a:rPr>
              <a:t>System </a:t>
            </a:r>
            <a:r>
              <a:rPr lang="en-US" dirty="0" smtClean="0">
                <a:solidFill>
                  <a:schemeClr val="tx2"/>
                </a:solidFill>
                <a:latin typeface="+mn-lt"/>
              </a:rPr>
              <a:t>“Chef”</a:t>
            </a:r>
            <a:r>
              <a:rPr lang="pl-PL" dirty="0" smtClean="0">
                <a:solidFill>
                  <a:schemeClr val="tx2"/>
                </a:solidFill>
                <a:latin typeface="+mn-lt"/>
              </a:rPr>
              <a:t> </a:t>
            </a:r>
            <a:br>
              <a:rPr lang="pl-PL" dirty="0" smtClean="0">
                <a:solidFill>
                  <a:schemeClr val="tx2"/>
                </a:solidFill>
                <a:latin typeface="+mn-lt"/>
              </a:rPr>
            </a:br>
            <a:r>
              <a:rPr lang="en-US" dirty="0" smtClean="0">
                <a:solidFill>
                  <a:schemeClr val="tx2"/>
                </a:solidFill>
                <a:latin typeface="+mn-lt"/>
              </a:rPr>
              <a:t>Numbered Letters</a:t>
            </a:r>
            <a:endParaRPr lang="pl-PL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36088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Line 3"/>
          <p:cNvSpPr>
            <a:spLocks noChangeShapeType="1"/>
          </p:cNvSpPr>
          <p:nvPr/>
        </p:nvSpPr>
        <p:spPr bwMode="auto">
          <a:xfrm>
            <a:off x="762000" y="411480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9636" name="Line 4"/>
          <p:cNvSpPr>
            <a:spLocks noChangeShapeType="1"/>
          </p:cNvSpPr>
          <p:nvPr/>
        </p:nvSpPr>
        <p:spPr bwMode="auto">
          <a:xfrm>
            <a:off x="762000" y="5410200"/>
            <a:ext cx="2209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9637" name="Line 5"/>
          <p:cNvSpPr>
            <a:spLocks noChangeShapeType="1"/>
          </p:cNvSpPr>
          <p:nvPr/>
        </p:nvSpPr>
        <p:spPr bwMode="auto">
          <a:xfrm>
            <a:off x="2971800" y="411480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9638" name="Line 6"/>
          <p:cNvSpPr>
            <a:spLocks noChangeShapeType="1"/>
          </p:cNvSpPr>
          <p:nvPr/>
        </p:nvSpPr>
        <p:spPr bwMode="auto">
          <a:xfrm>
            <a:off x="762000" y="4114800"/>
            <a:ext cx="22098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9639" name="Line 7"/>
          <p:cNvSpPr>
            <a:spLocks noChangeShapeType="1"/>
          </p:cNvSpPr>
          <p:nvPr/>
        </p:nvSpPr>
        <p:spPr bwMode="auto">
          <a:xfrm flipV="1">
            <a:off x="762000" y="4114800"/>
            <a:ext cx="22098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9641" name="Line 9"/>
          <p:cNvSpPr>
            <a:spLocks noChangeShapeType="1"/>
          </p:cNvSpPr>
          <p:nvPr/>
        </p:nvSpPr>
        <p:spPr bwMode="auto">
          <a:xfrm flipV="1">
            <a:off x="838200" y="2133600"/>
            <a:ext cx="0" cy="2057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9642" name="Line 10"/>
          <p:cNvSpPr>
            <a:spLocks noChangeShapeType="1"/>
          </p:cNvSpPr>
          <p:nvPr/>
        </p:nvSpPr>
        <p:spPr bwMode="auto">
          <a:xfrm flipV="1">
            <a:off x="2895600" y="2133600"/>
            <a:ext cx="0" cy="2057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9643" name="Line 11"/>
          <p:cNvSpPr>
            <a:spLocks noChangeShapeType="1"/>
          </p:cNvSpPr>
          <p:nvPr/>
        </p:nvSpPr>
        <p:spPr bwMode="auto">
          <a:xfrm>
            <a:off x="838200" y="21336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9644" name="Line 12"/>
          <p:cNvSpPr>
            <a:spLocks noChangeShapeType="1"/>
          </p:cNvSpPr>
          <p:nvPr/>
        </p:nvSpPr>
        <p:spPr bwMode="auto">
          <a:xfrm>
            <a:off x="1143000" y="43434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9645" name="Line 13"/>
          <p:cNvSpPr>
            <a:spLocks noChangeShapeType="1"/>
          </p:cNvSpPr>
          <p:nvPr/>
        </p:nvSpPr>
        <p:spPr bwMode="auto">
          <a:xfrm>
            <a:off x="5791200" y="411480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9646" name="Line 14"/>
          <p:cNvSpPr>
            <a:spLocks noChangeShapeType="1"/>
          </p:cNvSpPr>
          <p:nvPr/>
        </p:nvSpPr>
        <p:spPr bwMode="auto">
          <a:xfrm>
            <a:off x="5791200" y="5410200"/>
            <a:ext cx="2209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9647" name="Line 15"/>
          <p:cNvSpPr>
            <a:spLocks noChangeShapeType="1"/>
          </p:cNvSpPr>
          <p:nvPr/>
        </p:nvSpPr>
        <p:spPr bwMode="auto">
          <a:xfrm>
            <a:off x="8001000" y="411480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9648" name="Line 16"/>
          <p:cNvSpPr>
            <a:spLocks noChangeShapeType="1"/>
          </p:cNvSpPr>
          <p:nvPr/>
        </p:nvSpPr>
        <p:spPr bwMode="auto">
          <a:xfrm>
            <a:off x="5791200" y="4114800"/>
            <a:ext cx="22098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9649" name="Line 17"/>
          <p:cNvSpPr>
            <a:spLocks noChangeShapeType="1"/>
          </p:cNvSpPr>
          <p:nvPr/>
        </p:nvSpPr>
        <p:spPr bwMode="auto">
          <a:xfrm flipV="1">
            <a:off x="5791200" y="4114800"/>
            <a:ext cx="22098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9651" name="Line 19"/>
          <p:cNvSpPr>
            <a:spLocks noChangeShapeType="1"/>
          </p:cNvSpPr>
          <p:nvPr/>
        </p:nvSpPr>
        <p:spPr bwMode="auto">
          <a:xfrm flipV="1">
            <a:off x="5867400" y="2133600"/>
            <a:ext cx="0" cy="2057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9652" name="Line 20"/>
          <p:cNvSpPr>
            <a:spLocks noChangeShapeType="1"/>
          </p:cNvSpPr>
          <p:nvPr/>
        </p:nvSpPr>
        <p:spPr bwMode="auto">
          <a:xfrm flipV="1">
            <a:off x="7924800" y="2133600"/>
            <a:ext cx="0" cy="2057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9653" name="Line 21"/>
          <p:cNvSpPr>
            <a:spLocks noChangeShapeType="1"/>
          </p:cNvSpPr>
          <p:nvPr/>
        </p:nvSpPr>
        <p:spPr bwMode="auto">
          <a:xfrm>
            <a:off x="5867400" y="21336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9654" name="Line 22"/>
          <p:cNvSpPr>
            <a:spLocks noChangeShapeType="1"/>
          </p:cNvSpPr>
          <p:nvPr/>
        </p:nvSpPr>
        <p:spPr bwMode="auto">
          <a:xfrm>
            <a:off x="6172200" y="43434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69659" name="Text Box 27"/>
          <p:cNvSpPr txBox="1">
            <a:spLocks noChangeArrowheads="1"/>
          </p:cNvSpPr>
          <p:nvPr/>
        </p:nvSpPr>
        <p:spPr bwMode="auto">
          <a:xfrm>
            <a:off x="841375" y="2203450"/>
            <a:ext cx="232435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pl-PL" sz="2400">
                <a:latin typeface="+mn-lt"/>
              </a:rPr>
              <a:t>1/3</a:t>
            </a:r>
          </a:p>
          <a:p>
            <a:pPr eaLnBrk="0" hangingPunct="0"/>
            <a:r>
              <a:rPr lang="en-US" sz="2400">
                <a:latin typeface="+mn-lt"/>
              </a:rPr>
              <a:t>Buy </a:t>
            </a:r>
            <a:br>
              <a:rPr lang="en-US" sz="2400">
                <a:latin typeface="+mn-lt"/>
              </a:rPr>
            </a:br>
            <a:r>
              <a:rPr lang="en-US" sz="2400">
                <a:latin typeface="+mn-lt"/>
              </a:rPr>
              <a:t>ingredients</a:t>
            </a:r>
            <a:r>
              <a:rPr lang="pl-PL" sz="2400">
                <a:latin typeface="+mn-lt"/>
              </a:rPr>
              <a:t>:</a:t>
            </a:r>
            <a:r>
              <a:rPr lang="en-US" sz="2400">
                <a:latin typeface="+mn-lt"/>
              </a:rPr>
              <a:t/>
            </a:r>
            <a:br>
              <a:rPr lang="en-US" sz="2400">
                <a:latin typeface="+mn-lt"/>
              </a:rPr>
            </a:br>
            <a:r>
              <a:rPr lang="en-US" sz="2400">
                <a:latin typeface="+mn-lt"/>
              </a:rPr>
              <a:t>eggs, butter, </a:t>
            </a:r>
            <a:br>
              <a:rPr lang="en-US" sz="2400">
                <a:latin typeface="+mn-lt"/>
              </a:rPr>
            </a:br>
            <a:r>
              <a:rPr lang="en-US" sz="2400">
                <a:latin typeface="+mn-lt"/>
              </a:rPr>
              <a:t>salt, pepper</a:t>
            </a:r>
            <a:r>
              <a:rPr lang="pl-PL" sz="2400">
                <a:latin typeface="+mn-lt"/>
              </a:rPr>
              <a:t>...</a:t>
            </a:r>
          </a:p>
        </p:txBody>
      </p:sp>
      <p:sp>
        <p:nvSpPr>
          <p:cNvPr id="69660" name="Text Box 28"/>
          <p:cNvSpPr txBox="1">
            <a:spLocks noChangeArrowheads="1"/>
          </p:cNvSpPr>
          <p:nvPr/>
        </p:nvSpPr>
        <p:spPr bwMode="auto">
          <a:xfrm>
            <a:off x="5867400" y="2203450"/>
            <a:ext cx="199734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pl-PL" sz="2400">
                <a:latin typeface="+mn-lt"/>
              </a:rPr>
              <a:t>3/3</a:t>
            </a:r>
          </a:p>
          <a:p>
            <a:pPr eaLnBrk="0" hangingPunct="0"/>
            <a:r>
              <a:rPr lang="en-US" sz="2400">
                <a:latin typeface="+mn-lt"/>
              </a:rPr>
              <a:t>Take pan:</a:t>
            </a:r>
          </a:p>
          <a:p>
            <a:pPr eaLnBrk="0" hangingPunct="0"/>
            <a:r>
              <a:rPr lang="en-US" sz="2400">
                <a:latin typeface="+mn-lt"/>
              </a:rPr>
              <a:t>melt butter,</a:t>
            </a:r>
          </a:p>
          <a:p>
            <a:pPr eaLnBrk="0" hangingPunct="0"/>
            <a:r>
              <a:rPr lang="en-US" sz="2400">
                <a:latin typeface="+mn-lt"/>
              </a:rPr>
              <a:t>add eggs</a:t>
            </a:r>
            <a:r>
              <a:rPr lang="pl-PL" sz="1800">
                <a:latin typeface="+mn-lt"/>
              </a:rPr>
              <a:t>...</a:t>
            </a: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solidFill>
                  <a:schemeClr val="tx2"/>
                </a:solidFill>
                <a:latin typeface="+mn-lt"/>
              </a:rPr>
              <a:t>System </a:t>
            </a:r>
            <a:r>
              <a:rPr lang="en-US" dirty="0" smtClean="0">
                <a:solidFill>
                  <a:schemeClr val="tx2"/>
                </a:solidFill>
                <a:latin typeface="+mn-lt"/>
              </a:rPr>
              <a:t>“Chef”</a:t>
            </a:r>
            <a:r>
              <a:rPr lang="pl-PL" dirty="0" smtClean="0">
                <a:solidFill>
                  <a:schemeClr val="tx2"/>
                </a:solidFill>
                <a:latin typeface="+mn-lt"/>
              </a:rPr>
              <a:t> </a:t>
            </a:r>
            <a:br>
              <a:rPr lang="pl-PL" dirty="0" smtClean="0">
                <a:solidFill>
                  <a:schemeClr val="tx2"/>
                </a:solidFill>
                <a:latin typeface="+mn-lt"/>
              </a:rPr>
            </a:br>
            <a:r>
              <a:rPr lang="en-US" dirty="0" smtClean="0">
                <a:solidFill>
                  <a:schemeClr val="tx2"/>
                </a:solidFill>
                <a:latin typeface="+mn-lt"/>
              </a:rPr>
              <a:t>Lost Letter</a:t>
            </a:r>
            <a:endParaRPr lang="pl-PL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0333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6" name="Rectangle 10"/>
          <p:cNvSpPr>
            <a:spLocks noChangeArrowheads="1"/>
          </p:cNvSpPr>
          <p:nvPr/>
        </p:nvSpPr>
        <p:spPr bwMode="auto">
          <a:xfrm>
            <a:off x="685800" y="1987550"/>
            <a:ext cx="1280800" cy="369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en-US">
                <a:latin typeface="+mn-lt"/>
              </a:rPr>
              <a:t>Kitchen</a:t>
            </a:r>
            <a:r>
              <a:rPr lang="pl-PL">
                <a:latin typeface="+mn-lt"/>
              </a:rPr>
              <a:t> 1</a:t>
            </a:r>
          </a:p>
        </p:txBody>
      </p:sp>
      <p:sp>
        <p:nvSpPr>
          <p:cNvPr id="70667" name="Rectangle 11"/>
          <p:cNvSpPr>
            <a:spLocks noChangeArrowheads="1"/>
          </p:cNvSpPr>
          <p:nvPr/>
        </p:nvSpPr>
        <p:spPr bwMode="auto">
          <a:xfrm>
            <a:off x="7086600" y="2063750"/>
            <a:ext cx="1280800" cy="369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en-US">
                <a:latin typeface="+mn-lt"/>
              </a:rPr>
              <a:t>Kitchen</a:t>
            </a:r>
            <a:r>
              <a:rPr lang="pl-PL">
                <a:latin typeface="+mn-lt"/>
              </a:rPr>
              <a:t> 2</a:t>
            </a:r>
          </a:p>
        </p:txBody>
      </p:sp>
      <p:sp>
        <p:nvSpPr>
          <p:cNvPr id="70668" name="Line 12"/>
          <p:cNvSpPr>
            <a:spLocks noChangeShapeType="1"/>
          </p:cNvSpPr>
          <p:nvPr/>
        </p:nvSpPr>
        <p:spPr bwMode="auto">
          <a:xfrm>
            <a:off x="2286000" y="4700588"/>
            <a:ext cx="1600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70669" name="Line 13"/>
          <p:cNvSpPr>
            <a:spLocks noChangeShapeType="1"/>
          </p:cNvSpPr>
          <p:nvPr/>
        </p:nvSpPr>
        <p:spPr bwMode="auto">
          <a:xfrm>
            <a:off x="2197100" y="2871788"/>
            <a:ext cx="4737100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70670" name="Line 14"/>
          <p:cNvSpPr>
            <a:spLocks noChangeShapeType="1"/>
          </p:cNvSpPr>
          <p:nvPr/>
        </p:nvSpPr>
        <p:spPr bwMode="auto">
          <a:xfrm>
            <a:off x="2197100" y="3786188"/>
            <a:ext cx="4737100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70671" name="Line 15"/>
          <p:cNvSpPr>
            <a:spLocks noChangeShapeType="1"/>
          </p:cNvSpPr>
          <p:nvPr/>
        </p:nvSpPr>
        <p:spPr bwMode="auto">
          <a:xfrm>
            <a:off x="5621338" y="4692650"/>
            <a:ext cx="1312862" cy="79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70672" name="Rectangle 16"/>
          <p:cNvSpPr>
            <a:spLocks noChangeArrowheads="1"/>
          </p:cNvSpPr>
          <p:nvPr/>
        </p:nvSpPr>
        <p:spPr bwMode="auto">
          <a:xfrm>
            <a:off x="2635250" y="2425700"/>
            <a:ext cx="3511410" cy="369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en-US">
                <a:latin typeface="+mn-lt"/>
              </a:rPr>
              <a:t>Application protocol</a:t>
            </a:r>
            <a:r>
              <a:rPr lang="pl-PL">
                <a:latin typeface="+mn-lt"/>
              </a:rPr>
              <a:t> </a:t>
            </a:r>
            <a:r>
              <a:rPr lang="en-US">
                <a:latin typeface="+mn-lt"/>
              </a:rPr>
              <a:t>(“Chef”</a:t>
            </a:r>
            <a:r>
              <a:rPr lang="pl-PL">
                <a:latin typeface="+mn-lt"/>
              </a:rPr>
              <a:t>)</a:t>
            </a:r>
          </a:p>
        </p:txBody>
      </p:sp>
      <p:sp>
        <p:nvSpPr>
          <p:cNvPr id="70673" name="Rectangle 17"/>
          <p:cNvSpPr>
            <a:spLocks noChangeArrowheads="1"/>
          </p:cNvSpPr>
          <p:nvPr/>
        </p:nvSpPr>
        <p:spPr bwMode="auto">
          <a:xfrm>
            <a:off x="3124200" y="3340100"/>
            <a:ext cx="2529539" cy="369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en-US">
                <a:latin typeface="+mn-lt"/>
              </a:rPr>
              <a:t>“Secretary” protocol</a:t>
            </a:r>
            <a:endParaRPr lang="pl-PL">
              <a:latin typeface="+mn-lt"/>
            </a:endParaRPr>
          </a:p>
        </p:txBody>
      </p:sp>
      <p:sp>
        <p:nvSpPr>
          <p:cNvPr id="70674" name="Rectangle 18"/>
          <p:cNvSpPr>
            <a:spLocks noChangeArrowheads="1"/>
          </p:cNvSpPr>
          <p:nvPr/>
        </p:nvSpPr>
        <p:spPr bwMode="auto">
          <a:xfrm>
            <a:off x="2315832" y="4330700"/>
            <a:ext cx="1631024" cy="64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defTabSz="762000" eaLnBrk="0" hangingPunct="0"/>
            <a:r>
              <a:rPr lang="en-US">
                <a:latin typeface="+mn-lt"/>
              </a:rPr>
              <a:t>“Post Office”</a:t>
            </a:r>
            <a:br>
              <a:rPr lang="en-US">
                <a:latin typeface="+mn-lt"/>
              </a:rPr>
            </a:br>
            <a:r>
              <a:rPr lang="en-US">
                <a:latin typeface="+mn-lt"/>
              </a:rPr>
              <a:t>protocol</a:t>
            </a:r>
            <a:endParaRPr lang="pl-PL">
              <a:latin typeface="+mn-lt"/>
            </a:endParaRPr>
          </a:p>
        </p:txBody>
      </p:sp>
      <p:grpSp>
        <p:nvGrpSpPr>
          <p:cNvPr id="70675" name="Group 19"/>
          <p:cNvGrpSpPr>
            <a:grpSpLocks/>
          </p:cNvGrpSpPr>
          <p:nvPr/>
        </p:nvGrpSpPr>
        <p:grpSpPr bwMode="auto">
          <a:xfrm>
            <a:off x="3756025" y="4194175"/>
            <a:ext cx="2492375" cy="1292225"/>
            <a:chOff x="1944" y="1801"/>
            <a:chExt cx="1547" cy="1334"/>
          </a:xfrm>
        </p:grpSpPr>
        <p:sp>
          <p:nvSpPr>
            <p:cNvPr id="70676" name="Oval 20"/>
            <p:cNvSpPr>
              <a:spLocks noChangeArrowheads="1"/>
            </p:cNvSpPr>
            <p:nvPr/>
          </p:nvSpPr>
          <p:spPr bwMode="auto">
            <a:xfrm>
              <a:off x="2424" y="1843"/>
              <a:ext cx="379" cy="446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0677" name="Oval 21"/>
            <p:cNvSpPr>
              <a:spLocks noChangeArrowheads="1"/>
            </p:cNvSpPr>
            <p:nvPr/>
          </p:nvSpPr>
          <p:spPr bwMode="auto">
            <a:xfrm>
              <a:off x="2733" y="1801"/>
              <a:ext cx="311" cy="367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0678" name="Oval 22"/>
            <p:cNvSpPr>
              <a:spLocks noChangeArrowheads="1"/>
            </p:cNvSpPr>
            <p:nvPr/>
          </p:nvSpPr>
          <p:spPr bwMode="auto">
            <a:xfrm>
              <a:off x="3008" y="2163"/>
              <a:ext cx="483" cy="570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0679" name="Oval 23"/>
            <p:cNvSpPr>
              <a:spLocks noChangeArrowheads="1"/>
            </p:cNvSpPr>
            <p:nvPr/>
          </p:nvSpPr>
          <p:spPr bwMode="auto">
            <a:xfrm>
              <a:off x="2116" y="2406"/>
              <a:ext cx="550" cy="649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0680" name="Oval 24"/>
            <p:cNvSpPr>
              <a:spLocks noChangeArrowheads="1"/>
            </p:cNvSpPr>
            <p:nvPr/>
          </p:nvSpPr>
          <p:spPr bwMode="auto">
            <a:xfrm>
              <a:off x="2870" y="2488"/>
              <a:ext cx="413" cy="484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0681" name="Oval 25"/>
            <p:cNvSpPr>
              <a:spLocks noChangeArrowheads="1"/>
            </p:cNvSpPr>
            <p:nvPr/>
          </p:nvSpPr>
          <p:spPr bwMode="auto">
            <a:xfrm>
              <a:off x="1978" y="2527"/>
              <a:ext cx="311" cy="366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0682" name="Oval 26"/>
            <p:cNvSpPr>
              <a:spLocks noChangeArrowheads="1"/>
            </p:cNvSpPr>
            <p:nvPr/>
          </p:nvSpPr>
          <p:spPr bwMode="auto">
            <a:xfrm>
              <a:off x="1944" y="2246"/>
              <a:ext cx="310" cy="364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0683" name="Oval 27"/>
            <p:cNvSpPr>
              <a:spLocks noChangeArrowheads="1"/>
            </p:cNvSpPr>
            <p:nvPr/>
          </p:nvSpPr>
          <p:spPr bwMode="auto">
            <a:xfrm>
              <a:off x="2081" y="1925"/>
              <a:ext cx="484" cy="565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0684" name="Oval 28"/>
            <p:cNvSpPr>
              <a:spLocks noChangeArrowheads="1"/>
            </p:cNvSpPr>
            <p:nvPr/>
          </p:nvSpPr>
          <p:spPr bwMode="auto">
            <a:xfrm>
              <a:off x="2492" y="2568"/>
              <a:ext cx="483" cy="567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0685" name="Oval 29"/>
            <p:cNvSpPr>
              <a:spLocks noChangeArrowheads="1"/>
            </p:cNvSpPr>
            <p:nvPr/>
          </p:nvSpPr>
          <p:spPr bwMode="auto">
            <a:xfrm>
              <a:off x="3075" y="1962"/>
              <a:ext cx="380" cy="449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0686" name="Oval 30"/>
            <p:cNvSpPr>
              <a:spLocks noChangeArrowheads="1"/>
            </p:cNvSpPr>
            <p:nvPr/>
          </p:nvSpPr>
          <p:spPr bwMode="auto">
            <a:xfrm>
              <a:off x="2972" y="1801"/>
              <a:ext cx="346" cy="406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0687" name="Freeform 31"/>
            <p:cNvSpPr>
              <a:spLocks/>
            </p:cNvSpPr>
            <p:nvPr/>
          </p:nvSpPr>
          <p:spPr bwMode="auto">
            <a:xfrm>
              <a:off x="2070" y="1910"/>
              <a:ext cx="1332" cy="1049"/>
            </a:xfrm>
            <a:custGeom>
              <a:avLst/>
              <a:gdLst/>
              <a:ahLst/>
              <a:cxnLst>
                <a:cxn ang="0">
                  <a:pos x="686" y="178"/>
                </a:cxn>
                <a:cxn ang="0">
                  <a:pos x="781" y="52"/>
                </a:cxn>
                <a:cxn ang="0">
                  <a:pos x="1195" y="59"/>
                </a:cxn>
                <a:cxn ang="0">
                  <a:pos x="1490" y="0"/>
                </a:cxn>
                <a:cxn ang="0">
                  <a:pos x="1861" y="212"/>
                </a:cxn>
                <a:cxn ang="0">
                  <a:pos x="2047" y="152"/>
                </a:cxn>
                <a:cxn ang="0">
                  <a:pos x="2149" y="178"/>
                </a:cxn>
                <a:cxn ang="0">
                  <a:pos x="2169" y="698"/>
                </a:cxn>
                <a:cxn ang="0">
                  <a:pos x="2227" y="781"/>
                </a:cxn>
                <a:cxn ang="0">
                  <a:pos x="2056" y="1186"/>
                </a:cxn>
                <a:cxn ang="0">
                  <a:pos x="1868" y="908"/>
                </a:cxn>
                <a:cxn ang="0">
                  <a:pos x="1818" y="1051"/>
                </a:cxn>
                <a:cxn ang="0">
                  <a:pos x="1555" y="1604"/>
                </a:cxn>
                <a:cxn ang="0">
                  <a:pos x="673" y="1756"/>
                </a:cxn>
                <a:cxn ang="0">
                  <a:pos x="217" y="1648"/>
                </a:cxn>
                <a:cxn ang="0">
                  <a:pos x="70" y="1303"/>
                </a:cxn>
                <a:cxn ang="0">
                  <a:pos x="70" y="950"/>
                </a:cxn>
                <a:cxn ang="0">
                  <a:pos x="0" y="657"/>
                </a:cxn>
                <a:cxn ang="0">
                  <a:pos x="686" y="178"/>
                </a:cxn>
              </a:cxnLst>
              <a:rect l="0" t="0" r="r" b="b"/>
              <a:pathLst>
                <a:path w="2227" h="1756">
                  <a:moveTo>
                    <a:pt x="686" y="178"/>
                  </a:moveTo>
                  <a:lnTo>
                    <a:pt x="781" y="52"/>
                  </a:lnTo>
                  <a:lnTo>
                    <a:pt x="1195" y="59"/>
                  </a:lnTo>
                  <a:lnTo>
                    <a:pt x="1490" y="0"/>
                  </a:lnTo>
                  <a:lnTo>
                    <a:pt x="1861" y="212"/>
                  </a:lnTo>
                  <a:lnTo>
                    <a:pt x="2047" y="152"/>
                  </a:lnTo>
                  <a:lnTo>
                    <a:pt x="2149" y="178"/>
                  </a:lnTo>
                  <a:lnTo>
                    <a:pt x="2169" y="698"/>
                  </a:lnTo>
                  <a:lnTo>
                    <a:pt x="2227" y="781"/>
                  </a:lnTo>
                  <a:lnTo>
                    <a:pt x="2056" y="1186"/>
                  </a:lnTo>
                  <a:lnTo>
                    <a:pt x="1868" y="908"/>
                  </a:lnTo>
                  <a:lnTo>
                    <a:pt x="1818" y="1051"/>
                  </a:lnTo>
                  <a:lnTo>
                    <a:pt x="1555" y="1604"/>
                  </a:lnTo>
                  <a:lnTo>
                    <a:pt x="673" y="1756"/>
                  </a:lnTo>
                  <a:lnTo>
                    <a:pt x="217" y="1648"/>
                  </a:lnTo>
                  <a:lnTo>
                    <a:pt x="70" y="1303"/>
                  </a:lnTo>
                  <a:lnTo>
                    <a:pt x="70" y="950"/>
                  </a:lnTo>
                  <a:lnTo>
                    <a:pt x="0" y="657"/>
                  </a:lnTo>
                  <a:lnTo>
                    <a:pt x="686" y="178"/>
                  </a:lnTo>
                  <a:close/>
                </a:path>
              </a:pathLst>
            </a:custGeom>
            <a:solidFill>
              <a:srgbClr val="99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0688" name="Oval 32"/>
            <p:cNvSpPr>
              <a:spLocks noChangeArrowheads="1"/>
            </p:cNvSpPr>
            <p:nvPr/>
          </p:nvSpPr>
          <p:spPr bwMode="auto">
            <a:xfrm>
              <a:off x="2424" y="1843"/>
              <a:ext cx="379" cy="446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0689" name="Oval 33"/>
            <p:cNvSpPr>
              <a:spLocks noChangeArrowheads="1"/>
            </p:cNvSpPr>
            <p:nvPr/>
          </p:nvSpPr>
          <p:spPr bwMode="auto">
            <a:xfrm>
              <a:off x="2733" y="1801"/>
              <a:ext cx="311" cy="367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0690" name="Oval 34"/>
            <p:cNvSpPr>
              <a:spLocks noChangeArrowheads="1"/>
            </p:cNvSpPr>
            <p:nvPr/>
          </p:nvSpPr>
          <p:spPr bwMode="auto">
            <a:xfrm>
              <a:off x="3008" y="2163"/>
              <a:ext cx="483" cy="570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0691" name="Oval 35"/>
            <p:cNvSpPr>
              <a:spLocks noChangeArrowheads="1"/>
            </p:cNvSpPr>
            <p:nvPr/>
          </p:nvSpPr>
          <p:spPr bwMode="auto">
            <a:xfrm>
              <a:off x="2116" y="2406"/>
              <a:ext cx="550" cy="649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0692" name="Oval 36"/>
            <p:cNvSpPr>
              <a:spLocks noChangeArrowheads="1"/>
            </p:cNvSpPr>
            <p:nvPr/>
          </p:nvSpPr>
          <p:spPr bwMode="auto">
            <a:xfrm>
              <a:off x="2870" y="2488"/>
              <a:ext cx="413" cy="484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0693" name="Oval 37"/>
            <p:cNvSpPr>
              <a:spLocks noChangeArrowheads="1"/>
            </p:cNvSpPr>
            <p:nvPr/>
          </p:nvSpPr>
          <p:spPr bwMode="auto">
            <a:xfrm>
              <a:off x="1978" y="2527"/>
              <a:ext cx="311" cy="366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0694" name="Oval 38"/>
            <p:cNvSpPr>
              <a:spLocks noChangeArrowheads="1"/>
            </p:cNvSpPr>
            <p:nvPr/>
          </p:nvSpPr>
          <p:spPr bwMode="auto">
            <a:xfrm>
              <a:off x="1944" y="2246"/>
              <a:ext cx="310" cy="364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0695" name="Oval 39"/>
            <p:cNvSpPr>
              <a:spLocks noChangeArrowheads="1"/>
            </p:cNvSpPr>
            <p:nvPr/>
          </p:nvSpPr>
          <p:spPr bwMode="auto">
            <a:xfrm>
              <a:off x="2081" y="1925"/>
              <a:ext cx="484" cy="565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0696" name="Oval 40"/>
            <p:cNvSpPr>
              <a:spLocks noChangeArrowheads="1"/>
            </p:cNvSpPr>
            <p:nvPr/>
          </p:nvSpPr>
          <p:spPr bwMode="auto">
            <a:xfrm>
              <a:off x="2492" y="2568"/>
              <a:ext cx="483" cy="567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0697" name="Oval 41"/>
            <p:cNvSpPr>
              <a:spLocks noChangeArrowheads="1"/>
            </p:cNvSpPr>
            <p:nvPr/>
          </p:nvSpPr>
          <p:spPr bwMode="auto">
            <a:xfrm>
              <a:off x="3075" y="1962"/>
              <a:ext cx="380" cy="449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0698" name="Oval 42"/>
            <p:cNvSpPr>
              <a:spLocks noChangeArrowheads="1"/>
            </p:cNvSpPr>
            <p:nvPr/>
          </p:nvSpPr>
          <p:spPr bwMode="auto">
            <a:xfrm>
              <a:off x="2972" y="1801"/>
              <a:ext cx="346" cy="406"/>
            </a:xfrm>
            <a:prstGeom prst="ellipse">
              <a:avLst/>
            </a:prstGeom>
            <a:solidFill>
              <a:srgbClr val="99CCFF"/>
            </a:soli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70699" name="Freeform 43"/>
            <p:cNvSpPr>
              <a:spLocks/>
            </p:cNvSpPr>
            <p:nvPr/>
          </p:nvSpPr>
          <p:spPr bwMode="auto">
            <a:xfrm>
              <a:off x="2070" y="1910"/>
              <a:ext cx="1332" cy="1049"/>
            </a:xfrm>
            <a:custGeom>
              <a:avLst/>
              <a:gdLst/>
              <a:ahLst/>
              <a:cxnLst>
                <a:cxn ang="0">
                  <a:pos x="686" y="178"/>
                </a:cxn>
                <a:cxn ang="0">
                  <a:pos x="781" y="52"/>
                </a:cxn>
                <a:cxn ang="0">
                  <a:pos x="1195" y="59"/>
                </a:cxn>
                <a:cxn ang="0">
                  <a:pos x="1490" y="0"/>
                </a:cxn>
                <a:cxn ang="0">
                  <a:pos x="1861" y="212"/>
                </a:cxn>
                <a:cxn ang="0">
                  <a:pos x="2047" y="152"/>
                </a:cxn>
                <a:cxn ang="0">
                  <a:pos x="2149" y="178"/>
                </a:cxn>
                <a:cxn ang="0">
                  <a:pos x="2169" y="698"/>
                </a:cxn>
                <a:cxn ang="0">
                  <a:pos x="2227" y="781"/>
                </a:cxn>
                <a:cxn ang="0">
                  <a:pos x="2056" y="1186"/>
                </a:cxn>
                <a:cxn ang="0">
                  <a:pos x="1868" y="908"/>
                </a:cxn>
                <a:cxn ang="0">
                  <a:pos x="1818" y="1051"/>
                </a:cxn>
                <a:cxn ang="0">
                  <a:pos x="1555" y="1604"/>
                </a:cxn>
                <a:cxn ang="0">
                  <a:pos x="673" y="1756"/>
                </a:cxn>
                <a:cxn ang="0">
                  <a:pos x="217" y="1648"/>
                </a:cxn>
                <a:cxn ang="0">
                  <a:pos x="70" y="1303"/>
                </a:cxn>
                <a:cxn ang="0">
                  <a:pos x="70" y="950"/>
                </a:cxn>
                <a:cxn ang="0">
                  <a:pos x="0" y="657"/>
                </a:cxn>
                <a:cxn ang="0">
                  <a:pos x="686" y="178"/>
                </a:cxn>
              </a:cxnLst>
              <a:rect l="0" t="0" r="r" b="b"/>
              <a:pathLst>
                <a:path w="2227" h="1756">
                  <a:moveTo>
                    <a:pt x="686" y="178"/>
                  </a:moveTo>
                  <a:lnTo>
                    <a:pt x="781" y="52"/>
                  </a:lnTo>
                  <a:lnTo>
                    <a:pt x="1195" y="59"/>
                  </a:lnTo>
                  <a:lnTo>
                    <a:pt x="1490" y="0"/>
                  </a:lnTo>
                  <a:lnTo>
                    <a:pt x="1861" y="212"/>
                  </a:lnTo>
                  <a:lnTo>
                    <a:pt x="2047" y="152"/>
                  </a:lnTo>
                  <a:lnTo>
                    <a:pt x="2149" y="178"/>
                  </a:lnTo>
                  <a:lnTo>
                    <a:pt x="2169" y="698"/>
                  </a:lnTo>
                  <a:lnTo>
                    <a:pt x="2227" y="781"/>
                  </a:lnTo>
                  <a:lnTo>
                    <a:pt x="2056" y="1186"/>
                  </a:lnTo>
                  <a:lnTo>
                    <a:pt x="1868" y="908"/>
                  </a:lnTo>
                  <a:lnTo>
                    <a:pt x="1818" y="1051"/>
                  </a:lnTo>
                  <a:lnTo>
                    <a:pt x="1555" y="1604"/>
                  </a:lnTo>
                  <a:lnTo>
                    <a:pt x="673" y="1756"/>
                  </a:lnTo>
                  <a:lnTo>
                    <a:pt x="217" y="1648"/>
                  </a:lnTo>
                  <a:lnTo>
                    <a:pt x="70" y="1303"/>
                  </a:lnTo>
                  <a:lnTo>
                    <a:pt x="70" y="950"/>
                  </a:lnTo>
                  <a:lnTo>
                    <a:pt x="0" y="657"/>
                  </a:lnTo>
                  <a:lnTo>
                    <a:pt x="686" y="178"/>
                  </a:lnTo>
                  <a:close/>
                </a:path>
              </a:pathLst>
            </a:custGeom>
            <a:solidFill>
              <a:srgbClr val="99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n-lt"/>
              </a:endParaRPr>
            </a:p>
          </p:txBody>
        </p:sp>
      </p:grpSp>
      <p:sp>
        <p:nvSpPr>
          <p:cNvPr id="70700" name="Rectangle 44"/>
          <p:cNvSpPr>
            <a:spLocks noChangeArrowheads="1"/>
          </p:cNvSpPr>
          <p:nvPr/>
        </p:nvSpPr>
        <p:spPr bwMode="auto">
          <a:xfrm>
            <a:off x="4114800" y="4495800"/>
            <a:ext cx="18208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400">
                <a:latin typeface="+mn-lt"/>
              </a:rPr>
              <a:t>Post office</a:t>
            </a:r>
          </a:p>
        </p:txBody>
      </p:sp>
      <p:sp>
        <p:nvSpPr>
          <p:cNvPr id="70701" name="Rectangle 4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Layered </a:t>
            </a:r>
            <a:r>
              <a:rPr lang="en-US" dirty="0" smtClean="0"/>
              <a:t>Architecture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of </a:t>
            </a:r>
            <a:r>
              <a:rPr lang="en-US" dirty="0" smtClean="0"/>
              <a:t>System </a:t>
            </a:r>
            <a:r>
              <a:rPr lang="en-US" dirty="0"/>
              <a:t>“Chef”</a:t>
            </a:r>
            <a:r>
              <a:rPr lang="pl-PL" dirty="0"/>
              <a:t> </a:t>
            </a:r>
            <a:endParaRPr lang="en-US" dirty="0"/>
          </a:p>
        </p:txBody>
      </p:sp>
      <p:grpSp>
        <p:nvGrpSpPr>
          <p:cNvPr id="70658" name="Group 2"/>
          <p:cNvGrpSpPr>
            <a:grpSpLocks/>
          </p:cNvGrpSpPr>
          <p:nvPr/>
        </p:nvGrpSpPr>
        <p:grpSpPr bwMode="auto">
          <a:xfrm>
            <a:off x="533400" y="2441575"/>
            <a:ext cx="1752600" cy="2689225"/>
            <a:chOff x="248" y="1217"/>
            <a:chExt cx="1040" cy="1694"/>
          </a:xfrm>
          <a:solidFill>
            <a:srgbClr val="FFFFCC"/>
          </a:solidFill>
        </p:grpSpPr>
        <p:sp>
          <p:nvSpPr>
            <p:cNvPr id="70659" name="Rectangle 3"/>
            <p:cNvSpPr>
              <a:spLocks noChangeArrowheads="1"/>
            </p:cNvSpPr>
            <p:nvPr/>
          </p:nvSpPr>
          <p:spPr bwMode="auto">
            <a:xfrm>
              <a:off x="248" y="1784"/>
              <a:ext cx="1040" cy="560"/>
            </a:xfrm>
            <a:prstGeom prst="rect">
              <a:avLst/>
            </a:prstGeom>
            <a:grp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 defTabSz="762000" eaLnBrk="0" hangingPunct="0"/>
              <a:r>
                <a:rPr lang="en-US" sz="1800">
                  <a:latin typeface="+mn-lt"/>
                </a:rPr>
                <a:t>Handling </a:t>
              </a:r>
            </a:p>
            <a:p>
              <a:pPr algn="ctr" defTabSz="762000" eaLnBrk="0" hangingPunct="0"/>
              <a:r>
                <a:rPr lang="en-US" sz="1800">
                  <a:latin typeface="+mn-lt"/>
                </a:rPr>
                <a:t>of envelopes </a:t>
              </a:r>
            </a:p>
            <a:p>
              <a:pPr algn="ctr" defTabSz="762000" eaLnBrk="0" hangingPunct="0"/>
              <a:r>
                <a:rPr lang="en-US" sz="1800">
                  <a:latin typeface="+mn-lt"/>
                </a:rPr>
                <a:t>and messages</a:t>
              </a:r>
              <a:endParaRPr lang="pl-PL" sz="1800">
                <a:latin typeface="+mn-lt"/>
              </a:endParaRPr>
            </a:p>
          </p:txBody>
        </p:sp>
        <p:sp>
          <p:nvSpPr>
            <p:cNvPr id="70660" name="Rectangle 4"/>
            <p:cNvSpPr>
              <a:spLocks noChangeArrowheads="1"/>
            </p:cNvSpPr>
            <p:nvPr/>
          </p:nvSpPr>
          <p:spPr bwMode="auto">
            <a:xfrm>
              <a:off x="248" y="1217"/>
              <a:ext cx="1040" cy="560"/>
            </a:xfrm>
            <a:prstGeom prst="rect">
              <a:avLst/>
            </a:prstGeom>
            <a:grp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 defTabSz="762000" eaLnBrk="0" hangingPunct="0"/>
              <a:r>
                <a:rPr lang="en-US" sz="1800">
                  <a:latin typeface="+mn-lt"/>
                </a:rPr>
                <a:t>Applications</a:t>
              </a:r>
              <a:endParaRPr lang="pl-PL" sz="1800">
                <a:latin typeface="+mn-lt"/>
              </a:endParaRPr>
            </a:p>
          </p:txBody>
        </p:sp>
        <p:sp>
          <p:nvSpPr>
            <p:cNvPr id="70661" name="Rectangle 5"/>
            <p:cNvSpPr>
              <a:spLocks noChangeArrowheads="1"/>
            </p:cNvSpPr>
            <p:nvPr/>
          </p:nvSpPr>
          <p:spPr bwMode="auto">
            <a:xfrm>
              <a:off x="248" y="2351"/>
              <a:ext cx="1040" cy="560"/>
            </a:xfrm>
            <a:prstGeom prst="rect">
              <a:avLst/>
            </a:prstGeom>
            <a:grp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 defTabSz="762000" eaLnBrk="0" hangingPunct="0"/>
              <a:r>
                <a:rPr lang="en-US" sz="1800">
                  <a:latin typeface="+mn-lt"/>
                </a:rPr>
                <a:t>Mailing</a:t>
              </a:r>
            </a:p>
            <a:p>
              <a:pPr algn="ctr" defTabSz="762000" eaLnBrk="0" hangingPunct="0"/>
              <a:r>
                <a:rPr lang="en-US" sz="1800">
                  <a:latin typeface="+mn-lt"/>
                </a:rPr>
                <a:t>and receiving</a:t>
              </a:r>
              <a:br>
                <a:rPr lang="en-US" sz="1800">
                  <a:latin typeface="+mn-lt"/>
                </a:rPr>
              </a:br>
              <a:r>
                <a:rPr lang="en-US" sz="1800">
                  <a:latin typeface="+mn-lt"/>
                </a:rPr>
                <a:t>letters</a:t>
              </a:r>
              <a:endParaRPr lang="pl-PL" sz="1800">
                <a:latin typeface="+mn-lt"/>
              </a:endParaRPr>
            </a:p>
          </p:txBody>
        </p:sp>
      </p:grpSp>
      <p:grpSp>
        <p:nvGrpSpPr>
          <p:cNvPr id="70662" name="Group 6"/>
          <p:cNvGrpSpPr>
            <a:grpSpLocks/>
          </p:cNvGrpSpPr>
          <p:nvPr/>
        </p:nvGrpSpPr>
        <p:grpSpPr bwMode="auto">
          <a:xfrm>
            <a:off x="6858000" y="2517775"/>
            <a:ext cx="1727200" cy="2689225"/>
            <a:chOff x="4472" y="1265"/>
            <a:chExt cx="1040" cy="1694"/>
          </a:xfrm>
          <a:solidFill>
            <a:srgbClr val="FFFFCC"/>
          </a:solidFill>
        </p:grpSpPr>
        <p:sp>
          <p:nvSpPr>
            <p:cNvPr id="70663" name="Rectangle 7"/>
            <p:cNvSpPr>
              <a:spLocks noChangeArrowheads="1"/>
            </p:cNvSpPr>
            <p:nvPr/>
          </p:nvSpPr>
          <p:spPr bwMode="auto">
            <a:xfrm>
              <a:off x="4472" y="1832"/>
              <a:ext cx="1040" cy="560"/>
            </a:xfrm>
            <a:prstGeom prst="rect">
              <a:avLst/>
            </a:prstGeom>
            <a:grp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 defTabSz="762000" eaLnBrk="0" hangingPunct="0"/>
              <a:r>
                <a:rPr lang="en-US" sz="1800">
                  <a:latin typeface="+mn-lt"/>
                </a:rPr>
                <a:t>Handling </a:t>
              </a:r>
            </a:p>
            <a:p>
              <a:pPr algn="ctr" defTabSz="762000" eaLnBrk="0" hangingPunct="0"/>
              <a:r>
                <a:rPr lang="en-US" sz="1800">
                  <a:latin typeface="+mn-lt"/>
                </a:rPr>
                <a:t>of envelopes </a:t>
              </a:r>
            </a:p>
            <a:p>
              <a:pPr algn="ctr" defTabSz="762000" eaLnBrk="0" hangingPunct="0"/>
              <a:r>
                <a:rPr lang="en-US" sz="1800">
                  <a:latin typeface="+mn-lt"/>
                </a:rPr>
                <a:t>and messages</a:t>
              </a:r>
              <a:endParaRPr lang="pl-PL" sz="1800">
                <a:latin typeface="+mn-lt"/>
              </a:endParaRPr>
            </a:p>
          </p:txBody>
        </p:sp>
        <p:sp>
          <p:nvSpPr>
            <p:cNvPr id="70664" name="Rectangle 8"/>
            <p:cNvSpPr>
              <a:spLocks noChangeArrowheads="1"/>
            </p:cNvSpPr>
            <p:nvPr/>
          </p:nvSpPr>
          <p:spPr bwMode="auto">
            <a:xfrm>
              <a:off x="4472" y="1265"/>
              <a:ext cx="1040" cy="560"/>
            </a:xfrm>
            <a:prstGeom prst="rect">
              <a:avLst/>
            </a:prstGeom>
            <a:grp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 defTabSz="762000" eaLnBrk="0" hangingPunct="0"/>
              <a:r>
                <a:rPr lang="en-US" sz="1800">
                  <a:latin typeface="+mn-lt"/>
                </a:rPr>
                <a:t>Applications</a:t>
              </a:r>
              <a:endParaRPr lang="pl-PL" sz="1800">
                <a:latin typeface="+mn-lt"/>
              </a:endParaRPr>
            </a:p>
          </p:txBody>
        </p:sp>
        <p:sp>
          <p:nvSpPr>
            <p:cNvPr id="70665" name="Rectangle 9"/>
            <p:cNvSpPr>
              <a:spLocks noChangeArrowheads="1"/>
            </p:cNvSpPr>
            <p:nvPr/>
          </p:nvSpPr>
          <p:spPr bwMode="auto">
            <a:xfrm>
              <a:off x="4472" y="2399"/>
              <a:ext cx="1040" cy="560"/>
            </a:xfrm>
            <a:prstGeom prst="rect">
              <a:avLst/>
            </a:prstGeom>
            <a:grp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 defTabSz="762000" eaLnBrk="0" hangingPunct="0"/>
              <a:r>
                <a:rPr lang="en-US" sz="1800">
                  <a:latin typeface="+mn-lt"/>
                </a:rPr>
                <a:t>Mailing</a:t>
              </a:r>
            </a:p>
            <a:p>
              <a:pPr algn="ctr" defTabSz="762000" eaLnBrk="0" hangingPunct="0"/>
              <a:r>
                <a:rPr lang="en-US" sz="1800">
                  <a:latin typeface="+mn-lt"/>
                </a:rPr>
                <a:t>and receiving</a:t>
              </a:r>
              <a:br>
                <a:rPr lang="en-US" sz="1800">
                  <a:latin typeface="+mn-lt"/>
                </a:rPr>
              </a:br>
              <a:r>
                <a:rPr lang="en-US" sz="1800">
                  <a:latin typeface="+mn-lt"/>
                </a:rPr>
                <a:t>letters</a:t>
              </a:r>
              <a:endParaRPr lang="pl-PL" sz="180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7464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OSI</a:t>
            </a:r>
            <a:r>
              <a:rPr lang="en-US" dirty="0"/>
              <a:t> model 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i="1" dirty="0"/>
              <a:t>OSI	Open System Interconnection</a:t>
            </a:r>
          </a:p>
          <a:p>
            <a:pPr>
              <a:buFont typeface="Wingdings" pitchFamily="2" charset="2"/>
              <a:buNone/>
            </a:pPr>
            <a:r>
              <a:rPr lang="en-US" dirty="0"/>
              <a:t>   The OSI model is an attempt to provide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 </a:t>
            </a:r>
            <a:r>
              <a:rPr lang="en-US" dirty="0"/>
              <a:t>international standard framework that describes the complete network protocol stack in heterogeneous computer network environments</a:t>
            </a:r>
          </a:p>
          <a:p>
            <a:r>
              <a:rPr lang="en-US" dirty="0"/>
              <a:t>ISO 7498 Standard </a:t>
            </a:r>
          </a:p>
          <a:p>
            <a:r>
              <a:rPr lang="en-US" dirty="0"/>
              <a:t>ITU-T X.200 Recommendation</a:t>
            </a:r>
          </a:p>
        </p:txBody>
      </p:sp>
    </p:spTree>
    <p:extLst>
      <p:ext uri="{BB962C8B-B14F-4D97-AF65-F5344CB8AC3E}">
        <p14:creationId xmlns:p14="http://schemas.microsoft.com/office/powerpoint/2010/main" val="1798689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1547813" y="1772815"/>
            <a:ext cx="7344667" cy="4353347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dirty="0" smtClean="0"/>
              <a:t>E</a:t>
            </a:r>
            <a:r>
              <a:rPr lang="pl-PL" dirty="0" smtClean="0"/>
              <a:t>-mail:</a:t>
            </a:r>
            <a:r>
              <a:rPr lang="en-US" dirty="0" smtClean="0"/>
              <a:t> </a:t>
            </a:r>
            <a:r>
              <a:rPr lang="en-US" dirty="0" smtClean="0"/>
              <a:t>jajszcz@agh.edu.pl</a:t>
            </a:r>
            <a:endParaRPr lang="en-US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dirty="0" smtClean="0"/>
              <a:t>Personal web page</a:t>
            </a:r>
            <a:r>
              <a:rPr lang="en-US" dirty="0"/>
              <a:t>: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new.kt.agh.edu.pl/en/user/148</a:t>
            </a:r>
            <a:endParaRPr lang="pl-PL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pl-PL" dirty="0" err="1" smtClean="0"/>
              <a:t>Slides</a:t>
            </a:r>
            <a:r>
              <a:rPr lang="pl-PL" dirty="0"/>
              <a:t>:</a:t>
            </a:r>
            <a:br>
              <a:rPr lang="pl-PL" dirty="0"/>
            </a:br>
            <a:r>
              <a:rPr lang="pl-PL" dirty="0" err="1" smtClean="0"/>
              <a:t>Teams</a:t>
            </a:r>
            <a:r>
              <a:rPr lang="pl-PL" dirty="0" smtClean="0"/>
              <a:t>, </a:t>
            </a:r>
            <a:r>
              <a:rPr lang="pl-PL" dirty="0" err="1" smtClean="0"/>
              <a:t>Introduction</a:t>
            </a:r>
            <a:r>
              <a:rPr lang="pl-PL" dirty="0" smtClean="0"/>
              <a:t> to </a:t>
            </a:r>
            <a:r>
              <a:rPr lang="pl-PL" dirty="0" err="1" smtClean="0"/>
              <a:t>Telecommunications</a:t>
            </a:r>
            <a:endParaRPr lang="pl-PL" dirty="0" smtClean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Info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447082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Defining OSI </a:t>
            </a:r>
            <a:r>
              <a:rPr lang="en-US" dirty="0" smtClean="0"/>
              <a:t>Layers</a:t>
            </a:r>
            <a:r>
              <a:rPr lang="pl-PL" dirty="0" smtClean="0"/>
              <a:t> </a:t>
            </a:r>
            <a:r>
              <a:rPr lang="pl-PL" dirty="0"/>
              <a:t>(1)</a:t>
            </a:r>
          </a:p>
        </p:txBody>
      </p:sp>
      <p:sp>
        <p:nvSpPr>
          <p:cNvPr id="33795" name="Rectangle 102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Do not create too many layers to simplify layer description and integration</a:t>
            </a:r>
            <a:endParaRPr lang="pl-PL" dirty="0"/>
          </a:p>
          <a:p>
            <a:pPr>
              <a:lnSpc>
                <a:spcPct val="90000"/>
              </a:lnSpc>
            </a:pPr>
            <a:r>
              <a:rPr lang="en-US" dirty="0"/>
              <a:t>Create layer boundary at the point where service description is simple and the number of interactions across it is minimal</a:t>
            </a:r>
            <a:endParaRPr lang="pl-PL" dirty="0"/>
          </a:p>
          <a:p>
            <a:pPr>
              <a:lnSpc>
                <a:spcPct val="90000"/>
              </a:lnSpc>
            </a:pPr>
            <a:r>
              <a:rPr lang="en-US" dirty="0"/>
              <a:t>Separate layers should be created for functions that are clearly different in terms </a:t>
            </a:r>
            <a:r>
              <a:rPr lang="en-US" dirty="0" smtClean="0"/>
              <a:t>of </a:t>
            </a:r>
            <a:r>
              <a:rPr lang="en-US" dirty="0"/>
              <a:t>related processes or technologies</a:t>
            </a:r>
            <a:endParaRPr lang="pl-PL" dirty="0"/>
          </a:p>
          <a:p>
            <a:pPr>
              <a:lnSpc>
                <a:spcPct val="90000"/>
              </a:lnSpc>
            </a:pPr>
            <a:r>
              <a:rPr lang="en-US" dirty="0"/>
              <a:t>Similar functions should be gathered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 </a:t>
            </a:r>
            <a:r>
              <a:rPr lang="en-US" dirty="0"/>
              <a:t>the same layer</a:t>
            </a:r>
            <a:endParaRPr lang="pl-PL" dirty="0"/>
          </a:p>
          <a:p>
            <a:pPr>
              <a:lnSpc>
                <a:spcPct val="90000"/>
              </a:lnSpc>
            </a:pPr>
            <a:r>
              <a:rPr lang="en-US" dirty="0"/>
              <a:t>Boundaries should be selected at points where they proved themselves previously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04437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Defining OSI </a:t>
            </a:r>
            <a:r>
              <a:rPr lang="en-US" dirty="0" smtClean="0"/>
              <a:t>Layers </a:t>
            </a:r>
            <a:r>
              <a:rPr lang="pl-PL" dirty="0"/>
              <a:t>(2)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1547813" y="1667916"/>
            <a:ext cx="7416675" cy="4497388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/>
              <a:t>A layer should be defined in such a way </a:t>
            </a:r>
            <a:br>
              <a:rPr lang="en-US" dirty="0"/>
            </a:br>
            <a:r>
              <a:rPr lang="en-US" dirty="0"/>
              <a:t>that it  can be entirely re-designed and its protocols replaced without changing services offered to neighboring layers</a:t>
            </a:r>
            <a:endParaRPr lang="pl-PL" dirty="0"/>
          </a:p>
          <a:p>
            <a:pPr>
              <a:spcBef>
                <a:spcPct val="0"/>
              </a:spcBef>
            </a:pPr>
            <a:r>
              <a:rPr lang="en-US" dirty="0"/>
              <a:t>A layer should be created where a different abstraction level in data handling is required (e.g., morphology, syntax, semantics)</a:t>
            </a:r>
            <a:endParaRPr lang="pl-PL" dirty="0"/>
          </a:p>
          <a:p>
            <a:pPr>
              <a:spcBef>
                <a:spcPct val="0"/>
              </a:spcBef>
            </a:pPr>
            <a:r>
              <a:rPr lang="en-US" dirty="0"/>
              <a:t>Modification of functions and protocols within a layer should not impact other layers</a:t>
            </a:r>
            <a:endParaRPr lang="pl-PL" dirty="0"/>
          </a:p>
          <a:p>
            <a:pPr>
              <a:spcBef>
                <a:spcPct val="0"/>
              </a:spcBef>
            </a:pPr>
            <a:r>
              <a:rPr lang="en-US" dirty="0"/>
              <a:t>Layer boundaries should be defined exclusively with layers directly above </a:t>
            </a:r>
            <a:br>
              <a:rPr lang="en-US" dirty="0"/>
            </a:br>
            <a:r>
              <a:rPr lang="en-US" dirty="0"/>
              <a:t>or below a given layer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575889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The </a:t>
            </a:r>
            <a:r>
              <a:rPr lang="pl-PL" sz="2400" dirty="0"/>
              <a:t>OSI</a:t>
            </a:r>
            <a:r>
              <a:rPr lang="en-US" sz="2400" dirty="0"/>
              <a:t> </a:t>
            </a:r>
            <a:r>
              <a:rPr lang="en-US" sz="2400" dirty="0" smtClean="0"/>
              <a:t>Seven-Layer Model</a:t>
            </a:r>
            <a:endParaRPr lang="pl-PL" sz="2400" dirty="0"/>
          </a:p>
        </p:txBody>
      </p:sp>
      <p:grpSp>
        <p:nvGrpSpPr>
          <p:cNvPr id="35903" name="Group 63"/>
          <p:cNvGrpSpPr>
            <a:grpSpLocks/>
          </p:cNvGrpSpPr>
          <p:nvPr/>
        </p:nvGrpSpPr>
        <p:grpSpPr bwMode="auto">
          <a:xfrm>
            <a:off x="2768600" y="5937275"/>
            <a:ext cx="3860800" cy="584200"/>
            <a:chOff x="1744" y="3760"/>
            <a:chExt cx="2432" cy="368"/>
          </a:xfrm>
        </p:grpSpPr>
        <p:sp>
          <p:nvSpPr>
            <p:cNvPr id="35843" name="Rectangle 3"/>
            <p:cNvSpPr>
              <a:spLocks noChangeArrowheads="1"/>
            </p:cNvSpPr>
            <p:nvPr/>
          </p:nvSpPr>
          <p:spPr bwMode="auto">
            <a:xfrm>
              <a:off x="1744" y="3760"/>
              <a:ext cx="2432" cy="368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35887" name="Rectangle 47"/>
            <p:cNvSpPr>
              <a:spLocks noChangeArrowheads="1"/>
            </p:cNvSpPr>
            <p:nvPr/>
          </p:nvSpPr>
          <p:spPr bwMode="auto">
            <a:xfrm>
              <a:off x="2317" y="3830"/>
              <a:ext cx="1334" cy="22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sz="1800">
                  <a:latin typeface="+mn-lt"/>
                </a:rPr>
                <a:t>Physical medium</a:t>
              </a:r>
              <a:endParaRPr lang="pl-PL" sz="1800">
                <a:latin typeface="+mn-lt"/>
              </a:endParaRPr>
            </a:p>
          </p:txBody>
        </p:sp>
      </p:grpSp>
      <p:grpSp>
        <p:nvGrpSpPr>
          <p:cNvPr id="35911" name="Group 71"/>
          <p:cNvGrpSpPr>
            <a:grpSpLocks/>
          </p:cNvGrpSpPr>
          <p:nvPr/>
        </p:nvGrpSpPr>
        <p:grpSpPr bwMode="auto">
          <a:xfrm>
            <a:off x="3676650" y="1628800"/>
            <a:ext cx="2044700" cy="3990975"/>
            <a:chOff x="2316" y="1046"/>
            <a:chExt cx="1288" cy="2514"/>
          </a:xfrm>
        </p:grpSpPr>
        <p:sp>
          <p:nvSpPr>
            <p:cNvPr id="35888" name="Line 48"/>
            <p:cNvSpPr>
              <a:spLocks noChangeShapeType="1"/>
            </p:cNvSpPr>
            <p:nvPr/>
          </p:nvSpPr>
          <p:spPr bwMode="auto">
            <a:xfrm>
              <a:off x="2316" y="1256"/>
              <a:ext cx="12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35889" name="Line 49"/>
            <p:cNvSpPr>
              <a:spLocks noChangeShapeType="1"/>
            </p:cNvSpPr>
            <p:nvPr/>
          </p:nvSpPr>
          <p:spPr bwMode="auto">
            <a:xfrm>
              <a:off x="2316" y="1640"/>
              <a:ext cx="12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35890" name="Line 50"/>
            <p:cNvSpPr>
              <a:spLocks noChangeShapeType="1"/>
            </p:cNvSpPr>
            <p:nvPr/>
          </p:nvSpPr>
          <p:spPr bwMode="auto">
            <a:xfrm>
              <a:off x="2316" y="2024"/>
              <a:ext cx="12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35891" name="Line 51"/>
            <p:cNvSpPr>
              <a:spLocks noChangeShapeType="1"/>
            </p:cNvSpPr>
            <p:nvPr/>
          </p:nvSpPr>
          <p:spPr bwMode="auto">
            <a:xfrm>
              <a:off x="2316" y="2408"/>
              <a:ext cx="12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35892" name="Line 52"/>
            <p:cNvSpPr>
              <a:spLocks noChangeShapeType="1"/>
            </p:cNvSpPr>
            <p:nvPr/>
          </p:nvSpPr>
          <p:spPr bwMode="auto">
            <a:xfrm>
              <a:off x="2316" y="2792"/>
              <a:ext cx="12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35893" name="Line 53"/>
            <p:cNvSpPr>
              <a:spLocks noChangeShapeType="1"/>
            </p:cNvSpPr>
            <p:nvPr/>
          </p:nvSpPr>
          <p:spPr bwMode="auto">
            <a:xfrm>
              <a:off x="2316" y="3176"/>
              <a:ext cx="12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35894" name="Line 54"/>
            <p:cNvSpPr>
              <a:spLocks noChangeShapeType="1"/>
            </p:cNvSpPr>
            <p:nvPr/>
          </p:nvSpPr>
          <p:spPr bwMode="auto">
            <a:xfrm>
              <a:off x="2316" y="3560"/>
              <a:ext cx="12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35895" name="Rectangle 55"/>
            <p:cNvSpPr>
              <a:spLocks noChangeArrowheads="1"/>
            </p:cNvSpPr>
            <p:nvPr/>
          </p:nvSpPr>
          <p:spPr bwMode="auto">
            <a:xfrm>
              <a:off x="2589" y="1046"/>
              <a:ext cx="791" cy="22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sz="1800">
                  <a:latin typeface="+mn-lt"/>
                </a:rPr>
                <a:t>Protocols</a:t>
              </a:r>
              <a:endParaRPr lang="pl-PL" sz="1800">
                <a:latin typeface="+mn-lt"/>
              </a:endParaRPr>
            </a:p>
          </p:txBody>
        </p:sp>
      </p:grpSp>
      <p:grpSp>
        <p:nvGrpSpPr>
          <p:cNvPr id="35921" name="Group 81"/>
          <p:cNvGrpSpPr>
            <a:grpSpLocks/>
          </p:cNvGrpSpPr>
          <p:nvPr/>
        </p:nvGrpSpPr>
        <p:grpSpPr bwMode="auto">
          <a:xfrm>
            <a:off x="1439863" y="1670075"/>
            <a:ext cx="6103937" cy="584200"/>
            <a:chOff x="907" y="1072"/>
            <a:chExt cx="3845" cy="368"/>
          </a:xfrm>
        </p:grpSpPr>
        <p:sp>
          <p:nvSpPr>
            <p:cNvPr id="35846" name="Rectangle 6"/>
            <p:cNvSpPr>
              <a:spLocks noChangeArrowheads="1"/>
            </p:cNvSpPr>
            <p:nvPr/>
          </p:nvSpPr>
          <p:spPr bwMode="auto">
            <a:xfrm>
              <a:off x="1168" y="1072"/>
              <a:ext cx="1136" cy="368"/>
            </a:xfrm>
            <a:prstGeom prst="rect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35847" name="Rectangle 7"/>
            <p:cNvSpPr>
              <a:spLocks noChangeArrowheads="1"/>
            </p:cNvSpPr>
            <p:nvPr/>
          </p:nvSpPr>
          <p:spPr bwMode="auto">
            <a:xfrm>
              <a:off x="1273" y="1137"/>
              <a:ext cx="927" cy="22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sz="1800">
                  <a:latin typeface="+mn-lt"/>
                </a:rPr>
                <a:t>Application</a:t>
              </a:r>
              <a:endParaRPr lang="pl-PL" sz="1800">
                <a:latin typeface="+mn-lt"/>
              </a:endParaRPr>
            </a:p>
          </p:txBody>
        </p:sp>
        <p:sp>
          <p:nvSpPr>
            <p:cNvPr id="35867" name="Rectangle 27"/>
            <p:cNvSpPr>
              <a:spLocks noChangeArrowheads="1"/>
            </p:cNvSpPr>
            <p:nvPr/>
          </p:nvSpPr>
          <p:spPr bwMode="auto">
            <a:xfrm>
              <a:off x="3616" y="1072"/>
              <a:ext cx="1136" cy="368"/>
            </a:xfrm>
            <a:prstGeom prst="rect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35868" name="Rectangle 28"/>
            <p:cNvSpPr>
              <a:spLocks noChangeArrowheads="1"/>
            </p:cNvSpPr>
            <p:nvPr/>
          </p:nvSpPr>
          <p:spPr bwMode="auto">
            <a:xfrm>
              <a:off x="3721" y="1137"/>
              <a:ext cx="927" cy="22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sz="1800">
                  <a:latin typeface="+mn-lt"/>
                </a:rPr>
                <a:t>Application</a:t>
              </a:r>
              <a:endParaRPr lang="pl-PL" sz="1800">
                <a:latin typeface="+mn-lt"/>
              </a:endParaRPr>
            </a:p>
          </p:txBody>
        </p:sp>
        <p:sp>
          <p:nvSpPr>
            <p:cNvPr id="35896" name="Rectangle 56"/>
            <p:cNvSpPr>
              <a:spLocks noChangeArrowheads="1"/>
            </p:cNvSpPr>
            <p:nvPr/>
          </p:nvSpPr>
          <p:spPr bwMode="auto">
            <a:xfrm>
              <a:off x="907" y="1099"/>
              <a:ext cx="238" cy="28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pl-PL" sz="2400">
                  <a:latin typeface="+mn-lt"/>
                </a:rPr>
                <a:t>7</a:t>
              </a:r>
            </a:p>
          </p:txBody>
        </p:sp>
      </p:grpSp>
      <p:grpSp>
        <p:nvGrpSpPr>
          <p:cNvPr id="35920" name="Group 80"/>
          <p:cNvGrpSpPr>
            <a:grpSpLocks/>
          </p:cNvGrpSpPr>
          <p:nvPr/>
        </p:nvGrpSpPr>
        <p:grpSpPr bwMode="auto">
          <a:xfrm>
            <a:off x="1439863" y="2279675"/>
            <a:ext cx="6103937" cy="584200"/>
            <a:chOff x="907" y="1456"/>
            <a:chExt cx="3845" cy="368"/>
          </a:xfrm>
        </p:grpSpPr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1168" y="1456"/>
              <a:ext cx="1136" cy="368"/>
            </a:xfrm>
            <a:prstGeom prst="rect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1217" y="1521"/>
              <a:ext cx="1039" cy="22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sz="1800">
                  <a:latin typeface="+mn-lt"/>
                </a:rPr>
                <a:t>Presentation</a:t>
              </a:r>
              <a:endParaRPr lang="pl-PL" sz="1800">
                <a:latin typeface="+mn-lt"/>
              </a:endParaRPr>
            </a:p>
          </p:txBody>
        </p:sp>
        <p:sp>
          <p:nvSpPr>
            <p:cNvPr id="35870" name="Rectangle 30"/>
            <p:cNvSpPr>
              <a:spLocks noChangeArrowheads="1"/>
            </p:cNvSpPr>
            <p:nvPr/>
          </p:nvSpPr>
          <p:spPr bwMode="auto">
            <a:xfrm>
              <a:off x="3616" y="1456"/>
              <a:ext cx="1136" cy="368"/>
            </a:xfrm>
            <a:prstGeom prst="rect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35871" name="Rectangle 31"/>
            <p:cNvSpPr>
              <a:spLocks noChangeArrowheads="1"/>
            </p:cNvSpPr>
            <p:nvPr/>
          </p:nvSpPr>
          <p:spPr bwMode="auto">
            <a:xfrm>
              <a:off x="3665" y="1521"/>
              <a:ext cx="1039" cy="22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sz="1800">
                  <a:latin typeface="+mn-lt"/>
                </a:rPr>
                <a:t>Presentation</a:t>
              </a:r>
              <a:endParaRPr lang="pl-PL" sz="1800">
                <a:latin typeface="+mn-lt"/>
              </a:endParaRPr>
            </a:p>
          </p:txBody>
        </p:sp>
        <p:sp>
          <p:nvSpPr>
            <p:cNvPr id="35897" name="Rectangle 57"/>
            <p:cNvSpPr>
              <a:spLocks noChangeArrowheads="1"/>
            </p:cNvSpPr>
            <p:nvPr/>
          </p:nvSpPr>
          <p:spPr bwMode="auto">
            <a:xfrm>
              <a:off x="907" y="1483"/>
              <a:ext cx="238" cy="28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pl-PL" sz="2400">
                  <a:latin typeface="+mn-lt"/>
                </a:rPr>
                <a:t>6</a:t>
              </a:r>
            </a:p>
          </p:txBody>
        </p:sp>
      </p:grpSp>
      <p:grpSp>
        <p:nvGrpSpPr>
          <p:cNvPr id="35919" name="Group 79"/>
          <p:cNvGrpSpPr>
            <a:grpSpLocks/>
          </p:cNvGrpSpPr>
          <p:nvPr/>
        </p:nvGrpSpPr>
        <p:grpSpPr bwMode="auto">
          <a:xfrm>
            <a:off x="1439863" y="2889275"/>
            <a:ext cx="6103937" cy="584200"/>
            <a:chOff x="907" y="1840"/>
            <a:chExt cx="3845" cy="368"/>
          </a:xfrm>
        </p:grpSpPr>
        <p:sp>
          <p:nvSpPr>
            <p:cNvPr id="35852" name="Rectangle 12"/>
            <p:cNvSpPr>
              <a:spLocks noChangeArrowheads="1"/>
            </p:cNvSpPr>
            <p:nvPr/>
          </p:nvSpPr>
          <p:spPr bwMode="auto">
            <a:xfrm>
              <a:off x="1168" y="1840"/>
              <a:ext cx="1136" cy="368"/>
            </a:xfrm>
            <a:prstGeom prst="rect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35853" name="Rectangle 13"/>
            <p:cNvSpPr>
              <a:spLocks noChangeArrowheads="1"/>
            </p:cNvSpPr>
            <p:nvPr/>
          </p:nvSpPr>
          <p:spPr bwMode="auto">
            <a:xfrm>
              <a:off x="1399" y="1905"/>
              <a:ext cx="673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sz="1800">
                  <a:latin typeface="+mn-lt"/>
                </a:rPr>
                <a:t>Session</a:t>
              </a:r>
              <a:endParaRPr lang="pl-PL" sz="1800">
                <a:latin typeface="+mn-lt"/>
              </a:endParaRPr>
            </a:p>
          </p:txBody>
        </p:sp>
        <p:sp>
          <p:nvSpPr>
            <p:cNvPr id="35873" name="Rectangle 33"/>
            <p:cNvSpPr>
              <a:spLocks noChangeArrowheads="1"/>
            </p:cNvSpPr>
            <p:nvPr/>
          </p:nvSpPr>
          <p:spPr bwMode="auto">
            <a:xfrm>
              <a:off x="3616" y="1840"/>
              <a:ext cx="1136" cy="368"/>
            </a:xfrm>
            <a:prstGeom prst="rect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35874" name="Rectangle 34"/>
            <p:cNvSpPr>
              <a:spLocks noChangeArrowheads="1"/>
            </p:cNvSpPr>
            <p:nvPr/>
          </p:nvSpPr>
          <p:spPr bwMode="auto">
            <a:xfrm>
              <a:off x="3847" y="1905"/>
              <a:ext cx="673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sz="1800">
                  <a:latin typeface="+mn-lt"/>
                </a:rPr>
                <a:t>Session</a:t>
              </a:r>
              <a:endParaRPr lang="pl-PL" sz="1800">
                <a:latin typeface="+mn-lt"/>
              </a:endParaRPr>
            </a:p>
          </p:txBody>
        </p:sp>
        <p:sp>
          <p:nvSpPr>
            <p:cNvPr id="35898" name="Rectangle 58"/>
            <p:cNvSpPr>
              <a:spLocks noChangeArrowheads="1"/>
            </p:cNvSpPr>
            <p:nvPr/>
          </p:nvSpPr>
          <p:spPr bwMode="auto">
            <a:xfrm>
              <a:off x="907" y="1867"/>
              <a:ext cx="238" cy="28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pl-PL" sz="2400">
                  <a:latin typeface="+mn-lt"/>
                </a:rPr>
                <a:t>5</a:t>
              </a:r>
            </a:p>
          </p:txBody>
        </p:sp>
      </p:grpSp>
      <p:grpSp>
        <p:nvGrpSpPr>
          <p:cNvPr id="35918" name="Group 78"/>
          <p:cNvGrpSpPr>
            <a:grpSpLocks/>
          </p:cNvGrpSpPr>
          <p:nvPr/>
        </p:nvGrpSpPr>
        <p:grpSpPr bwMode="auto">
          <a:xfrm>
            <a:off x="1439863" y="3498875"/>
            <a:ext cx="6103937" cy="584200"/>
            <a:chOff x="907" y="2224"/>
            <a:chExt cx="3845" cy="368"/>
          </a:xfrm>
        </p:grpSpPr>
        <p:sp>
          <p:nvSpPr>
            <p:cNvPr id="35855" name="Rectangle 15"/>
            <p:cNvSpPr>
              <a:spLocks noChangeArrowheads="1"/>
            </p:cNvSpPr>
            <p:nvPr/>
          </p:nvSpPr>
          <p:spPr bwMode="auto">
            <a:xfrm>
              <a:off x="1168" y="2224"/>
              <a:ext cx="1136" cy="368"/>
            </a:xfrm>
            <a:prstGeom prst="rect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35856" name="Rectangle 16"/>
            <p:cNvSpPr>
              <a:spLocks noChangeArrowheads="1"/>
            </p:cNvSpPr>
            <p:nvPr/>
          </p:nvSpPr>
          <p:spPr bwMode="auto">
            <a:xfrm>
              <a:off x="1327" y="2289"/>
              <a:ext cx="818" cy="22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sz="1800">
                  <a:latin typeface="+mn-lt"/>
                </a:rPr>
                <a:t>Transport</a:t>
              </a:r>
              <a:endParaRPr lang="pl-PL" sz="1800">
                <a:latin typeface="+mn-lt"/>
              </a:endParaRPr>
            </a:p>
          </p:txBody>
        </p:sp>
        <p:sp>
          <p:nvSpPr>
            <p:cNvPr id="35876" name="Rectangle 36"/>
            <p:cNvSpPr>
              <a:spLocks noChangeArrowheads="1"/>
            </p:cNvSpPr>
            <p:nvPr/>
          </p:nvSpPr>
          <p:spPr bwMode="auto">
            <a:xfrm>
              <a:off x="3616" y="2224"/>
              <a:ext cx="1136" cy="368"/>
            </a:xfrm>
            <a:prstGeom prst="rect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35877" name="Rectangle 37"/>
            <p:cNvSpPr>
              <a:spLocks noChangeArrowheads="1"/>
            </p:cNvSpPr>
            <p:nvPr/>
          </p:nvSpPr>
          <p:spPr bwMode="auto">
            <a:xfrm>
              <a:off x="3775" y="2289"/>
              <a:ext cx="818" cy="22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sz="1800">
                  <a:latin typeface="+mn-lt"/>
                </a:rPr>
                <a:t>Transport</a:t>
              </a:r>
              <a:endParaRPr lang="pl-PL" sz="1800">
                <a:latin typeface="+mn-lt"/>
              </a:endParaRPr>
            </a:p>
          </p:txBody>
        </p:sp>
        <p:sp>
          <p:nvSpPr>
            <p:cNvPr id="35899" name="Rectangle 59"/>
            <p:cNvSpPr>
              <a:spLocks noChangeArrowheads="1"/>
            </p:cNvSpPr>
            <p:nvPr/>
          </p:nvSpPr>
          <p:spPr bwMode="auto">
            <a:xfrm>
              <a:off x="907" y="2251"/>
              <a:ext cx="238" cy="28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pl-PL" sz="2400">
                  <a:latin typeface="+mn-lt"/>
                </a:rPr>
                <a:t>4</a:t>
              </a:r>
            </a:p>
          </p:txBody>
        </p:sp>
      </p:grpSp>
      <p:grpSp>
        <p:nvGrpSpPr>
          <p:cNvPr id="35917" name="Group 77"/>
          <p:cNvGrpSpPr>
            <a:grpSpLocks/>
          </p:cNvGrpSpPr>
          <p:nvPr/>
        </p:nvGrpSpPr>
        <p:grpSpPr bwMode="auto">
          <a:xfrm>
            <a:off x="1439863" y="4108475"/>
            <a:ext cx="6103937" cy="584200"/>
            <a:chOff x="907" y="2608"/>
            <a:chExt cx="3845" cy="368"/>
          </a:xfrm>
        </p:grpSpPr>
        <p:sp>
          <p:nvSpPr>
            <p:cNvPr id="35858" name="Rectangle 18"/>
            <p:cNvSpPr>
              <a:spLocks noChangeArrowheads="1"/>
            </p:cNvSpPr>
            <p:nvPr/>
          </p:nvSpPr>
          <p:spPr bwMode="auto">
            <a:xfrm>
              <a:off x="1168" y="2608"/>
              <a:ext cx="1136" cy="368"/>
            </a:xfrm>
            <a:prstGeom prst="rect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35859" name="Rectangle 19"/>
            <p:cNvSpPr>
              <a:spLocks noChangeArrowheads="1"/>
            </p:cNvSpPr>
            <p:nvPr/>
          </p:nvSpPr>
          <p:spPr bwMode="auto">
            <a:xfrm>
              <a:off x="1368" y="2673"/>
              <a:ext cx="737" cy="22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sz="1800">
                  <a:latin typeface="+mn-lt"/>
                </a:rPr>
                <a:t>Network</a:t>
              </a:r>
              <a:endParaRPr lang="pl-PL" sz="1800">
                <a:latin typeface="+mn-lt"/>
              </a:endParaRPr>
            </a:p>
          </p:txBody>
        </p:sp>
        <p:sp>
          <p:nvSpPr>
            <p:cNvPr id="35879" name="Rectangle 39"/>
            <p:cNvSpPr>
              <a:spLocks noChangeArrowheads="1"/>
            </p:cNvSpPr>
            <p:nvPr/>
          </p:nvSpPr>
          <p:spPr bwMode="auto">
            <a:xfrm>
              <a:off x="3616" y="2608"/>
              <a:ext cx="1136" cy="368"/>
            </a:xfrm>
            <a:prstGeom prst="rect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35880" name="Rectangle 40"/>
            <p:cNvSpPr>
              <a:spLocks noChangeArrowheads="1"/>
            </p:cNvSpPr>
            <p:nvPr/>
          </p:nvSpPr>
          <p:spPr bwMode="auto">
            <a:xfrm>
              <a:off x="3816" y="2673"/>
              <a:ext cx="737" cy="22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sz="1800">
                  <a:latin typeface="+mn-lt"/>
                </a:rPr>
                <a:t>Network</a:t>
              </a:r>
              <a:endParaRPr lang="pl-PL" sz="1800">
                <a:latin typeface="+mn-lt"/>
              </a:endParaRPr>
            </a:p>
          </p:txBody>
        </p:sp>
        <p:sp>
          <p:nvSpPr>
            <p:cNvPr id="35900" name="Rectangle 60"/>
            <p:cNvSpPr>
              <a:spLocks noChangeArrowheads="1"/>
            </p:cNvSpPr>
            <p:nvPr/>
          </p:nvSpPr>
          <p:spPr bwMode="auto">
            <a:xfrm>
              <a:off x="907" y="2635"/>
              <a:ext cx="238" cy="28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pl-PL" sz="2400">
                  <a:latin typeface="+mn-lt"/>
                </a:rPr>
                <a:t>3</a:t>
              </a:r>
            </a:p>
          </p:txBody>
        </p:sp>
      </p:grpSp>
      <p:grpSp>
        <p:nvGrpSpPr>
          <p:cNvPr id="35916" name="Group 76"/>
          <p:cNvGrpSpPr>
            <a:grpSpLocks/>
          </p:cNvGrpSpPr>
          <p:nvPr/>
        </p:nvGrpSpPr>
        <p:grpSpPr bwMode="auto">
          <a:xfrm>
            <a:off x="1439863" y="4718075"/>
            <a:ext cx="6103937" cy="584200"/>
            <a:chOff x="907" y="2992"/>
            <a:chExt cx="3845" cy="368"/>
          </a:xfrm>
        </p:grpSpPr>
        <p:sp>
          <p:nvSpPr>
            <p:cNvPr id="35861" name="Rectangle 21"/>
            <p:cNvSpPr>
              <a:spLocks noChangeArrowheads="1"/>
            </p:cNvSpPr>
            <p:nvPr/>
          </p:nvSpPr>
          <p:spPr bwMode="auto">
            <a:xfrm>
              <a:off x="1168" y="2992"/>
              <a:ext cx="1136" cy="368"/>
            </a:xfrm>
            <a:prstGeom prst="rect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35862" name="Rectangle 22"/>
            <p:cNvSpPr>
              <a:spLocks noChangeArrowheads="1"/>
            </p:cNvSpPr>
            <p:nvPr/>
          </p:nvSpPr>
          <p:spPr bwMode="auto">
            <a:xfrm>
              <a:off x="1355" y="3057"/>
              <a:ext cx="762" cy="22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sz="1800">
                  <a:latin typeface="+mn-lt"/>
                </a:rPr>
                <a:t>Data link</a:t>
              </a:r>
              <a:endParaRPr lang="pl-PL" sz="1800">
                <a:latin typeface="+mn-lt"/>
              </a:endParaRPr>
            </a:p>
          </p:txBody>
        </p:sp>
        <p:sp>
          <p:nvSpPr>
            <p:cNvPr id="35882" name="Rectangle 42"/>
            <p:cNvSpPr>
              <a:spLocks noChangeArrowheads="1"/>
            </p:cNvSpPr>
            <p:nvPr/>
          </p:nvSpPr>
          <p:spPr bwMode="auto">
            <a:xfrm>
              <a:off x="3616" y="2992"/>
              <a:ext cx="1136" cy="368"/>
            </a:xfrm>
            <a:prstGeom prst="rect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35883" name="Rectangle 43"/>
            <p:cNvSpPr>
              <a:spLocks noChangeArrowheads="1"/>
            </p:cNvSpPr>
            <p:nvPr/>
          </p:nvSpPr>
          <p:spPr bwMode="auto">
            <a:xfrm>
              <a:off x="3803" y="3057"/>
              <a:ext cx="762" cy="22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sz="1800">
                  <a:latin typeface="+mn-lt"/>
                </a:rPr>
                <a:t>Data link</a:t>
              </a:r>
              <a:endParaRPr lang="pl-PL" sz="1800">
                <a:latin typeface="+mn-lt"/>
              </a:endParaRPr>
            </a:p>
          </p:txBody>
        </p:sp>
        <p:sp>
          <p:nvSpPr>
            <p:cNvPr id="35901" name="Rectangle 61"/>
            <p:cNvSpPr>
              <a:spLocks noChangeArrowheads="1"/>
            </p:cNvSpPr>
            <p:nvPr/>
          </p:nvSpPr>
          <p:spPr bwMode="auto">
            <a:xfrm>
              <a:off x="907" y="3019"/>
              <a:ext cx="238" cy="28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pl-PL" sz="2400">
                  <a:latin typeface="+mn-lt"/>
                </a:rPr>
                <a:t>2</a:t>
              </a:r>
            </a:p>
          </p:txBody>
        </p:sp>
      </p:grpSp>
      <p:grpSp>
        <p:nvGrpSpPr>
          <p:cNvPr id="35915" name="Group 75"/>
          <p:cNvGrpSpPr>
            <a:grpSpLocks/>
          </p:cNvGrpSpPr>
          <p:nvPr/>
        </p:nvGrpSpPr>
        <p:grpSpPr bwMode="auto">
          <a:xfrm>
            <a:off x="1439863" y="5327675"/>
            <a:ext cx="6103937" cy="584200"/>
            <a:chOff x="907" y="3376"/>
            <a:chExt cx="3845" cy="368"/>
          </a:xfrm>
        </p:grpSpPr>
        <p:sp>
          <p:nvSpPr>
            <p:cNvPr id="35864" name="Rectangle 24"/>
            <p:cNvSpPr>
              <a:spLocks noChangeArrowheads="1"/>
            </p:cNvSpPr>
            <p:nvPr/>
          </p:nvSpPr>
          <p:spPr bwMode="auto">
            <a:xfrm>
              <a:off x="1168" y="3376"/>
              <a:ext cx="1136" cy="368"/>
            </a:xfrm>
            <a:prstGeom prst="rect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35865" name="Rectangle 25"/>
            <p:cNvSpPr>
              <a:spLocks noChangeArrowheads="1"/>
            </p:cNvSpPr>
            <p:nvPr/>
          </p:nvSpPr>
          <p:spPr bwMode="auto">
            <a:xfrm>
              <a:off x="1383" y="3441"/>
              <a:ext cx="706" cy="22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sz="1800">
                  <a:latin typeface="+mn-lt"/>
                </a:rPr>
                <a:t>Physical</a:t>
              </a:r>
              <a:endParaRPr lang="pl-PL" sz="1800">
                <a:latin typeface="+mn-lt"/>
              </a:endParaRPr>
            </a:p>
          </p:txBody>
        </p:sp>
        <p:sp>
          <p:nvSpPr>
            <p:cNvPr id="35885" name="Rectangle 45"/>
            <p:cNvSpPr>
              <a:spLocks noChangeArrowheads="1"/>
            </p:cNvSpPr>
            <p:nvPr/>
          </p:nvSpPr>
          <p:spPr bwMode="auto">
            <a:xfrm>
              <a:off x="3616" y="3376"/>
              <a:ext cx="1136" cy="368"/>
            </a:xfrm>
            <a:prstGeom prst="rect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35886" name="Rectangle 46"/>
            <p:cNvSpPr>
              <a:spLocks noChangeArrowheads="1"/>
            </p:cNvSpPr>
            <p:nvPr/>
          </p:nvSpPr>
          <p:spPr bwMode="auto">
            <a:xfrm>
              <a:off x="3831" y="3441"/>
              <a:ext cx="706" cy="22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sz="1800">
                  <a:latin typeface="+mn-lt"/>
                </a:rPr>
                <a:t>Physical</a:t>
              </a:r>
              <a:endParaRPr lang="pl-PL" sz="1800">
                <a:latin typeface="+mn-lt"/>
              </a:endParaRPr>
            </a:p>
          </p:txBody>
        </p:sp>
        <p:sp>
          <p:nvSpPr>
            <p:cNvPr id="35902" name="Rectangle 62"/>
            <p:cNvSpPr>
              <a:spLocks noChangeArrowheads="1"/>
            </p:cNvSpPr>
            <p:nvPr/>
          </p:nvSpPr>
          <p:spPr bwMode="auto">
            <a:xfrm>
              <a:off x="907" y="3403"/>
              <a:ext cx="238" cy="28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pl-PL" sz="2400">
                  <a:latin typeface="+mn-lt"/>
                </a:rPr>
                <a:t>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88568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5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5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5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5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5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5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5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5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7" dur="500"/>
                                        <p:tgtEl>
                                          <p:spTgt spid="35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851920" y="1628775"/>
            <a:ext cx="5292080" cy="4497388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Binary transmission:</a:t>
            </a:r>
          </a:p>
          <a:p>
            <a:r>
              <a:rPr lang="en-US" sz="2400" dirty="0" smtClean="0"/>
              <a:t>Mechanical interface to the transmission medium (e.g., the number of pins in a plug)</a:t>
            </a:r>
          </a:p>
          <a:p>
            <a:r>
              <a:rPr lang="en-US" sz="2400" dirty="0" smtClean="0"/>
              <a:t>Electrical interface (e.g., voltage related to logical “1”)</a:t>
            </a:r>
          </a:p>
          <a:p>
            <a:r>
              <a:rPr lang="en-US" sz="2400" dirty="0" smtClean="0"/>
              <a:t>Procedural interface (e.g., how to activate a connection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sz="2800" dirty="0" smtClean="0"/>
              <a:t>Data unit: </a:t>
            </a:r>
            <a:r>
              <a:rPr lang="en-US" sz="2800" dirty="0" smtClean="0">
                <a:solidFill>
                  <a:srgbClr val="FF0000"/>
                </a:solidFill>
              </a:rPr>
              <a:t>bit</a:t>
            </a:r>
          </a:p>
          <a:p>
            <a:pPr>
              <a:buNone/>
            </a:pPr>
            <a:endParaRPr lang="en-US" dirty="0" smtClean="0"/>
          </a:p>
          <a:p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Prostokąt zaokrąglony 3"/>
          <p:cNvSpPr/>
          <p:nvPr/>
        </p:nvSpPr>
        <p:spPr>
          <a:xfrm>
            <a:off x="611560" y="1628800"/>
            <a:ext cx="3096344" cy="57606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Application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Prostokąt zaokrąglony 4"/>
          <p:cNvSpPr/>
          <p:nvPr/>
        </p:nvSpPr>
        <p:spPr>
          <a:xfrm>
            <a:off x="611560" y="2348880"/>
            <a:ext cx="3096344" cy="57606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Presentation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Prostokąt zaokrąglony 5"/>
          <p:cNvSpPr/>
          <p:nvPr/>
        </p:nvSpPr>
        <p:spPr>
          <a:xfrm>
            <a:off x="611560" y="3068960"/>
            <a:ext cx="3096344" cy="57606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Session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Prostokąt zaokrąglony 6"/>
          <p:cNvSpPr/>
          <p:nvPr/>
        </p:nvSpPr>
        <p:spPr>
          <a:xfrm>
            <a:off x="611560" y="3789040"/>
            <a:ext cx="3096344" cy="57606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Transport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Prostokąt zaokrąglony 7"/>
          <p:cNvSpPr/>
          <p:nvPr/>
        </p:nvSpPr>
        <p:spPr>
          <a:xfrm>
            <a:off x="611560" y="4509120"/>
            <a:ext cx="3096344" cy="57606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Network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Prostokąt zaokrąglony 8"/>
          <p:cNvSpPr/>
          <p:nvPr/>
        </p:nvSpPr>
        <p:spPr>
          <a:xfrm>
            <a:off x="611560" y="5229200"/>
            <a:ext cx="3096344" cy="57606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Data link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Prostokąt zaokrąglony 9"/>
          <p:cNvSpPr/>
          <p:nvPr/>
        </p:nvSpPr>
        <p:spPr>
          <a:xfrm>
            <a:off x="611560" y="5949280"/>
            <a:ext cx="3096344" cy="576064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Physical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107504" y="2348880"/>
            <a:ext cx="484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rPr>
              <a:t>6.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14" name="pole tekstowe 13"/>
          <p:cNvSpPr txBox="1"/>
          <p:nvPr/>
        </p:nvSpPr>
        <p:spPr>
          <a:xfrm>
            <a:off x="107504" y="1628800"/>
            <a:ext cx="484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rPr>
              <a:t>7.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15" name="pole tekstowe 14"/>
          <p:cNvSpPr txBox="1"/>
          <p:nvPr/>
        </p:nvSpPr>
        <p:spPr>
          <a:xfrm>
            <a:off x="107504" y="3068960"/>
            <a:ext cx="484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rPr>
              <a:t>5.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16" name="pole tekstowe 15"/>
          <p:cNvSpPr txBox="1"/>
          <p:nvPr/>
        </p:nvSpPr>
        <p:spPr>
          <a:xfrm>
            <a:off x="107504" y="3789040"/>
            <a:ext cx="484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rPr>
              <a:t>4.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17" name="pole tekstowe 16"/>
          <p:cNvSpPr txBox="1"/>
          <p:nvPr/>
        </p:nvSpPr>
        <p:spPr>
          <a:xfrm>
            <a:off x="107504" y="4509120"/>
            <a:ext cx="484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rPr>
              <a:t>3.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18" name="pole tekstowe 17"/>
          <p:cNvSpPr txBox="1"/>
          <p:nvPr/>
        </p:nvSpPr>
        <p:spPr>
          <a:xfrm>
            <a:off x="107504" y="5229200"/>
            <a:ext cx="484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rPr>
              <a:t>2.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19" name="pole tekstowe 18"/>
          <p:cNvSpPr txBox="1"/>
          <p:nvPr/>
        </p:nvSpPr>
        <p:spPr>
          <a:xfrm>
            <a:off x="107504" y="5949280"/>
            <a:ext cx="484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n-lt"/>
              </a:rPr>
              <a:t>1.</a:t>
            </a:r>
            <a:endParaRPr lang="en-US" b="1" dirty="0">
              <a:latin typeface="+mn-lt"/>
            </a:endParaRPr>
          </a:p>
        </p:txBody>
      </p:sp>
      <p:sp>
        <p:nvSpPr>
          <p:cNvPr id="20" name="Tytuł 1"/>
          <p:cNvSpPr>
            <a:spLocks noGrp="1"/>
          </p:cNvSpPr>
          <p:nvPr>
            <p:ph type="title"/>
          </p:nvPr>
        </p:nvSpPr>
        <p:spPr>
          <a:xfrm>
            <a:off x="1547813" y="476250"/>
            <a:ext cx="7138987" cy="941388"/>
          </a:xfrm>
        </p:spPr>
        <p:txBody>
          <a:bodyPr/>
          <a:lstStyle/>
          <a:p>
            <a:r>
              <a:rPr lang="en-US" dirty="0" smtClean="0"/>
              <a:t>The OSI Seven-Layer Model: Layer 1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546634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851920" y="1628775"/>
            <a:ext cx="5292080" cy="4497388"/>
          </a:xfrm>
        </p:spPr>
        <p:txBody>
          <a:bodyPr/>
          <a:lstStyle/>
          <a:p>
            <a:pPr>
              <a:buNone/>
            </a:pPr>
            <a:r>
              <a:rPr lang="en-US" sz="2400" dirty="0" smtClean="0"/>
              <a:t>Link control, medium access control:</a:t>
            </a:r>
          </a:p>
          <a:p>
            <a:r>
              <a:rPr lang="en-US" sz="2400" dirty="0" smtClean="0"/>
              <a:t>Error free transmission </a:t>
            </a:r>
            <a:br>
              <a:rPr lang="en-US" sz="2400" dirty="0" smtClean="0"/>
            </a:br>
            <a:r>
              <a:rPr lang="en-US" sz="2400" dirty="0" smtClean="0"/>
              <a:t>of signals between two nodes</a:t>
            </a:r>
          </a:p>
          <a:p>
            <a:r>
              <a:rPr lang="en-US" sz="2400" dirty="0" smtClean="0"/>
              <a:t>Retransmission of frames containing errors</a:t>
            </a:r>
          </a:p>
          <a:p>
            <a:r>
              <a:rPr lang="en-US" sz="2400" dirty="0" smtClean="0"/>
              <a:t>Error detecting and correcting coding</a:t>
            </a:r>
          </a:p>
          <a:p>
            <a:endParaRPr lang="en-US" sz="2400" dirty="0" smtClean="0"/>
          </a:p>
          <a:p>
            <a:r>
              <a:rPr lang="en-US" sz="2400" dirty="0" smtClean="0"/>
              <a:t>Transmission unit: </a:t>
            </a:r>
            <a:r>
              <a:rPr lang="en-US" sz="2400" dirty="0" smtClean="0">
                <a:solidFill>
                  <a:srgbClr val="FF0000"/>
                </a:solidFill>
              </a:rPr>
              <a:t>frames</a:t>
            </a:r>
          </a:p>
          <a:p>
            <a:endParaRPr lang="en-US" sz="2400" b="1" dirty="0" smtClean="0">
              <a:solidFill>
                <a:srgbClr val="FF0000"/>
              </a:solidFill>
            </a:endParaRPr>
          </a:p>
        </p:txBody>
      </p:sp>
      <p:sp>
        <p:nvSpPr>
          <p:cNvPr id="34" name="Prostokąt zaokrąglony 33"/>
          <p:cNvSpPr/>
          <p:nvPr/>
        </p:nvSpPr>
        <p:spPr>
          <a:xfrm>
            <a:off x="611560" y="1628800"/>
            <a:ext cx="3096344" cy="57606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Application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5" name="Prostokąt zaokrąglony 34"/>
          <p:cNvSpPr/>
          <p:nvPr/>
        </p:nvSpPr>
        <p:spPr>
          <a:xfrm>
            <a:off x="611560" y="2348880"/>
            <a:ext cx="3096344" cy="57606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Presentation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6" name="Prostokąt zaokrąglony 35"/>
          <p:cNvSpPr/>
          <p:nvPr/>
        </p:nvSpPr>
        <p:spPr>
          <a:xfrm>
            <a:off x="611560" y="3068960"/>
            <a:ext cx="3096344" cy="57606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Session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7" name="Prostokąt zaokrąglony 36"/>
          <p:cNvSpPr/>
          <p:nvPr/>
        </p:nvSpPr>
        <p:spPr>
          <a:xfrm>
            <a:off x="611560" y="3789040"/>
            <a:ext cx="3096344" cy="57606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Transport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8" name="Prostokąt zaokrąglony 37"/>
          <p:cNvSpPr/>
          <p:nvPr/>
        </p:nvSpPr>
        <p:spPr>
          <a:xfrm>
            <a:off x="611560" y="4509120"/>
            <a:ext cx="3096344" cy="57606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Network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9" name="Prostokąt zaokrąglony 38"/>
          <p:cNvSpPr/>
          <p:nvPr/>
        </p:nvSpPr>
        <p:spPr>
          <a:xfrm>
            <a:off x="611560" y="5229200"/>
            <a:ext cx="3096344" cy="576064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Data link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0" name="Prostokąt zaokrąglony 39"/>
          <p:cNvSpPr/>
          <p:nvPr/>
        </p:nvSpPr>
        <p:spPr>
          <a:xfrm>
            <a:off x="611560" y="5949280"/>
            <a:ext cx="3096344" cy="57606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>
                    <a:lumMod val="50000"/>
                    <a:lumOff val="50000"/>
                  </a:schemeClr>
                </a:solidFill>
              </a:rPr>
              <a:t>Physical</a:t>
            </a:r>
            <a:endParaRPr lang="en-US" b="1" dirty="0">
              <a:solidFill>
                <a:schemeClr val="bg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1" name="pole tekstowe 40"/>
          <p:cNvSpPr txBox="1"/>
          <p:nvPr/>
        </p:nvSpPr>
        <p:spPr>
          <a:xfrm>
            <a:off x="107504" y="2348880"/>
            <a:ext cx="484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rPr>
              <a:t>6.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42" name="pole tekstowe 41"/>
          <p:cNvSpPr txBox="1"/>
          <p:nvPr/>
        </p:nvSpPr>
        <p:spPr>
          <a:xfrm>
            <a:off x="107504" y="1628800"/>
            <a:ext cx="484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rPr>
              <a:t>7.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43" name="pole tekstowe 42"/>
          <p:cNvSpPr txBox="1"/>
          <p:nvPr/>
        </p:nvSpPr>
        <p:spPr>
          <a:xfrm>
            <a:off x="107504" y="3068960"/>
            <a:ext cx="484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rPr>
              <a:t>5.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44" name="pole tekstowe 43"/>
          <p:cNvSpPr txBox="1"/>
          <p:nvPr/>
        </p:nvSpPr>
        <p:spPr>
          <a:xfrm>
            <a:off x="107504" y="3789040"/>
            <a:ext cx="484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rPr>
              <a:t>4.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45" name="pole tekstowe 44"/>
          <p:cNvSpPr txBox="1"/>
          <p:nvPr/>
        </p:nvSpPr>
        <p:spPr>
          <a:xfrm>
            <a:off x="107504" y="4509120"/>
            <a:ext cx="484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rPr>
              <a:t>3.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46" name="pole tekstowe 45"/>
          <p:cNvSpPr txBox="1"/>
          <p:nvPr/>
        </p:nvSpPr>
        <p:spPr>
          <a:xfrm>
            <a:off x="107504" y="5229200"/>
            <a:ext cx="484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n-lt"/>
              </a:rPr>
              <a:t>2.</a:t>
            </a:r>
            <a:endParaRPr lang="en-US" b="1" dirty="0">
              <a:latin typeface="+mn-lt"/>
            </a:endParaRPr>
          </a:p>
        </p:txBody>
      </p:sp>
      <p:sp>
        <p:nvSpPr>
          <p:cNvPr id="47" name="pole tekstowe 46"/>
          <p:cNvSpPr txBox="1"/>
          <p:nvPr/>
        </p:nvSpPr>
        <p:spPr>
          <a:xfrm>
            <a:off x="107504" y="5949280"/>
            <a:ext cx="484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1.</a:t>
            </a:r>
            <a:endParaRPr lang="en-US" b="1" dirty="0">
              <a:solidFill>
                <a:schemeClr val="bg2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19" name="Tytuł 1"/>
          <p:cNvSpPr>
            <a:spLocks noGrp="1"/>
          </p:cNvSpPr>
          <p:nvPr>
            <p:ph type="title"/>
          </p:nvPr>
        </p:nvSpPr>
        <p:spPr>
          <a:xfrm>
            <a:off x="1547813" y="476250"/>
            <a:ext cx="7138987" cy="941388"/>
          </a:xfrm>
        </p:spPr>
        <p:txBody>
          <a:bodyPr/>
          <a:lstStyle/>
          <a:p>
            <a:r>
              <a:rPr lang="en-US" dirty="0" smtClean="0"/>
              <a:t>The OSI Seven-Layer Model: Layer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4556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851920" y="1628775"/>
            <a:ext cx="5292080" cy="4497388"/>
          </a:xfrm>
        </p:spPr>
        <p:txBody>
          <a:bodyPr/>
          <a:lstStyle/>
          <a:p>
            <a:pPr>
              <a:buNone/>
            </a:pPr>
            <a:r>
              <a:rPr lang="en-US" sz="2400" dirty="0" smtClean="0"/>
              <a:t>Addressing and best path selection:</a:t>
            </a:r>
          </a:p>
          <a:p>
            <a:r>
              <a:rPr lang="en-US" sz="2400" dirty="0" smtClean="0"/>
              <a:t>Logical addresses</a:t>
            </a:r>
          </a:p>
          <a:p>
            <a:r>
              <a:rPr lang="en-US" sz="2400" dirty="0" smtClean="0"/>
              <a:t>Choosing the best path</a:t>
            </a:r>
          </a:p>
          <a:p>
            <a:r>
              <a:rPr lang="en-US" sz="2400" dirty="0" smtClean="0"/>
              <a:t>Connectionless data transfer</a:t>
            </a:r>
          </a:p>
          <a:p>
            <a:r>
              <a:rPr lang="en-US" sz="2400" dirty="0" smtClean="0"/>
              <a:t>No error detection </a:t>
            </a:r>
            <a:br>
              <a:rPr lang="en-US" sz="2400" dirty="0" smtClean="0"/>
            </a:br>
            <a:r>
              <a:rPr lang="en-US" sz="2400" dirty="0" smtClean="0"/>
              <a:t>or correction</a:t>
            </a:r>
          </a:p>
          <a:p>
            <a:endParaRPr lang="en-US" sz="2400" dirty="0" smtClean="0"/>
          </a:p>
          <a:p>
            <a:r>
              <a:rPr lang="en-US" sz="2400" dirty="0" smtClean="0"/>
              <a:t>Transmission unit: </a:t>
            </a:r>
            <a:r>
              <a:rPr lang="en-US" sz="2400" dirty="0" smtClean="0">
                <a:solidFill>
                  <a:srgbClr val="FF0000"/>
                </a:solidFill>
              </a:rPr>
              <a:t>packet</a:t>
            </a:r>
            <a:r>
              <a:rPr lang="en-US" sz="2400" dirty="0" smtClean="0"/>
              <a:t> (datagram)</a:t>
            </a:r>
          </a:p>
          <a:p>
            <a:endParaRPr lang="en-US" sz="2400" b="1" dirty="0" smtClean="0">
              <a:solidFill>
                <a:srgbClr val="FF0000"/>
              </a:solidFill>
            </a:endParaRPr>
          </a:p>
        </p:txBody>
      </p:sp>
      <p:sp>
        <p:nvSpPr>
          <p:cNvPr id="20" name="Prostokąt zaokrąglony 19"/>
          <p:cNvSpPr/>
          <p:nvPr/>
        </p:nvSpPr>
        <p:spPr>
          <a:xfrm>
            <a:off x="611560" y="1628800"/>
            <a:ext cx="3096344" cy="57606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Application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1" name="Prostokąt zaokrąglony 20"/>
          <p:cNvSpPr/>
          <p:nvPr/>
        </p:nvSpPr>
        <p:spPr>
          <a:xfrm>
            <a:off x="611560" y="2348880"/>
            <a:ext cx="3096344" cy="57606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Presentation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2" name="Prostokąt zaokrąglony 21"/>
          <p:cNvSpPr/>
          <p:nvPr/>
        </p:nvSpPr>
        <p:spPr>
          <a:xfrm>
            <a:off x="611560" y="3068960"/>
            <a:ext cx="3096344" cy="57606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Session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3" name="Prostokąt zaokrąglony 22"/>
          <p:cNvSpPr/>
          <p:nvPr/>
        </p:nvSpPr>
        <p:spPr>
          <a:xfrm>
            <a:off x="611560" y="3789040"/>
            <a:ext cx="3096344" cy="57606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Transport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4" name="Prostokąt zaokrąglony 23"/>
          <p:cNvSpPr/>
          <p:nvPr/>
        </p:nvSpPr>
        <p:spPr>
          <a:xfrm>
            <a:off x="611560" y="4509120"/>
            <a:ext cx="3096344" cy="576064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Network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5" name="Prostokąt zaokrąglony 24"/>
          <p:cNvSpPr/>
          <p:nvPr/>
        </p:nvSpPr>
        <p:spPr>
          <a:xfrm>
            <a:off x="611560" y="5229200"/>
            <a:ext cx="3096344" cy="57606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Data link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6" name="Prostokąt zaokrąglony 25"/>
          <p:cNvSpPr/>
          <p:nvPr/>
        </p:nvSpPr>
        <p:spPr>
          <a:xfrm>
            <a:off x="611560" y="5949280"/>
            <a:ext cx="3096344" cy="57606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>
                    <a:lumMod val="50000"/>
                    <a:lumOff val="50000"/>
                  </a:schemeClr>
                </a:solidFill>
              </a:rPr>
              <a:t>Physical</a:t>
            </a:r>
            <a:endParaRPr lang="en-US" b="1" dirty="0">
              <a:solidFill>
                <a:schemeClr val="bg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pole tekstowe 26"/>
          <p:cNvSpPr txBox="1"/>
          <p:nvPr/>
        </p:nvSpPr>
        <p:spPr>
          <a:xfrm>
            <a:off x="107504" y="2348880"/>
            <a:ext cx="484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rPr>
              <a:t>6.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28" name="pole tekstowe 27"/>
          <p:cNvSpPr txBox="1"/>
          <p:nvPr/>
        </p:nvSpPr>
        <p:spPr>
          <a:xfrm>
            <a:off x="107504" y="1628800"/>
            <a:ext cx="484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rPr>
              <a:t>7.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29" name="pole tekstowe 28"/>
          <p:cNvSpPr txBox="1"/>
          <p:nvPr/>
        </p:nvSpPr>
        <p:spPr>
          <a:xfrm>
            <a:off x="107504" y="3068960"/>
            <a:ext cx="484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rPr>
              <a:t>5.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30" name="pole tekstowe 29"/>
          <p:cNvSpPr txBox="1"/>
          <p:nvPr/>
        </p:nvSpPr>
        <p:spPr>
          <a:xfrm>
            <a:off x="107504" y="3789040"/>
            <a:ext cx="484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rPr>
              <a:t>4.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31" name="pole tekstowe 30"/>
          <p:cNvSpPr txBox="1"/>
          <p:nvPr/>
        </p:nvSpPr>
        <p:spPr>
          <a:xfrm>
            <a:off x="107504" y="4509120"/>
            <a:ext cx="484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n-lt"/>
              </a:rPr>
              <a:t>3.</a:t>
            </a:r>
            <a:endParaRPr lang="en-US" b="1" dirty="0">
              <a:latin typeface="+mn-lt"/>
            </a:endParaRPr>
          </a:p>
        </p:txBody>
      </p:sp>
      <p:sp>
        <p:nvSpPr>
          <p:cNvPr id="32" name="pole tekstowe 31"/>
          <p:cNvSpPr txBox="1"/>
          <p:nvPr/>
        </p:nvSpPr>
        <p:spPr>
          <a:xfrm>
            <a:off x="107504" y="5229200"/>
            <a:ext cx="484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rPr>
              <a:t>2.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33" name="pole tekstowe 32"/>
          <p:cNvSpPr txBox="1"/>
          <p:nvPr/>
        </p:nvSpPr>
        <p:spPr>
          <a:xfrm>
            <a:off x="107504" y="5949280"/>
            <a:ext cx="484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1.</a:t>
            </a:r>
            <a:endParaRPr lang="en-US" b="1" dirty="0">
              <a:solidFill>
                <a:schemeClr val="bg2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19" name="Tytuł 1"/>
          <p:cNvSpPr>
            <a:spLocks noGrp="1"/>
          </p:cNvSpPr>
          <p:nvPr>
            <p:ph type="title"/>
          </p:nvPr>
        </p:nvSpPr>
        <p:spPr>
          <a:xfrm>
            <a:off x="1547813" y="476250"/>
            <a:ext cx="7138987" cy="941388"/>
          </a:xfrm>
        </p:spPr>
        <p:txBody>
          <a:bodyPr/>
          <a:lstStyle/>
          <a:p>
            <a:r>
              <a:rPr lang="en-US" dirty="0" smtClean="0"/>
              <a:t>The OSI Seven-Layer Model: Layer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2379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851920" y="1628775"/>
            <a:ext cx="5292080" cy="4497388"/>
          </a:xfrm>
        </p:spPr>
        <p:txBody>
          <a:bodyPr/>
          <a:lstStyle/>
          <a:p>
            <a:pPr>
              <a:buNone/>
            </a:pPr>
            <a:r>
              <a:rPr lang="en-US" sz="2400" dirty="0" smtClean="0"/>
              <a:t>End-to-end data transfer:</a:t>
            </a:r>
          </a:p>
          <a:p>
            <a:r>
              <a:rPr lang="en-US" sz="2400" dirty="0" smtClean="0"/>
              <a:t>Transmission control</a:t>
            </a:r>
          </a:p>
          <a:p>
            <a:r>
              <a:rPr lang="en-US" sz="2400" dirty="0" smtClean="0"/>
              <a:t>Reliable services using unreliable network services</a:t>
            </a:r>
          </a:p>
          <a:p>
            <a:pPr lvl="1"/>
            <a:r>
              <a:rPr lang="en-US" sz="2400" dirty="0" smtClean="0"/>
              <a:t>error detection</a:t>
            </a:r>
          </a:p>
          <a:p>
            <a:pPr lvl="1"/>
            <a:r>
              <a:rPr lang="en-US" sz="2400" dirty="0" smtClean="0"/>
              <a:t>retransmissions</a:t>
            </a:r>
          </a:p>
          <a:p>
            <a:pPr lvl="1"/>
            <a:r>
              <a:rPr lang="en-US" sz="2400" dirty="0" smtClean="0"/>
              <a:t>packet ordering</a:t>
            </a:r>
          </a:p>
          <a:p>
            <a:r>
              <a:rPr lang="en-US" sz="2400" dirty="0" smtClean="0"/>
              <a:t>Quality of Service  (</a:t>
            </a:r>
            <a:r>
              <a:rPr lang="en-US" sz="2400" dirty="0" err="1" smtClean="0"/>
              <a:t>QoS</a:t>
            </a:r>
            <a:r>
              <a:rPr lang="en-US" sz="2400" dirty="0" smtClean="0"/>
              <a:t>)</a:t>
            </a:r>
          </a:p>
          <a:p>
            <a:pPr marL="285750" indent="-285750">
              <a:buClr>
                <a:srgbClr val="66CCFF"/>
              </a:buClr>
            </a:pPr>
            <a:endParaRPr lang="en-US" sz="2400" dirty="0" smtClean="0"/>
          </a:p>
          <a:p>
            <a:pPr marL="285750" indent="-285750">
              <a:buClr>
                <a:srgbClr val="66CCFF"/>
              </a:buClr>
            </a:pPr>
            <a:r>
              <a:rPr lang="en-US" sz="2400" dirty="0" smtClean="0"/>
              <a:t>Transmission unit: </a:t>
            </a:r>
            <a:r>
              <a:rPr lang="en-US" sz="2400" dirty="0" smtClean="0">
                <a:solidFill>
                  <a:srgbClr val="FF0000"/>
                </a:solidFill>
              </a:rPr>
              <a:t>segments</a:t>
            </a:r>
          </a:p>
          <a:p>
            <a:endParaRPr lang="en-US" sz="2400" b="1" dirty="0" smtClean="0">
              <a:solidFill>
                <a:srgbClr val="FF0000"/>
              </a:solidFill>
            </a:endParaRPr>
          </a:p>
        </p:txBody>
      </p:sp>
      <p:sp>
        <p:nvSpPr>
          <p:cNvPr id="20" name="Prostokąt zaokrąglony 19"/>
          <p:cNvSpPr/>
          <p:nvPr/>
        </p:nvSpPr>
        <p:spPr>
          <a:xfrm>
            <a:off x="611560" y="1628800"/>
            <a:ext cx="3096344" cy="57606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Application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1" name="Prostokąt zaokrąglony 20"/>
          <p:cNvSpPr/>
          <p:nvPr/>
        </p:nvSpPr>
        <p:spPr>
          <a:xfrm>
            <a:off x="611560" y="2348880"/>
            <a:ext cx="3096344" cy="57606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Presentation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2" name="Prostokąt zaokrąglony 21"/>
          <p:cNvSpPr/>
          <p:nvPr/>
        </p:nvSpPr>
        <p:spPr>
          <a:xfrm>
            <a:off x="611560" y="3068960"/>
            <a:ext cx="3096344" cy="57606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Session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3" name="Prostokąt zaokrąglony 22"/>
          <p:cNvSpPr/>
          <p:nvPr/>
        </p:nvSpPr>
        <p:spPr>
          <a:xfrm>
            <a:off x="611560" y="3789040"/>
            <a:ext cx="3096344" cy="576064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Transport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4" name="Prostokąt zaokrąglony 23"/>
          <p:cNvSpPr/>
          <p:nvPr/>
        </p:nvSpPr>
        <p:spPr>
          <a:xfrm>
            <a:off x="611560" y="4509120"/>
            <a:ext cx="3096344" cy="57606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Network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5" name="Prostokąt zaokrąglony 24"/>
          <p:cNvSpPr/>
          <p:nvPr/>
        </p:nvSpPr>
        <p:spPr>
          <a:xfrm>
            <a:off x="611560" y="5229200"/>
            <a:ext cx="3096344" cy="57606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Data link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6" name="Prostokąt zaokrąglony 25"/>
          <p:cNvSpPr/>
          <p:nvPr/>
        </p:nvSpPr>
        <p:spPr>
          <a:xfrm>
            <a:off x="611560" y="5949280"/>
            <a:ext cx="3096344" cy="57606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>
                    <a:lumMod val="50000"/>
                    <a:lumOff val="50000"/>
                  </a:schemeClr>
                </a:solidFill>
              </a:rPr>
              <a:t>Physical</a:t>
            </a:r>
            <a:endParaRPr lang="en-US" b="1" dirty="0">
              <a:solidFill>
                <a:schemeClr val="bg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pole tekstowe 26"/>
          <p:cNvSpPr txBox="1"/>
          <p:nvPr/>
        </p:nvSpPr>
        <p:spPr>
          <a:xfrm>
            <a:off x="107504" y="2348880"/>
            <a:ext cx="484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rPr>
              <a:t>6.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28" name="pole tekstowe 27"/>
          <p:cNvSpPr txBox="1"/>
          <p:nvPr/>
        </p:nvSpPr>
        <p:spPr>
          <a:xfrm>
            <a:off x="107504" y="1628800"/>
            <a:ext cx="484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rPr>
              <a:t>7.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29" name="pole tekstowe 28"/>
          <p:cNvSpPr txBox="1"/>
          <p:nvPr/>
        </p:nvSpPr>
        <p:spPr>
          <a:xfrm>
            <a:off x="107504" y="3068960"/>
            <a:ext cx="484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rPr>
              <a:t>5.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30" name="pole tekstowe 29"/>
          <p:cNvSpPr txBox="1"/>
          <p:nvPr/>
        </p:nvSpPr>
        <p:spPr>
          <a:xfrm>
            <a:off x="107504" y="3789040"/>
            <a:ext cx="484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n-lt"/>
              </a:rPr>
              <a:t>4.</a:t>
            </a:r>
            <a:endParaRPr lang="en-US" b="1" dirty="0">
              <a:latin typeface="+mn-lt"/>
            </a:endParaRPr>
          </a:p>
        </p:txBody>
      </p:sp>
      <p:sp>
        <p:nvSpPr>
          <p:cNvPr id="31" name="pole tekstowe 30"/>
          <p:cNvSpPr txBox="1"/>
          <p:nvPr/>
        </p:nvSpPr>
        <p:spPr>
          <a:xfrm>
            <a:off x="107504" y="4509120"/>
            <a:ext cx="484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rPr>
              <a:t>3.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32" name="pole tekstowe 31"/>
          <p:cNvSpPr txBox="1"/>
          <p:nvPr/>
        </p:nvSpPr>
        <p:spPr>
          <a:xfrm>
            <a:off x="107504" y="5229200"/>
            <a:ext cx="484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rPr>
              <a:t>2.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33" name="pole tekstowe 32"/>
          <p:cNvSpPr txBox="1"/>
          <p:nvPr/>
        </p:nvSpPr>
        <p:spPr>
          <a:xfrm>
            <a:off x="107504" y="5949280"/>
            <a:ext cx="484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1.</a:t>
            </a:r>
            <a:endParaRPr lang="en-US" b="1" dirty="0">
              <a:solidFill>
                <a:schemeClr val="bg2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19" name="Tytuł 1"/>
          <p:cNvSpPr>
            <a:spLocks noGrp="1"/>
          </p:cNvSpPr>
          <p:nvPr>
            <p:ph type="title"/>
          </p:nvPr>
        </p:nvSpPr>
        <p:spPr>
          <a:xfrm>
            <a:off x="1547813" y="476250"/>
            <a:ext cx="7138987" cy="941388"/>
          </a:xfrm>
        </p:spPr>
        <p:txBody>
          <a:bodyPr/>
          <a:lstStyle/>
          <a:p>
            <a:r>
              <a:rPr lang="en-US" dirty="0" smtClean="0"/>
              <a:t>The OSI Seven-Layer Model: Layer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2382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851920" y="1628775"/>
            <a:ext cx="5292080" cy="4497388"/>
          </a:xfrm>
        </p:spPr>
        <p:txBody>
          <a:bodyPr/>
          <a:lstStyle/>
          <a:p>
            <a:pPr>
              <a:buNone/>
            </a:pPr>
            <a:r>
              <a:rPr lang="en-US" sz="2400" dirty="0" smtClean="0"/>
              <a:t>The session layer takes care </a:t>
            </a:r>
            <a:br>
              <a:rPr lang="en-US" sz="2400" dirty="0" smtClean="0"/>
            </a:br>
            <a:r>
              <a:rPr lang="en-US" sz="2400" dirty="0" smtClean="0"/>
              <a:t>of a dialogue between two applications:</a:t>
            </a:r>
          </a:p>
          <a:p>
            <a:r>
              <a:rPr lang="en-US" sz="2400" dirty="0" smtClean="0"/>
              <a:t>Opening and closing sessions between applications</a:t>
            </a:r>
          </a:p>
          <a:p>
            <a:r>
              <a:rPr lang="en-US" sz="2400" dirty="0" smtClean="0"/>
              <a:t>Session management</a:t>
            </a:r>
          </a:p>
          <a:p>
            <a:r>
              <a:rPr lang="en-US" sz="2400" dirty="0" smtClean="0"/>
              <a:t>Three types of dialogue</a:t>
            </a:r>
          </a:p>
          <a:p>
            <a:pPr lvl="1">
              <a:buClr>
                <a:srgbClr val="66CCFF"/>
              </a:buClr>
              <a:buSzPct val="60000"/>
            </a:pPr>
            <a:r>
              <a:rPr lang="en-US" sz="2000" dirty="0" smtClean="0"/>
              <a:t>Two-way duplex </a:t>
            </a:r>
          </a:p>
          <a:p>
            <a:pPr lvl="1">
              <a:buClr>
                <a:srgbClr val="66CCFF"/>
              </a:buClr>
              <a:buSzPct val="60000"/>
            </a:pPr>
            <a:r>
              <a:rPr lang="en-US" sz="2000" dirty="0" smtClean="0"/>
              <a:t>Two-way half-duplex</a:t>
            </a:r>
          </a:p>
          <a:p>
            <a:pPr lvl="1">
              <a:buClr>
                <a:srgbClr val="66CCFF"/>
              </a:buClr>
              <a:buSzPct val="60000"/>
            </a:pPr>
            <a:r>
              <a:rPr lang="en-US" sz="2000" dirty="0" smtClean="0"/>
              <a:t>Simplex</a:t>
            </a:r>
          </a:p>
        </p:txBody>
      </p:sp>
      <p:sp>
        <p:nvSpPr>
          <p:cNvPr id="34" name="Prostokąt zaokrąglony 33"/>
          <p:cNvSpPr/>
          <p:nvPr/>
        </p:nvSpPr>
        <p:spPr>
          <a:xfrm>
            <a:off x="611560" y="1628800"/>
            <a:ext cx="3096344" cy="57606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Application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5" name="Prostokąt zaokrąglony 34"/>
          <p:cNvSpPr/>
          <p:nvPr/>
        </p:nvSpPr>
        <p:spPr>
          <a:xfrm>
            <a:off x="611560" y="2348880"/>
            <a:ext cx="3096344" cy="57606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Presentation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6" name="Prostokąt zaokrąglony 35"/>
          <p:cNvSpPr/>
          <p:nvPr/>
        </p:nvSpPr>
        <p:spPr>
          <a:xfrm>
            <a:off x="611560" y="3068960"/>
            <a:ext cx="3096344" cy="576064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Session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7" name="Prostokąt zaokrąglony 36"/>
          <p:cNvSpPr/>
          <p:nvPr/>
        </p:nvSpPr>
        <p:spPr>
          <a:xfrm>
            <a:off x="611560" y="3789040"/>
            <a:ext cx="3096344" cy="57606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Transport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8" name="Prostokąt zaokrąglony 37"/>
          <p:cNvSpPr/>
          <p:nvPr/>
        </p:nvSpPr>
        <p:spPr>
          <a:xfrm>
            <a:off x="611560" y="4509120"/>
            <a:ext cx="3096344" cy="57606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Network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9" name="Prostokąt zaokrąglony 38"/>
          <p:cNvSpPr/>
          <p:nvPr/>
        </p:nvSpPr>
        <p:spPr>
          <a:xfrm>
            <a:off x="611560" y="5229200"/>
            <a:ext cx="3096344" cy="57606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Data link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0" name="Prostokąt zaokrąglony 39"/>
          <p:cNvSpPr/>
          <p:nvPr/>
        </p:nvSpPr>
        <p:spPr>
          <a:xfrm>
            <a:off x="611560" y="5949280"/>
            <a:ext cx="3096344" cy="57606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>
                    <a:lumMod val="50000"/>
                    <a:lumOff val="50000"/>
                  </a:schemeClr>
                </a:solidFill>
              </a:rPr>
              <a:t>Physical</a:t>
            </a:r>
            <a:endParaRPr lang="en-US" b="1" dirty="0">
              <a:solidFill>
                <a:schemeClr val="bg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1" name="pole tekstowe 40"/>
          <p:cNvSpPr txBox="1"/>
          <p:nvPr/>
        </p:nvSpPr>
        <p:spPr>
          <a:xfrm>
            <a:off x="107504" y="2348880"/>
            <a:ext cx="484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rPr>
              <a:t>6.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42" name="pole tekstowe 41"/>
          <p:cNvSpPr txBox="1"/>
          <p:nvPr/>
        </p:nvSpPr>
        <p:spPr>
          <a:xfrm>
            <a:off x="107504" y="1628800"/>
            <a:ext cx="484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rPr>
              <a:t>7.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43" name="pole tekstowe 42"/>
          <p:cNvSpPr txBox="1"/>
          <p:nvPr/>
        </p:nvSpPr>
        <p:spPr>
          <a:xfrm>
            <a:off x="107504" y="3068960"/>
            <a:ext cx="484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n-lt"/>
              </a:rPr>
              <a:t>5.</a:t>
            </a:r>
            <a:endParaRPr lang="en-US" b="1" dirty="0">
              <a:latin typeface="+mn-lt"/>
            </a:endParaRPr>
          </a:p>
        </p:txBody>
      </p:sp>
      <p:sp>
        <p:nvSpPr>
          <p:cNvPr id="44" name="pole tekstowe 43"/>
          <p:cNvSpPr txBox="1"/>
          <p:nvPr/>
        </p:nvSpPr>
        <p:spPr>
          <a:xfrm>
            <a:off x="107504" y="3789040"/>
            <a:ext cx="484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rPr>
              <a:t>4.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45" name="pole tekstowe 44"/>
          <p:cNvSpPr txBox="1"/>
          <p:nvPr/>
        </p:nvSpPr>
        <p:spPr>
          <a:xfrm>
            <a:off x="107504" y="4509120"/>
            <a:ext cx="484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rPr>
              <a:t>3.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46" name="pole tekstowe 45"/>
          <p:cNvSpPr txBox="1"/>
          <p:nvPr/>
        </p:nvSpPr>
        <p:spPr>
          <a:xfrm>
            <a:off x="107504" y="5229200"/>
            <a:ext cx="484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rPr>
              <a:t>2.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47" name="pole tekstowe 46"/>
          <p:cNvSpPr txBox="1"/>
          <p:nvPr/>
        </p:nvSpPr>
        <p:spPr>
          <a:xfrm>
            <a:off x="107504" y="5949280"/>
            <a:ext cx="484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1.</a:t>
            </a:r>
            <a:endParaRPr lang="en-US" b="1" dirty="0">
              <a:solidFill>
                <a:schemeClr val="bg2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19" name="Tytuł 1"/>
          <p:cNvSpPr>
            <a:spLocks noGrp="1"/>
          </p:cNvSpPr>
          <p:nvPr>
            <p:ph type="title"/>
          </p:nvPr>
        </p:nvSpPr>
        <p:spPr>
          <a:xfrm>
            <a:off x="1547813" y="476250"/>
            <a:ext cx="7138987" cy="941388"/>
          </a:xfrm>
        </p:spPr>
        <p:txBody>
          <a:bodyPr/>
          <a:lstStyle/>
          <a:p>
            <a:r>
              <a:rPr lang="en-US" dirty="0" smtClean="0"/>
              <a:t>The OSI Seven-Layer Model: Layer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570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851920" y="1628775"/>
            <a:ext cx="5292080" cy="4497388"/>
          </a:xfrm>
        </p:spPr>
        <p:txBody>
          <a:bodyPr/>
          <a:lstStyle/>
          <a:p>
            <a:r>
              <a:rPr lang="en-US" sz="2800" dirty="0" smtClean="0"/>
              <a:t>Representation of data:</a:t>
            </a:r>
          </a:p>
          <a:p>
            <a:pPr lvl="1"/>
            <a:r>
              <a:rPr lang="en-US" sz="2400" dirty="0" smtClean="0"/>
              <a:t>Character code conversion</a:t>
            </a:r>
          </a:p>
          <a:p>
            <a:pPr lvl="1"/>
            <a:r>
              <a:rPr lang="en-US" sz="2400" dirty="0" smtClean="0"/>
              <a:t>Data ciphering </a:t>
            </a:r>
            <a:br>
              <a:rPr lang="en-US" sz="2400" dirty="0" smtClean="0"/>
            </a:br>
            <a:r>
              <a:rPr lang="en-US" sz="2400" dirty="0" smtClean="0"/>
              <a:t>and deciphering</a:t>
            </a:r>
          </a:p>
          <a:p>
            <a:pPr lvl="1"/>
            <a:r>
              <a:rPr lang="en-US" sz="2400" dirty="0" smtClean="0"/>
              <a:t>Data compression </a:t>
            </a:r>
            <a:br>
              <a:rPr lang="en-US" sz="2400" dirty="0" smtClean="0"/>
            </a:br>
            <a:r>
              <a:rPr lang="en-US" sz="2400" dirty="0" smtClean="0"/>
              <a:t>and decompression</a:t>
            </a:r>
          </a:p>
          <a:p>
            <a:endParaRPr lang="en-US" b="1" dirty="0" smtClean="0">
              <a:solidFill>
                <a:srgbClr val="FF0000"/>
              </a:solidFill>
            </a:endParaRPr>
          </a:p>
        </p:txBody>
      </p:sp>
      <p:sp>
        <p:nvSpPr>
          <p:cNvPr id="20" name="Prostokąt zaokrąglony 19"/>
          <p:cNvSpPr/>
          <p:nvPr/>
        </p:nvSpPr>
        <p:spPr>
          <a:xfrm>
            <a:off x="611560" y="1628800"/>
            <a:ext cx="3096344" cy="57606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Application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1" name="Prostokąt zaokrąglony 20"/>
          <p:cNvSpPr/>
          <p:nvPr/>
        </p:nvSpPr>
        <p:spPr>
          <a:xfrm>
            <a:off x="611560" y="2348880"/>
            <a:ext cx="3096344" cy="576064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Presentation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2" name="Prostokąt zaokrąglony 21"/>
          <p:cNvSpPr/>
          <p:nvPr/>
        </p:nvSpPr>
        <p:spPr>
          <a:xfrm>
            <a:off x="611560" y="3068960"/>
            <a:ext cx="3096344" cy="57606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Session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3" name="Prostokąt zaokrąglony 22"/>
          <p:cNvSpPr/>
          <p:nvPr/>
        </p:nvSpPr>
        <p:spPr>
          <a:xfrm>
            <a:off x="611560" y="3789040"/>
            <a:ext cx="3096344" cy="57606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Transport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4" name="Prostokąt zaokrąglony 23"/>
          <p:cNvSpPr/>
          <p:nvPr/>
        </p:nvSpPr>
        <p:spPr>
          <a:xfrm>
            <a:off x="611560" y="4509120"/>
            <a:ext cx="3096344" cy="57606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Network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5" name="Prostokąt zaokrąglony 24"/>
          <p:cNvSpPr/>
          <p:nvPr/>
        </p:nvSpPr>
        <p:spPr>
          <a:xfrm>
            <a:off x="611560" y="5229200"/>
            <a:ext cx="3096344" cy="57606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Data link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6" name="Prostokąt zaokrąglony 25"/>
          <p:cNvSpPr/>
          <p:nvPr/>
        </p:nvSpPr>
        <p:spPr>
          <a:xfrm>
            <a:off x="611560" y="5949280"/>
            <a:ext cx="3096344" cy="57606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>
                    <a:lumMod val="50000"/>
                    <a:lumOff val="50000"/>
                  </a:schemeClr>
                </a:solidFill>
              </a:rPr>
              <a:t>Physical</a:t>
            </a:r>
            <a:endParaRPr lang="en-US" b="1" dirty="0">
              <a:solidFill>
                <a:schemeClr val="bg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pole tekstowe 26"/>
          <p:cNvSpPr txBox="1"/>
          <p:nvPr/>
        </p:nvSpPr>
        <p:spPr>
          <a:xfrm>
            <a:off x="107504" y="2348880"/>
            <a:ext cx="484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n-lt"/>
              </a:rPr>
              <a:t>6.</a:t>
            </a:r>
            <a:endParaRPr lang="en-US" b="1" dirty="0">
              <a:latin typeface="+mn-lt"/>
            </a:endParaRPr>
          </a:p>
        </p:txBody>
      </p:sp>
      <p:sp>
        <p:nvSpPr>
          <p:cNvPr id="28" name="pole tekstowe 27"/>
          <p:cNvSpPr txBox="1"/>
          <p:nvPr/>
        </p:nvSpPr>
        <p:spPr>
          <a:xfrm>
            <a:off x="107504" y="1628800"/>
            <a:ext cx="484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rPr>
              <a:t>7.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29" name="pole tekstowe 28"/>
          <p:cNvSpPr txBox="1"/>
          <p:nvPr/>
        </p:nvSpPr>
        <p:spPr>
          <a:xfrm>
            <a:off x="107504" y="3068960"/>
            <a:ext cx="484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rPr>
              <a:t>5.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30" name="pole tekstowe 29"/>
          <p:cNvSpPr txBox="1"/>
          <p:nvPr/>
        </p:nvSpPr>
        <p:spPr>
          <a:xfrm>
            <a:off x="107504" y="3789040"/>
            <a:ext cx="484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rPr>
              <a:t>4.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31" name="pole tekstowe 30"/>
          <p:cNvSpPr txBox="1"/>
          <p:nvPr/>
        </p:nvSpPr>
        <p:spPr>
          <a:xfrm>
            <a:off x="107504" y="4509120"/>
            <a:ext cx="484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rPr>
              <a:t>3.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32" name="pole tekstowe 31"/>
          <p:cNvSpPr txBox="1"/>
          <p:nvPr/>
        </p:nvSpPr>
        <p:spPr>
          <a:xfrm>
            <a:off x="107504" y="5229200"/>
            <a:ext cx="484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rPr>
              <a:t>2.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33" name="pole tekstowe 32"/>
          <p:cNvSpPr txBox="1"/>
          <p:nvPr/>
        </p:nvSpPr>
        <p:spPr>
          <a:xfrm>
            <a:off x="107504" y="5949280"/>
            <a:ext cx="484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1.</a:t>
            </a:r>
            <a:endParaRPr lang="en-US" b="1" dirty="0">
              <a:solidFill>
                <a:schemeClr val="bg2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19" name="Tytuł 1"/>
          <p:cNvSpPr>
            <a:spLocks noGrp="1"/>
          </p:cNvSpPr>
          <p:nvPr>
            <p:ph type="title"/>
          </p:nvPr>
        </p:nvSpPr>
        <p:spPr>
          <a:xfrm>
            <a:off x="1547813" y="476250"/>
            <a:ext cx="7138987" cy="941388"/>
          </a:xfrm>
        </p:spPr>
        <p:txBody>
          <a:bodyPr/>
          <a:lstStyle/>
          <a:p>
            <a:r>
              <a:rPr lang="en-US" dirty="0" smtClean="0"/>
              <a:t>The OSI Seven-Layer Model: Layer 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096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OSI Seven-Layer Model: Layer 7</a:t>
            </a:r>
            <a:endParaRPr lang="en-US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851920" y="1628775"/>
            <a:ext cx="5112568" cy="4497388"/>
          </a:xfrm>
        </p:spPr>
        <p:txBody>
          <a:bodyPr/>
          <a:lstStyle/>
          <a:p>
            <a:r>
              <a:rPr lang="en-US" sz="2800" dirty="0" smtClean="0"/>
              <a:t>Provision the user interface for the network</a:t>
            </a:r>
          </a:p>
          <a:p>
            <a:r>
              <a:rPr lang="en-US" sz="2800" dirty="0" smtClean="0"/>
              <a:t>Examples</a:t>
            </a:r>
          </a:p>
          <a:p>
            <a:pPr lvl="1">
              <a:buSzPct val="100000"/>
            </a:pPr>
            <a:r>
              <a:rPr lang="en-US" sz="2400" dirty="0" smtClean="0"/>
              <a:t>File transfer</a:t>
            </a:r>
          </a:p>
          <a:p>
            <a:pPr lvl="1">
              <a:buSzPct val="100000"/>
            </a:pPr>
            <a:r>
              <a:rPr lang="en-US" sz="2400" dirty="0" smtClean="0"/>
              <a:t>Data base access</a:t>
            </a:r>
          </a:p>
          <a:p>
            <a:pPr lvl="1">
              <a:buSzPct val="100000"/>
            </a:pPr>
            <a:r>
              <a:rPr lang="en-US" sz="2400" dirty="0" smtClean="0"/>
              <a:t>Virtual terminal</a:t>
            </a:r>
            <a:endParaRPr lang="en-US" sz="2400" dirty="0"/>
          </a:p>
        </p:txBody>
      </p:sp>
      <p:sp>
        <p:nvSpPr>
          <p:cNvPr id="20" name="Prostokąt zaokrąglony 19"/>
          <p:cNvSpPr/>
          <p:nvPr/>
        </p:nvSpPr>
        <p:spPr>
          <a:xfrm>
            <a:off x="611560" y="1628800"/>
            <a:ext cx="2991313" cy="576064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Application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1" name="Prostokąt zaokrąglony 20"/>
          <p:cNvSpPr/>
          <p:nvPr/>
        </p:nvSpPr>
        <p:spPr>
          <a:xfrm>
            <a:off x="611560" y="2348880"/>
            <a:ext cx="2991313" cy="57606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Presentation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2" name="Prostokąt zaokrąglony 21"/>
          <p:cNvSpPr/>
          <p:nvPr/>
        </p:nvSpPr>
        <p:spPr>
          <a:xfrm>
            <a:off x="611560" y="3068960"/>
            <a:ext cx="2991313" cy="57606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Session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3" name="Prostokąt zaokrąglony 22"/>
          <p:cNvSpPr/>
          <p:nvPr/>
        </p:nvSpPr>
        <p:spPr>
          <a:xfrm>
            <a:off x="611560" y="3789040"/>
            <a:ext cx="2991313" cy="57606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Transport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4" name="Prostokąt zaokrąglony 23"/>
          <p:cNvSpPr/>
          <p:nvPr/>
        </p:nvSpPr>
        <p:spPr>
          <a:xfrm>
            <a:off x="611560" y="4509120"/>
            <a:ext cx="2991313" cy="57606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Network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5" name="Prostokąt zaokrąglony 24"/>
          <p:cNvSpPr/>
          <p:nvPr/>
        </p:nvSpPr>
        <p:spPr>
          <a:xfrm>
            <a:off x="611560" y="5229200"/>
            <a:ext cx="2991313" cy="57606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Data link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6" name="Prostokąt zaokrąglony 25"/>
          <p:cNvSpPr/>
          <p:nvPr/>
        </p:nvSpPr>
        <p:spPr>
          <a:xfrm>
            <a:off x="611560" y="5949280"/>
            <a:ext cx="2991313" cy="57606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>
                    <a:lumMod val="50000"/>
                    <a:lumOff val="50000"/>
                  </a:schemeClr>
                </a:solidFill>
              </a:rPr>
              <a:t>Physical</a:t>
            </a:r>
            <a:endParaRPr lang="en-US" b="1" dirty="0">
              <a:solidFill>
                <a:schemeClr val="bg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pole tekstowe 26"/>
          <p:cNvSpPr txBox="1"/>
          <p:nvPr/>
        </p:nvSpPr>
        <p:spPr>
          <a:xfrm>
            <a:off x="107504" y="2348880"/>
            <a:ext cx="467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rPr>
              <a:t>6.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28" name="pole tekstowe 27"/>
          <p:cNvSpPr txBox="1"/>
          <p:nvPr/>
        </p:nvSpPr>
        <p:spPr>
          <a:xfrm>
            <a:off x="107504" y="1628800"/>
            <a:ext cx="467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n-lt"/>
              </a:rPr>
              <a:t>7.</a:t>
            </a:r>
            <a:endParaRPr lang="en-US" b="1" dirty="0">
              <a:latin typeface="+mn-lt"/>
            </a:endParaRPr>
          </a:p>
        </p:txBody>
      </p:sp>
      <p:sp>
        <p:nvSpPr>
          <p:cNvPr id="29" name="pole tekstowe 28"/>
          <p:cNvSpPr txBox="1"/>
          <p:nvPr/>
        </p:nvSpPr>
        <p:spPr>
          <a:xfrm>
            <a:off x="107504" y="3068960"/>
            <a:ext cx="467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rPr>
              <a:t>5.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30" name="pole tekstowe 29"/>
          <p:cNvSpPr txBox="1"/>
          <p:nvPr/>
        </p:nvSpPr>
        <p:spPr>
          <a:xfrm>
            <a:off x="107504" y="3789040"/>
            <a:ext cx="467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rPr>
              <a:t>4.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31" name="pole tekstowe 30"/>
          <p:cNvSpPr txBox="1"/>
          <p:nvPr/>
        </p:nvSpPr>
        <p:spPr>
          <a:xfrm>
            <a:off x="107504" y="4509120"/>
            <a:ext cx="467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rPr>
              <a:t>3.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32" name="pole tekstowe 31"/>
          <p:cNvSpPr txBox="1"/>
          <p:nvPr/>
        </p:nvSpPr>
        <p:spPr>
          <a:xfrm>
            <a:off x="107504" y="5229200"/>
            <a:ext cx="467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rPr>
              <a:t>2.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33" name="pole tekstowe 32"/>
          <p:cNvSpPr txBox="1"/>
          <p:nvPr/>
        </p:nvSpPr>
        <p:spPr>
          <a:xfrm>
            <a:off x="107504" y="5949280"/>
            <a:ext cx="467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1.</a:t>
            </a:r>
            <a:endParaRPr lang="en-US" b="1" dirty="0">
              <a:solidFill>
                <a:schemeClr val="bg2">
                  <a:lumMod val="50000"/>
                  <a:lumOff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20090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Lecture Topics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33400" indent="-533400">
              <a:spcBef>
                <a:spcPts val="0"/>
              </a:spcBef>
              <a:spcAft>
                <a:spcPts val="1200"/>
              </a:spcAft>
              <a:buSzTx/>
              <a:buFont typeface="Wingdings" pitchFamily="2" charset="2"/>
              <a:buAutoNum type="arabicPeriod"/>
            </a:pPr>
            <a:r>
              <a:rPr lang="en-US" dirty="0">
                <a:cs typeface="Times New Roman" pitchFamily="18" charset="0"/>
              </a:rPr>
              <a:t>Scope of telecommunications</a:t>
            </a:r>
            <a:endParaRPr lang="pl-PL" dirty="0"/>
          </a:p>
          <a:p>
            <a:pPr marL="533400" indent="-533400">
              <a:spcBef>
                <a:spcPts val="0"/>
              </a:spcBef>
              <a:spcAft>
                <a:spcPts val="1200"/>
              </a:spcAft>
              <a:buSzTx/>
              <a:buFont typeface="Wingdings" pitchFamily="2" charset="2"/>
              <a:buAutoNum type="arabicPeriod"/>
            </a:pPr>
            <a:r>
              <a:rPr lang="en-US" dirty="0">
                <a:cs typeface="Times New Roman" pitchFamily="18" charset="0"/>
              </a:rPr>
              <a:t>Essential notions, units, and limits</a:t>
            </a:r>
            <a:endParaRPr lang="pl-PL" dirty="0"/>
          </a:p>
          <a:p>
            <a:pPr marL="533400" indent="-533400">
              <a:spcBef>
                <a:spcPts val="0"/>
              </a:spcBef>
              <a:spcAft>
                <a:spcPts val="1200"/>
              </a:spcAft>
              <a:buSzTx/>
              <a:buFont typeface="Wingdings" pitchFamily="2" charset="2"/>
              <a:buAutoNum type="arabicPeriod"/>
            </a:pPr>
            <a:r>
              <a:rPr lang="en-US" dirty="0">
                <a:cs typeface="Times New Roman" pitchFamily="18" charset="0"/>
              </a:rPr>
              <a:t>Services and terminals</a:t>
            </a:r>
            <a:endParaRPr lang="pl-PL" dirty="0"/>
          </a:p>
          <a:p>
            <a:pPr marL="533400" indent="-533400">
              <a:spcBef>
                <a:spcPts val="0"/>
              </a:spcBef>
              <a:spcAft>
                <a:spcPts val="1200"/>
              </a:spcAft>
              <a:buSzTx/>
              <a:buFont typeface="Wingdings" pitchFamily="2" charset="2"/>
              <a:buAutoNum type="arabicPeriod"/>
            </a:pPr>
            <a:r>
              <a:rPr lang="en-US" dirty="0">
                <a:cs typeface="Times New Roman" pitchFamily="18" charset="0"/>
              </a:rPr>
              <a:t>Transmission media</a:t>
            </a:r>
            <a:endParaRPr lang="pl-PL" dirty="0"/>
          </a:p>
          <a:p>
            <a:pPr marL="533400" indent="-533400">
              <a:spcBef>
                <a:spcPts val="0"/>
              </a:spcBef>
              <a:spcAft>
                <a:spcPts val="1200"/>
              </a:spcAft>
              <a:buSzTx/>
              <a:buFont typeface="Wingdings" pitchFamily="2" charset="2"/>
              <a:buAutoNum type="arabicPeriod"/>
            </a:pPr>
            <a:r>
              <a:rPr lang="en-US" dirty="0">
                <a:cs typeface="Times New Roman" pitchFamily="18" charset="0"/>
              </a:rPr>
              <a:t>Signal transmission</a:t>
            </a:r>
            <a:endParaRPr lang="pl-PL" dirty="0"/>
          </a:p>
          <a:p>
            <a:pPr marL="533400" indent="-533400">
              <a:spcBef>
                <a:spcPts val="0"/>
              </a:spcBef>
              <a:spcAft>
                <a:spcPts val="1200"/>
              </a:spcAft>
              <a:buSzTx/>
              <a:buFont typeface="Wingdings" pitchFamily="2" charset="2"/>
              <a:buAutoNum type="arabicPeriod"/>
            </a:pPr>
            <a:r>
              <a:rPr lang="en-US" dirty="0">
                <a:cs typeface="Times New Roman" pitchFamily="18" charset="0"/>
              </a:rPr>
              <a:t>Signal </a:t>
            </a:r>
            <a:r>
              <a:rPr lang="en-US" dirty="0" smtClean="0">
                <a:cs typeface="Times New Roman" pitchFamily="18" charset="0"/>
              </a:rPr>
              <a:t>coding</a:t>
            </a:r>
            <a:endParaRPr lang="pl-PL" dirty="0" smtClean="0">
              <a:cs typeface="Times New Roman" pitchFamily="18" charset="0"/>
            </a:endParaRPr>
          </a:p>
          <a:p>
            <a:pPr marL="533400" indent="-533400">
              <a:spcBef>
                <a:spcPts val="0"/>
              </a:spcBef>
              <a:spcAft>
                <a:spcPts val="1200"/>
              </a:spcAft>
              <a:buFont typeface="Wingdings" pitchFamily="2" charset="2"/>
              <a:buAutoNum type="arabicPeriod"/>
            </a:pPr>
            <a:r>
              <a:rPr lang="en-US" dirty="0">
                <a:cs typeface="Times New Roman" pitchFamily="18" charset="0"/>
              </a:rPr>
              <a:t>Key networking </a:t>
            </a:r>
            <a:r>
              <a:rPr lang="en-US" dirty="0" smtClean="0">
                <a:cs typeface="Times New Roman" pitchFamily="18" charset="0"/>
              </a:rPr>
              <a:t>issues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102871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The </a:t>
            </a:r>
            <a:r>
              <a:rPr lang="pl-PL" sz="2400" dirty="0"/>
              <a:t>OSI</a:t>
            </a:r>
            <a:r>
              <a:rPr lang="en-US" sz="2400" dirty="0"/>
              <a:t> </a:t>
            </a:r>
            <a:r>
              <a:rPr lang="en-US" sz="2400" dirty="0" smtClean="0"/>
              <a:t>Seven-Layer Model</a:t>
            </a:r>
            <a:endParaRPr lang="pl-PL" sz="2400" dirty="0"/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1403648" y="5805264"/>
            <a:ext cx="6552728" cy="584200"/>
          </a:xfrm>
          <a:prstGeom prst="rect">
            <a:avLst/>
          </a:prstGeom>
          <a:solidFill>
            <a:srgbClr val="99CCFF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+mn-lt"/>
            </a:endParaRPr>
          </a:p>
        </p:txBody>
      </p:sp>
      <p:sp>
        <p:nvSpPr>
          <p:cNvPr id="35887" name="Rectangle 47"/>
          <p:cNvSpPr>
            <a:spLocks noChangeArrowheads="1"/>
          </p:cNvSpPr>
          <p:nvPr/>
        </p:nvSpPr>
        <p:spPr bwMode="auto">
          <a:xfrm>
            <a:off x="3678238" y="5916389"/>
            <a:ext cx="2117725" cy="3635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sz="1800" dirty="0" smtClean="0">
                <a:latin typeface="+mn-lt"/>
              </a:rPr>
              <a:t>Physical medium</a:t>
            </a:r>
            <a:endParaRPr lang="en-US" sz="1800" dirty="0">
              <a:latin typeface="+mn-lt"/>
            </a:endParaRPr>
          </a:p>
        </p:txBody>
      </p:sp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539552" y="1551880"/>
            <a:ext cx="1803400" cy="584200"/>
          </a:xfrm>
          <a:prstGeom prst="rect">
            <a:avLst/>
          </a:prstGeom>
          <a:solidFill>
            <a:srgbClr val="FFFFCC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+mn-lt"/>
            </a:endParaRPr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706240" y="1655068"/>
            <a:ext cx="1471612" cy="3635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sz="1800" dirty="0" smtClean="0">
                <a:latin typeface="+mn-lt"/>
              </a:rPr>
              <a:t>Application</a:t>
            </a:r>
            <a:endParaRPr lang="en-US" sz="1800" dirty="0">
              <a:latin typeface="+mn-lt"/>
            </a:endParaRPr>
          </a:p>
        </p:txBody>
      </p:sp>
      <p:sp>
        <p:nvSpPr>
          <p:cNvPr id="35867" name="Rectangle 27"/>
          <p:cNvSpPr>
            <a:spLocks noChangeArrowheads="1"/>
          </p:cNvSpPr>
          <p:nvPr/>
        </p:nvSpPr>
        <p:spPr bwMode="auto">
          <a:xfrm>
            <a:off x="7020272" y="1551880"/>
            <a:ext cx="1803400" cy="584200"/>
          </a:xfrm>
          <a:prstGeom prst="rect">
            <a:avLst/>
          </a:prstGeom>
          <a:solidFill>
            <a:srgbClr val="FFFFCC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+mn-lt"/>
            </a:endParaRPr>
          </a:p>
        </p:txBody>
      </p:sp>
      <p:sp>
        <p:nvSpPr>
          <p:cNvPr id="35868" name="Rectangle 28"/>
          <p:cNvSpPr>
            <a:spLocks noChangeArrowheads="1"/>
          </p:cNvSpPr>
          <p:nvPr/>
        </p:nvSpPr>
        <p:spPr bwMode="auto">
          <a:xfrm>
            <a:off x="7186960" y="1655068"/>
            <a:ext cx="1471612" cy="3635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sz="1800" dirty="0" smtClean="0">
                <a:latin typeface="+mn-lt"/>
              </a:rPr>
              <a:t>Application</a:t>
            </a:r>
            <a:endParaRPr lang="en-US" sz="1800" dirty="0">
              <a:latin typeface="+mn-lt"/>
            </a:endParaRPr>
          </a:p>
        </p:txBody>
      </p:sp>
      <p:sp>
        <p:nvSpPr>
          <p:cNvPr id="35896" name="Rectangle 56"/>
          <p:cNvSpPr>
            <a:spLocks noChangeArrowheads="1"/>
          </p:cNvSpPr>
          <p:nvPr/>
        </p:nvSpPr>
        <p:spPr bwMode="auto">
          <a:xfrm>
            <a:off x="125215" y="1594743"/>
            <a:ext cx="378310" cy="459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400" dirty="0" smtClean="0">
                <a:latin typeface="+mn-lt"/>
              </a:rPr>
              <a:t>7</a:t>
            </a:r>
            <a:endParaRPr lang="en-US" sz="2400" dirty="0">
              <a:latin typeface="+mn-lt"/>
            </a:endParaRPr>
          </a:p>
        </p:txBody>
      </p:sp>
      <p:sp>
        <p:nvSpPr>
          <p:cNvPr id="35849" name="Rectangle 9"/>
          <p:cNvSpPr>
            <a:spLocks noChangeArrowheads="1"/>
          </p:cNvSpPr>
          <p:nvPr/>
        </p:nvSpPr>
        <p:spPr bwMode="auto">
          <a:xfrm>
            <a:off x="539552" y="2161480"/>
            <a:ext cx="1803400" cy="584200"/>
          </a:xfrm>
          <a:prstGeom prst="rect">
            <a:avLst/>
          </a:prstGeom>
          <a:solidFill>
            <a:srgbClr val="FFFFCC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+mn-lt"/>
            </a:endParaRPr>
          </a:p>
        </p:txBody>
      </p:sp>
      <p:sp>
        <p:nvSpPr>
          <p:cNvPr id="35850" name="Rectangle 10"/>
          <p:cNvSpPr>
            <a:spLocks noChangeArrowheads="1"/>
          </p:cNvSpPr>
          <p:nvPr/>
        </p:nvSpPr>
        <p:spPr bwMode="auto">
          <a:xfrm>
            <a:off x="617340" y="2264668"/>
            <a:ext cx="1649412" cy="3635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sz="1800" dirty="0" smtClean="0">
                <a:latin typeface="+mn-lt"/>
              </a:rPr>
              <a:t>Presentation</a:t>
            </a:r>
            <a:endParaRPr lang="en-US" sz="1800" dirty="0">
              <a:latin typeface="+mn-lt"/>
            </a:endParaRPr>
          </a:p>
        </p:txBody>
      </p:sp>
      <p:sp>
        <p:nvSpPr>
          <p:cNvPr id="35870" name="Rectangle 30"/>
          <p:cNvSpPr>
            <a:spLocks noChangeArrowheads="1"/>
          </p:cNvSpPr>
          <p:nvPr/>
        </p:nvSpPr>
        <p:spPr bwMode="auto">
          <a:xfrm>
            <a:off x="7020272" y="2161480"/>
            <a:ext cx="1803400" cy="584200"/>
          </a:xfrm>
          <a:prstGeom prst="rect">
            <a:avLst/>
          </a:prstGeom>
          <a:solidFill>
            <a:srgbClr val="FFFFCC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+mn-lt"/>
            </a:endParaRPr>
          </a:p>
        </p:txBody>
      </p:sp>
      <p:sp>
        <p:nvSpPr>
          <p:cNvPr id="35871" name="Rectangle 31"/>
          <p:cNvSpPr>
            <a:spLocks noChangeArrowheads="1"/>
          </p:cNvSpPr>
          <p:nvPr/>
        </p:nvSpPr>
        <p:spPr bwMode="auto">
          <a:xfrm>
            <a:off x="7098060" y="2264668"/>
            <a:ext cx="1649412" cy="3635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sz="1800" dirty="0" smtClean="0">
                <a:latin typeface="+mn-lt"/>
              </a:rPr>
              <a:t>Presentation</a:t>
            </a:r>
            <a:endParaRPr lang="en-US" sz="1800" dirty="0">
              <a:latin typeface="+mn-lt"/>
            </a:endParaRPr>
          </a:p>
        </p:txBody>
      </p:sp>
      <p:sp>
        <p:nvSpPr>
          <p:cNvPr id="35897" name="Rectangle 57"/>
          <p:cNvSpPr>
            <a:spLocks noChangeArrowheads="1"/>
          </p:cNvSpPr>
          <p:nvPr/>
        </p:nvSpPr>
        <p:spPr bwMode="auto">
          <a:xfrm>
            <a:off x="125215" y="2204343"/>
            <a:ext cx="378310" cy="459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400" dirty="0" smtClean="0">
                <a:latin typeface="+mn-lt"/>
              </a:rPr>
              <a:t>6</a:t>
            </a:r>
            <a:endParaRPr lang="en-US" sz="2400" dirty="0">
              <a:latin typeface="+mn-lt"/>
            </a:endParaRPr>
          </a:p>
        </p:txBody>
      </p:sp>
      <p:sp>
        <p:nvSpPr>
          <p:cNvPr id="35852" name="Rectangle 12"/>
          <p:cNvSpPr>
            <a:spLocks noChangeArrowheads="1"/>
          </p:cNvSpPr>
          <p:nvPr/>
        </p:nvSpPr>
        <p:spPr bwMode="auto">
          <a:xfrm>
            <a:off x="539552" y="2771080"/>
            <a:ext cx="1803400" cy="584200"/>
          </a:xfrm>
          <a:prstGeom prst="rect">
            <a:avLst/>
          </a:prstGeom>
          <a:solidFill>
            <a:srgbClr val="FFFFCC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+mn-lt"/>
            </a:endParaRPr>
          </a:p>
        </p:txBody>
      </p:sp>
      <p:sp>
        <p:nvSpPr>
          <p:cNvPr id="35853" name="Rectangle 13"/>
          <p:cNvSpPr>
            <a:spLocks noChangeArrowheads="1"/>
          </p:cNvSpPr>
          <p:nvPr/>
        </p:nvSpPr>
        <p:spPr bwMode="auto">
          <a:xfrm>
            <a:off x="906658" y="2874268"/>
            <a:ext cx="1067601" cy="36676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sz="1800" dirty="0" smtClean="0">
                <a:latin typeface="+mn-lt"/>
              </a:rPr>
              <a:t>Session</a:t>
            </a:r>
            <a:endParaRPr lang="en-US" sz="1800" dirty="0">
              <a:latin typeface="+mn-lt"/>
            </a:endParaRPr>
          </a:p>
        </p:txBody>
      </p:sp>
      <p:sp>
        <p:nvSpPr>
          <p:cNvPr id="35873" name="Rectangle 33"/>
          <p:cNvSpPr>
            <a:spLocks noChangeArrowheads="1"/>
          </p:cNvSpPr>
          <p:nvPr/>
        </p:nvSpPr>
        <p:spPr bwMode="auto">
          <a:xfrm>
            <a:off x="7020272" y="2771080"/>
            <a:ext cx="1803400" cy="584200"/>
          </a:xfrm>
          <a:prstGeom prst="rect">
            <a:avLst/>
          </a:prstGeom>
          <a:solidFill>
            <a:srgbClr val="FFFFCC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+mn-lt"/>
            </a:endParaRPr>
          </a:p>
        </p:txBody>
      </p:sp>
      <p:sp>
        <p:nvSpPr>
          <p:cNvPr id="35874" name="Rectangle 34"/>
          <p:cNvSpPr>
            <a:spLocks noChangeArrowheads="1"/>
          </p:cNvSpPr>
          <p:nvPr/>
        </p:nvSpPr>
        <p:spPr bwMode="auto">
          <a:xfrm>
            <a:off x="7387378" y="2874268"/>
            <a:ext cx="1067601" cy="36676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sz="1800" dirty="0" smtClean="0">
                <a:latin typeface="+mn-lt"/>
              </a:rPr>
              <a:t>Session</a:t>
            </a:r>
            <a:endParaRPr lang="en-US" sz="1800" dirty="0">
              <a:latin typeface="+mn-lt"/>
            </a:endParaRPr>
          </a:p>
        </p:txBody>
      </p:sp>
      <p:sp>
        <p:nvSpPr>
          <p:cNvPr id="35898" name="Rectangle 58"/>
          <p:cNvSpPr>
            <a:spLocks noChangeArrowheads="1"/>
          </p:cNvSpPr>
          <p:nvPr/>
        </p:nvSpPr>
        <p:spPr bwMode="auto">
          <a:xfrm>
            <a:off x="125215" y="2813943"/>
            <a:ext cx="378310" cy="459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400" dirty="0" smtClean="0">
                <a:latin typeface="+mn-lt"/>
              </a:rPr>
              <a:t>5</a:t>
            </a:r>
            <a:endParaRPr lang="en-US" sz="2400" dirty="0">
              <a:latin typeface="+mn-lt"/>
            </a:endParaRPr>
          </a:p>
        </p:txBody>
      </p:sp>
      <p:sp>
        <p:nvSpPr>
          <p:cNvPr id="35855" name="Rectangle 15"/>
          <p:cNvSpPr>
            <a:spLocks noChangeArrowheads="1"/>
          </p:cNvSpPr>
          <p:nvPr/>
        </p:nvSpPr>
        <p:spPr bwMode="auto">
          <a:xfrm>
            <a:off x="539552" y="3380680"/>
            <a:ext cx="1803400" cy="584200"/>
          </a:xfrm>
          <a:prstGeom prst="rect">
            <a:avLst/>
          </a:prstGeom>
          <a:solidFill>
            <a:srgbClr val="FFFFCC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+mn-lt"/>
            </a:endParaRPr>
          </a:p>
        </p:txBody>
      </p:sp>
      <p:sp>
        <p:nvSpPr>
          <p:cNvPr id="35856" name="Rectangle 16"/>
          <p:cNvSpPr>
            <a:spLocks noChangeArrowheads="1"/>
          </p:cNvSpPr>
          <p:nvPr/>
        </p:nvSpPr>
        <p:spPr bwMode="auto">
          <a:xfrm>
            <a:off x="791965" y="3483868"/>
            <a:ext cx="1298575" cy="3635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sz="1800" dirty="0" smtClean="0">
                <a:latin typeface="+mn-lt"/>
              </a:rPr>
              <a:t>Transport</a:t>
            </a:r>
            <a:endParaRPr lang="en-US" sz="1800" dirty="0">
              <a:latin typeface="+mn-lt"/>
            </a:endParaRPr>
          </a:p>
        </p:txBody>
      </p:sp>
      <p:sp>
        <p:nvSpPr>
          <p:cNvPr id="35876" name="Rectangle 36"/>
          <p:cNvSpPr>
            <a:spLocks noChangeArrowheads="1"/>
          </p:cNvSpPr>
          <p:nvPr/>
        </p:nvSpPr>
        <p:spPr bwMode="auto">
          <a:xfrm>
            <a:off x="7020272" y="3380680"/>
            <a:ext cx="1803400" cy="584200"/>
          </a:xfrm>
          <a:prstGeom prst="rect">
            <a:avLst/>
          </a:prstGeom>
          <a:solidFill>
            <a:srgbClr val="FFFFCC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+mn-lt"/>
            </a:endParaRPr>
          </a:p>
        </p:txBody>
      </p:sp>
      <p:sp>
        <p:nvSpPr>
          <p:cNvPr id="35877" name="Rectangle 37"/>
          <p:cNvSpPr>
            <a:spLocks noChangeArrowheads="1"/>
          </p:cNvSpPr>
          <p:nvPr/>
        </p:nvSpPr>
        <p:spPr bwMode="auto">
          <a:xfrm>
            <a:off x="7272685" y="3483868"/>
            <a:ext cx="1298575" cy="3635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sz="1800" dirty="0" smtClean="0">
                <a:latin typeface="+mn-lt"/>
              </a:rPr>
              <a:t>Transport</a:t>
            </a:r>
            <a:endParaRPr lang="en-US" sz="1800" dirty="0">
              <a:latin typeface="+mn-lt"/>
            </a:endParaRPr>
          </a:p>
        </p:txBody>
      </p:sp>
      <p:sp>
        <p:nvSpPr>
          <p:cNvPr id="35899" name="Rectangle 59"/>
          <p:cNvSpPr>
            <a:spLocks noChangeArrowheads="1"/>
          </p:cNvSpPr>
          <p:nvPr/>
        </p:nvSpPr>
        <p:spPr bwMode="auto">
          <a:xfrm>
            <a:off x="125215" y="3423543"/>
            <a:ext cx="378310" cy="459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400" dirty="0" smtClean="0">
                <a:latin typeface="+mn-lt"/>
              </a:rPr>
              <a:t>4</a:t>
            </a:r>
            <a:endParaRPr lang="en-US" sz="2400" dirty="0">
              <a:latin typeface="+mn-lt"/>
            </a:endParaRPr>
          </a:p>
        </p:txBody>
      </p:sp>
      <p:sp>
        <p:nvSpPr>
          <p:cNvPr id="35858" name="Rectangle 18"/>
          <p:cNvSpPr>
            <a:spLocks noChangeArrowheads="1"/>
          </p:cNvSpPr>
          <p:nvPr/>
        </p:nvSpPr>
        <p:spPr bwMode="auto">
          <a:xfrm>
            <a:off x="539552" y="3990280"/>
            <a:ext cx="1803400" cy="584200"/>
          </a:xfrm>
          <a:prstGeom prst="rect">
            <a:avLst/>
          </a:prstGeom>
          <a:solidFill>
            <a:srgbClr val="FFFFCC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+mn-lt"/>
            </a:endParaRPr>
          </a:p>
        </p:txBody>
      </p:sp>
      <p:sp>
        <p:nvSpPr>
          <p:cNvPr id="35859" name="Rectangle 19"/>
          <p:cNvSpPr>
            <a:spLocks noChangeArrowheads="1"/>
          </p:cNvSpPr>
          <p:nvPr/>
        </p:nvSpPr>
        <p:spPr bwMode="auto">
          <a:xfrm>
            <a:off x="857052" y="4093468"/>
            <a:ext cx="1169987" cy="3635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sz="1800" dirty="0" smtClean="0">
                <a:latin typeface="+mn-lt"/>
              </a:rPr>
              <a:t>Network</a:t>
            </a:r>
            <a:endParaRPr lang="en-US" sz="1800" dirty="0">
              <a:latin typeface="+mn-lt"/>
            </a:endParaRPr>
          </a:p>
        </p:txBody>
      </p:sp>
      <p:sp>
        <p:nvSpPr>
          <p:cNvPr id="35879" name="Rectangle 39"/>
          <p:cNvSpPr>
            <a:spLocks noChangeArrowheads="1"/>
          </p:cNvSpPr>
          <p:nvPr/>
        </p:nvSpPr>
        <p:spPr bwMode="auto">
          <a:xfrm>
            <a:off x="7020272" y="3990280"/>
            <a:ext cx="1803400" cy="584200"/>
          </a:xfrm>
          <a:prstGeom prst="rect">
            <a:avLst/>
          </a:prstGeom>
          <a:solidFill>
            <a:srgbClr val="FFFFCC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+mn-lt"/>
            </a:endParaRPr>
          </a:p>
        </p:txBody>
      </p:sp>
      <p:sp>
        <p:nvSpPr>
          <p:cNvPr id="35880" name="Rectangle 40"/>
          <p:cNvSpPr>
            <a:spLocks noChangeArrowheads="1"/>
          </p:cNvSpPr>
          <p:nvPr/>
        </p:nvSpPr>
        <p:spPr bwMode="auto">
          <a:xfrm>
            <a:off x="7337772" y="4093468"/>
            <a:ext cx="1169987" cy="3635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sz="1800" dirty="0" smtClean="0">
                <a:latin typeface="+mn-lt"/>
              </a:rPr>
              <a:t>Network</a:t>
            </a:r>
            <a:endParaRPr lang="en-US" sz="1800" dirty="0">
              <a:latin typeface="+mn-lt"/>
            </a:endParaRPr>
          </a:p>
        </p:txBody>
      </p:sp>
      <p:sp>
        <p:nvSpPr>
          <p:cNvPr id="35900" name="Rectangle 60"/>
          <p:cNvSpPr>
            <a:spLocks noChangeArrowheads="1"/>
          </p:cNvSpPr>
          <p:nvPr/>
        </p:nvSpPr>
        <p:spPr bwMode="auto">
          <a:xfrm>
            <a:off x="125215" y="4033143"/>
            <a:ext cx="378310" cy="459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400" dirty="0" smtClean="0">
                <a:latin typeface="+mn-lt"/>
              </a:rPr>
              <a:t>3</a:t>
            </a:r>
            <a:endParaRPr lang="en-US" sz="2400" dirty="0">
              <a:latin typeface="+mn-lt"/>
            </a:endParaRPr>
          </a:p>
        </p:txBody>
      </p:sp>
      <p:sp>
        <p:nvSpPr>
          <p:cNvPr id="35861" name="Rectangle 21"/>
          <p:cNvSpPr>
            <a:spLocks noChangeArrowheads="1"/>
          </p:cNvSpPr>
          <p:nvPr/>
        </p:nvSpPr>
        <p:spPr bwMode="auto">
          <a:xfrm>
            <a:off x="539552" y="4599880"/>
            <a:ext cx="1803400" cy="584200"/>
          </a:xfrm>
          <a:prstGeom prst="rect">
            <a:avLst/>
          </a:prstGeom>
          <a:solidFill>
            <a:srgbClr val="FFFFCC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+mn-lt"/>
            </a:endParaRPr>
          </a:p>
        </p:txBody>
      </p:sp>
      <p:sp>
        <p:nvSpPr>
          <p:cNvPr id="35862" name="Rectangle 22"/>
          <p:cNvSpPr>
            <a:spLocks noChangeArrowheads="1"/>
          </p:cNvSpPr>
          <p:nvPr/>
        </p:nvSpPr>
        <p:spPr bwMode="auto">
          <a:xfrm>
            <a:off x="836415" y="4703068"/>
            <a:ext cx="1209675" cy="3635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sz="1800" dirty="0" smtClean="0">
                <a:latin typeface="+mn-lt"/>
              </a:rPr>
              <a:t>Data link</a:t>
            </a:r>
            <a:endParaRPr lang="en-US" sz="1800" dirty="0">
              <a:latin typeface="+mn-lt"/>
            </a:endParaRPr>
          </a:p>
        </p:txBody>
      </p:sp>
      <p:sp>
        <p:nvSpPr>
          <p:cNvPr id="35882" name="Rectangle 42"/>
          <p:cNvSpPr>
            <a:spLocks noChangeArrowheads="1"/>
          </p:cNvSpPr>
          <p:nvPr/>
        </p:nvSpPr>
        <p:spPr bwMode="auto">
          <a:xfrm>
            <a:off x="7020272" y="4599880"/>
            <a:ext cx="1803400" cy="584200"/>
          </a:xfrm>
          <a:prstGeom prst="rect">
            <a:avLst/>
          </a:prstGeom>
          <a:solidFill>
            <a:srgbClr val="FFFFCC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+mn-lt"/>
            </a:endParaRPr>
          </a:p>
        </p:txBody>
      </p:sp>
      <p:sp>
        <p:nvSpPr>
          <p:cNvPr id="35883" name="Rectangle 43"/>
          <p:cNvSpPr>
            <a:spLocks noChangeArrowheads="1"/>
          </p:cNvSpPr>
          <p:nvPr/>
        </p:nvSpPr>
        <p:spPr bwMode="auto">
          <a:xfrm>
            <a:off x="7317135" y="4703068"/>
            <a:ext cx="1209675" cy="3635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sz="1800" dirty="0" smtClean="0">
                <a:latin typeface="+mn-lt"/>
              </a:rPr>
              <a:t>Data link</a:t>
            </a:r>
            <a:endParaRPr lang="en-US" sz="1800" dirty="0">
              <a:latin typeface="+mn-lt"/>
            </a:endParaRPr>
          </a:p>
        </p:txBody>
      </p:sp>
      <p:sp>
        <p:nvSpPr>
          <p:cNvPr id="35901" name="Rectangle 61"/>
          <p:cNvSpPr>
            <a:spLocks noChangeArrowheads="1"/>
          </p:cNvSpPr>
          <p:nvPr/>
        </p:nvSpPr>
        <p:spPr bwMode="auto">
          <a:xfrm>
            <a:off x="125215" y="4642743"/>
            <a:ext cx="378310" cy="459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400" dirty="0" smtClean="0">
                <a:latin typeface="+mn-lt"/>
              </a:rPr>
              <a:t>2</a:t>
            </a:r>
            <a:endParaRPr lang="en-US" sz="2400" dirty="0">
              <a:latin typeface="+mn-lt"/>
            </a:endParaRPr>
          </a:p>
        </p:txBody>
      </p:sp>
      <p:sp>
        <p:nvSpPr>
          <p:cNvPr id="35864" name="Rectangle 24"/>
          <p:cNvSpPr>
            <a:spLocks noChangeArrowheads="1"/>
          </p:cNvSpPr>
          <p:nvPr/>
        </p:nvSpPr>
        <p:spPr bwMode="auto">
          <a:xfrm>
            <a:off x="539552" y="5209480"/>
            <a:ext cx="1803400" cy="584200"/>
          </a:xfrm>
          <a:prstGeom prst="rect">
            <a:avLst/>
          </a:prstGeom>
          <a:solidFill>
            <a:srgbClr val="FFFFCC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+mn-lt"/>
            </a:endParaRPr>
          </a:p>
        </p:txBody>
      </p:sp>
      <p:sp>
        <p:nvSpPr>
          <p:cNvPr id="35865" name="Rectangle 25"/>
          <p:cNvSpPr>
            <a:spLocks noChangeArrowheads="1"/>
          </p:cNvSpPr>
          <p:nvPr/>
        </p:nvSpPr>
        <p:spPr bwMode="auto">
          <a:xfrm>
            <a:off x="880865" y="5312668"/>
            <a:ext cx="1120775" cy="3635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sz="1800" dirty="0" smtClean="0">
                <a:latin typeface="+mn-lt"/>
              </a:rPr>
              <a:t>Physical</a:t>
            </a:r>
            <a:endParaRPr lang="en-US" sz="1800" dirty="0">
              <a:latin typeface="+mn-lt"/>
            </a:endParaRPr>
          </a:p>
        </p:txBody>
      </p:sp>
      <p:sp>
        <p:nvSpPr>
          <p:cNvPr id="35885" name="Rectangle 45"/>
          <p:cNvSpPr>
            <a:spLocks noChangeArrowheads="1"/>
          </p:cNvSpPr>
          <p:nvPr/>
        </p:nvSpPr>
        <p:spPr bwMode="auto">
          <a:xfrm>
            <a:off x="7020272" y="5209480"/>
            <a:ext cx="1803400" cy="584200"/>
          </a:xfrm>
          <a:prstGeom prst="rect">
            <a:avLst/>
          </a:prstGeom>
          <a:solidFill>
            <a:srgbClr val="FFFFCC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+mn-lt"/>
            </a:endParaRPr>
          </a:p>
        </p:txBody>
      </p:sp>
      <p:sp>
        <p:nvSpPr>
          <p:cNvPr id="35886" name="Rectangle 46"/>
          <p:cNvSpPr>
            <a:spLocks noChangeArrowheads="1"/>
          </p:cNvSpPr>
          <p:nvPr/>
        </p:nvSpPr>
        <p:spPr bwMode="auto">
          <a:xfrm>
            <a:off x="7361585" y="5312668"/>
            <a:ext cx="1120775" cy="3635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sz="1800" dirty="0" smtClean="0">
                <a:latin typeface="+mn-lt"/>
              </a:rPr>
              <a:t>Physical</a:t>
            </a:r>
            <a:endParaRPr lang="en-US" sz="1800" dirty="0">
              <a:latin typeface="+mn-lt"/>
            </a:endParaRPr>
          </a:p>
        </p:txBody>
      </p:sp>
      <p:sp>
        <p:nvSpPr>
          <p:cNvPr id="35902" name="Rectangle 62"/>
          <p:cNvSpPr>
            <a:spLocks noChangeArrowheads="1"/>
          </p:cNvSpPr>
          <p:nvPr/>
        </p:nvSpPr>
        <p:spPr bwMode="auto">
          <a:xfrm>
            <a:off x="125215" y="5252343"/>
            <a:ext cx="378310" cy="459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400" dirty="0" smtClean="0">
                <a:latin typeface="+mn-lt"/>
              </a:rPr>
              <a:t>1</a:t>
            </a:r>
            <a:endParaRPr lang="en-US" sz="2400" dirty="0">
              <a:latin typeface="+mn-lt"/>
            </a:endParaRPr>
          </a:p>
        </p:txBody>
      </p:sp>
      <p:sp>
        <p:nvSpPr>
          <p:cNvPr id="57" name="Rectangle 24"/>
          <p:cNvSpPr>
            <a:spLocks noChangeArrowheads="1"/>
          </p:cNvSpPr>
          <p:nvPr/>
        </p:nvSpPr>
        <p:spPr bwMode="auto">
          <a:xfrm>
            <a:off x="2771651" y="5236691"/>
            <a:ext cx="3888432" cy="51219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en-US" dirty="0" smtClean="0"/>
              <a:t>01000110101101000100101</a:t>
            </a:r>
            <a:endParaRPr lang="en-US" dirty="0"/>
          </a:p>
        </p:txBody>
      </p:sp>
      <p:sp>
        <p:nvSpPr>
          <p:cNvPr id="59" name="Rectangle 24"/>
          <p:cNvSpPr>
            <a:spLocks noChangeArrowheads="1"/>
          </p:cNvSpPr>
          <p:nvPr/>
        </p:nvSpPr>
        <p:spPr bwMode="auto">
          <a:xfrm>
            <a:off x="2771800" y="4633416"/>
            <a:ext cx="3888432" cy="51219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n-US" dirty="0"/>
          </a:p>
        </p:txBody>
      </p:sp>
      <p:sp>
        <p:nvSpPr>
          <p:cNvPr id="61" name="Rectangle 24"/>
          <p:cNvSpPr>
            <a:spLocks noChangeArrowheads="1"/>
          </p:cNvSpPr>
          <p:nvPr/>
        </p:nvSpPr>
        <p:spPr bwMode="auto">
          <a:xfrm>
            <a:off x="2770634" y="4033366"/>
            <a:ext cx="3888432" cy="51219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n-US" dirty="0"/>
          </a:p>
        </p:txBody>
      </p:sp>
      <p:sp>
        <p:nvSpPr>
          <p:cNvPr id="62" name="Rectangle 24"/>
          <p:cNvSpPr>
            <a:spLocks noChangeArrowheads="1"/>
          </p:cNvSpPr>
          <p:nvPr/>
        </p:nvSpPr>
        <p:spPr bwMode="auto">
          <a:xfrm>
            <a:off x="2771800" y="3431505"/>
            <a:ext cx="3888432" cy="51219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n-US" dirty="0"/>
          </a:p>
        </p:txBody>
      </p:sp>
      <p:sp>
        <p:nvSpPr>
          <p:cNvPr id="63" name="Rectangle 24"/>
          <p:cNvSpPr>
            <a:spLocks noChangeArrowheads="1"/>
          </p:cNvSpPr>
          <p:nvPr/>
        </p:nvSpPr>
        <p:spPr bwMode="auto">
          <a:xfrm>
            <a:off x="2771800" y="2817341"/>
            <a:ext cx="3888432" cy="51219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dirty="0" smtClean="0"/>
              <a:t>Data stream</a:t>
            </a:r>
            <a:endParaRPr lang="en-US" dirty="0"/>
          </a:p>
        </p:txBody>
      </p:sp>
      <p:sp>
        <p:nvSpPr>
          <p:cNvPr id="64" name="Rectangle 24"/>
          <p:cNvSpPr>
            <a:spLocks noChangeArrowheads="1"/>
          </p:cNvSpPr>
          <p:nvPr/>
        </p:nvSpPr>
        <p:spPr bwMode="auto">
          <a:xfrm>
            <a:off x="2771800" y="2201019"/>
            <a:ext cx="3888432" cy="51219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dirty="0" smtClean="0"/>
              <a:t>Data stream</a:t>
            </a:r>
            <a:endParaRPr lang="en-US" dirty="0"/>
          </a:p>
        </p:txBody>
      </p:sp>
      <p:sp>
        <p:nvSpPr>
          <p:cNvPr id="65" name="Rectangle 24"/>
          <p:cNvSpPr>
            <a:spLocks noChangeArrowheads="1"/>
          </p:cNvSpPr>
          <p:nvPr/>
        </p:nvSpPr>
        <p:spPr bwMode="auto">
          <a:xfrm>
            <a:off x="2768625" y="1599555"/>
            <a:ext cx="3888432" cy="51219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dirty="0" smtClean="0"/>
              <a:t>Data stream</a:t>
            </a:r>
            <a:endParaRPr lang="en-US" dirty="0"/>
          </a:p>
        </p:txBody>
      </p:sp>
      <p:sp>
        <p:nvSpPr>
          <p:cNvPr id="66" name="Prostokąt 65"/>
          <p:cNvSpPr/>
          <p:nvPr/>
        </p:nvSpPr>
        <p:spPr bwMode="auto">
          <a:xfrm>
            <a:off x="2987824" y="3481288"/>
            <a:ext cx="792088" cy="43204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Data</a:t>
            </a:r>
          </a:p>
        </p:txBody>
      </p:sp>
      <p:sp>
        <p:nvSpPr>
          <p:cNvPr id="67" name="Prostokąt 66"/>
          <p:cNvSpPr/>
          <p:nvPr/>
        </p:nvSpPr>
        <p:spPr bwMode="auto">
          <a:xfrm>
            <a:off x="3995936" y="3481288"/>
            <a:ext cx="792088" cy="43204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Data</a:t>
            </a:r>
          </a:p>
        </p:txBody>
      </p:sp>
      <p:sp>
        <p:nvSpPr>
          <p:cNvPr id="68" name="Prostokąt 67"/>
          <p:cNvSpPr/>
          <p:nvPr/>
        </p:nvSpPr>
        <p:spPr bwMode="auto">
          <a:xfrm>
            <a:off x="5004048" y="3481288"/>
            <a:ext cx="792088" cy="43204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Data</a:t>
            </a:r>
          </a:p>
        </p:txBody>
      </p:sp>
      <p:sp>
        <p:nvSpPr>
          <p:cNvPr id="73" name="Prostokąt 72"/>
          <p:cNvSpPr/>
          <p:nvPr/>
        </p:nvSpPr>
        <p:spPr bwMode="auto">
          <a:xfrm>
            <a:off x="4933131" y="4676751"/>
            <a:ext cx="792088" cy="43204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Data</a:t>
            </a:r>
          </a:p>
        </p:txBody>
      </p:sp>
      <p:sp>
        <p:nvSpPr>
          <p:cNvPr id="74" name="Prostokąt 73"/>
          <p:cNvSpPr/>
          <p:nvPr/>
        </p:nvSpPr>
        <p:spPr bwMode="auto">
          <a:xfrm>
            <a:off x="3985890" y="4675014"/>
            <a:ext cx="940172" cy="43204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Packet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header</a:t>
            </a:r>
          </a:p>
        </p:txBody>
      </p:sp>
      <p:sp>
        <p:nvSpPr>
          <p:cNvPr id="75" name="Prostokąt 74"/>
          <p:cNvSpPr/>
          <p:nvPr/>
        </p:nvSpPr>
        <p:spPr bwMode="auto">
          <a:xfrm>
            <a:off x="4004444" y="4071640"/>
            <a:ext cx="792088" cy="43204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Data</a:t>
            </a:r>
          </a:p>
        </p:txBody>
      </p:sp>
      <p:sp>
        <p:nvSpPr>
          <p:cNvPr id="76" name="Prostokąt 75"/>
          <p:cNvSpPr/>
          <p:nvPr/>
        </p:nvSpPr>
        <p:spPr bwMode="auto">
          <a:xfrm>
            <a:off x="2998862" y="4071640"/>
            <a:ext cx="940172" cy="43204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Packet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header</a:t>
            </a:r>
          </a:p>
        </p:txBody>
      </p:sp>
      <p:sp>
        <p:nvSpPr>
          <p:cNvPr id="79" name="Prostokąt 78"/>
          <p:cNvSpPr/>
          <p:nvPr/>
        </p:nvSpPr>
        <p:spPr bwMode="auto">
          <a:xfrm>
            <a:off x="2995042" y="4678090"/>
            <a:ext cx="940172" cy="43204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Frame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293096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59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73" grpId="0" animBg="1"/>
      <p:bldP spid="74" grpId="0" animBg="1"/>
      <p:bldP spid="75" grpId="0" animBg="1"/>
      <p:bldP spid="76" grpId="0" animBg="1"/>
      <p:bldP spid="79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2400" dirty="0" err="1" smtClean="0"/>
              <a:t>Layer</a:t>
            </a:r>
            <a:r>
              <a:rPr lang="pl-PL" sz="2400" dirty="0" smtClean="0"/>
              <a:t> </a:t>
            </a:r>
            <a:r>
              <a:rPr lang="en-US" sz="2400" dirty="0" smtClean="0"/>
              <a:t>P</a:t>
            </a:r>
            <a:r>
              <a:rPr lang="pl-PL" sz="2400" dirty="0" err="1" smtClean="0"/>
              <a:t>rotocol</a:t>
            </a:r>
            <a:r>
              <a:rPr lang="pl-PL" sz="2400" dirty="0" smtClean="0"/>
              <a:t> </a:t>
            </a:r>
            <a:r>
              <a:rPr lang="en-US" sz="2400" dirty="0" smtClean="0"/>
              <a:t>E</a:t>
            </a:r>
            <a:r>
              <a:rPr lang="pl-PL" sz="2400" dirty="0" err="1" smtClean="0"/>
              <a:t>xamples</a:t>
            </a:r>
            <a:endParaRPr lang="pl-PL" sz="2400" dirty="0"/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918393" y="1772816"/>
            <a:ext cx="1803400" cy="584200"/>
          </a:xfrm>
          <a:prstGeom prst="rect">
            <a:avLst/>
          </a:prstGeom>
          <a:solidFill>
            <a:srgbClr val="FFFFCC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1085081" y="1876004"/>
            <a:ext cx="1471612" cy="3635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sz="1800" dirty="0">
                <a:latin typeface="+mn-lt"/>
              </a:rPr>
              <a:t>Application</a:t>
            </a:r>
            <a:endParaRPr lang="pl-PL" sz="1800" dirty="0">
              <a:latin typeface="+mn-lt"/>
            </a:endParaRPr>
          </a:p>
        </p:txBody>
      </p:sp>
      <p:sp>
        <p:nvSpPr>
          <p:cNvPr id="6" name="Rectangle 56"/>
          <p:cNvSpPr>
            <a:spLocks noChangeArrowheads="1"/>
          </p:cNvSpPr>
          <p:nvPr/>
        </p:nvSpPr>
        <p:spPr bwMode="auto">
          <a:xfrm>
            <a:off x="504056" y="1815679"/>
            <a:ext cx="378310" cy="459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pl-PL" sz="2400">
                <a:latin typeface="+mn-lt"/>
              </a:rPr>
              <a:t>7</a:t>
            </a: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918393" y="2382416"/>
            <a:ext cx="1803400" cy="584200"/>
          </a:xfrm>
          <a:prstGeom prst="rect">
            <a:avLst/>
          </a:prstGeom>
          <a:solidFill>
            <a:srgbClr val="FFFFCC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996181" y="2485604"/>
            <a:ext cx="1649412" cy="3635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sz="1800" dirty="0">
                <a:latin typeface="+mn-lt"/>
              </a:rPr>
              <a:t>Presentation</a:t>
            </a:r>
            <a:endParaRPr lang="pl-PL" sz="1800" dirty="0">
              <a:latin typeface="+mn-lt"/>
            </a:endParaRPr>
          </a:p>
        </p:txBody>
      </p:sp>
      <p:sp>
        <p:nvSpPr>
          <p:cNvPr id="9" name="Rectangle 57"/>
          <p:cNvSpPr>
            <a:spLocks noChangeArrowheads="1"/>
          </p:cNvSpPr>
          <p:nvPr/>
        </p:nvSpPr>
        <p:spPr bwMode="auto">
          <a:xfrm>
            <a:off x="504056" y="2425279"/>
            <a:ext cx="378310" cy="459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pl-PL" sz="2400">
                <a:latin typeface="+mn-lt"/>
              </a:rPr>
              <a:t>6</a:t>
            </a: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918393" y="2992016"/>
            <a:ext cx="1803400" cy="584200"/>
          </a:xfrm>
          <a:prstGeom prst="rect">
            <a:avLst/>
          </a:prstGeom>
          <a:solidFill>
            <a:srgbClr val="FFFFCC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1285499" y="3095204"/>
            <a:ext cx="1067601" cy="36676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sz="1800" dirty="0">
                <a:latin typeface="+mn-lt"/>
              </a:rPr>
              <a:t>Session</a:t>
            </a:r>
            <a:endParaRPr lang="pl-PL" sz="1800" dirty="0">
              <a:latin typeface="+mn-lt"/>
            </a:endParaRPr>
          </a:p>
        </p:txBody>
      </p:sp>
      <p:sp>
        <p:nvSpPr>
          <p:cNvPr id="12" name="Rectangle 58"/>
          <p:cNvSpPr>
            <a:spLocks noChangeArrowheads="1"/>
          </p:cNvSpPr>
          <p:nvPr/>
        </p:nvSpPr>
        <p:spPr bwMode="auto">
          <a:xfrm>
            <a:off x="504056" y="3034879"/>
            <a:ext cx="378310" cy="459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pl-PL" sz="2400">
                <a:latin typeface="+mn-lt"/>
              </a:rPr>
              <a:t>5</a:t>
            </a:r>
          </a:p>
        </p:txBody>
      </p: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918393" y="3601616"/>
            <a:ext cx="1803400" cy="584200"/>
          </a:xfrm>
          <a:prstGeom prst="rect">
            <a:avLst/>
          </a:prstGeom>
          <a:solidFill>
            <a:srgbClr val="FFFFCC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14" name="Rectangle 16"/>
          <p:cNvSpPr>
            <a:spLocks noChangeArrowheads="1"/>
          </p:cNvSpPr>
          <p:nvPr/>
        </p:nvSpPr>
        <p:spPr bwMode="auto">
          <a:xfrm>
            <a:off x="1170806" y="3704804"/>
            <a:ext cx="1298575" cy="3635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sz="1800" dirty="0">
                <a:latin typeface="+mn-lt"/>
              </a:rPr>
              <a:t>Transport</a:t>
            </a:r>
            <a:endParaRPr lang="pl-PL" sz="1800" dirty="0">
              <a:latin typeface="+mn-lt"/>
            </a:endParaRPr>
          </a:p>
        </p:txBody>
      </p:sp>
      <p:sp>
        <p:nvSpPr>
          <p:cNvPr id="15" name="Rectangle 59"/>
          <p:cNvSpPr>
            <a:spLocks noChangeArrowheads="1"/>
          </p:cNvSpPr>
          <p:nvPr/>
        </p:nvSpPr>
        <p:spPr bwMode="auto">
          <a:xfrm>
            <a:off x="504056" y="3644479"/>
            <a:ext cx="378310" cy="459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pl-PL" sz="2400">
                <a:latin typeface="+mn-lt"/>
              </a:rPr>
              <a:t>4</a:t>
            </a:r>
          </a:p>
        </p:txBody>
      </p:sp>
      <p:sp>
        <p:nvSpPr>
          <p:cNvPr id="16" name="Rectangle 18"/>
          <p:cNvSpPr>
            <a:spLocks noChangeArrowheads="1"/>
          </p:cNvSpPr>
          <p:nvPr/>
        </p:nvSpPr>
        <p:spPr bwMode="auto">
          <a:xfrm>
            <a:off x="918393" y="4211216"/>
            <a:ext cx="1803400" cy="584200"/>
          </a:xfrm>
          <a:prstGeom prst="rect">
            <a:avLst/>
          </a:prstGeom>
          <a:solidFill>
            <a:srgbClr val="FFFFCC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17" name="Rectangle 19"/>
          <p:cNvSpPr>
            <a:spLocks noChangeArrowheads="1"/>
          </p:cNvSpPr>
          <p:nvPr/>
        </p:nvSpPr>
        <p:spPr bwMode="auto">
          <a:xfrm>
            <a:off x="1235893" y="4314404"/>
            <a:ext cx="1169987" cy="3635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sz="1800" dirty="0">
                <a:latin typeface="+mn-lt"/>
              </a:rPr>
              <a:t>Network</a:t>
            </a:r>
            <a:endParaRPr lang="pl-PL" sz="1800" dirty="0">
              <a:latin typeface="+mn-lt"/>
            </a:endParaRPr>
          </a:p>
        </p:txBody>
      </p:sp>
      <p:sp>
        <p:nvSpPr>
          <p:cNvPr id="18" name="Rectangle 60"/>
          <p:cNvSpPr>
            <a:spLocks noChangeArrowheads="1"/>
          </p:cNvSpPr>
          <p:nvPr/>
        </p:nvSpPr>
        <p:spPr bwMode="auto">
          <a:xfrm>
            <a:off x="504056" y="4254079"/>
            <a:ext cx="378310" cy="459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pl-PL" sz="2400">
                <a:latin typeface="+mn-lt"/>
              </a:rPr>
              <a:t>3</a:t>
            </a:r>
          </a:p>
        </p:txBody>
      </p:sp>
      <p:sp>
        <p:nvSpPr>
          <p:cNvPr id="19" name="Rectangle 21"/>
          <p:cNvSpPr>
            <a:spLocks noChangeArrowheads="1"/>
          </p:cNvSpPr>
          <p:nvPr/>
        </p:nvSpPr>
        <p:spPr bwMode="auto">
          <a:xfrm>
            <a:off x="918393" y="4820816"/>
            <a:ext cx="1803400" cy="584200"/>
          </a:xfrm>
          <a:prstGeom prst="rect">
            <a:avLst/>
          </a:prstGeom>
          <a:solidFill>
            <a:srgbClr val="FFFFCC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20" name="Rectangle 22"/>
          <p:cNvSpPr>
            <a:spLocks noChangeArrowheads="1"/>
          </p:cNvSpPr>
          <p:nvPr/>
        </p:nvSpPr>
        <p:spPr bwMode="auto">
          <a:xfrm>
            <a:off x="1215256" y="4924004"/>
            <a:ext cx="1209675" cy="3635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sz="1800" dirty="0">
                <a:latin typeface="+mn-lt"/>
              </a:rPr>
              <a:t>Data link</a:t>
            </a:r>
            <a:endParaRPr lang="pl-PL" sz="1800" dirty="0">
              <a:latin typeface="+mn-lt"/>
            </a:endParaRPr>
          </a:p>
        </p:txBody>
      </p:sp>
      <p:sp>
        <p:nvSpPr>
          <p:cNvPr id="21" name="Rectangle 61"/>
          <p:cNvSpPr>
            <a:spLocks noChangeArrowheads="1"/>
          </p:cNvSpPr>
          <p:nvPr/>
        </p:nvSpPr>
        <p:spPr bwMode="auto">
          <a:xfrm>
            <a:off x="504056" y="4863679"/>
            <a:ext cx="378310" cy="459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pl-PL" sz="2400">
                <a:latin typeface="+mn-lt"/>
              </a:rPr>
              <a:t>2</a:t>
            </a:r>
          </a:p>
        </p:txBody>
      </p:sp>
      <p:sp>
        <p:nvSpPr>
          <p:cNvPr id="22" name="Rectangle 24"/>
          <p:cNvSpPr>
            <a:spLocks noChangeArrowheads="1"/>
          </p:cNvSpPr>
          <p:nvPr/>
        </p:nvSpPr>
        <p:spPr bwMode="auto">
          <a:xfrm>
            <a:off x="918393" y="5430416"/>
            <a:ext cx="1803400" cy="584200"/>
          </a:xfrm>
          <a:prstGeom prst="rect">
            <a:avLst/>
          </a:prstGeom>
          <a:solidFill>
            <a:srgbClr val="FFFFCC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>
              <a:latin typeface="+mn-lt"/>
            </a:endParaRPr>
          </a:p>
        </p:txBody>
      </p:sp>
      <p:sp>
        <p:nvSpPr>
          <p:cNvPr id="23" name="Rectangle 25"/>
          <p:cNvSpPr>
            <a:spLocks noChangeArrowheads="1"/>
          </p:cNvSpPr>
          <p:nvPr/>
        </p:nvSpPr>
        <p:spPr bwMode="auto">
          <a:xfrm>
            <a:off x="1259706" y="5533604"/>
            <a:ext cx="1120775" cy="3635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sz="1800">
                <a:latin typeface="+mn-lt"/>
              </a:rPr>
              <a:t>Physical</a:t>
            </a:r>
            <a:endParaRPr lang="pl-PL" sz="1800">
              <a:latin typeface="+mn-lt"/>
            </a:endParaRPr>
          </a:p>
        </p:txBody>
      </p:sp>
      <p:sp>
        <p:nvSpPr>
          <p:cNvPr id="24" name="Rectangle 62"/>
          <p:cNvSpPr>
            <a:spLocks noChangeArrowheads="1"/>
          </p:cNvSpPr>
          <p:nvPr/>
        </p:nvSpPr>
        <p:spPr bwMode="auto">
          <a:xfrm>
            <a:off x="504056" y="5473279"/>
            <a:ext cx="378310" cy="459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pl-PL" sz="2400">
                <a:latin typeface="+mn-lt"/>
              </a:rPr>
              <a:t>1</a:t>
            </a:r>
          </a:p>
        </p:txBody>
      </p:sp>
      <p:sp>
        <p:nvSpPr>
          <p:cNvPr id="25" name="pole tekstowe 24"/>
          <p:cNvSpPr txBox="1"/>
          <p:nvPr/>
        </p:nvSpPr>
        <p:spPr>
          <a:xfrm>
            <a:off x="2915816" y="1844824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latin typeface="+mn-lt"/>
              </a:rPr>
              <a:t>FTP, SMTP, HTTP</a:t>
            </a:r>
            <a:endParaRPr lang="pl-PL" dirty="0">
              <a:latin typeface="+mn-lt"/>
            </a:endParaRPr>
          </a:p>
        </p:txBody>
      </p:sp>
      <p:sp>
        <p:nvSpPr>
          <p:cNvPr id="47" name="pole tekstowe 46"/>
          <p:cNvSpPr txBox="1"/>
          <p:nvPr/>
        </p:nvSpPr>
        <p:spPr>
          <a:xfrm>
            <a:off x="2915816" y="2492896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latin typeface="+mn-lt"/>
              </a:rPr>
              <a:t>ASCII, SSL</a:t>
            </a:r>
            <a:endParaRPr lang="pl-PL" dirty="0">
              <a:latin typeface="+mn-lt"/>
            </a:endParaRPr>
          </a:p>
        </p:txBody>
      </p:sp>
      <p:sp>
        <p:nvSpPr>
          <p:cNvPr id="48" name="pole tekstowe 47"/>
          <p:cNvSpPr txBox="1"/>
          <p:nvPr/>
        </p:nvSpPr>
        <p:spPr>
          <a:xfrm>
            <a:off x="2915816" y="3068960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 smtClean="0">
                <a:latin typeface="+mn-lt"/>
              </a:rPr>
              <a:t>sockets</a:t>
            </a:r>
            <a:endParaRPr lang="pl-PL" dirty="0">
              <a:latin typeface="+mn-lt"/>
            </a:endParaRPr>
          </a:p>
        </p:txBody>
      </p:sp>
      <p:sp>
        <p:nvSpPr>
          <p:cNvPr id="49" name="pole tekstowe 48"/>
          <p:cNvSpPr txBox="1"/>
          <p:nvPr/>
        </p:nvSpPr>
        <p:spPr>
          <a:xfrm>
            <a:off x="2915816" y="3645024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latin typeface="+mn-lt"/>
              </a:rPr>
              <a:t>TCP, UDP</a:t>
            </a:r>
            <a:endParaRPr lang="pl-PL" dirty="0">
              <a:latin typeface="+mn-lt"/>
            </a:endParaRPr>
          </a:p>
        </p:txBody>
      </p:sp>
      <p:sp>
        <p:nvSpPr>
          <p:cNvPr id="50" name="pole tekstowe 49"/>
          <p:cNvSpPr txBox="1"/>
          <p:nvPr/>
        </p:nvSpPr>
        <p:spPr>
          <a:xfrm>
            <a:off x="2915816" y="4293096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latin typeface="+mn-lt"/>
              </a:rPr>
              <a:t>IP, </a:t>
            </a:r>
            <a:r>
              <a:rPr lang="pl-PL" dirty="0" err="1" smtClean="0">
                <a:latin typeface="+mn-lt"/>
              </a:rPr>
              <a:t>IPSec</a:t>
            </a:r>
            <a:r>
              <a:rPr lang="pl-PL" dirty="0" smtClean="0">
                <a:latin typeface="+mn-lt"/>
              </a:rPr>
              <a:t>, ICMP, IGMP, OSPF, </a:t>
            </a:r>
            <a:endParaRPr lang="pl-PL" dirty="0">
              <a:latin typeface="+mn-lt"/>
            </a:endParaRPr>
          </a:p>
        </p:txBody>
      </p:sp>
      <p:sp>
        <p:nvSpPr>
          <p:cNvPr id="51" name="pole tekstowe 50"/>
          <p:cNvSpPr txBox="1"/>
          <p:nvPr/>
        </p:nvSpPr>
        <p:spPr>
          <a:xfrm>
            <a:off x="2915816" y="4941168"/>
            <a:ext cx="5616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latin typeface="+mn-lt"/>
              </a:rPr>
              <a:t>Ethernet, 802.11 a/b/g/n MAC/LLC</a:t>
            </a:r>
            <a:endParaRPr lang="pl-PL" dirty="0">
              <a:latin typeface="+mn-lt"/>
            </a:endParaRPr>
          </a:p>
        </p:txBody>
      </p:sp>
      <p:sp>
        <p:nvSpPr>
          <p:cNvPr id="52" name="pole tekstowe 51"/>
          <p:cNvSpPr txBox="1"/>
          <p:nvPr/>
        </p:nvSpPr>
        <p:spPr>
          <a:xfrm>
            <a:off x="2915816" y="5517232"/>
            <a:ext cx="5616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latin typeface="+mn-lt"/>
              </a:rPr>
              <a:t>RJ45, RS-232, STP, DSL</a:t>
            </a:r>
            <a:endParaRPr lang="pl-PL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35404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600" name="Group 48"/>
          <p:cNvGrpSpPr>
            <a:grpSpLocks/>
          </p:cNvGrpSpPr>
          <p:nvPr/>
        </p:nvGrpSpPr>
        <p:grpSpPr bwMode="auto">
          <a:xfrm>
            <a:off x="2286000" y="4826000"/>
            <a:ext cx="6629400" cy="1701800"/>
            <a:chOff x="1440" y="3040"/>
            <a:chExt cx="4176" cy="1072"/>
          </a:xfrm>
        </p:grpSpPr>
        <p:sp>
          <p:nvSpPr>
            <p:cNvPr id="23575" name="Rectangle 23"/>
            <p:cNvSpPr>
              <a:spLocks noChangeArrowheads="1"/>
            </p:cNvSpPr>
            <p:nvPr/>
          </p:nvSpPr>
          <p:spPr bwMode="auto">
            <a:xfrm>
              <a:off x="1440" y="3040"/>
              <a:ext cx="4176" cy="1056"/>
            </a:xfrm>
            <a:prstGeom prst="rect">
              <a:avLst/>
            </a:prstGeom>
            <a:solidFill>
              <a:srgbClr val="FF99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l-PL" sz="2400">
                <a:latin typeface="+mn-lt"/>
              </a:endParaRPr>
            </a:p>
          </p:txBody>
        </p:sp>
        <p:sp>
          <p:nvSpPr>
            <p:cNvPr id="23576" name="Text Box 24"/>
            <p:cNvSpPr txBox="1">
              <a:spLocks noChangeArrowheads="1"/>
            </p:cNvSpPr>
            <p:nvPr/>
          </p:nvSpPr>
          <p:spPr bwMode="auto">
            <a:xfrm>
              <a:off x="1491" y="3824"/>
              <a:ext cx="95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400">
                  <a:latin typeface="+mn-lt"/>
                </a:rPr>
                <a:t>Receiver</a:t>
              </a:r>
            </a:p>
          </p:txBody>
        </p:sp>
      </p:grp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Communications System</a:t>
            </a:r>
            <a:br>
              <a:rPr lang="en-US" sz="2400" dirty="0" smtClean="0"/>
            </a:br>
            <a:r>
              <a:rPr lang="en-US" sz="2400" dirty="0" smtClean="0"/>
              <a:t>(Physical Layer) Model</a:t>
            </a:r>
            <a:endParaRPr lang="en-US" sz="2400" dirty="0"/>
          </a:p>
        </p:txBody>
      </p:sp>
      <p:grpSp>
        <p:nvGrpSpPr>
          <p:cNvPr id="23590" name="Group 38"/>
          <p:cNvGrpSpPr>
            <a:grpSpLocks/>
          </p:cNvGrpSpPr>
          <p:nvPr/>
        </p:nvGrpSpPr>
        <p:grpSpPr bwMode="auto">
          <a:xfrm>
            <a:off x="228600" y="1803400"/>
            <a:ext cx="1752600" cy="990600"/>
            <a:chOff x="144" y="1136"/>
            <a:chExt cx="1104" cy="624"/>
          </a:xfrm>
          <a:solidFill>
            <a:srgbClr val="FFFFCC"/>
          </a:solidFill>
        </p:grpSpPr>
        <p:sp>
          <p:nvSpPr>
            <p:cNvPr id="23564" name="Rectangle 12"/>
            <p:cNvSpPr>
              <a:spLocks noChangeArrowheads="1"/>
            </p:cNvSpPr>
            <p:nvPr/>
          </p:nvSpPr>
          <p:spPr bwMode="auto">
            <a:xfrm>
              <a:off x="144" y="1136"/>
              <a:ext cx="1104" cy="624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23556" name="Text Box 4"/>
            <p:cNvSpPr txBox="1">
              <a:spLocks noChangeArrowheads="1"/>
            </p:cNvSpPr>
            <p:nvPr/>
          </p:nvSpPr>
          <p:spPr bwMode="auto">
            <a:xfrm>
              <a:off x="358" y="1301"/>
              <a:ext cx="732" cy="27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200" dirty="0">
                  <a:latin typeface="+mn-lt"/>
                </a:rPr>
                <a:t>Source</a:t>
              </a:r>
            </a:p>
          </p:txBody>
        </p:sp>
      </p:grpSp>
      <p:grpSp>
        <p:nvGrpSpPr>
          <p:cNvPr id="23596" name="Group 44"/>
          <p:cNvGrpSpPr>
            <a:grpSpLocks/>
          </p:cNvGrpSpPr>
          <p:nvPr/>
        </p:nvGrpSpPr>
        <p:grpSpPr bwMode="auto">
          <a:xfrm>
            <a:off x="6934200" y="3479800"/>
            <a:ext cx="1752600" cy="990600"/>
            <a:chOff x="4368" y="2192"/>
            <a:chExt cx="1104" cy="624"/>
          </a:xfrm>
          <a:solidFill>
            <a:srgbClr val="FFFFCC"/>
          </a:solidFill>
        </p:grpSpPr>
        <p:sp>
          <p:nvSpPr>
            <p:cNvPr id="23568" name="Rectangle 16"/>
            <p:cNvSpPr>
              <a:spLocks noChangeArrowheads="1"/>
            </p:cNvSpPr>
            <p:nvPr/>
          </p:nvSpPr>
          <p:spPr bwMode="auto">
            <a:xfrm>
              <a:off x="4368" y="2192"/>
              <a:ext cx="1104" cy="624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23560" name="Text Box 8"/>
            <p:cNvSpPr txBox="1">
              <a:spLocks noChangeArrowheads="1"/>
            </p:cNvSpPr>
            <p:nvPr/>
          </p:nvSpPr>
          <p:spPr bwMode="auto">
            <a:xfrm>
              <a:off x="4445" y="2357"/>
              <a:ext cx="900" cy="2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400">
                  <a:latin typeface="+mn-lt"/>
                </a:rPr>
                <a:t>Channel</a:t>
              </a:r>
            </a:p>
          </p:txBody>
        </p:sp>
      </p:grpSp>
      <p:grpSp>
        <p:nvGrpSpPr>
          <p:cNvPr id="23595" name="Group 43"/>
          <p:cNvGrpSpPr>
            <a:grpSpLocks/>
          </p:cNvGrpSpPr>
          <p:nvPr/>
        </p:nvGrpSpPr>
        <p:grpSpPr bwMode="auto">
          <a:xfrm>
            <a:off x="2286000" y="1498600"/>
            <a:ext cx="6629400" cy="1706563"/>
            <a:chOff x="1440" y="944"/>
            <a:chExt cx="4176" cy="1075"/>
          </a:xfrm>
        </p:grpSpPr>
        <p:sp>
          <p:nvSpPr>
            <p:cNvPr id="23572" name="Rectangle 20"/>
            <p:cNvSpPr>
              <a:spLocks noChangeArrowheads="1"/>
            </p:cNvSpPr>
            <p:nvPr/>
          </p:nvSpPr>
          <p:spPr bwMode="auto">
            <a:xfrm>
              <a:off x="1440" y="944"/>
              <a:ext cx="4176" cy="1056"/>
            </a:xfrm>
            <a:prstGeom prst="rect">
              <a:avLst/>
            </a:prstGeom>
            <a:solidFill>
              <a:srgbClr val="FF99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l-PL" sz="2400">
                <a:latin typeface="+mn-lt"/>
              </a:endParaRPr>
            </a:p>
          </p:txBody>
        </p:sp>
        <p:sp>
          <p:nvSpPr>
            <p:cNvPr id="23574" name="Text Box 22"/>
            <p:cNvSpPr txBox="1">
              <a:spLocks noChangeArrowheads="1"/>
            </p:cNvSpPr>
            <p:nvPr/>
          </p:nvSpPr>
          <p:spPr bwMode="auto">
            <a:xfrm>
              <a:off x="1530" y="1728"/>
              <a:ext cx="806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400">
                  <a:latin typeface="+mn-lt"/>
                </a:rPr>
                <a:t>Sender</a:t>
              </a:r>
            </a:p>
          </p:txBody>
        </p:sp>
      </p:grpSp>
      <p:grpSp>
        <p:nvGrpSpPr>
          <p:cNvPr id="23592" name="Group 40"/>
          <p:cNvGrpSpPr>
            <a:grpSpLocks/>
          </p:cNvGrpSpPr>
          <p:nvPr/>
        </p:nvGrpSpPr>
        <p:grpSpPr bwMode="auto">
          <a:xfrm>
            <a:off x="1981200" y="1803400"/>
            <a:ext cx="2286000" cy="990600"/>
            <a:chOff x="1248" y="1136"/>
            <a:chExt cx="1440" cy="624"/>
          </a:xfrm>
          <a:solidFill>
            <a:srgbClr val="FFFFCC"/>
          </a:solidFill>
        </p:grpSpPr>
        <p:grpSp>
          <p:nvGrpSpPr>
            <p:cNvPr id="23591" name="Group 39"/>
            <p:cNvGrpSpPr>
              <a:grpSpLocks/>
            </p:cNvGrpSpPr>
            <p:nvPr/>
          </p:nvGrpSpPr>
          <p:grpSpPr bwMode="auto">
            <a:xfrm>
              <a:off x="1584" y="1136"/>
              <a:ext cx="1104" cy="624"/>
              <a:chOff x="1584" y="1136"/>
              <a:chExt cx="1104" cy="624"/>
            </a:xfrm>
            <a:grpFill/>
          </p:grpSpPr>
          <p:sp>
            <p:nvSpPr>
              <p:cNvPr id="23565" name="Rectangle 13"/>
              <p:cNvSpPr>
                <a:spLocks noChangeArrowheads="1"/>
              </p:cNvSpPr>
              <p:nvPr/>
            </p:nvSpPr>
            <p:spPr bwMode="auto">
              <a:xfrm>
                <a:off x="1584" y="1136"/>
                <a:ext cx="1104" cy="624"/>
              </a:xfrm>
              <a:prstGeom prst="rect">
                <a:avLst/>
              </a:prstGeom>
              <a:grp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>
                  <a:latin typeface="+mn-lt"/>
                </a:endParaRPr>
              </a:p>
            </p:txBody>
          </p:sp>
          <p:sp>
            <p:nvSpPr>
              <p:cNvPr id="23557" name="Text Box 5"/>
              <p:cNvSpPr txBox="1">
                <a:spLocks noChangeArrowheads="1"/>
              </p:cNvSpPr>
              <p:nvPr/>
            </p:nvSpPr>
            <p:spPr bwMode="auto">
              <a:xfrm>
                <a:off x="1744" y="1189"/>
                <a:ext cx="789" cy="52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latin typeface="+mn-lt"/>
                  </a:rPr>
                  <a:t>Source</a:t>
                </a:r>
                <a:br>
                  <a:rPr lang="en-US" sz="2400">
                    <a:latin typeface="+mn-lt"/>
                  </a:rPr>
                </a:br>
                <a:r>
                  <a:rPr lang="en-US" sz="2400">
                    <a:latin typeface="+mn-lt"/>
                  </a:rPr>
                  <a:t>coder</a:t>
                </a:r>
              </a:p>
            </p:txBody>
          </p:sp>
        </p:grpSp>
        <p:sp>
          <p:nvSpPr>
            <p:cNvPr id="23579" name="Line 27"/>
            <p:cNvSpPr>
              <a:spLocks noChangeShapeType="1"/>
            </p:cNvSpPr>
            <p:nvPr/>
          </p:nvSpPr>
          <p:spPr bwMode="auto">
            <a:xfrm>
              <a:off x="1248" y="1472"/>
              <a:ext cx="336" cy="0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</p:grpSp>
      <p:grpSp>
        <p:nvGrpSpPr>
          <p:cNvPr id="23593" name="Group 41"/>
          <p:cNvGrpSpPr>
            <a:grpSpLocks/>
          </p:cNvGrpSpPr>
          <p:nvPr/>
        </p:nvGrpSpPr>
        <p:grpSpPr bwMode="auto">
          <a:xfrm>
            <a:off x="4267200" y="1803400"/>
            <a:ext cx="2209800" cy="990600"/>
            <a:chOff x="2688" y="1136"/>
            <a:chExt cx="1392" cy="624"/>
          </a:xfrm>
          <a:solidFill>
            <a:srgbClr val="FFFFCC"/>
          </a:solidFill>
        </p:grpSpPr>
        <p:sp>
          <p:nvSpPr>
            <p:cNvPr id="23566" name="Rectangle 14"/>
            <p:cNvSpPr>
              <a:spLocks noChangeArrowheads="1"/>
            </p:cNvSpPr>
            <p:nvPr/>
          </p:nvSpPr>
          <p:spPr bwMode="auto">
            <a:xfrm>
              <a:off x="2976" y="1136"/>
              <a:ext cx="1104" cy="624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23558" name="Text Box 6"/>
            <p:cNvSpPr txBox="1">
              <a:spLocks noChangeArrowheads="1"/>
            </p:cNvSpPr>
            <p:nvPr/>
          </p:nvSpPr>
          <p:spPr bwMode="auto">
            <a:xfrm>
              <a:off x="3077" y="1189"/>
              <a:ext cx="906" cy="52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400">
                  <a:latin typeface="+mn-lt"/>
                </a:rPr>
                <a:t>Channel</a:t>
              </a:r>
              <a:br>
                <a:rPr lang="en-US" sz="2400">
                  <a:latin typeface="+mn-lt"/>
                </a:rPr>
              </a:br>
              <a:r>
                <a:rPr lang="en-US" sz="2400">
                  <a:latin typeface="+mn-lt"/>
                </a:rPr>
                <a:t>coder</a:t>
              </a:r>
            </a:p>
          </p:txBody>
        </p:sp>
        <p:sp>
          <p:nvSpPr>
            <p:cNvPr id="23580" name="Line 28"/>
            <p:cNvSpPr>
              <a:spLocks noChangeShapeType="1"/>
            </p:cNvSpPr>
            <p:nvPr/>
          </p:nvSpPr>
          <p:spPr bwMode="auto">
            <a:xfrm>
              <a:off x="2688" y="1472"/>
              <a:ext cx="288" cy="0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</p:grpSp>
      <p:grpSp>
        <p:nvGrpSpPr>
          <p:cNvPr id="23594" name="Group 42"/>
          <p:cNvGrpSpPr>
            <a:grpSpLocks/>
          </p:cNvGrpSpPr>
          <p:nvPr/>
        </p:nvGrpSpPr>
        <p:grpSpPr bwMode="auto">
          <a:xfrm>
            <a:off x="6477000" y="1803400"/>
            <a:ext cx="2211388" cy="990600"/>
            <a:chOff x="4080" y="1136"/>
            <a:chExt cx="1393" cy="624"/>
          </a:xfrm>
          <a:solidFill>
            <a:srgbClr val="FFFFCC"/>
          </a:solidFill>
        </p:grpSpPr>
        <p:sp>
          <p:nvSpPr>
            <p:cNvPr id="23567" name="Rectangle 15"/>
            <p:cNvSpPr>
              <a:spLocks noChangeArrowheads="1"/>
            </p:cNvSpPr>
            <p:nvPr/>
          </p:nvSpPr>
          <p:spPr bwMode="auto">
            <a:xfrm>
              <a:off x="4369" y="1136"/>
              <a:ext cx="1104" cy="624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23559" name="Text Box 7"/>
            <p:cNvSpPr txBox="1">
              <a:spLocks noChangeArrowheads="1"/>
            </p:cNvSpPr>
            <p:nvPr/>
          </p:nvSpPr>
          <p:spPr bwMode="auto">
            <a:xfrm>
              <a:off x="4377" y="1328"/>
              <a:ext cx="1095" cy="2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pl-PL" sz="2400" dirty="0">
                  <a:latin typeface="+mn-lt"/>
                </a:rPr>
                <a:t>Modulator</a:t>
              </a:r>
              <a:endParaRPr lang="en-US" sz="2400" dirty="0">
                <a:latin typeface="+mn-lt"/>
              </a:endParaRPr>
            </a:p>
          </p:txBody>
        </p:sp>
        <p:sp>
          <p:nvSpPr>
            <p:cNvPr id="23581" name="Line 29"/>
            <p:cNvSpPr>
              <a:spLocks noChangeShapeType="1"/>
            </p:cNvSpPr>
            <p:nvPr/>
          </p:nvSpPr>
          <p:spPr bwMode="auto">
            <a:xfrm>
              <a:off x="4080" y="1472"/>
              <a:ext cx="288" cy="0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</p:grpSp>
      <p:sp>
        <p:nvSpPr>
          <p:cNvPr id="23582" name="Line 30"/>
          <p:cNvSpPr>
            <a:spLocks noChangeShapeType="1"/>
          </p:cNvSpPr>
          <p:nvPr/>
        </p:nvSpPr>
        <p:spPr bwMode="auto">
          <a:xfrm rot="5400000">
            <a:off x="7505700" y="3136900"/>
            <a:ext cx="685800" cy="0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pl-PL">
              <a:latin typeface="+mn-lt"/>
            </a:endParaRPr>
          </a:p>
        </p:txBody>
      </p:sp>
      <p:grpSp>
        <p:nvGrpSpPr>
          <p:cNvPr id="23597" name="Group 45"/>
          <p:cNvGrpSpPr>
            <a:grpSpLocks/>
          </p:cNvGrpSpPr>
          <p:nvPr/>
        </p:nvGrpSpPr>
        <p:grpSpPr bwMode="auto">
          <a:xfrm>
            <a:off x="6477000" y="4470400"/>
            <a:ext cx="2209800" cy="1651000"/>
            <a:chOff x="4080" y="2816"/>
            <a:chExt cx="1392" cy="1040"/>
          </a:xfrm>
          <a:solidFill>
            <a:srgbClr val="FFFFCC"/>
          </a:solidFill>
        </p:grpSpPr>
        <p:sp>
          <p:nvSpPr>
            <p:cNvPr id="23569" name="Rectangle 17"/>
            <p:cNvSpPr>
              <a:spLocks noChangeArrowheads="1"/>
            </p:cNvSpPr>
            <p:nvPr/>
          </p:nvSpPr>
          <p:spPr bwMode="auto">
            <a:xfrm>
              <a:off x="4080" y="3232"/>
              <a:ext cx="1392" cy="624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23561" name="Text Box 9"/>
            <p:cNvSpPr txBox="1">
              <a:spLocks noChangeArrowheads="1"/>
            </p:cNvSpPr>
            <p:nvPr/>
          </p:nvSpPr>
          <p:spPr bwMode="auto">
            <a:xfrm>
              <a:off x="4096" y="3400"/>
              <a:ext cx="1376" cy="2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l-PL" sz="2400">
                  <a:latin typeface="+mn-lt"/>
                </a:rPr>
                <a:t>Demodulator</a:t>
              </a:r>
              <a:endParaRPr lang="en-US" sz="2400">
                <a:latin typeface="+mn-lt"/>
              </a:endParaRPr>
            </a:p>
          </p:txBody>
        </p:sp>
        <p:sp>
          <p:nvSpPr>
            <p:cNvPr id="23583" name="Line 31"/>
            <p:cNvSpPr>
              <a:spLocks noChangeShapeType="1"/>
            </p:cNvSpPr>
            <p:nvPr/>
          </p:nvSpPr>
          <p:spPr bwMode="auto">
            <a:xfrm rot="5400000">
              <a:off x="4728" y="3032"/>
              <a:ext cx="432" cy="0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</p:grpSp>
      <p:grpSp>
        <p:nvGrpSpPr>
          <p:cNvPr id="23601" name="Group 49"/>
          <p:cNvGrpSpPr>
            <a:grpSpLocks/>
          </p:cNvGrpSpPr>
          <p:nvPr/>
        </p:nvGrpSpPr>
        <p:grpSpPr bwMode="auto">
          <a:xfrm>
            <a:off x="228600" y="5143499"/>
            <a:ext cx="2286000" cy="990600"/>
            <a:chOff x="144" y="3240"/>
            <a:chExt cx="1440" cy="624"/>
          </a:xfrm>
          <a:solidFill>
            <a:srgbClr val="FFFFCC"/>
          </a:solidFill>
        </p:grpSpPr>
        <p:sp>
          <p:nvSpPr>
            <p:cNvPr id="23577" name="Rectangle 25"/>
            <p:cNvSpPr>
              <a:spLocks noChangeArrowheads="1"/>
            </p:cNvSpPr>
            <p:nvPr/>
          </p:nvSpPr>
          <p:spPr bwMode="auto">
            <a:xfrm>
              <a:off x="144" y="3240"/>
              <a:ext cx="1104" cy="624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23578" name="Text Box 26"/>
            <p:cNvSpPr txBox="1">
              <a:spLocks noChangeArrowheads="1"/>
            </p:cNvSpPr>
            <p:nvPr/>
          </p:nvSpPr>
          <p:spPr bwMode="auto">
            <a:xfrm>
              <a:off x="158" y="3430"/>
              <a:ext cx="1039" cy="25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2000" dirty="0">
                  <a:latin typeface="+mn-lt"/>
                </a:rPr>
                <a:t>Destination</a:t>
              </a:r>
            </a:p>
          </p:txBody>
        </p:sp>
        <p:sp>
          <p:nvSpPr>
            <p:cNvPr id="23584" name="Line 32"/>
            <p:cNvSpPr>
              <a:spLocks noChangeShapeType="1"/>
            </p:cNvSpPr>
            <p:nvPr/>
          </p:nvSpPr>
          <p:spPr bwMode="auto">
            <a:xfrm rot="10800000">
              <a:off x="1248" y="3584"/>
              <a:ext cx="336" cy="0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</p:grpSp>
      <p:grpSp>
        <p:nvGrpSpPr>
          <p:cNvPr id="23599" name="Group 47"/>
          <p:cNvGrpSpPr>
            <a:grpSpLocks/>
          </p:cNvGrpSpPr>
          <p:nvPr/>
        </p:nvGrpSpPr>
        <p:grpSpPr bwMode="auto">
          <a:xfrm>
            <a:off x="2514600" y="5130800"/>
            <a:ext cx="1981200" cy="990600"/>
            <a:chOff x="1584" y="3232"/>
            <a:chExt cx="1248" cy="624"/>
          </a:xfrm>
          <a:solidFill>
            <a:srgbClr val="FFFFCC"/>
          </a:solidFill>
        </p:grpSpPr>
        <p:sp>
          <p:nvSpPr>
            <p:cNvPr id="23571" name="Rectangle 19"/>
            <p:cNvSpPr>
              <a:spLocks noChangeArrowheads="1"/>
            </p:cNvSpPr>
            <p:nvPr/>
          </p:nvSpPr>
          <p:spPr bwMode="auto">
            <a:xfrm>
              <a:off x="1584" y="3232"/>
              <a:ext cx="1104" cy="624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23562" name="Text Box 10"/>
            <p:cNvSpPr txBox="1">
              <a:spLocks noChangeArrowheads="1"/>
            </p:cNvSpPr>
            <p:nvPr/>
          </p:nvSpPr>
          <p:spPr bwMode="auto">
            <a:xfrm>
              <a:off x="1691" y="3280"/>
              <a:ext cx="891" cy="52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400">
                  <a:latin typeface="+mn-lt"/>
                </a:rPr>
                <a:t>Source</a:t>
              </a:r>
              <a:br>
                <a:rPr lang="en-US" sz="2400">
                  <a:latin typeface="+mn-lt"/>
                </a:rPr>
              </a:br>
              <a:r>
                <a:rPr lang="en-US" sz="2400">
                  <a:latin typeface="+mn-lt"/>
                </a:rPr>
                <a:t>decoder</a:t>
              </a:r>
            </a:p>
          </p:txBody>
        </p:sp>
        <p:sp>
          <p:nvSpPr>
            <p:cNvPr id="23585" name="Line 33"/>
            <p:cNvSpPr>
              <a:spLocks noChangeShapeType="1"/>
            </p:cNvSpPr>
            <p:nvPr/>
          </p:nvSpPr>
          <p:spPr bwMode="auto">
            <a:xfrm rot="10800000">
              <a:off x="2688" y="3584"/>
              <a:ext cx="144" cy="0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</p:grpSp>
      <p:grpSp>
        <p:nvGrpSpPr>
          <p:cNvPr id="23598" name="Group 46"/>
          <p:cNvGrpSpPr>
            <a:grpSpLocks/>
          </p:cNvGrpSpPr>
          <p:nvPr/>
        </p:nvGrpSpPr>
        <p:grpSpPr bwMode="auto">
          <a:xfrm>
            <a:off x="4495800" y="5130800"/>
            <a:ext cx="1981200" cy="990600"/>
            <a:chOff x="2832" y="3232"/>
            <a:chExt cx="1248" cy="624"/>
          </a:xfrm>
          <a:solidFill>
            <a:srgbClr val="FFFFCC"/>
          </a:solidFill>
        </p:grpSpPr>
        <p:sp>
          <p:nvSpPr>
            <p:cNvPr id="23570" name="Rectangle 18"/>
            <p:cNvSpPr>
              <a:spLocks noChangeArrowheads="1"/>
            </p:cNvSpPr>
            <p:nvPr/>
          </p:nvSpPr>
          <p:spPr bwMode="auto">
            <a:xfrm>
              <a:off x="2832" y="3232"/>
              <a:ext cx="1104" cy="624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23563" name="Text Box 11"/>
            <p:cNvSpPr txBox="1">
              <a:spLocks noChangeArrowheads="1"/>
            </p:cNvSpPr>
            <p:nvPr/>
          </p:nvSpPr>
          <p:spPr bwMode="auto">
            <a:xfrm>
              <a:off x="2933" y="3285"/>
              <a:ext cx="906" cy="52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400">
                  <a:latin typeface="+mn-lt"/>
                </a:rPr>
                <a:t>Channel</a:t>
              </a:r>
              <a:br>
                <a:rPr lang="en-US" sz="2400">
                  <a:latin typeface="+mn-lt"/>
                </a:rPr>
              </a:br>
              <a:r>
                <a:rPr lang="en-US" sz="2400">
                  <a:latin typeface="+mn-lt"/>
                </a:rPr>
                <a:t>decoder</a:t>
              </a:r>
            </a:p>
          </p:txBody>
        </p:sp>
        <p:sp>
          <p:nvSpPr>
            <p:cNvPr id="23586" name="Line 34"/>
            <p:cNvSpPr>
              <a:spLocks noChangeShapeType="1"/>
            </p:cNvSpPr>
            <p:nvPr/>
          </p:nvSpPr>
          <p:spPr bwMode="auto">
            <a:xfrm rot="10800000">
              <a:off x="3936" y="3584"/>
              <a:ext cx="144" cy="0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</p:grpSp>
      <p:grpSp>
        <p:nvGrpSpPr>
          <p:cNvPr id="23602" name="Group 50"/>
          <p:cNvGrpSpPr>
            <a:grpSpLocks/>
          </p:cNvGrpSpPr>
          <p:nvPr/>
        </p:nvGrpSpPr>
        <p:grpSpPr bwMode="auto">
          <a:xfrm>
            <a:off x="4191000" y="3670300"/>
            <a:ext cx="2743200" cy="685800"/>
            <a:chOff x="2640" y="2312"/>
            <a:chExt cx="1728" cy="432"/>
          </a:xfrm>
        </p:grpSpPr>
        <p:sp>
          <p:nvSpPr>
            <p:cNvPr id="23589" name="Oval 37"/>
            <p:cNvSpPr>
              <a:spLocks noChangeArrowheads="1"/>
            </p:cNvSpPr>
            <p:nvPr/>
          </p:nvSpPr>
          <p:spPr bwMode="auto">
            <a:xfrm>
              <a:off x="2640" y="2312"/>
              <a:ext cx="1392" cy="432"/>
            </a:xfrm>
            <a:prstGeom prst="ellipse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23587" name="Line 35"/>
            <p:cNvSpPr>
              <a:spLocks noChangeShapeType="1"/>
            </p:cNvSpPr>
            <p:nvPr/>
          </p:nvSpPr>
          <p:spPr bwMode="auto">
            <a:xfrm>
              <a:off x="4032" y="2528"/>
              <a:ext cx="33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pl-PL">
                <a:latin typeface="+mn-lt"/>
              </a:endParaRPr>
            </a:p>
          </p:txBody>
        </p:sp>
        <p:sp>
          <p:nvSpPr>
            <p:cNvPr id="23588" name="Text Box 36"/>
            <p:cNvSpPr txBox="1">
              <a:spLocks noChangeArrowheads="1"/>
            </p:cNvSpPr>
            <p:nvPr/>
          </p:nvSpPr>
          <p:spPr bwMode="auto">
            <a:xfrm>
              <a:off x="3038" y="2384"/>
              <a:ext cx="65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400">
                  <a:latin typeface="+mn-lt"/>
                </a:rPr>
                <a:t>Noise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56466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3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3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3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3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3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23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23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3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23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3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82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Notion of telecommunications</a:t>
            </a:r>
            <a:endParaRPr lang="pl-PL" dirty="0"/>
          </a:p>
          <a:p>
            <a:r>
              <a:rPr lang="en-US" dirty="0"/>
              <a:t>Milestones</a:t>
            </a:r>
            <a:r>
              <a:rPr lang="pl-PL" dirty="0">
                <a:cs typeface="Times New Roman" pitchFamily="18" charset="0"/>
              </a:rPr>
              <a:t> </a:t>
            </a:r>
            <a:r>
              <a:rPr lang="pl-PL" dirty="0"/>
              <a:t/>
            </a:r>
            <a:br>
              <a:rPr lang="pl-PL" dirty="0"/>
            </a:br>
            <a:r>
              <a:rPr lang="pl-PL" dirty="0">
                <a:cs typeface="Times New Roman" pitchFamily="18" charset="0"/>
              </a:rPr>
              <a:t>(S. Morse, A.</a:t>
            </a:r>
            <a:r>
              <a:rPr lang="pl-PL" dirty="0"/>
              <a:t> </a:t>
            </a:r>
            <a:r>
              <a:rPr lang="pl-PL" dirty="0">
                <a:cs typeface="Times New Roman" pitchFamily="18" charset="0"/>
              </a:rPr>
              <a:t>G. Bell</a:t>
            </a:r>
            <a:r>
              <a:rPr lang="en-US" dirty="0">
                <a:cs typeface="Times New Roman" pitchFamily="18" charset="0"/>
              </a:rPr>
              <a:t>,</a:t>
            </a:r>
            <a:r>
              <a:rPr lang="pl-PL" dirty="0">
                <a:cs typeface="Times New Roman" pitchFamily="18" charset="0"/>
              </a:rPr>
              <a:t> </a:t>
            </a:r>
            <a:r>
              <a:rPr lang="en-US" dirty="0">
                <a:cs typeface="Times New Roman" pitchFamily="18" charset="0"/>
              </a:rPr>
              <a:t>and others</a:t>
            </a:r>
            <a:r>
              <a:rPr lang="pl-PL" dirty="0">
                <a:cs typeface="Times New Roman" pitchFamily="18" charset="0"/>
              </a:rPr>
              <a:t>)</a:t>
            </a:r>
            <a:endParaRPr lang="pl-PL" dirty="0"/>
          </a:p>
          <a:p>
            <a:r>
              <a:rPr lang="en-US" dirty="0"/>
              <a:t>Culture groups </a:t>
            </a:r>
            <a:endParaRPr lang="pl-PL" dirty="0"/>
          </a:p>
          <a:p>
            <a:r>
              <a:rPr lang="en-US" dirty="0"/>
              <a:t>Areas of telecommunications</a:t>
            </a:r>
            <a:r>
              <a:rPr lang="pl-PL" dirty="0">
                <a:cs typeface="Times New Roman" pitchFamily="18" charset="0"/>
              </a:rPr>
              <a:t> </a:t>
            </a:r>
            <a:r>
              <a:rPr lang="pl-PL" dirty="0"/>
              <a:t/>
            </a:r>
            <a:br>
              <a:rPr lang="pl-PL" dirty="0"/>
            </a:br>
            <a:r>
              <a:rPr lang="pl-PL" dirty="0">
                <a:cs typeface="Times New Roman" pitchFamily="18" charset="0"/>
              </a:rPr>
              <a:t>(</a:t>
            </a:r>
            <a:r>
              <a:rPr lang="en-US" dirty="0">
                <a:cs typeface="Times New Roman" pitchFamily="18" charset="0"/>
              </a:rPr>
              <a:t>services</a:t>
            </a:r>
            <a:r>
              <a:rPr lang="pl-PL" dirty="0">
                <a:cs typeface="Times New Roman" pitchFamily="18" charset="0"/>
              </a:rPr>
              <a:t>, </a:t>
            </a:r>
            <a:r>
              <a:rPr lang="en-US" dirty="0">
                <a:cs typeface="Times New Roman" pitchFamily="18" charset="0"/>
              </a:rPr>
              <a:t>transmission</a:t>
            </a:r>
            <a:r>
              <a:rPr lang="pl-PL" dirty="0">
                <a:cs typeface="Times New Roman" pitchFamily="18" charset="0"/>
              </a:rPr>
              <a:t>, </a:t>
            </a:r>
            <a:r>
              <a:rPr lang="en-US" dirty="0">
                <a:cs typeface="Times New Roman" pitchFamily="18" charset="0"/>
              </a:rPr>
              <a:t>switching</a:t>
            </a:r>
            <a:r>
              <a:rPr lang="pl-PL" dirty="0">
                <a:cs typeface="Times New Roman" pitchFamily="18" charset="0"/>
              </a:rPr>
              <a:t>,</a:t>
            </a:r>
            <a:r>
              <a:rPr lang="en-US" dirty="0">
                <a:cs typeface="Times New Roman" pitchFamily="18" charset="0"/>
              </a:rPr>
              <a:t> management</a:t>
            </a:r>
            <a:r>
              <a:rPr lang="pl-PL" dirty="0">
                <a:cs typeface="Times New Roman" pitchFamily="18" charset="0"/>
              </a:rPr>
              <a:t>,...)</a:t>
            </a:r>
            <a:endParaRPr lang="pl-PL" dirty="0"/>
          </a:p>
          <a:p>
            <a:r>
              <a:rPr lang="pl-PL" dirty="0" smtClean="0"/>
              <a:t>OSI/ISO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6143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5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9" grpId="0" autoUpdateAnimBg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971600" y="2420888"/>
            <a:ext cx="7704856" cy="3921324"/>
          </a:xfrm>
        </p:spPr>
        <p:txBody>
          <a:bodyPr/>
          <a:lstStyle/>
          <a:p>
            <a:pPr marL="0" indent="0">
              <a:buNone/>
            </a:pPr>
            <a:r>
              <a:rPr lang="en-US" sz="4800" dirty="0" smtClean="0"/>
              <a:t>Thank you very much for your attention</a:t>
            </a:r>
            <a:endParaRPr lang="pl-PL" sz="4800" dirty="0"/>
          </a:p>
        </p:txBody>
      </p:sp>
    </p:spTree>
    <p:extLst>
      <p:ext uri="{BB962C8B-B14F-4D97-AF65-F5344CB8AC3E}">
        <p14:creationId xmlns:p14="http://schemas.microsoft.com/office/powerpoint/2010/main" val="1965128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Lecture Topics</a:t>
            </a: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1547813" y="1700807"/>
            <a:ext cx="7138987" cy="4425355"/>
          </a:xfrm>
        </p:spPr>
        <p:txBody>
          <a:bodyPr/>
          <a:lstStyle/>
          <a:p>
            <a:pPr marL="609600" indent="-609600">
              <a:spcBef>
                <a:spcPts val="0"/>
              </a:spcBef>
              <a:spcAft>
                <a:spcPts val="1200"/>
              </a:spcAft>
              <a:buSzTx/>
              <a:buFont typeface="+mj-lt"/>
              <a:buAutoNum type="arabicPeriod" startAt="8"/>
            </a:pPr>
            <a:r>
              <a:rPr lang="en-US" dirty="0" smtClean="0">
                <a:cs typeface="Times New Roman" pitchFamily="18" charset="0"/>
              </a:rPr>
              <a:t>Switching and routing</a:t>
            </a:r>
          </a:p>
          <a:p>
            <a:pPr marL="609600" indent="-609600">
              <a:spcBef>
                <a:spcPts val="0"/>
              </a:spcBef>
              <a:spcAft>
                <a:spcPts val="1200"/>
              </a:spcAft>
              <a:buFont typeface="+mj-lt"/>
              <a:buAutoNum type="arabicPeriod" startAt="8"/>
            </a:pPr>
            <a:r>
              <a:rPr lang="en-US" dirty="0">
                <a:cs typeface="Times New Roman" pitchFamily="18" charset="0"/>
              </a:rPr>
              <a:t>Traffic engineering</a:t>
            </a:r>
            <a:endParaRPr lang="en-US" dirty="0"/>
          </a:p>
          <a:p>
            <a:pPr marL="609600" indent="-609600">
              <a:spcBef>
                <a:spcPts val="0"/>
              </a:spcBef>
              <a:spcAft>
                <a:spcPts val="1200"/>
              </a:spcAft>
              <a:buSzTx/>
              <a:buFont typeface="+mj-lt"/>
              <a:buAutoNum type="arabicPeriod" startAt="8"/>
            </a:pPr>
            <a:r>
              <a:rPr lang="en-US" dirty="0" smtClean="0">
                <a:cs typeface="Times New Roman" pitchFamily="18" charset="0"/>
              </a:rPr>
              <a:t>Wireless networking</a:t>
            </a:r>
            <a:endParaRPr lang="en-US" dirty="0" smtClean="0"/>
          </a:p>
          <a:p>
            <a:pPr marL="609600" indent="-609600">
              <a:spcBef>
                <a:spcPts val="0"/>
              </a:spcBef>
              <a:spcAft>
                <a:spcPts val="1200"/>
              </a:spcAft>
              <a:buSzTx/>
              <a:buFont typeface="Wingdings" pitchFamily="2" charset="2"/>
              <a:buAutoNum type="arabicPeriod" startAt="8"/>
            </a:pPr>
            <a:r>
              <a:rPr lang="en-US" dirty="0" smtClean="0">
                <a:cs typeface="Times New Roman" pitchFamily="18" charset="0"/>
              </a:rPr>
              <a:t>Transmission systems</a:t>
            </a:r>
            <a:endParaRPr lang="en-US" dirty="0" smtClean="0"/>
          </a:p>
          <a:p>
            <a:pPr marL="609600" indent="-609600">
              <a:spcBef>
                <a:spcPts val="0"/>
              </a:spcBef>
              <a:spcAft>
                <a:spcPts val="1200"/>
              </a:spcAft>
              <a:buSzTx/>
              <a:buFont typeface="Wingdings" pitchFamily="2" charset="2"/>
              <a:buAutoNum type="arabicPeriod" startAt="8"/>
            </a:pPr>
            <a:r>
              <a:rPr lang="en-US" dirty="0" smtClean="0">
                <a:cs typeface="Times New Roman" pitchFamily="18" charset="0"/>
              </a:rPr>
              <a:t>Network and service management</a:t>
            </a:r>
            <a:endParaRPr lang="en-US" dirty="0" smtClean="0"/>
          </a:p>
          <a:p>
            <a:pPr marL="609600" indent="-609600">
              <a:spcBef>
                <a:spcPts val="0"/>
              </a:spcBef>
              <a:spcAft>
                <a:spcPts val="1200"/>
              </a:spcAft>
              <a:buSzTx/>
              <a:buFont typeface="Wingdings" pitchFamily="2" charset="2"/>
              <a:buAutoNum type="arabicPeriod" startAt="8"/>
            </a:pPr>
            <a:r>
              <a:rPr lang="en-US" dirty="0" smtClean="0">
                <a:cs typeface="Times New Roman" pitchFamily="18" charset="0"/>
              </a:rPr>
              <a:t>Legal, economic, and standardization issues in telecommunications</a:t>
            </a:r>
            <a:endParaRPr lang="en-US" dirty="0" smtClean="0"/>
          </a:p>
          <a:p>
            <a:pPr marL="609600" indent="-609600">
              <a:spcBef>
                <a:spcPts val="0"/>
              </a:spcBef>
              <a:spcAft>
                <a:spcPts val="1200"/>
              </a:spcAft>
              <a:buSzTx/>
              <a:buFont typeface="Wingdings" pitchFamily="2" charset="2"/>
              <a:buAutoNum type="arabicPeriod" startAt="8"/>
            </a:pPr>
            <a:r>
              <a:rPr lang="en-US" dirty="0" smtClean="0">
                <a:cs typeface="Times New Roman" pitchFamily="18" charset="0"/>
              </a:rPr>
              <a:t>Telecommunications and environment</a:t>
            </a:r>
          </a:p>
        </p:txBody>
      </p:sp>
    </p:spTree>
    <p:extLst>
      <p:ext uri="{BB962C8B-B14F-4D97-AF65-F5344CB8AC3E}">
        <p14:creationId xmlns:p14="http://schemas.microsoft.com/office/powerpoint/2010/main" val="409997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Exercises</a:t>
            </a:r>
            <a:endParaRPr lang="en-US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 smtClean="0"/>
              <a:t>Wiring the RJ-45 connectors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 smtClean="0"/>
              <a:t>Logarithmic scale in telecommunications, decibels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 smtClean="0"/>
              <a:t>Telecommunication traffic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 smtClean="0"/>
              <a:t>Basic network commands for Windows </a:t>
            </a:r>
            <a:br>
              <a:rPr lang="en-US" dirty="0" smtClean="0"/>
            </a:br>
            <a:r>
              <a:rPr lang="en-US" dirty="0" smtClean="0"/>
              <a:t>and Linux systems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 smtClean="0"/>
              <a:t>Techniques and network protocols, Wireshark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 smtClean="0"/>
              <a:t>Coding of signals in telecommunications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680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Slides</a:t>
            </a:r>
            <a:endParaRPr lang="pl-PL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Books</a:t>
            </a:r>
            <a:endParaRPr lang="pl-PL" dirty="0"/>
          </a:p>
          <a:p>
            <a:pPr>
              <a:lnSpc>
                <a:spcPct val="90000"/>
              </a:lnSpc>
            </a:pPr>
            <a:r>
              <a:rPr lang="en-US" dirty="0"/>
              <a:t>Journals</a:t>
            </a:r>
            <a:endParaRPr lang="pl-PL" dirty="0"/>
          </a:p>
          <a:p>
            <a:pPr lvl="1">
              <a:lnSpc>
                <a:spcPct val="90000"/>
              </a:lnSpc>
            </a:pPr>
            <a:r>
              <a:rPr lang="pl-PL" i="1" dirty="0"/>
              <a:t>IEEE </a:t>
            </a:r>
            <a:r>
              <a:rPr lang="en-US" i="1" dirty="0"/>
              <a:t>Communications Magazine</a:t>
            </a:r>
          </a:p>
          <a:p>
            <a:pPr lvl="1">
              <a:lnSpc>
                <a:spcPct val="90000"/>
              </a:lnSpc>
            </a:pPr>
            <a:r>
              <a:rPr lang="pl-PL" i="1" dirty="0"/>
              <a:t>Przegląd Telekomunikacyjny</a:t>
            </a:r>
            <a:r>
              <a:rPr lang="pl-PL" dirty="0"/>
              <a:t> </a:t>
            </a:r>
            <a:br>
              <a:rPr lang="pl-PL" dirty="0"/>
            </a:br>
            <a:r>
              <a:rPr lang="pl-PL" i="1" dirty="0"/>
              <a:t>i Wiadomości Telekomunikacyjne</a:t>
            </a:r>
          </a:p>
          <a:p>
            <a:pPr>
              <a:lnSpc>
                <a:spcPct val="90000"/>
              </a:lnSpc>
            </a:pPr>
            <a:r>
              <a:rPr lang="en-US" dirty="0"/>
              <a:t>WWW </a:t>
            </a:r>
            <a:r>
              <a:rPr lang="en-US" dirty="0" smtClean="0"/>
              <a:t>documents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95389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5412" t="7536" r="16144" b="10826"/>
          <a:stretch>
            <a:fillRect/>
          </a:stretch>
        </p:blipFill>
        <p:spPr bwMode="auto">
          <a:xfrm>
            <a:off x="0" y="0"/>
            <a:ext cx="9144000" cy="681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pole tekstowe 4"/>
          <p:cNvSpPr txBox="1"/>
          <p:nvPr/>
        </p:nvSpPr>
        <p:spPr>
          <a:xfrm>
            <a:off x="323529" y="5733256"/>
            <a:ext cx="3744416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l-PL" dirty="0" smtClean="0"/>
              <a:t>http://ieeexplore.ieee.org/</a:t>
            </a:r>
            <a:endParaRPr lang="pl-PL" dirty="0"/>
          </a:p>
        </p:txBody>
      </p:sp>
      <p:sp>
        <p:nvSpPr>
          <p:cNvPr id="7" name="Elipsa 6"/>
          <p:cNvSpPr/>
          <p:nvPr/>
        </p:nvSpPr>
        <p:spPr bwMode="auto">
          <a:xfrm>
            <a:off x="755576" y="1916832"/>
            <a:ext cx="2232248" cy="2016224"/>
          </a:xfrm>
          <a:prstGeom prst="ellipse">
            <a:avLst/>
          </a:prstGeom>
          <a:noFill/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0318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5304" t="7788" r="14783" b="831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pole tekstowe 4"/>
          <p:cNvSpPr txBox="1"/>
          <p:nvPr/>
        </p:nvSpPr>
        <p:spPr>
          <a:xfrm>
            <a:off x="395537" y="5301208"/>
            <a:ext cx="2736304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l-PL" dirty="0" smtClean="0"/>
              <a:t> http://dl.acm.org/</a:t>
            </a:r>
            <a:endParaRPr lang="pl-PL" dirty="0"/>
          </a:p>
        </p:txBody>
      </p:sp>
      <p:cxnSp>
        <p:nvCxnSpPr>
          <p:cNvPr id="7" name="Łącznik prosty 6"/>
          <p:cNvCxnSpPr/>
          <p:nvPr/>
        </p:nvCxnSpPr>
        <p:spPr bwMode="auto">
          <a:xfrm>
            <a:off x="3463677" y="390525"/>
            <a:ext cx="144016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010705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rojekt domyślny">
  <a:themeElements>
    <a:clrScheme name="Projekt domyśln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ojekt domyślny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jekt domyśln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502</TotalTime>
  <Words>1236</Words>
  <Application>Microsoft Office PowerPoint</Application>
  <PresentationFormat>Pokaz na ekranie (4:3)</PresentationFormat>
  <Paragraphs>459</Paragraphs>
  <Slides>44</Slides>
  <Notes>8</Notes>
  <HiddenSlides>0</HiddenSlides>
  <MMClips>0</MMClips>
  <ScaleCrop>false</ScaleCrop>
  <HeadingPairs>
    <vt:vector size="6" baseType="variant">
      <vt:variant>
        <vt:lpstr>Motyw</vt:lpstr>
      </vt:variant>
      <vt:variant>
        <vt:i4>1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44</vt:i4>
      </vt:variant>
    </vt:vector>
  </HeadingPairs>
  <TitlesOfParts>
    <vt:vector size="46" baseType="lpstr">
      <vt:lpstr>Projekt domyślny</vt:lpstr>
      <vt:lpstr>Równanie</vt:lpstr>
      <vt:lpstr>Introduction  to Telecommunications</vt:lpstr>
      <vt:lpstr>Course</vt:lpstr>
      <vt:lpstr>Info</vt:lpstr>
      <vt:lpstr>Lecture Topics</vt:lpstr>
      <vt:lpstr>Lecture Topics</vt:lpstr>
      <vt:lpstr>Exercises</vt:lpstr>
      <vt:lpstr>References</vt:lpstr>
      <vt:lpstr>Prezentacja programu PowerPoint</vt:lpstr>
      <vt:lpstr>Prezentacja programu PowerPoint</vt:lpstr>
      <vt:lpstr>Prezentacja programu PowerPoint</vt:lpstr>
      <vt:lpstr>Scope  of Telecommunications</vt:lpstr>
      <vt:lpstr>Telecommunications</vt:lpstr>
      <vt:lpstr>1837: Invention of the Telegraph</vt:lpstr>
      <vt:lpstr>Samuel Morse</vt:lpstr>
      <vt:lpstr>1876: Invention of the Telephone</vt:lpstr>
      <vt:lpstr>Prezentacja programu PowerPoint</vt:lpstr>
      <vt:lpstr>Three Culture Groups</vt:lpstr>
      <vt:lpstr>Convergence of Parameters</vt:lpstr>
      <vt:lpstr>Areas of Telecommunications</vt:lpstr>
      <vt:lpstr>Models of Communications Systems</vt:lpstr>
      <vt:lpstr>Example of a Simple Communications Architecture</vt:lpstr>
      <vt:lpstr>Simple File Transfer Architecture</vt:lpstr>
      <vt:lpstr>Protocols in Example Layered Architecture</vt:lpstr>
      <vt:lpstr>System “Chef”  Sent Letters</vt:lpstr>
      <vt:lpstr>System “Chef”  Received Letters</vt:lpstr>
      <vt:lpstr>System “Chef”  Numbered Letters</vt:lpstr>
      <vt:lpstr>System “Chef”  Lost Letter</vt:lpstr>
      <vt:lpstr>Layered Architecture of System “Chef” </vt:lpstr>
      <vt:lpstr>OSI model </vt:lpstr>
      <vt:lpstr>Defining OSI Layers (1)</vt:lpstr>
      <vt:lpstr>Defining OSI Layers (2)</vt:lpstr>
      <vt:lpstr>The OSI Seven-Layer Model</vt:lpstr>
      <vt:lpstr>The OSI Seven-Layer Model: Layer 1</vt:lpstr>
      <vt:lpstr>The OSI Seven-Layer Model: Layer 2</vt:lpstr>
      <vt:lpstr>The OSI Seven-Layer Model: Layer 3</vt:lpstr>
      <vt:lpstr>The OSI Seven-Layer Model: Layer 4</vt:lpstr>
      <vt:lpstr>The OSI Seven-Layer Model: Layer 5</vt:lpstr>
      <vt:lpstr>The OSI Seven-Layer Model: Layer 6</vt:lpstr>
      <vt:lpstr>The OSI Seven-Layer Model: Layer 7</vt:lpstr>
      <vt:lpstr>The OSI Seven-Layer Model</vt:lpstr>
      <vt:lpstr>Layer Protocol Examples</vt:lpstr>
      <vt:lpstr>Communications System (Physical Layer) Model</vt:lpstr>
      <vt:lpstr>Conclusion</vt:lpstr>
      <vt:lpstr>Prezentacja programu PowerPoint</vt:lpstr>
    </vt:vector>
  </TitlesOfParts>
  <Company>AGH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Scope of Telecommunications</dc:title>
  <dc:creator>Andrzej Jajszczyk</dc:creator>
  <cp:lastModifiedBy>Andrzej Jajszczyk</cp:lastModifiedBy>
  <cp:revision>57</cp:revision>
  <cp:lastPrinted>2020-10-11T15:19:23Z</cp:lastPrinted>
  <dcterms:created xsi:type="dcterms:W3CDTF">2007-09-26T12:45:04Z</dcterms:created>
  <dcterms:modified xsi:type="dcterms:W3CDTF">2020-10-11T16:07:38Z</dcterms:modified>
</cp:coreProperties>
</file>