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256" r:id="rId2"/>
    <p:sldId id="341" r:id="rId3"/>
    <p:sldId id="342" r:id="rId4"/>
    <p:sldId id="343" r:id="rId5"/>
    <p:sldId id="344" r:id="rId6"/>
    <p:sldId id="345" r:id="rId7"/>
    <p:sldId id="346" r:id="rId8"/>
    <p:sldId id="347" r:id="rId9"/>
    <p:sldId id="348" r:id="rId10"/>
    <p:sldId id="349" r:id="rId11"/>
    <p:sldId id="350" r:id="rId12"/>
    <p:sldId id="351" r:id="rId13"/>
    <p:sldId id="382" r:id="rId14"/>
    <p:sldId id="352" r:id="rId15"/>
    <p:sldId id="353" r:id="rId16"/>
    <p:sldId id="378" r:id="rId17"/>
    <p:sldId id="398" r:id="rId18"/>
    <p:sldId id="399" r:id="rId19"/>
    <p:sldId id="400" r:id="rId20"/>
    <p:sldId id="401" r:id="rId21"/>
    <p:sldId id="402" r:id="rId22"/>
    <p:sldId id="354" r:id="rId23"/>
    <p:sldId id="383" r:id="rId24"/>
    <p:sldId id="355" r:id="rId25"/>
    <p:sldId id="356" r:id="rId26"/>
    <p:sldId id="357" r:id="rId27"/>
    <p:sldId id="358" r:id="rId28"/>
    <p:sldId id="359" r:id="rId29"/>
    <p:sldId id="360" r:id="rId30"/>
    <p:sldId id="361" r:id="rId31"/>
    <p:sldId id="362" r:id="rId32"/>
    <p:sldId id="363" r:id="rId33"/>
    <p:sldId id="377" r:id="rId34"/>
    <p:sldId id="364" r:id="rId35"/>
    <p:sldId id="365" r:id="rId36"/>
    <p:sldId id="373" r:id="rId37"/>
    <p:sldId id="374" r:id="rId38"/>
    <p:sldId id="366" r:id="rId39"/>
    <p:sldId id="367" r:id="rId40"/>
    <p:sldId id="368" r:id="rId41"/>
    <p:sldId id="384" r:id="rId42"/>
    <p:sldId id="385" r:id="rId43"/>
    <p:sldId id="372" r:id="rId44"/>
    <p:sldId id="340" r:id="rId45"/>
  </p:sldIdLst>
  <p:sldSz cx="9144000" cy="6858000" type="screen4x3"/>
  <p:notesSz cx="6858000" cy="9144000"/>
  <p:defaultTextStyle>
    <a:defPPr>
      <a:defRPr lang="pl-PL"/>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FFCC"/>
    <a:srgbClr val="3090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5" d="100"/>
          <a:sy n="85" d="100"/>
        </p:scale>
        <p:origin x="-2118"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GB" altLang="pl-PL"/>
          </a:p>
        </p:txBody>
      </p:sp>
      <p:sp>
        <p:nvSpPr>
          <p:cNvPr id="1741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GB" altLang="pl-PL"/>
          </a:p>
        </p:txBody>
      </p:sp>
      <p:sp>
        <p:nvSpPr>
          <p:cNvPr id="1741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GB" altLang="pl-PL"/>
          </a:p>
        </p:txBody>
      </p:sp>
      <p:sp>
        <p:nvSpPr>
          <p:cNvPr id="1741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8F7400BA-E980-49BF-B2C1-D28F056BCD96}" type="slidenum">
              <a:rPr lang="en-GB" altLang="pl-PL"/>
              <a:pPr/>
              <a:t>‹#›</a:t>
            </a:fld>
            <a:endParaRPr lang="en-GB" altLang="pl-PL"/>
          </a:p>
        </p:txBody>
      </p:sp>
    </p:spTree>
    <p:extLst>
      <p:ext uri="{BB962C8B-B14F-4D97-AF65-F5344CB8AC3E}">
        <p14:creationId xmlns:p14="http://schemas.microsoft.com/office/powerpoint/2010/main" val="3044744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GB" altLang="pl-PL"/>
          </a:p>
        </p:txBody>
      </p:sp>
      <p:sp>
        <p:nvSpPr>
          <p:cNvPr id="184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GB" altLang="pl-PL"/>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pl-PL" smtClean="0"/>
              <a:t>Kliknij, aby edytować style wzorca tekstu</a:t>
            </a:r>
          </a:p>
          <a:p>
            <a:pPr lvl="1"/>
            <a:r>
              <a:rPr lang="en-GB" altLang="pl-PL" smtClean="0"/>
              <a:t>Drugi poziom</a:t>
            </a:r>
          </a:p>
          <a:p>
            <a:pPr lvl="2"/>
            <a:r>
              <a:rPr lang="en-GB" altLang="pl-PL" smtClean="0"/>
              <a:t>Trzeci poziom</a:t>
            </a:r>
          </a:p>
          <a:p>
            <a:pPr lvl="3"/>
            <a:r>
              <a:rPr lang="en-GB" altLang="pl-PL" smtClean="0"/>
              <a:t>Czwarty poziom</a:t>
            </a:r>
          </a:p>
          <a:p>
            <a:pPr lvl="4"/>
            <a:r>
              <a:rPr lang="en-GB" altLang="pl-PL" smtClean="0"/>
              <a:t>Piąty poziom</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GB" altLang="pl-PL"/>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95C4CA27-D8A6-46D1-9BA9-42F1033B0F5E}" type="slidenum">
              <a:rPr lang="en-GB" altLang="pl-PL"/>
              <a:pPr/>
              <a:t>‹#›</a:t>
            </a:fld>
            <a:endParaRPr lang="en-GB" altLang="pl-PL"/>
          </a:p>
        </p:txBody>
      </p:sp>
    </p:spTree>
    <p:extLst>
      <p:ext uri="{BB962C8B-B14F-4D97-AF65-F5344CB8AC3E}">
        <p14:creationId xmlns:p14="http://schemas.microsoft.com/office/powerpoint/2010/main" val="24416864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7C69DF-9110-400F-B6F6-BA0D2BBE15A4}" type="slidenum">
              <a:rPr lang="en-GB" altLang="pl-PL"/>
              <a:pPr/>
              <a:t>1</a:t>
            </a:fld>
            <a:endParaRPr lang="en-GB" altLang="pl-PL"/>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GB" altLang="pl-PL"/>
          </a:p>
        </p:txBody>
      </p:sp>
    </p:spTree>
    <p:extLst>
      <p:ext uri="{BB962C8B-B14F-4D97-AF65-F5344CB8AC3E}">
        <p14:creationId xmlns:p14="http://schemas.microsoft.com/office/powerpoint/2010/main" val="3600573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CCB166-3DF3-4D1C-A76C-4A12CEC10400}" type="slidenum">
              <a:rPr lang="pl-PL" altLang="pl-PL"/>
              <a:pPr/>
              <a:t>12</a:t>
            </a:fld>
            <a:endParaRPr lang="pl-PL" altLang="pl-PL"/>
          </a:p>
        </p:txBody>
      </p:sp>
      <p:sp>
        <p:nvSpPr>
          <p:cNvPr id="460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60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pl-PL" altLang="pl-PL"/>
          </a:p>
        </p:txBody>
      </p:sp>
    </p:spTree>
    <p:extLst>
      <p:ext uri="{BB962C8B-B14F-4D97-AF65-F5344CB8AC3E}">
        <p14:creationId xmlns:p14="http://schemas.microsoft.com/office/powerpoint/2010/main" val="2620706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758E82-A5FF-4701-A044-B491C911F14E}" type="slidenum">
              <a:rPr lang="pl-PL" altLang="pl-PL"/>
              <a:pPr/>
              <a:t>24</a:t>
            </a:fld>
            <a:endParaRPr lang="pl-PL" altLang="pl-PL"/>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r>
              <a:rPr lang="pl-PL" altLang="pl-PL"/>
              <a:t>Fig. 2.1. Service development and tollgates. [in]: M. Morrow, K. Vijayananda, </a:t>
            </a:r>
            <a:r>
              <a:rPr lang="pl-PL" altLang="pl-PL" i="1"/>
              <a:t>Developing IP-Based Services</a:t>
            </a:r>
            <a:r>
              <a:rPr lang="pl-PL" altLang="pl-PL"/>
              <a:t>, Morgan Kaufamann, 2003, p.16</a:t>
            </a:r>
          </a:p>
          <a:p>
            <a:endParaRPr lang="pl-PL" altLang="pl-PL"/>
          </a:p>
        </p:txBody>
      </p:sp>
    </p:spTree>
    <p:extLst>
      <p:ext uri="{BB962C8B-B14F-4D97-AF65-F5344CB8AC3E}">
        <p14:creationId xmlns:p14="http://schemas.microsoft.com/office/powerpoint/2010/main" val="1529685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C5574D-1AC7-45F9-9D11-94501513A875}" type="slidenum">
              <a:rPr lang="pl-PL" altLang="pl-PL"/>
              <a:pPr/>
              <a:t>28</a:t>
            </a:fld>
            <a:endParaRPr lang="pl-PL" altLang="pl-PL"/>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r>
              <a:rPr lang="pl-PL" altLang="pl-PL"/>
              <a:t>Fig. 2.2. Service life cycle. [in]: M. Morrow, K. Vijayananda, </a:t>
            </a:r>
            <a:r>
              <a:rPr lang="pl-PL" altLang="pl-PL" i="1"/>
              <a:t>Developing IP-Based Services</a:t>
            </a:r>
            <a:r>
              <a:rPr lang="pl-PL" altLang="pl-PL"/>
              <a:t>, Morgan Kaufamann, 2003, p.20</a:t>
            </a:r>
          </a:p>
        </p:txBody>
      </p:sp>
    </p:spTree>
    <p:extLst>
      <p:ext uri="{BB962C8B-B14F-4D97-AF65-F5344CB8AC3E}">
        <p14:creationId xmlns:p14="http://schemas.microsoft.com/office/powerpoint/2010/main" val="2357818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50CEF8-6522-4C82-B51F-7952CC6E7877}" type="slidenum">
              <a:rPr lang="pl-PL" altLang="pl-PL"/>
              <a:pPr/>
              <a:t>29</a:t>
            </a:fld>
            <a:endParaRPr lang="pl-PL" altLang="pl-PL"/>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pl-PL" altLang="pl-PL" b="1">
                <a:latin typeface="Times New Roman" panose="02020603050405020304" pitchFamily="18" charset="0"/>
              </a:rPr>
              <a:t>New Communications Services—What Does Society Want?</a:t>
            </a:r>
          </a:p>
          <a:p>
            <a:r>
              <a:rPr lang="pl-PL" altLang="pl-PL">
                <a:latin typeface="Times New Roman" panose="02020603050405020304" pitchFamily="18" charset="0"/>
              </a:rPr>
              <a:t>ROBERT W. LUCKY</a:t>
            </a:r>
          </a:p>
          <a:p>
            <a:r>
              <a:rPr lang="pl-PL" altLang="pl-PL">
                <a:latin typeface="Times New Roman" panose="02020603050405020304" pitchFamily="18" charset="0"/>
              </a:rPr>
              <a:t>PROCEEDINGS OF THE IEEE, VOL. 85, NO. 10, OCTOBER 1997</a:t>
            </a:r>
          </a:p>
          <a:p>
            <a:endParaRPr lang="pl-PL" altLang="pl-PL">
              <a:latin typeface="Times New Roman" panose="02020603050405020304" pitchFamily="18" charset="0"/>
            </a:endParaRPr>
          </a:p>
          <a:p>
            <a:endParaRPr lang="pl-PL" altLang="pl-PL"/>
          </a:p>
        </p:txBody>
      </p:sp>
    </p:spTree>
    <p:extLst>
      <p:ext uri="{BB962C8B-B14F-4D97-AF65-F5344CB8AC3E}">
        <p14:creationId xmlns:p14="http://schemas.microsoft.com/office/powerpoint/2010/main" val="4269918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97282B-3CC7-46F3-A2CD-0EE9FABDEE79}" type="slidenum">
              <a:rPr lang="pl-PL" altLang="pl-PL"/>
              <a:pPr/>
              <a:t>30</a:t>
            </a:fld>
            <a:endParaRPr lang="pl-PL" altLang="pl-PL"/>
          </a:p>
        </p:txBody>
      </p:sp>
      <p:sp>
        <p:nvSpPr>
          <p:cNvPr id="27650" name="Rectangle 2"/>
          <p:cNvSpPr>
            <a:spLocks noGrp="1" noChangeArrowheads="1"/>
          </p:cNvSpPr>
          <p:nvPr>
            <p:ph type="body" idx="1"/>
          </p:nvPr>
        </p:nvSpPr>
        <p:spPr>
          <a:xfrm>
            <a:off x="304800" y="4214813"/>
            <a:ext cx="6248400" cy="4491037"/>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sz="1100"/>
              <a:t>Jest to tzw. aparat telefoniczny centralnej baterii (CB) zasilany z baterii o napięciu kilkudziesięciu woltów, znajdującej się w centrali telefonicznej. Elementem umożliwiającym współpracę z centralą automatyczną jest tu tarcza numerowa TN. Jej zestyk impulsujący przerywa pętlę abonencką przy wybieraniu numeru żądanego abonenta, a zestyk zwierny — zwierający się, gdy tarcza jest wyprowadzona ze stanu spoczynku — zwiera elementy rozmówne aparatu, co zmniejsza zniekształcenia impulsów wybierczych i zapobiega trzaskom w słuchawce. Najczęściej liczba przerwań odpowiada kolejnym cyfrom (zeru odpowiada dziesięć przerwań pętli), a częstotliwość impulsowania wynosi 10 Hz. Włączony równolegle do zestyku gasik, złożony z kondensatora C2 i rezystora R2, służy do gaszenia iskier, pojawiających się na zestyku. Przełącznik obwodów PO (wykonany najczęściej w postaci przełącznika widełkowego) dokonuje przełączenia obwodu sygnalizacyjnego zawierającego dzwonek polaryzowany D na obwód rozmówny. Kondensator C1 uniemożliwia przepływ prądu stałego ze źródła w centrali, w czasie gdy mikrotelefon jest odłożony, a jednocześnie pozwala na przepływ zmiennego prądu dzwonienia. Równolegle do słuchawki włączony jest tłumik trzasków TT.</a:t>
            </a:r>
          </a:p>
          <a:p>
            <a:pPr algn="just"/>
            <a:r>
              <a:rPr lang="pl-PL" altLang="pl-PL" sz="1100"/>
              <a:t>Tranformator T z dzielonym uzwojeniem pierwotnym wraz z impedancją Z1 stanowi tzw. układ antylokalny, uniemożliwia-jący przedostawanie się do słuchawki prądu przemiennego wytwarzanego przez mikrofon tego aparatu w czasie nadawania. Działanie układu, w przypadku, gdy obie części uzwojenia pierwotnego transformatora mają jednakowe liczby zwojów i jednakowe rezystancje, jest następujące. Prądy rozmówne wytwarzane przez mikrofon rozpływają się w obu częściach uzwojenia w przeciwnych kierunkach. Wypadkowy strumień magnetyczny wytwarzany w transformatorze zależy tylko od różnicy tych prądów, która jest tym mniejsza im lepiej Z1 odwzorowuje rezystancję łącza. Stąd, przy dobrze dobranym Z1, tylko niewielka część prądu rozmównego mikrofonu prze-transformowuje się do słuchawki. Prądy rozmówne przychodzące z łącza przepływają przez obie części uzwojenia pierwotnego w tym samym kierunku wytwarzając zgodne strumienie i w rezultacie przenoszą się do słuchawki aparatu.</a:t>
            </a:r>
          </a:p>
          <a:p>
            <a:pPr algn="just"/>
            <a:r>
              <a:rPr lang="pl-PL" altLang="pl-PL" sz="1100"/>
              <a:t>W układach antylokalnych stosowanych w praktyce obie części uzwojenia pierwotnego transformatora mają na ogół różne liczby zwojów i różne rezystancje, co przy odpowiednim dobraniu Z1 nie wpływa na działanie układu. Jako Z1 włącza się najczęściej układ dwóch rezystorów i kondensatora. </a:t>
            </a:r>
          </a:p>
          <a:p>
            <a:pPr algn="just"/>
            <a:endParaRPr lang="pl-PL" altLang="pl-PL" sz="1100"/>
          </a:p>
        </p:txBody>
      </p:sp>
      <p:sp>
        <p:nvSpPr>
          <p:cNvPr id="27651" name="Rectangle 3"/>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Tree>
    <p:extLst>
      <p:ext uri="{BB962C8B-B14F-4D97-AF65-F5344CB8AC3E}">
        <p14:creationId xmlns:p14="http://schemas.microsoft.com/office/powerpoint/2010/main" val="1183254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13CEC3-0E3B-4822-A340-3FDBF9ACB532}" type="slidenum">
              <a:rPr lang="pl-PL" altLang="pl-PL"/>
              <a:pPr/>
              <a:t>31</a:t>
            </a:fld>
            <a:endParaRPr lang="pl-PL" altLang="pl-PL"/>
          </a:p>
        </p:txBody>
      </p:sp>
      <p:sp>
        <p:nvSpPr>
          <p:cNvPr id="25602" name="Rectangle 2"/>
          <p:cNvSpPr>
            <a:spLocks noGrp="1" noChangeArrowheads="1"/>
          </p:cNvSpPr>
          <p:nvPr>
            <p:ph type="body" idx="1"/>
          </p:nvPr>
        </p:nvSpPr>
        <p:spPr>
          <a:xfrm>
            <a:off x="914400" y="4346575"/>
            <a:ext cx="5029200" cy="3849688"/>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sz="1100"/>
              <a:t>Na rysunku przedstawiono schemat blokowy współczesnego aparatu telefonicznego. Scalony układ dzwonienia pozwala na wyeliminowanie dzwonka polaryzowanego. Przyłącza się do niego przetwornik piezo-ceramiczny, bądź też głośnik. Niektóre układy pozwalają na generowanie melodii programowanych, na zlecenie odbiorców, przez producenta. Istnieją także układy wykrywające prąd dzwonienia, do których można przyłączyć na przykład wskaźnik świetlny.</a:t>
            </a:r>
          </a:p>
          <a:p>
            <a:pPr algn="just"/>
            <a:r>
              <a:rPr lang="pl-PL" altLang="pl-PL" sz="1100"/>
              <a:t>We współczesnych aparatach telefonicznych, zamiast tarczy numerowej, stosuje się prawie wyłącznie klawiaturę, przy czym związany z nią układ scalony generuje impulsy takie jak w sygnalizacji dekadowej (tarczą), bądź też sygnały wieloczęstotliwościowe. W niektórych aparatach oba rodzaje sygnałów są wysyłane jednocześnie. Układy wybiercze są często wyposażone w wewnętrzną pamięć umożliwiającą powtarzanie ostatnio wybranego numeru przez wciśnięcie tylko jednego klawisza. Użycie innego klawisza pozwala na czasowe zablokowanie mikrofonu. Aparat telefoniczny może zawierać wyświetlacz podający, na przykład, ostatnio wybrany numer, czy też, na podstawie odebranych impulsów telezaliczania, wysokość opłaty za rozmowę. Sterownik mikrokomputerowy wraz z pamięcią pozwala na wybieranie najczęściej używanych numerów przy pomocy tylko jednego czy dwóch klawiszy.</a:t>
            </a:r>
          </a:p>
          <a:p>
            <a:pPr algn="just"/>
            <a:r>
              <a:rPr lang="pl-PL" altLang="pl-PL" sz="1100"/>
              <a:t>Do scalonych układów rozmównych można dołączać tradycyjne mikrotelefony z mikrofonami węglowymi, jak również nowocześniejsze mikrofony elektretowe, a także dodatkowe głośniki. Istnieją aparaty telefoniczne, w których układ rozmówny i generator sygnalizacji wieloczęstotliwościowej znajdują się w jednym wspólnym układzie scalonym.</a:t>
            </a:r>
          </a:p>
          <a:p>
            <a:pPr algn="just"/>
            <a:r>
              <a:rPr lang="pl-PL" altLang="pl-PL" sz="1100"/>
              <a:t>Wygodnym rozwiązaniem jest zastosowanie w niektórych telefonach radiowego sprzężenia między mikrotelefonem i pozostałą częścią aparatu, zamiast tradycyjnego przewodu.</a:t>
            </a:r>
          </a:p>
          <a:p>
            <a:pPr algn="just"/>
            <a:endParaRPr lang="pl-PL" altLang="pl-PL" sz="1100"/>
          </a:p>
        </p:txBody>
      </p:sp>
      <p:sp>
        <p:nvSpPr>
          <p:cNvPr id="25603" name="Rectangle 3"/>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Tree>
    <p:extLst>
      <p:ext uri="{BB962C8B-B14F-4D97-AF65-F5344CB8AC3E}">
        <p14:creationId xmlns:p14="http://schemas.microsoft.com/office/powerpoint/2010/main" val="2141521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B63835-2F58-4073-B527-553B57B83C78}" type="slidenum">
              <a:rPr lang="pl-PL" altLang="pl-PL"/>
              <a:pPr/>
              <a:t>3</a:t>
            </a:fld>
            <a:endParaRPr lang="pl-PL" altLang="pl-PL"/>
          </a:p>
        </p:txBody>
      </p:sp>
      <p:sp>
        <p:nvSpPr>
          <p:cNvPr id="6146" name="Rectangle 2"/>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
        <p:nvSpPr>
          <p:cNvPr id="6147" name="Rectangle 3"/>
          <p:cNvSpPr>
            <a:spLocks noGrp="1" noChangeArrowheads="1"/>
          </p:cNvSpPr>
          <p:nvPr>
            <p:ph type="body" idx="1"/>
          </p:nvPr>
        </p:nvSpPr>
        <p:spPr>
          <a:xfrm>
            <a:off x="914400" y="4346575"/>
            <a:ext cx="5029200" cy="3849688"/>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spcBef>
                <a:spcPct val="55000"/>
              </a:spcBef>
            </a:pPr>
            <a:r>
              <a:rPr lang="pl-PL" altLang="pl-PL" i="1"/>
              <a:t>Usługi przenoszenia</a:t>
            </a:r>
            <a:r>
              <a:rPr lang="pl-PL" altLang="pl-PL"/>
              <a:t> zapewniają transmisję sygnałów między stykami użytkowników z siecią.</a:t>
            </a:r>
          </a:p>
          <a:p>
            <a:pPr algn="just"/>
            <a:r>
              <a:rPr lang="pl-PL" altLang="pl-PL" i="1"/>
              <a:t>Teleusługi </a:t>
            </a:r>
            <a:r>
              <a:rPr lang="pl-PL" altLang="pl-PL"/>
              <a:t>w pełni umożliwiają wymianę informacji między użytkownikami sieci; obejmują również funkcje urządzeń końcowych.</a:t>
            </a:r>
          </a:p>
          <a:p>
            <a:pPr algn="just"/>
            <a:r>
              <a:rPr lang="pl-PL" altLang="pl-PL" i="1"/>
              <a:t>Usługi dodatkowe </a:t>
            </a:r>
            <a:r>
              <a:rPr lang="pl-PL" altLang="pl-PL"/>
              <a:t>modyfikują lub uzupełniają usługi podstawowe należące do jednej z dwóch pierwszych kategorii. </a:t>
            </a:r>
          </a:p>
        </p:txBody>
      </p:sp>
    </p:spTree>
    <p:extLst>
      <p:ext uri="{BB962C8B-B14F-4D97-AF65-F5344CB8AC3E}">
        <p14:creationId xmlns:p14="http://schemas.microsoft.com/office/powerpoint/2010/main" val="40610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FFA92E-A4AE-4CA7-A53E-453C2C9CE1B4}" type="slidenum">
              <a:rPr lang="pl-PL" altLang="pl-PL"/>
              <a:pPr/>
              <a:t>4</a:t>
            </a:fld>
            <a:endParaRPr lang="pl-PL" altLang="pl-PL"/>
          </a:p>
        </p:txBody>
      </p:sp>
      <p:sp>
        <p:nvSpPr>
          <p:cNvPr id="9218" name="Rectangle 2"/>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
        <p:nvSpPr>
          <p:cNvPr id="9219" name="Rectangle 3"/>
          <p:cNvSpPr>
            <a:spLocks noGrp="1" noChangeArrowheads="1"/>
          </p:cNvSpPr>
          <p:nvPr>
            <p:ph type="body" idx="1"/>
          </p:nvPr>
        </p:nvSpPr>
        <p:spPr>
          <a:xfrm>
            <a:off x="838200" y="4286250"/>
            <a:ext cx="5181600" cy="3767138"/>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sz="1000" b="1"/>
              <a:t>Tryb komutacji łączy, przezroczysty kanał 64 kbit/s</a:t>
            </a:r>
          </a:p>
          <a:p>
            <a:pPr algn="just"/>
            <a:r>
              <a:rPr lang="pl-PL" altLang="pl-PL" sz="1000"/>
              <a:t>Taka usługa przenoszenia zapewnia przezroczyste przesyłanie informacji między punktami odniesienia S/T i może być wykorzystywana w różnorodny sposób, np.:</a:t>
            </a:r>
          </a:p>
          <a:p>
            <a:pPr algn="just">
              <a:buFontTx/>
              <a:buChar char="•"/>
            </a:pPr>
            <a:r>
              <a:rPr lang="pl-PL" altLang="pl-PL" sz="1000"/>
              <a:t> przesyłanie sygnału mowy,</a:t>
            </a:r>
          </a:p>
          <a:p>
            <a:pPr algn="just">
              <a:buFontTx/>
              <a:buChar char="•"/>
            </a:pPr>
            <a:r>
              <a:rPr lang="pl-PL" altLang="pl-PL" sz="1000"/>
              <a:t> przesyłanie sygnału audio 3.1 kHz,</a:t>
            </a:r>
          </a:p>
          <a:p>
            <a:pPr algn="just">
              <a:buFontTx/>
              <a:buChar char="•"/>
            </a:pPr>
            <a:r>
              <a:rPr lang="pl-PL" altLang="pl-PL" sz="1000"/>
              <a:t> przesyłanie wielu strumieni informacyjnych zmultipleksowanych przez użytkownika do przepływności 64 kbit/s,</a:t>
            </a:r>
          </a:p>
          <a:p>
            <a:pPr algn="just">
              <a:buFontTx/>
              <a:buChar char="•"/>
            </a:pPr>
            <a:r>
              <a:rPr lang="pl-PL" altLang="pl-PL" sz="1000"/>
              <a:t> przezroczysty dostęp do publicznych sieci pakietowych X.25.</a:t>
            </a:r>
          </a:p>
          <a:p>
            <a:pPr algn="just"/>
            <a:endParaRPr lang="pl-PL" altLang="pl-PL" sz="1000"/>
          </a:p>
          <a:p>
            <a:pPr algn="just"/>
            <a:r>
              <a:rPr lang="pl-PL" altLang="pl-PL" sz="1000" b="1"/>
              <a:t>Tryb komutacji łączy, kanał audio 3.1 kHz</a:t>
            </a:r>
          </a:p>
          <a:p>
            <a:pPr algn="just"/>
            <a:r>
              <a:rPr lang="pl-PL" altLang="pl-PL" sz="1000"/>
              <a:t>Usługa ta odpowiada usłudze świadczonej obecnie przez publiczną, komutowaną sieć telefoniczną. Umożliwia przesyłanie mowy i sygnałów akustycznych o pasmie 3.1 kHz, takich jak dane w paśmie głosowym za pośrednictwem modemu czy informacje telekopiowe (telefaks grupy 1, 2 lub 3). Sygnał cyfrowy w punkcie odniesienia S/T powinien być zgodny z zaleceniem G.711 (kompresja typu A lub </a:t>
            </a:r>
            <a:r>
              <a:rPr lang="pl-PL" altLang="pl-PL" sz="1000">
                <a:latin typeface="Symbol" panose="05050102010706020507" pitchFamily="18" charset="2"/>
              </a:rPr>
              <a:t></a:t>
            </a:r>
            <a:r>
              <a:rPr lang="pl-PL" altLang="pl-PL" sz="1000"/>
              <a:t>).</a:t>
            </a:r>
          </a:p>
          <a:p>
            <a:pPr algn="just"/>
            <a:endParaRPr lang="pl-PL" altLang="pl-PL" sz="1000"/>
          </a:p>
          <a:p>
            <a:pPr algn="just"/>
            <a:r>
              <a:rPr lang="pl-PL" altLang="pl-PL" sz="1000" b="1"/>
              <a:t>Tryb pakietowy, kanał B i D</a:t>
            </a:r>
          </a:p>
          <a:p>
            <a:pPr algn="just"/>
            <a:r>
              <a:rPr lang="pl-PL" altLang="pl-PL" sz="1000"/>
              <a:t>Ta usługa przenoszenia zapewnia przezroczysty transfer informacji użytkownika w formie pakietowej poprzez utworzenie kanału wirtualnego w kanale typu B lub D.</a:t>
            </a:r>
          </a:p>
          <a:p>
            <a:pPr algn="just"/>
            <a:endParaRPr lang="pl-PL" altLang="pl-PL" sz="1000"/>
          </a:p>
          <a:p>
            <a:pPr algn="just"/>
            <a:r>
              <a:rPr lang="pl-PL" altLang="pl-PL" sz="1000" b="1"/>
              <a:t>Tryb komutacji łączy, kanał mowy</a:t>
            </a:r>
          </a:p>
          <a:p>
            <a:pPr algn="just"/>
            <a:r>
              <a:rPr lang="pl-PL" altLang="pl-PL" sz="1000"/>
              <a:t>Usługa przewidziana do przenoszenia informacji głosowych.</a:t>
            </a:r>
          </a:p>
          <a:p>
            <a:pPr algn="just"/>
            <a:r>
              <a:rPr lang="pl-PL" altLang="pl-PL" sz="1000"/>
              <a:t> Sygnał cyfrowy w punkcie odniesienia S/T powinien być zgodny z zaleceniem G.711 (kompresja typu A lub </a:t>
            </a:r>
            <a:r>
              <a:rPr lang="pl-PL" altLang="pl-PL" sz="1000">
                <a:latin typeface="Symbol" panose="05050102010706020507" pitchFamily="18" charset="2"/>
              </a:rPr>
              <a:t></a:t>
            </a:r>
            <a:r>
              <a:rPr lang="pl-PL" altLang="pl-PL" sz="1000"/>
              <a:t>). Sieć może stosować techniki przetwarzania odpowiadające mowie, jak transmisję analogową, tłumienie echa i kodowanie mowy o niskich przepływnościach. Stąd integralność strumienia bitów nie jest zapewniana.</a:t>
            </a:r>
          </a:p>
        </p:txBody>
      </p:sp>
    </p:spTree>
    <p:extLst>
      <p:ext uri="{BB962C8B-B14F-4D97-AF65-F5344CB8AC3E}">
        <p14:creationId xmlns:p14="http://schemas.microsoft.com/office/powerpoint/2010/main" val="2315030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25CF8B-93D6-4CE6-92EE-664F439CBF94}" type="slidenum">
              <a:rPr lang="pl-PL" altLang="pl-PL"/>
              <a:pPr/>
              <a:t>5</a:t>
            </a:fld>
            <a:endParaRPr lang="pl-PL" altLang="pl-PL"/>
          </a:p>
        </p:txBody>
      </p:sp>
      <p:sp>
        <p:nvSpPr>
          <p:cNvPr id="11266" name="Rectangle 2"/>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
        <p:nvSpPr>
          <p:cNvPr id="11267" name="Rectangle 3"/>
          <p:cNvSpPr>
            <a:spLocks noGrp="1" noChangeArrowheads="1"/>
          </p:cNvSpPr>
          <p:nvPr>
            <p:ph type="body" idx="1"/>
          </p:nvPr>
        </p:nvSpPr>
        <p:spPr>
          <a:xfrm>
            <a:off x="914400" y="4346575"/>
            <a:ext cx="5029200" cy="3849688"/>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b="1"/>
              <a:t>Telefonia 3.1 kHz</a:t>
            </a:r>
            <a:endParaRPr lang="pl-PL" altLang="pl-PL"/>
          </a:p>
          <a:p>
            <a:pPr algn="just"/>
            <a:r>
              <a:rPr lang="pl-PL" altLang="pl-PL"/>
              <a:t>Usługa telefoniczna zapewnia przesyłanie mowy w paśmie akustycznym o szerokości 3.1 kHz. Łączność jest dwukierunkowa, z oboma kierunkami aktywnymi równocześnie i bez przerw w czasie fazy trwania połączenia związanej z rozmową. Sieć może stosować techniki przetwarzania odpowiadające mowie, jak transmisję analogową, tłumienie echa i kodowanie mowy o niskich przepływnościach.</a:t>
            </a:r>
          </a:p>
          <a:p>
            <a:pPr algn="just"/>
            <a:r>
              <a:rPr lang="pl-PL" altLang="pl-PL" b="1"/>
              <a:t>Telefaks grupa 4, klasa 1</a:t>
            </a:r>
            <a:endParaRPr lang="pl-PL" altLang="pl-PL"/>
          </a:p>
          <a:p>
            <a:pPr algn="just"/>
            <a:r>
              <a:rPr lang="pl-PL" altLang="pl-PL"/>
              <a:t>Telefaks grupy 4 jest usługą umożliwiającą abonentom automatyczną wymianę za pośrednictwem ISDN korespondencji biurowej w postaci informacji zakodowanej telekopiowo. Umożliwia dwukierunkową łączność między dwoma użytkownikami przy wykorzystaniu kanału typu B o przepływności 64 kbit/s. Istnieją trzy klasy terminali telekopiowych grupy 4. Klasa 1 obejmuje najprostsze terminale umożliwiające wysyłanie i odbieranie dokumentów zawierających informację zakodowaną telekopiowo (zgodnie z zaleceniami ITU-T T.6 i serii T.400). Wyższe klasy zawierają również funkcje związane z przesyłaniem informacji teleteksowych.</a:t>
            </a:r>
          </a:p>
          <a:p>
            <a:pPr algn="just"/>
            <a:r>
              <a:rPr lang="pl-PL" altLang="pl-PL" b="1"/>
              <a:t>Teleteks</a:t>
            </a:r>
            <a:endParaRPr lang="pl-PL" altLang="pl-PL"/>
          </a:p>
          <a:p>
            <a:pPr algn="just"/>
            <a:r>
              <a:rPr lang="pl-PL" altLang="pl-PL"/>
              <a:t>Teleteks jest usługą umożliwiającą abonentom automatyczną wymianę za pośrednictwem ISDN (z pamięci do pamięci) korespondencji biurowej w postaci informacji zakodowanej teleteksowo. Usługa ta jest związana z edycją i drukowaniem korespondencji zawierającej informację tekstową wykorzystującą standardowy zbiór znaków.</a:t>
            </a:r>
          </a:p>
        </p:txBody>
      </p:sp>
    </p:spTree>
    <p:extLst>
      <p:ext uri="{BB962C8B-B14F-4D97-AF65-F5344CB8AC3E}">
        <p14:creationId xmlns:p14="http://schemas.microsoft.com/office/powerpoint/2010/main" val="3657086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13F220-01E5-4327-86E5-78ED559646E9}" type="slidenum">
              <a:rPr lang="pl-PL" altLang="pl-PL"/>
              <a:pPr/>
              <a:t>6</a:t>
            </a:fld>
            <a:endParaRPr lang="pl-PL" altLang="pl-PL"/>
          </a:p>
        </p:txBody>
      </p:sp>
      <p:sp>
        <p:nvSpPr>
          <p:cNvPr id="15362" name="Rectangle 2"/>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
        <p:nvSpPr>
          <p:cNvPr id="15363" name="Rectangle 3"/>
          <p:cNvSpPr>
            <a:spLocks noGrp="1" noChangeArrowheads="1"/>
          </p:cNvSpPr>
          <p:nvPr>
            <p:ph type="body" idx="1"/>
          </p:nvPr>
        </p:nvSpPr>
        <p:spPr>
          <a:xfrm>
            <a:off x="914400" y="4346575"/>
            <a:ext cx="5029200" cy="3849688"/>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i="1"/>
              <a:t>Telealarm</a:t>
            </a:r>
            <a:r>
              <a:rPr lang="pl-PL" altLang="pl-PL"/>
              <a:t> polega na przesyłaniu informacji alarmowych (np. o pożarze, czy włamaniu) z różnych urządzeń zainstalowanych u użytkownika do odpowiedniego centrum (np. straży pożarnej, czy milicji);</a:t>
            </a:r>
          </a:p>
          <a:p>
            <a:pPr algn="just"/>
            <a:r>
              <a:rPr lang="pl-PL" altLang="pl-PL" i="1"/>
              <a:t>Telealert</a:t>
            </a:r>
            <a:r>
              <a:rPr lang="pl-PL" altLang="pl-PL"/>
              <a:t> polega na przesyłaniu informacji o jakimś niebezpieczeństwie (np. o podniesieniu się poziomu wody w rzece lub o niebezpiecznym wzroście poziomu zanieczyszczeń) z centrów nadzorujących dane niebezpieczeństwo do użytkownikow, którzy mają na nie reagować;</a:t>
            </a:r>
          </a:p>
          <a:p>
            <a:pPr algn="just"/>
            <a:r>
              <a:rPr lang="pl-PL" altLang="pl-PL" i="1"/>
              <a:t>Telekomenda</a:t>
            </a:r>
            <a:r>
              <a:rPr lang="pl-PL" altLang="pl-PL"/>
              <a:t> polega na przesyłaniu rozkazów do urządzeń sterujących określonymi procesami (np. centralnym ogrzewaniem budynku);</a:t>
            </a:r>
          </a:p>
          <a:p>
            <a:pPr algn="just"/>
            <a:r>
              <a:rPr lang="pl-PL" altLang="pl-PL" i="1"/>
              <a:t>Telemetri</a:t>
            </a:r>
            <a:r>
              <a:rPr lang="pl-PL" altLang="pl-PL"/>
              <a:t>a polega na przesyłaniu informacji pomiarowych do centrów, które te informacje wykorzystują (np. przesyłanie stanów domowych licznikow zużycia energii elektrycznej do ośrodka obliczającego rachunki);</a:t>
            </a:r>
          </a:p>
          <a:p>
            <a:pPr algn="just"/>
            <a:r>
              <a:rPr lang="pl-PL" altLang="pl-PL" i="1"/>
              <a:t>Telenadzór</a:t>
            </a:r>
            <a:r>
              <a:rPr lang="pl-PL" altLang="pl-PL"/>
              <a:t> polega na przesyłaniu informacji o określonych stanach urządzeń nadzorczych zainstalowanych u użytkowników do centrum obsługowego;</a:t>
            </a:r>
          </a:p>
          <a:p>
            <a:pPr algn="just"/>
            <a:r>
              <a:rPr lang="pl-PL" altLang="pl-PL" i="1"/>
              <a:t>Telezabezpieczenie</a:t>
            </a:r>
            <a:r>
              <a:rPr lang="pl-PL" altLang="pl-PL"/>
              <a:t> polega na łącznym wykorzystaniu kilku teleakcji przedstawionych uprzednio (np. telealarmu, telenadzoru, telekomendy itd.).</a:t>
            </a:r>
          </a:p>
        </p:txBody>
      </p:sp>
    </p:spTree>
    <p:extLst>
      <p:ext uri="{BB962C8B-B14F-4D97-AF65-F5344CB8AC3E}">
        <p14:creationId xmlns:p14="http://schemas.microsoft.com/office/powerpoint/2010/main" val="1691902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CF828B-4597-40BB-80E6-54337059BF7F}" type="slidenum">
              <a:rPr lang="pl-PL" altLang="pl-PL"/>
              <a:pPr/>
              <a:t>7</a:t>
            </a:fld>
            <a:endParaRPr lang="pl-PL" altLang="pl-PL"/>
          </a:p>
        </p:txBody>
      </p:sp>
      <p:sp>
        <p:nvSpPr>
          <p:cNvPr id="19458" name="Rectangle 2"/>
          <p:cNvSpPr>
            <a:spLocks noGrp="1" noRot="1" noChangeAspect="1" noChangeArrowheads="1" noTextEdit="1"/>
          </p:cNvSpPr>
          <p:nvPr>
            <p:ph type="sldImg"/>
          </p:nvPr>
        </p:nvSpPr>
        <p:spPr>
          <a:xfrm>
            <a:off x="1292225" y="796925"/>
            <a:ext cx="4273550" cy="3205163"/>
          </a:xfrm>
          <a:ln w="12700" cap="flat">
            <a:solidFill>
              <a:schemeClr val="tx1"/>
            </a:solidFill>
          </a:ln>
          <a:extLst>
            <a:ext uri="{909E8E84-426E-40DD-AFC4-6F175D3DCCD1}">
              <a14:hiddenFill xmlns:a14="http://schemas.microsoft.com/office/drawing/2010/main">
                <a:noFill/>
              </a14:hiddenFill>
            </a:ext>
          </a:extLst>
        </p:spPr>
      </p:sp>
      <p:sp>
        <p:nvSpPr>
          <p:cNvPr id="19459" name="Rectangle 3"/>
          <p:cNvSpPr>
            <a:spLocks noGrp="1" noChangeArrowheads="1"/>
          </p:cNvSpPr>
          <p:nvPr>
            <p:ph type="body" idx="1"/>
          </p:nvPr>
        </p:nvSpPr>
        <p:spPr>
          <a:xfrm>
            <a:off x="685800" y="4214813"/>
            <a:ext cx="5715000" cy="3910012"/>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lgn="just"/>
            <a:r>
              <a:rPr lang="pl-PL" altLang="pl-PL" sz="1100" b="1"/>
              <a:t>Prezentacja identyfikatora łącza wywołującego </a:t>
            </a:r>
            <a:r>
              <a:rPr lang="pl-PL" altLang="pl-PL" sz="1100"/>
              <a:t> (ang. </a:t>
            </a:r>
            <a:r>
              <a:rPr lang="pl-PL" altLang="pl-PL" sz="1100" i="1"/>
              <a:t>Calling Line Identification Presentation — CLIP</a:t>
            </a:r>
            <a:r>
              <a:rPr lang="pl-PL" altLang="pl-PL" sz="1100"/>
              <a:t>) jest usługą oferowaną abonentowi wywołującemu i polegającą na dostarczaniu mu numeru ISDN abonenta wywołującego wraz, jeżeli to możliwe, z informacją o subadresie.</a:t>
            </a:r>
          </a:p>
          <a:p>
            <a:pPr algn="just"/>
            <a:r>
              <a:rPr lang="pl-PL" altLang="pl-PL" sz="1100" b="1"/>
              <a:t>Organiczenie identyfikacji łącza wywołującego </a:t>
            </a:r>
            <a:r>
              <a:rPr lang="pl-PL" altLang="pl-PL" sz="1100"/>
              <a:t>(ang. </a:t>
            </a:r>
            <a:r>
              <a:rPr lang="pl-PL" altLang="pl-PL" sz="1100" i="1"/>
              <a:t>Calling Line Identification Restriction</a:t>
            </a:r>
            <a:r>
              <a:rPr lang="pl-PL" altLang="pl-PL" sz="1100"/>
              <a:t> — </a:t>
            </a:r>
            <a:r>
              <a:rPr lang="pl-PL" altLang="pl-PL" sz="1100" i="1"/>
              <a:t>CLIR</a:t>
            </a:r>
            <a:r>
              <a:rPr lang="pl-PL" altLang="pl-PL" sz="1100"/>
              <a:t>) jest usługą oferowaną abonentowi wywołującemu i polegającą na zablokowaniu abonentowi wywoływanemu możliwości otrzymania numeru abonenta  wywołującego.</a:t>
            </a:r>
          </a:p>
          <a:p>
            <a:pPr algn="just"/>
            <a:r>
              <a:rPr lang="pl-PL" altLang="pl-PL" sz="1100" b="1"/>
              <a:t>Wybieranie bezpośrednie numeru wewnętrznego</a:t>
            </a:r>
            <a:r>
              <a:rPr lang="pl-PL" altLang="pl-PL" sz="1100" b="1" i="1"/>
              <a:t> </a:t>
            </a:r>
            <a:r>
              <a:rPr lang="pl-PL" altLang="pl-PL" sz="1100"/>
              <a:t>(ang. </a:t>
            </a:r>
            <a:r>
              <a:rPr lang="pl-PL" altLang="pl-PL" sz="1100" i="1"/>
              <a:t>Direct-Dialling-In — DDI</a:t>
            </a:r>
            <a:r>
              <a:rPr lang="pl-PL" altLang="pl-PL" sz="1100"/>
              <a:t>) umożliwia bezpośrednie wywołanie abonenta centrali abonenckiej ISDN (ISPBX) bez pośrednictwa telefonistki.</a:t>
            </a:r>
          </a:p>
          <a:p>
            <a:pPr algn="just"/>
            <a:r>
              <a:rPr lang="pl-PL" altLang="pl-PL" sz="1100" b="1"/>
              <a:t>Wielokrotny numer abonenta</a:t>
            </a:r>
            <a:r>
              <a:rPr lang="pl-PL" altLang="pl-PL" sz="1100"/>
              <a:t> (ang. </a:t>
            </a:r>
            <a:r>
              <a:rPr lang="pl-PL" altLang="pl-PL" sz="1100" i="1"/>
              <a:t>Multiple Subscriber Number — MSN</a:t>
            </a:r>
            <a:r>
              <a:rPr lang="pl-PL" altLang="pl-PL" sz="1100"/>
              <a:t>) pozwala na przydzielanie wielu numerów ISDN jednemu stykowi użytkownik-sieć. Umożliwia to np. bezpośrednie wybieranie przez abonenta sieci publicznej jednego z kilku terminali ISDN przyłączonych do magistarli pasywnej, czy też otrzymanie przez sieć informacji, który terminal zainicjował połączenie (co może być wykorzystane do naliczania opłat, czy też do identyfikacji terminala wywołującego przez abonenta wywoływanego).</a:t>
            </a:r>
          </a:p>
          <a:p>
            <a:pPr algn="just"/>
            <a:r>
              <a:rPr lang="pl-PL" altLang="pl-PL" sz="1100" b="1"/>
              <a:t>Oczekiwanie zgłoszeń </a:t>
            </a:r>
            <a:r>
              <a:rPr lang="pl-PL" altLang="pl-PL" sz="1100"/>
              <a:t>(ang. </a:t>
            </a:r>
            <a:r>
              <a:rPr lang="pl-PL" altLang="pl-PL" sz="1100" i="1"/>
              <a:t>Call Waiting</a:t>
            </a:r>
            <a:r>
              <a:rPr lang="pl-PL" altLang="pl-PL" sz="1100"/>
              <a:t> — </a:t>
            </a:r>
            <a:r>
              <a:rPr lang="pl-PL" altLang="pl-PL" sz="1100" i="1"/>
              <a:t>CW</a:t>
            </a:r>
            <a:r>
              <a:rPr lang="pl-PL" altLang="pl-PL" sz="1100"/>
              <a:t>)</a:t>
            </a:r>
            <a:r>
              <a:rPr lang="pl-PL" altLang="pl-PL" sz="1100" i="1"/>
              <a:t> </a:t>
            </a:r>
            <a:r>
              <a:rPr lang="pl-PL" altLang="pl-PL" sz="1100"/>
              <a:t>polega na zawiadomieniu abonenta realizującego połączenie (prowadzącego np. rozmowę), że napłynęło nowe zgłoszenie. Może on wtedy zdecydować się na przyjęcie, odrzucenie, bądź zignorowanie tego nowego zgłoszenia.</a:t>
            </a:r>
          </a:p>
          <a:p>
            <a:pPr algn="just"/>
            <a:r>
              <a:rPr lang="pl-PL" altLang="pl-PL" sz="1100" b="1"/>
              <a:t>Zamknięta grupa użytkowników </a:t>
            </a:r>
            <a:r>
              <a:rPr lang="pl-PL" altLang="pl-PL" sz="1100"/>
              <a:t>(ang. </a:t>
            </a:r>
            <a:r>
              <a:rPr lang="pl-PL" altLang="pl-PL" sz="1100" i="1"/>
              <a:t>Closed User Group — CUG</a:t>
            </a:r>
            <a:r>
              <a:rPr lang="pl-PL" altLang="pl-PL" sz="1100"/>
              <a:t>). Usługa ta umożliwia użytkownikom tworzenie grup, do których i z których istnieją ograniczenia dostępu. Użytkownik może być członkiem jednej lub więcej grup. Członkowie danej grupy mogą komunikować się tylko ze sobą, a w ogólnym przypadku, nie mogą łączyć się z użytkownikami spoza grupy. Wybrani członkowie zamkniętej grupy użytkowników mogą mieć uprawnienia do inicjowania bądź otzymywania zgłoszeń spoza ich grupy.</a:t>
            </a:r>
          </a:p>
        </p:txBody>
      </p:sp>
    </p:spTree>
    <p:extLst>
      <p:ext uri="{BB962C8B-B14F-4D97-AF65-F5344CB8AC3E}">
        <p14:creationId xmlns:p14="http://schemas.microsoft.com/office/powerpoint/2010/main" val="3307026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C71673-AD7E-4B08-82CD-85B385CF7FD6}" type="slidenum">
              <a:rPr lang="pl-PL" altLang="pl-PL"/>
              <a:pPr/>
              <a:t>9</a:t>
            </a:fld>
            <a:endParaRPr lang="pl-PL" altLang="pl-PL"/>
          </a:p>
        </p:txBody>
      </p:sp>
      <p:sp>
        <p:nvSpPr>
          <p:cNvPr id="39938" name="Rectangle 2"/>
          <p:cNvSpPr>
            <a:spLocks noGrp="1" noRot="1" noChangeAspect="1" noChangeArrowheads="1"/>
          </p:cNvSpPr>
          <p:nvPr>
            <p:ph type="sldImg"/>
          </p:nvPr>
        </p:nvSpPr>
        <p:spPr bwMode="auto">
          <a:xfrm>
            <a:off x="1187450" y="709613"/>
            <a:ext cx="4484688" cy="3363912"/>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49325" y="4360863"/>
            <a:ext cx="4959350" cy="4079875"/>
          </a:xfrm>
          <a:prstGeom prst="rect">
            <a:avLst/>
          </a:prstGeom>
          <a:solidFill>
            <a:srgbClr val="FFFFFF"/>
          </a:solidFill>
          <a:ln>
            <a:solidFill>
              <a:srgbClr val="000000"/>
            </a:solidFill>
            <a:miter lim="800000"/>
            <a:headEnd/>
            <a:tailEnd/>
          </a:ln>
        </p:spPr>
        <p:txBody>
          <a:bodyPr/>
          <a:lstStyle/>
          <a:p>
            <a:endParaRPr lang="pl-PL" altLang="pl-PL"/>
          </a:p>
        </p:txBody>
      </p:sp>
    </p:spTree>
    <p:extLst>
      <p:ext uri="{BB962C8B-B14F-4D97-AF65-F5344CB8AC3E}">
        <p14:creationId xmlns:p14="http://schemas.microsoft.com/office/powerpoint/2010/main" val="2305421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C9ABAB-7576-475C-833B-504D5763205F}" type="slidenum">
              <a:rPr lang="pl-PL" altLang="pl-PL"/>
              <a:pPr/>
              <a:t>10</a:t>
            </a:fld>
            <a:endParaRPr lang="pl-PL" altLang="pl-PL"/>
          </a:p>
        </p:txBody>
      </p:sp>
      <p:sp>
        <p:nvSpPr>
          <p:cNvPr id="41986" name="Rectangle 2"/>
          <p:cNvSpPr>
            <a:spLocks noGrp="1" noRot="1" noChangeAspect="1" noChangeArrowheads="1"/>
          </p:cNvSpPr>
          <p:nvPr>
            <p:ph type="sldImg"/>
          </p:nvPr>
        </p:nvSpPr>
        <p:spPr bwMode="auto">
          <a:xfrm>
            <a:off x="1187450" y="709613"/>
            <a:ext cx="4484688" cy="3363912"/>
          </a:xfrm>
          <a:prstGeom prst="rect">
            <a:avLst/>
          </a:prstGeom>
          <a:solidFill>
            <a:srgbClr val="FFFFFF"/>
          </a:solidFill>
          <a:ln>
            <a:solidFill>
              <a:srgbClr val="000000"/>
            </a:solidFill>
            <a:miter lim="800000"/>
            <a:headEnd/>
            <a:tailEnd/>
          </a:ln>
        </p:spPr>
      </p:sp>
      <p:sp>
        <p:nvSpPr>
          <p:cNvPr id="41987" name="Rectangle 3"/>
          <p:cNvSpPr>
            <a:spLocks noGrp="1" noChangeArrowheads="1"/>
          </p:cNvSpPr>
          <p:nvPr>
            <p:ph type="body" idx="1"/>
          </p:nvPr>
        </p:nvSpPr>
        <p:spPr bwMode="auto">
          <a:xfrm>
            <a:off x="949325" y="4360863"/>
            <a:ext cx="4959350" cy="4079875"/>
          </a:xfrm>
          <a:prstGeom prst="rect">
            <a:avLst/>
          </a:prstGeom>
          <a:solidFill>
            <a:srgbClr val="FFFFFF"/>
          </a:solidFill>
          <a:ln>
            <a:solidFill>
              <a:srgbClr val="000000"/>
            </a:solidFill>
            <a:miter lim="800000"/>
            <a:headEnd/>
            <a:tailEnd/>
          </a:ln>
        </p:spPr>
        <p:txBody>
          <a:bodyPr/>
          <a:lstStyle/>
          <a:p>
            <a:endParaRPr lang="pl-PL" altLang="pl-PL"/>
          </a:p>
        </p:txBody>
      </p:sp>
    </p:spTree>
    <p:extLst>
      <p:ext uri="{BB962C8B-B14F-4D97-AF65-F5344CB8AC3E}">
        <p14:creationId xmlns:p14="http://schemas.microsoft.com/office/powerpoint/2010/main" val="39244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DACD45-8910-41E2-BC1B-6DE7A8406B95}" type="slidenum">
              <a:rPr lang="pl-PL" altLang="pl-PL"/>
              <a:pPr/>
              <a:t>11</a:t>
            </a:fld>
            <a:endParaRPr lang="pl-PL" altLang="pl-PL"/>
          </a:p>
        </p:txBody>
      </p:sp>
      <p:sp>
        <p:nvSpPr>
          <p:cNvPr id="4403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pl-PL" altLang="pl-PL"/>
          </a:p>
        </p:txBody>
      </p:sp>
    </p:spTree>
    <p:extLst>
      <p:ext uri="{BB962C8B-B14F-4D97-AF65-F5344CB8AC3E}">
        <p14:creationId xmlns:p14="http://schemas.microsoft.com/office/powerpoint/2010/main" val="605732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a:defRPr/>
            </a:lvl1pPr>
          </a:lstStyle>
          <a:p>
            <a:endParaRPr lang="pl-PL" altLang="pl-PL"/>
          </a:p>
        </p:txBody>
      </p:sp>
      <p:sp>
        <p:nvSpPr>
          <p:cNvPr id="5" name="Symbol zastępczy stopki 4"/>
          <p:cNvSpPr>
            <a:spLocks noGrp="1"/>
          </p:cNvSpPr>
          <p:nvPr>
            <p:ph type="ftr" sz="quarter" idx="11"/>
          </p:nvPr>
        </p:nvSpPr>
        <p:spPr/>
        <p:txBody>
          <a:bodyPr/>
          <a:lstStyle>
            <a:lvl1pPr>
              <a:defRPr/>
            </a:lvl1pPr>
          </a:lstStyle>
          <a:p>
            <a:endParaRPr lang="pl-PL" altLang="pl-PL"/>
          </a:p>
        </p:txBody>
      </p:sp>
      <p:sp>
        <p:nvSpPr>
          <p:cNvPr id="6" name="Symbol zastępczy numeru slajdu 5"/>
          <p:cNvSpPr>
            <a:spLocks noGrp="1"/>
          </p:cNvSpPr>
          <p:nvPr>
            <p:ph type="sldNum" sz="quarter" idx="12"/>
          </p:nvPr>
        </p:nvSpPr>
        <p:spPr/>
        <p:txBody>
          <a:bodyPr/>
          <a:lstStyle>
            <a:lvl1pPr>
              <a:defRPr/>
            </a:lvl1pPr>
          </a:lstStyle>
          <a:p>
            <a:fld id="{3634A42B-24D2-4717-AFD9-AE28A1815D56}" type="slidenum">
              <a:rPr lang="pl-PL" altLang="pl-PL"/>
              <a:pPr/>
              <a:t>‹#›</a:t>
            </a:fld>
            <a:endParaRPr lang="pl-PL" altLang="pl-PL"/>
          </a:p>
        </p:txBody>
      </p:sp>
    </p:spTree>
    <p:extLst>
      <p:ext uri="{BB962C8B-B14F-4D97-AF65-F5344CB8AC3E}">
        <p14:creationId xmlns:p14="http://schemas.microsoft.com/office/powerpoint/2010/main" val="1503988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ltLang="pl-PL"/>
          </a:p>
        </p:txBody>
      </p:sp>
      <p:sp>
        <p:nvSpPr>
          <p:cNvPr id="5" name="Symbol zastępczy stopki 4"/>
          <p:cNvSpPr>
            <a:spLocks noGrp="1"/>
          </p:cNvSpPr>
          <p:nvPr>
            <p:ph type="ftr" sz="quarter" idx="11"/>
          </p:nvPr>
        </p:nvSpPr>
        <p:spPr/>
        <p:txBody>
          <a:bodyPr/>
          <a:lstStyle>
            <a:lvl1pPr>
              <a:defRPr/>
            </a:lvl1pPr>
          </a:lstStyle>
          <a:p>
            <a:endParaRPr lang="pl-PL" altLang="pl-PL"/>
          </a:p>
        </p:txBody>
      </p:sp>
      <p:sp>
        <p:nvSpPr>
          <p:cNvPr id="6" name="Symbol zastępczy numeru slajdu 5"/>
          <p:cNvSpPr>
            <a:spLocks noGrp="1"/>
          </p:cNvSpPr>
          <p:nvPr>
            <p:ph type="sldNum" sz="quarter" idx="12"/>
          </p:nvPr>
        </p:nvSpPr>
        <p:spPr/>
        <p:txBody>
          <a:bodyPr/>
          <a:lstStyle>
            <a:lvl1pPr>
              <a:defRPr/>
            </a:lvl1pPr>
          </a:lstStyle>
          <a:p>
            <a:fld id="{444B77F2-C3DF-49C1-9FA0-909BD23406BB}" type="slidenum">
              <a:rPr lang="pl-PL" altLang="pl-PL"/>
              <a:pPr/>
              <a:t>‹#›</a:t>
            </a:fld>
            <a:endParaRPr lang="pl-PL" altLang="pl-PL"/>
          </a:p>
        </p:txBody>
      </p:sp>
    </p:spTree>
    <p:extLst>
      <p:ext uri="{BB962C8B-B14F-4D97-AF65-F5344CB8AC3E}">
        <p14:creationId xmlns:p14="http://schemas.microsoft.com/office/powerpoint/2010/main" val="3821491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902450" y="476250"/>
            <a:ext cx="1784350" cy="5649913"/>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1547813" y="476250"/>
            <a:ext cx="5202237" cy="5649913"/>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ltLang="pl-PL"/>
          </a:p>
        </p:txBody>
      </p:sp>
      <p:sp>
        <p:nvSpPr>
          <p:cNvPr id="5" name="Symbol zastępczy stopki 4"/>
          <p:cNvSpPr>
            <a:spLocks noGrp="1"/>
          </p:cNvSpPr>
          <p:nvPr>
            <p:ph type="ftr" sz="quarter" idx="11"/>
          </p:nvPr>
        </p:nvSpPr>
        <p:spPr/>
        <p:txBody>
          <a:bodyPr/>
          <a:lstStyle>
            <a:lvl1pPr>
              <a:defRPr/>
            </a:lvl1pPr>
          </a:lstStyle>
          <a:p>
            <a:endParaRPr lang="pl-PL" altLang="pl-PL"/>
          </a:p>
        </p:txBody>
      </p:sp>
      <p:sp>
        <p:nvSpPr>
          <p:cNvPr id="6" name="Symbol zastępczy numeru slajdu 5"/>
          <p:cNvSpPr>
            <a:spLocks noGrp="1"/>
          </p:cNvSpPr>
          <p:nvPr>
            <p:ph type="sldNum" sz="quarter" idx="12"/>
          </p:nvPr>
        </p:nvSpPr>
        <p:spPr/>
        <p:txBody>
          <a:bodyPr/>
          <a:lstStyle>
            <a:lvl1pPr>
              <a:defRPr/>
            </a:lvl1pPr>
          </a:lstStyle>
          <a:p>
            <a:fld id="{77E1D870-3A11-4B6C-A5ED-1FE4F08FCE9D}" type="slidenum">
              <a:rPr lang="pl-PL" altLang="pl-PL"/>
              <a:pPr/>
              <a:t>‹#›</a:t>
            </a:fld>
            <a:endParaRPr lang="pl-PL" altLang="pl-PL"/>
          </a:p>
        </p:txBody>
      </p:sp>
    </p:spTree>
    <p:extLst>
      <p:ext uri="{BB962C8B-B14F-4D97-AF65-F5344CB8AC3E}">
        <p14:creationId xmlns:p14="http://schemas.microsoft.com/office/powerpoint/2010/main" val="722517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sz="2400"/>
            </a:lvl1p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ltLang="pl-PL"/>
          </a:p>
        </p:txBody>
      </p:sp>
      <p:sp>
        <p:nvSpPr>
          <p:cNvPr id="5" name="Symbol zastępczy stopki 4"/>
          <p:cNvSpPr>
            <a:spLocks noGrp="1"/>
          </p:cNvSpPr>
          <p:nvPr>
            <p:ph type="ftr" sz="quarter" idx="11"/>
          </p:nvPr>
        </p:nvSpPr>
        <p:spPr/>
        <p:txBody>
          <a:bodyPr/>
          <a:lstStyle>
            <a:lvl1pPr>
              <a:defRPr/>
            </a:lvl1pPr>
          </a:lstStyle>
          <a:p>
            <a:endParaRPr lang="pl-PL" altLang="pl-PL"/>
          </a:p>
        </p:txBody>
      </p:sp>
      <p:sp>
        <p:nvSpPr>
          <p:cNvPr id="6" name="Symbol zastępczy numeru slajdu 5"/>
          <p:cNvSpPr>
            <a:spLocks noGrp="1"/>
          </p:cNvSpPr>
          <p:nvPr>
            <p:ph type="sldNum" sz="quarter" idx="12"/>
          </p:nvPr>
        </p:nvSpPr>
        <p:spPr/>
        <p:txBody>
          <a:bodyPr/>
          <a:lstStyle>
            <a:lvl1pPr>
              <a:defRPr/>
            </a:lvl1pPr>
          </a:lstStyle>
          <a:p>
            <a:fld id="{CAC30138-CF3E-4B39-B154-FAF34C013107}" type="slidenum">
              <a:rPr lang="pl-PL" altLang="pl-PL"/>
              <a:pPr/>
              <a:t>‹#›</a:t>
            </a:fld>
            <a:endParaRPr lang="pl-PL" altLang="pl-PL"/>
          </a:p>
        </p:txBody>
      </p:sp>
      <p:sp>
        <p:nvSpPr>
          <p:cNvPr id="7" name="Rectangle 5"/>
          <p:cNvSpPr txBox="1">
            <a:spLocks noChangeArrowheads="1"/>
          </p:cNvSpPr>
          <p:nvPr userDrawn="1"/>
        </p:nvSpPr>
        <p:spPr bwMode="auto">
          <a:xfrm>
            <a:off x="7620000" y="6597352"/>
            <a:ext cx="1496144" cy="260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pl-PL"/>
            </a:defPPr>
            <a:lvl1pPr algn="ctr" rtl="0" fontAlgn="base">
              <a:spcBef>
                <a:spcPct val="0"/>
              </a:spcBef>
              <a:spcAft>
                <a:spcPct val="0"/>
              </a:spcAft>
              <a:defRPr sz="1200" kern="1200" baseline="0">
                <a:solidFill>
                  <a:schemeClr val="bg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a:lstStyle>
          <a:p>
            <a:pPr>
              <a:defRPr/>
            </a:pPr>
            <a:r>
              <a:rPr lang="pl-PL" altLang="pl-PL" smtClean="0"/>
              <a:t>© A. Jajszczyk</a:t>
            </a:r>
            <a:endParaRPr lang="pl-PL" altLang="pl-PL" dirty="0"/>
          </a:p>
        </p:txBody>
      </p:sp>
    </p:spTree>
    <p:extLst>
      <p:ext uri="{BB962C8B-B14F-4D97-AF65-F5344CB8AC3E}">
        <p14:creationId xmlns:p14="http://schemas.microsoft.com/office/powerpoint/2010/main" val="2135172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a:defRPr/>
            </a:lvl1pPr>
          </a:lstStyle>
          <a:p>
            <a:endParaRPr lang="pl-PL" altLang="pl-PL"/>
          </a:p>
        </p:txBody>
      </p:sp>
      <p:sp>
        <p:nvSpPr>
          <p:cNvPr id="5" name="Symbol zastępczy stopki 4"/>
          <p:cNvSpPr>
            <a:spLocks noGrp="1"/>
          </p:cNvSpPr>
          <p:nvPr>
            <p:ph type="ftr" sz="quarter" idx="11"/>
          </p:nvPr>
        </p:nvSpPr>
        <p:spPr/>
        <p:txBody>
          <a:bodyPr/>
          <a:lstStyle>
            <a:lvl1pPr>
              <a:defRPr/>
            </a:lvl1pPr>
          </a:lstStyle>
          <a:p>
            <a:endParaRPr lang="pl-PL" altLang="pl-PL"/>
          </a:p>
        </p:txBody>
      </p:sp>
      <p:sp>
        <p:nvSpPr>
          <p:cNvPr id="6" name="Symbol zastępczy numeru slajdu 5"/>
          <p:cNvSpPr>
            <a:spLocks noGrp="1"/>
          </p:cNvSpPr>
          <p:nvPr>
            <p:ph type="sldNum" sz="quarter" idx="12"/>
          </p:nvPr>
        </p:nvSpPr>
        <p:spPr/>
        <p:txBody>
          <a:bodyPr/>
          <a:lstStyle>
            <a:lvl1pPr>
              <a:defRPr/>
            </a:lvl1pPr>
          </a:lstStyle>
          <a:p>
            <a:fld id="{71ABB84B-35EF-4591-9246-6F16CF28D70A}" type="slidenum">
              <a:rPr lang="pl-PL" altLang="pl-PL"/>
              <a:pPr/>
              <a:t>‹#›</a:t>
            </a:fld>
            <a:endParaRPr lang="pl-PL" altLang="pl-PL"/>
          </a:p>
        </p:txBody>
      </p:sp>
    </p:spTree>
    <p:extLst>
      <p:ext uri="{BB962C8B-B14F-4D97-AF65-F5344CB8AC3E}">
        <p14:creationId xmlns:p14="http://schemas.microsoft.com/office/powerpoint/2010/main" val="336887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1547813" y="1628775"/>
            <a:ext cx="3492500"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5192713" y="1628775"/>
            <a:ext cx="3494087"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a:defRPr/>
            </a:lvl1pPr>
          </a:lstStyle>
          <a:p>
            <a:endParaRPr lang="pl-PL" altLang="pl-PL"/>
          </a:p>
        </p:txBody>
      </p:sp>
      <p:sp>
        <p:nvSpPr>
          <p:cNvPr id="6" name="Symbol zastępczy stopki 5"/>
          <p:cNvSpPr>
            <a:spLocks noGrp="1"/>
          </p:cNvSpPr>
          <p:nvPr>
            <p:ph type="ftr" sz="quarter" idx="11"/>
          </p:nvPr>
        </p:nvSpPr>
        <p:spPr/>
        <p:txBody>
          <a:bodyPr/>
          <a:lstStyle>
            <a:lvl1pPr>
              <a:defRPr/>
            </a:lvl1pPr>
          </a:lstStyle>
          <a:p>
            <a:endParaRPr lang="pl-PL" altLang="pl-PL"/>
          </a:p>
        </p:txBody>
      </p:sp>
      <p:sp>
        <p:nvSpPr>
          <p:cNvPr id="7" name="Symbol zastępczy numeru slajdu 6"/>
          <p:cNvSpPr>
            <a:spLocks noGrp="1"/>
          </p:cNvSpPr>
          <p:nvPr>
            <p:ph type="sldNum" sz="quarter" idx="12"/>
          </p:nvPr>
        </p:nvSpPr>
        <p:spPr/>
        <p:txBody>
          <a:bodyPr/>
          <a:lstStyle>
            <a:lvl1pPr>
              <a:defRPr/>
            </a:lvl1pPr>
          </a:lstStyle>
          <a:p>
            <a:fld id="{DD8212F6-D47D-4FED-96D6-22014093339B}" type="slidenum">
              <a:rPr lang="pl-PL" altLang="pl-PL"/>
              <a:pPr/>
              <a:t>‹#›</a:t>
            </a:fld>
            <a:endParaRPr lang="pl-PL" altLang="pl-PL"/>
          </a:p>
        </p:txBody>
      </p:sp>
    </p:spTree>
    <p:extLst>
      <p:ext uri="{BB962C8B-B14F-4D97-AF65-F5344CB8AC3E}">
        <p14:creationId xmlns:p14="http://schemas.microsoft.com/office/powerpoint/2010/main" val="126982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lvl1pPr>
              <a:defRPr/>
            </a:lvl1pPr>
          </a:lstStyle>
          <a:p>
            <a:endParaRPr lang="pl-PL" altLang="pl-PL"/>
          </a:p>
        </p:txBody>
      </p:sp>
      <p:sp>
        <p:nvSpPr>
          <p:cNvPr id="8" name="Symbol zastępczy stopki 7"/>
          <p:cNvSpPr>
            <a:spLocks noGrp="1"/>
          </p:cNvSpPr>
          <p:nvPr>
            <p:ph type="ftr" sz="quarter" idx="11"/>
          </p:nvPr>
        </p:nvSpPr>
        <p:spPr/>
        <p:txBody>
          <a:bodyPr/>
          <a:lstStyle>
            <a:lvl1pPr>
              <a:defRPr/>
            </a:lvl1pPr>
          </a:lstStyle>
          <a:p>
            <a:endParaRPr lang="pl-PL" altLang="pl-PL"/>
          </a:p>
        </p:txBody>
      </p:sp>
      <p:sp>
        <p:nvSpPr>
          <p:cNvPr id="9" name="Symbol zastępczy numeru slajdu 8"/>
          <p:cNvSpPr>
            <a:spLocks noGrp="1"/>
          </p:cNvSpPr>
          <p:nvPr>
            <p:ph type="sldNum" sz="quarter" idx="12"/>
          </p:nvPr>
        </p:nvSpPr>
        <p:spPr/>
        <p:txBody>
          <a:bodyPr/>
          <a:lstStyle>
            <a:lvl1pPr>
              <a:defRPr/>
            </a:lvl1pPr>
          </a:lstStyle>
          <a:p>
            <a:fld id="{E0CED877-3BA9-4313-AE3C-7DB73A656C18}" type="slidenum">
              <a:rPr lang="pl-PL" altLang="pl-PL"/>
              <a:pPr/>
              <a:t>‹#›</a:t>
            </a:fld>
            <a:endParaRPr lang="pl-PL" altLang="pl-PL"/>
          </a:p>
        </p:txBody>
      </p:sp>
    </p:spTree>
    <p:extLst>
      <p:ext uri="{BB962C8B-B14F-4D97-AF65-F5344CB8AC3E}">
        <p14:creationId xmlns:p14="http://schemas.microsoft.com/office/powerpoint/2010/main" val="2169859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lvl1pPr>
              <a:defRPr/>
            </a:lvl1pPr>
          </a:lstStyle>
          <a:p>
            <a:endParaRPr lang="pl-PL" altLang="pl-PL"/>
          </a:p>
        </p:txBody>
      </p:sp>
      <p:sp>
        <p:nvSpPr>
          <p:cNvPr id="4" name="Symbol zastępczy stopki 3"/>
          <p:cNvSpPr>
            <a:spLocks noGrp="1"/>
          </p:cNvSpPr>
          <p:nvPr>
            <p:ph type="ftr" sz="quarter" idx="11"/>
          </p:nvPr>
        </p:nvSpPr>
        <p:spPr/>
        <p:txBody>
          <a:bodyPr/>
          <a:lstStyle>
            <a:lvl1pPr>
              <a:defRPr/>
            </a:lvl1pPr>
          </a:lstStyle>
          <a:p>
            <a:endParaRPr lang="pl-PL" altLang="pl-PL"/>
          </a:p>
        </p:txBody>
      </p:sp>
      <p:sp>
        <p:nvSpPr>
          <p:cNvPr id="5" name="Symbol zastępczy numeru slajdu 4"/>
          <p:cNvSpPr>
            <a:spLocks noGrp="1"/>
          </p:cNvSpPr>
          <p:nvPr>
            <p:ph type="sldNum" sz="quarter" idx="12"/>
          </p:nvPr>
        </p:nvSpPr>
        <p:spPr/>
        <p:txBody>
          <a:bodyPr/>
          <a:lstStyle>
            <a:lvl1pPr>
              <a:defRPr/>
            </a:lvl1pPr>
          </a:lstStyle>
          <a:p>
            <a:fld id="{6D27E4E5-18EE-4D93-852E-BC5E535EE818}" type="slidenum">
              <a:rPr lang="pl-PL" altLang="pl-PL"/>
              <a:pPr/>
              <a:t>‹#›</a:t>
            </a:fld>
            <a:endParaRPr lang="pl-PL" altLang="pl-PL"/>
          </a:p>
        </p:txBody>
      </p:sp>
      <p:sp>
        <p:nvSpPr>
          <p:cNvPr id="6" name="Rectangle 5"/>
          <p:cNvSpPr txBox="1">
            <a:spLocks noChangeArrowheads="1"/>
          </p:cNvSpPr>
          <p:nvPr userDrawn="1"/>
        </p:nvSpPr>
        <p:spPr bwMode="auto">
          <a:xfrm>
            <a:off x="7620000" y="6597352"/>
            <a:ext cx="1496144" cy="260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pl-PL"/>
            </a:defPPr>
            <a:lvl1pPr algn="ctr" rtl="0" fontAlgn="base">
              <a:spcBef>
                <a:spcPct val="0"/>
              </a:spcBef>
              <a:spcAft>
                <a:spcPct val="0"/>
              </a:spcAft>
              <a:defRPr sz="1200" kern="1200" baseline="0">
                <a:solidFill>
                  <a:schemeClr val="bg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a:lstStyle>
          <a:p>
            <a:pPr>
              <a:defRPr/>
            </a:pPr>
            <a:r>
              <a:rPr lang="pl-PL" altLang="pl-PL" smtClean="0"/>
              <a:t>© A. Jajszczyk</a:t>
            </a:r>
            <a:endParaRPr lang="pl-PL" altLang="pl-PL" dirty="0"/>
          </a:p>
        </p:txBody>
      </p:sp>
    </p:spTree>
    <p:extLst>
      <p:ext uri="{BB962C8B-B14F-4D97-AF65-F5344CB8AC3E}">
        <p14:creationId xmlns:p14="http://schemas.microsoft.com/office/powerpoint/2010/main" val="4239272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lvl1pPr>
          </a:lstStyle>
          <a:p>
            <a:endParaRPr lang="pl-PL" altLang="pl-PL"/>
          </a:p>
        </p:txBody>
      </p:sp>
      <p:sp>
        <p:nvSpPr>
          <p:cNvPr id="3" name="Symbol zastępczy stopki 2"/>
          <p:cNvSpPr>
            <a:spLocks noGrp="1"/>
          </p:cNvSpPr>
          <p:nvPr>
            <p:ph type="ftr" sz="quarter" idx="11"/>
          </p:nvPr>
        </p:nvSpPr>
        <p:spPr/>
        <p:txBody>
          <a:bodyPr/>
          <a:lstStyle>
            <a:lvl1pPr>
              <a:defRPr/>
            </a:lvl1pPr>
          </a:lstStyle>
          <a:p>
            <a:endParaRPr lang="pl-PL" altLang="pl-PL"/>
          </a:p>
        </p:txBody>
      </p:sp>
      <p:sp>
        <p:nvSpPr>
          <p:cNvPr id="4" name="Symbol zastępczy numeru slajdu 3"/>
          <p:cNvSpPr>
            <a:spLocks noGrp="1"/>
          </p:cNvSpPr>
          <p:nvPr>
            <p:ph type="sldNum" sz="quarter" idx="12"/>
          </p:nvPr>
        </p:nvSpPr>
        <p:spPr/>
        <p:txBody>
          <a:bodyPr/>
          <a:lstStyle>
            <a:lvl1pPr>
              <a:defRPr/>
            </a:lvl1pPr>
          </a:lstStyle>
          <a:p>
            <a:fld id="{25252008-ACDF-4FFA-B6CE-0EF848437AC6}" type="slidenum">
              <a:rPr lang="pl-PL" altLang="pl-PL"/>
              <a:pPr/>
              <a:t>‹#›</a:t>
            </a:fld>
            <a:endParaRPr lang="pl-PL" altLang="pl-PL"/>
          </a:p>
        </p:txBody>
      </p:sp>
    </p:spTree>
    <p:extLst>
      <p:ext uri="{BB962C8B-B14F-4D97-AF65-F5344CB8AC3E}">
        <p14:creationId xmlns:p14="http://schemas.microsoft.com/office/powerpoint/2010/main" val="289727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ltLang="pl-PL"/>
          </a:p>
        </p:txBody>
      </p:sp>
      <p:sp>
        <p:nvSpPr>
          <p:cNvPr id="6" name="Symbol zastępczy stopki 5"/>
          <p:cNvSpPr>
            <a:spLocks noGrp="1"/>
          </p:cNvSpPr>
          <p:nvPr>
            <p:ph type="ftr" sz="quarter" idx="11"/>
          </p:nvPr>
        </p:nvSpPr>
        <p:spPr/>
        <p:txBody>
          <a:bodyPr/>
          <a:lstStyle>
            <a:lvl1pPr>
              <a:defRPr/>
            </a:lvl1pPr>
          </a:lstStyle>
          <a:p>
            <a:endParaRPr lang="pl-PL" altLang="pl-PL"/>
          </a:p>
        </p:txBody>
      </p:sp>
      <p:sp>
        <p:nvSpPr>
          <p:cNvPr id="7" name="Symbol zastępczy numeru slajdu 6"/>
          <p:cNvSpPr>
            <a:spLocks noGrp="1"/>
          </p:cNvSpPr>
          <p:nvPr>
            <p:ph type="sldNum" sz="quarter" idx="12"/>
          </p:nvPr>
        </p:nvSpPr>
        <p:spPr/>
        <p:txBody>
          <a:bodyPr/>
          <a:lstStyle>
            <a:lvl1pPr>
              <a:defRPr/>
            </a:lvl1pPr>
          </a:lstStyle>
          <a:p>
            <a:fld id="{453706E2-0F25-4D91-AAAD-60E15A619D4F}" type="slidenum">
              <a:rPr lang="pl-PL" altLang="pl-PL"/>
              <a:pPr/>
              <a:t>‹#›</a:t>
            </a:fld>
            <a:endParaRPr lang="pl-PL" altLang="pl-PL"/>
          </a:p>
        </p:txBody>
      </p:sp>
    </p:spTree>
    <p:extLst>
      <p:ext uri="{BB962C8B-B14F-4D97-AF65-F5344CB8AC3E}">
        <p14:creationId xmlns:p14="http://schemas.microsoft.com/office/powerpoint/2010/main" val="688404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lvl1pPr>
              <a:defRPr/>
            </a:lvl1pPr>
          </a:lstStyle>
          <a:p>
            <a:endParaRPr lang="pl-PL" altLang="pl-PL"/>
          </a:p>
        </p:txBody>
      </p:sp>
      <p:sp>
        <p:nvSpPr>
          <p:cNvPr id="6" name="Symbol zastępczy stopki 5"/>
          <p:cNvSpPr>
            <a:spLocks noGrp="1"/>
          </p:cNvSpPr>
          <p:nvPr>
            <p:ph type="ftr" sz="quarter" idx="11"/>
          </p:nvPr>
        </p:nvSpPr>
        <p:spPr/>
        <p:txBody>
          <a:bodyPr/>
          <a:lstStyle>
            <a:lvl1pPr>
              <a:defRPr/>
            </a:lvl1pPr>
          </a:lstStyle>
          <a:p>
            <a:endParaRPr lang="pl-PL" altLang="pl-PL"/>
          </a:p>
        </p:txBody>
      </p:sp>
      <p:sp>
        <p:nvSpPr>
          <p:cNvPr id="7" name="Symbol zastępczy numeru slajdu 6"/>
          <p:cNvSpPr>
            <a:spLocks noGrp="1"/>
          </p:cNvSpPr>
          <p:nvPr>
            <p:ph type="sldNum" sz="quarter" idx="12"/>
          </p:nvPr>
        </p:nvSpPr>
        <p:spPr/>
        <p:txBody>
          <a:bodyPr/>
          <a:lstStyle>
            <a:lvl1pPr>
              <a:defRPr/>
            </a:lvl1pPr>
          </a:lstStyle>
          <a:p>
            <a:fld id="{5BE8DAFE-3899-41B1-B98F-CFE3B29F6C06}" type="slidenum">
              <a:rPr lang="pl-PL" altLang="pl-PL"/>
              <a:pPr/>
              <a:t>‹#›</a:t>
            </a:fld>
            <a:endParaRPr lang="pl-PL" altLang="pl-PL"/>
          </a:p>
        </p:txBody>
      </p:sp>
    </p:spTree>
    <p:extLst>
      <p:ext uri="{BB962C8B-B14F-4D97-AF65-F5344CB8AC3E}">
        <p14:creationId xmlns:p14="http://schemas.microsoft.com/office/powerpoint/2010/main" val="3585180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47813" y="476250"/>
            <a:ext cx="7138987" cy="94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l-PL" altLang="pl-PL" smtClean="0"/>
              <a:t>Kliknij, aby edytować styl wzorca tytułu</a:t>
            </a:r>
          </a:p>
        </p:txBody>
      </p:sp>
      <p:sp>
        <p:nvSpPr>
          <p:cNvPr id="1027" name="Rectangle 3"/>
          <p:cNvSpPr>
            <a:spLocks noGrp="1" noChangeArrowheads="1"/>
          </p:cNvSpPr>
          <p:nvPr>
            <p:ph type="body" idx="1"/>
          </p:nvPr>
        </p:nvSpPr>
        <p:spPr bwMode="auto">
          <a:xfrm>
            <a:off x="1547813" y="1628775"/>
            <a:ext cx="7138987" cy="449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l-PL" altLang="pl-PL" smtClean="0"/>
              <a:t>Kliknij, aby edytować style wzorca tekstu</a:t>
            </a:r>
          </a:p>
          <a:p>
            <a:pPr lvl="1"/>
            <a:r>
              <a:rPr lang="pl-PL" altLang="pl-PL" smtClean="0"/>
              <a:t>Drugi poziom</a:t>
            </a:r>
          </a:p>
          <a:p>
            <a:pPr lvl="2"/>
            <a:r>
              <a:rPr lang="pl-PL" altLang="pl-PL" smtClean="0"/>
              <a:t>Trzeci poziom</a:t>
            </a:r>
          </a:p>
          <a:p>
            <a:pPr lvl="3"/>
            <a:r>
              <a:rPr lang="pl-PL" altLang="pl-PL" smtClean="0"/>
              <a:t>Czwarty poziom</a:t>
            </a:r>
          </a:p>
          <a:p>
            <a:pPr lvl="4"/>
            <a:r>
              <a:rPr lang="pl-PL" altLang="pl-PL"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pl-PL" altLang="pl-PL"/>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pl-PL" altLang="pl-PL"/>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4ED3A27-C904-44F2-A1DB-7406005D858E}" type="slidenum">
              <a:rPr lang="pl-PL" altLang="pl-PL"/>
              <a:pPr/>
              <a:t>‹#›</a:t>
            </a:fld>
            <a:endParaRPr lang="pl-PL" alt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200" b="1">
          <a:solidFill>
            <a:schemeClr val="tx2"/>
          </a:solidFill>
          <a:latin typeface="+mj-lt"/>
          <a:ea typeface="+mj-ea"/>
          <a:cs typeface="+mj-cs"/>
        </a:defRPr>
      </a:lvl1pPr>
      <a:lvl2pPr algn="l" rtl="0" fontAlgn="base">
        <a:spcBef>
          <a:spcPct val="0"/>
        </a:spcBef>
        <a:spcAft>
          <a:spcPct val="0"/>
        </a:spcAft>
        <a:defRPr sz="2200" b="1">
          <a:solidFill>
            <a:schemeClr val="tx2"/>
          </a:solidFill>
          <a:latin typeface="Verdana" pitchFamily="34" charset="0"/>
        </a:defRPr>
      </a:lvl2pPr>
      <a:lvl3pPr algn="l" rtl="0" fontAlgn="base">
        <a:spcBef>
          <a:spcPct val="0"/>
        </a:spcBef>
        <a:spcAft>
          <a:spcPct val="0"/>
        </a:spcAft>
        <a:defRPr sz="2200" b="1">
          <a:solidFill>
            <a:schemeClr val="tx2"/>
          </a:solidFill>
          <a:latin typeface="Verdana" pitchFamily="34" charset="0"/>
        </a:defRPr>
      </a:lvl3pPr>
      <a:lvl4pPr algn="l" rtl="0" fontAlgn="base">
        <a:spcBef>
          <a:spcPct val="0"/>
        </a:spcBef>
        <a:spcAft>
          <a:spcPct val="0"/>
        </a:spcAft>
        <a:defRPr sz="2200" b="1">
          <a:solidFill>
            <a:schemeClr val="tx2"/>
          </a:solidFill>
          <a:latin typeface="Verdana" pitchFamily="34" charset="0"/>
        </a:defRPr>
      </a:lvl4pPr>
      <a:lvl5pPr algn="l" rtl="0" fontAlgn="base">
        <a:spcBef>
          <a:spcPct val="0"/>
        </a:spcBef>
        <a:spcAft>
          <a:spcPct val="0"/>
        </a:spcAft>
        <a:defRPr sz="2200" b="1">
          <a:solidFill>
            <a:schemeClr val="tx2"/>
          </a:solidFill>
          <a:latin typeface="Verdana" pitchFamily="34" charset="0"/>
        </a:defRPr>
      </a:lvl5pPr>
      <a:lvl6pPr marL="457200" algn="l" rtl="0" fontAlgn="base">
        <a:spcBef>
          <a:spcPct val="0"/>
        </a:spcBef>
        <a:spcAft>
          <a:spcPct val="0"/>
        </a:spcAft>
        <a:defRPr sz="2200" b="1">
          <a:solidFill>
            <a:schemeClr val="tx2"/>
          </a:solidFill>
          <a:latin typeface="Verdana" pitchFamily="34" charset="0"/>
        </a:defRPr>
      </a:lvl6pPr>
      <a:lvl7pPr marL="914400" algn="l" rtl="0" fontAlgn="base">
        <a:spcBef>
          <a:spcPct val="0"/>
        </a:spcBef>
        <a:spcAft>
          <a:spcPct val="0"/>
        </a:spcAft>
        <a:defRPr sz="2200" b="1">
          <a:solidFill>
            <a:schemeClr val="tx2"/>
          </a:solidFill>
          <a:latin typeface="Verdana" pitchFamily="34" charset="0"/>
        </a:defRPr>
      </a:lvl7pPr>
      <a:lvl8pPr marL="1371600" algn="l" rtl="0" fontAlgn="base">
        <a:spcBef>
          <a:spcPct val="0"/>
        </a:spcBef>
        <a:spcAft>
          <a:spcPct val="0"/>
        </a:spcAft>
        <a:defRPr sz="2200" b="1">
          <a:solidFill>
            <a:schemeClr val="tx2"/>
          </a:solidFill>
          <a:latin typeface="Verdana" pitchFamily="34" charset="0"/>
        </a:defRPr>
      </a:lvl8pPr>
      <a:lvl9pPr marL="1828800" algn="l" rtl="0" fontAlgn="base">
        <a:spcBef>
          <a:spcPct val="0"/>
        </a:spcBef>
        <a:spcAft>
          <a:spcPct val="0"/>
        </a:spcAft>
        <a:defRPr sz="2200" b="1">
          <a:solidFill>
            <a:schemeClr val="tx2"/>
          </a:solidFill>
          <a:latin typeface="Verdana" pitchFamily="34" charset="0"/>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200">
          <a:solidFill>
            <a:schemeClr val="tx1"/>
          </a:solidFill>
          <a:latin typeface="+mn-lt"/>
        </a:defRPr>
      </a:lvl2pPr>
      <a:lvl3pPr marL="1143000" indent="-228600" algn="l" rtl="0" fontAlgn="base">
        <a:spcBef>
          <a:spcPct val="20000"/>
        </a:spcBef>
        <a:spcAft>
          <a:spcPct val="0"/>
        </a:spcAft>
        <a:buChar char="•"/>
        <a:defRPr sz="2000">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e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30438" y="3076178"/>
            <a:ext cx="6157912" cy="1504950"/>
          </a:xfrm>
          <a:noFill/>
          <a:ln/>
        </p:spPr>
        <p:txBody>
          <a:bodyPr lIns="0" tIns="0" rIns="0" bIns="0" anchor="t"/>
          <a:lstStyle/>
          <a:p>
            <a:pPr>
              <a:lnSpc>
                <a:spcPts val="3800"/>
              </a:lnSpc>
            </a:pPr>
            <a:r>
              <a:rPr lang="en-US" sz="3600" dirty="0" smtClean="0">
                <a:cs typeface="Times New Roman" pitchFamily="18" charset="0"/>
              </a:rPr>
              <a:t>Services and Terminals</a:t>
            </a:r>
            <a:endParaRPr lang="en-US" altLang="pl-PL" sz="3600" dirty="0">
              <a:solidFill>
                <a:schemeClr val="tx1"/>
              </a:solidFill>
            </a:endParaRPr>
          </a:p>
        </p:txBody>
      </p:sp>
      <p:sp>
        <p:nvSpPr>
          <p:cNvPr id="2053" name="Rectangle 5"/>
          <p:cNvSpPr>
            <a:spLocks noChangeArrowheads="1"/>
          </p:cNvSpPr>
          <p:nvPr/>
        </p:nvSpPr>
        <p:spPr bwMode="auto">
          <a:xfrm>
            <a:off x="2230438" y="4292600"/>
            <a:ext cx="6157912"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defRPr sz="2200" b="1">
                <a:solidFill>
                  <a:schemeClr val="tx2"/>
                </a:solidFill>
                <a:latin typeface="Verdana" pitchFamily="34" charset="0"/>
              </a:defRPr>
            </a:lvl1pPr>
            <a:lvl2pPr>
              <a:defRPr sz="2200" b="1">
                <a:solidFill>
                  <a:schemeClr val="tx2"/>
                </a:solidFill>
                <a:latin typeface="Verdana" pitchFamily="34" charset="0"/>
              </a:defRPr>
            </a:lvl2pPr>
            <a:lvl3pPr>
              <a:defRPr sz="2200" b="1">
                <a:solidFill>
                  <a:schemeClr val="tx2"/>
                </a:solidFill>
                <a:latin typeface="Verdana" pitchFamily="34" charset="0"/>
              </a:defRPr>
            </a:lvl3pPr>
            <a:lvl4pPr>
              <a:defRPr sz="2200" b="1">
                <a:solidFill>
                  <a:schemeClr val="tx2"/>
                </a:solidFill>
                <a:latin typeface="Verdana" pitchFamily="34" charset="0"/>
              </a:defRPr>
            </a:lvl4pPr>
            <a:lvl5pPr>
              <a:defRPr sz="2200" b="1">
                <a:solidFill>
                  <a:schemeClr val="tx2"/>
                </a:solidFill>
                <a:latin typeface="Verdana" pitchFamily="34" charset="0"/>
              </a:defRPr>
            </a:lvl5pPr>
            <a:lvl6pPr marL="457200" fontAlgn="base">
              <a:spcBef>
                <a:spcPct val="0"/>
              </a:spcBef>
              <a:spcAft>
                <a:spcPct val="0"/>
              </a:spcAft>
              <a:defRPr sz="2200" b="1">
                <a:solidFill>
                  <a:schemeClr val="tx2"/>
                </a:solidFill>
                <a:latin typeface="Verdana" pitchFamily="34" charset="0"/>
              </a:defRPr>
            </a:lvl6pPr>
            <a:lvl7pPr marL="914400" fontAlgn="base">
              <a:spcBef>
                <a:spcPct val="0"/>
              </a:spcBef>
              <a:spcAft>
                <a:spcPct val="0"/>
              </a:spcAft>
              <a:defRPr sz="2200" b="1">
                <a:solidFill>
                  <a:schemeClr val="tx2"/>
                </a:solidFill>
                <a:latin typeface="Verdana" pitchFamily="34" charset="0"/>
              </a:defRPr>
            </a:lvl7pPr>
            <a:lvl8pPr marL="1371600" fontAlgn="base">
              <a:spcBef>
                <a:spcPct val="0"/>
              </a:spcBef>
              <a:spcAft>
                <a:spcPct val="0"/>
              </a:spcAft>
              <a:defRPr sz="2200" b="1">
                <a:solidFill>
                  <a:schemeClr val="tx2"/>
                </a:solidFill>
                <a:latin typeface="Verdana" pitchFamily="34" charset="0"/>
              </a:defRPr>
            </a:lvl8pPr>
            <a:lvl9pPr marL="1828800" fontAlgn="base">
              <a:spcBef>
                <a:spcPct val="0"/>
              </a:spcBef>
              <a:spcAft>
                <a:spcPct val="0"/>
              </a:spcAft>
              <a:defRPr sz="2200" b="1">
                <a:solidFill>
                  <a:schemeClr val="tx2"/>
                </a:solidFill>
                <a:latin typeface="Verdana" pitchFamily="34" charset="0"/>
              </a:defRPr>
            </a:lvl9pPr>
          </a:lstStyle>
          <a:p>
            <a:pPr>
              <a:lnSpc>
                <a:spcPts val="2400"/>
              </a:lnSpc>
            </a:pPr>
            <a:r>
              <a:rPr lang="pl-PL" altLang="pl-PL" sz="2400" dirty="0" smtClean="0">
                <a:solidFill>
                  <a:schemeClr val="tx1"/>
                </a:solidFill>
              </a:rPr>
              <a:t>Andrzej Jajszczyk </a:t>
            </a:r>
            <a:endParaRPr lang="pl-PL" altLang="pl-PL" sz="2400" dirty="0">
              <a:solidFill>
                <a:schemeClr val="tx1"/>
              </a:solidFill>
            </a:endParaRPr>
          </a:p>
        </p:txBody>
      </p:sp>
      <p:sp>
        <p:nvSpPr>
          <p:cNvPr id="3" name="pole tekstowe 2"/>
          <p:cNvSpPr txBox="1"/>
          <p:nvPr/>
        </p:nvSpPr>
        <p:spPr>
          <a:xfrm>
            <a:off x="2086422" y="5373216"/>
            <a:ext cx="6446018" cy="846386"/>
          </a:xfrm>
          <a:prstGeom prst="rect">
            <a:avLst/>
          </a:prstGeom>
          <a:noFill/>
        </p:spPr>
        <p:txBody>
          <a:bodyPr wrap="square" rtlCol="0">
            <a:spAutoFit/>
          </a:bodyPr>
          <a:lstStyle/>
          <a:p>
            <a:pPr>
              <a:spcAft>
                <a:spcPts val="600"/>
              </a:spcAft>
            </a:pPr>
            <a:r>
              <a:rPr lang="en-US" sz="2400" b="1" dirty="0" smtClean="0"/>
              <a:t>Introduction to Telecommunications</a:t>
            </a:r>
            <a:endParaRPr lang="en-US" sz="2400" b="1" dirty="0"/>
          </a:p>
          <a:p>
            <a:pPr>
              <a:spcAft>
                <a:spcPts val="600"/>
              </a:spcAft>
            </a:pPr>
            <a:r>
              <a:rPr lang="en-US" sz="2000" b="1" dirty="0" smtClean="0"/>
              <a:t>E&amp;T, </a:t>
            </a:r>
            <a:r>
              <a:rPr lang="en-US" sz="2000" b="1" dirty="0" smtClean="0"/>
              <a:t>20</a:t>
            </a:r>
            <a:r>
              <a:rPr lang="pl-PL" sz="2000" b="1" dirty="0" smtClean="0"/>
              <a:t>20</a:t>
            </a:r>
            <a:r>
              <a:rPr lang="en-US" sz="2000" b="1" dirty="0" smtClean="0"/>
              <a:t>/20</a:t>
            </a:r>
            <a:r>
              <a:rPr lang="pl-PL" sz="2000" b="1" dirty="0" smtClean="0"/>
              <a:t>21</a:t>
            </a:r>
            <a:r>
              <a:rPr lang="en-US" sz="2000" b="1" dirty="0" smtClean="0"/>
              <a:t>, </a:t>
            </a:r>
            <a:r>
              <a:rPr lang="en-US" sz="2000" b="1" dirty="0" smtClean="0"/>
              <a:t>Lecture </a:t>
            </a:r>
            <a:r>
              <a:rPr lang="pl-PL" sz="2000" b="1" dirty="0" smtClean="0"/>
              <a:t>3</a:t>
            </a:r>
            <a:endParaRPr lang="pl-PL"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pl-PL" dirty="0"/>
              <a:t>Requirements </a:t>
            </a:r>
            <a:br>
              <a:rPr lang="en-US" altLang="pl-PL" dirty="0"/>
            </a:br>
            <a:r>
              <a:rPr lang="en-US" altLang="pl-PL" dirty="0"/>
              <a:t>of Internet Applications</a:t>
            </a:r>
          </a:p>
        </p:txBody>
      </p:sp>
      <p:sp>
        <p:nvSpPr>
          <p:cNvPr id="40963" name="Rectangle 3"/>
          <p:cNvSpPr>
            <a:spLocks noGrp="1" noChangeArrowheads="1"/>
          </p:cNvSpPr>
          <p:nvPr>
            <p:ph idx="1"/>
          </p:nvPr>
        </p:nvSpPr>
        <p:spPr>
          <a:noFill/>
          <a:ln/>
        </p:spPr>
        <p:txBody>
          <a:bodyPr lIns="92075" tIns="46038" rIns="92075" bIns="46038"/>
          <a:lstStyle/>
          <a:p>
            <a:pPr>
              <a:lnSpc>
                <a:spcPct val="90000"/>
              </a:lnSpc>
            </a:pPr>
            <a:r>
              <a:rPr lang="en-US" altLang="pl-PL" sz="2800" dirty="0">
                <a:solidFill>
                  <a:schemeClr val="tx2"/>
                </a:solidFill>
              </a:rPr>
              <a:t>Human to human</a:t>
            </a:r>
            <a:r>
              <a:rPr lang="en-US" altLang="pl-PL" sz="2800" dirty="0">
                <a:solidFill>
                  <a:srgbClr val="FF7C80"/>
                </a:solidFill>
              </a:rPr>
              <a:t> </a:t>
            </a:r>
            <a:br>
              <a:rPr lang="en-US" altLang="pl-PL" sz="2800" dirty="0">
                <a:solidFill>
                  <a:srgbClr val="FF7C80"/>
                </a:solidFill>
              </a:rPr>
            </a:br>
            <a:r>
              <a:rPr lang="en-US" altLang="pl-PL" dirty="0"/>
              <a:t>Most demanding since the eye and the ear have a limited buffering capacity, </a:t>
            </a:r>
            <a:r>
              <a:rPr lang="en-US" altLang="pl-PL" dirty="0" smtClean="0"/>
              <a:t/>
            </a:r>
            <a:br>
              <a:rPr lang="en-US" altLang="pl-PL" dirty="0" smtClean="0"/>
            </a:br>
            <a:r>
              <a:rPr lang="en-US" altLang="pl-PL" dirty="0" smtClean="0"/>
              <a:t>and </a:t>
            </a:r>
            <a:r>
              <a:rPr lang="en-US" altLang="pl-PL" dirty="0"/>
              <a:t>hence are the least tolerant of delay and jitter</a:t>
            </a:r>
          </a:p>
          <a:p>
            <a:pPr>
              <a:lnSpc>
                <a:spcPct val="90000"/>
              </a:lnSpc>
            </a:pPr>
            <a:r>
              <a:rPr lang="en-US" altLang="pl-PL" sz="2800" dirty="0">
                <a:solidFill>
                  <a:schemeClr val="tx2"/>
                </a:solidFill>
              </a:rPr>
              <a:t>Human to computer</a:t>
            </a:r>
            <a:r>
              <a:rPr lang="en-US" altLang="pl-PL" sz="2800" dirty="0">
                <a:solidFill>
                  <a:schemeClr val="hlink"/>
                </a:solidFill>
              </a:rPr>
              <a:t> </a:t>
            </a:r>
            <a:r>
              <a:rPr lang="en-US" altLang="pl-PL" sz="2800" dirty="0">
                <a:solidFill>
                  <a:schemeClr val="tx2"/>
                </a:solidFill>
              </a:rPr>
              <a:t/>
            </a:r>
            <a:br>
              <a:rPr lang="en-US" altLang="pl-PL" sz="2800" dirty="0">
                <a:solidFill>
                  <a:schemeClr val="tx2"/>
                </a:solidFill>
              </a:rPr>
            </a:br>
            <a:r>
              <a:rPr lang="en-US" altLang="pl-PL" dirty="0"/>
              <a:t>Can be delivered over a “best effort” network as long as there is sufficient buffering at the end points to smooth out the network induced jitter</a:t>
            </a:r>
          </a:p>
          <a:p>
            <a:pPr>
              <a:lnSpc>
                <a:spcPct val="90000"/>
              </a:lnSpc>
            </a:pPr>
            <a:r>
              <a:rPr lang="en-US" altLang="pl-PL" sz="2800" dirty="0">
                <a:solidFill>
                  <a:schemeClr val="tx2"/>
                </a:solidFill>
              </a:rPr>
              <a:t>Computer to computer</a:t>
            </a:r>
            <a:r>
              <a:rPr lang="en-US" altLang="pl-PL" sz="2800" dirty="0">
                <a:solidFill>
                  <a:srgbClr val="FF7C80"/>
                </a:solidFill>
              </a:rPr>
              <a:t> </a:t>
            </a:r>
            <a:r>
              <a:rPr lang="en-US" altLang="pl-PL" sz="2800" dirty="0">
                <a:solidFill>
                  <a:schemeClr val="tx2"/>
                </a:solidFill>
              </a:rPr>
              <a:t/>
            </a:r>
            <a:br>
              <a:rPr lang="en-US" altLang="pl-PL" sz="2800" dirty="0">
                <a:solidFill>
                  <a:schemeClr val="tx2"/>
                </a:solidFill>
              </a:rPr>
            </a:br>
            <a:r>
              <a:rPr lang="en-US" altLang="pl-PL" dirty="0"/>
              <a:t>Can be delivered over a “best effort” </a:t>
            </a:r>
            <a:r>
              <a:rPr lang="en-US" altLang="pl-PL" dirty="0" smtClean="0"/>
              <a:t/>
            </a:r>
            <a:br>
              <a:rPr lang="en-US" altLang="pl-PL" dirty="0" smtClean="0"/>
            </a:br>
            <a:r>
              <a:rPr lang="en-US" altLang="pl-PL" dirty="0" smtClean="0"/>
              <a:t>IP </a:t>
            </a:r>
            <a:r>
              <a:rPr lang="en-US" altLang="pl-PL" dirty="0"/>
              <a:t>network</a:t>
            </a:r>
          </a:p>
        </p:txBody>
      </p:sp>
    </p:spTree>
    <p:extLst>
      <p:ext uri="{BB962C8B-B14F-4D97-AF65-F5344CB8AC3E}">
        <p14:creationId xmlns:p14="http://schemas.microsoft.com/office/powerpoint/2010/main" val="149902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wipe(left)">
                                      <p:cBhvr>
                                        <p:cTn id="7" dur="500"/>
                                        <p:tgtEl>
                                          <p:spTgt spid="409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wipe(left)">
                                      <p:cBhvr>
                                        <p:cTn id="12" dur="500"/>
                                        <p:tgtEl>
                                          <p:spTgt spid="409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wipe(left)">
                                      <p:cBhvr>
                                        <p:cTn id="17"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69" name="Rectangle 61"/>
          <p:cNvSpPr>
            <a:spLocks noGrp="1" noChangeArrowheads="1"/>
          </p:cNvSpPr>
          <p:nvPr>
            <p:ph type="title"/>
          </p:nvPr>
        </p:nvSpPr>
        <p:spPr/>
        <p:txBody>
          <a:bodyPr/>
          <a:lstStyle/>
          <a:p>
            <a:r>
              <a:rPr lang="pl-PL" altLang="pl-PL" sz="2400" dirty="0"/>
              <a:t>VoIP </a:t>
            </a:r>
            <a:r>
              <a:rPr lang="en-US" altLang="pl-PL" sz="2400" dirty="0"/>
              <a:t>Evolution</a:t>
            </a:r>
            <a:endParaRPr lang="pl-PL" altLang="pl-PL" sz="2400" dirty="0"/>
          </a:p>
        </p:txBody>
      </p:sp>
      <p:sp>
        <p:nvSpPr>
          <p:cNvPr id="43010" name="Rectangle 2"/>
          <p:cNvSpPr>
            <a:spLocks noChangeArrowheads="1"/>
          </p:cNvSpPr>
          <p:nvPr/>
        </p:nvSpPr>
        <p:spPr bwMode="auto">
          <a:xfrm>
            <a:off x="76200" y="6647945"/>
            <a:ext cx="27656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pl-PL" sz="1400" b="0" dirty="0">
                <a:solidFill>
                  <a:schemeClr val="bg1"/>
                </a:solidFill>
              </a:rPr>
              <a:t>Source</a:t>
            </a:r>
            <a:r>
              <a:rPr lang="en-GB" altLang="pl-PL" sz="1400" b="0" dirty="0">
                <a:solidFill>
                  <a:schemeClr val="bg1"/>
                </a:solidFill>
              </a:rPr>
              <a:t>:  Probe Research, Inc.</a:t>
            </a:r>
            <a:r>
              <a:rPr lang="pl-PL" altLang="pl-PL" sz="1400" b="0" dirty="0">
                <a:solidFill>
                  <a:schemeClr val="bg1"/>
                </a:solidFill>
              </a:rPr>
              <a:t> </a:t>
            </a:r>
            <a:endParaRPr lang="en-GB" altLang="pl-PL" sz="1400" b="0" dirty="0">
              <a:solidFill>
                <a:schemeClr val="bg1"/>
              </a:solidFill>
            </a:endParaRPr>
          </a:p>
        </p:txBody>
      </p:sp>
      <p:sp>
        <p:nvSpPr>
          <p:cNvPr id="43011" name="Rectangle 3"/>
          <p:cNvSpPr>
            <a:spLocks noChangeArrowheads="1"/>
          </p:cNvSpPr>
          <p:nvPr/>
        </p:nvSpPr>
        <p:spPr bwMode="auto">
          <a:xfrm>
            <a:off x="1219200" y="4911725"/>
            <a:ext cx="317500" cy="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pl-PL"/>
          </a:p>
        </p:txBody>
      </p:sp>
      <p:sp>
        <p:nvSpPr>
          <p:cNvPr id="43012" name="Line 4"/>
          <p:cNvSpPr>
            <a:spLocks noChangeShapeType="1"/>
          </p:cNvSpPr>
          <p:nvPr/>
        </p:nvSpPr>
        <p:spPr bwMode="auto">
          <a:xfrm flipV="1">
            <a:off x="1905000" y="2032000"/>
            <a:ext cx="0" cy="42672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pl-PL"/>
          </a:p>
        </p:txBody>
      </p:sp>
      <p:sp>
        <p:nvSpPr>
          <p:cNvPr id="43013" name="Rectangle 5"/>
          <p:cNvSpPr>
            <a:spLocks noChangeArrowheads="1"/>
          </p:cNvSpPr>
          <p:nvPr/>
        </p:nvSpPr>
        <p:spPr bwMode="auto">
          <a:xfrm>
            <a:off x="1595438" y="6046788"/>
            <a:ext cx="146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Lst>
        </p:spPr>
        <p:txBody>
          <a:bodyPr wrap="none" lIns="0" tIns="0" rIns="0" bIns="0">
            <a:spAutoFit/>
          </a:bodyPr>
          <a:lstStyle/>
          <a:p>
            <a:pPr algn="r" eaLnBrk="0" hangingPunct="0"/>
            <a:r>
              <a:rPr lang="en-GB" altLang="pl-PL" sz="1800"/>
              <a:t>0</a:t>
            </a:r>
          </a:p>
        </p:txBody>
      </p:sp>
      <p:sp>
        <p:nvSpPr>
          <p:cNvPr id="43014" name="Rectangle 6"/>
          <p:cNvSpPr>
            <a:spLocks noChangeArrowheads="1"/>
          </p:cNvSpPr>
          <p:nvPr/>
        </p:nvSpPr>
        <p:spPr bwMode="auto">
          <a:xfrm>
            <a:off x="944563" y="5653088"/>
            <a:ext cx="7969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10</a:t>
            </a:r>
            <a:r>
              <a:rPr lang="pl-PL" altLang="pl-PL" sz="1800"/>
              <a:t> </a:t>
            </a:r>
            <a:r>
              <a:rPr lang="en-GB" altLang="pl-PL" sz="1800"/>
              <a:t>000</a:t>
            </a:r>
          </a:p>
        </p:txBody>
      </p:sp>
      <p:sp>
        <p:nvSpPr>
          <p:cNvPr id="43015" name="Rectangle 7"/>
          <p:cNvSpPr>
            <a:spLocks noChangeArrowheads="1"/>
          </p:cNvSpPr>
          <p:nvPr/>
        </p:nvSpPr>
        <p:spPr bwMode="auto">
          <a:xfrm>
            <a:off x="944563" y="5267325"/>
            <a:ext cx="796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20</a:t>
            </a:r>
            <a:r>
              <a:rPr lang="pl-PL" altLang="pl-PL" sz="1800"/>
              <a:t> </a:t>
            </a:r>
            <a:r>
              <a:rPr lang="en-GB" altLang="pl-PL" sz="1800"/>
              <a:t>000</a:t>
            </a:r>
          </a:p>
        </p:txBody>
      </p:sp>
      <p:sp>
        <p:nvSpPr>
          <p:cNvPr id="43016" name="Rectangle 8"/>
          <p:cNvSpPr>
            <a:spLocks noChangeArrowheads="1"/>
          </p:cNvSpPr>
          <p:nvPr/>
        </p:nvSpPr>
        <p:spPr bwMode="auto">
          <a:xfrm>
            <a:off x="944563" y="4876800"/>
            <a:ext cx="796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30</a:t>
            </a:r>
            <a:r>
              <a:rPr lang="pl-PL" altLang="pl-PL" sz="1800"/>
              <a:t> </a:t>
            </a:r>
            <a:r>
              <a:rPr lang="en-GB" altLang="pl-PL" sz="1800"/>
              <a:t>000</a:t>
            </a:r>
          </a:p>
        </p:txBody>
      </p:sp>
      <p:sp>
        <p:nvSpPr>
          <p:cNvPr id="43017" name="Rectangle 9"/>
          <p:cNvSpPr>
            <a:spLocks noChangeArrowheads="1"/>
          </p:cNvSpPr>
          <p:nvPr/>
        </p:nvSpPr>
        <p:spPr bwMode="auto">
          <a:xfrm>
            <a:off x="944563" y="4484688"/>
            <a:ext cx="7969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40</a:t>
            </a:r>
            <a:r>
              <a:rPr lang="pl-PL" altLang="pl-PL" sz="1800"/>
              <a:t> </a:t>
            </a:r>
            <a:r>
              <a:rPr lang="en-GB" altLang="pl-PL" sz="1800"/>
              <a:t>000</a:t>
            </a:r>
          </a:p>
        </p:txBody>
      </p:sp>
      <p:sp>
        <p:nvSpPr>
          <p:cNvPr id="43018" name="Rectangle 10"/>
          <p:cNvSpPr>
            <a:spLocks noChangeArrowheads="1"/>
          </p:cNvSpPr>
          <p:nvPr/>
        </p:nvSpPr>
        <p:spPr bwMode="auto">
          <a:xfrm>
            <a:off x="944563" y="4098925"/>
            <a:ext cx="796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50</a:t>
            </a:r>
            <a:r>
              <a:rPr lang="pl-PL" altLang="pl-PL" sz="1800"/>
              <a:t> </a:t>
            </a:r>
            <a:r>
              <a:rPr lang="en-GB" altLang="pl-PL" sz="1800"/>
              <a:t>000</a:t>
            </a:r>
          </a:p>
        </p:txBody>
      </p:sp>
      <p:sp>
        <p:nvSpPr>
          <p:cNvPr id="43019" name="Rectangle 11"/>
          <p:cNvSpPr>
            <a:spLocks noChangeArrowheads="1"/>
          </p:cNvSpPr>
          <p:nvPr/>
        </p:nvSpPr>
        <p:spPr bwMode="auto">
          <a:xfrm>
            <a:off x="944563" y="3708400"/>
            <a:ext cx="796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60</a:t>
            </a:r>
            <a:r>
              <a:rPr lang="pl-PL" altLang="pl-PL" sz="1800"/>
              <a:t> </a:t>
            </a:r>
            <a:r>
              <a:rPr lang="en-GB" altLang="pl-PL" sz="1800"/>
              <a:t>000</a:t>
            </a:r>
          </a:p>
        </p:txBody>
      </p:sp>
      <p:sp>
        <p:nvSpPr>
          <p:cNvPr id="43020" name="Rectangle 12"/>
          <p:cNvSpPr>
            <a:spLocks noChangeArrowheads="1"/>
          </p:cNvSpPr>
          <p:nvPr/>
        </p:nvSpPr>
        <p:spPr bwMode="auto">
          <a:xfrm>
            <a:off x="944563" y="3316288"/>
            <a:ext cx="7969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70</a:t>
            </a:r>
            <a:r>
              <a:rPr lang="pl-PL" altLang="pl-PL" sz="1800"/>
              <a:t> </a:t>
            </a:r>
            <a:r>
              <a:rPr lang="en-GB" altLang="pl-PL" sz="1800"/>
              <a:t>000</a:t>
            </a:r>
          </a:p>
        </p:txBody>
      </p:sp>
      <p:sp>
        <p:nvSpPr>
          <p:cNvPr id="43021" name="Rectangle 13"/>
          <p:cNvSpPr>
            <a:spLocks noChangeArrowheads="1"/>
          </p:cNvSpPr>
          <p:nvPr/>
        </p:nvSpPr>
        <p:spPr bwMode="auto">
          <a:xfrm>
            <a:off x="944563" y="2928938"/>
            <a:ext cx="7969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80</a:t>
            </a:r>
            <a:r>
              <a:rPr lang="pl-PL" altLang="pl-PL" sz="1800"/>
              <a:t> </a:t>
            </a:r>
            <a:r>
              <a:rPr lang="en-GB" altLang="pl-PL" sz="1800"/>
              <a:t>000</a:t>
            </a:r>
          </a:p>
        </p:txBody>
      </p:sp>
      <p:sp>
        <p:nvSpPr>
          <p:cNvPr id="43022" name="Rectangle 14"/>
          <p:cNvSpPr>
            <a:spLocks noChangeArrowheads="1"/>
          </p:cNvSpPr>
          <p:nvPr/>
        </p:nvSpPr>
        <p:spPr bwMode="auto">
          <a:xfrm>
            <a:off x="944563" y="2543175"/>
            <a:ext cx="796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90</a:t>
            </a:r>
            <a:r>
              <a:rPr lang="pl-PL" altLang="pl-PL" sz="1800"/>
              <a:t> </a:t>
            </a:r>
            <a:r>
              <a:rPr lang="en-GB" altLang="pl-PL" sz="1800"/>
              <a:t>000</a:t>
            </a:r>
          </a:p>
        </p:txBody>
      </p:sp>
      <p:sp>
        <p:nvSpPr>
          <p:cNvPr id="43023" name="Rectangle 15"/>
          <p:cNvSpPr>
            <a:spLocks noChangeArrowheads="1"/>
          </p:cNvSpPr>
          <p:nvPr/>
        </p:nvSpPr>
        <p:spPr bwMode="auto">
          <a:xfrm>
            <a:off x="1892300" y="6232525"/>
            <a:ext cx="525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1997</a:t>
            </a:r>
          </a:p>
        </p:txBody>
      </p:sp>
      <p:sp>
        <p:nvSpPr>
          <p:cNvPr id="43024" name="Rectangle 16"/>
          <p:cNvSpPr>
            <a:spLocks noChangeArrowheads="1"/>
          </p:cNvSpPr>
          <p:nvPr/>
        </p:nvSpPr>
        <p:spPr bwMode="auto">
          <a:xfrm>
            <a:off x="2417763" y="6370638"/>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1998</a:t>
            </a:r>
          </a:p>
        </p:txBody>
      </p:sp>
      <p:sp>
        <p:nvSpPr>
          <p:cNvPr id="43025" name="Rectangle 17"/>
          <p:cNvSpPr>
            <a:spLocks noChangeArrowheads="1"/>
          </p:cNvSpPr>
          <p:nvPr/>
        </p:nvSpPr>
        <p:spPr bwMode="auto">
          <a:xfrm>
            <a:off x="2944813" y="6248400"/>
            <a:ext cx="5254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1999</a:t>
            </a:r>
          </a:p>
        </p:txBody>
      </p:sp>
      <p:sp>
        <p:nvSpPr>
          <p:cNvPr id="43026" name="Rectangle 18"/>
          <p:cNvSpPr>
            <a:spLocks noChangeArrowheads="1"/>
          </p:cNvSpPr>
          <p:nvPr/>
        </p:nvSpPr>
        <p:spPr bwMode="auto">
          <a:xfrm>
            <a:off x="3470275" y="6370638"/>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2000</a:t>
            </a:r>
          </a:p>
        </p:txBody>
      </p:sp>
      <p:sp>
        <p:nvSpPr>
          <p:cNvPr id="43027" name="Rectangle 19"/>
          <p:cNvSpPr>
            <a:spLocks noChangeArrowheads="1"/>
          </p:cNvSpPr>
          <p:nvPr/>
        </p:nvSpPr>
        <p:spPr bwMode="auto">
          <a:xfrm>
            <a:off x="3997325" y="6248400"/>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2001</a:t>
            </a:r>
          </a:p>
        </p:txBody>
      </p:sp>
      <p:sp>
        <p:nvSpPr>
          <p:cNvPr id="43028" name="Rectangle 20"/>
          <p:cNvSpPr>
            <a:spLocks noChangeArrowheads="1"/>
          </p:cNvSpPr>
          <p:nvPr/>
        </p:nvSpPr>
        <p:spPr bwMode="auto">
          <a:xfrm>
            <a:off x="4524375" y="6370638"/>
            <a:ext cx="525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2002</a:t>
            </a:r>
          </a:p>
        </p:txBody>
      </p:sp>
      <p:sp>
        <p:nvSpPr>
          <p:cNvPr id="43029" name="Rectangle 21"/>
          <p:cNvSpPr>
            <a:spLocks noChangeArrowheads="1"/>
          </p:cNvSpPr>
          <p:nvPr/>
        </p:nvSpPr>
        <p:spPr bwMode="auto">
          <a:xfrm>
            <a:off x="5049838" y="6248400"/>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2003</a:t>
            </a:r>
          </a:p>
        </p:txBody>
      </p:sp>
      <p:sp>
        <p:nvSpPr>
          <p:cNvPr id="43030" name="Rectangle 22"/>
          <p:cNvSpPr>
            <a:spLocks noChangeArrowheads="1"/>
          </p:cNvSpPr>
          <p:nvPr/>
        </p:nvSpPr>
        <p:spPr bwMode="auto">
          <a:xfrm>
            <a:off x="6103938" y="6248400"/>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2005</a:t>
            </a:r>
          </a:p>
        </p:txBody>
      </p:sp>
      <p:sp>
        <p:nvSpPr>
          <p:cNvPr id="43031" name="Rectangle 23"/>
          <p:cNvSpPr>
            <a:spLocks noChangeArrowheads="1"/>
          </p:cNvSpPr>
          <p:nvPr/>
        </p:nvSpPr>
        <p:spPr bwMode="auto">
          <a:xfrm>
            <a:off x="5576888" y="6384925"/>
            <a:ext cx="52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GB" altLang="pl-PL" sz="1600"/>
              <a:t>2004</a:t>
            </a:r>
          </a:p>
        </p:txBody>
      </p:sp>
      <p:sp>
        <p:nvSpPr>
          <p:cNvPr id="43032" name="Line 24"/>
          <p:cNvSpPr>
            <a:spLocks noChangeShapeType="1"/>
          </p:cNvSpPr>
          <p:nvPr/>
        </p:nvSpPr>
        <p:spPr bwMode="auto">
          <a:xfrm flipV="1">
            <a:off x="1892300" y="6235700"/>
            <a:ext cx="48133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pl-PL"/>
          </a:p>
        </p:txBody>
      </p:sp>
      <p:grpSp>
        <p:nvGrpSpPr>
          <p:cNvPr id="43033" name="Group 25"/>
          <p:cNvGrpSpPr>
            <a:grpSpLocks/>
          </p:cNvGrpSpPr>
          <p:nvPr/>
        </p:nvGrpSpPr>
        <p:grpSpPr bwMode="auto">
          <a:xfrm>
            <a:off x="2041525" y="2849563"/>
            <a:ext cx="4513263" cy="3362325"/>
            <a:chOff x="960" y="1267"/>
            <a:chExt cx="2880" cy="2031"/>
          </a:xfrm>
        </p:grpSpPr>
        <p:sp>
          <p:nvSpPr>
            <p:cNvPr id="43034" name="Rectangle 26"/>
            <p:cNvSpPr>
              <a:spLocks noChangeArrowheads="1"/>
            </p:cNvSpPr>
            <p:nvPr/>
          </p:nvSpPr>
          <p:spPr bwMode="auto">
            <a:xfrm>
              <a:off x="3648" y="1267"/>
              <a:ext cx="192" cy="2031"/>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35" name="Rectangle 27"/>
            <p:cNvSpPr>
              <a:spLocks noChangeArrowheads="1"/>
            </p:cNvSpPr>
            <p:nvPr/>
          </p:nvSpPr>
          <p:spPr bwMode="auto">
            <a:xfrm>
              <a:off x="3312" y="2189"/>
              <a:ext cx="192" cy="1109"/>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36" name="Rectangle 28"/>
            <p:cNvSpPr>
              <a:spLocks noChangeArrowheads="1"/>
            </p:cNvSpPr>
            <p:nvPr/>
          </p:nvSpPr>
          <p:spPr bwMode="auto">
            <a:xfrm>
              <a:off x="2976" y="2759"/>
              <a:ext cx="192" cy="539"/>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37" name="Rectangle 29"/>
            <p:cNvSpPr>
              <a:spLocks noChangeArrowheads="1"/>
            </p:cNvSpPr>
            <p:nvPr/>
          </p:nvSpPr>
          <p:spPr bwMode="auto">
            <a:xfrm>
              <a:off x="2640" y="3045"/>
              <a:ext cx="192" cy="253"/>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38" name="Rectangle 30"/>
            <p:cNvSpPr>
              <a:spLocks noChangeArrowheads="1"/>
            </p:cNvSpPr>
            <p:nvPr/>
          </p:nvSpPr>
          <p:spPr bwMode="auto">
            <a:xfrm>
              <a:off x="2304" y="3165"/>
              <a:ext cx="192" cy="133"/>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39" name="Rectangle 31"/>
            <p:cNvSpPr>
              <a:spLocks noChangeArrowheads="1"/>
            </p:cNvSpPr>
            <p:nvPr/>
          </p:nvSpPr>
          <p:spPr bwMode="auto">
            <a:xfrm>
              <a:off x="1968" y="3232"/>
              <a:ext cx="192" cy="66"/>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40" name="Rectangle 32"/>
            <p:cNvSpPr>
              <a:spLocks noChangeArrowheads="1"/>
            </p:cNvSpPr>
            <p:nvPr/>
          </p:nvSpPr>
          <p:spPr bwMode="auto">
            <a:xfrm>
              <a:off x="1632" y="3275"/>
              <a:ext cx="192" cy="23"/>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41" name="Rectangle 33"/>
            <p:cNvSpPr>
              <a:spLocks noChangeArrowheads="1"/>
            </p:cNvSpPr>
            <p:nvPr/>
          </p:nvSpPr>
          <p:spPr bwMode="auto">
            <a:xfrm>
              <a:off x="1296" y="3286"/>
              <a:ext cx="192" cy="12"/>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42" name="Rectangle 34"/>
            <p:cNvSpPr>
              <a:spLocks noChangeArrowheads="1"/>
            </p:cNvSpPr>
            <p:nvPr/>
          </p:nvSpPr>
          <p:spPr bwMode="auto">
            <a:xfrm>
              <a:off x="960" y="3292"/>
              <a:ext cx="192" cy="6"/>
            </a:xfrm>
            <a:prstGeom prst="rect">
              <a:avLst/>
            </a:prstGeom>
            <a:solidFill>
              <a:srgbClr val="FF7C80"/>
            </a:soli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7C80"/>
              </a:extrusionClr>
              <a:contourClr>
                <a:srgbClr val="FF7C8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grpSp>
      <p:grpSp>
        <p:nvGrpSpPr>
          <p:cNvPr id="43043" name="Group 35"/>
          <p:cNvGrpSpPr>
            <a:grpSpLocks/>
          </p:cNvGrpSpPr>
          <p:nvPr/>
        </p:nvGrpSpPr>
        <p:grpSpPr bwMode="auto">
          <a:xfrm>
            <a:off x="1816100" y="2713038"/>
            <a:ext cx="74613" cy="3522662"/>
            <a:chOff x="912" y="1200"/>
            <a:chExt cx="336" cy="2160"/>
          </a:xfrm>
        </p:grpSpPr>
        <p:sp>
          <p:nvSpPr>
            <p:cNvPr id="43044" name="Line 36"/>
            <p:cNvSpPr>
              <a:spLocks noChangeShapeType="1"/>
            </p:cNvSpPr>
            <p:nvPr/>
          </p:nvSpPr>
          <p:spPr bwMode="auto">
            <a:xfrm>
              <a:off x="912" y="336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45" name="Line 37"/>
            <p:cNvSpPr>
              <a:spLocks noChangeShapeType="1"/>
            </p:cNvSpPr>
            <p:nvPr/>
          </p:nvSpPr>
          <p:spPr bwMode="auto">
            <a:xfrm>
              <a:off x="912" y="312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46" name="Line 38"/>
            <p:cNvSpPr>
              <a:spLocks noChangeShapeType="1"/>
            </p:cNvSpPr>
            <p:nvPr/>
          </p:nvSpPr>
          <p:spPr bwMode="auto">
            <a:xfrm>
              <a:off x="912" y="288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47" name="Line 39"/>
            <p:cNvSpPr>
              <a:spLocks noChangeShapeType="1"/>
            </p:cNvSpPr>
            <p:nvPr/>
          </p:nvSpPr>
          <p:spPr bwMode="auto">
            <a:xfrm>
              <a:off x="912" y="264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48" name="Line 40"/>
            <p:cNvSpPr>
              <a:spLocks noChangeShapeType="1"/>
            </p:cNvSpPr>
            <p:nvPr/>
          </p:nvSpPr>
          <p:spPr bwMode="auto">
            <a:xfrm>
              <a:off x="912" y="240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49" name="Line 41"/>
            <p:cNvSpPr>
              <a:spLocks noChangeShapeType="1"/>
            </p:cNvSpPr>
            <p:nvPr/>
          </p:nvSpPr>
          <p:spPr bwMode="auto">
            <a:xfrm>
              <a:off x="912" y="216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50" name="Line 42"/>
            <p:cNvSpPr>
              <a:spLocks noChangeShapeType="1"/>
            </p:cNvSpPr>
            <p:nvPr/>
          </p:nvSpPr>
          <p:spPr bwMode="auto">
            <a:xfrm>
              <a:off x="912" y="192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51" name="Line 43"/>
            <p:cNvSpPr>
              <a:spLocks noChangeShapeType="1"/>
            </p:cNvSpPr>
            <p:nvPr/>
          </p:nvSpPr>
          <p:spPr bwMode="auto">
            <a:xfrm>
              <a:off x="912" y="168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52" name="Line 44"/>
            <p:cNvSpPr>
              <a:spLocks noChangeShapeType="1"/>
            </p:cNvSpPr>
            <p:nvPr/>
          </p:nvSpPr>
          <p:spPr bwMode="auto">
            <a:xfrm>
              <a:off x="912" y="144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43053" name="Line 45"/>
            <p:cNvSpPr>
              <a:spLocks noChangeShapeType="1"/>
            </p:cNvSpPr>
            <p:nvPr/>
          </p:nvSpPr>
          <p:spPr bwMode="auto">
            <a:xfrm>
              <a:off x="912" y="1200"/>
              <a:ext cx="33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43054" name="Text Box 46"/>
          <p:cNvSpPr txBox="1">
            <a:spLocks noChangeArrowheads="1"/>
          </p:cNvSpPr>
          <p:nvPr/>
        </p:nvSpPr>
        <p:spPr bwMode="auto">
          <a:xfrm>
            <a:off x="785813" y="1417638"/>
            <a:ext cx="2338387"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1050" tIns="50525" rIns="101050" bIns="50525">
            <a:spAutoFit/>
          </a:bodyPr>
          <a:lstStyle>
            <a:lvl1pPr defTabSz="1011238" eaLnBrk="0" hangingPunct="0">
              <a:defRPr sz="2400">
                <a:solidFill>
                  <a:schemeClr val="tx1"/>
                </a:solidFill>
                <a:latin typeface="Times New Roman" panose="02020603050405020304" pitchFamily="18" charset="0"/>
              </a:defRPr>
            </a:lvl1pPr>
            <a:lvl2pPr marL="504825" defTabSz="1011238" eaLnBrk="0" hangingPunct="0">
              <a:defRPr sz="2400">
                <a:solidFill>
                  <a:schemeClr val="tx1"/>
                </a:solidFill>
                <a:latin typeface="Times New Roman" panose="02020603050405020304" pitchFamily="18" charset="0"/>
              </a:defRPr>
            </a:lvl2pPr>
            <a:lvl3pPr marL="1011238" defTabSz="1011238" eaLnBrk="0" hangingPunct="0">
              <a:defRPr sz="2400">
                <a:solidFill>
                  <a:schemeClr val="tx1"/>
                </a:solidFill>
                <a:latin typeface="Times New Roman" panose="02020603050405020304" pitchFamily="18" charset="0"/>
              </a:defRPr>
            </a:lvl3pPr>
            <a:lvl4pPr marL="1516063" defTabSz="1011238" eaLnBrk="0" hangingPunct="0">
              <a:defRPr sz="2400">
                <a:solidFill>
                  <a:schemeClr val="tx1"/>
                </a:solidFill>
                <a:latin typeface="Times New Roman" panose="02020603050405020304" pitchFamily="18" charset="0"/>
              </a:defRPr>
            </a:lvl4pPr>
            <a:lvl5pPr marL="2020888" defTabSz="1011238" eaLnBrk="0" hangingPunct="0">
              <a:defRPr sz="2400">
                <a:solidFill>
                  <a:schemeClr val="tx1"/>
                </a:solidFill>
                <a:latin typeface="Times New Roman" panose="02020603050405020304" pitchFamily="18" charset="0"/>
              </a:defRPr>
            </a:lvl5pPr>
            <a:lvl6pPr marL="2478088" defTabSz="1011238" eaLnBrk="0" fontAlgn="base" hangingPunct="0">
              <a:spcBef>
                <a:spcPct val="0"/>
              </a:spcBef>
              <a:spcAft>
                <a:spcPct val="0"/>
              </a:spcAft>
              <a:defRPr sz="2400">
                <a:solidFill>
                  <a:schemeClr val="tx1"/>
                </a:solidFill>
                <a:latin typeface="Times New Roman" panose="02020603050405020304" pitchFamily="18" charset="0"/>
              </a:defRPr>
            </a:lvl6pPr>
            <a:lvl7pPr marL="2935288" defTabSz="1011238" eaLnBrk="0" fontAlgn="base" hangingPunct="0">
              <a:spcBef>
                <a:spcPct val="0"/>
              </a:spcBef>
              <a:spcAft>
                <a:spcPct val="0"/>
              </a:spcAft>
              <a:defRPr sz="2400">
                <a:solidFill>
                  <a:schemeClr val="tx1"/>
                </a:solidFill>
                <a:latin typeface="Times New Roman" panose="02020603050405020304" pitchFamily="18" charset="0"/>
              </a:defRPr>
            </a:lvl7pPr>
            <a:lvl8pPr marL="3392488" defTabSz="1011238" eaLnBrk="0" fontAlgn="base" hangingPunct="0">
              <a:spcBef>
                <a:spcPct val="0"/>
              </a:spcBef>
              <a:spcAft>
                <a:spcPct val="0"/>
              </a:spcAft>
              <a:defRPr sz="2400">
                <a:solidFill>
                  <a:schemeClr val="tx1"/>
                </a:solidFill>
                <a:latin typeface="Times New Roman" panose="02020603050405020304" pitchFamily="18" charset="0"/>
              </a:defRPr>
            </a:lvl8pPr>
            <a:lvl9pPr marL="3849688" defTabSz="10112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ja-JP" sz="1600">
                <a:latin typeface="Tahoma" panose="020B0604030504040204" pitchFamily="34" charset="0"/>
                <a:ea typeface="ＭＳ Ｐゴシック" pitchFamily="50" charset="-128"/>
              </a:rPr>
              <a:t>Global VoIP traffic</a:t>
            </a:r>
          </a:p>
          <a:p>
            <a:pPr algn="ctr"/>
            <a:r>
              <a:rPr lang="en-US" altLang="ja-JP" sz="1600">
                <a:latin typeface="Tahoma" panose="020B0604030504040204" pitchFamily="34" charset="0"/>
                <a:ea typeface="ＭＳ Ｐゴシック" pitchFamily="50" charset="-128"/>
              </a:rPr>
              <a:t>(millions of minutes)</a:t>
            </a:r>
            <a:endParaRPr lang="en-US" altLang="ja-JP" sz="1800">
              <a:latin typeface="Tahoma" panose="020B0604030504040204" pitchFamily="34" charset="0"/>
              <a:ea typeface="ＭＳ Ｐゴシック" pitchFamily="50" charset="-128"/>
            </a:endParaRPr>
          </a:p>
        </p:txBody>
      </p:sp>
      <p:sp>
        <p:nvSpPr>
          <p:cNvPr id="43055" name="AutoShape 47"/>
          <p:cNvSpPr>
            <a:spLocks noChangeArrowheads="1"/>
          </p:cNvSpPr>
          <p:nvPr/>
        </p:nvSpPr>
        <p:spPr bwMode="auto">
          <a:xfrm>
            <a:off x="1905000" y="3784600"/>
            <a:ext cx="838200" cy="228600"/>
          </a:xfrm>
          <a:prstGeom prst="leftArrow">
            <a:avLst>
              <a:gd name="adj1" fmla="val 50000"/>
              <a:gd name="adj2" fmla="val 91667"/>
            </a:avLst>
          </a:prstGeom>
          <a:solidFill>
            <a:schemeClr val="accent2"/>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pl-PL"/>
          </a:p>
        </p:txBody>
      </p:sp>
      <p:sp>
        <p:nvSpPr>
          <p:cNvPr id="43056" name="Text Box 48"/>
          <p:cNvSpPr txBox="1">
            <a:spLocks noChangeArrowheads="1"/>
          </p:cNvSpPr>
          <p:nvPr/>
        </p:nvSpPr>
        <p:spPr bwMode="auto">
          <a:xfrm>
            <a:off x="1981200" y="4013200"/>
            <a:ext cx="3200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ja-JP">
                <a:ea typeface="ＭＳ Ｐゴシック" pitchFamily="50" charset="-128"/>
              </a:rPr>
              <a:t>Telephone traffic revenue in </a:t>
            </a:r>
            <a:r>
              <a:rPr kumimoji="1" lang="en-US" altLang="ja-JP">
                <a:ea typeface="ＭＳ ゴシック" pitchFamily="49" charset="-128"/>
              </a:rPr>
              <a:t>1996</a:t>
            </a:r>
            <a:r>
              <a:rPr kumimoji="1" lang="pl-PL" altLang="ja-JP"/>
              <a:t>: </a:t>
            </a:r>
            <a:r>
              <a:rPr kumimoji="1" lang="en-US" altLang="ja-JP">
                <a:ea typeface="ＭＳ ゴシック" pitchFamily="49" charset="-128"/>
              </a:rPr>
              <a:t>US</a:t>
            </a:r>
            <a:r>
              <a:rPr kumimoji="1" lang="pl-PL" altLang="ja-JP"/>
              <a:t>$ </a:t>
            </a:r>
            <a:r>
              <a:rPr kumimoji="1" lang="en-US" altLang="ja-JP">
                <a:ea typeface="ＭＳ ゴシック" pitchFamily="49" charset="-128"/>
              </a:rPr>
              <a:t>532</a:t>
            </a:r>
            <a:r>
              <a:rPr kumimoji="1" lang="pl-PL" altLang="ja-JP"/>
              <a:t> </a:t>
            </a:r>
            <a:r>
              <a:rPr kumimoji="1" lang="en-US" altLang="ja-JP">
                <a:ea typeface="ＭＳ Ｐゴシック" pitchFamily="50" charset="-128"/>
              </a:rPr>
              <a:t>billion</a:t>
            </a:r>
          </a:p>
        </p:txBody>
      </p:sp>
      <p:sp>
        <p:nvSpPr>
          <p:cNvPr id="43057" name="Line 49"/>
          <p:cNvSpPr>
            <a:spLocks noChangeShapeType="1"/>
          </p:cNvSpPr>
          <p:nvPr/>
        </p:nvSpPr>
        <p:spPr bwMode="auto">
          <a:xfrm>
            <a:off x="1828800" y="2336800"/>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pl-PL"/>
          </a:p>
        </p:txBody>
      </p:sp>
      <p:sp>
        <p:nvSpPr>
          <p:cNvPr id="43058" name="Rectangle 50"/>
          <p:cNvSpPr>
            <a:spLocks noChangeArrowheads="1"/>
          </p:cNvSpPr>
          <p:nvPr/>
        </p:nvSpPr>
        <p:spPr bwMode="auto">
          <a:xfrm>
            <a:off x="823913" y="2184400"/>
            <a:ext cx="9429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altLang="pl-PL" sz="1800"/>
              <a:t>100</a:t>
            </a:r>
            <a:r>
              <a:rPr lang="pl-PL" altLang="pl-PL" sz="1800"/>
              <a:t> </a:t>
            </a:r>
            <a:r>
              <a:rPr lang="en-GB" altLang="pl-PL" sz="1800"/>
              <a:t>000</a:t>
            </a:r>
          </a:p>
        </p:txBody>
      </p:sp>
      <p:sp>
        <p:nvSpPr>
          <p:cNvPr id="43059" name="Line 51"/>
          <p:cNvSpPr>
            <a:spLocks noChangeShapeType="1"/>
          </p:cNvSpPr>
          <p:nvPr/>
        </p:nvSpPr>
        <p:spPr bwMode="auto">
          <a:xfrm flipV="1">
            <a:off x="1905000" y="1651000"/>
            <a:ext cx="3581400" cy="2133600"/>
          </a:xfrm>
          <a:prstGeom prst="line">
            <a:avLst/>
          </a:prstGeom>
          <a:noFill/>
          <a:ln w="38100">
            <a:solidFill>
              <a:schemeClr val="hlink"/>
            </a:solidFill>
            <a:prstDash val="lg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pl-PL"/>
          </a:p>
        </p:txBody>
      </p:sp>
      <p:grpSp>
        <p:nvGrpSpPr>
          <p:cNvPr id="43060" name="Group 52"/>
          <p:cNvGrpSpPr>
            <a:grpSpLocks/>
          </p:cNvGrpSpPr>
          <p:nvPr/>
        </p:nvGrpSpPr>
        <p:grpSpPr bwMode="auto">
          <a:xfrm>
            <a:off x="2133600" y="1574800"/>
            <a:ext cx="4572000" cy="4648200"/>
            <a:chOff x="1344" y="800"/>
            <a:chExt cx="2880" cy="2928"/>
          </a:xfrm>
        </p:grpSpPr>
        <p:sp>
          <p:nvSpPr>
            <p:cNvPr id="43061" name="Freeform 53"/>
            <p:cNvSpPr>
              <a:spLocks/>
            </p:cNvSpPr>
            <p:nvPr/>
          </p:nvSpPr>
          <p:spPr bwMode="auto">
            <a:xfrm>
              <a:off x="1344" y="848"/>
              <a:ext cx="2832" cy="2880"/>
            </a:xfrm>
            <a:custGeom>
              <a:avLst/>
              <a:gdLst>
                <a:gd name="T0" fmla="*/ 0 w 2832"/>
                <a:gd name="T1" fmla="*/ 2832 h 2832"/>
                <a:gd name="T2" fmla="*/ 1008 w 2832"/>
                <a:gd name="T3" fmla="*/ 2784 h 2832"/>
                <a:gd name="T4" fmla="*/ 1728 w 2832"/>
                <a:gd name="T5" fmla="*/ 2592 h 2832"/>
                <a:gd name="T6" fmla="*/ 2064 w 2832"/>
                <a:gd name="T7" fmla="*/ 2304 h 2832"/>
                <a:gd name="T8" fmla="*/ 2400 w 2832"/>
                <a:gd name="T9" fmla="*/ 1680 h 2832"/>
                <a:gd name="T10" fmla="*/ 2688 w 2832"/>
                <a:gd name="T11" fmla="*/ 720 h 2832"/>
                <a:gd name="T12" fmla="*/ 2832 w 2832"/>
                <a:gd name="T13" fmla="*/ 0 h 2832"/>
              </a:gdLst>
              <a:ahLst/>
              <a:cxnLst>
                <a:cxn ang="0">
                  <a:pos x="T0" y="T1"/>
                </a:cxn>
                <a:cxn ang="0">
                  <a:pos x="T2" y="T3"/>
                </a:cxn>
                <a:cxn ang="0">
                  <a:pos x="T4" y="T5"/>
                </a:cxn>
                <a:cxn ang="0">
                  <a:pos x="T6" y="T7"/>
                </a:cxn>
                <a:cxn ang="0">
                  <a:pos x="T8" y="T9"/>
                </a:cxn>
                <a:cxn ang="0">
                  <a:pos x="T10" y="T11"/>
                </a:cxn>
                <a:cxn ang="0">
                  <a:pos x="T12" y="T13"/>
                </a:cxn>
              </a:cxnLst>
              <a:rect l="0" t="0" r="r" b="b"/>
              <a:pathLst>
                <a:path w="2832" h="2832">
                  <a:moveTo>
                    <a:pt x="0" y="2832"/>
                  </a:moveTo>
                  <a:cubicBezTo>
                    <a:pt x="360" y="2828"/>
                    <a:pt x="720" y="2824"/>
                    <a:pt x="1008" y="2784"/>
                  </a:cubicBezTo>
                  <a:cubicBezTo>
                    <a:pt x="1296" y="2744"/>
                    <a:pt x="1552" y="2672"/>
                    <a:pt x="1728" y="2592"/>
                  </a:cubicBezTo>
                  <a:cubicBezTo>
                    <a:pt x="1904" y="2512"/>
                    <a:pt x="1952" y="2456"/>
                    <a:pt x="2064" y="2304"/>
                  </a:cubicBezTo>
                  <a:cubicBezTo>
                    <a:pt x="2176" y="2152"/>
                    <a:pt x="2296" y="1944"/>
                    <a:pt x="2400" y="1680"/>
                  </a:cubicBezTo>
                  <a:cubicBezTo>
                    <a:pt x="2504" y="1416"/>
                    <a:pt x="2616" y="1000"/>
                    <a:pt x="2688" y="720"/>
                  </a:cubicBezTo>
                  <a:cubicBezTo>
                    <a:pt x="2760" y="440"/>
                    <a:pt x="2808" y="120"/>
                    <a:pt x="2832" y="0"/>
                  </a:cubicBezTo>
                </a:path>
              </a:pathLst>
            </a:custGeom>
            <a:noFill/>
            <a:ln w="38100" cap="flat" cmpd="sng">
              <a:solidFill>
                <a:schemeClr val="hlink"/>
              </a:solidFill>
              <a:prstDash val="lgDash"/>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a:lstStyle/>
            <a:p>
              <a:endParaRPr lang="pl-PL"/>
            </a:p>
          </p:txBody>
        </p:sp>
        <p:sp>
          <p:nvSpPr>
            <p:cNvPr id="43062" name="AutoShape 54"/>
            <p:cNvSpPr>
              <a:spLocks noChangeArrowheads="1"/>
            </p:cNvSpPr>
            <p:nvPr/>
          </p:nvSpPr>
          <p:spPr bwMode="auto">
            <a:xfrm rot="650648">
              <a:off x="4128" y="800"/>
              <a:ext cx="96" cy="144"/>
            </a:xfrm>
            <a:prstGeom prst="triangle">
              <a:avLst>
                <a:gd name="adj" fmla="val 50000"/>
              </a:avLst>
            </a:prstGeom>
            <a:solidFill>
              <a:schemeClr val="accent2"/>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43064" name="Text Box 56"/>
          <p:cNvSpPr txBox="1">
            <a:spLocks noChangeArrowheads="1"/>
          </p:cNvSpPr>
          <p:nvPr/>
        </p:nvSpPr>
        <p:spPr bwMode="auto">
          <a:xfrm>
            <a:off x="6802438" y="4351338"/>
            <a:ext cx="927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pl-PL" altLang="pl-PL" sz="2400"/>
              <a:t>VoIP</a:t>
            </a:r>
          </a:p>
        </p:txBody>
      </p:sp>
    </p:spTree>
    <p:extLst>
      <p:ext uri="{BB962C8B-B14F-4D97-AF65-F5344CB8AC3E}">
        <p14:creationId xmlns:p14="http://schemas.microsoft.com/office/powerpoint/2010/main" val="1678418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3055"/>
                                        </p:tgtEl>
                                        <p:attrNameLst>
                                          <p:attrName>style.visibility</p:attrName>
                                        </p:attrNameLst>
                                      </p:cBhvr>
                                      <p:to>
                                        <p:strVal val="visible"/>
                                      </p:to>
                                    </p:set>
                                    <p:animEffect transition="in" filter="checkerboard(across)">
                                      <p:cBhvr>
                                        <p:cTn id="7" dur="500"/>
                                        <p:tgtEl>
                                          <p:spTgt spid="430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3056"/>
                                        </p:tgtEl>
                                        <p:attrNameLst>
                                          <p:attrName>style.visibility</p:attrName>
                                        </p:attrNameLst>
                                      </p:cBhvr>
                                      <p:to>
                                        <p:strVal val="visible"/>
                                      </p:to>
                                    </p:set>
                                    <p:animEffect transition="in" filter="checkerboard(across)">
                                      <p:cBhvr>
                                        <p:cTn id="12" dur="500"/>
                                        <p:tgtEl>
                                          <p:spTgt spid="430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3059"/>
                                        </p:tgtEl>
                                        <p:attrNameLst>
                                          <p:attrName>style.visibility</p:attrName>
                                        </p:attrNameLst>
                                      </p:cBhvr>
                                      <p:to>
                                        <p:strVal val="visible"/>
                                      </p:to>
                                    </p:set>
                                    <p:animEffect transition="in" filter="checkerboard(across)">
                                      <p:cBhvr>
                                        <p:cTn id="17" dur="500"/>
                                        <p:tgtEl>
                                          <p:spTgt spid="430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43060"/>
                                        </p:tgtEl>
                                        <p:attrNameLst>
                                          <p:attrName>style.visibility</p:attrName>
                                        </p:attrNameLst>
                                      </p:cBhvr>
                                      <p:to>
                                        <p:strVal val="visible"/>
                                      </p:to>
                                    </p:set>
                                    <p:animEffect transition="in" filter="checkerboard(across)">
                                      <p:cBhvr>
                                        <p:cTn id="22" dur="500"/>
                                        <p:tgtEl>
                                          <p:spTgt spid="43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5" grpId="0" animBg="1"/>
      <p:bldP spid="43056" grpId="0" autoUpdateAnimBg="0"/>
      <p:bldP spid="4305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ja-JP" dirty="0" smtClean="0">
                <a:ea typeface="ＭＳ Ｐゴシック" pitchFamily="50" charset="-128"/>
              </a:rPr>
              <a:t>Sources of VoIP Success</a:t>
            </a:r>
            <a:endParaRPr lang="en-US" altLang="ja-JP" dirty="0">
              <a:ea typeface="ＭＳ Ｐゴシック" pitchFamily="50" charset="-128"/>
            </a:endParaRPr>
          </a:p>
        </p:txBody>
      </p:sp>
      <p:sp>
        <p:nvSpPr>
          <p:cNvPr id="45059" name="Rectangle 3"/>
          <p:cNvSpPr>
            <a:spLocks noGrp="1" noChangeArrowheads="1"/>
          </p:cNvSpPr>
          <p:nvPr>
            <p:ph idx="1"/>
          </p:nvPr>
        </p:nvSpPr>
        <p:spPr/>
        <p:txBody>
          <a:bodyPr/>
          <a:lstStyle/>
          <a:p>
            <a:r>
              <a:rPr lang="en-US" altLang="ja-JP" sz="2800" dirty="0">
                <a:ea typeface="ＭＳ Ｐゴシック" pitchFamily="50" charset="-128"/>
              </a:rPr>
              <a:t>Low price</a:t>
            </a:r>
            <a:r>
              <a:rPr lang="pl-PL" altLang="ja-JP" sz="2800" dirty="0">
                <a:ea typeface="ＭＳ ゴシック" pitchFamily="49" charset="-128"/>
              </a:rPr>
              <a:t> </a:t>
            </a:r>
            <a:endParaRPr lang="pl-PL" altLang="ja-JP" sz="2800" dirty="0"/>
          </a:p>
          <a:p>
            <a:r>
              <a:rPr lang="en-US" altLang="ja-JP" sz="2800" dirty="0">
                <a:ea typeface="ＭＳ Ｐゴシック" pitchFamily="50" charset="-128"/>
              </a:rPr>
              <a:t>Low cost</a:t>
            </a:r>
            <a:endParaRPr lang="pl-PL" altLang="ja-JP" sz="2800" dirty="0"/>
          </a:p>
          <a:p>
            <a:r>
              <a:rPr lang="en-US" altLang="ja-JP" sz="2800" dirty="0" smtClean="0">
                <a:ea typeface="ＭＳ Ｐゴシック" pitchFamily="50" charset="-128"/>
              </a:rPr>
              <a:t>Growing quality</a:t>
            </a:r>
            <a:endParaRPr lang="pl-PL" altLang="ja-JP" sz="2800" dirty="0">
              <a:ea typeface="ＭＳ ゴシック" pitchFamily="49" charset="-128"/>
            </a:endParaRPr>
          </a:p>
          <a:p>
            <a:pPr lvl="1"/>
            <a:r>
              <a:rPr lang="en-US" altLang="ja-JP" sz="2400" dirty="0">
                <a:ea typeface="ＭＳ ゴシック" pitchFamily="49" charset="-128"/>
              </a:rPr>
              <a:t>For example</a:t>
            </a:r>
            <a:r>
              <a:rPr lang="pl-PL" altLang="ja-JP" sz="2400" dirty="0">
                <a:ea typeface="ＭＳ ゴシック" pitchFamily="49" charset="-128"/>
              </a:rPr>
              <a:t>, </a:t>
            </a:r>
            <a:r>
              <a:rPr lang="en-US" altLang="ja-JP" sz="2400" dirty="0">
                <a:ea typeface="ＭＳ ゴシック" pitchFamily="49" charset="-128"/>
              </a:rPr>
              <a:t>a higher call attempt success probability</a:t>
            </a:r>
            <a:endParaRPr lang="pl-PL" altLang="ja-JP" sz="2400" dirty="0"/>
          </a:p>
          <a:p>
            <a:pPr lvl="1"/>
            <a:r>
              <a:rPr lang="en-US" altLang="ja-JP" sz="2400" dirty="0">
                <a:ea typeface="ＭＳ Ｐゴシック" pitchFamily="50" charset="-128"/>
              </a:rPr>
              <a:t>Better voice quality</a:t>
            </a:r>
            <a:endParaRPr lang="pl-PL" altLang="ja-JP" sz="2400" dirty="0"/>
          </a:p>
          <a:p>
            <a:r>
              <a:rPr lang="en-US" altLang="ja-JP" sz="2800" dirty="0">
                <a:ea typeface="ＭＳ Ｐゴシック" pitchFamily="50" charset="-128"/>
              </a:rPr>
              <a:t>User requirements</a:t>
            </a:r>
            <a:endParaRPr lang="pl-PL" altLang="ja-JP" sz="2800" dirty="0"/>
          </a:p>
          <a:p>
            <a:pPr lvl="1"/>
            <a:r>
              <a:rPr lang="en-US" altLang="ja-JP" sz="2400" dirty="0">
                <a:ea typeface="ＭＳ Ｐゴシック" pitchFamily="50" charset="-128"/>
              </a:rPr>
              <a:t>Better parameters at higher price</a:t>
            </a:r>
            <a:endParaRPr lang="en-US" altLang="ja-JP" sz="2400" dirty="0">
              <a:ea typeface="ＭＳ ゴシック" pitchFamily="49" charset="-128"/>
            </a:endParaRPr>
          </a:p>
          <a:p>
            <a:pPr lvl="1"/>
            <a:r>
              <a:rPr lang="en-US" altLang="ja-JP" sz="2400" dirty="0">
                <a:ea typeface="ＭＳ ゴシック" pitchFamily="49" charset="-128"/>
              </a:rPr>
              <a:t>Best effort</a:t>
            </a:r>
            <a:r>
              <a:rPr lang="en-US" altLang="ja-JP" sz="2400" dirty="0">
                <a:ea typeface="ＭＳ Ｐゴシック" pitchFamily="50" charset="-128"/>
              </a:rPr>
              <a:t> service at low price</a:t>
            </a:r>
          </a:p>
        </p:txBody>
      </p:sp>
    </p:spTree>
    <p:extLst>
      <p:ext uri="{BB962C8B-B14F-4D97-AF65-F5344CB8AC3E}">
        <p14:creationId xmlns:p14="http://schemas.microsoft.com/office/powerpoint/2010/main" val="34009244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wipe(left)">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wipe(left)">
                                      <p:cBhvr>
                                        <p:cTn id="12" dur="500"/>
                                        <p:tgtEl>
                                          <p:spTgt spid="450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wipe(left)">
                                      <p:cBhvr>
                                        <p:cTn id="17" dur="500"/>
                                        <p:tgtEl>
                                          <p:spTgt spid="450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59">
                                            <p:txEl>
                                              <p:pRg st="3" end="3"/>
                                            </p:txEl>
                                          </p:spTgt>
                                        </p:tgtEl>
                                        <p:attrNameLst>
                                          <p:attrName>style.visibility</p:attrName>
                                        </p:attrNameLst>
                                      </p:cBhvr>
                                      <p:to>
                                        <p:strVal val="visible"/>
                                      </p:to>
                                    </p:set>
                                    <p:animEffect transition="in" filter="wipe(left)">
                                      <p:cBhvr>
                                        <p:cTn id="22" dur="500"/>
                                        <p:tgtEl>
                                          <p:spTgt spid="450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059">
                                            <p:txEl>
                                              <p:pRg st="4" end="4"/>
                                            </p:txEl>
                                          </p:spTgt>
                                        </p:tgtEl>
                                        <p:attrNameLst>
                                          <p:attrName>style.visibility</p:attrName>
                                        </p:attrNameLst>
                                      </p:cBhvr>
                                      <p:to>
                                        <p:strVal val="visible"/>
                                      </p:to>
                                    </p:set>
                                    <p:animEffect transition="in" filter="wipe(left)">
                                      <p:cBhvr>
                                        <p:cTn id="27" dur="500"/>
                                        <p:tgtEl>
                                          <p:spTgt spid="4505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59">
                                            <p:txEl>
                                              <p:pRg st="5" end="5"/>
                                            </p:txEl>
                                          </p:spTgt>
                                        </p:tgtEl>
                                        <p:attrNameLst>
                                          <p:attrName>style.visibility</p:attrName>
                                        </p:attrNameLst>
                                      </p:cBhvr>
                                      <p:to>
                                        <p:strVal val="visible"/>
                                      </p:to>
                                    </p:set>
                                    <p:animEffect transition="in" filter="wipe(left)">
                                      <p:cBhvr>
                                        <p:cTn id="32" dur="500"/>
                                        <p:tgtEl>
                                          <p:spTgt spid="4505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5059">
                                            <p:txEl>
                                              <p:pRg st="6" end="6"/>
                                            </p:txEl>
                                          </p:spTgt>
                                        </p:tgtEl>
                                        <p:attrNameLst>
                                          <p:attrName>style.visibility</p:attrName>
                                        </p:attrNameLst>
                                      </p:cBhvr>
                                      <p:to>
                                        <p:strVal val="visible"/>
                                      </p:to>
                                    </p:set>
                                    <p:animEffect transition="in" filter="wipe(left)">
                                      <p:cBhvr>
                                        <p:cTn id="37" dur="500"/>
                                        <p:tgtEl>
                                          <p:spTgt spid="4505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5059">
                                            <p:txEl>
                                              <p:pRg st="7" end="7"/>
                                            </p:txEl>
                                          </p:spTgt>
                                        </p:tgtEl>
                                        <p:attrNameLst>
                                          <p:attrName>style.visibility</p:attrName>
                                        </p:attrNameLst>
                                      </p:cBhvr>
                                      <p:to>
                                        <p:strVal val="visible"/>
                                      </p:to>
                                    </p:set>
                                    <p:animEffect transition="in" filter="wipe(left)">
                                      <p:cBhvr>
                                        <p:cTn id="42" dur="500"/>
                                        <p:tgtEl>
                                          <p:spTgt spid="450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bldLvl="2"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1" name="Picture 2" descr="telecom d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0"/>
            <a:ext cx="5198154" cy="681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4935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wipe(left)">
                                      <p:cBhvr>
                                        <p:cTn id="7" dur="5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pl-PL" altLang="pl-PL" sz="2400" dirty="0"/>
              <a:t>3G </a:t>
            </a:r>
            <a:r>
              <a:rPr lang="en-US" altLang="pl-PL" sz="2400" dirty="0"/>
              <a:t>Service Classification </a:t>
            </a:r>
            <a:r>
              <a:rPr lang="pl-PL" altLang="pl-PL" sz="2400" dirty="0"/>
              <a:t>(NTT </a:t>
            </a:r>
            <a:r>
              <a:rPr lang="pl-PL" altLang="pl-PL" sz="2400" dirty="0" err="1"/>
              <a:t>DoCoMo</a:t>
            </a:r>
            <a:r>
              <a:rPr lang="pl-PL" altLang="pl-PL" sz="2400" dirty="0"/>
              <a:t>)</a:t>
            </a:r>
            <a:endParaRPr lang="en-US" altLang="pl-PL" sz="2400" dirty="0"/>
          </a:p>
        </p:txBody>
      </p:sp>
      <p:grpSp>
        <p:nvGrpSpPr>
          <p:cNvPr id="57390" name="Group 46"/>
          <p:cNvGrpSpPr>
            <a:grpSpLocks/>
          </p:cNvGrpSpPr>
          <p:nvPr/>
        </p:nvGrpSpPr>
        <p:grpSpPr bwMode="auto">
          <a:xfrm>
            <a:off x="3505200" y="1431925"/>
            <a:ext cx="2667000" cy="5273675"/>
            <a:chOff x="2208" y="902"/>
            <a:chExt cx="1680" cy="3322"/>
          </a:xfrm>
        </p:grpSpPr>
        <p:sp>
          <p:nvSpPr>
            <p:cNvPr id="57377" name="Rectangle 33"/>
            <p:cNvSpPr>
              <a:spLocks noChangeArrowheads="1"/>
            </p:cNvSpPr>
            <p:nvPr/>
          </p:nvSpPr>
          <p:spPr bwMode="auto">
            <a:xfrm>
              <a:off x="2208" y="3264"/>
              <a:ext cx="1680" cy="432"/>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76" name="Rectangle 32"/>
            <p:cNvSpPr>
              <a:spLocks noChangeArrowheads="1"/>
            </p:cNvSpPr>
            <p:nvPr/>
          </p:nvSpPr>
          <p:spPr bwMode="auto">
            <a:xfrm>
              <a:off x="2208" y="3792"/>
              <a:ext cx="1680" cy="43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73" name="Rectangle 29"/>
            <p:cNvSpPr>
              <a:spLocks noChangeArrowheads="1"/>
            </p:cNvSpPr>
            <p:nvPr/>
          </p:nvSpPr>
          <p:spPr bwMode="auto">
            <a:xfrm>
              <a:off x="2208" y="2220"/>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72" name="Rectangle 28"/>
            <p:cNvSpPr>
              <a:spLocks noChangeArrowheads="1"/>
            </p:cNvSpPr>
            <p:nvPr/>
          </p:nvSpPr>
          <p:spPr bwMode="auto">
            <a:xfrm>
              <a:off x="2208" y="1692"/>
              <a:ext cx="1680" cy="43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48" name="Text Box 4"/>
            <p:cNvSpPr txBox="1">
              <a:spLocks noChangeArrowheads="1"/>
            </p:cNvSpPr>
            <p:nvPr/>
          </p:nvSpPr>
          <p:spPr bwMode="auto">
            <a:xfrm>
              <a:off x="2429" y="902"/>
              <a:ext cx="125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Point-to-point</a:t>
              </a:r>
            </a:p>
          </p:txBody>
        </p:sp>
        <p:grpSp>
          <p:nvGrpSpPr>
            <p:cNvPr id="57368" name="Group 24"/>
            <p:cNvGrpSpPr>
              <a:grpSpLocks/>
            </p:cNvGrpSpPr>
            <p:nvPr/>
          </p:nvGrpSpPr>
          <p:grpSpPr bwMode="auto">
            <a:xfrm>
              <a:off x="2208" y="1152"/>
              <a:ext cx="1680" cy="444"/>
              <a:chOff x="1872" y="1284"/>
              <a:chExt cx="1680" cy="444"/>
            </a:xfrm>
          </p:grpSpPr>
          <p:sp>
            <p:nvSpPr>
              <p:cNvPr id="57365" name="Rectangle 21"/>
              <p:cNvSpPr>
                <a:spLocks noChangeArrowheads="1"/>
              </p:cNvSpPr>
              <p:nvPr/>
            </p:nvSpPr>
            <p:spPr bwMode="auto">
              <a:xfrm>
                <a:off x="1872" y="1296"/>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53" name="Text Box 9"/>
              <p:cNvSpPr txBox="1">
                <a:spLocks noChangeArrowheads="1"/>
              </p:cNvSpPr>
              <p:nvPr/>
            </p:nvSpPr>
            <p:spPr bwMode="auto">
              <a:xfrm>
                <a:off x="2004" y="1284"/>
                <a:ext cx="141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Remote medical</a:t>
                </a:r>
                <a:br>
                  <a:rPr lang="en-US" altLang="pl-PL"/>
                </a:br>
                <a:r>
                  <a:rPr lang="en-US" altLang="pl-PL"/>
                  <a:t>diagnosis</a:t>
                </a:r>
              </a:p>
            </p:txBody>
          </p:sp>
        </p:grpSp>
        <p:sp>
          <p:nvSpPr>
            <p:cNvPr id="57354" name="Text Box 10"/>
            <p:cNvSpPr txBox="1">
              <a:spLocks noChangeArrowheads="1"/>
            </p:cNvSpPr>
            <p:nvPr/>
          </p:nvSpPr>
          <p:spPr bwMode="auto">
            <a:xfrm>
              <a:off x="2345" y="1792"/>
              <a:ext cx="146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Banking services</a:t>
              </a:r>
            </a:p>
          </p:txBody>
        </p:sp>
        <p:sp>
          <p:nvSpPr>
            <p:cNvPr id="57355" name="Text Box 11"/>
            <p:cNvSpPr txBox="1">
              <a:spLocks noChangeArrowheads="1"/>
            </p:cNvSpPr>
            <p:nvPr/>
          </p:nvSpPr>
          <p:spPr bwMode="auto">
            <a:xfrm>
              <a:off x="2326" y="2306"/>
              <a:ext cx="131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a:t>
              </a:r>
              <a:r>
                <a:rPr lang="pl-PL" altLang="pl-PL"/>
                <a:t>WWW</a:t>
              </a:r>
              <a:r>
                <a:rPr lang="en-US" altLang="pl-PL"/>
                <a:t> access</a:t>
              </a:r>
            </a:p>
          </p:txBody>
        </p:sp>
        <p:sp>
          <p:nvSpPr>
            <p:cNvPr id="57357" name="Text Box 13"/>
            <p:cNvSpPr txBox="1">
              <a:spLocks noChangeArrowheads="1"/>
            </p:cNvSpPr>
            <p:nvPr/>
          </p:nvSpPr>
          <p:spPr bwMode="auto">
            <a:xfrm>
              <a:off x="2352" y="3346"/>
              <a:ext cx="113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Voice mail</a:t>
              </a:r>
            </a:p>
          </p:txBody>
        </p:sp>
        <p:sp>
          <p:nvSpPr>
            <p:cNvPr id="57358" name="Text Box 14"/>
            <p:cNvSpPr txBox="1">
              <a:spLocks noChangeArrowheads="1"/>
            </p:cNvSpPr>
            <p:nvPr/>
          </p:nvSpPr>
          <p:spPr bwMode="auto">
            <a:xfrm>
              <a:off x="2774" y="3878"/>
              <a:ext cx="46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SMS</a:t>
              </a:r>
              <a:endParaRPr lang="en-US" altLang="pl-PL"/>
            </a:p>
          </p:txBody>
        </p:sp>
        <p:sp>
          <p:nvSpPr>
            <p:cNvPr id="57374" name="Rectangle 30"/>
            <p:cNvSpPr>
              <a:spLocks noChangeArrowheads="1"/>
            </p:cNvSpPr>
            <p:nvPr/>
          </p:nvSpPr>
          <p:spPr bwMode="auto">
            <a:xfrm>
              <a:off x="2208" y="2748"/>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56" name="Text Box 12"/>
            <p:cNvSpPr txBox="1">
              <a:spLocks noChangeArrowheads="1"/>
            </p:cNvSpPr>
            <p:nvPr/>
          </p:nvSpPr>
          <p:spPr bwMode="auto">
            <a:xfrm>
              <a:off x="2465" y="2738"/>
              <a:ext cx="112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pl-PL" altLang="pl-PL"/>
                <a:t>E-mail </a:t>
              </a:r>
              <a:r>
                <a:rPr lang="en-US" altLang="pl-PL"/>
                <a:t>with</a:t>
              </a:r>
              <a:br>
                <a:rPr lang="en-US" altLang="pl-PL"/>
              </a:br>
              <a:r>
                <a:rPr lang="en-US" altLang="pl-PL"/>
                <a:t>attachments</a:t>
              </a:r>
            </a:p>
          </p:txBody>
        </p:sp>
      </p:grpSp>
      <p:grpSp>
        <p:nvGrpSpPr>
          <p:cNvPr id="57391" name="Group 47"/>
          <p:cNvGrpSpPr>
            <a:grpSpLocks/>
          </p:cNvGrpSpPr>
          <p:nvPr/>
        </p:nvGrpSpPr>
        <p:grpSpPr bwMode="auto">
          <a:xfrm>
            <a:off x="6324600" y="1431925"/>
            <a:ext cx="2667000" cy="3632200"/>
            <a:chOff x="3984" y="902"/>
            <a:chExt cx="1680" cy="2288"/>
          </a:xfrm>
        </p:grpSpPr>
        <p:sp>
          <p:nvSpPr>
            <p:cNvPr id="57349" name="Text Box 5"/>
            <p:cNvSpPr txBox="1">
              <a:spLocks noChangeArrowheads="1"/>
            </p:cNvSpPr>
            <p:nvPr/>
          </p:nvSpPr>
          <p:spPr bwMode="auto">
            <a:xfrm>
              <a:off x="4031" y="902"/>
              <a:ext cx="138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Unidirectional</a:t>
              </a:r>
            </a:p>
          </p:txBody>
        </p:sp>
        <p:grpSp>
          <p:nvGrpSpPr>
            <p:cNvPr id="57369" name="Group 25"/>
            <p:cNvGrpSpPr>
              <a:grpSpLocks/>
            </p:cNvGrpSpPr>
            <p:nvPr/>
          </p:nvGrpSpPr>
          <p:grpSpPr bwMode="auto">
            <a:xfrm>
              <a:off x="3984" y="1152"/>
              <a:ext cx="1680" cy="444"/>
              <a:chOff x="3792" y="1270"/>
              <a:chExt cx="1680" cy="444"/>
            </a:xfrm>
          </p:grpSpPr>
          <p:sp>
            <p:nvSpPr>
              <p:cNvPr id="57367" name="Rectangle 23"/>
              <p:cNvSpPr>
                <a:spLocks noChangeArrowheads="1"/>
              </p:cNvSpPr>
              <p:nvPr/>
            </p:nvSpPr>
            <p:spPr bwMode="auto">
              <a:xfrm>
                <a:off x="3792" y="1282"/>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59" name="Text Box 15"/>
              <p:cNvSpPr txBox="1">
                <a:spLocks noChangeArrowheads="1"/>
              </p:cNvSpPr>
              <p:nvPr/>
            </p:nvSpPr>
            <p:spPr bwMode="auto">
              <a:xfrm>
                <a:off x="3967" y="1270"/>
                <a:ext cx="1409"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pl-PL"/>
                  <a:t>Teleshopping (video catalog)</a:t>
                </a:r>
              </a:p>
            </p:txBody>
          </p:sp>
        </p:grpSp>
        <p:grpSp>
          <p:nvGrpSpPr>
            <p:cNvPr id="57371" name="Group 27"/>
            <p:cNvGrpSpPr>
              <a:grpSpLocks/>
            </p:cNvGrpSpPr>
            <p:nvPr/>
          </p:nvGrpSpPr>
          <p:grpSpPr bwMode="auto">
            <a:xfrm>
              <a:off x="3984" y="1692"/>
              <a:ext cx="1680" cy="432"/>
              <a:chOff x="3984" y="2160"/>
              <a:chExt cx="1680" cy="432"/>
            </a:xfrm>
          </p:grpSpPr>
          <p:sp>
            <p:nvSpPr>
              <p:cNvPr id="57370" name="Rectangle 26"/>
              <p:cNvSpPr>
                <a:spLocks noChangeArrowheads="1"/>
              </p:cNvSpPr>
              <p:nvPr/>
            </p:nvSpPr>
            <p:spPr bwMode="auto">
              <a:xfrm>
                <a:off x="3984" y="2160"/>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60" name="Text Box 16"/>
              <p:cNvSpPr txBox="1">
                <a:spLocks noChangeArrowheads="1"/>
              </p:cNvSpPr>
              <p:nvPr/>
            </p:nvSpPr>
            <p:spPr bwMode="auto">
              <a:xfrm>
                <a:off x="4080" y="2256"/>
                <a:ext cx="145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Distant learning</a:t>
                </a:r>
              </a:p>
            </p:txBody>
          </p:sp>
        </p:grpSp>
        <p:sp>
          <p:nvSpPr>
            <p:cNvPr id="57375" name="Rectangle 31"/>
            <p:cNvSpPr>
              <a:spLocks noChangeArrowheads="1"/>
            </p:cNvSpPr>
            <p:nvPr/>
          </p:nvSpPr>
          <p:spPr bwMode="auto">
            <a:xfrm>
              <a:off x="3984" y="2748"/>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61" name="Text Box 17"/>
            <p:cNvSpPr txBox="1">
              <a:spLocks noChangeArrowheads="1"/>
            </p:cNvSpPr>
            <p:nvPr/>
          </p:nvSpPr>
          <p:spPr bwMode="auto">
            <a:xfrm>
              <a:off x="4257" y="2748"/>
              <a:ext cx="10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Digital</a:t>
              </a:r>
            </a:p>
            <a:p>
              <a:pPr algn="ctr"/>
              <a:r>
                <a:rPr lang="en-US" altLang="pl-PL"/>
                <a:t>newspapers</a:t>
              </a:r>
            </a:p>
          </p:txBody>
        </p:sp>
      </p:grpSp>
      <p:grpSp>
        <p:nvGrpSpPr>
          <p:cNvPr id="57389" name="Group 45"/>
          <p:cNvGrpSpPr>
            <a:grpSpLocks/>
          </p:cNvGrpSpPr>
          <p:nvPr/>
        </p:nvGrpSpPr>
        <p:grpSpPr bwMode="auto">
          <a:xfrm>
            <a:off x="685800" y="1425575"/>
            <a:ext cx="2667000" cy="4441825"/>
            <a:chOff x="432" y="898"/>
            <a:chExt cx="1680" cy="2798"/>
          </a:xfrm>
        </p:grpSpPr>
        <p:sp>
          <p:nvSpPr>
            <p:cNvPr id="57362" name="Rectangle 18"/>
            <p:cNvSpPr>
              <a:spLocks noChangeArrowheads="1"/>
            </p:cNvSpPr>
            <p:nvPr/>
          </p:nvSpPr>
          <p:spPr bwMode="auto">
            <a:xfrm>
              <a:off x="432" y="1164"/>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47" name="Text Box 3"/>
            <p:cNvSpPr txBox="1">
              <a:spLocks noChangeArrowheads="1"/>
            </p:cNvSpPr>
            <p:nvPr/>
          </p:nvSpPr>
          <p:spPr bwMode="auto">
            <a:xfrm>
              <a:off x="744" y="898"/>
              <a:ext cx="100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Interactive</a:t>
              </a:r>
            </a:p>
          </p:txBody>
        </p:sp>
        <p:sp>
          <p:nvSpPr>
            <p:cNvPr id="57350" name="Text Box 6"/>
            <p:cNvSpPr txBox="1">
              <a:spLocks noChangeArrowheads="1"/>
            </p:cNvSpPr>
            <p:nvPr/>
          </p:nvSpPr>
          <p:spPr bwMode="auto">
            <a:xfrm>
              <a:off x="480" y="1264"/>
              <a:ext cx="160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Videoconferencing</a:t>
              </a:r>
            </a:p>
          </p:txBody>
        </p:sp>
        <p:grpSp>
          <p:nvGrpSpPr>
            <p:cNvPr id="57364" name="Group 20"/>
            <p:cNvGrpSpPr>
              <a:grpSpLocks/>
            </p:cNvGrpSpPr>
            <p:nvPr/>
          </p:nvGrpSpPr>
          <p:grpSpPr bwMode="auto">
            <a:xfrm>
              <a:off x="432" y="1692"/>
              <a:ext cx="1680" cy="432"/>
              <a:chOff x="96" y="1824"/>
              <a:chExt cx="1680" cy="432"/>
            </a:xfrm>
          </p:grpSpPr>
          <p:sp>
            <p:nvSpPr>
              <p:cNvPr id="57363" name="Rectangle 19"/>
              <p:cNvSpPr>
                <a:spLocks noChangeArrowheads="1"/>
              </p:cNvSpPr>
              <p:nvPr/>
            </p:nvSpPr>
            <p:spPr bwMode="auto">
              <a:xfrm>
                <a:off x="96" y="1824"/>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51" name="Text Box 7"/>
              <p:cNvSpPr txBox="1">
                <a:spLocks noChangeArrowheads="1"/>
              </p:cNvSpPr>
              <p:nvPr/>
            </p:nvSpPr>
            <p:spPr bwMode="auto">
              <a:xfrm>
                <a:off x="240" y="1920"/>
                <a:ext cx="136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Videotelephony</a:t>
                </a:r>
              </a:p>
            </p:txBody>
          </p:sp>
        </p:grpSp>
        <p:sp>
          <p:nvSpPr>
            <p:cNvPr id="57378" name="Rectangle 34"/>
            <p:cNvSpPr>
              <a:spLocks noChangeArrowheads="1"/>
            </p:cNvSpPr>
            <p:nvPr/>
          </p:nvSpPr>
          <p:spPr bwMode="auto">
            <a:xfrm>
              <a:off x="432" y="3264"/>
              <a:ext cx="1680" cy="432"/>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52" name="Text Box 8"/>
            <p:cNvSpPr txBox="1">
              <a:spLocks noChangeArrowheads="1"/>
            </p:cNvSpPr>
            <p:nvPr/>
          </p:nvSpPr>
          <p:spPr bwMode="auto">
            <a:xfrm>
              <a:off x="816" y="3350"/>
              <a:ext cx="9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Telephony</a:t>
              </a:r>
            </a:p>
          </p:txBody>
        </p:sp>
      </p:grpSp>
      <p:grpSp>
        <p:nvGrpSpPr>
          <p:cNvPr id="57388" name="Group 44"/>
          <p:cNvGrpSpPr>
            <a:grpSpLocks/>
          </p:cNvGrpSpPr>
          <p:nvPr/>
        </p:nvGrpSpPr>
        <p:grpSpPr bwMode="auto">
          <a:xfrm>
            <a:off x="26988" y="1524000"/>
            <a:ext cx="506412" cy="5181600"/>
            <a:chOff x="17" y="960"/>
            <a:chExt cx="319" cy="3264"/>
          </a:xfrm>
        </p:grpSpPr>
        <p:sp>
          <p:nvSpPr>
            <p:cNvPr id="57380" name="Line 36"/>
            <p:cNvSpPr>
              <a:spLocks noChangeShapeType="1"/>
            </p:cNvSpPr>
            <p:nvPr/>
          </p:nvSpPr>
          <p:spPr bwMode="auto">
            <a:xfrm flipV="1">
              <a:off x="336" y="960"/>
              <a:ext cx="0" cy="3264"/>
            </a:xfrm>
            <a:prstGeom prst="line">
              <a:avLst/>
            </a:prstGeom>
            <a:noFill/>
            <a:ln w="57150">
              <a:solidFill>
                <a:schemeClr val="hlink"/>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57381" name="Text Box 37"/>
            <p:cNvSpPr txBox="1">
              <a:spLocks noChangeArrowheads="1"/>
            </p:cNvSpPr>
            <p:nvPr/>
          </p:nvSpPr>
          <p:spPr bwMode="auto">
            <a:xfrm rot="-5400000">
              <a:off x="-256" y="2630"/>
              <a:ext cx="83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2400"/>
                <a:t>Bit rate</a:t>
              </a:r>
            </a:p>
          </p:txBody>
        </p:sp>
      </p:grpSp>
      <p:grpSp>
        <p:nvGrpSpPr>
          <p:cNvPr id="57392" name="Group 48"/>
          <p:cNvGrpSpPr>
            <a:grpSpLocks/>
          </p:cNvGrpSpPr>
          <p:nvPr/>
        </p:nvGrpSpPr>
        <p:grpSpPr bwMode="auto">
          <a:xfrm>
            <a:off x="6324600" y="5181600"/>
            <a:ext cx="2841625" cy="1295400"/>
            <a:chOff x="3984" y="3264"/>
            <a:chExt cx="1790" cy="816"/>
          </a:xfrm>
        </p:grpSpPr>
        <p:sp>
          <p:nvSpPr>
            <p:cNvPr id="57382" name="Rectangle 38"/>
            <p:cNvSpPr>
              <a:spLocks noChangeArrowheads="1"/>
            </p:cNvSpPr>
            <p:nvPr/>
          </p:nvSpPr>
          <p:spPr bwMode="auto">
            <a:xfrm>
              <a:off x="3984" y="3264"/>
              <a:ext cx="192" cy="24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83" name="Text Box 39"/>
            <p:cNvSpPr txBox="1">
              <a:spLocks noChangeArrowheads="1"/>
            </p:cNvSpPr>
            <p:nvPr/>
          </p:nvSpPr>
          <p:spPr bwMode="auto">
            <a:xfrm>
              <a:off x="4176" y="3273"/>
              <a:ext cx="15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1800"/>
                <a:t>New</a:t>
              </a:r>
              <a:r>
                <a:rPr lang="pl-PL" altLang="pl-PL" sz="1800"/>
                <a:t> 3G</a:t>
              </a:r>
              <a:r>
                <a:rPr lang="en-US" altLang="pl-PL" sz="1800"/>
                <a:t> applications</a:t>
              </a:r>
            </a:p>
          </p:txBody>
        </p:sp>
        <p:sp>
          <p:nvSpPr>
            <p:cNvPr id="57384" name="Rectangle 40"/>
            <p:cNvSpPr>
              <a:spLocks noChangeArrowheads="1"/>
            </p:cNvSpPr>
            <p:nvPr/>
          </p:nvSpPr>
          <p:spPr bwMode="auto">
            <a:xfrm>
              <a:off x="3984" y="3552"/>
              <a:ext cx="192" cy="240"/>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85" name="Text Box 41"/>
            <p:cNvSpPr txBox="1">
              <a:spLocks noChangeArrowheads="1"/>
            </p:cNvSpPr>
            <p:nvPr/>
          </p:nvSpPr>
          <p:spPr bwMode="auto">
            <a:xfrm>
              <a:off x="4176" y="3561"/>
              <a:ext cx="12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1800"/>
                <a:t>Large data files</a:t>
              </a:r>
            </a:p>
          </p:txBody>
        </p:sp>
        <p:sp>
          <p:nvSpPr>
            <p:cNvPr id="57386" name="Rectangle 42"/>
            <p:cNvSpPr>
              <a:spLocks noChangeArrowheads="1"/>
            </p:cNvSpPr>
            <p:nvPr/>
          </p:nvSpPr>
          <p:spPr bwMode="auto">
            <a:xfrm>
              <a:off x="3984" y="3840"/>
              <a:ext cx="192" cy="24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7387" name="Text Box 43"/>
            <p:cNvSpPr txBox="1">
              <a:spLocks noChangeArrowheads="1"/>
            </p:cNvSpPr>
            <p:nvPr/>
          </p:nvSpPr>
          <p:spPr bwMode="auto">
            <a:xfrm>
              <a:off x="4176" y="3849"/>
              <a:ext cx="113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1800"/>
                <a:t>Voice services</a:t>
              </a:r>
            </a:p>
          </p:txBody>
        </p:sp>
      </p:grpSp>
    </p:spTree>
    <p:extLst>
      <p:ext uri="{BB962C8B-B14F-4D97-AF65-F5344CB8AC3E}">
        <p14:creationId xmlns:p14="http://schemas.microsoft.com/office/powerpoint/2010/main" val="37442253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57388"/>
                                        </p:tgtEl>
                                        <p:attrNameLst>
                                          <p:attrName>style.visibility</p:attrName>
                                        </p:attrNameLst>
                                      </p:cBhvr>
                                      <p:to>
                                        <p:strVal val="visible"/>
                                      </p:to>
                                    </p:set>
                                    <p:animEffect transition="in" filter="wipe(down)">
                                      <p:cBhvr>
                                        <p:cTn id="7" dur="500"/>
                                        <p:tgtEl>
                                          <p:spTgt spid="57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57389"/>
                                        </p:tgtEl>
                                        <p:attrNameLst>
                                          <p:attrName>style.visibility</p:attrName>
                                        </p:attrNameLst>
                                      </p:cBhvr>
                                      <p:to>
                                        <p:strVal val="visible"/>
                                      </p:to>
                                    </p:set>
                                    <p:animEffect transition="in" filter="wipe(up)">
                                      <p:cBhvr>
                                        <p:cTn id="12" dur="500"/>
                                        <p:tgtEl>
                                          <p:spTgt spid="57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7392"/>
                                        </p:tgtEl>
                                        <p:attrNameLst>
                                          <p:attrName>style.visibility</p:attrName>
                                        </p:attrNameLst>
                                      </p:cBhvr>
                                      <p:to>
                                        <p:strVal val="visible"/>
                                      </p:to>
                                    </p:set>
                                    <p:animEffect transition="in" filter="wipe(left)">
                                      <p:cBhvr>
                                        <p:cTn id="17" dur="500"/>
                                        <p:tgtEl>
                                          <p:spTgt spid="573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57390"/>
                                        </p:tgtEl>
                                        <p:attrNameLst>
                                          <p:attrName>style.visibility</p:attrName>
                                        </p:attrNameLst>
                                      </p:cBhvr>
                                      <p:to>
                                        <p:strVal val="visible"/>
                                      </p:to>
                                    </p:set>
                                    <p:animEffect transition="in" filter="wipe(up)">
                                      <p:cBhvr>
                                        <p:cTn id="22" dur="500"/>
                                        <p:tgtEl>
                                          <p:spTgt spid="573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57391"/>
                                        </p:tgtEl>
                                        <p:attrNameLst>
                                          <p:attrName>style.visibility</p:attrName>
                                        </p:attrNameLst>
                                      </p:cBhvr>
                                      <p:to>
                                        <p:strVal val="visible"/>
                                      </p:to>
                                    </p:set>
                                    <p:animEffect transition="in" filter="wipe(up)">
                                      <p:cBhvr>
                                        <p:cTn id="27" dur="500"/>
                                        <p:tgtEl>
                                          <p:spTgt spid="57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6" name="Rectangle 8"/>
          <p:cNvSpPr>
            <a:spLocks noGrp="1" noChangeArrowheads="1"/>
          </p:cNvSpPr>
          <p:nvPr>
            <p:ph type="title"/>
          </p:nvPr>
        </p:nvSpPr>
        <p:spPr>
          <a:xfrm>
            <a:off x="1547813" y="476250"/>
            <a:ext cx="7443787" cy="941388"/>
          </a:xfrm>
          <a:noFill/>
          <a:ln/>
        </p:spPr>
        <p:txBody>
          <a:bodyPr/>
          <a:lstStyle/>
          <a:p>
            <a:r>
              <a:rPr lang="pl-PL" altLang="pl-PL" sz="2400" dirty="0"/>
              <a:t>3G </a:t>
            </a:r>
            <a:r>
              <a:rPr lang="en-US" altLang="pl-PL" sz="2400" dirty="0"/>
              <a:t>Service Classification </a:t>
            </a:r>
            <a:r>
              <a:rPr lang="pl-PL" altLang="pl-PL" sz="2400" dirty="0"/>
              <a:t>(NTT </a:t>
            </a:r>
            <a:r>
              <a:rPr lang="pl-PL" altLang="pl-PL" sz="2400" dirty="0" err="1"/>
              <a:t>DoCoMo</a:t>
            </a:r>
            <a:r>
              <a:rPr lang="pl-PL" altLang="pl-PL" sz="2400" dirty="0" smtClean="0"/>
              <a:t>)</a:t>
            </a:r>
            <a:r>
              <a:rPr lang="en-US" altLang="pl-PL" sz="2400" dirty="0" smtClean="0"/>
              <a:t>, 2</a:t>
            </a:r>
            <a:endParaRPr lang="en-US" altLang="pl-PL" sz="2400" dirty="0"/>
          </a:p>
        </p:txBody>
      </p:sp>
      <p:grpSp>
        <p:nvGrpSpPr>
          <p:cNvPr id="58421" name="Group 53"/>
          <p:cNvGrpSpPr>
            <a:grpSpLocks/>
          </p:cNvGrpSpPr>
          <p:nvPr/>
        </p:nvGrpSpPr>
        <p:grpSpPr bwMode="auto">
          <a:xfrm>
            <a:off x="6324600" y="1600200"/>
            <a:ext cx="2667000" cy="2895600"/>
            <a:chOff x="3984" y="1008"/>
            <a:chExt cx="1680" cy="1824"/>
          </a:xfrm>
        </p:grpSpPr>
        <p:sp>
          <p:nvSpPr>
            <p:cNvPr id="58379" name="Text Box 11"/>
            <p:cNvSpPr txBox="1">
              <a:spLocks noChangeArrowheads="1"/>
            </p:cNvSpPr>
            <p:nvPr/>
          </p:nvSpPr>
          <p:spPr bwMode="auto">
            <a:xfrm>
              <a:off x="4031" y="1008"/>
              <a:ext cx="12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Broadcast</a:t>
              </a:r>
            </a:p>
          </p:txBody>
        </p:sp>
        <p:sp>
          <p:nvSpPr>
            <p:cNvPr id="58395" name="Rectangle 27"/>
            <p:cNvSpPr>
              <a:spLocks noChangeArrowheads="1"/>
            </p:cNvSpPr>
            <p:nvPr/>
          </p:nvSpPr>
          <p:spPr bwMode="auto">
            <a:xfrm>
              <a:off x="3984" y="1344"/>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96" name="Text Box 28"/>
            <p:cNvSpPr txBox="1">
              <a:spLocks noChangeArrowheads="1"/>
            </p:cNvSpPr>
            <p:nvPr/>
          </p:nvSpPr>
          <p:spPr bwMode="auto">
            <a:xfrm>
              <a:off x="4380" y="1440"/>
              <a:ext cx="92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Television</a:t>
              </a:r>
            </a:p>
          </p:txBody>
        </p:sp>
        <p:sp>
          <p:nvSpPr>
            <p:cNvPr id="58399" name="Rectangle 31"/>
            <p:cNvSpPr>
              <a:spLocks noChangeArrowheads="1"/>
            </p:cNvSpPr>
            <p:nvPr/>
          </p:nvSpPr>
          <p:spPr bwMode="auto">
            <a:xfrm>
              <a:off x="3984" y="2400"/>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400" name="Text Box 32"/>
            <p:cNvSpPr txBox="1">
              <a:spLocks noChangeArrowheads="1"/>
            </p:cNvSpPr>
            <p:nvPr/>
          </p:nvSpPr>
          <p:spPr bwMode="auto">
            <a:xfrm>
              <a:off x="4508" y="2484"/>
              <a:ext cx="5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pl-PL" altLang="pl-PL"/>
                <a:t>Radio</a:t>
              </a:r>
              <a:endParaRPr lang="en-US" altLang="pl-PL"/>
            </a:p>
          </p:txBody>
        </p:sp>
      </p:grpSp>
      <p:grpSp>
        <p:nvGrpSpPr>
          <p:cNvPr id="58416" name="Group 48"/>
          <p:cNvGrpSpPr>
            <a:grpSpLocks/>
          </p:cNvGrpSpPr>
          <p:nvPr/>
        </p:nvGrpSpPr>
        <p:grpSpPr bwMode="auto">
          <a:xfrm>
            <a:off x="26988" y="1524000"/>
            <a:ext cx="506412" cy="5181600"/>
            <a:chOff x="17" y="960"/>
            <a:chExt cx="319" cy="3264"/>
          </a:xfrm>
        </p:grpSpPr>
        <p:sp>
          <p:nvSpPr>
            <p:cNvPr id="58403" name="Line 35"/>
            <p:cNvSpPr>
              <a:spLocks noChangeShapeType="1"/>
            </p:cNvSpPr>
            <p:nvPr/>
          </p:nvSpPr>
          <p:spPr bwMode="auto">
            <a:xfrm flipV="1">
              <a:off x="336" y="960"/>
              <a:ext cx="0" cy="3264"/>
            </a:xfrm>
            <a:prstGeom prst="line">
              <a:avLst/>
            </a:prstGeom>
            <a:noFill/>
            <a:ln w="57150">
              <a:solidFill>
                <a:schemeClr val="hlink"/>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58404" name="Text Box 36"/>
            <p:cNvSpPr txBox="1">
              <a:spLocks noChangeArrowheads="1"/>
            </p:cNvSpPr>
            <p:nvPr/>
          </p:nvSpPr>
          <p:spPr bwMode="auto">
            <a:xfrm rot="-5400000">
              <a:off x="-256" y="2630"/>
              <a:ext cx="83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2400" dirty="0"/>
                <a:t>Bit rate</a:t>
              </a:r>
            </a:p>
          </p:txBody>
        </p:sp>
      </p:grpSp>
      <p:grpSp>
        <p:nvGrpSpPr>
          <p:cNvPr id="58419" name="Group 51"/>
          <p:cNvGrpSpPr>
            <a:grpSpLocks/>
          </p:cNvGrpSpPr>
          <p:nvPr/>
        </p:nvGrpSpPr>
        <p:grpSpPr bwMode="auto">
          <a:xfrm>
            <a:off x="685800" y="1447800"/>
            <a:ext cx="8480425" cy="4876800"/>
            <a:chOff x="432" y="912"/>
            <a:chExt cx="5342" cy="3072"/>
          </a:xfrm>
        </p:grpSpPr>
        <p:grpSp>
          <p:nvGrpSpPr>
            <p:cNvPr id="58418" name="Group 50"/>
            <p:cNvGrpSpPr>
              <a:grpSpLocks/>
            </p:cNvGrpSpPr>
            <p:nvPr/>
          </p:nvGrpSpPr>
          <p:grpSpPr bwMode="auto">
            <a:xfrm>
              <a:off x="3984" y="3456"/>
              <a:ext cx="1790" cy="528"/>
              <a:chOff x="3984" y="3456"/>
              <a:chExt cx="1790" cy="528"/>
            </a:xfrm>
          </p:grpSpPr>
          <p:sp>
            <p:nvSpPr>
              <p:cNvPr id="58405" name="Rectangle 37"/>
              <p:cNvSpPr>
                <a:spLocks noChangeArrowheads="1"/>
              </p:cNvSpPr>
              <p:nvPr/>
            </p:nvSpPr>
            <p:spPr bwMode="auto">
              <a:xfrm>
                <a:off x="3984" y="3456"/>
                <a:ext cx="192" cy="24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406" name="Text Box 38"/>
              <p:cNvSpPr txBox="1">
                <a:spLocks noChangeArrowheads="1"/>
              </p:cNvSpPr>
              <p:nvPr/>
            </p:nvSpPr>
            <p:spPr bwMode="auto">
              <a:xfrm>
                <a:off x="4176" y="3465"/>
                <a:ext cx="15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1800"/>
                  <a:t>New</a:t>
                </a:r>
                <a:r>
                  <a:rPr lang="pl-PL" altLang="pl-PL" sz="1800"/>
                  <a:t> 3G</a:t>
                </a:r>
                <a:r>
                  <a:rPr lang="en-US" altLang="pl-PL" sz="1800"/>
                  <a:t> applications</a:t>
                </a:r>
              </a:p>
            </p:txBody>
          </p:sp>
          <p:sp>
            <p:nvSpPr>
              <p:cNvPr id="58407" name="Rectangle 39"/>
              <p:cNvSpPr>
                <a:spLocks noChangeArrowheads="1"/>
              </p:cNvSpPr>
              <p:nvPr/>
            </p:nvSpPr>
            <p:spPr bwMode="auto">
              <a:xfrm>
                <a:off x="3984" y="3744"/>
                <a:ext cx="192" cy="240"/>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408" name="Text Box 40"/>
              <p:cNvSpPr txBox="1">
                <a:spLocks noChangeArrowheads="1"/>
              </p:cNvSpPr>
              <p:nvPr/>
            </p:nvSpPr>
            <p:spPr bwMode="auto">
              <a:xfrm>
                <a:off x="4176" y="3753"/>
                <a:ext cx="12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1800"/>
                  <a:t>Large data files</a:t>
                </a:r>
              </a:p>
            </p:txBody>
          </p:sp>
        </p:grpSp>
        <p:grpSp>
          <p:nvGrpSpPr>
            <p:cNvPr id="58417" name="Group 49"/>
            <p:cNvGrpSpPr>
              <a:grpSpLocks/>
            </p:cNvGrpSpPr>
            <p:nvPr/>
          </p:nvGrpSpPr>
          <p:grpSpPr bwMode="auto">
            <a:xfrm>
              <a:off x="432" y="912"/>
              <a:ext cx="1680" cy="2456"/>
              <a:chOff x="432" y="912"/>
              <a:chExt cx="1680" cy="2456"/>
            </a:xfrm>
          </p:grpSpPr>
          <p:sp>
            <p:nvSpPr>
              <p:cNvPr id="58375" name="Rectangle 7"/>
              <p:cNvSpPr>
                <a:spLocks noChangeArrowheads="1"/>
              </p:cNvSpPr>
              <p:nvPr/>
            </p:nvSpPr>
            <p:spPr bwMode="auto">
              <a:xfrm>
                <a:off x="432" y="1356"/>
                <a:ext cx="1680"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77" name="Text Box 9"/>
              <p:cNvSpPr txBox="1">
                <a:spLocks noChangeArrowheads="1"/>
              </p:cNvSpPr>
              <p:nvPr/>
            </p:nvSpPr>
            <p:spPr bwMode="auto">
              <a:xfrm>
                <a:off x="534" y="912"/>
                <a:ext cx="157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dirty="0"/>
                  <a:t>Unidirectional</a:t>
                </a:r>
                <a:endParaRPr lang="pl-PL" altLang="pl-PL" dirty="0"/>
              </a:p>
              <a:p>
                <a:pPr algn="ctr"/>
                <a:r>
                  <a:rPr lang="en-US" altLang="pl-PL" dirty="0"/>
                  <a:t>Downloading type</a:t>
                </a:r>
              </a:p>
            </p:txBody>
          </p:sp>
          <p:sp>
            <p:nvSpPr>
              <p:cNvPr id="58380" name="Text Box 12"/>
              <p:cNvSpPr txBox="1">
                <a:spLocks noChangeArrowheads="1"/>
              </p:cNvSpPr>
              <p:nvPr/>
            </p:nvSpPr>
            <p:spPr bwMode="auto">
              <a:xfrm>
                <a:off x="480" y="1456"/>
                <a:ext cx="155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Video-on-demand</a:t>
                </a:r>
              </a:p>
            </p:txBody>
          </p:sp>
          <p:sp>
            <p:nvSpPr>
              <p:cNvPr id="58382" name="Rectangle 14"/>
              <p:cNvSpPr>
                <a:spLocks noChangeArrowheads="1"/>
              </p:cNvSpPr>
              <p:nvPr/>
            </p:nvSpPr>
            <p:spPr bwMode="auto">
              <a:xfrm>
                <a:off x="432" y="1884"/>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83" name="Text Box 15"/>
              <p:cNvSpPr txBox="1">
                <a:spLocks noChangeArrowheads="1"/>
              </p:cNvSpPr>
              <p:nvPr/>
            </p:nvSpPr>
            <p:spPr bwMode="auto">
              <a:xfrm>
                <a:off x="667" y="1870"/>
                <a:ext cx="118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Mobile video </a:t>
                </a:r>
                <a:br>
                  <a:rPr lang="en-US" altLang="pl-PL"/>
                </a:br>
                <a:r>
                  <a:rPr lang="en-US" altLang="pl-PL"/>
                  <a:t>player</a:t>
                </a:r>
              </a:p>
            </p:txBody>
          </p:sp>
          <p:sp>
            <p:nvSpPr>
              <p:cNvPr id="58411" name="Rectangle 43"/>
              <p:cNvSpPr>
                <a:spLocks noChangeArrowheads="1"/>
              </p:cNvSpPr>
              <p:nvPr/>
            </p:nvSpPr>
            <p:spPr bwMode="auto">
              <a:xfrm>
                <a:off x="432" y="2408"/>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412" name="Text Box 44"/>
              <p:cNvSpPr txBox="1">
                <a:spLocks noChangeArrowheads="1"/>
              </p:cNvSpPr>
              <p:nvPr/>
            </p:nvSpPr>
            <p:spPr bwMode="auto">
              <a:xfrm>
                <a:off x="806" y="2494"/>
                <a:ext cx="7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Karaoke</a:t>
                </a:r>
              </a:p>
            </p:txBody>
          </p:sp>
          <p:sp>
            <p:nvSpPr>
              <p:cNvPr id="58413" name="Rectangle 45"/>
              <p:cNvSpPr>
                <a:spLocks noChangeArrowheads="1"/>
              </p:cNvSpPr>
              <p:nvPr/>
            </p:nvSpPr>
            <p:spPr bwMode="auto">
              <a:xfrm>
                <a:off x="432" y="2936"/>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414" name="Text Box 46"/>
              <p:cNvSpPr txBox="1">
                <a:spLocks noChangeArrowheads="1"/>
              </p:cNvSpPr>
              <p:nvPr/>
            </p:nvSpPr>
            <p:spPr bwMode="auto">
              <a:xfrm>
                <a:off x="690" y="2922"/>
                <a:ext cx="114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Mobile audio</a:t>
                </a:r>
              </a:p>
              <a:p>
                <a:pPr algn="ctr"/>
                <a:r>
                  <a:rPr lang="en-US" altLang="pl-PL"/>
                  <a:t>player</a:t>
                </a:r>
              </a:p>
            </p:txBody>
          </p:sp>
        </p:grpSp>
      </p:grpSp>
      <p:grpSp>
        <p:nvGrpSpPr>
          <p:cNvPr id="58420" name="Group 52"/>
          <p:cNvGrpSpPr>
            <a:grpSpLocks/>
          </p:cNvGrpSpPr>
          <p:nvPr/>
        </p:nvGrpSpPr>
        <p:grpSpPr bwMode="auto">
          <a:xfrm>
            <a:off x="3505200" y="1600200"/>
            <a:ext cx="2667000" cy="4572000"/>
            <a:chOff x="2208" y="1008"/>
            <a:chExt cx="1680" cy="2880"/>
          </a:xfrm>
        </p:grpSpPr>
        <p:sp>
          <p:nvSpPr>
            <p:cNvPr id="58372" name="Rectangle 4"/>
            <p:cNvSpPr>
              <a:spLocks noChangeArrowheads="1"/>
            </p:cNvSpPr>
            <p:nvPr/>
          </p:nvSpPr>
          <p:spPr bwMode="auto">
            <a:xfrm>
              <a:off x="2208" y="3456"/>
              <a:ext cx="1680" cy="43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73" name="Rectangle 5"/>
            <p:cNvSpPr>
              <a:spLocks noChangeArrowheads="1"/>
            </p:cNvSpPr>
            <p:nvPr/>
          </p:nvSpPr>
          <p:spPr bwMode="auto">
            <a:xfrm>
              <a:off x="2208" y="1888"/>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78" name="Text Box 10"/>
            <p:cNvSpPr txBox="1">
              <a:spLocks noChangeArrowheads="1"/>
            </p:cNvSpPr>
            <p:nvPr/>
          </p:nvSpPr>
          <p:spPr bwMode="auto">
            <a:xfrm>
              <a:off x="2429" y="1008"/>
              <a:ext cx="103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Multipoint</a:t>
              </a:r>
            </a:p>
          </p:txBody>
        </p:sp>
        <p:sp>
          <p:nvSpPr>
            <p:cNvPr id="58388" name="Text Box 20"/>
            <p:cNvSpPr txBox="1">
              <a:spLocks noChangeArrowheads="1"/>
            </p:cNvSpPr>
            <p:nvPr/>
          </p:nvSpPr>
          <p:spPr bwMode="auto">
            <a:xfrm>
              <a:off x="2553" y="1872"/>
              <a:ext cx="96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Advanced</a:t>
              </a:r>
            </a:p>
            <a:p>
              <a:pPr algn="ctr"/>
              <a:r>
                <a:rPr lang="en-US" altLang="pl-PL"/>
                <a:t>navigation</a:t>
              </a:r>
            </a:p>
          </p:txBody>
        </p:sp>
        <p:sp>
          <p:nvSpPr>
            <p:cNvPr id="58397" name="Rectangle 29"/>
            <p:cNvSpPr>
              <a:spLocks noChangeArrowheads="1"/>
            </p:cNvSpPr>
            <p:nvPr/>
          </p:nvSpPr>
          <p:spPr bwMode="auto">
            <a:xfrm>
              <a:off x="2208" y="2410"/>
              <a:ext cx="1680" cy="432"/>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58398" name="Text Box 30"/>
            <p:cNvSpPr txBox="1">
              <a:spLocks noChangeArrowheads="1"/>
            </p:cNvSpPr>
            <p:nvPr/>
          </p:nvSpPr>
          <p:spPr bwMode="auto">
            <a:xfrm>
              <a:off x="2489" y="2400"/>
              <a:ext cx="108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Information</a:t>
              </a:r>
            </a:p>
            <a:p>
              <a:pPr algn="ctr"/>
              <a:r>
                <a:rPr lang="en-US" altLang="pl-PL"/>
                <a:t>delivery</a:t>
              </a:r>
              <a:r>
                <a:rPr lang="pl-PL" altLang="pl-PL"/>
                <a:t> </a:t>
              </a:r>
              <a:endParaRPr lang="en-US" altLang="pl-PL"/>
            </a:p>
          </p:txBody>
        </p:sp>
        <p:sp>
          <p:nvSpPr>
            <p:cNvPr id="58415" name="Text Box 47"/>
            <p:cNvSpPr txBox="1">
              <a:spLocks noChangeArrowheads="1"/>
            </p:cNvSpPr>
            <p:nvPr/>
          </p:nvSpPr>
          <p:spPr bwMode="auto">
            <a:xfrm>
              <a:off x="2485" y="3446"/>
              <a:ext cx="108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pl-PL"/>
                <a:t>Information</a:t>
              </a:r>
            </a:p>
            <a:p>
              <a:pPr algn="ctr"/>
              <a:r>
                <a:rPr lang="en-US" altLang="pl-PL"/>
                <a:t>delivery</a:t>
              </a:r>
              <a:r>
                <a:rPr lang="pl-PL" altLang="pl-PL"/>
                <a:t> </a:t>
              </a:r>
              <a:endParaRPr lang="en-US" altLang="pl-PL"/>
            </a:p>
          </p:txBody>
        </p:sp>
      </p:grpSp>
    </p:spTree>
    <p:extLst>
      <p:ext uri="{BB962C8B-B14F-4D97-AF65-F5344CB8AC3E}">
        <p14:creationId xmlns:p14="http://schemas.microsoft.com/office/powerpoint/2010/main" val="30479233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58416"/>
                                        </p:tgtEl>
                                        <p:attrNameLst>
                                          <p:attrName>style.visibility</p:attrName>
                                        </p:attrNameLst>
                                      </p:cBhvr>
                                      <p:to>
                                        <p:strVal val="visible"/>
                                      </p:to>
                                    </p:set>
                                    <p:animEffect transition="in" filter="wipe(down)">
                                      <p:cBhvr>
                                        <p:cTn id="7" dur="500"/>
                                        <p:tgtEl>
                                          <p:spTgt spid="584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58419"/>
                                        </p:tgtEl>
                                        <p:attrNameLst>
                                          <p:attrName>style.visibility</p:attrName>
                                        </p:attrNameLst>
                                      </p:cBhvr>
                                      <p:to>
                                        <p:strVal val="visible"/>
                                      </p:to>
                                    </p:set>
                                    <p:animEffect transition="in" filter="wipe(up)">
                                      <p:cBhvr>
                                        <p:cTn id="12" dur="500"/>
                                        <p:tgtEl>
                                          <p:spTgt spid="584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58420"/>
                                        </p:tgtEl>
                                        <p:attrNameLst>
                                          <p:attrName>style.visibility</p:attrName>
                                        </p:attrNameLst>
                                      </p:cBhvr>
                                      <p:to>
                                        <p:strVal val="visible"/>
                                      </p:to>
                                    </p:set>
                                    <p:animEffect transition="in" filter="wipe(up)">
                                      <p:cBhvr>
                                        <p:cTn id="17" dur="500"/>
                                        <p:tgtEl>
                                          <p:spTgt spid="584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58421"/>
                                        </p:tgtEl>
                                        <p:attrNameLst>
                                          <p:attrName>style.visibility</p:attrName>
                                        </p:attrNameLst>
                                      </p:cBhvr>
                                      <p:to>
                                        <p:strVal val="visible"/>
                                      </p:to>
                                    </p:set>
                                    <p:animEffect transition="in" filter="wipe(up)">
                                      <p:cBhvr>
                                        <p:cTn id="22" dur="500"/>
                                        <p:tgtEl>
                                          <p:spTgt spid="58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dirty="0" smtClean="0"/>
              <a:t>Some Statistics</a:t>
            </a:r>
            <a:endParaRPr lang="pl-PL" dirty="0"/>
          </a:p>
        </p:txBody>
      </p:sp>
    </p:spTree>
    <p:extLst>
      <p:ext uri="{BB962C8B-B14F-4D97-AF65-F5344CB8AC3E}">
        <p14:creationId xmlns:p14="http://schemas.microsoft.com/office/powerpoint/2010/main" val="1638205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18" y="1412776"/>
            <a:ext cx="9345038"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97555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8" y="1442515"/>
            <a:ext cx="9252520" cy="5204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76906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48" y="1401625"/>
            <a:ext cx="9345038"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Prostokąt 4"/>
          <p:cNvSpPr/>
          <p:nvPr/>
        </p:nvSpPr>
        <p:spPr>
          <a:xfrm>
            <a:off x="3923928" y="3717032"/>
            <a:ext cx="216024" cy="16149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64179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altLang="pl-PL" dirty="0"/>
              <a:t>Outline</a:t>
            </a:r>
            <a:endParaRPr lang="pl-PL" altLang="pl-PL" dirty="0"/>
          </a:p>
        </p:txBody>
      </p:sp>
      <p:sp>
        <p:nvSpPr>
          <p:cNvPr id="2051" name="Rectangle 3"/>
          <p:cNvSpPr>
            <a:spLocks noGrp="1" noChangeArrowheads="1"/>
          </p:cNvSpPr>
          <p:nvPr>
            <p:ph idx="1"/>
          </p:nvPr>
        </p:nvSpPr>
        <p:spPr>
          <a:xfrm>
            <a:off x="1547813" y="1811932"/>
            <a:ext cx="7138987" cy="4497388"/>
          </a:xfrm>
        </p:spPr>
        <p:txBody>
          <a:bodyPr/>
          <a:lstStyle/>
          <a:p>
            <a:pPr>
              <a:lnSpc>
                <a:spcPct val="90000"/>
              </a:lnSpc>
              <a:spcAft>
                <a:spcPct val="20000"/>
              </a:spcAft>
            </a:pPr>
            <a:r>
              <a:rPr lang="en-US" altLang="pl-PL" dirty="0"/>
              <a:t>Role of services in telecommunications</a:t>
            </a:r>
            <a:endParaRPr lang="pl-PL" altLang="pl-PL" dirty="0"/>
          </a:p>
          <a:p>
            <a:pPr>
              <a:lnSpc>
                <a:spcPct val="90000"/>
              </a:lnSpc>
              <a:spcAft>
                <a:spcPct val="20000"/>
              </a:spcAft>
            </a:pPr>
            <a:r>
              <a:rPr lang="en-US" altLang="pl-PL" dirty="0"/>
              <a:t>Service classification </a:t>
            </a:r>
          </a:p>
          <a:p>
            <a:pPr>
              <a:lnSpc>
                <a:spcPct val="90000"/>
              </a:lnSpc>
              <a:spcAft>
                <a:spcPct val="20000"/>
              </a:spcAft>
            </a:pPr>
            <a:r>
              <a:rPr lang="en-US" altLang="pl-PL" dirty="0"/>
              <a:t>Service </a:t>
            </a:r>
            <a:r>
              <a:rPr lang="en-US" altLang="pl-PL" dirty="0" smtClean="0"/>
              <a:t>examples</a:t>
            </a:r>
          </a:p>
          <a:p>
            <a:pPr>
              <a:lnSpc>
                <a:spcPct val="90000"/>
              </a:lnSpc>
              <a:spcAft>
                <a:spcPct val="20000"/>
              </a:spcAft>
            </a:pPr>
            <a:r>
              <a:rPr lang="en-US" altLang="pl-PL" dirty="0" smtClean="0"/>
              <a:t>Some statistics</a:t>
            </a:r>
            <a:endParaRPr lang="pl-PL" altLang="pl-PL" dirty="0"/>
          </a:p>
          <a:p>
            <a:pPr>
              <a:lnSpc>
                <a:spcPct val="90000"/>
              </a:lnSpc>
              <a:spcAft>
                <a:spcPct val="20000"/>
              </a:spcAft>
            </a:pPr>
            <a:r>
              <a:rPr lang="en-US" altLang="pl-PL" dirty="0"/>
              <a:t>Service development</a:t>
            </a:r>
            <a:endParaRPr lang="pl-PL" altLang="pl-PL" dirty="0"/>
          </a:p>
          <a:p>
            <a:pPr>
              <a:lnSpc>
                <a:spcPct val="90000"/>
              </a:lnSpc>
              <a:spcAft>
                <a:spcPct val="20000"/>
              </a:spcAft>
            </a:pPr>
            <a:r>
              <a:rPr lang="en-US" altLang="pl-PL" dirty="0"/>
              <a:t>Terminals</a:t>
            </a:r>
            <a:endParaRPr lang="pl-PL" altLang="pl-PL" dirty="0"/>
          </a:p>
          <a:p>
            <a:pPr>
              <a:lnSpc>
                <a:spcPct val="90000"/>
              </a:lnSpc>
              <a:spcAft>
                <a:spcPct val="20000"/>
              </a:spcAft>
            </a:pPr>
            <a:r>
              <a:rPr lang="en-US" altLang="pl-PL" dirty="0"/>
              <a:t>Conclusion</a:t>
            </a:r>
            <a:endParaRPr lang="pl-PL" altLang="pl-PL" dirty="0"/>
          </a:p>
        </p:txBody>
      </p:sp>
    </p:spTree>
    <p:extLst>
      <p:ext uri="{BB962C8B-B14F-4D97-AF65-F5344CB8AC3E}">
        <p14:creationId xmlns:p14="http://schemas.microsoft.com/office/powerpoint/2010/main" val="23364945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wipe(left)">
                                      <p:cBhvr>
                                        <p:cTn id="7" dur="500"/>
                                        <p:tgtEl>
                                          <p:spTgt spid="20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1">
                                            <p:txEl>
                                              <p:pRg st="1" end="1"/>
                                            </p:txEl>
                                          </p:spTgt>
                                        </p:tgtEl>
                                        <p:attrNameLst>
                                          <p:attrName>style.visibility</p:attrName>
                                        </p:attrNameLst>
                                      </p:cBhvr>
                                      <p:to>
                                        <p:strVal val="visible"/>
                                      </p:to>
                                    </p:set>
                                    <p:animEffect transition="in" filter="wipe(left)">
                                      <p:cBhvr>
                                        <p:cTn id="12" dur="500"/>
                                        <p:tgtEl>
                                          <p:spTgt spid="20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1">
                                            <p:txEl>
                                              <p:pRg st="2" end="2"/>
                                            </p:txEl>
                                          </p:spTgt>
                                        </p:tgtEl>
                                        <p:attrNameLst>
                                          <p:attrName>style.visibility</p:attrName>
                                        </p:attrNameLst>
                                      </p:cBhvr>
                                      <p:to>
                                        <p:strVal val="visible"/>
                                      </p:to>
                                    </p:set>
                                    <p:animEffect transition="in" filter="wipe(left)">
                                      <p:cBhvr>
                                        <p:cTn id="17" dur="500"/>
                                        <p:tgtEl>
                                          <p:spTgt spid="20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1">
                                            <p:txEl>
                                              <p:pRg st="3" end="3"/>
                                            </p:txEl>
                                          </p:spTgt>
                                        </p:tgtEl>
                                        <p:attrNameLst>
                                          <p:attrName>style.visibility</p:attrName>
                                        </p:attrNameLst>
                                      </p:cBhvr>
                                      <p:to>
                                        <p:strVal val="visible"/>
                                      </p:to>
                                    </p:set>
                                    <p:animEffect transition="in" filter="wipe(left)">
                                      <p:cBhvr>
                                        <p:cTn id="22" dur="500"/>
                                        <p:tgtEl>
                                          <p:spTgt spid="205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1">
                                            <p:txEl>
                                              <p:pRg st="4" end="4"/>
                                            </p:txEl>
                                          </p:spTgt>
                                        </p:tgtEl>
                                        <p:attrNameLst>
                                          <p:attrName>style.visibility</p:attrName>
                                        </p:attrNameLst>
                                      </p:cBhvr>
                                      <p:to>
                                        <p:strVal val="visible"/>
                                      </p:to>
                                    </p:set>
                                    <p:animEffect transition="in" filter="wipe(left)">
                                      <p:cBhvr>
                                        <p:cTn id="27" dur="500"/>
                                        <p:tgtEl>
                                          <p:spTgt spid="205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1">
                                            <p:txEl>
                                              <p:pRg st="5" end="5"/>
                                            </p:txEl>
                                          </p:spTgt>
                                        </p:tgtEl>
                                        <p:attrNameLst>
                                          <p:attrName>style.visibility</p:attrName>
                                        </p:attrNameLst>
                                      </p:cBhvr>
                                      <p:to>
                                        <p:strVal val="visible"/>
                                      </p:to>
                                    </p:set>
                                    <p:animEffect transition="in" filter="wipe(left)">
                                      <p:cBhvr>
                                        <p:cTn id="32" dur="500"/>
                                        <p:tgtEl>
                                          <p:spTgt spid="205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1">
                                            <p:txEl>
                                              <p:pRg st="6" end="6"/>
                                            </p:txEl>
                                          </p:spTgt>
                                        </p:tgtEl>
                                        <p:attrNameLst>
                                          <p:attrName>style.visibility</p:attrName>
                                        </p:attrNameLst>
                                      </p:cBhvr>
                                      <p:to>
                                        <p:strVal val="visible"/>
                                      </p:to>
                                    </p:set>
                                    <p:animEffect transition="in" filter="wipe(left)">
                                      <p:cBhvr>
                                        <p:cTn id="37" dur="500"/>
                                        <p:tgtEl>
                                          <p:spTgt spid="20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12" y="1412776"/>
            <a:ext cx="9345038"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393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49" y="1412776"/>
            <a:ext cx="9263336" cy="5210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04199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09600" y="2743200"/>
            <a:ext cx="7793038" cy="1143000"/>
          </a:xfrm>
        </p:spPr>
        <p:txBody>
          <a:bodyPr/>
          <a:lstStyle/>
          <a:p>
            <a:pPr algn="ctr"/>
            <a:r>
              <a:rPr lang="en-US" altLang="pl-PL" sz="4800"/>
              <a:t>Killer Application?</a:t>
            </a:r>
          </a:p>
        </p:txBody>
      </p:sp>
    </p:spTree>
    <p:extLst>
      <p:ext uri="{BB962C8B-B14F-4D97-AF65-F5344CB8AC3E}">
        <p14:creationId xmlns:p14="http://schemas.microsoft.com/office/powerpoint/2010/main" val="8911080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pl-PL" dirty="0" smtClean="0"/>
              <a:t>Is There Any Room for New Services and Users</a:t>
            </a:r>
            <a:r>
              <a:rPr lang="pl-PL" altLang="pl-PL" dirty="0" smtClean="0"/>
              <a:t>?</a:t>
            </a:r>
          </a:p>
        </p:txBody>
      </p:sp>
      <p:sp>
        <p:nvSpPr>
          <p:cNvPr id="66563" name="Rectangle 3"/>
          <p:cNvSpPr>
            <a:spLocks noGrp="1" noChangeArrowheads="1"/>
          </p:cNvSpPr>
          <p:nvPr>
            <p:ph type="body" idx="1"/>
          </p:nvPr>
        </p:nvSpPr>
        <p:spPr>
          <a:xfrm>
            <a:off x="152400" y="1416050"/>
            <a:ext cx="8884096" cy="1371600"/>
          </a:xfrm>
        </p:spPr>
        <p:txBody>
          <a:bodyPr/>
          <a:lstStyle/>
          <a:p>
            <a:pPr>
              <a:lnSpc>
                <a:spcPct val="90000"/>
              </a:lnSpc>
            </a:pPr>
            <a:r>
              <a:rPr lang="en-US" altLang="pl-PL" dirty="0" smtClean="0"/>
              <a:t>Example</a:t>
            </a:r>
            <a:r>
              <a:rPr lang="pl-PL" altLang="pl-PL" dirty="0" smtClean="0"/>
              <a:t>: </a:t>
            </a:r>
            <a:r>
              <a:rPr lang="en-US" altLang="pl-PL" dirty="0" smtClean="0"/>
              <a:t>Mobile phones in Poland: penetration </a:t>
            </a:r>
            <a:br>
              <a:rPr lang="en-US" altLang="pl-PL" dirty="0" smtClean="0"/>
            </a:br>
            <a:r>
              <a:rPr lang="en-US" altLang="pl-PL" dirty="0" smtClean="0"/>
              <a:t>in </a:t>
            </a:r>
            <a:r>
              <a:rPr lang="pl-PL" altLang="pl-PL" dirty="0" smtClean="0"/>
              <a:t>January</a:t>
            </a:r>
            <a:r>
              <a:rPr lang="en-US" altLang="pl-PL" dirty="0" smtClean="0"/>
              <a:t> 201</a:t>
            </a:r>
            <a:r>
              <a:rPr lang="pl-PL" altLang="pl-PL" dirty="0" smtClean="0"/>
              <a:t>7</a:t>
            </a:r>
            <a:r>
              <a:rPr lang="en-US" altLang="pl-PL" dirty="0" smtClean="0"/>
              <a:t>: 1</a:t>
            </a:r>
            <a:r>
              <a:rPr lang="pl-PL" altLang="pl-PL" dirty="0" smtClean="0"/>
              <a:t>4</a:t>
            </a:r>
            <a:r>
              <a:rPr lang="en-US" altLang="pl-PL" dirty="0" smtClean="0"/>
              <a:t>1% (active SIM cards)</a:t>
            </a:r>
            <a:endParaRPr lang="pl-PL" altLang="pl-PL" dirty="0" smtClean="0"/>
          </a:p>
          <a:p>
            <a:pPr>
              <a:lnSpc>
                <a:spcPct val="90000"/>
              </a:lnSpc>
            </a:pPr>
            <a:r>
              <a:rPr lang="en-US" altLang="pl-PL" dirty="0" smtClean="0"/>
              <a:t>But there are new opportunities</a:t>
            </a:r>
            <a:r>
              <a:rPr lang="pl-PL" altLang="pl-PL" dirty="0" smtClean="0"/>
              <a:t>...</a:t>
            </a:r>
          </a:p>
        </p:txBody>
      </p:sp>
      <p:pic>
        <p:nvPicPr>
          <p:cNvPr id="66564" name="Picture 3" descr="Ima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728913"/>
            <a:ext cx="6019800"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2661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wipe(left)">
                                      <p:cBhvr>
                                        <p:cTn id="7" dur="500"/>
                                        <p:tgtEl>
                                          <p:spTgt spid="665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3">
                                            <p:txEl>
                                              <p:pRg st="1" end="1"/>
                                            </p:txEl>
                                          </p:spTgt>
                                        </p:tgtEl>
                                        <p:attrNameLst>
                                          <p:attrName>style.visibility</p:attrName>
                                        </p:attrNameLst>
                                      </p:cBhvr>
                                      <p:to>
                                        <p:strVal val="visible"/>
                                      </p:to>
                                    </p:set>
                                    <p:animEffect transition="in" filter="wipe(left)">
                                      <p:cBhvr>
                                        <p:cTn id="12" dur="500"/>
                                        <p:tgtEl>
                                          <p:spTgt spid="665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6564"/>
                                        </p:tgtEl>
                                        <p:attrNameLst>
                                          <p:attrName>style.visibility</p:attrName>
                                        </p:attrNameLst>
                                      </p:cBhvr>
                                      <p:to>
                                        <p:strVal val="visible"/>
                                      </p:to>
                                    </p:set>
                                    <p:animEffect transition="in" filter="wipe(left)">
                                      <p:cBhvr>
                                        <p:cTn id="17"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ltLang="pl-PL"/>
              <a:t>Service Development</a:t>
            </a:r>
            <a:endParaRPr lang="pl-PL" altLang="pl-PL"/>
          </a:p>
        </p:txBody>
      </p:sp>
      <p:grpSp>
        <p:nvGrpSpPr>
          <p:cNvPr id="67631" name="Group 47"/>
          <p:cNvGrpSpPr>
            <a:grpSpLocks/>
          </p:cNvGrpSpPr>
          <p:nvPr/>
        </p:nvGrpSpPr>
        <p:grpSpPr bwMode="auto">
          <a:xfrm>
            <a:off x="152400" y="1981200"/>
            <a:ext cx="8423275" cy="533400"/>
            <a:chOff x="96" y="1248"/>
            <a:chExt cx="5306" cy="336"/>
          </a:xfrm>
        </p:grpSpPr>
        <p:sp>
          <p:nvSpPr>
            <p:cNvPr id="67610" name="AutoShape 26"/>
            <p:cNvSpPr>
              <a:spLocks noChangeArrowheads="1"/>
            </p:cNvSpPr>
            <p:nvPr/>
          </p:nvSpPr>
          <p:spPr bwMode="auto">
            <a:xfrm>
              <a:off x="2592" y="1248"/>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4" name="Rectangle 20"/>
            <p:cNvSpPr>
              <a:spLocks noChangeArrowheads="1"/>
            </p:cNvSpPr>
            <p:nvPr/>
          </p:nvSpPr>
          <p:spPr bwMode="auto">
            <a:xfrm>
              <a:off x="96" y="1248"/>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87" name="Text Box 3"/>
            <p:cNvSpPr txBox="1">
              <a:spLocks noChangeArrowheads="1"/>
            </p:cNvSpPr>
            <p:nvPr/>
          </p:nvSpPr>
          <p:spPr bwMode="auto">
            <a:xfrm>
              <a:off x="605" y="1291"/>
              <a:ext cx="140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Service creation</a:t>
              </a:r>
              <a:endParaRPr lang="pl-PL" altLang="pl-PL"/>
            </a:p>
          </p:txBody>
        </p:sp>
        <p:sp>
          <p:nvSpPr>
            <p:cNvPr id="67588" name="Text Box 4"/>
            <p:cNvSpPr txBox="1">
              <a:spLocks noChangeArrowheads="1"/>
            </p:cNvSpPr>
            <p:nvPr/>
          </p:nvSpPr>
          <p:spPr bwMode="auto">
            <a:xfrm>
              <a:off x="2670" y="1286"/>
              <a:ext cx="210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pl-PL"/>
                <a:t>       Proposal paper</a:t>
              </a:r>
              <a:endParaRPr lang="pl-PL" altLang="pl-PL"/>
            </a:p>
          </p:txBody>
        </p:sp>
        <p:sp>
          <p:nvSpPr>
            <p:cNvPr id="67615" name="Text Box 31"/>
            <p:cNvSpPr txBox="1">
              <a:spLocks noChangeArrowheads="1"/>
            </p:cNvSpPr>
            <p:nvPr/>
          </p:nvSpPr>
          <p:spPr bwMode="auto">
            <a:xfrm>
              <a:off x="5184" y="1300"/>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1</a:t>
              </a:r>
            </a:p>
          </p:txBody>
        </p:sp>
      </p:grpSp>
      <p:grpSp>
        <p:nvGrpSpPr>
          <p:cNvPr id="67630" name="Group 46"/>
          <p:cNvGrpSpPr>
            <a:grpSpLocks/>
          </p:cNvGrpSpPr>
          <p:nvPr/>
        </p:nvGrpSpPr>
        <p:grpSpPr bwMode="auto">
          <a:xfrm>
            <a:off x="1295400" y="1474788"/>
            <a:ext cx="7751763" cy="457200"/>
            <a:chOff x="816" y="929"/>
            <a:chExt cx="4883" cy="288"/>
          </a:xfrm>
        </p:grpSpPr>
        <p:sp>
          <p:nvSpPr>
            <p:cNvPr id="67600" name="Text Box 16"/>
            <p:cNvSpPr txBox="1">
              <a:spLocks noChangeArrowheads="1"/>
            </p:cNvSpPr>
            <p:nvPr/>
          </p:nvSpPr>
          <p:spPr bwMode="auto">
            <a:xfrm>
              <a:off x="816" y="929"/>
              <a:ext cx="9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sz="2400" dirty="0">
                  <a:solidFill>
                    <a:schemeClr val="tx2"/>
                  </a:solidFill>
                </a:rPr>
                <a:t>Proc</a:t>
              </a:r>
              <a:r>
                <a:rPr lang="en-US" altLang="pl-PL" sz="2400" dirty="0">
                  <a:solidFill>
                    <a:schemeClr val="tx2"/>
                  </a:solidFill>
                </a:rPr>
                <a:t>c</a:t>
              </a:r>
              <a:r>
                <a:rPr lang="pl-PL" altLang="pl-PL" sz="2400" dirty="0">
                  <a:solidFill>
                    <a:schemeClr val="tx2"/>
                  </a:solidFill>
                </a:rPr>
                <a:t>es</a:t>
              </a:r>
              <a:r>
                <a:rPr lang="en-US" altLang="pl-PL" sz="2400" dirty="0">
                  <a:solidFill>
                    <a:schemeClr val="tx2"/>
                  </a:solidFill>
                </a:rPr>
                <a:t>s</a:t>
              </a:r>
              <a:endParaRPr lang="pl-PL" altLang="pl-PL" sz="2400" dirty="0">
                <a:solidFill>
                  <a:schemeClr val="tx2"/>
                </a:solidFill>
              </a:endParaRPr>
            </a:p>
          </p:txBody>
        </p:sp>
        <p:sp>
          <p:nvSpPr>
            <p:cNvPr id="67601" name="Text Box 17"/>
            <p:cNvSpPr txBox="1">
              <a:spLocks noChangeArrowheads="1"/>
            </p:cNvSpPr>
            <p:nvPr/>
          </p:nvSpPr>
          <p:spPr bwMode="auto">
            <a:xfrm>
              <a:off x="3312" y="929"/>
              <a:ext cx="79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2400">
                  <a:solidFill>
                    <a:schemeClr val="tx2"/>
                  </a:solidFill>
                </a:rPr>
                <a:t>Output</a:t>
              </a:r>
              <a:endParaRPr lang="pl-PL" altLang="pl-PL" sz="2400">
                <a:solidFill>
                  <a:schemeClr val="tx2"/>
                </a:solidFill>
              </a:endParaRPr>
            </a:p>
          </p:txBody>
        </p:sp>
        <p:sp>
          <p:nvSpPr>
            <p:cNvPr id="67602" name="Text Box 18"/>
            <p:cNvSpPr txBox="1">
              <a:spLocks noChangeArrowheads="1"/>
            </p:cNvSpPr>
            <p:nvPr/>
          </p:nvSpPr>
          <p:spPr bwMode="auto">
            <a:xfrm>
              <a:off x="4800" y="929"/>
              <a:ext cx="8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sz="2400">
                  <a:solidFill>
                    <a:schemeClr val="tx2"/>
                  </a:solidFill>
                </a:rPr>
                <a:t>Tollgate</a:t>
              </a:r>
              <a:endParaRPr lang="pl-PL" altLang="pl-PL" sz="2400">
                <a:solidFill>
                  <a:schemeClr val="tx2"/>
                </a:solidFill>
              </a:endParaRPr>
            </a:p>
          </p:txBody>
        </p:sp>
        <p:sp>
          <p:nvSpPr>
            <p:cNvPr id="67622" name="AutoShape 38"/>
            <p:cNvSpPr>
              <a:spLocks noChangeArrowheads="1"/>
            </p:cNvSpPr>
            <p:nvPr/>
          </p:nvSpPr>
          <p:spPr bwMode="auto">
            <a:xfrm>
              <a:off x="2160" y="1056"/>
              <a:ext cx="672" cy="48"/>
            </a:xfrm>
            <a:prstGeom prst="rightArrow">
              <a:avLst>
                <a:gd name="adj1" fmla="val 50000"/>
                <a:gd name="adj2" fmla="val 3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2" name="Group 48"/>
          <p:cNvGrpSpPr>
            <a:grpSpLocks/>
          </p:cNvGrpSpPr>
          <p:nvPr/>
        </p:nvGrpSpPr>
        <p:grpSpPr bwMode="auto">
          <a:xfrm>
            <a:off x="152400" y="2514600"/>
            <a:ext cx="8423275" cy="685800"/>
            <a:chOff x="96" y="1584"/>
            <a:chExt cx="5306" cy="432"/>
          </a:xfrm>
        </p:grpSpPr>
        <p:sp>
          <p:nvSpPr>
            <p:cNvPr id="67611" name="AutoShape 27"/>
            <p:cNvSpPr>
              <a:spLocks noChangeArrowheads="1"/>
            </p:cNvSpPr>
            <p:nvPr/>
          </p:nvSpPr>
          <p:spPr bwMode="auto">
            <a:xfrm>
              <a:off x="2592" y="1680"/>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5" name="Rectangle 21"/>
            <p:cNvSpPr>
              <a:spLocks noChangeArrowheads="1"/>
            </p:cNvSpPr>
            <p:nvPr/>
          </p:nvSpPr>
          <p:spPr bwMode="auto">
            <a:xfrm>
              <a:off x="96" y="1674"/>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89" name="Text Box 5"/>
            <p:cNvSpPr txBox="1">
              <a:spLocks noChangeArrowheads="1"/>
            </p:cNvSpPr>
            <p:nvPr/>
          </p:nvSpPr>
          <p:spPr bwMode="auto">
            <a:xfrm>
              <a:off x="223" y="1717"/>
              <a:ext cx="188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Draft of business case</a:t>
              </a:r>
              <a:endParaRPr lang="pl-PL" altLang="pl-PL"/>
            </a:p>
          </p:txBody>
        </p:sp>
        <p:sp>
          <p:nvSpPr>
            <p:cNvPr id="67595" name="Text Box 11"/>
            <p:cNvSpPr txBox="1">
              <a:spLocks noChangeArrowheads="1"/>
            </p:cNvSpPr>
            <p:nvPr/>
          </p:nvSpPr>
          <p:spPr bwMode="auto">
            <a:xfrm>
              <a:off x="2719" y="1728"/>
              <a:ext cx="19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Draft of business case</a:t>
              </a:r>
              <a:endParaRPr lang="pl-PL" altLang="pl-PL"/>
            </a:p>
          </p:txBody>
        </p:sp>
        <p:sp>
          <p:nvSpPr>
            <p:cNvPr id="67616" name="Text Box 32"/>
            <p:cNvSpPr txBox="1">
              <a:spLocks noChangeArrowheads="1"/>
            </p:cNvSpPr>
            <p:nvPr/>
          </p:nvSpPr>
          <p:spPr bwMode="auto">
            <a:xfrm>
              <a:off x="5184" y="1728"/>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2</a:t>
              </a:r>
            </a:p>
          </p:txBody>
        </p:sp>
        <p:sp>
          <p:nvSpPr>
            <p:cNvPr id="67624" name="AutoShape 40"/>
            <p:cNvSpPr>
              <a:spLocks noChangeArrowheads="1"/>
            </p:cNvSpPr>
            <p:nvPr/>
          </p:nvSpPr>
          <p:spPr bwMode="auto">
            <a:xfrm>
              <a:off x="3600" y="1584"/>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3" name="Group 49"/>
          <p:cNvGrpSpPr>
            <a:grpSpLocks/>
          </p:cNvGrpSpPr>
          <p:nvPr/>
        </p:nvGrpSpPr>
        <p:grpSpPr bwMode="auto">
          <a:xfrm>
            <a:off x="157163" y="3200400"/>
            <a:ext cx="8418512" cy="685800"/>
            <a:chOff x="99" y="2016"/>
            <a:chExt cx="5303" cy="432"/>
          </a:xfrm>
        </p:grpSpPr>
        <p:sp>
          <p:nvSpPr>
            <p:cNvPr id="67609" name="AutoShape 25"/>
            <p:cNvSpPr>
              <a:spLocks noChangeArrowheads="1"/>
            </p:cNvSpPr>
            <p:nvPr/>
          </p:nvSpPr>
          <p:spPr bwMode="auto">
            <a:xfrm>
              <a:off x="2592" y="2112"/>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3" name="Rectangle 19"/>
            <p:cNvSpPr>
              <a:spLocks noChangeArrowheads="1"/>
            </p:cNvSpPr>
            <p:nvPr/>
          </p:nvSpPr>
          <p:spPr bwMode="auto">
            <a:xfrm>
              <a:off x="99" y="2112"/>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90" name="Text Box 6"/>
            <p:cNvSpPr txBox="1">
              <a:spLocks noChangeArrowheads="1"/>
            </p:cNvSpPr>
            <p:nvPr/>
          </p:nvSpPr>
          <p:spPr bwMode="auto">
            <a:xfrm>
              <a:off x="107" y="2155"/>
              <a:ext cx="21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Preliminary business case</a:t>
              </a:r>
              <a:endParaRPr lang="pl-PL" altLang="pl-PL"/>
            </a:p>
          </p:txBody>
        </p:sp>
        <p:sp>
          <p:nvSpPr>
            <p:cNvPr id="67596" name="Text Box 12"/>
            <p:cNvSpPr txBox="1">
              <a:spLocks noChangeArrowheads="1"/>
            </p:cNvSpPr>
            <p:nvPr/>
          </p:nvSpPr>
          <p:spPr bwMode="auto">
            <a:xfrm>
              <a:off x="2599" y="2155"/>
              <a:ext cx="21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Preliminary business case</a:t>
              </a:r>
              <a:endParaRPr lang="pl-PL" altLang="pl-PL"/>
            </a:p>
          </p:txBody>
        </p:sp>
        <p:sp>
          <p:nvSpPr>
            <p:cNvPr id="67617" name="Text Box 33"/>
            <p:cNvSpPr txBox="1">
              <a:spLocks noChangeArrowheads="1"/>
            </p:cNvSpPr>
            <p:nvPr/>
          </p:nvSpPr>
          <p:spPr bwMode="auto">
            <a:xfrm>
              <a:off x="5184" y="2160"/>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3</a:t>
              </a:r>
            </a:p>
          </p:txBody>
        </p:sp>
        <p:sp>
          <p:nvSpPr>
            <p:cNvPr id="67625" name="AutoShape 41"/>
            <p:cNvSpPr>
              <a:spLocks noChangeArrowheads="1"/>
            </p:cNvSpPr>
            <p:nvPr/>
          </p:nvSpPr>
          <p:spPr bwMode="auto">
            <a:xfrm>
              <a:off x="3600" y="2016"/>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4" name="Group 50"/>
          <p:cNvGrpSpPr>
            <a:grpSpLocks/>
          </p:cNvGrpSpPr>
          <p:nvPr/>
        </p:nvGrpSpPr>
        <p:grpSpPr bwMode="auto">
          <a:xfrm>
            <a:off x="152400" y="3886200"/>
            <a:ext cx="8423275" cy="685800"/>
            <a:chOff x="96" y="2448"/>
            <a:chExt cx="5306" cy="432"/>
          </a:xfrm>
        </p:grpSpPr>
        <p:sp>
          <p:nvSpPr>
            <p:cNvPr id="67612" name="AutoShape 28"/>
            <p:cNvSpPr>
              <a:spLocks noChangeArrowheads="1"/>
            </p:cNvSpPr>
            <p:nvPr/>
          </p:nvSpPr>
          <p:spPr bwMode="auto">
            <a:xfrm>
              <a:off x="2592" y="2544"/>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6" name="Rectangle 22"/>
            <p:cNvSpPr>
              <a:spLocks noChangeArrowheads="1"/>
            </p:cNvSpPr>
            <p:nvPr/>
          </p:nvSpPr>
          <p:spPr bwMode="auto">
            <a:xfrm>
              <a:off x="96" y="2544"/>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91" name="Text Box 7"/>
            <p:cNvSpPr txBox="1">
              <a:spLocks noChangeArrowheads="1"/>
            </p:cNvSpPr>
            <p:nvPr/>
          </p:nvSpPr>
          <p:spPr bwMode="auto">
            <a:xfrm>
              <a:off x="230" y="2587"/>
              <a:ext cx="17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dirty="0"/>
                <a:t>    Full business case</a:t>
              </a:r>
              <a:endParaRPr lang="pl-PL" altLang="pl-PL" dirty="0"/>
            </a:p>
          </p:txBody>
        </p:sp>
        <p:sp>
          <p:nvSpPr>
            <p:cNvPr id="67597" name="Text Box 13"/>
            <p:cNvSpPr txBox="1">
              <a:spLocks noChangeArrowheads="1"/>
            </p:cNvSpPr>
            <p:nvPr/>
          </p:nvSpPr>
          <p:spPr bwMode="auto">
            <a:xfrm>
              <a:off x="2726" y="2582"/>
              <a:ext cx="155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Business case</a:t>
              </a:r>
              <a:endParaRPr lang="pl-PL" altLang="pl-PL"/>
            </a:p>
          </p:txBody>
        </p:sp>
        <p:sp>
          <p:nvSpPr>
            <p:cNvPr id="67618" name="Text Box 34"/>
            <p:cNvSpPr txBox="1">
              <a:spLocks noChangeArrowheads="1"/>
            </p:cNvSpPr>
            <p:nvPr/>
          </p:nvSpPr>
          <p:spPr bwMode="auto">
            <a:xfrm>
              <a:off x="5184" y="2582"/>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4</a:t>
              </a:r>
            </a:p>
          </p:txBody>
        </p:sp>
        <p:sp>
          <p:nvSpPr>
            <p:cNvPr id="67626" name="AutoShape 42"/>
            <p:cNvSpPr>
              <a:spLocks noChangeArrowheads="1"/>
            </p:cNvSpPr>
            <p:nvPr/>
          </p:nvSpPr>
          <p:spPr bwMode="auto">
            <a:xfrm>
              <a:off x="3600" y="2448"/>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5" name="Group 51"/>
          <p:cNvGrpSpPr>
            <a:grpSpLocks/>
          </p:cNvGrpSpPr>
          <p:nvPr/>
        </p:nvGrpSpPr>
        <p:grpSpPr bwMode="auto">
          <a:xfrm>
            <a:off x="152400" y="4572000"/>
            <a:ext cx="8423275" cy="685800"/>
            <a:chOff x="96" y="2880"/>
            <a:chExt cx="5306" cy="432"/>
          </a:xfrm>
        </p:grpSpPr>
        <p:sp>
          <p:nvSpPr>
            <p:cNvPr id="67613" name="AutoShape 29"/>
            <p:cNvSpPr>
              <a:spLocks noChangeArrowheads="1"/>
            </p:cNvSpPr>
            <p:nvPr/>
          </p:nvSpPr>
          <p:spPr bwMode="auto">
            <a:xfrm>
              <a:off x="2592" y="2976"/>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7" name="Rectangle 23"/>
            <p:cNvSpPr>
              <a:spLocks noChangeArrowheads="1"/>
            </p:cNvSpPr>
            <p:nvPr/>
          </p:nvSpPr>
          <p:spPr bwMode="auto">
            <a:xfrm>
              <a:off x="96" y="2976"/>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92" name="Text Box 8"/>
            <p:cNvSpPr txBox="1">
              <a:spLocks noChangeArrowheads="1"/>
            </p:cNvSpPr>
            <p:nvPr/>
          </p:nvSpPr>
          <p:spPr bwMode="auto">
            <a:xfrm>
              <a:off x="390" y="3014"/>
              <a:ext cx="138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Run pilot/test</a:t>
              </a:r>
              <a:endParaRPr lang="pl-PL" altLang="pl-PL"/>
            </a:p>
          </p:txBody>
        </p:sp>
        <p:sp>
          <p:nvSpPr>
            <p:cNvPr id="67598" name="Text Box 14"/>
            <p:cNvSpPr txBox="1">
              <a:spLocks noChangeArrowheads="1"/>
            </p:cNvSpPr>
            <p:nvPr/>
          </p:nvSpPr>
          <p:spPr bwMode="auto">
            <a:xfrm>
              <a:off x="3217" y="3014"/>
              <a:ext cx="164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Service description</a:t>
              </a:r>
              <a:endParaRPr lang="pl-PL" altLang="pl-PL"/>
            </a:p>
          </p:txBody>
        </p:sp>
        <p:sp>
          <p:nvSpPr>
            <p:cNvPr id="67619" name="Text Box 35"/>
            <p:cNvSpPr txBox="1">
              <a:spLocks noChangeArrowheads="1"/>
            </p:cNvSpPr>
            <p:nvPr/>
          </p:nvSpPr>
          <p:spPr bwMode="auto">
            <a:xfrm>
              <a:off x="5184" y="3024"/>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5</a:t>
              </a:r>
            </a:p>
          </p:txBody>
        </p:sp>
        <p:sp>
          <p:nvSpPr>
            <p:cNvPr id="67627" name="AutoShape 43"/>
            <p:cNvSpPr>
              <a:spLocks noChangeArrowheads="1"/>
            </p:cNvSpPr>
            <p:nvPr/>
          </p:nvSpPr>
          <p:spPr bwMode="auto">
            <a:xfrm>
              <a:off x="3600" y="2880"/>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6" name="Group 52"/>
          <p:cNvGrpSpPr>
            <a:grpSpLocks/>
          </p:cNvGrpSpPr>
          <p:nvPr/>
        </p:nvGrpSpPr>
        <p:grpSpPr bwMode="auto">
          <a:xfrm>
            <a:off x="152400" y="5257800"/>
            <a:ext cx="8423275" cy="685800"/>
            <a:chOff x="96" y="3312"/>
            <a:chExt cx="5306" cy="432"/>
          </a:xfrm>
        </p:grpSpPr>
        <p:sp>
          <p:nvSpPr>
            <p:cNvPr id="67614" name="AutoShape 30"/>
            <p:cNvSpPr>
              <a:spLocks noChangeArrowheads="1"/>
            </p:cNvSpPr>
            <p:nvPr/>
          </p:nvSpPr>
          <p:spPr bwMode="auto">
            <a:xfrm>
              <a:off x="2592" y="3408"/>
              <a:ext cx="2256" cy="336"/>
            </a:xfrm>
            <a:prstGeom prst="foldedCorner">
              <a:avLst>
                <a:gd name="adj" fmla="val 125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608" name="Rectangle 24"/>
            <p:cNvSpPr>
              <a:spLocks noChangeArrowheads="1"/>
            </p:cNvSpPr>
            <p:nvPr/>
          </p:nvSpPr>
          <p:spPr bwMode="auto">
            <a:xfrm>
              <a:off x="96" y="3408"/>
              <a:ext cx="2256"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93" name="Text Box 9"/>
            <p:cNvSpPr txBox="1">
              <a:spLocks noChangeArrowheads="1"/>
            </p:cNvSpPr>
            <p:nvPr/>
          </p:nvSpPr>
          <p:spPr bwMode="auto">
            <a:xfrm>
              <a:off x="218" y="3451"/>
              <a:ext cx="21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Complete serv. dev. proj.</a:t>
              </a:r>
              <a:endParaRPr lang="pl-PL" altLang="pl-PL"/>
            </a:p>
          </p:txBody>
        </p:sp>
        <p:sp>
          <p:nvSpPr>
            <p:cNvPr id="67599" name="Text Box 15"/>
            <p:cNvSpPr txBox="1">
              <a:spLocks noChangeArrowheads="1"/>
            </p:cNvSpPr>
            <p:nvPr/>
          </p:nvSpPr>
          <p:spPr bwMode="auto">
            <a:xfrm>
              <a:off x="2695" y="3446"/>
              <a:ext cx="204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Final service documents</a:t>
              </a:r>
              <a:endParaRPr lang="pl-PL" altLang="pl-PL"/>
            </a:p>
          </p:txBody>
        </p:sp>
        <p:sp>
          <p:nvSpPr>
            <p:cNvPr id="67620" name="Text Box 36"/>
            <p:cNvSpPr txBox="1">
              <a:spLocks noChangeArrowheads="1"/>
            </p:cNvSpPr>
            <p:nvPr/>
          </p:nvSpPr>
          <p:spPr bwMode="auto">
            <a:xfrm>
              <a:off x="5184" y="3460"/>
              <a:ext cx="21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l-PL" altLang="pl-PL"/>
                <a:t>6</a:t>
              </a:r>
            </a:p>
          </p:txBody>
        </p:sp>
        <p:sp>
          <p:nvSpPr>
            <p:cNvPr id="67628" name="AutoShape 44"/>
            <p:cNvSpPr>
              <a:spLocks noChangeArrowheads="1"/>
            </p:cNvSpPr>
            <p:nvPr/>
          </p:nvSpPr>
          <p:spPr bwMode="auto">
            <a:xfrm>
              <a:off x="3600" y="3312"/>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67637" name="Group 53"/>
          <p:cNvGrpSpPr>
            <a:grpSpLocks/>
          </p:cNvGrpSpPr>
          <p:nvPr/>
        </p:nvGrpSpPr>
        <p:grpSpPr bwMode="auto">
          <a:xfrm>
            <a:off x="152400" y="5943600"/>
            <a:ext cx="7162800" cy="685800"/>
            <a:chOff x="96" y="3744"/>
            <a:chExt cx="4512" cy="432"/>
          </a:xfrm>
        </p:grpSpPr>
        <p:sp>
          <p:nvSpPr>
            <p:cNvPr id="67621" name="Rectangle 37"/>
            <p:cNvSpPr>
              <a:spLocks noChangeArrowheads="1"/>
            </p:cNvSpPr>
            <p:nvPr/>
          </p:nvSpPr>
          <p:spPr bwMode="auto">
            <a:xfrm>
              <a:off x="96" y="3840"/>
              <a:ext cx="4512" cy="336"/>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7594" name="Text Box 10"/>
            <p:cNvSpPr txBox="1">
              <a:spLocks noChangeArrowheads="1"/>
            </p:cNvSpPr>
            <p:nvPr/>
          </p:nvSpPr>
          <p:spPr bwMode="auto">
            <a:xfrm>
              <a:off x="1584" y="3888"/>
              <a:ext cx="14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Service launch</a:t>
              </a:r>
              <a:endParaRPr lang="pl-PL" altLang="pl-PL"/>
            </a:p>
          </p:txBody>
        </p:sp>
        <p:sp>
          <p:nvSpPr>
            <p:cNvPr id="67629" name="AutoShape 45"/>
            <p:cNvSpPr>
              <a:spLocks noChangeArrowheads="1"/>
            </p:cNvSpPr>
            <p:nvPr/>
          </p:nvSpPr>
          <p:spPr bwMode="auto">
            <a:xfrm>
              <a:off x="3600" y="3744"/>
              <a:ext cx="192" cy="96"/>
            </a:xfrm>
            <a:prstGeom prst="downArrow">
              <a:avLst>
                <a:gd name="adj1" fmla="val 66667"/>
                <a:gd name="adj2" fmla="val 5208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Tree>
    <p:extLst>
      <p:ext uri="{BB962C8B-B14F-4D97-AF65-F5344CB8AC3E}">
        <p14:creationId xmlns:p14="http://schemas.microsoft.com/office/powerpoint/2010/main" val="25557428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7630"/>
                                        </p:tgtEl>
                                        <p:attrNameLst>
                                          <p:attrName>style.visibility</p:attrName>
                                        </p:attrNameLst>
                                      </p:cBhvr>
                                      <p:to>
                                        <p:strVal val="visible"/>
                                      </p:to>
                                    </p:set>
                                    <p:animEffect transition="in" filter="wipe(left)">
                                      <p:cBhvr>
                                        <p:cTn id="7" dur="500"/>
                                        <p:tgtEl>
                                          <p:spTgt spid="676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7631"/>
                                        </p:tgtEl>
                                        <p:attrNameLst>
                                          <p:attrName>style.visibility</p:attrName>
                                        </p:attrNameLst>
                                      </p:cBhvr>
                                      <p:to>
                                        <p:strVal val="visible"/>
                                      </p:to>
                                    </p:set>
                                    <p:animEffect transition="in" filter="wipe(left)">
                                      <p:cBhvr>
                                        <p:cTn id="12" dur="500"/>
                                        <p:tgtEl>
                                          <p:spTgt spid="676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7632"/>
                                        </p:tgtEl>
                                        <p:attrNameLst>
                                          <p:attrName>style.visibility</p:attrName>
                                        </p:attrNameLst>
                                      </p:cBhvr>
                                      <p:to>
                                        <p:strVal val="visible"/>
                                      </p:to>
                                    </p:set>
                                    <p:animEffect transition="in" filter="wipe(left)">
                                      <p:cBhvr>
                                        <p:cTn id="17" dur="500"/>
                                        <p:tgtEl>
                                          <p:spTgt spid="676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7633"/>
                                        </p:tgtEl>
                                        <p:attrNameLst>
                                          <p:attrName>style.visibility</p:attrName>
                                        </p:attrNameLst>
                                      </p:cBhvr>
                                      <p:to>
                                        <p:strVal val="visible"/>
                                      </p:to>
                                    </p:set>
                                    <p:animEffect transition="in" filter="wipe(left)">
                                      <p:cBhvr>
                                        <p:cTn id="22" dur="500"/>
                                        <p:tgtEl>
                                          <p:spTgt spid="676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7634"/>
                                        </p:tgtEl>
                                        <p:attrNameLst>
                                          <p:attrName>style.visibility</p:attrName>
                                        </p:attrNameLst>
                                      </p:cBhvr>
                                      <p:to>
                                        <p:strVal val="visible"/>
                                      </p:to>
                                    </p:set>
                                    <p:animEffect transition="in" filter="wipe(left)">
                                      <p:cBhvr>
                                        <p:cTn id="27" dur="500"/>
                                        <p:tgtEl>
                                          <p:spTgt spid="676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7635"/>
                                        </p:tgtEl>
                                        <p:attrNameLst>
                                          <p:attrName>style.visibility</p:attrName>
                                        </p:attrNameLst>
                                      </p:cBhvr>
                                      <p:to>
                                        <p:strVal val="visible"/>
                                      </p:to>
                                    </p:set>
                                    <p:animEffect transition="in" filter="wipe(left)">
                                      <p:cBhvr>
                                        <p:cTn id="32" dur="500"/>
                                        <p:tgtEl>
                                          <p:spTgt spid="676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67636"/>
                                        </p:tgtEl>
                                        <p:attrNameLst>
                                          <p:attrName>style.visibility</p:attrName>
                                        </p:attrNameLst>
                                      </p:cBhvr>
                                      <p:to>
                                        <p:strVal val="visible"/>
                                      </p:to>
                                    </p:set>
                                    <p:animEffect transition="in" filter="wipe(left)">
                                      <p:cBhvr>
                                        <p:cTn id="37" dur="500"/>
                                        <p:tgtEl>
                                          <p:spTgt spid="676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7637"/>
                                        </p:tgtEl>
                                        <p:attrNameLst>
                                          <p:attrName>style.visibility</p:attrName>
                                        </p:attrNameLst>
                                      </p:cBhvr>
                                      <p:to>
                                        <p:strVal val="visible"/>
                                      </p:to>
                                    </p:set>
                                    <p:animEffect transition="in" filter="wipe(left)">
                                      <p:cBhvr>
                                        <p:cTn id="42" dur="500"/>
                                        <p:tgtEl>
                                          <p:spTgt spid="67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pl-PL"/>
              <a:t>Service Development, Part 2</a:t>
            </a:r>
            <a:endParaRPr lang="pl-PL" altLang="pl-PL"/>
          </a:p>
        </p:txBody>
      </p:sp>
      <p:sp>
        <p:nvSpPr>
          <p:cNvPr id="68611" name="Rectangle 3"/>
          <p:cNvSpPr>
            <a:spLocks noGrp="1" noChangeArrowheads="1"/>
          </p:cNvSpPr>
          <p:nvPr>
            <p:ph idx="1"/>
          </p:nvPr>
        </p:nvSpPr>
        <p:spPr>
          <a:xfrm>
            <a:off x="539551" y="1628775"/>
            <a:ext cx="8424937" cy="4497388"/>
          </a:xfrm>
        </p:spPr>
        <p:txBody>
          <a:bodyPr/>
          <a:lstStyle/>
          <a:p>
            <a:pPr marL="609600" indent="-609600">
              <a:buFont typeface="Wingdings" panose="05000000000000000000" pitchFamily="2" charset="2"/>
              <a:buNone/>
            </a:pPr>
            <a:r>
              <a:rPr lang="en-US" altLang="pl-PL" dirty="0"/>
              <a:t>1. 	Service creation</a:t>
            </a:r>
            <a:br>
              <a:rPr lang="en-US" altLang="pl-PL" dirty="0"/>
            </a:br>
            <a:r>
              <a:rPr lang="en-US" altLang="pl-PL" dirty="0"/>
              <a:t>— Identification of potential customers </a:t>
            </a:r>
            <a:br>
              <a:rPr lang="en-US" altLang="pl-PL" dirty="0"/>
            </a:br>
            <a:r>
              <a:rPr lang="en-US" altLang="pl-PL" dirty="0"/>
              <a:t>— Service cannibalization evaluation </a:t>
            </a:r>
            <a:br>
              <a:rPr lang="en-US" altLang="pl-PL" dirty="0"/>
            </a:br>
            <a:r>
              <a:rPr lang="en-US" altLang="pl-PL" dirty="0"/>
              <a:t>— Service positioning</a:t>
            </a:r>
          </a:p>
          <a:p>
            <a:pPr marL="609600" indent="-609600">
              <a:spcBef>
                <a:spcPts val="1200"/>
              </a:spcBef>
              <a:buFont typeface="Wingdings" panose="05000000000000000000" pitchFamily="2" charset="2"/>
              <a:buNone/>
            </a:pPr>
            <a:r>
              <a:rPr lang="en-US" altLang="pl-PL" dirty="0"/>
              <a:t>2. 	Draft of business case</a:t>
            </a:r>
            <a:br>
              <a:rPr lang="en-US" altLang="pl-PL" dirty="0"/>
            </a:br>
            <a:r>
              <a:rPr lang="en-US" altLang="pl-PL" dirty="0"/>
              <a:t>— Technical feasibility study</a:t>
            </a:r>
          </a:p>
          <a:p>
            <a:pPr marL="609600" indent="-609600">
              <a:spcBef>
                <a:spcPts val="1200"/>
              </a:spcBef>
              <a:buFont typeface="Wingdings" panose="05000000000000000000" pitchFamily="2" charset="2"/>
              <a:buNone/>
            </a:pPr>
            <a:r>
              <a:rPr lang="en-US" altLang="pl-PL" dirty="0"/>
              <a:t>3. 	Preliminary business case</a:t>
            </a:r>
            <a:br>
              <a:rPr lang="en-US" altLang="pl-PL" dirty="0"/>
            </a:br>
            <a:r>
              <a:rPr lang="en-US" altLang="pl-PL" dirty="0"/>
              <a:t>— SWOT analysis (</a:t>
            </a:r>
            <a:r>
              <a:rPr lang="en-US" altLang="pl-PL" i="1" dirty="0"/>
              <a:t>Strength, Weaknesses, </a:t>
            </a:r>
            <a:r>
              <a:rPr lang="en-US" altLang="pl-PL" i="1" dirty="0" smtClean="0"/>
              <a:t>Opportunities</a:t>
            </a:r>
            <a:r>
              <a:rPr lang="en-US" altLang="pl-PL" i="1" dirty="0"/>
              <a:t>, Threats</a:t>
            </a:r>
            <a:r>
              <a:rPr lang="en-US" altLang="pl-PL" dirty="0"/>
              <a:t>)</a:t>
            </a:r>
            <a:br>
              <a:rPr lang="en-US" altLang="pl-PL" dirty="0"/>
            </a:br>
            <a:r>
              <a:rPr lang="en-US" altLang="pl-PL" dirty="0"/>
              <a:t>— Marketing plan (marketing goals, </a:t>
            </a:r>
            <a:br>
              <a:rPr lang="en-US" altLang="pl-PL" dirty="0"/>
            </a:br>
            <a:r>
              <a:rPr lang="en-US" altLang="pl-PL" dirty="0"/>
              <a:t>    strategy, budget, and revenue potential)</a:t>
            </a:r>
          </a:p>
        </p:txBody>
      </p:sp>
    </p:spTree>
    <p:extLst>
      <p:ext uri="{BB962C8B-B14F-4D97-AF65-F5344CB8AC3E}">
        <p14:creationId xmlns:p14="http://schemas.microsoft.com/office/powerpoint/2010/main" val="1946187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wipe(left)">
                                      <p:cBhvr>
                                        <p:cTn id="7" dur="500"/>
                                        <p:tgtEl>
                                          <p:spTgt spid="68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wipe(left)">
                                      <p:cBhvr>
                                        <p:cTn id="12" dur="500"/>
                                        <p:tgtEl>
                                          <p:spTgt spid="686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wipe(left)">
                                      <p:cBhvr>
                                        <p:cTn id="17" dur="500"/>
                                        <p:tgtEl>
                                          <p:spTgt spid="686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7" name="Rectangle 5"/>
          <p:cNvSpPr>
            <a:spLocks noGrp="1" noChangeArrowheads="1"/>
          </p:cNvSpPr>
          <p:nvPr>
            <p:ph type="title"/>
          </p:nvPr>
        </p:nvSpPr>
        <p:spPr>
          <a:noFill/>
          <a:ln/>
        </p:spPr>
        <p:txBody>
          <a:bodyPr/>
          <a:lstStyle/>
          <a:p>
            <a:r>
              <a:rPr lang="en-US" altLang="pl-PL" dirty="0"/>
              <a:t>Service Development, Part 3</a:t>
            </a:r>
            <a:endParaRPr lang="pl-PL" altLang="pl-PL" dirty="0"/>
          </a:p>
        </p:txBody>
      </p:sp>
      <p:sp>
        <p:nvSpPr>
          <p:cNvPr id="69638" name="Rectangle 6"/>
          <p:cNvSpPr>
            <a:spLocks noGrp="1" noChangeArrowheads="1"/>
          </p:cNvSpPr>
          <p:nvPr>
            <p:ph idx="1"/>
          </p:nvPr>
        </p:nvSpPr>
        <p:spPr>
          <a:xfrm>
            <a:off x="467544" y="1556792"/>
            <a:ext cx="8496943" cy="4497388"/>
          </a:xfrm>
          <a:noFill/>
          <a:ln/>
        </p:spPr>
        <p:txBody>
          <a:bodyPr/>
          <a:lstStyle/>
          <a:p>
            <a:pPr marL="609600" indent="-609600">
              <a:lnSpc>
                <a:spcPct val="90000"/>
              </a:lnSpc>
              <a:buFont typeface="Wingdings" panose="05000000000000000000" pitchFamily="2" charset="2"/>
              <a:buNone/>
            </a:pPr>
            <a:r>
              <a:rPr lang="pl-PL" altLang="pl-PL" dirty="0"/>
              <a:t>4. 	</a:t>
            </a:r>
            <a:r>
              <a:rPr lang="en-US" altLang="pl-PL" dirty="0"/>
              <a:t>Full business case</a:t>
            </a:r>
            <a:r>
              <a:rPr lang="pl-PL" altLang="pl-PL" dirty="0"/>
              <a:t/>
            </a:r>
            <a:br>
              <a:rPr lang="pl-PL" altLang="pl-PL" dirty="0"/>
            </a:br>
            <a:r>
              <a:rPr lang="pl-PL" altLang="pl-PL" dirty="0"/>
              <a:t>— </a:t>
            </a:r>
            <a:r>
              <a:rPr lang="en-US" altLang="pl-PL" sz="2200" dirty="0"/>
              <a:t>Why the company will develop the service?</a:t>
            </a:r>
            <a:r>
              <a:rPr lang="pl-PL" altLang="pl-PL" sz="2200" dirty="0"/>
              <a:t/>
            </a:r>
            <a:br>
              <a:rPr lang="pl-PL" altLang="pl-PL" sz="2200" dirty="0"/>
            </a:br>
            <a:r>
              <a:rPr lang="pl-PL" altLang="pl-PL" sz="2200" dirty="0"/>
              <a:t>— </a:t>
            </a:r>
            <a:r>
              <a:rPr lang="en-US" altLang="pl-PL" sz="2200" dirty="0"/>
              <a:t>What tools are necessary for service development?</a:t>
            </a:r>
            <a:br>
              <a:rPr lang="en-US" altLang="pl-PL" sz="2200" dirty="0"/>
            </a:br>
            <a:r>
              <a:rPr lang="pl-PL" altLang="pl-PL" sz="2200" dirty="0"/>
              <a:t>— </a:t>
            </a:r>
            <a:r>
              <a:rPr lang="en-US" altLang="pl-PL" sz="2200" dirty="0"/>
              <a:t>How the service will be developed and with </a:t>
            </a:r>
            <a:br>
              <a:rPr lang="en-US" altLang="pl-PL" sz="2200" dirty="0"/>
            </a:br>
            <a:r>
              <a:rPr lang="en-US" altLang="pl-PL" sz="2200" dirty="0"/>
              <a:t>    what resources?</a:t>
            </a:r>
            <a:endParaRPr lang="pl-PL" altLang="pl-PL" sz="2200" dirty="0"/>
          </a:p>
          <a:p>
            <a:pPr marL="609600" indent="-609600">
              <a:lnSpc>
                <a:spcPct val="90000"/>
              </a:lnSpc>
              <a:buFont typeface="Wingdings" panose="05000000000000000000" pitchFamily="2" charset="2"/>
              <a:buNone/>
            </a:pPr>
            <a:r>
              <a:rPr lang="pl-PL" altLang="pl-PL" dirty="0"/>
              <a:t>5. 	</a:t>
            </a:r>
            <a:r>
              <a:rPr lang="en-US" altLang="pl-PL" dirty="0"/>
              <a:t>Service description</a:t>
            </a:r>
            <a:r>
              <a:rPr lang="pl-PL" altLang="pl-PL" dirty="0"/>
              <a:t/>
            </a:r>
            <a:br>
              <a:rPr lang="pl-PL" altLang="pl-PL" dirty="0"/>
            </a:br>
            <a:r>
              <a:rPr lang="pl-PL" altLang="pl-PL" dirty="0"/>
              <a:t>— </a:t>
            </a:r>
            <a:r>
              <a:rPr lang="en-US" altLang="pl-PL" sz="2200" dirty="0"/>
              <a:t>Identification of customers willing to pilot </a:t>
            </a:r>
            <a:br>
              <a:rPr lang="en-US" altLang="pl-PL" sz="2200" dirty="0"/>
            </a:br>
            <a:r>
              <a:rPr lang="en-US" altLang="pl-PL" sz="2200" dirty="0"/>
              <a:t>    the service and required vendors </a:t>
            </a:r>
            <a:r>
              <a:rPr lang="pl-PL" altLang="pl-PL" sz="2200" dirty="0"/>
              <a:t/>
            </a:r>
            <a:br>
              <a:rPr lang="pl-PL" altLang="pl-PL" sz="2200" dirty="0"/>
            </a:br>
            <a:r>
              <a:rPr lang="pl-PL" altLang="pl-PL" sz="2200" dirty="0"/>
              <a:t>— </a:t>
            </a:r>
            <a:r>
              <a:rPr lang="en-US" altLang="pl-PL" sz="2200" dirty="0"/>
              <a:t>Evaluation of risk associated with delays </a:t>
            </a:r>
            <a:br>
              <a:rPr lang="en-US" altLang="pl-PL" sz="2200" dirty="0"/>
            </a:br>
            <a:r>
              <a:rPr lang="en-US" altLang="pl-PL" sz="2200" dirty="0"/>
              <a:t>    in launching the service </a:t>
            </a:r>
            <a:r>
              <a:rPr lang="pl-PL" altLang="pl-PL" sz="2200" dirty="0"/>
              <a:t/>
            </a:r>
            <a:br>
              <a:rPr lang="pl-PL" altLang="pl-PL" sz="2200" dirty="0"/>
            </a:br>
            <a:r>
              <a:rPr lang="pl-PL" altLang="pl-PL" sz="2200" dirty="0"/>
              <a:t>— </a:t>
            </a:r>
            <a:r>
              <a:rPr lang="en-US" altLang="pl-PL" sz="2200" dirty="0"/>
              <a:t>Full service description, </a:t>
            </a:r>
            <a:r>
              <a:rPr lang="pl-PL" altLang="pl-PL" sz="2200" dirty="0"/>
              <a:t>SLA, </a:t>
            </a:r>
            <a:r>
              <a:rPr lang="en-US" altLang="pl-PL" sz="2200" dirty="0"/>
              <a:t>price</a:t>
            </a:r>
            <a:r>
              <a:rPr lang="pl-PL" altLang="pl-PL" sz="2200" dirty="0"/>
              <a:t>, </a:t>
            </a:r>
            <a:r>
              <a:rPr lang="en-US" altLang="pl-PL" sz="2200" dirty="0"/>
              <a:t>service </a:t>
            </a:r>
            <a:br>
              <a:rPr lang="en-US" altLang="pl-PL" sz="2200" dirty="0"/>
            </a:br>
            <a:r>
              <a:rPr lang="en-US" altLang="pl-PL" sz="2200" dirty="0"/>
              <a:t>    delivery process </a:t>
            </a:r>
            <a:r>
              <a:rPr lang="pl-PL" altLang="pl-PL" sz="2200" dirty="0"/>
              <a:t/>
            </a:r>
            <a:br>
              <a:rPr lang="pl-PL" altLang="pl-PL" sz="2200" dirty="0"/>
            </a:br>
            <a:r>
              <a:rPr lang="pl-PL" altLang="pl-PL" sz="2200" dirty="0"/>
              <a:t>— </a:t>
            </a:r>
            <a:r>
              <a:rPr lang="en-US" altLang="pl-PL" sz="2200" dirty="0"/>
              <a:t>New service training, operations manuals  </a:t>
            </a:r>
            <a:r>
              <a:rPr lang="pl-PL" altLang="pl-PL" sz="2200" dirty="0"/>
              <a:t/>
            </a:r>
            <a:br>
              <a:rPr lang="pl-PL" altLang="pl-PL" sz="2200" dirty="0"/>
            </a:br>
            <a:r>
              <a:rPr lang="pl-PL" altLang="pl-PL" sz="2200" dirty="0"/>
              <a:t>— </a:t>
            </a:r>
            <a:r>
              <a:rPr lang="en-US" altLang="pl-PL" sz="2200" dirty="0"/>
              <a:t>Evaluation of service reliability and performance</a:t>
            </a:r>
            <a:endParaRPr lang="pl-PL" altLang="pl-PL" sz="2200" dirty="0"/>
          </a:p>
          <a:p>
            <a:pPr marL="609600" indent="-609600">
              <a:lnSpc>
                <a:spcPct val="90000"/>
              </a:lnSpc>
              <a:buFont typeface="Wingdings" panose="05000000000000000000" pitchFamily="2" charset="2"/>
              <a:buNone/>
            </a:pPr>
            <a:r>
              <a:rPr lang="pl-PL" altLang="pl-PL" dirty="0"/>
              <a:t>6. 	 </a:t>
            </a:r>
            <a:r>
              <a:rPr lang="en-US" altLang="pl-PL" dirty="0"/>
              <a:t>Final service documents</a:t>
            </a:r>
            <a:endParaRPr lang="pl-PL" altLang="pl-PL" dirty="0"/>
          </a:p>
        </p:txBody>
      </p:sp>
    </p:spTree>
    <p:extLst>
      <p:ext uri="{BB962C8B-B14F-4D97-AF65-F5344CB8AC3E}">
        <p14:creationId xmlns:p14="http://schemas.microsoft.com/office/powerpoint/2010/main" val="28712511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638">
                                            <p:txEl>
                                              <p:pRg st="0" end="0"/>
                                            </p:txEl>
                                          </p:spTgt>
                                        </p:tgtEl>
                                        <p:attrNameLst>
                                          <p:attrName>style.visibility</p:attrName>
                                        </p:attrNameLst>
                                      </p:cBhvr>
                                      <p:to>
                                        <p:strVal val="visible"/>
                                      </p:to>
                                    </p:set>
                                    <p:animEffect transition="in" filter="wipe(left)">
                                      <p:cBhvr>
                                        <p:cTn id="7" dur="500"/>
                                        <p:tgtEl>
                                          <p:spTgt spid="696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638">
                                            <p:txEl>
                                              <p:pRg st="1" end="1"/>
                                            </p:txEl>
                                          </p:spTgt>
                                        </p:tgtEl>
                                        <p:attrNameLst>
                                          <p:attrName>style.visibility</p:attrName>
                                        </p:attrNameLst>
                                      </p:cBhvr>
                                      <p:to>
                                        <p:strVal val="visible"/>
                                      </p:to>
                                    </p:set>
                                    <p:animEffect transition="in" filter="wipe(left)">
                                      <p:cBhvr>
                                        <p:cTn id="12" dur="500"/>
                                        <p:tgtEl>
                                          <p:spTgt spid="696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9638">
                                            <p:txEl>
                                              <p:pRg st="2" end="2"/>
                                            </p:txEl>
                                          </p:spTgt>
                                        </p:tgtEl>
                                        <p:attrNameLst>
                                          <p:attrName>style.visibility</p:attrName>
                                        </p:attrNameLst>
                                      </p:cBhvr>
                                      <p:to>
                                        <p:strVal val="visible"/>
                                      </p:to>
                                    </p:set>
                                    <p:animEffect transition="in" filter="wipe(left)">
                                      <p:cBhvr>
                                        <p:cTn id="17" dur="500"/>
                                        <p:tgtEl>
                                          <p:spTgt spid="696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ltLang="pl-PL" dirty="0"/>
              <a:t>Service Level Agreement</a:t>
            </a:r>
            <a:r>
              <a:rPr lang="pl-PL" altLang="pl-PL" dirty="0"/>
              <a:t> (SLA)</a:t>
            </a:r>
          </a:p>
        </p:txBody>
      </p:sp>
      <p:sp>
        <p:nvSpPr>
          <p:cNvPr id="71683" name="Rectangle 3"/>
          <p:cNvSpPr>
            <a:spLocks noGrp="1" noChangeArrowheads="1"/>
          </p:cNvSpPr>
          <p:nvPr>
            <p:ph idx="1"/>
          </p:nvPr>
        </p:nvSpPr>
        <p:spPr/>
        <p:txBody>
          <a:bodyPr/>
          <a:lstStyle/>
          <a:p>
            <a:pPr>
              <a:buFont typeface="Wingdings" panose="05000000000000000000" pitchFamily="2" charset="2"/>
              <a:buNone/>
            </a:pPr>
            <a:r>
              <a:rPr lang="pl-PL" altLang="pl-PL" sz="2800" dirty="0"/>
              <a:t>SLA</a:t>
            </a:r>
            <a:r>
              <a:rPr lang="en-US" altLang="pl-PL" sz="2800" dirty="0"/>
              <a:t> elements:</a:t>
            </a:r>
            <a:endParaRPr lang="pl-PL" altLang="pl-PL" sz="2800" dirty="0"/>
          </a:p>
          <a:p>
            <a:r>
              <a:rPr lang="en-US" altLang="pl-PL" dirty="0"/>
              <a:t>What is promised by the service provider</a:t>
            </a:r>
            <a:endParaRPr lang="pl-PL" altLang="pl-PL" dirty="0"/>
          </a:p>
          <a:p>
            <a:r>
              <a:rPr lang="en-US" altLang="pl-PL" dirty="0"/>
              <a:t>How these promises will be implemented</a:t>
            </a:r>
          </a:p>
          <a:p>
            <a:r>
              <a:rPr lang="en-US" altLang="pl-PL" dirty="0"/>
              <a:t>Who will evaluate the service provision </a:t>
            </a:r>
            <a:br>
              <a:rPr lang="en-US" altLang="pl-PL" dirty="0"/>
            </a:br>
            <a:r>
              <a:rPr lang="en-US" altLang="pl-PL" dirty="0"/>
              <a:t>and in what way</a:t>
            </a:r>
            <a:endParaRPr lang="pl-PL" altLang="pl-PL" dirty="0"/>
          </a:p>
          <a:p>
            <a:r>
              <a:rPr lang="en-US" altLang="pl-PL" dirty="0"/>
              <a:t>What will happen if the service provider promises are not fulfilled</a:t>
            </a:r>
            <a:endParaRPr lang="pl-PL" altLang="pl-PL" dirty="0"/>
          </a:p>
          <a:p>
            <a:r>
              <a:rPr lang="en-US" altLang="pl-PL" dirty="0"/>
              <a:t>What </a:t>
            </a:r>
            <a:r>
              <a:rPr lang="pl-PL" altLang="pl-PL" dirty="0"/>
              <a:t>SLA</a:t>
            </a:r>
            <a:r>
              <a:rPr lang="en-US" altLang="pl-PL" dirty="0"/>
              <a:t> changes are allowed</a:t>
            </a:r>
            <a:endParaRPr lang="pl-PL" altLang="pl-PL" dirty="0"/>
          </a:p>
        </p:txBody>
      </p:sp>
    </p:spTree>
    <p:extLst>
      <p:ext uri="{BB962C8B-B14F-4D97-AF65-F5344CB8AC3E}">
        <p14:creationId xmlns:p14="http://schemas.microsoft.com/office/powerpoint/2010/main" val="30287266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wipe(left)">
                                      <p:cBhvr>
                                        <p:cTn id="7" dur="500"/>
                                        <p:tgtEl>
                                          <p:spTgt spid="716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683">
                                            <p:txEl>
                                              <p:pRg st="1" end="1"/>
                                            </p:txEl>
                                          </p:spTgt>
                                        </p:tgtEl>
                                        <p:attrNameLst>
                                          <p:attrName>style.visibility</p:attrName>
                                        </p:attrNameLst>
                                      </p:cBhvr>
                                      <p:to>
                                        <p:strVal val="visible"/>
                                      </p:to>
                                    </p:set>
                                    <p:animEffect transition="in" filter="wipe(left)">
                                      <p:cBhvr>
                                        <p:cTn id="12" dur="500"/>
                                        <p:tgtEl>
                                          <p:spTgt spid="716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683">
                                            <p:txEl>
                                              <p:pRg st="2" end="2"/>
                                            </p:txEl>
                                          </p:spTgt>
                                        </p:tgtEl>
                                        <p:attrNameLst>
                                          <p:attrName>style.visibility</p:attrName>
                                        </p:attrNameLst>
                                      </p:cBhvr>
                                      <p:to>
                                        <p:strVal val="visible"/>
                                      </p:to>
                                    </p:set>
                                    <p:animEffect transition="in" filter="wipe(left)">
                                      <p:cBhvr>
                                        <p:cTn id="17" dur="500"/>
                                        <p:tgtEl>
                                          <p:spTgt spid="716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683">
                                            <p:txEl>
                                              <p:pRg st="3" end="3"/>
                                            </p:txEl>
                                          </p:spTgt>
                                        </p:tgtEl>
                                        <p:attrNameLst>
                                          <p:attrName>style.visibility</p:attrName>
                                        </p:attrNameLst>
                                      </p:cBhvr>
                                      <p:to>
                                        <p:strVal val="visible"/>
                                      </p:to>
                                    </p:set>
                                    <p:animEffect transition="in" filter="wipe(left)">
                                      <p:cBhvr>
                                        <p:cTn id="22" dur="500"/>
                                        <p:tgtEl>
                                          <p:spTgt spid="716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683">
                                            <p:txEl>
                                              <p:pRg st="4" end="4"/>
                                            </p:txEl>
                                          </p:spTgt>
                                        </p:tgtEl>
                                        <p:attrNameLst>
                                          <p:attrName>style.visibility</p:attrName>
                                        </p:attrNameLst>
                                      </p:cBhvr>
                                      <p:to>
                                        <p:strVal val="visible"/>
                                      </p:to>
                                    </p:set>
                                    <p:animEffect transition="in" filter="wipe(left)">
                                      <p:cBhvr>
                                        <p:cTn id="27" dur="500"/>
                                        <p:tgtEl>
                                          <p:spTgt spid="716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683">
                                            <p:txEl>
                                              <p:pRg st="5" end="5"/>
                                            </p:txEl>
                                          </p:spTgt>
                                        </p:tgtEl>
                                        <p:attrNameLst>
                                          <p:attrName>style.visibility</p:attrName>
                                        </p:attrNameLst>
                                      </p:cBhvr>
                                      <p:to>
                                        <p:strVal val="visible"/>
                                      </p:to>
                                    </p:set>
                                    <p:animEffect transition="in" filter="wipe(left)">
                                      <p:cBhvr>
                                        <p:cTn id="32" dur="500"/>
                                        <p:tgtEl>
                                          <p:spTgt spid="716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pl-PL"/>
              <a:t>Service Life Cycle</a:t>
            </a:r>
            <a:endParaRPr lang="pl-PL" altLang="pl-PL"/>
          </a:p>
        </p:txBody>
      </p:sp>
      <p:grpSp>
        <p:nvGrpSpPr>
          <p:cNvPr id="65571" name="Group 35"/>
          <p:cNvGrpSpPr>
            <a:grpSpLocks/>
          </p:cNvGrpSpPr>
          <p:nvPr/>
        </p:nvGrpSpPr>
        <p:grpSpPr bwMode="auto">
          <a:xfrm>
            <a:off x="2119313" y="2362200"/>
            <a:ext cx="3290887" cy="3351213"/>
            <a:chOff x="1335" y="1488"/>
            <a:chExt cx="2073" cy="2111"/>
          </a:xfrm>
          <a:solidFill>
            <a:srgbClr val="FFCCCC"/>
          </a:solidFill>
        </p:grpSpPr>
        <p:sp>
          <p:nvSpPr>
            <p:cNvPr id="65550" name="AutoShape 14"/>
            <p:cNvSpPr>
              <a:spLocks noChangeArrowheads="1"/>
            </p:cNvSpPr>
            <p:nvPr/>
          </p:nvSpPr>
          <p:spPr bwMode="auto">
            <a:xfrm rot="-24659084">
              <a:off x="1368" y="1560"/>
              <a:ext cx="2111" cy="1968"/>
            </a:xfrm>
            <a:custGeom>
              <a:avLst/>
              <a:gdLst>
                <a:gd name="G0" fmla="+- -6552561 0 0"/>
                <a:gd name="G1" fmla="+- -10928988 0 0"/>
                <a:gd name="G2" fmla="+- -6552561 0 -10928988"/>
                <a:gd name="G3" fmla="+- 10800 0 0"/>
                <a:gd name="G4" fmla="+- 0 0 -6552561"/>
                <a:gd name="T0" fmla="*/ 360 256 1"/>
                <a:gd name="T1" fmla="*/ 0 256 1"/>
                <a:gd name="G5" fmla="+- G2 T0 T1"/>
                <a:gd name="G6" fmla="?: G2 G2 G5"/>
                <a:gd name="G7" fmla="+- 0 0 G6"/>
                <a:gd name="G8" fmla="+- 4873 0 0"/>
                <a:gd name="G9" fmla="+- 0 0 -10928988"/>
                <a:gd name="G10" fmla="+- 4873 0 2700"/>
                <a:gd name="G11" fmla="cos G10 -6552561"/>
                <a:gd name="G12" fmla="sin G10 -6552561"/>
                <a:gd name="G13" fmla="cos 13500 -6552561"/>
                <a:gd name="G14" fmla="sin 13500 -6552561"/>
                <a:gd name="G15" fmla="+- G11 10800 0"/>
                <a:gd name="G16" fmla="+- G12 10800 0"/>
                <a:gd name="G17" fmla="+- G13 10800 0"/>
                <a:gd name="G18" fmla="+- G14 10800 0"/>
                <a:gd name="G19" fmla="*/ 4873 1 2"/>
                <a:gd name="G20" fmla="+- G19 5400 0"/>
                <a:gd name="G21" fmla="cos G20 -6552561"/>
                <a:gd name="G22" fmla="sin G20 -6552561"/>
                <a:gd name="G23" fmla="+- G21 10800 0"/>
                <a:gd name="G24" fmla="+- G12 G23 G22"/>
                <a:gd name="G25" fmla="+- G22 G23 G11"/>
                <a:gd name="G26" fmla="cos 10800 -6552561"/>
                <a:gd name="G27" fmla="sin 10800 -6552561"/>
                <a:gd name="G28" fmla="cos 4873 -6552561"/>
                <a:gd name="G29" fmla="sin 4873 -6552561"/>
                <a:gd name="G30" fmla="+- G26 10800 0"/>
                <a:gd name="G31" fmla="+- G27 10800 0"/>
                <a:gd name="G32" fmla="+- G28 10800 0"/>
                <a:gd name="G33" fmla="+- G29 10800 0"/>
                <a:gd name="G34" fmla="+- G19 5400 0"/>
                <a:gd name="G35" fmla="cos G34 -10928988"/>
                <a:gd name="G36" fmla="sin G34 -10928988"/>
                <a:gd name="G37" fmla="+/ -10928988 -6552561 2"/>
                <a:gd name="T2" fmla="*/ 180 256 1"/>
                <a:gd name="T3" fmla="*/ 0 256 1"/>
                <a:gd name="G38" fmla="+- G37 T2 T3"/>
                <a:gd name="G39" fmla="?: G2 G37 G38"/>
                <a:gd name="G40" fmla="cos 10800 G39"/>
                <a:gd name="G41" fmla="sin 10800 G39"/>
                <a:gd name="G42" fmla="cos 4873 G39"/>
                <a:gd name="G43" fmla="sin 4873 G39"/>
                <a:gd name="G44" fmla="+- G40 10800 0"/>
                <a:gd name="G45" fmla="+- G41 10800 0"/>
                <a:gd name="G46" fmla="+- G42 10800 0"/>
                <a:gd name="G47" fmla="+- G43 10800 0"/>
                <a:gd name="G48" fmla="+- G35 10800 0"/>
                <a:gd name="G49" fmla="+- G36 10800 0"/>
                <a:gd name="T4" fmla="*/ 3383 w 21600"/>
                <a:gd name="T5" fmla="*/ 2949 h 21600"/>
                <a:gd name="T6" fmla="*/ 3171 w 21600"/>
                <a:gd name="T7" fmla="*/ 9005 h 21600"/>
                <a:gd name="T8" fmla="*/ 7453 w 21600"/>
                <a:gd name="T9" fmla="*/ 7257 h 21600"/>
                <a:gd name="T10" fmla="*/ 8459 w 21600"/>
                <a:gd name="T11" fmla="*/ -2496 h 21600"/>
                <a:gd name="T12" fmla="*/ 15019 w 21600"/>
                <a:gd name="T13" fmla="*/ 2099 h 21600"/>
                <a:gd name="T14" fmla="*/ 10423 w 21600"/>
                <a:gd name="T15" fmla="*/ 865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955" y="6000"/>
                  </a:moveTo>
                  <a:cubicBezTo>
                    <a:pt x="8036" y="6338"/>
                    <a:pt x="6502" y="7787"/>
                    <a:pt x="6056" y="9684"/>
                  </a:cubicBezTo>
                  <a:lnTo>
                    <a:pt x="286" y="8327"/>
                  </a:lnTo>
                  <a:cubicBezTo>
                    <a:pt x="1275" y="4123"/>
                    <a:pt x="4674" y="912"/>
                    <a:pt x="8927" y="163"/>
                  </a:cubicBezTo>
                  <a:lnTo>
                    <a:pt x="8459" y="-2496"/>
                  </a:lnTo>
                  <a:lnTo>
                    <a:pt x="15019" y="2099"/>
                  </a:lnTo>
                  <a:lnTo>
                    <a:pt x="10423" y="8659"/>
                  </a:lnTo>
                  <a:lnTo>
                    <a:pt x="9955" y="6000"/>
                  </a:lnTo>
                  <a:close/>
                </a:path>
              </a:pathLst>
            </a:cu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62" name="Text Box 26"/>
            <p:cNvSpPr txBox="1">
              <a:spLocks noChangeArrowheads="1"/>
            </p:cNvSpPr>
            <p:nvPr/>
          </p:nvSpPr>
          <p:spPr bwMode="auto">
            <a:xfrm>
              <a:off x="1335" y="2282"/>
              <a:ext cx="671"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a:t> </a:t>
              </a:r>
              <a:r>
                <a:rPr lang="en-US" altLang="pl-PL" sz="800"/>
                <a:t> </a:t>
              </a:r>
              <a:r>
                <a:rPr lang="en-US" altLang="pl-PL"/>
                <a:t>Retire</a:t>
              </a:r>
              <a:endParaRPr lang="pl-PL" altLang="pl-PL"/>
            </a:p>
          </p:txBody>
        </p:sp>
      </p:grpSp>
      <p:grpSp>
        <p:nvGrpSpPr>
          <p:cNvPr id="65567" name="Group 31"/>
          <p:cNvGrpSpPr>
            <a:grpSpLocks/>
          </p:cNvGrpSpPr>
          <p:nvPr/>
        </p:nvGrpSpPr>
        <p:grpSpPr bwMode="auto">
          <a:xfrm>
            <a:off x="2541588" y="3041650"/>
            <a:ext cx="3124200" cy="3351213"/>
            <a:chOff x="1601" y="1916"/>
            <a:chExt cx="1968" cy="2111"/>
          </a:xfrm>
          <a:solidFill>
            <a:srgbClr val="FFCCCC"/>
          </a:solidFill>
        </p:grpSpPr>
        <p:sp>
          <p:nvSpPr>
            <p:cNvPr id="65543" name="AutoShape 7"/>
            <p:cNvSpPr>
              <a:spLocks noChangeArrowheads="1"/>
            </p:cNvSpPr>
            <p:nvPr/>
          </p:nvSpPr>
          <p:spPr bwMode="auto">
            <a:xfrm rot="-28547219">
              <a:off x="1529" y="1988"/>
              <a:ext cx="2111" cy="1968"/>
            </a:xfrm>
            <a:custGeom>
              <a:avLst/>
              <a:gdLst>
                <a:gd name="G0" fmla="+- -6552561 0 0"/>
                <a:gd name="G1" fmla="+- -10928988 0 0"/>
                <a:gd name="G2" fmla="+- -6552561 0 -10928988"/>
                <a:gd name="G3" fmla="+- 10800 0 0"/>
                <a:gd name="G4" fmla="+- 0 0 -6552561"/>
                <a:gd name="T0" fmla="*/ 360 256 1"/>
                <a:gd name="T1" fmla="*/ 0 256 1"/>
                <a:gd name="G5" fmla="+- G2 T0 T1"/>
                <a:gd name="G6" fmla="?: G2 G2 G5"/>
                <a:gd name="G7" fmla="+- 0 0 G6"/>
                <a:gd name="G8" fmla="+- 4873 0 0"/>
                <a:gd name="G9" fmla="+- 0 0 -10928988"/>
                <a:gd name="G10" fmla="+- 4873 0 2700"/>
                <a:gd name="G11" fmla="cos G10 -6552561"/>
                <a:gd name="G12" fmla="sin G10 -6552561"/>
                <a:gd name="G13" fmla="cos 13500 -6552561"/>
                <a:gd name="G14" fmla="sin 13500 -6552561"/>
                <a:gd name="G15" fmla="+- G11 10800 0"/>
                <a:gd name="G16" fmla="+- G12 10800 0"/>
                <a:gd name="G17" fmla="+- G13 10800 0"/>
                <a:gd name="G18" fmla="+- G14 10800 0"/>
                <a:gd name="G19" fmla="*/ 4873 1 2"/>
                <a:gd name="G20" fmla="+- G19 5400 0"/>
                <a:gd name="G21" fmla="cos G20 -6552561"/>
                <a:gd name="G22" fmla="sin G20 -6552561"/>
                <a:gd name="G23" fmla="+- G21 10800 0"/>
                <a:gd name="G24" fmla="+- G12 G23 G22"/>
                <a:gd name="G25" fmla="+- G22 G23 G11"/>
                <a:gd name="G26" fmla="cos 10800 -6552561"/>
                <a:gd name="G27" fmla="sin 10800 -6552561"/>
                <a:gd name="G28" fmla="cos 4873 -6552561"/>
                <a:gd name="G29" fmla="sin 4873 -6552561"/>
                <a:gd name="G30" fmla="+- G26 10800 0"/>
                <a:gd name="G31" fmla="+- G27 10800 0"/>
                <a:gd name="G32" fmla="+- G28 10800 0"/>
                <a:gd name="G33" fmla="+- G29 10800 0"/>
                <a:gd name="G34" fmla="+- G19 5400 0"/>
                <a:gd name="G35" fmla="cos G34 -10928988"/>
                <a:gd name="G36" fmla="sin G34 -10928988"/>
                <a:gd name="G37" fmla="+/ -10928988 -6552561 2"/>
                <a:gd name="T2" fmla="*/ 180 256 1"/>
                <a:gd name="T3" fmla="*/ 0 256 1"/>
                <a:gd name="G38" fmla="+- G37 T2 T3"/>
                <a:gd name="G39" fmla="?: G2 G37 G38"/>
                <a:gd name="G40" fmla="cos 10800 G39"/>
                <a:gd name="G41" fmla="sin 10800 G39"/>
                <a:gd name="G42" fmla="cos 4873 G39"/>
                <a:gd name="G43" fmla="sin 4873 G39"/>
                <a:gd name="G44" fmla="+- G40 10800 0"/>
                <a:gd name="G45" fmla="+- G41 10800 0"/>
                <a:gd name="G46" fmla="+- G42 10800 0"/>
                <a:gd name="G47" fmla="+- G43 10800 0"/>
                <a:gd name="G48" fmla="+- G35 10800 0"/>
                <a:gd name="G49" fmla="+- G36 10800 0"/>
                <a:gd name="T4" fmla="*/ 3383 w 21600"/>
                <a:gd name="T5" fmla="*/ 2949 h 21600"/>
                <a:gd name="T6" fmla="*/ 3171 w 21600"/>
                <a:gd name="T7" fmla="*/ 9005 h 21600"/>
                <a:gd name="T8" fmla="*/ 7453 w 21600"/>
                <a:gd name="T9" fmla="*/ 7257 h 21600"/>
                <a:gd name="T10" fmla="*/ 8459 w 21600"/>
                <a:gd name="T11" fmla="*/ -2496 h 21600"/>
                <a:gd name="T12" fmla="*/ 15019 w 21600"/>
                <a:gd name="T13" fmla="*/ 2099 h 21600"/>
                <a:gd name="T14" fmla="*/ 10423 w 21600"/>
                <a:gd name="T15" fmla="*/ 865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955" y="6000"/>
                  </a:moveTo>
                  <a:cubicBezTo>
                    <a:pt x="8036" y="6338"/>
                    <a:pt x="6502" y="7787"/>
                    <a:pt x="6056" y="9684"/>
                  </a:cubicBezTo>
                  <a:lnTo>
                    <a:pt x="286" y="8327"/>
                  </a:lnTo>
                  <a:cubicBezTo>
                    <a:pt x="1275" y="4123"/>
                    <a:pt x="4674" y="912"/>
                    <a:pt x="8927" y="163"/>
                  </a:cubicBezTo>
                  <a:lnTo>
                    <a:pt x="8459" y="-2496"/>
                  </a:lnTo>
                  <a:lnTo>
                    <a:pt x="15019" y="2099"/>
                  </a:lnTo>
                  <a:lnTo>
                    <a:pt x="10423" y="8659"/>
                  </a:lnTo>
                  <a:lnTo>
                    <a:pt x="9955" y="6000"/>
                  </a:lnTo>
                  <a:close/>
                </a:path>
              </a:pathLst>
            </a:cu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61" name="Text Box 25"/>
            <p:cNvSpPr txBox="1">
              <a:spLocks noChangeArrowheads="1"/>
            </p:cNvSpPr>
            <p:nvPr/>
          </p:nvSpPr>
          <p:spPr bwMode="auto">
            <a:xfrm>
              <a:off x="1820" y="3385"/>
              <a:ext cx="795"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dirty="0"/>
                <a:t>Enhance</a:t>
              </a:r>
              <a:endParaRPr lang="pl-PL" altLang="pl-PL" dirty="0"/>
            </a:p>
          </p:txBody>
        </p:sp>
      </p:grpSp>
      <p:grpSp>
        <p:nvGrpSpPr>
          <p:cNvPr id="65566" name="Group 30"/>
          <p:cNvGrpSpPr>
            <a:grpSpLocks/>
          </p:cNvGrpSpPr>
          <p:nvPr/>
        </p:nvGrpSpPr>
        <p:grpSpPr bwMode="auto">
          <a:xfrm>
            <a:off x="3200400" y="3124200"/>
            <a:ext cx="3351213" cy="3124200"/>
            <a:chOff x="2016" y="1968"/>
            <a:chExt cx="2111" cy="1968"/>
          </a:xfrm>
          <a:solidFill>
            <a:srgbClr val="FFCCCC"/>
          </a:solidFill>
        </p:grpSpPr>
        <p:sp>
          <p:nvSpPr>
            <p:cNvPr id="65544" name="AutoShape 8"/>
            <p:cNvSpPr>
              <a:spLocks noChangeArrowheads="1"/>
            </p:cNvSpPr>
            <p:nvPr/>
          </p:nvSpPr>
          <p:spPr bwMode="auto">
            <a:xfrm rot="-31868818">
              <a:off x="2016" y="1968"/>
              <a:ext cx="2111" cy="1968"/>
            </a:xfrm>
            <a:custGeom>
              <a:avLst/>
              <a:gdLst>
                <a:gd name="G0" fmla="+- -6552561 0 0"/>
                <a:gd name="G1" fmla="+- -10928988 0 0"/>
                <a:gd name="G2" fmla="+- -6552561 0 -10928988"/>
                <a:gd name="G3" fmla="+- 10800 0 0"/>
                <a:gd name="G4" fmla="+- 0 0 -6552561"/>
                <a:gd name="T0" fmla="*/ 360 256 1"/>
                <a:gd name="T1" fmla="*/ 0 256 1"/>
                <a:gd name="G5" fmla="+- G2 T0 T1"/>
                <a:gd name="G6" fmla="?: G2 G2 G5"/>
                <a:gd name="G7" fmla="+- 0 0 G6"/>
                <a:gd name="G8" fmla="+- 4873 0 0"/>
                <a:gd name="G9" fmla="+- 0 0 -10928988"/>
                <a:gd name="G10" fmla="+- 4873 0 2700"/>
                <a:gd name="G11" fmla="cos G10 -6552561"/>
                <a:gd name="G12" fmla="sin G10 -6552561"/>
                <a:gd name="G13" fmla="cos 13500 -6552561"/>
                <a:gd name="G14" fmla="sin 13500 -6552561"/>
                <a:gd name="G15" fmla="+- G11 10800 0"/>
                <a:gd name="G16" fmla="+- G12 10800 0"/>
                <a:gd name="G17" fmla="+- G13 10800 0"/>
                <a:gd name="G18" fmla="+- G14 10800 0"/>
                <a:gd name="G19" fmla="*/ 4873 1 2"/>
                <a:gd name="G20" fmla="+- G19 5400 0"/>
                <a:gd name="G21" fmla="cos G20 -6552561"/>
                <a:gd name="G22" fmla="sin G20 -6552561"/>
                <a:gd name="G23" fmla="+- G21 10800 0"/>
                <a:gd name="G24" fmla="+- G12 G23 G22"/>
                <a:gd name="G25" fmla="+- G22 G23 G11"/>
                <a:gd name="G26" fmla="cos 10800 -6552561"/>
                <a:gd name="G27" fmla="sin 10800 -6552561"/>
                <a:gd name="G28" fmla="cos 4873 -6552561"/>
                <a:gd name="G29" fmla="sin 4873 -6552561"/>
                <a:gd name="G30" fmla="+- G26 10800 0"/>
                <a:gd name="G31" fmla="+- G27 10800 0"/>
                <a:gd name="G32" fmla="+- G28 10800 0"/>
                <a:gd name="G33" fmla="+- G29 10800 0"/>
                <a:gd name="G34" fmla="+- G19 5400 0"/>
                <a:gd name="G35" fmla="cos G34 -10928988"/>
                <a:gd name="G36" fmla="sin G34 -10928988"/>
                <a:gd name="G37" fmla="+/ -10928988 -6552561 2"/>
                <a:gd name="T2" fmla="*/ 180 256 1"/>
                <a:gd name="T3" fmla="*/ 0 256 1"/>
                <a:gd name="G38" fmla="+- G37 T2 T3"/>
                <a:gd name="G39" fmla="?: G2 G37 G38"/>
                <a:gd name="G40" fmla="cos 10800 G39"/>
                <a:gd name="G41" fmla="sin 10800 G39"/>
                <a:gd name="G42" fmla="cos 4873 G39"/>
                <a:gd name="G43" fmla="sin 4873 G39"/>
                <a:gd name="G44" fmla="+- G40 10800 0"/>
                <a:gd name="G45" fmla="+- G41 10800 0"/>
                <a:gd name="G46" fmla="+- G42 10800 0"/>
                <a:gd name="G47" fmla="+- G43 10800 0"/>
                <a:gd name="G48" fmla="+- G35 10800 0"/>
                <a:gd name="G49" fmla="+- G36 10800 0"/>
                <a:gd name="T4" fmla="*/ 3383 w 21600"/>
                <a:gd name="T5" fmla="*/ 2949 h 21600"/>
                <a:gd name="T6" fmla="*/ 3171 w 21600"/>
                <a:gd name="T7" fmla="*/ 9005 h 21600"/>
                <a:gd name="T8" fmla="*/ 7453 w 21600"/>
                <a:gd name="T9" fmla="*/ 7257 h 21600"/>
                <a:gd name="T10" fmla="*/ 8459 w 21600"/>
                <a:gd name="T11" fmla="*/ -2496 h 21600"/>
                <a:gd name="T12" fmla="*/ 15019 w 21600"/>
                <a:gd name="T13" fmla="*/ 2099 h 21600"/>
                <a:gd name="T14" fmla="*/ 10423 w 21600"/>
                <a:gd name="T15" fmla="*/ 865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955" y="6000"/>
                  </a:moveTo>
                  <a:cubicBezTo>
                    <a:pt x="8036" y="6338"/>
                    <a:pt x="6502" y="7787"/>
                    <a:pt x="6056" y="9684"/>
                  </a:cubicBezTo>
                  <a:lnTo>
                    <a:pt x="286" y="8327"/>
                  </a:lnTo>
                  <a:cubicBezTo>
                    <a:pt x="1275" y="4123"/>
                    <a:pt x="4674" y="912"/>
                    <a:pt x="8927" y="163"/>
                  </a:cubicBezTo>
                  <a:lnTo>
                    <a:pt x="8459" y="-2496"/>
                  </a:lnTo>
                  <a:lnTo>
                    <a:pt x="15019" y="2099"/>
                  </a:lnTo>
                  <a:lnTo>
                    <a:pt x="10423" y="8659"/>
                  </a:lnTo>
                  <a:lnTo>
                    <a:pt x="9955" y="6000"/>
                  </a:lnTo>
                  <a:close/>
                </a:path>
              </a:pathLst>
            </a:cu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60" name="Text Box 24"/>
            <p:cNvSpPr txBox="1">
              <a:spLocks noChangeArrowheads="1"/>
            </p:cNvSpPr>
            <p:nvPr/>
          </p:nvSpPr>
          <p:spPr bwMode="auto">
            <a:xfrm>
              <a:off x="2914" y="3459"/>
              <a:ext cx="619" cy="327"/>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pl-PL" sz="800" dirty="0"/>
            </a:p>
            <a:p>
              <a:r>
                <a:rPr lang="en-US" altLang="pl-PL" dirty="0"/>
                <a:t>  Build</a:t>
              </a:r>
              <a:endParaRPr lang="pl-PL" altLang="pl-PL" dirty="0"/>
            </a:p>
          </p:txBody>
        </p:sp>
      </p:grpSp>
      <p:grpSp>
        <p:nvGrpSpPr>
          <p:cNvPr id="65565" name="Group 29"/>
          <p:cNvGrpSpPr>
            <a:grpSpLocks/>
          </p:cNvGrpSpPr>
          <p:nvPr/>
        </p:nvGrpSpPr>
        <p:grpSpPr bwMode="auto">
          <a:xfrm>
            <a:off x="3429000" y="2286000"/>
            <a:ext cx="3514725" cy="3351213"/>
            <a:chOff x="2160" y="1440"/>
            <a:chExt cx="2214" cy="2111"/>
          </a:xfrm>
          <a:solidFill>
            <a:srgbClr val="FFCCCC"/>
          </a:solidFill>
        </p:grpSpPr>
        <p:sp>
          <p:nvSpPr>
            <p:cNvPr id="65542" name="AutoShape 6"/>
            <p:cNvSpPr>
              <a:spLocks noChangeArrowheads="1"/>
            </p:cNvSpPr>
            <p:nvPr/>
          </p:nvSpPr>
          <p:spPr bwMode="auto">
            <a:xfrm rot="-13805930">
              <a:off x="2211" y="1389"/>
              <a:ext cx="2111" cy="2214"/>
            </a:xfrm>
            <a:custGeom>
              <a:avLst/>
              <a:gdLst>
                <a:gd name="G0" fmla="+- -6552561 0 0"/>
                <a:gd name="G1" fmla="+- -10928988 0 0"/>
                <a:gd name="G2" fmla="+- -6552561 0 -10928988"/>
                <a:gd name="G3" fmla="+- 10800 0 0"/>
                <a:gd name="G4" fmla="+- 0 0 -6552561"/>
                <a:gd name="T0" fmla="*/ 360 256 1"/>
                <a:gd name="T1" fmla="*/ 0 256 1"/>
                <a:gd name="G5" fmla="+- G2 T0 T1"/>
                <a:gd name="G6" fmla="?: G2 G2 G5"/>
                <a:gd name="G7" fmla="+- 0 0 G6"/>
                <a:gd name="G8" fmla="+- 4873 0 0"/>
                <a:gd name="G9" fmla="+- 0 0 -10928988"/>
                <a:gd name="G10" fmla="+- 4873 0 2700"/>
                <a:gd name="G11" fmla="cos G10 -6552561"/>
                <a:gd name="G12" fmla="sin G10 -6552561"/>
                <a:gd name="G13" fmla="cos 13500 -6552561"/>
                <a:gd name="G14" fmla="sin 13500 -6552561"/>
                <a:gd name="G15" fmla="+- G11 10800 0"/>
                <a:gd name="G16" fmla="+- G12 10800 0"/>
                <a:gd name="G17" fmla="+- G13 10800 0"/>
                <a:gd name="G18" fmla="+- G14 10800 0"/>
                <a:gd name="G19" fmla="*/ 4873 1 2"/>
                <a:gd name="G20" fmla="+- G19 5400 0"/>
                <a:gd name="G21" fmla="cos G20 -6552561"/>
                <a:gd name="G22" fmla="sin G20 -6552561"/>
                <a:gd name="G23" fmla="+- G21 10800 0"/>
                <a:gd name="G24" fmla="+- G12 G23 G22"/>
                <a:gd name="G25" fmla="+- G22 G23 G11"/>
                <a:gd name="G26" fmla="cos 10800 -6552561"/>
                <a:gd name="G27" fmla="sin 10800 -6552561"/>
                <a:gd name="G28" fmla="cos 4873 -6552561"/>
                <a:gd name="G29" fmla="sin 4873 -6552561"/>
                <a:gd name="G30" fmla="+- G26 10800 0"/>
                <a:gd name="G31" fmla="+- G27 10800 0"/>
                <a:gd name="G32" fmla="+- G28 10800 0"/>
                <a:gd name="G33" fmla="+- G29 10800 0"/>
                <a:gd name="G34" fmla="+- G19 5400 0"/>
                <a:gd name="G35" fmla="cos G34 -10928988"/>
                <a:gd name="G36" fmla="sin G34 -10928988"/>
                <a:gd name="G37" fmla="+/ -10928988 -6552561 2"/>
                <a:gd name="T2" fmla="*/ 180 256 1"/>
                <a:gd name="T3" fmla="*/ 0 256 1"/>
                <a:gd name="G38" fmla="+- G37 T2 T3"/>
                <a:gd name="G39" fmla="?: G2 G37 G38"/>
                <a:gd name="G40" fmla="cos 10800 G39"/>
                <a:gd name="G41" fmla="sin 10800 G39"/>
                <a:gd name="G42" fmla="cos 4873 G39"/>
                <a:gd name="G43" fmla="sin 4873 G39"/>
                <a:gd name="G44" fmla="+- G40 10800 0"/>
                <a:gd name="G45" fmla="+- G41 10800 0"/>
                <a:gd name="G46" fmla="+- G42 10800 0"/>
                <a:gd name="G47" fmla="+- G43 10800 0"/>
                <a:gd name="G48" fmla="+- G35 10800 0"/>
                <a:gd name="G49" fmla="+- G36 10800 0"/>
                <a:gd name="T4" fmla="*/ 3383 w 21600"/>
                <a:gd name="T5" fmla="*/ 2949 h 21600"/>
                <a:gd name="T6" fmla="*/ 3171 w 21600"/>
                <a:gd name="T7" fmla="*/ 9005 h 21600"/>
                <a:gd name="T8" fmla="*/ 7453 w 21600"/>
                <a:gd name="T9" fmla="*/ 7257 h 21600"/>
                <a:gd name="T10" fmla="*/ 8459 w 21600"/>
                <a:gd name="T11" fmla="*/ -2496 h 21600"/>
                <a:gd name="T12" fmla="*/ 15019 w 21600"/>
                <a:gd name="T13" fmla="*/ 2099 h 21600"/>
                <a:gd name="T14" fmla="*/ 10423 w 21600"/>
                <a:gd name="T15" fmla="*/ 865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955" y="6000"/>
                  </a:moveTo>
                  <a:cubicBezTo>
                    <a:pt x="8036" y="6338"/>
                    <a:pt x="6502" y="7787"/>
                    <a:pt x="6056" y="9684"/>
                  </a:cubicBezTo>
                  <a:lnTo>
                    <a:pt x="286" y="8327"/>
                  </a:lnTo>
                  <a:cubicBezTo>
                    <a:pt x="1275" y="4123"/>
                    <a:pt x="4674" y="912"/>
                    <a:pt x="8927" y="163"/>
                  </a:cubicBezTo>
                  <a:lnTo>
                    <a:pt x="8459" y="-2496"/>
                  </a:lnTo>
                  <a:lnTo>
                    <a:pt x="15019" y="2099"/>
                  </a:lnTo>
                  <a:lnTo>
                    <a:pt x="10423" y="8659"/>
                  </a:lnTo>
                  <a:lnTo>
                    <a:pt x="9955" y="6000"/>
                  </a:lnTo>
                  <a:close/>
                </a:path>
              </a:pathLst>
            </a:cu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59" name="Text Box 23"/>
            <p:cNvSpPr txBox="1">
              <a:spLocks noChangeArrowheads="1"/>
            </p:cNvSpPr>
            <p:nvPr/>
          </p:nvSpPr>
          <p:spPr bwMode="auto">
            <a:xfrm>
              <a:off x="3628" y="2383"/>
              <a:ext cx="623" cy="442"/>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dirty="0"/>
                <a:t>    </a:t>
              </a:r>
            </a:p>
            <a:p>
              <a:r>
                <a:rPr lang="en-US" altLang="pl-PL" dirty="0"/>
                <a:t>   Pilot</a:t>
              </a:r>
              <a:endParaRPr lang="pl-PL" altLang="pl-PL" dirty="0"/>
            </a:p>
          </p:txBody>
        </p:sp>
      </p:grpSp>
      <p:grpSp>
        <p:nvGrpSpPr>
          <p:cNvPr id="65564" name="Group 28"/>
          <p:cNvGrpSpPr>
            <a:grpSpLocks/>
          </p:cNvGrpSpPr>
          <p:nvPr/>
        </p:nvGrpSpPr>
        <p:grpSpPr bwMode="auto">
          <a:xfrm>
            <a:off x="2895600" y="1752600"/>
            <a:ext cx="3514725" cy="3351213"/>
            <a:chOff x="1824" y="1104"/>
            <a:chExt cx="2214" cy="2111"/>
          </a:xfrm>
          <a:solidFill>
            <a:srgbClr val="FFCCCC"/>
          </a:solidFill>
        </p:grpSpPr>
        <p:sp>
          <p:nvSpPr>
            <p:cNvPr id="65540" name="AutoShape 4"/>
            <p:cNvSpPr>
              <a:spLocks noChangeArrowheads="1"/>
            </p:cNvSpPr>
            <p:nvPr/>
          </p:nvSpPr>
          <p:spPr bwMode="auto">
            <a:xfrm rot="-17211240">
              <a:off x="1875" y="1053"/>
              <a:ext cx="2111" cy="2214"/>
            </a:xfrm>
            <a:custGeom>
              <a:avLst/>
              <a:gdLst>
                <a:gd name="G0" fmla="+- -6552561 0 0"/>
                <a:gd name="G1" fmla="+- -10928988 0 0"/>
                <a:gd name="G2" fmla="+- -6552561 0 -10928988"/>
                <a:gd name="G3" fmla="+- 10800 0 0"/>
                <a:gd name="G4" fmla="+- 0 0 -6552561"/>
                <a:gd name="T0" fmla="*/ 360 256 1"/>
                <a:gd name="T1" fmla="*/ 0 256 1"/>
                <a:gd name="G5" fmla="+- G2 T0 T1"/>
                <a:gd name="G6" fmla="?: G2 G2 G5"/>
                <a:gd name="G7" fmla="+- 0 0 G6"/>
                <a:gd name="G8" fmla="+- 4873 0 0"/>
                <a:gd name="G9" fmla="+- 0 0 -10928988"/>
                <a:gd name="G10" fmla="+- 4873 0 2700"/>
                <a:gd name="G11" fmla="cos G10 -6552561"/>
                <a:gd name="G12" fmla="sin G10 -6552561"/>
                <a:gd name="G13" fmla="cos 13500 -6552561"/>
                <a:gd name="G14" fmla="sin 13500 -6552561"/>
                <a:gd name="G15" fmla="+- G11 10800 0"/>
                <a:gd name="G16" fmla="+- G12 10800 0"/>
                <a:gd name="G17" fmla="+- G13 10800 0"/>
                <a:gd name="G18" fmla="+- G14 10800 0"/>
                <a:gd name="G19" fmla="*/ 4873 1 2"/>
                <a:gd name="G20" fmla="+- G19 5400 0"/>
                <a:gd name="G21" fmla="cos G20 -6552561"/>
                <a:gd name="G22" fmla="sin G20 -6552561"/>
                <a:gd name="G23" fmla="+- G21 10800 0"/>
                <a:gd name="G24" fmla="+- G12 G23 G22"/>
                <a:gd name="G25" fmla="+- G22 G23 G11"/>
                <a:gd name="G26" fmla="cos 10800 -6552561"/>
                <a:gd name="G27" fmla="sin 10800 -6552561"/>
                <a:gd name="G28" fmla="cos 4873 -6552561"/>
                <a:gd name="G29" fmla="sin 4873 -6552561"/>
                <a:gd name="G30" fmla="+- G26 10800 0"/>
                <a:gd name="G31" fmla="+- G27 10800 0"/>
                <a:gd name="G32" fmla="+- G28 10800 0"/>
                <a:gd name="G33" fmla="+- G29 10800 0"/>
                <a:gd name="G34" fmla="+- G19 5400 0"/>
                <a:gd name="G35" fmla="cos G34 -10928988"/>
                <a:gd name="G36" fmla="sin G34 -10928988"/>
                <a:gd name="G37" fmla="+/ -10928988 -6552561 2"/>
                <a:gd name="T2" fmla="*/ 180 256 1"/>
                <a:gd name="T3" fmla="*/ 0 256 1"/>
                <a:gd name="G38" fmla="+- G37 T2 T3"/>
                <a:gd name="G39" fmla="?: G2 G37 G38"/>
                <a:gd name="G40" fmla="cos 10800 G39"/>
                <a:gd name="G41" fmla="sin 10800 G39"/>
                <a:gd name="G42" fmla="cos 4873 G39"/>
                <a:gd name="G43" fmla="sin 4873 G39"/>
                <a:gd name="G44" fmla="+- G40 10800 0"/>
                <a:gd name="G45" fmla="+- G41 10800 0"/>
                <a:gd name="G46" fmla="+- G42 10800 0"/>
                <a:gd name="G47" fmla="+- G43 10800 0"/>
                <a:gd name="G48" fmla="+- G35 10800 0"/>
                <a:gd name="G49" fmla="+- G36 10800 0"/>
                <a:gd name="T4" fmla="*/ 3383 w 21600"/>
                <a:gd name="T5" fmla="*/ 2949 h 21600"/>
                <a:gd name="T6" fmla="*/ 3171 w 21600"/>
                <a:gd name="T7" fmla="*/ 9005 h 21600"/>
                <a:gd name="T8" fmla="*/ 7453 w 21600"/>
                <a:gd name="T9" fmla="*/ 7257 h 21600"/>
                <a:gd name="T10" fmla="*/ 8459 w 21600"/>
                <a:gd name="T11" fmla="*/ -2496 h 21600"/>
                <a:gd name="T12" fmla="*/ 15019 w 21600"/>
                <a:gd name="T13" fmla="*/ 2099 h 21600"/>
                <a:gd name="T14" fmla="*/ 10423 w 21600"/>
                <a:gd name="T15" fmla="*/ 865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9955" y="6000"/>
                  </a:moveTo>
                  <a:cubicBezTo>
                    <a:pt x="8036" y="6338"/>
                    <a:pt x="6502" y="7787"/>
                    <a:pt x="6056" y="9684"/>
                  </a:cubicBezTo>
                  <a:lnTo>
                    <a:pt x="286" y="8327"/>
                  </a:lnTo>
                  <a:cubicBezTo>
                    <a:pt x="1275" y="4123"/>
                    <a:pt x="4674" y="912"/>
                    <a:pt x="8927" y="163"/>
                  </a:cubicBezTo>
                  <a:lnTo>
                    <a:pt x="8459" y="-2496"/>
                  </a:lnTo>
                  <a:lnTo>
                    <a:pt x="15019" y="2099"/>
                  </a:lnTo>
                  <a:lnTo>
                    <a:pt x="10423" y="8659"/>
                  </a:lnTo>
                  <a:lnTo>
                    <a:pt x="9955" y="6000"/>
                  </a:lnTo>
                  <a:close/>
                </a:path>
              </a:pathLst>
            </a:cu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58" name="Text Box 22"/>
            <p:cNvSpPr txBox="1">
              <a:spLocks noChangeArrowheads="1"/>
            </p:cNvSpPr>
            <p:nvPr/>
          </p:nvSpPr>
          <p:spPr bwMode="auto">
            <a:xfrm>
              <a:off x="2961" y="1488"/>
              <a:ext cx="853"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dirty="0"/>
                <a:t>    Design</a:t>
              </a:r>
              <a:endParaRPr lang="pl-PL" altLang="pl-PL" dirty="0"/>
            </a:p>
          </p:txBody>
        </p:sp>
      </p:grpSp>
      <p:grpSp>
        <p:nvGrpSpPr>
          <p:cNvPr id="65569" name="Group 33"/>
          <p:cNvGrpSpPr>
            <a:grpSpLocks/>
          </p:cNvGrpSpPr>
          <p:nvPr/>
        </p:nvGrpSpPr>
        <p:grpSpPr bwMode="auto">
          <a:xfrm>
            <a:off x="1981200" y="1447800"/>
            <a:ext cx="2971800" cy="1676400"/>
            <a:chOff x="1248" y="912"/>
            <a:chExt cx="1872" cy="1056"/>
          </a:xfrm>
          <a:solidFill>
            <a:srgbClr val="FFCCCC"/>
          </a:solidFill>
        </p:grpSpPr>
        <p:sp>
          <p:nvSpPr>
            <p:cNvPr id="65551" name="AutoShape 15"/>
            <p:cNvSpPr>
              <a:spLocks noChangeArrowheads="1"/>
            </p:cNvSpPr>
            <p:nvPr/>
          </p:nvSpPr>
          <p:spPr bwMode="auto">
            <a:xfrm>
              <a:off x="1248" y="912"/>
              <a:ext cx="1872" cy="1056"/>
            </a:xfrm>
            <a:prstGeom prst="rightArrow">
              <a:avLst>
                <a:gd name="adj1" fmla="val 60231"/>
                <a:gd name="adj2" fmla="val 51417"/>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65557" name="Text Box 21"/>
            <p:cNvSpPr txBox="1">
              <a:spLocks noChangeArrowheads="1"/>
            </p:cNvSpPr>
            <p:nvPr/>
          </p:nvSpPr>
          <p:spPr bwMode="auto">
            <a:xfrm>
              <a:off x="1633" y="1311"/>
              <a:ext cx="644"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pl-PL" dirty="0"/>
                <a:t>Create</a:t>
              </a:r>
            </a:p>
          </p:txBody>
        </p:sp>
      </p:grpSp>
    </p:spTree>
    <p:extLst>
      <p:ext uri="{BB962C8B-B14F-4D97-AF65-F5344CB8AC3E}">
        <p14:creationId xmlns:p14="http://schemas.microsoft.com/office/powerpoint/2010/main" val="3782652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5569"/>
                                        </p:tgtEl>
                                        <p:attrNameLst>
                                          <p:attrName>style.visibility</p:attrName>
                                        </p:attrNameLst>
                                      </p:cBhvr>
                                      <p:to>
                                        <p:strVal val="visible"/>
                                      </p:to>
                                    </p:set>
                                    <p:animEffect transition="in" filter="wipe(left)">
                                      <p:cBhvr>
                                        <p:cTn id="7" dur="500"/>
                                        <p:tgtEl>
                                          <p:spTgt spid="655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5564"/>
                                        </p:tgtEl>
                                        <p:attrNameLst>
                                          <p:attrName>style.visibility</p:attrName>
                                        </p:attrNameLst>
                                      </p:cBhvr>
                                      <p:to>
                                        <p:strVal val="visible"/>
                                      </p:to>
                                    </p:set>
                                    <p:animEffect transition="in" filter="wipe(left)">
                                      <p:cBhvr>
                                        <p:cTn id="12" dur="500"/>
                                        <p:tgtEl>
                                          <p:spTgt spid="655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65565"/>
                                        </p:tgtEl>
                                        <p:attrNameLst>
                                          <p:attrName>style.visibility</p:attrName>
                                        </p:attrNameLst>
                                      </p:cBhvr>
                                      <p:to>
                                        <p:strVal val="visible"/>
                                      </p:to>
                                    </p:set>
                                    <p:animEffect transition="in" filter="wipe(up)">
                                      <p:cBhvr>
                                        <p:cTn id="17" dur="500"/>
                                        <p:tgtEl>
                                          <p:spTgt spid="655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65566"/>
                                        </p:tgtEl>
                                        <p:attrNameLst>
                                          <p:attrName>style.visibility</p:attrName>
                                        </p:attrNameLst>
                                      </p:cBhvr>
                                      <p:to>
                                        <p:strVal val="visible"/>
                                      </p:to>
                                    </p:set>
                                    <p:animEffect transition="in" filter="wipe(right)">
                                      <p:cBhvr>
                                        <p:cTn id="22" dur="500"/>
                                        <p:tgtEl>
                                          <p:spTgt spid="655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65567"/>
                                        </p:tgtEl>
                                        <p:attrNameLst>
                                          <p:attrName>style.visibility</p:attrName>
                                        </p:attrNameLst>
                                      </p:cBhvr>
                                      <p:to>
                                        <p:strVal val="visible"/>
                                      </p:to>
                                    </p:set>
                                    <p:animEffect transition="in" filter="wipe(right)">
                                      <p:cBhvr>
                                        <p:cTn id="27" dur="500"/>
                                        <p:tgtEl>
                                          <p:spTgt spid="655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65571"/>
                                        </p:tgtEl>
                                        <p:attrNameLst>
                                          <p:attrName>style.visibility</p:attrName>
                                        </p:attrNameLst>
                                      </p:cBhvr>
                                      <p:to>
                                        <p:strVal val="visible"/>
                                      </p:to>
                                    </p:set>
                                    <p:animEffect transition="in" filter="wipe(down)">
                                      <p:cBhvr>
                                        <p:cTn id="32" dur="500"/>
                                        <p:tgtEl>
                                          <p:spTgt spid="65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pl-PL" dirty="0"/>
              <a:t>Fulfilling Ancient Dreams</a:t>
            </a:r>
          </a:p>
        </p:txBody>
      </p:sp>
      <p:sp>
        <p:nvSpPr>
          <p:cNvPr id="4099" name="Rectangle 3"/>
          <p:cNvSpPr>
            <a:spLocks noGrp="1" noChangeArrowheads="1"/>
          </p:cNvSpPr>
          <p:nvPr>
            <p:ph idx="1"/>
          </p:nvPr>
        </p:nvSpPr>
        <p:spPr>
          <a:xfrm>
            <a:off x="467544" y="1628775"/>
            <a:ext cx="8676455" cy="4497388"/>
          </a:xfrm>
          <a:ln/>
          <a:extLst>
            <a:ext uri="{91240B29-F687-4F45-9708-019B960494DF}">
              <a14:hiddenLine xmlns:a14="http://schemas.microsoft.com/office/drawing/2010/main" w="9525">
                <a:solidFill>
                  <a:schemeClr val="hlink"/>
                </a:solidFill>
                <a:miter lim="800000"/>
                <a:headEnd/>
                <a:tailEnd/>
              </a14:hiddenLine>
            </a:ext>
          </a:extLst>
        </p:spPr>
        <p:txBody>
          <a:bodyPr/>
          <a:lstStyle/>
          <a:p>
            <a:pPr>
              <a:lnSpc>
                <a:spcPct val="90000"/>
              </a:lnSpc>
              <a:spcBef>
                <a:spcPts val="0"/>
              </a:spcBef>
              <a:spcAft>
                <a:spcPts val="600"/>
              </a:spcAft>
            </a:pPr>
            <a:r>
              <a:rPr lang="en-US" altLang="pl-PL" dirty="0">
                <a:solidFill>
                  <a:schemeClr val="tx2"/>
                </a:solidFill>
              </a:rPr>
              <a:t>We want to be somewhere we are not</a:t>
            </a:r>
          </a:p>
          <a:p>
            <a:pPr>
              <a:lnSpc>
                <a:spcPct val="90000"/>
              </a:lnSpc>
              <a:spcBef>
                <a:spcPts val="0"/>
              </a:spcBef>
              <a:spcAft>
                <a:spcPts val="600"/>
              </a:spcAft>
              <a:buFont typeface="Wingdings" panose="05000000000000000000" pitchFamily="2" charset="2"/>
              <a:buNone/>
            </a:pPr>
            <a:r>
              <a:rPr lang="en-US" altLang="pl-PL" dirty="0"/>
              <a:t>	</a:t>
            </a:r>
            <a:r>
              <a:rPr lang="en-US" altLang="pl-PL" i="1" dirty="0" err="1"/>
              <a:t>Videotelephony</a:t>
            </a:r>
            <a:r>
              <a:rPr lang="en-US" altLang="pl-PL" i="1" dirty="0"/>
              <a:t>, virtual reality, telepresence</a:t>
            </a:r>
          </a:p>
          <a:p>
            <a:pPr>
              <a:lnSpc>
                <a:spcPct val="90000"/>
              </a:lnSpc>
              <a:spcBef>
                <a:spcPts val="0"/>
              </a:spcBef>
              <a:spcAft>
                <a:spcPts val="600"/>
              </a:spcAft>
            </a:pPr>
            <a:r>
              <a:rPr lang="en-US" altLang="pl-PL" dirty="0">
                <a:solidFill>
                  <a:schemeClr val="tx2"/>
                </a:solidFill>
              </a:rPr>
              <a:t>We want to be in some time we are not</a:t>
            </a:r>
          </a:p>
          <a:p>
            <a:pPr>
              <a:lnSpc>
                <a:spcPct val="90000"/>
              </a:lnSpc>
              <a:spcBef>
                <a:spcPts val="0"/>
              </a:spcBef>
              <a:spcAft>
                <a:spcPts val="600"/>
              </a:spcAft>
              <a:buFont typeface="Wingdings" panose="05000000000000000000" pitchFamily="2" charset="2"/>
              <a:buNone/>
            </a:pPr>
            <a:r>
              <a:rPr lang="en-US" altLang="pl-PL" dirty="0"/>
              <a:t>	</a:t>
            </a:r>
            <a:r>
              <a:rPr lang="en-US" altLang="pl-PL" i="1" dirty="0"/>
              <a:t>Asynchronous communications (The telephone was originally designed to be synchronous</a:t>
            </a:r>
            <a:r>
              <a:rPr lang="pl-PL" altLang="pl-PL" i="1" dirty="0"/>
              <a:t> </a:t>
            </a:r>
            <a:r>
              <a:rPr lang="en-US" altLang="pl-PL" i="1" dirty="0"/>
              <a:t>—</a:t>
            </a:r>
            <a:r>
              <a:rPr lang="pl-PL" altLang="pl-PL" i="1" dirty="0"/>
              <a:t> </a:t>
            </a:r>
            <a:r>
              <a:rPr lang="en-US" altLang="pl-PL" i="1" dirty="0"/>
              <a:t>I call you, you answer, we talk. That does not work anymore; no one is at home when you call: voice mail, e-mail)</a:t>
            </a:r>
          </a:p>
          <a:p>
            <a:pPr>
              <a:lnSpc>
                <a:spcPct val="90000"/>
              </a:lnSpc>
              <a:spcBef>
                <a:spcPts val="0"/>
              </a:spcBef>
              <a:spcAft>
                <a:spcPts val="600"/>
              </a:spcAft>
            </a:pPr>
            <a:r>
              <a:rPr lang="en-US" altLang="pl-PL" dirty="0">
                <a:solidFill>
                  <a:schemeClr val="tx2"/>
                </a:solidFill>
              </a:rPr>
              <a:t>We want to be someone we are not</a:t>
            </a:r>
          </a:p>
          <a:p>
            <a:pPr>
              <a:lnSpc>
                <a:spcPct val="90000"/>
              </a:lnSpc>
              <a:spcBef>
                <a:spcPts val="0"/>
              </a:spcBef>
              <a:spcAft>
                <a:spcPts val="600"/>
              </a:spcAft>
              <a:buFont typeface="Wingdings" panose="05000000000000000000" pitchFamily="2" charset="2"/>
              <a:buNone/>
            </a:pPr>
            <a:r>
              <a:rPr lang="en-US" altLang="pl-PL" dirty="0"/>
              <a:t>	</a:t>
            </a:r>
            <a:r>
              <a:rPr lang="en-US" altLang="pl-PL" i="1" dirty="0"/>
              <a:t>Television, </a:t>
            </a:r>
            <a:r>
              <a:rPr lang="en-US" altLang="pl-PL" i="1" dirty="0" smtClean="0"/>
              <a:t>interactive </a:t>
            </a:r>
            <a:r>
              <a:rPr lang="en-US" altLang="pl-PL" i="1" dirty="0"/>
              <a:t>television</a:t>
            </a:r>
          </a:p>
          <a:p>
            <a:pPr>
              <a:lnSpc>
                <a:spcPct val="90000"/>
              </a:lnSpc>
              <a:spcBef>
                <a:spcPts val="0"/>
              </a:spcBef>
              <a:spcAft>
                <a:spcPts val="600"/>
              </a:spcAft>
            </a:pPr>
            <a:r>
              <a:rPr lang="en-US" altLang="pl-PL" dirty="0">
                <a:solidFill>
                  <a:schemeClr val="tx2"/>
                </a:solidFill>
              </a:rPr>
              <a:t>We want to be something we are not</a:t>
            </a:r>
          </a:p>
          <a:p>
            <a:pPr>
              <a:lnSpc>
                <a:spcPct val="90000"/>
              </a:lnSpc>
              <a:spcBef>
                <a:spcPts val="0"/>
              </a:spcBef>
              <a:spcAft>
                <a:spcPts val="600"/>
              </a:spcAft>
              <a:buFont typeface="Wingdings" panose="05000000000000000000" pitchFamily="2" charset="2"/>
              <a:buNone/>
            </a:pPr>
            <a:r>
              <a:rPr lang="en-US" altLang="pl-PL" dirty="0"/>
              <a:t>	</a:t>
            </a:r>
            <a:r>
              <a:rPr lang="en-US" altLang="pl-PL" i="1" dirty="0"/>
              <a:t>Internet communities (discussion lists)</a:t>
            </a:r>
          </a:p>
          <a:p>
            <a:pPr>
              <a:lnSpc>
                <a:spcPct val="90000"/>
              </a:lnSpc>
              <a:spcAft>
                <a:spcPct val="10000"/>
              </a:spcAft>
            </a:pPr>
            <a:r>
              <a:rPr lang="en-US" altLang="pl-PL" dirty="0">
                <a:solidFill>
                  <a:schemeClr val="tx2"/>
                </a:solidFill>
              </a:rPr>
              <a:t>We want to be secure</a:t>
            </a:r>
          </a:p>
        </p:txBody>
      </p:sp>
    </p:spTree>
    <p:extLst>
      <p:ext uri="{BB962C8B-B14F-4D97-AF65-F5344CB8AC3E}">
        <p14:creationId xmlns:p14="http://schemas.microsoft.com/office/powerpoint/2010/main" val="3862786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ipe(left)">
                                      <p:cBhvr>
                                        <p:cTn id="7" dur="500"/>
                                        <p:tgtEl>
                                          <p:spTgt spid="40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wipe(left)">
                                      <p:cBhvr>
                                        <p:cTn id="12" dur="500"/>
                                        <p:tgtEl>
                                          <p:spTgt spid="40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wipe(left)">
                                      <p:cBhvr>
                                        <p:cTn id="17" dur="500"/>
                                        <p:tgtEl>
                                          <p:spTgt spid="40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wipe(left)">
                                      <p:cBhvr>
                                        <p:cTn id="22" dur="500"/>
                                        <p:tgtEl>
                                          <p:spTgt spid="40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wipe(left)">
                                      <p:cBhvr>
                                        <p:cTn id="27" dur="500"/>
                                        <p:tgtEl>
                                          <p:spTgt spid="40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wipe(left)">
                                      <p:cBhvr>
                                        <p:cTn id="32" dur="500"/>
                                        <p:tgtEl>
                                          <p:spTgt spid="40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wipe(left)">
                                      <p:cBhvr>
                                        <p:cTn id="37" dur="500"/>
                                        <p:tgtEl>
                                          <p:spTgt spid="409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wipe(left)">
                                      <p:cBhvr>
                                        <p:cTn id="42" dur="500"/>
                                        <p:tgtEl>
                                          <p:spTgt spid="4099">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wipe(left)">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bldLvl="2"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59" name="Group 39"/>
          <p:cNvGrpSpPr>
            <a:grpSpLocks/>
          </p:cNvGrpSpPr>
          <p:nvPr/>
        </p:nvGrpSpPr>
        <p:grpSpPr bwMode="auto">
          <a:xfrm>
            <a:off x="1123950" y="3545482"/>
            <a:ext cx="7037388" cy="2763838"/>
            <a:chOff x="708" y="2120"/>
            <a:chExt cx="4433" cy="1741"/>
          </a:xfrm>
        </p:grpSpPr>
        <p:grpSp>
          <p:nvGrpSpPr>
            <p:cNvPr id="5158" name="Group 38"/>
            <p:cNvGrpSpPr>
              <a:grpSpLocks/>
            </p:cNvGrpSpPr>
            <p:nvPr/>
          </p:nvGrpSpPr>
          <p:grpSpPr bwMode="auto">
            <a:xfrm>
              <a:off x="1157" y="2120"/>
              <a:ext cx="3219" cy="752"/>
              <a:chOff x="1157" y="2120"/>
              <a:chExt cx="3219" cy="752"/>
            </a:xfrm>
          </p:grpSpPr>
          <p:sp>
            <p:nvSpPr>
              <p:cNvPr id="5122" name="Oval 2"/>
              <p:cNvSpPr>
                <a:spLocks noChangeArrowheads="1"/>
              </p:cNvSpPr>
              <p:nvPr/>
            </p:nvSpPr>
            <p:spPr bwMode="auto">
              <a:xfrm>
                <a:off x="2045" y="2120"/>
                <a:ext cx="1448" cy="752"/>
              </a:xfrm>
              <a:prstGeom prst="ellipse">
                <a:avLst/>
              </a:prstGeom>
              <a:solidFill>
                <a:srgbClr val="FFFFCC"/>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25" name="Rectangle 5"/>
              <p:cNvSpPr>
                <a:spLocks noChangeArrowheads="1"/>
              </p:cNvSpPr>
              <p:nvPr/>
            </p:nvSpPr>
            <p:spPr bwMode="auto">
              <a:xfrm>
                <a:off x="2297" y="2243"/>
                <a:ext cx="905" cy="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2400" dirty="0">
                    <a:latin typeface="+mn-lt"/>
                  </a:rPr>
                  <a:t>ISDN</a:t>
                </a:r>
                <a:endParaRPr lang="en-US" altLang="pl-PL" sz="2400" dirty="0">
                  <a:latin typeface="+mn-lt"/>
                </a:endParaRPr>
              </a:p>
              <a:p>
                <a:pPr algn="ctr" eaLnBrk="0" hangingPunct="0"/>
                <a:r>
                  <a:rPr lang="en-US" altLang="pl-PL" sz="2400" dirty="0">
                    <a:latin typeface="+mn-lt"/>
                  </a:rPr>
                  <a:t>network</a:t>
                </a:r>
                <a:endParaRPr lang="pl-PL" altLang="pl-PL" sz="2400" dirty="0">
                  <a:latin typeface="+mn-lt"/>
                </a:endParaRPr>
              </a:p>
            </p:txBody>
          </p:sp>
          <p:sp>
            <p:nvSpPr>
              <p:cNvPr id="5126" name="Rectangle 6"/>
              <p:cNvSpPr>
                <a:spLocks noChangeArrowheads="1"/>
              </p:cNvSpPr>
              <p:nvPr/>
            </p:nvSpPr>
            <p:spPr bwMode="auto">
              <a:xfrm>
                <a:off x="1157" y="2327"/>
                <a:ext cx="295" cy="320"/>
              </a:xfrm>
              <a:prstGeom prst="rect">
                <a:avLst/>
              </a:prstGeom>
              <a:solidFill>
                <a:srgbClr val="FF7C8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27" name="Rectangle 7"/>
              <p:cNvSpPr>
                <a:spLocks noChangeArrowheads="1"/>
              </p:cNvSpPr>
              <p:nvPr/>
            </p:nvSpPr>
            <p:spPr bwMode="auto">
              <a:xfrm>
                <a:off x="1180" y="2325"/>
                <a:ext cx="254"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2800">
                    <a:latin typeface="+mn-lt"/>
                  </a:rPr>
                  <a:t>T</a:t>
                </a:r>
              </a:p>
            </p:txBody>
          </p:sp>
          <p:sp>
            <p:nvSpPr>
              <p:cNvPr id="5128" name="Line 8"/>
              <p:cNvSpPr>
                <a:spLocks noChangeShapeType="1"/>
              </p:cNvSpPr>
              <p:nvPr/>
            </p:nvSpPr>
            <p:spPr bwMode="auto">
              <a:xfrm>
                <a:off x="1469" y="2496"/>
                <a:ext cx="56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29" name="Rectangle 9"/>
              <p:cNvSpPr>
                <a:spLocks noChangeArrowheads="1"/>
              </p:cNvSpPr>
              <p:nvPr/>
            </p:nvSpPr>
            <p:spPr bwMode="auto">
              <a:xfrm>
                <a:off x="4081" y="2327"/>
                <a:ext cx="295" cy="320"/>
              </a:xfrm>
              <a:prstGeom prst="rect">
                <a:avLst/>
              </a:prstGeom>
              <a:solidFill>
                <a:srgbClr val="FF7C8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0" name="Rectangle 10"/>
              <p:cNvSpPr>
                <a:spLocks noChangeArrowheads="1"/>
              </p:cNvSpPr>
              <p:nvPr/>
            </p:nvSpPr>
            <p:spPr bwMode="auto">
              <a:xfrm>
                <a:off x="4104" y="2325"/>
                <a:ext cx="254"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2800">
                    <a:latin typeface="+mn-lt"/>
                  </a:rPr>
                  <a:t>T</a:t>
                </a:r>
              </a:p>
            </p:txBody>
          </p:sp>
          <p:sp>
            <p:nvSpPr>
              <p:cNvPr id="5131" name="Line 11"/>
              <p:cNvSpPr>
                <a:spLocks noChangeShapeType="1"/>
              </p:cNvSpPr>
              <p:nvPr/>
            </p:nvSpPr>
            <p:spPr bwMode="auto">
              <a:xfrm>
                <a:off x="3508" y="2496"/>
                <a:ext cx="56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grpSp>
        <p:sp>
          <p:nvSpPr>
            <p:cNvPr id="5140" name="Rectangle 20"/>
            <p:cNvSpPr>
              <a:spLocks noChangeArrowheads="1"/>
            </p:cNvSpPr>
            <p:nvPr/>
          </p:nvSpPr>
          <p:spPr bwMode="auto">
            <a:xfrm>
              <a:off x="708" y="3630"/>
              <a:ext cx="443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1800">
                  <a:latin typeface="+mn-lt"/>
                </a:rPr>
                <a:t>T</a:t>
              </a:r>
              <a:r>
                <a:rPr lang="en-US" altLang="pl-PL" sz="1800">
                  <a:latin typeface="+mn-lt"/>
                </a:rPr>
                <a:t>:</a:t>
              </a:r>
              <a:r>
                <a:rPr lang="pl-PL" altLang="pl-PL" sz="1800">
                  <a:latin typeface="+mn-lt"/>
                </a:rPr>
                <a:t> Terminal</a:t>
              </a:r>
              <a:r>
                <a:rPr lang="en-US" altLang="pl-PL" sz="1800">
                  <a:latin typeface="+mn-lt"/>
                </a:rPr>
                <a:t>                                                                    </a:t>
              </a:r>
              <a:endParaRPr lang="pl-PL" altLang="pl-PL" sz="1800">
                <a:latin typeface="+mn-lt"/>
              </a:endParaRPr>
            </a:p>
          </p:txBody>
        </p:sp>
      </p:grpSp>
      <p:sp>
        <p:nvSpPr>
          <p:cNvPr id="5141" name="Rectangle 21"/>
          <p:cNvSpPr>
            <a:spLocks noGrp="1" noChangeArrowheads="1"/>
          </p:cNvSpPr>
          <p:nvPr>
            <p:ph type="title"/>
          </p:nvPr>
        </p:nvSpPr>
        <p:spPr/>
        <p:txBody>
          <a:bodyPr/>
          <a:lstStyle/>
          <a:p>
            <a:r>
              <a:rPr lang="en-US" altLang="pl-PL" sz="2400" dirty="0"/>
              <a:t>Service Types</a:t>
            </a:r>
            <a:r>
              <a:rPr lang="pl-PL" altLang="pl-PL" sz="2400" dirty="0"/>
              <a:t> </a:t>
            </a:r>
            <a:br>
              <a:rPr lang="pl-PL" altLang="pl-PL" sz="2400" dirty="0"/>
            </a:br>
            <a:r>
              <a:rPr lang="pl-PL" altLang="pl-PL" sz="2400" dirty="0"/>
              <a:t>(ISDN</a:t>
            </a:r>
            <a:r>
              <a:rPr lang="en-US" altLang="pl-PL" sz="2400" dirty="0"/>
              <a:t> Classification</a:t>
            </a:r>
            <a:r>
              <a:rPr lang="pl-PL" altLang="pl-PL" sz="2400" dirty="0"/>
              <a:t>)</a:t>
            </a:r>
            <a:endParaRPr lang="en-US" altLang="pl-PL" sz="2400" dirty="0"/>
          </a:p>
        </p:txBody>
      </p:sp>
      <p:grpSp>
        <p:nvGrpSpPr>
          <p:cNvPr id="5156" name="Group 36"/>
          <p:cNvGrpSpPr>
            <a:grpSpLocks/>
          </p:cNvGrpSpPr>
          <p:nvPr/>
        </p:nvGrpSpPr>
        <p:grpSpPr bwMode="auto">
          <a:xfrm>
            <a:off x="1477965" y="1597620"/>
            <a:ext cx="4079879" cy="3605212"/>
            <a:chOff x="931" y="912"/>
            <a:chExt cx="2570" cy="2252"/>
          </a:xfrm>
        </p:grpSpPr>
        <p:grpSp>
          <p:nvGrpSpPr>
            <p:cNvPr id="5144" name="Group 24"/>
            <p:cNvGrpSpPr>
              <a:grpSpLocks/>
            </p:cNvGrpSpPr>
            <p:nvPr/>
          </p:nvGrpSpPr>
          <p:grpSpPr bwMode="auto">
            <a:xfrm>
              <a:off x="2038" y="2500"/>
              <a:ext cx="1463" cy="664"/>
              <a:chOff x="2038" y="2500"/>
              <a:chExt cx="1463" cy="664"/>
            </a:xfrm>
          </p:grpSpPr>
          <p:sp>
            <p:nvSpPr>
              <p:cNvPr id="5132" name="Line 12"/>
              <p:cNvSpPr>
                <a:spLocks noChangeShapeType="1"/>
              </p:cNvSpPr>
              <p:nvPr/>
            </p:nvSpPr>
            <p:spPr bwMode="auto">
              <a:xfrm>
                <a:off x="2038" y="2500"/>
                <a:ext cx="0" cy="6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3" name="Line 13"/>
              <p:cNvSpPr>
                <a:spLocks noChangeShapeType="1"/>
              </p:cNvSpPr>
              <p:nvPr/>
            </p:nvSpPr>
            <p:spPr bwMode="auto">
              <a:xfrm>
                <a:off x="3501" y="2500"/>
                <a:ext cx="0" cy="6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6" name="Line 16"/>
              <p:cNvSpPr>
                <a:spLocks noChangeShapeType="1"/>
              </p:cNvSpPr>
              <p:nvPr/>
            </p:nvSpPr>
            <p:spPr bwMode="auto">
              <a:xfrm>
                <a:off x="2042" y="3120"/>
                <a:ext cx="1455"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8" name="Rectangle 18"/>
              <p:cNvSpPr>
                <a:spLocks noChangeArrowheads="1"/>
              </p:cNvSpPr>
              <p:nvPr/>
            </p:nvSpPr>
            <p:spPr bwMode="auto">
              <a:xfrm>
                <a:off x="2171" y="2910"/>
                <a:ext cx="12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pl-PL" sz="1800">
                    <a:latin typeface="+mn-lt"/>
                  </a:rPr>
                  <a:t>Bearer services</a:t>
                </a:r>
                <a:endParaRPr lang="pl-PL" altLang="pl-PL" sz="1800">
                  <a:latin typeface="+mn-lt"/>
                </a:endParaRPr>
              </a:p>
            </p:txBody>
          </p:sp>
        </p:grpSp>
        <p:sp>
          <p:nvSpPr>
            <p:cNvPr id="5146" name="Text Box 26"/>
            <p:cNvSpPr txBox="1">
              <a:spLocks noChangeArrowheads="1"/>
            </p:cNvSpPr>
            <p:nvPr/>
          </p:nvSpPr>
          <p:spPr bwMode="auto">
            <a:xfrm>
              <a:off x="931" y="912"/>
              <a:ext cx="215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indent="-457200">
                <a:buSzPct val="100000"/>
                <a:buFont typeface="Arial" panose="020B0604020202020204" pitchFamily="34" charset="0"/>
                <a:buChar char="•"/>
              </a:pPr>
              <a:r>
                <a:rPr lang="en-US" altLang="pl-PL" sz="2800" dirty="0" smtClean="0">
                  <a:latin typeface="+mn-lt"/>
                </a:rPr>
                <a:t>Bearer </a:t>
              </a:r>
              <a:r>
                <a:rPr lang="en-US" altLang="pl-PL" sz="2800" dirty="0">
                  <a:latin typeface="+mn-lt"/>
                </a:rPr>
                <a:t>services</a:t>
              </a:r>
            </a:p>
          </p:txBody>
        </p:sp>
      </p:grpSp>
      <p:grpSp>
        <p:nvGrpSpPr>
          <p:cNvPr id="5157" name="Group 37"/>
          <p:cNvGrpSpPr>
            <a:grpSpLocks/>
          </p:cNvGrpSpPr>
          <p:nvPr/>
        </p:nvGrpSpPr>
        <p:grpSpPr bwMode="auto">
          <a:xfrm>
            <a:off x="1477963" y="2084982"/>
            <a:ext cx="5484812" cy="3651250"/>
            <a:chOff x="931" y="1200"/>
            <a:chExt cx="3455" cy="2300"/>
          </a:xfrm>
        </p:grpSpPr>
        <p:sp>
          <p:nvSpPr>
            <p:cNvPr id="5134" name="Line 14"/>
            <p:cNvSpPr>
              <a:spLocks noChangeShapeType="1"/>
            </p:cNvSpPr>
            <p:nvPr/>
          </p:nvSpPr>
          <p:spPr bwMode="auto">
            <a:xfrm>
              <a:off x="1152" y="2692"/>
              <a:ext cx="0"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5" name="Line 15"/>
            <p:cNvSpPr>
              <a:spLocks noChangeShapeType="1"/>
            </p:cNvSpPr>
            <p:nvPr/>
          </p:nvSpPr>
          <p:spPr bwMode="auto">
            <a:xfrm>
              <a:off x="4386" y="2692"/>
              <a:ext cx="0"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7" name="Line 17"/>
            <p:cNvSpPr>
              <a:spLocks noChangeShapeType="1"/>
            </p:cNvSpPr>
            <p:nvPr/>
          </p:nvSpPr>
          <p:spPr bwMode="auto">
            <a:xfrm>
              <a:off x="1156" y="3456"/>
              <a:ext cx="3226"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latin typeface="+mn-lt"/>
              </a:endParaRPr>
            </a:p>
          </p:txBody>
        </p:sp>
        <p:sp>
          <p:nvSpPr>
            <p:cNvPr id="5139" name="Rectangle 19"/>
            <p:cNvSpPr>
              <a:spLocks noChangeArrowheads="1"/>
            </p:cNvSpPr>
            <p:nvPr/>
          </p:nvSpPr>
          <p:spPr bwMode="auto">
            <a:xfrm>
              <a:off x="2294" y="3246"/>
              <a:ext cx="9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pl-PL" sz="1800">
                  <a:latin typeface="+mn-lt"/>
                </a:rPr>
                <a:t>Teleservices</a:t>
              </a:r>
              <a:endParaRPr lang="pl-PL" altLang="pl-PL" sz="1800">
                <a:latin typeface="+mn-lt"/>
              </a:endParaRPr>
            </a:p>
          </p:txBody>
        </p:sp>
        <p:sp>
          <p:nvSpPr>
            <p:cNvPr id="5154" name="Text Box 34"/>
            <p:cNvSpPr txBox="1">
              <a:spLocks noChangeArrowheads="1"/>
            </p:cNvSpPr>
            <p:nvPr/>
          </p:nvSpPr>
          <p:spPr bwMode="auto">
            <a:xfrm>
              <a:off x="931" y="1200"/>
              <a:ext cx="176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indent="-457200">
                <a:buSzPct val="100000"/>
                <a:buFont typeface="Arial" panose="020B0604020202020204" pitchFamily="34" charset="0"/>
                <a:buChar char="•"/>
              </a:pPr>
              <a:r>
                <a:rPr lang="en-US" altLang="pl-PL" sz="2800" dirty="0" smtClean="0">
                  <a:latin typeface="+mn-lt"/>
                </a:rPr>
                <a:t>Teleservices</a:t>
              </a:r>
              <a:endParaRPr lang="en-US" altLang="pl-PL" sz="2800" dirty="0"/>
            </a:p>
          </p:txBody>
        </p:sp>
      </p:grpSp>
      <p:sp>
        <p:nvSpPr>
          <p:cNvPr id="5155" name="Text Box 35"/>
          <p:cNvSpPr txBox="1">
            <a:spLocks noChangeArrowheads="1"/>
          </p:cNvSpPr>
          <p:nvPr/>
        </p:nvSpPr>
        <p:spPr bwMode="auto">
          <a:xfrm>
            <a:off x="1475656" y="2542182"/>
            <a:ext cx="6781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buSzPct val="100000"/>
              <a:buFont typeface="Arial" panose="020B0604020202020204" pitchFamily="34" charset="0"/>
              <a:buChar char="•"/>
            </a:pPr>
            <a:r>
              <a:rPr lang="en-US" altLang="pl-PL" sz="2800" dirty="0">
                <a:latin typeface="+mn-lt"/>
              </a:rPr>
              <a:t>Supplementary </a:t>
            </a:r>
            <a:r>
              <a:rPr lang="en-US" altLang="pl-PL" sz="2800" dirty="0" smtClean="0">
                <a:latin typeface="+mn-lt"/>
              </a:rPr>
              <a:t>services</a:t>
            </a:r>
            <a:endParaRPr lang="en-US" altLang="pl-PL" sz="2800" dirty="0"/>
          </a:p>
        </p:txBody>
      </p:sp>
    </p:spTree>
    <p:extLst>
      <p:ext uri="{BB962C8B-B14F-4D97-AF65-F5344CB8AC3E}">
        <p14:creationId xmlns:p14="http://schemas.microsoft.com/office/powerpoint/2010/main" val="27256227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5159"/>
                                        </p:tgtEl>
                                        <p:attrNameLst>
                                          <p:attrName>style.visibility</p:attrName>
                                        </p:attrNameLst>
                                      </p:cBhvr>
                                      <p:to>
                                        <p:strVal val="visible"/>
                                      </p:to>
                                    </p:set>
                                    <p:anim calcmode="lin" valueType="num">
                                      <p:cBhvr>
                                        <p:cTn id="7" dur="500" fill="hold"/>
                                        <p:tgtEl>
                                          <p:spTgt spid="5159"/>
                                        </p:tgtEl>
                                        <p:attrNameLst>
                                          <p:attrName>ppt_w</p:attrName>
                                        </p:attrNameLst>
                                      </p:cBhvr>
                                      <p:tavLst>
                                        <p:tav tm="0">
                                          <p:val>
                                            <p:fltVal val="0"/>
                                          </p:val>
                                        </p:tav>
                                        <p:tav tm="100000">
                                          <p:val>
                                            <p:strVal val="#ppt_w"/>
                                          </p:val>
                                        </p:tav>
                                      </p:tavLst>
                                    </p:anim>
                                    <p:anim calcmode="lin" valueType="num">
                                      <p:cBhvr>
                                        <p:cTn id="8" dur="500" fill="hold"/>
                                        <p:tgtEl>
                                          <p:spTgt spid="5159"/>
                                        </p:tgtEl>
                                        <p:attrNameLst>
                                          <p:attrName>ppt_h</p:attrName>
                                        </p:attrNameLst>
                                      </p:cBhvr>
                                      <p:tavLst>
                                        <p:tav tm="0">
                                          <p:val>
                                            <p:fltVal val="0"/>
                                          </p:val>
                                        </p:tav>
                                        <p:tav tm="100000">
                                          <p:val>
                                            <p:strVal val="#ppt_h"/>
                                          </p:val>
                                        </p:tav>
                                      </p:tavLst>
                                    </p:anim>
                                    <p:anim calcmode="lin" valueType="num">
                                      <p:cBhvr>
                                        <p:cTn id="9" dur="500" fill="hold"/>
                                        <p:tgtEl>
                                          <p:spTgt spid="5159"/>
                                        </p:tgtEl>
                                        <p:attrNameLst>
                                          <p:attrName>ppt_x</p:attrName>
                                        </p:attrNameLst>
                                      </p:cBhvr>
                                      <p:tavLst>
                                        <p:tav tm="0">
                                          <p:val>
                                            <p:fltVal val="0.5"/>
                                          </p:val>
                                        </p:tav>
                                        <p:tav tm="100000">
                                          <p:val>
                                            <p:strVal val="#ppt_x"/>
                                          </p:val>
                                        </p:tav>
                                      </p:tavLst>
                                    </p:anim>
                                    <p:anim calcmode="lin" valueType="num">
                                      <p:cBhvr>
                                        <p:cTn id="10" dur="500" fill="hold"/>
                                        <p:tgtEl>
                                          <p:spTgt spid="5159"/>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5156"/>
                                        </p:tgtEl>
                                        <p:attrNameLst>
                                          <p:attrName>style.visibility</p:attrName>
                                        </p:attrNameLst>
                                      </p:cBhvr>
                                      <p:to>
                                        <p:strVal val="visible"/>
                                      </p:to>
                                    </p:set>
                                    <p:animEffect transition="in" filter="wipe(up)">
                                      <p:cBhvr>
                                        <p:cTn id="15" dur="500"/>
                                        <p:tgtEl>
                                          <p:spTgt spid="51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5157"/>
                                        </p:tgtEl>
                                        <p:attrNameLst>
                                          <p:attrName>style.visibility</p:attrName>
                                        </p:attrNameLst>
                                      </p:cBhvr>
                                      <p:to>
                                        <p:strVal val="visible"/>
                                      </p:to>
                                    </p:set>
                                    <p:animEffect transition="in" filter="wipe(up)">
                                      <p:cBhvr>
                                        <p:cTn id="20" dur="500"/>
                                        <p:tgtEl>
                                          <p:spTgt spid="515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155"/>
                                        </p:tgtEl>
                                        <p:attrNameLst>
                                          <p:attrName>style.visibility</p:attrName>
                                        </p:attrNameLst>
                                      </p:cBhvr>
                                      <p:to>
                                        <p:strVal val="visible"/>
                                      </p:to>
                                    </p:set>
                                    <p:animEffect transition="in" filter="wipe(up)">
                                      <p:cBhvr>
                                        <p:cTn id="25" dur="500"/>
                                        <p:tgtEl>
                                          <p:spTgt spid="5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50" name="Rectangle 126"/>
          <p:cNvSpPr>
            <a:spLocks noGrp="1" noChangeArrowheads="1"/>
          </p:cNvSpPr>
          <p:nvPr>
            <p:ph type="title"/>
          </p:nvPr>
        </p:nvSpPr>
        <p:spPr/>
        <p:txBody>
          <a:bodyPr/>
          <a:lstStyle/>
          <a:p>
            <a:r>
              <a:rPr lang="en-US" altLang="pl-PL" sz="2400" dirty="0"/>
              <a:t>Telephone Set</a:t>
            </a:r>
          </a:p>
        </p:txBody>
      </p:sp>
      <p:grpSp>
        <p:nvGrpSpPr>
          <p:cNvPr id="26756" name="Group 132"/>
          <p:cNvGrpSpPr>
            <a:grpSpLocks/>
          </p:cNvGrpSpPr>
          <p:nvPr/>
        </p:nvGrpSpPr>
        <p:grpSpPr bwMode="auto">
          <a:xfrm>
            <a:off x="222250" y="1935163"/>
            <a:ext cx="8562975" cy="3779837"/>
            <a:chOff x="140" y="1219"/>
            <a:chExt cx="5394" cy="2381"/>
          </a:xfrm>
        </p:grpSpPr>
        <p:sp>
          <p:nvSpPr>
            <p:cNvPr id="26626" name="Line 2"/>
            <p:cNvSpPr>
              <a:spLocks noChangeShapeType="1"/>
            </p:cNvSpPr>
            <p:nvPr/>
          </p:nvSpPr>
          <p:spPr bwMode="auto">
            <a:xfrm>
              <a:off x="2151" y="1988"/>
              <a:ext cx="0" cy="3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27" name="Line 3"/>
            <p:cNvSpPr>
              <a:spLocks noChangeShapeType="1"/>
            </p:cNvSpPr>
            <p:nvPr/>
          </p:nvSpPr>
          <p:spPr bwMode="auto">
            <a:xfrm flipH="1">
              <a:off x="3608" y="2386"/>
              <a:ext cx="236" cy="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28" name="Line 4"/>
            <p:cNvSpPr>
              <a:spLocks noChangeShapeType="1"/>
            </p:cNvSpPr>
            <p:nvPr/>
          </p:nvSpPr>
          <p:spPr bwMode="auto">
            <a:xfrm>
              <a:off x="3840" y="2371"/>
              <a:ext cx="429"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29" name="Oval 5"/>
            <p:cNvSpPr>
              <a:spLocks noChangeArrowheads="1"/>
            </p:cNvSpPr>
            <p:nvPr/>
          </p:nvSpPr>
          <p:spPr bwMode="auto">
            <a:xfrm>
              <a:off x="3643" y="3464"/>
              <a:ext cx="20"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0" name="Oval 6"/>
            <p:cNvSpPr>
              <a:spLocks noChangeArrowheads="1"/>
            </p:cNvSpPr>
            <p:nvPr/>
          </p:nvSpPr>
          <p:spPr bwMode="auto">
            <a:xfrm>
              <a:off x="2978" y="3464"/>
              <a:ext cx="20"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1" name="Oval 7"/>
            <p:cNvSpPr>
              <a:spLocks noChangeArrowheads="1"/>
            </p:cNvSpPr>
            <p:nvPr/>
          </p:nvSpPr>
          <p:spPr bwMode="auto">
            <a:xfrm>
              <a:off x="2535" y="3464"/>
              <a:ext cx="20"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632" name="Group 8"/>
            <p:cNvGrpSpPr>
              <a:grpSpLocks/>
            </p:cNvGrpSpPr>
            <p:nvPr/>
          </p:nvGrpSpPr>
          <p:grpSpPr bwMode="auto">
            <a:xfrm>
              <a:off x="3619" y="2763"/>
              <a:ext cx="295" cy="320"/>
              <a:chOff x="3608" y="2600"/>
              <a:chExt cx="320" cy="320"/>
            </a:xfrm>
          </p:grpSpPr>
          <p:sp>
            <p:nvSpPr>
              <p:cNvPr id="26633" name="Oval 9"/>
              <p:cNvSpPr>
                <a:spLocks noChangeArrowheads="1"/>
              </p:cNvSpPr>
              <p:nvPr/>
            </p:nvSpPr>
            <p:spPr bwMode="auto">
              <a:xfrm>
                <a:off x="3656" y="2600"/>
                <a:ext cx="272" cy="27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4" name="Rectangle 10"/>
              <p:cNvSpPr>
                <a:spLocks noChangeArrowheads="1"/>
              </p:cNvSpPr>
              <p:nvPr/>
            </p:nvSpPr>
            <p:spPr bwMode="auto">
              <a:xfrm>
                <a:off x="3608" y="2600"/>
                <a:ext cx="176" cy="320"/>
              </a:xfrm>
              <a:prstGeom prst="rect">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635" name="Oval 11"/>
            <p:cNvSpPr>
              <a:spLocks noChangeArrowheads="1"/>
            </p:cNvSpPr>
            <p:nvPr/>
          </p:nvSpPr>
          <p:spPr bwMode="auto">
            <a:xfrm>
              <a:off x="2906" y="1415"/>
              <a:ext cx="436" cy="47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6" name="Line 12"/>
            <p:cNvSpPr>
              <a:spLocks noChangeShapeType="1"/>
            </p:cNvSpPr>
            <p:nvPr/>
          </p:nvSpPr>
          <p:spPr bwMode="auto">
            <a:xfrm>
              <a:off x="3083" y="1747"/>
              <a:ext cx="8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7" name="Line 13"/>
            <p:cNvSpPr>
              <a:spLocks noChangeShapeType="1"/>
            </p:cNvSpPr>
            <p:nvPr/>
          </p:nvSpPr>
          <p:spPr bwMode="auto">
            <a:xfrm flipV="1">
              <a:off x="3079" y="1503"/>
              <a:ext cx="0" cy="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8" name="Line 14"/>
            <p:cNvSpPr>
              <a:spLocks noChangeShapeType="1"/>
            </p:cNvSpPr>
            <p:nvPr/>
          </p:nvSpPr>
          <p:spPr bwMode="auto">
            <a:xfrm flipV="1">
              <a:off x="3168" y="1599"/>
              <a:ext cx="0" cy="1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39" name="Line 15"/>
            <p:cNvSpPr>
              <a:spLocks noChangeShapeType="1"/>
            </p:cNvSpPr>
            <p:nvPr/>
          </p:nvSpPr>
          <p:spPr bwMode="auto">
            <a:xfrm flipV="1">
              <a:off x="3257" y="1599"/>
              <a:ext cx="0" cy="1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0" name="Line 16"/>
            <p:cNvSpPr>
              <a:spLocks noChangeShapeType="1"/>
            </p:cNvSpPr>
            <p:nvPr/>
          </p:nvSpPr>
          <p:spPr bwMode="auto">
            <a:xfrm flipV="1">
              <a:off x="2991" y="1551"/>
              <a:ext cx="0" cy="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641" name="Group 17"/>
            <p:cNvGrpSpPr>
              <a:grpSpLocks/>
            </p:cNvGrpSpPr>
            <p:nvPr/>
          </p:nvGrpSpPr>
          <p:grpSpPr bwMode="auto">
            <a:xfrm>
              <a:off x="3020" y="1971"/>
              <a:ext cx="467" cy="266"/>
              <a:chOff x="2960" y="1808"/>
              <a:chExt cx="505" cy="266"/>
            </a:xfrm>
          </p:grpSpPr>
          <p:sp>
            <p:nvSpPr>
              <p:cNvPr id="26642" name="Oval 18"/>
              <p:cNvSpPr>
                <a:spLocks noChangeArrowheads="1"/>
              </p:cNvSpPr>
              <p:nvPr/>
            </p:nvSpPr>
            <p:spPr bwMode="auto">
              <a:xfrm>
                <a:off x="3443" y="1812"/>
                <a:ext cx="22"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3" name="Oval 19"/>
              <p:cNvSpPr>
                <a:spLocks noChangeArrowheads="1"/>
              </p:cNvSpPr>
              <p:nvPr/>
            </p:nvSpPr>
            <p:spPr bwMode="auto">
              <a:xfrm>
                <a:off x="2960" y="1808"/>
                <a:ext cx="22"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4" name="Line 20"/>
              <p:cNvSpPr>
                <a:spLocks noChangeShapeType="1"/>
              </p:cNvSpPr>
              <p:nvPr/>
            </p:nvSpPr>
            <p:spPr bwMode="auto">
              <a:xfrm>
                <a:off x="2976" y="1832"/>
                <a:ext cx="0" cy="17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5" name="Line 21"/>
              <p:cNvSpPr>
                <a:spLocks noChangeShapeType="1"/>
              </p:cNvSpPr>
              <p:nvPr/>
            </p:nvSpPr>
            <p:spPr bwMode="auto">
              <a:xfrm>
                <a:off x="2984" y="2016"/>
                <a:ext cx="3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6" name="Line 22"/>
              <p:cNvSpPr>
                <a:spLocks noChangeShapeType="1"/>
              </p:cNvSpPr>
              <p:nvPr/>
            </p:nvSpPr>
            <p:spPr bwMode="auto">
              <a:xfrm>
                <a:off x="3080" y="2016"/>
                <a:ext cx="8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7" name="Line 23"/>
              <p:cNvSpPr>
                <a:spLocks noChangeShapeType="1"/>
              </p:cNvSpPr>
              <p:nvPr/>
            </p:nvSpPr>
            <p:spPr bwMode="auto">
              <a:xfrm>
                <a:off x="3368" y="2016"/>
                <a:ext cx="8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48" name="Line 24"/>
              <p:cNvSpPr>
                <a:spLocks noChangeShapeType="1"/>
              </p:cNvSpPr>
              <p:nvPr/>
            </p:nvSpPr>
            <p:spPr bwMode="auto">
              <a:xfrm flipV="1">
                <a:off x="3456" y="1816"/>
                <a:ext cx="0" cy="20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649" name="Group 25"/>
              <p:cNvGrpSpPr>
                <a:grpSpLocks/>
              </p:cNvGrpSpPr>
              <p:nvPr/>
            </p:nvGrpSpPr>
            <p:grpSpPr bwMode="auto">
              <a:xfrm>
                <a:off x="3024" y="1946"/>
                <a:ext cx="352" cy="128"/>
                <a:chOff x="3024" y="1946"/>
                <a:chExt cx="352" cy="128"/>
              </a:xfrm>
            </p:grpSpPr>
            <p:sp>
              <p:nvSpPr>
                <p:cNvPr id="26650" name="Rectangle 26"/>
                <p:cNvSpPr>
                  <a:spLocks noChangeArrowheads="1"/>
                </p:cNvSpPr>
                <p:nvPr/>
              </p:nvSpPr>
              <p:spPr bwMode="auto">
                <a:xfrm>
                  <a:off x="3152" y="1970"/>
                  <a:ext cx="224" cy="80"/>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51" name="Line 27"/>
                <p:cNvSpPr>
                  <a:spLocks noChangeShapeType="1"/>
                </p:cNvSpPr>
                <p:nvPr/>
              </p:nvSpPr>
              <p:spPr bwMode="auto">
                <a:xfrm>
                  <a:off x="3024" y="1946"/>
                  <a:ext cx="0" cy="12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52" name="Line 28"/>
                <p:cNvSpPr>
                  <a:spLocks noChangeShapeType="1"/>
                </p:cNvSpPr>
                <p:nvPr/>
              </p:nvSpPr>
              <p:spPr bwMode="auto">
                <a:xfrm>
                  <a:off x="3072" y="1946"/>
                  <a:ext cx="0" cy="12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sp>
          <p:nvSpPr>
            <p:cNvPr id="26653" name="Line 29"/>
            <p:cNvSpPr>
              <a:spLocks noChangeShapeType="1"/>
            </p:cNvSpPr>
            <p:nvPr/>
          </p:nvSpPr>
          <p:spPr bwMode="auto">
            <a:xfrm>
              <a:off x="2156" y="1987"/>
              <a:ext cx="1005"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54" name="Oval 30"/>
            <p:cNvSpPr>
              <a:spLocks noChangeArrowheads="1"/>
            </p:cNvSpPr>
            <p:nvPr/>
          </p:nvSpPr>
          <p:spPr bwMode="auto">
            <a:xfrm>
              <a:off x="2136" y="2504"/>
              <a:ext cx="20" cy="22"/>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55" name="Line 31"/>
            <p:cNvSpPr>
              <a:spLocks noChangeShapeType="1"/>
            </p:cNvSpPr>
            <p:nvPr/>
          </p:nvSpPr>
          <p:spPr bwMode="auto">
            <a:xfrm>
              <a:off x="2149" y="3051"/>
              <a:ext cx="0" cy="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56" name="Line 32"/>
            <p:cNvSpPr>
              <a:spLocks noChangeShapeType="1"/>
            </p:cNvSpPr>
            <p:nvPr/>
          </p:nvSpPr>
          <p:spPr bwMode="auto">
            <a:xfrm>
              <a:off x="2150" y="3015"/>
              <a:ext cx="0" cy="3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0" name="Rectangle 36"/>
            <p:cNvSpPr>
              <a:spLocks noChangeArrowheads="1"/>
            </p:cNvSpPr>
            <p:nvPr/>
          </p:nvSpPr>
          <p:spPr bwMode="auto">
            <a:xfrm>
              <a:off x="1315" y="2427"/>
              <a:ext cx="74" cy="176"/>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1" name="Line 37"/>
            <p:cNvSpPr>
              <a:spLocks noChangeShapeType="1"/>
            </p:cNvSpPr>
            <p:nvPr/>
          </p:nvSpPr>
          <p:spPr bwMode="auto">
            <a:xfrm flipV="1">
              <a:off x="1352" y="2171"/>
              <a:ext cx="0" cy="25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2" name="Line 38"/>
            <p:cNvSpPr>
              <a:spLocks noChangeShapeType="1"/>
            </p:cNvSpPr>
            <p:nvPr/>
          </p:nvSpPr>
          <p:spPr bwMode="auto">
            <a:xfrm>
              <a:off x="1359" y="2179"/>
              <a:ext cx="57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3" name="Line 39"/>
            <p:cNvSpPr>
              <a:spLocks noChangeShapeType="1"/>
            </p:cNvSpPr>
            <p:nvPr/>
          </p:nvSpPr>
          <p:spPr bwMode="auto">
            <a:xfrm flipH="1">
              <a:off x="1927" y="2173"/>
              <a:ext cx="1" cy="9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4" name="Line 40"/>
            <p:cNvSpPr>
              <a:spLocks noChangeShapeType="1"/>
            </p:cNvSpPr>
            <p:nvPr/>
          </p:nvSpPr>
          <p:spPr bwMode="auto">
            <a:xfrm>
              <a:off x="1352" y="2608"/>
              <a:ext cx="0" cy="23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5" name="Line 41"/>
            <p:cNvSpPr>
              <a:spLocks noChangeShapeType="1"/>
            </p:cNvSpPr>
            <p:nvPr/>
          </p:nvSpPr>
          <p:spPr bwMode="auto">
            <a:xfrm flipV="1">
              <a:off x="1343" y="2849"/>
              <a:ext cx="58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66" name="Line 42"/>
            <p:cNvSpPr>
              <a:spLocks noChangeShapeType="1"/>
            </p:cNvSpPr>
            <p:nvPr/>
          </p:nvSpPr>
          <p:spPr bwMode="auto">
            <a:xfrm flipV="1">
              <a:off x="1927" y="2747"/>
              <a:ext cx="0" cy="1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77" name="Oval 53"/>
            <p:cNvSpPr>
              <a:spLocks noChangeArrowheads="1"/>
            </p:cNvSpPr>
            <p:nvPr/>
          </p:nvSpPr>
          <p:spPr bwMode="auto">
            <a:xfrm>
              <a:off x="1912" y="2264"/>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78" name="Oval 54"/>
            <p:cNvSpPr>
              <a:spLocks noChangeArrowheads="1"/>
            </p:cNvSpPr>
            <p:nvPr/>
          </p:nvSpPr>
          <p:spPr bwMode="auto">
            <a:xfrm>
              <a:off x="1914" y="2730"/>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79" name="Line 55"/>
            <p:cNvSpPr>
              <a:spLocks noChangeShapeType="1"/>
            </p:cNvSpPr>
            <p:nvPr/>
          </p:nvSpPr>
          <p:spPr bwMode="auto">
            <a:xfrm>
              <a:off x="1307" y="2387"/>
              <a:ext cx="0" cy="256"/>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680" name="Group 56"/>
            <p:cNvGrpSpPr>
              <a:grpSpLocks/>
            </p:cNvGrpSpPr>
            <p:nvPr/>
          </p:nvGrpSpPr>
          <p:grpSpPr bwMode="auto">
            <a:xfrm>
              <a:off x="1835" y="2304"/>
              <a:ext cx="142" cy="417"/>
              <a:chOff x="1676" y="2141"/>
              <a:chExt cx="154" cy="417"/>
            </a:xfrm>
          </p:grpSpPr>
          <p:grpSp>
            <p:nvGrpSpPr>
              <p:cNvPr id="26681" name="Group 57"/>
              <p:cNvGrpSpPr>
                <a:grpSpLocks/>
              </p:cNvGrpSpPr>
              <p:nvPr/>
            </p:nvGrpSpPr>
            <p:grpSpPr bwMode="auto">
              <a:xfrm>
                <a:off x="1702" y="2141"/>
                <a:ext cx="128" cy="416"/>
                <a:chOff x="1702" y="2141"/>
                <a:chExt cx="128" cy="416"/>
              </a:xfrm>
            </p:grpSpPr>
            <p:sp>
              <p:nvSpPr>
                <p:cNvPr id="26682" name="Oval 58"/>
                <p:cNvSpPr>
                  <a:spLocks noChangeArrowheads="1"/>
                </p:cNvSpPr>
                <p:nvPr/>
              </p:nvSpPr>
              <p:spPr bwMode="auto">
                <a:xfrm>
                  <a:off x="1702" y="2285"/>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83" name="Oval 59"/>
                <p:cNvSpPr>
                  <a:spLocks noChangeArrowheads="1"/>
                </p:cNvSpPr>
                <p:nvPr/>
              </p:nvSpPr>
              <p:spPr bwMode="auto">
                <a:xfrm>
                  <a:off x="1702" y="2429"/>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84" name="Oval 60"/>
                <p:cNvSpPr>
                  <a:spLocks noChangeArrowheads="1"/>
                </p:cNvSpPr>
                <p:nvPr/>
              </p:nvSpPr>
              <p:spPr bwMode="auto">
                <a:xfrm>
                  <a:off x="1702" y="2141"/>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685" name="Rectangle 61"/>
              <p:cNvSpPr>
                <a:spLocks noChangeArrowheads="1"/>
              </p:cNvSpPr>
              <p:nvPr/>
            </p:nvSpPr>
            <p:spPr bwMode="auto">
              <a:xfrm>
                <a:off x="1676" y="2142"/>
                <a:ext cx="80" cy="416"/>
              </a:xfrm>
              <a:prstGeom prst="rect">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26686" name="Group 62"/>
            <p:cNvGrpSpPr>
              <a:grpSpLocks/>
            </p:cNvGrpSpPr>
            <p:nvPr/>
          </p:nvGrpSpPr>
          <p:grpSpPr bwMode="auto">
            <a:xfrm>
              <a:off x="2095" y="2021"/>
              <a:ext cx="143" cy="988"/>
              <a:chOff x="1958" y="1858"/>
              <a:chExt cx="155" cy="988"/>
            </a:xfrm>
          </p:grpSpPr>
          <p:grpSp>
            <p:nvGrpSpPr>
              <p:cNvPr id="26687" name="Group 63"/>
              <p:cNvGrpSpPr>
                <a:grpSpLocks/>
              </p:cNvGrpSpPr>
              <p:nvPr/>
            </p:nvGrpSpPr>
            <p:grpSpPr bwMode="auto">
              <a:xfrm>
                <a:off x="1959" y="1858"/>
                <a:ext cx="154" cy="417"/>
                <a:chOff x="1959" y="1858"/>
                <a:chExt cx="154" cy="417"/>
              </a:xfrm>
            </p:grpSpPr>
            <p:grpSp>
              <p:nvGrpSpPr>
                <p:cNvPr id="26688" name="Group 64"/>
                <p:cNvGrpSpPr>
                  <a:grpSpLocks/>
                </p:cNvGrpSpPr>
                <p:nvPr/>
              </p:nvGrpSpPr>
              <p:grpSpPr bwMode="auto">
                <a:xfrm>
                  <a:off x="1959" y="1858"/>
                  <a:ext cx="128" cy="416"/>
                  <a:chOff x="1959" y="1858"/>
                  <a:chExt cx="128" cy="416"/>
                </a:xfrm>
              </p:grpSpPr>
              <p:sp>
                <p:nvSpPr>
                  <p:cNvPr id="26689" name="Oval 65"/>
                  <p:cNvSpPr>
                    <a:spLocks noChangeArrowheads="1"/>
                  </p:cNvSpPr>
                  <p:nvPr/>
                </p:nvSpPr>
                <p:spPr bwMode="auto">
                  <a:xfrm>
                    <a:off x="1959" y="2002"/>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90" name="Oval 66"/>
                  <p:cNvSpPr>
                    <a:spLocks noChangeArrowheads="1"/>
                  </p:cNvSpPr>
                  <p:nvPr/>
                </p:nvSpPr>
                <p:spPr bwMode="auto">
                  <a:xfrm>
                    <a:off x="1959" y="2146"/>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91" name="Oval 67"/>
                  <p:cNvSpPr>
                    <a:spLocks noChangeArrowheads="1"/>
                  </p:cNvSpPr>
                  <p:nvPr/>
                </p:nvSpPr>
                <p:spPr bwMode="auto">
                  <a:xfrm>
                    <a:off x="1959" y="1858"/>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692" name="Rectangle 68"/>
                <p:cNvSpPr>
                  <a:spLocks noChangeArrowheads="1"/>
                </p:cNvSpPr>
                <p:nvPr/>
              </p:nvSpPr>
              <p:spPr bwMode="auto">
                <a:xfrm>
                  <a:off x="2033" y="1859"/>
                  <a:ext cx="80" cy="416"/>
                </a:xfrm>
                <a:prstGeom prst="rect">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grpSp>
            <p:nvGrpSpPr>
              <p:cNvPr id="26693" name="Group 69"/>
              <p:cNvGrpSpPr>
                <a:grpSpLocks/>
              </p:cNvGrpSpPr>
              <p:nvPr/>
            </p:nvGrpSpPr>
            <p:grpSpPr bwMode="auto">
              <a:xfrm>
                <a:off x="1958" y="2429"/>
                <a:ext cx="154" cy="417"/>
                <a:chOff x="1958" y="2429"/>
                <a:chExt cx="154" cy="417"/>
              </a:xfrm>
            </p:grpSpPr>
            <p:grpSp>
              <p:nvGrpSpPr>
                <p:cNvPr id="26694" name="Group 70"/>
                <p:cNvGrpSpPr>
                  <a:grpSpLocks/>
                </p:cNvGrpSpPr>
                <p:nvPr/>
              </p:nvGrpSpPr>
              <p:grpSpPr bwMode="auto">
                <a:xfrm>
                  <a:off x="1958" y="2429"/>
                  <a:ext cx="128" cy="416"/>
                  <a:chOff x="1958" y="2429"/>
                  <a:chExt cx="128" cy="416"/>
                </a:xfrm>
              </p:grpSpPr>
              <p:sp>
                <p:nvSpPr>
                  <p:cNvPr id="26695" name="Oval 71"/>
                  <p:cNvSpPr>
                    <a:spLocks noChangeArrowheads="1"/>
                  </p:cNvSpPr>
                  <p:nvPr/>
                </p:nvSpPr>
                <p:spPr bwMode="auto">
                  <a:xfrm>
                    <a:off x="1958" y="2573"/>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96" name="Oval 72"/>
                  <p:cNvSpPr>
                    <a:spLocks noChangeArrowheads="1"/>
                  </p:cNvSpPr>
                  <p:nvPr/>
                </p:nvSpPr>
                <p:spPr bwMode="auto">
                  <a:xfrm>
                    <a:off x="1958" y="2717"/>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697" name="Oval 73"/>
                  <p:cNvSpPr>
                    <a:spLocks noChangeArrowheads="1"/>
                  </p:cNvSpPr>
                  <p:nvPr/>
                </p:nvSpPr>
                <p:spPr bwMode="auto">
                  <a:xfrm>
                    <a:off x="1958" y="2429"/>
                    <a:ext cx="128" cy="128"/>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698" name="Rectangle 74"/>
                <p:cNvSpPr>
                  <a:spLocks noChangeArrowheads="1"/>
                </p:cNvSpPr>
                <p:nvPr/>
              </p:nvSpPr>
              <p:spPr bwMode="auto">
                <a:xfrm>
                  <a:off x="2032" y="2430"/>
                  <a:ext cx="80" cy="416"/>
                </a:xfrm>
                <a:prstGeom prst="rect">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699" name="Line 75"/>
              <p:cNvSpPr>
                <a:spLocks noChangeShapeType="1"/>
              </p:cNvSpPr>
              <p:nvPr/>
            </p:nvSpPr>
            <p:spPr bwMode="auto">
              <a:xfrm>
                <a:off x="2019" y="2286"/>
                <a:ext cx="0" cy="12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700" name="Line 76"/>
            <p:cNvSpPr>
              <a:spLocks noChangeShapeType="1"/>
            </p:cNvSpPr>
            <p:nvPr/>
          </p:nvSpPr>
          <p:spPr bwMode="auto">
            <a:xfrm>
              <a:off x="2035" y="1991"/>
              <a:ext cx="0" cy="1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1" name="Oval 77"/>
            <p:cNvSpPr>
              <a:spLocks noChangeArrowheads="1"/>
            </p:cNvSpPr>
            <p:nvPr/>
          </p:nvSpPr>
          <p:spPr bwMode="auto">
            <a:xfrm>
              <a:off x="2132" y="3028"/>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2" name="Oval 78"/>
            <p:cNvSpPr>
              <a:spLocks noChangeArrowheads="1"/>
            </p:cNvSpPr>
            <p:nvPr/>
          </p:nvSpPr>
          <p:spPr bwMode="auto">
            <a:xfrm>
              <a:off x="2132" y="1972"/>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3" name="Rectangle 79"/>
            <p:cNvSpPr>
              <a:spLocks noChangeArrowheads="1"/>
            </p:cNvSpPr>
            <p:nvPr/>
          </p:nvSpPr>
          <p:spPr bwMode="auto">
            <a:xfrm>
              <a:off x="2112" y="3147"/>
              <a:ext cx="74" cy="224"/>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4" name="Line 80"/>
            <p:cNvSpPr>
              <a:spLocks noChangeShapeType="1"/>
            </p:cNvSpPr>
            <p:nvPr/>
          </p:nvSpPr>
          <p:spPr bwMode="auto">
            <a:xfrm>
              <a:off x="2149" y="3387"/>
              <a:ext cx="0" cy="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5" name="Line 81"/>
            <p:cNvSpPr>
              <a:spLocks noChangeShapeType="1"/>
            </p:cNvSpPr>
            <p:nvPr/>
          </p:nvSpPr>
          <p:spPr bwMode="auto">
            <a:xfrm>
              <a:off x="2156" y="2515"/>
              <a:ext cx="39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6" name="Line 82"/>
            <p:cNvSpPr>
              <a:spLocks noChangeShapeType="1"/>
            </p:cNvSpPr>
            <p:nvPr/>
          </p:nvSpPr>
          <p:spPr bwMode="auto">
            <a:xfrm>
              <a:off x="2547" y="2523"/>
              <a:ext cx="0" cy="94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707" name="Group 83"/>
            <p:cNvGrpSpPr>
              <a:grpSpLocks/>
            </p:cNvGrpSpPr>
            <p:nvPr/>
          </p:nvGrpSpPr>
          <p:grpSpPr bwMode="auto">
            <a:xfrm>
              <a:off x="2435" y="2904"/>
              <a:ext cx="207" cy="232"/>
              <a:chOff x="2326" y="2741"/>
              <a:chExt cx="224" cy="232"/>
            </a:xfrm>
          </p:grpSpPr>
          <p:sp>
            <p:nvSpPr>
              <p:cNvPr id="26708" name="Oval 84"/>
              <p:cNvSpPr>
                <a:spLocks noChangeArrowheads="1"/>
              </p:cNvSpPr>
              <p:nvPr/>
            </p:nvSpPr>
            <p:spPr bwMode="auto">
              <a:xfrm>
                <a:off x="2326" y="2749"/>
                <a:ext cx="224" cy="22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09" name="Line 85"/>
              <p:cNvSpPr>
                <a:spLocks noChangeShapeType="1"/>
              </p:cNvSpPr>
              <p:nvPr/>
            </p:nvSpPr>
            <p:spPr bwMode="auto">
              <a:xfrm>
                <a:off x="2326" y="2741"/>
                <a:ext cx="22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710" name="Line 86"/>
            <p:cNvSpPr>
              <a:spLocks noChangeShapeType="1"/>
            </p:cNvSpPr>
            <p:nvPr/>
          </p:nvSpPr>
          <p:spPr bwMode="auto">
            <a:xfrm flipV="1">
              <a:off x="3168" y="1739"/>
              <a:ext cx="0" cy="25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1" name="Line 87"/>
            <p:cNvSpPr>
              <a:spLocks noChangeShapeType="1"/>
            </p:cNvSpPr>
            <p:nvPr/>
          </p:nvSpPr>
          <p:spPr bwMode="auto">
            <a:xfrm>
              <a:off x="3257" y="1755"/>
              <a:ext cx="0" cy="22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2" name="Line 88"/>
            <p:cNvSpPr>
              <a:spLocks noChangeShapeType="1"/>
            </p:cNvSpPr>
            <p:nvPr/>
          </p:nvSpPr>
          <p:spPr bwMode="auto">
            <a:xfrm>
              <a:off x="3264" y="1987"/>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713" name="Group 89"/>
            <p:cNvGrpSpPr>
              <a:grpSpLocks/>
            </p:cNvGrpSpPr>
            <p:nvPr/>
          </p:nvGrpSpPr>
          <p:grpSpPr bwMode="auto">
            <a:xfrm>
              <a:off x="2974" y="1732"/>
              <a:ext cx="28" cy="1751"/>
              <a:chOff x="2910" y="1569"/>
              <a:chExt cx="30" cy="1751"/>
            </a:xfrm>
          </p:grpSpPr>
          <p:sp>
            <p:nvSpPr>
              <p:cNvPr id="26714" name="Line 90"/>
              <p:cNvSpPr>
                <a:spLocks noChangeShapeType="1"/>
              </p:cNvSpPr>
              <p:nvPr/>
            </p:nvSpPr>
            <p:spPr bwMode="auto">
              <a:xfrm flipV="1">
                <a:off x="2928" y="1576"/>
                <a:ext cx="0" cy="174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5" name="Oval 91"/>
              <p:cNvSpPr>
                <a:spLocks noChangeArrowheads="1"/>
              </p:cNvSpPr>
              <p:nvPr/>
            </p:nvSpPr>
            <p:spPr bwMode="auto">
              <a:xfrm>
                <a:off x="2910" y="1569"/>
                <a:ext cx="30"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716" name="Oval 92"/>
            <p:cNvSpPr>
              <a:spLocks noChangeArrowheads="1"/>
            </p:cNvSpPr>
            <p:nvPr/>
          </p:nvSpPr>
          <p:spPr bwMode="auto">
            <a:xfrm>
              <a:off x="3151" y="1732"/>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7" name="Oval 93"/>
            <p:cNvSpPr>
              <a:spLocks noChangeArrowheads="1"/>
            </p:cNvSpPr>
            <p:nvPr/>
          </p:nvSpPr>
          <p:spPr bwMode="auto">
            <a:xfrm>
              <a:off x="3240" y="1732"/>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8" name="Oval 94"/>
            <p:cNvSpPr>
              <a:spLocks noChangeArrowheads="1"/>
            </p:cNvSpPr>
            <p:nvPr/>
          </p:nvSpPr>
          <p:spPr bwMode="auto">
            <a:xfrm>
              <a:off x="3063" y="1732"/>
              <a:ext cx="27"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19" name="Line 95"/>
            <p:cNvSpPr>
              <a:spLocks noChangeShapeType="1"/>
            </p:cNvSpPr>
            <p:nvPr/>
          </p:nvSpPr>
          <p:spPr bwMode="auto">
            <a:xfrm flipV="1">
              <a:off x="3172" y="1503"/>
              <a:ext cx="81" cy="1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0" name="Line 96"/>
            <p:cNvSpPr>
              <a:spLocks noChangeShapeType="1"/>
            </p:cNvSpPr>
            <p:nvPr/>
          </p:nvSpPr>
          <p:spPr bwMode="auto">
            <a:xfrm flipH="1" flipV="1">
              <a:off x="3164" y="1503"/>
              <a:ext cx="96" cy="1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1" name="Line 97"/>
            <p:cNvSpPr>
              <a:spLocks noChangeShapeType="1"/>
            </p:cNvSpPr>
            <p:nvPr/>
          </p:nvSpPr>
          <p:spPr bwMode="auto">
            <a:xfrm>
              <a:off x="2994" y="1555"/>
              <a:ext cx="3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2" name="Line 98"/>
            <p:cNvSpPr>
              <a:spLocks noChangeShapeType="1"/>
            </p:cNvSpPr>
            <p:nvPr/>
          </p:nvSpPr>
          <p:spPr bwMode="auto">
            <a:xfrm>
              <a:off x="3656" y="1995"/>
              <a:ext cx="0" cy="22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3" name="Line 99"/>
            <p:cNvSpPr>
              <a:spLocks noChangeShapeType="1"/>
            </p:cNvSpPr>
            <p:nvPr/>
          </p:nvSpPr>
          <p:spPr bwMode="auto">
            <a:xfrm>
              <a:off x="3656" y="2475"/>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4" name="Line 100"/>
            <p:cNvSpPr>
              <a:spLocks noChangeShapeType="1"/>
            </p:cNvSpPr>
            <p:nvPr/>
          </p:nvSpPr>
          <p:spPr bwMode="auto">
            <a:xfrm>
              <a:off x="3663" y="2803"/>
              <a:ext cx="11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5" name="Line 101"/>
            <p:cNvSpPr>
              <a:spLocks noChangeShapeType="1"/>
            </p:cNvSpPr>
            <p:nvPr/>
          </p:nvSpPr>
          <p:spPr bwMode="auto">
            <a:xfrm>
              <a:off x="2156" y="3475"/>
              <a:ext cx="2113"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6" name="Line 102"/>
            <p:cNvSpPr>
              <a:spLocks noChangeShapeType="1"/>
            </p:cNvSpPr>
            <p:nvPr/>
          </p:nvSpPr>
          <p:spPr bwMode="auto">
            <a:xfrm>
              <a:off x="3789" y="2763"/>
              <a:ext cx="0" cy="27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27" name="Line 103"/>
            <p:cNvSpPr>
              <a:spLocks noChangeShapeType="1"/>
            </p:cNvSpPr>
            <p:nvPr/>
          </p:nvSpPr>
          <p:spPr bwMode="auto">
            <a:xfrm flipH="1">
              <a:off x="3648" y="2995"/>
              <a:ext cx="14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728" name="Group 104"/>
            <p:cNvGrpSpPr>
              <a:grpSpLocks/>
            </p:cNvGrpSpPr>
            <p:nvPr/>
          </p:nvGrpSpPr>
          <p:grpSpPr bwMode="auto">
            <a:xfrm>
              <a:off x="3596" y="3233"/>
              <a:ext cx="119" cy="48"/>
              <a:chOff x="3584" y="3070"/>
              <a:chExt cx="128" cy="48"/>
            </a:xfrm>
          </p:grpSpPr>
          <p:sp>
            <p:nvSpPr>
              <p:cNvPr id="26729" name="Line 105"/>
              <p:cNvSpPr>
                <a:spLocks noChangeShapeType="1"/>
              </p:cNvSpPr>
              <p:nvPr/>
            </p:nvSpPr>
            <p:spPr bwMode="auto">
              <a:xfrm>
                <a:off x="3584" y="3070"/>
                <a:ext cx="1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0" name="Line 106"/>
              <p:cNvSpPr>
                <a:spLocks noChangeShapeType="1"/>
              </p:cNvSpPr>
              <p:nvPr/>
            </p:nvSpPr>
            <p:spPr bwMode="auto">
              <a:xfrm>
                <a:off x="3584" y="3118"/>
                <a:ext cx="1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731" name="Line 107"/>
            <p:cNvSpPr>
              <a:spLocks noChangeShapeType="1"/>
            </p:cNvSpPr>
            <p:nvPr/>
          </p:nvSpPr>
          <p:spPr bwMode="auto">
            <a:xfrm>
              <a:off x="3656" y="3003"/>
              <a:ext cx="0" cy="224"/>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2" name="Line 108"/>
            <p:cNvSpPr>
              <a:spLocks noChangeShapeType="1"/>
            </p:cNvSpPr>
            <p:nvPr/>
          </p:nvSpPr>
          <p:spPr bwMode="auto">
            <a:xfrm>
              <a:off x="3656" y="3291"/>
              <a:ext cx="0" cy="17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3" name="Oval 109"/>
            <p:cNvSpPr>
              <a:spLocks noChangeArrowheads="1"/>
            </p:cNvSpPr>
            <p:nvPr/>
          </p:nvSpPr>
          <p:spPr bwMode="auto">
            <a:xfrm>
              <a:off x="3816" y="2356"/>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4" name="Oval 110"/>
            <p:cNvSpPr>
              <a:spLocks noChangeArrowheads="1"/>
            </p:cNvSpPr>
            <p:nvPr/>
          </p:nvSpPr>
          <p:spPr bwMode="auto">
            <a:xfrm>
              <a:off x="4259" y="2356"/>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5" name="Oval 111"/>
            <p:cNvSpPr>
              <a:spLocks noChangeArrowheads="1"/>
            </p:cNvSpPr>
            <p:nvPr/>
          </p:nvSpPr>
          <p:spPr bwMode="auto">
            <a:xfrm>
              <a:off x="4259" y="3460"/>
              <a:ext cx="28" cy="3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6736" name="Group 112"/>
            <p:cNvGrpSpPr>
              <a:grpSpLocks/>
            </p:cNvGrpSpPr>
            <p:nvPr/>
          </p:nvGrpSpPr>
          <p:grpSpPr bwMode="auto">
            <a:xfrm>
              <a:off x="3544" y="2467"/>
              <a:ext cx="73" cy="40"/>
              <a:chOff x="3527" y="2304"/>
              <a:chExt cx="79" cy="40"/>
            </a:xfrm>
          </p:grpSpPr>
          <p:sp>
            <p:nvSpPr>
              <p:cNvPr id="26737" name="Arc 113"/>
              <p:cNvSpPr>
                <a:spLocks/>
              </p:cNvSpPr>
              <p:nvPr/>
            </p:nvSpPr>
            <p:spPr bwMode="auto">
              <a:xfrm>
                <a:off x="3566" y="2304"/>
                <a:ext cx="40" cy="4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600"/>
                      <a:pt x="0" y="21600"/>
                    </a:cubicBezTo>
                  </a:path>
                  <a:path w="21600" h="21600" stroke="0" extrusionOk="0">
                    <a:moveTo>
                      <a:pt x="21600" y="0"/>
                    </a:moveTo>
                    <a:cubicBezTo>
                      <a:pt x="21600" y="11929"/>
                      <a:pt x="11929" y="21600"/>
                      <a:pt x="0" y="21600"/>
                    </a:cubicBezTo>
                    <a:lnTo>
                      <a:pt x="0" y="0"/>
                    </a:lnTo>
                    <a:close/>
                  </a:path>
                </a:pathLst>
              </a:custGeom>
              <a:noFill/>
              <a:ln w="254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6738" name="Arc 114"/>
              <p:cNvSpPr>
                <a:spLocks/>
              </p:cNvSpPr>
              <p:nvPr/>
            </p:nvSpPr>
            <p:spPr bwMode="auto">
              <a:xfrm>
                <a:off x="3527" y="2304"/>
                <a:ext cx="40" cy="4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6739" name="Rectangle 115"/>
            <p:cNvSpPr>
              <a:spLocks noChangeArrowheads="1"/>
            </p:cNvSpPr>
            <p:nvPr/>
          </p:nvSpPr>
          <p:spPr bwMode="auto">
            <a:xfrm>
              <a:off x="788" y="1219"/>
              <a:ext cx="2166" cy="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Hybrid</a:t>
              </a:r>
            </a:p>
            <a:p>
              <a:pPr algn="ctr" eaLnBrk="0" hangingPunct="0"/>
              <a:r>
                <a:rPr lang="en-US" altLang="pl-PL" sz="2400"/>
                <a:t>Transformer</a:t>
              </a:r>
            </a:p>
            <a:p>
              <a:pPr algn="ctr" eaLnBrk="0" hangingPunct="0"/>
              <a:r>
                <a:rPr lang="en-US" altLang="pl-PL" sz="2400"/>
                <a:t>(to control side</a:t>
              </a:r>
              <a:r>
                <a:rPr lang="pl-PL" altLang="pl-PL" sz="2400"/>
                <a:t> </a:t>
              </a:r>
              <a:r>
                <a:rPr lang="en-US" altLang="pl-PL" sz="2400"/>
                <a:t>tone)</a:t>
              </a:r>
            </a:p>
          </p:txBody>
        </p:sp>
        <p:sp>
          <p:nvSpPr>
            <p:cNvPr id="26741" name="Rectangle 117"/>
            <p:cNvSpPr>
              <a:spLocks noChangeArrowheads="1"/>
            </p:cNvSpPr>
            <p:nvPr/>
          </p:nvSpPr>
          <p:spPr bwMode="auto">
            <a:xfrm>
              <a:off x="2176" y="3146"/>
              <a:ext cx="316"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Z1</a:t>
              </a:r>
            </a:p>
          </p:txBody>
        </p:sp>
        <p:sp>
          <p:nvSpPr>
            <p:cNvPr id="26742" name="Rectangle 118"/>
            <p:cNvSpPr>
              <a:spLocks noChangeArrowheads="1"/>
            </p:cNvSpPr>
            <p:nvPr/>
          </p:nvSpPr>
          <p:spPr bwMode="auto">
            <a:xfrm>
              <a:off x="3312" y="1267"/>
              <a:ext cx="1169"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Rotary dial</a:t>
              </a:r>
            </a:p>
          </p:txBody>
        </p:sp>
        <p:sp>
          <p:nvSpPr>
            <p:cNvPr id="26743" name="Rectangle 119"/>
            <p:cNvSpPr>
              <a:spLocks noChangeArrowheads="1"/>
            </p:cNvSpPr>
            <p:nvPr/>
          </p:nvSpPr>
          <p:spPr bwMode="auto">
            <a:xfrm>
              <a:off x="3641" y="2035"/>
              <a:ext cx="1303"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Hook switch</a:t>
              </a:r>
            </a:p>
          </p:txBody>
        </p:sp>
        <p:sp>
          <p:nvSpPr>
            <p:cNvPr id="26744" name="Rectangle 120"/>
            <p:cNvSpPr>
              <a:spLocks noChangeArrowheads="1"/>
            </p:cNvSpPr>
            <p:nvPr/>
          </p:nvSpPr>
          <p:spPr bwMode="auto">
            <a:xfrm>
              <a:off x="3897" y="2746"/>
              <a:ext cx="476"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Bell</a:t>
              </a:r>
            </a:p>
          </p:txBody>
        </p:sp>
        <p:sp>
          <p:nvSpPr>
            <p:cNvPr id="26745" name="Rectangle 121"/>
            <p:cNvSpPr>
              <a:spLocks noChangeArrowheads="1"/>
            </p:cNvSpPr>
            <p:nvPr/>
          </p:nvSpPr>
          <p:spPr bwMode="auto">
            <a:xfrm>
              <a:off x="3693" y="3145"/>
              <a:ext cx="323"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C1</a:t>
              </a:r>
            </a:p>
          </p:txBody>
        </p:sp>
        <p:sp>
          <p:nvSpPr>
            <p:cNvPr id="26746" name="Rectangle 122"/>
            <p:cNvSpPr>
              <a:spLocks noChangeArrowheads="1"/>
            </p:cNvSpPr>
            <p:nvPr/>
          </p:nvSpPr>
          <p:spPr bwMode="auto">
            <a:xfrm>
              <a:off x="2944" y="2233"/>
              <a:ext cx="323"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C2</a:t>
              </a:r>
            </a:p>
          </p:txBody>
        </p:sp>
        <p:sp>
          <p:nvSpPr>
            <p:cNvPr id="26747" name="Rectangle 123"/>
            <p:cNvSpPr>
              <a:spLocks noChangeArrowheads="1"/>
            </p:cNvSpPr>
            <p:nvPr/>
          </p:nvSpPr>
          <p:spPr bwMode="auto">
            <a:xfrm>
              <a:off x="3167" y="2234"/>
              <a:ext cx="332"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R2</a:t>
              </a:r>
            </a:p>
          </p:txBody>
        </p:sp>
        <p:sp>
          <p:nvSpPr>
            <p:cNvPr id="26748" name="Rectangle 124"/>
            <p:cNvSpPr>
              <a:spLocks noChangeArrowheads="1"/>
            </p:cNvSpPr>
            <p:nvPr/>
          </p:nvSpPr>
          <p:spPr bwMode="auto">
            <a:xfrm>
              <a:off x="4267" y="2258"/>
              <a:ext cx="308"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L1</a:t>
              </a:r>
            </a:p>
          </p:txBody>
        </p:sp>
        <p:sp>
          <p:nvSpPr>
            <p:cNvPr id="26749" name="Rectangle 125"/>
            <p:cNvSpPr>
              <a:spLocks noChangeArrowheads="1"/>
            </p:cNvSpPr>
            <p:nvPr/>
          </p:nvSpPr>
          <p:spPr bwMode="auto">
            <a:xfrm>
              <a:off x="4263" y="3352"/>
              <a:ext cx="308" cy="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a:t>L2</a:t>
              </a:r>
            </a:p>
          </p:txBody>
        </p:sp>
        <p:sp>
          <p:nvSpPr>
            <p:cNvPr id="26754" name="Rectangle 130"/>
            <p:cNvSpPr>
              <a:spLocks noChangeArrowheads="1"/>
            </p:cNvSpPr>
            <p:nvPr/>
          </p:nvSpPr>
          <p:spPr bwMode="auto">
            <a:xfrm>
              <a:off x="140" y="2287"/>
              <a:ext cx="1204"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Receiver</a:t>
              </a:r>
              <a:br>
                <a:rPr lang="en-US" altLang="pl-PL" sz="2400"/>
              </a:br>
              <a:r>
                <a:rPr lang="en-US" altLang="pl-PL" sz="2400"/>
                <a:t>(Earphone)</a:t>
              </a:r>
            </a:p>
          </p:txBody>
        </p:sp>
        <p:sp>
          <p:nvSpPr>
            <p:cNvPr id="26755" name="Rectangle 131"/>
            <p:cNvSpPr>
              <a:spLocks noChangeArrowheads="1"/>
            </p:cNvSpPr>
            <p:nvPr/>
          </p:nvSpPr>
          <p:spPr bwMode="auto">
            <a:xfrm>
              <a:off x="4416" y="2659"/>
              <a:ext cx="1118"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2400"/>
                <a:t>Telephone</a:t>
              </a:r>
            </a:p>
            <a:p>
              <a:pPr algn="ctr" eaLnBrk="0" hangingPunct="0"/>
              <a:r>
                <a:rPr lang="en-US" altLang="pl-PL" sz="2400"/>
                <a:t>line</a:t>
              </a:r>
            </a:p>
          </p:txBody>
        </p:sp>
      </p:grpSp>
    </p:spTree>
    <p:extLst>
      <p:ext uri="{BB962C8B-B14F-4D97-AF65-F5344CB8AC3E}">
        <p14:creationId xmlns:p14="http://schemas.microsoft.com/office/powerpoint/2010/main" val="7225797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6756"/>
                                        </p:tgtEl>
                                        <p:attrNameLst>
                                          <p:attrName>style.visibility</p:attrName>
                                        </p:attrNameLst>
                                      </p:cBhvr>
                                      <p:to>
                                        <p:strVal val="visible"/>
                                      </p:to>
                                    </p:set>
                                    <p:animEffect transition="in" filter="wipe(left)">
                                      <p:cBhvr>
                                        <p:cTn id="7" dur="500"/>
                                        <p:tgtEl>
                                          <p:spTgt spid="26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634" name="Group 58"/>
          <p:cNvGrpSpPr>
            <a:grpSpLocks/>
          </p:cNvGrpSpPr>
          <p:nvPr/>
        </p:nvGrpSpPr>
        <p:grpSpPr bwMode="auto">
          <a:xfrm>
            <a:off x="2678113" y="2884488"/>
            <a:ext cx="2151062" cy="684212"/>
            <a:chOff x="1687" y="1817"/>
            <a:chExt cx="1355" cy="431"/>
          </a:xfrm>
        </p:grpSpPr>
        <p:sp>
          <p:nvSpPr>
            <p:cNvPr id="24581" name="Rectangle 5"/>
            <p:cNvSpPr>
              <a:spLocks noChangeArrowheads="1"/>
            </p:cNvSpPr>
            <p:nvPr/>
          </p:nvSpPr>
          <p:spPr bwMode="auto">
            <a:xfrm>
              <a:off x="1705" y="1817"/>
              <a:ext cx="967" cy="431"/>
            </a:xfrm>
            <a:prstGeom prst="rect">
              <a:avLst/>
            </a:prstGeom>
            <a:solidFill>
              <a:srgbClr val="FFFFCC"/>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4594" name="Group 18"/>
            <p:cNvGrpSpPr>
              <a:grpSpLocks/>
            </p:cNvGrpSpPr>
            <p:nvPr/>
          </p:nvGrpSpPr>
          <p:grpSpPr bwMode="auto">
            <a:xfrm>
              <a:off x="2684" y="1905"/>
              <a:ext cx="358" cy="251"/>
              <a:chOff x="2938" y="1795"/>
              <a:chExt cx="295" cy="191"/>
            </a:xfrm>
          </p:grpSpPr>
          <p:sp>
            <p:nvSpPr>
              <p:cNvPr id="24595" name="Line 19"/>
              <p:cNvSpPr>
                <a:spLocks noChangeShapeType="1"/>
              </p:cNvSpPr>
              <p:nvPr/>
            </p:nvSpPr>
            <p:spPr bwMode="auto">
              <a:xfrm flipH="1">
                <a:off x="3026" y="1943"/>
                <a:ext cx="20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6" name="Line 20"/>
              <p:cNvSpPr>
                <a:spLocks noChangeShapeType="1"/>
              </p:cNvSpPr>
              <p:nvPr/>
            </p:nvSpPr>
            <p:spPr bwMode="auto">
              <a:xfrm>
                <a:off x="3030" y="1947"/>
                <a:ext cx="0" cy="3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7" name="Line 21"/>
              <p:cNvSpPr>
                <a:spLocks noChangeShapeType="1"/>
              </p:cNvSpPr>
              <p:nvPr/>
            </p:nvSpPr>
            <p:spPr bwMode="auto">
              <a:xfrm flipH="1">
                <a:off x="3026" y="1847"/>
                <a:ext cx="207"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8" name="Line 22"/>
              <p:cNvSpPr>
                <a:spLocks noChangeShapeType="1"/>
              </p:cNvSpPr>
              <p:nvPr/>
            </p:nvSpPr>
            <p:spPr bwMode="auto">
              <a:xfrm flipV="1">
                <a:off x="3030" y="1795"/>
                <a:ext cx="0" cy="5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9" name="Line 23"/>
              <p:cNvSpPr>
                <a:spLocks noChangeShapeType="1"/>
              </p:cNvSpPr>
              <p:nvPr/>
            </p:nvSpPr>
            <p:spPr bwMode="auto">
              <a:xfrm>
                <a:off x="2938" y="1899"/>
                <a:ext cx="88" cy="8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0" name="Line 24"/>
              <p:cNvSpPr>
                <a:spLocks noChangeShapeType="1"/>
              </p:cNvSpPr>
              <p:nvPr/>
            </p:nvSpPr>
            <p:spPr bwMode="auto">
              <a:xfrm flipV="1">
                <a:off x="2938" y="1795"/>
                <a:ext cx="88" cy="10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4627" name="Rectangle 51"/>
            <p:cNvSpPr>
              <a:spLocks noChangeArrowheads="1"/>
            </p:cNvSpPr>
            <p:nvPr/>
          </p:nvSpPr>
          <p:spPr bwMode="auto">
            <a:xfrm>
              <a:off x="1687" y="1910"/>
              <a:ext cx="811"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pl-PL" sz="1800"/>
                <a:t>    Display</a:t>
              </a:r>
              <a:endParaRPr lang="pl-PL" altLang="pl-PL" sz="1800"/>
            </a:p>
          </p:txBody>
        </p:sp>
      </p:grpSp>
      <p:grpSp>
        <p:nvGrpSpPr>
          <p:cNvPr id="24637" name="Group 61"/>
          <p:cNvGrpSpPr>
            <a:grpSpLocks/>
          </p:cNvGrpSpPr>
          <p:nvPr/>
        </p:nvGrpSpPr>
        <p:grpSpPr bwMode="auto">
          <a:xfrm>
            <a:off x="481013" y="2295525"/>
            <a:ext cx="8356600" cy="2855913"/>
            <a:chOff x="303" y="1446"/>
            <a:chExt cx="5264" cy="1799"/>
          </a:xfrm>
        </p:grpSpPr>
        <p:sp>
          <p:nvSpPr>
            <p:cNvPr id="24579" name="Rectangle 3"/>
            <p:cNvSpPr>
              <a:spLocks noChangeArrowheads="1"/>
            </p:cNvSpPr>
            <p:nvPr/>
          </p:nvSpPr>
          <p:spPr bwMode="auto">
            <a:xfrm>
              <a:off x="4137" y="1841"/>
              <a:ext cx="799" cy="1066"/>
            </a:xfrm>
            <a:prstGeom prst="rect">
              <a:avLst/>
            </a:prstGeom>
            <a:solidFill>
              <a:srgbClr val="FFFFCC"/>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0" name="Rectangle 4"/>
            <p:cNvSpPr>
              <a:spLocks noChangeArrowheads="1"/>
            </p:cNvSpPr>
            <p:nvPr/>
          </p:nvSpPr>
          <p:spPr bwMode="auto">
            <a:xfrm>
              <a:off x="652" y="1848"/>
              <a:ext cx="748" cy="1059"/>
            </a:xfrm>
            <a:prstGeom prst="rect">
              <a:avLst/>
            </a:prstGeom>
            <a:solidFill>
              <a:srgbClr val="FFFFCC"/>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2" name="Rectangle 6"/>
            <p:cNvSpPr>
              <a:spLocks noChangeArrowheads="1"/>
            </p:cNvSpPr>
            <p:nvPr/>
          </p:nvSpPr>
          <p:spPr bwMode="auto">
            <a:xfrm>
              <a:off x="1805" y="2476"/>
              <a:ext cx="867" cy="431"/>
            </a:xfrm>
            <a:prstGeom prst="rect">
              <a:avLst/>
            </a:prstGeom>
            <a:solidFill>
              <a:srgbClr val="FFFFCC"/>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3" name="Rectangle 7"/>
            <p:cNvSpPr>
              <a:spLocks noChangeArrowheads="1"/>
            </p:cNvSpPr>
            <p:nvPr/>
          </p:nvSpPr>
          <p:spPr bwMode="auto">
            <a:xfrm>
              <a:off x="3038" y="1848"/>
              <a:ext cx="749" cy="1059"/>
            </a:xfrm>
            <a:prstGeom prst="rect">
              <a:avLst/>
            </a:prstGeom>
            <a:solidFill>
              <a:srgbClr val="FFFFCC"/>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4" name="Line 8"/>
            <p:cNvSpPr>
              <a:spLocks noChangeShapeType="1"/>
            </p:cNvSpPr>
            <p:nvPr/>
          </p:nvSpPr>
          <p:spPr bwMode="auto">
            <a:xfrm>
              <a:off x="1058" y="2920"/>
              <a:ext cx="0" cy="241"/>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5" name="Line 9"/>
            <p:cNvSpPr>
              <a:spLocks noChangeShapeType="1"/>
            </p:cNvSpPr>
            <p:nvPr/>
          </p:nvSpPr>
          <p:spPr bwMode="auto">
            <a:xfrm>
              <a:off x="1064" y="3166"/>
              <a:ext cx="4121"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6" name="Line 10"/>
            <p:cNvSpPr>
              <a:spLocks noChangeShapeType="1"/>
            </p:cNvSpPr>
            <p:nvPr/>
          </p:nvSpPr>
          <p:spPr bwMode="auto">
            <a:xfrm>
              <a:off x="3446" y="2920"/>
              <a:ext cx="0" cy="241"/>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7" name="Line 11"/>
            <p:cNvSpPr>
              <a:spLocks noChangeShapeType="1"/>
            </p:cNvSpPr>
            <p:nvPr/>
          </p:nvSpPr>
          <p:spPr bwMode="auto">
            <a:xfrm>
              <a:off x="4551" y="2920"/>
              <a:ext cx="0" cy="241"/>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8" name="Line 12"/>
            <p:cNvSpPr>
              <a:spLocks noChangeShapeType="1"/>
            </p:cNvSpPr>
            <p:nvPr/>
          </p:nvSpPr>
          <p:spPr bwMode="auto">
            <a:xfrm flipV="1">
              <a:off x="1058" y="1592"/>
              <a:ext cx="0" cy="2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89" name="Line 13"/>
            <p:cNvSpPr>
              <a:spLocks noChangeShapeType="1"/>
            </p:cNvSpPr>
            <p:nvPr/>
          </p:nvSpPr>
          <p:spPr bwMode="auto">
            <a:xfrm>
              <a:off x="1064" y="1597"/>
              <a:ext cx="2202"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0" name="Line 14"/>
            <p:cNvSpPr>
              <a:spLocks noChangeShapeType="1"/>
            </p:cNvSpPr>
            <p:nvPr/>
          </p:nvSpPr>
          <p:spPr bwMode="auto">
            <a:xfrm>
              <a:off x="3271" y="1602"/>
              <a:ext cx="0" cy="241"/>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1" name="Line 15"/>
            <p:cNvSpPr>
              <a:spLocks noChangeShapeType="1"/>
            </p:cNvSpPr>
            <p:nvPr/>
          </p:nvSpPr>
          <p:spPr bwMode="auto">
            <a:xfrm flipV="1">
              <a:off x="3563" y="1592"/>
              <a:ext cx="0" cy="2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2" name="Line 16"/>
            <p:cNvSpPr>
              <a:spLocks noChangeShapeType="1"/>
            </p:cNvSpPr>
            <p:nvPr/>
          </p:nvSpPr>
          <p:spPr bwMode="auto">
            <a:xfrm>
              <a:off x="3567" y="1597"/>
              <a:ext cx="1618"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593" name="Line 17"/>
            <p:cNvSpPr>
              <a:spLocks noChangeShapeType="1"/>
            </p:cNvSpPr>
            <p:nvPr/>
          </p:nvSpPr>
          <p:spPr bwMode="auto">
            <a:xfrm flipV="1">
              <a:off x="4551" y="1592"/>
              <a:ext cx="0" cy="2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nvGrpSpPr>
            <p:cNvPr id="24601" name="Group 25"/>
            <p:cNvGrpSpPr>
              <a:grpSpLocks/>
            </p:cNvGrpSpPr>
            <p:nvPr/>
          </p:nvGrpSpPr>
          <p:grpSpPr bwMode="auto">
            <a:xfrm>
              <a:off x="2684" y="2572"/>
              <a:ext cx="358" cy="251"/>
              <a:chOff x="2938" y="2302"/>
              <a:chExt cx="295" cy="191"/>
            </a:xfrm>
          </p:grpSpPr>
          <p:sp>
            <p:nvSpPr>
              <p:cNvPr id="24602" name="Line 26"/>
              <p:cNvSpPr>
                <a:spLocks noChangeShapeType="1"/>
              </p:cNvSpPr>
              <p:nvPr/>
            </p:nvSpPr>
            <p:spPr bwMode="auto">
              <a:xfrm>
                <a:off x="2938" y="2353"/>
                <a:ext cx="19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3" name="Line 27"/>
              <p:cNvSpPr>
                <a:spLocks noChangeShapeType="1"/>
              </p:cNvSpPr>
              <p:nvPr/>
            </p:nvSpPr>
            <p:spPr bwMode="auto">
              <a:xfrm flipV="1">
                <a:off x="3133" y="2302"/>
                <a:ext cx="0" cy="5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4" name="Line 28"/>
              <p:cNvSpPr>
                <a:spLocks noChangeShapeType="1"/>
              </p:cNvSpPr>
              <p:nvPr/>
            </p:nvSpPr>
            <p:spPr bwMode="auto">
              <a:xfrm>
                <a:off x="2938" y="2449"/>
                <a:ext cx="19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5" name="Line 29"/>
              <p:cNvSpPr>
                <a:spLocks noChangeShapeType="1"/>
              </p:cNvSpPr>
              <p:nvPr/>
            </p:nvSpPr>
            <p:spPr bwMode="auto">
              <a:xfrm>
                <a:off x="3133" y="2453"/>
                <a:ext cx="0" cy="4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6" name="Line 30"/>
              <p:cNvSpPr>
                <a:spLocks noChangeShapeType="1"/>
              </p:cNvSpPr>
              <p:nvPr/>
            </p:nvSpPr>
            <p:spPr bwMode="auto">
              <a:xfrm flipH="1" flipV="1">
                <a:off x="3129" y="2302"/>
                <a:ext cx="104" cy="10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7" name="Line 31"/>
              <p:cNvSpPr>
                <a:spLocks noChangeShapeType="1"/>
              </p:cNvSpPr>
              <p:nvPr/>
            </p:nvSpPr>
            <p:spPr bwMode="auto">
              <a:xfrm flipH="1">
                <a:off x="3129" y="2405"/>
                <a:ext cx="104" cy="8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
          <p:nvSpPr>
            <p:cNvPr id="24608" name="Oval 32"/>
            <p:cNvSpPr>
              <a:spLocks noChangeArrowheads="1"/>
            </p:cNvSpPr>
            <p:nvPr/>
          </p:nvSpPr>
          <p:spPr bwMode="auto">
            <a:xfrm>
              <a:off x="5192" y="1560"/>
              <a:ext cx="69" cy="7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09" name="Oval 33"/>
            <p:cNvSpPr>
              <a:spLocks noChangeArrowheads="1"/>
            </p:cNvSpPr>
            <p:nvPr/>
          </p:nvSpPr>
          <p:spPr bwMode="auto">
            <a:xfrm>
              <a:off x="5192" y="3131"/>
              <a:ext cx="69" cy="7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10" name="Rectangle 34"/>
            <p:cNvSpPr>
              <a:spLocks noChangeArrowheads="1"/>
            </p:cNvSpPr>
            <p:nvPr/>
          </p:nvSpPr>
          <p:spPr bwMode="auto">
            <a:xfrm>
              <a:off x="5279" y="3016"/>
              <a:ext cx="28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1800">
                  <a:solidFill>
                    <a:srgbClr val="000000"/>
                  </a:solidFill>
                </a:rPr>
                <a:t>L2</a:t>
              </a:r>
            </a:p>
          </p:txBody>
        </p:sp>
        <p:sp>
          <p:nvSpPr>
            <p:cNvPr id="24611" name="Rectangle 35"/>
            <p:cNvSpPr>
              <a:spLocks noChangeArrowheads="1"/>
            </p:cNvSpPr>
            <p:nvPr/>
          </p:nvSpPr>
          <p:spPr bwMode="auto">
            <a:xfrm>
              <a:off x="5279" y="1446"/>
              <a:ext cx="28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pl-PL" altLang="pl-PL" sz="1800">
                  <a:solidFill>
                    <a:srgbClr val="000000"/>
                  </a:solidFill>
                </a:rPr>
                <a:t>L1</a:t>
              </a:r>
            </a:p>
          </p:txBody>
        </p:sp>
        <p:sp>
          <p:nvSpPr>
            <p:cNvPr id="24612" name="Oval 36"/>
            <p:cNvSpPr>
              <a:spLocks noChangeArrowheads="1"/>
            </p:cNvSpPr>
            <p:nvPr/>
          </p:nvSpPr>
          <p:spPr bwMode="auto">
            <a:xfrm>
              <a:off x="4546" y="1591"/>
              <a:ext cx="8" cy="8"/>
            </a:xfrm>
            <a:prstGeom prst="ellipse">
              <a:avLst/>
            </a:prstGeom>
            <a:solidFill>
              <a:srgbClr val="FFFFFF"/>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13" name="Oval 37"/>
            <p:cNvSpPr>
              <a:spLocks noChangeArrowheads="1"/>
            </p:cNvSpPr>
            <p:nvPr/>
          </p:nvSpPr>
          <p:spPr bwMode="auto">
            <a:xfrm>
              <a:off x="4546" y="3160"/>
              <a:ext cx="8" cy="7"/>
            </a:xfrm>
            <a:prstGeom prst="ellipse">
              <a:avLst/>
            </a:prstGeom>
            <a:solidFill>
              <a:srgbClr val="FFFFFF"/>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14" name="Oval 38"/>
            <p:cNvSpPr>
              <a:spLocks noChangeArrowheads="1"/>
            </p:cNvSpPr>
            <p:nvPr/>
          </p:nvSpPr>
          <p:spPr bwMode="auto">
            <a:xfrm>
              <a:off x="3441" y="3160"/>
              <a:ext cx="8" cy="7"/>
            </a:xfrm>
            <a:prstGeom prst="ellipse">
              <a:avLst/>
            </a:prstGeom>
            <a:solidFill>
              <a:srgbClr val="FFFFFF"/>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15" name="Rectangle 39"/>
            <p:cNvSpPr>
              <a:spLocks noChangeArrowheads="1"/>
            </p:cNvSpPr>
            <p:nvPr/>
          </p:nvSpPr>
          <p:spPr bwMode="auto">
            <a:xfrm>
              <a:off x="361" y="1910"/>
              <a:ext cx="111" cy="182"/>
            </a:xfrm>
            <a:prstGeom prst="rect">
              <a:avLst/>
            </a:prstGeom>
            <a:solidFill>
              <a:srgbClr val="FF7C8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16" name="Oval 40"/>
            <p:cNvSpPr>
              <a:spLocks noChangeArrowheads="1"/>
            </p:cNvSpPr>
            <p:nvPr/>
          </p:nvSpPr>
          <p:spPr bwMode="auto">
            <a:xfrm>
              <a:off x="303" y="2288"/>
              <a:ext cx="169" cy="180"/>
            </a:xfrm>
            <a:prstGeom prst="ellipse">
              <a:avLst/>
            </a:prstGeom>
            <a:solidFill>
              <a:srgbClr val="FF7C8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21" name="Line 45"/>
            <p:cNvSpPr>
              <a:spLocks noChangeShapeType="1"/>
            </p:cNvSpPr>
            <p:nvPr/>
          </p:nvSpPr>
          <p:spPr bwMode="auto">
            <a:xfrm>
              <a:off x="354" y="1880"/>
              <a:ext cx="0" cy="24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22" name="Line 46"/>
            <p:cNvSpPr>
              <a:spLocks noChangeShapeType="1"/>
            </p:cNvSpPr>
            <p:nvPr/>
          </p:nvSpPr>
          <p:spPr bwMode="auto">
            <a:xfrm>
              <a:off x="479" y="2004"/>
              <a:ext cx="16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23" name="Line 47"/>
            <p:cNvSpPr>
              <a:spLocks noChangeShapeType="1"/>
            </p:cNvSpPr>
            <p:nvPr/>
          </p:nvSpPr>
          <p:spPr bwMode="auto">
            <a:xfrm>
              <a:off x="479" y="2384"/>
              <a:ext cx="165"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25" name="Line 49"/>
            <p:cNvSpPr>
              <a:spLocks noChangeShapeType="1"/>
            </p:cNvSpPr>
            <p:nvPr/>
          </p:nvSpPr>
          <p:spPr bwMode="auto">
            <a:xfrm>
              <a:off x="303" y="2293"/>
              <a:ext cx="0" cy="17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26" name="Rectangle 50"/>
            <p:cNvSpPr>
              <a:spLocks noChangeArrowheads="1"/>
            </p:cNvSpPr>
            <p:nvPr/>
          </p:nvSpPr>
          <p:spPr bwMode="auto">
            <a:xfrm>
              <a:off x="720" y="2155"/>
              <a:ext cx="636"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1800"/>
                <a:t>Speech</a:t>
              </a:r>
            </a:p>
            <a:p>
              <a:pPr algn="ctr" eaLnBrk="0" hangingPunct="0"/>
              <a:r>
                <a:rPr lang="en-US" altLang="pl-PL" sz="1800"/>
                <a:t>circuit</a:t>
              </a:r>
              <a:endParaRPr lang="pl-PL" altLang="pl-PL" sz="1800"/>
            </a:p>
          </p:txBody>
        </p:sp>
        <p:sp>
          <p:nvSpPr>
            <p:cNvPr id="24628" name="Rectangle 52"/>
            <p:cNvSpPr>
              <a:spLocks noChangeArrowheads="1"/>
            </p:cNvSpPr>
            <p:nvPr/>
          </p:nvSpPr>
          <p:spPr bwMode="auto">
            <a:xfrm>
              <a:off x="2053" y="2573"/>
              <a:ext cx="395"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1800"/>
                <a:t>Dial</a:t>
              </a:r>
              <a:endParaRPr lang="pl-PL" altLang="pl-PL" sz="1800"/>
            </a:p>
          </p:txBody>
        </p:sp>
        <p:sp>
          <p:nvSpPr>
            <p:cNvPr id="24629" name="Rectangle 53"/>
            <p:cNvSpPr>
              <a:spLocks noChangeArrowheads="1"/>
            </p:cNvSpPr>
            <p:nvPr/>
          </p:nvSpPr>
          <p:spPr bwMode="auto">
            <a:xfrm>
              <a:off x="3121" y="2147"/>
              <a:ext cx="621"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1800"/>
                <a:t>Dialing</a:t>
              </a:r>
            </a:p>
            <a:p>
              <a:pPr algn="ctr" eaLnBrk="0" hangingPunct="0"/>
              <a:r>
                <a:rPr lang="en-US" altLang="pl-PL" sz="1800"/>
                <a:t>circuit</a:t>
              </a:r>
              <a:endParaRPr lang="pl-PL" altLang="pl-PL" sz="1800"/>
            </a:p>
          </p:txBody>
        </p:sp>
        <p:sp>
          <p:nvSpPr>
            <p:cNvPr id="24630" name="Rectangle 54"/>
            <p:cNvSpPr>
              <a:spLocks noChangeArrowheads="1"/>
            </p:cNvSpPr>
            <p:nvPr/>
          </p:nvSpPr>
          <p:spPr bwMode="auto">
            <a:xfrm>
              <a:off x="4216" y="2142"/>
              <a:ext cx="658" cy="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pl-PL" sz="1800"/>
                <a:t>Ring</a:t>
              </a:r>
              <a:r>
                <a:rPr lang="pl-PL" altLang="pl-PL" sz="1800"/>
                <a:t>er</a:t>
              </a:r>
              <a:br>
                <a:rPr lang="pl-PL" altLang="pl-PL" sz="1800"/>
              </a:br>
              <a:r>
                <a:rPr lang="en-US" altLang="pl-PL" sz="1800"/>
                <a:t>(alarm)</a:t>
              </a:r>
            </a:p>
            <a:p>
              <a:pPr algn="ctr" eaLnBrk="0" hangingPunct="0"/>
              <a:r>
                <a:rPr lang="en-US" altLang="pl-PL" sz="1800"/>
                <a:t>circuit</a:t>
              </a:r>
              <a:endParaRPr lang="pl-PL" altLang="pl-PL" sz="1800"/>
            </a:p>
          </p:txBody>
        </p:sp>
      </p:grpSp>
      <p:sp>
        <p:nvSpPr>
          <p:cNvPr id="24631" name="Rectangle 55"/>
          <p:cNvSpPr>
            <a:spLocks noGrp="1" noChangeArrowheads="1"/>
          </p:cNvSpPr>
          <p:nvPr>
            <p:ph type="title"/>
          </p:nvPr>
        </p:nvSpPr>
        <p:spPr/>
        <p:txBody>
          <a:bodyPr/>
          <a:lstStyle/>
          <a:p>
            <a:r>
              <a:rPr lang="en-US" altLang="pl-PL" dirty="0"/>
              <a:t>Telephone Set</a:t>
            </a:r>
          </a:p>
        </p:txBody>
      </p:sp>
      <p:grpSp>
        <p:nvGrpSpPr>
          <p:cNvPr id="24636" name="Group 60"/>
          <p:cNvGrpSpPr>
            <a:grpSpLocks/>
          </p:cNvGrpSpPr>
          <p:nvPr/>
        </p:nvGrpSpPr>
        <p:grpSpPr bwMode="auto">
          <a:xfrm>
            <a:off x="387350" y="4081463"/>
            <a:ext cx="636588" cy="577850"/>
            <a:chOff x="244" y="2571"/>
            <a:chExt cx="401" cy="364"/>
          </a:xfrm>
        </p:grpSpPr>
        <p:sp>
          <p:nvSpPr>
            <p:cNvPr id="24617" name="Rectangle 41"/>
            <p:cNvSpPr>
              <a:spLocks noChangeArrowheads="1"/>
            </p:cNvSpPr>
            <p:nvPr/>
          </p:nvSpPr>
          <p:spPr bwMode="auto">
            <a:xfrm>
              <a:off x="361" y="2664"/>
              <a:ext cx="111" cy="181"/>
            </a:xfrm>
            <a:prstGeom prst="rect">
              <a:avLst/>
            </a:prstGeom>
            <a:solidFill>
              <a:srgbClr val="FF7C8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33" name="Line 57"/>
            <p:cNvSpPr>
              <a:spLocks noChangeShapeType="1"/>
            </p:cNvSpPr>
            <p:nvPr/>
          </p:nvSpPr>
          <p:spPr bwMode="auto">
            <a:xfrm>
              <a:off x="480" y="2752"/>
              <a:ext cx="165"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sp>
          <p:nvSpPr>
            <p:cNvPr id="24635" name="AutoShape 59"/>
            <p:cNvSpPr>
              <a:spLocks noChangeArrowheads="1"/>
            </p:cNvSpPr>
            <p:nvPr/>
          </p:nvSpPr>
          <p:spPr bwMode="auto">
            <a:xfrm rot="-5400000">
              <a:off x="121" y="2694"/>
              <a:ext cx="364" cy="11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spTree>
    <p:extLst>
      <p:ext uri="{BB962C8B-B14F-4D97-AF65-F5344CB8AC3E}">
        <p14:creationId xmlns:p14="http://schemas.microsoft.com/office/powerpoint/2010/main" val="12407792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4637"/>
                                        </p:tgtEl>
                                        <p:attrNameLst>
                                          <p:attrName>style.visibility</p:attrName>
                                        </p:attrNameLst>
                                      </p:cBhvr>
                                      <p:to>
                                        <p:strVal val="visible"/>
                                      </p:to>
                                    </p:set>
                                    <p:animEffect transition="in" filter="dissolve">
                                      <p:cBhvr>
                                        <p:cTn id="7" dur="500"/>
                                        <p:tgtEl>
                                          <p:spTgt spid="246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24634"/>
                                        </p:tgtEl>
                                        <p:attrNameLst>
                                          <p:attrName>style.visibility</p:attrName>
                                        </p:attrNameLst>
                                      </p:cBhvr>
                                      <p:to>
                                        <p:strVal val="visible"/>
                                      </p:to>
                                    </p:set>
                                    <p:animEffect transition="in" filter="wipe(right)">
                                      <p:cBhvr>
                                        <p:cTn id="12" dur="500"/>
                                        <p:tgtEl>
                                          <p:spTgt spid="246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4636"/>
                                        </p:tgtEl>
                                        <p:attrNameLst>
                                          <p:attrName>style.visibility</p:attrName>
                                        </p:attrNameLst>
                                      </p:cBhvr>
                                      <p:to>
                                        <p:strVal val="visible"/>
                                      </p:to>
                                    </p:set>
                                    <p:animEffect transition="in" filter="wipe(left)">
                                      <p:cBhvr>
                                        <p:cTn id="17" dur="500"/>
                                        <p:tgtEl>
                                          <p:spTgt spid="24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26"/>
          <p:cNvSpPr>
            <a:spLocks noGrp="1" noChangeArrowheads="1"/>
          </p:cNvSpPr>
          <p:nvPr>
            <p:ph type="title"/>
          </p:nvPr>
        </p:nvSpPr>
        <p:spPr/>
        <p:txBody>
          <a:bodyPr/>
          <a:lstStyle/>
          <a:p>
            <a:r>
              <a:rPr lang="en-US" altLang="pl-PL"/>
              <a:t>Cell Phones</a:t>
            </a:r>
          </a:p>
        </p:txBody>
      </p:sp>
      <p:pic>
        <p:nvPicPr>
          <p:cNvPr id="63496" name="Picture 1032" descr="E:\Home\Jajszcz\Wyklady\WprTel04\hp6315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7537" y="2060848"/>
            <a:ext cx="2046991" cy="3816424"/>
          </a:xfrm>
          <a:prstGeom prst="rect">
            <a:avLst/>
          </a:prstGeom>
          <a:noFill/>
          <a:extLst>
            <a:ext uri="{909E8E84-426E-40DD-AFC4-6F175D3DCCD1}">
              <a14:hiddenFill xmlns:a14="http://schemas.microsoft.com/office/drawing/2010/main">
                <a:solidFill>
                  <a:srgbClr val="FFFFFF"/>
                </a:solidFill>
              </a14:hiddenFill>
            </a:ext>
          </a:extLst>
        </p:spPr>
      </p:pic>
      <p:grpSp>
        <p:nvGrpSpPr>
          <p:cNvPr id="63498" name="Group 1034"/>
          <p:cNvGrpSpPr>
            <a:grpSpLocks/>
          </p:cNvGrpSpPr>
          <p:nvPr/>
        </p:nvGrpSpPr>
        <p:grpSpPr bwMode="auto">
          <a:xfrm>
            <a:off x="2185321" y="2348880"/>
            <a:ext cx="2210056" cy="3951312"/>
            <a:chOff x="0" y="1056"/>
            <a:chExt cx="1584" cy="2832"/>
          </a:xfrm>
        </p:grpSpPr>
        <p:pic>
          <p:nvPicPr>
            <p:cNvPr id="63492" name="Picture 1028" descr="E:\Home\Jajszcz\Wyklady\WprTel04\cell_phon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 y="1056"/>
              <a:ext cx="1171" cy="2592"/>
            </a:xfrm>
            <a:prstGeom prst="rect">
              <a:avLst/>
            </a:prstGeom>
            <a:noFill/>
            <a:extLst>
              <a:ext uri="{909E8E84-426E-40DD-AFC4-6F175D3DCCD1}">
                <a14:hiddenFill xmlns:a14="http://schemas.microsoft.com/office/drawing/2010/main">
                  <a:solidFill>
                    <a:srgbClr val="FFFFFF"/>
                  </a:solidFill>
                </a14:hiddenFill>
              </a:ext>
            </a:extLst>
          </p:spPr>
        </p:pic>
        <p:sp>
          <p:nvSpPr>
            <p:cNvPr id="63497" name="Rectangle 1033"/>
            <p:cNvSpPr>
              <a:spLocks noChangeArrowheads="1"/>
            </p:cNvSpPr>
            <p:nvPr/>
          </p:nvSpPr>
          <p:spPr bwMode="auto">
            <a:xfrm>
              <a:off x="0" y="3024"/>
              <a:ext cx="1584" cy="86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l-PL"/>
            </a:p>
          </p:txBody>
        </p:sp>
      </p:grpSp>
      <p:pic>
        <p:nvPicPr>
          <p:cNvPr id="63493" name="Picture 1029" descr="E:\Home\Jajszcz\Wyklady\WprTel04\9500_communicator_39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1505" y="2924944"/>
            <a:ext cx="3744416" cy="1825175"/>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666" y="1628800"/>
            <a:ext cx="1397528" cy="3942161"/>
          </a:xfrm>
          <a:prstGeom prst="rect">
            <a:avLst/>
          </a:prstGeom>
        </p:spPr>
      </p:pic>
      <p:pic>
        <p:nvPicPr>
          <p:cNvPr id="5" name="Obraz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9257" y="2060848"/>
            <a:ext cx="1131237" cy="3201614"/>
          </a:xfrm>
          <a:prstGeom prst="rect">
            <a:avLst/>
          </a:prstGeom>
        </p:spPr>
      </p:pic>
    </p:spTree>
    <p:extLst>
      <p:ext uri="{BB962C8B-B14F-4D97-AF65-F5344CB8AC3E}">
        <p14:creationId xmlns:p14="http://schemas.microsoft.com/office/powerpoint/2010/main" val="17612199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3498"/>
                                        </p:tgtEl>
                                        <p:attrNameLst>
                                          <p:attrName>style.visibility</p:attrName>
                                        </p:attrNameLst>
                                      </p:cBhvr>
                                      <p:to>
                                        <p:strVal val="visible"/>
                                      </p:to>
                                    </p:set>
                                    <p:animEffect transition="in" filter="wipe(left)">
                                      <p:cBhvr>
                                        <p:cTn id="17" dur="500"/>
                                        <p:tgtEl>
                                          <p:spTgt spid="634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3493"/>
                                        </p:tgtEl>
                                        <p:attrNameLst>
                                          <p:attrName>style.visibility</p:attrName>
                                        </p:attrNameLst>
                                      </p:cBhvr>
                                      <p:to>
                                        <p:strVal val="visible"/>
                                      </p:to>
                                    </p:set>
                                    <p:animEffect transition="in" filter="wipe(left)">
                                      <p:cBhvr>
                                        <p:cTn id="22" dur="500"/>
                                        <p:tgtEl>
                                          <p:spTgt spid="634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3496"/>
                                        </p:tgtEl>
                                        <p:attrNameLst>
                                          <p:attrName>style.visibility</p:attrName>
                                        </p:attrNameLst>
                                      </p:cBhvr>
                                      <p:to>
                                        <p:strVal val="visible"/>
                                      </p:to>
                                    </p:set>
                                    <p:animEffect transition="in" filter="wipe(left)">
                                      <p:cBhvr>
                                        <p:cTn id="27" dur="5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pl-PL" altLang="pl-PL" dirty="0" smtClean="0"/>
              <a:t>iPhone: </a:t>
            </a:r>
            <a:r>
              <a:rPr lang="en-US" altLang="pl-PL" dirty="0" smtClean="0"/>
              <a:t>Was It a Good Idea</a:t>
            </a:r>
            <a:r>
              <a:rPr lang="pl-PL" altLang="pl-PL" dirty="0" smtClean="0"/>
              <a:t>?</a:t>
            </a:r>
          </a:p>
        </p:txBody>
      </p:sp>
      <p:sp>
        <p:nvSpPr>
          <p:cNvPr id="67587" name="Rectangle 3"/>
          <p:cNvSpPr>
            <a:spLocks noGrp="1" noChangeArrowheads="1"/>
          </p:cNvSpPr>
          <p:nvPr>
            <p:ph type="body" idx="1"/>
          </p:nvPr>
        </p:nvSpPr>
        <p:spPr>
          <a:xfrm>
            <a:off x="152400" y="1524000"/>
            <a:ext cx="8802688" cy="1295400"/>
          </a:xfrm>
        </p:spPr>
        <p:txBody>
          <a:bodyPr/>
          <a:lstStyle/>
          <a:p>
            <a:pPr>
              <a:lnSpc>
                <a:spcPct val="90000"/>
              </a:lnSpc>
            </a:pPr>
            <a:r>
              <a:rPr lang="pl-PL" altLang="pl-PL" sz="2800" dirty="0" smtClean="0"/>
              <a:t>Samsung, Nokia, Sony Ericsson </a:t>
            </a:r>
            <a:r>
              <a:rPr lang="en-US" altLang="pl-PL" sz="2800" dirty="0" smtClean="0"/>
              <a:t>and</a:t>
            </a:r>
            <a:r>
              <a:rPr lang="pl-PL" altLang="pl-PL" sz="2800" dirty="0" smtClean="0"/>
              <a:t> Motorola </a:t>
            </a:r>
            <a:r>
              <a:rPr lang="en-US" altLang="pl-PL" sz="2800" dirty="0" smtClean="0"/>
              <a:t>claimed that a phone with icons instead </a:t>
            </a:r>
            <a:br>
              <a:rPr lang="en-US" altLang="pl-PL" sz="2800" dirty="0" smtClean="0"/>
            </a:br>
            <a:r>
              <a:rPr lang="en-US" altLang="pl-PL" sz="2800" dirty="0" smtClean="0"/>
              <a:t>of text did not make any sense</a:t>
            </a:r>
            <a:endParaRPr lang="pl-PL" altLang="pl-PL" sz="2800" dirty="0" smtClean="0"/>
          </a:p>
        </p:txBody>
      </p:sp>
      <p:pic>
        <p:nvPicPr>
          <p:cNvPr id="9" name="Picture 8" descr="CM Capture 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96138" y="3124200"/>
            <a:ext cx="1643062"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124200"/>
            <a:ext cx="289560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800" y="30480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M Capture 7.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05463" y="3200400"/>
            <a:ext cx="155733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2400" y="2971800"/>
            <a:ext cx="2070100"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52801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wipe(left)">
                                      <p:cBhvr>
                                        <p:cTn id="7" dur="500"/>
                                        <p:tgtEl>
                                          <p:spTgt spid="67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ppt_x</p:attrName>
                                        </p:attrNameLst>
                                      </p:cBhvr>
                                      <p:tavLst>
                                        <p:tav tm="0">
                                          <p:val>
                                            <p:strVal val="#ppt_x-#ppt_w*1.125000"/>
                                          </p:val>
                                        </p:tav>
                                        <p:tav tm="100000">
                                          <p:val>
                                            <p:strVal val="#ppt_x"/>
                                          </p:val>
                                        </p:tav>
                                      </p:tavLst>
                                    </p:anim>
                                    <p:animEffect transition="in" filter="wipe(right)">
                                      <p:cBhvr>
                                        <p:cTn id="25" dur="500"/>
                                        <p:tgtEl>
                                          <p:spTgt spid="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547813" y="260648"/>
            <a:ext cx="2952179" cy="1156990"/>
          </a:xfrm>
        </p:spPr>
        <p:txBody>
          <a:bodyPr/>
          <a:lstStyle/>
          <a:p>
            <a:r>
              <a:rPr lang="en-US" altLang="pl-PL" sz="2400" dirty="0" smtClean="0"/>
              <a:t>Multimedia</a:t>
            </a:r>
            <a:br>
              <a:rPr lang="en-US" altLang="pl-PL" sz="2400" dirty="0" smtClean="0"/>
            </a:br>
            <a:r>
              <a:rPr lang="en-US" altLang="pl-PL" sz="2400" dirty="0" smtClean="0"/>
              <a:t>Functionalities </a:t>
            </a:r>
            <a:r>
              <a:rPr lang="en-US" altLang="pl-PL" sz="2400" dirty="0"/>
              <a:t/>
            </a:r>
            <a:br>
              <a:rPr lang="en-US" altLang="pl-PL" sz="2400" dirty="0"/>
            </a:br>
            <a:r>
              <a:rPr lang="en-US" altLang="pl-PL" sz="2400" dirty="0"/>
              <a:t>of Cell Phones</a:t>
            </a:r>
          </a:p>
        </p:txBody>
      </p:sp>
      <p:pic>
        <p:nvPicPr>
          <p:cNvPr id="2" name="Obraz 1"/>
          <p:cNvPicPr>
            <a:picLocks noChangeAspect="1"/>
          </p:cNvPicPr>
          <p:nvPr/>
        </p:nvPicPr>
        <p:blipFill>
          <a:blip r:embed="rId2"/>
          <a:stretch>
            <a:fillRect/>
          </a:stretch>
        </p:blipFill>
        <p:spPr>
          <a:xfrm>
            <a:off x="4499992" y="34048"/>
            <a:ext cx="4644008" cy="6605618"/>
          </a:xfrm>
          <a:prstGeom prst="rect">
            <a:avLst/>
          </a:prstGeom>
        </p:spPr>
      </p:pic>
      <p:sp>
        <p:nvSpPr>
          <p:cNvPr id="3" name="pole tekstowe 2"/>
          <p:cNvSpPr txBox="1"/>
          <p:nvPr/>
        </p:nvSpPr>
        <p:spPr>
          <a:xfrm>
            <a:off x="302038" y="2276872"/>
            <a:ext cx="4197954" cy="1938992"/>
          </a:xfrm>
          <a:prstGeom prst="rect">
            <a:avLst/>
          </a:prstGeom>
          <a:noFill/>
        </p:spPr>
        <p:txBody>
          <a:bodyPr wrap="square" rtlCol="0">
            <a:spAutoFit/>
          </a:bodyPr>
          <a:lstStyle/>
          <a:p>
            <a:r>
              <a:rPr lang="en-US" sz="2000" dirty="0"/>
              <a:t>G. </a:t>
            </a:r>
            <a:r>
              <a:rPr lang="en-US" sz="2000" dirty="0" err="1"/>
              <a:t>Iwacz</a:t>
            </a:r>
            <a:r>
              <a:rPr lang="en-US" sz="2000" dirty="0"/>
              <a:t>, A. Jajszczyk, </a:t>
            </a:r>
            <a:r>
              <a:rPr lang="en-US" sz="2000" dirty="0" smtClean="0"/>
              <a:t/>
            </a:r>
            <a:br>
              <a:rPr lang="en-US" sz="2000" dirty="0" smtClean="0"/>
            </a:br>
            <a:r>
              <a:rPr lang="en-US" sz="2000" dirty="0" smtClean="0"/>
              <a:t>M</a:t>
            </a:r>
            <a:r>
              <a:rPr lang="en-US" sz="2000" dirty="0"/>
              <a:t>. </a:t>
            </a:r>
            <a:r>
              <a:rPr lang="en-US" sz="2000" dirty="0" err="1"/>
              <a:t>Zajączkowski</a:t>
            </a:r>
            <a:r>
              <a:rPr lang="en-US" sz="2000" dirty="0"/>
              <a:t>, </a:t>
            </a:r>
            <a:r>
              <a:rPr lang="en-US" sz="2000" i="1" dirty="0"/>
              <a:t>Multimedia </a:t>
            </a:r>
            <a:r>
              <a:rPr lang="en-US" sz="2000" i="1" dirty="0" smtClean="0"/>
              <a:t/>
            </a:r>
            <a:br>
              <a:rPr lang="en-US" sz="2000" i="1" dirty="0" smtClean="0"/>
            </a:br>
            <a:r>
              <a:rPr lang="en-US" sz="2000" i="1" dirty="0" smtClean="0"/>
              <a:t>Broadcasting </a:t>
            </a:r>
            <a:r>
              <a:rPr lang="en-US" sz="2000" i="1" dirty="0"/>
              <a:t>and Multicasting </a:t>
            </a:r>
            <a:r>
              <a:rPr lang="en-US" sz="2000" i="1" dirty="0" smtClean="0"/>
              <a:t/>
            </a:r>
            <a:br>
              <a:rPr lang="en-US" sz="2000" i="1" dirty="0" smtClean="0"/>
            </a:br>
            <a:r>
              <a:rPr lang="en-US" sz="2000" i="1" dirty="0" smtClean="0"/>
              <a:t>in </a:t>
            </a:r>
            <a:r>
              <a:rPr lang="en-US" sz="2000" i="1" dirty="0"/>
              <a:t>Mobile Networks</a:t>
            </a:r>
            <a:r>
              <a:rPr lang="en-US" sz="2000" dirty="0"/>
              <a:t>, </a:t>
            </a:r>
            <a:r>
              <a:rPr lang="en-US" sz="2000" dirty="0" smtClean="0"/>
              <a:t/>
            </a:r>
            <a:br>
              <a:rPr lang="en-US" sz="2000" dirty="0" smtClean="0"/>
            </a:br>
            <a:r>
              <a:rPr lang="en-US" sz="2000" dirty="0" smtClean="0"/>
              <a:t>John </a:t>
            </a:r>
            <a:r>
              <a:rPr lang="en-US" sz="2000" dirty="0"/>
              <a:t>Wiley &amp; Sons, L</a:t>
            </a:r>
            <a:r>
              <a:rPr lang="en-GB" sz="2000" dirty="0"/>
              <a:t>td., </a:t>
            </a:r>
            <a:r>
              <a:rPr lang="en-GB" sz="2000" dirty="0" smtClean="0"/>
              <a:t/>
            </a:r>
            <a:br>
              <a:rPr lang="en-GB" sz="2000" dirty="0" smtClean="0"/>
            </a:br>
            <a:r>
              <a:rPr lang="en-GB" sz="2000" dirty="0" smtClean="0"/>
              <a:t>Chichester </a:t>
            </a:r>
            <a:r>
              <a:rPr lang="en-GB" sz="2000" dirty="0"/>
              <a:t>2008</a:t>
            </a:r>
            <a:endParaRPr lang="pl-PL" sz="2000" dirty="0"/>
          </a:p>
        </p:txBody>
      </p:sp>
    </p:spTree>
    <p:extLst>
      <p:ext uri="{BB962C8B-B14F-4D97-AF65-F5344CB8AC3E}">
        <p14:creationId xmlns:p14="http://schemas.microsoft.com/office/powerpoint/2010/main" val="298893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ltLang="pl-PL"/>
              <a:t>Inside a Cell Phone</a:t>
            </a:r>
            <a:endParaRPr lang="pl-PL" altLang="pl-PL"/>
          </a:p>
        </p:txBody>
      </p:sp>
      <p:pic>
        <p:nvPicPr>
          <p:cNvPr id="77827" name="Picture 3" descr="cell-phone-ins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828800"/>
            <a:ext cx="7620000"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447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wipe(left)">
                                      <p:cBhvr>
                                        <p:cTn id="7" dur="500"/>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619672" y="0"/>
            <a:ext cx="7138987" cy="941388"/>
          </a:xfrm>
        </p:spPr>
        <p:txBody>
          <a:bodyPr/>
          <a:lstStyle/>
          <a:p>
            <a:r>
              <a:rPr lang="en-US" dirty="0" smtClean="0"/>
              <a:t>iPhone 6</a:t>
            </a:r>
            <a:endParaRPr lang="pl-PL" dirty="0"/>
          </a:p>
        </p:txBody>
      </p:sp>
      <p:grpSp>
        <p:nvGrpSpPr>
          <p:cNvPr id="5" name="Grupa 4"/>
          <p:cNvGrpSpPr/>
          <p:nvPr/>
        </p:nvGrpSpPr>
        <p:grpSpPr>
          <a:xfrm>
            <a:off x="1187624" y="836712"/>
            <a:ext cx="7992888" cy="6018996"/>
            <a:chOff x="1619672" y="1417638"/>
            <a:chExt cx="7348743" cy="543807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417638"/>
              <a:ext cx="7348743" cy="5438070"/>
            </a:xfrm>
            <a:prstGeom prst="rect">
              <a:avLst/>
            </a:prstGeom>
          </p:spPr>
        </p:pic>
        <p:sp>
          <p:nvSpPr>
            <p:cNvPr id="4" name="Prostokąt 3"/>
            <p:cNvSpPr/>
            <p:nvPr/>
          </p:nvSpPr>
          <p:spPr>
            <a:xfrm>
              <a:off x="5436096" y="4437112"/>
              <a:ext cx="648072" cy="720080"/>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spTree>
    <p:extLst>
      <p:ext uri="{BB962C8B-B14F-4D97-AF65-F5344CB8AC3E}">
        <p14:creationId xmlns:p14="http://schemas.microsoft.com/office/powerpoint/2010/main" val="37425383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47664" y="260648"/>
            <a:ext cx="7138987" cy="941388"/>
          </a:xfrm>
        </p:spPr>
        <p:txBody>
          <a:bodyPr/>
          <a:lstStyle/>
          <a:p>
            <a:r>
              <a:rPr lang="en-US" dirty="0" smtClean="0"/>
              <a:t>Samsung Galaxy S6</a:t>
            </a:r>
            <a:endParaRPr lang="pl-PL" dirty="0"/>
          </a:p>
        </p:txBody>
      </p:sp>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412491"/>
            <a:ext cx="8316416" cy="5430130"/>
          </a:xfrm>
          <a:prstGeom prst="rect">
            <a:avLst/>
          </a:prstGeom>
        </p:spPr>
      </p:pic>
    </p:spTree>
    <p:extLst>
      <p:ext uri="{BB962C8B-B14F-4D97-AF65-F5344CB8AC3E}">
        <p14:creationId xmlns:p14="http://schemas.microsoft.com/office/powerpoint/2010/main" val="3236514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pl-PL" sz="2400" dirty="0"/>
              <a:t>Telefax; Block Diagram</a:t>
            </a:r>
            <a:r>
              <a:rPr lang="pl-PL" altLang="pl-PL" sz="2400" dirty="0"/>
              <a:t> </a:t>
            </a:r>
          </a:p>
        </p:txBody>
      </p:sp>
      <p:grpSp>
        <p:nvGrpSpPr>
          <p:cNvPr id="34840" name="Group 24"/>
          <p:cNvGrpSpPr>
            <a:grpSpLocks/>
          </p:cNvGrpSpPr>
          <p:nvPr/>
        </p:nvGrpSpPr>
        <p:grpSpPr bwMode="auto">
          <a:xfrm>
            <a:off x="914400" y="2438400"/>
            <a:ext cx="7010400" cy="2743200"/>
            <a:chOff x="576" y="1536"/>
            <a:chExt cx="4416" cy="1728"/>
          </a:xfrm>
        </p:grpSpPr>
        <p:sp>
          <p:nvSpPr>
            <p:cNvPr id="34820" name="Rectangle 4"/>
            <p:cNvSpPr>
              <a:spLocks noChangeArrowheads="1"/>
            </p:cNvSpPr>
            <p:nvPr/>
          </p:nvSpPr>
          <p:spPr bwMode="auto">
            <a:xfrm>
              <a:off x="576" y="1536"/>
              <a:ext cx="816"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Scanner</a:t>
              </a:r>
              <a:endParaRPr lang="pl-PL" altLang="pl-PL"/>
            </a:p>
          </p:txBody>
        </p:sp>
        <p:sp>
          <p:nvSpPr>
            <p:cNvPr id="34822" name="Rectangle 6"/>
            <p:cNvSpPr>
              <a:spLocks noChangeArrowheads="1"/>
            </p:cNvSpPr>
            <p:nvPr/>
          </p:nvSpPr>
          <p:spPr bwMode="auto">
            <a:xfrm>
              <a:off x="1584" y="1536"/>
              <a:ext cx="1008"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pl-PL" altLang="pl-PL"/>
                <a:t>A/</a:t>
              </a:r>
              <a:r>
                <a:rPr lang="en-US" altLang="pl-PL"/>
                <a:t>D</a:t>
              </a:r>
              <a:br>
                <a:rPr lang="en-US" altLang="pl-PL"/>
              </a:br>
              <a:r>
                <a:rPr lang="en-US" altLang="pl-PL"/>
                <a:t>converter</a:t>
              </a:r>
              <a:endParaRPr lang="pl-PL" altLang="pl-PL"/>
            </a:p>
          </p:txBody>
        </p:sp>
        <p:sp>
          <p:nvSpPr>
            <p:cNvPr id="34824" name="Rectangle 8"/>
            <p:cNvSpPr>
              <a:spLocks noChangeArrowheads="1"/>
            </p:cNvSpPr>
            <p:nvPr/>
          </p:nvSpPr>
          <p:spPr bwMode="auto">
            <a:xfrm>
              <a:off x="3984" y="1536"/>
              <a:ext cx="1008"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Sending</a:t>
              </a:r>
            </a:p>
            <a:p>
              <a:pPr algn="ctr"/>
              <a:r>
                <a:rPr lang="en-US" altLang="pl-PL"/>
                <a:t>modem</a:t>
              </a:r>
              <a:endParaRPr lang="pl-PL" altLang="pl-PL"/>
            </a:p>
          </p:txBody>
        </p:sp>
        <p:sp>
          <p:nvSpPr>
            <p:cNvPr id="34825" name="Rectangle 9"/>
            <p:cNvSpPr>
              <a:spLocks noChangeArrowheads="1"/>
            </p:cNvSpPr>
            <p:nvPr/>
          </p:nvSpPr>
          <p:spPr bwMode="auto">
            <a:xfrm>
              <a:off x="576" y="2880"/>
              <a:ext cx="816"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Printer</a:t>
              </a:r>
              <a:endParaRPr lang="pl-PL" altLang="pl-PL"/>
            </a:p>
          </p:txBody>
        </p:sp>
        <p:sp>
          <p:nvSpPr>
            <p:cNvPr id="34826" name="Rectangle 10"/>
            <p:cNvSpPr>
              <a:spLocks noChangeArrowheads="1"/>
            </p:cNvSpPr>
            <p:nvPr/>
          </p:nvSpPr>
          <p:spPr bwMode="auto">
            <a:xfrm>
              <a:off x="3984" y="2208"/>
              <a:ext cx="1008"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Telephone</a:t>
              </a:r>
              <a:br>
                <a:rPr lang="en-US" altLang="pl-PL"/>
              </a:br>
              <a:r>
                <a:rPr lang="en-US" altLang="pl-PL"/>
                <a:t>line</a:t>
              </a:r>
              <a:endParaRPr lang="pl-PL" altLang="pl-PL"/>
            </a:p>
          </p:txBody>
        </p:sp>
        <p:sp>
          <p:nvSpPr>
            <p:cNvPr id="34828" name="Rectangle 12"/>
            <p:cNvSpPr>
              <a:spLocks noChangeArrowheads="1"/>
            </p:cNvSpPr>
            <p:nvPr/>
          </p:nvSpPr>
          <p:spPr bwMode="auto">
            <a:xfrm>
              <a:off x="3984" y="2880"/>
              <a:ext cx="1008"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Receiving</a:t>
              </a:r>
              <a:br>
                <a:rPr lang="en-US" altLang="pl-PL"/>
              </a:br>
              <a:r>
                <a:rPr lang="en-US" altLang="pl-PL"/>
                <a:t>modem</a:t>
              </a:r>
              <a:endParaRPr lang="pl-PL" altLang="pl-PL"/>
            </a:p>
          </p:txBody>
        </p:sp>
        <p:sp>
          <p:nvSpPr>
            <p:cNvPr id="34829" name="Line 13"/>
            <p:cNvSpPr>
              <a:spLocks noChangeShapeType="1"/>
            </p:cNvSpPr>
            <p:nvPr/>
          </p:nvSpPr>
          <p:spPr bwMode="auto">
            <a:xfrm>
              <a:off x="1392" y="1728"/>
              <a:ext cx="192"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0" name="Line 14"/>
            <p:cNvSpPr>
              <a:spLocks noChangeShapeType="1"/>
            </p:cNvSpPr>
            <p:nvPr/>
          </p:nvSpPr>
          <p:spPr bwMode="auto">
            <a:xfrm>
              <a:off x="2592" y="1728"/>
              <a:ext cx="192"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1" name="Line 15"/>
            <p:cNvSpPr>
              <a:spLocks noChangeShapeType="1"/>
            </p:cNvSpPr>
            <p:nvPr/>
          </p:nvSpPr>
          <p:spPr bwMode="auto">
            <a:xfrm>
              <a:off x="3792" y="1728"/>
              <a:ext cx="192"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2" name="Line 16"/>
            <p:cNvSpPr>
              <a:spLocks noChangeShapeType="1"/>
            </p:cNvSpPr>
            <p:nvPr/>
          </p:nvSpPr>
          <p:spPr bwMode="auto">
            <a:xfrm>
              <a:off x="1392" y="3072"/>
              <a:ext cx="1392"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3" name="Line 17"/>
            <p:cNvSpPr>
              <a:spLocks noChangeShapeType="1"/>
            </p:cNvSpPr>
            <p:nvPr/>
          </p:nvSpPr>
          <p:spPr bwMode="auto">
            <a:xfrm>
              <a:off x="3792" y="3072"/>
              <a:ext cx="192"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5" name="Line 19"/>
            <p:cNvSpPr>
              <a:spLocks noChangeShapeType="1"/>
            </p:cNvSpPr>
            <p:nvPr/>
          </p:nvSpPr>
          <p:spPr bwMode="auto">
            <a:xfrm>
              <a:off x="4464" y="1920"/>
              <a:ext cx="0" cy="288"/>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36" name="Line 20"/>
            <p:cNvSpPr>
              <a:spLocks noChangeShapeType="1"/>
            </p:cNvSpPr>
            <p:nvPr/>
          </p:nvSpPr>
          <p:spPr bwMode="auto">
            <a:xfrm>
              <a:off x="4464" y="2592"/>
              <a:ext cx="0" cy="288"/>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pl-PL"/>
            </a:p>
          </p:txBody>
        </p:sp>
        <p:sp>
          <p:nvSpPr>
            <p:cNvPr id="34823" name="Rectangle 7"/>
            <p:cNvSpPr>
              <a:spLocks noChangeArrowheads="1"/>
            </p:cNvSpPr>
            <p:nvPr/>
          </p:nvSpPr>
          <p:spPr bwMode="auto">
            <a:xfrm>
              <a:off x="2736" y="1536"/>
              <a:ext cx="1104"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Compression</a:t>
              </a:r>
            </a:p>
            <a:p>
              <a:pPr algn="ctr"/>
              <a:r>
                <a:rPr lang="en-US" altLang="pl-PL"/>
                <a:t>circuit</a:t>
              </a:r>
              <a:endParaRPr lang="pl-PL" altLang="pl-PL"/>
            </a:p>
          </p:txBody>
        </p:sp>
        <p:sp>
          <p:nvSpPr>
            <p:cNvPr id="34827" name="Rectangle 11"/>
            <p:cNvSpPr>
              <a:spLocks noChangeArrowheads="1"/>
            </p:cNvSpPr>
            <p:nvPr/>
          </p:nvSpPr>
          <p:spPr bwMode="auto">
            <a:xfrm>
              <a:off x="2544" y="2880"/>
              <a:ext cx="1248" cy="384"/>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pl-PL"/>
                <a:t>Decompression</a:t>
              </a:r>
              <a:br>
                <a:rPr lang="en-US" altLang="pl-PL"/>
              </a:br>
              <a:r>
                <a:rPr lang="en-US" altLang="pl-PL"/>
                <a:t>circuit</a:t>
              </a:r>
              <a:endParaRPr lang="pl-PL" altLang="pl-PL"/>
            </a:p>
          </p:txBody>
        </p:sp>
      </p:grpSp>
    </p:spTree>
    <p:extLst>
      <p:ext uri="{BB962C8B-B14F-4D97-AF65-F5344CB8AC3E}">
        <p14:creationId xmlns:p14="http://schemas.microsoft.com/office/powerpoint/2010/main" val="40022941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4840"/>
                                        </p:tgtEl>
                                        <p:attrNameLst>
                                          <p:attrName>style.visibility</p:attrName>
                                        </p:attrNameLst>
                                      </p:cBhvr>
                                      <p:to>
                                        <p:strVal val="visible"/>
                                      </p:to>
                                    </p:set>
                                    <p:animEffect transition="in" filter="wipe(left)">
                                      <p:cBhvr>
                                        <p:cTn id="7" dur="500"/>
                                        <p:tgtEl>
                                          <p:spTgt spid="34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547813" y="188640"/>
            <a:ext cx="7138987" cy="941388"/>
          </a:xfrm>
        </p:spPr>
        <p:txBody>
          <a:bodyPr/>
          <a:lstStyle/>
          <a:p>
            <a:r>
              <a:rPr lang="en-US" altLang="pl-PL" sz="2400" dirty="0"/>
              <a:t>Look </a:t>
            </a:r>
            <a:r>
              <a:rPr lang="en-US" altLang="pl-PL" sz="2400" dirty="0" smtClean="0"/>
              <a:t>Closely </a:t>
            </a:r>
            <a:r>
              <a:rPr lang="en-US" altLang="pl-PL" sz="2400" dirty="0"/>
              <a:t>and </a:t>
            </a:r>
            <a:r>
              <a:rPr lang="en-US" altLang="pl-PL" sz="2400" dirty="0" smtClean="0"/>
              <a:t>Guess What They Could Be</a:t>
            </a:r>
            <a:r>
              <a:rPr lang="en-US" altLang="pl-PL" sz="2400" dirty="0"/>
              <a:t>... </a:t>
            </a:r>
          </a:p>
        </p:txBody>
      </p:sp>
      <p:pic>
        <p:nvPicPr>
          <p:cNvPr id="72707" name="Picture 3" descr="C:\Documents and Settings\jajszcz\My Documents\Wyklady\WprTel06\Amazing_Techn_Japan\imag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808001"/>
            <a:ext cx="4104456" cy="602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27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box(out)">
                                      <p:cBhvr>
                                        <p:cTn id="7" dur="500"/>
                                        <p:tgtEl>
                                          <p:spTgt spid="72707"/>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p:txBody>
          <a:bodyPr/>
          <a:lstStyle/>
          <a:p>
            <a:r>
              <a:rPr lang="en-US" altLang="pl-PL" dirty="0"/>
              <a:t>Bearer Services</a:t>
            </a:r>
          </a:p>
        </p:txBody>
      </p:sp>
      <p:sp>
        <p:nvSpPr>
          <p:cNvPr id="8195" name="Rectangle 3"/>
          <p:cNvSpPr>
            <a:spLocks noGrp="1" noChangeArrowheads="1"/>
          </p:cNvSpPr>
          <p:nvPr>
            <p:ph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buFont typeface="Wingdings" panose="05000000000000000000" pitchFamily="2" charset="2"/>
              <a:buNone/>
            </a:pPr>
            <a:r>
              <a:rPr lang="en-US" altLang="pl-PL" dirty="0"/>
              <a:t>Examples</a:t>
            </a:r>
            <a:r>
              <a:rPr lang="pl-PL" altLang="pl-PL" dirty="0"/>
              <a:t>:</a:t>
            </a:r>
          </a:p>
          <a:p>
            <a:r>
              <a:rPr lang="en-US" altLang="pl-PL" dirty="0"/>
              <a:t>Circuit switched transparent </a:t>
            </a:r>
            <a:r>
              <a:rPr lang="pl-PL" altLang="pl-PL" dirty="0"/>
              <a:t/>
            </a:r>
            <a:br>
              <a:rPr lang="pl-PL" altLang="pl-PL" dirty="0"/>
            </a:br>
            <a:r>
              <a:rPr lang="pl-PL" altLang="pl-PL" dirty="0"/>
              <a:t>64 </a:t>
            </a:r>
            <a:r>
              <a:rPr lang="pl-PL" altLang="pl-PL" dirty="0" err="1"/>
              <a:t>kbit</a:t>
            </a:r>
            <a:r>
              <a:rPr lang="pl-PL" altLang="pl-PL" dirty="0"/>
              <a:t>/s</a:t>
            </a:r>
            <a:r>
              <a:rPr lang="en-US" altLang="pl-PL" dirty="0"/>
              <a:t> channel</a:t>
            </a:r>
            <a:endParaRPr lang="pl-PL" altLang="pl-PL" dirty="0"/>
          </a:p>
          <a:p>
            <a:r>
              <a:rPr lang="en-US" altLang="pl-PL" dirty="0"/>
              <a:t>Circuit switched audio </a:t>
            </a:r>
            <a:r>
              <a:rPr lang="pl-PL" altLang="pl-PL" dirty="0"/>
              <a:t>3</a:t>
            </a:r>
            <a:r>
              <a:rPr lang="en-US" altLang="pl-PL" dirty="0"/>
              <a:t>.</a:t>
            </a:r>
            <a:r>
              <a:rPr lang="pl-PL" altLang="pl-PL" dirty="0"/>
              <a:t>1 kHz</a:t>
            </a:r>
            <a:r>
              <a:rPr lang="en-US" altLang="pl-PL" dirty="0"/>
              <a:t> channel</a:t>
            </a:r>
            <a:endParaRPr lang="pl-PL" altLang="pl-PL" dirty="0"/>
          </a:p>
          <a:p>
            <a:r>
              <a:rPr lang="en-US" altLang="pl-PL" dirty="0"/>
              <a:t>Circuit switched voice channel</a:t>
            </a:r>
            <a:endParaRPr lang="pl-PL" altLang="pl-PL" dirty="0"/>
          </a:p>
          <a:p>
            <a:r>
              <a:rPr lang="en-US" altLang="pl-PL" dirty="0"/>
              <a:t>Packet switched </a:t>
            </a:r>
            <a:r>
              <a:rPr lang="pl-PL" altLang="pl-PL" dirty="0"/>
              <a:t>B </a:t>
            </a:r>
            <a:r>
              <a:rPr lang="en-US" altLang="pl-PL" dirty="0"/>
              <a:t>and</a:t>
            </a:r>
            <a:r>
              <a:rPr lang="pl-PL" altLang="pl-PL" dirty="0"/>
              <a:t> D</a:t>
            </a:r>
            <a:r>
              <a:rPr lang="en-US" altLang="pl-PL" dirty="0"/>
              <a:t> channel</a:t>
            </a:r>
            <a:endParaRPr lang="pl-PL" altLang="pl-PL" dirty="0"/>
          </a:p>
        </p:txBody>
      </p:sp>
    </p:spTree>
    <p:extLst>
      <p:ext uri="{BB962C8B-B14F-4D97-AF65-F5344CB8AC3E}">
        <p14:creationId xmlns:p14="http://schemas.microsoft.com/office/powerpoint/2010/main" val="711614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ipe(left)">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wipe(left)">
                                      <p:cBhvr>
                                        <p:cTn id="12" dur="500"/>
                                        <p:tgtEl>
                                          <p:spTgt spid="8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wipe(left)">
                                      <p:cBhvr>
                                        <p:cTn id="17" dur="500"/>
                                        <p:tgtEl>
                                          <p:spTgt spid="8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wipe(left)">
                                      <p:cBhvr>
                                        <p:cTn id="22" dur="500"/>
                                        <p:tgtEl>
                                          <p:spTgt spid="81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wipe(left)">
                                      <p:cBhvr>
                                        <p:cTn id="27"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ltLang="pl-PL" sz="2400" dirty="0"/>
              <a:t>Are </a:t>
            </a:r>
            <a:r>
              <a:rPr lang="en-US" altLang="pl-PL" sz="2400" dirty="0" smtClean="0"/>
              <a:t>They Pens </a:t>
            </a:r>
            <a:r>
              <a:rPr lang="en-US" altLang="pl-PL" sz="2400" dirty="0"/>
              <a:t>with </a:t>
            </a:r>
            <a:r>
              <a:rPr lang="en-US" altLang="pl-PL" sz="2400" dirty="0" smtClean="0"/>
              <a:t>Cameras</a:t>
            </a:r>
            <a:r>
              <a:rPr lang="en-US" altLang="pl-PL" sz="2400" dirty="0"/>
              <a:t>?</a:t>
            </a:r>
          </a:p>
        </p:txBody>
      </p:sp>
      <p:pic>
        <p:nvPicPr>
          <p:cNvPr id="73731" name="Picture 3" descr="C:\Documents and Settings\jajszcz\My Documents\Wyklady\WprTel06\Amazing_Techn_Japan\imag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47800"/>
            <a:ext cx="8809529"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59848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3" descr="C:\Documents and Settings\jajszcz\My Documents\Wyklady\WprTel06\Amazing_Techn_Japan\imag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392"/>
            <a:ext cx="9162288" cy="70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16062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ltLang="pl-PL"/>
              <a:t>Good-bye laptops!</a:t>
            </a:r>
            <a:br>
              <a:rPr lang="en-US" altLang="pl-PL"/>
            </a:br>
            <a:endParaRPr lang="en-US" altLang="pl-PL"/>
          </a:p>
        </p:txBody>
      </p:sp>
      <p:pic>
        <p:nvPicPr>
          <p:cNvPr id="76803" name="Picture 3" descr="C:\Documents and Settings\jajszcz\My Documents\Wyklady\WprTel06\Amazing_Techn_Japan\image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7" y="0"/>
            <a:ext cx="921137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9435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pl-PL"/>
              <a:t>Conclusion</a:t>
            </a:r>
          </a:p>
        </p:txBody>
      </p:sp>
      <p:sp>
        <p:nvSpPr>
          <p:cNvPr id="35851" name="Rectangle 11"/>
          <p:cNvSpPr>
            <a:spLocks noGrp="1" noChangeArrowheads="1"/>
          </p:cNvSpPr>
          <p:nvPr>
            <p:ph type="body" idx="1"/>
          </p:nvPr>
        </p:nvSpPr>
        <p:spPr>
          <a:xfrm>
            <a:off x="304800" y="1981200"/>
            <a:ext cx="8686800" cy="3962400"/>
          </a:xfrm>
          <a:noFill/>
          <a:ln/>
        </p:spPr>
        <p:txBody>
          <a:bodyPr/>
          <a:lstStyle/>
          <a:p>
            <a:pPr>
              <a:spcAft>
                <a:spcPct val="20000"/>
              </a:spcAft>
            </a:pPr>
            <a:r>
              <a:rPr lang="en-US" altLang="pl-PL" dirty="0"/>
              <a:t>Role of services in telecommunications</a:t>
            </a:r>
            <a:endParaRPr lang="pl-PL" altLang="pl-PL" dirty="0"/>
          </a:p>
          <a:p>
            <a:pPr>
              <a:spcAft>
                <a:spcPct val="20000"/>
              </a:spcAft>
            </a:pPr>
            <a:r>
              <a:rPr lang="en-US" altLang="pl-PL" dirty="0"/>
              <a:t>Service classification </a:t>
            </a:r>
          </a:p>
          <a:p>
            <a:pPr>
              <a:spcAft>
                <a:spcPct val="20000"/>
              </a:spcAft>
            </a:pPr>
            <a:r>
              <a:rPr lang="en-US" altLang="pl-PL" dirty="0"/>
              <a:t>Service </a:t>
            </a:r>
            <a:r>
              <a:rPr lang="en-US" altLang="pl-PL" dirty="0" smtClean="0"/>
              <a:t>examples</a:t>
            </a:r>
          </a:p>
          <a:p>
            <a:pPr>
              <a:spcAft>
                <a:spcPct val="20000"/>
              </a:spcAft>
            </a:pPr>
            <a:r>
              <a:rPr lang="en-US" altLang="pl-PL" dirty="0" smtClean="0"/>
              <a:t>Some statistics</a:t>
            </a:r>
            <a:endParaRPr lang="pl-PL" altLang="pl-PL" dirty="0"/>
          </a:p>
          <a:p>
            <a:pPr>
              <a:spcAft>
                <a:spcPct val="20000"/>
              </a:spcAft>
            </a:pPr>
            <a:r>
              <a:rPr lang="en-US" altLang="pl-PL" dirty="0"/>
              <a:t>Service development</a:t>
            </a:r>
            <a:endParaRPr lang="pl-PL" altLang="pl-PL" dirty="0"/>
          </a:p>
          <a:p>
            <a:pPr>
              <a:spcAft>
                <a:spcPct val="20000"/>
              </a:spcAft>
            </a:pPr>
            <a:r>
              <a:rPr lang="en-US" altLang="pl-PL" dirty="0"/>
              <a:t>Terminals</a:t>
            </a:r>
            <a:endParaRPr lang="pl-PL" altLang="pl-PL" dirty="0"/>
          </a:p>
        </p:txBody>
      </p:sp>
    </p:spTree>
    <p:extLst>
      <p:ext uri="{BB962C8B-B14F-4D97-AF65-F5344CB8AC3E}">
        <p14:creationId xmlns:p14="http://schemas.microsoft.com/office/powerpoint/2010/main" val="315825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animEffect transition="in" filter="wipe(left)">
                                      <p:cBhvr>
                                        <p:cTn id="7" dur="500"/>
                                        <p:tgtEl>
                                          <p:spTgt spid="35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976064" y="2564904"/>
            <a:ext cx="7412360" cy="1143000"/>
          </a:xfrm>
        </p:spPr>
        <p:txBody>
          <a:bodyPr/>
          <a:lstStyle/>
          <a:p>
            <a:r>
              <a:rPr lang="en-US" sz="4800" b="0" dirty="0"/>
              <a:t>Thank you very much</a:t>
            </a:r>
            <a:br>
              <a:rPr lang="en-US" sz="4800" b="0" dirty="0"/>
            </a:br>
            <a:r>
              <a:rPr lang="en-US" sz="4800" b="0" dirty="0"/>
              <a:t>for your attention</a:t>
            </a:r>
            <a:endParaRPr lang="pl-PL" sz="4800" b="0" dirty="0"/>
          </a:p>
        </p:txBody>
      </p:sp>
    </p:spTree>
    <p:extLst>
      <p:ext uri="{BB962C8B-B14F-4D97-AF65-F5344CB8AC3E}">
        <p14:creationId xmlns:p14="http://schemas.microsoft.com/office/powerpoint/2010/main" val="188950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slide(fromBottom)">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p:txBody>
          <a:bodyPr/>
          <a:lstStyle/>
          <a:p>
            <a:r>
              <a:rPr lang="en-US" altLang="pl-PL"/>
              <a:t>Teleservices</a:t>
            </a:r>
          </a:p>
        </p:txBody>
      </p:sp>
      <p:sp>
        <p:nvSpPr>
          <p:cNvPr id="10243" name="Rectangle 3"/>
          <p:cNvSpPr>
            <a:spLocks noGrp="1" noChangeArrowheads="1"/>
          </p:cNvSpPr>
          <p:nvPr>
            <p:ph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buFont typeface="Wingdings" panose="05000000000000000000" pitchFamily="2" charset="2"/>
              <a:buNone/>
            </a:pPr>
            <a:r>
              <a:rPr lang="en-US" altLang="pl-PL"/>
              <a:t>Examples</a:t>
            </a:r>
            <a:r>
              <a:rPr lang="pl-PL" altLang="pl-PL"/>
              <a:t>:</a:t>
            </a:r>
          </a:p>
          <a:p>
            <a:r>
              <a:rPr lang="en-US" altLang="pl-PL"/>
              <a:t>Telephony</a:t>
            </a:r>
            <a:r>
              <a:rPr lang="pl-PL" altLang="pl-PL"/>
              <a:t> 3</a:t>
            </a:r>
            <a:r>
              <a:rPr lang="en-US" altLang="pl-PL"/>
              <a:t>.</a:t>
            </a:r>
            <a:r>
              <a:rPr lang="pl-PL" altLang="pl-PL"/>
              <a:t>1 kHz</a:t>
            </a:r>
          </a:p>
          <a:p>
            <a:r>
              <a:rPr lang="en-US" altLang="pl-PL"/>
              <a:t>Telefax,</a:t>
            </a:r>
            <a:r>
              <a:rPr lang="pl-PL" altLang="pl-PL"/>
              <a:t> </a:t>
            </a:r>
            <a:r>
              <a:rPr lang="en-US" altLang="pl-PL"/>
              <a:t>group</a:t>
            </a:r>
            <a:r>
              <a:rPr lang="pl-PL" altLang="pl-PL"/>
              <a:t> 4, </a:t>
            </a:r>
            <a:r>
              <a:rPr lang="en-US" altLang="pl-PL"/>
              <a:t>class</a:t>
            </a:r>
            <a:r>
              <a:rPr lang="pl-PL" altLang="pl-PL"/>
              <a:t> 1</a:t>
            </a:r>
          </a:p>
          <a:p>
            <a:r>
              <a:rPr lang="en-US" altLang="pl-PL"/>
              <a:t>Teletex</a:t>
            </a:r>
            <a:endParaRPr lang="pl-PL" altLang="pl-PL"/>
          </a:p>
          <a:p>
            <a:r>
              <a:rPr lang="en-US" altLang="pl-PL"/>
              <a:t>Telephony</a:t>
            </a:r>
            <a:r>
              <a:rPr lang="pl-PL" altLang="pl-PL"/>
              <a:t> 7 kHz</a:t>
            </a:r>
          </a:p>
          <a:p>
            <a:r>
              <a:rPr lang="en-US" altLang="pl-PL"/>
              <a:t>Videotex</a:t>
            </a:r>
            <a:endParaRPr lang="pl-PL" altLang="pl-PL"/>
          </a:p>
          <a:p>
            <a:r>
              <a:rPr lang="en-US" altLang="pl-PL"/>
              <a:t>Videophony</a:t>
            </a:r>
            <a:endParaRPr lang="pl-PL" altLang="pl-PL"/>
          </a:p>
        </p:txBody>
      </p:sp>
    </p:spTree>
    <p:extLst>
      <p:ext uri="{BB962C8B-B14F-4D97-AF65-F5344CB8AC3E}">
        <p14:creationId xmlns:p14="http://schemas.microsoft.com/office/powerpoint/2010/main" val="469468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wipe(left)">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wipe(left)">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wipe(left)">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wipe(left)">
                                      <p:cBhvr>
                                        <p:cTn id="22" dur="500"/>
                                        <p:tgtEl>
                                          <p:spTgt spid="102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wipe(left)">
                                      <p:cBhvr>
                                        <p:cTn id="27" dur="500"/>
                                        <p:tgtEl>
                                          <p:spTgt spid="1024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wipe(left)">
                                      <p:cBhvr>
                                        <p:cTn id="32" dur="500"/>
                                        <p:tgtEl>
                                          <p:spTgt spid="1024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wipe(left)">
                                      <p:cBhvr>
                                        <p:cTn id="37" dur="500"/>
                                        <p:tgtEl>
                                          <p:spTgt spid="10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p:txBody>
          <a:bodyPr/>
          <a:lstStyle/>
          <a:p>
            <a:r>
              <a:rPr lang="en-US" altLang="pl-PL"/>
              <a:t>Teleactions</a:t>
            </a:r>
          </a:p>
        </p:txBody>
      </p:sp>
      <p:sp>
        <p:nvSpPr>
          <p:cNvPr id="14339" name="Rectangle 3"/>
          <p:cNvSpPr>
            <a:spLocks noGrp="1" noChangeArrowheads="1"/>
          </p:cNvSpPr>
          <p:nvPr>
            <p:ph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buFont typeface="Wingdings" panose="05000000000000000000" pitchFamily="2" charset="2"/>
              <a:buNone/>
            </a:pPr>
            <a:r>
              <a:rPr lang="en-US" altLang="pl-PL">
                <a:solidFill>
                  <a:schemeClr val="tx2"/>
                </a:solidFill>
              </a:rPr>
              <a:t>Teleactions</a:t>
            </a:r>
            <a:r>
              <a:rPr lang="en-US" altLang="pl-PL"/>
              <a:t> use short messages requiring very low bit rates </a:t>
            </a:r>
          </a:p>
          <a:p>
            <a:pPr>
              <a:buFont typeface="Wingdings" panose="05000000000000000000" pitchFamily="2" charset="2"/>
              <a:buNone/>
            </a:pPr>
            <a:endParaRPr lang="en-US" altLang="pl-PL" sz="1000"/>
          </a:p>
          <a:p>
            <a:pPr>
              <a:buFont typeface="Wingdings" panose="05000000000000000000" pitchFamily="2" charset="2"/>
              <a:buNone/>
            </a:pPr>
            <a:r>
              <a:rPr lang="en-US" altLang="pl-PL"/>
              <a:t>Examples:</a:t>
            </a:r>
          </a:p>
          <a:p>
            <a:r>
              <a:rPr lang="en-US" altLang="pl-PL"/>
              <a:t>Telealarm </a:t>
            </a:r>
          </a:p>
          <a:p>
            <a:r>
              <a:rPr lang="en-US" altLang="pl-PL"/>
              <a:t>Telealert </a:t>
            </a:r>
          </a:p>
          <a:p>
            <a:r>
              <a:rPr lang="en-US" altLang="pl-PL"/>
              <a:t>Telecommand </a:t>
            </a:r>
          </a:p>
          <a:p>
            <a:r>
              <a:rPr lang="en-US" altLang="pl-PL"/>
              <a:t>Telemetry </a:t>
            </a:r>
          </a:p>
          <a:p>
            <a:r>
              <a:rPr lang="en-US" altLang="pl-PL"/>
              <a:t>Tele-supervision</a:t>
            </a:r>
          </a:p>
        </p:txBody>
      </p:sp>
    </p:spTree>
    <p:extLst>
      <p:ext uri="{BB962C8B-B14F-4D97-AF65-F5344CB8AC3E}">
        <p14:creationId xmlns:p14="http://schemas.microsoft.com/office/powerpoint/2010/main" val="3448097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left)">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wipe(left)">
                                      <p:cBhvr>
                                        <p:cTn id="12" dur="500"/>
                                        <p:tgtEl>
                                          <p:spTgt spid="1433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wipe(left)">
                                      <p:cBhvr>
                                        <p:cTn id="17" dur="500"/>
                                        <p:tgtEl>
                                          <p:spTgt spid="1433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339">
                                            <p:txEl>
                                              <p:pRg st="4" end="4"/>
                                            </p:txEl>
                                          </p:spTgt>
                                        </p:tgtEl>
                                        <p:attrNameLst>
                                          <p:attrName>style.visibility</p:attrName>
                                        </p:attrNameLst>
                                      </p:cBhvr>
                                      <p:to>
                                        <p:strVal val="visible"/>
                                      </p:to>
                                    </p:set>
                                    <p:animEffect transition="in" filter="wipe(left)">
                                      <p:cBhvr>
                                        <p:cTn id="22" dur="500"/>
                                        <p:tgtEl>
                                          <p:spTgt spid="14339">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animEffect transition="in" filter="wipe(left)">
                                      <p:cBhvr>
                                        <p:cTn id="27" dur="500"/>
                                        <p:tgtEl>
                                          <p:spTgt spid="14339">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339">
                                            <p:txEl>
                                              <p:pRg st="6" end="6"/>
                                            </p:txEl>
                                          </p:spTgt>
                                        </p:tgtEl>
                                        <p:attrNameLst>
                                          <p:attrName>style.visibility</p:attrName>
                                        </p:attrNameLst>
                                      </p:cBhvr>
                                      <p:to>
                                        <p:strVal val="visible"/>
                                      </p:to>
                                    </p:set>
                                    <p:animEffect transition="in" filter="wipe(left)">
                                      <p:cBhvr>
                                        <p:cTn id="32" dur="500"/>
                                        <p:tgtEl>
                                          <p:spTgt spid="14339">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339">
                                            <p:txEl>
                                              <p:pRg st="7" end="7"/>
                                            </p:txEl>
                                          </p:spTgt>
                                        </p:tgtEl>
                                        <p:attrNameLst>
                                          <p:attrName>style.visibility</p:attrName>
                                        </p:attrNameLst>
                                      </p:cBhvr>
                                      <p:to>
                                        <p:strVal val="visible"/>
                                      </p:to>
                                    </p:set>
                                    <p:animEffect transition="in" filter="wipe(left)">
                                      <p:cBhvr>
                                        <p:cTn id="37" dur="500"/>
                                        <p:tgtEl>
                                          <p:spTgt spid="14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p:txBody>
          <a:bodyPr/>
          <a:lstStyle/>
          <a:p>
            <a:r>
              <a:rPr lang="en-US" altLang="pl-PL" dirty="0"/>
              <a:t>Examples </a:t>
            </a:r>
            <a:br>
              <a:rPr lang="en-US" altLang="pl-PL" dirty="0"/>
            </a:br>
            <a:r>
              <a:rPr lang="en-US" altLang="pl-PL" dirty="0"/>
              <a:t>of Supplementary Services</a:t>
            </a:r>
          </a:p>
        </p:txBody>
      </p:sp>
      <p:sp>
        <p:nvSpPr>
          <p:cNvPr id="18435" name="Rectangle 3"/>
          <p:cNvSpPr>
            <a:spLocks noGrp="1" noChangeArrowheads="1"/>
          </p:cNvSpPr>
          <p:nvPr>
            <p:ph idx="1"/>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spcBef>
                <a:spcPct val="0"/>
              </a:spcBef>
              <a:spcAft>
                <a:spcPct val="15000"/>
              </a:spcAft>
            </a:pPr>
            <a:r>
              <a:rPr lang="en-US" altLang="pl-PL" dirty="0"/>
              <a:t>Calling Line Identification Presentation</a:t>
            </a:r>
          </a:p>
          <a:p>
            <a:pPr>
              <a:spcBef>
                <a:spcPct val="0"/>
              </a:spcBef>
              <a:spcAft>
                <a:spcPct val="15000"/>
              </a:spcAft>
            </a:pPr>
            <a:r>
              <a:rPr lang="en-US" altLang="pl-PL" dirty="0"/>
              <a:t>Calling Line Identification Restriction</a:t>
            </a:r>
          </a:p>
          <a:p>
            <a:pPr>
              <a:spcBef>
                <a:spcPct val="0"/>
              </a:spcBef>
              <a:spcAft>
                <a:spcPct val="15000"/>
              </a:spcAft>
            </a:pPr>
            <a:r>
              <a:rPr lang="en-US" altLang="pl-PL" dirty="0"/>
              <a:t>Closed User Group</a:t>
            </a:r>
          </a:p>
          <a:p>
            <a:pPr>
              <a:spcBef>
                <a:spcPct val="0"/>
              </a:spcBef>
              <a:spcAft>
                <a:spcPct val="15000"/>
              </a:spcAft>
            </a:pPr>
            <a:r>
              <a:rPr lang="en-US" altLang="pl-PL" dirty="0"/>
              <a:t>Three-Party Service</a:t>
            </a:r>
          </a:p>
          <a:p>
            <a:pPr>
              <a:spcBef>
                <a:spcPct val="0"/>
              </a:spcBef>
              <a:spcAft>
                <a:spcPct val="15000"/>
              </a:spcAft>
            </a:pPr>
            <a:r>
              <a:rPr lang="en-US" altLang="pl-PL" dirty="0"/>
              <a:t>Advice of Charge</a:t>
            </a:r>
          </a:p>
          <a:p>
            <a:pPr>
              <a:spcBef>
                <a:spcPct val="0"/>
              </a:spcBef>
              <a:spcAft>
                <a:spcPct val="15000"/>
              </a:spcAft>
            </a:pPr>
            <a:r>
              <a:rPr lang="en-US" altLang="pl-PL" dirty="0"/>
              <a:t>Connected Line Identification Presentation</a:t>
            </a:r>
          </a:p>
          <a:p>
            <a:pPr>
              <a:spcBef>
                <a:spcPct val="0"/>
              </a:spcBef>
              <a:spcAft>
                <a:spcPct val="15000"/>
              </a:spcAft>
            </a:pPr>
            <a:r>
              <a:rPr lang="en-US" altLang="pl-PL" dirty="0"/>
              <a:t>Malicious Call Identification</a:t>
            </a:r>
          </a:p>
          <a:p>
            <a:pPr>
              <a:spcBef>
                <a:spcPct val="0"/>
              </a:spcBef>
              <a:spcAft>
                <a:spcPct val="15000"/>
              </a:spcAft>
            </a:pPr>
            <a:r>
              <a:rPr lang="en-US" altLang="pl-PL" dirty="0">
                <a:cs typeface="Times New Roman" panose="02020603050405020304" pitchFamily="18" charset="0"/>
              </a:rPr>
              <a:t>“Add-on” Conference Calling </a:t>
            </a:r>
            <a:endParaRPr lang="en-US" altLang="pl-PL" dirty="0"/>
          </a:p>
          <a:p>
            <a:pPr>
              <a:spcBef>
                <a:spcPct val="0"/>
              </a:spcBef>
              <a:spcAft>
                <a:spcPct val="15000"/>
              </a:spcAft>
            </a:pPr>
            <a:r>
              <a:rPr lang="en-US" altLang="pl-PL" dirty="0">
                <a:cs typeface="Times New Roman" panose="02020603050405020304" pitchFamily="18" charset="0"/>
              </a:rPr>
              <a:t>“Meet-me”</a:t>
            </a:r>
            <a:r>
              <a:rPr lang="en-US" altLang="pl-PL" dirty="0"/>
              <a:t> </a:t>
            </a:r>
            <a:r>
              <a:rPr lang="en-US" altLang="pl-PL" dirty="0">
                <a:cs typeface="Times New Roman" panose="02020603050405020304" pitchFamily="18" charset="0"/>
              </a:rPr>
              <a:t>Conference Calling </a:t>
            </a:r>
            <a:endParaRPr lang="en-US" altLang="pl-PL" dirty="0"/>
          </a:p>
          <a:p>
            <a:pPr>
              <a:spcBef>
                <a:spcPct val="0"/>
              </a:spcBef>
              <a:spcAft>
                <a:spcPct val="15000"/>
              </a:spcAft>
            </a:pPr>
            <a:r>
              <a:rPr lang="en-US" altLang="pl-PL" dirty="0">
                <a:cs typeface="Times New Roman" panose="02020603050405020304" pitchFamily="18" charset="0"/>
              </a:rPr>
              <a:t>Call Transfer </a:t>
            </a:r>
          </a:p>
        </p:txBody>
      </p:sp>
    </p:spTree>
    <p:extLst>
      <p:ext uri="{BB962C8B-B14F-4D97-AF65-F5344CB8AC3E}">
        <p14:creationId xmlns:p14="http://schemas.microsoft.com/office/powerpoint/2010/main" val="23226813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wipe(left)">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wipe(left)">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wipe(left)">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wipe(left)">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wipe(left)">
                                      <p:cBhvr>
                                        <p:cTn id="27" dur="5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wipe(left)">
                                      <p:cBhvr>
                                        <p:cTn id="32" dur="500"/>
                                        <p:tgtEl>
                                          <p:spTgt spid="1843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435">
                                            <p:txEl>
                                              <p:pRg st="6" end="6"/>
                                            </p:txEl>
                                          </p:spTgt>
                                        </p:tgtEl>
                                        <p:attrNameLst>
                                          <p:attrName>style.visibility</p:attrName>
                                        </p:attrNameLst>
                                      </p:cBhvr>
                                      <p:to>
                                        <p:strVal val="visible"/>
                                      </p:to>
                                    </p:set>
                                    <p:animEffect transition="in" filter="wipe(left)">
                                      <p:cBhvr>
                                        <p:cTn id="37" dur="500"/>
                                        <p:tgtEl>
                                          <p:spTgt spid="1843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435">
                                            <p:txEl>
                                              <p:pRg st="7" end="7"/>
                                            </p:txEl>
                                          </p:spTgt>
                                        </p:tgtEl>
                                        <p:attrNameLst>
                                          <p:attrName>style.visibility</p:attrName>
                                        </p:attrNameLst>
                                      </p:cBhvr>
                                      <p:to>
                                        <p:strVal val="visible"/>
                                      </p:to>
                                    </p:set>
                                    <p:animEffect transition="in" filter="wipe(left)">
                                      <p:cBhvr>
                                        <p:cTn id="42" dur="500"/>
                                        <p:tgtEl>
                                          <p:spTgt spid="1843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435">
                                            <p:txEl>
                                              <p:pRg st="8" end="8"/>
                                            </p:txEl>
                                          </p:spTgt>
                                        </p:tgtEl>
                                        <p:attrNameLst>
                                          <p:attrName>style.visibility</p:attrName>
                                        </p:attrNameLst>
                                      </p:cBhvr>
                                      <p:to>
                                        <p:strVal val="visible"/>
                                      </p:to>
                                    </p:set>
                                    <p:animEffect transition="in" filter="wipe(left)">
                                      <p:cBhvr>
                                        <p:cTn id="47" dur="500"/>
                                        <p:tgtEl>
                                          <p:spTgt spid="1843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435">
                                            <p:txEl>
                                              <p:pRg st="9" end="9"/>
                                            </p:txEl>
                                          </p:spTgt>
                                        </p:tgtEl>
                                        <p:attrNameLst>
                                          <p:attrName>style.visibility</p:attrName>
                                        </p:attrNameLst>
                                      </p:cBhvr>
                                      <p:to>
                                        <p:strVal val="visible"/>
                                      </p:to>
                                    </p:set>
                                    <p:animEffect transition="in" filter="wipe(left)">
                                      <p:cBhvr>
                                        <p:cTn id="52" dur="500"/>
                                        <p:tgtEl>
                                          <p:spTgt spid="1843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pl-PL" dirty="0"/>
              <a:t>Broadband Service Classes </a:t>
            </a:r>
            <a:r>
              <a:rPr lang="en-US" altLang="pl-PL" dirty="0" smtClean="0"/>
              <a:t/>
            </a:r>
            <a:br>
              <a:rPr lang="en-US" altLang="pl-PL" dirty="0" smtClean="0"/>
            </a:br>
            <a:r>
              <a:rPr lang="pl-PL" altLang="pl-PL" dirty="0" smtClean="0"/>
              <a:t>(</a:t>
            </a:r>
            <a:r>
              <a:rPr lang="pl-PL" altLang="pl-PL" dirty="0"/>
              <a:t>ITU-T</a:t>
            </a:r>
            <a:r>
              <a:rPr lang="en-US" altLang="pl-PL" dirty="0"/>
              <a:t>: I.211</a:t>
            </a:r>
            <a:r>
              <a:rPr lang="pl-PL" altLang="pl-PL" dirty="0"/>
              <a:t>)</a:t>
            </a:r>
            <a:endParaRPr lang="en-US" altLang="pl-PL" dirty="0"/>
          </a:p>
        </p:txBody>
      </p:sp>
      <p:sp>
        <p:nvSpPr>
          <p:cNvPr id="60419" name="Rectangle 3"/>
          <p:cNvSpPr>
            <a:spLocks noGrp="1" noChangeArrowheads="1"/>
          </p:cNvSpPr>
          <p:nvPr>
            <p:ph idx="1"/>
          </p:nvPr>
        </p:nvSpPr>
        <p:spPr/>
        <p:txBody>
          <a:bodyPr/>
          <a:lstStyle/>
          <a:p>
            <a:r>
              <a:rPr lang="en-US" altLang="pl-PL"/>
              <a:t>Interactive services</a:t>
            </a:r>
            <a:endParaRPr lang="pl-PL" altLang="pl-PL"/>
          </a:p>
          <a:p>
            <a:pPr lvl="1"/>
            <a:r>
              <a:rPr lang="en-US" altLang="pl-PL"/>
              <a:t>Conversational services</a:t>
            </a:r>
            <a:endParaRPr lang="pl-PL" altLang="pl-PL"/>
          </a:p>
          <a:p>
            <a:pPr lvl="1"/>
            <a:r>
              <a:rPr lang="en-US" altLang="pl-PL"/>
              <a:t>Messaging services</a:t>
            </a:r>
            <a:endParaRPr lang="pl-PL" altLang="pl-PL"/>
          </a:p>
          <a:p>
            <a:pPr lvl="1"/>
            <a:r>
              <a:rPr lang="en-US" altLang="pl-PL">
                <a:cs typeface="Times New Roman" panose="02020603050405020304" pitchFamily="18" charset="0"/>
              </a:rPr>
              <a:t>Retrieval services</a:t>
            </a:r>
            <a:r>
              <a:rPr lang="pl-PL" altLang="pl-PL"/>
              <a:t> </a:t>
            </a:r>
          </a:p>
          <a:p>
            <a:pPr>
              <a:spcBef>
                <a:spcPct val="50000"/>
              </a:spcBef>
            </a:pPr>
            <a:r>
              <a:rPr lang="en-US" altLang="pl-PL">
                <a:cs typeface="Times New Roman" panose="02020603050405020304" pitchFamily="18" charset="0"/>
              </a:rPr>
              <a:t>Distribution services</a:t>
            </a:r>
            <a:endParaRPr lang="pl-PL" altLang="pl-PL"/>
          </a:p>
          <a:p>
            <a:pPr lvl="1"/>
            <a:r>
              <a:rPr lang="en-US" altLang="pl-PL">
                <a:cs typeface="Times New Roman" panose="02020603050405020304" pitchFamily="18" charset="0"/>
              </a:rPr>
              <a:t>Distribution services without user individual presentation control</a:t>
            </a:r>
            <a:r>
              <a:rPr lang="pl-PL" altLang="pl-PL"/>
              <a:t> </a:t>
            </a:r>
          </a:p>
          <a:p>
            <a:pPr lvl="1"/>
            <a:r>
              <a:rPr lang="en-US" altLang="pl-PL">
                <a:cs typeface="Times New Roman" panose="02020603050405020304" pitchFamily="18" charset="0"/>
              </a:rPr>
              <a:t>Distribution services with user individual presentation control</a:t>
            </a:r>
            <a:r>
              <a:rPr lang="pl-PL" altLang="pl-PL"/>
              <a:t> </a:t>
            </a:r>
            <a:endParaRPr lang="en-US" altLang="pl-PL"/>
          </a:p>
        </p:txBody>
      </p:sp>
    </p:spTree>
    <p:extLst>
      <p:ext uri="{BB962C8B-B14F-4D97-AF65-F5344CB8AC3E}">
        <p14:creationId xmlns:p14="http://schemas.microsoft.com/office/powerpoint/2010/main" val="246438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wipe(left)">
                                      <p:cBhvr>
                                        <p:cTn id="7" dur="500"/>
                                        <p:tgtEl>
                                          <p:spTgt spid="6041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0419">
                                            <p:txEl>
                                              <p:pRg st="1" end="1"/>
                                            </p:txEl>
                                          </p:spTgt>
                                        </p:tgtEl>
                                        <p:attrNameLst>
                                          <p:attrName>style.visibility</p:attrName>
                                        </p:attrNameLst>
                                      </p:cBhvr>
                                      <p:to>
                                        <p:strVal val="visible"/>
                                      </p:to>
                                    </p:set>
                                    <p:animEffect transition="in" filter="wipe(left)">
                                      <p:cBhvr>
                                        <p:cTn id="10" dur="500"/>
                                        <p:tgtEl>
                                          <p:spTgt spid="6041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0419">
                                            <p:txEl>
                                              <p:pRg st="2" end="2"/>
                                            </p:txEl>
                                          </p:spTgt>
                                        </p:tgtEl>
                                        <p:attrNameLst>
                                          <p:attrName>style.visibility</p:attrName>
                                        </p:attrNameLst>
                                      </p:cBhvr>
                                      <p:to>
                                        <p:strVal val="visible"/>
                                      </p:to>
                                    </p:set>
                                    <p:animEffect transition="in" filter="wipe(left)">
                                      <p:cBhvr>
                                        <p:cTn id="13" dur="500"/>
                                        <p:tgtEl>
                                          <p:spTgt spid="6041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419">
                                            <p:txEl>
                                              <p:pRg st="3" end="3"/>
                                            </p:txEl>
                                          </p:spTgt>
                                        </p:tgtEl>
                                        <p:attrNameLst>
                                          <p:attrName>style.visibility</p:attrName>
                                        </p:attrNameLst>
                                      </p:cBhvr>
                                      <p:to>
                                        <p:strVal val="visible"/>
                                      </p:to>
                                    </p:set>
                                    <p:animEffect transition="in" filter="wipe(left)">
                                      <p:cBhvr>
                                        <p:cTn id="16" dur="500"/>
                                        <p:tgtEl>
                                          <p:spTgt spid="60419">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0419">
                                            <p:txEl>
                                              <p:pRg st="4" end="4"/>
                                            </p:txEl>
                                          </p:spTgt>
                                        </p:tgtEl>
                                        <p:attrNameLst>
                                          <p:attrName>style.visibility</p:attrName>
                                        </p:attrNameLst>
                                      </p:cBhvr>
                                      <p:to>
                                        <p:strVal val="visible"/>
                                      </p:to>
                                    </p:set>
                                    <p:animEffect transition="in" filter="wipe(left)">
                                      <p:cBhvr>
                                        <p:cTn id="21" dur="500"/>
                                        <p:tgtEl>
                                          <p:spTgt spid="60419">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0419">
                                            <p:txEl>
                                              <p:pRg st="5" end="5"/>
                                            </p:txEl>
                                          </p:spTgt>
                                        </p:tgtEl>
                                        <p:attrNameLst>
                                          <p:attrName>style.visibility</p:attrName>
                                        </p:attrNameLst>
                                      </p:cBhvr>
                                      <p:to>
                                        <p:strVal val="visible"/>
                                      </p:to>
                                    </p:set>
                                    <p:animEffect transition="in" filter="wipe(left)">
                                      <p:cBhvr>
                                        <p:cTn id="24" dur="500"/>
                                        <p:tgtEl>
                                          <p:spTgt spid="60419">
                                            <p:txEl>
                                              <p:pRg st="5" end="5"/>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0419">
                                            <p:txEl>
                                              <p:pRg st="6" end="6"/>
                                            </p:txEl>
                                          </p:spTgt>
                                        </p:tgtEl>
                                        <p:attrNameLst>
                                          <p:attrName>style.visibility</p:attrName>
                                        </p:attrNameLst>
                                      </p:cBhvr>
                                      <p:to>
                                        <p:strVal val="visible"/>
                                      </p:to>
                                    </p:set>
                                    <p:animEffect transition="in" filter="wipe(left)">
                                      <p:cBhvr>
                                        <p:cTn id="27" dur="500"/>
                                        <p:tgtEl>
                                          <p:spTgt spid="604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pl-PL"/>
              <a:t>Classification </a:t>
            </a:r>
            <a:br>
              <a:rPr lang="en-US" altLang="pl-PL"/>
            </a:br>
            <a:r>
              <a:rPr lang="en-US" altLang="pl-PL"/>
              <a:t>of Internet Applications</a:t>
            </a:r>
          </a:p>
        </p:txBody>
      </p:sp>
      <p:sp>
        <p:nvSpPr>
          <p:cNvPr id="38915" name="Rectangle 3"/>
          <p:cNvSpPr>
            <a:spLocks noGrp="1" noChangeArrowheads="1"/>
          </p:cNvSpPr>
          <p:nvPr>
            <p:ph idx="1"/>
          </p:nvPr>
        </p:nvSpPr>
        <p:spPr/>
        <p:txBody>
          <a:bodyPr/>
          <a:lstStyle/>
          <a:p>
            <a:r>
              <a:rPr lang="en-US" altLang="pl-PL" sz="2800" dirty="0">
                <a:solidFill>
                  <a:schemeClr val="tx2"/>
                </a:solidFill>
              </a:rPr>
              <a:t>Human to human</a:t>
            </a:r>
            <a:r>
              <a:rPr lang="pl-PL" altLang="pl-PL" sz="2800" dirty="0">
                <a:solidFill>
                  <a:srgbClr val="FF7C80"/>
                </a:solidFill>
              </a:rPr>
              <a:t> </a:t>
            </a:r>
            <a:br>
              <a:rPr lang="pl-PL" altLang="pl-PL" sz="2800" dirty="0">
                <a:solidFill>
                  <a:srgbClr val="FF7C80"/>
                </a:solidFill>
              </a:rPr>
            </a:br>
            <a:r>
              <a:rPr lang="en-US" altLang="pl-PL" dirty="0"/>
              <a:t>e.g.,</a:t>
            </a:r>
            <a:r>
              <a:rPr lang="pl-PL" altLang="pl-PL" dirty="0"/>
              <a:t> </a:t>
            </a:r>
            <a:r>
              <a:rPr lang="en-US" altLang="pl-PL" dirty="0"/>
              <a:t>telephony</a:t>
            </a:r>
            <a:r>
              <a:rPr lang="pl-PL" altLang="pl-PL" dirty="0"/>
              <a:t>, </a:t>
            </a:r>
            <a:r>
              <a:rPr lang="en-US" altLang="pl-PL" dirty="0"/>
              <a:t>videoconferences</a:t>
            </a:r>
            <a:r>
              <a:rPr lang="pl-PL" altLang="pl-PL" dirty="0"/>
              <a:t>, </a:t>
            </a:r>
            <a:r>
              <a:rPr lang="en-US" altLang="pl-PL" dirty="0"/>
              <a:t>Internet games</a:t>
            </a:r>
            <a:endParaRPr lang="pl-PL" altLang="pl-PL" dirty="0"/>
          </a:p>
          <a:p>
            <a:r>
              <a:rPr lang="en-US" altLang="pl-PL" sz="2800" dirty="0">
                <a:solidFill>
                  <a:schemeClr val="tx2"/>
                </a:solidFill>
              </a:rPr>
              <a:t>Human to computer</a:t>
            </a:r>
            <a:r>
              <a:rPr lang="pl-PL" altLang="pl-PL" sz="2800" dirty="0">
                <a:solidFill>
                  <a:schemeClr val="hlink"/>
                </a:solidFill>
              </a:rPr>
              <a:t> </a:t>
            </a:r>
            <a:br>
              <a:rPr lang="pl-PL" altLang="pl-PL" sz="2800" dirty="0">
                <a:solidFill>
                  <a:schemeClr val="hlink"/>
                </a:solidFill>
              </a:rPr>
            </a:br>
            <a:r>
              <a:rPr lang="en-US" altLang="pl-PL" dirty="0" err="1"/>
              <a:t>e.g</a:t>
            </a:r>
            <a:r>
              <a:rPr lang="pl-PL" altLang="pl-PL" dirty="0"/>
              <a:t>.</a:t>
            </a:r>
            <a:r>
              <a:rPr lang="en-US" altLang="pl-PL" dirty="0"/>
              <a:t>,</a:t>
            </a:r>
            <a:r>
              <a:rPr lang="pl-PL" altLang="pl-PL" dirty="0"/>
              <a:t> www</a:t>
            </a:r>
            <a:r>
              <a:rPr lang="en-US" altLang="pl-PL" dirty="0"/>
              <a:t> access</a:t>
            </a:r>
            <a:r>
              <a:rPr lang="pl-PL" altLang="pl-PL" dirty="0"/>
              <a:t>, </a:t>
            </a:r>
            <a:r>
              <a:rPr lang="en-US" altLang="pl-PL" dirty="0"/>
              <a:t>playing sound </a:t>
            </a:r>
            <a:r>
              <a:rPr lang="en-US" altLang="pl-PL" dirty="0" smtClean="0"/>
              <a:t/>
            </a:r>
            <a:br>
              <a:rPr lang="en-US" altLang="pl-PL" dirty="0" smtClean="0"/>
            </a:br>
            <a:r>
              <a:rPr lang="en-US" altLang="pl-PL" dirty="0" smtClean="0"/>
              <a:t>and </a:t>
            </a:r>
            <a:r>
              <a:rPr lang="en-US" altLang="pl-PL" dirty="0"/>
              <a:t>video retrieved from Internet</a:t>
            </a:r>
            <a:endParaRPr lang="pl-PL" altLang="pl-PL" dirty="0"/>
          </a:p>
          <a:p>
            <a:r>
              <a:rPr lang="en-US" altLang="pl-PL" sz="2800" dirty="0">
                <a:solidFill>
                  <a:schemeClr val="tx2"/>
                </a:solidFill>
              </a:rPr>
              <a:t>Computer to computer</a:t>
            </a:r>
            <a:r>
              <a:rPr lang="pl-PL" altLang="pl-PL" sz="2800" dirty="0">
                <a:solidFill>
                  <a:srgbClr val="FF7C80"/>
                </a:solidFill>
              </a:rPr>
              <a:t> </a:t>
            </a:r>
            <a:br>
              <a:rPr lang="pl-PL" altLang="pl-PL" sz="2800" dirty="0">
                <a:solidFill>
                  <a:srgbClr val="FF7C80"/>
                </a:solidFill>
              </a:rPr>
            </a:br>
            <a:r>
              <a:rPr lang="en-US" altLang="pl-PL" dirty="0"/>
              <a:t>e.g., </a:t>
            </a:r>
            <a:r>
              <a:rPr lang="en-US" altLang="pl-PL" dirty="0" smtClean="0"/>
              <a:t>distributed </a:t>
            </a:r>
            <a:r>
              <a:rPr lang="en-US" altLang="pl-PL" dirty="0"/>
              <a:t>web caching, </a:t>
            </a:r>
            <a:r>
              <a:rPr lang="en-US" altLang="pl-PL" dirty="0" smtClean="0"/>
              <a:t>news </a:t>
            </a:r>
            <a:r>
              <a:rPr lang="en-US" altLang="pl-PL" dirty="0"/>
              <a:t>feeds, batch processing, database synchronization, e-mail, voice-mail</a:t>
            </a:r>
          </a:p>
        </p:txBody>
      </p:sp>
    </p:spTree>
    <p:extLst>
      <p:ext uri="{BB962C8B-B14F-4D97-AF65-F5344CB8AC3E}">
        <p14:creationId xmlns:p14="http://schemas.microsoft.com/office/powerpoint/2010/main" val="115726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wipe(left)">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wipe(left)">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wipe(left)">
                                      <p:cBhvr>
                                        <p:cTn id="17"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theme/theme1.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Verdana"/>
        <a:ea typeface=""/>
        <a:cs typeface=""/>
      </a:majorFont>
      <a:minorFont>
        <a:latin typeface="Verdana"/>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1099</TotalTime>
  <Words>2230</Words>
  <Application>Microsoft Office PowerPoint</Application>
  <PresentationFormat>Pokaz na ekranie (4:3)</PresentationFormat>
  <Paragraphs>333</Paragraphs>
  <Slides>44</Slides>
  <Notes>15</Notes>
  <HiddenSlides>0</HiddenSlides>
  <MMClips>0</MMClips>
  <ScaleCrop>false</ScaleCrop>
  <HeadingPairs>
    <vt:vector size="4" baseType="variant">
      <vt:variant>
        <vt:lpstr>Motyw</vt:lpstr>
      </vt:variant>
      <vt:variant>
        <vt:i4>1</vt:i4>
      </vt:variant>
      <vt:variant>
        <vt:lpstr>Tytuły slajdów</vt:lpstr>
      </vt:variant>
      <vt:variant>
        <vt:i4>44</vt:i4>
      </vt:variant>
    </vt:vector>
  </HeadingPairs>
  <TitlesOfParts>
    <vt:vector size="45" baseType="lpstr">
      <vt:lpstr>Projekt domyślny</vt:lpstr>
      <vt:lpstr>Services and Terminals</vt:lpstr>
      <vt:lpstr>Outline</vt:lpstr>
      <vt:lpstr>Service Types  (ISDN Classification)</vt:lpstr>
      <vt:lpstr>Bearer Services</vt:lpstr>
      <vt:lpstr>Teleservices</vt:lpstr>
      <vt:lpstr>Teleactions</vt:lpstr>
      <vt:lpstr>Examples  of Supplementary Services</vt:lpstr>
      <vt:lpstr>Broadband Service Classes  (ITU-T: I.211)</vt:lpstr>
      <vt:lpstr>Classification  of Internet Applications</vt:lpstr>
      <vt:lpstr>Requirements  of Internet Applications</vt:lpstr>
      <vt:lpstr>VoIP Evolution</vt:lpstr>
      <vt:lpstr>Sources of VoIP Success</vt:lpstr>
      <vt:lpstr>Prezentacja programu PowerPoint</vt:lpstr>
      <vt:lpstr>3G Service Classification (NTT DoCoMo)</vt:lpstr>
      <vt:lpstr>3G Service Classification (NTT DoCoMo), 2</vt:lpstr>
      <vt:lpstr>Some Statistics</vt:lpstr>
      <vt:lpstr>Prezentacja programu PowerPoint</vt:lpstr>
      <vt:lpstr>Prezentacja programu PowerPoint</vt:lpstr>
      <vt:lpstr>Prezentacja programu PowerPoint</vt:lpstr>
      <vt:lpstr>Prezentacja programu PowerPoint</vt:lpstr>
      <vt:lpstr>Prezentacja programu PowerPoint</vt:lpstr>
      <vt:lpstr>Killer Application?</vt:lpstr>
      <vt:lpstr>Is There Any Room for New Services and Users?</vt:lpstr>
      <vt:lpstr>Service Development</vt:lpstr>
      <vt:lpstr>Service Development, Part 2</vt:lpstr>
      <vt:lpstr>Service Development, Part 3</vt:lpstr>
      <vt:lpstr>Service Level Agreement (SLA)</vt:lpstr>
      <vt:lpstr>Service Life Cycle</vt:lpstr>
      <vt:lpstr>Fulfilling Ancient Dreams</vt:lpstr>
      <vt:lpstr>Telephone Set</vt:lpstr>
      <vt:lpstr>Telephone Set</vt:lpstr>
      <vt:lpstr>Cell Phones</vt:lpstr>
      <vt:lpstr>iPhone: Was It a Good Idea?</vt:lpstr>
      <vt:lpstr>Multimedia Functionalities  of Cell Phones</vt:lpstr>
      <vt:lpstr>Inside a Cell Phone</vt:lpstr>
      <vt:lpstr>iPhone 6</vt:lpstr>
      <vt:lpstr>Samsung Galaxy S6</vt:lpstr>
      <vt:lpstr>Telefax; Block Diagram </vt:lpstr>
      <vt:lpstr>Look Closely and Guess What They Could Be... </vt:lpstr>
      <vt:lpstr>Are They Pens with Cameras?</vt:lpstr>
      <vt:lpstr>Prezentacja programu PowerPoint</vt:lpstr>
      <vt:lpstr>Good-bye laptops! </vt:lpstr>
      <vt:lpstr>Conclusion</vt:lpstr>
      <vt:lpstr>Thank you very much for your attention</vt:lpstr>
    </vt:vector>
  </TitlesOfParts>
  <Company>AGH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Services and Terminals</dc:title>
  <dc:creator>Andrzej Jajszczyk</dc:creator>
  <cp:lastModifiedBy>Andrzej Jajszczyk</cp:lastModifiedBy>
  <cp:revision>129</cp:revision>
  <dcterms:created xsi:type="dcterms:W3CDTF">2007-09-26T12:45:04Z</dcterms:created>
  <dcterms:modified xsi:type="dcterms:W3CDTF">2020-10-25T21:58:11Z</dcterms:modified>
</cp:coreProperties>
</file>