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0" r:id="rId31"/>
    <p:sldId id="371" r:id="rId32"/>
    <p:sldId id="372" r:id="rId33"/>
    <p:sldId id="340" r:id="rId3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309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195" autoAdjust="0"/>
    <p:restoredTop sz="96433" autoAdjust="0"/>
  </p:normalViewPr>
  <p:slideViewPr>
    <p:cSldViewPr>
      <p:cViewPr varScale="1">
        <p:scale>
          <a:sx n="85" d="100"/>
          <a:sy n="85" d="100"/>
        </p:scale>
        <p:origin x="-21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ienna" TargetMode="External"/><Relationship Id="rId7" Type="http://schemas.openxmlformats.org/officeDocument/2006/relationships/hyperlink" Target="http://en.wikipedia.org/wiki/Frequency_hopping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Spread_spectrum" TargetMode="External"/><Relationship Id="rId5" Type="http://schemas.openxmlformats.org/officeDocument/2006/relationships/hyperlink" Target="http://en.wikipedia.org/wiki/George_Antheil" TargetMode="External"/><Relationship Id="rId4" Type="http://schemas.openxmlformats.org/officeDocument/2006/relationships/hyperlink" Target="http://en.wikipedia.org/wiki/Austrian-American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read_spectrum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Bandwidth_(signal_processing)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._T._Whittaker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Vladimir_Kotelnikov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Multipleksowanie z podziałem czasu TDM (ang. </a:t>
            </a:r>
            <a:r>
              <a:rPr lang="pl-PL" sz="2400" i="1">
                <a:latin typeface="Times New Roman" pitchFamily="18" charset="0"/>
              </a:rPr>
              <a:t>Time-Division Multiplexing</a:t>
            </a:r>
            <a:r>
              <a:rPr lang="pl-PL" sz="2400">
                <a:latin typeface="Times New Roman" pitchFamily="18" charset="0"/>
              </a:rPr>
              <a:t>) jest technik± pozwalaj±c± na przeplatanie w czasie sygnałów z różnych Ľródeł w celu przesyłania ich we wspólnym medium transmisyjnym.</a:t>
            </a:r>
          </a:p>
          <a:p>
            <a:pPr algn="just"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Na rysunku przedstawiono zasadę multipleksowania. Wykorzystuje się tu fakt, że okres między kolejnymi próbkami tego samego sygnału jest na tyle długi (w typowych systemach PCM — rzędu 125 </a:t>
            </a:r>
            <a:r>
              <a:rPr lang="pl-PL" sz="2400">
                <a:latin typeface="Symbol" pitchFamily="18" charset="2"/>
              </a:rPr>
              <a:t></a:t>
            </a:r>
            <a:r>
              <a:rPr lang="pl-PL" sz="2400">
                <a:latin typeface="Times New Roman" pitchFamily="18" charset="0"/>
              </a:rPr>
              <a:t>s), że można w tym czasie przesłać wiele zakodowanych próbek pochodz±cych z innych sygnałów. Multiplekser pełni rolę przeł±cznika, który cyklicznie pobiera warto¶ci próbek z kolejnych kanałów wej¶ciowych i przesyła je na wspólny trakt wyj¶ciowy. Tak więc trakt ten zawiera kolejno zakodowan± próbkę A1 (pochodz±c± z kanału A), próbkę B1 (pochodz±c± z kanału B), aż do próbki Z1 (pochodz±c± z kanału Z), a następnie kolejno próbki A2, B2,..., Z2 itd. Na końcu traktu następuje proces odwrotny zwany demultipleksowaniem. </a:t>
            </a:r>
          </a:p>
        </p:txBody>
      </p:sp>
      <p:sp>
        <p:nvSpPr>
          <p:cNvPr id="133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962" y="4344140"/>
            <a:ext cx="5030077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89312" tIns="43872" rIns="89312" bIns="43872"/>
          <a:lstStyle/>
          <a:p>
            <a:pPr algn="just"/>
            <a:r>
              <a:rPr lang="pl-PL"/>
              <a:t>W przypadku systemów cyfrowych, sygnalizacja skojarzona może być realizowana w szczelinie i poza szczeliną. Przy sygnalizacji poza szczeliną (zwanej w tym przypadku również sygnalizacją "kanał w kanał") przypisanie na stałe kanału sygnalizacyjnego kanałowi rozmównemu w systemie PCM 30/32 dokonywane jest następująco. Każdemu kanałowi rozmównemu przyporządkowuje się 4 kanały sygnalizacyjne. Kanały te są tworzone w szczelinie kanałowej 16, w ten sposób, że bity 1 do 4 tworzą kanały sygnalizacyjne dla kanału rozmównego o numerze równym numerowi ramki w wieloramce, a bity 5 do 8 tworzą kanały sygnalizacyjne dla kanału rozmównego o numerze ramki w wieloramce powiększonej o liczbę 16. Zasada ta dotyczy ramek od 1 do 15. Szczelina 16 w ramce 0 służy do synchronizacji wieloramki.</a:t>
            </a:r>
            <a:endParaRPr lang="pl-PL">
              <a:latin typeface="Arial CE" charset="-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STM-16</a:t>
            </a:r>
            <a:r>
              <a:rPr lang="pl-PL" baseline="0" dirty="0" smtClean="0"/>
              <a:t> = 2,5 </a:t>
            </a:r>
            <a:r>
              <a:rPr lang="pl-PL" baseline="0" dirty="0" err="1" smtClean="0"/>
              <a:t>Gb</a:t>
            </a:r>
            <a:r>
              <a:rPr lang="pl-PL" baseline="0" dirty="0" smtClean="0"/>
              <a:t>/s</a:t>
            </a:r>
            <a:endParaRPr lang="pl-PL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err="1" smtClean="0">
                <a:solidFill>
                  <a:schemeClr val="tx1"/>
                </a:solidFill>
              </a:rPr>
              <a:t>Lamarr</a:t>
            </a:r>
            <a:r>
              <a:rPr lang="en-US" b="0" dirty="0" smtClean="0">
                <a:solidFill>
                  <a:schemeClr val="tx1"/>
                </a:solidFill>
              </a:rPr>
              <a:t> was born Hedwig Eva Maria </a:t>
            </a:r>
            <a:r>
              <a:rPr lang="en-US" b="0" dirty="0" err="1" smtClean="0">
                <a:solidFill>
                  <a:schemeClr val="tx1"/>
                </a:solidFill>
              </a:rPr>
              <a:t>Kiesler</a:t>
            </a:r>
            <a:r>
              <a:rPr lang="en-US" b="0" dirty="0" smtClean="0">
                <a:solidFill>
                  <a:schemeClr val="tx1"/>
                </a:solidFill>
              </a:rPr>
              <a:t> in </a:t>
            </a:r>
            <a:r>
              <a:rPr lang="en-US" b="0" dirty="0" smtClean="0">
                <a:solidFill>
                  <a:schemeClr val="tx1"/>
                </a:solidFill>
                <a:hlinkClick r:id="rId3" tooltip="Vienna"/>
              </a:rPr>
              <a:t>Vienna</a:t>
            </a:r>
            <a:r>
              <a:rPr lang="pl-PL" b="0" dirty="0" smtClean="0">
                <a:solidFill>
                  <a:schemeClr val="tx1"/>
                </a:solidFill>
              </a:rPr>
              <a:t>, </a:t>
            </a:r>
            <a:r>
              <a:rPr lang="en-US" b="0" dirty="0" smtClean="0">
                <a:solidFill>
                  <a:schemeClr val="tx1"/>
                </a:solidFill>
              </a:rPr>
              <a:t>was an </a:t>
            </a:r>
            <a:r>
              <a:rPr lang="en-US" b="0" dirty="0" smtClean="0">
                <a:solidFill>
                  <a:schemeClr val="tx1"/>
                </a:solidFill>
                <a:hlinkClick r:id="rId4" tooltip="Austrian-American"/>
              </a:rPr>
              <a:t>Austrian-American</a:t>
            </a:r>
            <a:r>
              <a:rPr lang="en-US" b="0" dirty="0" smtClean="0">
                <a:solidFill>
                  <a:schemeClr val="tx1"/>
                </a:solidFill>
              </a:rPr>
              <a:t> actress celebrated for her great beauty</a:t>
            </a:r>
            <a:r>
              <a:rPr lang="pl-PL" b="0" dirty="0" smtClean="0">
                <a:solidFill>
                  <a:schemeClr val="tx1"/>
                </a:solidFill>
              </a:rPr>
              <a:t>.</a:t>
            </a:r>
          </a:p>
          <a:p>
            <a:endParaRPr lang="pl-PL" b="0" dirty="0" smtClean="0">
              <a:solidFill>
                <a:schemeClr val="tx1"/>
              </a:solidFill>
            </a:endParaRPr>
          </a:p>
          <a:p>
            <a:r>
              <a:rPr lang="en-US" b="0" dirty="0" err="1" smtClean="0">
                <a:solidFill>
                  <a:schemeClr val="tx1"/>
                </a:solidFill>
              </a:rPr>
              <a:t>Lamarr</a:t>
            </a:r>
            <a:r>
              <a:rPr lang="en-US" b="0" dirty="0" smtClean="0">
                <a:solidFill>
                  <a:schemeClr val="tx1"/>
                </a:solidFill>
              </a:rPr>
              <a:t> also co-invented – with composer </a:t>
            </a:r>
            <a:r>
              <a:rPr lang="en-US" b="0" dirty="0" smtClean="0">
                <a:solidFill>
                  <a:schemeClr val="tx1"/>
                </a:solidFill>
                <a:hlinkClick r:id="rId5" tooltip="George Antheil"/>
              </a:rPr>
              <a:t>George Antheil</a:t>
            </a:r>
            <a:r>
              <a:rPr lang="en-US" b="0" dirty="0" smtClean="0">
                <a:solidFill>
                  <a:schemeClr val="tx1"/>
                </a:solidFill>
              </a:rPr>
              <a:t> – an early technique for </a:t>
            </a:r>
            <a:r>
              <a:rPr lang="en-US" b="0" dirty="0" smtClean="0">
                <a:solidFill>
                  <a:schemeClr val="tx1"/>
                </a:solidFill>
                <a:hlinkClick r:id="rId6" tooltip="Spread spectrum"/>
              </a:rPr>
              <a:t>spread spectrum</a:t>
            </a:r>
            <a:r>
              <a:rPr lang="en-US" b="0" dirty="0" smtClean="0">
                <a:solidFill>
                  <a:schemeClr val="tx1"/>
                </a:solidFill>
              </a:rPr>
              <a:t> communications and </a:t>
            </a:r>
            <a:r>
              <a:rPr lang="en-US" b="0" dirty="0" smtClean="0">
                <a:solidFill>
                  <a:schemeClr val="tx1"/>
                </a:solidFill>
                <a:hlinkClick r:id="rId7" tooltip="Frequency hopping"/>
              </a:rPr>
              <a:t>frequency hopping</a:t>
            </a:r>
            <a:r>
              <a:rPr lang="en-US" b="0" dirty="0" smtClean="0">
                <a:solidFill>
                  <a:schemeClr val="tx1"/>
                </a:solidFill>
              </a:rPr>
              <a:t>, necessary to wireless communication from the pre-computer age to the present day.</a:t>
            </a:r>
            <a:endParaRPr lang="pl-PL" b="0" dirty="0" smtClean="0">
              <a:solidFill>
                <a:schemeClr val="tx1"/>
              </a:solidFill>
            </a:endParaRPr>
          </a:p>
          <a:p>
            <a:endParaRPr lang="pl-PL" b="0" dirty="0" smtClean="0">
              <a:solidFill>
                <a:schemeClr val="tx1"/>
              </a:solidFill>
            </a:endParaRPr>
          </a:p>
          <a:p>
            <a:r>
              <a:rPr lang="pl-PL" b="0" dirty="0" smtClean="0">
                <a:solidFill>
                  <a:schemeClr val="tx1"/>
                </a:solidFill>
              </a:rPr>
              <a:t>Modern </a:t>
            </a:r>
            <a:r>
              <a:rPr lang="pl-PL" b="0" dirty="0" err="1" smtClean="0">
                <a:solidFill>
                  <a:schemeClr val="tx1"/>
                </a:solidFill>
                <a:hlinkClick r:id="rId6" tooltip="Spread spectrum"/>
              </a:rPr>
              <a:t>spread-spectrum</a:t>
            </a:r>
            <a:r>
              <a:rPr lang="pl-PL" b="0" dirty="0" smtClean="0">
                <a:solidFill>
                  <a:schemeClr val="tx1"/>
                </a:solidFill>
                <a:hlinkClick r:id="rId6" tooltip="Spread spectrum"/>
              </a:rPr>
              <a:t> </a:t>
            </a:r>
            <a:r>
              <a:rPr lang="pl-PL" b="0" dirty="0" err="1" smtClean="0">
                <a:solidFill>
                  <a:schemeClr val="tx1"/>
                </a:solidFill>
                <a:hlinkClick r:id="rId6" tooltip="Spread spectrum"/>
              </a:rPr>
              <a:t>communication</a:t>
            </a:r>
            <a:r>
              <a:rPr lang="pl-PL" b="0" dirty="0" smtClean="0">
                <a:solidFill>
                  <a:schemeClr val="tx1"/>
                </a:solidFill>
                <a:hlinkClick r:id="rId6" tooltip="Spread spectrum"/>
              </a:rPr>
              <a:t> technology</a:t>
            </a:r>
            <a:r>
              <a:rPr lang="pl-PL" b="0" dirty="0" smtClean="0">
                <a:solidFill>
                  <a:schemeClr val="tx1"/>
                </a:solidFill>
              </a:rPr>
              <a:t> </a:t>
            </a:r>
            <a:r>
              <a:rPr lang="pl-PL" b="0" dirty="0" err="1" smtClean="0">
                <a:solidFill>
                  <a:schemeClr val="tx1"/>
                </a:solidFill>
              </a:rPr>
              <a:t>is</a:t>
            </a:r>
            <a:r>
              <a:rPr lang="pl-PL" b="0" dirty="0" smtClean="0">
                <a:solidFill>
                  <a:schemeClr val="tx1"/>
                </a:solidFill>
              </a:rPr>
              <a:t> </a:t>
            </a:r>
            <a:r>
              <a:rPr lang="pl-PL" b="0" dirty="0" err="1" smtClean="0">
                <a:solidFill>
                  <a:schemeClr val="tx1"/>
                </a:solidFill>
              </a:rPr>
              <a:t>used</a:t>
            </a:r>
            <a:r>
              <a:rPr lang="pl-PL" b="0" dirty="0" smtClean="0">
                <a:solidFill>
                  <a:schemeClr val="tx1"/>
                </a:solidFill>
              </a:rPr>
              <a:t> </a:t>
            </a:r>
            <a:r>
              <a:rPr lang="pl-PL" b="0" dirty="0" err="1" smtClean="0">
                <a:solidFill>
                  <a:schemeClr val="tx1"/>
                </a:solidFill>
              </a:rPr>
              <a:t>in</a:t>
            </a:r>
            <a:r>
              <a:rPr lang="pl-PL" b="0" dirty="0" smtClean="0">
                <a:solidFill>
                  <a:schemeClr val="tx1"/>
                </a:solidFill>
              </a:rPr>
              <a:t>: </a:t>
            </a:r>
            <a:r>
              <a:rPr lang="pl-PL" b="1" dirty="0" err="1" smtClean="0">
                <a:solidFill>
                  <a:schemeClr val="tx1"/>
                </a:solidFill>
              </a:rPr>
              <a:t>Bluetooth</a:t>
            </a:r>
            <a:r>
              <a:rPr lang="pl-PL" b="1" dirty="0" smtClean="0">
                <a:solidFill>
                  <a:schemeClr val="tx1"/>
                </a:solidFill>
              </a:rPr>
              <a:t>,</a:t>
            </a:r>
            <a:r>
              <a:rPr lang="pl-PL" b="1" baseline="0" dirty="0" smtClean="0">
                <a:solidFill>
                  <a:schemeClr val="tx1"/>
                </a:solidFill>
              </a:rPr>
              <a:t> </a:t>
            </a:r>
            <a:r>
              <a:rPr lang="pl-PL" b="1" baseline="0" dirty="0" err="1" smtClean="0">
                <a:solidFill>
                  <a:schemeClr val="tx1"/>
                </a:solidFill>
              </a:rPr>
              <a:t>WiFi</a:t>
            </a:r>
            <a:r>
              <a:rPr lang="pl-PL" b="1" baseline="0" dirty="0" smtClean="0">
                <a:solidFill>
                  <a:schemeClr val="tx1"/>
                </a:solidFill>
              </a:rPr>
              <a:t>, </a:t>
            </a:r>
            <a:r>
              <a:rPr lang="pl-PL" b="1" baseline="0" dirty="0" err="1" smtClean="0">
                <a:solidFill>
                  <a:schemeClr val="tx1"/>
                </a:solidFill>
              </a:rPr>
              <a:t>cordless</a:t>
            </a:r>
            <a:r>
              <a:rPr lang="pl-PL" b="1" baseline="0" dirty="0" smtClean="0">
                <a:solidFill>
                  <a:schemeClr val="tx1"/>
                </a:solidFill>
              </a:rPr>
              <a:t> </a:t>
            </a:r>
            <a:r>
              <a:rPr lang="pl-PL" b="1" baseline="0" dirty="0" err="1" smtClean="0">
                <a:solidFill>
                  <a:schemeClr val="tx1"/>
                </a:solidFill>
              </a:rPr>
              <a:t>phones</a:t>
            </a:r>
            <a:r>
              <a:rPr lang="pl-PL" b="0" baseline="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with other </a:t>
            </a:r>
            <a:r>
              <a:rPr lang="en-US" dirty="0" smtClean="0">
                <a:hlinkClick r:id="rId3" tooltip="Spread spectrum"/>
              </a:rPr>
              <a:t>spread spectrum</a:t>
            </a:r>
            <a:r>
              <a:rPr lang="en-US" dirty="0" smtClean="0"/>
              <a:t> technologies, </a:t>
            </a:r>
            <a:r>
              <a:rPr lang="en-US" b="1" dirty="0" smtClean="0"/>
              <a:t>the transmitted signal takes up more </a:t>
            </a:r>
            <a:r>
              <a:rPr lang="en-US" b="1" dirty="0" smtClean="0">
                <a:hlinkClick r:id="rId4" tooltip="Bandwidth (signal processing)"/>
              </a:rPr>
              <a:t>bandwidth</a:t>
            </a:r>
            <a:r>
              <a:rPr lang="en-US" b="1" dirty="0" smtClean="0"/>
              <a:t> than the information signal that modulates the carrier or broadcast frequency</a:t>
            </a:r>
            <a:r>
              <a:rPr lang="en-US" dirty="0" smtClean="0"/>
              <a:t>.</a:t>
            </a:r>
            <a:endParaRPr lang="pl-PL" b="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/>
              <a:t>Constellation diagram</a:t>
            </a:r>
          </a:p>
          <a:p>
            <a:endParaRPr lang="pl-P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856" y="4142913"/>
            <a:ext cx="5791163" cy="3839593"/>
          </a:xfrm>
          <a:noFill/>
          <a:ln/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pl-PL" sz="2400" b="1">
                <a:latin typeface="Times New Roman" pitchFamily="18" charset="0"/>
              </a:rPr>
              <a:t>Kwantyzacja</a:t>
            </a:r>
            <a:endParaRPr lang="pl-PL" sz="2400">
              <a:latin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Poszczególne próbki maj±, w ogólnym przypadku, różne amplitudy. Kwantyzacja polega na podziale zakresu amplitud na ¶ci¶le okre¶lony zbiór poziomów amplitudy.Liczba tych poziomów zależy od wymaganej zgodno¶ci sygnału odtwarzanego na wyj¶ciu systemu w porównaniu z sygnałem nadawanym.</a:t>
            </a:r>
          </a:p>
          <a:p>
            <a:pPr algn="just"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W procesie kwantyzacji próbkę porównuje się ze zbiorem poziomów kwantyzacji i wybiera się najbliższy z nich. Wpływ procesu kwantyzacji na poziom próbek przedstawiono na rysunku powyżej. Pierwsza próbka wej¶ciowa, o amplitudzie bliskiej górnemu progowi i druga próbka wej¶ciowa o amplitudzie nieco wyższej niż próg dolny s± reprezentowane przez próbki wyj¶ciowe o tej samej amplitudzie zwi±zanej ze wspólnym poziomem kwantyzacji. Widoczne jest, że proces kwantyzacji wprowadził bł±d zwi±zany z zaokr±glaniem, zwany błędem kwantyzacji. Zniekształcenia odtworzonego sygnału wyj¶ciowego spowodowane opisywanymi błędami nazywa się zniekształceniami kwantyzacji, a zwi±zany z tym szum odczuwany przez użytkownika — szumem kwantyzacji.</a:t>
            </a:r>
          </a:p>
          <a:p>
            <a:pPr algn="just"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Jeżeli poziomy kwantyzacji s± rozmieszczone równomiernie, zniekształcenia kwantyzacji s± bardziej dotkliwe w przypadku próbek o małych niż o dużych amplitudach. Wynika to z tego, że zniekształcenia s± odczuwane przez użytkownika jako szum, a stosunek sygnału (amplituda próbki) do szumu (bł±d kwantyzacji) pogarsza się ze zmniejszeniem amplitdy sygnału. Problem ten rozwi±zuje się przez logarytmiczn± zmianę odstępów między poziomami kwantyzacji (patrz rysunek powyżej), tak że w przypadku dużych amplitud sygnału dopuszcza się duży bł±d kwantyzacji, a małe sygnały maj± niewilki bł±d. Na skutek tego stosunek sygnału do szumu jest w przybliżeniu stały w całym zakresie amplitud.</a:t>
            </a:r>
          </a:p>
        </p:txBody>
      </p:sp>
      <p:sp>
        <p:nvSpPr>
          <p:cNvPr id="92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theorem is commonly called the </a:t>
            </a:r>
            <a:r>
              <a:rPr lang="en-US" b="1" dirty="0" err="1" smtClean="0"/>
              <a:t>Nyquist</a:t>
            </a:r>
            <a:r>
              <a:rPr lang="en-US" b="1" dirty="0" smtClean="0"/>
              <a:t> sampling theorem</a:t>
            </a:r>
            <a:r>
              <a:rPr lang="en-US" dirty="0" smtClean="0"/>
              <a:t>; since it was also discovered independently by </a:t>
            </a:r>
            <a:r>
              <a:rPr lang="en-US" dirty="0" smtClean="0">
                <a:hlinkClick r:id="rId3" tooltip="E. T. Whittaker"/>
              </a:rPr>
              <a:t>E. T. Whittaker</a:t>
            </a:r>
            <a:r>
              <a:rPr lang="en-US" dirty="0" smtClean="0"/>
              <a:t>, by </a:t>
            </a:r>
            <a:r>
              <a:rPr lang="en-US" dirty="0" smtClean="0">
                <a:hlinkClick r:id="rId4" tooltip="Vladimir Kotelnikov"/>
              </a:rPr>
              <a:t>Vladimir </a:t>
            </a:r>
            <a:r>
              <a:rPr lang="en-US" dirty="0" err="1" smtClean="0">
                <a:hlinkClick r:id="rId4" tooltip="Vladimir Kotelnikov"/>
              </a:rPr>
              <a:t>Kotelnikov</a:t>
            </a:r>
            <a:r>
              <a:rPr lang="en-US" dirty="0" smtClean="0"/>
              <a:t>, and by others, it is also known as </a:t>
            </a:r>
            <a:r>
              <a:rPr lang="en-US" b="1" dirty="0" err="1" smtClean="0"/>
              <a:t>Nyquist</a:t>
            </a:r>
            <a:r>
              <a:rPr lang="en-US" b="1" dirty="0" smtClean="0"/>
              <a:t>–Shannon–</a:t>
            </a:r>
            <a:r>
              <a:rPr lang="en-US" b="1" dirty="0" err="1" smtClean="0"/>
              <a:t>Kotelnikov</a:t>
            </a:r>
            <a:r>
              <a:rPr lang="en-US" dirty="0" smtClean="0"/>
              <a:t>, </a:t>
            </a:r>
            <a:r>
              <a:rPr lang="en-US" b="1" dirty="0" smtClean="0"/>
              <a:t>Whittaker–Shannon–</a:t>
            </a:r>
            <a:r>
              <a:rPr lang="en-US" b="1" dirty="0" err="1" smtClean="0"/>
              <a:t>Kotelnikov</a:t>
            </a:r>
            <a:r>
              <a:rPr lang="en-US" dirty="0" smtClean="0"/>
              <a:t>, </a:t>
            </a:r>
            <a:r>
              <a:rPr lang="en-US" b="1" dirty="0" smtClean="0"/>
              <a:t>Whittaker–</a:t>
            </a:r>
            <a:r>
              <a:rPr lang="en-US" b="1" dirty="0" err="1" smtClean="0"/>
              <a:t>Nyquist</a:t>
            </a:r>
            <a:r>
              <a:rPr lang="en-US" b="1" dirty="0" smtClean="0"/>
              <a:t>–</a:t>
            </a:r>
            <a:r>
              <a:rPr lang="en-US" b="1" dirty="0" err="1" smtClean="0"/>
              <a:t>Kotelnikov</a:t>
            </a:r>
            <a:r>
              <a:rPr lang="en-US" b="1" dirty="0" smtClean="0"/>
              <a:t>–Shannon</a:t>
            </a:r>
            <a:r>
              <a:rPr lang="en-US" dirty="0" smtClean="0"/>
              <a:t>, </a:t>
            </a:r>
            <a:r>
              <a:rPr lang="en-US" b="1" dirty="0" smtClean="0"/>
              <a:t>WKS</a:t>
            </a:r>
            <a:r>
              <a:rPr lang="en-US" dirty="0" smtClean="0"/>
              <a:t>, etc., sampling theorem, as well as the </a:t>
            </a:r>
            <a:r>
              <a:rPr lang="en-US" b="1" dirty="0" smtClean="0"/>
              <a:t>Cardinal Theorem of Interpolation Theory</a:t>
            </a:r>
            <a:r>
              <a:rPr lang="en-US" dirty="0" smtClean="0"/>
              <a:t>. It is often referred to simply as </a:t>
            </a:r>
            <a:r>
              <a:rPr lang="en-US" b="1" dirty="0" smtClean="0"/>
              <a:t>the sampling theorem</a:t>
            </a:r>
            <a:r>
              <a:rPr lang="en-US" dirty="0" smtClean="0"/>
              <a:t>.</a:t>
            </a:r>
            <a:endParaRPr lang="pl-P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pl-PL" sz="2400" dirty="0">
                <a:latin typeface="Times New Roman" pitchFamily="18" charset="0"/>
              </a:rPr>
              <a:t>Modulacja </a:t>
            </a:r>
            <a:r>
              <a:rPr lang="pl-PL" sz="2400" dirty="0" err="1">
                <a:latin typeface="Times New Roman" pitchFamily="18" charset="0"/>
              </a:rPr>
              <a:t>inpulsowo-kodowa</a:t>
            </a:r>
            <a:r>
              <a:rPr lang="pl-PL" sz="2400" dirty="0">
                <a:latin typeface="Times New Roman" pitchFamily="18" charset="0"/>
              </a:rPr>
              <a:t> PCM (ang. </a:t>
            </a:r>
            <a:r>
              <a:rPr lang="pl-PL" sz="2400" i="1" dirty="0" err="1">
                <a:latin typeface="Times New Roman" pitchFamily="18" charset="0"/>
              </a:rPr>
              <a:t>Pulse</a:t>
            </a:r>
            <a:r>
              <a:rPr lang="pl-PL" sz="2400" i="1" dirty="0">
                <a:latin typeface="Times New Roman" pitchFamily="18" charset="0"/>
              </a:rPr>
              <a:t> </a:t>
            </a:r>
            <a:r>
              <a:rPr lang="pl-PL" sz="2400" i="1" dirty="0" err="1">
                <a:latin typeface="Times New Roman" pitchFamily="18" charset="0"/>
              </a:rPr>
              <a:t>Code</a:t>
            </a:r>
            <a:r>
              <a:rPr lang="pl-PL" sz="2400" i="1" dirty="0">
                <a:latin typeface="Times New Roman" pitchFamily="18" charset="0"/>
              </a:rPr>
              <a:t> </a:t>
            </a:r>
            <a:r>
              <a:rPr lang="pl-PL" sz="2400" i="1" dirty="0" err="1">
                <a:latin typeface="Times New Roman" pitchFamily="18" charset="0"/>
              </a:rPr>
              <a:t>Modulation</a:t>
            </a:r>
            <a:r>
              <a:rPr lang="pl-PL" sz="2400" dirty="0">
                <a:latin typeface="Times New Roman" pitchFamily="18" charset="0"/>
              </a:rPr>
              <a:t>) jest metod± zamiany informacji analogowej (np. sygnałów mowy) na sygnały cyfrowe reprezentowane przez </a:t>
            </a:r>
            <a:r>
              <a:rPr lang="pl-PL" sz="2400" dirty="0" err="1">
                <a:latin typeface="Times New Roman" pitchFamily="18" charset="0"/>
              </a:rPr>
              <a:t>ci±g</a:t>
            </a:r>
            <a:r>
              <a:rPr lang="pl-PL" sz="2400" dirty="0">
                <a:latin typeface="Times New Roman" pitchFamily="18" charset="0"/>
              </a:rPr>
              <a:t> </a:t>
            </a:r>
            <a:r>
              <a:rPr lang="pl-PL" sz="2400" dirty="0" err="1">
                <a:latin typeface="Times New Roman" pitchFamily="18" charset="0"/>
              </a:rPr>
              <a:t>dwuwarto¶ciowych</a:t>
            </a:r>
            <a:r>
              <a:rPr lang="pl-PL" sz="2400" dirty="0">
                <a:latin typeface="Times New Roman" pitchFamily="18" charset="0"/>
              </a:rPr>
              <a:t> impulsów. Zamiana ta następuje w trzech </a:t>
            </a:r>
            <a:r>
              <a:rPr lang="pl-PL" sz="2400" dirty="0" err="1">
                <a:latin typeface="Times New Roman" pitchFamily="18" charset="0"/>
              </a:rPr>
              <a:t>następuj±cych</a:t>
            </a:r>
            <a:r>
              <a:rPr lang="pl-PL" sz="2400" dirty="0">
                <a:latin typeface="Times New Roman" pitchFamily="18" charset="0"/>
              </a:rPr>
              <a:t> fazach: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l-PL" sz="2400" dirty="0">
                <a:latin typeface="Times New Roman" pitchFamily="18" charset="0"/>
              </a:rPr>
              <a:t> próbkowanie,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l-PL" sz="2400" dirty="0">
                <a:latin typeface="Times New Roman" pitchFamily="18" charset="0"/>
              </a:rPr>
              <a:t> kwantyzacja,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l-PL" sz="2400" dirty="0">
                <a:latin typeface="Times New Roman" pitchFamily="18" charset="0"/>
              </a:rPr>
              <a:t> kodowanie.</a:t>
            </a:r>
          </a:p>
          <a:p>
            <a:pPr>
              <a:spcBef>
                <a:spcPct val="0"/>
              </a:spcBef>
            </a:pPr>
            <a:r>
              <a:rPr lang="pl-PL" sz="2400" b="1" dirty="0">
                <a:latin typeface="Times New Roman" pitchFamily="18" charset="0"/>
              </a:rPr>
              <a:t>Próbkowanie</a:t>
            </a:r>
            <a:endParaRPr lang="pl-PL" sz="2400" dirty="0"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pl-PL" sz="2400" dirty="0">
                <a:latin typeface="Times New Roman" pitchFamily="18" charset="0"/>
              </a:rPr>
              <a:t>Amplituda sygnału analogowego pobrana w danej chwili nazywana jest </a:t>
            </a:r>
            <a:r>
              <a:rPr lang="pl-PL" sz="2400" dirty="0" err="1">
                <a:latin typeface="Times New Roman" pitchFamily="18" charset="0"/>
              </a:rPr>
              <a:t>próbk</a:t>
            </a:r>
            <a:r>
              <a:rPr lang="pl-PL" sz="2400" dirty="0">
                <a:latin typeface="Times New Roman" pitchFamily="18" charset="0"/>
              </a:rPr>
              <a:t>±. Jeżeli próbkowanie jest dokonywane w regularnych odstępach czasu i jego </a:t>
            </a:r>
            <a:r>
              <a:rPr lang="pl-PL" sz="2400" dirty="0" err="1">
                <a:latin typeface="Times New Roman" pitchFamily="18" charset="0"/>
              </a:rPr>
              <a:t>częstotliwo¶ć</a:t>
            </a:r>
            <a:r>
              <a:rPr lang="pl-PL" sz="2400" dirty="0">
                <a:latin typeface="Times New Roman" pitchFamily="18" charset="0"/>
              </a:rPr>
              <a:t> jest dostatecznie duża w stosunku do </a:t>
            </a:r>
            <a:r>
              <a:rPr lang="pl-PL" sz="2400" dirty="0" err="1">
                <a:latin typeface="Times New Roman" pitchFamily="18" charset="0"/>
              </a:rPr>
              <a:t>częstotliwo¶ci</a:t>
            </a:r>
            <a:r>
              <a:rPr lang="pl-PL" sz="2400" dirty="0">
                <a:latin typeface="Times New Roman" pitchFamily="18" charset="0"/>
              </a:rPr>
              <a:t> sygnału analogowego, możliwe jest odtworzenie tego sygnału z </a:t>
            </a:r>
            <a:r>
              <a:rPr lang="pl-PL" sz="2400" dirty="0" err="1">
                <a:latin typeface="Times New Roman" pitchFamily="18" charset="0"/>
              </a:rPr>
              <a:t>ci±gu</a:t>
            </a:r>
            <a:r>
              <a:rPr lang="pl-PL" sz="2400" dirty="0">
                <a:latin typeface="Times New Roman" pitchFamily="18" charset="0"/>
              </a:rPr>
              <a:t> próbek. Zgodnie z twierdzeniem </a:t>
            </a:r>
            <a:r>
              <a:rPr lang="pl-PL" sz="2400" dirty="0" err="1">
                <a:latin typeface="Times New Roman" pitchFamily="18" charset="0"/>
              </a:rPr>
              <a:t>Nyquista</a:t>
            </a:r>
            <a:r>
              <a:rPr lang="pl-PL" sz="2400" dirty="0">
                <a:latin typeface="Times New Roman" pitchFamily="18" charset="0"/>
              </a:rPr>
              <a:t> (zwanego też twierdzeniem o próbkowaniu), w celu odtworzenia sygnału bez utraty informacji, </a:t>
            </a:r>
            <a:r>
              <a:rPr lang="pl-PL" sz="2400" dirty="0" err="1">
                <a:latin typeface="Times New Roman" pitchFamily="18" charset="0"/>
              </a:rPr>
              <a:t>częstotliwo¶ć</a:t>
            </a:r>
            <a:r>
              <a:rPr lang="pl-PL" sz="2400" dirty="0">
                <a:latin typeface="Times New Roman" pitchFamily="18" charset="0"/>
              </a:rPr>
              <a:t> próbkowania musi być większa lub równa 2</a:t>
            </a:r>
            <a:r>
              <a:rPr lang="pl-PL" sz="2400" i="1" dirty="0">
                <a:latin typeface="Times New Roman" pitchFamily="18" charset="0"/>
              </a:rPr>
              <a:t>f</a:t>
            </a:r>
            <a:r>
              <a:rPr lang="pl-PL" sz="2400" dirty="0">
                <a:latin typeface="Times New Roman" pitchFamily="18" charset="0"/>
              </a:rPr>
              <a:t>, gdzie </a:t>
            </a:r>
            <a:r>
              <a:rPr lang="pl-PL" sz="2400" i="1" dirty="0">
                <a:latin typeface="Times New Roman" pitchFamily="18" charset="0"/>
              </a:rPr>
              <a:t>f</a:t>
            </a:r>
            <a:r>
              <a:rPr lang="pl-PL" sz="2400" dirty="0">
                <a:latin typeface="Times New Roman" pitchFamily="18" charset="0"/>
              </a:rPr>
              <a:t> jest </a:t>
            </a:r>
            <a:r>
              <a:rPr lang="pl-PL" sz="2400" dirty="0" err="1">
                <a:latin typeface="Times New Roman" pitchFamily="18" charset="0"/>
              </a:rPr>
              <a:t>górn</a:t>
            </a:r>
            <a:r>
              <a:rPr lang="pl-PL" sz="2400" dirty="0">
                <a:latin typeface="Times New Roman" pitchFamily="18" charset="0"/>
              </a:rPr>
              <a:t>± granic± pasma rozpatrywanego sygnału analogowego. Tak więc dla pasma mowy ograniczonego do 4 </a:t>
            </a:r>
            <a:r>
              <a:rPr lang="pl-PL" sz="2400" dirty="0" err="1">
                <a:latin typeface="Times New Roman" pitchFamily="18" charset="0"/>
              </a:rPr>
              <a:t>kHz</a:t>
            </a:r>
            <a:r>
              <a:rPr lang="pl-PL" sz="2400" dirty="0">
                <a:latin typeface="Times New Roman" pitchFamily="18" charset="0"/>
              </a:rPr>
              <a:t>, </a:t>
            </a:r>
            <a:r>
              <a:rPr lang="pl-PL" sz="2400" dirty="0" err="1">
                <a:latin typeface="Times New Roman" pitchFamily="18" charset="0"/>
              </a:rPr>
              <a:t>częstotliwo¶ć</a:t>
            </a:r>
            <a:r>
              <a:rPr lang="pl-PL" sz="2400" dirty="0">
                <a:latin typeface="Times New Roman" pitchFamily="18" charset="0"/>
              </a:rPr>
              <a:t> próbkowania wynosi 8 </a:t>
            </a:r>
            <a:r>
              <a:rPr lang="pl-PL" sz="2400" dirty="0" err="1">
                <a:latin typeface="Times New Roman" pitchFamily="18" charset="0"/>
              </a:rPr>
              <a:t>kHz</a:t>
            </a:r>
            <a:r>
              <a:rPr lang="pl-PL" sz="2400" dirty="0">
                <a:latin typeface="Times New Roman" pitchFamily="18" charset="0"/>
              </a:rPr>
              <a:t>, a </a:t>
            </a:r>
            <a:r>
              <a:rPr lang="pl-PL" sz="2400" dirty="0" err="1">
                <a:latin typeface="Times New Roman" pitchFamily="18" charset="0"/>
              </a:rPr>
              <a:t>wynikaj±cy</a:t>
            </a:r>
            <a:r>
              <a:rPr lang="pl-PL" sz="2400" dirty="0">
                <a:latin typeface="Times New Roman" pitchFamily="18" charset="0"/>
              </a:rPr>
              <a:t> </a:t>
            </a:r>
            <a:r>
              <a:rPr lang="pl-PL" sz="2400" dirty="0" err="1">
                <a:latin typeface="Times New Roman" pitchFamily="18" charset="0"/>
              </a:rPr>
              <a:t>st±d</a:t>
            </a:r>
            <a:r>
              <a:rPr lang="pl-PL" sz="2400" dirty="0">
                <a:latin typeface="Times New Roman" pitchFamily="18" charset="0"/>
              </a:rPr>
              <a:t> odstęp między kolejnymi próbkami — 125 </a:t>
            </a:r>
            <a:r>
              <a:rPr lang="pl-PL" sz="2400" dirty="0" err="1">
                <a:latin typeface="Symbol" pitchFamily="18" charset="2"/>
              </a:rPr>
              <a:t></a:t>
            </a:r>
            <a:r>
              <a:rPr lang="pl-PL" sz="2400" dirty="0" err="1">
                <a:latin typeface="Times New Roman" pitchFamily="18" charset="0"/>
              </a:rPr>
              <a:t>s</a:t>
            </a:r>
            <a:r>
              <a:rPr lang="pl-PL" sz="2400" dirty="0">
                <a:latin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</a:pPr>
            <a:endParaRPr lang="pl-PL" sz="2400" dirty="0"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l-PL" sz="2400" dirty="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pl-PL" sz="2400" b="1">
                <a:latin typeface="Times New Roman" pitchFamily="18" charset="0"/>
              </a:rPr>
              <a:t>Kodowanie</a:t>
            </a:r>
            <a:endParaRPr lang="pl-PL" sz="2400"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pl-PL" sz="2400">
                <a:latin typeface="Times New Roman" pitchFamily="18" charset="0"/>
              </a:rPr>
              <a:t>Kodowanie polega na przypisaniu każdemu z poziomów kwantyzacji liczby binarnej charakteryzuj±cej ten poziom. W standardowym systemie PCM każda liczba zawiera 8 bitów, co odpowiada 256 różnym poziomom (2</a:t>
            </a:r>
            <a:r>
              <a:rPr lang="pl-PL" sz="2400" baseline="30000">
                <a:latin typeface="Times New Roman" pitchFamily="18" charset="0"/>
              </a:rPr>
              <a:t>8</a:t>
            </a:r>
            <a:r>
              <a:rPr lang="pl-PL" sz="2400">
                <a:latin typeface="Times New Roman" pitchFamily="18" charset="0"/>
              </a:rPr>
              <a:t> = 256). Przepływno¶ć bitow± w systemie PCM można więc obliczyć następuj±co: 8 kHz </a:t>
            </a:r>
            <a:r>
              <a:rPr lang="pl-PL" sz="2400">
                <a:latin typeface="Symbol" pitchFamily="18" charset="2"/>
              </a:rPr>
              <a:t></a:t>
            </a:r>
            <a:r>
              <a:rPr lang="pl-PL" sz="2400">
                <a:latin typeface="Times New Roman" pitchFamily="18" charset="0"/>
              </a:rPr>
              <a:t> 8 bit = 64 kbit/s 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2932162"/>
            <a:ext cx="6157912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4000" dirty="0" smtClean="0"/>
              <a:t>Signal Transmission</a:t>
            </a:r>
            <a:endParaRPr lang="en-US" altLang="pl-PL" sz="40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Andrzej Jajszczyk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86422" y="5373216"/>
            <a:ext cx="644601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Introduction to Telecommunications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en-US" sz="2000" b="1" dirty="0" smtClean="0"/>
              <a:t>E&amp;T, </a:t>
            </a:r>
            <a:r>
              <a:rPr lang="en-US" sz="2000" b="1" dirty="0" smtClean="0"/>
              <a:t>20</a:t>
            </a:r>
            <a:r>
              <a:rPr lang="pl-PL" sz="2000" b="1" dirty="0" smtClean="0"/>
              <a:t>20</a:t>
            </a:r>
            <a:r>
              <a:rPr lang="en-US" sz="2000" b="1" dirty="0" smtClean="0"/>
              <a:t>/20</a:t>
            </a:r>
            <a:r>
              <a:rPr lang="pl-PL" sz="2000" b="1" dirty="0" smtClean="0"/>
              <a:t>21</a:t>
            </a:r>
            <a:r>
              <a:rPr lang="en-US" sz="2000" b="1" dirty="0" smtClean="0"/>
              <a:t>, </a:t>
            </a:r>
            <a:r>
              <a:rPr lang="en-US" sz="2000" b="1" dirty="0" smtClean="0"/>
              <a:t>Lecture 5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244475" y="1989138"/>
            <a:ext cx="4346575" cy="4165600"/>
            <a:chOff x="1344" y="1253"/>
            <a:chExt cx="2738" cy="2624"/>
          </a:xfrm>
        </p:grpSpPr>
        <p:pic>
          <p:nvPicPr>
            <p:cNvPr id="80899" name="Picture 3" descr="C:\Documents and Settings\jajszcz\My Documents\Wyklady\UJ_WstTel05\QPSK2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4" y="1253"/>
              <a:ext cx="2688" cy="2556"/>
            </a:xfrm>
            <a:prstGeom prst="rect">
              <a:avLst/>
            </a:prstGeom>
            <a:noFill/>
          </p:spPr>
        </p:pic>
        <p:grpSp>
          <p:nvGrpSpPr>
            <p:cNvPr id="80900" name="Group 4"/>
            <p:cNvGrpSpPr>
              <a:grpSpLocks/>
            </p:cNvGrpSpPr>
            <p:nvPr/>
          </p:nvGrpSpPr>
          <p:grpSpPr bwMode="auto">
            <a:xfrm>
              <a:off x="1394" y="1253"/>
              <a:ext cx="2688" cy="2624"/>
              <a:chOff x="1344" y="1253"/>
              <a:chExt cx="2917" cy="2624"/>
            </a:xfrm>
          </p:grpSpPr>
          <p:sp>
            <p:nvSpPr>
              <p:cNvPr id="80901" name="Rectangle 5"/>
              <p:cNvSpPr>
                <a:spLocks noChangeArrowheads="1"/>
              </p:cNvSpPr>
              <p:nvPr/>
            </p:nvSpPr>
            <p:spPr bwMode="auto">
              <a:xfrm>
                <a:off x="1344" y="2283"/>
                <a:ext cx="2917" cy="4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902" name="Rectangle 6"/>
              <p:cNvSpPr>
                <a:spLocks noChangeArrowheads="1"/>
              </p:cNvSpPr>
              <p:nvPr/>
            </p:nvSpPr>
            <p:spPr bwMode="auto">
              <a:xfrm>
                <a:off x="2443" y="1253"/>
                <a:ext cx="480" cy="26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pSp>
        <p:nvGrpSpPr>
          <p:cNvPr id="80903" name="Group 7"/>
          <p:cNvGrpSpPr>
            <a:grpSpLocks/>
          </p:cNvGrpSpPr>
          <p:nvPr/>
        </p:nvGrpSpPr>
        <p:grpSpPr bwMode="auto">
          <a:xfrm>
            <a:off x="473075" y="1577975"/>
            <a:ext cx="4191000" cy="4365625"/>
            <a:chOff x="1488" y="994"/>
            <a:chExt cx="2640" cy="2750"/>
          </a:xfrm>
        </p:grpSpPr>
        <p:sp>
          <p:nvSpPr>
            <p:cNvPr id="80904" name="Line 8"/>
            <p:cNvSpPr>
              <a:spLocks noChangeShapeType="1"/>
            </p:cNvSpPr>
            <p:nvPr/>
          </p:nvSpPr>
          <p:spPr bwMode="auto">
            <a:xfrm>
              <a:off x="2640" y="1392"/>
              <a:ext cx="0" cy="23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80905" name="Line 9"/>
            <p:cNvSpPr>
              <a:spLocks noChangeShapeType="1"/>
            </p:cNvSpPr>
            <p:nvPr/>
          </p:nvSpPr>
          <p:spPr bwMode="auto">
            <a:xfrm>
              <a:off x="1488" y="2592"/>
              <a:ext cx="23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80906" name="Text Box 10"/>
            <p:cNvSpPr txBox="1">
              <a:spLocks noChangeArrowheads="1"/>
            </p:cNvSpPr>
            <p:nvPr/>
          </p:nvSpPr>
          <p:spPr bwMode="auto">
            <a:xfrm>
              <a:off x="2443" y="994"/>
              <a:ext cx="3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400" b="0"/>
                <a:t>Q</a:t>
              </a:r>
            </a:p>
          </p:txBody>
        </p:sp>
        <p:sp>
          <p:nvSpPr>
            <p:cNvPr id="80907" name="Text Box 11"/>
            <p:cNvSpPr txBox="1">
              <a:spLocks noChangeArrowheads="1"/>
            </p:cNvSpPr>
            <p:nvPr/>
          </p:nvSpPr>
          <p:spPr bwMode="auto">
            <a:xfrm>
              <a:off x="3888" y="2400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400" b="0"/>
                <a:t>I</a:t>
              </a:r>
            </a:p>
          </p:txBody>
        </p:sp>
        <p:sp>
          <p:nvSpPr>
            <p:cNvPr id="80908" name="Oval 12"/>
            <p:cNvSpPr>
              <a:spLocks noChangeArrowheads="1"/>
            </p:cNvSpPr>
            <p:nvPr/>
          </p:nvSpPr>
          <p:spPr bwMode="auto">
            <a:xfrm>
              <a:off x="1739" y="3421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09" name="Oval 13"/>
            <p:cNvSpPr>
              <a:spLocks noChangeArrowheads="1"/>
            </p:cNvSpPr>
            <p:nvPr/>
          </p:nvSpPr>
          <p:spPr bwMode="auto">
            <a:xfrm>
              <a:off x="3474" y="342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10" name="Oval 14"/>
            <p:cNvSpPr>
              <a:spLocks noChangeArrowheads="1"/>
            </p:cNvSpPr>
            <p:nvPr/>
          </p:nvSpPr>
          <p:spPr bwMode="auto">
            <a:xfrm>
              <a:off x="3478" y="167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11" name="Oval 15"/>
            <p:cNvSpPr>
              <a:spLocks noChangeArrowheads="1"/>
            </p:cNvSpPr>
            <p:nvPr/>
          </p:nvSpPr>
          <p:spPr bwMode="auto">
            <a:xfrm>
              <a:off x="1744" y="166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091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Noise Impact</a:t>
            </a:r>
            <a:endParaRPr lang="pl-PL" sz="2400" dirty="0"/>
          </a:p>
        </p:txBody>
      </p:sp>
      <p:grpSp>
        <p:nvGrpSpPr>
          <p:cNvPr id="80913" name="Group 17"/>
          <p:cNvGrpSpPr>
            <a:grpSpLocks/>
          </p:cNvGrpSpPr>
          <p:nvPr/>
        </p:nvGrpSpPr>
        <p:grpSpPr bwMode="auto">
          <a:xfrm>
            <a:off x="4745038" y="1579563"/>
            <a:ext cx="4322762" cy="4365625"/>
            <a:chOff x="2989" y="995"/>
            <a:chExt cx="2723" cy="2750"/>
          </a:xfrm>
        </p:grpSpPr>
        <p:sp>
          <p:nvSpPr>
            <p:cNvPr id="80914" name="Line 18"/>
            <p:cNvSpPr>
              <a:spLocks noChangeShapeType="1"/>
            </p:cNvSpPr>
            <p:nvPr/>
          </p:nvSpPr>
          <p:spPr bwMode="auto">
            <a:xfrm>
              <a:off x="4224" y="1393"/>
              <a:ext cx="0" cy="23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80915" name="Line 19"/>
            <p:cNvSpPr>
              <a:spLocks noChangeShapeType="1"/>
            </p:cNvSpPr>
            <p:nvPr/>
          </p:nvSpPr>
          <p:spPr bwMode="auto">
            <a:xfrm>
              <a:off x="3072" y="2593"/>
              <a:ext cx="23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80916" name="Text Box 20"/>
            <p:cNvSpPr txBox="1">
              <a:spLocks noChangeArrowheads="1"/>
            </p:cNvSpPr>
            <p:nvPr/>
          </p:nvSpPr>
          <p:spPr bwMode="auto">
            <a:xfrm>
              <a:off x="4027" y="995"/>
              <a:ext cx="3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400" b="0"/>
                <a:t>Q</a:t>
              </a:r>
            </a:p>
          </p:txBody>
        </p:sp>
        <p:sp>
          <p:nvSpPr>
            <p:cNvPr id="80917" name="Text Box 21"/>
            <p:cNvSpPr txBox="1">
              <a:spLocks noChangeArrowheads="1"/>
            </p:cNvSpPr>
            <p:nvPr/>
          </p:nvSpPr>
          <p:spPr bwMode="auto">
            <a:xfrm>
              <a:off x="5472" y="2401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400" b="0"/>
                <a:t>I</a:t>
              </a:r>
            </a:p>
          </p:txBody>
        </p:sp>
        <p:sp>
          <p:nvSpPr>
            <p:cNvPr id="80918" name="Oval 22"/>
            <p:cNvSpPr>
              <a:spLocks noChangeArrowheads="1"/>
            </p:cNvSpPr>
            <p:nvPr/>
          </p:nvSpPr>
          <p:spPr bwMode="auto">
            <a:xfrm>
              <a:off x="3443" y="332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19" name="Oval 23"/>
            <p:cNvSpPr>
              <a:spLocks noChangeArrowheads="1"/>
            </p:cNvSpPr>
            <p:nvPr/>
          </p:nvSpPr>
          <p:spPr bwMode="auto">
            <a:xfrm>
              <a:off x="4935" y="334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0" name="Oval 24"/>
            <p:cNvSpPr>
              <a:spLocks noChangeArrowheads="1"/>
            </p:cNvSpPr>
            <p:nvPr/>
          </p:nvSpPr>
          <p:spPr bwMode="auto">
            <a:xfrm>
              <a:off x="4983" y="182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1" name="Oval 25"/>
            <p:cNvSpPr>
              <a:spLocks noChangeArrowheads="1"/>
            </p:cNvSpPr>
            <p:nvPr/>
          </p:nvSpPr>
          <p:spPr bwMode="auto">
            <a:xfrm>
              <a:off x="3371" y="187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2" name="Oval 26"/>
            <p:cNvSpPr>
              <a:spLocks noChangeArrowheads="1"/>
            </p:cNvSpPr>
            <p:nvPr/>
          </p:nvSpPr>
          <p:spPr bwMode="auto">
            <a:xfrm>
              <a:off x="3696" y="159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3" name="Oval 27"/>
            <p:cNvSpPr>
              <a:spLocks noChangeArrowheads="1"/>
            </p:cNvSpPr>
            <p:nvPr/>
          </p:nvSpPr>
          <p:spPr bwMode="auto">
            <a:xfrm>
              <a:off x="3188" y="2211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4" name="Oval 28"/>
            <p:cNvSpPr>
              <a:spLocks noChangeArrowheads="1"/>
            </p:cNvSpPr>
            <p:nvPr/>
          </p:nvSpPr>
          <p:spPr bwMode="auto">
            <a:xfrm>
              <a:off x="3120" y="256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5" name="Oval 29"/>
            <p:cNvSpPr>
              <a:spLocks noChangeArrowheads="1"/>
            </p:cNvSpPr>
            <p:nvPr/>
          </p:nvSpPr>
          <p:spPr bwMode="auto">
            <a:xfrm>
              <a:off x="4200" y="147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6" name="Oval 30"/>
            <p:cNvSpPr>
              <a:spLocks noChangeArrowheads="1"/>
            </p:cNvSpPr>
            <p:nvPr/>
          </p:nvSpPr>
          <p:spPr bwMode="auto">
            <a:xfrm>
              <a:off x="4643" y="157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7" name="Oval 31"/>
            <p:cNvSpPr>
              <a:spLocks noChangeArrowheads="1"/>
            </p:cNvSpPr>
            <p:nvPr/>
          </p:nvSpPr>
          <p:spPr bwMode="auto">
            <a:xfrm>
              <a:off x="5205" y="211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8" name="Oval 32"/>
            <p:cNvSpPr>
              <a:spLocks noChangeArrowheads="1"/>
            </p:cNvSpPr>
            <p:nvPr/>
          </p:nvSpPr>
          <p:spPr bwMode="auto">
            <a:xfrm>
              <a:off x="5280" y="256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29" name="Oval 33"/>
            <p:cNvSpPr>
              <a:spLocks noChangeArrowheads="1"/>
            </p:cNvSpPr>
            <p:nvPr/>
          </p:nvSpPr>
          <p:spPr bwMode="auto">
            <a:xfrm>
              <a:off x="3216" y="300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30" name="Oval 34"/>
            <p:cNvSpPr>
              <a:spLocks noChangeArrowheads="1"/>
            </p:cNvSpPr>
            <p:nvPr/>
          </p:nvSpPr>
          <p:spPr bwMode="auto">
            <a:xfrm>
              <a:off x="3789" y="355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31" name="Oval 35"/>
            <p:cNvSpPr>
              <a:spLocks noChangeArrowheads="1"/>
            </p:cNvSpPr>
            <p:nvPr/>
          </p:nvSpPr>
          <p:spPr bwMode="auto">
            <a:xfrm>
              <a:off x="4200" y="363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32" name="Oval 36"/>
            <p:cNvSpPr>
              <a:spLocks noChangeArrowheads="1"/>
            </p:cNvSpPr>
            <p:nvPr/>
          </p:nvSpPr>
          <p:spPr bwMode="auto">
            <a:xfrm>
              <a:off x="5181" y="302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33" name="Oval 37"/>
            <p:cNvSpPr>
              <a:spLocks noChangeArrowheads="1"/>
            </p:cNvSpPr>
            <p:nvPr/>
          </p:nvSpPr>
          <p:spPr bwMode="auto">
            <a:xfrm>
              <a:off x="4595" y="355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934" name="Text Box 38"/>
            <p:cNvSpPr txBox="1">
              <a:spLocks noChangeArrowheads="1"/>
            </p:cNvSpPr>
            <p:nvPr/>
          </p:nvSpPr>
          <p:spPr bwMode="auto">
            <a:xfrm>
              <a:off x="2989" y="1130"/>
              <a:ext cx="10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/>
                <a:t>16-PSK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490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476250"/>
            <a:ext cx="7344667" cy="941388"/>
          </a:xfrm>
          <a:noFill/>
          <a:ln/>
        </p:spPr>
        <p:txBody>
          <a:bodyPr/>
          <a:lstStyle/>
          <a:p>
            <a:r>
              <a:rPr lang="en-US" sz="2400" dirty="0"/>
              <a:t>Quadrature Amplitude Modulation</a:t>
            </a:r>
            <a:r>
              <a:rPr lang="pl-PL" sz="2400" dirty="0"/>
              <a:t> </a:t>
            </a:r>
            <a:r>
              <a:rPr lang="en-US" sz="2400" dirty="0"/>
              <a:t>(</a:t>
            </a:r>
            <a:r>
              <a:rPr lang="pl-PL" sz="2400" dirty="0"/>
              <a:t>QAM</a:t>
            </a:r>
            <a:r>
              <a:rPr lang="en-US" sz="2400" dirty="0"/>
              <a:t>)</a:t>
            </a:r>
            <a:endParaRPr lang="pl-PL" sz="2400" dirty="0"/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3057525" y="1828800"/>
            <a:ext cx="4395788" cy="4527550"/>
            <a:chOff x="1926" y="1152"/>
            <a:chExt cx="2769" cy="2852"/>
          </a:xfrm>
        </p:grpSpPr>
        <p:sp>
          <p:nvSpPr>
            <p:cNvPr id="81924" name="Line 4"/>
            <p:cNvSpPr>
              <a:spLocks noChangeShapeType="1"/>
            </p:cNvSpPr>
            <p:nvPr/>
          </p:nvSpPr>
          <p:spPr bwMode="auto">
            <a:xfrm flipH="1">
              <a:off x="3220" y="1470"/>
              <a:ext cx="2" cy="25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25" name="Line 5"/>
            <p:cNvSpPr>
              <a:spLocks noChangeShapeType="1"/>
            </p:cNvSpPr>
            <p:nvPr/>
          </p:nvSpPr>
          <p:spPr bwMode="auto">
            <a:xfrm>
              <a:off x="1926" y="2746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26" name="Text Box 6"/>
            <p:cNvSpPr txBox="1">
              <a:spLocks noChangeArrowheads="1"/>
            </p:cNvSpPr>
            <p:nvPr/>
          </p:nvSpPr>
          <p:spPr bwMode="auto">
            <a:xfrm>
              <a:off x="3090" y="1152"/>
              <a:ext cx="23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Q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27" name="Text Box 7"/>
            <p:cNvSpPr txBox="1">
              <a:spLocks noChangeArrowheads="1"/>
            </p:cNvSpPr>
            <p:nvPr/>
          </p:nvSpPr>
          <p:spPr bwMode="auto">
            <a:xfrm>
              <a:off x="4517" y="2621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I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</p:grp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585788" y="1630363"/>
            <a:ext cx="18437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 dirty="0">
                <a:latin typeface="+mn-lt"/>
              </a:rPr>
              <a:t>16-QAM</a:t>
            </a:r>
          </a:p>
        </p:txBody>
      </p:sp>
      <p:grpSp>
        <p:nvGrpSpPr>
          <p:cNvPr id="81929" name="Group 9"/>
          <p:cNvGrpSpPr>
            <a:grpSpLocks/>
          </p:cNvGrpSpPr>
          <p:nvPr/>
        </p:nvGrpSpPr>
        <p:grpSpPr bwMode="auto">
          <a:xfrm>
            <a:off x="2924175" y="2216150"/>
            <a:ext cx="4117975" cy="3895725"/>
            <a:chOff x="1842" y="1396"/>
            <a:chExt cx="2594" cy="2454"/>
          </a:xfrm>
        </p:grpSpPr>
        <p:sp>
          <p:nvSpPr>
            <p:cNvPr id="81930" name="Text Box 10"/>
            <p:cNvSpPr txBox="1">
              <a:spLocks noChangeArrowheads="1"/>
            </p:cNvSpPr>
            <p:nvPr/>
          </p:nvSpPr>
          <p:spPr bwMode="auto">
            <a:xfrm>
              <a:off x="1842" y="1396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0000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31" name="Text Box 11"/>
            <p:cNvSpPr txBox="1">
              <a:spLocks noChangeArrowheads="1"/>
            </p:cNvSpPr>
            <p:nvPr/>
          </p:nvSpPr>
          <p:spPr bwMode="auto">
            <a:xfrm>
              <a:off x="1842" y="2832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0011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32" name="Text Box 12"/>
            <p:cNvSpPr txBox="1">
              <a:spLocks noChangeArrowheads="1"/>
            </p:cNvSpPr>
            <p:nvPr/>
          </p:nvSpPr>
          <p:spPr bwMode="auto">
            <a:xfrm>
              <a:off x="1842" y="2121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0001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33" name="Text Box 13"/>
            <p:cNvSpPr txBox="1">
              <a:spLocks noChangeArrowheads="1"/>
            </p:cNvSpPr>
            <p:nvPr/>
          </p:nvSpPr>
          <p:spPr bwMode="auto">
            <a:xfrm>
              <a:off x="1842" y="3551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0010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grpSp>
          <p:nvGrpSpPr>
            <p:cNvPr id="81934" name="Group 14"/>
            <p:cNvGrpSpPr>
              <a:grpSpLocks/>
            </p:cNvGrpSpPr>
            <p:nvPr/>
          </p:nvGrpSpPr>
          <p:grpSpPr bwMode="auto">
            <a:xfrm>
              <a:off x="2139" y="2371"/>
              <a:ext cx="2177" cy="49"/>
              <a:chOff x="1700" y="2509"/>
              <a:chExt cx="2177" cy="49"/>
            </a:xfrm>
          </p:grpSpPr>
          <p:sp>
            <p:nvSpPr>
              <p:cNvPr id="81935" name="Oval 15"/>
              <p:cNvSpPr>
                <a:spLocks noChangeArrowheads="1"/>
              </p:cNvSpPr>
              <p:nvPr/>
            </p:nvSpPr>
            <p:spPr bwMode="auto">
              <a:xfrm>
                <a:off x="312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36" name="Oval 16"/>
              <p:cNvSpPr>
                <a:spLocks noChangeArrowheads="1"/>
              </p:cNvSpPr>
              <p:nvPr/>
            </p:nvSpPr>
            <p:spPr bwMode="auto">
              <a:xfrm>
                <a:off x="240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37" name="Oval 17"/>
              <p:cNvSpPr>
                <a:spLocks noChangeArrowheads="1"/>
              </p:cNvSpPr>
              <p:nvPr/>
            </p:nvSpPr>
            <p:spPr bwMode="auto">
              <a:xfrm>
                <a:off x="3829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38" name="Oval 18"/>
              <p:cNvSpPr>
                <a:spLocks noChangeArrowheads="1"/>
              </p:cNvSpPr>
              <p:nvPr/>
            </p:nvSpPr>
            <p:spPr bwMode="auto">
              <a:xfrm>
                <a:off x="1700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81939" name="Group 19"/>
            <p:cNvGrpSpPr>
              <a:grpSpLocks/>
            </p:cNvGrpSpPr>
            <p:nvPr/>
          </p:nvGrpSpPr>
          <p:grpSpPr bwMode="auto">
            <a:xfrm>
              <a:off x="2139" y="3081"/>
              <a:ext cx="2177" cy="49"/>
              <a:chOff x="1700" y="2509"/>
              <a:chExt cx="2177" cy="49"/>
            </a:xfrm>
          </p:grpSpPr>
          <p:sp>
            <p:nvSpPr>
              <p:cNvPr id="81940" name="Oval 20"/>
              <p:cNvSpPr>
                <a:spLocks noChangeArrowheads="1"/>
              </p:cNvSpPr>
              <p:nvPr/>
            </p:nvSpPr>
            <p:spPr bwMode="auto">
              <a:xfrm>
                <a:off x="312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1" name="Oval 21"/>
              <p:cNvSpPr>
                <a:spLocks noChangeArrowheads="1"/>
              </p:cNvSpPr>
              <p:nvPr/>
            </p:nvSpPr>
            <p:spPr bwMode="auto">
              <a:xfrm>
                <a:off x="240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2" name="Oval 22"/>
              <p:cNvSpPr>
                <a:spLocks noChangeArrowheads="1"/>
              </p:cNvSpPr>
              <p:nvPr/>
            </p:nvSpPr>
            <p:spPr bwMode="auto">
              <a:xfrm>
                <a:off x="3829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3" name="Oval 23"/>
              <p:cNvSpPr>
                <a:spLocks noChangeArrowheads="1"/>
              </p:cNvSpPr>
              <p:nvPr/>
            </p:nvSpPr>
            <p:spPr bwMode="auto">
              <a:xfrm>
                <a:off x="1700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81944" name="Group 24"/>
            <p:cNvGrpSpPr>
              <a:grpSpLocks/>
            </p:cNvGrpSpPr>
            <p:nvPr/>
          </p:nvGrpSpPr>
          <p:grpSpPr bwMode="auto">
            <a:xfrm>
              <a:off x="2141" y="1646"/>
              <a:ext cx="2177" cy="49"/>
              <a:chOff x="1700" y="2509"/>
              <a:chExt cx="2177" cy="49"/>
            </a:xfrm>
          </p:grpSpPr>
          <p:sp>
            <p:nvSpPr>
              <p:cNvPr id="81945" name="Oval 25"/>
              <p:cNvSpPr>
                <a:spLocks noChangeArrowheads="1"/>
              </p:cNvSpPr>
              <p:nvPr/>
            </p:nvSpPr>
            <p:spPr bwMode="auto">
              <a:xfrm>
                <a:off x="312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6" name="Oval 26"/>
              <p:cNvSpPr>
                <a:spLocks noChangeArrowheads="1"/>
              </p:cNvSpPr>
              <p:nvPr/>
            </p:nvSpPr>
            <p:spPr bwMode="auto">
              <a:xfrm>
                <a:off x="240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7" name="Oval 27"/>
              <p:cNvSpPr>
                <a:spLocks noChangeArrowheads="1"/>
              </p:cNvSpPr>
              <p:nvPr/>
            </p:nvSpPr>
            <p:spPr bwMode="auto">
              <a:xfrm>
                <a:off x="3829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48" name="Oval 28"/>
              <p:cNvSpPr>
                <a:spLocks noChangeArrowheads="1"/>
              </p:cNvSpPr>
              <p:nvPr/>
            </p:nvSpPr>
            <p:spPr bwMode="auto">
              <a:xfrm>
                <a:off x="1700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81949" name="Group 29"/>
            <p:cNvGrpSpPr>
              <a:grpSpLocks/>
            </p:cNvGrpSpPr>
            <p:nvPr/>
          </p:nvGrpSpPr>
          <p:grpSpPr bwMode="auto">
            <a:xfrm>
              <a:off x="2141" y="3801"/>
              <a:ext cx="2177" cy="49"/>
              <a:chOff x="1700" y="2509"/>
              <a:chExt cx="2177" cy="49"/>
            </a:xfrm>
          </p:grpSpPr>
          <p:sp>
            <p:nvSpPr>
              <p:cNvPr id="81950" name="Oval 30"/>
              <p:cNvSpPr>
                <a:spLocks noChangeArrowheads="1"/>
              </p:cNvSpPr>
              <p:nvPr/>
            </p:nvSpPr>
            <p:spPr bwMode="auto">
              <a:xfrm>
                <a:off x="312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51" name="Oval 31"/>
              <p:cNvSpPr>
                <a:spLocks noChangeArrowheads="1"/>
              </p:cNvSpPr>
              <p:nvPr/>
            </p:nvSpPr>
            <p:spPr bwMode="auto">
              <a:xfrm>
                <a:off x="2400" y="2509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52" name="Oval 32"/>
              <p:cNvSpPr>
                <a:spLocks noChangeArrowheads="1"/>
              </p:cNvSpPr>
              <p:nvPr/>
            </p:nvSpPr>
            <p:spPr bwMode="auto">
              <a:xfrm>
                <a:off x="3829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1953" name="Oval 33"/>
              <p:cNvSpPr>
                <a:spLocks noChangeArrowheads="1"/>
              </p:cNvSpPr>
              <p:nvPr/>
            </p:nvSpPr>
            <p:spPr bwMode="auto">
              <a:xfrm>
                <a:off x="1700" y="251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81954" name="Text Box 34"/>
            <p:cNvSpPr txBox="1">
              <a:spLocks noChangeArrowheads="1"/>
            </p:cNvSpPr>
            <p:nvPr/>
          </p:nvSpPr>
          <p:spPr bwMode="auto">
            <a:xfrm>
              <a:off x="2508" y="1397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0100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55" name="Text Box 35"/>
            <p:cNvSpPr txBox="1">
              <a:spLocks noChangeArrowheads="1"/>
            </p:cNvSpPr>
            <p:nvPr/>
          </p:nvSpPr>
          <p:spPr bwMode="auto">
            <a:xfrm>
              <a:off x="2508" y="2833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0111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56" name="Text Box 36"/>
            <p:cNvSpPr txBox="1">
              <a:spLocks noChangeArrowheads="1"/>
            </p:cNvSpPr>
            <p:nvPr/>
          </p:nvSpPr>
          <p:spPr bwMode="auto">
            <a:xfrm>
              <a:off x="2508" y="2122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0101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57" name="Text Box 37"/>
            <p:cNvSpPr txBox="1">
              <a:spLocks noChangeArrowheads="1"/>
            </p:cNvSpPr>
            <p:nvPr/>
          </p:nvSpPr>
          <p:spPr bwMode="auto">
            <a:xfrm>
              <a:off x="2508" y="3552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0110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58" name="Text Box 38"/>
            <p:cNvSpPr txBox="1">
              <a:spLocks noChangeArrowheads="1"/>
            </p:cNvSpPr>
            <p:nvPr/>
          </p:nvSpPr>
          <p:spPr bwMode="auto">
            <a:xfrm>
              <a:off x="3224" y="1402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1100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59" name="Text Box 39"/>
            <p:cNvSpPr txBox="1">
              <a:spLocks noChangeArrowheads="1"/>
            </p:cNvSpPr>
            <p:nvPr/>
          </p:nvSpPr>
          <p:spPr bwMode="auto">
            <a:xfrm>
              <a:off x="3224" y="2838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1111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0" name="Text Box 40"/>
            <p:cNvSpPr txBox="1">
              <a:spLocks noChangeArrowheads="1"/>
            </p:cNvSpPr>
            <p:nvPr/>
          </p:nvSpPr>
          <p:spPr bwMode="auto">
            <a:xfrm>
              <a:off x="3224" y="2127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1101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1" name="Text Box 41"/>
            <p:cNvSpPr txBox="1">
              <a:spLocks noChangeArrowheads="1"/>
            </p:cNvSpPr>
            <p:nvPr/>
          </p:nvSpPr>
          <p:spPr bwMode="auto">
            <a:xfrm>
              <a:off x="3224" y="3557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1110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2" name="Text Box 42"/>
            <p:cNvSpPr txBox="1">
              <a:spLocks noChangeArrowheads="1"/>
            </p:cNvSpPr>
            <p:nvPr/>
          </p:nvSpPr>
          <p:spPr bwMode="auto">
            <a:xfrm>
              <a:off x="3948" y="1402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1000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3" name="Text Box 43"/>
            <p:cNvSpPr txBox="1">
              <a:spLocks noChangeArrowheads="1"/>
            </p:cNvSpPr>
            <p:nvPr/>
          </p:nvSpPr>
          <p:spPr bwMode="auto">
            <a:xfrm>
              <a:off x="3948" y="2838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1011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4" name="Text Box 44"/>
            <p:cNvSpPr txBox="1">
              <a:spLocks noChangeArrowheads="1"/>
            </p:cNvSpPr>
            <p:nvPr/>
          </p:nvSpPr>
          <p:spPr bwMode="auto">
            <a:xfrm>
              <a:off x="3948" y="2127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1001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81965" name="Text Box 45"/>
            <p:cNvSpPr txBox="1">
              <a:spLocks noChangeArrowheads="1"/>
            </p:cNvSpPr>
            <p:nvPr/>
          </p:nvSpPr>
          <p:spPr bwMode="auto">
            <a:xfrm>
              <a:off x="3948" y="3557"/>
              <a:ext cx="4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1010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</p:grpSp>
      <p:sp>
        <p:nvSpPr>
          <p:cNvPr id="81966" name="Line 46"/>
          <p:cNvSpPr>
            <a:spLocks noChangeShapeType="1"/>
          </p:cNvSpPr>
          <p:nvPr/>
        </p:nvSpPr>
        <p:spPr bwMode="auto">
          <a:xfrm flipV="1">
            <a:off x="5111750" y="3840163"/>
            <a:ext cx="538163" cy="519112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pl-PL">
              <a:latin typeface="+mn-lt"/>
            </a:endParaRPr>
          </a:p>
        </p:txBody>
      </p:sp>
      <p:sp>
        <p:nvSpPr>
          <p:cNvPr id="81967" name="Line 47"/>
          <p:cNvSpPr>
            <a:spLocks noChangeShapeType="1"/>
          </p:cNvSpPr>
          <p:nvPr/>
        </p:nvSpPr>
        <p:spPr bwMode="auto">
          <a:xfrm flipH="1" flipV="1">
            <a:off x="4583113" y="2689225"/>
            <a:ext cx="531812" cy="1670050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pl-PL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710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 autoUpdateAnimBg="0"/>
      <p:bldP spid="81966" grpId="0" animBg="1"/>
      <p:bldP spid="819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 9"/>
          <p:cNvSpPr/>
          <p:nvPr/>
        </p:nvSpPr>
        <p:spPr bwMode="auto">
          <a:xfrm>
            <a:off x="347343" y="2204864"/>
            <a:ext cx="7963786" cy="4362893"/>
          </a:xfrm>
          <a:custGeom>
            <a:avLst/>
            <a:gdLst>
              <a:gd name="connsiteX0" fmla="*/ 0 w 7963786"/>
              <a:gd name="connsiteY0" fmla="*/ 2257646 h 4362893"/>
              <a:gd name="connsiteX1" fmla="*/ 1127051 w 7963786"/>
              <a:gd name="connsiteY1" fmla="*/ 141767 h 4362893"/>
              <a:gd name="connsiteX2" fmla="*/ 2254102 w 7963786"/>
              <a:gd name="connsiteY2" fmla="*/ 1407041 h 4362893"/>
              <a:gd name="connsiteX3" fmla="*/ 3232298 w 7963786"/>
              <a:gd name="connsiteY3" fmla="*/ 662762 h 4362893"/>
              <a:gd name="connsiteX4" fmla="*/ 5369442 w 7963786"/>
              <a:gd name="connsiteY4" fmla="*/ 4267200 h 4362893"/>
              <a:gd name="connsiteX5" fmla="*/ 6964326 w 7963786"/>
              <a:gd name="connsiteY5" fmla="*/ 1236921 h 4362893"/>
              <a:gd name="connsiteX6" fmla="*/ 7963786 w 7963786"/>
              <a:gd name="connsiteY6" fmla="*/ 2268279 h 436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63786" h="4362893">
                <a:moveTo>
                  <a:pt x="0" y="2257646"/>
                </a:moveTo>
                <a:cubicBezTo>
                  <a:pt x="375683" y="1270590"/>
                  <a:pt x="751367" y="283534"/>
                  <a:pt x="1127051" y="141767"/>
                </a:cubicBezTo>
                <a:cubicBezTo>
                  <a:pt x="1502735" y="0"/>
                  <a:pt x="1903228" y="1320209"/>
                  <a:pt x="2254102" y="1407041"/>
                </a:cubicBezTo>
                <a:cubicBezTo>
                  <a:pt x="2604976" y="1493873"/>
                  <a:pt x="2713075" y="186069"/>
                  <a:pt x="3232298" y="662762"/>
                </a:cubicBezTo>
                <a:cubicBezTo>
                  <a:pt x="3751521" y="1139455"/>
                  <a:pt x="4747437" y="4171507"/>
                  <a:pt x="5369442" y="4267200"/>
                </a:cubicBezTo>
                <a:cubicBezTo>
                  <a:pt x="5991447" y="4362893"/>
                  <a:pt x="6531935" y="1570075"/>
                  <a:pt x="6964326" y="1236921"/>
                </a:cubicBezTo>
                <a:cubicBezTo>
                  <a:pt x="7396717" y="903768"/>
                  <a:pt x="7680251" y="1586023"/>
                  <a:pt x="7963786" y="2268279"/>
                </a:cubicBezTo>
              </a:path>
            </a:pathLst>
          </a:cu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Sampling and Quantization</a:t>
            </a:r>
            <a:endParaRPr lang="en-US" sz="2400" dirty="0"/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337123" y="4475525"/>
            <a:ext cx="8564878" cy="12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pole tekstowe 38"/>
          <p:cNvSpPr txBox="1"/>
          <p:nvPr/>
        </p:nvSpPr>
        <p:spPr>
          <a:xfrm>
            <a:off x="8541961" y="4403517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i="1" dirty="0" smtClean="0">
                <a:latin typeface="+mn-lt"/>
              </a:rPr>
              <a:t>t</a:t>
            </a:r>
            <a:endParaRPr lang="pl-PL" sz="3600" i="1" dirty="0">
              <a:latin typeface="+mn-lt"/>
            </a:endParaRPr>
          </a:p>
        </p:txBody>
      </p:sp>
      <p:grpSp>
        <p:nvGrpSpPr>
          <p:cNvPr id="58" name="Grupa 57"/>
          <p:cNvGrpSpPr/>
          <p:nvPr/>
        </p:nvGrpSpPr>
        <p:grpSpPr>
          <a:xfrm>
            <a:off x="1053129" y="2488620"/>
            <a:ext cx="6480720" cy="3715097"/>
            <a:chOff x="957306" y="2488620"/>
            <a:chExt cx="6480720" cy="3715097"/>
          </a:xfrm>
        </p:grpSpPr>
        <p:grpSp>
          <p:nvGrpSpPr>
            <p:cNvPr id="37" name="Grupa 36"/>
            <p:cNvGrpSpPr/>
            <p:nvPr/>
          </p:nvGrpSpPr>
          <p:grpSpPr>
            <a:xfrm>
              <a:off x="957306" y="2488620"/>
              <a:ext cx="6480720" cy="3715097"/>
              <a:chOff x="971600" y="2162175"/>
              <a:chExt cx="6480720" cy="3715097"/>
            </a:xfrm>
          </p:grpSpPr>
          <p:cxnSp>
            <p:nvCxnSpPr>
              <p:cNvPr id="12" name="Łącznik prosty 11"/>
              <p:cNvCxnSpPr/>
              <p:nvPr/>
            </p:nvCxnSpPr>
            <p:spPr bwMode="auto">
              <a:xfrm flipV="1">
                <a:off x="971600" y="2492896"/>
                <a:ext cx="0" cy="1656184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4" name="Łącznik prosty 13"/>
              <p:cNvCxnSpPr/>
              <p:nvPr/>
            </p:nvCxnSpPr>
            <p:spPr bwMode="auto">
              <a:xfrm flipV="1">
                <a:off x="1691680" y="2162175"/>
                <a:ext cx="595" cy="1986905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6" name="Łącznik prosty 15"/>
              <p:cNvCxnSpPr/>
              <p:nvPr/>
            </p:nvCxnSpPr>
            <p:spPr bwMode="auto">
              <a:xfrm flipV="1">
                <a:off x="2411760" y="3212976"/>
                <a:ext cx="0" cy="936104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8" name="Łącznik prosty 17"/>
              <p:cNvCxnSpPr/>
              <p:nvPr/>
            </p:nvCxnSpPr>
            <p:spPr bwMode="auto">
              <a:xfrm flipV="1">
                <a:off x="3131840" y="2492896"/>
                <a:ext cx="0" cy="1656184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0" name="Łącznik prosty 19"/>
              <p:cNvCxnSpPr/>
              <p:nvPr/>
            </p:nvCxnSpPr>
            <p:spPr bwMode="auto">
              <a:xfrm flipV="1">
                <a:off x="3851920" y="3068960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2" name="Łącznik prosty 21"/>
              <p:cNvCxnSpPr/>
              <p:nvPr/>
            </p:nvCxnSpPr>
            <p:spPr bwMode="auto">
              <a:xfrm>
                <a:off x="4572000" y="4149080"/>
                <a:ext cx="0" cy="432048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4" name="Łącznik prosty 23"/>
              <p:cNvCxnSpPr/>
              <p:nvPr/>
            </p:nvCxnSpPr>
            <p:spPr bwMode="auto">
              <a:xfrm>
                <a:off x="5292080" y="4149080"/>
                <a:ext cx="0" cy="1728192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6" name="Łącznik prosty 25"/>
              <p:cNvCxnSpPr/>
              <p:nvPr/>
            </p:nvCxnSpPr>
            <p:spPr bwMode="auto">
              <a:xfrm>
                <a:off x="6012160" y="4149080"/>
                <a:ext cx="0" cy="1728192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8" name="Łącznik prosty 27"/>
              <p:cNvCxnSpPr/>
              <p:nvPr/>
            </p:nvCxnSpPr>
            <p:spPr bwMode="auto">
              <a:xfrm flipH="1" flipV="1">
                <a:off x="7451725" y="3025775"/>
                <a:ext cx="595" cy="1123305"/>
              </a:xfrm>
              <a:prstGeom prst="line">
                <a:avLst/>
              </a:prstGeom>
              <a:solidFill>
                <a:schemeClr val="accent1"/>
              </a:solidFill>
              <a:ln w="38100" cap="rnd" cmpd="sng" algn="ctr">
                <a:solidFill>
                  <a:schemeClr val="tx2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cxnSp>
          <p:nvCxnSpPr>
            <p:cNvPr id="40" name="Łącznik prosty 39"/>
            <p:cNvCxnSpPr/>
            <p:nvPr/>
          </p:nvCxnSpPr>
          <p:spPr bwMode="auto">
            <a:xfrm flipH="1" flipV="1">
              <a:off x="6717946" y="4475525"/>
              <a:ext cx="596" cy="43186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2">
                  <a:lumMod val="75000"/>
                </a:schemeClr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43" name="Łącznik prosty 42"/>
          <p:cNvCxnSpPr/>
          <p:nvPr/>
        </p:nvCxnSpPr>
        <p:spPr bwMode="auto">
          <a:xfrm flipH="1">
            <a:off x="333049" y="1883237"/>
            <a:ext cx="8384" cy="47525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" name="pole tekstowe 45"/>
          <p:cNvSpPr txBox="1"/>
          <p:nvPr/>
        </p:nvSpPr>
        <p:spPr>
          <a:xfrm>
            <a:off x="347343" y="13407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i="1" dirty="0" smtClean="0">
                <a:latin typeface="+mn-lt"/>
              </a:rPr>
              <a:t>S(t)</a:t>
            </a:r>
            <a:endParaRPr lang="pl-PL" sz="3600" i="1" dirty="0">
              <a:latin typeface="+mn-lt"/>
            </a:endParaRPr>
          </a:p>
        </p:txBody>
      </p:sp>
      <p:grpSp>
        <p:nvGrpSpPr>
          <p:cNvPr id="50" name="Grupa 49"/>
          <p:cNvGrpSpPr/>
          <p:nvPr/>
        </p:nvGrpSpPr>
        <p:grpSpPr>
          <a:xfrm>
            <a:off x="1067423" y="3573016"/>
            <a:ext cx="720080" cy="646331"/>
            <a:chOff x="971600" y="3573016"/>
            <a:chExt cx="720080" cy="646331"/>
          </a:xfrm>
        </p:grpSpPr>
        <p:sp>
          <p:nvSpPr>
            <p:cNvPr id="47" name="pole tekstowe 46"/>
            <p:cNvSpPr txBox="1"/>
            <p:nvPr/>
          </p:nvSpPr>
          <p:spPr>
            <a:xfrm>
              <a:off x="1115616" y="3573016"/>
              <a:ext cx="50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3600" dirty="0" smtClean="0">
                  <a:latin typeface="+mn-lt"/>
                </a:rPr>
                <a:t>T</a:t>
              </a:r>
              <a:endParaRPr lang="pl-PL" sz="3600" dirty="0">
                <a:latin typeface="+mn-lt"/>
              </a:endParaRPr>
            </a:p>
          </p:txBody>
        </p:sp>
        <p:cxnSp>
          <p:nvCxnSpPr>
            <p:cNvPr id="49" name="Łącznik prosty ze strzałką 48"/>
            <p:cNvCxnSpPr/>
            <p:nvPr/>
          </p:nvCxnSpPr>
          <p:spPr bwMode="auto">
            <a:xfrm>
              <a:off x="971600" y="4149080"/>
              <a:ext cx="72008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</p:grpSp>
      <p:grpSp>
        <p:nvGrpSpPr>
          <p:cNvPr id="57" name="Grupa 56"/>
          <p:cNvGrpSpPr/>
          <p:nvPr/>
        </p:nvGrpSpPr>
        <p:grpSpPr>
          <a:xfrm>
            <a:off x="347343" y="1988840"/>
            <a:ext cx="8640960" cy="4680520"/>
            <a:chOff x="251520" y="1988840"/>
            <a:chExt cx="8640960" cy="4680520"/>
          </a:xfrm>
        </p:grpSpPr>
        <p:grpSp>
          <p:nvGrpSpPr>
            <p:cNvPr id="51" name="Grupa 50"/>
            <p:cNvGrpSpPr/>
            <p:nvPr/>
          </p:nvGrpSpPr>
          <p:grpSpPr>
            <a:xfrm>
              <a:off x="251520" y="1988840"/>
              <a:ext cx="8640960" cy="4320480"/>
              <a:chOff x="251520" y="1988840"/>
              <a:chExt cx="8640960" cy="4320480"/>
            </a:xfrm>
          </p:grpSpPr>
          <p:cxnSp>
            <p:nvCxnSpPr>
              <p:cNvPr id="25" name="Łącznik prosty 24"/>
              <p:cNvCxnSpPr/>
              <p:nvPr/>
            </p:nvCxnSpPr>
            <p:spPr bwMode="auto">
              <a:xfrm flipH="1">
                <a:off x="251520" y="198884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Łącznik prosty 26"/>
              <p:cNvCxnSpPr/>
              <p:nvPr/>
            </p:nvCxnSpPr>
            <p:spPr bwMode="auto">
              <a:xfrm flipH="1">
                <a:off x="251520" y="234888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Łącznik prosty 28"/>
              <p:cNvCxnSpPr/>
              <p:nvPr/>
            </p:nvCxnSpPr>
            <p:spPr bwMode="auto">
              <a:xfrm flipH="1">
                <a:off x="251520" y="270892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Łącznik prosty 29"/>
              <p:cNvCxnSpPr/>
              <p:nvPr/>
            </p:nvCxnSpPr>
            <p:spPr bwMode="auto">
              <a:xfrm flipH="1">
                <a:off x="251520" y="306896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Łącznik prosty 30"/>
              <p:cNvCxnSpPr/>
              <p:nvPr/>
            </p:nvCxnSpPr>
            <p:spPr bwMode="auto">
              <a:xfrm flipH="1">
                <a:off x="251520" y="342900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Łącznik prosty 31"/>
              <p:cNvCxnSpPr/>
              <p:nvPr/>
            </p:nvCxnSpPr>
            <p:spPr bwMode="auto">
              <a:xfrm flipH="1">
                <a:off x="251520" y="378904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Łącznik prosty 32"/>
              <p:cNvCxnSpPr/>
              <p:nvPr/>
            </p:nvCxnSpPr>
            <p:spPr bwMode="auto">
              <a:xfrm flipH="1">
                <a:off x="251520" y="414908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Łącznik prosty 34"/>
              <p:cNvCxnSpPr/>
              <p:nvPr/>
            </p:nvCxnSpPr>
            <p:spPr bwMode="auto">
              <a:xfrm flipH="1">
                <a:off x="251520" y="486916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Łącznik prosty 35"/>
              <p:cNvCxnSpPr/>
              <p:nvPr/>
            </p:nvCxnSpPr>
            <p:spPr bwMode="auto">
              <a:xfrm flipH="1">
                <a:off x="251520" y="522920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Łącznik prosty 37"/>
              <p:cNvCxnSpPr/>
              <p:nvPr/>
            </p:nvCxnSpPr>
            <p:spPr bwMode="auto">
              <a:xfrm flipH="1">
                <a:off x="251520" y="558924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Łącznik prosty 40"/>
              <p:cNvCxnSpPr/>
              <p:nvPr/>
            </p:nvCxnSpPr>
            <p:spPr bwMode="auto">
              <a:xfrm flipH="1">
                <a:off x="251520" y="594928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Łącznik prosty 44"/>
              <p:cNvCxnSpPr/>
              <p:nvPr/>
            </p:nvCxnSpPr>
            <p:spPr bwMode="auto">
              <a:xfrm flipH="1">
                <a:off x="251520" y="6309320"/>
                <a:ext cx="864096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8" name="Łącznik prosty 47"/>
            <p:cNvCxnSpPr/>
            <p:nvPr/>
          </p:nvCxnSpPr>
          <p:spPr bwMode="auto">
            <a:xfrm flipH="1">
              <a:off x="251520" y="6669360"/>
              <a:ext cx="864096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60" name="pole tekstowe 59"/>
          <p:cNvSpPr txBox="1"/>
          <p:nvPr/>
        </p:nvSpPr>
        <p:spPr>
          <a:xfrm>
            <a:off x="35496" y="1762298"/>
            <a:ext cx="372218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300" dirty="0" smtClean="0">
                <a:latin typeface="+mn-lt"/>
              </a:rPr>
              <a:t>7</a:t>
            </a:r>
          </a:p>
          <a:p>
            <a:r>
              <a:rPr lang="pl-PL" sz="2300" dirty="0" smtClean="0">
                <a:latin typeface="+mn-lt"/>
              </a:rPr>
              <a:t>6</a:t>
            </a:r>
          </a:p>
          <a:p>
            <a:r>
              <a:rPr lang="pl-PL" sz="2300" dirty="0" smtClean="0">
                <a:latin typeface="+mn-lt"/>
              </a:rPr>
              <a:t>5</a:t>
            </a:r>
          </a:p>
          <a:p>
            <a:r>
              <a:rPr lang="pl-PL" sz="2300" dirty="0" smtClean="0">
                <a:latin typeface="+mn-lt"/>
              </a:rPr>
              <a:t>4</a:t>
            </a:r>
          </a:p>
          <a:p>
            <a:r>
              <a:rPr lang="pl-PL" sz="2300" dirty="0" smtClean="0">
                <a:latin typeface="+mn-lt"/>
              </a:rPr>
              <a:t>3</a:t>
            </a:r>
          </a:p>
          <a:p>
            <a:r>
              <a:rPr lang="pl-PL" sz="2300" dirty="0" smtClean="0">
                <a:latin typeface="+mn-lt"/>
              </a:rPr>
              <a:t>2</a:t>
            </a:r>
          </a:p>
          <a:p>
            <a:r>
              <a:rPr lang="pl-PL" sz="2300" dirty="0" smtClean="0">
                <a:latin typeface="+mn-lt"/>
              </a:rPr>
              <a:t>1</a:t>
            </a:r>
          </a:p>
          <a:p>
            <a:r>
              <a:rPr lang="pl-PL" sz="2300" dirty="0" smtClean="0">
                <a:latin typeface="+mn-lt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7316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56" name="Group 64"/>
          <p:cNvGrpSpPr>
            <a:grpSpLocks/>
          </p:cNvGrpSpPr>
          <p:nvPr/>
        </p:nvGrpSpPr>
        <p:grpSpPr bwMode="auto">
          <a:xfrm>
            <a:off x="531813" y="1898650"/>
            <a:ext cx="3446462" cy="3160713"/>
            <a:chOff x="335" y="1196"/>
            <a:chExt cx="2171" cy="1991"/>
          </a:xfrm>
        </p:grpSpPr>
        <p:sp>
          <p:nvSpPr>
            <p:cNvPr id="8195" name="Line 3"/>
            <p:cNvSpPr>
              <a:spLocks noChangeShapeType="1"/>
            </p:cNvSpPr>
            <p:nvPr/>
          </p:nvSpPr>
          <p:spPr bwMode="auto">
            <a:xfrm>
              <a:off x="580" y="2544"/>
              <a:ext cx="16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668" y="1396"/>
              <a:ext cx="126" cy="1144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1023" y="1876"/>
              <a:ext cx="125" cy="664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583" y="1392"/>
              <a:ext cx="1625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1643" y="1636"/>
              <a:ext cx="126" cy="904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1998" y="1636"/>
              <a:ext cx="125" cy="904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>
              <a:off x="1115" y="1632"/>
              <a:ext cx="109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637" y="2342"/>
              <a:ext cx="196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1</a:t>
              </a: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991" y="2342"/>
              <a:ext cx="196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2</a:t>
              </a: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1612" y="2342"/>
              <a:ext cx="196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1</a:t>
              </a: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966" y="2342"/>
              <a:ext cx="196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2</a:t>
              </a:r>
            </a:p>
          </p:txBody>
        </p:sp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786" y="1196"/>
              <a:ext cx="833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>
                  <a:latin typeface="+mn-lt"/>
                </a:rPr>
                <a:t>Upper limit</a:t>
              </a:r>
              <a:endParaRPr lang="pl-PL" sz="1600">
                <a:latin typeface="+mn-lt"/>
              </a:endParaRPr>
            </a:p>
          </p:txBody>
        </p:sp>
        <p:sp>
          <p:nvSpPr>
            <p:cNvPr id="8207" name="Rectangle 15"/>
            <p:cNvSpPr>
              <a:spLocks noChangeArrowheads="1"/>
            </p:cNvSpPr>
            <p:nvPr/>
          </p:nvSpPr>
          <p:spPr bwMode="auto">
            <a:xfrm>
              <a:off x="786" y="1676"/>
              <a:ext cx="842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>
                  <a:latin typeface="+mn-lt"/>
                </a:rPr>
                <a:t>Lower limit</a:t>
              </a:r>
              <a:endParaRPr lang="pl-PL" sz="1600">
                <a:latin typeface="+mn-lt"/>
              </a:endParaRPr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1096" y="1436"/>
              <a:ext cx="1285" cy="2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>
                  <a:latin typeface="+mn-lt"/>
                </a:rPr>
                <a:t>Quantization level</a:t>
              </a:r>
              <a:endParaRPr lang="pl-PL" sz="1600">
                <a:latin typeface="+mn-lt"/>
              </a:endParaRP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566" y="2540"/>
              <a:ext cx="647" cy="36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>
                  <a:latin typeface="+mn-lt"/>
                </a:rPr>
                <a:t>Input</a:t>
              </a:r>
              <a:br>
                <a:rPr lang="en-US" sz="1600">
                  <a:latin typeface="+mn-lt"/>
                </a:rPr>
              </a:br>
              <a:r>
                <a:rPr lang="en-US" sz="1600">
                  <a:latin typeface="+mn-lt"/>
                </a:rPr>
                <a:t>samples</a:t>
              </a:r>
              <a:endParaRPr lang="pl-PL" sz="1600">
                <a:latin typeface="+mn-lt"/>
              </a:endParaRP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auto">
            <a:xfrm>
              <a:off x="1562" y="2540"/>
              <a:ext cx="697" cy="36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>
                  <a:latin typeface="+mn-lt"/>
                </a:rPr>
                <a:t>Received</a:t>
              </a:r>
              <a:br>
                <a:rPr lang="en-US" sz="1600">
                  <a:latin typeface="+mn-lt"/>
                </a:rPr>
              </a:br>
              <a:r>
                <a:rPr lang="en-US" sz="1600">
                  <a:latin typeface="+mn-lt"/>
                </a:rPr>
                <a:t>samples</a:t>
              </a:r>
              <a:endParaRPr lang="pl-PL" sz="1600">
                <a:latin typeface="+mn-lt"/>
              </a:endParaRPr>
            </a:p>
          </p:txBody>
        </p:sp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335" y="2958"/>
              <a:ext cx="2171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Origins of </a:t>
              </a:r>
              <a:r>
                <a:rPr lang="pl-PL" sz="1800">
                  <a:latin typeface="+mn-lt"/>
                </a:rPr>
                <a:t>quantization error</a:t>
              </a:r>
            </a:p>
          </p:txBody>
        </p:sp>
        <p:sp>
          <p:nvSpPr>
            <p:cNvPr id="8233" name="Line 41"/>
            <p:cNvSpPr>
              <a:spLocks noChangeShapeType="1"/>
            </p:cNvSpPr>
            <p:nvPr/>
          </p:nvSpPr>
          <p:spPr bwMode="auto">
            <a:xfrm>
              <a:off x="583" y="1872"/>
              <a:ext cx="1625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8259" name="Group 67"/>
          <p:cNvGrpSpPr>
            <a:grpSpLocks/>
          </p:cNvGrpSpPr>
          <p:nvPr/>
        </p:nvGrpSpPr>
        <p:grpSpPr bwMode="auto">
          <a:xfrm>
            <a:off x="6483350" y="2028825"/>
            <a:ext cx="2127250" cy="3186113"/>
            <a:chOff x="4084" y="1278"/>
            <a:chExt cx="1340" cy="2007"/>
          </a:xfrm>
        </p:grpSpPr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>
              <a:off x="4084" y="1392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>
              <a:off x="4084" y="2208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auto">
            <a:xfrm>
              <a:off x="4084" y="2688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>
              <a:off x="4084" y="2928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4084" y="3024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>
              <a:off x="4084" y="3072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>
              <a:off x="4084" y="3120"/>
              <a:ext cx="10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34" name="Rectangle 42"/>
            <p:cNvSpPr>
              <a:spLocks noChangeArrowheads="1"/>
            </p:cNvSpPr>
            <p:nvPr/>
          </p:nvSpPr>
          <p:spPr bwMode="auto">
            <a:xfrm>
              <a:off x="5128" y="127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6</a:t>
              </a:r>
            </a:p>
          </p:txBody>
        </p:sp>
        <p:sp>
          <p:nvSpPr>
            <p:cNvPr id="8235" name="Rectangle 43"/>
            <p:cNvSpPr>
              <a:spLocks noChangeArrowheads="1"/>
            </p:cNvSpPr>
            <p:nvPr/>
          </p:nvSpPr>
          <p:spPr bwMode="auto">
            <a:xfrm>
              <a:off x="5128" y="2094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5</a:t>
              </a:r>
            </a:p>
          </p:txBody>
        </p:sp>
        <p:sp>
          <p:nvSpPr>
            <p:cNvPr id="8236" name="Rectangle 44"/>
            <p:cNvSpPr>
              <a:spLocks noChangeArrowheads="1"/>
            </p:cNvSpPr>
            <p:nvPr/>
          </p:nvSpPr>
          <p:spPr bwMode="auto">
            <a:xfrm>
              <a:off x="5128" y="2574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4</a:t>
              </a:r>
            </a:p>
          </p:txBody>
        </p:sp>
        <p:sp>
          <p:nvSpPr>
            <p:cNvPr id="8237" name="Rectangle 45"/>
            <p:cNvSpPr>
              <a:spLocks noChangeArrowheads="1"/>
            </p:cNvSpPr>
            <p:nvPr/>
          </p:nvSpPr>
          <p:spPr bwMode="auto">
            <a:xfrm>
              <a:off x="5128" y="2766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3</a:t>
              </a:r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5128" y="2910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2</a:t>
              </a:r>
            </a:p>
          </p:txBody>
        </p:sp>
        <p:sp>
          <p:nvSpPr>
            <p:cNvPr id="8239" name="Rectangle 47"/>
            <p:cNvSpPr>
              <a:spLocks noChangeArrowheads="1"/>
            </p:cNvSpPr>
            <p:nvPr/>
          </p:nvSpPr>
          <p:spPr bwMode="auto">
            <a:xfrm>
              <a:off x="5216" y="295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1</a:t>
              </a:r>
            </a:p>
          </p:txBody>
        </p:sp>
        <p:sp>
          <p:nvSpPr>
            <p:cNvPr id="8240" name="Rectangle 48"/>
            <p:cNvSpPr>
              <a:spLocks noChangeArrowheads="1"/>
            </p:cNvSpPr>
            <p:nvPr/>
          </p:nvSpPr>
          <p:spPr bwMode="auto">
            <a:xfrm>
              <a:off x="5128" y="3054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0</a:t>
              </a:r>
            </a:p>
          </p:txBody>
        </p:sp>
        <p:sp>
          <p:nvSpPr>
            <p:cNvPr id="8243" name="Rectangle 51"/>
            <p:cNvSpPr>
              <a:spLocks noChangeArrowheads="1"/>
            </p:cNvSpPr>
            <p:nvPr/>
          </p:nvSpPr>
          <p:spPr bwMode="auto">
            <a:xfrm>
              <a:off x="4302" y="2980"/>
              <a:ext cx="125" cy="13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44" name="Rectangle 52"/>
            <p:cNvSpPr>
              <a:spLocks noChangeArrowheads="1"/>
            </p:cNvSpPr>
            <p:nvPr/>
          </p:nvSpPr>
          <p:spPr bwMode="auto">
            <a:xfrm>
              <a:off x="4745" y="1828"/>
              <a:ext cx="125" cy="1288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47" name="Line 55"/>
            <p:cNvSpPr>
              <a:spLocks noChangeShapeType="1"/>
            </p:cNvSpPr>
            <p:nvPr/>
          </p:nvSpPr>
          <p:spPr bwMode="auto">
            <a:xfrm flipV="1">
              <a:off x="4386" y="2924"/>
              <a:ext cx="0" cy="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48" name="Line 56"/>
            <p:cNvSpPr>
              <a:spLocks noChangeShapeType="1"/>
            </p:cNvSpPr>
            <p:nvPr/>
          </p:nvSpPr>
          <p:spPr bwMode="auto">
            <a:xfrm flipV="1">
              <a:off x="4830" y="1388"/>
              <a:ext cx="0" cy="4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251" name="Rectangle 59"/>
            <p:cNvSpPr>
              <a:spLocks noChangeArrowheads="1"/>
            </p:cNvSpPr>
            <p:nvPr/>
          </p:nvSpPr>
          <p:spPr bwMode="auto">
            <a:xfrm>
              <a:off x="4374" y="2795"/>
              <a:ext cx="30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 dirty="0">
                  <a:latin typeface="+mn-lt"/>
                </a:rPr>
                <a:t>E3</a:t>
              </a:r>
            </a:p>
          </p:txBody>
        </p:sp>
        <p:sp>
          <p:nvSpPr>
            <p:cNvPr id="8252" name="Rectangle 60"/>
            <p:cNvSpPr>
              <a:spLocks noChangeArrowheads="1"/>
            </p:cNvSpPr>
            <p:nvPr/>
          </p:nvSpPr>
          <p:spPr bwMode="auto">
            <a:xfrm>
              <a:off x="4818" y="1518"/>
              <a:ext cx="30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800">
                  <a:latin typeface="+mn-lt"/>
                </a:rPr>
                <a:t>E4</a:t>
              </a:r>
            </a:p>
          </p:txBody>
        </p:sp>
      </p:grpSp>
      <p:grpSp>
        <p:nvGrpSpPr>
          <p:cNvPr id="8258" name="Group 66"/>
          <p:cNvGrpSpPr>
            <a:grpSpLocks/>
          </p:cNvGrpSpPr>
          <p:nvPr/>
        </p:nvGrpSpPr>
        <p:grpSpPr bwMode="auto">
          <a:xfrm>
            <a:off x="4116388" y="2028825"/>
            <a:ext cx="4433887" cy="3563938"/>
            <a:chOff x="2593" y="1278"/>
            <a:chExt cx="2793" cy="2245"/>
          </a:xfrm>
        </p:grpSpPr>
        <p:grpSp>
          <p:nvGrpSpPr>
            <p:cNvPr id="8257" name="Group 65"/>
            <p:cNvGrpSpPr>
              <a:grpSpLocks/>
            </p:cNvGrpSpPr>
            <p:nvPr/>
          </p:nvGrpSpPr>
          <p:grpSpPr bwMode="auto">
            <a:xfrm>
              <a:off x="2710" y="1278"/>
              <a:ext cx="1252" cy="1959"/>
              <a:chOff x="2710" y="1278"/>
              <a:chExt cx="1252" cy="1959"/>
            </a:xfrm>
          </p:grpSpPr>
          <p:sp>
            <p:nvSpPr>
              <p:cNvPr id="8212" name="Line 20"/>
              <p:cNvSpPr>
                <a:spLocks noChangeShapeType="1"/>
              </p:cNvSpPr>
              <p:nvPr/>
            </p:nvSpPr>
            <p:spPr bwMode="auto">
              <a:xfrm>
                <a:off x="2710" y="1392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3" name="Line 21"/>
              <p:cNvSpPr>
                <a:spLocks noChangeShapeType="1"/>
              </p:cNvSpPr>
              <p:nvPr/>
            </p:nvSpPr>
            <p:spPr bwMode="auto">
              <a:xfrm>
                <a:off x="2710" y="1680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4" name="Line 22"/>
              <p:cNvSpPr>
                <a:spLocks noChangeShapeType="1"/>
              </p:cNvSpPr>
              <p:nvPr/>
            </p:nvSpPr>
            <p:spPr bwMode="auto">
              <a:xfrm>
                <a:off x="2710" y="1968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5" name="Line 23"/>
              <p:cNvSpPr>
                <a:spLocks noChangeShapeType="1"/>
              </p:cNvSpPr>
              <p:nvPr/>
            </p:nvSpPr>
            <p:spPr bwMode="auto">
              <a:xfrm>
                <a:off x="2710" y="2256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6" name="Line 24"/>
              <p:cNvSpPr>
                <a:spLocks noChangeShapeType="1"/>
              </p:cNvSpPr>
              <p:nvPr/>
            </p:nvSpPr>
            <p:spPr bwMode="auto">
              <a:xfrm>
                <a:off x="2710" y="2544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7" name="Line 25"/>
              <p:cNvSpPr>
                <a:spLocks noChangeShapeType="1"/>
              </p:cNvSpPr>
              <p:nvPr/>
            </p:nvSpPr>
            <p:spPr bwMode="auto">
              <a:xfrm>
                <a:off x="2710" y="2832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18" name="Line 26"/>
              <p:cNvSpPr>
                <a:spLocks noChangeShapeType="1"/>
              </p:cNvSpPr>
              <p:nvPr/>
            </p:nvSpPr>
            <p:spPr bwMode="auto">
              <a:xfrm>
                <a:off x="2710" y="3120"/>
                <a:ext cx="1049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26" name="Rectangle 34"/>
              <p:cNvSpPr>
                <a:spLocks noChangeArrowheads="1"/>
              </p:cNvSpPr>
              <p:nvPr/>
            </p:nvSpPr>
            <p:spPr bwMode="auto">
              <a:xfrm>
                <a:off x="3754" y="1278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6</a:t>
                </a:r>
              </a:p>
            </p:txBody>
          </p:sp>
          <p:sp>
            <p:nvSpPr>
              <p:cNvPr id="8227" name="Rectangle 35"/>
              <p:cNvSpPr>
                <a:spLocks noChangeArrowheads="1"/>
              </p:cNvSpPr>
              <p:nvPr/>
            </p:nvSpPr>
            <p:spPr bwMode="auto">
              <a:xfrm>
                <a:off x="3754" y="1566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5</a:t>
                </a:r>
              </a:p>
            </p:txBody>
          </p:sp>
          <p:sp>
            <p:nvSpPr>
              <p:cNvPr id="8228" name="Rectangle 36"/>
              <p:cNvSpPr>
                <a:spLocks noChangeArrowheads="1"/>
              </p:cNvSpPr>
              <p:nvPr/>
            </p:nvSpPr>
            <p:spPr bwMode="auto">
              <a:xfrm>
                <a:off x="3754" y="1854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4</a:t>
                </a:r>
              </a:p>
            </p:txBody>
          </p:sp>
          <p:sp>
            <p:nvSpPr>
              <p:cNvPr id="8229" name="Rectangle 37"/>
              <p:cNvSpPr>
                <a:spLocks noChangeArrowheads="1"/>
              </p:cNvSpPr>
              <p:nvPr/>
            </p:nvSpPr>
            <p:spPr bwMode="auto">
              <a:xfrm>
                <a:off x="3754" y="2142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3</a:t>
                </a:r>
              </a:p>
            </p:txBody>
          </p:sp>
          <p:sp>
            <p:nvSpPr>
              <p:cNvPr id="8230" name="Rectangle 38"/>
              <p:cNvSpPr>
                <a:spLocks noChangeArrowheads="1"/>
              </p:cNvSpPr>
              <p:nvPr/>
            </p:nvSpPr>
            <p:spPr bwMode="auto">
              <a:xfrm>
                <a:off x="3754" y="2430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2</a:t>
                </a:r>
              </a:p>
            </p:txBody>
          </p:sp>
          <p:sp>
            <p:nvSpPr>
              <p:cNvPr id="8231" name="Rectangle 39"/>
              <p:cNvSpPr>
                <a:spLocks noChangeArrowheads="1"/>
              </p:cNvSpPr>
              <p:nvPr/>
            </p:nvSpPr>
            <p:spPr bwMode="auto">
              <a:xfrm>
                <a:off x="3754" y="2718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1</a:t>
                </a:r>
              </a:p>
            </p:txBody>
          </p:sp>
          <p:sp>
            <p:nvSpPr>
              <p:cNvPr id="8232" name="Rectangle 40"/>
              <p:cNvSpPr>
                <a:spLocks noChangeArrowheads="1"/>
              </p:cNvSpPr>
              <p:nvPr/>
            </p:nvSpPr>
            <p:spPr bwMode="auto">
              <a:xfrm>
                <a:off x="3754" y="3006"/>
                <a:ext cx="20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0</a:t>
                </a:r>
              </a:p>
            </p:txBody>
          </p:sp>
          <p:sp>
            <p:nvSpPr>
              <p:cNvPr id="8241" name="Rectangle 49"/>
              <p:cNvSpPr>
                <a:spLocks noChangeArrowheads="1"/>
              </p:cNvSpPr>
              <p:nvPr/>
            </p:nvSpPr>
            <p:spPr bwMode="auto">
              <a:xfrm>
                <a:off x="2928" y="2980"/>
                <a:ext cx="126" cy="136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42" name="Rectangle 50"/>
              <p:cNvSpPr>
                <a:spLocks noChangeArrowheads="1"/>
              </p:cNvSpPr>
              <p:nvPr/>
            </p:nvSpPr>
            <p:spPr bwMode="auto">
              <a:xfrm>
                <a:off x="3371" y="2116"/>
                <a:ext cx="126" cy="1000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45" name="Line 53"/>
              <p:cNvSpPr>
                <a:spLocks noChangeShapeType="1"/>
              </p:cNvSpPr>
              <p:nvPr/>
            </p:nvSpPr>
            <p:spPr bwMode="auto">
              <a:xfrm flipV="1">
                <a:off x="3013" y="2828"/>
                <a:ext cx="0" cy="1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46" name="Line 54"/>
              <p:cNvSpPr>
                <a:spLocks noChangeShapeType="1"/>
              </p:cNvSpPr>
              <p:nvPr/>
            </p:nvSpPr>
            <p:spPr bwMode="auto">
              <a:xfrm flipV="1">
                <a:off x="3456" y="1964"/>
                <a:ext cx="0" cy="1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249" name="Rectangle 57"/>
              <p:cNvSpPr>
                <a:spLocks noChangeArrowheads="1"/>
              </p:cNvSpPr>
              <p:nvPr/>
            </p:nvSpPr>
            <p:spPr bwMode="auto">
              <a:xfrm>
                <a:off x="3001" y="2814"/>
                <a:ext cx="30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E1</a:t>
                </a:r>
              </a:p>
            </p:txBody>
          </p:sp>
          <p:sp>
            <p:nvSpPr>
              <p:cNvPr id="8250" name="Rectangle 58"/>
              <p:cNvSpPr>
                <a:spLocks noChangeArrowheads="1"/>
              </p:cNvSpPr>
              <p:nvPr/>
            </p:nvSpPr>
            <p:spPr bwMode="auto">
              <a:xfrm>
                <a:off x="3488" y="1950"/>
                <a:ext cx="30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pl-PL" sz="1800">
                    <a:latin typeface="+mn-lt"/>
                  </a:rPr>
                  <a:t>E2</a:t>
                </a:r>
              </a:p>
            </p:txBody>
          </p:sp>
        </p:grpSp>
        <p:sp>
          <p:nvSpPr>
            <p:cNvPr id="8253" name="Rectangle 61"/>
            <p:cNvSpPr>
              <a:spLocks noChangeArrowheads="1"/>
            </p:cNvSpPr>
            <p:nvPr/>
          </p:nvSpPr>
          <p:spPr bwMode="auto">
            <a:xfrm>
              <a:off x="2593" y="3294"/>
              <a:ext cx="2793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800" dirty="0" err="1">
                  <a:latin typeface="+mn-lt"/>
                </a:rPr>
                <a:t>Linear</a:t>
              </a:r>
              <a:r>
                <a:rPr lang="pl-PL" sz="1800" dirty="0">
                  <a:latin typeface="+mn-lt"/>
                </a:rPr>
                <a:t> and </a:t>
              </a:r>
              <a:r>
                <a:rPr lang="pl-PL" sz="1800" dirty="0" err="1" smtClean="0">
                  <a:latin typeface="+mn-lt"/>
                </a:rPr>
                <a:t>logarithmic</a:t>
              </a:r>
              <a:r>
                <a:rPr lang="pl-PL" sz="1800" dirty="0" smtClean="0">
                  <a:latin typeface="+mn-lt"/>
                </a:rPr>
                <a:t> </a:t>
              </a:r>
              <a:r>
                <a:rPr lang="pl-PL" sz="1800" dirty="0" err="1" smtClean="0">
                  <a:latin typeface="+mn-lt"/>
                </a:rPr>
                <a:t>quantization</a:t>
              </a:r>
              <a:r>
                <a:rPr lang="pl-PL" sz="1800" dirty="0" smtClean="0">
                  <a:latin typeface="+mn-lt"/>
                </a:rPr>
                <a:t> </a:t>
              </a:r>
              <a:endParaRPr lang="pl-PL" sz="1800" dirty="0">
                <a:latin typeface="+mn-lt"/>
              </a:endParaRPr>
            </a:p>
          </p:txBody>
        </p:sp>
      </p:grpSp>
      <p:sp>
        <p:nvSpPr>
          <p:cNvPr id="8254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Quantization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8976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</a:t>
            </a:r>
            <a:r>
              <a:rPr lang="en-US" dirty="0"/>
              <a:t>Theorem</a:t>
            </a:r>
            <a:endParaRPr lang="pl-PL" dirty="0"/>
          </a:p>
        </p:txBody>
      </p:sp>
      <p:sp>
        <p:nvSpPr>
          <p:cNvPr id="87043" name="Rectangle 1027"/>
          <p:cNvSpPr>
            <a:spLocks noGrp="1" noChangeArrowheads="1"/>
          </p:cNvSpPr>
          <p:nvPr>
            <p:ph idx="1"/>
          </p:nvPr>
        </p:nvSpPr>
        <p:spPr>
          <a:xfrm>
            <a:off x="1547813" y="1628775"/>
            <a:ext cx="7272659" cy="4497388"/>
          </a:xfrm>
        </p:spPr>
        <p:txBody>
          <a:bodyPr/>
          <a:lstStyle/>
          <a:p>
            <a:r>
              <a:rPr lang="en-US" dirty="0"/>
              <a:t>If a signal of limited bandwidth is sampled at regular intervals with </a:t>
            </a:r>
            <a:r>
              <a:rPr lang="en-US" dirty="0" smtClean="0"/>
              <a:t>a </a:t>
            </a:r>
            <a:r>
              <a:rPr lang="en-US" dirty="0"/>
              <a:t>sampling frequency not lower than </a:t>
            </a:r>
            <a:r>
              <a:rPr lang="en-US" u="sng" dirty="0">
                <a:solidFill>
                  <a:srgbClr val="FF0000"/>
                </a:solidFill>
              </a:rPr>
              <a:t>the doubled highest frequency </a:t>
            </a:r>
            <a:r>
              <a:rPr lang="en-US" dirty="0"/>
              <a:t>of </a:t>
            </a:r>
            <a:r>
              <a:rPr lang="en-US" dirty="0" smtClean="0"/>
              <a:t>the </a:t>
            </a:r>
            <a:r>
              <a:rPr lang="en-US" dirty="0"/>
              <a:t>signal then the samples contain complete information carried by </a:t>
            </a:r>
            <a:r>
              <a:rPr lang="en-US" dirty="0" smtClean="0"/>
              <a:t>this </a:t>
            </a:r>
            <a:r>
              <a:rPr lang="en-US" dirty="0"/>
              <a:t>signal. The original form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sampled signal can </a:t>
            </a:r>
            <a:r>
              <a:rPr lang="en-US" dirty="0" smtClean="0"/>
              <a:t>be reconstructed </a:t>
            </a:r>
            <a:r>
              <a:rPr lang="en-US" dirty="0"/>
              <a:t>by using a </a:t>
            </a:r>
            <a:r>
              <a:rPr lang="en-US" dirty="0" err="1"/>
              <a:t>lowpass</a:t>
            </a:r>
            <a:r>
              <a:rPr lang="en-US" dirty="0"/>
              <a:t> </a:t>
            </a:r>
            <a:r>
              <a:rPr lang="en-US" dirty="0" smtClean="0"/>
              <a:t>filter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490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Theorem</a:t>
            </a:r>
            <a:endParaRPr lang="en-US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</a:t>
            </a:r>
            <a:r>
              <a:rPr lang="en-US" dirty="0" smtClean="0"/>
              <a:t>he theorem shows that a bandlimited analog signal can be </a:t>
            </a:r>
            <a:r>
              <a:rPr lang="en-US" u="sng" dirty="0" smtClean="0"/>
              <a:t>perfectly</a:t>
            </a:r>
            <a:r>
              <a:rPr lang="en-US" dirty="0" smtClean="0"/>
              <a:t> reconstructed from an infinite sequence </a:t>
            </a:r>
            <a:br>
              <a:rPr lang="en-US" dirty="0" smtClean="0"/>
            </a:br>
            <a:r>
              <a:rPr lang="en-US" dirty="0" smtClean="0"/>
              <a:t>of samples if the sampling rate exceeds 2</a:t>
            </a:r>
            <a:r>
              <a:rPr lang="en-US" i="1" dirty="0" smtClean="0"/>
              <a:t>B</a:t>
            </a:r>
            <a:r>
              <a:rPr lang="en-US" dirty="0" smtClean="0"/>
              <a:t> samples per second, where </a:t>
            </a:r>
            <a:r>
              <a:rPr lang="en-US" i="1" dirty="0" smtClean="0"/>
              <a:t>B</a:t>
            </a:r>
            <a:r>
              <a:rPr lang="en-US" dirty="0" smtClean="0"/>
              <a:t> is the </a:t>
            </a:r>
            <a:r>
              <a:rPr lang="en-US" u="sng" dirty="0" smtClean="0"/>
              <a:t>highest</a:t>
            </a:r>
            <a:r>
              <a:rPr lang="en-US" dirty="0" smtClean="0"/>
              <a:t> frequency of the original signal.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81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53" name="Group 109"/>
          <p:cNvGrpSpPr>
            <a:grpSpLocks/>
          </p:cNvGrpSpPr>
          <p:nvPr/>
        </p:nvGrpSpPr>
        <p:grpSpPr bwMode="auto">
          <a:xfrm>
            <a:off x="615950" y="1911350"/>
            <a:ext cx="2724150" cy="1784350"/>
            <a:chOff x="388" y="1204"/>
            <a:chExt cx="1716" cy="1124"/>
          </a:xfrm>
        </p:grpSpPr>
        <p:grpSp>
          <p:nvGrpSpPr>
            <p:cNvPr id="6168" name="Group 24"/>
            <p:cNvGrpSpPr>
              <a:grpSpLocks/>
            </p:cNvGrpSpPr>
            <p:nvPr/>
          </p:nvGrpSpPr>
          <p:grpSpPr bwMode="auto">
            <a:xfrm>
              <a:off x="1472" y="1949"/>
              <a:ext cx="632" cy="360"/>
              <a:chOff x="1595" y="1949"/>
              <a:chExt cx="684" cy="360"/>
            </a:xfrm>
          </p:grpSpPr>
          <p:sp>
            <p:nvSpPr>
              <p:cNvPr id="6155" name="Arc 11"/>
              <p:cNvSpPr>
                <a:spLocks/>
              </p:cNvSpPr>
              <p:nvPr/>
            </p:nvSpPr>
            <p:spPr bwMode="auto">
              <a:xfrm>
                <a:off x="1682" y="1953"/>
                <a:ext cx="78" cy="55"/>
              </a:xfrm>
              <a:custGeom>
                <a:avLst/>
                <a:gdLst>
                  <a:gd name="G0" fmla="+- 21596 0 0"/>
                  <a:gd name="G1" fmla="+- 21598 0 0"/>
                  <a:gd name="G2" fmla="+- 21600 0 0"/>
                  <a:gd name="T0" fmla="*/ 0 w 21596"/>
                  <a:gd name="T1" fmla="*/ 21209 h 21598"/>
                  <a:gd name="T2" fmla="*/ 21322 w 21596"/>
                  <a:gd name="T3" fmla="*/ 0 h 21598"/>
                  <a:gd name="T4" fmla="*/ 21596 w 21596"/>
                  <a:gd name="T5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6" h="21598" fill="none" extrusionOk="0">
                    <a:moveTo>
                      <a:pt x="-1" y="21208"/>
                    </a:moveTo>
                    <a:cubicBezTo>
                      <a:pt x="209" y="9539"/>
                      <a:pt x="9651" y="147"/>
                      <a:pt x="21321" y="-1"/>
                    </a:cubicBezTo>
                  </a:path>
                  <a:path w="21596" h="21598" stroke="0" extrusionOk="0">
                    <a:moveTo>
                      <a:pt x="-1" y="21208"/>
                    </a:moveTo>
                    <a:cubicBezTo>
                      <a:pt x="209" y="9539"/>
                      <a:pt x="9651" y="147"/>
                      <a:pt x="21321" y="-1"/>
                    </a:cubicBezTo>
                    <a:lnTo>
                      <a:pt x="21596" y="21598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56" name="Arc 12"/>
              <p:cNvSpPr>
                <a:spLocks/>
              </p:cNvSpPr>
              <p:nvPr/>
            </p:nvSpPr>
            <p:spPr bwMode="auto">
              <a:xfrm>
                <a:off x="1754" y="1949"/>
                <a:ext cx="66" cy="67"/>
              </a:xfrm>
              <a:custGeom>
                <a:avLst/>
                <a:gdLst>
                  <a:gd name="G0" fmla="+- 335 0 0"/>
                  <a:gd name="G1" fmla="+- 21600 0 0"/>
                  <a:gd name="G2" fmla="+- 21600 0 0"/>
                  <a:gd name="T0" fmla="*/ 0 w 21935"/>
                  <a:gd name="T1" fmla="*/ 3 h 21600"/>
                  <a:gd name="T2" fmla="*/ 21935 w 21935"/>
                  <a:gd name="T3" fmla="*/ 21600 h 21600"/>
                  <a:gd name="T4" fmla="*/ 335 w 2193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35" h="21600" fill="none" extrusionOk="0">
                    <a:moveTo>
                      <a:pt x="-1" y="2"/>
                    </a:moveTo>
                    <a:cubicBezTo>
                      <a:pt x="111" y="0"/>
                      <a:pt x="223" y="-1"/>
                      <a:pt x="335" y="0"/>
                    </a:cubicBezTo>
                    <a:cubicBezTo>
                      <a:pt x="12264" y="0"/>
                      <a:pt x="21935" y="9670"/>
                      <a:pt x="21935" y="21600"/>
                    </a:cubicBezTo>
                  </a:path>
                  <a:path w="21935" h="21600" stroke="0" extrusionOk="0">
                    <a:moveTo>
                      <a:pt x="-1" y="2"/>
                    </a:moveTo>
                    <a:cubicBezTo>
                      <a:pt x="111" y="0"/>
                      <a:pt x="223" y="-1"/>
                      <a:pt x="335" y="0"/>
                    </a:cubicBezTo>
                    <a:cubicBezTo>
                      <a:pt x="12264" y="0"/>
                      <a:pt x="21935" y="9670"/>
                      <a:pt x="21935" y="21600"/>
                    </a:cubicBezTo>
                    <a:lnTo>
                      <a:pt x="335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57" name="Arc 13"/>
              <p:cNvSpPr>
                <a:spLocks/>
              </p:cNvSpPr>
              <p:nvPr/>
            </p:nvSpPr>
            <p:spPr bwMode="auto">
              <a:xfrm>
                <a:off x="1824" y="2015"/>
                <a:ext cx="40" cy="70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58" name="Arc 14"/>
              <p:cNvSpPr>
                <a:spLocks/>
              </p:cNvSpPr>
              <p:nvPr/>
            </p:nvSpPr>
            <p:spPr bwMode="auto">
              <a:xfrm>
                <a:off x="1869" y="2064"/>
                <a:ext cx="20" cy="20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59" name="Arc 15"/>
              <p:cNvSpPr>
                <a:spLocks/>
              </p:cNvSpPr>
              <p:nvPr/>
            </p:nvSpPr>
            <p:spPr bwMode="auto">
              <a:xfrm>
                <a:off x="1893" y="2017"/>
                <a:ext cx="29" cy="42"/>
              </a:xfrm>
              <a:custGeom>
                <a:avLst/>
                <a:gdLst>
                  <a:gd name="G0" fmla="+- 21600 0 0"/>
                  <a:gd name="G1" fmla="+- 21587 0 0"/>
                  <a:gd name="G2" fmla="+- 21600 0 0"/>
                  <a:gd name="T0" fmla="*/ 0 w 21600"/>
                  <a:gd name="T1" fmla="*/ 21587 h 21587"/>
                  <a:gd name="T2" fmla="*/ 20856 w 21600"/>
                  <a:gd name="T3" fmla="*/ 0 h 21587"/>
                  <a:gd name="T4" fmla="*/ 21600 w 21600"/>
                  <a:gd name="T5" fmla="*/ 21587 h 2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87" fill="none" extrusionOk="0">
                    <a:moveTo>
                      <a:pt x="0" y="21587"/>
                    </a:moveTo>
                    <a:cubicBezTo>
                      <a:pt x="0" y="9947"/>
                      <a:pt x="9223" y="400"/>
                      <a:pt x="20855" y="-1"/>
                    </a:cubicBezTo>
                  </a:path>
                  <a:path w="21600" h="21587" stroke="0" extrusionOk="0">
                    <a:moveTo>
                      <a:pt x="0" y="21587"/>
                    </a:moveTo>
                    <a:cubicBezTo>
                      <a:pt x="0" y="9947"/>
                      <a:pt x="9223" y="400"/>
                      <a:pt x="20855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0" name="Arc 16"/>
              <p:cNvSpPr>
                <a:spLocks/>
              </p:cNvSpPr>
              <p:nvPr/>
            </p:nvSpPr>
            <p:spPr bwMode="auto">
              <a:xfrm>
                <a:off x="1925" y="2023"/>
                <a:ext cx="37" cy="2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1" name="Arc 17"/>
              <p:cNvSpPr>
                <a:spLocks/>
              </p:cNvSpPr>
              <p:nvPr/>
            </p:nvSpPr>
            <p:spPr bwMode="auto">
              <a:xfrm>
                <a:off x="2151" y="2284"/>
                <a:ext cx="45" cy="2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72"/>
                  <a:gd name="T1" fmla="*/ 0 h 21600"/>
                  <a:gd name="T2" fmla="*/ 21572 w 21572"/>
                  <a:gd name="T3" fmla="*/ 20494 h 21600"/>
                  <a:gd name="T4" fmla="*/ 0 w 2157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72" h="21600" fill="none" extrusionOk="0">
                    <a:moveTo>
                      <a:pt x="-1" y="0"/>
                    </a:moveTo>
                    <a:cubicBezTo>
                      <a:pt x="11499" y="0"/>
                      <a:pt x="20982" y="9009"/>
                      <a:pt x="21571" y="20494"/>
                    </a:cubicBezTo>
                  </a:path>
                  <a:path w="21572" h="21600" stroke="0" extrusionOk="0">
                    <a:moveTo>
                      <a:pt x="-1" y="0"/>
                    </a:moveTo>
                    <a:cubicBezTo>
                      <a:pt x="11499" y="0"/>
                      <a:pt x="20982" y="9009"/>
                      <a:pt x="21571" y="204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2" name="Arc 18"/>
              <p:cNvSpPr>
                <a:spLocks/>
              </p:cNvSpPr>
              <p:nvPr/>
            </p:nvSpPr>
            <p:spPr bwMode="auto">
              <a:xfrm>
                <a:off x="2050" y="2236"/>
                <a:ext cx="68" cy="67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3" name="Arc 19"/>
              <p:cNvSpPr>
                <a:spLocks/>
              </p:cNvSpPr>
              <p:nvPr/>
            </p:nvSpPr>
            <p:spPr bwMode="auto">
              <a:xfrm>
                <a:off x="2126" y="2281"/>
                <a:ext cx="19" cy="20"/>
              </a:xfrm>
              <a:custGeom>
                <a:avLst/>
                <a:gdLst>
                  <a:gd name="G0" fmla="+- 0 0 0"/>
                  <a:gd name="G1" fmla="+- 1106 0 0"/>
                  <a:gd name="G2" fmla="+- 21600 0 0"/>
                  <a:gd name="T0" fmla="*/ 21572 w 21600"/>
                  <a:gd name="T1" fmla="*/ 0 h 22706"/>
                  <a:gd name="T2" fmla="*/ 0 w 21600"/>
                  <a:gd name="T3" fmla="*/ 22706 h 22706"/>
                  <a:gd name="T4" fmla="*/ 0 w 21600"/>
                  <a:gd name="T5" fmla="*/ 1106 h 22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706" fill="none" extrusionOk="0">
                    <a:moveTo>
                      <a:pt x="21571" y="0"/>
                    </a:moveTo>
                    <a:cubicBezTo>
                      <a:pt x="21590" y="368"/>
                      <a:pt x="21600" y="737"/>
                      <a:pt x="21600" y="1106"/>
                    </a:cubicBezTo>
                    <a:cubicBezTo>
                      <a:pt x="21600" y="13035"/>
                      <a:pt x="11929" y="22705"/>
                      <a:pt x="0" y="22706"/>
                    </a:cubicBezTo>
                  </a:path>
                  <a:path w="21600" h="22706" stroke="0" extrusionOk="0">
                    <a:moveTo>
                      <a:pt x="21571" y="0"/>
                    </a:moveTo>
                    <a:cubicBezTo>
                      <a:pt x="21590" y="368"/>
                      <a:pt x="21600" y="737"/>
                      <a:pt x="21600" y="1106"/>
                    </a:cubicBezTo>
                    <a:cubicBezTo>
                      <a:pt x="21600" y="13035"/>
                      <a:pt x="11929" y="22705"/>
                      <a:pt x="0" y="22706"/>
                    </a:cubicBezTo>
                    <a:lnTo>
                      <a:pt x="0" y="110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/>
            </p:nvSpPr>
            <p:spPr bwMode="auto">
              <a:xfrm>
                <a:off x="1975" y="2047"/>
                <a:ext cx="70" cy="18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5" name="Arc 21"/>
              <p:cNvSpPr>
                <a:spLocks/>
              </p:cNvSpPr>
              <p:nvPr/>
            </p:nvSpPr>
            <p:spPr bwMode="auto">
              <a:xfrm>
                <a:off x="2202" y="2271"/>
                <a:ext cx="26" cy="33"/>
              </a:xfrm>
              <a:custGeom>
                <a:avLst/>
                <a:gdLst>
                  <a:gd name="G0" fmla="+- 895 0 0"/>
                  <a:gd name="G1" fmla="+- 700 0 0"/>
                  <a:gd name="G2" fmla="+- 21600 0 0"/>
                  <a:gd name="T0" fmla="*/ 22484 w 22495"/>
                  <a:gd name="T1" fmla="*/ 0 h 22300"/>
                  <a:gd name="T2" fmla="*/ 0 w 22495"/>
                  <a:gd name="T3" fmla="*/ 22281 h 22300"/>
                  <a:gd name="T4" fmla="*/ 895 w 22495"/>
                  <a:gd name="T5" fmla="*/ 700 h 22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95" h="22300" fill="none" extrusionOk="0">
                    <a:moveTo>
                      <a:pt x="22483" y="0"/>
                    </a:moveTo>
                    <a:cubicBezTo>
                      <a:pt x="22491" y="233"/>
                      <a:pt x="22495" y="466"/>
                      <a:pt x="22495" y="700"/>
                    </a:cubicBezTo>
                    <a:cubicBezTo>
                      <a:pt x="22495" y="12629"/>
                      <a:pt x="12824" y="22300"/>
                      <a:pt x="895" y="22300"/>
                    </a:cubicBezTo>
                    <a:cubicBezTo>
                      <a:pt x="596" y="22300"/>
                      <a:pt x="298" y="22293"/>
                      <a:pt x="-1" y="22281"/>
                    </a:cubicBezTo>
                  </a:path>
                  <a:path w="22495" h="22300" stroke="0" extrusionOk="0">
                    <a:moveTo>
                      <a:pt x="22483" y="0"/>
                    </a:moveTo>
                    <a:cubicBezTo>
                      <a:pt x="22491" y="233"/>
                      <a:pt x="22495" y="466"/>
                      <a:pt x="22495" y="700"/>
                    </a:cubicBezTo>
                    <a:cubicBezTo>
                      <a:pt x="22495" y="12629"/>
                      <a:pt x="12824" y="22300"/>
                      <a:pt x="895" y="22300"/>
                    </a:cubicBezTo>
                    <a:cubicBezTo>
                      <a:pt x="596" y="22300"/>
                      <a:pt x="298" y="22293"/>
                      <a:pt x="-1" y="22281"/>
                    </a:cubicBezTo>
                    <a:lnTo>
                      <a:pt x="895" y="7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6" name="Line 22"/>
              <p:cNvSpPr>
                <a:spLocks noChangeShapeType="1"/>
              </p:cNvSpPr>
              <p:nvPr/>
            </p:nvSpPr>
            <p:spPr bwMode="auto">
              <a:xfrm flipV="1">
                <a:off x="2232" y="2060"/>
                <a:ext cx="47" cy="21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67" name="Line 23"/>
              <p:cNvSpPr>
                <a:spLocks noChangeShapeType="1"/>
              </p:cNvSpPr>
              <p:nvPr/>
            </p:nvSpPr>
            <p:spPr bwMode="auto">
              <a:xfrm flipH="1">
                <a:off x="1595" y="2010"/>
                <a:ext cx="90" cy="29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467" y="1939"/>
              <a:ext cx="638" cy="389"/>
            </a:xfrm>
            <a:custGeom>
              <a:avLst/>
              <a:gdLst/>
              <a:ahLst/>
              <a:cxnLst>
                <a:cxn ang="0">
                  <a:pos x="6" y="353"/>
                </a:cxn>
                <a:cxn ang="0">
                  <a:pos x="13" y="329"/>
                </a:cxn>
                <a:cxn ang="0">
                  <a:pos x="13" y="305"/>
                </a:cxn>
                <a:cxn ang="0">
                  <a:pos x="23" y="281"/>
                </a:cxn>
                <a:cxn ang="0">
                  <a:pos x="29" y="257"/>
                </a:cxn>
                <a:cxn ang="0">
                  <a:pos x="39" y="233"/>
                </a:cxn>
                <a:cxn ang="0">
                  <a:pos x="42" y="191"/>
                </a:cxn>
                <a:cxn ang="0">
                  <a:pos x="48" y="162"/>
                </a:cxn>
                <a:cxn ang="0">
                  <a:pos x="51" y="138"/>
                </a:cxn>
                <a:cxn ang="0">
                  <a:pos x="67" y="114"/>
                </a:cxn>
                <a:cxn ang="0">
                  <a:pos x="75" y="90"/>
                </a:cxn>
                <a:cxn ang="0">
                  <a:pos x="78" y="66"/>
                </a:cxn>
                <a:cxn ang="0">
                  <a:pos x="83" y="42"/>
                </a:cxn>
                <a:cxn ang="0">
                  <a:pos x="110" y="42"/>
                </a:cxn>
                <a:cxn ang="0">
                  <a:pos x="123" y="27"/>
                </a:cxn>
                <a:cxn ang="0">
                  <a:pos x="138" y="6"/>
                </a:cxn>
                <a:cxn ang="0">
                  <a:pos x="169" y="5"/>
                </a:cxn>
                <a:cxn ang="0">
                  <a:pos x="187" y="27"/>
                </a:cxn>
                <a:cxn ang="0">
                  <a:pos x="213" y="24"/>
                </a:cxn>
                <a:cxn ang="0">
                  <a:pos x="230" y="42"/>
                </a:cxn>
                <a:cxn ang="0">
                  <a:pos x="236" y="66"/>
                </a:cxn>
                <a:cxn ang="0">
                  <a:pos x="229" y="105"/>
                </a:cxn>
                <a:cxn ang="0">
                  <a:pos x="230" y="129"/>
                </a:cxn>
                <a:cxn ang="0">
                  <a:pos x="246" y="156"/>
                </a:cxn>
                <a:cxn ang="0">
                  <a:pos x="269" y="147"/>
                </a:cxn>
                <a:cxn ang="0">
                  <a:pos x="284" y="131"/>
                </a:cxn>
                <a:cxn ang="0">
                  <a:pos x="304" y="123"/>
                </a:cxn>
                <a:cxn ang="0">
                  <a:pos x="304" y="96"/>
                </a:cxn>
                <a:cxn ang="0">
                  <a:pos x="320" y="77"/>
                </a:cxn>
                <a:cxn ang="0">
                  <a:pos x="340" y="69"/>
                </a:cxn>
                <a:cxn ang="0">
                  <a:pos x="356" y="83"/>
                </a:cxn>
                <a:cxn ang="0">
                  <a:pos x="367" y="107"/>
                </a:cxn>
                <a:cxn ang="0">
                  <a:pos x="373" y="134"/>
                </a:cxn>
                <a:cxn ang="0">
                  <a:pos x="395" y="156"/>
                </a:cxn>
                <a:cxn ang="0">
                  <a:pos x="406" y="179"/>
                </a:cxn>
                <a:cxn ang="0">
                  <a:pos x="411" y="203"/>
                </a:cxn>
                <a:cxn ang="0">
                  <a:pos x="424" y="227"/>
                </a:cxn>
                <a:cxn ang="0">
                  <a:pos x="430" y="257"/>
                </a:cxn>
                <a:cxn ang="0">
                  <a:pos x="437" y="280"/>
                </a:cxn>
                <a:cxn ang="0">
                  <a:pos x="451" y="317"/>
                </a:cxn>
                <a:cxn ang="0">
                  <a:pos x="464" y="353"/>
                </a:cxn>
                <a:cxn ang="0">
                  <a:pos x="483" y="370"/>
                </a:cxn>
                <a:cxn ang="0">
                  <a:pos x="502" y="386"/>
                </a:cxn>
                <a:cxn ang="0">
                  <a:pos x="508" y="362"/>
                </a:cxn>
                <a:cxn ang="0">
                  <a:pos x="525" y="361"/>
                </a:cxn>
                <a:cxn ang="0">
                  <a:pos x="544" y="373"/>
                </a:cxn>
                <a:cxn ang="0">
                  <a:pos x="547" y="349"/>
                </a:cxn>
                <a:cxn ang="0">
                  <a:pos x="563" y="337"/>
                </a:cxn>
                <a:cxn ang="0">
                  <a:pos x="581" y="355"/>
                </a:cxn>
                <a:cxn ang="0">
                  <a:pos x="597" y="376"/>
                </a:cxn>
                <a:cxn ang="0">
                  <a:pos x="612" y="368"/>
                </a:cxn>
                <a:cxn ang="0">
                  <a:pos x="615" y="346"/>
                </a:cxn>
                <a:cxn ang="0">
                  <a:pos x="633" y="341"/>
                </a:cxn>
                <a:cxn ang="0">
                  <a:pos x="635" y="317"/>
                </a:cxn>
                <a:cxn ang="0">
                  <a:pos x="641" y="293"/>
                </a:cxn>
                <a:cxn ang="0">
                  <a:pos x="641" y="269"/>
                </a:cxn>
                <a:cxn ang="0">
                  <a:pos x="646" y="241"/>
                </a:cxn>
                <a:cxn ang="0">
                  <a:pos x="655" y="198"/>
                </a:cxn>
                <a:cxn ang="0">
                  <a:pos x="667" y="174"/>
                </a:cxn>
                <a:cxn ang="0">
                  <a:pos x="677" y="150"/>
                </a:cxn>
                <a:cxn ang="0">
                  <a:pos x="690" y="125"/>
                </a:cxn>
              </a:cxnLst>
              <a:rect l="0" t="0" r="r" b="b"/>
              <a:pathLst>
                <a:path w="691" h="389">
                  <a:moveTo>
                    <a:pt x="15" y="365"/>
                  </a:moveTo>
                  <a:lnTo>
                    <a:pt x="0" y="370"/>
                  </a:lnTo>
                  <a:lnTo>
                    <a:pt x="3" y="364"/>
                  </a:lnTo>
                  <a:lnTo>
                    <a:pt x="6" y="353"/>
                  </a:lnTo>
                  <a:lnTo>
                    <a:pt x="9" y="347"/>
                  </a:lnTo>
                  <a:lnTo>
                    <a:pt x="10" y="341"/>
                  </a:lnTo>
                  <a:lnTo>
                    <a:pt x="12" y="335"/>
                  </a:lnTo>
                  <a:lnTo>
                    <a:pt x="13" y="329"/>
                  </a:lnTo>
                  <a:lnTo>
                    <a:pt x="15" y="323"/>
                  </a:lnTo>
                  <a:lnTo>
                    <a:pt x="15" y="317"/>
                  </a:lnTo>
                  <a:lnTo>
                    <a:pt x="15" y="311"/>
                  </a:lnTo>
                  <a:lnTo>
                    <a:pt x="13" y="305"/>
                  </a:lnTo>
                  <a:lnTo>
                    <a:pt x="13" y="299"/>
                  </a:lnTo>
                  <a:lnTo>
                    <a:pt x="16" y="293"/>
                  </a:lnTo>
                  <a:lnTo>
                    <a:pt x="19" y="287"/>
                  </a:lnTo>
                  <a:lnTo>
                    <a:pt x="23" y="281"/>
                  </a:lnTo>
                  <a:lnTo>
                    <a:pt x="23" y="275"/>
                  </a:lnTo>
                  <a:lnTo>
                    <a:pt x="26" y="269"/>
                  </a:lnTo>
                  <a:lnTo>
                    <a:pt x="28" y="263"/>
                  </a:lnTo>
                  <a:lnTo>
                    <a:pt x="29" y="257"/>
                  </a:lnTo>
                  <a:lnTo>
                    <a:pt x="32" y="250"/>
                  </a:lnTo>
                  <a:lnTo>
                    <a:pt x="36" y="244"/>
                  </a:lnTo>
                  <a:lnTo>
                    <a:pt x="38" y="238"/>
                  </a:lnTo>
                  <a:lnTo>
                    <a:pt x="39" y="233"/>
                  </a:lnTo>
                  <a:lnTo>
                    <a:pt x="41" y="221"/>
                  </a:lnTo>
                  <a:lnTo>
                    <a:pt x="42" y="212"/>
                  </a:lnTo>
                  <a:lnTo>
                    <a:pt x="42" y="200"/>
                  </a:lnTo>
                  <a:lnTo>
                    <a:pt x="42" y="191"/>
                  </a:lnTo>
                  <a:lnTo>
                    <a:pt x="44" y="180"/>
                  </a:lnTo>
                  <a:lnTo>
                    <a:pt x="44" y="173"/>
                  </a:lnTo>
                  <a:lnTo>
                    <a:pt x="45" y="168"/>
                  </a:lnTo>
                  <a:lnTo>
                    <a:pt x="48" y="162"/>
                  </a:lnTo>
                  <a:lnTo>
                    <a:pt x="49" y="156"/>
                  </a:lnTo>
                  <a:lnTo>
                    <a:pt x="51" y="150"/>
                  </a:lnTo>
                  <a:lnTo>
                    <a:pt x="51" y="144"/>
                  </a:lnTo>
                  <a:lnTo>
                    <a:pt x="51" y="138"/>
                  </a:lnTo>
                  <a:lnTo>
                    <a:pt x="54" y="132"/>
                  </a:lnTo>
                  <a:lnTo>
                    <a:pt x="58" y="126"/>
                  </a:lnTo>
                  <a:lnTo>
                    <a:pt x="62" y="120"/>
                  </a:lnTo>
                  <a:lnTo>
                    <a:pt x="67" y="114"/>
                  </a:lnTo>
                  <a:lnTo>
                    <a:pt x="68" y="108"/>
                  </a:lnTo>
                  <a:lnTo>
                    <a:pt x="71" y="101"/>
                  </a:lnTo>
                  <a:lnTo>
                    <a:pt x="74" y="96"/>
                  </a:lnTo>
                  <a:lnTo>
                    <a:pt x="75" y="90"/>
                  </a:lnTo>
                  <a:lnTo>
                    <a:pt x="75" y="84"/>
                  </a:lnTo>
                  <a:lnTo>
                    <a:pt x="77" y="77"/>
                  </a:lnTo>
                  <a:lnTo>
                    <a:pt x="77" y="72"/>
                  </a:lnTo>
                  <a:lnTo>
                    <a:pt x="78" y="66"/>
                  </a:lnTo>
                  <a:lnTo>
                    <a:pt x="78" y="59"/>
                  </a:lnTo>
                  <a:lnTo>
                    <a:pt x="78" y="54"/>
                  </a:lnTo>
                  <a:lnTo>
                    <a:pt x="81" y="48"/>
                  </a:lnTo>
                  <a:lnTo>
                    <a:pt x="83" y="42"/>
                  </a:lnTo>
                  <a:lnTo>
                    <a:pt x="88" y="36"/>
                  </a:lnTo>
                  <a:lnTo>
                    <a:pt x="94" y="38"/>
                  </a:lnTo>
                  <a:lnTo>
                    <a:pt x="104" y="39"/>
                  </a:lnTo>
                  <a:lnTo>
                    <a:pt x="110" y="42"/>
                  </a:lnTo>
                  <a:lnTo>
                    <a:pt x="116" y="45"/>
                  </a:lnTo>
                  <a:lnTo>
                    <a:pt x="119" y="39"/>
                  </a:lnTo>
                  <a:lnTo>
                    <a:pt x="122" y="33"/>
                  </a:lnTo>
                  <a:lnTo>
                    <a:pt x="123" y="27"/>
                  </a:lnTo>
                  <a:lnTo>
                    <a:pt x="125" y="21"/>
                  </a:lnTo>
                  <a:lnTo>
                    <a:pt x="130" y="15"/>
                  </a:lnTo>
                  <a:lnTo>
                    <a:pt x="133" y="9"/>
                  </a:lnTo>
                  <a:lnTo>
                    <a:pt x="138" y="6"/>
                  </a:lnTo>
                  <a:lnTo>
                    <a:pt x="145" y="3"/>
                  </a:lnTo>
                  <a:lnTo>
                    <a:pt x="151" y="0"/>
                  </a:lnTo>
                  <a:lnTo>
                    <a:pt x="158" y="0"/>
                  </a:lnTo>
                  <a:lnTo>
                    <a:pt x="169" y="5"/>
                  </a:lnTo>
                  <a:lnTo>
                    <a:pt x="174" y="11"/>
                  </a:lnTo>
                  <a:lnTo>
                    <a:pt x="177" y="17"/>
                  </a:lnTo>
                  <a:lnTo>
                    <a:pt x="182" y="24"/>
                  </a:lnTo>
                  <a:lnTo>
                    <a:pt x="187" y="27"/>
                  </a:lnTo>
                  <a:lnTo>
                    <a:pt x="195" y="29"/>
                  </a:lnTo>
                  <a:lnTo>
                    <a:pt x="201" y="27"/>
                  </a:lnTo>
                  <a:lnTo>
                    <a:pt x="207" y="27"/>
                  </a:lnTo>
                  <a:lnTo>
                    <a:pt x="213" y="24"/>
                  </a:lnTo>
                  <a:lnTo>
                    <a:pt x="221" y="24"/>
                  </a:lnTo>
                  <a:lnTo>
                    <a:pt x="226" y="27"/>
                  </a:lnTo>
                  <a:lnTo>
                    <a:pt x="229" y="33"/>
                  </a:lnTo>
                  <a:lnTo>
                    <a:pt x="230" y="42"/>
                  </a:lnTo>
                  <a:lnTo>
                    <a:pt x="233" y="47"/>
                  </a:lnTo>
                  <a:lnTo>
                    <a:pt x="234" y="53"/>
                  </a:lnTo>
                  <a:lnTo>
                    <a:pt x="236" y="59"/>
                  </a:lnTo>
                  <a:lnTo>
                    <a:pt x="236" y="66"/>
                  </a:lnTo>
                  <a:lnTo>
                    <a:pt x="234" y="78"/>
                  </a:lnTo>
                  <a:lnTo>
                    <a:pt x="233" y="90"/>
                  </a:lnTo>
                  <a:lnTo>
                    <a:pt x="230" y="99"/>
                  </a:lnTo>
                  <a:lnTo>
                    <a:pt x="229" y="105"/>
                  </a:lnTo>
                  <a:lnTo>
                    <a:pt x="227" y="111"/>
                  </a:lnTo>
                  <a:lnTo>
                    <a:pt x="227" y="117"/>
                  </a:lnTo>
                  <a:lnTo>
                    <a:pt x="227" y="123"/>
                  </a:lnTo>
                  <a:lnTo>
                    <a:pt x="230" y="129"/>
                  </a:lnTo>
                  <a:lnTo>
                    <a:pt x="233" y="134"/>
                  </a:lnTo>
                  <a:lnTo>
                    <a:pt x="236" y="146"/>
                  </a:lnTo>
                  <a:lnTo>
                    <a:pt x="240" y="152"/>
                  </a:lnTo>
                  <a:lnTo>
                    <a:pt x="246" y="156"/>
                  </a:lnTo>
                  <a:lnTo>
                    <a:pt x="252" y="158"/>
                  </a:lnTo>
                  <a:lnTo>
                    <a:pt x="260" y="155"/>
                  </a:lnTo>
                  <a:lnTo>
                    <a:pt x="265" y="152"/>
                  </a:lnTo>
                  <a:lnTo>
                    <a:pt x="269" y="147"/>
                  </a:lnTo>
                  <a:lnTo>
                    <a:pt x="275" y="143"/>
                  </a:lnTo>
                  <a:lnTo>
                    <a:pt x="276" y="138"/>
                  </a:lnTo>
                  <a:lnTo>
                    <a:pt x="279" y="132"/>
                  </a:lnTo>
                  <a:lnTo>
                    <a:pt x="284" y="131"/>
                  </a:lnTo>
                  <a:lnTo>
                    <a:pt x="295" y="134"/>
                  </a:lnTo>
                  <a:lnTo>
                    <a:pt x="301" y="134"/>
                  </a:lnTo>
                  <a:lnTo>
                    <a:pt x="304" y="128"/>
                  </a:lnTo>
                  <a:lnTo>
                    <a:pt x="304" y="123"/>
                  </a:lnTo>
                  <a:lnTo>
                    <a:pt x="304" y="113"/>
                  </a:lnTo>
                  <a:lnTo>
                    <a:pt x="304" y="108"/>
                  </a:lnTo>
                  <a:lnTo>
                    <a:pt x="304" y="102"/>
                  </a:lnTo>
                  <a:lnTo>
                    <a:pt x="304" y="96"/>
                  </a:lnTo>
                  <a:lnTo>
                    <a:pt x="305" y="90"/>
                  </a:lnTo>
                  <a:lnTo>
                    <a:pt x="310" y="87"/>
                  </a:lnTo>
                  <a:lnTo>
                    <a:pt x="315" y="81"/>
                  </a:lnTo>
                  <a:lnTo>
                    <a:pt x="320" y="77"/>
                  </a:lnTo>
                  <a:lnTo>
                    <a:pt x="323" y="72"/>
                  </a:lnTo>
                  <a:lnTo>
                    <a:pt x="328" y="66"/>
                  </a:lnTo>
                  <a:lnTo>
                    <a:pt x="333" y="62"/>
                  </a:lnTo>
                  <a:lnTo>
                    <a:pt x="340" y="69"/>
                  </a:lnTo>
                  <a:lnTo>
                    <a:pt x="341" y="75"/>
                  </a:lnTo>
                  <a:lnTo>
                    <a:pt x="343" y="80"/>
                  </a:lnTo>
                  <a:lnTo>
                    <a:pt x="349" y="81"/>
                  </a:lnTo>
                  <a:lnTo>
                    <a:pt x="356" y="83"/>
                  </a:lnTo>
                  <a:lnTo>
                    <a:pt x="360" y="89"/>
                  </a:lnTo>
                  <a:lnTo>
                    <a:pt x="362" y="95"/>
                  </a:lnTo>
                  <a:lnTo>
                    <a:pt x="366" y="102"/>
                  </a:lnTo>
                  <a:lnTo>
                    <a:pt x="367" y="107"/>
                  </a:lnTo>
                  <a:lnTo>
                    <a:pt x="369" y="114"/>
                  </a:lnTo>
                  <a:lnTo>
                    <a:pt x="369" y="119"/>
                  </a:lnTo>
                  <a:lnTo>
                    <a:pt x="370" y="128"/>
                  </a:lnTo>
                  <a:lnTo>
                    <a:pt x="373" y="134"/>
                  </a:lnTo>
                  <a:lnTo>
                    <a:pt x="379" y="140"/>
                  </a:lnTo>
                  <a:lnTo>
                    <a:pt x="385" y="143"/>
                  </a:lnTo>
                  <a:lnTo>
                    <a:pt x="389" y="149"/>
                  </a:lnTo>
                  <a:lnTo>
                    <a:pt x="395" y="156"/>
                  </a:lnTo>
                  <a:lnTo>
                    <a:pt x="398" y="161"/>
                  </a:lnTo>
                  <a:lnTo>
                    <a:pt x="401" y="167"/>
                  </a:lnTo>
                  <a:lnTo>
                    <a:pt x="404" y="173"/>
                  </a:lnTo>
                  <a:lnTo>
                    <a:pt x="406" y="179"/>
                  </a:lnTo>
                  <a:lnTo>
                    <a:pt x="408" y="185"/>
                  </a:lnTo>
                  <a:lnTo>
                    <a:pt x="408" y="191"/>
                  </a:lnTo>
                  <a:lnTo>
                    <a:pt x="409" y="197"/>
                  </a:lnTo>
                  <a:lnTo>
                    <a:pt x="411" y="203"/>
                  </a:lnTo>
                  <a:lnTo>
                    <a:pt x="412" y="209"/>
                  </a:lnTo>
                  <a:lnTo>
                    <a:pt x="415" y="215"/>
                  </a:lnTo>
                  <a:lnTo>
                    <a:pt x="421" y="221"/>
                  </a:lnTo>
                  <a:lnTo>
                    <a:pt x="424" y="227"/>
                  </a:lnTo>
                  <a:lnTo>
                    <a:pt x="427" y="233"/>
                  </a:lnTo>
                  <a:lnTo>
                    <a:pt x="430" y="245"/>
                  </a:lnTo>
                  <a:lnTo>
                    <a:pt x="430" y="251"/>
                  </a:lnTo>
                  <a:lnTo>
                    <a:pt x="430" y="257"/>
                  </a:lnTo>
                  <a:lnTo>
                    <a:pt x="430" y="262"/>
                  </a:lnTo>
                  <a:lnTo>
                    <a:pt x="430" y="268"/>
                  </a:lnTo>
                  <a:lnTo>
                    <a:pt x="432" y="274"/>
                  </a:lnTo>
                  <a:lnTo>
                    <a:pt x="437" y="280"/>
                  </a:lnTo>
                  <a:lnTo>
                    <a:pt x="443" y="293"/>
                  </a:lnTo>
                  <a:lnTo>
                    <a:pt x="447" y="299"/>
                  </a:lnTo>
                  <a:lnTo>
                    <a:pt x="450" y="308"/>
                  </a:lnTo>
                  <a:lnTo>
                    <a:pt x="451" y="317"/>
                  </a:lnTo>
                  <a:lnTo>
                    <a:pt x="454" y="329"/>
                  </a:lnTo>
                  <a:lnTo>
                    <a:pt x="456" y="334"/>
                  </a:lnTo>
                  <a:lnTo>
                    <a:pt x="460" y="347"/>
                  </a:lnTo>
                  <a:lnTo>
                    <a:pt x="464" y="353"/>
                  </a:lnTo>
                  <a:lnTo>
                    <a:pt x="469" y="355"/>
                  </a:lnTo>
                  <a:lnTo>
                    <a:pt x="476" y="355"/>
                  </a:lnTo>
                  <a:lnTo>
                    <a:pt x="482" y="361"/>
                  </a:lnTo>
                  <a:lnTo>
                    <a:pt x="483" y="370"/>
                  </a:lnTo>
                  <a:lnTo>
                    <a:pt x="486" y="380"/>
                  </a:lnTo>
                  <a:lnTo>
                    <a:pt x="489" y="386"/>
                  </a:lnTo>
                  <a:lnTo>
                    <a:pt x="495" y="388"/>
                  </a:lnTo>
                  <a:lnTo>
                    <a:pt x="502" y="386"/>
                  </a:lnTo>
                  <a:lnTo>
                    <a:pt x="506" y="380"/>
                  </a:lnTo>
                  <a:lnTo>
                    <a:pt x="508" y="374"/>
                  </a:lnTo>
                  <a:lnTo>
                    <a:pt x="508" y="368"/>
                  </a:lnTo>
                  <a:lnTo>
                    <a:pt x="508" y="362"/>
                  </a:lnTo>
                  <a:lnTo>
                    <a:pt x="512" y="356"/>
                  </a:lnTo>
                  <a:lnTo>
                    <a:pt x="515" y="350"/>
                  </a:lnTo>
                  <a:lnTo>
                    <a:pt x="521" y="350"/>
                  </a:lnTo>
                  <a:lnTo>
                    <a:pt x="525" y="361"/>
                  </a:lnTo>
                  <a:lnTo>
                    <a:pt x="526" y="367"/>
                  </a:lnTo>
                  <a:lnTo>
                    <a:pt x="531" y="370"/>
                  </a:lnTo>
                  <a:lnTo>
                    <a:pt x="538" y="374"/>
                  </a:lnTo>
                  <a:lnTo>
                    <a:pt x="544" y="373"/>
                  </a:lnTo>
                  <a:lnTo>
                    <a:pt x="545" y="368"/>
                  </a:lnTo>
                  <a:lnTo>
                    <a:pt x="545" y="361"/>
                  </a:lnTo>
                  <a:lnTo>
                    <a:pt x="545" y="355"/>
                  </a:lnTo>
                  <a:lnTo>
                    <a:pt x="547" y="349"/>
                  </a:lnTo>
                  <a:lnTo>
                    <a:pt x="550" y="343"/>
                  </a:lnTo>
                  <a:lnTo>
                    <a:pt x="552" y="338"/>
                  </a:lnTo>
                  <a:lnTo>
                    <a:pt x="557" y="337"/>
                  </a:lnTo>
                  <a:lnTo>
                    <a:pt x="563" y="337"/>
                  </a:lnTo>
                  <a:lnTo>
                    <a:pt x="570" y="338"/>
                  </a:lnTo>
                  <a:lnTo>
                    <a:pt x="573" y="343"/>
                  </a:lnTo>
                  <a:lnTo>
                    <a:pt x="576" y="349"/>
                  </a:lnTo>
                  <a:lnTo>
                    <a:pt x="581" y="355"/>
                  </a:lnTo>
                  <a:lnTo>
                    <a:pt x="584" y="361"/>
                  </a:lnTo>
                  <a:lnTo>
                    <a:pt x="589" y="365"/>
                  </a:lnTo>
                  <a:lnTo>
                    <a:pt x="593" y="370"/>
                  </a:lnTo>
                  <a:lnTo>
                    <a:pt x="597" y="376"/>
                  </a:lnTo>
                  <a:lnTo>
                    <a:pt x="602" y="379"/>
                  </a:lnTo>
                  <a:lnTo>
                    <a:pt x="609" y="380"/>
                  </a:lnTo>
                  <a:lnTo>
                    <a:pt x="613" y="374"/>
                  </a:lnTo>
                  <a:lnTo>
                    <a:pt x="612" y="368"/>
                  </a:lnTo>
                  <a:lnTo>
                    <a:pt x="610" y="362"/>
                  </a:lnTo>
                  <a:lnTo>
                    <a:pt x="609" y="352"/>
                  </a:lnTo>
                  <a:lnTo>
                    <a:pt x="609" y="347"/>
                  </a:lnTo>
                  <a:lnTo>
                    <a:pt x="615" y="346"/>
                  </a:lnTo>
                  <a:lnTo>
                    <a:pt x="622" y="350"/>
                  </a:lnTo>
                  <a:lnTo>
                    <a:pt x="628" y="353"/>
                  </a:lnTo>
                  <a:lnTo>
                    <a:pt x="632" y="347"/>
                  </a:lnTo>
                  <a:lnTo>
                    <a:pt x="633" y="341"/>
                  </a:lnTo>
                  <a:lnTo>
                    <a:pt x="632" y="335"/>
                  </a:lnTo>
                  <a:lnTo>
                    <a:pt x="632" y="329"/>
                  </a:lnTo>
                  <a:lnTo>
                    <a:pt x="633" y="323"/>
                  </a:lnTo>
                  <a:lnTo>
                    <a:pt x="635" y="317"/>
                  </a:lnTo>
                  <a:lnTo>
                    <a:pt x="638" y="311"/>
                  </a:lnTo>
                  <a:lnTo>
                    <a:pt x="639" y="305"/>
                  </a:lnTo>
                  <a:lnTo>
                    <a:pt x="639" y="299"/>
                  </a:lnTo>
                  <a:lnTo>
                    <a:pt x="641" y="293"/>
                  </a:lnTo>
                  <a:lnTo>
                    <a:pt x="641" y="286"/>
                  </a:lnTo>
                  <a:lnTo>
                    <a:pt x="641" y="281"/>
                  </a:lnTo>
                  <a:lnTo>
                    <a:pt x="641" y="275"/>
                  </a:lnTo>
                  <a:lnTo>
                    <a:pt x="641" y="269"/>
                  </a:lnTo>
                  <a:lnTo>
                    <a:pt x="641" y="263"/>
                  </a:lnTo>
                  <a:lnTo>
                    <a:pt x="642" y="256"/>
                  </a:lnTo>
                  <a:lnTo>
                    <a:pt x="645" y="247"/>
                  </a:lnTo>
                  <a:lnTo>
                    <a:pt x="646" y="241"/>
                  </a:lnTo>
                  <a:lnTo>
                    <a:pt x="649" y="229"/>
                  </a:lnTo>
                  <a:lnTo>
                    <a:pt x="651" y="219"/>
                  </a:lnTo>
                  <a:lnTo>
                    <a:pt x="654" y="207"/>
                  </a:lnTo>
                  <a:lnTo>
                    <a:pt x="655" y="198"/>
                  </a:lnTo>
                  <a:lnTo>
                    <a:pt x="661" y="192"/>
                  </a:lnTo>
                  <a:lnTo>
                    <a:pt x="661" y="186"/>
                  </a:lnTo>
                  <a:lnTo>
                    <a:pt x="664" y="180"/>
                  </a:lnTo>
                  <a:lnTo>
                    <a:pt x="667" y="174"/>
                  </a:lnTo>
                  <a:lnTo>
                    <a:pt x="668" y="168"/>
                  </a:lnTo>
                  <a:lnTo>
                    <a:pt x="671" y="162"/>
                  </a:lnTo>
                  <a:lnTo>
                    <a:pt x="674" y="156"/>
                  </a:lnTo>
                  <a:lnTo>
                    <a:pt x="677" y="150"/>
                  </a:lnTo>
                  <a:lnTo>
                    <a:pt x="678" y="144"/>
                  </a:lnTo>
                  <a:lnTo>
                    <a:pt x="680" y="138"/>
                  </a:lnTo>
                  <a:lnTo>
                    <a:pt x="681" y="132"/>
                  </a:lnTo>
                  <a:lnTo>
                    <a:pt x="690" y="125"/>
                  </a:lnTo>
                </a:path>
              </a:pathLst>
            </a:custGeom>
            <a:noFill/>
            <a:ln w="1905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6252" name="Group 108"/>
            <p:cNvGrpSpPr>
              <a:grpSpLocks/>
            </p:cNvGrpSpPr>
            <p:nvPr/>
          </p:nvGrpSpPr>
          <p:grpSpPr bwMode="auto">
            <a:xfrm>
              <a:off x="388" y="1204"/>
              <a:ext cx="1336" cy="568"/>
              <a:chOff x="388" y="1204"/>
              <a:chExt cx="1336" cy="568"/>
            </a:xfrm>
          </p:grpSpPr>
          <p:sp>
            <p:nvSpPr>
              <p:cNvPr id="6146" name="Rectangle 2"/>
              <p:cNvSpPr>
                <a:spLocks noChangeArrowheads="1"/>
              </p:cNvSpPr>
              <p:nvPr/>
            </p:nvSpPr>
            <p:spPr bwMode="auto">
              <a:xfrm>
                <a:off x="772" y="1204"/>
                <a:ext cx="952" cy="56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888" y="1278"/>
                <a:ext cx="738" cy="40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sz="1800">
                    <a:latin typeface="Tahoma" pitchFamily="34" charset="0"/>
                  </a:rPr>
                  <a:t>Lowpass</a:t>
                </a:r>
                <a:br>
                  <a:rPr lang="en-US" sz="1800">
                    <a:latin typeface="Tahoma" pitchFamily="34" charset="0"/>
                  </a:rPr>
                </a:br>
                <a:r>
                  <a:rPr lang="en-US" sz="1800">
                    <a:latin typeface="Tahoma" pitchFamily="34" charset="0"/>
                  </a:rPr>
                  <a:t>filter</a:t>
                </a:r>
                <a:endParaRPr lang="pl-PL" sz="1800">
                  <a:latin typeface="Tahoma" pitchFamily="34" charset="0"/>
                </a:endParaRPr>
              </a:p>
            </p:txBody>
          </p:sp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388" y="1488"/>
                <a:ext cx="3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pSp>
        <p:nvGrpSpPr>
          <p:cNvPr id="6254" name="Group 110"/>
          <p:cNvGrpSpPr>
            <a:grpSpLocks/>
          </p:cNvGrpSpPr>
          <p:nvPr/>
        </p:nvGrpSpPr>
        <p:grpSpPr bwMode="auto">
          <a:xfrm>
            <a:off x="2749550" y="1911350"/>
            <a:ext cx="2501900" cy="1739900"/>
            <a:chOff x="1732" y="1204"/>
            <a:chExt cx="1576" cy="1096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1924" y="1204"/>
              <a:ext cx="952" cy="56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014" y="1278"/>
              <a:ext cx="788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Sampling</a:t>
              </a:r>
              <a:br>
                <a:rPr lang="en-US" sz="1800">
                  <a:latin typeface="Tahoma" pitchFamily="34" charset="0"/>
                </a:rPr>
              </a:br>
              <a:r>
                <a:rPr lang="en-US" sz="1800">
                  <a:latin typeface="Tahoma" pitchFamily="34" charset="0"/>
                </a:rPr>
                <a:t>circuit</a:t>
              </a:r>
              <a:endParaRPr lang="pl-PL" sz="1800">
                <a:latin typeface="Tahoma" pitchFamily="34" charset="0"/>
              </a:endParaRPr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2640" y="2084"/>
              <a:ext cx="0" cy="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2688" y="1963"/>
              <a:ext cx="0" cy="1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2736" y="1954"/>
              <a:ext cx="0" cy="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auto">
            <a:xfrm>
              <a:off x="2784" y="2011"/>
              <a:ext cx="0" cy="1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auto">
            <a:xfrm>
              <a:off x="2832" y="2085"/>
              <a:ext cx="0" cy="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5" name="Line 31"/>
            <p:cNvSpPr>
              <a:spLocks noChangeShapeType="1"/>
            </p:cNvSpPr>
            <p:nvPr/>
          </p:nvSpPr>
          <p:spPr bwMode="auto">
            <a:xfrm>
              <a:off x="2880" y="2020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6" name="Line 32"/>
            <p:cNvSpPr>
              <a:spLocks noChangeShapeType="1"/>
            </p:cNvSpPr>
            <p:nvPr/>
          </p:nvSpPr>
          <p:spPr bwMode="auto">
            <a:xfrm>
              <a:off x="2928" y="2068"/>
              <a:ext cx="0" cy="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7" name="Line 33"/>
            <p:cNvSpPr>
              <a:spLocks noChangeShapeType="1"/>
            </p:cNvSpPr>
            <p:nvPr/>
          </p:nvSpPr>
          <p:spPr bwMode="auto">
            <a:xfrm>
              <a:off x="2548" y="2160"/>
              <a:ext cx="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8" name="Line 34"/>
            <p:cNvSpPr>
              <a:spLocks noChangeShapeType="1"/>
            </p:cNvSpPr>
            <p:nvPr/>
          </p:nvSpPr>
          <p:spPr bwMode="auto">
            <a:xfrm>
              <a:off x="3024" y="2164"/>
              <a:ext cx="0" cy="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79" name="Line 35"/>
            <p:cNvSpPr>
              <a:spLocks noChangeShapeType="1"/>
            </p:cNvSpPr>
            <p:nvPr/>
          </p:nvSpPr>
          <p:spPr bwMode="auto">
            <a:xfrm>
              <a:off x="3072" y="2164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0" name="Line 36"/>
            <p:cNvSpPr>
              <a:spLocks noChangeShapeType="1"/>
            </p:cNvSpPr>
            <p:nvPr/>
          </p:nvSpPr>
          <p:spPr bwMode="auto">
            <a:xfrm>
              <a:off x="3120" y="2164"/>
              <a:ext cx="0" cy="1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1" name="Line 37"/>
            <p:cNvSpPr>
              <a:spLocks noChangeShapeType="1"/>
            </p:cNvSpPr>
            <p:nvPr/>
          </p:nvSpPr>
          <p:spPr bwMode="auto">
            <a:xfrm>
              <a:off x="3168" y="2164"/>
              <a:ext cx="0" cy="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auto">
            <a:xfrm>
              <a:off x="2976" y="2164"/>
              <a:ext cx="0" cy="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17" name="Line 73"/>
            <p:cNvSpPr>
              <a:spLocks noChangeShapeType="1"/>
            </p:cNvSpPr>
            <p:nvPr/>
          </p:nvSpPr>
          <p:spPr bwMode="auto">
            <a:xfrm>
              <a:off x="1732" y="1488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257" name="Group 113"/>
          <p:cNvGrpSpPr>
            <a:grpSpLocks/>
          </p:cNvGrpSpPr>
          <p:nvPr/>
        </p:nvGrpSpPr>
        <p:grpSpPr bwMode="auto">
          <a:xfrm>
            <a:off x="4273550" y="4197350"/>
            <a:ext cx="2578100" cy="1816100"/>
            <a:chOff x="2692" y="2644"/>
            <a:chExt cx="1624" cy="1144"/>
          </a:xfrm>
        </p:grpSpPr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2884" y="2644"/>
              <a:ext cx="952" cy="56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6" name="Rectangle 42"/>
            <p:cNvSpPr>
              <a:spLocks noChangeArrowheads="1"/>
            </p:cNvSpPr>
            <p:nvPr/>
          </p:nvSpPr>
          <p:spPr bwMode="auto">
            <a:xfrm>
              <a:off x="3014" y="2814"/>
              <a:ext cx="713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Decoder</a:t>
              </a:r>
              <a:endParaRPr lang="pl-PL" sz="1800">
                <a:latin typeface="Tahoma" pitchFamily="34" charset="0"/>
              </a:endParaRPr>
            </a:p>
          </p:txBody>
        </p:sp>
        <p:sp>
          <p:nvSpPr>
            <p:cNvPr id="6188" name="Line 44"/>
            <p:cNvSpPr>
              <a:spLocks noChangeShapeType="1"/>
            </p:cNvSpPr>
            <p:nvPr/>
          </p:nvSpPr>
          <p:spPr bwMode="auto">
            <a:xfrm>
              <a:off x="3648" y="3572"/>
              <a:ext cx="0" cy="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9" name="Line 45"/>
            <p:cNvSpPr>
              <a:spLocks noChangeShapeType="1"/>
            </p:cNvSpPr>
            <p:nvPr/>
          </p:nvSpPr>
          <p:spPr bwMode="auto">
            <a:xfrm>
              <a:off x="3696" y="3451"/>
              <a:ext cx="0" cy="1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0" name="Line 46"/>
            <p:cNvSpPr>
              <a:spLocks noChangeShapeType="1"/>
            </p:cNvSpPr>
            <p:nvPr/>
          </p:nvSpPr>
          <p:spPr bwMode="auto">
            <a:xfrm>
              <a:off x="3744" y="3442"/>
              <a:ext cx="0" cy="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1" name="Line 47"/>
            <p:cNvSpPr>
              <a:spLocks noChangeShapeType="1"/>
            </p:cNvSpPr>
            <p:nvPr/>
          </p:nvSpPr>
          <p:spPr bwMode="auto">
            <a:xfrm>
              <a:off x="3792" y="3499"/>
              <a:ext cx="0" cy="1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2" name="Line 48"/>
            <p:cNvSpPr>
              <a:spLocks noChangeShapeType="1"/>
            </p:cNvSpPr>
            <p:nvPr/>
          </p:nvSpPr>
          <p:spPr bwMode="auto">
            <a:xfrm>
              <a:off x="3840" y="3573"/>
              <a:ext cx="0" cy="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3" name="Line 49"/>
            <p:cNvSpPr>
              <a:spLocks noChangeShapeType="1"/>
            </p:cNvSpPr>
            <p:nvPr/>
          </p:nvSpPr>
          <p:spPr bwMode="auto">
            <a:xfrm>
              <a:off x="3888" y="3508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4" name="Line 50"/>
            <p:cNvSpPr>
              <a:spLocks noChangeShapeType="1"/>
            </p:cNvSpPr>
            <p:nvPr/>
          </p:nvSpPr>
          <p:spPr bwMode="auto">
            <a:xfrm>
              <a:off x="3936" y="3556"/>
              <a:ext cx="0" cy="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5" name="Line 51"/>
            <p:cNvSpPr>
              <a:spLocks noChangeShapeType="1"/>
            </p:cNvSpPr>
            <p:nvPr/>
          </p:nvSpPr>
          <p:spPr bwMode="auto">
            <a:xfrm>
              <a:off x="3556" y="3648"/>
              <a:ext cx="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6" name="Line 52"/>
            <p:cNvSpPr>
              <a:spLocks noChangeShapeType="1"/>
            </p:cNvSpPr>
            <p:nvPr/>
          </p:nvSpPr>
          <p:spPr bwMode="auto">
            <a:xfrm>
              <a:off x="4032" y="3652"/>
              <a:ext cx="0" cy="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7" name="Line 53"/>
            <p:cNvSpPr>
              <a:spLocks noChangeShapeType="1"/>
            </p:cNvSpPr>
            <p:nvPr/>
          </p:nvSpPr>
          <p:spPr bwMode="auto">
            <a:xfrm>
              <a:off x="4080" y="3652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8" name="Line 54"/>
            <p:cNvSpPr>
              <a:spLocks noChangeShapeType="1"/>
            </p:cNvSpPr>
            <p:nvPr/>
          </p:nvSpPr>
          <p:spPr bwMode="auto">
            <a:xfrm>
              <a:off x="4128" y="3652"/>
              <a:ext cx="0" cy="1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99" name="Line 55"/>
            <p:cNvSpPr>
              <a:spLocks noChangeShapeType="1"/>
            </p:cNvSpPr>
            <p:nvPr/>
          </p:nvSpPr>
          <p:spPr bwMode="auto">
            <a:xfrm>
              <a:off x="4176" y="3652"/>
              <a:ext cx="0" cy="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00" name="Line 56"/>
            <p:cNvSpPr>
              <a:spLocks noChangeShapeType="1"/>
            </p:cNvSpPr>
            <p:nvPr/>
          </p:nvSpPr>
          <p:spPr bwMode="auto">
            <a:xfrm>
              <a:off x="3984" y="3652"/>
              <a:ext cx="0" cy="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0" name="Line 76"/>
            <p:cNvSpPr>
              <a:spLocks noChangeShapeType="1"/>
            </p:cNvSpPr>
            <p:nvPr/>
          </p:nvSpPr>
          <p:spPr bwMode="auto">
            <a:xfrm>
              <a:off x="2692" y="2928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258" name="Group 114"/>
          <p:cNvGrpSpPr>
            <a:grpSpLocks/>
          </p:cNvGrpSpPr>
          <p:nvPr/>
        </p:nvGrpSpPr>
        <p:grpSpPr bwMode="auto">
          <a:xfrm>
            <a:off x="6102350" y="4197350"/>
            <a:ext cx="2495550" cy="1754188"/>
            <a:chOff x="3844" y="2644"/>
            <a:chExt cx="1572" cy="1105"/>
          </a:xfrm>
        </p:grpSpPr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4036" y="2644"/>
              <a:ext cx="952" cy="56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7" name="Rectangle 43"/>
            <p:cNvSpPr>
              <a:spLocks noChangeArrowheads="1"/>
            </p:cNvSpPr>
            <p:nvPr/>
          </p:nvSpPr>
          <p:spPr bwMode="auto">
            <a:xfrm>
              <a:off x="4152" y="2718"/>
              <a:ext cx="738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Lowpass</a:t>
              </a:r>
              <a:br>
                <a:rPr lang="en-US" sz="1800">
                  <a:latin typeface="Tahoma" pitchFamily="34" charset="0"/>
                </a:rPr>
              </a:br>
              <a:r>
                <a:rPr lang="en-US" sz="1800">
                  <a:latin typeface="Tahoma" pitchFamily="34" charset="0"/>
                </a:rPr>
                <a:t>filter</a:t>
              </a:r>
              <a:r>
                <a:rPr lang="pl-PL" sz="1800">
                  <a:latin typeface="Tahoma" pitchFamily="34" charset="0"/>
                </a:rPr>
                <a:t> </a:t>
              </a:r>
            </a:p>
          </p:txBody>
        </p:sp>
        <p:grpSp>
          <p:nvGrpSpPr>
            <p:cNvPr id="6215" name="Group 71"/>
            <p:cNvGrpSpPr>
              <a:grpSpLocks/>
            </p:cNvGrpSpPr>
            <p:nvPr/>
          </p:nvGrpSpPr>
          <p:grpSpPr bwMode="auto">
            <a:xfrm>
              <a:off x="4784" y="3389"/>
              <a:ext cx="632" cy="360"/>
              <a:chOff x="5183" y="3389"/>
              <a:chExt cx="684" cy="360"/>
            </a:xfrm>
          </p:grpSpPr>
          <p:sp>
            <p:nvSpPr>
              <p:cNvPr id="6202" name="Arc 58"/>
              <p:cNvSpPr>
                <a:spLocks/>
              </p:cNvSpPr>
              <p:nvPr/>
            </p:nvSpPr>
            <p:spPr bwMode="auto">
              <a:xfrm>
                <a:off x="5270" y="3393"/>
                <a:ext cx="78" cy="55"/>
              </a:xfrm>
              <a:custGeom>
                <a:avLst/>
                <a:gdLst>
                  <a:gd name="G0" fmla="+- 21596 0 0"/>
                  <a:gd name="G1" fmla="+- 21598 0 0"/>
                  <a:gd name="G2" fmla="+- 21600 0 0"/>
                  <a:gd name="T0" fmla="*/ 0 w 21596"/>
                  <a:gd name="T1" fmla="*/ 21209 h 21598"/>
                  <a:gd name="T2" fmla="*/ 21322 w 21596"/>
                  <a:gd name="T3" fmla="*/ 0 h 21598"/>
                  <a:gd name="T4" fmla="*/ 21596 w 21596"/>
                  <a:gd name="T5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6" h="21598" fill="none" extrusionOk="0">
                    <a:moveTo>
                      <a:pt x="-1" y="21208"/>
                    </a:moveTo>
                    <a:cubicBezTo>
                      <a:pt x="209" y="9539"/>
                      <a:pt x="9651" y="147"/>
                      <a:pt x="21321" y="-1"/>
                    </a:cubicBezTo>
                  </a:path>
                  <a:path w="21596" h="21598" stroke="0" extrusionOk="0">
                    <a:moveTo>
                      <a:pt x="-1" y="21208"/>
                    </a:moveTo>
                    <a:cubicBezTo>
                      <a:pt x="209" y="9539"/>
                      <a:pt x="9651" y="147"/>
                      <a:pt x="21321" y="-1"/>
                    </a:cubicBezTo>
                    <a:lnTo>
                      <a:pt x="21596" y="21598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3" name="Arc 59"/>
              <p:cNvSpPr>
                <a:spLocks/>
              </p:cNvSpPr>
              <p:nvPr/>
            </p:nvSpPr>
            <p:spPr bwMode="auto">
              <a:xfrm>
                <a:off x="5342" y="3389"/>
                <a:ext cx="66" cy="67"/>
              </a:xfrm>
              <a:custGeom>
                <a:avLst/>
                <a:gdLst>
                  <a:gd name="G0" fmla="+- 335 0 0"/>
                  <a:gd name="G1" fmla="+- 21600 0 0"/>
                  <a:gd name="G2" fmla="+- 21600 0 0"/>
                  <a:gd name="T0" fmla="*/ 0 w 21935"/>
                  <a:gd name="T1" fmla="*/ 3 h 21600"/>
                  <a:gd name="T2" fmla="*/ 21935 w 21935"/>
                  <a:gd name="T3" fmla="*/ 21600 h 21600"/>
                  <a:gd name="T4" fmla="*/ 335 w 2193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35" h="21600" fill="none" extrusionOk="0">
                    <a:moveTo>
                      <a:pt x="-1" y="2"/>
                    </a:moveTo>
                    <a:cubicBezTo>
                      <a:pt x="111" y="0"/>
                      <a:pt x="223" y="-1"/>
                      <a:pt x="335" y="0"/>
                    </a:cubicBezTo>
                    <a:cubicBezTo>
                      <a:pt x="12264" y="0"/>
                      <a:pt x="21935" y="9670"/>
                      <a:pt x="21935" y="21600"/>
                    </a:cubicBezTo>
                  </a:path>
                  <a:path w="21935" h="21600" stroke="0" extrusionOk="0">
                    <a:moveTo>
                      <a:pt x="-1" y="2"/>
                    </a:moveTo>
                    <a:cubicBezTo>
                      <a:pt x="111" y="0"/>
                      <a:pt x="223" y="-1"/>
                      <a:pt x="335" y="0"/>
                    </a:cubicBezTo>
                    <a:cubicBezTo>
                      <a:pt x="12264" y="0"/>
                      <a:pt x="21935" y="9670"/>
                      <a:pt x="21935" y="21600"/>
                    </a:cubicBezTo>
                    <a:lnTo>
                      <a:pt x="335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4" name="Arc 60"/>
              <p:cNvSpPr>
                <a:spLocks/>
              </p:cNvSpPr>
              <p:nvPr/>
            </p:nvSpPr>
            <p:spPr bwMode="auto">
              <a:xfrm>
                <a:off x="5412" y="3455"/>
                <a:ext cx="40" cy="70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5" name="Arc 61"/>
              <p:cNvSpPr>
                <a:spLocks/>
              </p:cNvSpPr>
              <p:nvPr/>
            </p:nvSpPr>
            <p:spPr bwMode="auto">
              <a:xfrm>
                <a:off x="5457" y="3504"/>
                <a:ext cx="20" cy="20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6" name="Arc 62"/>
              <p:cNvSpPr>
                <a:spLocks/>
              </p:cNvSpPr>
              <p:nvPr/>
            </p:nvSpPr>
            <p:spPr bwMode="auto">
              <a:xfrm>
                <a:off x="5481" y="3457"/>
                <a:ext cx="29" cy="42"/>
              </a:xfrm>
              <a:custGeom>
                <a:avLst/>
                <a:gdLst>
                  <a:gd name="G0" fmla="+- 21600 0 0"/>
                  <a:gd name="G1" fmla="+- 21587 0 0"/>
                  <a:gd name="G2" fmla="+- 21600 0 0"/>
                  <a:gd name="T0" fmla="*/ 0 w 21600"/>
                  <a:gd name="T1" fmla="*/ 21587 h 21587"/>
                  <a:gd name="T2" fmla="*/ 20856 w 21600"/>
                  <a:gd name="T3" fmla="*/ 0 h 21587"/>
                  <a:gd name="T4" fmla="*/ 21600 w 21600"/>
                  <a:gd name="T5" fmla="*/ 21587 h 2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87" fill="none" extrusionOk="0">
                    <a:moveTo>
                      <a:pt x="0" y="21587"/>
                    </a:moveTo>
                    <a:cubicBezTo>
                      <a:pt x="0" y="9947"/>
                      <a:pt x="9223" y="400"/>
                      <a:pt x="20855" y="-1"/>
                    </a:cubicBezTo>
                  </a:path>
                  <a:path w="21600" h="21587" stroke="0" extrusionOk="0">
                    <a:moveTo>
                      <a:pt x="0" y="21587"/>
                    </a:moveTo>
                    <a:cubicBezTo>
                      <a:pt x="0" y="9947"/>
                      <a:pt x="9223" y="400"/>
                      <a:pt x="20855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7" name="Arc 63"/>
              <p:cNvSpPr>
                <a:spLocks/>
              </p:cNvSpPr>
              <p:nvPr/>
            </p:nvSpPr>
            <p:spPr bwMode="auto">
              <a:xfrm>
                <a:off x="5513" y="3463"/>
                <a:ext cx="37" cy="2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8" name="Arc 64"/>
              <p:cNvSpPr>
                <a:spLocks/>
              </p:cNvSpPr>
              <p:nvPr/>
            </p:nvSpPr>
            <p:spPr bwMode="auto">
              <a:xfrm>
                <a:off x="5739" y="3724"/>
                <a:ext cx="45" cy="2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72"/>
                  <a:gd name="T1" fmla="*/ 0 h 21600"/>
                  <a:gd name="T2" fmla="*/ 21572 w 21572"/>
                  <a:gd name="T3" fmla="*/ 20494 h 21600"/>
                  <a:gd name="T4" fmla="*/ 0 w 2157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72" h="21600" fill="none" extrusionOk="0">
                    <a:moveTo>
                      <a:pt x="-1" y="0"/>
                    </a:moveTo>
                    <a:cubicBezTo>
                      <a:pt x="11499" y="0"/>
                      <a:pt x="20982" y="9009"/>
                      <a:pt x="21571" y="20494"/>
                    </a:cubicBezTo>
                  </a:path>
                  <a:path w="21572" h="21600" stroke="0" extrusionOk="0">
                    <a:moveTo>
                      <a:pt x="-1" y="0"/>
                    </a:moveTo>
                    <a:cubicBezTo>
                      <a:pt x="11499" y="0"/>
                      <a:pt x="20982" y="9009"/>
                      <a:pt x="21571" y="204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09" name="Arc 65"/>
              <p:cNvSpPr>
                <a:spLocks/>
              </p:cNvSpPr>
              <p:nvPr/>
            </p:nvSpPr>
            <p:spPr bwMode="auto">
              <a:xfrm>
                <a:off x="5638" y="3676"/>
                <a:ext cx="68" cy="67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10" name="Arc 66"/>
              <p:cNvSpPr>
                <a:spLocks/>
              </p:cNvSpPr>
              <p:nvPr/>
            </p:nvSpPr>
            <p:spPr bwMode="auto">
              <a:xfrm>
                <a:off x="5714" y="3721"/>
                <a:ext cx="19" cy="20"/>
              </a:xfrm>
              <a:custGeom>
                <a:avLst/>
                <a:gdLst>
                  <a:gd name="G0" fmla="+- 0 0 0"/>
                  <a:gd name="G1" fmla="+- 1106 0 0"/>
                  <a:gd name="G2" fmla="+- 21600 0 0"/>
                  <a:gd name="T0" fmla="*/ 21572 w 21600"/>
                  <a:gd name="T1" fmla="*/ 0 h 22706"/>
                  <a:gd name="T2" fmla="*/ 0 w 21600"/>
                  <a:gd name="T3" fmla="*/ 22706 h 22706"/>
                  <a:gd name="T4" fmla="*/ 0 w 21600"/>
                  <a:gd name="T5" fmla="*/ 1106 h 22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706" fill="none" extrusionOk="0">
                    <a:moveTo>
                      <a:pt x="21571" y="0"/>
                    </a:moveTo>
                    <a:cubicBezTo>
                      <a:pt x="21590" y="368"/>
                      <a:pt x="21600" y="737"/>
                      <a:pt x="21600" y="1106"/>
                    </a:cubicBezTo>
                    <a:cubicBezTo>
                      <a:pt x="21600" y="13035"/>
                      <a:pt x="11929" y="22705"/>
                      <a:pt x="0" y="22706"/>
                    </a:cubicBezTo>
                  </a:path>
                  <a:path w="21600" h="22706" stroke="0" extrusionOk="0">
                    <a:moveTo>
                      <a:pt x="21571" y="0"/>
                    </a:moveTo>
                    <a:cubicBezTo>
                      <a:pt x="21590" y="368"/>
                      <a:pt x="21600" y="737"/>
                      <a:pt x="21600" y="1106"/>
                    </a:cubicBezTo>
                    <a:cubicBezTo>
                      <a:pt x="21600" y="13035"/>
                      <a:pt x="11929" y="22705"/>
                      <a:pt x="0" y="22706"/>
                    </a:cubicBezTo>
                    <a:lnTo>
                      <a:pt x="0" y="110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11" name="Line 67"/>
              <p:cNvSpPr>
                <a:spLocks noChangeShapeType="1"/>
              </p:cNvSpPr>
              <p:nvPr/>
            </p:nvSpPr>
            <p:spPr bwMode="auto">
              <a:xfrm>
                <a:off x="5563" y="3487"/>
                <a:ext cx="70" cy="18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12" name="Arc 68"/>
              <p:cNvSpPr>
                <a:spLocks/>
              </p:cNvSpPr>
              <p:nvPr/>
            </p:nvSpPr>
            <p:spPr bwMode="auto">
              <a:xfrm>
                <a:off x="5790" y="3711"/>
                <a:ext cx="26" cy="33"/>
              </a:xfrm>
              <a:custGeom>
                <a:avLst/>
                <a:gdLst>
                  <a:gd name="G0" fmla="+- 895 0 0"/>
                  <a:gd name="G1" fmla="+- 700 0 0"/>
                  <a:gd name="G2" fmla="+- 21600 0 0"/>
                  <a:gd name="T0" fmla="*/ 22484 w 22495"/>
                  <a:gd name="T1" fmla="*/ 0 h 22300"/>
                  <a:gd name="T2" fmla="*/ 0 w 22495"/>
                  <a:gd name="T3" fmla="*/ 22281 h 22300"/>
                  <a:gd name="T4" fmla="*/ 895 w 22495"/>
                  <a:gd name="T5" fmla="*/ 700 h 22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95" h="22300" fill="none" extrusionOk="0">
                    <a:moveTo>
                      <a:pt x="22483" y="0"/>
                    </a:moveTo>
                    <a:cubicBezTo>
                      <a:pt x="22491" y="233"/>
                      <a:pt x="22495" y="466"/>
                      <a:pt x="22495" y="700"/>
                    </a:cubicBezTo>
                    <a:cubicBezTo>
                      <a:pt x="22495" y="12629"/>
                      <a:pt x="12824" y="22300"/>
                      <a:pt x="895" y="22300"/>
                    </a:cubicBezTo>
                    <a:cubicBezTo>
                      <a:pt x="596" y="22300"/>
                      <a:pt x="298" y="22293"/>
                      <a:pt x="-1" y="22281"/>
                    </a:cubicBezTo>
                  </a:path>
                  <a:path w="22495" h="22300" stroke="0" extrusionOk="0">
                    <a:moveTo>
                      <a:pt x="22483" y="0"/>
                    </a:moveTo>
                    <a:cubicBezTo>
                      <a:pt x="22491" y="233"/>
                      <a:pt x="22495" y="466"/>
                      <a:pt x="22495" y="700"/>
                    </a:cubicBezTo>
                    <a:cubicBezTo>
                      <a:pt x="22495" y="12629"/>
                      <a:pt x="12824" y="22300"/>
                      <a:pt x="895" y="22300"/>
                    </a:cubicBezTo>
                    <a:cubicBezTo>
                      <a:pt x="596" y="22300"/>
                      <a:pt x="298" y="22293"/>
                      <a:pt x="-1" y="22281"/>
                    </a:cubicBezTo>
                    <a:lnTo>
                      <a:pt x="895" y="7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13" name="Line 69"/>
              <p:cNvSpPr>
                <a:spLocks noChangeShapeType="1"/>
              </p:cNvSpPr>
              <p:nvPr/>
            </p:nvSpPr>
            <p:spPr bwMode="auto">
              <a:xfrm flipV="1">
                <a:off x="5820" y="3500"/>
                <a:ext cx="47" cy="21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14" name="Line 70"/>
              <p:cNvSpPr>
                <a:spLocks noChangeShapeType="1"/>
              </p:cNvSpPr>
              <p:nvPr/>
            </p:nvSpPr>
            <p:spPr bwMode="auto">
              <a:xfrm flipH="1">
                <a:off x="5183" y="3450"/>
                <a:ext cx="90" cy="29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221" name="Line 77"/>
            <p:cNvSpPr>
              <a:spLocks noChangeShapeType="1"/>
            </p:cNvSpPr>
            <p:nvPr/>
          </p:nvSpPr>
          <p:spPr bwMode="auto">
            <a:xfrm>
              <a:off x="3844" y="2928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2" name="Line 78"/>
            <p:cNvSpPr>
              <a:spLocks noChangeShapeType="1"/>
            </p:cNvSpPr>
            <p:nvPr/>
          </p:nvSpPr>
          <p:spPr bwMode="auto">
            <a:xfrm>
              <a:off x="4996" y="2928"/>
              <a:ext cx="3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255" name="Group 111"/>
          <p:cNvGrpSpPr>
            <a:grpSpLocks/>
          </p:cNvGrpSpPr>
          <p:nvPr/>
        </p:nvGrpSpPr>
        <p:grpSpPr bwMode="auto">
          <a:xfrm>
            <a:off x="4578350" y="1911350"/>
            <a:ext cx="2730500" cy="1981200"/>
            <a:chOff x="2884" y="1204"/>
            <a:chExt cx="1720" cy="124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076" y="1204"/>
              <a:ext cx="952" cy="56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4" name="Rectangle 40"/>
            <p:cNvSpPr>
              <a:spLocks noChangeArrowheads="1"/>
            </p:cNvSpPr>
            <p:nvPr/>
          </p:nvSpPr>
          <p:spPr bwMode="auto">
            <a:xfrm>
              <a:off x="3148" y="1278"/>
              <a:ext cx="829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Quantizer</a:t>
              </a:r>
            </a:p>
            <a:p>
              <a:pPr algn="ctr" eaLnBrk="0" hangingPunct="0"/>
              <a:r>
                <a:rPr lang="en-US" sz="1800">
                  <a:latin typeface="Tahoma" pitchFamily="34" charset="0"/>
                </a:rPr>
                <a:t>and coder</a:t>
              </a:r>
              <a:endParaRPr lang="pl-PL" sz="1800">
                <a:latin typeface="Tahoma" pitchFamily="34" charset="0"/>
              </a:endParaRPr>
            </a:p>
          </p:txBody>
        </p:sp>
        <p:sp>
          <p:nvSpPr>
            <p:cNvPr id="6218" name="Line 74"/>
            <p:cNvSpPr>
              <a:spLocks noChangeShapeType="1"/>
            </p:cNvSpPr>
            <p:nvPr/>
          </p:nvSpPr>
          <p:spPr bwMode="auto">
            <a:xfrm>
              <a:off x="2884" y="1488"/>
              <a:ext cx="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4" name="Line 80"/>
            <p:cNvSpPr>
              <a:spLocks noChangeShapeType="1"/>
            </p:cNvSpPr>
            <p:nvPr/>
          </p:nvSpPr>
          <p:spPr bwMode="auto">
            <a:xfrm>
              <a:off x="3988" y="2160"/>
              <a:ext cx="2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5" name="Line 81"/>
            <p:cNvSpPr>
              <a:spLocks noChangeShapeType="1"/>
            </p:cNvSpPr>
            <p:nvPr/>
          </p:nvSpPr>
          <p:spPr bwMode="auto">
            <a:xfrm>
              <a:off x="4032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6" name="Line 82"/>
            <p:cNvSpPr>
              <a:spLocks noChangeShapeType="1"/>
            </p:cNvSpPr>
            <p:nvPr/>
          </p:nvSpPr>
          <p:spPr bwMode="auto">
            <a:xfrm>
              <a:off x="4080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7" name="Line 83"/>
            <p:cNvSpPr>
              <a:spLocks noChangeShapeType="1"/>
            </p:cNvSpPr>
            <p:nvPr/>
          </p:nvSpPr>
          <p:spPr bwMode="auto">
            <a:xfrm>
              <a:off x="4176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8" name="Line 84"/>
            <p:cNvSpPr>
              <a:spLocks noChangeShapeType="1"/>
            </p:cNvSpPr>
            <p:nvPr/>
          </p:nvSpPr>
          <p:spPr bwMode="auto">
            <a:xfrm>
              <a:off x="4224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9" name="Line 85"/>
            <p:cNvSpPr>
              <a:spLocks noChangeShapeType="1"/>
            </p:cNvSpPr>
            <p:nvPr/>
          </p:nvSpPr>
          <p:spPr bwMode="auto">
            <a:xfrm>
              <a:off x="4324" y="2160"/>
              <a:ext cx="2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0" name="Line 86"/>
            <p:cNvSpPr>
              <a:spLocks noChangeShapeType="1"/>
            </p:cNvSpPr>
            <p:nvPr/>
          </p:nvSpPr>
          <p:spPr bwMode="auto">
            <a:xfrm>
              <a:off x="4368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1" name="Line 87"/>
            <p:cNvSpPr>
              <a:spLocks noChangeShapeType="1"/>
            </p:cNvSpPr>
            <p:nvPr/>
          </p:nvSpPr>
          <p:spPr bwMode="auto">
            <a:xfrm>
              <a:off x="4416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2" name="Line 88"/>
            <p:cNvSpPr>
              <a:spLocks noChangeShapeType="1"/>
            </p:cNvSpPr>
            <p:nvPr/>
          </p:nvSpPr>
          <p:spPr bwMode="auto">
            <a:xfrm>
              <a:off x="4464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3" name="Line 89"/>
            <p:cNvSpPr>
              <a:spLocks noChangeShapeType="1"/>
            </p:cNvSpPr>
            <p:nvPr/>
          </p:nvSpPr>
          <p:spPr bwMode="auto">
            <a:xfrm>
              <a:off x="4560" y="2116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4" name="Line 90"/>
            <p:cNvSpPr>
              <a:spLocks noChangeShapeType="1"/>
            </p:cNvSpPr>
            <p:nvPr/>
          </p:nvSpPr>
          <p:spPr bwMode="auto">
            <a:xfrm>
              <a:off x="3120" y="2356"/>
              <a:ext cx="0" cy="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5" name="Line 91"/>
            <p:cNvSpPr>
              <a:spLocks noChangeShapeType="1"/>
            </p:cNvSpPr>
            <p:nvPr/>
          </p:nvSpPr>
          <p:spPr bwMode="auto">
            <a:xfrm>
              <a:off x="3124" y="2400"/>
              <a:ext cx="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6" name="Line 92"/>
            <p:cNvSpPr>
              <a:spLocks noChangeShapeType="1"/>
            </p:cNvSpPr>
            <p:nvPr/>
          </p:nvSpPr>
          <p:spPr bwMode="auto">
            <a:xfrm flipV="1">
              <a:off x="4128" y="2252"/>
              <a:ext cx="0" cy="1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7" name="Line 93"/>
            <p:cNvSpPr>
              <a:spLocks noChangeShapeType="1"/>
            </p:cNvSpPr>
            <p:nvPr/>
          </p:nvSpPr>
          <p:spPr bwMode="auto">
            <a:xfrm>
              <a:off x="3072" y="2356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8" name="Line 94"/>
            <p:cNvSpPr>
              <a:spLocks noChangeShapeType="1"/>
            </p:cNvSpPr>
            <p:nvPr/>
          </p:nvSpPr>
          <p:spPr bwMode="auto">
            <a:xfrm>
              <a:off x="3076" y="2448"/>
              <a:ext cx="1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39" name="Line 95"/>
            <p:cNvSpPr>
              <a:spLocks noChangeShapeType="1"/>
            </p:cNvSpPr>
            <p:nvPr/>
          </p:nvSpPr>
          <p:spPr bwMode="auto">
            <a:xfrm flipV="1">
              <a:off x="4464" y="2252"/>
              <a:ext cx="0" cy="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256" name="Group 112"/>
          <p:cNvGrpSpPr>
            <a:grpSpLocks/>
          </p:cNvGrpSpPr>
          <p:nvPr/>
        </p:nvGrpSpPr>
        <p:grpSpPr bwMode="auto">
          <a:xfrm>
            <a:off x="2139950" y="2362200"/>
            <a:ext cx="4787900" cy="3429000"/>
            <a:chOff x="1348" y="1488"/>
            <a:chExt cx="3016" cy="2160"/>
          </a:xfrm>
        </p:grpSpPr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1732" y="2644"/>
              <a:ext cx="952" cy="56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85" name="Rectangle 41"/>
            <p:cNvSpPr>
              <a:spLocks noChangeArrowheads="1"/>
            </p:cNvSpPr>
            <p:nvPr/>
          </p:nvSpPr>
          <p:spPr bwMode="auto">
            <a:xfrm>
              <a:off x="1849" y="2814"/>
              <a:ext cx="737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Tahoma" pitchFamily="34" charset="0"/>
                </a:rPr>
                <a:t>Network</a:t>
              </a:r>
              <a:endParaRPr lang="pl-PL" sz="1800">
                <a:latin typeface="Tahoma" pitchFamily="34" charset="0"/>
              </a:endParaRPr>
            </a:p>
          </p:txBody>
        </p:sp>
        <p:sp>
          <p:nvSpPr>
            <p:cNvPr id="6219" name="Line 75"/>
            <p:cNvSpPr>
              <a:spLocks noChangeShapeType="1"/>
            </p:cNvSpPr>
            <p:nvPr/>
          </p:nvSpPr>
          <p:spPr bwMode="auto">
            <a:xfrm>
              <a:off x="4036" y="1488"/>
              <a:ext cx="3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23" name="Line 79"/>
            <p:cNvSpPr>
              <a:spLocks noChangeShapeType="1"/>
            </p:cNvSpPr>
            <p:nvPr/>
          </p:nvSpPr>
          <p:spPr bwMode="auto">
            <a:xfrm>
              <a:off x="1348" y="2928"/>
              <a:ext cx="3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0" name="Line 96"/>
            <p:cNvSpPr>
              <a:spLocks noChangeShapeType="1"/>
            </p:cNvSpPr>
            <p:nvPr/>
          </p:nvSpPr>
          <p:spPr bwMode="auto">
            <a:xfrm>
              <a:off x="2452" y="3648"/>
              <a:ext cx="2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1" name="Line 97"/>
            <p:cNvSpPr>
              <a:spLocks noChangeShapeType="1"/>
            </p:cNvSpPr>
            <p:nvPr/>
          </p:nvSpPr>
          <p:spPr bwMode="auto">
            <a:xfrm>
              <a:off x="2496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2" name="Line 98"/>
            <p:cNvSpPr>
              <a:spLocks noChangeShapeType="1"/>
            </p:cNvSpPr>
            <p:nvPr/>
          </p:nvSpPr>
          <p:spPr bwMode="auto">
            <a:xfrm>
              <a:off x="2544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3" name="Line 99"/>
            <p:cNvSpPr>
              <a:spLocks noChangeShapeType="1"/>
            </p:cNvSpPr>
            <p:nvPr/>
          </p:nvSpPr>
          <p:spPr bwMode="auto">
            <a:xfrm>
              <a:off x="2640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4" name="Line 100"/>
            <p:cNvSpPr>
              <a:spLocks noChangeShapeType="1"/>
            </p:cNvSpPr>
            <p:nvPr/>
          </p:nvSpPr>
          <p:spPr bwMode="auto">
            <a:xfrm>
              <a:off x="2688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5" name="Line 101"/>
            <p:cNvSpPr>
              <a:spLocks noChangeShapeType="1"/>
            </p:cNvSpPr>
            <p:nvPr/>
          </p:nvSpPr>
          <p:spPr bwMode="auto">
            <a:xfrm>
              <a:off x="2788" y="3648"/>
              <a:ext cx="2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6" name="Line 102"/>
            <p:cNvSpPr>
              <a:spLocks noChangeShapeType="1"/>
            </p:cNvSpPr>
            <p:nvPr/>
          </p:nvSpPr>
          <p:spPr bwMode="auto">
            <a:xfrm>
              <a:off x="2832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7" name="Line 103"/>
            <p:cNvSpPr>
              <a:spLocks noChangeShapeType="1"/>
            </p:cNvSpPr>
            <p:nvPr/>
          </p:nvSpPr>
          <p:spPr bwMode="auto">
            <a:xfrm>
              <a:off x="2880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8" name="Line 104"/>
            <p:cNvSpPr>
              <a:spLocks noChangeShapeType="1"/>
            </p:cNvSpPr>
            <p:nvPr/>
          </p:nvSpPr>
          <p:spPr bwMode="auto">
            <a:xfrm>
              <a:off x="2928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49" name="Line 105"/>
            <p:cNvSpPr>
              <a:spLocks noChangeShapeType="1"/>
            </p:cNvSpPr>
            <p:nvPr/>
          </p:nvSpPr>
          <p:spPr bwMode="auto">
            <a:xfrm>
              <a:off x="3024" y="3604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250" name="Rectangle 10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Pulse-Code Modulation (PCM)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901942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0" name="Group 20"/>
          <p:cNvGrpSpPr>
            <a:grpSpLocks/>
          </p:cNvGrpSpPr>
          <p:nvPr/>
        </p:nvGrpSpPr>
        <p:grpSpPr bwMode="auto">
          <a:xfrm>
            <a:off x="615529" y="2369355"/>
            <a:ext cx="8060927" cy="2939008"/>
            <a:chOff x="714" y="1488"/>
            <a:chExt cx="4233" cy="1643"/>
          </a:xfrm>
        </p:grpSpPr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816" y="1488"/>
              <a:ext cx="3984" cy="52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8" name="Rectangle 18"/>
            <p:cNvSpPr>
              <a:spLocks noChangeArrowheads="1"/>
            </p:cNvSpPr>
            <p:nvPr/>
          </p:nvSpPr>
          <p:spPr bwMode="auto">
            <a:xfrm>
              <a:off x="816" y="2016"/>
              <a:ext cx="3984" cy="96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000" y="1552"/>
              <a:ext cx="1084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dirty="0">
                  <a:latin typeface="+mn-lt"/>
                </a:rPr>
                <a:t>Sample</a:t>
              </a:r>
              <a:br>
                <a:rPr lang="en-US" sz="2400" dirty="0">
                  <a:latin typeface="+mn-lt"/>
                </a:rPr>
              </a:br>
              <a:r>
                <a:rPr lang="en-US" sz="2400" dirty="0">
                  <a:latin typeface="+mn-lt"/>
                </a:rPr>
                <a:t>amplitude</a:t>
              </a:r>
              <a:endParaRPr lang="pl-PL" sz="2400" dirty="0">
                <a:latin typeface="+mn-lt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2200" y="1552"/>
              <a:ext cx="1350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>
                  <a:latin typeface="+mn-lt"/>
                </a:rPr>
                <a:t>Quantization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level</a:t>
              </a:r>
              <a:endParaRPr lang="pl-PL" sz="2400">
                <a:latin typeface="+mn-lt"/>
              </a:endParaRPr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3544" y="1552"/>
              <a:ext cx="1154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>
                  <a:latin typeface="+mn-lt"/>
                </a:rPr>
                <a:t>     Coded 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     sample</a:t>
              </a:r>
              <a:endParaRPr lang="pl-PL" sz="2400">
                <a:latin typeface="+mn-lt"/>
              </a:endParaRPr>
            </a:p>
          </p:txBody>
        </p:sp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714" y="2080"/>
              <a:ext cx="1003" cy="10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pl-PL" sz="2400" dirty="0">
                  <a:latin typeface="+mn-lt"/>
                </a:rPr>
                <a:t>0.027 V</a:t>
              </a:r>
            </a:p>
            <a:p>
              <a:pPr algn="r" eaLnBrk="0" hangingPunct="0"/>
              <a:r>
                <a:rPr lang="pl-PL" sz="2400" dirty="0">
                  <a:latin typeface="+mn-lt"/>
                  <a:cs typeface="Arial" pitchFamily="34" charset="0"/>
                </a:rPr>
                <a:t>–</a:t>
              </a:r>
              <a:r>
                <a:rPr lang="pl-PL" sz="2400" dirty="0">
                  <a:latin typeface="+mn-lt"/>
                </a:rPr>
                <a:t>0.005 V</a:t>
              </a:r>
            </a:p>
            <a:p>
              <a:pPr algn="r" eaLnBrk="0" hangingPunct="0"/>
              <a:r>
                <a:rPr lang="pl-PL" sz="2400" dirty="0">
                  <a:latin typeface="+mn-lt"/>
                </a:rPr>
                <a:t>1.278 V</a:t>
              </a:r>
            </a:p>
            <a:p>
              <a:pPr algn="r" eaLnBrk="0" hangingPunct="0"/>
              <a:r>
                <a:rPr lang="pl-PL" sz="2400" dirty="0">
                  <a:latin typeface="+mn-lt"/>
                  <a:cs typeface="Arial" pitchFamily="34" charset="0"/>
                </a:rPr>
                <a:t>–</a:t>
              </a:r>
              <a:r>
                <a:rPr lang="pl-PL" sz="2400" dirty="0">
                  <a:latin typeface="+mn-lt"/>
                </a:rPr>
                <a:t>1.278 V</a:t>
              </a:r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2148" y="2080"/>
              <a:ext cx="677" cy="10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pl-PL" sz="2400">
                  <a:latin typeface="+mn-lt"/>
                </a:rPr>
                <a:t>3</a:t>
              </a:r>
              <a:br>
                <a:rPr lang="pl-PL" sz="2400">
                  <a:latin typeface="+mn-lt"/>
                </a:rPr>
              </a:br>
              <a:r>
                <a:rPr lang="pl-PL" sz="2400">
                  <a:latin typeface="+mn-lt"/>
                </a:rPr>
                <a:t>0</a:t>
              </a:r>
            </a:p>
            <a:p>
              <a:pPr algn="r" eaLnBrk="0" hangingPunct="0"/>
              <a:r>
                <a:rPr lang="pl-PL" sz="2400">
                  <a:latin typeface="+mn-lt"/>
                </a:rPr>
                <a:t>128</a:t>
              </a:r>
              <a:br>
                <a:rPr lang="pl-PL" sz="2400">
                  <a:latin typeface="+mn-lt"/>
                </a:rPr>
              </a:br>
              <a:r>
                <a:rPr lang="pl-PL" sz="2400">
                  <a:latin typeface="+mn-lt"/>
                </a:rPr>
                <a:t> </a:t>
              </a:r>
              <a:r>
                <a:rPr lang="pl-PL" sz="2400">
                  <a:latin typeface="+mn-lt"/>
                  <a:cs typeface="Arial" pitchFamily="34" charset="0"/>
                </a:rPr>
                <a:t>–</a:t>
              </a:r>
              <a:r>
                <a:rPr lang="pl-PL" sz="2400">
                  <a:latin typeface="+mn-lt"/>
                </a:rPr>
                <a:t>127</a:t>
              </a:r>
            </a:p>
          </p:txBody>
        </p:sp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3640" y="2080"/>
              <a:ext cx="1307" cy="10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00 00 00 11</a:t>
              </a:r>
            </a:p>
            <a:p>
              <a:pPr eaLnBrk="0" hangingPunct="0"/>
              <a:r>
                <a:rPr lang="pl-PL" sz="2400">
                  <a:latin typeface="+mn-lt"/>
                </a:rPr>
                <a:t>00 00 00 00</a:t>
              </a:r>
            </a:p>
            <a:p>
              <a:pPr eaLnBrk="0" hangingPunct="0"/>
              <a:r>
                <a:rPr lang="pl-PL" sz="2400">
                  <a:latin typeface="+mn-lt"/>
                </a:rPr>
                <a:t>01 11 11 11</a:t>
              </a:r>
            </a:p>
            <a:p>
              <a:pPr eaLnBrk="0" hangingPunct="0"/>
              <a:r>
                <a:rPr lang="pl-PL" sz="2400">
                  <a:latin typeface="+mn-lt"/>
                </a:rPr>
                <a:t>11 11 11 11</a:t>
              </a:r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820" y="2016"/>
              <a:ext cx="39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>
              <a:off x="820" y="2976"/>
              <a:ext cx="39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820" y="1488"/>
              <a:ext cx="39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816" y="1492"/>
              <a:ext cx="0" cy="1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>
              <a:off x="2016" y="1492"/>
              <a:ext cx="0" cy="1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>
              <a:off x="3408" y="1492"/>
              <a:ext cx="0" cy="1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>
              <a:off x="4800" y="1492"/>
              <a:ext cx="0" cy="1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400">
                <a:latin typeface="+mn-lt"/>
              </a:endParaRPr>
            </a:p>
          </p:txBody>
        </p:sp>
      </p:grpSp>
      <p:sp>
        <p:nvSpPr>
          <p:cNvPr id="1025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Coding Example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687370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Comparison </a:t>
            </a:r>
            <a:br>
              <a:rPr lang="en-US" sz="2400"/>
            </a:br>
            <a:r>
              <a:rPr lang="en-US" sz="2400"/>
              <a:t>of AM, FM, and PCM</a:t>
            </a:r>
          </a:p>
        </p:txBody>
      </p:sp>
      <p:pic>
        <p:nvPicPr>
          <p:cNvPr id="43011" name="Picture 3" descr="C:\My Documents\Wyklady\Wst_telekomun\mods-sn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75" y="2073275"/>
            <a:ext cx="7337425" cy="4251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700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Line 4"/>
          <p:cNvSpPr>
            <a:spLocks noChangeShapeType="1"/>
          </p:cNvSpPr>
          <p:nvPr/>
        </p:nvSpPr>
        <p:spPr bwMode="auto">
          <a:xfrm flipV="1">
            <a:off x="4217988" y="4187825"/>
            <a:ext cx="3392487" cy="19335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37" name="Freeform 5"/>
          <p:cNvSpPr>
            <a:spLocks/>
          </p:cNvSpPr>
          <p:nvPr/>
        </p:nvSpPr>
        <p:spPr bwMode="auto">
          <a:xfrm>
            <a:off x="4217988" y="4186238"/>
            <a:ext cx="3392487" cy="1935162"/>
          </a:xfrm>
          <a:custGeom>
            <a:avLst/>
            <a:gdLst/>
            <a:ahLst/>
            <a:cxnLst>
              <a:cxn ang="0">
                <a:pos x="0" y="2436"/>
              </a:cxn>
              <a:cxn ang="0">
                <a:pos x="0" y="2439"/>
              </a:cxn>
              <a:cxn ang="0">
                <a:pos x="4274" y="3"/>
              </a:cxn>
              <a:cxn ang="0">
                <a:pos x="4274" y="0"/>
              </a:cxn>
              <a:cxn ang="0">
                <a:pos x="0" y="2436"/>
              </a:cxn>
            </a:cxnLst>
            <a:rect l="0" t="0" r="r" b="b"/>
            <a:pathLst>
              <a:path w="4274" h="2439">
                <a:moveTo>
                  <a:pt x="0" y="2436"/>
                </a:moveTo>
                <a:lnTo>
                  <a:pt x="0" y="2439"/>
                </a:lnTo>
                <a:lnTo>
                  <a:pt x="4274" y="3"/>
                </a:lnTo>
                <a:lnTo>
                  <a:pt x="4274" y="0"/>
                </a:lnTo>
                <a:lnTo>
                  <a:pt x="0" y="24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H="1" flipV="1">
            <a:off x="1728788" y="4510088"/>
            <a:ext cx="2489200" cy="16144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39" name="Freeform 7"/>
          <p:cNvSpPr>
            <a:spLocks/>
          </p:cNvSpPr>
          <p:nvPr/>
        </p:nvSpPr>
        <p:spPr bwMode="auto">
          <a:xfrm>
            <a:off x="1727200" y="4510088"/>
            <a:ext cx="2490788" cy="1616075"/>
          </a:xfrm>
          <a:custGeom>
            <a:avLst/>
            <a:gdLst/>
            <a:ahLst/>
            <a:cxnLst>
              <a:cxn ang="0">
                <a:pos x="3136" y="2036"/>
              </a:cxn>
              <a:cxn ang="0">
                <a:pos x="3139" y="2034"/>
              </a:cxn>
              <a:cxn ang="0">
                <a:pos x="2" y="0"/>
              </a:cxn>
              <a:cxn ang="0">
                <a:pos x="0" y="2"/>
              </a:cxn>
              <a:cxn ang="0">
                <a:pos x="3136" y="2036"/>
              </a:cxn>
            </a:cxnLst>
            <a:rect l="0" t="0" r="r" b="b"/>
            <a:pathLst>
              <a:path w="3139" h="2036">
                <a:moveTo>
                  <a:pt x="3136" y="2036"/>
                </a:moveTo>
                <a:lnTo>
                  <a:pt x="3139" y="2034"/>
                </a:lnTo>
                <a:lnTo>
                  <a:pt x="2" y="0"/>
                </a:lnTo>
                <a:lnTo>
                  <a:pt x="0" y="2"/>
                </a:lnTo>
                <a:lnTo>
                  <a:pt x="3136" y="20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0" name="Freeform 8"/>
          <p:cNvSpPr>
            <a:spLocks/>
          </p:cNvSpPr>
          <p:nvPr/>
        </p:nvSpPr>
        <p:spPr bwMode="auto">
          <a:xfrm>
            <a:off x="1851025" y="1989138"/>
            <a:ext cx="3125788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1" name="Freeform 9"/>
          <p:cNvSpPr>
            <a:spLocks/>
          </p:cNvSpPr>
          <p:nvPr/>
        </p:nvSpPr>
        <p:spPr bwMode="auto">
          <a:xfrm>
            <a:off x="1851025" y="1989138"/>
            <a:ext cx="3125788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2" name="Freeform 10"/>
          <p:cNvSpPr>
            <a:spLocks/>
          </p:cNvSpPr>
          <p:nvPr/>
        </p:nvSpPr>
        <p:spPr bwMode="auto">
          <a:xfrm>
            <a:off x="1851025" y="1989138"/>
            <a:ext cx="3127375" cy="2603500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0" y="3280"/>
              </a:cxn>
              <a:cxn ang="0">
                <a:pos x="3939" y="1039"/>
              </a:cxn>
              <a:cxn ang="0">
                <a:pos x="3617" y="0"/>
              </a:cxn>
              <a:cxn ang="0">
                <a:pos x="220" y="1904"/>
              </a:cxn>
              <a:cxn ang="0">
                <a:pos x="220" y="1907"/>
              </a:cxn>
              <a:cxn ang="0">
                <a:pos x="3614" y="2"/>
              </a:cxn>
              <a:cxn ang="0">
                <a:pos x="3937" y="1037"/>
              </a:cxn>
              <a:cxn ang="0">
                <a:pos x="0" y="3278"/>
              </a:cxn>
            </a:cxnLst>
            <a:rect l="0" t="0" r="r" b="b"/>
            <a:pathLst>
              <a:path w="3939" h="3280">
                <a:moveTo>
                  <a:pt x="0" y="3278"/>
                </a:moveTo>
                <a:lnTo>
                  <a:pt x="0" y="3280"/>
                </a:lnTo>
                <a:lnTo>
                  <a:pt x="3939" y="1039"/>
                </a:lnTo>
                <a:lnTo>
                  <a:pt x="3617" y="0"/>
                </a:lnTo>
                <a:lnTo>
                  <a:pt x="220" y="1904"/>
                </a:lnTo>
                <a:lnTo>
                  <a:pt x="220" y="1907"/>
                </a:lnTo>
                <a:lnTo>
                  <a:pt x="3614" y="2"/>
                </a:lnTo>
                <a:lnTo>
                  <a:pt x="3937" y="1037"/>
                </a:lnTo>
                <a:lnTo>
                  <a:pt x="0" y="32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851025" y="3500438"/>
            <a:ext cx="174625" cy="1092200"/>
          </a:xfrm>
          <a:custGeom>
            <a:avLst/>
            <a:gdLst/>
            <a:ahLst/>
            <a:cxnLst>
              <a:cxn ang="0">
                <a:pos x="221" y="0"/>
              </a:cxn>
              <a:cxn ang="0">
                <a:pos x="0" y="1375"/>
              </a:cxn>
              <a:cxn ang="0">
                <a:pos x="1" y="1376"/>
              </a:cxn>
              <a:cxn ang="0">
                <a:pos x="2" y="1374"/>
              </a:cxn>
              <a:cxn ang="0">
                <a:pos x="221" y="3"/>
              </a:cxn>
              <a:cxn ang="0">
                <a:pos x="221" y="0"/>
              </a:cxn>
            </a:cxnLst>
            <a:rect l="0" t="0" r="r" b="b"/>
            <a:pathLst>
              <a:path w="221" h="1376">
                <a:moveTo>
                  <a:pt x="221" y="0"/>
                </a:moveTo>
                <a:lnTo>
                  <a:pt x="0" y="1375"/>
                </a:lnTo>
                <a:lnTo>
                  <a:pt x="1" y="1376"/>
                </a:lnTo>
                <a:lnTo>
                  <a:pt x="2" y="1374"/>
                </a:lnTo>
                <a:lnTo>
                  <a:pt x="221" y="3"/>
                </a:lnTo>
                <a:lnTo>
                  <a:pt x="22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533525" y="3286125"/>
            <a:ext cx="492125" cy="1304925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60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60"/>
                </a:lnTo>
                <a:lnTo>
                  <a:pt x="414" y="1646"/>
                </a:lnTo>
                <a:lnTo>
                  <a:pt x="414" y="164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1533525" y="3286125"/>
            <a:ext cx="492125" cy="1304925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60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60"/>
                </a:lnTo>
                <a:lnTo>
                  <a:pt x="414" y="1646"/>
                </a:lnTo>
                <a:lnTo>
                  <a:pt x="414" y="164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1531938" y="3284538"/>
            <a:ext cx="330200" cy="1308100"/>
          </a:xfrm>
          <a:custGeom>
            <a:avLst/>
            <a:gdLst/>
            <a:ahLst/>
            <a:cxnLst>
              <a:cxn ang="0">
                <a:pos x="413" y="1649"/>
              </a:cxn>
              <a:cxn ang="0">
                <a:pos x="416" y="1647"/>
              </a:cxn>
              <a:cxn ang="0">
                <a:pos x="2" y="1389"/>
              </a:cxn>
              <a:cxn ang="0">
                <a:pos x="235" y="5"/>
              </a:cxn>
              <a:cxn ang="0">
                <a:pos x="232" y="0"/>
              </a:cxn>
              <a:cxn ang="0">
                <a:pos x="0" y="1391"/>
              </a:cxn>
              <a:cxn ang="0">
                <a:pos x="413" y="1649"/>
              </a:cxn>
            </a:cxnLst>
            <a:rect l="0" t="0" r="r" b="b"/>
            <a:pathLst>
              <a:path w="416" h="1649">
                <a:moveTo>
                  <a:pt x="413" y="1649"/>
                </a:moveTo>
                <a:lnTo>
                  <a:pt x="416" y="1647"/>
                </a:lnTo>
                <a:lnTo>
                  <a:pt x="2" y="1389"/>
                </a:lnTo>
                <a:lnTo>
                  <a:pt x="235" y="5"/>
                </a:lnTo>
                <a:lnTo>
                  <a:pt x="232" y="0"/>
                </a:lnTo>
                <a:lnTo>
                  <a:pt x="0" y="1391"/>
                </a:lnTo>
                <a:lnTo>
                  <a:pt x="413" y="16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717675" y="3284538"/>
            <a:ext cx="307975" cy="1309687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388" y="263"/>
              </a:cxn>
              <a:cxn ang="0">
                <a:pos x="181" y="1646"/>
              </a:cxn>
              <a:cxn ang="0">
                <a:pos x="181" y="1649"/>
              </a:cxn>
              <a:cxn ang="0">
                <a:pos x="184" y="1650"/>
              </a:cxn>
              <a:cxn ang="0">
                <a:pos x="390" y="261"/>
              </a:cxn>
              <a:cxn ang="0">
                <a:pos x="0" y="0"/>
              </a:cxn>
              <a:cxn ang="0">
                <a:pos x="3" y="5"/>
              </a:cxn>
            </a:cxnLst>
            <a:rect l="0" t="0" r="r" b="b"/>
            <a:pathLst>
              <a:path w="390" h="1650">
                <a:moveTo>
                  <a:pt x="3" y="5"/>
                </a:moveTo>
                <a:lnTo>
                  <a:pt x="388" y="263"/>
                </a:lnTo>
                <a:lnTo>
                  <a:pt x="181" y="1646"/>
                </a:lnTo>
                <a:lnTo>
                  <a:pt x="181" y="1649"/>
                </a:lnTo>
                <a:lnTo>
                  <a:pt x="184" y="1650"/>
                </a:lnTo>
                <a:lnTo>
                  <a:pt x="390" y="261"/>
                </a:lnTo>
                <a:lnTo>
                  <a:pt x="0" y="0"/>
                </a:lnTo>
                <a:lnTo>
                  <a:pt x="3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8" name="Freeform 16"/>
          <p:cNvSpPr>
            <a:spLocks/>
          </p:cNvSpPr>
          <p:nvPr/>
        </p:nvSpPr>
        <p:spPr bwMode="auto">
          <a:xfrm>
            <a:off x="1728788" y="1804988"/>
            <a:ext cx="2992437" cy="1697037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21" y="0"/>
              </a:cxn>
              <a:cxn ang="0">
                <a:pos x="3771" y="233"/>
              </a:cxn>
              <a:cxn ang="0">
                <a:pos x="376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1" h="2137">
                <a:moveTo>
                  <a:pt x="0" y="1865"/>
                </a:moveTo>
                <a:lnTo>
                  <a:pt x="3421" y="0"/>
                </a:lnTo>
                <a:lnTo>
                  <a:pt x="3771" y="233"/>
                </a:lnTo>
                <a:lnTo>
                  <a:pt x="376" y="2137"/>
                </a:lnTo>
                <a:lnTo>
                  <a:pt x="0" y="1865"/>
                </a:lnTo>
                <a:lnTo>
                  <a:pt x="0" y="186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49" name="Freeform 17"/>
          <p:cNvSpPr>
            <a:spLocks/>
          </p:cNvSpPr>
          <p:nvPr/>
        </p:nvSpPr>
        <p:spPr bwMode="auto">
          <a:xfrm>
            <a:off x="1728788" y="1804988"/>
            <a:ext cx="2992437" cy="1697037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21" y="0"/>
              </a:cxn>
              <a:cxn ang="0">
                <a:pos x="3771" y="233"/>
              </a:cxn>
              <a:cxn ang="0">
                <a:pos x="376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1" h="2137">
                <a:moveTo>
                  <a:pt x="0" y="1865"/>
                </a:moveTo>
                <a:lnTo>
                  <a:pt x="3421" y="0"/>
                </a:lnTo>
                <a:lnTo>
                  <a:pt x="3771" y="233"/>
                </a:lnTo>
                <a:lnTo>
                  <a:pt x="376" y="2137"/>
                </a:lnTo>
                <a:lnTo>
                  <a:pt x="0" y="1865"/>
                </a:lnTo>
                <a:lnTo>
                  <a:pt x="0" y="186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0" name="Freeform 18"/>
          <p:cNvSpPr>
            <a:spLocks/>
          </p:cNvSpPr>
          <p:nvPr/>
        </p:nvSpPr>
        <p:spPr bwMode="auto">
          <a:xfrm>
            <a:off x="1728788" y="1803400"/>
            <a:ext cx="2994025" cy="1698625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0" y="1868"/>
              </a:cxn>
              <a:cxn ang="0">
                <a:pos x="3421" y="2"/>
              </a:cxn>
              <a:cxn ang="0">
                <a:pos x="3769" y="235"/>
              </a:cxn>
              <a:cxn ang="0">
                <a:pos x="376" y="2137"/>
              </a:cxn>
              <a:cxn ang="0">
                <a:pos x="376" y="2140"/>
              </a:cxn>
              <a:cxn ang="0">
                <a:pos x="3774" y="233"/>
              </a:cxn>
              <a:cxn ang="0">
                <a:pos x="3421" y="0"/>
              </a:cxn>
              <a:cxn ang="0">
                <a:pos x="0" y="1865"/>
              </a:cxn>
            </a:cxnLst>
            <a:rect l="0" t="0" r="r" b="b"/>
            <a:pathLst>
              <a:path w="3774" h="2140">
                <a:moveTo>
                  <a:pt x="0" y="1865"/>
                </a:moveTo>
                <a:lnTo>
                  <a:pt x="0" y="1868"/>
                </a:lnTo>
                <a:lnTo>
                  <a:pt x="3421" y="2"/>
                </a:lnTo>
                <a:lnTo>
                  <a:pt x="3769" y="235"/>
                </a:lnTo>
                <a:lnTo>
                  <a:pt x="376" y="2137"/>
                </a:lnTo>
                <a:lnTo>
                  <a:pt x="376" y="2140"/>
                </a:lnTo>
                <a:lnTo>
                  <a:pt x="3774" y="233"/>
                </a:lnTo>
                <a:lnTo>
                  <a:pt x="3421" y="0"/>
                </a:lnTo>
                <a:lnTo>
                  <a:pt x="0" y="18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1" name="Freeform 19"/>
          <p:cNvSpPr>
            <a:spLocks/>
          </p:cNvSpPr>
          <p:nvPr/>
        </p:nvSpPr>
        <p:spPr bwMode="auto">
          <a:xfrm>
            <a:off x="1727200" y="3284538"/>
            <a:ext cx="298450" cy="217487"/>
          </a:xfrm>
          <a:custGeom>
            <a:avLst/>
            <a:gdLst/>
            <a:ahLst/>
            <a:cxnLst>
              <a:cxn ang="0">
                <a:pos x="378" y="272"/>
              </a:cxn>
              <a:cxn ang="0">
                <a:pos x="5" y="0"/>
              </a:cxn>
              <a:cxn ang="0">
                <a:pos x="2" y="0"/>
              </a:cxn>
              <a:cxn ang="0">
                <a:pos x="0" y="3"/>
              </a:cxn>
              <a:cxn ang="0">
                <a:pos x="378" y="275"/>
              </a:cxn>
              <a:cxn ang="0">
                <a:pos x="378" y="272"/>
              </a:cxn>
            </a:cxnLst>
            <a:rect l="0" t="0" r="r" b="b"/>
            <a:pathLst>
              <a:path w="378" h="275">
                <a:moveTo>
                  <a:pt x="378" y="272"/>
                </a:moveTo>
                <a:lnTo>
                  <a:pt x="5" y="0"/>
                </a:lnTo>
                <a:lnTo>
                  <a:pt x="2" y="0"/>
                </a:lnTo>
                <a:lnTo>
                  <a:pt x="0" y="3"/>
                </a:lnTo>
                <a:lnTo>
                  <a:pt x="378" y="275"/>
                </a:lnTo>
                <a:lnTo>
                  <a:pt x="378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2" name="Freeform 20"/>
          <p:cNvSpPr>
            <a:spLocks/>
          </p:cNvSpPr>
          <p:nvPr/>
        </p:nvSpPr>
        <p:spPr bwMode="auto">
          <a:xfrm>
            <a:off x="2324100" y="2298700"/>
            <a:ext cx="3125788" cy="2601913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5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5"/>
                </a:lnTo>
                <a:lnTo>
                  <a:pt x="0" y="3278"/>
                </a:lnTo>
                <a:lnTo>
                  <a:pt x="0" y="3278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3" name="Freeform 21"/>
          <p:cNvSpPr>
            <a:spLocks/>
          </p:cNvSpPr>
          <p:nvPr/>
        </p:nvSpPr>
        <p:spPr bwMode="auto">
          <a:xfrm>
            <a:off x="2324100" y="2298700"/>
            <a:ext cx="3125788" cy="2601913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5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5"/>
                </a:lnTo>
                <a:lnTo>
                  <a:pt x="0" y="3278"/>
                </a:lnTo>
                <a:lnTo>
                  <a:pt x="0" y="327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4" name="Freeform 22"/>
          <p:cNvSpPr>
            <a:spLocks/>
          </p:cNvSpPr>
          <p:nvPr/>
        </p:nvSpPr>
        <p:spPr bwMode="auto">
          <a:xfrm>
            <a:off x="2324100" y="2297113"/>
            <a:ext cx="3127375" cy="2605087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0" y="3280"/>
              </a:cxn>
              <a:cxn ang="0">
                <a:pos x="3939" y="1039"/>
              </a:cxn>
              <a:cxn ang="0">
                <a:pos x="3615" y="0"/>
              </a:cxn>
              <a:cxn ang="0">
                <a:pos x="220" y="1905"/>
              </a:cxn>
              <a:cxn ang="0">
                <a:pos x="220" y="1907"/>
              </a:cxn>
              <a:cxn ang="0">
                <a:pos x="3613" y="2"/>
              </a:cxn>
              <a:cxn ang="0">
                <a:pos x="3937" y="1037"/>
              </a:cxn>
              <a:cxn ang="0">
                <a:pos x="0" y="3278"/>
              </a:cxn>
            </a:cxnLst>
            <a:rect l="0" t="0" r="r" b="b"/>
            <a:pathLst>
              <a:path w="3939" h="3280">
                <a:moveTo>
                  <a:pt x="0" y="3278"/>
                </a:moveTo>
                <a:lnTo>
                  <a:pt x="0" y="3280"/>
                </a:lnTo>
                <a:lnTo>
                  <a:pt x="3939" y="1039"/>
                </a:lnTo>
                <a:lnTo>
                  <a:pt x="3615" y="0"/>
                </a:lnTo>
                <a:lnTo>
                  <a:pt x="220" y="1905"/>
                </a:lnTo>
                <a:lnTo>
                  <a:pt x="220" y="1907"/>
                </a:lnTo>
                <a:lnTo>
                  <a:pt x="3613" y="2"/>
                </a:lnTo>
                <a:lnTo>
                  <a:pt x="3937" y="1037"/>
                </a:lnTo>
                <a:lnTo>
                  <a:pt x="0" y="32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5" name="Freeform 23"/>
          <p:cNvSpPr>
            <a:spLocks/>
          </p:cNvSpPr>
          <p:nvPr/>
        </p:nvSpPr>
        <p:spPr bwMode="auto">
          <a:xfrm>
            <a:off x="2324100" y="3810000"/>
            <a:ext cx="174625" cy="1092200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0" y="1374"/>
              </a:cxn>
              <a:cxn ang="0">
                <a:pos x="2" y="1375"/>
              </a:cxn>
              <a:cxn ang="0">
                <a:pos x="3" y="1373"/>
              </a:cxn>
              <a:cxn ang="0">
                <a:pos x="222" y="2"/>
              </a:cxn>
              <a:cxn ang="0">
                <a:pos x="222" y="0"/>
              </a:cxn>
            </a:cxnLst>
            <a:rect l="0" t="0" r="r" b="b"/>
            <a:pathLst>
              <a:path w="222" h="1375">
                <a:moveTo>
                  <a:pt x="222" y="0"/>
                </a:moveTo>
                <a:lnTo>
                  <a:pt x="0" y="1374"/>
                </a:lnTo>
                <a:lnTo>
                  <a:pt x="2" y="1375"/>
                </a:lnTo>
                <a:lnTo>
                  <a:pt x="3" y="1373"/>
                </a:lnTo>
                <a:lnTo>
                  <a:pt x="222" y="2"/>
                </a:lnTo>
                <a:lnTo>
                  <a:pt x="22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6" name="Freeform 24"/>
          <p:cNvSpPr>
            <a:spLocks/>
          </p:cNvSpPr>
          <p:nvPr/>
        </p:nvSpPr>
        <p:spPr bwMode="auto">
          <a:xfrm>
            <a:off x="2006600" y="3594100"/>
            <a:ext cx="492125" cy="1306513"/>
          </a:xfrm>
          <a:custGeom>
            <a:avLst/>
            <a:gdLst/>
            <a:ahLst/>
            <a:cxnLst>
              <a:cxn ang="0">
                <a:pos x="413" y="1645"/>
              </a:cxn>
              <a:cxn ang="0">
                <a:pos x="0" y="1387"/>
              </a:cxn>
              <a:cxn ang="0">
                <a:pos x="232" y="0"/>
              </a:cxn>
              <a:cxn ang="0">
                <a:pos x="620" y="259"/>
              </a:cxn>
              <a:cxn ang="0">
                <a:pos x="413" y="1645"/>
              </a:cxn>
              <a:cxn ang="0">
                <a:pos x="413" y="1645"/>
              </a:cxn>
            </a:cxnLst>
            <a:rect l="0" t="0" r="r" b="b"/>
            <a:pathLst>
              <a:path w="620" h="1645">
                <a:moveTo>
                  <a:pt x="413" y="1645"/>
                </a:moveTo>
                <a:lnTo>
                  <a:pt x="0" y="1387"/>
                </a:lnTo>
                <a:lnTo>
                  <a:pt x="232" y="0"/>
                </a:lnTo>
                <a:lnTo>
                  <a:pt x="620" y="259"/>
                </a:lnTo>
                <a:lnTo>
                  <a:pt x="413" y="1645"/>
                </a:lnTo>
                <a:lnTo>
                  <a:pt x="413" y="164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7" name="Freeform 25"/>
          <p:cNvSpPr>
            <a:spLocks/>
          </p:cNvSpPr>
          <p:nvPr/>
        </p:nvSpPr>
        <p:spPr bwMode="auto">
          <a:xfrm>
            <a:off x="2006600" y="3594100"/>
            <a:ext cx="492125" cy="1306513"/>
          </a:xfrm>
          <a:custGeom>
            <a:avLst/>
            <a:gdLst/>
            <a:ahLst/>
            <a:cxnLst>
              <a:cxn ang="0">
                <a:pos x="413" y="1645"/>
              </a:cxn>
              <a:cxn ang="0">
                <a:pos x="0" y="1387"/>
              </a:cxn>
              <a:cxn ang="0">
                <a:pos x="232" y="0"/>
              </a:cxn>
              <a:cxn ang="0">
                <a:pos x="620" y="259"/>
              </a:cxn>
              <a:cxn ang="0">
                <a:pos x="413" y="1645"/>
              </a:cxn>
              <a:cxn ang="0">
                <a:pos x="413" y="1645"/>
              </a:cxn>
            </a:cxnLst>
            <a:rect l="0" t="0" r="r" b="b"/>
            <a:pathLst>
              <a:path w="620" h="1645">
                <a:moveTo>
                  <a:pt x="413" y="1645"/>
                </a:moveTo>
                <a:lnTo>
                  <a:pt x="0" y="1387"/>
                </a:lnTo>
                <a:lnTo>
                  <a:pt x="232" y="0"/>
                </a:lnTo>
                <a:lnTo>
                  <a:pt x="620" y="259"/>
                </a:lnTo>
                <a:lnTo>
                  <a:pt x="413" y="1645"/>
                </a:lnTo>
                <a:lnTo>
                  <a:pt x="413" y="164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8" name="Freeform 26"/>
          <p:cNvSpPr>
            <a:spLocks/>
          </p:cNvSpPr>
          <p:nvPr/>
        </p:nvSpPr>
        <p:spPr bwMode="auto">
          <a:xfrm>
            <a:off x="2006600" y="3592513"/>
            <a:ext cx="330200" cy="1309687"/>
          </a:xfrm>
          <a:custGeom>
            <a:avLst/>
            <a:gdLst/>
            <a:ahLst/>
            <a:cxnLst>
              <a:cxn ang="0">
                <a:pos x="413" y="1648"/>
              </a:cxn>
              <a:cxn ang="0">
                <a:pos x="416" y="1646"/>
              </a:cxn>
              <a:cxn ang="0">
                <a:pos x="2" y="1388"/>
              </a:cxn>
              <a:cxn ang="0">
                <a:pos x="235" y="4"/>
              </a:cxn>
              <a:cxn ang="0">
                <a:pos x="232" y="0"/>
              </a:cxn>
              <a:cxn ang="0">
                <a:pos x="0" y="1390"/>
              </a:cxn>
              <a:cxn ang="0">
                <a:pos x="413" y="1648"/>
              </a:cxn>
            </a:cxnLst>
            <a:rect l="0" t="0" r="r" b="b"/>
            <a:pathLst>
              <a:path w="416" h="1648">
                <a:moveTo>
                  <a:pt x="413" y="1648"/>
                </a:moveTo>
                <a:lnTo>
                  <a:pt x="416" y="1646"/>
                </a:lnTo>
                <a:lnTo>
                  <a:pt x="2" y="1388"/>
                </a:lnTo>
                <a:lnTo>
                  <a:pt x="235" y="4"/>
                </a:lnTo>
                <a:lnTo>
                  <a:pt x="232" y="0"/>
                </a:lnTo>
                <a:lnTo>
                  <a:pt x="0" y="1390"/>
                </a:lnTo>
                <a:lnTo>
                  <a:pt x="413" y="164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59" name="Freeform 27"/>
          <p:cNvSpPr>
            <a:spLocks/>
          </p:cNvSpPr>
          <p:nvPr/>
        </p:nvSpPr>
        <p:spPr bwMode="auto">
          <a:xfrm>
            <a:off x="2190750" y="3592513"/>
            <a:ext cx="309563" cy="1309687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87" y="262"/>
              </a:cxn>
              <a:cxn ang="0">
                <a:pos x="181" y="1645"/>
              </a:cxn>
              <a:cxn ang="0">
                <a:pos x="181" y="1648"/>
              </a:cxn>
              <a:cxn ang="0">
                <a:pos x="184" y="1650"/>
              </a:cxn>
              <a:cxn ang="0">
                <a:pos x="390" y="260"/>
              </a:cxn>
              <a:cxn ang="0">
                <a:pos x="0" y="0"/>
              </a:cxn>
              <a:cxn ang="0">
                <a:pos x="3" y="4"/>
              </a:cxn>
            </a:cxnLst>
            <a:rect l="0" t="0" r="r" b="b"/>
            <a:pathLst>
              <a:path w="390" h="1650">
                <a:moveTo>
                  <a:pt x="3" y="4"/>
                </a:moveTo>
                <a:lnTo>
                  <a:pt x="387" y="262"/>
                </a:lnTo>
                <a:lnTo>
                  <a:pt x="181" y="1645"/>
                </a:lnTo>
                <a:lnTo>
                  <a:pt x="181" y="1648"/>
                </a:lnTo>
                <a:lnTo>
                  <a:pt x="184" y="1650"/>
                </a:lnTo>
                <a:lnTo>
                  <a:pt x="390" y="260"/>
                </a:lnTo>
                <a:lnTo>
                  <a:pt x="0" y="0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0" name="Freeform 28"/>
          <p:cNvSpPr>
            <a:spLocks/>
          </p:cNvSpPr>
          <p:nvPr/>
        </p:nvSpPr>
        <p:spPr bwMode="auto">
          <a:xfrm>
            <a:off x="2200275" y="2112963"/>
            <a:ext cx="2992438" cy="1697037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20" y="0"/>
              </a:cxn>
              <a:cxn ang="0">
                <a:pos x="3770" y="233"/>
              </a:cxn>
              <a:cxn ang="0">
                <a:pos x="376" y="2138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8">
                <a:moveTo>
                  <a:pt x="0" y="1866"/>
                </a:moveTo>
                <a:lnTo>
                  <a:pt x="3420" y="0"/>
                </a:lnTo>
                <a:lnTo>
                  <a:pt x="3770" y="233"/>
                </a:lnTo>
                <a:lnTo>
                  <a:pt x="376" y="2138"/>
                </a:lnTo>
                <a:lnTo>
                  <a:pt x="0" y="1866"/>
                </a:lnTo>
                <a:lnTo>
                  <a:pt x="0" y="1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1" name="Freeform 29"/>
          <p:cNvSpPr>
            <a:spLocks/>
          </p:cNvSpPr>
          <p:nvPr/>
        </p:nvSpPr>
        <p:spPr bwMode="auto">
          <a:xfrm>
            <a:off x="2200275" y="2112963"/>
            <a:ext cx="2992438" cy="1697037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20" y="0"/>
              </a:cxn>
              <a:cxn ang="0">
                <a:pos x="3770" y="233"/>
              </a:cxn>
              <a:cxn ang="0">
                <a:pos x="376" y="2138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8">
                <a:moveTo>
                  <a:pt x="0" y="1866"/>
                </a:moveTo>
                <a:lnTo>
                  <a:pt x="3420" y="0"/>
                </a:lnTo>
                <a:lnTo>
                  <a:pt x="3770" y="233"/>
                </a:lnTo>
                <a:lnTo>
                  <a:pt x="376" y="2138"/>
                </a:lnTo>
                <a:lnTo>
                  <a:pt x="0" y="1866"/>
                </a:lnTo>
                <a:lnTo>
                  <a:pt x="0" y="186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2" name="Freeform 30"/>
          <p:cNvSpPr>
            <a:spLocks/>
          </p:cNvSpPr>
          <p:nvPr/>
        </p:nvSpPr>
        <p:spPr bwMode="auto">
          <a:xfrm>
            <a:off x="2200275" y="2112963"/>
            <a:ext cx="2995613" cy="1697037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0" y="1868"/>
              </a:cxn>
              <a:cxn ang="0">
                <a:pos x="3420" y="2"/>
              </a:cxn>
              <a:cxn ang="0">
                <a:pos x="3768" y="235"/>
              </a:cxn>
              <a:cxn ang="0">
                <a:pos x="376" y="2138"/>
              </a:cxn>
              <a:cxn ang="0">
                <a:pos x="376" y="2140"/>
              </a:cxn>
              <a:cxn ang="0">
                <a:pos x="3772" y="233"/>
              </a:cxn>
              <a:cxn ang="0">
                <a:pos x="3420" y="0"/>
              </a:cxn>
              <a:cxn ang="0">
                <a:pos x="0" y="1866"/>
              </a:cxn>
            </a:cxnLst>
            <a:rect l="0" t="0" r="r" b="b"/>
            <a:pathLst>
              <a:path w="3772" h="2140">
                <a:moveTo>
                  <a:pt x="0" y="1866"/>
                </a:moveTo>
                <a:lnTo>
                  <a:pt x="0" y="1868"/>
                </a:lnTo>
                <a:lnTo>
                  <a:pt x="3420" y="2"/>
                </a:lnTo>
                <a:lnTo>
                  <a:pt x="3768" y="235"/>
                </a:lnTo>
                <a:lnTo>
                  <a:pt x="376" y="2138"/>
                </a:lnTo>
                <a:lnTo>
                  <a:pt x="376" y="2140"/>
                </a:lnTo>
                <a:lnTo>
                  <a:pt x="3772" y="233"/>
                </a:lnTo>
                <a:lnTo>
                  <a:pt x="3420" y="0"/>
                </a:lnTo>
                <a:lnTo>
                  <a:pt x="0" y="186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3" name="Freeform 31"/>
          <p:cNvSpPr>
            <a:spLocks/>
          </p:cNvSpPr>
          <p:nvPr/>
        </p:nvSpPr>
        <p:spPr bwMode="auto">
          <a:xfrm>
            <a:off x="2198688" y="3592513"/>
            <a:ext cx="300037" cy="217487"/>
          </a:xfrm>
          <a:custGeom>
            <a:avLst/>
            <a:gdLst/>
            <a:ahLst/>
            <a:cxnLst>
              <a:cxn ang="0">
                <a:pos x="378" y="27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378" y="274"/>
              </a:cxn>
              <a:cxn ang="0">
                <a:pos x="378" y="272"/>
              </a:cxn>
            </a:cxnLst>
            <a:rect l="0" t="0" r="r" b="b"/>
            <a:pathLst>
              <a:path w="378" h="274">
                <a:moveTo>
                  <a:pt x="378" y="272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378" y="274"/>
                </a:lnTo>
                <a:lnTo>
                  <a:pt x="378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4" name="Freeform 32"/>
          <p:cNvSpPr>
            <a:spLocks/>
          </p:cNvSpPr>
          <p:nvPr/>
        </p:nvSpPr>
        <p:spPr bwMode="auto">
          <a:xfrm>
            <a:off x="2798763" y="2597150"/>
            <a:ext cx="3125787" cy="2601913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5" name="Freeform 33"/>
          <p:cNvSpPr>
            <a:spLocks/>
          </p:cNvSpPr>
          <p:nvPr/>
        </p:nvSpPr>
        <p:spPr bwMode="auto">
          <a:xfrm>
            <a:off x="2798763" y="2597150"/>
            <a:ext cx="3125787" cy="2601913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6" name="Freeform 34"/>
          <p:cNvSpPr>
            <a:spLocks/>
          </p:cNvSpPr>
          <p:nvPr/>
        </p:nvSpPr>
        <p:spPr bwMode="auto">
          <a:xfrm>
            <a:off x="2798763" y="2595563"/>
            <a:ext cx="3125787" cy="2605087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0" y="3280"/>
              </a:cxn>
              <a:cxn ang="0">
                <a:pos x="3940" y="1039"/>
              </a:cxn>
              <a:cxn ang="0">
                <a:pos x="3616" y="0"/>
              </a:cxn>
              <a:cxn ang="0">
                <a:pos x="220" y="1904"/>
              </a:cxn>
              <a:cxn ang="0">
                <a:pos x="220" y="1907"/>
              </a:cxn>
              <a:cxn ang="0">
                <a:pos x="3614" y="2"/>
              </a:cxn>
              <a:cxn ang="0">
                <a:pos x="3937" y="1037"/>
              </a:cxn>
              <a:cxn ang="0">
                <a:pos x="0" y="3278"/>
              </a:cxn>
            </a:cxnLst>
            <a:rect l="0" t="0" r="r" b="b"/>
            <a:pathLst>
              <a:path w="3940" h="3280">
                <a:moveTo>
                  <a:pt x="0" y="3278"/>
                </a:moveTo>
                <a:lnTo>
                  <a:pt x="0" y="3280"/>
                </a:lnTo>
                <a:lnTo>
                  <a:pt x="3940" y="1039"/>
                </a:lnTo>
                <a:lnTo>
                  <a:pt x="3616" y="0"/>
                </a:lnTo>
                <a:lnTo>
                  <a:pt x="220" y="1904"/>
                </a:lnTo>
                <a:lnTo>
                  <a:pt x="220" y="1907"/>
                </a:lnTo>
                <a:lnTo>
                  <a:pt x="3614" y="2"/>
                </a:lnTo>
                <a:lnTo>
                  <a:pt x="3937" y="1037"/>
                </a:lnTo>
                <a:lnTo>
                  <a:pt x="0" y="32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7" name="Freeform 35"/>
          <p:cNvSpPr>
            <a:spLocks/>
          </p:cNvSpPr>
          <p:nvPr/>
        </p:nvSpPr>
        <p:spPr bwMode="auto">
          <a:xfrm>
            <a:off x="2797175" y="4108450"/>
            <a:ext cx="176213" cy="1092200"/>
          </a:xfrm>
          <a:custGeom>
            <a:avLst/>
            <a:gdLst/>
            <a:ahLst/>
            <a:cxnLst>
              <a:cxn ang="0">
                <a:pos x="221" y="0"/>
              </a:cxn>
              <a:cxn ang="0">
                <a:pos x="0" y="1375"/>
              </a:cxn>
              <a:cxn ang="0">
                <a:pos x="1" y="1376"/>
              </a:cxn>
              <a:cxn ang="0">
                <a:pos x="3" y="1374"/>
              </a:cxn>
              <a:cxn ang="0">
                <a:pos x="221" y="3"/>
              </a:cxn>
              <a:cxn ang="0">
                <a:pos x="221" y="0"/>
              </a:cxn>
            </a:cxnLst>
            <a:rect l="0" t="0" r="r" b="b"/>
            <a:pathLst>
              <a:path w="221" h="1376">
                <a:moveTo>
                  <a:pt x="221" y="0"/>
                </a:moveTo>
                <a:lnTo>
                  <a:pt x="0" y="1375"/>
                </a:lnTo>
                <a:lnTo>
                  <a:pt x="1" y="1376"/>
                </a:lnTo>
                <a:lnTo>
                  <a:pt x="3" y="1374"/>
                </a:lnTo>
                <a:lnTo>
                  <a:pt x="221" y="3"/>
                </a:lnTo>
                <a:lnTo>
                  <a:pt x="22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8" name="Freeform 36"/>
          <p:cNvSpPr>
            <a:spLocks/>
          </p:cNvSpPr>
          <p:nvPr/>
        </p:nvSpPr>
        <p:spPr bwMode="auto">
          <a:xfrm>
            <a:off x="2479675" y="3892550"/>
            <a:ext cx="492125" cy="1306513"/>
          </a:xfrm>
          <a:custGeom>
            <a:avLst/>
            <a:gdLst/>
            <a:ahLst/>
            <a:cxnLst>
              <a:cxn ang="0">
                <a:pos x="414" y="1645"/>
              </a:cxn>
              <a:cxn ang="0">
                <a:pos x="0" y="1387"/>
              </a:cxn>
              <a:cxn ang="0">
                <a:pos x="233" y="0"/>
              </a:cxn>
              <a:cxn ang="0">
                <a:pos x="620" y="259"/>
              </a:cxn>
              <a:cxn ang="0">
                <a:pos x="414" y="1645"/>
              </a:cxn>
              <a:cxn ang="0">
                <a:pos x="414" y="1645"/>
              </a:cxn>
            </a:cxnLst>
            <a:rect l="0" t="0" r="r" b="b"/>
            <a:pathLst>
              <a:path w="620" h="1645">
                <a:moveTo>
                  <a:pt x="414" y="1645"/>
                </a:moveTo>
                <a:lnTo>
                  <a:pt x="0" y="1387"/>
                </a:lnTo>
                <a:lnTo>
                  <a:pt x="233" y="0"/>
                </a:lnTo>
                <a:lnTo>
                  <a:pt x="620" y="259"/>
                </a:lnTo>
                <a:lnTo>
                  <a:pt x="414" y="1645"/>
                </a:lnTo>
                <a:lnTo>
                  <a:pt x="414" y="164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69" name="Freeform 37"/>
          <p:cNvSpPr>
            <a:spLocks/>
          </p:cNvSpPr>
          <p:nvPr/>
        </p:nvSpPr>
        <p:spPr bwMode="auto">
          <a:xfrm>
            <a:off x="2479675" y="3892550"/>
            <a:ext cx="492125" cy="1306513"/>
          </a:xfrm>
          <a:custGeom>
            <a:avLst/>
            <a:gdLst/>
            <a:ahLst/>
            <a:cxnLst>
              <a:cxn ang="0">
                <a:pos x="414" y="1645"/>
              </a:cxn>
              <a:cxn ang="0">
                <a:pos x="0" y="1387"/>
              </a:cxn>
              <a:cxn ang="0">
                <a:pos x="233" y="0"/>
              </a:cxn>
              <a:cxn ang="0">
                <a:pos x="620" y="259"/>
              </a:cxn>
              <a:cxn ang="0">
                <a:pos x="414" y="1645"/>
              </a:cxn>
              <a:cxn ang="0">
                <a:pos x="414" y="1645"/>
              </a:cxn>
            </a:cxnLst>
            <a:rect l="0" t="0" r="r" b="b"/>
            <a:pathLst>
              <a:path w="620" h="1645">
                <a:moveTo>
                  <a:pt x="414" y="1645"/>
                </a:moveTo>
                <a:lnTo>
                  <a:pt x="0" y="1387"/>
                </a:lnTo>
                <a:lnTo>
                  <a:pt x="233" y="0"/>
                </a:lnTo>
                <a:lnTo>
                  <a:pt x="620" y="259"/>
                </a:lnTo>
                <a:lnTo>
                  <a:pt x="414" y="1645"/>
                </a:lnTo>
                <a:lnTo>
                  <a:pt x="414" y="164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0" name="Freeform 38"/>
          <p:cNvSpPr>
            <a:spLocks/>
          </p:cNvSpPr>
          <p:nvPr/>
        </p:nvSpPr>
        <p:spPr bwMode="auto">
          <a:xfrm>
            <a:off x="2479675" y="3890963"/>
            <a:ext cx="330200" cy="1309687"/>
          </a:xfrm>
          <a:custGeom>
            <a:avLst/>
            <a:gdLst/>
            <a:ahLst/>
            <a:cxnLst>
              <a:cxn ang="0">
                <a:pos x="414" y="1649"/>
              </a:cxn>
              <a:cxn ang="0">
                <a:pos x="416" y="1647"/>
              </a:cxn>
              <a:cxn ang="0">
                <a:pos x="3" y="1389"/>
              </a:cxn>
              <a:cxn ang="0">
                <a:pos x="235" y="5"/>
              </a:cxn>
              <a:cxn ang="0">
                <a:pos x="233" y="0"/>
              </a:cxn>
              <a:cxn ang="0">
                <a:pos x="0" y="1391"/>
              </a:cxn>
              <a:cxn ang="0">
                <a:pos x="414" y="1649"/>
              </a:cxn>
            </a:cxnLst>
            <a:rect l="0" t="0" r="r" b="b"/>
            <a:pathLst>
              <a:path w="416" h="1649">
                <a:moveTo>
                  <a:pt x="414" y="1649"/>
                </a:moveTo>
                <a:lnTo>
                  <a:pt x="416" y="1647"/>
                </a:lnTo>
                <a:lnTo>
                  <a:pt x="3" y="1389"/>
                </a:lnTo>
                <a:lnTo>
                  <a:pt x="235" y="5"/>
                </a:lnTo>
                <a:lnTo>
                  <a:pt x="233" y="0"/>
                </a:lnTo>
                <a:lnTo>
                  <a:pt x="0" y="1391"/>
                </a:lnTo>
                <a:lnTo>
                  <a:pt x="414" y="16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1" name="Freeform 39"/>
          <p:cNvSpPr>
            <a:spLocks/>
          </p:cNvSpPr>
          <p:nvPr/>
        </p:nvSpPr>
        <p:spPr bwMode="auto">
          <a:xfrm>
            <a:off x="2663825" y="3890963"/>
            <a:ext cx="309563" cy="1309687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387" y="263"/>
              </a:cxn>
              <a:cxn ang="0">
                <a:pos x="181" y="1646"/>
              </a:cxn>
              <a:cxn ang="0">
                <a:pos x="181" y="1649"/>
              </a:cxn>
              <a:cxn ang="0">
                <a:pos x="183" y="1650"/>
              </a:cxn>
              <a:cxn ang="0">
                <a:pos x="389" y="261"/>
              </a:cxn>
              <a:cxn ang="0">
                <a:pos x="0" y="0"/>
              </a:cxn>
              <a:cxn ang="0">
                <a:pos x="2" y="5"/>
              </a:cxn>
            </a:cxnLst>
            <a:rect l="0" t="0" r="r" b="b"/>
            <a:pathLst>
              <a:path w="389" h="1650">
                <a:moveTo>
                  <a:pt x="2" y="5"/>
                </a:moveTo>
                <a:lnTo>
                  <a:pt x="387" y="263"/>
                </a:lnTo>
                <a:lnTo>
                  <a:pt x="181" y="1646"/>
                </a:lnTo>
                <a:lnTo>
                  <a:pt x="181" y="1649"/>
                </a:lnTo>
                <a:lnTo>
                  <a:pt x="183" y="1650"/>
                </a:lnTo>
                <a:lnTo>
                  <a:pt x="389" y="261"/>
                </a:lnTo>
                <a:lnTo>
                  <a:pt x="0" y="0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2" name="Freeform 40"/>
          <p:cNvSpPr>
            <a:spLocks/>
          </p:cNvSpPr>
          <p:nvPr/>
        </p:nvSpPr>
        <p:spPr bwMode="auto">
          <a:xfrm>
            <a:off x="2674938" y="2413000"/>
            <a:ext cx="2992437" cy="1695450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19" y="0"/>
              </a:cxn>
              <a:cxn ang="0">
                <a:pos x="3770" y="233"/>
              </a:cxn>
              <a:cxn ang="0">
                <a:pos x="375" y="2137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7">
                <a:moveTo>
                  <a:pt x="0" y="1866"/>
                </a:moveTo>
                <a:lnTo>
                  <a:pt x="3419" y="0"/>
                </a:lnTo>
                <a:lnTo>
                  <a:pt x="3770" y="233"/>
                </a:lnTo>
                <a:lnTo>
                  <a:pt x="375" y="2137"/>
                </a:lnTo>
                <a:lnTo>
                  <a:pt x="0" y="1866"/>
                </a:lnTo>
                <a:lnTo>
                  <a:pt x="0" y="1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3" name="Freeform 41"/>
          <p:cNvSpPr>
            <a:spLocks/>
          </p:cNvSpPr>
          <p:nvPr/>
        </p:nvSpPr>
        <p:spPr bwMode="auto">
          <a:xfrm>
            <a:off x="2674938" y="2413000"/>
            <a:ext cx="2992437" cy="1695450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19" y="0"/>
              </a:cxn>
              <a:cxn ang="0">
                <a:pos x="3770" y="233"/>
              </a:cxn>
              <a:cxn ang="0">
                <a:pos x="375" y="2137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7">
                <a:moveTo>
                  <a:pt x="0" y="1866"/>
                </a:moveTo>
                <a:lnTo>
                  <a:pt x="3419" y="0"/>
                </a:lnTo>
                <a:lnTo>
                  <a:pt x="3770" y="233"/>
                </a:lnTo>
                <a:lnTo>
                  <a:pt x="375" y="2137"/>
                </a:lnTo>
                <a:lnTo>
                  <a:pt x="0" y="1866"/>
                </a:lnTo>
                <a:lnTo>
                  <a:pt x="0" y="186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4" name="Freeform 42"/>
          <p:cNvSpPr>
            <a:spLocks/>
          </p:cNvSpPr>
          <p:nvPr/>
        </p:nvSpPr>
        <p:spPr bwMode="auto">
          <a:xfrm>
            <a:off x="2674938" y="2411413"/>
            <a:ext cx="2994025" cy="1698625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0" y="1868"/>
              </a:cxn>
              <a:cxn ang="0">
                <a:pos x="3419" y="2"/>
              </a:cxn>
              <a:cxn ang="0">
                <a:pos x="3767" y="235"/>
              </a:cxn>
              <a:cxn ang="0">
                <a:pos x="375" y="2137"/>
              </a:cxn>
              <a:cxn ang="0">
                <a:pos x="375" y="2140"/>
              </a:cxn>
              <a:cxn ang="0">
                <a:pos x="3772" y="233"/>
              </a:cxn>
              <a:cxn ang="0">
                <a:pos x="3419" y="0"/>
              </a:cxn>
              <a:cxn ang="0">
                <a:pos x="0" y="1865"/>
              </a:cxn>
            </a:cxnLst>
            <a:rect l="0" t="0" r="r" b="b"/>
            <a:pathLst>
              <a:path w="3772" h="2140">
                <a:moveTo>
                  <a:pt x="0" y="1865"/>
                </a:moveTo>
                <a:lnTo>
                  <a:pt x="0" y="1868"/>
                </a:lnTo>
                <a:lnTo>
                  <a:pt x="3419" y="2"/>
                </a:lnTo>
                <a:lnTo>
                  <a:pt x="3767" y="235"/>
                </a:lnTo>
                <a:lnTo>
                  <a:pt x="375" y="2137"/>
                </a:lnTo>
                <a:lnTo>
                  <a:pt x="375" y="2140"/>
                </a:lnTo>
                <a:lnTo>
                  <a:pt x="3772" y="233"/>
                </a:lnTo>
                <a:lnTo>
                  <a:pt x="3419" y="0"/>
                </a:lnTo>
                <a:lnTo>
                  <a:pt x="0" y="18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5" name="Freeform 43"/>
          <p:cNvSpPr>
            <a:spLocks/>
          </p:cNvSpPr>
          <p:nvPr/>
        </p:nvSpPr>
        <p:spPr bwMode="auto">
          <a:xfrm>
            <a:off x="2673350" y="3892550"/>
            <a:ext cx="300038" cy="217488"/>
          </a:xfrm>
          <a:custGeom>
            <a:avLst/>
            <a:gdLst/>
            <a:ahLst/>
            <a:cxnLst>
              <a:cxn ang="0">
                <a:pos x="377" y="272"/>
              </a:cxn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377" y="275"/>
              </a:cxn>
              <a:cxn ang="0">
                <a:pos x="377" y="272"/>
              </a:cxn>
            </a:cxnLst>
            <a:rect l="0" t="0" r="r" b="b"/>
            <a:pathLst>
              <a:path w="377" h="275">
                <a:moveTo>
                  <a:pt x="377" y="272"/>
                </a:move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377" y="275"/>
                </a:lnTo>
                <a:lnTo>
                  <a:pt x="377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6" name="Freeform 44"/>
          <p:cNvSpPr>
            <a:spLocks/>
          </p:cNvSpPr>
          <p:nvPr/>
        </p:nvSpPr>
        <p:spPr bwMode="auto">
          <a:xfrm>
            <a:off x="3260725" y="2895600"/>
            <a:ext cx="3125788" cy="2601913"/>
          </a:xfrm>
          <a:custGeom>
            <a:avLst/>
            <a:gdLst/>
            <a:ahLst/>
            <a:cxnLst>
              <a:cxn ang="0">
                <a:pos x="0" y="3279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5"/>
              </a:cxn>
              <a:cxn ang="0">
                <a:pos x="0" y="3279"/>
              </a:cxn>
              <a:cxn ang="0">
                <a:pos x="0" y="3279"/>
              </a:cxn>
            </a:cxnLst>
            <a:rect l="0" t="0" r="r" b="b"/>
            <a:pathLst>
              <a:path w="3938" h="3279">
                <a:moveTo>
                  <a:pt x="0" y="3279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5"/>
                </a:lnTo>
                <a:lnTo>
                  <a:pt x="0" y="3279"/>
                </a:lnTo>
                <a:lnTo>
                  <a:pt x="0" y="3279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7" name="Freeform 45"/>
          <p:cNvSpPr>
            <a:spLocks/>
          </p:cNvSpPr>
          <p:nvPr/>
        </p:nvSpPr>
        <p:spPr bwMode="auto">
          <a:xfrm>
            <a:off x="3260725" y="2895600"/>
            <a:ext cx="3125788" cy="2601913"/>
          </a:xfrm>
          <a:custGeom>
            <a:avLst/>
            <a:gdLst/>
            <a:ahLst/>
            <a:cxnLst>
              <a:cxn ang="0">
                <a:pos x="0" y="3279"/>
              </a:cxn>
              <a:cxn ang="0">
                <a:pos x="3938" y="1037"/>
              </a:cxn>
              <a:cxn ang="0">
                <a:pos x="3615" y="0"/>
              </a:cxn>
              <a:cxn ang="0">
                <a:pos x="220" y="1905"/>
              </a:cxn>
              <a:cxn ang="0">
                <a:pos x="0" y="3279"/>
              </a:cxn>
              <a:cxn ang="0">
                <a:pos x="0" y="3279"/>
              </a:cxn>
            </a:cxnLst>
            <a:rect l="0" t="0" r="r" b="b"/>
            <a:pathLst>
              <a:path w="3938" h="3279">
                <a:moveTo>
                  <a:pt x="0" y="3279"/>
                </a:moveTo>
                <a:lnTo>
                  <a:pt x="3938" y="1037"/>
                </a:lnTo>
                <a:lnTo>
                  <a:pt x="3615" y="0"/>
                </a:lnTo>
                <a:lnTo>
                  <a:pt x="220" y="1905"/>
                </a:lnTo>
                <a:lnTo>
                  <a:pt x="0" y="3279"/>
                </a:lnTo>
                <a:lnTo>
                  <a:pt x="0" y="3279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8" name="Freeform 46"/>
          <p:cNvSpPr>
            <a:spLocks/>
          </p:cNvSpPr>
          <p:nvPr/>
        </p:nvSpPr>
        <p:spPr bwMode="auto">
          <a:xfrm>
            <a:off x="3260725" y="2894013"/>
            <a:ext cx="3127375" cy="2603500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0" y="3281"/>
              </a:cxn>
              <a:cxn ang="0">
                <a:pos x="3940" y="1040"/>
              </a:cxn>
              <a:cxn ang="0">
                <a:pos x="3616" y="0"/>
              </a:cxn>
              <a:cxn ang="0">
                <a:pos x="220" y="1905"/>
              </a:cxn>
              <a:cxn ang="0">
                <a:pos x="220" y="1907"/>
              </a:cxn>
              <a:cxn ang="0">
                <a:pos x="3614" y="3"/>
              </a:cxn>
              <a:cxn ang="0">
                <a:pos x="3937" y="1037"/>
              </a:cxn>
              <a:cxn ang="0">
                <a:pos x="0" y="3278"/>
              </a:cxn>
            </a:cxnLst>
            <a:rect l="0" t="0" r="r" b="b"/>
            <a:pathLst>
              <a:path w="3940" h="3281">
                <a:moveTo>
                  <a:pt x="0" y="3278"/>
                </a:moveTo>
                <a:lnTo>
                  <a:pt x="0" y="3281"/>
                </a:lnTo>
                <a:lnTo>
                  <a:pt x="3940" y="1040"/>
                </a:lnTo>
                <a:lnTo>
                  <a:pt x="3616" y="0"/>
                </a:lnTo>
                <a:lnTo>
                  <a:pt x="220" y="1905"/>
                </a:lnTo>
                <a:lnTo>
                  <a:pt x="220" y="1907"/>
                </a:lnTo>
                <a:lnTo>
                  <a:pt x="3614" y="3"/>
                </a:lnTo>
                <a:lnTo>
                  <a:pt x="3937" y="1037"/>
                </a:lnTo>
                <a:lnTo>
                  <a:pt x="0" y="32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79" name="Freeform 47"/>
          <p:cNvSpPr>
            <a:spLocks/>
          </p:cNvSpPr>
          <p:nvPr/>
        </p:nvSpPr>
        <p:spPr bwMode="auto">
          <a:xfrm>
            <a:off x="3260725" y="4405313"/>
            <a:ext cx="174625" cy="1092200"/>
          </a:xfrm>
          <a:custGeom>
            <a:avLst/>
            <a:gdLst/>
            <a:ahLst/>
            <a:cxnLst>
              <a:cxn ang="0">
                <a:pos x="221" y="0"/>
              </a:cxn>
              <a:cxn ang="0">
                <a:pos x="0" y="1375"/>
              </a:cxn>
              <a:cxn ang="0">
                <a:pos x="1" y="1376"/>
              </a:cxn>
              <a:cxn ang="0">
                <a:pos x="3" y="1373"/>
              </a:cxn>
              <a:cxn ang="0">
                <a:pos x="221" y="2"/>
              </a:cxn>
              <a:cxn ang="0">
                <a:pos x="221" y="0"/>
              </a:cxn>
            </a:cxnLst>
            <a:rect l="0" t="0" r="r" b="b"/>
            <a:pathLst>
              <a:path w="221" h="1376">
                <a:moveTo>
                  <a:pt x="221" y="0"/>
                </a:moveTo>
                <a:lnTo>
                  <a:pt x="0" y="1375"/>
                </a:lnTo>
                <a:lnTo>
                  <a:pt x="1" y="1376"/>
                </a:lnTo>
                <a:lnTo>
                  <a:pt x="3" y="1373"/>
                </a:lnTo>
                <a:lnTo>
                  <a:pt x="221" y="2"/>
                </a:lnTo>
                <a:lnTo>
                  <a:pt x="22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0" name="Freeform 48"/>
          <p:cNvSpPr>
            <a:spLocks/>
          </p:cNvSpPr>
          <p:nvPr/>
        </p:nvSpPr>
        <p:spPr bwMode="auto">
          <a:xfrm>
            <a:off x="2943225" y="4191000"/>
            <a:ext cx="492125" cy="1306513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59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59"/>
                </a:lnTo>
                <a:lnTo>
                  <a:pt x="414" y="1646"/>
                </a:lnTo>
                <a:lnTo>
                  <a:pt x="414" y="164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1" name="Freeform 49"/>
          <p:cNvSpPr>
            <a:spLocks/>
          </p:cNvSpPr>
          <p:nvPr/>
        </p:nvSpPr>
        <p:spPr bwMode="auto">
          <a:xfrm>
            <a:off x="2943225" y="4191000"/>
            <a:ext cx="492125" cy="1306513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59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59"/>
                </a:lnTo>
                <a:lnTo>
                  <a:pt x="414" y="1646"/>
                </a:lnTo>
                <a:lnTo>
                  <a:pt x="414" y="164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2" name="Freeform 50"/>
          <p:cNvSpPr>
            <a:spLocks/>
          </p:cNvSpPr>
          <p:nvPr/>
        </p:nvSpPr>
        <p:spPr bwMode="auto">
          <a:xfrm>
            <a:off x="2941638" y="4189413"/>
            <a:ext cx="330200" cy="1308100"/>
          </a:xfrm>
          <a:custGeom>
            <a:avLst/>
            <a:gdLst/>
            <a:ahLst/>
            <a:cxnLst>
              <a:cxn ang="0">
                <a:pos x="414" y="1649"/>
              </a:cxn>
              <a:cxn ang="0">
                <a:pos x="416" y="1646"/>
              </a:cxn>
              <a:cxn ang="0">
                <a:pos x="3" y="1388"/>
              </a:cxn>
              <a:cxn ang="0">
                <a:pos x="235" y="4"/>
              </a:cxn>
              <a:cxn ang="0">
                <a:pos x="233" y="0"/>
              </a:cxn>
              <a:cxn ang="0">
                <a:pos x="0" y="1391"/>
              </a:cxn>
              <a:cxn ang="0">
                <a:pos x="414" y="1649"/>
              </a:cxn>
            </a:cxnLst>
            <a:rect l="0" t="0" r="r" b="b"/>
            <a:pathLst>
              <a:path w="416" h="1649">
                <a:moveTo>
                  <a:pt x="414" y="1649"/>
                </a:moveTo>
                <a:lnTo>
                  <a:pt x="416" y="1646"/>
                </a:lnTo>
                <a:lnTo>
                  <a:pt x="3" y="1388"/>
                </a:lnTo>
                <a:lnTo>
                  <a:pt x="235" y="4"/>
                </a:lnTo>
                <a:lnTo>
                  <a:pt x="233" y="0"/>
                </a:lnTo>
                <a:lnTo>
                  <a:pt x="0" y="1391"/>
                </a:lnTo>
                <a:lnTo>
                  <a:pt x="414" y="16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3" name="Freeform 51"/>
          <p:cNvSpPr>
            <a:spLocks/>
          </p:cNvSpPr>
          <p:nvPr/>
        </p:nvSpPr>
        <p:spPr bwMode="auto">
          <a:xfrm>
            <a:off x="3125788" y="4189413"/>
            <a:ext cx="309562" cy="1309687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87" y="263"/>
              </a:cxn>
              <a:cxn ang="0">
                <a:pos x="181" y="1645"/>
              </a:cxn>
              <a:cxn ang="0">
                <a:pos x="181" y="1649"/>
              </a:cxn>
              <a:cxn ang="0">
                <a:pos x="183" y="1650"/>
              </a:cxn>
              <a:cxn ang="0">
                <a:pos x="389" y="260"/>
              </a:cxn>
              <a:cxn ang="0">
                <a:pos x="0" y="0"/>
              </a:cxn>
              <a:cxn ang="0">
                <a:pos x="2" y="4"/>
              </a:cxn>
            </a:cxnLst>
            <a:rect l="0" t="0" r="r" b="b"/>
            <a:pathLst>
              <a:path w="389" h="1650">
                <a:moveTo>
                  <a:pt x="2" y="4"/>
                </a:moveTo>
                <a:lnTo>
                  <a:pt x="387" y="263"/>
                </a:lnTo>
                <a:lnTo>
                  <a:pt x="181" y="1645"/>
                </a:lnTo>
                <a:lnTo>
                  <a:pt x="181" y="1649"/>
                </a:lnTo>
                <a:lnTo>
                  <a:pt x="183" y="1650"/>
                </a:lnTo>
                <a:lnTo>
                  <a:pt x="389" y="260"/>
                </a:lnTo>
                <a:lnTo>
                  <a:pt x="0" y="0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4" name="Freeform 52"/>
          <p:cNvSpPr>
            <a:spLocks/>
          </p:cNvSpPr>
          <p:nvPr/>
        </p:nvSpPr>
        <p:spPr bwMode="auto">
          <a:xfrm>
            <a:off x="3136900" y="2709863"/>
            <a:ext cx="2992438" cy="1697037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19" y="0"/>
              </a:cxn>
              <a:cxn ang="0">
                <a:pos x="3770" y="232"/>
              </a:cxn>
              <a:cxn ang="0">
                <a:pos x="375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0" h="2137">
                <a:moveTo>
                  <a:pt x="0" y="1865"/>
                </a:moveTo>
                <a:lnTo>
                  <a:pt x="3419" y="0"/>
                </a:lnTo>
                <a:lnTo>
                  <a:pt x="3770" y="232"/>
                </a:lnTo>
                <a:lnTo>
                  <a:pt x="375" y="2137"/>
                </a:lnTo>
                <a:lnTo>
                  <a:pt x="0" y="1865"/>
                </a:lnTo>
                <a:lnTo>
                  <a:pt x="0" y="186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5" name="Freeform 53"/>
          <p:cNvSpPr>
            <a:spLocks/>
          </p:cNvSpPr>
          <p:nvPr/>
        </p:nvSpPr>
        <p:spPr bwMode="auto">
          <a:xfrm>
            <a:off x="3136900" y="2709863"/>
            <a:ext cx="2992438" cy="1697037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19" y="0"/>
              </a:cxn>
              <a:cxn ang="0">
                <a:pos x="3770" y="232"/>
              </a:cxn>
              <a:cxn ang="0">
                <a:pos x="375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0" h="2137">
                <a:moveTo>
                  <a:pt x="0" y="1865"/>
                </a:moveTo>
                <a:lnTo>
                  <a:pt x="3419" y="0"/>
                </a:lnTo>
                <a:lnTo>
                  <a:pt x="3770" y="232"/>
                </a:lnTo>
                <a:lnTo>
                  <a:pt x="375" y="2137"/>
                </a:lnTo>
                <a:lnTo>
                  <a:pt x="0" y="1865"/>
                </a:lnTo>
                <a:lnTo>
                  <a:pt x="0" y="186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6" name="Freeform 54"/>
          <p:cNvSpPr>
            <a:spLocks/>
          </p:cNvSpPr>
          <p:nvPr/>
        </p:nvSpPr>
        <p:spPr bwMode="auto">
          <a:xfrm>
            <a:off x="3136900" y="2709863"/>
            <a:ext cx="2995613" cy="1698625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0" y="1867"/>
              </a:cxn>
              <a:cxn ang="0">
                <a:pos x="3419" y="2"/>
              </a:cxn>
              <a:cxn ang="0">
                <a:pos x="3767" y="235"/>
              </a:cxn>
              <a:cxn ang="0">
                <a:pos x="375" y="2137"/>
              </a:cxn>
              <a:cxn ang="0">
                <a:pos x="375" y="2139"/>
              </a:cxn>
              <a:cxn ang="0">
                <a:pos x="3772" y="232"/>
              </a:cxn>
              <a:cxn ang="0">
                <a:pos x="3419" y="0"/>
              </a:cxn>
              <a:cxn ang="0">
                <a:pos x="0" y="1865"/>
              </a:cxn>
            </a:cxnLst>
            <a:rect l="0" t="0" r="r" b="b"/>
            <a:pathLst>
              <a:path w="3772" h="2139">
                <a:moveTo>
                  <a:pt x="0" y="1865"/>
                </a:moveTo>
                <a:lnTo>
                  <a:pt x="0" y="1867"/>
                </a:lnTo>
                <a:lnTo>
                  <a:pt x="3419" y="2"/>
                </a:lnTo>
                <a:lnTo>
                  <a:pt x="3767" y="235"/>
                </a:lnTo>
                <a:lnTo>
                  <a:pt x="375" y="2137"/>
                </a:lnTo>
                <a:lnTo>
                  <a:pt x="375" y="2139"/>
                </a:lnTo>
                <a:lnTo>
                  <a:pt x="3772" y="232"/>
                </a:lnTo>
                <a:lnTo>
                  <a:pt x="3419" y="0"/>
                </a:lnTo>
                <a:lnTo>
                  <a:pt x="0" y="18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7" name="Freeform 55"/>
          <p:cNvSpPr>
            <a:spLocks/>
          </p:cNvSpPr>
          <p:nvPr/>
        </p:nvSpPr>
        <p:spPr bwMode="auto">
          <a:xfrm>
            <a:off x="3135313" y="4191000"/>
            <a:ext cx="300037" cy="217488"/>
          </a:xfrm>
          <a:custGeom>
            <a:avLst/>
            <a:gdLst/>
            <a:ahLst/>
            <a:cxnLst>
              <a:cxn ang="0">
                <a:pos x="377" y="27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377" y="274"/>
              </a:cxn>
              <a:cxn ang="0">
                <a:pos x="377" y="272"/>
              </a:cxn>
            </a:cxnLst>
            <a:rect l="0" t="0" r="r" b="b"/>
            <a:pathLst>
              <a:path w="377" h="274">
                <a:moveTo>
                  <a:pt x="377" y="272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377" y="274"/>
                </a:lnTo>
                <a:lnTo>
                  <a:pt x="377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8" name="Freeform 56"/>
          <p:cNvSpPr>
            <a:spLocks/>
          </p:cNvSpPr>
          <p:nvPr/>
        </p:nvSpPr>
        <p:spPr bwMode="auto">
          <a:xfrm>
            <a:off x="3733800" y="3214688"/>
            <a:ext cx="3125788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89" name="Freeform 57"/>
          <p:cNvSpPr>
            <a:spLocks/>
          </p:cNvSpPr>
          <p:nvPr/>
        </p:nvSpPr>
        <p:spPr bwMode="auto">
          <a:xfrm>
            <a:off x="3733800" y="3214688"/>
            <a:ext cx="3125788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4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4"/>
                </a:lnTo>
                <a:lnTo>
                  <a:pt x="0" y="3278"/>
                </a:lnTo>
                <a:lnTo>
                  <a:pt x="0" y="327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0" name="Freeform 58"/>
          <p:cNvSpPr>
            <a:spLocks/>
          </p:cNvSpPr>
          <p:nvPr/>
        </p:nvSpPr>
        <p:spPr bwMode="auto">
          <a:xfrm>
            <a:off x="3733800" y="3213100"/>
            <a:ext cx="3127375" cy="2603500"/>
          </a:xfrm>
          <a:custGeom>
            <a:avLst/>
            <a:gdLst/>
            <a:ahLst/>
            <a:cxnLst>
              <a:cxn ang="0">
                <a:pos x="0" y="3279"/>
              </a:cxn>
              <a:cxn ang="0">
                <a:pos x="0" y="3281"/>
              </a:cxn>
              <a:cxn ang="0">
                <a:pos x="3939" y="1040"/>
              </a:cxn>
              <a:cxn ang="0">
                <a:pos x="3616" y="0"/>
              </a:cxn>
              <a:cxn ang="0">
                <a:pos x="220" y="1905"/>
              </a:cxn>
              <a:cxn ang="0">
                <a:pos x="220" y="1907"/>
              </a:cxn>
              <a:cxn ang="0">
                <a:pos x="3613" y="3"/>
              </a:cxn>
              <a:cxn ang="0">
                <a:pos x="3937" y="1037"/>
              </a:cxn>
              <a:cxn ang="0">
                <a:pos x="0" y="3279"/>
              </a:cxn>
            </a:cxnLst>
            <a:rect l="0" t="0" r="r" b="b"/>
            <a:pathLst>
              <a:path w="3939" h="3281">
                <a:moveTo>
                  <a:pt x="0" y="3279"/>
                </a:moveTo>
                <a:lnTo>
                  <a:pt x="0" y="3281"/>
                </a:lnTo>
                <a:lnTo>
                  <a:pt x="3939" y="1040"/>
                </a:lnTo>
                <a:lnTo>
                  <a:pt x="3616" y="0"/>
                </a:lnTo>
                <a:lnTo>
                  <a:pt x="220" y="1905"/>
                </a:lnTo>
                <a:lnTo>
                  <a:pt x="220" y="1907"/>
                </a:lnTo>
                <a:lnTo>
                  <a:pt x="3613" y="3"/>
                </a:lnTo>
                <a:lnTo>
                  <a:pt x="3937" y="1037"/>
                </a:lnTo>
                <a:lnTo>
                  <a:pt x="0" y="327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1" name="Freeform 59"/>
          <p:cNvSpPr>
            <a:spLocks/>
          </p:cNvSpPr>
          <p:nvPr/>
        </p:nvSpPr>
        <p:spPr bwMode="auto">
          <a:xfrm>
            <a:off x="3732213" y="4725988"/>
            <a:ext cx="176212" cy="1090612"/>
          </a:xfrm>
          <a:custGeom>
            <a:avLst/>
            <a:gdLst/>
            <a:ahLst/>
            <a:cxnLst>
              <a:cxn ang="0">
                <a:pos x="221" y="0"/>
              </a:cxn>
              <a:cxn ang="0">
                <a:pos x="0" y="1375"/>
              </a:cxn>
              <a:cxn ang="0">
                <a:pos x="1" y="1376"/>
              </a:cxn>
              <a:cxn ang="0">
                <a:pos x="2" y="1374"/>
              </a:cxn>
              <a:cxn ang="0">
                <a:pos x="221" y="2"/>
              </a:cxn>
              <a:cxn ang="0">
                <a:pos x="221" y="0"/>
              </a:cxn>
            </a:cxnLst>
            <a:rect l="0" t="0" r="r" b="b"/>
            <a:pathLst>
              <a:path w="221" h="1376">
                <a:moveTo>
                  <a:pt x="221" y="0"/>
                </a:moveTo>
                <a:lnTo>
                  <a:pt x="0" y="1375"/>
                </a:lnTo>
                <a:lnTo>
                  <a:pt x="1" y="1376"/>
                </a:lnTo>
                <a:lnTo>
                  <a:pt x="2" y="1374"/>
                </a:lnTo>
                <a:lnTo>
                  <a:pt x="221" y="2"/>
                </a:lnTo>
                <a:lnTo>
                  <a:pt x="22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2" name="Freeform 60"/>
          <p:cNvSpPr>
            <a:spLocks/>
          </p:cNvSpPr>
          <p:nvPr/>
        </p:nvSpPr>
        <p:spPr bwMode="auto">
          <a:xfrm>
            <a:off x="3416300" y="4510088"/>
            <a:ext cx="490538" cy="1306512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60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60"/>
                </a:lnTo>
                <a:lnTo>
                  <a:pt x="414" y="1646"/>
                </a:lnTo>
                <a:lnTo>
                  <a:pt x="414" y="164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3" name="Freeform 61"/>
          <p:cNvSpPr>
            <a:spLocks/>
          </p:cNvSpPr>
          <p:nvPr/>
        </p:nvSpPr>
        <p:spPr bwMode="auto">
          <a:xfrm>
            <a:off x="3416300" y="4510088"/>
            <a:ext cx="490538" cy="1306512"/>
          </a:xfrm>
          <a:custGeom>
            <a:avLst/>
            <a:gdLst/>
            <a:ahLst/>
            <a:cxnLst>
              <a:cxn ang="0">
                <a:pos x="414" y="1646"/>
              </a:cxn>
              <a:cxn ang="0">
                <a:pos x="0" y="1388"/>
              </a:cxn>
              <a:cxn ang="0">
                <a:pos x="233" y="0"/>
              </a:cxn>
              <a:cxn ang="0">
                <a:pos x="620" y="260"/>
              </a:cxn>
              <a:cxn ang="0">
                <a:pos x="414" y="1646"/>
              </a:cxn>
              <a:cxn ang="0">
                <a:pos x="414" y="1646"/>
              </a:cxn>
            </a:cxnLst>
            <a:rect l="0" t="0" r="r" b="b"/>
            <a:pathLst>
              <a:path w="620" h="1646">
                <a:moveTo>
                  <a:pt x="414" y="1646"/>
                </a:moveTo>
                <a:lnTo>
                  <a:pt x="0" y="1388"/>
                </a:lnTo>
                <a:lnTo>
                  <a:pt x="233" y="0"/>
                </a:lnTo>
                <a:lnTo>
                  <a:pt x="620" y="260"/>
                </a:lnTo>
                <a:lnTo>
                  <a:pt x="414" y="1646"/>
                </a:lnTo>
                <a:lnTo>
                  <a:pt x="414" y="164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4" name="Freeform 62"/>
          <p:cNvSpPr>
            <a:spLocks/>
          </p:cNvSpPr>
          <p:nvPr/>
        </p:nvSpPr>
        <p:spPr bwMode="auto">
          <a:xfrm>
            <a:off x="3414713" y="4508500"/>
            <a:ext cx="330200" cy="1308100"/>
          </a:xfrm>
          <a:custGeom>
            <a:avLst/>
            <a:gdLst/>
            <a:ahLst/>
            <a:cxnLst>
              <a:cxn ang="0">
                <a:pos x="414" y="1649"/>
              </a:cxn>
              <a:cxn ang="0">
                <a:pos x="416" y="1647"/>
              </a:cxn>
              <a:cxn ang="0">
                <a:pos x="2" y="1389"/>
              </a:cxn>
              <a:cxn ang="0">
                <a:pos x="235" y="5"/>
              </a:cxn>
              <a:cxn ang="0">
                <a:pos x="233" y="0"/>
              </a:cxn>
              <a:cxn ang="0">
                <a:pos x="0" y="1391"/>
              </a:cxn>
              <a:cxn ang="0">
                <a:pos x="414" y="1649"/>
              </a:cxn>
            </a:cxnLst>
            <a:rect l="0" t="0" r="r" b="b"/>
            <a:pathLst>
              <a:path w="416" h="1649">
                <a:moveTo>
                  <a:pt x="414" y="1649"/>
                </a:moveTo>
                <a:lnTo>
                  <a:pt x="416" y="1647"/>
                </a:lnTo>
                <a:lnTo>
                  <a:pt x="2" y="1389"/>
                </a:lnTo>
                <a:lnTo>
                  <a:pt x="235" y="5"/>
                </a:lnTo>
                <a:lnTo>
                  <a:pt x="233" y="0"/>
                </a:lnTo>
                <a:lnTo>
                  <a:pt x="0" y="1391"/>
                </a:lnTo>
                <a:lnTo>
                  <a:pt x="414" y="16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5" name="Freeform 63"/>
          <p:cNvSpPr>
            <a:spLocks/>
          </p:cNvSpPr>
          <p:nvPr/>
        </p:nvSpPr>
        <p:spPr bwMode="auto">
          <a:xfrm>
            <a:off x="3598863" y="4508500"/>
            <a:ext cx="309562" cy="130968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387" y="263"/>
              </a:cxn>
              <a:cxn ang="0">
                <a:pos x="181" y="1645"/>
              </a:cxn>
              <a:cxn ang="0">
                <a:pos x="181" y="1649"/>
              </a:cxn>
              <a:cxn ang="0">
                <a:pos x="183" y="1650"/>
              </a:cxn>
              <a:cxn ang="0">
                <a:pos x="389" y="260"/>
              </a:cxn>
              <a:cxn ang="0">
                <a:pos x="0" y="0"/>
              </a:cxn>
              <a:cxn ang="0">
                <a:pos x="2" y="5"/>
              </a:cxn>
            </a:cxnLst>
            <a:rect l="0" t="0" r="r" b="b"/>
            <a:pathLst>
              <a:path w="389" h="1650">
                <a:moveTo>
                  <a:pt x="2" y="5"/>
                </a:moveTo>
                <a:lnTo>
                  <a:pt x="387" y="263"/>
                </a:lnTo>
                <a:lnTo>
                  <a:pt x="181" y="1645"/>
                </a:lnTo>
                <a:lnTo>
                  <a:pt x="181" y="1649"/>
                </a:lnTo>
                <a:lnTo>
                  <a:pt x="183" y="1650"/>
                </a:lnTo>
                <a:lnTo>
                  <a:pt x="389" y="260"/>
                </a:lnTo>
                <a:lnTo>
                  <a:pt x="0" y="0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6" name="Freeform 64"/>
          <p:cNvSpPr>
            <a:spLocks/>
          </p:cNvSpPr>
          <p:nvPr/>
        </p:nvSpPr>
        <p:spPr bwMode="auto">
          <a:xfrm>
            <a:off x="3609975" y="3028950"/>
            <a:ext cx="2992438" cy="1697038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20" y="0"/>
              </a:cxn>
              <a:cxn ang="0">
                <a:pos x="3770" y="232"/>
              </a:cxn>
              <a:cxn ang="0">
                <a:pos x="376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0" h="2137">
                <a:moveTo>
                  <a:pt x="0" y="1865"/>
                </a:moveTo>
                <a:lnTo>
                  <a:pt x="3420" y="0"/>
                </a:lnTo>
                <a:lnTo>
                  <a:pt x="3770" y="232"/>
                </a:lnTo>
                <a:lnTo>
                  <a:pt x="376" y="2137"/>
                </a:lnTo>
                <a:lnTo>
                  <a:pt x="0" y="1865"/>
                </a:lnTo>
                <a:lnTo>
                  <a:pt x="0" y="186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7" name="Freeform 65"/>
          <p:cNvSpPr>
            <a:spLocks/>
          </p:cNvSpPr>
          <p:nvPr/>
        </p:nvSpPr>
        <p:spPr bwMode="auto">
          <a:xfrm>
            <a:off x="3609975" y="3028950"/>
            <a:ext cx="2992438" cy="1697038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3420" y="0"/>
              </a:cxn>
              <a:cxn ang="0">
                <a:pos x="3770" y="232"/>
              </a:cxn>
              <a:cxn ang="0">
                <a:pos x="376" y="2137"/>
              </a:cxn>
              <a:cxn ang="0">
                <a:pos x="0" y="1865"/>
              </a:cxn>
              <a:cxn ang="0">
                <a:pos x="0" y="1865"/>
              </a:cxn>
            </a:cxnLst>
            <a:rect l="0" t="0" r="r" b="b"/>
            <a:pathLst>
              <a:path w="3770" h="2137">
                <a:moveTo>
                  <a:pt x="0" y="1865"/>
                </a:moveTo>
                <a:lnTo>
                  <a:pt x="3420" y="0"/>
                </a:lnTo>
                <a:lnTo>
                  <a:pt x="3770" y="232"/>
                </a:lnTo>
                <a:lnTo>
                  <a:pt x="376" y="2137"/>
                </a:lnTo>
                <a:lnTo>
                  <a:pt x="0" y="1865"/>
                </a:lnTo>
                <a:lnTo>
                  <a:pt x="0" y="186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8" name="Freeform 66"/>
          <p:cNvSpPr>
            <a:spLocks/>
          </p:cNvSpPr>
          <p:nvPr/>
        </p:nvSpPr>
        <p:spPr bwMode="auto">
          <a:xfrm>
            <a:off x="3609975" y="3027363"/>
            <a:ext cx="2994025" cy="1698625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0" y="1867"/>
              </a:cxn>
              <a:cxn ang="0">
                <a:pos x="3420" y="2"/>
              </a:cxn>
              <a:cxn ang="0">
                <a:pos x="3768" y="235"/>
              </a:cxn>
              <a:cxn ang="0">
                <a:pos x="376" y="2137"/>
              </a:cxn>
              <a:cxn ang="0">
                <a:pos x="376" y="2139"/>
              </a:cxn>
              <a:cxn ang="0">
                <a:pos x="3773" y="232"/>
              </a:cxn>
              <a:cxn ang="0">
                <a:pos x="3420" y="0"/>
              </a:cxn>
              <a:cxn ang="0">
                <a:pos x="0" y="1865"/>
              </a:cxn>
            </a:cxnLst>
            <a:rect l="0" t="0" r="r" b="b"/>
            <a:pathLst>
              <a:path w="3773" h="2139">
                <a:moveTo>
                  <a:pt x="0" y="1865"/>
                </a:moveTo>
                <a:lnTo>
                  <a:pt x="0" y="1867"/>
                </a:lnTo>
                <a:lnTo>
                  <a:pt x="3420" y="2"/>
                </a:lnTo>
                <a:lnTo>
                  <a:pt x="3768" y="235"/>
                </a:lnTo>
                <a:lnTo>
                  <a:pt x="376" y="2137"/>
                </a:lnTo>
                <a:lnTo>
                  <a:pt x="376" y="2139"/>
                </a:lnTo>
                <a:lnTo>
                  <a:pt x="3773" y="232"/>
                </a:lnTo>
                <a:lnTo>
                  <a:pt x="3420" y="0"/>
                </a:lnTo>
                <a:lnTo>
                  <a:pt x="0" y="18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099" name="Freeform 67"/>
          <p:cNvSpPr>
            <a:spLocks/>
          </p:cNvSpPr>
          <p:nvPr/>
        </p:nvSpPr>
        <p:spPr bwMode="auto">
          <a:xfrm>
            <a:off x="3608388" y="4508500"/>
            <a:ext cx="300037" cy="217488"/>
          </a:xfrm>
          <a:custGeom>
            <a:avLst/>
            <a:gdLst/>
            <a:ahLst/>
            <a:cxnLst>
              <a:cxn ang="0">
                <a:pos x="378" y="272"/>
              </a:cxn>
              <a:cxn ang="0">
                <a:pos x="5" y="0"/>
              </a:cxn>
              <a:cxn ang="0">
                <a:pos x="2" y="0"/>
              </a:cxn>
              <a:cxn ang="0">
                <a:pos x="0" y="2"/>
              </a:cxn>
              <a:cxn ang="0">
                <a:pos x="378" y="274"/>
              </a:cxn>
              <a:cxn ang="0">
                <a:pos x="378" y="272"/>
              </a:cxn>
            </a:cxnLst>
            <a:rect l="0" t="0" r="r" b="b"/>
            <a:pathLst>
              <a:path w="378" h="274">
                <a:moveTo>
                  <a:pt x="378" y="272"/>
                </a:moveTo>
                <a:lnTo>
                  <a:pt x="5" y="0"/>
                </a:lnTo>
                <a:lnTo>
                  <a:pt x="2" y="0"/>
                </a:lnTo>
                <a:lnTo>
                  <a:pt x="0" y="2"/>
                </a:lnTo>
                <a:lnTo>
                  <a:pt x="378" y="274"/>
                </a:lnTo>
                <a:lnTo>
                  <a:pt x="378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0" name="Freeform 68"/>
          <p:cNvSpPr>
            <a:spLocks/>
          </p:cNvSpPr>
          <p:nvPr/>
        </p:nvSpPr>
        <p:spPr bwMode="auto">
          <a:xfrm>
            <a:off x="4217988" y="3522663"/>
            <a:ext cx="3125787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5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5"/>
                </a:lnTo>
                <a:lnTo>
                  <a:pt x="0" y="3278"/>
                </a:lnTo>
                <a:lnTo>
                  <a:pt x="0" y="3278"/>
                </a:lnTo>
                <a:close/>
              </a:path>
            </a:pathLst>
          </a:custGeom>
          <a:solidFill>
            <a:srgbClr val="00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1" name="Freeform 69"/>
          <p:cNvSpPr>
            <a:spLocks/>
          </p:cNvSpPr>
          <p:nvPr/>
        </p:nvSpPr>
        <p:spPr bwMode="auto">
          <a:xfrm>
            <a:off x="4217988" y="3522663"/>
            <a:ext cx="3125787" cy="2601912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3938" y="1037"/>
              </a:cxn>
              <a:cxn ang="0">
                <a:pos x="3614" y="0"/>
              </a:cxn>
              <a:cxn ang="0">
                <a:pos x="220" y="1905"/>
              </a:cxn>
              <a:cxn ang="0">
                <a:pos x="0" y="3278"/>
              </a:cxn>
              <a:cxn ang="0">
                <a:pos x="0" y="3278"/>
              </a:cxn>
            </a:cxnLst>
            <a:rect l="0" t="0" r="r" b="b"/>
            <a:pathLst>
              <a:path w="3938" h="3278">
                <a:moveTo>
                  <a:pt x="0" y="3278"/>
                </a:moveTo>
                <a:lnTo>
                  <a:pt x="3938" y="1037"/>
                </a:lnTo>
                <a:lnTo>
                  <a:pt x="3614" y="0"/>
                </a:lnTo>
                <a:lnTo>
                  <a:pt x="220" y="1905"/>
                </a:lnTo>
                <a:lnTo>
                  <a:pt x="0" y="3278"/>
                </a:lnTo>
                <a:lnTo>
                  <a:pt x="0" y="327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2" name="Freeform 70"/>
          <p:cNvSpPr>
            <a:spLocks/>
          </p:cNvSpPr>
          <p:nvPr/>
        </p:nvSpPr>
        <p:spPr bwMode="auto">
          <a:xfrm>
            <a:off x="4217988" y="3521075"/>
            <a:ext cx="3125787" cy="2605088"/>
          </a:xfrm>
          <a:custGeom>
            <a:avLst/>
            <a:gdLst/>
            <a:ahLst/>
            <a:cxnLst>
              <a:cxn ang="0">
                <a:pos x="0" y="3278"/>
              </a:cxn>
              <a:cxn ang="0">
                <a:pos x="0" y="3280"/>
              </a:cxn>
              <a:cxn ang="0">
                <a:pos x="3939" y="1039"/>
              </a:cxn>
              <a:cxn ang="0">
                <a:pos x="3615" y="0"/>
              </a:cxn>
              <a:cxn ang="0">
                <a:pos x="220" y="1904"/>
              </a:cxn>
              <a:cxn ang="0">
                <a:pos x="220" y="1907"/>
              </a:cxn>
              <a:cxn ang="0">
                <a:pos x="3613" y="2"/>
              </a:cxn>
              <a:cxn ang="0">
                <a:pos x="3937" y="1037"/>
              </a:cxn>
              <a:cxn ang="0">
                <a:pos x="0" y="3278"/>
              </a:cxn>
            </a:cxnLst>
            <a:rect l="0" t="0" r="r" b="b"/>
            <a:pathLst>
              <a:path w="3939" h="3280">
                <a:moveTo>
                  <a:pt x="0" y="3278"/>
                </a:moveTo>
                <a:lnTo>
                  <a:pt x="0" y="3280"/>
                </a:lnTo>
                <a:lnTo>
                  <a:pt x="3939" y="1039"/>
                </a:lnTo>
                <a:lnTo>
                  <a:pt x="3615" y="0"/>
                </a:lnTo>
                <a:lnTo>
                  <a:pt x="220" y="1904"/>
                </a:lnTo>
                <a:lnTo>
                  <a:pt x="220" y="1907"/>
                </a:lnTo>
                <a:lnTo>
                  <a:pt x="3613" y="2"/>
                </a:lnTo>
                <a:lnTo>
                  <a:pt x="3937" y="1037"/>
                </a:lnTo>
                <a:lnTo>
                  <a:pt x="0" y="32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3" name="Freeform 71"/>
          <p:cNvSpPr>
            <a:spLocks/>
          </p:cNvSpPr>
          <p:nvPr/>
        </p:nvSpPr>
        <p:spPr bwMode="auto">
          <a:xfrm>
            <a:off x="4216400" y="5033963"/>
            <a:ext cx="176213" cy="1092200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0" y="1375"/>
              </a:cxn>
              <a:cxn ang="0">
                <a:pos x="2" y="1376"/>
              </a:cxn>
              <a:cxn ang="0">
                <a:pos x="3" y="1374"/>
              </a:cxn>
              <a:cxn ang="0">
                <a:pos x="222" y="3"/>
              </a:cxn>
              <a:cxn ang="0">
                <a:pos x="222" y="0"/>
              </a:cxn>
            </a:cxnLst>
            <a:rect l="0" t="0" r="r" b="b"/>
            <a:pathLst>
              <a:path w="222" h="1376">
                <a:moveTo>
                  <a:pt x="222" y="0"/>
                </a:moveTo>
                <a:lnTo>
                  <a:pt x="0" y="1375"/>
                </a:lnTo>
                <a:lnTo>
                  <a:pt x="2" y="1376"/>
                </a:lnTo>
                <a:lnTo>
                  <a:pt x="3" y="1374"/>
                </a:lnTo>
                <a:lnTo>
                  <a:pt x="222" y="3"/>
                </a:lnTo>
                <a:lnTo>
                  <a:pt x="22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4" name="Freeform 72"/>
          <p:cNvSpPr>
            <a:spLocks/>
          </p:cNvSpPr>
          <p:nvPr/>
        </p:nvSpPr>
        <p:spPr bwMode="auto">
          <a:xfrm>
            <a:off x="3898900" y="4818063"/>
            <a:ext cx="492125" cy="1306512"/>
          </a:xfrm>
          <a:custGeom>
            <a:avLst/>
            <a:gdLst/>
            <a:ahLst/>
            <a:cxnLst>
              <a:cxn ang="0">
                <a:pos x="413" y="1645"/>
              </a:cxn>
              <a:cxn ang="0">
                <a:pos x="0" y="1387"/>
              </a:cxn>
              <a:cxn ang="0">
                <a:pos x="232" y="0"/>
              </a:cxn>
              <a:cxn ang="0">
                <a:pos x="619" y="259"/>
              </a:cxn>
              <a:cxn ang="0">
                <a:pos x="413" y="1645"/>
              </a:cxn>
              <a:cxn ang="0">
                <a:pos x="413" y="1645"/>
              </a:cxn>
            </a:cxnLst>
            <a:rect l="0" t="0" r="r" b="b"/>
            <a:pathLst>
              <a:path w="619" h="1645">
                <a:moveTo>
                  <a:pt x="413" y="1645"/>
                </a:moveTo>
                <a:lnTo>
                  <a:pt x="0" y="1387"/>
                </a:lnTo>
                <a:lnTo>
                  <a:pt x="232" y="0"/>
                </a:lnTo>
                <a:lnTo>
                  <a:pt x="619" y="259"/>
                </a:lnTo>
                <a:lnTo>
                  <a:pt x="413" y="1645"/>
                </a:lnTo>
                <a:lnTo>
                  <a:pt x="413" y="164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5" name="Freeform 73"/>
          <p:cNvSpPr>
            <a:spLocks/>
          </p:cNvSpPr>
          <p:nvPr/>
        </p:nvSpPr>
        <p:spPr bwMode="auto">
          <a:xfrm>
            <a:off x="3898900" y="4818063"/>
            <a:ext cx="492125" cy="1306512"/>
          </a:xfrm>
          <a:custGeom>
            <a:avLst/>
            <a:gdLst/>
            <a:ahLst/>
            <a:cxnLst>
              <a:cxn ang="0">
                <a:pos x="413" y="1645"/>
              </a:cxn>
              <a:cxn ang="0">
                <a:pos x="0" y="1387"/>
              </a:cxn>
              <a:cxn ang="0">
                <a:pos x="232" y="0"/>
              </a:cxn>
              <a:cxn ang="0">
                <a:pos x="619" y="259"/>
              </a:cxn>
              <a:cxn ang="0">
                <a:pos x="413" y="1645"/>
              </a:cxn>
              <a:cxn ang="0">
                <a:pos x="413" y="1645"/>
              </a:cxn>
            </a:cxnLst>
            <a:rect l="0" t="0" r="r" b="b"/>
            <a:pathLst>
              <a:path w="619" h="1645">
                <a:moveTo>
                  <a:pt x="413" y="1645"/>
                </a:moveTo>
                <a:lnTo>
                  <a:pt x="0" y="1387"/>
                </a:lnTo>
                <a:lnTo>
                  <a:pt x="232" y="0"/>
                </a:lnTo>
                <a:lnTo>
                  <a:pt x="619" y="259"/>
                </a:lnTo>
                <a:lnTo>
                  <a:pt x="413" y="1645"/>
                </a:lnTo>
                <a:lnTo>
                  <a:pt x="413" y="164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6" name="Freeform 74"/>
          <p:cNvSpPr>
            <a:spLocks/>
          </p:cNvSpPr>
          <p:nvPr/>
        </p:nvSpPr>
        <p:spPr bwMode="auto">
          <a:xfrm>
            <a:off x="3898900" y="4816475"/>
            <a:ext cx="330200" cy="1309688"/>
          </a:xfrm>
          <a:custGeom>
            <a:avLst/>
            <a:gdLst/>
            <a:ahLst/>
            <a:cxnLst>
              <a:cxn ang="0">
                <a:pos x="414" y="1649"/>
              </a:cxn>
              <a:cxn ang="0">
                <a:pos x="416" y="1647"/>
              </a:cxn>
              <a:cxn ang="0">
                <a:pos x="3" y="1389"/>
              </a:cxn>
              <a:cxn ang="0">
                <a:pos x="235" y="5"/>
              </a:cxn>
              <a:cxn ang="0">
                <a:pos x="233" y="0"/>
              </a:cxn>
              <a:cxn ang="0">
                <a:pos x="0" y="1391"/>
              </a:cxn>
              <a:cxn ang="0">
                <a:pos x="414" y="1649"/>
              </a:cxn>
            </a:cxnLst>
            <a:rect l="0" t="0" r="r" b="b"/>
            <a:pathLst>
              <a:path w="416" h="1649">
                <a:moveTo>
                  <a:pt x="414" y="1649"/>
                </a:moveTo>
                <a:lnTo>
                  <a:pt x="416" y="1647"/>
                </a:lnTo>
                <a:lnTo>
                  <a:pt x="3" y="1389"/>
                </a:lnTo>
                <a:lnTo>
                  <a:pt x="235" y="5"/>
                </a:lnTo>
                <a:lnTo>
                  <a:pt x="233" y="0"/>
                </a:lnTo>
                <a:lnTo>
                  <a:pt x="0" y="1391"/>
                </a:lnTo>
                <a:lnTo>
                  <a:pt x="414" y="16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7" name="Freeform 75"/>
          <p:cNvSpPr>
            <a:spLocks/>
          </p:cNvSpPr>
          <p:nvPr/>
        </p:nvSpPr>
        <p:spPr bwMode="auto">
          <a:xfrm>
            <a:off x="4083050" y="4816475"/>
            <a:ext cx="309563" cy="130968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387" y="263"/>
              </a:cxn>
              <a:cxn ang="0">
                <a:pos x="181" y="1646"/>
              </a:cxn>
              <a:cxn ang="0">
                <a:pos x="181" y="1649"/>
              </a:cxn>
              <a:cxn ang="0">
                <a:pos x="183" y="1650"/>
              </a:cxn>
              <a:cxn ang="0">
                <a:pos x="390" y="261"/>
              </a:cxn>
              <a:cxn ang="0">
                <a:pos x="0" y="0"/>
              </a:cxn>
              <a:cxn ang="0">
                <a:pos x="2" y="5"/>
              </a:cxn>
            </a:cxnLst>
            <a:rect l="0" t="0" r="r" b="b"/>
            <a:pathLst>
              <a:path w="390" h="1650">
                <a:moveTo>
                  <a:pt x="2" y="5"/>
                </a:moveTo>
                <a:lnTo>
                  <a:pt x="387" y="263"/>
                </a:lnTo>
                <a:lnTo>
                  <a:pt x="181" y="1646"/>
                </a:lnTo>
                <a:lnTo>
                  <a:pt x="181" y="1649"/>
                </a:lnTo>
                <a:lnTo>
                  <a:pt x="183" y="1650"/>
                </a:lnTo>
                <a:lnTo>
                  <a:pt x="390" y="261"/>
                </a:lnTo>
                <a:lnTo>
                  <a:pt x="0" y="0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8" name="Freeform 76"/>
          <p:cNvSpPr>
            <a:spLocks/>
          </p:cNvSpPr>
          <p:nvPr/>
        </p:nvSpPr>
        <p:spPr bwMode="auto">
          <a:xfrm>
            <a:off x="4094163" y="3338513"/>
            <a:ext cx="2992437" cy="1695450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20" y="0"/>
              </a:cxn>
              <a:cxn ang="0">
                <a:pos x="3770" y="233"/>
              </a:cxn>
              <a:cxn ang="0">
                <a:pos x="376" y="2138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8">
                <a:moveTo>
                  <a:pt x="0" y="1866"/>
                </a:moveTo>
                <a:lnTo>
                  <a:pt x="3420" y="0"/>
                </a:lnTo>
                <a:lnTo>
                  <a:pt x="3770" y="233"/>
                </a:lnTo>
                <a:lnTo>
                  <a:pt x="376" y="2138"/>
                </a:lnTo>
                <a:lnTo>
                  <a:pt x="0" y="1866"/>
                </a:lnTo>
                <a:lnTo>
                  <a:pt x="0" y="1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09" name="Freeform 77"/>
          <p:cNvSpPr>
            <a:spLocks/>
          </p:cNvSpPr>
          <p:nvPr/>
        </p:nvSpPr>
        <p:spPr bwMode="auto">
          <a:xfrm>
            <a:off x="4094163" y="3338513"/>
            <a:ext cx="2992437" cy="1695450"/>
          </a:xfrm>
          <a:custGeom>
            <a:avLst/>
            <a:gdLst/>
            <a:ahLst/>
            <a:cxnLst>
              <a:cxn ang="0">
                <a:pos x="0" y="1866"/>
              </a:cxn>
              <a:cxn ang="0">
                <a:pos x="3420" y="0"/>
              </a:cxn>
              <a:cxn ang="0">
                <a:pos x="3770" y="233"/>
              </a:cxn>
              <a:cxn ang="0">
                <a:pos x="376" y="2138"/>
              </a:cxn>
              <a:cxn ang="0">
                <a:pos x="0" y="1866"/>
              </a:cxn>
              <a:cxn ang="0">
                <a:pos x="0" y="1866"/>
              </a:cxn>
            </a:cxnLst>
            <a:rect l="0" t="0" r="r" b="b"/>
            <a:pathLst>
              <a:path w="3770" h="2138">
                <a:moveTo>
                  <a:pt x="0" y="1866"/>
                </a:moveTo>
                <a:lnTo>
                  <a:pt x="3420" y="0"/>
                </a:lnTo>
                <a:lnTo>
                  <a:pt x="3770" y="233"/>
                </a:lnTo>
                <a:lnTo>
                  <a:pt x="376" y="2138"/>
                </a:lnTo>
                <a:lnTo>
                  <a:pt x="0" y="1866"/>
                </a:lnTo>
                <a:lnTo>
                  <a:pt x="0" y="186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10" name="Freeform 78"/>
          <p:cNvSpPr>
            <a:spLocks/>
          </p:cNvSpPr>
          <p:nvPr/>
        </p:nvSpPr>
        <p:spPr bwMode="auto">
          <a:xfrm>
            <a:off x="4094163" y="3336925"/>
            <a:ext cx="2994025" cy="1698625"/>
          </a:xfrm>
          <a:custGeom>
            <a:avLst/>
            <a:gdLst/>
            <a:ahLst/>
            <a:cxnLst>
              <a:cxn ang="0">
                <a:pos x="0" y="1865"/>
              </a:cxn>
              <a:cxn ang="0">
                <a:pos x="0" y="1868"/>
              </a:cxn>
              <a:cxn ang="0">
                <a:pos x="3420" y="2"/>
              </a:cxn>
              <a:cxn ang="0">
                <a:pos x="3768" y="235"/>
              </a:cxn>
              <a:cxn ang="0">
                <a:pos x="376" y="2137"/>
              </a:cxn>
              <a:cxn ang="0">
                <a:pos x="376" y="2140"/>
              </a:cxn>
              <a:cxn ang="0">
                <a:pos x="3772" y="233"/>
              </a:cxn>
              <a:cxn ang="0">
                <a:pos x="3420" y="0"/>
              </a:cxn>
              <a:cxn ang="0">
                <a:pos x="0" y="1865"/>
              </a:cxn>
            </a:cxnLst>
            <a:rect l="0" t="0" r="r" b="b"/>
            <a:pathLst>
              <a:path w="3772" h="2140">
                <a:moveTo>
                  <a:pt x="0" y="1865"/>
                </a:moveTo>
                <a:lnTo>
                  <a:pt x="0" y="1868"/>
                </a:lnTo>
                <a:lnTo>
                  <a:pt x="3420" y="2"/>
                </a:lnTo>
                <a:lnTo>
                  <a:pt x="3768" y="235"/>
                </a:lnTo>
                <a:lnTo>
                  <a:pt x="376" y="2137"/>
                </a:lnTo>
                <a:lnTo>
                  <a:pt x="376" y="2140"/>
                </a:lnTo>
                <a:lnTo>
                  <a:pt x="3772" y="233"/>
                </a:lnTo>
                <a:lnTo>
                  <a:pt x="3420" y="0"/>
                </a:lnTo>
                <a:lnTo>
                  <a:pt x="0" y="18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11" name="Freeform 79"/>
          <p:cNvSpPr>
            <a:spLocks/>
          </p:cNvSpPr>
          <p:nvPr/>
        </p:nvSpPr>
        <p:spPr bwMode="auto">
          <a:xfrm>
            <a:off x="4092575" y="4818063"/>
            <a:ext cx="300038" cy="217487"/>
          </a:xfrm>
          <a:custGeom>
            <a:avLst/>
            <a:gdLst/>
            <a:ahLst/>
            <a:cxnLst>
              <a:cxn ang="0">
                <a:pos x="378" y="272"/>
              </a:cxn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378" y="275"/>
              </a:cxn>
              <a:cxn ang="0">
                <a:pos x="378" y="272"/>
              </a:cxn>
            </a:cxnLst>
            <a:rect l="0" t="0" r="r" b="b"/>
            <a:pathLst>
              <a:path w="378" h="275">
                <a:moveTo>
                  <a:pt x="378" y="272"/>
                </a:move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378" y="275"/>
                </a:lnTo>
                <a:lnTo>
                  <a:pt x="378" y="2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4112" name="Text Box 80"/>
          <p:cNvSpPr txBox="1">
            <a:spLocks noChangeArrowheads="1"/>
          </p:cNvSpPr>
          <p:nvPr/>
        </p:nvSpPr>
        <p:spPr bwMode="auto">
          <a:xfrm rot="1972153">
            <a:off x="1962150" y="50752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Time</a:t>
            </a:r>
            <a:endParaRPr lang="pl-PL" sz="2400">
              <a:latin typeface="+mn-lt"/>
            </a:endParaRPr>
          </a:p>
        </p:txBody>
      </p:sp>
      <p:sp>
        <p:nvSpPr>
          <p:cNvPr id="44113" name="Text Box 81"/>
          <p:cNvSpPr txBox="1">
            <a:spLocks noChangeArrowheads="1"/>
          </p:cNvSpPr>
          <p:nvPr/>
        </p:nvSpPr>
        <p:spPr bwMode="auto">
          <a:xfrm rot="-1821790">
            <a:off x="4835525" y="5311775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Frequency</a:t>
            </a:r>
            <a:endParaRPr lang="pl-PL" sz="2400">
              <a:latin typeface="+mn-lt"/>
            </a:endParaRPr>
          </a:p>
        </p:txBody>
      </p:sp>
      <p:sp>
        <p:nvSpPr>
          <p:cNvPr id="44114" name="Text Box 82"/>
          <p:cNvSpPr txBox="1">
            <a:spLocks noChangeArrowheads="1"/>
          </p:cNvSpPr>
          <p:nvPr/>
        </p:nvSpPr>
        <p:spPr bwMode="auto">
          <a:xfrm rot="-5400000">
            <a:off x="791369" y="3612357"/>
            <a:ext cx="1157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Power</a:t>
            </a:r>
            <a:endParaRPr lang="pl-PL" sz="2400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>
                <a:latin typeface="+mn-lt"/>
              </a:rPr>
              <a:t>TDMA: </a:t>
            </a:r>
            <a:r>
              <a:rPr lang="en-US" sz="2400" dirty="0">
                <a:latin typeface="+mn-lt"/>
              </a:rPr>
              <a:t>Time Division </a:t>
            </a:r>
            <a:r>
              <a:rPr lang="en-US" sz="2400" dirty="0" smtClean="0">
                <a:latin typeface="+mn-lt"/>
              </a:rPr>
              <a:t>Multiple </a:t>
            </a:r>
            <a:r>
              <a:rPr lang="en-US" sz="2400" dirty="0">
                <a:latin typeface="+mn-lt"/>
              </a:rPr>
              <a:t>Access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620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pl-P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pl-PL" dirty="0"/>
          </a:p>
          <a:p>
            <a:r>
              <a:rPr lang="en-US" dirty="0"/>
              <a:t>Analog Modulations</a:t>
            </a:r>
            <a:r>
              <a:rPr lang="pl-PL" dirty="0"/>
              <a:t>: AM, FM, PM</a:t>
            </a:r>
          </a:p>
          <a:p>
            <a:r>
              <a:rPr lang="en-US" dirty="0"/>
              <a:t>Modulations:</a:t>
            </a:r>
            <a:r>
              <a:rPr lang="pl-PL" dirty="0"/>
              <a:t> ASK, FSK, PSK, QAM</a:t>
            </a:r>
          </a:p>
          <a:p>
            <a:r>
              <a:rPr lang="en-US" dirty="0"/>
              <a:t>Pulse-Code Modulation</a:t>
            </a:r>
            <a:endParaRPr lang="pl-PL" dirty="0"/>
          </a:p>
          <a:p>
            <a:r>
              <a:rPr lang="en-US" dirty="0"/>
              <a:t>Multiple Access Systems; Multiplexing</a:t>
            </a:r>
            <a:endParaRPr lang="pl-PL" dirty="0"/>
          </a:p>
          <a:p>
            <a:r>
              <a:rPr lang="en-US" dirty="0"/>
              <a:t>Spread Spectrum Systems</a:t>
            </a:r>
            <a:endParaRPr lang="pl-PL" dirty="0"/>
          </a:p>
          <a:p>
            <a:r>
              <a:rPr lang="en-US" dirty="0"/>
              <a:t>Conclusion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014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64" name="Group 76"/>
          <p:cNvGrpSpPr>
            <a:grpSpLocks/>
          </p:cNvGrpSpPr>
          <p:nvPr/>
        </p:nvGrpSpPr>
        <p:grpSpPr bwMode="auto">
          <a:xfrm>
            <a:off x="457200" y="2151063"/>
            <a:ext cx="8074025" cy="3871912"/>
            <a:chOff x="288" y="1355"/>
            <a:chExt cx="5086" cy="2439"/>
          </a:xfrm>
        </p:grpSpPr>
        <p:sp>
          <p:nvSpPr>
            <p:cNvPr id="12290" name="Rectangle 2"/>
            <p:cNvSpPr>
              <a:spLocks noChangeArrowheads="1"/>
            </p:cNvSpPr>
            <p:nvPr/>
          </p:nvSpPr>
          <p:spPr bwMode="auto">
            <a:xfrm>
              <a:off x="1828" y="1543"/>
              <a:ext cx="616" cy="1093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964" y="1636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940" y="1613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0110</a:t>
              </a:r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964" y="1972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940" y="1949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0001</a:t>
              </a:r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964" y="2452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940" y="2429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1000</a:t>
              </a: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388" y="1636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364" y="1613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0100</a:t>
              </a: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388" y="1972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364" y="1949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0011</a:t>
              </a: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388" y="2452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364" y="2429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1010</a:t>
              </a:r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4996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4972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0110</a:t>
              </a:r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4612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4588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0001</a:t>
              </a:r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4084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4060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1000</a:t>
              </a:r>
            </a:p>
          </p:txBody>
        </p:sp>
        <p:sp>
          <p:nvSpPr>
            <p:cNvPr id="12310" name="Rectangle 22"/>
            <p:cNvSpPr>
              <a:spLocks noChangeArrowheads="1"/>
            </p:cNvSpPr>
            <p:nvPr/>
          </p:nvSpPr>
          <p:spPr bwMode="auto">
            <a:xfrm>
              <a:off x="3700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11" name="Rectangle 23"/>
            <p:cNvSpPr>
              <a:spLocks noChangeArrowheads="1"/>
            </p:cNvSpPr>
            <p:nvPr/>
          </p:nvSpPr>
          <p:spPr bwMode="auto">
            <a:xfrm>
              <a:off x="3676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0100</a:t>
              </a:r>
            </a:p>
          </p:txBody>
        </p:sp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3316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3292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0011</a:t>
              </a:r>
            </a:p>
          </p:txBody>
        </p:sp>
        <p:sp>
          <p:nvSpPr>
            <p:cNvPr id="12314" name="Rectangle 26"/>
            <p:cNvSpPr>
              <a:spLocks noChangeArrowheads="1"/>
            </p:cNvSpPr>
            <p:nvPr/>
          </p:nvSpPr>
          <p:spPr bwMode="auto">
            <a:xfrm>
              <a:off x="2788" y="2020"/>
              <a:ext cx="328" cy="136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15" name="Rectangle 27"/>
            <p:cNvSpPr>
              <a:spLocks noChangeArrowheads="1"/>
            </p:cNvSpPr>
            <p:nvPr/>
          </p:nvSpPr>
          <p:spPr bwMode="auto">
            <a:xfrm>
              <a:off x="2764" y="1997"/>
              <a:ext cx="40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1400">
                  <a:latin typeface="+mn-lt"/>
                </a:rPr>
                <a:t>1010</a:t>
              </a:r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288" y="3563"/>
              <a:ext cx="3735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+mn-lt"/>
                </a:rPr>
                <a:t>Note</a:t>
              </a:r>
              <a:r>
                <a:rPr lang="pl-PL" sz="1800">
                  <a:latin typeface="+mn-lt"/>
                </a:rPr>
                <a:t>: </a:t>
              </a:r>
              <a:r>
                <a:rPr lang="en-US" sz="1800">
                  <a:latin typeface="+mn-lt"/>
                </a:rPr>
                <a:t>For simplicity, four-bit long slots are shown</a:t>
              </a:r>
              <a:endParaRPr lang="pl-PL" sz="1800">
                <a:latin typeface="+mn-lt"/>
              </a:endParaRPr>
            </a:p>
          </p:txBody>
        </p:sp>
        <p:sp>
          <p:nvSpPr>
            <p:cNvPr id="12317" name="Oval 29"/>
            <p:cNvSpPr>
              <a:spLocks noChangeArrowheads="1"/>
            </p:cNvSpPr>
            <p:nvPr/>
          </p:nvSpPr>
          <p:spPr bwMode="auto">
            <a:xfrm>
              <a:off x="1948" y="2070"/>
              <a:ext cx="40" cy="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18" name="Oval 30"/>
            <p:cNvSpPr>
              <a:spLocks noChangeArrowheads="1"/>
            </p:cNvSpPr>
            <p:nvPr/>
          </p:nvSpPr>
          <p:spPr bwMode="auto">
            <a:xfrm>
              <a:off x="2044" y="2358"/>
              <a:ext cx="40" cy="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19" name="Line 31"/>
            <p:cNvSpPr>
              <a:spLocks noChangeShapeType="1"/>
            </p:cNvSpPr>
            <p:nvPr/>
          </p:nvSpPr>
          <p:spPr bwMode="auto">
            <a:xfrm>
              <a:off x="1348" y="1680"/>
              <a:ext cx="7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0" name="Line 32"/>
            <p:cNvSpPr>
              <a:spLocks noChangeShapeType="1"/>
            </p:cNvSpPr>
            <p:nvPr/>
          </p:nvSpPr>
          <p:spPr bwMode="auto">
            <a:xfrm>
              <a:off x="2064" y="1684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1" name="Line 33"/>
            <p:cNvSpPr>
              <a:spLocks noChangeShapeType="1"/>
            </p:cNvSpPr>
            <p:nvPr/>
          </p:nvSpPr>
          <p:spPr bwMode="auto">
            <a:xfrm>
              <a:off x="1348" y="2016"/>
              <a:ext cx="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2" name="Line 34"/>
            <p:cNvSpPr>
              <a:spLocks noChangeShapeType="1"/>
            </p:cNvSpPr>
            <p:nvPr/>
          </p:nvSpPr>
          <p:spPr bwMode="auto">
            <a:xfrm>
              <a:off x="1968" y="2020"/>
              <a:ext cx="0" cy="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3" name="Line 35"/>
            <p:cNvSpPr>
              <a:spLocks noChangeShapeType="1"/>
            </p:cNvSpPr>
            <p:nvPr/>
          </p:nvSpPr>
          <p:spPr bwMode="auto">
            <a:xfrm>
              <a:off x="1348" y="2496"/>
              <a:ext cx="7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4" name="Line 36"/>
            <p:cNvSpPr>
              <a:spLocks noChangeShapeType="1"/>
            </p:cNvSpPr>
            <p:nvPr/>
          </p:nvSpPr>
          <p:spPr bwMode="auto">
            <a:xfrm flipV="1">
              <a:off x="2064" y="2396"/>
              <a:ext cx="0" cy="1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5" name="Line 37"/>
            <p:cNvSpPr>
              <a:spLocks noChangeShapeType="1"/>
            </p:cNvSpPr>
            <p:nvPr/>
          </p:nvSpPr>
          <p:spPr bwMode="auto">
            <a:xfrm>
              <a:off x="2380" y="2091"/>
              <a:ext cx="3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26" name="Rectangle 38"/>
            <p:cNvSpPr>
              <a:spLocks noChangeArrowheads="1"/>
            </p:cNvSpPr>
            <p:nvPr/>
          </p:nvSpPr>
          <p:spPr bwMode="auto">
            <a:xfrm>
              <a:off x="1315" y="1499"/>
              <a:ext cx="56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>
                  <a:latin typeface="+mn-lt"/>
                </a:rPr>
                <a:t>Chan.</a:t>
              </a:r>
              <a:r>
                <a:rPr lang="pl-PL" sz="1400">
                  <a:latin typeface="+mn-lt"/>
                </a:rPr>
                <a:t> A</a:t>
              </a:r>
            </a:p>
          </p:txBody>
        </p:sp>
        <p:sp>
          <p:nvSpPr>
            <p:cNvPr id="12327" name="Rectangle 39"/>
            <p:cNvSpPr>
              <a:spLocks noChangeArrowheads="1"/>
            </p:cNvSpPr>
            <p:nvPr/>
          </p:nvSpPr>
          <p:spPr bwMode="auto">
            <a:xfrm>
              <a:off x="1308" y="1835"/>
              <a:ext cx="56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 dirty="0">
                  <a:latin typeface="+mn-lt"/>
                </a:rPr>
                <a:t>Chan.</a:t>
              </a:r>
              <a:r>
                <a:rPr lang="pl-PL" sz="1400" dirty="0">
                  <a:latin typeface="+mn-lt"/>
                </a:rPr>
                <a:t> B</a:t>
              </a:r>
            </a:p>
          </p:txBody>
        </p:sp>
        <p:sp>
          <p:nvSpPr>
            <p:cNvPr id="12328" name="Rectangle 40"/>
            <p:cNvSpPr>
              <a:spLocks noChangeArrowheads="1"/>
            </p:cNvSpPr>
            <p:nvPr/>
          </p:nvSpPr>
          <p:spPr bwMode="auto">
            <a:xfrm>
              <a:off x="1315" y="2315"/>
              <a:ext cx="56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 dirty="0">
                  <a:latin typeface="+mn-lt"/>
                </a:rPr>
                <a:t>Chan.</a:t>
              </a:r>
              <a:r>
                <a:rPr lang="pl-PL" sz="1400" dirty="0">
                  <a:latin typeface="+mn-lt"/>
                </a:rPr>
                <a:t> Z</a:t>
              </a:r>
            </a:p>
          </p:txBody>
        </p:sp>
        <p:sp>
          <p:nvSpPr>
            <p:cNvPr id="12329" name="Rectangle 41"/>
            <p:cNvSpPr>
              <a:spLocks noChangeArrowheads="1"/>
            </p:cNvSpPr>
            <p:nvPr/>
          </p:nvSpPr>
          <p:spPr bwMode="auto">
            <a:xfrm>
              <a:off x="875" y="1451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A1</a:t>
              </a:r>
            </a:p>
          </p:txBody>
        </p:sp>
        <p:sp>
          <p:nvSpPr>
            <p:cNvPr id="12330" name="Rectangle 42"/>
            <p:cNvSpPr>
              <a:spLocks noChangeArrowheads="1"/>
            </p:cNvSpPr>
            <p:nvPr/>
          </p:nvSpPr>
          <p:spPr bwMode="auto">
            <a:xfrm>
              <a:off x="300" y="1451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A2</a:t>
              </a:r>
            </a:p>
          </p:txBody>
        </p:sp>
        <p:sp>
          <p:nvSpPr>
            <p:cNvPr id="12331" name="Rectangle 43"/>
            <p:cNvSpPr>
              <a:spLocks noChangeArrowheads="1"/>
            </p:cNvSpPr>
            <p:nvPr/>
          </p:nvSpPr>
          <p:spPr bwMode="auto">
            <a:xfrm>
              <a:off x="875" y="1787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B1</a:t>
              </a:r>
            </a:p>
          </p:txBody>
        </p:sp>
        <p:sp>
          <p:nvSpPr>
            <p:cNvPr id="12332" name="Rectangle 44"/>
            <p:cNvSpPr>
              <a:spLocks noChangeArrowheads="1"/>
            </p:cNvSpPr>
            <p:nvPr/>
          </p:nvSpPr>
          <p:spPr bwMode="auto">
            <a:xfrm>
              <a:off x="300" y="1787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B2</a:t>
              </a:r>
            </a:p>
          </p:txBody>
        </p:sp>
        <p:sp>
          <p:nvSpPr>
            <p:cNvPr id="12333" name="Rectangle 45"/>
            <p:cNvSpPr>
              <a:spLocks noChangeArrowheads="1"/>
            </p:cNvSpPr>
            <p:nvPr/>
          </p:nvSpPr>
          <p:spPr bwMode="auto">
            <a:xfrm>
              <a:off x="876" y="2267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Z1</a:t>
              </a:r>
            </a:p>
          </p:txBody>
        </p:sp>
        <p:sp>
          <p:nvSpPr>
            <p:cNvPr id="12334" name="Rectangle 46"/>
            <p:cNvSpPr>
              <a:spLocks noChangeArrowheads="1"/>
            </p:cNvSpPr>
            <p:nvPr/>
          </p:nvSpPr>
          <p:spPr bwMode="auto">
            <a:xfrm>
              <a:off x="300" y="2267"/>
              <a:ext cx="5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byte</a:t>
              </a:r>
              <a:r>
                <a:rPr lang="pl-PL" sz="1400">
                  <a:latin typeface="+mn-lt"/>
                </a:rPr>
                <a:t> Z2</a:t>
              </a:r>
            </a:p>
          </p:txBody>
        </p:sp>
        <p:sp>
          <p:nvSpPr>
            <p:cNvPr id="12335" name="Rectangle 47"/>
            <p:cNvSpPr>
              <a:spLocks noChangeArrowheads="1"/>
            </p:cNvSpPr>
            <p:nvPr/>
          </p:nvSpPr>
          <p:spPr bwMode="auto">
            <a:xfrm>
              <a:off x="3087" y="1964"/>
              <a:ext cx="257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...</a:t>
              </a:r>
            </a:p>
          </p:txBody>
        </p:sp>
        <p:sp>
          <p:nvSpPr>
            <p:cNvPr id="12336" name="Rectangle 48"/>
            <p:cNvSpPr>
              <a:spLocks noChangeArrowheads="1"/>
            </p:cNvSpPr>
            <p:nvPr/>
          </p:nvSpPr>
          <p:spPr bwMode="auto">
            <a:xfrm>
              <a:off x="4383" y="1964"/>
              <a:ext cx="257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600">
                  <a:latin typeface="+mn-lt"/>
                </a:rPr>
                <a:t>...</a:t>
              </a:r>
            </a:p>
          </p:txBody>
        </p:sp>
        <p:sp>
          <p:nvSpPr>
            <p:cNvPr id="12337" name="Line 49"/>
            <p:cNvSpPr>
              <a:spLocks noChangeShapeType="1"/>
            </p:cNvSpPr>
            <p:nvPr/>
          </p:nvSpPr>
          <p:spPr bwMode="auto">
            <a:xfrm>
              <a:off x="5328" y="2212"/>
              <a:ext cx="0" cy="3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38" name="Line 50"/>
            <p:cNvSpPr>
              <a:spLocks noChangeShapeType="1"/>
            </p:cNvSpPr>
            <p:nvPr/>
          </p:nvSpPr>
          <p:spPr bwMode="auto">
            <a:xfrm>
              <a:off x="4032" y="2212"/>
              <a:ext cx="0" cy="3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39" name="Line 51"/>
            <p:cNvSpPr>
              <a:spLocks noChangeShapeType="1"/>
            </p:cNvSpPr>
            <p:nvPr/>
          </p:nvSpPr>
          <p:spPr bwMode="auto">
            <a:xfrm>
              <a:off x="2736" y="2212"/>
              <a:ext cx="0" cy="3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40" name="Line 52"/>
            <p:cNvSpPr>
              <a:spLocks noChangeShapeType="1"/>
            </p:cNvSpPr>
            <p:nvPr/>
          </p:nvSpPr>
          <p:spPr bwMode="auto">
            <a:xfrm>
              <a:off x="2740" y="2544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41" name="Line 53"/>
            <p:cNvSpPr>
              <a:spLocks noChangeShapeType="1"/>
            </p:cNvSpPr>
            <p:nvPr/>
          </p:nvSpPr>
          <p:spPr bwMode="auto">
            <a:xfrm>
              <a:off x="4036" y="2544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42" name="Rectangle 54"/>
            <p:cNvSpPr>
              <a:spLocks noChangeArrowheads="1"/>
            </p:cNvSpPr>
            <p:nvPr/>
          </p:nvSpPr>
          <p:spPr bwMode="auto">
            <a:xfrm>
              <a:off x="2915" y="2363"/>
              <a:ext cx="890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Frame</a:t>
              </a:r>
              <a:r>
                <a:rPr lang="pl-PL" sz="1400">
                  <a:latin typeface="+mn-lt"/>
                </a:rPr>
                <a:t> 125 </a:t>
              </a:r>
              <a:r>
                <a:rPr lang="pl-PL" sz="1400">
                  <a:latin typeface="+mn-lt"/>
                  <a:sym typeface="Symbol" pitchFamily="18" charset="2"/>
                </a:rPr>
                <a:t></a:t>
              </a:r>
              <a:r>
                <a:rPr lang="pl-PL" sz="1400">
                  <a:latin typeface="+mn-lt"/>
                </a:rPr>
                <a:t>s</a:t>
              </a:r>
            </a:p>
          </p:txBody>
        </p:sp>
        <p:sp>
          <p:nvSpPr>
            <p:cNvPr id="12343" name="Rectangle 55"/>
            <p:cNvSpPr>
              <a:spLocks noChangeArrowheads="1"/>
            </p:cNvSpPr>
            <p:nvPr/>
          </p:nvSpPr>
          <p:spPr bwMode="auto">
            <a:xfrm>
              <a:off x="4259" y="2363"/>
              <a:ext cx="890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Frame</a:t>
              </a:r>
              <a:r>
                <a:rPr lang="pl-PL" sz="1400">
                  <a:latin typeface="+mn-lt"/>
                </a:rPr>
                <a:t> 125 </a:t>
              </a:r>
              <a:r>
                <a:rPr lang="pl-PL" sz="1400">
                  <a:latin typeface="+mn-lt"/>
                  <a:sym typeface="Symbol" pitchFamily="18" charset="2"/>
                </a:rPr>
                <a:t></a:t>
              </a:r>
              <a:r>
                <a:rPr lang="pl-PL" sz="1400">
                  <a:latin typeface="+mn-lt"/>
                </a:rPr>
                <a:t>s</a:t>
              </a:r>
            </a:p>
          </p:txBody>
        </p:sp>
        <p:sp>
          <p:nvSpPr>
            <p:cNvPr id="12344" name="Rectangle 56"/>
            <p:cNvSpPr>
              <a:spLocks noChangeArrowheads="1"/>
            </p:cNvSpPr>
            <p:nvPr/>
          </p:nvSpPr>
          <p:spPr bwMode="auto">
            <a:xfrm>
              <a:off x="5004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A1</a:t>
              </a:r>
            </a:p>
          </p:txBody>
        </p:sp>
        <p:sp>
          <p:nvSpPr>
            <p:cNvPr id="12345" name="Rectangle 57"/>
            <p:cNvSpPr>
              <a:spLocks noChangeArrowheads="1"/>
            </p:cNvSpPr>
            <p:nvPr/>
          </p:nvSpPr>
          <p:spPr bwMode="auto">
            <a:xfrm>
              <a:off x="4620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B1</a:t>
              </a:r>
            </a:p>
          </p:txBody>
        </p:sp>
        <p:sp>
          <p:nvSpPr>
            <p:cNvPr id="12346" name="Rectangle 58"/>
            <p:cNvSpPr>
              <a:spLocks noChangeArrowheads="1"/>
            </p:cNvSpPr>
            <p:nvPr/>
          </p:nvSpPr>
          <p:spPr bwMode="auto">
            <a:xfrm>
              <a:off x="4092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Z1</a:t>
              </a:r>
            </a:p>
          </p:txBody>
        </p:sp>
        <p:sp>
          <p:nvSpPr>
            <p:cNvPr id="12347" name="Rectangle 59"/>
            <p:cNvSpPr>
              <a:spLocks noChangeArrowheads="1"/>
            </p:cNvSpPr>
            <p:nvPr/>
          </p:nvSpPr>
          <p:spPr bwMode="auto">
            <a:xfrm>
              <a:off x="3708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A2</a:t>
              </a:r>
            </a:p>
          </p:txBody>
        </p:sp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>
              <a:off x="3324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B2</a:t>
              </a:r>
            </a:p>
          </p:txBody>
        </p:sp>
        <p:sp>
          <p:nvSpPr>
            <p:cNvPr id="12349" name="Rectangle 61"/>
            <p:cNvSpPr>
              <a:spLocks noChangeArrowheads="1"/>
            </p:cNvSpPr>
            <p:nvPr/>
          </p:nvSpPr>
          <p:spPr bwMode="auto">
            <a:xfrm>
              <a:off x="2795" y="1835"/>
              <a:ext cx="26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Z2</a:t>
              </a:r>
            </a:p>
          </p:txBody>
        </p:sp>
        <p:sp>
          <p:nvSpPr>
            <p:cNvPr id="12350" name="Rectangle 62"/>
            <p:cNvSpPr>
              <a:spLocks noChangeArrowheads="1"/>
            </p:cNvSpPr>
            <p:nvPr/>
          </p:nvSpPr>
          <p:spPr bwMode="auto">
            <a:xfrm>
              <a:off x="1793" y="1355"/>
              <a:ext cx="740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400">
                  <a:latin typeface="+mn-lt"/>
                </a:rPr>
                <a:t>Multiplexer</a:t>
              </a:r>
              <a:endParaRPr lang="pl-PL" sz="1400">
                <a:latin typeface="+mn-lt"/>
              </a:endParaRPr>
            </a:p>
          </p:txBody>
        </p:sp>
        <p:sp>
          <p:nvSpPr>
            <p:cNvPr id="12351" name="Line 63"/>
            <p:cNvSpPr>
              <a:spLocks noChangeShapeType="1"/>
            </p:cNvSpPr>
            <p:nvPr/>
          </p:nvSpPr>
          <p:spPr bwMode="auto">
            <a:xfrm>
              <a:off x="1296" y="2644"/>
              <a:ext cx="0" cy="3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2" name="Line 64"/>
            <p:cNvSpPr>
              <a:spLocks noChangeShapeType="1"/>
            </p:cNvSpPr>
            <p:nvPr/>
          </p:nvSpPr>
          <p:spPr bwMode="auto">
            <a:xfrm>
              <a:off x="720" y="2644"/>
              <a:ext cx="0" cy="3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3" name="Line 65"/>
            <p:cNvSpPr>
              <a:spLocks noChangeShapeType="1"/>
            </p:cNvSpPr>
            <p:nvPr/>
          </p:nvSpPr>
          <p:spPr bwMode="auto">
            <a:xfrm>
              <a:off x="724" y="2976"/>
              <a:ext cx="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4" name="Rectangle 66"/>
            <p:cNvSpPr>
              <a:spLocks noChangeArrowheads="1"/>
            </p:cNvSpPr>
            <p:nvPr/>
          </p:nvSpPr>
          <p:spPr bwMode="auto">
            <a:xfrm>
              <a:off x="763" y="2747"/>
              <a:ext cx="49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sz="1400">
                  <a:latin typeface="+mn-lt"/>
                </a:rPr>
                <a:t>125 </a:t>
              </a:r>
              <a:r>
                <a:rPr lang="pl-PL" sz="1400">
                  <a:latin typeface="+mn-lt"/>
                  <a:sym typeface="Symbol" pitchFamily="18" charset="2"/>
                </a:rPr>
                <a:t></a:t>
              </a:r>
              <a:r>
                <a:rPr lang="pl-PL" sz="1400">
                  <a:latin typeface="+mn-lt"/>
                </a:rPr>
                <a:t>s</a:t>
              </a:r>
            </a:p>
          </p:txBody>
        </p:sp>
        <p:sp>
          <p:nvSpPr>
            <p:cNvPr id="12355" name="Oval 67"/>
            <p:cNvSpPr>
              <a:spLocks noChangeArrowheads="1"/>
            </p:cNvSpPr>
            <p:nvPr/>
          </p:nvSpPr>
          <p:spPr bwMode="auto">
            <a:xfrm>
              <a:off x="2213" y="1927"/>
              <a:ext cx="88" cy="424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6" name="Line 68"/>
            <p:cNvSpPr>
              <a:spLocks noChangeShapeType="1"/>
            </p:cNvSpPr>
            <p:nvPr/>
          </p:nvSpPr>
          <p:spPr bwMode="auto">
            <a:xfrm>
              <a:off x="2214" y="2204"/>
              <a:ext cx="0" cy="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7" name="Rectangle 69"/>
            <p:cNvSpPr>
              <a:spLocks noChangeArrowheads="1"/>
            </p:cNvSpPr>
            <p:nvPr/>
          </p:nvSpPr>
          <p:spPr bwMode="auto">
            <a:xfrm>
              <a:off x="2276" y="2021"/>
              <a:ext cx="39" cy="21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8" name="Line 70"/>
            <p:cNvSpPr>
              <a:spLocks noChangeShapeType="1"/>
            </p:cNvSpPr>
            <p:nvPr/>
          </p:nvSpPr>
          <p:spPr bwMode="auto">
            <a:xfrm>
              <a:off x="2070" y="1858"/>
              <a:ext cx="281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59" name="Oval 71"/>
            <p:cNvSpPr>
              <a:spLocks noChangeArrowheads="1"/>
            </p:cNvSpPr>
            <p:nvPr/>
          </p:nvSpPr>
          <p:spPr bwMode="auto">
            <a:xfrm>
              <a:off x="2044" y="1830"/>
              <a:ext cx="40" cy="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60" name="Oval 72"/>
            <p:cNvSpPr>
              <a:spLocks noChangeArrowheads="1"/>
            </p:cNvSpPr>
            <p:nvPr/>
          </p:nvSpPr>
          <p:spPr bwMode="auto">
            <a:xfrm>
              <a:off x="2332" y="2070"/>
              <a:ext cx="40" cy="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12362" name="Rectangle 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PCM</a:t>
            </a:r>
            <a:r>
              <a:rPr lang="en-US" dirty="0"/>
              <a:t> Multiplexing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3402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1141413" y="3460750"/>
            <a:ext cx="6657975" cy="852488"/>
            <a:chOff x="719" y="2180"/>
            <a:chExt cx="4194" cy="537"/>
          </a:xfrm>
        </p:grpSpPr>
        <p:sp>
          <p:nvSpPr>
            <p:cNvPr id="65539" name="Rectangle 3"/>
            <p:cNvSpPr>
              <a:spLocks noChangeArrowheads="1"/>
            </p:cNvSpPr>
            <p:nvPr/>
          </p:nvSpPr>
          <p:spPr bwMode="auto">
            <a:xfrm>
              <a:off x="1780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>
              <a:off x="1808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1" name="Rectangle 5"/>
            <p:cNvSpPr>
              <a:spLocks noChangeArrowheads="1"/>
            </p:cNvSpPr>
            <p:nvPr/>
          </p:nvSpPr>
          <p:spPr bwMode="auto">
            <a:xfrm>
              <a:off x="1815" y="2447"/>
              <a:ext cx="18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-</a:t>
              </a:r>
            </a:p>
          </p:txBody>
        </p:sp>
        <p:sp>
          <p:nvSpPr>
            <p:cNvPr id="65542" name="Rectangle 6"/>
            <p:cNvSpPr>
              <a:spLocks noChangeArrowheads="1"/>
            </p:cNvSpPr>
            <p:nvPr/>
          </p:nvSpPr>
          <p:spPr bwMode="auto">
            <a:xfrm>
              <a:off x="2001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3" name="Rectangle 7"/>
            <p:cNvSpPr>
              <a:spLocks noChangeArrowheads="1"/>
            </p:cNvSpPr>
            <p:nvPr/>
          </p:nvSpPr>
          <p:spPr bwMode="auto">
            <a:xfrm>
              <a:off x="2029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4" name="Rectangle 8"/>
            <p:cNvSpPr>
              <a:spLocks noChangeArrowheads="1"/>
            </p:cNvSpPr>
            <p:nvPr/>
          </p:nvSpPr>
          <p:spPr bwMode="auto">
            <a:xfrm>
              <a:off x="2023" y="244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2223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2251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>
              <a:off x="2245" y="244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</a:t>
              </a:r>
            </a:p>
          </p:txBody>
        </p:sp>
        <p:sp>
          <p:nvSpPr>
            <p:cNvPr id="65548" name="Rectangle 12"/>
            <p:cNvSpPr>
              <a:spLocks noChangeArrowheads="1"/>
            </p:cNvSpPr>
            <p:nvPr/>
          </p:nvSpPr>
          <p:spPr bwMode="auto">
            <a:xfrm>
              <a:off x="2444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49" name="Rectangle 13"/>
            <p:cNvSpPr>
              <a:spLocks noChangeArrowheads="1"/>
            </p:cNvSpPr>
            <p:nvPr/>
          </p:nvSpPr>
          <p:spPr bwMode="auto">
            <a:xfrm>
              <a:off x="2472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0" name="Rectangle 14"/>
            <p:cNvSpPr>
              <a:spLocks noChangeArrowheads="1"/>
            </p:cNvSpPr>
            <p:nvPr/>
          </p:nvSpPr>
          <p:spPr bwMode="auto">
            <a:xfrm>
              <a:off x="2466" y="244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</a:t>
              </a:r>
            </a:p>
          </p:txBody>
        </p:sp>
        <p:sp>
          <p:nvSpPr>
            <p:cNvPr id="65551" name="Rectangle 15"/>
            <p:cNvSpPr>
              <a:spLocks noChangeArrowheads="1"/>
            </p:cNvSpPr>
            <p:nvPr/>
          </p:nvSpPr>
          <p:spPr bwMode="auto">
            <a:xfrm>
              <a:off x="3109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2" name="Rectangle 16"/>
            <p:cNvSpPr>
              <a:spLocks noChangeArrowheads="1"/>
            </p:cNvSpPr>
            <p:nvPr/>
          </p:nvSpPr>
          <p:spPr bwMode="auto">
            <a:xfrm>
              <a:off x="3137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3" name="Rectangle 17"/>
            <p:cNvSpPr>
              <a:spLocks noChangeArrowheads="1"/>
            </p:cNvSpPr>
            <p:nvPr/>
          </p:nvSpPr>
          <p:spPr bwMode="auto">
            <a:xfrm>
              <a:off x="3330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4" name="Rectangle 18"/>
            <p:cNvSpPr>
              <a:spLocks noChangeArrowheads="1"/>
            </p:cNvSpPr>
            <p:nvPr/>
          </p:nvSpPr>
          <p:spPr bwMode="auto">
            <a:xfrm>
              <a:off x="3358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5" name="Rectangle 19"/>
            <p:cNvSpPr>
              <a:spLocks noChangeArrowheads="1"/>
            </p:cNvSpPr>
            <p:nvPr/>
          </p:nvSpPr>
          <p:spPr bwMode="auto">
            <a:xfrm>
              <a:off x="3552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6" name="Rectangle 20"/>
            <p:cNvSpPr>
              <a:spLocks noChangeArrowheads="1"/>
            </p:cNvSpPr>
            <p:nvPr/>
          </p:nvSpPr>
          <p:spPr bwMode="auto">
            <a:xfrm>
              <a:off x="3580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7" name="Rectangle 21"/>
            <p:cNvSpPr>
              <a:spLocks noChangeArrowheads="1"/>
            </p:cNvSpPr>
            <p:nvPr/>
          </p:nvSpPr>
          <p:spPr bwMode="auto">
            <a:xfrm>
              <a:off x="4217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8" name="Rectangle 22"/>
            <p:cNvSpPr>
              <a:spLocks noChangeArrowheads="1"/>
            </p:cNvSpPr>
            <p:nvPr/>
          </p:nvSpPr>
          <p:spPr bwMode="auto">
            <a:xfrm>
              <a:off x="4245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59" name="Rectangle 23"/>
            <p:cNvSpPr>
              <a:spLocks noChangeArrowheads="1"/>
            </p:cNvSpPr>
            <p:nvPr/>
          </p:nvSpPr>
          <p:spPr bwMode="auto">
            <a:xfrm>
              <a:off x="4178" y="2437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28</a:t>
              </a:r>
            </a:p>
          </p:txBody>
        </p:sp>
        <p:sp>
          <p:nvSpPr>
            <p:cNvPr id="65560" name="Rectangle 24"/>
            <p:cNvSpPr>
              <a:spLocks noChangeArrowheads="1"/>
            </p:cNvSpPr>
            <p:nvPr/>
          </p:nvSpPr>
          <p:spPr bwMode="auto">
            <a:xfrm>
              <a:off x="4438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1" name="Rectangle 25"/>
            <p:cNvSpPr>
              <a:spLocks noChangeArrowheads="1"/>
            </p:cNvSpPr>
            <p:nvPr/>
          </p:nvSpPr>
          <p:spPr bwMode="auto">
            <a:xfrm>
              <a:off x="4466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2" name="Rectangle 26"/>
            <p:cNvSpPr>
              <a:spLocks noChangeArrowheads="1"/>
            </p:cNvSpPr>
            <p:nvPr/>
          </p:nvSpPr>
          <p:spPr bwMode="auto">
            <a:xfrm>
              <a:off x="4399" y="2437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29</a:t>
              </a:r>
            </a:p>
          </p:txBody>
        </p:sp>
        <p:sp>
          <p:nvSpPr>
            <p:cNvPr id="65563" name="Rectangle 27"/>
            <p:cNvSpPr>
              <a:spLocks noChangeArrowheads="1"/>
            </p:cNvSpPr>
            <p:nvPr/>
          </p:nvSpPr>
          <p:spPr bwMode="auto">
            <a:xfrm>
              <a:off x="4660" y="245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4" name="Rectangle 28"/>
            <p:cNvSpPr>
              <a:spLocks noChangeArrowheads="1"/>
            </p:cNvSpPr>
            <p:nvPr/>
          </p:nvSpPr>
          <p:spPr bwMode="auto">
            <a:xfrm>
              <a:off x="4688" y="246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5" name="Rectangle 29"/>
            <p:cNvSpPr>
              <a:spLocks noChangeArrowheads="1"/>
            </p:cNvSpPr>
            <p:nvPr/>
          </p:nvSpPr>
          <p:spPr bwMode="auto">
            <a:xfrm>
              <a:off x="4612" y="244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30</a:t>
              </a:r>
            </a:p>
          </p:txBody>
        </p:sp>
        <p:sp>
          <p:nvSpPr>
            <p:cNvPr id="65566" name="Rectangle 30"/>
            <p:cNvSpPr>
              <a:spLocks noChangeArrowheads="1"/>
            </p:cNvSpPr>
            <p:nvPr/>
          </p:nvSpPr>
          <p:spPr bwMode="auto">
            <a:xfrm>
              <a:off x="2666" y="2456"/>
              <a:ext cx="428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7" name="Rectangle 31"/>
            <p:cNvSpPr>
              <a:spLocks noChangeArrowheads="1"/>
            </p:cNvSpPr>
            <p:nvPr/>
          </p:nvSpPr>
          <p:spPr bwMode="auto">
            <a:xfrm>
              <a:off x="3774" y="2456"/>
              <a:ext cx="428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68" name="Rectangle 32"/>
            <p:cNvSpPr>
              <a:spLocks noChangeArrowheads="1"/>
            </p:cNvSpPr>
            <p:nvPr/>
          </p:nvSpPr>
          <p:spPr bwMode="auto">
            <a:xfrm>
              <a:off x="3063" y="244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15</a:t>
              </a:r>
            </a:p>
          </p:txBody>
        </p:sp>
        <p:sp>
          <p:nvSpPr>
            <p:cNvPr id="65569" name="Rectangle 33"/>
            <p:cNvSpPr>
              <a:spLocks noChangeArrowheads="1"/>
            </p:cNvSpPr>
            <p:nvPr/>
          </p:nvSpPr>
          <p:spPr bwMode="auto">
            <a:xfrm>
              <a:off x="3337" y="2447"/>
              <a:ext cx="18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-</a:t>
              </a:r>
            </a:p>
          </p:txBody>
        </p:sp>
        <p:sp>
          <p:nvSpPr>
            <p:cNvPr id="65570" name="Rectangle 34"/>
            <p:cNvSpPr>
              <a:spLocks noChangeArrowheads="1"/>
            </p:cNvSpPr>
            <p:nvPr/>
          </p:nvSpPr>
          <p:spPr bwMode="auto">
            <a:xfrm>
              <a:off x="3507" y="244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16</a:t>
              </a:r>
            </a:p>
          </p:txBody>
        </p:sp>
        <p:sp>
          <p:nvSpPr>
            <p:cNvPr id="65571" name="Rectangle 35"/>
            <p:cNvSpPr>
              <a:spLocks noChangeArrowheads="1"/>
            </p:cNvSpPr>
            <p:nvPr/>
          </p:nvSpPr>
          <p:spPr bwMode="auto">
            <a:xfrm>
              <a:off x="2744" y="2399"/>
              <a:ext cx="2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...</a:t>
              </a:r>
            </a:p>
          </p:txBody>
        </p:sp>
        <p:sp>
          <p:nvSpPr>
            <p:cNvPr id="65572" name="Rectangle 36"/>
            <p:cNvSpPr>
              <a:spLocks noChangeArrowheads="1"/>
            </p:cNvSpPr>
            <p:nvPr/>
          </p:nvSpPr>
          <p:spPr bwMode="auto">
            <a:xfrm>
              <a:off x="3852" y="2399"/>
              <a:ext cx="2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...</a:t>
              </a:r>
            </a:p>
          </p:txBody>
        </p:sp>
        <p:sp>
          <p:nvSpPr>
            <p:cNvPr id="65573" name="Rectangle 37"/>
            <p:cNvSpPr>
              <a:spLocks noChangeArrowheads="1"/>
            </p:cNvSpPr>
            <p:nvPr/>
          </p:nvSpPr>
          <p:spPr bwMode="auto">
            <a:xfrm>
              <a:off x="3082" y="2180"/>
              <a:ext cx="5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>
                  <a:latin typeface="+mn-lt"/>
                </a:rPr>
                <a:t>Frame</a:t>
              </a:r>
              <a:endParaRPr lang="pl-PL">
                <a:latin typeface="+mn-lt"/>
              </a:endParaRPr>
            </a:p>
          </p:txBody>
        </p:sp>
        <p:sp>
          <p:nvSpPr>
            <p:cNvPr id="65574" name="Rectangle 38"/>
            <p:cNvSpPr>
              <a:spLocks noChangeArrowheads="1"/>
            </p:cNvSpPr>
            <p:nvPr/>
          </p:nvSpPr>
          <p:spPr bwMode="auto">
            <a:xfrm>
              <a:off x="719" y="2468"/>
              <a:ext cx="1062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>
                  <a:latin typeface="+mn-lt"/>
                </a:rPr>
                <a:t>User channel</a:t>
              </a:r>
              <a:endParaRPr lang="pl-PL">
                <a:latin typeface="+mn-lt"/>
              </a:endParaRPr>
            </a:p>
          </p:txBody>
        </p:sp>
      </p:grpSp>
      <p:grpSp>
        <p:nvGrpSpPr>
          <p:cNvPr id="65575" name="Group 39"/>
          <p:cNvGrpSpPr>
            <a:grpSpLocks/>
          </p:cNvGrpSpPr>
          <p:nvPr/>
        </p:nvGrpSpPr>
        <p:grpSpPr bwMode="auto">
          <a:xfrm>
            <a:off x="1577976" y="4189413"/>
            <a:ext cx="6221413" cy="504825"/>
            <a:chOff x="994" y="2639"/>
            <a:chExt cx="3919" cy="318"/>
          </a:xfrm>
        </p:grpSpPr>
        <p:sp>
          <p:nvSpPr>
            <p:cNvPr id="65576" name="Rectangle 40"/>
            <p:cNvSpPr>
              <a:spLocks noChangeArrowheads="1"/>
            </p:cNvSpPr>
            <p:nvPr/>
          </p:nvSpPr>
          <p:spPr bwMode="auto">
            <a:xfrm>
              <a:off x="1780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77" name="Rectangle 41"/>
            <p:cNvSpPr>
              <a:spLocks noChangeArrowheads="1"/>
            </p:cNvSpPr>
            <p:nvPr/>
          </p:nvSpPr>
          <p:spPr bwMode="auto">
            <a:xfrm>
              <a:off x="1808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78" name="Rectangle 42"/>
            <p:cNvSpPr>
              <a:spLocks noChangeArrowheads="1"/>
            </p:cNvSpPr>
            <p:nvPr/>
          </p:nvSpPr>
          <p:spPr bwMode="auto">
            <a:xfrm>
              <a:off x="1801" y="268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0</a:t>
              </a:r>
            </a:p>
          </p:txBody>
        </p:sp>
        <p:sp>
          <p:nvSpPr>
            <p:cNvPr id="65579" name="Rectangle 43"/>
            <p:cNvSpPr>
              <a:spLocks noChangeArrowheads="1"/>
            </p:cNvSpPr>
            <p:nvPr/>
          </p:nvSpPr>
          <p:spPr bwMode="auto">
            <a:xfrm>
              <a:off x="2001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0" name="Rectangle 44"/>
            <p:cNvSpPr>
              <a:spLocks noChangeArrowheads="1"/>
            </p:cNvSpPr>
            <p:nvPr/>
          </p:nvSpPr>
          <p:spPr bwMode="auto">
            <a:xfrm>
              <a:off x="2029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1" name="Rectangle 45"/>
            <p:cNvSpPr>
              <a:spLocks noChangeArrowheads="1"/>
            </p:cNvSpPr>
            <p:nvPr/>
          </p:nvSpPr>
          <p:spPr bwMode="auto">
            <a:xfrm>
              <a:off x="2023" y="268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65582" name="Rectangle 46"/>
            <p:cNvSpPr>
              <a:spLocks noChangeArrowheads="1"/>
            </p:cNvSpPr>
            <p:nvPr/>
          </p:nvSpPr>
          <p:spPr bwMode="auto">
            <a:xfrm>
              <a:off x="2223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3" name="Rectangle 47"/>
            <p:cNvSpPr>
              <a:spLocks noChangeArrowheads="1"/>
            </p:cNvSpPr>
            <p:nvPr/>
          </p:nvSpPr>
          <p:spPr bwMode="auto">
            <a:xfrm>
              <a:off x="2251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4" name="Rectangle 48"/>
            <p:cNvSpPr>
              <a:spLocks noChangeArrowheads="1"/>
            </p:cNvSpPr>
            <p:nvPr/>
          </p:nvSpPr>
          <p:spPr bwMode="auto">
            <a:xfrm>
              <a:off x="2245" y="268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</a:t>
              </a:r>
            </a:p>
          </p:txBody>
        </p:sp>
        <p:sp>
          <p:nvSpPr>
            <p:cNvPr id="65585" name="Rectangle 49"/>
            <p:cNvSpPr>
              <a:spLocks noChangeArrowheads="1"/>
            </p:cNvSpPr>
            <p:nvPr/>
          </p:nvSpPr>
          <p:spPr bwMode="auto">
            <a:xfrm>
              <a:off x="2444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6" name="Rectangle 50"/>
            <p:cNvSpPr>
              <a:spLocks noChangeArrowheads="1"/>
            </p:cNvSpPr>
            <p:nvPr/>
          </p:nvSpPr>
          <p:spPr bwMode="auto">
            <a:xfrm>
              <a:off x="2472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7" name="Rectangle 51"/>
            <p:cNvSpPr>
              <a:spLocks noChangeArrowheads="1"/>
            </p:cNvSpPr>
            <p:nvPr/>
          </p:nvSpPr>
          <p:spPr bwMode="auto">
            <a:xfrm>
              <a:off x="2466" y="2687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</a:t>
              </a:r>
            </a:p>
          </p:txBody>
        </p:sp>
        <p:sp>
          <p:nvSpPr>
            <p:cNvPr id="65588" name="Rectangle 52"/>
            <p:cNvSpPr>
              <a:spLocks noChangeArrowheads="1"/>
            </p:cNvSpPr>
            <p:nvPr/>
          </p:nvSpPr>
          <p:spPr bwMode="auto">
            <a:xfrm>
              <a:off x="3109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89" name="Rectangle 53"/>
            <p:cNvSpPr>
              <a:spLocks noChangeArrowheads="1"/>
            </p:cNvSpPr>
            <p:nvPr/>
          </p:nvSpPr>
          <p:spPr bwMode="auto">
            <a:xfrm>
              <a:off x="3137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0" name="Rectangle 54"/>
            <p:cNvSpPr>
              <a:spLocks noChangeArrowheads="1"/>
            </p:cNvSpPr>
            <p:nvPr/>
          </p:nvSpPr>
          <p:spPr bwMode="auto">
            <a:xfrm>
              <a:off x="3330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1" name="Rectangle 55"/>
            <p:cNvSpPr>
              <a:spLocks noChangeArrowheads="1"/>
            </p:cNvSpPr>
            <p:nvPr/>
          </p:nvSpPr>
          <p:spPr bwMode="auto">
            <a:xfrm>
              <a:off x="3358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2" name="Rectangle 56"/>
            <p:cNvSpPr>
              <a:spLocks noChangeArrowheads="1"/>
            </p:cNvSpPr>
            <p:nvPr/>
          </p:nvSpPr>
          <p:spPr bwMode="auto">
            <a:xfrm>
              <a:off x="3552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3" name="Rectangle 57"/>
            <p:cNvSpPr>
              <a:spLocks noChangeArrowheads="1"/>
            </p:cNvSpPr>
            <p:nvPr/>
          </p:nvSpPr>
          <p:spPr bwMode="auto">
            <a:xfrm>
              <a:off x="3580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4" name="Rectangle 58"/>
            <p:cNvSpPr>
              <a:spLocks noChangeArrowheads="1"/>
            </p:cNvSpPr>
            <p:nvPr/>
          </p:nvSpPr>
          <p:spPr bwMode="auto">
            <a:xfrm>
              <a:off x="4217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5" name="Rectangle 59"/>
            <p:cNvSpPr>
              <a:spLocks noChangeArrowheads="1"/>
            </p:cNvSpPr>
            <p:nvPr/>
          </p:nvSpPr>
          <p:spPr bwMode="auto">
            <a:xfrm>
              <a:off x="4245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6" name="Rectangle 60"/>
            <p:cNvSpPr>
              <a:spLocks noChangeArrowheads="1"/>
            </p:cNvSpPr>
            <p:nvPr/>
          </p:nvSpPr>
          <p:spPr bwMode="auto">
            <a:xfrm>
              <a:off x="4178" y="2677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29</a:t>
              </a:r>
            </a:p>
          </p:txBody>
        </p:sp>
        <p:sp>
          <p:nvSpPr>
            <p:cNvPr id="65597" name="Rectangle 61"/>
            <p:cNvSpPr>
              <a:spLocks noChangeArrowheads="1"/>
            </p:cNvSpPr>
            <p:nvPr/>
          </p:nvSpPr>
          <p:spPr bwMode="auto">
            <a:xfrm>
              <a:off x="4438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8" name="Rectangle 62"/>
            <p:cNvSpPr>
              <a:spLocks noChangeArrowheads="1"/>
            </p:cNvSpPr>
            <p:nvPr/>
          </p:nvSpPr>
          <p:spPr bwMode="auto">
            <a:xfrm>
              <a:off x="4466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599" name="Rectangle 63"/>
            <p:cNvSpPr>
              <a:spLocks noChangeArrowheads="1"/>
            </p:cNvSpPr>
            <p:nvPr/>
          </p:nvSpPr>
          <p:spPr bwMode="auto">
            <a:xfrm>
              <a:off x="4399" y="2677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30</a:t>
              </a:r>
            </a:p>
          </p:txBody>
        </p:sp>
        <p:sp>
          <p:nvSpPr>
            <p:cNvPr id="65600" name="Rectangle 64"/>
            <p:cNvSpPr>
              <a:spLocks noChangeArrowheads="1"/>
            </p:cNvSpPr>
            <p:nvPr/>
          </p:nvSpPr>
          <p:spPr bwMode="auto">
            <a:xfrm>
              <a:off x="4660" y="2696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01" name="Rectangle 65"/>
            <p:cNvSpPr>
              <a:spLocks noChangeArrowheads="1"/>
            </p:cNvSpPr>
            <p:nvPr/>
          </p:nvSpPr>
          <p:spPr bwMode="auto">
            <a:xfrm>
              <a:off x="4688" y="2707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02" name="Rectangle 66"/>
            <p:cNvSpPr>
              <a:spLocks noChangeArrowheads="1"/>
            </p:cNvSpPr>
            <p:nvPr/>
          </p:nvSpPr>
          <p:spPr bwMode="auto">
            <a:xfrm>
              <a:off x="4612" y="268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31</a:t>
              </a:r>
            </a:p>
          </p:txBody>
        </p:sp>
        <p:sp>
          <p:nvSpPr>
            <p:cNvPr id="65603" name="Rectangle 67"/>
            <p:cNvSpPr>
              <a:spLocks noChangeArrowheads="1"/>
            </p:cNvSpPr>
            <p:nvPr/>
          </p:nvSpPr>
          <p:spPr bwMode="auto">
            <a:xfrm>
              <a:off x="2666" y="2696"/>
              <a:ext cx="428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04" name="Rectangle 68"/>
            <p:cNvSpPr>
              <a:spLocks noChangeArrowheads="1"/>
            </p:cNvSpPr>
            <p:nvPr/>
          </p:nvSpPr>
          <p:spPr bwMode="auto">
            <a:xfrm>
              <a:off x="3774" y="2696"/>
              <a:ext cx="428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05" name="Rectangle 69"/>
            <p:cNvSpPr>
              <a:spLocks noChangeArrowheads="1"/>
            </p:cNvSpPr>
            <p:nvPr/>
          </p:nvSpPr>
          <p:spPr bwMode="auto">
            <a:xfrm>
              <a:off x="3063" y="268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15</a:t>
              </a:r>
            </a:p>
          </p:txBody>
        </p:sp>
        <p:sp>
          <p:nvSpPr>
            <p:cNvPr id="65606" name="Rectangle 70"/>
            <p:cNvSpPr>
              <a:spLocks noChangeArrowheads="1"/>
            </p:cNvSpPr>
            <p:nvPr/>
          </p:nvSpPr>
          <p:spPr bwMode="auto">
            <a:xfrm>
              <a:off x="3279" y="2682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16</a:t>
              </a:r>
            </a:p>
          </p:txBody>
        </p:sp>
        <p:sp>
          <p:nvSpPr>
            <p:cNvPr id="65607" name="Rectangle 71"/>
            <p:cNvSpPr>
              <a:spLocks noChangeArrowheads="1"/>
            </p:cNvSpPr>
            <p:nvPr/>
          </p:nvSpPr>
          <p:spPr bwMode="auto">
            <a:xfrm>
              <a:off x="3507" y="2681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17</a:t>
              </a:r>
            </a:p>
          </p:txBody>
        </p:sp>
        <p:sp>
          <p:nvSpPr>
            <p:cNvPr id="65608" name="Rectangle 72"/>
            <p:cNvSpPr>
              <a:spLocks noChangeArrowheads="1"/>
            </p:cNvSpPr>
            <p:nvPr/>
          </p:nvSpPr>
          <p:spPr bwMode="auto">
            <a:xfrm>
              <a:off x="2744" y="2639"/>
              <a:ext cx="2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...</a:t>
              </a:r>
            </a:p>
          </p:txBody>
        </p:sp>
        <p:sp>
          <p:nvSpPr>
            <p:cNvPr id="65609" name="Rectangle 73"/>
            <p:cNvSpPr>
              <a:spLocks noChangeArrowheads="1"/>
            </p:cNvSpPr>
            <p:nvPr/>
          </p:nvSpPr>
          <p:spPr bwMode="auto">
            <a:xfrm>
              <a:off x="3852" y="2639"/>
              <a:ext cx="2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...</a:t>
              </a:r>
            </a:p>
          </p:txBody>
        </p:sp>
        <p:sp>
          <p:nvSpPr>
            <p:cNvPr id="65610" name="Rectangle 74"/>
            <p:cNvSpPr>
              <a:spLocks noChangeArrowheads="1"/>
            </p:cNvSpPr>
            <p:nvPr/>
          </p:nvSpPr>
          <p:spPr bwMode="auto">
            <a:xfrm>
              <a:off x="994" y="2708"/>
              <a:ext cx="787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>
                  <a:latin typeface="+mn-lt"/>
                </a:rPr>
                <a:t>Time slot</a:t>
              </a:r>
              <a:endParaRPr lang="pl-PL">
                <a:latin typeface="+mn-lt"/>
              </a:endParaRPr>
            </a:p>
          </p:txBody>
        </p:sp>
      </p:grpSp>
      <p:grpSp>
        <p:nvGrpSpPr>
          <p:cNvPr id="65611" name="Group 75"/>
          <p:cNvGrpSpPr>
            <a:grpSpLocks/>
          </p:cNvGrpSpPr>
          <p:nvPr/>
        </p:nvGrpSpPr>
        <p:grpSpPr bwMode="auto">
          <a:xfrm>
            <a:off x="1565276" y="2241550"/>
            <a:ext cx="6645275" cy="1644650"/>
            <a:chOff x="986" y="1412"/>
            <a:chExt cx="4186" cy="1036"/>
          </a:xfrm>
        </p:grpSpPr>
        <p:sp>
          <p:nvSpPr>
            <p:cNvPr id="65612" name="Rectangle 76"/>
            <p:cNvSpPr>
              <a:spLocks noChangeArrowheads="1"/>
            </p:cNvSpPr>
            <p:nvPr/>
          </p:nvSpPr>
          <p:spPr bwMode="auto">
            <a:xfrm>
              <a:off x="1602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13" name="Rectangle 77"/>
            <p:cNvSpPr>
              <a:spLocks noChangeArrowheads="1"/>
            </p:cNvSpPr>
            <p:nvPr/>
          </p:nvSpPr>
          <p:spPr bwMode="auto">
            <a:xfrm>
              <a:off x="1630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14" name="Rectangle 78"/>
            <p:cNvSpPr>
              <a:spLocks noChangeArrowheads="1"/>
            </p:cNvSpPr>
            <p:nvPr/>
          </p:nvSpPr>
          <p:spPr bwMode="auto">
            <a:xfrm>
              <a:off x="1617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dirty="0">
                  <a:latin typeface="+mn-lt"/>
                </a:rPr>
                <a:t>0</a:t>
              </a:r>
            </a:p>
          </p:txBody>
        </p:sp>
        <p:sp>
          <p:nvSpPr>
            <p:cNvPr id="65615" name="Rectangle 79"/>
            <p:cNvSpPr>
              <a:spLocks noChangeArrowheads="1"/>
            </p:cNvSpPr>
            <p:nvPr/>
          </p:nvSpPr>
          <p:spPr bwMode="auto">
            <a:xfrm>
              <a:off x="1824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16" name="Rectangle 80"/>
            <p:cNvSpPr>
              <a:spLocks noChangeArrowheads="1"/>
            </p:cNvSpPr>
            <p:nvPr/>
          </p:nvSpPr>
          <p:spPr bwMode="auto">
            <a:xfrm>
              <a:off x="1852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17" name="Rectangle 81"/>
            <p:cNvSpPr>
              <a:spLocks noChangeArrowheads="1"/>
            </p:cNvSpPr>
            <p:nvPr/>
          </p:nvSpPr>
          <p:spPr bwMode="auto">
            <a:xfrm>
              <a:off x="1839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65618" name="Rectangle 82"/>
            <p:cNvSpPr>
              <a:spLocks noChangeArrowheads="1"/>
            </p:cNvSpPr>
            <p:nvPr/>
          </p:nvSpPr>
          <p:spPr bwMode="auto">
            <a:xfrm>
              <a:off x="2046" y="1688"/>
              <a:ext cx="206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19" name="Rectangle 83"/>
            <p:cNvSpPr>
              <a:spLocks noChangeArrowheads="1"/>
            </p:cNvSpPr>
            <p:nvPr/>
          </p:nvSpPr>
          <p:spPr bwMode="auto">
            <a:xfrm>
              <a:off x="2074" y="1699"/>
              <a:ext cx="188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0" name="Rectangle 84"/>
            <p:cNvSpPr>
              <a:spLocks noChangeArrowheads="1"/>
            </p:cNvSpPr>
            <p:nvPr/>
          </p:nvSpPr>
          <p:spPr bwMode="auto">
            <a:xfrm>
              <a:off x="2060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</a:t>
              </a:r>
            </a:p>
          </p:txBody>
        </p:sp>
        <p:sp>
          <p:nvSpPr>
            <p:cNvPr id="65621" name="Rectangle 85"/>
            <p:cNvSpPr>
              <a:spLocks noChangeArrowheads="1"/>
            </p:cNvSpPr>
            <p:nvPr/>
          </p:nvSpPr>
          <p:spPr bwMode="auto">
            <a:xfrm>
              <a:off x="2267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2" name="Rectangle 86"/>
            <p:cNvSpPr>
              <a:spLocks noChangeArrowheads="1"/>
            </p:cNvSpPr>
            <p:nvPr/>
          </p:nvSpPr>
          <p:spPr bwMode="auto">
            <a:xfrm>
              <a:off x="2295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3" name="Rectangle 87"/>
            <p:cNvSpPr>
              <a:spLocks noChangeArrowheads="1"/>
            </p:cNvSpPr>
            <p:nvPr/>
          </p:nvSpPr>
          <p:spPr bwMode="auto">
            <a:xfrm>
              <a:off x="2282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</a:t>
              </a:r>
            </a:p>
          </p:txBody>
        </p:sp>
        <p:sp>
          <p:nvSpPr>
            <p:cNvPr id="65624" name="Rectangle 88"/>
            <p:cNvSpPr>
              <a:spLocks noChangeArrowheads="1"/>
            </p:cNvSpPr>
            <p:nvPr/>
          </p:nvSpPr>
          <p:spPr bwMode="auto">
            <a:xfrm>
              <a:off x="2489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5" name="Rectangle 89"/>
            <p:cNvSpPr>
              <a:spLocks noChangeArrowheads="1"/>
            </p:cNvSpPr>
            <p:nvPr/>
          </p:nvSpPr>
          <p:spPr bwMode="auto">
            <a:xfrm>
              <a:off x="2517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6" name="Rectangle 90"/>
            <p:cNvSpPr>
              <a:spLocks noChangeArrowheads="1"/>
            </p:cNvSpPr>
            <p:nvPr/>
          </p:nvSpPr>
          <p:spPr bwMode="auto">
            <a:xfrm>
              <a:off x="2503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dirty="0">
                  <a:latin typeface="+mn-lt"/>
                </a:rPr>
                <a:t>4</a:t>
              </a:r>
            </a:p>
          </p:txBody>
        </p:sp>
        <p:sp>
          <p:nvSpPr>
            <p:cNvPr id="65627" name="Rectangle 91"/>
            <p:cNvSpPr>
              <a:spLocks noChangeArrowheads="1"/>
            </p:cNvSpPr>
            <p:nvPr/>
          </p:nvSpPr>
          <p:spPr bwMode="auto">
            <a:xfrm>
              <a:off x="2710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8" name="Rectangle 92"/>
            <p:cNvSpPr>
              <a:spLocks noChangeArrowheads="1"/>
            </p:cNvSpPr>
            <p:nvPr/>
          </p:nvSpPr>
          <p:spPr bwMode="auto">
            <a:xfrm>
              <a:off x="2738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29" name="Rectangle 93"/>
            <p:cNvSpPr>
              <a:spLocks noChangeArrowheads="1"/>
            </p:cNvSpPr>
            <p:nvPr/>
          </p:nvSpPr>
          <p:spPr bwMode="auto">
            <a:xfrm>
              <a:off x="2725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5</a:t>
              </a:r>
            </a:p>
          </p:txBody>
        </p:sp>
        <p:sp>
          <p:nvSpPr>
            <p:cNvPr id="65630" name="Rectangle 94"/>
            <p:cNvSpPr>
              <a:spLocks noChangeArrowheads="1"/>
            </p:cNvSpPr>
            <p:nvPr/>
          </p:nvSpPr>
          <p:spPr bwMode="auto">
            <a:xfrm>
              <a:off x="2932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1" name="Rectangle 95"/>
            <p:cNvSpPr>
              <a:spLocks noChangeArrowheads="1"/>
            </p:cNvSpPr>
            <p:nvPr/>
          </p:nvSpPr>
          <p:spPr bwMode="auto">
            <a:xfrm>
              <a:off x="2960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2" name="Rectangle 96"/>
            <p:cNvSpPr>
              <a:spLocks noChangeArrowheads="1"/>
            </p:cNvSpPr>
            <p:nvPr/>
          </p:nvSpPr>
          <p:spPr bwMode="auto">
            <a:xfrm>
              <a:off x="2946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6</a:t>
              </a:r>
            </a:p>
          </p:txBody>
        </p:sp>
        <p:sp>
          <p:nvSpPr>
            <p:cNvPr id="65633" name="Rectangle 97"/>
            <p:cNvSpPr>
              <a:spLocks noChangeArrowheads="1"/>
            </p:cNvSpPr>
            <p:nvPr/>
          </p:nvSpPr>
          <p:spPr bwMode="auto">
            <a:xfrm>
              <a:off x="3153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4" name="Rectangle 98"/>
            <p:cNvSpPr>
              <a:spLocks noChangeArrowheads="1"/>
            </p:cNvSpPr>
            <p:nvPr/>
          </p:nvSpPr>
          <p:spPr bwMode="auto">
            <a:xfrm>
              <a:off x="3181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5" name="Rectangle 99"/>
            <p:cNvSpPr>
              <a:spLocks noChangeArrowheads="1"/>
            </p:cNvSpPr>
            <p:nvPr/>
          </p:nvSpPr>
          <p:spPr bwMode="auto">
            <a:xfrm>
              <a:off x="3168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7</a:t>
              </a:r>
            </a:p>
          </p:txBody>
        </p:sp>
        <p:sp>
          <p:nvSpPr>
            <p:cNvPr id="65636" name="Rectangle 100"/>
            <p:cNvSpPr>
              <a:spLocks noChangeArrowheads="1"/>
            </p:cNvSpPr>
            <p:nvPr/>
          </p:nvSpPr>
          <p:spPr bwMode="auto">
            <a:xfrm>
              <a:off x="3375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7" name="Rectangle 101"/>
            <p:cNvSpPr>
              <a:spLocks noChangeArrowheads="1"/>
            </p:cNvSpPr>
            <p:nvPr/>
          </p:nvSpPr>
          <p:spPr bwMode="auto">
            <a:xfrm>
              <a:off x="3403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38" name="Rectangle 102"/>
            <p:cNvSpPr>
              <a:spLocks noChangeArrowheads="1"/>
            </p:cNvSpPr>
            <p:nvPr/>
          </p:nvSpPr>
          <p:spPr bwMode="auto">
            <a:xfrm>
              <a:off x="3390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8</a:t>
              </a:r>
            </a:p>
          </p:txBody>
        </p:sp>
        <p:sp>
          <p:nvSpPr>
            <p:cNvPr id="65639" name="Rectangle 103"/>
            <p:cNvSpPr>
              <a:spLocks noChangeArrowheads="1"/>
            </p:cNvSpPr>
            <p:nvPr/>
          </p:nvSpPr>
          <p:spPr bwMode="auto">
            <a:xfrm>
              <a:off x="3596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0" name="Rectangle 104"/>
            <p:cNvSpPr>
              <a:spLocks noChangeArrowheads="1"/>
            </p:cNvSpPr>
            <p:nvPr/>
          </p:nvSpPr>
          <p:spPr bwMode="auto">
            <a:xfrm>
              <a:off x="3624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1" name="Rectangle 105"/>
            <p:cNvSpPr>
              <a:spLocks noChangeArrowheads="1"/>
            </p:cNvSpPr>
            <p:nvPr/>
          </p:nvSpPr>
          <p:spPr bwMode="auto">
            <a:xfrm>
              <a:off x="3611" y="1679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9</a:t>
              </a:r>
            </a:p>
          </p:txBody>
        </p:sp>
        <p:sp>
          <p:nvSpPr>
            <p:cNvPr id="65642" name="Rectangle 106"/>
            <p:cNvSpPr>
              <a:spLocks noChangeArrowheads="1"/>
            </p:cNvSpPr>
            <p:nvPr/>
          </p:nvSpPr>
          <p:spPr bwMode="auto">
            <a:xfrm>
              <a:off x="3818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3" name="Rectangle 107"/>
            <p:cNvSpPr>
              <a:spLocks noChangeArrowheads="1"/>
            </p:cNvSpPr>
            <p:nvPr/>
          </p:nvSpPr>
          <p:spPr bwMode="auto">
            <a:xfrm>
              <a:off x="3846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4" name="Rectangle 108"/>
            <p:cNvSpPr>
              <a:spLocks noChangeArrowheads="1"/>
            </p:cNvSpPr>
            <p:nvPr/>
          </p:nvSpPr>
          <p:spPr bwMode="auto">
            <a:xfrm>
              <a:off x="3764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dirty="0">
                  <a:latin typeface="+mn-lt"/>
                </a:rPr>
                <a:t>10</a:t>
              </a:r>
            </a:p>
          </p:txBody>
        </p:sp>
        <p:sp>
          <p:nvSpPr>
            <p:cNvPr id="65645" name="Rectangle 109"/>
            <p:cNvSpPr>
              <a:spLocks noChangeArrowheads="1"/>
            </p:cNvSpPr>
            <p:nvPr/>
          </p:nvSpPr>
          <p:spPr bwMode="auto">
            <a:xfrm>
              <a:off x="4039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6" name="Rectangle 110"/>
            <p:cNvSpPr>
              <a:spLocks noChangeArrowheads="1"/>
            </p:cNvSpPr>
            <p:nvPr/>
          </p:nvSpPr>
          <p:spPr bwMode="auto">
            <a:xfrm>
              <a:off x="4067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7" name="Rectangle 111"/>
            <p:cNvSpPr>
              <a:spLocks noChangeArrowheads="1"/>
            </p:cNvSpPr>
            <p:nvPr/>
          </p:nvSpPr>
          <p:spPr bwMode="auto">
            <a:xfrm>
              <a:off x="3985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11</a:t>
              </a:r>
            </a:p>
          </p:txBody>
        </p:sp>
        <p:sp>
          <p:nvSpPr>
            <p:cNvPr id="65648" name="Rectangle 112"/>
            <p:cNvSpPr>
              <a:spLocks noChangeArrowheads="1"/>
            </p:cNvSpPr>
            <p:nvPr/>
          </p:nvSpPr>
          <p:spPr bwMode="auto">
            <a:xfrm>
              <a:off x="4261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49" name="Rectangle 113"/>
            <p:cNvSpPr>
              <a:spLocks noChangeArrowheads="1"/>
            </p:cNvSpPr>
            <p:nvPr/>
          </p:nvSpPr>
          <p:spPr bwMode="auto">
            <a:xfrm>
              <a:off x="4289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0" name="Rectangle 114"/>
            <p:cNvSpPr>
              <a:spLocks noChangeArrowheads="1"/>
            </p:cNvSpPr>
            <p:nvPr/>
          </p:nvSpPr>
          <p:spPr bwMode="auto">
            <a:xfrm>
              <a:off x="4207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12</a:t>
              </a:r>
            </a:p>
          </p:txBody>
        </p:sp>
        <p:sp>
          <p:nvSpPr>
            <p:cNvPr id="65651" name="Rectangle 115"/>
            <p:cNvSpPr>
              <a:spLocks noChangeArrowheads="1"/>
            </p:cNvSpPr>
            <p:nvPr/>
          </p:nvSpPr>
          <p:spPr bwMode="auto">
            <a:xfrm>
              <a:off x="4482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2" name="Rectangle 116"/>
            <p:cNvSpPr>
              <a:spLocks noChangeArrowheads="1"/>
            </p:cNvSpPr>
            <p:nvPr/>
          </p:nvSpPr>
          <p:spPr bwMode="auto">
            <a:xfrm>
              <a:off x="4510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3" name="Rectangle 117"/>
            <p:cNvSpPr>
              <a:spLocks noChangeArrowheads="1"/>
            </p:cNvSpPr>
            <p:nvPr/>
          </p:nvSpPr>
          <p:spPr bwMode="auto">
            <a:xfrm>
              <a:off x="4428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13</a:t>
              </a:r>
            </a:p>
          </p:txBody>
        </p:sp>
        <p:sp>
          <p:nvSpPr>
            <p:cNvPr id="65654" name="Rectangle 118"/>
            <p:cNvSpPr>
              <a:spLocks noChangeArrowheads="1"/>
            </p:cNvSpPr>
            <p:nvPr/>
          </p:nvSpPr>
          <p:spPr bwMode="auto">
            <a:xfrm>
              <a:off x="4704" y="1688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5" name="Rectangle 119"/>
            <p:cNvSpPr>
              <a:spLocks noChangeArrowheads="1"/>
            </p:cNvSpPr>
            <p:nvPr/>
          </p:nvSpPr>
          <p:spPr bwMode="auto">
            <a:xfrm>
              <a:off x="4732" y="1699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6" name="Rectangle 120"/>
            <p:cNvSpPr>
              <a:spLocks noChangeArrowheads="1"/>
            </p:cNvSpPr>
            <p:nvPr/>
          </p:nvSpPr>
          <p:spPr bwMode="auto">
            <a:xfrm>
              <a:off x="4650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14</a:t>
              </a:r>
            </a:p>
          </p:txBody>
        </p:sp>
        <p:sp>
          <p:nvSpPr>
            <p:cNvPr id="65657" name="Rectangle 121"/>
            <p:cNvSpPr>
              <a:spLocks noChangeArrowheads="1"/>
            </p:cNvSpPr>
            <p:nvPr/>
          </p:nvSpPr>
          <p:spPr bwMode="auto">
            <a:xfrm>
              <a:off x="4926" y="1688"/>
              <a:ext cx="206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8" name="Rectangle 122"/>
            <p:cNvSpPr>
              <a:spLocks noChangeArrowheads="1"/>
            </p:cNvSpPr>
            <p:nvPr/>
          </p:nvSpPr>
          <p:spPr bwMode="auto">
            <a:xfrm>
              <a:off x="4954" y="1699"/>
              <a:ext cx="188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59" name="Rectangle 123"/>
            <p:cNvSpPr>
              <a:spLocks noChangeArrowheads="1"/>
            </p:cNvSpPr>
            <p:nvPr/>
          </p:nvSpPr>
          <p:spPr bwMode="auto">
            <a:xfrm>
              <a:off x="4871" y="1673"/>
              <a:ext cx="30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15</a:t>
              </a:r>
            </a:p>
          </p:txBody>
        </p:sp>
        <p:sp>
          <p:nvSpPr>
            <p:cNvPr id="65660" name="Rectangle 124"/>
            <p:cNvSpPr>
              <a:spLocks noChangeArrowheads="1"/>
            </p:cNvSpPr>
            <p:nvPr/>
          </p:nvSpPr>
          <p:spPr bwMode="auto">
            <a:xfrm>
              <a:off x="2923" y="1412"/>
              <a:ext cx="89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>
                  <a:latin typeface="+mn-lt"/>
                </a:rPr>
                <a:t>Multiframe</a:t>
              </a:r>
              <a:endParaRPr lang="pl-PL">
                <a:latin typeface="+mn-lt"/>
              </a:endParaRPr>
            </a:p>
          </p:txBody>
        </p:sp>
        <p:sp>
          <p:nvSpPr>
            <p:cNvPr id="65661" name="Rectangle 125"/>
            <p:cNvSpPr>
              <a:spLocks noChangeArrowheads="1"/>
            </p:cNvSpPr>
            <p:nvPr/>
          </p:nvSpPr>
          <p:spPr bwMode="auto">
            <a:xfrm>
              <a:off x="986" y="1700"/>
              <a:ext cx="5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>
                  <a:latin typeface="+mn-lt"/>
                </a:rPr>
                <a:t>Frame</a:t>
              </a:r>
              <a:endParaRPr lang="pl-PL">
                <a:latin typeface="+mn-lt"/>
              </a:endParaRPr>
            </a:p>
          </p:txBody>
        </p:sp>
        <p:sp>
          <p:nvSpPr>
            <p:cNvPr id="65662" name="Line 126"/>
            <p:cNvSpPr>
              <a:spLocks noChangeShapeType="1"/>
            </p:cNvSpPr>
            <p:nvPr/>
          </p:nvSpPr>
          <p:spPr bwMode="auto">
            <a:xfrm flipH="1">
              <a:off x="1772" y="1920"/>
              <a:ext cx="1374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63" name="Line 127"/>
            <p:cNvSpPr>
              <a:spLocks noChangeShapeType="1"/>
            </p:cNvSpPr>
            <p:nvPr/>
          </p:nvSpPr>
          <p:spPr bwMode="auto">
            <a:xfrm>
              <a:off x="3367" y="1920"/>
              <a:ext cx="1507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65664" name="Group 128"/>
          <p:cNvGrpSpPr>
            <a:grpSpLocks/>
          </p:cNvGrpSpPr>
          <p:nvPr/>
        </p:nvGrpSpPr>
        <p:grpSpPr bwMode="auto">
          <a:xfrm>
            <a:off x="2152650" y="4648200"/>
            <a:ext cx="3338513" cy="1265238"/>
            <a:chOff x="1356" y="2928"/>
            <a:chExt cx="2103" cy="797"/>
          </a:xfrm>
        </p:grpSpPr>
        <p:sp>
          <p:nvSpPr>
            <p:cNvPr id="65665" name="Rectangle 129"/>
            <p:cNvSpPr>
              <a:spLocks noChangeArrowheads="1"/>
            </p:cNvSpPr>
            <p:nvPr/>
          </p:nvSpPr>
          <p:spPr bwMode="auto">
            <a:xfrm>
              <a:off x="1698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66" name="Rectangle 130"/>
            <p:cNvSpPr>
              <a:spLocks noChangeArrowheads="1"/>
            </p:cNvSpPr>
            <p:nvPr/>
          </p:nvSpPr>
          <p:spPr bwMode="auto">
            <a:xfrm>
              <a:off x="1719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67" name="Rectangle 131"/>
            <p:cNvSpPr>
              <a:spLocks noChangeArrowheads="1"/>
            </p:cNvSpPr>
            <p:nvPr/>
          </p:nvSpPr>
          <p:spPr bwMode="auto">
            <a:xfrm>
              <a:off x="1706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65668" name="Rectangle 132"/>
            <p:cNvSpPr>
              <a:spLocks noChangeArrowheads="1"/>
            </p:cNvSpPr>
            <p:nvPr/>
          </p:nvSpPr>
          <p:spPr bwMode="auto">
            <a:xfrm>
              <a:off x="1913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69" name="Rectangle 133"/>
            <p:cNvSpPr>
              <a:spLocks noChangeArrowheads="1"/>
            </p:cNvSpPr>
            <p:nvPr/>
          </p:nvSpPr>
          <p:spPr bwMode="auto">
            <a:xfrm>
              <a:off x="1941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0" name="Rectangle 134"/>
            <p:cNvSpPr>
              <a:spLocks noChangeArrowheads="1"/>
            </p:cNvSpPr>
            <p:nvPr/>
          </p:nvSpPr>
          <p:spPr bwMode="auto">
            <a:xfrm>
              <a:off x="1920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2</a:t>
              </a:r>
            </a:p>
          </p:txBody>
        </p:sp>
        <p:sp>
          <p:nvSpPr>
            <p:cNvPr id="65671" name="Rectangle 135"/>
            <p:cNvSpPr>
              <a:spLocks noChangeArrowheads="1"/>
            </p:cNvSpPr>
            <p:nvPr/>
          </p:nvSpPr>
          <p:spPr bwMode="auto">
            <a:xfrm>
              <a:off x="2134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2" name="Rectangle 136"/>
            <p:cNvSpPr>
              <a:spLocks noChangeArrowheads="1"/>
            </p:cNvSpPr>
            <p:nvPr/>
          </p:nvSpPr>
          <p:spPr bwMode="auto">
            <a:xfrm>
              <a:off x="2162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3" name="Rectangle 137"/>
            <p:cNvSpPr>
              <a:spLocks noChangeArrowheads="1"/>
            </p:cNvSpPr>
            <p:nvPr/>
          </p:nvSpPr>
          <p:spPr bwMode="auto">
            <a:xfrm>
              <a:off x="2142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3</a:t>
              </a:r>
            </a:p>
          </p:txBody>
        </p:sp>
        <p:sp>
          <p:nvSpPr>
            <p:cNvPr id="65674" name="Rectangle 138"/>
            <p:cNvSpPr>
              <a:spLocks noChangeArrowheads="1"/>
            </p:cNvSpPr>
            <p:nvPr/>
          </p:nvSpPr>
          <p:spPr bwMode="auto">
            <a:xfrm>
              <a:off x="2356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5" name="Rectangle 139"/>
            <p:cNvSpPr>
              <a:spLocks noChangeArrowheads="1"/>
            </p:cNvSpPr>
            <p:nvPr/>
          </p:nvSpPr>
          <p:spPr bwMode="auto">
            <a:xfrm>
              <a:off x="2384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6" name="Rectangle 140"/>
            <p:cNvSpPr>
              <a:spLocks noChangeArrowheads="1"/>
            </p:cNvSpPr>
            <p:nvPr/>
          </p:nvSpPr>
          <p:spPr bwMode="auto">
            <a:xfrm>
              <a:off x="2363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4</a:t>
              </a:r>
            </a:p>
          </p:txBody>
        </p:sp>
        <p:sp>
          <p:nvSpPr>
            <p:cNvPr id="65677" name="Rectangle 141"/>
            <p:cNvSpPr>
              <a:spLocks noChangeArrowheads="1"/>
            </p:cNvSpPr>
            <p:nvPr/>
          </p:nvSpPr>
          <p:spPr bwMode="auto">
            <a:xfrm>
              <a:off x="2577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8" name="Rectangle 142"/>
            <p:cNvSpPr>
              <a:spLocks noChangeArrowheads="1"/>
            </p:cNvSpPr>
            <p:nvPr/>
          </p:nvSpPr>
          <p:spPr bwMode="auto">
            <a:xfrm>
              <a:off x="2605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79" name="Rectangle 143"/>
            <p:cNvSpPr>
              <a:spLocks noChangeArrowheads="1"/>
            </p:cNvSpPr>
            <p:nvPr/>
          </p:nvSpPr>
          <p:spPr bwMode="auto">
            <a:xfrm>
              <a:off x="2585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5</a:t>
              </a:r>
            </a:p>
          </p:txBody>
        </p:sp>
        <p:sp>
          <p:nvSpPr>
            <p:cNvPr id="65680" name="Rectangle 144"/>
            <p:cNvSpPr>
              <a:spLocks noChangeArrowheads="1"/>
            </p:cNvSpPr>
            <p:nvPr/>
          </p:nvSpPr>
          <p:spPr bwMode="auto">
            <a:xfrm>
              <a:off x="2799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1" name="Rectangle 145"/>
            <p:cNvSpPr>
              <a:spLocks noChangeArrowheads="1"/>
            </p:cNvSpPr>
            <p:nvPr/>
          </p:nvSpPr>
          <p:spPr bwMode="auto">
            <a:xfrm>
              <a:off x="2827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2" name="Rectangle 146"/>
            <p:cNvSpPr>
              <a:spLocks noChangeArrowheads="1"/>
            </p:cNvSpPr>
            <p:nvPr/>
          </p:nvSpPr>
          <p:spPr bwMode="auto">
            <a:xfrm>
              <a:off x="2807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6</a:t>
              </a:r>
            </a:p>
          </p:txBody>
        </p:sp>
        <p:sp>
          <p:nvSpPr>
            <p:cNvPr id="65683" name="Rectangle 147"/>
            <p:cNvSpPr>
              <a:spLocks noChangeArrowheads="1"/>
            </p:cNvSpPr>
            <p:nvPr/>
          </p:nvSpPr>
          <p:spPr bwMode="auto">
            <a:xfrm>
              <a:off x="3020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4" name="Rectangle 148"/>
            <p:cNvSpPr>
              <a:spLocks noChangeArrowheads="1"/>
            </p:cNvSpPr>
            <p:nvPr/>
          </p:nvSpPr>
          <p:spPr bwMode="auto">
            <a:xfrm>
              <a:off x="3048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5" name="Rectangle 149"/>
            <p:cNvSpPr>
              <a:spLocks noChangeArrowheads="1"/>
            </p:cNvSpPr>
            <p:nvPr/>
          </p:nvSpPr>
          <p:spPr bwMode="auto">
            <a:xfrm>
              <a:off x="3028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7</a:t>
              </a:r>
            </a:p>
          </p:txBody>
        </p:sp>
        <p:sp>
          <p:nvSpPr>
            <p:cNvPr id="65686" name="Rectangle 150"/>
            <p:cNvSpPr>
              <a:spLocks noChangeArrowheads="1"/>
            </p:cNvSpPr>
            <p:nvPr/>
          </p:nvSpPr>
          <p:spPr bwMode="auto">
            <a:xfrm>
              <a:off x="3242" y="3464"/>
              <a:ext cx="207" cy="224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7" name="Rectangle 151"/>
            <p:cNvSpPr>
              <a:spLocks noChangeArrowheads="1"/>
            </p:cNvSpPr>
            <p:nvPr/>
          </p:nvSpPr>
          <p:spPr bwMode="auto">
            <a:xfrm>
              <a:off x="3270" y="3475"/>
              <a:ext cx="18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88" name="Rectangle 152"/>
            <p:cNvSpPr>
              <a:spLocks noChangeArrowheads="1"/>
            </p:cNvSpPr>
            <p:nvPr/>
          </p:nvSpPr>
          <p:spPr bwMode="auto">
            <a:xfrm>
              <a:off x="3250" y="3448"/>
              <a:ext cx="20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8</a:t>
              </a:r>
            </a:p>
          </p:txBody>
        </p:sp>
        <p:sp>
          <p:nvSpPr>
            <p:cNvPr id="65689" name="Rectangle 153"/>
            <p:cNvSpPr>
              <a:spLocks noChangeArrowheads="1"/>
            </p:cNvSpPr>
            <p:nvPr/>
          </p:nvSpPr>
          <p:spPr bwMode="auto">
            <a:xfrm>
              <a:off x="1356" y="3476"/>
              <a:ext cx="31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>
                  <a:latin typeface="+mn-lt"/>
                </a:rPr>
                <a:t>Bit</a:t>
              </a:r>
            </a:p>
          </p:txBody>
        </p:sp>
        <p:sp>
          <p:nvSpPr>
            <p:cNvPr id="65690" name="Line 154"/>
            <p:cNvSpPr>
              <a:spLocks noChangeShapeType="1"/>
            </p:cNvSpPr>
            <p:nvPr/>
          </p:nvSpPr>
          <p:spPr bwMode="auto">
            <a:xfrm flipH="1">
              <a:off x="1684" y="2928"/>
              <a:ext cx="753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5691" name="Line 155"/>
            <p:cNvSpPr>
              <a:spLocks noChangeShapeType="1"/>
            </p:cNvSpPr>
            <p:nvPr/>
          </p:nvSpPr>
          <p:spPr bwMode="auto">
            <a:xfrm>
              <a:off x="2658" y="2928"/>
              <a:ext cx="798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65692" name="Rectangle 1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/>
              <a:t>PCM 30/32</a:t>
            </a:r>
            <a:r>
              <a:rPr lang="en-US" sz="2400" dirty="0"/>
              <a:t> Frame Structure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434257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/>
              <a:t>FDMA: </a:t>
            </a:r>
            <a:r>
              <a:rPr lang="en-US" sz="2400" dirty="0"/>
              <a:t>Frequency Division Multiple Access</a:t>
            </a:r>
            <a:endParaRPr lang="pl-PL" sz="2400" dirty="0"/>
          </a:p>
        </p:txBody>
      </p:sp>
      <p:sp>
        <p:nvSpPr>
          <p:cNvPr id="42018" name="Freeform 34"/>
          <p:cNvSpPr>
            <a:spLocks/>
          </p:cNvSpPr>
          <p:nvPr/>
        </p:nvSpPr>
        <p:spPr bwMode="auto">
          <a:xfrm>
            <a:off x="4208463" y="1851025"/>
            <a:ext cx="2466975" cy="2590800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5" y="0"/>
              </a:cxn>
              <a:cxn ang="0">
                <a:pos x="3108" y="1878"/>
              </a:cxn>
              <a:cxn ang="0">
                <a:pos x="2875" y="3265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8" h="3265">
                <a:moveTo>
                  <a:pt x="0" y="1374"/>
                </a:moveTo>
                <a:lnTo>
                  <a:pt x="205" y="0"/>
                </a:lnTo>
                <a:lnTo>
                  <a:pt x="3108" y="1878"/>
                </a:lnTo>
                <a:lnTo>
                  <a:pt x="2875" y="3265"/>
                </a:lnTo>
                <a:lnTo>
                  <a:pt x="0" y="1374"/>
                </a:lnTo>
                <a:lnTo>
                  <a:pt x="0" y="137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19" name="Freeform 35"/>
          <p:cNvSpPr>
            <a:spLocks/>
          </p:cNvSpPr>
          <p:nvPr/>
        </p:nvSpPr>
        <p:spPr bwMode="auto">
          <a:xfrm>
            <a:off x="4208463" y="1851025"/>
            <a:ext cx="2466975" cy="2590800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5" y="0"/>
              </a:cxn>
              <a:cxn ang="0">
                <a:pos x="3108" y="1878"/>
              </a:cxn>
              <a:cxn ang="0">
                <a:pos x="2875" y="3265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8" h="3265">
                <a:moveTo>
                  <a:pt x="0" y="1374"/>
                </a:moveTo>
                <a:lnTo>
                  <a:pt x="205" y="0"/>
                </a:lnTo>
                <a:lnTo>
                  <a:pt x="3108" y="1878"/>
                </a:lnTo>
                <a:lnTo>
                  <a:pt x="2875" y="3265"/>
                </a:lnTo>
                <a:lnTo>
                  <a:pt x="0" y="1374"/>
                </a:lnTo>
                <a:lnTo>
                  <a:pt x="0" y="137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0" name="Freeform 36"/>
          <p:cNvSpPr>
            <a:spLocks/>
          </p:cNvSpPr>
          <p:nvPr/>
        </p:nvSpPr>
        <p:spPr bwMode="auto">
          <a:xfrm>
            <a:off x="4206875" y="1847850"/>
            <a:ext cx="2470150" cy="1493838"/>
          </a:xfrm>
          <a:custGeom>
            <a:avLst/>
            <a:gdLst/>
            <a:ahLst/>
            <a:cxnLst>
              <a:cxn ang="0">
                <a:pos x="0" y="1376"/>
              </a:cxn>
              <a:cxn ang="0">
                <a:pos x="2" y="1376"/>
              </a:cxn>
              <a:cxn ang="0">
                <a:pos x="207" y="5"/>
              </a:cxn>
              <a:cxn ang="0">
                <a:pos x="3108" y="1881"/>
              </a:cxn>
              <a:cxn ang="0">
                <a:pos x="3110" y="1879"/>
              </a:cxn>
              <a:cxn ang="0">
                <a:pos x="205" y="0"/>
              </a:cxn>
              <a:cxn ang="0">
                <a:pos x="0" y="1376"/>
              </a:cxn>
            </a:cxnLst>
            <a:rect l="0" t="0" r="r" b="b"/>
            <a:pathLst>
              <a:path w="3110" h="1881">
                <a:moveTo>
                  <a:pt x="0" y="1376"/>
                </a:moveTo>
                <a:lnTo>
                  <a:pt x="2" y="1376"/>
                </a:lnTo>
                <a:lnTo>
                  <a:pt x="207" y="5"/>
                </a:lnTo>
                <a:lnTo>
                  <a:pt x="3108" y="1881"/>
                </a:lnTo>
                <a:lnTo>
                  <a:pt x="3110" y="1879"/>
                </a:lnTo>
                <a:lnTo>
                  <a:pt x="205" y="0"/>
                </a:lnTo>
                <a:lnTo>
                  <a:pt x="0" y="1376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1" name="Freeform 37"/>
          <p:cNvSpPr>
            <a:spLocks/>
          </p:cNvSpPr>
          <p:nvPr/>
        </p:nvSpPr>
        <p:spPr bwMode="auto">
          <a:xfrm>
            <a:off x="4206875" y="2940050"/>
            <a:ext cx="2470150" cy="1503363"/>
          </a:xfrm>
          <a:custGeom>
            <a:avLst/>
            <a:gdLst/>
            <a:ahLst/>
            <a:cxnLst>
              <a:cxn ang="0">
                <a:pos x="3108" y="507"/>
              </a:cxn>
              <a:cxn ang="0">
                <a:pos x="2875" y="1891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  <a:cxn ang="0">
                <a:pos x="2877" y="1896"/>
              </a:cxn>
              <a:cxn ang="0">
                <a:pos x="3110" y="505"/>
              </a:cxn>
              <a:cxn ang="0">
                <a:pos x="3108" y="507"/>
              </a:cxn>
            </a:cxnLst>
            <a:rect l="0" t="0" r="r" b="b"/>
            <a:pathLst>
              <a:path w="3110" h="1896">
                <a:moveTo>
                  <a:pt x="3108" y="507"/>
                </a:moveTo>
                <a:lnTo>
                  <a:pt x="2875" y="1891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2877" y="1896"/>
                </a:lnTo>
                <a:lnTo>
                  <a:pt x="3110" y="505"/>
                </a:lnTo>
                <a:lnTo>
                  <a:pt x="3108" y="507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2" name="Freeform 38"/>
          <p:cNvSpPr>
            <a:spLocks/>
          </p:cNvSpPr>
          <p:nvPr/>
        </p:nvSpPr>
        <p:spPr bwMode="auto">
          <a:xfrm>
            <a:off x="6511925" y="3300413"/>
            <a:ext cx="555625" cy="1131887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8" y="0"/>
              </a:cxn>
              <a:cxn ang="0">
                <a:pos x="699" y="1050"/>
              </a:cxn>
              <a:cxn ang="0">
                <a:pos x="0" y="1426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9" h="1426">
                <a:moveTo>
                  <a:pt x="220" y="65"/>
                </a:moveTo>
                <a:lnTo>
                  <a:pt x="388" y="0"/>
                </a:lnTo>
                <a:lnTo>
                  <a:pt x="699" y="1050"/>
                </a:lnTo>
                <a:lnTo>
                  <a:pt x="0" y="1426"/>
                </a:lnTo>
                <a:lnTo>
                  <a:pt x="220" y="65"/>
                </a:lnTo>
                <a:lnTo>
                  <a:pt x="220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3" name="Freeform 39"/>
          <p:cNvSpPr>
            <a:spLocks/>
          </p:cNvSpPr>
          <p:nvPr/>
        </p:nvSpPr>
        <p:spPr bwMode="auto">
          <a:xfrm>
            <a:off x="6511925" y="3300413"/>
            <a:ext cx="555625" cy="1131887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8" y="0"/>
              </a:cxn>
              <a:cxn ang="0">
                <a:pos x="699" y="1050"/>
              </a:cxn>
              <a:cxn ang="0">
                <a:pos x="0" y="1426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9" h="1426">
                <a:moveTo>
                  <a:pt x="220" y="65"/>
                </a:moveTo>
                <a:lnTo>
                  <a:pt x="388" y="0"/>
                </a:lnTo>
                <a:lnTo>
                  <a:pt x="699" y="1050"/>
                </a:lnTo>
                <a:lnTo>
                  <a:pt x="0" y="1426"/>
                </a:lnTo>
                <a:lnTo>
                  <a:pt x="220" y="65"/>
                </a:lnTo>
                <a:lnTo>
                  <a:pt x="220" y="65"/>
                </a:lnTo>
              </a:path>
            </a:pathLst>
          </a:custGeom>
          <a:solidFill>
            <a:srgbClr val="3399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4" name="Freeform 40"/>
          <p:cNvSpPr>
            <a:spLocks/>
          </p:cNvSpPr>
          <p:nvPr/>
        </p:nvSpPr>
        <p:spPr bwMode="auto">
          <a:xfrm>
            <a:off x="6510338" y="3300413"/>
            <a:ext cx="557212" cy="1131887"/>
          </a:xfrm>
          <a:custGeom>
            <a:avLst/>
            <a:gdLst/>
            <a:ahLst/>
            <a:cxnLst>
              <a:cxn ang="0">
                <a:pos x="221" y="65"/>
              </a:cxn>
              <a:cxn ang="0">
                <a:pos x="221" y="67"/>
              </a:cxn>
              <a:cxn ang="0">
                <a:pos x="389" y="3"/>
              </a:cxn>
              <a:cxn ang="0">
                <a:pos x="699" y="1051"/>
              </a:cxn>
              <a:cxn ang="0">
                <a:pos x="2" y="1425"/>
              </a:cxn>
              <a:cxn ang="0">
                <a:pos x="0" y="1427"/>
              </a:cxn>
              <a:cxn ang="0">
                <a:pos x="1" y="1428"/>
              </a:cxn>
              <a:cxn ang="0">
                <a:pos x="701" y="1051"/>
              </a:cxn>
              <a:cxn ang="0">
                <a:pos x="389" y="0"/>
              </a:cxn>
              <a:cxn ang="0">
                <a:pos x="221" y="65"/>
              </a:cxn>
            </a:cxnLst>
            <a:rect l="0" t="0" r="r" b="b"/>
            <a:pathLst>
              <a:path w="701" h="1428">
                <a:moveTo>
                  <a:pt x="221" y="65"/>
                </a:moveTo>
                <a:lnTo>
                  <a:pt x="221" y="67"/>
                </a:lnTo>
                <a:lnTo>
                  <a:pt x="389" y="3"/>
                </a:lnTo>
                <a:lnTo>
                  <a:pt x="699" y="1051"/>
                </a:lnTo>
                <a:lnTo>
                  <a:pt x="2" y="1425"/>
                </a:lnTo>
                <a:lnTo>
                  <a:pt x="0" y="1427"/>
                </a:lnTo>
                <a:lnTo>
                  <a:pt x="1" y="1428"/>
                </a:lnTo>
                <a:lnTo>
                  <a:pt x="701" y="1051"/>
                </a:lnTo>
                <a:lnTo>
                  <a:pt x="389" y="0"/>
                </a:lnTo>
                <a:lnTo>
                  <a:pt x="221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5" name="Freeform 41"/>
          <p:cNvSpPr>
            <a:spLocks/>
          </p:cNvSpPr>
          <p:nvPr/>
        </p:nvSpPr>
        <p:spPr bwMode="auto">
          <a:xfrm>
            <a:off x="6510338" y="3351213"/>
            <a:ext cx="176212" cy="1081087"/>
          </a:xfrm>
          <a:custGeom>
            <a:avLst/>
            <a:gdLst/>
            <a:ahLst/>
            <a:cxnLst>
              <a:cxn ang="0">
                <a:pos x="2" y="1360"/>
              </a:cxn>
              <a:cxn ang="0">
                <a:pos x="222" y="1"/>
              </a:cxn>
              <a:cxn ang="0">
                <a:pos x="221" y="0"/>
              </a:cxn>
              <a:cxn ang="0">
                <a:pos x="220" y="1"/>
              </a:cxn>
              <a:cxn ang="0">
                <a:pos x="0" y="1362"/>
              </a:cxn>
              <a:cxn ang="0">
                <a:pos x="2" y="1360"/>
              </a:cxn>
            </a:cxnLst>
            <a:rect l="0" t="0" r="r" b="b"/>
            <a:pathLst>
              <a:path w="222" h="1362">
                <a:moveTo>
                  <a:pt x="2" y="1360"/>
                </a:moveTo>
                <a:lnTo>
                  <a:pt x="222" y="1"/>
                </a:lnTo>
                <a:lnTo>
                  <a:pt x="221" y="0"/>
                </a:lnTo>
                <a:lnTo>
                  <a:pt x="220" y="1"/>
                </a:lnTo>
                <a:lnTo>
                  <a:pt x="0" y="1362"/>
                </a:lnTo>
                <a:lnTo>
                  <a:pt x="2" y="136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6" name="Freeform 42"/>
          <p:cNvSpPr>
            <a:spLocks/>
          </p:cNvSpPr>
          <p:nvPr/>
        </p:nvSpPr>
        <p:spPr bwMode="auto">
          <a:xfrm>
            <a:off x="4371975" y="1830388"/>
            <a:ext cx="2447925" cy="1511300"/>
          </a:xfrm>
          <a:custGeom>
            <a:avLst/>
            <a:gdLst/>
            <a:ahLst/>
            <a:cxnLst>
              <a:cxn ang="0">
                <a:pos x="2928" y="1904"/>
              </a:cxn>
              <a:cxn ang="0">
                <a:pos x="3084" y="1854"/>
              </a:cxn>
              <a:cxn ang="0">
                <a:pos x="182" y="0"/>
              </a:cxn>
              <a:cxn ang="0">
                <a:pos x="0" y="26"/>
              </a:cxn>
              <a:cxn ang="0">
                <a:pos x="2928" y="1904"/>
              </a:cxn>
              <a:cxn ang="0">
                <a:pos x="2928" y="1904"/>
              </a:cxn>
            </a:cxnLst>
            <a:rect l="0" t="0" r="r" b="b"/>
            <a:pathLst>
              <a:path w="3084" h="1904">
                <a:moveTo>
                  <a:pt x="2928" y="1904"/>
                </a:moveTo>
                <a:lnTo>
                  <a:pt x="3084" y="1854"/>
                </a:lnTo>
                <a:lnTo>
                  <a:pt x="182" y="0"/>
                </a:lnTo>
                <a:lnTo>
                  <a:pt x="0" y="26"/>
                </a:lnTo>
                <a:lnTo>
                  <a:pt x="2928" y="1904"/>
                </a:lnTo>
                <a:lnTo>
                  <a:pt x="2928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7" name="Freeform 43"/>
          <p:cNvSpPr>
            <a:spLocks/>
          </p:cNvSpPr>
          <p:nvPr/>
        </p:nvSpPr>
        <p:spPr bwMode="auto">
          <a:xfrm>
            <a:off x="4371975" y="1830388"/>
            <a:ext cx="2447925" cy="1511300"/>
          </a:xfrm>
          <a:custGeom>
            <a:avLst/>
            <a:gdLst/>
            <a:ahLst/>
            <a:cxnLst>
              <a:cxn ang="0">
                <a:pos x="2928" y="1904"/>
              </a:cxn>
              <a:cxn ang="0">
                <a:pos x="3084" y="1854"/>
              </a:cxn>
              <a:cxn ang="0">
                <a:pos x="182" y="0"/>
              </a:cxn>
              <a:cxn ang="0">
                <a:pos x="0" y="26"/>
              </a:cxn>
              <a:cxn ang="0">
                <a:pos x="2928" y="1904"/>
              </a:cxn>
              <a:cxn ang="0">
                <a:pos x="2928" y="1904"/>
              </a:cxn>
            </a:cxnLst>
            <a:rect l="0" t="0" r="r" b="b"/>
            <a:pathLst>
              <a:path w="3084" h="1904">
                <a:moveTo>
                  <a:pt x="2928" y="1904"/>
                </a:moveTo>
                <a:lnTo>
                  <a:pt x="3084" y="1854"/>
                </a:lnTo>
                <a:lnTo>
                  <a:pt x="182" y="0"/>
                </a:lnTo>
                <a:lnTo>
                  <a:pt x="0" y="26"/>
                </a:lnTo>
                <a:lnTo>
                  <a:pt x="2928" y="1904"/>
                </a:lnTo>
                <a:lnTo>
                  <a:pt x="2928" y="190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8" name="Freeform 44"/>
          <p:cNvSpPr>
            <a:spLocks/>
          </p:cNvSpPr>
          <p:nvPr/>
        </p:nvSpPr>
        <p:spPr bwMode="auto">
          <a:xfrm>
            <a:off x="4370388" y="1828800"/>
            <a:ext cx="2451100" cy="1514475"/>
          </a:xfrm>
          <a:custGeom>
            <a:avLst/>
            <a:gdLst/>
            <a:ahLst/>
            <a:cxnLst>
              <a:cxn ang="0">
                <a:pos x="2929" y="1904"/>
              </a:cxn>
              <a:cxn ang="0">
                <a:pos x="2929" y="1906"/>
              </a:cxn>
              <a:cxn ang="0">
                <a:pos x="3085" y="1856"/>
              </a:cxn>
              <a:cxn ang="0">
                <a:pos x="3086" y="1853"/>
              </a:cxn>
              <a:cxn ang="0">
                <a:pos x="184" y="0"/>
              </a:cxn>
              <a:cxn ang="0">
                <a:pos x="1" y="26"/>
              </a:cxn>
              <a:cxn ang="0">
                <a:pos x="0" y="29"/>
              </a:cxn>
              <a:cxn ang="0">
                <a:pos x="4" y="29"/>
              </a:cxn>
              <a:cxn ang="0">
                <a:pos x="182" y="2"/>
              </a:cxn>
              <a:cxn ang="0">
                <a:pos x="3083" y="1853"/>
              </a:cxn>
              <a:cxn ang="0">
                <a:pos x="2929" y="1904"/>
              </a:cxn>
            </a:cxnLst>
            <a:rect l="0" t="0" r="r" b="b"/>
            <a:pathLst>
              <a:path w="3086" h="1906">
                <a:moveTo>
                  <a:pt x="2929" y="1904"/>
                </a:moveTo>
                <a:lnTo>
                  <a:pt x="2929" y="1906"/>
                </a:lnTo>
                <a:lnTo>
                  <a:pt x="3085" y="1856"/>
                </a:lnTo>
                <a:lnTo>
                  <a:pt x="3086" y="1853"/>
                </a:lnTo>
                <a:lnTo>
                  <a:pt x="184" y="0"/>
                </a:lnTo>
                <a:lnTo>
                  <a:pt x="1" y="26"/>
                </a:lnTo>
                <a:lnTo>
                  <a:pt x="0" y="29"/>
                </a:lnTo>
                <a:lnTo>
                  <a:pt x="4" y="29"/>
                </a:lnTo>
                <a:lnTo>
                  <a:pt x="182" y="2"/>
                </a:lnTo>
                <a:lnTo>
                  <a:pt x="3083" y="1853"/>
                </a:lnTo>
                <a:lnTo>
                  <a:pt x="2929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29" name="Freeform 45"/>
          <p:cNvSpPr>
            <a:spLocks/>
          </p:cNvSpPr>
          <p:nvPr/>
        </p:nvSpPr>
        <p:spPr bwMode="auto">
          <a:xfrm>
            <a:off x="4370388" y="1852613"/>
            <a:ext cx="2327275" cy="14906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28" y="1877"/>
              </a:cxn>
              <a:cxn ang="0">
                <a:pos x="2929" y="1877"/>
              </a:cxn>
              <a:cxn ang="0">
                <a:pos x="2931" y="1875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2931" h="1877">
                <a:moveTo>
                  <a:pt x="0" y="0"/>
                </a:moveTo>
                <a:lnTo>
                  <a:pt x="2928" y="1877"/>
                </a:lnTo>
                <a:lnTo>
                  <a:pt x="2929" y="1877"/>
                </a:lnTo>
                <a:lnTo>
                  <a:pt x="2931" y="1875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0" name="Line 46"/>
          <p:cNvSpPr>
            <a:spLocks noChangeShapeType="1"/>
          </p:cNvSpPr>
          <p:nvPr/>
        </p:nvSpPr>
        <p:spPr bwMode="auto">
          <a:xfrm flipV="1">
            <a:off x="3951288" y="4114800"/>
            <a:ext cx="3135312" cy="17875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1" name="Freeform 47"/>
          <p:cNvSpPr>
            <a:spLocks/>
          </p:cNvSpPr>
          <p:nvPr/>
        </p:nvSpPr>
        <p:spPr bwMode="auto">
          <a:xfrm>
            <a:off x="3951288" y="3968750"/>
            <a:ext cx="3392487" cy="1935163"/>
          </a:xfrm>
          <a:custGeom>
            <a:avLst/>
            <a:gdLst/>
            <a:ahLst/>
            <a:cxnLst>
              <a:cxn ang="0">
                <a:pos x="0" y="2434"/>
              </a:cxn>
              <a:cxn ang="0">
                <a:pos x="0" y="2436"/>
              </a:cxn>
              <a:cxn ang="0">
                <a:pos x="4274" y="2"/>
              </a:cxn>
              <a:cxn ang="0">
                <a:pos x="4274" y="0"/>
              </a:cxn>
              <a:cxn ang="0">
                <a:pos x="0" y="2434"/>
              </a:cxn>
            </a:cxnLst>
            <a:rect l="0" t="0" r="r" b="b"/>
            <a:pathLst>
              <a:path w="4274" h="2436">
                <a:moveTo>
                  <a:pt x="0" y="2434"/>
                </a:moveTo>
                <a:lnTo>
                  <a:pt x="0" y="2436"/>
                </a:lnTo>
                <a:lnTo>
                  <a:pt x="4274" y="2"/>
                </a:lnTo>
                <a:lnTo>
                  <a:pt x="4274" y="0"/>
                </a:lnTo>
                <a:lnTo>
                  <a:pt x="0" y="243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2" name="Freeform 48"/>
          <p:cNvSpPr>
            <a:spLocks/>
          </p:cNvSpPr>
          <p:nvPr/>
        </p:nvSpPr>
        <p:spPr bwMode="auto">
          <a:xfrm>
            <a:off x="3560763" y="2220913"/>
            <a:ext cx="2466975" cy="2590800"/>
          </a:xfrm>
          <a:custGeom>
            <a:avLst/>
            <a:gdLst/>
            <a:ahLst/>
            <a:cxnLst>
              <a:cxn ang="0">
                <a:pos x="0" y="1373"/>
              </a:cxn>
              <a:cxn ang="0">
                <a:pos x="206" y="0"/>
              </a:cxn>
              <a:cxn ang="0">
                <a:pos x="3108" y="1878"/>
              </a:cxn>
              <a:cxn ang="0">
                <a:pos x="2876" y="3265"/>
              </a:cxn>
              <a:cxn ang="0">
                <a:pos x="0" y="1373"/>
              </a:cxn>
              <a:cxn ang="0">
                <a:pos x="0" y="1373"/>
              </a:cxn>
            </a:cxnLst>
            <a:rect l="0" t="0" r="r" b="b"/>
            <a:pathLst>
              <a:path w="3108" h="3265">
                <a:moveTo>
                  <a:pt x="0" y="1373"/>
                </a:moveTo>
                <a:lnTo>
                  <a:pt x="206" y="0"/>
                </a:lnTo>
                <a:lnTo>
                  <a:pt x="3108" y="1878"/>
                </a:lnTo>
                <a:lnTo>
                  <a:pt x="2876" y="3265"/>
                </a:lnTo>
                <a:lnTo>
                  <a:pt x="0" y="1373"/>
                </a:lnTo>
                <a:lnTo>
                  <a:pt x="0" y="1373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3" name="Freeform 49"/>
          <p:cNvSpPr>
            <a:spLocks/>
          </p:cNvSpPr>
          <p:nvPr/>
        </p:nvSpPr>
        <p:spPr bwMode="auto">
          <a:xfrm>
            <a:off x="3560763" y="2220913"/>
            <a:ext cx="2466975" cy="2590800"/>
          </a:xfrm>
          <a:custGeom>
            <a:avLst/>
            <a:gdLst/>
            <a:ahLst/>
            <a:cxnLst>
              <a:cxn ang="0">
                <a:pos x="0" y="1373"/>
              </a:cxn>
              <a:cxn ang="0">
                <a:pos x="206" y="0"/>
              </a:cxn>
              <a:cxn ang="0">
                <a:pos x="3108" y="1878"/>
              </a:cxn>
              <a:cxn ang="0">
                <a:pos x="2876" y="3265"/>
              </a:cxn>
              <a:cxn ang="0">
                <a:pos x="0" y="1373"/>
              </a:cxn>
              <a:cxn ang="0">
                <a:pos x="0" y="1373"/>
              </a:cxn>
            </a:cxnLst>
            <a:rect l="0" t="0" r="r" b="b"/>
            <a:pathLst>
              <a:path w="3108" h="3265">
                <a:moveTo>
                  <a:pt x="0" y="1373"/>
                </a:moveTo>
                <a:lnTo>
                  <a:pt x="206" y="0"/>
                </a:lnTo>
                <a:lnTo>
                  <a:pt x="3108" y="1878"/>
                </a:lnTo>
                <a:lnTo>
                  <a:pt x="2876" y="3265"/>
                </a:lnTo>
                <a:lnTo>
                  <a:pt x="0" y="1373"/>
                </a:lnTo>
                <a:lnTo>
                  <a:pt x="0" y="1373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4" name="Freeform 50"/>
          <p:cNvSpPr>
            <a:spLocks/>
          </p:cNvSpPr>
          <p:nvPr/>
        </p:nvSpPr>
        <p:spPr bwMode="auto">
          <a:xfrm>
            <a:off x="3559175" y="2219325"/>
            <a:ext cx="2470150" cy="1492250"/>
          </a:xfrm>
          <a:custGeom>
            <a:avLst/>
            <a:gdLst/>
            <a:ahLst/>
            <a:cxnLst>
              <a:cxn ang="0">
                <a:pos x="0" y="1375"/>
              </a:cxn>
              <a:cxn ang="0">
                <a:pos x="2" y="1375"/>
              </a:cxn>
              <a:cxn ang="0">
                <a:pos x="208" y="4"/>
              </a:cxn>
              <a:cxn ang="0">
                <a:pos x="3108" y="1881"/>
              </a:cxn>
              <a:cxn ang="0">
                <a:pos x="3110" y="1879"/>
              </a:cxn>
              <a:cxn ang="0">
                <a:pos x="206" y="0"/>
              </a:cxn>
              <a:cxn ang="0">
                <a:pos x="0" y="1375"/>
              </a:cxn>
            </a:cxnLst>
            <a:rect l="0" t="0" r="r" b="b"/>
            <a:pathLst>
              <a:path w="3110" h="1881">
                <a:moveTo>
                  <a:pt x="0" y="1375"/>
                </a:moveTo>
                <a:lnTo>
                  <a:pt x="2" y="1375"/>
                </a:lnTo>
                <a:lnTo>
                  <a:pt x="208" y="4"/>
                </a:lnTo>
                <a:lnTo>
                  <a:pt x="3108" y="1881"/>
                </a:lnTo>
                <a:lnTo>
                  <a:pt x="3110" y="1879"/>
                </a:lnTo>
                <a:lnTo>
                  <a:pt x="206" y="0"/>
                </a:lnTo>
                <a:lnTo>
                  <a:pt x="0" y="137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5" name="Freeform 51"/>
          <p:cNvSpPr>
            <a:spLocks/>
          </p:cNvSpPr>
          <p:nvPr/>
        </p:nvSpPr>
        <p:spPr bwMode="auto">
          <a:xfrm>
            <a:off x="3559175" y="3309938"/>
            <a:ext cx="2470150" cy="1504950"/>
          </a:xfrm>
          <a:custGeom>
            <a:avLst/>
            <a:gdLst/>
            <a:ahLst/>
            <a:cxnLst>
              <a:cxn ang="0">
                <a:pos x="3108" y="507"/>
              </a:cxn>
              <a:cxn ang="0">
                <a:pos x="2875" y="1891"/>
              </a:cxn>
              <a:cxn ang="0">
                <a:pos x="2" y="0"/>
              </a:cxn>
              <a:cxn ang="0">
                <a:pos x="0" y="1"/>
              </a:cxn>
              <a:cxn ang="0">
                <a:pos x="0" y="2"/>
              </a:cxn>
              <a:cxn ang="0">
                <a:pos x="2878" y="1895"/>
              </a:cxn>
              <a:cxn ang="0">
                <a:pos x="3110" y="505"/>
              </a:cxn>
              <a:cxn ang="0">
                <a:pos x="3108" y="507"/>
              </a:cxn>
            </a:cxnLst>
            <a:rect l="0" t="0" r="r" b="b"/>
            <a:pathLst>
              <a:path w="3110" h="1895">
                <a:moveTo>
                  <a:pt x="3108" y="507"/>
                </a:moveTo>
                <a:lnTo>
                  <a:pt x="2875" y="1891"/>
                </a:lnTo>
                <a:lnTo>
                  <a:pt x="2" y="0"/>
                </a:lnTo>
                <a:lnTo>
                  <a:pt x="0" y="1"/>
                </a:lnTo>
                <a:lnTo>
                  <a:pt x="0" y="2"/>
                </a:lnTo>
                <a:lnTo>
                  <a:pt x="2878" y="1895"/>
                </a:lnTo>
                <a:lnTo>
                  <a:pt x="3110" y="505"/>
                </a:lnTo>
                <a:lnTo>
                  <a:pt x="3108" y="507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6" name="Freeform 52"/>
          <p:cNvSpPr>
            <a:spLocks/>
          </p:cNvSpPr>
          <p:nvPr/>
        </p:nvSpPr>
        <p:spPr bwMode="auto">
          <a:xfrm>
            <a:off x="5864225" y="3671888"/>
            <a:ext cx="555625" cy="1130300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8" y="0"/>
              </a:cxn>
              <a:cxn ang="0">
                <a:pos x="699" y="1050"/>
              </a:cxn>
              <a:cxn ang="0">
                <a:pos x="0" y="1425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9" h="1425">
                <a:moveTo>
                  <a:pt x="220" y="65"/>
                </a:moveTo>
                <a:lnTo>
                  <a:pt x="388" y="0"/>
                </a:lnTo>
                <a:lnTo>
                  <a:pt x="699" y="1050"/>
                </a:lnTo>
                <a:lnTo>
                  <a:pt x="0" y="1425"/>
                </a:lnTo>
                <a:lnTo>
                  <a:pt x="220" y="65"/>
                </a:lnTo>
                <a:lnTo>
                  <a:pt x="220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7" name="Freeform 53"/>
          <p:cNvSpPr>
            <a:spLocks/>
          </p:cNvSpPr>
          <p:nvPr/>
        </p:nvSpPr>
        <p:spPr bwMode="auto">
          <a:xfrm>
            <a:off x="5864225" y="3671888"/>
            <a:ext cx="555625" cy="1130300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8" y="0"/>
              </a:cxn>
              <a:cxn ang="0">
                <a:pos x="699" y="1050"/>
              </a:cxn>
              <a:cxn ang="0">
                <a:pos x="0" y="1425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9" h="1425">
                <a:moveTo>
                  <a:pt x="220" y="65"/>
                </a:moveTo>
                <a:lnTo>
                  <a:pt x="388" y="0"/>
                </a:lnTo>
                <a:lnTo>
                  <a:pt x="699" y="1050"/>
                </a:lnTo>
                <a:lnTo>
                  <a:pt x="0" y="1425"/>
                </a:lnTo>
                <a:lnTo>
                  <a:pt x="220" y="65"/>
                </a:lnTo>
                <a:lnTo>
                  <a:pt x="220" y="65"/>
                </a:lnTo>
              </a:path>
            </a:pathLst>
          </a:custGeom>
          <a:solidFill>
            <a:srgbClr val="3399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8" name="Freeform 54"/>
          <p:cNvSpPr>
            <a:spLocks/>
          </p:cNvSpPr>
          <p:nvPr/>
        </p:nvSpPr>
        <p:spPr bwMode="auto">
          <a:xfrm>
            <a:off x="5862638" y="3670300"/>
            <a:ext cx="557212" cy="1133475"/>
          </a:xfrm>
          <a:custGeom>
            <a:avLst/>
            <a:gdLst/>
            <a:ahLst/>
            <a:cxnLst>
              <a:cxn ang="0">
                <a:pos x="221" y="64"/>
              </a:cxn>
              <a:cxn ang="0">
                <a:pos x="221" y="67"/>
              </a:cxn>
              <a:cxn ang="0">
                <a:pos x="389" y="2"/>
              </a:cxn>
              <a:cxn ang="0">
                <a:pos x="699" y="1051"/>
              </a:cxn>
              <a:cxn ang="0">
                <a:pos x="2" y="1425"/>
              </a:cxn>
              <a:cxn ang="0">
                <a:pos x="0" y="1426"/>
              </a:cxn>
              <a:cxn ang="0">
                <a:pos x="1" y="1427"/>
              </a:cxn>
              <a:cxn ang="0">
                <a:pos x="702" y="1051"/>
              </a:cxn>
              <a:cxn ang="0">
                <a:pos x="389" y="0"/>
              </a:cxn>
              <a:cxn ang="0">
                <a:pos x="221" y="64"/>
              </a:cxn>
            </a:cxnLst>
            <a:rect l="0" t="0" r="r" b="b"/>
            <a:pathLst>
              <a:path w="702" h="1427">
                <a:moveTo>
                  <a:pt x="221" y="64"/>
                </a:moveTo>
                <a:lnTo>
                  <a:pt x="221" y="67"/>
                </a:lnTo>
                <a:lnTo>
                  <a:pt x="389" y="2"/>
                </a:lnTo>
                <a:lnTo>
                  <a:pt x="699" y="1051"/>
                </a:lnTo>
                <a:lnTo>
                  <a:pt x="2" y="1425"/>
                </a:lnTo>
                <a:lnTo>
                  <a:pt x="0" y="1426"/>
                </a:lnTo>
                <a:lnTo>
                  <a:pt x="1" y="1427"/>
                </a:lnTo>
                <a:lnTo>
                  <a:pt x="702" y="1051"/>
                </a:lnTo>
                <a:lnTo>
                  <a:pt x="389" y="0"/>
                </a:lnTo>
                <a:lnTo>
                  <a:pt x="221" y="6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39" name="Freeform 55"/>
          <p:cNvSpPr>
            <a:spLocks/>
          </p:cNvSpPr>
          <p:nvPr/>
        </p:nvSpPr>
        <p:spPr bwMode="auto">
          <a:xfrm>
            <a:off x="5862638" y="3721100"/>
            <a:ext cx="177800" cy="1081088"/>
          </a:xfrm>
          <a:custGeom>
            <a:avLst/>
            <a:gdLst/>
            <a:ahLst/>
            <a:cxnLst>
              <a:cxn ang="0">
                <a:pos x="2" y="1361"/>
              </a:cxn>
              <a:cxn ang="0">
                <a:pos x="222" y="2"/>
              </a:cxn>
              <a:cxn ang="0">
                <a:pos x="221" y="0"/>
              </a:cxn>
              <a:cxn ang="0">
                <a:pos x="220" y="2"/>
              </a:cxn>
              <a:cxn ang="0">
                <a:pos x="0" y="1362"/>
              </a:cxn>
              <a:cxn ang="0">
                <a:pos x="2" y="1361"/>
              </a:cxn>
            </a:cxnLst>
            <a:rect l="0" t="0" r="r" b="b"/>
            <a:pathLst>
              <a:path w="222" h="1362">
                <a:moveTo>
                  <a:pt x="2" y="1361"/>
                </a:moveTo>
                <a:lnTo>
                  <a:pt x="222" y="2"/>
                </a:lnTo>
                <a:lnTo>
                  <a:pt x="221" y="0"/>
                </a:lnTo>
                <a:lnTo>
                  <a:pt x="220" y="2"/>
                </a:lnTo>
                <a:lnTo>
                  <a:pt x="0" y="1362"/>
                </a:lnTo>
                <a:lnTo>
                  <a:pt x="2" y="1361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0" name="Freeform 56"/>
          <p:cNvSpPr>
            <a:spLocks/>
          </p:cNvSpPr>
          <p:nvPr/>
        </p:nvSpPr>
        <p:spPr bwMode="auto">
          <a:xfrm>
            <a:off x="3725863" y="2200275"/>
            <a:ext cx="2446337" cy="1511300"/>
          </a:xfrm>
          <a:custGeom>
            <a:avLst/>
            <a:gdLst/>
            <a:ahLst/>
            <a:cxnLst>
              <a:cxn ang="0">
                <a:pos x="2928" y="1905"/>
              </a:cxn>
              <a:cxn ang="0">
                <a:pos x="3083" y="1854"/>
              </a:cxn>
              <a:cxn ang="0">
                <a:pos x="182" y="0"/>
              </a:cxn>
              <a:cxn ang="0">
                <a:pos x="0" y="27"/>
              </a:cxn>
              <a:cxn ang="0">
                <a:pos x="2928" y="1905"/>
              </a:cxn>
              <a:cxn ang="0">
                <a:pos x="2928" y="1905"/>
              </a:cxn>
            </a:cxnLst>
            <a:rect l="0" t="0" r="r" b="b"/>
            <a:pathLst>
              <a:path w="3083" h="1905">
                <a:moveTo>
                  <a:pt x="2928" y="1905"/>
                </a:moveTo>
                <a:lnTo>
                  <a:pt x="3083" y="1854"/>
                </a:lnTo>
                <a:lnTo>
                  <a:pt x="182" y="0"/>
                </a:lnTo>
                <a:lnTo>
                  <a:pt x="0" y="27"/>
                </a:lnTo>
                <a:lnTo>
                  <a:pt x="2928" y="1905"/>
                </a:lnTo>
                <a:lnTo>
                  <a:pt x="2928" y="190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1" name="Freeform 57"/>
          <p:cNvSpPr>
            <a:spLocks/>
          </p:cNvSpPr>
          <p:nvPr/>
        </p:nvSpPr>
        <p:spPr bwMode="auto">
          <a:xfrm>
            <a:off x="3725863" y="2200275"/>
            <a:ext cx="2446337" cy="1511300"/>
          </a:xfrm>
          <a:custGeom>
            <a:avLst/>
            <a:gdLst/>
            <a:ahLst/>
            <a:cxnLst>
              <a:cxn ang="0">
                <a:pos x="2928" y="1905"/>
              </a:cxn>
              <a:cxn ang="0">
                <a:pos x="3083" y="1854"/>
              </a:cxn>
              <a:cxn ang="0">
                <a:pos x="182" y="0"/>
              </a:cxn>
              <a:cxn ang="0">
                <a:pos x="0" y="27"/>
              </a:cxn>
              <a:cxn ang="0">
                <a:pos x="2928" y="1905"/>
              </a:cxn>
              <a:cxn ang="0">
                <a:pos x="2928" y="1905"/>
              </a:cxn>
            </a:cxnLst>
            <a:rect l="0" t="0" r="r" b="b"/>
            <a:pathLst>
              <a:path w="3083" h="1905">
                <a:moveTo>
                  <a:pt x="2928" y="1905"/>
                </a:moveTo>
                <a:lnTo>
                  <a:pt x="3083" y="1854"/>
                </a:lnTo>
                <a:lnTo>
                  <a:pt x="182" y="0"/>
                </a:lnTo>
                <a:lnTo>
                  <a:pt x="0" y="27"/>
                </a:lnTo>
                <a:lnTo>
                  <a:pt x="2928" y="1905"/>
                </a:lnTo>
                <a:lnTo>
                  <a:pt x="2928" y="1905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2" name="Freeform 58"/>
          <p:cNvSpPr>
            <a:spLocks/>
          </p:cNvSpPr>
          <p:nvPr/>
        </p:nvSpPr>
        <p:spPr bwMode="auto">
          <a:xfrm>
            <a:off x="3724275" y="2200275"/>
            <a:ext cx="2449513" cy="1512888"/>
          </a:xfrm>
          <a:custGeom>
            <a:avLst/>
            <a:gdLst/>
            <a:ahLst/>
            <a:cxnLst>
              <a:cxn ang="0">
                <a:pos x="2929" y="1905"/>
              </a:cxn>
              <a:cxn ang="0">
                <a:pos x="2929" y="1907"/>
              </a:cxn>
              <a:cxn ang="0">
                <a:pos x="3084" y="1856"/>
              </a:cxn>
              <a:cxn ang="0">
                <a:pos x="3085" y="1854"/>
              </a:cxn>
              <a:cxn ang="0">
                <a:pos x="185" y="0"/>
              </a:cxn>
              <a:cxn ang="0">
                <a:pos x="1" y="27"/>
              </a:cxn>
              <a:cxn ang="0">
                <a:pos x="0" y="29"/>
              </a:cxn>
              <a:cxn ang="0">
                <a:pos x="5" y="29"/>
              </a:cxn>
              <a:cxn ang="0">
                <a:pos x="182" y="3"/>
              </a:cxn>
              <a:cxn ang="0">
                <a:pos x="3082" y="1854"/>
              </a:cxn>
              <a:cxn ang="0">
                <a:pos x="2929" y="1905"/>
              </a:cxn>
            </a:cxnLst>
            <a:rect l="0" t="0" r="r" b="b"/>
            <a:pathLst>
              <a:path w="3085" h="1907">
                <a:moveTo>
                  <a:pt x="2929" y="1905"/>
                </a:moveTo>
                <a:lnTo>
                  <a:pt x="2929" y="1907"/>
                </a:lnTo>
                <a:lnTo>
                  <a:pt x="3084" y="1856"/>
                </a:lnTo>
                <a:lnTo>
                  <a:pt x="3085" y="1854"/>
                </a:lnTo>
                <a:lnTo>
                  <a:pt x="185" y="0"/>
                </a:lnTo>
                <a:lnTo>
                  <a:pt x="1" y="27"/>
                </a:lnTo>
                <a:lnTo>
                  <a:pt x="0" y="29"/>
                </a:lnTo>
                <a:lnTo>
                  <a:pt x="5" y="29"/>
                </a:lnTo>
                <a:lnTo>
                  <a:pt x="182" y="3"/>
                </a:lnTo>
                <a:lnTo>
                  <a:pt x="3082" y="1854"/>
                </a:lnTo>
                <a:lnTo>
                  <a:pt x="2929" y="190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3" name="Freeform 59"/>
          <p:cNvSpPr>
            <a:spLocks/>
          </p:cNvSpPr>
          <p:nvPr/>
        </p:nvSpPr>
        <p:spPr bwMode="auto">
          <a:xfrm>
            <a:off x="3724275" y="2222500"/>
            <a:ext cx="2325688" cy="1490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28" y="1878"/>
              </a:cxn>
              <a:cxn ang="0">
                <a:pos x="2929" y="1878"/>
              </a:cxn>
              <a:cxn ang="0">
                <a:pos x="2930" y="1876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2930" h="1878">
                <a:moveTo>
                  <a:pt x="0" y="0"/>
                </a:moveTo>
                <a:lnTo>
                  <a:pt x="2928" y="1878"/>
                </a:lnTo>
                <a:lnTo>
                  <a:pt x="2929" y="1878"/>
                </a:lnTo>
                <a:lnTo>
                  <a:pt x="2930" y="1876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4" name="Freeform 60"/>
          <p:cNvSpPr>
            <a:spLocks/>
          </p:cNvSpPr>
          <p:nvPr/>
        </p:nvSpPr>
        <p:spPr bwMode="auto">
          <a:xfrm>
            <a:off x="2924175" y="2571750"/>
            <a:ext cx="2466975" cy="2590800"/>
          </a:xfrm>
          <a:custGeom>
            <a:avLst/>
            <a:gdLst/>
            <a:ahLst/>
            <a:cxnLst>
              <a:cxn ang="0">
                <a:pos x="0" y="1373"/>
              </a:cxn>
              <a:cxn ang="0">
                <a:pos x="206" y="0"/>
              </a:cxn>
              <a:cxn ang="0">
                <a:pos x="3108" y="1878"/>
              </a:cxn>
              <a:cxn ang="0">
                <a:pos x="2876" y="3265"/>
              </a:cxn>
              <a:cxn ang="0">
                <a:pos x="0" y="1373"/>
              </a:cxn>
              <a:cxn ang="0">
                <a:pos x="0" y="1373"/>
              </a:cxn>
            </a:cxnLst>
            <a:rect l="0" t="0" r="r" b="b"/>
            <a:pathLst>
              <a:path w="3108" h="3265">
                <a:moveTo>
                  <a:pt x="0" y="1373"/>
                </a:moveTo>
                <a:lnTo>
                  <a:pt x="206" y="0"/>
                </a:lnTo>
                <a:lnTo>
                  <a:pt x="3108" y="1878"/>
                </a:lnTo>
                <a:lnTo>
                  <a:pt x="2876" y="3265"/>
                </a:lnTo>
                <a:lnTo>
                  <a:pt x="0" y="1373"/>
                </a:lnTo>
                <a:lnTo>
                  <a:pt x="0" y="1373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6" name="Freeform 62"/>
          <p:cNvSpPr>
            <a:spLocks/>
          </p:cNvSpPr>
          <p:nvPr/>
        </p:nvSpPr>
        <p:spPr bwMode="auto">
          <a:xfrm>
            <a:off x="2922588" y="2568575"/>
            <a:ext cx="2468562" cy="1493838"/>
          </a:xfrm>
          <a:custGeom>
            <a:avLst/>
            <a:gdLst/>
            <a:ahLst/>
            <a:cxnLst>
              <a:cxn ang="0">
                <a:pos x="0" y="1375"/>
              </a:cxn>
              <a:cxn ang="0">
                <a:pos x="2" y="1375"/>
              </a:cxn>
              <a:cxn ang="0">
                <a:pos x="208" y="4"/>
              </a:cxn>
              <a:cxn ang="0">
                <a:pos x="3108" y="1881"/>
              </a:cxn>
              <a:cxn ang="0">
                <a:pos x="3110" y="1879"/>
              </a:cxn>
              <a:cxn ang="0">
                <a:pos x="206" y="0"/>
              </a:cxn>
              <a:cxn ang="0">
                <a:pos x="0" y="1375"/>
              </a:cxn>
            </a:cxnLst>
            <a:rect l="0" t="0" r="r" b="b"/>
            <a:pathLst>
              <a:path w="3110" h="1881">
                <a:moveTo>
                  <a:pt x="0" y="1375"/>
                </a:moveTo>
                <a:lnTo>
                  <a:pt x="2" y="1375"/>
                </a:lnTo>
                <a:lnTo>
                  <a:pt x="208" y="4"/>
                </a:lnTo>
                <a:lnTo>
                  <a:pt x="3108" y="1881"/>
                </a:lnTo>
                <a:lnTo>
                  <a:pt x="3110" y="1879"/>
                </a:lnTo>
                <a:lnTo>
                  <a:pt x="206" y="0"/>
                </a:lnTo>
                <a:lnTo>
                  <a:pt x="0" y="137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7" name="Freeform 63"/>
          <p:cNvSpPr>
            <a:spLocks/>
          </p:cNvSpPr>
          <p:nvPr/>
        </p:nvSpPr>
        <p:spPr bwMode="auto">
          <a:xfrm>
            <a:off x="2922588" y="3660775"/>
            <a:ext cx="2468562" cy="1503363"/>
          </a:xfrm>
          <a:custGeom>
            <a:avLst/>
            <a:gdLst/>
            <a:ahLst/>
            <a:cxnLst>
              <a:cxn ang="0">
                <a:pos x="3108" y="507"/>
              </a:cxn>
              <a:cxn ang="0">
                <a:pos x="2875" y="1891"/>
              </a:cxn>
              <a:cxn ang="0">
                <a:pos x="2" y="0"/>
              </a:cxn>
              <a:cxn ang="0">
                <a:pos x="0" y="1"/>
              </a:cxn>
              <a:cxn ang="0">
                <a:pos x="0" y="3"/>
              </a:cxn>
              <a:cxn ang="0">
                <a:pos x="2878" y="1895"/>
              </a:cxn>
              <a:cxn ang="0">
                <a:pos x="3110" y="505"/>
              </a:cxn>
              <a:cxn ang="0">
                <a:pos x="3108" y="507"/>
              </a:cxn>
            </a:cxnLst>
            <a:rect l="0" t="0" r="r" b="b"/>
            <a:pathLst>
              <a:path w="3110" h="1895">
                <a:moveTo>
                  <a:pt x="3108" y="507"/>
                </a:moveTo>
                <a:lnTo>
                  <a:pt x="2875" y="1891"/>
                </a:lnTo>
                <a:lnTo>
                  <a:pt x="2" y="0"/>
                </a:lnTo>
                <a:lnTo>
                  <a:pt x="0" y="1"/>
                </a:lnTo>
                <a:lnTo>
                  <a:pt x="0" y="3"/>
                </a:lnTo>
                <a:lnTo>
                  <a:pt x="2878" y="1895"/>
                </a:lnTo>
                <a:lnTo>
                  <a:pt x="3110" y="505"/>
                </a:lnTo>
                <a:lnTo>
                  <a:pt x="3108" y="507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48" name="Freeform 64"/>
          <p:cNvSpPr>
            <a:spLocks/>
          </p:cNvSpPr>
          <p:nvPr/>
        </p:nvSpPr>
        <p:spPr bwMode="auto">
          <a:xfrm>
            <a:off x="5226050" y="4021138"/>
            <a:ext cx="555625" cy="1131887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8" y="0"/>
              </a:cxn>
              <a:cxn ang="0">
                <a:pos x="699" y="1050"/>
              </a:cxn>
              <a:cxn ang="0">
                <a:pos x="0" y="1425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9" h="1425">
                <a:moveTo>
                  <a:pt x="220" y="65"/>
                </a:moveTo>
                <a:lnTo>
                  <a:pt x="388" y="0"/>
                </a:lnTo>
                <a:lnTo>
                  <a:pt x="699" y="1050"/>
                </a:lnTo>
                <a:lnTo>
                  <a:pt x="0" y="1425"/>
                </a:lnTo>
                <a:lnTo>
                  <a:pt x="220" y="65"/>
                </a:lnTo>
                <a:lnTo>
                  <a:pt x="220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0" name="Freeform 66"/>
          <p:cNvSpPr>
            <a:spLocks/>
          </p:cNvSpPr>
          <p:nvPr/>
        </p:nvSpPr>
        <p:spPr bwMode="auto">
          <a:xfrm>
            <a:off x="5224463" y="4021138"/>
            <a:ext cx="557212" cy="1131887"/>
          </a:xfrm>
          <a:custGeom>
            <a:avLst/>
            <a:gdLst/>
            <a:ahLst/>
            <a:cxnLst>
              <a:cxn ang="0">
                <a:pos x="221" y="65"/>
              </a:cxn>
              <a:cxn ang="0">
                <a:pos x="221" y="67"/>
              </a:cxn>
              <a:cxn ang="0">
                <a:pos x="389" y="2"/>
              </a:cxn>
              <a:cxn ang="0">
                <a:pos x="699" y="1051"/>
              </a:cxn>
              <a:cxn ang="0">
                <a:pos x="2" y="1425"/>
              </a:cxn>
              <a:cxn ang="0">
                <a:pos x="0" y="1426"/>
              </a:cxn>
              <a:cxn ang="0">
                <a:pos x="1" y="1428"/>
              </a:cxn>
              <a:cxn ang="0">
                <a:pos x="701" y="1051"/>
              </a:cxn>
              <a:cxn ang="0">
                <a:pos x="389" y="0"/>
              </a:cxn>
              <a:cxn ang="0">
                <a:pos x="221" y="65"/>
              </a:cxn>
            </a:cxnLst>
            <a:rect l="0" t="0" r="r" b="b"/>
            <a:pathLst>
              <a:path w="701" h="1428">
                <a:moveTo>
                  <a:pt x="221" y="65"/>
                </a:moveTo>
                <a:lnTo>
                  <a:pt x="221" y="67"/>
                </a:lnTo>
                <a:lnTo>
                  <a:pt x="389" y="2"/>
                </a:lnTo>
                <a:lnTo>
                  <a:pt x="699" y="1051"/>
                </a:lnTo>
                <a:lnTo>
                  <a:pt x="2" y="1425"/>
                </a:lnTo>
                <a:lnTo>
                  <a:pt x="0" y="1426"/>
                </a:lnTo>
                <a:lnTo>
                  <a:pt x="1" y="1428"/>
                </a:lnTo>
                <a:lnTo>
                  <a:pt x="701" y="1051"/>
                </a:lnTo>
                <a:lnTo>
                  <a:pt x="389" y="0"/>
                </a:lnTo>
                <a:lnTo>
                  <a:pt x="221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1" name="Freeform 67"/>
          <p:cNvSpPr>
            <a:spLocks/>
          </p:cNvSpPr>
          <p:nvPr/>
        </p:nvSpPr>
        <p:spPr bwMode="auto">
          <a:xfrm>
            <a:off x="5224463" y="4071938"/>
            <a:ext cx="177800" cy="1081087"/>
          </a:xfrm>
          <a:custGeom>
            <a:avLst/>
            <a:gdLst/>
            <a:ahLst/>
            <a:cxnLst>
              <a:cxn ang="0">
                <a:pos x="2" y="1360"/>
              </a:cxn>
              <a:cxn ang="0">
                <a:pos x="222" y="1"/>
              </a:cxn>
              <a:cxn ang="0">
                <a:pos x="221" y="0"/>
              </a:cxn>
              <a:cxn ang="0">
                <a:pos x="220" y="1"/>
              </a:cxn>
              <a:cxn ang="0">
                <a:pos x="0" y="1361"/>
              </a:cxn>
              <a:cxn ang="0">
                <a:pos x="2" y="1360"/>
              </a:cxn>
            </a:cxnLst>
            <a:rect l="0" t="0" r="r" b="b"/>
            <a:pathLst>
              <a:path w="222" h="1361">
                <a:moveTo>
                  <a:pt x="2" y="1360"/>
                </a:moveTo>
                <a:lnTo>
                  <a:pt x="222" y="1"/>
                </a:lnTo>
                <a:lnTo>
                  <a:pt x="221" y="0"/>
                </a:lnTo>
                <a:lnTo>
                  <a:pt x="220" y="1"/>
                </a:lnTo>
                <a:lnTo>
                  <a:pt x="0" y="1361"/>
                </a:lnTo>
                <a:lnTo>
                  <a:pt x="2" y="136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2" name="Freeform 68"/>
          <p:cNvSpPr>
            <a:spLocks/>
          </p:cNvSpPr>
          <p:nvPr/>
        </p:nvSpPr>
        <p:spPr bwMode="auto">
          <a:xfrm>
            <a:off x="3087688" y="2549525"/>
            <a:ext cx="2447925" cy="1511300"/>
          </a:xfrm>
          <a:custGeom>
            <a:avLst/>
            <a:gdLst/>
            <a:ahLst/>
            <a:cxnLst>
              <a:cxn ang="0">
                <a:pos x="2928" y="1904"/>
              </a:cxn>
              <a:cxn ang="0">
                <a:pos x="3083" y="1853"/>
              </a:cxn>
              <a:cxn ang="0">
                <a:pos x="182" y="0"/>
              </a:cxn>
              <a:cxn ang="0">
                <a:pos x="0" y="26"/>
              </a:cxn>
              <a:cxn ang="0">
                <a:pos x="2928" y="1904"/>
              </a:cxn>
              <a:cxn ang="0">
                <a:pos x="2928" y="1904"/>
              </a:cxn>
            </a:cxnLst>
            <a:rect l="0" t="0" r="r" b="b"/>
            <a:pathLst>
              <a:path w="3083" h="1904">
                <a:moveTo>
                  <a:pt x="2928" y="1904"/>
                </a:moveTo>
                <a:lnTo>
                  <a:pt x="3083" y="1853"/>
                </a:lnTo>
                <a:lnTo>
                  <a:pt x="182" y="0"/>
                </a:lnTo>
                <a:lnTo>
                  <a:pt x="0" y="26"/>
                </a:lnTo>
                <a:lnTo>
                  <a:pt x="2928" y="1904"/>
                </a:lnTo>
                <a:lnTo>
                  <a:pt x="2928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grpSp>
        <p:nvGrpSpPr>
          <p:cNvPr id="42083" name="Group 99"/>
          <p:cNvGrpSpPr>
            <a:grpSpLocks/>
          </p:cNvGrpSpPr>
          <p:nvPr/>
        </p:nvGrpSpPr>
        <p:grpSpPr bwMode="auto">
          <a:xfrm>
            <a:off x="2924175" y="2560638"/>
            <a:ext cx="2857500" cy="2613025"/>
            <a:chOff x="1842" y="1606"/>
            <a:chExt cx="1800" cy="1646"/>
          </a:xfrm>
        </p:grpSpPr>
        <p:sp>
          <p:nvSpPr>
            <p:cNvPr id="42045" name="Freeform 61"/>
            <p:cNvSpPr>
              <a:spLocks/>
            </p:cNvSpPr>
            <p:nvPr/>
          </p:nvSpPr>
          <p:spPr bwMode="auto">
            <a:xfrm>
              <a:off x="1842" y="1620"/>
              <a:ext cx="1554" cy="1632"/>
            </a:xfrm>
            <a:custGeom>
              <a:avLst/>
              <a:gdLst/>
              <a:ahLst/>
              <a:cxnLst>
                <a:cxn ang="0">
                  <a:pos x="0" y="1373"/>
                </a:cxn>
                <a:cxn ang="0">
                  <a:pos x="206" y="0"/>
                </a:cxn>
                <a:cxn ang="0">
                  <a:pos x="3108" y="1878"/>
                </a:cxn>
                <a:cxn ang="0">
                  <a:pos x="2876" y="3265"/>
                </a:cxn>
                <a:cxn ang="0">
                  <a:pos x="0" y="1373"/>
                </a:cxn>
                <a:cxn ang="0">
                  <a:pos x="0" y="1373"/>
                </a:cxn>
              </a:cxnLst>
              <a:rect l="0" t="0" r="r" b="b"/>
              <a:pathLst>
                <a:path w="3108" h="3265">
                  <a:moveTo>
                    <a:pt x="0" y="1373"/>
                  </a:moveTo>
                  <a:lnTo>
                    <a:pt x="206" y="0"/>
                  </a:lnTo>
                  <a:lnTo>
                    <a:pt x="3108" y="1878"/>
                  </a:lnTo>
                  <a:lnTo>
                    <a:pt x="2876" y="3265"/>
                  </a:lnTo>
                  <a:lnTo>
                    <a:pt x="0" y="1373"/>
                  </a:lnTo>
                  <a:lnTo>
                    <a:pt x="0" y="1373"/>
                  </a:lnTo>
                </a:path>
              </a:pathLst>
            </a:custGeom>
            <a:solidFill>
              <a:srgbClr val="66CC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42049" name="Freeform 65"/>
            <p:cNvSpPr>
              <a:spLocks/>
            </p:cNvSpPr>
            <p:nvPr/>
          </p:nvSpPr>
          <p:spPr bwMode="auto">
            <a:xfrm>
              <a:off x="3292" y="2533"/>
              <a:ext cx="350" cy="713"/>
            </a:xfrm>
            <a:custGeom>
              <a:avLst/>
              <a:gdLst/>
              <a:ahLst/>
              <a:cxnLst>
                <a:cxn ang="0">
                  <a:pos x="220" y="65"/>
                </a:cxn>
                <a:cxn ang="0">
                  <a:pos x="388" y="0"/>
                </a:cxn>
                <a:cxn ang="0">
                  <a:pos x="699" y="1050"/>
                </a:cxn>
                <a:cxn ang="0">
                  <a:pos x="0" y="1425"/>
                </a:cxn>
                <a:cxn ang="0">
                  <a:pos x="220" y="65"/>
                </a:cxn>
                <a:cxn ang="0">
                  <a:pos x="220" y="65"/>
                </a:cxn>
              </a:cxnLst>
              <a:rect l="0" t="0" r="r" b="b"/>
              <a:pathLst>
                <a:path w="699" h="1425">
                  <a:moveTo>
                    <a:pt x="220" y="65"/>
                  </a:moveTo>
                  <a:lnTo>
                    <a:pt x="388" y="0"/>
                  </a:lnTo>
                  <a:lnTo>
                    <a:pt x="699" y="1050"/>
                  </a:lnTo>
                  <a:lnTo>
                    <a:pt x="0" y="1425"/>
                  </a:lnTo>
                  <a:lnTo>
                    <a:pt x="220" y="65"/>
                  </a:lnTo>
                  <a:lnTo>
                    <a:pt x="220" y="65"/>
                  </a:lnTo>
                </a:path>
              </a:pathLst>
            </a:custGeom>
            <a:solidFill>
              <a:srgbClr val="3399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42053" name="Freeform 69"/>
            <p:cNvSpPr>
              <a:spLocks/>
            </p:cNvSpPr>
            <p:nvPr/>
          </p:nvSpPr>
          <p:spPr bwMode="auto">
            <a:xfrm>
              <a:off x="1945" y="1606"/>
              <a:ext cx="1542" cy="952"/>
            </a:xfrm>
            <a:custGeom>
              <a:avLst/>
              <a:gdLst/>
              <a:ahLst/>
              <a:cxnLst>
                <a:cxn ang="0">
                  <a:pos x="2928" y="1904"/>
                </a:cxn>
                <a:cxn ang="0">
                  <a:pos x="3083" y="1853"/>
                </a:cxn>
                <a:cxn ang="0">
                  <a:pos x="182" y="0"/>
                </a:cxn>
                <a:cxn ang="0">
                  <a:pos x="0" y="26"/>
                </a:cxn>
                <a:cxn ang="0">
                  <a:pos x="2928" y="1904"/>
                </a:cxn>
                <a:cxn ang="0">
                  <a:pos x="2928" y="1904"/>
                </a:cxn>
              </a:cxnLst>
              <a:rect l="0" t="0" r="r" b="b"/>
              <a:pathLst>
                <a:path w="3083" h="1904">
                  <a:moveTo>
                    <a:pt x="2928" y="1904"/>
                  </a:moveTo>
                  <a:lnTo>
                    <a:pt x="3083" y="1853"/>
                  </a:lnTo>
                  <a:lnTo>
                    <a:pt x="182" y="0"/>
                  </a:lnTo>
                  <a:lnTo>
                    <a:pt x="0" y="26"/>
                  </a:lnTo>
                  <a:lnTo>
                    <a:pt x="2928" y="1904"/>
                  </a:lnTo>
                  <a:lnTo>
                    <a:pt x="2928" y="1904"/>
                  </a:lnTo>
                </a:path>
              </a:pathLst>
            </a:custGeom>
            <a:solidFill>
              <a:srgbClr val="66CC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42054" name="Freeform 70"/>
          <p:cNvSpPr>
            <a:spLocks/>
          </p:cNvSpPr>
          <p:nvPr/>
        </p:nvSpPr>
        <p:spPr bwMode="auto">
          <a:xfrm>
            <a:off x="3087688" y="2549525"/>
            <a:ext cx="2447925" cy="1512888"/>
          </a:xfrm>
          <a:custGeom>
            <a:avLst/>
            <a:gdLst/>
            <a:ahLst/>
            <a:cxnLst>
              <a:cxn ang="0">
                <a:pos x="2929" y="1905"/>
              </a:cxn>
              <a:cxn ang="0">
                <a:pos x="2929" y="1907"/>
              </a:cxn>
              <a:cxn ang="0">
                <a:pos x="3084" y="1856"/>
              </a:cxn>
              <a:cxn ang="0">
                <a:pos x="3085" y="1854"/>
              </a:cxn>
              <a:cxn ang="0">
                <a:pos x="185" y="0"/>
              </a:cxn>
              <a:cxn ang="0">
                <a:pos x="1" y="27"/>
              </a:cxn>
              <a:cxn ang="0">
                <a:pos x="0" y="29"/>
              </a:cxn>
              <a:cxn ang="0">
                <a:pos x="5" y="29"/>
              </a:cxn>
              <a:cxn ang="0">
                <a:pos x="182" y="3"/>
              </a:cxn>
              <a:cxn ang="0">
                <a:pos x="3082" y="1854"/>
              </a:cxn>
              <a:cxn ang="0">
                <a:pos x="2929" y="1905"/>
              </a:cxn>
            </a:cxnLst>
            <a:rect l="0" t="0" r="r" b="b"/>
            <a:pathLst>
              <a:path w="3085" h="1907">
                <a:moveTo>
                  <a:pt x="2929" y="1905"/>
                </a:moveTo>
                <a:lnTo>
                  <a:pt x="2929" y="1907"/>
                </a:lnTo>
                <a:lnTo>
                  <a:pt x="3084" y="1856"/>
                </a:lnTo>
                <a:lnTo>
                  <a:pt x="3085" y="1854"/>
                </a:lnTo>
                <a:lnTo>
                  <a:pt x="185" y="0"/>
                </a:lnTo>
                <a:lnTo>
                  <a:pt x="1" y="27"/>
                </a:lnTo>
                <a:lnTo>
                  <a:pt x="0" y="29"/>
                </a:lnTo>
                <a:lnTo>
                  <a:pt x="5" y="29"/>
                </a:lnTo>
                <a:lnTo>
                  <a:pt x="182" y="3"/>
                </a:lnTo>
                <a:lnTo>
                  <a:pt x="3082" y="1854"/>
                </a:lnTo>
                <a:lnTo>
                  <a:pt x="2929" y="190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5" name="Freeform 71"/>
          <p:cNvSpPr>
            <a:spLocks/>
          </p:cNvSpPr>
          <p:nvPr/>
        </p:nvSpPr>
        <p:spPr bwMode="auto">
          <a:xfrm>
            <a:off x="3087688" y="2571750"/>
            <a:ext cx="2324100" cy="1490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28" y="1878"/>
              </a:cxn>
              <a:cxn ang="0">
                <a:pos x="2929" y="1878"/>
              </a:cxn>
              <a:cxn ang="0">
                <a:pos x="2930" y="1876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2930" h="1878">
                <a:moveTo>
                  <a:pt x="0" y="0"/>
                </a:moveTo>
                <a:lnTo>
                  <a:pt x="2928" y="1878"/>
                </a:lnTo>
                <a:lnTo>
                  <a:pt x="2929" y="1878"/>
                </a:lnTo>
                <a:lnTo>
                  <a:pt x="2930" y="1876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6" name="Freeform 72"/>
          <p:cNvSpPr>
            <a:spLocks/>
          </p:cNvSpPr>
          <p:nvPr/>
        </p:nvSpPr>
        <p:spPr bwMode="auto">
          <a:xfrm>
            <a:off x="2284413" y="2951163"/>
            <a:ext cx="2468562" cy="2592387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6" y="0"/>
              </a:cxn>
              <a:cxn ang="0">
                <a:pos x="3108" y="1878"/>
              </a:cxn>
              <a:cxn ang="0">
                <a:pos x="2875" y="3265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8" h="3265">
                <a:moveTo>
                  <a:pt x="0" y="1374"/>
                </a:moveTo>
                <a:lnTo>
                  <a:pt x="206" y="0"/>
                </a:lnTo>
                <a:lnTo>
                  <a:pt x="3108" y="1878"/>
                </a:lnTo>
                <a:lnTo>
                  <a:pt x="2875" y="3265"/>
                </a:lnTo>
                <a:lnTo>
                  <a:pt x="0" y="1374"/>
                </a:lnTo>
                <a:lnTo>
                  <a:pt x="0" y="137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7" name="Freeform 73"/>
          <p:cNvSpPr>
            <a:spLocks/>
          </p:cNvSpPr>
          <p:nvPr/>
        </p:nvSpPr>
        <p:spPr bwMode="auto">
          <a:xfrm>
            <a:off x="2284413" y="2951163"/>
            <a:ext cx="2468562" cy="2592387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6" y="0"/>
              </a:cxn>
              <a:cxn ang="0">
                <a:pos x="3108" y="1878"/>
              </a:cxn>
              <a:cxn ang="0">
                <a:pos x="2875" y="3265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8" h="3265">
                <a:moveTo>
                  <a:pt x="0" y="1374"/>
                </a:moveTo>
                <a:lnTo>
                  <a:pt x="206" y="0"/>
                </a:lnTo>
                <a:lnTo>
                  <a:pt x="3108" y="1878"/>
                </a:lnTo>
                <a:lnTo>
                  <a:pt x="2875" y="3265"/>
                </a:lnTo>
                <a:lnTo>
                  <a:pt x="0" y="1374"/>
                </a:lnTo>
                <a:lnTo>
                  <a:pt x="0" y="137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8" name="Freeform 74"/>
          <p:cNvSpPr>
            <a:spLocks/>
          </p:cNvSpPr>
          <p:nvPr/>
        </p:nvSpPr>
        <p:spPr bwMode="auto">
          <a:xfrm>
            <a:off x="2284413" y="2949575"/>
            <a:ext cx="2468562" cy="1493838"/>
          </a:xfrm>
          <a:custGeom>
            <a:avLst/>
            <a:gdLst/>
            <a:ahLst/>
            <a:cxnLst>
              <a:cxn ang="0">
                <a:pos x="0" y="1376"/>
              </a:cxn>
              <a:cxn ang="0">
                <a:pos x="2" y="1376"/>
              </a:cxn>
              <a:cxn ang="0">
                <a:pos x="208" y="5"/>
              </a:cxn>
              <a:cxn ang="0">
                <a:pos x="3108" y="1881"/>
              </a:cxn>
              <a:cxn ang="0">
                <a:pos x="3110" y="1879"/>
              </a:cxn>
              <a:cxn ang="0">
                <a:pos x="206" y="0"/>
              </a:cxn>
              <a:cxn ang="0">
                <a:pos x="0" y="1376"/>
              </a:cxn>
            </a:cxnLst>
            <a:rect l="0" t="0" r="r" b="b"/>
            <a:pathLst>
              <a:path w="3110" h="1881">
                <a:moveTo>
                  <a:pt x="0" y="1376"/>
                </a:moveTo>
                <a:lnTo>
                  <a:pt x="2" y="1376"/>
                </a:lnTo>
                <a:lnTo>
                  <a:pt x="208" y="5"/>
                </a:lnTo>
                <a:lnTo>
                  <a:pt x="3108" y="1881"/>
                </a:lnTo>
                <a:lnTo>
                  <a:pt x="3110" y="1879"/>
                </a:lnTo>
                <a:lnTo>
                  <a:pt x="206" y="0"/>
                </a:lnTo>
                <a:lnTo>
                  <a:pt x="0" y="1376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59" name="Freeform 75"/>
          <p:cNvSpPr>
            <a:spLocks/>
          </p:cNvSpPr>
          <p:nvPr/>
        </p:nvSpPr>
        <p:spPr bwMode="auto">
          <a:xfrm>
            <a:off x="2284413" y="4040188"/>
            <a:ext cx="2468562" cy="1504950"/>
          </a:xfrm>
          <a:custGeom>
            <a:avLst/>
            <a:gdLst/>
            <a:ahLst/>
            <a:cxnLst>
              <a:cxn ang="0">
                <a:pos x="3108" y="507"/>
              </a:cxn>
              <a:cxn ang="0">
                <a:pos x="2875" y="1891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  <a:cxn ang="0">
                <a:pos x="2878" y="1896"/>
              </a:cxn>
              <a:cxn ang="0">
                <a:pos x="3110" y="505"/>
              </a:cxn>
              <a:cxn ang="0">
                <a:pos x="3108" y="507"/>
              </a:cxn>
            </a:cxnLst>
            <a:rect l="0" t="0" r="r" b="b"/>
            <a:pathLst>
              <a:path w="3110" h="1896">
                <a:moveTo>
                  <a:pt x="3108" y="507"/>
                </a:moveTo>
                <a:lnTo>
                  <a:pt x="2875" y="1891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2878" y="1896"/>
                </a:lnTo>
                <a:lnTo>
                  <a:pt x="3110" y="505"/>
                </a:lnTo>
                <a:lnTo>
                  <a:pt x="3108" y="507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0" name="Freeform 76"/>
          <p:cNvSpPr>
            <a:spLocks/>
          </p:cNvSpPr>
          <p:nvPr/>
        </p:nvSpPr>
        <p:spPr bwMode="auto">
          <a:xfrm>
            <a:off x="4587875" y="4402138"/>
            <a:ext cx="555625" cy="1130300"/>
          </a:xfrm>
          <a:custGeom>
            <a:avLst/>
            <a:gdLst/>
            <a:ahLst/>
            <a:cxnLst>
              <a:cxn ang="0">
                <a:pos x="220" y="64"/>
              </a:cxn>
              <a:cxn ang="0">
                <a:pos x="388" y="0"/>
              </a:cxn>
              <a:cxn ang="0">
                <a:pos x="699" y="1049"/>
              </a:cxn>
              <a:cxn ang="0">
                <a:pos x="0" y="1425"/>
              </a:cxn>
              <a:cxn ang="0">
                <a:pos x="220" y="64"/>
              </a:cxn>
              <a:cxn ang="0">
                <a:pos x="220" y="64"/>
              </a:cxn>
            </a:cxnLst>
            <a:rect l="0" t="0" r="r" b="b"/>
            <a:pathLst>
              <a:path w="699" h="1425">
                <a:moveTo>
                  <a:pt x="220" y="64"/>
                </a:moveTo>
                <a:lnTo>
                  <a:pt x="388" y="0"/>
                </a:lnTo>
                <a:lnTo>
                  <a:pt x="699" y="1049"/>
                </a:lnTo>
                <a:lnTo>
                  <a:pt x="0" y="1425"/>
                </a:lnTo>
                <a:lnTo>
                  <a:pt x="220" y="64"/>
                </a:lnTo>
                <a:lnTo>
                  <a:pt x="220" y="6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1" name="Freeform 77"/>
          <p:cNvSpPr>
            <a:spLocks/>
          </p:cNvSpPr>
          <p:nvPr/>
        </p:nvSpPr>
        <p:spPr bwMode="auto">
          <a:xfrm>
            <a:off x="4587875" y="4402138"/>
            <a:ext cx="555625" cy="1130300"/>
          </a:xfrm>
          <a:custGeom>
            <a:avLst/>
            <a:gdLst/>
            <a:ahLst/>
            <a:cxnLst>
              <a:cxn ang="0">
                <a:pos x="220" y="64"/>
              </a:cxn>
              <a:cxn ang="0">
                <a:pos x="388" y="0"/>
              </a:cxn>
              <a:cxn ang="0">
                <a:pos x="699" y="1049"/>
              </a:cxn>
              <a:cxn ang="0">
                <a:pos x="0" y="1425"/>
              </a:cxn>
              <a:cxn ang="0">
                <a:pos x="220" y="64"/>
              </a:cxn>
              <a:cxn ang="0">
                <a:pos x="220" y="64"/>
              </a:cxn>
            </a:cxnLst>
            <a:rect l="0" t="0" r="r" b="b"/>
            <a:pathLst>
              <a:path w="699" h="1425">
                <a:moveTo>
                  <a:pt x="220" y="64"/>
                </a:moveTo>
                <a:lnTo>
                  <a:pt x="388" y="0"/>
                </a:lnTo>
                <a:lnTo>
                  <a:pt x="699" y="1049"/>
                </a:lnTo>
                <a:lnTo>
                  <a:pt x="0" y="1425"/>
                </a:lnTo>
                <a:lnTo>
                  <a:pt x="220" y="64"/>
                </a:lnTo>
                <a:lnTo>
                  <a:pt x="220" y="64"/>
                </a:lnTo>
              </a:path>
            </a:pathLst>
          </a:custGeom>
          <a:solidFill>
            <a:srgbClr val="3399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2" name="Freeform 78"/>
          <p:cNvSpPr>
            <a:spLocks/>
          </p:cNvSpPr>
          <p:nvPr/>
        </p:nvSpPr>
        <p:spPr bwMode="auto">
          <a:xfrm>
            <a:off x="4587875" y="4400550"/>
            <a:ext cx="557213" cy="1133475"/>
          </a:xfrm>
          <a:custGeom>
            <a:avLst/>
            <a:gdLst/>
            <a:ahLst/>
            <a:cxnLst>
              <a:cxn ang="0">
                <a:pos x="221" y="65"/>
              </a:cxn>
              <a:cxn ang="0">
                <a:pos x="221" y="67"/>
              </a:cxn>
              <a:cxn ang="0">
                <a:pos x="389" y="3"/>
              </a:cxn>
              <a:cxn ang="0">
                <a:pos x="699" y="1051"/>
              </a:cxn>
              <a:cxn ang="0">
                <a:pos x="2" y="1426"/>
              </a:cxn>
              <a:cxn ang="0">
                <a:pos x="0" y="1427"/>
              </a:cxn>
              <a:cxn ang="0">
                <a:pos x="1" y="1428"/>
              </a:cxn>
              <a:cxn ang="0">
                <a:pos x="701" y="1051"/>
              </a:cxn>
              <a:cxn ang="0">
                <a:pos x="389" y="0"/>
              </a:cxn>
              <a:cxn ang="0">
                <a:pos x="221" y="65"/>
              </a:cxn>
            </a:cxnLst>
            <a:rect l="0" t="0" r="r" b="b"/>
            <a:pathLst>
              <a:path w="701" h="1428">
                <a:moveTo>
                  <a:pt x="221" y="65"/>
                </a:moveTo>
                <a:lnTo>
                  <a:pt x="221" y="67"/>
                </a:lnTo>
                <a:lnTo>
                  <a:pt x="389" y="3"/>
                </a:lnTo>
                <a:lnTo>
                  <a:pt x="699" y="1051"/>
                </a:lnTo>
                <a:lnTo>
                  <a:pt x="2" y="1426"/>
                </a:lnTo>
                <a:lnTo>
                  <a:pt x="0" y="1427"/>
                </a:lnTo>
                <a:lnTo>
                  <a:pt x="1" y="1428"/>
                </a:lnTo>
                <a:lnTo>
                  <a:pt x="701" y="1051"/>
                </a:lnTo>
                <a:lnTo>
                  <a:pt x="389" y="0"/>
                </a:lnTo>
                <a:lnTo>
                  <a:pt x="221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3" name="Freeform 79"/>
          <p:cNvSpPr>
            <a:spLocks/>
          </p:cNvSpPr>
          <p:nvPr/>
        </p:nvSpPr>
        <p:spPr bwMode="auto">
          <a:xfrm>
            <a:off x="4587875" y="4451350"/>
            <a:ext cx="176213" cy="1081088"/>
          </a:xfrm>
          <a:custGeom>
            <a:avLst/>
            <a:gdLst/>
            <a:ahLst/>
            <a:cxnLst>
              <a:cxn ang="0">
                <a:pos x="2" y="1361"/>
              </a:cxn>
              <a:cxn ang="0">
                <a:pos x="222" y="1"/>
              </a:cxn>
              <a:cxn ang="0">
                <a:pos x="221" y="0"/>
              </a:cxn>
              <a:cxn ang="0">
                <a:pos x="220" y="1"/>
              </a:cxn>
              <a:cxn ang="0">
                <a:pos x="0" y="1362"/>
              </a:cxn>
              <a:cxn ang="0">
                <a:pos x="2" y="1361"/>
              </a:cxn>
            </a:cxnLst>
            <a:rect l="0" t="0" r="r" b="b"/>
            <a:pathLst>
              <a:path w="222" h="1362">
                <a:moveTo>
                  <a:pt x="2" y="1361"/>
                </a:moveTo>
                <a:lnTo>
                  <a:pt x="222" y="1"/>
                </a:lnTo>
                <a:lnTo>
                  <a:pt x="221" y="0"/>
                </a:lnTo>
                <a:lnTo>
                  <a:pt x="220" y="1"/>
                </a:lnTo>
                <a:lnTo>
                  <a:pt x="0" y="1362"/>
                </a:lnTo>
                <a:lnTo>
                  <a:pt x="2" y="1361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4" name="Freeform 80"/>
          <p:cNvSpPr>
            <a:spLocks/>
          </p:cNvSpPr>
          <p:nvPr/>
        </p:nvSpPr>
        <p:spPr bwMode="auto">
          <a:xfrm>
            <a:off x="2449513" y="2930525"/>
            <a:ext cx="2447925" cy="1511300"/>
          </a:xfrm>
          <a:custGeom>
            <a:avLst/>
            <a:gdLst/>
            <a:ahLst/>
            <a:cxnLst>
              <a:cxn ang="0">
                <a:pos x="2928" y="1904"/>
              </a:cxn>
              <a:cxn ang="0">
                <a:pos x="3083" y="1854"/>
              </a:cxn>
              <a:cxn ang="0">
                <a:pos x="182" y="0"/>
              </a:cxn>
              <a:cxn ang="0">
                <a:pos x="0" y="26"/>
              </a:cxn>
              <a:cxn ang="0">
                <a:pos x="2928" y="1904"/>
              </a:cxn>
              <a:cxn ang="0">
                <a:pos x="2928" y="1904"/>
              </a:cxn>
            </a:cxnLst>
            <a:rect l="0" t="0" r="r" b="b"/>
            <a:pathLst>
              <a:path w="3083" h="1904">
                <a:moveTo>
                  <a:pt x="2928" y="1904"/>
                </a:moveTo>
                <a:lnTo>
                  <a:pt x="3083" y="1854"/>
                </a:lnTo>
                <a:lnTo>
                  <a:pt x="182" y="0"/>
                </a:lnTo>
                <a:lnTo>
                  <a:pt x="0" y="26"/>
                </a:lnTo>
                <a:lnTo>
                  <a:pt x="2928" y="1904"/>
                </a:lnTo>
                <a:lnTo>
                  <a:pt x="2928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5" name="Freeform 81"/>
          <p:cNvSpPr>
            <a:spLocks/>
          </p:cNvSpPr>
          <p:nvPr/>
        </p:nvSpPr>
        <p:spPr bwMode="auto">
          <a:xfrm>
            <a:off x="2449513" y="2930525"/>
            <a:ext cx="2447925" cy="1511300"/>
          </a:xfrm>
          <a:custGeom>
            <a:avLst/>
            <a:gdLst/>
            <a:ahLst/>
            <a:cxnLst>
              <a:cxn ang="0">
                <a:pos x="2928" y="1904"/>
              </a:cxn>
              <a:cxn ang="0">
                <a:pos x="3083" y="1854"/>
              </a:cxn>
              <a:cxn ang="0">
                <a:pos x="182" y="0"/>
              </a:cxn>
              <a:cxn ang="0">
                <a:pos x="0" y="26"/>
              </a:cxn>
              <a:cxn ang="0">
                <a:pos x="2928" y="1904"/>
              </a:cxn>
              <a:cxn ang="0">
                <a:pos x="2928" y="1904"/>
              </a:cxn>
            </a:cxnLst>
            <a:rect l="0" t="0" r="r" b="b"/>
            <a:pathLst>
              <a:path w="3083" h="1904">
                <a:moveTo>
                  <a:pt x="2928" y="1904"/>
                </a:moveTo>
                <a:lnTo>
                  <a:pt x="3083" y="1854"/>
                </a:lnTo>
                <a:lnTo>
                  <a:pt x="182" y="0"/>
                </a:lnTo>
                <a:lnTo>
                  <a:pt x="0" y="26"/>
                </a:lnTo>
                <a:lnTo>
                  <a:pt x="2928" y="1904"/>
                </a:lnTo>
                <a:lnTo>
                  <a:pt x="2928" y="190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6" name="Freeform 82"/>
          <p:cNvSpPr>
            <a:spLocks/>
          </p:cNvSpPr>
          <p:nvPr/>
        </p:nvSpPr>
        <p:spPr bwMode="auto">
          <a:xfrm>
            <a:off x="2449513" y="2928938"/>
            <a:ext cx="2447925" cy="1514475"/>
          </a:xfrm>
          <a:custGeom>
            <a:avLst/>
            <a:gdLst/>
            <a:ahLst/>
            <a:cxnLst>
              <a:cxn ang="0">
                <a:pos x="2929" y="1904"/>
              </a:cxn>
              <a:cxn ang="0">
                <a:pos x="2929" y="1906"/>
              </a:cxn>
              <a:cxn ang="0">
                <a:pos x="3084" y="1856"/>
              </a:cxn>
              <a:cxn ang="0">
                <a:pos x="3085" y="1853"/>
              </a:cxn>
              <a:cxn ang="0">
                <a:pos x="184" y="0"/>
              </a:cxn>
              <a:cxn ang="0">
                <a:pos x="1" y="26"/>
              </a:cxn>
              <a:cxn ang="0">
                <a:pos x="0" y="29"/>
              </a:cxn>
              <a:cxn ang="0">
                <a:pos x="5" y="29"/>
              </a:cxn>
              <a:cxn ang="0">
                <a:pos x="182" y="2"/>
              </a:cxn>
              <a:cxn ang="0">
                <a:pos x="3082" y="1853"/>
              </a:cxn>
              <a:cxn ang="0">
                <a:pos x="2929" y="1904"/>
              </a:cxn>
            </a:cxnLst>
            <a:rect l="0" t="0" r="r" b="b"/>
            <a:pathLst>
              <a:path w="3085" h="1906">
                <a:moveTo>
                  <a:pt x="2929" y="1904"/>
                </a:moveTo>
                <a:lnTo>
                  <a:pt x="2929" y="1906"/>
                </a:lnTo>
                <a:lnTo>
                  <a:pt x="3084" y="1856"/>
                </a:lnTo>
                <a:lnTo>
                  <a:pt x="3085" y="1853"/>
                </a:lnTo>
                <a:lnTo>
                  <a:pt x="184" y="0"/>
                </a:lnTo>
                <a:lnTo>
                  <a:pt x="1" y="26"/>
                </a:lnTo>
                <a:lnTo>
                  <a:pt x="0" y="29"/>
                </a:lnTo>
                <a:lnTo>
                  <a:pt x="5" y="29"/>
                </a:lnTo>
                <a:lnTo>
                  <a:pt x="182" y="2"/>
                </a:lnTo>
                <a:lnTo>
                  <a:pt x="3082" y="1853"/>
                </a:lnTo>
                <a:lnTo>
                  <a:pt x="2929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7" name="Freeform 83"/>
          <p:cNvSpPr>
            <a:spLocks/>
          </p:cNvSpPr>
          <p:nvPr/>
        </p:nvSpPr>
        <p:spPr bwMode="auto">
          <a:xfrm>
            <a:off x="2449513" y="2952750"/>
            <a:ext cx="2324100" cy="1490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27" y="1877"/>
              </a:cxn>
              <a:cxn ang="0">
                <a:pos x="2929" y="1877"/>
              </a:cxn>
              <a:cxn ang="0">
                <a:pos x="2930" y="1875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2930" h="1877">
                <a:moveTo>
                  <a:pt x="0" y="0"/>
                </a:moveTo>
                <a:lnTo>
                  <a:pt x="2927" y="1877"/>
                </a:lnTo>
                <a:lnTo>
                  <a:pt x="2929" y="1877"/>
                </a:lnTo>
                <a:lnTo>
                  <a:pt x="2930" y="1875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8" name="Freeform 84"/>
          <p:cNvSpPr>
            <a:spLocks/>
          </p:cNvSpPr>
          <p:nvPr/>
        </p:nvSpPr>
        <p:spPr bwMode="auto">
          <a:xfrm>
            <a:off x="1647825" y="3311525"/>
            <a:ext cx="2468563" cy="2590800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6" y="0"/>
              </a:cxn>
              <a:cxn ang="0">
                <a:pos x="3109" y="1878"/>
              </a:cxn>
              <a:cxn ang="0">
                <a:pos x="2877" y="3264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9" h="3264">
                <a:moveTo>
                  <a:pt x="0" y="1374"/>
                </a:moveTo>
                <a:lnTo>
                  <a:pt x="206" y="0"/>
                </a:lnTo>
                <a:lnTo>
                  <a:pt x="3109" y="1878"/>
                </a:lnTo>
                <a:lnTo>
                  <a:pt x="2877" y="3264"/>
                </a:lnTo>
                <a:lnTo>
                  <a:pt x="0" y="1374"/>
                </a:lnTo>
                <a:lnTo>
                  <a:pt x="0" y="137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69" name="Freeform 85"/>
          <p:cNvSpPr>
            <a:spLocks/>
          </p:cNvSpPr>
          <p:nvPr/>
        </p:nvSpPr>
        <p:spPr bwMode="auto">
          <a:xfrm>
            <a:off x="1647825" y="3311525"/>
            <a:ext cx="2468563" cy="2590800"/>
          </a:xfrm>
          <a:custGeom>
            <a:avLst/>
            <a:gdLst/>
            <a:ahLst/>
            <a:cxnLst>
              <a:cxn ang="0">
                <a:pos x="0" y="1374"/>
              </a:cxn>
              <a:cxn ang="0">
                <a:pos x="206" y="0"/>
              </a:cxn>
              <a:cxn ang="0">
                <a:pos x="3109" y="1878"/>
              </a:cxn>
              <a:cxn ang="0">
                <a:pos x="2877" y="3264"/>
              </a:cxn>
              <a:cxn ang="0">
                <a:pos x="0" y="1374"/>
              </a:cxn>
              <a:cxn ang="0">
                <a:pos x="0" y="1374"/>
              </a:cxn>
            </a:cxnLst>
            <a:rect l="0" t="0" r="r" b="b"/>
            <a:pathLst>
              <a:path w="3109" h="3264">
                <a:moveTo>
                  <a:pt x="0" y="1374"/>
                </a:moveTo>
                <a:lnTo>
                  <a:pt x="206" y="0"/>
                </a:lnTo>
                <a:lnTo>
                  <a:pt x="3109" y="1878"/>
                </a:lnTo>
                <a:lnTo>
                  <a:pt x="2877" y="3264"/>
                </a:lnTo>
                <a:lnTo>
                  <a:pt x="0" y="1374"/>
                </a:lnTo>
                <a:lnTo>
                  <a:pt x="0" y="137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0" name="Freeform 86"/>
          <p:cNvSpPr>
            <a:spLocks/>
          </p:cNvSpPr>
          <p:nvPr/>
        </p:nvSpPr>
        <p:spPr bwMode="auto">
          <a:xfrm>
            <a:off x="1646238" y="3309938"/>
            <a:ext cx="2470150" cy="1493837"/>
          </a:xfrm>
          <a:custGeom>
            <a:avLst/>
            <a:gdLst/>
            <a:ahLst/>
            <a:cxnLst>
              <a:cxn ang="0">
                <a:pos x="0" y="1376"/>
              </a:cxn>
              <a:cxn ang="0">
                <a:pos x="2" y="1376"/>
              </a:cxn>
              <a:cxn ang="0">
                <a:pos x="208" y="5"/>
              </a:cxn>
              <a:cxn ang="0">
                <a:pos x="3109" y="1881"/>
              </a:cxn>
              <a:cxn ang="0">
                <a:pos x="3111" y="1879"/>
              </a:cxn>
              <a:cxn ang="0">
                <a:pos x="206" y="0"/>
              </a:cxn>
              <a:cxn ang="0">
                <a:pos x="0" y="1376"/>
              </a:cxn>
            </a:cxnLst>
            <a:rect l="0" t="0" r="r" b="b"/>
            <a:pathLst>
              <a:path w="3111" h="1881">
                <a:moveTo>
                  <a:pt x="0" y="1376"/>
                </a:moveTo>
                <a:lnTo>
                  <a:pt x="2" y="1376"/>
                </a:lnTo>
                <a:lnTo>
                  <a:pt x="208" y="5"/>
                </a:lnTo>
                <a:lnTo>
                  <a:pt x="3109" y="1881"/>
                </a:lnTo>
                <a:lnTo>
                  <a:pt x="3111" y="1879"/>
                </a:lnTo>
                <a:lnTo>
                  <a:pt x="206" y="0"/>
                </a:lnTo>
                <a:lnTo>
                  <a:pt x="0" y="1376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1" name="Freeform 87"/>
          <p:cNvSpPr>
            <a:spLocks/>
          </p:cNvSpPr>
          <p:nvPr/>
        </p:nvSpPr>
        <p:spPr bwMode="auto">
          <a:xfrm>
            <a:off x="1646238" y="4400550"/>
            <a:ext cx="2470150" cy="1503363"/>
          </a:xfrm>
          <a:custGeom>
            <a:avLst/>
            <a:gdLst/>
            <a:ahLst/>
            <a:cxnLst>
              <a:cxn ang="0">
                <a:pos x="3109" y="507"/>
              </a:cxn>
              <a:cxn ang="0">
                <a:pos x="2876" y="1890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  <a:cxn ang="0">
                <a:pos x="2879" y="1894"/>
              </a:cxn>
              <a:cxn ang="0">
                <a:pos x="3111" y="505"/>
              </a:cxn>
              <a:cxn ang="0">
                <a:pos x="3109" y="507"/>
              </a:cxn>
            </a:cxnLst>
            <a:rect l="0" t="0" r="r" b="b"/>
            <a:pathLst>
              <a:path w="3111" h="1894">
                <a:moveTo>
                  <a:pt x="3109" y="507"/>
                </a:moveTo>
                <a:lnTo>
                  <a:pt x="2876" y="1890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2879" y="1894"/>
                </a:lnTo>
                <a:lnTo>
                  <a:pt x="3111" y="505"/>
                </a:lnTo>
                <a:lnTo>
                  <a:pt x="3109" y="507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2" name="Freeform 88"/>
          <p:cNvSpPr>
            <a:spLocks/>
          </p:cNvSpPr>
          <p:nvPr/>
        </p:nvSpPr>
        <p:spPr bwMode="auto">
          <a:xfrm>
            <a:off x="3952875" y="4760913"/>
            <a:ext cx="554038" cy="1130300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7" y="0"/>
              </a:cxn>
              <a:cxn ang="0">
                <a:pos x="698" y="1050"/>
              </a:cxn>
              <a:cxn ang="0">
                <a:pos x="0" y="1424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8" h="1424">
                <a:moveTo>
                  <a:pt x="220" y="65"/>
                </a:moveTo>
                <a:lnTo>
                  <a:pt x="387" y="0"/>
                </a:lnTo>
                <a:lnTo>
                  <a:pt x="698" y="1050"/>
                </a:lnTo>
                <a:lnTo>
                  <a:pt x="0" y="1424"/>
                </a:lnTo>
                <a:lnTo>
                  <a:pt x="220" y="65"/>
                </a:lnTo>
                <a:lnTo>
                  <a:pt x="220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3" name="Freeform 89"/>
          <p:cNvSpPr>
            <a:spLocks/>
          </p:cNvSpPr>
          <p:nvPr/>
        </p:nvSpPr>
        <p:spPr bwMode="auto">
          <a:xfrm>
            <a:off x="3952875" y="4760913"/>
            <a:ext cx="554038" cy="1130300"/>
          </a:xfrm>
          <a:custGeom>
            <a:avLst/>
            <a:gdLst/>
            <a:ahLst/>
            <a:cxnLst>
              <a:cxn ang="0">
                <a:pos x="220" y="65"/>
              </a:cxn>
              <a:cxn ang="0">
                <a:pos x="387" y="0"/>
              </a:cxn>
              <a:cxn ang="0">
                <a:pos x="698" y="1050"/>
              </a:cxn>
              <a:cxn ang="0">
                <a:pos x="0" y="1424"/>
              </a:cxn>
              <a:cxn ang="0">
                <a:pos x="220" y="65"/>
              </a:cxn>
              <a:cxn ang="0">
                <a:pos x="220" y="65"/>
              </a:cxn>
            </a:cxnLst>
            <a:rect l="0" t="0" r="r" b="b"/>
            <a:pathLst>
              <a:path w="698" h="1424">
                <a:moveTo>
                  <a:pt x="220" y="65"/>
                </a:moveTo>
                <a:lnTo>
                  <a:pt x="387" y="0"/>
                </a:lnTo>
                <a:lnTo>
                  <a:pt x="698" y="1050"/>
                </a:lnTo>
                <a:lnTo>
                  <a:pt x="0" y="1424"/>
                </a:lnTo>
                <a:lnTo>
                  <a:pt x="220" y="65"/>
                </a:lnTo>
                <a:lnTo>
                  <a:pt x="220" y="65"/>
                </a:lnTo>
              </a:path>
            </a:pathLst>
          </a:custGeom>
          <a:solidFill>
            <a:srgbClr val="3399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4" name="Freeform 90"/>
          <p:cNvSpPr>
            <a:spLocks/>
          </p:cNvSpPr>
          <p:nvPr/>
        </p:nvSpPr>
        <p:spPr bwMode="auto">
          <a:xfrm>
            <a:off x="3951288" y="4760913"/>
            <a:ext cx="555625" cy="1131887"/>
          </a:xfrm>
          <a:custGeom>
            <a:avLst/>
            <a:gdLst/>
            <a:ahLst/>
            <a:cxnLst>
              <a:cxn ang="0">
                <a:pos x="221" y="65"/>
              </a:cxn>
              <a:cxn ang="0">
                <a:pos x="221" y="67"/>
              </a:cxn>
              <a:cxn ang="0">
                <a:pos x="388" y="2"/>
              </a:cxn>
              <a:cxn ang="0">
                <a:pos x="698" y="1051"/>
              </a:cxn>
              <a:cxn ang="0">
                <a:pos x="2" y="1424"/>
              </a:cxn>
              <a:cxn ang="0">
                <a:pos x="0" y="1425"/>
              </a:cxn>
              <a:cxn ang="0">
                <a:pos x="1" y="1426"/>
              </a:cxn>
              <a:cxn ang="0">
                <a:pos x="700" y="1051"/>
              </a:cxn>
              <a:cxn ang="0">
                <a:pos x="388" y="0"/>
              </a:cxn>
              <a:cxn ang="0">
                <a:pos x="221" y="65"/>
              </a:cxn>
            </a:cxnLst>
            <a:rect l="0" t="0" r="r" b="b"/>
            <a:pathLst>
              <a:path w="700" h="1426">
                <a:moveTo>
                  <a:pt x="221" y="65"/>
                </a:moveTo>
                <a:lnTo>
                  <a:pt x="221" y="67"/>
                </a:lnTo>
                <a:lnTo>
                  <a:pt x="388" y="2"/>
                </a:lnTo>
                <a:lnTo>
                  <a:pt x="698" y="1051"/>
                </a:lnTo>
                <a:lnTo>
                  <a:pt x="2" y="1424"/>
                </a:lnTo>
                <a:lnTo>
                  <a:pt x="0" y="1425"/>
                </a:lnTo>
                <a:lnTo>
                  <a:pt x="1" y="1426"/>
                </a:lnTo>
                <a:lnTo>
                  <a:pt x="700" y="1051"/>
                </a:lnTo>
                <a:lnTo>
                  <a:pt x="388" y="0"/>
                </a:lnTo>
                <a:lnTo>
                  <a:pt x="221" y="65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5" name="Freeform 91"/>
          <p:cNvSpPr>
            <a:spLocks/>
          </p:cNvSpPr>
          <p:nvPr/>
        </p:nvSpPr>
        <p:spPr bwMode="auto">
          <a:xfrm>
            <a:off x="3951288" y="4811713"/>
            <a:ext cx="176212" cy="1079500"/>
          </a:xfrm>
          <a:custGeom>
            <a:avLst/>
            <a:gdLst/>
            <a:ahLst/>
            <a:cxnLst>
              <a:cxn ang="0">
                <a:pos x="2" y="1359"/>
              </a:cxn>
              <a:cxn ang="0">
                <a:pos x="222" y="1"/>
              </a:cxn>
              <a:cxn ang="0">
                <a:pos x="221" y="0"/>
              </a:cxn>
              <a:cxn ang="0">
                <a:pos x="220" y="1"/>
              </a:cxn>
              <a:cxn ang="0">
                <a:pos x="0" y="1360"/>
              </a:cxn>
              <a:cxn ang="0">
                <a:pos x="2" y="1359"/>
              </a:cxn>
            </a:cxnLst>
            <a:rect l="0" t="0" r="r" b="b"/>
            <a:pathLst>
              <a:path w="222" h="1360">
                <a:moveTo>
                  <a:pt x="2" y="1359"/>
                </a:moveTo>
                <a:lnTo>
                  <a:pt x="222" y="1"/>
                </a:lnTo>
                <a:lnTo>
                  <a:pt x="221" y="0"/>
                </a:lnTo>
                <a:lnTo>
                  <a:pt x="220" y="1"/>
                </a:lnTo>
                <a:lnTo>
                  <a:pt x="0" y="1360"/>
                </a:lnTo>
                <a:lnTo>
                  <a:pt x="2" y="1359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6" name="Freeform 92"/>
          <p:cNvSpPr>
            <a:spLocks/>
          </p:cNvSpPr>
          <p:nvPr/>
        </p:nvSpPr>
        <p:spPr bwMode="auto">
          <a:xfrm>
            <a:off x="1812925" y="3290888"/>
            <a:ext cx="2446338" cy="1511300"/>
          </a:xfrm>
          <a:custGeom>
            <a:avLst/>
            <a:gdLst/>
            <a:ahLst/>
            <a:cxnLst>
              <a:cxn ang="0">
                <a:pos x="2929" y="1904"/>
              </a:cxn>
              <a:cxn ang="0">
                <a:pos x="3083" y="1853"/>
              </a:cxn>
              <a:cxn ang="0">
                <a:pos x="182" y="0"/>
              </a:cxn>
              <a:cxn ang="0">
                <a:pos x="0" y="26"/>
              </a:cxn>
              <a:cxn ang="0">
                <a:pos x="2929" y="1904"/>
              </a:cxn>
              <a:cxn ang="0">
                <a:pos x="2929" y="1904"/>
              </a:cxn>
            </a:cxnLst>
            <a:rect l="0" t="0" r="r" b="b"/>
            <a:pathLst>
              <a:path w="3083" h="1904">
                <a:moveTo>
                  <a:pt x="2929" y="1904"/>
                </a:moveTo>
                <a:lnTo>
                  <a:pt x="3083" y="1853"/>
                </a:lnTo>
                <a:lnTo>
                  <a:pt x="182" y="0"/>
                </a:lnTo>
                <a:lnTo>
                  <a:pt x="0" y="26"/>
                </a:lnTo>
                <a:lnTo>
                  <a:pt x="2929" y="1904"/>
                </a:lnTo>
                <a:lnTo>
                  <a:pt x="2929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7" name="Freeform 93"/>
          <p:cNvSpPr>
            <a:spLocks/>
          </p:cNvSpPr>
          <p:nvPr/>
        </p:nvSpPr>
        <p:spPr bwMode="auto">
          <a:xfrm>
            <a:off x="1812925" y="3290888"/>
            <a:ext cx="2446338" cy="1511300"/>
          </a:xfrm>
          <a:custGeom>
            <a:avLst/>
            <a:gdLst/>
            <a:ahLst/>
            <a:cxnLst>
              <a:cxn ang="0">
                <a:pos x="2929" y="1904"/>
              </a:cxn>
              <a:cxn ang="0">
                <a:pos x="3083" y="1853"/>
              </a:cxn>
              <a:cxn ang="0">
                <a:pos x="182" y="0"/>
              </a:cxn>
              <a:cxn ang="0">
                <a:pos x="0" y="26"/>
              </a:cxn>
              <a:cxn ang="0">
                <a:pos x="2929" y="1904"/>
              </a:cxn>
              <a:cxn ang="0">
                <a:pos x="2929" y="1904"/>
              </a:cxn>
            </a:cxnLst>
            <a:rect l="0" t="0" r="r" b="b"/>
            <a:pathLst>
              <a:path w="3083" h="1904">
                <a:moveTo>
                  <a:pt x="2929" y="1904"/>
                </a:moveTo>
                <a:lnTo>
                  <a:pt x="3083" y="1853"/>
                </a:lnTo>
                <a:lnTo>
                  <a:pt x="182" y="0"/>
                </a:lnTo>
                <a:lnTo>
                  <a:pt x="0" y="26"/>
                </a:lnTo>
                <a:lnTo>
                  <a:pt x="2929" y="1904"/>
                </a:lnTo>
                <a:lnTo>
                  <a:pt x="2929" y="1904"/>
                </a:lnTo>
              </a:path>
            </a:pathLst>
          </a:custGeom>
          <a:solidFill>
            <a:srgbClr val="66CC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8" name="Freeform 94"/>
          <p:cNvSpPr>
            <a:spLocks/>
          </p:cNvSpPr>
          <p:nvPr/>
        </p:nvSpPr>
        <p:spPr bwMode="auto">
          <a:xfrm>
            <a:off x="1811338" y="3289300"/>
            <a:ext cx="2449512" cy="1514475"/>
          </a:xfrm>
          <a:custGeom>
            <a:avLst/>
            <a:gdLst/>
            <a:ahLst/>
            <a:cxnLst>
              <a:cxn ang="0">
                <a:pos x="2930" y="1904"/>
              </a:cxn>
              <a:cxn ang="0">
                <a:pos x="2930" y="1906"/>
              </a:cxn>
              <a:cxn ang="0">
                <a:pos x="3084" y="1856"/>
              </a:cxn>
              <a:cxn ang="0">
                <a:pos x="3085" y="1853"/>
              </a:cxn>
              <a:cxn ang="0">
                <a:pos x="184" y="0"/>
              </a:cxn>
              <a:cxn ang="0">
                <a:pos x="1" y="26"/>
              </a:cxn>
              <a:cxn ang="0">
                <a:pos x="0" y="28"/>
              </a:cxn>
              <a:cxn ang="0">
                <a:pos x="5" y="28"/>
              </a:cxn>
              <a:cxn ang="0">
                <a:pos x="182" y="2"/>
              </a:cxn>
              <a:cxn ang="0">
                <a:pos x="3082" y="1853"/>
              </a:cxn>
              <a:cxn ang="0">
                <a:pos x="2930" y="1904"/>
              </a:cxn>
            </a:cxnLst>
            <a:rect l="0" t="0" r="r" b="b"/>
            <a:pathLst>
              <a:path w="3085" h="1906">
                <a:moveTo>
                  <a:pt x="2930" y="1904"/>
                </a:moveTo>
                <a:lnTo>
                  <a:pt x="2930" y="1906"/>
                </a:lnTo>
                <a:lnTo>
                  <a:pt x="3084" y="1856"/>
                </a:lnTo>
                <a:lnTo>
                  <a:pt x="3085" y="1853"/>
                </a:lnTo>
                <a:lnTo>
                  <a:pt x="184" y="0"/>
                </a:lnTo>
                <a:lnTo>
                  <a:pt x="1" y="26"/>
                </a:lnTo>
                <a:lnTo>
                  <a:pt x="0" y="28"/>
                </a:lnTo>
                <a:lnTo>
                  <a:pt x="5" y="28"/>
                </a:lnTo>
                <a:lnTo>
                  <a:pt x="182" y="2"/>
                </a:lnTo>
                <a:lnTo>
                  <a:pt x="3082" y="1853"/>
                </a:lnTo>
                <a:lnTo>
                  <a:pt x="2930" y="1904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79" name="Freeform 95"/>
          <p:cNvSpPr>
            <a:spLocks/>
          </p:cNvSpPr>
          <p:nvPr/>
        </p:nvSpPr>
        <p:spPr bwMode="auto">
          <a:xfrm>
            <a:off x="1811338" y="3313113"/>
            <a:ext cx="2325687" cy="14906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29" y="1878"/>
              </a:cxn>
              <a:cxn ang="0">
                <a:pos x="2930" y="1878"/>
              </a:cxn>
              <a:cxn ang="0">
                <a:pos x="2931" y="1876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2931" h="1878">
                <a:moveTo>
                  <a:pt x="0" y="0"/>
                </a:moveTo>
                <a:lnTo>
                  <a:pt x="2929" y="1878"/>
                </a:lnTo>
                <a:lnTo>
                  <a:pt x="2930" y="1878"/>
                </a:lnTo>
                <a:lnTo>
                  <a:pt x="2931" y="1876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2080" name="Text Box 96"/>
          <p:cNvSpPr txBox="1">
            <a:spLocks noChangeArrowheads="1"/>
          </p:cNvSpPr>
          <p:nvPr/>
        </p:nvSpPr>
        <p:spPr bwMode="auto">
          <a:xfrm rot="1972153">
            <a:off x="1962150" y="50752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Time</a:t>
            </a:r>
            <a:endParaRPr lang="pl-PL" sz="2400">
              <a:latin typeface="+mn-lt"/>
            </a:endParaRPr>
          </a:p>
        </p:txBody>
      </p:sp>
      <p:sp>
        <p:nvSpPr>
          <p:cNvPr id="42081" name="Text Box 97"/>
          <p:cNvSpPr txBox="1">
            <a:spLocks noChangeArrowheads="1"/>
          </p:cNvSpPr>
          <p:nvPr/>
        </p:nvSpPr>
        <p:spPr bwMode="auto">
          <a:xfrm rot="-1821790">
            <a:off x="4835525" y="5083175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Frequency</a:t>
            </a:r>
            <a:endParaRPr lang="pl-PL" sz="2400">
              <a:latin typeface="+mn-lt"/>
            </a:endParaRPr>
          </a:p>
        </p:txBody>
      </p:sp>
      <p:sp>
        <p:nvSpPr>
          <p:cNvPr id="42082" name="Text Box 98"/>
          <p:cNvSpPr txBox="1">
            <a:spLocks noChangeArrowheads="1"/>
          </p:cNvSpPr>
          <p:nvPr/>
        </p:nvSpPr>
        <p:spPr bwMode="auto">
          <a:xfrm rot="-5400000">
            <a:off x="791369" y="3612357"/>
            <a:ext cx="1157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Power</a:t>
            </a:r>
            <a:endParaRPr lang="pl-PL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45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203" name="Group 187"/>
          <p:cNvGrpSpPr>
            <a:grpSpLocks/>
          </p:cNvGrpSpPr>
          <p:nvPr/>
        </p:nvGrpSpPr>
        <p:grpSpPr bwMode="auto">
          <a:xfrm>
            <a:off x="306388" y="1524001"/>
            <a:ext cx="7986712" cy="969963"/>
            <a:chOff x="77" y="960"/>
            <a:chExt cx="5031" cy="611"/>
          </a:xfrm>
        </p:grpSpPr>
        <p:sp>
          <p:nvSpPr>
            <p:cNvPr id="86202" name="Rectangle 186"/>
            <p:cNvSpPr>
              <a:spLocks noChangeArrowheads="1"/>
            </p:cNvSpPr>
            <p:nvPr/>
          </p:nvSpPr>
          <p:spPr bwMode="auto">
            <a:xfrm>
              <a:off x="918" y="1152"/>
              <a:ext cx="585" cy="23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01" name="Rectangle 185"/>
            <p:cNvSpPr>
              <a:spLocks noChangeArrowheads="1"/>
            </p:cNvSpPr>
            <p:nvPr/>
          </p:nvSpPr>
          <p:spPr bwMode="auto">
            <a:xfrm>
              <a:off x="185" y="984"/>
              <a:ext cx="1845" cy="58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2" name="Rectangle 166"/>
            <p:cNvSpPr>
              <a:spLocks noChangeArrowheads="1"/>
            </p:cNvSpPr>
            <p:nvPr/>
          </p:nvSpPr>
          <p:spPr bwMode="auto">
            <a:xfrm>
              <a:off x="1011" y="1174"/>
              <a:ext cx="3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dirty="0">
                  <a:solidFill>
                    <a:srgbClr val="00B050"/>
                  </a:solidFill>
                  <a:latin typeface="+mn-lt"/>
                </a:rPr>
                <a:t>Laser</a:t>
              </a:r>
            </a:p>
          </p:txBody>
        </p:sp>
        <p:sp>
          <p:nvSpPr>
            <p:cNvPr id="86183" name="Freeform 167"/>
            <p:cNvSpPr>
              <a:spLocks/>
            </p:cNvSpPr>
            <p:nvPr/>
          </p:nvSpPr>
          <p:spPr bwMode="auto">
            <a:xfrm>
              <a:off x="491" y="1197"/>
              <a:ext cx="77" cy="156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56"/>
                </a:cxn>
                <a:cxn ang="0">
                  <a:pos x="77" y="156"/>
                </a:cxn>
                <a:cxn ang="0">
                  <a:pos x="77" y="78"/>
                </a:cxn>
              </a:cxnLst>
              <a:rect l="0" t="0" r="r" b="b"/>
              <a:pathLst>
                <a:path w="77" h="156">
                  <a:moveTo>
                    <a:pt x="0" y="78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39" y="156"/>
                  </a:lnTo>
                  <a:lnTo>
                    <a:pt x="77" y="156"/>
                  </a:lnTo>
                  <a:lnTo>
                    <a:pt x="77" y="78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4" name="Freeform 168"/>
            <p:cNvSpPr>
              <a:spLocks/>
            </p:cNvSpPr>
            <p:nvPr/>
          </p:nvSpPr>
          <p:spPr bwMode="auto">
            <a:xfrm>
              <a:off x="568" y="1194"/>
              <a:ext cx="78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r" b="b"/>
              <a:pathLst>
                <a:path w="78" h="81">
                  <a:moveTo>
                    <a:pt x="0" y="81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5" name="Freeform 169"/>
            <p:cNvSpPr>
              <a:spLocks/>
            </p:cNvSpPr>
            <p:nvPr/>
          </p:nvSpPr>
          <p:spPr bwMode="auto">
            <a:xfrm>
              <a:off x="646" y="1194"/>
              <a:ext cx="194" cy="1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6"/>
                </a:cxn>
                <a:cxn ang="0">
                  <a:pos x="79" y="156"/>
                </a:cxn>
                <a:cxn ang="0">
                  <a:pos x="79" y="0"/>
                </a:cxn>
                <a:cxn ang="0">
                  <a:pos x="117" y="0"/>
                </a:cxn>
                <a:cxn ang="0">
                  <a:pos x="117" y="156"/>
                </a:cxn>
                <a:cxn ang="0">
                  <a:pos x="194" y="156"/>
                </a:cxn>
                <a:cxn ang="0">
                  <a:pos x="194" y="78"/>
                </a:cxn>
              </a:cxnLst>
              <a:rect l="0" t="0" r="r" b="b"/>
              <a:pathLst>
                <a:path w="194" h="156">
                  <a:moveTo>
                    <a:pt x="0" y="0"/>
                  </a:moveTo>
                  <a:lnTo>
                    <a:pt x="0" y="156"/>
                  </a:lnTo>
                  <a:lnTo>
                    <a:pt x="79" y="156"/>
                  </a:lnTo>
                  <a:lnTo>
                    <a:pt x="79" y="0"/>
                  </a:lnTo>
                  <a:lnTo>
                    <a:pt x="117" y="0"/>
                  </a:lnTo>
                  <a:lnTo>
                    <a:pt x="117" y="156"/>
                  </a:lnTo>
                  <a:lnTo>
                    <a:pt x="194" y="156"/>
                  </a:lnTo>
                  <a:lnTo>
                    <a:pt x="194" y="78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6" name="Freeform 170"/>
            <p:cNvSpPr>
              <a:spLocks/>
            </p:cNvSpPr>
            <p:nvPr/>
          </p:nvSpPr>
          <p:spPr bwMode="auto">
            <a:xfrm>
              <a:off x="452" y="1275"/>
              <a:ext cx="39" cy="78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9" y="78"/>
                </a:cxn>
                <a:cxn ang="0">
                  <a:pos x="0" y="78"/>
                </a:cxn>
                <a:cxn ang="0">
                  <a:pos x="0" y="4"/>
                </a:cxn>
              </a:cxnLst>
              <a:rect l="0" t="0" r="r" b="b"/>
              <a:pathLst>
                <a:path w="39" h="78">
                  <a:moveTo>
                    <a:pt x="39" y="0"/>
                  </a:moveTo>
                  <a:lnTo>
                    <a:pt x="39" y="78"/>
                  </a:lnTo>
                  <a:lnTo>
                    <a:pt x="0" y="78"/>
                  </a:lnTo>
                  <a:lnTo>
                    <a:pt x="0" y="4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7" name="Line 171"/>
            <p:cNvSpPr>
              <a:spLocks noChangeShapeType="1"/>
            </p:cNvSpPr>
            <p:nvPr/>
          </p:nvSpPr>
          <p:spPr bwMode="auto">
            <a:xfrm flipV="1">
              <a:off x="452" y="1194"/>
              <a:ext cx="1" cy="8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8" name="Line 172"/>
            <p:cNvSpPr>
              <a:spLocks noChangeShapeType="1"/>
            </p:cNvSpPr>
            <p:nvPr/>
          </p:nvSpPr>
          <p:spPr bwMode="auto">
            <a:xfrm flipH="1">
              <a:off x="335" y="1194"/>
              <a:ext cx="117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89" name="Freeform 173"/>
            <p:cNvSpPr>
              <a:spLocks/>
            </p:cNvSpPr>
            <p:nvPr/>
          </p:nvSpPr>
          <p:spPr bwMode="auto">
            <a:xfrm>
              <a:off x="262" y="1194"/>
              <a:ext cx="73" cy="156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156"/>
                </a:cxn>
                <a:cxn ang="0">
                  <a:pos x="35" y="156"/>
                </a:cxn>
                <a:cxn ang="0">
                  <a:pos x="35" y="0"/>
                </a:cxn>
                <a:cxn ang="0">
                  <a:pos x="0" y="0"/>
                </a:cxn>
                <a:cxn ang="0">
                  <a:pos x="0" y="74"/>
                </a:cxn>
              </a:cxnLst>
              <a:rect l="0" t="0" r="r" b="b"/>
              <a:pathLst>
                <a:path w="73" h="156">
                  <a:moveTo>
                    <a:pt x="73" y="0"/>
                  </a:moveTo>
                  <a:lnTo>
                    <a:pt x="73" y="156"/>
                  </a:lnTo>
                  <a:lnTo>
                    <a:pt x="35" y="156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74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0" name="Line 174"/>
            <p:cNvSpPr>
              <a:spLocks noChangeShapeType="1"/>
            </p:cNvSpPr>
            <p:nvPr/>
          </p:nvSpPr>
          <p:spPr bwMode="auto">
            <a:xfrm flipV="1">
              <a:off x="840" y="1272"/>
              <a:ext cx="85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1" name="Freeform 175"/>
            <p:cNvSpPr>
              <a:spLocks/>
            </p:cNvSpPr>
            <p:nvPr/>
          </p:nvSpPr>
          <p:spPr bwMode="auto">
            <a:xfrm>
              <a:off x="1651" y="1138"/>
              <a:ext cx="216" cy="2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1"/>
                </a:cxn>
                <a:cxn ang="0">
                  <a:pos x="216" y="136"/>
                </a:cxn>
                <a:cxn ang="0">
                  <a:pos x="0" y="0"/>
                </a:cxn>
              </a:cxnLst>
              <a:rect l="0" t="0" r="r" b="b"/>
              <a:pathLst>
                <a:path w="216" h="271">
                  <a:moveTo>
                    <a:pt x="0" y="0"/>
                  </a:moveTo>
                  <a:lnTo>
                    <a:pt x="0" y="271"/>
                  </a:lnTo>
                  <a:lnTo>
                    <a:pt x="216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2" name="Freeform 176"/>
            <p:cNvSpPr>
              <a:spLocks/>
            </p:cNvSpPr>
            <p:nvPr/>
          </p:nvSpPr>
          <p:spPr bwMode="auto">
            <a:xfrm>
              <a:off x="1651" y="1138"/>
              <a:ext cx="216" cy="2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1"/>
                </a:cxn>
                <a:cxn ang="0">
                  <a:pos x="216" y="136"/>
                </a:cxn>
                <a:cxn ang="0">
                  <a:pos x="0" y="0"/>
                </a:cxn>
              </a:cxnLst>
              <a:rect l="0" t="0" r="r" b="b"/>
              <a:pathLst>
                <a:path w="216" h="271">
                  <a:moveTo>
                    <a:pt x="0" y="0"/>
                  </a:moveTo>
                  <a:lnTo>
                    <a:pt x="0" y="271"/>
                  </a:lnTo>
                  <a:lnTo>
                    <a:pt x="216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3" name="Line 177"/>
            <p:cNvSpPr>
              <a:spLocks noChangeShapeType="1"/>
            </p:cNvSpPr>
            <p:nvPr/>
          </p:nvSpPr>
          <p:spPr bwMode="auto">
            <a:xfrm flipV="1">
              <a:off x="1499" y="1278"/>
              <a:ext cx="152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4" name="Line 178"/>
            <p:cNvSpPr>
              <a:spLocks noChangeShapeType="1"/>
            </p:cNvSpPr>
            <p:nvPr/>
          </p:nvSpPr>
          <p:spPr bwMode="auto">
            <a:xfrm>
              <a:off x="1867" y="1274"/>
              <a:ext cx="140" cy="1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5" name="Line 179"/>
            <p:cNvSpPr>
              <a:spLocks noChangeShapeType="1"/>
            </p:cNvSpPr>
            <p:nvPr/>
          </p:nvSpPr>
          <p:spPr bwMode="auto">
            <a:xfrm>
              <a:off x="179" y="1268"/>
              <a:ext cx="83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6" name="Freeform 180"/>
            <p:cNvSpPr>
              <a:spLocks/>
            </p:cNvSpPr>
            <p:nvPr/>
          </p:nvSpPr>
          <p:spPr bwMode="auto">
            <a:xfrm>
              <a:off x="77" y="1171"/>
              <a:ext cx="102" cy="193"/>
            </a:xfrm>
            <a:custGeom>
              <a:avLst/>
              <a:gdLst/>
              <a:ahLst/>
              <a:cxnLst>
                <a:cxn ang="0">
                  <a:pos x="0" y="193"/>
                </a:cxn>
                <a:cxn ang="0">
                  <a:pos x="102" y="136"/>
                </a:cxn>
                <a:cxn ang="0">
                  <a:pos x="102" y="58"/>
                </a:cxn>
                <a:cxn ang="0">
                  <a:pos x="0" y="0"/>
                </a:cxn>
                <a:cxn ang="0">
                  <a:pos x="0" y="193"/>
                </a:cxn>
              </a:cxnLst>
              <a:rect l="0" t="0" r="r" b="b"/>
              <a:pathLst>
                <a:path w="102" h="193">
                  <a:moveTo>
                    <a:pt x="0" y="193"/>
                  </a:moveTo>
                  <a:lnTo>
                    <a:pt x="102" y="136"/>
                  </a:lnTo>
                  <a:lnTo>
                    <a:pt x="102" y="58"/>
                  </a:lnTo>
                  <a:lnTo>
                    <a:pt x="0" y="0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7" name="Freeform 181"/>
            <p:cNvSpPr>
              <a:spLocks/>
            </p:cNvSpPr>
            <p:nvPr/>
          </p:nvSpPr>
          <p:spPr bwMode="auto">
            <a:xfrm>
              <a:off x="77" y="1171"/>
              <a:ext cx="102" cy="193"/>
            </a:xfrm>
            <a:custGeom>
              <a:avLst/>
              <a:gdLst/>
              <a:ahLst/>
              <a:cxnLst>
                <a:cxn ang="0">
                  <a:pos x="0" y="193"/>
                </a:cxn>
                <a:cxn ang="0">
                  <a:pos x="102" y="136"/>
                </a:cxn>
                <a:cxn ang="0">
                  <a:pos x="102" y="58"/>
                </a:cxn>
                <a:cxn ang="0">
                  <a:pos x="0" y="0"/>
                </a:cxn>
                <a:cxn ang="0">
                  <a:pos x="0" y="193"/>
                </a:cxn>
              </a:cxnLst>
              <a:rect l="0" t="0" r="r" b="b"/>
              <a:pathLst>
                <a:path w="102" h="193">
                  <a:moveTo>
                    <a:pt x="0" y="193"/>
                  </a:moveTo>
                  <a:lnTo>
                    <a:pt x="102" y="136"/>
                  </a:lnTo>
                  <a:lnTo>
                    <a:pt x="102" y="58"/>
                  </a:lnTo>
                  <a:lnTo>
                    <a:pt x="0" y="0"/>
                  </a:lnTo>
                  <a:lnTo>
                    <a:pt x="0" y="193"/>
                  </a:ln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8" name="Line 182"/>
            <p:cNvSpPr>
              <a:spLocks noChangeShapeType="1"/>
            </p:cNvSpPr>
            <p:nvPr/>
          </p:nvSpPr>
          <p:spPr bwMode="auto">
            <a:xfrm flipH="1">
              <a:off x="1893" y="1274"/>
              <a:ext cx="660" cy="1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99" name="Freeform 183"/>
            <p:cNvSpPr>
              <a:spLocks/>
            </p:cNvSpPr>
            <p:nvPr/>
          </p:nvSpPr>
          <p:spPr bwMode="auto">
            <a:xfrm>
              <a:off x="2140" y="1129"/>
              <a:ext cx="166" cy="145"/>
            </a:xfrm>
            <a:custGeom>
              <a:avLst/>
              <a:gdLst/>
              <a:ahLst/>
              <a:cxnLst>
                <a:cxn ang="0">
                  <a:pos x="165" y="64"/>
                </a:cxn>
                <a:cxn ang="0">
                  <a:pos x="162" y="51"/>
                </a:cxn>
                <a:cxn ang="0">
                  <a:pos x="156" y="38"/>
                </a:cxn>
                <a:cxn ang="0">
                  <a:pos x="146" y="26"/>
                </a:cxn>
                <a:cxn ang="0">
                  <a:pos x="135" y="16"/>
                </a:cxn>
                <a:cxn ang="0">
                  <a:pos x="122" y="8"/>
                </a:cxn>
                <a:cxn ang="0">
                  <a:pos x="108" y="3"/>
                </a:cxn>
                <a:cxn ang="0">
                  <a:pos x="92" y="0"/>
                </a:cxn>
                <a:cxn ang="0">
                  <a:pos x="74" y="0"/>
                </a:cxn>
                <a:cxn ang="0">
                  <a:pos x="59" y="3"/>
                </a:cxn>
                <a:cxn ang="0">
                  <a:pos x="44" y="8"/>
                </a:cxn>
                <a:cxn ang="0">
                  <a:pos x="30" y="16"/>
                </a:cxn>
                <a:cxn ang="0">
                  <a:pos x="20" y="26"/>
                </a:cxn>
                <a:cxn ang="0">
                  <a:pos x="11" y="38"/>
                </a:cxn>
                <a:cxn ang="0">
                  <a:pos x="4" y="51"/>
                </a:cxn>
                <a:cxn ang="0">
                  <a:pos x="1" y="64"/>
                </a:cxn>
                <a:cxn ang="0">
                  <a:pos x="1" y="80"/>
                </a:cxn>
                <a:cxn ang="0">
                  <a:pos x="4" y="94"/>
                </a:cxn>
                <a:cxn ang="0">
                  <a:pos x="11" y="106"/>
                </a:cxn>
                <a:cxn ang="0">
                  <a:pos x="20" y="118"/>
                </a:cxn>
                <a:cxn ang="0">
                  <a:pos x="30" y="128"/>
                </a:cxn>
                <a:cxn ang="0">
                  <a:pos x="44" y="136"/>
                </a:cxn>
                <a:cxn ang="0">
                  <a:pos x="59" y="141"/>
                </a:cxn>
                <a:cxn ang="0">
                  <a:pos x="74" y="144"/>
                </a:cxn>
                <a:cxn ang="0">
                  <a:pos x="92" y="144"/>
                </a:cxn>
                <a:cxn ang="0">
                  <a:pos x="108" y="141"/>
                </a:cxn>
                <a:cxn ang="0">
                  <a:pos x="122" y="136"/>
                </a:cxn>
                <a:cxn ang="0">
                  <a:pos x="135" y="128"/>
                </a:cxn>
                <a:cxn ang="0">
                  <a:pos x="146" y="118"/>
                </a:cxn>
                <a:cxn ang="0">
                  <a:pos x="156" y="106"/>
                </a:cxn>
                <a:cxn ang="0">
                  <a:pos x="162" y="94"/>
                </a:cxn>
                <a:cxn ang="0">
                  <a:pos x="165" y="80"/>
                </a:cxn>
              </a:cxnLst>
              <a:rect l="0" t="0" r="r" b="b"/>
              <a:pathLst>
                <a:path w="166" h="145">
                  <a:moveTo>
                    <a:pt x="166" y="72"/>
                  </a:moveTo>
                  <a:lnTo>
                    <a:pt x="165" y="64"/>
                  </a:lnTo>
                  <a:lnTo>
                    <a:pt x="164" y="57"/>
                  </a:lnTo>
                  <a:lnTo>
                    <a:pt x="162" y="51"/>
                  </a:lnTo>
                  <a:lnTo>
                    <a:pt x="159" y="44"/>
                  </a:lnTo>
                  <a:lnTo>
                    <a:pt x="156" y="38"/>
                  </a:lnTo>
                  <a:lnTo>
                    <a:pt x="152" y="31"/>
                  </a:lnTo>
                  <a:lnTo>
                    <a:pt x="146" y="26"/>
                  </a:lnTo>
                  <a:lnTo>
                    <a:pt x="141" y="21"/>
                  </a:lnTo>
                  <a:lnTo>
                    <a:pt x="135" y="16"/>
                  </a:lnTo>
                  <a:lnTo>
                    <a:pt x="129" y="12"/>
                  </a:lnTo>
                  <a:lnTo>
                    <a:pt x="122" y="8"/>
                  </a:lnTo>
                  <a:lnTo>
                    <a:pt x="115" y="5"/>
                  </a:lnTo>
                  <a:lnTo>
                    <a:pt x="108" y="3"/>
                  </a:lnTo>
                  <a:lnTo>
                    <a:pt x="99" y="1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7" y="1"/>
                  </a:lnTo>
                  <a:lnTo>
                    <a:pt x="59" y="3"/>
                  </a:lnTo>
                  <a:lnTo>
                    <a:pt x="51" y="5"/>
                  </a:lnTo>
                  <a:lnTo>
                    <a:pt x="44" y="8"/>
                  </a:lnTo>
                  <a:lnTo>
                    <a:pt x="37" y="12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20" y="26"/>
                  </a:lnTo>
                  <a:lnTo>
                    <a:pt x="14" y="31"/>
                  </a:lnTo>
                  <a:lnTo>
                    <a:pt x="11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2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80"/>
                  </a:lnTo>
                  <a:lnTo>
                    <a:pt x="2" y="87"/>
                  </a:lnTo>
                  <a:lnTo>
                    <a:pt x="4" y="94"/>
                  </a:lnTo>
                  <a:lnTo>
                    <a:pt x="6" y="100"/>
                  </a:lnTo>
                  <a:lnTo>
                    <a:pt x="11" y="106"/>
                  </a:lnTo>
                  <a:lnTo>
                    <a:pt x="14" y="112"/>
                  </a:lnTo>
                  <a:lnTo>
                    <a:pt x="20" y="118"/>
                  </a:lnTo>
                  <a:lnTo>
                    <a:pt x="25" y="124"/>
                  </a:lnTo>
                  <a:lnTo>
                    <a:pt x="30" y="128"/>
                  </a:lnTo>
                  <a:lnTo>
                    <a:pt x="37" y="132"/>
                  </a:lnTo>
                  <a:lnTo>
                    <a:pt x="44" y="136"/>
                  </a:lnTo>
                  <a:lnTo>
                    <a:pt x="51" y="139"/>
                  </a:lnTo>
                  <a:lnTo>
                    <a:pt x="59" y="141"/>
                  </a:lnTo>
                  <a:lnTo>
                    <a:pt x="67" y="143"/>
                  </a:lnTo>
                  <a:lnTo>
                    <a:pt x="74" y="144"/>
                  </a:lnTo>
                  <a:lnTo>
                    <a:pt x="83" y="145"/>
                  </a:lnTo>
                  <a:lnTo>
                    <a:pt x="92" y="144"/>
                  </a:lnTo>
                  <a:lnTo>
                    <a:pt x="99" y="143"/>
                  </a:lnTo>
                  <a:lnTo>
                    <a:pt x="108" y="141"/>
                  </a:lnTo>
                  <a:lnTo>
                    <a:pt x="115" y="139"/>
                  </a:lnTo>
                  <a:lnTo>
                    <a:pt x="122" y="136"/>
                  </a:lnTo>
                  <a:lnTo>
                    <a:pt x="129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6" y="118"/>
                  </a:lnTo>
                  <a:lnTo>
                    <a:pt x="152" y="112"/>
                  </a:lnTo>
                  <a:lnTo>
                    <a:pt x="156" y="106"/>
                  </a:lnTo>
                  <a:lnTo>
                    <a:pt x="159" y="100"/>
                  </a:lnTo>
                  <a:lnTo>
                    <a:pt x="162" y="94"/>
                  </a:lnTo>
                  <a:lnTo>
                    <a:pt x="164" y="87"/>
                  </a:lnTo>
                  <a:lnTo>
                    <a:pt x="165" y="80"/>
                  </a:lnTo>
                  <a:lnTo>
                    <a:pt x="166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00" name="Freeform 184"/>
            <p:cNvSpPr>
              <a:spLocks/>
            </p:cNvSpPr>
            <p:nvPr/>
          </p:nvSpPr>
          <p:spPr bwMode="auto">
            <a:xfrm>
              <a:off x="2140" y="1129"/>
              <a:ext cx="166" cy="145"/>
            </a:xfrm>
            <a:custGeom>
              <a:avLst/>
              <a:gdLst/>
              <a:ahLst/>
              <a:cxnLst>
                <a:cxn ang="0">
                  <a:pos x="165" y="64"/>
                </a:cxn>
                <a:cxn ang="0">
                  <a:pos x="162" y="51"/>
                </a:cxn>
                <a:cxn ang="0">
                  <a:pos x="156" y="38"/>
                </a:cxn>
                <a:cxn ang="0">
                  <a:pos x="146" y="26"/>
                </a:cxn>
                <a:cxn ang="0">
                  <a:pos x="135" y="16"/>
                </a:cxn>
                <a:cxn ang="0">
                  <a:pos x="122" y="8"/>
                </a:cxn>
                <a:cxn ang="0">
                  <a:pos x="108" y="3"/>
                </a:cxn>
                <a:cxn ang="0">
                  <a:pos x="92" y="0"/>
                </a:cxn>
                <a:cxn ang="0">
                  <a:pos x="74" y="0"/>
                </a:cxn>
                <a:cxn ang="0">
                  <a:pos x="59" y="3"/>
                </a:cxn>
                <a:cxn ang="0">
                  <a:pos x="44" y="8"/>
                </a:cxn>
                <a:cxn ang="0">
                  <a:pos x="30" y="16"/>
                </a:cxn>
                <a:cxn ang="0">
                  <a:pos x="20" y="26"/>
                </a:cxn>
                <a:cxn ang="0">
                  <a:pos x="11" y="38"/>
                </a:cxn>
                <a:cxn ang="0">
                  <a:pos x="4" y="51"/>
                </a:cxn>
                <a:cxn ang="0">
                  <a:pos x="1" y="64"/>
                </a:cxn>
                <a:cxn ang="0">
                  <a:pos x="1" y="80"/>
                </a:cxn>
                <a:cxn ang="0">
                  <a:pos x="4" y="94"/>
                </a:cxn>
                <a:cxn ang="0">
                  <a:pos x="11" y="106"/>
                </a:cxn>
                <a:cxn ang="0">
                  <a:pos x="20" y="118"/>
                </a:cxn>
                <a:cxn ang="0">
                  <a:pos x="30" y="128"/>
                </a:cxn>
                <a:cxn ang="0">
                  <a:pos x="44" y="136"/>
                </a:cxn>
                <a:cxn ang="0">
                  <a:pos x="59" y="141"/>
                </a:cxn>
                <a:cxn ang="0">
                  <a:pos x="74" y="144"/>
                </a:cxn>
                <a:cxn ang="0">
                  <a:pos x="92" y="144"/>
                </a:cxn>
                <a:cxn ang="0">
                  <a:pos x="108" y="141"/>
                </a:cxn>
                <a:cxn ang="0">
                  <a:pos x="122" y="136"/>
                </a:cxn>
                <a:cxn ang="0">
                  <a:pos x="135" y="128"/>
                </a:cxn>
                <a:cxn ang="0">
                  <a:pos x="146" y="118"/>
                </a:cxn>
                <a:cxn ang="0">
                  <a:pos x="156" y="106"/>
                </a:cxn>
                <a:cxn ang="0">
                  <a:pos x="162" y="94"/>
                </a:cxn>
                <a:cxn ang="0">
                  <a:pos x="165" y="80"/>
                </a:cxn>
              </a:cxnLst>
              <a:rect l="0" t="0" r="r" b="b"/>
              <a:pathLst>
                <a:path w="166" h="145">
                  <a:moveTo>
                    <a:pt x="166" y="72"/>
                  </a:moveTo>
                  <a:lnTo>
                    <a:pt x="165" y="64"/>
                  </a:lnTo>
                  <a:lnTo>
                    <a:pt x="164" y="57"/>
                  </a:lnTo>
                  <a:lnTo>
                    <a:pt x="162" y="51"/>
                  </a:lnTo>
                  <a:lnTo>
                    <a:pt x="159" y="44"/>
                  </a:lnTo>
                  <a:lnTo>
                    <a:pt x="156" y="38"/>
                  </a:lnTo>
                  <a:lnTo>
                    <a:pt x="152" y="31"/>
                  </a:lnTo>
                  <a:lnTo>
                    <a:pt x="146" y="26"/>
                  </a:lnTo>
                  <a:lnTo>
                    <a:pt x="141" y="21"/>
                  </a:lnTo>
                  <a:lnTo>
                    <a:pt x="135" y="16"/>
                  </a:lnTo>
                  <a:lnTo>
                    <a:pt x="129" y="12"/>
                  </a:lnTo>
                  <a:lnTo>
                    <a:pt x="122" y="8"/>
                  </a:lnTo>
                  <a:lnTo>
                    <a:pt x="115" y="5"/>
                  </a:lnTo>
                  <a:lnTo>
                    <a:pt x="108" y="3"/>
                  </a:lnTo>
                  <a:lnTo>
                    <a:pt x="99" y="1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7" y="1"/>
                  </a:lnTo>
                  <a:lnTo>
                    <a:pt x="59" y="3"/>
                  </a:lnTo>
                  <a:lnTo>
                    <a:pt x="51" y="5"/>
                  </a:lnTo>
                  <a:lnTo>
                    <a:pt x="44" y="8"/>
                  </a:lnTo>
                  <a:lnTo>
                    <a:pt x="37" y="12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20" y="26"/>
                  </a:lnTo>
                  <a:lnTo>
                    <a:pt x="14" y="31"/>
                  </a:lnTo>
                  <a:lnTo>
                    <a:pt x="11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2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80"/>
                  </a:lnTo>
                  <a:lnTo>
                    <a:pt x="2" y="87"/>
                  </a:lnTo>
                  <a:lnTo>
                    <a:pt x="4" y="94"/>
                  </a:lnTo>
                  <a:lnTo>
                    <a:pt x="6" y="100"/>
                  </a:lnTo>
                  <a:lnTo>
                    <a:pt x="11" y="106"/>
                  </a:lnTo>
                  <a:lnTo>
                    <a:pt x="14" y="112"/>
                  </a:lnTo>
                  <a:lnTo>
                    <a:pt x="20" y="118"/>
                  </a:lnTo>
                  <a:lnTo>
                    <a:pt x="25" y="124"/>
                  </a:lnTo>
                  <a:lnTo>
                    <a:pt x="30" y="128"/>
                  </a:lnTo>
                  <a:lnTo>
                    <a:pt x="37" y="132"/>
                  </a:lnTo>
                  <a:lnTo>
                    <a:pt x="44" y="136"/>
                  </a:lnTo>
                  <a:lnTo>
                    <a:pt x="51" y="139"/>
                  </a:lnTo>
                  <a:lnTo>
                    <a:pt x="59" y="141"/>
                  </a:lnTo>
                  <a:lnTo>
                    <a:pt x="67" y="143"/>
                  </a:lnTo>
                  <a:lnTo>
                    <a:pt x="74" y="144"/>
                  </a:lnTo>
                  <a:lnTo>
                    <a:pt x="83" y="145"/>
                  </a:lnTo>
                  <a:lnTo>
                    <a:pt x="92" y="144"/>
                  </a:lnTo>
                  <a:lnTo>
                    <a:pt x="99" y="143"/>
                  </a:lnTo>
                  <a:lnTo>
                    <a:pt x="108" y="141"/>
                  </a:lnTo>
                  <a:lnTo>
                    <a:pt x="115" y="139"/>
                  </a:lnTo>
                  <a:lnTo>
                    <a:pt x="122" y="136"/>
                  </a:lnTo>
                  <a:lnTo>
                    <a:pt x="129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6" y="118"/>
                  </a:lnTo>
                  <a:lnTo>
                    <a:pt x="152" y="112"/>
                  </a:lnTo>
                  <a:lnTo>
                    <a:pt x="156" y="106"/>
                  </a:lnTo>
                  <a:lnTo>
                    <a:pt x="159" y="100"/>
                  </a:lnTo>
                  <a:lnTo>
                    <a:pt x="162" y="94"/>
                  </a:lnTo>
                  <a:lnTo>
                    <a:pt x="164" y="87"/>
                  </a:lnTo>
                  <a:lnTo>
                    <a:pt x="165" y="80"/>
                  </a:lnTo>
                  <a:lnTo>
                    <a:pt x="166" y="72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21" name="Text Box 5"/>
            <p:cNvSpPr txBox="1">
              <a:spLocks noChangeArrowheads="1"/>
            </p:cNvSpPr>
            <p:nvPr/>
          </p:nvSpPr>
          <p:spPr bwMode="auto">
            <a:xfrm>
              <a:off x="2602" y="960"/>
              <a:ext cx="2506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+mn-lt"/>
                </a:rPr>
                <a:t>Single-wavelength transmission:</a:t>
              </a:r>
            </a:p>
            <a:p>
              <a:pPr>
                <a:buFontTx/>
                <a:buChar char="•"/>
              </a:pPr>
              <a:r>
                <a:rPr lang="en-US">
                  <a:latin typeface="+mn-lt"/>
                </a:rPr>
                <a:t> Input signal</a:t>
              </a:r>
              <a:r>
                <a:rPr lang="pl-PL">
                  <a:latin typeface="+mn-lt"/>
                </a:rPr>
                <a:t>, </a:t>
              </a:r>
              <a:r>
                <a:rPr lang="en-US">
                  <a:latin typeface="+mn-lt"/>
                </a:rPr>
                <a:t>e.g,</a:t>
              </a:r>
              <a:r>
                <a:rPr lang="pl-PL">
                  <a:latin typeface="+mn-lt"/>
                </a:rPr>
                <a:t>.</a:t>
              </a:r>
              <a:r>
                <a:rPr lang="en-US">
                  <a:latin typeface="+mn-lt"/>
                </a:rPr>
                <a:t> STM-4</a:t>
              </a:r>
            </a:p>
            <a:p>
              <a:pPr>
                <a:buFontTx/>
                <a:buChar char="•"/>
              </a:pPr>
              <a:r>
                <a:rPr lang="en-US">
                  <a:latin typeface="+mn-lt"/>
                </a:rPr>
                <a:t> Single wavelength in the fiber</a:t>
              </a:r>
            </a:p>
          </p:txBody>
        </p:sp>
      </p:grp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838200" y="2667000"/>
            <a:ext cx="7629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8913" indent="-188913"/>
            <a:r>
              <a:rPr lang="pl-PL">
                <a:latin typeface="+mn-lt"/>
              </a:rPr>
              <a:t>WDM </a:t>
            </a:r>
            <a:r>
              <a:rPr lang="en-US">
                <a:latin typeface="+mn-lt"/>
              </a:rPr>
              <a:t>transmission</a:t>
            </a: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title"/>
          </p:nvPr>
        </p:nvSpPr>
        <p:spPr>
          <a:xfrm>
            <a:off x="1363663" y="476250"/>
            <a:ext cx="7323138" cy="941388"/>
          </a:xfrm>
          <a:noFill/>
          <a:ln/>
        </p:spPr>
        <p:txBody>
          <a:bodyPr/>
          <a:lstStyle/>
          <a:p>
            <a:r>
              <a:rPr lang="en-US" sz="2400" dirty="0"/>
              <a:t>Wavelength Division Multiplexing (</a:t>
            </a:r>
            <a:r>
              <a:rPr lang="pl-PL" sz="2400" dirty="0"/>
              <a:t>WDM</a:t>
            </a:r>
            <a:r>
              <a:rPr lang="en-US" sz="2400" dirty="0"/>
              <a:t>)</a:t>
            </a:r>
            <a:endParaRPr lang="pl-PL" sz="2400" dirty="0"/>
          </a:p>
        </p:txBody>
      </p:sp>
      <p:grpSp>
        <p:nvGrpSpPr>
          <p:cNvPr id="86214" name="Group 198"/>
          <p:cNvGrpSpPr>
            <a:grpSpLocks/>
          </p:cNvGrpSpPr>
          <p:nvPr/>
        </p:nvGrpSpPr>
        <p:grpSpPr bwMode="auto">
          <a:xfrm>
            <a:off x="931863" y="3200400"/>
            <a:ext cx="6581775" cy="3308350"/>
            <a:chOff x="587" y="2016"/>
            <a:chExt cx="4146" cy="2084"/>
          </a:xfrm>
        </p:grpSpPr>
        <p:sp>
          <p:nvSpPr>
            <p:cNvPr id="86205" name="Rectangle 189"/>
            <p:cNvSpPr>
              <a:spLocks noChangeArrowheads="1"/>
            </p:cNvSpPr>
            <p:nvPr/>
          </p:nvSpPr>
          <p:spPr bwMode="auto">
            <a:xfrm>
              <a:off x="2373" y="2382"/>
              <a:ext cx="438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73" name="Rectangle 157"/>
            <p:cNvSpPr>
              <a:spLocks noChangeArrowheads="1"/>
            </p:cNvSpPr>
            <p:nvPr/>
          </p:nvSpPr>
          <p:spPr bwMode="auto">
            <a:xfrm>
              <a:off x="3305" y="2343"/>
              <a:ext cx="324" cy="146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25" name="Line 9"/>
            <p:cNvSpPr>
              <a:spLocks noChangeShapeType="1"/>
            </p:cNvSpPr>
            <p:nvPr/>
          </p:nvSpPr>
          <p:spPr bwMode="auto">
            <a:xfrm>
              <a:off x="1799" y="2016"/>
              <a:ext cx="2171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26" name="Line 10"/>
            <p:cNvSpPr>
              <a:spLocks noChangeShapeType="1"/>
            </p:cNvSpPr>
            <p:nvPr/>
          </p:nvSpPr>
          <p:spPr bwMode="auto">
            <a:xfrm>
              <a:off x="1799" y="2016"/>
              <a:ext cx="1" cy="208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27" name="Line 11"/>
            <p:cNvSpPr>
              <a:spLocks noChangeShapeType="1"/>
            </p:cNvSpPr>
            <p:nvPr/>
          </p:nvSpPr>
          <p:spPr bwMode="auto">
            <a:xfrm>
              <a:off x="1799" y="4099"/>
              <a:ext cx="2171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28" name="Line 12"/>
            <p:cNvSpPr>
              <a:spLocks noChangeShapeType="1"/>
            </p:cNvSpPr>
            <p:nvPr/>
          </p:nvSpPr>
          <p:spPr bwMode="auto">
            <a:xfrm>
              <a:off x="3970" y="2016"/>
              <a:ext cx="1" cy="208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3" name="Line 17"/>
            <p:cNvSpPr>
              <a:spLocks noChangeShapeType="1"/>
            </p:cNvSpPr>
            <p:nvPr/>
          </p:nvSpPr>
          <p:spPr bwMode="auto">
            <a:xfrm>
              <a:off x="3308" y="2348"/>
              <a:ext cx="319" cy="72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4" name="Line 18"/>
            <p:cNvSpPr>
              <a:spLocks noChangeShapeType="1"/>
            </p:cNvSpPr>
            <p:nvPr/>
          </p:nvSpPr>
          <p:spPr bwMode="auto">
            <a:xfrm flipH="1">
              <a:off x="3308" y="3076"/>
              <a:ext cx="319" cy="7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5" name="Line 19"/>
            <p:cNvSpPr>
              <a:spLocks noChangeShapeType="1"/>
            </p:cNvSpPr>
            <p:nvPr/>
          </p:nvSpPr>
          <p:spPr bwMode="auto">
            <a:xfrm flipH="1">
              <a:off x="2811" y="2495"/>
              <a:ext cx="49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6" name="Freeform 20"/>
            <p:cNvSpPr>
              <a:spLocks/>
            </p:cNvSpPr>
            <p:nvPr/>
          </p:nvSpPr>
          <p:spPr bwMode="auto">
            <a:xfrm>
              <a:off x="2998" y="2348"/>
              <a:ext cx="124" cy="147"/>
            </a:xfrm>
            <a:custGeom>
              <a:avLst/>
              <a:gdLst/>
              <a:ahLst/>
              <a:cxnLst>
                <a:cxn ang="0">
                  <a:pos x="247" y="132"/>
                </a:cxn>
                <a:cxn ang="0">
                  <a:pos x="242" y="103"/>
                </a:cxn>
                <a:cxn ang="0">
                  <a:pos x="234" y="78"/>
                </a:cxn>
                <a:cxn ang="0">
                  <a:pos x="219" y="54"/>
                </a:cxn>
                <a:cxn ang="0">
                  <a:pos x="203" y="33"/>
                </a:cxn>
                <a:cxn ang="0">
                  <a:pos x="183" y="17"/>
                </a:cxn>
                <a:cxn ang="0">
                  <a:pos x="161" y="7"/>
                </a:cxn>
                <a:cxn ang="0">
                  <a:pos x="137" y="2"/>
                </a:cxn>
                <a:cxn ang="0">
                  <a:pos x="110" y="2"/>
                </a:cxn>
                <a:cxn ang="0">
                  <a:pos x="87" y="7"/>
                </a:cxn>
                <a:cxn ang="0">
                  <a:pos x="64" y="17"/>
                </a:cxn>
                <a:cxn ang="0">
                  <a:pos x="44" y="33"/>
                </a:cxn>
                <a:cxn ang="0">
                  <a:pos x="28" y="54"/>
                </a:cxn>
                <a:cxn ang="0">
                  <a:pos x="15" y="78"/>
                </a:cxn>
                <a:cxn ang="0">
                  <a:pos x="5" y="103"/>
                </a:cxn>
                <a:cxn ang="0">
                  <a:pos x="0" y="132"/>
                </a:cxn>
                <a:cxn ang="0">
                  <a:pos x="0" y="163"/>
                </a:cxn>
                <a:cxn ang="0">
                  <a:pos x="5" y="191"/>
                </a:cxn>
                <a:cxn ang="0">
                  <a:pos x="15" y="218"/>
                </a:cxn>
                <a:cxn ang="0">
                  <a:pos x="28" y="241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8"/>
                </a:cxn>
                <a:cxn ang="0">
                  <a:pos x="110" y="294"/>
                </a:cxn>
                <a:cxn ang="0">
                  <a:pos x="137" y="294"/>
                </a:cxn>
                <a:cxn ang="0">
                  <a:pos x="161" y="288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1"/>
                </a:cxn>
                <a:cxn ang="0">
                  <a:pos x="234" y="218"/>
                </a:cxn>
                <a:cxn ang="0">
                  <a:pos x="242" y="191"/>
                </a:cxn>
                <a:cxn ang="0">
                  <a:pos x="247" y="163"/>
                </a:cxn>
              </a:cxnLst>
              <a:rect l="0" t="0" r="r" b="b"/>
              <a:pathLst>
                <a:path w="249" h="294">
                  <a:moveTo>
                    <a:pt x="249" y="148"/>
                  </a:moveTo>
                  <a:lnTo>
                    <a:pt x="247" y="132"/>
                  </a:lnTo>
                  <a:lnTo>
                    <a:pt x="245" y="119"/>
                  </a:lnTo>
                  <a:lnTo>
                    <a:pt x="242" y="103"/>
                  </a:lnTo>
                  <a:lnTo>
                    <a:pt x="239" y="89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9" y="54"/>
                  </a:lnTo>
                  <a:lnTo>
                    <a:pt x="211" y="43"/>
                  </a:lnTo>
                  <a:lnTo>
                    <a:pt x="203" y="33"/>
                  </a:lnTo>
                  <a:lnTo>
                    <a:pt x="193" y="25"/>
                  </a:lnTo>
                  <a:lnTo>
                    <a:pt x="183" y="17"/>
                  </a:lnTo>
                  <a:lnTo>
                    <a:pt x="171" y="11"/>
                  </a:lnTo>
                  <a:lnTo>
                    <a:pt x="161" y="7"/>
                  </a:lnTo>
                  <a:lnTo>
                    <a:pt x="148" y="4"/>
                  </a:lnTo>
                  <a:lnTo>
                    <a:pt x="137" y="2"/>
                  </a:lnTo>
                  <a:lnTo>
                    <a:pt x="124" y="0"/>
                  </a:lnTo>
                  <a:lnTo>
                    <a:pt x="110" y="2"/>
                  </a:lnTo>
                  <a:lnTo>
                    <a:pt x="99" y="4"/>
                  </a:lnTo>
                  <a:lnTo>
                    <a:pt x="87" y="7"/>
                  </a:lnTo>
                  <a:lnTo>
                    <a:pt x="76" y="11"/>
                  </a:lnTo>
                  <a:lnTo>
                    <a:pt x="64" y="17"/>
                  </a:lnTo>
                  <a:lnTo>
                    <a:pt x="54" y="25"/>
                  </a:lnTo>
                  <a:lnTo>
                    <a:pt x="44" y="33"/>
                  </a:lnTo>
                  <a:lnTo>
                    <a:pt x="36" y="43"/>
                  </a:lnTo>
                  <a:lnTo>
                    <a:pt x="28" y="54"/>
                  </a:lnTo>
                  <a:lnTo>
                    <a:pt x="20" y="66"/>
                  </a:lnTo>
                  <a:lnTo>
                    <a:pt x="15" y="78"/>
                  </a:lnTo>
                  <a:lnTo>
                    <a:pt x="8" y="89"/>
                  </a:lnTo>
                  <a:lnTo>
                    <a:pt x="5" y="103"/>
                  </a:lnTo>
                  <a:lnTo>
                    <a:pt x="2" y="119"/>
                  </a:lnTo>
                  <a:lnTo>
                    <a:pt x="0" y="132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4"/>
                  </a:lnTo>
                  <a:lnTo>
                    <a:pt x="15" y="218"/>
                  </a:lnTo>
                  <a:lnTo>
                    <a:pt x="20" y="230"/>
                  </a:lnTo>
                  <a:lnTo>
                    <a:pt x="28" y="241"/>
                  </a:lnTo>
                  <a:lnTo>
                    <a:pt x="36" y="251"/>
                  </a:lnTo>
                  <a:lnTo>
                    <a:pt x="44" y="261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2"/>
                  </a:lnTo>
                  <a:lnTo>
                    <a:pt x="87" y="288"/>
                  </a:lnTo>
                  <a:lnTo>
                    <a:pt x="99" y="292"/>
                  </a:lnTo>
                  <a:lnTo>
                    <a:pt x="110" y="294"/>
                  </a:lnTo>
                  <a:lnTo>
                    <a:pt x="124" y="294"/>
                  </a:lnTo>
                  <a:lnTo>
                    <a:pt x="137" y="294"/>
                  </a:lnTo>
                  <a:lnTo>
                    <a:pt x="148" y="292"/>
                  </a:lnTo>
                  <a:lnTo>
                    <a:pt x="161" y="288"/>
                  </a:lnTo>
                  <a:lnTo>
                    <a:pt x="171" y="282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1" y="251"/>
                  </a:lnTo>
                  <a:lnTo>
                    <a:pt x="219" y="241"/>
                  </a:lnTo>
                  <a:lnTo>
                    <a:pt x="227" y="230"/>
                  </a:lnTo>
                  <a:lnTo>
                    <a:pt x="234" y="218"/>
                  </a:lnTo>
                  <a:lnTo>
                    <a:pt x="239" y="204"/>
                  </a:lnTo>
                  <a:lnTo>
                    <a:pt x="242" y="191"/>
                  </a:lnTo>
                  <a:lnTo>
                    <a:pt x="245" y="177"/>
                  </a:lnTo>
                  <a:lnTo>
                    <a:pt x="247" y="163"/>
                  </a:lnTo>
                  <a:lnTo>
                    <a:pt x="249" y="1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7" name="Freeform 21"/>
            <p:cNvSpPr>
              <a:spLocks/>
            </p:cNvSpPr>
            <p:nvPr/>
          </p:nvSpPr>
          <p:spPr bwMode="auto">
            <a:xfrm>
              <a:off x="2998" y="2348"/>
              <a:ext cx="124" cy="147"/>
            </a:xfrm>
            <a:custGeom>
              <a:avLst/>
              <a:gdLst/>
              <a:ahLst/>
              <a:cxnLst>
                <a:cxn ang="0">
                  <a:pos x="247" y="132"/>
                </a:cxn>
                <a:cxn ang="0">
                  <a:pos x="242" y="103"/>
                </a:cxn>
                <a:cxn ang="0">
                  <a:pos x="234" y="78"/>
                </a:cxn>
                <a:cxn ang="0">
                  <a:pos x="219" y="54"/>
                </a:cxn>
                <a:cxn ang="0">
                  <a:pos x="203" y="33"/>
                </a:cxn>
                <a:cxn ang="0">
                  <a:pos x="183" y="17"/>
                </a:cxn>
                <a:cxn ang="0">
                  <a:pos x="161" y="7"/>
                </a:cxn>
                <a:cxn ang="0">
                  <a:pos x="137" y="2"/>
                </a:cxn>
                <a:cxn ang="0">
                  <a:pos x="110" y="2"/>
                </a:cxn>
                <a:cxn ang="0">
                  <a:pos x="87" y="7"/>
                </a:cxn>
                <a:cxn ang="0">
                  <a:pos x="64" y="17"/>
                </a:cxn>
                <a:cxn ang="0">
                  <a:pos x="44" y="33"/>
                </a:cxn>
                <a:cxn ang="0">
                  <a:pos x="28" y="54"/>
                </a:cxn>
                <a:cxn ang="0">
                  <a:pos x="15" y="78"/>
                </a:cxn>
                <a:cxn ang="0">
                  <a:pos x="5" y="103"/>
                </a:cxn>
                <a:cxn ang="0">
                  <a:pos x="0" y="132"/>
                </a:cxn>
                <a:cxn ang="0">
                  <a:pos x="0" y="163"/>
                </a:cxn>
                <a:cxn ang="0">
                  <a:pos x="5" y="191"/>
                </a:cxn>
                <a:cxn ang="0">
                  <a:pos x="15" y="218"/>
                </a:cxn>
                <a:cxn ang="0">
                  <a:pos x="28" y="241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8"/>
                </a:cxn>
                <a:cxn ang="0">
                  <a:pos x="110" y="294"/>
                </a:cxn>
                <a:cxn ang="0">
                  <a:pos x="137" y="294"/>
                </a:cxn>
                <a:cxn ang="0">
                  <a:pos x="161" y="288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1"/>
                </a:cxn>
                <a:cxn ang="0">
                  <a:pos x="234" y="218"/>
                </a:cxn>
                <a:cxn ang="0">
                  <a:pos x="242" y="191"/>
                </a:cxn>
                <a:cxn ang="0">
                  <a:pos x="247" y="163"/>
                </a:cxn>
              </a:cxnLst>
              <a:rect l="0" t="0" r="r" b="b"/>
              <a:pathLst>
                <a:path w="249" h="294">
                  <a:moveTo>
                    <a:pt x="249" y="148"/>
                  </a:moveTo>
                  <a:lnTo>
                    <a:pt x="247" y="132"/>
                  </a:lnTo>
                  <a:lnTo>
                    <a:pt x="245" y="119"/>
                  </a:lnTo>
                  <a:lnTo>
                    <a:pt x="242" y="103"/>
                  </a:lnTo>
                  <a:lnTo>
                    <a:pt x="239" y="89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9" y="54"/>
                  </a:lnTo>
                  <a:lnTo>
                    <a:pt x="211" y="43"/>
                  </a:lnTo>
                  <a:lnTo>
                    <a:pt x="203" y="33"/>
                  </a:lnTo>
                  <a:lnTo>
                    <a:pt x="193" y="25"/>
                  </a:lnTo>
                  <a:lnTo>
                    <a:pt x="183" y="17"/>
                  </a:lnTo>
                  <a:lnTo>
                    <a:pt x="171" y="11"/>
                  </a:lnTo>
                  <a:lnTo>
                    <a:pt x="161" y="7"/>
                  </a:lnTo>
                  <a:lnTo>
                    <a:pt x="148" y="4"/>
                  </a:lnTo>
                  <a:lnTo>
                    <a:pt x="137" y="2"/>
                  </a:lnTo>
                  <a:lnTo>
                    <a:pt x="124" y="0"/>
                  </a:lnTo>
                  <a:lnTo>
                    <a:pt x="110" y="2"/>
                  </a:lnTo>
                  <a:lnTo>
                    <a:pt x="99" y="4"/>
                  </a:lnTo>
                  <a:lnTo>
                    <a:pt x="87" y="7"/>
                  </a:lnTo>
                  <a:lnTo>
                    <a:pt x="76" y="11"/>
                  </a:lnTo>
                  <a:lnTo>
                    <a:pt x="64" y="17"/>
                  </a:lnTo>
                  <a:lnTo>
                    <a:pt x="54" y="25"/>
                  </a:lnTo>
                  <a:lnTo>
                    <a:pt x="44" y="33"/>
                  </a:lnTo>
                  <a:lnTo>
                    <a:pt x="36" y="43"/>
                  </a:lnTo>
                  <a:lnTo>
                    <a:pt x="28" y="54"/>
                  </a:lnTo>
                  <a:lnTo>
                    <a:pt x="20" y="66"/>
                  </a:lnTo>
                  <a:lnTo>
                    <a:pt x="15" y="78"/>
                  </a:lnTo>
                  <a:lnTo>
                    <a:pt x="8" y="89"/>
                  </a:lnTo>
                  <a:lnTo>
                    <a:pt x="5" y="103"/>
                  </a:lnTo>
                  <a:lnTo>
                    <a:pt x="2" y="119"/>
                  </a:lnTo>
                  <a:lnTo>
                    <a:pt x="0" y="132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4"/>
                  </a:lnTo>
                  <a:lnTo>
                    <a:pt x="15" y="218"/>
                  </a:lnTo>
                  <a:lnTo>
                    <a:pt x="20" y="230"/>
                  </a:lnTo>
                  <a:lnTo>
                    <a:pt x="28" y="241"/>
                  </a:lnTo>
                  <a:lnTo>
                    <a:pt x="36" y="251"/>
                  </a:lnTo>
                  <a:lnTo>
                    <a:pt x="44" y="261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2"/>
                  </a:lnTo>
                  <a:lnTo>
                    <a:pt x="87" y="288"/>
                  </a:lnTo>
                  <a:lnTo>
                    <a:pt x="99" y="292"/>
                  </a:lnTo>
                  <a:lnTo>
                    <a:pt x="110" y="294"/>
                  </a:lnTo>
                  <a:lnTo>
                    <a:pt x="124" y="294"/>
                  </a:lnTo>
                  <a:lnTo>
                    <a:pt x="137" y="294"/>
                  </a:lnTo>
                  <a:lnTo>
                    <a:pt x="148" y="292"/>
                  </a:lnTo>
                  <a:lnTo>
                    <a:pt x="161" y="288"/>
                  </a:lnTo>
                  <a:lnTo>
                    <a:pt x="171" y="282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1" y="251"/>
                  </a:lnTo>
                  <a:lnTo>
                    <a:pt x="219" y="241"/>
                  </a:lnTo>
                  <a:lnTo>
                    <a:pt x="227" y="230"/>
                  </a:lnTo>
                  <a:lnTo>
                    <a:pt x="234" y="218"/>
                  </a:lnTo>
                  <a:lnTo>
                    <a:pt x="239" y="204"/>
                  </a:lnTo>
                  <a:lnTo>
                    <a:pt x="242" y="191"/>
                  </a:lnTo>
                  <a:lnTo>
                    <a:pt x="245" y="177"/>
                  </a:lnTo>
                  <a:lnTo>
                    <a:pt x="247" y="163"/>
                  </a:lnTo>
                  <a:lnTo>
                    <a:pt x="249" y="148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8" name="Line 22"/>
            <p:cNvSpPr>
              <a:spLocks noChangeShapeType="1"/>
            </p:cNvSpPr>
            <p:nvPr/>
          </p:nvSpPr>
          <p:spPr bwMode="auto">
            <a:xfrm flipH="1">
              <a:off x="2811" y="2790"/>
              <a:ext cx="49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39" name="Freeform 23"/>
            <p:cNvSpPr>
              <a:spLocks/>
            </p:cNvSpPr>
            <p:nvPr/>
          </p:nvSpPr>
          <p:spPr bwMode="auto">
            <a:xfrm>
              <a:off x="2998" y="2643"/>
              <a:ext cx="124" cy="147"/>
            </a:xfrm>
            <a:custGeom>
              <a:avLst/>
              <a:gdLst/>
              <a:ahLst/>
              <a:cxnLst>
                <a:cxn ang="0">
                  <a:pos x="247" y="131"/>
                </a:cxn>
                <a:cxn ang="0">
                  <a:pos x="242" y="104"/>
                </a:cxn>
                <a:cxn ang="0">
                  <a:pos x="234" y="76"/>
                </a:cxn>
                <a:cxn ang="0">
                  <a:pos x="219" y="53"/>
                </a:cxn>
                <a:cxn ang="0">
                  <a:pos x="203" y="34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0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4"/>
                </a:cxn>
                <a:cxn ang="0">
                  <a:pos x="28" y="53"/>
                </a:cxn>
                <a:cxn ang="0">
                  <a:pos x="15" y="76"/>
                </a:cxn>
                <a:cxn ang="0">
                  <a:pos x="5" y="104"/>
                </a:cxn>
                <a:cxn ang="0">
                  <a:pos x="0" y="131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7"/>
                </a:cxn>
                <a:cxn ang="0">
                  <a:pos x="28" y="240"/>
                </a:cxn>
                <a:cxn ang="0">
                  <a:pos x="44" y="260"/>
                </a:cxn>
                <a:cxn ang="0">
                  <a:pos x="64" y="277"/>
                </a:cxn>
                <a:cxn ang="0">
                  <a:pos x="87" y="287"/>
                </a:cxn>
                <a:cxn ang="0">
                  <a:pos x="110" y="293"/>
                </a:cxn>
                <a:cxn ang="0">
                  <a:pos x="137" y="293"/>
                </a:cxn>
                <a:cxn ang="0">
                  <a:pos x="161" y="287"/>
                </a:cxn>
                <a:cxn ang="0">
                  <a:pos x="183" y="277"/>
                </a:cxn>
                <a:cxn ang="0">
                  <a:pos x="203" y="260"/>
                </a:cxn>
                <a:cxn ang="0">
                  <a:pos x="219" y="240"/>
                </a:cxn>
                <a:cxn ang="0">
                  <a:pos x="234" y="217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5">
                  <a:moveTo>
                    <a:pt x="249" y="147"/>
                  </a:moveTo>
                  <a:lnTo>
                    <a:pt x="247" y="131"/>
                  </a:lnTo>
                  <a:lnTo>
                    <a:pt x="245" y="117"/>
                  </a:lnTo>
                  <a:lnTo>
                    <a:pt x="242" y="104"/>
                  </a:lnTo>
                  <a:lnTo>
                    <a:pt x="239" y="90"/>
                  </a:lnTo>
                  <a:lnTo>
                    <a:pt x="234" y="76"/>
                  </a:lnTo>
                  <a:lnTo>
                    <a:pt x="227" y="65"/>
                  </a:lnTo>
                  <a:lnTo>
                    <a:pt x="219" y="53"/>
                  </a:lnTo>
                  <a:lnTo>
                    <a:pt x="211" y="43"/>
                  </a:lnTo>
                  <a:lnTo>
                    <a:pt x="203" y="34"/>
                  </a:lnTo>
                  <a:lnTo>
                    <a:pt x="193" y="26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0" y="0"/>
                  </a:lnTo>
                  <a:lnTo>
                    <a:pt x="99" y="2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6"/>
                  </a:lnTo>
                  <a:lnTo>
                    <a:pt x="44" y="34"/>
                  </a:lnTo>
                  <a:lnTo>
                    <a:pt x="36" y="43"/>
                  </a:lnTo>
                  <a:lnTo>
                    <a:pt x="28" y="53"/>
                  </a:lnTo>
                  <a:lnTo>
                    <a:pt x="20" y="65"/>
                  </a:lnTo>
                  <a:lnTo>
                    <a:pt x="15" y="76"/>
                  </a:lnTo>
                  <a:lnTo>
                    <a:pt x="8" y="90"/>
                  </a:lnTo>
                  <a:lnTo>
                    <a:pt x="5" y="104"/>
                  </a:lnTo>
                  <a:lnTo>
                    <a:pt x="2" y="117"/>
                  </a:lnTo>
                  <a:lnTo>
                    <a:pt x="0" y="131"/>
                  </a:lnTo>
                  <a:lnTo>
                    <a:pt x="0" y="147"/>
                  </a:lnTo>
                  <a:lnTo>
                    <a:pt x="0" y="162"/>
                  </a:lnTo>
                  <a:lnTo>
                    <a:pt x="2" y="176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7"/>
                  </a:lnTo>
                  <a:lnTo>
                    <a:pt x="20" y="229"/>
                  </a:lnTo>
                  <a:lnTo>
                    <a:pt x="28" y="240"/>
                  </a:lnTo>
                  <a:lnTo>
                    <a:pt x="36" y="252"/>
                  </a:lnTo>
                  <a:lnTo>
                    <a:pt x="44" y="260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3"/>
                  </a:lnTo>
                  <a:lnTo>
                    <a:pt x="87" y="287"/>
                  </a:lnTo>
                  <a:lnTo>
                    <a:pt x="99" y="291"/>
                  </a:lnTo>
                  <a:lnTo>
                    <a:pt x="110" y="293"/>
                  </a:lnTo>
                  <a:lnTo>
                    <a:pt x="124" y="295"/>
                  </a:lnTo>
                  <a:lnTo>
                    <a:pt x="137" y="293"/>
                  </a:lnTo>
                  <a:lnTo>
                    <a:pt x="148" y="291"/>
                  </a:lnTo>
                  <a:lnTo>
                    <a:pt x="161" y="287"/>
                  </a:lnTo>
                  <a:lnTo>
                    <a:pt x="171" y="283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0"/>
                  </a:lnTo>
                  <a:lnTo>
                    <a:pt x="211" y="252"/>
                  </a:lnTo>
                  <a:lnTo>
                    <a:pt x="219" y="240"/>
                  </a:lnTo>
                  <a:lnTo>
                    <a:pt x="227" y="229"/>
                  </a:lnTo>
                  <a:lnTo>
                    <a:pt x="234" y="217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6"/>
                  </a:lnTo>
                  <a:lnTo>
                    <a:pt x="247" y="162"/>
                  </a:lnTo>
                  <a:lnTo>
                    <a:pt x="249" y="1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0" name="Freeform 24"/>
            <p:cNvSpPr>
              <a:spLocks/>
            </p:cNvSpPr>
            <p:nvPr/>
          </p:nvSpPr>
          <p:spPr bwMode="auto">
            <a:xfrm>
              <a:off x="2998" y="2643"/>
              <a:ext cx="124" cy="147"/>
            </a:xfrm>
            <a:custGeom>
              <a:avLst/>
              <a:gdLst/>
              <a:ahLst/>
              <a:cxnLst>
                <a:cxn ang="0">
                  <a:pos x="247" y="131"/>
                </a:cxn>
                <a:cxn ang="0">
                  <a:pos x="242" y="104"/>
                </a:cxn>
                <a:cxn ang="0">
                  <a:pos x="234" y="76"/>
                </a:cxn>
                <a:cxn ang="0">
                  <a:pos x="219" y="53"/>
                </a:cxn>
                <a:cxn ang="0">
                  <a:pos x="203" y="34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0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4"/>
                </a:cxn>
                <a:cxn ang="0">
                  <a:pos x="28" y="53"/>
                </a:cxn>
                <a:cxn ang="0">
                  <a:pos x="15" y="76"/>
                </a:cxn>
                <a:cxn ang="0">
                  <a:pos x="5" y="104"/>
                </a:cxn>
                <a:cxn ang="0">
                  <a:pos x="0" y="131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7"/>
                </a:cxn>
                <a:cxn ang="0">
                  <a:pos x="28" y="240"/>
                </a:cxn>
                <a:cxn ang="0">
                  <a:pos x="44" y="260"/>
                </a:cxn>
                <a:cxn ang="0">
                  <a:pos x="64" y="277"/>
                </a:cxn>
                <a:cxn ang="0">
                  <a:pos x="87" y="287"/>
                </a:cxn>
                <a:cxn ang="0">
                  <a:pos x="110" y="293"/>
                </a:cxn>
                <a:cxn ang="0">
                  <a:pos x="137" y="293"/>
                </a:cxn>
                <a:cxn ang="0">
                  <a:pos x="161" y="287"/>
                </a:cxn>
                <a:cxn ang="0">
                  <a:pos x="183" y="277"/>
                </a:cxn>
                <a:cxn ang="0">
                  <a:pos x="203" y="260"/>
                </a:cxn>
                <a:cxn ang="0">
                  <a:pos x="219" y="240"/>
                </a:cxn>
                <a:cxn ang="0">
                  <a:pos x="234" y="217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5">
                  <a:moveTo>
                    <a:pt x="249" y="147"/>
                  </a:moveTo>
                  <a:lnTo>
                    <a:pt x="247" y="131"/>
                  </a:lnTo>
                  <a:lnTo>
                    <a:pt x="245" y="117"/>
                  </a:lnTo>
                  <a:lnTo>
                    <a:pt x="242" y="104"/>
                  </a:lnTo>
                  <a:lnTo>
                    <a:pt x="239" y="90"/>
                  </a:lnTo>
                  <a:lnTo>
                    <a:pt x="234" y="76"/>
                  </a:lnTo>
                  <a:lnTo>
                    <a:pt x="227" y="65"/>
                  </a:lnTo>
                  <a:lnTo>
                    <a:pt x="219" y="53"/>
                  </a:lnTo>
                  <a:lnTo>
                    <a:pt x="211" y="43"/>
                  </a:lnTo>
                  <a:lnTo>
                    <a:pt x="203" y="34"/>
                  </a:lnTo>
                  <a:lnTo>
                    <a:pt x="193" y="26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0" y="0"/>
                  </a:lnTo>
                  <a:lnTo>
                    <a:pt x="99" y="2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6"/>
                  </a:lnTo>
                  <a:lnTo>
                    <a:pt x="44" y="34"/>
                  </a:lnTo>
                  <a:lnTo>
                    <a:pt x="36" y="43"/>
                  </a:lnTo>
                  <a:lnTo>
                    <a:pt x="28" y="53"/>
                  </a:lnTo>
                  <a:lnTo>
                    <a:pt x="20" y="65"/>
                  </a:lnTo>
                  <a:lnTo>
                    <a:pt x="15" y="76"/>
                  </a:lnTo>
                  <a:lnTo>
                    <a:pt x="8" y="90"/>
                  </a:lnTo>
                  <a:lnTo>
                    <a:pt x="5" y="104"/>
                  </a:lnTo>
                  <a:lnTo>
                    <a:pt x="2" y="117"/>
                  </a:lnTo>
                  <a:lnTo>
                    <a:pt x="0" y="131"/>
                  </a:lnTo>
                  <a:lnTo>
                    <a:pt x="0" y="147"/>
                  </a:lnTo>
                  <a:lnTo>
                    <a:pt x="0" y="162"/>
                  </a:lnTo>
                  <a:lnTo>
                    <a:pt x="2" y="176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7"/>
                  </a:lnTo>
                  <a:lnTo>
                    <a:pt x="20" y="229"/>
                  </a:lnTo>
                  <a:lnTo>
                    <a:pt x="28" y="240"/>
                  </a:lnTo>
                  <a:lnTo>
                    <a:pt x="36" y="252"/>
                  </a:lnTo>
                  <a:lnTo>
                    <a:pt x="44" y="260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3"/>
                  </a:lnTo>
                  <a:lnTo>
                    <a:pt x="87" y="287"/>
                  </a:lnTo>
                  <a:lnTo>
                    <a:pt x="99" y="291"/>
                  </a:lnTo>
                  <a:lnTo>
                    <a:pt x="110" y="293"/>
                  </a:lnTo>
                  <a:lnTo>
                    <a:pt x="124" y="295"/>
                  </a:lnTo>
                  <a:lnTo>
                    <a:pt x="137" y="293"/>
                  </a:lnTo>
                  <a:lnTo>
                    <a:pt x="148" y="291"/>
                  </a:lnTo>
                  <a:lnTo>
                    <a:pt x="161" y="287"/>
                  </a:lnTo>
                  <a:lnTo>
                    <a:pt x="171" y="283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0"/>
                  </a:lnTo>
                  <a:lnTo>
                    <a:pt x="211" y="252"/>
                  </a:lnTo>
                  <a:lnTo>
                    <a:pt x="219" y="240"/>
                  </a:lnTo>
                  <a:lnTo>
                    <a:pt x="227" y="229"/>
                  </a:lnTo>
                  <a:lnTo>
                    <a:pt x="234" y="217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6"/>
                  </a:lnTo>
                  <a:lnTo>
                    <a:pt x="247" y="162"/>
                  </a:lnTo>
                  <a:lnTo>
                    <a:pt x="249" y="147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1" name="Line 25"/>
            <p:cNvSpPr>
              <a:spLocks noChangeShapeType="1"/>
            </p:cNvSpPr>
            <p:nvPr/>
          </p:nvSpPr>
          <p:spPr bwMode="auto">
            <a:xfrm flipH="1">
              <a:off x="2811" y="3085"/>
              <a:ext cx="49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2" name="Freeform 26"/>
            <p:cNvSpPr>
              <a:spLocks/>
            </p:cNvSpPr>
            <p:nvPr/>
          </p:nvSpPr>
          <p:spPr bwMode="auto">
            <a:xfrm>
              <a:off x="2998" y="2938"/>
              <a:ext cx="124" cy="147"/>
            </a:xfrm>
            <a:custGeom>
              <a:avLst/>
              <a:gdLst/>
              <a:ahLst/>
              <a:cxnLst>
                <a:cxn ang="0">
                  <a:pos x="247" y="133"/>
                </a:cxn>
                <a:cxn ang="0">
                  <a:pos x="242" y="104"/>
                </a:cxn>
                <a:cxn ang="0">
                  <a:pos x="234" y="78"/>
                </a:cxn>
                <a:cxn ang="0">
                  <a:pos x="219" y="53"/>
                </a:cxn>
                <a:cxn ang="0">
                  <a:pos x="203" y="33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0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3"/>
                </a:cxn>
                <a:cxn ang="0">
                  <a:pos x="28" y="53"/>
                </a:cxn>
                <a:cxn ang="0">
                  <a:pos x="15" y="78"/>
                </a:cxn>
                <a:cxn ang="0">
                  <a:pos x="5" y="104"/>
                </a:cxn>
                <a:cxn ang="0">
                  <a:pos x="0" y="133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9"/>
                </a:cxn>
                <a:cxn ang="0">
                  <a:pos x="28" y="242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9"/>
                </a:cxn>
                <a:cxn ang="0">
                  <a:pos x="110" y="295"/>
                </a:cxn>
                <a:cxn ang="0">
                  <a:pos x="137" y="295"/>
                </a:cxn>
                <a:cxn ang="0">
                  <a:pos x="161" y="289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2"/>
                </a:cxn>
                <a:cxn ang="0">
                  <a:pos x="234" y="219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5">
                  <a:moveTo>
                    <a:pt x="249" y="148"/>
                  </a:moveTo>
                  <a:lnTo>
                    <a:pt x="247" y="133"/>
                  </a:lnTo>
                  <a:lnTo>
                    <a:pt x="245" y="117"/>
                  </a:lnTo>
                  <a:lnTo>
                    <a:pt x="242" y="104"/>
                  </a:lnTo>
                  <a:lnTo>
                    <a:pt x="239" y="90"/>
                  </a:lnTo>
                  <a:lnTo>
                    <a:pt x="234" y="78"/>
                  </a:lnTo>
                  <a:lnTo>
                    <a:pt x="227" y="65"/>
                  </a:lnTo>
                  <a:lnTo>
                    <a:pt x="219" y="53"/>
                  </a:lnTo>
                  <a:lnTo>
                    <a:pt x="211" y="43"/>
                  </a:lnTo>
                  <a:lnTo>
                    <a:pt x="203" y="33"/>
                  </a:lnTo>
                  <a:lnTo>
                    <a:pt x="193" y="26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6"/>
                  </a:lnTo>
                  <a:lnTo>
                    <a:pt x="148" y="4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0" y="0"/>
                  </a:lnTo>
                  <a:lnTo>
                    <a:pt x="99" y="4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6"/>
                  </a:lnTo>
                  <a:lnTo>
                    <a:pt x="44" y="33"/>
                  </a:lnTo>
                  <a:lnTo>
                    <a:pt x="36" y="43"/>
                  </a:lnTo>
                  <a:lnTo>
                    <a:pt x="28" y="53"/>
                  </a:lnTo>
                  <a:lnTo>
                    <a:pt x="20" y="65"/>
                  </a:lnTo>
                  <a:lnTo>
                    <a:pt x="15" y="78"/>
                  </a:lnTo>
                  <a:lnTo>
                    <a:pt x="8" y="90"/>
                  </a:lnTo>
                  <a:lnTo>
                    <a:pt x="5" y="104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0" y="148"/>
                  </a:lnTo>
                  <a:lnTo>
                    <a:pt x="0" y="162"/>
                  </a:lnTo>
                  <a:lnTo>
                    <a:pt x="2" y="178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9"/>
                  </a:lnTo>
                  <a:lnTo>
                    <a:pt x="20" y="230"/>
                  </a:lnTo>
                  <a:lnTo>
                    <a:pt x="28" y="242"/>
                  </a:lnTo>
                  <a:lnTo>
                    <a:pt x="36" y="252"/>
                  </a:lnTo>
                  <a:lnTo>
                    <a:pt x="44" y="261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3"/>
                  </a:lnTo>
                  <a:lnTo>
                    <a:pt x="87" y="289"/>
                  </a:lnTo>
                  <a:lnTo>
                    <a:pt x="99" y="293"/>
                  </a:lnTo>
                  <a:lnTo>
                    <a:pt x="110" y="295"/>
                  </a:lnTo>
                  <a:lnTo>
                    <a:pt x="124" y="295"/>
                  </a:lnTo>
                  <a:lnTo>
                    <a:pt x="137" y="295"/>
                  </a:lnTo>
                  <a:lnTo>
                    <a:pt x="148" y="293"/>
                  </a:lnTo>
                  <a:lnTo>
                    <a:pt x="161" y="289"/>
                  </a:lnTo>
                  <a:lnTo>
                    <a:pt x="171" y="283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1" y="252"/>
                  </a:lnTo>
                  <a:lnTo>
                    <a:pt x="219" y="242"/>
                  </a:lnTo>
                  <a:lnTo>
                    <a:pt x="227" y="230"/>
                  </a:lnTo>
                  <a:lnTo>
                    <a:pt x="234" y="219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8"/>
                  </a:lnTo>
                  <a:lnTo>
                    <a:pt x="247" y="162"/>
                  </a:lnTo>
                  <a:lnTo>
                    <a:pt x="249" y="1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3" name="Freeform 27"/>
            <p:cNvSpPr>
              <a:spLocks/>
            </p:cNvSpPr>
            <p:nvPr/>
          </p:nvSpPr>
          <p:spPr bwMode="auto">
            <a:xfrm>
              <a:off x="2998" y="2938"/>
              <a:ext cx="124" cy="147"/>
            </a:xfrm>
            <a:custGeom>
              <a:avLst/>
              <a:gdLst/>
              <a:ahLst/>
              <a:cxnLst>
                <a:cxn ang="0">
                  <a:pos x="247" y="133"/>
                </a:cxn>
                <a:cxn ang="0">
                  <a:pos x="242" y="104"/>
                </a:cxn>
                <a:cxn ang="0">
                  <a:pos x="234" y="78"/>
                </a:cxn>
                <a:cxn ang="0">
                  <a:pos x="219" y="53"/>
                </a:cxn>
                <a:cxn ang="0">
                  <a:pos x="203" y="33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0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3"/>
                </a:cxn>
                <a:cxn ang="0">
                  <a:pos x="28" y="53"/>
                </a:cxn>
                <a:cxn ang="0">
                  <a:pos x="15" y="78"/>
                </a:cxn>
                <a:cxn ang="0">
                  <a:pos x="5" y="104"/>
                </a:cxn>
                <a:cxn ang="0">
                  <a:pos x="0" y="133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9"/>
                </a:cxn>
                <a:cxn ang="0">
                  <a:pos x="28" y="242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9"/>
                </a:cxn>
                <a:cxn ang="0">
                  <a:pos x="110" y="295"/>
                </a:cxn>
                <a:cxn ang="0">
                  <a:pos x="137" y="295"/>
                </a:cxn>
                <a:cxn ang="0">
                  <a:pos x="161" y="289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2"/>
                </a:cxn>
                <a:cxn ang="0">
                  <a:pos x="234" y="219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5">
                  <a:moveTo>
                    <a:pt x="249" y="148"/>
                  </a:moveTo>
                  <a:lnTo>
                    <a:pt x="247" y="133"/>
                  </a:lnTo>
                  <a:lnTo>
                    <a:pt x="245" y="117"/>
                  </a:lnTo>
                  <a:lnTo>
                    <a:pt x="242" y="104"/>
                  </a:lnTo>
                  <a:lnTo>
                    <a:pt x="239" y="90"/>
                  </a:lnTo>
                  <a:lnTo>
                    <a:pt x="234" y="78"/>
                  </a:lnTo>
                  <a:lnTo>
                    <a:pt x="227" y="65"/>
                  </a:lnTo>
                  <a:lnTo>
                    <a:pt x="219" y="53"/>
                  </a:lnTo>
                  <a:lnTo>
                    <a:pt x="211" y="43"/>
                  </a:lnTo>
                  <a:lnTo>
                    <a:pt x="203" y="33"/>
                  </a:lnTo>
                  <a:lnTo>
                    <a:pt x="193" y="26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6"/>
                  </a:lnTo>
                  <a:lnTo>
                    <a:pt x="148" y="4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0" y="0"/>
                  </a:lnTo>
                  <a:lnTo>
                    <a:pt x="99" y="4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6"/>
                  </a:lnTo>
                  <a:lnTo>
                    <a:pt x="44" y="33"/>
                  </a:lnTo>
                  <a:lnTo>
                    <a:pt x="36" y="43"/>
                  </a:lnTo>
                  <a:lnTo>
                    <a:pt x="28" y="53"/>
                  </a:lnTo>
                  <a:lnTo>
                    <a:pt x="20" y="65"/>
                  </a:lnTo>
                  <a:lnTo>
                    <a:pt x="15" y="78"/>
                  </a:lnTo>
                  <a:lnTo>
                    <a:pt x="8" y="90"/>
                  </a:lnTo>
                  <a:lnTo>
                    <a:pt x="5" y="104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0" y="148"/>
                  </a:lnTo>
                  <a:lnTo>
                    <a:pt x="0" y="162"/>
                  </a:lnTo>
                  <a:lnTo>
                    <a:pt x="2" y="178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9"/>
                  </a:lnTo>
                  <a:lnTo>
                    <a:pt x="20" y="230"/>
                  </a:lnTo>
                  <a:lnTo>
                    <a:pt x="28" y="242"/>
                  </a:lnTo>
                  <a:lnTo>
                    <a:pt x="36" y="252"/>
                  </a:lnTo>
                  <a:lnTo>
                    <a:pt x="44" y="261"/>
                  </a:lnTo>
                  <a:lnTo>
                    <a:pt x="54" y="269"/>
                  </a:lnTo>
                  <a:lnTo>
                    <a:pt x="64" y="277"/>
                  </a:lnTo>
                  <a:lnTo>
                    <a:pt x="76" y="283"/>
                  </a:lnTo>
                  <a:lnTo>
                    <a:pt x="87" y="289"/>
                  </a:lnTo>
                  <a:lnTo>
                    <a:pt x="99" y="293"/>
                  </a:lnTo>
                  <a:lnTo>
                    <a:pt x="110" y="295"/>
                  </a:lnTo>
                  <a:lnTo>
                    <a:pt x="124" y="295"/>
                  </a:lnTo>
                  <a:lnTo>
                    <a:pt x="137" y="295"/>
                  </a:lnTo>
                  <a:lnTo>
                    <a:pt x="148" y="293"/>
                  </a:lnTo>
                  <a:lnTo>
                    <a:pt x="161" y="289"/>
                  </a:lnTo>
                  <a:lnTo>
                    <a:pt x="171" y="283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1" y="252"/>
                  </a:lnTo>
                  <a:lnTo>
                    <a:pt x="219" y="242"/>
                  </a:lnTo>
                  <a:lnTo>
                    <a:pt x="227" y="230"/>
                  </a:lnTo>
                  <a:lnTo>
                    <a:pt x="234" y="219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8"/>
                  </a:lnTo>
                  <a:lnTo>
                    <a:pt x="247" y="162"/>
                  </a:lnTo>
                  <a:lnTo>
                    <a:pt x="249" y="148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4" name="Line 28"/>
            <p:cNvSpPr>
              <a:spLocks noChangeShapeType="1"/>
            </p:cNvSpPr>
            <p:nvPr/>
          </p:nvSpPr>
          <p:spPr bwMode="auto">
            <a:xfrm flipH="1">
              <a:off x="2811" y="3380"/>
              <a:ext cx="49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5" name="Freeform 29"/>
            <p:cNvSpPr>
              <a:spLocks/>
            </p:cNvSpPr>
            <p:nvPr/>
          </p:nvSpPr>
          <p:spPr bwMode="auto">
            <a:xfrm>
              <a:off x="2998" y="3232"/>
              <a:ext cx="124" cy="148"/>
            </a:xfrm>
            <a:custGeom>
              <a:avLst/>
              <a:gdLst/>
              <a:ahLst/>
              <a:cxnLst>
                <a:cxn ang="0">
                  <a:pos x="247" y="133"/>
                </a:cxn>
                <a:cxn ang="0">
                  <a:pos x="242" y="103"/>
                </a:cxn>
                <a:cxn ang="0">
                  <a:pos x="234" y="78"/>
                </a:cxn>
                <a:cxn ang="0">
                  <a:pos x="219" y="55"/>
                </a:cxn>
                <a:cxn ang="0">
                  <a:pos x="203" y="35"/>
                </a:cxn>
                <a:cxn ang="0">
                  <a:pos x="183" y="18"/>
                </a:cxn>
                <a:cxn ang="0">
                  <a:pos x="161" y="8"/>
                </a:cxn>
                <a:cxn ang="0">
                  <a:pos x="137" y="2"/>
                </a:cxn>
                <a:cxn ang="0">
                  <a:pos x="110" y="2"/>
                </a:cxn>
                <a:cxn ang="0">
                  <a:pos x="87" y="8"/>
                </a:cxn>
                <a:cxn ang="0">
                  <a:pos x="64" y="18"/>
                </a:cxn>
                <a:cxn ang="0">
                  <a:pos x="44" y="35"/>
                </a:cxn>
                <a:cxn ang="0">
                  <a:pos x="28" y="55"/>
                </a:cxn>
                <a:cxn ang="0">
                  <a:pos x="15" y="78"/>
                </a:cxn>
                <a:cxn ang="0">
                  <a:pos x="5" y="103"/>
                </a:cxn>
                <a:cxn ang="0">
                  <a:pos x="0" y="133"/>
                </a:cxn>
                <a:cxn ang="0">
                  <a:pos x="0" y="164"/>
                </a:cxn>
                <a:cxn ang="0">
                  <a:pos x="5" y="191"/>
                </a:cxn>
                <a:cxn ang="0">
                  <a:pos x="15" y="218"/>
                </a:cxn>
                <a:cxn ang="0">
                  <a:pos x="28" y="242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9"/>
                </a:cxn>
                <a:cxn ang="0">
                  <a:pos x="110" y="294"/>
                </a:cxn>
                <a:cxn ang="0">
                  <a:pos x="137" y="294"/>
                </a:cxn>
                <a:cxn ang="0">
                  <a:pos x="161" y="289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2"/>
                </a:cxn>
                <a:cxn ang="0">
                  <a:pos x="234" y="218"/>
                </a:cxn>
                <a:cxn ang="0">
                  <a:pos x="242" y="191"/>
                </a:cxn>
                <a:cxn ang="0">
                  <a:pos x="247" y="164"/>
                </a:cxn>
              </a:cxnLst>
              <a:rect l="0" t="0" r="r" b="b"/>
              <a:pathLst>
                <a:path w="249" h="296">
                  <a:moveTo>
                    <a:pt x="249" y="148"/>
                  </a:moveTo>
                  <a:lnTo>
                    <a:pt x="247" y="133"/>
                  </a:lnTo>
                  <a:lnTo>
                    <a:pt x="245" y="119"/>
                  </a:lnTo>
                  <a:lnTo>
                    <a:pt x="242" y="103"/>
                  </a:lnTo>
                  <a:lnTo>
                    <a:pt x="239" y="90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9" y="55"/>
                  </a:lnTo>
                  <a:lnTo>
                    <a:pt x="211" y="43"/>
                  </a:lnTo>
                  <a:lnTo>
                    <a:pt x="203" y="35"/>
                  </a:lnTo>
                  <a:lnTo>
                    <a:pt x="193" y="25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8"/>
                  </a:lnTo>
                  <a:lnTo>
                    <a:pt x="148" y="4"/>
                  </a:lnTo>
                  <a:lnTo>
                    <a:pt x="137" y="2"/>
                  </a:lnTo>
                  <a:lnTo>
                    <a:pt x="124" y="0"/>
                  </a:lnTo>
                  <a:lnTo>
                    <a:pt x="110" y="2"/>
                  </a:lnTo>
                  <a:lnTo>
                    <a:pt x="99" y="4"/>
                  </a:lnTo>
                  <a:lnTo>
                    <a:pt x="87" y="8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5"/>
                  </a:lnTo>
                  <a:lnTo>
                    <a:pt x="44" y="35"/>
                  </a:lnTo>
                  <a:lnTo>
                    <a:pt x="36" y="43"/>
                  </a:lnTo>
                  <a:lnTo>
                    <a:pt x="28" y="55"/>
                  </a:lnTo>
                  <a:lnTo>
                    <a:pt x="20" y="66"/>
                  </a:lnTo>
                  <a:lnTo>
                    <a:pt x="15" y="78"/>
                  </a:lnTo>
                  <a:lnTo>
                    <a:pt x="8" y="90"/>
                  </a:lnTo>
                  <a:lnTo>
                    <a:pt x="5" y="103"/>
                  </a:lnTo>
                  <a:lnTo>
                    <a:pt x="2" y="119"/>
                  </a:lnTo>
                  <a:lnTo>
                    <a:pt x="0" y="133"/>
                  </a:lnTo>
                  <a:lnTo>
                    <a:pt x="0" y="148"/>
                  </a:lnTo>
                  <a:lnTo>
                    <a:pt x="0" y="164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8"/>
                  </a:lnTo>
                  <a:lnTo>
                    <a:pt x="20" y="230"/>
                  </a:lnTo>
                  <a:lnTo>
                    <a:pt x="28" y="242"/>
                  </a:lnTo>
                  <a:lnTo>
                    <a:pt x="36" y="251"/>
                  </a:lnTo>
                  <a:lnTo>
                    <a:pt x="44" y="261"/>
                  </a:lnTo>
                  <a:lnTo>
                    <a:pt x="54" y="271"/>
                  </a:lnTo>
                  <a:lnTo>
                    <a:pt x="64" y="277"/>
                  </a:lnTo>
                  <a:lnTo>
                    <a:pt x="76" y="285"/>
                  </a:lnTo>
                  <a:lnTo>
                    <a:pt x="87" y="289"/>
                  </a:lnTo>
                  <a:lnTo>
                    <a:pt x="99" y="292"/>
                  </a:lnTo>
                  <a:lnTo>
                    <a:pt x="110" y="294"/>
                  </a:lnTo>
                  <a:lnTo>
                    <a:pt x="124" y="296"/>
                  </a:lnTo>
                  <a:lnTo>
                    <a:pt x="137" y="294"/>
                  </a:lnTo>
                  <a:lnTo>
                    <a:pt x="148" y="292"/>
                  </a:lnTo>
                  <a:lnTo>
                    <a:pt x="161" y="289"/>
                  </a:lnTo>
                  <a:lnTo>
                    <a:pt x="171" y="285"/>
                  </a:lnTo>
                  <a:lnTo>
                    <a:pt x="183" y="277"/>
                  </a:lnTo>
                  <a:lnTo>
                    <a:pt x="193" y="271"/>
                  </a:lnTo>
                  <a:lnTo>
                    <a:pt x="203" y="261"/>
                  </a:lnTo>
                  <a:lnTo>
                    <a:pt x="211" y="251"/>
                  </a:lnTo>
                  <a:lnTo>
                    <a:pt x="219" y="242"/>
                  </a:lnTo>
                  <a:lnTo>
                    <a:pt x="227" y="230"/>
                  </a:lnTo>
                  <a:lnTo>
                    <a:pt x="234" y="218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7"/>
                  </a:lnTo>
                  <a:lnTo>
                    <a:pt x="247" y="164"/>
                  </a:lnTo>
                  <a:lnTo>
                    <a:pt x="249" y="1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6" name="Freeform 30"/>
            <p:cNvSpPr>
              <a:spLocks/>
            </p:cNvSpPr>
            <p:nvPr/>
          </p:nvSpPr>
          <p:spPr bwMode="auto">
            <a:xfrm>
              <a:off x="2998" y="3232"/>
              <a:ext cx="124" cy="148"/>
            </a:xfrm>
            <a:custGeom>
              <a:avLst/>
              <a:gdLst/>
              <a:ahLst/>
              <a:cxnLst>
                <a:cxn ang="0">
                  <a:pos x="247" y="133"/>
                </a:cxn>
                <a:cxn ang="0">
                  <a:pos x="242" y="103"/>
                </a:cxn>
                <a:cxn ang="0">
                  <a:pos x="234" y="78"/>
                </a:cxn>
                <a:cxn ang="0">
                  <a:pos x="219" y="55"/>
                </a:cxn>
                <a:cxn ang="0">
                  <a:pos x="203" y="35"/>
                </a:cxn>
                <a:cxn ang="0">
                  <a:pos x="183" y="18"/>
                </a:cxn>
                <a:cxn ang="0">
                  <a:pos x="161" y="8"/>
                </a:cxn>
                <a:cxn ang="0">
                  <a:pos x="137" y="2"/>
                </a:cxn>
                <a:cxn ang="0">
                  <a:pos x="110" y="2"/>
                </a:cxn>
                <a:cxn ang="0">
                  <a:pos x="87" y="8"/>
                </a:cxn>
                <a:cxn ang="0">
                  <a:pos x="64" y="18"/>
                </a:cxn>
                <a:cxn ang="0">
                  <a:pos x="44" y="35"/>
                </a:cxn>
                <a:cxn ang="0">
                  <a:pos x="28" y="55"/>
                </a:cxn>
                <a:cxn ang="0">
                  <a:pos x="15" y="78"/>
                </a:cxn>
                <a:cxn ang="0">
                  <a:pos x="5" y="103"/>
                </a:cxn>
                <a:cxn ang="0">
                  <a:pos x="0" y="133"/>
                </a:cxn>
                <a:cxn ang="0">
                  <a:pos x="0" y="164"/>
                </a:cxn>
                <a:cxn ang="0">
                  <a:pos x="5" y="191"/>
                </a:cxn>
                <a:cxn ang="0">
                  <a:pos x="15" y="218"/>
                </a:cxn>
                <a:cxn ang="0">
                  <a:pos x="28" y="242"/>
                </a:cxn>
                <a:cxn ang="0">
                  <a:pos x="44" y="261"/>
                </a:cxn>
                <a:cxn ang="0">
                  <a:pos x="64" y="277"/>
                </a:cxn>
                <a:cxn ang="0">
                  <a:pos x="87" y="289"/>
                </a:cxn>
                <a:cxn ang="0">
                  <a:pos x="110" y="294"/>
                </a:cxn>
                <a:cxn ang="0">
                  <a:pos x="137" y="294"/>
                </a:cxn>
                <a:cxn ang="0">
                  <a:pos x="161" y="289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2"/>
                </a:cxn>
                <a:cxn ang="0">
                  <a:pos x="234" y="218"/>
                </a:cxn>
                <a:cxn ang="0">
                  <a:pos x="242" y="191"/>
                </a:cxn>
                <a:cxn ang="0">
                  <a:pos x="247" y="164"/>
                </a:cxn>
              </a:cxnLst>
              <a:rect l="0" t="0" r="r" b="b"/>
              <a:pathLst>
                <a:path w="249" h="296">
                  <a:moveTo>
                    <a:pt x="249" y="148"/>
                  </a:moveTo>
                  <a:lnTo>
                    <a:pt x="247" y="133"/>
                  </a:lnTo>
                  <a:lnTo>
                    <a:pt x="245" y="119"/>
                  </a:lnTo>
                  <a:lnTo>
                    <a:pt x="242" y="103"/>
                  </a:lnTo>
                  <a:lnTo>
                    <a:pt x="239" y="90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9" y="55"/>
                  </a:lnTo>
                  <a:lnTo>
                    <a:pt x="211" y="43"/>
                  </a:lnTo>
                  <a:lnTo>
                    <a:pt x="203" y="35"/>
                  </a:lnTo>
                  <a:lnTo>
                    <a:pt x="193" y="25"/>
                  </a:lnTo>
                  <a:lnTo>
                    <a:pt x="183" y="18"/>
                  </a:lnTo>
                  <a:lnTo>
                    <a:pt x="171" y="12"/>
                  </a:lnTo>
                  <a:lnTo>
                    <a:pt x="161" y="8"/>
                  </a:lnTo>
                  <a:lnTo>
                    <a:pt x="148" y="4"/>
                  </a:lnTo>
                  <a:lnTo>
                    <a:pt x="137" y="2"/>
                  </a:lnTo>
                  <a:lnTo>
                    <a:pt x="124" y="0"/>
                  </a:lnTo>
                  <a:lnTo>
                    <a:pt x="110" y="2"/>
                  </a:lnTo>
                  <a:lnTo>
                    <a:pt x="99" y="4"/>
                  </a:lnTo>
                  <a:lnTo>
                    <a:pt x="87" y="8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5"/>
                  </a:lnTo>
                  <a:lnTo>
                    <a:pt x="44" y="35"/>
                  </a:lnTo>
                  <a:lnTo>
                    <a:pt x="36" y="43"/>
                  </a:lnTo>
                  <a:lnTo>
                    <a:pt x="28" y="55"/>
                  </a:lnTo>
                  <a:lnTo>
                    <a:pt x="20" y="66"/>
                  </a:lnTo>
                  <a:lnTo>
                    <a:pt x="15" y="78"/>
                  </a:lnTo>
                  <a:lnTo>
                    <a:pt x="8" y="90"/>
                  </a:lnTo>
                  <a:lnTo>
                    <a:pt x="5" y="103"/>
                  </a:lnTo>
                  <a:lnTo>
                    <a:pt x="2" y="119"/>
                  </a:lnTo>
                  <a:lnTo>
                    <a:pt x="0" y="133"/>
                  </a:lnTo>
                  <a:lnTo>
                    <a:pt x="0" y="148"/>
                  </a:lnTo>
                  <a:lnTo>
                    <a:pt x="0" y="164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5"/>
                  </a:lnTo>
                  <a:lnTo>
                    <a:pt x="15" y="218"/>
                  </a:lnTo>
                  <a:lnTo>
                    <a:pt x="20" y="230"/>
                  </a:lnTo>
                  <a:lnTo>
                    <a:pt x="28" y="242"/>
                  </a:lnTo>
                  <a:lnTo>
                    <a:pt x="36" y="251"/>
                  </a:lnTo>
                  <a:lnTo>
                    <a:pt x="44" y="261"/>
                  </a:lnTo>
                  <a:lnTo>
                    <a:pt x="54" y="271"/>
                  </a:lnTo>
                  <a:lnTo>
                    <a:pt x="64" y="277"/>
                  </a:lnTo>
                  <a:lnTo>
                    <a:pt x="76" y="285"/>
                  </a:lnTo>
                  <a:lnTo>
                    <a:pt x="87" y="289"/>
                  </a:lnTo>
                  <a:lnTo>
                    <a:pt x="99" y="292"/>
                  </a:lnTo>
                  <a:lnTo>
                    <a:pt x="110" y="294"/>
                  </a:lnTo>
                  <a:lnTo>
                    <a:pt x="124" y="296"/>
                  </a:lnTo>
                  <a:lnTo>
                    <a:pt x="137" y="294"/>
                  </a:lnTo>
                  <a:lnTo>
                    <a:pt x="148" y="292"/>
                  </a:lnTo>
                  <a:lnTo>
                    <a:pt x="161" y="289"/>
                  </a:lnTo>
                  <a:lnTo>
                    <a:pt x="171" y="285"/>
                  </a:lnTo>
                  <a:lnTo>
                    <a:pt x="183" y="277"/>
                  </a:lnTo>
                  <a:lnTo>
                    <a:pt x="193" y="271"/>
                  </a:lnTo>
                  <a:lnTo>
                    <a:pt x="203" y="261"/>
                  </a:lnTo>
                  <a:lnTo>
                    <a:pt x="211" y="251"/>
                  </a:lnTo>
                  <a:lnTo>
                    <a:pt x="219" y="242"/>
                  </a:lnTo>
                  <a:lnTo>
                    <a:pt x="227" y="230"/>
                  </a:lnTo>
                  <a:lnTo>
                    <a:pt x="234" y="218"/>
                  </a:lnTo>
                  <a:lnTo>
                    <a:pt x="239" y="205"/>
                  </a:lnTo>
                  <a:lnTo>
                    <a:pt x="242" y="191"/>
                  </a:lnTo>
                  <a:lnTo>
                    <a:pt x="245" y="177"/>
                  </a:lnTo>
                  <a:lnTo>
                    <a:pt x="247" y="164"/>
                  </a:lnTo>
                  <a:lnTo>
                    <a:pt x="249" y="148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7" name="Line 31"/>
            <p:cNvSpPr>
              <a:spLocks noChangeShapeType="1"/>
            </p:cNvSpPr>
            <p:nvPr/>
          </p:nvSpPr>
          <p:spPr bwMode="auto">
            <a:xfrm flipH="1">
              <a:off x="3993" y="3076"/>
              <a:ext cx="49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8" name="Freeform 32"/>
            <p:cNvSpPr>
              <a:spLocks/>
            </p:cNvSpPr>
            <p:nvPr/>
          </p:nvSpPr>
          <p:spPr bwMode="auto">
            <a:xfrm>
              <a:off x="4180" y="2938"/>
              <a:ext cx="124" cy="138"/>
            </a:xfrm>
            <a:custGeom>
              <a:avLst/>
              <a:gdLst/>
              <a:ahLst/>
              <a:cxnLst>
                <a:cxn ang="0">
                  <a:pos x="249" y="125"/>
                </a:cxn>
                <a:cxn ang="0">
                  <a:pos x="242" y="98"/>
                </a:cxn>
                <a:cxn ang="0">
                  <a:pos x="234" y="72"/>
                </a:cxn>
                <a:cxn ang="0">
                  <a:pos x="221" y="51"/>
                </a:cxn>
                <a:cxn ang="0">
                  <a:pos x="203" y="31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2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1"/>
                </a:cxn>
                <a:cxn ang="0">
                  <a:pos x="28" y="51"/>
                </a:cxn>
                <a:cxn ang="0">
                  <a:pos x="15" y="72"/>
                </a:cxn>
                <a:cxn ang="0">
                  <a:pos x="5" y="98"/>
                </a:cxn>
                <a:cxn ang="0">
                  <a:pos x="0" y="125"/>
                </a:cxn>
                <a:cxn ang="0">
                  <a:pos x="0" y="152"/>
                </a:cxn>
                <a:cxn ang="0">
                  <a:pos x="5" y="180"/>
                </a:cxn>
                <a:cxn ang="0">
                  <a:pos x="15" y="205"/>
                </a:cxn>
                <a:cxn ang="0">
                  <a:pos x="28" y="226"/>
                </a:cxn>
                <a:cxn ang="0">
                  <a:pos x="44" y="244"/>
                </a:cxn>
                <a:cxn ang="0">
                  <a:pos x="64" y="259"/>
                </a:cxn>
                <a:cxn ang="0">
                  <a:pos x="87" y="269"/>
                </a:cxn>
                <a:cxn ang="0">
                  <a:pos x="112" y="275"/>
                </a:cxn>
                <a:cxn ang="0">
                  <a:pos x="137" y="275"/>
                </a:cxn>
                <a:cxn ang="0">
                  <a:pos x="161" y="269"/>
                </a:cxn>
                <a:cxn ang="0">
                  <a:pos x="183" y="259"/>
                </a:cxn>
                <a:cxn ang="0">
                  <a:pos x="203" y="244"/>
                </a:cxn>
                <a:cxn ang="0">
                  <a:pos x="221" y="226"/>
                </a:cxn>
                <a:cxn ang="0">
                  <a:pos x="234" y="205"/>
                </a:cxn>
                <a:cxn ang="0">
                  <a:pos x="242" y="180"/>
                </a:cxn>
                <a:cxn ang="0">
                  <a:pos x="249" y="152"/>
                </a:cxn>
              </a:cxnLst>
              <a:rect l="0" t="0" r="r" b="b"/>
              <a:pathLst>
                <a:path w="249" h="277">
                  <a:moveTo>
                    <a:pt x="249" y="139"/>
                  </a:moveTo>
                  <a:lnTo>
                    <a:pt x="249" y="125"/>
                  </a:lnTo>
                  <a:lnTo>
                    <a:pt x="245" y="109"/>
                  </a:lnTo>
                  <a:lnTo>
                    <a:pt x="242" y="98"/>
                  </a:lnTo>
                  <a:lnTo>
                    <a:pt x="239" y="84"/>
                  </a:lnTo>
                  <a:lnTo>
                    <a:pt x="234" y="72"/>
                  </a:lnTo>
                  <a:lnTo>
                    <a:pt x="227" y="61"/>
                  </a:lnTo>
                  <a:lnTo>
                    <a:pt x="221" y="51"/>
                  </a:lnTo>
                  <a:lnTo>
                    <a:pt x="212" y="41"/>
                  </a:lnTo>
                  <a:lnTo>
                    <a:pt x="203" y="31"/>
                  </a:lnTo>
                  <a:lnTo>
                    <a:pt x="194" y="24"/>
                  </a:lnTo>
                  <a:lnTo>
                    <a:pt x="183" y="18"/>
                  </a:lnTo>
                  <a:lnTo>
                    <a:pt x="173" y="12"/>
                  </a:lnTo>
                  <a:lnTo>
                    <a:pt x="161" y="6"/>
                  </a:lnTo>
                  <a:lnTo>
                    <a:pt x="150" y="2"/>
                  </a:lnTo>
                  <a:lnTo>
                    <a:pt x="137" y="0"/>
                  </a:lnTo>
                  <a:lnTo>
                    <a:pt x="123" y="0"/>
                  </a:lnTo>
                  <a:lnTo>
                    <a:pt x="112" y="0"/>
                  </a:lnTo>
                  <a:lnTo>
                    <a:pt x="99" y="2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4"/>
                  </a:lnTo>
                  <a:lnTo>
                    <a:pt x="44" y="31"/>
                  </a:lnTo>
                  <a:lnTo>
                    <a:pt x="36" y="41"/>
                  </a:lnTo>
                  <a:lnTo>
                    <a:pt x="28" y="51"/>
                  </a:lnTo>
                  <a:lnTo>
                    <a:pt x="21" y="61"/>
                  </a:lnTo>
                  <a:lnTo>
                    <a:pt x="15" y="72"/>
                  </a:lnTo>
                  <a:lnTo>
                    <a:pt x="10" y="84"/>
                  </a:lnTo>
                  <a:lnTo>
                    <a:pt x="5" y="98"/>
                  </a:lnTo>
                  <a:lnTo>
                    <a:pt x="2" y="109"/>
                  </a:lnTo>
                  <a:lnTo>
                    <a:pt x="0" y="125"/>
                  </a:lnTo>
                  <a:lnTo>
                    <a:pt x="0" y="139"/>
                  </a:lnTo>
                  <a:lnTo>
                    <a:pt x="0" y="152"/>
                  </a:lnTo>
                  <a:lnTo>
                    <a:pt x="2" y="166"/>
                  </a:lnTo>
                  <a:lnTo>
                    <a:pt x="5" y="180"/>
                  </a:lnTo>
                  <a:lnTo>
                    <a:pt x="10" y="191"/>
                  </a:lnTo>
                  <a:lnTo>
                    <a:pt x="15" y="205"/>
                  </a:lnTo>
                  <a:lnTo>
                    <a:pt x="21" y="215"/>
                  </a:lnTo>
                  <a:lnTo>
                    <a:pt x="28" y="226"/>
                  </a:lnTo>
                  <a:lnTo>
                    <a:pt x="36" y="236"/>
                  </a:lnTo>
                  <a:lnTo>
                    <a:pt x="44" y="244"/>
                  </a:lnTo>
                  <a:lnTo>
                    <a:pt x="54" y="254"/>
                  </a:lnTo>
                  <a:lnTo>
                    <a:pt x="64" y="259"/>
                  </a:lnTo>
                  <a:lnTo>
                    <a:pt x="76" y="265"/>
                  </a:lnTo>
                  <a:lnTo>
                    <a:pt x="87" y="269"/>
                  </a:lnTo>
                  <a:lnTo>
                    <a:pt x="99" y="273"/>
                  </a:lnTo>
                  <a:lnTo>
                    <a:pt x="112" y="275"/>
                  </a:lnTo>
                  <a:lnTo>
                    <a:pt x="123" y="277"/>
                  </a:lnTo>
                  <a:lnTo>
                    <a:pt x="137" y="275"/>
                  </a:lnTo>
                  <a:lnTo>
                    <a:pt x="150" y="273"/>
                  </a:lnTo>
                  <a:lnTo>
                    <a:pt x="161" y="269"/>
                  </a:lnTo>
                  <a:lnTo>
                    <a:pt x="173" y="265"/>
                  </a:lnTo>
                  <a:lnTo>
                    <a:pt x="183" y="259"/>
                  </a:lnTo>
                  <a:lnTo>
                    <a:pt x="194" y="254"/>
                  </a:lnTo>
                  <a:lnTo>
                    <a:pt x="203" y="244"/>
                  </a:lnTo>
                  <a:lnTo>
                    <a:pt x="212" y="236"/>
                  </a:lnTo>
                  <a:lnTo>
                    <a:pt x="221" y="226"/>
                  </a:lnTo>
                  <a:lnTo>
                    <a:pt x="227" y="215"/>
                  </a:lnTo>
                  <a:lnTo>
                    <a:pt x="234" y="205"/>
                  </a:lnTo>
                  <a:lnTo>
                    <a:pt x="239" y="191"/>
                  </a:lnTo>
                  <a:lnTo>
                    <a:pt x="242" y="180"/>
                  </a:lnTo>
                  <a:lnTo>
                    <a:pt x="245" y="166"/>
                  </a:lnTo>
                  <a:lnTo>
                    <a:pt x="249" y="152"/>
                  </a:lnTo>
                  <a:lnTo>
                    <a:pt x="249" y="1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49" name="Freeform 33"/>
            <p:cNvSpPr>
              <a:spLocks/>
            </p:cNvSpPr>
            <p:nvPr/>
          </p:nvSpPr>
          <p:spPr bwMode="auto">
            <a:xfrm>
              <a:off x="4180" y="2938"/>
              <a:ext cx="124" cy="138"/>
            </a:xfrm>
            <a:custGeom>
              <a:avLst/>
              <a:gdLst/>
              <a:ahLst/>
              <a:cxnLst>
                <a:cxn ang="0">
                  <a:pos x="249" y="125"/>
                </a:cxn>
                <a:cxn ang="0">
                  <a:pos x="242" y="98"/>
                </a:cxn>
                <a:cxn ang="0">
                  <a:pos x="234" y="72"/>
                </a:cxn>
                <a:cxn ang="0">
                  <a:pos x="221" y="51"/>
                </a:cxn>
                <a:cxn ang="0">
                  <a:pos x="203" y="31"/>
                </a:cxn>
                <a:cxn ang="0">
                  <a:pos x="183" y="18"/>
                </a:cxn>
                <a:cxn ang="0">
                  <a:pos x="161" y="6"/>
                </a:cxn>
                <a:cxn ang="0">
                  <a:pos x="137" y="0"/>
                </a:cxn>
                <a:cxn ang="0">
                  <a:pos x="112" y="0"/>
                </a:cxn>
                <a:cxn ang="0">
                  <a:pos x="87" y="6"/>
                </a:cxn>
                <a:cxn ang="0">
                  <a:pos x="64" y="18"/>
                </a:cxn>
                <a:cxn ang="0">
                  <a:pos x="44" y="31"/>
                </a:cxn>
                <a:cxn ang="0">
                  <a:pos x="28" y="51"/>
                </a:cxn>
                <a:cxn ang="0">
                  <a:pos x="15" y="72"/>
                </a:cxn>
                <a:cxn ang="0">
                  <a:pos x="5" y="98"/>
                </a:cxn>
                <a:cxn ang="0">
                  <a:pos x="0" y="125"/>
                </a:cxn>
                <a:cxn ang="0">
                  <a:pos x="0" y="152"/>
                </a:cxn>
                <a:cxn ang="0">
                  <a:pos x="5" y="180"/>
                </a:cxn>
                <a:cxn ang="0">
                  <a:pos x="15" y="205"/>
                </a:cxn>
                <a:cxn ang="0">
                  <a:pos x="28" y="226"/>
                </a:cxn>
                <a:cxn ang="0">
                  <a:pos x="44" y="244"/>
                </a:cxn>
                <a:cxn ang="0">
                  <a:pos x="64" y="259"/>
                </a:cxn>
                <a:cxn ang="0">
                  <a:pos x="87" y="269"/>
                </a:cxn>
                <a:cxn ang="0">
                  <a:pos x="112" y="275"/>
                </a:cxn>
                <a:cxn ang="0">
                  <a:pos x="137" y="275"/>
                </a:cxn>
                <a:cxn ang="0">
                  <a:pos x="161" y="269"/>
                </a:cxn>
                <a:cxn ang="0">
                  <a:pos x="183" y="259"/>
                </a:cxn>
                <a:cxn ang="0">
                  <a:pos x="203" y="244"/>
                </a:cxn>
                <a:cxn ang="0">
                  <a:pos x="221" y="226"/>
                </a:cxn>
                <a:cxn ang="0">
                  <a:pos x="234" y="205"/>
                </a:cxn>
                <a:cxn ang="0">
                  <a:pos x="242" y="180"/>
                </a:cxn>
                <a:cxn ang="0">
                  <a:pos x="249" y="152"/>
                </a:cxn>
              </a:cxnLst>
              <a:rect l="0" t="0" r="r" b="b"/>
              <a:pathLst>
                <a:path w="249" h="277">
                  <a:moveTo>
                    <a:pt x="249" y="139"/>
                  </a:moveTo>
                  <a:lnTo>
                    <a:pt x="249" y="125"/>
                  </a:lnTo>
                  <a:lnTo>
                    <a:pt x="245" y="109"/>
                  </a:lnTo>
                  <a:lnTo>
                    <a:pt x="242" y="98"/>
                  </a:lnTo>
                  <a:lnTo>
                    <a:pt x="239" y="84"/>
                  </a:lnTo>
                  <a:lnTo>
                    <a:pt x="234" y="72"/>
                  </a:lnTo>
                  <a:lnTo>
                    <a:pt x="227" y="61"/>
                  </a:lnTo>
                  <a:lnTo>
                    <a:pt x="221" y="51"/>
                  </a:lnTo>
                  <a:lnTo>
                    <a:pt x="212" y="41"/>
                  </a:lnTo>
                  <a:lnTo>
                    <a:pt x="203" y="31"/>
                  </a:lnTo>
                  <a:lnTo>
                    <a:pt x="194" y="24"/>
                  </a:lnTo>
                  <a:lnTo>
                    <a:pt x="183" y="18"/>
                  </a:lnTo>
                  <a:lnTo>
                    <a:pt x="173" y="12"/>
                  </a:lnTo>
                  <a:lnTo>
                    <a:pt x="161" y="6"/>
                  </a:lnTo>
                  <a:lnTo>
                    <a:pt x="150" y="2"/>
                  </a:lnTo>
                  <a:lnTo>
                    <a:pt x="137" y="0"/>
                  </a:lnTo>
                  <a:lnTo>
                    <a:pt x="123" y="0"/>
                  </a:lnTo>
                  <a:lnTo>
                    <a:pt x="112" y="0"/>
                  </a:lnTo>
                  <a:lnTo>
                    <a:pt x="99" y="2"/>
                  </a:lnTo>
                  <a:lnTo>
                    <a:pt x="87" y="6"/>
                  </a:lnTo>
                  <a:lnTo>
                    <a:pt x="76" y="12"/>
                  </a:lnTo>
                  <a:lnTo>
                    <a:pt x="64" y="18"/>
                  </a:lnTo>
                  <a:lnTo>
                    <a:pt x="54" y="24"/>
                  </a:lnTo>
                  <a:lnTo>
                    <a:pt x="44" y="31"/>
                  </a:lnTo>
                  <a:lnTo>
                    <a:pt x="36" y="41"/>
                  </a:lnTo>
                  <a:lnTo>
                    <a:pt x="28" y="51"/>
                  </a:lnTo>
                  <a:lnTo>
                    <a:pt x="21" y="61"/>
                  </a:lnTo>
                  <a:lnTo>
                    <a:pt x="15" y="72"/>
                  </a:lnTo>
                  <a:lnTo>
                    <a:pt x="10" y="84"/>
                  </a:lnTo>
                  <a:lnTo>
                    <a:pt x="5" y="98"/>
                  </a:lnTo>
                  <a:lnTo>
                    <a:pt x="2" y="109"/>
                  </a:lnTo>
                  <a:lnTo>
                    <a:pt x="0" y="125"/>
                  </a:lnTo>
                  <a:lnTo>
                    <a:pt x="0" y="139"/>
                  </a:lnTo>
                  <a:lnTo>
                    <a:pt x="0" y="152"/>
                  </a:lnTo>
                  <a:lnTo>
                    <a:pt x="2" y="166"/>
                  </a:lnTo>
                  <a:lnTo>
                    <a:pt x="5" y="180"/>
                  </a:lnTo>
                  <a:lnTo>
                    <a:pt x="10" y="191"/>
                  </a:lnTo>
                  <a:lnTo>
                    <a:pt x="15" y="205"/>
                  </a:lnTo>
                  <a:lnTo>
                    <a:pt x="21" y="215"/>
                  </a:lnTo>
                  <a:lnTo>
                    <a:pt x="28" y="226"/>
                  </a:lnTo>
                  <a:lnTo>
                    <a:pt x="36" y="236"/>
                  </a:lnTo>
                  <a:lnTo>
                    <a:pt x="44" y="244"/>
                  </a:lnTo>
                  <a:lnTo>
                    <a:pt x="54" y="254"/>
                  </a:lnTo>
                  <a:lnTo>
                    <a:pt x="64" y="259"/>
                  </a:lnTo>
                  <a:lnTo>
                    <a:pt x="76" y="265"/>
                  </a:lnTo>
                  <a:lnTo>
                    <a:pt x="87" y="269"/>
                  </a:lnTo>
                  <a:lnTo>
                    <a:pt x="99" y="273"/>
                  </a:lnTo>
                  <a:lnTo>
                    <a:pt x="112" y="275"/>
                  </a:lnTo>
                  <a:lnTo>
                    <a:pt x="123" y="277"/>
                  </a:lnTo>
                  <a:lnTo>
                    <a:pt x="137" y="275"/>
                  </a:lnTo>
                  <a:lnTo>
                    <a:pt x="150" y="273"/>
                  </a:lnTo>
                  <a:lnTo>
                    <a:pt x="161" y="269"/>
                  </a:lnTo>
                  <a:lnTo>
                    <a:pt x="173" y="265"/>
                  </a:lnTo>
                  <a:lnTo>
                    <a:pt x="183" y="259"/>
                  </a:lnTo>
                  <a:lnTo>
                    <a:pt x="194" y="254"/>
                  </a:lnTo>
                  <a:lnTo>
                    <a:pt x="203" y="244"/>
                  </a:lnTo>
                  <a:lnTo>
                    <a:pt x="212" y="236"/>
                  </a:lnTo>
                  <a:lnTo>
                    <a:pt x="221" y="226"/>
                  </a:lnTo>
                  <a:lnTo>
                    <a:pt x="227" y="215"/>
                  </a:lnTo>
                  <a:lnTo>
                    <a:pt x="234" y="205"/>
                  </a:lnTo>
                  <a:lnTo>
                    <a:pt x="239" y="191"/>
                  </a:lnTo>
                  <a:lnTo>
                    <a:pt x="242" y="180"/>
                  </a:lnTo>
                  <a:lnTo>
                    <a:pt x="245" y="166"/>
                  </a:lnTo>
                  <a:lnTo>
                    <a:pt x="249" y="152"/>
                  </a:lnTo>
                  <a:lnTo>
                    <a:pt x="249" y="139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50" name="Line 34"/>
            <p:cNvSpPr>
              <a:spLocks noChangeShapeType="1"/>
            </p:cNvSpPr>
            <p:nvPr/>
          </p:nvSpPr>
          <p:spPr bwMode="auto">
            <a:xfrm flipH="1">
              <a:off x="3231" y="3803"/>
              <a:ext cx="233" cy="14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51" name="Freeform 35"/>
            <p:cNvSpPr>
              <a:spLocks/>
            </p:cNvSpPr>
            <p:nvPr/>
          </p:nvSpPr>
          <p:spPr bwMode="auto">
            <a:xfrm>
              <a:off x="3147" y="3847"/>
              <a:ext cx="84" cy="2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" y="0"/>
                </a:cxn>
                <a:cxn ang="0">
                  <a:pos x="166" y="415"/>
                </a:cxn>
                <a:cxn ang="0">
                  <a:pos x="0" y="415"/>
                </a:cxn>
              </a:cxnLst>
              <a:rect l="0" t="0" r="r" b="b"/>
              <a:pathLst>
                <a:path w="166" h="415">
                  <a:moveTo>
                    <a:pt x="0" y="0"/>
                  </a:moveTo>
                  <a:lnTo>
                    <a:pt x="166" y="0"/>
                  </a:lnTo>
                  <a:lnTo>
                    <a:pt x="166" y="415"/>
                  </a:lnTo>
                  <a:lnTo>
                    <a:pt x="0" y="41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52" name="Rectangle 36"/>
            <p:cNvSpPr>
              <a:spLocks noChangeArrowheads="1"/>
            </p:cNvSpPr>
            <p:nvPr/>
          </p:nvSpPr>
          <p:spPr bwMode="auto">
            <a:xfrm>
              <a:off x="2531" y="3873"/>
              <a:ext cx="6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+mn-lt"/>
                </a:rPr>
                <a:t>Combiner</a:t>
              </a:r>
              <a:endParaRPr lang="pl-PL" sz="1600">
                <a:solidFill>
                  <a:schemeClr val="tx2"/>
                </a:solidFill>
                <a:latin typeface="+mn-lt"/>
              </a:endParaRPr>
            </a:p>
          </p:txBody>
        </p:sp>
        <p:grpSp>
          <p:nvGrpSpPr>
            <p:cNvPr id="86152" name="Group 136"/>
            <p:cNvGrpSpPr>
              <a:grpSpLocks/>
            </p:cNvGrpSpPr>
            <p:nvPr/>
          </p:nvGrpSpPr>
          <p:grpSpPr bwMode="auto">
            <a:xfrm>
              <a:off x="2843" y="2258"/>
              <a:ext cx="104" cy="195"/>
              <a:chOff x="3975" y="2088"/>
              <a:chExt cx="104" cy="195"/>
            </a:xfrm>
          </p:grpSpPr>
          <p:sp>
            <p:nvSpPr>
              <p:cNvPr id="86053" name="Rectangle 37"/>
              <p:cNvSpPr>
                <a:spLocks noChangeArrowheads="1"/>
              </p:cNvSpPr>
              <p:nvPr/>
            </p:nvSpPr>
            <p:spPr bwMode="auto">
              <a:xfrm>
                <a:off x="3975" y="2088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339966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054" name="Rectangle 38"/>
              <p:cNvSpPr>
                <a:spLocks noChangeArrowheads="1"/>
              </p:cNvSpPr>
              <p:nvPr/>
            </p:nvSpPr>
            <p:spPr bwMode="auto">
              <a:xfrm>
                <a:off x="4012" y="2157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339966"/>
                    </a:solidFill>
                    <a:latin typeface="+mn-lt"/>
                  </a:rPr>
                  <a:t>1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53" name="Group 137"/>
            <p:cNvGrpSpPr>
              <a:grpSpLocks/>
            </p:cNvGrpSpPr>
            <p:nvPr/>
          </p:nvGrpSpPr>
          <p:grpSpPr bwMode="auto">
            <a:xfrm>
              <a:off x="2843" y="2552"/>
              <a:ext cx="104" cy="195"/>
              <a:chOff x="3975" y="2382"/>
              <a:chExt cx="104" cy="195"/>
            </a:xfrm>
          </p:grpSpPr>
          <p:sp>
            <p:nvSpPr>
              <p:cNvPr id="86055" name="Rectangle 39"/>
              <p:cNvSpPr>
                <a:spLocks noChangeArrowheads="1"/>
              </p:cNvSpPr>
              <p:nvPr/>
            </p:nvSpPr>
            <p:spPr bwMode="auto">
              <a:xfrm>
                <a:off x="3975" y="2382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FF9900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056" name="Rectangle 40"/>
              <p:cNvSpPr>
                <a:spLocks noChangeArrowheads="1"/>
              </p:cNvSpPr>
              <p:nvPr/>
            </p:nvSpPr>
            <p:spPr bwMode="auto">
              <a:xfrm>
                <a:off x="4012" y="2451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FF9900"/>
                    </a:solidFill>
                    <a:latin typeface="+mn-lt"/>
                  </a:rPr>
                  <a:t>2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54" name="Group 138"/>
            <p:cNvGrpSpPr>
              <a:grpSpLocks/>
            </p:cNvGrpSpPr>
            <p:nvPr/>
          </p:nvGrpSpPr>
          <p:grpSpPr bwMode="auto">
            <a:xfrm>
              <a:off x="2843" y="2847"/>
              <a:ext cx="104" cy="196"/>
              <a:chOff x="3975" y="2677"/>
              <a:chExt cx="104" cy="196"/>
            </a:xfrm>
          </p:grpSpPr>
          <p:sp>
            <p:nvSpPr>
              <p:cNvPr id="86057" name="Rectangle 41"/>
              <p:cNvSpPr>
                <a:spLocks noChangeArrowheads="1"/>
              </p:cNvSpPr>
              <p:nvPr/>
            </p:nvSpPr>
            <p:spPr bwMode="auto">
              <a:xfrm>
                <a:off x="3975" y="2677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3366FF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058" name="Rectangle 42"/>
              <p:cNvSpPr>
                <a:spLocks noChangeArrowheads="1"/>
              </p:cNvSpPr>
              <p:nvPr/>
            </p:nvSpPr>
            <p:spPr bwMode="auto">
              <a:xfrm>
                <a:off x="4012" y="2747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3366FF"/>
                    </a:solidFill>
                    <a:latin typeface="+mn-lt"/>
                  </a:rPr>
                  <a:t>3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55" name="Group 139"/>
            <p:cNvGrpSpPr>
              <a:grpSpLocks/>
            </p:cNvGrpSpPr>
            <p:nvPr/>
          </p:nvGrpSpPr>
          <p:grpSpPr bwMode="auto">
            <a:xfrm>
              <a:off x="2843" y="3142"/>
              <a:ext cx="104" cy="195"/>
              <a:chOff x="3975" y="2972"/>
              <a:chExt cx="104" cy="195"/>
            </a:xfrm>
          </p:grpSpPr>
          <p:sp>
            <p:nvSpPr>
              <p:cNvPr id="86059" name="Rectangle 43"/>
              <p:cNvSpPr>
                <a:spLocks noChangeArrowheads="1"/>
              </p:cNvSpPr>
              <p:nvPr/>
            </p:nvSpPr>
            <p:spPr bwMode="auto">
              <a:xfrm>
                <a:off x="3975" y="2972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993366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060" name="Rectangle 44"/>
              <p:cNvSpPr>
                <a:spLocks noChangeArrowheads="1"/>
              </p:cNvSpPr>
              <p:nvPr/>
            </p:nvSpPr>
            <p:spPr bwMode="auto">
              <a:xfrm>
                <a:off x="4012" y="3041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993366"/>
                    </a:solidFill>
                    <a:latin typeface="+mn-lt"/>
                  </a:rPr>
                  <a:t>4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86065" name="Rectangle 49"/>
            <p:cNvSpPr>
              <a:spLocks noChangeArrowheads="1"/>
            </p:cNvSpPr>
            <p:nvPr/>
          </p:nvSpPr>
          <p:spPr bwMode="auto">
            <a:xfrm>
              <a:off x="2411" y="2418"/>
              <a:ext cx="3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>
                  <a:solidFill>
                    <a:srgbClr val="00B050"/>
                  </a:solidFill>
                  <a:latin typeface="+mn-lt"/>
                </a:rPr>
                <a:t>Laser</a:t>
              </a:r>
            </a:p>
          </p:txBody>
        </p:sp>
        <p:sp>
          <p:nvSpPr>
            <p:cNvPr id="86070" name="Rectangle 54"/>
            <p:cNvSpPr>
              <a:spLocks noChangeArrowheads="1"/>
            </p:cNvSpPr>
            <p:nvPr/>
          </p:nvSpPr>
          <p:spPr bwMode="auto">
            <a:xfrm>
              <a:off x="2411" y="2713"/>
              <a:ext cx="3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FF9966"/>
                  </a:solidFill>
                  <a:latin typeface="+mn-lt"/>
                </a:rPr>
                <a:t>Laser</a:t>
              </a:r>
            </a:p>
          </p:txBody>
        </p:sp>
        <p:sp>
          <p:nvSpPr>
            <p:cNvPr id="86075" name="Rectangle 59"/>
            <p:cNvSpPr>
              <a:spLocks noChangeArrowheads="1"/>
            </p:cNvSpPr>
            <p:nvPr/>
          </p:nvSpPr>
          <p:spPr bwMode="auto">
            <a:xfrm>
              <a:off x="2411" y="3008"/>
              <a:ext cx="3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3366FF"/>
                  </a:solidFill>
                  <a:latin typeface="+mn-lt"/>
                </a:rPr>
                <a:t>Laser</a:t>
              </a:r>
              <a:endParaRPr lang="pl-PL" sz="1600">
                <a:latin typeface="+mn-lt"/>
              </a:endParaRPr>
            </a:p>
          </p:txBody>
        </p:sp>
        <p:sp>
          <p:nvSpPr>
            <p:cNvPr id="86080" name="Rectangle 64"/>
            <p:cNvSpPr>
              <a:spLocks noChangeArrowheads="1"/>
            </p:cNvSpPr>
            <p:nvPr/>
          </p:nvSpPr>
          <p:spPr bwMode="auto">
            <a:xfrm>
              <a:off x="2411" y="3302"/>
              <a:ext cx="3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993366"/>
                  </a:solidFill>
                  <a:latin typeface="+mn-lt"/>
                </a:rPr>
                <a:t>Laser</a:t>
              </a:r>
              <a:endParaRPr lang="pl-PL" sz="1600">
                <a:latin typeface="+mn-lt"/>
              </a:endParaRPr>
            </a:p>
          </p:txBody>
        </p:sp>
        <p:sp>
          <p:nvSpPr>
            <p:cNvPr id="86085" name="Freeform 69"/>
            <p:cNvSpPr>
              <a:spLocks/>
            </p:cNvSpPr>
            <p:nvPr/>
          </p:nvSpPr>
          <p:spPr bwMode="auto">
            <a:xfrm>
              <a:off x="2049" y="2421"/>
              <a:ext cx="58" cy="14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0"/>
                </a:cxn>
                <a:cxn ang="0">
                  <a:pos x="59" y="0"/>
                </a:cxn>
                <a:cxn ang="0">
                  <a:pos x="59" y="296"/>
                </a:cxn>
                <a:cxn ang="0">
                  <a:pos x="117" y="296"/>
                </a:cxn>
                <a:cxn ang="0">
                  <a:pos x="117" y="148"/>
                </a:cxn>
              </a:cxnLst>
              <a:rect l="0" t="0" r="r" b="b"/>
              <a:pathLst>
                <a:path w="117" h="296">
                  <a:moveTo>
                    <a:pt x="0" y="148"/>
                  </a:moveTo>
                  <a:lnTo>
                    <a:pt x="0" y="0"/>
                  </a:lnTo>
                  <a:lnTo>
                    <a:pt x="59" y="0"/>
                  </a:lnTo>
                  <a:lnTo>
                    <a:pt x="59" y="296"/>
                  </a:lnTo>
                  <a:lnTo>
                    <a:pt x="117" y="296"/>
                  </a:lnTo>
                  <a:lnTo>
                    <a:pt x="117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86" name="Freeform 70"/>
            <p:cNvSpPr>
              <a:spLocks/>
            </p:cNvSpPr>
            <p:nvPr/>
          </p:nvSpPr>
          <p:spPr bwMode="auto">
            <a:xfrm>
              <a:off x="2107" y="2417"/>
              <a:ext cx="59" cy="78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0"/>
                </a:cxn>
                <a:cxn ang="0">
                  <a:pos x="117" y="0"/>
                </a:cxn>
              </a:cxnLst>
              <a:rect l="0" t="0" r="r" b="b"/>
              <a:pathLst>
                <a:path w="117" h="156">
                  <a:moveTo>
                    <a:pt x="0" y="156"/>
                  </a:moveTo>
                  <a:lnTo>
                    <a:pt x="0" y="0"/>
                  </a:lnTo>
                  <a:lnTo>
                    <a:pt x="1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87" name="Freeform 71"/>
            <p:cNvSpPr>
              <a:spLocks/>
            </p:cNvSpPr>
            <p:nvPr/>
          </p:nvSpPr>
          <p:spPr bwMode="auto">
            <a:xfrm>
              <a:off x="2166" y="2417"/>
              <a:ext cx="146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6"/>
                </a:cxn>
                <a:cxn ang="0">
                  <a:pos x="120" y="296"/>
                </a:cxn>
                <a:cxn ang="0">
                  <a:pos x="120" y="0"/>
                </a:cxn>
                <a:cxn ang="0">
                  <a:pos x="176" y="0"/>
                </a:cxn>
                <a:cxn ang="0">
                  <a:pos x="176" y="296"/>
                </a:cxn>
                <a:cxn ang="0">
                  <a:pos x="293" y="296"/>
                </a:cxn>
                <a:cxn ang="0">
                  <a:pos x="293" y="148"/>
                </a:cxn>
              </a:cxnLst>
              <a:rect l="0" t="0" r="r" b="b"/>
              <a:pathLst>
                <a:path w="293" h="296">
                  <a:moveTo>
                    <a:pt x="0" y="0"/>
                  </a:moveTo>
                  <a:lnTo>
                    <a:pt x="0" y="296"/>
                  </a:lnTo>
                  <a:lnTo>
                    <a:pt x="120" y="296"/>
                  </a:lnTo>
                  <a:lnTo>
                    <a:pt x="120" y="0"/>
                  </a:lnTo>
                  <a:lnTo>
                    <a:pt x="176" y="0"/>
                  </a:lnTo>
                  <a:lnTo>
                    <a:pt x="176" y="296"/>
                  </a:lnTo>
                  <a:lnTo>
                    <a:pt x="293" y="296"/>
                  </a:lnTo>
                  <a:lnTo>
                    <a:pt x="293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88" name="Freeform 72"/>
            <p:cNvSpPr>
              <a:spLocks/>
            </p:cNvSpPr>
            <p:nvPr/>
          </p:nvSpPr>
          <p:spPr bwMode="auto">
            <a:xfrm>
              <a:off x="2020" y="2495"/>
              <a:ext cx="29" cy="74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148"/>
                </a:cxn>
                <a:cxn ang="0">
                  <a:pos x="0" y="148"/>
                </a:cxn>
                <a:cxn ang="0">
                  <a:pos x="0" y="8"/>
                </a:cxn>
              </a:cxnLst>
              <a:rect l="0" t="0" r="r" b="b"/>
              <a:pathLst>
                <a:path w="58" h="148">
                  <a:moveTo>
                    <a:pt x="58" y="0"/>
                  </a:moveTo>
                  <a:lnTo>
                    <a:pt x="58" y="148"/>
                  </a:lnTo>
                  <a:lnTo>
                    <a:pt x="0" y="148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89" name="Line 73"/>
            <p:cNvSpPr>
              <a:spLocks noChangeShapeType="1"/>
            </p:cNvSpPr>
            <p:nvPr/>
          </p:nvSpPr>
          <p:spPr bwMode="auto">
            <a:xfrm flipV="1">
              <a:off x="2020" y="2417"/>
              <a:ext cx="1" cy="8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0" name="Line 74"/>
            <p:cNvSpPr>
              <a:spLocks noChangeShapeType="1"/>
            </p:cNvSpPr>
            <p:nvPr/>
          </p:nvSpPr>
          <p:spPr bwMode="auto">
            <a:xfrm flipH="1">
              <a:off x="1932" y="2417"/>
              <a:ext cx="88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1" name="Freeform 75"/>
            <p:cNvSpPr>
              <a:spLocks/>
            </p:cNvSpPr>
            <p:nvPr/>
          </p:nvSpPr>
          <p:spPr bwMode="auto">
            <a:xfrm>
              <a:off x="1877" y="2417"/>
              <a:ext cx="55" cy="14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10" y="296"/>
                </a:cxn>
                <a:cxn ang="0">
                  <a:pos x="52" y="296"/>
                </a:cxn>
                <a:cxn ang="0">
                  <a:pos x="52" y="0"/>
                </a:cxn>
                <a:cxn ang="0">
                  <a:pos x="0" y="0"/>
                </a:cxn>
                <a:cxn ang="0">
                  <a:pos x="0" y="140"/>
                </a:cxn>
              </a:cxnLst>
              <a:rect l="0" t="0" r="r" b="b"/>
              <a:pathLst>
                <a:path w="110" h="296">
                  <a:moveTo>
                    <a:pt x="110" y="0"/>
                  </a:moveTo>
                  <a:lnTo>
                    <a:pt x="110" y="296"/>
                  </a:lnTo>
                  <a:lnTo>
                    <a:pt x="52" y="29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14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2" name="Freeform 76"/>
            <p:cNvSpPr>
              <a:spLocks/>
            </p:cNvSpPr>
            <p:nvPr/>
          </p:nvSpPr>
          <p:spPr bwMode="auto">
            <a:xfrm>
              <a:off x="2081" y="2757"/>
              <a:ext cx="58" cy="148"/>
            </a:xfrm>
            <a:custGeom>
              <a:avLst/>
              <a:gdLst/>
              <a:ahLst/>
              <a:cxnLst>
                <a:cxn ang="0">
                  <a:pos x="117" y="148"/>
                </a:cxn>
                <a:cxn ang="0">
                  <a:pos x="117" y="0"/>
                </a:cxn>
                <a:cxn ang="0">
                  <a:pos x="59" y="0"/>
                </a:cxn>
                <a:cxn ang="0">
                  <a:pos x="59" y="296"/>
                </a:cxn>
                <a:cxn ang="0">
                  <a:pos x="0" y="296"/>
                </a:cxn>
                <a:cxn ang="0">
                  <a:pos x="0" y="148"/>
                </a:cxn>
              </a:cxnLst>
              <a:rect l="0" t="0" r="r" b="b"/>
              <a:pathLst>
                <a:path w="117" h="296">
                  <a:moveTo>
                    <a:pt x="117" y="148"/>
                  </a:moveTo>
                  <a:lnTo>
                    <a:pt x="117" y="0"/>
                  </a:lnTo>
                  <a:lnTo>
                    <a:pt x="59" y="0"/>
                  </a:lnTo>
                  <a:lnTo>
                    <a:pt x="59" y="296"/>
                  </a:lnTo>
                  <a:lnTo>
                    <a:pt x="0" y="296"/>
                  </a:lnTo>
                  <a:lnTo>
                    <a:pt x="0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3" name="Freeform 77"/>
            <p:cNvSpPr>
              <a:spLocks/>
            </p:cNvSpPr>
            <p:nvPr/>
          </p:nvSpPr>
          <p:spPr bwMode="auto">
            <a:xfrm>
              <a:off x="2023" y="2753"/>
              <a:ext cx="58" cy="78"/>
            </a:xfrm>
            <a:custGeom>
              <a:avLst/>
              <a:gdLst/>
              <a:ahLst/>
              <a:cxnLst>
                <a:cxn ang="0">
                  <a:pos x="117" y="156"/>
                </a:cxn>
                <a:cxn ang="0">
                  <a:pos x="117" y="0"/>
                </a:cxn>
                <a:cxn ang="0">
                  <a:pos x="0" y="0"/>
                </a:cxn>
              </a:cxnLst>
              <a:rect l="0" t="0" r="r" b="b"/>
              <a:pathLst>
                <a:path w="117" h="156">
                  <a:moveTo>
                    <a:pt x="117" y="156"/>
                  </a:moveTo>
                  <a:lnTo>
                    <a:pt x="117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4" name="Freeform 78"/>
            <p:cNvSpPr>
              <a:spLocks/>
            </p:cNvSpPr>
            <p:nvPr/>
          </p:nvSpPr>
          <p:spPr bwMode="auto">
            <a:xfrm>
              <a:off x="1877" y="2753"/>
              <a:ext cx="146" cy="149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296"/>
                </a:cxn>
                <a:cxn ang="0">
                  <a:pos x="173" y="296"/>
                </a:cxn>
                <a:cxn ang="0">
                  <a:pos x="173" y="0"/>
                </a:cxn>
                <a:cxn ang="0">
                  <a:pos x="117" y="0"/>
                </a:cxn>
                <a:cxn ang="0">
                  <a:pos x="117" y="296"/>
                </a:cxn>
                <a:cxn ang="0">
                  <a:pos x="0" y="296"/>
                </a:cxn>
                <a:cxn ang="0">
                  <a:pos x="0" y="148"/>
                </a:cxn>
              </a:cxnLst>
              <a:rect l="0" t="0" r="r" b="b"/>
              <a:pathLst>
                <a:path w="291" h="296">
                  <a:moveTo>
                    <a:pt x="291" y="0"/>
                  </a:moveTo>
                  <a:lnTo>
                    <a:pt x="291" y="296"/>
                  </a:lnTo>
                  <a:lnTo>
                    <a:pt x="173" y="296"/>
                  </a:lnTo>
                  <a:lnTo>
                    <a:pt x="173" y="0"/>
                  </a:lnTo>
                  <a:lnTo>
                    <a:pt x="117" y="0"/>
                  </a:lnTo>
                  <a:lnTo>
                    <a:pt x="117" y="296"/>
                  </a:lnTo>
                  <a:lnTo>
                    <a:pt x="0" y="296"/>
                  </a:lnTo>
                  <a:lnTo>
                    <a:pt x="0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5" name="Freeform 79"/>
            <p:cNvSpPr>
              <a:spLocks/>
            </p:cNvSpPr>
            <p:nvPr/>
          </p:nvSpPr>
          <p:spPr bwMode="auto">
            <a:xfrm>
              <a:off x="2139" y="2831"/>
              <a:ext cx="30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"/>
                </a:cxn>
                <a:cxn ang="0">
                  <a:pos x="59" y="148"/>
                </a:cxn>
                <a:cxn ang="0">
                  <a:pos x="59" y="7"/>
                </a:cxn>
              </a:cxnLst>
              <a:rect l="0" t="0" r="r" b="b"/>
              <a:pathLst>
                <a:path w="59" h="148">
                  <a:moveTo>
                    <a:pt x="0" y="0"/>
                  </a:moveTo>
                  <a:lnTo>
                    <a:pt x="0" y="148"/>
                  </a:lnTo>
                  <a:lnTo>
                    <a:pt x="59" y="148"/>
                  </a:lnTo>
                  <a:lnTo>
                    <a:pt x="59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6" name="Line 80"/>
            <p:cNvSpPr>
              <a:spLocks noChangeShapeType="1"/>
            </p:cNvSpPr>
            <p:nvPr/>
          </p:nvSpPr>
          <p:spPr bwMode="auto">
            <a:xfrm flipV="1">
              <a:off x="2169" y="2753"/>
              <a:ext cx="1" cy="8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7" name="Line 81"/>
            <p:cNvSpPr>
              <a:spLocks noChangeShapeType="1"/>
            </p:cNvSpPr>
            <p:nvPr/>
          </p:nvSpPr>
          <p:spPr bwMode="auto">
            <a:xfrm>
              <a:off x="2169" y="2753"/>
              <a:ext cx="87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8" name="Freeform 82"/>
            <p:cNvSpPr>
              <a:spLocks/>
            </p:cNvSpPr>
            <p:nvPr/>
          </p:nvSpPr>
          <p:spPr bwMode="auto">
            <a:xfrm>
              <a:off x="2256" y="2753"/>
              <a:ext cx="56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6"/>
                </a:cxn>
                <a:cxn ang="0">
                  <a:pos x="59" y="296"/>
                </a:cxn>
                <a:cxn ang="0">
                  <a:pos x="59" y="0"/>
                </a:cxn>
                <a:cxn ang="0">
                  <a:pos x="112" y="0"/>
                </a:cxn>
                <a:cxn ang="0">
                  <a:pos x="112" y="140"/>
                </a:cxn>
              </a:cxnLst>
              <a:rect l="0" t="0" r="r" b="b"/>
              <a:pathLst>
                <a:path w="112" h="296">
                  <a:moveTo>
                    <a:pt x="0" y="0"/>
                  </a:moveTo>
                  <a:lnTo>
                    <a:pt x="0" y="296"/>
                  </a:lnTo>
                  <a:lnTo>
                    <a:pt x="59" y="296"/>
                  </a:lnTo>
                  <a:lnTo>
                    <a:pt x="59" y="0"/>
                  </a:lnTo>
                  <a:lnTo>
                    <a:pt x="112" y="0"/>
                  </a:lnTo>
                  <a:lnTo>
                    <a:pt x="112" y="14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099" name="Freeform 83"/>
            <p:cNvSpPr>
              <a:spLocks/>
            </p:cNvSpPr>
            <p:nvPr/>
          </p:nvSpPr>
          <p:spPr bwMode="auto">
            <a:xfrm>
              <a:off x="2081" y="3029"/>
              <a:ext cx="58" cy="149"/>
            </a:xfrm>
            <a:custGeom>
              <a:avLst/>
              <a:gdLst/>
              <a:ahLst/>
              <a:cxnLst>
                <a:cxn ang="0">
                  <a:pos x="117" y="149"/>
                </a:cxn>
                <a:cxn ang="0">
                  <a:pos x="117" y="299"/>
                </a:cxn>
                <a:cxn ang="0">
                  <a:pos x="59" y="299"/>
                </a:cxn>
                <a:cxn ang="0">
                  <a:pos x="59" y="0"/>
                </a:cxn>
                <a:cxn ang="0">
                  <a:pos x="0" y="0"/>
                </a:cxn>
                <a:cxn ang="0">
                  <a:pos x="0" y="149"/>
                </a:cxn>
              </a:cxnLst>
              <a:rect l="0" t="0" r="r" b="b"/>
              <a:pathLst>
                <a:path w="117" h="299">
                  <a:moveTo>
                    <a:pt x="117" y="149"/>
                  </a:moveTo>
                  <a:lnTo>
                    <a:pt x="117" y="299"/>
                  </a:lnTo>
                  <a:lnTo>
                    <a:pt x="59" y="299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14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0" name="Freeform 84"/>
            <p:cNvSpPr>
              <a:spLocks/>
            </p:cNvSpPr>
            <p:nvPr/>
          </p:nvSpPr>
          <p:spPr bwMode="auto">
            <a:xfrm>
              <a:off x="2023" y="3103"/>
              <a:ext cx="58" cy="78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156"/>
                </a:cxn>
                <a:cxn ang="0">
                  <a:pos x="0" y="156"/>
                </a:cxn>
              </a:cxnLst>
              <a:rect l="0" t="0" r="r" b="b"/>
              <a:pathLst>
                <a:path w="117" h="156">
                  <a:moveTo>
                    <a:pt x="117" y="0"/>
                  </a:moveTo>
                  <a:lnTo>
                    <a:pt x="117" y="156"/>
                  </a:lnTo>
                  <a:lnTo>
                    <a:pt x="0" y="15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1" name="Freeform 85"/>
            <p:cNvSpPr>
              <a:spLocks/>
            </p:cNvSpPr>
            <p:nvPr/>
          </p:nvSpPr>
          <p:spPr bwMode="auto">
            <a:xfrm>
              <a:off x="1877" y="3033"/>
              <a:ext cx="146" cy="148"/>
            </a:xfrm>
            <a:custGeom>
              <a:avLst/>
              <a:gdLst/>
              <a:ahLst/>
              <a:cxnLst>
                <a:cxn ang="0">
                  <a:pos x="291" y="297"/>
                </a:cxn>
                <a:cxn ang="0">
                  <a:pos x="291" y="0"/>
                </a:cxn>
                <a:cxn ang="0">
                  <a:pos x="173" y="0"/>
                </a:cxn>
                <a:cxn ang="0">
                  <a:pos x="173" y="297"/>
                </a:cxn>
                <a:cxn ang="0">
                  <a:pos x="117" y="297"/>
                </a:cxn>
                <a:cxn ang="0">
                  <a:pos x="117" y="0"/>
                </a:cxn>
                <a:cxn ang="0">
                  <a:pos x="0" y="0"/>
                </a:cxn>
                <a:cxn ang="0">
                  <a:pos x="0" y="148"/>
                </a:cxn>
              </a:cxnLst>
              <a:rect l="0" t="0" r="r" b="b"/>
              <a:pathLst>
                <a:path w="291" h="297">
                  <a:moveTo>
                    <a:pt x="291" y="297"/>
                  </a:moveTo>
                  <a:lnTo>
                    <a:pt x="291" y="0"/>
                  </a:lnTo>
                  <a:lnTo>
                    <a:pt x="173" y="0"/>
                  </a:lnTo>
                  <a:lnTo>
                    <a:pt x="173" y="297"/>
                  </a:lnTo>
                  <a:lnTo>
                    <a:pt x="117" y="297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2" name="Freeform 86"/>
            <p:cNvSpPr>
              <a:spLocks/>
            </p:cNvSpPr>
            <p:nvPr/>
          </p:nvSpPr>
          <p:spPr bwMode="auto">
            <a:xfrm>
              <a:off x="2139" y="3029"/>
              <a:ext cx="30" cy="74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0" y="0"/>
                </a:cxn>
                <a:cxn ang="0">
                  <a:pos x="59" y="0"/>
                </a:cxn>
                <a:cxn ang="0">
                  <a:pos x="59" y="143"/>
                </a:cxn>
              </a:cxnLst>
              <a:rect l="0" t="0" r="r" b="b"/>
              <a:pathLst>
                <a:path w="59" h="149">
                  <a:moveTo>
                    <a:pt x="0" y="149"/>
                  </a:moveTo>
                  <a:lnTo>
                    <a:pt x="0" y="0"/>
                  </a:lnTo>
                  <a:lnTo>
                    <a:pt x="59" y="0"/>
                  </a:lnTo>
                  <a:lnTo>
                    <a:pt x="59" y="14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3" name="Line 87"/>
            <p:cNvSpPr>
              <a:spLocks noChangeShapeType="1"/>
            </p:cNvSpPr>
            <p:nvPr/>
          </p:nvSpPr>
          <p:spPr bwMode="auto">
            <a:xfrm>
              <a:off x="2169" y="3100"/>
              <a:ext cx="1" cy="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4" name="Line 88"/>
            <p:cNvSpPr>
              <a:spLocks noChangeShapeType="1"/>
            </p:cNvSpPr>
            <p:nvPr/>
          </p:nvSpPr>
          <p:spPr bwMode="auto">
            <a:xfrm>
              <a:off x="2169" y="3181"/>
              <a:ext cx="87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5" name="Freeform 89"/>
            <p:cNvSpPr>
              <a:spLocks/>
            </p:cNvSpPr>
            <p:nvPr/>
          </p:nvSpPr>
          <p:spPr bwMode="auto">
            <a:xfrm>
              <a:off x="2256" y="3033"/>
              <a:ext cx="56" cy="148"/>
            </a:xfrm>
            <a:custGeom>
              <a:avLst/>
              <a:gdLst/>
              <a:ahLst/>
              <a:cxnLst>
                <a:cxn ang="0">
                  <a:pos x="0" y="297"/>
                </a:cxn>
                <a:cxn ang="0">
                  <a:pos x="0" y="0"/>
                </a:cxn>
                <a:cxn ang="0">
                  <a:pos x="59" y="0"/>
                </a:cxn>
                <a:cxn ang="0">
                  <a:pos x="59" y="297"/>
                </a:cxn>
                <a:cxn ang="0">
                  <a:pos x="112" y="297"/>
                </a:cxn>
                <a:cxn ang="0">
                  <a:pos x="112" y="156"/>
                </a:cxn>
              </a:cxnLst>
              <a:rect l="0" t="0" r="r" b="b"/>
              <a:pathLst>
                <a:path w="112" h="297">
                  <a:moveTo>
                    <a:pt x="0" y="297"/>
                  </a:moveTo>
                  <a:lnTo>
                    <a:pt x="0" y="0"/>
                  </a:lnTo>
                  <a:lnTo>
                    <a:pt x="59" y="0"/>
                  </a:lnTo>
                  <a:lnTo>
                    <a:pt x="59" y="297"/>
                  </a:lnTo>
                  <a:lnTo>
                    <a:pt x="112" y="297"/>
                  </a:lnTo>
                  <a:lnTo>
                    <a:pt x="112" y="15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6" name="Freeform 90"/>
            <p:cNvSpPr>
              <a:spLocks/>
            </p:cNvSpPr>
            <p:nvPr/>
          </p:nvSpPr>
          <p:spPr bwMode="auto">
            <a:xfrm>
              <a:off x="2049" y="3306"/>
              <a:ext cx="58" cy="14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296"/>
                </a:cxn>
                <a:cxn ang="0">
                  <a:pos x="59" y="296"/>
                </a:cxn>
                <a:cxn ang="0">
                  <a:pos x="59" y="0"/>
                </a:cxn>
                <a:cxn ang="0">
                  <a:pos x="117" y="0"/>
                </a:cxn>
                <a:cxn ang="0">
                  <a:pos x="117" y="148"/>
                </a:cxn>
              </a:cxnLst>
              <a:rect l="0" t="0" r="r" b="b"/>
              <a:pathLst>
                <a:path w="117" h="296">
                  <a:moveTo>
                    <a:pt x="0" y="148"/>
                  </a:moveTo>
                  <a:lnTo>
                    <a:pt x="0" y="296"/>
                  </a:lnTo>
                  <a:lnTo>
                    <a:pt x="59" y="296"/>
                  </a:lnTo>
                  <a:lnTo>
                    <a:pt x="59" y="0"/>
                  </a:lnTo>
                  <a:lnTo>
                    <a:pt x="117" y="0"/>
                  </a:lnTo>
                  <a:lnTo>
                    <a:pt x="117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7" name="Freeform 91"/>
            <p:cNvSpPr>
              <a:spLocks/>
            </p:cNvSpPr>
            <p:nvPr/>
          </p:nvSpPr>
          <p:spPr bwMode="auto">
            <a:xfrm>
              <a:off x="2107" y="3380"/>
              <a:ext cx="59" cy="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6"/>
                </a:cxn>
                <a:cxn ang="0">
                  <a:pos x="117" y="156"/>
                </a:cxn>
              </a:cxnLst>
              <a:rect l="0" t="0" r="r" b="b"/>
              <a:pathLst>
                <a:path w="117" h="156">
                  <a:moveTo>
                    <a:pt x="0" y="0"/>
                  </a:moveTo>
                  <a:lnTo>
                    <a:pt x="0" y="156"/>
                  </a:lnTo>
                  <a:lnTo>
                    <a:pt x="117" y="15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8" name="Freeform 92"/>
            <p:cNvSpPr>
              <a:spLocks/>
            </p:cNvSpPr>
            <p:nvPr/>
          </p:nvSpPr>
          <p:spPr bwMode="auto">
            <a:xfrm>
              <a:off x="2166" y="3310"/>
              <a:ext cx="146" cy="148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0" y="0"/>
                </a:cxn>
                <a:cxn ang="0">
                  <a:pos x="120" y="0"/>
                </a:cxn>
                <a:cxn ang="0">
                  <a:pos x="120" y="296"/>
                </a:cxn>
                <a:cxn ang="0">
                  <a:pos x="176" y="296"/>
                </a:cxn>
                <a:cxn ang="0">
                  <a:pos x="176" y="0"/>
                </a:cxn>
                <a:cxn ang="0">
                  <a:pos x="293" y="0"/>
                </a:cxn>
                <a:cxn ang="0">
                  <a:pos x="293" y="148"/>
                </a:cxn>
              </a:cxnLst>
              <a:rect l="0" t="0" r="r" b="b"/>
              <a:pathLst>
                <a:path w="293" h="296">
                  <a:moveTo>
                    <a:pt x="0" y="296"/>
                  </a:moveTo>
                  <a:lnTo>
                    <a:pt x="0" y="0"/>
                  </a:lnTo>
                  <a:lnTo>
                    <a:pt x="120" y="0"/>
                  </a:lnTo>
                  <a:lnTo>
                    <a:pt x="120" y="296"/>
                  </a:lnTo>
                  <a:lnTo>
                    <a:pt x="176" y="296"/>
                  </a:lnTo>
                  <a:lnTo>
                    <a:pt x="176" y="0"/>
                  </a:lnTo>
                  <a:lnTo>
                    <a:pt x="293" y="0"/>
                  </a:lnTo>
                  <a:lnTo>
                    <a:pt x="293" y="14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09" name="Freeform 93"/>
            <p:cNvSpPr>
              <a:spLocks/>
            </p:cNvSpPr>
            <p:nvPr/>
          </p:nvSpPr>
          <p:spPr bwMode="auto">
            <a:xfrm>
              <a:off x="2020" y="3306"/>
              <a:ext cx="29" cy="74"/>
            </a:xfrm>
            <a:custGeom>
              <a:avLst/>
              <a:gdLst/>
              <a:ahLst/>
              <a:cxnLst>
                <a:cxn ang="0">
                  <a:pos x="58" y="148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141"/>
                </a:cxn>
              </a:cxnLst>
              <a:rect l="0" t="0" r="r" b="b"/>
              <a:pathLst>
                <a:path w="58" h="148">
                  <a:moveTo>
                    <a:pt x="58" y="148"/>
                  </a:moveTo>
                  <a:lnTo>
                    <a:pt x="58" y="0"/>
                  </a:lnTo>
                  <a:lnTo>
                    <a:pt x="0" y="0"/>
                  </a:lnTo>
                  <a:lnTo>
                    <a:pt x="0" y="14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0" name="Line 94"/>
            <p:cNvSpPr>
              <a:spLocks noChangeShapeType="1"/>
            </p:cNvSpPr>
            <p:nvPr/>
          </p:nvSpPr>
          <p:spPr bwMode="auto">
            <a:xfrm>
              <a:off x="2020" y="3376"/>
              <a:ext cx="1" cy="8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1" name="Line 95"/>
            <p:cNvSpPr>
              <a:spLocks noChangeShapeType="1"/>
            </p:cNvSpPr>
            <p:nvPr/>
          </p:nvSpPr>
          <p:spPr bwMode="auto">
            <a:xfrm flipH="1">
              <a:off x="1932" y="3458"/>
              <a:ext cx="88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2" name="Freeform 96"/>
            <p:cNvSpPr>
              <a:spLocks/>
            </p:cNvSpPr>
            <p:nvPr/>
          </p:nvSpPr>
          <p:spPr bwMode="auto">
            <a:xfrm>
              <a:off x="1877" y="3310"/>
              <a:ext cx="55" cy="148"/>
            </a:xfrm>
            <a:custGeom>
              <a:avLst/>
              <a:gdLst/>
              <a:ahLst/>
              <a:cxnLst>
                <a:cxn ang="0">
                  <a:pos x="110" y="296"/>
                </a:cxn>
                <a:cxn ang="0">
                  <a:pos x="110" y="0"/>
                </a:cxn>
                <a:cxn ang="0">
                  <a:pos x="52" y="0"/>
                </a:cxn>
                <a:cxn ang="0">
                  <a:pos x="52" y="296"/>
                </a:cxn>
                <a:cxn ang="0">
                  <a:pos x="0" y="296"/>
                </a:cxn>
                <a:cxn ang="0">
                  <a:pos x="0" y="156"/>
                </a:cxn>
              </a:cxnLst>
              <a:rect l="0" t="0" r="r" b="b"/>
              <a:pathLst>
                <a:path w="110" h="296">
                  <a:moveTo>
                    <a:pt x="110" y="296"/>
                  </a:moveTo>
                  <a:lnTo>
                    <a:pt x="110" y="0"/>
                  </a:lnTo>
                  <a:lnTo>
                    <a:pt x="52" y="0"/>
                  </a:lnTo>
                  <a:lnTo>
                    <a:pt x="52" y="296"/>
                  </a:lnTo>
                  <a:lnTo>
                    <a:pt x="0" y="296"/>
                  </a:lnTo>
                  <a:lnTo>
                    <a:pt x="0" y="15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3" name="Line 97"/>
            <p:cNvSpPr>
              <a:spLocks noChangeShapeType="1"/>
            </p:cNvSpPr>
            <p:nvPr/>
          </p:nvSpPr>
          <p:spPr bwMode="auto">
            <a:xfrm flipV="1">
              <a:off x="1895" y="2182"/>
              <a:ext cx="121" cy="23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4" name="Freeform 98"/>
            <p:cNvSpPr>
              <a:spLocks/>
            </p:cNvSpPr>
            <p:nvPr/>
          </p:nvSpPr>
          <p:spPr bwMode="auto">
            <a:xfrm>
              <a:off x="2016" y="2093"/>
              <a:ext cx="198" cy="178"/>
            </a:xfrm>
            <a:custGeom>
              <a:avLst/>
              <a:gdLst/>
              <a:ahLst/>
              <a:cxnLst>
                <a:cxn ang="0">
                  <a:pos x="396" y="0"/>
                </a:cxn>
                <a:cxn ang="0">
                  <a:pos x="0" y="0"/>
                </a:cxn>
                <a:cxn ang="0">
                  <a:pos x="0" y="355"/>
                </a:cxn>
                <a:cxn ang="0">
                  <a:pos x="396" y="355"/>
                </a:cxn>
              </a:cxnLst>
              <a:rect l="0" t="0" r="r" b="b"/>
              <a:pathLst>
                <a:path w="396" h="355">
                  <a:moveTo>
                    <a:pt x="396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396" y="35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5" name="Rectangle 99"/>
            <p:cNvSpPr>
              <a:spLocks noChangeArrowheads="1"/>
            </p:cNvSpPr>
            <p:nvPr/>
          </p:nvSpPr>
          <p:spPr bwMode="auto">
            <a:xfrm>
              <a:off x="2075" y="2101"/>
              <a:ext cx="14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+mn-lt"/>
                </a:rPr>
                <a:t>Digital electrical signal</a:t>
              </a:r>
              <a:endParaRPr lang="pl-PL" sz="16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86118" name="Line 102"/>
            <p:cNvSpPr>
              <a:spLocks noChangeShapeType="1"/>
            </p:cNvSpPr>
            <p:nvPr/>
          </p:nvSpPr>
          <p:spPr bwMode="auto">
            <a:xfrm flipH="1" flipV="1">
              <a:off x="1612" y="2706"/>
              <a:ext cx="125" cy="40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19" name="Freeform 103"/>
            <p:cNvSpPr>
              <a:spLocks/>
            </p:cNvSpPr>
            <p:nvPr/>
          </p:nvSpPr>
          <p:spPr bwMode="auto">
            <a:xfrm>
              <a:off x="1514" y="2555"/>
              <a:ext cx="98" cy="3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8" y="0"/>
                </a:cxn>
                <a:cxn ang="0">
                  <a:pos x="198" y="602"/>
                </a:cxn>
                <a:cxn ang="0">
                  <a:pos x="0" y="602"/>
                </a:cxn>
              </a:cxnLst>
              <a:rect l="0" t="0" r="r" b="b"/>
              <a:pathLst>
                <a:path w="198" h="602">
                  <a:moveTo>
                    <a:pt x="0" y="0"/>
                  </a:moveTo>
                  <a:lnTo>
                    <a:pt x="198" y="0"/>
                  </a:lnTo>
                  <a:lnTo>
                    <a:pt x="198" y="602"/>
                  </a:lnTo>
                  <a:lnTo>
                    <a:pt x="0" y="60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0" name="Rectangle 104"/>
            <p:cNvSpPr>
              <a:spLocks noChangeArrowheads="1"/>
            </p:cNvSpPr>
            <p:nvPr/>
          </p:nvSpPr>
          <p:spPr bwMode="auto">
            <a:xfrm>
              <a:off x="587" y="2550"/>
              <a:ext cx="102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+mn-lt"/>
                </a:rPr>
                <a:t>    Transponder </a:t>
              </a:r>
              <a:br>
                <a:rPr 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sz="1600" dirty="0">
                  <a:solidFill>
                    <a:srgbClr val="000000"/>
                  </a:solidFill>
                  <a:latin typeface="+mn-lt"/>
                </a:rPr>
                <a:t>    interfaces</a:t>
              </a:r>
              <a:endParaRPr lang="pl-PL" sz="1600" dirty="0">
                <a:latin typeface="+mn-lt"/>
              </a:endParaRPr>
            </a:p>
          </p:txBody>
        </p:sp>
        <p:sp>
          <p:nvSpPr>
            <p:cNvPr id="86122" name="Line 106"/>
            <p:cNvSpPr>
              <a:spLocks noChangeShapeType="1"/>
            </p:cNvSpPr>
            <p:nvPr/>
          </p:nvSpPr>
          <p:spPr bwMode="auto">
            <a:xfrm>
              <a:off x="1814" y="2487"/>
              <a:ext cx="6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3" name="Line 107"/>
            <p:cNvSpPr>
              <a:spLocks noChangeShapeType="1"/>
            </p:cNvSpPr>
            <p:nvPr/>
          </p:nvSpPr>
          <p:spPr bwMode="auto">
            <a:xfrm>
              <a:off x="1814" y="2827"/>
              <a:ext cx="6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4" name="Line 108"/>
            <p:cNvSpPr>
              <a:spLocks noChangeShapeType="1"/>
            </p:cNvSpPr>
            <p:nvPr/>
          </p:nvSpPr>
          <p:spPr bwMode="auto">
            <a:xfrm>
              <a:off x="1814" y="3107"/>
              <a:ext cx="6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5" name="Line 109"/>
            <p:cNvSpPr>
              <a:spLocks noChangeShapeType="1"/>
            </p:cNvSpPr>
            <p:nvPr/>
          </p:nvSpPr>
          <p:spPr bwMode="auto">
            <a:xfrm>
              <a:off x="1814" y="3388"/>
              <a:ext cx="6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6" name="Freeform 110"/>
            <p:cNvSpPr>
              <a:spLocks/>
            </p:cNvSpPr>
            <p:nvPr/>
          </p:nvSpPr>
          <p:spPr bwMode="auto">
            <a:xfrm>
              <a:off x="1737" y="2396"/>
              <a:ext cx="77" cy="184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154" y="258"/>
                </a:cxn>
                <a:cxn ang="0">
                  <a:pos x="154" y="111"/>
                </a:cxn>
                <a:cxn ang="0">
                  <a:pos x="0" y="0"/>
                </a:cxn>
                <a:cxn ang="0">
                  <a:pos x="0" y="369"/>
                </a:cxn>
              </a:cxnLst>
              <a:rect l="0" t="0" r="r" b="b"/>
              <a:pathLst>
                <a:path w="154" h="369">
                  <a:moveTo>
                    <a:pt x="0" y="369"/>
                  </a:moveTo>
                  <a:lnTo>
                    <a:pt x="154" y="258"/>
                  </a:lnTo>
                  <a:lnTo>
                    <a:pt x="154" y="111"/>
                  </a:lnTo>
                  <a:lnTo>
                    <a:pt x="0" y="0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7" name="Freeform 111"/>
            <p:cNvSpPr>
              <a:spLocks/>
            </p:cNvSpPr>
            <p:nvPr/>
          </p:nvSpPr>
          <p:spPr bwMode="auto">
            <a:xfrm>
              <a:off x="1737" y="2396"/>
              <a:ext cx="77" cy="184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154" y="258"/>
                </a:cxn>
                <a:cxn ang="0">
                  <a:pos x="154" y="111"/>
                </a:cxn>
                <a:cxn ang="0">
                  <a:pos x="0" y="0"/>
                </a:cxn>
                <a:cxn ang="0">
                  <a:pos x="0" y="369"/>
                </a:cxn>
              </a:cxnLst>
              <a:rect l="0" t="0" r="r" b="b"/>
              <a:pathLst>
                <a:path w="154" h="369">
                  <a:moveTo>
                    <a:pt x="0" y="369"/>
                  </a:moveTo>
                  <a:lnTo>
                    <a:pt x="154" y="258"/>
                  </a:lnTo>
                  <a:lnTo>
                    <a:pt x="154" y="111"/>
                  </a:lnTo>
                  <a:lnTo>
                    <a:pt x="0" y="0"/>
                  </a:lnTo>
                  <a:lnTo>
                    <a:pt x="0" y="369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8" name="Freeform 112"/>
            <p:cNvSpPr>
              <a:spLocks/>
            </p:cNvSpPr>
            <p:nvPr/>
          </p:nvSpPr>
          <p:spPr bwMode="auto">
            <a:xfrm>
              <a:off x="1737" y="2736"/>
              <a:ext cx="77" cy="184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54" y="257"/>
                </a:cxn>
                <a:cxn ang="0">
                  <a:pos x="154" y="109"/>
                </a:cxn>
                <a:cxn ang="0">
                  <a:pos x="0" y="0"/>
                </a:cxn>
                <a:cxn ang="0">
                  <a:pos x="0" y="368"/>
                </a:cxn>
              </a:cxnLst>
              <a:rect l="0" t="0" r="r" b="b"/>
              <a:pathLst>
                <a:path w="154" h="368">
                  <a:moveTo>
                    <a:pt x="0" y="368"/>
                  </a:moveTo>
                  <a:lnTo>
                    <a:pt x="154" y="257"/>
                  </a:lnTo>
                  <a:lnTo>
                    <a:pt x="154" y="109"/>
                  </a:lnTo>
                  <a:lnTo>
                    <a:pt x="0" y="0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29" name="Freeform 113"/>
            <p:cNvSpPr>
              <a:spLocks/>
            </p:cNvSpPr>
            <p:nvPr/>
          </p:nvSpPr>
          <p:spPr bwMode="auto">
            <a:xfrm>
              <a:off x="1737" y="2736"/>
              <a:ext cx="77" cy="184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54" y="257"/>
                </a:cxn>
                <a:cxn ang="0">
                  <a:pos x="154" y="109"/>
                </a:cxn>
                <a:cxn ang="0">
                  <a:pos x="0" y="0"/>
                </a:cxn>
                <a:cxn ang="0">
                  <a:pos x="0" y="368"/>
                </a:cxn>
              </a:cxnLst>
              <a:rect l="0" t="0" r="r" b="b"/>
              <a:pathLst>
                <a:path w="154" h="368">
                  <a:moveTo>
                    <a:pt x="0" y="368"/>
                  </a:moveTo>
                  <a:lnTo>
                    <a:pt x="154" y="257"/>
                  </a:lnTo>
                  <a:lnTo>
                    <a:pt x="154" y="109"/>
                  </a:lnTo>
                  <a:lnTo>
                    <a:pt x="0" y="0"/>
                  </a:lnTo>
                  <a:lnTo>
                    <a:pt x="0" y="368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0" name="Freeform 114"/>
            <p:cNvSpPr>
              <a:spLocks/>
            </p:cNvSpPr>
            <p:nvPr/>
          </p:nvSpPr>
          <p:spPr bwMode="auto">
            <a:xfrm>
              <a:off x="1737" y="3016"/>
              <a:ext cx="77" cy="184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154" y="258"/>
                </a:cxn>
                <a:cxn ang="0">
                  <a:pos x="154" y="109"/>
                </a:cxn>
                <a:cxn ang="0">
                  <a:pos x="0" y="0"/>
                </a:cxn>
                <a:cxn ang="0">
                  <a:pos x="0" y="369"/>
                </a:cxn>
              </a:cxnLst>
              <a:rect l="0" t="0" r="r" b="b"/>
              <a:pathLst>
                <a:path w="154" h="369">
                  <a:moveTo>
                    <a:pt x="0" y="369"/>
                  </a:moveTo>
                  <a:lnTo>
                    <a:pt x="154" y="258"/>
                  </a:lnTo>
                  <a:lnTo>
                    <a:pt x="154" y="109"/>
                  </a:lnTo>
                  <a:lnTo>
                    <a:pt x="0" y="0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1" name="Freeform 115"/>
            <p:cNvSpPr>
              <a:spLocks/>
            </p:cNvSpPr>
            <p:nvPr/>
          </p:nvSpPr>
          <p:spPr bwMode="auto">
            <a:xfrm>
              <a:off x="1737" y="3016"/>
              <a:ext cx="77" cy="184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154" y="258"/>
                </a:cxn>
                <a:cxn ang="0">
                  <a:pos x="154" y="109"/>
                </a:cxn>
                <a:cxn ang="0">
                  <a:pos x="0" y="0"/>
                </a:cxn>
                <a:cxn ang="0">
                  <a:pos x="0" y="369"/>
                </a:cxn>
              </a:cxnLst>
              <a:rect l="0" t="0" r="r" b="b"/>
              <a:pathLst>
                <a:path w="154" h="369">
                  <a:moveTo>
                    <a:pt x="0" y="369"/>
                  </a:moveTo>
                  <a:lnTo>
                    <a:pt x="154" y="258"/>
                  </a:lnTo>
                  <a:lnTo>
                    <a:pt x="154" y="109"/>
                  </a:lnTo>
                  <a:lnTo>
                    <a:pt x="0" y="0"/>
                  </a:lnTo>
                  <a:lnTo>
                    <a:pt x="0" y="369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2" name="Freeform 116"/>
            <p:cNvSpPr>
              <a:spLocks/>
            </p:cNvSpPr>
            <p:nvPr/>
          </p:nvSpPr>
          <p:spPr bwMode="auto">
            <a:xfrm>
              <a:off x="1737" y="3295"/>
              <a:ext cx="77" cy="185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54" y="257"/>
                </a:cxn>
                <a:cxn ang="0">
                  <a:pos x="154" y="111"/>
                </a:cxn>
                <a:cxn ang="0">
                  <a:pos x="0" y="0"/>
                </a:cxn>
                <a:cxn ang="0">
                  <a:pos x="0" y="368"/>
                </a:cxn>
              </a:cxnLst>
              <a:rect l="0" t="0" r="r" b="b"/>
              <a:pathLst>
                <a:path w="154" h="368">
                  <a:moveTo>
                    <a:pt x="0" y="368"/>
                  </a:moveTo>
                  <a:lnTo>
                    <a:pt x="154" y="257"/>
                  </a:lnTo>
                  <a:lnTo>
                    <a:pt x="154" y="111"/>
                  </a:lnTo>
                  <a:lnTo>
                    <a:pt x="0" y="0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3" name="Freeform 117"/>
            <p:cNvSpPr>
              <a:spLocks/>
            </p:cNvSpPr>
            <p:nvPr/>
          </p:nvSpPr>
          <p:spPr bwMode="auto">
            <a:xfrm>
              <a:off x="1737" y="3295"/>
              <a:ext cx="77" cy="185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54" y="257"/>
                </a:cxn>
                <a:cxn ang="0">
                  <a:pos x="154" y="111"/>
                </a:cxn>
                <a:cxn ang="0">
                  <a:pos x="0" y="0"/>
                </a:cxn>
                <a:cxn ang="0">
                  <a:pos x="0" y="368"/>
                </a:cxn>
              </a:cxnLst>
              <a:rect l="0" t="0" r="r" b="b"/>
              <a:pathLst>
                <a:path w="154" h="368">
                  <a:moveTo>
                    <a:pt x="0" y="368"/>
                  </a:moveTo>
                  <a:lnTo>
                    <a:pt x="154" y="257"/>
                  </a:lnTo>
                  <a:lnTo>
                    <a:pt x="154" y="111"/>
                  </a:lnTo>
                  <a:lnTo>
                    <a:pt x="0" y="0"/>
                  </a:lnTo>
                  <a:lnTo>
                    <a:pt x="0" y="368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4" name="Line 118"/>
            <p:cNvSpPr>
              <a:spLocks noChangeShapeType="1"/>
            </p:cNvSpPr>
            <p:nvPr/>
          </p:nvSpPr>
          <p:spPr bwMode="auto">
            <a:xfrm flipH="1">
              <a:off x="1799" y="3675"/>
              <a:ext cx="1509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5" name="Freeform 119"/>
            <p:cNvSpPr>
              <a:spLocks/>
            </p:cNvSpPr>
            <p:nvPr/>
          </p:nvSpPr>
          <p:spPr bwMode="auto">
            <a:xfrm>
              <a:off x="2531" y="3527"/>
              <a:ext cx="124" cy="148"/>
            </a:xfrm>
            <a:custGeom>
              <a:avLst/>
              <a:gdLst/>
              <a:ahLst/>
              <a:cxnLst>
                <a:cxn ang="0">
                  <a:pos x="247" y="132"/>
                </a:cxn>
                <a:cxn ang="0">
                  <a:pos x="242" y="103"/>
                </a:cxn>
                <a:cxn ang="0">
                  <a:pos x="234" y="76"/>
                </a:cxn>
                <a:cxn ang="0">
                  <a:pos x="219" y="52"/>
                </a:cxn>
                <a:cxn ang="0">
                  <a:pos x="203" y="33"/>
                </a:cxn>
                <a:cxn ang="0">
                  <a:pos x="183" y="17"/>
                </a:cxn>
                <a:cxn ang="0">
                  <a:pos x="162" y="6"/>
                </a:cxn>
                <a:cxn ang="0">
                  <a:pos x="137" y="0"/>
                </a:cxn>
                <a:cxn ang="0">
                  <a:pos x="111" y="0"/>
                </a:cxn>
                <a:cxn ang="0">
                  <a:pos x="88" y="6"/>
                </a:cxn>
                <a:cxn ang="0">
                  <a:pos x="64" y="17"/>
                </a:cxn>
                <a:cxn ang="0">
                  <a:pos x="45" y="33"/>
                </a:cxn>
                <a:cxn ang="0">
                  <a:pos x="28" y="52"/>
                </a:cxn>
                <a:cxn ang="0">
                  <a:pos x="15" y="76"/>
                </a:cxn>
                <a:cxn ang="0">
                  <a:pos x="5" y="103"/>
                </a:cxn>
                <a:cxn ang="0">
                  <a:pos x="0" y="132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6"/>
                </a:cxn>
                <a:cxn ang="0">
                  <a:pos x="28" y="240"/>
                </a:cxn>
                <a:cxn ang="0">
                  <a:pos x="45" y="261"/>
                </a:cxn>
                <a:cxn ang="0">
                  <a:pos x="64" y="277"/>
                </a:cxn>
                <a:cxn ang="0">
                  <a:pos x="88" y="286"/>
                </a:cxn>
                <a:cxn ang="0">
                  <a:pos x="111" y="292"/>
                </a:cxn>
                <a:cxn ang="0">
                  <a:pos x="137" y="292"/>
                </a:cxn>
                <a:cxn ang="0">
                  <a:pos x="162" y="286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0"/>
                </a:cxn>
                <a:cxn ang="0">
                  <a:pos x="234" y="216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4">
                  <a:moveTo>
                    <a:pt x="249" y="146"/>
                  </a:moveTo>
                  <a:lnTo>
                    <a:pt x="247" y="132"/>
                  </a:lnTo>
                  <a:lnTo>
                    <a:pt x="246" y="117"/>
                  </a:lnTo>
                  <a:lnTo>
                    <a:pt x="242" y="103"/>
                  </a:lnTo>
                  <a:lnTo>
                    <a:pt x="239" y="89"/>
                  </a:lnTo>
                  <a:lnTo>
                    <a:pt x="234" y="76"/>
                  </a:lnTo>
                  <a:lnTo>
                    <a:pt x="227" y="64"/>
                  </a:lnTo>
                  <a:lnTo>
                    <a:pt x="219" y="52"/>
                  </a:lnTo>
                  <a:lnTo>
                    <a:pt x="213" y="43"/>
                  </a:lnTo>
                  <a:lnTo>
                    <a:pt x="203" y="33"/>
                  </a:lnTo>
                  <a:lnTo>
                    <a:pt x="193" y="25"/>
                  </a:lnTo>
                  <a:lnTo>
                    <a:pt x="183" y="17"/>
                  </a:lnTo>
                  <a:lnTo>
                    <a:pt x="173" y="11"/>
                  </a:lnTo>
                  <a:lnTo>
                    <a:pt x="162" y="6"/>
                  </a:lnTo>
                  <a:lnTo>
                    <a:pt x="148" y="2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1" y="0"/>
                  </a:lnTo>
                  <a:lnTo>
                    <a:pt x="99" y="2"/>
                  </a:lnTo>
                  <a:lnTo>
                    <a:pt x="88" y="6"/>
                  </a:lnTo>
                  <a:lnTo>
                    <a:pt x="76" y="11"/>
                  </a:lnTo>
                  <a:lnTo>
                    <a:pt x="64" y="17"/>
                  </a:lnTo>
                  <a:lnTo>
                    <a:pt x="55" y="25"/>
                  </a:lnTo>
                  <a:lnTo>
                    <a:pt x="45" y="33"/>
                  </a:lnTo>
                  <a:lnTo>
                    <a:pt x="36" y="43"/>
                  </a:lnTo>
                  <a:lnTo>
                    <a:pt x="28" y="52"/>
                  </a:lnTo>
                  <a:lnTo>
                    <a:pt x="20" y="64"/>
                  </a:lnTo>
                  <a:lnTo>
                    <a:pt x="15" y="76"/>
                  </a:lnTo>
                  <a:lnTo>
                    <a:pt x="8" y="89"/>
                  </a:lnTo>
                  <a:lnTo>
                    <a:pt x="5" y="103"/>
                  </a:lnTo>
                  <a:lnTo>
                    <a:pt x="2" y="117"/>
                  </a:lnTo>
                  <a:lnTo>
                    <a:pt x="0" y="132"/>
                  </a:lnTo>
                  <a:lnTo>
                    <a:pt x="0" y="146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4"/>
                  </a:lnTo>
                  <a:lnTo>
                    <a:pt x="15" y="216"/>
                  </a:lnTo>
                  <a:lnTo>
                    <a:pt x="20" y="230"/>
                  </a:lnTo>
                  <a:lnTo>
                    <a:pt x="28" y="240"/>
                  </a:lnTo>
                  <a:lnTo>
                    <a:pt x="36" y="251"/>
                  </a:lnTo>
                  <a:lnTo>
                    <a:pt x="45" y="261"/>
                  </a:lnTo>
                  <a:lnTo>
                    <a:pt x="55" y="269"/>
                  </a:lnTo>
                  <a:lnTo>
                    <a:pt x="64" y="277"/>
                  </a:lnTo>
                  <a:lnTo>
                    <a:pt x="76" y="282"/>
                  </a:lnTo>
                  <a:lnTo>
                    <a:pt x="88" y="286"/>
                  </a:lnTo>
                  <a:lnTo>
                    <a:pt x="99" y="290"/>
                  </a:lnTo>
                  <a:lnTo>
                    <a:pt x="111" y="292"/>
                  </a:lnTo>
                  <a:lnTo>
                    <a:pt x="124" y="294"/>
                  </a:lnTo>
                  <a:lnTo>
                    <a:pt x="137" y="292"/>
                  </a:lnTo>
                  <a:lnTo>
                    <a:pt x="148" y="290"/>
                  </a:lnTo>
                  <a:lnTo>
                    <a:pt x="162" y="286"/>
                  </a:lnTo>
                  <a:lnTo>
                    <a:pt x="173" y="282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3" y="251"/>
                  </a:lnTo>
                  <a:lnTo>
                    <a:pt x="219" y="240"/>
                  </a:lnTo>
                  <a:lnTo>
                    <a:pt x="227" y="230"/>
                  </a:lnTo>
                  <a:lnTo>
                    <a:pt x="234" y="216"/>
                  </a:lnTo>
                  <a:lnTo>
                    <a:pt x="239" y="204"/>
                  </a:lnTo>
                  <a:lnTo>
                    <a:pt x="242" y="191"/>
                  </a:lnTo>
                  <a:lnTo>
                    <a:pt x="246" y="177"/>
                  </a:lnTo>
                  <a:lnTo>
                    <a:pt x="247" y="162"/>
                  </a:lnTo>
                  <a:lnTo>
                    <a:pt x="249" y="1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36" name="Freeform 120"/>
            <p:cNvSpPr>
              <a:spLocks/>
            </p:cNvSpPr>
            <p:nvPr/>
          </p:nvSpPr>
          <p:spPr bwMode="auto">
            <a:xfrm>
              <a:off x="2531" y="3527"/>
              <a:ext cx="124" cy="148"/>
            </a:xfrm>
            <a:custGeom>
              <a:avLst/>
              <a:gdLst/>
              <a:ahLst/>
              <a:cxnLst>
                <a:cxn ang="0">
                  <a:pos x="247" y="132"/>
                </a:cxn>
                <a:cxn ang="0">
                  <a:pos x="242" y="103"/>
                </a:cxn>
                <a:cxn ang="0">
                  <a:pos x="234" y="76"/>
                </a:cxn>
                <a:cxn ang="0">
                  <a:pos x="219" y="52"/>
                </a:cxn>
                <a:cxn ang="0">
                  <a:pos x="203" y="33"/>
                </a:cxn>
                <a:cxn ang="0">
                  <a:pos x="183" y="17"/>
                </a:cxn>
                <a:cxn ang="0">
                  <a:pos x="162" y="6"/>
                </a:cxn>
                <a:cxn ang="0">
                  <a:pos x="137" y="0"/>
                </a:cxn>
                <a:cxn ang="0">
                  <a:pos x="111" y="0"/>
                </a:cxn>
                <a:cxn ang="0">
                  <a:pos x="88" y="6"/>
                </a:cxn>
                <a:cxn ang="0">
                  <a:pos x="64" y="17"/>
                </a:cxn>
                <a:cxn ang="0">
                  <a:pos x="45" y="33"/>
                </a:cxn>
                <a:cxn ang="0">
                  <a:pos x="28" y="52"/>
                </a:cxn>
                <a:cxn ang="0">
                  <a:pos x="15" y="76"/>
                </a:cxn>
                <a:cxn ang="0">
                  <a:pos x="5" y="103"/>
                </a:cxn>
                <a:cxn ang="0">
                  <a:pos x="0" y="132"/>
                </a:cxn>
                <a:cxn ang="0">
                  <a:pos x="0" y="162"/>
                </a:cxn>
                <a:cxn ang="0">
                  <a:pos x="5" y="191"/>
                </a:cxn>
                <a:cxn ang="0">
                  <a:pos x="15" y="216"/>
                </a:cxn>
                <a:cxn ang="0">
                  <a:pos x="28" y="240"/>
                </a:cxn>
                <a:cxn ang="0">
                  <a:pos x="45" y="261"/>
                </a:cxn>
                <a:cxn ang="0">
                  <a:pos x="64" y="277"/>
                </a:cxn>
                <a:cxn ang="0">
                  <a:pos x="88" y="286"/>
                </a:cxn>
                <a:cxn ang="0">
                  <a:pos x="111" y="292"/>
                </a:cxn>
                <a:cxn ang="0">
                  <a:pos x="137" y="292"/>
                </a:cxn>
                <a:cxn ang="0">
                  <a:pos x="162" y="286"/>
                </a:cxn>
                <a:cxn ang="0">
                  <a:pos x="183" y="277"/>
                </a:cxn>
                <a:cxn ang="0">
                  <a:pos x="203" y="261"/>
                </a:cxn>
                <a:cxn ang="0">
                  <a:pos x="219" y="240"/>
                </a:cxn>
                <a:cxn ang="0">
                  <a:pos x="234" y="216"/>
                </a:cxn>
                <a:cxn ang="0">
                  <a:pos x="242" y="191"/>
                </a:cxn>
                <a:cxn ang="0">
                  <a:pos x="247" y="162"/>
                </a:cxn>
              </a:cxnLst>
              <a:rect l="0" t="0" r="r" b="b"/>
              <a:pathLst>
                <a:path w="249" h="294">
                  <a:moveTo>
                    <a:pt x="249" y="146"/>
                  </a:moveTo>
                  <a:lnTo>
                    <a:pt x="247" y="132"/>
                  </a:lnTo>
                  <a:lnTo>
                    <a:pt x="246" y="117"/>
                  </a:lnTo>
                  <a:lnTo>
                    <a:pt x="242" y="103"/>
                  </a:lnTo>
                  <a:lnTo>
                    <a:pt x="239" y="89"/>
                  </a:lnTo>
                  <a:lnTo>
                    <a:pt x="234" y="76"/>
                  </a:lnTo>
                  <a:lnTo>
                    <a:pt x="227" y="64"/>
                  </a:lnTo>
                  <a:lnTo>
                    <a:pt x="219" y="52"/>
                  </a:lnTo>
                  <a:lnTo>
                    <a:pt x="213" y="43"/>
                  </a:lnTo>
                  <a:lnTo>
                    <a:pt x="203" y="33"/>
                  </a:lnTo>
                  <a:lnTo>
                    <a:pt x="193" y="25"/>
                  </a:lnTo>
                  <a:lnTo>
                    <a:pt x="183" y="17"/>
                  </a:lnTo>
                  <a:lnTo>
                    <a:pt x="173" y="11"/>
                  </a:lnTo>
                  <a:lnTo>
                    <a:pt x="162" y="6"/>
                  </a:lnTo>
                  <a:lnTo>
                    <a:pt x="148" y="2"/>
                  </a:lnTo>
                  <a:lnTo>
                    <a:pt x="137" y="0"/>
                  </a:lnTo>
                  <a:lnTo>
                    <a:pt x="124" y="0"/>
                  </a:lnTo>
                  <a:lnTo>
                    <a:pt x="111" y="0"/>
                  </a:lnTo>
                  <a:lnTo>
                    <a:pt x="99" y="2"/>
                  </a:lnTo>
                  <a:lnTo>
                    <a:pt x="88" y="6"/>
                  </a:lnTo>
                  <a:lnTo>
                    <a:pt x="76" y="11"/>
                  </a:lnTo>
                  <a:lnTo>
                    <a:pt x="64" y="17"/>
                  </a:lnTo>
                  <a:lnTo>
                    <a:pt x="55" y="25"/>
                  </a:lnTo>
                  <a:lnTo>
                    <a:pt x="45" y="33"/>
                  </a:lnTo>
                  <a:lnTo>
                    <a:pt x="36" y="43"/>
                  </a:lnTo>
                  <a:lnTo>
                    <a:pt x="28" y="52"/>
                  </a:lnTo>
                  <a:lnTo>
                    <a:pt x="20" y="64"/>
                  </a:lnTo>
                  <a:lnTo>
                    <a:pt x="15" y="76"/>
                  </a:lnTo>
                  <a:lnTo>
                    <a:pt x="8" y="89"/>
                  </a:lnTo>
                  <a:lnTo>
                    <a:pt x="5" y="103"/>
                  </a:lnTo>
                  <a:lnTo>
                    <a:pt x="2" y="117"/>
                  </a:lnTo>
                  <a:lnTo>
                    <a:pt x="0" y="132"/>
                  </a:lnTo>
                  <a:lnTo>
                    <a:pt x="0" y="146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5" y="191"/>
                  </a:lnTo>
                  <a:lnTo>
                    <a:pt x="8" y="204"/>
                  </a:lnTo>
                  <a:lnTo>
                    <a:pt x="15" y="216"/>
                  </a:lnTo>
                  <a:lnTo>
                    <a:pt x="20" y="230"/>
                  </a:lnTo>
                  <a:lnTo>
                    <a:pt x="28" y="240"/>
                  </a:lnTo>
                  <a:lnTo>
                    <a:pt x="36" y="251"/>
                  </a:lnTo>
                  <a:lnTo>
                    <a:pt x="45" y="261"/>
                  </a:lnTo>
                  <a:lnTo>
                    <a:pt x="55" y="269"/>
                  </a:lnTo>
                  <a:lnTo>
                    <a:pt x="64" y="277"/>
                  </a:lnTo>
                  <a:lnTo>
                    <a:pt x="76" y="282"/>
                  </a:lnTo>
                  <a:lnTo>
                    <a:pt x="88" y="286"/>
                  </a:lnTo>
                  <a:lnTo>
                    <a:pt x="99" y="290"/>
                  </a:lnTo>
                  <a:lnTo>
                    <a:pt x="111" y="292"/>
                  </a:lnTo>
                  <a:lnTo>
                    <a:pt x="124" y="294"/>
                  </a:lnTo>
                  <a:lnTo>
                    <a:pt x="137" y="292"/>
                  </a:lnTo>
                  <a:lnTo>
                    <a:pt x="148" y="290"/>
                  </a:lnTo>
                  <a:lnTo>
                    <a:pt x="162" y="286"/>
                  </a:lnTo>
                  <a:lnTo>
                    <a:pt x="173" y="282"/>
                  </a:lnTo>
                  <a:lnTo>
                    <a:pt x="183" y="277"/>
                  </a:lnTo>
                  <a:lnTo>
                    <a:pt x="193" y="269"/>
                  </a:lnTo>
                  <a:lnTo>
                    <a:pt x="203" y="261"/>
                  </a:lnTo>
                  <a:lnTo>
                    <a:pt x="213" y="251"/>
                  </a:lnTo>
                  <a:lnTo>
                    <a:pt x="219" y="240"/>
                  </a:lnTo>
                  <a:lnTo>
                    <a:pt x="227" y="230"/>
                  </a:lnTo>
                  <a:lnTo>
                    <a:pt x="234" y="216"/>
                  </a:lnTo>
                  <a:lnTo>
                    <a:pt x="239" y="204"/>
                  </a:lnTo>
                  <a:lnTo>
                    <a:pt x="242" y="191"/>
                  </a:lnTo>
                  <a:lnTo>
                    <a:pt x="246" y="177"/>
                  </a:lnTo>
                  <a:lnTo>
                    <a:pt x="247" y="162"/>
                  </a:lnTo>
                  <a:lnTo>
                    <a:pt x="249" y="146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86156" name="Group 140"/>
            <p:cNvGrpSpPr>
              <a:grpSpLocks/>
            </p:cNvGrpSpPr>
            <p:nvPr/>
          </p:nvGrpSpPr>
          <p:grpSpPr bwMode="auto">
            <a:xfrm>
              <a:off x="2843" y="3436"/>
              <a:ext cx="104" cy="196"/>
              <a:chOff x="3975" y="3266"/>
              <a:chExt cx="104" cy="196"/>
            </a:xfrm>
          </p:grpSpPr>
          <p:sp>
            <p:nvSpPr>
              <p:cNvPr id="86137" name="Rectangle 121"/>
              <p:cNvSpPr>
                <a:spLocks noChangeArrowheads="1"/>
              </p:cNvSpPr>
              <p:nvPr/>
            </p:nvSpPr>
            <p:spPr bwMode="auto">
              <a:xfrm>
                <a:off x="3975" y="3266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666699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138" name="Rectangle 122"/>
              <p:cNvSpPr>
                <a:spLocks noChangeArrowheads="1"/>
              </p:cNvSpPr>
              <p:nvPr/>
            </p:nvSpPr>
            <p:spPr bwMode="auto">
              <a:xfrm>
                <a:off x="4012" y="3336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666699"/>
                    </a:solidFill>
                    <a:latin typeface="+mn-lt"/>
                  </a:rPr>
                  <a:t>5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86139" name="Line 123"/>
            <p:cNvSpPr>
              <a:spLocks noChangeShapeType="1"/>
            </p:cNvSpPr>
            <p:nvPr/>
          </p:nvSpPr>
          <p:spPr bwMode="auto">
            <a:xfrm>
              <a:off x="1737" y="3675"/>
              <a:ext cx="62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0" name="Line 124"/>
            <p:cNvSpPr>
              <a:spLocks noChangeShapeType="1"/>
            </p:cNvSpPr>
            <p:nvPr/>
          </p:nvSpPr>
          <p:spPr bwMode="auto">
            <a:xfrm flipH="1" flipV="1">
              <a:off x="1612" y="3273"/>
              <a:ext cx="125" cy="40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1" name="Freeform 125"/>
            <p:cNvSpPr>
              <a:spLocks/>
            </p:cNvSpPr>
            <p:nvPr/>
          </p:nvSpPr>
          <p:spPr bwMode="auto">
            <a:xfrm>
              <a:off x="1514" y="3122"/>
              <a:ext cx="98" cy="3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8" y="0"/>
                </a:cxn>
                <a:cxn ang="0">
                  <a:pos x="198" y="604"/>
                </a:cxn>
                <a:cxn ang="0">
                  <a:pos x="0" y="604"/>
                </a:cxn>
              </a:cxnLst>
              <a:rect l="0" t="0" r="r" b="b"/>
              <a:pathLst>
                <a:path w="198" h="604">
                  <a:moveTo>
                    <a:pt x="0" y="0"/>
                  </a:moveTo>
                  <a:lnTo>
                    <a:pt x="198" y="0"/>
                  </a:lnTo>
                  <a:lnTo>
                    <a:pt x="198" y="604"/>
                  </a:lnTo>
                  <a:lnTo>
                    <a:pt x="0" y="60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2" name="Rectangle 126"/>
            <p:cNvSpPr>
              <a:spLocks noChangeArrowheads="1"/>
            </p:cNvSpPr>
            <p:nvPr/>
          </p:nvSpPr>
          <p:spPr bwMode="auto">
            <a:xfrm>
              <a:off x="704" y="3118"/>
              <a:ext cx="92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+mn-lt"/>
                </a:rPr>
                <a:t>    Direct</a:t>
              </a:r>
              <a:br>
                <a:rPr lang="en-US" sz="1600">
                  <a:solidFill>
                    <a:srgbClr val="000000"/>
                  </a:solidFill>
                  <a:latin typeface="+mn-lt"/>
                </a:rPr>
              </a:br>
              <a:r>
                <a:rPr lang="en-US" sz="1600">
                  <a:solidFill>
                    <a:srgbClr val="000000"/>
                  </a:solidFill>
                  <a:latin typeface="+mn-lt"/>
                </a:rPr>
                <a:t>    connection</a:t>
              </a:r>
              <a:r>
                <a:rPr lang="pl-PL" sz="1600">
                  <a:solidFill>
                    <a:srgbClr val="000000"/>
                  </a:solidFill>
                  <a:latin typeface="+mn-lt"/>
                </a:rPr>
                <a:t> </a:t>
              </a:r>
              <a:endParaRPr lang="pl-PL" sz="1600">
                <a:latin typeface="+mn-lt"/>
              </a:endParaRPr>
            </a:p>
          </p:txBody>
        </p:sp>
        <p:sp>
          <p:nvSpPr>
            <p:cNvPr id="86144" name="Freeform 128"/>
            <p:cNvSpPr>
              <a:spLocks/>
            </p:cNvSpPr>
            <p:nvPr/>
          </p:nvSpPr>
          <p:spPr bwMode="auto">
            <a:xfrm>
              <a:off x="3723" y="2919"/>
              <a:ext cx="198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6"/>
                </a:cxn>
                <a:cxn ang="0">
                  <a:pos x="395" y="314"/>
                </a:cxn>
                <a:cxn ang="0">
                  <a:pos x="0" y="0"/>
                </a:cxn>
              </a:cxnLst>
              <a:rect l="0" t="0" r="r" b="b"/>
              <a:pathLst>
                <a:path w="395" h="626">
                  <a:moveTo>
                    <a:pt x="0" y="0"/>
                  </a:moveTo>
                  <a:lnTo>
                    <a:pt x="0" y="626"/>
                  </a:lnTo>
                  <a:lnTo>
                    <a:pt x="395" y="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5" name="Freeform 129"/>
            <p:cNvSpPr>
              <a:spLocks/>
            </p:cNvSpPr>
            <p:nvPr/>
          </p:nvSpPr>
          <p:spPr bwMode="auto">
            <a:xfrm>
              <a:off x="3723" y="2919"/>
              <a:ext cx="198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6"/>
                </a:cxn>
                <a:cxn ang="0">
                  <a:pos x="395" y="314"/>
                </a:cxn>
                <a:cxn ang="0">
                  <a:pos x="0" y="0"/>
                </a:cxn>
              </a:cxnLst>
              <a:rect l="0" t="0" r="r" b="b"/>
              <a:pathLst>
                <a:path w="395" h="626">
                  <a:moveTo>
                    <a:pt x="0" y="0"/>
                  </a:moveTo>
                  <a:lnTo>
                    <a:pt x="0" y="626"/>
                  </a:lnTo>
                  <a:lnTo>
                    <a:pt x="395" y="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6" name="Line 130"/>
            <p:cNvSpPr>
              <a:spLocks noChangeShapeType="1"/>
            </p:cNvSpPr>
            <p:nvPr/>
          </p:nvSpPr>
          <p:spPr bwMode="auto">
            <a:xfrm>
              <a:off x="3627" y="3076"/>
              <a:ext cx="96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7" name="Line 131"/>
            <p:cNvSpPr>
              <a:spLocks noChangeShapeType="1"/>
            </p:cNvSpPr>
            <p:nvPr/>
          </p:nvSpPr>
          <p:spPr bwMode="auto">
            <a:xfrm>
              <a:off x="3921" y="3076"/>
              <a:ext cx="8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8" name="Line 132"/>
            <p:cNvSpPr>
              <a:spLocks noChangeShapeType="1"/>
            </p:cNvSpPr>
            <p:nvPr/>
          </p:nvSpPr>
          <p:spPr bwMode="auto">
            <a:xfrm flipV="1">
              <a:off x="3797" y="2449"/>
              <a:ext cx="227" cy="51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49" name="Freeform 133"/>
            <p:cNvSpPr>
              <a:spLocks/>
            </p:cNvSpPr>
            <p:nvPr/>
          </p:nvSpPr>
          <p:spPr bwMode="auto">
            <a:xfrm>
              <a:off x="4024" y="2299"/>
              <a:ext cx="75" cy="301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0" y="0"/>
                </a:cxn>
                <a:cxn ang="0">
                  <a:pos x="0" y="603"/>
                </a:cxn>
                <a:cxn ang="0">
                  <a:pos x="150" y="603"/>
                </a:cxn>
              </a:cxnLst>
              <a:rect l="0" t="0" r="r" b="b"/>
              <a:pathLst>
                <a:path w="150" h="603">
                  <a:moveTo>
                    <a:pt x="150" y="0"/>
                  </a:moveTo>
                  <a:lnTo>
                    <a:pt x="0" y="0"/>
                  </a:lnTo>
                  <a:lnTo>
                    <a:pt x="0" y="603"/>
                  </a:lnTo>
                  <a:lnTo>
                    <a:pt x="150" y="60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150" name="Rectangle 134"/>
            <p:cNvSpPr>
              <a:spLocks noChangeArrowheads="1"/>
            </p:cNvSpPr>
            <p:nvPr/>
          </p:nvSpPr>
          <p:spPr bwMode="auto">
            <a:xfrm>
              <a:off x="4106" y="2368"/>
              <a:ext cx="6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+mn-lt"/>
                </a:rPr>
                <a:t>Amplifier</a:t>
              </a:r>
              <a:r>
                <a:rPr lang="pl-PL" sz="1600">
                  <a:solidFill>
                    <a:schemeClr val="tx2"/>
                  </a:solidFill>
                  <a:latin typeface="+mn-lt"/>
                </a:rPr>
                <a:t> </a:t>
              </a:r>
            </a:p>
          </p:txBody>
        </p:sp>
        <p:grpSp>
          <p:nvGrpSpPr>
            <p:cNvPr id="86157" name="Group 141"/>
            <p:cNvGrpSpPr>
              <a:grpSpLocks/>
            </p:cNvGrpSpPr>
            <p:nvPr/>
          </p:nvGrpSpPr>
          <p:grpSpPr bwMode="auto">
            <a:xfrm>
              <a:off x="3983" y="3098"/>
              <a:ext cx="84" cy="195"/>
              <a:chOff x="3975" y="2088"/>
              <a:chExt cx="84" cy="195"/>
            </a:xfrm>
          </p:grpSpPr>
          <p:sp>
            <p:nvSpPr>
              <p:cNvPr id="86158" name="Rectangle 142"/>
              <p:cNvSpPr>
                <a:spLocks noChangeArrowheads="1"/>
              </p:cNvSpPr>
              <p:nvPr/>
            </p:nvSpPr>
            <p:spPr bwMode="auto">
              <a:xfrm>
                <a:off x="3975" y="2088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00B050"/>
                    </a:solidFill>
                    <a:latin typeface="+mn-lt"/>
                  </a:rPr>
                  <a:t>l</a:t>
                </a:r>
                <a:endParaRPr lang="pl-PL">
                  <a:solidFill>
                    <a:srgbClr val="00B050"/>
                  </a:solidFill>
                  <a:latin typeface="+mn-lt"/>
                </a:endParaRPr>
              </a:p>
            </p:txBody>
          </p:sp>
          <p:sp>
            <p:nvSpPr>
              <p:cNvPr id="86159" name="Rectangle 143"/>
              <p:cNvSpPr>
                <a:spLocks noChangeArrowheads="1"/>
              </p:cNvSpPr>
              <p:nvPr/>
            </p:nvSpPr>
            <p:spPr bwMode="auto">
              <a:xfrm>
                <a:off x="3992" y="2157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 dirty="0">
                    <a:solidFill>
                      <a:srgbClr val="00B050"/>
                    </a:solidFill>
                    <a:latin typeface="+mn-lt"/>
                  </a:rPr>
                  <a:t>1</a:t>
                </a:r>
                <a:endParaRPr lang="pl-PL" dirty="0">
                  <a:solidFill>
                    <a:srgbClr val="00B050"/>
                  </a:solidFill>
                  <a:latin typeface="+mn-lt"/>
                </a:endParaRPr>
              </a:p>
            </p:txBody>
          </p:sp>
        </p:grpSp>
        <p:grpSp>
          <p:nvGrpSpPr>
            <p:cNvPr id="86160" name="Group 144"/>
            <p:cNvGrpSpPr>
              <a:grpSpLocks/>
            </p:cNvGrpSpPr>
            <p:nvPr/>
          </p:nvGrpSpPr>
          <p:grpSpPr bwMode="auto">
            <a:xfrm>
              <a:off x="4132" y="3098"/>
              <a:ext cx="84" cy="195"/>
              <a:chOff x="3975" y="2382"/>
              <a:chExt cx="84" cy="195"/>
            </a:xfrm>
          </p:grpSpPr>
          <p:sp>
            <p:nvSpPr>
              <p:cNvPr id="86161" name="Rectangle 145"/>
              <p:cNvSpPr>
                <a:spLocks noChangeArrowheads="1"/>
              </p:cNvSpPr>
              <p:nvPr/>
            </p:nvSpPr>
            <p:spPr bwMode="auto">
              <a:xfrm>
                <a:off x="3975" y="2382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FF9900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162" name="Rectangle 146"/>
              <p:cNvSpPr>
                <a:spLocks noChangeArrowheads="1"/>
              </p:cNvSpPr>
              <p:nvPr/>
            </p:nvSpPr>
            <p:spPr bwMode="auto">
              <a:xfrm>
                <a:off x="3992" y="2451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FF9900"/>
                    </a:solidFill>
                    <a:latin typeface="+mn-lt"/>
                  </a:rPr>
                  <a:t>2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63" name="Group 147"/>
            <p:cNvGrpSpPr>
              <a:grpSpLocks/>
            </p:cNvGrpSpPr>
            <p:nvPr/>
          </p:nvGrpSpPr>
          <p:grpSpPr bwMode="auto">
            <a:xfrm>
              <a:off x="4271" y="3098"/>
              <a:ext cx="84" cy="196"/>
              <a:chOff x="3975" y="2677"/>
              <a:chExt cx="84" cy="196"/>
            </a:xfrm>
          </p:grpSpPr>
          <p:sp>
            <p:nvSpPr>
              <p:cNvPr id="86164" name="Rectangle 148"/>
              <p:cNvSpPr>
                <a:spLocks noChangeArrowheads="1"/>
              </p:cNvSpPr>
              <p:nvPr/>
            </p:nvSpPr>
            <p:spPr bwMode="auto">
              <a:xfrm>
                <a:off x="3975" y="2677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3366FF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165" name="Rectangle 149"/>
              <p:cNvSpPr>
                <a:spLocks noChangeArrowheads="1"/>
              </p:cNvSpPr>
              <p:nvPr/>
            </p:nvSpPr>
            <p:spPr bwMode="auto">
              <a:xfrm>
                <a:off x="3992" y="2747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3366FF"/>
                    </a:solidFill>
                    <a:latin typeface="+mn-lt"/>
                  </a:rPr>
                  <a:t>3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66" name="Group 150"/>
            <p:cNvGrpSpPr>
              <a:grpSpLocks/>
            </p:cNvGrpSpPr>
            <p:nvPr/>
          </p:nvGrpSpPr>
          <p:grpSpPr bwMode="auto">
            <a:xfrm>
              <a:off x="4415" y="3098"/>
              <a:ext cx="84" cy="195"/>
              <a:chOff x="3975" y="2972"/>
              <a:chExt cx="84" cy="195"/>
            </a:xfrm>
          </p:grpSpPr>
          <p:sp>
            <p:nvSpPr>
              <p:cNvPr id="86167" name="Rectangle 151"/>
              <p:cNvSpPr>
                <a:spLocks noChangeArrowheads="1"/>
              </p:cNvSpPr>
              <p:nvPr/>
            </p:nvSpPr>
            <p:spPr bwMode="auto">
              <a:xfrm>
                <a:off x="3975" y="2972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993366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168" name="Rectangle 152"/>
              <p:cNvSpPr>
                <a:spLocks noChangeArrowheads="1"/>
              </p:cNvSpPr>
              <p:nvPr/>
            </p:nvSpPr>
            <p:spPr bwMode="auto">
              <a:xfrm>
                <a:off x="3992" y="3041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993366"/>
                    </a:solidFill>
                    <a:latin typeface="+mn-lt"/>
                  </a:rPr>
                  <a:t>4</a:t>
                </a:r>
                <a:endParaRPr lang="pl-PL">
                  <a:latin typeface="+mn-lt"/>
                </a:endParaRPr>
              </a:p>
            </p:txBody>
          </p:sp>
        </p:grpSp>
        <p:grpSp>
          <p:nvGrpSpPr>
            <p:cNvPr id="86169" name="Group 153"/>
            <p:cNvGrpSpPr>
              <a:grpSpLocks/>
            </p:cNvGrpSpPr>
            <p:nvPr/>
          </p:nvGrpSpPr>
          <p:grpSpPr bwMode="auto">
            <a:xfrm>
              <a:off x="4565" y="3098"/>
              <a:ext cx="84" cy="196"/>
              <a:chOff x="3975" y="3266"/>
              <a:chExt cx="84" cy="196"/>
            </a:xfrm>
          </p:grpSpPr>
          <p:sp>
            <p:nvSpPr>
              <p:cNvPr id="86170" name="Rectangle 154"/>
              <p:cNvSpPr>
                <a:spLocks noChangeArrowheads="1"/>
              </p:cNvSpPr>
              <p:nvPr/>
            </p:nvSpPr>
            <p:spPr bwMode="auto">
              <a:xfrm>
                <a:off x="3975" y="3266"/>
                <a:ext cx="4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i="1">
                    <a:solidFill>
                      <a:srgbClr val="666699"/>
                    </a:solidFill>
                    <a:latin typeface="+mn-lt"/>
                  </a:rPr>
                  <a:t>l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6171" name="Rectangle 155"/>
              <p:cNvSpPr>
                <a:spLocks noChangeArrowheads="1"/>
              </p:cNvSpPr>
              <p:nvPr/>
            </p:nvSpPr>
            <p:spPr bwMode="auto">
              <a:xfrm>
                <a:off x="3992" y="3336"/>
                <a:ext cx="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i="1">
                    <a:solidFill>
                      <a:srgbClr val="666699"/>
                    </a:solidFill>
                    <a:latin typeface="+mn-lt"/>
                  </a:rPr>
                  <a:t>5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86206" name="Rectangle 190"/>
            <p:cNvSpPr>
              <a:spLocks noChangeArrowheads="1"/>
            </p:cNvSpPr>
            <p:nvPr/>
          </p:nvSpPr>
          <p:spPr bwMode="auto">
            <a:xfrm>
              <a:off x="2370" y="2679"/>
              <a:ext cx="438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07" name="Rectangle 191"/>
            <p:cNvSpPr>
              <a:spLocks noChangeArrowheads="1"/>
            </p:cNvSpPr>
            <p:nvPr/>
          </p:nvSpPr>
          <p:spPr bwMode="auto">
            <a:xfrm>
              <a:off x="2373" y="2976"/>
              <a:ext cx="438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08" name="Rectangle 192"/>
            <p:cNvSpPr>
              <a:spLocks noChangeArrowheads="1"/>
            </p:cNvSpPr>
            <p:nvPr/>
          </p:nvSpPr>
          <p:spPr bwMode="auto">
            <a:xfrm>
              <a:off x="2373" y="3267"/>
              <a:ext cx="438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10" name="Line 194"/>
            <p:cNvSpPr>
              <a:spLocks noChangeShapeType="1"/>
            </p:cNvSpPr>
            <p:nvPr/>
          </p:nvSpPr>
          <p:spPr bwMode="auto">
            <a:xfrm>
              <a:off x="2312" y="2492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11" name="Line 195"/>
            <p:cNvSpPr>
              <a:spLocks noChangeShapeType="1"/>
            </p:cNvSpPr>
            <p:nvPr/>
          </p:nvSpPr>
          <p:spPr bwMode="auto">
            <a:xfrm>
              <a:off x="2312" y="2820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12" name="Line 196"/>
            <p:cNvSpPr>
              <a:spLocks noChangeShapeType="1"/>
            </p:cNvSpPr>
            <p:nvPr/>
          </p:nvSpPr>
          <p:spPr bwMode="auto">
            <a:xfrm>
              <a:off x="2314" y="3110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6213" name="Line 197"/>
            <p:cNvSpPr>
              <a:spLocks noChangeShapeType="1"/>
            </p:cNvSpPr>
            <p:nvPr/>
          </p:nvSpPr>
          <p:spPr bwMode="auto">
            <a:xfrm>
              <a:off x="2314" y="3382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52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Coarse WDM, Dense WDM</a:t>
            </a:r>
          </a:p>
        </p:txBody>
      </p:sp>
      <p:grpSp>
        <p:nvGrpSpPr>
          <p:cNvPr id="85157" name="Group 165"/>
          <p:cNvGrpSpPr>
            <a:grpSpLocks/>
          </p:cNvGrpSpPr>
          <p:nvPr/>
        </p:nvGrpSpPr>
        <p:grpSpPr bwMode="auto">
          <a:xfrm>
            <a:off x="304800" y="1511300"/>
            <a:ext cx="8434388" cy="2335213"/>
            <a:chOff x="192" y="952"/>
            <a:chExt cx="5313" cy="1471"/>
          </a:xfrm>
        </p:grpSpPr>
        <p:sp>
          <p:nvSpPr>
            <p:cNvPr id="85113" name="Line 121"/>
            <p:cNvSpPr>
              <a:spLocks noChangeShapeType="1"/>
            </p:cNvSpPr>
            <p:nvPr/>
          </p:nvSpPr>
          <p:spPr bwMode="auto">
            <a:xfrm>
              <a:off x="2448" y="2074"/>
              <a:ext cx="12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14" name="Line 122"/>
            <p:cNvSpPr>
              <a:spLocks noChangeShapeType="1"/>
            </p:cNvSpPr>
            <p:nvPr/>
          </p:nvSpPr>
          <p:spPr bwMode="auto">
            <a:xfrm>
              <a:off x="3840" y="2074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5" name="Line 113"/>
            <p:cNvSpPr>
              <a:spLocks noChangeShapeType="1"/>
            </p:cNvSpPr>
            <p:nvPr/>
          </p:nvSpPr>
          <p:spPr bwMode="auto">
            <a:xfrm>
              <a:off x="3075" y="1749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6" name="Line 114"/>
            <p:cNvSpPr>
              <a:spLocks noChangeShapeType="1"/>
            </p:cNvSpPr>
            <p:nvPr/>
          </p:nvSpPr>
          <p:spPr bwMode="auto">
            <a:xfrm>
              <a:off x="3354" y="1752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7" name="Line 115"/>
            <p:cNvSpPr>
              <a:spLocks noChangeShapeType="1"/>
            </p:cNvSpPr>
            <p:nvPr/>
          </p:nvSpPr>
          <p:spPr bwMode="auto">
            <a:xfrm>
              <a:off x="3624" y="1749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8" name="Line 116"/>
            <p:cNvSpPr>
              <a:spLocks noChangeShapeType="1"/>
            </p:cNvSpPr>
            <p:nvPr/>
          </p:nvSpPr>
          <p:spPr bwMode="auto">
            <a:xfrm>
              <a:off x="4116" y="1752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9" name="Line 117"/>
            <p:cNvSpPr>
              <a:spLocks noChangeShapeType="1"/>
            </p:cNvSpPr>
            <p:nvPr/>
          </p:nvSpPr>
          <p:spPr bwMode="auto">
            <a:xfrm>
              <a:off x="4392" y="1749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10" name="Line 118"/>
            <p:cNvSpPr>
              <a:spLocks noChangeShapeType="1"/>
            </p:cNvSpPr>
            <p:nvPr/>
          </p:nvSpPr>
          <p:spPr bwMode="auto">
            <a:xfrm>
              <a:off x="4674" y="1749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11" name="Line 119"/>
            <p:cNvSpPr>
              <a:spLocks noChangeShapeType="1"/>
            </p:cNvSpPr>
            <p:nvPr/>
          </p:nvSpPr>
          <p:spPr bwMode="auto">
            <a:xfrm>
              <a:off x="4941" y="1746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04" name="Line 112"/>
            <p:cNvSpPr>
              <a:spLocks noChangeShapeType="1"/>
            </p:cNvSpPr>
            <p:nvPr/>
          </p:nvSpPr>
          <p:spPr bwMode="auto">
            <a:xfrm>
              <a:off x="2796" y="1752"/>
              <a:ext cx="3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4996" name="Text Box 4"/>
            <p:cNvSpPr txBox="1">
              <a:spLocks noChangeArrowheads="1"/>
            </p:cNvSpPr>
            <p:nvPr/>
          </p:nvSpPr>
          <p:spPr bwMode="auto">
            <a:xfrm>
              <a:off x="192" y="1116"/>
              <a:ext cx="24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>
                  <a:latin typeface="+mn-lt"/>
                </a:rPr>
                <a:t>C</a:t>
              </a:r>
              <a:r>
                <a:rPr lang="en-US">
                  <a:latin typeface="+mn-lt"/>
                </a:rPr>
                <a:t>WDM: up to 16</a:t>
              </a:r>
              <a:r>
                <a:rPr lang="pl-PL">
                  <a:latin typeface="+mn-lt"/>
                </a:rPr>
                <a:t> </a:t>
              </a:r>
              <a:r>
                <a:rPr lang="en-US">
                  <a:latin typeface="+mn-lt"/>
                </a:rPr>
                <a:t>wavelength</a:t>
              </a:r>
            </a:p>
          </p:txBody>
        </p:sp>
        <p:sp>
          <p:nvSpPr>
            <p:cNvPr id="85005" name="Freeform 13"/>
            <p:cNvSpPr>
              <a:spLocks/>
            </p:cNvSpPr>
            <p:nvPr/>
          </p:nvSpPr>
          <p:spPr bwMode="auto">
            <a:xfrm>
              <a:off x="5368" y="2033"/>
              <a:ext cx="137" cy="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4" y="86"/>
                </a:cxn>
                <a:cxn ang="0">
                  <a:pos x="0" y="171"/>
                </a:cxn>
                <a:cxn ang="0">
                  <a:pos x="0" y="0"/>
                </a:cxn>
              </a:cxnLst>
              <a:rect l="0" t="0" r="r" b="b"/>
              <a:pathLst>
                <a:path w="274" h="171">
                  <a:moveTo>
                    <a:pt x="0" y="0"/>
                  </a:moveTo>
                  <a:lnTo>
                    <a:pt x="274" y="86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06" name="Freeform 14"/>
            <p:cNvSpPr>
              <a:spLocks/>
            </p:cNvSpPr>
            <p:nvPr/>
          </p:nvSpPr>
          <p:spPr bwMode="auto">
            <a:xfrm>
              <a:off x="3701" y="1945"/>
              <a:ext cx="139" cy="261"/>
            </a:xfrm>
            <a:custGeom>
              <a:avLst/>
              <a:gdLst/>
              <a:ahLst/>
              <a:cxnLst>
                <a:cxn ang="0">
                  <a:pos x="0" y="261"/>
                </a:cxn>
                <a:cxn ang="0">
                  <a:pos x="138" y="521"/>
                </a:cxn>
                <a:cxn ang="0">
                  <a:pos x="138" y="0"/>
                </a:cxn>
                <a:cxn ang="0">
                  <a:pos x="277" y="261"/>
                </a:cxn>
              </a:cxnLst>
              <a:rect l="0" t="0" r="r" b="b"/>
              <a:pathLst>
                <a:path w="277" h="521">
                  <a:moveTo>
                    <a:pt x="0" y="261"/>
                  </a:moveTo>
                  <a:lnTo>
                    <a:pt x="138" y="521"/>
                  </a:lnTo>
                  <a:lnTo>
                    <a:pt x="138" y="0"/>
                  </a:lnTo>
                  <a:lnTo>
                    <a:pt x="277" y="26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85094" name="Group 102"/>
            <p:cNvGrpSpPr>
              <a:grpSpLocks/>
            </p:cNvGrpSpPr>
            <p:nvPr/>
          </p:nvGrpSpPr>
          <p:grpSpPr bwMode="auto">
            <a:xfrm>
              <a:off x="3233" y="2258"/>
              <a:ext cx="1208" cy="165"/>
              <a:chOff x="3233" y="2294"/>
              <a:chExt cx="1208" cy="165"/>
            </a:xfrm>
          </p:grpSpPr>
          <p:sp>
            <p:nvSpPr>
              <p:cNvPr id="85007" name="Rectangle 15"/>
              <p:cNvSpPr>
                <a:spLocks noChangeArrowheads="1"/>
              </p:cNvSpPr>
              <p:nvPr/>
            </p:nvSpPr>
            <p:spPr bwMode="auto">
              <a:xfrm>
                <a:off x="3233" y="2294"/>
                <a:ext cx="805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700">
                    <a:solidFill>
                      <a:srgbClr val="000000"/>
                    </a:solidFill>
                    <a:latin typeface="+mn-lt"/>
                  </a:rPr>
                  <a:t>Wavelength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5008" name="Rectangle 16"/>
              <p:cNvSpPr>
                <a:spLocks noChangeArrowheads="1"/>
              </p:cNvSpPr>
              <p:nvPr/>
            </p:nvSpPr>
            <p:spPr bwMode="auto">
              <a:xfrm>
                <a:off x="4133" y="2294"/>
                <a:ext cx="63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[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5009" name="Rectangle 17"/>
              <p:cNvSpPr>
                <a:spLocks noChangeArrowheads="1"/>
              </p:cNvSpPr>
              <p:nvPr/>
            </p:nvSpPr>
            <p:spPr bwMode="auto">
              <a:xfrm>
                <a:off x="4174" y="2294"/>
                <a:ext cx="220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nm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5010" name="Rectangle 18"/>
              <p:cNvSpPr>
                <a:spLocks noChangeArrowheads="1"/>
              </p:cNvSpPr>
              <p:nvPr/>
            </p:nvSpPr>
            <p:spPr bwMode="auto">
              <a:xfrm>
                <a:off x="4378" y="2294"/>
                <a:ext cx="63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]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85012" name="Rectangle 20"/>
            <p:cNvSpPr>
              <a:spLocks noChangeArrowheads="1"/>
            </p:cNvSpPr>
            <p:nvPr/>
          </p:nvSpPr>
          <p:spPr bwMode="auto">
            <a:xfrm>
              <a:off x="2662" y="2171"/>
              <a:ext cx="28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3366FF"/>
                  </a:solidFill>
                  <a:latin typeface="+mn-lt"/>
                </a:rPr>
                <a:t>1310</a:t>
              </a:r>
              <a:endParaRPr lang="pl-PL">
                <a:latin typeface="+mn-lt"/>
              </a:endParaRPr>
            </a:p>
          </p:txBody>
        </p:sp>
        <p:sp>
          <p:nvSpPr>
            <p:cNvPr id="85017" name="Rectangle 25"/>
            <p:cNvSpPr>
              <a:spLocks noChangeArrowheads="1"/>
            </p:cNvSpPr>
            <p:nvPr/>
          </p:nvSpPr>
          <p:spPr bwMode="auto">
            <a:xfrm>
              <a:off x="4814" y="2171"/>
              <a:ext cx="28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FF0000"/>
                  </a:solidFill>
                  <a:latin typeface="+mn-lt"/>
                </a:rPr>
                <a:t>1610</a:t>
              </a:r>
              <a:endParaRPr lang="pl-PL">
                <a:latin typeface="+mn-lt"/>
              </a:endParaRPr>
            </a:p>
          </p:txBody>
        </p:sp>
        <p:sp>
          <p:nvSpPr>
            <p:cNvPr id="85018" name="Line 26"/>
            <p:cNvSpPr>
              <a:spLocks noChangeShapeType="1"/>
            </p:cNvSpPr>
            <p:nvPr/>
          </p:nvSpPr>
          <p:spPr bwMode="auto">
            <a:xfrm>
              <a:off x="2798" y="1555"/>
              <a:ext cx="278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19" name="Line 27"/>
            <p:cNvSpPr>
              <a:spLocks noChangeShapeType="1"/>
            </p:cNvSpPr>
            <p:nvPr/>
          </p:nvSpPr>
          <p:spPr bwMode="auto">
            <a:xfrm flipH="1">
              <a:off x="2759" y="1518"/>
              <a:ext cx="79" cy="7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0" name="Line 28"/>
            <p:cNvSpPr>
              <a:spLocks noChangeShapeType="1"/>
            </p:cNvSpPr>
            <p:nvPr/>
          </p:nvSpPr>
          <p:spPr bwMode="auto">
            <a:xfrm flipV="1">
              <a:off x="3036" y="1518"/>
              <a:ext cx="80" cy="7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1" name="Freeform 29"/>
            <p:cNvSpPr>
              <a:spLocks noEditPoints="1"/>
            </p:cNvSpPr>
            <p:nvPr/>
          </p:nvSpPr>
          <p:spPr bwMode="auto">
            <a:xfrm>
              <a:off x="2794" y="1551"/>
              <a:ext cx="9" cy="165"/>
            </a:xfrm>
            <a:custGeom>
              <a:avLst/>
              <a:gdLst/>
              <a:ahLst/>
              <a:cxnLst>
                <a:cxn ang="0">
                  <a:pos x="19" y="8"/>
                </a:cxn>
                <a:cxn ang="0">
                  <a:pos x="19" y="124"/>
                </a:cxn>
                <a:cxn ang="0">
                  <a:pos x="17" y="127"/>
                </a:cxn>
                <a:cxn ang="0">
                  <a:pos x="15" y="129"/>
                </a:cxn>
                <a:cxn ang="0">
                  <a:pos x="13" y="131"/>
                </a:cxn>
                <a:cxn ang="0">
                  <a:pos x="9" y="132"/>
                </a:cxn>
                <a:cxn ang="0">
                  <a:pos x="6" y="131"/>
                </a:cxn>
                <a:cxn ang="0">
                  <a:pos x="4" y="129"/>
                </a:cxn>
                <a:cxn ang="0">
                  <a:pos x="2" y="127"/>
                </a:cxn>
                <a:cxn ang="0">
                  <a:pos x="0" y="124"/>
                </a:cxn>
                <a:cxn ang="0">
                  <a:pos x="0" y="8"/>
                </a:cxn>
                <a:cxn ang="0">
                  <a:pos x="2" y="5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5" y="2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19" y="8"/>
                </a:cxn>
                <a:cxn ang="0">
                  <a:pos x="19" y="207"/>
                </a:cxn>
                <a:cxn ang="0">
                  <a:pos x="19" y="322"/>
                </a:cxn>
                <a:cxn ang="0">
                  <a:pos x="17" y="325"/>
                </a:cxn>
                <a:cxn ang="0">
                  <a:pos x="15" y="329"/>
                </a:cxn>
                <a:cxn ang="0">
                  <a:pos x="13" y="331"/>
                </a:cxn>
                <a:cxn ang="0">
                  <a:pos x="9" y="331"/>
                </a:cxn>
                <a:cxn ang="0">
                  <a:pos x="6" y="331"/>
                </a:cxn>
                <a:cxn ang="0">
                  <a:pos x="4" y="329"/>
                </a:cxn>
                <a:cxn ang="0">
                  <a:pos x="2" y="325"/>
                </a:cxn>
                <a:cxn ang="0">
                  <a:pos x="0" y="322"/>
                </a:cxn>
                <a:cxn ang="0">
                  <a:pos x="0" y="207"/>
                </a:cxn>
                <a:cxn ang="0">
                  <a:pos x="2" y="203"/>
                </a:cxn>
                <a:cxn ang="0">
                  <a:pos x="4" y="201"/>
                </a:cxn>
                <a:cxn ang="0">
                  <a:pos x="6" y="200"/>
                </a:cxn>
                <a:cxn ang="0">
                  <a:pos x="9" y="198"/>
                </a:cxn>
                <a:cxn ang="0">
                  <a:pos x="13" y="200"/>
                </a:cxn>
                <a:cxn ang="0">
                  <a:pos x="15" y="201"/>
                </a:cxn>
                <a:cxn ang="0">
                  <a:pos x="17" y="203"/>
                </a:cxn>
                <a:cxn ang="0">
                  <a:pos x="19" y="207"/>
                </a:cxn>
                <a:cxn ang="0">
                  <a:pos x="19" y="207"/>
                </a:cxn>
              </a:cxnLst>
              <a:rect l="0" t="0" r="r" b="b"/>
              <a:pathLst>
                <a:path w="19" h="331">
                  <a:moveTo>
                    <a:pt x="19" y="8"/>
                  </a:moveTo>
                  <a:lnTo>
                    <a:pt x="19" y="124"/>
                  </a:lnTo>
                  <a:lnTo>
                    <a:pt x="17" y="127"/>
                  </a:lnTo>
                  <a:lnTo>
                    <a:pt x="15" y="129"/>
                  </a:lnTo>
                  <a:lnTo>
                    <a:pt x="13" y="131"/>
                  </a:lnTo>
                  <a:lnTo>
                    <a:pt x="9" y="132"/>
                  </a:lnTo>
                  <a:lnTo>
                    <a:pt x="6" y="131"/>
                  </a:lnTo>
                  <a:lnTo>
                    <a:pt x="4" y="129"/>
                  </a:lnTo>
                  <a:lnTo>
                    <a:pt x="2" y="127"/>
                  </a:lnTo>
                  <a:lnTo>
                    <a:pt x="0" y="124"/>
                  </a:lnTo>
                  <a:lnTo>
                    <a:pt x="0" y="8"/>
                  </a:lnTo>
                  <a:lnTo>
                    <a:pt x="2" y="5"/>
                  </a:lnTo>
                  <a:lnTo>
                    <a:pt x="4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9" y="207"/>
                  </a:moveTo>
                  <a:lnTo>
                    <a:pt x="19" y="322"/>
                  </a:lnTo>
                  <a:lnTo>
                    <a:pt x="17" y="325"/>
                  </a:lnTo>
                  <a:lnTo>
                    <a:pt x="15" y="329"/>
                  </a:lnTo>
                  <a:lnTo>
                    <a:pt x="13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4" y="329"/>
                  </a:lnTo>
                  <a:lnTo>
                    <a:pt x="2" y="325"/>
                  </a:lnTo>
                  <a:lnTo>
                    <a:pt x="0" y="322"/>
                  </a:lnTo>
                  <a:lnTo>
                    <a:pt x="0" y="207"/>
                  </a:lnTo>
                  <a:lnTo>
                    <a:pt x="2" y="203"/>
                  </a:lnTo>
                  <a:lnTo>
                    <a:pt x="4" y="201"/>
                  </a:lnTo>
                  <a:lnTo>
                    <a:pt x="6" y="200"/>
                  </a:lnTo>
                  <a:lnTo>
                    <a:pt x="9" y="198"/>
                  </a:lnTo>
                  <a:lnTo>
                    <a:pt x="13" y="200"/>
                  </a:lnTo>
                  <a:lnTo>
                    <a:pt x="15" y="201"/>
                  </a:lnTo>
                  <a:lnTo>
                    <a:pt x="17" y="203"/>
                  </a:lnTo>
                  <a:lnTo>
                    <a:pt x="19" y="207"/>
                  </a:lnTo>
                  <a:lnTo>
                    <a:pt x="19" y="20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2" name="Freeform 30"/>
            <p:cNvSpPr>
              <a:spLocks noEditPoints="1"/>
            </p:cNvSpPr>
            <p:nvPr/>
          </p:nvSpPr>
          <p:spPr bwMode="auto">
            <a:xfrm>
              <a:off x="3072" y="1551"/>
              <a:ext cx="8" cy="16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4"/>
                </a:cxn>
                <a:cxn ang="0">
                  <a:pos x="16" y="127"/>
                </a:cxn>
                <a:cxn ang="0">
                  <a:pos x="14" y="129"/>
                </a:cxn>
                <a:cxn ang="0">
                  <a:pos x="11" y="131"/>
                </a:cxn>
                <a:cxn ang="0">
                  <a:pos x="7" y="132"/>
                </a:cxn>
                <a:cxn ang="0">
                  <a:pos x="5" y="131"/>
                </a:cxn>
                <a:cxn ang="0">
                  <a:pos x="2" y="129"/>
                </a:cxn>
                <a:cxn ang="0">
                  <a:pos x="0" y="127"/>
                </a:cxn>
                <a:cxn ang="0">
                  <a:pos x="0" y="124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207"/>
                </a:cxn>
                <a:cxn ang="0">
                  <a:pos x="16" y="322"/>
                </a:cxn>
                <a:cxn ang="0">
                  <a:pos x="16" y="325"/>
                </a:cxn>
                <a:cxn ang="0">
                  <a:pos x="14" y="329"/>
                </a:cxn>
                <a:cxn ang="0">
                  <a:pos x="11" y="331"/>
                </a:cxn>
                <a:cxn ang="0">
                  <a:pos x="7" y="331"/>
                </a:cxn>
                <a:cxn ang="0">
                  <a:pos x="5" y="331"/>
                </a:cxn>
                <a:cxn ang="0">
                  <a:pos x="2" y="329"/>
                </a:cxn>
                <a:cxn ang="0">
                  <a:pos x="0" y="325"/>
                </a:cxn>
                <a:cxn ang="0">
                  <a:pos x="0" y="322"/>
                </a:cxn>
                <a:cxn ang="0">
                  <a:pos x="0" y="207"/>
                </a:cxn>
                <a:cxn ang="0">
                  <a:pos x="0" y="203"/>
                </a:cxn>
                <a:cxn ang="0">
                  <a:pos x="2" y="201"/>
                </a:cxn>
                <a:cxn ang="0">
                  <a:pos x="5" y="200"/>
                </a:cxn>
                <a:cxn ang="0">
                  <a:pos x="7" y="198"/>
                </a:cxn>
                <a:cxn ang="0">
                  <a:pos x="11" y="200"/>
                </a:cxn>
                <a:cxn ang="0">
                  <a:pos x="14" y="201"/>
                </a:cxn>
                <a:cxn ang="0">
                  <a:pos x="16" y="203"/>
                </a:cxn>
                <a:cxn ang="0">
                  <a:pos x="16" y="207"/>
                </a:cxn>
                <a:cxn ang="0">
                  <a:pos x="16" y="207"/>
                </a:cxn>
              </a:cxnLst>
              <a:rect l="0" t="0" r="r" b="b"/>
              <a:pathLst>
                <a:path w="16" h="331">
                  <a:moveTo>
                    <a:pt x="16" y="8"/>
                  </a:moveTo>
                  <a:lnTo>
                    <a:pt x="16" y="124"/>
                  </a:lnTo>
                  <a:lnTo>
                    <a:pt x="16" y="127"/>
                  </a:lnTo>
                  <a:lnTo>
                    <a:pt x="14" y="129"/>
                  </a:lnTo>
                  <a:lnTo>
                    <a:pt x="11" y="131"/>
                  </a:lnTo>
                  <a:lnTo>
                    <a:pt x="7" y="132"/>
                  </a:lnTo>
                  <a:lnTo>
                    <a:pt x="5" y="131"/>
                  </a:lnTo>
                  <a:lnTo>
                    <a:pt x="2" y="129"/>
                  </a:lnTo>
                  <a:lnTo>
                    <a:pt x="0" y="127"/>
                  </a:lnTo>
                  <a:lnTo>
                    <a:pt x="0" y="12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8"/>
                  </a:lnTo>
                  <a:close/>
                  <a:moveTo>
                    <a:pt x="16" y="207"/>
                  </a:moveTo>
                  <a:lnTo>
                    <a:pt x="16" y="322"/>
                  </a:lnTo>
                  <a:lnTo>
                    <a:pt x="16" y="325"/>
                  </a:lnTo>
                  <a:lnTo>
                    <a:pt x="14" y="329"/>
                  </a:lnTo>
                  <a:lnTo>
                    <a:pt x="11" y="331"/>
                  </a:lnTo>
                  <a:lnTo>
                    <a:pt x="7" y="331"/>
                  </a:lnTo>
                  <a:lnTo>
                    <a:pt x="5" y="331"/>
                  </a:lnTo>
                  <a:lnTo>
                    <a:pt x="2" y="329"/>
                  </a:lnTo>
                  <a:lnTo>
                    <a:pt x="0" y="325"/>
                  </a:lnTo>
                  <a:lnTo>
                    <a:pt x="0" y="322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2" y="201"/>
                  </a:lnTo>
                  <a:lnTo>
                    <a:pt x="5" y="200"/>
                  </a:lnTo>
                  <a:lnTo>
                    <a:pt x="7" y="198"/>
                  </a:lnTo>
                  <a:lnTo>
                    <a:pt x="11" y="200"/>
                  </a:lnTo>
                  <a:lnTo>
                    <a:pt x="14" y="201"/>
                  </a:lnTo>
                  <a:lnTo>
                    <a:pt x="16" y="203"/>
                  </a:lnTo>
                  <a:lnTo>
                    <a:pt x="16" y="207"/>
                  </a:lnTo>
                  <a:lnTo>
                    <a:pt x="16" y="20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3" name="Rectangle 31"/>
            <p:cNvSpPr>
              <a:spLocks noChangeArrowheads="1"/>
            </p:cNvSpPr>
            <p:nvPr/>
          </p:nvSpPr>
          <p:spPr bwMode="auto">
            <a:xfrm>
              <a:off x="2868" y="1422"/>
              <a:ext cx="9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808000"/>
                  </a:solidFill>
                  <a:latin typeface="+mn-lt"/>
                </a:rPr>
                <a:t>~</a:t>
              </a:r>
              <a:endParaRPr lang="pl-PL">
                <a:latin typeface="+mn-lt"/>
              </a:endParaRPr>
            </a:p>
          </p:txBody>
        </p:sp>
        <p:sp>
          <p:nvSpPr>
            <p:cNvPr id="85024" name="Rectangle 32"/>
            <p:cNvSpPr>
              <a:spLocks noChangeArrowheads="1"/>
            </p:cNvSpPr>
            <p:nvPr/>
          </p:nvSpPr>
          <p:spPr bwMode="auto">
            <a:xfrm>
              <a:off x="2940" y="1422"/>
              <a:ext cx="14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808000"/>
                  </a:solidFill>
                  <a:latin typeface="+mn-lt"/>
                </a:rPr>
                <a:t>20</a:t>
              </a:r>
              <a:endParaRPr lang="pl-PL">
                <a:latin typeface="+mn-lt"/>
              </a:endParaRPr>
            </a:p>
          </p:txBody>
        </p:sp>
        <p:sp>
          <p:nvSpPr>
            <p:cNvPr id="85025" name="Line 33"/>
            <p:cNvSpPr>
              <a:spLocks noChangeShapeType="1"/>
            </p:cNvSpPr>
            <p:nvPr/>
          </p:nvSpPr>
          <p:spPr bwMode="auto">
            <a:xfrm>
              <a:off x="2908" y="1360"/>
              <a:ext cx="1933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6" name="Freeform 34"/>
            <p:cNvSpPr>
              <a:spLocks/>
            </p:cNvSpPr>
            <p:nvPr/>
          </p:nvSpPr>
          <p:spPr bwMode="auto">
            <a:xfrm>
              <a:off x="2798" y="1323"/>
              <a:ext cx="120" cy="74"/>
            </a:xfrm>
            <a:custGeom>
              <a:avLst/>
              <a:gdLst/>
              <a:ahLst/>
              <a:cxnLst>
                <a:cxn ang="0">
                  <a:pos x="239" y="149"/>
                </a:cxn>
                <a:cxn ang="0">
                  <a:pos x="0" y="75"/>
                </a:cxn>
                <a:cxn ang="0">
                  <a:pos x="239" y="0"/>
                </a:cxn>
                <a:cxn ang="0">
                  <a:pos x="239" y="149"/>
                </a:cxn>
              </a:cxnLst>
              <a:rect l="0" t="0" r="r" b="b"/>
              <a:pathLst>
                <a:path w="239" h="149">
                  <a:moveTo>
                    <a:pt x="239" y="149"/>
                  </a:moveTo>
                  <a:lnTo>
                    <a:pt x="0" y="75"/>
                  </a:lnTo>
                  <a:lnTo>
                    <a:pt x="239" y="0"/>
                  </a:lnTo>
                  <a:lnTo>
                    <a:pt x="239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7" name="Freeform 35"/>
            <p:cNvSpPr>
              <a:spLocks/>
            </p:cNvSpPr>
            <p:nvPr/>
          </p:nvSpPr>
          <p:spPr bwMode="auto">
            <a:xfrm>
              <a:off x="4831" y="1323"/>
              <a:ext cx="119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7" y="75"/>
                </a:cxn>
                <a:cxn ang="0">
                  <a:pos x="0" y="149"/>
                </a:cxn>
                <a:cxn ang="0">
                  <a:pos x="0" y="0"/>
                </a:cxn>
              </a:cxnLst>
              <a:rect l="0" t="0" r="r" b="b"/>
              <a:pathLst>
                <a:path w="237" h="149">
                  <a:moveTo>
                    <a:pt x="0" y="0"/>
                  </a:moveTo>
                  <a:lnTo>
                    <a:pt x="237" y="75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28" name="Rectangle 36"/>
            <p:cNvSpPr>
              <a:spLocks noChangeArrowheads="1"/>
            </p:cNvSpPr>
            <p:nvPr/>
          </p:nvSpPr>
          <p:spPr bwMode="auto">
            <a:xfrm>
              <a:off x="3057" y="1180"/>
              <a:ext cx="3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700">
                  <a:solidFill>
                    <a:srgbClr val="000000"/>
                  </a:solidFill>
                  <a:latin typeface="+mn-lt"/>
                </a:rPr>
                <a:t> Max.</a:t>
              </a:r>
              <a:endParaRPr lang="pl-PL">
                <a:latin typeface="+mn-lt"/>
              </a:endParaRPr>
            </a:p>
          </p:txBody>
        </p:sp>
        <p:sp>
          <p:nvSpPr>
            <p:cNvPr id="85030" name="Rectangle 38"/>
            <p:cNvSpPr>
              <a:spLocks noChangeArrowheads="1"/>
            </p:cNvSpPr>
            <p:nvPr/>
          </p:nvSpPr>
          <p:spPr bwMode="auto">
            <a:xfrm>
              <a:off x="3506" y="1180"/>
              <a:ext cx="135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700">
                  <a:solidFill>
                    <a:srgbClr val="000000"/>
                  </a:solidFill>
                  <a:latin typeface="+mn-lt"/>
                </a:rPr>
                <a:t>8 </a:t>
              </a:r>
              <a:endParaRPr lang="pl-PL">
                <a:latin typeface="+mn-lt"/>
              </a:endParaRPr>
            </a:p>
          </p:txBody>
        </p:sp>
        <p:sp>
          <p:nvSpPr>
            <p:cNvPr id="85031" name="Rectangle 39"/>
            <p:cNvSpPr>
              <a:spLocks noChangeArrowheads="1"/>
            </p:cNvSpPr>
            <p:nvPr/>
          </p:nvSpPr>
          <p:spPr bwMode="auto">
            <a:xfrm>
              <a:off x="3629" y="1180"/>
              <a:ext cx="8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700">
                  <a:solidFill>
                    <a:srgbClr val="000000"/>
                  </a:solidFill>
                  <a:latin typeface="+mn-lt"/>
                </a:rPr>
                <a:t>–</a:t>
              </a:r>
              <a:endParaRPr lang="pl-PL">
                <a:latin typeface="+mn-lt"/>
              </a:endParaRPr>
            </a:p>
          </p:txBody>
        </p:sp>
        <p:sp>
          <p:nvSpPr>
            <p:cNvPr id="85032" name="Rectangle 40"/>
            <p:cNvSpPr>
              <a:spLocks noChangeArrowheads="1"/>
            </p:cNvSpPr>
            <p:nvPr/>
          </p:nvSpPr>
          <p:spPr bwMode="auto">
            <a:xfrm>
              <a:off x="3678" y="1180"/>
              <a:ext cx="4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700">
                  <a:solidFill>
                    <a:srgbClr val="000000"/>
                  </a:solidFill>
                  <a:latin typeface="+mn-lt"/>
                </a:rPr>
                <a:t> </a:t>
              </a:r>
              <a:endParaRPr lang="pl-PL">
                <a:latin typeface="+mn-lt"/>
              </a:endParaRPr>
            </a:p>
          </p:txBody>
        </p:sp>
        <p:sp>
          <p:nvSpPr>
            <p:cNvPr id="85033" name="Rectangle 41"/>
            <p:cNvSpPr>
              <a:spLocks noChangeArrowheads="1"/>
            </p:cNvSpPr>
            <p:nvPr/>
          </p:nvSpPr>
          <p:spPr bwMode="auto">
            <a:xfrm>
              <a:off x="3749" y="1180"/>
              <a:ext cx="10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700">
                  <a:solidFill>
                    <a:srgbClr val="000000"/>
                  </a:solidFill>
                  <a:latin typeface="+mn-lt"/>
                </a:rPr>
                <a:t>16 </a:t>
              </a:r>
              <a:r>
                <a:rPr lang="en-US" sz="1700">
                  <a:solidFill>
                    <a:srgbClr val="000000"/>
                  </a:solidFill>
                  <a:latin typeface="+mn-lt"/>
                </a:rPr>
                <a:t>wavelengths</a:t>
              </a:r>
              <a:endParaRPr lang="pl-PL">
                <a:latin typeface="+mn-lt"/>
              </a:endParaRPr>
            </a:p>
          </p:txBody>
        </p:sp>
        <p:sp>
          <p:nvSpPr>
            <p:cNvPr id="85035" name="Rectangle 43"/>
            <p:cNvSpPr>
              <a:spLocks noChangeArrowheads="1"/>
            </p:cNvSpPr>
            <p:nvPr/>
          </p:nvSpPr>
          <p:spPr bwMode="auto">
            <a:xfrm>
              <a:off x="3534" y="952"/>
              <a:ext cx="48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+mn-lt"/>
                </a:rPr>
                <a:t>CWDM</a:t>
              </a:r>
              <a:endParaRPr lang="pl-PL" sz="1800">
                <a:latin typeface="+mn-lt"/>
              </a:endParaRPr>
            </a:p>
          </p:txBody>
        </p:sp>
      </p:grp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304800" y="607695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pl-PL" sz="2400">
                <a:solidFill>
                  <a:schemeClr val="tx2"/>
                </a:solidFill>
                <a:latin typeface="+mn-lt"/>
              </a:rPr>
              <a:t>* </a:t>
            </a:r>
            <a:r>
              <a:rPr lang="en-US" sz="2400">
                <a:solidFill>
                  <a:schemeClr val="tx2"/>
                </a:solidFill>
                <a:latin typeface="+mn-lt"/>
              </a:rPr>
              <a:t>An experimental system of </a:t>
            </a:r>
            <a:r>
              <a:rPr lang="pl-PL" sz="2400">
                <a:solidFill>
                  <a:schemeClr val="tx2"/>
                </a:solidFill>
                <a:latin typeface="+mn-lt"/>
              </a:rPr>
              <a:t>1021 </a:t>
            </a:r>
            <a:r>
              <a:rPr lang="en-US" sz="2400">
                <a:solidFill>
                  <a:schemeClr val="tx2"/>
                </a:solidFill>
                <a:latin typeface="+mn-lt"/>
              </a:rPr>
              <a:t>channels built</a:t>
            </a:r>
            <a:endParaRPr lang="pl-PL" sz="2400">
              <a:latin typeface="+mn-lt"/>
            </a:endParaRPr>
          </a:p>
        </p:txBody>
      </p:sp>
      <p:grpSp>
        <p:nvGrpSpPr>
          <p:cNvPr id="85158" name="Group 166"/>
          <p:cNvGrpSpPr>
            <a:grpSpLocks/>
          </p:cNvGrpSpPr>
          <p:nvPr/>
        </p:nvGrpSpPr>
        <p:grpSpPr bwMode="auto">
          <a:xfrm>
            <a:off x="576263" y="3635375"/>
            <a:ext cx="8374062" cy="2370138"/>
            <a:chOff x="363" y="2290"/>
            <a:chExt cx="5275" cy="1493"/>
          </a:xfrm>
        </p:grpSpPr>
        <p:sp>
          <p:nvSpPr>
            <p:cNvPr id="85145" name="Line 153"/>
            <p:cNvSpPr>
              <a:spLocks noChangeShapeType="1"/>
            </p:cNvSpPr>
            <p:nvPr/>
          </p:nvSpPr>
          <p:spPr bwMode="auto">
            <a:xfrm>
              <a:off x="2976" y="311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46" name="Line 154"/>
            <p:cNvSpPr>
              <a:spLocks noChangeShapeType="1"/>
            </p:cNvSpPr>
            <p:nvPr/>
          </p:nvSpPr>
          <p:spPr bwMode="auto">
            <a:xfrm>
              <a:off x="2901" y="311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47" name="Line 155"/>
            <p:cNvSpPr>
              <a:spLocks noChangeShapeType="1"/>
            </p:cNvSpPr>
            <p:nvPr/>
          </p:nvSpPr>
          <p:spPr bwMode="auto">
            <a:xfrm>
              <a:off x="3045" y="311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48" name="Line 156"/>
            <p:cNvSpPr>
              <a:spLocks noChangeShapeType="1"/>
            </p:cNvSpPr>
            <p:nvPr/>
          </p:nvSpPr>
          <p:spPr bwMode="auto">
            <a:xfrm>
              <a:off x="3114" y="311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49" name="Line 157"/>
            <p:cNvSpPr>
              <a:spLocks noChangeShapeType="1"/>
            </p:cNvSpPr>
            <p:nvPr/>
          </p:nvSpPr>
          <p:spPr bwMode="auto">
            <a:xfrm>
              <a:off x="3192" y="311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85131" name="Group 139"/>
            <p:cNvGrpSpPr>
              <a:grpSpLocks/>
            </p:cNvGrpSpPr>
            <p:nvPr/>
          </p:nvGrpSpPr>
          <p:grpSpPr bwMode="auto">
            <a:xfrm>
              <a:off x="1953" y="3120"/>
              <a:ext cx="798" cy="336"/>
              <a:chOff x="795" y="3120"/>
              <a:chExt cx="798" cy="336"/>
            </a:xfrm>
          </p:grpSpPr>
          <p:sp>
            <p:nvSpPr>
              <p:cNvPr id="85132" name="Line 140"/>
              <p:cNvSpPr>
                <a:spLocks noChangeShapeType="1"/>
              </p:cNvSpPr>
              <p:nvPr/>
            </p:nvSpPr>
            <p:spPr bwMode="auto">
              <a:xfrm>
                <a:off x="870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3" name="Line 141"/>
              <p:cNvSpPr>
                <a:spLocks noChangeShapeType="1"/>
              </p:cNvSpPr>
              <p:nvPr/>
            </p:nvSpPr>
            <p:spPr bwMode="auto">
              <a:xfrm>
                <a:off x="795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4" name="Line 142"/>
              <p:cNvSpPr>
                <a:spLocks noChangeShapeType="1"/>
              </p:cNvSpPr>
              <p:nvPr/>
            </p:nvSpPr>
            <p:spPr bwMode="auto">
              <a:xfrm>
                <a:off x="939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5" name="Line 143"/>
              <p:cNvSpPr>
                <a:spLocks noChangeShapeType="1"/>
              </p:cNvSpPr>
              <p:nvPr/>
            </p:nvSpPr>
            <p:spPr bwMode="auto">
              <a:xfrm>
                <a:off x="1008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6" name="Line 144"/>
              <p:cNvSpPr>
                <a:spLocks noChangeShapeType="1"/>
              </p:cNvSpPr>
              <p:nvPr/>
            </p:nvSpPr>
            <p:spPr bwMode="auto">
              <a:xfrm>
                <a:off x="1086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7" name="Line 145"/>
              <p:cNvSpPr>
                <a:spLocks noChangeShapeType="1"/>
              </p:cNvSpPr>
              <p:nvPr/>
            </p:nvSpPr>
            <p:spPr bwMode="auto">
              <a:xfrm>
                <a:off x="1161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8" name="Line 146"/>
              <p:cNvSpPr>
                <a:spLocks noChangeShapeType="1"/>
              </p:cNvSpPr>
              <p:nvPr/>
            </p:nvSpPr>
            <p:spPr bwMode="auto">
              <a:xfrm>
                <a:off x="1230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39" name="Line 147"/>
              <p:cNvSpPr>
                <a:spLocks noChangeShapeType="1"/>
              </p:cNvSpPr>
              <p:nvPr/>
            </p:nvSpPr>
            <p:spPr bwMode="auto">
              <a:xfrm>
                <a:off x="1305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40" name="Line 148"/>
              <p:cNvSpPr>
                <a:spLocks noChangeShapeType="1"/>
              </p:cNvSpPr>
              <p:nvPr/>
            </p:nvSpPr>
            <p:spPr bwMode="auto">
              <a:xfrm>
                <a:off x="1374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41" name="Line 149"/>
              <p:cNvSpPr>
                <a:spLocks noChangeShapeType="1"/>
              </p:cNvSpPr>
              <p:nvPr/>
            </p:nvSpPr>
            <p:spPr bwMode="auto">
              <a:xfrm>
                <a:off x="1449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42" name="Line 150"/>
              <p:cNvSpPr>
                <a:spLocks noChangeShapeType="1"/>
              </p:cNvSpPr>
              <p:nvPr/>
            </p:nvSpPr>
            <p:spPr bwMode="auto">
              <a:xfrm>
                <a:off x="1521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43" name="Line 151"/>
              <p:cNvSpPr>
                <a:spLocks noChangeShapeType="1"/>
              </p:cNvSpPr>
              <p:nvPr/>
            </p:nvSpPr>
            <p:spPr bwMode="auto">
              <a:xfrm>
                <a:off x="1593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85130" name="Group 138"/>
            <p:cNvGrpSpPr>
              <a:grpSpLocks/>
            </p:cNvGrpSpPr>
            <p:nvPr/>
          </p:nvGrpSpPr>
          <p:grpSpPr bwMode="auto">
            <a:xfrm>
              <a:off x="795" y="3120"/>
              <a:ext cx="798" cy="336"/>
              <a:chOff x="795" y="3120"/>
              <a:chExt cx="798" cy="336"/>
            </a:xfrm>
          </p:grpSpPr>
          <p:sp>
            <p:nvSpPr>
              <p:cNvPr id="85128" name="Line 136"/>
              <p:cNvSpPr>
                <a:spLocks noChangeShapeType="1"/>
              </p:cNvSpPr>
              <p:nvPr/>
            </p:nvSpPr>
            <p:spPr bwMode="auto">
              <a:xfrm>
                <a:off x="870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9" name="Line 137"/>
              <p:cNvSpPr>
                <a:spLocks noChangeShapeType="1"/>
              </p:cNvSpPr>
              <p:nvPr/>
            </p:nvSpPr>
            <p:spPr bwMode="auto">
              <a:xfrm>
                <a:off x="795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18" name="Line 126"/>
              <p:cNvSpPr>
                <a:spLocks noChangeShapeType="1"/>
              </p:cNvSpPr>
              <p:nvPr/>
            </p:nvSpPr>
            <p:spPr bwMode="auto">
              <a:xfrm>
                <a:off x="939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19" name="Line 127"/>
              <p:cNvSpPr>
                <a:spLocks noChangeShapeType="1"/>
              </p:cNvSpPr>
              <p:nvPr/>
            </p:nvSpPr>
            <p:spPr bwMode="auto">
              <a:xfrm>
                <a:off x="1008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0" name="Line 128"/>
              <p:cNvSpPr>
                <a:spLocks noChangeShapeType="1"/>
              </p:cNvSpPr>
              <p:nvPr/>
            </p:nvSpPr>
            <p:spPr bwMode="auto">
              <a:xfrm>
                <a:off x="1086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1" name="Line 129"/>
              <p:cNvSpPr>
                <a:spLocks noChangeShapeType="1"/>
              </p:cNvSpPr>
              <p:nvPr/>
            </p:nvSpPr>
            <p:spPr bwMode="auto">
              <a:xfrm>
                <a:off x="1161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2" name="Line 130"/>
              <p:cNvSpPr>
                <a:spLocks noChangeShapeType="1"/>
              </p:cNvSpPr>
              <p:nvPr/>
            </p:nvSpPr>
            <p:spPr bwMode="auto">
              <a:xfrm>
                <a:off x="1230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3" name="Line 131"/>
              <p:cNvSpPr>
                <a:spLocks noChangeShapeType="1"/>
              </p:cNvSpPr>
              <p:nvPr/>
            </p:nvSpPr>
            <p:spPr bwMode="auto">
              <a:xfrm>
                <a:off x="1305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4" name="Line 132"/>
              <p:cNvSpPr>
                <a:spLocks noChangeShapeType="1"/>
              </p:cNvSpPr>
              <p:nvPr/>
            </p:nvSpPr>
            <p:spPr bwMode="auto">
              <a:xfrm>
                <a:off x="1374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5" name="Line 133"/>
              <p:cNvSpPr>
                <a:spLocks noChangeShapeType="1"/>
              </p:cNvSpPr>
              <p:nvPr/>
            </p:nvSpPr>
            <p:spPr bwMode="auto">
              <a:xfrm>
                <a:off x="1449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6" name="Line 134"/>
              <p:cNvSpPr>
                <a:spLocks noChangeShapeType="1"/>
              </p:cNvSpPr>
              <p:nvPr/>
            </p:nvSpPr>
            <p:spPr bwMode="auto">
              <a:xfrm>
                <a:off x="1521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85127" name="Line 135"/>
              <p:cNvSpPr>
                <a:spLocks noChangeShapeType="1"/>
              </p:cNvSpPr>
              <p:nvPr/>
            </p:nvSpPr>
            <p:spPr bwMode="auto">
              <a:xfrm>
                <a:off x="1593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85115" name="Line 123"/>
            <p:cNvSpPr>
              <a:spLocks noChangeShapeType="1"/>
            </p:cNvSpPr>
            <p:nvPr/>
          </p:nvSpPr>
          <p:spPr bwMode="auto">
            <a:xfrm>
              <a:off x="480" y="3456"/>
              <a:ext cx="12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116" name="Line 124"/>
            <p:cNvSpPr>
              <a:spLocks noChangeShapeType="1"/>
            </p:cNvSpPr>
            <p:nvPr/>
          </p:nvSpPr>
          <p:spPr bwMode="auto">
            <a:xfrm>
              <a:off x="1872" y="3456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39" name="Freeform 47"/>
            <p:cNvSpPr>
              <a:spLocks/>
            </p:cNvSpPr>
            <p:nvPr/>
          </p:nvSpPr>
          <p:spPr bwMode="auto">
            <a:xfrm>
              <a:off x="3408" y="3408"/>
              <a:ext cx="143" cy="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5" y="89"/>
                </a:cxn>
                <a:cxn ang="0">
                  <a:pos x="0" y="177"/>
                </a:cxn>
                <a:cxn ang="0">
                  <a:pos x="0" y="0"/>
                </a:cxn>
              </a:cxnLst>
              <a:rect l="0" t="0" r="r" b="b"/>
              <a:pathLst>
                <a:path w="285" h="177">
                  <a:moveTo>
                    <a:pt x="0" y="0"/>
                  </a:moveTo>
                  <a:lnTo>
                    <a:pt x="285" y="89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40" name="Freeform 48"/>
            <p:cNvSpPr>
              <a:spLocks/>
            </p:cNvSpPr>
            <p:nvPr/>
          </p:nvSpPr>
          <p:spPr bwMode="auto">
            <a:xfrm>
              <a:off x="1733" y="3325"/>
              <a:ext cx="144" cy="271"/>
            </a:xfrm>
            <a:custGeom>
              <a:avLst/>
              <a:gdLst/>
              <a:ahLst/>
              <a:cxnLst>
                <a:cxn ang="0">
                  <a:pos x="0" y="270"/>
                </a:cxn>
                <a:cxn ang="0">
                  <a:pos x="144" y="541"/>
                </a:cxn>
                <a:cxn ang="0">
                  <a:pos x="144" y="0"/>
                </a:cxn>
                <a:cxn ang="0">
                  <a:pos x="289" y="270"/>
                </a:cxn>
              </a:cxnLst>
              <a:rect l="0" t="0" r="r" b="b"/>
              <a:pathLst>
                <a:path w="289" h="541">
                  <a:moveTo>
                    <a:pt x="0" y="270"/>
                  </a:moveTo>
                  <a:lnTo>
                    <a:pt x="144" y="541"/>
                  </a:lnTo>
                  <a:lnTo>
                    <a:pt x="144" y="0"/>
                  </a:lnTo>
                  <a:lnTo>
                    <a:pt x="289" y="27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46" name="Rectangle 54"/>
            <p:cNvSpPr>
              <a:spLocks noChangeArrowheads="1"/>
            </p:cNvSpPr>
            <p:nvPr/>
          </p:nvSpPr>
          <p:spPr bwMode="auto">
            <a:xfrm>
              <a:off x="580" y="3562"/>
              <a:ext cx="9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3366FF"/>
                  </a:solidFill>
                  <a:latin typeface="+mn-lt"/>
                </a:rPr>
                <a:t>~</a:t>
              </a:r>
              <a:endParaRPr lang="pl-PL">
                <a:latin typeface="+mn-lt"/>
              </a:endParaRPr>
            </a:p>
          </p:txBody>
        </p:sp>
        <p:sp>
          <p:nvSpPr>
            <p:cNvPr id="85047" name="Rectangle 55"/>
            <p:cNvSpPr>
              <a:spLocks noChangeArrowheads="1"/>
            </p:cNvSpPr>
            <p:nvPr/>
          </p:nvSpPr>
          <p:spPr bwMode="auto">
            <a:xfrm>
              <a:off x="655" y="3562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3366FF"/>
                  </a:solidFill>
                  <a:latin typeface="+mn-lt"/>
                </a:rPr>
                <a:t>1500</a:t>
              </a:r>
              <a:endParaRPr lang="pl-PL">
                <a:latin typeface="+mn-lt"/>
              </a:endParaRPr>
            </a:p>
          </p:txBody>
        </p:sp>
        <p:sp>
          <p:nvSpPr>
            <p:cNvPr id="85048" name="Rectangle 56"/>
            <p:cNvSpPr>
              <a:spLocks noChangeArrowheads="1"/>
            </p:cNvSpPr>
            <p:nvPr/>
          </p:nvSpPr>
          <p:spPr bwMode="auto">
            <a:xfrm>
              <a:off x="2967" y="3562"/>
              <a:ext cx="9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FF6600"/>
                  </a:solidFill>
                  <a:latin typeface="+mn-lt"/>
                </a:rPr>
                <a:t>~</a:t>
              </a:r>
              <a:endParaRPr lang="pl-PL">
                <a:latin typeface="+mn-lt"/>
              </a:endParaRPr>
            </a:p>
          </p:txBody>
        </p:sp>
        <p:sp>
          <p:nvSpPr>
            <p:cNvPr id="85049" name="Rectangle 57"/>
            <p:cNvSpPr>
              <a:spLocks noChangeArrowheads="1"/>
            </p:cNvSpPr>
            <p:nvPr/>
          </p:nvSpPr>
          <p:spPr bwMode="auto">
            <a:xfrm>
              <a:off x="3042" y="3562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FF6600"/>
                  </a:solidFill>
                  <a:latin typeface="+mn-lt"/>
                </a:rPr>
                <a:t>1600</a:t>
              </a:r>
              <a:endParaRPr lang="pl-PL">
                <a:latin typeface="+mn-lt"/>
              </a:endParaRPr>
            </a:p>
          </p:txBody>
        </p:sp>
        <p:sp>
          <p:nvSpPr>
            <p:cNvPr id="85050" name="Line 58"/>
            <p:cNvSpPr>
              <a:spLocks noChangeShapeType="1"/>
            </p:cNvSpPr>
            <p:nvPr/>
          </p:nvSpPr>
          <p:spPr bwMode="auto">
            <a:xfrm>
              <a:off x="795" y="2921"/>
              <a:ext cx="73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1" name="Line 59"/>
            <p:cNvSpPr>
              <a:spLocks noChangeShapeType="1"/>
            </p:cNvSpPr>
            <p:nvPr/>
          </p:nvSpPr>
          <p:spPr bwMode="auto">
            <a:xfrm flipH="1">
              <a:off x="754" y="2882"/>
              <a:ext cx="82" cy="7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2" name="Line 60"/>
            <p:cNvSpPr>
              <a:spLocks noChangeShapeType="1"/>
            </p:cNvSpPr>
            <p:nvPr/>
          </p:nvSpPr>
          <p:spPr bwMode="auto">
            <a:xfrm flipV="1">
              <a:off x="827" y="2882"/>
              <a:ext cx="82" cy="7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3" name="Freeform 61"/>
            <p:cNvSpPr>
              <a:spLocks noEditPoints="1"/>
            </p:cNvSpPr>
            <p:nvPr/>
          </p:nvSpPr>
          <p:spPr bwMode="auto">
            <a:xfrm>
              <a:off x="790" y="2916"/>
              <a:ext cx="10" cy="17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9" y="129"/>
                </a:cxn>
                <a:cxn ang="0">
                  <a:pos x="19" y="133"/>
                </a:cxn>
                <a:cxn ang="0">
                  <a:pos x="17" y="137"/>
                </a:cxn>
                <a:cxn ang="0">
                  <a:pos x="13" y="138"/>
                </a:cxn>
                <a:cxn ang="0">
                  <a:pos x="9" y="138"/>
                </a:cxn>
                <a:cxn ang="0">
                  <a:pos x="6" y="138"/>
                </a:cxn>
                <a:cxn ang="0">
                  <a:pos x="4" y="137"/>
                </a:cxn>
                <a:cxn ang="0">
                  <a:pos x="2" y="133"/>
                </a:cxn>
                <a:cxn ang="0">
                  <a:pos x="0" y="129"/>
                </a:cxn>
                <a:cxn ang="0">
                  <a:pos x="0" y="9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7" y="4"/>
                </a:cxn>
                <a:cxn ang="0">
                  <a:pos x="19" y="6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215"/>
                </a:cxn>
                <a:cxn ang="0">
                  <a:pos x="19" y="336"/>
                </a:cxn>
                <a:cxn ang="0">
                  <a:pos x="19" y="339"/>
                </a:cxn>
                <a:cxn ang="0">
                  <a:pos x="17" y="343"/>
                </a:cxn>
                <a:cxn ang="0">
                  <a:pos x="13" y="345"/>
                </a:cxn>
                <a:cxn ang="0">
                  <a:pos x="9" y="345"/>
                </a:cxn>
                <a:cxn ang="0">
                  <a:pos x="6" y="345"/>
                </a:cxn>
                <a:cxn ang="0">
                  <a:pos x="4" y="343"/>
                </a:cxn>
                <a:cxn ang="0">
                  <a:pos x="2" y="339"/>
                </a:cxn>
                <a:cxn ang="0">
                  <a:pos x="0" y="336"/>
                </a:cxn>
                <a:cxn ang="0">
                  <a:pos x="0" y="215"/>
                </a:cxn>
                <a:cxn ang="0">
                  <a:pos x="2" y="212"/>
                </a:cxn>
                <a:cxn ang="0">
                  <a:pos x="4" y="210"/>
                </a:cxn>
                <a:cxn ang="0">
                  <a:pos x="6" y="208"/>
                </a:cxn>
                <a:cxn ang="0">
                  <a:pos x="9" y="207"/>
                </a:cxn>
                <a:cxn ang="0">
                  <a:pos x="13" y="208"/>
                </a:cxn>
                <a:cxn ang="0">
                  <a:pos x="17" y="210"/>
                </a:cxn>
                <a:cxn ang="0">
                  <a:pos x="19" y="212"/>
                </a:cxn>
                <a:cxn ang="0">
                  <a:pos x="19" y="215"/>
                </a:cxn>
                <a:cxn ang="0">
                  <a:pos x="19" y="215"/>
                </a:cxn>
              </a:cxnLst>
              <a:rect l="0" t="0" r="r" b="b"/>
              <a:pathLst>
                <a:path w="19" h="345">
                  <a:moveTo>
                    <a:pt x="19" y="9"/>
                  </a:moveTo>
                  <a:lnTo>
                    <a:pt x="19" y="129"/>
                  </a:lnTo>
                  <a:lnTo>
                    <a:pt x="19" y="133"/>
                  </a:lnTo>
                  <a:lnTo>
                    <a:pt x="17" y="137"/>
                  </a:lnTo>
                  <a:lnTo>
                    <a:pt x="13" y="138"/>
                  </a:lnTo>
                  <a:lnTo>
                    <a:pt x="9" y="138"/>
                  </a:lnTo>
                  <a:lnTo>
                    <a:pt x="6" y="138"/>
                  </a:lnTo>
                  <a:lnTo>
                    <a:pt x="4" y="137"/>
                  </a:lnTo>
                  <a:lnTo>
                    <a:pt x="2" y="133"/>
                  </a:lnTo>
                  <a:lnTo>
                    <a:pt x="0" y="129"/>
                  </a:lnTo>
                  <a:lnTo>
                    <a:pt x="0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19" y="9"/>
                  </a:lnTo>
                  <a:lnTo>
                    <a:pt x="19" y="9"/>
                  </a:lnTo>
                  <a:close/>
                  <a:moveTo>
                    <a:pt x="19" y="215"/>
                  </a:moveTo>
                  <a:lnTo>
                    <a:pt x="19" y="336"/>
                  </a:lnTo>
                  <a:lnTo>
                    <a:pt x="19" y="339"/>
                  </a:lnTo>
                  <a:lnTo>
                    <a:pt x="17" y="343"/>
                  </a:lnTo>
                  <a:lnTo>
                    <a:pt x="13" y="345"/>
                  </a:lnTo>
                  <a:lnTo>
                    <a:pt x="9" y="345"/>
                  </a:lnTo>
                  <a:lnTo>
                    <a:pt x="6" y="345"/>
                  </a:lnTo>
                  <a:lnTo>
                    <a:pt x="4" y="343"/>
                  </a:lnTo>
                  <a:lnTo>
                    <a:pt x="2" y="339"/>
                  </a:lnTo>
                  <a:lnTo>
                    <a:pt x="0" y="336"/>
                  </a:lnTo>
                  <a:lnTo>
                    <a:pt x="0" y="215"/>
                  </a:lnTo>
                  <a:lnTo>
                    <a:pt x="2" y="212"/>
                  </a:lnTo>
                  <a:lnTo>
                    <a:pt x="4" y="210"/>
                  </a:lnTo>
                  <a:lnTo>
                    <a:pt x="6" y="208"/>
                  </a:lnTo>
                  <a:lnTo>
                    <a:pt x="9" y="207"/>
                  </a:lnTo>
                  <a:lnTo>
                    <a:pt x="13" y="208"/>
                  </a:lnTo>
                  <a:lnTo>
                    <a:pt x="17" y="210"/>
                  </a:lnTo>
                  <a:lnTo>
                    <a:pt x="19" y="212"/>
                  </a:lnTo>
                  <a:lnTo>
                    <a:pt x="19" y="215"/>
                  </a:lnTo>
                  <a:lnTo>
                    <a:pt x="19" y="21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4" name="Freeform 62"/>
            <p:cNvSpPr>
              <a:spLocks noEditPoints="1"/>
            </p:cNvSpPr>
            <p:nvPr/>
          </p:nvSpPr>
          <p:spPr bwMode="auto">
            <a:xfrm>
              <a:off x="863" y="2916"/>
              <a:ext cx="10" cy="17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9" y="129"/>
                </a:cxn>
                <a:cxn ang="0">
                  <a:pos x="17" y="133"/>
                </a:cxn>
                <a:cxn ang="0">
                  <a:pos x="16" y="137"/>
                </a:cxn>
                <a:cxn ang="0">
                  <a:pos x="14" y="138"/>
                </a:cxn>
                <a:cxn ang="0">
                  <a:pos x="10" y="138"/>
                </a:cxn>
                <a:cxn ang="0">
                  <a:pos x="6" y="138"/>
                </a:cxn>
                <a:cxn ang="0">
                  <a:pos x="2" y="137"/>
                </a:cxn>
                <a:cxn ang="0">
                  <a:pos x="0" y="133"/>
                </a:cxn>
                <a:cxn ang="0">
                  <a:pos x="0" y="12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7" y="6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215"/>
                </a:cxn>
                <a:cxn ang="0">
                  <a:pos x="19" y="336"/>
                </a:cxn>
                <a:cxn ang="0">
                  <a:pos x="17" y="339"/>
                </a:cxn>
                <a:cxn ang="0">
                  <a:pos x="16" y="343"/>
                </a:cxn>
                <a:cxn ang="0">
                  <a:pos x="14" y="345"/>
                </a:cxn>
                <a:cxn ang="0">
                  <a:pos x="10" y="345"/>
                </a:cxn>
                <a:cxn ang="0">
                  <a:pos x="6" y="345"/>
                </a:cxn>
                <a:cxn ang="0">
                  <a:pos x="2" y="343"/>
                </a:cxn>
                <a:cxn ang="0">
                  <a:pos x="0" y="339"/>
                </a:cxn>
                <a:cxn ang="0">
                  <a:pos x="0" y="336"/>
                </a:cxn>
                <a:cxn ang="0">
                  <a:pos x="0" y="215"/>
                </a:cxn>
                <a:cxn ang="0">
                  <a:pos x="0" y="212"/>
                </a:cxn>
                <a:cxn ang="0">
                  <a:pos x="2" y="210"/>
                </a:cxn>
                <a:cxn ang="0">
                  <a:pos x="6" y="208"/>
                </a:cxn>
                <a:cxn ang="0">
                  <a:pos x="10" y="207"/>
                </a:cxn>
                <a:cxn ang="0">
                  <a:pos x="14" y="208"/>
                </a:cxn>
                <a:cxn ang="0">
                  <a:pos x="16" y="210"/>
                </a:cxn>
                <a:cxn ang="0">
                  <a:pos x="17" y="212"/>
                </a:cxn>
                <a:cxn ang="0">
                  <a:pos x="19" y="215"/>
                </a:cxn>
                <a:cxn ang="0">
                  <a:pos x="19" y="215"/>
                </a:cxn>
              </a:cxnLst>
              <a:rect l="0" t="0" r="r" b="b"/>
              <a:pathLst>
                <a:path w="19" h="345">
                  <a:moveTo>
                    <a:pt x="19" y="9"/>
                  </a:moveTo>
                  <a:lnTo>
                    <a:pt x="19" y="129"/>
                  </a:lnTo>
                  <a:lnTo>
                    <a:pt x="17" y="133"/>
                  </a:lnTo>
                  <a:lnTo>
                    <a:pt x="16" y="137"/>
                  </a:lnTo>
                  <a:lnTo>
                    <a:pt x="14" y="138"/>
                  </a:lnTo>
                  <a:lnTo>
                    <a:pt x="10" y="138"/>
                  </a:lnTo>
                  <a:lnTo>
                    <a:pt x="6" y="138"/>
                  </a:lnTo>
                  <a:lnTo>
                    <a:pt x="2" y="137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19" y="9"/>
                  </a:lnTo>
                  <a:lnTo>
                    <a:pt x="19" y="9"/>
                  </a:lnTo>
                  <a:close/>
                  <a:moveTo>
                    <a:pt x="19" y="215"/>
                  </a:moveTo>
                  <a:lnTo>
                    <a:pt x="19" y="336"/>
                  </a:lnTo>
                  <a:lnTo>
                    <a:pt x="17" y="339"/>
                  </a:lnTo>
                  <a:lnTo>
                    <a:pt x="16" y="343"/>
                  </a:lnTo>
                  <a:lnTo>
                    <a:pt x="14" y="345"/>
                  </a:lnTo>
                  <a:lnTo>
                    <a:pt x="10" y="345"/>
                  </a:lnTo>
                  <a:lnTo>
                    <a:pt x="6" y="345"/>
                  </a:lnTo>
                  <a:lnTo>
                    <a:pt x="2" y="343"/>
                  </a:lnTo>
                  <a:lnTo>
                    <a:pt x="0" y="339"/>
                  </a:lnTo>
                  <a:lnTo>
                    <a:pt x="0" y="336"/>
                  </a:lnTo>
                  <a:lnTo>
                    <a:pt x="0" y="215"/>
                  </a:lnTo>
                  <a:lnTo>
                    <a:pt x="0" y="212"/>
                  </a:lnTo>
                  <a:lnTo>
                    <a:pt x="2" y="210"/>
                  </a:lnTo>
                  <a:lnTo>
                    <a:pt x="6" y="208"/>
                  </a:lnTo>
                  <a:lnTo>
                    <a:pt x="10" y="207"/>
                  </a:lnTo>
                  <a:lnTo>
                    <a:pt x="14" y="208"/>
                  </a:lnTo>
                  <a:lnTo>
                    <a:pt x="16" y="210"/>
                  </a:lnTo>
                  <a:lnTo>
                    <a:pt x="17" y="212"/>
                  </a:lnTo>
                  <a:lnTo>
                    <a:pt x="19" y="215"/>
                  </a:lnTo>
                  <a:lnTo>
                    <a:pt x="19" y="21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5" name="Line 63"/>
            <p:cNvSpPr>
              <a:spLocks noChangeShapeType="1"/>
            </p:cNvSpPr>
            <p:nvPr/>
          </p:nvSpPr>
          <p:spPr bwMode="auto">
            <a:xfrm>
              <a:off x="909" y="2717"/>
              <a:ext cx="2015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6" name="Freeform 64"/>
            <p:cNvSpPr>
              <a:spLocks/>
            </p:cNvSpPr>
            <p:nvPr/>
          </p:nvSpPr>
          <p:spPr bwMode="auto">
            <a:xfrm>
              <a:off x="795" y="2678"/>
              <a:ext cx="125" cy="78"/>
            </a:xfrm>
            <a:custGeom>
              <a:avLst/>
              <a:gdLst/>
              <a:ahLst/>
              <a:cxnLst>
                <a:cxn ang="0">
                  <a:pos x="249" y="154"/>
                </a:cxn>
                <a:cxn ang="0">
                  <a:pos x="0" y="77"/>
                </a:cxn>
                <a:cxn ang="0">
                  <a:pos x="249" y="0"/>
                </a:cxn>
                <a:cxn ang="0">
                  <a:pos x="249" y="154"/>
                </a:cxn>
              </a:cxnLst>
              <a:rect l="0" t="0" r="r" b="b"/>
              <a:pathLst>
                <a:path w="249" h="154">
                  <a:moveTo>
                    <a:pt x="249" y="154"/>
                  </a:moveTo>
                  <a:lnTo>
                    <a:pt x="0" y="77"/>
                  </a:lnTo>
                  <a:lnTo>
                    <a:pt x="249" y="0"/>
                  </a:lnTo>
                  <a:lnTo>
                    <a:pt x="249" y="1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7" name="Freeform 65"/>
            <p:cNvSpPr>
              <a:spLocks/>
            </p:cNvSpPr>
            <p:nvPr/>
          </p:nvSpPr>
          <p:spPr bwMode="auto">
            <a:xfrm>
              <a:off x="2913" y="2678"/>
              <a:ext cx="125" cy="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77"/>
                </a:cxn>
                <a:cxn ang="0">
                  <a:pos x="0" y="154"/>
                </a:cxn>
                <a:cxn ang="0">
                  <a:pos x="0" y="0"/>
                </a:cxn>
              </a:cxnLst>
              <a:rect l="0" t="0" r="r" b="b"/>
              <a:pathLst>
                <a:path w="249" h="154">
                  <a:moveTo>
                    <a:pt x="0" y="0"/>
                  </a:moveTo>
                  <a:lnTo>
                    <a:pt x="249" y="77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58" name="Rectangle 66"/>
            <p:cNvSpPr>
              <a:spLocks noChangeArrowheads="1"/>
            </p:cNvSpPr>
            <p:nvPr/>
          </p:nvSpPr>
          <p:spPr bwMode="auto">
            <a:xfrm>
              <a:off x="1415" y="2518"/>
              <a:ext cx="17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+mn-lt"/>
                </a:rPr>
                <a:t>&lt; </a:t>
              </a:r>
              <a:endParaRPr lang="pl-PL">
                <a:latin typeface="+mn-lt"/>
              </a:endParaRPr>
            </a:p>
          </p:txBody>
        </p:sp>
        <p:sp>
          <p:nvSpPr>
            <p:cNvPr id="85084" name="Line 92"/>
            <p:cNvSpPr>
              <a:spLocks noChangeShapeType="1"/>
            </p:cNvSpPr>
            <p:nvPr/>
          </p:nvSpPr>
          <p:spPr bwMode="auto">
            <a:xfrm flipH="1">
              <a:off x="2825" y="3124"/>
              <a:ext cx="1" cy="339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89" name="Line 97"/>
            <p:cNvSpPr>
              <a:spLocks noChangeShapeType="1"/>
            </p:cNvSpPr>
            <p:nvPr/>
          </p:nvSpPr>
          <p:spPr bwMode="auto">
            <a:xfrm>
              <a:off x="723" y="2650"/>
              <a:ext cx="72" cy="271"/>
            </a:xfrm>
            <a:prstGeom prst="line">
              <a:avLst/>
            </a:prstGeom>
            <a:noFill/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5090" name="Rectangle 98"/>
            <p:cNvSpPr>
              <a:spLocks noChangeArrowheads="1"/>
            </p:cNvSpPr>
            <p:nvPr/>
          </p:nvSpPr>
          <p:spPr bwMode="auto">
            <a:xfrm>
              <a:off x="363" y="2478"/>
              <a:ext cx="14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008000"/>
                  </a:solidFill>
                  <a:latin typeface="+mn-lt"/>
                </a:rPr>
                <a:t>&lt; </a:t>
              </a:r>
              <a:endParaRPr lang="pl-PL">
                <a:latin typeface="+mn-lt"/>
              </a:endParaRPr>
            </a:p>
          </p:txBody>
        </p:sp>
        <p:sp>
          <p:nvSpPr>
            <p:cNvPr id="85091" name="Rectangle 99"/>
            <p:cNvSpPr>
              <a:spLocks noChangeArrowheads="1"/>
            </p:cNvSpPr>
            <p:nvPr/>
          </p:nvSpPr>
          <p:spPr bwMode="auto">
            <a:xfrm>
              <a:off x="473" y="2478"/>
              <a:ext cx="11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008000"/>
                  </a:solidFill>
                  <a:latin typeface="+mn-lt"/>
                </a:rPr>
                <a:t>3 </a:t>
              </a:r>
              <a:endParaRPr lang="pl-PL">
                <a:latin typeface="+mn-lt"/>
              </a:endParaRPr>
            </a:p>
          </p:txBody>
        </p:sp>
        <p:sp>
          <p:nvSpPr>
            <p:cNvPr id="85092" name="Rectangle 100"/>
            <p:cNvSpPr>
              <a:spLocks noChangeArrowheads="1"/>
            </p:cNvSpPr>
            <p:nvPr/>
          </p:nvSpPr>
          <p:spPr bwMode="auto">
            <a:xfrm>
              <a:off x="580" y="2478"/>
              <a:ext cx="19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500">
                  <a:solidFill>
                    <a:srgbClr val="008000"/>
                  </a:solidFill>
                  <a:latin typeface="+mn-lt"/>
                </a:rPr>
                <a:t>nm</a:t>
              </a:r>
              <a:endParaRPr lang="pl-PL">
                <a:latin typeface="+mn-lt"/>
              </a:endParaRPr>
            </a:p>
          </p:txBody>
        </p:sp>
        <p:sp>
          <p:nvSpPr>
            <p:cNvPr id="85093" name="Rectangle 101"/>
            <p:cNvSpPr>
              <a:spLocks noChangeArrowheads="1"/>
            </p:cNvSpPr>
            <p:nvPr/>
          </p:nvSpPr>
          <p:spPr bwMode="auto">
            <a:xfrm>
              <a:off x="1658" y="2290"/>
              <a:ext cx="49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+mn-lt"/>
                </a:rPr>
                <a:t>DWDM</a:t>
              </a:r>
              <a:endParaRPr lang="pl-PL">
                <a:latin typeface="+mn-lt"/>
              </a:endParaRPr>
            </a:p>
          </p:txBody>
        </p:sp>
        <p:sp>
          <p:nvSpPr>
            <p:cNvPr id="84997" name="Text Box 5"/>
            <p:cNvSpPr txBox="1">
              <a:spLocks noChangeArrowheads="1"/>
            </p:cNvSpPr>
            <p:nvPr/>
          </p:nvSpPr>
          <p:spPr bwMode="auto">
            <a:xfrm>
              <a:off x="3682" y="2722"/>
              <a:ext cx="1956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>
                  <a:latin typeface="+mn-lt"/>
                </a:rPr>
                <a:t>D</a:t>
              </a:r>
              <a:r>
                <a:rPr lang="en-US">
                  <a:latin typeface="+mn-lt"/>
                </a:rPr>
                <a:t>WDM: above </a:t>
              </a:r>
              <a:r>
                <a:rPr lang="pl-PL">
                  <a:latin typeface="+mn-lt"/>
                </a:rPr>
                <a:t>16 </a:t>
              </a:r>
              <a:r>
                <a:rPr lang="en-US">
                  <a:solidFill>
                    <a:srgbClr val="000000"/>
                  </a:solidFill>
                  <a:latin typeface="+mn-lt"/>
                </a:rPr>
                <a:t>wavelengths</a:t>
              </a:r>
              <a:endParaRPr lang="en-US">
                <a:latin typeface="+mn-lt"/>
              </a:endParaRPr>
            </a:p>
            <a:p>
              <a:r>
                <a:rPr lang="en-US">
                  <a:latin typeface="+mn-lt"/>
                </a:rPr>
                <a:t>Typically: 32</a:t>
              </a:r>
              <a:r>
                <a:rPr lang="pl-PL">
                  <a:latin typeface="+mn-lt"/>
                </a:rPr>
                <a:t> – 160</a:t>
              </a:r>
              <a:endParaRPr lang="en-US">
                <a:latin typeface="+mn-lt"/>
              </a:endParaRPr>
            </a:p>
          </p:txBody>
        </p:sp>
        <p:grpSp>
          <p:nvGrpSpPr>
            <p:cNvPr id="85095" name="Group 103"/>
            <p:cNvGrpSpPr>
              <a:grpSpLocks/>
            </p:cNvGrpSpPr>
            <p:nvPr/>
          </p:nvGrpSpPr>
          <p:grpSpPr bwMode="auto">
            <a:xfrm>
              <a:off x="1344" y="3618"/>
              <a:ext cx="1208" cy="165"/>
              <a:chOff x="3233" y="2294"/>
              <a:chExt cx="1208" cy="165"/>
            </a:xfrm>
          </p:grpSpPr>
          <p:sp>
            <p:nvSpPr>
              <p:cNvPr id="85096" name="Rectangle 104"/>
              <p:cNvSpPr>
                <a:spLocks noChangeArrowheads="1"/>
              </p:cNvSpPr>
              <p:nvPr/>
            </p:nvSpPr>
            <p:spPr bwMode="auto">
              <a:xfrm>
                <a:off x="3233" y="2294"/>
                <a:ext cx="805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700">
                    <a:solidFill>
                      <a:srgbClr val="000000"/>
                    </a:solidFill>
                    <a:latin typeface="+mn-lt"/>
                  </a:rPr>
                  <a:t>Wavelength</a:t>
                </a:r>
                <a:endParaRPr lang="pl-PL" sz="170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85097" name="Rectangle 105"/>
              <p:cNvSpPr>
                <a:spLocks noChangeArrowheads="1"/>
              </p:cNvSpPr>
              <p:nvPr/>
            </p:nvSpPr>
            <p:spPr bwMode="auto">
              <a:xfrm>
                <a:off x="4133" y="2294"/>
                <a:ext cx="63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[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5098" name="Rectangle 106"/>
              <p:cNvSpPr>
                <a:spLocks noChangeArrowheads="1"/>
              </p:cNvSpPr>
              <p:nvPr/>
            </p:nvSpPr>
            <p:spPr bwMode="auto">
              <a:xfrm>
                <a:off x="4174" y="2294"/>
                <a:ext cx="220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nm</a:t>
                </a:r>
                <a:endParaRPr lang="pl-PL">
                  <a:latin typeface="+mn-lt"/>
                </a:endParaRPr>
              </a:p>
            </p:txBody>
          </p:sp>
          <p:sp>
            <p:nvSpPr>
              <p:cNvPr id="85099" name="Rectangle 107"/>
              <p:cNvSpPr>
                <a:spLocks noChangeArrowheads="1"/>
              </p:cNvSpPr>
              <p:nvPr/>
            </p:nvSpPr>
            <p:spPr bwMode="auto">
              <a:xfrm>
                <a:off x="4378" y="2294"/>
                <a:ext cx="63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700">
                    <a:solidFill>
                      <a:srgbClr val="000000"/>
                    </a:solidFill>
                    <a:latin typeface="+mn-lt"/>
                  </a:rPr>
                  <a:t>]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85100" name="Rectangle 108"/>
            <p:cNvSpPr>
              <a:spLocks noChangeArrowheads="1"/>
            </p:cNvSpPr>
            <p:nvPr/>
          </p:nvSpPr>
          <p:spPr bwMode="auto">
            <a:xfrm>
              <a:off x="1569" y="2529"/>
              <a:ext cx="116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700">
                  <a:solidFill>
                    <a:srgbClr val="000000"/>
                  </a:solidFill>
                  <a:latin typeface="+mn-lt"/>
                </a:rPr>
                <a:t>160 </a:t>
              </a:r>
              <a:r>
                <a:rPr lang="en-US" sz="1700">
                  <a:solidFill>
                    <a:srgbClr val="000000"/>
                  </a:solidFill>
                  <a:latin typeface="+mn-lt"/>
                </a:rPr>
                <a:t>wavelengths</a:t>
              </a:r>
              <a:endParaRPr lang="pl-PL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210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39" name="Rectangle 8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</a:t>
            </a:r>
            <a:r>
              <a:rPr lang="pl-PL" sz="2400" dirty="0"/>
              <a:t>: </a:t>
            </a:r>
            <a:r>
              <a:rPr lang="en-US" sz="2400" dirty="0"/>
              <a:t>Transmission </a:t>
            </a:r>
            <a:br>
              <a:rPr lang="en-US" sz="2400" dirty="0"/>
            </a:br>
            <a:r>
              <a:rPr lang="en-US" sz="2400" dirty="0"/>
              <a:t>of a </a:t>
            </a:r>
            <a:r>
              <a:rPr lang="pl-PL" sz="2400" dirty="0"/>
              <a:t>40 </a:t>
            </a:r>
            <a:r>
              <a:rPr lang="pl-PL" sz="2400" dirty="0" err="1"/>
              <a:t>Gbit</a:t>
            </a:r>
            <a:r>
              <a:rPr lang="pl-PL" sz="2400" dirty="0"/>
              <a:t>/s </a:t>
            </a:r>
            <a:r>
              <a:rPr lang="en-US" sz="2400" dirty="0"/>
              <a:t>stream over </a:t>
            </a:r>
            <a:r>
              <a:rPr lang="pl-PL" sz="2400" dirty="0"/>
              <a:t>600 km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223963" y="1447800"/>
            <a:ext cx="7773987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eaLnBrk="0" hangingPunct="0"/>
            <a:r>
              <a:rPr lang="en-US" sz="2400">
                <a:latin typeface="+mn-lt"/>
              </a:rPr>
              <a:t>Traditional STM-16</a:t>
            </a:r>
          </a:p>
        </p:txBody>
      </p:sp>
      <p:grpSp>
        <p:nvGrpSpPr>
          <p:cNvPr id="56138" name="Group 842"/>
          <p:cNvGrpSpPr>
            <a:grpSpLocks/>
          </p:cNvGrpSpPr>
          <p:nvPr/>
        </p:nvGrpSpPr>
        <p:grpSpPr bwMode="auto">
          <a:xfrm>
            <a:off x="1371600" y="2133600"/>
            <a:ext cx="5778500" cy="3581400"/>
            <a:chOff x="1196" y="1344"/>
            <a:chExt cx="3640" cy="2256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300" y="1392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304" name="Rectangle 8"/>
            <p:cNvSpPr>
              <a:spLocks noChangeArrowheads="1"/>
            </p:cNvSpPr>
            <p:nvPr/>
          </p:nvSpPr>
          <p:spPr bwMode="auto">
            <a:xfrm>
              <a:off x="1196" y="134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305" name="Group 9"/>
            <p:cNvGrpSpPr>
              <a:grpSpLocks/>
            </p:cNvGrpSpPr>
            <p:nvPr/>
          </p:nvGrpSpPr>
          <p:grpSpPr bwMode="auto">
            <a:xfrm rot="-5400000">
              <a:off x="1408" y="1340"/>
              <a:ext cx="96" cy="104"/>
              <a:chOff x="1728" y="1536"/>
              <a:chExt cx="96" cy="96"/>
            </a:xfrm>
          </p:grpSpPr>
          <p:sp>
            <p:nvSpPr>
              <p:cNvPr id="55306" name="AutoShape 1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07" name="AutoShape 1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08" name="Group 12"/>
            <p:cNvGrpSpPr>
              <a:grpSpLocks/>
            </p:cNvGrpSpPr>
            <p:nvPr/>
          </p:nvGrpSpPr>
          <p:grpSpPr bwMode="auto">
            <a:xfrm rot="-5400000">
              <a:off x="1616" y="1340"/>
              <a:ext cx="96" cy="104"/>
              <a:chOff x="1728" y="1536"/>
              <a:chExt cx="96" cy="96"/>
            </a:xfrm>
          </p:grpSpPr>
          <p:sp>
            <p:nvSpPr>
              <p:cNvPr id="55309" name="AutoShape 1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10" name="AutoShape 1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11" name="Group 15"/>
            <p:cNvGrpSpPr>
              <a:grpSpLocks/>
            </p:cNvGrpSpPr>
            <p:nvPr/>
          </p:nvGrpSpPr>
          <p:grpSpPr bwMode="auto">
            <a:xfrm rot="-5400000">
              <a:off x="1824" y="1340"/>
              <a:ext cx="96" cy="104"/>
              <a:chOff x="1728" y="1536"/>
              <a:chExt cx="96" cy="96"/>
            </a:xfrm>
          </p:grpSpPr>
          <p:sp>
            <p:nvSpPr>
              <p:cNvPr id="55312" name="AutoShape 1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13" name="AutoShape 1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14" name="Group 18"/>
            <p:cNvGrpSpPr>
              <a:grpSpLocks/>
            </p:cNvGrpSpPr>
            <p:nvPr/>
          </p:nvGrpSpPr>
          <p:grpSpPr bwMode="auto">
            <a:xfrm rot="-5400000">
              <a:off x="2032" y="1340"/>
              <a:ext cx="96" cy="104"/>
              <a:chOff x="1728" y="1536"/>
              <a:chExt cx="96" cy="96"/>
            </a:xfrm>
          </p:grpSpPr>
          <p:sp>
            <p:nvSpPr>
              <p:cNvPr id="55315" name="AutoShape 1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16" name="AutoShape 2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17" name="Group 21"/>
            <p:cNvGrpSpPr>
              <a:grpSpLocks/>
            </p:cNvGrpSpPr>
            <p:nvPr/>
          </p:nvGrpSpPr>
          <p:grpSpPr bwMode="auto">
            <a:xfrm rot="-5400000">
              <a:off x="2240" y="1340"/>
              <a:ext cx="96" cy="104"/>
              <a:chOff x="1728" y="1536"/>
              <a:chExt cx="96" cy="96"/>
            </a:xfrm>
          </p:grpSpPr>
          <p:sp>
            <p:nvSpPr>
              <p:cNvPr id="55318" name="AutoShape 2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19" name="AutoShape 2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20" name="Group 24"/>
            <p:cNvGrpSpPr>
              <a:grpSpLocks/>
            </p:cNvGrpSpPr>
            <p:nvPr/>
          </p:nvGrpSpPr>
          <p:grpSpPr bwMode="auto">
            <a:xfrm rot="-5400000">
              <a:off x="2448" y="1340"/>
              <a:ext cx="96" cy="104"/>
              <a:chOff x="1728" y="1536"/>
              <a:chExt cx="96" cy="96"/>
            </a:xfrm>
          </p:grpSpPr>
          <p:sp>
            <p:nvSpPr>
              <p:cNvPr id="55321" name="AutoShape 2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22" name="AutoShape 2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 rot="-5400000">
              <a:off x="2656" y="1340"/>
              <a:ext cx="96" cy="104"/>
              <a:chOff x="1728" y="1536"/>
              <a:chExt cx="96" cy="96"/>
            </a:xfrm>
          </p:grpSpPr>
          <p:sp>
            <p:nvSpPr>
              <p:cNvPr id="55324" name="AutoShape 2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25" name="AutoShape 2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26" name="Group 30"/>
            <p:cNvGrpSpPr>
              <a:grpSpLocks/>
            </p:cNvGrpSpPr>
            <p:nvPr/>
          </p:nvGrpSpPr>
          <p:grpSpPr bwMode="auto">
            <a:xfrm rot="-5400000">
              <a:off x="2864" y="1340"/>
              <a:ext cx="96" cy="104"/>
              <a:chOff x="1728" y="1536"/>
              <a:chExt cx="96" cy="96"/>
            </a:xfrm>
          </p:grpSpPr>
          <p:sp>
            <p:nvSpPr>
              <p:cNvPr id="55327" name="AutoShape 3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28" name="AutoShape 3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29" name="Group 33"/>
            <p:cNvGrpSpPr>
              <a:grpSpLocks/>
            </p:cNvGrpSpPr>
            <p:nvPr/>
          </p:nvGrpSpPr>
          <p:grpSpPr bwMode="auto">
            <a:xfrm rot="-5400000">
              <a:off x="3072" y="1340"/>
              <a:ext cx="96" cy="104"/>
              <a:chOff x="1728" y="1536"/>
              <a:chExt cx="96" cy="96"/>
            </a:xfrm>
          </p:grpSpPr>
          <p:sp>
            <p:nvSpPr>
              <p:cNvPr id="55330" name="AutoShape 3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31" name="AutoShape 3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32" name="Group 36"/>
            <p:cNvGrpSpPr>
              <a:grpSpLocks/>
            </p:cNvGrpSpPr>
            <p:nvPr/>
          </p:nvGrpSpPr>
          <p:grpSpPr bwMode="auto">
            <a:xfrm rot="-5400000">
              <a:off x="3280" y="1340"/>
              <a:ext cx="96" cy="104"/>
              <a:chOff x="1728" y="1536"/>
              <a:chExt cx="96" cy="96"/>
            </a:xfrm>
          </p:grpSpPr>
          <p:sp>
            <p:nvSpPr>
              <p:cNvPr id="55333" name="AutoShape 3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34" name="AutoShape 3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 rot="-5400000">
              <a:off x="3488" y="1340"/>
              <a:ext cx="96" cy="104"/>
              <a:chOff x="1728" y="1536"/>
              <a:chExt cx="96" cy="96"/>
            </a:xfrm>
          </p:grpSpPr>
          <p:sp>
            <p:nvSpPr>
              <p:cNvPr id="55336" name="AutoShape 4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37" name="AutoShape 4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38" name="Group 42"/>
            <p:cNvGrpSpPr>
              <a:grpSpLocks/>
            </p:cNvGrpSpPr>
            <p:nvPr/>
          </p:nvGrpSpPr>
          <p:grpSpPr bwMode="auto">
            <a:xfrm rot="-5400000">
              <a:off x="3696" y="1340"/>
              <a:ext cx="96" cy="104"/>
              <a:chOff x="1728" y="1536"/>
              <a:chExt cx="96" cy="96"/>
            </a:xfrm>
          </p:grpSpPr>
          <p:sp>
            <p:nvSpPr>
              <p:cNvPr id="55339" name="AutoShape 4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40" name="AutoShape 4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41" name="Group 45"/>
            <p:cNvGrpSpPr>
              <a:grpSpLocks/>
            </p:cNvGrpSpPr>
            <p:nvPr/>
          </p:nvGrpSpPr>
          <p:grpSpPr bwMode="auto">
            <a:xfrm rot="-5400000">
              <a:off x="3904" y="1340"/>
              <a:ext cx="96" cy="104"/>
              <a:chOff x="1728" y="1536"/>
              <a:chExt cx="96" cy="96"/>
            </a:xfrm>
          </p:grpSpPr>
          <p:sp>
            <p:nvSpPr>
              <p:cNvPr id="55342" name="AutoShape 4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43" name="AutoShape 4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44" name="Group 48"/>
            <p:cNvGrpSpPr>
              <a:grpSpLocks/>
            </p:cNvGrpSpPr>
            <p:nvPr/>
          </p:nvGrpSpPr>
          <p:grpSpPr bwMode="auto">
            <a:xfrm rot="-5400000">
              <a:off x="4112" y="1340"/>
              <a:ext cx="96" cy="104"/>
              <a:chOff x="1728" y="1536"/>
              <a:chExt cx="96" cy="96"/>
            </a:xfrm>
          </p:grpSpPr>
          <p:sp>
            <p:nvSpPr>
              <p:cNvPr id="55345" name="AutoShape 4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46" name="AutoShape 5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47" name="Group 51"/>
            <p:cNvGrpSpPr>
              <a:grpSpLocks/>
            </p:cNvGrpSpPr>
            <p:nvPr/>
          </p:nvGrpSpPr>
          <p:grpSpPr bwMode="auto">
            <a:xfrm rot="-5400000">
              <a:off x="4320" y="1340"/>
              <a:ext cx="96" cy="104"/>
              <a:chOff x="1728" y="1536"/>
              <a:chExt cx="96" cy="96"/>
            </a:xfrm>
          </p:grpSpPr>
          <p:sp>
            <p:nvSpPr>
              <p:cNvPr id="55348" name="AutoShape 5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49" name="AutoShape 5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50" name="Group 54"/>
            <p:cNvGrpSpPr>
              <a:grpSpLocks/>
            </p:cNvGrpSpPr>
            <p:nvPr/>
          </p:nvGrpSpPr>
          <p:grpSpPr bwMode="auto">
            <a:xfrm rot="-5400000">
              <a:off x="4528" y="1340"/>
              <a:ext cx="96" cy="104"/>
              <a:chOff x="1728" y="1536"/>
              <a:chExt cx="96" cy="96"/>
            </a:xfrm>
          </p:grpSpPr>
          <p:sp>
            <p:nvSpPr>
              <p:cNvPr id="55351" name="AutoShape 5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52" name="AutoShape 5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353" name="Rectangle 57"/>
            <p:cNvSpPr>
              <a:spLocks noChangeArrowheads="1"/>
            </p:cNvSpPr>
            <p:nvPr/>
          </p:nvSpPr>
          <p:spPr bwMode="auto">
            <a:xfrm>
              <a:off x="4732" y="134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355" name="Line 59"/>
            <p:cNvSpPr>
              <a:spLocks noChangeShapeType="1"/>
            </p:cNvSpPr>
            <p:nvPr/>
          </p:nvSpPr>
          <p:spPr bwMode="auto">
            <a:xfrm>
              <a:off x="1300" y="1536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356" name="Rectangle 60"/>
            <p:cNvSpPr>
              <a:spLocks noChangeArrowheads="1"/>
            </p:cNvSpPr>
            <p:nvPr/>
          </p:nvSpPr>
          <p:spPr bwMode="auto">
            <a:xfrm>
              <a:off x="1196" y="148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357" name="Group 61"/>
            <p:cNvGrpSpPr>
              <a:grpSpLocks/>
            </p:cNvGrpSpPr>
            <p:nvPr/>
          </p:nvGrpSpPr>
          <p:grpSpPr bwMode="auto">
            <a:xfrm rot="-5400000">
              <a:off x="1408" y="1484"/>
              <a:ext cx="96" cy="104"/>
              <a:chOff x="1728" y="1536"/>
              <a:chExt cx="96" cy="96"/>
            </a:xfrm>
          </p:grpSpPr>
          <p:sp>
            <p:nvSpPr>
              <p:cNvPr id="55358" name="AutoShape 6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59" name="AutoShape 6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60" name="Group 64"/>
            <p:cNvGrpSpPr>
              <a:grpSpLocks/>
            </p:cNvGrpSpPr>
            <p:nvPr/>
          </p:nvGrpSpPr>
          <p:grpSpPr bwMode="auto">
            <a:xfrm rot="-5400000">
              <a:off x="1616" y="1484"/>
              <a:ext cx="96" cy="104"/>
              <a:chOff x="1728" y="1536"/>
              <a:chExt cx="96" cy="96"/>
            </a:xfrm>
          </p:grpSpPr>
          <p:sp>
            <p:nvSpPr>
              <p:cNvPr id="55361" name="AutoShape 6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62" name="AutoShape 6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63" name="Group 67"/>
            <p:cNvGrpSpPr>
              <a:grpSpLocks/>
            </p:cNvGrpSpPr>
            <p:nvPr/>
          </p:nvGrpSpPr>
          <p:grpSpPr bwMode="auto">
            <a:xfrm rot="-5400000">
              <a:off x="1824" y="1484"/>
              <a:ext cx="96" cy="104"/>
              <a:chOff x="1728" y="1536"/>
              <a:chExt cx="96" cy="96"/>
            </a:xfrm>
          </p:grpSpPr>
          <p:sp>
            <p:nvSpPr>
              <p:cNvPr id="55364" name="AutoShape 6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65" name="AutoShape 6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66" name="Group 70"/>
            <p:cNvGrpSpPr>
              <a:grpSpLocks/>
            </p:cNvGrpSpPr>
            <p:nvPr/>
          </p:nvGrpSpPr>
          <p:grpSpPr bwMode="auto">
            <a:xfrm rot="-5400000">
              <a:off x="2032" y="1484"/>
              <a:ext cx="96" cy="104"/>
              <a:chOff x="1728" y="1536"/>
              <a:chExt cx="96" cy="96"/>
            </a:xfrm>
          </p:grpSpPr>
          <p:sp>
            <p:nvSpPr>
              <p:cNvPr id="55367" name="AutoShape 7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68" name="AutoShape 7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69" name="Group 73"/>
            <p:cNvGrpSpPr>
              <a:grpSpLocks/>
            </p:cNvGrpSpPr>
            <p:nvPr/>
          </p:nvGrpSpPr>
          <p:grpSpPr bwMode="auto">
            <a:xfrm rot="-5400000">
              <a:off x="2240" y="1484"/>
              <a:ext cx="96" cy="104"/>
              <a:chOff x="1728" y="1536"/>
              <a:chExt cx="96" cy="96"/>
            </a:xfrm>
          </p:grpSpPr>
          <p:sp>
            <p:nvSpPr>
              <p:cNvPr id="55370" name="AutoShape 7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71" name="AutoShape 7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72" name="Group 76"/>
            <p:cNvGrpSpPr>
              <a:grpSpLocks/>
            </p:cNvGrpSpPr>
            <p:nvPr/>
          </p:nvGrpSpPr>
          <p:grpSpPr bwMode="auto">
            <a:xfrm rot="-5400000">
              <a:off x="2448" y="1484"/>
              <a:ext cx="96" cy="104"/>
              <a:chOff x="1728" y="1536"/>
              <a:chExt cx="96" cy="96"/>
            </a:xfrm>
          </p:grpSpPr>
          <p:sp>
            <p:nvSpPr>
              <p:cNvPr id="55373" name="AutoShape 7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74" name="AutoShape 7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75" name="Group 79"/>
            <p:cNvGrpSpPr>
              <a:grpSpLocks/>
            </p:cNvGrpSpPr>
            <p:nvPr/>
          </p:nvGrpSpPr>
          <p:grpSpPr bwMode="auto">
            <a:xfrm rot="-5400000">
              <a:off x="2656" y="1484"/>
              <a:ext cx="96" cy="104"/>
              <a:chOff x="1728" y="1536"/>
              <a:chExt cx="96" cy="96"/>
            </a:xfrm>
          </p:grpSpPr>
          <p:sp>
            <p:nvSpPr>
              <p:cNvPr id="55376" name="AutoShape 8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77" name="AutoShape 8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78" name="Group 82"/>
            <p:cNvGrpSpPr>
              <a:grpSpLocks/>
            </p:cNvGrpSpPr>
            <p:nvPr/>
          </p:nvGrpSpPr>
          <p:grpSpPr bwMode="auto">
            <a:xfrm rot="-5400000">
              <a:off x="2864" y="1484"/>
              <a:ext cx="96" cy="104"/>
              <a:chOff x="1728" y="1536"/>
              <a:chExt cx="96" cy="96"/>
            </a:xfrm>
          </p:grpSpPr>
          <p:sp>
            <p:nvSpPr>
              <p:cNvPr id="55379" name="AutoShape 8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80" name="AutoShape 8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81" name="Group 85"/>
            <p:cNvGrpSpPr>
              <a:grpSpLocks/>
            </p:cNvGrpSpPr>
            <p:nvPr/>
          </p:nvGrpSpPr>
          <p:grpSpPr bwMode="auto">
            <a:xfrm rot="-5400000">
              <a:off x="3072" y="1484"/>
              <a:ext cx="96" cy="104"/>
              <a:chOff x="1728" y="1536"/>
              <a:chExt cx="96" cy="96"/>
            </a:xfrm>
          </p:grpSpPr>
          <p:sp>
            <p:nvSpPr>
              <p:cNvPr id="55382" name="AutoShape 8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83" name="AutoShape 8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84" name="Group 88"/>
            <p:cNvGrpSpPr>
              <a:grpSpLocks/>
            </p:cNvGrpSpPr>
            <p:nvPr/>
          </p:nvGrpSpPr>
          <p:grpSpPr bwMode="auto">
            <a:xfrm rot="-5400000">
              <a:off x="3280" y="1484"/>
              <a:ext cx="96" cy="104"/>
              <a:chOff x="1728" y="1536"/>
              <a:chExt cx="96" cy="96"/>
            </a:xfrm>
          </p:grpSpPr>
          <p:sp>
            <p:nvSpPr>
              <p:cNvPr id="55385" name="AutoShape 8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86" name="AutoShape 9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87" name="Group 91"/>
            <p:cNvGrpSpPr>
              <a:grpSpLocks/>
            </p:cNvGrpSpPr>
            <p:nvPr/>
          </p:nvGrpSpPr>
          <p:grpSpPr bwMode="auto">
            <a:xfrm rot="-5400000">
              <a:off x="3488" y="1484"/>
              <a:ext cx="96" cy="104"/>
              <a:chOff x="1728" y="1536"/>
              <a:chExt cx="96" cy="96"/>
            </a:xfrm>
          </p:grpSpPr>
          <p:sp>
            <p:nvSpPr>
              <p:cNvPr id="55388" name="AutoShape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89" name="AutoShape 9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90" name="Group 94"/>
            <p:cNvGrpSpPr>
              <a:grpSpLocks/>
            </p:cNvGrpSpPr>
            <p:nvPr/>
          </p:nvGrpSpPr>
          <p:grpSpPr bwMode="auto">
            <a:xfrm rot="-5400000">
              <a:off x="3696" y="1484"/>
              <a:ext cx="96" cy="104"/>
              <a:chOff x="1728" y="1536"/>
              <a:chExt cx="96" cy="96"/>
            </a:xfrm>
          </p:grpSpPr>
          <p:sp>
            <p:nvSpPr>
              <p:cNvPr id="55391" name="AutoShape 9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92" name="AutoShape 9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93" name="Group 97"/>
            <p:cNvGrpSpPr>
              <a:grpSpLocks/>
            </p:cNvGrpSpPr>
            <p:nvPr/>
          </p:nvGrpSpPr>
          <p:grpSpPr bwMode="auto">
            <a:xfrm rot="-5400000">
              <a:off x="3904" y="1484"/>
              <a:ext cx="96" cy="104"/>
              <a:chOff x="1728" y="1536"/>
              <a:chExt cx="96" cy="96"/>
            </a:xfrm>
          </p:grpSpPr>
          <p:sp>
            <p:nvSpPr>
              <p:cNvPr id="55394" name="AutoShape 9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95" name="AutoShape 9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96" name="Group 100"/>
            <p:cNvGrpSpPr>
              <a:grpSpLocks/>
            </p:cNvGrpSpPr>
            <p:nvPr/>
          </p:nvGrpSpPr>
          <p:grpSpPr bwMode="auto">
            <a:xfrm rot="-5400000">
              <a:off x="4112" y="1484"/>
              <a:ext cx="96" cy="104"/>
              <a:chOff x="1728" y="1536"/>
              <a:chExt cx="96" cy="96"/>
            </a:xfrm>
          </p:grpSpPr>
          <p:sp>
            <p:nvSpPr>
              <p:cNvPr id="55397" name="AutoShape 10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398" name="AutoShape 10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399" name="Group 103"/>
            <p:cNvGrpSpPr>
              <a:grpSpLocks/>
            </p:cNvGrpSpPr>
            <p:nvPr/>
          </p:nvGrpSpPr>
          <p:grpSpPr bwMode="auto">
            <a:xfrm rot="-5400000">
              <a:off x="4320" y="1484"/>
              <a:ext cx="96" cy="104"/>
              <a:chOff x="1728" y="1536"/>
              <a:chExt cx="96" cy="96"/>
            </a:xfrm>
          </p:grpSpPr>
          <p:sp>
            <p:nvSpPr>
              <p:cNvPr id="55400" name="AutoShape 10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01" name="AutoShape 10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02" name="Group 106"/>
            <p:cNvGrpSpPr>
              <a:grpSpLocks/>
            </p:cNvGrpSpPr>
            <p:nvPr/>
          </p:nvGrpSpPr>
          <p:grpSpPr bwMode="auto">
            <a:xfrm rot="-5400000">
              <a:off x="4528" y="1484"/>
              <a:ext cx="96" cy="104"/>
              <a:chOff x="1728" y="1536"/>
              <a:chExt cx="96" cy="96"/>
            </a:xfrm>
          </p:grpSpPr>
          <p:sp>
            <p:nvSpPr>
              <p:cNvPr id="55403" name="AutoShape 10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04" name="AutoShape 10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405" name="Rectangle 109"/>
            <p:cNvSpPr>
              <a:spLocks noChangeArrowheads="1"/>
            </p:cNvSpPr>
            <p:nvPr/>
          </p:nvSpPr>
          <p:spPr bwMode="auto">
            <a:xfrm>
              <a:off x="4732" y="148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407" name="Line 111"/>
            <p:cNvSpPr>
              <a:spLocks noChangeShapeType="1"/>
            </p:cNvSpPr>
            <p:nvPr/>
          </p:nvSpPr>
          <p:spPr bwMode="auto">
            <a:xfrm>
              <a:off x="1300" y="1680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408" name="Rectangle 112"/>
            <p:cNvSpPr>
              <a:spLocks noChangeArrowheads="1"/>
            </p:cNvSpPr>
            <p:nvPr/>
          </p:nvSpPr>
          <p:spPr bwMode="auto">
            <a:xfrm>
              <a:off x="1196" y="163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409" name="Group 113"/>
            <p:cNvGrpSpPr>
              <a:grpSpLocks/>
            </p:cNvGrpSpPr>
            <p:nvPr/>
          </p:nvGrpSpPr>
          <p:grpSpPr bwMode="auto">
            <a:xfrm rot="-5400000">
              <a:off x="1408" y="1628"/>
              <a:ext cx="96" cy="104"/>
              <a:chOff x="1728" y="1536"/>
              <a:chExt cx="96" cy="96"/>
            </a:xfrm>
          </p:grpSpPr>
          <p:sp>
            <p:nvSpPr>
              <p:cNvPr id="55410" name="AutoShape 11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11" name="AutoShape 11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12" name="Group 116"/>
            <p:cNvGrpSpPr>
              <a:grpSpLocks/>
            </p:cNvGrpSpPr>
            <p:nvPr/>
          </p:nvGrpSpPr>
          <p:grpSpPr bwMode="auto">
            <a:xfrm rot="-5400000">
              <a:off x="1616" y="1628"/>
              <a:ext cx="96" cy="104"/>
              <a:chOff x="1728" y="1536"/>
              <a:chExt cx="96" cy="96"/>
            </a:xfrm>
          </p:grpSpPr>
          <p:sp>
            <p:nvSpPr>
              <p:cNvPr id="55413" name="AutoShape 11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14" name="AutoShape 11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15" name="Group 119"/>
            <p:cNvGrpSpPr>
              <a:grpSpLocks/>
            </p:cNvGrpSpPr>
            <p:nvPr/>
          </p:nvGrpSpPr>
          <p:grpSpPr bwMode="auto">
            <a:xfrm rot="-5400000">
              <a:off x="1824" y="1628"/>
              <a:ext cx="96" cy="104"/>
              <a:chOff x="1728" y="1536"/>
              <a:chExt cx="96" cy="96"/>
            </a:xfrm>
          </p:grpSpPr>
          <p:sp>
            <p:nvSpPr>
              <p:cNvPr id="55416" name="AutoShape 12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17" name="AutoShape 12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18" name="Group 122"/>
            <p:cNvGrpSpPr>
              <a:grpSpLocks/>
            </p:cNvGrpSpPr>
            <p:nvPr/>
          </p:nvGrpSpPr>
          <p:grpSpPr bwMode="auto">
            <a:xfrm rot="-5400000">
              <a:off x="2032" y="1628"/>
              <a:ext cx="96" cy="104"/>
              <a:chOff x="1728" y="1536"/>
              <a:chExt cx="96" cy="96"/>
            </a:xfrm>
          </p:grpSpPr>
          <p:sp>
            <p:nvSpPr>
              <p:cNvPr id="55419" name="AutoShape 12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20" name="AutoShape 12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21" name="Group 125"/>
            <p:cNvGrpSpPr>
              <a:grpSpLocks/>
            </p:cNvGrpSpPr>
            <p:nvPr/>
          </p:nvGrpSpPr>
          <p:grpSpPr bwMode="auto">
            <a:xfrm rot="-5400000">
              <a:off x="2240" y="1628"/>
              <a:ext cx="96" cy="104"/>
              <a:chOff x="1728" y="1536"/>
              <a:chExt cx="96" cy="96"/>
            </a:xfrm>
          </p:grpSpPr>
          <p:sp>
            <p:nvSpPr>
              <p:cNvPr id="55422" name="AutoShape 12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23" name="AutoShape 12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24" name="Group 128"/>
            <p:cNvGrpSpPr>
              <a:grpSpLocks/>
            </p:cNvGrpSpPr>
            <p:nvPr/>
          </p:nvGrpSpPr>
          <p:grpSpPr bwMode="auto">
            <a:xfrm rot="-5400000">
              <a:off x="2448" y="1628"/>
              <a:ext cx="96" cy="104"/>
              <a:chOff x="1728" y="1536"/>
              <a:chExt cx="96" cy="96"/>
            </a:xfrm>
          </p:grpSpPr>
          <p:sp>
            <p:nvSpPr>
              <p:cNvPr id="55425" name="AutoShape 12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26" name="AutoShape 13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27" name="Group 131"/>
            <p:cNvGrpSpPr>
              <a:grpSpLocks/>
            </p:cNvGrpSpPr>
            <p:nvPr/>
          </p:nvGrpSpPr>
          <p:grpSpPr bwMode="auto">
            <a:xfrm rot="-5400000">
              <a:off x="2656" y="1628"/>
              <a:ext cx="96" cy="104"/>
              <a:chOff x="1728" y="1536"/>
              <a:chExt cx="96" cy="96"/>
            </a:xfrm>
          </p:grpSpPr>
          <p:sp>
            <p:nvSpPr>
              <p:cNvPr id="55428" name="AutoShape 13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29" name="AutoShape 13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30" name="Group 134"/>
            <p:cNvGrpSpPr>
              <a:grpSpLocks/>
            </p:cNvGrpSpPr>
            <p:nvPr/>
          </p:nvGrpSpPr>
          <p:grpSpPr bwMode="auto">
            <a:xfrm rot="-5400000">
              <a:off x="2864" y="1628"/>
              <a:ext cx="96" cy="104"/>
              <a:chOff x="1728" y="1536"/>
              <a:chExt cx="96" cy="96"/>
            </a:xfrm>
          </p:grpSpPr>
          <p:sp>
            <p:nvSpPr>
              <p:cNvPr id="55431" name="AutoShape 13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32" name="AutoShape 13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33" name="Group 137"/>
            <p:cNvGrpSpPr>
              <a:grpSpLocks/>
            </p:cNvGrpSpPr>
            <p:nvPr/>
          </p:nvGrpSpPr>
          <p:grpSpPr bwMode="auto">
            <a:xfrm rot="-5400000">
              <a:off x="3072" y="1628"/>
              <a:ext cx="96" cy="104"/>
              <a:chOff x="1728" y="1536"/>
              <a:chExt cx="96" cy="96"/>
            </a:xfrm>
          </p:grpSpPr>
          <p:sp>
            <p:nvSpPr>
              <p:cNvPr id="55434" name="AutoShape 13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35" name="AutoShape 13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36" name="Group 140"/>
            <p:cNvGrpSpPr>
              <a:grpSpLocks/>
            </p:cNvGrpSpPr>
            <p:nvPr/>
          </p:nvGrpSpPr>
          <p:grpSpPr bwMode="auto">
            <a:xfrm rot="-5400000">
              <a:off x="3280" y="1628"/>
              <a:ext cx="96" cy="104"/>
              <a:chOff x="1728" y="1536"/>
              <a:chExt cx="96" cy="96"/>
            </a:xfrm>
          </p:grpSpPr>
          <p:sp>
            <p:nvSpPr>
              <p:cNvPr id="55437" name="AutoShape 14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38" name="AutoShape 14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39" name="Group 143"/>
            <p:cNvGrpSpPr>
              <a:grpSpLocks/>
            </p:cNvGrpSpPr>
            <p:nvPr/>
          </p:nvGrpSpPr>
          <p:grpSpPr bwMode="auto">
            <a:xfrm rot="-5400000">
              <a:off x="3488" y="1628"/>
              <a:ext cx="96" cy="104"/>
              <a:chOff x="1728" y="1536"/>
              <a:chExt cx="96" cy="96"/>
            </a:xfrm>
          </p:grpSpPr>
          <p:sp>
            <p:nvSpPr>
              <p:cNvPr id="55440" name="AutoShape 14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41" name="AutoShape 14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42" name="Group 146"/>
            <p:cNvGrpSpPr>
              <a:grpSpLocks/>
            </p:cNvGrpSpPr>
            <p:nvPr/>
          </p:nvGrpSpPr>
          <p:grpSpPr bwMode="auto">
            <a:xfrm rot="-5400000">
              <a:off x="3696" y="1628"/>
              <a:ext cx="96" cy="104"/>
              <a:chOff x="1728" y="1536"/>
              <a:chExt cx="96" cy="96"/>
            </a:xfrm>
          </p:grpSpPr>
          <p:sp>
            <p:nvSpPr>
              <p:cNvPr id="55443" name="AutoShape 14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44" name="AutoShape 14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45" name="Group 149"/>
            <p:cNvGrpSpPr>
              <a:grpSpLocks/>
            </p:cNvGrpSpPr>
            <p:nvPr/>
          </p:nvGrpSpPr>
          <p:grpSpPr bwMode="auto">
            <a:xfrm rot="-5400000">
              <a:off x="3904" y="1628"/>
              <a:ext cx="96" cy="104"/>
              <a:chOff x="1728" y="1536"/>
              <a:chExt cx="96" cy="96"/>
            </a:xfrm>
          </p:grpSpPr>
          <p:sp>
            <p:nvSpPr>
              <p:cNvPr id="55446" name="AutoShape 15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47" name="AutoShape 15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48" name="Group 152"/>
            <p:cNvGrpSpPr>
              <a:grpSpLocks/>
            </p:cNvGrpSpPr>
            <p:nvPr/>
          </p:nvGrpSpPr>
          <p:grpSpPr bwMode="auto">
            <a:xfrm rot="-5400000">
              <a:off x="4112" y="1628"/>
              <a:ext cx="96" cy="104"/>
              <a:chOff x="1728" y="1536"/>
              <a:chExt cx="96" cy="96"/>
            </a:xfrm>
          </p:grpSpPr>
          <p:sp>
            <p:nvSpPr>
              <p:cNvPr id="55449" name="AutoShape 15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50" name="AutoShape 15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51" name="Group 155"/>
            <p:cNvGrpSpPr>
              <a:grpSpLocks/>
            </p:cNvGrpSpPr>
            <p:nvPr/>
          </p:nvGrpSpPr>
          <p:grpSpPr bwMode="auto">
            <a:xfrm rot="-5400000">
              <a:off x="4320" y="1628"/>
              <a:ext cx="96" cy="104"/>
              <a:chOff x="1728" y="1536"/>
              <a:chExt cx="96" cy="96"/>
            </a:xfrm>
          </p:grpSpPr>
          <p:sp>
            <p:nvSpPr>
              <p:cNvPr id="55452" name="AutoShape 15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53" name="AutoShape 15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54" name="Group 158"/>
            <p:cNvGrpSpPr>
              <a:grpSpLocks/>
            </p:cNvGrpSpPr>
            <p:nvPr/>
          </p:nvGrpSpPr>
          <p:grpSpPr bwMode="auto">
            <a:xfrm rot="-5400000">
              <a:off x="4528" y="1628"/>
              <a:ext cx="96" cy="104"/>
              <a:chOff x="1728" y="1536"/>
              <a:chExt cx="96" cy="96"/>
            </a:xfrm>
          </p:grpSpPr>
          <p:sp>
            <p:nvSpPr>
              <p:cNvPr id="55455" name="AutoShape 15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56" name="AutoShape 16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457" name="Rectangle 161"/>
            <p:cNvSpPr>
              <a:spLocks noChangeArrowheads="1"/>
            </p:cNvSpPr>
            <p:nvPr/>
          </p:nvSpPr>
          <p:spPr bwMode="auto">
            <a:xfrm>
              <a:off x="4732" y="163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459" name="Line 163"/>
            <p:cNvSpPr>
              <a:spLocks noChangeShapeType="1"/>
            </p:cNvSpPr>
            <p:nvPr/>
          </p:nvSpPr>
          <p:spPr bwMode="auto">
            <a:xfrm>
              <a:off x="1300" y="1824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460" name="Rectangle 164"/>
            <p:cNvSpPr>
              <a:spLocks noChangeArrowheads="1"/>
            </p:cNvSpPr>
            <p:nvPr/>
          </p:nvSpPr>
          <p:spPr bwMode="auto">
            <a:xfrm>
              <a:off x="1196" y="177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461" name="Group 165"/>
            <p:cNvGrpSpPr>
              <a:grpSpLocks/>
            </p:cNvGrpSpPr>
            <p:nvPr/>
          </p:nvGrpSpPr>
          <p:grpSpPr bwMode="auto">
            <a:xfrm rot="-5400000">
              <a:off x="1408" y="1772"/>
              <a:ext cx="96" cy="104"/>
              <a:chOff x="1728" y="1536"/>
              <a:chExt cx="96" cy="96"/>
            </a:xfrm>
          </p:grpSpPr>
          <p:sp>
            <p:nvSpPr>
              <p:cNvPr id="55462" name="AutoShape 16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63" name="AutoShape 16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64" name="Group 168"/>
            <p:cNvGrpSpPr>
              <a:grpSpLocks/>
            </p:cNvGrpSpPr>
            <p:nvPr/>
          </p:nvGrpSpPr>
          <p:grpSpPr bwMode="auto">
            <a:xfrm rot="-5400000">
              <a:off x="1616" y="1772"/>
              <a:ext cx="96" cy="104"/>
              <a:chOff x="1728" y="1536"/>
              <a:chExt cx="96" cy="96"/>
            </a:xfrm>
          </p:grpSpPr>
          <p:sp>
            <p:nvSpPr>
              <p:cNvPr id="55465" name="AutoShape 16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66" name="AutoShape 17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67" name="Group 171"/>
            <p:cNvGrpSpPr>
              <a:grpSpLocks/>
            </p:cNvGrpSpPr>
            <p:nvPr/>
          </p:nvGrpSpPr>
          <p:grpSpPr bwMode="auto">
            <a:xfrm rot="-5400000">
              <a:off x="1824" y="1772"/>
              <a:ext cx="96" cy="104"/>
              <a:chOff x="1728" y="1536"/>
              <a:chExt cx="96" cy="96"/>
            </a:xfrm>
          </p:grpSpPr>
          <p:sp>
            <p:nvSpPr>
              <p:cNvPr id="55468" name="AutoShape 17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69" name="AutoShape 17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70" name="Group 174"/>
            <p:cNvGrpSpPr>
              <a:grpSpLocks/>
            </p:cNvGrpSpPr>
            <p:nvPr/>
          </p:nvGrpSpPr>
          <p:grpSpPr bwMode="auto">
            <a:xfrm rot="-5400000">
              <a:off x="2032" y="1772"/>
              <a:ext cx="96" cy="104"/>
              <a:chOff x="1728" y="1536"/>
              <a:chExt cx="96" cy="96"/>
            </a:xfrm>
          </p:grpSpPr>
          <p:sp>
            <p:nvSpPr>
              <p:cNvPr id="55471" name="AutoShape 17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72" name="AutoShape 17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73" name="Group 177"/>
            <p:cNvGrpSpPr>
              <a:grpSpLocks/>
            </p:cNvGrpSpPr>
            <p:nvPr/>
          </p:nvGrpSpPr>
          <p:grpSpPr bwMode="auto">
            <a:xfrm rot="-5400000">
              <a:off x="2240" y="1772"/>
              <a:ext cx="96" cy="104"/>
              <a:chOff x="1728" y="1536"/>
              <a:chExt cx="96" cy="96"/>
            </a:xfrm>
          </p:grpSpPr>
          <p:sp>
            <p:nvSpPr>
              <p:cNvPr id="55474" name="AutoShape 1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75" name="AutoShape 17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76" name="Group 180"/>
            <p:cNvGrpSpPr>
              <a:grpSpLocks/>
            </p:cNvGrpSpPr>
            <p:nvPr/>
          </p:nvGrpSpPr>
          <p:grpSpPr bwMode="auto">
            <a:xfrm rot="-5400000">
              <a:off x="2448" y="1772"/>
              <a:ext cx="96" cy="104"/>
              <a:chOff x="1728" y="1536"/>
              <a:chExt cx="96" cy="96"/>
            </a:xfrm>
          </p:grpSpPr>
          <p:sp>
            <p:nvSpPr>
              <p:cNvPr id="55477" name="AutoShape 18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78" name="AutoShape 18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79" name="Group 183"/>
            <p:cNvGrpSpPr>
              <a:grpSpLocks/>
            </p:cNvGrpSpPr>
            <p:nvPr/>
          </p:nvGrpSpPr>
          <p:grpSpPr bwMode="auto">
            <a:xfrm rot="-5400000">
              <a:off x="2656" y="1772"/>
              <a:ext cx="96" cy="104"/>
              <a:chOff x="1728" y="1536"/>
              <a:chExt cx="96" cy="96"/>
            </a:xfrm>
          </p:grpSpPr>
          <p:sp>
            <p:nvSpPr>
              <p:cNvPr id="55480" name="AutoShape 18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81" name="AutoShape 18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82" name="Group 186"/>
            <p:cNvGrpSpPr>
              <a:grpSpLocks/>
            </p:cNvGrpSpPr>
            <p:nvPr/>
          </p:nvGrpSpPr>
          <p:grpSpPr bwMode="auto">
            <a:xfrm rot="-5400000">
              <a:off x="2864" y="1772"/>
              <a:ext cx="96" cy="104"/>
              <a:chOff x="1728" y="1536"/>
              <a:chExt cx="96" cy="96"/>
            </a:xfrm>
          </p:grpSpPr>
          <p:sp>
            <p:nvSpPr>
              <p:cNvPr id="55483" name="AutoShape 18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84" name="AutoShape 18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85" name="Group 189"/>
            <p:cNvGrpSpPr>
              <a:grpSpLocks/>
            </p:cNvGrpSpPr>
            <p:nvPr/>
          </p:nvGrpSpPr>
          <p:grpSpPr bwMode="auto">
            <a:xfrm rot="-5400000">
              <a:off x="3072" y="1772"/>
              <a:ext cx="96" cy="104"/>
              <a:chOff x="1728" y="1536"/>
              <a:chExt cx="96" cy="96"/>
            </a:xfrm>
          </p:grpSpPr>
          <p:sp>
            <p:nvSpPr>
              <p:cNvPr id="55486" name="AutoShape 19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87" name="AutoShape 19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88" name="Group 192"/>
            <p:cNvGrpSpPr>
              <a:grpSpLocks/>
            </p:cNvGrpSpPr>
            <p:nvPr/>
          </p:nvGrpSpPr>
          <p:grpSpPr bwMode="auto">
            <a:xfrm rot="-5400000">
              <a:off x="3280" y="1772"/>
              <a:ext cx="96" cy="104"/>
              <a:chOff x="1728" y="1536"/>
              <a:chExt cx="96" cy="96"/>
            </a:xfrm>
          </p:grpSpPr>
          <p:sp>
            <p:nvSpPr>
              <p:cNvPr id="55489" name="AutoShape 19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90" name="AutoShape 19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91" name="Group 195"/>
            <p:cNvGrpSpPr>
              <a:grpSpLocks/>
            </p:cNvGrpSpPr>
            <p:nvPr/>
          </p:nvGrpSpPr>
          <p:grpSpPr bwMode="auto">
            <a:xfrm rot="-5400000">
              <a:off x="3488" y="1772"/>
              <a:ext cx="96" cy="104"/>
              <a:chOff x="1728" y="1536"/>
              <a:chExt cx="96" cy="96"/>
            </a:xfrm>
          </p:grpSpPr>
          <p:sp>
            <p:nvSpPr>
              <p:cNvPr id="55492" name="AutoShape 19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93" name="AutoShape 19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94" name="Group 198"/>
            <p:cNvGrpSpPr>
              <a:grpSpLocks/>
            </p:cNvGrpSpPr>
            <p:nvPr/>
          </p:nvGrpSpPr>
          <p:grpSpPr bwMode="auto">
            <a:xfrm rot="-5400000">
              <a:off x="3696" y="1772"/>
              <a:ext cx="96" cy="104"/>
              <a:chOff x="1728" y="1536"/>
              <a:chExt cx="96" cy="96"/>
            </a:xfrm>
          </p:grpSpPr>
          <p:sp>
            <p:nvSpPr>
              <p:cNvPr id="55495" name="AutoShape 19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96" name="AutoShape 20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497" name="Group 201"/>
            <p:cNvGrpSpPr>
              <a:grpSpLocks/>
            </p:cNvGrpSpPr>
            <p:nvPr/>
          </p:nvGrpSpPr>
          <p:grpSpPr bwMode="auto">
            <a:xfrm rot="-5400000">
              <a:off x="3904" y="1772"/>
              <a:ext cx="96" cy="104"/>
              <a:chOff x="1728" y="1536"/>
              <a:chExt cx="96" cy="96"/>
            </a:xfrm>
          </p:grpSpPr>
          <p:sp>
            <p:nvSpPr>
              <p:cNvPr id="55498" name="AutoShape 20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499" name="AutoShape 20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00" name="Group 204"/>
            <p:cNvGrpSpPr>
              <a:grpSpLocks/>
            </p:cNvGrpSpPr>
            <p:nvPr/>
          </p:nvGrpSpPr>
          <p:grpSpPr bwMode="auto">
            <a:xfrm rot="-5400000">
              <a:off x="4112" y="1772"/>
              <a:ext cx="96" cy="104"/>
              <a:chOff x="1728" y="1536"/>
              <a:chExt cx="96" cy="96"/>
            </a:xfrm>
          </p:grpSpPr>
          <p:sp>
            <p:nvSpPr>
              <p:cNvPr id="55501" name="AutoShape 20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02" name="AutoShape 20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03" name="Group 207"/>
            <p:cNvGrpSpPr>
              <a:grpSpLocks/>
            </p:cNvGrpSpPr>
            <p:nvPr/>
          </p:nvGrpSpPr>
          <p:grpSpPr bwMode="auto">
            <a:xfrm rot="-5400000">
              <a:off x="4320" y="1772"/>
              <a:ext cx="96" cy="104"/>
              <a:chOff x="1728" y="1536"/>
              <a:chExt cx="96" cy="96"/>
            </a:xfrm>
          </p:grpSpPr>
          <p:sp>
            <p:nvSpPr>
              <p:cNvPr id="55504" name="AutoShape 20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05" name="AutoShape 20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06" name="Group 210"/>
            <p:cNvGrpSpPr>
              <a:grpSpLocks/>
            </p:cNvGrpSpPr>
            <p:nvPr/>
          </p:nvGrpSpPr>
          <p:grpSpPr bwMode="auto">
            <a:xfrm rot="-5400000">
              <a:off x="4528" y="1772"/>
              <a:ext cx="96" cy="104"/>
              <a:chOff x="1728" y="1536"/>
              <a:chExt cx="96" cy="96"/>
            </a:xfrm>
          </p:grpSpPr>
          <p:sp>
            <p:nvSpPr>
              <p:cNvPr id="55507" name="AutoShape 21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08" name="AutoShape 21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509" name="Rectangle 213"/>
            <p:cNvSpPr>
              <a:spLocks noChangeArrowheads="1"/>
            </p:cNvSpPr>
            <p:nvPr/>
          </p:nvSpPr>
          <p:spPr bwMode="auto">
            <a:xfrm>
              <a:off x="4732" y="177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512" name="Line 216"/>
            <p:cNvSpPr>
              <a:spLocks noChangeShapeType="1"/>
            </p:cNvSpPr>
            <p:nvPr/>
          </p:nvSpPr>
          <p:spPr bwMode="auto">
            <a:xfrm>
              <a:off x="1300" y="1968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513" name="Rectangle 217"/>
            <p:cNvSpPr>
              <a:spLocks noChangeArrowheads="1"/>
            </p:cNvSpPr>
            <p:nvPr/>
          </p:nvSpPr>
          <p:spPr bwMode="auto">
            <a:xfrm>
              <a:off x="1196" y="192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514" name="Group 218"/>
            <p:cNvGrpSpPr>
              <a:grpSpLocks/>
            </p:cNvGrpSpPr>
            <p:nvPr/>
          </p:nvGrpSpPr>
          <p:grpSpPr bwMode="auto">
            <a:xfrm rot="-5400000">
              <a:off x="1408" y="1916"/>
              <a:ext cx="96" cy="104"/>
              <a:chOff x="1728" y="1536"/>
              <a:chExt cx="96" cy="96"/>
            </a:xfrm>
          </p:grpSpPr>
          <p:sp>
            <p:nvSpPr>
              <p:cNvPr id="55515" name="AutoShape 21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16" name="AutoShape 22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17" name="Group 221"/>
            <p:cNvGrpSpPr>
              <a:grpSpLocks/>
            </p:cNvGrpSpPr>
            <p:nvPr/>
          </p:nvGrpSpPr>
          <p:grpSpPr bwMode="auto">
            <a:xfrm rot="-5400000">
              <a:off x="1616" y="1916"/>
              <a:ext cx="96" cy="104"/>
              <a:chOff x="1728" y="1536"/>
              <a:chExt cx="96" cy="96"/>
            </a:xfrm>
          </p:grpSpPr>
          <p:sp>
            <p:nvSpPr>
              <p:cNvPr id="55518" name="AutoShape 22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19" name="AutoShape 22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20" name="Group 224"/>
            <p:cNvGrpSpPr>
              <a:grpSpLocks/>
            </p:cNvGrpSpPr>
            <p:nvPr/>
          </p:nvGrpSpPr>
          <p:grpSpPr bwMode="auto">
            <a:xfrm rot="-5400000">
              <a:off x="1824" y="1916"/>
              <a:ext cx="96" cy="104"/>
              <a:chOff x="1728" y="1536"/>
              <a:chExt cx="96" cy="96"/>
            </a:xfrm>
          </p:grpSpPr>
          <p:sp>
            <p:nvSpPr>
              <p:cNvPr id="55521" name="AutoShape 22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22" name="AutoShape 22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23" name="Group 227"/>
            <p:cNvGrpSpPr>
              <a:grpSpLocks/>
            </p:cNvGrpSpPr>
            <p:nvPr/>
          </p:nvGrpSpPr>
          <p:grpSpPr bwMode="auto">
            <a:xfrm rot="-5400000">
              <a:off x="2032" y="1916"/>
              <a:ext cx="96" cy="104"/>
              <a:chOff x="1728" y="1536"/>
              <a:chExt cx="96" cy="96"/>
            </a:xfrm>
          </p:grpSpPr>
          <p:sp>
            <p:nvSpPr>
              <p:cNvPr id="55524" name="AutoShape 22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25" name="AutoShape 22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26" name="Group 230"/>
            <p:cNvGrpSpPr>
              <a:grpSpLocks/>
            </p:cNvGrpSpPr>
            <p:nvPr/>
          </p:nvGrpSpPr>
          <p:grpSpPr bwMode="auto">
            <a:xfrm rot="-5400000">
              <a:off x="2240" y="1916"/>
              <a:ext cx="96" cy="104"/>
              <a:chOff x="1728" y="1536"/>
              <a:chExt cx="96" cy="96"/>
            </a:xfrm>
          </p:grpSpPr>
          <p:sp>
            <p:nvSpPr>
              <p:cNvPr id="55527" name="AutoShape 23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28" name="AutoShape 23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29" name="Group 233"/>
            <p:cNvGrpSpPr>
              <a:grpSpLocks/>
            </p:cNvGrpSpPr>
            <p:nvPr/>
          </p:nvGrpSpPr>
          <p:grpSpPr bwMode="auto">
            <a:xfrm rot="-5400000">
              <a:off x="2448" y="1916"/>
              <a:ext cx="96" cy="104"/>
              <a:chOff x="1728" y="1536"/>
              <a:chExt cx="96" cy="96"/>
            </a:xfrm>
          </p:grpSpPr>
          <p:sp>
            <p:nvSpPr>
              <p:cNvPr id="55530" name="AutoShape 23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31" name="AutoShape 23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32" name="Group 236"/>
            <p:cNvGrpSpPr>
              <a:grpSpLocks/>
            </p:cNvGrpSpPr>
            <p:nvPr/>
          </p:nvGrpSpPr>
          <p:grpSpPr bwMode="auto">
            <a:xfrm rot="-5400000">
              <a:off x="2656" y="1916"/>
              <a:ext cx="96" cy="104"/>
              <a:chOff x="1728" y="1536"/>
              <a:chExt cx="96" cy="96"/>
            </a:xfrm>
          </p:grpSpPr>
          <p:sp>
            <p:nvSpPr>
              <p:cNvPr id="55533" name="AutoShape 23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34" name="AutoShape 23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35" name="Group 239"/>
            <p:cNvGrpSpPr>
              <a:grpSpLocks/>
            </p:cNvGrpSpPr>
            <p:nvPr/>
          </p:nvGrpSpPr>
          <p:grpSpPr bwMode="auto">
            <a:xfrm rot="-5400000">
              <a:off x="2864" y="1916"/>
              <a:ext cx="96" cy="104"/>
              <a:chOff x="1728" y="1536"/>
              <a:chExt cx="96" cy="96"/>
            </a:xfrm>
          </p:grpSpPr>
          <p:sp>
            <p:nvSpPr>
              <p:cNvPr id="55536" name="AutoShape 24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37" name="AutoShape 24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38" name="Group 242"/>
            <p:cNvGrpSpPr>
              <a:grpSpLocks/>
            </p:cNvGrpSpPr>
            <p:nvPr/>
          </p:nvGrpSpPr>
          <p:grpSpPr bwMode="auto">
            <a:xfrm rot="-5400000">
              <a:off x="3072" y="1916"/>
              <a:ext cx="96" cy="104"/>
              <a:chOff x="1728" y="1536"/>
              <a:chExt cx="96" cy="96"/>
            </a:xfrm>
          </p:grpSpPr>
          <p:sp>
            <p:nvSpPr>
              <p:cNvPr id="55539" name="AutoShape 24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40" name="AutoShape 24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41" name="Group 245"/>
            <p:cNvGrpSpPr>
              <a:grpSpLocks/>
            </p:cNvGrpSpPr>
            <p:nvPr/>
          </p:nvGrpSpPr>
          <p:grpSpPr bwMode="auto">
            <a:xfrm rot="-5400000">
              <a:off x="3280" y="1916"/>
              <a:ext cx="96" cy="104"/>
              <a:chOff x="1728" y="1536"/>
              <a:chExt cx="96" cy="96"/>
            </a:xfrm>
          </p:grpSpPr>
          <p:sp>
            <p:nvSpPr>
              <p:cNvPr id="55542" name="AutoShape 24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43" name="AutoShape 24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44" name="Group 248"/>
            <p:cNvGrpSpPr>
              <a:grpSpLocks/>
            </p:cNvGrpSpPr>
            <p:nvPr/>
          </p:nvGrpSpPr>
          <p:grpSpPr bwMode="auto">
            <a:xfrm rot="-5400000">
              <a:off x="3488" y="1916"/>
              <a:ext cx="96" cy="104"/>
              <a:chOff x="1728" y="1536"/>
              <a:chExt cx="96" cy="96"/>
            </a:xfrm>
          </p:grpSpPr>
          <p:sp>
            <p:nvSpPr>
              <p:cNvPr id="55545" name="AutoShape 24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46" name="AutoShape 25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47" name="Group 251"/>
            <p:cNvGrpSpPr>
              <a:grpSpLocks/>
            </p:cNvGrpSpPr>
            <p:nvPr/>
          </p:nvGrpSpPr>
          <p:grpSpPr bwMode="auto">
            <a:xfrm rot="-5400000">
              <a:off x="3696" y="1916"/>
              <a:ext cx="96" cy="104"/>
              <a:chOff x="1728" y="1536"/>
              <a:chExt cx="96" cy="96"/>
            </a:xfrm>
          </p:grpSpPr>
          <p:sp>
            <p:nvSpPr>
              <p:cNvPr id="55548" name="AutoShape 25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49" name="AutoShape 25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50" name="Group 254"/>
            <p:cNvGrpSpPr>
              <a:grpSpLocks/>
            </p:cNvGrpSpPr>
            <p:nvPr/>
          </p:nvGrpSpPr>
          <p:grpSpPr bwMode="auto">
            <a:xfrm rot="-5400000">
              <a:off x="3904" y="1916"/>
              <a:ext cx="96" cy="104"/>
              <a:chOff x="1728" y="1536"/>
              <a:chExt cx="96" cy="96"/>
            </a:xfrm>
          </p:grpSpPr>
          <p:sp>
            <p:nvSpPr>
              <p:cNvPr id="55551" name="AutoShape 25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52" name="AutoShape 25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53" name="Group 257"/>
            <p:cNvGrpSpPr>
              <a:grpSpLocks/>
            </p:cNvGrpSpPr>
            <p:nvPr/>
          </p:nvGrpSpPr>
          <p:grpSpPr bwMode="auto">
            <a:xfrm rot="-5400000">
              <a:off x="4112" y="1916"/>
              <a:ext cx="96" cy="104"/>
              <a:chOff x="1728" y="1536"/>
              <a:chExt cx="96" cy="96"/>
            </a:xfrm>
          </p:grpSpPr>
          <p:sp>
            <p:nvSpPr>
              <p:cNvPr id="55554" name="AutoShape 25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55" name="AutoShape 25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56" name="Group 260"/>
            <p:cNvGrpSpPr>
              <a:grpSpLocks/>
            </p:cNvGrpSpPr>
            <p:nvPr/>
          </p:nvGrpSpPr>
          <p:grpSpPr bwMode="auto">
            <a:xfrm rot="-5400000">
              <a:off x="4320" y="1916"/>
              <a:ext cx="96" cy="104"/>
              <a:chOff x="1728" y="1536"/>
              <a:chExt cx="96" cy="96"/>
            </a:xfrm>
          </p:grpSpPr>
          <p:sp>
            <p:nvSpPr>
              <p:cNvPr id="55557" name="AutoShape 26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58" name="AutoShape 26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59" name="Group 263"/>
            <p:cNvGrpSpPr>
              <a:grpSpLocks/>
            </p:cNvGrpSpPr>
            <p:nvPr/>
          </p:nvGrpSpPr>
          <p:grpSpPr bwMode="auto">
            <a:xfrm rot="-5400000">
              <a:off x="4528" y="1916"/>
              <a:ext cx="96" cy="104"/>
              <a:chOff x="1728" y="1536"/>
              <a:chExt cx="96" cy="96"/>
            </a:xfrm>
          </p:grpSpPr>
          <p:sp>
            <p:nvSpPr>
              <p:cNvPr id="55560" name="AutoShape 26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61" name="AutoShape 26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562" name="Rectangle 266"/>
            <p:cNvSpPr>
              <a:spLocks noChangeArrowheads="1"/>
            </p:cNvSpPr>
            <p:nvPr/>
          </p:nvSpPr>
          <p:spPr bwMode="auto">
            <a:xfrm>
              <a:off x="4732" y="192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564" name="Line 268"/>
            <p:cNvSpPr>
              <a:spLocks noChangeShapeType="1"/>
            </p:cNvSpPr>
            <p:nvPr/>
          </p:nvSpPr>
          <p:spPr bwMode="auto">
            <a:xfrm>
              <a:off x="1300" y="2112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565" name="Rectangle 269"/>
            <p:cNvSpPr>
              <a:spLocks noChangeArrowheads="1"/>
            </p:cNvSpPr>
            <p:nvPr/>
          </p:nvSpPr>
          <p:spPr bwMode="auto">
            <a:xfrm>
              <a:off x="1196" y="206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566" name="Group 270"/>
            <p:cNvGrpSpPr>
              <a:grpSpLocks/>
            </p:cNvGrpSpPr>
            <p:nvPr/>
          </p:nvGrpSpPr>
          <p:grpSpPr bwMode="auto">
            <a:xfrm rot="-5400000">
              <a:off x="1408" y="2060"/>
              <a:ext cx="96" cy="104"/>
              <a:chOff x="1728" y="1536"/>
              <a:chExt cx="96" cy="96"/>
            </a:xfrm>
          </p:grpSpPr>
          <p:sp>
            <p:nvSpPr>
              <p:cNvPr id="55567" name="AutoShape 27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68" name="AutoShape 27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69" name="Group 273"/>
            <p:cNvGrpSpPr>
              <a:grpSpLocks/>
            </p:cNvGrpSpPr>
            <p:nvPr/>
          </p:nvGrpSpPr>
          <p:grpSpPr bwMode="auto">
            <a:xfrm rot="-5400000">
              <a:off x="1616" y="2060"/>
              <a:ext cx="96" cy="104"/>
              <a:chOff x="1728" y="1536"/>
              <a:chExt cx="96" cy="96"/>
            </a:xfrm>
          </p:grpSpPr>
          <p:sp>
            <p:nvSpPr>
              <p:cNvPr id="55570" name="AutoShape 27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71" name="AutoShape 27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72" name="Group 276"/>
            <p:cNvGrpSpPr>
              <a:grpSpLocks/>
            </p:cNvGrpSpPr>
            <p:nvPr/>
          </p:nvGrpSpPr>
          <p:grpSpPr bwMode="auto">
            <a:xfrm rot="-5400000">
              <a:off x="1824" y="2060"/>
              <a:ext cx="96" cy="104"/>
              <a:chOff x="1728" y="1536"/>
              <a:chExt cx="96" cy="96"/>
            </a:xfrm>
          </p:grpSpPr>
          <p:sp>
            <p:nvSpPr>
              <p:cNvPr id="55573" name="AutoShape 27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74" name="AutoShape 27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75" name="Group 279"/>
            <p:cNvGrpSpPr>
              <a:grpSpLocks/>
            </p:cNvGrpSpPr>
            <p:nvPr/>
          </p:nvGrpSpPr>
          <p:grpSpPr bwMode="auto">
            <a:xfrm rot="-5400000">
              <a:off x="2032" y="2060"/>
              <a:ext cx="96" cy="104"/>
              <a:chOff x="1728" y="1536"/>
              <a:chExt cx="96" cy="96"/>
            </a:xfrm>
          </p:grpSpPr>
          <p:sp>
            <p:nvSpPr>
              <p:cNvPr id="55576" name="AutoShape 28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77" name="AutoShape 28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78" name="Group 282"/>
            <p:cNvGrpSpPr>
              <a:grpSpLocks/>
            </p:cNvGrpSpPr>
            <p:nvPr/>
          </p:nvGrpSpPr>
          <p:grpSpPr bwMode="auto">
            <a:xfrm rot="-5400000">
              <a:off x="2240" y="2060"/>
              <a:ext cx="96" cy="104"/>
              <a:chOff x="1728" y="1536"/>
              <a:chExt cx="96" cy="96"/>
            </a:xfrm>
          </p:grpSpPr>
          <p:sp>
            <p:nvSpPr>
              <p:cNvPr id="55579" name="AutoShape 28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80" name="AutoShape 28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81" name="Group 285"/>
            <p:cNvGrpSpPr>
              <a:grpSpLocks/>
            </p:cNvGrpSpPr>
            <p:nvPr/>
          </p:nvGrpSpPr>
          <p:grpSpPr bwMode="auto">
            <a:xfrm rot="-5400000">
              <a:off x="2448" y="2060"/>
              <a:ext cx="96" cy="104"/>
              <a:chOff x="1728" y="1536"/>
              <a:chExt cx="96" cy="96"/>
            </a:xfrm>
          </p:grpSpPr>
          <p:sp>
            <p:nvSpPr>
              <p:cNvPr id="55582" name="AutoShape 28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83" name="AutoShape 28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84" name="Group 288"/>
            <p:cNvGrpSpPr>
              <a:grpSpLocks/>
            </p:cNvGrpSpPr>
            <p:nvPr/>
          </p:nvGrpSpPr>
          <p:grpSpPr bwMode="auto">
            <a:xfrm rot="-5400000">
              <a:off x="2656" y="2060"/>
              <a:ext cx="96" cy="104"/>
              <a:chOff x="1728" y="1536"/>
              <a:chExt cx="96" cy="96"/>
            </a:xfrm>
          </p:grpSpPr>
          <p:sp>
            <p:nvSpPr>
              <p:cNvPr id="55585" name="AutoShape 28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86" name="AutoShape 29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87" name="Group 291"/>
            <p:cNvGrpSpPr>
              <a:grpSpLocks/>
            </p:cNvGrpSpPr>
            <p:nvPr/>
          </p:nvGrpSpPr>
          <p:grpSpPr bwMode="auto">
            <a:xfrm rot="-5400000">
              <a:off x="2864" y="2060"/>
              <a:ext cx="96" cy="104"/>
              <a:chOff x="1728" y="1536"/>
              <a:chExt cx="96" cy="96"/>
            </a:xfrm>
          </p:grpSpPr>
          <p:sp>
            <p:nvSpPr>
              <p:cNvPr id="55588" name="AutoShape 2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89" name="AutoShape 29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90" name="Group 294"/>
            <p:cNvGrpSpPr>
              <a:grpSpLocks/>
            </p:cNvGrpSpPr>
            <p:nvPr/>
          </p:nvGrpSpPr>
          <p:grpSpPr bwMode="auto">
            <a:xfrm rot="-5400000">
              <a:off x="3072" y="2060"/>
              <a:ext cx="96" cy="104"/>
              <a:chOff x="1728" y="1536"/>
              <a:chExt cx="96" cy="96"/>
            </a:xfrm>
          </p:grpSpPr>
          <p:sp>
            <p:nvSpPr>
              <p:cNvPr id="55591" name="AutoShape 29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92" name="AutoShape 29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93" name="Group 297"/>
            <p:cNvGrpSpPr>
              <a:grpSpLocks/>
            </p:cNvGrpSpPr>
            <p:nvPr/>
          </p:nvGrpSpPr>
          <p:grpSpPr bwMode="auto">
            <a:xfrm rot="-5400000">
              <a:off x="3280" y="2060"/>
              <a:ext cx="96" cy="104"/>
              <a:chOff x="1728" y="1536"/>
              <a:chExt cx="96" cy="96"/>
            </a:xfrm>
          </p:grpSpPr>
          <p:sp>
            <p:nvSpPr>
              <p:cNvPr id="55594" name="AutoShape 29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95" name="AutoShape 29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96" name="Group 300"/>
            <p:cNvGrpSpPr>
              <a:grpSpLocks/>
            </p:cNvGrpSpPr>
            <p:nvPr/>
          </p:nvGrpSpPr>
          <p:grpSpPr bwMode="auto">
            <a:xfrm rot="-5400000">
              <a:off x="3488" y="2060"/>
              <a:ext cx="96" cy="104"/>
              <a:chOff x="1728" y="1536"/>
              <a:chExt cx="96" cy="96"/>
            </a:xfrm>
          </p:grpSpPr>
          <p:sp>
            <p:nvSpPr>
              <p:cNvPr id="55597" name="AutoShape 30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598" name="AutoShape 30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599" name="Group 303"/>
            <p:cNvGrpSpPr>
              <a:grpSpLocks/>
            </p:cNvGrpSpPr>
            <p:nvPr/>
          </p:nvGrpSpPr>
          <p:grpSpPr bwMode="auto">
            <a:xfrm rot="-5400000">
              <a:off x="3696" y="2060"/>
              <a:ext cx="96" cy="104"/>
              <a:chOff x="1728" y="1536"/>
              <a:chExt cx="96" cy="96"/>
            </a:xfrm>
          </p:grpSpPr>
          <p:sp>
            <p:nvSpPr>
              <p:cNvPr id="55600" name="AutoShape 30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01" name="AutoShape 30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02" name="Group 306"/>
            <p:cNvGrpSpPr>
              <a:grpSpLocks/>
            </p:cNvGrpSpPr>
            <p:nvPr/>
          </p:nvGrpSpPr>
          <p:grpSpPr bwMode="auto">
            <a:xfrm rot="-5400000">
              <a:off x="3904" y="2060"/>
              <a:ext cx="96" cy="104"/>
              <a:chOff x="1728" y="1536"/>
              <a:chExt cx="96" cy="96"/>
            </a:xfrm>
          </p:grpSpPr>
          <p:sp>
            <p:nvSpPr>
              <p:cNvPr id="55603" name="AutoShape 30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04" name="AutoShape 30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05" name="Group 309"/>
            <p:cNvGrpSpPr>
              <a:grpSpLocks/>
            </p:cNvGrpSpPr>
            <p:nvPr/>
          </p:nvGrpSpPr>
          <p:grpSpPr bwMode="auto">
            <a:xfrm rot="-5400000">
              <a:off x="4112" y="2060"/>
              <a:ext cx="96" cy="104"/>
              <a:chOff x="1728" y="1536"/>
              <a:chExt cx="96" cy="96"/>
            </a:xfrm>
          </p:grpSpPr>
          <p:sp>
            <p:nvSpPr>
              <p:cNvPr id="55606" name="AutoShape 31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07" name="AutoShape 31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08" name="Group 312"/>
            <p:cNvGrpSpPr>
              <a:grpSpLocks/>
            </p:cNvGrpSpPr>
            <p:nvPr/>
          </p:nvGrpSpPr>
          <p:grpSpPr bwMode="auto">
            <a:xfrm rot="-5400000">
              <a:off x="4320" y="2060"/>
              <a:ext cx="96" cy="104"/>
              <a:chOff x="1728" y="1536"/>
              <a:chExt cx="96" cy="96"/>
            </a:xfrm>
          </p:grpSpPr>
          <p:sp>
            <p:nvSpPr>
              <p:cNvPr id="55609" name="AutoShape 31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10" name="AutoShape 31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11" name="Group 315"/>
            <p:cNvGrpSpPr>
              <a:grpSpLocks/>
            </p:cNvGrpSpPr>
            <p:nvPr/>
          </p:nvGrpSpPr>
          <p:grpSpPr bwMode="auto">
            <a:xfrm rot="-5400000">
              <a:off x="4528" y="2060"/>
              <a:ext cx="96" cy="104"/>
              <a:chOff x="1728" y="1536"/>
              <a:chExt cx="96" cy="96"/>
            </a:xfrm>
          </p:grpSpPr>
          <p:sp>
            <p:nvSpPr>
              <p:cNvPr id="55612" name="AutoShape 31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13" name="AutoShape 31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614" name="Rectangle 318"/>
            <p:cNvSpPr>
              <a:spLocks noChangeArrowheads="1"/>
            </p:cNvSpPr>
            <p:nvPr/>
          </p:nvSpPr>
          <p:spPr bwMode="auto">
            <a:xfrm>
              <a:off x="4732" y="206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616" name="Line 320"/>
            <p:cNvSpPr>
              <a:spLocks noChangeShapeType="1"/>
            </p:cNvSpPr>
            <p:nvPr/>
          </p:nvSpPr>
          <p:spPr bwMode="auto">
            <a:xfrm>
              <a:off x="1300" y="2256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617" name="Rectangle 321"/>
            <p:cNvSpPr>
              <a:spLocks noChangeArrowheads="1"/>
            </p:cNvSpPr>
            <p:nvPr/>
          </p:nvSpPr>
          <p:spPr bwMode="auto">
            <a:xfrm>
              <a:off x="1196" y="220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618" name="Group 322"/>
            <p:cNvGrpSpPr>
              <a:grpSpLocks/>
            </p:cNvGrpSpPr>
            <p:nvPr/>
          </p:nvGrpSpPr>
          <p:grpSpPr bwMode="auto">
            <a:xfrm rot="-5400000">
              <a:off x="1408" y="2204"/>
              <a:ext cx="96" cy="104"/>
              <a:chOff x="1728" y="1536"/>
              <a:chExt cx="96" cy="96"/>
            </a:xfrm>
          </p:grpSpPr>
          <p:sp>
            <p:nvSpPr>
              <p:cNvPr id="55619" name="AutoShape 32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20" name="AutoShape 32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21" name="Group 325"/>
            <p:cNvGrpSpPr>
              <a:grpSpLocks/>
            </p:cNvGrpSpPr>
            <p:nvPr/>
          </p:nvGrpSpPr>
          <p:grpSpPr bwMode="auto">
            <a:xfrm rot="-5400000">
              <a:off x="1616" y="2204"/>
              <a:ext cx="96" cy="104"/>
              <a:chOff x="1728" y="1536"/>
              <a:chExt cx="96" cy="96"/>
            </a:xfrm>
          </p:grpSpPr>
          <p:sp>
            <p:nvSpPr>
              <p:cNvPr id="55622" name="AutoShape 32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23" name="AutoShape 32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24" name="Group 328"/>
            <p:cNvGrpSpPr>
              <a:grpSpLocks/>
            </p:cNvGrpSpPr>
            <p:nvPr/>
          </p:nvGrpSpPr>
          <p:grpSpPr bwMode="auto">
            <a:xfrm rot="-5400000">
              <a:off x="1824" y="2204"/>
              <a:ext cx="96" cy="104"/>
              <a:chOff x="1728" y="1536"/>
              <a:chExt cx="96" cy="96"/>
            </a:xfrm>
          </p:grpSpPr>
          <p:sp>
            <p:nvSpPr>
              <p:cNvPr id="55625" name="AutoShape 32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26" name="AutoShape 33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27" name="Group 331"/>
            <p:cNvGrpSpPr>
              <a:grpSpLocks/>
            </p:cNvGrpSpPr>
            <p:nvPr/>
          </p:nvGrpSpPr>
          <p:grpSpPr bwMode="auto">
            <a:xfrm rot="-5400000">
              <a:off x="2032" y="2204"/>
              <a:ext cx="96" cy="104"/>
              <a:chOff x="1728" y="1536"/>
              <a:chExt cx="96" cy="96"/>
            </a:xfrm>
          </p:grpSpPr>
          <p:sp>
            <p:nvSpPr>
              <p:cNvPr id="55628" name="AutoShape 33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29" name="AutoShape 33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30" name="Group 334"/>
            <p:cNvGrpSpPr>
              <a:grpSpLocks/>
            </p:cNvGrpSpPr>
            <p:nvPr/>
          </p:nvGrpSpPr>
          <p:grpSpPr bwMode="auto">
            <a:xfrm rot="-5400000">
              <a:off x="2240" y="2204"/>
              <a:ext cx="96" cy="104"/>
              <a:chOff x="1728" y="1536"/>
              <a:chExt cx="96" cy="96"/>
            </a:xfrm>
          </p:grpSpPr>
          <p:sp>
            <p:nvSpPr>
              <p:cNvPr id="55631" name="AutoShape 33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32" name="AutoShape 33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33" name="Group 337"/>
            <p:cNvGrpSpPr>
              <a:grpSpLocks/>
            </p:cNvGrpSpPr>
            <p:nvPr/>
          </p:nvGrpSpPr>
          <p:grpSpPr bwMode="auto">
            <a:xfrm rot="-5400000">
              <a:off x="2448" y="2204"/>
              <a:ext cx="96" cy="104"/>
              <a:chOff x="1728" y="1536"/>
              <a:chExt cx="96" cy="96"/>
            </a:xfrm>
          </p:grpSpPr>
          <p:sp>
            <p:nvSpPr>
              <p:cNvPr id="55634" name="AutoShape 33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35" name="AutoShape 33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36" name="Group 340"/>
            <p:cNvGrpSpPr>
              <a:grpSpLocks/>
            </p:cNvGrpSpPr>
            <p:nvPr/>
          </p:nvGrpSpPr>
          <p:grpSpPr bwMode="auto">
            <a:xfrm rot="-5400000">
              <a:off x="2656" y="2204"/>
              <a:ext cx="96" cy="104"/>
              <a:chOff x="1728" y="1536"/>
              <a:chExt cx="96" cy="96"/>
            </a:xfrm>
          </p:grpSpPr>
          <p:sp>
            <p:nvSpPr>
              <p:cNvPr id="55637" name="AutoShape 34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38" name="AutoShape 34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39" name="Group 343"/>
            <p:cNvGrpSpPr>
              <a:grpSpLocks/>
            </p:cNvGrpSpPr>
            <p:nvPr/>
          </p:nvGrpSpPr>
          <p:grpSpPr bwMode="auto">
            <a:xfrm rot="-5400000">
              <a:off x="2864" y="2204"/>
              <a:ext cx="96" cy="104"/>
              <a:chOff x="1728" y="1536"/>
              <a:chExt cx="96" cy="96"/>
            </a:xfrm>
          </p:grpSpPr>
          <p:sp>
            <p:nvSpPr>
              <p:cNvPr id="55640" name="AutoShape 34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41" name="AutoShape 34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42" name="Group 346"/>
            <p:cNvGrpSpPr>
              <a:grpSpLocks/>
            </p:cNvGrpSpPr>
            <p:nvPr/>
          </p:nvGrpSpPr>
          <p:grpSpPr bwMode="auto">
            <a:xfrm rot="-5400000">
              <a:off x="3072" y="2204"/>
              <a:ext cx="96" cy="104"/>
              <a:chOff x="1728" y="1536"/>
              <a:chExt cx="96" cy="96"/>
            </a:xfrm>
          </p:grpSpPr>
          <p:sp>
            <p:nvSpPr>
              <p:cNvPr id="55643" name="AutoShape 34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44" name="AutoShape 34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45" name="Group 349"/>
            <p:cNvGrpSpPr>
              <a:grpSpLocks/>
            </p:cNvGrpSpPr>
            <p:nvPr/>
          </p:nvGrpSpPr>
          <p:grpSpPr bwMode="auto">
            <a:xfrm rot="-5400000">
              <a:off x="3280" y="2204"/>
              <a:ext cx="96" cy="104"/>
              <a:chOff x="1728" y="1536"/>
              <a:chExt cx="96" cy="96"/>
            </a:xfrm>
          </p:grpSpPr>
          <p:sp>
            <p:nvSpPr>
              <p:cNvPr id="55646" name="AutoShape 35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47" name="AutoShape 35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48" name="Group 352"/>
            <p:cNvGrpSpPr>
              <a:grpSpLocks/>
            </p:cNvGrpSpPr>
            <p:nvPr/>
          </p:nvGrpSpPr>
          <p:grpSpPr bwMode="auto">
            <a:xfrm rot="-5400000">
              <a:off x="3488" y="2204"/>
              <a:ext cx="96" cy="104"/>
              <a:chOff x="1728" y="1536"/>
              <a:chExt cx="96" cy="96"/>
            </a:xfrm>
          </p:grpSpPr>
          <p:sp>
            <p:nvSpPr>
              <p:cNvPr id="55649" name="AutoShape 35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50" name="AutoShape 35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51" name="Group 355"/>
            <p:cNvGrpSpPr>
              <a:grpSpLocks/>
            </p:cNvGrpSpPr>
            <p:nvPr/>
          </p:nvGrpSpPr>
          <p:grpSpPr bwMode="auto">
            <a:xfrm rot="-5400000">
              <a:off x="3696" y="2204"/>
              <a:ext cx="96" cy="104"/>
              <a:chOff x="1728" y="1536"/>
              <a:chExt cx="96" cy="96"/>
            </a:xfrm>
          </p:grpSpPr>
          <p:sp>
            <p:nvSpPr>
              <p:cNvPr id="55652" name="AutoShape 35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53" name="AutoShape 35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54" name="Group 358"/>
            <p:cNvGrpSpPr>
              <a:grpSpLocks/>
            </p:cNvGrpSpPr>
            <p:nvPr/>
          </p:nvGrpSpPr>
          <p:grpSpPr bwMode="auto">
            <a:xfrm rot="-5400000">
              <a:off x="3904" y="2204"/>
              <a:ext cx="96" cy="104"/>
              <a:chOff x="1728" y="1536"/>
              <a:chExt cx="96" cy="96"/>
            </a:xfrm>
          </p:grpSpPr>
          <p:sp>
            <p:nvSpPr>
              <p:cNvPr id="55655" name="AutoShape 35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56" name="AutoShape 36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57" name="Group 361"/>
            <p:cNvGrpSpPr>
              <a:grpSpLocks/>
            </p:cNvGrpSpPr>
            <p:nvPr/>
          </p:nvGrpSpPr>
          <p:grpSpPr bwMode="auto">
            <a:xfrm rot="-5400000">
              <a:off x="4112" y="2204"/>
              <a:ext cx="96" cy="104"/>
              <a:chOff x="1728" y="1536"/>
              <a:chExt cx="96" cy="96"/>
            </a:xfrm>
          </p:grpSpPr>
          <p:sp>
            <p:nvSpPr>
              <p:cNvPr id="55658" name="AutoShape 36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59" name="AutoShape 36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60" name="Group 364"/>
            <p:cNvGrpSpPr>
              <a:grpSpLocks/>
            </p:cNvGrpSpPr>
            <p:nvPr/>
          </p:nvGrpSpPr>
          <p:grpSpPr bwMode="auto">
            <a:xfrm rot="-5400000">
              <a:off x="4320" y="2204"/>
              <a:ext cx="96" cy="104"/>
              <a:chOff x="1728" y="1536"/>
              <a:chExt cx="96" cy="96"/>
            </a:xfrm>
          </p:grpSpPr>
          <p:sp>
            <p:nvSpPr>
              <p:cNvPr id="55661" name="AutoShape 36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62" name="AutoShape 36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63" name="Group 367"/>
            <p:cNvGrpSpPr>
              <a:grpSpLocks/>
            </p:cNvGrpSpPr>
            <p:nvPr/>
          </p:nvGrpSpPr>
          <p:grpSpPr bwMode="auto">
            <a:xfrm rot="-5400000">
              <a:off x="4528" y="2204"/>
              <a:ext cx="96" cy="104"/>
              <a:chOff x="1728" y="1536"/>
              <a:chExt cx="96" cy="96"/>
            </a:xfrm>
          </p:grpSpPr>
          <p:sp>
            <p:nvSpPr>
              <p:cNvPr id="55664" name="AutoShape 36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65" name="AutoShape 36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666" name="Rectangle 370"/>
            <p:cNvSpPr>
              <a:spLocks noChangeArrowheads="1"/>
            </p:cNvSpPr>
            <p:nvPr/>
          </p:nvSpPr>
          <p:spPr bwMode="auto">
            <a:xfrm>
              <a:off x="4732" y="220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668" name="Line 372"/>
            <p:cNvSpPr>
              <a:spLocks noChangeShapeType="1"/>
            </p:cNvSpPr>
            <p:nvPr/>
          </p:nvSpPr>
          <p:spPr bwMode="auto">
            <a:xfrm>
              <a:off x="1300" y="2400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669" name="Rectangle 373"/>
            <p:cNvSpPr>
              <a:spLocks noChangeArrowheads="1"/>
            </p:cNvSpPr>
            <p:nvPr/>
          </p:nvSpPr>
          <p:spPr bwMode="auto">
            <a:xfrm>
              <a:off x="1196" y="235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670" name="Group 374"/>
            <p:cNvGrpSpPr>
              <a:grpSpLocks/>
            </p:cNvGrpSpPr>
            <p:nvPr/>
          </p:nvGrpSpPr>
          <p:grpSpPr bwMode="auto">
            <a:xfrm rot="-5400000">
              <a:off x="1408" y="2348"/>
              <a:ext cx="96" cy="104"/>
              <a:chOff x="1728" y="1536"/>
              <a:chExt cx="96" cy="96"/>
            </a:xfrm>
          </p:grpSpPr>
          <p:sp>
            <p:nvSpPr>
              <p:cNvPr id="55671" name="AutoShape 37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72" name="AutoShape 37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73" name="Group 377"/>
            <p:cNvGrpSpPr>
              <a:grpSpLocks/>
            </p:cNvGrpSpPr>
            <p:nvPr/>
          </p:nvGrpSpPr>
          <p:grpSpPr bwMode="auto">
            <a:xfrm rot="-5400000">
              <a:off x="1616" y="2348"/>
              <a:ext cx="96" cy="104"/>
              <a:chOff x="1728" y="1536"/>
              <a:chExt cx="96" cy="96"/>
            </a:xfrm>
          </p:grpSpPr>
          <p:sp>
            <p:nvSpPr>
              <p:cNvPr id="55674" name="AutoShape 3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75" name="AutoShape 37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76" name="Group 380"/>
            <p:cNvGrpSpPr>
              <a:grpSpLocks/>
            </p:cNvGrpSpPr>
            <p:nvPr/>
          </p:nvGrpSpPr>
          <p:grpSpPr bwMode="auto">
            <a:xfrm rot="-5400000">
              <a:off x="1824" y="2348"/>
              <a:ext cx="96" cy="104"/>
              <a:chOff x="1728" y="1536"/>
              <a:chExt cx="96" cy="96"/>
            </a:xfrm>
          </p:grpSpPr>
          <p:sp>
            <p:nvSpPr>
              <p:cNvPr id="55677" name="AutoShape 38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78" name="AutoShape 38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79" name="Group 383"/>
            <p:cNvGrpSpPr>
              <a:grpSpLocks/>
            </p:cNvGrpSpPr>
            <p:nvPr/>
          </p:nvGrpSpPr>
          <p:grpSpPr bwMode="auto">
            <a:xfrm rot="-5400000">
              <a:off x="2032" y="2348"/>
              <a:ext cx="96" cy="104"/>
              <a:chOff x="1728" y="1536"/>
              <a:chExt cx="96" cy="96"/>
            </a:xfrm>
          </p:grpSpPr>
          <p:sp>
            <p:nvSpPr>
              <p:cNvPr id="55680" name="AutoShape 38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81" name="AutoShape 38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82" name="Group 386"/>
            <p:cNvGrpSpPr>
              <a:grpSpLocks/>
            </p:cNvGrpSpPr>
            <p:nvPr/>
          </p:nvGrpSpPr>
          <p:grpSpPr bwMode="auto">
            <a:xfrm rot="-5400000">
              <a:off x="2240" y="2348"/>
              <a:ext cx="96" cy="104"/>
              <a:chOff x="1728" y="1536"/>
              <a:chExt cx="96" cy="96"/>
            </a:xfrm>
          </p:grpSpPr>
          <p:sp>
            <p:nvSpPr>
              <p:cNvPr id="55683" name="AutoShape 38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84" name="AutoShape 38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85" name="Group 389"/>
            <p:cNvGrpSpPr>
              <a:grpSpLocks/>
            </p:cNvGrpSpPr>
            <p:nvPr/>
          </p:nvGrpSpPr>
          <p:grpSpPr bwMode="auto">
            <a:xfrm rot="-5400000">
              <a:off x="2448" y="2348"/>
              <a:ext cx="96" cy="104"/>
              <a:chOff x="1728" y="1536"/>
              <a:chExt cx="96" cy="96"/>
            </a:xfrm>
          </p:grpSpPr>
          <p:sp>
            <p:nvSpPr>
              <p:cNvPr id="55686" name="AutoShape 39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87" name="AutoShape 39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88" name="Group 392"/>
            <p:cNvGrpSpPr>
              <a:grpSpLocks/>
            </p:cNvGrpSpPr>
            <p:nvPr/>
          </p:nvGrpSpPr>
          <p:grpSpPr bwMode="auto">
            <a:xfrm rot="-5400000">
              <a:off x="2656" y="2348"/>
              <a:ext cx="96" cy="104"/>
              <a:chOff x="1728" y="1536"/>
              <a:chExt cx="96" cy="96"/>
            </a:xfrm>
          </p:grpSpPr>
          <p:sp>
            <p:nvSpPr>
              <p:cNvPr id="55689" name="AutoShape 39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90" name="AutoShape 39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91" name="Group 395"/>
            <p:cNvGrpSpPr>
              <a:grpSpLocks/>
            </p:cNvGrpSpPr>
            <p:nvPr/>
          </p:nvGrpSpPr>
          <p:grpSpPr bwMode="auto">
            <a:xfrm rot="-5400000">
              <a:off x="2864" y="2348"/>
              <a:ext cx="96" cy="104"/>
              <a:chOff x="1728" y="1536"/>
              <a:chExt cx="96" cy="96"/>
            </a:xfrm>
          </p:grpSpPr>
          <p:sp>
            <p:nvSpPr>
              <p:cNvPr id="55692" name="AutoShape 39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93" name="AutoShape 39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94" name="Group 398"/>
            <p:cNvGrpSpPr>
              <a:grpSpLocks/>
            </p:cNvGrpSpPr>
            <p:nvPr/>
          </p:nvGrpSpPr>
          <p:grpSpPr bwMode="auto">
            <a:xfrm rot="-5400000">
              <a:off x="3072" y="2348"/>
              <a:ext cx="96" cy="104"/>
              <a:chOff x="1728" y="1536"/>
              <a:chExt cx="96" cy="96"/>
            </a:xfrm>
          </p:grpSpPr>
          <p:sp>
            <p:nvSpPr>
              <p:cNvPr id="55695" name="AutoShape 39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96" name="AutoShape 40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697" name="Group 401"/>
            <p:cNvGrpSpPr>
              <a:grpSpLocks/>
            </p:cNvGrpSpPr>
            <p:nvPr/>
          </p:nvGrpSpPr>
          <p:grpSpPr bwMode="auto">
            <a:xfrm rot="-5400000">
              <a:off x="3280" y="2348"/>
              <a:ext cx="96" cy="104"/>
              <a:chOff x="1728" y="1536"/>
              <a:chExt cx="96" cy="96"/>
            </a:xfrm>
          </p:grpSpPr>
          <p:sp>
            <p:nvSpPr>
              <p:cNvPr id="55698" name="AutoShape 40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699" name="AutoShape 40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00" name="Group 404"/>
            <p:cNvGrpSpPr>
              <a:grpSpLocks/>
            </p:cNvGrpSpPr>
            <p:nvPr/>
          </p:nvGrpSpPr>
          <p:grpSpPr bwMode="auto">
            <a:xfrm rot="-5400000">
              <a:off x="3488" y="2348"/>
              <a:ext cx="96" cy="104"/>
              <a:chOff x="1728" y="1536"/>
              <a:chExt cx="96" cy="96"/>
            </a:xfrm>
          </p:grpSpPr>
          <p:sp>
            <p:nvSpPr>
              <p:cNvPr id="55701" name="AutoShape 40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02" name="AutoShape 40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03" name="Group 407"/>
            <p:cNvGrpSpPr>
              <a:grpSpLocks/>
            </p:cNvGrpSpPr>
            <p:nvPr/>
          </p:nvGrpSpPr>
          <p:grpSpPr bwMode="auto">
            <a:xfrm rot="-5400000">
              <a:off x="3696" y="2348"/>
              <a:ext cx="96" cy="104"/>
              <a:chOff x="1728" y="1536"/>
              <a:chExt cx="96" cy="96"/>
            </a:xfrm>
          </p:grpSpPr>
          <p:sp>
            <p:nvSpPr>
              <p:cNvPr id="55704" name="AutoShape 40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05" name="AutoShape 40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06" name="Group 410"/>
            <p:cNvGrpSpPr>
              <a:grpSpLocks/>
            </p:cNvGrpSpPr>
            <p:nvPr/>
          </p:nvGrpSpPr>
          <p:grpSpPr bwMode="auto">
            <a:xfrm rot="-5400000">
              <a:off x="3904" y="2348"/>
              <a:ext cx="96" cy="104"/>
              <a:chOff x="1728" y="1536"/>
              <a:chExt cx="96" cy="96"/>
            </a:xfrm>
          </p:grpSpPr>
          <p:sp>
            <p:nvSpPr>
              <p:cNvPr id="55707" name="AutoShape 41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08" name="AutoShape 41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09" name="Group 413"/>
            <p:cNvGrpSpPr>
              <a:grpSpLocks/>
            </p:cNvGrpSpPr>
            <p:nvPr/>
          </p:nvGrpSpPr>
          <p:grpSpPr bwMode="auto">
            <a:xfrm rot="-5400000">
              <a:off x="4112" y="2348"/>
              <a:ext cx="96" cy="104"/>
              <a:chOff x="1728" y="1536"/>
              <a:chExt cx="96" cy="96"/>
            </a:xfrm>
          </p:grpSpPr>
          <p:sp>
            <p:nvSpPr>
              <p:cNvPr id="55710" name="AutoShape 41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11" name="AutoShape 41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12" name="Group 416"/>
            <p:cNvGrpSpPr>
              <a:grpSpLocks/>
            </p:cNvGrpSpPr>
            <p:nvPr/>
          </p:nvGrpSpPr>
          <p:grpSpPr bwMode="auto">
            <a:xfrm rot="-5400000">
              <a:off x="4320" y="2348"/>
              <a:ext cx="96" cy="104"/>
              <a:chOff x="1728" y="1536"/>
              <a:chExt cx="96" cy="96"/>
            </a:xfrm>
          </p:grpSpPr>
          <p:sp>
            <p:nvSpPr>
              <p:cNvPr id="55713" name="AutoShape 41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14" name="AutoShape 41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15" name="Group 419"/>
            <p:cNvGrpSpPr>
              <a:grpSpLocks/>
            </p:cNvGrpSpPr>
            <p:nvPr/>
          </p:nvGrpSpPr>
          <p:grpSpPr bwMode="auto">
            <a:xfrm rot="-5400000">
              <a:off x="4528" y="2348"/>
              <a:ext cx="96" cy="104"/>
              <a:chOff x="1728" y="1536"/>
              <a:chExt cx="96" cy="96"/>
            </a:xfrm>
          </p:grpSpPr>
          <p:sp>
            <p:nvSpPr>
              <p:cNvPr id="55716" name="AutoShape 42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17" name="AutoShape 42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718" name="Rectangle 422"/>
            <p:cNvSpPr>
              <a:spLocks noChangeArrowheads="1"/>
            </p:cNvSpPr>
            <p:nvPr/>
          </p:nvSpPr>
          <p:spPr bwMode="auto">
            <a:xfrm>
              <a:off x="4732" y="235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721" name="Line 425"/>
            <p:cNvSpPr>
              <a:spLocks noChangeShapeType="1"/>
            </p:cNvSpPr>
            <p:nvPr/>
          </p:nvSpPr>
          <p:spPr bwMode="auto">
            <a:xfrm>
              <a:off x="1300" y="2544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722" name="Rectangle 426"/>
            <p:cNvSpPr>
              <a:spLocks noChangeArrowheads="1"/>
            </p:cNvSpPr>
            <p:nvPr/>
          </p:nvSpPr>
          <p:spPr bwMode="auto">
            <a:xfrm>
              <a:off x="1196" y="249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723" name="Group 427"/>
            <p:cNvGrpSpPr>
              <a:grpSpLocks/>
            </p:cNvGrpSpPr>
            <p:nvPr/>
          </p:nvGrpSpPr>
          <p:grpSpPr bwMode="auto">
            <a:xfrm rot="-5400000">
              <a:off x="1408" y="2492"/>
              <a:ext cx="96" cy="104"/>
              <a:chOff x="1728" y="1536"/>
              <a:chExt cx="96" cy="96"/>
            </a:xfrm>
          </p:grpSpPr>
          <p:sp>
            <p:nvSpPr>
              <p:cNvPr id="55724" name="AutoShape 42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25" name="AutoShape 42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26" name="Group 430"/>
            <p:cNvGrpSpPr>
              <a:grpSpLocks/>
            </p:cNvGrpSpPr>
            <p:nvPr/>
          </p:nvGrpSpPr>
          <p:grpSpPr bwMode="auto">
            <a:xfrm rot="-5400000">
              <a:off x="1616" y="2492"/>
              <a:ext cx="96" cy="104"/>
              <a:chOff x="1728" y="1536"/>
              <a:chExt cx="96" cy="96"/>
            </a:xfrm>
          </p:grpSpPr>
          <p:sp>
            <p:nvSpPr>
              <p:cNvPr id="55727" name="AutoShape 43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28" name="AutoShape 43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29" name="Group 433"/>
            <p:cNvGrpSpPr>
              <a:grpSpLocks/>
            </p:cNvGrpSpPr>
            <p:nvPr/>
          </p:nvGrpSpPr>
          <p:grpSpPr bwMode="auto">
            <a:xfrm rot="-5400000">
              <a:off x="1824" y="2492"/>
              <a:ext cx="96" cy="104"/>
              <a:chOff x="1728" y="1536"/>
              <a:chExt cx="96" cy="96"/>
            </a:xfrm>
          </p:grpSpPr>
          <p:sp>
            <p:nvSpPr>
              <p:cNvPr id="55730" name="AutoShape 43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31" name="AutoShape 43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32" name="Group 436"/>
            <p:cNvGrpSpPr>
              <a:grpSpLocks/>
            </p:cNvGrpSpPr>
            <p:nvPr/>
          </p:nvGrpSpPr>
          <p:grpSpPr bwMode="auto">
            <a:xfrm rot="-5400000">
              <a:off x="2032" y="2492"/>
              <a:ext cx="96" cy="104"/>
              <a:chOff x="1728" y="1536"/>
              <a:chExt cx="96" cy="96"/>
            </a:xfrm>
          </p:grpSpPr>
          <p:sp>
            <p:nvSpPr>
              <p:cNvPr id="55733" name="AutoShape 43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34" name="AutoShape 43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35" name="Group 439"/>
            <p:cNvGrpSpPr>
              <a:grpSpLocks/>
            </p:cNvGrpSpPr>
            <p:nvPr/>
          </p:nvGrpSpPr>
          <p:grpSpPr bwMode="auto">
            <a:xfrm rot="-5400000">
              <a:off x="2240" y="2492"/>
              <a:ext cx="96" cy="104"/>
              <a:chOff x="1728" y="1536"/>
              <a:chExt cx="96" cy="96"/>
            </a:xfrm>
          </p:grpSpPr>
          <p:sp>
            <p:nvSpPr>
              <p:cNvPr id="55736" name="AutoShape 44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37" name="AutoShape 44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38" name="Group 442"/>
            <p:cNvGrpSpPr>
              <a:grpSpLocks/>
            </p:cNvGrpSpPr>
            <p:nvPr/>
          </p:nvGrpSpPr>
          <p:grpSpPr bwMode="auto">
            <a:xfrm rot="-5400000">
              <a:off x="2448" y="2492"/>
              <a:ext cx="96" cy="104"/>
              <a:chOff x="1728" y="1536"/>
              <a:chExt cx="96" cy="96"/>
            </a:xfrm>
          </p:grpSpPr>
          <p:sp>
            <p:nvSpPr>
              <p:cNvPr id="55739" name="AutoShape 44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40" name="AutoShape 44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41" name="Group 445"/>
            <p:cNvGrpSpPr>
              <a:grpSpLocks/>
            </p:cNvGrpSpPr>
            <p:nvPr/>
          </p:nvGrpSpPr>
          <p:grpSpPr bwMode="auto">
            <a:xfrm rot="-5400000">
              <a:off x="2656" y="2492"/>
              <a:ext cx="96" cy="104"/>
              <a:chOff x="1728" y="1536"/>
              <a:chExt cx="96" cy="96"/>
            </a:xfrm>
          </p:grpSpPr>
          <p:sp>
            <p:nvSpPr>
              <p:cNvPr id="55742" name="AutoShape 44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43" name="AutoShape 44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44" name="Group 448"/>
            <p:cNvGrpSpPr>
              <a:grpSpLocks/>
            </p:cNvGrpSpPr>
            <p:nvPr/>
          </p:nvGrpSpPr>
          <p:grpSpPr bwMode="auto">
            <a:xfrm rot="-5400000">
              <a:off x="2864" y="2492"/>
              <a:ext cx="96" cy="104"/>
              <a:chOff x="1728" y="1536"/>
              <a:chExt cx="96" cy="96"/>
            </a:xfrm>
          </p:grpSpPr>
          <p:sp>
            <p:nvSpPr>
              <p:cNvPr id="55745" name="AutoShape 44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46" name="AutoShape 45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47" name="Group 451"/>
            <p:cNvGrpSpPr>
              <a:grpSpLocks/>
            </p:cNvGrpSpPr>
            <p:nvPr/>
          </p:nvGrpSpPr>
          <p:grpSpPr bwMode="auto">
            <a:xfrm rot="-5400000">
              <a:off x="3072" y="2492"/>
              <a:ext cx="96" cy="104"/>
              <a:chOff x="1728" y="1536"/>
              <a:chExt cx="96" cy="96"/>
            </a:xfrm>
          </p:grpSpPr>
          <p:sp>
            <p:nvSpPr>
              <p:cNvPr id="55748" name="AutoShape 45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49" name="AutoShape 45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50" name="Group 454"/>
            <p:cNvGrpSpPr>
              <a:grpSpLocks/>
            </p:cNvGrpSpPr>
            <p:nvPr/>
          </p:nvGrpSpPr>
          <p:grpSpPr bwMode="auto">
            <a:xfrm rot="-5400000">
              <a:off x="3280" y="2492"/>
              <a:ext cx="96" cy="104"/>
              <a:chOff x="1728" y="1536"/>
              <a:chExt cx="96" cy="96"/>
            </a:xfrm>
          </p:grpSpPr>
          <p:sp>
            <p:nvSpPr>
              <p:cNvPr id="55751" name="AutoShape 45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52" name="AutoShape 45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53" name="Group 457"/>
            <p:cNvGrpSpPr>
              <a:grpSpLocks/>
            </p:cNvGrpSpPr>
            <p:nvPr/>
          </p:nvGrpSpPr>
          <p:grpSpPr bwMode="auto">
            <a:xfrm rot="-5400000">
              <a:off x="3488" y="2492"/>
              <a:ext cx="96" cy="104"/>
              <a:chOff x="1728" y="1536"/>
              <a:chExt cx="96" cy="96"/>
            </a:xfrm>
          </p:grpSpPr>
          <p:sp>
            <p:nvSpPr>
              <p:cNvPr id="55754" name="AutoShape 45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55" name="AutoShape 45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56" name="Group 460"/>
            <p:cNvGrpSpPr>
              <a:grpSpLocks/>
            </p:cNvGrpSpPr>
            <p:nvPr/>
          </p:nvGrpSpPr>
          <p:grpSpPr bwMode="auto">
            <a:xfrm rot="-5400000">
              <a:off x="3696" y="2492"/>
              <a:ext cx="96" cy="104"/>
              <a:chOff x="1728" y="1536"/>
              <a:chExt cx="96" cy="96"/>
            </a:xfrm>
          </p:grpSpPr>
          <p:sp>
            <p:nvSpPr>
              <p:cNvPr id="55757" name="AutoShape 46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58" name="AutoShape 46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59" name="Group 463"/>
            <p:cNvGrpSpPr>
              <a:grpSpLocks/>
            </p:cNvGrpSpPr>
            <p:nvPr/>
          </p:nvGrpSpPr>
          <p:grpSpPr bwMode="auto">
            <a:xfrm rot="-5400000">
              <a:off x="3904" y="2492"/>
              <a:ext cx="96" cy="104"/>
              <a:chOff x="1728" y="1536"/>
              <a:chExt cx="96" cy="96"/>
            </a:xfrm>
          </p:grpSpPr>
          <p:sp>
            <p:nvSpPr>
              <p:cNvPr id="55760" name="AutoShape 46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61" name="AutoShape 46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62" name="Group 466"/>
            <p:cNvGrpSpPr>
              <a:grpSpLocks/>
            </p:cNvGrpSpPr>
            <p:nvPr/>
          </p:nvGrpSpPr>
          <p:grpSpPr bwMode="auto">
            <a:xfrm rot="-5400000">
              <a:off x="4112" y="2492"/>
              <a:ext cx="96" cy="104"/>
              <a:chOff x="1728" y="1536"/>
              <a:chExt cx="96" cy="96"/>
            </a:xfrm>
          </p:grpSpPr>
          <p:sp>
            <p:nvSpPr>
              <p:cNvPr id="55763" name="AutoShape 46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64" name="AutoShape 46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65" name="Group 469"/>
            <p:cNvGrpSpPr>
              <a:grpSpLocks/>
            </p:cNvGrpSpPr>
            <p:nvPr/>
          </p:nvGrpSpPr>
          <p:grpSpPr bwMode="auto">
            <a:xfrm rot="-5400000">
              <a:off x="4320" y="2492"/>
              <a:ext cx="96" cy="104"/>
              <a:chOff x="1728" y="1536"/>
              <a:chExt cx="96" cy="96"/>
            </a:xfrm>
          </p:grpSpPr>
          <p:sp>
            <p:nvSpPr>
              <p:cNvPr id="55766" name="AutoShape 47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67" name="AutoShape 47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68" name="Group 472"/>
            <p:cNvGrpSpPr>
              <a:grpSpLocks/>
            </p:cNvGrpSpPr>
            <p:nvPr/>
          </p:nvGrpSpPr>
          <p:grpSpPr bwMode="auto">
            <a:xfrm rot="-5400000">
              <a:off x="4528" y="2492"/>
              <a:ext cx="96" cy="104"/>
              <a:chOff x="1728" y="1536"/>
              <a:chExt cx="96" cy="96"/>
            </a:xfrm>
          </p:grpSpPr>
          <p:sp>
            <p:nvSpPr>
              <p:cNvPr id="55769" name="AutoShape 47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70" name="AutoShape 47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771" name="Rectangle 475"/>
            <p:cNvSpPr>
              <a:spLocks noChangeArrowheads="1"/>
            </p:cNvSpPr>
            <p:nvPr/>
          </p:nvSpPr>
          <p:spPr bwMode="auto">
            <a:xfrm>
              <a:off x="4732" y="249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773" name="Line 477"/>
            <p:cNvSpPr>
              <a:spLocks noChangeShapeType="1"/>
            </p:cNvSpPr>
            <p:nvPr/>
          </p:nvSpPr>
          <p:spPr bwMode="auto">
            <a:xfrm>
              <a:off x="1300" y="2688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774" name="Rectangle 478"/>
            <p:cNvSpPr>
              <a:spLocks noChangeArrowheads="1"/>
            </p:cNvSpPr>
            <p:nvPr/>
          </p:nvSpPr>
          <p:spPr bwMode="auto">
            <a:xfrm>
              <a:off x="1196" y="264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775" name="Group 479"/>
            <p:cNvGrpSpPr>
              <a:grpSpLocks/>
            </p:cNvGrpSpPr>
            <p:nvPr/>
          </p:nvGrpSpPr>
          <p:grpSpPr bwMode="auto">
            <a:xfrm rot="-5400000">
              <a:off x="1408" y="2636"/>
              <a:ext cx="96" cy="104"/>
              <a:chOff x="1728" y="1536"/>
              <a:chExt cx="96" cy="96"/>
            </a:xfrm>
          </p:grpSpPr>
          <p:sp>
            <p:nvSpPr>
              <p:cNvPr id="55776" name="AutoShape 48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77" name="AutoShape 48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78" name="Group 482"/>
            <p:cNvGrpSpPr>
              <a:grpSpLocks/>
            </p:cNvGrpSpPr>
            <p:nvPr/>
          </p:nvGrpSpPr>
          <p:grpSpPr bwMode="auto">
            <a:xfrm rot="-5400000">
              <a:off x="1616" y="2636"/>
              <a:ext cx="96" cy="104"/>
              <a:chOff x="1728" y="1536"/>
              <a:chExt cx="96" cy="96"/>
            </a:xfrm>
          </p:grpSpPr>
          <p:sp>
            <p:nvSpPr>
              <p:cNvPr id="55779" name="AutoShape 48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80" name="AutoShape 48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81" name="Group 485"/>
            <p:cNvGrpSpPr>
              <a:grpSpLocks/>
            </p:cNvGrpSpPr>
            <p:nvPr/>
          </p:nvGrpSpPr>
          <p:grpSpPr bwMode="auto">
            <a:xfrm rot="-5400000">
              <a:off x="1824" y="2636"/>
              <a:ext cx="96" cy="104"/>
              <a:chOff x="1728" y="1536"/>
              <a:chExt cx="96" cy="96"/>
            </a:xfrm>
          </p:grpSpPr>
          <p:sp>
            <p:nvSpPr>
              <p:cNvPr id="55782" name="AutoShape 48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83" name="AutoShape 48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84" name="Group 488"/>
            <p:cNvGrpSpPr>
              <a:grpSpLocks/>
            </p:cNvGrpSpPr>
            <p:nvPr/>
          </p:nvGrpSpPr>
          <p:grpSpPr bwMode="auto">
            <a:xfrm rot="-5400000">
              <a:off x="2032" y="2636"/>
              <a:ext cx="96" cy="104"/>
              <a:chOff x="1728" y="1536"/>
              <a:chExt cx="96" cy="96"/>
            </a:xfrm>
          </p:grpSpPr>
          <p:sp>
            <p:nvSpPr>
              <p:cNvPr id="55785" name="AutoShape 48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86" name="AutoShape 49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87" name="Group 491"/>
            <p:cNvGrpSpPr>
              <a:grpSpLocks/>
            </p:cNvGrpSpPr>
            <p:nvPr/>
          </p:nvGrpSpPr>
          <p:grpSpPr bwMode="auto">
            <a:xfrm rot="-5400000">
              <a:off x="2240" y="2636"/>
              <a:ext cx="96" cy="104"/>
              <a:chOff x="1728" y="1536"/>
              <a:chExt cx="96" cy="96"/>
            </a:xfrm>
          </p:grpSpPr>
          <p:sp>
            <p:nvSpPr>
              <p:cNvPr id="55788" name="AutoShape 4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89" name="AutoShape 49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90" name="Group 494"/>
            <p:cNvGrpSpPr>
              <a:grpSpLocks/>
            </p:cNvGrpSpPr>
            <p:nvPr/>
          </p:nvGrpSpPr>
          <p:grpSpPr bwMode="auto">
            <a:xfrm rot="-5400000">
              <a:off x="2448" y="2636"/>
              <a:ext cx="96" cy="104"/>
              <a:chOff x="1728" y="1536"/>
              <a:chExt cx="96" cy="96"/>
            </a:xfrm>
          </p:grpSpPr>
          <p:sp>
            <p:nvSpPr>
              <p:cNvPr id="55791" name="AutoShape 49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92" name="AutoShape 49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93" name="Group 497"/>
            <p:cNvGrpSpPr>
              <a:grpSpLocks/>
            </p:cNvGrpSpPr>
            <p:nvPr/>
          </p:nvGrpSpPr>
          <p:grpSpPr bwMode="auto">
            <a:xfrm rot="-5400000">
              <a:off x="2656" y="2636"/>
              <a:ext cx="96" cy="104"/>
              <a:chOff x="1728" y="1536"/>
              <a:chExt cx="96" cy="96"/>
            </a:xfrm>
          </p:grpSpPr>
          <p:sp>
            <p:nvSpPr>
              <p:cNvPr id="55794" name="AutoShape 49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95" name="AutoShape 49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96" name="Group 500"/>
            <p:cNvGrpSpPr>
              <a:grpSpLocks/>
            </p:cNvGrpSpPr>
            <p:nvPr/>
          </p:nvGrpSpPr>
          <p:grpSpPr bwMode="auto">
            <a:xfrm rot="-5400000">
              <a:off x="2864" y="2636"/>
              <a:ext cx="96" cy="104"/>
              <a:chOff x="1728" y="1536"/>
              <a:chExt cx="96" cy="96"/>
            </a:xfrm>
          </p:grpSpPr>
          <p:sp>
            <p:nvSpPr>
              <p:cNvPr id="55797" name="AutoShape 50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798" name="AutoShape 50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799" name="Group 503"/>
            <p:cNvGrpSpPr>
              <a:grpSpLocks/>
            </p:cNvGrpSpPr>
            <p:nvPr/>
          </p:nvGrpSpPr>
          <p:grpSpPr bwMode="auto">
            <a:xfrm rot="-5400000">
              <a:off x="3072" y="2636"/>
              <a:ext cx="96" cy="104"/>
              <a:chOff x="1728" y="1536"/>
              <a:chExt cx="96" cy="96"/>
            </a:xfrm>
          </p:grpSpPr>
          <p:sp>
            <p:nvSpPr>
              <p:cNvPr id="55800" name="AutoShape 50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01" name="AutoShape 50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02" name="Group 506"/>
            <p:cNvGrpSpPr>
              <a:grpSpLocks/>
            </p:cNvGrpSpPr>
            <p:nvPr/>
          </p:nvGrpSpPr>
          <p:grpSpPr bwMode="auto">
            <a:xfrm rot="-5400000">
              <a:off x="3280" y="2636"/>
              <a:ext cx="96" cy="104"/>
              <a:chOff x="1728" y="1536"/>
              <a:chExt cx="96" cy="96"/>
            </a:xfrm>
          </p:grpSpPr>
          <p:sp>
            <p:nvSpPr>
              <p:cNvPr id="55803" name="AutoShape 50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04" name="AutoShape 50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05" name="Group 509"/>
            <p:cNvGrpSpPr>
              <a:grpSpLocks/>
            </p:cNvGrpSpPr>
            <p:nvPr/>
          </p:nvGrpSpPr>
          <p:grpSpPr bwMode="auto">
            <a:xfrm rot="-5400000">
              <a:off x="3488" y="2636"/>
              <a:ext cx="96" cy="104"/>
              <a:chOff x="1728" y="1536"/>
              <a:chExt cx="96" cy="96"/>
            </a:xfrm>
          </p:grpSpPr>
          <p:sp>
            <p:nvSpPr>
              <p:cNvPr id="55806" name="AutoShape 51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07" name="AutoShape 51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08" name="Group 512"/>
            <p:cNvGrpSpPr>
              <a:grpSpLocks/>
            </p:cNvGrpSpPr>
            <p:nvPr/>
          </p:nvGrpSpPr>
          <p:grpSpPr bwMode="auto">
            <a:xfrm rot="-5400000">
              <a:off x="3696" y="2636"/>
              <a:ext cx="96" cy="104"/>
              <a:chOff x="1728" y="1536"/>
              <a:chExt cx="96" cy="96"/>
            </a:xfrm>
          </p:grpSpPr>
          <p:sp>
            <p:nvSpPr>
              <p:cNvPr id="55809" name="AutoShape 51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10" name="AutoShape 51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11" name="Group 515"/>
            <p:cNvGrpSpPr>
              <a:grpSpLocks/>
            </p:cNvGrpSpPr>
            <p:nvPr/>
          </p:nvGrpSpPr>
          <p:grpSpPr bwMode="auto">
            <a:xfrm rot="-5400000">
              <a:off x="3904" y="2636"/>
              <a:ext cx="96" cy="104"/>
              <a:chOff x="1728" y="1536"/>
              <a:chExt cx="96" cy="96"/>
            </a:xfrm>
          </p:grpSpPr>
          <p:sp>
            <p:nvSpPr>
              <p:cNvPr id="55812" name="AutoShape 51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13" name="AutoShape 51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14" name="Group 518"/>
            <p:cNvGrpSpPr>
              <a:grpSpLocks/>
            </p:cNvGrpSpPr>
            <p:nvPr/>
          </p:nvGrpSpPr>
          <p:grpSpPr bwMode="auto">
            <a:xfrm rot="-5400000">
              <a:off x="4112" y="2636"/>
              <a:ext cx="96" cy="104"/>
              <a:chOff x="1728" y="1536"/>
              <a:chExt cx="96" cy="96"/>
            </a:xfrm>
          </p:grpSpPr>
          <p:sp>
            <p:nvSpPr>
              <p:cNvPr id="55815" name="AutoShape 51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16" name="AutoShape 52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17" name="Group 521"/>
            <p:cNvGrpSpPr>
              <a:grpSpLocks/>
            </p:cNvGrpSpPr>
            <p:nvPr/>
          </p:nvGrpSpPr>
          <p:grpSpPr bwMode="auto">
            <a:xfrm rot="-5400000">
              <a:off x="4320" y="2636"/>
              <a:ext cx="96" cy="104"/>
              <a:chOff x="1728" y="1536"/>
              <a:chExt cx="96" cy="96"/>
            </a:xfrm>
          </p:grpSpPr>
          <p:sp>
            <p:nvSpPr>
              <p:cNvPr id="55818" name="AutoShape 52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19" name="AutoShape 52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20" name="Group 524"/>
            <p:cNvGrpSpPr>
              <a:grpSpLocks/>
            </p:cNvGrpSpPr>
            <p:nvPr/>
          </p:nvGrpSpPr>
          <p:grpSpPr bwMode="auto">
            <a:xfrm rot="-5400000">
              <a:off x="4528" y="2636"/>
              <a:ext cx="96" cy="104"/>
              <a:chOff x="1728" y="1536"/>
              <a:chExt cx="96" cy="96"/>
            </a:xfrm>
          </p:grpSpPr>
          <p:sp>
            <p:nvSpPr>
              <p:cNvPr id="55821" name="AutoShape 52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22" name="AutoShape 52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823" name="Rectangle 527"/>
            <p:cNvSpPr>
              <a:spLocks noChangeArrowheads="1"/>
            </p:cNvSpPr>
            <p:nvPr/>
          </p:nvSpPr>
          <p:spPr bwMode="auto">
            <a:xfrm>
              <a:off x="4732" y="264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825" name="Line 529"/>
            <p:cNvSpPr>
              <a:spLocks noChangeShapeType="1"/>
            </p:cNvSpPr>
            <p:nvPr/>
          </p:nvSpPr>
          <p:spPr bwMode="auto">
            <a:xfrm>
              <a:off x="1300" y="2832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826" name="Rectangle 530"/>
            <p:cNvSpPr>
              <a:spLocks noChangeArrowheads="1"/>
            </p:cNvSpPr>
            <p:nvPr/>
          </p:nvSpPr>
          <p:spPr bwMode="auto">
            <a:xfrm>
              <a:off x="1196" y="278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827" name="Group 531"/>
            <p:cNvGrpSpPr>
              <a:grpSpLocks/>
            </p:cNvGrpSpPr>
            <p:nvPr/>
          </p:nvGrpSpPr>
          <p:grpSpPr bwMode="auto">
            <a:xfrm rot="-5400000">
              <a:off x="1408" y="2780"/>
              <a:ext cx="96" cy="104"/>
              <a:chOff x="1728" y="1536"/>
              <a:chExt cx="96" cy="96"/>
            </a:xfrm>
          </p:grpSpPr>
          <p:sp>
            <p:nvSpPr>
              <p:cNvPr id="55828" name="AutoShape 53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29" name="AutoShape 53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30" name="Group 534"/>
            <p:cNvGrpSpPr>
              <a:grpSpLocks/>
            </p:cNvGrpSpPr>
            <p:nvPr/>
          </p:nvGrpSpPr>
          <p:grpSpPr bwMode="auto">
            <a:xfrm rot="-5400000">
              <a:off x="1616" y="2780"/>
              <a:ext cx="96" cy="104"/>
              <a:chOff x="1728" y="1536"/>
              <a:chExt cx="96" cy="96"/>
            </a:xfrm>
          </p:grpSpPr>
          <p:sp>
            <p:nvSpPr>
              <p:cNvPr id="55831" name="AutoShape 53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32" name="AutoShape 53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33" name="Group 537"/>
            <p:cNvGrpSpPr>
              <a:grpSpLocks/>
            </p:cNvGrpSpPr>
            <p:nvPr/>
          </p:nvGrpSpPr>
          <p:grpSpPr bwMode="auto">
            <a:xfrm rot="-5400000">
              <a:off x="1824" y="2780"/>
              <a:ext cx="96" cy="104"/>
              <a:chOff x="1728" y="1536"/>
              <a:chExt cx="96" cy="96"/>
            </a:xfrm>
          </p:grpSpPr>
          <p:sp>
            <p:nvSpPr>
              <p:cNvPr id="55834" name="AutoShape 53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35" name="AutoShape 53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36" name="Group 540"/>
            <p:cNvGrpSpPr>
              <a:grpSpLocks/>
            </p:cNvGrpSpPr>
            <p:nvPr/>
          </p:nvGrpSpPr>
          <p:grpSpPr bwMode="auto">
            <a:xfrm rot="-5400000">
              <a:off x="2032" y="2780"/>
              <a:ext cx="96" cy="104"/>
              <a:chOff x="1728" y="1536"/>
              <a:chExt cx="96" cy="96"/>
            </a:xfrm>
          </p:grpSpPr>
          <p:sp>
            <p:nvSpPr>
              <p:cNvPr id="55837" name="AutoShape 54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38" name="AutoShape 54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39" name="Group 543"/>
            <p:cNvGrpSpPr>
              <a:grpSpLocks/>
            </p:cNvGrpSpPr>
            <p:nvPr/>
          </p:nvGrpSpPr>
          <p:grpSpPr bwMode="auto">
            <a:xfrm rot="-5400000">
              <a:off x="2240" y="2780"/>
              <a:ext cx="96" cy="104"/>
              <a:chOff x="1728" y="1536"/>
              <a:chExt cx="96" cy="96"/>
            </a:xfrm>
          </p:grpSpPr>
          <p:sp>
            <p:nvSpPr>
              <p:cNvPr id="55840" name="AutoShape 54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41" name="AutoShape 54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42" name="Group 546"/>
            <p:cNvGrpSpPr>
              <a:grpSpLocks/>
            </p:cNvGrpSpPr>
            <p:nvPr/>
          </p:nvGrpSpPr>
          <p:grpSpPr bwMode="auto">
            <a:xfrm rot="-5400000">
              <a:off x="2448" y="2780"/>
              <a:ext cx="96" cy="104"/>
              <a:chOff x="1728" y="1536"/>
              <a:chExt cx="96" cy="96"/>
            </a:xfrm>
          </p:grpSpPr>
          <p:sp>
            <p:nvSpPr>
              <p:cNvPr id="55843" name="AutoShape 54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44" name="AutoShape 54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45" name="Group 549"/>
            <p:cNvGrpSpPr>
              <a:grpSpLocks/>
            </p:cNvGrpSpPr>
            <p:nvPr/>
          </p:nvGrpSpPr>
          <p:grpSpPr bwMode="auto">
            <a:xfrm rot="-5400000">
              <a:off x="2656" y="2780"/>
              <a:ext cx="96" cy="104"/>
              <a:chOff x="1728" y="1536"/>
              <a:chExt cx="96" cy="96"/>
            </a:xfrm>
          </p:grpSpPr>
          <p:sp>
            <p:nvSpPr>
              <p:cNvPr id="55846" name="AutoShape 55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47" name="AutoShape 55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48" name="Group 552"/>
            <p:cNvGrpSpPr>
              <a:grpSpLocks/>
            </p:cNvGrpSpPr>
            <p:nvPr/>
          </p:nvGrpSpPr>
          <p:grpSpPr bwMode="auto">
            <a:xfrm rot="-5400000">
              <a:off x="2864" y="2780"/>
              <a:ext cx="96" cy="104"/>
              <a:chOff x="1728" y="1536"/>
              <a:chExt cx="96" cy="96"/>
            </a:xfrm>
          </p:grpSpPr>
          <p:sp>
            <p:nvSpPr>
              <p:cNvPr id="55849" name="AutoShape 55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50" name="AutoShape 55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51" name="Group 555"/>
            <p:cNvGrpSpPr>
              <a:grpSpLocks/>
            </p:cNvGrpSpPr>
            <p:nvPr/>
          </p:nvGrpSpPr>
          <p:grpSpPr bwMode="auto">
            <a:xfrm rot="-5400000">
              <a:off x="3072" y="2780"/>
              <a:ext cx="96" cy="104"/>
              <a:chOff x="1728" y="1536"/>
              <a:chExt cx="96" cy="96"/>
            </a:xfrm>
          </p:grpSpPr>
          <p:sp>
            <p:nvSpPr>
              <p:cNvPr id="55852" name="AutoShape 55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53" name="AutoShape 55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54" name="Group 558"/>
            <p:cNvGrpSpPr>
              <a:grpSpLocks/>
            </p:cNvGrpSpPr>
            <p:nvPr/>
          </p:nvGrpSpPr>
          <p:grpSpPr bwMode="auto">
            <a:xfrm rot="-5400000">
              <a:off x="3280" y="2780"/>
              <a:ext cx="96" cy="104"/>
              <a:chOff x="1728" y="1536"/>
              <a:chExt cx="96" cy="96"/>
            </a:xfrm>
          </p:grpSpPr>
          <p:sp>
            <p:nvSpPr>
              <p:cNvPr id="55855" name="AutoShape 55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56" name="AutoShape 56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57" name="Group 561"/>
            <p:cNvGrpSpPr>
              <a:grpSpLocks/>
            </p:cNvGrpSpPr>
            <p:nvPr/>
          </p:nvGrpSpPr>
          <p:grpSpPr bwMode="auto">
            <a:xfrm rot="-5400000">
              <a:off x="3488" y="2780"/>
              <a:ext cx="96" cy="104"/>
              <a:chOff x="1728" y="1536"/>
              <a:chExt cx="96" cy="96"/>
            </a:xfrm>
          </p:grpSpPr>
          <p:sp>
            <p:nvSpPr>
              <p:cNvPr id="55858" name="AutoShape 56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59" name="AutoShape 56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60" name="Group 564"/>
            <p:cNvGrpSpPr>
              <a:grpSpLocks/>
            </p:cNvGrpSpPr>
            <p:nvPr/>
          </p:nvGrpSpPr>
          <p:grpSpPr bwMode="auto">
            <a:xfrm rot="-5400000">
              <a:off x="3696" y="2780"/>
              <a:ext cx="96" cy="104"/>
              <a:chOff x="1728" y="1536"/>
              <a:chExt cx="96" cy="96"/>
            </a:xfrm>
          </p:grpSpPr>
          <p:sp>
            <p:nvSpPr>
              <p:cNvPr id="55861" name="AutoShape 56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62" name="AutoShape 56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63" name="Group 567"/>
            <p:cNvGrpSpPr>
              <a:grpSpLocks/>
            </p:cNvGrpSpPr>
            <p:nvPr/>
          </p:nvGrpSpPr>
          <p:grpSpPr bwMode="auto">
            <a:xfrm rot="-5400000">
              <a:off x="3904" y="2780"/>
              <a:ext cx="96" cy="104"/>
              <a:chOff x="1728" y="1536"/>
              <a:chExt cx="96" cy="96"/>
            </a:xfrm>
          </p:grpSpPr>
          <p:sp>
            <p:nvSpPr>
              <p:cNvPr id="55864" name="AutoShape 56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65" name="AutoShape 56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66" name="Group 570"/>
            <p:cNvGrpSpPr>
              <a:grpSpLocks/>
            </p:cNvGrpSpPr>
            <p:nvPr/>
          </p:nvGrpSpPr>
          <p:grpSpPr bwMode="auto">
            <a:xfrm rot="-5400000">
              <a:off x="4112" y="2780"/>
              <a:ext cx="96" cy="104"/>
              <a:chOff x="1728" y="1536"/>
              <a:chExt cx="96" cy="96"/>
            </a:xfrm>
          </p:grpSpPr>
          <p:sp>
            <p:nvSpPr>
              <p:cNvPr id="55867" name="AutoShape 57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68" name="AutoShape 57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69" name="Group 573"/>
            <p:cNvGrpSpPr>
              <a:grpSpLocks/>
            </p:cNvGrpSpPr>
            <p:nvPr/>
          </p:nvGrpSpPr>
          <p:grpSpPr bwMode="auto">
            <a:xfrm rot="-5400000">
              <a:off x="4320" y="2780"/>
              <a:ext cx="96" cy="104"/>
              <a:chOff x="1728" y="1536"/>
              <a:chExt cx="96" cy="96"/>
            </a:xfrm>
          </p:grpSpPr>
          <p:sp>
            <p:nvSpPr>
              <p:cNvPr id="55870" name="AutoShape 57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71" name="AutoShape 57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72" name="Group 576"/>
            <p:cNvGrpSpPr>
              <a:grpSpLocks/>
            </p:cNvGrpSpPr>
            <p:nvPr/>
          </p:nvGrpSpPr>
          <p:grpSpPr bwMode="auto">
            <a:xfrm rot="-5400000">
              <a:off x="4528" y="2780"/>
              <a:ext cx="96" cy="104"/>
              <a:chOff x="1728" y="1536"/>
              <a:chExt cx="96" cy="96"/>
            </a:xfrm>
          </p:grpSpPr>
          <p:sp>
            <p:nvSpPr>
              <p:cNvPr id="55873" name="AutoShape 57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74" name="AutoShape 57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875" name="Rectangle 579"/>
            <p:cNvSpPr>
              <a:spLocks noChangeArrowheads="1"/>
            </p:cNvSpPr>
            <p:nvPr/>
          </p:nvSpPr>
          <p:spPr bwMode="auto">
            <a:xfrm>
              <a:off x="4732" y="278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877" name="Line 581"/>
            <p:cNvSpPr>
              <a:spLocks noChangeShapeType="1"/>
            </p:cNvSpPr>
            <p:nvPr/>
          </p:nvSpPr>
          <p:spPr bwMode="auto">
            <a:xfrm>
              <a:off x="1300" y="2976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878" name="Rectangle 582"/>
            <p:cNvSpPr>
              <a:spLocks noChangeArrowheads="1"/>
            </p:cNvSpPr>
            <p:nvPr/>
          </p:nvSpPr>
          <p:spPr bwMode="auto">
            <a:xfrm>
              <a:off x="1196" y="292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879" name="Group 583"/>
            <p:cNvGrpSpPr>
              <a:grpSpLocks/>
            </p:cNvGrpSpPr>
            <p:nvPr/>
          </p:nvGrpSpPr>
          <p:grpSpPr bwMode="auto">
            <a:xfrm rot="-5400000">
              <a:off x="1408" y="2924"/>
              <a:ext cx="96" cy="104"/>
              <a:chOff x="1728" y="1536"/>
              <a:chExt cx="96" cy="96"/>
            </a:xfrm>
          </p:grpSpPr>
          <p:sp>
            <p:nvSpPr>
              <p:cNvPr id="55880" name="AutoShape 58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81" name="AutoShape 58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82" name="Group 586"/>
            <p:cNvGrpSpPr>
              <a:grpSpLocks/>
            </p:cNvGrpSpPr>
            <p:nvPr/>
          </p:nvGrpSpPr>
          <p:grpSpPr bwMode="auto">
            <a:xfrm rot="-5400000">
              <a:off x="1616" y="2924"/>
              <a:ext cx="96" cy="104"/>
              <a:chOff x="1728" y="1536"/>
              <a:chExt cx="96" cy="96"/>
            </a:xfrm>
          </p:grpSpPr>
          <p:sp>
            <p:nvSpPr>
              <p:cNvPr id="55883" name="AutoShape 58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84" name="AutoShape 58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85" name="Group 589"/>
            <p:cNvGrpSpPr>
              <a:grpSpLocks/>
            </p:cNvGrpSpPr>
            <p:nvPr/>
          </p:nvGrpSpPr>
          <p:grpSpPr bwMode="auto">
            <a:xfrm rot="-5400000">
              <a:off x="1824" y="2924"/>
              <a:ext cx="96" cy="104"/>
              <a:chOff x="1728" y="1536"/>
              <a:chExt cx="96" cy="96"/>
            </a:xfrm>
          </p:grpSpPr>
          <p:sp>
            <p:nvSpPr>
              <p:cNvPr id="55886" name="AutoShape 59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87" name="AutoShape 59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88" name="Group 592"/>
            <p:cNvGrpSpPr>
              <a:grpSpLocks/>
            </p:cNvGrpSpPr>
            <p:nvPr/>
          </p:nvGrpSpPr>
          <p:grpSpPr bwMode="auto">
            <a:xfrm rot="-5400000">
              <a:off x="2032" y="2924"/>
              <a:ext cx="96" cy="104"/>
              <a:chOff x="1728" y="1536"/>
              <a:chExt cx="96" cy="96"/>
            </a:xfrm>
          </p:grpSpPr>
          <p:sp>
            <p:nvSpPr>
              <p:cNvPr id="55889" name="AutoShape 59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90" name="AutoShape 59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91" name="Group 595"/>
            <p:cNvGrpSpPr>
              <a:grpSpLocks/>
            </p:cNvGrpSpPr>
            <p:nvPr/>
          </p:nvGrpSpPr>
          <p:grpSpPr bwMode="auto">
            <a:xfrm rot="-5400000">
              <a:off x="2240" y="2924"/>
              <a:ext cx="96" cy="104"/>
              <a:chOff x="1728" y="1536"/>
              <a:chExt cx="96" cy="96"/>
            </a:xfrm>
          </p:grpSpPr>
          <p:sp>
            <p:nvSpPr>
              <p:cNvPr id="55892" name="AutoShape 59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93" name="AutoShape 59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94" name="Group 598"/>
            <p:cNvGrpSpPr>
              <a:grpSpLocks/>
            </p:cNvGrpSpPr>
            <p:nvPr/>
          </p:nvGrpSpPr>
          <p:grpSpPr bwMode="auto">
            <a:xfrm rot="-5400000">
              <a:off x="2448" y="2924"/>
              <a:ext cx="96" cy="104"/>
              <a:chOff x="1728" y="1536"/>
              <a:chExt cx="96" cy="96"/>
            </a:xfrm>
          </p:grpSpPr>
          <p:sp>
            <p:nvSpPr>
              <p:cNvPr id="55895" name="AutoShape 59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96" name="AutoShape 60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897" name="Group 601"/>
            <p:cNvGrpSpPr>
              <a:grpSpLocks/>
            </p:cNvGrpSpPr>
            <p:nvPr/>
          </p:nvGrpSpPr>
          <p:grpSpPr bwMode="auto">
            <a:xfrm rot="-5400000">
              <a:off x="2656" y="2924"/>
              <a:ext cx="96" cy="104"/>
              <a:chOff x="1728" y="1536"/>
              <a:chExt cx="96" cy="96"/>
            </a:xfrm>
          </p:grpSpPr>
          <p:sp>
            <p:nvSpPr>
              <p:cNvPr id="55898" name="AutoShape 60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899" name="AutoShape 60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00" name="Group 604"/>
            <p:cNvGrpSpPr>
              <a:grpSpLocks/>
            </p:cNvGrpSpPr>
            <p:nvPr/>
          </p:nvGrpSpPr>
          <p:grpSpPr bwMode="auto">
            <a:xfrm rot="-5400000">
              <a:off x="2864" y="2924"/>
              <a:ext cx="96" cy="104"/>
              <a:chOff x="1728" y="1536"/>
              <a:chExt cx="96" cy="96"/>
            </a:xfrm>
          </p:grpSpPr>
          <p:sp>
            <p:nvSpPr>
              <p:cNvPr id="55901" name="AutoShape 60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02" name="AutoShape 60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03" name="Group 607"/>
            <p:cNvGrpSpPr>
              <a:grpSpLocks/>
            </p:cNvGrpSpPr>
            <p:nvPr/>
          </p:nvGrpSpPr>
          <p:grpSpPr bwMode="auto">
            <a:xfrm rot="-5400000">
              <a:off x="3072" y="2924"/>
              <a:ext cx="96" cy="104"/>
              <a:chOff x="1728" y="1536"/>
              <a:chExt cx="96" cy="96"/>
            </a:xfrm>
          </p:grpSpPr>
          <p:sp>
            <p:nvSpPr>
              <p:cNvPr id="55904" name="AutoShape 60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05" name="AutoShape 60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06" name="Group 610"/>
            <p:cNvGrpSpPr>
              <a:grpSpLocks/>
            </p:cNvGrpSpPr>
            <p:nvPr/>
          </p:nvGrpSpPr>
          <p:grpSpPr bwMode="auto">
            <a:xfrm rot="-5400000">
              <a:off x="3280" y="2924"/>
              <a:ext cx="96" cy="104"/>
              <a:chOff x="1728" y="1536"/>
              <a:chExt cx="96" cy="96"/>
            </a:xfrm>
          </p:grpSpPr>
          <p:sp>
            <p:nvSpPr>
              <p:cNvPr id="55907" name="AutoShape 61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08" name="AutoShape 61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09" name="Group 613"/>
            <p:cNvGrpSpPr>
              <a:grpSpLocks/>
            </p:cNvGrpSpPr>
            <p:nvPr/>
          </p:nvGrpSpPr>
          <p:grpSpPr bwMode="auto">
            <a:xfrm rot="-5400000">
              <a:off x="3488" y="2924"/>
              <a:ext cx="96" cy="104"/>
              <a:chOff x="1728" y="1536"/>
              <a:chExt cx="96" cy="96"/>
            </a:xfrm>
          </p:grpSpPr>
          <p:sp>
            <p:nvSpPr>
              <p:cNvPr id="55910" name="AutoShape 61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11" name="AutoShape 61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12" name="Group 616"/>
            <p:cNvGrpSpPr>
              <a:grpSpLocks/>
            </p:cNvGrpSpPr>
            <p:nvPr/>
          </p:nvGrpSpPr>
          <p:grpSpPr bwMode="auto">
            <a:xfrm rot="-5400000">
              <a:off x="3696" y="2924"/>
              <a:ext cx="96" cy="104"/>
              <a:chOff x="1728" y="1536"/>
              <a:chExt cx="96" cy="96"/>
            </a:xfrm>
          </p:grpSpPr>
          <p:sp>
            <p:nvSpPr>
              <p:cNvPr id="55913" name="AutoShape 61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14" name="AutoShape 61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15" name="Group 619"/>
            <p:cNvGrpSpPr>
              <a:grpSpLocks/>
            </p:cNvGrpSpPr>
            <p:nvPr/>
          </p:nvGrpSpPr>
          <p:grpSpPr bwMode="auto">
            <a:xfrm rot="-5400000">
              <a:off x="3904" y="2924"/>
              <a:ext cx="96" cy="104"/>
              <a:chOff x="1728" y="1536"/>
              <a:chExt cx="96" cy="96"/>
            </a:xfrm>
          </p:grpSpPr>
          <p:sp>
            <p:nvSpPr>
              <p:cNvPr id="55916" name="AutoShape 62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17" name="AutoShape 62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18" name="Group 622"/>
            <p:cNvGrpSpPr>
              <a:grpSpLocks/>
            </p:cNvGrpSpPr>
            <p:nvPr/>
          </p:nvGrpSpPr>
          <p:grpSpPr bwMode="auto">
            <a:xfrm rot="-5400000">
              <a:off x="4112" y="2924"/>
              <a:ext cx="96" cy="104"/>
              <a:chOff x="1728" y="1536"/>
              <a:chExt cx="96" cy="96"/>
            </a:xfrm>
          </p:grpSpPr>
          <p:sp>
            <p:nvSpPr>
              <p:cNvPr id="55919" name="AutoShape 62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20" name="AutoShape 62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21" name="Group 625"/>
            <p:cNvGrpSpPr>
              <a:grpSpLocks/>
            </p:cNvGrpSpPr>
            <p:nvPr/>
          </p:nvGrpSpPr>
          <p:grpSpPr bwMode="auto">
            <a:xfrm rot="-5400000">
              <a:off x="4320" y="2924"/>
              <a:ext cx="96" cy="104"/>
              <a:chOff x="1728" y="1536"/>
              <a:chExt cx="96" cy="96"/>
            </a:xfrm>
          </p:grpSpPr>
          <p:sp>
            <p:nvSpPr>
              <p:cNvPr id="55922" name="AutoShape 62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23" name="AutoShape 62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24" name="Group 628"/>
            <p:cNvGrpSpPr>
              <a:grpSpLocks/>
            </p:cNvGrpSpPr>
            <p:nvPr/>
          </p:nvGrpSpPr>
          <p:grpSpPr bwMode="auto">
            <a:xfrm rot="-5400000">
              <a:off x="4528" y="2924"/>
              <a:ext cx="96" cy="104"/>
              <a:chOff x="1728" y="1536"/>
              <a:chExt cx="96" cy="96"/>
            </a:xfrm>
          </p:grpSpPr>
          <p:sp>
            <p:nvSpPr>
              <p:cNvPr id="55925" name="AutoShape 62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26" name="AutoShape 63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927" name="Rectangle 631"/>
            <p:cNvSpPr>
              <a:spLocks noChangeArrowheads="1"/>
            </p:cNvSpPr>
            <p:nvPr/>
          </p:nvSpPr>
          <p:spPr bwMode="auto">
            <a:xfrm>
              <a:off x="4732" y="2928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930" name="Line 634"/>
            <p:cNvSpPr>
              <a:spLocks noChangeShapeType="1"/>
            </p:cNvSpPr>
            <p:nvPr/>
          </p:nvSpPr>
          <p:spPr bwMode="auto">
            <a:xfrm>
              <a:off x="1300" y="3120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931" name="Rectangle 635"/>
            <p:cNvSpPr>
              <a:spLocks noChangeArrowheads="1"/>
            </p:cNvSpPr>
            <p:nvPr/>
          </p:nvSpPr>
          <p:spPr bwMode="auto">
            <a:xfrm>
              <a:off x="1196" y="307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932" name="Group 636"/>
            <p:cNvGrpSpPr>
              <a:grpSpLocks/>
            </p:cNvGrpSpPr>
            <p:nvPr/>
          </p:nvGrpSpPr>
          <p:grpSpPr bwMode="auto">
            <a:xfrm rot="-5400000">
              <a:off x="1408" y="3068"/>
              <a:ext cx="96" cy="104"/>
              <a:chOff x="1728" y="1536"/>
              <a:chExt cx="96" cy="96"/>
            </a:xfrm>
          </p:grpSpPr>
          <p:sp>
            <p:nvSpPr>
              <p:cNvPr id="55933" name="AutoShape 63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34" name="AutoShape 63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35" name="Group 639"/>
            <p:cNvGrpSpPr>
              <a:grpSpLocks/>
            </p:cNvGrpSpPr>
            <p:nvPr/>
          </p:nvGrpSpPr>
          <p:grpSpPr bwMode="auto">
            <a:xfrm rot="-5400000">
              <a:off x="1616" y="3068"/>
              <a:ext cx="96" cy="104"/>
              <a:chOff x="1728" y="1536"/>
              <a:chExt cx="96" cy="96"/>
            </a:xfrm>
          </p:grpSpPr>
          <p:sp>
            <p:nvSpPr>
              <p:cNvPr id="55936" name="AutoShape 64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37" name="AutoShape 64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38" name="Group 642"/>
            <p:cNvGrpSpPr>
              <a:grpSpLocks/>
            </p:cNvGrpSpPr>
            <p:nvPr/>
          </p:nvGrpSpPr>
          <p:grpSpPr bwMode="auto">
            <a:xfrm rot="-5400000">
              <a:off x="1824" y="3068"/>
              <a:ext cx="96" cy="104"/>
              <a:chOff x="1728" y="1536"/>
              <a:chExt cx="96" cy="96"/>
            </a:xfrm>
          </p:grpSpPr>
          <p:sp>
            <p:nvSpPr>
              <p:cNvPr id="55939" name="AutoShape 64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40" name="AutoShape 64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41" name="Group 645"/>
            <p:cNvGrpSpPr>
              <a:grpSpLocks/>
            </p:cNvGrpSpPr>
            <p:nvPr/>
          </p:nvGrpSpPr>
          <p:grpSpPr bwMode="auto">
            <a:xfrm rot="-5400000">
              <a:off x="2032" y="3068"/>
              <a:ext cx="96" cy="104"/>
              <a:chOff x="1728" y="1536"/>
              <a:chExt cx="96" cy="96"/>
            </a:xfrm>
          </p:grpSpPr>
          <p:sp>
            <p:nvSpPr>
              <p:cNvPr id="55942" name="AutoShape 64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43" name="AutoShape 64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44" name="Group 648"/>
            <p:cNvGrpSpPr>
              <a:grpSpLocks/>
            </p:cNvGrpSpPr>
            <p:nvPr/>
          </p:nvGrpSpPr>
          <p:grpSpPr bwMode="auto">
            <a:xfrm rot="-5400000">
              <a:off x="2240" y="3068"/>
              <a:ext cx="96" cy="104"/>
              <a:chOff x="1728" y="1536"/>
              <a:chExt cx="96" cy="96"/>
            </a:xfrm>
          </p:grpSpPr>
          <p:sp>
            <p:nvSpPr>
              <p:cNvPr id="55945" name="AutoShape 64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46" name="AutoShape 65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47" name="Group 651"/>
            <p:cNvGrpSpPr>
              <a:grpSpLocks/>
            </p:cNvGrpSpPr>
            <p:nvPr/>
          </p:nvGrpSpPr>
          <p:grpSpPr bwMode="auto">
            <a:xfrm rot="-5400000">
              <a:off x="2448" y="3068"/>
              <a:ext cx="96" cy="104"/>
              <a:chOff x="1728" y="1536"/>
              <a:chExt cx="96" cy="96"/>
            </a:xfrm>
          </p:grpSpPr>
          <p:sp>
            <p:nvSpPr>
              <p:cNvPr id="55948" name="AutoShape 65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49" name="AutoShape 65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50" name="Group 654"/>
            <p:cNvGrpSpPr>
              <a:grpSpLocks/>
            </p:cNvGrpSpPr>
            <p:nvPr/>
          </p:nvGrpSpPr>
          <p:grpSpPr bwMode="auto">
            <a:xfrm rot="-5400000">
              <a:off x="2656" y="3068"/>
              <a:ext cx="96" cy="104"/>
              <a:chOff x="1728" y="1536"/>
              <a:chExt cx="96" cy="96"/>
            </a:xfrm>
          </p:grpSpPr>
          <p:sp>
            <p:nvSpPr>
              <p:cNvPr id="55951" name="AutoShape 65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52" name="AutoShape 65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53" name="Group 657"/>
            <p:cNvGrpSpPr>
              <a:grpSpLocks/>
            </p:cNvGrpSpPr>
            <p:nvPr/>
          </p:nvGrpSpPr>
          <p:grpSpPr bwMode="auto">
            <a:xfrm rot="-5400000">
              <a:off x="2864" y="3068"/>
              <a:ext cx="96" cy="104"/>
              <a:chOff x="1728" y="1536"/>
              <a:chExt cx="96" cy="96"/>
            </a:xfrm>
          </p:grpSpPr>
          <p:sp>
            <p:nvSpPr>
              <p:cNvPr id="55954" name="AutoShape 65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55" name="AutoShape 65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56" name="Group 660"/>
            <p:cNvGrpSpPr>
              <a:grpSpLocks/>
            </p:cNvGrpSpPr>
            <p:nvPr/>
          </p:nvGrpSpPr>
          <p:grpSpPr bwMode="auto">
            <a:xfrm rot="-5400000">
              <a:off x="3072" y="3068"/>
              <a:ext cx="96" cy="104"/>
              <a:chOff x="1728" y="1536"/>
              <a:chExt cx="96" cy="96"/>
            </a:xfrm>
          </p:grpSpPr>
          <p:sp>
            <p:nvSpPr>
              <p:cNvPr id="55957" name="AutoShape 66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58" name="AutoShape 66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59" name="Group 663"/>
            <p:cNvGrpSpPr>
              <a:grpSpLocks/>
            </p:cNvGrpSpPr>
            <p:nvPr/>
          </p:nvGrpSpPr>
          <p:grpSpPr bwMode="auto">
            <a:xfrm rot="-5400000">
              <a:off x="3280" y="3068"/>
              <a:ext cx="96" cy="104"/>
              <a:chOff x="1728" y="1536"/>
              <a:chExt cx="96" cy="96"/>
            </a:xfrm>
          </p:grpSpPr>
          <p:sp>
            <p:nvSpPr>
              <p:cNvPr id="55960" name="AutoShape 66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61" name="AutoShape 66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62" name="Group 666"/>
            <p:cNvGrpSpPr>
              <a:grpSpLocks/>
            </p:cNvGrpSpPr>
            <p:nvPr/>
          </p:nvGrpSpPr>
          <p:grpSpPr bwMode="auto">
            <a:xfrm rot="-5400000">
              <a:off x="3488" y="3068"/>
              <a:ext cx="96" cy="104"/>
              <a:chOff x="1728" y="1536"/>
              <a:chExt cx="96" cy="96"/>
            </a:xfrm>
          </p:grpSpPr>
          <p:sp>
            <p:nvSpPr>
              <p:cNvPr id="55963" name="AutoShape 66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64" name="AutoShape 66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65" name="Group 669"/>
            <p:cNvGrpSpPr>
              <a:grpSpLocks/>
            </p:cNvGrpSpPr>
            <p:nvPr/>
          </p:nvGrpSpPr>
          <p:grpSpPr bwMode="auto">
            <a:xfrm rot="-5400000">
              <a:off x="3696" y="3068"/>
              <a:ext cx="96" cy="104"/>
              <a:chOff x="1728" y="1536"/>
              <a:chExt cx="96" cy="96"/>
            </a:xfrm>
          </p:grpSpPr>
          <p:sp>
            <p:nvSpPr>
              <p:cNvPr id="55966" name="AutoShape 67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67" name="AutoShape 67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68" name="Group 672"/>
            <p:cNvGrpSpPr>
              <a:grpSpLocks/>
            </p:cNvGrpSpPr>
            <p:nvPr/>
          </p:nvGrpSpPr>
          <p:grpSpPr bwMode="auto">
            <a:xfrm rot="-5400000">
              <a:off x="3904" y="3068"/>
              <a:ext cx="96" cy="104"/>
              <a:chOff x="1728" y="1536"/>
              <a:chExt cx="96" cy="96"/>
            </a:xfrm>
          </p:grpSpPr>
          <p:sp>
            <p:nvSpPr>
              <p:cNvPr id="55969" name="AutoShape 67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70" name="AutoShape 67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71" name="Group 675"/>
            <p:cNvGrpSpPr>
              <a:grpSpLocks/>
            </p:cNvGrpSpPr>
            <p:nvPr/>
          </p:nvGrpSpPr>
          <p:grpSpPr bwMode="auto">
            <a:xfrm rot="-5400000">
              <a:off x="4112" y="3068"/>
              <a:ext cx="96" cy="104"/>
              <a:chOff x="1728" y="1536"/>
              <a:chExt cx="96" cy="96"/>
            </a:xfrm>
          </p:grpSpPr>
          <p:sp>
            <p:nvSpPr>
              <p:cNvPr id="55972" name="AutoShape 67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73" name="AutoShape 67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74" name="Group 678"/>
            <p:cNvGrpSpPr>
              <a:grpSpLocks/>
            </p:cNvGrpSpPr>
            <p:nvPr/>
          </p:nvGrpSpPr>
          <p:grpSpPr bwMode="auto">
            <a:xfrm rot="-5400000">
              <a:off x="4320" y="3068"/>
              <a:ext cx="96" cy="104"/>
              <a:chOff x="1728" y="1536"/>
              <a:chExt cx="96" cy="96"/>
            </a:xfrm>
          </p:grpSpPr>
          <p:sp>
            <p:nvSpPr>
              <p:cNvPr id="55975" name="AutoShape 67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76" name="AutoShape 68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77" name="Group 681"/>
            <p:cNvGrpSpPr>
              <a:grpSpLocks/>
            </p:cNvGrpSpPr>
            <p:nvPr/>
          </p:nvGrpSpPr>
          <p:grpSpPr bwMode="auto">
            <a:xfrm rot="-5400000">
              <a:off x="4528" y="3068"/>
              <a:ext cx="96" cy="104"/>
              <a:chOff x="1728" y="1536"/>
              <a:chExt cx="96" cy="96"/>
            </a:xfrm>
          </p:grpSpPr>
          <p:sp>
            <p:nvSpPr>
              <p:cNvPr id="55978" name="AutoShape 68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79" name="AutoShape 68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5980" name="Rectangle 684"/>
            <p:cNvSpPr>
              <a:spLocks noChangeArrowheads="1"/>
            </p:cNvSpPr>
            <p:nvPr/>
          </p:nvSpPr>
          <p:spPr bwMode="auto">
            <a:xfrm>
              <a:off x="4732" y="3072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982" name="Line 686"/>
            <p:cNvSpPr>
              <a:spLocks noChangeShapeType="1"/>
            </p:cNvSpPr>
            <p:nvPr/>
          </p:nvSpPr>
          <p:spPr bwMode="auto">
            <a:xfrm>
              <a:off x="1300" y="3264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5983" name="Rectangle 687"/>
            <p:cNvSpPr>
              <a:spLocks noChangeArrowheads="1"/>
            </p:cNvSpPr>
            <p:nvPr/>
          </p:nvSpPr>
          <p:spPr bwMode="auto">
            <a:xfrm>
              <a:off x="1196" y="321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5984" name="Group 688"/>
            <p:cNvGrpSpPr>
              <a:grpSpLocks/>
            </p:cNvGrpSpPr>
            <p:nvPr/>
          </p:nvGrpSpPr>
          <p:grpSpPr bwMode="auto">
            <a:xfrm rot="-5400000">
              <a:off x="1408" y="3212"/>
              <a:ext cx="96" cy="104"/>
              <a:chOff x="1728" y="1536"/>
              <a:chExt cx="96" cy="96"/>
            </a:xfrm>
          </p:grpSpPr>
          <p:sp>
            <p:nvSpPr>
              <p:cNvPr id="55985" name="AutoShape 68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86" name="AutoShape 69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87" name="Group 691"/>
            <p:cNvGrpSpPr>
              <a:grpSpLocks/>
            </p:cNvGrpSpPr>
            <p:nvPr/>
          </p:nvGrpSpPr>
          <p:grpSpPr bwMode="auto">
            <a:xfrm rot="-5400000">
              <a:off x="1616" y="3212"/>
              <a:ext cx="96" cy="104"/>
              <a:chOff x="1728" y="1536"/>
              <a:chExt cx="96" cy="96"/>
            </a:xfrm>
          </p:grpSpPr>
          <p:sp>
            <p:nvSpPr>
              <p:cNvPr id="55988" name="AutoShape 6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89" name="AutoShape 69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90" name="Group 694"/>
            <p:cNvGrpSpPr>
              <a:grpSpLocks/>
            </p:cNvGrpSpPr>
            <p:nvPr/>
          </p:nvGrpSpPr>
          <p:grpSpPr bwMode="auto">
            <a:xfrm rot="-5400000">
              <a:off x="1824" y="3212"/>
              <a:ext cx="96" cy="104"/>
              <a:chOff x="1728" y="1536"/>
              <a:chExt cx="96" cy="96"/>
            </a:xfrm>
          </p:grpSpPr>
          <p:sp>
            <p:nvSpPr>
              <p:cNvPr id="55991" name="AutoShape 69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92" name="AutoShape 69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93" name="Group 697"/>
            <p:cNvGrpSpPr>
              <a:grpSpLocks/>
            </p:cNvGrpSpPr>
            <p:nvPr/>
          </p:nvGrpSpPr>
          <p:grpSpPr bwMode="auto">
            <a:xfrm rot="-5400000">
              <a:off x="2032" y="3212"/>
              <a:ext cx="96" cy="104"/>
              <a:chOff x="1728" y="1536"/>
              <a:chExt cx="96" cy="96"/>
            </a:xfrm>
          </p:grpSpPr>
          <p:sp>
            <p:nvSpPr>
              <p:cNvPr id="55994" name="AutoShape 69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95" name="AutoShape 69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96" name="Group 700"/>
            <p:cNvGrpSpPr>
              <a:grpSpLocks/>
            </p:cNvGrpSpPr>
            <p:nvPr/>
          </p:nvGrpSpPr>
          <p:grpSpPr bwMode="auto">
            <a:xfrm rot="-5400000">
              <a:off x="2240" y="3212"/>
              <a:ext cx="96" cy="104"/>
              <a:chOff x="1728" y="1536"/>
              <a:chExt cx="96" cy="96"/>
            </a:xfrm>
          </p:grpSpPr>
          <p:sp>
            <p:nvSpPr>
              <p:cNvPr id="55997" name="AutoShape 70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5998" name="AutoShape 70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5999" name="Group 703"/>
            <p:cNvGrpSpPr>
              <a:grpSpLocks/>
            </p:cNvGrpSpPr>
            <p:nvPr/>
          </p:nvGrpSpPr>
          <p:grpSpPr bwMode="auto">
            <a:xfrm rot="-5400000">
              <a:off x="2448" y="3212"/>
              <a:ext cx="96" cy="104"/>
              <a:chOff x="1728" y="1536"/>
              <a:chExt cx="96" cy="96"/>
            </a:xfrm>
          </p:grpSpPr>
          <p:sp>
            <p:nvSpPr>
              <p:cNvPr id="56000" name="AutoShape 70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01" name="AutoShape 70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02" name="Group 706"/>
            <p:cNvGrpSpPr>
              <a:grpSpLocks/>
            </p:cNvGrpSpPr>
            <p:nvPr/>
          </p:nvGrpSpPr>
          <p:grpSpPr bwMode="auto">
            <a:xfrm rot="-5400000">
              <a:off x="2656" y="3212"/>
              <a:ext cx="96" cy="104"/>
              <a:chOff x="1728" y="1536"/>
              <a:chExt cx="96" cy="96"/>
            </a:xfrm>
          </p:grpSpPr>
          <p:sp>
            <p:nvSpPr>
              <p:cNvPr id="56003" name="AutoShape 70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04" name="AutoShape 70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05" name="Group 709"/>
            <p:cNvGrpSpPr>
              <a:grpSpLocks/>
            </p:cNvGrpSpPr>
            <p:nvPr/>
          </p:nvGrpSpPr>
          <p:grpSpPr bwMode="auto">
            <a:xfrm rot="-5400000">
              <a:off x="2864" y="3212"/>
              <a:ext cx="96" cy="104"/>
              <a:chOff x="1728" y="1536"/>
              <a:chExt cx="96" cy="96"/>
            </a:xfrm>
          </p:grpSpPr>
          <p:sp>
            <p:nvSpPr>
              <p:cNvPr id="56006" name="AutoShape 71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07" name="AutoShape 71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08" name="Group 712"/>
            <p:cNvGrpSpPr>
              <a:grpSpLocks/>
            </p:cNvGrpSpPr>
            <p:nvPr/>
          </p:nvGrpSpPr>
          <p:grpSpPr bwMode="auto">
            <a:xfrm rot="-5400000">
              <a:off x="3072" y="3212"/>
              <a:ext cx="96" cy="104"/>
              <a:chOff x="1728" y="1536"/>
              <a:chExt cx="96" cy="96"/>
            </a:xfrm>
          </p:grpSpPr>
          <p:sp>
            <p:nvSpPr>
              <p:cNvPr id="56009" name="AutoShape 71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10" name="AutoShape 71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11" name="Group 715"/>
            <p:cNvGrpSpPr>
              <a:grpSpLocks/>
            </p:cNvGrpSpPr>
            <p:nvPr/>
          </p:nvGrpSpPr>
          <p:grpSpPr bwMode="auto">
            <a:xfrm rot="-5400000">
              <a:off x="3280" y="3212"/>
              <a:ext cx="96" cy="104"/>
              <a:chOff x="1728" y="1536"/>
              <a:chExt cx="96" cy="96"/>
            </a:xfrm>
          </p:grpSpPr>
          <p:sp>
            <p:nvSpPr>
              <p:cNvPr id="56012" name="AutoShape 71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13" name="AutoShape 71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14" name="Group 718"/>
            <p:cNvGrpSpPr>
              <a:grpSpLocks/>
            </p:cNvGrpSpPr>
            <p:nvPr/>
          </p:nvGrpSpPr>
          <p:grpSpPr bwMode="auto">
            <a:xfrm rot="-5400000">
              <a:off x="3488" y="3212"/>
              <a:ext cx="96" cy="104"/>
              <a:chOff x="1728" y="1536"/>
              <a:chExt cx="96" cy="96"/>
            </a:xfrm>
          </p:grpSpPr>
          <p:sp>
            <p:nvSpPr>
              <p:cNvPr id="56015" name="AutoShape 71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16" name="AutoShape 72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17" name="Group 721"/>
            <p:cNvGrpSpPr>
              <a:grpSpLocks/>
            </p:cNvGrpSpPr>
            <p:nvPr/>
          </p:nvGrpSpPr>
          <p:grpSpPr bwMode="auto">
            <a:xfrm rot="-5400000">
              <a:off x="3696" y="3212"/>
              <a:ext cx="96" cy="104"/>
              <a:chOff x="1728" y="1536"/>
              <a:chExt cx="96" cy="96"/>
            </a:xfrm>
          </p:grpSpPr>
          <p:sp>
            <p:nvSpPr>
              <p:cNvPr id="56018" name="AutoShape 72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19" name="AutoShape 72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20" name="Group 724"/>
            <p:cNvGrpSpPr>
              <a:grpSpLocks/>
            </p:cNvGrpSpPr>
            <p:nvPr/>
          </p:nvGrpSpPr>
          <p:grpSpPr bwMode="auto">
            <a:xfrm rot="-5400000">
              <a:off x="3904" y="3212"/>
              <a:ext cx="96" cy="104"/>
              <a:chOff x="1728" y="1536"/>
              <a:chExt cx="96" cy="96"/>
            </a:xfrm>
          </p:grpSpPr>
          <p:sp>
            <p:nvSpPr>
              <p:cNvPr id="56021" name="AutoShape 72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22" name="AutoShape 72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23" name="Group 727"/>
            <p:cNvGrpSpPr>
              <a:grpSpLocks/>
            </p:cNvGrpSpPr>
            <p:nvPr/>
          </p:nvGrpSpPr>
          <p:grpSpPr bwMode="auto">
            <a:xfrm rot="-5400000">
              <a:off x="4112" y="3212"/>
              <a:ext cx="96" cy="104"/>
              <a:chOff x="1728" y="1536"/>
              <a:chExt cx="96" cy="96"/>
            </a:xfrm>
          </p:grpSpPr>
          <p:sp>
            <p:nvSpPr>
              <p:cNvPr id="56024" name="AutoShape 72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25" name="AutoShape 72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26" name="Group 730"/>
            <p:cNvGrpSpPr>
              <a:grpSpLocks/>
            </p:cNvGrpSpPr>
            <p:nvPr/>
          </p:nvGrpSpPr>
          <p:grpSpPr bwMode="auto">
            <a:xfrm rot="-5400000">
              <a:off x="4320" y="3212"/>
              <a:ext cx="96" cy="104"/>
              <a:chOff x="1728" y="1536"/>
              <a:chExt cx="96" cy="96"/>
            </a:xfrm>
          </p:grpSpPr>
          <p:sp>
            <p:nvSpPr>
              <p:cNvPr id="56027" name="AutoShape 73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28" name="AutoShape 73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29" name="Group 733"/>
            <p:cNvGrpSpPr>
              <a:grpSpLocks/>
            </p:cNvGrpSpPr>
            <p:nvPr/>
          </p:nvGrpSpPr>
          <p:grpSpPr bwMode="auto">
            <a:xfrm rot="-5400000">
              <a:off x="4528" y="3212"/>
              <a:ext cx="96" cy="104"/>
              <a:chOff x="1728" y="1536"/>
              <a:chExt cx="96" cy="96"/>
            </a:xfrm>
          </p:grpSpPr>
          <p:sp>
            <p:nvSpPr>
              <p:cNvPr id="56030" name="AutoShape 73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31" name="AutoShape 73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6032" name="Rectangle 736"/>
            <p:cNvSpPr>
              <a:spLocks noChangeArrowheads="1"/>
            </p:cNvSpPr>
            <p:nvPr/>
          </p:nvSpPr>
          <p:spPr bwMode="auto">
            <a:xfrm>
              <a:off x="4732" y="3216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034" name="Line 738"/>
            <p:cNvSpPr>
              <a:spLocks noChangeShapeType="1"/>
            </p:cNvSpPr>
            <p:nvPr/>
          </p:nvSpPr>
          <p:spPr bwMode="auto">
            <a:xfrm>
              <a:off x="1300" y="3408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035" name="Rectangle 739"/>
            <p:cNvSpPr>
              <a:spLocks noChangeArrowheads="1"/>
            </p:cNvSpPr>
            <p:nvPr/>
          </p:nvSpPr>
          <p:spPr bwMode="auto">
            <a:xfrm>
              <a:off x="1196" y="336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6036" name="Group 740"/>
            <p:cNvGrpSpPr>
              <a:grpSpLocks/>
            </p:cNvGrpSpPr>
            <p:nvPr/>
          </p:nvGrpSpPr>
          <p:grpSpPr bwMode="auto">
            <a:xfrm rot="-5400000">
              <a:off x="1408" y="3356"/>
              <a:ext cx="96" cy="104"/>
              <a:chOff x="1728" y="1536"/>
              <a:chExt cx="96" cy="96"/>
            </a:xfrm>
          </p:grpSpPr>
          <p:sp>
            <p:nvSpPr>
              <p:cNvPr id="56037" name="AutoShape 74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38" name="AutoShape 74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39" name="Group 743"/>
            <p:cNvGrpSpPr>
              <a:grpSpLocks/>
            </p:cNvGrpSpPr>
            <p:nvPr/>
          </p:nvGrpSpPr>
          <p:grpSpPr bwMode="auto">
            <a:xfrm rot="-5400000">
              <a:off x="1616" y="3356"/>
              <a:ext cx="96" cy="104"/>
              <a:chOff x="1728" y="1536"/>
              <a:chExt cx="96" cy="96"/>
            </a:xfrm>
          </p:grpSpPr>
          <p:sp>
            <p:nvSpPr>
              <p:cNvPr id="56040" name="AutoShape 74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41" name="AutoShape 74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42" name="Group 746"/>
            <p:cNvGrpSpPr>
              <a:grpSpLocks/>
            </p:cNvGrpSpPr>
            <p:nvPr/>
          </p:nvGrpSpPr>
          <p:grpSpPr bwMode="auto">
            <a:xfrm rot="-5400000">
              <a:off x="1824" y="3356"/>
              <a:ext cx="96" cy="104"/>
              <a:chOff x="1728" y="1536"/>
              <a:chExt cx="96" cy="96"/>
            </a:xfrm>
          </p:grpSpPr>
          <p:sp>
            <p:nvSpPr>
              <p:cNvPr id="56043" name="AutoShape 74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44" name="AutoShape 74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45" name="Group 749"/>
            <p:cNvGrpSpPr>
              <a:grpSpLocks/>
            </p:cNvGrpSpPr>
            <p:nvPr/>
          </p:nvGrpSpPr>
          <p:grpSpPr bwMode="auto">
            <a:xfrm rot="-5400000">
              <a:off x="2032" y="3356"/>
              <a:ext cx="96" cy="104"/>
              <a:chOff x="1728" y="1536"/>
              <a:chExt cx="96" cy="96"/>
            </a:xfrm>
          </p:grpSpPr>
          <p:sp>
            <p:nvSpPr>
              <p:cNvPr id="56046" name="AutoShape 75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47" name="AutoShape 75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48" name="Group 752"/>
            <p:cNvGrpSpPr>
              <a:grpSpLocks/>
            </p:cNvGrpSpPr>
            <p:nvPr/>
          </p:nvGrpSpPr>
          <p:grpSpPr bwMode="auto">
            <a:xfrm rot="-5400000">
              <a:off x="2240" y="3356"/>
              <a:ext cx="96" cy="104"/>
              <a:chOff x="1728" y="1536"/>
              <a:chExt cx="96" cy="96"/>
            </a:xfrm>
          </p:grpSpPr>
          <p:sp>
            <p:nvSpPr>
              <p:cNvPr id="56049" name="AutoShape 75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50" name="AutoShape 75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51" name="Group 755"/>
            <p:cNvGrpSpPr>
              <a:grpSpLocks/>
            </p:cNvGrpSpPr>
            <p:nvPr/>
          </p:nvGrpSpPr>
          <p:grpSpPr bwMode="auto">
            <a:xfrm rot="-5400000">
              <a:off x="2448" y="3356"/>
              <a:ext cx="96" cy="104"/>
              <a:chOff x="1728" y="1536"/>
              <a:chExt cx="96" cy="96"/>
            </a:xfrm>
          </p:grpSpPr>
          <p:sp>
            <p:nvSpPr>
              <p:cNvPr id="56052" name="AutoShape 75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53" name="AutoShape 75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54" name="Group 758"/>
            <p:cNvGrpSpPr>
              <a:grpSpLocks/>
            </p:cNvGrpSpPr>
            <p:nvPr/>
          </p:nvGrpSpPr>
          <p:grpSpPr bwMode="auto">
            <a:xfrm rot="-5400000">
              <a:off x="2656" y="3356"/>
              <a:ext cx="96" cy="104"/>
              <a:chOff x="1728" y="1536"/>
              <a:chExt cx="96" cy="96"/>
            </a:xfrm>
          </p:grpSpPr>
          <p:sp>
            <p:nvSpPr>
              <p:cNvPr id="56055" name="AutoShape 75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56" name="AutoShape 76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57" name="Group 761"/>
            <p:cNvGrpSpPr>
              <a:grpSpLocks/>
            </p:cNvGrpSpPr>
            <p:nvPr/>
          </p:nvGrpSpPr>
          <p:grpSpPr bwMode="auto">
            <a:xfrm rot="-5400000">
              <a:off x="2864" y="3356"/>
              <a:ext cx="96" cy="104"/>
              <a:chOff x="1728" y="1536"/>
              <a:chExt cx="96" cy="96"/>
            </a:xfrm>
          </p:grpSpPr>
          <p:sp>
            <p:nvSpPr>
              <p:cNvPr id="56058" name="AutoShape 76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59" name="AutoShape 76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60" name="Group 764"/>
            <p:cNvGrpSpPr>
              <a:grpSpLocks/>
            </p:cNvGrpSpPr>
            <p:nvPr/>
          </p:nvGrpSpPr>
          <p:grpSpPr bwMode="auto">
            <a:xfrm rot="-5400000">
              <a:off x="3072" y="3356"/>
              <a:ext cx="96" cy="104"/>
              <a:chOff x="1728" y="1536"/>
              <a:chExt cx="96" cy="96"/>
            </a:xfrm>
          </p:grpSpPr>
          <p:sp>
            <p:nvSpPr>
              <p:cNvPr id="56061" name="AutoShape 76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62" name="AutoShape 76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63" name="Group 767"/>
            <p:cNvGrpSpPr>
              <a:grpSpLocks/>
            </p:cNvGrpSpPr>
            <p:nvPr/>
          </p:nvGrpSpPr>
          <p:grpSpPr bwMode="auto">
            <a:xfrm rot="-5400000">
              <a:off x="3280" y="3356"/>
              <a:ext cx="96" cy="104"/>
              <a:chOff x="1728" y="1536"/>
              <a:chExt cx="96" cy="96"/>
            </a:xfrm>
          </p:grpSpPr>
          <p:sp>
            <p:nvSpPr>
              <p:cNvPr id="56064" name="AutoShape 76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65" name="AutoShape 76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66" name="Group 770"/>
            <p:cNvGrpSpPr>
              <a:grpSpLocks/>
            </p:cNvGrpSpPr>
            <p:nvPr/>
          </p:nvGrpSpPr>
          <p:grpSpPr bwMode="auto">
            <a:xfrm rot="-5400000">
              <a:off x="3488" y="3356"/>
              <a:ext cx="96" cy="104"/>
              <a:chOff x="1728" y="1536"/>
              <a:chExt cx="96" cy="96"/>
            </a:xfrm>
          </p:grpSpPr>
          <p:sp>
            <p:nvSpPr>
              <p:cNvPr id="56067" name="AutoShape 77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68" name="AutoShape 77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69" name="Group 773"/>
            <p:cNvGrpSpPr>
              <a:grpSpLocks/>
            </p:cNvGrpSpPr>
            <p:nvPr/>
          </p:nvGrpSpPr>
          <p:grpSpPr bwMode="auto">
            <a:xfrm rot="-5400000">
              <a:off x="3696" y="3356"/>
              <a:ext cx="96" cy="104"/>
              <a:chOff x="1728" y="1536"/>
              <a:chExt cx="96" cy="96"/>
            </a:xfrm>
          </p:grpSpPr>
          <p:sp>
            <p:nvSpPr>
              <p:cNvPr id="56070" name="AutoShape 77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71" name="AutoShape 77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72" name="Group 776"/>
            <p:cNvGrpSpPr>
              <a:grpSpLocks/>
            </p:cNvGrpSpPr>
            <p:nvPr/>
          </p:nvGrpSpPr>
          <p:grpSpPr bwMode="auto">
            <a:xfrm rot="-5400000">
              <a:off x="3904" y="3356"/>
              <a:ext cx="96" cy="104"/>
              <a:chOff x="1728" y="1536"/>
              <a:chExt cx="96" cy="96"/>
            </a:xfrm>
          </p:grpSpPr>
          <p:sp>
            <p:nvSpPr>
              <p:cNvPr id="56073" name="AutoShape 77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74" name="AutoShape 77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75" name="Group 779"/>
            <p:cNvGrpSpPr>
              <a:grpSpLocks/>
            </p:cNvGrpSpPr>
            <p:nvPr/>
          </p:nvGrpSpPr>
          <p:grpSpPr bwMode="auto">
            <a:xfrm rot="-5400000">
              <a:off x="4112" y="3356"/>
              <a:ext cx="96" cy="104"/>
              <a:chOff x="1728" y="1536"/>
              <a:chExt cx="96" cy="96"/>
            </a:xfrm>
          </p:grpSpPr>
          <p:sp>
            <p:nvSpPr>
              <p:cNvPr id="56076" name="AutoShape 78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77" name="AutoShape 78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78" name="Group 782"/>
            <p:cNvGrpSpPr>
              <a:grpSpLocks/>
            </p:cNvGrpSpPr>
            <p:nvPr/>
          </p:nvGrpSpPr>
          <p:grpSpPr bwMode="auto">
            <a:xfrm rot="-5400000">
              <a:off x="4320" y="3356"/>
              <a:ext cx="96" cy="104"/>
              <a:chOff x="1728" y="1536"/>
              <a:chExt cx="96" cy="96"/>
            </a:xfrm>
          </p:grpSpPr>
          <p:sp>
            <p:nvSpPr>
              <p:cNvPr id="56079" name="AutoShape 78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80" name="AutoShape 78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81" name="Group 785"/>
            <p:cNvGrpSpPr>
              <a:grpSpLocks/>
            </p:cNvGrpSpPr>
            <p:nvPr/>
          </p:nvGrpSpPr>
          <p:grpSpPr bwMode="auto">
            <a:xfrm rot="-5400000">
              <a:off x="4528" y="3356"/>
              <a:ext cx="96" cy="104"/>
              <a:chOff x="1728" y="1536"/>
              <a:chExt cx="96" cy="96"/>
            </a:xfrm>
          </p:grpSpPr>
          <p:sp>
            <p:nvSpPr>
              <p:cNvPr id="56082" name="AutoShape 78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83" name="AutoShape 78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6084" name="Rectangle 788"/>
            <p:cNvSpPr>
              <a:spLocks noChangeArrowheads="1"/>
            </p:cNvSpPr>
            <p:nvPr/>
          </p:nvSpPr>
          <p:spPr bwMode="auto">
            <a:xfrm>
              <a:off x="4732" y="3360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086" name="Line 790"/>
            <p:cNvSpPr>
              <a:spLocks noChangeShapeType="1"/>
            </p:cNvSpPr>
            <p:nvPr/>
          </p:nvSpPr>
          <p:spPr bwMode="auto">
            <a:xfrm>
              <a:off x="1300" y="3552"/>
              <a:ext cx="3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087" name="Rectangle 791"/>
            <p:cNvSpPr>
              <a:spLocks noChangeArrowheads="1"/>
            </p:cNvSpPr>
            <p:nvPr/>
          </p:nvSpPr>
          <p:spPr bwMode="auto">
            <a:xfrm>
              <a:off x="1196" y="350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6088" name="Group 792"/>
            <p:cNvGrpSpPr>
              <a:grpSpLocks/>
            </p:cNvGrpSpPr>
            <p:nvPr/>
          </p:nvGrpSpPr>
          <p:grpSpPr bwMode="auto">
            <a:xfrm rot="-5400000">
              <a:off x="1408" y="3500"/>
              <a:ext cx="96" cy="104"/>
              <a:chOff x="1728" y="1536"/>
              <a:chExt cx="96" cy="96"/>
            </a:xfrm>
          </p:grpSpPr>
          <p:sp>
            <p:nvSpPr>
              <p:cNvPr id="56089" name="AutoShape 79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90" name="AutoShape 79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91" name="Group 795"/>
            <p:cNvGrpSpPr>
              <a:grpSpLocks/>
            </p:cNvGrpSpPr>
            <p:nvPr/>
          </p:nvGrpSpPr>
          <p:grpSpPr bwMode="auto">
            <a:xfrm rot="-5400000">
              <a:off x="1616" y="3500"/>
              <a:ext cx="96" cy="104"/>
              <a:chOff x="1728" y="1536"/>
              <a:chExt cx="96" cy="96"/>
            </a:xfrm>
          </p:grpSpPr>
          <p:sp>
            <p:nvSpPr>
              <p:cNvPr id="56092" name="AutoShape 79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93" name="AutoShape 79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94" name="Group 798"/>
            <p:cNvGrpSpPr>
              <a:grpSpLocks/>
            </p:cNvGrpSpPr>
            <p:nvPr/>
          </p:nvGrpSpPr>
          <p:grpSpPr bwMode="auto">
            <a:xfrm rot="-5400000">
              <a:off x="1824" y="3500"/>
              <a:ext cx="96" cy="104"/>
              <a:chOff x="1728" y="1536"/>
              <a:chExt cx="96" cy="96"/>
            </a:xfrm>
          </p:grpSpPr>
          <p:sp>
            <p:nvSpPr>
              <p:cNvPr id="56095" name="AutoShape 79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96" name="AutoShape 80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097" name="Group 801"/>
            <p:cNvGrpSpPr>
              <a:grpSpLocks/>
            </p:cNvGrpSpPr>
            <p:nvPr/>
          </p:nvGrpSpPr>
          <p:grpSpPr bwMode="auto">
            <a:xfrm rot="-5400000">
              <a:off x="2032" y="3500"/>
              <a:ext cx="96" cy="104"/>
              <a:chOff x="1728" y="1536"/>
              <a:chExt cx="96" cy="96"/>
            </a:xfrm>
          </p:grpSpPr>
          <p:sp>
            <p:nvSpPr>
              <p:cNvPr id="56098" name="AutoShape 80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099" name="AutoShape 80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00" name="Group 804"/>
            <p:cNvGrpSpPr>
              <a:grpSpLocks/>
            </p:cNvGrpSpPr>
            <p:nvPr/>
          </p:nvGrpSpPr>
          <p:grpSpPr bwMode="auto">
            <a:xfrm rot="-5400000">
              <a:off x="2240" y="3500"/>
              <a:ext cx="96" cy="104"/>
              <a:chOff x="1728" y="1536"/>
              <a:chExt cx="96" cy="96"/>
            </a:xfrm>
          </p:grpSpPr>
          <p:sp>
            <p:nvSpPr>
              <p:cNvPr id="56101" name="AutoShape 80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02" name="AutoShape 80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03" name="Group 807"/>
            <p:cNvGrpSpPr>
              <a:grpSpLocks/>
            </p:cNvGrpSpPr>
            <p:nvPr/>
          </p:nvGrpSpPr>
          <p:grpSpPr bwMode="auto">
            <a:xfrm rot="-5400000">
              <a:off x="2448" y="3500"/>
              <a:ext cx="96" cy="104"/>
              <a:chOff x="1728" y="1536"/>
              <a:chExt cx="96" cy="96"/>
            </a:xfrm>
          </p:grpSpPr>
          <p:sp>
            <p:nvSpPr>
              <p:cNvPr id="56104" name="AutoShape 80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05" name="AutoShape 80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06" name="Group 810"/>
            <p:cNvGrpSpPr>
              <a:grpSpLocks/>
            </p:cNvGrpSpPr>
            <p:nvPr/>
          </p:nvGrpSpPr>
          <p:grpSpPr bwMode="auto">
            <a:xfrm rot="-5400000">
              <a:off x="2656" y="3500"/>
              <a:ext cx="96" cy="104"/>
              <a:chOff x="1728" y="1536"/>
              <a:chExt cx="96" cy="96"/>
            </a:xfrm>
          </p:grpSpPr>
          <p:sp>
            <p:nvSpPr>
              <p:cNvPr id="56107" name="AutoShape 811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08" name="AutoShape 812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09" name="Group 813"/>
            <p:cNvGrpSpPr>
              <a:grpSpLocks/>
            </p:cNvGrpSpPr>
            <p:nvPr/>
          </p:nvGrpSpPr>
          <p:grpSpPr bwMode="auto">
            <a:xfrm rot="-5400000">
              <a:off x="2864" y="3500"/>
              <a:ext cx="96" cy="104"/>
              <a:chOff x="1728" y="1536"/>
              <a:chExt cx="96" cy="96"/>
            </a:xfrm>
          </p:grpSpPr>
          <p:sp>
            <p:nvSpPr>
              <p:cNvPr id="56110" name="AutoShape 814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11" name="AutoShape 815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12" name="Group 816"/>
            <p:cNvGrpSpPr>
              <a:grpSpLocks/>
            </p:cNvGrpSpPr>
            <p:nvPr/>
          </p:nvGrpSpPr>
          <p:grpSpPr bwMode="auto">
            <a:xfrm rot="-5400000">
              <a:off x="3072" y="3500"/>
              <a:ext cx="96" cy="104"/>
              <a:chOff x="1728" y="1536"/>
              <a:chExt cx="96" cy="96"/>
            </a:xfrm>
          </p:grpSpPr>
          <p:sp>
            <p:nvSpPr>
              <p:cNvPr id="56113" name="AutoShape 817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14" name="AutoShape 818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15" name="Group 819"/>
            <p:cNvGrpSpPr>
              <a:grpSpLocks/>
            </p:cNvGrpSpPr>
            <p:nvPr/>
          </p:nvGrpSpPr>
          <p:grpSpPr bwMode="auto">
            <a:xfrm rot="-5400000">
              <a:off x="3280" y="3500"/>
              <a:ext cx="96" cy="104"/>
              <a:chOff x="1728" y="1536"/>
              <a:chExt cx="96" cy="96"/>
            </a:xfrm>
          </p:grpSpPr>
          <p:sp>
            <p:nvSpPr>
              <p:cNvPr id="56116" name="AutoShape 820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17" name="AutoShape 821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18" name="Group 822"/>
            <p:cNvGrpSpPr>
              <a:grpSpLocks/>
            </p:cNvGrpSpPr>
            <p:nvPr/>
          </p:nvGrpSpPr>
          <p:grpSpPr bwMode="auto">
            <a:xfrm rot="-5400000">
              <a:off x="3488" y="3500"/>
              <a:ext cx="96" cy="104"/>
              <a:chOff x="1728" y="1536"/>
              <a:chExt cx="96" cy="96"/>
            </a:xfrm>
          </p:grpSpPr>
          <p:sp>
            <p:nvSpPr>
              <p:cNvPr id="56119" name="AutoShape 823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20" name="AutoShape 824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21" name="Group 825"/>
            <p:cNvGrpSpPr>
              <a:grpSpLocks/>
            </p:cNvGrpSpPr>
            <p:nvPr/>
          </p:nvGrpSpPr>
          <p:grpSpPr bwMode="auto">
            <a:xfrm rot="-5400000">
              <a:off x="3696" y="3500"/>
              <a:ext cx="96" cy="104"/>
              <a:chOff x="1728" y="1536"/>
              <a:chExt cx="96" cy="96"/>
            </a:xfrm>
          </p:grpSpPr>
          <p:sp>
            <p:nvSpPr>
              <p:cNvPr id="56122" name="AutoShape 826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23" name="AutoShape 827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24" name="Group 828"/>
            <p:cNvGrpSpPr>
              <a:grpSpLocks/>
            </p:cNvGrpSpPr>
            <p:nvPr/>
          </p:nvGrpSpPr>
          <p:grpSpPr bwMode="auto">
            <a:xfrm rot="-5400000">
              <a:off x="3904" y="3500"/>
              <a:ext cx="96" cy="104"/>
              <a:chOff x="1728" y="1536"/>
              <a:chExt cx="96" cy="96"/>
            </a:xfrm>
          </p:grpSpPr>
          <p:sp>
            <p:nvSpPr>
              <p:cNvPr id="56125" name="AutoShape 82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26" name="AutoShape 830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27" name="Group 831"/>
            <p:cNvGrpSpPr>
              <a:grpSpLocks/>
            </p:cNvGrpSpPr>
            <p:nvPr/>
          </p:nvGrpSpPr>
          <p:grpSpPr bwMode="auto">
            <a:xfrm rot="-5400000">
              <a:off x="4112" y="3500"/>
              <a:ext cx="96" cy="104"/>
              <a:chOff x="1728" y="1536"/>
              <a:chExt cx="96" cy="96"/>
            </a:xfrm>
          </p:grpSpPr>
          <p:sp>
            <p:nvSpPr>
              <p:cNvPr id="56128" name="AutoShape 83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29" name="AutoShape 833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30" name="Group 834"/>
            <p:cNvGrpSpPr>
              <a:grpSpLocks/>
            </p:cNvGrpSpPr>
            <p:nvPr/>
          </p:nvGrpSpPr>
          <p:grpSpPr bwMode="auto">
            <a:xfrm rot="-5400000">
              <a:off x="4320" y="3500"/>
              <a:ext cx="96" cy="104"/>
              <a:chOff x="1728" y="1536"/>
              <a:chExt cx="96" cy="96"/>
            </a:xfrm>
          </p:grpSpPr>
          <p:sp>
            <p:nvSpPr>
              <p:cNvPr id="56131" name="AutoShape 835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32" name="AutoShape 836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56133" name="Group 837"/>
            <p:cNvGrpSpPr>
              <a:grpSpLocks/>
            </p:cNvGrpSpPr>
            <p:nvPr/>
          </p:nvGrpSpPr>
          <p:grpSpPr bwMode="auto">
            <a:xfrm rot="-5400000">
              <a:off x="4528" y="3500"/>
              <a:ext cx="96" cy="104"/>
              <a:chOff x="1728" y="1536"/>
              <a:chExt cx="96" cy="96"/>
            </a:xfrm>
          </p:grpSpPr>
          <p:sp>
            <p:nvSpPr>
              <p:cNvPr id="56134" name="AutoShape 83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135" name="AutoShape 839"/>
              <p:cNvSpPr>
                <a:spLocks noChangeArrowheads="1"/>
              </p:cNvSpPr>
              <p:nvPr/>
            </p:nvSpPr>
            <p:spPr bwMode="auto">
              <a:xfrm flipV="1">
                <a:off x="1728" y="1536"/>
                <a:ext cx="96" cy="48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6136" name="Rectangle 840"/>
            <p:cNvSpPr>
              <a:spLocks noChangeArrowheads="1"/>
            </p:cNvSpPr>
            <p:nvPr/>
          </p:nvSpPr>
          <p:spPr bwMode="auto">
            <a:xfrm>
              <a:off x="4732" y="3504"/>
              <a:ext cx="104" cy="9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56137" name="Text Box 841"/>
          <p:cNvSpPr txBox="1">
            <a:spLocks noChangeArrowheads="1"/>
          </p:cNvSpPr>
          <p:nvPr/>
        </p:nvSpPr>
        <p:spPr bwMode="auto">
          <a:xfrm>
            <a:off x="838200" y="5863485"/>
            <a:ext cx="6469463" cy="7571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pl-PL" sz="2400" dirty="0">
                <a:solidFill>
                  <a:schemeClr val="tx2"/>
                </a:solidFill>
                <a:latin typeface="+mn-lt"/>
              </a:rPr>
              <a:t>16 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pairs of fibers with</a:t>
            </a:r>
            <a:r>
              <a:rPr lang="pl-PL" sz="2400" dirty="0">
                <a:solidFill>
                  <a:schemeClr val="tx2"/>
                </a:solidFill>
                <a:latin typeface="+mn-lt"/>
              </a:rPr>
              <a:t> 272 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regenerators</a:t>
            </a:r>
            <a:r>
              <a:rPr lang="pl-PL" sz="2400" dirty="0">
                <a:solidFill>
                  <a:schemeClr val="tx2"/>
                </a:solidFill>
                <a:latin typeface="+mn-lt"/>
              </a:rPr>
              <a:t> </a:t>
            </a:r>
            <a:br>
              <a:rPr lang="pl-PL" sz="2400" dirty="0">
                <a:solidFill>
                  <a:schemeClr val="tx2"/>
                </a:solidFill>
                <a:latin typeface="+mn-lt"/>
              </a:rPr>
            </a:br>
            <a:r>
              <a:rPr lang="en-US" sz="2400" dirty="0">
                <a:solidFill>
                  <a:schemeClr val="tx2"/>
                </a:solidFill>
                <a:latin typeface="+mn-lt"/>
              </a:rPr>
              <a:t>located every</a:t>
            </a:r>
            <a:r>
              <a:rPr lang="pl-PL" sz="2400" dirty="0">
                <a:solidFill>
                  <a:schemeClr val="tx2"/>
                </a:solidFill>
                <a:latin typeface="+mn-lt"/>
              </a:rPr>
              <a:t> 35 km</a:t>
            </a:r>
          </a:p>
        </p:txBody>
      </p:sp>
    </p:spTree>
    <p:extLst>
      <p:ext uri="{BB962C8B-B14F-4D97-AF65-F5344CB8AC3E}">
        <p14:creationId xmlns:p14="http://schemas.microsoft.com/office/powerpoint/2010/main" val="366724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build="p" autoUpdateAnimBg="0"/>
      <p:bldP spid="5613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81000" y="1752600"/>
            <a:ext cx="8534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eaLnBrk="0" hangingPunct="0"/>
            <a:r>
              <a:rPr lang="pl-PL" sz="2800">
                <a:latin typeface="+mn-lt"/>
              </a:rPr>
              <a:t>DWDM </a:t>
            </a:r>
            <a:r>
              <a:rPr lang="en-US" sz="2800">
                <a:latin typeface="+mn-lt"/>
              </a:rPr>
              <a:t>system of </a:t>
            </a:r>
            <a:r>
              <a:rPr lang="pl-PL" sz="2800">
                <a:latin typeface="+mn-lt"/>
              </a:rPr>
              <a:t>16 </a:t>
            </a:r>
            <a:r>
              <a:rPr lang="en-US" sz="2800">
                <a:latin typeface="+mn-lt"/>
              </a:rPr>
              <a:t>wavelengths</a:t>
            </a:r>
            <a:r>
              <a:rPr lang="pl-PL" sz="2800">
                <a:latin typeface="+mn-lt"/>
              </a:rPr>
              <a:t>; </a:t>
            </a:r>
            <a:br>
              <a:rPr lang="pl-PL" sz="2800">
                <a:latin typeface="+mn-lt"/>
              </a:rPr>
            </a:br>
            <a:r>
              <a:rPr lang="en-US" sz="2800">
                <a:latin typeface="+mn-lt"/>
              </a:rPr>
              <a:t>each wavelength carries  </a:t>
            </a:r>
            <a:r>
              <a:rPr lang="pl-PL" sz="2800">
                <a:latin typeface="+mn-lt"/>
              </a:rPr>
              <a:t>STM-16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52425" y="5876491"/>
            <a:ext cx="8642622" cy="4247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  <a:latin typeface="+mn-lt"/>
              </a:rPr>
              <a:t>A pair of fibers with 4 amplifiers located every </a:t>
            </a:r>
            <a:r>
              <a:rPr lang="pl-PL" sz="2400">
                <a:solidFill>
                  <a:schemeClr val="tx2"/>
                </a:solidFill>
                <a:latin typeface="+mn-lt"/>
              </a:rPr>
              <a:t>120 km</a:t>
            </a:r>
          </a:p>
        </p:txBody>
      </p:sp>
      <p:grpSp>
        <p:nvGrpSpPr>
          <p:cNvPr id="56352" name="Group 32"/>
          <p:cNvGrpSpPr>
            <a:grpSpLocks/>
          </p:cNvGrpSpPr>
          <p:nvPr/>
        </p:nvGrpSpPr>
        <p:grpSpPr bwMode="auto">
          <a:xfrm>
            <a:off x="955675" y="3276600"/>
            <a:ext cx="7512050" cy="2076450"/>
            <a:chOff x="602" y="2064"/>
            <a:chExt cx="4732" cy="1308"/>
          </a:xfrm>
        </p:grpSpPr>
        <p:sp>
          <p:nvSpPr>
            <p:cNvPr id="56326" name="Rectangle 6"/>
            <p:cNvSpPr>
              <a:spLocks noChangeArrowheads="1"/>
            </p:cNvSpPr>
            <p:nvPr/>
          </p:nvSpPr>
          <p:spPr bwMode="auto">
            <a:xfrm>
              <a:off x="602" y="2064"/>
              <a:ext cx="416" cy="1008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29" name="AutoShape 9"/>
            <p:cNvSpPr>
              <a:spLocks noChangeArrowheads="1"/>
            </p:cNvSpPr>
            <p:nvPr/>
          </p:nvSpPr>
          <p:spPr bwMode="auto">
            <a:xfrm rot="5400000">
              <a:off x="1649" y="2487"/>
              <a:ext cx="192" cy="20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30" name="AutoShape 10"/>
            <p:cNvSpPr>
              <a:spLocks noChangeArrowheads="1"/>
            </p:cNvSpPr>
            <p:nvPr/>
          </p:nvSpPr>
          <p:spPr bwMode="auto">
            <a:xfrm rot="5400000" flipV="1">
              <a:off x="1597" y="2487"/>
              <a:ext cx="192" cy="20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31" name="Line 11"/>
            <p:cNvSpPr>
              <a:spLocks noChangeShapeType="1"/>
            </p:cNvSpPr>
            <p:nvPr/>
          </p:nvSpPr>
          <p:spPr bwMode="auto">
            <a:xfrm>
              <a:off x="1018" y="2592"/>
              <a:ext cx="5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6333" name="Group 13"/>
            <p:cNvGrpSpPr>
              <a:grpSpLocks/>
            </p:cNvGrpSpPr>
            <p:nvPr/>
          </p:nvGrpSpPr>
          <p:grpSpPr bwMode="auto">
            <a:xfrm rot="5400000">
              <a:off x="2456" y="2462"/>
              <a:ext cx="192" cy="260"/>
              <a:chOff x="2592" y="1872"/>
              <a:chExt cx="192" cy="240"/>
            </a:xfrm>
          </p:grpSpPr>
          <p:sp>
            <p:nvSpPr>
              <p:cNvPr id="56334" name="AutoShape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335" name="AutoShape 15"/>
              <p:cNvSpPr>
                <a:spLocks noChangeArrowheads="1"/>
              </p:cNvSpPr>
              <p:nvPr/>
            </p:nvSpPr>
            <p:spPr bwMode="auto">
              <a:xfrm flipV="1">
                <a:off x="2592" y="1920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6336" name="Line 16"/>
            <p:cNvSpPr>
              <a:spLocks noChangeShapeType="1"/>
            </p:cNvSpPr>
            <p:nvPr/>
          </p:nvSpPr>
          <p:spPr bwMode="auto">
            <a:xfrm>
              <a:off x="1850" y="2592"/>
              <a:ext cx="5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56338" name="Group 18"/>
            <p:cNvGrpSpPr>
              <a:grpSpLocks/>
            </p:cNvGrpSpPr>
            <p:nvPr/>
          </p:nvGrpSpPr>
          <p:grpSpPr bwMode="auto">
            <a:xfrm rot="5400000">
              <a:off x="3288" y="2462"/>
              <a:ext cx="192" cy="260"/>
              <a:chOff x="2592" y="1872"/>
              <a:chExt cx="192" cy="240"/>
            </a:xfrm>
          </p:grpSpPr>
          <p:sp>
            <p:nvSpPr>
              <p:cNvPr id="56339" name="AutoShape 19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56340" name="AutoShape 20"/>
              <p:cNvSpPr>
                <a:spLocks noChangeArrowheads="1"/>
              </p:cNvSpPr>
              <p:nvPr/>
            </p:nvSpPr>
            <p:spPr bwMode="auto">
              <a:xfrm flipV="1">
                <a:off x="2592" y="1920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56341" name="Line 21"/>
            <p:cNvSpPr>
              <a:spLocks noChangeShapeType="1"/>
            </p:cNvSpPr>
            <p:nvPr/>
          </p:nvSpPr>
          <p:spPr bwMode="auto">
            <a:xfrm>
              <a:off x="2682" y="2592"/>
              <a:ext cx="5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3" name="AutoShape 23"/>
            <p:cNvSpPr>
              <a:spLocks noChangeArrowheads="1"/>
            </p:cNvSpPr>
            <p:nvPr/>
          </p:nvSpPr>
          <p:spPr bwMode="auto">
            <a:xfrm rot="5400000">
              <a:off x="4145" y="2487"/>
              <a:ext cx="192" cy="20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4" name="AutoShape 24"/>
            <p:cNvSpPr>
              <a:spLocks noChangeArrowheads="1"/>
            </p:cNvSpPr>
            <p:nvPr/>
          </p:nvSpPr>
          <p:spPr bwMode="auto">
            <a:xfrm rot="5400000" flipV="1">
              <a:off x="4093" y="2487"/>
              <a:ext cx="192" cy="20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5" name="Line 25"/>
            <p:cNvSpPr>
              <a:spLocks noChangeShapeType="1"/>
            </p:cNvSpPr>
            <p:nvPr/>
          </p:nvSpPr>
          <p:spPr bwMode="auto">
            <a:xfrm>
              <a:off x="3514" y="2592"/>
              <a:ext cx="5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6" name="Line 26"/>
            <p:cNvSpPr>
              <a:spLocks noChangeShapeType="1"/>
            </p:cNvSpPr>
            <p:nvPr/>
          </p:nvSpPr>
          <p:spPr bwMode="auto">
            <a:xfrm>
              <a:off x="4346" y="2592"/>
              <a:ext cx="5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7" name="Rectangle 27"/>
            <p:cNvSpPr>
              <a:spLocks noChangeArrowheads="1"/>
            </p:cNvSpPr>
            <p:nvPr/>
          </p:nvSpPr>
          <p:spPr bwMode="auto">
            <a:xfrm>
              <a:off x="4918" y="2064"/>
              <a:ext cx="416" cy="1008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48" name="Text Box 28"/>
            <p:cNvSpPr txBox="1">
              <a:spLocks noChangeArrowheads="1"/>
            </p:cNvSpPr>
            <p:nvPr/>
          </p:nvSpPr>
          <p:spPr bwMode="auto">
            <a:xfrm>
              <a:off x="1196" y="3107"/>
              <a:ext cx="3550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pl-PL" sz="2400">
                  <a:solidFill>
                    <a:schemeClr val="tx2"/>
                  </a:solidFill>
                  <a:latin typeface="+mn-lt"/>
                </a:rPr>
                <a:t>16-</a:t>
              </a:r>
              <a:r>
                <a:rPr lang="en-US" sz="2400">
                  <a:solidFill>
                    <a:schemeClr val="tx2"/>
                  </a:solidFill>
                  <a:latin typeface="+mn-lt"/>
                </a:rPr>
                <a:t>wavelength</a:t>
              </a:r>
              <a:r>
                <a:rPr lang="pl-PL" sz="2400">
                  <a:solidFill>
                    <a:schemeClr val="tx2"/>
                  </a:solidFill>
                  <a:latin typeface="+mn-lt"/>
                </a:rPr>
                <a:t> DWDM</a:t>
              </a:r>
              <a:r>
                <a:rPr lang="en-US" sz="2400">
                  <a:solidFill>
                    <a:schemeClr val="tx2"/>
                  </a:solidFill>
                  <a:latin typeface="+mn-lt"/>
                </a:rPr>
                <a:t> multiplexers</a:t>
              </a:r>
              <a:endParaRPr lang="pl-PL" sz="24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6349" name="Line 29"/>
            <p:cNvSpPr>
              <a:spLocks noChangeShapeType="1"/>
            </p:cNvSpPr>
            <p:nvPr/>
          </p:nvSpPr>
          <p:spPr bwMode="auto">
            <a:xfrm flipH="1" flipV="1">
              <a:off x="862" y="2784"/>
              <a:ext cx="52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56350" name="Line 30"/>
            <p:cNvSpPr>
              <a:spLocks noChangeShapeType="1"/>
            </p:cNvSpPr>
            <p:nvPr/>
          </p:nvSpPr>
          <p:spPr bwMode="auto">
            <a:xfrm flipV="1">
              <a:off x="4554" y="2784"/>
              <a:ext cx="5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56354" name="Rectangle 3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400" dirty="0"/>
              <a:t>Example</a:t>
            </a:r>
            <a:r>
              <a:rPr lang="pl-PL" sz="2400" dirty="0"/>
              <a:t>: </a:t>
            </a:r>
            <a:r>
              <a:rPr lang="en-US" sz="2400" dirty="0"/>
              <a:t>Transmission </a:t>
            </a:r>
            <a:br>
              <a:rPr lang="en-US" sz="2400" dirty="0"/>
            </a:br>
            <a:r>
              <a:rPr lang="en-US" sz="2400" dirty="0"/>
              <a:t>of a </a:t>
            </a:r>
            <a:r>
              <a:rPr lang="pl-PL" sz="2400" dirty="0"/>
              <a:t>40 </a:t>
            </a:r>
            <a:r>
              <a:rPr lang="pl-PL" sz="2400" dirty="0" err="1"/>
              <a:t>Gbit</a:t>
            </a:r>
            <a:r>
              <a:rPr lang="pl-PL" sz="2400" dirty="0"/>
              <a:t>/s </a:t>
            </a:r>
            <a:r>
              <a:rPr lang="en-US" sz="2400" dirty="0"/>
              <a:t>stream over </a:t>
            </a:r>
            <a:r>
              <a:rPr lang="pl-PL" sz="2400" dirty="0"/>
              <a:t>600 km</a:t>
            </a:r>
          </a:p>
        </p:txBody>
      </p:sp>
    </p:spTree>
    <p:extLst>
      <p:ext uri="{BB962C8B-B14F-4D97-AF65-F5344CB8AC3E}">
        <p14:creationId xmlns:p14="http://schemas.microsoft.com/office/powerpoint/2010/main" val="349591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build="p" autoUpdateAnimBg="0"/>
      <p:bldP spid="5632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Freeform 4"/>
          <p:cNvSpPr>
            <a:spLocks/>
          </p:cNvSpPr>
          <p:nvPr/>
        </p:nvSpPr>
        <p:spPr bwMode="auto">
          <a:xfrm>
            <a:off x="2333625" y="2222500"/>
            <a:ext cx="4659313" cy="3643313"/>
          </a:xfrm>
          <a:custGeom>
            <a:avLst/>
            <a:gdLst/>
            <a:ahLst/>
            <a:cxnLst>
              <a:cxn ang="0">
                <a:pos x="1522" y="4591"/>
              </a:cxn>
              <a:cxn ang="0">
                <a:pos x="0" y="2005"/>
              </a:cxn>
              <a:cxn ang="0">
                <a:pos x="3477" y="0"/>
              </a:cxn>
              <a:cxn ang="0">
                <a:pos x="5870" y="2087"/>
              </a:cxn>
              <a:cxn ang="0">
                <a:pos x="1522" y="4591"/>
              </a:cxn>
              <a:cxn ang="0">
                <a:pos x="1522" y="4591"/>
              </a:cxn>
            </a:cxnLst>
            <a:rect l="0" t="0" r="r" b="b"/>
            <a:pathLst>
              <a:path w="5870" h="4591">
                <a:moveTo>
                  <a:pt x="1522" y="4591"/>
                </a:moveTo>
                <a:lnTo>
                  <a:pt x="0" y="2005"/>
                </a:lnTo>
                <a:lnTo>
                  <a:pt x="3477" y="0"/>
                </a:lnTo>
                <a:lnTo>
                  <a:pt x="5870" y="2087"/>
                </a:lnTo>
                <a:lnTo>
                  <a:pt x="1522" y="4591"/>
                </a:lnTo>
                <a:lnTo>
                  <a:pt x="1522" y="4591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2333625" y="2222500"/>
            <a:ext cx="4659313" cy="3643313"/>
          </a:xfrm>
          <a:custGeom>
            <a:avLst/>
            <a:gdLst/>
            <a:ahLst/>
            <a:cxnLst>
              <a:cxn ang="0">
                <a:pos x="1522" y="4591"/>
              </a:cxn>
              <a:cxn ang="0">
                <a:pos x="0" y="2005"/>
              </a:cxn>
              <a:cxn ang="0">
                <a:pos x="3477" y="0"/>
              </a:cxn>
              <a:cxn ang="0">
                <a:pos x="5870" y="2087"/>
              </a:cxn>
              <a:cxn ang="0">
                <a:pos x="1522" y="4591"/>
              </a:cxn>
              <a:cxn ang="0">
                <a:pos x="1522" y="4591"/>
              </a:cxn>
            </a:cxnLst>
            <a:rect l="0" t="0" r="r" b="b"/>
            <a:pathLst>
              <a:path w="5870" h="4591">
                <a:moveTo>
                  <a:pt x="1522" y="4591"/>
                </a:moveTo>
                <a:lnTo>
                  <a:pt x="0" y="2005"/>
                </a:lnTo>
                <a:lnTo>
                  <a:pt x="3477" y="0"/>
                </a:lnTo>
                <a:lnTo>
                  <a:pt x="5870" y="2087"/>
                </a:lnTo>
                <a:lnTo>
                  <a:pt x="1522" y="4591"/>
                </a:lnTo>
                <a:lnTo>
                  <a:pt x="1522" y="4591"/>
                </a:lnTo>
              </a:path>
            </a:pathLst>
          </a:custGeom>
          <a:solidFill>
            <a:srgbClr val="FF7C80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2" name="Freeform 6"/>
          <p:cNvSpPr>
            <a:spLocks/>
          </p:cNvSpPr>
          <p:nvPr/>
        </p:nvSpPr>
        <p:spPr bwMode="auto">
          <a:xfrm>
            <a:off x="2332038" y="2220913"/>
            <a:ext cx="4662487" cy="3646487"/>
          </a:xfrm>
          <a:custGeom>
            <a:avLst/>
            <a:gdLst/>
            <a:ahLst/>
            <a:cxnLst>
              <a:cxn ang="0">
                <a:pos x="1522" y="4593"/>
              </a:cxn>
              <a:cxn ang="0">
                <a:pos x="1524" y="4591"/>
              </a:cxn>
              <a:cxn ang="0">
                <a:pos x="2" y="2006"/>
              </a:cxn>
              <a:cxn ang="0">
                <a:pos x="3478" y="2"/>
              </a:cxn>
              <a:cxn ang="0">
                <a:pos x="5870" y="2089"/>
              </a:cxn>
              <a:cxn ang="0">
                <a:pos x="5871" y="2089"/>
              </a:cxn>
              <a:cxn ang="0">
                <a:pos x="5872" y="2087"/>
              </a:cxn>
              <a:cxn ang="0">
                <a:pos x="3479" y="0"/>
              </a:cxn>
              <a:cxn ang="0">
                <a:pos x="3478" y="0"/>
              </a:cxn>
              <a:cxn ang="0">
                <a:pos x="1" y="2005"/>
              </a:cxn>
              <a:cxn ang="0">
                <a:pos x="0" y="2007"/>
              </a:cxn>
              <a:cxn ang="0">
                <a:pos x="1522" y="4593"/>
              </a:cxn>
            </a:cxnLst>
            <a:rect l="0" t="0" r="r" b="b"/>
            <a:pathLst>
              <a:path w="5872" h="4593">
                <a:moveTo>
                  <a:pt x="1522" y="4593"/>
                </a:moveTo>
                <a:lnTo>
                  <a:pt x="1524" y="4591"/>
                </a:lnTo>
                <a:lnTo>
                  <a:pt x="2" y="2006"/>
                </a:lnTo>
                <a:lnTo>
                  <a:pt x="3478" y="2"/>
                </a:lnTo>
                <a:lnTo>
                  <a:pt x="5870" y="2089"/>
                </a:lnTo>
                <a:lnTo>
                  <a:pt x="5871" y="2089"/>
                </a:lnTo>
                <a:lnTo>
                  <a:pt x="5872" y="2087"/>
                </a:lnTo>
                <a:lnTo>
                  <a:pt x="3479" y="0"/>
                </a:lnTo>
                <a:lnTo>
                  <a:pt x="3478" y="0"/>
                </a:lnTo>
                <a:lnTo>
                  <a:pt x="1" y="2005"/>
                </a:lnTo>
                <a:lnTo>
                  <a:pt x="0" y="2007"/>
                </a:lnTo>
                <a:lnTo>
                  <a:pt x="1522" y="459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3" name="Freeform 7"/>
          <p:cNvSpPr>
            <a:spLocks/>
          </p:cNvSpPr>
          <p:nvPr/>
        </p:nvSpPr>
        <p:spPr bwMode="auto">
          <a:xfrm>
            <a:off x="3540125" y="3879850"/>
            <a:ext cx="3452813" cy="1987550"/>
          </a:xfrm>
          <a:custGeom>
            <a:avLst/>
            <a:gdLst/>
            <a:ahLst/>
            <a:cxnLst>
              <a:cxn ang="0">
                <a:pos x="4348" y="0"/>
              </a:cxn>
              <a:cxn ang="0">
                <a:pos x="1" y="2502"/>
              </a:cxn>
              <a:cxn ang="0">
                <a:pos x="0" y="2504"/>
              </a:cxn>
              <a:cxn ang="0">
                <a:pos x="1" y="2504"/>
              </a:cxn>
              <a:cxn ang="0">
                <a:pos x="4349" y="0"/>
              </a:cxn>
              <a:cxn ang="0">
                <a:pos x="4348" y="0"/>
              </a:cxn>
            </a:cxnLst>
            <a:rect l="0" t="0" r="r" b="b"/>
            <a:pathLst>
              <a:path w="4349" h="2504">
                <a:moveTo>
                  <a:pt x="4348" y="0"/>
                </a:moveTo>
                <a:lnTo>
                  <a:pt x="1" y="2502"/>
                </a:lnTo>
                <a:lnTo>
                  <a:pt x="0" y="2504"/>
                </a:lnTo>
                <a:lnTo>
                  <a:pt x="1" y="2504"/>
                </a:lnTo>
                <a:lnTo>
                  <a:pt x="4349" y="0"/>
                </a:lnTo>
                <a:lnTo>
                  <a:pt x="434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4" name="Freeform 8"/>
          <p:cNvSpPr>
            <a:spLocks/>
          </p:cNvSpPr>
          <p:nvPr/>
        </p:nvSpPr>
        <p:spPr bwMode="auto">
          <a:xfrm>
            <a:off x="2339975" y="1819275"/>
            <a:ext cx="4646613" cy="4025900"/>
          </a:xfrm>
          <a:custGeom>
            <a:avLst/>
            <a:gdLst/>
            <a:ahLst/>
            <a:cxnLst>
              <a:cxn ang="0">
                <a:pos x="0" y="2490"/>
              </a:cxn>
              <a:cxn ang="0">
                <a:pos x="271" y="1921"/>
              </a:cxn>
              <a:cxn ang="0">
                <a:pos x="532" y="1439"/>
              </a:cxn>
              <a:cxn ang="0">
                <a:pos x="783" y="1038"/>
              </a:cxn>
              <a:cxn ang="0">
                <a:pos x="1025" y="713"/>
              </a:cxn>
              <a:cxn ang="0">
                <a:pos x="1258" y="456"/>
              </a:cxn>
              <a:cxn ang="0">
                <a:pos x="1483" y="264"/>
              </a:cxn>
              <a:cxn ang="0">
                <a:pos x="1701" y="128"/>
              </a:cxn>
              <a:cxn ang="0">
                <a:pos x="1913" y="44"/>
              </a:cxn>
              <a:cxn ang="0">
                <a:pos x="2119" y="5"/>
              </a:cxn>
              <a:cxn ang="0">
                <a:pos x="2319" y="5"/>
              </a:cxn>
              <a:cxn ang="0">
                <a:pos x="2516" y="38"/>
              </a:cxn>
              <a:cxn ang="0">
                <a:pos x="2710" y="100"/>
              </a:cxn>
              <a:cxn ang="0">
                <a:pos x="2900" y="183"/>
              </a:cxn>
              <a:cxn ang="0">
                <a:pos x="3088" y="281"/>
              </a:cxn>
              <a:cxn ang="0">
                <a:pos x="3276" y="389"/>
              </a:cxn>
              <a:cxn ang="0">
                <a:pos x="3461" y="501"/>
              </a:cxn>
              <a:cxn ang="0">
                <a:pos x="5738" y="2518"/>
              </a:cxn>
              <a:cxn ang="0">
                <a:pos x="5504" y="2379"/>
              </a:cxn>
              <a:cxn ang="0">
                <a:pos x="5270" y="2249"/>
              </a:cxn>
              <a:cxn ang="0">
                <a:pos x="5033" y="2135"/>
              </a:cxn>
              <a:cxn ang="0">
                <a:pos x="4793" y="2044"/>
              </a:cxn>
              <a:cxn ang="0">
                <a:pos x="4549" y="1983"/>
              </a:cxn>
              <a:cxn ang="0">
                <a:pos x="4300" y="1961"/>
              </a:cxn>
              <a:cxn ang="0">
                <a:pos x="4045" y="1984"/>
              </a:cxn>
              <a:cxn ang="0">
                <a:pos x="3785" y="2060"/>
              </a:cxn>
              <a:cxn ang="0">
                <a:pos x="3516" y="2197"/>
              </a:cxn>
              <a:cxn ang="0">
                <a:pos x="3239" y="2403"/>
              </a:cxn>
              <a:cxn ang="0">
                <a:pos x="2952" y="2683"/>
              </a:cxn>
              <a:cxn ang="0">
                <a:pos x="2657" y="3043"/>
              </a:cxn>
              <a:cxn ang="0">
                <a:pos x="2349" y="3497"/>
              </a:cxn>
              <a:cxn ang="0">
                <a:pos x="2029" y="4047"/>
              </a:cxn>
              <a:cxn ang="0">
                <a:pos x="1696" y="4704"/>
              </a:cxn>
              <a:cxn ang="0">
                <a:pos x="1525" y="5072"/>
              </a:cxn>
            </a:cxnLst>
            <a:rect l="0" t="0" r="r" b="b"/>
            <a:pathLst>
              <a:path w="5854" h="5072">
                <a:moveTo>
                  <a:pt x="1525" y="5072"/>
                </a:moveTo>
                <a:lnTo>
                  <a:pt x="0" y="2490"/>
                </a:lnTo>
                <a:lnTo>
                  <a:pt x="137" y="2195"/>
                </a:lnTo>
                <a:lnTo>
                  <a:pt x="271" y="1921"/>
                </a:lnTo>
                <a:lnTo>
                  <a:pt x="403" y="1670"/>
                </a:lnTo>
                <a:lnTo>
                  <a:pt x="532" y="1439"/>
                </a:lnTo>
                <a:lnTo>
                  <a:pt x="659" y="1229"/>
                </a:lnTo>
                <a:lnTo>
                  <a:pt x="783" y="1038"/>
                </a:lnTo>
                <a:lnTo>
                  <a:pt x="906" y="866"/>
                </a:lnTo>
                <a:lnTo>
                  <a:pt x="1025" y="713"/>
                </a:lnTo>
                <a:lnTo>
                  <a:pt x="1143" y="576"/>
                </a:lnTo>
                <a:lnTo>
                  <a:pt x="1258" y="456"/>
                </a:lnTo>
                <a:lnTo>
                  <a:pt x="1371" y="353"/>
                </a:lnTo>
                <a:lnTo>
                  <a:pt x="1483" y="264"/>
                </a:lnTo>
                <a:lnTo>
                  <a:pt x="1592" y="189"/>
                </a:lnTo>
                <a:lnTo>
                  <a:pt x="1701" y="128"/>
                </a:lnTo>
                <a:lnTo>
                  <a:pt x="1807" y="79"/>
                </a:lnTo>
                <a:lnTo>
                  <a:pt x="1913" y="44"/>
                </a:lnTo>
                <a:lnTo>
                  <a:pt x="2016" y="18"/>
                </a:lnTo>
                <a:lnTo>
                  <a:pt x="2119" y="5"/>
                </a:lnTo>
                <a:lnTo>
                  <a:pt x="2219" y="0"/>
                </a:lnTo>
                <a:lnTo>
                  <a:pt x="2319" y="5"/>
                </a:lnTo>
                <a:lnTo>
                  <a:pt x="2418" y="17"/>
                </a:lnTo>
                <a:lnTo>
                  <a:pt x="2516" y="38"/>
                </a:lnTo>
                <a:lnTo>
                  <a:pt x="2614" y="66"/>
                </a:lnTo>
                <a:lnTo>
                  <a:pt x="2710" y="100"/>
                </a:lnTo>
                <a:lnTo>
                  <a:pt x="2806" y="139"/>
                </a:lnTo>
                <a:lnTo>
                  <a:pt x="2900" y="183"/>
                </a:lnTo>
                <a:lnTo>
                  <a:pt x="2994" y="230"/>
                </a:lnTo>
                <a:lnTo>
                  <a:pt x="3088" y="281"/>
                </a:lnTo>
                <a:lnTo>
                  <a:pt x="3182" y="334"/>
                </a:lnTo>
                <a:lnTo>
                  <a:pt x="3276" y="389"/>
                </a:lnTo>
                <a:lnTo>
                  <a:pt x="3369" y="446"/>
                </a:lnTo>
                <a:lnTo>
                  <a:pt x="3461" y="501"/>
                </a:lnTo>
                <a:lnTo>
                  <a:pt x="5854" y="2588"/>
                </a:lnTo>
                <a:lnTo>
                  <a:pt x="5738" y="2518"/>
                </a:lnTo>
                <a:lnTo>
                  <a:pt x="5621" y="2449"/>
                </a:lnTo>
                <a:lnTo>
                  <a:pt x="5504" y="2379"/>
                </a:lnTo>
                <a:lnTo>
                  <a:pt x="5387" y="2313"/>
                </a:lnTo>
                <a:lnTo>
                  <a:pt x="5270" y="2249"/>
                </a:lnTo>
                <a:lnTo>
                  <a:pt x="5151" y="2189"/>
                </a:lnTo>
                <a:lnTo>
                  <a:pt x="5033" y="2135"/>
                </a:lnTo>
                <a:lnTo>
                  <a:pt x="4913" y="2086"/>
                </a:lnTo>
                <a:lnTo>
                  <a:pt x="4793" y="2044"/>
                </a:lnTo>
                <a:lnTo>
                  <a:pt x="4671" y="2010"/>
                </a:lnTo>
                <a:lnTo>
                  <a:pt x="4549" y="1983"/>
                </a:lnTo>
                <a:lnTo>
                  <a:pt x="4425" y="1967"/>
                </a:lnTo>
                <a:lnTo>
                  <a:pt x="4300" y="1961"/>
                </a:lnTo>
                <a:lnTo>
                  <a:pt x="4174" y="1967"/>
                </a:lnTo>
                <a:lnTo>
                  <a:pt x="4045" y="1984"/>
                </a:lnTo>
                <a:lnTo>
                  <a:pt x="3916" y="2015"/>
                </a:lnTo>
                <a:lnTo>
                  <a:pt x="3785" y="2060"/>
                </a:lnTo>
                <a:lnTo>
                  <a:pt x="3651" y="2121"/>
                </a:lnTo>
                <a:lnTo>
                  <a:pt x="3516" y="2197"/>
                </a:lnTo>
                <a:lnTo>
                  <a:pt x="3378" y="2291"/>
                </a:lnTo>
                <a:lnTo>
                  <a:pt x="3239" y="2403"/>
                </a:lnTo>
                <a:lnTo>
                  <a:pt x="3097" y="2532"/>
                </a:lnTo>
                <a:lnTo>
                  <a:pt x="2952" y="2683"/>
                </a:lnTo>
                <a:lnTo>
                  <a:pt x="2807" y="2852"/>
                </a:lnTo>
                <a:lnTo>
                  <a:pt x="2657" y="3043"/>
                </a:lnTo>
                <a:lnTo>
                  <a:pt x="2505" y="3259"/>
                </a:lnTo>
                <a:lnTo>
                  <a:pt x="2349" y="3497"/>
                </a:lnTo>
                <a:lnTo>
                  <a:pt x="2190" y="3760"/>
                </a:lnTo>
                <a:lnTo>
                  <a:pt x="2029" y="4047"/>
                </a:lnTo>
                <a:lnTo>
                  <a:pt x="1864" y="4361"/>
                </a:lnTo>
                <a:lnTo>
                  <a:pt x="1696" y="4704"/>
                </a:lnTo>
                <a:lnTo>
                  <a:pt x="1525" y="5072"/>
                </a:lnTo>
                <a:lnTo>
                  <a:pt x="1525" y="5072"/>
                </a:lnTo>
                <a:close/>
              </a:path>
            </a:pathLst>
          </a:custGeom>
          <a:solidFill>
            <a:srgbClr val="FF99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5" name="Freeform 9"/>
          <p:cNvSpPr>
            <a:spLocks/>
          </p:cNvSpPr>
          <p:nvPr/>
        </p:nvSpPr>
        <p:spPr bwMode="auto">
          <a:xfrm>
            <a:off x="2346325" y="1824038"/>
            <a:ext cx="4646613" cy="4025900"/>
          </a:xfrm>
          <a:custGeom>
            <a:avLst/>
            <a:gdLst/>
            <a:ahLst/>
            <a:cxnLst>
              <a:cxn ang="0">
                <a:pos x="0" y="2490"/>
              </a:cxn>
              <a:cxn ang="0">
                <a:pos x="271" y="1921"/>
              </a:cxn>
              <a:cxn ang="0">
                <a:pos x="532" y="1439"/>
              </a:cxn>
              <a:cxn ang="0">
                <a:pos x="783" y="1038"/>
              </a:cxn>
              <a:cxn ang="0">
                <a:pos x="1025" y="713"/>
              </a:cxn>
              <a:cxn ang="0">
                <a:pos x="1258" y="456"/>
              </a:cxn>
              <a:cxn ang="0">
                <a:pos x="1483" y="264"/>
              </a:cxn>
              <a:cxn ang="0">
                <a:pos x="1701" y="128"/>
              </a:cxn>
              <a:cxn ang="0">
                <a:pos x="1913" y="44"/>
              </a:cxn>
              <a:cxn ang="0">
                <a:pos x="2119" y="5"/>
              </a:cxn>
              <a:cxn ang="0">
                <a:pos x="2319" y="5"/>
              </a:cxn>
              <a:cxn ang="0">
                <a:pos x="2516" y="38"/>
              </a:cxn>
              <a:cxn ang="0">
                <a:pos x="2710" y="100"/>
              </a:cxn>
              <a:cxn ang="0">
                <a:pos x="2900" y="183"/>
              </a:cxn>
              <a:cxn ang="0">
                <a:pos x="3088" y="281"/>
              </a:cxn>
              <a:cxn ang="0">
                <a:pos x="3276" y="389"/>
              </a:cxn>
              <a:cxn ang="0">
                <a:pos x="3461" y="501"/>
              </a:cxn>
              <a:cxn ang="0">
                <a:pos x="5738" y="2518"/>
              </a:cxn>
              <a:cxn ang="0">
                <a:pos x="5504" y="2379"/>
              </a:cxn>
              <a:cxn ang="0">
                <a:pos x="5270" y="2249"/>
              </a:cxn>
              <a:cxn ang="0">
                <a:pos x="5033" y="2135"/>
              </a:cxn>
              <a:cxn ang="0">
                <a:pos x="4793" y="2044"/>
              </a:cxn>
              <a:cxn ang="0">
                <a:pos x="4549" y="1983"/>
              </a:cxn>
              <a:cxn ang="0">
                <a:pos x="4300" y="1961"/>
              </a:cxn>
              <a:cxn ang="0">
                <a:pos x="4045" y="1984"/>
              </a:cxn>
              <a:cxn ang="0">
                <a:pos x="3785" y="2060"/>
              </a:cxn>
              <a:cxn ang="0">
                <a:pos x="3516" y="2197"/>
              </a:cxn>
              <a:cxn ang="0">
                <a:pos x="3239" y="2403"/>
              </a:cxn>
              <a:cxn ang="0">
                <a:pos x="2952" y="2683"/>
              </a:cxn>
              <a:cxn ang="0">
                <a:pos x="2657" y="3043"/>
              </a:cxn>
              <a:cxn ang="0">
                <a:pos x="2349" y="3497"/>
              </a:cxn>
              <a:cxn ang="0">
                <a:pos x="2029" y="4047"/>
              </a:cxn>
              <a:cxn ang="0">
                <a:pos x="1696" y="4704"/>
              </a:cxn>
              <a:cxn ang="0">
                <a:pos x="1525" y="5072"/>
              </a:cxn>
            </a:cxnLst>
            <a:rect l="0" t="0" r="r" b="b"/>
            <a:pathLst>
              <a:path w="5854" h="5072">
                <a:moveTo>
                  <a:pt x="1525" y="5072"/>
                </a:moveTo>
                <a:lnTo>
                  <a:pt x="0" y="2490"/>
                </a:lnTo>
                <a:lnTo>
                  <a:pt x="137" y="2195"/>
                </a:lnTo>
                <a:lnTo>
                  <a:pt x="271" y="1921"/>
                </a:lnTo>
                <a:lnTo>
                  <a:pt x="403" y="1670"/>
                </a:lnTo>
                <a:lnTo>
                  <a:pt x="532" y="1439"/>
                </a:lnTo>
                <a:lnTo>
                  <a:pt x="659" y="1229"/>
                </a:lnTo>
                <a:lnTo>
                  <a:pt x="783" y="1038"/>
                </a:lnTo>
                <a:lnTo>
                  <a:pt x="906" y="866"/>
                </a:lnTo>
                <a:lnTo>
                  <a:pt x="1025" y="713"/>
                </a:lnTo>
                <a:lnTo>
                  <a:pt x="1143" y="576"/>
                </a:lnTo>
                <a:lnTo>
                  <a:pt x="1258" y="456"/>
                </a:lnTo>
                <a:lnTo>
                  <a:pt x="1371" y="353"/>
                </a:lnTo>
                <a:lnTo>
                  <a:pt x="1483" y="264"/>
                </a:lnTo>
                <a:lnTo>
                  <a:pt x="1592" y="189"/>
                </a:lnTo>
                <a:lnTo>
                  <a:pt x="1701" y="128"/>
                </a:lnTo>
                <a:lnTo>
                  <a:pt x="1807" y="79"/>
                </a:lnTo>
                <a:lnTo>
                  <a:pt x="1913" y="44"/>
                </a:lnTo>
                <a:lnTo>
                  <a:pt x="2016" y="18"/>
                </a:lnTo>
                <a:lnTo>
                  <a:pt x="2119" y="5"/>
                </a:lnTo>
                <a:lnTo>
                  <a:pt x="2219" y="0"/>
                </a:lnTo>
                <a:lnTo>
                  <a:pt x="2319" y="5"/>
                </a:lnTo>
                <a:lnTo>
                  <a:pt x="2418" y="17"/>
                </a:lnTo>
                <a:lnTo>
                  <a:pt x="2516" y="38"/>
                </a:lnTo>
                <a:lnTo>
                  <a:pt x="2614" y="66"/>
                </a:lnTo>
                <a:lnTo>
                  <a:pt x="2710" y="100"/>
                </a:lnTo>
                <a:lnTo>
                  <a:pt x="2806" y="139"/>
                </a:lnTo>
                <a:lnTo>
                  <a:pt x="2900" y="183"/>
                </a:lnTo>
                <a:lnTo>
                  <a:pt x="2994" y="230"/>
                </a:lnTo>
                <a:lnTo>
                  <a:pt x="3088" y="281"/>
                </a:lnTo>
                <a:lnTo>
                  <a:pt x="3182" y="334"/>
                </a:lnTo>
                <a:lnTo>
                  <a:pt x="3276" y="389"/>
                </a:lnTo>
                <a:lnTo>
                  <a:pt x="3369" y="446"/>
                </a:lnTo>
                <a:lnTo>
                  <a:pt x="3461" y="501"/>
                </a:lnTo>
                <a:lnTo>
                  <a:pt x="5854" y="2588"/>
                </a:lnTo>
                <a:lnTo>
                  <a:pt x="5738" y="2518"/>
                </a:lnTo>
                <a:lnTo>
                  <a:pt x="5621" y="2449"/>
                </a:lnTo>
                <a:lnTo>
                  <a:pt x="5504" y="2379"/>
                </a:lnTo>
                <a:lnTo>
                  <a:pt x="5387" y="2313"/>
                </a:lnTo>
                <a:lnTo>
                  <a:pt x="5270" y="2249"/>
                </a:lnTo>
                <a:lnTo>
                  <a:pt x="5151" y="2189"/>
                </a:lnTo>
                <a:lnTo>
                  <a:pt x="5033" y="2135"/>
                </a:lnTo>
                <a:lnTo>
                  <a:pt x="4913" y="2086"/>
                </a:lnTo>
                <a:lnTo>
                  <a:pt x="4793" y="2044"/>
                </a:lnTo>
                <a:lnTo>
                  <a:pt x="4671" y="2010"/>
                </a:lnTo>
                <a:lnTo>
                  <a:pt x="4549" y="1983"/>
                </a:lnTo>
                <a:lnTo>
                  <a:pt x="4425" y="1967"/>
                </a:lnTo>
                <a:lnTo>
                  <a:pt x="4300" y="1961"/>
                </a:lnTo>
                <a:lnTo>
                  <a:pt x="4174" y="1967"/>
                </a:lnTo>
                <a:lnTo>
                  <a:pt x="4045" y="1984"/>
                </a:lnTo>
                <a:lnTo>
                  <a:pt x="3916" y="2015"/>
                </a:lnTo>
                <a:lnTo>
                  <a:pt x="3785" y="2060"/>
                </a:lnTo>
                <a:lnTo>
                  <a:pt x="3651" y="2121"/>
                </a:lnTo>
                <a:lnTo>
                  <a:pt x="3516" y="2197"/>
                </a:lnTo>
                <a:lnTo>
                  <a:pt x="3378" y="2291"/>
                </a:lnTo>
                <a:lnTo>
                  <a:pt x="3239" y="2403"/>
                </a:lnTo>
                <a:lnTo>
                  <a:pt x="3097" y="2532"/>
                </a:lnTo>
                <a:lnTo>
                  <a:pt x="2952" y="2683"/>
                </a:lnTo>
                <a:lnTo>
                  <a:pt x="2807" y="2852"/>
                </a:lnTo>
                <a:lnTo>
                  <a:pt x="2657" y="3043"/>
                </a:lnTo>
                <a:lnTo>
                  <a:pt x="2505" y="3259"/>
                </a:lnTo>
                <a:lnTo>
                  <a:pt x="2349" y="3497"/>
                </a:lnTo>
                <a:lnTo>
                  <a:pt x="2190" y="3760"/>
                </a:lnTo>
                <a:lnTo>
                  <a:pt x="2029" y="4047"/>
                </a:lnTo>
                <a:lnTo>
                  <a:pt x="1864" y="4361"/>
                </a:lnTo>
                <a:lnTo>
                  <a:pt x="1696" y="4704"/>
                </a:lnTo>
                <a:lnTo>
                  <a:pt x="1525" y="5072"/>
                </a:lnTo>
                <a:lnTo>
                  <a:pt x="1525" y="5072"/>
                </a:lnTo>
              </a:path>
            </a:pathLst>
          </a:custGeom>
          <a:solidFill>
            <a:srgbClr val="FF7C80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6" name="Freeform 10"/>
          <p:cNvSpPr>
            <a:spLocks/>
          </p:cNvSpPr>
          <p:nvPr/>
        </p:nvSpPr>
        <p:spPr bwMode="auto">
          <a:xfrm>
            <a:off x="2344738" y="1822450"/>
            <a:ext cx="4649787" cy="4029075"/>
          </a:xfrm>
          <a:custGeom>
            <a:avLst/>
            <a:gdLst/>
            <a:ahLst/>
            <a:cxnLst>
              <a:cxn ang="0">
                <a:pos x="1528" y="5072"/>
              </a:cxn>
              <a:cxn ang="0">
                <a:pos x="139" y="2196"/>
              </a:cxn>
              <a:cxn ang="0">
                <a:pos x="405" y="1671"/>
              </a:cxn>
              <a:cxn ang="0">
                <a:pos x="661" y="1232"/>
              </a:cxn>
              <a:cxn ang="0">
                <a:pos x="908" y="869"/>
              </a:cxn>
              <a:cxn ang="0">
                <a:pos x="1145" y="578"/>
              </a:cxn>
              <a:cxn ang="0">
                <a:pos x="1373" y="355"/>
              </a:cxn>
              <a:cxn ang="0">
                <a:pos x="1599" y="188"/>
              </a:cxn>
              <a:cxn ang="0">
                <a:pos x="1808" y="82"/>
              </a:cxn>
              <a:cxn ang="0">
                <a:pos x="2017" y="21"/>
              </a:cxn>
              <a:cxn ang="0">
                <a:pos x="2220" y="2"/>
              </a:cxn>
              <a:cxn ang="0">
                <a:pos x="2419" y="19"/>
              </a:cxn>
              <a:cxn ang="0">
                <a:pos x="2615" y="68"/>
              </a:cxn>
              <a:cxn ang="0">
                <a:pos x="2807" y="142"/>
              </a:cxn>
              <a:cxn ang="0">
                <a:pos x="2995" y="233"/>
              </a:cxn>
              <a:cxn ang="0">
                <a:pos x="3163" y="325"/>
              </a:cxn>
              <a:cxn ang="0">
                <a:pos x="3369" y="448"/>
              </a:cxn>
              <a:cxn ang="0">
                <a:pos x="3461" y="503"/>
              </a:cxn>
              <a:cxn ang="0">
                <a:pos x="5854" y="2590"/>
              </a:cxn>
              <a:cxn ang="0">
                <a:pos x="3463" y="501"/>
              </a:cxn>
              <a:cxn ang="0">
                <a:pos x="3371" y="446"/>
              </a:cxn>
              <a:cxn ang="0">
                <a:pos x="3278" y="389"/>
              </a:cxn>
              <a:cxn ang="0">
                <a:pos x="3183" y="334"/>
              </a:cxn>
              <a:cxn ang="0">
                <a:pos x="3089" y="281"/>
              </a:cxn>
              <a:cxn ang="0">
                <a:pos x="2995" y="230"/>
              </a:cxn>
              <a:cxn ang="0">
                <a:pos x="2901" y="183"/>
              </a:cxn>
              <a:cxn ang="0">
                <a:pos x="2807" y="139"/>
              </a:cxn>
              <a:cxn ang="0">
                <a:pos x="2711" y="100"/>
              </a:cxn>
              <a:cxn ang="0">
                <a:pos x="2615" y="65"/>
              </a:cxn>
              <a:cxn ang="0">
                <a:pos x="2517" y="38"/>
              </a:cxn>
              <a:cxn ang="0">
                <a:pos x="2419" y="17"/>
              </a:cxn>
              <a:cxn ang="0">
                <a:pos x="2320" y="4"/>
              </a:cxn>
              <a:cxn ang="0">
                <a:pos x="2220" y="0"/>
              </a:cxn>
              <a:cxn ang="0">
                <a:pos x="2120" y="4"/>
              </a:cxn>
              <a:cxn ang="0">
                <a:pos x="2017" y="18"/>
              </a:cxn>
              <a:cxn ang="0">
                <a:pos x="1914" y="44"/>
              </a:cxn>
              <a:cxn ang="0">
                <a:pos x="1808" y="79"/>
              </a:cxn>
              <a:cxn ang="0">
                <a:pos x="1702" y="128"/>
              </a:cxn>
              <a:cxn ang="0">
                <a:pos x="1592" y="189"/>
              </a:cxn>
              <a:cxn ang="0">
                <a:pos x="1483" y="264"/>
              </a:cxn>
              <a:cxn ang="0">
                <a:pos x="1371" y="352"/>
              </a:cxn>
              <a:cxn ang="0">
                <a:pos x="1258" y="456"/>
              </a:cxn>
              <a:cxn ang="0">
                <a:pos x="1143" y="576"/>
              </a:cxn>
              <a:cxn ang="0">
                <a:pos x="1025" y="713"/>
              </a:cxn>
              <a:cxn ang="0">
                <a:pos x="905" y="866"/>
              </a:cxn>
              <a:cxn ang="0">
                <a:pos x="783" y="1038"/>
              </a:cxn>
              <a:cxn ang="0">
                <a:pos x="659" y="1229"/>
              </a:cxn>
              <a:cxn ang="0">
                <a:pos x="532" y="1440"/>
              </a:cxn>
              <a:cxn ang="0">
                <a:pos x="403" y="1671"/>
              </a:cxn>
              <a:cxn ang="0">
                <a:pos x="271" y="1922"/>
              </a:cxn>
              <a:cxn ang="0">
                <a:pos x="137" y="2196"/>
              </a:cxn>
              <a:cxn ang="0">
                <a:pos x="0" y="2492"/>
              </a:cxn>
            </a:cxnLst>
            <a:rect l="0" t="0" r="r" b="b"/>
            <a:pathLst>
              <a:path w="5856" h="5075">
                <a:moveTo>
                  <a:pt x="1525" y="5075"/>
                </a:moveTo>
                <a:lnTo>
                  <a:pt x="1528" y="5072"/>
                </a:lnTo>
                <a:lnTo>
                  <a:pt x="2" y="2490"/>
                </a:lnTo>
                <a:lnTo>
                  <a:pt x="139" y="2196"/>
                </a:lnTo>
                <a:lnTo>
                  <a:pt x="273" y="1922"/>
                </a:lnTo>
                <a:lnTo>
                  <a:pt x="405" y="1671"/>
                </a:lnTo>
                <a:lnTo>
                  <a:pt x="526" y="1455"/>
                </a:lnTo>
                <a:lnTo>
                  <a:pt x="661" y="1232"/>
                </a:lnTo>
                <a:lnTo>
                  <a:pt x="786" y="1040"/>
                </a:lnTo>
                <a:lnTo>
                  <a:pt x="908" y="869"/>
                </a:lnTo>
                <a:lnTo>
                  <a:pt x="1028" y="715"/>
                </a:lnTo>
                <a:lnTo>
                  <a:pt x="1145" y="578"/>
                </a:lnTo>
                <a:lnTo>
                  <a:pt x="1260" y="458"/>
                </a:lnTo>
                <a:lnTo>
                  <a:pt x="1373" y="355"/>
                </a:lnTo>
                <a:lnTo>
                  <a:pt x="1485" y="266"/>
                </a:lnTo>
                <a:lnTo>
                  <a:pt x="1599" y="188"/>
                </a:lnTo>
                <a:lnTo>
                  <a:pt x="1702" y="130"/>
                </a:lnTo>
                <a:lnTo>
                  <a:pt x="1808" y="82"/>
                </a:lnTo>
                <a:lnTo>
                  <a:pt x="1914" y="46"/>
                </a:lnTo>
                <a:lnTo>
                  <a:pt x="2017" y="21"/>
                </a:lnTo>
                <a:lnTo>
                  <a:pt x="2120" y="7"/>
                </a:lnTo>
                <a:lnTo>
                  <a:pt x="2220" y="2"/>
                </a:lnTo>
                <a:lnTo>
                  <a:pt x="2320" y="7"/>
                </a:lnTo>
                <a:lnTo>
                  <a:pt x="2419" y="19"/>
                </a:lnTo>
                <a:lnTo>
                  <a:pt x="2517" y="40"/>
                </a:lnTo>
                <a:lnTo>
                  <a:pt x="2615" y="68"/>
                </a:lnTo>
                <a:lnTo>
                  <a:pt x="2711" y="102"/>
                </a:lnTo>
                <a:lnTo>
                  <a:pt x="2807" y="142"/>
                </a:lnTo>
                <a:lnTo>
                  <a:pt x="2901" y="185"/>
                </a:lnTo>
                <a:lnTo>
                  <a:pt x="2995" y="233"/>
                </a:lnTo>
                <a:lnTo>
                  <a:pt x="3089" y="283"/>
                </a:lnTo>
                <a:lnTo>
                  <a:pt x="3163" y="325"/>
                </a:lnTo>
                <a:lnTo>
                  <a:pt x="3275" y="392"/>
                </a:lnTo>
                <a:lnTo>
                  <a:pt x="3369" y="448"/>
                </a:lnTo>
                <a:lnTo>
                  <a:pt x="3369" y="448"/>
                </a:lnTo>
                <a:lnTo>
                  <a:pt x="3461" y="503"/>
                </a:lnTo>
                <a:lnTo>
                  <a:pt x="5841" y="2579"/>
                </a:lnTo>
                <a:lnTo>
                  <a:pt x="5854" y="2590"/>
                </a:lnTo>
                <a:lnTo>
                  <a:pt x="5856" y="2588"/>
                </a:lnTo>
                <a:lnTo>
                  <a:pt x="3463" y="501"/>
                </a:lnTo>
                <a:lnTo>
                  <a:pt x="3463" y="501"/>
                </a:lnTo>
                <a:lnTo>
                  <a:pt x="3371" y="446"/>
                </a:lnTo>
                <a:lnTo>
                  <a:pt x="3278" y="389"/>
                </a:lnTo>
                <a:lnTo>
                  <a:pt x="3278" y="389"/>
                </a:lnTo>
                <a:lnTo>
                  <a:pt x="3184" y="334"/>
                </a:lnTo>
                <a:lnTo>
                  <a:pt x="3183" y="334"/>
                </a:lnTo>
                <a:lnTo>
                  <a:pt x="3089" y="281"/>
                </a:lnTo>
                <a:lnTo>
                  <a:pt x="3089" y="281"/>
                </a:lnTo>
                <a:lnTo>
                  <a:pt x="2995" y="230"/>
                </a:lnTo>
                <a:lnTo>
                  <a:pt x="2995" y="230"/>
                </a:lnTo>
                <a:lnTo>
                  <a:pt x="2901" y="183"/>
                </a:lnTo>
                <a:lnTo>
                  <a:pt x="2901" y="183"/>
                </a:lnTo>
                <a:lnTo>
                  <a:pt x="2807" y="139"/>
                </a:lnTo>
                <a:lnTo>
                  <a:pt x="2807" y="139"/>
                </a:lnTo>
                <a:lnTo>
                  <a:pt x="2711" y="100"/>
                </a:lnTo>
                <a:lnTo>
                  <a:pt x="2711" y="100"/>
                </a:lnTo>
                <a:lnTo>
                  <a:pt x="2615" y="65"/>
                </a:lnTo>
                <a:lnTo>
                  <a:pt x="2615" y="65"/>
                </a:lnTo>
                <a:lnTo>
                  <a:pt x="2517" y="38"/>
                </a:lnTo>
                <a:lnTo>
                  <a:pt x="2517" y="38"/>
                </a:lnTo>
                <a:lnTo>
                  <a:pt x="2419" y="17"/>
                </a:lnTo>
                <a:lnTo>
                  <a:pt x="2419" y="17"/>
                </a:lnTo>
                <a:lnTo>
                  <a:pt x="2320" y="4"/>
                </a:lnTo>
                <a:lnTo>
                  <a:pt x="2320" y="4"/>
                </a:lnTo>
                <a:lnTo>
                  <a:pt x="2220" y="0"/>
                </a:lnTo>
                <a:lnTo>
                  <a:pt x="2220" y="0"/>
                </a:lnTo>
                <a:lnTo>
                  <a:pt x="2120" y="4"/>
                </a:lnTo>
                <a:lnTo>
                  <a:pt x="2120" y="4"/>
                </a:lnTo>
                <a:lnTo>
                  <a:pt x="2017" y="18"/>
                </a:lnTo>
                <a:lnTo>
                  <a:pt x="2017" y="18"/>
                </a:lnTo>
                <a:lnTo>
                  <a:pt x="1914" y="44"/>
                </a:lnTo>
                <a:lnTo>
                  <a:pt x="1914" y="44"/>
                </a:lnTo>
                <a:lnTo>
                  <a:pt x="1808" y="79"/>
                </a:lnTo>
                <a:lnTo>
                  <a:pt x="1808" y="79"/>
                </a:lnTo>
                <a:lnTo>
                  <a:pt x="1702" y="128"/>
                </a:lnTo>
                <a:lnTo>
                  <a:pt x="1702" y="128"/>
                </a:lnTo>
                <a:lnTo>
                  <a:pt x="1593" y="189"/>
                </a:lnTo>
                <a:lnTo>
                  <a:pt x="1592" y="189"/>
                </a:lnTo>
                <a:lnTo>
                  <a:pt x="1483" y="264"/>
                </a:lnTo>
                <a:lnTo>
                  <a:pt x="1483" y="264"/>
                </a:lnTo>
                <a:lnTo>
                  <a:pt x="1371" y="352"/>
                </a:lnTo>
                <a:lnTo>
                  <a:pt x="1371" y="352"/>
                </a:lnTo>
                <a:lnTo>
                  <a:pt x="1258" y="456"/>
                </a:lnTo>
                <a:lnTo>
                  <a:pt x="1258" y="456"/>
                </a:lnTo>
                <a:lnTo>
                  <a:pt x="1143" y="576"/>
                </a:lnTo>
                <a:lnTo>
                  <a:pt x="1143" y="576"/>
                </a:lnTo>
                <a:lnTo>
                  <a:pt x="1025" y="713"/>
                </a:lnTo>
                <a:lnTo>
                  <a:pt x="1025" y="713"/>
                </a:lnTo>
                <a:lnTo>
                  <a:pt x="905" y="866"/>
                </a:lnTo>
                <a:lnTo>
                  <a:pt x="905" y="866"/>
                </a:lnTo>
                <a:lnTo>
                  <a:pt x="783" y="1038"/>
                </a:lnTo>
                <a:lnTo>
                  <a:pt x="783" y="1038"/>
                </a:lnTo>
                <a:lnTo>
                  <a:pt x="659" y="1229"/>
                </a:lnTo>
                <a:lnTo>
                  <a:pt x="659" y="1229"/>
                </a:lnTo>
                <a:lnTo>
                  <a:pt x="532" y="1439"/>
                </a:lnTo>
                <a:lnTo>
                  <a:pt x="532" y="1440"/>
                </a:lnTo>
                <a:lnTo>
                  <a:pt x="403" y="1671"/>
                </a:lnTo>
                <a:lnTo>
                  <a:pt x="403" y="1671"/>
                </a:lnTo>
                <a:lnTo>
                  <a:pt x="271" y="1922"/>
                </a:lnTo>
                <a:lnTo>
                  <a:pt x="271" y="1922"/>
                </a:lnTo>
                <a:lnTo>
                  <a:pt x="137" y="2196"/>
                </a:lnTo>
                <a:lnTo>
                  <a:pt x="137" y="2196"/>
                </a:lnTo>
                <a:lnTo>
                  <a:pt x="0" y="2491"/>
                </a:lnTo>
                <a:lnTo>
                  <a:pt x="0" y="2492"/>
                </a:lnTo>
                <a:lnTo>
                  <a:pt x="1525" y="507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7" name="Freeform 11"/>
          <p:cNvSpPr>
            <a:spLocks/>
          </p:cNvSpPr>
          <p:nvPr/>
        </p:nvSpPr>
        <p:spPr bwMode="auto">
          <a:xfrm>
            <a:off x="3556000" y="3379788"/>
            <a:ext cx="3435350" cy="2471737"/>
          </a:xfrm>
          <a:custGeom>
            <a:avLst/>
            <a:gdLst/>
            <a:ahLst/>
            <a:cxnLst>
              <a:cxn ang="0">
                <a:pos x="4215" y="557"/>
              </a:cxn>
              <a:cxn ang="0">
                <a:pos x="4099" y="487"/>
              </a:cxn>
              <a:cxn ang="0">
                <a:pos x="3981" y="418"/>
              </a:cxn>
              <a:cxn ang="0">
                <a:pos x="3863" y="352"/>
              </a:cxn>
              <a:cxn ang="0">
                <a:pos x="3746" y="288"/>
              </a:cxn>
              <a:cxn ang="0">
                <a:pos x="3627" y="228"/>
              </a:cxn>
              <a:cxn ang="0">
                <a:pos x="3509" y="174"/>
              </a:cxn>
              <a:cxn ang="0">
                <a:pos x="3389" y="124"/>
              </a:cxn>
              <a:cxn ang="0">
                <a:pos x="3269" y="83"/>
              </a:cxn>
              <a:cxn ang="0">
                <a:pos x="3147" y="48"/>
              </a:cxn>
              <a:cxn ang="0">
                <a:pos x="3025" y="22"/>
              </a:cxn>
              <a:cxn ang="0">
                <a:pos x="2901" y="6"/>
              </a:cxn>
              <a:cxn ang="0">
                <a:pos x="2776" y="0"/>
              </a:cxn>
              <a:cxn ang="0">
                <a:pos x="2650" y="6"/>
              </a:cxn>
              <a:cxn ang="0">
                <a:pos x="2521" y="23"/>
              </a:cxn>
              <a:cxn ang="0">
                <a:pos x="2392" y="54"/>
              </a:cxn>
              <a:cxn ang="0">
                <a:pos x="2261" y="99"/>
              </a:cxn>
              <a:cxn ang="0">
                <a:pos x="2127" y="160"/>
              </a:cxn>
              <a:cxn ang="0">
                <a:pos x="1992" y="236"/>
              </a:cxn>
              <a:cxn ang="0">
                <a:pos x="1853" y="330"/>
              </a:cxn>
              <a:cxn ang="0">
                <a:pos x="1714" y="441"/>
              </a:cxn>
              <a:cxn ang="0">
                <a:pos x="1572" y="570"/>
              </a:cxn>
              <a:cxn ang="0">
                <a:pos x="1427" y="721"/>
              </a:cxn>
              <a:cxn ang="0">
                <a:pos x="1282" y="891"/>
              </a:cxn>
              <a:cxn ang="0">
                <a:pos x="1132" y="1082"/>
              </a:cxn>
              <a:cxn ang="0">
                <a:pos x="980" y="1298"/>
              </a:cxn>
              <a:cxn ang="0">
                <a:pos x="824" y="1536"/>
              </a:cxn>
              <a:cxn ang="0">
                <a:pos x="665" y="1799"/>
              </a:cxn>
              <a:cxn ang="0">
                <a:pos x="504" y="2087"/>
              </a:cxn>
              <a:cxn ang="0">
                <a:pos x="339" y="2401"/>
              </a:cxn>
              <a:cxn ang="0">
                <a:pos x="171" y="2744"/>
              </a:cxn>
              <a:cxn ang="0">
                <a:pos x="1" y="3110"/>
              </a:cxn>
              <a:cxn ang="0">
                <a:pos x="3" y="3112"/>
              </a:cxn>
              <a:cxn ang="0">
                <a:pos x="341" y="2401"/>
              </a:cxn>
              <a:cxn ang="0">
                <a:pos x="659" y="1816"/>
              </a:cxn>
              <a:cxn ang="0">
                <a:pos x="982" y="1300"/>
              </a:cxn>
              <a:cxn ang="0">
                <a:pos x="1284" y="893"/>
              </a:cxn>
              <a:cxn ang="0">
                <a:pos x="1574" y="573"/>
              </a:cxn>
              <a:cxn ang="0">
                <a:pos x="1855" y="332"/>
              </a:cxn>
              <a:cxn ang="0">
                <a:pos x="2127" y="163"/>
              </a:cxn>
              <a:cxn ang="0">
                <a:pos x="2392" y="57"/>
              </a:cxn>
              <a:cxn ang="0">
                <a:pos x="2650" y="8"/>
              </a:cxn>
              <a:cxn ang="0">
                <a:pos x="2901" y="8"/>
              </a:cxn>
              <a:cxn ang="0">
                <a:pos x="3147" y="51"/>
              </a:cxn>
              <a:cxn ang="0">
                <a:pos x="3389" y="127"/>
              </a:cxn>
              <a:cxn ang="0">
                <a:pos x="3627" y="231"/>
              </a:cxn>
              <a:cxn ang="0">
                <a:pos x="3863" y="354"/>
              </a:cxn>
              <a:cxn ang="0">
                <a:pos x="4096" y="490"/>
              </a:cxn>
              <a:cxn ang="0">
                <a:pos x="4329" y="629"/>
              </a:cxn>
            </a:cxnLst>
            <a:rect l="0" t="0" r="r" b="b"/>
            <a:pathLst>
              <a:path w="4329" h="3114">
                <a:moveTo>
                  <a:pt x="4316" y="618"/>
                </a:moveTo>
                <a:lnTo>
                  <a:pt x="4215" y="557"/>
                </a:lnTo>
                <a:lnTo>
                  <a:pt x="4215" y="557"/>
                </a:lnTo>
                <a:lnTo>
                  <a:pt x="4099" y="487"/>
                </a:lnTo>
                <a:lnTo>
                  <a:pt x="4099" y="487"/>
                </a:lnTo>
                <a:lnTo>
                  <a:pt x="3981" y="418"/>
                </a:lnTo>
                <a:lnTo>
                  <a:pt x="3980" y="418"/>
                </a:lnTo>
                <a:lnTo>
                  <a:pt x="3863" y="352"/>
                </a:lnTo>
                <a:lnTo>
                  <a:pt x="3863" y="352"/>
                </a:lnTo>
                <a:lnTo>
                  <a:pt x="3746" y="288"/>
                </a:lnTo>
                <a:lnTo>
                  <a:pt x="3746" y="288"/>
                </a:lnTo>
                <a:lnTo>
                  <a:pt x="3627" y="228"/>
                </a:lnTo>
                <a:lnTo>
                  <a:pt x="3627" y="228"/>
                </a:lnTo>
                <a:lnTo>
                  <a:pt x="3509" y="174"/>
                </a:lnTo>
                <a:lnTo>
                  <a:pt x="3509" y="174"/>
                </a:lnTo>
                <a:lnTo>
                  <a:pt x="3389" y="124"/>
                </a:lnTo>
                <a:lnTo>
                  <a:pt x="3389" y="124"/>
                </a:lnTo>
                <a:lnTo>
                  <a:pt x="3269" y="83"/>
                </a:lnTo>
                <a:lnTo>
                  <a:pt x="3269" y="83"/>
                </a:lnTo>
                <a:lnTo>
                  <a:pt x="3147" y="48"/>
                </a:lnTo>
                <a:lnTo>
                  <a:pt x="3147" y="48"/>
                </a:lnTo>
                <a:lnTo>
                  <a:pt x="3025" y="22"/>
                </a:lnTo>
                <a:lnTo>
                  <a:pt x="3025" y="22"/>
                </a:lnTo>
                <a:lnTo>
                  <a:pt x="2901" y="6"/>
                </a:lnTo>
                <a:lnTo>
                  <a:pt x="2901" y="6"/>
                </a:lnTo>
                <a:lnTo>
                  <a:pt x="2776" y="0"/>
                </a:lnTo>
                <a:lnTo>
                  <a:pt x="2776" y="0"/>
                </a:lnTo>
                <a:lnTo>
                  <a:pt x="2650" y="6"/>
                </a:lnTo>
                <a:lnTo>
                  <a:pt x="2650" y="6"/>
                </a:lnTo>
                <a:lnTo>
                  <a:pt x="2521" y="23"/>
                </a:lnTo>
                <a:lnTo>
                  <a:pt x="2521" y="23"/>
                </a:lnTo>
                <a:lnTo>
                  <a:pt x="2392" y="54"/>
                </a:lnTo>
                <a:lnTo>
                  <a:pt x="2392" y="54"/>
                </a:lnTo>
                <a:lnTo>
                  <a:pt x="2261" y="99"/>
                </a:lnTo>
                <a:lnTo>
                  <a:pt x="2261" y="99"/>
                </a:lnTo>
                <a:lnTo>
                  <a:pt x="2127" y="160"/>
                </a:lnTo>
                <a:lnTo>
                  <a:pt x="2127" y="160"/>
                </a:lnTo>
                <a:lnTo>
                  <a:pt x="1992" y="236"/>
                </a:lnTo>
                <a:lnTo>
                  <a:pt x="1991" y="236"/>
                </a:lnTo>
                <a:lnTo>
                  <a:pt x="1853" y="330"/>
                </a:lnTo>
                <a:lnTo>
                  <a:pt x="1853" y="330"/>
                </a:lnTo>
                <a:lnTo>
                  <a:pt x="1714" y="441"/>
                </a:lnTo>
                <a:lnTo>
                  <a:pt x="1714" y="441"/>
                </a:lnTo>
                <a:lnTo>
                  <a:pt x="1572" y="570"/>
                </a:lnTo>
                <a:lnTo>
                  <a:pt x="1572" y="570"/>
                </a:lnTo>
                <a:lnTo>
                  <a:pt x="1427" y="721"/>
                </a:lnTo>
                <a:lnTo>
                  <a:pt x="1427" y="721"/>
                </a:lnTo>
                <a:lnTo>
                  <a:pt x="1282" y="891"/>
                </a:lnTo>
                <a:lnTo>
                  <a:pt x="1282" y="891"/>
                </a:lnTo>
                <a:lnTo>
                  <a:pt x="1132" y="1082"/>
                </a:lnTo>
                <a:lnTo>
                  <a:pt x="1132" y="1082"/>
                </a:lnTo>
                <a:lnTo>
                  <a:pt x="980" y="1298"/>
                </a:lnTo>
                <a:lnTo>
                  <a:pt x="980" y="1298"/>
                </a:lnTo>
                <a:lnTo>
                  <a:pt x="824" y="1536"/>
                </a:lnTo>
                <a:lnTo>
                  <a:pt x="824" y="1536"/>
                </a:lnTo>
                <a:lnTo>
                  <a:pt x="665" y="1799"/>
                </a:lnTo>
                <a:lnTo>
                  <a:pt x="665" y="1800"/>
                </a:lnTo>
                <a:lnTo>
                  <a:pt x="504" y="2087"/>
                </a:lnTo>
                <a:lnTo>
                  <a:pt x="504" y="2087"/>
                </a:lnTo>
                <a:lnTo>
                  <a:pt x="339" y="2401"/>
                </a:lnTo>
                <a:lnTo>
                  <a:pt x="339" y="2401"/>
                </a:lnTo>
                <a:lnTo>
                  <a:pt x="171" y="2744"/>
                </a:lnTo>
                <a:lnTo>
                  <a:pt x="171" y="2744"/>
                </a:lnTo>
                <a:lnTo>
                  <a:pt x="1" y="3110"/>
                </a:lnTo>
                <a:lnTo>
                  <a:pt x="0" y="3114"/>
                </a:lnTo>
                <a:lnTo>
                  <a:pt x="3" y="3112"/>
                </a:lnTo>
                <a:lnTo>
                  <a:pt x="173" y="2744"/>
                </a:lnTo>
                <a:lnTo>
                  <a:pt x="341" y="2401"/>
                </a:lnTo>
                <a:lnTo>
                  <a:pt x="506" y="2087"/>
                </a:lnTo>
                <a:lnTo>
                  <a:pt x="659" y="1816"/>
                </a:lnTo>
                <a:lnTo>
                  <a:pt x="826" y="1538"/>
                </a:lnTo>
                <a:lnTo>
                  <a:pt x="982" y="1300"/>
                </a:lnTo>
                <a:lnTo>
                  <a:pt x="1134" y="1084"/>
                </a:lnTo>
                <a:lnTo>
                  <a:pt x="1284" y="893"/>
                </a:lnTo>
                <a:lnTo>
                  <a:pt x="1429" y="724"/>
                </a:lnTo>
                <a:lnTo>
                  <a:pt x="1574" y="573"/>
                </a:lnTo>
                <a:lnTo>
                  <a:pt x="1716" y="444"/>
                </a:lnTo>
                <a:lnTo>
                  <a:pt x="1855" y="332"/>
                </a:lnTo>
                <a:lnTo>
                  <a:pt x="1999" y="235"/>
                </a:lnTo>
                <a:lnTo>
                  <a:pt x="2127" y="163"/>
                </a:lnTo>
                <a:lnTo>
                  <a:pt x="2261" y="101"/>
                </a:lnTo>
                <a:lnTo>
                  <a:pt x="2392" y="57"/>
                </a:lnTo>
                <a:lnTo>
                  <a:pt x="2521" y="25"/>
                </a:lnTo>
                <a:lnTo>
                  <a:pt x="2650" y="8"/>
                </a:lnTo>
                <a:lnTo>
                  <a:pt x="2776" y="2"/>
                </a:lnTo>
                <a:lnTo>
                  <a:pt x="2901" y="8"/>
                </a:lnTo>
                <a:lnTo>
                  <a:pt x="3025" y="24"/>
                </a:lnTo>
                <a:lnTo>
                  <a:pt x="3147" y="51"/>
                </a:lnTo>
                <a:lnTo>
                  <a:pt x="3269" y="85"/>
                </a:lnTo>
                <a:lnTo>
                  <a:pt x="3389" y="127"/>
                </a:lnTo>
                <a:lnTo>
                  <a:pt x="3509" y="176"/>
                </a:lnTo>
                <a:lnTo>
                  <a:pt x="3627" y="231"/>
                </a:lnTo>
                <a:lnTo>
                  <a:pt x="3746" y="290"/>
                </a:lnTo>
                <a:lnTo>
                  <a:pt x="3863" y="354"/>
                </a:lnTo>
                <a:lnTo>
                  <a:pt x="3931" y="393"/>
                </a:lnTo>
                <a:lnTo>
                  <a:pt x="4096" y="490"/>
                </a:lnTo>
                <a:lnTo>
                  <a:pt x="4213" y="559"/>
                </a:lnTo>
                <a:lnTo>
                  <a:pt x="4329" y="629"/>
                </a:lnTo>
                <a:lnTo>
                  <a:pt x="4316" y="6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8" name="Freeform 12"/>
          <p:cNvSpPr>
            <a:spLocks noEditPoints="1"/>
          </p:cNvSpPr>
          <p:nvPr/>
        </p:nvSpPr>
        <p:spPr bwMode="auto">
          <a:xfrm>
            <a:off x="3541713" y="3381375"/>
            <a:ext cx="3451225" cy="2482850"/>
          </a:xfrm>
          <a:custGeom>
            <a:avLst/>
            <a:gdLst/>
            <a:ahLst/>
            <a:cxnLst>
              <a:cxn ang="0">
                <a:pos x="4348" y="626"/>
              </a:cxn>
              <a:cxn ang="0">
                <a:pos x="18" y="3110"/>
              </a:cxn>
              <a:cxn ang="0">
                <a:pos x="469" y="2186"/>
              </a:cxn>
              <a:cxn ang="0">
                <a:pos x="895" y="1452"/>
              </a:cxn>
              <a:cxn ang="0">
                <a:pos x="1301" y="889"/>
              </a:cxn>
              <a:cxn ang="0">
                <a:pos x="1685" y="481"/>
              </a:cxn>
              <a:cxn ang="0">
                <a:pos x="2055" y="208"/>
              </a:cxn>
              <a:cxn ang="0">
                <a:pos x="2409" y="53"/>
              </a:cxn>
              <a:cxn ang="0">
                <a:pos x="2751" y="0"/>
              </a:cxn>
              <a:cxn ang="0">
                <a:pos x="3083" y="29"/>
              </a:cxn>
              <a:cxn ang="0">
                <a:pos x="3407" y="125"/>
              </a:cxn>
              <a:cxn ang="0">
                <a:pos x="3724" y="268"/>
              </a:cxn>
              <a:cxn ang="0">
                <a:pos x="4037" y="441"/>
              </a:cxn>
              <a:cxn ang="0">
                <a:pos x="4348" y="626"/>
              </a:cxn>
              <a:cxn ang="0">
                <a:pos x="4348" y="626"/>
              </a:cxn>
              <a:cxn ang="0">
                <a:pos x="0" y="3129"/>
              </a:cxn>
              <a:cxn ang="0">
                <a:pos x="4348" y="626"/>
              </a:cxn>
              <a:cxn ang="0">
                <a:pos x="0" y="3129"/>
              </a:cxn>
            </a:cxnLst>
            <a:rect l="0" t="0" r="r" b="b"/>
            <a:pathLst>
              <a:path w="4348" h="3129">
                <a:moveTo>
                  <a:pt x="4348" y="626"/>
                </a:moveTo>
                <a:lnTo>
                  <a:pt x="18" y="3110"/>
                </a:lnTo>
                <a:lnTo>
                  <a:pt x="469" y="2186"/>
                </a:lnTo>
                <a:lnTo>
                  <a:pt x="895" y="1452"/>
                </a:lnTo>
                <a:lnTo>
                  <a:pt x="1301" y="889"/>
                </a:lnTo>
                <a:lnTo>
                  <a:pt x="1685" y="481"/>
                </a:lnTo>
                <a:lnTo>
                  <a:pt x="2055" y="208"/>
                </a:lnTo>
                <a:lnTo>
                  <a:pt x="2409" y="53"/>
                </a:lnTo>
                <a:lnTo>
                  <a:pt x="2751" y="0"/>
                </a:lnTo>
                <a:lnTo>
                  <a:pt x="3083" y="29"/>
                </a:lnTo>
                <a:lnTo>
                  <a:pt x="3407" y="125"/>
                </a:lnTo>
                <a:lnTo>
                  <a:pt x="3724" y="268"/>
                </a:lnTo>
                <a:lnTo>
                  <a:pt x="4037" y="441"/>
                </a:lnTo>
                <a:lnTo>
                  <a:pt x="4348" y="626"/>
                </a:lnTo>
                <a:lnTo>
                  <a:pt x="4348" y="626"/>
                </a:lnTo>
                <a:close/>
                <a:moveTo>
                  <a:pt x="0" y="3129"/>
                </a:moveTo>
                <a:lnTo>
                  <a:pt x="4348" y="626"/>
                </a:lnTo>
                <a:lnTo>
                  <a:pt x="0" y="3129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69" name="Freeform 13"/>
          <p:cNvSpPr>
            <a:spLocks/>
          </p:cNvSpPr>
          <p:nvPr/>
        </p:nvSpPr>
        <p:spPr bwMode="auto">
          <a:xfrm>
            <a:off x="3556000" y="3381375"/>
            <a:ext cx="3436938" cy="2468563"/>
          </a:xfrm>
          <a:custGeom>
            <a:avLst/>
            <a:gdLst/>
            <a:ahLst/>
            <a:cxnLst>
              <a:cxn ang="0">
                <a:pos x="4330" y="626"/>
              </a:cxn>
              <a:cxn ang="0">
                <a:pos x="0" y="3110"/>
              </a:cxn>
              <a:cxn ang="0">
                <a:pos x="451" y="2186"/>
              </a:cxn>
              <a:cxn ang="0">
                <a:pos x="877" y="1452"/>
              </a:cxn>
              <a:cxn ang="0">
                <a:pos x="1283" y="889"/>
              </a:cxn>
              <a:cxn ang="0">
                <a:pos x="1667" y="481"/>
              </a:cxn>
              <a:cxn ang="0">
                <a:pos x="2037" y="208"/>
              </a:cxn>
              <a:cxn ang="0">
                <a:pos x="2391" y="53"/>
              </a:cxn>
              <a:cxn ang="0">
                <a:pos x="2733" y="0"/>
              </a:cxn>
              <a:cxn ang="0">
                <a:pos x="3065" y="29"/>
              </a:cxn>
              <a:cxn ang="0">
                <a:pos x="3389" y="125"/>
              </a:cxn>
              <a:cxn ang="0">
                <a:pos x="3706" y="268"/>
              </a:cxn>
              <a:cxn ang="0">
                <a:pos x="4019" y="441"/>
              </a:cxn>
              <a:cxn ang="0">
                <a:pos x="4330" y="626"/>
              </a:cxn>
              <a:cxn ang="0">
                <a:pos x="4330" y="626"/>
              </a:cxn>
            </a:cxnLst>
            <a:rect l="0" t="0" r="r" b="b"/>
            <a:pathLst>
              <a:path w="4330" h="3110">
                <a:moveTo>
                  <a:pt x="4330" y="626"/>
                </a:moveTo>
                <a:lnTo>
                  <a:pt x="0" y="3110"/>
                </a:lnTo>
                <a:lnTo>
                  <a:pt x="451" y="2186"/>
                </a:lnTo>
                <a:lnTo>
                  <a:pt x="877" y="1452"/>
                </a:lnTo>
                <a:lnTo>
                  <a:pt x="1283" y="889"/>
                </a:lnTo>
                <a:lnTo>
                  <a:pt x="1667" y="481"/>
                </a:lnTo>
                <a:lnTo>
                  <a:pt x="2037" y="208"/>
                </a:lnTo>
                <a:lnTo>
                  <a:pt x="2391" y="53"/>
                </a:lnTo>
                <a:lnTo>
                  <a:pt x="2733" y="0"/>
                </a:lnTo>
                <a:lnTo>
                  <a:pt x="3065" y="29"/>
                </a:lnTo>
                <a:lnTo>
                  <a:pt x="3389" y="125"/>
                </a:lnTo>
                <a:lnTo>
                  <a:pt x="3706" y="268"/>
                </a:lnTo>
                <a:lnTo>
                  <a:pt x="4019" y="441"/>
                </a:lnTo>
                <a:lnTo>
                  <a:pt x="4330" y="626"/>
                </a:lnTo>
                <a:lnTo>
                  <a:pt x="4330" y="62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70" name="Freeform 14"/>
          <p:cNvSpPr>
            <a:spLocks/>
          </p:cNvSpPr>
          <p:nvPr/>
        </p:nvSpPr>
        <p:spPr bwMode="auto">
          <a:xfrm>
            <a:off x="3556000" y="3546475"/>
            <a:ext cx="3436938" cy="2305050"/>
          </a:xfrm>
          <a:custGeom>
            <a:avLst/>
            <a:gdLst/>
            <a:ahLst/>
            <a:cxnLst>
              <a:cxn ang="0">
                <a:pos x="4331" y="419"/>
              </a:cxn>
              <a:cxn ang="0">
                <a:pos x="4331" y="417"/>
              </a:cxn>
              <a:cxn ang="0">
                <a:pos x="4" y="2900"/>
              </a:cxn>
              <a:cxn ang="0">
                <a:pos x="450" y="1985"/>
              </a:cxn>
              <a:cxn ang="0">
                <a:pos x="879" y="1245"/>
              </a:cxn>
              <a:cxn ang="0">
                <a:pos x="1285" y="682"/>
              </a:cxn>
              <a:cxn ang="0">
                <a:pos x="1670" y="274"/>
              </a:cxn>
              <a:cxn ang="0">
                <a:pos x="2041" y="0"/>
              </a:cxn>
              <a:cxn ang="0">
                <a:pos x="2036" y="0"/>
              </a:cxn>
              <a:cxn ang="0">
                <a:pos x="1667" y="272"/>
              </a:cxn>
              <a:cxn ang="0">
                <a:pos x="1283" y="680"/>
              </a:cxn>
              <a:cxn ang="0">
                <a:pos x="877" y="1243"/>
              </a:cxn>
              <a:cxn ang="0">
                <a:pos x="454" y="1971"/>
              </a:cxn>
              <a:cxn ang="0">
                <a:pos x="0" y="2902"/>
              </a:cxn>
              <a:cxn ang="0">
                <a:pos x="1" y="2904"/>
              </a:cxn>
              <a:cxn ang="0">
                <a:pos x="4331" y="419"/>
              </a:cxn>
            </a:cxnLst>
            <a:rect l="0" t="0" r="r" b="b"/>
            <a:pathLst>
              <a:path w="4331" h="2904">
                <a:moveTo>
                  <a:pt x="4331" y="419"/>
                </a:moveTo>
                <a:lnTo>
                  <a:pt x="4331" y="417"/>
                </a:lnTo>
                <a:lnTo>
                  <a:pt x="4" y="2900"/>
                </a:lnTo>
                <a:lnTo>
                  <a:pt x="450" y="1985"/>
                </a:lnTo>
                <a:lnTo>
                  <a:pt x="879" y="1245"/>
                </a:lnTo>
                <a:lnTo>
                  <a:pt x="1285" y="682"/>
                </a:lnTo>
                <a:lnTo>
                  <a:pt x="1670" y="274"/>
                </a:lnTo>
                <a:lnTo>
                  <a:pt x="2041" y="0"/>
                </a:lnTo>
                <a:lnTo>
                  <a:pt x="2036" y="0"/>
                </a:lnTo>
                <a:lnTo>
                  <a:pt x="1667" y="272"/>
                </a:lnTo>
                <a:lnTo>
                  <a:pt x="1283" y="680"/>
                </a:lnTo>
                <a:lnTo>
                  <a:pt x="877" y="1243"/>
                </a:lnTo>
                <a:lnTo>
                  <a:pt x="454" y="1971"/>
                </a:lnTo>
                <a:lnTo>
                  <a:pt x="0" y="2902"/>
                </a:lnTo>
                <a:lnTo>
                  <a:pt x="1" y="2904"/>
                </a:lnTo>
                <a:lnTo>
                  <a:pt x="4331" y="4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71" name="Freeform 15"/>
          <p:cNvSpPr>
            <a:spLocks/>
          </p:cNvSpPr>
          <p:nvPr/>
        </p:nvSpPr>
        <p:spPr bwMode="auto">
          <a:xfrm>
            <a:off x="5172075" y="3381375"/>
            <a:ext cx="1822450" cy="498475"/>
          </a:xfrm>
          <a:custGeom>
            <a:avLst/>
            <a:gdLst/>
            <a:ahLst/>
            <a:cxnLst>
              <a:cxn ang="0">
                <a:pos x="5" y="209"/>
              </a:cxn>
              <a:cxn ang="0">
                <a:pos x="356" y="56"/>
              </a:cxn>
              <a:cxn ang="0">
                <a:pos x="698" y="2"/>
              </a:cxn>
              <a:cxn ang="0">
                <a:pos x="1030" y="31"/>
              </a:cxn>
              <a:cxn ang="0">
                <a:pos x="1354" y="127"/>
              </a:cxn>
              <a:cxn ang="0">
                <a:pos x="1671" y="270"/>
              </a:cxn>
              <a:cxn ang="0">
                <a:pos x="1969" y="435"/>
              </a:cxn>
              <a:cxn ang="0">
                <a:pos x="2293" y="628"/>
              </a:cxn>
              <a:cxn ang="0">
                <a:pos x="2295" y="628"/>
              </a:cxn>
              <a:cxn ang="0">
                <a:pos x="2297" y="626"/>
              </a:cxn>
              <a:cxn ang="0">
                <a:pos x="1999" y="448"/>
              </a:cxn>
              <a:cxn ang="0">
                <a:pos x="1671" y="268"/>
              </a:cxn>
              <a:cxn ang="0">
                <a:pos x="1354" y="125"/>
              </a:cxn>
              <a:cxn ang="0">
                <a:pos x="1030" y="29"/>
              </a:cxn>
              <a:cxn ang="0">
                <a:pos x="698" y="0"/>
              </a:cxn>
              <a:cxn ang="0">
                <a:pos x="356" y="53"/>
              </a:cxn>
              <a:cxn ang="0">
                <a:pos x="0" y="209"/>
              </a:cxn>
              <a:cxn ang="0">
                <a:pos x="5" y="209"/>
              </a:cxn>
            </a:cxnLst>
            <a:rect l="0" t="0" r="r" b="b"/>
            <a:pathLst>
              <a:path w="2297" h="628">
                <a:moveTo>
                  <a:pt x="5" y="209"/>
                </a:moveTo>
                <a:lnTo>
                  <a:pt x="356" y="56"/>
                </a:lnTo>
                <a:lnTo>
                  <a:pt x="698" y="2"/>
                </a:lnTo>
                <a:lnTo>
                  <a:pt x="1030" y="31"/>
                </a:lnTo>
                <a:lnTo>
                  <a:pt x="1354" y="127"/>
                </a:lnTo>
                <a:lnTo>
                  <a:pt x="1671" y="270"/>
                </a:lnTo>
                <a:lnTo>
                  <a:pt x="1969" y="435"/>
                </a:lnTo>
                <a:lnTo>
                  <a:pt x="2293" y="628"/>
                </a:lnTo>
                <a:lnTo>
                  <a:pt x="2295" y="628"/>
                </a:lnTo>
                <a:lnTo>
                  <a:pt x="2297" y="626"/>
                </a:lnTo>
                <a:lnTo>
                  <a:pt x="1999" y="448"/>
                </a:lnTo>
                <a:lnTo>
                  <a:pt x="1671" y="268"/>
                </a:lnTo>
                <a:lnTo>
                  <a:pt x="1354" y="125"/>
                </a:lnTo>
                <a:lnTo>
                  <a:pt x="1030" y="29"/>
                </a:lnTo>
                <a:lnTo>
                  <a:pt x="698" y="0"/>
                </a:lnTo>
                <a:lnTo>
                  <a:pt x="356" y="53"/>
                </a:lnTo>
                <a:lnTo>
                  <a:pt x="0" y="209"/>
                </a:lnTo>
                <a:lnTo>
                  <a:pt x="5" y="20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 flipV="1">
            <a:off x="3541713" y="3878263"/>
            <a:ext cx="3451225" cy="19859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73" name="Freeform 17"/>
          <p:cNvSpPr>
            <a:spLocks/>
          </p:cNvSpPr>
          <p:nvPr/>
        </p:nvSpPr>
        <p:spPr bwMode="auto">
          <a:xfrm>
            <a:off x="3541713" y="3876675"/>
            <a:ext cx="3451225" cy="1989138"/>
          </a:xfrm>
          <a:custGeom>
            <a:avLst/>
            <a:gdLst/>
            <a:ahLst/>
            <a:cxnLst>
              <a:cxn ang="0">
                <a:pos x="0" y="2503"/>
              </a:cxn>
              <a:cxn ang="0">
                <a:pos x="0" y="2505"/>
              </a:cxn>
              <a:cxn ang="0">
                <a:pos x="4348" y="2"/>
              </a:cxn>
              <a:cxn ang="0">
                <a:pos x="4348" y="0"/>
              </a:cxn>
              <a:cxn ang="0">
                <a:pos x="0" y="2503"/>
              </a:cxn>
            </a:cxnLst>
            <a:rect l="0" t="0" r="r" b="b"/>
            <a:pathLst>
              <a:path w="4348" h="2505">
                <a:moveTo>
                  <a:pt x="0" y="2503"/>
                </a:moveTo>
                <a:lnTo>
                  <a:pt x="0" y="2505"/>
                </a:lnTo>
                <a:lnTo>
                  <a:pt x="4348" y="2"/>
                </a:lnTo>
                <a:lnTo>
                  <a:pt x="4348" y="0"/>
                </a:lnTo>
                <a:lnTo>
                  <a:pt x="0" y="25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>
              <a:latin typeface="+mn-lt"/>
            </a:endParaRP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 rot="3378755">
            <a:off x="2134394" y="4768057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Time</a:t>
            </a:r>
            <a:endParaRPr lang="pl-PL" sz="2400">
              <a:latin typeface="+mn-lt"/>
            </a:endParaRPr>
          </a:p>
        </p:txBody>
      </p:sp>
      <p:sp>
        <p:nvSpPr>
          <p:cNvPr id="45075" name="Text Box 19"/>
          <p:cNvSpPr txBox="1">
            <a:spLocks noChangeArrowheads="1"/>
          </p:cNvSpPr>
          <p:nvPr/>
        </p:nvSpPr>
        <p:spPr bwMode="auto">
          <a:xfrm rot="-1821790">
            <a:off x="4530725" y="4954588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Frequency</a:t>
            </a:r>
            <a:endParaRPr lang="pl-PL" sz="2400">
              <a:latin typeface="+mn-lt"/>
            </a:endParaRPr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 rot="-5400000">
            <a:off x="1402556" y="2763044"/>
            <a:ext cx="115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+mn-lt"/>
              </a:rPr>
              <a:t>Power</a:t>
            </a:r>
            <a:endParaRPr lang="pl-PL" sz="2400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>
                <a:latin typeface="+mn-lt"/>
              </a:rPr>
              <a:t>CDMA: </a:t>
            </a:r>
            <a:r>
              <a:rPr lang="en-US" sz="2400" dirty="0">
                <a:latin typeface="+mn-lt"/>
              </a:rPr>
              <a:t>Code </a:t>
            </a:r>
            <a:r>
              <a:rPr lang="en-US" sz="2400" dirty="0" smtClean="0">
                <a:latin typeface="+mn-lt"/>
              </a:rPr>
              <a:t>Division Multiple </a:t>
            </a:r>
            <a:r>
              <a:rPr lang="en-US" sz="2400" dirty="0">
                <a:latin typeface="+mn-lt"/>
              </a:rPr>
              <a:t>Access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4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Spread Spectrum Systems</a:t>
            </a:r>
            <a:endParaRPr lang="pl-PL" sz="2400" dirty="0"/>
          </a:p>
        </p:txBody>
      </p:sp>
      <p:grpSp>
        <p:nvGrpSpPr>
          <p:cNvPr id="38920" name="Group 8"/>
          <p:cNvGrpSpPr>
            <a:grpSpLocks/>
          </p:cNvGrpSpPr>
          <p:nvPr/>
        </p:nvGrpSpPr>
        <p:grpSpPr bwMode="auto">
          <a:xfrm>
            <a:off x="228600" y="2590800"/>
            <a:ext cx="2643188" cy="3128963"/>
            <a:chOff x="144" y="1632"/>
            <a:chExt cx="1665" cy="1971"/>
          </a:xfrm>
        </p:grpSpPr>
        <p:pic>
          <p:nvPicPr>
            <p:cNvPr id="38915" name="Picture 3" descr="C:\My Documents\Wyklady\Wst_telekomun\heddypic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632"/>
              <a:ext cx="1623" cy="1623"/>
            </a:xfrm>
            <a:prstGeom prst="rect">
              <a:avLst/>
            </a:prstGeom>
            <a:noFill/>
          </p:spPr>
        </p:pic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432" y="3312"/>
              <a:ext cx="13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0">
                  <a:latin typeface="+mn-lt"/>
                </a:rPr>
                <a:t>Hedy Lamarr</a:t>
              </a:r>
            </a:p>
          </p:txBody>
        </p:sp>
      </p:grp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52400" y="6577607"/>
            <a:ext cx="51078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b="0" dirty="0">
                <a:solidFill>
                  <a:schemeClr val="bg1"/>
                </a:solidFill>
                <a:latin typeface="+mn-lt"/>
              </a:rPr>
              <a:t>http://www.inventions.org/culture/female/lamarr.html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04800" y="1557338"/>
            <a:ext cx="77632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>
                <a:latin typeface="+mn-lt"/>
              </a:rPr>
              <a:t>1941: USA </a:t>
            </a:r>
            <a:r>
              <a:rPr lang="en-US" sz="2400">
                <a:latin typeface="+mn-lt"/>
              </a:rPr>
              <a:t>patent for a radio-controlled torpedo </a:t>
            </a:r>
            <a:br>
              <a:rPr lang="en-US" sz="2400">
                <a:latin typeface="+mn-lt"/>
              </a:rPr>
            </a:br>
            <a:r>
              <a:rPr lang="pl-PL" sz="2400">
                <a:latin typeface="+mn-lt"/>
              </a:rPr>
              <a:t>(</a:t>
            </a:r>
            <a:r>
              <a:rPr lang="en-US" sz="2400">
                <a:latin typeface="+mn-lt"/>
              </a:rPr>
              <a:t>First spread spectrum system)</a:t>
            </a:r>
            <a:endParaRPr lang="pl-PL" sz="2400">
              <a:latin typeface="+mn-lt"/>
            </a:endParaRPr>
          </a:p>
        </p:txBody>
      </p:sp>
      <p:pic>
        <p:nvPicPr>
          <p:cNvPr id="38921" name="Picture 9" descr="E:\Home\Aktualne\Wyklady\Lamarr\Lamarr_patent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409825"/>
            <a:ext cx="5791200" cy="3954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614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Principle of Frequency Hopping</a:t>
            </a:r>
          </a:p>
        </p:txBody>
      </p:sp>
      <p:pic>
        <p:nvPicPr>
          <p:cNvPr id="70659" name="Picture 3" descr="E:\Home\Aktualne\Wyklady\Lamarr\Lamarr_ill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47800"/>
            <a:ext cx="3519488" cy="541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42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Modulations</a:t>
            </a:r>
            <a:endParaRPr lang="pl-PL" dirty="0"/>
          </a:p>
        </p:txBody>
      </p:sp>
      <p:sp>
        <p:nvSpPr>
          <p:cNvPr id="40977" name="Rectangle 17"/>
          <p:cNvSpPr>
            <a:spLocks noGrp="1" noChangeArrowheads="1"/>
          </p:cNvSpPr>
          <p:nvPr>
            <p:ph idx="1"/>
          </p:nvPr>
        </p:nvSpPr>
        <p:spPr>
          <a:xfrm>
            <a:off x="1547813" y="3501007"/>
            <a:ext cx="7138987" cy="2625155"/>
          </a:xfrm>
        </p:spPr>
        <p:txBody>
          <a:bodyPr/>
          <a:lstStyle/>
          <a:p>
            <a:r>
              <a:rPr lang="en-US" dirty="0"/>
              <a:t>Amplitude Modulation</a:t>
            </a:r>
            <a:r>
              <a:rPr lang="pl-PL" dirty="0"/>
              <a:t> </a:t>
            </a:r>
            <a:r>
              <a:rPr lang="en-US" dirty="0"/>
              <a:t>(</a:t>
            </a:r>
            <a:r>
              <a:rPr lang="pl-PL" dirty="0"/>
              <a:t>AM</a:t>
            </a:r>
            <a:r>
              <a:rPr lang="en-US" dirty="0"/>
              <a:t>)</a:t>
            </a:r>
            <a:r>
              <a:rPr lang="pl-PL" dirty="0"/>
              <a:t>: </a:t>
            </a:r>
            <a:r>
              <a:rPr lang="pl-PL" i="1" dirty="0" err="1"/>
              <a:t>A</a:t>
            </a:r>
            <a:r>
              <a:rPr lang="pl-PL" i="1" baseline="-25000" dirty="0" err="1"/>
              <a:t>o</a:t>
            </a:r>
            <a:r>
              <a:rPr lang="en-US" i="1" baseline="-25000" dirty="0"/>
              <a:t> </a:t>
            </a:r>
            <a:r>
              <a:rPr lang="en-US" dirty="0"/>
              <a:t>change</a:t>
            </a:r>
            <a:endParaRPr lang="pl-PL" i="1" baseline="-25000" dirty="0"/>
          </a:p>
          <a:p>
            <a:r>
              <a:rPr lang="en-US" dirty="0"/>
              <a:t>Frequency Modulation</a:t>
            </a:r>
            <a:r>
              <a:rPr lang="pl-PL" dirty="0"/>
              <a:t> </a:t>
            </a:r>
            <a:r>
              <a:rPr lang="en-US" dirty="0"/>
              <a:t>(</a:t>
            </a:r>
            <a:r>
              <a:rPr lang="pl-PL" dirty="0"/>
              <a:t>FM</a:t>
            </a:r>
            <a:r>
              <a:rPr lang="en-US" dirty="0"/>
              <a:t>):</a:t>
            </a:r>
            <a:r>
              <a:rPr lang="pl-PL" dirty="0"/>
              <a:t> </a:t>
            </a:r>
            <a:r>
              <a:rPr lang="pl-PL" i="1" dirty="0" err="1">
                <a:latin typeface="Symbol" pitchFamily="18" charset="2"/>
              </a:rPr>
              <a:t>w</a:t>
            </a:r>
            <a:r>
              <a:rPr lang="pl-PL" i="1" baseline="-25000" dirty="0" err="1"/>
              <a:t>o</a:t>
            </a:r>
            <a:r>
              <a:rPr lang="en-US" i="1" baseline="-25000" dirty="0"/>
              <a:t> </a:t>
            </a:r>
            <a:r>
              <a:rPr lang="en-US" dirty="0"/>
              <a:t>change</a:t>
            </a:r>
            <a:endParaRPr lang="pl-PL" i="1" baseline="-25000" dirty="0"/>
          </a:p>
          <a:p>
            <a:r>
              <a:rPr lang="en-US" dirty="0"/>
              <a:t>Phase Modulation</a:t>
            </a:r>
            <a:r>
              <a:rPr lang="pl-PL" dirty="0"/>
              <a:t> </a:t>
            </a:r>
            <a:r>
              <a:rPr lang="en-US" dirty="0"/>
              <a:t>(</a:t>
            </a:r>
            <a:r>
              <a:rPr lang="pl-PL" dirty="0"/>
              <a:t>PM</a:t>
            </a:r>
            <a:r>
              <a:rPr lang="en-US" dirty="0"/>
              <a:t>):</a:t>
            </a:r>
            <a:r>
              <a:rPr lang="pl-PL" dirty="0"/>
              <a:t> </a:t>
            </a:r>
            <a:r>
              <a:rPr lang="pl-PL" i="1" dirty="0">
                <a:sym typeface="Symbol" pitchFamily="18" charset="2"/>
              </a:rPr>
              <a:t></a:t>
            </a:r>
            <a:r>
              <a:rPr lang="pl-PL" i="1" baseline="-25000" dirty="0"/>
              <a:t>o</a:t>
            </a:r>
            <a:r>
              <a:rPr lang="en-US" i="1" baseline="-25000" dirty="0"/>
              <a:t> </a:t>
            </a:r>
            <a:r>
              <a:rPr lang="en-US" dirty="0"/>
              <a:t>change</a:t>
            </a:r>
            <a:endParaRPr lang="pl-PL" dirty="0"/>
          </a:p>
        </p:txBody>
      </p:sp>
      <p:graphicFrame>
        <p:nvGraphicFramePr>
          <p:cNvPr id="4097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569707"/>
              </p:ext>
            </p:extLst>
          </p:nvPr>
        </p:nvGraphicFramePr>
        <p:xfrm>
          <a:off x="2483768" y="2276872"/>
          <a:ext cx="440213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7" name="Równanie" r:id="rId4" imgW="2438280" imgH="406080" progId="Equation.3">
                  <p:embed/>
                </p:oleObj>
              </mc:Choice>
              <mc:Fallback>
                <p:oleObj name="Równanie" r:id="rId4" imgW="24382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276872"/>
                        <a:ext cx="440213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791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/>
              <a:t>Hedy </a:t>
            </a:r>
            <a:r>
              <a:rPr lang="pl-PL" sz="2400" dirty="0" err="1"/>
              <a:t>Lamarr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/>
              <a:t>(</a:t>
            </a:r>
            <a:r>
              <a:rPr lang="pl-PL" sz="2400" dirty="0" err="1"/>
              <a:t>Hedwig</a:t>
            </a:r>
            <a:r>
              <a:rPr lang="pl-PL" sz="2400" dirty="0"/>
              <a:t> </a:t>
            </a:r>
            <a:r>
              <a:rPr lang="pl-PL" sz="2400" dirty="0" err="1"/>
              <a:t>Eva</a:t>
            </a:r>
            <a:r>
              <a:rPr lang="pl-PL" sz="2400" dirty="0"/>
              <a:t> Maria </a:t>
            </a:r>
            <a:r>
              <a:rPr lang="pl-PL" sz="2400" dirty="0" err="1"/>
              <a:t>Kiesler</a:t>
            </a:r>
            <a:r>
              <a:rPr lang="pl-PL" sz="2400" dirty="0"/>
              <a:t>)</a:t>
            </a:r>
            <a:endParaRPr lang="en-US" sz="2400" dirty="0"/>
          </a:p>
        </p:txBody>
      </p:sp>
      <p:pic>
        <p:nvPicPr>
          <p:cNvPr id="69635" name="Picture 3" descr="E:\Home\Aktualne\Wyklady\Lamarr\hedylamarr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371600"/>
            <a:ext cx="4114800" cy="5486400"/>
          </a:xfrm>
          <a:prstGeom prst="rect">
            <a:avLst/>
          </a:prstGeom>
          <a:noFill/>
        </p:spPr>
      </p:pic>
      <p:pic>
        <p:nvPicPr>
          <p:cNvPr id="69638" name="Picture 6" descr="E:\Home\Aktualne\Wyklady\Lamarr\Lamar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371600"/>
            <a:ext cx="4460875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776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Spread Spectrum Systems</a:t>
            </a:r>
            <a:endParaRPr lang="pl-PL"/>
          </a:p>
        </p:txBody>
      </p:sp>
      <p:sp>
        <p:nvSpPr>
          <p:cNvPr id="5325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SSSs </a:t>
            </a:r>
            <a:r>
              <a:rPr lang="en-US" dirty="0"/>
              <a:t>allow implementing </a:t>
            </a:r>
            <a:r>
              <a:rPr lang="en-US" dirty="0" smtClean="0"/>
              <a:t>CDMA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Two kinds of spread spectrum systems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2"/>
                </a:solidFill>
              </a:rPr>
              <a:t>Frequency hopping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/>
              <a:t>Rapid switching of a carrier among many frequency channels, using a pseudorandom sequence known to both transmitter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receiver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2"/>
                </a:solidFill>
              </a:rPr>
              <a:t>Direct spreading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/>
              <a:t>Phase-modulates a signal with a string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 err="1"/>
              <a:t>pseudonoise</a:t>
            </a:r>
            <a:r>
              <a:rPr lang="en-US" dirty="0"/>
              <a:t> code symbols called "chips", each of which has a much shorter duration than </a:t>
            </a:r>
            <a:r>
              <a:rPr lang="en-US" dirty="0" smtClean="0"/>
              <a:t>a binary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32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  <a:endParaRPr lang="pl-PL"/>
          </a:p>
        </p:txBody>
      </p:sp>
      <p:sp>
        <p:nvSpPr>
          <p:cNvPr id="829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Analog Modulations</a:t>
            </a:r>
            <a:r>
              <a:rPr lang="pl-PL"/>
              <a:t>: AM, FM, PM</a:t>
            </a:r>
          </a:p>
          <a:p>
            <a:r>
              <a:rPr lang="en-US"/>
              <a:t>Modulations:</a:t>
            </a:r>
            <a:r>
              <a:rPr lang="pl-PL"/>
              <a:t> ASK, FSK, PSK, QAM</a:t>
            </a:r>
          </a:p>
          <a:p>
            <a:r>
              <a:rPr lang="en-US"/>
              <a:t>Pulse-Code Modulation</a:t>
            </a:r>
            <a:endParaRPr lang="pl-PL"/>
          </a:p>
          <a:p>
            <a:r>
              <a:rPr lang="en-US"/>
              <a:t>Multiple Access Systems; Multiplexing</a:t>
            </a:r>
            <a:endParaRPr lang="pl-PL"/>
          </a:p>
          <a:p>
            <a:r>
              <a:rPr lang="en-US"/>
              <a:t>Spread Spectrum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982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064" y="2564904"/>
            <a:ext cx="7412360" cy="1143000"/>
          </a:xfrm>
        </p:spPr>
        <p:txBody>
          <a:bodyPr/>
          <a:lstStyle/>
          <a:p>
            <a:r>
              <a:rPr lang="en-US" sz="4800" b="0" dirty="0"/>
              <a:t>Thank you very much</a:t>
            </a:r>
            <a:br>
              <a:rPr lang="en-US" sz="4800" b="0" dirty="0"/>
            </a:br>
            <a:r>
              <a:rPr lang="en-US" sz="4800" b="0" dirty="0"/>
              <a:t>for your attention</a:t>
            </a:r>
            <a:endParaRPr lang="pl-PL" sz="4800" b="0" dirty="0"/>
          </a:p>
        </p:txBody>
      </p:sp>
    </p:spTree>
    <p:extLst>
      <p:ext uri="{BB962C8B-B14F-4D97-AF65-F5344CB8AC3E}">
        <p14:creationId xmlns:p14="http://schemas.microsoft.com/office/powerpoint/2010/main" val="18895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My Documents\Wyklady\Wst_telekomun\aa-a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493838"/>
            <a:ext cx="8115300" cy="4983162"/>
          </a:xfrm>
          <a:prstGeom prst="rect">
            <a:avLst/>
          </a:prstGeom>
          <a:noFill/>
        </p:spPr>
      </p:pic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400" dirty="0"/>
              <a:t>Amplitude Modulation</a:t>
            </a:r>
            <a:r>
              <a:rPr lang="pl-PL" sz="2400" dirty="0"/>
              <a:t> </a:t>
            </a:r>
            <a:r>
              <a:rPr lang="en-US" sz="2400" dirty="0"/>
              <a:t>(</a:t>
            </a:r>
            <a:r>
              <a:rPr lang="pl-PL" sz="2400" dirty="0"/>
              <a:t>AM</a:t>
            </a:r>
            <a:r>
              <a:rPr lang="en-US" sz="2400" dirty="0"/>
              <a:t>)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2772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Frequency Modulation</a:t>
            </a:r>
            <a:r>
              <a:rPr lang="pl-PL" sz="2400" dirty="0"/>
              <a:t> </a:t>
            </a:r>
            <a:r>
              <a:rPr lang="en-US" sz="2400" dirty="0"/>
              <a:t>(</a:t>
            </a:r>
            <a:r>
              <a:rPr lang="pl-PL" sz="2400" dirty="0"/>
              <a:t>FM</a:t>
            </a:r>
            <a:r>
              <a:rPr lang="en-US" sz="2400" dirty="0"/>
              <a:t>)</a:t>
            </a:r>
            <a:endParaRPr lang="pl-PL" sz="2400" dirty="0"/>
          </a:p>
        </p:txBody>
      </p:sp>
      <p:pic>
        <p:nvPicPr>
          <p:cNvPr id="39940" name="Picture 4" descr="C:\My Documents\Wyklady\Wst_telekomun\aa-fm_rat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4725" y="1376363"/>
            <a:ext cx="7788275" cy="5100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087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Amplitude-Shift Keying (ASK)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2895600" y="2486025"/>
            <a:ext cx="4191000" cy="3276600"/>
            <a:chOff x="1824" y="1566"/>
            <a:chExt cx="2640" cy="2064"/>
          </a:xfrm>
        </p:grpSpPr>
        <p:sp>
          <p:nvSpPr>
            <p:cNvPr id="76804" name="Line 4"/>
            <p:cNvSpPr>
              <a:spLocks noChangeShapeType="1"/>
            </p:cNvSpPr>
            <p:nvPr/>
          </p:nvSpPr>
          <p:spPr bwMode="auto">
            <a:xfrm>
              <a:off x="1824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05" name="Line 5"/>
            <p:cNvSpPr>
              <a:spLocks noChangeShapeType="1"/>
            </p:cNvSpPr>
            <p:nvPr/>
          </p:nvSpPr>
          <p:spPr bwMode="auto">
            <a:xfrm>
              <a:off x="2352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06" name="Line 6"/>
            <p:cNvSpPr>
              <a:spLocks noChangeShapeType="1"/>
            </p:cNvSpPr>
            <p:nvPr/>
          </p:nvSpPr>
          <p:spPr bwMode="auto">
            <a:xfrm>
              <a:off x="2880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07" name="Line 7"/>
            <p:cNvSpPr>
              <a:spLocks noChangeShapeType="1"/>
            </p:cNvSpPr>
            <p:nvPr/>
          </p:nvSpPr>
          <p:spPr bwMode="auto">
            <a:xfrm>
              <a:off x="3936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08" name="Line 8"/>
            <p:cNvSpPr>
              <a:spLocks noChangeShapeType="1"/>
            </p:cNvSpPr>
            <p:nvPr/>
          </p:nvSpPr>
          <p:spPr bwMode="auto">
            <a:xfrm>
              <a:off x="4464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6809" name="Group 9"/>
          <p:cNvGrpSpPr>
            <a:grpSpLocks/>
          </p:cNvGrpSpPr>
          <p:nvPr/>
        </p:nvGrpSpPr>
        <p:grpSpPr bwMode="auto">
          <a:xfrm>
            <a:off x="3165475" y="4244981"/>
            <a:ext cx="3684588" cy="369888"/>
            <a:chOff x="1994" y="2674"/>
            <a:chExt cx="2321" cy="233"/>
          </a:xfrm>
        </p:grpSpPr>
        <p:sp>
          <p:nvSpPr>
            <p:cNvPr id="76810" name="Text Box 10"/>
            <p:cNvSpPr txBox="1">
              <a:spLocks noChangeArrowheads="1"/>
            </p:cNvSpPr>
            <p:nvPr/>
          </p:nvSpPr>
          <p:spPr bwMode="auto">
            <a:xfrm>
              <a:off x="1994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6811" name="Text Box 11"/>
            <p:cNvSpPr txBox="1">
              <a:spLocks noChangeArrowheads="1"/>
            </p:cNvSpPr>
            <p:nvPr/>
          </p:nvSpPr>
          <p:spPr bwMode="auto">
            <a:xfrm>
              <a:off x="2522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</a:p>
          </p:txBody>
        </p:sp>
        <p:sp>
          <p:nvSpPr>
            <p:cNvPr id="76812" name="Text Box 12"/>
            <p:cNvSpPr txBox="1">
              <a:spLocks noChangeArrowheads="1"/>
            </p:cNvSpPr>
            <p:nvPr/>
          </p:nvSpPr>
          <p:spPr bwMode="auto">
            <a:xfrm>
              <a:off x="3098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6813" name="Text Box 13"/>
            <p:cNvSpPr txBox="1">
              <a:spLocks noChangeArrowheads="1"/>
            </p:cNvSpPr>
            <p:nvPr/>
          </p:nvSpPr>
          <p:spPr bwMode="auto">
            <a:xfrm>
              <a:off x="3565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4106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</a:p>
          </p:txBody>
        </p:sp>
      </p:grpSp>
      <p:grpSp>
        <p:nvGrpSpPr>
          <p:cNvPr id="76815" name="Group 15"/>
          <p:cNvGrpSpPr>
            <a:grpSpLocks/>
          </p:cNvGrpSpPr>
          <p:nvPr/>
        </p:nvGrpSpPr>
        <p:grpSpPr bwMode="auto">
          <a:xfrm>
            <a:off x="304800" y="4848225"/>
            <a:ext cx="7924800" cy="942975"/>
            <a:chOff x="192" y="3054"/>
            <a:chExt cx="4992" cy="594"/>
          </a:xfrm>
        </p:grpSpPr>
        <p:sp>
          <p:nvSpPr>
            <p:cNvPr id="76816" name="Line 16"/>
            <p:cNvSpPr>
              <a:spLocks noChangeShapeType="1"/>
            </p:cNvSpPr>
            <p:nvPr/>
          </p:nvSpPr>
          <p:spPr bwMode="auto">
            <a:xfrm>
              <a:off x="1728" y="3342"/>
              <a:ext cx="345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76817" name="Group 17"/>
            <p:cNvGrpSpPr>
              <a:grpSpLocks/>
            </p:cNvGrpSpPr>
            <p:nvPr/>
          </p:nvGrpSpPr>
          <p:grpSpPr bwMode="auto">
            <a:xfrm>
              <a:off x="2880" y="3054"/>
              <a:ext cx="522" cy="594"/>
              <a:chOff x="778" y="1268"/>
              <a:chExt cx="803" cy="594"/>
            </a:xfrm>
          </p:grpSpPr>
          <p:sp>
            <p:nvSpPr>
              <p:cNvPr id="76818" name="Freeform 18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19" name="Freeform 19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0" name="Freeform 20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1" name="Freeform 21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2" name="Freeform 22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3" name="Freeform 23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76824" name="Group 24"/>
            <p:cNvGrpSpPr>
              <a:grpSpLocks/>
            </p:cNvGrpSpPr>
            <p:nvPr/>
          </p:nvGrpSpPr>
          <p:grpSpPr bwMode="auto">
            <a:xfrm>
              <a:off x="3408" y="3054"/>
              <a:ext cx="522" cy="594"/>
              <a:chOff x="778" y="1268"/>
              <a:chExt cx="803" cy="594"/>
            </a:xfrm>
          </p:grpSpPr>
          <p:sp>
            <p:nvSpPr>
              <p:cNvPr id="76825" name="Freeform 25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6" name="Freeform 26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7" name="Freeform 27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8" name="Freeform 28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29" name="Freeform 29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30" name="Freeform 30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76831" name="Line 31"/>
            <p:cNvSpPr>
              <a:spLocks noChangeShapeType="1"/>
            </p:cNvSpPr>
            <p:nvPr/>
          </p:nvSpPr>
          <p:spPr bwMode="auto">
            <a:xfrm>
              <a:off x="2352" y="3342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32" name="Line 32"/>
            <p:cNvSpPr>
              <a:spLocks noChangeShapeType="1"/>
            </p:cNvSpPr>
            <p:nvPr/>
          </p:nvSpPr>
          <p:spPr bwMode="auto">
            <a:xfrm>
              <a:off x="3936" y="3342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33" name="Text Box 33"/>
            <p:cNvSpPr txBox="1">
              <a:spLocks noChangeArrowheads="1"/>
            </p:cNvSpPr>
            <p:nvPr/>
          </p:nvSpPr>
          <p:spPr bwMode="auto">
            <a:xfrm>
              <a:off x="192" y="3064"/>
              <a:ext cx="119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+mn-lt"/>
                </a:rPr>
                <a:t>Modulated 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signal</a:t>
              </a:r>
              <a:endParaRPr lang="pl-PL" sz="2400">
                <a:latin typeface="+mn-lt"/>
              </a:endParaRPr>
            </a:p>
          </p:txBody>
        </p:sp>
        <p:grpSp>
          <p:nvGrpSpPr>
            <p:cNvPr id="76834" name="Group 34"/>
            <p:cNvGrpSpPr>
              <a:grpSpLocks/>
            </p:cNvGrpSpPr>
            <p:nvPr/>
          </p:nvGrpSpPr>
          <p:grpSpPr bwMode="auto">
            <a:xfrm>
              <a:off x="1824" y="3054"/>
              <a:ext cx="522" cy="594"/>
              <a:chOff x="778" y="1268"/>
              <a:chExt cx="803" cy="594"/>
            </a:xfrm>
          </p:grpSpPr>
          <p:sp>
            <p:nvSpPr>
              <p:cNvPr id="76835" name="Freeform 35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36" name="Freeform 36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37" name="Freeform 37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38" name="Freeform 38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39" name="Freeform 39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40" name="Freeform 40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</p:grpSp>
      <p:grpSp>
        <p:nvGrpSpPr>
          <p:cNvPr id="76841" name="Group 41"/>
          <p:cNvGrpSpPr>
            <a:grpSpLocks/>
          </p:cNvGrpSpPr>
          <p:nvPr/>
        </p:nvGrpSpPr>
        <p:grpSpPr bwMode="auto">
          <a:xfrm>
            <a:off x="307975" y="2028825"/>
            <a:ext cx="7921625" cy="952500"/>
            <a:chOff x="194" y="1278"/>
            <a:chExt cx="4990" cy="600"/>
          </a:xfrm>
        </p:grpSpPr>
        <p:sp>
          <p:nvSpPr>
            <p:cNvPr id="76842" name="Line 42"/>
            <p:cNvSpPr>
              <a:spLocks noChangeShapeType="1"/>
            </p:cNvSpPr>
            <p:nvPr/>
          </p:nvSpPr>
          <p:spPr bwMode="auto">
            <a:xfrm>
              <a:off x="1728" y="1582"/>
              <a:ext cx="345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43" name="Text Box 43"/>
            <p:cNvSpPr txBox="1">
              <a:spLocks noChangeArrowheads="1"/>
            </p:cNvSpPr>
            <p:nvPr/>
          </p:nvSpPr>
          <p:spPr bwMode="auto">
            <a:xfrm>
              <a:off x="194" y="1425"/>
              <a:ext cx="141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+mn-lt"/>
                </a:rPr>
                <a:t/>
              </a:r>
              <a:br>
                <a:rPr lang="en-US" sz="800" dirty="0">
                  <a:latin typeface="+mn-lt"/>
                </a:rPr>
              </a:br>
              <a:r>
                <a:rPr lang="en-US" sz="2400" dirty="0">
                  <a:latin typeface="+mn-lt"/>
                </a:rPr>
                <a:t>Carrier signal</a:t>
              </a:r>
              <a:endParaRPr lang="pl-PL" sz="2400" dirty="0">
                <a:latin typeface="+mn-lt"/>
              </a:endParaRPr>
            </a:p>
          </p:txBody>
        </p:sp>
        <p:grpSp>
          <p:nvGrpSpPr>
            <p:cNvPr id="76844" name="Group 44"/>
            <p:cNvGrpSpPr>
              <a:grpSpLocks/>
            </p:cNvGrpSpPr>
            <p:nvPr/>
          </p:nvGrpSpPr>
          <p:grpSpPr bwMode="auto">
            <a:xfrm>
              <a:off x="1822" y="1278"/>
              <a:ext cx="3154" cy="600"/>
              <a:chOff x="1774" y="1104"/>
              <a:chExt cx="3154" cy="600"/>
            </a:xfrm>
          </p:grpSpPr>
          <p:grpSp>
            <p:nvGrpSpPr>
              <p:cNvPr id="76845" name="Group 45"/>
              <p:cNvGrpSpPr>
                <a:grpSpLocks/>
              </p:cNvGrpSpPr>
              <p:nvPr/>
            </p:nvGrpSpPr>
            <p:grpSpPr bwMode="auto">
              <a:xfrm>
                <a:off x="1774" y="1110"/>
                <a:ext cx="522" cy="594"/>
                <a:chOff x="778" y="1268"/>
                <a:chExt cx="803" cy="594"/>
              </a:xfrm>
            </p:grpSpPr>
            <p:sp>
              <p:nvSpPr>
                <p:cNvPr id="76846" name="Freeform 46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47" name="Freeform 47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48" name="Freeform 48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49" name="Freeform 49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0" name="Freeform 50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1" name="Freeform 51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76852" name="Group 52"/>
              <p:cNvGrpSpPr>
                <a:grpSpLocks/>
              </p:cNvGrpSpPr>
              <p:nvPr/>
            </p:nvGrpSpPr>
            <p:grpSpPr bwMode="auto">
              <a:xfrm>
                <a:off x="2302" y="1104"/>
                <a:ext cx="522" cy="594"/>
                <a:chOff x="778" y="1268"/>
                <a:chExt cx="803" cy="594"/>
              </a:xfrm>
            </p:grpSpPr>
            <p:sp>
              <p:nvSpPr>
                <p:cNvPr id="76853" name="Freeform 53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4" name="Freeform 54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5" name="Freeform 55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6" name="Freeform 56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7" name="Freeform 57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58" name="Freeform 58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76859" name="Group 59"/>
              <p:cNvGrpSpPr>
                <a:grpSpLocks/>
              </p:cNvGrpSpPr>
              <p:nvPr/>
            </p:nvGrpSpPr>
            <p:grpSpPr bwMode="auto">
              <a:xfrm>
                <a:off x="2830" y="1104"/>
                <a:ext cx="1042" cy="600"/>
                <a:chOff x="918" y="1992"/>
                <a:chExt cx="1042" cy="600"/>
              </a:xfrm>
            </p:grpSpPr>
            <p:grpSp>
              <p:nvGrpSpPr>
                <p:cNvPr id="76860" name="Group 60"/>
                <p:cNvGrpSpPr>
                  <a:grpSpLocks/>
                </p:cNvGrpSpPr>
                <p:nvPr/>
              </p:nvGrpSpPr>
              <p:grpSpPr bwMode="auto">
                <a:xfrm>
                  <a:off x="918" y="1998"/>
                  <a:ext cx="522" cy="594"/>
                  <a:chOff x="778" y="1268"/>
                  <a:chExt cx="803" cy="594"/>
                </a:xfrm>
              </p:grpSpPr>
              <p:sp>
                <p:nvSpPr>
                  <p:cNvPr id="76861" name="Freeform 61"/>
                  <p:cNvSpPr>
                    <a:spLocks/>
                  </p:cNvSpPr>
                  <p:nvPr/>
                </p:nvSpPr>
                <p:spPr bwMode="auto">
                  <a:xfrm>
                    <a:off x="778" y="1273"/>
                    <a:ext cx="134" cy="313"/>
                  </a:xfrm>
                  <a:custGeom>
                    <a:avLst/>
                    <a:gdLst/>
                    <a:ahLst/>
                    <a:cxnLst>
                      <a:cxn ang="0">
                        <a:pos x="0" y="313"/>
                      </a:cxn>
                      <a:cxn ang="0">
                        <a:pos x="2" y="250"/>
                      </a:cxn>
                      <a:cxn ang="0">
                        <a:pos x="7" y="190"/>
                      </a:cxn>
                      <a:cxn ang="0">
                        <a:pos x="13" y="137"/>
                      </a:cxn>
                      <a:cxn ang="0">
                        <a:pos x="21" y="91"/>
                      </a:cxn>
                      <a:cxn ang="0">
                        <a:pos x="26" y="71"/>
                      </a:cxn>
                      <a:cxn ang="0">
                        <a:pos x="30" y="52"/>
                      </a:cxn>
                      <a:cxn ang="0">
                        <a:pos x="36" y="37"/>
                      </a:cxn>
                      <a:cxn ang="0">
                        <a:pos x="42" y="23"/>
                      </a:cxn>
                      <a:cxn ang="0">
                        <a:pos x="48" y="14"/>
                      </a:cxn>
                      <a:cxn ang="0">
                        <a:pos x="53" y="6"/>
                      </a:cxn>
                      <a:cxn ang="0">
                        <a:pos x="61" y="2"/>
                      </a:cxn>
                      <a:cxn ang="0">
                        <a:pos x="67" y="0"/>
                      </a:cxn>
                      <a:cxn ang="0">
                        <a:pos x="72" y="2"/>
                      </a:cxn>
                      <a:cxn ang="0">
                        <a:pos x="80" y="6"/>
                      </a:cxn>
                      <a:cxn ang="0">
                        <a:pos x="86" y="14"/>
                      </a:cxn>
                      <a:cxn ang="0">
                        <a:pos x="92" y="23"/>
                      </a:cxn>
                      <a:cxn ang="0">
                        <a:pos x="97" y="37"/>
                      </a:cxn>
                      <a:cxn ang="0">
                        <a:pos x="103" y="52"/>
                      </a:cxn>
                      <a:cxn ang="0">
                        <a:pos x="107" y="71"/>
                      </a:cxn>
                      <a:cxn ang="0">
                        <a:pos x="113" y="91"/>
                      </a:cxn>
                      <a:cxn ang="0">
                        <a:pos x="120" y="137"/>
                      </a:cxn>
                      <a:cxn ang="0">
                        <a:pos x="126" y="190"/>
                      </a:cxn>
                      <a:cxn ang="0">
                        <a:pos x="132" y="250"/>
                      </a:cxn>
                      <a:cxn ang="0">
                        <a:pos x="134" y="313"/>
                      </a:cxn>
                    </a:cxnLst>
                    <a:rect l="0" t="0" r="r" b="b"/>
                    <a:pathLst>
                      <a:path w="134" h="313">
                        <a:moveTo>
                          <a:pt x="0" y="313"/>
                        </a:moveTo>
                        <a:lnTo>
                          <a:pt x="2" y="250"/>
                        </a:lnTo>
                        <a:lnTo>
                          <a:pt x="7" y="190"/>
                        </a:lnTo>
                        <a:lnTo>
                          <a:pt x="13" y="137"/>
                        </a:lnTo>
                        <a:lnTo>
                          <a:pt x="21" y="91"/>
                        </a:lnTo>
                        <a:lnTo>
                          <a:pt x="26" y="71"/>
                        </a:lnTo>
                        <a:lnTo>
                          <a:pt x="30" y="52"/>
                        </a:lnTo>
                        <a:lnTo>
                          <a:pt x="36" y="37"/>
                        </a:lnTo>
                        <a:lnTo>
                          <a:pt x="42" y="23"/>
                        </a:lnTo>
                        <a:lnTo>
                          <a:pt x="48" y="14"/>
                        </a:lnTo>
                        <a:lnTo>
                          <a:pt x="53" y="6"/>
                        </a:lnTo>
                        <a:lnTo>
                          <a:pt x="61" y="2"/>
                        </a:lnTo>
                        <a:lnTo>
                          <a:pt x="67" y="0"/>
                        </a:lnTo>
                        <a:lnTo>
                          <a:pt x="72" y="2"/>
                        </a:lnTo>
                        <a:lnTo>
                          <a:pt x="80" y="6"/>
                        </a:lnTo>
                        <a:lnTo>
                          <a:pt x="86" y="14"/>
                        </a:lnTo>
                        <a:lnTo>
                          <a:pt x="92" y="23"/>
                        </a:lnTo>
                        <a:lnTo>
                          <a:pt x="97" y="37"/>
                        </a:lnTo>
                        <a:lnTo>
                          <a:pt x="103" y="52"/>
                        </a:lnTo>
                        <a:lnTo>
                          <a:pt x="107" y="71"/>
                        </a:lnTo>
                        <a:lnTo>
                          <a:pt x="113" y="91"/>
                        </a:lnTo>
                        <a:lnTo>
                          <a:pt x="120" y="137"/>
                        </a:lnTo>
                        <a:lnTo>
                          <a:pt x="126" y="190"/>
                        </a:lnTo>
                        <a:lnTo>
                          <a:pt x="132" y="250"/>
                        </a:lnTo>
                        <a:lnTo>
                          <a:pt x="134" y="313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2" name="Freeform 62"/>
                  <p:cNvSpPr>
                    <a:spLocks/>
                  </p:cNvSpPr>
                  <p:nvPr/>
                </p:nvSpPr>
                <p:spPr bwMode="auto">
                  <a:xfrm>
                    <a:off x="912" y="1550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6" y="122"/>
                      </a:cxn>
                      <a:cxn ang="0">
                        <a:pos x="13" y="176"/>
                      </a:cxn>
                      <a:cxn ang="0">
                        <a:pos x="21" y="222"/>
                      </a:cxn>
                      <a:cxn ang="0">
                        <a:pos x="27" y="241"/>
                      </a:cxn>
                      <a:cxn ang="0">
                        <a:pos x="31" y="259"/>
                      </a:cxn>
                      <a:cxn ang="0">
                        <a:pos x="36" y="276"/>
                      </a:cxn>
                      <a:cxn ang="0">
                        <a:pos x="42" y="287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1" y="310"/>
                      </a:cxn>
                      <a:cxn ang="0">
                        <a:pos x="67" y="312"/>
                      </a:cxn>
                      <a:cxn ang="0">
                        <a:pos x="73" y="310"/>
                      </a:cxn>
                      <a:cxn ang="0">
                        <a:pos x="80" y="307"/>
                      </a:cxn>
                      <a:cxn ang="0">
                        <a:pos x="86" y="299"/>
                      </a:cxn>
                      <a:cxn ang="0">
                        <a:pos x="92" y="287"/>
                      </a:cxn>
                      <a:cxn ang="0">
                        <a:pos x="98" y="276"/>
                      </a:cxn>
                      <a:cxn ang="0">
                        <a:pos x="103" y="259"/>
                      </a:cxn>
                      <a:cxn ang="0">
                        <a:pos x="107" y="241"/>
                      </a:cxn>
                      <a:cxn ang="0">
                        <a:pos x="113" y="222"/>
                      </a:cxn>
                      <a:cxn ang="0">
                        <a:pos x="121" y="176"/>
                      </a:cxn>
                      <a:cxn ang="0">
                        <a:pos x="126" y="122"/>
                      </a:cxn>
                      <a:cxn ang="0">
                        <a:pos x="132" y="63"/>
                      </a:cxn>
                      <a:cxn ang="0">
                        <a:pos x="134" y="0"/>
                      </a:cxn>
                    </a:cxnLst>
                    <a:rect l="0" t="0" r="r" b="b"/>
                    <a:pathLst>
                      <a:path w="134" h="312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6" y="122"/>
                        </a:lnTo>
                        <a:lnTo>
                          <a:pt x="13" y="176"/>
                        </a:lnTo>
                        <a:lnTo>
                          <a:pt x="21" y="222"/>
                        </a:lnTo>
                        <a:lnTo>
                          <a:pt x="27" y="241"/>
                        </a:lnTo>
                        <a:lnTo>
                          <a:pt x="31" y="259"/>
                        </a:lnTo>
                        <a:lnTo>
                          <a:pt x="36" y="276"/>
                        </a:lnTo>
                        <a:lnTo>
                          <a:pt x="42" y="287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1" y="310"/>
                        </a:lnTo>
                        <a:lnTo>
                          <a:pt x="67" y="312"/>
                        </a:lnTo>
                        <a:lnTo>
                          <a:pt x="73" y="310"/>
                        </a:lnTo>
                        <a:lnTo>
                          <a:pt x="80" y="307"/>
                        </a:lnTo>
                        <a:lnTo>
                          <a:pt x="86" y="299"/>
                        </a:lnTo>
                        <a:lnTo>
                          <a:pt x="92" y="287"/>
                        </a:lnTo>
                        <a:lnTo>
                          <a:pt x="98" y="276"/>
                        </a:lnTo>
                        <a:lnTo>
                          <a:pt x="103" y="259"/>
                        </a:lnTo>
                        <a:lnTo>
                          <a:pt x="107" y="241"/>
                        </a:lnTo>
                        <a:lnTo>
                          <a:pt x="113" y="222"/>
                        </a:lnTo>
                        <a:lnTo>
                          <a:pt x="121" y="176"/>
                        </a:lnTo>
                        <a:lnTo>
                          <a:pt x="126" y="122"/>
                        </a:lnTo>
                        <a:lnTo>
                          <a:pt x="132" y="63"/>
                        </a:lnTo>
                        <a:lnTo>
                          <a:pt x="13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3" name="Freeform 63"/>
                  <p:cNvSpPr>
                    <a:spLocks/>
                  </p:cNvSpPr>
                  <p:nvPr/>
                </p:nvSpPr>
                <p:spPr bwMode="auto">
                  <a:xfrm>
                    <a:off x="1046" y="1270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312"/>
                      </a:cxn>
                      <a:cxn ang="0">
                        <a:pos x="2" y="249"/>
                      </a:cxn>
                      <a:cxn ang="0">
                        <a:pos x="6" y="189"/>
                      </a:cxn>
                      <a:cxn ang="0">
                        <a:pos x="14" y="136"/>
                      </a:cxn>
                      <a:cxn ang="0">
                        <a:pos x="21" y="90"/>
                      </a:cxn>
                      <a:cxn ang="0">
                        <a:pos x="27" y="71"/>
                      </a:cxn>
                      <a:cxn ang="0">
                        <a:pos x="31" y="51"/>
                      </a:cxn>
                      <a:cxn ang="0">
                        <a:pos x="37" y="36"/>
                      </a:cxn>
                      <a:cxn ang="0">
                        <a:pos x="42" y="23"/>
                      </a:cxn>
                      <a:cxn ang="0">
                        <a:pos x="48" y="13"/>
                      </a:cxn>
                      <a:cxn ang="0">
                        <a:pos x="54" y="5"/>
                      </a:cxn>
                      <a:cxn ang="0">
                        <a:pos x="62" y="1"/>
                      </a:cxn>
                      <a:cxn ang="0">
                        <a:pos x="67" y="0"/>
                      </a:cxn>
                      <a:cxn ang="0">
                        <a:pos x="73" y="1"/>
                      </a:cxn>
                      <a:cxn ang="0">
                        <a:pos x="81" y="5"/>
                      </a:cxn>
                      <a:cxn ang="0">
                        <a:pos x="86" y="13"/>
                      </a:cxn>
                      <a:cxn ang="0">
                        <a:pos x="92" y="23"/>
                      </a:cxn>
                      <a:cxn ang="0">
                        <a:pos x="98" y="36"/>
                      </a:cxn>
                      <a:cxn ang="0">
                        <a:pos x="104" y="51"/>
                      </a:cxn>
                      <a:cxn ang="0">
                        <a:pos x="108" y="71"/>
                      </a:cxn>
                      <a:cxn ang="0">
                        <a:pos x="113" y="90"/>
                      </a:cxn>
                      <a:cxn ang="0">
                        <a:pos x="121" y="136"/>
                      </a:cxn>
                      <a:cxn ang="0">
                        <a:pos x="127" y="189"/>
                      </a:cxn>
                      <a:cxn ang="0">
                        <a:pos x="133" y="249"/>
                      </a:cxn>
                      <a:cxn ang="0">
                        <a:pos x="134" y="312"/>
                      </a:cxn>
                    </a:cxnLst>
                    <a:rect l="0" t="0" r="r" b="b"/>
                    <a:pathLst>
                      <a:path w="134" h="312">
                        <a:moveTo>
                          <a:pt x="0" y="312"/>
                        </a:moveTo>
                        <a:lnTo>
                          <a:pt x="2" y="249"/>
                        </a:lnTo>
                        <a:lnTo>
                          <a:pt x="6" y="189"/>
                        </a:lnTo>
                        <a:lnTo>
                          <a:pt x="14" y="136"/>
                        </a:lnTo>
                        <a:lnTo>
                          <a:pt x="21" y="90"/>
                        </a:lnTo>
                        <a:lnTo>
                          <a:pt x="27" y="71"/>
                        </a:lnTo>
                        <a:lnTo>
                          <a:pt x="31" y="51"/>
                        </a:lnTo>
                        <a:lnTo>
                          <a:pt x="37" y="36"/>
                        </a:lnTo>
                        <a:lnTo>
                          <a:pt x="42" y="23"/>
                        </a:lnTo>
                        <a:lnTo>
                          <a:pt x="48" y="13"/>
                        </a:lnTo>
                        <a:lnTo>
                          <a:pt x="54" y="5"/>
                        </a:lnTo>
                        <a:lnTo>
                          <a:pt x="62" y="1"/>
                        </a:lnTo>
                        <a:lnTo>
                          <a:pt x="67" y="0"/>
                        </a:lnTo>
                        <a:lnTo>
                          <a:pt x="73" y="1"/>
                        </a:lnTo>
                        <a:lnTo>
                          <a:pt x="81" y="5"/>
                        </a:lnTo>
                        <a:lnTo>
                          <a:pt x="86" y="13"/>
                        </a:lnTo>
                        <a:lnTo>
                          <a:pt x="92" y="23"/>
                        </a:lnTo>
                        <a:lnTo>
                          <a:pt x="98" y="36"/>
                        </a:lnTo>
                        <a:lnTo>
                          <a:pt x="104" y="51"/>
                        </a:lnTo>
                        <a:lnTo>
                          <a:pt x="108" y="71"/>
                        </a:lnTo>
                        <a:lnTo>
                          <a:pt x="113" y="90"/>
                        </a:lnTo>
                        <a:lnTo>
                          <a:pt x="121" y="136"/>
                        </a:lnTo>
                        <a:lnTo>
                          <a:pt x="127" y="189"/>
                        </a:lnTo>
                        <a:lnTo>
                          <a:pt x="133" y="249"/>
                        </a:lnTo>
                        <a:lnTo>
                          <a:pt x="134" y="3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4" name="Freeform 64"/>
                  <p:cNvSpPr>
                    <a:spLocks/>
                  </p:cNvSpPr>
                  <p:nvPr/>
                </p:nvSpPr>
                <p:spPr bwMode="auto">
                  <a:xfrm>
                    <a:off x="1180" y="1546"/>
                    <a:ext cx="135" cy="3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6" y="123"/>
                      </a:cxn>
                      <a:cxn ang="0">
                        <a:pos x="14" y="176"/>
                      </a:cxn>
                      <a:cxn ang="0">
                        <a:pos x="22" y="222"/>
                      </a:cxn>
                      <a:cxn ang="0">
                        <a:pos x="27" y="242"/>
                      </a:cxn>
                      <a:cxn ang="0">
                        <a:pos x="31" y="259"/>
                      </a:cxn>
                      <a:cxn ang="0">
                        <a:pos x="37" y="276"/>
                      </a:cxn>
                      <a:cxn ang="0">
                        <a:pos x="43" y="288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0" y="311"/>
                      </a:cxn>
                      <a:cxn ang="0">
                        <a:pos x="68" y="313"/>
                      </a:cxn>
                      <a:cxn ang="0">
                        <a:pos x="73" y="311"/>
                      </a:cxn>
                      <a:cxn ang="0">
                        <a:pos x="79" y="307"/>
                      </a:cxn>
                      <a:cxn ang="0">
                        <a:pos x="87" y="299"/>
                      </a:cxn>
                      <a:cxn ang="0">
                        <a:pos x="93" y="288"/>
                      </a:cxn>
                      <a:cxn ang="0">
                        <a:pos x="98" y="276"/>
                      </a:cxn>
                      <a:cxn ang="0">
                        <a:pos x="102" y="259"/>
                      </a:cxn>
                      <a:cxn ang="0">
                        <a:pos x="108" y="242"/>
                      </a:cxn>
                      <a:cxn ang="0">
                        <a:pos x="114" y="222"/>
                      </a:cxn>
                      <a:cxn ang="0">
                        <a:pos x="121" y="176"/>
                      </a:cxn>
                      <a:cxn ang="0">
                        <a:pos x="127" y="123"/>
                      </a:cxn>
                      <a:cxn ang="0">
                        <a:pos x="133" y="63"/>
                      </a:cxn>
                      <a:cxn ang="0">
                        <a:pos x="135" y="0"/>
                      </a:cxn>
                    </a:cxnLst>
                    <a:rect l="0" t="0" r="r" b="b"/>
                    <a:pathLst>
                      <a:path w="135" h="313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6" y="123"/>
                        </a:lnTo>
                        <a:lnTo>
                          <a:pt x="14" y="176"/>
                        </a:lnTo>
                        <a:lnTo>
                          <a:pt x="22" y="222"/>
                        </a:lnTo>
                        <a:lnTo>
                          <a:pt x="27" y="242"/>
                        </a:lnTo>
                        <a:lnTo>
                          <a:pt x="31" y="259"/>
                        </a:lnTo>
                        <a:lnTo>
                          <a:pt x="37" y="276"/>
                        </a:lnTo>
                        <a:lnTo>
                          <a:pt x="43" y="288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0" y="311"/>
                        </a:lnTo>
                        <a:lnTo>
                          <a:pt x="68" y="313"/>
                        </a:lnTo>
                        <a:lnTo>
                          <a:pt x="73" y="311"/>
                        </a:lnTo>
                        <a:lnTo>
                          <a:pt x="79" y="307"/>
                        </a:lnTo>
                        <a:lnTo>
                          <a:pt x="87" y="299"/>
                        </a:lnTo>
                        <a:lnTo>
                          <a:pt x="93" y="288"/>
                        </a:lnTo>
                        <a:lnTo>
                          <a:pt x="98" y="276"/>
                        </a:lnTo>
                        <a:lnTo>
                          <a:pt x="102" y="259"/>
                        </a:lnTo>
                        <a:lnTo>
                          <a:pt x="108" y="242"/>
                        </a:lnTo>
                        <a:lnTo>
                          <a:pt x="114" y="222"/>
                        </a:lnTo>
                        <a:lnTo>
                          <a:pt x="121" y="176"/>
                        </a:lnTo>
                        <a:lnTo>
                          <a:pt x="127" y="123"/>
                        </a:lnTo>
                        <a:lnTo>
                          <a:pt x="133" y="63"/>
                        </a:lnTo>
                        <a:lnTo>
                          <a:pt x="135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5" name="Freeform 65"/>
                  <p:cNvSpPr>
                    <a:spLocks/>
                  </p:cNvSpPr>
                  <p:nvPr/>
                </p:nvSpPr>
                <p:spPr bwMode="auto">
                  <a:xfrm>
                    <a:off x="1313" y="1268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312"/>
                      </a:cxn>
                      <a:cxn ang="0">
                        <a:pos x="2" y="249"/>
                      </a:cxn>
                      <a:cxn ang="0">
                        <a:pos x="8" y="190"/>
                      </a:cxn>
                      <a:cxn ang="0">
                        <a:pos x="13" y="136"/>
                      </a:cxn>
                      <a:cxn ang="0">
                        <a:pos x="21" y="90"/>
                      </a:cxn>
                      <a:cxn ang="0">
                        <a:pos x="27" y="71"/>
                      </a:cxn>
                      <a:cxn ang="0">
                        <a:pos x="31" y="53"/>
                      </a:cxn>
                      <a:cxn ang="0">
                        <a:pos x="36" y="36"/>
                      </a:cxn>
                      <a:cxn ang="0">
                        <a:pos x="42" y="25"/>
                      </a:cxn>
                      <a:cxn ang="0">
                        <a:pos x="48" y="13"/>
                      </a:cxn>
                      <a:cxn ang="0">
                        <a:pos x="54" y="5"/>
                      </a:cxn>
                      <a:cxn ang="0">
                        <a:pos x="61" y="2"/>
                      </a:cxn>
                      <a:cxn ang="0">
                        <a:pos x="67" y="0"/>
                      </a:cxn>
                      <a:cxn ang="0">
                        <a:pos x="73" y="2"/>
                      </a:cxn>
                      <a:cxn ang="0">
                        <a:pos x="80" y="5"/>
                      </a:cxn>
                      <a:cxn ang="0">
                        <a:pos x="86" y="13"/>
                      </a:cxn>
                      <a:cxn ang="0">
                        <a:pos x="92" y="25"/>
                      </a:cxn>
                      <a:cxn ang="0">
                        <a:pos x="98" y="36"/>
                      </a:cxn>
                      <a:cxn ang="0">
                        <a:pos x="103" y="53"/>
                      </a:cxn>
                      <a:cxn ang="0">
                        <a:pos x="107" y="71"/>
                      </a:cxn>
                      <a:cxn ang="0">
                        <a:pos x="113" y="90"/>
                      </a:cxn>
                      <a:cxn ang="0">
                        <a:pos x="121" y="136"/>
                      </a:cxn>
                      <a:cxn ang="0">
                        <a:pos x="128" y="190"/>
                      </a:cxn>
                      <a:cxn ang="0">
                        <a:pos x="132" y="249"/>
                      </a:cxn>
                      <a:cxn ang="0">
                        <a:pos x="134" y="312"/>
                      </a:cxn>
                    </a:cxnLst>
                    <a:rect l="0" t="0" r="r" b="b"/>
                    <a:pathLst>
                      <a:path w="134" h="312">
                        <a:moveTo>
                          <a:pt x="0" y="312"/>
                        </a:moveTo>
                        <a:lnTo>
                          <a:pt x="2" y="249"/>
                        </a:lnTo>
                        <a:lnTo>
                          <a:pt x="8" y="190"/>
                        </a:lnTo>
                        <a:lnTo>
                          <a:pt x="13" y="136"/>
                        </a:lnTo>
                        <a:lnTo>
                          <a:pt x="21" y="90"/>
                        </a:lnTo>
                        <a:lnTo>
                          <a:pt x="27" y="71"/>
                        </a:lnTo>
                        <a:lnTo>
                          <a:pt x="31" y="53"/>
                        </a:lnTo>
                        <a:lnTo>
                          <a:pt x="36" y="36"/>
                        </a:lnTo>
                        <a:lnTo>
                          <a:pt x="42" y="25"/>
                        </a:lnTo>
                        <a:lnTo>
                          <a:pt x="48" y="13"/>
                        </a:lnTo>
                        <a:lnTo>
                          <a:pt x="54" y="5"/>
                        </a:lnTo>
                        <a:lnTo>
                          <a:pt x="61" y="2"/>
                        </a:lnTo>
                        <a:lnTo>
                          <a:pt x="67" y="0"/>
                        </a:lnTo>
                        <a:lnTo>
                          <a:pt x="73" y="2"/>
                        </a:lnTo>
                        <a:lnTo>
                          <a:pt x="80" y="5"/>
                        </a:lnTo>
                        <a:lnTo>
                          <a:pt x="86" y="13"/>
                        </a:lnTo>
                        <a:lnTo>
                          <a:pt x="92" y="25"/>
                        </a:lnTo>
                        <a:lnTo>
                          <a:pt x="98" y="36"/>
                        </a:lnTo>
                        <a:lnTo>
                          <a:pt x="103" y="53"/>
                        </a:lnTo>
                        <a:lnTo>
                          <a:pt x="107" y="71"/>
                        </a:lnTo>
                        <a:lnTo>
                          <a:pt x="113" y="90"/>
                        </a:lnTo>
                        <a:lnTo>
                          <a:pt x="121" y="136"/>
                        </a:lnTo>
                        <a:lnTo>
                          <a:pt x="128" y="190"/>
                        </a:lnTo>
                        <a:lnTo>
                          <a:pt x="132" y="249"/>
                        </a:lnTo>
                        <a:lnTo>
                          <a:pt x="134" y="3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6" name="Freeform 66"/>
                  <p:cNvSpPr>
                    <a:spLocks/>
                  </p:cNvSpPr>
                  <p:nvPr/>
                </p:nvSpPr>
                <p:spPr bwMode="auto">
                  <a:xfrm>
                    <a:off x="1447" y="1544"/>
                    <a:ext cx="134" cy="3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8" y="123"/>
                      </a:cxn>
                      <a:cxn ang="0">
                        <a:pos x="14" y="176"/>
                      </a:cxn>
                      <a:cxn ang="0">
                        <a:pos x="21" y="222"/>
                      </a:cxn>
                      <a:cxn ang="0">
                        <a:pos x="27" y="242"/>
                      </a:cxn>
                      <a:cxn ang="0">
                        <a:pos x="31" y="261"/>
                      </a:cxn>
                      <a:cxn ang="0">
                        <a:pos x="37" y="276"/>
                      </a:cxn>
                      <a:cxn ang="0">
                        <a:pos x="42" y="290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2" y="311"/>
                      </a:cxn>
                      <a:cxn ang="0">
                        <a:pos x="67" y="313"/>
                      </a:cxn>
                      <a:cxn ang="0">
                        <a:pos x="73" y="311"/>
                      </a:cxn>
                      <a:cxn ang="0">
                        <a:pos x="81" y="307"/>
                      </a:cxn>
                      <a:cxn ang="0">
                        <a:pos x="86" y="299"/>
                      </a:cxn>
                      <a:cxn ang="0">
                        <a:pos x="92" y="290"/>
                      </a:cxn>
                      <a:cxn ang="0">
                        <a:pos x="98" y="276"/>
                      </a:cxn>
                      <a:cxn ang="0">
                        <a:pos x="104" y="261"/>
                      </a:cxn>
                      <a:cxn ang="0">
                        <a:pos x="108" y="242"/>
                      </a:cxn>
                      <a:cxn ang="0">
                        <a:pos x="113" y="222"/>
                      </a:cxn>
                      <a:cxn ang="0">
                        <a:pos x="121" y="176"/>
                      </a:cxn>
                      <a:cxn ang="0">
                        <a:pos x="127" y="123"/>
                      </a:cxn>
                      <a:cxn ang="0">
                        <a:pos x="132" y="63"/>
                      </a:cxn>
                      <a:cxn ang="0">
                        <a:pos x="134" y="0"/>
                      </a:cxn>
                    </a:cxnLst>
                    <a:rect l="0" t="0" r="r" b="b"/>
                    <a:pathLst>
                      <a:path w="134" h="313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8" y="123"/>
                        </a:lnTo>
                        <a:lnTo>
                          <a:pt x="14" y="176"/>
                        </a:lnTo>
                        <a:lnTo>
                          <a:pt x="21" y="222"/>
                        </a:lnTo>
                        <a:lnTo>
                          <a:pt x="27" y="242"/>
                        </a:lnTo>
                        <a:lnTo>
                          <a:pt x="31" y="261"/>
                        </a:lnTo>
                        <a:lnTo>
                          <a:pt x="37" y="276"/>
                        </a:lnTo>
                        <a:lnTo>
                          <a:pt x="42" y="290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2" y="311"/>
                        </a:lnTo>
                        <a:lnTo>
                          <a:pt x="67" y="313"/>
                        </a:lnTo>
                        <a:lnTo>
                          <a:pt x="73" y="311"/>
                        </a:lnTo>
                        <a:lnTo>
                          <a:pt x="81" y="307"/>
                        </a:lnTo>
                        <a:lnTo>
                          <a:pt x="86" y="299"/>
                        </a:lnTo>
                        <a:lnTo>
                          <a:pt x="92" y="290"/>
                        </a:lnTo>
                        <a:lnTo>
                          <a:pt x="98" y="276"/>
                        </a:lnTo>
                        <a:lnTo>
                          <a:pt x="104" y="261"/>
                        </a:lnTo>
                        <a:lnTo>
                          <a:pt x="108" y="242"/>
                        </a:lnTo>
                        <a:lnTo>
                          <a:pt x="113" y="222"/>
                        </a:lnTo>
                        <a:lnTo>
                          <a:pt x="121" y="176"/>
                        </a:lnTo>
                        <a:lnTo>
                          <a:pt x="127" y="123"/>
                        </a:lnTo>
                        <a:lnTo>
                          <a:pt x="132" y="63"/>
                        </a:lnTo>
                        <a:lnTo>
                          <a:pt x="13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</p:grpSp>
            <p:grpSp>
              <p:nvGrpSpPr>
                <p:cNvPr id="76867" name="Group 67"/>
                <p:cNvGrpSpPr>
                  <a:grpSpLocks/>
                </p:cNvGrpSpPr>
                <p:nvPr/>
              </p:nvGrpSpPr>
              <p:grpSpPr bwMode="auto">
                <a:xfrm>
                  <a:off x="1438" y="1992"/>
                  <a:ext cx="522" cy="594"/>
                  <a:chOff x="778" y="1268"/>
                  <a:chExt cx="803" cy="594"/>
                </a:xfrm>
              </p:grpSpPr>
              <p:sp>
                <p:nvSpPr>
                  <p:cNvPr id="76868" name="Freeform 68"/>
                  <p:cNvSpPr>
                    <a:spLocks/>
                  </p:cNvSpPr>
                  <p:nvPr/>
                </p:nvSpPr>
                <p:spPr bwMode="auto">
                  <a:xfrm>
                    <a:off x="778" y="1273"/>
                    <a:ext cx="134" cy="313"/>
                  </a:xfrm>
                  <a:custGeom>
                    <a:avLst/>
                    <a:gdLst/>
                    <a:ahLst/>
                    <a:cxnLst>
                      <a:cxn ang="0">
                        <a:pos x="0" y="313"/>
                      </a:cxn>
                      <a:cxn ang="0">
                        <a:pos x="2" y="250"/>
                      </a:cxn>
                      <a:cxn ang="0">
                        <a:pos x="7" y="190"/>
                      </a:cxn>
                      <a:cxn ang="0">
                        <a:pos x="13" y="137"/>
                      </a:cxn>
                      <a:cxn ang="0">
                        <a:pos x="21" y="91"/>
                      </a:cxn>
                      <a:cxn ang="0">
                        <a:pos x="26" y="71"/>
                      </a:cxn>
                      <a:cxn ang="0">
                        <a:pos x="30" y="52"/>
                      </a:cxn>
                      <a:cxn ang="0">
                        <a:pos x="36" y="37"/>
                      </a:cxn>
                      <a:cxn ang="0">
                        <a:pos x="42" y="23"/>
                      </a:cxn>
                      <a:cxn ang="0">
                        <a:pos x="48" y="14"/>
                      </a:cxn>
                      <a:cxn ang="0">
                        <a:pos x="53" y="6"/>
                      </a:cxn>
                      <a:cxn ang="0">
                        <a:pos x="61" y="2"/>
                      </a:cxn>
                      <a:cxn ang="0">
                        <a:pos x="67" y="0"/>
                      </a:cxn>
                      <a:cxn ang="0">
                        <a:pos x="72" y="2"/>
                      </a:cxn>
                      <a:cxn ang="0">
                        <a:pos x="80" y="6"/>
                      </a:cxn>
                      <a:cxn ang="0">
                        <a:pos x="86" y="14"/>
                      </a:cxn>
                      <a:cxn ang="0">
                        <a:pos x="92" y="23"/>
                      </a:cxn>
                      <a:cxn ang="0">
                        <a:pos x="97" y="37"/>
                      </a:cxn>
                      <a:cxn ang="0">
                        <a:pos x="103" y="52"/>
                      </a:cxn>
                      <a:cxn ang="0">
                        <a:pos x="107" y="71"/>
                      </a:cxn>
                      <a:cxn ang="0">
                        <a:pos x="113" y="91"/>
                      </a:cxn>
                      <a:cxn ang="0">
                        <a:pos x="120" y="137"/>
                      </a:cxn>
                      <a:cxn ang="0">
                        <a:pos x="126" y="190"/>
                      </a:cxn>
                      <a:cxn ang="0">
                        <a:pos x="132" y="250"/>
                      </a:cxn>
                      <a:cxn ang="0">
                        <a:pos x="134" y="313"/>
                      </a:cxn>
                    </a:cxnLst>
                    <a:rect l="0" t="0" r="r" b="b"/>
                    <a:pathLst>
                      <a:path w="134" h="313">
                        <a:moveTo>
                          <a:pt x="0" y="313"/>
                        </a:moveTo>
                        <a:lnTo>
                          <a:pt x="2" y="250"/>
                        </a:lnTo>
                        <a:lnTo>
                          <a:pt x="7" y="190"/>
                        </a:lnTo>
                        <a:lnTo>
                          <a:pt x="13" y="137"/>
                        </a:lnTo>
                        <a:lnTo>
                          <a:pt x="21" y="91"/>
                        </a:lnTo>
                        <a:lnTo>
                          <a:pt x="26" y="71"/>
                        </a:lnTo>
                        <a:lnTo>
                          <a:pt x="30" y="52"/>
                        </a:lnTo>
                        <a:lnTo>
                          <a:pt x="36" y="37"/>
                        </a:lnTo>
                        <a:lnTo>
                          <a:pt x="42" y="23"/>
                        </a:lnTo>
                        <a:lnTo>
                          <a:pt x="48" y="14"/>
                        </a:lnTo>
                        <a:lnTo>
                          <a:pt x="53" y="6"/>
                        </a:lnTo>
                        <a:lnTo>
                          <a:pt x="61" y="2"/>
                        </a:lnTo>
                        <a:lnTo>
                          <a:pt x="67" y="0"/>
                        </a:lnTo>
                        <a:lnTo>
                          <a:pt x="72" y="2"/>
                        </a:lnTo>
                        <a:lnTo>
                          <a:pt x="80" y="6"/>
                        </a:lnTo>
                        <a:lnTo>
                          <a:pt x="86" y="14"/>
                        </a:lnTo>
                        <a:lnTo>
                          <a:pt x="92" y="23"/>
                        </a:lnTo>
                        <a:lnTo>
                          <a:pt x="97" y="37"/>
                        </a:lnTo>
                        <a:lnTo>
                          <a:pt x="103" y="52"/>
                        </a:lnTo>
                        <a:lnTo>
                          <a:pt x="107" y="71"/>
                        </a:lnTo>
                        <a:lnTo>
                          <a:pt x="113" y="91"/>
                        </a:lnTo>
                        <a:lnTo>
                          <a:pt x="120" y="137"/>
                        </a:lnTo>
                        <a:lnTo>
                          <a:pt x="126" y="190"/>
                        </a:lnTo>
                        <a:lnTo>
                          <a:pt x="132" y="250"/>
                        </a:lnTo>
                        <a:lnTo>
                          <a:pt x="134" y="313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69" name="Freeform 69"/>
                  <p:cNvSpPr>
                    <a:spLocks/>
                  </p:cNvSpPr>
                  <p:nvPr/>
                </p:nvSpPr>
                <p:spPr bwMode="auto">
                  <a:xfrm>
                    <a:off x="912" y="1550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6" y="122"/>
                      </a:cxn>
                      <a:cxn ang="0">
                        <a:pos x="13" y="176"/>
                      </a:cxn>
                      <a:cxn ang="0">
                        <a:pos x="21" y="222"/>
                      </a:cxn>
                      <a:cxn ang="0">
                        <a:pos x="27" y="241"/>
                      </a:cxn>
                      <a:cxn ang="0">
                        <a:pos x="31" y="259"/>
                      </a:cxn>
                      <a:cxn ang="0">
                        <a:pos x="36" y="276"/>
                      </a:cxn>
                      <a:cxn ang="0">
                        <a:pos x="42" y="287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1" y="310"/>
                      </a:cxn>
                      <a:cxn ang="0">
                        <a:pos x="67" y="312"/>
                      </a:cxn>
                      <a:cxn ang="0">
                        <a:pos x="73" y="310"/>
                      </a:cxn>
                      <a:cxn ang="0">
                        <a:pos x="80" y="307"/>
                      </a:cxn>
                      <a:cxn ang="0">
                        <a:pos x="86" y="299"/>
                      </a:cxn>
                      <a:cxn ang="0">
                        <a:pos x="92" y="287"/>
                      </a:cxn>
                      <a:cxn ang="0">
                        <a:pos x="98" y="276"/>
                      </a:cxn>
                      <a:cxn ang="0">
                        <a:pos x="103" y="259"/>
                      </a:cxn>
                      <a:cxn ang="0">
                        <a:pos x="107" y="241"/>
                      </a:cxn>
                      <a:cxn ang="0">
                        <a:pos x="113" y="222"/>
                      </a:cxn>
                      <a:cxn ang="0">
                        <a:pos x="121" y="176"/>
                      </a:cxn>
                      <a:cxn ang="0">
                        <a:pos x="126" y="122"/>
                      </a:cxn>
                      <a:cxn ang="0">
                        <a:pos x="132" y="63"/>
                      </a:cxn>
                      <a:cxn ang="0">
                        <a:pos x="134" y="0"/>
                      </a:cxn>
                    </a:cxnLst>
                    <a:rect l="0" t="0" r="r" b="b"/>
                    <a:pathLst>
                      <a:path w="134" h="312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6" y="122"/>
                        </a:lnTo>
                        <a:lnTo>
                          <a:pt x="13" y="176"/>
                        </a:lnTo>
                        <a:lnTo>
                          <a:pt x="21" y="222"/>
                        </a:lnTo>
                        <a:lnTo>
                          <a:pt x="27" y="241"/>
                        </a:lnTo>
                        <a:lnTo>
                          <a:pt x="31" y="259"/>
                        </a:lnTo>
                        <a:lnTo>
                          <a:pt x="36" y="276"/>
                        </a:lnTo>
                        <a:lnTo>
                          <a:pt x="42" y="287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1" y="310"/>
                        </a:lnTo>
                        <a:lnTo>
                          <a:pt x="67" y="312"/>
                        </a:lnTo>
                        <a:lnTo>
                          <a:pt x="73" y="310"/>
                        </a:lnTo>
                        <a:lnTo>
                          <a:pt x="80" y="307"/>
                        </a:lnTo>
                        <a:lnTo>
                          <a:pt x="86" y="299"/>
                        </a:lnTo>
                        <a:lnTo>
                          <a:pt x="92" y="287"/>
                        </a:lnTo>
                        <a:lnTo>
                          <a:pt x="98" y="276"/>
                        </a:lnTo>
                        <a:lnTo>
                          <a:pt x="103" y="259"/>
                        </a:lnTo>
                        <a:lnTo>
                          <a:pt x="107" y="241"/>
                        </a:lnTo>
                        <a:lnTo>
                          <a:pt x="113" y="222"/>
                        </a:lnTo>
                        <a:lnTo>
                          <a:pt x="121" y="176"/>
                        </a:lnTo>
                        <a:lnTo>
                          <a:pt x="126" y="122"/>
                        </a:lnTo>
                        <a:lnTo>
                          <a:pt x="132" y="63"/>
                        </a:lnTo>
                        <a:lnTo>
                          <a:pt x="13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70" name="Freeform 70"/>
                  <p:cNvSpPr>
                    <a:spLocks/>
                  </p:cNvSpPr>
                  <p:nvPr/>
                </p:nvSpPr>
                <p:spPr bwMode="auto">
                  <a:xfrm>
                    <a:off x="1046" y="1270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312"/>
                      </a:cxn>
                      <a:cxn ang="0">
                        <a:pos x="2" y="249"/>
                      </a:cxn>
                      <a:cxn ang="0">
                        <a:pos x="6" y="189"/>
                      </a:cxn>
                      <a:cxn ang="0">
                        <a:pos x="14" y="136"/>
                      </a:cxn>
                      <a:cxn ang="0">
                        <a:pos x="21" y="90"/>
                      </a:cxn>
                      <a:cxn ang="0">
                        <a:pos x="27" y="71"/>
                      </a:cxn>
                      <a:cxn ang="0">
                        <a:pos x="31" y="51"/>
                      </a:cxn>
                      <a:cxn ang="0">
                        <a:pos x="37" y="36"/>
                      </a:cxn>
                      <a:cxn ang="0">
                        <a:pos x="42" y="23"/>
                      </a:cxn>
                      <a:cxn ang="0">
                        <a:pos x="48" y="13"/>
                      </a:cxn>
                      <a:cxn ang="0">
                        <a:pos x="54" y="5"/>
                      </a:cxn>
                      <a:cxn ang="0">
                        <a:pos x="62" y="1"/>
                      </a:cxn>
                      <a:cxn ang="0">
                        <a:pos x="67" y="0"/>
                      </a:cxn>
                      <a:cxn ang="0">
                        <a:pos x="73" y="1"/>
                      </a:cxn>
                      <a:cxn ang="0">
                        <a:pos x="81" y="5"/>
                      </a:cxn>
                      <a:cxn ang="0">
                        <a:pos x="86" y="13"/>
                      </a:cxn>
                      <a:cxn ang="0">
                        <a:pos x="92" y="23"/>
                      </a:cxn>
                      <a:cxn ang="0">
                        <a:pos x="98" y="36"/>
                      </a:cxn>
                      <a:cxn ang="0">
                        <a:pos x="104" y="51"/>
                      </a:cxn>
                      <a:cxn ang="0">
                        <a:pos x="108" y="71"/>
                      </a:cxn>
                      <a:cxn ang="0">
                        <a:pos x="113" y="90"/>
                      </a:cxn>
                      <a:cxn ang="0">
                        <a:pos x="121" y="136"/>
                      </a:cxn>
                      <a:cxn ang="0">
                        <a:pos x="127" y="189"/>
                      </a:cxn>
                      <a:cxn ang="0">
                        <a:pos x="133" y="249"/>
                      </a:cxn>
                      <a:cxn ang="0">
                        <a:pos x="134" y="312"/>
                      </a:cxn>
                    </a:cxnLst>
                    <a:rect l="0" t="0" r="r" b="b"/>
                    <a:pathLst>
                      <a:path w="134" h="312">
                        <a:moveTo>
                          <a:pt x="0" y="312"/>
                        </a:moveTo>
                        <a:lnTo>
                          <a:pt x="2" y="249"/>
                        </a:lnTo>
                        <a:lnTo>
                          <a:pt x="6" y="189"/>
                        </a:lnTo>
                        <a:lnTo>
                          <a:pt x="14" y="136"/>
                        </a:lnTo>
                        <a:lnTo>
                          <a:pt x="21" y="90"/>
                        </a:lnTo>
                        <a:lnTo>
                          <a:pt x="27" y="71"/>
                        </a:lnTo>
                        <a:lnTo>
                          <a:pt x="31" y="51"/>
                        </a:lnTo>
                        <a:lnTo>
                          <a:pt x="37" y="36"/>
                        </a:lnTo>
                        <a:lnTo>
                          <a:pt x="42" y="23"/>
                        </a:lnTo>
                        <a:lnTo>
                          <a:pt x="48" y="13"/>
                        </a:lnTo>
                        <a:lnTo>
                          <a:pt x="54" y="5"/>
                        </a:lnTo>
                        <a:lnTo>
                          <a:pt x="62" y="1"/>
                        </a:lnTo>
                        <a:lnTo>
                          <a:pt x="67" y="0"/>
                        </a:lnTo>
                        <a:lnTo>
                          <a:pt x="73" y="1"/>
                        </a:lnTo>
                        <a:lnTo>
                          <a:pt x="81" y="5"/>
                        </a:lnTo>
                        <a:lnTo>
                          <a:pt x="86" y="13"/>
                        </a:lnTo>
                        <a:lnTo>
                          <a:pt x="92" y="23"/>
                        </a:lnTo>
                        <a:lnTo>
                          <a:pt x="98" y="36"/>
                        </a:lnTo>
                        <a:lnTo>
                          <a:pt x="104" y="51"/>
                        </a:lnTo>
                        <a:lnTo>
                          <a:pt x="108" y="71"/>
                        </a:lnTo>
                        <a:lnTo>
                          <a:pt x="113" y="90"/>
                        </a:lnTo>
                        <a:lnTo>
                          <a:pt x="121" y="136"/>
                        </a:lnTo>
                        <a:lnTo>
                          <a:pt x="127" y="189"/>
                        </a:lnTo>
                        <a:lnTo>
                          <a:pt x="133" y="249"/>
                        </a:lnTo>
                        <a:lnTo>
                          <a:pt x="134" y="3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71" name="Freeform 71"/>
                  <p:cNvSpPr>
                    <a:spLocks/>
                  </p:cNvSpPr>
                  <p:nvPr/>
                </p:nvSpPr>
                <p:spPr bwMode="auto">
                  <a:xfrm>
                    <a:off x="1180" y="1546"/>
                    <a:ext cx="135" cy="3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6" y="123"/>
                      </a:cxn>
                      <a:cxn ang="0">
                        <a:pos x="14" y="176"/>
                      </a:cxn>
                      <a:cxn ang="0">
                        <a:pos x="22" y="222"/>
                      </a:cxn>
                      <a:cxn ang="0">
                        <a:pos x="27" y="242"/>
                      </a:cxn>
                      <a:cxn ang="0">
                        <a:pos x="31" y="259"/>
                      </a:cxn>
                      <a:cxn ang="0">
                        <a:pos x="37" y="276"/>
                      </a:cxn>
                      <a:cxn ang="0">
                        <a:pos x="43" y="288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0" y="311"/>
                      </a:cxn>
                      <a:cxn ang="0">
                        <a:pos x="68" y="313"/>
                      </a:cxn>
                      <a:cxn ang="0">
                        <a:pos x="73" y="311"/>
                      </a:cxn>
                      <a:cxn ang="0">
                        <a:pos x="79" y="307"/>
                      </a:cxn>
                      <a:cxn ang="0">
                        <a:pos x="87" y="299"/>
                      </a:cxn>
                      <a:cxn ang="0">
                        <a:pos x="93" y="288"/>
                      </a:cxn>
                      <a:cxn ang="0">
                        <a:pos x="98" y="276"/>
                      </a:cxn>
                      <a:cxn ang="0">
                        <a:pos x="102" y="259"/>
                      </a:cxn>
                      <a:cxn ang="0">
                        <a:pos x="108" y="242"/>
                      </a:cxn>
                      <a:cxn ang="0">
                        <a:pos x="114" y="222"/>
                      </a:cxn>
                      <a:cxn ang="0">
                        <a:pos x="121" y="176"/>
                      </a:cxn>
                      <a:cxn ang="0">
                        <a:pos x="127" y="123"/>
                      </a:cxn>
                      <a:cxn ang="0">
                        <a:pos x="133" y="63"/>
                      </a:cxn>
                      <a:cxn ang="0">
                        <a:pos x="135" y="0"/>
                      </a:cxn>
                    </a:cxnLst>
                    <a:rect l="0" t="0" r="r" b="b"/>
                    <a:pathLst>
                      <a:path w="135" h="313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6" y="123"/>
                        </a:lnTo>
                        <a:lnTo>
                          <a:pt x="14" y="176"/>
                        </a:lnTo>
                        <a:lnTo>
                          <a:pt x="22" y="222"/>
                        </a:lnTo>
                        <a:lnTo>
                          <a:pt x="27" y="242"/>
                        </a:lnTo>
                        <a:lnTo>
                          <a:pt x="31" y="259"/>
                        </a:lnTo>
                        <a:lnTo>
                          <a:pt x="37" y="276"/>
                        </a:lnTo>
                        <a:lnTo>
                          <a:pt x="43" y="288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0" y="311"/>
                        </a:lnTo>
                        <a:lnTo>
                          <a:pt x="68" y="313"/>
                        </a:lnTo>
                        <a:lnTo>
                          <a:pt x="73" y="311"/>
                        </a:lnTo>
                        <a:lnTo>
                          <a:pt x="79" y="307"/>
                        </a:lnTo>
                        <a:lnTo>
                          <a:pt x="87" y="299"/>
                        </a:lnTo>
                        <a:lnTo>
                          <a:pt x="93" y="288"/>
                        </a:lnTo>
                        <a:lnTo>
                          <a:pt x="98" y="276"/>
                        </a:lnTo>
                        <a:lnTo>
                          <a:pt x="102" y="259"/>
                        </a:lnTo>
                        <a:lnTo>
                          <a:pt x="108" y="242"/>
                        </a:lnTo>
                        <a:lnTo>
                          <a:pt x="114" y="222"/>
                        </a:lnTo>
                        <a:lnTo>
                          <a:pt x="121" y="176"/>
                        </a:lnTo>
                        <a:lnTo>
                          <a:pt x="127" y="123"/>
                        </a:lnTo>
                        <a:lnTo>
                          <a:pt x="133" y="63"/>
                        </a:lnTo>
                        <a:lnTo>
                          <a:pt x="135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72" name="Freeform 72"/>
                  <p:cNvSpPr>
                    <a:spLocks/>
                  </p:cNvSpPr>
                  <p:nvPr/>
                </p:nvSpPr>
                <p:spPr bwMode="auto">
                  <a:xfrm>
                    <a:off x="1313" y="1268"/>
                    <a:ext cx="134" cy="312"/>
                  </a:xfrm>
                  <a:custGeom>
                    <a:avLst/>
                    <a:gdLst/>
                    <a:ahLst/>
                    <a:cxnLst>
                      <a:cxn ang="0">
                        <a:pos x="0" y="312"/>
                      </a:cxn>
                      <a:cxn ang="0">
                        <a:pos x="2" y="249"/>
                      </a:cxn>
                      <a:cxn ang="0">
                        <a:pos x="8" y="190"/>
                      </a:cxn>
                      <a:cxn ang="0">
                        <a:pos x="13" y="136"/>
                      </a:cxn>
                      <a:cxn ang="0">
                        <a:pos x="21" y="90"/>
                      </a:cxn>
                      <a:cxn ang="0">
                        <a:pos x="27" y="71"/>
                      </a:cxn>
                      <a:cxn ang="0">
                        <a:pos x="31" y="53"/>
                      </a:cxn>
                      <a:cxn ang="0">
                        <a:pos x="36" y="36"/>
                      </a:cxn>
                      <a:cxn ang="0">
                        <a:pos x="42" y="25"/>
                      </a:cxn>
                      <a:cxn ang="0">
                        <a:pos x="48" y="13"/>
                      </a:cxn>
                      <a:cxn ang="0">
                        <a:pos x="54" y="5"/>
                      </a:cxn>
                      <a:cxn ang="0">
                        <a:pos x="61" y="2"/>
                      </a:cxn>
                      <a:cxn ang="0">
                        <a:pos x="67" y="0"/>
                      </a:cxn>
                      <a:cxn ang="0">
                        <a:pos x="73" y="2"/>
                      </a:cxn>
                      <a:cxn ang="0">
                        <a:pos x="80" y="5"/>
                      </a:cxn>
                      <a:cxn ang="0">
                        <a:pos x="86" y="13"/>
                      </a:cxn>
                      <a:cxn ang="0">
                        <a:pos x="92" y="25"/>
                      </a:cxn>
                      <a:cxn ang="0">
                        <a:pos x="98" y="36"/>
                      </a:cxn>
                      <a:cxn ang="0">
                        <a:pos x="103" y="53"/>
                      </a:cxn>
                      <a:cxn ang="0">
                        <a:pos x="107" y="71"/>
                      </a:cxn>
                      <a:cxn ang="0">
                        <a:pos x="113" y="90"/>
                      </a:cxn>
                      <a:cxn ang="0">
                        <a:pos x="121" y="136"/>
                      </a:cxn>
                      <a:cxn ang="0">
                        <a:pos x="128" y="190"/>
                      </a:cxn>
                      <a:cxn ang="0">
                        <a:pos x="132" y="249"/>
                      </a:cxn>
                      <a:cxn ang="0">
                        <a:pos x="134" y="312"/>
                      </a:cxn>
                    </a:cxnLst>
                    <a:rect l="0" t="0" r="r" b="b"/>
                    <a:pathLst>
                      <a:path w="134" h="312">
                        <a:moveTo>
                          <a:pt x="0" y="312"/>
                        </a:moveTo>
                        <a:lnTo>
                          <a:pt x="2" y="249"/>
                        </a:lnTo>
                        <a:lnTo>
                          <a:pt x="8" y="190"/>
                        </a:lnTo>
                        <a:lnTo>
                          <a:pt x="13" y="136"/>
                        </a:lnTo>
                        <a:lnTo>
                          <a:pt x="21" y="90"/>
                        </a:lnTo>
                        <a:lnTo>
                          <a:pt x="27" y="71"/>
                        </a:lnTo>
                        <a:lnTo>
                          <a:pt x="31" y="53"/>
                        </a:lnTo>
                        <a:lnTo>
                          <a:pt x="36" y="36"/>
                        </a:lnTo>
                        <a:lnTo>
                          <a:pt x="42" y="25"/>
                        </a:lnTo>
                        <a:lnTo>
                          <a:pt x="48" y="13"/>
                        </a:lnTo>
                        <a:lnTo>
                          <a:pt x="54" y="5"/>
                        </a:lnTo>
                        <a:lnTo>
                          <a:pt x="61" y="2"/>
                        </a:lnTo>
                        <a:lnTo>
                          <a:pt x="67" y="0"/>
                        </a:lnTo>
                        <a:lnTo>
                          <a:pt x="73" y="2"/>
                        </a:lnTo>
                        <a:lnTo>
                          <a:pt x="80" y="5"/>
                        </a:lnTo>
                        <a:lnTo>
                          <a:pt x="86" y="13"/>
                        </a:lnTo>
                        <a:lnTo>
                          <a:pt x="92" y="25"/>
                        </a:lnTo>
                        <a:lnTo>
                          <a:pt x="98" y="36"/>
                        </a:lnTo>
                        <a:lnTo>
                          <a:pt x="103" y="53"/>
                        </a:lnTo>
                        <a:lnTo>
                          <a:pt x="107" y="71"/>
                        </a:lnTo>
                        <a:lnTo>
                          <a:pt x="113" y="90"/>
                        </a:lnTo>
                        <a:lnTo>
                          <a:pt x="121" y="136"/>
                        </a:lnTo>
                        <a:lnTo>
                          <a:pt x="128" y="190"/>
                        </a:lnTo>
                        <a:lnTo>
                          <a:pt x="132" y="249"/>
                        </a:lnTo>
                        <a:lnTo>
                          <a:pt x="134" y="3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  <p:sp>
                <p:nvSpPr>
                  <p:cNvPr id="76873" name="Freeform 73"/>
                  <p:cNvSpPr>
                    <a:spLocks/>
                  </p:cNvSpPr>
                  <p:nvPr/>
                </p:nvSpPr>
                <p:spPr bwMode="auto">
                  <a:xfrm>
                    <a:off x="1447" y="1544"/>
                    <a:ext cx="134" cy="3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63"/>
                      </a:cxn>
                      <a:cxn ang="0">
                        <a:pos x="8" y="123"/>
                      </a:cxn>
                      <a:cxn ang="0">
                        <a:pos x="14" y="176"/>
                      </a:cxn>
                      <a:cxn ang="0">
                        <a:pos x="21" y="222"/>
                      </a:cxn>
                      <a:cxn ang="0">
                        <a:pos x="27" y="242"/>
                      </a:cxn>
                      <a:cxn ang="0">
                        <a:pos x="31" y="261"/>
                      </a:cxn>
                      <a:cxn ang="0">
                        <a:pos x="37" y="276"/>
                      </a:cxn>
                      <a:cxn ang="0">
                        <a:pos x="42" y="290"/>
                      </a:cxn>
                      <a:cxn ang="0">
                        <a:pos x="48" y="299"/>
                      </a:cxn>
                      <a:cxn ang="0">
                        <a:pos x="54" y="307"/>
                      </a:cxn>
                      <a:cxn ang="0">
                        <a:pos x="62" y="311"/>
                      </a:cxn>
                      <a:cxn ang="0">
                        <a:pos x="67" y="313"/>
                      </a:cxn>
                      <a:cxn ang="0">
                        <a:pos x="73" y="311"/>
                      </a:cxn>
                      <a:cxn ang="0">
                        <a:pos x="81" y="307"/>
                      </a:cxn>
                      <a:cxn ang="0">
                        <a:pos x="86" y="299"/>
                      </a:cxn>
                      <a:cxn ang="0">
                        <a:pos x="92" y="290"/>
                      </a:cxn>
                      <a:cxn ang="0">
                        <a:pos x="98" y="276"/>
                      </a:cxn>
                      <a:cxn ang="0">
                        <a:pos x="104" y="261"/>
                      </a:cxn>
                      <a:cxn ang="0">
                        <a:pos x="108" y="242"/>
                      </a:cxn>
                      <a:cxn ang="0">
                        <a:pos x="113" y="222"/>
                      </a:cxn>
                      <a:cxn ang="0">
                        <a:pos x="121" y="176"/>
                      </a:cxn>
                      <a:cxn ang="0">
                        <a:pos x="127" y="123"/>
                      </a:cxn>
                      <a:cxn ang="0">
                        <a:pos x="132" y="63"/>
                      </a:cxn>
                      <a:cxn ang="0">
                        <a:pos x="134" y="0"/>
                      </a:cxn>
                    </a:cxnLst>
                    <a:rect l="0" t="0" r="r" b="b"/>
                    <a:pathLst>
                      <a:path w="134" h="313">
                        <a:moveTo>
                          <a:pt x="0" y="0"/>
                        </a:moveTo>
                        <a:lnTo>
                          <a:pt x="2" y="63"/>
                        </a:lnTo>
                        <a:lnTo>
                          <a:pt x="8" y="123"/>
                        </a:lnTo>
                        <a:lnTo>
                          <a:pt x="14" y="176"/>
                        </a:lnTo>
                        <a:lnTo>
                          <a:pt x="21" y="222"/>
                        </a:lnTo>
                        <a:lnTo>
                          <a:pt x="27" y="242"/>
                        </a:lnTo>
                        <a:lnTo>
                          <a:pt x="31" y="261"/>
                        </a:lnTo>
                        <a:lnTo>
                          <a:pt x="37" y="276"/>
                        </a:lnTo>
                        <a:lnTo>
                          <a:pt x="42" y="290"/>
                        </a:lnTo>
                        <a:lnTo>
                          <a:pt x="48" y="299"/>
                        </a:lnTo>
                        <a:lnTo>
                          <a:pt x="54" y="307"/>
                        </a:lnTo>
                        <a:lnTo>
                          <a:pt x="62" y="311"/>
                        </a:lnTo>
                        <a:lnTo>
                          <a:pt x="67" y="313"/>
                        </a:lnTo>
                        <a:lnTo>
                          <a:pt x="73" y="311"/>
                        </a:lnTo>
                        <a:lnTo>
                          <a:pt x="81" y="307"/>
                        </a:lnTo>
                        <a:lnTo>
                          <a:pt x="86" y="299"/>
                        </a:lnTo>
                        <a:lnTo>
                          <a:pt x="92" y="290"/>
                        </a:lnTo>
                        <a:lnTo>
                          <a:pt x="98" y="276"/>
                        </a:lnTo>
                        <a:lnTo>
                          <a:pt x="104" y="261"/>
                        </a:lnTo>
                        <a:lnTo>
                          <a:pt x="108" y="242"/>
                        </a:lnTo>
                        <a:lnTo>
                          <a:pt x="113" y="222"/>
                        </a:lnTo>
                        <a:lnTo>
                          <a:pt x="121" y="176"/>
                        </a:lnTo>
                        <a:lnTo>
                          <a:pt x="127" y="123"/>
                        </a:lnTo>
                        <a:lnTo>
                          <a:pt x="132" y="63"/>
                        </a:lnTo>
                        <a:lnTo>
                          <a:pt x="13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>
                      <a:latin typeface="+mn-lt"/>
                    </a:endParaRPr>
                  </a:p>
                </p:txBody>
              </p:sp>
            </p:grpSp>
          </p:grpSp>
          <p:grpSp>
            <p:nvGrpSpPr>
              <p:cNvPr id="76874" name="Group 74"/>
              <p:cNvGrpSpPr>
                <a:grpSpLocks/>
              </p:cNvGrpSpPr>
              <p:nvPr/>
            </p:nvGrpSpPr>
            <p:grpSpPr bwMode="auto">
              <a:xfrm>
                <a:off x="3878" y="1110"/>
                <a:ext cx="522" cy="594"/>
                <a:chOff x="778" y="1268"/>
                <a:chExt cx="803" cy="594"/>
              </a:xfrm>
            </p:grpSpPr>
            <p:sp>
              <p:nvSpPr>
                <p:cNvPr id="76875" name="Freeform 75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76" name="Freeform 76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77" name="Freeform 77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78" name="Freeform 78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79" name="Freeform 79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0" name="Freeform 80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76881" name="Group 81"/>
              <p:cNvGrpSpPr>
                <a:grpSpLocks/>
              </p:cNvGrpSpPr>
              <p:nvPr/>
            </p:nvGrpSpPr>
            <p:grpSpPr bwMode="auto">
              <a:xfrm>
                <a:off x="4406" y="1104"/>
                <a:ext cx="522" cy="594"/>
                <a:chOff x="778" y="1268"/>
                <a:chExt cx="803" cy="594"/>
              </a:xfrm>
            </p:grpSpPr>
            <p:sp>
              <p:nvSpPr>
                <p:cNvPr id="76882" name="Freeform 82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3" name="Freeform 83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4" name="Freeform 84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5" name="Freeform 85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6" name="Freeform 86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6887" name="Freeform 87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</p:grpSp>
      <p:grpSp>
        <p:nvGrpSpPr>
          <p:cNvPr id="76888" name="Group 88"/>
          <p:cNvGrpSpPr>
            <a:grpSpLocks/>
          </p:cNvGrpSpPr>
          <p:nvPr/>
        </p:nvGrpSpPr>
        <p:grpSpPr bwMode="auto">
          <a:xfrm>
            <a:off x="304800" y="3248025"/>
            <a:ext cx="7924800" cy="990600"/>
            <a:chOff x="192" y="2046"/>
            <a:chExt cx="4992" cy="624"/>
          </a:xfrm>
        </p:grpSpPr>
        <p:sp>
          <p:nvSpPr>
            <p:cNvPr id="76889" name="Line 89"/>
            <p:cNvSpPr>
              <a:spLocks noChangeShapeType="1"/>
            </p:cNvSpPr>
            <p:nvPr/>
          </p:nvSpPr>
          <p:spPr bwMode="auto">
            <a:xfrm>
              <a:off x="1728" y="2670"/>
              <a:ext cx="345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6890" name="Text Box 90"/>
            <p:cNvSpPr txBox="1">
              <a:spLocks noChangeArrowheads="1"/>
            </p:cNvSpPr>
            <p:nvPr/>
          </p:nvSpPr>
          <p:spPr bwMode="auto">
            <a:xfrm>
              <a:off x="192" y="2056"/>
              <a:ext cx="121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+mn-lt"/>
                </a:rPr>
                <a:t/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Data signal</a:t>
              </a:r>
              <a:endParaRPr lang="pl-PL" sz="2400">
                <a:latin typeface="+mn-lt"/>
              </a:endParaRPr>
            </a:p>
          </p:txBody>
        </p:sp>
        <p:grpSp>
          <p:nvGrpSpPr>
            <p:cNvPr id="76891" name="Group 91"/>
            <p:cNvGrpSpPr>
              <a:grpSpLocks/>
            </p:cNvGrpSpPr>
            <p:nvPr/>
          </p:nvGrpSpPr>
          <p:grpSpPr bwMode="auto">
            <a:xfrm>
              <a:off x="1824" y="2046"/>
              <a:ext cx="2640" cy="624"/>
              <a:chOff x="1008" y="2928"/>
              <a:chExt cx="2640" cy="624"/>
            </a:xfrm>
          </p:grpSpPr>
          <p:sp>
            <p:nvSpPr>
              <p:cNvPr id="76892" name="Line 92"/>
              <p:cNvSpPr>
                <a:spLocks noChangeShapeType="1"/>
              </p:cNvSpPr>
              <p:nvPr/>
            </p:nvSpPr>
            <p:spPr bwMode="auto">
              <a:xfrm flipV="1">
                <a:off x="1008" y="2928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3" name="Line 93"/>
              <p:cNvSpPr>
                <a:spLocks noChangeShapeType="1"/>
              </p:cNvSpPr>
              <p:nvPr/>
            </p:nvSpPr>
            <p:spPr bwMode="auto">
              <a:xfrm>
                <a:off x="1008" y="2928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4" name="Line 94"/>
              <p:cNvSpPr>
                <a:spLocks noChangeShapeType="1"/>
              </p:cNvSpPr>
              <p:nvPr/>
            </p:nvSpPr>
            <p:spPr bwMode="auto">
              <a:xfrm>
                <a:off x="1536" y="2928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5" name="Line 95"/>
              <p:cNvSpPr>
                <a:spLocks noChangeShapeType="1"/>
              </p:cNvSpPr>
              <p:nvPr/>
            </p:nvSpPr>
            <p:spPr bwMode="auto">
              <a:xfrm>
                <a:off x="1536" y="3552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6" name="Line 96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7" name="Line 97"/>
              <p:cNvSpPr>
                <a:spLocks noChangeShapeType="1"/>
              </p:cNvSpPr>
              <p:nvPr/>
            </p:nvSpPr>
            <p:spPr bwMode="auto">
              <a:xfrm>
                <a:off x="2592" y="2928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8" name="Line 98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899" name="Line 99"/>
              <p:cNvSpPr>
                <a:spLocks noChangeShapeType="1"/>
              </p:cNvSpPr>
              <p:nvPr/>
            </p:nvSpPr>
            <p:spPr bwMode="auto">
              <a:xfrm>
                <a:off x="3120" y="2928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6900" name="Line 100"/>
              <p:cNvSpPr>
                <a:spLocks noChangeShapeType="1"/>
              </p:cNvSpPr>
              <p:nvPr/>
            </p:nvSpPr>
            <p:spPr bwMode="auto">
              <a:xfrm>
                <a:off x="3120" y="3552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985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Frequency-Shift Keying (FSK)</a:t>
            </a: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3048000" y="2590800"/>
            <a:ext cx="4191000" cy="2486025"/>
            <a:chOff x="1824" y="1566"/>
            <a:chExt cx="2640" cy="2064"/>
          </a:xfrm>
        </p:grpSpPr>
        <p:sp>
          <p:nvSpPr>
            <p:cNvPr id="77828" name="Line 4"/>
            <p:cNvSpPr>
              <a:spLocks noChangeShapeType="1"/>
            </p:cNvSpPr>
            <p:nvPr/>
          </p:nvSpPr>
          <p:spPr bwMode="auto">
            <a:xfrm>
              <a:off x="1824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7829" name="Line 5"/>
            <p:cNvSpPr>
              <a:spLocks noChangeShapeType="1"/>
            </p:cNvSpPr>
            <p:nvPr/>
          </p:nvSpPr>
          <p:spPr bwMode="auto">
            <a:xfrm>
              <a:off x="2352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7830" name="Line 6"/>
            <p:cNvSpPr>
              <a:spLocks noChangeShapeType="1"/>
            </p:cNvSpPr>
            <p:nvPr/>
          </p:nvSpPr>
          <p:spPr bwMode="auto">
            <a:xfrm>
              <a:off x="2880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7831" name="Line 7"/>
            <p:cNvSpPr>
              <a:spLocks noChangeShapeType="1"/>
            </p:cNvSpPr>
            <p:nvPr/>
          </p:nvSpPr>
          <p:spPr bwMode="auto">
            <a:xfrm>
              <a:off x="3936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7832" name="Line 8"/>
            <p:cNvSpPr>
              <a:spLocks noChangeShapeType="1"/>
            </p:cNvSpPr>
            <p:nvPr/>
          </p:nvSpPr>
          <p:spPr bwMode="auto">
            <a:xfrm>
              <a:off x="4464" y="1566"/>
              <a:ext cx="0" cy="206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7833" name="Group 9"/>
          <p:cNvGrpSpPr>
            <a:grpSpLocks/>
          </p:cNvGrpSpPr>
          <p:nvPr/>
        </p:nvGrpSpPr>
        <p:grpSpPr bwMode="auto">
          <a:xfrm>
            <a:off x="457200" y="2562226"/>
            <a:ext cx="7924800" cy="1366838"/>
            <a:chOff x="288" y="1614"/>
            <a:chExt cx="4992" cy="861"/>
          </a:xfrm>
        </p:grpSpPr>
        <p:grpSp>
          <p:nvGrpSpPr>
            <p:cNvPr id="77834" name="Group 10"/>
            <p:cNvGrpSpPr>
              <a:grpSpLocks/>
            </p:cNvGrpSpPr>
            <p:nvPr/>
          </p:nvGrpSpPr>
          <p:grpSpPr bwMode="auto">
            <a:xfrm>
              <a:off x="2090" y="2242"/>
              <a:ext cx="2321" cy="233"/>
              <a:chOff x="1994" y="2674"/>
              <a:chExt cx="2321" cy="233"/>
            </a:xfrm>
          </p:grpSpPr>
          <p:sp>
            <p:nvSpPr>
              <p:cNvPr id="77835" name="Text Box 11"/>
              <p:cNvSpPr txBox="1">
                <a:spLocks noChangeArrowheads="1"/>
              </p:cNvSpPr>
              <p:nvPr/>
            </p:nvSpPr>
            <p:spPr bwMode="auto">
              <a:xfrm>
                <a:off x="1994" y="2674"/>
                <a:ext cx="20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1</a:t>
                </a:r>
              </a:p>
            </p:txBody>
          </p:sp>
          <p:sp>
            <p:nvSpPr>
              <p:cNvPr id="77836" name="Text Box 12"/>
              <p:cNvSpPr txBox="1">
                <a:spLocks noChangeArrowheads="1"/>
              </p:cNvSpPr>
              <p:nvPr/>
            </p:nvSpPr>
            <p:spPr bwMode="auto">
              <a:xfrm>
                <a:off x="2522" y="2674"/>
                <a:ext cx="20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0</a:t>
                </a:r>
              </a:p>
            </p:txBody>
          </p:sp>
          <p:sp>
            <p:nvSpPr>
              <p:cNvPr id="77837" name="Text Box 13"/>
              <p:cNvSpPr txBox="1">
                <a:spLocks noChangeArrowheads="1"/>
              </p:cNvSpPr>
              <p:nvPr/>
            </p:nvSpPr>
            <p:spPr bwMode="auto">
              <a:xfrm>
                <a:off x="3098" y="2674"/>
                <a:ext cx="20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1</a:t>
                </a:r>
              </a:p>
            </p:txBody>
          </p:sp>
          <p:sp>
            <p:nvSpPr>
              <p:cNvPr id="77838" name="Text Box 14"/>
              <p:cNvSpPr txBox="1">
                <a:spLocks noChangeArrowheads="1"/>
              </p:cNvSpPr>
              <p:nvPr/>
            </p:nvSpPr>
            <p:spPr bwMode="auto">
              <a:xfrm>
                <a:off x="3565" y="2674"/>
                <a:ext cx="20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1</a:t>
                </a:r>
              </a:p>
            </p:txBody>
          </p:sp>
          <p:sp>
            <p:nvSpPr>
              <p:cNvPr id="77839" name="Text Box 15"/>
              <p:cNvSpPr txBox="1">
                <a:spLocks noChangeArrowheads="1"/>
              </p:cNvSpPr>
              <p:nvPr/>
            </p:nvSpPr>
            <p:spPr bwMode="auto">
              <a:xfrm>
                <a:off x="4106" y="2674"/>
                <a:ext cx="20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0</a:t>
                </a:r>
              </a:p>
            </p:txBody>
          </p:sp>
        </p:grpSp>
        <p:grpSp>
          <p:nvGrpSpPr>
            <p:cNvPr id="77840" name="Group 16"/>
            <p:cNvGrpSpPr>
              <a:grpSpLocks/>
            </p:cNvGrpSpPr>
            <p:nvPr/>
          </p:nvGrpSpPr>
          <p:grpSpPr bwMode="auto">
            <a:xfrm>
              <a:off x="288" y="1614"/>
              <a:ext cx="4992" cy="624"/>
              <a:chOff x="192" y="2046"/>
              <a:chExt cx="4992" cy="624"/>
            </a:xfrm>
          </p:grpSpPr>
          <p:sp>
            <p:nvSpPr>
              <p:cNvPr id="77841" name="Line 17"/>
              <p:cNvSpPr>
                <a:spLocks noChangeShapeType="1"/>
              </p:cNvSpPr>
              <p:nvPr/>
            </p:nvSpPr>
            <p:spPr bwMode="auto">
              <a:xfrm>
                <a:off x="1728" y="2670"/>
                <a:ext cx="34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42" name="Text Box 18"/>
              <p:cNvSpPr txBox="1">
                <a:spLocks noChangeArrowheads="1"/>
              </p:cNvSpPr>
              <p:nvPr/>
            </p:nvSpPr>
            <p:spPr bwMode="auto">
              <a:xfrm>
                <a:off x="192" y="2182"/>
                <a:ext cx="120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800">
                  <a:latin typeface="+mn-lt"/>
                </a:endParaRPr>
              </a:p>
              <a:p>
                <a:r>
                  <a:rPr lang="en-US" sz="2400">
                    <a:latin typeface="+mn-lt"/>
                  </a:rPr>
                  <a:t>Data signal</a:t>
                </a:r>
                <a:endParaRPr lang="pl-PL" sz="2400">
                  <a:latin typeface="+mn-lt"/>
                </a:endParaRPr>
              </a:p>
            </p:txBody>
          </p:sp>
          <p:grpSp>
            <p:nvGrpSpPr>
              <p:cNvPr id="77843" name="Group 19"/>
              <p:cNvGrpSpPr>
                <a:grpSpLocks/>
              </p:cNvGrpSpPr>
              <p:nvPr/>
            </p:nvGrpSpPr>
            <p:grpSpPr bwMode="auto">
              <a:xfrm>
                <a:off x="1824" y="2046"/>
                <a:ext cx="2640" cy="624"/>
                <a:chOff x="1008" y="2928"/>
                <a:chExt cx="2640" cy="624"/>
              </a:xfrm>
            </p:grpSpPr>
            <p:sp>
              <p:nvSpPr>
                <p:cNvPr id="77844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008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45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46" name="Line 22"/>
                <p:cNvSpPr>
                  <a:spLocks noChangeShapeType="1"/>
                </p:cNvSpPr>
                <p:nvPr/>
              </p:nvSpPr>
              <p:spPr bwMode="auto">
                <a:xfrm>
                  <a:off x="1536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47" name="Line 23"/>
                <p:cNvSpPr>
                  <a:spLocks noChangeShapeType="1"/>
                </p:cNvSpPr>
                <p:nvPr/>
              </p:nvSpPr>
              <p:spPr bwMode="auto">
                <a:xfrm>
                  <a:off x="1536" y="3552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48" name="Line 24"/>
                <p:cNvSpPr>
                  <a:spLocks noChangeShapeType="1"/>
                </p:cNvSpPr>
                <p:nvPr/>
              </p:nvSpPr>
              <p:spPr bwMode="auto">
                <a:xfrm>
                  <a:off x="2064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49" name="Line 25"/>
                <p:cNvSpPr>
                  <a:spLocks noChangeShapeType="1"/>
                </p:cNvSpPr>
                <p:nvPr/>
              </p:nvSpPr>
              <p:spPr bwMode="auto">
                <a:xfrm>
                  <a:off x="2592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50" name="Line 26"/>
                <p:cNvSpPr>
                  <a:spLocks noChangeShapeType="1"/>
                </p:cNvSpPr>
                <p:nvPr/>
              </p:nvSpPr>
              <p:spPr bwMode="auto">
                <a:xfrm>
                  <a:off x="2064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51" name="Line 27"/>
                <p:cNvSpPr>
                  <a:spLocks noChangeShapeType="1"/>
                </p:cNvSpPr>
                <p:nvPr/>
              </p:nvSpPr>
              <p:spPr bwMode="auto">
                <a:xfrm>
                  <a:off x="3120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52" name="Line 28"/>
                <p:cNvSpPr>
                  <a:spLocks noChangeShapeType="1"/>
                </p:cNvSpPr>
                <p:nvPr/>
              </p:nvSpPr>
              <p:spPr bwMode="auto">
                <a:xfrm>
                  <a:off x="3120" y="3552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</p:grpSp>
      <p:grpSp>
        <p:nvGrpSpPr>
          <p:cNvPr id="77853" name="Group 29"/>
          <p:cNvGrpSpPr>
            <a:grpSpLocks/>
          </p:cNvGrpSpPr>
          <p:nvPr/>
        </p:nvGrpSpPr>
        <p:grpSpPr bwMode="auto">
          <a:xfrm>
            <a:off x="457200" y="4114800"/>
            <a:ext cx="7924800" cy="990600"/>
            <a:chOff x="288" y="2592"/>
            <a:chExt cx="4992" cy="624"/>
          </a:xfrm>
        </p:grpSpPr>
        <p:sp>
          <p:nvSpPr>
            <p:cNvPr id="77854" name="Line 30"/>
            <p:cNvSpPr>
              <a:spLocks noChangeShapeType="1"/>
            </p:cNvSpPr>
            <p:nvPr/>
          </p:nvSpPr>
          <p:spPr bwMode="auto">
            <a:xfrm>
              <a:off x="1824" y="2910"/>
              <a:ext cx="345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grpSp>
          <p:nvGrpSpPr>
            <p:cNvPr id="77855" name="Group 31"/>
            <p:cNvGrpSpPr>
              <a:grpSpLocks/>
            </p:cNvGrpSpPr>
            <p:nvPr/>
          </p:nvGrpSpPr>
          <p:grpSpPr bwMode="auto">
            <a:xfrm>
              <a:off x="2976" y="2622"/>
              <a:ext cx="522" cy="594"/>
              <a:chOff x="778" y="1268"/>
              <a:chExt cx="803" cy="594"/>
            </a:xfrm>
          </p:grpSpPr>
          <p:sp>
            <p:nvSpPr>
              <p:cNvPr id="77856" name="Freeform 32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57" name="Freeform 33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58" name="Freeform 34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59" name="Freeform 35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0" name="Freeform 36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1" name="Freeform 37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77862" name="Group 38"/>
            <p:cNvGrpSpPr>
              <a:grpSpLocks/>
            </p:cNvGrpSpPr>
            <p:nvPr/>
          </p:nvGrpSpPr>
          <p:grpSpPr bwMode="auto">
            <a:xfrm>
              <a:off x="3504" y="2622"/>
              <a:ext cx="522" cy="594"/>
              <a:chOff x="778" y="1268"/>
              <a:chExt cx="803" cy="594"/>
            </a:xfrm>
          </p:grpSpPr>
          <p:sp>
            <p:nvSpPr>
              <p:cNvPr id="77863" name="Freeform 39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4" name="Freeform 40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5" name="Freeform 41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6" name="Freeform 42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7" name="Freeform 43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68" name="Freeform 44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77869" name="Text Box 45"/>
            <p:cNvSpPr txBox="1">
              <a:spLocks noChangeArrowheads="1"/>
            </p:cNvSpPr>
            <p:nvPr/>
          </p:nvSpPr>
          <p:spPr bwMode="auto">
            <a:xfrm>
              <a:off x="288" y="2632"/>
              <a:ext cx="112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+mn-lt"/>
                </a:rPr>
                <a:t>Modulated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signal</a:t>
              </a:r>
              <a:endParaRPr lang="pl-PL" sz="2400">
                <a:latin typeface="+mn-lt"/>
              </a:endParaRPr>
            </a:p>
          </p:txBody>
        </p:sp>
        <p:grpSp>
          <p:nvGrpSpPr>
            <p:cNvPr id="77870" name="Group 46"/>
            <p:cNvGrpSpPr>
              <a:grpSpLocks/>
            </p:cNvGrpSpPr>
            <p:nvPr/>
          </p:nvGrpSpPr>
          <p:grpSpPr bwMode="auto">
            <a:xfrm>
              <a:off x="1920" y="2622"/>
              <a:ext cx="522" cy="594"/>
              <a:chOff x="778" y="1268"/>
              <a:chExt cx="803" cy="594"/>
            </a:xfrm>
          </p:grpSpPr>
          <p:sp>
            <p:nvSpPr>
              <p:cNvPr id="77871" name="Freeform 47"/>
              <p:cNvSpPr>
                <a:spLocks/>
              </p:cNvSpPr>
              <p:nvPr/>
            </p:nvSpPr>
            <p:spPr bwMode="auto">
              <a:xfrm>
                <a:off x="778" y="1273"/>
                <a:ext cx="134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72" name="Freeform 48"/>
              <p:cNvSpPr>
                <a:spLocks/>
              </p:cNvSpPr>
              <p:nvPr/>
            </p:nvSpPr>
            <p:spPr bwMode="auto">
              <a:xfrm>
                <a:off x="912" y="1550"/>
                <a:ext cx="134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2"/>
                  </a:cxn>
                  <a:cxn ang="0">
                    <a:pos x="13" y="176"/>
                  </a:cxn>
                  <a:cxn ang="0">
                    <a:pos x="21" y="222"/>
                  </a:cxn>
                  <a:cxn ang="0">
                    <a:pos x="27" y="241"/>
                  </a:cxn>
                  <a:cxn ang="0">
                    <a:pos x="31" y="259"/>
                  </a:cxn>
                  <a:cxn ang="0">
                    <a:pos x="36" y="276"/>
                  </a:cxn>
                  <a:cxn ang="0">
                    <a:pos x="42" y="287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1" y="310"/>
                  </a:cxn>
                  <a:cxn ang="0">
                    <a:pos x="67" y="312"/>
                  </a:cxn>
                  <a:cxn ang="0">
                    <a:pos x="73" y="310"/>
                  </a:cxn>
                  <a:cxn ang="0">
                    <a:pos x="80" y="307"/>
                  </a:cxn>
                  <a:cxn ang="0">
                    <a:pos x="86" y="299"/>
                  </a:cxn>
                  <a:cxn ang="0">
                    <a:pos x="92" y="287"/>
                  </a:cxn>
                  <a:cxn ang="0">
                    <a:pos x="98" y="276"/>
                  </a:cxn>
                  <a:cxn ang="0">
                    <a:pos x="103" y="259"/>
                  </a:cxn>
                  <a:cxn ang="0">
                    <a:pos x="107" y="241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6" y="122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2">
                    <a:moveTo>
                      <a:pt x="0" y="0"/>
                    </a:moveTo>
                    <a:lnTo>
                      <a:pt x="2" y="63"/>
                    </a:lnTo>
                    <a:lnTo>
                      <a:pt x="6" y="122"/>
                    </a:lnTo>
                    <a:lnTo>
                      <a:pt x="13" y="176"/>
                    </a:lnTo>
                    <a:lnTo>
                      <a:pt x="21" y="222"/>
                    </a:lnTo>
                    <a:lnTo>
                      <a:pt x="27" y="241"/>
                    </a:lnTo>
                    <a:lnTo>
                      <a:pt x="31" y="259"/>
                    </a:lnTo>
                    <a:lnTo>
                      <a:pt x="36" y="276"/>
                    </a:lnTo>
                    <a:lnTo>
                      <a:pt x="42" y="287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1" y="310"/>
                    </a:lnTo>
                    <a:lnTo>
                      <a:pt x="67" y="312"/>
                    </a:lnTo>
                    <a:lnTo>
                      <a:pt x="73" y="310"/>
                    </a:lnTo>
                    <a:lnTo>
                      <a:pt x="80" y="307"/>
                    </a:lnTo>
                    <a:lnTo>
                      <a:pt x="86" y="299"/>
                    </a:lnTo>
                    <a:lnTo>
                      <a:pt x="92" y="287"/>
                    </a:lnTo>
                    <a:lnTo>
                      <a:pt x="98" y="276"/>
                    </a:lnTo>
                    <a:lnTo>
                      <a:pt x="103" y="259"/>
                    </a:lnTo>
                    <a:lnTo>
                      <a:pt x="107" y="241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6" y="122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73" name="Freeform 49"/>
              <p:cNvSpPr>
                <a:spLocks/>
              </p:cNvSpPr>
              <p:nvPr/>
            </p:nvSpPr>
            <p:spPr bwMode="auto">
              <a:xfrm>
                <a:off x="1046" y="1270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74" name="Freeform 50"/>
              <p:cNvSpPr>
                <a:spLocks/>
              </p:cNvSpPr>
              <p:nvPr/>
            </p:nvSpPr>
            <p:spPr bwMode="auto">
              <a:xfrm>
                <a:off x="1180" y="1546"/>
                <a:ext cx="135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75" name="Freeform 51"/>
              <p:cNvSpPr>
                <a:spLocks/>
              </p:cNvSpPr>
              <p:nvPr/>
            </p:nvSpPr>
            <p:spPr bwMode="auto">
              <a:xfrm>
                <a:off x="1313" y="1268"/>
                <a:ext cx="134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7876" name="Freeform 52"/>
              <p:cNvSpPr>
                <a:spLocks/>
              </p:cNvSpPr>
              <p:nvPr/>
            </p:nvSpPr>
            <p:spPr bwMode="auto">
              <a:xfrm>
                <a:off x="1447" y="1544"/>
                <a:ext cx="134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77877" name="Group 53"/>
            <p:cNvGrpSpPr>
              <a:grpSpLocks/>
            </p:cNvGrpSpPr>
            <p:nvPr/>
          </p:nvGrpSpPr>
          <p:grpSpPr bwMode="auto">
            <a:xfrm>
              <a:off x="2448" y="2592"/>
              <a:ext cx="528" cy="600"/>
              <a:chOff x="918" y="1992"/>
              <a:chExt cx="1042" cy="600"/>
            </a:xfrm>
          </p:grpSpPr>
          <p:grpSp>
            <p:nvGrpSpPr>
              <p:cNvPr id="77878" name="Group 54"/>
              <p:cNvGrpSpPr>
                <a:grpSpLocks/>
              </p:cNvGrpSpPr>
              <p:nvPr/>
            </p:nvGrpSpPr>
            <p:grpSpPr bwMode="auto">
              <a:xfrm>
                <a:off x="918" y="1998"/>
                <a:ext cx="522" cy="594"/>
                <a:chOff x="778" y="1268"/>
                <a:chExt cx="803" cy="594"/>
              </a:xfrm>
            </p:grpSpPr>
            <p:sp>
              <p:nvSpPr>
                <p:cNvPr id="77879" name="Freeform 55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0" name="Freeform 56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1" name="Freeform 57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2" name="Freeform 58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3" name="Freeform 59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4" name="Freeform 60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77885" name="Group 61"/>
              <p:cNvGrpSpPr>
                <a:grpSpLocks/>
              </p:cNvGrpSpPr>
              <p:nvPr/>
            </p:nvGrpSpPr>
            <p:grpSpPr bwMode="auto">
              <a:xfrm>
                <a:off x="1438" y="1992"/>
                <a:ext cx="522" cy="594"/>
                <a:chOff x="778" y="1268"/>
                <a:chExt cx="803" cy="594"/>
              </a:xfrm>
            </p:grpSpPr>
            <p:sp>
              <p:nvSpPr>
                <p:cNvPr id="77886" name="Freeform 62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7" name="Freeform 63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8" name="Freeform 64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89" name="Freeform 65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0" name="Freeform 66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1" name="Freeform 67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  <p:grpSp>
          <p:nvGrpSpPr>
            <p:cNvPr id="77892" name="Group 68"/>
            <p:cNvGrpSpPr>
              <a:grpSpLocks/>
            </p:cNvGrpSpPr>
            <p:nvPr/>
          </p:nvGrpSpPr>
          <p:grpSpPr bwMode="auto">
            <a:xfrm>
              <a:off x="4032" y="2592"/>
              <a:ext cx="528" cy="600"/>
              <a:chOff x="918" y="1992"/>
              <a:chExt cx="1042" cy="600"/>
            </a:xfrm>
          </p:grpSpPr>
          <p:grpSp>
            <p:nvGrpSpPr>
              <p:cNvPr id="77893" name="Group 69"/>
              <p:cNvGrpSpPr>
                <a:grpSpLocks/>
              </p:cNvGrpSpPr>
              <p:nvPr/>
            </p:nvGrpSpPr>
            <p:grpSpPr bwMode="auto">
              <a:xfrm>
                <a:off x="918" y="1998"/>
                <a:ext cx="522" cy="594"/>
                <a:chOff x="778" y="1268"/>
                <a:chExt cx="803" cy="594"/>
              </a:xfrm>
            </p:grpSpPr>
            <p:sp>
              <p:nvSpPr>
                <p:cNvPr id="77894" name="Freeform 70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5" name="Freeform 71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6" name="Freeform 72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7" name="Freeform 73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8" name="Freeform 74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899" name="Freeform 75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77900" name="Group 76"/>
              <p:cNvGrpSpPr>
                <a:grpSpLocks/>
              </p:cNvGrpSpPr>
              <p:nvPr/>
            </p:nvGrpSpPr>
            <p:grpSpPr bwMode="auto">
              <a:xfrm>
                <a:off x="1438" y="1992"/>
                <a:ext cx="522" cy="594"/>
                <a:chOff x="778" y="1268"/>
                <a:chExt cx="803" cy="594"/>
              </a:xfrm>
            </p:grpSpPr>
            <p:sp>
              <p:nvSpPr>
                <p:cNvPr id="77901" name="Freeform 77"/>
                <p:cNvSpPr>
                  <a:spLocks/>
                </p:cNvSpPr>
                <p:nvPr/>
              </p:nvSpPr>
              <p:spPr bwMode="auto">
                <a:xfrm>
                  <a:off x="778" y="1273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313"/>
                    </a:cxn>
                    <a:cxn ang="0">
                      <a:pos x="2" y="250"/>
                    </a:cxn>
                    <a:cxn ang="0">
                      <a:pos x="7" y="190"/>
                    </a:cxn>
                    <a:cxn ang="0">
                      <a:pos x="13" y="137"/>
                    </a:cxn>
                    <a:cxn ang="0">
                      <a:pos x="21" y="91"/>
                    </a:cxn>
                    <a:cxn ang="0">
                      <a:pos x="26" y="71"/>
                    </a:cxn>
                    <a:cxn ang="0">
                      <a:pos x="30" y="52"/>
                    </a:cxn>
                    <a:cxn ang="0">
                      <a:pos x="36" y="37"/>
                    </a:cxn>
                    <a:cxn ang="0">
                      <a:pos x="42" y="23"/>
                    </a:cxn>
                    <a:cxn ang="0">
                      <a:pos x="48" y="14"/>
                    </a:cxn>
                    <a:cxn ang="0">
                      <a:pos x="53" y="6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2" y="2"/>
                    </a:cxn>
                    <a:cxn ang="0">
                      <a:pos x="80" y="6"/>
                    </a:cxn>
                    <a:cxn ang="0">
                      <a:pos x="86" y="14"/>
                    </a:cxn>
                    <a:cxn ang="0">
                      <a:pos x="92" y="23"/>
                    </a:cxn>
                    <a:cxn ang="0">
                      <a:pos x="97" y="37"/>
                    </a:cxn>
                    <a:cxn ang="0">
                      <a:pos x="103" y="52"/>
                    </a:cxn>
                    <a:cxn ang="0">
                      <a:pos x="107" y="71"/>
                    </a:cxn>
                    <a:cxn ang="0">
                      <a:pos x="113" y="91"/>
                    </a:cxn>
                    <a:cxn ang="0">
                      <a:pos x="120" y="137"/>
                    </a:cxn>
                    <a:cxn ang="0">
                      <a:pos x="126" y="190"/>
                    </a:cxn>
                    <a:cxn ang="0">
                      <a:pos x="132" y="250"/>
                    </a:cxn>
                    <a:cxn ang="0">
                      <a:pos x="134" y="313"/>
                    </a:cxn>
                  </a:cxnLst>
                  <a:rect l="0" t="0" r="r" b="b"/>
                  <a:pathLst>
                    <a:path w="134" h="313">
                      <a:moveTo>
                        <a:pt x="0" y="313"/>
                      </a:moveTo>
                      <a:lnTo>
                        <a:pt x="2" y="250"/>
                      </a:lnTo>
                      <a:lnTo>
                        <a:pt x="7" y="190"/>
                      </a:lnTo>
                      <a:lnTo>
                        <a:pt x="13" y="137"/>
                      </a:lnTo>
                      <a:lnTo>
                        <a:pt x="21" y="91"/>
                      </a:lnTo>
                      <a:lnTo>
                        <a:pt x="26" y="71"/>
                      </a:lnTo>
                      <a:lnTo>
                        <a:pt x="30" y="52"/>
                      </a:lnTo>
                      <a:lnTo>
                        <a:pt x="36" y="37"/>
                      </a:lnTo>
                      <a:lnTo>
                        <a:pt x="42" y="23"/>
                      </a:lnTo>
                      <a:lnTo>
                        <a:pt x="48" y="14"/>
                      </a:lnTo>
                      <a:lnTo>
                        <a:pt x="53" y="6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2" y="2"/>
                      </a:lnTo>
                      <a:lnTo>
                        <a:pt x="80" y="6"/>
                      </a:lnTo>
                      <a:lnTo>
                        <a:pt x="86" y="14"/>
                      </a:lnTo>
                      <a:lnTo>
                        <a:pt x="92" y="23"/>
                      </a:lnTo>
                      <a:lnTo>
                        <a:pt x="97" y="37"/>
                      </a:lnTo>
                      <a:lnTo>
                        <a:pt x="103" y="52"/>
                      </a:lnTo>
                      <a:lnTo>
                        <a:pt x="107" y="71"/>
                      </a:lnTo>
                      <a:lnTo>
                        <a:pt x="113" y="91"/>
                      </a:lnTo>
                      <a:lnTo>
                        <a:pt x="120" y="137"/>
                      </a:lnTo>
                      <a:lnTo>
                        <a:pt x="126" y="190"/>
                      </a:lnTo>
                      <a:lnTo>
                        <a:pt x="132" y="250"/>
                      </a:lnTo>
                      <a:lnTo>
                        <a:pt x="134" y="313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902" name="Freeform 78"/>
                <p:cNvSpPr>
                  <a:spLocks/>
                </p:cNvSpPr>
                <p:nvPr/>
              </p:nvSpPr>
              <p:spPr bwMode="auto">
                <a:xfrm>
                  <a:off x="912" y="155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2"/>
                    </a:cxn>
                    <a:cxn ang="0">
                      <a:pos x="13" y="176"/>
                    </a:cxn>
                    <a:cxn ang="0">
                      <a:pos x="21" y="222"/>
                    </a:cxn>
                    <a:cxn ang="0">
                      <a:pos x="27" y="241"/>
                    </a:cxn>
                    <a:cxn ang="0">
                      <a:pos x="31" y="259"/>
                    </a:cxn>
                    <a:cxn ang="0">
                      <a:pos x="36" y="276"/>
                    </a:cxn>
                    <a:cxn ang="0">
                      <a:pos x="42" y="287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1" y="310"/>
                    </a:cxn>
                    <a:cxn ang="0">
                      <a:pos x="67" y="312"/>
                    </a:cxn>
                    <a:cxn ang="0">
                      <a:pos x="73" y="310"/>
                    </a:cxn>
                    <a:cxn ang="0">
                      <a:pos x="80" y="307"/>
                    </a:cxn>
                    <a:cxn ang="0">
                      <a:pos x="86" y="299"/>
                    </a:cxn>
                    <a:cxn ang="0">
                      <a:pos x="92" y="287"/>
                    </a:cxn>
                    <a:cxn ang="0">
                      <a:pos x="98" y="276"/>
                    </a:cxn>
                    <a:cxn ang="0">
                      <a:pos x="103" y="259"/>
                    </a:cxn>
                    <a:cxn ang="0">
                      <a:pos x="107" y="241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6" y="122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2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2"/>
                      </a:lnTo>
                      <a:lnTo>
                        <a:pt x="13" y="176"/>
                      </a:lnTo>
                      <a:lnTo>
                        <a:pt x="21" y="222"/>
                      </a:lnTo>
                      <a:lnTo>
                        <a:pt x="27" y="241"/>
                      </a:lnTo>
                      <a:lnTo>
                        <a:pt x="31" y="259"/>
                      </a:lnTo>
                      <a:lnTo>
                        <a:pt x="36" y="276"/>
                      </a:lnTo>
                      <a:lnTo>
                        <a:pt x="42" y="287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1" y="310"/>
                      </a:lnTo>
                      <a:lnTo>
                        <a:pt x="67" y="312"/>
                      </a:lnTo>
                      <a:lnTo>
                        <a:pt x="73" y="310"/>
                      </a:lnTo>
                      <a:lnTo>
                        <a:pt x="80" y="307"/>
                      </a:lnTo>
                      <a:lnTo>
                        <a:pt x="86" y="299"/>
                      </a:lnTo>
                      <a:lnTo>
                        <a:pt x="92" y="287"/>
                      </a:lnTo>
                      <a:lnTo>
                        <a:pt x="98" y="276"/>
                      </a:lnTo>
                      <a:lnTo>
                        <a:pt x="103" y="259"/>
                      </a:lnTo>
                      <a:lnTo>
                        <a:pt x="107" y="241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6" y="122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903" name="Freeform 79"/>
                <p:cNvSpPr>
                  <a:spLocks/>
                </p:cNvSpPr>
                <p:nvPr/>
              </p:nvSpPr>
              <p:spPr bwMode="auto">
                <a:xfrm>
                  <a:off x="1046" y="1270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6" y="189"/>
                    </a:cxn>
                    <a:cxn ang="0">
                      <a:pos x="14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1"/>
                    </a:cxn>
                    <a:cxn ang="0">
                      <a:pos x="37" y="36"/>
                    </a:cxn>
                    <a:cxn ang="0">
                      <a:pos x="42" y="23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2" y="1"/>
                    </a:cxn>
                    <a:cxn ang="0">
                      <a:pos x="67" y="0"/>
                    </a:cxn>
                    <a:cxn ang="0">
                      <a:pos x="73" y="1"/>
                    </a:cxn>
                    <a:cxn ang="0">
                      <a:pos x="81" y="5"/>
                    </a:cxn>
                    <a:cxn ang="0">
                      <a:pos x="86" y="13"/>
                    </a:cxn>
                    <a:cxn ang="0">
                      <a:pos x="92" y="23"/>
                    </a:cxn>
                    <a:cxn ang="0">
                      <a:pos x="98" y="36"/>
                    </a:cxn>
                    <a:cxn ang="0">
                      <a:pos x="104" y="51"/>
                    </a:cxn>
                    <a:cxn ang="0">
                      <a:pos x="108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7" y="189"/>
                    </a:cxn>
                    <a:cxn ang="0">
                      <a:pos x="133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6" y="189"/>
                      </a:lnTo>
                      <a:lnTo>
                        <a:pt x="14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1"/>
                      </a:lnTo>
                      <a:lnTo>
                        <a:pt x="37" y="36"/>
                      </a:lnTo>
                      <a:lnTo>
                        <a:pt x="42" y="23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2" y="1"/>
                      </a:lnTo>
                      <a:lnTo>
                        <a:pt x="67" y="0"/>
                      </a:lnTo>
                      <a:lnTo>
                        <a:pt x="73" y="1"/>
                      </a:lnTo>
                      <a:lnTo>
                        <a:pt x="81" y="5"/>
                      </a:lnTo>
                      <a:lnTo>
                        <a:pt x="86" y="13"/>
                      </a:lnTo>
                      <a:lnTo>
                        <a:pt x="92" y="23"/>
                      </a:lnTo>
                      <a:lnTo>
                        <a:pt x="98" y="36"/>
                      </a:lnTo>
                      <a:lnTo>
                        <a:pt x="104" y="51"/>
                      </a:lnTo>
                      <a:lnTo>
                        <a:pt x="108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7" y="189"/>
                      </a:lnTo>
                      <a:lnTo>
                        <a:pt x="133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904" name="Freeform 80"/>
                <p:cNvSpPr>
                  <a:spLocks/>
                </p:cNvSpPr>
                <p:nvPr/>
              </p:nvSpPr>
              <p:spPr bwMode="auto">
                <a:xfrm>
                  <a:off x="1180" y="1546"/>
                  <a:ext cx="135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6" y="123"/>
                    </a:cxn>
                    <a:cxn ang="0">
                      <a:pos x="14" y="176"/>
                    </a:cxn>
                    <a:cxn ang="0">
                      <a:pos x="22" y="222"/>
                    </a:cxn>
                    <a:cxn ang="0">
                      <a:pos x="27" y="242"/>
                    </a:cxn>
                    <a:cxn ang="0">
                      <a:pos x="31" y="259"/>
                    </a:cxn>
                    <a:cxn ang="0">
                      <a:pos x="37" y="276"/>
                    </a:cxn>
                    <a:cxn ang="0">
                      <a:pos x="43" y="288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0" y="311"/>
                    </a:cxn>
                    <a:cxn ang="0">
                      <a:pos x="68" y="313"/>
                    </a:cxn>
                    <a:cxn ang="0">
                      <a:pos x="73" y="311"/>
                    </a:cxn>
                    <a:cxn ang="0">
                      <a:pos x="79" y="307"/>
                    </a:cxn>
                    <a:cxn ang="0">
                      <a:pos x="87" y="299"/>
                    </a:cxn>
                    <a:cxn ang="0">
                      <a:pos x="93" y="288"/>
                    </a:cxn>
                    <a:cxn ang="0">
                      <a:pos x="98" y="276"/>
                    </a:cxn>
                    <a:cxn ang="0">
                      <a:pos x="102" y="259"/>
                    </a:cxn>
                    <a:cxn ang="0">
                      <a:pos x="108" y="242"/>
                    </a:cxn>
                    <a:cxn ang="0">
                      <a:pos x="114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3" y="63"/>
                    </a:cxn>
                    <a:cxn ang="0">
                      <a:pos x="135" y="0"/>
                    </a:cxn>
                  </a:cxnLst>
                  <a:rect l="0" t="0" r="r" b="b"/>
                  <a:pathLst>
                    <a:path w="135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6" y="123"/>
                      </a:lnTo>
                      <a:lnTo>
                        <a:pt x="14" y="176"/>
                      </a:lnTo>
                      <a:lnTo>
                        <a:pt x="22" y="222"/>
                      </a:lnTo>
                      <a:lnTo>
                        <a:pt x="27" y="242"/>
                      </a:lnTo>
                      <a:lnTo>
                        <a:pt x="31" y="259"/>
                      </a:lnTo>
                      <a:lnTo>
                        <a:pt x="37" y="276"/>
                      </a:lnTo>
                      <a:lnTo>
                        <a:pt x="43" y="288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0" y="311"/>
                      </a:lnTo>
                      <a:lnTo>
                        <a:pt x="68" y="313"/>
                      </a:lnTo>
                      <a:lnTo>
                        <a:pt x="73" y="311"/>
                      </a:lnTo>
                      <a:lnTo>
                        <a:pt x="79" y="307"/>
                      </a:lnTo>
                      <a:lnTo>
                        <a:pt x="87" y="299"/>
                      </a:lnTo>
                      <a:lnTo>
                        <a:pt x="93" y="288"/>
                      </a:lnTo>
                      <a:lnTo>
                        <a:pt x="98" y="276"/>
                      </a:lnTo>
                      <a:lnTo>
                        <a:pt x="102" y="259"/>
                      </a:lnTo>
                      <a:lnTo>
                        <a:pt x="108" y="242"/>
                      </a:lnTo>
                      <a:lnTo>
                        <a:pt x="114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3" y="63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905" name="Freeform 81"/>
                <p:cNvSpPr>
                  <a:spLocks/>
                </p:cNvSpPr>
                <p:nvPr/>
              </p:nvSpPr>
              <p:spPr bwMode="auto">
                <a:xfrm>
                  <a:off x="1313" y="1268"/>
                  <a:ext cx="134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2" y="249"/>
                    </a:cxn>
                    <a:cxn ang="0">
                      <a:pos x="8" y="190"/>
                    </a:cxn>
                    <a:cxn ang="0">
                      <a:pos x="13" y="136"/>
                    </a:cxn>
                    <a:cxn ang="0">
                      <a:pos x="21" y="90"/>
                    </a:cxn>
                    <a:cxn ang="0">
                      <a:pos x="27" y="71"/>
                    </a:cxn>
                    <a:cxn ang="0">
                      <a:pos x="31" y="53"/>
                    </a:cxn>
                    <a:cxn ang="0">
                      <a:pos x="36" y="36"/>
                    </a:cxn>
                    <a:cxn ang="0">
                      <a:pos x="42" y="25"/>
                    </a:cxn>
                    <a:cxn ang="0">
                      <a:pos x="48" y="13"/>
                    </a:cxn>
                    <a:cxn ang="0">
                      <a:pos x="54" y="5"/>
                    </a:cxn>
                    <a:cxn ang="0">
                      <a:pos x="61" y="2"/>
                    </a:cxn>
                    <a:cxn ang="0">
                      <a:pos x="67" y="0"/>
                    </a:cxn>
                    <a:cxn ang="0">
                      <a:pos x="73" y="2"/>
                    </a:cxn>
                    <a:cxn ang="0">
                      <a:pos x="80" y="5"/>
                    </a:cxn>
                    <a:cxn ang="0">
                      <a:pos x="86" y="13"/>
                    </a:cxn>
                    <a:cxn ang="0">
                      <a:pos x="92" y="25"/>
                    </a:cxn>
                    <a:cxn ang="0">
                      <a:pos x="98" y="36"/>
                    </a:cxn>
                    <a:cxn ang="0">
                      <a:pos x="103" y="53"/>
                    </a:cxn>
                    <a:cxn ang="0">
                      <a:pos x="107" y="71"/>
                    </a:cxn>
                    <a:cxn ang="0">
                      <a:pos x="113" y="90"/>
                    </a:cxn>
                    <a:cxn ang="0">
                      <a:pos x="121" y="136"/>
                    </a:cxn>
                    <a:cxn ang="0">
                      <a:pos x="128" y="190"/>
                    </a:cxn>
                    <a:cxn ang="0">
                      <a:pos x="132" y="249"/>
                    </a:cxn>
                    <a:cxn ang="0">
                      <a:pos x="134" y="312"/>
                    </a:cxn>
                  </a:cxnLst>
                  <a:rect l="0" t="0" r="r" b="b"/>
                  <a:pathLst>
                    <a:path w="134" h="312">
                      <a:moveTo>
                        <a:pt x="0" y="312"/>
                      </a:moveTo>
                      <a:lnTo>
                        <a:pt x="2" y="249"/>
                      </a:lnTo>
                      <a:lnTo>
                        <a:pt x="8" y="190"/>
                      </a:lnTo>
                      <a:lnTo>
                        <a:pt x="13" y="136"/>
                      </a:lnTo>
                      <a:lnTo>
                        <a:pt x="21" y="90"/>
                      </a:lnTo>
                      <a:lnTo>
                        <a:pt x="27" y="71"/>
                      </a:lnTo>
                      <a:lnTo>
                        <a:pt x="31" y="53"/>
                      </a:lnTo>
                      <a:lnTo>
                        <a:pt x="36" y="36"/>
                      </a:lnTo>
                      <a:lnTo>
                        <a:pt x="42" y="25"/>
                      </a:lnTo>
                      <a:lnTo>
                        <a:pt x="48" y="13"/>
                      </a:lnTo>
                      <a:lnTo>
                        <a:pt x="54" y="5"/>
                      </a:lnTo>
                      <a:lnTo>
                        <a:pt x="61" y="2"/>
                      </a:lnTo>
                      <a:lnTo>
                        <a:pt x="67" y="0"/>
                      </a:lnTo>
                      <a:lnTo>
                        <a:pt x="73" y="2"/>
                      </a:lnTo>
                      <a:lnTo>
                        <a:pt x="80" y="5"/>
                      </a:lnTo>
                      <a:lnTo>
                        <a:pt x="86" y="13"/>
                      </a:lnTo>
                      <a:lnTo>
                        <a:pt x="92" y="25"/>
                      </a:lnTo>
                      <a:lnTo>
                        <a:pt x="98" y="36"/>
                      </a:lnTo>
                      <a:lnTo>
                        <a:pt x="103" y="53"/>
                      </a:lnTo>
                      <a:lnTo>
                        <a:pt x="107" y="71"/>
                      </a:lnTo>
                      <a:lnTo>
                        <a:pt x="113" y="90"/>
                      </a:lnTo>
                      <a:lnTo>
                        <a:pt x="121" y="136"/>
                      </a:lnTo>
                      <a:lnTo>
                        <a:pt x="128" y="190"/>
                      </a:lnTo>
                      <a:lnTo>
                        <a:pt x="132" y="249"/>
                      </a:lnTo>
                      <a:lnTo>
                        <a:pt x="134" y="312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7906" name="Freeform 82"/>
                <p:cNvSpPr>
                  <a:spLocks/>
                </p:cNvSpPr>
                <p:nvPr/>
              </p:nvSpPr>
              <p:spPr bwMode="auto">
                <a:xfrm>
                  <a:off x="1447" y="1544"/>
                  <a:ext cx="134" cy="3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63"/>
                    </a:cxn>
                    <a:cxn ang="0">
                      <a:pos x="8" y="123"/>
                    </a:cxn>
                    <a:cxn ang="0">
                      <a:pos x="14" y="176"/>
                    </a:cxn>
                    <a:cxn ang="0">
                      <a:pos x="21" y="222"/>
                    </a:cxn>
                    <a:cxn ang="0">
                      <a:pos x="27" y="242"/>
                    </a:cxn>
                    <a:cxn ang="0">
                      <a:pos x="31" y="261"/>
                    </a:cxn>
                    <a:cxn ang="0">
                      <a:pos x="37" y="276"/>
                    </a:cxn>
                    <a:cxn ang="0">
                      <a:pos x="42" y="290"/>
                    </a:cxn>
                    <a:cxn ang="0">
                      <a:pos x="48" y="299"/>
                    </a:cxn>
                    <a:cxn ang="0">
                      <a:pos x="54" y="307"/>
                    </a:cxn>
                    <a:cxn ang="0">
                      <a:pos x="62" y="311"/>
                    </a:cxn>
                    <a:cxn ang="0">
                      <a:pos x="67" y="313"/>
                    </a:cxn>
                    <a:cxn ang="0">
                      <a:pos x="73" y="311"/>
                    </a:cxn>
                    <a:cxn ang="0">
                      <a:pos x="81" y="307"/>
                    </a:cxn>
                    <a:cxn ang="0">
                      <a:pos x="86" y="299"/>
                    </a:cxn>
                    <a:cxn ang="0">
                      <a:pos x="92" y="290"/>
                    </a:cxn>
                    <a:cxn ang="0">
                      <a:pos x="98" y="276"/>
                    </a:cxn>
                    <a:cxn ang="0">
                      <a:pos x="104" y="261"/>
                    </a:cxn>
                    <a:cxn ang="0">
                      <a:pos x="108" y="242"/>
                    </a:cxn>
                    <a:cxn ang="0">
                      <a:pos x="113" y="222"/>
                    </a:cxn>
                    <a:cxn ang="0">
                      <a:pos x="121" y="176"/>
                    </a:cxn>
                    <a:cxn ang="0">
                      <a:pos x="127" y="123"/>
                    </a:cxn>
                    <a:cxn ang="0">
                      <a:pos x="132" y="63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34" h="313">
                      <a:moveTo>
                        <a:pt x="0" y="0"/>
                      </a:moveTo>
                      <a:lnTo>
                        <a:pt x="2" y="63"/>
                      </a:lnTo>
                      <a:lnTo>
                        <a:pt x="8" y="123"/>
                      </a:lnTo>
                      <a:lnTo>
                        <a:pt x="14" y="176"/>
                      </a:lnTo>
                      <a:lnTo>
                        <a:pt x="21" y="222"/>
                      </a:lnTo>
                      <a:lnTo>
                        <a:pt x="27" y="242"/>
                      </a:lnTo>
                      <a:lnTo>
                        <a:pt x="31" y="261"/>
                      </a:lnTo>
                      <a:lnTo>
                        <a:pt x="37" y="276"/>
                      </a:lnTo>
                      <a:lnTo>
                        <a:pt x="42" y="290"/>
                      </a:lnTo>
                      <a:lnTo>
                        <a:pt x="48" y="299"/>
                      </a:lnTo>
                      <a:lnTo>
                        <a:pt x="54" y="307"/>
                      </a:lnTo>
                      <a:lnTo>
                        <a:pt x="62" y="311"/>
                      </a:lnTo>
                      <a:lnTo>
                        <a:pt x="67" y="313"/>
                      </a:lnTo>
                      <a:lnTo>
                        <a:pt x="73" y="311"/>
                      </a:lnTo>
                      <a:lnTo>
                        <a:pt x="81" y="307"/>
                      </a:lnTo>
                      <a:lnTo>
                        <a:pt x="86" y="299"/>
                      </a:lnTo>
                      <a:lnTo>
                        <a:pt x="92" y="290"/>
                      </a:lnTo>
                      <a:lnTo>
                        <a:pt x="98" y="276"/>
                      </a:lnTo>
                      <a:lnTo>
                        <a:pt x="104" y="261"/>
                      </a:lnTo>
                      <a:lnTo>
                        <a:pt x="108" y="242"/>
                      </a:lnTo>
                      <a:lnTo>
                        <a:pt x="113" y="222"/>
                      </a:lnTo>
                      <a:lnTo>
                        <a:pt x="121" y="176"/>
                      </a:lnTo>
                      <a:lnTo>
                        <a:pt x="127" y="123"/>
                      </a:lnTo>
                      <a:lnTo>
                        <a:pt x="132" y="63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19050" cmpd="sng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757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7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Phase-Shift Keying</a:t>
            </a:r>
            <a:r>
              <a:rPr lang="pl-PL" sz="2400" dirty="0"/>
              <a:t> </a:t>
            </a:r>
            <a:r>
              <a:rPr lang="en-US" sz="2400" dirty="0"/>
              <a:t>(</a:t>
            </a:r>
            <a:r>
              <a:rPr lang="pl-PL" sz="2400" dirty="0"/>
              <a:t>PSK</a:t>
            </a:r>
            <a:r>
              <a:rPr lang="en-US" sz="2400" dirty="0"/>
              <a:t>)</a:t>
            </a:r>
            <a:r>
              <a:rPr lang="pl-PL"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and Differential PSK</a:t>
            </a:r>
            <a:r>
              <a:rPr lang="pl-PL" sz="2400" dirty="0"/>
              <a:t> </a:t>
            </a:r>
            <a:r>
              <a:rPr lang="en-US" sz="2400" dirty="0"/>
              <a:t>(</a:t>
            </a:r>
            <a:r>
              <a:rPr lang="pl-PL" sz="2400" dirty="0"/>
              <a:t>DPSK</a:t>
            </a:r>
            <a:r>
              <a:rPr lang="en-US" sz="2400" dirty="0"/>
              <a:t>)</a:t>
            </a:r>
            <a:endParaRPr lang="pl-PL" sz="2400" dirty="0"/>
          </a:p>
        </p:txBody>
      </p:sp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3165475" y="2825756"/>
            <a:ext cx="3684588" cy="369888"/>
            <a:chOff x="1994" y="2674"/>
            <a:chExt cx="2321" cy="233"/>
          </a:xfrm>
        </p:grpSpPr>
        <p:sp>
          <p:nvSpPr>
            <p:cNvPr id="78852" name="Text Box 4"/>
            <p:cNvSpPr txBox="1">
              <a:spLocks noChangeArrowheads="1"/>
            </p:cNvSpPr>
            <p:nvPr/>
          </p:nvSpPr>
          <p:spPr bwMode="auto">
            <a:xfrm>
              <a:off x="1994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8853" name="Text Box 5"/>
            <p:cNvSpPr txBox="1">
              <a:spLocks noChangeArrowheads="1"/>
            </p:cNvSpPr>
            <p:nvPr/>
          </p:nvSpPr>
          <p:spPr bwMode="auto">
            <a:xfrm>
              <a:off x="2522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</a:p>
          </p:txBody>
        </p:sp>
        <p:sp>
          <p:nvSpPr>
            <p:cNvPr id="78854" name="Text Box 6"/>
            <p:cNvSpPr txBox="1">
              <a:spLocks noChangeArrowheads="1"/>
            </p:cNvSpPr>
            <p:nvPr/>
          </p:nvSpPr>
          <p:spPr bwMode="auto">
            <a:xfrm>
              <a:off x="3098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8855" name="Text Box 7"/>
            <p:cNvSpPr txBox="1">
              <a:spLocks noChangeArrowheads="1"/>
            </p:cNvSpPr>
            <p:nvPr/>
          </p:nvSpPr>
          <p:spPr bwMode="auto">
            <a:xfrm>
              <a:off x="3565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</a:p>
          </p:txBody>
        </p:sp>
        <p:sp>
          <p:nvSpPr>
            <p:cNvPr id="78856" name="Text Box 8"/>
            <p:cNvSpPr txBox="1">
              <a:spLocks noChangeArrowheads="1"/>
            </p:cNvSpPr>
            <p:nvPr/>
          </p:nvSpPr>
          <p:spPr bwMode="auto">
            <a:xfrm>
              <a:off x="4106" y="267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</a:p>
          </p:txBody>
        </p:sp>
      </p:grpSp>
      <p:grpSp>
        <p:nvGrpSpPr>
          <p:cNvPr id="78857" name="Group 9"/>
          <p:cNvGrpSpPr>
            <a:grpSpLocks/>
          </p:cNvGrpSpPr>
          <p:nvPr/>
        </p:nvGrpSpPr>
        <p:grpSpPr bwMode="auto">
          <a:xfrm>
            <a:off x="4572000" y="3429000"/>
            <a:ext cx="828675" cy="942975"/>
            <a:chOff x="778" y="1268"/>
            <a:chExt cx="803" cy="594"/>
          </a:xfrm>
        </p:grpSpPr>
        <p:sp>
          <p:nvSpPr>
            <p:cNvPr id="78858" name="Freeform 10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1" name="Freeform 13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2" name="Freeform 14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3" name="Freeform 15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64" name="Group 16"/>
          <p:cNvGrpSpPr>
            <a:grpSpLocks/>
          </p:cNvGrpSpPr>
          <p:nvPr/>
        </p:nvGrpSpPr>
        <p:grpSpPr bwMode="auto">
          <a:xfrm>
            <a:off x="5410200" y="3429000"/>
            <a:ext cx="828675" cy="942975"/>
            <a:chOff x="778" y="1268"/>
            <a:chExt cx="803" cy="594"/>
          </a:xfrm>
        </p:grpSpPr>
        <p:sp>
          <p:nvSpPr>
            <p:cNvPr id="78865" name="Freeform 17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6" name="Freeform 18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7" name="Freeform 19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8" name="Freeform 20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69" name="Freeform 21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0" name="Freeform 22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71" name="Group 23"/>
          <p:cNvGrpSpPr>
            <a:grpSpLocks/>
          </p:cNvGrpSpPr>
          <p:nvPr/>
        </p:nvGrpSpPr>
        <p:grpSpPr bwMode="auto">
          <a:xfrm>
            <a:off x="2895600" y="3429000"/>
            <a:ext cx="828675" cy="942975"/>
            <a:chOff x="778" y="1268"/>
            <a:chExt cx="803" cy="594"/>
          </a:xfrm>
        </p:grpSpPr>
        <p:sp>
          <p:nvSpPr>
            <p:cNvPr id="78872" name="Freeform 24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77" name="Freeform 29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78" name="Group 30"/>
          <p:cNvGrpSpPr>
            <a:grpSpLocks/>
          </p:cNvGrpSpPr>
          <p:nvPr/>
        </p:nvGrpSpPr>
        <p:grpSpPr bwMode="auto">
          <a:xfrm flipV="1">
            <a:off x="4572000" y="4772025"/>
            <a:ext cx="828675" cy="942975"/>
            <a:chOff x="778" y="1268"/>
            <a:chExt cx="803" cy="594"/>
          </a:xfrm>
        </p:grpSpPr>
        <p:sp>
          <p:nvSpPr>
            <p:cNvPr id="78879" name="Freeform 31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0" name="Freeform 32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2" name="Freeform 34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4" name="Freeform 36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85" name="Group 37"/>
          <p:cNvGrpSpPr>
            <a:grpSpLocks/>
          </p:cNvGrpSpPr>
          <p:nvPr/>
        </p:nvGrpSpPr>
        <p:grpSpPr bwMode="auto">
          <a:xfrm>
            <a:off x="5410200" y="4772025"/>
            <a:ext cx="828675" cy="942975"/>
            <a:chOff x="778" y="1268"/>
            <a:chExt cx="803" cy="594"/>
          </a:xfrm>
        </p:grpSpPr>
        <p:sp>
          <p:nvSpPr>
            <p:cNvPr id="78886" name="Freeform 38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7" name="Freeform 39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8" name="Freeform 40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89" name="Freeform 41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0" name="Freeform 42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1" name="Freeform 43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92" name="Group 44"/>
          <p:cNvGrpSpPr>
            <a:grpSpLocks/>
          </p:cNvGrpSpPr>
          <p:nvPr/>
        </p:nvGrpSpPr>
        <p:grpSpPr bwMode="auto">
          <a:xfrm>
            <a:off x="2895600" y="4772025"/>
            <a:ext cx="828675" cy="942975"/>
            <a:chOff x="778" y="1268"/>
            <a:chExt cx="803" cy="594"/>
          </a:xfrm>
        </p:grpSpPr>
        <p:sp>
          <p:nvSpPr>
            <p:cNvPr id="78893" name="Freeform 45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4" name="Freeform 46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5" name="Freeform 47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6" name="Freeform 48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7" name="Freeform 49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898" name="Freeform 50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899" name="Group 51"/>
          <p:cNvGrpSpPr>
            <a:grpSpLocks/>
          </p:cNvGrpSpPr>
          <p:nvPr/>
        </p:nvGrpSpPr>
        <p:grpSpPr bwMode="auto">
          <a:xfrm flipV="1">
            <a:off x="3743325" y="3429000"/>
            <a:ext cx="828675" cy="942975"/>
            <a:chOff x="778" y="1268"/>
            <a:chExt cx="803" cy="594"/>
          </a:xfrm>
        </p:grpSpPr>
        <p:sp>
          <p:nvSpPr>
            <p:cNvPr id="78900" name="Freeform 52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1" name="Freeform 53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2" name="Freeform 54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3" name="Freeform 55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4" name="Freeform 56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5" name="Freeform 57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906" name="Group 58"/>
          <p:cNvGrpSpPr>
            <a:grpSpLocks/>
          </p:cNvGrpSpPr>
          <p:nvPr/>
        </p:nvGrpSpPr>
        <p:grpSpPr bwMode="auto">
          <a:xfrm>
            <a:off x="2895600" y="1828800"/>
            <a:ext cx="4191000" cy="3886200"/>
            <a:chOff x="1824" y="1152"/>
            <a:chExt cx="2640" cy="2448"/>
          </a:xfrm>
        </p:grpSpPr>
        <p:sp>
          <p:nvSpPr>
            <p:cNvPr id="78907" name="Line 59"/>
            <p:cNvSpPr>
              <a:spLocks noChangeShapeType="1"/>
            </p:cNvSpPr>
            <p:nvPr/>
          </p:nvSpPr>
          <p:spPr bwMode="auto">
            <a:xfrm>
              <a:off x="1824" y="1170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8" name="Line 60"/>
            <p:cNvSpPr>
              <a:spLocks noChangeShapeType="1"/>
            </p:cNvSpPr>
            <p:nvPr/>
          </p:nvSpPr>
          <p:spPr bwMode="auto">
            <a:xfrm>
              <a:off x="2352" y="1170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09" name="Line 61"/>
            <p:cNvSpPr>
              <a:spLocks noChangeShapeType="1"/>
            </p:cNvSpPr>
            <p:nvPr/>
          </p:nvSpPr>
          <p:spPr bwMode="auto">
            <a:xfrm>
              <a:off x="2880" y="1170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0" name="Line 62"/>
            <p:cNvSpPr>
              <a:spLocks noChangeShapeType="1"/>
            </p:cNvSpPr>
            <p:nvPr/>
          </p:nvSpPr>
          <p:spPr bwMode="auto">
            <a:xfrm>
              <a:off x="3936" y="1170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1" name="Line 63"/>
            <p:cNvSpPr>
              <a:spLocks noChangeShapeType="1"/>
            </p:cNvSpPr>
            <p:nvPr/>
          </p:nvSpPr>
          <p:spPr bwMode="auto">
            <a:xfrm>
              <a:off x="4464" y="1170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2" name="Line 64"/>
            <p:cNvSpPr>
              <a:spLocks noChangeShapeType="1"/>
            </p:cNvSpPr>
            <p:nvPr/>
          </p:nvSpPr>
          <p:spPr bwMode="auto">
            <a:xfrm>
              <a:off x="3408" y="1152"/>
              <a:ext cx="0" cy="243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913" name="Group 65"/>
          <p:cNvGrpSpPr>
            <a:grpSpLocks/>
          </p:cNvGrpSpPr>
          <p:nvPr/>
        </p:nvGrpSpPr>
        <p:grpSpPr bwMode="auto">
          <a:xfrm flipV="1">
            <a:off x="6248400" y="3429000"/>
            <a:ext cx="828675" cy="942975"/>
            <a:chOff x="778" y="1268"/>
            <a:chExt cx="803" cy="594"/>
          </a:xfrm>
        </p:grpSpPr>
        <p:sp>
          <p:nvSpPr>
            <p:cNvPr id="78914" name="Freeform 66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5" name="Freeform 67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6" name="Freeform 68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7" name="Freeform 69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8" name="Freeform 70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19" name="Freeform 71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920" name="Group 72"/>
          <p:cNvGrpSpPr>
            <a:grpSpLocks/>
          </p:cNvGrpSpPr>
          <p:nvPr/>
        </p:nvGrpSpPr>
        <p:grpSpPr bwMode="auto">
          <a:xfrm>
            <a:off x="3743325" y="4772025"/>
            <a:ext cx="828675" cy="942975"/>
            <a:chOff x="778" y="1268"/>
            <a:chExt cx="803" cy="594"/>
          </a:xfrm>
        </p:grpSpPr>
        <p:sp>
          <p:nvSpPr>
            <p:cNvPr id="78921" name="Freeform 73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2" name="Freeform 74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3" name="Freeform 75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4" name="Freeform 76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5" name="Freeform 77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6" name="Freeform 78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927" name="Group 79"/>
          <p:cNvGrpSpPr>
            <a:grpSpLocks/>
          </p:cNvGrpSpPr>
          <p:nvPr/>
        </p:nvGrpSpPr>
        <p:grpSpPr bwMode="auto">
          <a:xfrm>
            <a:off x="6257925" y="4772025"/>
            <a:ext cx="828675" cy="942975"/>
            <a:chOff x="778" y="1268"/>
            <a:chExt cx="803" cy="594"/>
          </a:xfrm>
        </p:grpSpPr>
        <p:sp>
          <p:nvSpPr>
            <p:cNvPr id="78928" name="Freeform 80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29" name="Freeform 81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30" name="Freeform 82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31" name="Freeform 83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32" name="Freeform 84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8933" name="Freeform 85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8934" name="Group 86"/>
          <p:cNvGrpSpPr>
            <a:grpSpLocks/>
          </p:cNvGrpSpPr>
          <p:nvPr/>
        </p:nvGrpSpPr>
        <p:grpSpPr bwMode="auto">
          <a:xfrm>
            <a:off x="304800" y="1828801"/>
            <a:ext cx="7956550" cy="1366838"/>
            <a:chOff x="192" y="1152"/>
            <a:chExt cx="5012" cy="861"/>
          </a:xfrm>
        </p:grpSpPr>
        <p:grpSp>
          <p:nvGrpSpPr>
            <p:cNvPr id="78935" name="Group 87"/>
            <p:cNvGrpSpPr>
              <a:grpSpLocks/>
            </p:cNvGrpSpPr>
            <p:nvPr/>
          </p:nvGrpSpPr>
          <p:grpSpPr bwMode="auto">
            <a:xfrm>
              <a:off x="192" y="1152"/>
              <a:ext cx="4992" cy="624"/>
              <a:chOff x="192" y="2046"/>
              <a:chExt cx="4992" cy="624"/>
            </a:xfrm>
          </p:grpSpPr>
          <p:sp>
            <p:nvSpPr>
              <p:cNvPr id="78936" name="Line 88"/>
              <p:cNvSpPr>
                <a:spLocks noChangeShapeType="1"/>
              </p:cNvSpPr>
              <p:nvPr/>
            </p:nvSpPr>
            <p:spPr bwMode="auto">
              <a:xfrm>
                <a:off x="1728" y="2670"/>
                <a:ext cx="34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8937" name="Text Box 89"/>
              <p:cNvSpPr txBox="1">
                <a:spLocks noChangeArrowheads="1"/>
              </p:cNvSpPr>
              <p:nvPr/>
            </p:nvSpPr>
            <p:spPr bwMode="auto">
              <a:xfrm>
                <a:off x="192" y="2182"/>
                <a:ext cx="134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800">
                  <a:latin typeface="+mn-lt"/>
                </a:endParaRPr>
              </a:p>
              <a:p>
                <a:r>
                  <a:rPr lang="en-US" sz="2400">
                    <a:latin typeface="+mn-lt"/>
                  </a:rPr>
                  <a:t>  Data signal</a:t>
                </a:r>
                <a:endParaRPr lang="pl-PL" sz="2400">
                  <a:latin typeface="+mn-lt"/>
                </a:endParaRPr>
              </a:p>
            </p:txBody>
          </p:sp>
          <p:grpSp>
            <p:nvGrpSpPr>
              <p:cNvPr id="78938" name="Group 90"/>
              <p:cNvGrpSpPr>
                <a:grpSpLocks/>
              </p:cNvGrpSpPr>
              <p:nvPr/>
            </p:nvGrpSpPr>
            <p:grpSpPr bwMode="auto">
              <a:xfrm>
                <a:off x="1824" y="2046"/>
                <a:ext cx="2640" cy="624"/>
                <a:chOff x="1008" y="2928"/>
                <a:chExt cx="2640" cy="624"/>
              </a:xfrm>
            </p:grpSpPr>
            <p:sp>
              <p:nvSpPr>
                <p:cNvPr id="78939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1008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0" name="Line 92"/>
                <p:cNvSpPr>
                  <a:spLocks noChangeShapeType="1"/>
                </p:cNvSpPr>
                <p:nvPr/>
              </p:nvSpPr>
              <p:spPr bwMode="auto">
                <a:xfrm>
                  <a:off x="1008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1" name="Line 93"/>
                <p:cNvSpPr>
                  <a:spLocks noChangeShapeType="1"/>
                </p:cNvSpPr>
                <p:nvPr/>
              </p:nvSpPr>
              <p:spPr bwMode="auto">
                <a:xfrm>
                  <a:off x="1536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2" name="Line 94"/>
                <p:cNvSpPr>
                  <a:spLocks noChangeShapeType="1"/>
                </p:cNvSpPr>
                <p:nvPr/>
              </p:nvSpPr>
              <p:spPr bwMode="auto">
                <a:xfrm>
                  <a:off x="1536" y="3552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3" name="Line 95"/>
                <p:cNvSpPr>
                  <a:spLocks noChangeShapeType="1"/>
                </p:cNvSpPr>
                <p:nvPr/>
              </p:nvSpPr>
              <p:spPr bwMode="auto">
                <a:xfrm>
                  <a:off x="2064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4" name="Line 96"/>
                <p:cNvSpPr>
                  <a:spLocks noChangeShapeType="1"/>
                </p:cNvSpPr>
                <p:nvPr/>
              </p:nvSpPr>
              <p:spPr bwMode="auto">
                <a:xfrm>
                  <a:off x="2592" y="2928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5" name="Line 97"/>
                <p:cNvSpPr>
                  <a:spLocks noChangeShapeType="1"/>
                </p:cNvSpPr>
                <p:nvPr/>
              </p:nvSpPr>
              <p:spPr bwMode="auto">
                <a:xfrm>
                  <a:off x="2064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6" name="Line 98"/>
                <p:cNvSpPr>
                  <a:spLocks noChangeShapeType="1"/>
                </p:cNvSpPr>
                <p:nvPr/>
              </p:nvSpPr>
              <p:spPr bwMode="auto">
                <a:xfrm>
                  <a:off x="3120" y="2928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78947" name="Line 99"/>
                <p:cNvSpPr>
                  <a:spLocks noChangeShapeType="1"/>
                </p:cNvSpPr>
                <p:nvPr/>
              </p:nvSpPr>
              <p:spPr bwMode="auto">
                <a:xfrm>
                  <a:off x="3120" y="3552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  <p:sp>
          <p:nvSpPr>
            <p:cNvPr id="78948" name="Text Box 100"/>
            <p:cNvSpPr txBox="1">
              <a:spLocks noChangeArrowheads="1"/>
            </p:cNvSpPr>
            <p:nvPr/>
          </p:nvSpPr>
          <p:spPr bwMode="auto">
            <a:xfrm>
              <a:off x="5030" y="1780"/>
              <a:ext cx="1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latin typeface="+mn-lt"/>
                </a:rPr>
                <a:t>t</a:t>
              </a:r>
            </a:p>
          </p:txBody>
        </p:sp>
      </p:grpSp>
      <p:grpSp>
        <p:nvGrpSpPr>
          <p:cNvPr id="78949" name="Group 101"/>
          <p:cNvGrpSpPr>
            <a:grpSpLocks/>
          </p:cNvGrpSpPr>
          <p:nvPr/>
        </p:nvGrpSpPr>
        <p:grpSpPr bwMode="auto">
          <a:xfrm>
            <a:off x="304800" y="3444877"/>
            <a:ext cx="7958138" cy="811213"/>
            <a:chOff x="192" y="2170"/>
            <a:chExt cx="5013" cy="511"/>
          </a:xfrm>
        </p:grpSpPr>
        <p:grpSp>
          <p:nvGrpSpPr>
            <p:cNvPr id="78950" name="Group 102"/>
            <p:cNvGrpSpPr>
              <a:grpSpLocks/>
            </p:cNvGrpSpPr>
            <p:nvPr/>
          </p:nvGrpSpPr>
          <p:grpSpPr bwMode="auto">
            <a:xfrm>
              <a:off x="192" y="2170"/>
              <a:ext cx="4992" cy="288"/>
              <a:chOff x="192" y="2170"/>
              <a:chExt cx="4992" cy="288"/>
            </a:xfrm>
          </p:grpSpPr>
          <p:sp>
            <p:nvSpPr>
              <p:cNvPr id="78951" name="Line 103"/>
              <p:cNvSpPr>
                <a:spLocks noChangeShapeType="1"/>
              </p:cNvSpPr>
              <p:nvPr/>
            </p:nvSpPr>
            <p:spPr bwMode="auto">
              <a:xfrm>
                <a:off x="1728" y="2448"/>
                <a:ext cx="34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8952" name="Text Box 104"/>
              <p:cNvSpPr txBox="1">
                <a:spLocks noChangeArrowheads="1"/>
              </p:cNvSpPr>
              <p:nvPr/>
            </p:nvSpPr>
            <p:spPr bwMode="auto">
              <a:xfrm>
                <a:off x="192" y="2170"/>
                <a:ext cx="10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+mn-lt"/>
                  </a:rPr>
                  <a:t>	</a:t>
                </a:r>
                <a:r>
                  <a:rPr lang="pl-PL" sz="2400">
                    <a:latin typeface="+mn-lt"/>
                  </a:rPr>
                  <a:t>PSK</a:t>
                </a:r>
              </a:p>
            </p:txBody>
          </p:sp>
        </p:grpSp>
        <p:sp>
          <p:nvSpPr>
            <p:cNvPr id="78953" name="Text Box 105"/>
            <p:cNvSpPr txBox="1">
              <a:spLocks noChangeArrowheads="1"/>
            </p:cNvSpPr>
            <p:nvPr/>
          </p:nvSpPr>
          <p:spPr bwMode="auto">
            <a:xfrm>
              <a:off x="5031" y="2448"/>
              <a:ext cx="1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latin typeface="+mn-lt"/>
                </a:rPr>
                <a:t>t</a:t>
              </a:r>
            </a:p>
          </p:txBody>
        </p:sp>
      </p:grpSp>
      <p:grpSp>
        <p:nvGrpSpPr>
          <p:cNvPr id="78954" name="Group 106"/>
          <p:cNvGrpSpPr>
            <a:grpSpLocks/>
          </p:cNvGrpSpPr>
          <p:nvPr/>
        </p:nvGrpSpPr>
        <p:grpSpPr bwMode="auto">
          <a:xfrm>
            <a:off x="304800" y="4787902"/>
            <a:ext cx="7958138" cy="1585913"/>
            <a:chOff x="192" y="3016"/>
            <a:chExt cx="5013" cy="999"/>
          </a:xfrm>
        </p:grpSpPr>
        <p:grpSp>
          <p:nvGrpSpPr>
            <p:cNvPr id="78955" name="Group 107"/>
            <p:cNvGrpSpPr>
              <a:grpSpLocks/>
            </p:cNvGrpSpPr>
            <p:nvPr/>
          </p:nvGrpSpPr>
          <p:grpSpPr bwMode="auto">
            <a:xfrm>
              <a:off x="192" y="3016"/>
              <a:ext cx="4992" cy="999"/>
              <a:chOff x="192" y="3016"/>
              <a:chExt cx="4992" cy="999"/>
            </a:xfrm>
          </p:grpSpPr>
          <p:sp>
            <p:nvSpPr>
              <p:cNvPr id="78956" name="Line 108"/>
              <p:cNvSpPr>
                <a:spLocks noChangeShapeType="1"/>
              </p:cNvSpPr>
              <p:nvPr/>
            </p:nvSpPr>
            <p:spPr bwMode="auto">
              <a:xfrm>
                <a:off x="1728" y="3294"/>
                <a:ext cx="34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8957" name="Text Box 109"/>
              <p:cNvSpPr txBox="1">
                <a:spLocks noChangeArrowheads="1"/>
              </p:cNvSpPr>
              <p:nvPr/>
            </p:nvSpPr>
            <p:spPr bwMode="auto">
              <a:xfrm>
                <a:off x="192" y="3016"/>
                <a:ext cx="123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+mn-lt"/>
                  </a:rPr>
                  <a:t>	</a:t>
                </a:r>
                <a:r>
                  <a:rPr lang="pl-PL" sz="2400">
                    <a:latin typeface="+mn-lt"/>
                  </a:rPr>
                  <a:t>DPSK</a:t>
                </a:r>
              </a:p>
            </p:txBody>
          </p:sp>
          <p:sp>
            <p:nvSpPr>
              <p:cNvPr id="78958" name="Text Box 110"/>
              <p:cNvSpPr txBox="1">
                <a:spLocks noChangeArrowheads="1"/>
              </p:cNvSpPr>
              <p:nvPr/>
            </p:nvSpPr>
            <p:spPr bwMode="auto">
              <a:xfrm>
                <a:off x="1672" y="3782"/>
                <a:ext cx="311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latin typeface="+mn-lt"/>
                  </a:rPr>
                  <a:t>Appearance of</a:t>
                </a:r>
                <a:r>
                  <a:rPr lang="pl-PL">
                    <a:latin typeface="+mn-lt"/>
                  </a:rPr>
                  <a:t> </a:t>
                </a:r>
                <a:r>
                  <a:rPr lang="en-US">
                    <a:latin typeface="+mn-lt"/>
                  </a:rPr>
                  <a:t>“</a:t>
                </a:r>
                <a:r>
                  <a:rPr lang="pl-PL">
                    <a:latin typeface="+mn-lt"/>
                  </a:rPr>
                  <a:t>1” </a:t>
                </a:r>
                <a:r>
                  <a:rPr lang="en-US">
                    <a:latin typeface="+mn-lt"/>
                  </a:rPr>
                  <a:t>triggers phase change</a:t>
                </a:r>
                <a:endParaRPr lang="pl-PL">
                  <a:latin typeface="+mn-lt"/>
                </a:endParaRPr>
              </a:p>
            </p:txBody>
          </p:sp>
        </p:grpSp>
        <p:sp>
          <p:nvSpPr>
            <p:cNvPr id="78959" name="Text Box 111"/>
            <p:cNvSpPr txBox="1">
              <a:spLocks noChangeArrowheads="1"/>
            </p:cNvSpPr>
            <p:nvPr/>
          </p:nvSpPr>
          <p:spPr bwMode="auto">
            <a:xfrm>
              <a:off x="5031" y="3299"/>
              <a:ext cx="1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latin typeface="+mn-lt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43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8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8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8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Binary PSK (BPSK) </a:t>
            </a:r>
            <a:br>
              <a:rPr lang="en-US" sz="2400"/>
            </a:br>
            <a:r>
              <a:rPr lang="en-US" sz="2400"/>
              <a:t>and Quadrature PSK (QPSK)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152400" y="2133600"/>
            <a:ext cx="10871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>
                <a:latin typeface="+mn-lt"/>
              </a:rPr>
              <a:t>BPSK</a:t>
            </a:r>
            <a:r>
              <a:rPr lang="en-US" sz="2400">
                <a:latin typeface="+mn-lt"/>
              </a:rPr>
              <a:t/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signal</a:t>
            </a:r>
            <a:endParaRPr lang="pl-PL" sz="2400">
              <a:latin typeface="+mn-lt"/>
            </a:endParaRPr>
          </a:p>
        </p:txBody>
      </p:sp>
      <p:grpSp>
        <p:nvGrpSpPr>
          <p:cNvPr id="79876" name="Group 4"/>
          <p:cNvGrpSpPr>
            <a:grpSpLocks/>
          </p:cNvGrpSpPr>
          <p:nvPr/>
        </p:nvGrpSpPr>
        <p:grpSpPr bwMode="auto">
          <a:xfrm>
            <a:off x="1773238" y="3108329"/>
            <a:ext cx="3997325" cy="369888"/>
            <a:chOff x="1117" y="1958"/>
            <a:chExt cx="2518" cy="233"/>
          </a:xfrm>
        </p:grpSpPr>
        <p:sp>
          <p:nvSpPr>
            <p:cNvPr id="79877" name="Text Box 5"/>
            <p:cNvSpPr txBox="1">
              <a:spLocks noChangeArrowheads="1"/>
            </p:cNvSpPr>
            <p:nvPr/>
          </p:nvSpPr>
          <p:spPr bwMode="auto">
            <a:xfrm>
              <a:off x="1117" y="1958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  <a:endParaRPr lang="pl-PL" baseline="30000">
                <a:latin typeface="+mn-lt"/>
              </a:endParaRPr>
            </a:p>
          </p:txBody>
        </p:sp>
        <p:sp>
          <p:nvSpPr>
            <p:cNvPr id="79878" name="Text Box 6"/>
            <p:cNvSpPr txBox="1">
              <a:spLocks noChangeArrowheads="1"/>
            </p:cNvSpPr>
            <p:nvPr/>
          </p:nvSpPr>
          <p:spPr bwMode="auto">
            <a:xfrm>
              <a:off x="1469" y="1958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+180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879" name="Text Box 7"/>
            <p:cNvSpPr txBox="1">
              <a:spLocks noChangeArrowheads="1"/>
            </p:cNvSpPr>
            <p:nvPr/>
          </p:nvSpPr>
          <p:spPr bwMode="auto">
            <a:xfrm>
              <a:off x="2221" y="1958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880" name="Text Box 8"/>
            <p:cNvSpPr txBox="1">
              <a:spLocks noChangeArrowheads="1"/>
            </p:cNvSpPr>
            <p:nvPr/>
          </p:nvSpPr>
          <p:spPr bwMode="auto">
            <a:xfrm>
              <a:off x="2688" y="1958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881" name="Text Box 9"/>
            <p:cNvSpPr txBox="1">
              <a:spLocks noChangeArrowheads="1"/>
            </p:cNvSpPr>
            <p:nvPr/>
          </p:nvSpPr>
          <p:spPr bwMode="auto">
            <a:xfrm>
              <a:off x="3068" y="1958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+180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</p:grpSp>
      <p:grpSp>
        <p:nvGrpSpPr>
          <p:cNvPr id="79882" name="Group 10"/>
          <p:cNvGrpSpPr>
            <a:grpSpLocks/>
          </p:cNvGrpSpPr>
          <p:nvPr/>
        </p:nvGrpSpPr>
        <p:grpSpPr bwMode="auto">
          <a:xfrm>
            <a:off x="3213100" y="2097088"/>
            <a:ext cx="828675" cy="942975"/>
            <a:chOff x="778" y="1268"/>
            <a:chExt cx="803" cy="594"/>
          </a:xfrm>
        </p:grpSpPr>
        <p:sp>
          <p:nvSpPr>
            <p:cNvPr id="79883" name="Freeform 11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84" name="Freeform 12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86" name="Freeform 14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87" name="Freeform 15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88" name="Freeform 16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889" name="Group 17"/>
          <p:cNvGrpSpPr>
            <a:grpSpLocks/>
          </p:cNvGrpSpPr>
          <p:nvPr/>
        </p:nvGrpSpPr>
        <p:grpSpPr bwMode="auto">
          <a:xfrm>
            <a:off x="4051300" y="2097088"/>
            <a:ext cx="828675" cy="942975"/>
            <a:chOff x="778" y="1268"/>
            <a:chExt cx="803" cy="594"/>
          </a:xfrm>
        </p:grpSpPr>
        <p:sp>
          <p:nvSpPr>
            <p:cNvPr id="79890" name="Freeform 18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1" name="Freeform 19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2" name="Freeform 20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3" name="Freeform 21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4" name="Freeform 22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5" name="Freeform 23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896" name="Group 24"/>
          <p:cNvGrpSpPr>
            <a:grpSpLocks/>
          </p:cNvGrpSpPr>
          <p:nvPr/>
        </p:nvGrpSpPr>
        <p:grpSpPr bwMode="auto">
          <a:xfrm>
            <a:off x="1544638" y="2097088"/>
            <a:ext cx="828675" cy="942975"/>
            <a:chOff x="778" y="1268"/>
            <a:chExt cx="803" cy="594"/>
          </a:xfrm>
        </p:grpSpPr>
        <p:sp>
          <p:nvSpPr>
            <p:cNvPr id="79897" name="Freeform 25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8" name="Freeform 26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899" name="Freeform 27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0" name="Freeform 28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1" name="Freeform 29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2" name="Freeform 30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03" name="Group 31"/>
          <p:cNvGrpSpPr>
            <a:grpSpLocks/>
          </p:cNvGrpSpPr>
          <p:nvPr/>
        </p:nvGrpSpPr>
        <p:grpSpPr bwMode="auto">
          <a:xfrm flipV="1">
            <a:off x="2384425" y="2097088"/>
            <a:ext cx="828675" cy="942975"/>
            <a:chOff x="778" y="1268"/>
            <a:chExt cx="803" cy="594"/>
          </a:xfrm>
        </p:grpSpPr>
        <p:sp>
          <p:nvSpPr>
            <p:cNvPr id="79904" name="Freeform 32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5" name="Freeform 33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6" name="Freeform 34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7" name="Freeform 35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8" name="Freeform 36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09" name="Freeform 37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10" name="Group 38"/>
          <p:cNvGrpSpPr>
            <a:grpSpLocks/>
          </p:cNvGrpSpPr>
          <p:nvPr/>
        </p:nvGrpSpPr>
        <p:grpSpPr bwMode="auto">
          <a:xfrm flipV="1">
            <a:off x="4889500" y="2097088"/>
            <a:ext cx="828675" cy="942975"/>
            <a:chOff x="778" y="1268"/>
            <a:chExt cx="803" cy="594"/>
          </a:xfrm>
        </p:grpSpPr>
        <p:sp>
          <p:nvSpPr>
            <p:cNvPr id="79911" name="Freeform 39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2" name="Freeform 40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3" name="Freeform 41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4" name="Freeform 42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5" name="Freeform 43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6" name="Freeform 44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17" name="Group 45"/>
          <p:cNvGrpSpPr>
            <a:grpSpLocks/>
          </p:cNvGrpSpPr>
          <p:nvPr/>
        </p:nvGrpSpPr>
        <p:grpSpPr bwMode="auto">
          <a:xfrm>
            <a:off x="6434140" y="1447800"/>
            <a:ext cx="2178051" cy="1905000"/>
            <a:chOff x="4053" y="912"/>
            <a:chExt cx="1372" cy="1200"/>
          </a:xfrm>
        </p:grpSpPr>
        <p:sp>
          <p:nvSpPr>
            <p:cNvPr id="79918" name="Line 46"/>
            <p:cNvSpPr>
              <a:spLocks noChangeShapeType="1"/>
            </p:cNvSpPr>
            <p:nvPr/>
          </p:nvSpPr>
          <p:spPr bwMode="auto">
            <a:xfrm>
              <a:off x="4704" y="1152"/>
              <a:ext cx="0" cy="9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19" name="Line 47"/>
            <p:cNvSpPr>
              <a:spLocks noChangeShapeType="1"/>
            </p:cNvSpPr>
            <p:nvPr/>
          </p:nvSpPr>
          <p:spPr bwMode="auto">
            <a:xfrm>
              <a:off x="4128" y="1632"/>
              <a:ext cx="11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20" name="Oval 48"/>
            <p:cNvSpPr>
              <a:spLocks noChangeArrowheads="1"/>
            </p:cNvSpPr>
            <p:nvPr/>
          </p:nvSpPr>
          <p:spPr bwMode="auto">
            <a:xfrm>
              <a:off x="5040" y="160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21" name="Oval 49"/>
            <p:cNvSpPr>
              <a:spLocks noChangeArrowheads="1"/>
            </p:cNvSpPr>
            <p:nvPr/>
          </p:nvSpPr>
          <p:spPr bwMode="auto">
            <a:xfrm>
              <a:off x="4320" y="160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22" name="Text Box 50"/>
            <p:cNvSpPr txBox="1">
              <a:spLocks noChangeArrowheads="1"/>
            </p:cNvSpPr>
            <p:nvPr/>
          </p:nvSpPr>
          <p:spPr bwMode="auto">
            <a:xfrm>
              <a:off x="4976" y="134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23" name="Text Box 51"/>
            <p:cNvSpPr txBox="1">
              <a:spLocks noChangeArrowheads="1"/>
            </p:cNvSpPr>
            <p:nvPr/>
          </p:nvSpPr>
          <p:spPr bwMode="auto">
            <a:xfrm>
              <a:off x="4250" y="1344"/>
              <a:ext cx="2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24" name="Text Box 52"/>
            <p:cNvSpPr txBox="1">
              <a:spLocks noChangeArrowheads="1"/>
            </p:cNvSpPr>
            <p:nvPr/>
          </p:nvSpPr>
          <p:spPr bwMode="auto">
            <a:xfrm>
              <a:off x="4585" y="912"/>
              <a:ext cx="23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Q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25" name="Text Box 53"/>
            <p:cNvSpPr txBox="1">
              <a:spLocks noChangeArrowheads="1"/>
            </p:cNvSpPr>
            <p:nvPr/>
          </p:nvSpPr>
          <p:spPr bwMode="auto">
            <a:xfrm>
              <a:off x="5247" y="1488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I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26" name="Text Box 54"/>
            <p:cNvSpPr txBox="1">
              <a:spLocks noChangeArrowheads="1"/>
            </p:cNvSpPr>
            <p:nvPr/>
          </p:nvSpPr>
          <p:spPr bwMode="auto">
            <a:xfrm>
              <a:off x="4964" y="1680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27" name="Text Box 55"/>
            <p:cNvSpPr txBox="1">
              <a:spLocks noChangeArrowheads="1"/>
            </p:cNvSpPr>
            <p:nvPr/>
          </p:nvSpPr>
          <p:spPr bwMode="auto">
            <a:xfrm>
              <a:off x="4053" y="1680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+180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</p:grpSp>
      <p:sp>
        <p:nvSpPr>
          <p:cNvPr id="79928" name="Text Box 56"/>
          <p:cNvSpPr txBox="1">
            <a:spLocks noChangeArrowheads="1"/>
          </p:cNvSpPr>
          <p:nvPr/>
        </p:nvSpPr>
        <p:spPr bwMode="auto">
          <a:xfrm>
            <a:off x="152400" y="4572000"/>
            <a:ext cx="10871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>
                <a:latin typeface="+mn-lt"/>
              </a:rPr>
              <a:t>QPSK</a:t>
            </a:r>
            <a:r>
              <a:rPr lang="en-US" sz="2400">
                <a:latin typeface="+mn-lt"/>
              </a:rPr>
              <a:t/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signal</a:t>
            </a:r>
            <a:endParaRPr lang="pl-PL" sz="2400">
              <a:latin typeface="+mn-lt"/>
            </a:endParaRPr>
          </a:p>
        </p:txBody>
      </p:sp>
      <p:grpSp>
        <p:nvGrpSpPr>
          <p:cNvPr id="79929" name="Group 57"/>
          <p:cNvGrpSpPr>
            <a:grpSpLocks/>
          </p:cNvGrpSpPr>
          <p:nvPr/>
        </p:nvGrpSpPr>
        <p:grpSpPr bwMode="auto">
          <a:xfrm>
            <a:off x="1773238" y="5546729"/>
            <a:ext cx="3754437" cy="646113"/>
            <a:chOff x="1117" y="3494"/>
            <a:chExt cx="2365" cy="407"/>
          </a:xfrm>
        </p:grpSpPr>
        <p:sp>
          <p:nvSpPr>
            <p:cNvPr id="79930" name="Text Box 58"/>
            <p:cNvSpPr txBox="1">
              <a:spLocks noChangeArrowheads="1"/>
            </p:cNvSpPr>
            <p:nvPr/>
          </p:nvSpPr>
          <p:spPr bwMode="auto">
            <a:xfrm>
              <a:off x="1117" y="3494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  <a:endParaRPr lang="pl-PL" baseline="30000">
                <a:latin typeface="+mn-lt"/>
              </a:endParaRPr>
            </a:p>
          </p:txBody>
        </p:sp>
        <p:sp>
          <p:nvSpPr>
            <p:cNvPr id="79931" name="Text Box 59"/>
            <p:cNvSpPr txBox="1">
              <a:spLocks noChangeArrowheads="1"/>
            </p:cNvSpPr>
            <p:nvPr/>
          </p:nvSpPr>
          <p:spPr bwMode="auto">
            <a:xfrm>
              <a:off x="1469" y="3494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+180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32" name="Text Box 60"/>
            <p:cNvSpPr txBox="1">
              <a:spLocks noChangeArrowheads="1"/>
            </p:cNvSpPr>
            <p:nvPr/>
          </p:nvSpPr>
          <p:spPr bwMode="auto">
            <a:xfrm>
              <a:off x="2116" y="3494"/>
              <a:ext cx="4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+90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33" name="Text Box 61"/>
            <p:cNvSpPr txBox="1">
              <a:spLocks noChangeArrowheads="1"/>
            </p:cNvSpPr>
            <p:nvPr/>
          </p:nvSpPr>
          <p:spPr bwMode="auto">
            <a:xfrm>
              <a:off x="2454" y="3494"/>
              <a:ext cx="7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–90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  <a:r>
                <a:rPr lang="pl-PL" baseline="30000">
                  <a:latin typeface="+mn-lt"/>
                </a:rPr>
                <a:t/>
              </a:r>
              <a:br>
                <a:rPr lang="pl-PL" baseline="30000">
                  <a:latin typeface="+mn-lt"/>
                </a:rPr>
              </a:br>
              <a:r>
                <a:rPr lang="pl-PL" baseline="30000">
                  <a:latin typeface="+mn-lt"/>
                </a:rPr>
                <a:t> </a:t>
              </a:r>
              <a:r>
                <a:rPr lang="pl-PL">
                  <a:latin typeface="+mn-lt"/>
                </a:rPr>
                <a:t>(+270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  <a:r>
                <a:rPr lang="pl-PL">
                  <a:latin typeface="+mn-lt"/>
                </a:rPr>
                <a:t>)</a:t>
              </a:r>
            </a:p>
          </p:txBody>
        </p:sp>
        <p:sp>
          <p:nvSpPr>
            <p:cNvPr id="79934" name="Text Box 62"/>
            <p:cNvSpPr txBox="1">
              <a:spLocks noChangeArrowheads="1"/>
            </p:cNvSpPr>
            <p:nvPr/>
          </p:nvSpPr>
          <p:spPr bwMode="auto">
            <a:xfrm>
              <a:off x="3220" y="3494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</a:t>
              </a:r>
              <a:r>
                <a:rPr lang="pl-PL" baseline="30000">
                  <a:latin typeface="+mn-lt"/>
                  <a:cs typeface="Tahoma" pitchFamily="34" charset="0"/>
                </a:rPr>
                <a:t>º</a:t>
              </a:r>
            </a:p>
          </p:txBody>
        </p:sp>
      </p:grpSp>
      <p:grpSp>
        <p:nvGrpSpPr>
          <p:cNvPr id="79935" name="Group 63"/>
          <p:cNvGrpSpPr>
            <a:grpSpLocks/>
          </p:cNvGrpSpPr>
          <p:nvPr/>
        </p:nvGrpSpPr>
        <p:grpSpPr bwMode="auto">
          <a:xfrm>
            <a:off x="1544638" y="4535488"/>
            <a:ext cx="828675" cy="942975"/>
            <a:chOff x="778" y="1268"/>
            <a:chExt cx="803" cy="594"/>
          </a:xfrm>
        </p:grpSpPr>
        <p:sp>
          <p:nvSpPr>
            <p:cNvPr id="79936" name="Freeform 64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37" name="Freeform 65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38" name="Freeform 66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39" name="Freeform 67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0" name="Freeform 68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1" name="Freeform 69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42" name="Group 70"/>
          <p:cNvGrpSpPr>
            <a:grpSpLocks/>
          </p:cNvGrpSpPr>
          <p:nvPr/>
        </p:nvGrpSpPr>
        <p:grpSpPr bwMode="auto">
          <a:xfrm flipV="1">
            <a:off x="2376488" y="4535488"/>
            <a:ext cx="828675" cy="942975"/>
            <a:chOff x="778" y="1268"/>
            <a:chExt cx="803" cy="594"/>
          </a:xfrm>
        </p:grpSpPr>
        <p:sp>
          <p:nvSpPr>
            <p:cNvPr id="79943" name="Freeform 71"/>
            <p:cNvSpPr>
              <a:spLocks/>
            </p:cNvSpPr>
            <p:nvPr/>
          </p:nvSpPr>
          <p:spPr bwMode="auto">
            <a:xfrm>
              <a:off x="778" y="1273"/>
              <a:ext cx="134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4" name="Freeform 72"/>
            <p:cNvSpPr>
              <a:spLocks/>
            </p:cNvSpPr>
            <p:nvPr/>
          </p:nvSpPr>
          <p:spPr bwMode="auto">
            <a:xfrm>
              <a:off x="912" y="1550"/>
              <a:ext cx="134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5" name="Freeform 73"/>
            <p:cNvSpPr>
              <a:spLocks/>
            </p:cNvSpPr>
            <p:nvPr/>
          </p:nvSpPr>
          <p:spPr bwMode="auto">
            <a:xfrm>
              <a:off x="1046" y="1270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6" name="Freeform 74"/>
            <p:cNvSpPr>
              <a:spLocks/>
            </p:cNvSpPr>
            <p:nvPr/>
          </p:nvSpPr>
          <p:spPr bwMode="auto">
            <a:xfrm>
              <a:off x="1180" y="1546"/>
              <a:ext cx="135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7" name="Freeform 75"/>
            <p:cNvSpPr>
              <a:spLocks/>
            </p:cNvSpPr>
            <p:nvPr/>
          </p:nvSpPr>
          <p:spPr bwMode="auto">
            <a:xfrm>
              <a:off x="1313" y="1268"/>
              <a:ext cx="134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48" name="Freeform 76"/>
            <p:cNvSpPr>
              <a:spLocks/>
            </p:cNvSpPr>
            <p:nvPr/>
          </p:nvSpPr>
          <p:spPr bwMode="auto">
            <a:xfrm>
              <a:off x="1447" y="1544"/>
              <a:ext cx="134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49" name="Group 77"/>
          <p:cNvGrpSpPr>
            <a:grpSpLocks/>
          </p:cNvGrpSpPr>
          <p:nvPr/>
        </p:nvGrpSpPr>
        <p:grpSpPr bwMode="auto">
          <a:xfrm>
            <a:off x="6434140" y="3886200"/>
            <a:ext cx="2205039" cy="1905000"/>
            <a:chOff x="4053" y="2448"/>
            <a:chExt cx="1389" cy="1200"/>
          </a:xfrm>
        </p:grpSpPr>
        <p:sp>
          <p:nvSpPr>
            <p:cNvPr id="79950" name="Line 78"/>
            <p:cNvSpPr>
              <a:spLocks noChangeShapeType="1"/>
            </p:cNvSpPr>
            <p:nvPr/>
          </p:nvSpPr>
          <p:spPr bwMode="auto">
            <a:xfrm>
              <a:off x="4704" y="2688"/>
              <a:ext cx="0" cy="9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51" name="Line 79"/>
            <p:cNvSpPr>
              <a:spLocks noChangeShapeType="1"/>
            </p:cNvSpPr>
            <p:nvPr/>
          </p:nvSpPr>
          <p:spPr bwMode="auto">
            <a:xfrm>
              <a:off x="4128" y="3168"/>
              <a:ext cx="11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52" name="Oval 80"/>
            <p:cNvSpPr>
              <a:spLocks noChangeArrowheads="1"/>
            </p:cNvSpPr>
            <p:nvPr/>
          </p:nvSpPr>
          <p:spPr bwMode="auto">
            <a:xfrm>
              <a:off x="5040" y="314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53" name="Oval 81"/>
            <p:cNvSpPr>
              <a:spLocks noChangeArrowheads="1"/>
            </p:cNvSpPr>
            <p:nvPr/>
          </p:nvSpPr>
          <p:spPr bwMode="auto">
            <a:xfrm>
              <a:off x="4320" y="314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54" name="Text Box 82"/>
            <p:cNvSpPr txBox="1">
              <a:spLocks noChangeArrowheads="1"/>
            </p:cNvSpPr>
            <p:nvPr/>
          </p:nvSpPr>
          <p:spPr bwMode="auto">
            <a:xfrm>
              <a:off x="4930" y="2880"/>
              <a:ext cx="3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55" name="Text Box 83"/>
            <p:cNvSpPr txBox="1">
              <a:spLocks noChangeArrowheads="1"/>
            </p:cNvSpPr>
            <p:nvPr/>
          </p:nvSpPr>
          <p:spPr bwMode="auto">
            <a:xfrm>
              <a:off x="4204" y="2880"/>
              <a:ext cx="3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56" name="Text Box 84"/>
            <p:cNvSpPr txBox="1">
              <a:spLocks noChangeArrowheads="1"/>
            </p:cNvSpPr>
            <p:nvPr/>
          </p:nvSpPr>
          <p:spPr bwMode="auto">
            <a:xfrm>
              <a:off x="4607" y="2448"/>
              <a:ext cx="23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Q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57" name="Text Box 85"/>
            <p:cNvSpPr txBox="1">
              <a:spLocks noChangeArrowheads="1"/>
            </p:cNvSpPr>
            <p:nvPr/>
          </p:nvSpPr>
          <p:spPr bwMode="auto">
            <a:xfrm>
              <a:off x="5264" y="3024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I</a:t>
              </a:r>
              <a:endParaRPr lang="pl-PL" b="0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58" name="Text Box 86"/>
            <p:cNvSpPr txBox="1">
              <a:spLocks noChangeArrowheads="1"/>
            </p:cNvSpPr>
            <p:nvPr/>
          </p:nvSpPr>
          <p:spPr bwMode="auto">
            <a:xfrm>
              <a:off x="4964" y="3168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59" name="Text Box 87"/>
            <p:cNvSpPr txBox="1">
              <a:spLocks noChangeArrowheads="1"/>
            </p:cNvSpPr>
            <p:nvPr/>
          </p:nvSpPr>
          <p:spPr bwMode="auto">
            <a:xfrm>
              <a:off x="4053" y="3168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+180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60" name="Oval 88"/>
            <p:cNvSpPr>
              <a:spLocks noChangeArrowheads="1"/>
            </p:cNvSpPr>
            <p:nvPr/>
          </p:nvSpPr>
          <p:spPr bwMode="auto">
            <a:xfrm>
              <a:off x="4679" y="27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61" name="Oval 89"/>
            <p:cNvSpPr>
              <a:spLocks noChangeArrowheads="1"/>
            </p:cNvSpPr>
            <p:nvPr/>
          </p:nvSpPr>
          <p:spPr bwMode="auto">
            <a:xfrm>
              <a:off x="4679" y="350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62" name="Text Box 90"/>
            <p:cNvSpPr txBox="1">
              <a:spLocks noChangeArrowheads="1"/>
            </p:cNvSpPr>
            <p:nvPr/>
          </p:nvSpPr>
          <p:spPr bwMode="auto">
            <a:xfrm>
              <a:off x="4413" y="2688"/>
              <a:ext cx="3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01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63" name="Text Box 91"/>
            <p:cNvSpPr txBox="1">
              <a:spLocks noChangeArrowheads="1"/>
            </p:cNvSpPr>
            <p:nvPr/>
          </p:nvSpPr>
          <p:spPr bwMode="auto">
            <a:xfrm>
              <a:off x="4713" y="3408"/>
              <a:ext cx="3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>
                  <a:latin typeface="+mn-lt"/>
                </a:rPr>
                <a:t>10</a:t>
              </a:r>
              <a:endParaRPr lang="pl-PL" baseline="30000">
                <a:latin typeface="+mn-lt"/>
                <a:cs typeface="Tahoma" pitchFamily="34" charset="0"/>
              </a:endParaRPr>
            </a:p>
          </p:txBody>
        </p:sp>
        <p:sp>
          <p:nvSpPr>
            <p:cNvPr id="79964" name="Text Box 92"/>
            <p:cNvSpPr txBox="1">
              <a:spLocks noChangeArrowheads="1"/>
            </p:cNvSpPr>
            <p:nvPr/>
          </p:nvSpPr>
          <p:spPr bwMode="auto">
            <a:xfrm>
              <a:off x="4694" y="2670"/>
              <a:ext cx="4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+90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  <p:sp>
          <p:nvSpPr>
            <p:cNvPr id="79965" name="Text Box 93"/>
            <p:cNvSpPr txBox="1">
              <a:spLocks noChangeArrowheads="1"/>
            </p:cNvSpPr>
            <p:nvPr/>
          </p:nvSpPr>
          <p:spPr bwMode="auto">
            <a:xfrm>
              <a:off x="4254" y="3408"/>
              <a:ext cx="4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b="0">
                  <a:latin typeface="+mn-lt"/>
                </a:rPr>
                <a:t>–90</a:t>
              </a:r>
              <a:r>
                <a:rPr lang="pl-PL" b="0" baseline="30000">
                  <a:latin typeface="+mn-lt"/>
                  <a:cs typeface="Tahoma" pitchFamily="34" charset="0"/>
                </a:rPr>
                <a:t>º</a:t>
              </a:r>
            </a:p>
          </p:txBody>
        </p:sp>
      </p:grpSp>
      <p:grpSp>
        <p:nvGrpSpPr>
          <p:cNvPr id="79966" name="Group 94"/>
          <p:cNvGrpSpPr>
            <a:grpSpLocks/>
          </p:cNvGrpSpPr>
          <p:nvPr/>
        </p:nvGrpSpPr>
        <p:grpSpPr bwMode="auto">
          <a:xfrm>
            <a:off x="3213100" y="4535488"/>
            <a:ext cx="835025" cy="942975"/>
            <a:chOff x="2024" y="2857"/>
            <a:chExt cx="526" cy="594"/>
          </a:xfrm>
        </p:grpSpPr>
        <p:sp>
          <p:nvSpPr>
            <p:cNvPr id="79967" name="Freeform 95"/>
            <p:cNvSpPr>
              <a:spLocks/>
            </p:cNvSpPr>
            <p:nvPr/>
          </p:nvSpPr>
          <p:spPr bwMode="auto">
            <a:xfrm>
              <a:off x="2070" y="3139"/>
              <a:ext cx="87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68" name="Freeform 96"/>
            <p:cNvSpPr>
              <a:spLocks/>
            </p:cNvSpPr>
            <p:nvPr/>
          </p:nvSpPr>
          <p:spPr bwMode="auto">
            <a:xfrm>
              <a:off x="2157" y="2859"/>
              <a:ext cx="87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69" name="Freeform 97"/>
            <p:cNvSpPr>
              <a:spLocks/>
            </p:cNvSpPr>
            <p:nvPr/>
          </p:nvSpPr>
          <p:spPr bwMode="auto">
            <a:xfrm>
              <a:off x="2244" y="3135"/>
              <a:ext cx="88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70" name="Freeform 98"/>
            <p:cNvSpPr>
              <a:spLocks/>
            </p:cNvSpPr>
            <p:nvPr/>
          </p:nvSpPr>
          <p:spPr bwMode="auto">
            <a:xfrm>
              <a:off x="2331" y="2857"/>
              <a:ext cx="87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71" name="Freeform 99"/>
            <p:cNvSpPr>
              <a:spLocks/>
            </p:cNvSpPr>
            <p:nvPr/>
          </p:nvSpPr>
          <p:spPr bwMode="auto">
            <a:xfrm>
              <a:off x="2418" y="3133"/>
              <a:ext cx="87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72" name="Freeform 100"/>
            <p:cNvSpPr>
              <a:spLocks/>
            </p:cNvSpPr>
            <p:nvPr/>
          </p:nvSpPr>
          <p:spPr bwMode="auto">
            <a:xfrm>
              <a:off x="2024" y="2861"/>
              <a:ext cx="47" cy="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39"/>
                </a:cxn>
                <a:cxn ang="0">
                  <a:pos x="44" y="166"/>
                </a:cxn>
                <a:cxn ang="0">
                  <a:pos x="47" y="291"/>
                </a:cxn>
              </a:cxnLst>
              <a:rect l="0" t="0" r="r" b="b"/>
              <a:pathLst>
                <a:path w="47" h="291">
                  <a:moveTo>
                    <a:pt x="0" y="0"/>
                  </a:moveTo>
                  <a:cubicBezTo>
                    <a:pt x="9" y="5"/>
                    <a:pt x="19" y="11"/>
                    <a:pt x="26" y="39"/>
                  </a:cubicBezTo>
                  <a:cubicBezTo>
                    <a:pt x="33" y="67"/>
                    <a:pt x="41" y="124"/>
                    <a:pt x="44" y="166"/>
                  </a:cubicBezTo>
                  <a:cubicBezTo>
                    <a:pt x="47" y="208"/>
                    <a:pt x="47" y="249"/>
                    <a:pt x="47" y="291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73" name="Line 101"/>
            <p:cNvSpPr>
              <a:spLocks noChangeShapeType="1"/>
            </p:cNvSpPr>
            <p:nvPr/>
          </p:nvSpPr>
          <p:spPr bwMode="auto">
            <a:xfrm flipV="1">
              <a:off x="2024" y="2861"/>
              <a:ext cx="0" cy="2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74" name="Freeform 102"/>
            <p:cNvSpPr>
              <a:spLocks/>
            </p:cNvSpPr>
            <p:nvPr/>
          </p:nvSpPr>
          <p:spPr bwMode="auto">
            <a:xfrm>
              <a:off x="2505" y="2858"/>
              <a:ext cx="45" cy="292"/>
            </a:xfrm>
            <a:custGeom>
              <a:avLst/>
              <a:gdLst/>
              <a:ahLst/>
              <a:cxnLst>
                <a:cxn ang="0">
                  <a:pos x="0" y="292"/>
                </a:cxn>
                <a:cxn ang="0">
                  <a:pos x="8" y="154"/>
                </a:cxn>
                <a:cxn ang="0">
                  <a:pos x="17" y="54"/>
                </a:cxn>
                <a:cxn ang="0">
                  <a:pos x="35" y="9"/>
                </a:cxn>
                <a:cxn ang="0">
                  <a:pos x="45" y="0"/>
                </a:cxn>
              </a:cxnLst>
              <a:rect l="0" t="0" r="r" b="b"/>
              <a:pathLst>
                <a:path w="45" h="292">
                  <a:moveTo>
                    <a:pt x="0" y="292"/>
                  </a:moveTo>
                  <a:cubicBezTo>
                    <a:pt x="2" y="243"/>
                    <a:pt x="5" y="194"/>
                    <a:pt x="8" y="154"/>
                  </a:cubicBezTo>
                  <a:cubicBezTo>
                    <a:pt x="11" y="114"/>
                    <a:pt x="13" y="78"/>
                    <a:pt x="17" y="54"/>
                  </a:cubicBezTo>
                  <a:cubicBezTo>
                    <a:pt x="21" y="30"/>
                    <a:pt x="30" y="18"/>
                    <a:pt x="35" y="9"/>
                  </a:cubicBezTo>
                  <a:cubicBezTo>
                    <a:pt x="40" y="0"/>
                    <a:pt x="42" y="0"/>
                    <a:pt x="45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75" name="Group 103"/>
          <p:cNvGrpSpPr>
            <a:grpSpLocks/>
          </p:cNvGrpSpPr>
          <p:nvPr/>
        </p:nvGrpSpPr>
        <p:grpSpPr bwMode="auto">
          <a:xfrm>
            <a:off x="4048125" y="4535488"/>
            <a:ext cx="836613" cy="946150"/>
            <a:chOff x="2550" y="2857"/>
            <a:chExt cx="527" cy="596"/>
          </a:xfrm>
        </p:grpSpPr>
        <p:grpSp>
          <p:nvGrpSpPr>
            <p:cNvPr id="79976" name="Group 104"/>
            <p:cNvGrpSpPr>
              <a:grpSpLocks/>
            </p:cNvGrpSpPr>
            <p:nvPr/>
          </p:nvGrpSpPr>
          <p:grpSpPr bwMode="auto">
            <a:xfrm>
              <a:off x="2550" y="2857"/>
              <a:ext cx="481" cy="596"/>
              <a:chOff x="2550" y="2857"/>
              <a:chExt cx="481" cy="596"/>
            </a:xfrm>
          </p:grpSpPr>
          <p:sp>
            <p:nvSpPr>
              <p:cNvPr id="79977" name="Freeform 105"/>
              <p:cNvSpPr>
                <a:spLocks/>
              </p:cNvSpPr>
              <p:nvPr/>
            </p:nvSpPr>
            <p:spPr bwMode="auto">
              <a:xfrm>
                <a:off x="2944" y="2860"/>
                <a:ext cx="87" cy="313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2" y="250"/>
                  </a:cxn>
                  <a:cxn ang="0">
                    <a:pos x="7" y="190"/>
                  </a:cxn>
                  <a:cxn ang="0">
                    <a:pos x="13" y="137"/>
                  </a:cxn>
                  <a:cxn ang="0">
                    <a:pos x="21" y="91"/>
                  </a:cxn>
                  <a:cxn ang="0">
                    <a:pos x="26" y="71"/>
                  </a:cxn>
                  <a:cxn ang="0">
                    <a:pos x="30" y="52"/>
                  </a:cxn>
                  <a:cxn ang="0">
                    <a:pos x="36" y="37"/>
                  </a:cxn>
                  <a:cxn ang="0">
                    <a:pos x="42" y="23"/>
                  </a:cxn>
                  <a:cxn ang="0">
                    <a:pos x="48" y="14"/>
                  </a:cxn>
                  <a:cxn ang="0">
                    <a:pos x="53" y="6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2" y="2"/>
                  </a:cxn>
                  <a:cxn ang="0">
                    <a:pos x="80" y="6"/>
                  </a:cxn>
                  <a:cxn ang="0">
                    <a:pos x="86" y="14"/>
                  </a:cxn>
                  <a:cxn ang="0">
                    <a:pos x="92" y="23"/>
                  </a:cxn>
                  <a:cxn ang="0">
                    <a:pos x="97" y="37"/>
                  </a:cxn>
                  <a:cxn ang="0">
                    <a:pos x="103" y="52"/>
                  </a:cxn>
                  <a:cxn ang="0">
                    <a:pos x="107" y="71"/>
                  </a:cxn>
                  <a:cxn ang="0">
                    <a:pos x="113" y="91"/>
                  </a:cxn>
                  <a:cxn ang="0">
                    <a:pos x="120" y="137"/>
                  </a:cxn>
                  <a:cxn ang="0">
                    <a:pos x="126" y="190"/>
                  </a:cxn>
                  <a:cxn ang="0">
                    <a:pos x="132" y="250"/>
                  </a:cxn>
                  <a:cxn ang="0">
                    <a:pos x="134" y="313"/>
                  </a:cxn>
                </a:cxnLst>
                <a:rect l="0" t="0" r="r" b="b"/>
                <a:pathLst>
                  <a:path w="134" h="313">
                    <a:moveTo>
                      <a:pt x="0" y="313"/>
                    </a:moveTo>
                    <a:lnTo>
                      <a:pt x="2" y="250"/>
                    </a:lnTo>
                    <a:lnTo>
                      <a:pt x="7" y="190"/>
                    </a:lnTo>
                    <a:lnTo>
                      <a:pt x="13" y="137"/>
                    </a:lnTo>
                    <a:lnTo>
                      <a:pt x="21" y="91"/>
                    </a:lnTo>
                    <a:lnTo>
                      <a:pt x="26" y="71"/>
                    </a:lnTo>
                    <a:lnTo>
                      <a:pt x="30" y="52"/>
                    </a:lnTo>
                    <a:lnTo>
                      <a:pt x="36" y="37"/>
                    </a:lnTo>
                    <a:lnTo>
                      <a:pt x="42" y="23"/>
                    </a:lnTo>
                    <a:lnTo>
                      <a:pt x="48" y="14"/>
                    </a:lnTo>
                    <a:lnTo>
                      <a:pt x="53" y="6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2" y="2"/>
                    </a:lnTo>
                    <a:lnTo>
                      <a:pt x="80" y="6"/>
                    </a:lnTo>
                    <a:lnTo>
                      <a:pt x="86" y="14"/>
                    </a:lnTo>
                    <a:lnTo>
                      <a:pt x="92" y="23"/>
                    </a:lnTo>
                    <a:lnTo>
                      <a:pt x="97" y="37"/>
                    </a:lnTo>
                    <a:lnTo>
                      <a:pt x="103" y="52"/>
                    </a:lnTo>
                    <a:lnTo>
                      <a:pt x="107" y="71"/>
                    </a:lnTo>
                    <a:lnTo>
                      <a:pt x="113" y="91"/>
                    </a:lnTo>
                    <a:lnTo>
                      <a:pt x="120" y="137"/>
                    </a:lnTo>
                    <a:lnTo>
                      <a:pt x="126" y="190"/>
                    </a:lnTo>
                    <a:lnTo>
                      <a:pt x="132" y="250"/>
                    </a:lnTo>
                    <a:lnTo>
                      <a:pt x="134" y="313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78" name="Freeform 106"/>
              <p:cNvSpPr>
                <a:spLocks/>
              </p:cNvSpPr>
              <p:nvPr/>
            </p:nvSpPr>
            <p:spPr bwMode="auto">
              <a:xfrm>
                <a:off x="2596" y="2859"/>
                <a:ext cx="87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6" y="189"/>
                  </a:cxn>
                  <a:cxn ang="0">
                    <a:pos x="14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1"/>
                  </a:cxn>
                  <a:cxn ang="0">
                    <a:pos x="37" y="36"/>
                  </a:cxn>
                  <a:cxn ang="0">
                    <a:pos x="42" y="23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2" y="1"/>
                  </a:cxn>
                  <a:cxn ang="0">
                    <a:pos x="67" y="0"/>
                  </a:cxn>
                  <a:cxn ang="0">
                    <a:pos x="73" y="1"/>
                  </a:cxn>
                  <a:cxn ang="0">
                    <a:pos x="81" y="5"/>
                  </a:cxn>
                  <a:cxn ang="0">
                    <a:pos x="86" y="13"/>
                  </a:cxn>
                  <a:cxn ang="0">
                    <a:pos x="92" y="23"/>
                  </a:cxn>
                  <a:cxn ang="0">
                    <a:pos x="98" y="36"/>
                  </a:cxn>
                  <a:cxn ang="0">
                    <a:pos x="104" y="51"/>
                  </a:cxn>
                  <a:cxn ang="0">
                    <a:pos x="108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7" y="189"/>
                  </a:cxn>
                  <a:cxn ang="0">
                    <a:pos x="133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6" y="189"/>
                    </a:lnTo>
                    <a:lnTo>
                      <a:pt x="14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1"/>
                    </a:lnTo>
                    <a:lnTo>
                      <a:pt x="37" y="36"/>
                    </a:lnTo>
                    <a:lnTo>
                      <a:pt x="42" y="23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2" y="1"/>
                    </a:lnTo>
                    <a:lnTo>
                      <a:pt x="67" y="0"/>
                    </a:lnTo>
                    <a:lnTo>
                      <a:pt x="73" y="1"/>
                    </a:lnTo>
                    <a:lnTo>
                      <a:pt x="81" y="5"/>
                    </a:lnTo>
                    <a:lnTo>
                      <a:pt x="86" y="13"/>
                    </a:lnTo>
                    <a:lnTo>
                      <a:pt x="92" y="23"/>
                    </a:lnTo>
                    <a:lnTo>
                      <a:pt x="98" y="36"/>
                    </a:lnTo>
                    <a:lnTo>
                      <a:pt x="104" y="51"/>
                    </a:lnTo>
                    <a:lnTo>
                      <a:pt x="108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7" y="189"/>
                    </a:lnTo>
                    <a:lnTo>
                      <a:pt x="133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79" name="Freeform 107"/>
              <p:cNvSpPr>
                <a:spLocks/>
              </p:cNvSpPr>
              <p:nvPr/>
            </p:nvSpPr>
            <p:spPr bwMode="auto">
              <a:xfrm>
                <a:off x="2683" y="3135"/>
                <a:ext cx="88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6" y="123"/>
                  </a:cxn>
                  <a:cxn ang="0">
                    <a:pos x="14" y="176"/>
                  </a:cxn>
                  <a:cxn ang="0">
                    <a:pos x="22" y="222"/>
                  </a:cxn>
                  <a:cxn ang="0">
                    <a:pos x="27" y="242"/>
                  </a:cxn>
                  <a:cxn ang="0">
                    <a:pos x="31" y="259"/>
                  </a:cxn>
                  <a:cxn ang="0">
                    <a:pos x="37" y="276"/>
                  </a:cxn>
                  <a:cxn ang="0">
                    <a:pos x="43" y="288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0" y="311"/>
                  </a:cxn>
                  <a:cxn ang="0">
                    <a:pos x="68" y="313"/>
                  </a:cxn>
                  <a:cxn ang="0">
                    <a:pos x="73" y="311"/>
                  </a:cxn>
                  <a:cxn ang="0">
                    <a:pos x="79" y="307"/>
                  </a:cxn>
                  <a:cxn ang="0">
                    <a:pos x="87" y="299"/>
                  </a:cxn>
                  <a:cxn ang="0">
                    <a:pos x="93" y="288"/>
                  </a:cxn>
                  <a:cxn ang="0">
                    <a:pos x="98" y="276"/>
                  </a:cxn>
                  <a:cxn ang="0">
                    <a:pos x="102" y="259"/>
                  </a:cxn>
                  <a:cxn ang="0">
                    <a:pos x="108" y="242"/>
                  </a:cxn>
                  <a:cxn ang="0">
                    <a:pos x="114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3" y="63"/>
                  </a:cxn>
                  <a:cxn ang="0">
                    <a:pos x="135" y="0"/>
                  </a:cxn>
                </a:cxnLst>
                <a:rect l="0" t="0" r="r" b="b"/>
                <a:pathLst>
                  <a:path w="135" h="313">
                    <a:moveTo>
                      <a:pt x="0" y="0"/>
                    </a:moveTo>
                    <a:lnTo>
                      <a:pt x="2" y="63"/>
                    </a:lnTo>
                    <a:lnTo>
                      <a:pt x="6" y="123"/>
                    </a:lnTo>
                    <a:lnTo>
                      <a:pt x="14" y="176"/>
                    </a:lnTo>
                    <a:lnTo>
                      <a:pt x="22" y="222"/>
                    </a:lnTo>
                    <a:lnTo>
                      <a:pt x="27" y="242"/>
                    </a:lnTo>
                    <a:lnTo>
                      <a:pt x="31" y="259"/>
                    </a:lnTo>
                    <a:lnTo>
                      <a:pt x="37" y="276"/>
                    </a:lnTo>
                    <a:lnTo>
                      <a:pt x="43" y="288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0" y="311"/>
                    </a:lnTo>
                    <a:lnTo>
                      <a:pt x="68" y="313"/>
                    </a:lnTo>
                    <a:lnTo>
                      <a:pt x="73" y="311"/>
                    </a:lnTo>
                    <a:lnTo>
                      <a:pt x="79" y="307"/>
                    </a:lnTo>
                    <a:lnTo>
                      <a:pt x="87" y="299"/>
                    </a:lnTo>
                    <a:lnTo>
                      <a:pt x="93" y="288"/>
                    </a:lnTo>
                    <a:lnTo>
                      <a:pt x="98" y="276"/>
                    </a:lnTo>
                    <a:lnTo>
                      <a:pt x="102" y="259"/>
                    </a:lnTo>
                    <a:lnTo>
                      <a:pt x="108" y="242"/>
                    </a:lnTo>
                    <a:lnTo>
                      <a:pt x="114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3" y="63"/>
                    </a:lnTo>
                    <a:lnTo>
                      <a:pt x="135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80" name="Freeform 108"/>
              <p:cNvSpPr>
                <a:spLocks/>
              </p:cNvSpPr>
              <p:nvPr/>
            </p:nvSpPr>
            <p:spPr bwMode="auto">
              <a:xfrm>
                <a:off x="2770" y="2857"/>
                <a:ext cx="87" cy="312"/>
              </a:xfrm>
              <a:custGeom>
                <a:avLst/>
                <a:gdLst/>
                <a:ahLst/>
                <a:cxnLst>
                  <a:cxn ang="0">
                    <a:pos x="0" y="312"/>
                  </a:cxn>
                  <a:cxn ang="0">
                    <a:pos x="2" y="249"/>
                  </a:cxn>
                  <a:cxn ang="0">
                    <a:pos x="8" y="190"/>
                  </a:cxn>
                  <a:cxn ang="0">
                    <a:pos x="13" y="136"/>
                  </a:cxn>
                  <a:cxn ang="0">
                    <a:pos x="21" y="90"/>
                  </a:cxn>
                  <a:cxn ang="0">
                    <a:pos x="27" y="71"/>
                  </a:cxn>
                  <a:cxn ang="0">
                    <a:pos x="31" y="53"/>
                  </a:cxn>
                  <a:cxn ang="0">
                    <a:pos x="36" y="36"/>
                  </a:cxn>
                  <a:cxn ang="0">
                    <a:pos x="42" y="25"/>
                  </a:cxn>
                  <a:cxn ang="0">
                    <a:pos x="48" y="13"/>
                  </a:cxn>
                  <a:cxn ang="0">
                    <a:pos x="54" y="5"/>
                  </a:cxn>
                  <a:cxn ang="0">
                    <a:pos x="61" y="2"/>
                  </a:cxn>
                  <a:cxn ang="0">
                    <a:pos x="67" y="0"/>
                  </a:cxn>
                  <a:cxn ang="0">
                    <a:pos x="73" y="2"/>
                  </a:cxn>
                  <a:cxn ang="0">
                    <a:pos x="80" y="5"/>
                  </a:cxn>
                  <a:cxn ang="0">
                    <a:pos x="86" y="13"/>
                  </a:cxn>
                  <a:cxn ang="0">
                    <a:pos x="92" y="25"/>
                  </a:cxn>
                  <a:cxn ang="0">
                    <a:pos x="98" y="36"/>
                  </a:cxn>
                  <a:cxn ang="0">
                    <a:pos x="103" y="53"/>
                  </a:cxn>
                  <a:cxn ang="0">
                    <a:pos x="107" y="71"/>
                  </a:cxn>
                  <a:cxn ang="0">
                    <a:pos x="113" y="90"/>
                  </a:cxn>
                  <a:cxn ang="0">
                    <a:pos x="121" y="136"/>
                  </a:cxn>
                  <a:cxn ang="0">
                    <a:pos x="128" y="190"/>
                  </a:cxn>
                  <a:cxn ang="0">
                    <a:pos x="132" y="249"/>
                  </a:cxn>
                  <a:cxn ang="0">
                    <a:pos x="134" y="312"/>
                  </a:cxn>
                </a:cxnLst>
                <a:rect l="0" t="0" r="r" b="b"/>
                <a:pathLst>
                  <a:path w="134" h="312">
                    <a:moveTo>
                      <a:pt x="0" y="312"/>
                    </a:moveTo>
                    <a:lnTo>
                      <a:pt x="2" y="249"/>
                    </a:lnTo>
                    <a:lnTo>
                      <a:pt x="8" y="190"/>
                    </a:lnTo>
                    <a:lnTo>
                      <a:pt x="13" y="136"/>
                    </a:lnTo>
                    <a:lnTo>
                      <a:pt x="21" y="90"/>
                    </a:lnTo>
                    <a:lnTo>
                      <a:pt x="27" y="71"/>
                    </a:lnTo>
                    <a:lnTo>
                      <a:pt x="31" y="53"/>
                    </a:lnTo>
                    <a:lnTo>
                      <a:pt x="36" y="36"/>
                    </a:lnTo>
                    <a:lnTo>
                      <a:pt x="42" y="25"/>
                    </a:lnTo>
                    <a:lnTo>
                      <a:pt x="48" y="13"/>
                    </a:lnTo>
                    <a:lnTo>
                      <a:pt x="54" y="5"/>
                    </a:lnTo>
                    <a:lnTo>
                      <a:pt x="61" y="2"/>
                    </a:lnTo>
                    <a:lnTo>
                      <a:pt x="67" y="0"/>
                    </a:lnTo>
                    <a:lnTo>
                      <a:pt x="73" y="2"/>
                    </a:lnTo>
                    <a:lnTo>
                      <a:pt x="80" y="5"/>
                    </a:lnTo>
                    <a:lnTo>
                      <a:pt x="86" y="13"/>
                    </a:lnTo>
                    <a:lnTo>
                      <a:pt x="92" y="25"/>
                    </a:lnTo>
                    <a:lnTo>
                      <a:pt x="98" y="36"/>
                    </a:lnTo>
                    <a:lnTo>
                      <a:pt x="103" y="53"/>
                    </a:lnTo>
                    <a:lnTo>
                      <a:pt x="107" y="71"/>
                    </a:lnTo>
                    <a:lnTo>
                      <a:pt x="113" y="90"/>
                    </a:lnTo>
                    <a:lnTo>
                      <a:pt x="121" y="136"/>
                    </a:lnTo>
                    <a:lnTo>
                      <a:pt x="128" y="190"/>
                    </a:lnTo>
                    <a:lnTo>
                      <a:pt x="132" y="249"/>
                    </a:lnTo>
                    <a:lnTo>
                      <a:pt x="134" y="312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81" name="Freeform 109"/>
              <p:cNvSpPr>
                <a:spLocks/>
              </p:cNvSpPr>
              <p:nvPr/>
            </p:nvSpPr>
            <p:spPr bwMode="auto">
              <a:xfrm>
                <a:off x="2857" y="3133"/>
                <a:ext cx="87" cy="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3"/>
                  </a:cxn>
                  <a:cxn ang="0">
                    <a:pos x="8" y="123"/>
                  </a:cxn>
                  <a:cxn ang="0">
                    <a:pos x="14" y="176"/>
                  </a:cxn>
                  <a:cxn ang="0">
                    <a:pos x="21" y="222"/>
                  </a:cxn>
                  <a:cxn ang="0">
                    <a:pos x="27" y="242"/>
                  </a:cxn>
                  <a:cxn ang="0">
                    <a:pos x="31" y="261"/>
                  </a:cxn>
                  <a:cxn ang="0">
                    <a:pos x="37" y="276"/>
                  </a:cxn>
                  <a:cxn ang="0">
                    <a:pos x="42" y="290"/>
                  </a:cxn>
                  <a:cxn ang="0">
                    <a:pos x="48" y="299"/>
                  </a:cxn>
                  <a:cxn ang="0">
                    <a:pos x="54" y="307"/>
                  </a:cxn>
                  <a:cxn ang="0">
                    <a:pos x="62" y="311"/>
                  </a:cxn>
                  <a:cxn ang="0">
                    <a:pos x="67" y="313"/>
                  </a:cxn>
                  <a:cxn ang="0">
                    <a:pos x="73" y="311"/>
                  </a:cxn>
                  <a:cxn ang="0">
                    <a:pos x="81" y="307"/>
                  </a:cxn>
                  <a:cxn ang="0">
                    <a:pos x="86" y="299"/>
                  </a:cxn>
                  <a:cxn ang="0">
                    <a:pos x="92" y="290"/>
                  </a:cxn>
                  <a:cxn ang="0">
                    <a:pos x="98" y="276"/>
                  </a:cxn>
                  <a:cxn ang="0">
                    <a:pos x="104" y="261"/>
                  </a:cxn>
                  <a:cxn ang="0">
                    <a:pos x="108" y="242"/>
                  </a:cxn>
                  <a:cxn ang="0">
                    <a:pos x="113" y="222"/>
                  </a:cxn>
                  <a:cxn ang="0">
                    <a:pos x="121" y="176"/>
                  </a:cxn>
                  <a:cxn ang="0">
                    <a:pos x="127" y="123"/>
                  </a:cxn>
                  <a:cxn ang="0">
                    <a:pos x="132" y="63"/>
                  </a:cxn>
                  <a:cxn ang="0">
                    <a:pos x="134" y="0"/>
                  </a:cxn>
                </a:cxnLst>
                <a:rect l="0" t="0" r="r" b="b"/>
                <a:pathLst>
                  <a:path w="134" h="313">
                    <a:moveTo>
                      <a:pt x="0" y="0"/>
                    </a:moveTo>
                    <a:lnTo>
                      <a:pt x="2" y="63"/>
                    </a:lnTo>
                    <a:lnTo>
                      <a:pt x="8" y="123"/>
                    </a:lnTo>
                    <a:lnTo>
                      <a:pt x="14" y="176"/>
                    </a:lnTo>
                    <a:lnTo>
                      <a:pt x="21" y="222"/>
                    </a:lnTo>
                    <a:lnTo>
                      <a:pt x="27" y="242"/>
                    </a:lnTo>
                    <a:lnTo>
                      <a:pt x="31" y="261"/>
                    </a:lnTo>
                    <a:lnTo>
                      <a:pt x="37" y="276"/>
                    </a:lnTo>
                    <a:lnTo>
                      <a:pt x="42" y="290"/>
                    </a:lnTo>
                    <a:lnTo>
                      <a:pt x="48" y="299"/>
                    </a:lnTo>
                    <a:lnTo>
                      <a:pt x="54" y="307"/>
                    </a:lnTo>
                    <a:lnTo>
                      <a:pt x="62" y="311"/>
                    </a:lnTo>
                    <a:lnTo>
                      <a:pt x="67" y="313"/>
                    </a:lnTo>
                    <a:lnTo>
                      <a:pt x="73" y="311"/>
                    </a:lnTo>
                    <a:lnTo>
                      <a:pt x="81" y="307"/>
                    </a:lnTo>
                    <a:lnTo>
                      <a:pt x="86" y="299"/>
                    </a:lnTo>
                    <a:lnTo>
                      <a:pt x="92" y="290"/>
                    </a:lnTo>
                    <a:lnTo>
                      <a:pt x="98" y="276"/>
                    </a:lnTo>
                    <a:lnTo>
                      <a:pt x="104" y="261"/>
                    </a:lnTo>
                    <a:lnTo>
                      <a:pt x="108" y="242"/>
                    </a:lnTo>
                    <a:lnTo>
                      <a:pt x="113" y="222"/>
                    </a:lnTo>
                    <a:lnTo>
                      <a:pt x="121" y="176"/>
                    </a:lnTo>
                    <a:lnTo>
                      <a:pt x="127" y="123"/>
                    </a:lnTo>
                    <a:lnTo>
                      <a:pt x="132" y="63"/>
                    </a:lnTo>
                    <a:lnTo>
                      <a:pt x="134" y="0"/>
                    </a:lnTo>
                  </a:path>
                </a:pathLst>
              </a:custGeom>
              <a:noFill/>
              <a:ln w="19050" cmpd="sng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82" name="Freeform 110"/>
              <p:cNvSpPr>
                <a:spLocks/>
              </p:cNvSpPr>
              <p:nvPr/>
            </p:nvSpPr>
            <p:spPr bwMode="auto">
              <a:xfrm>
                <a:off x="2553" y="3149"/>
                <a:ext cx="47" cy="304"/>
              </a:xfrm>
              <a:custGeom>
                <a:avLst/>
                <a:gdLst/>
                <a:ahLst/>
                <a:cxnLst>
                  <a:cxn ang="0">
                    <a:pos x="0" y="304"/>
                  </a:cxn>
                  <a:cxn ang="0">
                    <a:pos x="24" y="261"/>
                  </a:cxn>
                  <a:cxn ang="0">
                    <a:pos x="36" y="196"/>
                  </a:cxn>
                  <a:cxn ang="0">
                    <a:pos x="45" y="90"/>
                  </a:cxn>
                  <a:cxn ang="0">
                    <a:pos x="46" y="0"/>
                  </a:cxn>
                </a:cxnLst>
                <a:rect l="0" t="0" r="r" b="b"/>
                <a:pathLst>
                  <a:path w="47" h="304">
                    <a:moveTo>
                      <a:pt x="0" y="304"/>
                    </a:moveTo>
                    <a:cubicBezTo>
                      <a:pt x="9" y="291"/>
                      <a:pt x="18" y="279"/>
                      <a:pt x="24" y="261"/>
                    </a:cubicBezTo>
                    <a:cubicBezTo>
                      <a:pt x="30" y="243"/>
                      <a:pt x="33" y="224"/>
                      <a:pt x="36" y="196"/>
                    </a:cubicBezTo>
                    <a:cubicBezTo>
                      <a:pt x="39" y="168"/>
                      <a:pt x="43" y="123"/>
                      <a:pt x="45" y="90"/>
                    </a:cubicBezTo>
                    <a:cubicBezTo>
                      <a:pt x="47" y="57"/>
                      <a:pt x="45" y="15"/>
                      <a:pt x="46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79983" name="Line 111"/>
              <p:cNvSpPr>
                <a:spLocks noChangeShapeType="1"/>
              </p:cNvSpPr>
              <p:nvPr/>
            </p:nvSpPr>
            <p:spPr bwMode="auto">
              <a:xfrm>
                <a:off x="2550" y="2858"/>
                <a:ext cx="0" cy="59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79984" name="Freeform 112"/>
            <p:cNvSpPr>
              <a:spLocks/>
            </p:cNvSpPr>
            <p:nvPr/>
          </p:nvSpPr>
          <p:spPr bwMode="auto">
            <a:xfrm>
              <a:off x="3030" y="3147"/>
              <a:ext cx="47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8"/>
                </a:cxn>
                <a:cxn ang="0">
                  <a:pos x="11" y="195"/>
                </a:cxn>
                <a:cxn ang="0">
                  <a:pos x="27" y="275"/>
                </a:cxn>
                <a:cxn ang="0">
                  <a:pos x="47" y="303"/>
                </a:cxn>
              </a:cxnLst>
              <a:rect l="0" t="0" r="r" b="b"/>
              <a:pathLst>
                <a:path w="47" h="303">
                  <a:moveTo>
                    <a:pt x="0" y="0"/>
                  </a:moveTo>
                  <a:cubicBezTo>
                    <a:pt x="0" y="33"/>
                    <a:pt x="0" y="66"/>
                    <a:pt x="2" y="98"/>
                  </a:cubicBezTo>
                  <a:cubicBezTo>
                    <a:pt x="4" y="130"/>
                    <a:pt x="7" y="166"/>
                    <a:pt x="11" y="195"/>
                  </a:cubicBezTo>
                  <a:cubicBezTo>
                    <a:pt x="15" y="224"/>
                    <a:pt x="21" y="257"/>
                    <a:pt x="27" y="275"/>
                  </a:cubicBezTo>
                  <a:cubicBezTo>
                    <a:pt x="33" y="293"/>
                    <a:pt x="40" y="298"/>
                    <a:pt x="47" y="303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85" name="Group 113"/>
          <p:cNvGrpSpPr>
            <a:grpSpLocks/>
          </p:cNvGrpSpPr>
          <p:nvPr/>
        </p:nvGrpSpPr>
        <p:grpSpPr bwMode="auto">
          <a:xfrm>
            <a:off x="4887913" y="4535488"/>
            <a:ext cx="828675" cy="946150"/>
            <a:chOff x="3079" y="2857"/>
            <a:chExt cx="522" cy="596"/>
          </a:xfrm>
        </p:grpSpPr>
        <p:sp>
          <p:nvSpPr>
            <p:cNvPr id="79986" name="Freeform 114"/>
            <p:cNvSpPr>
              <a:spLocks/>
            </p:cNvSpPr>
            <p:nvPr/>
          </p:nvSpPr>
          <p:spPr bwMode="auto">
            <a:xfrm flipV="1">
              <a:off x="3514" y="3139"/>
              <a:ext cx="87" cy="313"/>
            </a:xfrm>
            <a:custGeom>
              <a:avLst/>
              <a:gdLst/>
              <a:ahLst/>
              <a:cxnLst>
                <a:cxn ang="0">
                  <a:pos x="0" y="313"/>
                </a:cxn>
                <a:cxn ang="0">
                  <a:pos x="2" y="250"/>
                </a:cxn>
                <a:cxn ang="0">
                  <a:pos x="7" y="190"/>
                </a:cxn>
                <a:cxn ang="0">
                  <a:pos x="13" y="137"/>
                </a:cxn>
                <a:cxn ang="0">
                  <a:pos x="21" y="91"/>
                </a:cxn>
                <a:cxn ang="0">
                  <a:pos x="26" y="71"/>
                </a:cxn>
                <a:cxn ang="0">
                  <a:pos x="30" y="52"/>
                </a:cxn>
                <a:cxn ang="0">
                  <a:pos x="36" y="37"/>
                </a:cxn>
                <a:cxn ang="0">
                  <a:pos x="42" y="23"/>
                </a:cxn>
                <a:cxn ang="0">
                  <a:pos x="48" y="14"/>
                </a:cxn>
                <a:cxn ang="0">
                  <a:pos x="53" y="6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2" y="2"/>
                </a:cxn>
                <a:cxn ang="0">
                  <a:pos x="80" y="6"/>
                </a:cxn>
                <a:cxn ang="0">
                  <a:pos x="86" y="14"/>
                </a:cxn>
                <a:cxn ang="0">
                  <a:pos x="92" y="23"/>
                </a:cxn>
                <a:cxn ang="0">
                  <a:pos x="97" y="37"/>
                </a:cxn>
                <a:cxn ang="0">
                  <a:pos x="103" y="52"/>
                </a:cxn>
                <a:cxn ang="0">
                  <a:pos x="107" y="71"/>
                </a:cxn>
                <a:cxn ang="0">
                  <a:pos x="113" y="91"/>
                </a:cxn>
                <a:cxn ang="0">
                  <a:pos x="120" y="137"/>
                </a:cxn>
                <a:cxn ang="0">
                  <a:pos x="126" y="190"/>
                </a:cxn>
                <a:cxn ang="0">
                  <a:pos x="132" y="250"/>
                </a:cxn>
                <a:cxn ang="0">
                  <a:pos x="134" y="313"/>
                </a:cxn>
              </a:cxnLst>
              <a:rect l="0" t="0" r="r" b="b"/>
              <a:pathLst>
                <a:path w="134" h="313">
                  <a:moveTo>
                    <a:pt x="0" y="313"/>
                  </a:moveTo>
                  <a:lnTo>
                    <a:pt x="2" y="250"/>
                  </a:lnTo>
                  <a:lnTo>
                    <a:pt x="7" y="190"/>
                  </a:lnTo>
                  <a:lnTo>
                    <a:pt x="13" y="137"/>
                  </a:lnTo>
                  <a:lnTo>
                    <a:pt x="21" y="91"/>
                  </a:lnTo>
                  <a:lnTo>
                    <a:pt x="26" y="71"/>
                  </a:lnTo>
                  <a:lnTo>
                    <a:pt x="30" y="52"/>
                  </a:lnTo>
                  <a:lnTo>
                    <a:pt x="36" y="37"/>
                  </a:lnTo>
                  <a:lnTo>
                    <a:pt x="42" y="23"/>
                  </a:lnTo>
                  <a:lnTo>
                    <a:pt x="48" y="14"/>
                  </a:lnTo>
                  <a:lnTo>
                    <a:pt x="53" y="6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2" y="2"/>
                  </a:lnTo>
                  <a:lnTo>
                    <a:pt x="80" y="6"/>
                  </a:lnTo>
                  <a:lnTo>
                    <a:pt x="86" y="14"/>
                  </a:lnTo>
                  <a:lnTo>
                    <a:pt x="92" y="23"/>
                  </a:lnTo>
                  <a:lnTo>
                    <a:pt x="97" y="37"/>
                  </a:lnTo>
                  <a:lnTo>
                    <a:pt x="103" y="52"/>
                  </a:lnTo>
                  <a:lnTo>
                    <a:pt x="107" y="71"/>
                  </a:lnTo>
                  <a:lnTo>
                    <a:pt x="113" y="91"/>
                  </a:lnTo>
                  <a:lnTo>
                    <a:pt x="120" y="137"/>
                  </a:lnTo>
                  <a:lnTo>
                    <a:pt x="126" y="190"/>
                  </a:lnTo>
                  <a:lnTo>
                    <a:pt x="132" y="250"/>
                  </a:lnTo>
                  <a:lnTo>
                    <a:pt x="134" y="313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87" name="Freeform 115"/>
            <p:cNvSpPr>
              <a:spLocks/>
            </p:cNvSpPr>
            <p:nvPr/>
          </p:nvSpPr>
          <p:spPr bwMode="auto">
            <a:xfrm flipV="1">
              <a:off x="3079" y="2857"/>
              <a:ext cx="87" cy="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2"/>
                </a:cxn>
                <a:cxn ang="0">
                  <a:pos x="13" y="176"/>
                </a:cxn>
                <a:cxn ang="0">
                  <a:pos x="21" y="222"/>
                </a:cxn>
                <a:cxn ang="0">
                  <a:pos x="27" y="241"/>
                </a:cxn>
                <a:cxn ang="0">
                  <a:pos x="31" y="259"/>
                </a:cxn>
                <a:cxn ang="0">
                  <a:pos x="36" y="276"/>
                </a:cxn>
                <a:cxn ang="0">
                  <a:pos x="42" y="287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1" y="310"/>
                </a:cxn>
                <a:cxn ang="0">
                  <a:pos x="67" y="312"/>
                </a:cxn>
                <a:cxn ang="0">
                  <a:pos x="73" y="310"/>
                </a:cxn>
                <a:cxn ang="0">
                  <a:pos x="80" y="307"/>
                </a:cxn>
                <a:cxn ang="0">
                  <a:pos x="86" y="299"/>
                </a:cxn>
                <a:cxn ang="0">
                  <a:pos x="92" y="287"/>
                </a:cxn>
                <a:cxn ang="0">
                  <a:pos x="98" y="276"/>
                </a:cxn>
                <a:cxn ang="0">
                  <a:pos x="103" y="259"/>
                </a:cxn>
                <a:cxn ang="0">
                  <a:pos x="107" y="241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6" y="122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2">
                  <a:moveTo>
                    <a:pt x="0" y="0"/>
                  </a:moveTo>
                  <a:lnTo>
                    <a:pt x="2" y="63"/>
                  </a:lnTo>
                  <a:lnTo>
                    <a:pt x="6" y="122"/>
                  </a:lnTo>
                  <a:lnTo>
                    <a:pt x="13" y="176"/>
                  </a:lnTo>
                  <a:lnTo>
                    <a:pt x="21" y="222"/>
                  </a:lnTo>
                  <a:lnTo>
                    <a:pt x="27" y="241"/>
                  </a:lnTo>
                  <a:lnTo>
                    <a:pt x="31" y="259"/>
                  </a:lnTo>
                  <a:lnTo>
                    <a:pt x="36" y="276"/>
                  </a:lnTo>
                  <a:lnTo>
                    <a:pt x="42" y="287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1" y="310"/>
                  </a:lnTo>
                  <a:lnTo>
                    <a:pt x="67" y="312"/>
                  </a:lnTo>
                  <a:lnTo>
                    <a:pt x="73" y="310"/>
                  </a:lnTo>
                  <a:lnTo>
                    <a:pt x="80" y="307"/>
                  </a:lnTo>
                  <a:lnTo>
                    <a:pt x="86" y="299"/>
                  </a:lnTo>
                  <a:lnTo>
                    <a:pt x="92" y="287"/>
                  </a:lnTo>
                  <a:lnTo>
                    <a:pt x="98" y="276"/>
                  </a:lnTo>
                  <a:lnTo>
                    <a:pt x="103" y="259"/>
                  </a:lnTo>
                  <a:lnTo>
                    <a:pt x="107" y="241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6" y="122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88" name="Freeform 116"/>
            <p:cNvSpPr>
              <a:spLocks/>
            </p:cNvSpPr>
            <p:nvPr/>
          </p:nvSpPr>
          <p:spPr bwMode="auto">
            <a:xfrm flipV="1">
              <a:off x="3166" y="3137"/>
              <a:ext cx="87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6" y="189"/>
                </a:cxn>
                <a:cxn ang="0">
                  <a:pos x="14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1"/>
                </a:cxn>
                <a:cxn ang="0">
                  <a:pos x="37" y="36"/>
                </a:cxn>
                <a:cxn ang="0">
                  <a:pos x="42" y="23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2" y="1"/>
                </a:cxn>
                <a:cxn ang="0">
                  <a:pos x="67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86" y="13"/>
                </a:cxn>
                <a:cxn ang="0">
                  <a:pos x="92" y="23"/>
                </a:cxn>
                <a:cxn ang="0">
                  <a:pos x="98" y="36"/>
                </a:cxn>
                <a:cxn ang="0">
                  <a:pos x="104" y="51"/>
                </a:cxn>
                <a:cxn ang="0">
                  <a:pos x="108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7" y="189"/>
                </a:cxn>
                <a:cxn ang="0">
                  <a:pos x="133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6" y="189"/>
                  </a:lnTo>
                  <a:lnTo>
                    <a:pt x="14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1"/>
                  </a:lnTo>
                  <a:lnTo>
                    <a:pt x="37" y="36"/>
                  </a:lnTo>
                  <a:lnTo>
                    <a:pt x="42" y="23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67" y="0"/>
                  </a:lnTo>
                  <a:lnTo>
                    <a:pt x="73" y="1"/>
                  </a:lnTo>
                  <a:lnTo>
                    <a:pt x="81" y="5"/>
                  </a:lnTo>
                  <a:lnTo>
                    <a:pt x="86" y="13"/>
                  </a:lnTo>
                  <a:lnTo>
                    <a:pt x="92" y="23"/>
                  </a:lnTo>
                  <a:lnTo>
                    <a:pt x="98" y="36"/>
                  </a:lnTo>
                  <a:lnTo>
                    <a:pt x="104" y="51"/>
                  </a:lnTo>
                  <a:lnTo>
                    <a:pt x="108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7" y="189"/>
                  </a:lnTo>
                  <a:lnTo>
                    <a:pt x="133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89" name="Freeform 117"/>
            <p:cNvSpPr>
              <a:spLocks/>
            </p:cNvSpPr>
            <p:nvPr/>
          </p:nvSpPr>
          <p:spPr bwMode="auto">
            <a:xfrm flipV="1">
              <a:off x="3253" y="2860"/>
              <a:ext cx="88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6" y="123"/>
                </a:cxn>
                <a:cxn ang="0">
                  <a:pos x="14" y="176"/>
                </a:cxn>
                <a:cxn ang="0">
                  <a:pos x="22" y="222"/>
                </a:cxn>
                <a:cxn ang="0">
                  <a:pos x="27" y="242"/>
                </a:cxn>
                <a:cxn ang="0">
                  <a:pos x="31" y="259"/>
                </a:cxn>
                <a:cxn ang="0">
                  <a:pos x="37" y="276"/>
                </a:cxn>
                <a:cxn ang="0">
                  <a:pos x="43" y="288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0" y="311"/>
                </a:cxn>
                <a:cxn ang="0">
                  <a:pos x="68" y="313"/>
                </a:cxn>
                <a:cxn ang="0">
                  <a:pos x="73" y="311"/>
                </a:cxn>
                <a:cxn ang="0">
                  <a:pos x="79" y="307"/>
                </a:cxn>
                <a:cxn ang="0">
                  <a:pos x="87" y="299"/>
                </a:cxn>
                <a:cxn ang="0">
                  <a:pos x="93" y="288"/>
                </a:cxn>
                <a:cxn ang="0">
                  <a:pos x="98" y="276"/>
                </a:cxn>
                <a:cxn ang="0">
                  <a:pos x="102" y="259"/>
                </a:cxn>
                <a:cxn ang="0">
                  <a:pos x="108" y="242"/>
                </a:cxn>
                <a:cxn ang="0">
                  <a:pos x="114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3" y="63"/>
                </a:cxn>
                <a:cxn ang="0">
                  <a:pos x="135" y="0"/>
                </a:cxn>
              </a:cxnLst>
              <a:rect l="0" t="0" r="r" b="b"/>
              <a:pathLst>
                <a:path w="135" h="313">
                  <a:moveTo>
                    <a:pt x="0" y="0"/>
                  </a:moveTo>
                  <a:lnTo>
                    <a:pt x="2" y="63"/>
                  </a:lnTo>
                  <a:lnTo>
                    <a:pt x="6" y="123"/>
                  </a:lnTo>
                  <a:lnTo>
                    <a:pt x="14" y="176"/>
                  </a:lnTo>
                  <a:lnTo>
                    <a:pt x="22" y="222"/>
                  </a:lnTo>
                  <a:lnTo>
                    <a:pt x="27" y="242"/>
                  </a:lnTo>
                  <a:lnTo>
                    <a:pt x="31" y="259"/>
                  </a:lnTo>
                  <a:lnTo>
                    <a:pt x="37" y="276"/>
                  </a:lnTo>
                  <a:lnTo>
                    <a:pt x="43" y="288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0" y="311"/>
                  </a:lnTo>
                  <a:lnTo>
                    <a:pt x="68" y="313"/>
                  </a:lnTo>
                  <a:lnTo>
                    <a:pt x="73" y="311"/>
                  </a:lnTo>
                  <a:lnTo>
                    <a:pt x="79" y="307"/>
                  </a:lnTo>
                  <a:lnTo>
                    <a:pt x="87" y="299"/>
                  </a:lnTo>
                  <a:lnTo>
                    <a:pt x="93" y="288"/>
                  </a:lnTo>
                  <a:lnTo>
                    <a:pt x="98" y="276"/>
                  </a:lnTo>
                  <a:lnTo>
                    <a:pt x="102" y="259"/>
                  </a:lnTo>
                  <a:lnTo>
                    <a:pt x="108" y="242"/>
                  </a:lnTo>
                  <a:lnTo>
                    <a:pt x="114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3" y="63"/>
                  </a:lnTo>
                  <a:lnTo>
                    <a:pt x="135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90" name="Freeform 118"/>
            <p:cNvSpPr>
              <a:spLocks/>
            </p:cNvSpPr>
            <p:nvPr/>
          </p:nvSpPr>
          <p:spPr bwMode="auto">
            <a:xfrm flipV="1">
              <a:off x="3340" y="3139"/>
              <a:ext cx="87" cy="31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2" y="249"/>
                </a:cxn>
                <a:cxn ang="0">
                  <a:pos x="8" y="190"/>
                </a:cxn>
                <a:cxn ang="0">
                  <a:pos x="13" y="136"/>
                </a:cxn>
                <a:cxn ang="0">
                  <a:pos x="21" y="90"/>
                </a:cxn>
                <a:cxn ang="0">
                  <a:pos x="27" y="71"/>
                </a:cxn>
                <a:cxn ang="0">
                  <a:pos x="31" y="53"/>
                </a:cxn>
                <a:cxn ang="0">
                  <a:pos x="36" y="36"/>
                </a:cxn>
                <a:cxn ang="0">
                  <a:pos x="42" y="25"/>
                </a:cxn>
                <a:cxn ang="0">
                  <a:pos x="48" y="13"/>
                </a:cxn>
                <a:cxn ang="0">
                  <a:pos x="54" y="5"/>
                </a:cxn>
                <a:cxn ang="0">
                  <a:pos x="61" y="2"/>
                </a:cxn>
                <a:cxn ang="0">
                  <a:pos x="67" y="0"/>
                </a:cxn>
                <a:cxn ang="0">
                  <a:pos x="73" y="2"/>
                </a:cxn>
                <a:cxn ang="0">
                  <a:pos x="80" y="5"/>
                </a:cxn>
                <a:cxn ang="0">
                  <a:pos x="86" y="13"/>
                </a:cxn>
                <a:cxn ang="0">
                  <a:pos x="92" y="25"/>
                </a:cxn>
                <a:cxn ang="0">
                  <a:pos x="98" y="36"/>
                </a:cxn>
                <a:cxn ang="0">
                  <a:pos x="103" y="53"/>
                </a:cxn>
                <a:cxn ang="0">
                  <a:pos x="107" y="71"/>
                </a:cxn>
                <a:cxn ang="0">
                  <a:pos x="113" y="90"/>
                </a:cxn>
                <a:cxn ang="0">
                  <a:pos x="121" y="136"/>
                </a:cxn>
                <a:cxn ang="0">
                  <a:pos x="128" y="190"/>
                </a:cxn>
                <a:cxn ang="0">
                  <a:pos x="132" y="249"/>
                </a:cxn>
                <a:cxn ang="0">
                  <a:pos x="134" y="312"/>
                </a:cxn>
              </a:cxnLst>
              <a:rect l="0" t="0" r="r" b="b"/>
              <a:pathLst>
                <a:path w="134" h="312">
                  <a:moveTo>
                    <a:pt x="0" y="312"/>
                  </a:moveTo>
                  <a:lnTo>
                    <a:pt x="2" y="249"/>
                  </a:lnTo>
                  <a:lnTo>
                    <a:pt x="8" y="190"/>
                  </a:lnTo>
                  <a:lnTo>
                    <a:pt x="13" y="136"/>
                  </a:lnTo>
                  <a:lnTo>
                    <a:pt x="21" y="90"/>
                  </a:lnTo>
                  <a:lnTo>
                    <a:pt x="27" y="71"/>
                  </a:lnTo>
                  <a:lnTo>
                    <a:pt x="31" y="53"/>
                  </a:lnTo>
                  <a:lnTo>
                    <a:pt x="36" y="36"/>
                  </a:lnTo>
                  <a:lnTo>
                    <a:pt x="42" y="25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61" y="2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80" y="5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98" y="36"/>
                  </a:lnTo>
                  <a:lnTo>
                    <a:pt x="103" y="53"/>
                  </a:lnTo>
                  <a:lnTo>
                    <a:pt x="107" y="71"/>
                  </a:lnTo>
                  <a:lnTo>
                    <a:pt x="113" y="90"/>
                  </a:lnTo>
                  <a:lnTo>
                    <a:pt x="121" y="136"/>
                  </a:lnTo>
                  <a:lnTo>
                    <a:pt x="128" y="190"/>
                  </a:lnTo>
                  <a:lnTo>
                    <a:pt x="132" y="249"/>
                  </a:lnTo>
                  <a:lnTo>
                    <a:pt x="134" y="312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91" name="Freeform 119"/>
            <p:cNvSpPr>
              <a:spLocks/>
            </p:cNvSpPr>
            <p:nvPr/>
          </p:nvSpPr>
          <p:spPr bwMode="auto">
            <a:xfrm flipV="1">
              <a:off x="3427" y="2862"/>
              <a:ext cx="87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3"/>
                </a:cxn>
                <a:cxn ang="0">
                  <a:pos x="8" y="123"/>
                </a:cxn>
                <a:cxn ang="0">
                  <a:pos x="14" y="176"/>
                </a:cxn>
                <a:cxn ang="0">
                  <a:pos x="21" y="222"/>
                </a:cxn>
                <a:cxn ang="0">
                  <a:pos x="27" y="242"/>
                </a:cxn>
                <a:cxn ang="0">
                  <a:pos x="31" y="261"/>
                </a:cxn>
                <a:cxn ang="0">
                  <a:pos x="37" y="276"/>
                </a:cxn>
                <a:cxn ang="0">
                  <a:pos x="42" y="290"/>
                </a:cxn>
                <a:cxn ang="0">
                  <a:pos x="48" y="299"/>
                </a:cxn>
                <a:cxn ang="0">
                  <a:pos x="54" y="307"/>
                </a:cxn>
                <a:cxn ang="0">
                  <a:pos x="62" y="311"/>
                </a:cxn>
                <a:cxn ang="0">
                  <a:pos x="67" y="313"/>
                </a:cxn>
                <a:cxn ang="0">
                  <a:pos x="73" y="311"/>
                </a:cxn>
                <a:cxn ang="0">
                  <a:pos x="81" y="307"/>
                </a:cxn>
                <a:cxn ang="0">
                  <a:pos x="86" y="299"/>
                </a:cxn>
                <a:cxn ang="0">
                  <a:pos x="92" y="290"/>
                </a:cxn>
                <a:cxn ang="0">
                  <a:pos x="98" y="276"/>
                </a:cxn>
                <a:cxn ang="0">
                  <a:pos x="104" y="261"/>
                </a:cxn>
                <a:cxn ang="0">
                  <a:pos x="108" y="242"/>
                </a:cxn>
                <a:cxn ang="0">
                  <a:pos x="113" y="222"/>
                </a:cxn>
                <a:cxn ang="0">
                  <a:pos x="121" y="176"/>
                </a:cxn>
                <a:cxn ang="0">
                  <a:pos x="127" y="123"/>
                </a:cxn>
                <a:cxn ang="0">
                  <a:pos x="132" y="63"/>
                </a:cxn>
                <a:cxn ang="0">
                  <a:pos x="134" y="0"/>
                </a:cxn>
              </a:cxnLst>
              <a:rect l="0" t="0" r="r" b="b"/>
              <a:pathLst>
                <a:path w="134" h="313">
                  <a:moveTo>
                    <a:pt x="0" y="0"/>
                  </a:moveTo>
                  <a:lnTo>
                    <a:pt x="2" y="63"/>
                  </a:lnTo>
                  <a:lnTo>
                    <a:pt x="8" y="123"/>
                  </a:lnTo>
                  <a:lnTo>
                    <a:pt x="14" y="176"/>
                  </a:lnTo>
                  <a:lnTo>
                    <a:pt x="21" y="222"/>
                  </a:lnTo>
                  <a:lnTo>
                    <a:pt x="27" y="242"/>
                  </a:lnTo>
                  <a:lnTo>
                    <a:pt x="31" y="261"/>
                  </a:lnTo>
                  <a:lnTo>
                    <a:pt x="37" y="276"/>
                  </a:lnTo>
                  <a:lnTo>
                    <a:pt x="42" y="290"/>
                  </a:lnTo>
                  <a:lnTo>
                    <a:pt x="48" y="299"/>
                  </a:lnTo>
                  <a:lnTo>
                    <a:pt x="54" y="307"/>
                  </a:lnTo>
                  <a:lnTo>
                    <a:pt x="62" y="311"/>
                  </a:lnTo>
                  <a:lnTo>
                    <a:pt x="67" y="313"/>
                  </a:lnTo>
                  <a:lnTo>
                    <a:pt x="73" y="311"/>
                  </a:lnTo>
                  <a:lnTo>
                    <a:pt x="81" y="307"/>
                  </a:lnTo>
                  <a:lnTo>
                    <a:pt x="86" y="299"/>
                  </a:lnTo>
                  <a:lnTo>
                    <a:pt x="92" y="290"/>
                  </a:lnTo>
                  <a:lnTo>
                    <a:pt x="98" y="276"/>
                  </a:lnTo>
                  <a:lnTo>
                    <a:pt x="104" y="261"/>
                  </a:lnTo>
                  <a:lnTo>
                    <a:pt x="108" y="242"/>
                  </a:lnTo>
                  <a:lnTo>
                    <a:pt x="113" y="222"/>
                  </a:lnTo>
                  <a:lnTo>
                    <a:pt x="121" y="176"/>
                  </a:lnTo>
                  <a:lnTo>
                    <a:pt x="127" y="123"/>
                  </a:lnTo>
                  <a:lnTo>
                    <a:pt x="132" y="63"/>
                  </a:lnTo>
                  <a:lnTo>
                    <a:pt x="134" y="0"/>
                  </a:lnTo>
                </a:path>
              </a:pathLst>
            </a:custGeom>
            <a:noFill/>
            <a:ln w="19050" cmpd="sng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9992" name="Line 120"/>
            <p:cNvSpPr>
              <a:spLocks noChangeShapeType="1"/>
            </p:cNvSpPr>
            <p:nvPr/>
          </p:nvSpPr>
          <p:spPr bwMode="auto">
            <a:xfrm>
              <a:off x="3079" y="3152"/>
              <a:ext cx="0" cy="3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79993" name="Group 121"/>
          <p:cNvGrpSpPr>
            <a:grpSpLocks/>
          </p:cNvGrpSpPr>
          <p:nvPr/>
        </p:nvGrpSpPr>
        <p:grpSpPr bwMode="auto">
          <a:xfrm>
            <a:off x="1447800" y="1676400"/>
            <a:ext cx="4632325" cy="1371600"/>
            <a:chOff x="912" y="1056"/>
            <a:chExt cx="2918" cy="864"/>
          </a:xfrm>
        </p:grpSpPr>
        <p:grpSp>
          <p:nvGrpSpPr>
            <p:cNvPr id="79994" name="Group 122"/>
            <p:cNvGrpSpPr>
              <a:grpSpLocks/>
            </p:cNvGrpSpPr>
            <p:nvPr/>
          </p:nvGrpSpPr>
          <p:grpSpPr bwMode="auto">
            <a:xfrm>
              <a:off x="912" y="1056"/>
              <a:ext cx="2816" cy="864"/>
              <a:chOff x="912" y="1056"/>
              <a:chExt cx="2816" cy="864"/>
            </a:xfrm>
          </p:grpSpPr>
          <p:grpSp>
            <p:nvGrpSpPr>
              <p:cNvPr id="79995" name="Group 123"/>
              <p:cNvGrpSpPr>
                <a:grpSpLocks/>
              </p:cNvGrpSpPr>
              <p:nvPr/>
            </p:nvGrpSpPr>
            <p:grpSpPr bwMode="auto">
              <a:xfrm>
                <a:off x="1138" y="1056"/>
                <a:ext cx="2321" cy="233"/>
                <a:chOff x="1994" y="2674"/>
                <a:chExt cx="2321" cy="233"/>
              </a:xfrm>
            </p:grpSpPr>
            <p:sp>
              <p:nvSpPr>
                <p:cNvPr id="79996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1994" y="2674"/>
                  <a:ext cx="20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>
                      <a:latin typeface="+mn-lt"/>
                    </a:rPr>
                    <a:t>0</a:t>
                  </a:r>
                </a:p>
              </p:txBody>
            </p:sp>
            <p:sp>
              <p:nvSpPr>
                <p:cNvPr id="79997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2522" y="2674"/>
                  <a:ext cx="20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>
                      <a:latin typeface="+mn-lt"/>
                    </a:rPr>
                    <a:t>1</a:t>
                  </a:r>
                </a:p>
              </p:txBody>
            </p:sp>
            <p:sp>
              <p:nvSpPr>
                <p:cNvPr id="79998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3098" y="2674"/>
                  <a:ext cx="20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>
                      <a:latin typeface="+mn-lt"/>
                    </a:rPr>
                    <a:t>0</a:t>
                  </a:r>
                </a:p>
              </p:txBody>
            </p:sp>
            <p:sp>
              <p:nvSpPr>
                <p:cNvPr id="79999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3565" y="2674"/>
                  <a:ext cx="20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>
                      <a:latin typeface="+mn-lt"/>
                    </a:rPr>
                    <a:t>0</a:t>
                  </a:r>
                </a:p>
              </p:txBody>
            </p:sp>
            <p:sp>
              <p:nvSpPr>
                <p:cNvPr id="80000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4106" y="2674"/>
                  <a:ext cx="20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>
                      <a:latin typeface="+mn-lt"/>
                    </a:rPr>
                    <a:t>1</a:t>
                  </a:r>
                </a:p>
              </p:txBody>
            </p:sp>
          </p:grpSp>
          <p:grpSp>
            <p:nvGrpSpPr>
              <p:cNvPr id="80001" name="Group 129"/>
              <p:cNvGrpSpPr>
                <a:grpSpLocks/>
              </p:cNvGrpSpPr>
              <p:nvPr/>
            </p:nvGrpSpPr>
            <p:grpSpPr bwMode="auto">
              <a:xfrm>
                <a:off x="912" y="1200"/>
                <a:ext cx="2816" cy="720"/>
                <a:chOff x="912" y="1200"/>
                <a:chExt cx="2816" cy="720"/>
              </a:xfrm>
            </p:grpSpPr>
            <p:sp>
              <p:nvSpPr>
                <p:cNvPr id="80002" name="Line 130"/>
                <p:cNvSpPr>
                  <a:spLocks noChangeShapeType="1"/>
                </p:cNvSpPr>
                <p:nvPr/>
              </p:nvSpPr>
              <p:spPr bwMode="auto">
                <a:xfrm>
                  <a:off x="968" y="1205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3" name="Line 131"/>
                <p:cNvSpPr>
                  <a:spLocks noChangeShapeType="1"/>
                </p:cNvSpPr>
                <p:nvPr/>
              </p:nvSpPr>
              <p:spPr bwMode="auto">
                <a:xfrm>
                  <a:off x="1496" y="1205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4" name="Line 132"/>
                <p:cNvSpPr>
                  <a:spLocks noChangeShapeType="1"/>
                </p:cNvSpPr>
                <p:nvPr/>
              </p:nvSpPr>
              <p:spPr bwMode="auto">
                <a:xfrm>
                  <a:off x="2024" y="1205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5" name="Line 133"/>
                <p:cNvSpPr>
                  <a:spLocks noChangeShapeType="1"/>
                </p:cNvSpPr>
                <p:nvPr/>
              </p:nvSpPr>
              <p:spPr bwMode="auto">
                <a:xfrm>
                  <a:off x="3080" y="1205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6" name="Line 134"/>
                <p:cNvSpPr>
                  <a:spLocks noChangeShapeType="1"/>
                </p:cNvSpPr>
                <p:nvPr/>
              </p:nvSpPr>
              <p:spPr bwMode="auto">
                <a:xfrm>
                  <a:off x="3608" y="1205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7" name="Line 135"/>
                <p:cNvSpPr>
                  <a:spLocks noChangeShapeType="1"/>
                </p:cNvSpPr>
                <p:nvPr/>
              </p:nvSpPr>
              <p:spPr bwMode="auto">
                <a:xfrm>
                  <a:off x="2552" y="1200"/>
                  <a:ext cx="0" cy="715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80008" name="Line 136"/>
                <p:cNvSpPr>
                  <a:spLocks noChangeShapeType="1"/>
                </p:cNvSpPr>
                <p:nvPr/>
              </p:nvSpPr>
              <p:spPr bwMode="auto">
                <a:xfrm>
                  <a:off x="912" y="1614"/>
                  <a:ext cx="2816" cy="0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</p:grpSp>
        <p:sp>
          <p:nvSpPr>
            <p:cNvPr id="80009" name="Text Box 137"/>
            <p:cNvSpPr txBox="1">
              <a:spLocks noChangeArrowheads="1"/>
            </p:cNvSpPr>
            <p:nvPr/>
          </p:nvSpPr>
          <p:spPr bwMode="auto">
            <a:xfrm>
              <a:off x="3656" y="1594"/>
              <a:ext cx="1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latin typeface="+mn-lt"/>
                </a:rPr>
                <a:t>t</a:t>
              </a:r>
            </a:p>
          </p:txBody>
        </p:sp>
      </p:grpSp>
      <p:grpSp>
        <p:nvGrpSpPr>
          <p:cNvPr id="80010" name="Group 138"/>
          <p:cNvGrpSpPr>
            <a:grpSpLocks/>
          </p:cNvGrpSpPr>
          <p:nvPr/>
        </p:nvGrpSpPr>
        <p:grpSpPr bwMode="auto">
          <a:xfrm>
            <a:off x="1447800" y="4114800"/>
            <a:ext cx="4632325" cy="1371600"/>
            <a:chOff x="912" y="2592"/>
            <a:chExt cx="2918" cy="864"/>
          </a:xfrm>
        </p:grpSpPr>
        <p:grpSp>
          <p:nvGrpSpPr>
            <p:cNvPr id="80011" name="Group 139"/>
            <p:cNvGrpSpPr>
              <a:grpSpLocks/>
            </p:cNvGrpSpPr>
            <p:nvPr/>
          </p:nvGrpSpPr>
          <p:grpSpPr bwMode="auto">
            <a:xfrm>
              <a:off x="1092" y="2592"/>
              <a:ext cx="2414" cy="233"/>
              <a:chOff x="1948" y="2674"/>
              <a:chExt cx="2414" cy="233"/>
            </a:xfrm>
          </p:grpSpPr>
          <p:sp>
            <p:nvSpPr>
              <p:cNvPr id="80012" name="Text Box 140"/>
              <p:cNvSpPr txBox="1">
                <a:spLocks noChangeArrowheads="1"/>
              </p:cNvSpPr>
              <p:nvPr/>
            </p:nvSpPr>
            <p:spPr bwMode="auto">
              <a:xfrm>
                <a:off x="1948" y="2674"/>
                <a:ext cx="3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00</a:t>
                </a:r>
              </a:p>
            </p:txBody>
          </p:sp>
          <p:sp>
            <p:nvSpPr>
              <p:cNvPr id="80013" name="Text Box 141"/>
              <p:cNvSpPr txBox="1">
                <a:spLocks noChangeArrowheads="1"/>
              </p:cNvSpPr>
              <p:nvPr/>
            </p:nvSpPr>
            <p:spPr bwMode="auto">
              <a:xfrm>
                <a:off x="2476" y="2674"/>
                <a:ext cx="3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11</a:t>
                </a:r>
              </a:p>
            </p:txBody>
          </p:sp>
          <p:sp>
            <p:nvSpPr>
              <p:cNvPr id="80014" name="Text Box 142"/>
              <p:cNvSpPr txBox="1">
                <a:spLocks noChangeArrowheads="1"/>
              </p:cNvSpPr>
              <p:nvPr/>
            </p:nvSpPr>
            <p:spPr bwMode="auto">
              <a:xfrm>
                <a:off x="3052" y="2674"/>
                <a:ext cx="3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01</a:t>
                </a:r>
              </a:p>
            </p:txBody>
          </p:sp>
          <p:sp>
            <p:nvSpPr>
              <p:cNvPr id="80015" name="Text Box 143"/>
              <p:cNvSpPr txBox="1">
                <a:spLocks noChangeArrowheads="1"/>
              </p:cNvSpPr>
              <p:nvPr/>
            </p:nvSpPr>
            <p:spPr bwMode="auto">
              <a:xfrm>
                <a:off x="3519" y="2674"/>
                <a:ext cx="3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10</a:t>
                </a:r>
              </a:p>
            </p:txBody>
          </p:sp>
          <p:sp>
            <p:nvSpPr>
              <p:cNvPr id="80016" name="Text Box 144"/>
              <p:cNvSpPr txBox="1">
                <a:spLocks noChangeArrowheads="1"/>
              </p:cNvSpPr>
              <p:nvPr/>
            </p:nvSpPr>
            <p:spPr bwMode="auto">
              <a:xfrm>
                <a:off x="4060" y="2674"/>
                <a:ext cx="3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>
                    <a:latin typeface="+mn-lt"/>
                  </a:rPr>
                  <a:t>00</a:t>
                </a:r>
              </a:p>
            </p:txBody>
          </p:sp>
        </p:grpSp>
        <p:sp>
          <p:nvSpPr>
            <p:cNvPr id="80017" name="Line 145"/>
            <p:cNvSpPr>
              <a:spLocks noChangeShapeType="1"/>
            </p:cNvSpPr>
            <p:nvPr/>
          </p:nvSpPr>
          <p:spPr bwMode="auto">
            <a:xfrm>
              <a:off x="968" y="2741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18" name="Line 146"/>
            <p:cNvSpPr>
              <a:spLocks noChangeShapeType="1"/>
            </p:cNvSpPr>
            <p:nvPr/>
          </p:nvSpPr>
          <p:spPr bwMode="auto">
            <a:xfrm>
              <a:off x="1496" y="2741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19" name="Line 147"/>
            <p:cNvSpPr>
              <a:spLocks noChangeShapeType="1"/>
            </p:cNvSpPr>
            <p:nvPr/>
          </p:nvSpPr>
          <p:spPr bwMode="auto">
            <a:xfrm>
              <a:off x="2024" y="2741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20" name="Line 148"/>
            <p:cNvSpPr>
              <a:spLocks noChangeShapeType="1"/>
            </p:cNvSpPr>
            <p:nvPr/>
          </p:nvSpPr>
          <p:spPr bwMode="auto">
            <a:xfrm>
              <a:off x="3080" y="2741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21" name="Line 149"/>
            <p:cNvSpPr>
              <a:spLocks noChangeShapeType="1"/>
            </p:cNvSpPr>
            <p:nvPr/>
          </p:nvSpPr>
          <p:spPr bwMode="auto">
            <a:xfrm>
              <a:off x="3608" y="2741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22" name="Line 150"/>
            <p:cNvSpPr>
              <a:spLocks noChangeShapeType="1"/>
            </p:cNvSpPr>
            <p:nvPr/>
          </p:nvSpPr>
          <p:spPr bwMode="auto">
            <a:xfrm>
              <a:off x="2552" y="2736"/>
              <a:ext cx="0" cy="71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23" name="Line 151"/>
            <p:cNvSpPr>
              <a:spLocks noChangeShapeType="1"/>
            </p:cNvSpPr>
            <p:nvPr/>
          </p:nvSpPr>
          <p:spPr bwMode="auto">
            <a:xfrm>
              <a:off x="912" y="3150"/>
              <a:ext cx="281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024" name="Text Box 152"/>
            <p:cNvSpPr txBox="1">
              <a:spLocks noChangeArrowheads="1"/>
            </p:cNvSpPr>
            <p:nvPr/>
          </p:nvSpPr>
          <p:spPr bwMode="auto">
            <a:xfrm>
              <a:off x="3656" y="3130"/>
              <a:ext cx="1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latin typeface="+mn-lt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93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0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autoUpdateAnimBg="0"/>
      <p:bldP spid="79928" grpId="0" autoUpdateAnimBg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1640</Words>
  <Application>Microsoft Office PowerPoint</Application>
  <PresentationFormat>Pokaz na ekranie (4:3)</PresentationFormat>
  <Paragraphs>406</Paragraphs>
  <Slides>33</Slides>
  <Notes>19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33</vt:i4>
      </vt:variant>
    </vt:vector>
  </HeadingPairs>
  <TitlesOfParts>
    <vt:vector size="35" baseType="lpstr">
      <vt:lpstr>Projekt domyślny</vt:lpstr>
      <vt:lpstr>Równanie</vt:lpstr>
      <vt:lpstr>Signal Transmission</vt:lpstr>
      <vt:lpstr>Outline</vt:lpstr>
      <vt:lpstr>Analog Modulations</vt:lpstr>
      <vt:lpstr>Amplitude Modulation (AM)</vt:lpstr>
      <vt:lpstr>Frequency Modulation (FM)</vt:lpstr>
      <vt:lpstr>Amplitude-Shift Keying (ASK)</vt:lpstr>
      <vt:lpstr>Frequency-Shift Keying (FSK)</vt:lpstr>
      <vt:lpstr>Phase-Shift Keying (PSK)  and Differential PSK (DPSK)</vt:lpstr>
      <vt:lpstr>Binary PSK (BPSK)  and Quadrature PSK (QPSK)</vt:lpstr>
      <vt:lpstr>Noise Impact</vt:lpstr>
      <vt:lpstr>Quadrature Amplitude Modulation (QAM)</vt:lpstr>
      <vt:lpstr>Sampling and Quantization</vt:lpstr>
      <vt:lpstr>Quantization </vt:lpstr>
      <vt:lpstr>Sampling Theorem</vt:lpstr>
      <vt:lpstr>Sampling Theorem</vt:lpstr>
      <vt:lpstr>Pulse-Code Modulation (PCM)</vt:lpstr>
      <vt:lpstr>Coding Example</vt:lpstr>
      <vt:lpstr>Comparison  of AM, FM, and PCM</vt:lpstr>
      <vt:lpstr>TDMA: Time Division Multiple Access</vt:lpstr>
      <vt:lpstr>PCM Multiplexing</vt:lpstr>
      <vt:lpstr>PCM 30/32 Frame Structure</vt:lpstr>
      <vt:lpstr>FDMA: Frequency Division Multiple Access</vt:lpstr>
      <vt:lpstr>Wavelength Division Multiplexing (WDM)</vt:lpstr>
      <vt:lpstr>Coarse WDM, Dense WDM</vt:lpstr>
      <vt:lpstr>Example: Transmission  of a 40 Gbit/s stream over 600 km</vt:lpstr>
      <vt:lpstr>Example: Transmission  of a 40 Gbit/s stream over 600 km</vt:lpstr>
      <vt:lpstr>CDMA: Code Division Multiple Access</vt:lpstr>
      <vt:lpstr>Spread Spectrum Systems</vt:lpstr>
      <vt:lpstr>Principle of Frequency Hopping</vt:lpstr>
      <vt:lpstr>Hedy Lamarr (Hedwig Eva Maria Kiesler)</vt:lpstr>
      <vt:lpstr>Spread Spectrum Systems</vt:lpstr>
      <vt:lpstr>Conclusion</vt:lpstr>
      <vt:lpstr>Thank you very much for your attention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Andrzej Jajszczyk</dc:creator>
  <cp:lastModifiedBy>Andrzej Jajszczyk</cp:lastModifiedBy>
  <cp:revision>115</cp:revision>
  <dcterms:created xsi:type="dcterms:W3CDTF">2007-09-26T12:45:04Z</dcterms:created>
  <dcterms:modified xsi:type="dcterms:W3CDTF">2020-11-08T21:08:41Z</dcterms:modified>
</cp:coreProperties>
</file>