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41" r:id="rId3"/>
    <p:sldId id="342" r:id="rId4"/>
    <p:sldId id="360" r:id="rId5"/>
    <p:sldId id="343" r:id="rId6"/>
    <p:sldId id="344" r:id="rId7"/>
    <p:sldId id="366" r:id="rId8"/>
    <p:sldId id="365" r:id="rId9"/>
    <p:sldId id="345" r:id="rId10"/>
    <p:sldId id="367" r:id="rId11"/>
    <p:sldId id="346" r:id="rId12"/>
    <p:sldId id="359" r:id="rId13"/>
    <p:sldId id="361" r:id="rId14"/>
    <p:sldId id="362" r:id="rId15"/>
    <p:sldId id="363" r:id="rId16"/>
    <p:sldId id="347" r:id="rId17"/>
    <p:sldId id="348" r:id="rId18"/>
    <p:sldId id="349" r:id="rId19"/>
    <p:sldId id="350" r:id="rId20"/>
    <p:sldId id="364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40" r:id="rId30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  <a:srgbClr val="99FFCC"/>
    <a:srgbClr val="309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818" autoAdjust="0"/>
    <p:restoredTop sz="96412" autoAdjust="0"/>
  </p:normalViewPr>
  <p:slideViewPr>
    <p:cSldViewPr>
      <p:cViewPr varScale="1">
        <p:scale>
          <a:sx n="85" d="100"/>
          <a:sy n="85" d="100"/>
        </p:scale>
        <p:origin x="-8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1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28.xml"/><Relationship Id="rId4" Type="http://schemas.openxmlformats.org/officeDocument/2006/relationships/slide" Target="slides/slide2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F7400BA-E980-49BF-B2C1-D28F056BCD96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04474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Kliknij, aby edytować style wzorca tekstu</a:t>
            </a:r>
          </a:p>
          <a:p>
            <a:pPr lvl="1"/>
            <a:r>
              <a:rPr lang="en-GB" altLang="pl-PL" smtClean="0"/>
              <a:t>Drugi poziom</a:t>
            </a:r>
          </a:p>
          <a:p>
            <a:pPr lvl="2"/>
            <a:r>
              <a:rPr lang="en-GB" altLang="pl-PL" smtClean="0"/>
              <a:t>Trzeci poziom</a:t>
            </a:r>
          </a:p>
          <a:p>
            <a:pPr lvl="3"/>
            <a:r>
              <a:rPr lang="en-GB" altLang="pl-PL" smtClean="0"/>
              <a:t>Czwarty poziom</a:t>
            </a:r>
          </a:p>
          <a:p>
            <a:pPr lvl="4"/>
            <a:r>
              <a:rPr lang="en-GB" altLang="pl-PL" smtClean="0"/>
              <a:t>Piąty poziom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5C4CA27-D8A6-46D1-9BA9-42F1033B0F5E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441686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7C69DF-9110-400F-B6F6-BA0D2BBE15A4}" type="slidenum">
              <a:rPr lang="en-GB" altLang="pl-PL"/>
              <a:pPr/>
              <a:t>1</a:t>
            </a:fld>
            <a:endParaRPr lang="en-GB" altLang="pl-PL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600573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0479" tIns="44445" rIns="90479" bIns="44445"/>
          <a:lstStyle/>
          <a:p>
            <a:endParaRPr lang="en-US" altLang="pl-PL"/>
          </a:p>
        </p:txBody>
      </p:sp>
      <p:sp>
        <p:nvSpPr>
          <p:cNvPr id="942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852488"/>
            <a:ext cx="4567238" cy="3425825"/>
          </a:xfrm>
          <a:ln cap="flat"/>
        </p:spPr>
      </p:sp>
    </p:spTree>
    <p:extLst>
      <p:ext uri="{BB962C8B-B14F-4D97-AF65-F5344CB8AC3E}">
        <p14:creationId xmlns:p14="http://schemas.microsoft.com/office/powerpoint/2010/main" val="2121421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pl-PL"/>
          </a:p>
        </p:txBody>
      </p:sp>
      <p:sp>
        <p:nvSpPr>
          <p:cNvPr id="317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pl-PL"/>
              <a:t>Georg Cantor, XIX wieczny matematyk Niemiecki</a:t>
            </a:r>
          </a:p>
        </p:txBody>
      </p:sp>
    </p:spTree>
    <p:extLst>
      <p:ext uri="{BB962C8B-B14F-4D97-AF65-F5344CB8AC3E}">
        <p14:creationId xmlns:p14="http://schemas.microsoft.com/office/powerpoint/2010/main" val="2210666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646613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endParaRPr lang="en-US" altLang="pl-PL"/>
          </a:p>
        </p:txBody>
      </p:sp>
      <p:sp>
        <p:nvSpPr>
          <p:cNvPr id="593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1997702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pl-PL"/>
          </a:p>
        </p:txBody>
      </p:sp>
      <p:sp>
        <p:nvSpPr>
          <p:cNvPr id="512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1819900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4083466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21" tIns="45711" rIns="91421" bIns="45711"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712759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21" tIns="45711" rIns="91421" bIns="45711"/>
          <a:lstStyle/>
          <a:p>
            <a:r>
              <a:rPr lang="en-US" altLang="pl-PL"/>
              <a:t>D. Bear, </a:t>
            </a:r>
            <a:r>
              <a:rPr lang="en-US" altLang="pl-PL" i="1"/>
              <a:t>Principles of Telecommunication Traffic Engineering</a:t>
            </a:r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37821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852488"/>
            <a:ext cx="4567238" cy="3425825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1" tIns="45715" rIns="91431" bIns="45715"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947264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852488"/>
            <a:ext cx="4567238" cy="3425825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1" tIns="45715" rIns="91431" bIns="45715"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975417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852488"/>
            <a:ext cx="4567238" cy="3425825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1" tIns="45715" rIns="91431" bIns="45715"/>
          <a:lstStyle/>
          <a:p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215504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0479" tIns="44445" rIns="90479" bIns="44445"/>
          <a:lstStyle/>
          <a:p>
            <a:endParaRPr lang="en-US" altLang="pl-PL"/>
          </a:p>
        </p:txBody>
      </p:sp>
      <p:sp>
        <p:nvSpPr>
          <p:cNvPr id="921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852488"/>
            <a:ext cx="4567238" cy="3425825"/>
          </a:xfrm>
          <a:ln cap="flat"/>
        </p:spPr>
      </p:sp>
    </p:spTree>
    <p:extLst>
      <p:ext uri="{BB962C8B-B14F-4D97-AF65-F5344CB8AC3E}">
        <p14:creationId xmlns:p14="http://schemas.microsoft.com/office/powerpoint/2010/main" val="293522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4A42B-24D2-4717-AFD9-AE28A1815D5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398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B77F2-C3DF-49C1-9FA0-909BD23406B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2149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02450" y="476250"/>
            <a:ext cx="1784350" cy="56499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547813" y="476250"/>
            <a:ext cx="5202237" cy="56499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1D870-3A11-4B6C-A5ED-1FE4F08FCE9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22517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086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752600"/>
            <a:ext cx="8802688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4017963"/>
            <a:ext cx="8802688" cy="2114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159A0-1B20-483E-BEB5-8A33A5A47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0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30138-CF3E-4B39-B154-FAF34C013107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13517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BB84B-35EF-4591-9246-6F16CF28D70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88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547813" y="1628775"/>
            <a:ext cx="3492500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92713" y="1628775"/>
            <a:ext cx="34940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12F6-D47D-4FED-96D6-22014093339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698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ED877-3BA9-4313-AE3C-7DB73A656C1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698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7E4E5-18EE-4D93-852E-BC5E535EE818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3927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2008-ACDF-4FFA-B6CE-0EF848437AC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7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706E2-0F25-4D91-AAAD-60E15A619D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8840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DAFE-3899-41B1-B98F-CFE3B29F6C0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851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476250"/>
            <a:ext cx="7138987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628775"/>
            <a:ext cx="7138987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ED3A27-C904-44F2-A1DB-7406005D85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springer.com/978303057153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5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0438" y="2716213"/>
            <a:ext cx="6518026" cy="1504950"/>
          </a:xfrm>
          <a:noFill/>
          <a:ln/>
        </p:spPr>
        <p:txBody>
          <a:bodyPr lIns="0" tIns="0" rIns="0" bIns="0" anchor="t"/>
          <a:lstStyle/>
          <a:p>
            <a:pPr>
              <a:lnSpc>
                <a:spcPts val="3800"/>
              </a:lnSpc>
            </a:pPr>
            <a:r>
              <a:rPr lang="en-US" sz="4000" dirty="0" smtClean="0"/>
              <a:t>Traffic Engineering</a:t>
            </a:r>
            <a:endParaRPr lang="en-US" altLang="pl-PL" sz="4000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230438" y="4292600"/>
            <a:ext cx="61579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2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200" b="1">
                <a:solidFill>
                  <a:schemeClr val="tx2"/>
                </a:solidFill>
                <a:latin typeface="Verdana" pitchFamily="34" charset="0"/>
              </a:defRPr>
            </a:lvl2pPr>
            <a:lvl3pPr>
              <a:defRPr sz="2200" b="1">
                <a:solidFill>
                  <a:schemeClr val="tx2"/>
                </a:solidFill>
                <a:latin typeface="Verdana" pitchFamily="34" charset="0"/>
              </a:defRPr>
            </a:lvl3pPr>
            <a:lvl4pPr>
              <a:defRPr sz="2200" b="1">
                <a:solidFill>
                  <a:schemeClr val="tx2"/>
                </a:solidFill>
                <a:latin typeface="Verdana" pitchFamily="34" charset="0"/>
              </a:defRPr>
            </a:lvl4pPr>
            <a:lvl5pPr>
              <a:defRPr sz="2200" b="1">
                <a:solidFill>
                  <a:schemeClr val="tx2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>
              <a:lnSpc>
                <a:spcPts val="24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Andrzej Jajszczyk </a:t>
            </a:r>
            <a:endParaRPr lang="pl-PL" altLang="pl-PL" sz="2400" dirty="0">
              <a:solidFill>
                <a:schemeClr val="tx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086422" y="5373216"/>
            <a:ext cx="644601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Introduction to Telecommunications</a:t>
            </a:r>
            <a:endParaRPr lang="en-US" sz="2400" b="1" dirty="0"/>
          </a:p>
          <a:p>
            <a:pPr>
              <a:spcAft>
                <a:spcPts val="600"/>
              </a:spcAft>
            </a:pPr>
            <a:r>
              <a:rPr lang="en-US" sz="2000" b="1" dirty="0" smtClean="0"/>
              <a:t>E&amp;T, </a:t>
            </a:r>
            <a:r>
              <a:rPr lang="en-US" sz="2000" b="1" dirty="0" smtClean="0"/>
              <a:t>20</a:t>
            </a:r>
            <a:r>
              <a:rPr lang="pl-PL" sz="2000" b="1" dirty="0" smtClean="0"/>
              <a:t>20</a:t>
            </a:r>
            <a:r>
              <a:rPr lang="en-US" sz="2000" b="1" dirty="0" smtClean="0"/>
              <a:t>/20</a:t>
            </a:r>
            <a:r>
              <a:rPr lang="pl-PL" sz="2000" b="1" dirty="0" smtClean="0"/>
              <a:t>21</a:t>
            </a:r>
            <a:r>
              <a:rPr lang="en-US" sz="2000" b="1" dirty="0" smtClean="0"/>
              <a:t>, </a:t>
            </a:r>
            <a:r>
              <a:rPr lang="en-US" sz="2000" b="1" dirty="0" smtClean="0"/>
              <a:t>Lecture </a:t>
            </a:r>
            <a:r>
              <a:rPr lang="pl-PL" sz="2000" b="1" dirty="0" smtClean="0"/>
              <a:t>9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Distribution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exponential distribution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has a memoryless property</a:t>
            </a:r>
            <a:endParaRPr lang="en-US" dirty="0"/>
          </a:p>
          <a:p>
            <a:r>
              <a:rPr lang="en-US" dirty="0"/>
              <a:t>The probability distribution of the remaining time until the event occurs is always the same regardless of the time that </a:t>
            </a:r>
            <a:r>
              <a:rPr lang="en-US" dirty="0" smtClean="0"/>
              <a:t>passed</a:t>
            </a:r>
            <a:endParaRPr lang="en-US" dirty="0"/>
          </a:p>
          <a:p>
            <a:r>
              <a:rPr lang="en-US" dirty="0"/>
              <a:t>There is no memory in the process. The history is not relevant. The time to next arrival is not influenced by when the last event or arrival </a:t>
            </a:r>
            <a:r>
              <a:rPr lang="en-US" dirty="0" smtClean="0"/>
              <a:t>occurred</a:t>
            </a:r>
            <a:endParaRPr lang="en-US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06252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70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Quality of Service</a:t>
            </a:r>
            <a:endParaRPr lang="pl-PL" altLang="pl-PL"/>
          </a:p>
        </p:txBody>
      </p:sp>
      <p:sp>
        <p:nvSpPr>
          <p:cNvPr id="87042" name="Rectangle 2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pl-PL" dirty="0"/>
              <a:t>Three kinds of systems</a:t>
            </a:r>
            <a:r>
              <a:rPr lang="pl-PL" altLang="pl-PL" dirty="0"/>
              <a:t>: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pl-PL" dirty="0"/>
              <a:t>Loss systems</a:t>
            </a:r>
            <a:endParaRPr lang="pl-PL" altLang="pl-PL" dirty="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pl-PL" dirty="0"/>
              <a:t>Delay systems</a:t>
            </a:r>
            <a:endParaRPr lang="pl-PL" altLang="pl-PL" dirty="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pl-PL" dirty="0"/>
              <a:t>Mixed systems</a:t>
            </a:r>
            <a:endParaRPr lang="pl-PL" altLang="pl-PL" dirty="0"/>
          </a:p>
        </p:txBody>
      </p:sp>
      <p:grpSp>
        <p:nvGrpSpPr>
          <p:cNvPr id="87043" name="Group 3"/>
          <p:cNvGrpSpPr>
            <a:grpSpLocks/>
          </p:cNvGrpSpPr>
          <p:nvPr/>
        </p:nvGrpSpPr>
        <p:grpSpPr bwMode="auto">
          <a:xfrm>
            <a:off x="4230690" y="3122613"/>
            <a:ext cx="2705101" cy="819150"/>
            <a:chOff x="2665" y="1967"/>
            <a:chExt cx="1704" cy="516"/>
          </a:xfrm>
        </p:grpSpPr>
        <p:sp>
          <p:nvSpPr>
            <p:cNvPr id="87044" name="Line 4"/>
            <p:cNvSpPr>
              <a:spLocks noChangeShapeType="1"/>
            </p:cNvSpPr>
            <p:nvPr/>
          </p:nvSpPr>
          <p:spPr bwMode="auto">
            <a:xfrm>
              <a:off x="3357" y="2229"/>
              <a:ext cx="969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l-PL" b="1">
                <a:latin typeface="+mn-lt"/>
              </a:endParaRPr>
            </a:p>
          </p:txBody>
        </p:sp>
        <p:sp>
          <p:nvSpPr>
            <p:cNvPr id="87045" name="Rectangle 5"/>
            <p:cNvSpPr>
              <a:spLocks noChangeArrowheads="1"/>
            </p:cNvSpPr>
            <p:nvPr/>
          </p:nvSpPr>
          <p:spPr bwMode="auto">
            <a:xfrm>
              <a:off x="2665" y="2107"/>
              <a:ext cx="14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i="1" dirty="0">
                  <a:solidFill>
                    <a:srgbClr val="000000"/>
                  </a:solidFill>
                  <a:latin typeface="+mn-lt"/>
                </a:rPr>
                <a:t>B</a:t>
              </a:r>
              <a:endParaRPr lang="pl-PL" altLang="pl-PL" b="1" dirty="0">
                <a:latin typeface="+mn-lt"/>
              </a:endParaRPr>
            </a:p>
          </p:txBody>
        </p:sp>
        <p:sp>
          <p:nvSpPr>
            <p:cNvPr id="87046" name="Rectangle 6"/>
            <p:cNvSpPr>
              <a:spLocks noChangeArrowheads="1"/>
            </p:cNvSpPr>
            <p:nvPr/>
          </p:nvSpPr>
          <p:spPr bwMode="auto">
            <a:xfrm>
              <a:off x="3353" y="1990"/>
              <a:ext cx="1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i="1" dirty="0">
                  <a:solidFill>
                    <a:srgbClr val="000000"/>
                  </a:solidFill>
                  <a:latin typeface="+mn-lt"/>
                </a:rPr>
                <a:t>c</a:t>
              </a:r>
              <a:endParaRPr lang="pl-PL" altLang="pl-PL" b="1" dirty="0">
                <a:latin typeface="+mn-lt"/>
              </a:endParaRPr>
            </a:p>
          </p:txBody>
        </p:sp>
        <p:sp>
          <p:nvSpPr>
            <p:cNvPr id="87047" name="Rectangle 7"/>
            <p:cNvSpPr>
              <a:spLocks noChangeArrowheads="1"/>
            </p:cNvSpPr>
            <p:nvPr/>
          </p:nvSpPr>
          <p:spPr bwMode="auto">
            <a:xfrm>
              <a:off x="3513" y="1990"/>
              <a:ext cx="13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i="1" dirty="0">
                  <a:solidFill>
                    <a:srgbClr val="000000"/>
                  </a:solidFill>
                  <a:latin typeface="+mn-lt"/>
                </a:rPr>
                <a:t>T</a:t>
              </a:r>
              <a:endParaRPr lang="pl-PL" altLang="pl-PL" b="1" dirty="0">
                <a:latin typeface="+mn-lt"/>
              </a:endParaRPr>
            </a:p>
          </p:txBody>
        </p:sp>
        <p:sp>
          <p:nvSpPr>
            <p:cNvPr id="87048" name="Rectangle 8"/>
            <p:cNvSpPr>
              <a:spLocks noChangeArrowheads="1"/>
            </p:cNvSpPr>
            <p:nvPr/>
          </p:nvSpPr>
          <p:spPr bwMode="auto">
            <a:xfrm>
              <a:off x="3881" y="1990"/>
              <a:ext cx="1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i="1">
                  <a:solidFill>
                    <a:srgbClr val="000000"/>
                  </a:solidFill>
                  <a:latin typeface="+mn-lt"/>
                </a:rPr>
                <a:t>c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49" name="Rectangle 9"/>
            <p:cNvSpPr>
              <a:spLocks noChangeArrowheads="1"/>
            </p:cNvSpPr>
            <p:nvPr/>
          </p:nvSpPr>
          <p:spPr bwMode="auto">
            <a:xfrm>
              <a:off x="4126" y="1990"/>
              <a:ext cx="13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i="1">
                  <a:solidFill>
                    <a:srgbClr val="000000"/>
                  </a:solidFill>
                  <a:latin typeface="+mn-lt"/>
                </a:rPr>
                <a:t>T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0" name="Rectangle 10"/>
            <p:cNvSpPr>
              <a:spLocks noChangeArrowheads="1"/>
            </p:cNvSpPr>
            <p:nvPr/>
          </p:nvSpPr>
          <p:spPr bwMode="auto">
            <a:xfrm>
              <a:off x="3660" y="2250"/>
              <a:ext cx="1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i="1">
                  <a:solidFill>
                    <a:srgbClr val="000000"/>
                  </a:solidFill>
                  <a:latin typeface="+mn-lt"/>
                </a:rPr>
                <a:t>c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1" name="Rectangle 11"/>
            <p:cNvSpPr>
              <a:spLocks noChangeArrowheads="1"/>
            </p:cNvSpPr>
            <p:nvPr/>
          </p:nvSpPr>
          <p:spPr bwMode="auto">
            <a:xfrm>
              <a:off x="3820" y="2250"/>
              <a:ext cx="13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i="1">
                  <a:solidFill>
                    <a:srgbClr val="000000"/>
                  </a:solidFill>
                  <a:latin typeface="+mn-lt"/>
                </a:rPr>
                <a:t>T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2" name="Rectangle 12"/>
            <p:cNvSpPr>
              <a:spLocks noChangeArrowheads="1"/>
            </p:cNvSpPr>
            <p:nvPr/>
          </p:nvSpPr>
          <p:spPr bwMode="auto">
            <a:xfrm>
              <a:off x="2979" y="2292"/>
              <a:ext cx="9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1800" b="1" i="1">
                  <a:solidFill>
                    <a:srgbClr val="000000"/>
                  </a:solidFill>
                  <a:latin typeface="+mn-lt"/>
                </a:rPr>
                <a:t>T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3" name="Rectangle 13"/>
            <p:cNvSpPr>
              <a:spLocks noChangeArrowheads="1"/>
            </p:cNvSpPr>
            <p:nvPr/>
          </p:nvSpPr>
          <p:spPr bwMode="auto">
            <a:xfrm>
              <a:off x="3987" y="2080"/>
              <a:ext cx="8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pl-PL" sz="1800" b="1" i="1">
                  <a:solidFill>
                    <a:srgbClr val="000000"/>
                  </a:solidFill>
                  <a:latin typeface="+mn-lt"/>
                </a:rPr>
                <a:t>c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4" name="Rectangle 14"/>
            <p:cNvSpPr>
              <a:spLocks noChangeArrowheads="1"/>
            </p:cNvSpPr>
            <p:nvPr/>
          </p:nvSpPr>
          <p:spPr bwMode="auto">
            <a:xfrm>
              <a:off x="2840" y="2088"/>
              <a:ext cx="16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>
                  <a:solidFill>
                    <a:srgbClr val="000000"/>
                  </a:solidFill>
                  <a:latin typeface="+mn-lt"/>
                </a:rPr>
                <a:t>=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5" name="Rectangle 15"/>
            <p:cNvSpPr>
              <a:spLocks noChangeArrowheads="1"/>
            </p:cNvSpPr>
            <p:nvPr/>
          </p:nvSpPr>
          <p:spPr bwMode="auto">
            <a:xfrm>
              <a:off x="3460" y="1967"/>
              <a:ext cx="1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dirty="0">
                  <a:solidFill>
                    <a:srgbClr val="000000"/>
                  </a:solidFill>
                  <a:latin typeface="+mn-lt"/>
                </a:rPr>
                <a:t>(</a:t>
              </a:r>
              <a:endParaRPr lang="pl-PL" altLang="pl-PL" b="1" dirty="0">
                <a:latin typeface="+mn-lt"/>
              </a:endParaRPr>
            </a:p>
          </p:txBody>
        </p:sp>
        <p:sp>
          <p:nvSpPr>
            <p:cNvPr id="87056" name="Rectangle 16"/>
            <p:cNvSpPr>
              <a:spLocks noChangeArrowheads="1"/>
            </p:cNvSpPr>
            <p:nvPr/>
          </p:nvSpPr>
          <p:spPr bwMode="auto">
            <a:xfrm>
              <a:off x="3651" y="1968"/>
              <a:ext cx="1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>
                  <a:solidFill>
                    <a:srgbClr val="000000"/>
                  </a:solidFill>
                  <a:latin typeface="+mn-lt"/>
                </a:rPr>
                <a:t>)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7" name="Rectangle 17"/>
            <p:cNvSpPr>
              <a:spLocks noChangeArrowheads="1"/>
            </p:cNvSpPr>
            <p:nvPr/>
          </p:nvSpPr>
          <p:spPr bwMode="auto">
            <a:xfrm>
              <a:off x="3748" y="1971"/>
              <a:ext cx="9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dirty="0">
                  <a:solidFill>
                    <a:srgbClr val="000000"/>
                  </a:solidFill>
                  <a:latin typeface="+mn-lt"/>
                </a:rPr>
                <a:t>-</a:t>
              </a:r>
              <a:endParaRPr lang="pl-PL" altLang="pl-PL" b="1" dirty="0">
                <a:latin typeface="+mn-lt"/>
              </a:endParaRPr>
            </a:p>
          </p:txBody>
        </p:sp>
        <p:sp>
          <p:nvSpPr>
            <p:cNvPr id="87058" name="Rectangle 18"/>
            <p:cNvSpPr>
              <a:spLocks noChangeArrowheads="1"/>
            </p:cNvSpPr>
            <p:nvPr/>
          </p:nvSpPr>
          <p:spPr bwMode="auto">
            <a:xfrm>
              <a:off x="4073" y="1967"/>
              <a:ext cx="1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>
                  <a:solidFill>
                    <a:srgbClr val="000000"/>
                  </a:solidFill>
                  <a:latin typeface="+mn-lt"/>
                </a:rPr>
                <a:t>(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59" name="Rectangle 19"/>
            <p:cNvSpPr>
              <a:spLocks noChangeArrowheads="1"/>
            </p:cNvSpPr>
            <p:nvPr/>
          </p:nvSpPr>
          <p:spPr bwMode="auto">
            <a:xfrm>
              <a:off x="4264" y="1968"/>
              <a:ext cx="1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>
                  <a:solidFill>
                    <a:srgbClr val="000000"/>
                  </a:solidFill>
                  <a:latin typeface="+mn-lt"/>
                </a:rPr>
                <a:t>)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60" name="Rectangle 20"/>
            <p:cNvSpPr>
              <a:spLocks noChangeArrowheads="1"/>
            </p:cNvSpPr>
            <p:nvPr/>
          </p:nvSpPr>
          <p:spPr bwMode="auto">
            <a:xfrm>
              <a:off x="3767" y="2228"/>
              <a:ext cx="1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>
                  <a:solidFill>
                    <a:srgbClr val="000000"/>
                  </a:solidFill>
                  <a:latin typeface="+mn-lt"/>
                </a:rPr>
                <a:t>(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61" name="Rectangle 21"/>
            <p:cNvSpPr>
              <a:spLocks noChangeArrowheads="1"/>
            </p:cNvSpPr>
            <p:nvPr/>
          </p:nvSpPr>
          <p:spPr bwMode="auto">
            <a:xfrm>
              <a:off x="3958" y="2228"/>
              <a:ext cx="1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>
                  <a:solidFill>
                    <a:srgbClr val="000000"/>
                  </a:solidFill>
                  <a:latin typeface="+mn-lt"/>
                </a:rPr>
                <a:t>)</a:t>
              </a:r>
              <a:endParaRPr lang="pl-PL" altLang="pl-PL" b="1">
                <a:latin typeface="+mn-lt"/>
              </a:endParaRPr>
            </a:p>
          </p:txBody>
        </p:sp>
        <p:sp>
          <p:nvSpPr>
            <p:cNvPr id="87062" name="Rectangle 22"/>
            <p:cNvSpPr>
              <a:spLocks noChangeArrowheads="1"/>
            </p:cNvSpPr>
            <p:nvPr/>
          </p:nvSpPr>
          <p:spPr bwMode="auto">
            <a:xfrm>
              <a:off x="3084" y="2277"/>
              <a:ext cx="1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1800" b="1" dirty="0">
                  <a:solidFill>
                    <a:srgbClr val="000000"/>
                  </a:solidFill>
                  <a:latin typeface="Symbol" panose="05050102010706020507" pitchFamily="18" charset="2"/>
                </a:rPr>
                <a:t>®</a:t>
              </a:r>
              <a:endParaRPr lang="pl-PL" altLang="pl-PL" b="1" dirty="0">
                <a:latin typeface="Symbol" panose="05050102010706020507" pitchFamily="18" charset="2"/>
              </a:endParaRPr>
            </a:p>
          </p:txBody>
        </p:sp>
        <p:sp>
          <p:nvSpPr>
            <p:cNvPr id="87063" name="Rectangle 23"/>
            <p:cNvSpPr>
              <a:spLocks noChangeArrowheads="1"/>
            </p:cNvSpPr>
            <p:nvPr/>
          </p:nvSpPr>
          <p:spPr bwMode="auto">
            <a:xfrm>
              <a:off x="3228" y="2277"/>
              <a:ext cx="1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1800" b="1" dirty="0" smtClean="0">
                  <a:solidFill>
                    <a:srgbClr val="000000"/>
                  </a:solidFill>
                  <a:latin typeface="Symbol" panose="05050102010706020507" pitchFamily="18" charset="2"/>
                  <a:sym typeface="Symbol"/>
                </a:rPr>
                <a:t></a:t>
              </a:r>
              <a:endParaRPr lang="pl-PL" altLang="pl-PL" b="1" dirty="0">
                <a:latin typeface="Symbol" panose="05050102010706020507" pitchFamily="18" charset="2"/>
              </a:endParaRPr>
            </a:p>
          </p:txBody>
        </p:sp>
        <p:sp>
          <p:nvSpPr>
            <p:cNvPr id="87064" name="Rectangle 24"/>
            <p:cNvSpPr>
              <a:spLocks noChangeArrowheads="1"/>
            </p:cNvSpPr>
            <p:nvPr/>
          </p:nvSpPr>
          <p:spPr bwMode="auto">
            <a:xfrm>
              <a:off x="3016" y="2108"/>
              <a:ext cx="33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b="1" dirty="0">
                  <a:solidFill>
                    <a:srgbClr val="000000"/>
                  </a:solidFill>
                  <a:latin typeface="+mn-lt"/>
                </a:rPr>
                <a:t>lim</a:t>
              </a:r>
              <a:endParaRPr lang="pl-PL" altLang="pl-PL" b="1" dirty="0">
                <a:latin typeface="+mn-lt"/>
              </a:endParaRPr>
            </a:p>
          </p:txBody>
        </p:sp>
      </p:grpSp>
      <p:sp>
        <p:nvSpPr>
          <p:cNvPr id="87065" name="Rectangle 25"/>
          <p:cNvSpPr>
            <a:spLocks noChangeArrowheads="1"/>
          </p:cNvSpPr>
          <p:nvPr/>
        </p:nvSpPr>
        <p:spPr bwMode="auto">
          <a:xfrm>
            <a:off x="917787" y="3343275"/>
            <a:ext cx="3061865" cy="42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pl-PL" sz="2400" dirty="0">
                <a:latin typeface="+mn-lt"/>
              </a:rPr>
              <a:t>Probability of loss</a:t>
            </a:r>
            <a:r>
              <a:rPr lang="pl-PL" altLang="pl-PL" sz="2400" dirty="0">
                <a:latin typeface="+mn-lt"/>
              </a:rPr>
              <a:t>:</a:t>
            </a:r>
          </a:p>
        </p:txBody>
      </p:sp>
      <p:sp>
        <p:nvSpPr>
          <p:cNvPr id="87066" name="Rectangle 26"/>
          <p:cNvSpPr>
            <a:spLocks noChangeArrowheads="1"/>
          </p:cNvSpPr>
          <p:nvPr/>
        </p:nvSpPr>
        <p:spPr bwMode="auto">
          <a:xfrm>
            <a:off x="704850" y="4076700"/>
            <a:ext cx="7820025" cy="127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pl-PL" altLang="pl-PL" sz="2400" i="1" dirty="0">
                <a:latin typeface="+mn-lt"/>
              </a:rPr>
              <a:t>c</a:t>
            </a:r>
            <a:r>
              <a:rPr lang="pl-PL" altLang="pl-PL" sz="2400" dirty="0">
                <a:latin typeface="+mn-lt"/>
              </a:rPr>
              <a:t>(</a:t>
            </a:r>
            <a:r>
              <a:rPr lang="pl-PL" altLang="pl-PL" sz="2400" i="1" dirty="0">
                <a:latin typeface="+mn-lt"/>
              </a:rPr>
              <a:t>T</a:t>
            </a:r>
            <a:r>
              <a:rPr lang="en-US" altLang="pl-PL" sz="2400" i="1" dirty="0">
                <a:latin typeface="+mn-lt"/>
              </a:rPr>
              <a:t> </a:t>
            </a:r>
            <a:r>
              <a:rPr lang="pl-PL" altLang="pl-PL" sz="2400" dirty="0">
                <a:latin typeface="+mn-lt"/>
              </a:rPr>
              <a:t>) </a:t>
            </a:r>
            <a:r>
              <a:rPr lang="en-US" altLang="pl-PL" sz="2400" dirty="0">
                <a:latin typeface="+mn-lt"/>
              </a:rPr>
              <a:t>	The number of calls offered during 	observation time </a:t>
            </a:r>
            <a:r>
              <a:rPr lang="pl-PL" altLang="pl-PL" sz="2400" i="1" dirty="0">
                <a:latin typeface="+mn-lt"/>
              </a:rPr>
              <a:t>T</a:t>
            </a:r>
          </a:p>
          <a:p>
            <a:pPr eaLnBrk="0" hangingPunct="0">
              <a:lnSpc>
                <a:spcPct val="80000"/>
              </a:lnSpc>
            </a:pPr>
            <a:r>
              <a:rPr lang="en-US" altLang="pl-PL" sz="2400" i="1" dirty="0">
                <a:latin typeface="+mn-lt"/>
              </a:rPr>
              <a:t>c</a:t>
            </a:r>
            <a:r>
              <a:rPr lang="en-US" altLang="pl-PL" sz="2400" i="1" baseline="-25000" dirty="0">
                <a:latin typeface="+mn-lt"/>
              </a:rPr>
              <a:t>c </a:t>
            </a:r>
            <a:r>
              <a:rPr lang="pl-PL" altLang="pl-PL" sz="2400" dirty="0">
                <a:latin typeface="+mn-lt"/>
              </a:rPr>
              <a:t>(</a:t>
            </a:r>
            <a:r>
              <a:rPr lang="pl-PL" altLang="pl-PL" sz="2400" i="1" dirty="0">
                <a:latin typeface="+mn-lt"/>
              </a:rPr>
              <a:t>T</a:t>
            </a:r>
            <a:r>
              <a:rPr lang="en-US" altLang="pl-PL" sz="1400" i="1" dirty="0">
                <a:latin typeface="+mn-lt"/>
              </a:rPr>
              <a:t> </a:t>
            </a:r>
            <a:r>
              <a:rPr lang="pl-PL" altLang="pl-PL" sz="2400" dirty="0">
                <a:latin typeface="+mn-lt"/>
              </a:rPr>
              <a:t>)</a:t>
            </a:r>
            <a:r>
              <a:rPr lang="en-US" altLang="pl-PL" sz="2400" dirty="0">
                <a:latin typeface="+mn-lt"/>
              </a:rPr>
              <a:t> The number of calls carried during 	observation time </a:t>
            </a:r>
            <a:r>
              <a:rPr lang="pl-PL" altLang="pl-PL" sz="2400" i="1" dirty="0">
                <a:latin typeface="+mn-lt"/>
              </a:rPr>
              <a:t>T</a:t>
            </a:r>
          </a:p>
        </p:txBody>
      </p:sp>
      <p:sp>
        <p:nvSpPr>
          <p:cNvPr id="87067" name="Rectangle 27"/>
          <p:cNvSpPr>
            <a:spLocks noChangeArrowheads="1"/>
          </p:cNvSpPr>
          <p:nvPr/>
        </p:nvSpPr>
        <p:spPr bwMode="auto">
          <a:xfrm>
            <a:off x="802542" y="5386388"/>
            <a:ext cx="3749554" cy="42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pl-PL" sz="2400" dirty="0">
                <a:latin typeface="+mn-lt"/>
              </a:rPr>
              <a:t>Probability of blocking</a:t>
            </a:r>
            <a:r>
              <a:rPr lang="pl-PL" altLang="pl-PL" sz="2400" dirty="0">
                <a:latin typeface="+mn-lt"/>
              </a:rPr>
              <a:t>:</a:t>
            </a:r>
          </a:p>
        </p:txBody>
      </p:sp>
      <p:graphicFrame>
        <p:nvGraphicFramePr>
          <p:cNvPr id="87068" name="Object 28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8852448"/>
              </p:ext>
            </p:extLst>
          </p:nvPr>
        </p:nvGraphicFramePr>
        <p:xfrm>
          <a:off x="4632327" y="5270500"/>
          <a:ext cx="14319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4" imgW="1560240" imgH="685800" progId="Equation">
                  <p:embed/>
                </p:oleObj>
              </mc:Choice>
              <mc:Fallback>
                <p:oleObj name="Equation" r:id="rId4" imgW="1560240" imgH="68580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327" y="5270500"/>
                        <a:ext cx="1431925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69" name="Rectangle 29"/>
          <p:cNvSpPr>
            <a:spLocks noChangeArrowheads="1"/>
          </p:cNvSpPr>
          <p:nvPr/>
        </p:nvSpPr>
        <p:spPr bwMode="auto">
          <a:xfrm>
            <a:off x="304800" y="5946775"/>
            <a:ext cx="8329613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pl-PL" altLang="pl-PL" sz="2400" i="1">
                <a:latin typeface="+mn-lt"/>
              </a:rPr>
              <a:t>T</a:t>
            </a:r>
            <a:r>
              <a:rPr lang="pl-PL" altLang="pl-PL" sz="2400" i="1" baseline="-25000">
                <a:latin typeface="+mn-lt"/>
              </a:rPr>
              <a:t>b</a:t>
            </a:r>
            <a:r>
              <a:rPr lang="pl-PL" altLang="pl-PL" sz="2400">
                <a:latin typeface="+mn-lt"/>
              </a:rPr>
              <a:t> </a:t>
            </a:r>
            <a:r>
              <a:rPr lang="en-US" altLang="pl-PL" sz="2400">
                <a:latin typeface="+mn-lt"/>
              </a:rPr>
              <a:t>Blocking state duration during observation time </a:t>
            </a:r>
            <a:r>
              <a:rPr lang="pl-PL" altLang="pl-PL" sz="2400" i="1">
                <a:latin typeface="+mn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8328260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7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7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7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7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7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7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build="p" autoUpdateAnimBg="0"/>
      <p:bldP spid="87065" grpId="0" build="p" autoUpdateAnimBg="0"/>
      <p:bldP spid="87066" grpId="0" build="p" autoUpdateAnimBg="0"/>
      <p:bldP spid="87067" grpId="0" build="p" autoUpdateAnimBg="0"/>
      <p:bldP spid="8706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21146"/>
            <a:ext cx="2592288" cy="2621145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563" y="0"/>
            <a:ext cx="44121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5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763000" cy="3352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pl-PL" altLang="pl-PL" sz="3600" i="1" dirty="0"/>
              <a:t>A</a:t>
            </a:r>
            <a:r>
              <a:rPr lang="pl-PL" altLang="pl-PL" sz="3600" dirty="0"/>
              <a:t>/</a:t>
            </a:r>
            <a:r>
              <a:rPr lang="pl-PL" altLang="pl-PL" sz="3600" i="1" dirty="0"/>
              <a:t>B</a:t>
            </a:r>
            <a:r>
              <a:rPr lang="pl-PL" altLang="pl-PL" sz="3600" dirty="0"/>
              <a:t>/</a:t>
            </a:r>
            <a:r>
              <a:rPr lang="pl-PL" altLang="pl-PL" sz="3600" i="1" dirty="0"/>
              <a:t>N</a:t>
            </a:r>
            <a:r>
              <a:rPr lang="pl-PL" altLang="pl-PL" sz="3600" dirty="0"/>
              <a:t>/</a:t>
            </a:r>
            <a:r>
              <a:rPr lang="pl-PL" altLang="pl-PL" sz="3600" i="1" dirty="0"/>
              <a:t>K</a:t>
            </a:r>
            <a:r>
              <a:rPr lang="pl-PL" altLang="pl-PL" sz="3600" dirty="0"/>
              <a:t>/</a:t>
            </a:r>
            <a:r>
              <a:rPr lang="pl-PL" altLang="pl-PL" sz="3600" i="1" dirty="0"/>
              <a:t>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altLang="pl-PL" sz="2800" i="1" dirty="0"/>
              <a:t>A</a:t>
            </a:r>
            <a:r>
              <a:rPr lang="pl-PL" altLang="pl-PL" sz="2800" dirty="0"/>
              <a:t> </a:t>
            </a:r>
            <a:r>
              <a:rPr lang="en-US" altLang="pl-PL" sz="2800" dirty="0"/>
              <a:t>	Type of distribution characterizing call 	arrival process </a:t>
            </a:r>
            <a:r>
              <a:rPr lang="pl-PL" altLang="pl-PL" sz="2800" dirty="0"/>
              <a:t>(</a:t>
            </a:r>
            <a:r>
              <a:rPr lang="en-US" altLang="pl-PL" sz="2800" dirty="0"/>
              <a:t>distribution of </a:t>
            </a:r>
            <a:r>
              <a:rPr lang="en-US" altLang="pl-PL" sz="2800" dirty="0" err="1"/>
              <a:t>interarrival</a:t>
            </a:r>
            <a:r>
              <a:rPr lang="en-US" altLang="pl-PL" sz="2800" dirty="0"/>
              <a:t> 	or passive times</a:t>
            </a:r>
            <a:r>
              <a:rPr lang="pl-PL" altLang="pl-PL" sz="2800" dirty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altLang="pl-PL" sz="2800" i="1" dirty="0"/>
              <a:t>B</a:t>
            </a:r>
            <a:r>
              <a:rPr lang="pl-PL" altLang="pl-PL" sz="2800" dirty="0"/>
              <a:t> </a:t>
            </a:r>
            <a:r>
              <a:rPr lang="en-US" altLang="pl-PL" sz="2800" dirty="0"/>
              <a:t>	Type of holding time distribution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altLang="pl-PL" sz="2800" i="1" dirty="0"/>
              <a:t>N</a:t>
            </a:r>
            <a:r>
              <a:rPr lang="pl-PL" altLang="pl-PL" sz="2800" dirty="0"/>
              <a:t> </a:t>
            </a:r>
            <a:r>
              <a:rPr lang="en-US" altLang="pl-PL" sz="2800" dirty="0"/>
              <a:t>	The number of servers</a:t>
            </a:r>
            <a:endParaRPr lang="pl-PL" altLang="pl-PL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altLang="pl-PL" sz="2800" i="1" dirty="0"/>
              <a:t>K</a:t>
            </a:r>
            <a:r>
              <a:rPr lang="pl-PL" altLang="pl-PL" sz="2800" dirty="0"/>
              <a:t> </a:t>
            </a:r>
            <a:r>
              <a:rPr lang="en-US" altLang="pl-PL" sz="2800" dirty="0"/>
              <a:t>	The queue capacity</a:t>
            </a:r>
            <a:endParaRPr lang="pl-PL" altLang="pl-PL" sz="2800" i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altLang="pl-PL" sz="2800" i="1" dirty="0"/>
              <a:t>S</a:t>
            </a:r>
            <a:r>
              <a:rPr lang="pl-PL" altLang="pl-PL" sz="2800" dirty="0"/>
              <a:t> </a:t>
            </a:r>
            <a:r>
              <a:rPr lang="en-US" altLang="pl-PL" sz="2800" dirty="0"/>
              <a:t>	</a:t>
            </a:r>
            <a:r>
              <a:rPr lang="en-US" altLang="pl-PL" sz="2800" dirty="0" smtClean="0"/>
              <a:t>The </a:t>
            </a:r>
            <a:r>
              <a:rPr lang="en-US" altLang="pl-PL" sz="2800" dirty="0"/>
              <a:t>number of traffic sources</a:t>
            </a:r>
            <a:endParaRPr lang="pl-PL" altLang="pl-PL" sz="2800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04800" y="5257800"/>
            <a:ext cx="8240462" cy="1197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pl-PL" sz="2400">
                <a:latin typeface="+mn-lt"/>
              </a:rPr>
              <a:t>In place of </a:t>
            </a:r>
            <a:r>
              <a:rPr lang="pl-PL" altLang="pl-PL" sz="2400" i="1">
                <a:latin typeface="+mn-lt"/>
              </a:rPr>
              <a:t>A</a:t>
            </a:r>
            <a:r>
              <a:rPr lang="pl-PL" altLang="pl-PL" sz="2400">
                <a:latin typeface="+mn-lt"/>
              </a:rPr>
              <a:t> </a:t>
            </a:r>
            <a:r>
              <a:rPr lang="en-US" altLang="pl-PL" sz="2400">
                <a:latin typeface="+mn-lt"/>
              </a:rPr>
              <a:t>and</a:t>
            </a:r>
            <a:r>
              <a:rPr lang="pl-PL" altLang="pl-PL" sz="2400">
                <a:latin typeface="+mn-lt"/>
              </a:rPr>
              <a:t> </a:t>
            </a:r>
            <a:r>
              <a:rPr lang="pl-PL" altLang="pl-PL" sz="2400" i="1">
                <a:latin typeface="+mn-lt"/>
              </a:rPr>
              <a:t>B</a:t>
            </a:r>
            <a:r>
              <a:rPr lang="pl-PL" altLang="pl-PL" sz="2400">
                <a:latin typeface="+mn-lt"/>
              </a:rPr>
              <a:t> </a:t>
            </a:r>
            <a:r>
              <a:rPr lang="en-US" altLang="pl-PL" sz="2400">
                <a:latin typeface="+mn-lt"/>
              </a:rPr>
              <a:t>the following symbols are used</a:t>
            </a:r>
            <a:r>
              <a:rPr lang="pl-PL" altLang="pl-PL" sz="2400">
                <a:latin typeface="+mn-lt"/>
              </a:rPr>
              <a:t>: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</a:pPr>
            <a:r>
              <a:rPr lang="pl-PL" altLang="pl-PL" sz="2400" i="1">
                <a:latin typeface="+mn-lt"/>
              </a:rPr>
              <a:t>M</a:t>
            </a:r>
            <a:r>
              <a:rPr lang="en-US" altLang="pl-PL" sz="2400" i="1">
                <a:latin typeface="+mn-lt"/>
              </a:rPr>
              <a:t>:</a:t>
            </a:r>
            <a:r>
              <a:rPr lang="pl-PL" altLang="pl-PL" sz="2400">
                <a:latin typeface="+mn-lt"/>
              </a:rPr>
              <a:t> </a:t>
            </a:r>
            <a:r>
              <a:rPr lang="en-US" altLang="pl-PL" sz="2400">
                <a:latin typeface="+mn-lt"/>
              </a:rPr>
              <a:t>Exponential distribution (Markovian)</a:t>
            </a:r>
            <a:r>
              <a:rPr lang="pl-PL" altLang="pl-PL" sz="2400">
                <a:latin typeface="+mn-lt"/>
              </a:rPr>
              <a:t>, </a:t>
            </a:r>
            <a:r>
              <a:rPr lang="en-US" altLang="pl-PL" sz="2400">
                <a:latin typeface="+mn-lt"/>
              </a:rPr>
              <a:t/>
            </a:r>
            <a:br>
              <a:rPr lang="en-US" altLang="pl-PL" sz="2400">
                <a:latin typeface="+mn-lt"/>
              </a:rPr>
            </a:br>
            <a:r>
              <a:rPr lang="pl-PL" altLang="pl-PL" sz="2400" i="1">
                <a:latin typeface="+mn-lt"/>
              </a:rPr>
              <a:t>D</a:t>
            </a:r>
            <a:r>
              <a:rPr lang="en-US" altLang="pl-PL" sz="2400" i="1">
                <a:latin typeface="+mn-lt"/>
              </a:rPr>
              <a:t>:</a:t>
            </a:r>
            <a:r>
              <a:rPr lang="pl-PL" altLang="pl-PL" sz="2400">
                <a:latin typeface="+mn-lt"/>
              </a:rPr>
              <a:t> </a:t>
            </a:r>
            <a:r>
              <a:rPr lang="en-US" altLang="pl-PL" sz="2400">
                <a:latin typeface="+mn-lt"/>
              </a:rPr>
              <a:t>Deterministic</a:t>
            </a:r>
            <a:r>
              <a:rPr lang="pl-PL" altLang="pl-PL" sz="2400">
                <a:latin typeface="+mn-lt"/>
              </a:rPr>
              <a:t>,</a:t>
            </a:r>
            <a:r>
              <a:rPr lang="en-US" altLang="pl-PL" sz="2400">
                <a:latin typeface="+mn-lt"/>
              </a:rPr>
              <a:t> </a:t>
            </a:r>
            <a:r>
              <a:rPr lang="pl-PL" altLang="pl-PL" sz="2400" i="1">
                <a:latin typeface="+mn-lt"/>
              </a:rPr>
              <a:t>G</a:t>
            </a:r>
            <a:r>
              <a:rPr lang="en-US" altLang="pl-PL" sz="2400" i="1">
                <a:latin typeface="+mn-lt"/>
              </a:rPr>
              <a:t>:</a:t>
            </a:r>
            <a:r>
              <a:rPr lang="pl-PL" altLang="pl-PL" sz="2400">
                <a:latin typeface="+mn-lt"/>
              </a:rPr>
              <a:t> </a:t>
            </a:r>
            <a:r>
              <a:rPr lang="en-US" altLang="pl-PL" sz="2400">
                <a:latin typeface="+mn-lt"/>
              </a:rPr>
              <a:t>General</a:t>
            </a:r>
            <a:r>
              <a:rPr lang="pl-PL" altLang="pl-PL" sz="2400">
                <a:latin typeface="+mn-lt"/>
              </a:rPr>
              <a:t>, </a:t>
            </a:r>
            <a:r>
              <a:rPr lang="pl-PL" altLang="pl-PL" sz="2400" i="1">
                <a:latin typeface="+mn-lt"/>
              </a:rPr>
              <a:t>E</a:t>
            </a:r>
            <a:r>
              <a:rPr lang="pl-PL" altLang="pl-PL" sz="2400" i="1" baseline="-25000">
                <a:latin typeface="+mn-lt"/>
              </a:rPr>
              <a:t>r</a:t>
            </a:r>
            <a:r>
              <a:rPr lang="en-US" altLang="pl-PL" sz="800" i="1" baseline="-25000">
                <a:latin typeface="+mn-lt"/>
              </a:rPr>
              <a:t> </a:t>
            </a:r>
            <a:r>
              <a:rPr lang="en-US" altLang="pl-PL" sz="2400" i="1">
                <a:latin typeface="+mn-lt"/>
              </a:rPr>
              <a:t>: </a:t>
            </a:r>
            <a:r>
              <a:rPr lang="pl-PL" altLang="pl-PL" sz="2400">
                <a:latin typeface="+mn-lt"/>
              </a:rPr>
              <a:t>Erlang</a:t>
            </a:r>
            <a:r>
              <a:rPr lang="en-US" altLang="pl-PL" sz="2400">
                <a:latin typeface="+mn-lt"/>
              </a:rPr>
              <a:t> distribution</a:t>
            </a:r>
            <a:endParaRPr lang="pl-PL" altLang="pl-PL" sz="2400">
              <a:latin typeface="+mn-lt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Kendall</a:t>
            </a:r>
            <a:r>
              <a:rPr lang="en-US" altLang="pl-PL"/>
              <a:t>’s Notation</a:t>
            </a:r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57029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  <p:bldP spid="1536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47" name="Group 63"/>
          <p:cNvGrpSpPr>
            <a:grpSpLocks/>
          </p:cNvGrpSpPr>
          <p:nvPr/>
        </p:nvGrpSpPr>
        <p:grpSpPr bwMode="auto">
          <a:xfrm>
            <a:off x="533400" y="3248011"/>
            <a:ext cx="8048626" cy="1754179"/>
            <a:chOff x="336" y="2046"/>
            <a:chExt cx="5070" cy="1105"/>
          </a:xfrm>
        </p:grpSpPr>
        <p:sp>
          <p:nvSpPr>
            <p:cNvPr id="16387" name="Oval 3"/>
            <p:cNvSpPr>
              <a:spLocks noChangeArrowheads="1"/>
            </p:cNvSpPr>
            <p:nvPr/>
          </p:nvSpPr>
          <p:spPr bwMode="auto">
            <a:xfrm>
              <a:off x="336" y="2502"/>
              <a:ext cx="484" cy="294"/>
            </a:xfrm>
            <a:prstGeom prst="ellipse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475" y="2515"/>
              <a:ext cx="203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Arial" pitchFamily="34" charset="0"/>
                </a:rPr>
                <a:t>0</a:t>
              </a:r>
              <a:endParaRPr lang="pl-PL" altLang="pl-PL">
                <a:latin typeface="Arial CE" charset="-18"/>
              </a:endParaRPr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1086" y="2502"/>
              <a:ext cx="484" cy="294"/>
            </a:xfrm>
            <a:prstGeom prst="ellipse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1225" y="2515"/>
              <a:ext cx="203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Arial" pitchFamily="34" charset="0"/>
                </a:rPr>
                <a:t>1</a:t>
              </a:r>
              <a:endParaRPr lang="pl-PL" altLang="pl-PL">
                <a:latin typeface="Arial CE" charset="-18"/>
              </a:endParaRPr>
            </a:p>
          </p:txBody>
        </p:sp>
        <p:sp>
          <p:nvSpPr>
            <p:cNvPr id="16391" name="Arc 7"/>
            <p:cNvSpPr>
              <a:spLocks/>
            </p:cNvSpPr>
            <p:nvPr/>
          </p:nvSpPr>
          <p:spPr bwMode="auto">
            <a:xfrm>
              <a:off x="928" y="2442"/>
              <a:ext cx="200" cy="10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392" name="Arc 8"/>
            <p:cNvSpPr>
              <a:spLocks/>
            </p:cNvSpPr>
            <p:nvPr/>
          </p:nvSpPr>
          <p:spPr bwMode="auto">
            <a:xfrm>
              <a:off x="729" y="2442"/>
              <a:ext cx="200" cy="1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393" name="Arc 9"/>
            <p:cNvSpPr>
              <a:spLocks/>
            </p:cNvSpPr>
            <p:nvPr/>
          </p:nvSpPr>
          <p:spPr bwMode="auto">
            <a:xfrm>
              <a:off x="779" y="2753"/>
              <a:ext cx="200" cy="104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394" name="Arc 10"/>
            <p:cNvSpPr>
              <a:spLocks/>
            </p:cNvSpPr>
            <p:nvPr/>
          </p:nvSpPr>
          <p:spPr bwMode="auto">
            <a:xfrm>
              <a:off x="978" y="2753"/>
              <a:ext cx="200" cy="10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395" name="Oval 11"/>
            <p:cNvSpPr>
              <a:spLocks noChangeArrowheads="1"/>
            </p:cNvSpPr>
            <p:nvPr/>
          </p:nvSpPr>
          <p:spPr bwMode="auto">
            <a:xfrm>
              <a:off x="1835" y="2502"/>
              <a:ext cx="485" cy="294"/>
            </a:xfrm>
            <a:prstGeom prst="ellipse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1953" y="2515"/>
              <a:ext cx="247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i="1">
                  <a:latin typeface="Arial" pitchFamily="34" charset="0"/>
                </a:rPr>
                <a:t> </a:t>
              </a:r>
              <a:r>
                <a:rPr lang="pl-PL" altLang="pl-PL">
                  <a:latin typeface="Arial" pitchFamily="34" charset="0"/>
                </a:rPr>
                <a:t>2</a:t>
              </a:r>
              <a:endParaRPr lang="pl-PL" altLang="pl-PL">
                <a:latin typeface="Arial CE" charset="-18"/>
              </a:endParaRPr>
            </a:p>
          </p:txBody>
        </p:sp>
        <p:sp>
          <p:nvSpPr>
            <p:cNvPr id="16397" name="Arc 13"/>
            <p:cNvSpPr>
              <a:spLocks/>
            </p:cNvSpPr>
            <p:nvPr/>
          </p:nvSpPr>
          <p:spPr bwMode="auto">
            <a:xfrm>
              <a:off x="1678" y="2442"/>
              <a:ext cx="200" cy="10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398" name="Arc 14"/>
            <p:cNvSpPr>
              <a:spLocks/>
            </p:cNvSpPr>
            <p:nvPr/>
          </p:nvSpPr>
          <p:spPr bwMode="auto">
            <a:xfrm>
              <a:off x="1479" y="2442"/>
              <a:ext cx="200" cy="1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grpSp>
          <p:nvGrpSpPr>
            <p:cNvPr id="16401" name="Group 17"/>
            <p:cNvGrpSpPr>
              <a:grpSpLocks/>
            </p:cNvGrpSpPr>
            <p:nvPr/>
          </p:nvGrpSpPr>
          <p:grpSpPr bwMode="auto">
            <a:xfrm>
              <a:off x="1529" y="2753"/>
              <a:ext cx="399" cy="104"/>
              <a:chOff x="1821" y="1872"/>
              <a:chExt cx="415" cy="96"/>
            </a:xfrm>
          </p:grpSpPr>
          <p:sp>
            <p:nvSpPr>
              <p:cNvPr id="16399" name="Arc 15"/>
              <p:cNvSpPr>
                <a:spLocks/>
              </p:cNvSpPr>
              <p:nvPr/>
            </p:nvSpPr>
            <p:spPr bwMode="auto">
              <a:xfrm>
                <a:off x="1821" y="1872"/>
                <a:ext cx="208" cy="96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00" name="Arc 16"/>
              <p:cNvSpPr>
                <a:spLocks/>
              </p:cNvSpPr>
              <p:nvPr/>
            </p:nvSpPr>
            <p:spPr bwMode="auto">
              <a:xfrm>
                <a:off x="2028" y="1872"/>
                <a:ext cx="208" cy="9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6402" name="Oval 18"/>
            <p:cNvSpPr>
              <a:spLocks noChangeArrowheads="1"/>
            </p:cNvSpPr>
            <p:nvPr/>
          </p:nvSpPr>
          <p:spPr bwMode="auto">
            <a:xfrm>
              <a:off x="3035" y="2502"/>
              <a:ext cx="484" cy="294"/>
            </a:xfrm>
            <a:prstGeom prst="ellipse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6403" name="Rectangle 19"/>
            <p:cNvSpPr>
              <a:spLocks noChangeArrowheads="1"/>
            </p:cNvSpPr>
            <p:nvPr/>
          </p:nvSpPr>
          <p:spPr bwMode="auto">
            <a:xfrm>
              <a:off x="3059" y="2515"/>
              <a:ext cx="43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i="1" dirty="0">
                  <a:latin typeface="Arial" pitchFamily="34" charset="0"/>
                </a:rPr>
                <a:t>x </a:t>
              </a:r>
              <a:r>
                <a:rPr lang="pl-PL" altLang="pl-PL" i="1" dirty="0" smtClean="0">
                  <a:latin typeface="Arial" pitchFamily="34" charset="0"/>
                </a:rPr>
                <a:t>− </a:t>
              </a:r>
              <a:r>
                <a:rPr lang="pl-PL" altLang="pl-PL" dirty="0">
                  <a:latin typeface="Arial" pitchFamily="34" charset="0"/>
                </a:rPr>
                <a:t>1</a:t>
              </a:r>
              <a:endParaRPr lang="pl-PL" altLang="pl-PL" dirty="0">
                <a:latin typeface="Arial CE" charset="-18"/>
              </a:endParaRPr>
            </a:p>
          </p:txBody>
        </p:sp>
        <p:sp>
          <p:nvSpPr>
            <p:cNvPr id="16404" name="Oval 20"/>
            <p:cNvSpPr>
              <a:spLocks noChangeArrowheads="1"/>
            </p:cNvSpPr>
            <p:nvPr/>
          </p:nvSpPr>
          <p:spPr bwMode="auto">
            <a:xfrm>
              <a:off x="3785" y="2502"/>
              <a:ext cx="484" cy="294"/>
            </a:xfrm>
            <a:prstGeom prst="ellipse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6405" name="Rectangle 21"/>
            <p:cNvSpPr>
              <a:spLocks noChangeArrowheads="1"/>
            </p:cNvSpPr>
            <p:nvPr/>
          </p:nvSpPr>
          <p:spPr bwMode="auto">
            <a:xfrm>
              <a:off x="3924" y="2515"/>
              <a:ext cx="203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i="1">
                  <a:latin typeface="Arial" pitchFamily="34" charset="0"/>
                </a:rPr>
                <a:t>x</a:t>
              </a:r>
              <a:endParaRPr lang="pl-PL" altLang="pl-PL" i="1">
                <a:latin typeface="Arial CE" charset="-18"/>
              </a:endParaRPr>
            </a:p>
          </p:txBody>
        </p:sp>
        <p:sp>
          <p:nvSpPr>
            <p:cNvPr id="16406" name="Arc 22"/>
            <p:cNvSpPr>
              <a:spLocks/>
            </p:cNvSpPr>
            <p:nvPr/>
          </p:nvSpPr>
          <p:spPr bwMode="auto">
            <a:xfrm>
              <a:off x="3627" y="2442"/>
              <a:ext cx="200" cy="10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07" name="Arc 23"/>
            <p:cNvSpPr>
              <a:spLocks/>
            </p:cNvSpPr>
            <p:nvPr/>
          </p:nvSpPr>
          <p:spPr bwMode="auto">
            <a:xfrm>
              <a:off x="3428" y="2442"/>
              <a:ext cx="200" cy="1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grpSp>
          <p:nvGrpSpPr>
            <p:cNvPr id="16410" name="Group 26"/>
            <p:cNvGrpSpPr>
              <a:grpSpLocks/>
            </p:cNvGrpSpPr>
            <p:nvPr/>
          </p:nvGrpSpPr>
          <p:grpSpPr bwMode="auto">
            <a:xfrm>
              <a:off x="3478" y="2753"/>
              <a:ext cx="399" cy="104"/>
              <a:chOff x="3849" y="1872"/>
              <a:chExt cx="415" cy="96"/>
            </a:xfrm>
          </p:grpSpPr>
          <p:sp>
            <p:nvSpPr>
              <p:cNvPr id="16408" name="Arc 24"/>
              <p:cNvSpPr>
                <a:spLocks/>
              </p:cNvSpPr>
              <p:nvPr/>
            </p:nvSpPr>
            <p:spPr bwMode="auto">
              <a:xfrm>
                <a:off x="3849" y="1872"/>
                <a:ext cx="208" cy="96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09" name="Arc 25"/>
              <p:cNvSpPr>
                <a:spLocks/>
              </p:cNvSpPr>
              <p:nvPr/>
            </p:nvSpPr>
            <p:spPr bwMode="auto">
              <a:xfrm>
                <a:off x="4056" y="1872"/>
                <a:ext cx="208" cy="9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6411" name="Oval 27"/>
            <p:cNvSpPr>
              <a:spLocks noChangeArrowheads="1"/>
            </p:cNvSpPr>
            <p:nvPr/>
          </p:nvSpPr>
          <p:spPr bwMode="auto">
            <a:xfrm>
              <a:off x="4534" y="2502"/>
              <a:ext cx="485" cy="294"/>
            </a:xfrm>
            <a:prstGeom prst="ellipse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6412" name="Rectangle 28"/>
            <p:cNvSpPr>
              <a:spLocks noChangeArrowheads="1"/>
            </p:cNvSpPr>
            <p:nvPr/>
          </p:nvSpPr>
          <p:spPr bwMode="auto">
            <a:xfrm>
              <a:off x="4519" y="2515"/>
              <a:ext cx="5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i="1">
                  <a:latin typeface="+mn-lt"/>
                </a:rPr>
                <a:t>x </a:t>
              </a:r>
              <a:r>
                <a:rPr lang="pl-PL" altLang="pl-PL">
                  <a:latin typeface="+mn-lt"/>
                </a:rPr>
                <a:t>+ 1</a:t>
              </a:r>
            </a:p>
          </p:txBody>
        </p:sp>
        <p:sp>
          <p:nvSpPr>
            <p:cNvPr id="16413" name="Arc 29"/>
            <p:cNvSpPr>
              <a:spLocks/>
            </p:cNvSpPr>
            <p:nvPr/>
          </p:nvSpPr>
          <p:spPr bwMode="auto">
            <a:xfrm>
              <a:off x="4377" y="2442"/>
              <a:ext cx="199" cy="10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14" name="Arc 30"/>
            <p:cNvSpPr>
              <a:spLocks/>
            </p:cNvSpPr>
            <p:nvPr/>
          </p:nvSpPr>
          <p:spPr bwMode="auto">
            <a:xfrm>
              <a:off x="4178" y="2442"/>
              <a:ext cx="200" cy="1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grpSp>
          <p:nvGrpSpPr>
            <p:cNvPr id="16417" name="Group 33"/>
            <p:cNvGrpSpPr>
              <a:grpSpLocks/>
            </p:cNvGrpSpPr>
            <p:nvPr/>
          </p:nvGrpSpPr>
          <p:grpSpPr bwMode="auto">
            <a:xfrm>
              <a:off x="4228" y="2753"/>
              <a:ext cx="398" cy="104"/>
              <a:chOff x="4629" y="1872"/>
              <a:chExt cx="415" cy="96"/>
            </a:xfrm>
          </p:grpSpPr>
          <p:sp>
            <p:nvSpPr>
              <p:cNvPr id="16415" name="Arc 31"/>
              <p:cNvSpPr>
                <a:spLocks/>
              </p:cNvSpPr>
              <p:nvPr/>
            </p:nvSpPr>
            <p:spPr bwMode="auto">
              <a:xfrm>
                <a:off x="4629" y="1872"/>
                <a:ext cx="208" cy="96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16" name="Arc 32"/>
              <p:cNvSpPr>
                <a:spLocks/>
              </p:cNvSpPr>
              <p:nvPr/>
            </p:nvSpPr>
            <p:spPr bwMode="auto">
              <a:xfrm>
                <a:off x="4836" y="1872"/>
                <a:ext cx="208" cy="9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6418" name="Arc 34"/>
            <p:cNvSpPr>
              <a:spLocks/>
            </p:cNvSpPr>
            <p:nvPr/>
          </p:nvSpPr>
          <p:spPr bwMode="auto">
            <a:xfrm>
              <a:off x="2228" y="2442"/>
              <a:ext cx="200" cy="1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19" name="Arc 35"/>
            <p:cNvSpPr>
              <a:spLocks/>
            </p:cNvSpPr>
            <p:nvPr/>
          </p:nvSpPr>
          <p:spPr bwMode="auto">
            <a:xfrm>
              <a:off x="2877" y="2442"/>
              <a:ext cx="200" cy="10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20" name="Arc 36"/>
            <p:cNvSpPr>
              <a:spLocks/>
            </p:cNvSpPr>
            <p:nvPr/>
          </p:nvSpPr>
          <p:spPr bwMode="auto">
            <a:xfrm>
              <a:off x="2278" y="2753"/>
              <a:ext cx="200" cy="104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21" name="Arc 37"/>
            <p:cNvSpPr>
              <a:spLocks/>
            </p:cNvSpPr>
            <p:nvPr/>
          </p:nvSpPr>
          <p:spPr bwMode="auto">
            <a:xfrm>
              <a:off x="2927" y="2753"/>
              <a:ext cx="200" cy="10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22" name="Rectangle 38"/>
            <p:cNvSpPr>
              <a:spLocks noChangeArrowheads="1"/>
            </p:cNvSpPr>
            <p:nvPr/>
          </p:nvSpPr>
          <p:spPr bwMode="auto">
            <a:xfrm>
              <a:off x="770" y="2046"/>
              <a:ext cx="315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 dirty="0">
                  <a:latin typeface="Symbol" pitchFamily="18" charset="2"/>
                </a:rPr>
                <a:t>l</a:t>
              </a:r>
              <a:r>
                <a:rPr lang="pl-PL" altLang="pl-PL" sz="2800" baseline="-25000" dirty="0">
                  <a:latin typeface="Symbol" pitchFamily="18" charset="2"/>
                </a:rPr>
                <a:t>0</a:t>
              </a:r>
            </a:p>
          </p:txBody>
        </p:sp>
        <p:sp>
          <p:nvSpPr>
            <p:cNvPr id="16423" name="Rectangle 39"/>
            <p:cNvSpPr>
              <a:spLocks noChangeArrowheads="1"/>
            </p:cNvSpPr>
            <p:nvPr/>
          </p:nvSpPr>
          <p:spPr bwMode="auto">
            <a:xfrm>
              <a:off x="807" y="2823"/>
              <a:ext cx="321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 dirty="0">
                  <a:latin typeface="Symbol" pitchFamily="18" charset="2"/>
                </a:rPr>
                <a:t>m</a:t>
              </a:r>
              <a:r>
                <a:rPr lang="pl-PL" altLang="pl-PL" sz="2800" baseline="-25000" dirty="0">
                  <a:latin typeface="Symbol" pitchFamily="18" charset="2"/>
                </a:rPr>
                <a:t>1</a:t>
              </a:r>
            </a:p>
          </p:txBody>
        </p:sp>
        <p:sp>
          <p:nvSpPr>
            <p:cNvPr id="16424" name="Rectangle 40"/>
            <p:cNvSpPr>
              <a:spLocks noChangeArrowheads="1"/>
            </p:cNvSpPr>
            <p:nvPr/>
          </p:nvSpPr>
          <p:spPr bwMode="auto">
            <a:xfrm>
              <a:off x="1520" y="2046"/>
              <a:ext cx="315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l</a:t>
              </a:r>
              <a:r>
                <a:rPr lang="pl-PL" altLang="pl-PL" sz="28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16425" name="Rectangle 41"/>
            <p:cNvSpPr>
              <a:spLocks noChangeArrowheads="1"/>
            </p:cNvSpPr>
            <p:nvPr/>
          </p:nvSpPr>
          <p:spPr bwMode="auto">
            <a:xfrm>
              <a:off x="1557" y="2823"/>
              <a:ext cx="321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m</a:t>
              </a:r>
              <a:r>
                <a:rPr lang="pl-PL" altLang="pl-PL" sz="28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16426" name="Rectangle 42"/>
            <p:cNvSpPr>
              <a:spLocks noChangeArrowheads="1"/>
            </p:cNvSpPr>
            <p:nvPr/>
          </p:nvSpPr>
          <p:spPr bwMode="auto">
            <a:xfrm>
              <a:off x="2219" y="2046"/>
              <a:ext cx="315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l</a:t>
              </a:r>
              <a:r>
                <a:rPr lang="pl-PL" altLang="pl-PL" sz="28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16427" name="Rectangle 43"/>
            <p:cNvSpPr>
              <a:spLocks noChangeArrowheads="1"/>
            </p:cNvSpPr>
            <p:nvPr/>
          </p:nvSpPr>
          <p:spPr bwMode="auto">
            <a:xfrm>
              <a:off x="2257" y="2823"/>
              <a:ext cx="321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m</a:t>
              </a:r>
              <a:r>
                <a:rPr lang="pl-PL" altLang="pl-PL" sz="2800" baseline="-25000">
                  <a:latin typeface="Symbol" pitchFamily="18" charset="2"/>
                </a:rPr>
                <a:t>3</a:t>
              </a:r>
            </a:p>
          </p:txBody>
        </p:sp>
        <p:sp>
          <p:nvSpPr>
            <p:cNvPr id="16428" name="Rectangle 44"/>
            <p:cNvSpPr>
              <a:spLocks noChangeArrowheads="1"/>
            </p:cNvSpPr>
            <p:nvPr/>
          </p:nvSpPr>
          <p:spPr bwMode="auto">
            <a:xfrm>
              <a:off x="2690" y="2046"/>
              <a:ext cx="474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l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r>
                <a:rPr lang="pl-PL" altLang="pl-PL" sz="2800" baseline="-25000">
                  <a:latin typeface="Symbol" pitchFamily="18" charset="2"/>
                </a:rPr>
                <a:t>-2</a:t>
              </a:r>
            </a:p>
          </p:txBody>
        </p:sp>
        <p:sp>
          <p:nvSpPr>
            <p:cNvPr id="16429" name="Rectangle 45"/>
            <p:cNvSpPr>
              <a:spLocks noChangeArrowheads="1"/>
            </p:cNvSpPr>
            <p:nvPr/>
          </p:nvSpPr>
          <p:spPr bwMode="auto">
            <a:xfrm>
              <a:off x="2727" y="2823"/>
              <a:ext cx="480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m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r>
                <a:rPr lang="pl-PL" altLang="pl-PL" sz="2800" baseline="-25000">
                  <a:latin typeface="Symbol" pitchFamily="18" charset="2"/>
                </a:rPr>
                <a:t>-1</a:t>
              </a:r>
            </a:p>
          </p:txBody>
        </p:sp>
        <p:sp>
          <p:nvSpPr>
            <p:cNvPr id="16430" name="Rectangle 46"/>
            <p:cNvSpPr>
              <a:spLocks noChangeArrowheads="1"/>
            </p:cNvSpPr>
            <p:nvPr/>
          </p:nvSpPr>
          <p:spPr bwMode="auto">
            <a:xfrm>
              <a:off x="3390" y="2046"/>
              <a:ext cx="474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l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r>
                <a:rPr lang="pl-PL" altLang="pl-PL" sz="2800" baseline="-25000">
                  <a:latin typeface="Symbol" pitchFamily="18" charset="2"/>
                </a:rPr>
                <a:t>-1</a:t>
              </a:r>
            </a:p>
          </p:txBody>
        </p:sp>
        <p:sp>
          <p:nvSpPr>
            <p:cNvPr id="16431" name="Rectangle 47"/>
            <p:cNvSpPr>
              <a:spLocks noChangeArrowheads="1"/>
            </p:cNvSpPr>
            <p:nvPr/>
          </p:nvSpPr>
          <p:spPr bwMode="auto">
            <a:xfrm>
              <a:off x="3506" y="2823"/>
              <a:ext cx="321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m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endParaRPr lang="pl-PL" altLang="pl-PL" sz="2800" i="1" baseline="-25000">
                <a:latin typeface="Arial CE" charset="-18"/>
              </a:endParaRPr>
            </a:p>
          </p:txBody>
        </p:sp>
        <p:sp>
          <p:nvSpPr>
            <p:cNvPr id="16432" name="Rectangle 48"/>
            <p:cNvSpPr>
              <a:spLocks noChangeArrowheads="1"/>
            </p:cNvSpPr>
            <p:nvPr/>
          </p:nvSpPr>
          <p:spPr bwMode="auto">
            <a:xfrm>
              <a:off x="4219" y="2046"/>
              <a:ext cx="315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l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endParaRPr lang="pl-PL" altLang="pl-PL" sz="2800" i="1" baseline="-25000">
                <a:latin typeface="Arial CE" charset="-18"/>
              </a:endParaRPr>
            </a:p>
          </p:txBody>
        </p:sp>
        <p:sp>
          <p:nvSpPr>
            <p:cNvPr id="16433" name="Rectangle 49"/>
            <p:cNvSpPr>
              <a:spLocks noChangeArrowheads="1"/>
            </p:cNvSpPr>
            <p:nvPr/>
          </p:nvSpPr>
          <p:spPr bwMode="auto">
            <a:xfrm>
              <a:off x="4176" y="2823"/>
              <a:ext cx="480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m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r>
                <a:rPr lang="pl-PL" altLang="pl-PL" sz="2800" baseline="-25000">
                  <a:latin typeface="Symbol" pitchFamily="18" charset="2"/>
                </a:rPr>
                <a:t>+1</a:t>
              </a:r>
            </a:p>
          </p:txBody>
        </p:sp>
        <p:sp>
          <p:nvSpPr>
            <p:cNvPr id="16434" name="Rectangle 50"/>
            <p:cNvSpPr>
              <a:spLocks noChangeArrowheads="1"/>
            </p:cNvSpPr>
            <p:nvPr/>
          </p:nvSpPr>
          <p:spPr bwMode="auto">
            <a:xfrm>
              <a:off x="4889" y="2046"/>
              <a:ext cx="474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l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r>
                <a:rPr lang="pl-PL" altLang="pl-PL" sz="2800" baseline="-25000">
                  <a:latin typeface="Symbol" pitchFamily="18" charset="2"/>
                </a:rPr>
                <a:t>+1</a:t>
              </a:r>
            </a:p>
          </p:txBody>
        </p:sp>
        <p:sp>
          <p:nvSpPr>
            <p:cNvPr id="16435" name="Rectangle 51"/>
            <p:cNvSpPr>
              <a:spLocks noChangeArrowheads="1"/>
            </p:cNvSpPr>
            <p:nvPr/>
          </p:nvSpPr>
          <p:spPr bwMode="auto">
            <a:xfrm>
              <a:off x="4926" y="2823"/>
              <a:ext cx="480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800">
                  <a:latin typeface="Symbol" pitchFamily="18" charset="2"/>
                </a:rPr>
                <a:t>m</a:t>
              </a:r>
              <a:r>
                <a:rPr lang="pl-PL" altLang="pl-PL" sz="2800" i="1" baseline="-25000">
                  <a:latin typeface="Arial" pitchFamily="34" charset="0"/>
                </a:rPr>
                <a:t>x</a:t>
              </a:r>
              <a:r>
                <a:rPr lang="pl-PL" altLang="pl-PL" sz="2800" baseline="-25000">
                  <a:latin typeface="Symbol" pitchFamily="18" charset="2"/>
                </a:rPr>
                <a:t>+2</a:t>
              </a:r>
            </a:p>
          </p:txBody>
        </p:sp>
        <p:sp>
          <p:nvSpPr>
            <p:cNvPr id="16436" name="Arc 52"/>
            <p:cNvSpPr>
              <a:spLocks/>
            </p:cNvSpPr>
            <p:nvPr/>
          </p:nvSpPr>
          <p:spPr bwMode="auto">
            <a:xfrm>
              <a:off x="4927" y="2442"/>
              <a:ext cx="200" cy="1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37" name="Arc 53"/>
            <p:cNvSpPr>
              <a:spLocks/>
            </p:cNvSpPr>
            <p:nvPr/>
          </p:nvSpPr>
          <p:spPr bwMode="auto">
            <a:xfrm>
              <a:off x="4977" y="2753"/>
              <a:ext cx="200" cy="104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16438" name="Rectangle 54"/>
            <p:cNvSpPr>
              <a:spLocks noChangeArrowheads="1"/>
            </p:cNvSpPr>
            <p:nvPr/>
          </p:nvSpPr>
          <p:spPr bwMode="auto">
            <a:xfrm>
              <a:off x="2524" y="2370"/>
              <a:ext cx="306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3200">
                  <a:latin typeface="Symbol" pitchFamily="18" charset="2"/>
                </a:rPr>
                <a:t>...</a:t>
              </a:r>
            </a:p>
          </p:txBody>
        </p:sp>
        <p:sp>
          <p:nvSpPr>
            <p:cNvPr id="16439" name="Rectangle 55"/>
            <p:cNvSpPr>
              <a:spLocks noChangeArrowheads="1"/>
            </p:cNvSpPr>
            <p:nvPr/>
          </p:nvSpPr>
          <p:spPr bwMode="auto">
            <a:xfrm>
              <a:off x="5073" y="2370"/>
              <a:ext cx="306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3200">
                  <a:latin typeface="Symbol" pitchFamily="18" charset="2"/>
                </a:rPr>
                <a:t>...</a:t>
              </a:r>
            </a:p>
          </p:txBody>
        </p:sp>
      </p:grp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609600" y="2379663"/>
            <a:ext cx="8077200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altLang="pl-PL" sz="2800">
                <a:latin typeface="Tahoma" pitchFamily="34" charset="0"/>
              </a:rPr>
              <a:t>State diagram of a queuing system</a:t>
            </a:r>
            <a:endParaRPr lang="pl-PL" altLang="pl-PL" sz="2800">
              <a:latin typeface="Tahoma" pitchFamily="34" charset="0"/>
            </a:endParaRPr>
          </a:p>
        </p:txBody>
      </p:sp>
      <p:sp>
        <p:nvSpPr>
          <p:cNvPr id="16446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Birth and Death Processes</a:t>
            </a:r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19781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4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Statistical Equilibrium</a:t>
            </a:r>
            <a:endParaRPr lang="pl-PL" altLang="pl-PL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04800" y="1600200"/>
            <a:ext cx="86106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altLang="pl-PL" sz="2800" dirty="0">
                <a:latin typeface="+mn-lt"/>
              </a:rPr>
              <a:t>A queuing system is in </a:t>
            </a:r>
            <a:r>
              <a:rPr lang="en-US" altLang="pl-PL" sz="2800" i="1" dirty="0">
                <a:solidFill>
                  <a:schemeClr val="tx2"/>
                </a:solidFill>
                <a:latin typeface="+mn-lt"/>
              </a:rPr>
              <a:t>statistical equilibrium</a:t>
            </a:r>
            <a:r>
              <a:rPr lang="pl-PL" altLang="pl-PL" sz="2800" dirty="0">
                <a:latin typeface="+mn-lt"/>
              </a:rPr>
              <a:t>, </a:t>
            </a:r>
            <a:r>
              <a:rPr lang="en-US" altLang="pl-PL" sz="2800" dirty="0">
                <a:latin typeface="+mn-lt"/>
              </a:rPr>
              <a:t>if in a given state the probability of a new call arrival is equal to the termination probability of another call</a:t>
            </a:r>
            <a:endParaRPr lang="pl-PL" altLang="pl-PL" sz="2800" dirty="0">
              <a:latin typeface="+mn-lt"/>
            </a:endParaRPr>
          </a:p>
          <a:p>
            <a:pPr eaLnBrk="0" hangingPunct="0"/>
            <a:endParaRPr lang="pl-PL" altLang="pl-PL" sz="2800" dirty="0">
              <a:latin typeface="+mn-lt"/>
            </a:endParaRPr>
          </a:p>
          <a:p>
            <a:pPr eaLnBrk="0" hangingPunct="0"/>
            <a:r>
              <a:rPr lang="en-US" altLang="pl-PL" sz="2800" dirty="0">
                <a:latin typeface="+mn-lt"/>
              </a:rPr>
              <a:t>Statistical equilibrium formula</a:t>
            </a:r>
            <a:r>
              <a:rPr lang="pl-PL" altLang="pl-PL" sz="2800" dirty="0">
                <a:latin typeface="+mn-lt"/>
              </a:rPr>
              <a:t>:</a:t>
            </a:r>
          </a:p>
        </p:txBody>
      </p:sp>
      <p:graphicFrame>
        <p:nvGraphicFramePr>
          <p:cNvPr id="58373" name="Object 5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0644223"/>
              </p:ext>
            </p:extLst>
          </p:nvPr>
        </p:nvGraphicFramePr>
        <p:xfrm>
          <a:off x="1295400" y="4509120"/>
          <a:ext cx="59436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name="Równanie" r:id="rId3" imgW="2057400" imgH="228600" progId="Equation.3">
                  <p:embed/>
                </p:oleObj>
              </mc:Choice>
              <mc:Fallback>
                <p:oleObj name="Równanie" r:id="rId3" imgW="2057400" imgH="2286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509120"/>
                        <a:ext cx="59436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866775" y="5128245"/>
            <a:ext cx="554038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pl-PL" sz="2800" dirty="0">
                <a:latin typeface="+mn-lt"/>
              </a:rPr>
              <a:t>or</a:t>
            </a:r>
            <a:endParaRPr lang="pl-PL" altLang="pl-PL" sz="2800" dirty="0">
              <a:latin typeface="+mn-lt"/>
            </a:endParaRPr>
          </a:p>
        </p:txBody>
      </p:sp>
      <p:graphicFrame>
        <p:nvGraphicFramePr>
          <p:cNvPr id="58375" name="Object 7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540397"/>
              </p:ext>
            </p:extLst>
          </p:nvPr>
        </p:nvGraphicFramePr>
        <p:xfrm>
          <a:off x="2387600" y="5645770"/>
          <a:ext cx="3327400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1" name="Equation" r:id="rId5" imgW="2259000" imgH="341280" progId="Equation">
                  <p:embed/>
                </p:oleObj>
              </mc:Choice>
              <mc:Fallback>
                <p:oleObj name="Equation" r:id="rId5" imgW="2259000" imgH="34128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600" y="5645770"/>
                        <a:ext cx="3327400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440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build="p" autoUpdateAnimBg="0"/>
      <p:bldP spid="5837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 err="1"/>
              <a:t>Agner</a:t>
            </a:r>
            <a:r>
              <a:rPr lang="en-US" altLang="pl-PL" dirty="0"/>
              <a:t> </a:t>
            </a:r>
            <a:r>
              <a:rPr lang="en-US" altLang="pl-PL" dirty="0" err="1"/>
              <a:t>Krarup</a:t>
            </a:r>
            <a:r>
              <a:rPr lang="en-US" altLang="pl-PL" dirty="0"/>
              <a:t> </a:t>
            </a:r>
            <a:r>
              <a:rPr lang="en-US" altLang="pl-PL" dirty="0" err="1"/>
              <a:t>Erlang</a:t>
            </a:r>
            <a:r>
              <a:rPr lang="en-US" altLang="pl-PL" dirty="0"/>
              <a:t> </a:t>
            </a:r>
            <a:r>
              <a:rPr lang="pl-PL" altLang="pl-PL" dirty="0"/>
              <a:t/>
            </a:r>
            <a:br>
              <a:rPr lang="pl-PL" altLang="pl-PL" dirty="0"/>
            </a:br>
            <a:r>
              <a:rPr lang="en-US" altLang="pl-PL" dirty="0"/>
              <a:t>(1878 – 1929)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3635896" y="1628775"/>
            <a:ext cx="5328592" cy="4497388"/>
          </a:xfrm>
        </p:spPr>
        <p:txBody>
          <a:bodyPr/>
          <a:lstStyle/>
          <a:p>
            <a:r>
              <a:rPr lang="en-US" altLang="pl-PL" dirty="0"/>
              <a:t>At the age of 14 he became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a </a:t>
            </a:r>
            <a:r>
              <a:rPr lang="en-US" altLang="pl-PL" dirty="0"/>
              <a:t>teacher</a:t>
            </a:r>
            <a:endParaRPr lang="pl-PL" altLang="pl-PL" dirty="0"/>
          </a:p>
          <a:p>
            <a:r>
              <a:rPr lang="en-US" altLang="pl-PL" dirty="0"/>
              <a:t>At</a:t>
            </a:r>
            <a:r>
              <a:rPr lang="pl-PL" altLang="pl-PL" dirty="0"/>
              <a:t> 16 </a:t>
            </a:r>
            <a:r>
              <a:rPr lang="en-US" altLang="pl-PL" dirty="0"/>
              <a:t>he entered university</a:t>
            </a:r>
            <a:endParaRPr lang="pl-PL" altLang="pl-PL" dirty="0"/>
          </a:p>
          <a:p>
            <a:r>
              <a:rPr lang="en-US" altLang="pl-PL" dirty="0"/>
              <a:t>1909: “The Theory </a:t>
            </a:r>
            <a:br>
              <a:rPr lang="en-US" altLang="pl-PL" dirty="0"/>
            </a:br>
            <a:r>
              <a:rPr lang="en-US" altLang="pl-PL" dirty="0"/>
              <a:t>of Probabilities and Telephone Conversations”</a:t>
            </a:r>
          </a:p>
          <a:p>
            <a:r>
              <a:rPr lang="en-US" altLang="pl-PL" dirty="0"/>
              <a:t>1917: “Solutions of some Problems in the Theory of Probabilities of Significance </a:t>
            </a:r>
            <a:r>
              <a:rPr lang="en-US" altLang="pl-PL" dirty="0" smtClean="0"/>
              <a:t/>
            </a:r>
            <a:br>
              <a:rPr lang="en-US" altLang="pl-PL" dirty="0" smtClean="0"/>
            </a:br>
            <a:r>
              <a:rPr lang="en-US" altLang="pl-PL" dirty="0" smtClean="0"/>
              <a:t>in </a:t>
            </a:r>
            <a:r>
              <a:rPr lang="en-US" altLang="pl-PL" dirty="0"/>
              <a:t>Automatic Telephone Exchanges”</a:t>
            </a:r>
          </a:p>
        </p:txBody>
      </p:sp>
      <p:pic>
        <p:nvPicPr>
          <p:cNvPr id="64516" name="Picture 4" descr="E:\Home\Aktualne\Wyklady\WprTel\erlangma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348773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01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48" name="Rectangle 6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Erlang</a:t>
            </a:r>
            <a:r>
              <a:rPr lang="en-US" altLang="pl-PL" dirty="0"/>
              <a:t>’s </a:t>
            </a:r>
            <a:r>
              <a:rPr lang="pl-PL" altLang="pl-PL" dirty="0"/>
              <a:t>Model (</a:t>
            </a:r>
            <a:r>
              <a:rPr lang="pl-PL" altLang="pl-PL" i="1" dirty="0"/>
              <a:t>M</a:t>
            </a:r>
            <a:r>
              <a:rPr lang="pl-PL" altLang="pl-PL" dirty="0"/>
              <a:t>/</a:t>
            </a:r>
            <a:r>
              <a:rPr lang="pl-PL" altLang="pl-PL" i="1" dirty="0"/>
              <a:t>G</a:t>
            </a:r>
            <a:r>
              <a:rPr lang="pl-PL" altLang="pl-PL" dirty="0"/>
              <a:t>/</a:t>
            </a:r>
            <a:r>
              <a:rPr lang="pl-PL" altLang="pl-PL" i="1" dirty="0"/>
              <a:t>N</a:t>
            </a:r>
            <a:r>
              <a:rPr lang="pl-PL" altLang="pl-PL" dirty="0"/>
              <a:t>/0)</a:t>
            </a:r>
          </a:p>
        </p:txBody>
      </p:sp>
      <p:sp>
        <p:nvSpPr>
          <p:cNvPr id="89090" name="Rectangle 2"/>
          <p:cNvSpPr>
            <a:spLocks noGrp="1" noChangeArrowheads="1"/>
          </p:cNvSpPr>
          <p:nvPr>
            <p:ph idx="1"/>
          </p:nvPr>
        </p:nvSpPr>
        <p:spPr>
          <a:xfrm>
            <a:off x="1547813" y="1772816"/>
            <a:ext cx="7138987" cy="4497388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spcBef>
                <a:spcPct val="0"/>
              </a:spcBef>
            </a:pPr>
            <a:r>
              <a:rPr lang="en-US" altLang="pl-PL" sz="2400" dirty="0"/>
              <a:t>Poisson arrival process</a:t>
            </a:r>
            <a:endParaRPr lang="pl-PL" altLang="pl-PL" sz="2400" dirty="0"/>
          </a:p>
          <a:p>
            <a:pPr>
              <a:spcBef>
                <a:spcPct val="0"/>
              </a:spcBef>
            </a:pPr>
            <a:r>
              <a:rPr lang="en-US" altLang="pl-PL" sz="2400" dirty="0"/>
              <a:t>Statistical equilibrium exists</a:t>
            </a:r>
            <a:endParaRPr lang="pl-PL" altLang="pl-PL" sz="2400" dirty="0"/>
          </a:p>
          <a:p>
            <a:pPr>
              <a:spcBef>
                <a:spcPct val="0"/>
              </a:spcBef>
            </a:pPr>
            <a:r>
              <a:rPr lang="en-US" altLang="pl-PL" sz="2400" dirty="0"/>
              <a:t>Calls originating when all servers are busy are lost, and their holding time is zero</a:t>
            </a:r>
            <a:endParaRPr lang="pl-PL" altLang="pl-PL" sz="24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pl-PL" sz="2400" dirty="0"/>
              <a:t>	To simplify the proof, negative-exponential holding time distribution is assumed</a:t>
            </a:r>
            <a:endParaRPr lang="pl-PL" altLang="pl-PL" sz="2400" dirty="0"/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1403648" y="1412776"/>
            <a:ext cx="2459038" cy="42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pl-PL" sz="2400" dirty="0">
                <a:latin typeface="+mn-lt"/>
              </a:rPr>
              <a:t>Assumptions</a:t>
            </a:r>
            <a:r>
              <a:rPr lang="pl-PL" altLang="pl-PL" sz="2400" dirty="0">
                <a:latin typeface="+mn-lt"/>
              </a:rPr>
              <a:t>:</a:t>
            </a:r>
          </a:p>
        </p:txBody>
      </p:sp>
      <p:grpSp>
        <p:nvGrpSpPr>
          <p:cNvPr id="89092" name="Group 4"/>
          <p:cNvGrpSpPr>
            <a:grpSpLocks/>
          </p:cNvGrpSpPr>
          <p:nvPr/>
        </p:nvGrpSpPr>
        <p:grpSpPr bwMode="auto">
          <a:xfrm>
            <a:off x="1525588" y="5254745"/>
            <a:ext cx="608012" cy="546100"/>
            <a:chOff x="961" y="3431"/>
            <a:chExt cx="383" cy="344"/>
          </a:xfrm>
        </p:grpSpPr>
        <p:sp>
          <p:nvSpPr>
            <p:cNvPr id="89093" name="Arc 5"/>
            <p:cNvSpPr>
              <a:spLocks/>
            </p:cNvSpPr>
            <p:nvPr/>
          </p:nvSpPr>
          <p:spPr bwMode="auto">
            <a:xfrm>
              <a:off x="961" y="3431"/>
              <a:ext cx="192" cy="96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094" name="Arc 6"/>
            <p:cNvSpPr>
              <a:spLocks/>
            </p:cNvSpPr>
            <p:nvPr/>
          </p:nvSpPr>
          <p:spPr bwMode="auto">
            <a:xfrm>
              <a:off x="1152" y="3431"/>
              <a:ext cx="192" cy="96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600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600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095" name="Rectangle 7"/>
            <p:cNvSpPr>
              <a:spLocks noChangeArrowheads="1"/>
            </p:cNvSpPr>
            <p:nvPr/>
          </p:nvSpPr>
          <p:spPr bwMode="auto">
            <a:xfrm>
              <a:off x="1044" y="3544"/>
              <a:ext cx="1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m</a:t>
              </a:r>
            </a:p>
          </p:txBody>
        </p:sp>
      </p:grpSp>
      <p:grpSp>
        <p:nvGrpSpPr>
          <p:cNvPr id="89096" name="Group 8"/>
          <p:cNvGrpSpPr>
            <a:grpSpLocks/>
          </p:cNvGrpSpPr>
          <p:nvPr/>
        </p:nvGrpSpPr>
        <p:grpSpPr bwMode="auto">
          <a:xfrm>
            <a:off x="2668588" y="5254745"/>
            <a:ext cx="608012" cy="546100"/>
            <a:chOff x="1681" y="3431"/>
            <a:chExt cx="383" cy="344"/>
          </a:xfrm>
        </p:grpSpPr>
        <p:grpSp>
          <p:nvGrpSpPr>
            <p:cNvPr id="89097" name="Group 9"/>
            <p:cNvGrpSpPr>
              <a:grpSpLocks/>
            </p:cNvGrpSpPr>
            <p:nvPr/>
          </p:nvGrpSpPr>
          <p:grpSpPr bwMode="auto">
            <a:xfrm>
              <a:off x="1681" y="3431"/>
              <a:ext cx="383" cy="96"/>
              <a:chOff x="1821" y="3216"/>
              <a:chExt cx="415" cy="96"/>
            </a:xfrm>
          </p:grpSpPr>
          <p:sp>
            <p:nvSpPr>
              <p:cNvPr id="89098" name="Arc 10"/>
              <p:cNvSpPr>
                <a:spLocks/>
              </p:cNvSpPr>
              <p:nvPr/>
            </p:nvSpPr>
            <p:spPr bwMode="auto">
              <a:xfrm>
                <a:off x="1821" y="3216"/>
                <a:ext cx="208" cy="96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099" name="Arc 11"/>
              <p:cNvSpPr>
                <a:spLocks/>
              </p:cNvSpPr>
              <p:nvPr/>
            </p:nvSpPr>
            <p:spPr bwMode="auto">
              <a:xfrm>
                <a:off x="2028" y="3216"/>
                <a:ext cx="208" cy="9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600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600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</p:grpSp>
        <p:sp>
          <p:nvSpPr>
            <p:cNvPr id="89100" name="Rectangle 12"/>
            <p:cNvSpPr>
              <a:spLocks noChangeArrowheads="1"/>
            </p:cNvSpPr>
            <p:nvPr/>
          </p:nvSpPr>
          <p:spPr bwMode="auto">
            <a:xfrm>
              <a:off x="1727" y="3544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2m</a:t>
              </a:r>
            </a:p>
          </p:txBody>
        </p:sp>
      </p:grpSp>
      <p:grpSp>
        <p:nvGrpSpPr>
          <p:cNvPr id="89101" name="Group 13"/>
          <p:cNvGrpSpPr>
            <a:grpSpLocks/>
          </p:cNvGrpSpPr>
          <p:nvPr/>
        </p:nvGrpSpPr>
        <p:grpSpPr bwMode="auto">
          <a:xfrm>
            <a:off x="3808413" y="5254745"/>
            <a:ext cx="431800" cy="546100"/>
            <a:chOff x="2399" y="3431"/>
            <a:chExt cx="272" cy="344"/>
          </a:xfrm>
        </p:grpSpPr>
        <p:sp>
          <p:nvSpPr>
            <p:cNvPr id="89102" name="Arc 14"/>
            <p:cNvSpPr>
              <a:spLocks/>
            </p:cNvSpPr>
            <p:nvPr/>
          </p:nvSpPr>
          <p:spPr bwMode="auto">
            <a:xfrm>
              <a:off x="2401" y="3431"/>
              <a:ext cx="192" cy="96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03" name="Rectangle 15"/>
            <p:cNvSpPr>
              <a:spLocks noChangeArrowheads="1"/>
            </p:cNvSpPr>
            <p:nvPr/>
          </p:nvSpPr>
          <p:spPr bwMode="auto">
            <a:xfrm>
              <a:off x="2399" y="3544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3m</a:t>
              </a:r>
            </a:p>
          </p:txBody>
        </p:sp>
      </p:grpSp>
      <p:grpSp>
        <p:nvGrpSpPr>
          <p:cNvPr id="89104" name="Group 16"/>
          <p:cNvGrpSpPr>
            <a:grpSpLocks/>
          </p:cNvGrpSpPr>
          <p:nvPr/>
        </p:nvGrpSpPr>
        <p:grpSpPr bwMode="auto">
          <a:xfrm>
            <a:off x="1449388" y="4372100"/>
            <a:ext cx="5865812" cy="579438"/>
            <a:chOff x="913" y="2875"/>
            <a:chExt cx="3695" cy="365"/>
          </a:xfrm>
        </p:grpSpPr>
        <p:sp>
          <p:nvSpPr>
            <p:cNvPr id="89105" name="Arc 17"/>
            <p:cNvSpPr>
              <a:spLocks/>
            </p:cNvSpPr>
            <p:nvPr/>
          </p:nvSpPr>
          <p:spPr bwMode="auto">
            <a:xfrm>
              <a:off x="1104" y="3144"/>
              <a:ext cx="192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06" name="Arc 18"/>
            <p:cNvSpPr>
              <a:spLocks/>
            </p:cNvSpPr>
            <p:nvPr/>
          </p:nvSpPr>
          <p:spPr bwMode="auto">
            <a:xfrm>
              <a:off x="913" y="3144"/>
              <a:ext cx="192" cy="9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07" name="Arc 19"/>
            <p:cNvSpPr>
              <a:spLocks/>
            </p:cNvSpPr>
            <p:nvPr/>
          </p:nvSpPr>
          <p:spPr bwMode="auto">
            <a:xfrm>
              <a:off x="1824" y="3144"/>
              <a:ext cx="192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08" name="Arc 20"/>
            <p:cNvSpPr>
              <a:spLocks/>
            </p:cNvSpPr>
            <p:nvPr/>
          </p:nvSpPr>
          <p:spPr bwMode="auto">
            <a:xfrm>
              <a:off x="1633" y="3144"/>
              <a:ext cx="192" cy="9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09" name="Arc 21"/>
            <p:cNvSpPr>
              <a:spLocks/>
            </p:cNvSpPr>
            <p:nvPr/>
          </p:nvSpPr>
          <p:spPr bwMode="auto">
            <a:xfrm>
              <a:off x="3696" y="3144"/>
              <a:ext cx="192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10" name="Arc 22"/>
            <p:cNvSpPr>
              <a:spLocks/>
            </p:cNvSpPr>
            <p:nvPr/>
          </p:nvSpPr>
          <p:spPr bwMode="auto">
            <a:xfrm>
              <a:off x="3505" y="3144"/>
              <a:ext cx="192" cy="9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11" name="Arc 23"/>
            <p:cNvSpPr>
              <a:spLocks/>
            </p:cNvSpPr>
            <p:nvPr/>
          </p:nvSpPr>
          <p:spPr bwMode="auto">
            <a:xfrm>
              <a:off x="4416" y="3144"/>
              <a:ext cx="192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12" name="Arc 24"/>
            <p:cNvSpPr>
              <a:spLocks/>
            </p:cNvSpPr>
            <p:nvPr/>
          </p:nvSpPr>
          <p:spPr bwMode="auto">
            <a:xfrm>
              <a:off x="4225" y="3144"/>
              <a:ext cx="192" cy="9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13" name="Arc 25"/>
            <p:cNvSpPr>
              <a:spLocks/>
            </p:cNvSpPr>
            <p:nvPr/>
          </p:nvSpPr>
          <p:spPr bwMode="auto">
            <a:xfrm>
              <a:off x="2353" y="3144"/>
              <a:ext cx="192" cy="9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496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11"/>
                    <a:pt x="9607" y="57"/>
                    <a:pt x="21496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14" name="Arc 26"/>
            <p:cNvSpPr>
              <a:spLocks/>
            </p:cNvSpPr>
            <p:nvPr/>
          </p:nvSpPr>
          <p:spPr bwMode="auto">
            <a:xfrm>
              <a:off x="2976" y="3144"/>
              <a:ext cx="192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15" name="Rectangle 27"/>
            <p:cNvSpPr>
              <a:spLocks noChangeArrowheads="1"/>
            </p:cNvSpPr>
            <p:nvPr/>
          </p:nvSpPr>
          <p:spPr bwMode="auto">
            <a:xfrm>
              <a:off x="1007" y="2875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l</a:t>
              </a:r>
            </a:p>
          </p:txBody>
        </p:sp>
        <p:sp>
          <p:nvSpPr>
            <p:cNvPr id="89116" name="Rectangle 28"/>
            <p:cNvSpPr>
              <a:spLocks noChangeArrowheads="1"/>
            </p:cNvSpPr>
            <p:nvPr/>
          </p:nvSpPr>
          <p:spPr bwMode="auto">
            <a:xfrm>
              <a:off x="1727" y="2875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l</a:t>
              </a:r>
            </a:p>
          </p:txBody>
        </p:sp>
        <p:sp>
          <p:nvSpPr>
            <p:cNvPr id="89117" name="Rectangle 29"/>
            <p:cNvSpPr>
              <a:spLocks noChangeArrowheads="1"/>
            </p:cNvSpPr>
            <p:nvPr/>
          </p:nvSpPr>
          <p:spPr bwMode="auto">
            <a:xfrm>
              <a:off x="2399" y="2875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l</a:t>
              </a:r>
            </a:p>
          </p:txBody>
        </p:sp>
        <p:sp>
          <p:nvSpPr>
            <p:cNvPr id="89118" name="Rectangle 30"/>
            <p:cNvSpPr>
              <a:spLocks noChangeArrowheads="1"/>
            </p:cNvSpPr>
            <p:nvPr/>
          </p:nvSpPr>
          <p:spPr bwMode="auto">
            <a:xfrm>
              <a:off x="2927" y="2875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l</a:t>
              </a:r>
            </a:p>
          </p:txBody>
        </p:sp>
        <p:sp>
          <p:nvSpPr>
            <p:cNvPr id="89119" name="Rectangle 31"/>
            <p:cNvSpPr>
              <a:spLocks noChangeArrowheads="1"/>
            </p:cNvSpPr>
            <p:nvPr/>
          </p:nvSpPr>
          <p:spPr bwMode="auto">
            <a:xfrm>
              <a:off x="3599" y="2875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l</a:t>
              </a:r>
            </a:p>
          </p:txBody>
        </p:sp>
        <p:sp>
          <p:nvSpPr>
            <p:cNvPr id="89120" name="Rectangle 32"/>
            <p:cNvSpPr>
              <a:spLocks noChangeArrowheads="1"/>
            </p:cNvSpPr>
            <p:nvPr/>
          </p:nvSpPr>
          <p:spPr bwMode="auto">
            <a:xfrm>
              <a:off x="4320" y="2875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l</a:t>
              </a:r>
            </a:p>
          </p:txBody>
        </p:sp>
      </p:grpSp>
      <p:grpSp>
        <p:nvGrpSpPr>
          <p:cNvPr id="89121" name="Group 33"/>
          <p:cNvGrpSpPr>
            <a:grpSpLocks/>
          </p:cNvGrpSpPr>
          <p:nvPr/>
        </p:nvGrpSpPr>
        <p:grpSpPr bwMode="auto">
          <a:xfrm>
            <a:off x="849313" y="4692775"/>
            <a:ext cx="7140575" cy="625475"/>
            <a:chOff x="535" y="3077"/>
            <a:chExt cx="4498" cy="394"/>
          </a:xfrm>
        </p:grpSpPr>
        <p:grpSp>
          <p:nvGrpSpPr>
            <p:cNvPr id="89122" name="Group 34"/>
            <p:cNvGrpSpPr>
              <a:grpSpLocks/>
            </p:cNvGrpSpPr>
            <p:nvPr/>
          </p:nvGrpSpPr>
          <p:grpSpPr bwMode="auto">
            <a:xfrm>
              <a:off x="535" y="3199"/>
              <a:ext cx="4498" cy="272"/>
              <a:chOff x="535" y="3199"/>
              <a:chExt cx="4498" cy="272"/>
            </a:xfrm>
          </p:grpSpPr>
          <p:sp>
            <p:nvSpPr>
              <p:cNvPr id="89123" name="Oval 35"/>
              <p:cNvSpPr>
                <a:spLocks noChangeArrowheads="1"/>
              </p:cNvSpPr>
              <p:nvPr/>
            </p:nvSpPr>
            <p:spPr bwMode="auto">
              <a:xfrm>
                <a:off x="535" y="3199"/>
                <a:ext cx="465" cy="272"/>
              </a:xfrm>
              <a:prstGeom prst="ellipse">
                <a:avLst/>
              </a:pr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24" name="Rectangle 36"/>
              <p:cNvSpPr>
                <a:spLocks noChangeArrowheads="1"/>
              </p:cNvSpPr>
              <p:nvPr/>
            </p:nvSpPr>
            <p:spPr bwMode="auto">
              <a:xfrm>
                <a:off x="673" y="3211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altLang="pl-PL">
                    <a:latin typeface="Symbol" panose="05050102010706020507" pitchFamily="18" charset="2"/>
                  </a:rPr>
                  <a:t>0</a:t>
                </a:r>
              </a:p>
            </p:txBody>
          </p:sp>
          <p:sp>
            <p:nvSpPr>
              <p:cNvPr id="89125" name="Oval 37"/>
              <p:cNvSpPr>
                <a:spLocks noChangeArrowheads="1"/>
              </p:cNvSpPr>
              <p:nvPr/>
            </p:nvSpPr>
            <p:spPr bwMode="auto">
              <a:xfrm>
                <a:off x="1255" y="3199"/>
                <a:ext cx="465" cy="272"/>
              </a:xfrm>
              <a:prstGeom prst="ellipse">
                <a:avLst/>
              </a:pr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26" name="Rectangle 38"/>
              <p:cNvSpPr>
                <a:spLocks noChangeArrowheads="1"/>
              </p:cNvSpPr>
              <p:nvPr/>
            </p:nvSpPr>
            <p:spPr bwMode="auto">
              <a:xfrm>
                <a:off x="1393" y="3211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altLang="pl-PL">
                    <a:latin typeface="Symbol" panose="05050102010706020507" pitchFamily="18" charset="2"/>
                  </a:rPr>
                  <a:t>1</a:t>
                </a:r>
              </a:p>
            </p:txBody>
          </p:sp>
          <p:sp>
            <p:nvSpPr>
              <p:cNvPr id="89127" name="Oval 39"/>
              <p:cNvSpPr>
                <a:spLocks noChangeArrowheads="1"/>
              </p:cNvSpPr>
              <p:nvPr/>
            </p:nvSpPr>
            <p:spPr bwMode="auto">
              <a:xfrm>
                <a:off x="1975" y="3199"/>
                <a:ext cx="466" cy="272"/>
              </a:xfrm>
              <a:prstGeom prst="ellipse">
                <a:avLst/>
              </a:pr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28" name="Rectangle 40"/>
              <p:cNvSpPr>
                <a:spLocks noChangeArrowheads="1"/>
              </p:cNvSpPr>
              <p:nvPr/>
            </p:nvSpPr>
            <p:spPr bwMode="auto">
              <a:xfrm>
                <a:off x="2094" y="3211"/>
                <a:ext cx="22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altLang="pl-PL" i="1">
                    <a:latin typeface="Symbol" panose="05050102010706020507" pitchFamily="18" charset="2"/>
                  </a:rPr>
                  <a:t> </a:t>
                </a:r>
                <a:r>
                  <a:rPr lang="pl-PL" altLang="pl-PL">
                    <a:latin typeface="Symbol" panose="05050102010706020507" pitchFamily="18" charset="2"/>
                  </a:rPr>
                  <a:t>2</a:t>
                </a:r>
              </a:p>
            </p:txBody>
          </p:sp>
          <p:sp>
            <p:nvSpPr>
              <p:cNvPr id="89129" name="Oval 41"/>
              <p:cNvSpPr>
                <a:spLocks noChangeArrowheads="1"/>
              </p:cNvSpPr>
              <p:nvPr/>
            </p:nvSpPr>
            <p:spPr bwMode="auto">
              <a:xfrm>
                <a:off x="3127" y="3199"/>
                <a:ext cx="466" cy="272"/>
              </a:xfrm>
              <a:prstGeom prst="ellipse">
                <a:avLst/>
              </a:pr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30" name="Rectangle 42"/>
              <p:cNvSpPr>
                <a:spLocks noChangeArrowheads="1"/>
              </p:cNvSpPr>
              <p:nvPr/>
            </p:nvSpPr>
            <p:spPr bwMode="auto">
              <a:xfrm>
                <a:off x="3137" y="3211"/>
                <a:ext cx="44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altLang="pl-PL" i="1">
                    <a:latin typeface="Symbol" panose="05050102010706020507" pitchFamily="18" charset="2"/>
                  </a:rPr>
                  <a:t>N - </a:t>
                </a:r>
                <a:r>
                  <a:rPr lang="pl-PL" altLang="pl-PL">
                    <a:latin typeface="Symbol" panose="05050102010706020507" pitchFamily="18" charset="2"/>
                  </a:rPr>
                  <a:t>2</a:t>
                </a:r>
              </a:p>
            </p:txBody>
          </p:sp>
          <p:sp>
            <p:nvSpPr>
              <p:cNvPr id="89131" name="Oval 43"/>
              <p:cNvSpPr>
                <a:spLocks noChangeArrowheads="1"/>
              </p:cNvSpPr>
              <p:nvPr/>
            </p:nvSpPr>
            <p:spPr bwMode="auto">
              <a:xfrm>
                <a:off x="3848" y="3199"/>
                <a:ext cx="465" cy="272"/>
              </a:xfrm>
              <a:prstGeom prst="ellipse">
                <a:avLst/>
              </a:pr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32" name="Rectangle 44"/>
              <p:cNvSpPr>
                <a:spLocks noChangeArrowheads="1"/>
              </p:cNvSpPr>
              <p:nvPr/>
            </p:nvSpPr>
            <p:spPr bwMode="auto">
              <a:xfrm>
                <a:off x="3857" y="3211"/>
                <a:ext cx="44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altLang="pl-PL" i="1">
                    <a:latin typeface="Symbol" panose="05050102010706020507" pitchFamily="18" charset="2"/>
                  </a:rPr>
                  <a:t>N </a:t>
                </a:r>
                <a:r>
                  <a:rPr lang="pl-PL" altLang="pl-PL">
                    <a:latin typeface="Symbol" panose="05050102010706020507" pitchFamily="18" charset="2"/>
                  </a:rPr>
                  <a:t>- 1</a:t>
                </a:r>
              </a:p>
            </p:txBody>
          </p:sp>
          <p:sp>
            <p:nvSpPr>
              <p:cNvPr id="89133" name="Oval 45"/>
              <p:cNvSpPr>
                <a:spLocks noChangeArrowheads="1"/>
              </p:cNvSpPr>
              <p:nvPr/>
            </p:nvSpPr>
            <p:spPr bwMode="auto">
              <a:xfrm>
                <a:off x="4568" y="3199"/>
                <a:ext cx="465" cy="272"/>
              </a:xfrm>
              <a:prstGeom prst="ellipse">
                <a:avLst/>
              </a:pr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34" name="Rectangle 46"/>
              <p:cNvSpPr>
                <a:spLocks noChangeArrowheads="1"/>
              </p:cNvSpPr>
              <p:nvPr/>
            </p:nvSpPr>
            <p:spPr bwMode="auto">
              <a:xfrm>
                <a:off x="4691" y="3211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ctr" eaLnBrk="0" hangingPunct="0"/>
                <a:r>
                  <a:rPr lang="pl-PL" altLang="pl-PL" i="1">
                    <a:latin typeface="Symbol" panose="05050102010706020507" pitchFamily="18" charset="2"/>
                  </a:rPr>
                  <a:t>N</a:t>
                </a:r>
              </a:p>
            </p:txBody>
          </p:sp>
        </p:grpSp>
        <p:sp>
          <p:nvSpPr>
            <p:cNvPr id="89135" name="Rectangle 47"/>
            <p:cNvSpPr>
              <a:spLocks noChangeArrowheads="1"/>
            </p:cNvSpPr>
            <p:nvPr/>
          </p:nvSpPr>
          <p:spPr bwMode="auto">
            <a:xfrm>
              <a:off x="2630" y="3077"/>
              <a:ext cx="309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3200">
                  <a:latin typeface="Symbol" panose="05050102010706020507" pitchFamily="18" charset="2"/>
                </a:rPr>
                <a:t>...</a:t>
              </a:r>
            </a:p>
          </p:txBody>
        </p:sp>
      </p:grpSp>
      <p:grpSp>
        <p:nvGrpSpPr>
          <p:cNvPr id="89136" name="Group 48"/>
          <p:cNvGrpSpPr>
            <a:grpSpLocks/>
          </p:cNvGrpSpPr>
          <p:nvPr/>
        </p:nvGrpSpPr>
        <p:grpSpPr bwMode="auto">
          <a:xfrm>
            <a:off x="4440238" y="5254745"/>
            <a:ext cx="2951162" cy="546100"/>
            <a:chOff x="2797" y="3431"/>
            <a:chExt cx="1859" cy="344"/>
          </a:xfrm>
        </p:grpSpPr>
        <p:grpSp>
          <p:nvGrpSpPr>
            <p:cNvPr id="89137" name="Group 49"/>
            <p:cNvGrpSpPr>
              <a:grpSpLocks/>
            </p:cNvGrpSpPr>
            <p:nvPr/>
          </p:nvGrpSpPr>
          <p:grpSpPr bwMode="auto">
            <a:xfrm>
              <a:off x="3553" y="3431"/>
              <a:ext cx="383" cy="96"/>
              <a:chOff x="3849" y="3216"/>
              <a:chExt cx="415" cy="96"/>
            </a:xfrm>
          </p:grpSpPr>
          <p:sp>
            <p:nvSpPr>
              <p:cNvPr id="89138" name="Arc 50"/>
              <p:cNvSpPr>
                <a:spLocks/>
              </p:cNvSpPr>
              <p:nvPr/>
            </p:nvSpPr>
            <p:spPr bwMode="auto">
              <a:xfrm>
                <a:off x="3849" y="3216"/>
                <a:ext cx="208" cy="96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39" name="Arc 51"/>
              <p:cNvSpPr>
                <a:spLocks/>
              </p:cNvSpPr>
              <p:nvPr/>
            </p:nvSpPr>
            <p:spPr bwMode="auto">
              <a:xfrm>
                <a:off x="4056" y="3216"/>
                <a:ext cx="208" cy="9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600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600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89140" name="Group 52"/>
            <p:cNvGrpSpPr>
              <a:grpSpLocks/>
            </p:cNvGrpSpPr>
            <p:nvPr/>
          </p:nvGrpSpPr>
          <p:grpSpPr bwMode="auto">
            <a:xfrm>
              <a:off x="4273" y="3431"/>
              <a:ext cx="383" cy="96"/>
              <a:chOff x="4629" y="3216"/>
              <a:chExt cx="415" cy="96"/>
            </a:xfrm>
          </p:grpSpPr>
          <p:sp>
            <p:nvSpPr>
              <p:cNvPr id="89141" name="Arc 53"/>
              <p:cNvSpPr>
                <a:spLocks/>
              </p:cNvSpPr>
              <p:nvPr/>
            </p:nvSpPr>
            <p:spPr bwMode="auto">
              <a:xfrm>
                <a:off x="4629" y="3216"/>
                <a:ext cx="208" cy="96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  <p:sp>
            <p:nvSpPr>
              <p:cNvPr id="89142" name="Arc 54"/>
              <p:cNvSpPr>
                <a:spLocks/>
              </p:cNvSpPr>
              <p:nvPr/>
            </p:nvSpPr>
            <p:spPr bwMode="auto">
              <a:xfrm>
                <a:off x="4836" y="3216"/>
                <a:ext cx="208" cy="9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600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600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>
                  <a:latin typeface="Symbol" panose="05050102010706020507" pitchFamily="18" charset="2"/>
                </a:endParaRPr>
              </a:p>
            </p:txBody>
          </p:sp>
        </p:grpSp>
        <p:sp>
          <p:nvSpPr>
            <p:cNvPr id="89143" name="Arc 55"/>
            <p:cNvSpPr>
              <a:spLocks/>
            </p:cNvSpPr>
            <p:nvPr/>
          </p:nvSpPr>
          <p:spPr bwMode="auto">
            <a:xfrm>
              <a:off x="3024" y="3431"/>
              <a:ext cx="192" cy="96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600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600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Symbol" panose="05050102010706020507" pitchFamily="18" charset="2"/>
              </a:endParaRPr>
            </a:p>
          </p:txBody>
        </p:sp>
        <p:sp>
          <p:nvSpPr>
            <p:cNvPr id="89144" name="Rectangle 56"/>
            <p:cNvSpPr>
              <a:spLocks noChangeArrowheads="1"/>
            </p:cNvSpPr>
            <p:nvPr/>
          </p:nvSpPr>
          <p:spPr bwMode="auto">
            <a:xfrm>
              <a:off x="2797" y="3544"/>
              <a:ext cx="62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(</a:t>
              </a:r>
              <a:r>
                <a:rPr lang="pl-PL" altLang="pl-PL" i="1">
                  <a:latin typeface="Symbol" panose="05050102010706020507" pitchFamily="18" charset="2"/>
                </a:rPr>
                <a:t>N</a:t>
              </a:r>
              <a:r>
                <a:rPr lang="pl-PL" altLang="pl-PL">
                  <a:latin typeface="Symbol" panose="05050102010706020507" pitchFamily="18" charset="2"/>
                </a:rPr>
                <a:t> - 2)m</a:t>
              </a:r>
            </a:p>
          </p:txBody>
        </p:sp>
        <p:sp>
          <p:nvSpPr>
            <p:cNvPr id="89145" name="Rectangle 57"/>
            <p:cNvSpPr>
              <a:spLocks noChangeArrowheads="1"/>
            </p:cNvSpPr>
            <p:nvPr/>
          </p:nvSpPr>
          <p:spPr bwMode="auto">
            <a:xfrm>
              <a:off x="3469" y="3544"/>
              <a:ext cx="62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>
                  <a:latin typeface="Symbol" panose="05050102010706020507" pitchFamily="18" charset="2"/>
                </a:rPr>
                <a:t>(</a:t>
              </a:r>
              <a:r>
                <a:rPr lang="pl-PL" altLang="pl-PL" i="1">
                  <a:latin typeface="Symbol" panose="05050102010706020507" pitchFamily="18" charset="2"/>
                </a:rPr>
                <a:t>N</a:t>
              </a:r>
              <a:r>
                <a:rPr lang="pl-PL" altLang="pl-PL">
                  <a:latin typeface="Symbol" panose="05050102010706020507" pitchFamily="18" charset="2"/>
                </a:rPr>
                <a:t> - 1)m</a:t>
              </a:r>
            </a:p>
          </p:txBody>
        </p:sp>
        <p:sp>
          <p:nvSpPr>
            <p:cNvPr id="89146" name="Rectangle 58"/>
            <p:cNvSpPr>
              <a:spLocks noChangeArrowheads="1"/>
            </p:cNvSpPr>
            <p:nvPr/>
          </p:nvSpPr>
          <p:spPr bwMode="auto">
            <a:xfrm>
              <a:off x="4351" y="3544"/>
              <a:ext cx="3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i="1">
                  <a:latin typeface="Symbol" panose="05050102010706020507" pitchFamily="18" charset="2"/>
                </a:rPr>
                <a:t>N</a:t>
              </a:r>
              <a:r>
                <a:rPr lang="pl-PL" altLang="pl-PL">
                  <a:latin typeface="Symbol" panose="05050102010706020507" pitchFamily="18" charset="2"/>
                </a:rPr>
                <a:t>m</a:t>
              </a:r>
            </a:p>
          </p:txBody>
        </p:sp>
      </p:grpSp>
      <p:graphicFrame>
        <p:nvGraphicFramePr>
          <p:cNvPr id="89147" name="Object 59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7576676"/>
              </p:ext>
            </p:extLst>
          </p:nvPr>
        </p:nvGraphicFramePr>
        <p:xfrm>
          <a:off x="2136775" y="5980238"/>
          <a:ext cx="4416425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Equation" r:id="rId4" imgW="3477960" imgH="353880" progId="Equation">
                  <p:embed/>
                </p:oleObj>
              </mc:Choice>
              <mc:Fallback>
                <p:oleObj name="Equation" r:id="rId4" imgW="3477960" imgH="35388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6775" y="5980238"/>
                        <a:ext cx="4416425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92308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9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9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9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89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9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9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build="p" autoUpdateAnimBg="0"/>
      <p:bldP spid="8909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736600" y="1662113"/>
            <a:ext cx="8228013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altLang="pl-PL" sz="2400" dirty="0">
                <a:latin typeface="+mn-lt"/>
              </a:rPr>
              <a:t>Since</a:t>
            </a:r>
            <a:r>
              <a:rPr lang="pl-PL" altLang="pl-PL" sz="2400" dirty="0">
                <a:latin typeface="+mn-lt"/>
              </a:rPr>
              <a:t> </a:t>
            </a:r>
            <a:r>
              <a:rPr lang="pl-PL" altLang="pl-PL" sz="2400" dirty="0">
                <a:latin typeface="Symbol" panose="05050102010706020507" pitchFamily="18" charset="2"/>
              </a:rPr>
              <a:t>l/m</a:t>
            </a:r>
            <a:r>
              <a:rPr lang="pl-PL" altLang="pl-PL" sz="2400" dirty="0">
                <a:latin typeface="+mn-lt"/>
              </a:rPr>
              <a:t> = </a:t>
            </a:r>
            <a:r>
              <a:rPr lang="pl-PL" altLang="pl-PL" sz="2400" i="1" dirty="0">
                <a:latin typeface="+mn-lt"/>
              </a:rPr>
              <a:t>A </a:t>
            </a:r>
            <a:r>
              <a:rPr lang="pl-PL" altLang="pl-PL" sz="2400" dirty="0">
                <a:latin typeface="+mn-lt"/>
              </a:rPr>
              <a:t>(</a:t>
            </a:r>
            <a:r>
              <a:rPr lang="en-US" altLang="pl-PL" sz="2400" dirty="0">
                <a:latin typeface="+mn-lt"/>
              </a:rPr>
              <a:t>the average traffic load offered by all sources)</a:t>
            </a:r>
            <a:r>
              <a:rPr lang="pl-PL" altLang="pl-PL" sz="2400" dirty="0">
                <a:latin typeface="+mn-lt"/>
              </a:rPr>
              <a:t>, </a:t>
            </a:r>
            <a:r>
              <a:rPr lang="en-US" altLang="pl-PL" sz="2400" dirty="0">
                <a:latin typeface="+mn-lt"/>
              </a:rPr>
              <a:t>we have</a:t>
            </a:r>
            <a:endParaRPr lang="pl-PL" altLang="pl-PL" sz="2400" dirty="0">
              <a:latin typeface="+mn-lt"/>
            </a:endParaRPr>
          </a:p>
        </p:txBody>
      </p:sp>
      <p:graphicFrame>
        <p:nvGraphicFramePr>
          <p:cNvPr id="91139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2670734"/>
              </p:ext>
            </p:extLst>
          </p:nvPr>
        </p:nvGraphicFramePr>
        <p:xfrm>
          <a:off x="1266825" y="2552700"/>
          <a:ext cx="14192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8" name="Równanie" r:id="rId4" imgW="1547640" imgH="685800" progId="Equation.3">
                  <p:embed/>
                </p:oleObj>
              </mc:Choice>
              <mc:Fallback>
                <p:oleObj name="Równanie" r:id="rId4" imgW="1547640" imgH="685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6825" y="2552700"/>
                        <a:ext cx="1419225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677863" y="3109913"/>
            <a:ext cx="1134927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pl-PL" sz="2400">
                <a:latin typeface="+mn-lt"/>
              </a:rPr>
              <a:t>Hence</a:t>
            </a:r>
            <a:endParaRPr lang="pl-PL" altLang="pl-PL" sz="2400">
              <a:latin typeface="+mn-lt"/>
            </a:endParaRPr>
          </a:p>
        </p:txBody>
      </p:sp>
      <p:graphicFrame>
        <p:nvGraphicFramePr>
          <p:cNvPr id="91141" name="Object 5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486381"/>
              </p:ext>
            </p:extLst>
          </p:nvPr>
        </p:nvGraphicFramePr>
        <p:xfrm>
          <a:off x="1271588" y="3390900"/>
          <a:ext cx="1103312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" name="Equation" r:id="rId6" imgW="1204560" imgH="685800" progId="Equation">
                  <p:embed/>
                </p:oleObj>
              </mc:Choice>
              <mc:Fallback>
                <p:oleObj name="Equation" r:id="rId6" imgW="1204560" imgH="68580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1588" y="3390900"/>
                        <a:ext cx="1103312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142" name="Object 6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1034852"/>
              </p:ext>
            </p:extLst>
          </p:nvPr>
        </p:nvGraphicFramePr>
        <p:xfrm>
          <a:off x="1255713" y="4116388"/>
          <a:ext cx="1290637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" name="Equation" r:id="rId8" imgW="1407960" imgH="760320" progId="Equation">
                  <p:embed/>
                </p:oleObj>
              </mc:Choice>
              <mc:Fallback>
                <p:oleObj name="Equation" r:id="rId8" imgW="1407960" imgH="76032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3" y="4116388"/>
                        <a:ext cx="1290637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143" name="Object 7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351500"/>
              </p:ext>
            </p:extLst>
          </p:nvPr>
        </p:nvGraphicFramePr>
        <p:xfrm>
          <a:off x="1284288" y="5183188"/>
          <a:ext cx="13843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1" name="Equation" r:id="rId10" imgW="1509480" imgH="760320" progId="Equation">
                  <p:embed/>
                </p:oleObj>
              </mc:Choice>
              <mc:Fallback>
                <p:oleObj name="Equation" r:id="rId10" imgW="1509480" imgH="76032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4288" y="5183188"/>
                        <a:ext cx="1384300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1211263" y="4862513"/>
            <a:ext cx="519374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altLang="pl-PL" sz="2400">
                <a:latin typeface="+mn-lt"/>
              </a:rPr>
              <a:t>...</a:t>
            </a: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3649663" y="3033713"/>
            <a:ext cx="403072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pl-PL" sz="2400">
                <a:latin typeface="+mn-lt"/>
              </a:rPr>
              <a:t>Taking into account that</a:t>
            </a:r>
            <a:r>
              <a:rPr lang="pl-PL" altLang="pl-PL" sz="2400">
                <a:latin typeface="+mn-lt"/>
              </a:rPr>
              <a:t> </a:t>
            </a:r>
          </a:p>
        </p:txBody>
      </p:sp>
      <p:graphicFrame>
        <p:nvGraphicFramePr>
          <p:cNvPr id="91146" name="Object 10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9158653"/>
              </p:ext>
            </p:extLst>
          </p:nvPr>
        </p:nvGraphicFramePr>
        <p:xfrm>
          <a:off x="4867275" y="3589338"/>
          <a:ext cx="1076325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2" name="Equation" r:id="rId12" imgW="1090440" imgH="747360" progId="Equation">
                  <p:embed/>
                </p:oleObj>
              </mc:Choice>
              <mc:Fallback>
                <p:oleObj name="Equation" r:id="rId12" imgW="1090440" imgH="74736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275" y="3589338"/>
                        <a:ext cx="1076325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7" name="Rectangle 11"/>
          <p:cNvSpPr>
            <a:spLocks noChangeArrowheads="1"/>
          </p:cNvSpPr>
          <p:nvPr/>
        </p:nvSpPr>
        <p:spPr bwMode="auto">
          <a:xfrm>
            <a:off x="3649663" y="4329113"/>
            <a:ext cx="1730668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pl-PL" sz="2400">
                <a:latin typeface="+mn-lt"/>
              </a:rPr>
              <a:t>We obtain</a:t>
            </a:r>
            <a:endParaRPr lang="pl-PL" altLang="pl-PL" sz="2400">
              <a:latin typeface="+mn-lt"/>
            </a:endParaRPr>
          </a:p>
        </p:txBody>
      </p:sp>
      <p:graphicFrame>
        <p:nvGraphicFramePr>
          <p:cNvPr id="91148" name="Object 12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227219"/>
              </p:ext>
            </p:extLst>
          </p:nvPr>
        </p:nvGraphicFramePr>
        <p:xfrm>
          <a:off x="3740150" y="4903788"/>
          <a:ext cx="4092575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3" name="Equation" r:id="rId14" imgW="4443120" imgH="1166760" progId="Equation">
                  <p:embed/>
                </p:oleObj>
              </mc:Choice>
              <mc:Fallback>
                <p:oleObj name="Equation" r:id="rId14" imgW="4443120" imgH="116676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0150" y="4903788"/>
                        <a:ext cx="4092575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9" name="Rectangle 1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 altLang="pl-PL" sz="2400" dirty="0"/>
              <a:t>Erlang</a:t>
            </a:r>
            <a:r>
              <a:rPr lang="en-US" altLang="pl-PL" sz="2400" dirty="0"/>
              <a:t>’s </a:t>
            </a:r>
            <a:r>
              <a:rPr lang="pl-PL" altLang="pl-PL" sz="2400" dirty="0"/>
              <a:t>Model</a:t>
            </a:r>
            <a:r>
              <a:rPr lang="en-US" altLang="pl-PL" sz="2400" dirty="0"/>
              <a:t>, cont.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2140097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utoUpdateAnimBg="0"/>
      <p:bldP spid="91140" grpId="0" autoUpdateAnimBg="0"/>
      <p:bldP spid="91144" grpId="0" autoUpdateAnimBg="0"/>
      <p:bldP spid="91145" grpId="0" autoUpdateAnimBg="0"/>
      <p:bldP spid="9114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211263" y="1552575"/>
            <a:ext cx="7018337" cy="680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pl-PL" sz="2400" dirty="0">
                <a:latin typeface="Tahoma" panose="020B0604030504040204" pitchFamily="34" charset="0"/>
              </a:rPr>
              <a:t>The probability of simultaneous occupation </a:t>
            </a:r>
            <a:r>
              <a:rPr lang="en-US" altLang="pl-PL" sz="2400" dirty="0" smtClean="0">
                <a:latin typeface="Tahoma" panose="020B0604030504040204" pitchFamily="34" charset="0"/>
              </a:rPr>
              <a:t/>
            </a:r>
            <a:br>
              <a:rPr lang="en-US" altLang="pl-PL" sz="2400" dirty="0" smtClean="0">
                <a:latin typeface="Tahoma" panose="020B0604030504040204" pitchFamily="34" charset="0"/>
              </a:rPr>
            </a:br>
            <a:r>
              <a:rPr lang="en-US" altLang="pl-PL" sz="2400" dirty="0" smtClean="0">
                <a:latin typeface="Tahoma" panose="020B0604030504040204" pitchFamily="34" charset="0"/>
              </a:rPr>
              <a:t>of </a:t>
            </a:r>
            <a:r>
              <a:rPr lang="pl-PL" altLang="pl-PL" sz="2400" i="1" dirty="0">
                <a:latin typeface="Tahoma" panose="020B0604030504040204" pitchFamily="34" charset="0"/>
              </a:rPr>
              <a:t>x</a:t>
            </a:r>
            <a:r>
              <a:rPr lang="pl-PL" altLang="pl-PL" sz="2400" dirty="0">
                <a:latin typeface="Tahoma" panose="020B0604030504040204" pitchFamily="34" charset="0"/>
              </a:rPr>
              <a:t> </a:t>
            </a:r>
            <a:r>
              <a:rPr lang="en-US" altLang="pl-PL" sz="2400" dirty="0">
                <a:latin typeface="Tahoma" panose="020B0604030504040204" pitchFamily="34" charset="0"/>
              </a:rPr>
              <a:t>servers is</a:t>
            </a:r>
            <a:endParaRPr lang="pl-PL" altLang="pl-PL" sz="2400" dirty="0">
              <a:latin typeface="Tahoma" panose="020B0604030504040204" pitchFamily="34" charset="0"/>
            </a:endParaRPr>
          </a:p>
        </p:txBody>
      </p:sp>
      <p:graphicFrame>
        <p:nvGraphicFramePr>
          <p:cNvPr id="93187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3068638" y="2152650"/>
          <a:ext cx="3154362" cy="156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6" name="Equation" r:id="rId4" imgW="3173400" imgH="1573200" progId="Equation">
                  <p:embed/>
                </p:oleObj>
              </mc:Choice>
              <mc:Fallback>
                <p:oleObj name="Equation" r:id="rId4" imgW="3173400" imgH="1573200" progId="Equation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8638" y="2152650"/>
                        <a:ext cx="3154362" cy="156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525463" y="3933825"/>
            <a:ext cx="8151812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pl-PL" sz="2400" dirty="0">
                <a:latin typeface="Tahoma" panose="020B0604030504040204" pitchFamily="34" charset="0"/>
              </a:rPr>
              <a:t>The formula for the probability of blocking </a:t>
            </a:r>
            <a:br>
              <a:rPr lang="en-US" altLang="pl-PL" sz="2400" dirty="0">
                <a:latin typeface="Tahoma" panose="020B0604030504040204" pitchFamily="34" charset="0"/>
              </a:rPr>
            </a:br>
            <a:r>
              <a:rPr lang="en-US" altLang="pl-PL" sz="2400" dirty="0">
                <a:latin typeface="Tahoma" panose="020B0604030504040204" pitchFamily="34" charset="0"/>
              </a:rPr>
              <a:t>is obtained for </a:t>
            </a:r>
            <a:r>
              <a:rPr lang="pl-PL" altLang="pl-PL" sz="2400" i="1" dirty="0">
                <a:latin typeface="Tahoma" panose="020B0604030504040204" pitchFamily="34" charset="0"/>
              </a:rPr>
              <a:t>x</a:t>
            </a:r>
            <a:r>
              <a:rPr lang="pl-PL" altLang="pl-PL" sz="2400" dirty="0">
                <a:latin typeface="Tahoma" panose="020B0604030504040204" pitchFamily="34" charset="0"/>
              </a:rPr>
              <a:t> = </a:t>
            </a:r>
            <a:r>
              <a:rPr lang="pl-PL" altLang="pl-PL" sz="2400" i="1" dirty="0">
                <a:latin typeface="Tahoma" panose="020B0604030504040204" pitchFamily="34" charset="0"/>
              </a:rPr>
              <a:t>N</a:t>
            </a:r>
          </a:p>
        </p:txBody>
      </p:sp>
      <p:grpSp>
        <p:nvGrpSpPr>
          <p:cNvPr id="93189" name="Group 5"/>
          <p:cNvGrpSpPr>
            <a:grpSpLocks/>
          </p:cNvGrpSpPr>
          <p:nvPr/>
        </p:nvGrpSpPr>
        <p:grpSpPr bwMode="auto">
          <a:xfrm>
            <a:off x="855663" y="4652963"/>
            <a:ext cx="2555875" cy="1714500"/>
            <a:chOff x="539" y="2856"/>
            <a:chExt cx="1610" cy="1080"/>
          </a:xfrm>
        </p:grpSpPr>
        <p:sp>
          <p:nvSpPr>
            <p:cNvPr id="93190" name="AutoShape 6"/>
            <p:cNvSpPr>
              <a:spLocks noChangeArrowheads="1"/>
            </p:cNvSpPr>
            <p:nvPr/>
          </p:nvSpPr>
          <p:spPr bwMode="auto">
            <a:xfrm>
              <a:off x="539" y="2856"/>
              <a:ext cx="1610" cy="1080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93191" name="Object 7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710" y="2897"/>
            <a:ext cx="1329" cy="9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7" name="Equation" r:id="rId6" imgW="2286000" imgH="1585800" progId="Equation">
                    <p:embed/>
                  </p:oleObj>
                </mc:Choice>
                <mc:Fallback>
                  <p:oleObj name="Equation" r:id="rId6" imgW="2286000" imgH="1585800" progId="Equation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0" y="2897"/>
                          <a:ext cx="1329" cy="9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3192" name="Rectangle 8"/>
          <p:cNvSpPr>
            <a:spLocks noChangeArrowheads="1"/>
          </p:cNvSpPr>
          <p:nvPr/>
        </p:nvSpPr>
        <p:spPr bwMode="auto">
          <a:xfrm>
            <a:off x="3954463" y="4924425"/>
            <a:ext cx="4884737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altLang="pl-PL" sz="2400" i="1" dirty="0" err="1">
                <a:latin typeface="+mn-lt"/>
              </a:rPr>
              <a:t>Erlang’s</a:t>
            </a:r>
            <a:r>
              <a:rPr lang="en-US" altLang="pl-PL" sz="2400" i="1" dirty="0">
                <a:latin typeface="Tahoma" panose="020B0604030504040204" pitchFamily="34" charset="0"/>
              </a:rPr>
              <a:t> lost-call</a:t>
            </a:r>
            <a:r>
              <a:rPr lang="en-US" altLang="pl-PL" sz="2400" dirty="0">
                <a:latin typeface="Tahoma" panose="020B0604030504040204" pitchFamily="34" charset="0"/>
              </a:rPr>
              <a:t> formula</a:t>
            </a:r>
          </a:p>
          <a:p>
            <a:pPr eaLnBrk="0" hangingPunct="0"/>
            <a:r>
              <a:rPr lang="en-US" altLang="pl-PL" sz="2400" dirty="0">
                <a:latin typeface="Tahoma" panose="020B0604030504040204" pitchFamily="34" charset="0"/>
              </a:rPr>
              <a:t>or </a:t>
            </a:r>
            <a:r>
              <a:rPr lang="en-US" altLang="pl-PL" sz="2400" i="1" dirty="0" err="1">
                <a:latin typeface="Tahoma" panose="020B0604030504040204" pitchFamily="34" charset="0"/>
              </a:rPr>
              <a:t>Erlang</a:t>
            </a:r>
            <a:r>
              <a:rPr lang="en-US" altLang="pl-PL" sz="2400" i="1" dirty="0">
                <a:latin typeface="Tahoma" panose="020B0604030504040204" pitchFamily="34" charset="0"/>
              </a:rPr>
              <a:t>-B</a:t>
            </a:r>
            <a:r>
              <a:rPr lang="en-US" altLang="pl-PL" sz="2400" dirty="0">
                <a:latin typeface="Tahoma" panose="020B0604030504040204" pitchFamily="34" charset="0"/>
              </a:rPr>
              <a:t> formula</a:t>
            </a:r>
            <a:endParaRPr lang="pl-PL" altLang="pl-PL" sz="2400" i="1" dirty="0">
              <a:latin typeface="Tahoma" panose="020B0604030504040204" pitchFamily="34" charset="0"/>
            </a:endParaRPr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 altLang="pl-PL" sz="2400" dirty="0"/>
              <a:t>Erlang</a:t>
            </a:r>
            <a:r>
              <a:rPr lang="en-US" altLang="pl-PL" sz="2400" dirty="0"/>
              <a:t>’s </a:t>
            </a:r>
            <a:r>
              <a:rPr lang="pl-PL" altLang="pl-PL" sz="2400" dirty="0"/>
              <a:t>Model</a:t>
            </a:r>
            <a:r>
              <a:rPr lang="en-US" altLang="pl-PL" sz="2400" dirty="0"/>
              <a:t>, cont.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22736322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 autoUpdateAnimBg="0"/>
      <p:bldP spid="93188" grpId="0" autoUpdateAnimBg="0"/>
      <p:bldP spid="9319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Outline</a:t>
            </a:r>
            <a:endParaRPr lang="pl-PL" altLang="pl-PL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altLang="pl-PL" dirty="0"/>
              <a:t>Introduction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en-US" altLang="pl-PL" dirty="0"/>
              <a:t>Traffic load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en-US" altLang="pl-PL" dirty="0"/>
              <a:t>Traffic variations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en-US" altLang="pl-PL" dirty="0"/>
              <a:t>Poisson traffic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en-US" altLang="pl-PL" dirty="0"/>
              <a:t>Quality of service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en-US" altLang="pl-PL" dirty="0" err="1"/>
              <a:t>Erlang’s</a:t>
            </a:r>
            <a:r>
              <a:rPr lang="en-US" altLang="pl-PL" dirty="0"/>
              <a:t> loss model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en-US" altLang="pl-PL" dirty="0"/>
              <a:t>Self-similar traffic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en-US" altLang="pl-PL" dirty="0"/>
              <a:t>Conclusion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30333341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498044" y="1657350"/>
            <a:ext cx="7723584" cy="125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</a:pPr>
            <a:r>
              <a:rPr lang="pl-PL" altLang="pl-PL" sz="2800" dirty="0" smtClean="0">
                <a:latin typeface="+mn-lt"/>
              </a:rPr>
              <a:t>T</a:t>
            </a:r>
            <a:r>
              <a:rPr lang="en-US" altLang="pl-PL" sz="2800" dirty="0" smtClean="0">
                <a:latin typeface="+mn-lt"/>
              </a:rPr>
              <a:t>he </a:t>
            </a:r>
            <a:r>
              <a:rPr lang="en-US" altLang="pl-PL" sz="2800" dirty="0">
                <a:latin typeface="+mn-lt"/>
              </a:rPr>
              <a:t>relationship between the average holding time and the average number </a:t>
            </a:r>
            <a:r>
              <a:rPr lang="pl-PL" altLang="pl-PL" sz="2800" dirty="0" smtClean="0">
                <a:latin typeface="+mn-lt"/>
              </a:rPr>
              <a:t/>
            </a:r>
            <a:br>
              <a:rPr lang="pl-PL" altLang="pl-PL" sz="2800" dirty="0" smtClean="0">
                <a:latin typeface="+mn-lt"/>
              </a:rPr>
            </a:br>
            <a:r>
              <a:rPr lang="en-US" altLang="pl-PL" sz="2800" dirty="0" smtClean="0">
                <a:latin typeface="+mn-lt"/>
              </a:rPr>
              <a:t>of </a:t>
            </a:r>
            <a:r>
              <a:rPr lang="en-US" altLang="pl-PL" sz="2800" dirty="0">
                <a:latin typeface="+mn-lt"/>
              </a:rPr>
              <a:t>calls in the system</a:t>
            </a:r>
            <a:endParaRPr lang="pl-PL" altLang="pl-PL" sz="2800" dirty="0">
              <a:latin typeface="+mn-lt"/>
            </a:endParaRP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Little’</a:t>
            </a:r>
            <a:r>
              <a:rPr lang="en-US" altLang="pl-PL"/>
              <a:t>s Formula</a:t>
            </a:r>
            <a:endParaRPr lang="pl-PL" altLang="pl-PL"/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267744" y="3172186"/>
            <a:ext cx="4937125" cy="762000"/>
            <a:chOff x="1488" y="3792"/>
            <a:chExt cx="3110" cy="480"/>
          </a:xfrm>
        </p:grpSpPr>
        <p:sp>
          <p:nvSpPr>
            <p:cNvPr id="7" name="AutoShape 2"/>
            <p:cNvSpPr>
              <a:spLocks noChangeArrowheads="1"/>
            </p:cNvSpPr>
            <p:nvPr/>
          </p:nvSpPr>
          <p:spPr bwMode="auto">
            <a:xfrm>
              <a:off x="1488" y="3792"/>
              <a:ext cx="986" cy="480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8" name="Object 11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632" y="3888"/>
            <a:ext cx="757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97" name="Equation" r:id="rId4" imgW="861840" imgH="252360" progId="Equation">
                    <p:embed/>
                  </p:oleObj>
                </mc:Choice>
                <mc:Fallback>
                  <p:oleObj name="Equation" r:id="rId4" imgW="861840" imgH="252360" progId="Equation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2" y="3888"/>
                          <a:ext cx="757" cy="2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 cmpd="dbl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2778" y="3888"/>
              <a:ext cx="1820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cmpd="dbl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pl-PL" altLang="pl-PL" sz="2800" dirty="0">
                  <a:solidFill>
                    <a:schemeClr val="tx2"/>
                  </a:solidFill>
                  <a:latin typeface="+mn-lt"/>
                </a:rPr>
                <a:t>Little’</a:t>
              </a:r>
              <a:r>
                <a:rPr lang="en-US" altLang="pl-PL" sz="2800" dirty="0">
                  <a:solidFill>
                    <a:schemeClr val="tx2"/>
                  </a:solidFill>
                  <a:latin typeface="+mn-lt"/>
                </a:rPr>
                <a:t>s formula</a:t>
              </a:r>
              <a:endParaRPr lang="pl-PL" altLang="pl-PL" sz="2800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67544" y="4365104"/>
            <a:ext cx="8387490" cy="52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altLang="pl-PL" sz="2800" i="1" dirty="0" smtClean="0">
                <a:latin typeface="+mn-lt"/>
              </a:rPr>
              <a:t>L</a:t>
            </a:r>
            <a:r>
              <a:rPr lang="pl-PL" altLang="pl-PL" sz="2800" dirty="0" smtClean="0">
                <a:latin typeface="+mn-lt"/>
              </a:rPr>
              <a:t>: </a:t>
            </a:r>
            <a:r>
              <a:rPr lang="en-US" altLang="pl-PL" sz="2800" dirty="0" smtClean="0">
                <a:latin typeface="+mn-lt"/>
              </a:rPr>
              <a:t>The </a:t>
            </a:r>
            <a:r>
              <a:rPr lang="en-US" altLang="pl-PL" sz="2800" dirty="0">
                <a:latin typeface="+mn-lt"/>
              </a:rPr>
              <a:t>average number of calls </a:t>
            </a:r>
            <a:r>
              <a:rPr lang="pl-PL" altLang="pl-PL" sz="2800" dirty="0" smtClean="0">
                <a:latin typeface="+mn-lt"/>
              </a:rPr>
              <a:t>in the system</a:t>
            </a:r>
            <a:endParaRPr lang="pl-PL" altLang="pl-PL" sz="2800" dirty="0">
              <a:latin typeface="+mn-lt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470719" y="4986436"/>
            <a:ext cx="5293694" cy="52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altLang="pl-PL" sz="2800" i="1" dirty="0" smtClean="0">
                <a:latin typeface="+mn-lt"/>
              </a:rPr>
              <a:t>T</a:t>
            </a:r>
            <a:r>
              <a:rPr lang="pl-PL" altLang="pl-PL" sz="2800" dirty="0" smtClean="0">
                <a:latin typeface="+mn-lt"/>
              </a:rPr>
              <a:t>: </a:t>
            </a:r>
            <a:r>
              <a:rPr lang="en-US" altLang="pl-PL" sz="2800" dirty="0" smtClean="0">
                <a:latin typeface="+mn-lt"/>
              </a:rPr>
              <a:t>The </a:t>
            </a:r>
            <a:r>
              <a:rPr lang="en-US" altLang="pl-PL" sz="2800" dirty="0">
                <a:latin typeface="+mn-lt"/>
              </a:rPr>
              <a:t>average holding </a:t>
            </a:r>
            <a:r>
              <a:rPr lang="en-US" altLang="pl-PL" sz="2800" dirty="0" smtClean="0">
                <a:latin typeface="+mn-lt"/>
              </a:rPr>
              <a:t>time</a:t>
            </a:r>
            <a:endParaRPr lang="pl-PL" altLang="pl-PL" sz="2800" dirty="0">
              <a:latin typeface="+mn-lt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98044" y="5554106"/>
            <a:ext cx="3432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pl-PL" sz="2800" dirty="0" smtClean="0">
                <a:latin typeface="Symbol" panose="05050102010706020507" pitchFamily="18" charset="2"/>
              </a:rPr>
              <a:t>l</a:t>
            </a:r>
            <a:r>
              <a:rPr lang="en-US" altLang="pl-PL" sz="2800" dirty="0" smtClean="0">
                <a:latin typeface="+mn-lt"/>
              </a:rPr>
              <a:t>: T</a:t>
            </a:r>
            <a:r>
              <a:rPr lang="en-US" altLang="pl-PL" sz="2800" dirty="0" smtClean="0">
                <a:solidFill>
                  <a:schemeClr val="tx2"/>
                </a:solidFill>
                <a:latin typeface="+mn-lt"/>
              </a:rPr>
              <a:t>raffic intensity</a:t>
            </a:r>
            <a:endParaRPr lang="en-US" altLang="pl-PL" sz="28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66314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2" grpId="0" build="p" autoUpdateAnimBg="0"/>
      <p:bldP spid="12" grpId="0"/>
      <p:bldP spid="15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Self-Similar Traffic</a:t>
            </a:r>
            <a:endParaRPr lang="pl-PL" altLang="pl-PL" dirty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28775"/>
            <a:ext cx="8568951" cy="4497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pl-PL" dirty="0"/>
              <a:t>Self-similar traffic is characterized by long range dependencies </a:t>
            </a:r>
            <a:r>
              <a:rPr lang="pl-PL" altLang="pl-PL" dirty="0"/>
              <a:t>— </a:t>
            </a:r>
            <a:r>
              <a:rPr lang="en-US" altLang="pl-PL" dirty="0"/>
              <a:t>strong correlation is observed over long time scales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pl-PL" altLang="pl-PL" dirty="0"/>
              <a:t>Poisson</a:t>
            </a:r>
            <a:r>
              <a:rPr lang="en-US" altLang="pl-PL" dirty="0"/>
              <a:t> traffic </a:t>
            </a:r>
          </a:p>
          <a:p>
            <a:pPr lvl="1">
              <a:lnSpc>
                <a:spcPct val="90000"/>
              </a:lnSpc>
            </a:pPr>
            <a:r>
              <a:rPr lang="en-US" altLang="pl-PL" sz="2400" dirty="0"/>
              <a:t>Observed over a short time scale has a </a:t>
            </a:r>
            <a:r>
              <a:rPr lang="pl-PL" altLang="pl-PL" sz="2400" dirty="0" err="1"/>
              <a:t>bursty</a:t>
            </a:r>
            <a:r>
              <a:rPr lang="en-US" altLang="pl-PL" sz="2400" dirty="0"/>
              <a:t> character</a:t>
            </a:r>
            <a:endParaRPr lang="pl-PL" altLang="pl-PL" sz="2400" dirty="0"/>
          </a:p>
          <a:p>
            <a:pPr lvl="1">
              <a:lnSpc>
                <a:spcPct val="90000"/>
              </a:lnSpc>
            </a:pPr>
            <a:r>
              <a:rPr lang="en-US" altLang="pl-PL" sz="2400" dirty="0"/>
              <a:t>In the long time scale, the traffic is smoothed</a:t>
            </a:r>
            <a:endParaRPr lang="pl-PL" altLang="pl-PL" sz="2400" dirty="0"/>
          </a:p>
          <a:p>
            <a:pPr>
              <a:lnSpc>
                <a:spcPct val="90000"/>
              </a:lnSpc>
            </a:pPr>
            <a:r>
              <a:rPr lang="en-US" altLang="pl-PL" dirty="0"/>
              <a:t>Self-similar traffic</a:t>
            </a:r>
          </a:p>
          <a:p>
            <a:pPr lvl="1">
              <a:lnSpc>
                <a:spcPct val="90000"/>
              </a:lnSpc>
            </a:pPr>
            <a:r>
              <a:rPr lang="en-US" altLang="pl-PL" sz="2400" dirty="0"/>
              <a:t>In the long time scale, it keeps its </a:t>
            </a:r>
            <a:r>
              <a:rPr lang="pl-PL" altLang="pl-PL" sz="2400" dirty="0" err="1"/>
              <a:t>bursty</a:t>
            </a:r>
            <a:r>
              <a:rPr lang="en-US" altLang="pl-PL" sz="2400" dirty="0"/>
              <a:t> character</a:t>
            </a:r>
            <a:endParaRPr lang="pl-PL" altLang="pl-PL" sz="2400" dirty="0"/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US" altLang="pl-PL" b="0" dirty="0">
                <a:solidFill>
                  <a:schemeClr val="tx2"/>
                </a:solidFill>
              </a:rPr>
              <a:t>W. Leland, M. </a:t>
            </a:r>
            <a:r>
              <a:rPr lang="en-US" altLang="pl-PL" b="0" dirty="0" err="1">
                <a:solidFill>
                  <a:schemeClr val="tx2"/>
                </a:solidFill>
              </a:rPr>
              <a:t>Taqqu</a:t>
            </a:r>
            <a:r>
              <a:rPr lang="en-US" altLang="pl-PL" b="0" dirty="0">
                <a:solidFill>
                  <a:schemeClr val="tx2"/>
                </a:solidFill>
              </a:rPr>
              <a:t>, W. </a:t>
            </a:r>
            <a:r>
              <a:rPr lang="en-US" altLang="pl-PL" b="0" dirty="0" err="1">
                <a:solidFill>
                  <a:schemeClr val="tx2"/>
                </a:solidFill>
              </a:rPr>
              <a:t>Willinger</a:t>
            </a:r>
            <a:r>
              <a:rPr lang="en-US" altLang="pl-PL" b="0" dirty="0">
                <a:solidFill>
                  <a:schemeClr val="tx2"/>
                </a:solidFill>
              </a:rPr>
              <a:t>, D. Wilson, </a:t>
            </a:r>
            <a:br>
              <a:rPr lang="en-US" altLang="pl-PL" b="0" dirty="0">
                <a:solidFill>
                  <a:schemeClr val="tx2"/>
                </a:solidFill>
              </a:rPr>
            </a:br>
            <a:r>
              <a:rPr lang="en-US" altLang="pl-PL" b="0" dirty="0">
                <a:solidFill>
                  <a:schemeClr val="tx2"/>
                </a:solidFill>
              </a:rPr>
              <a:t>“On the Self-Similar Nature of Ethernet Traffic”,</a:t>
            </a:r>
            <a:r>
              <a:rPr lang="en-US" altLang="pl-PL" b="0" i="1" dirty="0">
                <a:solidFill>
                  <a:schemeClr val="tx2"/>
                </a:solidFill>
              </a:rPr>
              <a:t> </a:t>
            </a:r>
            <a:br>
              <a:rPr lang="en-US" altLang="pl-PL" b="0" i="1" dirty="0">
                <a:solidFill>
                  <a:schemeClr val="tx2"/>
                </a:solidFill>
              </a:rPr>
            </a:br>
            <a:r>
              <a:rPr lang="en-US" altLang="pl-PL" b="0" i="1" dirty="0">
                <a:solidFill>
                  <a:schemeClr val="tx2"/>
                </a:solidFill>
              </a:rPr>
              <a:t>IEEE/ACM Transactions on Networking</a:t>
            </a:r>
            <a:r>
              <a:rPr lang="en-US" altLang="pl-PL" b="0" dirty="0">
                <a:solidFill>
                  <a:schemeClr val="tx2"/>
                </a:solidFill>
              </a:rPr>
              <a:t>, 1994</a:t>
            </a:r>
          </a:p>
        </p:txBody>
      </p:sp>
    </p:spTree>
    <p:extLst>
      <p:ext uri="{BB962C8B-B14F-4D97-AF65-F5344CB8AC3E}">
        <p14:creationId xmlns:p14="http://schemas.microsoft.com/office/powerpoint/2010/main" val="186667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2"/>
          <p:cNvSpPr>
            <a:spLocks noChangeArrowheads="1"/>
          </p:cNvSpPr>
          <p:nvPr/>
        </p:nvSpPr>
        <p:spPr bwMode="auto">
          <a:xfrm rot="10818824" flipV="1">
            <a:off x="1216025" y="5308600"/>
            <a:ext cx="6019800" cy="1374775"/>
          </a:xfrm>
          <a:prstGeom prst="triangle">
            <a:avLst>
              <a:gd name="adj" fmla="val 46731"/>
            </a:avLst>
          </a:prstGeom>
          <a:solidFill>
            <a:schemeClr val="accent2">
              <a:alpha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pic>
        <p:nvPicPr>
          <p:cNvPr id="76803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4608513"/>
            <a:ext cx="7751762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6804" name="AutoShape 4"/>
          <p:cNvSpPr>
            <a:spLocks noChangeArrowheads="1"/>
          </p:cNvSpPr>
          <p:nvPr/>
        </p:nvSpPr>
        <p:spPr bwMode="auto">
          <a:xfrm rot="10818824" flipV="1">
            <a:off x="2286000" y="4092575"/>
            <a:ext cx="5332413" cy="987425"/>
          </a:xfrm>
          <a:prstGeom prst="triangle">
            <a:avLst>
              <a:gd name="adj" fmla="val 78185"/>
            </a:avLst>
          </a:prstGeom>
          <a:solidFill>
            <a:schemeClr val="accent2">
              <a:alpha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auto">
          <a:xfrm rot="10818824" flipV="1">
            <a:off x="3352800" y="2797175"/>
            <a:ext cx="4573588" cy="987425"/>
          </a:xfrm>
          <a:prstGeom prst="triangle">
            <a:avLst>
              <a:gd name="adj" fmla="val 47356"/>
            </a:avLst>
          </a:prstGeom>
          <a:solidFill>
            <a:schemeClr val="accent2">
              <a:alpha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sp>
        <p:nvSpPr>
          <p:cNvPr id="76806" name="AutoShape 6"/>
          <p:cNvSpPr>
            <a:spLocks noChangeArrowheads="1"/>
          </p:cNvSpPr>
          <p:nvPr/>
        </p:nvSpPr>
        <p:spPr bwMode="auto">
          <a:xfrm rot="10818824" flipV="1">
            <a:off x="4419600" y="1654175"/>
            <a:ext cx="3886200" cy="987425"/>
          </a:xfrm>
          <a:prstGeom prst="triangle">
            <a:avLst>
              <a:gd name="adj" fmla="val 58819"/>
            </a:avLst>
          </a:prstGeom>
          <a:solidFill>
            <a:schemeClr val="accent2">
              <a:alpha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pic>
        <p:nvPicPr>
          <p:cNvPr id="76807" name="Picture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3" y="1592263"/>
            <a:ext cx="5210175" cy="147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6808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3603625"/>
            <a:ext cx="6937375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6809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68575"/>
            <a:ext cx="6015038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6810" name="Picture 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188" y="587375"/>
            <a:ext cx="4341812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681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400" dirty="0"/>
              <a:t>Poisson</a:t>
            </a:r>
            <a:r>
              <a:rPr lang="en-US" altLang="pl-PL" sz="2400" dirty="0"/>
              <a:t> Traffic</a:t>
            </a:r>
            <a:endParaRPr lang="pl-PL" altLang="pl-PL" sz="2400" dirty="0"/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16573" y="6628628"/>
            <a:ext cx="2306401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altLang="pl-PL" sz="1400" b="0" dirty="0">
                <a:solidFill>
                  <a:schemeClr val="bg1"/>
                </a:solidFill>
                <a:latin typeface="+mn-lt"/>
              </a:rPr>
              <a:t>Source: </a:t>
            </a:r>
            <a:r>
              <a:rPr lang="pl-PL" altLang="pl-PL" sz="1400" b="0" dirty="0" err="1">
                <a:solidFill>
                  <a:schemeClr val="bg1"/>
                </a:solidFill>
                <a:latin typeface="+mn-lt"/>
              </a:rPr>
              <a:t>Willinger</a:t>
            </a:r>
            <a:r>
              <a:rPr lang="pl-PL" altLang="pl-PL" sz="1400" b="0" dirty="0" smtClean="0">
                <a:solidFill>
                  <a:schemeClr val="bg1"/>
                </a:solidFill>
                <a:latin typeface="+mn-lt"/>
              </a:rPr>
              <a:t>,</a:t>
            </a:r>
            <a:r>
              <a:rPr lang="en-US" altLang="pl-PL" sz="1400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l-PL" altLang="pl-PL" sz="1400" b="0" dirty="0" smtClean="0">
                <a:solidFill>
                  <a:schemeClr val="bg1"/>
                </a:solidFill>
                <a:latin typeface="+mn-lt"/>
              </a:rPr>
              <a:t>AT&amp;T</a:t>
            </a:r>
            <a:endParaRPr lang="en-US" altLang="pl-PL" sz="14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729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nimBg="1" autoUpdateAnimBg="0"/>
      <p:bldP spid="76804" grpId="0" animBg="1" autoUpdateAnimBg="0"/>
      <p:bldP spid="76805" grpId="0" animBg="1" autoUpdateAnimBg="0"/>
      <p:bldP spid="76806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/>
          <p:cNvSpPr>
            <a:spLocks noChangeArrowheads="1"/>
          </p:cNvSpPr>
          <p:nvPr/>
        </p:nvSpPr>
        <p:spPr bwMode="auto">
          <a:xfrm rot="10818824" flipV="1">
            <a:off x="1979613" y="5013325"/>
            <a:ext cx="5867400" cy="1295400"/>
          </a:xfrm>
          <a:prstGeom prst="triangle">
            <a:avLst>
              <a:gd name="adj" fmla="val 71569"/>
            </a:avLst>
          </a:prstGeom>
          <a:solidFill>
            <a:srgbClr val="FF0000">
              <a:alpha val="50000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pic>
        <p:nvPicPr>
          <p:cNvPr id="67587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329113"/>
            <a:ext cx="7751763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7588" name="AutoShape 4"/>
          <p:cNvSpPr>
            <a:spLocks noChangeArrowheads="1"/>
          </p:cNvSpPr>
          <p:nvPr/>
        </p:nvSpPr>
        <p:spPr bwMode="auto">
          <a:xfrm rot="10818824" flipV="1">
            <a:off x="912813" y="1357313"/>
            <a:ext cx="3884612" cy="987425"/>
          </a:xfrm>
          <a:prstGeom prst="triangle">
            <a:avLst>
              <a:gd name="adj" fmla="val 95616"/>
            </a:avLst>
          </a:prstGeom>
          <a:solidFill>
            <a:srgbClr val="FF0000">
              <a:alpha val="50000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sp>
        <p:nvSpPr>
          <p:cNvPr id="67589" name="AutoShape 5"/>
          <p:cNvSpPr>
            <a:spLocks noChangeArrowheads="1"/>
          </p:cNvSpPr>
          <p:nvPr/>
        </p:nvSpPr>
        <p:spPr bwMode="auto">
          <a:xfrm rot="10818824" flipV="1">
            <a:off x="1295400" y="2576513"/>
            <a:ext cx="4646613" cy="987425"/>
          </a:xfrm>
          <a:prstGeom prst="triangle">
            <a:avLst>
              <a:gd name="adj" fmla="val 80222"/>
            </a:avLst>
          </a:prstGeom>
          <a:solidFill>
            <a:srgbClr val="FF0000">
              <a:alpha val="50000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sp>
        <p:nvSpPr>
          <p:cNvPr id="67590" name="AutoShape 6"/>
          <p:cNvSpPr>
            <a:spLocks noChangeArrowheads="1"/>
          </p:cNvSpPr>
          <p:nvPr/>
        </p:nvSpPr>
        <p:spPr bwMode="auto">
          <a:xfrm rot="10818824" flipV="1">
            <a:off x="1595438" y="3794125"/>
            <a:ext cx="5335587" cy="1143000"/>
          </a:xfrm>
          <a:prstGeom prst="triangle">
            <a:avLst>
              <a:gd name="adj" fmla="val 100000"/>
            </a:avLst>
          </a:prstGeom>
          <a:solidFill>
            <a:srgbClr val="FF0000">
              <a:alpha val="50000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l-PL" altLang="pl-PL" sz="2400" b="0">
              <a:latin typeface="Times New Roman" panose="02020603050405020304" pitchFamily="18" charset="0"/>
            </a:endParaRPr>
          </a:p>
        </p:txBody>
      </p:sp>
      <p:pic>
        <p:nvPicPr>
          <p:cNvPr id="67591" name="Picture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06763"/>
            <a:ext cx="6929437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7592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513"/>
            <a:ext cx="4351338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7593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71713"/>
            <a:ext cx="604202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7594" name="Picture 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5159375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0" y="6601221"/>
            <a:ext cx="2042290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altLang="pl-PL" sz="1400" b="0" dirty="0">
                <a:solidFill>
                  <a:schemeClr val="bg1"/>
                </a:solidFill>
                <a:latin typeface="Tahoma" panose="020B0604030504040204" pitchFamily="34" charset="0"/>
              </a:rPr>
              <a:t>Source: </a:t>
            </a:r>
            <a:r>
              <a:rPr lang="pl-PL" altLang="pl-PL" sz="1400" b="0" dirty="0" err="1">
                <a:solidFill>
                  <a:schemeClr val="bg1"/>
                </a:solidFill>
                <a:latin typeface="Tahoma" panose="020B0604030504040204" pitchFamily="34" charset="0"/>
              </a:rPr>
              <a:t>Willinger</a:t>
            </a:r>
            <a:r>
              <a:rPr lang="pl-PL" altLang="pl-PL" sz="1400" b="0" dirty="0" smtClean="0">
                <a:solidFill>
                  <a:schemeClr val="bg1"/>
                </a:solidFill>
                <a:latin typeface="Tahoma" panose="020B0604030504040204" pitchFamily="34" charset="0"/>
              </a:rPr>
              <a:t>,</a:t>
            </a:r>
            <a:r>
              <a:rPr lang="en-US" altLang="pl-PL" sz="1400" b="0" dirty="0" smtClean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r>
              <a:rPr lang="pl-PL" altLang="pl-PL" sz="1400" b="0" dirty="0" smtClean="0">
                <a:solidFill>
                  <a:schemeClr val="bg1"/>
                </a:solidFill>
                <a:latin typeface="Tahoma" panose="020B0604030504040204" pitchFamily="34" charset="0"/>
              </a:rPr>
              <a:t>AT&amp;T</a:t>
            </a:r>
            <a:endParaRPr lang="en-US" altLang="pl-PL" sz="1400" b="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51338" y="476250"/>
            <a:ext cx="4335462" cy="941388"/>
          </a:xfrm>
        </p:spPr>
        <p:txBody>
          <a:bodyPr/>
          <a:lstStyle/>
          <a:p>
            <a:r>
              <a:rPr lang="en-US" altLang="pl-PL" sz="2400" dirty="0"/>
              <a:t>Self-Similar Traffic</a:t>
            </a:r>
            <a:r>
              <a:rPr lang="pl-PL" altLang="pl-PL" sz="2400" dirty="0"/>
              <a:t/>
            </a:r>
            <a:br>
              <a:rPr lang="pl-PL" altLang="pl-PL" sz="2400" dirty="0"/>
            </a:b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99202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 autoUpdateAnimBg="0"/>
      <p:bldP spid="67588" grpId="0" animBg="1" autoUpdateAnimBg="0"/>
      <p:bldP spid="67589" grpId="0" animBg="1" autoUpdateAnimBg="0"/>
      <p:bldP spid="67590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Self-Similarity</a:t>
            </a:r>
            <a:r>
              <a:rPr lang="pl-PL" altLang="pl-PL" sz="2400" dirty="0" smtClean="0"/>
              <a:t>:</a:t>
            </a:r>
            <a:r>
              <a:rPr lang="en-US" altLang="pl-PL" sz="2400" dirty="0" smtClean="0"/>
              <a:t> Cantor’s </a:t>
            </a:r>
            <a:r>
              <a:rPr lang="en-US" altLang="pl-PL" sz="2400" dirty="0"/>
              <a:t>Set </a:t>
            </a:r>
          </a:p>
        </p:txBody>
      </p:sp>
      <p:sp>
        <p:nvSpPr>
          <p:cNvPr id="69637" name="Rectangle 1029"/>
          <p:cNvSpPr>
            <a:spLocks noChangeArrowheads="1"/>
          </p:cNvSpPr>
          <p:nvPr/>
        </p:nvSpPr>
        <p:spPr bwMode="auto">
          <a:xfrm>
            <a:off x="152400" y="1500188"/>
            <a:ext cx="8763000" cy="457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69718" name="Group 1110"/>
          <p:cNvGrpSpPr>
            <a:grpSpLocks/>
          </p:cNvGrpSpPr>
          <p:nvPr/>
        </p:nvGrpSpPr>
        <p:grpSpPr bwMode="auto">
          <a:xfrm>
            <a:off x="160338" y="2414588"/>
            <a:ext cx="8755062" cy="457200"/>
            <a:chOff x="101" y="1521"/>
            <a:chExt cx="5515" cy="288"/>
          </a:xfrm>
        </p:grpSpPr>
        <p:sp>
          <p:nvSpPr>
            <p:cNvPr id="69638" name="Rectangle 1030"/>
            <p:cNvSpPr>
              <a:spLocks noChangeArrowheads="1"/>
            </p:cNvSpPr>
            <p:nvPr/>
          </p:nvSpPr>
          <p:spPr bwMode="auto">
            <a:xfrm>
              <a:off x="101" y="1521"/>
              <a:ext cx="1872" cy="2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41" name="Rectangle 1033"/>
            <p:cNvSpPr>
              <a:spLocks noChangeArrowheads="1"/>
            </p:cNvSpPr>
            <p:nvPr/>
          </p:nvSpPr>
          <p:spPr bwMode="auto">
            <a:xfrm>
              <a:off x="3744" y="1521"/>
              <a:ext cx="1872" cy="2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9719" name="Group 1111"/>
          <p:cNvGrpSpPr>
            <a:grpSpLocks/>
          </p:cNvGrpSpPr>
          <p:nvPr/>
        </p:nvGrpSpPr>
        <p:grpSpPr bwMode="auto">
          <a:xfrm>
            <a:off x="160338" y="3328988"/>
            <a:ext cx="8755062" cy="457200"/>
            <a:chOff x="101" y="2097"/>
            <a:chExt cx="5515" cy="288"/>
          </a:xfrm>
        </p:grpSpPr>
        <p:sp>
          <p:nvSpPr>
            <p:cNvPr id="69642" name="Rectangle 1034"/>
            <p:cNvSpPr>
              <a:spLocks noChangeArrowheads="1"/>
            </p:cNvSpPr>
            <p:nvPr/>
          </p:nvSpPr>
          <p:spPr bwMode="auto">
            <a:xfrm>
              <a:off x="101" y="2097"/>
              <a:ext cx="624" cy="2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43" name="Rectangle 1035"/>
            <p:cNvSpPr>
              <a:spLocks noChangeArrowheads="1"/>
            </p:cNvSpPr>
            <p:nvPr/>
          </p:nvSpPr>
          <p:spPr bwMode="auto">
            <a:xfrm>
              <a:off x="1355" y="2097"/>
              <a:ext cx="613" cy="2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44" name="Rectangle 1036"/>
            <p:cNvSpPr>
              <a:spLocks noChangeArrowheads="1"/>
            </p:cNvSpPr>
            <p:nvPr/>
          </p:nvSpPr>
          <p:spPr bwMode="auto">
            <a:xfrm>
              <a:off x="3744" y="2097"/>
              <a:ext cx="624" cy="2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45" name="Rectangle 1037"/>
            <p:cNvSpPr>
              <a:spLocks noChangeArrowheads="1"/>
            </p:cNvSpPr>
            <p:nvPr/>
          </p:nvSpPr>
          <p:spPr bwMode="auto">
            <a:xfrm>
              <a:off x="5002" y="2097"/>
              <a:ext cx="614" cy="2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9720" name="Group 1112"/>
          <p:cNvGrpSpPr>
            <a:grpSpLocks/>
          </p:cNvGrpSpPr>
          <p:nvPr/>
        </p:nvGrpSpPr>
        <p:grpSpPr bwMode="auto">
          <a:xfrm>
            <a:off x="168275" y="4221163"/>
            <a:ext cx="8761413" cy="442912"/>
            <a:chOff x="106" y="2659"/>
            <a:chExt cx="5519" cy="279"/>
          </a:xfrm>
        </p:grpSpPr>
        <p:sp>
          <p:nvSpPr>
            <p:cNvPr id="69647" name="Rectangle 1039"/>
            <p:cNvSpPr>
              <a:spLocks noChangeArrowheads="1"/>
            </p:cNvSpPr>
            <p:nvPr/>
          </p:nvSpPr>
          <p:spPr bwMode="auto">
            <a:xfrm>
              <a:off x="106" y="2659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49" name="Rectangle 1041"/>
            <p:cNvSpPr>
              <a:spLocks noChangeArrowheads="1"/>
            </p:cNvSpPr>
            <p:nvPr/>
          </p:nvSpPr>
          <p:spPr bwMode="auto">
            <a:xfrm>
              <a:off x="512" y="2661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0" name="Rectangle 1042"/>
            <p:cNvSpPr>
              <a:spLocks noChangeArrowheads="1"/>
            </p:cNvSpPr>
            <p:nvPr/>
          </p:nvSpPr>
          <p:spPr bwMode="auto">
            <a:xfrm>
              <a:off x="1352" y="2660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1" name="Rectangle 1043"/>
            <p:cNvSpPr>
              <a:spLocks noChangeArrowheads="1"/>
            </p:cNvSpPr>
            <p:nvPr/>
          </p:nvSpPr>
          <p:spPr bwMode="auto">
            <a:xfrm>
              <a:off x="1763" y="2662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2" name="Rectangle 1044"/>
            <p:cNvSpPr>
              <a:spLocks noChangeArrowheads="1"/>
            </p:cNvSpPr>
            <p:nvPr/>
          </p:nvSpPr>
          <p:spPr bwMode="auto">
            <a:xfrm>
              <a:off x="3747" y="2660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3" name="Rectangle 1045"/>
            <p:cNvSpPr>
              <a:spLocks noChangeArrowheads="1"/>
            </p:cNvSpPr>
            <p:nvPr/>
          </p:nvSpPr>
          <p:spPr bwMode="auto">
            <a:xfrm>
              <a:off x="4163" y="2662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4" name="Rectangle 1046"/>
            <p:cNvSpPr>
              <a:spLocks noChangeArrowheads="1"/>
            </p:cNvSpPr>
            <p:nvPr/>
          </p:nvSpPr>
          <p:spPr bwMode="auto">
            <a:xfrm>
              <a:off x="5003" y="2661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5" name="Rectangle 1047"/>
            <p:cNvSpPr>
              <a:spLocks noChangeArrowheads="1"/>
            </p:cNvSpPr>
            <p:nvPr/>
          </p:nvSpPr>
          <p:spPr bwMode="auto">
            <a:xfrm>
              <a:off x="5419" y="2663"/>
              <a:ext cx="206" cy="27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9721" name="Group 1113"/>
          <p:cNvGrpSpPr>
            <a:grpSpLocks/>
          </p:cNvGrpSpPr>
          <p:nvPr/>
        </p:nvGrpSpPr>
        <p:grpSpPr bwMode="auto">
          <a:xfrm>
            <a:off x="168275" y="5110163"/>
            <a:ext cx="8766175" cy="452437"/>
            <a:chOff x="106" y="3219"/>
            <a:chExt cx="5522" cy="285"/>
          </a:xfrm>
        </p:grpSpPr>
        <p:sp>
          <p:nvSpPr>
            <p:cNvPr id="69657" name="Rectangle 1049"/>
            <p:cNvSpPr>
              <a:spLocks noChangeArrowheads="1"/>
            </p:cNvSpPr>
            <p:nvPr/>
          </p:nvSpPr>
          <p:spPr bwMode="auto">
            <a:xfrm>
              <a:off x="106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8" name="Rectangle 1050"/>
            <p:cNvSpPr>
              <a:spLocks noChangeArrowheads="1"/>
            </p:cNvSpPr>
            <p:nvPr/>
          </p:nvSpPr>
          <p:spPr bwMode="auto">
            <a:xfrm>
              <a:off x="247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59" name="Rectangle 1051"/>
            <p:cNvSpPr>
              <a:spLocks noChangeArrowheads="1"/>
            </p:cNvSpPr>
            <p:nvPr/>
          </p:nvSpPr>
          <p:spPr bwMode="auto">
            <a:xfrm>
              <a:off x="517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0" name="Rectangle 1052"/>
            <p:cNvSpPr>
              <a:spLocks noChangeArrowheads="1"/>
            </p:cNvSpPr>
            <p:nvPr/>
          </p:nvSpPr>
          <p:spPr bwMode="auto">
            <a:xfrm>
              <a:off x="658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1" name="Rectangle 1053"/>
            <p:cNvSpPr>
              <a:spLocks noChangeArrowheads="1"/>
            </p:cNvSpPr>
            <p:nvPr/>
          </p:nvSpPr>
          <p:spPr bwMode="auto">
            <a:xfrm>
              <a:off x="1357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2" name="Rectangle 1054"/>
            <p:cNvSpPr>
              <a:spLocks noChangeArrowheads="1"/>
            </p:cNvSpPr>
            <p:nvPr/>
          </p:nvSpPr>
          <p:spPr bwMode="auto">
            <a:xfrm>
              <a:off x="1498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3" name="Rectangle 1055"/>
            <p:cNvSpPr>
              <a:spLocks noChangeArrowheads="1"/>
            </p:cNvSpPr>
            <p:nvPr/>
          </p:nvSpPr>
          <p:spPr bwMode="auto">
            <a:xfrm>
              <a:off x="1768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4" name="Rectangle 1056"/>
            <p:cNvSpPr>
              <a:spLocks noChangeArrowheads="1"/>
            </p:cNvSpPr>
            <p:nvPr/>
          </p:nvSpPr>
          <p:spPr bwMode="auto">
            <a:xfrm>
              <a:off x="1909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5" name="Rectangle 1057"/>
            <p:cNvSpPr>
              <a:spLocks noChangeArrowheads="1"/>
            </p:cNvSpPr>
            <p:nvPr/>
          </p:nvSpPr>
          <p:spPr bwMode="auto">
            <a:xfrm>
              <a:off x="3747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6" name="Rectangle 1058"/>
            <p:cNvSpPr>
              <a:spLocks noChangeArrowheads="1"/>
            </p:cNvSpPr>
            <p:nvPr/>
          </p:nvSpPr>
          <p:spPr bwMode="auto">
            <a:xfrm>
              <a:off x="3903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7" name="Rectangle 1059"/>
            <p:cNvSpPr>
              <a:spLocks noChangeArrowheads="1"/>
            </p:cNvSpPr>
            <p:nvPr/>
          </p:nvSpPr>
          <p:spPr bwMode="auto">
            <a:xfrm>
              <a:off x="4168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8" name="Rectangle 1060"/>
            <p:cNvSpPr>
              <a:spLocks noChangeArrowheads="1"/>
            </p:cNvSpPr>
            <p:nvPr/>
          </p:nvSpPr>
          <p:spPr bwMode="auto">
            <a:xfrm>
              <a:off x="4309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69" name="Rectangle 1061"/>
            <p:cNvSpPr>
              <a:spLocks noChangeArrowheads="1"/>
            </p:cNvSpPr>
            <p:nvPr/>
          </p:nvSpPr>
          <p:spPr bwMode="auto">
            <a:xfrm>
              <a:off x="5003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70" name="Rectangle 1062"/>
            <p:cNvSpPr>
              <a:spLocks noChangeArrowheads="1"/>
            </p:cNvSpPr>
            <p:nvPr/>
          </p:nvSpPr>
          <p:spPr bwMode="auto">
            <a:xfrm>
              <a:off x="5154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71" name="Rectangle 1063"/>
            <p:cNvSpPr>
              <a:spLocks noChangeArrowheads="1"/>
            </p:cNvSpPr>
            <p:nvPr/>
          </p:nvSpPr>
          <p:spPr bwMode="auto">
            <a:xfrm>
              <a:off x="5424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72" name="Rectangle 1064"/>
            <p:cNvSpPr>
              <a:spLocks noChangeArrowheads="1"/>
            </p:cNvSpPr>
            <p:nvPr/>
          </p:nvSpPr>
          <p:spPr bwMode="auto">
            <a:xfrm>
              <a:off x="5565" y="3219"/>
              <a:ext cx="63" cy="2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9722" name="Group 1114"/>
          <p:cNvGrpSpPr>
            <a:grpSpLocks/>
          </p:cNvGrpSpPr>
          <p:nvPr/>
        </p:nvGrpSpPr>
        <p:grpSpPr bwMode="auto">
          <a:xfrm>
            <a:off x="168275" y="6011863"/>
            <a:ext cx="8753475" cy="452437"/>
            <a:chOff x="106" y="3787"/>
            <a:chExt cx="5514" cy="285"/>
          </a:xfrm>
        </p:grpSpPr>
        <p:grpSp>
          <p:nvGrpSpPr>
            <p:cNvPr id="69689" name="Group 1081"/>
            <p:cNvGrpSpPr>
              <a:grpSpLocks/>
            </p:cNvGrpSpPr>
            <p:nvPr/>
          </p:nvGrpSpPr>
          <p:grpSpPr bwMode="auto">
            <a:xfrm>
              <a:off x="106" y="3787"/>
              <a:ext cx="617" cy="284"/>
              <a:chOff x="106" y="3802"/>
              <a:chExt cx="617" cy="284"/>
            </a:xfrm>
          </p:grpSpPr>
          <p:sp>
            <p:nvSpPr>
              <p:cNvPr id="69679" name="Rectangle 1071"/>
              <p:cNvSpPr>
                <a:spLocks noChangeArrowheads="1"/>
              </p:cNvSpPr>
              <p:nvPr/>
            </p:nvSpPr>
            <p:spPr bwMode="auto">
              <a:xfrm>
                <a:off x="106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80" name="Rectangle 1072"/>
              <p:cNvSpPr>
                <a:spLocks noChangeArrowheads="1"/>
              </p:cNvSpPr>
              <p:nvPr/>
            </p:nvSpPr>
            <p:spPr bwMode="auto">
              <a:xfrm>
                <a:off x="150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81" name="Rectangle 1073"/>
              <p:cNvSpPr>
                <a:spLocks noChangeArrowheads="1"/>
              </p:cNvSpPr>
              <p:nvPr/>
            </p:nvSpPr>
            <p:spPr bwMode="auto">
              <a:xfrm>
                <a:off x="244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82" name="Rectangle 1074"/>
              <p:cNvSpPr>
                <a:spLocks noChangeArrowheads="1"/>
              </p:cNvSpPr>
              <p:nvPr/>
            </p:nvSpPr>
            <p:spPr bwMode="auto">
              <a:xfrm>
                <a:off x="288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84" name="Rectangle 1076"/>
              <p:cNvSpPr>
                <a:spLocks noChangeArrowheads="1"/>
              </p:cNvSpPr>
              <p:nvPr/>
            </p:nvSpPr>
            <p:spPr bwMode="auto">
              <a:xfrm>
                <a:off x="514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85" name="Rectangle 1077"/>
              <p:cNvSpPr>
                <a:spLocks noChangeArrowheads="1"/>
              </p:cNvSpPr>
              <p:nvPr/>
            </p:nvSpPr>
            <p:spPr bwMode="auto">
              <a:xfrm>
                <a:off x="558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86" name="Rectangle 1078"/>
              <p:cNvSpPr>
                <a:spLocks noChangeArrowheads="1"/>
              </p:cNvSpPr>
              <p:nvPr/>
            </p:nvSpPr>
            <p:spPr bwMode="auto">
              <a:xfrm>
                <a:off x="652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87" name="Rectangle 1079"/>
              <p:cNvSpPr>
                <a:spLocks noChangeArrowheads="1"/>
              </p:cNvSpPr>
              <p:nvPr/>
            </p:nvSpPr>
            <p:spPr bwMode="auto">
              <a:xfrm>
                <a:off x="696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69690" name="Group 1082"/>
            <p:cNvGrpSpPr>
              <a:grpSpLocks/>
            </p:cNvGrpSpPr>
            <p:nvPr/>
          </p:nvGrpSpPr>
          <p:grpSpPr bwMode="auto">
            <a:xfrm>
              <a:off x="1352" y="3787"/>
              <a:ext cx="617" cy="284"/>
              <a:chOff x="106" y="3802"/>
              <a:chExt cx="617" cy="284"/>
            </a:xfrm>
          </p:grpSpPr>
          <p:sp>
            <p:nvSpPr>
              <p:cNvPr id="69691" name="Rectangle 1083"/>
              <p:cNvSpPr>
                <a:spLocks noChangeArrowheads="1"/>
              </p:cNvSpPr>
              <p:nvPr/>
            </p:nvSpPr>
            <p:spPr bwMode="auto">
              <a:xfrm>
                <a:off x="106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92" name="Rectangle 1084"/>
              <p:cNvSpPr>
                <a:spLocks noChangeArrowheads="1"/>
              </p:cNvSpPr>
              <p:nvPr/>
            </p:nvSpPr>
            <p:spPr bwMode="auto">
              <a:xfrm>
                <a:off x="150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93" name="Rectangle 1085"/>
              <p:cNvSpPr>
                <a:spLocks noChangeArrowheads="1"/>
              </p:cNvSpPr>
              <p:nvPr/>
            </p:nvSpPr>
            <p:spPr bwMode="auto">
              <a:xfrm>
                <a:off x="244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94" name="Rectangle 1086"/>
              <p:cNvSpPr>
                <a:spLocks noChangeArrowheads="1"/>
              </p:cNvSpPr>
              <p:nvPr/>
            </p:nvSpPr>
            <p:spPr bwMode="auto">
              <a:xfrm>
                <a:off x="288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95" name="Rectangle 1087"/>
              <p:cNvSpPr>
                <a:spLocks noChangeArrowheads="1"/>
              </p:cNvSpPr>
              <p:nvPr/>
            </p:nvSpPr>
            <p:spPr bwMode="auto">
              <a:xfrm>
                <a:off x="514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96" name="Rectangle 1088"/>
              <p:cNvSpPr>
                <a:spLocks noChangeArrowheads="1"/>
              </p:cNvSpPr>
              <p:nvPr/>
            </p:nvSpPr>
            <p:spPr bwMode="auto">
              <a:xfrm>
                <a:off x="558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97" name="Rectangle 1089"/>
              <p:cNvSpPr>
                <a:spLocks noChangeArrowheads="1"/>
              </p:cNvSpPr>
              <p:nvPr/>
            </p:nvSpPr>
            <p:spPr bwMode="auto">
              <a:xfrm>
                <a:off x="652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698" name="Rectangle 1090"/>
              <p:cNvSpPr>
                <a:spLocks noChangeArrowheads="1"/>
              </p:cNvSpPr>
              <p:nvPr/>
            </p:nvSpPr>
            <p:spPr bwMode="auto">
              <a:xfrm>
                <a:off x="696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69700" name="Group 1092"/>
            <p:cNvGrpSpPr>
              <a:grpSpLocks/>
            </p:cNvGrpSpPr>
            <p:nvPr/>
          </p:nvGrpSpPr>
          <p:grpSpPr bwMode="auto">
            <a:xfrm>
              <a:off x="3747" y="3788"/>
              <a:ext cx="617" cy="284"/>
              <a:chOff x="106" y="3802"/>
              <a:chExt cx="617" cy="284"/>
            </a:xfrm>
          </p:grpSpPr>
          <p:sp>
            <p:nvSpPr>
              <p:cNvPr id="69701" name="Rectangle 1093"/>
              <p:cNvSpPr>
                <a:spLocks noChangeArrowheads="1"/>
              </p:cNvSpPr>
              <p:nvPr/>
            </p:nvSpPr>
            <p:spPr bwMode="auto">
              <a:xfrm>
                <a:off x="106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02" name="Rectangle 1094"/>
              <p:cNvSpPr>
                <a:spLocks noChangeArrowheads="1"/>
              </p:cNvSpPr>
              <p:nvPr/>
            </p:nvSpPr>
            <p:spPr bwMode="auto">
              <a:xfrm>
                <a:off x="150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03" name="Rectangle 1095"/>
              <p:cNvSpPr>
                <a:spLocks noChangeArrowheads="1"/>
              </p:cNvSpPr>
              <p:nvPr/>
            </p:nvSpPr>
            <p:spPr bwMode="auto">
              <a:xfrm>
                <a:off x="244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04" name="Rectangle 1096"/>
              <p:cNvSpPr>
                <a:spLocks noChangeArrowheads="1"/>
              </p:cNvSpPr>
              <p:nvPr/>
            </p:nvSpPr>
            <p:spPr bwMode="auto">
              <a:xfrm>
                <a:off x="288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05" name="Rectangle 1097"/>
              <p:cNvSpPr>
                <a:spLocks noChangeArrowheads="1"/>
              </p:cNvSpPr>
              <p:nvPr/>
            </p:nvSpPr>
            <p:spPr bwMode="auto">
              <a:xfrm>
                <a:off x="514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06" name="Rectangle 1098"/>
              <p:cNvSpPr>
                <a:spLocks noChangeArrowheads="1"/>
              </p:cNvSpPr>
              <p:nvPr/>
            </p:nvSpPr>
            <p:spPr bwMode="auto">
              <a:xfrm>
                <a:off x="558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07" name="Rectangle 1099"/>
              <p:cNvSpPr>
                <a:spLocks noChangeArrowheads="1"/>
              </p:cNvSpPr>
              <p:nvPr/>
            </p:nvSpPr>
            <p:spPr bwMode="auto">
              <a:xfrm>
                <a:off x="652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08" name="Rectangle 1100"/>
              <p:cNvSpPr>
                <a:spLocks noChangeArrowheads="1"/>
              </p:cNvSpPr>
              <p:nvPr/>
            </p:nvSpPr>
            <p:spPr bwMode="auto">
              <a:xfrm>
                <a:off x="696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69709" name="Group 1101"/>
            <p:cNvGrpSpPr>
              <a:grpSpLocks/>
            </p:cNvGrpSpPr>
            <p:nvPr/>
          </p:nvGrpSpPr>
          <p:grpSpPr bwMode="auto">
            <a:xfrm>
              <a:off x="5003" y="3788"/>
              <a:ext cx="617" cy="284"/>
              <a:chOff x="106" y="3802"/>
              <a:chExt cx="617" cy="284"/>
            </a:xfrm>
          </p:grpSpPr>
          <p:sp>
            <p:nvSpPr>
              <p:cNvPr id="69710" name="Rectangle 1102"/>
              <p:cNvSpPr>
                <a:spLocks noChangeArrowheads="1"/>
              </p:cNvSpPr>
              <p:nvPr/>
            </p:nvSpPr>
            <p:spPr bwMode="auto">
              <a:xfrm>
                <a:off x="106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11" name="Rectangle 1103"/>
              <p:cNvSpPr>
                <a:spLocks noChangeArrowheads="1"/>
              </p:cNvSpPr>
              <p:nvPr/>
            </p:nvSpPr>
            <p:spPr bwMode="auto">
              <a:xfrm>
                <a:off x="150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12" name="Rectangle 1104"/>
              <p:cNvSpPr>
                <a:spLocks noChangeArrowheads="1"/>
              </p:cNvSpPr>
              <p:nvPr/>
            </p:nvSpPr>
            <p:spPr bwMode="auto">
              <a:xfrm>
                <a:off x="244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13" name="Rectangle 1105"/>
              <p:cNvSpPr>
                <a:spLocks noChangeArrowheads="1"/>
              </p:cNvSpPr>
              <p:nvPr/>
            </p:nvSpPr>
            <p:spPr bwMode="auto">
              <a:xfrm>
                <a:off x="288" y="3804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14" name="Rectangle 1106"/>
              <p:cNvSpPr>
                <a:spLocks noChangeArrowheads="1"/>
              </p:cNvSpPr>
              <p:nvPr/>
            </p:nvSpPr>
            <p:spPr bwMode="auto">
              <a:xfrm>
                <a:off x="514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15" name="Rectangle 1107"/>
              <p:cNvSpPr>
                <a:spLocks noChangeArrowheads="1"/>
              </p:cNvSpPr>
              <p:nvPr/>
            </p:nvSpPr>
            <p:spPr bwMode="auto">
              <a:xfrm>
                <a:off x="558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16" name="Rectangle 1108"/>
              <p:cNvSpPr>
                <a:spLocks noChangeArrowheads="1"/>
              </p:cNvSpPr>
              <p:nvPr/>
            </p:nvSpPr>
            <p:spPr bwMode="auto">
              <a:xfrm>
                <a:off x="652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717" name="Rectangle 1109"/>
              <p:cNvSpPr>
                <a:spLocks noChangeArrowheads="1"/>
              </p:cNvSpPr>
              <p:nvPr/>
            </p:nvSpPr>
            <p:spPr bwMode="auto">
              <a:xfrm>
                <a:off x="696" y="3802"/>
                <a:ext cx="27" cy="28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765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Self-Similarity</a:t>
            </a:r>
            <a:r>
              <a:rPr lang="pl-PL" altLang="pl-PL" sz="2400" dirty="0"/>
              <a:t>: </a:t>
            </a:r>
            <a:r>
              <a:rPr lang="pl-PL" altLang="pl-PL" sz="2400" dirty="0" smtClean="0"/>
              <a:t>Sierpiński</a:t>
            </a:r>
            <a:r>
              <a:rPr lang="en-US" altLang="pl-PL" sz="2400" dirty="0"/>
              <a:t>’s Triangle</a:t>
            </a:r>
            <a:endParaRPr lang="pl-PL" altLang="pl-PL" sz="2400" dirty="0"/>
          </a:p>
        </p:txBody>
      </p:sp>
      <p:pic>
        <p:nvPicPr>
          <p:cNvPr id="72710" name="Picture 6" descr="C:\Documents and Settings\jajszcz\My Documents\Wyklady\WprTel05\sier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644650"/>
            <a:ext cx="1562100" cy="129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1" name="Picture 7" descr="C:\Documents and Settings\jajszcz\My Documents\Wyklady\WprTel05\sier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1628775"/>
            <a:ext cx="1792287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2" name="Picture 8" descr="C:\Documents and Settings\jajszcz\My Documents\Wyklady\WprTel05\sier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638" y="1671638"/>
            <a:ext cx="1890712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3" name="Picture 9" descr="C:\Documents and Settings\jajszcz\My Documents\Wyklady\WprTel05\sier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1562100"/>
            <a:ext cx="1906587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4" name="Picture 10" descr="C:\Documents and Settings\jajszcz\My Documents\Wyklady\WprTel05\sier5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88" y="1562100"/>
            <a:ext cx="1890712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230188" y="5658239"/>
            <a:ext cx="55368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pl-PL" altLang="pl-PL" sz="2400" dirty="0">
                <a:solidFill>
                  <a:schemeClr val="tx2"/>
                </a:solidFill>
                <a:latin typeface="+mn-lt"/>
              </a:rPr>
              <a:t>Wacław Sierpiński</a:t>
            </a:r>
            <a:br>
              <a:rPr lang="pl-PL" altLang="pl-PL" sz="2400" dirty="0">
                <a:solidFill>
                  <a:schemeClr val="tx2"/>
                </a:solidFill>
                <a:latin typeface="+mn-lt"/>
              </a:rPr>
            </a:br>
            <a:r>
              <a:rPr lang="en-US" altLang="pl-PL" sz="2400" dirty="0">
                <a:solidFill>
                  <a:schemeClr val="tx2"/>
                </a:solidFill>
                <a:latin typeface="+mn-lt"/>
              </a:rPr>
              <a:t>The concept </a:t>
            </a:r>
            <a:r>
              <a:rPr lang="en-US" altLang="pl-PL" sz="2400" dirty="0" smtClean="0">
                <a:solidFill>
                  <a:schemeClr val="tx2"/>
                </a:solidFill>
                <a:latin typeface="+mn-lt"/>
              </a:rPr>
              <a:t>of </a:t>
            </a:r>
            <a:r>
              <a:rPr lang="en-US" altLang="pl-PL" sz="2400" dirty="0">
                <a:solidFill>
                  <a:schemeClr val="tx2"/>
                </a:solidFill>
                <a:latin typeface="+mn-lt"/>
              </a:rPr>
              <a:t>the triangle</a:t>
            </a:r>
            <a:r>
              <a:rPr lang="pl-PL" altLang="pl-PL" sz="2400" dirty="0">
                <a:solidFill>
                  <a:schemeClr val="tx2"/>
                </a:solidFill>
                <a:latin typeface="+mn-lt"/>
              </a:rPr>
              <a:t>: 1915</a:t>
            </a:r>
          </a:p>
        </p:txBody>
      </p:sp>
      <p:pic>
        <p:nvPicPr>
          <p:cNvPr id="72718" name="Picture 14" descr="C:\Documents and Settings\jajszcz\My Documents\Wyklady\WprTel05\sierpinski_pho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084513"/>
            <a:ext cx="20193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az 333" descr="Sierpinski-zoom4-ani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3084513"/>
            <a:ext cx="2977646" cy="25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242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7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Self-Similarity</a:t>
            </a:r>
            <a:r>
              <a:rPr lang="pl-PL" altLang="pl-PL" sz="2400" dirty="0" smtClean="0"/>
              <a:t>:</a:t>
            </a:r>
            <a:r>
              <a:rPr lang="en-US" altLang="pl-PL" sz="2400" dirty="0" smtClean="0"/>
              <a:t> Fractals</a:t>
            </a:r>
            <a:endParaRPr lang="pl-PL" altLang="pl-PL" sz="2400" dirty="0"/>
          </a:p>
        </p:txBody>
      </p:sp>
      <p:pic>
        <p:nvPicPr>
          <p:cNvPr id="71683" name="Picture 3" descr="C:\640_fl01\fract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13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Freeform 3"/>
          <p:cNvSpPr>
            <a:spLocks/>
          </p:cNvSpPr>
          <p:nvPr/>
        </p:nvSpPr>
        <p:spPr bwMode="auto">
          <a:xfrm>
            <a:off x="1301750" y="1751013"/>
            <a:ext cx="2179638" cy="300037"/>
          </a:xfrm>
          <a:custGeom>
            <a:avLst/>
            <a:gdLst>
              <a:gd name="T0" fmla="*/ 0 w 1488"/>
              <a:gd name="T1" fmla="*/ 160 h 189"/>
              <a:gd name="T2" fmla="*/ 176 w 1488"/>
              <a:gd name="T3" fmla="*/ 120 h 189"/>
              <a:gd name="T4" fmla="*/ 328 w 1488"/>
              <a:gd name="T5" fmla="*/ 160 h 189"/>
              <a:gd name="T6" fmla="*/ 384 w 1488"/>
              <a:gd name="T7" fmla="*/ 144 h 189"/>
              <a:gd name="T8" fmla="*/ 464 w 1488"/>
              <a:gd name="T9" fmla="*/ 128 h 189"/>
              <a:gd name="T10" fmla="*/ 544 w 1488"/>
              <a:gd name="T11" fmla="*/ 96 h 189"/>
              <a:gd name="T12" fmla="*/ 608 w 1488"/>
              <a:gd name="T13" fmla="*/ 104 h 189"/>
              <a:gd name="T14" fmla="*/ 664 w 1488"/>
              <a:gd name="T15" fmla="*/ 136 h 189"/>
              <a:gd name="T16" fmla="*/ 840 w 1488"/>
              <a:gd name="T17" fmla="*/ 128 h 189"/>
              <a:gd name="T18" fmla="*/ 872 w 1488"/>
              <a:gd name="T19" fmla="*/ 80 h 189"/>
              <a:gd name="T20" fmla="*/ 880 w 1488"/>
              <a:gd name="T21" fmla="*/ 48 h 189"/>
              <a:gd name="T22" fmla="*/ 896 w 1488"/>
              <a:gd name="T23" fmla="*/ 0 h 189"/>
              <a:gd name="T24" fmla="*/ 968 w 1488"/>
              <a:gd name="T25" fmla="*/ 112 h 189"/>
              <a:gd name="T26" fmla="*/ 1016 w 1488"/>
              <a:gd name="T27" fmla="*/ 128 h 189"/>
              <a:gd name="T28" fmla="*/ 1040 w 1488"/>
              <a:gd name="T29" fmla="*/ 136 h 189"/>
              <a:gd name="T30" fmla="*/ 1192 w 1488"/>
              <a:gd name="T31" fmla="*/ 128 h 189"/>
              <a:gd name="T32" fmla="*/ 1216 w 1488"/>
              <a:gd name="T33" fmla="*/ 104 h 189"/>
              <a:gd name="T34" fmla="*/ 1328 w 1488"/>
              <a:gd name="T35" fmla="*/ 144 h 189"/>
              <a:gd name="T36" fmla="*/ 1488 w 1488"/>
              <a:gd name="T37" fmla="*/ 13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8" h="189">
                <a:moveTo>
                  <a:pt x="0" y="160"/>
                </a:moveTo>
                <a:cubicBezTo>
                  <a:pt x="59" y="72"/>
                  <a:pt x="13" y="111"/>
                  <a:pt x="176" y="120"/>
                </a:cubicBezTo>
                <a:cubicBezTo>
                  <a:pt x="222" y="189"/>
                  <a:pt x="222" y="168"/>
                  <a:pt x="328" y="160"/>
                </a:cubicBezTo>
                <a:cubicBezTo>
                  <a:pt x="347" y="155"/>
                  <a:pt x="365" y="148"/>
                  <a:pt x="384" y="144"/>
                </a:cubicBezTo>
                <a:cubicBezTo>
                  <a:pt x="410" y="138"/>
                  <a:pt x="464" y="128"/>
                  <a:pt x="464" y="128"/>
                </a:cubicBezTo>
                <a:cubicBezTo>
                  <a:pt x="491" y="110"/>
                  <a:pt x="512" y="104"/>
                  <a:pt x="544" y="96"/>
                </a:cubicBezTo>
                <a:cubicBezTo>
                  <a:pt x="591" y="49"/>
                  <a:pt x="575" y="76"/>
                  <a:pt x="608" y="104"/>
                </a:cubicBezTo>
                <a:cubicBezTo>
                  <a:pt x="625" y="118"/>
                  <a:pt x="646" y="124"/>
                  <a:pt x="664" y="136"/>
                </a:cubicBezTo>
                <a:cubicBezTo>
                  <a:pt x="723" y="133"/>
                  <a:pt x="783" y="143"/>
                  <a:pt x="840" y="128"/>
                </a:cubicBezTo>
                <a:cubicBezTo>
                  <a:pt x="859" y="123"/>
                  <a:pt x="872" y="80"/>
                  <a:pt x="872" y="80"/>
                </a:cubicBezTo>
                <a:cubicBezTo>
                  <a:pt x="875" y="69"/>
                  <a:pt x="877" y="59"/>
                  <a:pt x="880" y="48"/>
                </a:cubicBezTo>
                <a:cubicBezTo>
                  <a:pt x="885" y="32"/>
                  <a:pt x="896" y="0"/>
                  <a:pt x="896" y="0"/>
                </a:cubicBezTo>
                <a:cubicBezTo>
                  <a:pt x="912" y="48"/>
                  <a:pt x="917" y="89"/>
                  <a:pt x="968" y="112"/>
                </a:cubicBezTo>
                <a:cubicBezTo>
                  <a:pt x="983" y="119"/>
                  <a:pt x="1000" y="123"/>
                  <a:pt x="1016" y="128"/>
                </a:cubicBezTo>
                <a:cubicBezTo>
                  <a:pt x="1024" y="131"/>
                  <a:pt x="1040" y="136"/>
                  <a:pt x="1040" y="136"/>
                </a:cubicBezTo>
                <a:cubicBezTo>
                  <a:pt x="1091" y="133"/>
                  <a:pt x="1142" y="137"/>
                  <a:pt x="1192" y="128"/>
                </a:cubicBezTo>
                <a:cubicBezTo>
                  <a:pt x="1203" y="126"/>
                  <a:pt x="1205" y="107"/>
                  <a:pt x="1216" y="104"/>
                </a:cubicBezTo>
                <a:cubicBezTo>
                  <a:pt x="1250" y="96"/>
                  <a:pt x="1300" y="125"/>
                  <a:pt x="1328" y="144"/>
                </a:cubicBezTo>
                <a:cubicBezTo>
                  <a:pt x="1381" y="141"/>
                  <a:pt x="1488" y="136"/>
                  <a:pt x="1488" y="136"/>
                </a:cubicBezTo>
              </a:path>
            </a:pathLst>
          </a:custGeom>
          <a:noFill/>
          <a:ln w="571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1444" name="Freeform 4"/>
          <p:cNvSpPr>
            <a:spLocks/>
          </p:cNvSpPr>
          <p:nvPr/>
        </p:nvSpPr>
        <p:spPr bwMode="auto">
          <a:xfrm>
            <a:off x="5462588" y="1752600"/>
            <a:ext cx="2181225" cy="300038"/>
          </a:xfrm>
          <a:custGeom>
            <a:avLst/>
            <a:gdLst>
              <a:gd name="T0" fmla="*/ 0 w 1488"/>
              <a:gd name="T1" fmla="*/ 160 h 189"/>
              <a:gd name="T2" fmla="*/ 176 w 1488"/>
              <a:gd name="T3" fmla="*/ 120 h 189"/>
              <a:gd name="T4" fmla="*/ 328 w 1488"/>
              <a:gd name="T5" fmla="*/ 160 h 189"/>
              <a:gd name="T6" fmla="*/ 384 w 1488"/>
              <a:gd name="T7" fmla="*/ 144 h 189"/>
              <a:gd name="T8" fmla="*/ 464 w 1488"/>
              <a:gd name="T9" fmla="*/ 128 h 189"/>
              <a:gd name="T10" fmla="*/ 544 w 1488"/>
              <a:gd name="T11" fmla="*/ 96 h 189"/>
              <a:gd name="T12" fmla="*/ 608 w 1488"/>
              <a:gd name="T13" fmla="*/ 104 h 189"/>
              <a:gd name="T14" fmla="*/ 664 w 1488"/>
              <a:gd name="T15" fmla="*/ 136 h 189"/>
              <a:gd name="T16" fmla="*/ 840 w 1488"/>
              <a:gd name="T17" fmla="*/ 128 h 189"/>
              <a:gd name="T18" fmla="*/ 872 w 1488"/>
              <a:gd name="T19" fmla="*/ 80 h 189"/>
              <a:gd name="T20" fmla="*/ 880 w 1488"/>
              <a:gd name="T21" fmla="*/ 48 h 189"/>
              <a:gd name="T22" fmla="*/ 896 w 1488"/>
              <a:gd name="T23" fmla="*/ 0 h 189"/>
              <a:gd name="T24" fmla="*/ 968 w 1488"/>
              <a:gd name="T25" fmla="*/ 112 h 189"/>
              <a:gd name="T26" fmla="*/ 1016 w 1488"/>
              <a:gd name="T27" fmla="*/ 128 h 189"/>
              <a:gd name="T28" fmla="*/ 1040 w 1488"/>
              <a:gd name="T29" fmla="*/ 136 h 189"/>
              <a:gd name="T30" fmla="*/ 1192 w 1488"/>
              <a:gd name="T31" fmla="*/ 128 h 189"/>
              <a:gd name="T32" fmla="*/ 1216 w 1488"/>
              <a:gd name="T33" fmla="*/ 104 h 189"/>
              <a:gd name="T34" fmla="*/ 1328 w 1488"/>
              <a:gd name="T35" fmla="*/ 144 h 189"/>
              <a:gd name="T36" fmla="*/ 1488 w 1488"/>
              <a:gd name="T37" fmla="*/ 13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8" h="189">
                <a:moveTo>
                  <a:pt x="0" y="160"/>
                </a:moveTo>
                <a:cubicBezTo>
                  <a:pt x="59" y="72"/>
                  <a:pt x="13" y="111"/>
                  <a:pt x="176" y="120"/>
                </a:cubicBezTo>
                <a:cubicBezTo>
                  <a:pt x="222" y="189"/>
                  <a:pt x="222" y="168"/>
                  <a:pt x="328" y="160"/>
                </a:cubicBezTo>
                <a:cubicBezTo>
                  <a:pt x="347" y="155"/>
                  <a:pt x="365" y="148"/>
                  <a:pt x="384" y="144"/>
                </a:cubicBezTo>
                <a:cubicBezTo>
                  <a:pt x="410" y="138"/>
                  <a:pt x="464" y="128"/>
                  <a:pt x="464" y="128"/>
                </a:cubicBezTo>
                <a:cubicBezTo>
                  <a:pt x="491" y="110"/>
                  <a:pt x="512" y="104"/>
                  <a:pt x="544" y="96"/>
                </a:cubicBezTo>
                <a:cubicBezTo>
                  <a:pt x="591" y="49"/>
                  <a:pt x="575" y="76"/>
                  <a:pt x="608" y="104"/>
                </a:cubicBezTo>
                <a:cubicBezTo>
                  <a:pt x="625" y="118"/>
                  <a:pt x="646" y="124"/>
                  <a:pt x="664" y="136"/>
                </a:cubicBezTo>
                <a:cubicBezTo>
                  <a:pt x="723" y="133"/>
                  <a:pt x="783" y="143"/>
                  <a:pt x="840" y="128"/>
                </a:cubicBezTo>
                <a:cubicBezTo>
                  <a:pt x="859" y="123"/>
                  <a:pt x="872" y="80"/>
                  <a:pt x="872" y="80"/>
                </a:cubicBezTo>
                <a:cubicBezTo>
                  <a:pt x="875" y="69"/>
                  <a:pt x="877" y="59"/>
                  <a:pt x="880" y="48"/>
                </a:cubicBezTo>
                <a:cubicBezTo>
                  <a:pt x="885" y="32"/>
                  <a:pt x="896" y="0"/>
                  <a:pt x="896" y="0"/>
                </a:cubicBezTo>
                <a:cubicBezTo>
                  <a:pt x="912" y="48"/>
                  <a:pt x="917" y="89"/>
                  <a:pt x="968" y="112"/>
                </a:cubicBezTo>
                <a:cubicBezTo>
                  <a:pt x="983" y="119"/>
                  <a:pt x="1000" y="123"/>
                  <a:pt x="1016" y="128"/>
                </a:cubicBezTo>
                <a:cubicBezTo>
                  <a:pt x="1024" y="131"/>
                  <a:pt x="1040" y="136"/>
                  <a:pt x="1040" y="136"/>
                </a:cubicBezTo>
                <a:cubicBezTo>
                  <a:pt x="1091" y="133"/>
                  <a:pt x="1142" y="137"/>
                  <a:pt x="1192" y="128"/>
                </a:cubicBezTo>
                <a:cubicBezTo>
                  <a:pt x="1203" y="126"/>
                  <a:pt x="1205" y="107"/>
                  <a:pt x="1216" y="104"/>
                </a:cubicBezTo>
                <a:cubicBezTo>
                  <a:pt x="1250" y="96"/>
                  <a:pt x="1300" y="125"/>
                  <a:pt x="1328" y="144"/>
                </a:cubicBezTo>
                <a:cubicBezTo>
                  <a:pt x="1381" y="141"/>
                  <a:pt x="1488" y="136"/>
                  <a:pt x="1488" y="136"/>
                </a:cubicBezTo>
              </a:path>
            </a:pathLst>
          </a:custGeom>
          <a:noFill/>
          <a:ln w="571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1445" name="Freeform 5"/>
          <p:cNvSpPr>
            <a:spLocks/>
          </p:cNvSpPr>
          <p:nvPr/>
        </p:nvSpPr>
        <p:spPr bwMode="auto">
          <a:xfrm>
            <a:off x="5392738" y="2743200"/>
            <a:ext cx="2179637" cy="508000"/>
          </a:xfrm>
          <a:custGeom>
            <a:avLst/>
            <a:gdLst>
              <a:gd name="T0" fmla="*/ 0 w 1488"/>
              <a:gd name="T1" fmla="*/ 320 h 320"/>
              <a:gd name="T2" fmla="*/ 56 w 1488"/>
              <a:gd name="T3" fmla="*/ 312 h 320"/>
              <a:gd name="T4" fmla="*/ 128 w 1488"/>
              <a:gd name="T5" fmla="*/ 200 h 320"/>
              <a:gd name="T6" fmla="*/ 160 w 1488"/>
              <a:gd name="T7" fmla="*/ 192 h 320"/>
              <a:gd name="T8" fmla="*/ 216 w 1488"/>
              <a:gd name="T9" fmla="*/ 224 h 320"/>
              <a:gd name="T10" fmla="*/ 240 w 1488"/>
              <a:gd name="T11" fmla="*/ 272 h 320"/>
              <a:gd name="T12" fmla="*/ 288 w 1488"/>
              <a:gd name="T13" fmla="*/ 288 h 320"/>
              <a:gd name="T14" fmla="*/ 376 w 1488"/>
              <a:gd name="T15" fmla="*/ 272 h 320"/>
              <a:gd name="T16" fmla="*/ 448 w 1488"/>
              <a:gd name="T17" fmla="*/ 136 h 320"/>
              <a:gd name="T18" fmla="*/ 504 w 1488"/>
              <a:gd name="T19" fmla="*/ 104 h 320"/>
              <a:gd name="T20" fmla="*/ 584 w 1488"/>
              <a:gd name="T21" fmla="*/ 56 h 320"/>
              <a:gd name="T22" fmla="*/ 648 w 1488"/>
              <a:gd name="T23" fmla="*/ 136 h 320"/>
              <a:gd name="T24" fmla="*/ 680 w 1488"/>
              <a:gd name="T25" fmla="*/ 120 h 320"/>
              <a:gd name="T26" fmla="*/ 704 w 1488"/>
              <a:gd name="T27" fmla="*/ 96 h 320"/>
              <a:gd name="T28" fmla="*/ 768 w 1488"/>
              <a:gd name="T29" fmla="*/ 80 h 320"/>
              <a:gd name="T30" fmla="*/ 816 w 1488"/>
              <a:gd name="T31" fmla="*/ 136 h 320"/>
              <a:gd name="T32" fmla="*/ 824 w 1488"/>
              <a:gd name="T33" fmla="*/ 160 h 320"/>
              <a:gd name="T34" fmla="*/ 872 w 1488"/>
              <a:gd name="T35" fmla="*/ 168 h 320"/>
              <a:gd name="T36" fmla="*/ 984 w 1488"/>
              <a:gd name="T37" fmla="*/ 176 h 320"/>
              <a:gd name="T38" fmla="*/ 1048 w 1488"/>
              <a:gd name="T39" fmla="*/ 248 h 320"/>
              <a:gd name="T40" fmla="*/ 1200 w 1488"/>
              <a:gd name="T41" fmla="*/ 184 h 320"/>
              <a:gd name="T42" fmla="*/ 1248 w 1488"/>
              <a:gd name="T43" fmla="*/ 128 h 320"/>
              <a:gd name="T44" fmla="*/ 1464 w 1488"/>
              <a:gd name="T45" fmla="*/ 152 h 320"/>
              <a:gd name="T46" fmla="*/ 1488 w 1488"/>
              <a:gd name="T47" fmla="*/ 16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88" h="320">
                <a:moveTo>
                  <a:pt x="0" y="320"/>
                </a:moveTo>
                <a:cubicBezTo>
                  <a:pt x="19" y="317"/>
                  <a:pt x="38" y="319"/>
                  <a:pt x="56" y="312"/>
                </a:cubicBezTo>
                <a:cubicBezTo>
                  <a:pt x="84" y="301"/>
                  <a:pt x="125" y="201"/>
                  <a:pt x="128" y="200"/>
                </a:cubicBezTo>
                <a:cubicBezTo>
                  <a:pt x="139" y="197"/>
                  <a:pt x="149" y="195"/>
                  <a:pt x="160" y="192"/>
                </a:cubicBezTo>
                <a:cubicBezTo>
                  <a:pt x="177" y="243"/>
                  <a:pt x="152" y="192"/>
                  <a:pt x="216" y="224"/>
                </a:cubicBezTo>
                <a:cubicBezTo>
                  <a:pt x="274" y="253"/>
                  <a:pt x="196" y="240"/>
                  <a:pt x="240" y="272"/>
                </a:cubicBezTo>
                <a:cubicBezTo>
                  <a:pt x="254" y="282"/>
                  <a:pt x="288" y="288"/>
                  <a:pt x="288" y="288"/>
                </a:cubicBezTo>
                <a:cubicBezTo>
                  <a:pt x="317" y="283"/>
                  <a:pt x="348" y="283"/>
                  <a:pt x="376" y="272"/>
                </a:cubicBezTo>
                <a:cubicBezTo>
                  <a:pt x="435" y="248"/>
                  <a:pt x="424" y="165"/>
                  <a:pt x="448" y="136"/>
                </a:cubicBezTo>
                <a:cubicBezTo>
                  <a:pt x="462" y="119"/>
                  <a:pt x="486" y="116"/>
                  <a:pt x="504" y="104"/>
                </a:cubicBezTo>
                <a:cubicBezTo>
                  <a:pt x="516" y="31"/>
                  <a:pt x="514" y="33"/>
                  <a:pt x="584" y="56"/>
                </a:cubicBezTo>
                <a:cubicBezTo>
                  <a:pt x="603" y="85"/>
                  <a:pt x="623" y="111"/>
                  <a:pt x="648" y="136"/>
                </a:cubicBezTo>
                <a:cubicBezTo>
                  <a:pt x="659" y="131"/>
                  <a:pt x="670" y="127"/>
                  <a:pt x="680" y="120"/>
                </a:cubicBezTo>
                <a:cubicBezTo>
                  <a:pt x="689" y="113"/>
                  <a:pt x="694" y="101"/>
                  <a:pt x="704" y="96"/>
                </a:cubicBezTo>
                <a:cubicBezTo>
                  <a:pt x="724" y="87"/>
                  <a:pt x="768" y="80"/>
                  <a:pt x="768" y="80"/>
                </a:cubicBezTo>
                <a:cubicBezTo>
                  <a:pt x="795" y="0"/>
                  <a:pt x="813" y="125"/>
                  <a:pt x="816" y="136"/>
                </a:cubicBezTo>
                <a:cubicBezTo>
                  <a:pt x="818" y="144"/>
                  <a:pt x="817" y="156"/>
                  <a:pt x="824" y="160"/>
                </a:cubicBezTo>
                <a:cubicBezTo>
                  <a:pt x="838" y="168"/>
                  <a:pt x="856" y="166"/>
                  <a:pt x="872" y="168"/>
                </a:cubicBezTo>
                <a:cubicBezTo>
                  <a:pt x="909" y="172"/>
                  <a:pt x="947" y="173"/>
                  <a:pt x="984" y="176"/>
                </a:cubicBezTo>
                <a:cubicBezTo>
                  <a:pt x="1016" y="197"/>
                  <a:pt x="1031" y="214"/>
                  <a:pt x="1048" y="248"/>
                </a:cubicBezTo>
                <a:cubicBezTo>
                  <a:pt x="1142" y="234"/>
                  <a:pt x="1153" y="247"/>
                  <a:pt x="1200" y="184"/>
                </a:cubicBezTo>
                <a:cubicBezTo>
                  <a:pt x="1210" y="153"/>
                  <a:pt x="1216" y="139"/>
                  <a:pt x="1248" y="128"/>
                </a:cubicBezTo>
                <a:cubicBezTo>
                  <a:pt x="1349" y="162"/>
                  <a:pt x="1279" y="143"/>
                  <a:pt x="1464" y="152"/>
                </a:cubicBezTo>
                <a:cubicBezTo>
                  <a:pt x="1472" y="155"/>
                  <a:pt x="1488" y="160"/>
                  <a:pt x="1488" y="160"/>
                </a:cubicBezTo>
              </a:path>
            </a:pathLst>
          </a:custGeom>
          <a:noFill/>
          <a:ln w="571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1446" name="Freeform 6"/>
          <p:cNvSpPr>
            <a:spLocks/>
          </p:cNvSpPr>
          <p:nvPr/>
        </p:nvSpPr>
        <p:spPr bwMode="auto">
          <a:xfrm>
            <a:off x="5345113" y="4411663"/>
            <a:ext cx="2251075" cy="261937"/>
          </a:xfrm>
          <a:custGeom>
            <a:avLst/>
            <a:gdLst>
              <a:gd name="T0" fmla="*/ 0 w 1536"/>
              <a:gd name="T1" fmla="*/ 165 h 165"/>
              <a:gd name="T2" fmla="*/ 72 w 1536"/>
              <a:gd name="T3" fmla="*/ 109 h 165"/>
              <a:gd name="T4" fmla="*/ 200 w 1536"/>
              <a:gd name="T5" fmla="*/ 77 h 165"/>
              <a:gd name="T6" fmla="*/ 360 w 1536"/>
              <a:gd name="T7" fmla="*/ 93 h 165"/>
              <a:gd name="T8" fmla="*/ 432 w 1536"/>
              <a:gd name="T9" fmla="*/ 45 h 165"/>
              <a:gd name="T10" fmla="*/ 448 w 1536"/>
              <a:gd name="T11" fmla="*/ 21 h 165"/>
              <a:gd name="T12" fmla="*/ 528 w 1536"/>
              <a:gd name="T13" fmla="*/ 77 h 165"/>
              <a:gd name="T14" fmla="*/ 632 w 1536"/>
              <a:gd name="T15" fmla="*/ 85 h 165"/>
              <a:gd name="T16" fmla="*/ 712 w 1536"/>
              <a:gd name="T17" fmla="*/ 77 h 165"/>
              <a:gd name="T18" fmla="*/ 760 w 1536"/>
              <a:gd name="T19" fmla="*/ 45 h 165"/>
              <a:gd name="T20" fmla="*/ 912 w 1536"/>
              <a:gd name="T21" fmla="*/ 61 h 165"/>
              <a:gd name="T22" fmla="*/ 928 w 1536"/>
              <a:gd name="T23" fmla="*/ 85 h 165"/>
              <a:gd name="T24" fmla="*/ 960 w 1536"/>
              <a:gd name="T25" fmla="*/ 61 h 165"/>
              <a:gd name="T26" fmla="*/ 984 w 1536"/>
              <a:gd name="T27" fmla="*/ 13 h 165"/>
              <a:gd name="T28" fmla="*/ 1000 w 1536"/>
              <a:gd name="T29" fmla="*/ 37 h 165"/>
              <a:gd name="T30" fmla="*/ 1240 w 1536"/>
              <a:gd name="T31" fmla="*/ 45 h 165"/>
              <a:gd name="T32" fmla="*/ 1360 w 1536"/>
              <a:gd name="T33" fmla="*/ 85 h 165"/>
              <a:gd name="T34" fmla="*/ 1496 w 1536"/>
              <a:gd name="T35" fmla="*/ 53 h 165"/>
              <a:gd name="T36" fmla="*/ 1536 w 1536"/>
              <a:gd name="T37" fmla="*/ 37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36" h="165">
                <a:moveTo>
                  <a:pt x="0" y="165"/>
                </a:moveTo>
                <a:cubicBezTo>
                  <a:pt x="56" y="151"/>
                  <a:pt x="27" y="139"/>
                  <a:pt x="72" y="109"/>
                </a:cubicBezTo>
                <a:cubicBezTo>
                  <a:pt x="108" y="55"/>
                  <a:pt x="134" y="70"/>
                  <a:pt x="200" y="77"/>
                </a:cubicBezTo>
                <a:cubicBezTo>
                  <a:pt x="248" y="125"/>
                  <a:pt x="300" y="108"/>
                  <a:pt x="360" y="93"/>
                </a:cubicBezTo>
                <a:cubicBezTo>
                  <a:pt x="396" y="69"/>
                  <a:pt x="387" y="56"/>
                  <a:pt x="432" y="45"/>
                </a:cubicBezTo>
                <a:cubicBezTo>
                  <a:pt x="437" y="37"/>
                  <a:pt x="439" y="23"/>
                  <a:pt x="448" y="21"/>
                </a:cubicBezTo>
                <a:cubicBezTo>
                  <a:pt x="531" y="0"/>
                  <a:pt x="473" y="63"/>
                  <a:pt x="528" y="77"/>
                </a:cubicBezTo>
                <a:cubicBezTo>
                  <a:pt x="562" y="85"/>
                  <a:pt x="597" y="82"/>
                  <a:pt x="632" y="85"/>
                </a:cubicBezTo>
                <a:cubicBezTo>
                  <a:pt x="680" y="97"/>
                  <a:pt x="654" y="96"/>
                  <a:pt x="712" y="77"/>
                </a:cubicBezTo>
                <a:cubicBezTo>
                  <a:pt x="730" y="71"/>
                  <a:pt x="760" y="45"/>
                  <a:pt x="760" y="45"/>
                </a:cubicBezTo>
                <a:cubicBezTo>
                  <a:pt x="811" y="50"/>
                  <a:pt x="862" y="49"/>
                  <a:pt x="912" y="61"/>
                </a:cubicBezTo>
                <a:cubicBezTo>
                  <a:pt x="921" y="63"/>
                  <a:pt x="918" y="85"/>
                  <a:pt x="928" y="85"/>
                </a:cubicBezTo>
                <a:cubicBezTo>
                  <a:pt x="941" y="85"/>
                  <a:pt x="949" y="69"/>
                  <a:pt x="960" y="61"/>
                </a:cubicBezTo>
                <a:cubicBezTo>
                  <a:pt x="962" y="55"/>
                  <a:pt x="974" y="13"/>
                  <a:pt x="984" y="13"/>
                </a:cubicBezTo>
                <a:cubicBezTo>
                  <a:pt x="994" y="13"/>
                  <a:pt x="990" y="36"/>
                  <a:pt x="1000" y="37"/>
                </a:cubicBezTo>
                <a:cubicBezTo>
                  <a:pt x="1079" y="47"/>
                  <a:pt x="1160" y="42"/>
                  <a:pt x="1240" y="45"/>
                </a:cubicBezTo>
                <a:cubicBezTo>
                  <a:pt x="1285" y="50"/>
                  <a:pt x="1344" y="37"/>
                  <a:pt x="1360" y="85"/>
                </a:cubicBezTo>
                <a:cubicBezTo>
                  <a:pt x="1410" y="78"/>
                  <a:pt x="1448" y="69"/>
                  <a:pt x="1496" y="53"/>
                </a:cubicBezTo>
                <a:cubicBezTo>
                  <a:pt x="1536" y="40"/>
                  <a:pt x="1519" y="54"/>
                  <a:pt x="1536" y="37"/>
                </a:cubicBezTo>
              </a:path>
            </a:pathLst>
          </a:custGeom>
          <a:noFill/>
          <a:ln w="571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1476375" y="6013450"/>
            <a:ext cx="2484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US" altLang="pl-PL">
                <a:latin typeface="+mn-lt"/>
              </a:rPr>
              <a:t>Internet traffic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5064125" y="6013450"/>
            <a:ext cx="374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US" altLang="pl-PL">
                <a:latin typeface="+mn-lt"/>
              </a:rPr>
              <a:t>Traditional voice traffic</a:t>
            </a:r>
          </a:p>
        </p:txBody>
      </p:sp>
      <p:grpSp>
        <p:nvGrpSpPr>
          <p:cNvPr id="61451" name="Group 11"/>
          <p:cNvGrpSpPr>
            <a:grpSpLocks/>
          </p:cNvGrpSpPr>
          <p:nvPr/>
        </p:nvGrpSpPr>
        <p:grpSpPr bwMode="auto">
          <a:xfrm>
            <a:off x="1289050" y="1706563"/>
            <a:ext cx="6319838" cy="430212"/>
            <a:chOff x="880" y="1171"/>
            <a:chExt cx="4312" cy="271"/>
          </a:xfrm>
        </p:grpSpPr>
        <p:grpSp>
          <p:nvGrpSpPr>
            <p:cNvPr id="61452" name="Group 12"/>
            <p:cNvGrpSpPr>
              <a:grpSpLocks/>
            </p:cNvGrpSpPr>
            <p:nvPr/>
          </p:nvGrpSpPr>
          <p:grpSpPr bwMode="auto">
            <a:xfrm>
              <a:off x="880" y="1358"/>
              <a:ext cx="4312" cy="1"/>
              <a:chOff x="880" y="1358"/>
              <a:chExt cx="4312" cy="1"/>
            </a:xfrm>
          </p:grpSpPr>
          <p:sp>
            <p:nvSpPr>
              <p:cNvPr id="61453" name="Line 13"/>
              <p:cNvSpPr>
                <a:spLocks noChangeShapeType="1"/>
              </p:cNvSpPr>
              <p:nvPr/>
            </p:nvSpPr>
            <p:spPr bwMode="auto">
              <a:xfrm>
                <a:off x="880" y="1359"/>
                <a:ext cx="1504" cy="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61454" name="Line 14"/>
              <p:cNvSpPr>
                <a:spLocks noChangeShapeType="1"/>
              </p:cNvSpPr>
              <p:nvPr/>
            </p:nvSpPr>
            <p:spPr bwMode="auto">
              <a:xfrm>
                <a:off x="3688" y="1358"/>
                <a:ext cx="1504" cy="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61455" name="Text Box 15"/>
            <p:cNvSpPr txBox="1">
              <a:spLocks noChangeArrowheads="1"/>
            </p:cNvSpPr>
            <p:nvPr/>
          </p:nvSpPr>
          <p:spPr bwMode="auto">
            <a:xfrm>
              <a:off x="2784" y="1171"/>
              <a:ext cx="735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200">
                  <a:latin typeface="+mn-lt"/>
                </a:rPr>
                <a:t>1 user</a:t>
              </a:r>
            </a:p>
          </p:txBody>
        </p:sp>
      </p:grpSp>
      <p:sp>
        <p:nvSpPr>
          <p:cNvPr id="61456" name="Freeform 16"/>
          <p:cNvSpPr>
            <a:spLocks/>
          </p:cNvSpPr>
          <p:nvPr/>
        </p:nvSpPr>
        <p:spPr bwMode="auto">
          <a:xfrm>
            <a:off x="1406525" y="2438400"/>
            <a:ext cx="2181225" cy="1201738"/>
          </a:xfrm>
          <a:custGeom>
            <a:avLst/>
            <a:gdLst>
              <a:gd name="T0" fmla="*/ 0 w 1488"/>
              <a:gd name="T1" fmla="*/ 160 h 189"/>
              <a:gd name="T2" fmla="*/ 176 w 1488"/>
              <a:gd name="T3" fmla="*/ 120 h 189"/>
              <a:gd name="T4" fmla="*/ 328 w 1488"/>
              <a:gd name="T5" fmla="*/ 160 h 189"/>
              <a:gd name="T6" fmla="*/ 384 w 1488"/>
              <a:gd name="T7" fmla="*/ 144 h 189"/>
              <a:gd name="T8" fmla="*/ 464 w 1488"/>
              <a:gd name="T9" fmla="*/ 128 h 189"/>
              <a:gd name="T10" fmla="*/ 544 w 1488"/>
              <a:gd name="T11" fmla="*/ 96 h 189"/>
              <a:gd name="T12" fmla="*/ 608 w 1488"/>
              <a:gd name="T13" fmla="*/ 104 h 189"/>
              <a:gd name="T14" fmla="*/ 664 w 1488"/>
              <a:gd name="T15" fmla="*/ 136 h 189"/>
              <a:gd name="T16" fmla="*/ 840 w 1488"/>
              <a:gd name="T17" fmla="*/ 128 h 189"/>
              <a:gd name="T18" fmla="*/ 872 w 1488"/>
              <a:gd name="T19" fmla="*/ 80 h 189"/>
              <a:gd name="T20" fmla="*/ 880 w 1488"/>
              <a:gd name="T21" fmla="*/ 48 h 189"/>
              <a:gd name="T22" fmla="*/ 896 w 1488"/>
              <a:gd name="T23" fmla="*/ 0 h 189"/>
              <a:gd name="T24" fmla="*/ 968 w 1488"/>
              <a:gd name="T25" fmla="*/ 112 h 189"/>
              <a:gd name="T26" fmla="*/ 1016 w 1488"/>
              <a:gd name="T27" fmla="*/ 128 h 189"/>
              <a:gd name="T28" fmla="*/ 1040 w 1488"/>
              <a:gd name="T29" fmla="*/ 136 h 189"/>
              <a:gd name="T30" fmla="*/ 1192 w 1488"/>
              <a:gd name="T31" fmla="*/ 128 h 189"/>
              <a:gd name="T32" fmla="*/ 1216 w 1488"/>
              <a:gd name="T33" fmla="*/ 104 h 189"/>
              <a:gd name="T34" fmla="*/ 1328 w 1488"/>
              <a:gd name="T35" fmla="*/ 144 h 189"/>
              <a:gd name="T36" fmla="*/ 1488 w 1488"/>
              <a:gd name="T37" fmla="*/ 13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8" h="189">
                <a:moveTo>
                  <a:pt x="0" y="160"/>
                </a:moveTo>
                <a:cubicBezTo>
                  <a:pt x="59" y="72"/>
                  <a:pt x="13" y="111"/>
                  <a:pt x="176" y="120"/>
                </a:cubicBezTo>
                <a:cubicBezTo>
                  <a:pt x="222" y="189"/>
                  <a:pt x="222" y="168"/>
                  <a:pt x="328" y="160"/>
                </a:cubicBezTo>
                <a:cubicBezTo>
                  <a:pt x="347" y="155"/>
                  <a:pt x="365" y="148"/>
                  <a:pt x="384" y="144"/>
                </a:cubicBezTo>
                <a:cubicBezTo>
                  <a:pt x="410" y="138"/>
                  <a:pt x="464" y="128"/>
                  <a:pt x="464" y="128"/>
                </a:cubicBezTo>
                <a:cubicBezTo>
                  <a:pt x="491" y="110"/>
                  <a:pt x="512" y="104"/>
                  <a:pt x="544" y="96"/>
                </a:cubicBezTo>
                <a:cubicBezTo>
                  <a:pt x="591" y="49"/>
                  <a:pt x="575" y="76"/>
                  <a:pt x="608" y="104"/>
                </a:cubicBezTo>
                <a:cubicBezTo>
                  <a:pt x="625" y="118"/>
                  <a:pt x="646" y="124"/>
                  <a:pt x="664" y="136"/>
                </a:cubicBezTo>
                <a:cubicBezTo>
                  <a:pt x="723" y="133"/>
                  <a:pt x="783" y="143"/>
                  <a:pt x="840" y="128"/>
                </a:cubicBezTo>
                <a:cubicBezTo>
                  <a:pt x="859" y="123"/>
                  <a:pt x="872" y="80"/>
                  <a:pt x="872" y="80"/>
                </a:cubicBezTo>
                <a:cubicBezTo>
                  <a:pt x="875" y="69"/>
                  <a:pt x="877" y="59"/>
                  <a:pt x="880" y="48"/>
                </a:cubicBezTo>
                <a:cubicBezTo>
                  <a:pt x="885" y="32"/>
                  <a:pt x="896" y="0"/>
                  <a:pt x="896" y="0"/>
                </a:cubicBezTo>
                <a:cubicBezTo>
                  <a:pt x="912" y="48"/>
                  <a:pt x="917" y="89"/>
                  <a:pt x="968" y="112"/>
                </a:cubicBezTo>
                <a:cubicBezTo>
                  <a:pt x="983" y="119"/>
                  <a:pt x="1000" y="123"/>
                  <a:pt x="1016" y="128"/>
                </a:cubicBezTo>
                <a:cubicBezTo>
                  <a:pt x="1024" y="131"/>
                  <a:pt x="1040" y="136"/>
                  <a:pt x="1040" y="136"/>
                </a:cubicBezTo>
                <a:cubicBezTo>
                  <a:pt x="1091" y="133"/>
                  <a:pt x="1142" y="137"/>
                  <a:pt x="1192" y="128"/>
                </a:cubicBezTo>
                <a:cubicBezTo>
                  <a:pt x="1203" y="126"/>
                  <a:pt x="1205" y="107"/>
                  <a:pt x="1216" y="104"/>
                </a:cubicBezTo>
                <a:cubicBezTo>
                  <a:pt x="1250" y="96"/>
                  <a:pt x="1300" y="125"/>
                  <a:pt x="1328" y="144"/>
                </a:cubicBezTo>
                <a:cubicBezTo>
                  <a:pt x="1381" y="141"/>
                  <a:pt x="1488" y="136"/>
                  <a:pt x="1488" y="136"/>
                </a:cubicBezTo>
              </a:path>
            </a:pathLst>
          </a:custGeom>
          <a:noFill/>
          <a:ln w="571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1457" name="Freeform 17"/>
          <p:cNvSpPr>
            <a:spLocks/>
          </p:cNvSpPr>
          <p:nvPr/>
        </p:nvSpPr>
        <p:spPr bwMode="auto">
          <a:xfrm>
            <a:off x="1395413" y="3721100"/>
            <a:ext cx="2179637" cy="2408238"/>
          </a:xfrm>
          <a:custGeom>
            <a:avLst/>
            <a:gdLst>
              <a:gd name="T0" fmla="*/ 0 w 1488"/>
              <a:gd name="T1" fmla="*/ 160 h 189"/>
              <a:gd name="T2" fmla="*/ 176 w 1488"/>
              <a:gd name="T3" fmla="*/ 120 h 189"/>
              <a:gd name="T4" fmla="*/ 328 w 1488"/>
              <a:gd name="T5" fmla="*/ 160 h 189"/>
              <a:gd name="T6" fmla="*/ 384 w 1488"/>
              <a:gd name="T7" fmla="*/ 144 h 189"/>
              <a:gd name="T8" fmla="*/ 464 w 1488"/>
              <a:gd name="T9" fmla="*/ 128 h 189"/>
              <a:gd name="T10" fmla="*/ 544 w 1488"/>
              <a:gd name="T11" fmla="*/ 96 h 189"/>
              <a:gd name="T12" fmla="*/ 608 w 1488"/>
              <a:gd name="T13" fmla="*/ 104 h 189"/>
              <a:gd name="T14" fmla="*/ 664 w 1488"/>
              <a:gd name="T15" fmla="*/ 136 h 189"/>
              <a:gd name="T16" fmla="*/ 840 w 1488"/>
              <a:gd name="T17" fmla="*/ 128 h 189"/>
              <a:gd name="T18" fmla="*/ 872 w 1488"/>
              <a:gd name="T19" fmla="*/ 80 h 189"/>
              <a:gd name="T20" fmla="*/ 880 w 1488"/>
              <a:gd name="T21" fmla="*/ 48 h 189"/>
              <a:gd name="T22" fmla="*/ 896 w 1488"/>
              <a:gd name="T23" fmla="*/ 0 h 189"/>
              <a:gd name="T24" fmla="*/ 968 w 1488"/>
              <a:gd name="T25" fmla="*/ 112 h 189"/>
              <a:gd name="T26" fmla="*/ 1016 w 1488"/>
              <a:gd name="T27" fmla="*/ 128 h 189"/>
              <a:gd name="T28" fmla="*/ 1040 w 1488"/>
              <a:gd name="T29" fmla="*/ 136 h 189"/>
              <a:gd name="T30" fmla="*/ 1192 w 1488"/>
              <a:gd name="T31" fmla="*/ 128 h 189"/>
              <a:gd name="T32" fmla="*/ 1216 w 1488"/>
              <a:gd name="T33" fmla="*/ 104 h 189"/>
              <a:gd name="T34" fmla="*/ 1328 w 1488"/>
              <a:gd name="T35" fmla="*/ 144 h 189"/>
              <a:gd name="T36" fmla="*/ 1488 w 1488"/>
              <a:gd name="T37" fmla="*/ 13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8" h="189">
                <a:moveTo>
                  <a:pt x="0" y="160"/>
                </a:moveTo>
                <a:cubicBezTo>
                  <a:pt x="59" y="72"/>
                  <a:pt x="13" y="111"/>
                  <a:pt x="176" y="120"/>
                </a:cubicBezTo>
                <a:cubicBezTo>
                  <a:pt x="222" y="189"/>
                  <a:pt x="222" y="168"/>
                  <a:pt x="328" y="160"/>
                </a:cubicBezTo>
                <a:cubicBezTo>
                  <a:pt x="347" y="155"/>
                  <a:pt x="365" y="148"/>
                  <a:pt x="384" y="144"/>
                </a:cubicBezTo>
                <a:cubicBezTo>
                  <a:pt x="410" y="138"/>
                  <a:pt x="464" y="128"/>
                  <a:pt x="464" y="128"/>
                </a:cubicBezTo>
                <a:cubicBezTo>
                  <a:pt x="491" y="110"/>
                  <a:pt x="512" y="104"/>
                  <a:pt x="544" y="96"/>
                </a:cubicBezTo>
                <a:cubicBezTo>
                  <a:pt x="591" y="49"/>
                  <a:pt x="575" y="76"/>
                  <a:pt x="608" y="104"/>
                </a:cubicBezTo>
                <a:cubicBezTo>
                  <a:pt x="625" y="118"/>
                  <a:pt x="646" y="124"/>
                  <a:pt x="664" y="136"/>
                </a:cubicBezTo>
                <a:cubicBezTo>
                  <a:pt x="723" y="133"/>
                  <a:pt x="783" y="143"/>
                  <a:pt x="840" y="128"/>
                </a:cubicBezTo>
                <a:cubicBezTo>
                  <a:pt x="859" y="123"/>
                  <a:pt x="872" y="80"/>
                  <a:pt x="872" y="80"/>
                </a:cubicBezTo>
                <a:cubicBezTo>
                  <a:pt x="875" y="69"/>
                  <a:pt x="877" y="59"/>
                  <a:pt x="880" y="48"/>
                </a:cubicBezTo>
                <a:cubicBezTo>
                  <a:pt x="885" y="32"/>
                  <a:pt x="896" y="0"/>
                  <a:pt x="896" y="0"/>
                </a:cubicBezTo>
                <a:cubicBezTo>
                  <a:pt x="912" y="48"/>
                  <a:pt x="917" y="89"/>
                  <a:pt x="968" y="112"/>
                </a:cubicBezTo>
                <a:cubicBezTo>
                  <a:pt x="983" y="119"/>
                  <a:pt x="1000" y="123"/>
                  <a:pt x="1016" y="128"/>
                </a:cubicBezTo>
                <a:cubicBezTo>
                  <a:pt x="1024" y="131"/>
                  <a:pt x="1040" y="136"/>
                  <a:pt x="1040" y="136"/>
                </a:cubicBezTo>
                <a:cubicBezTo>
                  <a:pt x="1091" y="133"/>
                  <a:pt x="1142" y="137"/>
                  <a:pt x="1192" y="128"/>
                </a:cubicBezTo>
                <a:cubicBezTo>
                  <a:pt x="1203" y="126"/>
                  <a:pt x="1205" y="107"/>
                  <a:pt x="1216" y="104"/>
                </a:cubicBezTo>
                <a:cubicBezTo>
                  <a:pt x="1250" y="96"/>
                  <a:pt x="1300" y="125"/>
                  <a:pt x="1328" y="144"/>
                </a:cubicBezTo>
                <a:cubicBezTo>
                  <a:pt x="1381" y="141"/>
                  <a:pt x="1488" y="136"/>
                  <a:pt x="1488" y="136"/>
                </a:cubicBezTo>
              </a:path>
            </a:pathLst>
          </a:custGeom>
          <a:noFill/>
          <a:ln w="571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grpSp>
        <p:nvGrpSpPr>
          <p:cNvPr id="61458" name="Group 18"/>
          <p:cNvGrpSpPr>
            <a:grpSpLocks/>
          </p:cNvGrpSpPr>
          <p:nvPr/>
        </p:nvGrpSpPr>
        <p:grpSpPr bwMode="auto">
          <a:xfrm>
            <a:off x="1336675" y="3154363"/>
            <a:ext cx="6224588" cy="430212"/>
            <a:chOff x="912" y="2083"/>
            <a:chExt cx="4248" cy="271"/>
          </a:xfrm>
        </p:grpSpPr>
        <p:grpSp>
          <p:nvGrpSpPr>
            <p:cNvPr id="61459" name="Group 19"/>
            <p:cNvGrpSpPr>
              <a:grpSpLocks/>
            </p:cNvGrpSpPr>
            <p:nvPr/>
          </p:nvGrpSpPr>
          <p:grpSpPr bwMode="auto">
            <a:xfrm>
              <a:off x="912" y="2296"/>
              <a:ext cx="4248" cy="0"/>
              <a:chOff x="912" y="2296"/>
              <a:chExt cx="4248" cy="0"/>
            </a:xfrm>
          </p:grpSpPr>
          <p:sp>
            <p:nvSpPr>
              <p:cNvPr id="61460" name="Line 20"/>
              <p:cNvSpPr>
                <a:spLocks noChangeShapeType="1"/>
              </p:cNvSpPr>
              <p:nvPr/>
            </p:nvSpPr>
            <p:spPr bwMode="auto">
              <a:xfrm>
                <a:off x="912" y="2296"/>
                <a:ext cx="1504" cy="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61461" name="Line 21"/>
              <p:cNvSpPr>
                <a:spLocks noChangeShapeType="1"/>
              </p:cNvSpPr>
              <p:nvPr/>
            </p:nvSpPr>
            <p:spPr bwMode="auto">
              <a:xfrm>
                <a:off x="3656" y="2296"/>
                <a:ext cx="1504" cy="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61462" name="Text Box 22"/>
            <p:cNvSpPr txBox="1">
              <a:spLocks noChangeArrowheads="1"/>
            </p:cNvSpPr>
            <p:nvPr/>
          </p:nvSpPr>
          <p:spPr bwMode="auto">
            <a:xfrm>
              <a:off x="2640" y="2083"/>
              <a:ext cx="1081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200">
                  <a:latin typeface="+mn-lt"/>
                </a:rPr>
                <a:t>100 users</a:t>
              </a:r>
            </a:p>
          </p:txBody>
        </p:sp>
      </p:grpSp>
      <p:grpSp>
        <p:nvGrpSpPr>
          <p:cNvPr id="61463" name="Group 23"/>
          <p:cNvGrpSpPr>
            <a:grpSpLocks/>
          </p:cNvGrpSpPr>
          <p:nvPr/>
        </p:nvGrpSpPr>
        <p:grpSpPr bwMode="auto">
          <a:xfrm>
            <a:off x="1371600" y="5592763"/>
            <a:ext cx="6248400" cy="427037"/>
            <a:chOff x="936" y="3619"/>
            <a:chExt cx="4264" cy="269"/>
          </a:xfrm>
        </p:grpSpPr>
        <p:grpSp>
          <p:nvGrpSpPr>
            <p:cNvPr id="61464" name="Group 24"/>
            <p:cNvGrpSpPr>
              <a:grpSpLocks/>
            </p:cNvGrpSpPr>
            <p:nvPr/>
          </p:nvGrpSpPr>
          <p:grpSpPr bwMode="auto">
            <a:xfrm>
              <a:off x="936" y="3792"/>
              <a:ext cx="4264" cy="16"/>
              <a:chOff x="936" y="3792"/>
              <a:chExt cx="4264" cy="16"/>
            </a:xfrm>
          </p:grpSpPr>
          <p:sp>
            <p:nvSpPr>
              <p:cNvPr id="61465" name="Line 25"/>
              <p:cNvSpPr>
                <a:spLocks noChangeShapeType="1"/>
              </p:cNvSpPr>
              <p:nvPr/>
            </p:nvSpPr>
            <p:spPr bwMode="auto">
              <a:xfrm>
                <a:off x="936" y="3808"/>
                <a:ext cx="1504" cy="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61466" name="Line 26"/>
              <p:cNvSpPr>
                <a:spLocks noChangeShapeType="1"/>
              </p:cNvSpPr>
              <p:nvPr/>
            </p:nvSpPr>
            <p:spPr bwMode="auto">
              <a:xfrm>
                <a:off x="3696" y="3792"/>
                <a:ext cx="1504" cy="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</p:grpSp>
        <p:sp>
          <p:nvSpPr>
            <p:cNvPr id="61467" name="Text Box 27"/>
            <p:cNvSpPr txBox="1">
              <a:spLocks noChangeArrowheads="1"/>
            </p:cNvSpPr>
            <p:nvPr/>
          </p:nvSpPr>
          <p:spPr bwMode="auto">
            <a:xfrm>
              <a:off x="2448" y="3619"/>
              <a:ext cx="1528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200">
                  <a:latin typeface="+mn-lt"/>
                </a:rPr>
                <a:t>1 million users</a:t>
              </a:r>
            </a:p>
          </p:txBody>
        </p:sp>
      </p:grpSp>
      <p:grpSp>
        <p:nvGrpSpPr>
          <p:cNvPr id="61468" name="Group 28"/>
          <p:cNvGrpSpPr>
            <a:grpSpLocks/>
          </p:cNvGrpSpPr>
          <p:nvPr/>
        </p:nvGrpSpPr>
        <p:grpSpPr bwMode="auto">
          <a:xfrm>
            <a:off x="315913" y="4084637"/>
            <a:ext cx="8782297" cy="1793874"/>
            <a:chOff x="216" y="2669"/>
            <a:chExt cx="5992" cy="1130"/>
          </a:xfrm>
        </p:grpSpPr>
        <p:sp>
          <p:nvSpPr>
            <p:cNvPr id="61469" name="Line 29"/>
            <p:cNvSpPr>
              <a:spLocks noChangeShapeType="1"/>
            </p:cNvSpPr>
            <p:nvPr/>
          </p:nvSpPr>
          <p:spPr bwMode="auto">
            <a:xfrm>
              <a:off x="3672" y="2952"/>
              <a:ext cx="147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1470" name="Text Box 30"/>
            <p:cNvSpPr txBox="1">
              <a:spLocks noChangeArrowheads="1"/>
            </p:cNvSpPr>
            <p:nvPr/>
          </p:nvSpPr>
          <p:spPr bwMode="auto">
            <a:xfrm>
              <a:off x="5231" y="2669"/>
              <a:ext cx="977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200">
                  <a:latin typeface="+mn-lt"/>
                </a:rPr>
                <a:t>Average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traffic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load</a:t>
              </a:r>
            </a:p>
          </p:txBody>
        </p:sp>
        <p:sp>
          <p:nvSpPr>
            <p:cNvPr id="61471" name="Line 31"/>
            <p:cNvSpPr>
              <a:spLocks noChangeShapeType="1"/>
            </p:cNvSpPr>
            <p:nvPr/>
          </p:nvSpPr>
          <p:spPr bwMode="auto">
            <a:xfrm>
              <a:off x="920" y="3448"/>
              <a:ext cx="147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1472" name="Text Box 32"/>
            <p:cNvSpPr txBox="1">
              <a:spLocks noChangeArrowheads="1"/>
            </p:cNvSpPr>
            <p:nvPr/>
          </p:nvSpPr>
          <p:spPr bwMode="auto">
            <a:xfrm>
              <a:off x="216" y="3101"/>
              <a:ext cx="977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200">
                  <a:latin typeface="+mn-lt"/>
                </a:rPr>
                <a:t>Average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traffic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load</a:t>
              </a:r>
            </a:p>
          </p:txBody>
        </p:sp>
      </p:grpSp>
      <p:grpSp>
        <p:nvGrpSpPr>
          <p:cNvPr id="61473" name="Group 33"/>
          <p:cNvGrpSpPr>
            <a:grpSpLocks/>
          </p:cNvGrpSpPr>
          <p:nvPr/>
        </p:nvGrpSpPr>
        <p:grpSpPr bwMode="auto">
          <a:xfrm>
            <a:off x="315913" y="2700337"/>
            <a:ext cx="8795116" cy="1196974"/>
            <a:chOff x="216" y="1797"/>
            <a:chExt cx="6002" cy="754"/>
          </a:xfrm>
        </p:grpSpPr>
        <p:sp>
          <p:nvSpPr>
            <p:cNvPr id="61474" name="Line 34"/>
            <p:cNvSpPr>
              <a:spLocks noChangeShapeType="1"/>
            </p:cNvSpPr>
            <p:nvPr/>
          </p:nvSpPr>
          <p:spPr bwMode="auto">
            <a:xfrm>
              <a:off x="3720" y="2080"/>
              <a:ext cx="147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1475" name="Line 35"/>
            <p:cNvSpPr>
              <a:spLocks noChangeShapeType="1"/>
            </p:cNvSpPr>
            <p:nvPr/>
          </p:nvSpPr>
          <p:spPr bwMode="auto">
            <a:xfrm>
              <a:off x="944" y="2184"/>
              <a:ext cx="147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1476" name="Text Box 36"/>
            <p:cNvSpPr txBox="1">
              <a:spLocks noChangeArrowheads="1"/>
            </p:cNvSpPr>
            <p:nvPr/>
          </p:nvSpPr>
          <p:spPr bwMode="auto">
            <a:xfrm>
              <a:off x="5241" y="1797"/>
              <a:ext cx="977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200">
                  <a:latin typeface="+mn-lt"/>
                </a:rPr>
                <a:t>Average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traffic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load</a:t>
              </a:r>
            </a:p>
          </p:txBody>
        </p:sp>
        <p:sp>
          <p:nvSpPr>
            <p:cNvPr id="61477" name="Text Box 37"/>
            <p:cNvSpPr txBox="1">
              <a:spLocks noChangeArrowheads="1"/>
            </p:cNvSpPr>
            <p:nvPr/>
          </p:nvSpPr>
          <p:spPr bwMode="auto">
            <a:xfrm>
              <a:off x="216" y="1853"/>
              <a:ext cx="977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200">
                  <a:latin typeface="+mn-lt"/>
                </a:rPr>
                <a:t>Average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traffic </a:t>
              </a:r>
              <a:br>
                <a:rPr lang="en-US" altLang="pl-PL" sz="2200">
                  <a:latin typeface="+mn-lt"/>
                </a:rPr>
              </a:br>
              <a:r>
                <a:rPr lang="en-US" altLang="pl-PL" sz="2200">
                  <a:latin typeface="+mn-lt"/>
                </a:rPr>
                <a:t>load</a:t>
              </a:r>
            </a:p>
          </p:txBody>
        </p:sp>
      </p:grpSp>
      <p:grpSp>
        <p:nvGrpSpPr>
          <p:cNvPr id="61478" name="Group 38"/>
          <p:cNvGrpSpPr>
            <a:grpSpLocks/>
          </p:cNvGrpSpPr>
          <p:nvPr/>
        </p:nvGrpSpPr>
        <p:grpSpPr bwMode="auto">
          <a:xfrm>
            <a:off x="2884488" y="3600450"/>
            <a:ext cx="3096750" cy="1016000"/>
            <a:chOff x="1968" y="2364"/>
            <a:chExt cx="2112" cy="640"/>
          </a:xfrm>
        </p:grpSpPr>
        <p:sp>
          <p:nvSpPr>
            <p:cNvPr id="61479" name="Text Box 39"/>
            <p:cNvSpPr txBox="1">
              <a:spLocks noChangeArrowheads="1"/>
            </p:cNvSpPr>
            <p:nvPr/>
          </p:nvSpPr>
          <p:spPr bwMode="auto">
            <a:xfrm>
              <a:off x="2422" y="2364"/>
              <a:ext cx="1658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/>
              <a:r>
                <a:rPr lang="en-US" altLang="pl-PL" sz="2000">
                  <a:latin typeface="+mn-lt"/>
                </a:rPr>
                <a:t>Large buffers </a:t>
              </a:r>
              <a:br>
                <a:rPr lang="en-US" altLang="pl-PL" sz="2000">
                  <a:latin typeface="+mn-lt"/>
                </a:rPr>
              </a:br>
              <a:r>
                <a:rPr lang="en-US" altLang="pl-PL" sz="2000">
                  <a:latin typeface="+mn-lt"/>
                </a:rPr>
                <a:t>or large bit rates </a:t>
              </a:r>
              <a:br>
                <a:rPr lang="en-US" altLang="pl-PL" sz="2000">
                  <a:latin typeface="+mn-lt"/>
                </a:rPr>
              </a:br>
              <a:r>
                <a:rPr lang="en-US" altLang="pl-PL" sz="2000">
                  <a:latin typeface="+mn-lt"/>
                </a:rPr>
                <a:t>required</a:t>
              </a:r>
            </a:p>
          </p:txBody>
        </p:sp>
        <p:sp>
          <p:nvSpPr>
            <p:cNvPr id="61480" name="Line 40"/>
            <p:cNvSpPr>
              <a:spLocks noChangeShapeType="1"/>
            </p:cNvSpPr>
            <p:nvPr/>
          </p:nvSpPr>
          <p:spPr bwMode="auto">
            <a:xfrm flipH="1">
              <a:off x="1968" y="2544"/>
              <a:ext cx="448" cy="152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61481" name="Text Box 41"/>
          <p:cNvSpPr txBox="1">
            <a:spLocks noChangeArrowheads="1"/>
          </p:cNvSpPr>
          <p:nvPr/>
        </p:nvSpPr>
        <p:spPr bwMode="auto">
          <a:xfrm>
            <a:off x="0" y="6609785"/>
            <a:ext cx="2183611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altLang="pl-PL" sz="1400" b="0" dirty="0">
                <a:solidFill>
                  <a:schemeClr val="bg1"/>
                </a:solidFill>
                <a:latin typeface="+mn-lt"/>
              </a:rPr>
              <a:t>Source: CANARIE Inc.</a:t>
            </a:r>
          </a:p>
        </p:txBody>
      </p:sp>
      <p:sp>
        <p:nvSpPr>
          <p:cNvPr id="61482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Traffic Multiplexing</a:t>
            </a:r>
          </a:p>
        </p:txBody>
      </p:sp>
    </p:spTree>
    <p:extLst>
      <p:ext uri="{BB962C8B-B14F-4D97-AF65-F5344CB8AC3E}">
        <p14:creationId xmlns:p14="http://schemas.microsoft.com/office/powerpoint/2010/main" val="138419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61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1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nimBg="1"/>
      <p:bldP spid="61444" grpId="0" animBg="1"/>
      <p:bldP spid="61445" grpId="0" animBg="1"/>
      <p:bldP spid="61446" grpId="0" animBg="1"/>
      <p:bldP spid="61456" grpId="0" animBg="1"/>
      <p:bldP spid="6145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Conclusion</a:t>
            </a:r>
            <a:endParaRPr lang="pl-PL" altLang="pl-PL" dirty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pl-PL"/>
              <a:t>Traffic load</a:t>
            </a:r>
            <a:endParaRPr lang="pl-PL" altLang="pl-PL"/>
          </a:p>
          <a:p>
            <a:r>
              <a:rPr lang="en-US" altLang="pl-PL"/>
              <a:t>Traffic variations</a:t>
            </a:r>
            <a:endParaRPr lang="pl-PL" altLang="pl-PL"/>
          </a:p>
          <a:p>
            <a:r>
              <a:rPr lang="en-US" altLang="pl-PL"/>
              <a:t>Poisson traffic</a:t>
            </a:r>
            <a:endParaRPr lang="pl-PL" altLang="pl-PL"/>
          </a:p>
          <a:p>
            <a:r>
              <a:rPr lang="en-US" altLang="pl-PL"/>
              <a:t>Quality of service</a:t>
            </a:r>
            <a:endParaRPr lang="pl-PL" altLang="pl-PL"/>
          </a:p>
          <a:p>
            <a:r>
              <a:rPr lang="en-US" altLang="pl-PL"/>
              <a:t>Erlang’s loss model</a:t>
            </a:r>
            <a:endParaRPr lang="pl-PL" altLang="pl-PL"/>
          </a:p>
          <a:p>
            <a:r>
              <a:rPr lang="en-US" altLang="pl-PL"/>
              <a:t>Self-similar traffic</a:t>
            </a:r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11066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6064" y="2564904"/>
            <a:ext cx="7412360" cy="1143000"/>
          </a:xfrm>
        </p:spPr>
        <p:txBody>
          <a:bodyPr/>
          <a:lstStyle/>
          <a:p>
            <a:r>
              <a:rPr lang="en-US" sz="6000" dirty="0" smtClean="0"/>
              <a:t>Thank you for your attention!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895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Traffic Load</a:t>
            </a:r>
            <a:endParaRPr lang="pl-PL" altLang="pl-PL"/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pl-PL" dirty="0" smtClean="0"/>
              <a:t>Traffic </a:t>
            </a:r>
            <a:r>
              <a:rPr lang="en-US" altLang="pl-PL" dirty="0"/>
              <a:t>load is a ratio of the sum </a:t>
            </a:r>
            <a:br>
              <a:rPr lang="en-US" altLang="pl-PL" dirty="0"/>
            </a:br>
            <a:r>
              <a:rPr lang="en-US" altLang="pl-PL" dirty="0"/>
              <a:t>of the device occupancy times </a:t>
            </a:r>
            <a:br>
              <a:rPr lang="en-US" altLang="pl-PL" dirty="0"/>
            </a:br>
            <a:r>
              <a:rPr lang="en-US" altLang="pl-PL" dirty="0"/>
              <a:t>to the observation </a:t>
            </a:r>
            <a:r>
              <a:rPr lang="en-US" altLang="pl-PL" dirty="0" smtClean="0"/>
              <a:t>time</a:t>
            </a:r>
            <a:endParaRPr lang="pl-PL" altLang="pl-PL" dirty="0" smtClean="0"/>
          </a:p>
          <a:p>
            <a:r>
              <a:rPr lang="en-US" altLang="pl-PL" dirty="0"/>
              <a:t>One </a:t>
            </a:r>
            <a:r>
              <a:rPr lang="pl-PL" altLang="pl-PL" i="1" dirty="0">
                <a:solidFill>
                  <a:schemeClr val="tx2"/>
                </a:solidFill>
              </a:rPr>
              <a:t>erlang</a:t>
            </a:r>
            <a:r>
              <a:rPr lang="pl-PL" altLang="pl-PL" dirty="0">
                <a:solidFill>
                  <a:schemeClr val="tx2"/>
                </a:solidFill>
              </a:rPr>
              <a:t> </a:t>
            </a:r>
            <a:r>
              <a:rPr lang="en-US" altLang="pl-PL" dirty="0"/>
              <a:t>denotes traffic load related </a:t>
            </a:r>
            <a:br>
              <a:rPr lang="en-US" altLang="pl-PL" dirty="0"/>
            </a:br>
            <a:r>
              <a:rPr lang="en-US" altLang="pl-PL" dirty="0"/>
              <a:t>to a single occupancy of 1 hour during </a:t>
            </a:r>
            <a:br>
              <a:rPr lang="en-US" altLang="pl-PL" dirty="0"/>
            </a:br>
            <a:r>
              <a:rPr lang="en-US" altLang="pl-PL" dirty="0"/>
              <a:t>the observation time of 1 hour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483950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Example</a:t>
            </a:r>
            <a:endParaRPr lang="pl-PL" altLang="pl-PL"/>
          </a:p>
        </p:txBody>
      </p:sp>
      <p:sp>
        <p:nvSpPr>
          <p:cNvPr id="901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11560" y="1700809"/>
            <a:ext cx="8191128" cy="115212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l-PL" altLang="pl-PL" dirty="0"/>
              <a:t>   </a:t>
            </a:r>
            <a:r>
              <a:rPr lang="en-US" altLang="pl-PL" dirty="0"/>
              <a:t>Calculate the traffic </a:t>
            </a:r>
            <a:r>
              <a:rPr lang="en-US" altLang="pl-PL" dirty="0" smtClean="0"/>
              <a:t>load</a:t>
            </a:r>
            <a:r>
              <a:rPr lang="pl-PL" altLang="pl-PL" dirty="0" smtClean="0"/>
              <a:t> </a:t>
            </a:r>
            <a:r>
              <a:rPr lang="en-US" altLang="pl-PL" dirty="0" smtClean="0"/>
              <a:t>if </a:t>
            </a:r>
            <a:r>
              <a:rPr lang="en-US" altLang="pl-PL" dirty="0"/>
              <a:t>within 10 hours of observation a link was occupied as shown below: </a:t>
            </a:r>
            <a:endParaRPr lang="pl-PL" altLang="pl-PL" dirty="0"/>
          </a:p>
        </p:txBody>
      </p:sp>
      <p:grpSp>
        <p:nvGrpSpPr>
          <p:cNvPr id="90116" name="Group 1028"/>
          <p:cNvGrpSpPr>
            <a:grpSpLocks/>
          </p:cNvGrpSpPr>
          <p:nvPr/>
        </p:nvGrpSpPr>
        <p:grpSpPr bwMode="auto">
          <a:xfrm>
            <a:off x="838473" y="3132956"/>
            <a:ext cx="6973887" cy="800100"/>
            <a:chOff x="647" y="3168"/>
            <a:chExt cx="4393" cy="504"/>
          </a:xfrm>
        </p:grpSpPr>
        <p:sp>
          <p:nvSpPr>
            <p:cNvPr id="90117" name="Rectangle 1029"/>
            <p:cNvSpPr>
              <a:spLocks noChangeArrowheads="1"/>
            </p:cNvSpPr>
            <p:nvPr/>
          </p:nvSpPr>
          <p:spPr bwMode="auto">
            <a:xfrm>
              <a:off x="772" y="3168"/>
              <a:ext cx="321" cy="224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0118" name="Rectangle 1030"/>
            <p:cNvSpPr>
              <a:spLocks noChangeArrowheads="1"/>
            </p:cNvSpPr>
            <p:nvPr/>
          </p:nvSpPr>
          <p:spPr bwMode="auto">
            <a:xfrm>
              <a:off x="2788" y="3168"/>
              <a:ext cx="321" cy="224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0119" name="Rectangle 1031"/>
            <p:cNvSpPr>
              <a:spLocks noChangeArrowheads="1"/>
            </p:cNvSpPr>
            <p:nvPr/>
          </p:nvSpPr>
          <p:spPr bwMode="auto">
            <a:xfrm>
              <a:off x="1780" y="3168"/>
              <a:ext cx="657" cy="224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0120" name="Rectangle 1032"/>
            <p:cNvSpPr>
              <a:spLocks noChangeArrowheads="1"/>
            </p:cNvSpPr>
            <p:nvPr/>
          </p:nvSpPr>
          <p:spPr bwMode="auto">
            <a:xfrm>
              <a:off x="3460" y="3168"/>
              <a:ext cx="657" cy="224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0121" name="Line 1033"/>
            <p:cNvSpPr>
              <a:spLocks noChangeShapeType="1"/>
            </p:cNvSpPr>
            <p:nvPr/>
          </p:nvSpPr>
          <p:spPr bwMode="auto">
            <a:xfrm>
              <a:off x="764" y="3400"/>
              <a:ext cx="37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90122" name="Line 1034"/>
            <p:cNvSpPr>
              <a:spLocks noChangeShapeType="1"/>
            </p:cNvSpPr>
            <p:nvPr/>
          </p:nvSpPr>
          <p:spPr bwMode="auto">
            <a:xfrm flipV="1">
              <a:off x="1436" y="3352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90123" name="Line 1035"/>
            <p:cNvSpPr>
              <a:spLocks noChangeShapeType="1"/>
            </p:cNvSpPr>
            <p:nvPr/>
          </p:nvSpPr>
          <p:spPr bwMode="auto">
            <a:xfrm flipV="1">
              <a:off x="2108" y="3352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90124" name="Line 1036"/>
            <p:cNvSpPr>
              <a:spLocks noChangeShapeType="1"/>
            </p:cNvSpPr>
            <p:nvPr/>
          </p:nvSpPr>
          <p:spPr bwMode="auto">
            <a:xfrm flipV="1">
              <a:off x="3788" y="3352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90125" name="Rectangle 1037"/>
            <p:cNvSpPr>
              <a:spLocks noChangeArrowheads="1"/>
            </p:cNvSpPr>
            <p:nvPr/>
          </p:nvSpPr>
          <p:spPr bwMode="auto">
            <a:xfrm>
              <a:off x="647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0</a:t>
              </a:r>
            </a:p>
          </p:txBody>
        </p:sp>
        <p:sp>
          <p:nvSpPr>
            <p:cNvPr id="90126" name="Rectangle 1038"/>
            <p:cNvSpPr>
              <a:spLocks noChangeArrowheads="1"/>
            </p:cNvSpPr>
            <p:nvPr/>
          </p:nvSpPr>
          <p:spPr bwMode="auto">
            <a:xfrm>
              <a:off x="983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1</a:t>
              </a:r>
            </a:p>
          </p:txBody>
        </p:sp>
        <p:sp>
          <p:nvSpPr>
            <p:cNvPr id="90127" name="Rectangle 1039"/>
            <p:cNvSpPr>
              <a:spLocks noChangeArrowheads="1"/>
            </p:cNvSpPr>
            <p:nvPr/>
          </p:nvSpPr>
          <p:spPr bwMode="auto">
            <a:xfrm>
              <a:off x="1319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2</a:t>
              </a:r>
            </a:p>
          </p:txBody>
        </p:sp>
        <p:sp>
          <p:nvSpPr>
            <p:cNvPr id="90128" name="Rectangle 1040"/>
            <p:cNvSpPr>
              <a:spLocks noChangeArrowheads="1"/>
            </p:cNvSpPr>
            <p:nvPr/>
          </p:nvSpPr>
          <p:spPr bwMode="auto">
            <a:xfrm>
              <a:off x="1655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3</a:t>
              </a:r>
            </a:p>
          </p:txBody>
        </p:sp>
        <p:sp>
          <p:nvSpPr>
            <p:cNvPr id="90129" name="Rectangle 1041"/>
            <p:cNvSpPr>
              <a:spLocks noChangeArrowheads="1"/>
            </p:cNvSpPr>
            <p:nvPr/>
          </p:nvSpPr>
          <p:spPr bwMode="auto">
            <a:xfrm>
              <a:off x="1991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4</a:t>
              </a:r>
            </a:p>
          </p:txBody>
        </p:sp>
        <p:sp>
          <p:nvSpPr>
            <p:cNvPr id="90130" name="Rectangle 1042"/>
            <p:cNvSpPr>
              <a:spLocks noChangeArrowheads="1"/>
            </p:cNvSpPr>
            <p:nvPr/>
          </p:nvSpPr>
          <p:spPr bwMode="auto">
            <a:xfrm>
              <a:off x="2327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5</a:t>
              </a:r>
            </a:p>
          </p:txBody>
        </p:sp>
        <p:sp>
          <p:nvSpPr>
            <p:cNvPr id="90131" name="Rectangle 1043"/>
            <p:cNvSpPr>
              <a:spLocks noChangeArrowheads="1"/>
            </p:cNvSpPr>
            <p:nvPr/>
          </p:nvSpPr>
          <p:spPr bwMode="auto">
            <a:xfrm>
              <a:off x="2663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6</a:t>
              </a:r>
            </a:p>
          </p:txBody>
        </p:sp>
        <p:sp>
          <p:nvSpPr>
            <p:cNvPr id="90132" name="Rectangle 1044"/>
            <p:cNvSpPr>
              <a:spLocks noChangeArrowheads="1"/>
            </p:cNvSpPr>
            <p:nvPr/>
          </p:nvSpPr>
          <p:spPr bwMode="auto">
            <a:xfrm>
              <a:off x="2999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7</a:t>
              </a:r>
            </a:p>
          </p:txBody>
        </p:sp>
        <p:sp>
          <p:nvSpPr>
            <p:cNvPr id="90133" name="Rectangle 1045"/>
            <p:cNvSpPr>
              <a:spLocks noChangeArrowheads="1"/>
            </p:cNvSpPr>
            <p:nvPr/>
          </p:nvSpPr>
          <p:spPr bwMode="auto">
            <a:xfrm>
              <a:off x="3335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8</a:t>
              </a:r>
            </a:p>
          </p:txBody>
        </p:sp>
        <p:sp>
          <p:nvSpPr>
            <p:cNvPr id="90134" name="Rectangle 1046"/>
            <p:cNvSpPr>
              <a:spLocks noChangeArrowheads="1"/>
            </p:cNvSpPr>
            <p:nvPr/>
          </p:nvSpPr>
          <p:spPr bwMode="auto">
            <a:xfrm>
              <a:off x="3671" y="3386"/>
              <a:ext cx="23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9</a:t>
              </a:r>
            </a:p>
          </p:txBody>
        </p:sp>
        <p:sp>
          <p:nvSpPr>
            <p:cNvPr id="90135" name="Rectangle 1047"/>
            <p:cNvSpPr>
              <a:spLocks noChangeArrowheads="1"/>
            </p:cNvSpPr>
            <p:nvPr/>
          </p:nvSpPr>
          <p:spPr bwMode="auto">
            <a:xfrm>
              <a:off x="3946" y="3386"/>
              <a:ext cx="358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>
                  <a:latin typeface="Tahoma" pitchFamily="34" charset="0"/>
                </a:rPr>
                <a:t>10</a:t>
              </a:r>
            </a:p>
          </p:txBody>
        </p:sp>
        <p:sp>
          <p:nvSpPr>
            <p:cNvPr id="90136" name="Rectangle 1048"/>
            <p:cNvSpPr>
              <a:spLocks noChangeArrowheads="1"/>
            </p:cNvSpPr>
            <p:nvPr/>
          </p:nvSpPr>
          <p:spPr bwMode="auto">
            <a:xfrm>
              <a:off x="4493" y="3290"/>
              <a:ext cx="547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2400" i="1">
                  <a:latin typeface="Tahoma" pitchFamily="34" charset="0"/>
                </a:rPr>
                <a:t>t</a:t>
              </a:r>
              <a:r>
                <a:rPr lang="pl-PL" altLang="pl-PL" sz="2400">
                  <a:latin typeface="Tahoma" pitchFamily="34" charset="0"/>
                </a:rPr>
                <a:t> [h]</a:t>
              </a:r>
            </a:p>
          </p:txBody>
        </p:sp>
      </p:grpSp>
      <p:graphicFrame>
        <p:nvGraphicFramePr>
          <p:cNvPr id="2" name="Obiekt 1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140476"/>
              </p:ext>
            </p:extLst>
          </p:nvPr>
        </p:nvGraphicFramePr>
        <p:xfrm>
          <a:off x="1880393" y="4529882"/>
          <a:ext cx="1676400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Equation" r:id="rId3" imgW="838200" imgH="508000" progId="Equation.3">
                  <p:embed/>
                </p:oleObj>
              </mc:Choice>
              <mc:Fallback>
                <p:oleObj name="Equation" r:id="rId3" imgW="838200" imgH="508000" progId="Equation.3">
                  <p:embed/>
                  <p:pic>
                    <p:nvPicPr>
                      <p:cNvPr id="0" name="Object 205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0393" y="4529882"/>
                        <a:ext cx="1676400" cy="1090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7476653"/>
              </p:ext>
            </p:extLst>
          </p:nvPr>
        </p:nvGraphicFramePr>
        <p:xfrm>
          <a:off x="3855243" y="4725144"/>
          <a:ext cx="35083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Równanie" r:id="rId5" imgW="3810000" imgH="723900" progId="Equation.3">
                  <p:embed/>
                </p:oleObj>
              </mc:Choice>
              <mc:Fallback>
                <p:oleObj name="Równanie" r:id="rId5" imgW="3810000" imgH="723900" progId="Equation.3">
                  <p:embed/>
                  <p:pic>
                    <p:nvPicPr>
                      <p:cNvPr id="0" name="Object 205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5243" y="4725144"/>
                        <a:ext cx="3508375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479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Group 2"/>
          <p:cNvGrpSpPr>
            <a:grpSpLocks/>
          </p:cNvGrpSpPr>
          <p:nvPr/>
        </p:nvGrpSpPr>
        <p:grpSpPr bwMode="auto">
          <a:xfrm>
            <a:off x="762000" y="3810000"/>
            <a:ext cx="6400800" cy="1905000"/>
            <a:chOff x="676" y="2256"/>
            <a:chExt cx="4368" cy="1200"/>
          </a:xfrm>
        </p:grpSpPr>
        <p:sp>
          <p:nvSpPr>
            <p:cNvPr id="80899" name="Line 3"/>
            <p:cNvSpPr>
              <a:spLocks noChangeShapeType="1"/>
            </p:cNvSpPr>
            <p:nvPr/>
          </p:nvSpPr>
          <p:spPr bwMode="auto">
            <a:xfrm flipV="1">
              <a:off x="676" y="3360"/>
              <a:ext cx="156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0" name="Line 4"/>
            <p:cNvSpPr>
              <a:spLocks noChangeShapeType="1"/>
            </p:cNvSpPr>
            <p:nvPr/>
          </p:nvSpPr>
          <p:spPr bwMode="auto">
            <a:xfrm flipV="1">
              <a:off x="832" y="3216"/>
              <a:ext cx="52" cy="144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1" name="Line 5"/>
            <p:cNvSpPr>
              <a:spLocks noChangeShapeType="1"/>
            </p:cNvSpPr>
            <p:nvPr/>
          </p:nvSpPr>
          <p:spPr bwMode="auto">
            <a:xfrm flipV="1">
              <a:off x="884" y="2976"/>
              <a:ext cx="104" cy="24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2" name="Line 6"/>
            <p:cNvSpPr>
              <a:spLocks noChangeShapeType="1"/>
            </p:cNvSpPr>
            <p:nvPr/>
          </p:nvSpPr>
          <p:spPr bwMode="auto">
            <a:xfrm flipV="1">
              <a:off x="988" y="2736"/>
              <a:ext cx="52" cy="24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3" name="Line 7"/>
            <p:cNvSpPr>
              <a:spLocks noChangeShapeType="1"/>
            </p:cNvSpPr>
            <p:nvPr/>
          </p:nvSpPr>
          <p:spPr bwMode="auto">
            <a:xfrm flipV="1">
              <a:off x="1040" y="2496"/>
              <a:ext cx="104" cy="24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4" name="Line 8"/>
            <p:cNvSpPr>
              <a:spLocks noChangeShapeType="1"/>
            </p:cNvSpPr>
            <p:nvPr/>
          </p:nvSpPr>
          <p:spPr bwMode="auto">
            <a:xfrm flipV="1">
              <a:off x="1144" y="2352"/>
              <a:ext cx="104" cy="144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5" name="Line 9"/>
            <p:cNvSpPr>
              <a:spLocks noChangeShapeType="1"/>
            </p:cNvSpPr>
            <p:nvPr/>
          </p:nvSpPr>
          <p:spPr bwMode="auto">
            <a:xfrm flipV="1">
              <a:off x="1248" y="2304"/>
              <a:ext cx="52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6" name="Line 10"/>
            <p:cNvSpPr>
              <a:spLocks noChangeShapeType="1"/>
            </p:cNvSpPr>
            <p:nvPr/>
          </p:nvSpPr>
          <p:spPr bwMode="auto">
            <a:xfrm flipV="1">
              <a:off x="1300" y="2256"/>
              <a:ext cx="156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7" name="Line 11"/>
            <p:cNvSpPr>
              <a:spLocks noChangeShapeType="1"/>
            </p:cNvSpPr>
            <p:nvPr/>
          </p:nvSpPr>
          <p:spPr bwMode="auto">
            <a:xfrm>
              <a:off x="1456" y="2256"/>
              <a:ext cx="104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8" name="Line 12"/>
            <p:cNvSpPr>
              <a:spLocks noChangeShapeType="1"/>
            </p:cNvSpPr>
            <p:nvPr/>
          </p:nvSpPr>
          <p:spPr bwMode="auto">
            <a:xfrm>
              <a:off x="1560" y="2304"/>
              <a:ext cx="104" cy="24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09" name="Line 13"/>
            <p:cNvSpPr>
              <a:spLocks noChangeShapeType="1"/>
            </p:cNvSpPr>
            <p:nvPr/>
          </p:nvSpPr>
          <p:spPr bwMode="auto">
            <a:xfrm>
              <a:off x="1664" y="2544"/>
              <a:ext cx="52" cy="144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0" name="Line 14"/>
            <p:cNvSpPr>
              <a:spLocks noChangeShapeType="1"/>
            </p:cNvSpPr>
            <p:nvPr/>
          </p:nvSpPr>
          <p:spPr bwMode="auto">
            <a:xfrm>
              <a:off x="1716" y="2688"/>
              <a:ext cx="52" cy="192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1" name="Line 15"/>
            <p:cNvSpPr>
              <a:spLocks noChangeShapeType="1"/>
            </p:cNvSpPr>
            <p:nvPr/>
          </p:nvSpPr>
          <p:spPr bwMode="auto">
            <a:xfrm>
              <a:off x="1768" y="2880"/>
              <a:ext cx="104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2" name="Line 16"/>
            <p:cNvSpPr>
              <a:spLocks noChangeShapeType="1"/>
            </p:cNvSpPr>
            <p:nvPr/>
          </p:nvSpPr>
          <p:spPr bwMode="auto">
            <a:xfrm flipV="1">
              <a:off x="1872" y="2832"/>
              <a:ext cx="156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3" name="Line 17"/>
            <p:cNvSpPr>
              <a:spLocks noChangeShapeType="1"/>
            </p:cNvSpPr>
            <p:nvPr/>
          </p:nvSpPr>
          <p:spPr bwMode="auto">
            <a:xfrm flipV="1">
              <a:off x="2028" y="2688"/>
              <a:ext cx="52" cy="144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4" name="Line 18"/>
            <p:cNvSpPr>
              <a:spLocks noChangeShapeType="1"/>
            </p:cNvSpPr>
            <p:nvPr/>
          </p:nvSpPr>
          <p:spPr bwMode="auto">
            <a:xfrm flipV="1">
              <a:off x="2080" y="2592"/>
              <a:ext cx="52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5" name="Line 19"/>
            <p:cNvSpPr>
              <a:spLocks noChangeShapeType="1"/>
            </p:cNvSpPr>
            <p:nvPr/>
          </p:nvSpPr>
          <p:spPr bwMode="auto">
            <a:xfrm>
              <a:off x="2288" y="2592"/>
              <a:ext cx="52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6" name="Line 20"/>
            <p:cNvSpPr>
              <a:spLocks noChangeShapeType="1"/>
            </p:cNvSpPr>
            <p:nvPr/>
          </p:nvSpPr>
          <p:spPr bwMode="auto">
            <a:xfrm>
              <a:off x="2340" y="2688"/>
              <a:ext cx="52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7" name="Line 21"/>
            <p:cNvSpPr>
              <a:spLocks noChangeShapeType="1"/>
            </p:cNvSpPr>
            <p:nvPr/>
          </p:nvSpPr>
          <p:spPr bwMode="auto">
            <a:xfrm>
              <a:off x="2392" y="2736"/>
              <a:ext cx="104" cy="24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8" name="Line 22"/>
            <p:cNvSpPr>
              <a:spLocks noChangeShapeType="1"/>
            </p:cNvSpPr>
            <p:nvPr/>
          </p:nvSpPr>
          <p:spPr bwMode="auto">
            <a:xfrm>
              <a:off x="2496" y="2976"/>
              <a:ext cx="104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19" name="Line 23"/>
            <p:cNvSpPr>
              <a:spLocks noChangeShapeType="1"/>
            </p:cNvSpPr>
            <p:nvPr/>
          </p:nvSpPr>
          <p:spPr bwMode="auto">
            <a:xfrm flipV="1">
              <a:off x="2600" y="3024"/>
              <a:ext cx="156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0" name="Line 24"/>
            <p:cNvSpPr>
              <a:spLocks noChangeShapeType="1"/>
            </p:cNvSpPr>
            <p:nvPr/>
          </p:nvSpPr>
          <p:spPr bwMode="auto">
            <a:xfrm flipV="1">
              <a:off x="2756" y="2928"/>
              <a:ext cx="156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1" name="Line 25"/>
            <p:cNvSpPr>
              <a:spLocks noChangeShapeType="1"/>
            </p:cNvSpPr>
            <p:nvPr/>
          </p:nvSpPr>
          <p:spPr bwMode="auto">
            <a:xfrm>
              <a:off x="2912" y="2928"/>
              <a:ext cx="104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2" name="Line 26"/>
            <p:cNvSpPr>
              <a:spLocks noChangeShapeType="1"/>
            </p:cNvSpPr>
            <p:nvPr/>
          </p:nvSpPr>
          <p:spPr bwMode="auto">
            <a:xfrm>
              <a:off x="3016" y="2928"/>
              <a:ext cx="260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3" name="Line 27"/>
            <p:cNvSpPr>
              <a:spLocks noChangeShapeType="1"/>
            </p:cNvSpPr>
            <p:nvPr/>
          </p:nvSpPr>
          <p:spPr bwMode="auto">
            <a:xfrm>
              <a:off x="3276" y="3024"/>
              <a:ext cx="156" cy="192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4" name="Line 28"/>
            <p:cNvSpPr>
              <a:spLocks noChangeShapeType="1"/>
            </p:cNvSpPr>
            <p:nvPr/>
          </p:nvSpPr>
          <p:spPr bwMode="auto">
            <a:xfrm>
              <a:off x="3432" y="3216"/>
              <a:ext cx="260" cy="144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5" name="Line 29"/>
            <p:cNvSpPr>
              <a:spLocks noChangeShapeType="1"/>
            </p:cNvSpPr>
            <p:nvPr/>
          </p:nvSpPr>
          <p:spPr bwMode="auto">
            <a:xfrm>
              <a:off x="3692" y="3360"/>
              <a:ext cx="208" cy="96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6" name="Line 30"/>
            <p:cNvSpPr>
              <a:spLocks noChangeShapeType="1"/>
            </p:cNvSpPr>
            <p:nvPr/>
          </p:nvSpPr>
          <p:spPr bwMode="auto">
            <a:xfrm>
              <a:off x="3900" y="3456"/>
              <a:ext cx="208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7" name="Line 31"/>
            <p:cNvSpPr>
              <a:spLocks noChangeShapeType="1"/>
            </p:cNvSpPr>
            <p:nvPr/>
          </p:nvSpPr>
          <p:spPr bwMode="auto">
            <a:xfrm flipV="1">
              <a:off x="4108" y="3408"/>
              <a:ext cx="208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8" name="Line 32"/>
            <p:cNvSpPr>
              <a:spLocks noChangeShapeType="1"/>
            </p:cNvSpPr>
            <p:nvPr/>
          </p:nvSpPr>
          <p:spPr bwMode="auto">
            <a:xfrm>
              <a:off x="4316" y="3408"/>
              <a:ext cx="364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29" name="Line 33"/>
            <p:cNvSpPr>
              <a:spLocks noChangeShapeType="1"/>
            </p:cNvSpPr>
            <p:nvPr/>
          </p:nvSpPr>
          <p:spPr bwMode="auto">
            <a:xfrm flipV="1">
              <a:off x="4680" y="3408"/>
              <a:ext cx="364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30" name="Line 34"/>
            <p:cNvSpPr>
              <a:spLocks noChangeShapeType="1"/>
            </p:cNvSpPr>
            <p:nvPr/>
          </p:nvSpPr>
          <p:spPr bwMode="auto">
            <a:xfrm flipV="1">
              <a:off x="2132" y="2544"/>
              <a:ext cx="104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31" name="Line 35"/>
            <p:cNvSpPr>
              <a:spLocks noChangeShapeType="1"/>
            </p:cNvSpPr>
            <p:nvPr/>
          </p:nvSpPr>
          <p:spPr bwMode="auto">
            <a:xfrm>
              <a:off x="2236" y="2544"/>
              <a:ext cx="52" cy="4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80932" name="Group 36"/>
          <p:cNvGrpSpPr>
            <a:grpSpLocks/>
          </p:cNvGrpSpPr>
          <p:nvPr/>
        </p:nvGrpSpPr>
        <p:grpSpPr bwMode="auto">
          <a:xfrm>
            <a:off x="417513" y="1752600"/>
            <a:ext cx="8042274" cy="4576763"/>
            <a:chOff x="399" y="1104"/>
            <a:chExt cx="5066" cy="2883"/>
          </a:xfrm>
        </p:grpSpPr>
        <p:sp>
          <p:nvSpPr>
            <p:cNvPr id="80933" name="Line 37"/>
            <p:cNvSpPr>
              <a:spLocks noChangeShapeType="1"/>
            </p:cNvSpPr>
            <p:nvPr/>
          </p:nvSpPr>
          <p:spPr bwMode="auto">
            <a:xfrm>
              <a:off x="1288" y="3696"/>
              <a:ext cx="37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34" name="Line 38"/>
            <p:cNvSpPr>
              <a:spLocks noChangeShapeType="1"/>
            </p:cNvSpPr>
            <p:nvPr/>
          </p:nvSpPr>
          <p:spPr bwMode="auto">
            <a:xfrm flipV="1">
              <a:off x="1960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35" name="Line 39"/>
            <p:cNvSpPr>
              <a:spLocks noChangeShapeType="1"/>
            </p:cNvSpPr>
            <p:nvPr/>
          </p:nvSpPr>
          <p:spPr bwMode="auto">
            <a:xfrm flipV="1">
              <a:off x="2632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36" name="Line 40"/>
            <p:cNvSpPr>
              <a:spLocks noChangeShapeType="1"/>
            </p:cNvSpPr>
            <p:nvPr/>
          </p:nvSpPr>
          <p:spPr bwMode="auto">
            <a:xfrm flipV="1">
              <a:off x="4312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37" name="Rectangle 41"/>
            <p:cNvSpPr>
              <a:spLocks noChangeArrowheads="1"/>
            </p:cNvSpPr>
            <p:nvPr/>
          </p:nvSpPr>
          <p:spPr bwMode="auto">
            <a:xfrm>
              <a:off x="1138" y="3682"/>
              <a:ext cx="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11</a:t>
              </a:r>
            </a:p>
          </p:txBody>
        </p:sp>
        <p:sp>
          <p:nvSpPr>
            <p:cNvPr id="80938" name="Rectangle 42"/>
            <p:cNvSpPr>
              <a:spLocks noChangeArrowheads="1"/>
            </p:cNvSpPr>
            <p:nvPr/>
          </p:nvSpPr>
          <p:spPr bwMode="auto">
            <a:xfrm>
              <a:off x="1474" y="3682"/>
              <a:ext cx="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13</a:t>
              </a:r>
            </a:p>
          </p:txBody>
        </p:sp>
        <p:sp>
          <p:nvSpPr>
            <p:cNvPr id="80939" name="Rectangle 43"/>
            <p:cNvSpPr>
              <a:spLocks noChangeArrowheads="1"/>
            </p:cNvSpPr>
            <p:nvPr/>
          </p:nvSpPr>
          <p:spPr bwMode="auto">
            <a:xfrm>
              <a:off x="1810" y="3682"/>
              <a:ext cx="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15</a:t>
              </a:r>
            </a:p>
          </p:txBody>
        </p:sp>
        <p:sp>
          <p:nvSpPr>
            <p:cNvPr id="80940" name="Rectangle 44"/>
            <p:cNvSpPr>
              <a:spLocks noChangeArrowheads="1"/>
            </p:cNvSpPr>
            <p:nvPr/>
          </p:nvSpPr>
          <p:spPr bwMode="auto">
            <a:xfrm>
              <a:off x="2146" y="3682"/>
              <a:ext cx="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17</a:t>
              </a:r>
            </a:p>
          </p:txBody>
        </p:sp>
        <p:sp>
          <p:nvSpPr>
            <p:cNvPr id="80941" name="Rectangle 45"/>
            <p:cNvSpPr>
              <a:spLocks noChangeArrowheads="1"/>
            </p:cNvSpPr>
            <p:nvPr/>
          </p:nvSpPr>
          <p:spPr bwMode="auto">
            <a:xfrm>
              <a:off x="2482" y="3682"/>
              <a:ext cx="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19</a:t>
              </a:r>
            </a:p>
          </p:txBody>
        </p:sp>
        <p:sp>
          <p:nvSpPr>
            <p:cNvPr id="80942" name="Rectangle 46"/>
            <p:cNvSpPr>
              <a:spLocks noChangeArrowheads="1"/>
            </p:cNvSpPr>
            <p:nvPr/>
          </p:nvSpPr>
          <p:spPr bwMode="auto">
            <a:xfrm>
              <a:off x="2818" y="3682"/>
              <a:ext cx="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21</a:t>
              </a:r>
            </a:p>
          </p:txBody>
        </p:sp>
        <p:sp>
          <p:nvSpPr>
            <p:cNvPr id="80943" name="Rectangle 47"/>
            <p:cNvSpPr>
              <a:spLocks noChangeArrowheads="1"/>
            </p:cNvSpPr>
            <p:nvPr/>
          </p:nvSpPr>
          <p:spPr bwMode="auto">
            <a:xfrm>
              <a:off x="3154" y="3682"/>
              <a:ext cx="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23</a:t>
              </a:r>
            </a:p>
          </p:txBody>
        </p:sp>
        <p:sp>
          <p:nvSpPr>
            <p:cNvPr id="80944" name="Rectangle 48"/>
            <p:cNvSpPr>
              <a:spLocks noChangeArrowheads="1"/>
            </p:cNvSpPr>
            <p:nvPr/>
          </p:nvSpPr>
          <p:spPr bwMode="auto">
            <a:xfrm>
              <a:off x="3536" y="3682"/>
              <a:ext cx="2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1</a:t>
              </a:r>
            </a:p>
          </p:txBody>
        </p:sp>
        <p:sp>
          <p:nvSpPr>
            <p:cNvPr id="80945" name="Rectangle 49"/>
            <p:cNvSpPr>
              <a:spLocks noChangeArrowheads="1"/>
            </p:cNvSpPr>
            <p:nvPr/>
          </p:nvSpPr>
          <p:spPr bwMode="auto">
            <a:xfrm>
              <a:off x="3872" y="3682"/>
              <a:ext cx="2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3</a:t>
              </a:r>
            </a:p>
          </p:txBody>
        </p:sp>
        <p:sp>
          <p:nvSpPr>
            <p:cNvPr id="80946" name="Rectangle 50"/>
            <p:cNvSpPr>
              <a:spLocks noChangeArrowheads="1"/>
            </p:cNvSpPr>
            <p:nvPr/>
          </p:nvSpPr>
          <p:spPr bwMode="auto">
            <a:xfrm>
              <a:off x="4208" y="3682"/>
              <a:ext cx="2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5</a:t>
              </a:r>
            </a:p>
          </p:txBody>
        </p:sp>
        <p:sp>
          <p:nvSpPr>
            <p:cNvPr id="80947" name="Rectangle 51"/>
            <p:cNvSpPr>
              <a:spLocks noChangeArrowheads="1"/>
            </p:cNvSpPr>
            <p:nvPr/>
          </p:nvSpPr>
          <p:spPr bwMode="auto">
            <a:xfrm>
              <a:off x="4544" y="3682"/>
              <a:ext cx="2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7</a:t>
              </a:r>
            </a:p>
          </p:txBody>
        </p:sp>
        <p:sp>
          <p:nvSpPr>
            <p:cNvPr id="80948" name="Line 52"/>
            <p:cNvSpPr>
              <a:spLocks noChangeShapeType="1"/>
            </p:cNvSpPr>
            <p:nvPr/>
          </p:nvSpPr>
          <p:spPr bwMode="auto">
            <a:xfrm>
              <a:off x="616" y="3696"/>
              <a:ext cx="6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49" name="Line 53"/>
            <p:cNvSpPr>
              <a:spLocks noChangeShapeType="1"/>
            </p:cNvSpPr>
            <p:nvPr/>
          </p:nvSpPr>
          <p:spPr bwMode="auto">
            <a:xfrm>
              <a:off x="952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0" name="Line 54"/>
            <p:cNvSpPr>
              <a:spLocks noChangeShapeType="1"/>
            </p:cNvSpPr>
            <p:nvPr/>
          </p:nvSpPr>
          <p:spPr bwMode="auto">
            <a:xfrm>
              <a:off x="1624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1" name="Line 55"/>
            <p:cNvSpPr>
              <a:spLocks noChangeShapeType="1"/>
            </p:cNvSpPr>
            <p:nvPr/>
          </p:nvSpPr>
          <p:spPr bwMode="auto">
            <a:xfrm>
              <a:off x="3304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2" name="Line 56"/>
            <p:cNvSpPr>
              <a:spLocks noChangeShapeType="1"/>
            </p:cNvSpPr>
            <p:nvPr/>
          </p:nvSpPr>
          <p:spPr bwMode="auto">
            <a:xfrm>
              <a:off x="3640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3" name="Line 57"/>
            <p:cNvSpPr>
              <a:spLocks noChangeShapeType="1"/>
            </p:cNvSpPr>
            <p:nvPr/>
          </p:nvSpPr>
          <p:spPr bwMode="auto">
            <a:xfrm>
              <a:off x="1288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4" name="Line 58"/>
            <p:cNvSpPr>
              <a:spLocks noChangeShapeType="1"/>
            </p:cNvSpPr>
            <p:nvPr/>
          </p:nvSpPr>
          <p:spPr bwMode="auto">
            <a:xfrm>
              <a:off x="2296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5" name="Line 59"/>
            <p:cNvSpPr>
              <a:spLocks noChangeShapeType="1"/>
            </p:cNvSpPr>
            <p:nvPr/>
          </p:nvSpPr>
          <p:spPr bwMode="auto">
            <a:xfrm>
              <a:off x="2968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6" name="Line 60"/>
            <p:cNvSpPr>
              <a:spLocks noChangeShapeType="1"/>
            </p:cNvSpPr>
            <p:nvPr/>
          </p:nvSpPr>
          <p:spPr bwMode="auto">
            <a:xfrm>
              <a:off x="3976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7" name="Line 61"/>
            <p:cNvSpPr>
              <a:spLocks noChangeShapeType="1"/>
            </p:cNvSpPr>
            <p:nvPr/>
          </p:nvSpPr>
          <p:spPr bwMode="auto">
            <a:xfrm>
              <a:off x="4648" y="3648"/>
              <a:ext cx="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58" name="Rectangle 62"/>
            <p:cNvSpPr>
              <a:spLocks noChangeArrowheads="1"/>
            </p:cNvSpPr>
            <p:nvPr/>
          </p:nvSpPr>
          <p:spPr bwMode="auto">
            <a:xfrm>
              <a:off x="848" y="3682"/>
              <a:ext cx="2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9</a:t>
              </a:r>
            </a:p>
          </p:txBody>
        </p:sp>
        <p:sp>
          <p:nvSpPr>
            <p:cNvPr id="80959" name="Rectangle 63"/>
            <p:cNvSpPr>
              <a:spLocks noChangeArrowheads="1"/>
            </p:cNvSpPr>
            <p:nvPr/>
          </p:nvSpPr>
          <p:spPr bwMode="auto">
            <a:xfrm>
              <a:off x="512" y="3682"/>
              <a:ext cx="2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l-PL" altLang="pl-PL" sz="1800">
                  <a:latin typeface="+mn-lt"/>
                </a:rPr>
                <a:t>7</a:t>
              </a:r>
            </a:p>
          </p:txBody>
        </p:sp>
        <p:sp>
          <p:nvSpPr>
            <p:cNvPr id="80960" name="Rectangle 64"/>
            <p:cNvSpPr>
              <a:spLocks noChangeArrowheads="1"/>
            </p:cNvSpPr>
            <p:nvPr/>
          </p:nvSpPr>
          <p:spPr bwMode="auto">
            <a:xfrm>
              <a:off x="4779" y="3698"/>
              <a:ext cx="68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altLang="pl-PL" sz="2400">
                  <a:latin typeface="+mn-lt"/>
                </a:rPr>
                <a:t>Hours</a:t>
              </a:r>
              <a:endParaRPr lang="pl-PL" altLang="pl-PL" sz="2400">
                <a:latin typeface="+mn-lt"/>
              </a:endParaRPr>
            </a:p>
          </p:txBody>
        </p:sp>
        <p:sp>
          <p:nvSpPr>
            <p:cNvPr id="80961" name="Line 65"/>
            <p:cNvSpPr>
              <a:spLocks noChangeShapeType="1"/>
            </p:cNvSpPr>
            <p:nvPr/>
          </p:nvSpPr>
          <p:spPr bwMode="auto">
            <a:xfrm flipV="1">
              <a:off x="616" y="1584"/>
              <a:ext cx="0" cy="21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80962" name="Rectangle 66"/>
            <p:cNvSpPr>
              <a:spLocks noChangeArrowheads="1"/>
            </p:cNvSpPr>
            <p:nvPr/>
          </p:nvSpPr>
          <p:spPr bwMode="auto">
            <a:xfrm>
              <a:off x="399" y="1104"/>
              <a:ext cx="1525" cy="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pl-PL" sz="2400" dirty="0">
                  <a:latin typeface="+mn-lt"/>
                </a:rPr>
                <a:t>Number</a:t>
              </a:r>
              <a:br>
                <a:rPr lang="en-US" altLang="pl-PL" sz="2400" dirty="0">
                  <a:latin typeface="+mn-lt"/>
                </a:rPr>
              </a:br>
              <a:r>
                <a:rPr lang="en-US" altLang="pl-PL" sz="2400" dirty="0">
                  <a:latin typeface="+mn-lt"/>
                </a:rPr>
                <a:t>of connections</a:t>
              </a:r>
              <a:endParaRPr lang="pl-PL" altLang="pl-PL" sz="2400" dirty="0">
                <a:latin typeface="+mn-lt"/>
              </a:endParaRPr>
            </a:p>
          </p:txBody>
        </p:sp>
        <p:sp>
          <p:nvSpPr>
            <p:cNvPr id="80963" name="Rectangle 67"/>
            <p:cNvSpPr>
              <a:spLocks noChangeArrowheads="1"/>
            </p:cNvSpPr>
            <p:nvPr/>
          </p:nvSpPr>
          <p:spPr bwMode="auto">
            <a:xfrm>
              <a:off x="2384" y="2064"/>
              <a:ext cx="2987" cy="7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pl-PL" sz="2400">
                  <a:latin typeface="+mn-lt"/>
                </a:rPr>
                <a:t>Example of the variations </a:t>
              </a:r>
              <a:br>
                <a:rPr lang="en-US" altLang="pl-PL" sz="2400">
                  <a:latin typeface="+mn-lt"/>
                </a:rPr>
              </a:br>
              <a:r>
                <a:rPr lang="en-US" altLang="pl-PL" sz="2400">
                  <a:latin typeface="+mn-lt"/>
                </a:rPr>
                <a:t>of the number of connections</a:t>
              </a:r>
              <a:br>
                <a:rPr lang="en-US" altLang="pl-PL" sz="2400">
                  <a:latin typeface="+mn-lt"/>
                </a:rPr>
              </a:br>
              <a:r>
                <a:rPr lang="en-US" altLang="pl-PL" sz="2400">
                  <a:latin typeface="+mn-lt"/>
                </a:rPr>
                <a:t>during 24 hours</a:t>
              </a:r>
              <a:endParaRPr lang="pl-PL" altLang="pl-PL" sz="2400">
                <a:latin typeface="+mn-lt"/>
              </a:endParaRPr>
            </a:p>
          </p:txBody>
        </p:sp>
      </p:grpSp>
      <p:sp>
        <p:nvSpPr>
          <p:cNvPr id="80964" name="Rectangle 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Traffic Variations</a:t>
            </a:r>
            <a:endParaRPr lang="pl-PL" altLang="pl-PL" sz="2400" dirty="0"/>
          </a:p>
        </p:txBody>
      </p:sp>
      <p:grpSp>
        <p:nvGrpSpPr>
          <p:cNvPr id="69" name="Group 1093"/>
          <p:cNvGrpSpPr>
            <a:grpSpLocks/>
          </p:cNvGrpSpPr>
          <p:nvPr/>
        </p:nvGrpSpPr>
        <p:grpSpPr bwMode="auto">
          <a:xfrm>
            <a:off x="2895600" y="1524000"/>
            <a:ext cx="6019800" cy="1295400"/>
            <a:chOff x="1824" y="960"/>
            <a:chExt cx="3792" cy="816"/>
          </a:xfrm>
        </p:grpSpPr>
        <p:sp>
          <p:nvSpPr>
            <p:cNvPr id="70" name="AutoShape 1094"/>
            <p:cNvSpPr>
              <a:spLocks noChangeArrowheads="1"/>
            </p:cNvSpPr>
            <p:nvPr/>
          </p:nvSpPr>
          <p:spPr bwMode="auto">
            <a:xfrm>
              <a:off x="1824" y="960"/>
              <a:ext cx="3792" cy="816"/>
            </a:xfrm>
            <a:prstGeom prst="roundRect">
              <a:avLst>
                <a:gd name="adj" fmla="val 12495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Rectangle 1095"/>
            <p:cNvSpPr>
              <a:spLocks noChangeArrowheads="1"/>
            </p:cNvSpPr>
            <p:nvPr/>
          </p:nvSpPr>
          <p:spPr bwMode="auto">
            <a:xfrm>
              <a:off x="1824" y="987"/>
              <a:ext cx="3792" cy="7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pl-PL" sz="2400" dirty="0">
                  <a:latin typeface="Tahoma" pitchFamily="34" charset="0"/>
                </a:rPr>
                <a:t>The uninterrupted period of 60 min</a:t>
              </a:r>
              <a:br>
                <a:rPr lang="en-US" altLang="pl-PL" sz="2400" dirty="0">
                  <a:latin typeface="Tahoma" pitchFamily="34" charset="0"/>
                </a:rPr>
              </a:br>
              <a:r>
                <a:rPr lang="en-US" altLang="pl-PL" sz="2400" dirty="0">
                  <a:latin typeface="Tahoma" pitchFamily="34" charset="0"/>
                </a:rPr>
                <a:t>during which the traffic is a maximum </a:t>
              </a:r>
              <a:r>
                <a:rPr lang="pl-PL" altLang="pl-PL" sz="2400" dirty="0" smtClean="0">
                  <a:latin typeface="Tahoma" pitchFamily="34" charset="0"/>
                </a:rPr>
                <a:t/>
              </a:r>
              <a:br>
                <a:rPr lang="pl-PL" altLang="pl-PL" sz="2400" dirty="0" smtClean="0">
                  <a:latin typeface="Tahoma" pitchFamily="34" charset="0"/>
                </a:rPr>
              </a:br>
              <a:r>
                <a:rPr lang="en-US" altLang="pl-PL" sz="2400" dirty="0" smtClean="0">
                  <a:latin typeface="Tahoma" pitchFamily="34" charset="0"/>
                </a:rPr>
                <a:t>is </a:t>
              </a:r>
              <a:r>
                <a:rPr lang="en-US" altLang="pl-PL" sz="2400" dirty="0">
                  <a:latin typeface="Tahoma" pitchFamily="34" charset="0"/>
                </a:rPr>
                <a:t>known as the </a:t>
              </a:r>
              <a:r>
                <a:rPr lang="en-US" altLang="pl-PL" sz="2400" i="1" dirty="0">
                  <a:latin typeface="Tahoma" pitchFamily="34" charset="0"/>
                </a:rPr>
                <a:t>busy hour</a:t>
              </a:r>
              <a:endParaRPr lang="pl-PL" altLang="pl-PL" sz="2400" i="1" dirty="0"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39025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0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dirty="0"/>
              <a:t>Traffic Variations, cont.</a:t>
            </a:r>
            <a:endParaRPr lang="pl-PL" altLang="pl-PL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pl-PL"/>
              <a:t>Traffic variations</a:t>
            </a:r>
            <a:endParaRPr lang="pl-PL" altLang="pl-PL"/>
          </a:p>
          <a:p>
            <a:pPr lvl="1"/>
            <a:r>
              <a:rPr lang="en-US" altLang="pl-PL"/>
              <a:t>Daily variations</a:t>
            </a:r>
            <a:endParaRPr lang="pl-PL" altLang="pl-PL"/>
          </a:p>
          <a:p>
            <a:pPr lvl="1"/>
            <a:r>
              <a:rPr lang="en-US" altLang="pl-PL"/>
              <a:t>Long-term growth or decline of traffic</a:t>
            </a:r>
            <a:endParaRPr lang="pl-PL" altLang="pl-PL"/>
          </a:p>
          <a:p>
            <a:pPr lvl="1"/>
            <a:r>
              <a:rPr lang="en-US" altLang="pl-PL"/>
              <a:t>Cyclical variations, weakly or seasonal</a:t>
            </a:r>
            <a:endParaRPr lang="pl-PL" altLang="pl-PL"/>
          </a:p>
          <a:p>
            <a:pPr lvl="1"/>
            <a:r>
              <a:rPr lang="en-US" altLang="pl-PL"/>
              <a:t>Random variations, due to unpredictable factors affecting the general level </a:t>
            </a:r>
            <a:br>
              <a:rPr lang="en-US" altLang="pl-PL"/>
            </a:br>
            <a:r>
              <a:rPr lang="en-US" altLang="pl-PL"/>
              <a:t>of demand in an office or route </a:t>
            </a:r>
            <a:br>
              <a:rPr lang="en-US" altLang="pl-PL"/>
            </a:br>
            <a:r>
              <a:rPr lang="en-US" altLang="pl-PL"/>
              <a:t>on a particular day</a:t>
            </a:r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293855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 Pulses</a:t>
            </a:r>
            <a:endParaRPr lang="pl-PL" dirty="0"/>
          </a:p>
        </p:txBody>
      </p:sp>
      <p:cxnSp>
        <p:nvCxnSpPr>
          <p:cNvPr id="4" name="Łącznik prosty ze strzałką 3"/>
          <p:cNvCxnSpPr/>
          <p:nvPr/>
        </p:nvCxnSpPr>
        <p:spPr>
          <a:xfrm>
            <a:off x="1403648" y="5517232"/>
            <a:ext cx="6768752" cy="0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ze strzałką 4"/>
          <p:cNvCxnSpPr/>
          <p:nvPr/>
        </p:nvCxnSpPr>
        <p:spPr>
          <a:xfrm flipV="1">
            <a:off x="1403648" y="1764432"/>
            <a:ext cx="0" cy="3752800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olny kształt 9"/>
          <p:cNvSpPr/>
          <p:nvPr/>
        </p:nvSpPr>
        <p:spPr>
          <a:xfrm>
            <a:off x="1416205" y="3222663"/>
            <a:ext cx="6180131" cy="854409"/>
          </a:xfrm>
          <a:custGeom>
            <a:avLst/>
            <a:gdLst>
              <a:gd name="connsiteX0" fmla="*/ 0 w 7424602"/>
              <a:gd name="connsiteY0" fmla="*/ 1204372 h 1609599"/>
              <a:gd name="connsiteX1" fmla="*/ 791736 w 7424602"/>
              <a:gd name="connsiteY1" fmla="*/ 1215523 h 1609599"/>
              <a:gd name="connsiteX2" fmla="*/ 1170878 w 7424602"/>
              <a:gd name="connsiteY2" fmla="*/ 40 h 1609599"/>
              <a:gd name="connsiteX3" fmla="*/ 1471961 w 7424602"/>
              <a:gd name="connsiteY3" fmla="*/ 1260128 h 1609599"/>
              <a:gd name="connsiteX4" fmla="*/ 2575932 w 7424602"/>
              <a:gd name="connsiteY4" fmla="*/ 1260128 h 1609599"/>
              <a:gd name="connsiteX5" fmla="*/ 2810107 w 7424602"/>
              <a:gd name="connsiteY5" fmla="*/ 22343 h 1609599"/>
              <a:gd name="connsiteX6" fmla="*/ 3256156 w 7424602"/>
              <a:gd name="connsiteY6" fmla="*/ 1338187 h 1609599"/>
              <a:gd name="connsiteX7" fmla="*/ 4393580 w 7424602"/>
              <a:gd name="connsiteY7" fmla="*/ 1349338 h 1609599"/>
              <a:gd name="connsiteX8" fmla="*/ 4672361 w 7424602"/>
              <a:gd name="connsiteY8" fmla="*/ 22343 h 1609599"/>
              <a:gd name="connsiteX9" fmla="*/ 5096107 w 7424602"/>
              <a:gd name="connsiteY9" fmla="*/ 1360489 h 1609599"/>
              <a:gd name="connsiteX10" fmla="*/ 6200078 w 7424602"/>
              <a:gd name="connsiteY10" fmla="*/ 1382792 h 1609599"/>
              <a:gd name="connsiteX11" fmla="*/ 6467707 w 7424602"/>
              <a:gd name="connsiteY11" fmla="*/ 111553 h 1609599"/>
              <a:gd name="connsiteX12" fmla="*/ 6880302 w 7424602"/>
              <a:gd name="connsiteY12" fmla="*/ 1527758 h 1609599"/>
              <a:gd name="connsiteX13" fmla="*/ 7393258 w 7424602"/>
              <a:gd name="connsiteY13" fmla="*/ 1438548 h 1609599"/>
              <a:gd name="connsiteX14" fmla="*/ 7370956 w 7424602"/>
              <a:gd name="connsiteY14" fmla="*/ 1438548 h 1609599"/>
              <a:gd name="connsiteX15" fmla="*/ 7404410 w 7424602"/>
              <a:gd name="connsiteY15" fmla="*/ 1438548 h 160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424602" h="1609599">
                <a:moveTo>
                  <a:pt x="0" y="1204372"/>
                </a:moveTo>
                <a:cubicBezTo>
                  <a:pt x="298295" y="1310308"/>
                  <a:pt x="596590" y="1416245"/>
                  <a:pt x="791736" y="1215523"/>
                </a:cubicBezTo>
                <a:cubicBezTo>
                  <a:pt x="986882" y="1014801"/>
                  <a:pt x="1057507" y="-7394"/>
                  <a:pt x="1170878" y="40"/>
                </a:cubicBezTo>
                <a:cubicBezTo>
                  <a:pt x="1284249" y="7474"/>
                  <a:pt x="1237785" y="1050113"/>
                  <a:pt x="1471961" y="1260128"/>
                </a:cubicBezTo>
                <a:cubicBezTo>
                  <a:pt x="1706137" y="1470143"/>
                  <a:pt x="2352908" y="1466425"/>
                  <a:pt x="2575932" y="1260128"/>
                </a:cubicBezTo>
                <a:cubicBezTo>
                  <a:pt x="2798956" y="1053831"/>
                  <a:pt x="2696736" y="9333"/>
                  <a:pt x="2810107" y="22343"/>
                </a:cubicBezTo>
                <a:cubicBezTo>
                  <a:pt x="2923478" y="35353"/>
                  <a:pt x="2992244" y="1117021"/>
                  <a:pt x="3256156" y="1338187"/>
                </a:cubicBezTo>
                <a:cubicBezTo>
                  <a:pt x="3520068" y="1559353"/>
                  <a:pt x="4157546" y="1568645"/>
                  <a:pt x="4393580" y="1349338"/>
                </a:cubicBezTo>
                <a:cubicBezTo>
                  <a:pt x="4629614" y="1130031"/>
                  <a:pt x="4555273" y="20485"/>
                  <a:pt x="4672361" y="22343"/>
                </a:cubicBezTo>
                <a:cubicBezTo>
                  <a:pt x="4789449" y="24201"/>
                  <a:pt x="4841488" y="1133747"/>
                  <a:pt x="5096107" y="1360489"/>
                </a:cubicBezTo>
                <a:cubicBezTo>
                  <a:pt x="5350727" y="1587231"/>
                  <a:pt x="5971478" y="1590948"/>
                  <a:pt x="6200078" y="1382792"/>
                </a:cubicBezTo>
                <a:cubicBezTo>
                  <a:pt x="6428678" y="1174636"/>
                  <a:pt x="6354336" y="87392"/>
                  <a:pt x="6467707" y="111553"/>
                </a:cubicBezTo>
                <a:cubicBezTo>
                  <a:pt x="6581078" y="135714"/>
                  <a:pt x="6726044" y="1306592"/>
                  <a:pt x="6880302" y="1527758"/>
                </a:cubicBezTo>
                <a:cubicBezTo>
                  <a:pt x="7034560" y="1748924"/>
                  <a:pt x="7311482" y="1453416"/>
                  <a:pt x="7393258" y="1438548"/>
                </a:cubicBezTo>
                <a:cubicBezTo>
                  <a:pt x="7475034" y="1423680"/>
                  <a:pt x="7370956" y="1438548"/>
                  <a:pt x="7370956" y="1438548"/>
                </a:cubicBezTo>
                <a:lnTo>
                  <a:pt x="7404410" y="1438548"/>
                </a:ln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oliniowy 11"/>
          <p:cNvCxnSpPr>
            <a:stCxn id="10" idx="2"/>
          </p:cNvCxnSpPr>
          <p:nvPr/>
        </p:nvCxnSpPr>
        <p:spPr>
          <a:xfrm>
            <a:off x="2390827" y="3222684"/>
            <a:ext cx="20933" cy="20065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oliniowy 12"/>
          <p:cNvCxnSpPr/>
          <p:nvPr/>
        </p:nvCxnSpPr>
        <p:spPr>
          <a:xfrm>
            <a:off x="3779912" y="3222663"/>
            <a:ext cx="20933" cy="20065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>
            <a:off x="2411760" y="5085184"/>
            <a:ext cx="1389085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 flipH="1">
            <a:off x="2627784" y="4714738"/>
            <a:ext cx="118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min</a:t>
            </a:r>
            <a:endParaRPr lang="pl-PL" dirty="0"/>
          </a:p>
        </p:txBody>
      </p:sp>
      <p:sp>
        <p:nvSpPr>
          <p:cNvPr id="17" name="pole tekstowe 16"/>
          <p:cNvSpPr txBox="1"/>
          <p:nvPr/>
        </p:nvSpPr>
        <p:spPr>
          <a:xfrm flipH="1">
            <a:off x="3995936" y="5635374"/>
            <a:ext cx="118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  <a:endParaRPr lang="pl-PL" b="1" dirty="0"/>
          </a:p>
        </p:txBody>
      </p:sp>
      <p:sp>
        <p:nvSpPr>
          <p:cNvPr id="18" name="pole tekstowe 17"/>
          <p:cNvSpPr txBox="1"/>
          <p:nvPr/>
        </p:nvSpPr>
        <p:spPr>
          <a:xfrm rot="16200000" flipH="1">
            <a:off x="526804" y="3449540"/>
            <a:ext cx="118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Traffic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404686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Snowball Effect</a:t>
            </a:r>
            <a:endParaRPr lang="pl-PL" dirty="0"/>
          </a:p>
        </p:txBody>
      </p:sp>
      <p:pic>
        <p:nvPicPr>
          <p:cNvPr id="8194" name="Picture 2" descr="The Snowball Effe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676456" cy="5205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52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26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 sz="2400" dirty="0"/>
              <a:t>Poisson Traffic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47800"/>
            <a:ext cx="8439150" cy="1828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buFont typeface="Wingdings" panose="05000000000000000000" pitchFamily="2" charset="2"/>
              <a:buNone/>
            </a:pPr>
            <a:r>
              <a:rPr lang="en-US" altLang="pl-PL" sz="2800" dirty="0" smtClean="0"/>
              <a:t>	The </a:t>
            </a:r>
            <a:r>
              <a:rPr lang="en-US" altLang="pl-PL" sz="2800" dirty="0">
                <a:solidFill>
                  <a:schemeClr val="tx2"/>
                </a:solidFill>
              </a:rPr>
              <a:t>Poisson process </a:t>
            </a:r>
            <a:r>
              <a:rPr lang="en-US" altLang="pl-PL" sz="2800" dirty="0"/>
              <a:t>is defined as follows: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pl-PL" sz="2800" dirty="0"/>
              <a:t>	The probability that during time interval </a:t>
            </a:r>
            <a:r>
              <a:rPr lang="en-US" altLang="pl-PL" sz="2800" i="1" dirty="0"/>
              <a:t>t</a:t>
            </a:r>
            <a:r>
              <a:rPr lang="en-US" altLang="pl-PL" sz="2800" dirty="0"/>
              <a:t>  there are </a:t>
            </a:r>
            <a:r>
              <a:rPr lang="en-US" altLang="pl-PL" sz="2800" i="1" dirty="0"/>
              <a:t>k</a:t>
            </a:r>
            <a:r>
              <a:rPr lang="en-US" altLang="pl-PL" sz="2800" dirty="0"/>
              <a:t> new arrivals is given by:</a:t>
            </a:r>
          </a:p>
        </p:txBody>
      </p:sp>
      <p:grpSp>
        <p:nvGrpSpPr>
          <p:cNvPr id="84995" name="Group 3"/>
          <p:cNvGrpSpPr>
            <a:grpSpLocks/>
          </p:cNvGrpSpPr>
          <p:nvPr/>
        </p:nvGrpSpPr>
        <p:grpSpPr bwMode="auto">
          <a:xfrm>
            <a:off x="2971800" y="2876550"/>
            <a:ext cx="2286000" cy="839788"/>
            <a:chOff x="1872" y="1908"/>
            <a:chExt cx="1440" cy="529"/>
          </a:xfrm>
        </p:grpSpPr>
        <p:sp>
          <p:nvSpPr>
            <p:cNvPr id="84996" name="Line 4"/>
            <p:cNvSpPr>
              <a:spLocks noChangeShapeType="1"/>
            </p:cNvSpPr>
            <p:nvPr/>
          </p:nvSpPr>
          <p:spPr bwMode="auto">
            <a:xfrm>
              <a:off x="2489" y="2186"/>
              <a:ext cx="40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84997" name="Rectangle 5"/>
            <p:cNvSpPr>
              <a:spLocks noChangeArrowheads="1"/>
            </p:cNvSpPr>
            <p:nvPr/>
          </p:nvSpPr>
          <p:spPr bwMode="auto">
            <a:xfrm>
              <a:off x="1872" y="2064"/>
              <a:ext cx="12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i="1">
                  <a:solidFill>
                    <a:srgbClr val="000000"/>
                  </a:solidFill>
                  <a:latin typeface="Tahoma" panose="020B0604030504040204" pitchFamily="34" charset="0"/>
                </a:rPr>
                <a:t>P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4998" name="Rectangle 6"/>
            <p:cNvSpPr>
              <a:spLocks noChangeArrowheads="1"/>
            </p:cNvSpPr>
            <p:nvPr/>
          </p:nvSpPr>
          <p:spPr bwMode="auto">
            <a:xfrm>
              <a:off x="2109" y="2064"/>
              <a:ext cx="11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i="1">
                  <a:solidFill>
                    <a:srgbClr val="000000"/>
                  </a:solidFill>
                  <a:latin typeface="Tahoma" panose="020B0604030504040204" pitchFamily="34" charset="0"/>
                </a:rPr>
                <a:t>k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4999" name="Rectangle 7"/>
            <p:cNvSpPr>
              <a:spLocks noChangeArrowheads="1"/>
            </p:cNvSpPr>
            <p:nvPr/>
          </p:nvSpPr>
          <p:spPr bwMode="auto">
            <a:xfrm>
              <a:off x="2662" y="1947"/>
              <a:ext cx="8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i="1">
                  <a:solidFill>
                    <a:srgbClr val="000000"/>
                  </a:solidFill>
                  <a:latin typeface="Tahoma" panose="020B0604030504040204" pitchFamily="34" charset="0"/>
                </a:rPr>
                <a:t>t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0" name="Rectangle 8"/>
            <p:cNvSpPr>
              <a:spLocks noChangeArrowheads="1"/>
            </p:cNvSpPr>
            <p:nvPr/>
          </p:nvSpPr>
          <p:spPr bwMode="auto">
            <a:xfrm>
              <a:off x="2605" y="2207"/>
              <a:ext cx="11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i="1">
                  <a:solidFill>
                    <a:srgbClr val="000000"/>
                  </a:solidFill>
                  <a:latin typeface="Tahoma" panose="020B0604030504040204" pitchFamily="34" charset="0"/>
                </a:rPr>
                <a:t>k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1" name="Rectangle 9"/>
            <p:cNvSpPr>
              <a:spLocks noChangeArrowheads="1"/>
            </p:cNvSpPr>
            <p:nvPr/>
          </p:nvSpPr>
          <p:spPr bwMode="auto">
            <a:xfrm>
              <a:off x="2915" y="2064"/>
              <a:ext cx="114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i="1">
                  <a:solidFill>
                    <a:srgbClr val="000000"/>
                  </a:solidFill>
                  <a:latin typeface="Tahoma" panose="020B0604030504040204" pitchFamily="34" charset="0"/>
                </a:rPr>
                <a:t>e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2" name="Rectangle 10"/>
            <p:cNvSpPr>
              <a:spLocks noChangeArrowheads="1"/>
            </p:cNvSpPr>
            <p:nvPr/>
          </p:nvSpPr>
          <p:spPr bwMode="auto">
            <a:xfrm>
              <a:off x="2831" y="1908"/>
              <a:ext cx="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1800" i="1">
                  <a:solidFill>
                    <a:srgbClr val="000000"/>
                  </a:solidFill>
                  <a:latin typeface="Tahoma" panose="020B0604030504040204" pitchFamily="34" charset="0"/>
                </a:rPr>
                <a:t>k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3" name="Rectangle 11"/>
            <p:cNvSpPr>
              <a:spLocks noChangeArrowheads="1"/>
            </p:cNvSpPr>
            <p:nvPr/>
          </p:nvSpPr>
          <p:spPr bwMode="auto">
            <a:xfrm>
              <a:off x="3252" y="2010"/>
              <a:ext cx="6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1800" i="1">
                  <a:solidFill>
                    <a:srgbClr val="000000"/>
                  </a:solidFill>
                  <a:latin typeface="Tahoma" panose="020B0604030504040204" pitchFamily="34" charset="0"/>
                </a:rPr>
                <a:t>t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4" name="Rectangle 12"/>
            <p:cNvSpPr>
              <a:spLocks noChangeArrowheads="1"/>
            </p:cNvSpPr>
            <p:nvPr/>
          </p:nvSpPr>
          <p:spPr bwMode="auto">
            <a:xfrm>
              <a:off x="2054" y="2064"/>
              <a:ext cx="8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>
                  <a:solidFill>
                    <a:srgbClr val="000000"/>
                  </a:solidFill>
                  <a:latin typeface="Tahoma" panose="020B0604030504040204" pitchFamily="34" charset="0"/>
                </a:rPr>
                <a:t>(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5" name="Rectangle 13"/>
            <p:cNvSpPr>
              <a:spLocks noChangeArrowheads="1"/>
            </p:cNvSpPr>
            <p:nvPr/>
          </p:nvSpPr>
          <p:spPr bwMode="auto">
            <a:xfrm>
              <a:off x="2230" y="2064"/>
              <a:ext cx="8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>
                  <a:solidFill>
                    <a:srgbClr val="000000"/>
                  </a:solidFill>
                  <a:latin typeface="Tahoma" panose="020B0604030504040204" pitchFamily="34" charset="0"/>
                </a:rPr>
                <a:t>)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6" name="Rectangle 14"/>
            <p:cNvSpPr>
              <a:spLocks noChangeArrowheads="1"/>
            </p:cNvSpPr>
            <p:nvPr/>
          </p:nvSpPr>
          <p:spPr bwMode="auto">
            <a:xfrm>
              <a:off x="2496" y="1947"/>
              <a:ext cx="8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>
                  <a:solidFill>
                    <a:srgbClr val="000000"/>
                  </a:solidFill>
                  <a:latin typeface="Tahoma" panose="020B0604030504040204" pitchFamily="34" charset="0"/>
                </a:rPr>
                <a:t>(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7" name="Rectangle 15"/>
            <p:cNvSpPr>
              <a:spLocks noChangeArrowheads="1"/>
            </p:cNvSpPr>
            <p:nvPr/>
          </p:nvSpPr>
          <p:spPr bwMode="auto">
            <a:xfrm>
              <a:off x="2754" y="1947"/>
              <a:ext cx="8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>
                  <a:solidFill>
                    <a:srgbClr val="000000"/>
                  </a:solidFill>
                  <a:latin typeface="Tahoma" panose="020B0604030504040204" pitchFamily="34" charset="0"/>
                </a:rPr>
                <a:t>)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8" name="Rectangle 16"/>
            <p:cNvSpPr>
              <a:spLocks noChangeArrowheads="1"/>
            </p:cNvSpPr>
            <p:nvPr/>
          </p:nvSpPr>
          <p:spPr bwMode="auto">
            <a:xfrm>
              <a:off x="2732" y="2207"/>
              <a:ext cx="6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>
                  <a:solidFill>
                    <a:srgbClr val="000000"/>
                  </a:solidFill>
                  <a:latin typeface="Tahoma" panose="020B0604030504040204" pitchFamily="34" charset="0"/>
                </a:rPr>
                <a:t>!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09" name="Rectangle 17"/>
            <p:cNvSpPr>
              <a:spLocks noChangeArrowheads="1"/>
            </p:cNvSpPr>
            <p:nvPr/>
          </p:nvSpPr>
          <p:spPr bwMode="auto">
            <a:xfrm>
              <a:off x="2333" y="2045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>
                  <a:solidFill>
                    <a:srgbClr val="000000"/>
                  </a:solidFill>
                  <a:latin typeface="Symbol" panose="05050102010706020507" pitchFamily="18" charset="2"/>
                </a:rPr>
                <a:t>=</a:t>
              </a:r>
              <a:endParaRPr lang="pl-PL" altLang="pl-PL"/>
            </a:p>
          </p:txBody>
        </p:sp>
        <p:sp>
          <p:nvSpPr>
            <p:cNvPr id="85010" name="Rectangle 18"/>
            <p:cNvSpPr>
              <a:spLocks noChangeArrowheads="1"/>
            </p:cNvSpPr>
            <p:nvPr/>
          </p:nvSpPr>
          <p:spPr bwMode="auto">
            <a:xfrm>
              <a:off x="3034" y="2010"/>
              <a:ext cx="9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pl-PL" sz="1800">
                  <a:solidFill>
                    <a:srgbClr val="000000"/>
                  </a:solidFill>
                  <a:latin typeface="Tahoma" panose="020B0604030504040204" pitchFamily="34" charset="0"/>
                </a:rPr>
                <a:t>–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11" name="Rectangle 19"/>
            <p:cNvSpPr>
              <a:spLocks noChangeArrowheads="1"/>
            </p:cNvSpPr>
            <p:nvPr/>
          </p:nvSpPr>
          <p:spPr bwMode="auto">
            <a:xfrm>
              <a:off x="2551" y="1945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400" i="1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endParaRPr lang="pl-PL" altLang="pl-PL">
                <a:latin typeface="Symbol" panose="05050102010706020507" pitchFamily="18" charset="2"/>
              </a:endParaRPr>
            </a:p>
          </p:txBody>
        </p:sp>
        <p:sp>
          <p:nvSpPr>
            <p:cNvPr id="85012" name="Rectangle 20"/>
            <p:cNvSpPr>
              <a:spLocks noChangeArrowheads="1"/>
            </p:cNvSpPr>
            <p:nvPr/>
          </p:nvSpPr>
          <p:spPr bwMode="auto">
            <a:xfrm>
              <a:off x="3148" y="2010"/>
              <a:ext cx="7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1800" i="1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endParaRPr lang="pl-PL" altLang="pl-PL"/>
            </a:p>
          </p:txBody>
        </p:sp>
      </p:grpSp>
      <p:sp>
        <p:nvSpPr>
          <p:cNvPr id="85013" name="Rectangle 21"/>
          <p:cNvSpPr>
            <a:spLocks noChangeArrowheads="1"/>
          </p:cNvSpPr>
          <p:nvPr/>
        </p:nvSpPr>
        <p:spPr bwMode="auto">
          <a:xfrm>
            <a:off x="304800" y="3657600"/>
            <a:ext cx="8382000" cy="251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spcAft>
                <a:spcPts val="600"/>
              </a:spcAft>
            </a:pPr>
            <a:r>
              <a:rPr lang="en-US" altLang="pl-PL" sz="2400" dirty="0">
                <a:latin typeface="Tahoma" panose="020B0604030504040204" pitchFamily="34" charset="0"/>
              </a:rPr>
              <a:t>     </a:t>
            </a:r>
            <a:r>
              <a:rPr lang="en-US" altLang="pl-PL" sz="2800" dirty="0">
                <a:latin typeface="+mn-lt"/>
              </a:rPr>
              <a:t>where</a:t>
            </a:r>
            <a:r>
              <a:rPr lang="pl-PL" altLang="pl-PL" sz="2800" dirty="0">
                <a:latin typeface="+mn-lt"/>
              </a:rPr>
              <a:t> </a:t>
            </a:r>
            <a:r>
              <a:rPr lang="pl-PL" altLang="pl-PL" sz="2800" dirty="0">
                <a:latin typeface="Symbol" panose="05050102010706020507" pitchFamily="18" charset="2"/>
              </a:rPr>
              <a:t>l</a:t>
            </a:r>
            <a:r>
              <a:rPr lang="pl-PL" altLang="pl-PL" sz="2800" dirty="0">
                <a:latin typeface="Arial" panose="020B0604020202020204" pitchFamily="34" charset="0"/>
              </a:rPr>
              <a:t> </a:t>
            </a:r>
            <a:r>
              <a:rPr lang="en-US" altLang="pl-PL" sz="2800" dirty="0">
                <a:latin typeface="+mn-lt"/>
              </a:rPr>
              <a:t>denotes </a:t>
            </a:r>
            <a:r>
              <a:rPr lang="en-US" altLang="pl-PL" sz="2800" i="1" dirty="0">
                <a:solidFill>
                  <a:schemeClr val="tx2"/>
                </a:solidFill>
                <a:latin typeface="+mn-lt"/>
              </a:rPr>
              <a:t>traffic intensity</a:t>
            </a:r>
            <a:endParaRPr lang="pl-PL" altLang="pl-PL" sz="2800" dirty="0">
              <a:solidFill>
                <a:schemeClr val="tx2"/>
              </a:solidFill>
              <a:latin typeface="+mn-lt"/>
            </a:endParaRPr>
          </a:p>
          <a:p>
            <a:pPr eaLnBrk="0" hangingPunct="0"/>
            <a:r>
              <a:rPr lang="en-US" altLang="pl-PL" sz="2400" dirty="0">
                <a:latin typeface="+mn-lt"/>
              </a:rPr>
              <a:t>In case of the Poisson traffic, the </a:t>
            </a:r>
            <a:r>
              <a:rPr lang="en-US" altLang="pl-PL" sz="2400" dirty="0" err="1">
                <a:latin typeface="+mn-lt"/>
              </a:rPr>
              <a:t>interarrival</a:t>
            </a:r>
            <a:r>
              <a:rPr lang="en-US" altLang="pl-PL" sz="2400" dirty="0">
                <a:latin typeface="+mn-lt"/>
              </a:rPr>
              <a:t> times </a:t>
            </a:r>
            <a:br>
              <a:rPr lang="en-US" altLang="pl-PL" sz="2400" dirty="0">
                <a:latin typeface="+mn-lt"/>
              </a:rPr>
            </a:br>
            <a:r>
              <a:rPr lang="en-US" altLang="pl-PL" sz="2400" dirty="0">
                <a:latin typeface="+mn-lt"/>
              </a:rPr>
              <a:t>are described by a random variable of negative exponential distribution. This means that the probability that the time until the next call origin is less than or equal to </a:t>
            </a:r>
            <a:r>
              <a:rPr lang="en-US" altLang="pl-PL" sz="2400" i="1" dirty="0">
                <a:latin typeface="+mn-lt"/>
              </a:rPr>
              <a:t>x</a:t>
            </a:r>
            <a:r>
              <a:rPr lang="en-US" altLang="pl-PL" sz="2400" dirty="0">
                <a:latin typeface="+mn-lt"/>
              </a:rPr>
              <a:t>, is</a:t>
            </a:r>
            <a:r>
              <a:rPr lang="pl-PL" altLang="pl-PL" sz="2400" dirty="0">
                <a:latin typeface="+mn-lt"/>
              </a:rPr>
              <a:t>:</a:t>
            </a:r>
          </a:p>
        </p:txBody>
      </p:sp>
      <p:grpSp>
        <p:nvGrpSpPr>
          <p:cNvPr id="85014" name="Group 22"/>
          <p:cNvGrpSpPr>
            <a:grpSpLocks/>
          </p:cNvGrpSpPr>
          <p:nvPr/>
        </p:nvGrpSpPr>
        <p:grpSpPr bwMode="auto">
          <a:xfrm>
            <a:off x="3352800" y="6035675"/>
            <a:ext cx="2133600" cy="438150"/>
            <a:chOff x="2112" y="3802"/>
            <a:chExt cx="1344" cy="276"/>
          </a:xfrm>
        </p:grpSpPr>
        <p:sp>
          <p:nvSpPr>
            <p:cNvPr id="85015" name="Rectangle 23"/>
            <p:cNvSpPr>
              <a:spLocks noChangeArrowheads="1"/>
            </p:cNvSpPr>
            <p:nvPr/>
          </p:nvSpPr>
          <p:spPr bwMode="auto">
            <a:xfrm>
              <a:off x="2112" y="3857"/>
              <a:ext cx="10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300" i="1">
                  <a:solidFill>
                    <a:srgbClr val="000000"/>
                  </a:solidFill>
                  <a:latin typeface="Tahoma" panose="020B0604030504040204" pitchFamily="34" charset="0"/>
                </a:rPr>
                <a:t>F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16" name="Rectangle 24"/>
            <p:cNvSpPr>
              <a:spLocks noChangeArrowheads="1"/>
            </p:cNvSpPr>
            <p:nvPr/>
          </p:nvSpPr>
          <p:spPr bwMode="auto">
            <a:xfrm>
              <a:off x="2338" y="3857"/>
              <a:ext cx="11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300" i="1">
                  <a:solidFill>
                    <a:srgbClr val="000000"/>
                  </a:solidFill>
                  <a:latin typeface="Tahoma" panose="020B0604030504040204" pitchFamily="34" charset="0"/>
                </a:rPr>
                <a:t>x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17" name="Rectangle 25"/>
            <p:cNvSpPr>
              <a:spLocks noChangeArrowheads="1"/>
            </p:cNvSpPr>
            <p:nvPr/>
          </p:nvSpPr>
          <p:spPr bwMode="auto">
            <a:xfrm>
              <a:off x="2954" y="3857"/>
              <a:ext cx="10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300" i="1">
                  <a:solidFill>
                    <a:srgbClr val="000000"/>
                  </a:solidFill>
                  <a:latin typeface="Tahoma" panose="020B0604030504040204" pitchFamily="34" charset="0"/>
                </a:rPr>
                <a:t>e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18" name="Rectangle 26"/>
            <p:cNvSpPr>
              <a:spLocks noChangeArrowheads="1"/>
            </p:cNvSpPr>
            <p:nvPr/>
          </p:nvSpPr>
          <p:spPr bwMode="auto">
            <a:xfrm>
              <a:off x="3273" y="3802"/>
              <a:ext cx="18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pl-PL" altLang="pl-PL" sz="1800" i="1">
                  <a:solidFill>
                    <a:srgbClr val="000000"/>
                  </a:solidFill>
                  <a:latin typeface="Tahoma" panose="020B0604030504040204" pitchFamily="34" charset="0"/>
                </a:rPr>
                <a:t>x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19" name="Rectangle 27"/>
            <p:cNvSpPr>
              <a:spLocks noChangeArrowheads="1"/>
            </p:cNvSpPr>
            <p:nvPr/>
          </p:nvSpPr>
          <p:spPr bwMode="auto">
            <a:xfrm>
              <a:off x="2268" y="3834"/>
              <a:ext cx="84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300">
                  <a:solidFill>
                    <a:srgbClr val="000000"/>
                  </a:solidFill>
                  <a:latin typeface="Tahoma" panose="020B0604030504040204" pitchFamily="34" charset="0"/>
                </a:rPr>
                <a:t>(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20" name="Rectangle 28"/>
            <p:cNvSpPr>
              <a:spLocks noChangeArrowheads="1"/>
            </p:cNvSpPr>
            <p:nvPr/>
          </p:nvSpPr>
          <p:spPr bwMode="auto">
            <a:xfrm>
              <a:off x="2460" y="3834"/>
              <a:ext cx="84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300">
                  <a:solidFill>
                    <a:srgbClr val="000000"/>
                  </a:solidFill>
                  <a:latin typeface="Tahoma" panose="020B0604030504040204" pitchFamily="34" charset="0"/>
                </a:rPr>
                <a:t>)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21" name="Rectangle 29"/>
            <p:cNvSpPr>
              <a:spLocks noChangeArrowheads="1"/>
            </p:cNvSpPr>
            <p:nvPr/>
          </p:nvSpPr>
          <p:spPr bwMode="auto">
            <a:xfrm>
              <a:off x="2568" y="3838"/>
              <a:ext cx="15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300">
                  <a:solidFill>
                    <a:srgbClr val="000000"/>
                  </a:solidFill>
                  <a:latin typeface="Tahoma" panose="020B0604030504040204" pitchFamily="34" charset="0"/>
                </a:rPr>
                <a:t>=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22" name="Rectangle 30"/>
            <p:cNvSpPr>
              <a:spLocks noChangeArrowheads="1"/>
            </p:cNvSpPr>
            <p:nvPr/>
          </p:nvSpPr>
          <p:spPr bwMode="auto">
            <a:xfrm>
              <a:off x="2821" y="3838"/>
              <a:ext cx="11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pl-PL" sz="2300">
                  <a:solidFill>
                    <a:srgbClr val="000000"/>
                  </a:solidFill>
                  <a:latin typeface="Tahoma" panose="020B0604030504040204" pitchFamily="34" charset="0"/>
                </a:rPr>
                <a:t>–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23" name="Rectangle 31"/>
            <p:cNvSpPr>
              <a:spLocks noChangeArrowheads="1"/>
            </p:cNvSpPr>
            <p:nvPr/>
          </p:nvSpPr>
          <p:spPr bwMode="auto">
            <a:xfrm>
              <a:off x="3068" y="3803"/>
              <a:ext cx="9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pl-PL" sz="1800">
                  <a:solidFill>
                    <a:srgbClr val="000000"/>
                  </a:solidFill>
                  <a:latin typeface="Tahoma" panose="020B0604030504040204" pitchFamily="34" charset="0"/>
                </a:rPr>
                <a:t>–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24" name="Rectangle 32"/>
            <p:cNvSpPr>
              <a:spLocks noChangeArrowheads="1"/>
            </p:cNvSpPr>
            <p:nvPr/>
          </p:nvSpPr>
          <p:spPr bwMode="auto">
            <a:xfrm>
              <a:off x="2712" y="3857"/>
              <a:ext cx="11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2300">
                  <a:solidFill>
                    <a:srgbClr val="000000"/>
                  </a:solidFill>
                  <a:latin typeface="Tahoma" panose="020B0604030504040204" pitchFamily="34" charset="0"/>
                </a:rPr>
                <a:t>1</a:t>
              </a:r>
              <a:endParaRPr lang="pl-PL" altLang="pl-PL">
                <a:latin typeface="Tahoma" panose="020B0604030504040204" pitchFamily="34" charset="0"/>
              </a:endParaRPr>
            </a:p>
          </p:txBody>
        </p:sp>
        <p:sp>
          <p:nvSpPr>
            <p:cNvPr id="85025" name="Rectangle 33"/>
            <p:cNvSpPr>
              <a:spLocks noChangeArrowheads="1"/>
            </p:cNvSpPr>
            <p:nvPr/>
          </p:nvSpPr>
          <p:spPr bwMode="auto">
            <a:xfrm>
              <a:off x="3157" y="3803"/>
              <a:ext cx="7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altLang="pl-PL" sz="1800" i="1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endParaRPr lang="pl-PL" altLang="pl-PL">
                <a:latin typeface="Symbol" panose="05050102010706020507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925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5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5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5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build="p" autoUpdateAnimBg="0"/>
      <p:bldP spid="85013" grpId="0" build="p" autoUpdateAnimBg="0"/>
    </p:bld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</TotalTime>
  <Words>669</Words>
  <Application>Microsoft Office PowerPoint</Application>
  <PresentationFormat>Pokaz na ekranie (4:3)</PresentationFormat>
  <Paragraphs>249</Paragraphs>
  <Slides>29</Slides>
  <Notes>13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29</vt:i4>
      </vt:variant>
    </vt:vector>
  </HeadingPairs>
  <TitlesOfParts>
    <vt:vector size="32" baseType="lpstr">
      <vt:lpstr>Projekt domyślny</vt:lpstr>
      <vt:lpstr>Equation</vt:lpstr>
      <vt:lpstr>Równanie</vt:lpstr>
      <vt:lpstr>Traffic Engineering</vt:lpstr>
      <vt:lpstr>Outline</vt:lpstr>
      <vt:lpstr>Traffic Load</vt:lpstr>
      <vt:lpstr>Example</vt:lpstr>
      <vt:lpstr>Traffic Variations</vt:lpstr>
      <vt:lpstr>Traffic Variations, cont.</vt:lpstr>
      <vt:lpstr>Traffic Pulses</vt:lpstr>
      <vt:lpstr>Snowball Effect</vt:lpstr>
      <vt:lpstr>Poisson Traffic</vt:lpstr>
      <vt:lpstr>Exponential Distribution</vt:lpstr>
      <vt:lpstr>Quality of Service</vt:lpstr>
      <vt:lpstr>Prezentacja programu PowerPoint</vt:lpstr>
      <vt:lpstr>Kendall’s Notation</vt:lpstr>
      <vt:lpstr>Birth and Death Processes</vt:lpstr>
      <vt:lpstr>Statistical Equilibrium</vt:lpstr>
      <vt:lpstr>Agner Krarup Erlang  (1878 – 1929)</vt:lpstr>
      <vt:lpstr>Erlang’s Model (M/G/N/0)</vt:lpstr>
      <vt:lpstr>Erlang’s Model, cont.</vt:lpstr>
      <vt:lpstr>Erlang’s Model, cont.</vt:lpstr>
      <vt:lpstr>Little’s Formula</vt:lpstr>
      <vt:lpstr>Self-Similar Traffic</vt:lpstr>
      <vt:lpstr>Poisson Traffic</vt:lpstr>
      <vt:lpstr>Self-Similar Traffic </vt:lpstr>
      <vt:lpstr>Self-Similarity: Cantor’s Set </vt:lpstr>
      <vt:lpstr>Self-Similarity: Sierpiński’s Triangle</vt:lpstr>
      <vt:lpstr>Self-Similarity: Fractals</vt:lpstr>
      <vt:lpstr>Traffic Multiplexing</vt:lpstr>
      <vt:lpstr>Conclusion</vt:lpstr>
      <vt:lpstr>Thank you for your attention!</vt:lpstr>
    </vt:vector>
  </TitlesOfParts>
  <Company>AGH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Traffic Engineering</dc:title>
  <dc:creator>Andrzej Jajszczyk</dc:creator>
  <cp:lastModifiedBy>Andrzej Jajszczyk</cp:lastModifiedBy>
  <cp:revision>226</cp:revision>
  <dcterms:created xsi:type="dcterms:W3CDTF">2007-09-26T12:45:04Z</dcterms:created>
  <dcterms:modified xsi:type="dcterms:W3CDTF">2020-12-05T20:32:58Z</dcterms:modified>
</cp:coreProperties>
</file>