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56" r:id="rId2"/>
    <p:sldId id="341" r:id="rId3"/>
    <p:sldId id="342" r:id="rId4"/>
    <p:sldId id="343" r:id="rId5"/>
    <p:sldId id="344"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79" r:id="rId26"/>
    <p:sldId id="380" r:id="rId27"/>
    <p:sldId id="381" r:id="rId28"/>
    <p:sldId id="382" r:id="rId29"/>
    <p:sldId id="384" r:id="rId30"/>
    <p:sldId id="383" r:id="rId31"/>
    <p:sldId id="369" r:id="rId32"/>
    <p:sldId id="370" r:id="rId33"/>
    <p:sldId id="371" r:id="rId34"/>
    <p:sldId id="372" r:id="rId35"/>
    <p:sldId id="373" r:id="rId36"/>
    <p:sldId id="374" r:id="rId37"/>
    <p:sldId id="375" r:id="rId38"/>
    <p:sldId id="378" r:id="rId39"/>
    <p:sldId id="340" r:id="rId40"/>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99FFCC"/>
    <a:srgbClr val="CCFFCC"/>
    <a:srgbClr val="309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74" autoAdjust="0"/>
    <p:restoredTop sz="96412" autoAdjust="0"/>
  </p:normalViewPr>
  <p:slideViewPr>
    <p:cSldViewPr>
      <p:cViewPr varScale="1">
        <p:scale>
          <a:sx n="85" d="100"/>
          <a:sy n="85" d="100"/>
        </p:scale>
        <p:origin x="-834"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75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7.xml"/><Relationship Id="rId13" Type="http://schemas.openxmlformats.org/officeDocument/2006/relationships/slide" Target="slides/slide32.xml"/><Relationship Id="rId3" Type="http://schemas.openxmlformats.org/officeDocument/2006/relationships/slide" Target="slides/slide10.xml"/><Relationship Id="rId7" Type="http://schemas.openxmlformats.org/officeDocument/2006/relationships/slide" Target="slides/slide16.xml"/><Relationship Id="rId12" Type="http://schemas.openxmlformats.org/officeDocument/2006/relationships/slide" Target="slides/slide23.xml"/><Relationship Id="rId2" Type="http://schemas.openxmlformats.org/officeDocument/2006/relationships/slide" Target="slides/slide9.xml"/><Relationship Id="rId1" Type="http://schemas.openxmlformats.org/officeDocument/2006/relationships/slide" Target="slides/slide3.xml"/><Relationship Id="rId6" Type="http://schemas.openxmlformats.org/officeDocument/2006/relationships/slide" Target="slides/slide15.xml"/><Relationship Id="rId11" Type="http://schemas.openxmlformats.org/officeDocument/2006/relationships/slide" Target="slides/slide20.xml"/><Relationship Id="rId5" Type="http://schemas.openxmlformats.org/officeDocument/2006/relationships/slide" Target="slides/slide14.xml"/><Relationship Id="rId10" Type="http://schemas.openxmlformats.org/officeDocument/2006/relationships/slide" Target="slides/slide19.xml"/><Relationship Id="rId4" Type="http://schemas.openxmlformats.org/officeDocument/2006/relationships/slide" Target="slides/slide11.xml"/><Relationship Id="rId9" Type="http://schemas.openxmlformats.org/officeDocument/2006/relationships/slide" Target="slides/slide18.xml"/><Relationship Id="rId14"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solidFill>
                <a:schemeClr val="tx1">
                  <a:lumMod val="95000"/>
                  <a:lumOff val="5000"/>
                </a:schemeClr>
              </a:solidFill>
            </a:ln>
          </c:spPr>
          <c:dPt>
            <c:idx val="0"/>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1-7FEF-45C4-A573-55C14F77F8D0}"/>
              </c:ext>
            </c:extLst>
          </c:dPt>
          <c:dPt>
            <c:idx val="1"/>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3-7FEF-45C4-A573-55C14F77F8D0}"/>
              </c:ext>
            </c:extLst>
          </c:dPt>
          <c:dPt>
            <c:idx val="2"/>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5-7FEF-45C4-A573-55C14F77F8D0}"/>
              </c:ext>
            </c:extLst>
          </c:dPt>
          <c:dPt>
            <c:idx val="3"/>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7-7FEF-45C4-A573-55C14F77F8D0}"/>
              </c:ext>
            </c:extLst>
          </c:dPt>
          <c:dPt>
            <c:idx val="4"/>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9-7FEF-45C4-A573-55C14F77F8D0}"/>
              </c:ext>
            </c:extLst>
          </c:dPt>
          <c:dPt>
            <c:idx val="5"/>
            <c:bubble3D val="0"/>
            <c:spPr>
              <a:no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B-7FEF-45C4-A573-55C14F77F8D0}"/>
              </c:ext>
            </c:extLst>
          </c:dPt>
          <c:dPt>
            <c:idx val="6"/>
            <c:bubble3D val="0"/>
            <c:spPr>
              <a:solidFill>
                <a:schemeClr val="accent2">
                  <a:lumMod val="60000"/>
                  <a:lumOff val="40000"/>
                  <a:alpha val="35000"/>
                </a:schemeClr>
              </a:solid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D-7FEF-45C4-A573-55C14F77F8D0}"/>
              </c:ext>
            </c:extLst>
          </c:dPt>
          <c:dPt>
            <c:idx val="7"/>
            <c:bubble3D val="0"/>
            <c:spPr>
              <a:solidFill>
                <a:schemeClr val="accent2">
                  <a:lumMod val="60000"/>
                  <a:lumOff val="40000"/>
                  <a:alpha val="35000"/>
                </a:schemeClr>
              </a:solidFill>
              <a:ln w="9525" cap="flat" cmpd="sng" algn="ctr">
                <a:solidFill>
                  <a:schemeClr val="tx1">
                    <a:lumMod val="95000"/>
                    <a:lumOff val="5000"/>
                  </a:schemeClr>
                </a:solidFill>
                <a:round/>
              </a:ln>
              <a:effectLst/>
            </c:spPr>
            <c:extLst xmlns:c16r2="http://schemas.microsoft.com/office/drawing/2015/06/chart">
              <c:ext xmlns:c16="http://schemas.microsoft.com/office/drawing/2014/chart" uri="{C3380CC4-5D6E-409C-BE32-E72D297353CC}">
                <c16:uniqueId val="{0000000F-7FEF-45C4-A573-55C14F77F8D0}"/>
              </c:ext>
            </c:extLst>
          </c:dPt>
          <c:cat>
            <c:strRef>
              <c:f>Sheet1!$A$2:$A$9</c:f>
              <c:strCache>
                <c:ptCount val="8"/>
                <c:pt idx="0">
                  <c:v>1st Qtr</c:v>
                </c:pt>
                <c:pt idx="1">
                  <c:v>2nd Qtr</c:v>
                </c:pt>
                <c:pt idx="2">
                  <c:v>3rd Qtr</c:v>
                </c:pt>
                <c:pt idx="3">
                  <c:v>4th Qtr</c:v>
                </c:pt>
                <c:pt idx="4">
                  <c:v>1st Qtr</c:v>
                </c:pt>
                <c:pt idx="5">
                  <c:v>2nd Qtr</c:v>
                </c:pt>
                <c:pt idx="6">
                  <c:v>3rd Qtr</c:v>
                </c:pt>
                <c:pt idx="7">
                  <c:v>4th Qtr</c:v>
                </c:pt>
              </c:strCache>
            </c:strRef>
          </c:cat>
          <c:val>
            <c:numRef>
              <c:f>Sheet1!$B$2:$B$9</c:f>
              <c:numCache>
                <c:formatCode>General</c:formatCode>
                <c:ptCount val="8"/>
                <c:pt idx="0">
                  <c:v>1</c:v>
                </c:pt>
                <c:pt idx="1">
                  <c:v>1</c:v>
                </c:pt>
                <c:pt idx="2">
                  <c:v>1</c:v>
                </c:pt>
                <c:pt idx="3">
                  <c:v>1</c:v>
                </c:pt>
                <c:pt idx="4">
                  <c:v>1</c:v>
                </c:pt>
                <c:pt idx="5">
                  <c:v>1</c:v>
                </c:pt>
                <c:pt idx="6">
                  <c:v>1</c:v>
                </c:pt>
                <c:pt idx="7">
                  <c:v>1</c:v>
                </c:pt>
              </c:numCache>
            </c:numRef>
          </c:val>
          <c:extLst xmlns:c16r2="http://schemas.microsoft.com/office/drawing/2015/06/chart">
            <c:ext xmlns:c16="http://schemas.microsoft.com/office/drawing/2014/chart" uri="{C3380CC4-5D6E-409C-BE32-E72D297353CC}">
              <c16:uniqueId val="{00000010-7FEF-45C4-A573-55C14F77F8D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pl-PL"/>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0.45685</cdr:x>
      <cdr:y>0.42308</cdr:y>
    </cdr:from>
    <cdr:to>
      <cdr:x>0.54545</cdr:x>
      <cdr:y>0.5641</cdr:y>
    </cdr:to>
    <cdr:sp macro="" textlink="">
      <cdr:nvSpPr>
        <cdr:cNvPr id="2" name="Oval 1"/>
        <cdr:cNvSpPr/>
      </cdr:nvSpPr>
      <cdr:spPr>
        <a:xfrm xmlns:a="http://schemas.openxmlformats.org/drawingml/2006/main">
          <a:off x="4714503" y="2743201"/>
          <a:ext cx="914400" cy="914400"/>
        </a:xfrm>
        <a:prstGeom xmlns:a="http://schemas.openxmlformats.org/drawingml/2006/main" prst="ellipse">
          <a:avLst/>
        </a:prstGeom>
        <a:solidFill xmlns:a="http://schemas.openxmlformats.org/drawingml/2006/main">
          <a:schemeClr val="bg1"/>
        </a:solidFill>
        <a:ln xmlns:a="http://schemas.openxmlformats.org/drawingml/2006/main">
          <a:solidFill>
            <a:schemeClr val="tx1">
              <a:lumMod val="95000"/>
              <a:lumOff val="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sz="1400" dirty="0">
            <a:solidFill>
              <a:schemeClr val="tx1">
                <a:lumMod val="95000"/>
                <a:lumOff val="5000"/>
              </a:schemeClr>
            </a:solidFill>
          </a:endParaRPr>
        </a:p>
      </cdr:txBody>
    </cdr:sp>
  </cdr:relSizeAnchor>
  <cdr:relSizeAnchor xmlns:cdr="http://schemas.openxmlformats.org/drawingml/2006/chartDrawing">
    <cdr:from>
      <cdr:x>0.32681</cdr:x>
      <cdr:y>0.22527</cdr:y>
    </cdr:from>
    <cdr:to>
      <cdr:x>0.67779</cdr:x>
      <cdr:y>0.76374</cdr:y>
    </cdr:to>
    <cdr:sp macro="" textlink="">
      <cdr:nvSpPr>
        <cdr:cNvPr id="3" name="Oval 2"/>
        <cdr:cNvSpPr/>
      </cdr:nvSpPr>
      <cdr:spPr>
        <a:xfrm xmlns:a="http://schemas.openxmlformats.org/drawingml/2006/main">
          <a:off x="3372591" y="1460666"/>
          <a:ext cx="3621974" cy="3491345"/>
        </a:xfrm>
        <a:prstGeom xmlns:a="http://schemas.openxmlformats.org/drawingml/2006/main" prst="ellipse">
          <a:avLst/>
        </a:prstGeom>
        <a:noFill xmlns:a="http://schemas.openxmlformats.org/drawingml/2006/main"/>
        <a:ln xmlns:a="http://schemas.openxmlformats.org/drawingml/2006/main" w="19050">
          <a:solidFill>
            <a:schemeClr val="tx1">
              <a:lumMod val="95000"/>
              <a:lumOff val="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ltLang="pl-PL"/>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pl.wikipedia.org/wiki/TDMA"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pl.wikipedia.org/wiki/PC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dirty="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dirty="0"/>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C49891-3A3F-4D9D-974E-1AACAB2E722E}" type="slidenum">
              <a:rPr lang="en-US" altLang="pl-PL"/>
              <a:pPr/>
              <a:t>26</a:t>
            </a:fld>
            <a:endParaRPr lang="en-US" altLang="pl-PL"/>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r>
              <a:rPr lang="en-US" altLang="pl-PL"/>
              <a:t>Future Wireless like 4G invision lots more bandwidth for the growing public</a:t>
            </a:r>
          </a:p>
          <a:p>
            <a:r>
              <a:rPr lang="en-US" altLang="pl-PL"/>
              <a:t>There will be not only high mobility with good data rates but also super high data rates in hotspot environments</a:t>
            </a:r>
          </a:p>
          <a:p>
            <a:r>
              <a:rPr lang="en-US" altLang="pl-PL"/>
              <a:t>Not only do they envision the support for 4G rates but also they expect the phones to support previous wireless standards too</a:t>
            </a:r>
          </a:p>
          <a:p>
            <a:r>
              <a:rPr lang="en-US" altLang="pl-PL"/>
              <a:t>These will all be accessible by one device which needs to be flexible and change rapidly between these types of coverage</a:t>
            </a:r>
          </a:p>
          <a:p>
            <a:endParaRPr lang="en-US" altLang="pl-PL"/>
          </a:p>
          <a:p>
            <a:r>
              <a:rPr lang="en-US" altLang="pl-PL"/>
              <a:t>Now let’s take a look at what comprises the 4G wireless system</a:t>
            </a:r>
          </a:p>
          <a:p>
            <a:endParaRPr lang="en-US" alt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Rot="1" noChangeAspect="1" noChangeArrowheads="1" noTextEdit="1"/>
          </p:cNvSpPr>
          <p:nvPr>
            <p:ph type="sldImg"/>
          </p:nvPr>
        </p:nvSpPr>
        <p:spPr>
          <a:xfrm>
            <a:off x="993775" y="768350"/>
            <a:ext cx="5116513" cy="3836988"/>
          </a:xfrm>
          <a:solidFill>
            <a:srgbClr val="FFFFFF"/>
          </a:solidFill>
          <a:ln/>
        </p:spPr>
      </p:sp>
      <p:sp>
        <p:nvSpPr>
          <p:cNvPr id="43011" name="Rectangle 1027"/>
          <p:cNvSpPr>
            <a:spLocks noGrp="1" noChangeArrowheads="1"/>
          </p:cNvSpPr>
          <p:nvPr>
            <p:ph type="body" idx="1"/>
          </p:nvPr>
        </p:nvSpPr>
        <p:spPr>
          <a:xfrm>
            <a:off x="946150" y="4860925"/>
            <a:ext cx="5207000" cy="4605338"/>
          </a:xfrm>
          <a:solidFill>
            <a:srgbClr val="FFFFFF"/>
          </a:solidFill>
          <a:ln>
            <a:solidFill>
              <a:srgbClr val="000000"/>
            </a:solidFill>
          </a:ln>
        </p:spPr>
        <p:txBody>
          <a:bodyPr/>
          <a:lstStyle/>
          <a:p>
            <a:r>
              <a:rPr lang="en-US" smtClean="0"/>
              <a:t>     802.11 defines the PHY (physical) and MAC (media access control) layers of the protocol.  All other layers are identical to IEEE 802.3 (the Ethernet).  </a:t>
            </a:r>
          </a:p>
          <a:p>
            <a:r>
              <a:rPr lang="en-US" smtClean="0"/>
              <a:t>     The IR (infrared) physical layer is essentially an orphan.</a:t>
            </a:r>
          </a:p>
          <a:p>
            <a:r>
              <a:rPr lang="en-US" smtClean="0"/>
              <a:t>     802.11a was proposed before 802.11b, hence the ‘a’ designation.  However, 802.11b came to market first.  As of Mid 2001, a few companies have 802.11a radios available in sample quantities.  There are not 802.11a WLAN systems available.</a:t>
            </a:r>
          </a:p>
        </p:txBody>
      </p:sp>
    </p:spTree>
    <p:extLst>
      <p:ext uri="{BB962C8B-B14F-4D97-AF65-F5344CB8AC3E}">
        <p14:creationId xmlns:p14="http://schemas.microsoft.com/office/powerpoint/2010/main" val="3692450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MO -</a:t>
            </a:r>
            <a:r>
              <a:rPr lang="pl-PL" baseline="0" dirty="0" smtClean="0"/>
              <a:t> </a:t>
            </a:r>
            <a:r>
              <a:rPr lang="pl-PL" baseline="0" dirty="0" err="1" smtClean="0"/>
              <a:t>Misouri</a:t>
            </a:r>
            <a:endParaRPr lang="pl-PL" dirty="0"/>
          </a:p>
        </p:txBody>
      </p:sp>
    </p:spTree>
    <p:extLst>
      <p:ext uri="{BB962C8B-B14F-4D97-AF65-F5344CB8AC3E}">
        <p14:creationId xmlns:p14="http://schemas.microsoft.com/office/powerpoint/2010/main" val="2725099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err="1" smtClean="0"/>
              <a:t>The</a:t>
            </a:r>
            <a:r>
              <a:rPr lang="pl-PL" dirty="0" smtClean="0"/>
              <a:t> </a:t>
            </a:r>
            <a:r>
              <a:rPr lang="pl-PL" dirty="0" err="1" smtClean="0"/>
              <a:t>summ</a:t>
            </a:r>
            <a:r>
              <a:rPr lang="pl-PL" dirty="0" smtClean="0"/>
              <a:t> of </a:t>
            </a:r>
            <a:r>
              <a:rPr lang="pl-PL" dirty="0" err="1" smtClean="0"/>
              <a:t>the</a:t>
            </a:r>
            <a:r>
              <a:rPr lang="pl-PL" baseline="0" dirty="0" smtClean="0"/>
              <a:t> </a:t>
            </a:r>
            <a:r>
              <a:rPr lang="pl-PL" baseline="0" dirty="0" err="1" smtClean="0"/>
              <a:t>angles</a:t>
            </a:r>
            <a:r>
              <a:rPr lang="pl-PL" baseline="0" dirty="0" smtClean="0"/>
              <a:t> </a:t>
            </a:r>
            <a:r>
              <a:rPr lang="pl-PL" baseline="0" dirty="0" err="1" smtClean="0"/>
              <a:t>must</a:t>
            </a:r>
            <a:r>
              <a:rPr lang="pl-PL" baseline="0" dirty="0" smtClean="0"/>
              <a:t> be </a:t>
            </a:r>
            <a:r>
              <a:rPr lang="pl-PL" baseline="0" dirty="0" err="1" smtClean="0"/>
              <a:t>equal</a:t>
            </a:r>
            <a:r>
              <a:rPr lang="pl-PL" baseline="0" dirty="0" smtClean="0"/>
              <a:t> to 360. </a:t>
            </a:r>
            <a:r>
              <a:rPr lang="pl-PL" baseline="0" dirty="0" err="1" smtClean="0"/>
              <a:t>Only</a:t>
            </a:r>
            <a:r>
              <a:rPr lang="pl-PL" baseline="0" dirty="0" smtClean="0"/>
              <a:t> triangle, </a:t>
            </a:r>
            <a:r>
              <a:rPr lang="pl-PL" baseline="0" dirty="0" err="1" smtClean="0"/>
              <a:t>square</a:t>
            </a:r>
            <a:r>
              <a:rPr lang="pl-PL" baseline="0" dirty="0" smtClean="0"/>
              <a:t> and </a:t>
            </a:r>
            <a:r>
              <a:rPr lang="pl-PL" baseline="0" dirty="0" err="1" smtClean="0"/>
              <a:t>hexagon</a:t>
            </a:r>
            <a:r>
              <a:rPr lang="pl-PL" baseline="0" dirty="0" smtClean="0"/>
              <a:t> </a:t>
            </a:r>
            <a:r>
              <a:rPr lang="pl-PL" baseline="0" dirty="0" err="1" smtClean="0"/>
              <a:t>perfectly</a:t>
            </a:r>
            <a:r>
              <a:rPr lang="pl-PL" baseline="0" dirty="0" smtClean="0"/>
              <a:t> </a:t>
            </a:r>
            <a:r>
              <a:rPr lang="pl-PL" baseline="0" dirty="0" err="1" smtClean="0"/>
              <a:t>divide</a:t>
            </a:r>
            <a:r>
              <a:rPr lang="pl-PL" baseline="0" dirty="0" smtClean="0"/>
              <a:t> 360.</a:t>
            </a:r>
            <a:endParaRPr lang="pl-PL" dirty="0"/>
          </a:p>
        </p:txBody>
      </p:sp>
    </p:spTree>
    <p:extLst>
      <p:ext uri="{BB962C8B-B14F-4D97-AF65-F5344CB8AC3E}">
        <p14:creationId xmlns:p14="http://schemas.microsoft.com/office/powerpoint/2010/main" val="3894870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2G – GSM</a:t>
            </a:r>
          </a:p>
          <a:p>
            <a:r>
              <a:rPr lang="pl-PL" dirty="0" smtClean="0"/>
              <a:t>3G – UMTS</a:t>
            </a:r>
          </a:p>
          <a:p>
            <a:r>
              <a:rPr lang="pl-PL" dirty="0" smtClean="0"/>
              <a:t>4G</a:t>
            </a:r>
            <a:r>
              <a:rPr lang="pl-PL" baseline="0" dirty="0" smtClean="0"/>
              <a:t> – LTE, </a:t>
            </a:r>
            <a:r>
              <a:rPr lang="pl-PL" baseline="0" dirty="0" err="1" smtClean="0"/>
              <a:t>WiMaX</a:t>
            </a:r>
            <a:endParaRPr lang="pl-PL" dirty="0"/>
          </a:p>
        </p:txBody>
      </p:sp>
    </p:spTree>
    <p:extLst>
      <p:ext uri="{BB962C8B-B14F-4D97-AF65-F5344CB8AC3E}">
        <p14:creationId xmlns:p14="http://schemas.microsoft.com/office/powerpoint/2010/main" val="2183607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4024313" y="9723438"/>
            <a:ext cx="3074987" cy="511175"/>
          </a:xfrm>
          <a:prstGeom prst="rect">
            <a:avLst/>
          </a:prstGeom>
          <a:noFill/>
          <a:ln w="9525">
            <a:noFill/>
            <a:miter lim="800000"/>
            <a:headEnd/>
            <a:tailEnd/>
          </a:ln>
        </p:spPr>
        <p:txBody>
          <a:bodyPr lIns="99299" tIns="49650" rIns="99299" bIns="49650" anchor="b"/>
          <a:lstStyle/>
          <a:p>
            <a:pPr algn="r" defTabSz="993775" eaLnBrk="0" hangingPunct="0"/>
            <a:fld id="{DAEBD61F-6357-4C34-AF3E-063862CB6364}" type="slidenum">
              <a:rPr lang="en-US" sz="1300" b="0">
                <a:latin typeface="Times New Roman" pitchFamily="18" charset="0"/>
              </a:rPr>
              <a:pPr algn="r" defTabSz="993775" eaLnBrk="0" hangingPunct="0"/>
              <a:t>13</a:t>
            </a:fld>
            <a:endParaRPr lang="en-US" sz="1300" b="0">
              <a:latin typeface="Times New Roman" pitchFamily="18" charset="0"/>
            </a:endParaRPr>
          </a:p>
        </p:txBody>
      </p:sp>
      <p:sp>
        <p:nvSpPr>
          <p:cNvPr id="41987" name="Rectangle 2"/>
          <p:cNvSpPr>
            <a:spLocks noGrp="1" noRot="1" noChangeAspect="1" noChangeArrowheads="1" noTextEdit="1"/>
          </p:cNvSpPr>
          <p:nvPr>
            <p:ph type="sldImg"/>
          </p:nvPr>
        </p:nvSpPr>
        <p:spPr>
          <a:xfrm>
            <a:off x="1157288" y="890588"/>
            <a:ext cx="4787900" cy="3590925"/>
          </a:xfrm>
          <a:solidFill>
            <a:srgbClr val="FFFFFF"/>
          </a:solidFill>
          <a:ln/>
        </p:spPr>
      </p:sp>
      <p:sp>
        <p:nvSpPr>
          <p:cNvPr id="41988" name="Rectangle 3"/>
          <p:cNvSpPr>
            <a:spLocks noGrp="1" noChangeArrowheads="1"/>
          </p:cNvSpPr>
          <p:nvPr>
            <p:ph type="body" idx="1"/>
          </p:nvPr>
        </p:nvSpPr>
        <p:spPr>
          <a:xfrm>
            <a:off x="942975" y="4862513"/>
            <a:ext cx="5183188" cy="4700587"/>
          </a:xfrm>
          <a:noFill/>
          <a:ln w="9525"/>
        </p:spPr>
        <p:txBody>
          <a:bodyPr lIns="99299" tIns="49650" rIns="99299" bIns="49650"/>
          <a:lstStyle/>
          <a:p>
            <a:endParaRPr lang="en-GB" smtClean="0"/>
          </a:p>
        </p:txBody>
      </p:sp>
    </p:spTree>
    <p:extLst>
      <p:ext uri="{BB962C8B-B14F-4D97-AF65-F5344CB8AC3E}">
        <p14:creationId xmlns:p14="http://schemas.microsoft.com/office/powerpoint/2010/main" val="1963690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b="1" dirty="0" err="1" smtClean="0"/>
              <a:t>D-AMPS</a:t>
            </a:r>
            <a:r>
              <a:rPr lang="pl-PL" dirty="0" smtClean="0"/>
              <a:t> (</a:t>
            </a:r>
            <a:r>
              <a:rPr lang="pl-PL" dirty="0" err="1" smtClean="0"/>
              <a:t>Digital-Advanced</a:t>
            </a:r>
            <a:r>
              <a:rPr lang="pl-PL" dirty="0" smtClean="0"/>
              <a:t> Mobile </a:t>
            </a:r>
            <a:r>
              <a:rPr lang="pl-PL" dirty="0" err="1" smtClean="0"/>
              <a:t>Phone</a:t>
            </a:r>
            <a:r>
              <a:rPr lang="pl-PL" dirty="0" smtClean="0"/>
              <a:t> Service) – druga generacja cyfrowej technologii transmisji </a:t>
            </a:r>
            <a:r>
              <a:rPr lang="pl-PL" dirty="0" smtClean="0">
                <a:hlinkClick r:id="rId3" tooltip="TDMA"/>
              </a:rPr>
              <a:t>TDMA</a:t>
            </a:r>
            <a:r>
              <a:rPr lang="pl-PL" dirty="0" smtClean="0"/>
              <a:t>. TDMA operowało w </a:t>
            </a:r>
            <a:r>
              <a:rPr lang="pl-PL" b="1" dirty="0" smtClean="0"/>
              <a:t>Ameryce Północnej </a:t>
            </a:r>
            <a:r>
              <a:rPr lang="pl-PL" dirty="0" smtClean="0"/>
              <a:t>w pasmach </a:t>
            </a:r>
            <a:r>
              <a:rPr lang="pl-PL" dirty="0" smtClean="0">
                <a:hlinkClick r:id="rId4" tooltip="PCS"/>
              </a:rPr>
              <a:t>PCS</a:t>
            </a:r>
            <a:r>
              <a:rPr lang="pl-PL" dirty="0" smtClean="0"/>
              <a:t> 800 </a:t>
            </a:r>
            <a:r>
              <a:rPr lang="pl-PL" dirty="0" err="1" smtClean="0"/>
              <a:t>MHz</a:t>
            </a:r>
            <a:r>
              <a:rPr lang="pl-PL" dirty="0" smtClean="0"/>
              <a:t> i 1.9 </a:t>
            </a:r>
            <a:r>
              <a:rPr lang="pl-PL" dirty="0" err="1" smtClean="0"/>
              <a:t>GHz</a:t>
            </a:r>
            <a:r>
              <a:rPr lang="pl-PL" dirty="0" smtClean="0"/>
              <a:t>. Znane także pod nazwą IS-136 oraz IS-54.</a:t>
            </a:r>
            <a:endParaRPr lang="pl-PL" b="1" dirty="0" smtClean="0"/>
          </a:p>
          <a:p>
            <a:r>
              <a:rPr lang="pl-PL" b="1" dirty="0" smtClean="0"/>
              <a:t>PDC</a:t>
            </a:r>
            <a:r>
              <a:rPr lang="pl-PL" dirty="0" smtClean="0"/>
              <a:t> (</a:t>
            </a:r>
            <a:r>
              <a:rPr lang="pl-PL" b="1" dirty="0" err="1" smtClean="0"/>
              <a:t>Personal</a:t>
            </a:r>
            <a:r>
              <a:rPr lang="pl-PL" b="1" dirty="0" smtClean="0"/>
              <a:t> Digital </a:t>
            </a:r>
            <a:r>
              <a:rPr lang="pl-PL" b="1" dirty="0" err="1" smtClean="0"/>
              <a:t>Cellular</a:t>
            </a:r>
            <a:r>
              <a:rPr lang="pl-PL" dirty="0" smtClean="0"/>
              <a:t>) - jest systemem telefonii komórkowej drugiej generacji wynalezionym i używanym w </a:t>
            </a:r>
            <a:r>
              <a:rPr lang="pl-PL" b="1" dirty="0" smtClean="0"/>
              <a:t>Japonii</a:t>
            </a:r>
            <a:r>
              <a:rPr lang="pl-PL" dirty="0" smtClean="0"/>
              <a:t>.</a:t>
            </a:r>
            <a:endParaRPr lang="pl-PL" dirty="0"/>
          </a:p>
        </p:txBody>
      </p:sp>
    </p:spTree>
    <p:extLst>
      <p:ext uri="{BB962C8B-B14F-4D97-AF65-F5344CB8AC3E}">
        <p14:creationId xmlns:p14="http://schemas.microsoft.com/office/powerpoint/2010/main" val="747662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Tree>
    <p:extLst>
      <p:ext uri="{BB962C8B-B14F-4D97-AF65-F5344CB8AC3E}">
        <p14:creationId xmlns:p14="http://schemas.microsoft.com/office/powerpoint/2010/main" val="675418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Hard Handover:</a:t>
            </a:r>
            <a:br>
              <a:rPr lang="en-US" dirty="0" smtClean="0"/>
            </a:br>
            <a:r>
              <a:rPr lang="en-US" dirty="0" smtClean="0"/>
              <a:t>Hard handover means that all the old radio links in the UE are removed before the new radio links are established. Hard handover can be seamless or non-seamless. Seamless hard handover means that the handover is not perceptible to the user. In practice a handover that requires a change of the carrier frequency (inter-frequency handover) is always performed as hard handover.</a:t>
            </a:r>
            <a:br>
              <a:rPr lang="en-US" dirty="0" smtClean="0"/>
            </a:br>
            <a:r>
              <a:rPr lang="en-US" dirty="0" smtClean="0"/>
              <a:t/>
            </a:r>
            <a:br>
              <a:rPr lang="en-US" dirty="0" smtClean="0"/>
            </a:br>
            <a:r>
              <a:rPr lang="en-US" dirty="0" smtClean="0"/>
              <a:t>Soft Handover:</a:t>
            </a:r>
            <a:br>
              <a:rPr lang="en-US" dirty="0" smtClean="0"/>
            </a:br>
            <a:r>
              <a:rPr lang="en-US" dirty="0" smtClean="0"/>
              <a:t>Soft handover means that the radio links are added and removed in a way that the UE always keeps at least one radio link to the UTRAN. Soft handover is performed by means of macro diversity, which refers to the condition that several radio links are active at the same time. Normally soft handover can be used when cells operated on the same frequency are changed.</a:t>
            </a:r>
            <a:br>
              <a:rPr lang="en-US" dirty="0" smtClean="0"/>
            </a:br>
            <a:endParaRPr lang="pl-PL" dirty="0"/>
          </a:p>
        </p:txBody>
      </p:sp>
    </p:spTree>
    <p:extLst>
      <p:ext uri="{BB962C8B-B14F-4D97-AF65-F5344CB8AC3E}">
        <p14:creationId xmlns:p14="http://schemas.microsoft.com/office/powerpoint/2010/main" val="4039128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708D3-88E3-4243-AEDD-86C4818ED7D6}" type="slidenum">
              <a:rPr lang="en-US" altLang="pl-PL"/>
              <a:pPr/>
              <a:t>25</a:t>
            </a:fld>
            <a:endParaRPr lang="en-US" altLang="pl-PL"/>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r>
              <a:rPr lang="en-US" altLang="pl-PL"/>
              <a:t>Currently we are using 3G systems</a:t>
            </a:r>
          </a:p>
          <a:p>
            <a:r>
              <a:rPr lang="en-US" altLang="pl-PL"/>
              <a:t>This system provides large coverage with high mobility to the user</a:t>
            </a:r>
          </a:p>
          <a:p>
            <a:r>
              <a:rPr lang="en-US" altLang="pl-PL"/>
              <a:t>This system can support up to 14Mbps to the user</a:t>
            </a:r>
          </a:p>
          <a:p>
            <a:r>
              <a:rPr lang="en-US" altLang="pl-PL"/>
              <a:t>Currently this would be able to provide low quality video streams and web browsing along with the </a:t>
            </a:r>
          </a:p>
          <a:p>
            <a:r>
              <a:rPr lang="en-US" altLang="pl-PL"/>
              <a:t>the basic mobile functions to all users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086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752600"/>
            <a:ext cx="8802688" cy="2112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2400" y="4017963"/>
            <a:ext cx="8802688" cy="2114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CF9159A0-1B20-483E-BEB5-8A33A5A47B2E}" type="slidenum">
              <a:rPr lang="en-US"/>
              <a:pPr>
                <a:defRPr/>
              </a:pPr>
              <a:t>‹#›</a:t>
            </a:fld>
            <a:endParaRPr lang="en-US"/>
          </a:p>
        </p:txBody>
      </p:sp>
    </p:spTree>
    <p:extLst>
      <p:ext uri="{BB962C8B-B14F-4D97-AF65-F5344CB8AC3E}">
        <p14:creationId xmlns:p14="http://schemas.microsoft.com/office/powerpoint/2010/main" val="328990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jpeg"/><Relationship Id="rId7" Type="http://schemas.openxmlformats.org/officeDocument/2006/relationships/image" Target="../media/image18.png"/><Relationship Id="rId12" Type="http://schemas.openxmlformats.org/officeDocument/2006/relationships/image" Target="../media/image23.jpeg"/><Relationship Id="rId17" Type="http://schemas.openxmlformats.org/officeDocument/2006/relationships/image" Target="../media/image28.jpe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jpe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2716213"/>
            <a:ext cx="6518026" cy="1504950"/>
          </a:xfrm>
          <a:noFill/>
          <a:ln/>
        </p:spPr>
        <p:txBody>
          <a:bodyPr lIns="0" tIns="0" rIns="0" bIns="0" anchor="t"/>
          <a:lstStyle/>
          <a:p>
            <a:pPr>
              <a:lnSpc>
                <a:spcPts val="3800"/>
              </a:lnSpc>
            </a:pPr>
            <a:r>
              <a:rPr lang="pl-PL" sz="4000" dirty="0" smtClean="0"/>
              <a:t>Wireless Networking</a:t>
            </a:r>
            <a:endParaRPr lang="en-US" altLang="pl-PL" sz="4000" dirty="0">
              <a:solidFill>
                <a:schemeClr val="tx1"/>
              </a:solidFill>
            </a:endParaRPr>
          </a:p>
        </p:txBody>
      </p:sp>
      <p:sp>
        <p:nvSpPr>
          <p:cNvPr id="2053" name="Rectangle 5"/>
          <p:cNvSpPr>
            <a:spLocks noChangeArrowheads="1"/>
          </p:cNvSpPr>
          <p:nvPr/>
        </p:nvSpPr>
        <p:spPr bwMode="auto">
          <a:xfrm>
            <a:off x="2230438" y="4292600"/>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endParaRPr lang="en-US" sz="2400" b="1" dirty="0"/>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a:t>
            </a:r>
            <a:r>
              <a:rPr lang="pl-PL" sz="2000" b="1" dirty="0" smtClean="0"/>
              <a:t>10</a:t>
            </a:r>
            <a:endParaRPr lang="pl-PL"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88"/>
          <p:cNvSpPr>
            <a:spLocks noGrp="1" noChangeArrowheads="1"/>
          </p:cNvSpPr>
          <p:nvPr>
            <p:ph type="title"/>
          </p:nvPr>
        </p:nvSpPr>
        <p:spPr/>
        <p:txBody>
          <a:bodyPr/>
          <a:lstStyle/>
          <a:p>
            <a:pPr eaLnBrk="1" hangingPunct="1"/>
            <a:r>
              <a:rPr lang="en-US" sz="2400" dirty="0" smtClean="0"/>
              <a:t>Cellular Structure and Frequency Spectrum Allocation Plan</a:t>
            </a:r>
          </a:p>
        </p:txBody>
      </p:sp>
      <p:grpSp>
        <p:nvGrpSpPr>
          <p:cNvPr id="2" name="Group 662"/>
          <p:cNvGrpSpPr>
            <a:grpSpLocks/>
          </p:cNvGrpSpPr>
          <p:nvPr/>
        </p:nvGrpSpPr>
        <p:grpSpPr bwMode="auto">
          <a:xfrm>
            <a:off x="2212975" y="1979613"/>
            <a:ext cx="5308600" cy="4241800"/>
            <a:chOff x="1394" y="1247"/>
            <a:chExt cx="3344" cy="2672"/>
          </a:xfrm>
        </p:grpSpPr>
        <p:sp>
          <p:nvSpPr>
            <p:cNvPr id="12349" name="Line 570"/>
            <p:cNvSpPr>
              <a:spLocks noChangeShapeType="1"/>
            </p:cNvSpPr>
            <p:nvPr/>
          </p:nvSpPr>
          <p:spPr bwMode="auto">
            <a:xfrm>
              <a:off x="2224" y="2482"/>
              <a:ext cx="233" cy="1"/>
            </a:xfrm>
            <a:prstGeom prst="line">
              <a:avLst/>
            </a:prstGeom>
            <a:noFill/>
            <a:ln w="34925">
              <a:solidFill>
                <a:srgbClr val="000000"/>
              </a:solidFill>
              <a:round/>
              <a:headEnd/>
              <a:tailEnd/>
            </a:ln>
          </p:spPr>
          <p:txBody>
            <a:bodyPr/>
            <a:lstStyle/>
            <a:p>
              <a:endParaRPr lang="pl-PL"/>
            </a:p>
          </p:txBody>
        </p:sp>
        <p:grpSp>
          <p:nvGrpSpPr>
            <p:cNvPr id="12350" name="Group 598"/>
            <p:cNvGrpSpPr>
              <a:grpSpLocks/>
            </p:cNvGrpSpPr>
            <p:nvPr/>
          </p:nvGrpSpPr>
          <p:grpSpPr bwMode="auto">
            <a:xfrm>
              <a:off x="2468" y="1659"/>
              <a:ext cx="1198" cy="1236"/>
              <a:chOff x="218" y="1865"/>
              <a:chExt cx="1198" cy="1236"/>
            </a:xfrm>
          </p:grpSpPr>
          <p:sp>
            <p:nvSpPr>
              <p:cNvPr id="12389" name="AutoShape 590"/>
              <p:cNvSpPr>
                <a:spLocks noChangeArrowheads="1"/>
              </p:cNvSpPr>
              <p:nvPr/>
            </p:nvSpPr>
            <p:spPr bwMode="auto">
              <a:xfrm>
                <a:off x="222" y="2074"/>
                <a:ext cx="480" cy="415"/>
              </a:xfrm>
              <a:prstGeom prst="hexagon">
                <a:avLst>
                  <a:gd name="adj" fmla="val 28916"/>
                  <a:gd name="vf" fmla="val 115470"/>
                </a:avLst>
              </a:prstGeom>
              <a:solidFill>
                <a:schemeClr val="folHlink"/>
              </a:solidFill>
              <a:ln w="9525">
                <a:solidFill>
                  <a:schemeClr val="tx1"/>
                </a:solidFill>
                <a:miter lim="800000"/>
                <a:headEnd/>
                <a:tailEnd/>
              </a:ln>
            </p:spPr>
            <p:txBody>
              <a:bodyPr wrap="none" anchor="ctr"/>
              <a:lstStyle/>
              <a:p>
                <a:endParaRPr lang="en-US"/>
              </a:p>
            </p:txBody>
          </p:sp>
          <p:sp>
            <p:nvSpPr>
              <p:cNvPr id="12390" name="AutoShape 591"/>
              <p:cNvSpPr>
                <a:spLocks noChangeArrowheads="1"/>
              </p:cNvSpPr>
              <p:nvPr/>
            </p:nvSpPr>
            <p:spPr bwMode="auto">
              <a:xfrm>
                <a:off x="576" y="1865"/>
                <a:ext cx="480" cy="415"/>
              </a:xfrm>
              <a:prstGeom prst="hexagon">
                <a:avLst>
                  <a:gd name="adj" fmla="val 28916"/>
                  <a:gd name="vf" fmla="val 115470"/>
                </a:avLst>
              </a:prstGeom>
              <a:solidFill>
                <a:schemeClr val="accent1"/>
              </a:solidFill>
              <a:ln w="9525">
                <a:solidFill>
                  <a:schemeClr val="tx1"/>
                </a:solidFill>
                <a:miter lim="800000"/>
                <a:headEnd/>
                <a:tailEnd/>
              </a:ln>
            </p:spPr>
            <p:txBody>
              <a:bodyPr wrap="none" anchor="ctr"/>
              <a:lstStyle/>
              <a:p>
                <a:endParaRPr lang="en-US"/>
              </a:p>
            </p:txBody>
          </p:sp>
          <p:sp>
            <p:nvSpPr>
              <p:cNvPr id="12391" name="AutoShape 592"/>
              <p:cNvSpPr>
                <a:spLocks noChangeArrowheads="1"/>
              </p:cNvSpPr>
              <p:nvPr/>
            </p:nvSpPr>
            <p:spPr bwMode="auto">
              <a:xfrm>
                <a:off x="576" y="2686"/>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92" name="AutoShape 593"/>
              <p:cNvSpPr>
                <a:spLocks noChangeArrowheads="1"/>
              </p:cNvSpPr>
              <p:nvPr/>
            </p:nvSpPr>
            <p:spPr bwMode="auto">
              <a:xfrm>
                <a:off x="218" y="2487"/>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93" name="AutoShape 594"/>
              <p:cNvSpPr>
                <a:spLocks noChangeArrowheads="1"/>
              </p:cNvSpPr>
              <p:nvPr/>
            </p:nvSpPr>
            <p:spPr bwMode="auto">
              <a:xfrm>
                <a:off x="576" y="2275"/>
                <a:ext cx="480" cy="415"/>
              </a:xfrm>
              <a:prstGeom prst="hexagon">
                <a:avLst>
                  <a:gd name="adj" fmla="val 28916"/>
                  <a:gd name="vf" fmla="val 115470"/>
                </a:avLst>
              </a:prstGeom>
              <a:solidFill>
                <a:srgbClr val="FFFF66"/>
              </a:solidFill>
              <a:ln w="9525">
                <a:solidFill>
                  <a:schemeClr val="tx1"/>
                </a:solidFill>
                <a:miter lim="800000"/>
                <a:headEnd/>
                <a:tailEnd/>
              </a:ln>
            </p:spPr>
            <p:txBody>
              <a:bodyPr wrap="none" anchor="ctr"/>
              <a:lstStyle/>
              <a:p>
                <a:endParaRPr lang="en-US"/>
              </a:p>
            </p:txBody>
          </p:sp>
          <p:sp>
            <p:nvSpPr>
              <p:cNvPr id="12394" name="AutoShape 595"/>
              <p:cNvSpPr>
                <a:spLocks noChangeArrowheads="1"/>
              </p:cNvSpPr>
              <p:nvPr/>
            </p:nvSpPr>
            <p:spPr bwMode="auto">
              <a:xfrm>
                <a:off x="934" y="2481"/>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95" name="AutoShape 597"/>
              <p:cNvSpPr>
                <a:spLocks noChangeArrowheads="1"/>
              </p:cNvSpPr>
              <p:nvPr/>
            </p:nvSpPr>
            <p:spPr bwMode="auto">
              <a:xfrm>
                <a:off x="936" y="2070"/>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grpSp>
        <p:grpSp>
          <p:nvGrpSpPr>
            <p:cNvPr id="12351" name="Group 600"/>
            <p:cNvGrpSpPr>
              <a:grpSpLocks/>
            </p:cNvGrpSpPr>
            <p:nvPr/>
          </p:nvGrpSpPr>
          <p:grpSpPr bwMode="auto">
            <a:xfrm>
              <a:off x="1395" y="1458"/>
              <a:ext cx="1198" cy="1236"/>
              <a:chOff x="218" y="1865"/>
              <a:chExt cx="1198" cy="1236"/>
            </a:xfrm>
          </p:grpSpPr>
          <p:sp>
            <p:nvSpPr>
              <p:cNvPr id="12382" name="AutoShape 601"/>
              <p:cNvSpPr>
                <a:spLocks noChangeArrowheads="1"/>
              </p:cNvSpPr>
              <p:nvPr/>
            </p:nvSpPr>
            <p:spPr bwMode="auto">
              <a:xfrm>
                <a:off x="222" y="2074"/>
                <a:ext cx="480" cy="415"/>
              </a:xfrm>
              <a:prstGeom prst="hexagon">
                <a:avLst>
                  <a:gd name="adj" fmla="val 28916"/>
                  <a:gd name="vf" fmla="val 115470"/>
                </a:avLst>
              </a:prstGeom>
              <a:solidFill>
                <a:schemeClr val="folHlink"/>
              </a:solidFill>
              <a:ln w="9525">
                <a:solidFill>
                  <a:schemeClr val="tx1"/>
                </a:solidFill>
                <a:miter lim="800000"/>
                <a:headEnd/>
                <a:tailEnd/>
              </a:ln>
            </p:spPr>
            <p:txBody>
              <a:bodyPr wrap="none" anchor="ctr"/>
              <a:lstStyle/>
              <a:p>
                <a:endParaRPr lang="en-US"/>
              </a:p>
            </p:txBody>
          </p:sp>
          <p:sp>
            <p:nvSpPr>
              <p:cNvPr id="12383" name="AutoShape 602"/>
              <p:cNvSpPr>
                <a:spLocks noChangeArrowheads="1"/>
              </p:cNvSpPr>
              <p:nvPr/>
            </p:nvSpPr>
            <p:spPr bwMode="auto">
              <a:xfrm>
                <a:off x="576" y="1865"/>
                <a:ext cx="480" cy="415"/>
              </a:xfrm>
              <a:prstGeom prst="hexagon">
                <a:avLst>
                  <a:gd name="adj" fmla="val 28916"/>
                  <a:gd name="vf" fmla="val 115470"/>
                </a:avLst>
              </a:prstGeom>
              <a:solidFill>
                <a:schemeClr val="accent1"/>
              </a:solidFill>
              <a:ln w="9525">
                <a:solidFill>
                  <a:schemeClr val="tx1"/>
                </a:solidFill>
                <a:miter lim="800000"/>
                <a:headEnd/>
                <a:tailEnd/>
              </a:ln>
            </p:spPr>
            <p:txBody>
              <a:bodyPr wrap="none" anchor="ctr"/>
              <a:lstStyle/>
              <a:p>
                <a:endParaRPr lang="en-US"/>
              </a:p>
            </p:txBody>
          </p:sp>
          <p:sp>
            <p:nvSpPr>
              <p:cNvPr id="12384" name="AutoShape 603"/>
              <p:cNvSpPr>
                <a:spLocks noChangeArrowheads="1"/>
              </p:cNvSpPr>
              <p:nvPr/>
            </p:nvSpPr>
            <p:spPr bwMode="auto">
              <a:xfrm>
                <a:off x="576" y="2686"/>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85" name="AutoShape 604"/>
              <p:cNvSpPr>
                <a:spLocks noChangeArrowheads="1"/>
              </p:cNvSpPr>
              <p:nvPr/>
            </p:nvSpPr>
            <p:spPr bwMode="auto">
              <a:xfrm>
                <a:off x="218" y="2487"/>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86" name="AutoShape 605"/>
              <p:cNvSpPr>
                <a:spLocks noChangeArrowheads="1"/>
              </p:cNvSpPr>
              <p:nvPr/>
            </p:nvSpPr>
            <p:spPr bwMode="auto">
              <a:xfrm>
                <a:off x="576" y="2275"/>
                <a:ext cx="480" cy="415"/>
              </a:xfrm>
              <a:prstGeom prst="hexagon">
                <a:avLst>
                  <a:gd name="adj" fmla="val 28916"/>
                  <a:gd name="vf" fmla="val 115470"/>
                </a:avLst>
              </a:prstGeom>
              <a:solidFill>
                <a:srgbClr val="FFFF66"/>
              </a:solidFill>
              <a:ln w="9525">
                <a:solidFill>
                  <a:schemeClr val="tx1"/>
                </a:solidFill>
                <a:miter lim="800000"/>
                <a:headEnd/>
                <a:tailEnd/>
              </a:ln>
            </p:spPr>
            <p:txBody>
              <a:bodyPr wrap="none" anchor="ctr"/>
              <a:lstStyle/>
              <a:p>
                <a:endParaRPr lang="en-US"/>
              </a:p>
            </p:txBody>
          </p:sp>
          <p:sp>
            <p:nvSpPr>
              <p:cNvPr id="12387" name="AutoShape 606"/>
              <p:cNvSpPr>
                <a:spLocks noChangeArrowheads="1"/>
              </p:cNvSpPr>
              <p:nvPr/>
            </p:nvSpPr>
            <p:spPr bwMode="auto">
              <a:xfrm>
                <a:off x="934" y="2481"/>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88" name="AutoShape 607"/>
              <p:cNvSpPr>
                <a:spLocks noChangeArrowheads="1"/>
              </p:cNvSpPr>
              <p:nvPr/>
            </p:nvSpPr>
            <p:spPr bwMode="auto">
              <a:xfrm>
                <a:off x="936" y="2070"/>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grpSp>
        <p:grpSp>
          <p:nvGrpSpPr>
            <p:cNvPr id="12352" name="Group 609"/>
            <p:cNvGrpSpPr>
              <a:grpSpLocks/>
            </p:cNvGrpSpPr>
            <p:nvPr/>
          </p:nvGrpSpPr>
          <p:grpSpPr bwMode="auto">
            <a:xfrm>
              <a:off x="1751" y="2486"/>
              <a:ext cx="1198" cy="1236"/>
              <a:chOff x="218" y="1865"/>
              <a:chExt cx="1198" cy="1236"/>
            </a:xfrm>
          </p:grpSpPr>
          <p:sp>
            <p:nvSpPr>
              <p:cNvPr id="12375" name="AutoShape 610"/>
              <p:cNvSpPr>
                <a:spLocks noChangeArrowheads="1"/>
              </p:cNvSpPr>
              <p:nvPr/>
            </p:nvSpPr>
            <p:spPr bwMode="auto">
              <a:xfrm>
                <a:off x="222" y="2074"/>
                <a:ext cx="480" cy="415"/>
              </a:xfrm>
              <a:prstGeom prst="hexagon">
                <a:avLst>
                  <a:gd name="adj" fmla="val 28916"/>
                  <a:gd name="vf" fmla="val 115470"/>
                </a:avLst>
              </a:prstGeom>
              <a:solidFill>
                <a:schemeClr val="folHlink"/>
              </a:solidFill>
              <a:ln w="9525">
                <a:solidFill>
                  <a:schemeClr val="tx1"/>
                </a:solidFill>
                <a:miter lim="800000"/>
                <a:headEnd/>
                <a:tailEnd/>
              </a:ln>
            </p:spPr>
            <p:txBody>
              <a:bodyPr wrap="none" anchor="ctr"/>
              <a:lstStyle/>
              <a:p>
                <a:endParaRPr lang="en-US"/>
              </a:p>
            </p:txBody>
          </p:sp>
          <p:sp>
            <p:nvSpPr>
              <p:cNvPr id="12376" name="AutoShape 611"/>
              <p:cNvSpPr>
                <a:spLocks noChangeArrowheads="1"/>
              </p:cNvSpPr>
              <p:nvPr/>
            </p:nvSpPr>
            <p:spPr bwMode="auto">
              <a:xfrm>
                <a:off x="576" y="1865"/>
                <a:ext cx="480" cy="415"/>
              </a:xfrm>
              <a:prstGeom prst="hexagon">
                <a:avLst>
                  <a:gd name="adj" fmla="val 28916"/>
                  <a:gd name="vf" fmla="val 115470"/>
                </a:avLst>
              </a:prstGeom>
              <a:solidFill>
                <a:schemeClr val="accent1"/>
              </a:solidFill>
              <a:ln w="9525">
                <a:solidFill>
                  <a:schemeClr val="tx1"/>
                </a:solidFill>
                <a:miter lim="800000"/>
                <a:headEnd/>
                <a:tailEnd/>
              </a:ln>
            </p:spPr>
            <p:txBody>
              <a:bodyPr wrap="none" anchor="ctr"/>
              <a:lstStyle/>
              <a:p>
                <a:endParaRPr lang="en-US"/>
              </a:p>
            </p:txBody>
          </p:sp>
          <p:sp>
            <p:nvSpPr>
              <p:cNvPr id="12377" name="AutoShape 612"/>
              <p:cNvSpPr>
                <a:spLocks noChangeArrowheads="1"/>
              </p:cNvSpPr>
              <p:nvPr/>
            </p:nvSpPr>
            <p:spPr bwMode="auto">
              <a:xfrm>
                <a:off x="576" y="2686"/>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78" name="AutoShape 613"/>
              <p:cNvSpPr>
                <a:spLocks noChangeArrowheads="1"/>
              </p:cNvSpPr>
              <p:nvPr/>
            </p:nvSpPr>
            <p:spPr bwMode="auto">
              <a:xfrm>
                <a:off x="218" y="2487"/>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79" name="AutoShape 614"/>
              <p:cNvSpPr>
                <a:spLocks noChangeArrowheads="1"/>
              </p:cNvSpPr>
              <p:nvPr/>
            </p:nvSpPr>
            <p:spPr bwMode="auto">
              <a:xfrm>
                <a:off x="576" y="2275"/>
                <a:ext cx="480" cy="415"/>
              </a:xfrm>
              <a:prstGeom prst="hexagon">
                <a:avLst>
                  <a:gd name="adj" fmla="val 28916"/>
                  <a:gd name="vf" fmla="val 115470"/>
                </a:avLst>
              </a:prstGeom>
              <a:solidFill>
                <a:srgbClr val="FFFF66"/>
              </a:solidFill>
              <a:ln w="9525">
                <a:solidFill>
                  <a:schemeClr val="tx1"/>
                </a:solidFill>
                <a:miter lim="800000"/>
                <a:headEnd/>
                <a:tailEnd/>
              </a:ln>
            </p:spPr>
            <p:txBody>
              <a:bodyPr wrap="none" anchor="ctr"/>
              <a:lstStyle/>
              <a:p>
                <a:endParaRPr lang="en-US"/>
              </a:p>
            </p:txBody>
          </p:sp>
          <p:sp>
            <p:nvSpPr>
              <p:cNvPr id="12380" name="AutoShape 615"/>
              <p:cNvSpPr>
                <a:spLocks noChangeArrowheads="1"/>
              </p:cNvSpPr>
              <p:nvPr/>
            </p:nvSpPr>
            <p:spPr bwMode="auto">
              <a:xfrm>
                <a:off x="934" y="2481"/>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81" name="AutoShape 616"/>
              <p:cNvSpPr>
                <a:spLocks noChangeArrowheads="1"/>
              </p:cNvSpPr>
              <p:nvPr/>
            </p:nvSpPr>
            <p:spPr bwMode="auto">
              <a:xfrm>
                <a:off x="936" y="2070"/>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grpSp>
        <p:grpSp>
          <p:nvGrpSpPr>
            <p:cNvPr id="12353" name="Group 617"/>
            <p:cNvGrpSpPr>
              <a:grpSpLocks/>
            </p:cNvGrpSpPr>
            <p:nvPr/>
          </p:nvGrpSpPr>
          <p:grpSpPr bwMode="auto">
            <a:xfrm>
              <a:off x="2820" y="2683"/>
              <a:ext cx="1198" cy="1236"/>
              <a:chOff x="218" y="1865"/>
              <a:chExt cx="1198" cy="1236"/>
            </a:xfrm>
          </p:grpSpPr>
          <p:sp>
            <p:nvSpPr>
              <p:cNvPr id="12368" name="AutoShape 618"/>
              <p:cNvSpPr>
                <a:spLocks noChangeArrowheads="1"/>
              </p:cNvSpPr>
              <p:nvPr/>
            </p:nvSpPr>
            <p:spPr bwMode="auto">
              <a:xfrm>
                <a:off x="222" y="2074"/>
                <a:ext cx="480" cy="415"/>
              </a:xfrm>
              <a:prstGeom prst="hexagon">
                <a:avLst>
                  <a:gd name="adj" fmla="val 28916"/>
                  <a:gd name="vf" fmla="val 115470"/>
                </a:avLst>
              </a:prstGeom>
              <a:solidFill>
                <a:schemeClr val="folHlink"/>
              </a:solidFill>
              <a:ln w="9525">
                <a:solidFill>
                  <a:schemeClr val="tx1"/>
                </a:solidFill>
                <a:miter lim="800000"/>
                <a:headEnd/>
                <a:tailEnd/>
              </a:ln>
            </p:spPr>
            <p:txBody>
              <a:bodyPr wrap="none" anchor="ctr"/>
              <a:lstStyle/>
              <a:p>
                <a:endParaRPr lang="en-US"/>
              </a:p>
            </p:txBody>
          </p:sp>
          <p:sp>
            <p:nvSpPr>
              <p:cNvPr id="12369" name="AutoShape 619"/>
              <p:cNvSpPr>
                <a:spLocks noChangeArrowheads="1"/>
              </p:cNvSpPr>
              <p:nvPr/>
            </p:nvSpPr>
            <p:spPr bwMode="auto">
              <a:xfrm>
                <a:off x="576" y="1865"/>
                <a:ext cx="480" cy="415"/>
              </a:xfrm>
              <a:prstGeom prst="hexagon">
                <a:avLst>
                  <a:gd name="adj" fmla="val 28916"/>
                  <a:gd name="vf" fmla="val 115470"/>
                </a:avLst>
              </a:prstGeom>
              <a:solidFill>
                <a:schemeClr val="accent1"/>
              </a:solidFill>
              <a:ln w="9525">
                <a:solidFill>
                  <a:schemeClr val="tx1"/>
                </a:solidFill>
                <a:miter lim="800000"/>
                <a:headEnd/>
                <a:tailEnd/>
              </a:ln>
            </p:spPr>
            <p:txBody>
              <a:bodyPr wrap="none" anchor="ctr"/>
              <a:lstStyle/>
              <a:p>
                <a:endParaRPr lang="en-US"/>
              </a:p>
            </p:txBody>
          </p:sp>
          <p:sp>
            <p:nvSpPr>
              <p:cNvPr id="12370" name="AutoShape 620"/>
              <p:cNvSpPr>
                <a:spLocks noChangeArrowheads="1"/>
              </p:cNvSpPr>
              <p:nvPr/>
            </p:nvSpPr>
            <p:spPr bwMode="auto">
              <a:xfrm>
                <a:off x="576" y="2686"/>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71" name="AutoShape 621"/>
              <p:cNvSpPr>
                <a:spLocks noChangeArrowheads="1"/>
              </p:cNvSpPr>
              <p:nvPr/>
            </p:nvSpPr>
            <p:spPr bwMode="auto">
              <a:xfrm>
                <a:off x="218" y="2487"/>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72" name="AutoShape 622"/>
              <p:cNvSpPr>
                <a:spLocks noChangeArrowheads="1"/>
              </p:cNvSpPr>
              <p:nvPr/>
            </p:nvSpPr>
            <p:spPr bwMode="auto">
              <a:xfrm>
                <a:off x="576" y="2275"/>
                <a:ext cx="480" cy="415"/>
              </a:xfrm>
              <a:prstGeom prst="hexagon">
                <a:avLst>
                  <a:gd name="adj" fmla="val 28916"/>
                  <a:gd name="vf" fmla="val 115470"/>
                </a:avLst>
              </a:prstGeom>
              <a:solidFill>
                <a:srgbClr val="FFFF66"/>
              </a:solidFill>
              <a:ln w="9525">
                <a:solidFill>
                  <a:schemeClr val="tx1"/>
                </a:solidFill>
                <a:miter lim="800000"/>
                <a:headEnd/>
                <a:tailEnd/>
              </a:ln>
            </p:spPr>
            <p:txBody>
              <a:bodyPr wrap="none" anchor="ctr"/>
              <a:lstStyle/>
              <a:p>
                <a:endParaRPr lang="en-US"/>
              </a:p>
            </p:txBody>
          </p:sp>
          <p:sp>
            <p:nvSpPr>
              <p:cNvPr id="12373" name="AutoShape 623"/>
              <p:cNvSpPr>
                <a:spLocks noChangeArrowheads="1"/>
              </p:cNvSpPr>
              <p:nvPr/>
            </p:nvSpPr>
            <p:spPr bwMode="auto">
              <a:xfrm>
                <a:off x="934" y="2481"/>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74" name="AutoShape 624"/>
              <p:cNvSpPr>
                <a:spLocks noChangeArrowheads="1"/>
              </p:cNvSpPr>
              <p:nvPr/>
            </p:nvSpPr>
            <p:spPr bwMode="auto">
              <a:xfrm>
                <a:off x="936" y="2070"/>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grpSp>
        <p:sp>
          <p:nvSpPr>
            <p:cNvPr id="12354" name="AutoShape 626"/>
            <p:cNvSpPr>
              <a:spLocks noChangeArrowheads="1"/>
            </p:cNvSpPr>
            <p:nvPr/>
          </p:nvSpPr>
          <p:spPr bwMode="auto">
            <a:xfrm>
              <a:off x="3544" y="2070"/>
              <a:ext cx="480" cy="415"/>
            </a:xfrm>
            <a:prstGeom prst="hexagon">
              <a:avLst>
                <a:gd name="adj" fmla="val 28916"/>
                <a:gd name="vf" fmla="val 115470"/>
              </a:avLst>
            </a:prstGeom>
            <a:solidFill>
              <a:schemeClr val="folHlink"/>
            </a:solidFill>
            <a:ln w="9525">
              <a:solidFill>
                <a:schemeClr val="tx1"/>
              </a:solidFill>
              <a:miter lim="800000"/>
              <a:headEnd/>
              <a:tailEnd/>
            </a:ln>
          </p:spPr>
          <p:txBody>
            <a:bodyPr wrap="none" anchor="ctr"/>
            <a:lstStyle/>
            <a:p>
              <a:endParaRPr lang="en-US"/>
            </a:p>
          </p:txBody>
        </p:sp>
        <p:sp>
          <p:nvSpPr>
            <p:cNvPr id="12355" name="AutoShape 627"/>
            <p:cNvSpPr>
              <a:spLocks noChangeArrowheads="1"/>
            </p:cNvSpPr>
            <p:nvPr/>
          </p:nvSpPr>
          <p:spPr bwMode="auto">
            <a:xfrm>
              <a:off x="3898" y="1861"/>
              <a:ext cx="480" cy="415"/>
            </a:xfrm>
            <a:prstGeom prst="hexagon">
              <a:avLst>
                <a:gd name="adj" fmla="val 28916"/>
                <a:gd name="vf" fmla="val 115470"/>
              </a:avLst>
            </a:prstGeom>
            <a:solidFill>
              <a:schemeClr val="accent1"/>
            </a:solidFill>
            <a:ln w="9525">
              <a:solidFill>
                <a:schemeClr val="tx1"/>
              </a:solidFill>
              <a:miter lim="800000"/>
              <a:headEnd/>
              <a:tailEnd/>
            </a:ln>
          </p:spPr>
          <p:txBody>
            <a:bodyPr wrap="none" anchor="ctr"/>
            <a:lstStyle/>
            <a:p>
              <a:endParaRPr lang="en-US"/>
            </a:p>
          </p:txBody>
        </p:sp>
        <p:sp>
          <p:nvSpPr>
            <p:cNvPr id="12356" name="AutoShape 628"/>
            <p:cNvSpPr>
              <a:spLocks noChangeArrowheads="1"/>
            </p:cNvSpPr>
            <p:nvPr/>
          </p:nvSpPr>
          <p:spPr bwMode="auto">
            <a:xfrm>
              <a:off x="3898" y="2682"/>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57" name="AutoShape 629"/>
            <p:cNvSpPr>
              <a:spLocks noChangeArrowheads="1"/>
            </p:cNvSpPr>
            <p:nvPr/>
          </p:nvSpPr>
          <p:spPr bwMode="auto">
            <a:xfrm>
              <a:off x="3540" y="2483"/>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58" name="AutoShape 630"/>
            <p:cNvSpPr>
              <a:spLocks noChangeArrowheads="1"/>
            </p:cNvSpPr>
            <p:nvPr/>
          </p:nvSpPr>
          <p:spPr bwMode="auto">
            <a:xfrm>
              <a:off x="3898" y="2271"/>
              <a:ext cx="480" cy="415"/>
            </a:xfrm>
            <a:prstGeom prst="hexagon">
              <a:avLst>
                <a:gd name="adj" fmla="val 28916"/>
                <a:gd name="vf" fmla="val 115470"/>
              </a:avLst>
            </a:prstGeom>
            <a:solidFill>
              <a:srgbClr val="FFFF66"/>
            </a:solidFill>
            <a:ln w="9525">
              <a:solidFill>
                <a:schemeClr val="tx1"/>
              </a:solidFill>
              <a:miter lim="800000"/>
              <a:headEnd/>
              <a:tailEnd/>
            </a:ln>
          </p:spPr>
          <p:txBody>
            <a:bodyPr wrap="none" anchor="ctr"/>
            <a:lstStyle/>
            <a:p>
              <a:endParaRPr lang="en-US"/>
            </a:p>
          </p:txBody>
        </p:sp>
        <p:sp>
          <p:nvSpPr>
            <p:cNvPr id="12359" name="AutoShape 631"/>
            <p:cNvSpPr>
              <a:spLocks noChangeArrowheads="1"/>
            </p:cNvSpPr>
            <p:nvPr/>
          </p:nvSpPr>
          <p:spPr bwMode="auto">
            <a:xfrm>
              <a:off x="4256" y="2477"/>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60" name="AutoShape 632"/>
            <p:cNvSpPr>
              <a:spLocks noChangeArrowheads="1"/>
            </p:cNvSpPr>
            <p:nvPr/>
          </p:nvSpPr>
          <p:spPr bwMode="auto">
            <a:xfrm>
              <a:off x="4258" y="2066"/>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sp>
          <p:nvSpPr>
            <p:cNvPr id="12361" name="AutoShape 633"/>
            <p:cNvSpPr>
              <a:spLocks noChangeArrowheads="1"/>
            </p:cNvSpPr>
            <p:nvPr/>
          </p:nvSpPr>
          <p:spPr bwMode="auto">
            <a:xfrm>
              <a:off x="3542" y="1653"/>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62" name="AutoShape 634"/>
            <p:cNvSpPr>
              <a:spLocks noChangeArrowheads="1"/>
            </p:cNvSpPr>
            <p:nvPr/>
          </p:nvSpPr>
          <p:spPr bwMode="auto">
            <a:xfrm>
              <a:off x="3184" y="1454"/>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63" name="AutoShape 635"/>
            <p:cNvSpPr>
              <a:spLocks noChangeArrowheads="1"/>
            </p:cNvSpPr>
            <p:nvPr/>
          </p:nvSpPr>
          <p:spPr bwMode="auto">
            <a:xfrm>
              <a:off x="2472" y="1452"/>
              <a:ext cx="480" cy="415"/>
            </a:xfrm>
            <a:prstGeom prst="hexagon">
              <a:avLst>
                <a:gd name="adj" fmla="val 28916"/>
                <a:gd name="vf" fmla="val 115470"/>
              </a:avLst>
            </a:prstGeom>
            <a:solidFill>
              <a:srgbClr val="CCFF66"/>
            </a:solidFill>
            <a:ln w="9525">
              <a:solidFill>
                <a:schemeClr val="tx1"/>
              </a:solidFill>
              <a:miter lim="800000"/>
              <a:headEnd/>
              <a:tailEnd/>
            </a:ln>
          </p:spPr>
          <p:txBody>
            <a:bodyPr wrap="none" anchor="ctr"/>
            <a:lstStyle/>
            <a:p>
              <a:endParaRPr lang="en-US"/>
            </a:p>
          </p:txBody>
        </p:sp>
        <p:sp>
          <p:nvSpPr>
            <p:cNvPr id="12364" name="AutoShape 636"/>
            <p:cNvSpPr>
              <a:spLocks noChangeArrowheads="1"/>
            </p:cNvSpPr>
            <p:nvPr/>
          </p:nvSpPr>
          <p:spPr bwMode="auto">
            <a:xfrm>
              <a:off x="2114" y="1253"/>
              <a:ext cx="480" cy="415"/>
            </a:xfrm>
            <a:prstGeom prst="hexagon">
              <a:avLst>
                <a:gd name="adj" fmla="val 28916"/>
                <a:gd name="vf" fmla="val 115470"/>
              </a:avLst>
            </a:prstGeom>
            <a:solidFill>
              <a:schemeClr val="hlink"/>
            </a:solidFill>
            <a:ln w="9525">
              <a:solidFill>
                <a:schemeClr val="tx1"/>
              </a:solidFill>
              <a:miter lim="800000"/>
              <a:headEnd/>
              <a:tailEnd/>
            </a:ln>
          </p:spPr>
          <p:txBody>
            <a:bodyPr wrap="none" anchor="ctr"/>
            <a:lstStyle/>
            <a:p>
              <a:endParaRPr lang="en-US"/>
            </a:p>
          </p:txBody>
        </p:sp>
        <p:sp>
          <p:nvSpPr>
            <p:cNvPr id="12365" name="AutoShape 637"/>
            <p:cNvSpPr>
              <a:spLocks noChangeArrowheads="1"/>
            </p:cNvSpPr>
            <p:nvPr/>
          </p:nvSpPr>
          <p:spPr bwMode="auto">
            <a:xfrm>
              <a:off x="2830" y="1247"/>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66" name="AutoShape 638"/>
            <p:cNvSpPr>
              <a:spLocks noChangeArrowheads="1"/>
            </p:cNvSpPr>
            <p:nvPr/>
          </p:nvSpPr>
          <p:spPr bwMode="auto">
            <a:xfrm>
              <a:off x="1394" y="2897"/>
              <a:ext cx="480" cy="415"/>
            </a:xfrm>
            <a:prstGeom prst="hexagon">
              <a:avLst>
                <a:gd name="adj" fmla="val 28916"/>
                <a:gd name="vf" fmla="val 115470"/>
              </a:avLst>
            </a:prstGeom>
            <a:solidFill>
              <a:srgbClr val="99CCFF"/>
            </a:solidFill>
            <a:ln w="9525">
              <a:solidFill>
                <a:schemeClr val="tx1"/>
              </a:solidFill>
              <a:miter lim="800000"/>
              <a:headEnd/>
              <a:tailEnd/>
            </a:ln>
          </p:spPr>
          <p:txBody>
            <a:bodyPr wrap="none" anchor="ctr"/>
            <a:lstStyle/>
            <a:p>
              <a:endParaRPr lang="en-US"/>
            </a:p>
          </p:txBody>
        </p:sp>
        <p:sp>
          <p:nvSpPr>
            <p:cNvPr id="12367" name="AutoShape 639"/>
            <p:cNvSpPr>
              <a:spLocks noChangeArrowheads="1"/>
            </p:cNvSpPr>
            <p:nvPr/>
          </p:nvSpPr>
          <p:spPr bwMode="auto">
            <a:xfrm>
              <a:off x="1396" y="2486"/>
              <a:ext cx="480" cy="415"/>
            </a:xfrm>
            <a:prstGeom prst="hexagon">
              <a:avLst>
                <a:gd name="adj" fmla="val 28916"/>
                <a:gd name="vf" fmla="val 115470"/>
              </a:avLst>
            </a:prstGeom>
            <a:solidFill>
              <a:srgbClr val="FF9966"/>
            </a:solidFill>
            <a:ln w="9525">
              <a:solidFill>
                <a:schemeClr val="tx1"/>
              </a:solidFill>
              <a:miter lim="800000"/>
              <a:headEnd/>
              <a:tailEnd/>
            </a:ln>
          </p:spPr>
          <p:txBody>
            <a:bodyPr wrap="none" anchor="ctr"/>
            <a:lstStyle/>
            <a:p>
              <a:endParaRPr lang="en-US"/>
            </a:p>
          </p:txBody>
        </p:sp>
      </p:grpSp>
      <p:grpSp>
        <p:nvGrpSpPr>
          <p:cNvPr id="7" name="Group 660"/>
          <p:cNvGrpSpPr>
            <a:grpSpLocks/>
          </p:cNvGrpSpPr>
          <p:nvPr/>
        </p:nvGrpSpPr>
        <p:grpSpPr bwMode="auto">
          <a:xfrm>
            <a:off x="2211388" y="2311400"/>
            <a:ext cx="1908175" cy="1968500"/>
            <a:chOff x="1588" y="1456"/>
            <a:chExt cx="1202" cy="1240"/>
          </a:xfrm>
        </p:grpSpPr>
        <p:sp>
          <p:nvSpPr>
            <p:cNvPr id="12331" name="Line 641"/>
            <p:cNvSpPr>
              <a:spLocks noChangeShapeType="1"/>
            </p:cNvSpPr>
            <p:nvPr/>
          </p:nvSpPr>
          <p:spPr bwMode="auto">
            <a:xfrm flipV="1">
              <a:off x="1592" y="1666"/>
              <a:ext cx="120" cy="206"/>
            </a:xfrm>
            <a:prstGeom prst="line">
              <a:avLst/>
            </a:prstGeom>
            <a:noFill/>
            <a:ln w="38100">
              <a:solidFill>
                <a:schemeClr val="tx1"/>
              </a:solidFill>
              <a:miter lim="800000"/>
              <a:headEnd/>
              <a:tailEnd/>
            </a:ln>
          </p:spPr>
          <p:txBody>
            <a:bodyPr wrap="none"/>
            <a:lstStyle/>
            <a:p>
              <a:endParaRPr lang="pl-PL"/>
            </a:p>
          </p:txBody>
        </p:sp>
        <p:sp>
          <p:nvSpPr>
            <p:cNvPr id="12332" name="Line 642"/>
            <p:cNvSpPr>
              <a:spLocks noChangeShapeType="1"/>
            </p:cNvSpPr>
            <p:nvPr/>
          </p:nvSpPr>
          <p:spPr bwMode="auto">
            <a:xfrm flipV="1">
              <a:off x="1704" y="1666"/>
              <a:ext cx="242" cy="2"/>
            </a:xfrm>
            <a:prstGeom prst="line">
              <a:avLst/>
            </a:prstGeom>
            <a:noFill/>
            <a:ln w="38100">
              <a:solidFill>
                <a:schemeClr val="tx1"/>
              </a:solidFill>
              <a:miter lim="800000"/>
              <a:headEnd/>
              <a:tailEnd/>
            </a:ln>
          </p:spPr>
          <p:txBody>
            <a:bodyPr wrap="none"/>
            <a:lstStyle/>
            <a:p>
              <a:endParaRPr lang="pl-PL"/>
            </a:p>
          </p:txBody>
        </p:sp>
        <p:sp>
          <p:nvSpPr>
            <p:cNvPr id="12333" name="Line 644"/>
            <p:cNvSpPr>
              <a:spLocks noChangeShapeType="1"/>
            </p:cNvSpPr>
            <p:nvPr/>
          </p:nvSpPr>
          <p:spPr bwMode="auto">
            <a:xfrm flipV="1">
              <a:off x="1946" y="1456"/>
              <a:ext cx="120" cy="208"/>
            </a:xfrm>
            <a:prstGeom prst="line">
              <a:avLst/>
            </a:prstGeom>
            <a:noFill/>
            <a:ln w="38100">
              <a:solidFill>
                <a:schemeClr val="tx1"/>
              </a:solidFill>
              <a:miter lim="800000"/>
              <a:headEnd/>
              <a:tailEnd/>
            </a:ln>
          </p:spPr>
          <p:txBody>
            <a:bodyPr wrap="none"/>
            <a:lstStyle/>
            <a:p>
              <a:endParaRPr lang="pl-PL"/>
            </a:p>
          </p:txBody>
        </p:sp>
        <p:sp>
          <p:nvSpPr>
            <p:cNvPr id="12334" name="Line 645"/>
            <p:cNvSpPr>
              <a:spLocks noChangeShapeType="1"/>
            </p:cNvSpPr>
            <p:nvPr/>
          </p:nvSpPr>
          <p:spPr bwMode="auto">
            <a:xfrm>
              <a:off x="2060" y="1458"/>
              <a:ext cx="248" cy="0"/>
            </a:xfrm>
            <a:prstGeom prst="line">
              <a:avLst/>
            </a:prstGeom>
            <a:noFill/>
            <a:ln w="38100">
              <a:solidFill>
                <a:schemeClr val="tx1"/>
              </a:solidFill>
              <a:miter lim="800000"/>
              <a:headEnd/>
              <a:tailEnd/>
            </a:ln>
          </p:spPr>
          <p:txBody>
            <a:bodyPr wrap="none"/>
            <a:lstStyle/>
            <a:p>
              <a:endParaRPr lang="pl-PL"/>
            </a:p>
          </p:txBody>
        </p:sp>
        <p:sp>
          <p:nvSpPr>
            <p:cNvPr id="12335" name="Line 646"/>
            <p:cNvSpPr>
              <a:spLocks noChangeShapeType="1"/>
            </p:cNvSpPr>
            <p:nvPr/>
          </p:nvSpPr>
          <p:spPr bwMode="auto">
            <a:xfrm>
              <a:off x="2312" y="1458"/>
              <a:ext cx="118" cy="208"/>
            </a:xfrm>
            <a:prstGeom prst="line">
              <a:avLst/>
            </a:prstGeom>
            <a:noFill/>
            <a:ln w="38100">
              <a:solidFill>
                <a:schemeClr val="tx1"/>
              </a:solidFill>
              <a:miter lim="800000"/>
              <a:headEnd/>
              <a:tailEnd/>
            </a:ln>
          </p:spPr>
          <p:txBody>
            <a:bodyPr wrap="none"/>
            <a:lstStyle/>
            <a:p>
              <a:endParaRPr lang="pl-PL"/>
            </a:p>
          </p:txBody>
        </p:sp>
        <p:sp>
          <p:nvSpPr>
            <p:cNvPr id="12336" name="Line 647"/>
            <p:cNvSpPr>
              <a:spLocks noChangeShapeType="1"/>
            </p:cNvSpPr>
            <p:nvPr/>
          </p:nvSpPr>
          <p:spPr bwMode="auto">
            <a:xfrm>
              <a:off x="2430" y="1666"/>
              <a:ext cx="240" cy="0"/>
            </a:xfrm>
            <a:prstGeom prst="line">
              <a:avLst/>
            </a:prstGeom>
            <a:noFill/>
            <a:ln w="38100">
              <a:solidFill>
                <a:schemeClr val="tx1"/>
              </a:solidFill>
              <a:miter lim="800000"/>
              <a:headEnd/>
              <a:tailEnd/>
            </a:ln>
          </p:spPr>
          <p:txBody>
            <a:bodyPr wrap="none"/>
            <a:lstStyle/>
            <a:p>
              <a:endParaRPr lang="pl-PL"/>
            </a:p>
          </p:txBody>
        </p:sp>
        <p:sp>
          <p:nvSpPr>
            <p:cNvPr id="12337" name="Line 648"/>
            <p:cNvSpPr>
              <a:spLocks noChangeShapeType="1"/>
            </p:cNvSpPr>
            <p:nvPr/>
          </p:nvSpPr>
          <p:spPr bwMode="auto">
            <a:xfrm>
              <a:off x="2670" y="1666"/>
              <a:ext cx="120" cy="204"/>
            </a:xfrm>
            <a:prstGeom prst="line">
              <a:avLst/>
            </a:prstGeom>
            <a:noFill/>
            <a:ln w="38100">
              <a:solidFill>
                <a:schemeClr val="tx1"/>
              </a:solidFill>
              <a:miter lim="800000"/>
              <a:headEnd/>
              <a:tailEnd/>
            </a:ln>
          </p:spPr>
          <p:txBody>
            <a:bodyPr wrap="none"/>
            <a:lstStyle/>
            <a:p>
              <a:endParaRPr lang="pl-PL"/>
            </a:p>
          </p:txBody>
        </p:sp>
        <p:sp>
          <p:nvSpPr>
            <p:cNvPr id="12338" name="Line 649"/>
            <p:cNvSpPr>
              <a:spLocks noChangeShapeType="1"/>
            </p:cNvSpPr>
            <p:nvPr/>
          </p:nvSpPr>
          <p:spPr bwMode="auto">
            <a:xfrm flipH="1">
              <a:off x="2670" y="1870"/>
              <a:ext cx="120" cy="208"/>
            </a:xfrm>
            <a:prstGeom prst="line">
              <a:avLst/>
            </a:prstGeom>
            <a:noFill/>
            <a:ln w="38100">
              <a:solidFill>
                <a:schemeClr val="tx1"/>
              </a:solidFill>
              <a:miter lim="800000"/>
              <a:headEnd/>
              <a:tailEnd/>
            </a:ln>
          </p:spPr>
          <p:txBody>
            <a:bodyPr wrap="none"/>
            <a:lstStyle/>
            <a:p>
              <a:endParaRPr lang="pl-PL"/>
            </a:p>
          </p:txBody>
        </p:sp>
        <p:sp>
          <p:nvSpPr>
            <p:cNvPr id="12339" name="Line 650"/>
            <p:cNvSpPr>
              <a:spLocks noChangeShapeType="1"/>
            </p:cNvSpPr>
            <p:nvPr/>
          </p:nvSpPr>
          <p:spPr bwMode="auto">
            <a:xfrm>
              <a:off x="2668" y="2080"/>
              <a:ext cx="118" cy="200"/>
            </a:xfrm>
            <a:prstGeom prst="line">
              <a:avLst/>
            </a:prstGeom>
            <a:noFill/>
            <a:ln w="38100">
              <a:solidFill>
                <a:schemeClr val="tx1"/>
              </a:solidFill>
              <a:miter lim="800000"/>
              <a:headEnd/>
              <a:tailEnd/>
            </a:ln>
          </p:spPr>
          <p:txBody>
            <a:bodyPr wrap="none"/>
            <a:lstStyle/>
            <a:p>
              <a:endParaRPr lang="pl-PL"/>
            </a:p>
          </p:txBody>
        </p:sp>
        <p:sp>
          <p:nvSpPr>
            <p:cNvPr id="12340" name="Line 651"/>
            <p:cNvSpPr>
              <a:spLocks noChangeShapeType="1"/>
            </p:cNvSpPr>
            <p:nvPr/>
          </p:nvSpPr>
          <p:spPr bwMode="auto">
            <a:xfrm flipH="1">
              <a:off x="2664" y="2278"/>
              <a:ext cx="122" cy="206"/>
            </a:xfrm>
            <a:prstGeom prst="line">
              <a:avLst/>
            </a:prstGeom>
            <a:noFill/>
            <a:ln w="38100">
              <a:solidFill>
                <a:schemeClr val="tx1"/>
              </a:solidFill>
              <a:miter lim="800000"/>
              <a:headEnd/>
              <a:tailEnd/>
            </a:ln>
          </p:spPr>
          <p:txBody>
            <a:bodyPr wrap="none"/>
            <a:lstStyle/>
            <a:p>
              <a:endParaRPr lang="pl-PL"/>
            </a:p>
          </p:txBody>
        </p:sp>
        <p:sp>
          <p:nvSpPr>
            <p:cNvPr id="12341" name="Line 652"/>
            <p:cNvSpPr>
              <a:spLocks noChangeShapeType="1"/>
            </p:cNvSpPr>
            <p:nvPr/>
          </p:nvSpPr>
          <p:spPr bwMode="auto">
            <a:xfrm flipH="1">
              <a:off x="2426" y="2484"/>
              <a:ext cx="236" cy="0"/>
            </a:xfrm>
            <a:prstGeom prst="line">
              <a:avLst/>
            </a:prstGeom>
            <a:noFill/>
            <a:ln w="38100">
              <a:solidFill>
                <a:schemeClr val="tx1"/>
              </a:solidFill>
              <a:miter lim="800000"/>
              <a:headEnd/>
              <a:tailEnd/>
            </a:ln>
          </p:spPr>
          <p:txBody>
            <a:bodyPr wrap="none"/>
            <a:lstStyle/>
            <a:p>
              <a:endParaRPr lang="pl-PL"/>
            </a:p>
          </p:txBody>
        </p:sp>
        <p:sp>
          <p:nvSpPr>
            <p:cNvPr id="12342" name="Line 653"/>
            <p:cNvSpPr>
              <a:spLocks noChangeShapeType="1"/>
            </p:cNvSpPr>
            <p:nvPr/>
          </p:nvSpPr>
          <p:spPr bwMode="auto">
            <a:xfrm flipH="1">
              <a:off x="2304" y="2484"/>
              <a:ext cx="122" cy="208"/>
            </a:xfrm>
            <a:prstGeom prst="line">
              <a:avLst/>
            </a:prstGeom>
            <a:noFill/>
            <a:ln w="38100">
              <a:solidFill>
                <a:schemeClr val="tx1"/>
              </a:solidFill>
              <a:miter lim="800000"/>
              <a:headEnd/>
              <a:tailEnd/>
            </a:ln>
          </p:spPr>
          <p:txBody>
            <a:bodyPr wrap="none"/>
            <a:lstStyle/>
            <a:p>
              <a:endParaRPr lang="pl-PL"/>
            </a:p>
          </p:txBody>
        </p:sp>
        <p:sp>
          <p:nvSpPr>
            <p:cNvPr id="12343" name="Line 654"/>
            <p:cNvSpPr>
              <a:spLocks noChangeShapeType="1"/>
            </p:cNvSpPr>
            <p:nvPr/>
          </p:nvSpPr>
          <p:spPr bwMode="auto">
            <a:xfrm flipH="1">
              <a:off x="2070" y="2696"/>
              <a:ext cx="232" cy="0"/>
            </a:xfrm>
            <a:prstGeom prst="line">
              <a:avLst/>
            </a:prstGeom>
            <a:noFill/>
            <a:ln w="38100">
              <a:solidFill>
                <a:schemeClr val="tx1"/>
              </a:solidFill>
              <a:miter lim="800000"/>
              <a:headEnd/>
              <a:tailEnd/>
            </a:ln>
          </p:spPr>
          <p:txBody>
            <a:bodyPr wrap="none"/>
            <a:lstStyle/>
            <a:p>
              <a:endParaRPr lang="pl-PL"/>
            </a:p>
          </p:txBody>
        </p:sp>
        <p:sp>
          <p:nvSpPr>
            <p:cNvPr id="12344" name="Line 655"/>
            <p:cNvSpPr>
              <a:spLocks noChangeShapeType="1"/>
            </p:cNvSpPr>
            <p:nvPr/>
          </p:nvSpPr>
          <p:spPr bwMode="auto">
            <a:xfrm flipH="1" flipV="1">
              <a:off x="1948" y="2482"/>
              <a:ext cx="120" cy="214"/>
            </a:xfrm>
            <a:prstGeom prst="line">
              <a:avLst/>
            </a:prstGeom>
            <a:noFill/>
            <a:ln w="38100">
              <a:solidFill>
                <a:schemeClr val="tx1"/>
              </a:solidFill>
              <a:miter lim="800000"/>
              <a:headEnd/>
              <a:tailEnd/>
            </a:ln>
          </p:spPr>
          <p:txBody>
            <a:bodyPr wrap="none"/>
            <a:lstStyle/>
            <a:p>
              <a:endParaRPr lang="pl-PL"/>
            </a:p>
          </p:txBody>
        </p:sp>
        <p:sp>
          <p:nvSpPr>
            <p:cNvPr id="12345" name="Line 656"/>
            <p:cNvSpPr>
              <a:spLocks noChangeShapeType="1"/>
            </p:cNvSpPr>
            <p:nvPr/>
          </p:nvSpPr>
          <p:spPr bwMode="auto">
            <a:xfrm flipH="1">
              <a:off x="1710" y="2482"/>
              <a:ext cx="238" cy="0"/>
            </a:xfrm>
            <a:prstGeom prst="line">
              <a:avLst/>
            </a:prstGeom>
            <a:noFill/>
            <a:ln w="38100">
              <a:solidFill>
                <a:schemeClr val="tx1"/>
              </a:solidFill>
              <a:miter lim="800000"/>
              <a:headEnd/>
              <a:tailEnd/>
            </a:ln>
          </p:spPr>
          <p:txBody>
            <a:bodyPr wrap="none"/>
            <a:lstStyle/>
            <a:p>
              <a:endParaRPr lang="pl-PL"/>
            </a:p>
          </p:txBody>
        </p:sp>
        <p:sp>
          <p:nvSpPr>
            <p:cNvPr id="12346" name="Line 657"/>
            <p:cNvSpPr>
              <a:spLocks noChangeShapeType="1"/>
            </p:cNvSpPr>
            <p:nvPr/>
          </p:nvSpPr>
          <p:spPr bwMode="auto">
            <a:xfrm flipH="1" flipV="1">
              <a:off x="1588" y="2288"/>
              <a:ext cx="116" cy="198"/>
            </a:xfrm>
            <a:prstGeom prst="line">
              <a:avLst/>
            </a:prstGeom>
            <a:noFill/>
            <a:ln w="38100">
              <a:solidFill>
                <a:schemeClr val="tx1"/>
              </a:solidFill>
              <a:miter lim="800000"/>
              <a:headEnd/>
              <a:tailEnd/>
            </a:ln>
          </p:spPr>
          <p:txBody>
            <a:bodyPr wrap="none"/>
            <a:lstStyle/>
            <a:p>
              <a:endParaRPr lang="pl-PL"/>
            </a:p>
          </p:txBody>
        </p:sp>
        <p:sp>
          <p:nvSpPr>
            <p:cNvPr id="12347" name="Line 658"/>
            <p:cNvSpPr>
              <a:spLocks noChangeShapeType="1"/>
            </p:cNvSpPr>
            <p:nvPr/>
          </p:nvSpPr>
          <p:spPr bwMode="auto">
            <a:xfrm flipV="1">
              <a:off x="1590" y="2082"/>
              <a:ext cx="116" cy="206"/>
            </a:xfrm>
            <a:prstGeom prst="line">
              <a:avLst/>
            </a:prstGeom>
            <a:noFill/>
            <a:ln w="38100">
              <a:solidFill>
                <a:schemeClr val="tx1"/>
              </a:solidFill>
              <a:miter lim="800000"/>
              <a:headEnd/>
              <a:tailEnd/>
            </a:ln>
          </p:spPr>
          <p:txBody>
            <a:bodyPr wrap="none"/>
            <a:lstStyle/>
            <a:p>
              <a:endParaRPr lang="pl-PL"/>
            </a:p>
          </p:txBody>
        </p:sp>
        <p:sp>
          <p:nvSpPr>
            <p:cNvPr id="12348" name="Line 659"/>
            <p:cNvSpPr>
              <a:spLocks noChangeShapeType="1"/>
            </p:cNvSpPr>
            <p:nvPr/>
          </p:nvSpPr>
          <p:spPr bwMode="auto">
            <a:xfrm flipH="1" flipV="1">
              <a:off x="1588" y="1870"/>
              <a:ext cx="122" cy="212"/>
            </a:xfrm>
            <a:prstGeom prst="line">
              <a:avLst/>
            </a:prstGeom>
            <a:noFill/>
            <a:ln w="38100">
              <a:solidFill>
                <a:schemeClr val="tx1"/>
              </a:solidFill>
              <a:miter lim="800000"/>
              <a:headEnd/>
              <a:tailEnd/>
            </a:ln>
          </p:spPr>
          <p:txBody>
            <a:bodyPr wrap="none"/>
            <a:lstStyle/>
            <a:p>
              <a:endParaRPr lang="pl-PL"/>
            </a:p>
          </p:txBody>
        </p:sp>
      </p:grpSp>
      <p:grpSp>
        <p:nvGrpSpPr>
          <p:cNvPr id="8" name="Group 663"/>
          <p:cNvGrpSpPr>
            <a:grpSpLocks/>
          </p:cNvGrpSpPr>
          <p:nvPr/>
        </p:nvGrpSpPr>
        <p:grpSpPr bwMode="auto">
          <a:xfrm>
            <a:off x="3927475" y="2630488"/>
            <a:ext cx="1908175" cy="1968500"/>
            <a:chOff x="1588" y="1456"/>
            <a:chExt cx="1202" cy="1240"/>
          </a:xfrm>
        </p:grpSpPr>
        <p:sp>
          <p:nvSpPr>
            <p:cNvPr id="12313" name="Line 664"/>
            <p:cNvSpPr>
              <a:spLocks noChangeShapeType="1"/>
            </p:cNvSpPr>
            <p:nvPr/>
          </p:nvSpPr>
          <p:spPr bwMode="auto">
            <a:xfrm flipV="1">
              <a:off x="1592" y="1666"/>
              <a:ext cx="120" cy="206"/>
            </a:xfrm>
            <a:prstGeom prst="line">
              <a:avLst/>
            </a:prstGeom>
            <a:noFill/>
            <a:ln w="38100">
              <a:solidFill>
                <a:schemeClr val="tx1"/>
              </a:solidFill>
              <a:miter lim="800000"/>
              <a:headEnd/>
              <a:tailEnd/>
            </a:ln>
          </p:spPr>
          <p:txBody>
            <a:bodyPr wrap="none"/>
            <a:lstStyle/>
            <a:p>
              <a:endParaRPr lang="pl-PL"/>
            </a:p>
          </p:txBody>
        </p:sp>
        <p:sp>
          <p:nvSpPr>
            <p:cNvPr id="12314" name="Line 665"/>
            <p:cNvSpPr>
              <a:spLocks noChangeShapeType="1"/>
            </p:cNvSpPr>
            <p:nvPr/>
          </p:nvSpPr>
          <p:spPr bwMode="auto">
            <a:xfrm flipV="1">
              <a:off x="1704" y="1666"/>
              <a:ext cx="242" cy="2"/>
            </a:xfrm>
            <a:prstGeom prst="line">
              <a:avLst/>
            </a:prstGeom>
            <a:noFill/>
            <a:ln w="38100">
              <a:solidFill>
                <a:schemeClr val="tx1"/>
              </a:solidFill>
              <a:miter lim="800000"/>
              <a:headEnd/>
              <a:tailEnd/>
            </a:ln>
          </p:spPr>
          <p:txBody>
            <a:bodyPr wrap="none"/>
            <a:lstStyle/>
            <a:p>
              <a:endParaRPr lang="pl-PL"/>
            </a:p>
          </p:txBody>
        </p:sp>
        <p:sp>
          <p:nvSpPr>
            <p:cNvPr id="12315" name="Line 666"/>
            <p:cNvSpPr>
              <a:spLocks noChangeShapeType="1"/>
            </p:cNvSpPr>
            <p:nvPr/>
          </p:nvSpPr>
          <p:spPr bwMode="auto">
            <a:xfrm flipV="1">
              <a:off x="1946" y="1456"/>
              <a:ext cx="120" cy="208"/>
            </a:xfrm>
            <a:prstGeom prst="line">
              <a:avLst/>
            </a:prstGeom>
            <a:noFill/>
            <a:ln w="38100">
              <a:solidFill>
                <a:schemeClr val="tx1"/>
              </a:solidFill>
              <a:miter lim="800000"/>
              <a:headEnd/>
              <a:tailEnd/>
            </a:ln>
          </p:spPr>
          <p:txBody>
            <a:bodyPr wrap="none"/>
            <a:lstStyle/>
            <a:p>
              <a:endParaRPr lang="pl-PL"/>
            </a:p>
          </p:txBody>
        </p:sp>
        <p:sp>
          <p:nvSpPr>
            <p:cNvPr id="12316" name="Line 667"/>
            <p:cNvSpPr>
              <a:spLocks noChangeShapeType="1"/>
            </p:cNvSpPr>
            <p:nvPr/>
          </p:nvSpPr>
          <p:spPr bwMode="auto">
            <a:xfrm>
              <a:off x="2060" y="1458"/>
              <a:ext cx="248" cy="0"/>
            </a:xfrm>
            <a:prstGeom prst="line">
              <a:avLst/>
            </a:prstGeom>
            <a:noFill/>
            <a:ln w="38100">
              <a:solidFill>
                <a:schemeClr val="tx1"/>
              </a:solidFill>
              <a:miter lim="800000"/>
              <a:headEnd/>
              <a:tailEnd/>
            </a:ln>
          </p:spPr>
          <p:txBody>
            <a:bodyPr wrap="none"/>
            <a:lstStyle/>
            <a:p>
              <a:endParaRPr lang="pl-PL"/>
            </a:p>
          </p:txBody>
        </p:sp>
        <p:sp>
          <p:nvSpPr>
            <p:cNvPr id="12317" name="Line 668"/>
            <p:cNvSpPr>
              <a:spLocks noChangeShapeType="1"/>
            </p:cNvSpPr>
            <p:nvPr/>
          </p:nvSpPr>
          <p:spPr bwMode="auto">
            <a:xfrm>
              <a:off x="2312" y="1458"/>
              <a:ext cx="118" cy="208"/>
            </a:xfrm>
            <a:prstGeom prst="line">
              <a:avLst/>
            </a:prstGeom>
            <a:noFill/>
            <a:ln w="38100">
              <a:solidFill>
                <a:schemeClr val="tx1"/>
              </a:solidFill>
              <a:miter lim="800000"/>
              <a:headEnd/>
              <a:tailEnd/>
            </a:ln>
          </p:spPr>
          <p:txBody>
            <a:bodyPr wrap="none"/>
            <a:lstStyle/>
            <a:p>
              <a:endParaRPr lang="pl-PL"/>
            </a:p>
          </p:txBody>
        </p:sp>
        <p:sp>
          <p:nvSpPr>
            <p:cNvPr id="12318" name="Line 669"/>
            <p:cNvSpPr>
              <a:spLocks noChangeShapeType="1"/>
            </p:cNvSpPr>
            <p:nvPr/>
          </p:nvSpPr>
          <p:spPr bwMode="auto">
            <a:xfrm>
              <a:off x="2430" y="1666"/>
              <a:ext cx="240" cy="0"/>
            </a:xfrm>
            <a:prstGeom prst="line">
              <a:avLst/>
            </a:prstGeom>
            <a:noFill/>
            <a:ln w="38100">
              <a:solidFill>
                <a:schemeClr val="tx1"/>
              </a:solidFill>
              <a:miter lim="800000"/>
              <a:headEnd/>
              <a:tailEnd/>
            </a:ln>
          </p:spPr>
          <p:txBody>
            <a:bodyPr wrap="none"/>
            <a:lstStyle/>
            <a:p>
              <a:endParaRPr lang="pl-PL"/>
            </a:p>
          </p:txBody>
        </p:sp>
        <p:sp>
          <p:nvSpPr>
            <p:cNvPr id="12319" name="Line 670"/>
            <p:cNvSpPr>
              <a:spLocks noChangeShapeType="1"/>
            </p:cNvSpPr>
            <p:nvPr/>
          </p:nvSpPr>
          <p:spPr bwMode="auto">
            <a:xfrm>
              <a:off x="2670" y="1666"/>
              <a:ext cx="120" cy="204"/>
            </a:xfrm>
            <a:prstGeom prst="line">
              <a:avLst/>
            </a:prstGeom>
            <a:noFill/>
            <a:ln w="38100">
              <a:solidFill>
                <a:schemeClr val="tx1"/>
              </a:solidFill>
              <a:miter lim="800000"/>
              <a:headEnd/>
              <a:tailEnd/>
            </a:ln>
          </p:spPr>
          <p:txBody>
            <a:bodyPr wrap="none"/>
            <a:lstStyle/>
            <a:p>
              <a:endParaRPr lang="pl-PL"/>
            </a:p>
          </p:txBody>
        </p:sp>
        <p:sp>
          <p:nvSpPr>
            <p:cNvPr id="12320" name="Line 671"/>
            <p:cNvSpPr>
              <a:spLocks noChangeShapeType="1"/>
            </p:cNvSpPr>
            <p:nvPr/>
          </p:nvSpPr>
          <p:spPr bwMode="auto">
            <a:xfrm flipH="1">
              <a:off x="2670" y="1870"/>
              <a:ext cx="120" cy="208"/>
            </a:xfrm>
            <a:prstGeom prst="line">
              <a:avLst/>
            </a:prstGeom>
            <a:noFill/>
            <a:ln w="38100">
              <a:solidFill>
                <a:schemeClr val="tx1"/>
              </a:solidFill>
              <a:miter lim="800000"/>
              <a:headEnd/>
              <a:tailEnd/>
            </a:ln>
          </p:spPr>
          <p:txBody>
            <a:bodyPr wrap="none"/>
            <a:lstStyle/>
            <a:p>
              <a:endParaRPr lang="pl-PL"/>
            </a:p>
          </p:txBody>
        </p:sp>
        <p:sp>
          <p:nvSpPr>
            <p:cNvPr id="12321" name="Line 672"/>
            <p:cNvSpPr>
              <a:spLocks noChangeShapeType="1"/>
            </p:cNvSpPr>
            <p:nvPr/>
          </p:nvSpPr>
          <p:spPr bwMode="auto">
            <a:xfrm>
              <a:off x="2668" y="2080"/>
              <a:ext cx="118" cy="200"/>
            </a:xfrm>
            <a:prstGeom prst="line">
              <a:avLst/>
            </a:prstGeom>
            <a:noFill/>
            <a:ln w="38100">
              <a:solidFill>
                <a:schemeClr val="tx1"/>
              </a:solidFill>
              <a:miter lim="800000"/>
              <a:headEnd/>
              <a:tailEnd/>
            </a:ln>
          </p:spPr>
          <p:txBody>
            <a:bodyPr wrap="none"/>
            <a:lstStyle/>
            <a:p>
              <a:endParaRPr lang="pl-PL"/>
            </a:p>
          </p:txBody>
        </p:sp>
        <p:sp>
          <p:nvSpPr>
            <p:cNvPr id="12322" name="Line 673"/>
            <p:cNvSpPr>
              <a:spLocks noChangeShapeType="1"/>
            </p:cNvSpPr>
            <p:nvPr/>
          </p:nvSpPr>
          <p:spPr bwMode="auto">
            <a:xfrm flipH="1">
              <a:off x="2664" y="2278"/>
              <a:ext cx="122" cy="206"/>
            </a:xfrm>
            <a:prstGeom prst="line">
              <a:avLst/>
            </a:prstGeom>
            <a:noFill/>
            <a:ln w="38100">
              <a:solidFill>
                <a:schemeClr val="tx1"/>
              </a:solidFill>
              <a:miter lim="800000"/>
              <a:headEnd/>
              <a:tailEnd/>
            </a:ln>
          </p:spPr>
          <p:txBody>
            <a:bodyPr wrap="none"/>
            <a:lstStyle/>
            <a:p>
              <a:endParaRPr lang="pl-PL"/>
            </a:p>
          </p:txBody>
        </p:sp>
        <p:sp>
          <p:nvSpPr>
            <p:cNvPr id="12323" name="Line 674"/>
            <p:cNvSpPr>
              <a:spLocks noChangeShapeType="1"/>
            </p:cNvSpPr>
            <p:nvPr/>
          </p:nvSpPr>
          <p:spPr bwMode="auto">
            <a:xfrm flipH="1">
              <a:off x="2426" y="2484"/>
              <a:ext cx="236" cy="0"/>
            </a:xfrm>
            <a:prstGeom prst="line">
              <a:avLst/>
            </a:prstGeom>
            <a:noFill/>
            <a:ln w="38100">
              <a:solidFill>
                <a:schemeClr val="tx1"/>
              </a:solidFill>
              <a:miter lim="800000"/>
              <a:headEnd/>
              <a:tailEnd/>
            </a:ln>
          </p:spPr>
          <p:txBody>
            <a:bodyPr wrap="none"/>
            <a:lstStyle/>
            <a:p>
              <a:endParaRPr lang="pl-PL"/>
            </a:p>
          </p:txBody>
        </p:sp>
        <p:sp>
          <p:nvSpPr>
            <p:cNvPr id="12324" name="Line 675"/>
            <p:cNvSpPr>
              <a:spLocks noChangeShapeType="1"/>
            </p:cNvSpPr>
            <p:nvPr/>
          </p:nvSpPr>
          <p:spPr bwMode="auto">
            <a:xfrm flipH="1">
              <a:off x="2304" y="2484"/>
              <a:ext cx="122" cy="208"/>
            </a:xfrm>
            <a:prstGeom prst="line">
              <a:avLst/>
            </a:prstGeom>
            <a:noFill/>
            <a:ln w="38100">
              <a:solidFill>
                <a:schemeClr val="tx1"/>
              </a:solidFill>
              <a:miter lim="800000"/>
              <a:headEnd/>
              <a:tailEnd/>
            </a:ln>
          </p:spPr>
          <p:txBody>
            <a:bodyPr wrap="none"/>
            <a:lstStyle/>
            <a:p>
              <a:endParaRPr lang="pl-PL"/>
            </a:p>
          </p:txBody>
        </p:sp>
        <p:sp>
          <p:nvSpPr>
            <p:cNvPr id="12325" name="Line 676"/>
            <p:cNvSpPr>
              <a:spLocks noChangeShapeType="1"/>
            </p:cNvSpPr>
            <p:nvPr/>
          </p:nvSpPr>
          <p:spPr bwMode="auto">
            <a:xfrm flipH="1">
              <a:off x="2070" y="2696"/>
              <a:ext cx="232" cy="0"/>
            </a:xfrm>
            <a:prstGeom prst="line">
              <a:avLst/>
            </a:prstGeom>
            <a:noFill/>
            <a:ln w="38100">
              <a:solidFill>
                <a:schemeClr val="tx1"/>
              </a:solidFill>
              <a:miter lim="800000"/>
              <a:headEnd/>
              <a:tailEnd/>
            </a:ln>
          </p:spPr>
          <p:txBody>
            <a:bodyPr wrap="none"/>
            <a:lstStyle/>
            <a:p>
              <a:endParaRPr lang="pl-PL"/>
            </a:p>
          </p:txBody>
        </p:sp>
        <p:sp>
          <p:nvSpPr>
            <p:cNvPr id="12326" name="Line 677"/>
            <p:cNvSpPr>
              <a:spLocks noChangeShapeType="1"/>
            </p:cNvSpPr>
            <p:nvPr/>
          </p:nvSpPr>
          <p:spPr bwMode="auto">
            <a:xfrm flipH="1" flipV="1">
              <a:off x="1948" y="2482"/>
              <a:ext cx="120" cy="214"/>
            </a:xfrm>
            <a:prstGeom prst="line">
              <a:avLst/>
            </a:prstGeom>
            <a:noFill/>
            <a:ln w="38100">
              <a:solidFill>
                <a:schemeClr val="tx1"/>
              </a:solidFill>
              <a:miter lim="800000"/>
              <a:headEnd/>
              <a:tailEnd/>
            </a:ln>
          </p:spPr>
          <p:txBody>
            <a:bodyPr wrap="none"/>
            <a:lstStyle/>
            <a:p>
              <a:endParaRPr lang="pl-PL"/>
            </a:p>
          </p:txBody>
        </p:sp>
        <p:sp>
          <p:nvSpPr>
            <p:cNvPr id="12327" name="Line 678"/>
            <p:cNvSpPr>
              <a:spLocks noChangeShapeType="1"/>
            </p:cNvSpPr>
            <p:nvPr/>
          </p:nvSpPr>
          <p:spPr bwMode="auto">
            <a:xfrm flipH="1">
              <a:off x="1710" y="2482"/>
              <a:ext cx="238" cy="0"/>
            </a:xfrm>
            <a:prstGeom prst="line">
              <a:avLst/>
            </a:prstGeom>
            <a:noFill/>
            <a:ln w="38100">
              <a:solidFill>
                <a:schemeClr val="tx1"/>
              </a:solidFill>
              <a:miter lim="800000"/>
              <a:headEnd/>
              <a:tailEnd/>
            </a:ln>
          </p:spPr>
          <p:txBody>
            <a:bodyPr wrap="none"/>
            <a:lstStyle/>
            <a:p>
              <a:endParaRPr lang="pl-PL"/>
            </a:p>
          </p:txBody>
        </p:sp>
        <p:sp>
          <p:nvSpPr>
            <p:cNvPr id="12328" name="Line 679"/>
            <p:cNvSpPr>
              <a:spLocks noChangeShapeType="1"/>
            </p:cNvSpPr>
            <p:nvPr/>
          </p:nvSpPr>
          <p:spPr bwMode="auto">
            <a:xfrm flipH="1" flipV="1">
              <a:off x="1588" y="2288"/>
              <a:ext cx="116" cy="198"/>
            </a:xfrm>
            <a:prstGeom prst="line">
              <a:avLst/>
            </a:prstGeom>
            <a:noFill/>
            <a:ln w="38100">
              <a:solidFill>
                <a:schemeClr val="tx1"/>
              </a:solidFill>
              <a:miter lim="800000"/>
              <a:headEnd/>
              <a:tailEnd/>
            </a:ln>
          </p:spPr>
          <p:txBody>
            <a:bodyPr wrap="none"/>
            <a:lstStyle/>
            <a:p>
              <a:endParaRPr lang="pl-PL"/>
            </a:p>
          </p:txBody>
        </p:sp>
        <p:sp>
          <p:nvSpPr>
            <p:cNvPr id="12329" name="Line 680"/>
            <p:cNvSpPr>
              <a:spLocks noChangeShapeType="1"/>
            </p:cNvSpPr>
            <p:nvPr/>
          </p:nvSpPr>
          <p:spPr bwMode="auto">
            <a:xfrm flipV="1">
              <a:off x="1590" y="2082"/>
              <a:ext cx="116" cy="206"/>
            </a:xfrm>
            <a:prstGeom prst="line">
              <a:avLst/>
            </a:prstGeom>
            <a:noFill/>
            <a:ln w="38100">
              <a:solidFill>
                <a:schemeClr val="tx1"/>
              </a:solidFill>
              <a:miter lim="800000"/>
              <a:headEnd/>
              <a:tailEnd/>
            </a:ln>
          </p:spPr>
          <p:txBody>
            <a:bodyPr wrap="none"/>
            <a:lstStyle/>
            <a:p>
              <a:endParaRPr lang="pl-PL"/>
            </a:p>
          </p:txBody>
        </p:sp>
        <p:sp>
          <p:nvSpPr>
            <p:cNvPr id="12330" name="Line 681"/>
            <p:cNvSpPr>
              <a:spLocks noChangeShapeType="1"/>
            </p:cNvSpPr>
            <p:nvPr/>
          </p:nvSpPr>
          <p:spPr bwMode="auto">
            <a:xfrm flipH="1" flipV="1">
              <a:off x="1588" y="1870"/>
              <a:ext cx="122" cy="212"/>
            </a:xfrm>
            <a:prstGeom prst="line">
              <a:avLst/>
            </a:prstGeom>
            <a:noFill/>
            <a:ln w="38100">
              <a:solidFill>
                <a:schemeClr val="tx1"/>
              </a:solidFill>
              <a:miter lim="800000"/>
              <a:headEnd/>
              <a:tailEnd/>
            </a:ln>
          </p:spPr>
          <p:txBody>
            <a:bodyPr wrap="none"/>
            <a:lstStyle/>
            <a:p>
              <a:endParaRPr lang="pl-PL"/>
            </a:p>
          </p:txBody>
        </p:sp>
      </p:grpSp>
      <p:grpSp>
        <p:nvGrpSpPr>
          <p:cNvPr id="9" name="Group 682"/>
          <p:cNvGrpSpPr>
            <a:grpSpLocks/>
          </p:cNvGrpSpPr>
          <p:nvPr/>
        </p:nvGrpSpPr>
        <p:grpSpPr bwMode="auto">
          <a:xfrm>
            <a:off x="2784475" y="3940175"/>
            <a:ext cx="1908175" cy="1968500"/>
            <a:chOff x="1588" y="1456"/>
            <a:chExt cx="1202" cy="1240"/>
          </a:xfrm>
        </p:grpSpPr>
        <p:sp>
          <p:nvSpPr>
            <p:cNvPr id="12295" name="Line 683"/>
            <p:cNvSpPr>
              <a:spLocks noChangeShapeType="1"/>
            </p:cNvSpPr>
            <p:nvPr/>
          </p:nvSpPr>
          <p:spPr bwMode="auto">
            <a:xfrm flipV="1">
              <a:off x="1592" y="1666"/>
              <a:ext cx="120" cy="206"/>
            </a:xfrm>
            <a:prstGeom prst="line">
              <a:avLst/>
            </a:prstGeom>
            <a:noFill/>
            <a:ln w="38100">
              <a:solidFill>
                <a:schemeClr val="tx1"/>
              </a:solidFill>
              <a:miter lim="800000"/>
              <a:headEnd/>
              <a:tailEnd/>
            </a:ln>
          </p:spPr>
          <p:txBody>
            <a:bodyPr wrap="none"/>
            <a:lstStyle/>
            <a:p>
              <a:endParaRPr lang="pl-PL"/>
            </a:p>
          </p:txBody>
        </p:sp>
        <p:sp>
          <p:nvSpPr>
            <p:cNvPr id="12296" name="Line 684"/>
            <p:cNvSpPr>
              <a:spLocks noChangeShapeType="1"/>
            </p:cNvSpPr>
            <p:nvPr/>
          </p:nvSpPr>
          <p:spPr bwMode="auto">
            <a:xfrm flipV="1">
              <a:off x="1704" y="1666"/>
              <a:ext cx="242" cy="2"/>
            </a:xfrm>
            <a:prstGeom prst="line">
              <a:avLst/>
            </a:prstGeom>
            <a:noFill/>
            <a:ln w="38100">
              <a:solidFill>
                <a:schemeClr val="tx1"/>
              </a:solidFill>
              <a:miter lim="800000"/>
              <a:headEnd/>
              <a:tailEnd/>
            </a:ln>
          </p:spPr>
          <p:txBody>
            <a:bodyPr wrap="none"/>
            <a:lstStyle/>
            <a:p>
              <a:endParaRPr lang="pl-PL"/>
            </a:p>
          </p:txBody>
        </p:sp>
        <p:sp>
          <p:nvSpPr>
            <p:cNvPr id="12297" name="Line 685"/>
            <p:cNvSpPr>
              <a:spLocks noChangeShapeType="1"/>
            </p:cNvSpPr>
            <p:nvPr/>
          </p:nvSpPr>
          <p:spPr bwMode="auto">
            <a:xfrm flipV="1">
              <a:off x="1946" y="1456"/>
              <a:ext cx="120" cy="208"/>
            </a:xfrm>
            <a:prstGeom prst="line">
              <a:avLst/>
            </a:prstGeom>
            <a:noFill/>
            <a:ln w="38100">
              <a:solidFill>
                <a:schemeClr val="tx1"/>
              </a:solidFill>
              <a:miter lim="800000"/>
              <a:headEnd/>
              <a:tailEnd/>
            </a:ln>
          </p:spPr>
          <p:txBody>
            <a:bodyPr wrap="none"/>
            <a:lstStyle/>
            <a:p>
              <a:endParaRPr lang="pl-PL"/>
            </a:p>
          </p:txBody>
        </p:sp>
        <p:sp>
          <p:nvSpPr>
            <p:cNvPr id="12298" name="Line 686"/>
            <p:cNvSpPr>
              <a:spLocks noChangeShapeType="1"/>
            </p:cNvSpPr>
            <p:nvPr/>
          </p:nvSpPr>
          <p:spPr bwMode="auto">
            <a:xfrm>
              <a:off x="2060" y="1458"/>
              <a:ext cx="248" cy="0"/>
            </a:xfrm>
            <a:prstGeom prst="line">
              <a:avLst/>
            </a:prstGeom>
            <a:noFill/>
            <a:ln w="38100">
              <a:solidFill>
                <a:schemeClr val="tx1"/>
              </a:solidFill>
              <a:miter lim="800000"/>
              <a:headEnd/>
              <a:tailEnd/>
            </a:ln>
          </p:spPr>
          <p:txBody>
            <a:bodyPr wrap="none"/>
            <a:lstStyle/>
            <a:p>
              <a:endParaRPr lang="pl-PL"/>
            </a:p>
          </p:txBody>
        </p:sp>
        <p:sp>
          <p:nvSpPr>
            <p:cNvPr id="12299" name="Line 687"/>
            <p:cNvSpPr>
              <a:spLocks noChangeShapeType="1"/>
            </p:cNvSpPr>
            <p:nvPr/>
          </p:nvSpPr>
          <p:spPr bwMode="auto">
            <a:xfrm>
              <a:off x="2312" y="1458"/>
              <a:ext cx="118" cy="208"/>
            </a:xfrm>
            <a:prstGeom prst="line">
              <a:avLst/>
            </a:prstGeom>
            <a:noFill/>
            <a:ln w="38100">
              <a:solidFill>
                <a:schemeClr val="tx1"/>
              </a:solidFill>
              <a:miter lim="800000"/>
              <a:headEnd/>
              <a:tailEnd/>
            </a:ln>
          </p:spPr>
          <p:txBody>
            <a:bodyPr wrap="none"/>
            <a:lstStyle/>
            <a:p>
              <a:endParaRPr lang="pl-PL"/>
            </a:p>
          </p:txBody>
        </p:sp>
        <p:sp>
          <p:nvSpPr>
            <p:cNvPr id="12300" name="Line 688"/>
            <p:cNvSpPr>
              <a:spLocks noChangeShapeType="1"/>
            </p:cNvSpPr>
            <p:nvPr/>
          </p:nvSpPr>
          <p:spPr bwMode="auto">
            <a:xfrm>
              <a:off x="2430" y="1666"/>
              <a:ext cx="240" cy="0"/>
            </a:xfrm>
            <a:prstGeom prst="line">
              <a:avLst/>
            </a:prstGeom>
            <a:noFill/>
            <a:ln w="38100">
              <a:solidFill>
                <a:schemeClr val="tx1"/>
              </a:solidFill>
              <a:miter lim="800000"/>
              <a:headEnd/>
              <a:tailEnd/>
            </a:ln>
          </p:spPr>
          <p:txBody>
            <a:bodyPr wrap="none"/>
            <a:lstStyle/>
            <a:p>
              <a:endParaRPr lang="pl-PL"/>
            </a:p>
          </p:txBody>
        </p:sp>
        <p:sp>
          <p:nvSpPr>
            <p:cNvPr id="12301" name="Line 689"/>
            <p:cNvSpPr>
              <a:spLocks noChangeShapeType="1"/>
            </p:cNvSpPr>
            <p:nvPr/>
          </p:nvSpPr>
          <p:spPr bwMode="auto">
            <a:xfrm>
              <a:off x="2670" y="1666"/>
              <a:ext cx="120" cy="204"/>
            </a:xfrm>
            <a:prstGeom prst="line">
              <a:avLst/>
            </a:prstGeom>
            <a:noFill/>
            <a:ln w="38100">
              <a:solidFill>
                <a:schemeClr val="tx1"/>
              </a:solidFill>
              <a:miter lim="800000"/>
              <a:headEnd/>
              <a:tailEnd/>
            </a:ln>
          </p:spPr>
          <p:txBody>
            <a:bodyPr wrap="none"/>
            <a:lstStyle/>
            <a:p>
              <a:endParaRPr lang="pl-PL"/>
            </a:p>
          </p:txBody>
        </p:sp>
        <p:sp>
          <p:nvSpPr>
            <p:cNvPr id="12302" name="Line 690"/>
            <p:cNvSpPr>
              <a:spLocks noChangeShapeType="1"/>
            </p:cNvSpPr>
            <p:nvPr/>
          </p:nvSpPr>
          <p:spPr bwMode="auto">
            <a:xfrm flipH="1">
              <a:off x="2670" y="1870"/>
              <a:ext cx="120" cy="208"/>
            </a:xfrm>
            <a:prstGeom prst="line">
              <a:avLst/>
            </a:prstGeom>
            <a:noFill/>
            <a:ln w="38100">
              <a:solidFill>
                <a:schemeClr val="tx1"/>
              </a:solidFill>
              <a:miter lim="800000"/>
              <a:headEnd/>
              <a:tailEnd/>
            </a:ln>
          </p:spPr>
          <p:txBody>
            <a:bodyPr wrap="none"/>
            <a:lstStyle/>
            <a:p>
              <a:endParaRPr lang="pl-PL"/>
            </a:p>
          </p:txBody>
        </p:sp>
        <p:sp>
          <p:nvSpPr>
            <p:cNvPr id="12303" name="Line 691"/>
            <p:cNvSpPr>
              <a:spLocks noChangeShapeType="1"/>
            </p:cNvSpPr>
            <p:nvPr/>
          </p:nvSpPr>
          <p:spPr bwMode="auto">
            <a:xfrm>
              <a:off x="2668" y="2080"/>
              <a:ext cx="118" cy="200"/>
            </a:xfrm>
            <a:prstGeom prst="line">
              <a:avLst/>
            </a:prstGeom>
            <a:noFill/>
            <a:ln w="38100">
              <a:solidFill>
                <a:schemeClr val="tx1"/>
              </a:solidFill>
              <a:miter lim="800000"/>
              <a:headEnd/>
              <a:tailEnd/>
            </a:ln>
          </p:spPr>
          <p:txBody>
            <a:bodyPr wrap="none"/>
            <a:lstStyle/>
            <a:p>
              <a:endParaRPr lang="pl-PL"/>
            </a:p>
          </p:txBody>
        </p:sp>
        <p:sp>
          <p:nvSpPr>
            <p:cNvPr id="12304" name="Line 692"/>
            <p:cNvSpPr>
              <a:spLocks noChangeShapeType="1"/>
            </p:cNvSpPr>
            <p:nvPr/>
          </p:nvSpPr>
          <p:spPr bwMode="auto">
            <a:xfrm flipH="1">
              <a:off x="2664" y="2278"/>
              <a:ext cx="122" cy="206"/>
            </a:xfrm>
            <a:prstGeom prst="line">
              <a:avLst/>
            </a:prstGeom>
            <a:noFill/>
            <a:ln w="38100">
              <a:solidFill>
                <a:schemeClr val="tx1"/>
              </a:solidFill>
              <a:miter lim="800000"/>
              <a:headEnd/>
              <a:tailEnd/>
            </a:ln>
          </p:spPr>
          <p:txBody>
            <a:bodyPr wrap="none"/>
            <a:lstStyle/>
            <a:p>
              <a:endParaRPr lang="pl-PL"/>
            </a:p>
          </p:txBody>
        </p:sp>
        <p:sp>
          <p:nvSpPr>
            <p:cNvPr id="12305" name="Line 693"/>
            <p:cNvSpPr>
              <a:spLocks noChangeShapeType="1"/>
            </p:cNvSpPr>
            <p:nvPr/>
          </p:nvSpPr>
          <p:spPr bwMode="auto">
            <a:xfrm flipH="1">
              <a:off x="2426" y="2484"/>
              <a:ext cx="236" cy="0"/>
            </a:xfrm>
            <a:prstGeom prst="line">
              <a:avLst/>
            </a:prstGeom>
            <a:noFill/>
            <a:ln w="38100">
              <a:solidFill>
                <a:schemeClr val="tx1"/>
              </a:solidFill>
              <a:miter lim="800000"/>
              <a:headEnd/>
              <a:tailEnd/>
            </a:ln>
          </p:spPr>
          <p:txBody>
            <a:bodyPr wrap="none"/>
            <a:lstStyle/>
            <a:p>
              <a:endParaRPr lang="pl-PL"/>
            </a:p>
          </p:txBody>
        </p:sp>
        <p:sp>
          <p:nvSpPr>
            <p:cNvPr id="12306" name="Line 694"/>
            <p:cNvSpPr>
              <a:spLocks noChangeShapeType="1"/>
            </p:cNvSpPr>
            <p:nvPr/>
          </p:nvSpPr>
          <p:spPr bwMode="auto">
            <a:xfrm flipH="1">
              <a:off x="2304" y="2484"/>
              <a:ext cx="122" cy="208"/>
            </a:xfrm>
            <a:prstGeom prst="line">
              <a:avLst/>
            </a:prstGeom>
            <a:noFill/>
            <a:ln w="38100">
              <a:solidFill>
                <a:schemeClr val="tx1"/>
              </a:solidFill>
              <a:miter lim="800000"/>
              <a:headEnd/>
              <a:tailEnd/>
            </a:ln>
          </p:spPr>
          <p:txBody>
            <a:bodyPr wrap="none"/>
            <a:lstStyle/>
            <a:p>
              <a:endParaRPr lang="pl-PL"/>
            </a:p>
          </p:txBody>
        </p:sp>
        <p:sp>
          <p:nvSpPr>
            <p:cNvPr id="12307" name="Line 695"/>
            <p:cNvSpPr>
              <a:spLocks noChangeShapeType="1"/>
            </p:cNvSpPr>
            <p:nvPr/>
          </p:nvSpPr>
          <p:spPr bwMode="auto">
            <a:xfrm flipH="1">
              <a:off x="2070" y="2696"/>
              <a:ext cx="232" cy="0"/>
            </a:xfrm>
            <a:prstGeom prst="line">
              <a:avLst/>
            </a:prstGeom>
            <a:noFill/>
            <a:ln w="38100">
              <a:solidFill>
                <a:schemeClr val="tx1"/>
              </a:solidFill>
              <a:miter lim="800000"/>
              <a:headEnd/>
              <a:tailEnd/>
            </a:ln>
          </p:spPr>
          <p:txBody>
            <a:bodyPr wrap="none"/>
            <a:lstStyle/>
            <a:p>
              <a:endParaRPr lang="pl-PL"/>
            </a:p>
          </p:txBody>
        </p:sp>
        <p:sp>
          <p:nvSpPr>
            <p:cNvPr id="12308" name="Line 696"/>
            <p:cNvSpPr>
              <a:spLocks noChangeShapeType="1"/>
            </p:cNvSpPr>
            <p:nvPr/>
          </p:nvSpPr>
          <p:spPr bwMode="auto">
            <a:xfrm flipH="1" flipV="1">
              <a:off x="1948" y="2482"/>
              <a:ext cx="120" cy="214"/>
            </a:xfrm>
            <a:prstGeom prst="line">
              <a:avLst/>
            </a:prstGeom>
            <a:noFill/>
            <a:ln w="38100">
              <a:solidFill>
                <a:schemeClr val="tx1"/>
              </a:solidFill>
              <a:miter lim="800000"/>
              <a:headEnd/>
              <a:tailEnd/>
            </a:ln>
          </p:spPr>
          <p:txBody>
            <a:bodyPr wrap="none"/>
            <a:lstStyle/>
            <a:p>
              <a:endParaRPr lang="pl-PL"/>
            </a:p>
          </p:txBody>
        </p:sp>
        <p:sp>
          <p:nvSpPr>
            <p:cNvPr id="12309" name="Line 697"/>
            <p:cNvSpPr>
              <a:spLocks noChangeShapeType="1"/>
            </p:cNvSpPr>
            <p:nvPr/>
          </p:nvSpPr>
          <p:spPr bwMode="auto">
            <a:xfrm flipH="1">
              <a:off x="1710" y="2482"/>
              <a:ext cx="238" cy="0"/>
            </a:xfrm>
            <a:prstGeom prst="line">
              <a:avLst/>
            </a:prstGeom>
            <a:noFill/>
            <a:ln w="38100">
              <a:solidFill>
                <a:schemeClr val="tx1"/>
              </a:solidFill>
              <a:miter lim="800000"/>
              <a:headEnd/>
              <a:tailEnd/>
            </a:ln>
          </p:spPr>
          <p:txBody>
            <a:bodyPr wrap="none"/>
            <a:lstStyle/>
            <a:p>
              <a:endParaRPr lang="pl-PL"/>
            </a:p>
          </p:txBody>
        </p:sp>
        <p:sp>
          <p:nvSpPr>
            <p:cNvPr id="12310" name="Line 698"/>
            <p:cNvSpPr>
              <a:spLocks noChangeShapeType="1"/>
            </p:cNvSpPr>
            <p:nvPr/>
          </p:nvSpPr>
          <p:spPr bwMode="auto">
            <a:xfrm flipH="1" flipV="1">
              <a:off x="1588" y="2288"/>
              <a:ext cx="116" cy="198"/>
            </a:xfrm>
            <a:prstGeom prst="line">
              <a:avLst/>
            </a:prstGeom>
            <a:noFill/>
            <a:ln w="38100">
              <a:solidFill>
                <a:schemeClr val="tx1"/>
              </a:solidFill>
              <a:miter lim="800000"/>
              <a:headEnd/>
              <a:tailEnd/>
            </a:ln>
          </p:spPr>
          <p:txBody>
            <a:bodyPr wrap="none"/>
            <a:lstStyle/>
            <a:p>
              <a:endParaRPr lang="pl-PL"/>
            </a:p>
          </p:txBody>
        </p:sp>
        <p:sp>
          <p:nvSpPr>
            <p:cNvPr id="12311" name="Line 699"/>
            <p:cNvSpPr>
              <a:spLocks noChangeShapeType="1"/>
            </p:cNvSpPr>
            <p:nvPr/>
          </p:nvSpPr>
          <p:spPr bwMode="auto">
            <a:xfrm flipV="1">
              <a:off x="1590" y="2082"/>
              <a:ext cx="116" cy="206"/>
            </a:xfrm>
            <a:prstGeom prst="line">
              <a:avLst/>
            </a:prstGeom>
            <a:noFill/>
            <a:ln w="38100">
              <a:solidFill>
                <a:schemeClr val="tx1"/>
              </a:solidFill>
              <a:miter lim="800000"/>
              <a:headEnd/>
              <a:tailEnd/>
            </a:ln>
          </p:spPr>
          <p:txBody>
            <a:bodyPr wrap="none"/>
            <a:lstStyle/>
            <a:p>
              <a:endParaRPr lang="pl-PL"/>
            </a:p>
          </p:txBody>
        </p:sp>
        <p:sp>
          <p:nvSpPr>
            <p:cNvPr id="12312" name="Line 700"/>
            <p:cNvSpPr>
              <a:spLocks noChangeShapeType="1"/>
            </p:cNvSpPr>
            <p:nvPr/>
          </p:nvSpPr>
          <p:spPr bwMode="auto">
            <a:xfrm flipH="1" flipV="1">
              <a:off x="1588" y="1870"/>
              <a:ext cx="122" cy="212"/>
            </a:xfrm>
            <a:prstGeom prst="line">
              <a:avLst/>
            </a:prstGeom>
            <a:noFill/>
            <a:ln w="38100">
              <a:solidFill>
                <a:schemeClr val="tx1"/>
              </a:solidFill>
              <a:miter lim="800000"/>
              <a:headEnd/>
              <a:tailEnd/>
            </a:ln>
          </p:spPr>
          <p:txBody>
            <a:bodyPr wrap="none"/>
            <a:lstStyle/>
            <a:p>
              <a:endParaRPr lang="pl-PL"/>
            </a:p>
          </p:txBody>
        </p:sp>
      </p:grpSp>
    </p:spTree>
    <p:extLst>
      <p:ext uri="{BB962C8B-B14F-4D97-AF65-F5344CB8AC3E}">
        <p14:creationId xmlns:p14="http://schemas.microsoft.com/office/powerpoint/2010/main" val="38821568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dirty="0" smtClean="0"/>
              <a:t>Common Cell Sizes</a:t>
            </a:r>
            <a:endParaRPr lang="pl-PL" dirty="0" smtClean="0"/>
          </a:p>
        </p:txBody>
      </p:sp>
      <p:sp>
        <p:nvSpPr>
          <p:cNvPr id="171013" name="Rectangle 5"/>
          <p:cNvSpPr>
            <a:spLocks noGrp="1" noChangeArrowheads="1"/>
          </p:cNvSpPr>
          <p:nvPr>
            <p:ph idx="1"/>
          </p:nvPr>
        </p:nvSpPr>
        <p:spPr/>
        <p:txBody>
          <a:bodyPr/>
          <a:lstStyle/>
          <a:p>
            <a:pPr eaLnBrk="1" hangingPunct="1">
              <a:lnSpc>
                <a:spcPct val="90000"/>
              </a:lnSpc>
            </a:pPr>
            <a:r>
              <a:rPr lang="en-US" sz="2800" smtClean="0"/>
              <a:t>Pico cells </a:t>
            </a:r>
          </a:p>
          <a:p>
            <a:pPr lvl="1" eaLnBrk="1" hangingPunct="1">
              <a:lnSpc>
                <a:spcPct val="90000"/>
              </a:lnSpc>
            </a:pPr>
            <a:r>
              <a:rPr lang="en-US" sz="2400" smtClean="0"/>
              <a:t>Floor of a building</a:t>
            </a:r>
          </a:p>
          <a:p>
            <a:pPr lvl="1" eaLnBrk="1" hangingPunct="1">
              <a:lnSpc>
                <a:spcPct val="90000"/>
              </a:lnSpc>
            </a:pPr>
            <a:r>
              <a:rPr lang="en-US" sz="2400" smtClean="0"/>
              <a:t>A few meters</a:t>
            </a:r>
          </a:p>
          <a:p>
            <a:pPr eaLnBrk="1" hangingPunct="1">
              <a:lnSpc>
                <a:spcPct val="90000"/>
              </a:lnSpc>
            </a:pPr>
            <a:r>
              <a:rPr lang="en-US" sz="2800" smtClean="0"/>
              <a:t>Micro cells </a:t>
            </a:r>
          </a:p>
          <a:p>
            <a:pPr lvl="1" eaLnBrk="1" hangingPunct="1">
              <a:lnSpc>
                <a:spcPct val="90000"/>
              </a:lnSpc>
            </a:pPr>
            <a:r>
              <a:rPr lang="en-US" sz="2400" smtClean="0"/>
              <a:t>Street</a:t>
            </a:r>
          </a:p>
          <a:p>
            <a:pPr lvl="1" eaLnBrk="1" hangingPunct="1">
              <a:lnSpc>
                <a:spcPct val="90000"/>
              </a:lnSpc>
            </a:pPr>
            <a:r>
              <a:rPr lang="en-US" sz="2400" smtClean="0"/>
              <a:t>10 – 400 meters</a:t>
            </a:r>
          </a:p>
          <a:p>
            <a:pPr lvl="1" eaLnBrk="1" hangingPunct="1">
              <a:lnSpc>
                <a:spcPct val="90000"/>
              </a:lnSpc>
            </a:pPr>
            <a:r>
              <a:rPr lang="en-US" sz="2400" smtClean="0"/>
              <a:t>Base station mounted below roof level</a:t>
            </a:r>
          </a:p>
          <a:p>
            <a:pPr eaLnBrk="1" hangingPunct="1">
              <a:lnSpc>
                <a:spcPct val="90000"/>
              </a:lnSpc>
            </a:pPr>
            <a:r>
              <a:rPr lang="en-US" sz="2800" smtClean="0"/>
              <a:t>Macro cells</a:t>
            </a:r>
          </a:p>
          <a:p>
            <a:pPr lvl="1" eaLnBrk="1" hangingPunct="1">
              <a:lnSpc>
                <a:spcPct val="90000"/>
              </a:lnSpc>
            </a:pPr>
            <a:r>
              <a:rPr lang="en-US" sz="2400" smtClean="0"/>
              <a:t>5 km</a:t>
            </a:r>
          </a:p>
          <a:p>
            <a:pPr lvl="1" eaLnBrk="1" hangingPunct="1">
              <a:lnSpc>
                <a:spcPct val="90000"/>
              </a:lnSpc>
            </a:pPr>
            <a:r>
              <a:rPr lang="en-US" sz="2400" smtClean="0"/>
              <a:t>special masts erected for Base Station</a:t>
            </a:r>
          </a:p>
        </p:txBody>
      </p:sp>
    </p:spTree>
    <p:extLst>
      <p:ext uri="{BB962C8B-B14F-4D97-AF65-F5344CB8AC3E}">
        <p14:creationId xmlns:p14="http://schemas.microsoft.com/office/powerpoint/2010/main" val="31232195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1013">
                                            <p:txEl>
                                              <p:pRg st="0" end="0"/>
                                            </p:txEl>
                                          </p:spTgt>
                                        </p:tgtEl>
                                        <p:attrNameLst>
                                          <p:attrName>style.visibility</p:attrName>
                                        </p:attrNameLst>
                                      </p:cBhvr>
                                      <p:to>
                                        <p:strVal val="visible"/>
                                      </p:to>
                                    </p:set>
                                    <p:animEffect transition="in" filter="wipe(left)">
                                      <p:cBhvr>
                                        <p:cTn id="7" dur="1000"/>
                                        <p:tgtEl>
                                          <p:spTgt spid="17101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1013">
                                            <p:txEl>
                                              <p:pRg st="1" end="1"/>
                                            </p:txEl>
                                          </p:spTgt>
                                        </p:tgtEl>
                                        <p:attrNameLst>
                                          <p:attrName>style.visibility</p:attrName>
                                        </p:attrNameLst>
                                      </p:cBhvr>
                                      <p:to>
                                        <p:strVal val="visible"/>
                                      </p:to>
                                    </p:set>
                                    <p:animEffect transition="in" filter="wipe(left)">
                                      <p:cBhvr>
                                        <p:cTn id="10" dur="1000"/>
                                        <p:tgtEl>
                                          <p:spTgt spid="17101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1013">
                                            <p:txEl>
                                              <p:pRg st="2" end="2"/>
                                            </p:txEl>
                                          </p:spTgt>
                                        </p:tgtEl>
                                        <p:attrNameLst>
                                          <p:attrName>style.visibility</p:attrName>
                                        </p:attrNameLst>
                                      </p:cBhvr>
                                      <p:to>
                                        <p:strVal val="visible"/>
                                      </p:to>
                                    </p:set>
                                    <p:animEffect transition="in" filter="wipe(left)">
                                      <p:cBhvr>
                                        <p:cTn id="13" dur="1000"/>
                                        <p:tgtEl>
                                          <p:spTgt spid="17101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71013">
                                            <p:txEl>
                                              <p:pRg st="3" end="3"/>
                                            </p:txEl>
                                          </p:spTgt>
                                        </p:tgtEl>
                                        <p:attrNameLst>
                                          <p:attrName>style.visibility</p:attrName>
                                        </p:attrNameLst>
                                      </p:cBhvr>
                                      <p:to>
                                        <p:strVal val="visible"/>
                                      </p:to>
                                    </p:set>
                                    <p:animEffect transition="in" filter="wipe(left)">
                                      <p:cBhvr>
                                        <p:cTn id="18" dur="1000"/>
                                        <p:tgtEl>
                                          <p:spTgt spid="17101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71013">
                                            <p:txEl>
                                              <p:pRg st="4" end="4"/>
                                            </p:txEl>
                                          </p:spTgt>
                                        </p:tgtEl>
                                        <p:attrNameLst>
                                          <p:attrName>style.visibility</p:attrName>
                                        </p:attrNameLst>
                                      </p:cBhvr>
                                      <p:to>
                                        <p:strVal val="visible"/>
                                      </p:to>
                                    </p:set>
                                    <p:animEffect transition="in" filter="wipe(left)">
                                      <p:cBhvr>
                                        <p:cTn id="21" dur="1000"/>
                                        <p:tgtEl>
                                          <p:spTgt spid="171013">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1013">
                                            <p:txEl>
                                              <p:pRg st="5" end="5"/>
                                            </p:txEl>
                                          </p:spTgt>
                                        </p:tgtEl>
                                        <p:attrNameLst>
                                          <p:attrName>style.visibility</p:attrName>
                                        </p:attrNameLst>
                                      </p:cBhvr>
                                      <p:to>
                                        <p:strVal val="visible"/>
                                      </p:to>
                                    </p:set>
                                    <p:animEffect transition="in" filter="wipe(left)">
                                      <p:cBhvr>
                                        <p:cTn id="24" dur="1000"/>
                                        <p:tgtEl>
                                          <p:spTgt spid="171013">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71013">
                                            <p:txEl>
                                              <p:pRg st="6" end="6"/>
                                            </p:txEl>
                                          </p:spTgt>
                                        </p:tgtEl>
                                        <p:attrNameLst>
                                          <p:attrName>style.visibility</p:attrName>
                                        </p:attrNameLst>
                                      </p:cBhvr>
                                      <p:to>
                                        <p:strVal val="visible"/>
                                      </p:to>
                                    </p:set>
                                    <p:animEffect transition="in" filter="wipe(left)">
                                      <p:cBhvr>
                                        <p:cTn id="27" dur="1000"/>
                                        <p:tgtEl>
                                          <p:spTgt spid="17101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1013">
                                            <p:txEl>
                                              <p:pRg st="7" end="7"/>
                                            </p:txEl>
                                          </p:spTgt>
                                        </p:tgtEl>
                                        <p:attrNameLst>
                                          <p:attrName>style.visibility</p:attrName>
                                        </p:attrNameLst>
                                      </p:cBhvr>
                                      <p:to>
                                        <p:strVal val="visible"/>
                                      </p:to>
                                    </p:set>
                                    <p:animEffect transition="in" filter="wipe(left)">
                                      <p:cBhvr>
                                        <p:cTn id="32" dur="1000"/>
                                        <p:tgtEl>
                                          <p:spTgt spid="171013">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1013">
                                            <p:txEl>
                                              <p:pRg st="8" end="8"/>
                                            </p:txEl>
                                          </p:spTgt>
                                        </p:tgtEl>
                                        <p:attrNameLst>
                                          <p:attrName>style.visibility</p:attrName>
                                        </p:attrNameLst>
                                      </p:cBhvr>
                                      <p:to>
                                        <p:strVal val="visible"/>
                                      </p:to>
                                    </p:set>
                                    <p:animEffect transition="in" filter="wipe(left)">
                                      <p:cBhvr>
                                        <p:cTn id="35" dur="1000"/>
                                        <p:tgtEl>
                                          <p:spTgt spid="171013">
                                            <p:txEl>
                                              <p:pRg st="8" end="8"/>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1013">
                                            <p:txEl>
                                              <p:pRg st="9" end="9"/>
                                            </p:txEl>
                                          </p:spTgt>
                                        </p:tgtEl>
                                        <p:attrNameLst>
                                          <p:attrName>style.visibility</p:attrName>
                                        </p:attrNameLst>
                                      </p:cBhvr>
                                      <p:to>
                                        <p:strVal val="visible"/>
                                      </p:to>
                                    </p:set>
                                    <p:animEffect transition="in" filter="wipe(left)">
                                      <p:cBhvr>
                                        <p:cTn id="38" dur="1000"/>
                                        <p:tgtEl>
                                          <p:spTgt spid="1710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Important question</a:t>
            </a:r>
            <a:endParaRPr lang="en-US" dirty="0"/>
          </a:p>
        </p:txBody>
      </p:sp>
      <p:sp>
        <p:nvSpPr>
          <p:cNvPr id="3" name="Symbol zastępczy zawartości 2"/>
          <p:cNvSpPr>
            <a:spLocks noGrp="1"/>
          </p:cNvSpPr>
          <p:nvPr>
            <p:ph idx="1"/>
          </p:nvPr>
        </p:nvSpPr>
        <p:spPr/>
        <p:txBody>
          <a:bodyPr/>
          <a:lstStyle/>
          <a:p>
            <a:r>
              <a:rPr lang="en-US" dirty="0" smtClean="0"/>
              <a:t>Would you like to have a Base Station </a:t>
            </a:r>
            <a:br>
              <a:rPr lang="en-US" dirty="0" smtClean="0"/>
            </a:br>
            <a:r>
              <a:rPr lang="en-US" dirty="0" smtClean="0"/>
              <a:t>in your vicinity?</a:t>
            </a:r>
          </a:p>
          <a:p>
            <a:endParaRPr lang="en-US" dirty="0" smtClean="0"/>
          </a:p>
          <a:p>
            <a:r>
              <a:rPr lang="en-US" dirty="0" smtClean="0"/>
              <a:t>Pros or cons:</a:t>
            </a:r>
          </a:p>
          <a:p>
            <a:pPr lvl="1"/>
            <a:r>
              <a:rPr lang="en-US" dirty="0" smtClean="0"/>
              <a:t>better signal strength</a:t>
            </a:r>
          </a:p>
          <a:p>
            <a:pPr lvl="1"/>
            <a:r>
              <a:rPr lang="en-US" dirty="0" smtClean="0"/>
              <a:t>more radiation</a:t>
            </a:r>
            <a:endParaRPr lang="en-US" dirty="0"/>
          </a:p>
        </p:txBody>
      </p:sp>
    </p:spTree>
    <p:extLst>
      <p:ext uri="{BB962C8B-B14F-4D97-AF65-F5344CB8AC3E}">
        <p14:creationId xmlns:p14="http://schemas.microsoft.com/office/powerpoint/2010/main" val="872253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title"/>
          </p:nvPr>
        </p:nvSpPr>
        <p:spPr/>
        <p:txBody>
          <a:bodyPr anchor="ctr"/>
          <a:lstStyle/>
          <a:p>
            <a:pPr eaLnBrk="1" hangingPunct="1"/>
            <a:r>
              <a:rPr lang="en-US" sz="2400" dirty="0" smtClean="0"/>
              <a:t>Architecture of Cellular Networks</a:t>
            </a:r>
          </a:p>
        </p:txBody>
      </p:sp>
      <p:grpSp>
        <p:nvGrpSpPr>
          <p:cNvPr id="2" name="Group 32"/>
          <p:cNvGrpSpPr>
            <a:grpSpLocks/>
          </p:cNvGrpSpPr>
          <p:nvPr/>
        </p:nvGrpSpPr>
        <p:grpSpPr bwMode="auto">
          <a:xfrm>
            <a:off x="250885" y="1609725"/>
            <a:ext cx="8359715" cy="4867275"/>
            <a:chOff x="157" y="1014"/>
            <a:chExt cx="5071" cy="2751"/>
          </a:xfrm>
        </p:grpSpPr>
        <p:sp>
          <p:nvSpPr>
            <p:cNvPr id="14340" name="Rectangle 2"/>
            <p:cNvSpPr>
              <a:spLocks noChangeArrowheads="1"/>
            </p:cNvSpPr>
            <p:nvPr/>
          </p:nvSpPr>
          <p:spPr bwMode="auto">
            <a:xfrm>
              <a:off x="1196" y="1014"/>
              <a:ext cx="2526" cy="2751"/>
            </a:xfrm>
            <a:prstGeom prst="rect">
              <a:avLst/>
            </a:prstGeom>
            <a:solidFill>
              <a:srgbClr val="FFFFCC"/>
            </a:solidFill>
            <a:ln w="9525">
              <a:solidFill>
                <a:srgbClr val="7F7F7F"/>
              </a:solidFill>
              <a:prstDash val="dash"/>
              <a:miter lim="800000"/>
              <a:headEnd/>
              <a:tailEnd/>
            </a:ln>
          </p:spPr>
          <p:txBody>
            <a:bodyPr wrap="none" anchor="ctr"/>
            <a:lstStyle/>
            <a:p>
              <a:pPr algn="ctr" eaLnBrk="0" hangingPunct="0"/>
              <a:endParaRPr lang="en-US" sz="2800">
                <a:latin typeface="Tahoma" pitchFamily="34" charset="0"/>
              </a:endParaRPr>
            </a:p>
          </p:txBody>
        </p:sp>
        <p:grpSp>
          <p:nvGrpSpPr>
            <p:cNvPr id="14341" name="Group 5"/>
            <p:cNvGrpSpPr>
              <a:grpSpLocks/>
            </p:cNvGrpSpPr>
            <p:nvPr/>
          </p:nvGrpSpPr>
          <p:grpSpPr bwMode="auto">
            <a:xfrm rot="90855">
              <a:off x="842" y="1974"/>
              <a:ext cx="576" cy="96"/>
              <a:chOff x="2640" y="3216"/>
              <a:chExt cx="2112" cy="432"/>
            </a:xfrm>
          </p:grpSpPr>
          <p:sp>
            <p:nvSpPr>
              <p:cNvPr id="14363" name="Line 6"/>
              <p:cNvSpPr>
                <a:spLocks noChangeShapeType="1"/>
              </p:cNvSpPr>
              <p:nvPr/>
            </p:nvSpPr>
            <p:spPr bwMode="auto">
              <a:xfrm flipH="1">
                <a:off x="3360" y="3216"/>
                <a:ext cx="624" cy="432"/>
              </a:xfrm>
              <a:prstGeom prst="line">
                <a:avLst/>
              </a:prstGeom>
              <a:noFill/>
              <a:ln w="38100">
                <a:solidFill>
                  <a:srgbClr val="000000"/>
                </a:solidFill>
                <a:round/>
                <a:headEnd/>
                <a:tailEnd/>
              </a:ln>
            </p:spPr>
            <p:txBody>
              <a:bodyPr wrap="none" anchor="ctr"/>
              <a:lstStyle/>
              <a:p>
                <a:endParaRPr lang="pl-PL"/>
              </a:p>
            </p:txBody>
          </p:sp>
          <p:sp>
            <p:nvSpPr>
              <p:cNvPr id="14364" name="Line 7"/>
              <p:cNvSpPr>
                <a:spLocks noChangeShapeType="1"/>
              </p:cNvSpPr>
              <p:nvPr/>
            </p:nvSpPr>
            <p:spPr bwMode="auto">
              <a:xfrm>
                <a:off x="3360" y="3648"/>
                <a:ext cx="1392" cy="0"/>
              </a:xfrm>
              <a:prstGeom prst="line">
                <a:avLst/>
              </a:prstGeom>
              <a:noFill/>
              <a:ln w="38100">
                <a:solidFill>
                  <a:srgbClr val="000000"/>
                </a:solidFill>
                <a:round/>
                <a:headEnd/>
                <a:tailEnd type="triangle" w="med" len="med"/>
              </a:ln>
            </p:spPr>
            <p:txBody>
              <a:bodyPr wrap="none" anchor="ctr"/>
              <a:lstStyle/>
              <a:p>
                <a:endParaRPr lang="pl-PL"/>
              </a:p>
            </p:txBody>
          </p:sp>
          <p:sp>
            <p:nvSpPr>
              <p:cNvPr id="14365" name="Line 8"/>
              <p:cNvSpPr>
                <a:spLocks noChangeShapeType="1"/>
              </p:cNvSpPr>
              <p:nvPr/>
            </p:nvSpPr>
            <p:spPr bwMode="auto">
              <a:xfrm flipH="1">
                <a:off x="2640" y="3216"/>
                <a:ext cx="1344" cy="0"/>
              </a:xfrm>
              <a:prstGeom prst="line">
                <a:avLst/>
              </a:prstGeom>
              <a:noFill/>
              <a:ln w="38100">
                <a:solidFill>
                  <a:srgbClr val="000000"/>
                </a:solidFill>
                <a:round/>
                <a:headEnd/>
                <a:tailEnd type="triangle" w="med" len="med"/>
              </a:ln>
            </p:spPr>
            <p:txBody>
              <a:bodyPr wrap="none" anchor="ctr"/>
              <a:lstStyle/>
              <a:p>
                <a:endParaRPr lang="pl-PL"/>
              </a:p>
            </p:txBody>
          </p:sp>
        </p:grpSp>
        <p:grpSp>
          <p:nvGrpSpPr>
            <p:cNvPr id="14342" name="Group 9"/>
            <p:cNvGrpSpPr>
              <a:grpSpLocks/>
            </p:cNvGrpSpPr>
            <p:nvPr/>
          </p:nvGrpSpPr>
          <p:grpSpPr bwMode="auto">
            <a:xfrm>
              <a:off x="2526" y="2118"/>
              <a:ext cx="753" cy="384"/>
              <a:chOff x="3072" y="2016"/>
              <a:chExt cx="864" cy="480"/>
            </a:xfrm>
          </p:grpSpPr>
          <p:sp>
            <p:nvSpPr>
              <p:cNvPr id="14358" name="Rectangle 10"/>
              <p:cNvSpPr>
                <a:spLocks noChangeArrowheads="1"/>
              </p:cNvSpPr>
              <p:nvPr/>
            </p:nvSpPr>
            <p:spPr bwMode="auto">
              <a:xfrm>
                <a:off x="3072" y="2016"/>
                <a:ext cx="864" cy="480"/>
              </a:xfrm>
              <a:prstGeom prst="rect">
                <a:avLst/>
              </a:prstGeom>
              <a:solidFill>
                <a:srgbClr val="FF9966"/>
              </a:solidFill>
              <a:ln w="9525">
                <a:solidFill>
                  <a:srgbClr val="000000"/>
                </a:solidFill>
                <a:miter lim="800000"/>
                <a:headEnd/>
                <a:tailEnd/>
              </a:ln>
            </p:spPr>
            <p:txBody>
              <a:bodyPr wrap="none" anchor="ctr"/>
              <a:lstStyle/>
              <a:p>
                <a:pPr algn="ctr" eaLnBrk="0" hangingPunct="0"/>
                <a:endParaRPr lang="en-US" sz="1600">
                  <a:latin typeface="Tahoma" pitchFamily="34" charset="0"/>
                </a:endParaRPr>
              </a:p>
            </p:txBody>
          </p:sp>
          <p:sp>
            <p:nvSpPr>
              <p:cNvPr id="14359" name="Line 11"/>
              <p:cNvSpPr>
                <a:spLocks noChangeShapeType="1"/>
              </p:cNvSpPr>
              <p:nvPr/>
            </p:nvSpPr>
            <p:spPr bwMode="auto">
              <a:xfrm>
                <a:off x="3120" y="2400"/>
                <a:ext cx="288" cy="0"/>
              </a:xfrm>
              <a:prstGeom prst="line">
                <a:avLst/>
              </a:prstGeom>
              <a:noFill/>
              <a:ln w="9525">
                <a:solidFill>
                  <a:srgbClr val="000000"/>
                </a:solidFill>
                <a:round/>
                <a:headEnd/>
                <a:tailEnd/>
              </a:ln>
            </p:spPr>
            <p:txBody>
              <a:bodyPr wrap="none" anchor="ctr"/>
              <a:lstStyle/>
              <a:p>
                <a:endParaRPr lang="pl-PL"/>
              </a:p>
            </p:txBody>
          </p:sp>
          <p:sp>
            <p:nvSpPr>
              <p:cNvPr id="14360" name="Line 12"/>
              <p:cNvSpPr>
                <a:spLocks noChangeShapeType="1"/>
              </p:cNvSpPr>
              <p:nvPr/>
            </p:nvSpPr>
            <p:spPr bwMode="auto">
              <a:xfrm>
                <a:off x="3600" y="2400"/>
                <a:ext cx="288" cy="0"/>
              </a:xfrm>
              <a:prstGeom prst="line">
                <a:avLst/>
              </a:prstGeom>
              <a:noFill/>
              <a:ln w="9525">
                <a:solidFill>
                  <a:srgbClr val="000000"/>
                </a:solidFill>
                <a:round/>
                <a:headEnd/>
                <a:tailEnd/>
              </a:ln>
            </p:spPr>
            <p:txBody>
              <a:bodyPr wrap="none" anchor="ctr"/>
              <a:lstStyle/>
              <a:p>
                <a:endParaRPr lang="pl-PL"/>
              </a:p>
            </p:txBody>
          </p:sp>
          <p:sp>
            <p:nvSpPr>
              <p:cNvPr id="14361" name="Line 13"/>
              <p:cNvSpPr>
                <a:spLocks noChangeShapeType="1"/>
              </p:cNvSpPr>
              <p:nvPr/>
            </p:nvSpPr>
            <p:spPr bwMode="auto">
              <a:xfrm flipV="1">
                <a:off x="3408" y="2160"/>
                <a:ext cx="240" cy="240"/>
              </a:xfrm>
              <a:prstGeom prst="line">
                <a:avLst/>
              </a:prstGeom>
              <a:noFill/>
              <a:ln w="9525">
                <a:solidFill>
                  <a:srgbClr val="000000"/>
                </a:solidFill>
                <a:round/>
                <a:headEnd/>
                <a:tailEnd/>
              </a:ln>
            </p:spPr>
            <p:txBody>
              <a:bodyPr wrap="none" anchor="ctr"/>
              <a:lstStyle/>
              <a:p>
                <a:endParaRPr lang="pl-PL"/>
              </a:p>
            </p:txBody>
          </p:sp>
          <p:sp>
            <p:nvSpPr>
              <p:cNvPr id="14362" name="Line 14"/>
              <p:cNvSpPr>
                <a:spLocks noChangeShapeType="1"/>
              </p:cNvSpPr>
              <p:nvPr/>
            </p:nvSpPr>
            <p:spPr bwMode="auto">
              <a:xfrm flipH="1" flipV="1">
                <a:off x="3360" y="2160"/>
                <a:ext cx="240" cy="240"/>
              </a:xfrm>
              <a:prstGeom prst="line">
                <a:avLst/>
              </a:prstGeom>
              <a:noFill/>
              <a:ln w="9525">
                <a:solidFill>
                  <a:srgbClr val="000000"/>
                </a:solidFill>
                <a:round/>
                <a:headEnd/>
                <a:tailEnd/>
              </a:ln>
            </p:spPr>
            <p:txBody>
              <a:bodyPr wrap="none" anchor="ctr"/>
              <a:lstStyle/>
              <a:p>
                <a:endParaRPr lang="pl-PL"/>
              </a:p>
            </p:txBody>
          </p:sp>
        </p:grpSp>
        <p:sp>
          <p:nvSpPr>
            <p:cNvPr id="14343" name="Rectangle 16"/>
            <p:cNvSpPr>
              <a:spLocks noChangeArrowheads="1"/>
            </p:cNvSpPr>
            <p:nvPr/>
          </p:nvSpPr>
          <p:spPr bwMode="auto">
            <a:xfrm>
              <a:off x="1639" y="2118"/>
              <a:ext cx="266" cy="384"/>
            </a:xfrm>
            <a:prstGeom prst="rect">
              <a:avLst/>
            </a:prstGeom>
            <a:solidFill>
              <a:srgbClr val="FF9966"/>
            </a:solidFill>
            <a:ln w="9525">
              <a:solidFill>
                <a:srgbClr val="000000"/>
              </a:solidFill>
              <a:miter lim="800000"/>
              <a:headEnd/>
              <a:tailEnd/>
            </a:ln>
          </p:spPr>
          <p:txBody>
            <a:bodyPr wrap="none" anchor="ctr"/>
            <a:lstStyle/>
            <a:p>
              <a:pPr algn="ctr" eaLnBrk="0" hangingPunct="0"/>
              <a:endParaRPr lang="en-US" sz="1600">
                <a:latin typeface="Tahoma" pitchFamily="34" charset="0"/>
              </a:endParaRPr>
            </a:p>
          </p:txBody>
        </p:sp>
        <p:sp>
          <p:nvSpPr>
            <p:cNvPr id="14344" name="Line 17"/>
            <p:cNvSpPr>
              <a:spLocks noChangeShapeType="1"/>
            </p:cNvSpPr>
            <p:nvPr/>
          </p:nvSpPr>
          <p:spPr bwMode="auto">
            <a:xfrm>
              <a:off x="1728" y="1830"/>
              <a:ext cx="0" cy="288"/>
            </a:xfrm>
            <a:prstGeom prst="line">
              <a:avLst/>
            </a:prstGeom>
            <a:noFill/>
            <a:ln w="9525">
              <a:solidFill>
                <a:srgbClr val="000000"/>
              </a:solidFill>
              <a:round/>
              <a:headEnd/>
              <a:tailEnd/>
            </a:ln>
          </p:spPr>
          <p:txBody>
            <a:bodyPr wrap="none" anchor="ctr"/>
            <a:lstStyle/>
            <a:p>
              <a:endParaRPr lang="pl-PL"/>
            </a:p>
          </p:txBody>
        </p:sp>
        <p:sp>
          <p:nvSpPr>
            <p:cNvPr id="14345" name="Line 19"/>
            <p:cNvSpPr>
              <a:spLocks noChangeShapeType="1"/>
            </p:cNvSpPr>
            <p:nvPr/>
          </p:nvSpPr>
          <p:spPr bwMode="auto">
            <a:xfrm>
              <a:off x="1905" y="2406"/>
              <a:ext cx="621" cy="0"/>
            </a:xfrm>
            <a:prstGeom prst="line">
              <a:avLst/>
            </a:prstGeom>
            <a:noFill/>
            <a:ln w="9525">
              <a:solidFill>
                <a:srgbClr val="000000"/>
              </a:solidFill>
              <a:round/>
              <a:headEnd/>
              <a:tailEnd/>
            </a:ln>
          </p:spPr>
          <p:txBody>
            <a:bodyPr wrap="none" anchor="ctr"/>
            <a:lstStyle/>
            <a:p>
              <a:endParaRPr lang="pl-PL"/>
            </a:p>
          </p:txBody>
        </p:sp>
        <p:sp>
          <p:nvSpPr>
            <p:cNvPr id="14346" name="Oval 20"/>
            <p:cNvSpPr>
              <a:spLocks noChangeArrowheads="1"/>
            </p:cNvSpPr>
            <p:nvPr/>
          </p:nvSpPr>
          <p:spPr bwMode="auto">
            <a:xfrm>
              <a:off x="4032" y="1398"/>
              <a:ext cx="1196" cy="2016"/>
            </a:xfrm>
            <a:prstGeom prst="ellipse">
              <a:avLst/>
            </a:prstGeom>
            <a:solidFill>
              <a:srgbClr val="99CCFF"/>
            </a:solidFill>
            <a:ln w="9525">
              <a:solidFill>
                <a:srgbClr val="000000"/>
              </a:solidFill>
              <a:round/>
              <a:headEnd/>
              <a:tailEnd/>
            </a:ln>
          </p:spPr>
          <p:txBody>
            <a:bodyPr wrap="none" anchor="ctr"/>
            <a:lstStyle/>
            <a:p>
              <a:pPr algn="ctr" eaLnBrk="0" hangingPunct="0"/>
              <a:r>
                <a:rPr lang="en-US" sz="2800">
                  <a:latin typeface="+mn-lt"/>
                </a:rPr>
                <a:t>External</a:t>
              </a:r>
            </a:p>
            <a:p>
              <a:pPr algn="ctr" eaLnBrk="0" hangingPunct="0"/>
              <a:r>
                <a:rPr lang="en-US" sz="2800">
                  <a:latin typeface="+mn-lt"/>
                </a:rPr>
                <a:t>Network</a:t>
              </a:r>
            </a:p>
          </p:txBody>
        </p:sp>
        <p:sp>
          <p:nvSpPr>
            <p:cNvPr id="14347" name="Line 21"/>
            <p:cNvSpPr>
              <a:spLocks noChangeShapeType="1"/>
            </p:cNvSpPr>
            <p:nvPr/>
          </p:nvSpPr>
          <p:spPr bwMode="auto">
            <a:xfrm>
              <a:off x="3279" y="2406"/>
              <a:ext cx="753" cy="0"/>
            </a:xfrm>
            <a:prstGeom prst="line">
              <a:avLst/>
            </a:prstGeom>
            <a:noFill/>
            <a:ln w="9525">
              <a:solidFill>
                <a:srgbClr val="000000"/>
              </a:solidFill>
              <a:round/>
              <a:headEnd/>
              <a:tailEnd/>
            </a:ln>
          </p:spPr>
          <p:txBody>
            <a:bodyPr wrap="none" anchor="ctr"/>
            <a:lstStyle/>
            <a:p>
              <a:endParaRPr lang="pl-PL"/>
            </a:p>
          </p:txBody>
        </p:sp>
        <p:sp>
          <p:nvSpPr>
            <p:cNvPr id="14348" name="Line 26"/>
            <p:cNvSpPr>
              <a:spLocks noChangeShapeType="1"/>
            </p:cNvSpPr>
            <p:nvPr/>
          </p:nvSpPr>
          <p:spPr bwMode="auto">
            <a:xfrm>
              <a:off x="3146" y="1582"/>
              <a:ext cx="0" cy="536"/>
            </a:xfrm>
            <a:prstGeom prst="line">
              <a:avLst/>
            </a:prstGeom>
            <a:noFill/>
            <a:ln w="9525">
              <a:solidFill>
                <a:srgbClr val="000000"/>
              </a:solidFill>
              <a:round/>
              <a:headEnd/>
              <a:tailEnd/>
            </a:ln>
          </p:spPr>
          <p:txBody>
            <a:bodyPr wrap="none" anchor="ctr"/>
            <a:lstStyle/>
            <a:p>
              <a:endParaRPr lang="pl-PL"/>
            </a:p>
          </p:txBody>
        </p:sp>
        <p:sp>
          <p:nvSpPr>
            <p:cNvPr id="14349" name="AutoShape 29"/>
            <p:cNvSpPr>
              <a:spLocks noChangeArrowheads="1"/>
            </p:cNvSpPr>
            <p:nvPr/>
          </p:nvSpPr>
          <p:spPr bwMode="auto">
            <a:xfrm>
              <a:off x="2986" y="1196"/>
              <a:ext cx="293" cy="386"/>
            </a:xfrm>
            <a:prstGeom prst="can">
              <a:avLst>
                <a:gd name="adj" fmla="val 32935"/>
              </a:avLst>
            </a:prstGeom>
            <a:solidFill>
              <a:srgbClr val="FF9966"/>
            </a:solidFill>
            <a:ln w="9525">
              <a:solidFill>
                <a:schemeClr val="tx1"/>
              </a:solidFill>
              <a:round/>
              <a:headEnd/>
              <a:tailEnd/>
            </a:ln>
          </p:spPr>
          <p:txBody>
            <a:bodyPr wrap="none" anchor="ctr"/>
            <a:lstStyle/>
            <a:p>
              <a:pPr algn="ctr" eaLnBrk="0" hangingPunct="0"/>
              <a:endParaRPr lang="en-US" sz="1600">
                <a:latin typeface="Tahoma" pitchFamily="34" charset="0"/>
              </a:endParaRPr>
            </a:p>
          </p:txBody>
        </p:sp>
        <p:sp>
          <p:nvSpPr>
            <p:cNvPr id="14350" name="Text Box 30"/>
            <p:cNvSpPr txBox="1">
              <a:spLocks noChangeArrowheads="1"/>
            </p:cNvSpPr>
            <p:nvPr/>
          </p:nvSpPr>
          <p:spPr bwMode="auto">
            <a:xfrm>
              <a:off x="2126" y="2765"/>
              <a:ext cx="112" cy="190"/>
            </a:xfrm>
            <a:prstGeom prst="rect">
              <a:avLst/>
            </a:prstGeom>
            <a:noFill/>
            <a:ln w="9525">
              <a:noFill/>
              <a:miter lim="800000"/>
              <a:headEnd/>
              <a:tailEnd/>
            </a:ln>
          </p:spPr>
          <p:txBody>
            <a:bodyPr wrap="none">
              <a:spAutoFit/>
            </a:bodyPr>
            <a:lstStyle/>
            <a:p>
              <a:pPr algn="ctr" eaLnBrk="0" hangingPunct="0"/>
              <a:endParaRPr lang="en-US" sz="1600">
                <a:latin typeface="Tahoma" pitchFamily="34" charset="0"/>
              </a:endParaRPr>
            </a:p>
          </p:txBody>
        </p:sp>
        <p:sp>
          <p:nvSpPr>
            <p:cNvPr id="14351" name="Text Box 31"/>
            <p:cNvSpPr txBox="1">
              <a:spLocks noChangeArrowheads="1"/>
            </p:cNvSpPr>
            <p:nvPr/>
          </p:nvSpPr>
          <p:spPr bwMode="auto">
            <a:xfrm>
              <a:off x="2324" y="3515"/>
              <a:ext cx="1277" cy="209"/>
            </a:xfrm>
            <a:prstGeom prst="rect">
              <a:avLst/>
            </a:prstGeom>
            <a:noFill/>
            <a:ln w="9525">
              <a:noFill/>
              <a:miter lim="800000"/>
              <a:headEnd/>
              <a:tailEnd/>
            </a:ln>
          </p:spPr>
          <p:txBody>
            <a:bodyPr wrap="none">
              <a:spAutoFit/>
            </a:bodyPr>
            <a:lstStyle/>
            <a:p>
              <a:pPr algn="ctr" eaLnBrk="0" hangingPunct="0"/>
              <a:r>
                <a:rPr lang="en-US">
                  <a:latin typeface="+mn-lt"/>
                </a:rPr>
                <a:t>Cellular Network</a:t>
              </a:r>
            </a:p>
          </p:txBody>
        </p:sp>
        <p:sp>
          <p:nvSpPr>
            <p:cNvPr id="14352" name="Text Box 32"/>
            <p:cNvSpPr txBox="1">
              <a:spLocks noChangeArrowheads="1"/>
            </p:cNvSpPr>
            <p:nvPr/>
          </p:nvSpPr>
          <p:spPr bwMode="auto">
            <a:xfrm>
              <a:off x="433" y="2425"/>
              <a:ext cx="112" cy="191"/>
            </a:xfrm>
            <a:prstGeom prst="rect">
              <a:avLst/>
            </a:prstGeom>
            <a:noFill/>
            <a:ln w="9525">
              <a:noFill/>
              <a:miter lim="800000"/>
              <a:headEnd/>
              <a:tailEnd/>
            </a:ln>
          </p:spPr>
          <p:txBody>
            <a:bodyPr wrap="none">
              <a:spAutoFit/>
            </a:bodyPr>
            <a:lstStyle/>
            <a:p>
              <a:pPr algn="ctr" eaLnBrk="0" hangingPunct="0"/>
              <a:endParaRPr lang="en-US" sz="1600">
                <a:latin typeface="Tahoma" pitchFamily="34" charset="0"/>
              </a:endParaRPr>
            </a:p>
          </p:txBody>
        </p:sp>
        <p:sp>
          <p:nvSpPr>
            <p:cNvPr id="14353" name="Text Box 33"/>
            <p:cNvSpPr txBox="1">
              <a:spLocks noChangeArrowheads="1"/>
            </p:cNvSpPr>
            <p:nvPr/>
          </p:nvSpPr>
          <p:spPr bwMode="auto">
            <a:xfrm>
              <a:off x="157" y="2319"/>
              <a:ext cx="614" cy="365"/>
            </a:xfrm>
            <a:prstGeom prst="rect">
              <a:avLst/>
            </a:prstGeom>
            <a:noFill/>
            <a:ln w="9525">
              <a:noFill/>
              <a:miter lim="800000"/>
              <a:headEnd/>
              <a:tailEnd/>
            </a:ln>
          </p:spPr>
          <p:txBody>
            <a:bodyPr wrap="none">
              <a:spAutoFit/>
            </a:bodyPr>
            <a:lstStyle/>
            <a:p>
              <a:pPr algn="ctr" eaLnBrk="0" hangingPunct="0"/>
              <a:r>
                <a:rPr lang="en-US">
                  <a:latin typeface="+mn-lt"/>
                </a:rPr>
                <a:t>Mobile</a:t>
              </a:r>
              <a:br>
                <a:rPr lang="en-US">
                  <a:latin typeface="+mn-lt"/>
                </a:rPr>
              </a:br>
              <a:r>
                <a:rPr lang="en-US">
                  <a:latin typeface="+mn-lt"/>
                </a:rPr>
                <a:t>Station</a:t>
              </a:r>
            </a:p>
          </p:txBody>
        </p:sp>
        <p:sp>
          <p:nvSpPr>
            <p:cNvPr id="14354" name="Text Box 35"/>
            <p:cNvSpPr txBox="1">
              <a:spLocks noChangeArrowheads="1"/>
            </p:cNvSpPr>
            <p:nvPr/>
          </p:nvSpPr>
          <p:spPr bwMode="auto">
            <a:xfrm>
              <a:off x="1439" y="2578"/>
              <a:ext cx="614" cy="365"/>
            </a:xfrm>
            <a:prstGeom prst="rect">
              <a:avLst/>
            </a:prstGeom>
            <a:noFill/>
            <a:ln w="9525">
              <a:noFill/>
              <a:miter lim="800000"/>
              <a:headEnd/>
              <a:tailEnd/>
            </a:ln>
          </p:spPr>
          <p:txBody>
            <a:bodyPr wrap="none">
              <a:spAutoFit/>
            </a:bodyPr>
            <a:lstStyle/>
            <a:p>
              <a:pPr algn="ctr" eaLnBrk="0" hangingPunct="0"/>
              <a:r>
                <a:rPr lang="en-US">
                  <a:latin typeface="+mn-lt"/>
                </a:rPr>
                <a:t>Base</a:t>
              </a:r>
              <a:br>
                <a:rPr lang="en-US">
                  <a:latin typeface="+mn-lt"/>
                </a:rPr>
              </a:br>
              <a:r>
                <a:rPr lang="en-US">
                  <a:latin typeface="+mn-lt"/>
                </a:rPr>
                <a:t>Station</a:t>
              </a:r>
            </a:p>
          </p:txBody>
        </p:sp>
        <p:sp>
          <p:nvSpPr>
            <p:cNvPr id="14355" name="Text Box 37"/>
            <p:cNvSpPr txBox="1">
              <a:spLocks noChangeArrowheads="1"/>
            </p:cNvSpPr>
            <p:nvPr/>
          </p:nvSpPr>
          <p:spPr bwMode="auto">
            <a:xfrm>
              <a:off x="2441" y="2578"/>
              <a:ext cx="791" cy="522"/>
            </a:xfrm>
            <a:prstGeom prst="rect">
              <a:avLst/>
            </a:prstGeom>
            <a:noFill/>
            <a:ln w="9525">
              <a:noFill/>
              <a:miter lim="800000"/>
              <a:headEnd/>
              <a:tailEnd/>
            </a:ln>
          </p:spPr>
          <p:txBody>
            <a:bodyPr wrap="none">
              <a:spAutoFit/>
            </a:bodyPr>
            <a:lstStyle/>
            <a:p>
              <a:pPr algn="ctr" eaLnBrk="0" hangingPunct="0"/>
              <a:r>
                <a:rPr lang="en-US">
                  <a:latin typeface="+mn-lt"/>
                </a:rPr>
                <a:t>Mobile</a:t>
              </a:r>
              <a:br>
                <a:rPr lang="en-US">
                  <a:latin typeface="+mn-lt"/>
                </a:rPr>
              </a:br>
              <a:r>
                <a:rPr lang="en-US">
                  <a:latin typeface="+mn-lt"/>
                </a:rPr>
                <a:t>Switching</a:t>
              </a:r>
              <a:br>
                <a:rPr lang="en-US">
                  <a:latin typeface="+mn-lt"/>
                </a:rPr>
              </a:br>
              <a:r>
                <a:rPr lang="en-US">
                  <a:latin typeface="+mn-lt"/>
                </a:rPr>
                <a:t>Center</a:t>
              </a:r>
            </a:p>
          </p:txBody>
        </p:sp>
        <p:sp>
          <p:nvSpPr>
            <p:cNvPr id="14356" name="Text Box 38"/>
            <p:cNvSpPr txBox="1">
              <a:spLocks noChangeArrowheads="1"/>
            </p:cNvSpPr>
            <p:nvPr/>
          </p:nvSpPr>
          <p:spPr bwMode="auto">
            <a:xfrm>
              <a:off x="1292" y="1040"/>
              <a:ext cx="1584" cy="522"/>
            </a:xfrm>
            <a:prstGeom prst="rect">
              <a:avLst/>
            </a:prstGeom>
            <a:noFill/>
            <a:ln w="9525">
              <a:noFill/>
              <a:miter lim="800000"/>
              <a:headEnd/>
              <a:tailEnd/>
            </a:ln>
          </p:spPr>
          <p:txBody>
            <a:bodyPr wrap="none">
              <a:spAutoFit/>
            </a:bodyPr>
            <a:lstStyle/>
            <a:p>
              <a:pPr algn="ctr" eaLnBrk="0" hangingPunct="0"/>
              <a:r>
                <a:rPr lang="en-US">
                  <a:latin typeface="+mn-lt"/>
                </a:rPr>
                <a:t>Server</a:t>
              </a:r>
              <a:br>
                <a:rPr lang="en-US">
                  <a:latin typeface="+mn-lt"/>
                </a:rPr>
              </a:br>
              <a:r>
                <a:rPr lang="en-US">
                  <a:latin typeface="+mn-lt"/>
                </a:rPr>
                <a:t>(e.g., Home Location</a:t>
              </a:r>
              <a:br>
                <a:rPr lang="en-US">
                  <a:latin typeface="+mn-lt"/>
                </a:rPr>
              </a:br>
              <a:r>
                <a:rPr lang="en-US">
                  <a:latin typeface="+mn-lt"/>
                </a:rPr>
                <a:t>Register)</a:t>
              </a:r>
            </a:p>
          </p:txBody>
        </p:sp>
        <p:pic>
          <p:nvPicPr>
            <p:cNvPr id="14357" name="Picture 31" descr="C:\CLIENTS\Septembre 99\Alcatel\WMF\GSM.emf"/>
            <p:cNvPicPr>
              <a:picLocks noChangeAspect="1" noChangeArrowheads="1"/>
            </p:cNvPicPr>
            <p:nvPr/>
          </p:nvPicPr>
          <p:blipFill>
            <a:blip r:embed="rId3" cstate="print"/>
            <a:srcRect/>
            <a:stretch>
              <a:fillRect/>
            </a:stretch>
          </p:blipFill>
          <p:spPr bwMode="auto">
            <a:xfrm>
              <a:off x="432" y="1728"/>
              <a:ext cx="341" cy="528"/>
            </a:xfrm>
            <a:prstGeom prst="rect">
              <a:avLst/>
            </a:prstGeom>
            <a:noFill/>
            <a:ln w="9525">
              <a:noFill/>
              <a:miter lim="800000"/>
              <a:headEnd/>
              <a:tailEnd/>
            </a:ln>
          </p:spPr>
        </p:pic>
      </p:grpSp>
    </p:spTree>
    <p:extLst>
      <p:ext uri="{BB962C8B-B14F-4D97-AF65-F5344CB8AC3E}">
        <p14:creationId xmlns:p14="http://schemas.microsoft.com/office/powerpoint/2010/main" val="37273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dirty="0" smtClean="0"/>
              <a:t>Network Components: Mobile Station</a:t>
            </a:r>
            <a:endParaRPr lang="pl-PL" dirty="0" smtClean="0"/>
          </a:p>
        </p:txBody>
      </p:sp>
      <p:sp>
        <p:nvSpPr>
          <p:cNvPr id="172037" name="Rectangle 5"/>
          <p:cNvSpPr>
            <a:spLocks noGrp="1" noChangeArrowheads="1"/>
          </p:cNvSpPr>
          <p:nvPr>
            <p:ph idx="1"/>
          </p:nvPr>
        </p:nvSpPr>
        <p:spPr/>
        <p:txBody>
          <a:bodyPr/>
          <a:lstStyle/>
          <a:p>
            <a:pPr eaLnBrk="1" hangingPunct="1"/>
            <a:r>
              <a:rPr lang="en-US" dirty="0" smtClean="0"/>
              <a:t>Mobile Station</a:t>
            </a:r>
          </a:p>
          <a:p>
            <a:pPr lvl="1" eaLnBrk="1" hangingPunct="1"/>
            <a:r>
              <a:rPr lang="en-US" dirty="0" smtClean="0"/>
              <a:t>Mobile Equipment (e.g., phone)</a:t>
            </a:r>
          </a:p>
          <a:p>
            <a:pPr lvl="2" eaLnBrk="1" hangingPunct="1"/>
            <a:r>
              <a:rPr lang="en-US" dirty="0" smtClean="0"/>
              <a:t>Antenna</a:t>
            </a:r>
          </a:p>
          <a:p>
            <a:pPr lvl="1" eaLnBrk="1" hangingPunct="1"/>
            <a:r>
              <a:rPr lang="en-US" dirty="0" smtClean="0"/>
              <a:t>Subscriber Identity Module (SIM)</a:t>
            </a:r>
          </a:p>
          <a:p>
            <a:pPr lvl="2" eaLnBrk="1" hangingPunct="1"/>
            <a:r>
              <a:rPr lang="en-US" dirty="0" smtClean="0"/>
              <a:t>Smart card</a:t>
            </a:r>
          </a:p>
          <a:p>
            <a:pPr lvl="2" eaLnBrk="1" hangingPunct="1"/>
            <a:r>
              <a:rPr lang="en-US" dirty="0" smtClean="0"/>
              <a:t>SIM must be inserted into ME before ME will work</a:t>
            </a:r>
          </a:p>
          <a:p>
            <a:pPr lvl="2" eaLnBrk="1" hangingPunct="1"/>
            <a:r>
              <a:rPr lang="en-US" dirty="0" smtClean="0"/>
              <a:t>Essentially personalizes ME</a:t>
            </a:r>
          </a:p>
          <a:p>
            <a:pPr lvl="2" eaLnBrk="1" hangingPunct="1"/>
            <a:r>
              <a:rPr lang="en-US" dirty="0" smtClean="0"/>
              <a:t>Contains subscription information</a:t>
            </a:r>
          </a:p>
          <a:p>
            <a:pPr lvl="2" eaLnBrk="1" hangingPunct="1"/>
            <a:r>
              <a:rPr lang="en-US" dirty="0" smtClean="0"/>
              <a:t>Other information — subscriber’s short dialing codes</a:t>
            </a:r>
          </a:p>
        </p:txBody>
      </p:sp>
    </p:spTree>
    <p:extLst>
      <p:ext uri="{BB962C8B-B14F-4D97-AF65-F5344CB8AC3E}">
        <p14:creationId xmlns:p14="http://schemas.microsoft.com/office/powerpoint/2010/main" val="8387478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2037">
                                            <p:txEl>
                                              <p:pRg st="0" end="0"/>
                                            </p:txEl>
                                          </p:spTgt>
                                        </p:tgtEl>
                                        <p:attrNameLst>
                                          <p:attrName>style.visibility</p:attrName>
                                        </p:attrNameLst>
                                      </p:cBhvr>
                                      <p:to>
                                        <p:strVal val="visible"/>
                                      </p:to>
                                    </p:set>
                                    <p:animEffect transition="in" filter="wipe(left)">
                                      <p:cBhvr>
                                        <p:cTn id="7" dur="1000"/>
                                        <p:tgtEl>
                                          <p:spTgt spid="1720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2037">
                                            <p:txEl>
                                              <p:pRg st="1" end="1"/>
                                            </p:txEl>
                                          </p:spTgt>
                                        </p:tgtEl>
                                        <p:attrNameLst>
                                          <p:attrName>style.visibility</p:attrName>
                                        </p:attrNameLst>
                                      </p:cBhvr>
                                      <p:to>
                                        <p:strVal val="visible"/>
                                      </p:to>
                                    </p:set>
                                    <p:animEffect transition="in" filter="wipe(left)">
                                      <p:cBhvr>
                                        <p:cTn id="12" dur="1000"/>
                                        <p:tgtEl>
                                          <p:spTgt spid="172037">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72037">
                                            <p:txEl>
                                              <p:pRg st="2" end="2"/>
                                            </p:txEl>
                                          </p:spTgt>
                                        </p:tgtEl>
                                        <p:attrNameLst>
                                          <p:attrName>style.visibility</p:attrName>
                                        </p:attrNameLst>
                                      </p:cBhvr>
                                      <p:to>
                                        <p:strVal val="visible"/>
                                      </p:to>
                                    </p:set>
                                    <p:animEffect transition="in" filter="wipe(left)">
                                      <p:cBhvr>
                                        <p:cTn id="15" dur="1000"/>
                                        <p:tgtEl>
                                          <p:spTgt spid="17203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72037">
                                            <p:txEl>
                                              <p:pRg st="3" end="3"/>
                                            </p:txEl>
                                          </p:spTgt>
                                        </p:tgtEl>
                                        <p:attrNameLst>
                                          <p:attrName>style.visibility</p:attrName>
                                        </p:attrNameLst>
                                      </p:cBhvr>
                                      <p:to>
                                        <p:strVal val="visible"/>
                                      </p:to>
                                    </p:set>
                                    <p:animEffect transition="in" filter="wipe(left)">
                                      <p:cBhvr>
                                        <p:cTn id="20" dur="1000"/>
                                        <p:tgtEl>
                                          <p:spTgt spid="172037">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2037">
                                            <p:txEl>
                                              <p:pRg st="4" end="4"/>
                                            </p:txEl>
                                          </p:spTgt>
                                        </p:tgtEl>
                                        <p:attrNameLst>
                                          <p:attrName>style.visibility</p:attrName>
                                        </p:attrNameLst>
                                      </p:cBhvr>
                                      <p:to>
                                        <p:strVal val="visible"/>
                                      </p:to>
                                    </p:set>
                                    <p:animEffect transition="in" filter="wipe(left)">
                                      <p:cBhvr>
                                        <p:cTn id="23" dur="1000"/>
                                        <p:tgtEl>
                                          <p:spTgt spid="172037">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72037">
                                            <p:txEl>
                                              <p:pRg st="5" end="5"/>
                                            </p:txEl>
                                          </p:spTgt>
                                        </p:tgtEl>
                                        <p:attrNameLst>
                                          <p:attrName>style.visibility</p:attrName>
                                        </p:attrNameLst>
                                      </p:cBhvr>
                                      <p:to>
                                        <p:strVal val="visible"/>
                                      </p:to>
                                    </p:set>
                                    <p:animEffect transition="in" filter="wipe(left)">
                                      <p:cBhvr>
                                        <p:cTn id="26" dur="1000"/>
                                        <p:tgtEl>
                                          <p:spTgt spid="172037">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72037">
                                            <p:txEl>
                                              <p:pRg st="6" end="6"/>
                                            </p:txEl>
                                          </p:spTgt>
                                        </p:tgtEl>
                                        <p:attrNameLst>
                                          <p:attrName>style.visibility</p:attrName>
                                        </p:attrNameLst>
                                      </p:cBhvr>
                                      <p:to>
                                        <p:strVal val="visible"/>
                                      </p:to>
                                    </p:set>
                                    <p:animEffect transition="in" filter="wipe(left)">
                                      <p:cBhvr>
                                        <p:cTn id="29" dur="1000"/>
                                        <p:tgtEl>
                                          <p:spTgt spid="172037">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72037">
                                            <p:txEl>
                                              <p:pRg st="7" end="7"/>
                                            </p:txEl>
                                          </p:spTgt>
                                        </p:tgtEl>
                                        <p:attrNameLst>
                                          <p:attrName>style.visibility</p:attrName>
                                        </p:attrNameLst>
                                      </p:cBhvr>
                                      <p:to>
                                        <p:strVal val="visible"/>
                                      </p:to>
                                    </p:set>
                                    <p:animEffect transition="in" filter="wipe(left)">
                                      <p:cBhvr>
                                        <p:cTn id="32" dur="1000"/>
                                        <p:tgtEl>
                                          <p:spTgt spid="172037">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2037">
                                            <p:txEl>
                                              <p:pRg st="8" end="8"/>
                                            </p:txEl>
                                          </p:spTgt>
                                        </p:tgtEl>
                                        <p:attrNameLst>
                                          <p:attrName>style.visibility</p:attrName>
                                        </p:attrNameLst>
                                      </p:cBhvr>
                                      <p:to>
                                        <p:strVal val="visible"/>
                                      </p:to>
                                    </p:set>
                                    <p:animEffect transition="in" filter="wipe(left)">
                                      <p:cBhvr>
                                        <p:cTn id="35" dur="1000"/>
                                        <p:tgtEl>
                                          <p:spTgt spid="17203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7"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a:noFill/>
        </p:spPr>
        <p:txBody>
          <a:bodyPr/>
          <a:lstStyle/>
          <a:p>
            <a:pPr eaLnBrk="1" hangingPunct="1"/>
            <a:r>
              <a:rPr lang="en-US" dirty="0" smtClean="0"/>
              <a:t>Network Components: </a:t>
            </a:r>
            <a:br>
              <a:rPr lang="en-US" dirty="0" smtClean="0"/>
            </a:br>
            <a:r>
              <a:rPr lang="en-US" dirty="0" smtClean="0"/>
              <a:t>Base Station System</a:t>
            </a:r>
          </a:p>
        </p:txBody>
      </p:sp>
      <p:sp>
        <p:nvSpPr>
          <p:cNvPr id="173063" name="Rectangle 7"/>
          <p:cNvSpPr>
            <a:spLocks noGrp="1" noChangeArrowheads="1"/>
          </p:cNvSpPr>
          <p:nvPr>
            <p:ph idx="1"/>
          </p:nvPr>
        </p:nvSpPr>
        <p:spPr>
          <a:xfrm>
            <a:off x="529208" y="1484784"/>
            <a:ext cx="8507288" cy="4497388"/>
          </a:xfrm>
        </p:spPr>
        <p:txBody>
          <a:bodyPr/>
          <a:lstStyle/>
          <a:p>
            <a:pPr eaLnBrk="1" hangingPunct="1">
              <a:lnSpc>
                <a:spcPct val="90000"/>
              </a:lnSpc>
              <a:spcBef>
                <a:spcPct val="10000"/>
              </a:spcBef>
            </a:pPr>
            <a:r>
              <a:rPr lang="en-US" dirty="0" smtClean="0"/>
              <a:t>Base Transceiver Station</a:t>
            </a:r>
          </a:p>
          <a:p>
            <a:pPr lvl="1" eaLnBrk="1" hangingPunct="1">
              <a:lnSpc>
                <a:spcPct val="90000"/>
              </a:lnSpc>
              <a:spcBef>
                <a:spcPct val="10000"/>
              </a:spcBef>
            </a:pPr>
            <a:r>
              <a:rPr lang="en-US" dirty="0" smtClean="0"/>
              <a:t>Antenna</a:t>
            </a:r>
          </a:p>
          <a:p>
            <a:pPr lvl="1" eaLnBrk="1" hangingPunct="1">
              <a:lnSpc>
                <a:spcPct val="90000"/>
              </a:lnSpc>
              <a:spcBef>
                <a:spcPct val="10000"/>
              </a:spcBef>
            </a:pPr>
            <a:r>
              <a:rPr lang="en-US" dirty="0" smtClean="0"/>
              <a:t>Interfaces to MS</a:t>
            </a:r>
          </a:p>
          <a:p>
            <a:pPr lvl="1" eaLnBrk="1" hangingPunct="1">
              <a:lnSpc>
                <a:spcPct val="90000"/>
              </a:lnSpc>
              <a:spcBef>
                <a:spcPct val="10000"/>
              </a:spcBef>
            </a:pPr>
            <a:r>
              <a:rPr lang="en-US" dirty="0" smtClean="0"/>
              <a:t>Able to transmit /receive signals on many channels simultaneously</a:t>
            </a:r>
          </a:p>
          <a:p>
            <a:pPr eaLnBrk="1" hangingPunct="1">
              <a:lnSpc>
                <a:spcPct val="90000"/>
              </a:lnSpc>
              <a:spcBef>
                <a:spcPct val="10000"/>
              </a:spcBef>
            </a:pPr>
            <a:r>
              <a:rPr lang="en-US" dirty="0" smtClean="0"/>
              <a:t>Base Station Controller</a:t>
            </a:r>
          </a:p>
          <a:p>
            <a:pPr lvl="1" eaLnBrk="1" hangingPunct="1">
              <a:lnSpc>
                <a:spcPct val="90000"/>
              </a:lnSpc>
              <a:spcBef>
                <a:spcPct val="10000"/>
              </a:spcBef>
            </a:pPr>
            <a:r>
              <a:rPr lang="en-US" dirty="0" smtClean="0"/>
              <a:t>Controls a number of Base Transceiver Stations</a:t>
            </a:r>
          </a:p>
          <a:p>
            <a:pPr lvl="1" eaLnBrk="1" hangingPunct="1">
              <a:lnSpc>
                <a:spcPct val="90000"/>
              </a:lnSpc>
              <a:spcBef>
                <a:spcPct val="10000"/>
              </a:spcBef>
            </a:pPr>
            <a:r>
              <a:rPr lang="en-US" dirty="0" smtClean="0"/>
              <a:t>Essentially a concentrator (multiplexer)</a:t>
            </a:r>
          </a:p>
          <a:p>
            <a:pPr lvl="2" eaLnBrk="1" hangingPunct="1">
              <a:lnSpc>
                <a:spcPct val="90000"/>
              </a:lnSpc>
              <a:spcBef>
                <a:spcPct val="10000"/>
              </a:spcBef>
            </a:pPr>
            <a:r>
              <a:rPr lang="en-US" sz="2000" dirty="0" smtClean="0"/>
              <a:t>Multiplexes BTSs onto a high speed link</a:t>
            </a:r>
          </a:p>
          <a:p>
            <a:pPr lvl="1" eaLnBrk="1" hangingPunct="1">
              <a:lnSpc>
                <a:spcPct val="90000"/>
              </a:lnSpc>
              <a:spcBef>
                <a:spcPct val="10000"/>
              </a:spcBef>
            </a:pPr>
            <a:r>
              <a:rPr lang="en-US" sz="2400" dirty="0" smtClean="0"/>
              <a:t>Undertakes some radio management tasks</a:t>
            </a:r>
          </a:p>
          <a:p>
            <a:pPr lvl="2" eaLnBrk="1" hangingPunct="1">
              <a:lnSpc>
                <a:spcPct val="90000"/>
              </a:lnSpc>
              <a:spcBef>
                <a:spcPct val="10000"/>
              </a:spcBef>
            </a:pPr>
            <a:r>
              <a:rPr lang="en-US" sz="2000" dirty="0" smtClean="0"/>
              <a:t>Passes Location Area Code to Base Transceiver Station </a:t>
            </a:r>
            <a:br>
              <a:rPr lang="en-US" sz="2000" dirty="0" smtClean="0"/>
            </a:br>
            <a:r>
              <a:rPr lang="en-US" sz="2000" dirty="0" smtClean="0"/>
              <a:t>for broadcasting to MSs</a:t>
            </a:r>
          </a:p>
          <a:p>
            <a:pPr lvl="1" eaLnBrk="1" hangingPunct="1">
              <a:lnSpc>
                <a:spcPct val="90000"/>
              </a:lnSpc>
              <a:spcBef>
                <a:spcPct val="10000"/>
              </a:spcBef>
            </a:pPr>
            <a:r>
              <a:rPr lang="en-US" sz="2400" dirty="0" smtClean="0"/>
              <a:t>Also translates 13 </a:t>
            </a:r>
            <a:r>
              <a:rPr lang="en-US" sz="2400" dirty="0" err="1" smtClean="0"/>
              <a:t>kbit</a:t>
            </a:r>
            <a:r>
              <a:rPr lang="en-US" sz="2400" dirty="0" smtClean="0"/>
              <a:t>/s speech from radio channels to 64 </a:t>
            </a:r>
            <a:r>
              <a:rPr lang="en-US" sz="2400" dirty="0" err="1" smtClean="0"/>
              <a:t>kbit</a:t>
            </a:r>
            <a:r>
              <a:rPr lang="en-US" sz="2400" dirty="0" smtClean="0"/>
              <a:t>/s PCM for transmission </a:t>
            </a:r>
            <a:r>
              <a:rPr lang="pl-PL" sz="2400" dirty="0" smtClean="0"/>
              <a:t/>
            </a:r>
            <a:br>
              <a:rPr lang="pl-PL" sz="2400" dirty="0" smtClean="0"/>
            </a:br>
            <a:r>
              <a:rPr lang="en-US" sz="2400" dirty="0" smtClean="0"/>
              <a:t>on fixed network</a:t>
            </a:r>
          </a:p>
        </p:txBody>
      </p:sp>
    </p:spTree>
    <p:extLst>
      <p:ext uri="{BB962C8B-B14F-4D97-AF65-F5344CB8AC3E}">
        <p14:creationId xmlns:p14="http://schemas.microsoft.com/office/powerpoint/2010/main" val="24523285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3063">
                                            <p:txEl>
                                              <p:pRg st="0" end="0"/>
                                            </p:txEl>
                                          </p:spTgt>
                                        </p:tgtEl>
                                        <p:attrNameLst>
                                          <p:attrName>style.visibility</p:attrName>
                                        </p:attrNameLst>
                                      </p:cBhvr>
                                      <p:to>
                                        <p:strVal val="visible"/>
                                      </p:to>
                                    </p:set>
                                    <p:animEffect transition="in" filter="wipe(left)">
                                      <p:cBhvr>
                                        <p:cTn id="7" dur="1000"/>
                                        <p:tgtEl>
                                          <p:spTgt spid="17306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3063">
                                            <p:txEl>
                                              <p:pRg st="1" end="1"/>
                                            </p:txEl>
                                          </p:spTgt>
                                        </p:tgtEl>
                                        <p:attrNameLst>
                                          <p:attrName>style.visibility</p:attrName>
                                        </p:attrNameLst>
                                      </p:cBhvr>
                                      <p:to>
                                        <p:strVal val="visible"/>
                                      </p:to>
                                    </p:set>
                                    <p:animEffect transition="in" filter="wipe(left)">
                                      <p:cBhvr>
                                        <p:cTn id="10" dur="1000"/>
                                        <p:tgtEl>
                                          <p:spTgt spid="17306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3063">
                                            <p:txEl>
                                              <p:pRg st="2" end="2"/>
                                            </p:txEl>
                                          </p:spTgt>
                                        </p:tgtEl>
                                        <p:attrNameLst>
                                          <p:attrName>style.visibility</p:attrName>
                                        </p:attrNameLst>
                                      </p:cBhvr>
                                      <p:to>
                                        <p:strVal val="visible"/>
                                      </p:to>
                                    </p:set>
                                    <p:animEffect transition="in" filter="wipe(left)">
                                      <p:cBhvr>
                                        <p:cTn id="13" dur="1000"/>
                                        <p:tgtEl>
                                          <p:spTgt spid="17306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3063">
                                            <p:txEl>
                                              <p:pRg st="3" end="3"/>
                                            </p:txEl>
                                          </p:spTgt>
                                        </p:tgtEl>
                                        <p:attrNameLst>
                                          <p:attrName>style.visibility</p:attrName>
                                        </p:attrNameLst>
                                      </p:cBhvr>
                                      <p:to>
                                        <p:strVal val="visible"/>
                                      </p:to>
                                    </p:set>
                                    <p:animEffect transition="in" filter="wipe(left)">
                                      <p:cBhvr>
                                        <p:cTn id="16" dur="1000"/>
                                        <p:tgtEl>
                                          <p:spTgt spid="17306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73063">
                                            <p:txEl>
                                              <p:pRg st="4" end="4"/>
                                            </p:txEl>
                                          </p:spTgt>
                                        </p:tgtEl>
                                        <p:attrNameLst>
                                          <p:attrName>style.visibility</p:attrName>
                                        </p:attrNameLst>
                                      </p:cBhvr>
                                      <p:to>
                                        <p:strVal val="visible"/>
                                      </p:to>
                                    </p:set>
                                    <p:animEffect transition="in" filter="wipe(left)">
                                      <p:cBhvr>
                                        <p:cTn id="21" dur="1000"/>
                                        <p:tgtEl>
                                          <p:spTgt spid="173063">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3063">
                                            <p:txEl>
                                              <p:pRg st="5" end="5"/>
                                            </p:txEl>
                                          </p:spTgt>
                                        </p:tgtEl>
                                        <p:attrNameLst>
                                          <p:attrName>style.visibility</p:attrName>
                                        </p:attrNameLst>
                                      </p:cBhvr>
                                      <p:to>
                                        <p:strVal val="visible"/>
                                      </p:to>
                                    </p:set>
                                    <p:animEffect transition="in" filter="wipe(left)">
                                      <p:cBhvr>
                                        <p:cTn id="24" dur="1000"/>
                                        <p:tgtEl>
                                          <p:spTgt spid="173063">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73063">
                                            <p:txEl>
                                              <p:pRg st="6" end="6"/>
                                            </p:txEl>
                                          </p:spTgt>
                                        </p:tgtEl>
                                        <p:attrNameLst>
                                          <p:attrName>style.visibility</p:attrName>
                                        </p:attrNameLst>
                                      </p:cBhvr>
                                      <p:to>
                                        <p:strVal val="visible"/>
                                      </p:to>
                                    </p:set>
                                    <p:animEffect transition="in" filter="wipe(left)">
                                      <p:cBhvr>
                                        <p:cTn id="27" dur="1000"/>
                                        <p:tgtEl>
                                          <p:spTgt spid="173063">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3063">
                                            <p:txEl>
                                              <p:pRg st="7" end="7"/>
                                            </p:txEl>
                                          </p:spTgt>
                                        </p:tgtEl>
                                        <p:attrNameLst>
                                          <p:attrName>style.visibility</p:attrName>
                                        </p:attrNameLst>
                                      </p:cBhvr>
                                      <p:to>
                                        <p:strVal val="visible"/>
                                      </p:to>
                                    </p:set>
                                    <p:animEffect transition="in" filter="wipe(left)">
                                      <p:cBhvr>
                                        <p:cTn id="30" dur="1000"/>
                                        <p:tgtEl>
                                          <p:spTgt spid="173063">
                                            <p:txEl>
                                              <p:pRg st="7" end="7"/>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73063">
                                            <p:txEl>
                                              <p:pRg st="8" end="8"/>
                                            </p:txEl>
                                          </p:spTgt>
                                        </p:tgtEl>
                                        <p:attrNameLst>
                                          <p:attrName>style.visibility</p:attrName>
                                        </p:attrNameLst>
                                      </p:cBhvr>
                                      <p:to>
                                        <p:strVal val="visible"/>
                                      </p:to>
                                    </p:set>
                                    <p:animEffect transition="in" filter="wipe(left)">
                                      <p:cBhvr>
                                        <p:cTn id="33" dur="1000"/>
                                        <p:tgtEl>
                                          <p:spTgt spid="173063">
                                            <p:txEl>
                                              <p:pRg st="8" end="8"/>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73063">
                                            <p:txEl>
                                              <p:pRg st="9" end="9"/>
                                            </p:txEl>
                                          </p:spTgt>
                                        </p:tgtEl>
                                        <p:attrNameLst>
                                          <p:attrName>style.visibility</p:attrName>
                                        </p:attrNameLst>
                                      </p:cBhvr>
                                      <p:to>
                                        <p:strVal val="visible"/>
                                      </p:to>
                                    </p:set>
                                    <p:animEffect transition="in" filter="wipe(left)">
                                      <p:cBhvr>
                                        <p:cTn id="36" dur="1000"/>
                                        <p:tgtEl>
                                          <p:spTgt spid="173063">
                                            <p:txEl>
                                              <p:pRg st="9" end="9"/>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73063">
                                            <p:txEl>
                                              <p:pRg st="10" end="10"/>
                                            </p:txEl>
                                          </p:spTgt>
                                        </p:tgtEl>
                                        <p:attrNameLst>
                                          <p:attrName>style.visibility</p:attrName>
                                        </p:attrNameLst>
                                      </p:cBhvr>
                                      <p:to>
                                        <p:strVal val="visible"/>
                                      </p:to>
                                    </p:set>
                                    <p:animEffect transition="in" filter="wipe(left)">
                                      <p:cBhvr>
                                        <p:cTn id="39" dur="1000"/>
                                        <p:tgtEl>
                                          <p:spTgt spid="17306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a:noFill/>
        </p:spPr>
        <p:txBody>
          <a:bodyPr/>
          <a:lstStyle/>
          <a:p>
            <a:pPr eaLnBrk="1" hangingPunct="1"/>
            <a:r>
              <a:rPr lang="en-US" dirty="0" smtClean="0"/>
              <a:t>Network Components: </a:t>
            </a:r>
            <a:br>
              <a:rPr lang="en-US" dirty="0" smtClean="0"/>
            </a:br>
            <a:r>
              <a:rPr lang="en-US" dirty="0" smtClean="0"/>
              <a:t>Mobile Switching Center (MSC)</a:t>
            </a:r>
          </a:p>
        </p:txBody>
      </p:sp>
      <p:sp>
        <p:nvSpPr>
          <p:cNvPr id="174087" name="Rectangle 7"/>
          <p:cNvSpPr>
            <a:spLocks noGrp="1" noChangeArrowheads="1"/>
          </p:cNvSpPr>
          <p:nvPr>
            <p:ph idx="1"/>
          </p:nvPr>
        </p:nvSpPr>
        <p:spPr/>
        <p:txBody>
          <a:bodyPr/>
          <a:lstStyle/>
          <a:p>
            <a:pPr eaLnBrk="1" hangingPunct="1"/>
            <a:r>
              <a:rPr lang="en-US" smtClean="0"/>
              <a:t>ISDN switch enhanced to operate </a:t>
            </a:r>
            <a:br>
              <a:rPr lang="en-US" smtClean="0"/>
            </a:br>
            <a:r>
              <a:rPr lang="en-US" smtClean="0"/>
              <a:t>in a mobile network</a:t>
            </a:r>
          </a:p>
          <a:p>
            <a:pPr eaLnBrk="1" hangingPunct="1"/>
            <a:r>
              <a:rPr lang="en-US" smtClean="0"/>
              <a:t>In addition to switching</a:t>
            </a:r>
          </a:p>
          <a:p>
            <a:pPr lvl="1" eaLnBrk="1" hangingPunct="1"/>
            <a:r>
              <a:rPr lang="en-US" smtClean="0"/>
              <a:t>Manages calls for all MSs within its domain</a:t>
            </a:r>
          </a:p>
          <a:p>
            <a:pPr lvl="2" eaLnBrk="1" hangingPunct="1"/>
            <a:r>
              <a:rPr lang="en-US" smtClean="0"/>
              <a:t>Billing</a:t>
            </a:r>
          </a:p>
          <a:p>
            <a:pPr lvl="2" eaLnBrk="1" hangingPunct="1"/>
            <a:r>
              <a:rPr lang="en-US" smtClean="0"/>
              <a:t>Handover</a:t>
            </a:r>
          </a:p>
          <a:p>
            <a:pPr lvl="2" eaLnBrk="1" hangingPunct="1"/>
            <a:r>
              <a:rPr lang="en-US" smtClean="0"/>
              <a:t>Authentication</a:t>
            </a:r>
          </a:p>
          <a:p>
            <a:pPr eaLnBrk="1" hangingPunct="1">
              <a:buFont typeface="Wingdings" pitchFamily="2" charset="2"/>
              <a:buNone/>
            </a:pPr>
            <a:endParaRPr lang="en-US" smtClean="0"/>
          </a:p>
        </p:txBody>
      </p:sp>
    </p:spTree>
    <p:extLst>
      <p:ext uri="{BB962C8B-B14F-4D97-AF65-F5344CB8AC3E}">
        <p14:creationId xmlns:p14="http://schemas.microsoft.com/office/powerpoint/2010/main" val="37302860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087">
                                            <p:txEl>
                                              <p:pRg st="0" end="0"/>
                                            </p:txEl>
                                          </p:spTgt>
                                        </p:tgtEl>
                                        <p:attrNameLst>
                                          <p:attrName>style.visibility</p:attrName>
                                        </p:attrNameLst>
                                      </p:cBhvr>
                                      <p:to>
                                        <p:strVal val="visible"/>
                                      </p:to>
                                    </p:set>
                                    <p:animEffect transition="in" filter="wipe(left)">
                                      <p:cBhvr>
                                        <p:cTn id="7" dur="1000"/>
                                        <p:tgtEl>
                                          <p:spTgt spid="1740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4087">
                                            <p:txEl>
                                              <p:pRg st="1" end="1"/>
                                            </p:txEl>
                                          </p:spTgt>
                                        </p:tgtEl>
                                        <p:attrNameLst>
                                          <p:attrName>style.visibility</p:attrName>
                                        </p:attrNameLst>
                                      </p:cBhvr>
                                      <p:to>
                                        <p:strVal val="visible"/>
                                      </p:to>
                                    </p:set>
                                    <p:animEffect transition="in" filter="wipe(left)">
                                      <p:cBhvr>
                                        <p:cTn id="12" dur="1000"/>
                                        <p:tgtEl>
                                          <p:spTgt spid="174087">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74087">
                                            <p:txEl>
                                              <p:pRg st="2" end="2"/>
                                            </p:txEl>
                                          </p:spTgt>
                                        </p:tgtEl>
                                        <p:attrNameLst>
                                          <p:attrName>style.visibility</p:attrName>
                                        </p:attrNameLst>
                                      </p:cBhvr>
                                      <p:to>
                                        <p:strVal val="visible"/>
                                      </p:to>
                                    </p:set>
                                    <p:animEffect transition="in" filter="wipe(left)">
                                      <p:cBhvr>
                                        <p:cTn id="15" dur="1000"/>
                                        <p:tgtEl>
                                          <p:spTgt spid="174087">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4087">
                                            <p:txEl>
                                              <p:pRg st="3" end="3"/>
                                            </p:txEl>
                                          </p:spTgt>
                                        </p:tgtEl>
                                        <p:attrNameLst>
                                          <p:attrName>style.visibility</p:attrName>
                                        </p:attrNameLst>
                                      </p:cBhvr>
                                      <p:to>
                                        <p:strVal val="visible"/>
                                      </p:to>
                                    </p:set>
                                    <p:animEffect transition="in" filter="wipe(left)">
                                      <p:cBhvr>
                                        <p:cTn id="18" dur="1000"/>
                                        <p:tgtEl>
                                          <p:spTgt spid="174087">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74087">
                                            <p:txEl>
                                              <p:pRg st="4" end="4"/>
                                            </p:txEl>
                                          </p:spTgt>
                                        </p:tgtEl>
                                        <p:attrNameLst>
                                          <p:attrName>style.visibility</p:attrName>
                                        </p:attrNameLst>
                                      </p:cBhvr>
                                      <p:to>
                                        <p:strVal val="visible"/>
                                      </p:to>
                                    </p:set>
                                    <p:animEffect transition="in" filter="wipe(left)">
                                      <p:cBhvr>
                                        <p:cTn id="21" dur="1000"/>
                                        <p:tgtEl>
                                          <p:spTgt spid="174087">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4087">
                                            <p:txEl>
                                              <p:pRg st="5" end="5"/>
                                            </p:txEl>
                                          </p:spTgt>
                                        </p:tgtEl>
                                        <p:attrNameLst>
                                          <p:attrName>style.visibility</p:attrName>
                                        </p:attrNameLst>
                                      </p:cBhvr>
                                      <p:to>
                                        <p:strVal val="visible"/>
                                      </p:to>
                                    </p:set>
                                    <p:animEffect transition="in" filter="wipe(left)">
                                      <p:cBhvr>
                                        <p:cTn id="24" dur="1000"/>
                                        <p:tgtEl>
                                          <p:spTgt spid="1740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a:noFill/>
        </p:spPr>
        <p:txBody>
          <a:bodyPr/>
          <a:lstStyle/>
          <a:p>
            <a:pPr eaLnBrk="1" hangingPunct="1"/>
            <a:r>
              <a:rPr lang="en-US" smtClean="0"/>
              <a:t>Network Components: </a:t>
            </a:r>
            <a:br>
              <a:rPr lang="en-US" smtClean="0"/>
            </a:br>
            <a:r>
              <a:rPr lang="en-US" smtClean="0"/>
              <a:t>‘Intelligence’ in Network</a:t>
            </a:r>
          </a:p>
        </p:txBody>
      </p:sp>
      <p:sp>
        <p:nvSpPr>
          <p:cNvPr id="175111" name="Rectangle 7"/>
          <p:cNvSpPr>
            <a:spLocks noGrp="1" noChangeArrowheads="1"/>
          </p:cNvSpPr>
          <p:nvPr>
            <p:ph idx="1"/>
          </p:nvPr>
        </p:nvSpPr>
        <p:spPr/>
        <p:txBody>
          <a:bodyPr/>
          <a:lstStyle/>
          <a:p>
            <a:pPr eaLnBrk="1" hangingPunct="1">
              <a:lnSpc>
                <a:spcPct val="90000"/>
              </a:lnSpc>
            </a:pPr>
            <a:r>
              <a:rPr lang="en-US" smtClean="0"/>
              <a:t>‘Intelligence’ essentially means databases</a:t>
            </a:r>
          </a:p>
          <a:p>
            <a:pPr eaLnBrk="1" hangingPunct="1">
              <a:lnSpc>
                <a:spcPct val="90000"/>
              </a:lnSpc>
            </a:pPr>
            <a:r>
              <a:rPr lang="en-US" smtClean="0"/>
              <a:t>Equipment Identity Register (EIR)</a:t>
            </a:r>
          </a:p>
          <a:p>
            <a:pPr lvl="1" eaLnBrk="1" hangingPunct="1">
              <a:lnSpc>
                <a:spcPct val="90000"/>
              </a:lnSpc>
            </a:pPr>
            <a:r>
              <a:rPr lang="en-US" smtClean="0"/>
              <a:t>Stores information on lost or stolen MSs</a:t>
            </a:r>
          </a:p>
          <a:p>
            <a:pPr lvl="1" eaLnBrk="1" hangingPunct="1">
              <a:lnSpc>
                <a:spcPct val="90000"/>
              </a:lnSpc>
            </a:pPr>
            <a:r>
              <a:rPr lang="en-US" smtClean="0"/>
              <a:t>Each MS has a unique International Mobile Equipment Identifier (IMEI)</a:t>
            </a:r>
          </a:p>
          <a:p>
            <a:pPr lvl="1" eaLnBrk="1" hangingPunct="1">
              <a:lnSpc>
                <a:spcPct val="90000"/>
              </a:lnSpc>
            </a:pPr>
            <a:r>
              <a:rPr lang="en-US" smtClean="0"/>
              <a:t>Network can refuse access if IMEI is stored on EIR</a:t>
            </a:r>
          </a:p>
          <a:p>
            <a:pPr eaLnBrk="1" hangingPunct="1">
              <a:lnSpc>
                <a:spcPct val="90000"/>
              </a:lnSpc>
            </a:pPr>
            <a:r>
              <a:rPr lang="en-US" smtClean="0"/>
              <a:t>Authentication Center (AuC)</a:t>
            </a:r>
          </a:p>
          <a:p>
            <a:pPr lvl="1" eaLnBrk="1" hangingPunct="1">
              <a:lnSpc>
                <a:spcPct val="90000"/>
              </a:lnSpc>
            </a:pPr>
            <a:r>
              <a:rPr lang="en-US" smtClean="0"/>
              <a:t>Provides access security for network</a:t>
            </a:r>
          </a:p>
        </p:txBody>
      </p:sp>
    </p:spTree>
    <p:extLst>
      <p:ext uri="{BB962C8B-B14F-4D97-AF65-F5344CB8AC3E}">
        <p14:creationId xmlns:p14="http://schemas.microsoft.com/office/powerpoint/2010/main" val="30309902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5111">
                                            <p:txEl>
                                              <p:pRg st="0" end="0"/>
                                            </p:txEl>
                                          </p:spTgt>
                                        </p:tgtEl>
                                        <p:attrNameLst>
                                          <p:attrName>style.visibility</p:attrName>
                                        </p:attrNameLst>
                                      </p:cBhvr>
                                      <p:to>
                                        <p:strVal val="visible"/>
                                      </p:to>
                                    </p:set>
                                    <p:animEffect transition="in" filter="wipe(left)">
                                      <p:cBhvr>
                                        <p:cTn id="7" dur="1000"/>
                                        <p:tgtEl>
                                          <p:spTgt spid="1751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5111">
                                            <p:txEl>
                                              <p:pRg st="1" end="1"/>
                                            </p:txEl>
                                          </p:spTgt>
                                        </p:tgtEl>
                                        <p:attrNameLst>
                                          <p:attrName>style.visibility</p:attrName>
                                        </p:attrNameLst>
                                      </p:cBhvr>
                                      <p:to>
                                        <p:strVal val="visible"/>
                                      </p:to>
                                    </p:set>
                                    <p:animEffect transition="in" filter="wipe(left)">
                                      <p:cBhvr>
                                        <p:cTn id="12" dur="1000"/>
                                        <p:tgtEl>
                                          <p:spTgt spid="175111">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75111">
                                            <p:txEl>
                                              <p:pRg st="2" end="2"/>
                                            </p:txEl>
                                          </p:spTgt>
                                        </p:tgtEl>
                                        <p:attrNameLst>
                                          <p:attrName>style.visibility</p:attrName>
                                        </p:attrNameLst>
                                      </p:cBhvr>
                                      <p:to>
                                        <p:strVal val="visible"/>
                                      </p:to>
                                    </p:set>
                                    <p:animEffect transition="in" filter="wipe(left)">
                                      <p:cBhvr>
                                        <p:cTn id="15" dur="1000"/>
                                        <p:tgtEl>
                                          <p:spTgt spid="175111">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5111">
                                            <p:txEl>
                                              <p:pRg st="3" end="3"/>
                                            </p:txEl>
                                          </p:spTgt>
                                        </p:tgtEl>
                                        <p:attrNameLst>
                                          <p:attrName>style.visibility</p:attrName>
                                        </p:attrNameLst>
                                      </p:cBhvr>
                                      <p:to>
                                        <p:strVal val="visible"/>
                                      </p:to>
                                    </p:set>
                                    <p:animEffect transition="in" filter="wipe(left)">
                                      <p:cBhvr>
                                        <p:cTn id="18" dur="1000"/>
                                        <p:tgtEl>
                                          <p:spTgt spid="175111">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75111">
                                            <p:txEl>
                                              <p:pRg st="4" end="4"/>
                                            </p:txEl>
                                          </p:spTgt>
                                        </p:tgtEl>
                                        <p:attrNameLst>
                                          <p:attrName>style.visibility</p:attrName>
                                        </p:attrNameLst>
                                      </p:cBhvr>
                                      <p:to>
                                        <p:strVal val="visible"/>
                                      </p:to>
                                    </p:set>
                                    <p:animEffect transition="in" filter="wipe(left)">
                                      <p:cBhvr>
                                        <p:cTn id="21" dur="1000"/>
                                        <p:tgtEl>
                                          <p:spTgt spid="175111">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75111">
                                            <p:txEl>
                                              <p:pRg st="5" end="5"/>
                                            </p:txEl>
                                          </p:spTgt>
                                        </p:tgtEl>
                                        <p:attrNameLst>
                                          <p:attrName>style.visibility</p:attrName>
                                        </p:attrNameLst>
                                      </p:cBhvr>
                                      <p:to>
                                        <p:strVal val="visible"/>
                                      </p:to>
                                    </p:set>
                                    <p:animEffect transition="in" filter="wipe(left)">
                                      <p:cBhvr>
                                        <p:cTn id="26" dur="1000"/>
                                        <p:tgtEl>
                                          <p:spTgt spid="175111">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75111">
                                            <p:txEl>
                                              <p:pRg st="6" end="6"/>
                                            </p:txEl>
                                          </p:spTgt>
                                        </p:tgtEl>
                                        <p:attrNameLst>
                                          <p:attrName>style.visibility</p:attrName>
                                        </p:attrNameLst>
                                      </p:cBhvr>
                                      <p:to>
                                        <p:strVal val="visible"/>
                                      </p:to>
                                    </p:set>
                                    <p:animEffect transition="in" filter="wipe(left)">
                                      <p:cBhvr>
                                        <p:cTn id="29" dur="1000"/>
                                        <p:tgtEl>
                                          <p:spTgt spid="1751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1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a:noFill/>
        </p:spPr>
        <p:txBody>
          <a:bodyPr/>
          <a:lstStyle/>
          <a:p>
            <a:pPr eaLnBrk="1" hangingPunct="1"/>
            <a:r>
              <a:rPr lang="en-US" smtClean="0"/>
              <a:t>Network Components: </a:t>
            </a:r>
            <a:br>
              <a:rPr lang="en-US" smtClean="0"/>
            </a:br>
            <a:r>
              <a:rPr lang="en-US" smtClean="0"/>
              <a:t>‘Intelligence’ in Network, cont.</a:t>
            </a:r>
          </a:p>
        </p:txBody>
      </p:sp>
      <p:sp>
        <p:nvSpPr>
          <p:cNvPr id="176135" name="Rectangle 7"/>
          <p:cNvSpPr>
            <a:spLocks noGrp="1" noChangeArrowheads="1"/>
          </p:cNvSpPr>
          <p:nvPr>
            <p:ph idx="1"/>
          </p:nvPr>
        </p:nvSpPr>
        <p:spPr/>
        <p:txBody>
          <a:bodyPr/>
          <a:lstStyle/>
          <a:p>
            <a:pPr eaLnBrk="1" hangingPunct="1">
              <a:lnSpc>
                <a:spcPct val="90000"/>
              </a:lnSpc>
            </a:pPr>
            <a:r>
              <a:rPr lang="en-US" smtClean="0"/>
              <a:t>Home Location Register (HLR)</a:t>
            </a:r>
          </a:p>
          <a:p>
            <a:pPr lvl="1" eaLnBrk="1" hangingPunct="1">
              <a:lnSpc>
                <a:spcPct val="90000"/>
              </a:lnSpc>
            </a:pPr>
            <a:r>
              <a:rPr lang="en-US" smtClean="0"/>
              <a:t>One logical HLR in network</a:t>
            </a:r>
          </a:p>
          <a:p>
            <a:pPr lvl="1" eaLnBrk="1" hangingPunct="1">
              <a:lnSpc>
                <a:spcPct val="90000"/>
              </a:lnSpc>
            </a:pPr>
            <a:r>
              <a:rPr lang="en-US" smtClean="0"/>
              <a:t>Contains an entry for every subscriber</a:t>
            </a:r>
          </a:p>
          <a:p>
            <a:pPr lvl="1" eaLnBrk="1" hangingPunct="1">
              <a:lnSpc>
                <a:spcPct val="90000"/>
              </a:lnSpc>
            </a:pPr>
            <a:r>
              <a:rPr lang="en-US" smtClean="0"/>
              <a:t>Stores fairly static information about subscriber</a:t>
            </a:r>
          </a:p>
          <a:p>
            <a:pPr lvl="2" eaLnBrk="1" hangingPunct="1">
              <a:lnSpc>
                <a:spcPct val="90000"/>
              </a:lnSpc>
            </a:pPr>
            <a:r>
              <a:rPr lang="en-US" smtClean="0"/>
              <a:t>services subscribed to</a:t>
            </a:r>
          </a:p>
          <a:p>
            <a:pPr lvl="1" eaLnBrk="1" hangingPunct="1">
              <a:lnSpc>
                <a:spcPct val="90000"/>
              </a:lnSpc>
            </a:pPr>
            <a:r>
              <a:rPr lang="en-US" smtClean="0"/>
              <a:t>But also location information to allow mobility</a:t>
            </a:r>
          </a:p>
          <a:p>
            <a:pPr lvl="2" eaLnBrk="1" hangingPunct="1">
              <a:lnSpc>
                <a:spcPct val="90000"/>
              </a:lnSpc>
            </a:pPr>
            <a:r>
              <a:rPr lang="en-US" smtClean="0"/>
              <a:t>Location Area Code where MS is currently operating</a:t>
            </a:r>
          </a:p>
        </p:txBody>
      </p:sp>
    </p:spTree>
    <p:extLst>
      <p:ext uri="{BB962C8B-B14F-4D97-AF65-F5344CB8AC3E}">
        <p14:creationId xmlns:p14="http://schemas.microsoft.com/office/powerpoint/2010/main" val="22405300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6135">
                                            <p:txEl>
                                              <p:pRg st="0" end="0"/>
                                            </p:txEl>
                                          </p:spTgt>
                                        </p:tgtEl>
                                        <p:attrNameLst>
                                          <p:attrName>style.visibility</p:attrName>
                                        </p:attrNameLst>
                                      </p:cBhvr>
                                      <p:to>
                                        <p:strVal val="visible"/>
                                      </p:to>
                                    </p:set>
                                    <p:animEffect transition="in" filter="wipe(left)">
                                      <p:cBhvr>
                                        <p:cTn id="7" dur="1000"/>
                                        <p:tgtEl>
                                          <p:spTgt spid="17613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6135">
                                            <p:txEl>
                                              <p:pRg st="1" end="1"/>
                                            </p:txEl>
                                          </p:spTgt>
                                        </p:tgtEl>
                                        <p:attrNameLst>
                                          <p:attrName>style.visibility</p:attrName>
                                        </p:attrNameLst>
                                      </p:cBhvr>
                                      <p:to>
                                        <p:strVal val="visible"/>
                                      </p:to>
                                    </p:set>
                                    <p:animEffect transition="in" filter="wipe(left)">
                                      <p:cBhvr>
                                        <p:cTn id="10" dur="1000"/>
                                        <p:tgtEl>
                                          <p:spTgt spid="17613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6135">
                                            <p:txEl>
                                              <p:pRg st="2" end="2"/>
                                            </p:txEl>
                                          </p:spTgt>
                                        </p:tgtEl>
                                        <p:attrNameLst>
                                          <p:attrName>style.visibility</p:attrName>
                                        </p:attrNameLst>
                                      </p:cBhvr>
                                      <p:to>
                                        <p:strVal val="visible"/>
                                      </p:to>
                                    </p:set>
                                    <p:animEffect transition="in" filter="wipe(left)">
                                      <p:cBhvr>
                                        <p:cTn id="13" dur="1000"/>
                                        <p:tgtEl>
                                          <p:spTgt spid="17613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6135">
                                            <p:txEl>
                                              <p:pRg st="3" end="3"/>
                                            </p:txEl>
                                          </p:spTgt>
                                        </p:tgtEl>
                                        <p:attrNameLst>
                                          <p:attrName>style.visibility</p:attrName>
                                        </p:attrNameLst>
                                      </p:cBhvr>
                                      <p:to>
                                        <p:strVal val="visible"/>
                                      </p:to>
                                    </p:set>
                                    <p:animEffect transition="in" filter="wipe(left)">
                                      <p:cBhvr>
                                        <p:cTn id="16" dur="1000"/>
                                        <p:tgtEl>
                                          <p:spTgt spid="17613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76135">
                                            <p:txEl>
                                              <p:pRg st="4" end="4"/>
                                            </p:txEl>
                                          </p:spTgt>
                                        </p:tgtEl>
                                        <p:attrNameLst>
                                          <p:attrName>style.visibility</p:attrName>
                                        </p:attrNameLst>
                                      </p:cBhvr>
                                      <p:to>
                                        <p:strVal val="visible"/>
                                      </p:to>
                                    </p:set>
                                    <p:animEffect transition="in" filter="wipe(left)">
                                      <p:cBhvr>
                                        <p:cTn id="19" dur="1000"/>
                                        <p:tgtEl>
                                          <p:spTgt spid="176135">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76135">
                                            <p:txEl>
                                              <p:pRg st="5" end="5"/>
                                            </p:txEl>
                                          </p:spTgt>
                                        </p:tgtEl>
                                        <p:attrNameLst>
                                          <p:attrName>style.visibility</p:attrName>
                                        </p:attrNameLst>
                                      </p:cBhvr>
                                      <p:to>
                                        <p:strVal val="visible"/>
                                      </p:to>
                                    </p:set>
                                    <p:animEffect transition="in" filter="wipe(left)">
                                      <p:cBhvr>
                                        <p:cTn id="22" dur="1000"/>
                                        <p:tgtEl>
                                          <p:spTgt spid="176135">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6135">
                                            <p:txEl>
                                              <p:pRg st="6" end="6"/>
                                            </p:txEl>
                                          </p:spTgt>
                                        </p:tgtEl>
                                        <p:attrNameLst>
                                          <p:attrName>style.visibility</p:attrName>
                                        </p:attrNameLst>
                                      </p:cBhvr>
                                      <p:to>
                                        <p:strVal val="visible"/>
                                      </p:to>
                                    </p:set>
                                    <p:animEffect transition="in" filter="wipe(left)">
                                      <p:cBhvr>
                                        <p:cTn id="25" dur="1000"/>
                                        <p:tgtEl>
                                          <p:spTgt spid="1761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title"/>
          </p:nvPr>
        </p:nvSpPr>
        <p:spPr>
          <a:noFill/>
        </p:spPr>
        <p:txBody>
          <a:bodyPr/>
          <a:lstStyle/>
          <a:p>
            <a:pPr eaLnBrk="1" hangingPunct="1"/>
            <a:r>
              <a:rPr lang="en-US" smtClean="0"/>
              <a:t>Network Components: </a:t>
            </a:r>
            <a:br>
              <a:rPr lang="en-US" smtClean="0"/>
            </a:br>
            <a:r>
              <a:rPr lang="en-US" smtClean="0"/>
              <a:t>‘Intelligence’ in Network, cont.</a:t>
            </a:r>
          </a:p>
        </p:txBody>
      </p:sp>
      <p:sp>
        <p:nvSpPr>
          <p:cNvPr id="177159" name="Rectangle 7"/>
          <p:cNvSpPr>
            <a:spLocks noGrp="1" noChangeArrowheads="1"/>
          </p:cNvSpPr>
          <p:nvPr>
            <p:ph idx="1"/>
          </p:nvPr>
        </p:nvSpPr>
        <p:spPr>
          <a:xfrm>
            <a:off x="755576" y="1628775"/>
            <a:ext cx="8136903" cy="4497388"/>
          </a:xfrm>
        </p:spPr>
        <p:txBody>
          <a:bodyPr/>
          <a:lstStyle/>
          <a:p>
            <a:pPr eaLnBrk="1" hangingPunct="1"/>
            <a:r>
              <a:rPr lang="en-US" dirty="0" smtClean="0"/>
              <a:t>Visitor Location Register (VLR)</a:t>
            </a:r>
          </a:p>
          <a:p>
            <a:pPr lvl="1" eaLnBrk="1" hangingPunct="1"/>
            <a:r>
              <a:rPr lang="en-US" dirty="0" smtClean="0"/>
              <a:t>One VLR for every Location Area in network</a:t>
            </a:r>
          </a:p>
          <a:p>
            <a:pPr lvl="1" eaLnBrk="1" hangingPunct="1"/>
            <a:r>
              <a:rPr lang="en-US" dirty="0" smtClean="0"/>
              <a:t>Typically a Mobile Switching Center ‘covers’ </a:t>
            </a:r>
            <a:br>
              <a:rPr lang="en-US" dirty="0" smtClean="0"/>
            </a:br>
            <a:r>
              <a:rPr lang="en-US" dirty="0" smtClean="0"/>
              <a:t>a location area </a:t>
            </a:r>
          </a:p>
          <a:p>
            <a:pPr lvl="2" eaLnBrk="1" hangingPunct="1"/>
            <a:r>
              <a:rPr lang="en-US" sz="2000" dirty="0" smtClean="0"/>
              <a:t>In this instance VLR is integrated with MSC</a:t>
            </a:r>
          </a:p>
          <a:p>
            <a:pPr lvl="1" eaLnBrk="1" hangingPunct="1"/>
            <a:r>
              <a:rPr lang="en-US" dirty="0" smtClean="0"/>
              <a:t>VLR contains information on every subscriber (visitor) currently operating in the domain of VLR </a:t>
            </a:r>
          </a:p>
          <a:p>
            <a:pPr lvl="1" eaLnBrk="1" hangingPunct="1"/>
            <a:r>
              <a:rPr lang="en-US" dirty="0" smtClean="0"/>
              <a:t>Entries are added when visitors enter VLR domain</a:t>
            </a:r>
          </a:p>
          <a:p>
            <a:pPr lvl="1" eaLnBrk="1" hangingPunct="1"/>
            <a:r>
              <a:rPr lang="en-US" dirty="0" smtClean="0"/>
              <a:t>Entries are deleted when visitors leave VLR domain</a:t>
            </a:r>
          </a:p>
          <a:p>
            <a:pPr eaLnBrk="1" hangingPunct="1">
              <a:spcBef>
                <a:spcPct val="40000"/>
              </a:spcBef>
            </a:pPr>
            <a:r>
              <a:rPr lang="en-US" dirty="0" smtClean="0"/>
              <a:t>HLR and VLR jointly facilitate mobility </a:t>
            </a:r>
          </a:p>
        </p:txBody>
      </p:sp>
    </p:spTree>
    <p:extLst>
      <p:ext uri="{BB962C8B-B14F-4D97-AF65-F5344CB8AC3E}">
        <p14:creationId xmlns:p14="http://schemas.microsoft.com/office/powerpoint/2010/main" val="9263938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7159">
                                            <p:txEl>
                                              <p:pRg st="0" end="0"/>
                                            </p:txEl>
                                          </p:spTgt>
                                        </p:tgtEl>
                                        <p:attrNameLst>
                                          <p:attrName>style.visibility</p:attrName>
                                        </p:attrNameLst>
                                      </p:cBhvr>
                                      <p:to>
                                        <p:strVal val="visible"/>
                                      </p:to>
                                    </p:set>
                                    <p:animEffect transition="in" filter="wipe(left)">
                                      <p:cBhvr>
                                        <p:cTn id="7" dur="1000"/>
                                        <p:tgtEl>
                                          <p:spTgt spid="17715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7159">
                                            <p:txEl>
                                              <p:pRg st="1" end="1"/>
                                            </p:txEl>
                                          </p:spTgt>
                                        </p:tgtEl>
                                        <p:attrNameLst>
                                          <p:attrName>style.visibility</p:attrName>
                                        </p:attrNameLst>
                                      </p:cBhvr>
                                      <p:to>
                                        <p:strVal val="visible"/>
                                      </p:to>
                                    </p:set>
                                    <p:animEffect transition="in" filter="wipe(left)">
                                      <p:cBhvr>
                                        <p:cTn id="10" dur="1000"/>
                                        <p:tgtEl>
                                          <p:spTgt spid="177159">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7159">
                                            <p:txEl>
                                              <p:pRg st="2" end="2"/>
                                            </p:txEl>
                                          </p:spTgt>
                                        </p:tgtEl>
                                        <p:attrNameLst>
                                          <p:attrName>style.visibility</p:attrName>
                                        </p:attrNameLst>
                                      </p:cBhvr>
                                      <p:to>
                                        <p:strVal val="visible"/>
                                      </p:to>
                                    </p:set>
                                    <p:animEffect transition="in" filter="wipe(left)">
                                      <p:cBhvr>
                                        <p:cTn id="13" dur="1000"/>
                                        <p:tgtEl>
                                          <p:spTgt spid="177159">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7159">
                                            <p:txEl>
                                              <p:pRg st="3" end="3"/>
                                            </p:txEl>
                                          </p:spTgt>
                                        </p:tgtEl>
                                        <p:attrNameLst>
                                          <p:attrName>style.visibility</p:attrName>
                                        </p:attrNameLst>
                                      </p:cBhvr>
                                      <p:to>
                                        <p:strVal val="visible"/>
                                      </p:to>
                                    </p:set>
                                    <p:animEffect transition="in" filter="wipe(left)">
                                      <p:cBhvr>
                                        <p:cTn id="16" dur="1000"/>
                                        <p:tgtEl>
                                          <p:spTgt spid="177159">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77159">
                                            <p:txEl>
                                              <p:pRg st="4" end="4"/>
                                            </p:txEl>
                                          </p:spTgt>
                                        </p:tgtEl>
                                        <p:attrNameLst>
                                          <p:attrName>style.visibility</p:attrName>
                                        </p:attrNameLst>
                                      </p:cBhvr>
                                      <p:to>
                                        <p:strVal val="visible"/>
                                      </p:to>
                                    </p:set>
                                    <p:animEffect transition="in" filter="wipe(left)">
                                      <p:cBhvr>
                                        <p:cTn id="19" dur="1000"/>
                                        <p:tgtEl>
                                          <p:spTgt spid="177159">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77159">
                                            <p:txEl>
                                              <p:pRg st="5" end="5"/>
                                            </p:txEl>
                                          </p:spTgt>
                                        </p:tgtEl>
                                        <p:attrNameLst>
                                          <p:attrName>style.visibility</p:attrName>
                                        </p:attrNameLst>
                                      </p:cBhvr>
                                      <p:to>
                                        <p:strVal val="visible"/>
                                      </p:to>
                                    </p:set>
                                    <p:animEffect transition="in" filter="wipe(left)">
                                      <p:cBhvr>
                                        <p:cTn id="22" dur="1000"/>
                                        <p:tgtEl>
                                          <p:spTgt spid="177159">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7159">
                                            <p:txEl>
                                              <p:pRg st="6" end="6"/>
                                            </p:txEl>
                                          </p:spTgt>
                                        </p:tgtEl>
                                        <p:attrNameLst>
                                          <p:attrName>style.visibility</p:attrName>
                                        </p:attrNameLst>
                                      </p:cBhvr>
                                      <p:to>
                                        <p:strVal val="visible"/>
                                      </p:to>
                                    </p:set>
                                    <p:animEffect transition="in" filter="wipe(left)">
                                      <p:cBhvr>
                                        <p:cTn id="25" dur="1000"/>
                                        <p:tgtEl>
                                          <p:spTgt spid="177159">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77159">
                                            <p:txEl>
                                              <p:pRg st="7" end="7"/>
                                            </p:txEl>
                                          </p:spTgt>
                                        </p:tgtEl>
                                        <p:attrNameLst>
                                          <p:attrName>style.visibility</p:attrName>
                                        </p:attrNameLst>
                                      </p:cBhvr>
                                      <p:to>
                                        <p:strVal val="visible"/>
                                      </p:to>
                                    </p:set>
                                    <p:animEffect transition="in" filter="wipe(left)">
                                      <p:cBhvr>
                                        <p:cTn id="30" dur="1000"/>
                                        <p:tgtEl>
                                          <p:spTgt spid="1771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9"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dirty="0" smtClean="0"/>
              <a:t>Outline</a:t>
            </a:r>
          </a:p>
        </p:txBody>
      </p:sp>
      <p:sp>
        <p:nvSpPr>
          <p:cNvPr id="110597" name="Rectangle 5"/>
          <p:cNvSpPr>
            <a:spLocks noGrp="1" noChangeArrowheads="1"/>
          </p:cNvSpPr>
          <p:nvPr>
            <p:ph idx="1"/>
          </p:nvPr>
        </p:nvSpPr>
        <p:spPr/>
        <p:txBody>
          <a:bodyPr/>
          <a:lstStyle/>
          <a:p>
            <a:pPr eaLnBrk="1" hangingPunct="1"/>
            <a:r>
              <a:rPr lang="en-US" dirty="0" smtClean="0"/>
              <a:t>Introduction</a:t>
            </a:r>
            <a:endParaRPr lang="pl-PL" dirty="0" smtClean="0"/>
          </a:p>
          <a:p>
            <a:pPr eaLnBrk="1" hangingPunct="1"/>
            <a:r>
              <a:rPr lang="en-US" dirty="0" smtClean="0"/>
              <a:t>Origins of mobile telephone systems</a:t>
            </a:r>
          </a:p>
          <a:p>
            <a:pPr eaLnBrk="1" hangingPunct="1"/>
            <a:r>
              <a:rPr lang="en-US" dirty="0" smtClean="0"/>
              <a:t>Cellular concept</a:t>
            </a:r>
          </a:p>
          <a:p>
            <a:pPr eaLnBrk="1" hangingPunct="1"/>
            <a:r>
              <a:rPr lang="en-US" dirty="0" smtClean="0"/>
              <a:t>Mobile cellular networks</a:t>
            </a:r>
          </a:p>
          <a:p>
            <a:pPr eaLnBrk="1" hangingPunct="1"/>
            <a:r>
              <a:rPr lang="en-US" dirty="0" smtClean="0"/>
              <a:t>UMTS</a:t>
            </a:r>
          </a:p>
          <a:p>
            <a:pPr eaLnBrk="1" hangingPunct="1"/>
            <a:r>
              <a:rPr lang="en-US" dirty="0" smtClean="0"/>
              <a:t>4G and 5G systems</a:t>
            </a:r>
          </a:p>
          <a:p>
            <a:pPr eaLnBrk="1" hangingPunct="1"/>
            <a:r>
              <a:rPr lang="en-US" dirty="0" err="1" smtClean="0"/>
              <a:t>WiFi</a:t>
            </a:r>
            <a:r>
              <a:rPr lang="en-US" dirty="0" smtClean="0"/>
              <a:t> and WiMAX</a:t>
            </a:r>
            <a:endParaRPr lang="pl-PL" dirty="0" smtClean="0"/>
          </a:p>
          <a:p>
            <a:pPr eaLnBrk="1" hangingPunct="1"/>
            <a:r>
              <a:rPr lang="en-US" dirty="0" smtClean="0"/>
              <a:t>Conclusion</a:t>
            </a:r>
            <a:endParaRPr lang="pl-PL" dirty="0" smtClean="0"/>
          </a:p>
        </p:txBody>
      </p:sp>
    </p:spTree>
    <p:extLst>
      <p:ext uri="{BB962C8B-B14F-4D97-AF65-F5344CB8AC3E}">
        <p14:creationId xmlns:p14="http://schemas.microsoft.com/office/powerpoint/2010/main" val="304745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0597">
                                            <p:txEl>
                                              <p:pRg st="0" end="0"/>
                                            </p:txEl>
                                          </p:spTgt>
                                        </p:tgtEl>
                                        <p:attrNameLst>
                                          <p:attrName>style.visibility</p:attrName>
                                        </p:attrNameLst>
                                      </p:cBhvr>
                                      <p:to>
                                        <p:strVal val="visible"/>
                                      </p:to>
                                    </p:set>
                                    <p:animEffect transition="in" filter="wipe(left)">
                                      <p:cBhvr>
                                        <p:cTn id="7" dur="500"/>
                                        <p:tgtEl>
                                          <p:spTgt spid="1105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0597">
                                            <p:txEl>
                                              <p:pRg st="1" end="1"/>
                                            </p:txEl>
                                          </p:spTgt>
                                        </p:tgtEl>
                                        <p:attrNameLst>
                                          <p:attrName>style.visibility</p:attrName>
                                        </p:attrNameLst>
                                      </p:cBhvr>
                                      <p:to>
                                        <p:strVal val="visible"/>
                                      </p:to>
                                    </p:set>
                                    <p:animEffect transition="in" filter="wipe(left)">
                                      <p:cBhvr>
                                        <p:cTn id="12" dur="500"/>
                                        <p:tgtEl>
                                          <p:spTgt spid="1105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0597">
                                            <p:txEl>
                                              <p:pRg st="2" end="2"/>
                                            </p:txEl>
                                          </p:spTgt>
                                        </p:tgtEl>
                                        <p:attrNameLst>
                                          <p:attrName>style.visibility</p:attrName>
                                        </p:attrNameLst>
                                      </p:cBhvr>
                                      <p:to>
                                        <p:strVal val="visible"/>
                                      </p:to>
                                    </p:set>
                                    <p:animEffect transition="in" filter="wipe(left)">
                                      <p:cBhvr>
                                        <p:cTn id="17" dur="500"/>
                                        <p:tgtEl>
                                          <p:spTgt spid="11059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0597">
                                            <p:txEl>
                                              <p:pRg st="3" end="3"/>
                                            </p:txEl>
                                          </p:spTgt>
                                        </p:tgtEl>
                                        <p:attrNameLst>
                                          <p:attrName>style.visibility</p:attrName>
                                        </p:attrNameLst>
                                      </p:cBhvr>
                                      <p:to>
                                        <p:strVal val="visible"/>
                                      </p:to>
                                    </p:set>
                                    <p:animEffect transition="in" filter="wipe(left)">
                                      <p:cBhvr>
                                        <p:cTn id="22" dur="500"/>
                                        <p:tgtEl>
                                          <p:spTgt spid="11059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0597">
                                            <p:txEl>
                                              <p:pRg st="4" end="4"/>
                                            </p:txEl>
                                          </p:spTgt>
                                        </p:tgtEl>
                                        <p:attrNameLst>
                                          <p:attrName>style.visibility</p:attrName>
                                        </p:attrNameLst>
                                      </p:cBhvr>
                                      <p:to>
                                        <p:strVal val="visible"/>
                                      </p:to>
                                    </p:set>
                                    <p:animEffect transition="in" filter="wipe(left)">
                                      <p:cBhvr>
                                        <p:cTn id="27" dur="500"/>
                                        <p:tgtEl>
                                          <p:spTgt spid="11059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0597">
                                            <p:txEl>
                                              <p:pRg st="5" end="5"/>
                                            </p:txEl>
                                          </p:spTgt>
                                        </p:tgtEl>
                                        <p:attrNameLst>
                                          <p:attrName>style.visibility</p:attrName>
                                        </p:attrNameLst>
                                      </p:cBhvr>
                                      <p:to>
                                        <p:strVal val="visible"/>
                                      </p:to>
                                    </p:set>
                                    <p:animEffect transition="in" filter="wipe(left)">
                                      <p:cBhvr>
                                        <p:cTn id="32" dur="500"/>
                                        <p:tgtEl>
                                          <p:spTgt spid="11059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0597">
                                            <p:txEl>
                                              <p:pRg st="6" end="6"/>
                                            </p:txEl>
                                          </p:spTgt>
                                        </p:tgtEl>
                                        <p:attrNameLst>
                                          <p:attrName>style.visibility</p:attrName>
                                        </p:attrNameLst>
                                      </p:cBhvr>
                                      <p:to>
                                        <p:strVal val="visible"/>
                                      </p:to>
                                    </p:set>
                                    <p:animEffect transition="in" filter="wipe(left)">
                                      <p:cBhvr>
                                        <p:cTn id="37" dur="500"/>
                                        <p:tgtEl>
                                          <p:spTgt spid="11059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0597">
                                            <p:txEl>
                                              <p:pRg st="7" end="7"/>
                                            </p:txEl>
                                          </p:spTgt>
                                        </p:tgtEl>
                                        <p:attrNameLst>
                                          <p:attrName>style.visibility</p:attrName>
                                        </p:attrNameLst>
                                      </p:cBhvr>
                                      <p:to>
                                        <p:strVal val="visible"/>
                                      </p:to>
                                    </p:set>
                                    <p:animEffect transition="in" filter="wipe(left)">
                                      <p:cBhvr>
                                        <p:cTn id="42" dur="500"/>
                                        <p:tgtEl>
                                          <p:spTgt spid="11059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0"/>
          <p:cNvGrpSpPr>
            <a:grpSpLocks/>
          </p:cNvGrpSpPr>
          <p:nvPr/>
        </p:nvGrpSpPr>
        <p:grpSpPr bwMode="auto">
          <a:xfrm>
            <a:off x="1568450" y="3081338"/>
            <a:ext cx="717550" cy="434975"/>
            <a:chOff x="1568450" y="3081338"/>
            <a:chExt cx="717550" cy="434975"/>
          </a:xfrm>
        </p:grpSpPr>
        <p:sp>
          <p:nvSpPr>
            <p:cNvPr id="21630" name="Rectangle 5"/>
            <p:cNvSpPr>
              <a:spLocks noChangeArrowheads="1"/>
            </p:cNvSpPr>
            <p:nvPr/>
          </p:nvSpPr>
          <p:spPr bwMode="auto">
            <a:xfrm>
              <a:off x="1568450" y="3081338"/>
              <a:ext cx="717550" cy="423862"/>
            </a:xfrm>
            <a:prstGeom prst="rect">
              <a:avLst/>
            </a:prstGeom>
            <a:solidFill>
              <a:srgbClr val="FFCCCC"/>
            </a:solidFill>
            <a:ln w="15875">
              <a:solidFill>
                <a:srgbClr val="000000"/>
              </a:solidFill>
              <a:miter lim="800000"/>
              <a:headEnd/>
              <a:tailEnd/>
            </a:ln>
          </p:spPr>
          <p:txBody>
            <a:bodyPr/>
            <a:lstStyle/>
            <a:p>
              <a:endParaRPr lang="en-US">
                <a:latin typeface="+mn-lt"/>
              </a:endParaRPr>
            </a:p>
          </p:txBody>
        </p:sp>
        <p:grpSp>
          <p:nvGrpSpPr>
            <p:cNvPr id="21631" name="Group 17"/>
            <p:cNvGrpSpPr>
              <a:grpSpLocks/>
            </p:cNvGrpSpPr>
            <p:nvPr/>
          </p:nvGrpSpPr>
          <p:grpSpPr bwMode="auto">
            <a:xfrm>
              <a:off x="1654175" y="3082925"/>
              <a:ext cx="561975" cy="433388"/>
              <a:chOff x="1042" y="1942"/>
              <a:chExt cx="354" cy="273"/>
            </a:xfrm>
          </p:grpSpPr>
          <p:sp>
            <p:nvSpPr>
              <p:cNvPr id="21632" name="Rectangle 15"/>
              <p:cNvSpPr>
                <a:spLocks noChangeArrowheads="1"/>
              </p:cNvSpPr>
              <p:nvPr/>
            </p:nvSpPr>
            <p:spPr bwMode="auto">
              <a:xfrm>
                <a:off x="1042" y="1942"/>
                <a:ext cx="354" cy="155"/>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NMC/</a:t>
                </a:r>
                <a:endParaRPr lang="pl-PL" sz="1600">
                  <a:latin typeface="+mn-lt"/>
                </a:endParaRPr>
              </a:p>
            </p:txBody>
          </p:sp>
          <p:sp>
            <p:nvSpPr>
              <p:cNvPr id="21633" name="Rectangle 16"/>
              <p:cNvSpPr>
                <a:spLocks noChangeArrowheads="1"/>
              </p:cNvSpPr>
              <p:nvPr/>
            </p:nvSpPr>
            <p:spPr bwMode="auto">
              <a:xfrm>
                <a:off x="1042" y="2061"/>
                <a:ext cx="298" cy="154"/>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OMC</a:t>
                </a:r>
                <a:endParaRPr lang="pl-PL" sz="1600">
                  <a:latin typeface="+mn-lt"/>
                </a:endParaRPr>
              </a:p>
            </p:txBody>
          </p:sp>
        </p:grpSp>
      </p:grpSp>
      <p:grpSp>
        <p:nvGrpSpPr>
          <p:cNvPr id="4" name="Group 129"/>
          <p:cNvGrpSpPr>
            <a:grpSpLocks/>
          </p:cNvGrpSpPr>
          <p:nvPr/>
        </p:nvGrpSpPr>
        <p:grpSpPr bwMode="auto">
          <a:xfrm>
            <a:off x="2252663" y="1479550"/>
            <a:ext cx="5759450" cy="2590800"/>
            <a:chOff x="2252663" y="1479550"/>
            <a:chExt cx="5759450" cy="2590800"/>
          </a:xfrm>
        </p:grpSpPr>
        <p:sp>
          <p:nvSpPr>
            <p:cNvPr id="21602" name="Rectangle 4"/>
            <p:cNvSpPr>
              <a:spLocks noChangeArrowheads="1"/>
            </p:cNvSpPr>
            <p:nvPr/>
          </p:nvSpPr>
          <p:spPr bwMode="auto">
            <a:xfrm>
              <a:off x="4019550" y="3081338"/>
              <a:ext cx="658813" cy="376237"/>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03" name="Rectangle 6"/>
            <p:cNvSpPr>
              <a:spLocks noChangeArrowheads="1"/>
            </p:cNvSpPr>
            <p:nvPr/>
          </p:nvSpPr>
          <p:spPr bwMode="auto">
            <a:xfrm>
              <a:off x="2511425" y="2233613"/>
              <a:ext cx="658813" cy="376237"/>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04" name="Rectangle 7"/>
            <p:cNvSpPr>
              <a:spLocks noChangeArrowheads="1"/>
            </p:cNvSpPr>
            <p:nvPr/>
          </p:nvSpPr>
          <p:spPr bwMode="auto">
            <a:xfrm>
              <a:off x="4019550" y="2233613"/>
              <a:ext cx="658813" cy="376237"/>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05" name="Rectangle 8"/>
            <p:cNvSpPr>
              <a:spLocks noChangeArrowheads="1"/>
            </p:cNvSpPr>
            <p:nvPr/>
          </p:nvSpPr>
          <p:spPr bwMode="auto">
            <a:xfrm>
              <a:off x="5432425" y="2233613"/>
              <a:ext cx="658813" cy="376237"/>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06" name="Rectangle 9"/>
            <p:cNvSpPr>
              <a:spLocks noChangeArrowheads="1"/>
            </p:cNvSpPr>
            <p:nvPr/>
          </p:nvSpPr>
          <p:spPr bwMode="auto">
            <a:xfrm>
              <a:off x="5432425" y="1479550"/>
              <a:ext cx="658813" cy="376238"/>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07" name="Rectangle 10"/>
            <p:cNvSpPr>
              <a:spLocks noChangeArrowheads="1"/>
            </p:cNvSpPr>
            <p:nvPr/>
          </p:nvSpPr>
          <p:spPr bwMode="auto">
            <a:xfrm>
              <a:off x="4146550" y="3144838"/>
              <a:ext cx="456856"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MSC</a:t>
              </a:r>
              <a:endParaRPr lang="pl-PL" sz="1600">
                <a:latin typeface="+mn-lt"/>
              </a:endParaRPr>
            </a:p>
          </p:txBody>
        </p:sp>
        <p:sp>
          <p:nvSpPr>
            <p:cNvPr id="21608" name="Rectangle 11"/>
            <p:cNvSpPr>
              <a:spLocks noChangeArrowheads="1"/>
            </p:cNvSpPr>
            <p:nvPr/>
          </p:nvSpPr>
          <p:spPr bwMode="auto">
            <a:xfrm>
              <a:off x="2640013" y="2297113"/>
              <a:ext cx="371475" cy="244475"/>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EIR</a:t>
              </a:r>
              <a:endParaRPr lang="pl-PL" sz="1600">
                <a:latin typeface="+mn-lt"/>
              </a:endParaRPr>
            </a:p>
          </p:txBody>
        </p:sp>
        <p:sp>
          <p:nvSpPr>
            <p:cNvPr id="21609" name="Rectangle 12"/>
            <p:cNvSpPr>
              <a:spLocks noChangeArrowheads="1"/>
            </p:cNvSpPr>
            <p:nvPr/>
          </p:nvSpPr>
          <p:spPr bwMode="auto">
            <a:xfrm>
              <a:off x="4146550" y="2297113"/>
              <a:ext cx="400050" cy="244475"/>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VLR</a:t>
              </a:r>
              <a:endParaRPr lang="pl-PL" sz="1600">
                <a:latin typeface="+mn-lt"/>
              </a:endParaRPr>
            </a:p>
          </p:txBody>
        </p:sp>
        <p:sp>
          <p:nvSpPr>
            <p:cNvPr id="21610" name="Rectangle 13"/>
            <p:cNvSpPr>
              <a:spLocks noChangeArrowheads="1"/>
            </p:cNvSpPr>
            <p:nvPr/>
          </p:nvSpPr>
          <p:spPr bwMode="auto">
            <a:xfrm>
              <a:off x="5561013" y="2297113"/>
              <a:ext cx="419100" cy="244475"/>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HLR</a:t>
              </a:r>
              <a:endParaRPr lang="pl-PL" sz="1600">
                <a:latin typeface="+mn-lt"/>
              </a:endParaRPr>
            </a:p>
          </p:txBody>
        </p:sp>
        <p:sp>
          <p:nvSpPr>
            <p:cNvPr id="21611" name="Rectangle 14"/>
            <p:cNvSpPr>
              <a:spLocks noChangeArrowheads="1"/>
            </p:cNvSpPr>
            <p:nvPr/>
          </p:nvSpPr>
          <p:spPr bwMode="auto">
            <a:xfrm>
              <a:off x="5561013" y="1543050"/>
              <a:ext cx="433388"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AUC</a:t>
              </a:r>
              <a:endParaRPr lang="pl-PL" sz="1600">
                <a:latin typeface="+mn-lt"/>
              </a:endParaRPr>
            </a:p>
          </p:txBody>
        </p:sp>
        <p:sp>
          <p:nvSpPr>
            <p:cNvPr id="21612" name="Line 18"/>
            <p:cNvSpPr>
              <a:spLocks noChangeShapeType="1"/>
            </p:cNvSpPr>
            <p:nvPr/>
          </p:nvSpPr>
          <p:spPr bwMode="auto">
            <a:xfrm flipV="1">
              <a:off x="4302125" y="2609850"/>
              <a:ext cx="1588" cy="471488"/>
            </a:xfrm>
            <a:prstGeom prst="line">
              <a:avLst/>
            </a:prstGeom>
            <a:noFill/>
            <a:ln w="15875">
              <a:solidFill>
                <a:srgbClr val="000000"/>
              </a:solidFill>
              <a:round/>
              <a:headEnd/>
              <a:tailEnd/>
            </a:ln>
          </p:spPr>
          <p:txBody>
            <a:bodyPr/>
            <a:lstStyle/>
            <a:p>
              <a:endParaRPr lang="pl-PL">
                <a:latin typeface="+mn-lt"/>
              </a:endParaRPr>
            </a:p>
          </p:txBody>
        </p:sp>
        <p:sp>
          <p:nvSpPr>
            <p:cNvPr id="21613" name="Line 19"/>
            <p:cNvSpPr>
              <a:spLocks noChangeShapeType="1"/>
            </p:cNvSpPr>
            <p:nvPr/>
          </p:nvSpPr>
          <p:spPr bwMode="auto">
            <a:xfrm flipV="1">
              <a:off x="4302125" y="2609850"/>
              <a:ext cx="1506538" cy="471488"/>
            </a:xfrm>
            <a:prstGeom prst="line">
              <a:avLst/>
            </a:prstGeom>
            <a:noFill/>
            <a:ln w="15875">
              <a:solidFill>
                <a:srgbClr val="000000"/>
              </a:solidFill>
              <a:round/>
              <a:headEnd/>
              <a:tailEnd/>
            </a:ln>
          </p:spPr>
          <p:txBody>
            <a:bodyPr/>
            <a:lstStyle/>
            <a:p>
              <a:endParaRPr lang="pl-PL">
                <a:latin typeface="+mn-lt"/>
              </a:endParaRPr>
            </a:p>
          </p:txBody>
        </p:sp>
        <p:sp>
          <p:nvSpPr>
            <p:cNvPr id="21614" name="Line 20"/>
            <p:cNvSpPr>
              <a:spLocks noChangeShapeType="1"/>
            </p:cNvSpPr>
            <p:nvPr/>
          </p:nvSpPr>
          <p:spPr bwMode="auto">
            <a:xfrm flipH="1" flipV="1">
              <a:off x="2794000" y="2609850"/>
              <a:ext cx="1508125" cy="471488"/>
            </a:xfrm>
            <a:prstGeom prst="line">
              <a:avLst/>
            </a:prstGeom>
            <a:noFill/>
            <a:ln w="15875">
              <a:solidFill>
                <a:srgbClr val="000000"/>
              </a:solidFill>
              <a:round/>
              <a:headEnd/>
              <a:tailEnd/>
            </a:ln>
          </p:spPr>
          <p:txBody>
            <a:bodyPr/>
            <a:lstStyle/>
            <a:p>
              <a:endParaRPr lang="pl-PL">
                <a:latin typeface="+mn-lt"/>
              </a:endParaRPr>
            </a:p>
          </p:txBody>
        </p:sp>
        <p:sp>
          <p:nvSpPr>
            <p:cNvPr id="21615" name="Line 21"/>
            <p:cNvSpPr>
              <a:spLocks noChangeShapeType="1"/>
            </p:cNvSpPr>
            <p:nvPr/>
          </p:nvSpPr>
          <p:spPr bwMode="auto">
            <a:xfrm>
              <a:off x="4678363" y="2420938"/>
              <a:ext cx="754062" cy="1587"/>
            </a:xfrm>
            <a:prstGeom prst="line">
              <a:avLst/>
            </a:prstGeom>
            <a:noFill/>
            <a:ln w="15875">
              <a:solidFill>
                <a:srgbClr val="000000"/>
              </a:solidFill>
              <a:round/>
              <a:headEnd/>
              <a:tailEnd/>
            </a:ln>
          </p:spPr>
          <p:txBody>
            <a:bodyPr/>
            <a:lstStyle/>
            <a:p>
              <a:endParaRPr lang="pl-PL">
                <a:latin typeface="+mn-lt"/>
              </a:endParaRPr>
            </a:p>
          </p:txBody>
        </p:sp>
        <p:sp>
          <p:nvSpPr>
            <p:cNvPr id="21616" name="Line 22"/>
            <p:cNvSpPr>
              <a:spLocks noChangeShapeType="1"/>
            </p:cNvSpPr>
            <p:nvPr/>
          </p:nvSpPr>
          <p:spPr bwMode="auto">
            <a:xfrm>
              <a:off x="5715000" y="1855788"/>
              <a:ext cx="1588" cy="377825"/>
            </a:xfrm>
            <a:prstGeom prst="line">
              <a:avLst/>
            </a:prstGeom>
            <a:noFill/>
            <a:ln w="15875">
              <a:solidFill>
                <a:srgbClr val="000000"/>
              </a:solidFill>
              <a:round/>
              <a:headEnd/>
              <a:tailEnd/>
            </a:ln>
          </p:spPr>
          <p:txBody>
            <a:bodyPr/>
            <a:lstStyle/>
            <a:p>
              <a:endParaRPr lang="pl-PL">
                <a:latin typeface="+mn-lt"/>
              </a:endParaRPr>
            </a:p>
          </p:txBody>
        </p:sp>
        <p:sp>
          <p:nvSpPr>
            <p:cNvPr id="21617" name="Rectangle 23"/>
            <p:cNvSpPr>
              <a:spLocks noChangeArrowheads="1"/>
            </p:cNvSpPr>
            <p:nvPr/>
          </p:nvSpPr>
          <p:spPr bwMode="auto">
            <a:xfrm>
              <a:off x="5715000" y="3081338"/>
              <a:ext cx="658813" cy="376237"/>
            </a:xfrm>
            <a:prstGeom prst="rect">
              <a:avLst/>
            </a:prstGeom>
            <a:solidFill>
              <a:srgbClr val="FFFFCC"/>
            </a:solidFill>
            <a:ln w="15875">
              <a:solidFill>
                <a:srgbClr val="000000"/>
              </a:solidFill>
              <a:miter lim="800000"/>
              <a:headEnd/>
              <a:tailEnd/>
            </a:ln>
          </p:spPr>
          <p:txBody>
            <a:bodyPr/>
            <a:lstStyle/>
            <a:p>
              <a:endParaRPr lang="en-US">
                <a:latin typeface="+mn-lt"/>
              </a:endParaRPr>
            </a:p>
          </p:txBody>
        </p:sp>
        <p:sp>
          <p:nvSpPr>
            <p:cNvPr id="21618" name="Rectangle 24"/>
            <p:cNvSpPr>
              <a:spLocks noChangeArrowheads="1"/>
            </p:cNvSpPr>
            <p:nvPr/>
          </p:nvSpPr>
          <p:spPr bwMode="auto">
            <a:xfrm>
              <a:off x="5729288" y="3130550"/>
              <a:ext cx="615553"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GMSC</a:t>
              </a:r>
              <a:endParaRPr lang="pl-PL" sz="1600">
                <a:latin typeface="+mn-lt"/>
              </a:endParaRPr>
            </a:p>
          </p:txBody>
        </p:sp>
        <p:sp>
          <p:nvSpPr>
            <p:cNvPr id="21619" name="Line 25"/>
            <p:cNvSpPr>
              <a:spLocks noChangeShapeType="1"/>
            </p:cNvSpPr>
            <p:nvPr/>
          </p:nvSpPr>
          <p:spPr bwMode="auto">
            <a:xfrm>
              <a:off x="4678363" y="3257550"/>
              <a:ext cx="1025525" cy="1588"/>
            </a:xfrm>
            <a:prstGeom prst="line">
              <a:avLst/>
            </a:prstGeom>
            <a:noFill/>
            <a:ln w="15875">
              <a:solidFill>
                <a:srgbClr val="000000"/>
              </a:solidFill>
              <a:round/>
              <a:headEnd/>
              <a:tailEnd/>
            </a:ln>
          </p:spPr>
          <p:txBody>
            <a:bodyPr/>
            <a:lstStyle/>
            <a:p>
              <a:endParaRPr lang="pl-PL">
                <a:latin typeface="+mn-lt"/>
              </a:endParaRPr>
            </a:p>
          </p:txBody>
        </p:sp>
        <p:sp>
          <p:nvSpPr>
            <p:cNvPr id="21620" name="Line 26"/>
            <p:cNvSpPr>
              <a:spLocks noChangeShapeType="1"/>
            </p:cNvSpPr>
            <p:nvPr/>
          </p:nvSpPr>
          <p:spPr bwMode="auto">
            <a:xfrm>
              <a:off x="6362700" y="3233738"/>
              <a:ext cx="565150" cy="1587"/>
            </a:xfrm>
            <a:prstGeom prst="line">
              <a:avLst/>
            </a:prstGeom>
            <a:noFill/>
            <a:ln w="15875">
              <a:solidFill>
                <a:srgbClr val="000000"/>
              </a:solidFill>
              <a:round/>
              <a:headEnd/>
              <a:tailEnd/>
            </a:ln>
          </p:spPr>
          <p:txBody>
            <a:bodyPr/>
            <a:lstStyle/>
            <a:p>
              <a:endParaRPr lang="pl-PL">
                <a:latin typeface="+mn-lt"/>
              </a:endParaRPr>
            </a:p>
          </p:txBody>
        </p:sp>
        <p:sp>
          <p:nvSpPr>
            <p:cNvPr id="21621" name="Line 105"/>
            <p:cNvSpPr>
              <a:spLocks noChangeShapeType="1"/>
            </p:cNvSpPr>
            <p:nvPr/>
          </p:nvSpPr>
          <p:spPr bwMode="auto">
            <a:xfrm flipH="1">
              <a:off x="2252663" y="3470275"/>
              <a:ext cx="2084387" cy="600075"/>
            </a:xfrm>
            <a:prstGeom prst="line">
              <a:avLst/>
            </a:prstGeom>
            <a:noFill/>
            <a:ln w="15875">
              <a:solidFill>
                <a:srgbClr val="000000"/>
              </a:solidFill>
              <a:round/>
              <a:headEnd/>
              <a:tailEnd/>
            </a:ln>
          </p:spPr>
          <p:txBody>
            <a:bodyPr/>
            <a:lstStyle/>
            <a:p>
              <a:endParaRPr lang="pl-PL">
                <a:latin typeface="+mn-lt"/>
              </a:endParaRPr>
            </a:p>
          </p:txBody>
        </p:sp>
        <p:sp>
          <p:nvSpPr>
            <p:cNvPr id="21622" name="Line 106"/>
            <p:cNvSpPr>
              <a:spLocks noChangeShapeType="1"/>
            </p:cNvSpPr>
            <p:nvPr/>
          </p:nvSpPr>
          <p:spPr bwMode="auto">
            <a:xfrm>
              <a:off x="4371975" y="3446463"/>
              <a:ext cx="895350" cy="600075"/>
            </a:xfrm>
            <a:prstGeom prst="line">
              <a:avLst/>
            </a:prstGeom>
            <a:noFill/>
            <a:ln w="15875">
              <a:solidFill>
                <a:srgbClr val="000000"/>
              </a:solidFill>
              <a:round/>
              <a:headEnd/>
              <a:tailEnd/>
            </a:ln>
          </p:spPr>
          <p:txBody>
            <a:bodyPr/>
            <a:lstStyle/>
            <a:p>
              <a:endParaRPr lang="pl-PL">
                <a:latin typeface="+mn-lt"/>
              </a:endParaRPr>
            </a:p>
          </p:txBody>
        </p:sp>
        <p:sp>
          <p:nvSpPr>
            <p:cNvPr id="21623" name="Rectangle 118"/>
            <p:cNvSpPr>
              <a:spLocks noChangeArrowheads="1"/>
            </p:cNvSpPr>
            <p:nvPr/>
          </p:nvSpPr>
          <p:spPr bwMode="auto">
            <a:xfrm>
              <a:off x="4965700" y="2152650"/>
              <a:ext cx="157094" cy="246221"/>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D</a:t>
              </a:r>
              <a:endParaRPr lang="pl-PL" sz="1600">
                <a:latin typeface="+mn-lt"/>
              </a:endParaRPr>
            </a:p>
          </p:txBody>
        </p:sp>
        <p:sp>
          <p:nvSpPr>
            <p:cNvPr id="21624" name="Rectangle 119"/>
            <p:cNvSpPr>
              <a:spLocks noChangeArrowheads="1"/>
            </p:cNvSpPr>
            <p:nvPr/>
          </p:nvSpPr>
          <p:spPr bwMode="auto">
            <a:xfrm>
              <a:off x="4930775" y="2624138"/>
              <a:ext cx="142668" cy="246221"/>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C</a:t>
              </a:r>
              <a:endParaRPr lang="pl-PL" sz="1600">
                <a:latin typeface="+mn-lt"/>
              </a:endParaRPr>
            </a:p>
          </p:txBody>
        </p:sp>
        <p:sp>
          <p:nvSpPr>
            <p:cNvPr id="21625" name="Rectangle 120"/>
            <p:cNvSpPr>
              <a:spLocks noChangeArrowheads="1"/>
            </p:cNvSpPr>
            <p:nvPr/>
          </p:nvSpPr>
          <p:spPr bwMode="auto">
            <a:xfrm>
              <a:off x="5106988" y="3000375"/>
              <a:ext cx="129844" cy="246221"/>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E</a:t>
              </a:r>
              <a:endParaRPr lang="pl-PL" sz="1600">
                <a:latin typeface="+mn-lt"/>
              </a:endParaRPr>
            </a:p>
          </p:txBody>
        </p:sp>
        <p:sp>
          <p:nvSpPr>
            <p:cNvPr id="21626" name="Rectangle 122"/>
            <p:cNvSpPr>
              <a:spLocks noChangeArrowheads="1"/>
            </p:cNvSpPr>
            <p:nvPr/>
          </p:nvSpPr>
          <p:spPr bwMode="auto">
            <a:xfrm>
              <a:off x="6503988" y="2921000"/>
              <a:ext cx="1508125" cy="244475"/>
            </a:xfrm>
            <a:prstGeom prst="rect">
              <a:avLst/>
            </a:prstGeom>
            <a:noFill/>
            <a:ln w="9525">
              <a:noFill/>
              <a:miter lim="800000"/>
              <a:headEnd/>
              <a:tailEnd/>
            </a:ln>
          </p:spPr>
          <p:txBody>
            <a:bodyPr wrap="none" lIns="0" tIns="0" rIns="0" bIns="0">
              <a:spAutoFit/>
            </a:bodyPr>
            <a:lstStyle/>
            <a:p>
              <a:r>
                <a:rPr lang="en-US" sz="1600">
                  <a:solidFill>
                    <a:srgbClr val="000000"/>
                  </a:solidFill>
                  <a:latin typeface="+mn-lt"/>
                </a:rPr>
                <a:t>To </a:t>
              </a:r>
              <a:r>
                <a:rPr lang="pl-PL" sz="1600">
                  <a:solidFill>
                    <a:srgbClr val="000000"/>
                  </a:solidFill>
                  <a:latin typeface="+mn-lt"/>
                </a:rPr>
                <a:t>PSTN/ISDN</a:t>
              </a:r>
              <a:endParaRPr lang="pl-PL" sz="1600">
                <a:latin typeface="+mn-lt"/>
              </a:endParaRPr>
            </a:p>
          </p:txBody>
        </p:sp>
        <p:sp>
          <p:nvSpPr>
            <p:cNvPr id="21627" name="Rectangle 123"/>
            <p:cNvSpPr>
              <a:spLocks noChangeArrowheads="1"/>
            </p:cNvSpPr>
            <p:nvPr/>
          </p:nvSpPr>
          <p:spPr bwMode="auto">
            <a:xfrm>
              <a:off x="3187700" y="3530600"/>
              <a:ext cx="139700" cy="244475"/>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A</a:t>
              </a:r>
              <a:endParaRPr lang="pl-PL" sz="1600">
                <a:latin typeface="+mn-lt"/>
              </a:endParaRPr>
            </a:p>
          </p:txBody>
        </p:sp>
        <p:sp>
          <p:nvSpPr>
            <p:cNvPr id="21628" name="Rectangle 124"/>
            <p:cNvSpPr>
              <a:spLocks noChangeArrowheads="1"/>
            </p:cNvSpPr>
            <p:nvPr/>
          </p:nvSpPr>
          <p:spPr bwMode="auto">
            <a:xfrm>
              <a:off x="3552825" y="2600325"/>
              <a:ext cx="117475" cy="244475"/>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F</a:t>
              </a:r>
              <a:endParaRPr lang="pl-PL" sz="1600">
                <a:latin typeface="+mn-lt"/>
              </a:endParaRPr>
            </a:p>
          </p:txBody>
        </p:sp>
        <p:sp>
          <p:nvSpPr>
            <p:cNvPr id="21629" name="Rectangle 125"/>
            <p:cNvSpPr>
              <a:spLocks noChangeArrowheads="1"/>
            </p:cNvSpPr>
            <p:nvPr/>
          </p:nvSpPr>
          <p:spPr bwMode="auto">
            <a:xfrm>
              <a:off x="4348163" y="2754313"/>
              <a:ext cx="139700" cy="244475"/>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B</a:t>
              </a:r>
              <a:endParaRPr lang="pl-PL" sz="1600">
                <a:latin typeface="+mn-lt"/>
              </a:endParaRPr>
            </a:p>
          </p:txBody>
        </p:sp>
      </p:grpSp>
      <p:grpSp>
        <p:nvGrpSpPr>
          <p:cNvPr id="5" name="Group 131"/>
          <p:cNvGrpSpPr>
            <a:grpSpLocks/>
          </p:cNvGrpSpPr>
          <p:nvPr/>
        </p:nvGrpSpPr>
        <p:grpSpPr bwMode="auto">
          <a:xfrm>
            <a:off x="1333500" y="5448300"/>
            <a:ext cx="5794375" cy="1284288"/>
            <a:chOff x="1333500" y="5448300"/>
            <a:chExt cx="5794375" cy="1284288"/>
          </a:xfrm>
        </p:grpSpPr>
        <p:sp>
          <p:nvSpPr>
            <p:cNvPr id="21567" name="Rectangle 51"/>
            <p:cNvSpPr>
              <a:spLocks noChangeArrowheads="1"/>
            </p:cNvSpPr>
            <p:nvPr/>
          </p:nvSpPr>
          <p:spPr bwMode="auto">
            <a:xfrm>
              <a:off x="6657975" y="5637213"/>
              <a:ext cx="469900" cy="376237"/>
            </a:xfrm>
            <a:prstGeom prst="rect">
              <a:avLst/>
            </a:prstGeom>
            <a:solidFill>
              <a:srgbClr val="99CCFF"/>
            </a:solidFill>
            <a:ln w="15875">
              <a:solidFill>
                <a:srgbClr val="000000"/>
              </a:solidFill>
              <a:miter lim="800000"/>
              <a:headEnd/>
              <a:tailEnd/>
            </a:ln>
          </p:spPr>
          <p:txBody>
            <a:bodyPr/>
            <a:lstStyle/>
            <a:p>
              <a:endParaRPr lang="en-US">
                <a:latin typeface="+mn-lt"/>
              </a:endParaRPr>
            </a:p>
          </p:txBody>
        </p:sp>
        <p:sp>
          <p:nvSpPr>
            <p:cNvPr id="21568" name="Rectangle 52"/>
            <p:cNvSpPr>
              <a:spLocks noChangeArrowheads="1"/>
            </p:cNvSpPr>
            <p:nvPr/>
          </p:nvSpPr>
          <p:spPr bwMode="auto">
            <a:xfrm>
              <a:off x="6742113" y="5703888"/>
              <a:ext cx="314189"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a:t>
              </a:r>
              <a:endParaRPr lang="pl-PL" sz="1600">
                <a:latin typeface="+mn-lt"/>
              </a:endParaRPr>
            </a:p>
          </p:txBody>
        </p:sp>
        <p:grpSp>
          <p:nvGrpSpPr>
            <p:cNvPr id="21569" name="Group 57"/>
            <p:cNvGrpSpPr>
              <a:grpSpLocks/>
            </p:cNvGrpSpPr>
            <p:nvPr/>
          </p:nvGrpSpPr>
          <p:grpSpPr bwMode="auto">
            <a:xfrm>
              <a:off x="6373813" y="5448300"/>
              <a:ext cx="284162" cy="284163"/>
              <a:chOff x="4015" y="3432"/>
              <a:chExt cx="179" cy="179"/>
            </a:xfrm>
          </p:grpSpPr>
          <p:sp>
            <p:nvSpPr>
              <p:cNvPr id="21598" name="Line 53"/>
              <p:cNvSpPr>
                <a:spLocks noChangeShapeType="1"/>
              </p:cNvSpPr>
              <p:nvPr/>
            </p:nvSpPr>
            <p:spPr bwMode="auto">
              <a:xfrm flipH="1">
                <a:off x="4075" y="3610"/>
                <a:ext cx="119" cy="1"/>
              </a:xfrm>
              <a:prstGeom prst="line">
                <a:avLst/>
              </a:prstGeom>
              <a:noFill/>
              <a:ln w="15875">
                <a:solidFill>
                  <a:srgbClr val="000000"/>
                </a:solidFill>
                <a:round/>
                <a:headEnd/>
                <a:tailEnd/>
              </a:ln>
            </p:spPr>
            <p:txBody>
              <a:bodyPr/>
              <a:lstStyle/>
              <a:p>
                <a:endParaRPr lang="pl-PL">
                  <a:latin typeface="+mn-lt"/>
                </a:endParaRPr>
              </a:p>
            </p:txBody>
          </p:sp>
          <p:sp>
            <p:nvSpPr>
              <p:cNvPr id="21599" name="Line 54"/>
              <p:cNvSpPr>
                <a:spLocks noChangeShapeType="1"/>
              </p:cNvSpPr>
              <p:nvPr/>
            </p:nvSpPr>
            <p:spPr bwMode="auto">
              <a:xfrm flipV="1">
                <a:off x="4075" y="3432"/>
                <a:ext cx="1" cy="178"/>
              </a:xfrm>
              <a:prstGeom prst="line">
                <a:avLst/>
              </a:prstGeom>
              <a:noFill/>
              <a:ln w="15875">
                <a:solidFill>
                  <a:srgbClr val="000000"/>
                </a:solidFill>
                <a:round/>
                <a:headEnd/>
                <a:tailEnd/>
              </a:ln>
            </p:spPr>
            <p:txBody>
              <a:bodyPr/>
              <a:lstStyle/>
              <a:p>
                <a:endParaRPr lang="pl-PL">
                  <a:latin typeface="+mn-lt"/>
                </a:endParaRPr>
              </a:p>
            </p:txBody>
          </p:sp>
          <p:sp>
            <p:nvSpPr>
              <p:cNvPr id="21600" name="Line 55"/>
              <p:cNvSpPr>
                <a:spLocks noChangeShapeType="1"/>
              </p:cNvSpPr>
              <p:nvPr/>
            </p:nvSpPr>
            <p:spPr bwMode="auto">
              <a:xfrm flipV="1">
                <a:off x="4075" y="3432"/>
                <a:ext cx="59" cy="60"/>
              </a:xfrm>
              <a:prstGeom prst="line">
                <a:avLst/>
              </a:prstGeom>
              <a:noFill/>
              <a:ln w="15875">
                <a:solidFill>
                  <a:srgbClr val="000000"/>
                </a:solidFill>
                <a:round/>
                <a:headEnd/>
                <a:tailEnd/>
              </a:ln>
            </p:spPr>
            <p:txBody>
              <a:bodyPr/>
              <a:lstStyle/>
              <a:p>
                <a:endParaRPr lang="pl-PL">
                  <a:latin typeface="+mn-lt"/>
                </a:endParaRPr>
              </a:p>
            </p:txBody>
          </p:sp>
          <p:sp>
            <p:nvSpPr>
              <p:cNvPr id="21601" name="Line 56"/>
              <p:cNvSpPr>
                <a:spLocks noChangeShapeType="1"/>
              </p:cNvSpPr>
              <p:nvPr/>
            </p:nvSpPr>
            <p:spPr bwMode="auto">
              <a:xfrm flipH="1" flipV="1">
                <a:off x="4015" y="3432"/>
                <a:ext cx="60" cy="60"/>
              </a:xfrm>
              <a:prstGeom prst="line">
                <a:avLst/>
              </a:prstGeom>
              <a:noFill/>
              <a:ln w="15875">
                <a:solidFill>
                  <a:srgbClr val="000000"/>
                </a:solidFill>
                <a:round/>
                <a:headEnd/>
                <a:tailEnd/>
              </a:ln>
            </p:spPr>
            <p:txBody>
              <a:bodyPr/>
              <a:lstStyle/>
              <a:p>
                <a:endParaRPr lang="pl-PL">
                  <a:latin typeface="+mn-lt"/>
                </a:endParaRPr>
              </a:p>
            </p:txBody>
          </p:sp>
        </p:grpSp>
        <p:sp>
          <p:nvSpPr>
            <p:cNvPr id="21570" name="Rectangle 62"/>
            <p:cNvSpPr>
              <a:spLocks noChangeArrowheads="1"/>
            </p:cNvSpPr>
            <p:nvPr/>
          </p:nvSpPr>
          <p:spPr bwMode="auto">
            <a:xfrm>
              <a:off x="5432425" y="5707063"/>
              <a:ext cx="471488" cy="377825"/>
            </a:xfrm>
            <a:prstGeom prst="rect">
              <a:avLst/>
            </a:prstGeom>
            <a:solidFill>
              <a:srgbClr val="99CCFF"/>
            </a:solidFill>
            <a:ln w="15875">
              <a:solidFill>
                <a:srgbClr val="000000"/>
              </a:solidFill>
              <a:miter lim="800000"/>
              <a:headEnd/>
              <a:tailEnd/>
            </a:ln>
          </p:spPr>
          <p:txBody>
            <a:bodyPr/>
            <a:lstStyle/>
            <a:p>
              <a:endParaRPr lang="en-US">
                <a:latin typeface="+mn-lt"/>
              </a:endParaRPr>
            </a:p>
          </p:txBody>
        </p:sp>
        <p:sp>
          <p:nvSpPr>
            <p:cNvPr id="21571" name="Rectangle 63"/>
            <p:cNvSpPr>
              <a:spLocks noChangeArrowheads="1"/>
            </p:cNvSpPr>
            <p:nvPr/>
          </p:nvSpPr>
          <p:spPr bwMode="auto">
            <a:xfrm>
              <a:off x="5516563" y="5773738"/>
              <a:ext cx="314189"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a:t>
              </a:r>
              <a:endParaRPr lang="pl-PL" sz="1600">
                <a:latin typeface="+mn-lt"/>
              </a:endParaRPr>
            </a:p>
          </p:txBody>
        </p:sp>
        <p:grpSp>
          <p:nvGrpSpPr>
            <p:cNvPr id="21572" name="Group 68"/>
            <p:cNvGrpSpPr>
              <a:grpSpLocks/>
            </p:cNvGrpSpPr>
            <p:nvPr/>
          </p:nvGrpSpPr>
          <p:grpSpPr bwMode="auto">
            <a:xfrm>
              <a:off x="5149850" y="5519738"/>
              <a:ext cx="282575" cy="284162"/>
              <a:chOff x="3244" y="3477"/>
              <a:chExt cx="178" cy="179"/>
            </a:xfrm>
          </p:grpSpPr>
          <p:sp>
            <p:nvSpPr>
              <p:cNvPr id="21594" name="Line 64"/>
              <p:cNvSpPr>
                <a:spLocks noChangeShapeType="1"/>
              </p:cNvSpPr>
              <p:nvPr/>
            </p:nvSpPr>
            <p:spPr bwMode="auto">
              <a:xfrm flipH="1">
                <a:off x="3303" y="3655"/>
                <a:ext cx="119" cy="1"/>
              </a:xfrm>
              <a:prstGeom prst="line">
                <a:avLst/>
              </a:prstGeom>
              <a:noFill/>
              <a:ln w="15875">
                <a:solidFill>
                  <a:srgbClr val="000000"/>
                </a:solidFill>
                <a:round/>
                <a:headEnd/>
                <a:tailEnd/>
              </a:ln>
            </p:spPr>
            <p:txBody>
              <a:bodyPr/>
              <a:lstStyle/>
              <a:p>
                <a:endParaRPr lang="pl-PL">
                  <a:latin typeface="+mn-lt"/>
                </a:endParaRPr>
              </a:p>
            </p:txBody>
          </p:sp>
          <p:sp>
            <p:nvSpPr>
              <p:cNvPr id="21595" name="Line 65"/>
              <p:cNvSpPr>
                <a:spLocks noChangeShapeType="1"/>
              </p:cNvSpPr>
              <p:nvPr/>
            </p:nvSpPr>
            <p:spPr bwMode="auto">
              <a:xfrm flipV="1">
                <a:off x="3303" y="3477"/>
                <a:ext cx="1" cy="178"/>
              </a:xfrm>
              <a:prstGeom prst="line">
                <a:avLst/>
              </a:prstGeom>
              <a:noFill/>
              <a:ln w="15875">
                <a:solidFill>
                  <a:srgbClr val="000000"/>
                </a:solidFill>
                <a:round/>
                <a:headEnd/>
                <a:tailEnd/>
              </a:ln>
            </p:spPr>
            <p:txBody>
              <a:bodyPr/>
              <a:lstStyle/>
              <a:p>
                <a:endParaRPr lang="pl-PL">
                  <a:latin typeface="+mn-lt"/>
                </a:endParaRPr>
              </a:p>
            </p:txBody>
          </p:sp>
          <p:sp>
            <p:nvSpPr>
              <p:cNvPr id="21596" name="Line 66"/>
              <p:cNvSpPr>
                <a:spLocks noChangeShapeType="1"/>
              </p:cNvSpPr>
              <p:nvPr/>
            </p:nvSpPr>
            <p:spPr bwMode="auto">
              <a:xfrm flipV="1">
                <a:off x="3303" y="3477"/>
                <a:ext cx="60" cy="59"/>
              </a:xfrm>
              <a:prstGeom prst="line">
                <a:avLst/>
              </a:prstGeom>
              <a:noFill/>
              <a:ln w="15875">
                <a:solidFill>
                  <a:srgbClr val="000000"/>
                </a:solidFill>
                <a:round/>
                <a:headEnd/>
                <a:tailEnd/>
              </a:ln>
            </p:spPr>
            <p:txBody>
              <a:bodyPr/>
              <a:lstStyle/>
              <a:p>
                <a:endParaRPr lang="pl-PL">
                  <a:latin typeface="+mn-lt"/>
                </a:endParaRPr>
              </a:p>
            </p:txBody>
          </p:sp>
          <p:sp>
            <p:nvSpPr>
              <p:cNvPr id="21597" name="Line 67"/>
              <p:cNvSpPr>
                <a:spLocks noChangeShapeType="1"/>
              </p:cNvSpPr>
              <p:nvPr/>
            </p:nvSpPr>
            <p:spPr bwMode="auto">
              <a:xfrm flipH="1" flipV="1">
                <a:off x="3244" y="3477"/>
                <a:ext cx="59" cy="59"/>
              </a:xfrm>
              <a:prstGeom prst="line">
                <a:avLst/>
              </a:prstGeom>
              <a:noFill/>
              <a:ln w="15875">
                <a:solidFill>
                  <a:srgbClr val="000000"/>
                </a:solidFill>
                <a:round/>
                <a:headEnd/>
                <a:tailEnd/>
              </a:ln>
            </p:spPr>
            <p:txBody>
              <a:bodyPr/>
              <a:lstStyle/>
              <a:p>
                <a:endParaRPr lang="pl-PL">
                  <a:latin typeface="+mn-lt"/>
                </a:endParaRPr>
              </a:p>
            </p:txBody>
          </p:sp>
        </p:grpSp>
        <p:sp>
          <p:nvSpPr>
            <p:cNvPr id="21573" name="Rectangle 87"/>
            <p:cNvSpPr>
              <a:spLocks noChangeArrowheads="1"/>
            </p:cNvSpPr>
            <p:nvPr/>
          </p:nvSpPr>
          <p:spPr bwMode="auto">
            <a:xfrm>
              <a:off x="2900363" y="5813425"/>
              <a:ext cx="471487" cy="377825"/>
            </a:xfrm>
            <a:prstGeom prst="rect">
              <a:avLst/>
            </a:prstGeom>
            <a:solidFill>
              <a:srgbClr val="99CCFF"/>
            </a:solidFill>
            <a:ln w="15875">
              <a:solidFill>
                <a:srgbClr val="000000"/>
              </a:solidFill>
              <a:miter lim="800000"/>
              <a:headEnd/>
              <a:tailEnd/>
            </a:ln>
          </p:spPr>
          <p:txBody>
            <a:bodyPr/>
            <a:lstStyle/>
            <a:p>
              <a:endParaRPr lang="en-US">
                <a:latin typeface="+mn-lt"/>
              </a:endParaRPr>
            </a:p>
          </p:txBody>
        </p:sp>
        <p:sp>
          <p:nvSpPr>
            <p:cNvPr id="21574" name="Rectangle 88"/>
            <p:cNvSpPr>
              <a:spLocks noChangeArrowheads="1"/>
            </p:cNvSpPr>
            <p:nvPr/>
          </p:nvSpPr>
          <p:spPr bwMode="auto">
            <a:xfrm>
              <a:off x="2984500" y="5880100"/>
              <a:ext cx="314189"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a:t>
              </a:r>
              <a:endParaRPr lang="pl-PL" sz="1600">
                <a:latin typeface="+mn-lt"/>
              </a:endParaRPr>
            </a:p>
          </p:txBody>
        </p:sp>
        <p:grpSp>
          <p:nvGrpSpPr>
            <p:cNvPr id="21575" name="Group 93"/>
            <p:cNvGrpSpPr>
              <a:grpSpLocks/>
            </p:cNvGrpSpPr>
            <p:nvPr/>
          </p:nvGrpSpPr>
          <p:grpSpPr bwMode="auto">
            <a:xfrm>
              <a:off x="2617788" y="5624513"/>
              <a:ext cx="282575" cy="285750"/>
              <a:chOff x="1649" y="3543"/>
              <a:chExt cx="178" cy="180"/>
            </a:xfrm>
          </p:grpSpPr>
          <p:sp>
            <p:nvSpPr>
              <p:cNvPr id="21590" name="Line 89"/>
              <p:cNvSpPr>
                <a:spLocks noChangeShapeType="1"/>
              </p:cNvSpPr>
              <p:nvPr/>
            </p:nvSpPr>
            <p:spPr bwMode="auto">
              <a:xfrm flipH="1">
                <a:off x="1708" y="3722"/>
                <a:ext cx="119" cy="1"/>
              </a:xfrm>
              <a:prstGeom prst="line">
                <a:avLst/>
              </a:prstGeom>
              <a:noFill/>
              <a:ln w="15875">
                <a:solidFill>
                  <a:srgbClr val="000000"/>
                </a:solidFill>
                <a:round/>
                <a:headEnd/>
                <a:tailEnd/>
              </a:ln>
            </p:spPr>
            <p:txBody>
              <a:bodyPr/>
              <a:lstStyle/>
              <a:p>
                <a:endParaRPr lang="pl-PL">
                  <a:latin typeface="+mn-lt"/>
                </a:endParaRPr>
              </a:p>
            </p:txBody>
          </p:sp>
          <p:sp>
            <p:nvSpPr>
              <p:cNvPr id="21591" name="Line 90"/>
              <p:cNvSpPr>
                <a:spLocks noChangeShapeType="1"/>
              </p:cNvSpPr>
              <p:nvPr/>
            </p:nvSpPr>
            <p:spPr bwMode="auto">
              <a:xfrm flipV="1">
                <a:off x="1708" y="3543"/>
                <a:ext cx="1" cy="179"/>
              </a:xfrm>
              <a:prstGeom prst="line">
                <a:avLst/>
              </a:prstGeom>
              <a:noFill/>
              <a:ln w="15875">
                <a:solidFill>
                  <a:srgbClr val="000000"/>
                </a:solidFill>
                <a:round/>
                <a:headEnd/>
                <a:tailEnd/>
              </a:ln>
            </p:spPr>
            <p:txBody>
              <a:bodyPr/>
              <a:lstStyle/>
              <a:p>
                <a:endParaRPr lang="pl-PL">
                  <a:latin typeface="+mn-lt"/>
                </a:endParaRPr>
              </a:p>
            </p:txBody>
          </p:sp>
          <p:sp>
            <p:nvSpPr>
              <p:cNvPr id="21592" name="Line 91"/>
              <p:cNvSpPr>
                <a:spLocks noChangeShapeType="1"/>
              </p:cNvSpPr>
              <p:nvPr/>
            </p:nvSpPr>
            <p:spPr bwMode="auto">
              <a:xfrm flipV="1">
                <a:off x="1708" y="3543"/>
                <a:ext cx="59" cy="60"/>
              </a:xfrm>
              <a:prstGeom prst="line">
                <a:avLst/>
              </a:prstGeom>
              <a:noFill/>
              <a:ln w="15875">
                <a:solidFill>
                  <a:srgbClr val="000000"/>
                </a:solidFill>
                <a:round/>
                <a:headEnd/>
                <a:tailEnd/>
              </a:ln>
            </p:spPr>
            <p:txBody>
              <a:bodyPr/>
              <a:lstStyle/>
              <a:p>
                <a:endParaRPr lang="pl-PL">
                  <a:latin typeface="+mn-lt"/>
                </a:endParaRPr>
              </a:p>
            </p:txBody>
          </p:sp>
          <p:sp>
            <p:nvSpPr>
              <p:cNvPr id="21593" name="Line 92"/>
              <p:cNvSpPr>
                <a:spLocks noChangeShapeType="1"/>
              </p:cNvSpPr>
              <p:nvPr/>
            </p:nvSpPr>
            <p:spPr bwMode="auto">
              <a:xfrm flipH="1" flipV="1">
                <a:off x="1649" y="3543"/>
                <a:ext cx="59" cy="60"/>
              </a:xfrm>
              <a:prstGeom prst="line">
                <a:avLst/>
              </a:prstGeom>
              <a:noFill/>
              <a:ln w="15875">
                <a:solidFill>
                  <a:srgbClr val="000000"/>
                </a:solidFill>
                <a:round/>
                <a:headEnd/>
                <a:tailEnd/>
              </a:ln>
            </p:spPr>
            <p:txBody>
              <a:bodyPr/>
              <a:lstStyle/>
              <a:p>
                <a:endParaRPr lang="pl-PL">
                  <a:latin typeface="+mn-lt"/>
                </a:endParaRPr>
              </a:p>
            </p:txBody>
          </p:sp>
        </p:grpSp>
        <p:sp>
          <p:nvSpPr>
            <p:cNvPr id="21576" name="Rectangle 97"/>
            <p:cNvSpPr>
              <a:spLocks noChangeArrowheads="1"/>
            </p:cNvSpPr>
            <p:nvPr/>
          </p:nvSpPr>
          <p:spPr bwMode="auto">
            <a:xfrm>
              <a:off x="1616075" y="5743575"/>
              <a:ext cx="471488" cy="376238"/>
            </a:xfrm>
            <a:prstGeom prst="rect">
              <a:avLst/>
            </a:prstGeom>
            <a:solidFill>
              <a:srgbClr val="99CCFF"/>
            </a:solidFill>
            <a:ln w="15875">
              <a:solidFill>
                <a:srgbClr val="000000"/>
              </a:solidFill>
              <a:miter lim="800000"/>
              <a:headEnd/>
              <a:tailEnd/>
            </a:ln>
          </p:spPr>
          <p:txBody>
            <a:bodyPr/>
            <a:lstStyle/>
            <a:p>
              <a:endParaRPr lang="en-US">
                <a:latin typeface="+mn-lt"/>
              </a:endParaRPr>
            </a:p>
          </p:txBody>
        </p:sp>
        <p:sp>
          <p:nvSpPr>
            <p:cNvPr id="21577" name="Rectangle 98"/>
            <p:cNvSpPr>
              <a:spLocks noChangeArrowheads="1"/>
            </p:cNvSpPr>
            <p:nvPr/>
          </p:nvSpPr>
          <p:spPr bwMode="auto">
            <a:xfrm>
              <a:off x="1700213" y="5810250"/>
              <a:ext cx="314189"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a:t>
              </a:r>
              <a:endParaRPr lang="pl-PL" sz="1600">
                <a:latin typeface="+mn-lt"/>
              </a:endParaRPr>
            </a:p>
          </p:txBody>
        </p:sp>
        <p:grpSp>
          <p:nvGrpSpPr>
            <p:cNvPr id="21578" name="Group 103"/>
            <p:cNvGrpSpPr>
              <a:grpSpLocks/>
            </p:cNvGrpSpPr>
            <p:nvPr/>
          </p:nvGrpSpPr>
          <p:grpSpPr bwMode="auto">
            <a:xfrm>
              <a:off x="1333500" y="5554663"/>
              <a:ext cx="282575" cy="284162"/>
              <a:chOff x="840" y="3499"/>
              <a:chExt cx="178" cy="179"/>
            </a:xfrm>
          </p:grpSpPr>
          <p:sp>
            <p:nvSpPr>
              <p:cNvPr id="21586" name="Line 99"/>
              <p:cNvSpPr>
                <a:spLocks noChangeShapeType="1"/>
              </p:cNvSpPr>
              <p:nvPr/>
            </p:nvSpPr>
            <p:spPr bwMode="auto">
              <a:xfrm flipH="1">
                <a:off x="899" y="3677"/>
                <a:ext cx="119" cy="1"/>
              </a:xfrm>
              <a:prstGeom prst="line">
                <a:avLst/>
              </a:prstGeom>
              <a:noFill/>
              <a:ln w="15875">
                <a:solidFill>
                  <a:srgbClr val="000000"/>
                </a:solidFill>
                <a:round/>
                <a:headEnd/>
                <a:tailEnd/>
              </a:ln>
            </p:spPr>
            <p:txBody>
              <a:bodyPr/>
              <a:lstStyle/>
              <a:p>
                <a:endParaRPr lang="pl-PL">
                  <a:latin typeface="+mn-lt"/>
                </a:endParaRPr>
              </a:p>
            </p:txBody>
          </p:sp>
          <p:sp>
            <p:nvSpPr>
              <p:cNvPr id="21587" name="Line 100"/>
              <p:cNvSpPr>
                <a:spLocks noChangeShapeType="1"/>
              </p:cNvSpPr>
              <p:nvPr/>
            </p:nvSpPr>
            <p:spPr bwMode="auto">
              <a:xfrm flipV="1">
                <a:off x="899" y="3499"/>
                <a:ext cx="1" cy="178"/>
              </a:xfrm>
              <a:prstGeom prst="line">
                <a:avLst/>
              </a:prstGeom>
              <a:noFill/>
              <a:ln w="15875">
                <a:solidFill>
                  <a:srgbClr val="000000"/>
                </a:solidFill>
                <a:round/>
                <a:headEnd/>
                <a:tailEnd/>
              </a:ln>
            </p:spPr>
            <p:txBody>
              <a:bodyPr/>
              <a:lstStyle/>
              <a:p>
                <a:endParaRPr lang="pl-PL">
                  <a:latin typeface="+mn-lt"/>
                </a:endParaRPr>
              </a:p>
            </p:txBody>
          </p:sp>
          <p:sp>
            <p:nvSpPr>
              <p:cNvPr id="21588" name="Line 101"/>
              <p:cNvSpPr>
                <a:spLocks noChangeShapeType="1"/>
              </p:cNvSpPr>
              <p:nvPr/>
            </p:nvSpPr>
            <p:spPr bwMode="auto">
              <a:xfrm flipV="1">
                <a:off x="899" y="3499"/>
                <a:ext cx="60" cy="59"/>
              </a:xfrm>
              <a:prstGeom prst="line">
                <a:avLst/>
              </a:prstGeom>
              <a:noFill/>
              <a:ln w="15875">
                <a:solidFill>
                  <a:srgbClr val="000000"/>
                </a:solidFill>
                <a:round/>
                <a:headEnd/>
                <a:tailEnd/>
              </a:ln>
            </p:spPr>
            <p:txBody>
              <a:bodyPr/>
              <a:lstStyle/>
              <a:p>
                <a:endParaRPr lang="pl-PL">
                  <a:latin typeface="+mn-lt"/>
                </a:endParaRPr>
              </a:p>
            </p:txBody>
          </p:sp>
          <p:sp>
            <p:nvSpPr>
              <p:cNvPr id="21589" name="Line 102"/>
              <p:cNvSpPr>
                <a:spLocks noChangeShapeType="1"/>
              </p:cNvSpPr>
              <p:nvPr/>
            </p:nvSpPr>
            <p:spPr bwMode="auto">
              <a:xfrm flipH="1" flipV="1">
                <a:off x="840" y="3499"/>
                <a:ext cx="59" cy="59"/>
              </a:xfrm>
              <a:prstGeom prst="line">
                <a:avLst/>
              </a:prstGeom>
              <a:noFill/>
              <a:ln w="15875">
                <a:solidFill>
                  <a:srgbClr val="000000"/>
                </a:solidFill>
                <a:round/>
                <a:headEnd/>
                <a:tailEnd/>
              </a:ln>
            </p:spPr>
            <p:txBody>
              <a:bodyPr/>
              <a:lstStyle/>
              <a:p>
                <a:endParaRPr lang="pl-PL">
                  <a:latin typeface="+mn-lt"/>
                </a:endParaRPr>
              </a:p>
            </p:txBody>
          </p:sp>
        </p:grpSp>
        <p:sp>
          <p:nvSpPr>
            <p:cNvPr id="21579" name="Rectangle 107"/>
            <p:cNvSpPr>
              <a:spLocks noChangeArrowheads="1"/>
            </p:cNvSpPr>
            <p:nvPr/>
          </p:nvSpPr>
          <p:spPr bwMode="auto">
            <a:xfrm>
              <a:off x="6256338" y="6356350"/>
              <a:ext cx="471487" cy="376238"/>
            </a:xfrm>
            <a:prstGeom prst="rect">
              <a:avLst/>
            </a:prstGeom>
            <a:solidFill>
              <a:srgbClr val="99CCFF"/>
            </a:solidFill>
            <a:ln w="15875">
              <a:solidFill>
                <a:srgbClr val="000000"/>
              </a:solidFill>
              <a:miter lim="800000"/>
              <a:headEnd/>
              <a:tailEnd/>
            </a:ln>
          </p:spPr>
          <p:txBody>
            <a:bodyPr/>
            <a:lstStyle/>
            <a:p>
              <a:endParaRPr lang="en-US">
                <a:latin typeface="+mn-lt"/>
              </a:endParaRPr>
            </a:p>
          </p:txBody>
        </p:sp>
        <p:sp>
          <p:nvSpPr>
            <p:cNvPr id="21580" name="Rectangle 108"/>
            <p:cNvSpPr>
              <a:spLocks noChangeArrowheads="1"/>
            </p:cNvSpPr>
            <p:nvPr/>
          </p:nvSpPr>
          <p:spPr bwMode="auto">
            <a:xfrm>
              <a:off x="6342063" y="6423025"/>
              <a:ext cx="314189"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MS</a:t>
              </a:r>
              <a:endParaRPr lang="pl-PL" sz="1600">
                <a:latin typeface="+mn-lt"/>
              </a:endParaRPr>
            </a:p>
          </p:txBody>
        </p:sp>
        <p:grpSp>
          <p:nvGrpSpPr>
            <p:cNvPr id="21581" name="Group 113"/>
            <p:cNvGrpSpPr>
              <a:grpSpLocks/>
            </p:cNvGrpSpPr>
            <p:nvPr/>
          </p:nvGrpSpPr>
          <p:grpSpPr bwMode="auto">
            <a:xfrm>
              <a:off x="5973763" y="6167438"/>
              <a:ext cx="282575" cy="284162"/>
              <a:chOff x="3763" y="3885"/>
              <a:chExt cx="178" cy="179"/>
            </a:xfrm>
          </p:grpSpPr>
          <p:sp>
            <p:nvSpPr>
              <p:cNvPr id="21582" name="Line 109"/>
              <p:cNvSpPr>
                <a:spLocks noChangeShapeType="1"/>
              </p:cNvSpPr>
              <p:nvPr/>
            </p:nvSpPr>
            <p:spPr bwMode="auto">
              <a:xfrm flipH="1">
                <a:off x="3823" y="4063"/>
                <a:ext cx="118" cy="1"/>
              </a:xfrm>
              <a:prstGeom prst="line">
                <a:avLst/>
              </a:prstGeom>
              <a:noFill/>
              <a:ln w="15875">
                <a:solidFill>
                  <a:srgbClr val="000000"/>
                </a:solidFill>
                <a:round/>
                <a:headEnd/>
                <a:tailEnd/>
              </a:ln>
            </p:spPr>
            <p:txBody>
              <a:bodyPr/>
              <a:lstStyle/>
              <a:p>
                <a:endParaRPr lang="pl-PL">
                  <a:latin typeface="+mn-lt"/>
                </a:endParaRPr>
              </a:p>
            </p:txBody>
          </p:sp>
          <p:sp>
            <p:nvSpPr>
              <p:cNvPr id="21583" name="Line 110"/>
              <p:cNvSpPr>
                <a:spLocks noChangeShapeType="1"/>
              </p:cNvSpPr>
              <p:nvPr/>
            </p:nvSpPr>
            <p:spPr bwMode="auto">
              <a:xfrm flipV="1">
                <a:off x="3823" y="3885"/>
                <a:ext cx="1" cy="178"/>
              </a:xfrm>
              <a:prstGeom prst="line">
                <a:avLst/>
              </a:prstGeom>
              <a:noFill/>
              <a:ln w="15875">
                <a:solidFill>
                  <a:srgbClr val="000000"/>
                </a:solidFill>
                <a:round/>
                <a:headEnd/>
                <a:tailEnd/>
              </a:ln>
            </p:spPr>
            <p:txBody>
              <a:bodyPr/>
              <a:lstStyle/>
              <a:p>
                <a:endParaRPr lang="pl-PL">
                  <a:latin typeface="+mn-lt"/>
                </a:endParaRPr>
              </a:p>
            </p:txBody>
          </p:sp>
          <p:sp>
            <p:nvSpPr>
              <p:cNvPr id="21584" name="Line 111"/>
              <p:cNvSpPr>
                <a:spLocks noChangeShapeType="1"/>
              </p:cNvSpPr>
              <p:nvPr/>
            </p:nvSpPr>
            <p:spPr bwMode="auto">
              <a:xfrm flipV="1">
                <a:off x="3823" y="3885"/>
                <a:ext cx="59" cy="59"/>
              </a:xfrm>
              <a:prstGeom prst="line">
                <a:avLst/>
              </a:prstGeom>
              <a:noFill/>
              <a:ln w="15875">
                <a:solidFill>
                  <a:srgbClr val="000000"/>
                </a:solidFill>
                <a:round/>
                <a:headEnd/>
                <a:tailEnd/>
              </a:ln>
            </p:spPr>
            <p:txBody>
              <a:bodyPr/>
              <a:lstStyle/>
              <a:p>
                <a:endParaRPr lang="pl-PL">
                  <a:latin typeface="+mn-lt"/>
                </a:endParaRPr>
              </a:p>
            </p:txBody>
          </p:sp>
          <p:sp>
            <p:nvSpPr>
              <p:cNvPr id="21585" name="Line 112"/>
              <p:cNvSpPr>
                <a:spLocks noChangeShapeType="1"/>
              </p:cNvSpPr>
              <p:nvPr/>
            </p:nvSpPr>
            <p:spPr bwMode="auto">
              <a:xfrm flipH="1" flipV="1">
                <a:off x="3763" y="3885"/>
                <a:ext cx="60" cy="59"/>
              </a:xfrm>
              <a:prstGeom prst="line">
                <a:avLst/>
              </a:prstGeom>
              <a:noFill/>
              <a:ln w="15875">
                <a:solidFill>
                  <a:srgbClr val="000000"/>
                </a:solidFill>
                <a:round/>
                <a:headEnd/>
                <a:tailEnd/>
              </a:ln>
            </p:spPr>
            <p:txBody>
              <a:bodyPr/>
              <a:lstStyle/>
              <a:p>
                <a:endParaRPr lang="pl-PL">
                  <a:latin typeface="+mn-lt"/>
                </a:endParaRPr>
              </a:p>
            </p:txBody>
          </p:sp>
        </p:grpSp>
      </p:grpSp>
      <p:grpSp>
        <p:nvGrpSpPr>
          <p:cNvPr id="11" name="Group 134"/>
          <p:cNvGrpSpPr>
            <a:grpSpLocks/>
          </p:cNvGrpSpPr>
          <p:nvPr/>
        </p:nvGrpSpPr>
        <p:grpSpPr bwMode="auto">
          <a:xfrm>
            <a:off x="720725" y="4435475"/>
            <a:ext cx="6654800" cy="1330325"/>
            <a:chOff x="720725" y="4435475"/>
            <a:chExt cx="6654800" cy="1330325"/>
          </a:xfrm>
        </p:grpSpPr>
        <p:sp>
          <p:nvSpPr>
            <p:cNvPr id="21524" name="Line 116"/>
            <p:cNvSpPr>
              <a:spLocks noChangeShapeType="1"/>
            </p:cNvSpPr>
            <p:nvPr/>
          </p:nvSpPr>
          <p:spPr bwMode="auto">
            <a:xfrm flipH="1" flipV="1">
              <a:off x="2924175" y="5578475"/>
              <a:ext cx="141288" cy="34925"/>
            </a:xfrm>
            <a:prstGeom prst="line">
              <a:avLst/>
            </a:prstGeom>
            <a:noFill/>
            <a:ln w="15875">
              <a:solidFill>
                <a:srgbClr val="000000"/>
              </a:solidFill>
              <a:round/>
              <a:headEnd/>
              <a:tailEnd/>
            </a:ln>
          </p:spPr>
          <p:txBody>
            <a:bodyPr/>
            <a:lstStyle/>
            <a:p>
              <a:endParaRPr lang="pl-PL">
                <a:latin typeface="+mn-lt"/>
              </a:endParaRPr>
            </a:p>
          </p:txBody>
        </p:sp>
        <p:grpSp>
          <p:nvGrpSpPr>
            <p:cNvPr id="21525" name="Group 132"/>
            <p:cNvGrpSpPr>
              <a:grpSpLocks/>
            </p:cNvGrpSpPr>
            <p:nvPr/>
          </p:nvGrpSpPr>
          <p:grpSpPr bwMode="auto">
            <a:xfrm>
              <a:off x="720725" y="4435475"/>
              <a:ext cx="6654800" cy="1330325"/>
              <a:chOff x="720725" y="4435475"/>
              <a:chExt cx="6654800" cy="1330325"/>
            </a:xfrm>
          </p:grpSpPr>
          <p:sp>
            <p:nvSpPr>
              <p:cNvPr id="21526" name="Line 117"/>
              <p:cNvSpPr>
                <a:spLocks noChangeShapeType="1"/>
              </p:cNvSpPr>
              <p:nvPr/>
            </p:nvSpPr>
            <p:spPr bwMode="auto">
              <a:xfrm>
                <a:off x="2924175" y="5578475"/>
                <a:ext cx="187325" cy="187325"/>
              </a:xfrm>
              <a:prstGeom prst="line">
                <a:avLst/>
              </a:prstGeom>
              <a:noFill/>
              <a:ln w="15875">
                <a:solidFill>
                  <a:srgbClr val="000000"/>
                </a:solidFill>
                <a:round/>
                <a:headEnd/>
                <a:tailEnd/>
              </a:ln>
            </p:spPr>
            <p:txBody>
              <a:bodyPr/>
              <a:lstStyle/>
              <a:p>
                <a:endParaRPr lang="pl-PL">
                  <a:latin typeface="+mn-lt"/>
                </a:endParaRPr>
              </a:p>
            </p:txBody>
          </p:sp>
          <p:grpSp>
            <p:nvGrpSpPr>
              <p:cNvPr id="21527" name="Group 127"/>
              <p:cNvGrpSpPr>
                <a:grpSpLocks/>
              </p:cNvGrpSpPr>
              <p:nvPr/>
            </p:nvGrpSpPr>
            <p:grpSpPr bwMode="auto">
              <a:xfrm>
                <a:off x="720725" y="4435475"/>
                <a:ext cx="6654800" cy="1279683"/>
                <a:chOff x="720725" y="4435475"/>
                <a:chExt cx="6654800" cy="1279683"/>
              </a:xfrm>
            </p:grpSpPr>
            <p:sp>
              <p:nvSpPr>
                <p:cNvPr id="21528" name="Rectangle 30"/>
                <p:cNvSpPr>
                  <a:spLocks noChangeArrowheads="1"/>
                </p:cNvSpPr>
                <p:nvPr/>
              </p:nvSpPr>
              <p:spPr bwMode="auto">
                <a:xfrm>
                  <a:off x="3983038" y="4906963"/>
                  <a:ext cx="660400" cy="376237"/>
                </a:xfrm>
                <a:prstGeom prst="rect">
                  <a:avLst/>
                </a:prstGeom>
                <a:solidFill>
                  <a:srgbClr val="CCFF66"/>
                </a:solidFill>
                <a:ln w="15875">
                  <a:solidFill>
                    <a:srgbClr val="000000"/>
                  </a:solidFill>
                  <a:miter lim="800000"/>
                  <a:headEnd/>
                  <a:tailEnd/>
                </a:ln>
              </p:spPr>
              <p:txBody>
                <a:bodyPr/>
                <a:lstStyle/>
                <a:p>
                  <a:endParaRPr lang="en-US">
                    <a:latin typeface="+mn-lt"/>
                  </a:endParaRPr>
                </a:p>
              </p:txBody>
            </p:sp>
            <p:sp>
              <p:nvSpPr>
                <p:cNvPr id="21529" name="Rectangle 31"/>
                <p:cNvSpPr>
                  <a:spLocks noChangeArrowheads="1"/>
                </p:cNvSpPr>
                <p:nvPr/>
              </p:nvSpPr>
              <p:spPr bwMode="auto">
                <a:xfrm>
                  <a:off x="5114925" y="4906963"/>
                  <a:ext cx="658813" cy="376237"/>
                </a:xfrm>
                <a:prstGeom prst="rect">
                  <a:avLst/>
                </a:prstGeom>
                <a:solidFill>
                  <a:srgbClr val="CCFF66"/>
                </a:solidFill>
                <a:ln w="15875">
                  <a:solidFill>
                    <a:srgbClr val="000000"/>
                  </a:solidFill>
                  <a:miter lim="800000"/>
                  <a:headEnd/>
                  <a:tailEnd/>
                </a:ln>
              </p:spPr>
              <p:txBody>
                <a:bodyPr/>
                <a:lstStyle/>
                <a:p>
                  <a:endParaRPr lang="en-US">
                    <a:latin typeface="+mn-lt"/>
                  </a:endParaRPr>
                </a:p>
              </p:txBody>
            </p:sp>
            <p:sp>
              <p:nvSpPr>
                <p:cNvPr id="21530" name="Rectangle 32"/>
                <p:cNvSpPr>
                  <a:spLocks noChangeArrowheads="1"/>
                </p:cNvSpPr>
                <p:nvPr/>
              </p:nvSpPr>
              <p:spPr bwMode="auto">
                <a:xfrm>
                  <a:off x="6434138" y="4624388"/>
                  <a:ext cx="658812" cy="376237"/>
                </a:xfrm>
                <a:prstGeom prst="rect">
                  <a:avLst/>
                </a:prstGeom>
                <a:solidFill>
                  <a:srgbClr val="CCFF66"/>
                </a:solidFill>
                <a:ln w="15875">
                  <a:solidFill>
                    <a:srgbClr val="000000"/>
                  </a:solidFill>
                  <a:miter lim="800000"/>
                  <a:headEnd/>
                  <a:tailEnd/>
                </a:ln>
              </p:spPr>
              <p:txBody>
                <a:bodyPr/>
                <a:lstStyle/>
                <a:p>
                  <a:endParaRPr lang="en-US">
                    <a:latin typeface="+mn-lt"/>
                  </a:endParaRPr>
                </a:p>
              </p:txBody>
            </p:sp>
            <p:grpSp>
              <p:nvGrpSpPr>
                <p:cNvPr id="21531" name="Group 40"/>
                <p:cNvGrpSpPr>
                  <a:grpSpLocks/>
                </p:cNvGrpSpPr>
                <p:nvPr/>
              </p:nvGrpSpPr>
              <p:grpSpPr bwMode="auto">
                <a:xfrm>
                  <a:off x="3700463" y="4718050"/>
                  <a:ext cx="282575" cy="284163"/>
                  <a:chOff x="2331" y="2972"/>
                  <a:chExt cx="178" cy="179"/>
                </a:xfrm>
              </p:grpSpPr>
              <p:sp>
                <p:nvSpPr>
                  <p:cNvPr id="21563" name="Line 36"/>
                  <p:cNvSpPr>
                    <a:spLocks noChangeShapeType="1"/>
                  </p:cNvSpPr>
                  <p:nvPr/>
                </p:nvSpPr>
                <p:spPr bwMode="auto">
                  <a:xfrm flipH="1">
                    <a:off x="2391" y="3150"/>
                    <a:ext cx="118" cy="1"/>
                  </a:xfrm>
                  <a:prstGeom prst="line">
                    <a:avLst/>
                  </a:prstGeom>
                  <a:noFill/>
                  <a:ln w="15875">
                    <a:solidFill>
                      <a:srgbClr val="000000"/>
                    </a:solidFill>
                    <a:round/>
                    <a:headEnd/>
                    <a:tailEnd/>
                  </a:ln>
                </p:spPr>
                <p:txBody>
                  <a:bodyPr/>
                  <a:lstStyle/>
                  <a:p>
                    <a:endParaRPr lang="pl-PL">
                      <a:latin typeface="+mn-lt"/>
                    </a:endParaRPr>
                  </a:p>
                </p:txBody>
              </p:sp>
              <p:sp>
                <p:nvSpPr>
                  <p:cNvPr id="21564" name="Line 37"/>
                  <p:cNvSpPr>
                    <a:spLocks noChangeShapeType="1"/>
                  </p:cNvSpPr>
                  <p:nvPr/>
                </p:nvSpPr>
                <p:spPr bwMode="auto">
                  <a:xfrm flipV="1">
                    <a:off x="2391" y="2972"/>
                    <a:ext cx="1" cy="178"/>
                  </a:xfrm>
                  <a:prstGeom prst="line">
                    <a:avLst/>
                  </a:prstGeom>
                  <a:noFill/>
                  <a:ln w="15875">
                    <a:solidFill>
                      <a:srgbClr val="000000"/>
                    </a:solidFill>
                    <a:round/>
                    <a:headEnd/>
                    <a:tailEnd/>
                  </a:ln>
                </p:spPr>
                <p:txBody>
                  <a:bodyPr/>
                  <a:lstStyle/>
                  <a:p>
                    <a:endParaRPr lang="pl-PL">
                      <a:latin typeface="+mn-lt"/>
                    </a:endParaRPr>
                  </a:p>
                </p:txBody>
              </p:sp>
              <p:sp>
                <p:nvSpPr>
                  <p:cNvPr id="21565" name="Line 38"/>
                  <p:cNvSpPr>
                    <a:spLocks noChangeShapeType="1"/>
                  </p:cNvSpPr>
                  <p:nvPr/>
                </p:nvSpPr>
                <p:spPr bwMode="auto">
                  <a:xfrm flipV="1">
                    <a:off x="2391" y="2972"/>
                    <a:ext cx="59" cy="60"/>
                  </a:xfrm>
                  <a:prstGeom prst="line">
                    <a:avLst/>
                  </a:prstGeom>
                  <a:noFill/>
                  <a:ln w="15875">
                    <a:solidFill>
                      <a:srgbClr val="000000"/>
                    </a:solidFill>
                    <a:round/>
                    <a:headEnd/>
                    <a:tailEnd/>
                  </a:ln>
                </p:spPr>
                <p:txBody>
                  <a:bodyPr/>
                  <a:lstStyle/>
                  <a:p>
                    <a:endParaRPr lang="pl-PL">
                      <a:latin typeface="+mn-lt"/>
                    </a:endParaRPr>
                  </a:p>
                </p:txBody>
              </p:sp>
              <p:sp>
                <p:nvSpPr>
                  <p:cNvPr id="21566" name="Line 39"/>
                  <p:cNvSpPr>
                    <a:spLocks noChangeShapeType="1"/>
                  </p:cNvSpPr>
                  <p:nvPr/>
                </p:nvSpPr>
                <p:spPr bwMode="auto">
                  <a:xfrm flipH="1" flipV="1">
                    <a:off x="2331" y="2972"/>
                    <a:ext cx="60" cy="60"/>
                  </a:xfrm>
                  <a:prstGeom prst="line">
                    <a:avLst/>
                  </a:prstGeom>
                  <a:noFill/>
                  <a:ln w="15875">
                    <a:solidFill>
                      <a:srgbClr val="000000"/>
                    </a:solidFill>
                    <a:round/>
                    <a:headEnd/>
                    <a:tailEnd/>
                  </a:ln>
                </p:spPr>
                <p:txBody>
                  <a:bodyPr/>
                  <a:lstStyle/>
                  <a:p>
                    <a:endParaRPr lang="pl-PL">
                      <a:latin typeface="+mn-lt"/>
                    </a:endParaRPr>
                  </a:p>
                </p:txBody>
              </p:sp>
            </p:grpSp>
            <p:grpSp>
              <p:nvGrpSpPr>
                <p:cNvPr id="21532" name="Group 45"/>
                <p:cNvGrpSpPr>
                  <a:grpSpLocks/>
                </p:cNvGrpSpPr>
                <p:nvPr/>
              </p:nvGrpSpPr>
              <p:grpSpPr bwMode="auto">
                <a:xfrm>
                  <a:off x="4832350" y="4718050"/>
                  <a:ext cx="282575" cy="284163"/>
                  <a:chOff x="3044" y="2972"/>
                  <a:chExt cx="178" cy="179"/>
                </a:xfrm>
              </p:grpSpPr>
              <p:sp>
                <p:nvSpPr>
                  <p:cNvPr id="21559" name="Line 41"/>
                  <p:cNvSpPr>
                    <a:spLocks noChangeShapeType="1"/>
                  </p:cNvSpPr>
                  <p:nvPr/>
                </p:nvSpPr>
                <p:spPr bwMode="auto">
                  <a:xfrm flipH="1">
                    <a:off x="3103" y="3150"/>
                    <a:ext cx="119" cy="1"/>
                  </a:xfrm>
                  <a:prstGeom prst="line">
                    <a:avLst/>
                  </a:prstGeom>
                  <a:noFill/>
                  <a:ln w="15875">
                    <a:solidFill>
                      <a:srgbClr val="000000"/>
                    </a:solidFill>
                    <a:round/>
                    <a:headEnd/>
                    <a:tailEnd/>
                  </a:ln>
                </p:spPr>
                <p:txBody>
                  <a:bodyPr/>
                  <a:lstStyle/>
                  <a:p>
                    <a:endParaRPr lang="pl-PL">
                      <a:latin typeface="+mn-lt"/>
                    </a:endParaRPr>
                  </a:p>
                </p:txBody>
              </p:sp>
              <p:sp>
                <p:nvSpPr>
                  <p:cNvPr id="21560" name="Line 42"/>
                  <p:cNvSpPr>
                    <a:spLocks noChangeShapeType="1"/>
                  </p:cNvSpPr>
                  <p:nvPr/>
                </p:nvSpPr>
                <p:spPr bwMode="auto">
                  <a:xfrm flipV="1">
                    <a:off x="3103" y="2972"/>
                    <a:ext cx="1" cy="178"/>
                  </a:xfrm>
                  <a:prstGeom prst="line">
                    <a:avLst/>
                  </a:prstGeom>
                  <a:noFill/>
                  <a:ln w="15875">
                    <a:solidFill>
                      <a:srgbClr val="000000"/>
                    </a:solidFill>
                    <a:round/>
                    <a:headEnd/>
                    <a:tailEnd/>
                  </a:ln>
                </p:spPr>
                <p:txBody>
                  <a:bodyPr/>
                  <a:lstStyle/>
                  <a:p>
                    <a:endParaRPr lang="pl-PL">
                      <a:latin typeface="+mn-lt"/>
                    </a:endParaRPr>
                  </a:p>
                </p:txBody>
              </p:sp>
              <p:sp>
                <p:nvSpPr>
                  <p:cNvPr id="21561" name="Line 43"/>
                  <p:cNvSpPr>
                    <a:spLocks noChangeShapeType="1"/>
                  </p:cNvSpPr>
                  <p:nvPr/>
                </p:nvSpPr>
                <p:spPr bwMode="auto">
                  <a:xfrm flipV="1">
                    <a:off x="3103" y="2972"/>
                    <a:ext cx="59" cy="60"/>
                  </a:xfrm>
                  <a:prstGeom prst="line">
                    <a:avLst/>
                  </a:prstGeom>
                  <a:noFill/>
                  <a:ln w="15875">
                    <a:solidFill>
                      <a:srgbClr val="000000"/>
                    </a:solidFill>
                    <a:round/>
                    <a:headEnd/>
                    <a:tailEnd/>
                  </a:ln>
                </p:spPr>
                <p:txBody>
                  <a:bodyPr/>
                  <a:lstStyle/>
                  <a:p>
                    <a:endParaRPr lang="pl-PL">
                      <a:latin typeface="+mn-lt"/>
                    </a:endParaRPr>
                  </a:p>
                </p:txBody>
              </p:sp>
              <p:sp>
                <p:nvSpPr>
                  <p:cNvPr id="21562" name="Line 44"/>
                  <p:cNvSpPr>
                    <a:spLocks noChangeShapeType="1"/>
                  </p:cNvSpPr>
                  <p:nvPr/>
                </p:nvSpPr>
                <p:spPr bwMode="auto">
                  <a:xfrm flipH="1" flipV="1">
                    <a:off x="3044" y="2972"/>
                    <a:ext cx="59" cy="60"/>
                  </a:xfrm>
                  <a:prstGeom prst="line">
                    <a:avLst/>
                  </a:prstGeom>
                  <a:noFill/>
                  <a:ln w="15875">
                    <a:solidFill>
                      <a:srgbClr val="000000"/>
                    </a:solidFill>
                    <a:round/>
                    <a:headEnd/>
                    <a:tailEnd/>
                  </a:ln>
                </p:spPr>
                <p:txBody>
                  <a:bodyPr/>
                  <a:lstStyle/>
                  <a:p>
                    <a:endParaRPr lang="pl-PL">
                      <a:latin typeface="+mn-lt"/>
                    </a:endParaRPr>
                  </a:p>
                </p:txBody>
              </p:sp>
            </p:grpSp>
            <p:grpSp>
              <p:nvGrpSpPr>
                <p:cNvPr id="21533" name="Group 50"/>
                <p:cNvGrpSpPr>
                  <a:grpSpLocks/>
                </p:cNvGrpSpPr>
                <p:nvPr/>
              </p:nvGrpSpPr>
              <p:grpSpPr bwMode="auto">
                <a:xfrm>
                  <a:off x="7092950" y="4435475"/>
                  <a:ext cx="282575" cy="284163"/>
                  <a:chOff x="4468" y="2794"/>
                  <a:chExt cx="178" cy="179"/>
                </a:xfrm>
              </p:grpSpPr>
              <p:sp>
                <p:nvSpPr>
                  <p:cNvPr id="21555" name="Line 46"/>
                  <p:cNvSpPr>
                    <a:spLocks noChangeShapeType="1"/>
                  </p:cNvSpPr>
                  <p:nvPr/>
                </p:nvSpPr>
                <p:spPr bwMode="auto">
                  <a:xfrm>
                    <a:off x="4468" y="2972"/>
                    <a:ext cx="119" cy="1"/>
                  </a:xfrm>
                  <a:prstGeom prst="line">
                    <a:avLst/>
                  </a:prstGeom>
                  <a:noFill/>
                  <a:ln w="15875">
                    <a:solidFill>
                      <a:srgbClr val="000000"/>
                    </a:solidFill>
                    <a:round/>
                    <a:headEnd/>
                    <a:tailEnd/>
                  </a:ln>
                </p:spPr>
                <p:txBody>
                  <a:bodyPr/>
                  <a:lstStyle/>
                  <a:p>
                    <a:endParaRPr lang="pl-PL">
                      <a:latin typeface="+mn-lt"/>
                    </a:endParaRPr>
                  </a:p>
                </p:txBody>
              </p:sp>
              <p:sp>
                <p:nvSpPr>
                  <p:cNvPr id="21556" name="Line 47"/>
                  <p:cNvSpPr>
                    <a:spLocks noChangeShapeType="1"/>
                  </p:cNvSpPr>
                  <p:nvPr/>
                </p:nvSpPr>
                <p:spPr bwMode="auto">
                  <a:xfrm flipV="1">
                    <a:off x="4587" y="2794"/>
                    <a:ext cx="1" cy="178"/>
                  </a:xfrm>
                  <a:prstGeom prst="line">
                    <a:avLst/>
                  </a:prstGeom>
                  <a:noFill/>
                  <a:ln w="15875">
                    <a:solidFill>
                      <a:srgbClr val="000000"/>
                    </a:solidFill>
                    <a:round/>
                    <a:headEnd/>
                    <a:tailEnd/>
                  </a:ln>
                </p:spPr>
                <p:txBody>
                  <a:bodyPr/>
                  <a:lstStyle/>
                  <a:p>
                    <a:endParaRPr lang="pl-PL">
                      <a:latin typeface="+mn-lt"/>
                    </a:endParaRPr>
                  </a:p>
                </p:txBody>
              </p:sp>
              <p:sp>
                <p:nvSpPr>
                  <p:cNvPr id="21557" name="Line 48"/>
                  <p:cNvSpPr>
                    <a:spLocks noChangeShapeType="1"/>
                  </p:cNvSpPr>
                  <p:nvPr/>
                </p:nvSpPr>
                <p:spPr bwMode="auto">
                  <a:xfrm flipH="1" flipV="1">
                    <a:off x="4527" y="2794"/>
                    <a:ext cx="60" cy="59"/>
                  </a:xfrm>
                  <a:prstGeom prst="line">
                    <a:avLst/>
                  </a:prstGeom>
                  <a:noFill/>
                  <a:ln w="15875">
                    <a:solidFill>
                      <a:srgbClr val="000000"/>
                    </a:solidFill>
                    <a:round/>
                    <a:headEnd/>
                    <a:tailEnd/>
                  </a:ln>
                </p:spPr>
                <p:txBody>
                  <a:bodyPr/>
                  <a:lstStyle/>
                  <a:p>
                    <a:endParaRPr lang="pl-PL">
                      <a:latin typeface="+mn-lt"/>
                    </a:endParaRPr>
                  </a:p>
                </p:txBody>
              </p:sp>
              <p:sp>
                <p:nvSpPr>
                  <p:cNvPr id="21558" name="Line 49"/>
                  <p:cNvSpPr>
                    <a:spLocks noChangeShapeType="1"/>
                  </p:cNvSpPr>
                  <p:nvPr/>
                </p:nvSpPr>
                <p:spPr bwMode="auto">
                  <a:xfrm flipV="1">
                    <a:off x="4587" y="2794"/>
                    <a:ext cx="59" cy="59"/>
                  </a:xfrm>
                  <a:prstGeom prst="line">
                    <a:avLst/>
                  </a:prstGeom>
                  <a:noFill/>
                  <a:ln w="15875">
                    <a:solidFill>
                      <a:srgbClr val="000000"/>
                    </a:solidFill>
                    <a:round/>
                    <a:headEnd/>
                    <a:tailEnd/>
                  </a:ln>
                </p:spPr>
                <p:txBody>
                  <a:bodyPr/>
                  <a:lstStyle/>
                  <a:p>
                    <a:endParaRPr lang="pl-PL">
                      <a:latin typeface="+mn-lt"/>
                    </a:endParaRPr>
                  </a:p>
                </p:txBody>
              </p:sp>
            </p:grpSp>
            <p:sp>
              <p:nvSpPr>
                <p:cNvPr id="21534" name="Rectangle 59"/>
                <p:cNvSpPr>
                  <a:spLocks noChangeArrowheads="1"/>
                </p:cNvSpPr>
                <p:nvPr/>
              </p:nvSpPr>
              <p:spPr bwMode="auto">
                <a:xfrm>
                  <a:off x="4111625" y="4970463"/>
                  <a:ext cx="401520"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BTS</a:t>
                  </a:r>
                  <a:endParaRPr lang="pl-PL" sz="1600">
                    <a:latin typeface="+mn-lt"/>
                  </a:endParaRPr>
                </a:p>
              </p:txBody>
            </p:sp>
            <p:sp>
              <p:nvSpPr>
                <p:cNvPr id="21535" name="Rectangle 60"/>
                <p:cNvSpPr>
                  <a:spLocks noChangeArrowheads="1"/>
                </p:cNvSpPr>
                <p:nvPr/>
              </p:nvSpPr>
              <p:spPr bwMode="auto">
                <a:xfrm>
                  <a:off x="5241925" y="4970463"/>
                  <a:ext cx="401520"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BTS</a:t>
                  </a:r>
                  <a:endParaRPr lang="pl-PL" sz="1600">
                    <a:latin typeface="+mn-lt"/>
                  </a:endParaRPr>
                </a:p>
              </p:txBody>
            </p:sp>
            <p:sp>
              <p:nvSpPr>
                <p:cNvPr id="21536" name="Rectangle 61"/>
                <p:cNvSpPr>
                  <a:spLocks noChangeArrowheads="1"/>
                </p:cNvSpPr>
                <p:nvPr/>
              </p:nvSpPr>
              <p:spPr bwMode="auto">
                <a:xfrm>
                  <a:off x="6561138" y="4687888"/>
                  <a:ext cx="401520"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BTS</a:t>
                  </a:r>
                  <a:endParaRPr lang="pl-PL" sz="1600">
                    <a:latin typeface="+mn-lt"/>
                  </a:endParaRPr>
                </a:p>
              </p:txBody>
            </p:sp>
            <p:sp>
              <p:nvSpPr>
                <p:cNvPr id="21537" name="Rectangle 73"/>
                <p:cNvSpPr>
                  <a:spLocks noChangeArrowheads="1"/>
                </p:cNvSpPr>
                <p:nvPr/>
              </p:nvSpPr>
              <p:spPr bwMode="auto">
                <a:xfrm>
                  <a:off x="1003300" y="4918075"/>
                  <a:ext cx="660400" cy="377825"/>
                </a:xfrm>
                <a:prstGeom prst="rect">
                  <a:avLst/>
                </a:prstGeom>
                <a:solidFill>
                  <a:srgbClr val="CCFF66"/>
                </a:solidFill>
                <a:ln w="15875">
                  <a:solidFill>
                    <a:srgbClr val="000000"/>
                  </a:solidFill>
                  <a:miter lim="800000"/>
                  <a:headEnd/>
                  <a:tailEnd/>
                </a:ln>
              </p:spPr>
              <p:txBody>
                <a:bodyPr/>
                <a:lstStyle/>
                <a:p>
                  <a:endParaRPr lang="en-US">
                    <a:latin typeface="+mn-lt"/>
                  </a:endParaRPr>
                </a:p>
              </p:txBody>
            </p:sp>
            <p:sp>
              <p:nvSpPr>
                <p:cNvPr id="21538" name="Rectangle 74"/>
                <p:cNvSpPr>
                  <a:spLocks noChangeArrowheads="1"/>
                </p:cNvSpPr>
                <p:nvPr/>
              </p:nvSpPr>
              <p:spPr bwMode="auto">
                <a:xfrm>
                  <a:off x="2617788" y="4976813"/>
                  <a:ext cx="658812" cy="377825"/>
                </a:xfrm>
                <a:prstGeom prst="rect">
                  <a:avLst/>
                </a:prstGeom>
                <a:solidFill>
                  <a:srgbClr val="CCFF66"/>
                </a:solidFill>
                <a:ln w="15875">
                  <a:solidFill>
                    <a:srgbClr val="000000"/>
                  </a:solidFill>
                  <a:miter lim="800000"/>
                  <a:headEnd/>
                  <a:tailEnd/>
                </a:ln>
              </p:spPr>
              <p:txBody>
                <a:bodyPr/>
                <a:lstStyle/>
                <a:p>
                  <a:endParaRPr lang="en-US">
                    <a:latin typeface="+mn-lt"/>
                  </a:endParaRPr>
                </a:p>
              </p:txBody>
            </p:sp>
            <p:grpSp>
              <p:nvGrpSpPr>
                <p:cNvPr id="21539" name="Group 81"/>
                <p:cNvGrpSpPr>
                  <a:grpSpLocks/>
                </p:cNvGrpSpPr>
                <p:nvPr/>
              </p:nvGrpSpPr>
              <p:grpSpPr bwMode="auto">
                <a:xfrm>
                  <a:off x="720725" y="4730750"/>
                  <a:ext cx="282575" cy="284163"/>
                  <a:chOff x="454" y="2980"/>
                  <a:chExt cx="178" cy="179"/>
                </a:xfrm>
              </p:grpSpPr>
              <p:sp>
                <p:nvSpPr>
                  <p:cNvPr id="21551" name="Line 77"/>
                  <p:cNvSpPr>
                    <a:spLocks noChangeShapeType="1"/>
                  </p:cNvSpPr>
                  <p:nvPr/>
                </p:nvSpPr>
                <p:spPr bwMode="auto">
                  <a:xfrm flipH="1">
                    <a:off x="514" y="3158"/>
                    <a:ext cx="118" cy="1"/>
                  </a:xfrm>
                  <a:prstGeom prst="line">
                    <a:avLst/>
                  </a:prstGeom>
                  <a:noFill/>
                  <a:ln w="15875">
                    <a:solidFill>
                      <a:srgbClr val="000000"/>
                    </a:solidFill>
                    <a:round/>
                    <a:headEnd/>
                    <a:tailEnd/>
                  </a:ln>
                </p:spPr>
                <p:txBody>
                  <a:bodyPr/>
                  <a:lstStyle/>
                  <a:p>
                    <a:endParaRPr lang="pl-PL">
                      <a:latin typeface="+mn-lt"/>
                    </a:endParaRPr>
                  </a:p>
                </p:txBody>
              </p:sp>
              <p:sp>
                <p:nvSpPr>
                  <p:cNvPr id="21552" name="Line 78"/>
                  <p:cNvSpPr>
                    <a:spLocks noChangeShapeType="1"/>
                  </p:cNvSpPr>
                  <p:nvPr/>
                </p:nvSpPr>
                <p:spPr bwMode="auto">
                  <a:xfrm flipV="1">
                    <a:off x="514" y="2980"/>
                    <a:ext cx="1" cy="178"/>
                  </a:xfrm>
                  <a:prstGeom prst="line">
                    <a:avLst/>
                  </a:prstGeom>
                  <a:noFill/>
                  <a:ln w="15875">
                    <a:solidFill>
                      <a:srgbClr val="000000"/>
                    </a:solidFill>
                    <a:round/>
                    <a:headEnd/>
                    <a:tailEnd/>
                  </a:ln>
                </p:spPr>
                <p:txBody>
                  <a:bodyPr/>
                  <a:lstStyle/>
                  <a:p>
                    <a:endParaRPr lang="pl-PL">
                      <a:latin typeface="+mn-lt"/>
                    </a:endParaRPr>
                  </a:p>
                </p:txBody>
              </p:sp>
              <p:sp>
                <p:nvSpPr>
                  <p:cNvPr id="21553" name="Line 79"/>
                  <p:cNvSpPr>
                    <a:spLocks noChangeShapeType="1"/>
                  </p:cNvSpPr>
                  <p:nvPr/>
                </p:nvSpPr>
                <p:spPr bwMode="auto">
                  <a:xfrm flipV="1">
                    <a:off x="514" y="2980"/>
                    <a:ext cx="59" cy="59"/>
                  </a:xfrm>
                  <a:prstGeom prst="line">
                    <a:avLst/>
                  </a:prstGeom>
                  <a:noFill/>
                  <a:ln w="15875">
                    <a:solidFill>
                      <a:srgbClr val="000000"/>
                    </a:solidFill>
                    <a:round/>
                    <a:headEnd/>
                    <a:tailEnd/>
                  </a:ln>
                </p:spPr>
                <p:txBody>
                  <a:bodyPr/>
                  <a:lstStyle/>
                  <a:p>
                    <a:endParaRPr lang="pl-PL">
                      <a:latin typeface="+mn-lt"/>
                    </a:endParaRPr>
                  </a:p>
                </p:txBody>
              </p:sp>
              <p:sp>
                <p:nvSpPr>
                  <p:cNvPr id="21554" name="Line 80"/>
                  <p:cNvSpPr>
                    <a:spLocks noChangeShapeType="1"/>
                  </p:cNvSpPr>
                  <p:nvPr/>
                </p:nvSpPr>
                <p:spPr bwMode="auto">
                  <a:xfrm flipH="1" flipV="1">
                    <a:off x="454" y="2980"/>
                    <a:ext cx="60" cy="59"/>
                  </a:xfrm>
                  <a:prstGeom prst="line">
                    <a:avLst/>
                  </a:prstGeom>
                  <a:noFill/>
                  <a:ln w="15875">
                    <a:solidFill>
                      <a:srgbClr val="000000"/>
                    </a:solidFill>
                    <a:round/>
                    <a:headEnd/>
                    <a:tailEnd/>
                  </a:ln>
                </p:spPr>
                <p:txBody>
                  <a:bodyPr/>
                  <a:lstStyle/>
                  <a:p>
                    <a:endParaRPr lang="pl-PL">
                      <a:latin typeface="+mn-lt"/>
                    </a:endParaRPr>
                  </a:p>
                </p:txBody>
              </p:sp>
            </p:grpSp>
            <p:grpSp>
              <p:nvGrpSpPr>
                <p:cNvPr id="21540" name="Group 86"/>
                <p:cNvGrpSpPr>
                  <a:grpSpLocks/>
                </p:cNvGrpSpPr>
                <p:nvPr/>
              </p:nvGrpSpPr>
              <p:grpSpPr bwMode="auto">
                <a:xfrm>
                  <a:off x="2335213" y="4789488"/>
                  <a:ext cx="282575" cy="284162"/>
                  <a:chOff x="1471" y="3017"/>
                  <a:chExt cx="178" cy="179"/>
                </a:xfrm>
              </p:grpSpPr>
              <p:sp>
                <p:nvSpPr>
                  <p:cNvPr id="21547" name="Line 82"/>
                  <p:cNvSpPr>
                    <a:spLocks noChangeShapeType="1"/>
                  </p:cNvSpPr>
                  <p:nvPr/>
                </p:nvSpPr>
                <p:spPr bwMode="auto">
                  <a:xfrm flipH="1">
                    <a:off x="1530" y="3195"/>
                    <a:ext cx="119" cy="1"/>
                  </a:xfrm>
                  <a:prstGeom prst="line">
                    <a:avLst/>
                  </a:prstGeom>
                  <a:noFill/>
                  <a:ln w="15875">
                    <a:solidFill>
                      <a:srgbClr val="000000"/>
                    </a:solidFill>
                    <a:round/>
                    <a:headEnd/>
                    <a:tailEnd/>
                  </a:ln>
                </p:spPr>
                <p:txBody>
                  <a:bodyPr/>
                  <a:lstStyle/>
                  <a:p>
                    <a:endParaRPr lang="pl-PL">
                      <a:latin typeface="+mn-lt"/>
                    </a:endParaRPr>
                  </a:p>
                </p:txBody>
              </p:sp>
              <p:sp>
                <p:nvSpPr>
                  <p:cNvPr id="21548" name="Line 83"/>
                  <p:cNvSpPr>
                    <a:spLocks noChangeShapeType="1"/>
                  </p:cNvSpPr>
                  <p:nvPr/>
                </p:nvSpPr>
                <p:spPr bwMode="auto">
                  <a:xfrm flipV="1">
                    <a:off x="1530" y="3017"/>
                    <a:ext cx="1" cy="178"/>
                  </a:xfrm>
                  <a:prstGeom prst="line">
                    <a:avLst/>
                  </a:prstGeom>
                  <a:noFill/>
                  <a:ln w="15875">
                    <a:solidFill>
                      <a:srgbClr val="000000"/>
                    </a:solidFill>
                    <a:round/>
                    <a:headEnd/>
                    <a:tailEnd/>
                  </a:ln>
                </p:spPr>
                <p:txBody>
                  <a:bodyPr/>
                  <a:lstStyle/>
                  <a:p>
                    <a:endParaRPr lang="pl-PL">
                      <a:latin typeface="+mn-lt"/>
                    </a:endParaRPr>
                  </a:p>
                </p:txBody>
              </p:sp>
              <p:sp>
                <p:nvSpPr>
                  <p:cNvPr id="21549" name="Line 84"/>
                  <p:cNvSpPr>
                    <a:spLocks noChangeShapeType="1"/>
                  </p:cNvSpPr>
                  <p:nvPr/>
                </p:nvSpPr>
                <p:spPr bwMode="auto">
                  <a:xfrm flipV="1">
                    <a:off x="1530" y="3017"/>
                    <a:ext cx="59" cy="59"/>
                  </a:xfrm>
                  <a:prstGeom prst="line">
                    <a:avLst/>
                  </a:prstGeom>
                  <a:noFill/>
                  <a:ln w="15875">
                    <a:solidFill>
                      <a:srgbClr val="000000"/>
                    </a:solidFill>
                    <a:round/>
                    <a:headEnd/>
                    <a:tailEnd/>
                  </a:ln>
                </p:spPr>
                <p:txBody>
                  <a:bodyPr/>
                  <a:lstStyle/>
                  <a:p>
                    <a:endParaRPr lang="pl-PL">
                      <a:latin typeface="+mn-lt"/>
                    </a:endParaRPr>
                  </a:p>
                </p:txBody>
              </p:sp>
              <p:sp>
                <p:nvSpPr>
                  <p:cNvPr id="21550" name="Line 85"/>
                  <p:cNvSpPr>
                    <a:spLocks noChangeShapeType="1"/>
                  </p:cNvSpPr>
                  <p:nvPr/>
                </p:nvSpPr>
                <p:spPr bwMode="auto">
                  <a:xfrm flipH="1" flipV="1">
                    <a:off x="1471" y="3017"/>
                    <a:ext cx="59" cy="59"/>
                  </a:xfrm>
                  <a:prstGeom prst="line">
                    <a:avLst/>
                  </a:prstGeom>
                  <a:noFill/>
                  <a:ln w="15875">
                    <a:solidFill>
                      <a:srgbClr val="000000"/>
                    </a:solidFill>
                    <a:round/>
                    <a:headEnd/>
                    <a:tailEnd/>
                  </a:ln>
                </p:spPr>
                <p:txBody>
                  <a:bodyPr/>
                  <a:lstStyle/>
                  <a:p>
                    <a:endParaRPr lang="pl-PL">
                      <a:latin typeface="+mn-lt"/>
                    </a:endParaRPr>
                  </a:p>
                </p:txBody>
              </p:sp>
            </p:grpSp>
            <p:sp>
              <p:nvSpPr>
                <p:cNvPr id="21541" name="Rectangle 95"/>
                <p:cNvSpPr>
                  <a:spLocks noChangeArrowheads="1"/>
                </p:cNvSpPr>
                <p:nvPr/>
              </p:nvSpPr>
              <p:spPr bwMode="auto">
                <a:xfrm>
                  <a:off x="1131888" y="4981575"/>
                  <a:ext cx="401520"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BTS</a:t>
                  </a:r>
                  <a:endParaRPr lang="pl-PL" sz="1600">
                    <a:latin typeface="+mn-lt"/>
                  </a:endParaRPr>
                </a:p>
              </p:txBody>
            </p:sp>
            <p:sp>
              <p:nvSpPr>
                <p:cNvPr id="21542" name="Rectangle 96"/>
                <p:cNvSpPr>
                  <a:spLocks noChangeArrowheads="1"/>
                </p:cNvSpPr>
                <p:nvPr/>
              </p:nvSpPr>
              <p:spPr bwMode="auto">
                <a:xfrm>
                  <a:off x="2744788" y="5040313"/>
                  <a:ext cx="401520"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BTS</a:t>
                  </a:r>
                  <a:endParaRPr lang="pl-PL" sz="1600">
                    <a:latin typeface="+mn-lt"/>
                  </a:endParaRPr>
                </a:p>
              </p:txBody>
            </p:sp>
            <p:grpSp>
              <p:nvGrpSpPr>
                <p:cNvPr id="21543" name="Group 126"/>
                <p:cNvGrpSpPr>
                  <a:grpSpLocks/>
                </p:cNvGrpSpPr>
                <p:nvPr/>
              </p:nvGrpSpPr>
              <p:grpSpPr bwMode="auto">
                <a:xfrm>
                  <a:off x="2900363" y="5378450"/>
                  <a:ext cx="535338" cy="336708"/>
                  <a:chOff x="2900363" y="5378450"/>
                  <a:chExt cx="535338" cy="336708"/>
                </a:xfrm>
              </p:grpSpPr>
              <p:sp>
                <p:nvSpPr>
                  <p:cNvPr id="21544" name="Line 115"/>
                  <p:cNvSpPr>
                    <a:spLocks noChangeShapeType="1"/>
                  </p:cNvSpPr>
                  <p:nvPr/>
                </p:nvSpPr>
                <p:spPr bwMode="auto">
                  <a:xfrm>
                    <a:off x="2900363" y="5378450"/>
                    <a:ext cx="165100" cy="234950"/>
                  </a:xfrm>
                  <a:prstGeom prst="line">
                    <a:avLst/>
                  </a:prstGeom>
                  <a:noFill/>
                  <a:ln w="15875">
                    <a:solidFill>
                      <a:srgbClr val="000000"/>
                    </a:solidFill>
                    <a:round/>
                    <a:headEnd/>
                    <a:tailEnd/>
                  </a:ln>
                </p:spPr>
                <p:txBody>
                  <a:bodyPr/>
                  <a:lstStyle/>
                  <a:p>
                    <a:endParaRPr lang="pl-PL">
                      <a:latin typeface="+mn-lt"/>
                    </a:endParaRPr>
                  </a:p>
                </p:txBody>
              </p:sp>
              <p:sp>
                <p:nvSpPr>
                  <p:cNvPr id="21545" name="Rectangle 128"/>
                  <p:cNvSpPr>
                    <a:spLocks noChangeArrowheads="1"/>
                  </p:cNvSpPr>
                  <p:nvPr/>
                </p:nvSpPr>
                <p:spPr bwMode="auto">
                  <a:xfrm>
                    <a:off x="3128963" y="5470525"/>
                    <a:ext cx="150812" cy="244475"/>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U</a:t>
                    </a:r>
                    <a:endParaRPr lang="pl-PL" sz="1600">
                      <a:latin typeface="+mn-lt"/>
                    </a:endParaRPr>
                  </a:p>
                </p:txBody>
              </p:sp>
              <p:sp>
                <p:nvSpPr>
                  <p:cNvPr id="21546" name="Rectangle 129"/>
                  <p:cNvSpPr>
                    <a:spLocks noChangeArrowheads="1"/>
                  </p:cNvSpPr>
                  <p:nvPr/>
                </p:nvSpPr>
                <p:spPr bwMode="auto">
                  <a:xfrm>
                    <a:off x="3235325" y="5468937"/>
                    <a:ext cx="200376" cy="246221"/>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m</a:t>
                    </a:r>
                    <a:endParaRPr lang="pl-PL" sz="1600">
                      <a:latin typeface="+mn-lt"/>
                    </a:endParaRPr>
                  </a:p>
                </p:txBody>
              </p:sp>
            </p:grpSp>
          </p:grpSp>
        </p:grpSp>
      </p:grpSp>
      <p:grpSp>
        <p:nvGrpSpPr>
          <p:cNvPr id="20" name="Group 128"/>
          <p:cNvGrpSpPr>
            <a:grpSpLocks/>
          </p:cNvGrpSpPr>
          <p:nvPr/>
        </p:nvGrpSpPr>
        <p:grpSpPr bwMode="auto">
          <a:xfrm>
            <a:off x="1285875" y="4059238"/>
            <a:ext cx="5430838" cy="906462"/>
            <a:chOff x="1285875" y="4059238"/>
            <a:chExt cx="5430838" cy="906462"/>
          </a:xfrm>
        </p:grpSpPr>
        <p:sp>
          <p:nvSpPr>
            <p:cNvPr id="21512" name="Rectangle 27"/>
            <p:cNvSpPr>
              <a:spLocks noChangeArrowheads="1"/>
            </p:cNvSpPr>
            <p:nvPr/>
          </p:nvSpPr>
          <p:spPr bwMode="auto">
            <a:xfrm>
              <a:off x="4926013" y="4059238"/>
              <a:ext cx="658812" cy="376237"/>
            </a:xfrm>
            <a:prstGeom prst="rect">
              <a:avLst/>
            </a:prstGeom>
            <a:solidFill>
              <a:srgbClr val="FFCC99"/>
            </a:solidFill>
            <a:ln w="15875">
              <a:solidFill>
                <a:srgbClr val="000000"/>
              </a:solidFill>
              <a:miter lim="800000"/>
              <a:headEnd/>
              <a:tailEnd/>
            </a:ln>
          </p:spPr>
          <p:txBody>
            <a:bodyPr/>
            <a:lstStyle/>
            <a:p>
              <a:endParaRPr lang="en-US">
                <a:latin typeface="+mn-lt"/>
              </a:endParaRPr>
            </a:p>
          </p:txBody>
        </p:sp>
        <p:sp>
          <p:nvSpPr>
            <p:cNvPr id="21513" name="Rectangle 28"/>
            <p:cNvSpPr>
              <a:spLocks noChangeArrowheads="1"/>
            </p:cNvSpPr>
            <p:nvPr/>
          </p:nvSpPr>
          <p:spPr bwMode="auto">
            <a:xfrm>
              <a:off x="5027613" y="4125913"/>
              <a:ext cx="424796"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BSC</a:t>
              </a:r>
              <a:endParaRPr lang="pl-PL" sz="1600">
                <a:latin typeface="+mn-lt"/>
              </a:endParaRPr>
            </a:p>
          </p:txBody>
        </p:sp>
        <p:sp>
          <p:nvSpPr>
            <p:cNvPr id="21514" name="Line 33"/>
            <p:cNvSpPr>
              <a:spLocks noChangeShapeType="1"/>
            </p:cNvSpPr>
            <p:nvPr/>
          </p:nvSpPr>
          <p:spPr bwMode="auto">
            <a:xfrm flipH="1">
              <a:off x="4265613" y="4435475"/>
              <a:ext cx="942975" cy="471488"/>
            </a:xfrm>
            <a:prstGeom prst="line">
              <a:avLst/>
            </a:prstGeom>
            <a:noFill/>
            <a:ln w="15875">
              <a:solidFill>
                <a:srgbClr val="000000"/>
              </a:solidFill>
              <a:round/>
              <a:headEnd/>
              <a:tailEnd/>
            </a:ln>
          </p:spPr>
          <p:txBody>
            <a:bodyPr/>
            <a:lstStyle/>
            <a:p>
              <a:endParaRPr lang="pl-PL">
                <a:latin typeface="+mn-lt"/>
              </a:endParaRPr>
            </a:p>
          </p:txBody>
        </p:sp>
        <p:sp>
          <p:nvSpPr>
            <p:cNvPr id="21515" name="Line 34"/>
            <p:cNvSpPr>
              <a:spLocks noChangeShapeType="1"/>
            </p:cNvSpPr>
            <p:nvPr/>
          </p:nvSpPr>
          <p:spPr bwMode="auto">
            <a:xfrm>
              <a:off x="5208588" y="4435475"/>
              <a:ext cx="188912" cy="471488"/>
            </a:xfrm>
            <a:prstGeom prst="line">
              <a:avLst/>
            </a:prstGeom>
            <a:noFill/>
            <a:ln w="15875">
              <a:solidFill>
                <a:srgbClr val="000000"/>
              </a:solidFill>
              <a:round/>
              <a:headEnd/>
              <a:tailEnd/>
            </a:ln>
          </p:spPr>
          <p:txBody>
            <a:bodyPr/>
            <a:lstStyle/>
            <a:p>
              <a:endParaRPr lang="pl-PL">
                <a:latin typeface="+mn-lt"/>
              </a:endParaRPr>
            </a:p>
          </p:txBody>
        </p:sp>
        <p:sp>
          <p:nvSpPr>
            <p:cNvPr id="21516" name="Line 35"/>
            <p:cNvSpPr>
              <a:spLocks noChangeShapeType="1"/>
            </p:cNvSpPr>
            <p:nvPr/>
          </p:nvSpPr>
          <p:spPr bwMode="auto">
            <a:xfrm>
              <a:off x="5208588" y="4435475"/>
              <a:ext cx="1508125" cy="188913"/>
            </a:xfrm>
            <a:prstGeom prst="line">
              <a:avLst/>
            </a:prstGeom>
            <a:noFill/>
            <a:ln w="15875">
              <a:solidFill>
                <a:srgbClr val="000000"/>
              </a:solidFill>
              <a:round/>
              <a:headEnd/>
              <a:tailEnd/>
            </a:ln>
          </p:spPr>
          <p:txBody>
            <a:bodyPr/>
            <a:lstStyle/>
            <a:p>
              <a:endParaRPr lang="pl-PL">
                <a:latin typeface="+mn-lt"/>
              </a:endParaRPr>
            </a:p>
          </p:txBody>
        </p:sp>
        <p:sp>
          <p:nvSpPr>
            <p:cNvPr id="21517" name="Rectangle 70"/>
            <p:cNvSpPr>
              <a:spLocks noChangeArrowheads="1"/>
            </p:cNvSpPr>
            <p:nvPr/>
          </p:nvSpPr>
          <p:spPr bwMode="auto">
            <a:xfrm>
              <a:off x="1946275" y="4070350"/>
              <a:ext cx="658813" cy="376238"/>
            </a:xfrm>
            <a:prstGeom prst="rect">
              <a:avLst/>
            </a:prstGeom>
            <a:solidFill>
              <a:srgbClr val="FFCC99"/>
            </a:solidFill>
            <a:ln w="15875">
              <a:solidFill>
                <a:srgbClr val="000000"/>
              </a:solidFill>
              <a:miter lim="800000"/>
              <a:headEnd/>
              <a:tailEnd/>
            </a:ln>
          </p:spPr>
          <p:txBody>
            <a:bodyPr/>
            <a:lstStyle/>
            <a:p>
              <a:endParaRPr lang="en-US">
                <a:latin typeface="+mn-lt"/>
              </a:endParaRPr>
            </a:p>
          </p:txBody>
        </p:sp>
        <p:sp>
          <p:nvSpPr>
            <p:cNvPr id="21518" name="Rectangle 71"/>
            <p:cNvSpPr>
              <a:spLocks noChangeArrowheads="1"/>
            </p:cNvSpPr>
            <p:nvPr/>
          </p:nvSpPr>
          <p:spPr bwMode="auto">
            <a:xfrm>
              <a:off x="2047875" y="4137025"/>
              <a:ext cx="424796" cy="246221"/>
            </a:xfrm>
            <a:prstGeom prst="rect">
              <a:avLst/>
            </a:prstGeom>
            <a:noFill/>
            <a:ln w="9525">
              <a:noFill/>
              <a:miter lim="800000"/>
              <a:headEnd/>
              <a:tailEnd/>
            </a:ln>
          </p:spPr>
          <p:txBody>
            <a:bodyPr wrap="none" lIns="0" tIns="0" rIns="0" bIns="0">
              <a:spAutoFit/>
            </a:bodyPr>
            <a:lstStyle/>
            <a:p>
              <a:r>
                <a:rPr lang="pl-PL" sz="1600">
                  <a:solidFill>
                    <a:srgbClr val="000000"/>
                  </a:solidFill>
                  <a:latin typeface="+mn-lt"/>
                </a:rPr>
                <a:t>BSC</a:t>
              </a:r>
              <a:endParaRPr lang="pl-PL" sz="1600">
                <a:latin typeface="+mn-lt"/>
              </a:endParaRPr>
            </a:p>
          </p:txBody>
        </p:sp>
        <p:sp>
          <p:nvSpPr>
            <p:cNvPr id="21519" name="Line 75"/>
            <p:cNvSpPr>
              <a:spLocks noChangeShapeType="1"/>
            </p:cNvSpPr>
            <p:nvPr/>
          </p:nvSpPr>
          <p:spPr bwMode="auto">
            <a:xfrm flipH="1">
              <a:off x="1285875" y="4448175"/>
              <a:ext cx="942975" cy="469900"/>
            </a:xfrm>
            <a:prstGeom prst="line">
              <a:avLst/>
            </a:prstGeom>
            <a:noFill/>
            <a:ln w="15875">
              <a:solidFill>
                <a:srgbClr val="000000"/>
              </a:solidFill>
              <a:round/>
              <a:headEnd/>
              <a:tailEnd/>
            </a:ln>
          </p:spPr>
          <p:txBody>
            <a:bodyPr/>
            <a:lstStyle/>
            <a:p>
              <a:endParaRPr lang="pl-PL">
                <a:latin typeface="+mn-lt"/>
              </a:endParaRPr>
            </a:p>
          </p:txBody>
        </p:sp>
        <p:sp>
          <p:nvSpPr>
            <p:cNvPr id="21520" name="Line 76"/>
            <p:cNvSpPr>
              <a:spLocks noChangeShapeType="1"/>
            </p:cNvSpPr>
            <p:nvPr/>
          </p:nvSpPr>
          <p:spPr bwMode="auto">
            <a:xfrm>
              <a:off x="2228850" y="4448175"/>
              <a:ext cx="717550" cy="517525"/>
            </a:xfrm>
            <a:prstGeom prst="line">
              <a:avLst/>
            </a:prstGeom>
            <a:noFill/>
            <a:ln w="15875">
              <a:solidFill>
                <a:srgbClr val="000000"/>
              </a:solidFill>
              <a:round/>
              <a:headEnd/>
              <a:tailEnd/>
            </a:ln>
          </p:spPr>
          <p:txBody>
            <a:bodyPr/>
            <a:lstStyle/>
            <a:p>
              <a:endParaRPr lang="pl-PL">
                <a:latin typeface="+mn-lt"/>
              </a:endParaRPr>
            </a:p>
          </p:txBody>
        </p:sp>
        <p:grpSp>
          <p:nvGrpSpPr>
            <p:cNvPr id="21521" name="Group 132"/>
            <p:cNvGrpSpPr>
              <a:grpSpLocks/>
            </p:cNvGrpSpPr>
            <p:nvPr/>
          </p:nvGrpSpPr>
          <p:grpSpPr bwMode="auto">
            <a:xfrm>
              <a:off x="1349375" y="4449763"/>
              <a:ext cx="390525" cy="290512"/>
              <a:chOff x="862" y="2856"/>
              <a:chExt cx="246" cy="183"/>
            </a:xfrm>
          </p:grpSpPr>
          <p:sp>
            <p:nvSpPr>
              <p:cNvPr id="21522" name="Rectangle 130"/>
              <p:cNvSpPr>
                <a:spLocks noChangeArrowheads="1"/>
              </p:cNvSpPr>
              <p:nvPr/>
            </p:nvSpPr>
            <p:spPr bwMode="auto">
              <a:xfrm>
                <a:off x="862" y="2856"/>
                <a:ext cx="88" cy="154"/>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A</a:t>
                </a:r>
                <a:endParaRPr lang="pl-PL" sz="1600">
                  <a:latin typeface="+mn-lt"/>
                </a:endParaRPr>
              </a:p>
            </p:txBody>
          </p:sp>
          <p:sp>
            <p:nvSpPr>
              <p:cNvPr id="21523" name="Rectangle 131"/>
              <p:cNvSpPr>
                <a:spLocks noChangeArrowheads="1"/>
              </p:cNvSpPr>
              <p:nvPr/>
            </p:nvSpPr>
            <p:spPr bwMode="auto">
              <a:xfrm>
                <a:off x="922" y="2885"/>
                <a:ext cx="186" cy="154"/>
              </a:xfrm>
              <a:prstGeom prst="rect">
                <a:avLst/>
              </a:prstGeom>
              <a:noFill/>
              <a:ln w="9525">
                <a:noFill/>
                <a:miter lim="800000"/>
                <a:headEnd/>
                <a:tailEnd/>
              </a:ln>
            </p:spPr>
            <p:txBody>
              <a:bodyPr wrap="none" lIns="0" tIns="0" rIns="0" bIns="0">
                <a:spAutoFit/>
              </a:bodyPr>
              <a:lstStyle/>
              <a:p>
                <a:r>
                  <a:rPr lang="pl-PL" sz="1600" i="1">
                    <a:solidFill>
                      <a:srgbClr val="000000"/>
                    </a:solidFill>
                    <a:latin typeface="+mn-lt"/>
                  </a:rPr>
                  <a:t>bis</a:t>
                </a:r>
                <a:endParaRPr lang="pl-PL" sz="1600">
                  <a:latin typeface="+mn-lt"/>
                </a:endParaRPr>
              </a:p>
            </p:txBody>
          </p:sp>
        </p:grpSp>
      </p:grpSp>
      <p:sp>
        <p:nvSpPr>
          <p:cNvPr id="21511" name="Rectangle 135"/>
          <p:cNvSpPr>
            <a:spLocks noGrp="1" noChangeArrowheads="1"/>
          </p:cNvSpPr>
          <p:nvPr>
            <p:ph type="title"/>
          </p:nvPr>
        </p:nvSpPr>
        <p:spPr/>
        <p:txBody>
          <a:bodyPr/>
          <a:lstStyle/>
          <a:p>
            <a:pPr eaLnBrk="1" hangingPunct="1"/>
            <a:r>
              <a:rPr lang="en-US" sz="2400" dirty="0" smtClean="0"/>
              <a:t>GSM Network Architecture</a:t>
            </a:r>
            <a:endParaRPr lang="pl-PL" sz="2400" dirty="0" smtClean="0"/>
          </a:p>
        </p:txBody>
      </p:sp>
    </p:spTree>
    <p:extLst>
      <p:ext uri="{BB962C8B-B14F-4D97-AF65-F5344CB8AC3E}">
        <p14:creationId xmlns:p14="http://schemas.microsoft.com/office/powerpoint/2010/main" val="41236885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9552" y="1264890"/>
            <a:ext cx="7138987" cy="792510"/>
          </a:xfrm>
        </p:spPr>
        <p:txBody>
          <a:bodyPr/>
          <a:lstStyle/>
          <a:p>
            <a:pPr algn="ctr" eaLnBrk="1" hangingPunct="1"/>
            <a:r>
              <a:rPr lang="pl-PL" dirty="0" smtClean="0">
                <a:latin typeface="+mn-lt"/>
              </a:rPr>
              <a:t>GSM</a:t>
            </a:r>
            <a:endParaRPr lang="en-US" dirty="0" smtClean="0">
              <a:latin typeface="+mn-lt"/>
            </a:endParaRPr>
          </a:p>
        </p:txBody>
      </p:sp>
      <p:sp>
        <p:nvSpPr>
          <p:cNvPr id="98307" name="Rectangle 3"/>
          <p:cNvSpPr>
            <a:spLocks noGrp="1" noChangeArrowheads="1"/>
          </p:cNvSpPr>
          <p:nvPr>
            <p:ph idx="1"/>
          </p:nvPr>
        </p:nvSpPr>
        <p:spPr>
          <a:xfrm>
            <a:off x="395537" y="1628775"/>
            <a:ext cx="8291264" cy="4497388"/>
          </a:xfrm>
        </p:spPr>
        <p:txBody>
          <a:bodyPr/>
          <a:lstStyle/>
          <a:p>
            <a:pPr eaLnBrk="1" hangingPunct="1"/>
            <a:r>
              <a:rPr lang="pl-PL" sz="2400" dirty="0" smtClean="0"/>
              <a:t>TDMA/FDMA</a:t>
            </a:r>
          </a:p>
          <a:p>
            <a:pPr eaLnBrk="1" hangingPunct="1"/>
            <a:r>
              <a:rPr lang="en-US" sz="2400" dirty="0" smtClean="0"/>
              <a:t>Used frequency bands</a:t>
            </a:r>
            <a:r>
              <a:rPr lang="pl-PL" sz="2400" dirty="0" smtClean="0"/>
              <a:t>: 900/1800/1900 (400) MHz</a:t>
            </a:r>
          </a:p>
          <a:p>
            <a:pPr eaLnBrk="1" hangingPunct="1"/>
            <a:r>
              <a:rPr lang="en-US" sz="2400" dirty="0" smtClean="0"/>
              <a:t>Carrier spacing</a:t>
            </a:r>
            <a:r>
              <a:rPr lang="pl-PL" sz="2400" dirty="0" smtClean="0"/>
              <a:t>: 200 kHz</a:t>
            </a:r>
            <a:endParaRPr lang="en-US" sz="2400" dirty="0" smtClean="0"/>
          </a:p>
        </p:txBody>
      </p:sp>
      <p:sp>
        <p:nvSpPr>
          <p:cNvPr id="98308" name="Rectangle 4"/>
          <p:cNvSpPr>
            <a:spLocks noChangeArrowheads="1"/>
          </p:cNvSpPr>
          <p:nvPr/>
        </p:nvSpPr>
        <p:spPr bwMode="auto">
          <a:xfrm>
            <a:off x="990600" y="2914650"/>
            <a:ext cx="6964363" cy="819150"/>
          </a:xfrm>
          <a:prstGeom prst="rect">
            <a:avLst/>
          </a:prstGeom>
          <a:noFill/>
          <a:ln w="9525">
            <a:noFill/>
            <a:miter lim="800000"/>
            <a:headEnd/>
            <a:tailEnd/>
          </a:ln>
        </p:spPr>
        <p:txBody>
          <a:bodyPr lIns="92075" tIns="46038" rIns="92075" bIns="46038" anchor="b"/>
          <a:lstStyle/>
          <a:p>
            <a:pPr algn="ctr" eaLnBrk="0" hangingPunct="0"/>
            <a:r>
              <a:rPr lang="pl-PL" sz="2400" b="1" dirty="0" err="1" smtClean="0">
                <a:solidFill>
                  <a:schemeClr val="tx2"/>
                </a:solidFill>
                <a:latin typeface="+mn-lt"/>
              </a:rPr>
              <a:t>D-AMPS</a:t>
            </a:r>
            <a:r>
              <a:rPr lang="pl-PL" sz="2400" b="1" dirty="0" smtClean="0">
                <a:solidFill>
                  <a:schemeClr val="tx2"/>
                </a:solidFill>
                <a:latin typeface="+mn-lt"/>
              </a:rPr>
              <a:t> (IS-54</a:t>
            </a:r>
            <a:r>
              <a:rPr lang="pl-PL" sz="2400" b="1" dirty="0">
                <a:solidFill>
                  <a:schemeClr val="tx2"/>
                </a:solidFill>
                <a:latin typeface="+mn-lt"/>
              </a:rPr>
              <a:t>, </a:t>
            </a:r>
            <a:r>
              <a:rPr lang="pl-PL" sz="2400" b="1" dirty="0" smtClean="0">
                <a:solidFill>
                  <a:schemeClr val="tx2"/>
                </a:solidFill>
                <a:latin typeface="+mn-lt"/>
              </a:rPr>
              <a:t>IS-136)</a:t>
            </a:r>
            <a:endParaRPr lang="en-US" sz="2400" b="1" dirty="0">
              <a:solidFill>
                <a:schemeClr val="tx2"/>
              </a:solidFill>
              <a:latin typeface="+mn-lt"/>
            </a:endParaRPr>
          </a:p>
        </p:txBody>
      </p:sp>
      <p:sp>
        <p:nvSpPr>
          <p:cNvPr id="98309" name="Rectangle 5"/>
          <p:cNvSpPr>
            <a:spLocks noChangeArrowheads="1"/>
          </p:cNvSpPr>
          <p:nvPr/>
        </p:nvSpPr>
        <p:spPr bwMode="auto">
          <a:xfrm>
            <a:off x="304800" y="3657600"/>
            <a:ext cx="8610600" cy="2590800"/>
          </a:xfrm>
          <a:prstGeom prst="rect">
            <a:avLst/>
          </a:prstGeom>
          <a:noFill/>
          <a:ln w="9525">
            <a:noFill/>
            <a:miter lim="800000"/>
            <a:headEnd/>
            <a:tailEnd/>
          </a:ln>
          <a:effectLst/>
        </p:spPr>
        <p:txBody>
          <a:bodyPr lIns="92075" tIns="46038" rIns="92075" bIns="46038"/>
          <a:lstStyle/>
          <a:p>
            <a:pPr marL="342900" indent="-342900" eaLnBrk="1" hangingPunct="1">
              <a:buFontTx/>
              <a:buChar char="•"/>
            </a:pPr>
            <a:r>
              <a:rPr lang="pl-PL" sz="2400" dirty="0" smtClean="0">
                <a:latin typeface="+mn-lt"/>
              </a:rPr>
              <a:t>TDMA/FDMA</a:t>
            </a:r>
            <a:endParaRPr lang="pl-PL" sz="2400" dirty="0">
              <a:latin typeface="+mn-lt"/>
            </a:endParaRPr>
          </a:p>
          <a:p>
            <a:pPr marL="342900" indent="-342900" eaLnBrk="1" hangingPunct="1">
              <a:buFontTx/>
              <a:buChar char="•"/>
            </a:pPr>
            <a:r>
              <a:rPr lang="en-US" sz="2400" dirty="0" smtClean="0">
                <a:latin typeface="+mn-lt"/>
              </a:rPr>
              <a:t>Used </a:t>
            </a:r>
            <a:r>
              <a:rPr lang="en-US" sz="2400" dirty="0">
                <a:latin typeface="+mn-lt"/>
              </a:rPr>
              <a:t>frequency bands</a:t>
            </a:r>
            <a:r>
              <a:rPr lang="pl-PL" sz="2400" dirty="0">
                <a:effectLst>
                  <a:outerShdw blurRad="38100" dist="38100" dir="2700000" algn="tl">
                    <a:srgbClr val="C0C0C0"/>
                  </a:outerShdw>
                </a:effectLst>
                <a:latin typeface="+mn-lt"/>
              </a:rPr>
              <a:t> : 800/1900 </a:t>
            </a:r>
            <a:r>
              <a:rPr lang="pl-PL" sz="2400" dirty="0" smtClean="0">
                <a:effectLst>
                  <a:outerShdw blurRad="38100" dist="38100" dir="2700000" algn="tl">
                    <a:srgbClr val="C0C0C0"/>
                  </a:outerShdw>
                </a:effectLst>
                <a:latin typeface="+mn-lt"/>
              </a:rPr>
              <a:t>MHz</a:t>
            </a:r>
            <a:endParaRPr lang="pl-PL" sz="2400" dirty="0">
              <a:latin typeface="+mn-lt"/>
            </a:endParaRPr>
          </a:p>
          <a:p>
            <a:pPr marL="342900" indent="-342900" eaLnBrk="1" hangingPunct="1">
              <a:buFontTx/>
              <a:buChar char="•"/>
            </a:pPr>
            <a:r>
              <a:rPr lang="en-US" sz="2400" dirty="0" smtClean="0">
                <a:latin typeface="+mn-lt"/>
              </a:rPr>
              <a:t>Carrier </a:t>
            </a:r>
            <a:r>
              <a:rPr lang="en-US" sz="2400" dirty="0">
                <a:latin typeface="+mn-lt"/>
              </a:rPr>
              <a:t>spacing</a:t>
            </a:r>
            <a:r>
              <a:rPr lang="pl-PL" sz="2400" dirty="0">
                <a:effectLst>
                  <a:outerShdw blurRad="38100" dist="38100" dir="2700000" algn="tl">
                    <a:srgbClr val="C0C0C0"/>
                  </a:outerShdw>
                </a:effectLst>
                <a:latin typeface="+mn-lt"/>
              </a:rPr>
              <a:t>: 30 </a:t>
            </a:r>
            <a:r>
              <a:rPr lang="pl-PL" sz="2400" dirty="0" smtClean="0">
                <a:effectLst>
                  <a:outerShdw blurRad="38100" dist="38100" dir="2700000" algn="tl">
                    <a:srgbClr val="C0C0C0"/>
                  </a:outerShdw>
                </a:effectLst>
                <a:latin typeface="+mn-lt"/>
              </a:rPr>
              <a:t>kHz</a:t>
            </a:r>
            <a:endParaRPr lang="pl-PL" sz="2400" dirty="0">
              <a:latin typeface="+mn-lt"/>
            </a:endParaRPr>
          </a:p>
        </p:txBody>
      </p:sp>
      <p:sp>
        <p:nvSpPr>
          <p:cNvPr id="98310" name="Rectangle 6"/>
          <p:cNvSpPr>
            <a:spLocks noChangeArrowheads="1"/>
          </p:cNvSpPr>
          <p:nvPr/>
        </p:nvSpPr>
        <p:spPr bwMode="auto">
          <a:xfrm>
            <a:off x="990600" y="4591050"/>
            <a:ext cx="6964363" cy="819150"/>
          </a:xfrm>
          <a:prstGeom prst="rect">
            <a:avLst/>
          </a:prstGeom>
          <a:noFill/>
          <a:ln w="9525">
            <a:noFill/>
            <a:miter lim="800000"/>
            <a:headEnd/>
            <a:tailEnd/>
          </a:ln>
        </p:spPr>
        <p:txBody>
          <a:bodyPr lIns="92075" tIns="46038" rIns="92075" bIns="46038" anchor="b"/>
          <a:lstStyle/>
          <a:p>
            <a:pPr algn="ctr" eaLnBrk="0" hangingPunct="0"/>
            <a:r>
              <a:rPr lang="pl-PL" sz="2400" b="1" dirty="0">
                <a:solidFill>
                  <a:schemeClr val="tx2"/>
                </a:solidFill>
                <a:latin typeface="+mn-lt"/>
              </a:rPr>
              <a:t>PDC</a:t>
            </a:r>
            <a:endParaRPr lang="en-US" sz="2400" b="1" dirty="0">
              <a:solidFill>
                <a:schemeClr val="tx2"/>
              </a:solidFill>
              <a:latin typeface="+mn-lt"/>
            </a:endParaRPr>
          </a:p>
        </p:txBody>
      </p:sp>
      <p:sp>
        <p:nvSpPr>
          <p:cNvPr id="98311" name="Rectangle 7"/>
          <p:cNvSpPr>
            <a:spLocks noChangeArrowheads="1"/>
          </p:cNvSpPr>
          <p:nvPr/>
        </p:nvSpPr>
        <p:spPr bwMode="auto">
          <a:xfrm>
            <a:off x="304800" y="5181600"/>
            <a:ext cx="8610600" cy="1600200"/>
          </a:xfrm>
          <a:prstGeom prst="rect">
            <a:avLst/>
          </a:prstGeom>
          <a:noFill/>
          <a:ln w="9525">
            <a:noFill/>
            <a:miter lim="800000"/>
            <a:headEnd/>
            <a:tailEnd/>
          </a:ln>
          <a:effectLst/>
        </p:spPr>
        <p:txBody>
          <a:bodyPr lIns="92075" tIns="46038" rIns="92075" bIns="46038"/>
          <a:lstStyle/>
          <a:p>
            <a:pPr marL="342900" indent="-342900" eaLnBrk="0" hangingPunct="0">
              <a:spcBef>
                <a:spcPct val="20000"/>
              </a:spcBef>
              <a:buSzPct val="100000"/>
              <a:buFont typeface="Tahoma" panose="020B0604030504040204" pitchFamily="34" charset="0"/>
              <a:buChar char="•"/>
              <a:defRPr/>
            </a:pPr>
            <a:r>
              <a:rPr lang="pl-PL" sz="2400" dirty="0">
                <a:latin typeface="+mn-lt"/>
              </a:rPr>
              <a:t>TDMA/FDMA</a:t>
            </a:r>
          </a:p>
          <a:p>
            <a:pPr marL="342900" indent="-342900" eaLnBrk="0" hangingPunct="0">
              <a:spcBef>
                <a:spcPct val="20000"/>
              </a:spcBef>
              <a:buSzPct val="100000"/>
              <a:buFont typeface="Tahoma" panose="020B0604030504040204" pitchFamily="34" charset="0"/>
              <a:buChar char="•"/>
              <a:defRPr/>
            </a:pPr>
            <a:r>
              <a:rPr lang="en-US" sz="2400" dirty="0">
                <a:latin typeface="+mn-lt"/>
              </a:rPr>
              <a:t>Used frequency bands</a:t>
            </a:r>
            <a:r>
              <a:rPr lang="pl-PL" sz="2400" dirty="0">
                <a:effectLst>
                  <a:outerShdw blurRad="38100" dist="38100" dir="2700000" algn="tl">
                    <a:srgbClr val="C0C0C0"/>
                  </a:outerShdw>
                </a:effectLst>
                <a:latin typeface="+mn-lt"/>
              </a:rPr>
              <a:t> : 700/1500 MHz</a:t>
            </a:r>
          </a:p>
          <a:p>
            <a:pPr marL="342900" indent="-342900" eaLnBrk="0" hangingPunct="0">
              <a:spcBef>
                <a:spcPct val="20000"/>
              </a:spcBef>
              <a:buSzPct val="100000"/>
              <a:buFont typeface="Tahoma" panose="020B0604030504040204" pitchFamily="34" charset="0"/>
              <a:buChar char="•"/>
              <a:defRPr/>
            </a:pPr>
            <a:r>
              <a:rPr lang="en-US" sz="2400" dirty="0">
                <a:latin typeface="+mn-lt"/>
              </a:rPr>
              <a:t>Carrier spacing</a:t>
            </a:r>
            <a:r>
              <a:rPr lang="pl-PL" sz="2400" dirty="0">
                <a:effectLst>
                  <a:outerShdw blurRad="38100" dist="38100" dir="2700000" algn="tl">
                    <a:srgbClr val="C0C0C0"/>
                  </a:outerShdw>
                </a:effectLst>
                <a:latin typeface="+mn-lt"/>
              </a:rPr>
              <a:t>: 25 </a:t>
            </a:r>
            <a:r>
              <a:rPr lang="pl-PL" sz="2400" dirty="0" err="1">
                <a:effectLst>
                  <a:outerShdw blurRad="38100" dist="38100" dir="2700000" algn="tl">
                    <a:srgbClr val="C0C0C0"/>
                  </a:outerShdw>
                </a:effectLst>
                <a:latin typeface="+mn-lt"/>
              </a:rPr>
              <a:t>kH</a:t>
            </a:r>
            <a:r>
              <a:rPr lang="en-US" sz="2400" dirty="0">
                <a:effectLst>
                  <a:outerShdw blurRad="38100" dist="38100" dir="2700000" algn="tl">
                    <a:srgbClr val="C0C0C0"/>
                  </a:outerShdw>
                </a:effectLst>
                <a:latin typeface="+mn-lt"/>
              </a:rPr>
              <a:t>z</a:t>
            </a:r>
          </a:p>
        </p:txBody>
      </p:sp>
      <p:sp>
        <p:nvSpPr>
          <p:cNvPr id="22536" name="Rectangle 8"/>
          <p:cNvSpPr>
            <a:spLocks noChangeArrowheads="1"/>
          </p:cNvSpPr>
          <p:nvPr/>
        </p:nvSpPr>
        <p:spPr bwMode="auto">
          <a:xfrm>
            <a:off x="1415691" y="393390"/>
            <a:ext cx="6964362" cy="819150"/>
          </a:xfrm>
          <a:prstGeom prst="rect">
            <a:avLst/>
          </a:prstGeom>
          <a:noFill/>
          <a:ln w="9525">
            <a:noFill/>
            <a:miter lim="800000"/>
            <a:headEnd/>
            <a:tailEnd/>
          </a:ln>
        </p:spPr>
        <p:txBody>
          <a:bodyPr anchor="b"/>
          <a:lstStyle/>
          <a:p>
            <a:pPr eaLnBrk="0" hangingPunct="0"/>
            <a:r>
              <a:rPr lang="en-US" sz="2400" b="1" dirty="0">
                <a:solidFill>
                  <a:schemeClr val="tx2"/>
                </a:solidFill>
                <a:latin typeface="+mn-lt"/>
              </a:rPr>
              <a:t>Mobile Radio Networks</a:t>
            </a:r>
          </a:p>
        </p:txBody>
      </p:sp>
    </p:spTree>
    <p:extLst>
      <p:ext uri="{BB962C8B-B14F-4D97-AF65-F5344CB8AC3E}">
        <p14:creationId xmlns:p14="http://schemas.microsoft.com/office/powerpoint/2010/main" val="2707947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wipe(left)">
                                      <p:cBhvr>
                                        <p:cTn id="7" dur="500"/>
                                        <p:tgtEl>
                                          <p:spTgt spid="98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307">
                                            <p:txEl>
                                              <p:pRg st="1" end="1"/>
                                            </p:txEl>
                                          </p:spTgt>
                                        </p:tgtEl>
                                        <p:attrNameLst>
                                          <p:attrName>style.visibility</p:attrName>
                                        </p:attrNameLst>
                                      </p:cBhvr>
                                      <p:to>
                                        <p:strVal val="visible"/>
                                      </p:to>
                                    </p:set>
                                    <p:animEffect transition="in" filter="wipe(left)">
                                      <p:cBhvr>
                                        <p:cTn id="12" dur="500"/>
                                        <p:tgtEl>
                                          <p:spTgt spid="98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307">
                                            <p:txEl>
                                              <p:pRg st="2" end="2"/>
                                            </p:txEl>
                                          </p:spTgt>
                                        </p:tgtEl>
                                        <p:attrNameLst>
                                          <p:attrName>style.visibility</p:attrName>
                                        </p:attrNameLst>
                                      </p:cBhvr>
                                      <p:to>
                                        <p:strVal val="visible"/>
                                      </p:to>
                                    </p:set>
                                    <p:animEffect transition="in" filter="wipe(left)">
                                      <p:cBhvr>
                                        <p:cTn id="17" dur="500"/>
                                        <p:tgtEl>
                                          <p:spTgt spid="98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308"/>
                                        </p:tgtEl>
                                        <p:attrNameLst>
                                          <p:attrName>style.visibility</p:attrName>
                                        </p:attrNameLst>
                                      </p:cBhvr>
                                      <p:to>
                                        <p:strVal val="visible"/>
                                      </p:to>
                                    </p:set>
                                    <p:animEffect transition="in" filter="wipe(left)">
                                      <p:cBhvr>
                                        <p:cTn id="22" dur="500"/>
                                        <p:tgtEl>
                                          <p:spTgt spid="9830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309">
                                            <p:txEl>
                                              <p:pRg st="0" end="0"/>
                                            </p:txEl>
                                          </p:spTgt>
                                        </p:tgtEl>
                                        <p:attrNameLst>
                                          <p:attrName>style.visibility</p:attrName>
                                        </p:attrNameLst>
                                      </p:cBhvr>
                                      <p:to>
                                        <p:strVal val="visible"/>
                                      </p:to>
                                    </p:set>
                                    <p:animEffect transition="in" filter="wipe(left)">
                                      <p:cBhvr>
                                        <p:cTn id="27" dur="500"/>
                                        <p:tgtEl>
                                          <p:spTgt spid="9830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8309">
                                            <p:txEl>
                                              <p:pRg st="1" end="1"/>
                                            </p:txEl>
                                          </p:spTgt>
                                        </p:tgtEl>
                                        <p:attrNameLst>
                                          <p:attrName>style.visibility</p:attrName>
                                        </p:attrNameLst>
                                      </p:cBhvr>
                                      <p:to>
                                        <p:strVal val="visible"/>
                                      </p:to>
                                    </p:set>
                                    <p:animEffect transition="in" filter="wipe(left)">
                                      <p:cBhvr>
                                        <p:cTn id="32" dur="500"/>
                                        <p:tgtEl>
                                          <p:spTgt spid="9830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8309">
                                            <p:txEl>
                                              <p:pRg st="2" end="2"/>
                                            </p:txEl>
                                          </p:spTgt>
                                        </p:tgtEl>
                                        <p:attrNameLst>
                                          <p:attrName>style.visibility</p:attrName>
                                        </p:attrNameLst>
                                      </p:cBhvr>
                                      <p:to>
                                        <p:strVal val="visible"/>
                                      </p:to>
                                    </p:set>
                                    <p:animEffect transition="in" filter="wipe(left)">
                                      <p:cBhvr>
                                        <p:cTn id="37" dur="500"/>
                                        <p:tgtEl>
                                          <p:spTgt spid="98309">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8310"/>
                                        </p:tgtEl>
                                        <p:attrNameLst>
                                          <p:attrName>style.visibility</p:attrName>
                                        </p:attrNameLst>
                                      </p:cBhvr>
                                      <p:to>
                                        <p:strVal val="visible"/>
                                      </p:to>
                                    </p:set>
                                    <p:animEffect transition="in" filter="wipe(left)">
                                      <p:cBhvr>
                                        <p:cTn id="42" dur="500"/>
                                        <p:tgtEl>
                                          <p:spTgt spid="983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8311">
                                            <p:txEl>
                                              <p:pRg st="0" end="0"/>
                                            </p:txEl>
                                          </p:spTgt>
                                        </p:tgtEl>
                                        <p:attrNameLst>
                                          <p:attrName>style.visibility</p:attrName>
                                        </p:attrNameLst>
                                      </p:cBhvr>
                                      <p:to>
                                        <p:strVal val="visible"/>
                                      </p:to>
                                    </p:set>
                                    <p:animEffect transition="in" filter="wipe(left)">
                                      <p:cBhvr>
                                        <p:cTn id="47" dur="500"/>
                                        <p:tgtEl>
                                          <p:spTgt spid="98311">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98311">
                                            <p:txEl>
                                              <p:pRg st="1" end="1"/>
                                            </p:txEl>
                                          </p:spTgt>
                                        </p:tgtEl>
                                        <p:attrNameLst>
                                          <p:attrName>style.visibility</p:attrName>
                                        </p:attrNameLst>
                                      </p:cBhvr>
                                      <p:to>
                                        <p:strVal val="visible"/>
                                      </p:to>
                                    </p:set>
                                    <p:animEffect transition="in" filter="wipe(left)">
                                      <p:cBhvr>
                                        <p:cTn id="52" dur="500"/>
                                        <p:tgtEl>
                                          <p:spTgt spid="98311">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98311">
                                            <p:txEl>
                                              <p:pRg st="2" end="2"/>
                                            </p:txEl>
                                          </p:spTgt>
                                        </p:tgtEl>
                                        <p:attrNameLst>
                                          <p:attrName>style.visibility</p:attrName>
                                        </p:attrNameLst>
                                      </p:cBhvr>
                                      <p:to>
                                        <p:strVal val="visible"/>
                                      </p:to>
                                    </p:set>
                                    <p:animEffect transition="in" filter="wipe(left)">
                                      <p:cBhvr>
                                        <p:cTn id="57" dur="500"/>
                                        <p:tgtEl>
                                          <p:spTgt spid="983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autoUpdateAnimBg="0"/>
      <p:bldP spid="98308" grpId="0" autoUpdateAnimBg="0"/>
      <p:bldP spid="98309" grpId="0" build="p" autoUpdateAnimBg="0"/>
      <p:bldP spid="98310" grpId="0" autoUpdateAnimBg="0"/>
      <p:bldP spid="9831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a:noFill/>
        </p:spPr>
        <p:txBody>
          <a:bodyPr lIns="92075" tIns="46038" rIns="92075" bIns="46038"/>
          <a:lstStyle/>
          <a:p>
            <a:pPr eaLnBrk="1" hangingPunct="1"/>
            <a:r>
              <a:rPr lang="pl-PL" smtClean="0"/>
              <a:t>GSM, </a:t>
            </a:r>
            <a:r>
              <a:rPr lang="en-US" smtClean="0"/>
              <a:t>Phase</a:t>
            </a:r>
            <a:r>
              <a:rPr lang="pl-PL" smtClean="0"/>
              <a:t> 2+</a:t>
            </a:r>
            <a:endParaRPr lang="en-US" smtClean="0"/>
          </a:p>
        </p:txBody>
      </p:sp>
      <p:sp>
        <p:nvSpPr>
          <p:cNvPr id="99330" name="Rectangle 2"/>
          <p:cNvSpPr>
            <a:spLocks noGrp="1" noChangeArrowheads="1"/>
          </p:cNvSpPr>
          <p:nvPr>
            <p:ph idx="1"/>
          </p:nvPr>
        </p:nvSpPr>
        <p:spPr>
          <a:xfrm>
            <a:off x="467545" y="1628775"/>
            <a:ext cx="8219256" cy="4497388"/>
          </a:xfrm>
        </p:spPr>
        <p:txBody>
          <a:bodyPr/>
          <a:lstStyle/>
          <a:p>
            <a:pPr eaLnBrk="1" hangingPunct="1">
              <a:lnSpc>
                <a:spcPct val="90000"/>
              </a:lnSpc>
              <a:spcBef>
                <a:spcPct val="50000"/>
              </a:spcBef>
            </a:pPr>
            <a:r>
              <a:rPr lang="en-US" dirty="0" smtClean="0"/>
              <a:t>HSCSD </a:t>
            </a:r>
            <a:r>
              <a:rPr lang="en-US" sz="2800" dirty="0" smtClean="0"/>
              <a:t>(</a:t>
            </a:r>
            <a:r>
              <a:rPr lang="en-US" sz="2800" i="1" dirty="0" smtClean="0"/>
              <a:t>High-Speed Circuit-Switched Data</a:t>
            </a:r>
            <a:r>
              <a:rPr lang="en-US" sz="2800" dirty="0" smtClean="0"/>
              <a:t>)</a:t>
            </a:r>
            <a:r>
              <a:rPr lang="en-US" dirty="0" smtClean="0"/>
              <a:t/>
            </a:r>
            <a:br>
              <a:rPr lang="en-US" dirty="0" smtClean="0"/>
            </a:br>
            <a:r>
              <a:rPr lang="en-US" dirty="0" smtClean="0"/>
              <a:t>4 </a:t>
            </a:r>
            <a:r>
              <a:rPr lang="en-US" dirty="0" smtClean="0">
                <a:sym typeface="Symbol" pitchFamily="18" charset="2"/>
              </a:rPr>
              <a:t> 14.4 </a:t>
            </a:r>
            <a:r>
              <a:rPr lang="en-US" dirty="0" err="1" smtClean="0">
                <a:sym typeface="Symbol" pitchFamily="18" charset="2"/>
              </a:rPr>
              <a:t>kbit</a:t>
            </a:r>
            <a:r>
              <a:rPr lang="en-US" dirty="0" smtClean="0">
                <a:sym typeface="Symbol" pitchFamily="18" charset="2"/>
              </a:rPr>
              <a:t>/s = 57.6 </a:t>
            </a:r>
            <a:r>
              <a:rPr lang="en-US" dirty="0" err="1" smtClean="0">
                <a:sym typeface="Symbol" pitchFamily="18" charset="2"/>
              </a:rPr>
              <a:t>kbit</a:t>
            </a:r>
            <a:r>
              <a:rPr lang="en-US" dirty="0" smtClean="0">
                <a:sym typeface="Symbol" pitchFamily="18" charset="2"/>
              </a:rPr>
              <a:t>/s </a:t>
            </a:r>
            <a:br>
              <a:rPr lang="en-US" dirty="0" smtClean="0">
                <a:sym typeface="Symbol" pitchFamily="18" charset="2"/>
              </a:rPr>
            </a:br>
            <a:r>
              <a:rPr lang="en-US" sz="2800" dirty="0" smtClean="0">
                <a:sym typeface="Symbol" pitchFamily="18" charset="2"/>
              </a:rPr>
              <a:t>(better channel coding)</a:t>
            </a:r>
          </a:p>
          <a:p>
            <a:pPr eaLnBrk="1" hangingPunct="1">
              <a:lnSpc>
                <a:spcPct val="90000"/>
              </a:lnSpc>
              <a:spcBef>
                <a:spcPct val="50000"/>
              </a:spcBef>
            </a:pPr>
            <a:r>
              <a:rPr lang="en-US" dirty="0" smtClean="0">
                <a:sym typeface="Symbol" pitchFamily="18" charset="2"/>
              </a:rPr>
              <a:t>GPRS </a:t>
            </a:r>
            <a:r>
              <a:rPr lang="en-US" sz="2800" dirty="0" smtClean="0">
                <a:sym typeface="Symbol" pitchFamily="18" charset="2"/>
              </a:rPr>
              <a:t>(</a:t>
            </a:r>
            <a:r>
              <a:rPr lang="en-US" sz="2800" i="1" dirty="0" smtClean="0">
                <a:sym typeface="Symbol" pitchFamily="18" charset="2"/>
              </a:rPr>
              <a:t>General Packet Radio Service</a:t>
            </a:r>
            <a:r>
              <a:rPr lang="en-US" sz="2800" dirty="0" smtClean="0">
                <a:sym typeface="Symbol" pitchFamily="18" charset="2"/>
              </a:rPr>
              <a:t>)</a:t>
            </a:r>
            <a:r>
              <a:rPr lang="en-US" dirty="0" smtClean="0">
                <a:sym typeface="Symbol" pitchFamily="18" charset="2"/>
              </a:rPr>
              <a:t/>
            </a:r>
            <a:br>
              <a:rPr lang="en-US" dirty="0" smtClean="0">
                <a:sym typeface="Symbol" pitchFamily="18" charset="2"/>
              </a:rPr>
            </a:br>
            <a:r>
              <a:rPr lang="en-US" dirty="0" smtClean="0">
                <a:sym typeface="Symbol" pitchFamily="18" charset="2"/>
              </a:rPr>
              <a:t>8 slots  14.4 </a:t>
            </a:r>
            <a:r>
              <a:rPr lang="en-US" dirty="0" err="1" smtClean="0">
                <a:sym typeface="Symbol" pitchFamily="18" charset="2"/>
              </a:rPr>
              <a:t>kbit</a:t>
            </a:r>
            <a:r>
              <a:rPr lang="en-US" dirty="0" smtClean="0">
                <a:sym typeface="Symbol" pitchFamily="18" charset="2"/>
              </a:rPr>
              <a:t>/s = 115.2 </a:t>
            </a:r>
            <a:r>
              <a:rPr lang="en-US" dirty="0" err="1" smtClean="0">
                <a:sym typeface="Symbol" pitchFamily="18" charset="2"/>
              </a:rPr>
              <a:t>kbit</a:t>
            </a:r>
            <a:r>
              <a:rPr lang="en-US" dirty="0" smtClean="0">
                <a:sym typeface="Symbol" pitchFamily="18" charset="2"/>
              </a:rPr>
              <a:t>/s</a:t>
            </a:r>
            <a:br>
              <a:rPr lang="en-US" dirty="0" smtClean="0">
                <a:sym typeface="Symbol" pitchFamily="18" charset="2"/>
              </a:rPr>
            </a:br>
            <a:r>
              <a:rPr lang="en-US" sz="2800" dirty="0" smtClean="0">
                <a:sym typeface="Symbol" pitchFamily="18" charset="2"/>
              </a:rPr>
              <a:t>(slot sharing, packet interleaving)</a:t>
            </a:r>
          </a:p>
          <a:p>
            <a:pPr eaLnBrk="1" hangingPunct="1">
              <a:lnSpc>
                <a:spcPct val="90000"/>
              </a:lnSpc>
              <a:spcBef>
                <a:spcPct val="50000"/>
              </a:spcBef>
            </a:pPr>
            <a:r>
              <a:rPr lang="en-US" dirty="0" smtClean="0">
                <a:sym typeface="Symbol" pitchFamily="18" charset="2"/>
              </a:rPr>
              <a:t>CAMEL </a:t>
            </a:r>
            <a:r>
              <a:rPr lang="en-US" sz="2800" dirty="0" smtClean="0">
                <a:sym typeface="Symbol" pitchFamily="18" charset="2"/>
              </a:rPr>
              <a:t>(</a:t>
            </a:r>
            <a:r>
              <a:rPr lang="en-US" sz="2800" i="1" dirty="0" smtClean="0">
                <a:sym typeface="Symbol" pitchFamily="18" charset="2"/>
              </a:rPr>
              <a:t>Customized Application for Mobile Enhanced Logic</a:t>
            </a:r>
            <a:r>
              <a:rPr lang="en-US" sz="2800" dirty="0" smtClean="0">
                <a:sym typeface="Symbol" pitchFamily="18" charset="2"/>
              </a:rPr>
              <a:t>)</a:t>
            </a:r>
          </a:p>
          <a:p>
            <a:pPr eaLnBrk="1" hangingPunct="1">
              <a:lnSpc>
                <a:spcPct val="90000"/>
              </a:lnSpc>
              <a:spcBef>
                <a:spcPct val="50000"/>
              </a:spcBef>
            </a:pPr>
            <a:r>
              <a:rPr lang="en-US" dirty="0" smtClean="0">
                <a:sym typeface="Symbol" pitchFamily="18" charset="2"/>
              </a:rPr>
              <a:t>ASCI </a:t>
            </a:r>
            <a:r>
              <a:rPr lang="en-US" sz="2800" dirty="0" smtClean="0">
                <a:sym typeface="Symbol" pitchFamily="18" charset="2"/>
              </a:rPr>
              <a:t>(</a:t>
            </a:r>
            <a:r>
              <a:rPr lang="en-US" sz="2800" i="1" dirty="0" smtClean="0">
                <a:sym typeface="Symbol" pitchFamily="18" charset="2"/>
              </a:rPr>
              <a:t>Advanced Speech Call Items</a:t>
            </a:r>
            <a:r>
              <a:rPr lang="en-US" sz="2800" dirty="0" smtClean="0">
                <a:sym typeface="Symbol" pitchFamily="18" charset="2"/>
              </a:rPr>
              <a:t>)</a:t>
            </a:r>
          </a:p>
        </p:txBody>
      </p:sp>
    </p:spTree>
    <p:extLst>
      <p:ext uri="{BB962C8B-B14F-4D97-AF65-F5344CB8AC3E}">
        <p14:creationId xmlns:p14="http://schemas.microsoft.com/office/powerpoint/2010/main" val="3904573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9330">
                                            <p:txEl>
                                              <p:pRg st="0" end="0"/>
                                            </p:txEl>
                                          </p:spTgt>
                                        </p:tgtEl>
                                        <p:attrNameLst>
                                          <p:attrName>style.visibility</p:attrName>
                                        </p:attrNameLst>
                                      </p:cBhvr>
                                      <p:to>
                                        <p:strVal val="visible"/>
                                      </p:to>
                                    </p:set>
                                    <p:animEffect transition="in" filter="wipe(left)">
                                      <p:cBhvr>
                                        <p:cTn id="7" dur="500"/>
                                        <p:tgtEl>
                                          <p:spTgt spid="993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9330">
                                            <p:txEl>
                                              <p:pRg st="1" end="1"/>
                                            </p:txEl>
                                          </p:spTgt>
                                        </p:tgtEl>
                                        <p:attrNameLst>
                                          <p:attrName>style.visibility</p:attrName>
                                        </p:attrNameLst>
                                      </p:cBhvr>
                                      <p:to>
                                        <p:strVal val="visible"/>
                                      </p:to>
                                    </p:set>
                                    <p:animEffect transition="in" filter="wipe(left)">
                                      <p:cBhvr>
                                        <p:cTn id="12" dur="500"/>
                                        <p:tgtEl>
                                          <p:spTgt spid="993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9330">
                                            <p:txEl>
                                              <p:pRg st="2" end="2"/>
                                            </p:txEl>
                                          </p:spTgt>
                                        </p:tgtEl>
                                        <p:attrNameLst>
                                          <p:attrName>style.visibility</p:attrName>
                                        </p:attrNameLst>
                                      </p:cBhvr>
                                      <p:to>
                                        <p:strVal val="visible"/>
                                      </p:to>
                                    </p:set>
                                    <p:animEffect transition="in" filter="wipe(left)">
                                      <p:cBhvr>
                                        <p:cTn id="17" dur="500"/>
                                        <p:tgtEl>
                                          <p:spTgt spid="993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9330">
                                            <p:txEl>
                                              <p:pRg st="3" end="3"/>
                                            </p:txEl>
                                          </p:spTgt>
                                        </p:tgtEl>
                                        <p:attrNameLst>
                                          <p:attrName>style.visibility</p:attrName>
                                        </p:attrNameLst>
                                      </p:cBhvr>
                                      <p:to>
                                        <p:strVal val="visible"/>
                                      </p:to>
                                    </p:set>
                                    <p:animEffect transition="in" filter="wipe(left)">
                                      <p:cBhvr>
                                        <p:cTn id="22" dur="500"/>
                                        <p:tgtEl>
                                          <p:spTgt spid="993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title"/>
          </p:nvPr>
        </p:nvSpPr>
        <p:spPr>
          <a:noFill/>
        </p:spPr>
        <p:txBody>
          <a:bodyPr lIns="92075" tIns="46038" rIns="92075" bIns="46038"/>
          <a:lstStyle/>
          <a:p>
            <a:pPr eaLnBrk="1" hangingPunct="1"/>
            <a:r>
              <a:rPr lang="pl-PL" smtClean="0"/>
              <a:t>3G</a:t>
            </a:r>
            <a:r>
              <a:rPr lang="en-US" smtClean="0"/>
              <a:t> Systems</a:t>
            </a:r>
          </a:p>
        </p:txBody>
      </p:sp>
      <p:sp>
        <p:nvSpPr>
          <p:cNvPr id="116738" name="Rectangle 2"/>
          <p:cNvSpPr>
            <a:spLocks noGrp="1" noChangeArrowheads="1"/>
          </p:cNvSpPr>
          <p:nvPr>
            <p:ph idx="1"/>
          </p:nvPr>
        </p:nvSpPr>
        <p:spPr>
          <a:xfrm>
            <a:off x="1403647" y="1628775"/>
            <a:ext cx="7283153" cy="4497388"/>
          </a:xfrm>
        </p:spPr>
        <p:txBody>
          <a:bodyPr/>
          <a:lstStyle/>
          <a:p>
            <a:pPr eaLnBrk="1" hangingPunct="1">
              <a:spcBef>
                <a:spcPct val="0"/>
              </a:spcBef>
              <a:buFont typeface="Wingdings" pitchFamily="2" charset="2"/>
              <a:buNone/>
            </a:pPr>
            <a:r>
              <a:rPr lang="en-US" sz="2800" dirty="0" smtClean="0"/>
              <a:t>Offered Services:</a:t>
            </a:r>
          </a:p>
          <a:p>
            <a:pPr eaLnBrk="1" hangingPunct="1">
              <a:spcBef>
                <a:spcPct val="0"/>
              </a:spcBef>
            </a:pPr>
            <a:r>
              <a:rPr lang="en-US" dirty="0" smtClean="0"/>
              <a:t>Efficient e-mail service</a:t>
            </a:r>
          </a:p>
          <a:p>
            <a:pPr eaLnBrk="1" hangingPunct="1">
              <a:spcBef>
                <a:spcPct val="0"/>
              </a:spcBef>
            </a:pPr>
            <a:r>
              <a:rPr lang="en-US" dirty="0" smtClean="0"/>
              <a:t>www browsing</a:t>
            </a:r>
          </a:p>
          <a:p>
            <a:pPr eaLnBrk="1" hangingPunct="1">
              <a:spcBef>
                <a:spcPct val="0"/>
              </a:spcBef>
            </a:pPr>
            <a:r>
              <a:rPr lang="en-US" dirty="0" smtClean="0"/>
              <a:t>Corporate LAN access</a:t>
            </a:r>
          </a:p>
          <a:p>
            <a:pPr eaLnBrk="1" hangingPunct="1">
              <a:spcBef>
                <a:spcPct val="0"/>
              </a:spcBef>
            </a:pPr>
            <a:r>
              <a:rPr lang="en-US" dirty="0" smtClean="0"/>
              <a:t>Videoconferencing</a:t>
            </a:r>
          </a:p>
          <a:p>
            <a:pPr eaLnBrk="1" hangingPunct="1">
              <a:spcBef>
                <a:spcPct val="0"/>
              </a:spcBef>
            </a:pPr>
            <a:r>
              <a:rPr lang="en-US" dirty="0" smtClean="0"/>
              <a:t>E-commerce</a:t>
            </a:r>
          </a:p>
          <a:p>
            <a:pPr eaLnBrk="1" hangingPunct="1">
              <a:spcBef>
                <a:spcPct val="0"/>
              </a:spcBef>
            </a:pPr>
            <a:r>
              <a:rPr lang="en-US" dirty="0" smtClean="0"/>
              <a:t>Multimedia</a:t>
            </a:r>
          </a:p>
        </p:txBody>
      </p:sp>
      <p:sp>
        <p:nvSpPr>
          <p:cNvPr id="116740" name="Rectangle 4"/>
          <p:cNvSpPr>
            <a:spLocks noChangeArrowheads="1"/>
          </p:cNvSpPr>
          <p:nvPr/>
        </p:nvSpPr>
        <p:spPr bwMode="auto">
          <a:xfrm>
            <a:off x="1403646" y="5181600"/>
            <a:ext cx="7587953" cy="1295400"/>
          </a:xfrm>
          <a:prstGeom prst="rect">
            <a:avLst/>
          </a:prstGeom>
          <a:noFill/>
          <a:ln w="9525">
            <a:noFill/>
            <a:miter lim="800000"/>
            <a:headEnd/>
            <a:tailEnd/>
          </a:ln>
        </p:spPr>
        <p:txBody>
          <a:bodyPr/>
          <a:lstStyle/>
          <a:p>
            <a:pPr marL="457200" indent="-457200">
              <a:lnSpc>
                <a:spcPct val="90000"/>
              </a:lnSpc>
              <a:spcBef>
                <a:spcPct val="20000"/>
              </a:spcBef>
              <a:buSzPct val="100000"/>
              <a:buFont typeface="Tahoma" panose="020B0604030504040204" pitchFamily="34" charset="0"/>
              <a:buChar char="•"/>
            </a:pPr>
            <a:r>
              <a:rPr lang="en-US" sz="2400" dirty="0" smtClean="0">
                <a:latin typeface="+mn-lt"/>
              </a:rPr>
              <a:t>UMTS: </a:t>
            </a:r>
            <a:r>
              <a:rPr lang="en-US" sz="2400" i="1" dirty="0" smtClean="0">
                <a:latin typeface="+mn-lt"/>
              </a:rPr>
              <a:t>Unlimited Money To Spend</a:t>
            </a:r>
          </a:p>
          <a:p>
            <a:pPr marL="457200" indent="-457200">
              <a:lnSpc>
                <a:spcPct val="90000"/>
              </a:lnSpc>
              <a:spcBef>
                <a:spcPct val="20000"/>
              </a:spcBef>
              <a:buSzPct val="100000"/>
              <a:buFont typeface="Tahoma" panose="020B0604030504040204" pitchFamily="34" charset="0"/>
              <a:buChar char="•"/>
            </a:pPr>
            <a:r>
              <a:rPr lang="en-US" sz="2400" dirty="0" smtClean="0">
                <a:latin typeface="+mn-lt"/>
              </a:rPr>
              <a:t>Higher </a:t>
            </a:r>
            <a:r>
              <a:rPr lang="en-US" sz="2400" dirty="0">
                <a:latin typeface="+mn-lt"/>
              </a:rPr>
              <a:t>bandwidth due to WCDMA</a:t>
            </a:r>
          </a:p>
        </p:txBody>
      </p:sp>
      <p:sp>
        <p:nvSpPr>
          <p:cNvPr id="116741" name="Rectangle 5"/>
          <p:cNvSpPr>
            <a:spLocks noChangeArrowheads="1"/>
          </p:cNvSpPr>
          <p:nvPr/>
        </p:nvSpPr>
        <p:spPr bwMode="auto">
          <a:xfrm>
            <a:off x="1344494" y="4724400"/>
            <a:ext cx="7113706" cy="609600"/>
          </a:xfrm>
          <a:prstGeom prst="rect">
            <a:avLst/>
          </a:prstGeom>
          <a:noFill/>
          <a:ln w="9525">
            <a:noFill/>
            <a:miter lim="800000"/>
            <a:headEnd/>
            <a:tailEnd/>
          </a:ln>
        </p:spPr>
        <p:txBody>
          <a:bodyPr/>
          <a:lstStyle/>
          <a:p>
            <a:pPr marL="342900" indent="-342900">
              <a:lnSpc>
                <a:spcPct val="90000"/>
              </a:lnSpc>
              <a:spcBef>
                <a:spcPct val="20000"/>
              </a:spcBef>
              <a:buClr>
                <a:schemeClr val="folHlink"/>
              </a:buClr>
              <a:buSzPct val="60000"/>
              <a:buFont typeface="Wingdings" pitchFamily="2" charset="2"/>
              <a:buNone/>
            </a:pPr>
            <a:r>
              <a:rPr lang="en-US" sz="2800" dirty="0">
                <a:latin typeface="+mn-lt"/>
              </a:rPr>
              <a:t>Technical implementation</a:t>
            </a:r>
            <a:r>
              <a:rPr lang="pl-PL" sz="2800" dirty="0">
                <a:latin typeface="+mn-lt"/>
              </a:rPr>
              <a:t>:</a:t>
            </a:r>
            <a:endParaRPr lang="en-US" sz="2800" dirty="0">
              <a:latin typeface="+mn-lt"/>
            </a:endParaRPr>
          </a:p>
        </p:txBody>
      </p:sp>
    </p:spTree>
    <p:extLst>
      <p:ext uri="{BB962C8B-B14F-4D97-AF65-F5344CB8AC3E}">
        <p14:creationId xmlns:p14="http://schemas.microsoft.com/office/powerpoint/2010/main" val="256377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6738">
                                            <p:txEl>
                                              <p:pRg st="0" end="0"/>
                                            </p:txEl>
                                          </p:spTgt>
                                        </p:tgtEl>
                                        <p:attrNameLst>
                                          <p:attrName>style.visibility</p:attrName>
                                        </p:attrNameLst>
                                      </p:cBhvr>
                                      <p:to>
                                        <p:strVal val="visible"/>
                                      </p:to>
                                    </p:set>
                                    <p:animEffect transition="in" filter="wipe(left)">
                                      <p:cBhvr>
                                        <p:cTn id="7" dur="500"/>
                                        <p:tgtEl>
                                          <p:spTgt spid="1167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6738">
                                            <p:txEl>
                                              <p:pRg st="1" end="1"/>
                                            </p:txEl>
                                          </p:spTgt>
                                        </p:tgtEl>
                                        <p:attrNameLst>
                                          <p:attrName>style.visibility</p:attrName>
                                        </p:attrNameLst>
                                      </p:cBhvr>
                                      <p:to>
                                        <p:strVal val="visible"/>
                                      </p:to>
                                    </p:set>
                                    <p:animEffect transition="in" filter="wipe(left)">
                                      <p:cBhvr>
                                        <p:cTn id="12" dur="500"/>
                                        <p:tgtEl>
                                          <p:spTgt spid="1167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6738">
                                            <p:txEl>
                                              <p:pRg st="2" end="2"/>
                                            </p:txEl>
                                          </p:spTgt>
                                        </p:tgtEl>
                                        <p:attrNameLst>
                                          <p:attrName>style.visibility</p:attrName>
                                        </p:attrNameLst>
                                      </p:cBhvr>
                                      <p:to>
                                        <p:strVal val="visible"/>
                                      </p:to>
                                    </p:set>
                                    <p:animEffect transition="in" filter="wipe(left)">
                                      <p:cBhvr>
                                        <p:cTn id="17" dur="500"/>
                                        <p:tgtEl>
                                          <p:spTgt spid="1167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6738">
                                            <p:txEl>
                                              <p:pRg st="3" end="3"/>
                                            </p:txEl>
                                          </p:spTgt>
                                        </p:tgtEl>
                                        <p:attrNameLst>
                                          <p:attrName>style.visibility</p:attrName>
                                        </p:attrNameLst>
                                      </p:cBhvr>
                                      <p:to>
                                        <p:strVal val="visible"/>
                                      </p:to>
                                    </p:set>
                                    <p:animEffect transition="in" filter="wipe(left)">
                                      <p:cBhvr>
                                        <p:cTn id="22" dur="500"/>
                                        <p:tgtEl>
                                          <p:spTgt spid="11673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6738">
                                            <p:txEl>
                                              <p:pRg st="4" end="4"/>
                                            </p:txEl>
                                          </p:spTgt>
                                        </p:tgtEl>
                                        <p:attrNameLst>
                                          <p:attrName>style.visibility</p:attrName>
                                        </p:attrNameLst>
                                      </p:cBhvr>
                                      <p:to>
                                        <p:strVal val="visible"/>
                                      </p:to>
                                    </p:set>
                                    <p:animEffect transition="in" filter="wipe(left)">
                                      <p:cBhvr>
                                        <p:cTn id="27" dur="500"/>
                                        <p:tgtEl>
                                          <p:spTgt spid="11673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6738">
                                            <p:txEl>
                                              <p:pRg st="5" end="5"/>
                                            </p:txEl>
                                          </p:spTgt>
                                        </p:tgtEl>
                                        <p:attrNameLst>
                                          <p:attrName>style.visibility</p:attrName>
                                        </p:attrNameLst>
                                      </p:cBhvr>
                                      <p:to>
                                        <p:strVal val="visible"/>
                                      </p:to>
                                    </p:set>
                                    <p:animEffect transition="in" filter="wipe(left)">
                                      <p:cBhvr>
                                        <p:cTn id="32" dur="500"/>
                                        <p:tgtEl>
                                          <p:spTgt spid="11673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6738">
                                            <p:txEl>
                                              <p:pRg st="6" end="6"/>
                                            </p:txEl>
                                          </p:spTgt>
                                        </p:tgtEl>
                                        <p:attrNameLst>
                                          <p:attrName>style.visibility</p:attrName>
                                        </p:attrNameLst>
                                      </p:cBhvr>
                                      <p:to>
                                        <p:strVal val="visible"/>
                                      </p:to>
                                    </p:set>
                                    <p:animEffect transition="in" filter="wipe(left)">
                                      <p:cBhvr>
                                        <p:cTn id="37" dur="500"/>
                                        <p:tgtEl>
                                          <p:spTgt spid="11673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6741">
                                            <p:txEl>
                                              <p:pRg st="0" end="0"/>
                                            </p:txEl>
                                          </p:spTgt>
                                        </p:tgtEl>
                                        <p:attrNameLst>
                                          <p:attrName>style.visibility</p:attrName>
                                        </p:attrNameLst>
                                      </p:cBhvr>
                                      <p:to>
                                        <p:strVal val="visible"/>
                                      </p:to>
                                    </p:set>
                                    <p:animEffect transition="in" filter="wipe(left)">
                                      <p:cBhvr>
                                        <p:cTn id="42" dur="500"/>
                                        <p:tgtEl>
                                          <p:spTgt spid="11674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6740">
                                            <p:txEl>
                                              <p:pRg st="0" end="0"/>
                                            </p:txEl>
                                          </p:spTgt>
                                        </p:tgtEl>
                                        <p:attrNameLst>
                                          <p:attrName>style.visibility</p:attrName>
                                        </p:attrNameLst>
                                      </p:cBhvr>
                                      <p:to>
                                        <p:strVal val="visible"/>
                                      </p:to>
                                    </p:set>
                                    <p:animEffect transition="in" filter="wipe(left)">
                                      <p:cBhvr>
                                        <p:cTn id="47" dur="500"/>
                                        <p:tgtEl>
                                          <p:spTgt spid="116740">
                                            <p:txEl>
                                              <p:pRg st="0" end="0"/>
                                            </p:txEl>
                                          </p:spTgt>
                                        </p:tgtEl>
                                      </p:cBhvr>
                                    </p:animEffect>
                                  </p:childTnLst>
                                  <p:subTnLst>
                                    <p:animClr clrSpc="rgb" dir="cw">
                                      <p:cBhvr override="childStyle">
                                        <p:cTn dur="1" fill="hold" display="0" masterRel="nextClick" afterEffect="1"/>
                                        <p:tgtEl>
                                          <p:spTgt spid="116740">
                                            <p:txEl>
                                              <p:pRg st="0" end="0"/>
                                            </p:txEl>
                                          </p:spTgt>
                                        </p:tgtEl>
                                        <p:attrNameLst>
                                          <p:attrName>ppt_c</p:attrName>
                                        </p:attrNameLst>
                                      </p:cBhvr>
                                      <p:to>
                                        <a:schemeClr val="bg1"/>
                                      </p:to>
                                    </p:animClr>
                                  </p:sub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6740">
                                            <p:txEl>
                                              <p:pRg st="1" end="1"/>
                                            </p:txEl>
                                          </p:spTgt>
                                        </p:tgtEl>
                                        <p:attrNameLst>
                                          <p:attrName>style.visibility</p:attrName>
                                        </p:attrNameLst>
                                      </p:cBhvr>
                                      <p:to>
                                        <p:strVal val="visible"/>
                                      </p:to>
                                    </p:set>
                                    <p:animEffect transition="in" filter="wipe(left)">
                                      <p:cBhvr>
                                        <p:cTn id="52" dur="500"/>
                                        <p:tgtEl>
                                          <p:spTgt spid="116740">
                                            <p:txEl>
                                              <p:pRg st="1" end="1"/>
                                            </p:txEl>
                                          </p:spTgt>
                                        </p:tgtEl>
                                      </p:cBhvr>
                                    </p:animEffect>
                                  </p:childTnLst>
                                  <p:subTnLst>
                                    <p:animClr clrSpc="rgb" dir="cw">
                                      <p:cBhvr override="childStyle">
                                        <p:cTn dur="1" fill="hold" display="0" masterRel="nextClick" afterEffect="1"/>
                                        <p:tgtEl>
                                          <p:spTgt spid="116740">
                                            <p:txEl>
                                              <p:pRg st="1" end="1"/>
                                            </p:txEl>
                                          </p:spTgt>
                                        </p:tgtEl>
                                        <p:attrNameLst>
                                          <p:attrName>ppt_c</p:attrName>
                                        </p:attrNameLst>
                                      </p:cBhvr>
                                      <p:to>
                                        <a:schemeClr val="bg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build="p" autoUpdateAnimBg="0"/>
      <p:bldP spid="116740" grpId="0" build="p" autoUpdateAnimBg="0"/>
      <p:bldP spid="11674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title"/>
          </p:nvPr>
        </p:nvSpPr>
        <p:spPr>
          <a:noFill/>
        </p:spPr>
        <p:txBody>
          <a:bodyPr lIns="92075" tIns="46038" rIns="92075" bIns="46038"/>
          <a:lstStyle/>
          <a:p>
            <a:pPr eaLnBrk="1" hangingPunct="1"/>
            <a:r>
              <a:rPr lang="pl-PL" smtClean="0"/>
              <a:t>WCDMA (Europ</a:t>
            </a:r>
            <a:r>
              <a:rPr lang="en-US" smtClean="0"/>
              <a:t>e</a:t>
            </a:r>
            <a:r>
              <a:rPr lang="pl-PL" smtClean="0"/>
              <a:t>)</a:t>
            </a:r>
            <a:endParaRPr lang="en-US" smtClean="0"/>
          </a:p>
        </p:txBody>
      </p:sp>
      <p:sp>
        <p:nvSpPr>
          <p:cNvPr id="103426" name="Rectangle 2"/>
          <p:cNvSpPr>
            <a:spLocks noGrp="1" noChangeArrowheads="1"/>
          </p:cNvSpPr>
          <p:nvPr>
            <p:ph idx="1"/>
          </p:nvPr>
        </p:nvSpPr>
        <p:spPr>
          <a:xfrm>
            <a:off x="539552" y="1412776"/>
            <a:ext cx="8424936" cy="4497388"/>
          </a:xfrm>
        </p:spPr>
        <p:txBody>
          <a:bodyPr/>
          <a:lstStyle/>
          <a:p>
            <a:pPr eaLnBrk="1" hangingPunct="1"/>
            <a:r>
              <a:rPr lang="en-US" sz="2400" dirty="0" smtClean="0"/>
              <a:t>Wideband CDMA</a:t>
            </a:r>
          </a:p>
          <a:p>
            <a:pPr eaLnBrk="1" hangingPunct="1"/>
            <a:r>
              <a:rPr lang="en-US" sz="2400" dirty="0" smtClean="0"/>
              <a:t>Bit rates up to 2 Mbit/s</a:t>
            </a:r>
          </a:p>
          <a:p>
            <a:pPr eaLnBrk="1" hangingPunct="1"/>
            <a:r>
              <a:rPr lang="en-US" sz="2400" dirty="0" smtClean="0"/>
              <a:t>Duplexing</a:t>
            </a:r>
          </a:p>
          <a:p>
            <a:pPr lvl="1" eaLnBrk="1" hangingPunct="1"/>
            <a:r>
              <a:rPr lang="en-US" sz="2400" dirty="0" smtClean="0"/>
              <a:t>FDD (symmetrical streams)</a:t>
            </a:r>
          </a:p>
          <a:p>
            <a:pPr lvl="1" eaLnBrk="1" hangingPunct="1"/>
            <a:r>
              <a:rPr lang="en-US" sz="2400" dirty="0" smtClean="0"/>
              <a:t>TDD (asymmetrical streams)</a:t>
            </a:r>
          </a:p>
          <a:p>
            <a:pPr eaLnBrk="1" hangingPunct="1"/>
            <a:r>
              <a:rPr lang="en-US" sz="2400" dirty="0" smtClean="0"/>
              <a:t>Required bandwidth: 5 MHz (</a:t>
            </a:r>
            <a:r>
              <a:rPr lang="en-US" sz="2400" dirty="0" err="1" smtClean="0"/>
              <a:t>cdmaOne</a:t>
            </a:r>
            <a:r>
              <a:rPr lang="en-US" sz="2400" dirty="0" smtClean="0"/>
              <a:t>: 1.25 MHz)</a:t>
            </a:r>
          </a:p>
          <a:p>
            <a:pPr eaLnBrk="1" hangingPunct="1"/>
            <a:r>
              <a:rPr lang="en-US" sz="2400" dirty="0" smtClean="0"/>
              <a:t>Coherent reception (upstream)</a:t>
            </a:r>
          </a:p>
          <a:p>
            <a:pPr eaLnBrk="1" hangingPunct="1"/>
            <a:r>
              <a:rPr lang="en-US" sz="2400" dirty="0" smtClean="0"/>
              <a:t>Power control in a closed loop (downstream)</a:t>
            </a:r>
          </a:p>
          <a:p>
            <a:pPr eaLnBrk="1" hangingPunct="1"/>
            <a:r>
              <a:rPr lang="en-US" sz="2400" dirty="0" smtClean="0"/>
              <a:t>Multipath link (downstream)</a:t>
            </a:r>
          </a:p>
          <a:p>
            <a:pPr eaLnBrk="1" hangingPunct="1"/>
            <a:r>
              <a:rPr lang="en-US" sz="2400" dirty="0" smtClean="0"/>
              <a:t>Asynchronous and synchronous cell search procedure</a:t>
            </a:r>
          </a:p>
          <a:p>
            <a:pPr eaLnBrk="1" hangingPunct="1"/>
            <a:r>
              <a:rPr lang="en-US" sz="2400" dirty="0" smtClean="0"/>
              <a:t>Soft and hard handover</a:t>
            </a:r>
          </a:p>
        </p:txBody>
      </p:sp>
    </p:spTree>
    <p:extLst>
      <p:ext uri="{BB962C8B-B14F-4D97-AF65-F5344CB8AC3E}">
        <p14:creationId xmlns:p14="http://schemas.microsoft.com/office/powerpoint/2010/main" val="185930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6">
                                            <p:txEl>
                                              <p:pRg st="0" end="0"/>
                                            </p:txEl>
                                          </p:spTgt>
                                        </p:tgtEl>
                                        <p:attrNameLst>
                                          <p:attrName>style.visibility</p:attrName>
                                        </p:attrNameLst>
                                      </p:cBhvr>
                                      <p:to>
                                        <p:strVal val="visible"/>
                                      </p:to>
                                    </p:set>
                                    <p:animEffect transition="in" filter="wipe(left)">
                                      <p:cBhvr>
                                        <p:cTn id="7" dur="500"/>
                                        <p:tgtEl>
                                          <p:spTgt spid="1034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6">
                                            <p:txEl>
                                              <p:pRg st="1" end="1"/>
                                            </p:txEl>
                                          </p:spTgt>
                                        </p:tgtEl>
                                        <p:attrNameLst>
                                          <p:attrName>style.visibility</p:attrName>
                                        </p:attrNameLst>
                                      </p:cBhvr>
                                      <p:to>
                                        <p:strVal val="visible"/>
                                      </p:to>
                                    </p:set>
                                    <p:animEffect transition="in" filter="wipe(left)">
                                      <p:cBhvr>
                                        <p:cTn id="12" dur="500"/>
                                        <p:tgtEl>
                                          <p:spTgt spid="1034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6">
                                            <p:txEl>
                                              <p:pRg st="2" end="2"/>
                                            </p:txEl>
                                          </p:spTgt>
                                        </p:tgtEl>
                                        <p:attrNameLst>
                                          <p:attrName>style.visibility</p:attrName>
                                        </p:attrNameLst>
                                      </p:cBhvr>
                                      <p:to>
                                        <p:strVal val="visible"/>
                                      </p:to>
                                    </p:set>
                                    <p:animEffect transition="in" filter="wipe(left)">
                                      <p:cBhvr>
                                        <p:cTn id="17" dur="500"/>
                                        <p:tgtEl>
                                          <p:spTgt spid="1034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6">
                                            <p:txEl>
                                              <p:pRg st="3" end="3"/>
                                            </p:txEl>
                                          </p:spTgt>
                                        </p:tgtEl>
                                        <p:attrNameLst>
                                          <p:attrName>style.visibility</p:attrName>
                                        </p:attrNameLst>
                                      </p:cBhvr>
                                      <p:to>
                                        <p:strVal val="visible"/>
                                      </p:to>
                                    </p:set>
                                    <p:animEffect transition="in" filter="wipe(left)">
                                      <p:cBhvr>
                                        <p:cTn id="22" dur="500"/>
                                        <p:tgtEl>
                                          <p:spTgt spid="10342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3426">
                                            <p:txEl>
                                              <p:pRg st="4" end="4"/>
                                            </p:txEl>
                                          </p:spTgt>
                                        </p:tgtEl>
                                        <p:attrNameLst>
                                          <p:attrName>style.visibility</p:attrName>
                                        </p:attrNameLst>
                                      </p:cBhvr>
                                      <p:to>
                                        <p:strVal val="visible"/>
                                      </p:to>
                                    </p:set>
                                    <p:animEffect transition="in" filter="wipe(left)">
                                      <p:cBhvr>
                                        <p:cTn id="27" dur="500"/>
                                        <p:tgtEl>
                                          <p:spTgt spid="10342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3426">
                                            <p:txEl>
                                              <p:pRg st="5" end="5"/>
                                            </p:txEl>
                                          </p:spTgt>
                                        </p:tgtEl>
                                        <p:attrNameLst>
                                          <p:attrName>style.visibility</p:attrName>
                                        </p:attrNameLst>
                                      </p:cBhvr>
                                      <p:to>
                                        <p:strVal val="visible"/>
                                      </p:to>
                                    </p:set>
                                    <p:animEffect transition="in" filter="wipe(left)">
                                      <p:cBhvr>
                                        <p:cTn id="32" dur="500"/>
                                        <p:tgtEl>
                                          <p:spTgt spid="10342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3426">
                                            <p:txEl>
                                              <p:pRg st="6" end="6"/>
                                            </p:txEl>
                                          </p:spTgt>
                                        </p:tgtEl>
                                        <p:attrNameLst>
                                          <p:attrName>style.visibility</p:attrName>
                                        </p:attrNameLst>
                                      </p:cBhvr>
                                      <p:to>
                                        <p:strVal val="visible"/>
                                      </p:to>
                                    </p:set>
                                    <p:animEffect transition="in" filter="wipe(left)">
                                      <p:cBhvr>
                                        <p:cTn id="37" dur="500"/>
                                        <p:tgtEl>
                                          <p:spTgt spid="10342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3426">
                                            <p:txEl>
                                              <p:pRg st="7" end="7"/>
                                            </p:txEl>
                                          </p:spTgt>
                                        </p:tgtEl>
                                        <p:attrNameLst>
                                          <p:attrName>style.visibility</p:attrName>
                                        </p:attrNameLst>
                                      </p:cBhvr>
                                      <p:to>
                                        <p:strVal val="visible"/>
                                      </p:to>
                                    </p:set>
                                    <p:animEffect transition="in" filter="wipe(left)">
                                      <p:cBhvr>
                                        <p:cTn id="42" dur="500"/>
                                        <p:tgtEl>
                                          <p:spTgt spid="10342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3426">
                                            <p:txEl>
                                              <p:pRg st="8" end="8"/>
                                            </p:txEl>
                                          </p:spTgt>
                                        </p:tgtEl>
                                        <p:attrNameLst>
                                          <p:attrName>style.visibility</p:attrName>
                                        </p:attrNameLst>
                                      </p:cBhvr>
                                      <p:to>
                                        <p:strVal val="visible"/>
                                      </p:to>
                                    </p:set>
                                    <p:animEffect transition="in" filter="wipe(left)">
                                      <p:cBhvr>
                                        <p:cTn id="47" dur="500"/>
                                        <p:tgtEl>
                                          <p:spTgt spid="10342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3426">
                                            <p:txEl>
                                              <p:pRg st="9" end="9"/>
                                            </p:txEl>
                                          </p:spTgt>
                                        </p:tgtEl>
                                        <p:attrNameLst>
                                          <p:attrName>style.visibility</p:attrName>
                                        </p:attrNameLst>
                                      </p:cBhvr>
                                      <p:to>
                                        <p:strVal val="visible"/>
                                      </p:to>
                                    </p:set>
                                    <p:animEffect transition="in" filter="wipe(left)">
                                      <p:cBhvr>
                                        <p:cTn id="52" dur="500"/>
                                        <p:tgtEl>
                                          <p:spTgt spid="10342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03426">
                                            <p:txEl>
                                              <p:pRg st="10" end="10"/>
                                            </p:txEl>
                                          </p:spTgt>
                                        </p:tgtEl>
                                        <p:attrNameLst>
                                          <p:attrName>style.visibility</p:attrName>
                                        </p:attrNameLst>
                                      </p:cBhvr>
                                      <p:to>
                                        <p:strVal val="visible"/>
                                      </p:to>
                                    </p:set>
                                    <p:animEffect transition="in" filter="wipe(left)">
                                      <p:cBhvr>
                                        <p:cTn id="57" dur="500"/>
                                        <p:tgtEl>
                                          <p:spTgt spid="10342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ltLang="pl-PL" dirty="0" smtClean="0"/>
              <a:t>3G Networks</a:t>
            </a:r>
            <a:endParaRPr lang="en-US" altLang="pl-PL" dirty="0"/>
          </a:p>
        </p:txBody>
      </p:sp>
      <p:grpSp>
        <p:nvGrpSpPr>
          <p:cNvPr id="136229" name="Group 37"/>
          <p:cNvGrpSpPr>
            <a:grpSpLocks/>
          </p:cNvGrpSpPr>
          <p:nvPr/>
        </p:nvGrpSpPr>
        <p:grpSpPr bwMode="auto">
          <a:xfrm>
            <a:off x="667072" y="2060848"/>
            <a:ext cx="8153400" cy="4256088"/>
            <a:chOff x="192" y="816"/>
            <a:chExt cx="3072" cy="1687"/>
          </a:xfrm>
        </p:grpSpPr>
        <p:grpSp>
          <p:nvGrpSpPr>
            <p:cNvPr id="136199" name="Group 7"/>
            <p:cNvGrpSpPr>
              <a:grpSpLocks/>
            </p:cNvGrpSpPr>
            <p:nvPr/>
          </p:nvGrpSpPr>
          <p:grpSpPr bwMode="auto">
            <a:xfrm>
              <a:off x="192" y="816"/>
              <a:ext cx="3072" cy="1200"/>
              <a:chOff x="336" y="1824"/>
              <a:chExt cx="2688" cy="960"/>
            </a:xfrm>
          </p:grpSpPr>
          <p:sp>
            <p:nvSpPr>
              <p:cNvPr id="136200" name="Oval 8"/>
              <p:cNvSpPr>
                <a:spLocks noChangeArrowheads="1"/>
              </p:cNvSpPr>
              <p:nvPr/>
            </p:nvSpPr>
            <p:spPr bwMode="auto">
              <a:xfrm>
                <a:off x="336" y="2160"/>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p>
            </p:txBody>
          </p:sp>
          <p:sp>
            <p:nvSpPr>
              <p:cNvPr id="136201" name="Oval 9"/>
              <p:cNvSpPr>
                <a:spLocks noChangeArrowheads="1"/>
              </p:cNvSpPr>
              <p:nvPr/>
            </p:nvSpPr>
            <p:spPr bwMode="auto">
              <a:xfrm>
                <a:off x="1152" y="1968"/>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p>
            </p:txBody>
          </p:sp>
          <p:sp>
            <p:nvSpPr>
              <p:cNvPr id="136202" name="Oval 10"/>
              <p:cNvSpPr>
                <a:spLocks noChangeArrowheads="1"/>
              </p:cNvSpPr>
              <p:nvPr/>
            </p:nvSpPr>
            <p:spPr bwMode="auto">
              <a:xfrm>
                <a:off x="1152" y="2352"/>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p>
            </p:txBody>
          </p:sp>
          <p:sp>
            <p:nvSpPr>
              <p:cNvPr id="136203" name="Oval 11"/>
              <p:cNvSpPr>
                <a:spLocks noChangeArrowheads="1"/>
              </p:cNvSpPr>
              <p:nvPr/>
            </p:nvSpPr>
            <p:spPr bwMode="auto">
              <a:xfrm>
                <a:off x="1920" y="2208"/>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p>
            </p:txBody>
          </p:sp>
          <p:pic>
            <p:nvPicPr>
              <p:cNvPr id="136204" name="Picture 12"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 y="2016"/>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36205" name="Picture 13"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 y="1824"/>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36206" name="Picture 14"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6" y="2208"/>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36207" name="Picture 15"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4" y="2064"/>
                <a:ext cx="277" cy="367"/>
              </a:xfrm>
              <a:prstGeom prst="rect">
                <a:avLst/>
              </a:prstGeom>
              <a:noFill/>
              <a:extLst>
                <a:ext uri="{909E8E84-426E-40DD-AFC4-6F175D3DCCD1}">
                  <a14:hiddenFill xmlns:a14="http://schemas.microsoft.com/office/drawing/2010/main">
                    <a:solidFill>
                      <a:srgbClr val="FFFFFF"/>
                    </a:solidFill>
                  </a14:hiddenFill>
                </a:ext>
              </a:extLst>
            </p:spPr>
          </p:pic>
        </p:grpSp>
        <p:sp>
          <p:nvSpPr>
            <p:cNvPr id="136208" name="Text Box 16"/>
            <p:cNvSpPr txBox="1">
              <a:spLocks noChangeArrowheads="1"/>
            </p:cNvSpPr>
            <p:nvPr/>
          </p:nvSpPr>
          <p:spPr bwMode="auto">
            <a:xfrm>
              <a:off x="1138" y="2060"/>
              <a:ext cx="1121" cy="44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spAutoFit/>
            </a:bodyPr>
            <a:lstStyle>
              <a:lvl1pPr algn="l" defTabSz="801688" fontAlgn="base">
                <a:spcBef>
                  <a:spcPct val="0"/>
                </a:spcBef>
                <a:defRPr>
                  <a:solidFill>
                    <a:schemeClr val="tx1"/>
                  </a:solidFill>
                  <a:latin typeface="Arial" charset="0"/>
                </a:defRPr>
              </a:lvl1pPr>
              <a:lvl2pPr algn="l" defTabSz="801688" fontAlgn="base">
                <a:spcBef>
                  <a:spcPct val="0"/>
                </a:spcBef>
                <a:defRPr>
                  <a:solidFill>
                    <a:schemeClr val="tx1"/>
                  </a:solidFill>
                  <a:latin typeface="Arial" charset="0"/>
                </a:defRPr>
              </a:lvl2pPr>
              <a:lvl3pPr algn="l" defTabSz="801688" fontAlgn="base">
                <a:spcBef>
                  <a:spcPct val="0"/>
                </a:spcBef>
                <a:defRPr>
                  <a:solidFill>
                    <a:schemeClr val="tx1"/>
                  </a:solidFill>
                  <a:latin typeface="Arial" charset="0"/>
                </a:defRPr>
              </a:lvl3pPr>
              <a:lvl4pPr algn="l" defTabSz="801688" fontAlgn="base">
                <a:spcBef>
                  <a:spcPct val="0"/>
                </a:spcBef>
                <a:defRPr>
                  <a:solidFill>
                    <a:schemeClr val="tx1"/>
                  </a:solidFill>
                  <a:latin typeface="Arial" charset="0"/>
                </a:defRPr>
              </a:lvl4pPr>
              <a:lvl5pPr algn="l" defTabSz="801688" fontAlgn="base">
                <a:spcBef>
                  <a:spcPct val="0"/>
                </a:spcBef>
                <a:defRPr>
                  <a:solidFill>
                    <a:schemeClr val="tx1"/>
                  </a:solidFill>
                  <a:latin typeface="Arial" charset="0"/>
                </a:defRPr>
              </a:lvl5pPr>
              <a:lvl6pPr defTabSz="801688" fontAlgn="base">
                <a:spcBef>
                  <a:spcPct val="0"/>
                </a:spcBef>
                <a:spcAft>
                  <a:spcPct val="0"/>
                </a:spcAft>
                <a:defRPr>
                  <a:solidFill>
                    <a:schemeClr val="tx1"/>
                  </a:solidFill>
                  <a:latin typeface="Arial" charset="0"/>
                </a:defRPr>
              </a:lvl6pPr>
              <a:lvl7pPr defTabSz="801688" fontAlgn="base">
                <a:spcBef>
                  <a:spcPct val="0"/>
                </a:spcBef>
                <a:spcAft>
                  <a:spcPct val="0"/>
                </a:spcAft>
                <a:defRPr>
                  <a:solidFill>
                    <a:schemeClr val="tx1"/>
                  </a:solidFill>
                  <a:latin typeface="Arial" charset="0"/>
                </a:defRPr>
              </a:lvl7pPr>
              <a:lvl8pPr defTabSz="801688" fontAlgn="base">
                <a:spcBef>
                  <a:spcPct val="0"/>
                </a:spcBef>
                <a:spcAft>
                  <a:spcPct val="0"/>
                </a:spcAft>
                <a:defRPr>
                  <a:solidFill>
                    <a:schemeClr val="tx1"/>
                  </a:solidFill>
                  <a:latin typeface="Arial" charset="0"/>
                </a:defRPr>
              </a:lvl8pPr>
              <a:lvl9pPr defTabSz="801688" fontAlgn="base">
                <a:spcBef>
                  <a:spcPct val="0"/>
                </a:spcBef>
                <a:spcAft>
                  <a:spcPct val="0"/>
                </a:spcAft>
                <a:defRPr>
                  <a:solidFill>
                    <a:schemeClr val="tx1"/>
                  </a:solidFill>
                  <a:latin typeface="Arial" charset="0"/>
                </a:defRPr>
              </a:lvl9pPr>
            </a:lstStyle>
            <a:p>
              <a:pPr algn="ctr" fontAlgn="ctr">
                <a:spcBef>
                  <a:spcPct val="50000"/>
                </a:spcBef>
              </a:pPr>
              <a:r>
                <a:rPr lang="en-US" altLang="pl-PL" sz="2000" b="1">
                  <a:solidFill>
                    <a:schemeClr val="bg1"/>
                  </a:solidFill>
                </a:rPr>
                <a:t>Large Coverage </a:t>
              </a:r>
            </a:p>
            <a:p>
              <a:pPr algn="ctr" fontAlgn="ctr">
                <a:spcBef>
                  <a:spcPct val="50000"/>
                </a:spcBef>
              </a:pPr>
              <a:r>
                <a:rPr lang="en-US" altLang="pl-PL" sz="2000" b="1">
                  <a:solidFill>
                    <a:schemeClr val="bg1"/>
                  </a:solidFill>
                </a:rPr>
                <a:t>Outdoor - High Mobility</a:t>
              </a:r>
            </a:p>
            <a:p>
              <a:pPr algn="ctr" fontAlgn="ctr">
                <a:spcBef>
                  <a:spcPct val="50000"/>
                </a:spcBef>
              </a:pPr>
              <a:r>
                <a:rPr lang="en-US" altLang="pl-PL" sz="2000" b="1">
                  <a:solidFill>
                    <a:schemeClr val="bg1"/>
                  </a:solidFill>
                </a:rPr>
                <a:t>Up to 14Mbps</a:t>
              </a:r>
            </a:p>
          </p:txBody>
        </p:sp>
        <p:pic>
          <p:nvPicPr>
            <p:cNvPr id="136209" name="Picture 17"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6" y="1392"/>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36210" name="Picture 18"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 y="1392"/>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36211" name="Picture 19"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0" y="1632"/>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36212" name="Picture 20"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0" y="1152"/>
              <a:ext cx="134" cy="252"/>
            </a:xfrm>
            <a:prstGeom prst="rect">
              <a:avLst/>
            </a:prstGeom>
            <a:noFill/>
            <a:extLst>
              <a:ext uri="{909E8E84-426E-40DD-AFC4-6F175D3DCCD1}">
                <a14:hiddenFill xmlns:a14="http://schemas.microsoft.com/office/drawing/2010/main">
                  <a:solidFill>
                    <a:srgbClr val="FFFFFF"/>
                  </a:solidFill>
                </a14:hiddenFill>
              </a:ext>
            </a:extLst>
          </p:spPr>
        </p:pic>
        <p:pic>
          <p:nvPicPr>
            <p:cNvPr id="136213" name="Picture 21"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04" y="1440"/>
              <a:ext cx="134" cy="252"/>
            </a:xfrm>
            <a:prstGeom prst="rect">
              <a:avLst/>
            </a:prstGeom>
            <a:noFill/>
            <a:extLst>
              <a:ext uri="{909E8E84-426E-40DD-AFC4-6F175D3DCCD1}">
                <a14:hiddenFill xmlns:a14="http://schemas.microsoft.com/office/drawing/2010/main">
                  <a:solidFill>
                    <a:srgbClr val="FFFFFF"/>
                  </a:solidFill>
                </a14:hiddenFill>
              </a:ext>
            </a:extLst>
          </p:spPr>
        </p:pic>
        <p:pic>
          <p:nvPicPr>
            <p:cNvPr id="136214" name="Picture 22"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 y="1344"/>
              <a:ext cx="134" cy="2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58209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Grp="1" noChangeArrowheads="1"/>
          </p:cNvSpPr>
          <p:nvPr>
            <p:ph type="title"/>
          </p:nvPr>
        </p:nvSpPr>
        <p:spPr/>
        <p:txBody>
          <a:bodyPr/>
          <a:lstStyle/>
          <a:p>
            <a:r>
              <a:rPr lang="en-US" altLang="pl-PL" dirty="0" smtClean="0">
                <a:solidFill>
                  <a:schemeClr val="tx1"/>
                </a:solidFill>
              </a:rPr>
              <a:t>4G Networks</a:t>
            </a:r>
            <a:endParaRPr lang="en-US" altLang="pl-PL" dirty="0">
              <a:solidFill>
                <a:schemeClr val="tx1"/>
              </a:solidFill>
            </a:endParaRPr>
          </a:p>
        </p:txBody>
      </p:sp>
      <p:grpSp>
        <p:nvGrpSpPr>
          <p:cNvPr id="120915" name="Group 83"/>
          <p:cNvGrpSpPr>
            <a:grpSpLocks/>
          </p:cNvGrpSpPr>
          <p:nvPr/>
        </p:nvGrpSpPr>
        <p:grpSpPr bwMode="auto">
          <a:xfrm>
            <a:off x="150805" y="1623540"/>
            <a:ext cx="8688402" cy="4728270"/>
            <a:chOff x="95" y="720"/>
            <a:chExt cx="5473" cy="2396"/>
          </a:xfrm>
        </p:grpSpPr>
        <p:grpSp>
          <p:nvGrpSpPr>
            <p:cNvPr id="120850" name="Group 18"/>
            <p:cNvGrpSpPr>
              <a:grpSpLocks/>
            </p:cNvGrpSpPr>
            <p:nvPr/>
          </p:nvGrpSpPr>
          <p:grpSpPr bwMode="auto">
            <a:xfrm>
              <a:off x="144" y="1104"/>
              <a:ext cx="3072" cy="1200"/>
              <a:chOff x="336" y="1824"/>
              <a:chExt cx="2688" cy="960"/>
            </a:xfrm>
          </p:grpSpPr>
          <p:sp>
            <p:nvSpPr>
              <p:cNvPr id="120837" name="Oval 5"/>
              <p:cNvSpPr>
                <a:spLocks noChangeArrowheads="1"/>
              </p:cNvSpPr>
              <p:nvPr/>
            </p:nvSpPr>
            <p:spPr bwMode="auto">
              <a:xfrm>
                <a:off x="336" y="2160"/>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40" name="Oval 8"/>
              <p:cNvSpPr>
                <a:spLocks noChangeArrowheads="1"/>
              </p:cNvSpPr>
              <p:nvPr/>
            </p:nvSpPr>
            <p:spPr bwMode="auto">
              <a:xfrm>
                <a:off x="1152" y="1968"/>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41" name="Oval 9"/>
              <p:cNvSpPr>
                <a:spLocks noChangeArrowheads="1"/>
              </p:cNvSpPr>
              <p:nvPr/>
            </p:nvSpPr>
            <p:spPr bwMode="auto">
              <a:xfrm>
                <a:off x="1152" y="2352"/>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42" name="Oval 10"/>
              <p:cNvSpPr>
                <a:spLocks noChangeArrowheads="1"/>
              </p:cNvSpPr>
              <p:nvPr/>
            </p:nvSpPr>
            <p:spPr bwMode="auto">
              <a:xfrm>
                <a:off x="1920" y="2208"/>
                <a:ext cx="1104" cy="432"/>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pic>
            <p:nvPicPr>
              <p:cNvPr id="120843" name="Picture 11"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 y="2016"/>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20845" name="Picture 13"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 y="1824"/>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20846" name="Picture 14"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6" y="2208"/>
                <a:ext cx="277" cy="367"/>
              </a:xfrm>
              <a:prstGeom prst="rect">
                <a:avLst/>
              </a:prstGeom>
              <a:noFill/>
              <a:extLst>
                <a:ext uri="{909E8E84-426E-40DD-AFC4-6F175D3DCCD1}">
                  <a14:hiddenFill xmlns:a14="http://schemas.microsoft.com/office/drawing/2010/main">
                    <a:solidFill>
                      <a:srgbClr val="FFFFFF"/>
                    </a:solidFill>
                  </a14:hiddenFill>
                </a:ext>
              </a:extLst>
            </p:spPr>
          </p:pic>
          <p:pic>
            <p:nvPicPr>
              <p:cNvPr id="120847" name="Picture 15" descr="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4" y="2064"/>
                <a:ext cx="277" cy="367"/>
              </a:xfrm>
              <a:prstGeom prst="rect">
                <a:avLst/>
              </a:prstGeom>
              <a:noFill/>
              <a:extLst>
                <a:ext uri="{909E8E84-426E-40DD-AFC4-6F175D3DCCD1}">
                  <a14:hiddenFill xmlns:a14="http://schemas.microsoft.com/office/drawing/2010/main">
                    <a:solidFill>
                      <a:srgbClr val="FFFFFF"/>
                    </a:solidFill>
                  </a14:hiddenFill>
                </a:ext>
              </a:extLst>
            </p:spPr>
          </p:pic>
        </p:grpSp>
        <p:sp>
          <p:nvSpPr>
            <p:cNvPr id="120851" name="Text Box 19"/>
            <p:cNvSpPr txBox="1">
              <a:spLocks noChangeArrowheads="1"/>
            </p:cNvSpPr>
            <p:nvPr/>
          </p:nvSpPr>
          <p:spPr bwMode="auto">
            <a:xfrm>
              <a:off x="95" y="2607"/>
              <a:ext cx="3111" cy="509"/>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spAutoFit/>
            </a:bodyPr>
            <a:lstStyle>
              <a:lvl1pPr algn="l" defTabSz="801688" fontAlgn="base">
                <a:spcBef>
                  <a:spcPct val="0"/>
                </a:spcBef>
                <a:defRPr>
                  <a:solidFill>
                    <a:schemeClr val="tx1"/>
                  </a:solidFill>
                  <a:latin typeface="Arial" charset="0"/>
                </a:defRPr>
              </a:lvl1pPr>
              <a:lvl2pPr algn="l" defTabSz="801688" fontAlgn="base">
                <a:spcBef>
                  <a:spcPct val="0"/>
                </a:spcBef>
                <a:defRPr>
                  <a:solidFill>
                    <a:schemeClr val="tx1"/>
                  </a:solidFill>
                  <a:latin typeface="Arial" charset="0"/>
                </a:defRPr>
              </a:lvl2pPr>
              <a:lvl3pPr algn="l" defTabSz="801688" fontAlgn="base">
                <a:spcBef>
                  <a:spcPct val="0"/>
                </a:spcBef>
                <a:defRPr>
                  <a:solidFill>
                    <a:schemeClr val="tx1"/>
                  </a:solidFill>
                  <a:latin typeface="Arial" charset="0"/>
                </a:defRPr>
              </a:lvl3pPr>
              <a:lvl4pPr algn="l" defTabSz="801688" fontAlgn="base">
                <a:spcBef>
                  <a:spcPct val="0"/>
                </a:spcBef>
                <a:defRPr>
                  <a:solidFill>
                    <a:schemeClr val="tx1"/>
                  </a:solidFill>
                  <a:latin typeface="Arial" charset="0"/>
                </a:defRPr>
              </a:lvl4pPr>
              <a:lvl5pPr algn="l" defTabSz="801688" fontAlgn="base">
                <a:spcBef>
                  <a:spcPct val="0"/>
                </a:spcBef>
                <a:defRPr>
                  <a:solidFill>
                    <a:schemeClr val="tx1"/>
                  </a:solidFill>
                  <a:latin typeface="Arial" charset="0"/>
                </a:defRPr>
              </a:lvl5pPr>
              <a:lvl6pPr defTabSz="801688" fontAlgn="base">
                <a:spcBef>
                  <a:spcPct val="0"/>
                </a:spcBef>
                <a:spcAft>
                  <a:spcPct val="0"/>
                </a:spcAft>
                <a:defRPr>
                  <a:solidFill>
                    <a:schemeClr val="tx1"/>
                  </a:solidFill>
                  <a:latin typeface="Arial" charset="0"/>
                </a:defRPr>
              </a:lvl6pPr>
              <a:lvl7pPr defTabSz="801688" fontAlgn="base">
                <a:spcBef>
                  <a:spcPct val="0"/>
                </a:spcBef>
                <a:spcAft>
                  <a:spcPct val="0"/>
                </a:spcAft>
                <a:defRPr>
                  <a:solidFill>
                    <a:schemeClr val="tx1"/>
                  </a:solidFill>
                  <a:latin typeface="Arial" charset="0"/>
                </a:defRPr>
              </a:lvl7pPr>
              <a:lvl8pPr defTabSz="801688" fontAlgn="base">
                <a:spcBef>
                  <a:spcPct val="0"/>
                </a:spcBef>
                <a:spcAft>
                  <a:spcPct val="0"/>
                </a:spcAft>
                <a:defRPr>
                  <a:solidFill>
                    <a:schemeClr val="tx1"/>
                  </a:solidFill>
                  <a:latin typeface="Arial" charset="0"/>
                </a:defRPr>
              </a:lvl8pPr>
              <a:lvl9pPr defTabSz="801688" fontAlgn="base">
                <a:spcBef>
                  <a:spcPct val="0"/>
                </a:spcBef>
                <a:spcAft>
                  <a:spcPct val="0"/>
                </a:spcAft>
                <a:defRPr>
                  <a:solidFill>
                    <a:schemeClr val="tx1"/>
                  </a:solidFill>
                  <a:latin typeface="Arial" charset="0"/>
                </a:defRPr>
              </a:lvl9pPr>
            </a:lstStyle>
            <a:p>
              <a:pPr algn="ctr" fontAlgn="ctr">
                <a:spcBef>
                  <a:spcPct val="50000"/>
                </a:spcBef>
              </a:pPr>
              <a:r>
                <a:rPr lang="en-US" altLang="pl-PL" sz="2400" dirty="0" smtClean="0">
                  <a:latin typeface="+mn-lt"/>
                </a:rPr>
                <a:t>High coverage</a:t>
              </a:r>
              <a:r>
                <a:rPr lang="pl-PL" altLang="pl-PL" sz="2400" dirty="0" smtClean="0">
                  <a:latin typeface="+mn-lt"/>
                </a:rPr>
                <a:t> </a:t>
              </a:r>
              <a:r>
                <a:rPr lang="en-US" altLang="pl-PL" sz="2400" dirty="0" smtClean="0">
                  <a:latin typeface="+mn-lt"/>
                </a:rPr>
                <a:t>– 100</a:t>
              </a:r>
              <a:r>
                <a:rPr lang="pl-PL" altLang="pl-PL" sz="2400" dirty="0" smtClean="0">
                  <a:latin typeface="+mn-lt"/>
                </a:rPr>
                <a:t> </a:t>
              </a:r>
              <a:r>
                <a:rPr lang="en-US" altLang="pl-PL" sz="2400" dirty="0" smtClean="0">
                  <a:latin typeface="+mn-lt"/>
                </a:rPr>
                <a:t>Mb</a:t>
              </a:r>
              <a:r>
                <a:rPr lang="pl-PL" altLang="pl-PL" sz="2400" dirty="0" err="1" smtClean="0">
                  <a:latin typeface="+mn-lt"/>
                </a:rPr>
                <a:t>it</a:t>
              </a:r>
              <a:r>
                <a:rPr lang="pl-PL" altLang="pl-PL" sz="2400" dirty="0" smtClean="0">
                  <a:latin typeface="+mn-lt"/>
                </a:rPr>
                <a:t>/</a:t>
              </a:r>
              <a:r>
                <a:rPr lang="en-US" altLang="pl-PL" sz="2400" dirty="0" smtClean="0">
                  <a:latin typeface="+mn-lt"/>
                </a:rPr>
                <a:t>s</a:t>
              </a:r>
              <a:endParaRPr lang="en-US" altLang="pl-PL" sz="2400" dirty="0">
                <a:latin typeface="+mn-lt"/>
              </a:endParaRPr>
            </a:p>
            <a:p>
              <a:pPr algn="ctr" fontAlgn="ctr">
                <a:spcBef>
                  <a:spcPct val="50000"/>
                </a:spcBef>
              </a:pPr>
              <a:r>
                <a:rPr lang="en-US" altLang="pl-PL" sz="2400" dirty="0" smtClean="0">
                  <a:latin typeface="+mn-lt"/>
                </a:rPr>
                <a:t>High mobility outside buildings</a:t>
              </a:r>
              <a:endParaRPr lang="en-US" altLang="pl-PL" sz="2400" dirty="0">
                <a:latin typeface="+mn-lt"/>
              </a:endParaRPr>
            </a:p>
          </p:txBody>
        </p:sp>
        <p:pic>
          <p:nvPicPr>
            <p:cNvPr id="120852" name="Picture 20"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28" y="1680"/>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20853" name="Picture 21"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1680"/>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20854" name="Picture 22"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2" y="1920"/>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20855" name="Picture 23"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2" y="1440"/>
              <a:ext cx="134" cy="252"/>
            </a:xfrm>
            <a:prstGeom prst="rect">
              <a:avLst/>
            </a:prstGeom>
            <a:noFill/>
            <a:extLst>
              <a:ext uri="{909E8E84-426E-40DD-AFC4-6F175D3DCCD1}">
                <a14:hiddenFill xmlns:a14="http://schemas.microsoft.com/office/drawing/2010/main">
                  <a:solidFill>
                    <a:srgbClr val="FFFFFF"/>
                  </a:solidFill>
                </a14:hiddenFill>
              </a:ext>
            </a:extLst>
          </p:spPr>
        </p:pic>
        <p:pic>
          <p:nvPicPr>
            <p:cNvPr id="120856" name="Picture 24"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56" y="1728"/>
              <a:ext cx="134" cy="252"/>
            </a:xfrm>
            <a:prstGeom prst="rect">
              <a:avLst/>
            </a:prstGeom>
            <a:noFill/>
            <a:extLst>
              <a:ext uri="{909E8E84-426E-40DD-AFC4-6F175D3DCCD1}">
                <a14:hiddenFill xmlns:a14="http://schemas.microsoft.com/office/drawing/2010/main">
                  <a:solidFill>
                    <a:srgbClr val="FFFFFF"/>
                  </a:solidFill>
                </a14:hiddenFill>
              </a:ext>
            </a:extLst>
          </p:spPr>
        </p:pic>
        <p:pic>
          <p:nvPicPr>
            <p:cNvPr id="120857" name="Picture 25" descr="ipod_is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2" y="1632"/>
              <a:ext cx="134" cy="252"/>
            </a:xfrm>
            <a:prstGeom prst="rect">
              <a:avLst/>
            </a:prstGeom>
            <a:noFill/>
            <a:extLst>
              <a:ext uri="{909E8E84-426E-40DD-AFC4-6F175D3DCCD1}">
                <a14:hiddenFill xmlns:a14="http://schemas.microsoft.com/office/drawing/2010/main">
                  <a:solidFill>
                    <a:srgbClr val="FFFFFF"/>
                  </a:solidFill>
                </a14:hiddenFill>
              </a:ext>
            </a:extLst>
          </p:spPr>
        </p:pic>
        <p:sp>
          <p:nvSpPr>
            <p:cNvPr id="120858" name="Line 26"/>
            <p:cNvSpPr>
              <a:spLocks noChangeShapeType="1"/>
            </p:cNvSpPr>
            <p:nvPr/>
          </p:nvSpPr>
          <p:spPr bwMode="auto">
            <a:xfrm flipV="1">
              <a:off x="3216" y="1488"/>
              <a:ext cx="528" cy="192"/>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67" tIns="40084" rIns="80167" bIns="40084" anchor="ctr"/>
            <a:lstStyle/>
            <a:p>
              <a:endParaRPr lang="pl-PL">
                <a:latin typeface="+mn-lt"/>
              </a:endParaRPr>
            </a:p>
          </p:txBody>
        </p:sp>
        <p:sp>
          <p:nvSpPr>
            <p:cNvPr id="120860" name="Oval 28"/>
            <p:cNvSpPr>
              <a:spLocks noChangeArrowheads="1"/>
            </p:cNvSpPr>
            <p:nvPr/>
          </p:nvSpPr>
          <p:spPr bwMode="auto">
            <a:xfrm>
              <a:off x="3792" y="1008"/>
              <a:ext cx="1776" cy="1008"/>
            </a:xfrm>
            <a:prstGeom prst="ellipse">
              <a:avLst/>
            </a:prstGeom>
            <a:noFill/>
            <a:ln w="12700" algn="ctr">
              <a:solidFill>
                <a:schemeClr val="bg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61" name="Line 29"/>
            <p:cNvSpPr>
              <a:spLocks noChangeShapeType="1"/>
            </p:cNvSpPr>
            <p:nvPr/>
          </p:nvSpPr>
          <p:spPr bwMode="auto">
            <a:xfrm>
              <a:off x="1200" y="1008"/>
              <a:ext cx="96" cy="240"/>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67" tIns="40084" rIns="80167" bIns="40084" anchor="ctr"/>
            <a:lstStyle/>
            <a:p>
              <a:endParaRPr lang="pl-PL">
                <a:latin typeface="+mn-lt"/>
              </a:endParaRPr>
            </a:p>
          </p:txBody>
        </p:sp>
        <p:sp>
          <p:nvSpPr>
            <p:cNvPr id="120862" name="Text Box 30"/>
            <p:cNvSpPr txBox="1">
              <a:spLocks noChangeArrowheads="1"/>
            </p:cNvSpPr>
            <p:nvPr/>
          </p:nvSpPr>
          <p:spPr bwMode="auto">
            <a:xfrm>
              <a:off x="720" y="816"/>
              <a:ext cx="855" cy="18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spAutoFit/>
            </a:bodyPr>
            <a:lstStyle>
              <a:lvl1pPr algn="l" defTabSz="801688" fontAlgn="base">
                <a:spcBef>
                  <a:spcPct val="0"/>
                </a:spcBef>
                <a:defRPr>
                  <a:solidFill>
                    <a:schemeClr val="tx1"/>
                  </a:solidFill>
                  <a:latin typeface="Arial" charset="0"/>
                </a:defRPr>
              </a:lvl1pPr>
              <a:lvl2pPr algn="l" defTabSz="801688" fontAlgn="base">
                <a:spcBef>
                  <a:spcPct val="0"/>
                </a:spcBef>
                <a:defRPr>
                  <a:solidFill>
                    <a:schemeClr val="tx1"/>
                  </a:solidFill>
                  <a:latin typeface="Arial" charset="0"/>
                </a:defRPr>
              </a:lvl2pPr>
              <a:lvl3pPr algn="l" defTabSz="801688" fontAlgn="base">
                <a:spcBef>
                  <a:spcPct val="0"/>
                </a:spcBef>
                <a:defRPr>
                  <a:solidFill>
                    <a:schemeClr val="tx1"/>
                  </a:solidFill>
                  <a:latin typeface="Arial" charset="0"/>
                </a:defRPr>
              </a:lvl3pPr>
              <a:lvl4pPr algn="l" defTabSz="801688" fontAlgn="base">
                <a:spcBef>
                  <a:spcPct val="0"/>
                </a:spcBef>
                <a:defRPr>
                  <a:solidFill>
                    <a:schemeClr val="tx1"/>
                  </a:solidFill>
                  <a:latin typeface="Arial" charset="0"/>
                </a:defRPr>
              </a:lvl4pPr>
              <a:lvl5pPr algn="l" defTabSz="801688" fontAlgn="base">
                <a:spcBef>
                  <a:spcPct val="0"/>
                </a:spcBef>
                <a:defRPr>
                  <a:solidFill>
                    <a:schemeClr val="tx1"/>
                  </a:solidFill>
                  <a:latin typeface="Arial" charset="0"/>
                </a:defRPr>
              </a:lvl5pPr>
              <a:lvl6pPr defTabSz="801688" fontAlgn="base">
                <a:spcBef>
                  <a:spcPct val="0"/>
                </a:spcBef>
                <a:spcAft>
                  <a:spcPct val="0"/>
                </a:spcAft>
                <a:defRPr>
                  <a:solidFill>
                    <a:schemeClr val="tx1"/>
                  </a:solidFill>
                  <a:latin typeface="Arial" charset="0"/>
                </a:defRPr>
              </a:lvl6pPr>
              <a:lvl7pPr defTabSz="801688" fontAlgn="base">
                <a:spcBef>
                  <a:spcPct val="0"/>
                </a:spcBef>
                <a:spcAft>
                  <a:spcPct val="0"/>
                </a:spcAft>
                <a:defRPr>
                  <a:solidFill>
                    <a:schemeClr val="tx1"/>
                  </a:solidFill>
                  <a:latin typeface="Arial" charset="0"/>
                </a:defRPr>
              </a:lvl7pPr>
              <a:lvl8pPr defTabSz="801688" fontAlgn="base">
                <a:spcBef>
                  <a:spcPct val="0"/>
                </a:spcBef>
                <a:spcAft>
                  <a:spcPct val="0"/>
                </a:spcAft>
                <a:defRPr>
                  <a:solidFill>
                    <a:schemeClr val="tx1"/>
                  </a:solidFill>
                  <a:latin typeface="Arial" charset="0"/>
                </a:defRPr>
              </a:lvl8pPr>
              <a:lvl9pPr defTabSz="801688" fontAlgn="base">
                <a:spcBef>
                  <a:spcPct val="0"/>
                </a:spcBef>
                <a:spcAft>
                  <a:spcPct val="0"/>
                </a:spcAft>
                <a:defRPr>
                  <a:solidFill>
                    <a:schemeClr val="tx1"/>
                  </a:solidFill>
                  <a:latin typeface="Arial" charset="0"/>
                </a:defRPr>
              </a:lvl9pPr>
            </a:lstStyle>
            <a:p>
              <a:pPr algn="ctr" fontAlgn="ctr">
                <a:spcBef>
                  <a:spcPct val="50000"/>
                </a:spcBef>
              </a:pPr>
              <a:r>
                <a:rPr lang="en-US" altLang="pl-PL" dirty="0" err="1" smtClean="0">
                  <a:latin typeface="+mn-lt"/>
                </a:rPr>
                <a:t>Macrocells</a:t>
              </a:r>
              <a:endParaRPr lang="en-US" altLang="pl-PL" dirty="0">
                <a:latin typeface="+mn-lt"/>
              </a:endParaRPr>
            </a:p>
          </p:txBody>
        </p:sp>
        <p:pic>
          <p:nvPicPr>
            <p:cNvPr id="120863" name="Picture 31" descr="clipar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8" y="720"/>
              <a:ext cx="566" cy="751"/>
            </a:xfrm>
            <a:prstGeom prst="rect">
              <a:avLst/>
            </a:prstGeom>
            <a:noFill/>
            <a:extLst>
              <a:ext uri="{909E8E84-426E-40DD-AFC4-6F175D3DCCD1}">
                <a14:hiddenFill xmlns:a14="http://schemas.microsoft.com/office/drawing/2010/main">
                  <a:solidFill>
                    <a:srgbClr val="FFFFFF"/>
                  </a:solidFill>
                </a14:hiddenFill>
              </a:ext>
            </a:extLst>
          </p:spPr>
        </p:pic>
        <p:sp>
          <p:nvSpPr>
            <p:cNvPr id="120864" name="Oval 32"/>
            <p:cNvSpPr>
              <a:spLocks noChangeArrowheads="1"/>
            </p:cNvSpPr>
            <p:nvPr/>
          </p:nvSpPr>
          <p:spPr bwMode="auto">
            <a:xfrm>
              <a:off x="3984" y="1392"/>
              <a:ext cx="672" cy="336"/>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65" name="Oval 33"/>
            <p:cNvSpPr>
              <a:spLocks noChangeArrowheads="1"/>
            </p:cNvSpPr>
            <p:nvPr/>
          </p:nvSpPr>
          <p:spPr bwMode="auto">
            <a:xfrm>
              <a:off x="4608" y="1392"/>
              <a:ext cx="672" cy="336"/>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sp>
          <p:nvSpPr>
            <p:cNvPr id="120868" name="Line 36"/>
            <p:cNvSpPr>
              <a:spLocks noChangeShapeType="1"/>
            </p:cNvSpPr>
            <p:nvPr/>
          </p:nvSpPr>
          <p:spPr bwMode="auto">
            <a:xfrm>
              <a:off x="3696" y="960"/>
              <a:ext cx="432" cy="432"/>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67" tIns="40084" rIns="80167" bIns="40084" anchor="ctr"/>
            <a:lstStyle/>
            <a:p>
              <a:endParaRPr lang="pl-PL">
                <a:latin typeface="+mn-lt"/>
              </a:endParaRPr>
            </a:p>
          </p:txBody>
        </p:sp>
        <p:pic>
          <p:nvPicPr>
            <p:cNvPr id="120875" name="Picture 43" descr="05_n800_lowr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52" y="1440"/>
              <a:ext cx="348" cy="201"/>
            </a:xfrm>
            <a:prstGeom prst="rect">
              <a:avLst/>
            </a:prstGeom>
            <a:noFill/>
            <a:extLst>
              <a:ext uri="{909E8E84-426E-40DD-AFC4-6F175D3DCCD1}">
                <a14:hiddenFill xmlns:a14="http://schemas.microsoft.com/office/drawing/2010/main">
                  <a:solidFill>
                    <a:srgbClr val="FFFFFF"/>
                  </a:solidFill>
                </a14:hiddenFill>
              </a:ext>
            </a:extLst>
          </p:spPr>
        </p:pic>
        <p:sp>
          <p:nvSpPr>
            <p:cNvPr id="120869" name="Text Box 37"/>
            <p:cNvSpPr txBox="1">
              <a:spLocks noChangeArrowheads="1"/>
            </p:cNvSpPr>
            <p:nvPr/>
          </p:nvSpPr>
          <p:spPr bwMode="auto">
            <a:xfrm>
              <a:off x="3135" y="724"/>
              <a:ext cx="713" cy="18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spAutoFit/>
            </a:bodyPr>
            <a:lstStyle>
              <a:lvl1pPr algn="l" defTabSz="801688" fontAlgn="base">
                <a:spcBef>
                  <a:spcPct val="0"/>
                </a:spcBef>
                <a:defRPr>
                  <a:solidFill>
                    <a:schemeClr val="tx1"/>
                  </a:solidFill>
                  <a:latin typeface="Arial" charset="0"/>
                </a:defRPr>
              </a:lvl1pPr>
              <a:lvl2pPr algn="l" defTabSz="801688" fontAlgn="base">
                <a:spcBef>
                  <a:spcPct val="0"/>
                </a:spcBef>
                <a:defRPr>
                  <a:solidFill>
                    <a:schemeClr val="tx1"/>
                  </a:solidFill>
                  <a:latin typeface="Arial" charset="0"/>
                </a:defRPr>
              </a:lvl2pPr>
              <a:lvl3pPr algn="l" defTabSz="801688" fontAlgn="base">
                <a:spcBef>
                  <a:spcPct val="0"/>
                </a:spcBef>
                <a:defRPr>
                  <a:solidFill>
                    <a:schemeClr val="tx1"/>
                  </a:solidFill>
                  <a:latin typeface="Arial" charset="0"/>
                </a:defRPr>
              </a:lvl3pPr>
              <a:lvl4pPr algn="l" defTabSz="801688" fontAlgn="base">
                <a:spcBef>
                  <a:spcPct val="0"/>
                </a:spcBef>
                <a:defRPr>
                  <a:solidFill>
                    <a:schemeClr val="tx1"/>
                  </a:solidFill>
                  <a:latin typeface="Arial" charset="0"/>
                </a:defRPr>
              </a:lvl4pPr>
              <a:lvl5pPr algn="l" defTabSz="801688" fontAlgn="base">
                <a:spcBef>
                  <a:spcPct val="0"/>
                </a:spcBef>
                <a:defRPr>
                  <a:solidFill>
                    <a:schemeClr val="tx1"/>
                  </a:solidFill>
                  <a:latin typeface="Arial" charset="0"/>
                </a:defRPr>
              </a:lvl5pPr>
              <a:lvl6pPr defTabSz="801688" fontAlgn="base">
                <a:spcBef>
                  <a:spcPct val="0"/>
                </a:spcBef>
                <a:spcAft>
                  <a:spcPct val="0"/>
                </a:spcAft>
                <a:defRPr>
                  <a:solidFill>
                    <a:schemeClr val="tx1"/>
                  </a:solidFill>
                  <a:latin typeface="Arial" charset="0"/>
                </a:defRPr>
              </a:lvl6pPr>
              <a:lvl7pPr defTabSz="801688" fontAlgn="base">
                <a:spcBef>
                  <a:spcPct val="0"/>
                </a:spcBef>
                <a:spcAft>
                  <a:spcPct val="0"/>
                </a:spcAft>
                <a:defRPr>
                  <a:solidFill>
                    <a:schemeClr val="tx1"/>
                  </a:solidFill>
                  <a:latin typeface="Arial" charset="0"/>
                </a:defRPr>
              </a:lvl7pPr>
              <a:lvl8pPr defTabSz="801688" fontAlgn="base">
                <a:spcBef>
                  <a:spcPct val="0"/>
                </a:spcBef>
                <a:spcAft>
                  <a:spcPct val="0"/>
                </a:spcAft>
                <a:defRPr>
                  <a:solidFill>
                    <a:schemeClr val="tx1"/>
                  </a:solidFill>
                  <a:latin typeface="Arial" charset="0"/>
                </a:defRPr>
              </a:lvl8pPr>
              <a:lvl9pPr defTabSz="801688" fontAlgn="base">
                <a:spcBef>
                  <a:spcPct val="0"/>
                </a:spcBef>
                <a:spcAft>
                  <a:spcPct val="0"/>
                </a:spcAft>
                <a:defRPr>
                  <a:solidFill>
                    <a:schemeClr val="tx1"/>
                  </a:solidFill>
                  <a:latin typeface="Arial" charset="0"/>
                </a:defRPr>
              </a:lvl9pPr>
            </a:lstStyle>
            <a:p>
              <a:pPr algn="ctr" fontAlgn="ctr">
                <a:spcBef>
                  <a:spcPct val="50000"/>
                </a:spcBef>
              </a:pPr>
              <a:r>
                <a:rPr lang="en-US" altLang="pl-PL" dirty="0" err="1" smtClean="0">
                  <a:latin typeface="+mn-lt"/>
                </a:rPr>
                <a:t>Picocells</a:t>
              </a:r>
              <a:endParaRPr lang="en-US" altLang="pl-PL" dirty="0">
                <a:latin typeface="+mn-lt"/>
              </a:endParaRPr>
            </a:p>
          </p:txBody>
        </p:sp>
        <p:sp>
          <p:nvSpPr>
            <p:cNvPr id="120871" name="Text Box 39"/>
            <p:cNvSpPr txBox="1">
              <a:spLocks noChangeArrowheads="1"/>
            </p:cNvSpPr>
            <p:nvPr/>
          </p:nvSpPr>
          <p:spPr bwMode="auto">
            <a:xfrm>
              <a:off x="3479" y="2036"/>
              <a:ext cx="2037" cy="88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spAutoFit/>
            </a:bodyPr>
            <a:lstStyle>
              <a:lvl1pPr algn="l" defTabSz="801688" fontAlgn="base">
                <a:spcBef>
                  <a:spcPct val="0"/>
                </a:spcBef>
                <a:defRPr>
                  <a:solidFill>
                    <a:schemeClr val="tx1"/>
                  </a:solidFill>
                  <a:latin typeface="Arial" charset="0"/>
                </a:defRPr>
              </a:lvl1pPr>
              <a:lvl2pPr algn="l" defTabSz="801688" fontAlgn="base">
                <a:spcBef>
                  <a:spcPct val="0"/>
                </a:spcBef>
                <a:defRPr>
                  <a:solidFill>
                    <a:schemeClr val="tx1"/>
                  </a:solidFill>
                  <a:latin typeface="Arial" charset="0"/>
                </a:defRPr>
              </a:lvl2pPr>
              <a:lvl3pPr algn="l" defTabSz="801688" fontAlgn="base">
                <a:spcBef>
                  <a:spcPct val="0"/>
                </a:spcBef>
                <a:defRPr>
                  <a:solidFill>
                    <a:schemeClr val="tx1"/>
                  </a:solidFill>
                  <a:latin typeface="Arial" charset="0"/>
                </a:defRPr>
              </a:lvl3pPr>
              <a:lvl4pPr algn="l" defTabSz="801688" fontAlgn="base">
                <a:spcBef>
                  <a:spcPct val="0"/>
                </a:spcBef>
                <a:defRPr>
                  <a:solidFill>
                    <a:schemeClr val="tx1"/>
                  </a:solidFill>
                  <a:latin typeface="Arial" charset="0"/>
                </a:defRPr>
              </a:lvl4pPr>
              <a:lvl5pPr algn="l" defTabSz="801688" fontAlgn="base">
                <a:spcBef>
                  <a:spcPct val="0"/>
                </a:spcBef>
                <a:defRPr>
                  <a:solidFill>
                    <a:schemeClr val="tx1"/>
                  </a:solidFill>
                  <a:latin typeface="Arial" charset="0"/>
                </a:defRPr>
              </a:lvl5pPr>
              <a:lvl6pPr defTabSz="801688" fontAlgn="base">
                <a:spcBef>
                  <a:spcPct val="0"/>
                </a:spcBef>
                <a:spcAft>
                  <a:spcPct val="0"/>
                </a:spcAft>
                <a:defRPr>
                  <a:solidFill>
                    <a:schemeClr val="tx1"/>
                  </a:solidFill>
                  <a:latin typeface="Arial" charset="0"/>
                </a:defRPr>
              </a:lvl6pPr>
              <a:lvl7pPr defTabSz="801688" fontAlgn="base">
                <a:spcBef>
                  <a:spcPct val="0"/>
                </a:spcBef>
                <a:spcAft>
                  <a:spcPct val="0"/>
                </a:spcAft>
                <a:defRPr>
                  <a:solidFill>
                    <a:schemeClr val="tx1"/>
                  </a:solidFill>
                  <a:latin typeface="Arial" charset="0"/>
                </a:defRPr>
              </a:lvl7pPr>
              <a:lvl8pPr defTabSz="801688" fontAlgn="base">
                <a:spcBef>
                  <a:spcPct val="0"/>
                </a:spcBef>
                <a:spcAft>
                  <a:spcPct val="0"/>
                </a:spcAft>
                <a:defRPr>
                  <a:solidFill>
                    <a:schemeClr val="tx1"/>
                  </a:solidFill>
                  <a:latin typeface="Arial" charset="0"/>
                </a:defRPr>
              </a:lvl8pPr>
              <a:lvl9pPr defTabSz="801688" fontAlgn="base">
                <a:spcBef>
                  <a:spcPct val="0"/>
                </a:spcBef>
                <a:spcAft>
                  <a:spcPct val="0"/>
                </a:spcAft>
                <a:defRPr>
                  <a:solidFill>
                    <a:schemeClr val="tx1"/>
                  </a:solidFill>
                  <a:latin typeface="Arial" charset="0"/>
                </a:defRPr>
              </a:lvl9pPr>
            </a:lstStyle>
            <a:p>
              <a:pPr algn="ctr" fontAlgn="ctr">
                <a:spcBef>
                  <a:spcPct val="50000"/>
                </a:spcBef>
              </a:pPr>
              <a:r>
                <a:rPr lang="en-US" altLang="pl-PL" sz="2400" dirty="0" smtClean="0">
                  <a:latin typeface="+mn-lt"/>
                </a:rPr>
                <a:t>Isolated</a:t>
              </a:r>
              <a:r>
                <a:rPr lang="pl-PL" altLang="pl-PL" sz="2400" dirty="0" smtClean="0">
                  <a:latin typeface="+mn-lt"/>
                </a:rPr>
                <a:t> </a:t>
              </a:r>
              <a:r>
                <a:rPr lang="en-US" altLang="pl-PL" sz="2400" dirty="0" smtClean="0">
                  <a:latin typeface="+mn-lt"/>
                </a:rPr>
                <a:t>“</a:t>
              </a:r>
              <a:r>
                <a:rPr lang="pl-PL" altLang="pl-PL" sz="2400" dirty="0" smtClean="0">
                  <a:latin typeface="+mn-lt"/>
                </a:rPr>
                <a:t>hotspot</a:t>
              </a:r>
              <a:r>
                <a:rPr lang="en-US" altLang="pl-PL" sz="2400" dirty="0" smtClean="0">
                  <a:latin typeface="+mn-lt"/>
                </a:rPr>
                <a:t>s</a:t>
              </a:r>
              <a:r>
                <a:rPr lang="pl-PL" altLang="pl-PL" sz="2400" dirty="0" smtClean="0">
                  <a:latin typeface="+mn-lt"/>
                </a:rPr>
                <a:t>”</a:t>
              </a:r>
              <a:r>
                <a:rPr lang="en-US" altLang="pl-PL" sz="2400" dirty="0" smtClean="0">
                  <a:latin typeface="+mn-lt"/>
                </a:rPr>
                <a:t> </a:t>
              </a:r>
              <a:r>
                <a:rPr lang="pl-PL" altLang="pl-PL" sz="2400" dirty="0" smtClean="0">
                  <a:latin typeface="+mn-lt"/>
                </a:rPr>
                <a:t/>
              </a:r>
              <a:br>
                <a:rPr lang="pl-PL" altLang="pl-PL" sz="2400" dirty="0" smtClean="0">
                  <a:latin typeface="+mn-lt"/>
                </a:rPr>
              </a:br>
              <a:r>
                <a:rPr lang="en-US" altLang="pl-PL" sz="2400" dirty="0" smtClean="0">
                  <a:latin typeface="+mn-lt"/>
                </a:rPr>
                <a:t>– 1</a:t>
              </a:r>
              <a:r>
                <a:rPr lang="pl-PL" altLang="pl-PL" sz="2400" dirty="0" smtClean="0">
                  <a:latin typeface="+mn-lt"/>
                </a:rPr>
                <a:t> </a:t>
              </a:r>
              <a:r>
                <a:rPr lang="en-US" altLang="pl-PL" sz="2400" dirty="0" smtClean="0">
                  <a:latin typeface="+mn-lt"/>
                </a:rPr>
                <a:t>Gb</a:t>
              </a:r>
              <a:r>
                <a:rPr lang="pl-PL" altLang="pl-PL" sz="2400" dirty="0" err="1" smtClean="0">
                  <a:latin typeface="+mn-lt"/>
                </a:rPr>
                <a:t>it</a:t>
              </a:r>
              <a:r>
                <a:rPr lang="pl-PL" altLang="pl-PL" sz="2400" dirty="0" smtClean="0">
                  <a:latin typeface="+mn-lt"/>
                </a:rPr>
                <a:t>/</a:t>
              </a:r>
              <a:r>
                <a:rPr lang="en-US" altLang="pl-PL" sz="2400" dirty="0" smtClean="0">
                  <a:latin typeface="+mn-lt"/>
                </a:rPr>
                <a:t>s</a:t>
              </a:r>
            </a:p>
            <a:p>
              <a:pPr algn="ctr" fontAlgn="ctr">
                <a:spcBef>
                  <a:spcPct val="50000"/>
                </a:spcBef>
              </a:pPr>
              <a:r>
                <a:rPr lang="en-US" altLang="pl-PL" sz="2400" dirty="0" smtClean="0">
                  <a:latin typeface="+mn-lt"/>
                </a:rPr>
                <a:t>Very low mobility </a:t>
              </a:r>
              <a:br>
                <a:rPr lang="en-US" altLang="pl-PL" sz="2400" dirty="0" smtClean="0">
                  <a:latin typeface="+mn-lt"/>
                </a:rPr>
              </a:br>
              <a:r>
                <a:rPr lang="en-US" altLang="pl-PL" sz="2400" dirty="0" smtClean="0">
                  <a:latin typeface="+mn-lt"/>
                </a:rPr>
                <a:t>indoors</a:t>
              </a:r>
              <a:endParaRPr lang="en-US" altLang="pl-PL" sz="2400" dirty="0">
                <a:latin typeface="+mn-lt"/>
              </a:endParaRPr>
            </a:p>
          </p:txBody>
        </p:sp>
        <p:pic>
          <p:nvPicPr>
            <p:cNvPr id="120874" name="Picture 42" descr="05_n800_lowr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28" y="1440"/>
              <a:ext cx="348" cy="201"/>
            </a:xfrm>
            <a:prstGeom prst="rect">
              <a:avLst/>
            </a:prstGeom>
            <a:noFill/>
            <a:extLst>
              <a:ext uri="{909E8E84-426E-40DD-AFC4-6F175D3DCCD1}">
                <a14:hiddenFill xmlns:a14="http://schemas.microsoft.com/office/drawing/2010/main">
                  <a:solidFill>
                    <a:srgbClr val="FFFFFF"/>
                  </a:solidFill>
                </a14:hiddenFill>
              </a:ext>
            </a:extLst>
          </p:spPr>
        </p:pic>
        <p:sp>
          <p:nvSpPr>
            <p:cNvPr id="120876" name="Oval 44"/>
            <p:cNvSpPr>
              <a:spLocks noChangeArrowheads="1"/>
            </p:cNvSpPr>
            <p:nvPr/>
          </p:nvSpPr>
          <p:spPr bwMode="auto">
            <a:xfrm>
              <a:off x="4320" y="1632"/>
              <a:ext cx="672" cy="336"/>
            </a:xfrm>
            <a:prstGeom prst="ellipse">
              <a:avLst/>
            </a:prstGeom>
            <a:no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67" tIns="40084" rIns="80167" bIns="40084" anchor="ctr"/>
            <a:lstStyle/>
            <a:p>
              <a:endParaRPr lang="pl-PL">
                <a:latin typeface="+mn-lt"/>
              </a:endParaRPr>
            </a:p>
          </p:txBody>
        </p:sp>
        <p:pic>
          <p:nvPicPr>
            <p:cNvPr id="120877" name="Picture 45" descr="05_n800_lowr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64" y="1680"/>
              <a:ext cx="348" cy="201"/>
            </a:xfrm>
            <a:prstGeom prst="rect">
              <a:avLst/>
            </a:prstGeom>
            <a:noFill/>
            <a:extLst>
              <a:ext uri="{909E8E84-426E-40DD-AFC4-6F175D3DCCD1}">
                <a14:hiddenFill xmlns:a14="http://schemas.microsoft.com/office/drawing/2010/main">
                  <a:solidFill>
                    <a:srgbClr val="FFFFFF"/>
                  </a:solidFill>
                </a14:hiddenFill>
              </a:ext>
            </a:extLst>
          </p:spPr>
        </p:pic>
        <p:pic>
          <p:nvPicPr>
            <p:cNvPr id="120913" name="Picture 81" descr="Nokia_61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72" y="1104"/>
              <a:ext cx="102" cy="244"/>
            </a:xfrm>
            <a:prstGeom prst="rect">
              <a:avLst/>
            </a:prstGeom>
            <a:noFill/>
            <a:extLst>
              <a:ext uri="{909E8E84-426E-40DD-AFC4-6F175D3DCCD1}">
                <a14:hiddenFill xmlns:a14="http://schemas.microsoft.com/office/drawing/2010/main">
                  <a:solidFill>
                    <a:srgbClr val="FFFFFF"/>
                  </a:solidFill>
                </a14:hiddenFill>
              </a:ext>
            </a:extLst>
          </p:spPr>
        </p:pic>
        <p:pic>
          <p:nvPicPr>
            <p:cNvPr id="120914" name="Picture 82" descr="Nokia_61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4" y="1104"/>
              <a:ext cx="102" cy="24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59207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475656" y="476672"/>
            <a:ext cx="7210425" cy="941388"/>
          </a:xfrm>
        </p:spPr>
        <p:txBody>
          <a:bodyPr/>
          <a:lstStyle/>
          <a:p>
            <a:pPr eaLnBrk="1" hangingPunct="1"/>
            <a:r>
              <a:rPr lang="en-US" altLang="pl-PL" dirty="0" smtClean="0"/>
              <a:t/>
            </a:r>
            <a:br>
              <a:rPr lang="en-US" altLang="pl-PL" dirty="0" smtClean="0"/>
            </a:br>
            <a:r>
              <a:rPr lang="pl-PL" altLang="pl-PL" dirty="0" smtClean="0"/>
              <a:t>4</a:t>
            </a:r>
            <a:r>
              <a:rPr lang="en-US" altLang="pl-PL" dirty="0" smtClean="0"/>
              <a:t>G</a:t>
            </a:r>
            <a:r>
              <a:rPr lang="pl-PL" altLang="pl-PL" dirty="0" smtClean="0"/>
              <a:t> </a:t>
            </a:r>
            <a:r>
              <a:rPr lang="pl-PL" altLang="pl-PL" dirty="0" smtClean="0"/>
              <a:t>Networks (2</a:t>
            </a:r>
            <a:r>
              <a:rPr lang="pl-PL" altLang="pl-PL" dirty="0" smtClean="0"/>
              <a:t>)</a:t>
            </a:r>
            <a:r>
              <a:rPr lang="en-US" altLang="pl-PL" dirty="0" smtClean="0"/>
              <a:t/>
            </a:r>
            <a:br>
              <a:rPr lang="en-US" altLang="pl-PL" dirty="0" smtClean="0"/>
            </a:br>
            <a:endParaRPr lang="en-US" altLang="pl-PL" b="1" dirty="0" smtClean="0"/>
          </a:p>
        </p:txBody>
      </p:sp>
      <p:sp>
        <p:nvSpPr>
          <p:cNvPr id="22531" name="Rectangle 3"/>
          <p:cNvSpPr>
            <a:spLocks noGrp="1" noChangeArrowheads="1"/>
          </p:cNvSpPr>
          <p:nvPr>
            <p:ph idx="1"/>
          </p:nvPr>
        </p:nvSpPr>
        <p:spPr>
          <a:xfrm>
            <a:off x="1475656" y="1628800"/>
            <a:ext cx="7210425" cy="4497388"/>
          </a:xfrm>
        </p:spPr>
        <p:txBody>
          <a:bodyPr/>
          <a:lstStyle/>
          <a:p>
            <a:pPr eaLnBrk="1" hangingPunct="1"/>
            <a:r>
              <a:rPr lang="en-US" altLang="pl-PL" dirty="0" smtClean="0"/>
              <a:t>Higher bit rates and higher reliability than in</a:t>
            </a:r>
            <a:r>
              <a:rPr lang="pl-PL" altLang="pl-PL" dirty="0" smtClean="0"/>
              <a:t> 3G</a:t>
            </a:r>
            <a:endParaRPr lang="en-US" altLang="pl-PL" dirty="0" smtClean="0"/>
          </a:p>
          <a:p>
            <a:pPr eaLnBrk="1" hangingPunct="1"/>
            <a:r>
              <a:rPr lang="en-US" altLang="pl-PL" dirty="0" smtClean="0"/>
              <a:t>100 Mb</a:t>
            </a:r>
            <a:r>
              <a:rPr lang="pl-PL" altLang="pl-PL" dirty="0" err="1" smtClean="0"/>
              <a:t>it</a:t>
            </a:r>
            <a:r>
              <a:rPr lang="en-US" altLang="pl-PL" dirty="0" smtClean="0"/>
              <a:t>/s </a:t>
            </a:r>
          </a:p>
          <a:p>
            <a:pPr eaLnBrk="1" hangingPunct="1"/>
            <a:r>
              <a:rPr lang="en-US" altLang="pl-PL" dirty="0" smtClean="0"/>
              <a:t>Lower cost than in</a:t>
            </a:r>
            <a:r>
              <a:rPr lang="pl-PL" altLang="pl-PL" dirty="0" smtClean="0"/>
              <a:t> 3G</a:t>
            </a:r>
            <a:endParaRPr lang="en-US" altLang="pl-PL" dirty="0" smtClean="0"/>
          </a:p>
          <a:p>
            <a:pPr eaLnBrk="1" hangingPunct="1"/>
            <a:r>
              <a:rPr lang="pl-PL" altLang="pl-PL" dirty="0" smtClean="0"/>
              <a:t>System </a:t>
            </a:r>
            <a:r>
              <a:rPr lang="en-US" altLang="pl-PL" dirty="0" smtClean="0"/>
              <a:t>uses a variety of standards</a:t>
            </a:r>
          </a:p>
          <a:p>
            <a:pPr eaLnBrk="1" hangingPunct="1"/>
            <a:r>
              <a:rPr lang="en-US" altLang="pl-PL" i="1" dirty="0" smtClean="0"/>
              <a:t>Bluetooth</a:t>
            </a:r>
            <a:r>
              <a:rPr lang="en-US" altLang="pl-PL" dirty="0" smtClean="0"/>
              <a:t>, wired and wireless systems</a:t>
            </a:r>
            <a:r>
              <a:rPr lang="pl-PL" altLang="pl-PL" dirty="0" smtClean="0"/>
              <a:t> </a:t>
            </a:r>
            <a:endParaRPr lang="en-US" altLang="pl-PL" dirty="0" smtClean="0"/>
          </a:p>
          <a:p>
            <a:pPr eaLnBrk="1" hangingPunct="1"/>
            <a:r>
              <a:rPr lang="en-US" altLang="pl-PL" i="1" dirty="0" smtClean="0"/>
              <a:t>Ad </a:t>
            </a:r>
            <a:r>
              <a:rPr lang="pl-PL" altLang="pl-PL" i="1" dirty="0" smtClean="0"/>
              <a:t>h</a:t>
            </a:r>
            <a:r>
              <a:rPr lang="en-US" altLang="pl-PL" i="1" dirty="0" err="1" smtClean="0"/>
              <a:t>oc</a:t>
            </a:r>
            <a:r>
              <a:rPr lang="en-US" altLang="pl-PL" dirty="0" smtClean="0"/>
              <a:t> networks</a:t>
            </a:r>
          </a:p>
          <a:p>
            <a:pPr eaLnBrk="1" hangingPunct="1"/>
            <a:r>
              <a:rPr lang="en-US" altLang="pl-PL" dirty="0" smtClean="0"/>
              <a:t>IPv6 in the core network</a:t>
            </a:r>
          </a:p>
          <a:p>
            <a:pPr eaLnBrk="1" hangingPunct="1"/>
            <a:r>
              <a:rPr lang="en-US" altLang="pl-PL" dirty="0" smtClean="0"/>
              <a:t>Use of OFDM instead of CDMA</a:t>
            </a:r>
          </a:p>
        </p:txBody>
      </p:sp>
    </p:spTree>
    <p:extLst>
      <p:ext uri="{BB962C8B-B14F-4D97-AF65-F5344CB8AC3E}">
        <p14:creationId xmlns:p14="http://schemas.microsoft.com/office/powerpoint/2010/main" val="36187541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Evolution Towards </a:t>
            </a:r>
            <a:r>
              <a:rPr lang="pl-PL" dirty="0" smtClean="0"/>
              <a:t>5G </a:t>
            </a:r>
            <a:endParaRPr lang="pl-PL" dirty="0"/>
          </a:p>
        </p:txBody>
      </p:sp>
      <p:grpSp>
        <p:nvGrpSpPr>
          <p:cNvPr id="4" name="群組 75"/>
          <p:cNvGrpSpPr>
            <a:grpSpLocks/>
          </p:cNvGrpSpPr>
          <p:nvPr/>
        </p:nvGrpSpPr>
        <p:grpSpPr bwMode="auto">
          <a:xfrm>
            <a:off x="179388" y="5432425"/>
            <a:ext cx="4840287" cy="1020763"/>
            <a:chOff x="179511" y="5288372"/>
            <a:chExt cx="4840163" cy="1020947"/>
          </a:xfrm>
        </p:grpSpPr>
        <p:sp>
          <p:nvSpPr>
            <p:cNvPr id="5" name="矩形 6"/>
            <p:cNvSpPr>
              <a:spLocks noChangeArrowheads="1"/>
            </p:cNvSpPr>
            <p:nvPr/>
          </p:nvSpPr>
          <p:spPr bwMode="auto">
            <a:xfrm>
              <a:off x="179511" y="5288372"/>
              <a:ext cx="4840163" cy="1020947"/>
            </a:xfrm>
            <a:prstGeom prst="rect">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pic>
          <p:nvPicPr>
            <p:cNvPr id="6" name="Picture 2" descr="http://t1.gstatic.com/images?q=tbn:ANd9GcQt_TnPZZFhfgdwJ66psylhIWx6LmcTNr-1tm8E9PynRrt3xOr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309" y="5353894"/>
              <a:ext cx="836315" cy="836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字方塊 5"/>
            <p:cNvSpPr txBox="1">
              <a:spLocks noChangeArrowheads="1"/>
            </p:cNvSpPr>
            <p:nvPr/>
          </p:nvSpPr>
          <p:spPr bwMode="auto">
            <a:xfrm>
              <a:off x="529657" y="5301208"/>
              <a:ext cx="535710" cy="36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FF0000"/>
                  </a:solidFill>
                  <a:latin typeface="+mn-lt"/>
                  <a:ea typeface="標楷體" pitchFamily="65" charset="-120"/>
                  <a:cs typeface="Times New Roman" pitchFamily="18" charset="0"/>
                </a:rPr>
                <a:t>1G</a:t>
              </a:r>
              <a:endParaRPr lang="zh-TW" altLang="en-US" sz="1800" b="1">
                <a:solidFill>
                  <a:srgbClr val="FF0000"/>
                </a:solidFill>
                <a:latin typeface="+mn-lt"/>
                <a:ea typeface="標楷體" pitchFamily="65" charset="-120"/>
                <a:cs typeface="Times New Roman" pitchFamily="18" charset="0"/>
              </a:endParaRPr>
            </a:p>
          </p:txBody>
        </p:sp>
        <p:grpSp>
          <p:nvGrpSpPr>
            <p:cNvPr id="8" name="群組 74"/>
            <p:cNvGrpSpPr>
              <a:grpSpLocks/>
            </p:cNvGrpSpPr>
            <p:nvPr/>
          </p:nvGrpSpPr>
          <p:grpSpPr bwMode="auto">
            <a:xfrm>
              <a:off x="1751110" y="5373216"/>
              <a:ext cx="1276278" cy="762882"/>
              <a:chOff x="1751110" y="5373216"/>
              <a:chExt cx="1276278" cy="762882"/>
            </a:xfrm>
          </p:grpSpPr>
          <p:pic>
            <p:nvPicPr>
              <p:cNvPr id="1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9025" y="5408006"/>
                <a:ext cx="1048799" cy="72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字方塊 31"/>
              <p:cNvSpPr txBox="1">
                <a:spLocks noChangeArrowheads="1"/>
              </p:cNvSpPr>
              <p:nvPr/>
            </p:nvSpPr>
            <p:spPr bwMode="auto">
              <a:xfrm>
                <a:off x="1751110" y="5373216"/>
                <a:ext cx="1276278" cy="36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7030A0"/>
                    </a:solidFill>
                    <a:latin typeface="+mn-lt"/>
                    <a:ea typeface="標楷體" pitchFamily="65" charset="-120"/>
                    <a:cs typeface="Times New Roman" pitchFamily="18" charset="0"/>
                  </a:rPr>
                  <a:t>Internet</a:t>
                </a:r>
                <a:endParaRPr lang="zh-TW" altLang="en-US" sz="1800" b="1">
                  <a:solidFill>
                    <a:srgbClr val="7030A0"/>
                  </a:solidFill>
                  <a:latin typeface="+mn-lt"/>
                  <a:ea typeface="標楷體" pitchFamily="65" charset="-120"/>
                  <a:cs typeface="Times New Roman" pitchFamily="18" charset="0"/>
                </a:endParaRPr>
              </a:p>
            </p:txBody>
          </p:sp>
        </p:grpSp>
        <p:grpSp>
          <p:nvGrpSpPr>
            <p:cNvPr id="9" name="群組 73"/>
            <p:cNvGrpSpPr>
              <a:grpSpLocks/>
            </p:cNvGrpSpPr>
            <p:nvPr/>
          </p:nvGrpSpPr>
          <p:grpSpPr bwMode="auto">
            <a:xfrm>
              <a:off x="3406393" y="5353894"/>
              <a:ext cx="1472977" cy="901837"/>
              <a:chOff x="3036908" y="5353894"/>
              <a:chExt cx="1472977" cy="901837"/>
            </a:xfrm>
          </p:grpSpPr>
          <p:pic>
            <p:nvPicPr>
              <p:cNvPr id="11"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5721" y="5408006"/>
                <a:ext cx="89535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6908" y="5353894"/>
                <a:ext cx="1472977" cy="287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004" y="5677108"/>
              <a:ext cx="210653" cy="43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6763" y="3260725"/>
            <a:ext cx="104775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右彎箭號 40974"/>
          <p:cNvSpPr>
            <a:spLocks/>
          </p:cNvSpPr>
          <p:nvPr/>
        </p:nvSpPr>
        <p:spPr bwMode="auto">
          <a:xfrm>
            <a:off x="395288" y="4694238"/>
            <a:ext cx="1146175" cy="750887"/>
          </a:xfrm>
          <a:custGeom>
            <a:avLst/>
            <a:gdLst>
              <a:gd name="T0" fmla="*/ 0 w 1146175"/>
              <a:gd name="T1" fmla="*/ 750887 h 750887"/>
              <a:gd name="T2" fmla="*/ 0 w 1146175"/>
              <a:gd name="T3" fmla="*/ 422374 h 750887"/>
              <a:gd name="T4" fmla="*/ 328513 w 1146175"/>
              <a:gd name="T5" fmla="*/ 93861 h 750887"/>
              <a:gd name="T6" fmla="*/ 958453 w 1146175"/>
              <a:gd name="T7" fmla="*/ 93861 h 750887"/>
              <a:gd name="T8" fmla="*/ 958453 w 1146175"/>
              <a:gd name="T9" fmla="*/ 0 h 750887"/>
              <a:gd name="T10" fmla="*/ 1146175 w 1146175"/>
              <a:gd name="T11" fmla="*/ 187722 h 750887"/>
              <a:gd name="T12" fmla="*/ 958453 w 1146175"/>
              <a:gd name="T13" fmla="*/ 375444 h 750887"/>
              <a:gd name="T14" fmla="*/ 958453 w 1146175"/>
              <a:gd name="T15" fmla="*/ 281583 h 750887"/>
              <a:gd name="T16" fmla="*/ 328513 w 1146175"/>
              <a:gd name="T17" fmla="*/ 281583 h 750887"/>
              <a:gd name="T18" fmla="*/ 187722 w 1146175"/>
              <a:gd name="T19" fmla="*/ 422374 h 750887"/>
              <a:gd name="T20" fmla="*/ 187722 w 1146175"/>
              <a:gd name="T21" fmla="*/ 750887 h 750887"/>
              <a:gd name="T22" fmla="*/ 0 w 1146175"/>
              <a:gd name="T23" fmla="*/ 750887 h 7508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6175"/>
              <a:gd name="T37" fmla="*/ 0 h 750887"/>
              <a:gd name="T38" fmla="*/ 1146175 w 1146175"/>
              <a:gd name="T39" fmla="*/ 750887 h 7508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6175" h="750887">
                <a:moveTo>
                  <a:pt x="0" y="750887"/>
                </a:moveTo>
                <a:lnTo>
                  <a:pt x="0" y="422374"/>
                </a:lnTo>
                <a:cubicBezTo>
                  <a:pt x="0" y="240941"/>
                  <a:pt x="147080" y="93861"/>
                  <a:pt x="328513" y="93861"/>
                </a:cubicBezTo>
                <a:lnTo>
                  <a:pt x="958453" y="93861"/>
                </a:lnTo>
                <a:lnTo>
                  <a:pt x="958453" y="0"/>
                </a:lnTo>
                <a:lnTo>
                  <a:pt x="1146175" y="187722"/>
                </a:lnTo>
                <a:lnTo>
                  <a:pt x="958453" y="375444"/>
                </a:lnTo>
                <a:lnTo>
                  <a:pt x="958453" y="281583"/>
                </a:lnTo>
                <a:lnTo>
                  <a:pt x="328513" y="281583"/>
                </a:lnTo>
                <a:cubicBezTo>
                  <a:pt x="250756" y="281583"/>
                  <a:pt x="187722" y="344617"/>
                  <a:pt x="187722" y="422374"/>
                </a:cubicBezTo>
                <a:lnTo>
                  <a:pt x="187722" y="750887"/>
                </a:lnTo>
                <a:lnTo>
                  <a:pt x="0" y="750887"/>
                </a:lnTo>
                <a:close/>
              </a:path>
            </a:pathLst>
          </a:custGeom>
          <a:solidFill>
            <a:schemeClr val="accent1"/>
          </a:solidFill>
          <a:ln w="9525">
            <a:solidFill>
              <a:schemeClr val="tx1"/>
            </a:solidFill>
            <a:round/>
            <a:headEnd/>
            <a:tailEnd/>
          </a:ln>
        </p:spPr>
        <p:txBody>
          <a:bodyPr wrap="none"/>
          <a:lstStyle/>
          <a:p>
            <a:endParaRPr lang="pl-PL">
              <a:latin typeface="+mn-lt"/>
            </a:endParaRPr>
          </a:p>
        </p:txBody>
      </p:sp>
      <p:sp>
        <p:nvSpPr>
          <p:cNvPr id="18" name="矩形 85"/>
          <p:cNvSpPr>
            <a:spLocks noChangeArrowheads="1"/>
          </p:cNvSpPr>
          <p:nvPr/>
        </p:nvSpPr>
        <p:spPr bwMode="auto">
          <a:xfrm>
            <a:off x="1547813" y="4292600"/>
            <a:ext cx="4968875" cy="1020763"/>
          </a:xfrm>
          <a:prstGeom prst="rect">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pic>
        <p:nvPicPr>
          <p:cNvPr id="19" name="Picture 2" descr="http://t1.gstatic.com/images?q=tbn:ANd9GcQt_TnPZZFhfgdwJ66psylhIWx6LmcTNr-1tm8E9PynRrt3xOr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7850" y="4359275"/>
            <a:ext cx="83661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字方塊 87"/>
          <p:cNvSpPr txBox="1">
            <a:spLocks noChangeArrowheads="1"/>
          </p:cNvSpPr>
          <p:nvPr/>
        </p:nvSpPr>
        <p:spPr bwMode="auto">
          <a:xfrm>
            <a:off x="1763713" y="4305300"/>
            <a:ext cx="12923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FF0000"/>
                </a:solidFill>
                <a:latin typeface="+mn-lt"/>
                <a:ea typeface="標楷體" pitchFamily="65" charset="-120"/>
                <a:cs typeface="Times New Roman" pitchFamily="18" charset="0"/>
              </a:rPr>
              <a:t>2G/2.5G</a:t>
            </a:r>
            <a:endParaRPr lang="zh-TW" altLang="en-US" sz="1800" b="1">
              <a:solidFill>
                <a:srgbClr val="FF0000"/>
              </a:solidFill>
              <a:latin typeface="+mn-lt"/>
              <a:ea typeface="標楷體" pitchFamily="65" charset="-120"/>
              <a:cs typeface="Times New Roman" pitchFamily="18" charset="0"/>
            </a:endParaRPr>
          </a:p>
        </p:txBody>
      </p:sp>
      <p:pic>
        <p:nvPicPr>
          <p:cNvPr id="2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5350" y="4413250"/>
            <a:ext cx="10493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字方塊 95"/>
          <p:cNvSpPr txBox="1">
            <a:spLocks noChangeArrowheads="1"/>
          </p:cNvSpPr>
          <p:nvPr/>
        </p:nvSpPr>
        <p:spPr bwMode="auto">
          <a:xfrm>
            <a:off x="3248025" y="4378325"/>
            <a:ext cx="1276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7030A0"/>
                </a:solidFill>
                <a:latin typeface="+mn-lt"/>
                <a:ea typeface="標楷體" pitchFamily="65" charset="-120"/>
                <a:cs typeface="Times New Roman" pitchFamily="18" charset="0"/>
              </a:rPr>
              <a:t>Internet</a:t>
            </a:r>
            <a:endParaRPr lang="zh-TW" altLang="en-US" sz="1800" b="1">
              <a:solidFill>
                <a:srgbClr val="7030A0"/>
              </a:solidFill>
              <a:latin typeface="+mn-lt"/>
              <a:ea typeface="標楷體" pitchFamily="65" charset="-120"/>
              <a:cs typeface="Times New Roman" pitchFamily="18" charset="0"/>
            </a:endParaRPr>
          </a:p>
        </p:txBody>
      </p:sp>
      <p:pic>
        <p:nvPicPr>
          <p:cNvPr id="2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1125" y="4413250"/>
            <a:ext cx="89535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2200" y="4359275"/>
            <a:ext cx="147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橢圓 76"/>
          <p:cNvSpPr>
            <a:spLocks noChangeArrowheads="1"/>
          </p:cNvSpPr>
          <p:nvPr/>
        </p:nvSpPr>
        <p:spPr bwMode="auto">
          <a:xfrm>
            <a:off x="2484438" y="4646613"/>
            <a:ext cx="200025" cy="130175"/>
          </a:xfrm>
          <a:prstGeom prst="ellipse">
            <a:avLst/>
          </a:prstGeom>
          <a:solidFill>
            <a:schemeClr val="accent1"/>
          </a:solidFill>
          <a:ln w="9525">
            <a:solidFill>
              <a:schemeClr val="tx1"/>
            </a:solidFill>
            <a:round/>
            <a:headEnd/>
            <a:tailEnd/>
          </a:ln>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sp>
        <p:nvSpPr>
          <p:cNvPr id="26" name="橢圓 121"/>
          <p:cNvSpPr>
            <a:spLocks noChangeArrowheads="1"/>
          </p:cNvSpPr>
          <p:nvPr/>
        </p:nvSpPr>
        <p:spPr bwMode="auto">
          <a:xfrm>
            <a:off x="3363913" y="4738688"/>
            <a:ext cx="200025" cy="130175"/>
          </a:xfrm>
          <a:prstGeom prst="ellipse">
            <a:avLst/>
          </a:prstGeom>
          <a:solidFill>
            <a:schemeClr val="accent1"/>
          </a:solidFill>
          <a:ln w="9525">
            <a:solidFill>
              <a:schemeClr val="tx1"/>
            </a:solidFill>
            <a:round/>
            <a:headEnd/>
            <a:tailEnd/>
          </a:ln>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sp>
        <p:nvSpPr>
          <p:cNvPr id="27" name="橢圓 122"/>
          <p:cNvSpPr>
            <a:spLocks noChangeArrowheads="1"/>
          </p:cNvSpPr>
          <p:nvPr/>
        </p:nvSpPr>
        <p:spPr bwMode="auto">
          <a:xfrm>
            <a:off x="4156075" y="4581525"/>
            <a:ext cx="200025" cy="130175"/>
          </a:xfrm>
          <a:prstGeom prst="ellipse">
            <a:avLst/>
          </a:prstGeom>
          <a:solidFill>
            <a:schemeClr val="accent1"/>
          </a:solidFill>
          <a:ln w="9525">
            <a:solidFill>
              <a:schemeClr val="tx1"/>
            </a:solidFill>
            <a:round/>
            <a:headEnd/>
            <a:tailEnd/>
          </a:ln>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sp>
        <p:nvSpPr>
          <p:cNvPr id="28" name="橢圓 123"/>
          <p:cNvSpPr>
            <a:spLocks noChangeArrowheads="1"/>
          </p:cNvSpPr>
          <p:nvPr/>
        </p:nvSpPr>
        <p:spPr bwMode="auto">
          <a:xfrm>
            <a:off x="5148263" y="4733925"/>
            <a:ext cx="200025" cy="130175"/>
          </a:xfrm>
          <a:prstGeom prst="ellipse">
            <a:avLst/>
          </a:prstGeom>
          <a:solidFill>
            <a:schemeClr val="accent1"/>
          </a:solidFill>
          <a:ln w="9525">
            <a:solidFill>
              <a:schemeClr val="tx1"/>
            </a:solidFill>
            <a:round/>
            <a:headEnd/>
            <a:tailEnd/>
          </a:ln>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cxnSp>
        <p:nvCxnSpPr>
          <p:cNvPr id="29" name="直線接點 83"/>
          <p:cNvCxnSpPr>
            <a:cxnSpLocks noChangeShapeType="1"/>
            <a:stCxn id="25" idx="6"/>
            <a:endCxn id="26" idx="2"/>
          </p:cNvCxnSpPr>
          <p:nvPr/>
        </p:nvCxnSpPr>
        <p:spPr bwMode="auto">
          <a:xfrm>
            <a:off x="2684463" y="4711700"/>
            <a:ext cx="679450" cy="92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 name="直線接點 40964"/>
          <p:cNvCxnSpPr>
            <a:cxnSpLocks noChangeShapeType="1"/>
            <a:stCxn id="28" idx="1"/>
            <a:endCxn id="27" idx="6"/>
          </p:cNvCxnSpPr>
          <p:nvPr/>
        </p:nvCxnSpPr>
        <p:spPr bwMode="auto">
          <a:xfrm flipH="1" flipV="1">
            <a:off x="4356100" y="4646613"/>
            <a:ext cx="820738" cy="1063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 name="弧形接點 40971"/>
          <p:cNvCxnSpPr>
            <a:cxnSpLocks noChangeShapeType="1"/>
            <a:stCxn id="28" idx="4"/>
            <a:endCxn id="25" idx="5"/>
          </p:cNvCxnSpPr>
          <p:nvPr/>
        </p:nvCxnSpPr>
        <p:spPr bwMode="auto">
          <a:xfrm rot="5400000" flipH="1">
            <a:off x="3898107" y="3513931"/>
            <a:ext cx="106362" cy="2593975"/>
          </a:xfrm>
          <a:prstGeom prst="curvedConnector3">
            <a:avLst>
              <a:gd name="adj1" fmla="val -314843"/>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33" name="右彎箭號 143"/>
          <p:cNvSpPr>
            <a:spLocks/>
          </p:cNvSpPr>
          <p:nvPr/>
        </p:nvSpPr>
        <p:spPr bwMode="auto">
          <a:xfrm>
            <a:off x="1597025" y="3541713"/>
            <a:ext cx="1146175" cy="750887"/>
          </a:xfrm>
          <a:custGeom>
            <a:avLst/>
            <a:gdLst>
              <a:gd name="T0" fmla="*/ 0 w 1146175"/>
              <a:gd name="T1" fmla="*/ 750887 h 750887"/>
              <a:gd name="T2" fmla="*/ 0 w 1146175"/>
              <a:gd name="T3" fmla="*/ 422374 h 750887"/>
              <a:gd name="T4" fmla="*/ 328513 w 1146175"/>
              <a:gd name="T5" fmla="*/ 93861 h 750887"/>
              <a:gd name="T6" fmla="*/ 958453 w 1146175"/>
              <a:gd name="T7" fmla="*/ 93861 h 750887"/>
              <a:gd name="T8" fmla="*/ 958453 w 1146175"/>
              <a:gd name="T9" fmla="*/ 0 h 750887"/>
              <a:gd name="T10" fmla="*/ 1146175 w 1146175"/>
              <a:gd name="T11" fmla="*/ 187722 h 750887"/>
              <a:gd name="T12" fmla="*/ 958453 w 1146175"/>
              <a:gd name="T13" fmla="*/ 375444 h 750887"/>
              <a:gd name="T14" fmla="*/ 958453 w 1146175"/>
              <a:gd name="T15" fmla="*/ 281583 h 750887"/>
              <a:gd name="T16" fmla="*/ 328513 w 1146175"/>
              <a:gd name="T17" fmla="*/ 281583 h 750887"/>
              <a:gd name="T18" fmla="*/ 187722 w 1146175"/>
              <a:gd name="T19" fmla="*/ 422374 h 750887"/>
              <a:gd name="T20" fmla="*/ 187722 w 1146175"/>
              <a:gd name="T21" fmla="*/ 750887 h 750887"/>
              <a:gd name="T22" fmla="*/ 0 w 1146175"/>
              <a:gd name="T23" fmla="*/ 750887 h 7508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6175"/>
              <a:gd name="T37" fmla="*/ 0 h 750887"/>
              <a:gd name="T38" fmla="*/ 1146175 w 1146175"/>
              <a:gd name="T39" fmla="*/ 750887 h 7508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6175" h="750887">
                <a:moveTo>
                  <a:pt x="0" y="750887"/>
                </a:moveTo>
                <a:lnTo>
                  <a:pt x="0" y="422374"/>
                </a:lnTo>
                <a:cubicBezTo>
                  <a:pt x="0" y="240941"/>
                  <a:pt x="147080" y="93861"/>
                  <a:pt x="328513" y="93861"/>
                </a:cubicBezTo>
                <a:lnTo>
                  <a:pt x="958453" y="93861"/>
                </a:lnTo>
                <a:lnTo>
                  <a:pt x="958453" y="0"/>
                </a:lnTo>
                <a:lnTo>
                  <a:pt x="1146175" y="187722"/>
                </a:lnTo>
                <a:lnTo>
                  <a:pt x="958453" y="375444"/>
                </a:lnTo>
                <a:lnTo>
                  <a:pt x="958453" y="281583"/>
                </a:lnTo>
                <a:lnTo>
                  <a:pt x="328513" y="281583"/>
                </a:lnTo>
                <a:cubicBezTo>
                  <a:pt x="250756" y="281583"/>
                  <a:pt x="187722" y="344617"/>
                  <a:pt x="187722" y="422374"/>
                </a:cubicBezTo>
                <a:lnTo>
                  <a:pt x="187722" y="750887"/>
                </a:lnTo>
                <a:lnTo>
                  <a:pt x="0" y="750887"/>
                </a:lnTo>
                <a:close/>
              </a:path>
            </a:pathLst>
          </a:custGeom>
          <a:solidFill>
            <a:schemeClr val="accent1"/>
          </a:solidFill>
          <a:ln w="9525">
            <a:solidFill>
              <a:schemeClr val="tx1"/>
            </a:solidFill>
            <a:round/>
            <a:headEnd/>
            <a:tailEnd/>
          </a:ln>
        </p:spPr>
        <p:txBody>
          <a:bodyPr wrap="none"/>
          <a:lstStyle/>
          <a:p>
            <a:endParaRPr lang="pl-PL">
              <a:latin typeface="+mn-lt"/>
            </a:endParaRPr>
          </a:p>
        </p:txBody>
      </p:sp>
      <p:sp>
        <p:nvSpPr>
          <p:cNvPr id="34" name="文字方塊 40976"/>
          <p:cNvSpPr txBox="1">
            <a:spLocks noChangeArrowheads="1"/>
          </p:cNvSpPr>
          <p:nvPr/>
        </p:nvSpPr>
        <p:spPr bwMode="auto">
          <a:xfrm>
            <a:off x="-36512" y="4413250"/>
            <a:ext cx="19127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i="1" dirty="0" smtClean="0">
                <a:solidFill>
                  <a:srgbClr val="FF0000"/>
                </a:solidFill>
                <a:latin typeface="+mn-lt"/>
                <a:ea typeface="標楷體" pitchFamily="65" charset="-120"/>
                <a:cs typeface="Times New Roman" pitchFamily="18" charset="0"/>
              </a:rPr>
              <a:t>Digitalization</a:t>
            </a:r>
            <a:endParaRPr lang="zh-TW" altLang="en-US" sz="1800" b="1" i="1" dirty="0">
              <a:solidFill>
                <a:srgbClr val="FF0000"/>
              </a:solidFill>
              <a:latin typeface="+mn-lt"/>
              <a:ea typeface="標楷體" pitchFamily="65" charset="-120"/>
              <a:cs typeface="Times New Roman" pitchFamily="18" charset="0"/>
            </a:endParaRPr>
          </a:p>
        </p:txBody>
      </p:sp>
      <p:sp>
        <p:nvSpPr>
          <p:cNvPr id="35" name="文字方塊 146"/>
          <p:cNvSpPr txBox="1">
            <a:spLocks noChangeArrowheads="1"/>
          </p:cNvSpPr>
          <p:nvPr/>
        </p:nvSpPr>
        <p:spPr bwMode="auto">
          <a:xfrm>
            <a:off x="1352763" y="2997200"/>
            <a:ext cx="14013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algn="ctr" eaLnBrk="1" hangingPunct="1">
              <a:spcBef>
                <a:spcPct val="0"/>
              </a:spcBef>
              <a:buClrTx/>
              <a:buSzTx/>
              <a:buFontTx/>
              <a:buNone/>
            </a:pPr>
            <a:r>
              <a:rPr lang="en-US" altLang="zh-TW" sz="1800" b="1" i="1" dirty="0" smtClean="0">
                <a:solidFill>
                  <a:srgbClr val="FF0000"/>
                </a:solidFill>
                <a:latin typeface="+mn-lt"/>
                <a:ea typeface="標楷體" pitchFamily="65" charset="-120"/>
                <a:cs typeface="Times New Roman" pitchFamily="18" charset="0"/>
              </a:rPr>
              <a:t>Packet</a:t>
            </a:r>
            <a:br>
              <a:rPr lang="en-US" altLang="zh-TW" sz="1800" b="1" i="1" dirty="0" smtClean="0">
                <a:solidFill>
                  <a:srgbClr val="FF0000"/>
                </a:solidFill>
                <a:latin typeface="+mn-lt"/>
                <a:ea typeface="標楷體" pitchFamily="65" charset="-120"/>
                <a:cs typeface="Times New Roman" pitchFamily="18" charset="0"/>
              </a:rPr>
            </a:br>
            <a:r>
              <a:rPr lang="en-US" altLang="zh-TW" sz="1800" b="1" i="1" dirty="0" smtClean="0">
                <a:solidFill>
                  <a:srgbClr val="FF0000"/>
                </a:solidFill>
                <a:latin typeface="+mn-lt"/>
                <a:ea typeface="標楷體" pitchFamily="65" charset="-120"/>
                <a:cs typeface="Times New Roman" pitchFamily="18" charset="0"/>
              </a:rPr>
              <a:t>networks</a:t>
            </a:r>
            <a:endParaRPr lang="zh-TW" altLang="en-US" sz="1800" b="1" i="1" dirty="0">
              <a:solidFill>
                <a:srgbClr val="FF0000"/>
              </a:solidFill>
              <a:latin typeface="+mn-lt"/>
              <a:ea typeface="標楷體" pitchFamily="65" charset="-120"/>
              <a:cs typeface="Times New Roman" pitchFamily="18" charset="0"/>
            </a:endParaRPr>
          </a:p>
        </p:txBody>
      </p:sp>
      <p:sp>
        <p:nvSpPr>
          <p:cNvPr id="36" name="矩形 97"/>
          <p:cNvSpPr>
            <a:spLocks noChangeArrowheads="1"/>
          </p:cNvSpPr>
          <p:nvPr/>
        </p:nvSpPr>
        <p:spPr bwMode="auto">
          <a:xfrm>
            <a:off x="2776538" y="3141663"/>
            <a:ext cx="5888037" cy="1020762"/>
          </a:xfrm>
          <a:prstGeom prst="rect">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pic>
        <p:nvPicPr>
          <p:cNvPr id="37" name="Picture 2" descr="http://t1.gstatic.com/images?q=tbn:ANd9GcQt_TnPZZFhfgdwJ66psylhIWx6LmcTNr-1tm8E9PynRrt3xOr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47988" y="3206750"/>
            <a:ext cx="836612"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字方塊 99"/>
          <p:cNvSpPr txBox="1">
            <a:spLocks noChangeArrowheads="1"/>
          </p:cNvSpPr>
          <p:nvPr/>
        </p:nvSpPr>
        <p:spPr bwMode="auto">
          <a:xfrm>
            <a:off x="2919413" y="3154363"/>
            <a:ext cx="10454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FF0000"/>
                </a:solidFill>
                <a:latin typeface="+mn-lt"/>
                <a:ea typeface="標楷體" pitchFamily="65" charset="-120"/>
                <a:cs typeface="Times New Roman" pitchFamily="18" charset="0"/>
              </a:rPr>
              <a:t>3G/4G</a:t>
            </a:r>
            <a:endParaRPr lang="zh-TW" altLang="en-US" sz="1800" b="1">
              <a:solidFill>
                <a:srgbClr val="FF0000"/>
              </a:solidFill>
              <a:latin typeface="+mn-lt"/>
              <a:ea typeface="標楷體" pitchFamily="65" charset="-120"/>
              <a:cs typeface="Times New Roman" pitchFamily="18" charset="0"/>
            </a:endParaRPr>
          </a:p>
        </p:txBody>
      </p:sp>
      <p:pic>
        <p:nvPicPr>
          <p:cNvPr id="3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5027" y="3225800"/>
            <a:ext cx="89535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3206750"/>
            <a:ext cx="147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19250" y="4683125"/>
            <a:ext cx="3381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52850" y="3600450"/>
            <a:ext cx="2587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3" descr="http://images.apple.com/tw/ipad-mini/overview/images/hero.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1300" y="3581400"/>
            <a:ext cx="40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 name="群組 40984"/>
          <p:cNvGrpSpPr>
            <a:grpSpLocks/>
          </p:cNvGrpSpPr>
          <p:nvPr/>
        </p:nvGrpSpPr>
        <p:grpSpPr bwMode="auto">
          <a:xfrm>
            <a:off x="5540375" y="3225800"/>
            <a:ext cx="1268413" cy="712788"/>
            <a:chOff x="6987510" y="4286137"/>
            <a:chExt cx="1531780" cy="930850"/>
          </a:xfrm>
        </p:grpSpPr>
        <p:pic>
          <p:nvPicPr>
            <p:cNvPr id="45" name="Picture 15" descr="http://www.zigbee.org/portals/0/images/Zigbee_5icons_rings.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87510" y="4286137"/>
              <a:ext cx="1531780" cy="93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矩形 40983"/>
            <p:cNvSpPr>
              <a:spLocks noChangeArrowheads="1"/>
            </p:cNvSpPr>
            <p:nvPr/>
          </p:nvSpPr>
          <p:spPr bwMode="auto">
            <a:xfrm>
              <a:off x="7575699" y="4696569"/>
              <a:ext cx="419348" cy="216024"/>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grpSp>
      <p:sp>
        <p:nvSpPr>
          <p:cNvPr id="47" name="雲朵形圖說文字 40977"/>
          <p:cNvSpPr>
            <a:spLocks noChangeArrowheads="1"/>
          </p:cNvSpPr>
          <p:nvPr/>
        </p:nvSpPr>
        <p:spPr bwMode="auto">
          <a:xfrm>
            <a:off x="3479800" y="3346450"/>
            <a:ext cx="4121150" cy="487363"/>
          </a:xfrm>
          <a:prstGeom prst="cloudCallout">
            <a:avLst>
              <a:gd name="adj1" fmla="val -14269"/>
              <a:gd name="adj2" fmla="val 43778"/>
            </a:avLst>
          </a:prstGeom>
          <a:noFill/>
          <a:ln w="1270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pic>
        <p:nvPicPr>
          <p:cNvPr id="48" name="Picture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30750" y="3565525"/>
            <a:ext cx="16510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文字方塊 107"/>
          <p:cNvSpPr txBox="1">
            <a:spLocks noChangeArrowheads="1"/>
          </p:cNvSpPr>
          <p:nvPr/>
        </p:nvSpPr>
        <p:spPr bwMode="auto">
          <a:xfrm>
            <a:off x="4348163" y="3225800"/>
            <a:ext cx="1276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7030A0"/>
                </a:solidFill>
                <a:latin typeface="+mn-lt"/>
                <a:ea typeface="標楷體" pitchFamily="65" charset="-120"/>
                <a:cs typeface="Times New Roman" pitchFamily="18" charset="0"/>
              </a:rPr>
              <a:t>Internet</a:t>
            </a:r>
            <a:endParaRPr lang="zh-TW" altLang="en-US" sz="1800" b="1">
              <a:solidFill>
                <a:srgbClr val="7030A0"/>
              </a:solidFill>
              <a:latin typeface="+mn-lt"/>
              <a:ea typeface="標楷體" pitchFamily="65" charset="-120"/>
              <a:cs typeface="Times New Roman" pitchFamily="18" charset="0"/>
            </a:endParaRPr>
          </a:p>
        </p:txBody>
      </p:sp>
      <p:sp>
        <p:nvSpPr>
          <p:cNvPr id="50" name="文字方塊 105"/>
          <p:cNvSpPr txBox="1">
            <a:spLocks noChangeArrowheads="1"/>
          </p:cNvSpPr>
          <p:nvPr/>
        </p:nvSpPr>
        <p:spPr bwMode="auto">
          <a:xfrm>
            <a:off x="6746119" y="3513138"/>
            <a:ext cx="1930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dirty="0" smtClean="0">
                <a:solidFill>
                  <a:srgbClr val="B53C1B"/>
                </a:solidFill>
                <a:latin typeface="+mn-lt"/>
                <a:ea typeface="標楷體" pitchFamily="65" charset="-120"/>
                <a:cs typeface="Times New Roman" pitchFamily="18" charset="0"/>
              </a:rPr>
              <a:t>Manufacturer</a:t>
            </a:r>
            <a:endParaRPr lang="zh-TW" altLang="en-US" sz="1800" b="1" dirty="0">
              <a:solidFill>
                <a:srgbClr val="B53C1B"/>
              </a:solidFill>
              <a:latin typeface="+mn-lt"/>
              <a:ea typeface="標楷體" pitchFamily="65" charset="-120"/>
              <a:cs typeface="Times New Roman" pitchFamily="18" charset="0"/>
            </a:endParaRPr>
          </a:p>
        </p:txBody>
      </p:sp>
      <p:pic>
        <p:nvPicPr>
          <p:cNvPr id="51" name="Picture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16450" y="3787775"/>
            <a:ext cx="395288"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 name="群組 41005"/>
          <p:cNvGrpSpPr>
            <a:grpSpLocks/>
          </p:cNvGrpSpPr>
          <p:nvPr/>
        </p:nvGrpSpPr>
        <p:grpSpPr bwMode="auto">
          <a:xfrm>
            <a:off x="3024188" y="1412875"/>
            <a:ext cx="6084887" cy="1527175"/>
            <a:chOff x="3024868" y="1196751"/>
            <a:chExt cx="6083636" cy="1527399"/>
          </a:xfrm>
        </p:grpSpPr>
        <p:pic>
          <p:nvPicPr>
            <p:cNvPr id="53" name="Picture 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72455" y="1513500"/>
              <a:ext cx="1452215" cy="1104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3973640">
              <a:off x="5644134" y="1866488"/>
              <a:ext cx="7620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6549" y="1676425"/>
              <a:ext cx="1048799" cy="72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0325" y="1408391"/>
              <a:ext cx="1472977" cy="287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文字方塊 119"/>
            <p:cNvSpPr txBox="1">
              <a:spLocks noChangeArrowheads="1"/>
            </p:cNvSpPr>
            <p:nvPr/>
          </p:nvSpPr>
          <p:spPr bwMode="auto">
            <a:xfrm>
              <a:off x="6108634" y="1641635"/>
              <a:ext cx="1276049" cy="36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a:solidFill>
                    <a:srgbClr val="7030A0"/>
                  </a:solidFill>
                  <a:latin typeface="+mn-lt"/>
                  <a:ea typeface="標楷體" pitchFamily="65" charset="-120"/>
                  <a:cs typeface="Times New Roman" pitchFamily="18" charset="0"/>
                </a:rPr>
                <a:t>Internet</a:t>
              </a:r>
              <a:endParaRPr lang="zh-TW" altLang="en-US" sz="1800" b="1">
                <a:solidFill>
                  <a:srgbClr val="7030A0"/>
                </a:solidFill>
                <a:latin typeface="+mn-lt"/>
                <a:ea typeface="標楷體" pitchFamily="65" charset="-120"/>
                <a:cs typeface="Times New Roman" pitchFamily="18" charset="0"/>
              </a:endParaRPr>
            </a:p>
          </p:txBody>
        </p:sp>
        <p:pic>
          <p:nvPicPr>
            <p:cNvPr id="58" name="Picture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40215" y="1946392"/>
              <a:ext cx="165053" cy="2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24870" y="2168519"/>
              <a:ext cx="395742" cy="18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7"/>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156183" y="1966522"/>
              <a:ext cx="276656" cy="2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29" descr="http://www.tech-faq.com/wp-content/uploads/Intelligent-Transportation-Systems.gif"/>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825068" y="1374614"/>
              <a:ext cx="976447" cy="603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雲朵形圖說文字 40995"/>
            <p:cNvSpPr>
              <a:spLocks noChangeArrowheads="1"/>
            </p:cNvSpPr>
            <p:nvPr/>
          </p:nvSpPr>
          <p:spPr bwMode="auto">
            <a:xfrm>
              <a:off x="5532450" y="1436849"/>
              <a:ext cx="2332580" cy="1128054"/>
            </a:xfrm>
            <a:prstGeom prst="cloudCallout">
              <a:avLst>
                <a:gd name="adj1" fmla="val -19745"/>
                <a:gd name="adj2" fmla="val 4617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pic>
          <p:nvPicPr>
            <p:cNvPr id="63" name="Picture 31" descr="https://encrypted-tbn3.gstatic.com/images?q=tbn:ANd9GcRnwcZD1aHwYTgho97IHB0goYMkuqNOtdEIdAvgsHtes-0xFvT8P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01951" y="1917867"/>
              <a:ext cx="1246238" cy="79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文字方塊 40997"/>
            <p:cNvSpPr txBox="1">
              <a:spLocks noChangeArrowheads="1"/>
            </p:cNvSpPr>
            <p:nvPr/>
          </p:nvSpPr>
          <p:spPr bwMode="auto">
            <a:xfrm>
              <a:off x="5308788" y="1364396"/>
              <a:ext cx="1612610" cy="24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000" b="1" i="1">
                  <a:solidFill>
                    <a:srgbClr val="40458C"/>
                  </a:solidFill>
                  <a:latin typeface="+mn-lt"/>
                  <a:ea typeface="標楷體" pitchFamily="65" charset="-120"/>
                  <a:cs typeface="Times New Roman" pitchFamily="18" charset="0"/>
                </a:rPr>
                <a:t>Internet of Vehicles</a:t>
              </a:r>
              <a:endParaRPr lang="zh-TW" altLang="en-US" sz="1000" b="1" i="1">
                <a:solidFill>
                  <a:srgbClr val="40458C"/>
                </a:solidFill>
                <a:latin typeface="+mn-lt"/>
                <a:ea typeface="標楷體" pitchFamily="65" charset="-120"/>
                <a:cs typeface="Times New Roman" pitchFamily="18" charset="0"/>
              </a:endParaRPr>
            </a:p>
          </p:txBody>
        </p:sp>
        <p:sp>
          <p:nvSpPr>
            <p:cNvPr id="65" name="文字方塊 172"/>
            <p:cNvSpPr txBox="1">
              <a:spLocks noChangeArrowheads="1"/>
            </p:cNvSpPr>
            <p:nvPr/>
          </p:nvSpPr>
          <p:spPr bwMode="auto">
            <a:xfrm>
              <a:off x="7951918" y="1818992"/>
              <a:ext cx="963527" cy="24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000" b="1" i="1">
                  <a:solidFill>
                    <a:srgbClr val="40458C"/>
                  </a:solidFill>
                  <a:latin typeface="+mn-lt"/>
                  <a:ea typeface="標楷體" pitchFamily="65" charset="-120"/>
                  <a:cs typeface="Times New Roman" pitchFamily="18" charset="0"/>
                </a:rPr>
                <a:t>Smart Grid</a:t>
              </a:r>
              <a:endParaRPr lang="zh-TW" altLang="en-US" sz="1000" b="1" i="1">
                <a:solidFill>
                  <a:srgbClr val="40458C"/>
                </a:solidFill>
                <a:latin typeface="+mn-lt"/>
                <a:ea typeface="標楷體" pitchFamily="65" charset="-120"/>
                <a:cs typeface="Times New Roman" pitchFamily="18" charset="0"/>
              </a:endParaRPr>
            </a:p>
          </p:txBody>
        </p:sp>
        <p:sp>
          <p:nvSpPr>
            <p:cNvPr id="66" name="文字方塊 173"/>
            <p:cNvSpPr txBox="1">
              <a:spLocks noChangeArrowheads="1"/>
            </p:cNvSpPr>
            <p:nvPr/>
          </p:nvSpPr>
          <p:spPr bwMode="auto">
            <a:xfrm>
              <a:off x="7576998" y="1196751"/>
              <a:ext cx="1495614" cy="24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000" b="1" i="1" dirty="0">
                  <a:solidFill>
                    <a:srgbClr val="40458C"/>
                  </a:solidFill>
                  <a:latin typeface="+mn-lt"/>
                  <a:ea typeface="標楷體" pitchFamily="65" charset="-120"/>
                  <a:cs typeface="Times New Roman" pitchFamily="18" charset="0"/>
                </a:rPr>
                <a:t>Internet of Things</a:t>
              </a:r>
              <a:endParaRPr lang="zh-TW" altLang="en-US" sz="1000" b="1" i="1" dirty="0">
                <a:solidFill>
                  <a:srgbClr val="40458C"/>
                </a:solidFill>
                <a:latin typeface="+mn-lt"/>
                <a:ea typeface="標楷體" pitchFamily="65" charset="-120"/>
                <a:cs typeface="Times New Roman" pitchFamily="18" charset="0"/>
              </a:endParaRPr>
            </a:p>
          </p:txBody>
        </p:sp>
        <p:pic>
          <p:nvPicPr>
            <p:cNvPr id="67" name="Picture 3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826072" y="2133697"/>
              <a:ext cx="1068608" cy="54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文字方塊 111"/>
            <p:cNvSpPr txBox="1">
              <a:spLocks noChangeArrowheads="1"/>
            </p:cNvSpPr>
            <p:nvPr/>
          </p:nvSpPr>
          <p:spPr bwMode="auto">
            <a:xfrm>
              <a:off x="4187605" y="1578806"/>
              <a:ext cx="1237585" cy="92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5400" b="1">
                  <a:solidFill>
                    <a:srgbClr val="FF0000"/>
                  </a:solidFill>
                  <a:latin typeface="+mn-lt"/>
                  <a:ea typeface="標楷體" pitchFamily="65" charset="-120"/>
                  <a:cs typeface="Times New Roman" pitchFamily="18" charset="0"/>
                </a:rPr>
                <a:t>5G</a:t>
              </a:r>
              <a:endParaRPr lang="zh-TW" altLang="en-US" sz="5400" b="1">
                <a:solidFill>
                  <a:srgbClr val="FF0000"/>
                </a:solidFill>
                <a:latin typeface="+mn-lt"/>
                <a:ea typeface="標楷體" pitchFamily="65" charset="-120"/>
                <a:cs typeface="Times New Roman" pitchFamily="18" charset="0"/>
              </a:endParaRPr>
            </a:p>
          </p:txBody>
        </p:sp>
        <p:sp>
          <p:nvSpPr>
            <p:cNvPr id="69" name="矩形 41003"/>
            <p:cNvSpPr>
              <a:spLocks noChangeArrowheads="1"/>
            </p:cNvSpPr>
            <p:nvPr/>
          </p:nvSpPr>
          <p:spPr bwMode="auto">
            <a:xfrm>
              <a:off x="3024868" y="1238250"/>
              <a:ext cx="6083636" cy="1485900"/>
            </a:xfrm>
            <a:prstGeom prst="rect">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endParaRPr lang="zh-TW" altLang="en-US" sz="2400">
                <a:solidFill>
                  <a:srgbClr val="40458C"/>
                </a:solidFill>
                <a:latin typeface="+mn-lt"/>
                <a:ea typeface="標楷體" pitchFamily="65" charset="-120"/>
              </a:endParaRPr>
            </a:p>
          </p:txBody>
        </p:sp>
      </p:grpSp>
      <p:sp>
        <p:nvSpPr>
          <p:cNvPr id="70" name="pole tekstowe 69"/>
          <p:cNvSpPr txBox="1"/>
          <p:nvPr/>
        </p:nvSpPr>
        <p:spPr>
          <a:xfrm>
            <a:off x="0" y="6586063"/>
            <a:ext cx="2319994" cy="307777"/>
          </a:xfrm>
          <a:prstGeom prst="rect">
            <a:avLst/>
          </a:prstGeom>
          <a:noFill/>
        </p:spPr>
        <p:txBody>
          <a:bodyPr wrap="none" rtlCol="0">
            <a:spAutoFit/>
          </a:bodyPr>
          <a:lstStyle/>
          <a:p>
            <a:r>
              <a:rPr lang="pl-PL" sz="1400" dirty="0" smtClean="0">
                <a:solidFill>
                  <a:schemeClr val="bg1"/>
                </a:solidFill>
                <a:latin typeface="+mn-lt"/>
              </a:rPr>
              <a:t>Źródło: </a:t>
            </a:r>
            <a:r>
              <a:rPr lang="en-US" altLang="zh-TW" sz="1400" dirty="0">
                <a:solidFill>
                  <a:schemeClr val="bg1"/>
                </a:solidFill>
                <a:latin typeface="+mn-lt"/>
                <a:ea typeface="新細明體" pitchFamily="18" charset="-120"/>
                <a:cs typeface="Arial" pitchFamily="34" charset="0"/>
              </a:rPr>
              <a:t>T. Russell </a:t>
            </a:r>
            <a:r>
              <a:rPr lang="en-US" altLang="zh-TW" sz="1400" dirty="0" err="1">
                <a:solidFill>
                  <a:schemeClr val="bg1"/>
                </a:solidFill>
                <a:latin typeface="+mn-lt"/>
                <a:ea typeface="新細明體" pitchFamily="18" charset="-120"/>
                <a:cs typeface="Arial" pitchFamily="34" charset="0"/>
              </a:rPr>
              <a:t>Hsing</a:t>
            </a:r>
            <a:endParaRPr lang="pl-PL" sz="1400" dirty="0">
              <a:solidFill>
                <a:schemeClr val="bg1"/>
              </a:solidFill>
              <a:latin typeface="+mn-lt"/>
            </a:endParaRPr>
          </a:p>
        </p:txBody>
      </p:sp>
      <p:sp>
        <p:nvSpPr>
          <p:cNvPr id="71" name="文字方塊 105"/>
          <p:cNvSpPr txBox="1">
            <a:spLocks noChangeArrowheads="1"/>
          </p:cNvSpPr>
          <p:nvPr/>
        </p:nvSpPr>
        <p:spPr bwMode="auto">
          <a:xfrm>
            <a:off x="4567117" y="4652446"/>
            <a:ext cx="1930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dirty="0" smtClean="0">
                <a:solidFill>
                  <a:srgbClr val="B53C1B"/>
                </a:solidFill>
                <a:latin typeface="+mn-lt"/>
                <a:ea typeface="標楷體" pitchFamily="65" charset="-120"/>
                <a:cs typeface="Times New Roman" pitchFamily="18" charset="0"/>
              </a:rPr>
              <a:t>Manufacturer</a:t>
            </a:r>
            <a:endParaRPr lang="zh-TW" altLang="en-US" sz="1800" b="1" dirty="0">
              <a:solidFill>
                <a:srgbClr val="B53C1B"/>
              </a:solidFill>
              <a:latin typeface="+mn-lt"/>
              <a:ea typeface="標楷體" pitchFamily="65" charset="-120"/>
              <a:cs typeface="Times New Roman" pitchFamily="18" charset="0"/>
            </a:endParaRPr>
          </a:p>
        </p:txBody>
      </p:sp>
      <p:sp>
        <p:nvSpPr>
          <p:cNvPr id="72" name="文字方塊 105"/>
          <p:cNvSpPr txBox="1">
            <a:spLocks noChangeArrowheads="1"/>
          </p:cNvSpPr>
          <p:nvPr/>
        </p:nvSpPr>
        <p:spPr bwMode="auto">
          <a:xfrm>
            <a:off x="3022996" y="5791157"/>
            <a:ext cx="1930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110000"/>
              <a:buFont typeface="Wingdings" pitchFamily="2" charset="2"/>
              <a:buBlip>
                <a:blip r:embed="rId2"/>
              </a:buBlip>
              <a:defRPr sz="3200">
                <a:solidFill>
                  <a:schemeClr val="tx1"/>
                </a:solidFill>
                <a:latin typeface="Tahoma" pitchFamily="34" charset="0"/>
                <a:ea typeface="ＭＳ Ｐゴシック" pitchFamily="34" charset="-128"/>
              </a:defRPr>
            </a:lvl1pPr>
            <a:lvl2pPr marL="742950" indent="-285750" eaLnBrk="0" hangingPunct="0">
              <a:spcBef>
                <a:spcPct val="20000"/>
              </a:spcBef>
              <a:buClr>
                <a:schemeClr val="tx1"/>
              </a:buClr>
              <a:buSzPct val="60000"/>
              <a:buFont typeface="Wingdings" pitchFamily="2" charset="2"/>
              <a:buChar char="n"/>
              <a:defRPr sz="2800">
                <a:solidFill>
                  <a:schemeClr val="tx1"/>
                </a:solidFill>
                <a:latin typeface="Tahoma" pitchFamily="34" charset="0"/>
                <a:ea typeface="ＭＳ Ｐゴシック" pitchFamily="34" charset="-128"/>
              </a:defRPr>
            </a:lvl2pPr>
            <a:lvl3pPr marL="1143000" indent="-228600" eaLnBrk="0" hangingPunct="0">
              <a:spcBef>
                <a:spcPct val="20000"/>
              </a:spcBef>
              <a:buClr>
                <a:schemeClr val="hlink"/>
              </a:buClr>
              <a:buSzPct val="95000"/>
              <a:buFont typeface="Wingdings" pitchFamily="2" charset="2"/>
              <a:buChar char="w"/>
              <a:defRPr sz="2400">
                <a:solidFill>
                  <a:schemeClr val="tx1"/>
                </a:solidFill>
                <a:latin typeface="Tahoma" pitchFamily="34" charset="0"/>
                <a:ea typeface="ＭＳ Ｐゴシック" pitchFamily="34" charset="-128"/>
              </a:defRPr>
            </a:lvl3pPr>
            <a:lvl4pPr marL="1600200" indent="-228600" eaLnBrk="0" hangingPunct="0">
              <a:spcBef>
                <a:spcPct val="20000"/>
              </a:spcBef>
              <a:buClr>
                <a:schemeClr val="tx1"/>
              </a:buClr>
              <a:buSzPct val="65000"/>
              <a:buFont typeface="Wingdings" pitchFamily="2" charset="2"/>
              <a:buChar char="n"/>
              <a:defRPr sz="2000">
                <a:solidFill>
                  <a:schemeClr val="tx1"/>
                </a:solidFill>
                <a:latin typeface="Tahoma" pitchFamily="34" charset="0"/>
                <a:ea typeface="ＭＳ Ｐゴシック" pitchFamily="34" charset="-128"/>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itchFamily="34" charset="0"/>
                <a:ea typeface="ＭＳ Ｐゴシック" pitchFamily="34" charset="-128"/>
              </a:defRPr>
            </a:lvl9pPr>
          </a:lstStyle>
          <a:p>
            <a:pPr eaLnBrk="1" hangingPunct="1">
              <a:spcBef>
                <a:spcPct val="0"/>
              </a:spcBef>
              <a:buClrTx/>
              <a:buSzTx/>
              <a:buFontTx/>
              <a:buNone/>
            </a:pPr>
            <a:r>
              <a:rPr lang="en-US" altLang="zh-TW" sz="1800" b="1" dirty="0" smtClean="0">
                <a:solidFill>
                  <a:srgbClr val="B53C1B"/>
                </a:solidFill>
                <a:latin typeface="+mn-lt"/>
                <a:ea typeface="標楷體" pitchFamily="65" charset="-120"/>
                <a:cs typeface="Times New Roman" pitchFamily="18" charset="0"/>
              </a:rPr>
              <a:t>Manufacturer</a:t>
            </a:r>
            <a:endParaRPr lang="zh-TW" altLang="en-US" sz="1800" b="1" dirty="0">
              <a:solidFill>
                <a:srgbClr val="B53C1B"/>
              </a:solidFill>
              <a:latin typeface="+mn-lt"/>
              <a:ea typeface="標楷體" pitchFamily="65" charset="-120"/>
              <a:cs typeface="Times New Roman" pitchFamily="18" charset="0"/>
            </a:endParaRPr>
          </a:p>
        </p:txBody>
      </p:sp>
    </p:spTree>
    <p:extLst>
      <p:ext uri="{BB962C8B-B14F-4D97-AF65-F5344CB8AC3E}">
        <p14:creationId xmlns:p14="http://schemas.microsoft.com/office/powerpoint/2010/main" val="39400623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5G </a:t>
            </a:r>
            <a:r>
              <a:rPr lang="en-US" dirty="0" smtClean="0"/>
              <a:t>Transformative </a:t>
            </a:r>
            <a:r>
              <a:rPr lang="en-US" dirty="0"/>
              <a:t>Benefits and Uses</a:t>
            </a:r>
            <a:endParaRPr lang="pl-PL" dirty="0"/>
          </a:p>
        </p:txBody>
      </p:sp>
      <p:sp>
        <p:nvSpPr>
          <p:cNvPr id="3" name="Symbol zastępczy zawartości 2"/>
          <p:cNvSpPr>
            <a:spLocks noGrp="1"/>
          </p:cNvSpPr>
          <p:nvPr>
            <p:ph idx="1"/>
          </p:nvPr>
        </p:nvSpPr>
        <p:spPr>
          <a:xfrm>
            <a:off x="323528" y="1628775"/>
            <a:ext cx="8568951" cy="4497388"/>
          </a:xfrm>
        </p:spPr>
        <p:txBody>
          <a:bodyPr/>
          <a:lstStyle/>
          <a:p>
            <a:r>
              <a:rPr lang="en-US" sz="2200" dirty="0"/>
              <a:t>5G will provide massive capacity, speed, and latency improvements.</a:t>
            </a:r>
            <a:r>
              <a:rPr lang="en-US" sz="2200" dirty="0">
                <a:solidFill>
                  <a:srgbClr val="FF0000"/>
                </a:solidFill>
              </a:rPr>
              <a:t>  </a:t>
            </a:r>
            <a:r>
              <a:rPr lang="en-US" sz="2200" dirty="0"/>
              <a:t>5G networks will:</a:t>
            </a:r>
          </a:p>
          <a:p>
            <a:pPr lvl="1">
              <a:spcBef>
                <a:spcPts val="0"/>
              </a:spcBef>
              <a:spcAft>
                <a:spcPts val="300"/>
              </a:spcAft>
            </a:pPr>
            <a:r>
              <a:rPr lang="en-US" sz="2000" dirty="0"/>
              <a:t>Support 100 times more traffic than 4G</a:t>
            </a:r>
          </a:p>
          <a:p>
            <a:pPr lvl="1">
              <a:spcBef>
                <a:spcPts val="0"/>
              </a:spcBef>
              <a:spcAft>
                <a:spcPts val="300"/>
              </a:spcAft>
            </a:pPr>
            <a:r>
              <a:rPr lang="en-US" sz="2000" dirty="0"/>
              <a:t>Increase peak speeds from 4G by a factor of 20</a:t>
            </a:r>
          </a:p>
          <a:p>
            <a:pPr lvl="1">
              <a:spcBef>
                <a:spcPts val="0"/>
              </a:spcBef>
              <a:spcAft>
                <a:spcPts val="300"/>
              </a:spcAft>
            </a:pPr>
            <a:r>
              <a:rPr lang="en-US" sz="2000" dirty="0"/>
              <a:t>Decrease latency from 4G by a factor of 10 </a:t>
            </a:r>
          </a:p>
          <a:p>
            <a:r>
              <a:rPr lang="en-US" sz="2200" dirty="0" smtClean="0"/>
              <a:t>5G </a:t>
            </a:r>
            <a:r>
              <a:rPr lang="en-US" sz="2200" dirty="0"/>
              <a:t>is anticipated to enable innovation in industries across the economy, </a:t>
            </a:r>
            <a:r>
              <a:rPr lang="en-US" sz="2200" dirty="0" smtClean="0"/>
              <a:t>including</a:t>
            </a:r>
            <a:r>
              <a:rPr lang="pl-PL" sz="2200" dirty="0" smtClean="0"/>
              <a:t>:</a:t>
            </a:r>
          </a:p>
          <a:p>
            <a:pPr lvl="1">
              <a:spcBef>
                <a:spcPts val="0"/>
              </a:spcBef>
              <a:spcAft>
                <a:spcPts val="300"/>
              </a:spcAft>
            </a:pPr>
            <a:r>
              <a:rPr lang="en-US" sz="2000" dirty="0" smtClean="0"/>
              <a:t>self-driving cars</a:t>
            </a:r>
            <a:endParaRPr lang="pl-PL" sz="2000" dirty="0" smtClean="0"/>
          </a:p>
          <a:p>
            <a:pPr lvl="1">
              <a:spcBef>
                <a:spcPts val="0"/>
              </a:spcBef>
              <a:spcAft>
                <a:spcPts val="300"/>
              </a:spcAft>
            </a:pPr>
            <a:r>
              <a:rPr lang="en-US" sz="2000" dirty="0" smtClean="0"/>
              <a:t>logistics</a:t>
            </a:r>
            <a:endParaRPr lang="pl-PL" sz="2000" dirty="0" smtClean="0"/>
          </a:p>
          <a:p>
            <a:pPr lvl="1">
              <a:spcBef>
                <a:spcPts val="0"/>
              </a:spcBef>
              <a:spcAft>
                <a:spcPts val="300"/>
              </a:spcAft>
            </a:pPr>
            <a:r>
              <a:rPr lang="en-US" sz="2000" dirty="0" smtClean="0"/>
              <a:t>Internet </a:t>
            </a:r>
            <a:r>
              <a:rPr lang="en-US" sz="2000" dirty="0"/>
              <a:t>of </a:t>
            </a:r>
            <a:r>
              <a:rPr lang="en-US" sz="2000" dirty="0" smtClean="0"/>
              <a:t>Things </a:t>
            </a:r>
            <a:endParaRPr lang="pl-PL" sz="2000" dirty="0" smtClean="0"/>
          </a:p>
          <a:p>
            <a:pPr lvl="1">
              <a:spcBef>
                <a:spcPts val="0"/>
              </a:spcBef>
              <a:spcAft>
                <a:spcPts val="300"/>
              </a:spcAft>
            </a:pPr>
            <a:r>
              <a:rPr lang="en-US" sz="2000" dirty="0" smtClean="0"/>
              <a:t>smart </a:t>
            </a:r>
            <a:r>
              <a:rPr lang="en-US" sz="2000" dirty="0"/>
              <a:t>grid electric </a:t>
            </a:r>
            <a:r>
              <a:rPr lang="en-US" sz="2000" dirty="0" smtClean="0"/>
              <a:t>systems </a:t>
            </a:r>
            <a:endParaRPr lang="pl-PL" sz="2000" dirty="0" smtClean="0"/>
          </a:p>
          <a:p>
            <a:pPr lvl="1">
              <a:spcBef>
                <a:spcPts val="0"/>
              </a:spcBef>
              <a:spcAft>
                <a:spcPts val="300"/>
              </a:spcAft>
            </a:pPr>
            <a:r>
              <a:rPr lang="en-US" sz="2000" dirty="0" smtClean="0"/>
              <a:t>public safety </a:t>
            </a:r>
            <a:endParaRPr lang="pl-PL" sz="2000" dirty="0" smtClean="0"/>
          </a:p>
          <a:p>
            <a:pPr lvl="1">
              <a:spcBef>
                <a:spcPts val="0"/>
              </a:spcBef>
              <a:spcAft>
                <a:spcPts val="300"/>
              </a:spcAft>
            </a:pPr>
            <a:r>
              <a:rPr lang="en-US" sz="2000" dirty="0" smtClean="0"/>
              <a:t>health </a:t>
            </a:r>
            <a:r>
              <a:rPr lang="en-US" sz="2000" dirty="0"/>
              <a:t>and </a:t>
            </a:r>
            <a:r>
              <a:rPr lang="en-US" sz="2000" dirty="0" smtClean="0"/>
              <a:t>wellness</a:t>
            </a:r>
            <a:endParaRPr lang="pl-PL" sz="2000" dirty="0" smtClean="0"/>
          </a:p>
          <a:p>
            <a:pPr lvl="1">
              <a:spcBef>
                <a:spcPts val="0"/>
              </a:spcBef>
              <a:spcAft>
                <a:spcPts val="300"/>
              </a:spcAft>
            </a:pPr>
            <a:r>
              <a:rPr lang="en-US" sz="2000" dirty="0" smtClean="0"/>
              <a:t>and </a:t>
            </a:r>
            <a:r>
              <a:rPr lang="en-US" sz="2000" dirty="0"/>
              <a:t>smart </a:t>
            </a:r>
            <a:r>
              <a:rPr lang="en-US" sz="2000" dirty="0" smtClean="0"/>
              <a:t>cities</a:t>
            </a:r>
            <a:endParaRPr lang="en-US" sz="2000" dirty="0"/>
          </a:p>
          <a:p>
            <a:endParaRPr lang="pl-PL" dirty="0"/>
          </a:p>
        </p:txBody>
      </p:sp>
    </p:spTree>
    <p:extLst>
      <p:ext uri="{BB962C8B-B14F-4D97-AF65-F5344CB8AC3E}">
        <p14:creationId xmlns:p14="http://schemas.microsoft.com/office/powerpoint/2010/main" val="3977352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2400" dirty="0" smtClean="0"/>
              <a:t>First Mobile Telephone System</a:t>
            </a:r>
          </a:p>
        </p:txBody>
      </p:sp>
      <p:sp>
        <p:nvSpPr>
          <p:cNvPr id="183299" name="Text Box 3"/>
          <p:cNvSpPr txBox="1">
            <a:spLocks noChangeArrowheads="1"/>
          </p:cNvSpPr>
          <p:nvPr/>
        </p:nvSpPr>
        <p:spPr bwMode="auto">
          <a:xfrm>
            <a:off x="457200" y="5791200"/>
            <a:ext cx="8153400" cy="830263"/>
          </a:xfrm>
          <a:prstGeom prst="rect">
            <a:avLst/>
          </a:prstGeom>
          <a:noFill/>
          <a:ln w="9525">
            <a:noFill/>
            <a:miter lim="800000"/>
            <a:headEnd/>
            <a:tailEnd/>
          </a:ln>
        </p:spPr>
        <p:txBody>
          <a:bodyPr>
            <a:spAutoFit/>
          </a:bodyPr>
          <a:lstStyle/>
          <a:p>
            <a:r>
              <a:rPr lang="en-US" sz="2400">
                <a:latin typeface="+mn-lt"/>
                <a:cs typeface="Arial" charset="0"/>
              </a:rPr>
              <a:t>One and only one</a:t>
            </a:r>
            <a:r>
              <a:rPr lang="pl-PL" sz="2400">
                <a:latin typeface="+mn-lt"/>
              </a:rPr>
              <a:t> </a:t>
            </a:r>
            <a:r>
              <a:rPr lang="en-US" sz="2400">
                <a:latin typeface="+mn-lt"/>
                <a:cs typeface="Arial" charset="0"/>
              </a:rPr>
              <a:t>high power base</a:t>
            </a:r>
            <a:r>
              <a:rPr lang="pl-PL" sz="2400">
                <a:latin typeface="+mn-lt"/>
              </a:rPr>
              <a:t> </a:t>
            </a:r>
            <a:r>
              <a:rPr lang="en-US" sz="2400">
                <a:latin typeface="+mn-lt"/>
                <a:cs typeface="Arial" charset="0"/>
              </a:rPr>
              <a:t>station </a:t>
            </a:r>
            <a:r>
              <a:rPr lang="pl-PL" sz="2400">
                <a:latin typeface="+mn-lt"/>
                <a:cs typeface="Arial" charset="0"/>
              </a:rPr>
              <a:t/>
            </a:r>
            <a:br>
              <a:rPr lang="pl-PL" sz="2400">
                <a:latin typeface="+mn-lt"/>
                <a:cs typeface="Arial" charset="0"/>
              </a:rPr>
            </a:br>
            <a:r>
              <a:rPr lang="en-US" sz="2400">
                <a:latin typeface="+mn-lt"/>
                <a:cs typeface="Arial" charset="0"/>
              </a:rPr>
              <a:t>with which all</a:t>
            </a:r>
            <a:r>
              <a:rPr lang="pl-PL" sz="2400">
                <a:latin typeface="+mn-lt"/>
              </a:rPr>
              <a:t> </a:t>
            </a:r>
            <a:r>
              <a:rPr lang="en-US" sz="2400">
                <a:latin typeface="+mn-lt"/>
                <a:cs typeface="Arial" charset="0"/>
              </a:rPr>
              <a:t>users</a:t>
            </a:r>
            <a:r>
              <a:rPr lang="pl-PL" sz="2400">
                <a:latin typeface="+mn-lt"/>
              </a:rPr>
              <a:t> </a:t>
            </a:r>
            <a:r>
              <a:rPr lang="en-US" sz="2400">
                <a:latin typeface="+mn-lt"/>
                <a:cs typeface="Arial" charset="0"/>
              </a:rPr>
              <a:t>communicate</a:t>
            </a:r>
          </a:p>
        </p:txBody>
      </p:sp>
      <p:sp>
        <p:nvSpPr>
          <p:cNvPr id="183411" name="Text Box 115"/>
          <p:cNvSpPr txBox="1">
            <a:spLocks noChangeArrowheads="1"/>
          </p:cNvSpPr>
          <p:nvPr/>
        </p:nvSpPr>
        <p:spPr bwMode="auto">
          <a:xfrm>
            <a:off x="457200" y="1600200"/>
            <a:ext cx="8534400" cy="1200329"/>
          </a:xfrm>
          <a:prstGeom prst="rect">
            <a:avLst/>
          </a:prstGeom>
          <a:noFill/>
          <a:ln w="9525">
            <a:noFill/>
            <a:miter lim="800000"/>
            <a:headEnd/>
            <a:tailEnd/>
          </a:ln>
        </p:spPr>
        <p:txBody>
          <a:bodyPr>
            <a:spAutoFit/>
          </a:bodyPr>
          <a:lstStyle/>
          <a:p>
            <a:pPr>
              <a:spcBef>
                <a:spcPct val="20000"/>
              </a:spcBef>
              <a:buClr>
                <a:schemeClr val="tx2"/>
              </a:buClr>
              <a:buSzPct val="70000"/>
              <a:buFont typeface="Wingdings" pitchFamily="2" charset="2"/>
              <a:buNone/>
            </a:pPr>
            <a:r>
              <a:rPr lang="en-US" sz="2400" dirty="0">
                <a:latin typeface="+mn-lt"/>
                <a:cs typeface="Arial" charset="0"/>
              </a:rPr>
              <a:t>First mobile telephone system was developed </a:t>
            </a:r>
            <a:r>
              <a:rPr lang="pl-PL" sz="2400" dirty="0">
                <a:latin typeface="+mn-lt"/>
              </a:rPr>
              <a:t/>
            </a:r>
            <a:br>
              <a:rPr lang="pl-PL" sz="2400" dirty="0">
                <a:latin typeface="+mn-lt"/>
              </a:rPr>
            </a:br>
            <a:r>
              <a:rPr lang="en-US" sz="2400" dirty="0">
                <a:latin typeface="+mn-lt"/>
                <a:cs typeface="Arial" charset="0"/>
              </a:rPr>
              <a:t>and inaugurated in the U.S. in 1945 in St. Louis, MO</a:t>
            </a:r>
          </a:p>
          <a:p>
            <a:endParaRPr lang="pl-PL" sz="2400" dirty="0">
              <a:latin typeface="+mn-lt"/>
            </a:endParaRPr>
          </a:p>
        </p:txBody>
      </p:sp>
      <p:grpSp>
        <p:nvGrpSpPr>
          <p:cNvPr id="2" name="Group 108"/>
          <p:cNvGrpSpPr>
            <a:grpSpLocks/>
          </p:cNvGrpSpPr>
          <p:nvPr/>
        </p:nvGrpSpPr>
        <p:grpSpPr bwMode="auto">
          <a:xfrm>
            <a:off x="561975" y="2747963"/>
            <a:ext cx="7667625" cy="2890837"/>
            <a:chOff x="561975" y="2747963"/>
            <a:chExt cx="7667625" cy="2890837"/>
          </a:xfrm>
        </p:grpSpPr>
        <p:sp>
          <p:nvSpPr>
            <p:cNvPr id="5126" name="Oval 5"/>
            <p:cNvSpPr>
              <a:spLocks noChangeArrowheads="1"/>
            </p:cNvSpPr>
            <p:nvPr/>
          </p:nvSpPr>
          <p:spPr bwMode="auto">
            <a:xfrm>
              <a:off x="2076450" y="4151313"/>
              <a:ext cx="6153150" cy="804862"/>
            </a:xfrm>
            <a:prstGeom prst="ellipse">
              <a:avLst/>
            </a:prstGeom>
            <a:solidFill>
              <a:srgbClr val="FFFF66"/>
            </a:solidFill>
            <a:ln w="9525">
              <a:solidFill>
                <a:schemeClr val="tx1"/>
              </a:solidFill>
              <a:round/>
              <a:headEnd/>
              <a:tailEnd/>
            </a:ln>
          </p:spPr>
          <p:txBody>
            <a:bodyPr wrap="none" anchor="ctr"/>
            <a:lstStyle/>
            <a:p>
              <a:pPr algn="ctr"/>
              <a:endParaRPr lang="pl-PL" sz="800">
                <a:latin typeface="+mn-lt"/>
              </a:endParaRPr>
            </a:p>
            <a:p>
              <a:pPr algn="ctr"/>
              <a:r>
                <a:rPr lang="en-US" sz="1800">
                  <a:latin typeface="+mn-lt"/>
                  <a:cs typeface="Arial" charset="0"/>
                </a:rPr>
                <a:t>Entire Coverage Area</a:t>
              </a:r>
            </a:p>
          </p:txBody>
        </p:sp>
        <p:sp>
          <p:nvSpPr>
            <p:cNvPr id="5127" name="Oval 22"/>
            <p:cNvSpPr>
              <a:spLocks noChangeArrowheads="1"/>
            </p:cNvSpPr>
            <p:nvPr/>
          </p:nvSpPr>
          <p:spPr bwMode="auto">
            <a:xfrm>
              <a:off x="4370388" y="2794000"/>
              <a:ext cx="1357312" cy="152400"/>
            </a:xfrm>
            <a:prstGeom prst="ellipse">
              <a:avLst/>
            </a:prstGeom>
            <a:noFill/>
            <a:ln w="9525">
              <a:solidFill>
                <a:schemeClr val="hlink"/>
              </a:solidFill>
              <a:round/>
              <a:headEnd/>
              <a:tailEnd/>
            </a:ln>
          </p:spPr>
          <p:txBody>
            <a:bodyPr wrap="none" anchor="ctr"/>
            <a:lstStyle/>
            <a:p>
              <a:endParaRPr lang="en-US"/>
            </a:p>
          </p:txBody>
        </p:sp>
        <p:sp>
          <p:nvSpPr>
            <p:cNvPr id="5128" name="Oval 23"/>
            <p:cNvSpPr>
              <a:spLocks noChangeArrowheads="1"/>
            </p:cNvSpPr>
            <p:nvPr/>
          </p:nvSpPr>
          <p:spPr bwMode="auto">
            <a:xfrm>
              <a:off x="3962400" y="2747963"/>
              <a:ext cx="2105025" cy="230187"/>
            </a:xfrm>
            <a:prstGeom prst="ellipse">
              <a:avLst/>
            </a:prstGeom>
            <a:noFill/>
            <a:ln w="9525">
              <a:solidFill>
                <a:schemeClr val="hlink"/>
              </a:solidFill>
              <a:round/>
              <a:headEnd/>
              <a:tailEnd/>
            </a:ln>
          </p:spPr>
          <p:txBody>
            <a:bodyPr wrap="none" anchor="ctr"/>
            <a:lstStyle/>
            <a:p>
              <a:endParaRPr lang="en-US"/>
            </a:p>
          </p:txBody>
        </p:sp>
        <p:sp>
          <p:nvSpPr>
            <p:cNvPr id="5129" name="Rectangle 111"/>
            <p:cNvSpPr>
              <a:spLocks noChangeArrowheads="1"/>
            </p:cNvSpPr>
            <p:nvPr/>
          </p:nvSpPr>
          <p:spPr bwMode="auto">
            <a:xfrm>
              <a:off x="561975" y="3892550"/>
              <a:ext cx="1143000" cy="893763"/>
            </a:xfrm>
            <a:prstGeom prst="rect">
              <a:avLst/>
            </a:prstGeom>
            <a:solidFill>
              <a:srgbClr val="99CCFF"/>
            </a:solidFill>
            <a:ln w="9525">
              <a:solidFill>
                <a:schemeClr val="tx1"/>
              </a:solidFill>
              <a:miter lim="800000"/>
              <a:headEnd/>
              <a:tailEnd/>
            </a:ln>
          </p:spPr>
          <p:txBody>
            <a:bodyPr wrap="none" anchor="ctr"/>
            <a:lstStyle/>
            <a:p>
              <a:pPr algn="ctr"/>
              <a:r>
                <a:rPr lang="pl-PL" sz="1800" dirty="0">
                  <a:latin typeface="+mn-lt"/>
                </a:rPr>
                <a:t>POTS</a:t>
              </a:r>
              <a:endParaRPr lang="en-US" sz="1800" dirty="0">
                <a:latin typeface="+mn-lt"/>
              </a:endParaRPr>
            </a:p>
          </p:txBody>
        </p:sp>
        <p:sp>
          <p:nvSpPr>
            <p:cNvPr id="5130" name="Line 112"/>
            <p:cNvSpPr>
              <a:spLocks noChangeShapeType="1"/>
            </p:cNvSpPr>
            <p:nvPr/>
          </p:nvSpPr>
          <p:spPr bwMode="auto">
            <a:xfrm flipV="1">
              <a:off x="1152525" y="3324225"/>
              <a:ext cx="1588" cy="574675"/>
            </a:xfrm>
            <a:prstGeom prst="line">
              <a:avLst/>
            </a:prstGeom>
            <a:noFill/>
            <a:ln w="28575">
              <a:solidFill>
                <a:schemeClr val="tx1"/>
              </a:solidFill>
              <a:round/>
              <a:headEnd/>
              <a:tailEnd/>
            </a:ln>
          </p:spPr>
          <p:txBody>
            <a:bodyPr/>
            <a:lstStyle/>
            <a:p>
              <a:endParaRPr lang="pl-PL"/>
            </a:p>
          </p:txBody>
        </p:sp>
        <p:sp>
          <p:nvSpPr>
            <p:cNvPr id="5131" name="Text Box 113"/>
            <p:cNvSpPr txBox="1">
              <a:spLocks noChangeArrowheads="1"/>
            </p:cNvSpPr>
            <p:nvPr/>
          </p:nvSpPr>
          <p:spPr bwMode="auto">
            <a:xfrm>
              <a:off x="1981200" y="5219700"/>
              <a:ext cx="2195513" cy="366713"/>
            </a:xfrm>
            <a:prstGeom prst="rect">
              <a:avLst/>
            </a:prstGeom>
            <a:noFill/>
            <a:ln w="9525">
              <a:noFill/>
              <a:miter lim="800000"/>
              <a:headEnd/>
              <a:tailEnd/>
            </a:ln>
          </p:spPr>
          <p:txBody>
            <a:bodyPr wrap="none">
              <a:spAutoFit/>
            </a:bodyPr>
            <a:lstStyle/>
            <a:p>
              <a:r>
                <a:rPr lang="en-US" sz="1800">
                  <a:latin typeface="+mn-lt"/>
                  <a:cs typeface="Arial" charset="0"/>
                </a:rPr>
                <a:t>Wired connection</a:t>
              </a:r>
            </a:p>
          </p:txBody>
        </p:sp>
        <p:pic>
          <p:nvPicPr>
            <p:cNvPr id="5132" name="Picture 117" descr="C:\CLIENTS\Septembre 99\Alcatel\WMF\GSM.emf"/>
            <p:cNvPicPr>
              <a:picLocks noChangeAspect="1" noChangeArrowheads="1"/>
            </p:cNvPicPr>
            <p:nvPr/>
          </p:nvPicPr>
          <p:blipFill>
            <a:blip r:embed="rId3" cstate="print"/>
            <a:srcRect/>
            <a:stretch>
              <a:fillRect/>
            </a:stretch>
          </p:blipFill>
          <p:spPr bwMode="auto">
            <a:xfrm>
              <a:off x="2514600" y="4191000"/>
              <a:ext cx="260350" cy="403225"/>
            </a:xfrm>
            <a:prstGeom prst="rect">
              <a:avLst/>
            </a:prstGeom>
            <a:noFill/>
            <a:ln w="9525">
              <a:noFill/>
              <a:miter lim="800000"/>
              <a:headEnd/>
              <a:tailEnd/>
            </a:ln>
          </p:spPr>
        </p:pic>
        <p:grpSp>
          <p:nvGrpSpPr>
            <p:cNvPr id="5133" name="Group 138"/>
            <p:cNvGrpSpPr>
              <a:grpSpLocks/>
            </p:cNvGrpSpPr>
            <p:nvPr/>
          </p:nvGrpSpPr>
          <p:grpSpPr bwMode="auto">
            <a:xfrm>
              <a:off x="695325" y="2971800"/>
              <a:ext cx="815975" cy="487363"/>
              <a:chOff x="1680" y="720"/>
              <a:chExt cx="2317" cy="1764"/>
            </a:xfrm>
          </p:grpSpPr>
          <p:sp>
            <p:nvSpPr>
              <p:cNvPr id="5202" name="Freeform 139"/>
              <p:cNvSpPr>
                <a:spLocks/>
              </p:cNvSpPr>
              <p:nvPr/>
            </p:nvSpPr>
            <p:spPr bwMode="auto">
              <a:xfrm>
                <a:off x="1939" y="755"/>
                <a:ext cx="1987" cy="1482"/>
              </a:xfrm>
              <a:custGeom>
                <a:avLst/>
                <a:gdLst>
                  <a:gd name="T0" fmla="*/ 52 w 169"/>
                  <a:gd name="T1" fmla="*/ 10 h 126"/>
                  <a:gd name="T2" fmla="*/ 46 w 169"/>
                  <a:gd name="T3" fmla="*/ 4 h 126"/>
                  <a:gd name="T4" fmla="*/ 17 w 169"/>
                  <a:gd name="T5" fmla="*/ 7 h 126"/>
                  <a:gd name="T6" fmla="*/ 9 w 169"/>
                  <a:gd name="T7" fmla="*/ 15 h 126"/>
                  <a:gd name="T8" fmla="*/ 5 w 169"/>
                  <a:gd name="T9" fmla="*/ 59 h 126"/>
                  <a:gd name="T10" fmla="*/ 0 w 169"/>
                  <a:gd name="T11" fmla="*/ 102 h 126"/>
                  <a:gd name="T12" fmla="*/ 27 w 169"/>
                  <a:gd name="T13" fmla="*/ 125 h 126"/>
                  <a:gd name="T14" fmla="*/ 165 w 169"/>
                  <a:gd name="T15" fmla="*/ 121 h 126"/>
                  <a:gd name="T16" fmla="*/ 169 w 169"/>
                  <a:gd name="T17" fmla="*/ 98 h 126"/>
                  <a:gd name="T18" fmla="*/ 166 w 169"/>
                  <a:gd name="T19" fmla="*/ 17 h 126"/>
                  <a:gd name="T20" fmla="*/ 160 w 169"/>
                  <a:gd name="T21" fmla="*/ 14 h 126"/>
                  <a:gd name="T22" fmla="*/ 149 w 169"/>
                  <a:gd name="T23" fmla="*/ 13 h 126"/>
                  <a:gd name="T24" fmla="*/ 149 w 169"/>
                  <a:gd name="T25" fmla="*/ 3 h 126"/>
                  <a:gd name="T26" fmla="*/ 83 w 169"/>
                  <a:gd name="T27" fmla="*/ 1 h 126"/>
                  <a:gd name="T28" fmla="*/ 74 w 169"/>
                  <a:gd name="T29" fmla="*/ 6 h 126"/>
                  <a:gd name="T30" fmla="*/ 71 w 169"/>
                  <a:gd name="T31" fmla="*/ 14 h 126"/>
                  <a:gd name="T32" fmla="*/ 61 w 169"/>
                  <a:gd name="T33" fmla="*/ 16 h 126"/>
                  <a:gd name="T34" fmla="*/ 49 w 169"/>
                  <a:gd name="T35" fmla="*/ 16 h 126"/>
                  <a:gd name="T36" fmla="*/ 52 w 169"/>
                  <a:gd name="T37" fmla="*/ 10 h 1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26"/>
                  <a:gd name="T59" fmla="*/ 169 w 169"/>
                  <a:gd name="T60" fmla="*/ 126 h 1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26">
                    <a:moveTo>
                      <a:pt x="52" y="10"/>
                    </a:moveTo>
                    <a:cubicBezTo>
                      <a:pt x="52" y="10"/>
                      <a:pt x="49" y="4"/>
                      <a:pt x="46" y="4"/>
                    </a:cubicBezTo>
                    <a:cubicBezTo>
                      <a:pt x="43" y="4"/>
                      <a:pt x="20" y="6"/>
                      <a:pt x="17" y="7"/>
                    </a:cubicBezTo>
                    <a:cubicBezTo>
                      <a:pt x="14" y="9"/>
                      <a:pt x="10" y="10"/>
                      <a:pt x="9" y="15"/>
                    </a:cubicBezTo>
                    <a:cubicBezTo>
                      <a:pt x="8" y="20"/>
                      <a:pt x="4" y="56"/>
                      <a:pt x="5" y="59"/>
                    </a:cubicBezTo>
                    <a:cubicBezTo>
                      <a:pt x="5" y="61"/>
                      <a:pt x="0" y="90"/>
                      <a:pt x="0" y="102"/>
                    </a:cubicBezTo>
                    <a:cubicBezTo>
                      <a:pt x="0" y="114"/>
                      <a:pt x="14" y="124"/>
                      <a:pt x="27" y="125"/>
                    </a:cubicBezTo>
                    <a:cubicBezTo>
                      <a:pt x="40" y="126"/>
                      <a:pt x="165" y="121"/>
                      <a:pt x="165" y="121"/>
                    </a:cubicBezTo>
                    <a:lnTo>
                      <a:pt x="169" y="98"/>
                    </a:lnTo>
                    <a:lnTo>
                      <a:pt x="166" y="17"/>
                    </a:lnTo>
                    <a:lnTo>
                      <a:pt x="160" y="14"/>
                    </a:lnTo>
                    <a:lnTo>
                      <a:pt x="149" y="13"/>
                    </a:lnTo>
                    <a:lnTo>
                      <a:pt x="149" y="3"/>
                    </a:lnTo>
                    <a:cubicBezTo>
                      <a:pt x="149" y="3"/>
                      <a:pt x="84" y="0"/>
                      <a:pt x="83" y="1"/>
                    </a:cubicBezTo>
                    <a:cubicBezTo>
                      <a:pt x="82" y="1"/>
                      <a:pt x="74" y="2"/>
                      <a:pt x="74" y="6"/>
                    </a:cubicBezTo>
                    <a:cubicBezTo>
                      <a:pt x="74" y="11"/>
                      <a:pt x="71" y="14"/>
                      <a:pt x="71" y="14"/>
                    </a:cubicBezTo>
                    <a:cubicBezTo>
                      <a:pt x="71" y="14"/>
                      <a:pt x="62" y="16"/>
                      <a:pt x="61" y="16"/>
                    </a:cubicBezTo>
                    <a:cubicBezTo>
                      <a:pt x="60" y="16"/>
                      <a:pt x="49" y="16"/>
                      <a:pt x="49" y="16"/>
                    </a:cubicBezTo>
                    <a:lnTo>
                      <a:pt x="52" y="10"/>
                    </a:lnTo>
                    <a:close/>
                  </a:path>
                </a:pathLst>
              </a:custGeom>
              <a:solidFill>
                <a:srgbClr val="CCCCCC"/>
              </a:solidFill>
              <a:ln w="0">
                <a:noFill/>
                <a:prstDash val="solid"/>
                <a:round/>
                <a:headEnd/>
                <a:tailEnd/>
              </a:ln>
            </p:spPr>
            <p:txBody>
              <a:bodyPr lIns="86703" tIns="43352" rIns="86703" bIns="43352">
                <a:spAutoFit/>
              </a:bodyPr>
              <a:lstStyle/>
              <a:p>
                <a:endParaRPr lang="pl-PL"/>
              </a:p>
            </p:txBody>
          </p:sp>
          <p:sp>
            <p:nvSpPr>
              <p:cNvPr id="5203" name="Freeform 140"/>
              <p:cNvSpPr>
                <a:spLocks/>
              </p:cNvSpPr>
              <p:nvPr/>
            </p:nvSpPr>
            <p:spPr bwMode="auto">
              <a:xfrm>
                <a:off x="2092" y="932"/>
                <a:ext cx="517" cy="1117"/>
              </a:xfrm>
              <a:custGeom>
                <a:avLst/>
                <a:gdLst>
                  <a:gd name="T0" fmla="*/ 39 w 44"/>
                  <a:gd name="T1" fmla="*/ 2 h 95"/>
                  <a:gd name="T2" fmla="*/ 33 w 44"/>
                  <a:gd name="T3" fmla="*/ 17 h 95"/>
                  <a:gd name="T4" fmla="*/ 30 w 44"/>
                  <a:gd name="T5" fmla="*/ 38 h 95"/>
                  <a:gd name="T6" fmla="*/ 32 w 44"/>
                  <a:gd name="T7" fmla="*/ 88 h 95"/>
                  <a:gd name="T8" fmla="*/ 32 w 44"/>
                  <a:gd name="T9" fmla="*/ 88 h 95"/>
                  <a:gd name="T10" fmla="*/ 33 w 44"/>
                  <a:gd name="T11" fmla="*/ 82 h 95"/>
                  <a:gd name="T12" fmla="*/ 33 w 44"/>
                  <a:gd name="T13" fmla="*/ 82 h 95"/>
                  <a:gd name="T14" fmla="*/ 33 w 44"/>
                  <a:gd name="T15" fmla="*/ 82 h 95"/>
                  <a:gd name="T16" fmla="*/ 36 w 44"/>
                  <a:gd name="T17" fmla="*/ 81 h 95"/>
                  <a:gd name="T18" fmla="*/ 36 w 44"/>
                  <a:gd name="T19" fmla="*/ 80 h 95"/>
                  <a:gd name="T20" fmla="*/ 34 w 44"/>
                  <a:gd name="T21" fmla="*/ 81 h 95"/>
                  <a:gd name="T22" fmla="*/ 35 w 44"/>
                  <a:gd name="T23" fmla="*/ 81 h 95"/>
                  <a:gd name="T24" fmla="*/ 22 w 44"/>
                  <a:gd name="T25" fmla="*/ 80 h 95"/>
                  <a:gd name="T26" fmla="*/ 8 w 44"/>
                  <a:gd name="T27" fmla="*/ 79 h 95"/>
                  <a:gd name="T28" fmla="*/ 0 w 44"/>
                  <a:gd name="T29" fmla="*/ 86 h 95"/>
                  <a:gd name="T30" fmla="*/ 7 w 44"/>
                  <a:gd name="T31" fmla="*/ 94 h 95"/>
                  <a:gd name="T32" fmla="*/ 6 w 44"/>
                  <a:gd name="T33" fmla="*/ 93 h 95"/>
                  <a:gd name="T34" fmla="*/ 23 w 44"/>
                  <a:gd name="T35" fmla="*/ 95 h 95"/>
                  <a:gd name="T36" fmla="*/ 39 w 44"/>
                  <a:gd name="T37" fmla="*/ 92 h 95"/>
                  <a:gd name="T38" fmla="*/ 39 w 44"/>
                  <a:gd name="T39" fmla="*/ 92 h 95"/>
                  <a:gd name="T40" fmla="*/ 42 w 44"/>
                  <a:gd name="T41" fmla="*/ 91 h 95"/>
                  <a:gd name="T42" fmla="*/ 42 w 44"/>
                  <a:gd name="T43" fmla="*/ 91 h 95"/>
                  <a:gd name="T44" fmla="*/ 42 w 44"/>
                  <a:gd name="T45" fmla="*/ 90 h 95"/>
                  <a:gd name="T46" fmla="*/ 43 w 44"/>
                  <a:gd name="T47" fmla="*/ 84 h 95"/>
                  <a:gd name="T48" fmla="*/ 43 w 44"/>
                  <a:gd name="T49" fmla="*/ 84 h 95"/>
                  <a:gd name="T50" fmla="*/ 43 w 44"/>
                  <a:gd name="T51" fmla="*/ 84 h 95"/>
                  <a:gd name="T52" fmla="*/ 40 w 44"/>
                  <a:gd name="T53" fmla="*/ 39 h 95"/>
                  <a:gd name="T54" fmla="*/ 43 w 44"/>
                  <a:gd name="T55" fmla="*/ 6 h 95"/>
                  <a:gd name="T56" fmla="*/ 42 w 44"/>
                  <a:gd name="T57" fmla="*/ 3 h 95"/>
                  <a:gd name="T58" fmla="*/ 41 w 44"/>
                  <a:gd name="T59" fmla="*/ 1 h 95"/>
                  <a:gd name="T60" fmla="*/ 39 w 44"/>
                  <a:gd name="T61" fmla="*/ 2 h 9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
                  <a:gd name="T94" fmla="*/ 0 h 95"/>
                  <a:gd name="T95" fmla="*/ 44 w 44"/>
                  <a:gd name="T96" fmla="*/ 95 h 9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 h="95">
                    <a:moveTo>
                      <a:pt x="39" y="2"/>
                    </a:moveTo>
                    <a:cubicBezTo>
                      <a:pt x="35" y="6"/>
                      <a:pt x="34" y="12"/>
                      <a:pt x="33" y="17"/>
                    </a:cubicBezTo>
                    <a:cubicBezTo>
                      <a:pt x="31" y="24"/>
                      <a:pt x="30" y="31"/>
                      <a:pt x="30" y="38"/>
                    </a:cubicBezTo>
                    <a:cubicBezTo>
                      <a:pt x="29" y="55"/>
                      <a:pt x="29" y="71"/>
                      <a:pt x="32" y="88"/>
                    </a:cubicBezTo>
                    <a:lnTo>
                      <a:pt x="33" y="82"/>
                    </a:lnTo>
                    <a:lnTo>
                      <a:pt x="36" y="81"/>
                    </a:lnTo>
                    <a:lnTo>
                      <a:pt x="36" y="80"/>
                    </a:lnTo>
                    <a:cubicBezTo>
                      <a:pt x="36" y="81"/>
                      <a:pt x="35" y="81"/>
                      <a:pt x="34" y="81"/>
                    </a:cubicBezTo>
                    <a:cubicBezTo>
                      <a:pt x="35" y="81"/>
                      <a:pt x="35" y="81"/>
                      <a:pt x="35" y="81"/>
                    </a:cubicBezTo>
                    <a:cubicBezTo>
                      <a:pt x="31" y="80"/>
                      <a:pt x="27" y="81"/>
                      <a:pt x="22" y="80"/>
                    </a:cubicBezTo>
                    <a:cubicBezTo>
                      <a:pt x="18" y="80"/>
                      <a:pt x="13" y="79"/>
                      <a:pt x="8" y="79"/>
                    </a:cubicBezTo>
                    <a:cubicBezTo>
                      <a:pt x="4" y="78"/>
                      <a:pt x="0" y="82"/>
                      <a:pt x="0" y="86"/>
                    </a:cubicBezTo>
                    <a:cubicBezTo>
                      <a:pt x="0" y="90"/>
                      <a:pt x="3" y="93"/>
                      <a:pt x="7" y="94"/>
                    </a:cubicBezTo>
                    <a:lnTo>
                      <a:pt x="6" y="93"/>
                    </a:lnTo>
                    <a:cubicBezTo>
                      <a:pt x="12" y="94"/>
                      <a:pt x="18" y="94"/>
                      <a:pt x="23" y="95"/>
                    </a:cubicBezTo>
                    <a:cubicBezTo>
                      <a:pt x="29" y="94"/>
                      <a:pt x="34" y="94"/>
                      <a:pt x="39" y="92"/>
                    </a:cubicBezTo>
                    <a:cubicBezTo>
                      <a:pt x="40" y="92"/>
                      <a:pt x="41" y="91"/>
                      <a:pt x="42" y="91"/>
                    </a:cubicBezTo>
                    <a:lnTo>
                      <a:pt x="42" y="90"/>
                    </a:lnTo>
                    <a:cubicBezTo>
                      <a:pt x="43" y="89"/>
                      <a:pt x="44" y="86"/>
                      <a:pt x="43" y="84"/>
                    </a:cubicBezTo>
                    <a:cubicBezTo>
                      <a:pt x="43" y="84"/>
                      <a:pt x="43" y="84"/>
                      <a:pt x="43" y="84"/>
                    </a:cubicBezTo>
                    <a:cubicBezTo>
                      <a:pt x="39" y="68"/>
                      <a:pt x="40" y="54"/>
                      <a:pt x="40" y="39"/>
                    </a:cubicBezTo>
                    <a:cubicBezTo>
                      <a:pt x="40" y="28"/>
                      <a:pt x="42" y="17"/>
                      <a:pt x="43" y="6"/>
                    </a:cubicBezTo>
                    <a:cubicBezTo>
                      <a:pt x="43" y="5"/>
                      <a:pt x="43" y="4"/>
                      <a:pt x="42" y="3"/>
                    </a:cubicBezTo>
                    <a:cubicBezTo>
                      <a:pt x="42" y="2"/>
                      <a:pt x="42" y="1"/>
                      <a:pt x="41" y="1"/>
                    </a:cubicBezTo>
                    <a:cubicBezTo>
                      <a:pt x="40" y="0"/>
                      <a:pt x="39" y="1"/>
                      <a:pt x="39"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4" name="Freeform 141"/>
              <p:cNvSpPr>
                <a:spLocks/>
              </p:cNvSpPr>
              <p:nvPr/>
            </p:nvSpPr>
            <p:spPr bwMode="auto">
              <a:xfrm>
                <a:off x="3703" y="943"/>
                <a:ext cx="94" cy="247"/>
              </a:xfrm>
              <a:custGeom>
                <a:avLst/>
                <a:gdLst>
                  <a:gd name="T0" fmla="*/ 5 w 8"/>
                  <a:gd name="T1" fmla="*/ 1 h 21"/>
                  <a:gd name="T2" fmla="*/ 0 w 8"/>
                  <a:gd name="T3" fmla="*/ 17 h 21"/>
                  <a:gd name="T4" fmla="*/ 3 w 8"/>
                  <a:gd name="T5" fmla="*/ 20 h 21"/>
                  <a:gd name="T6" fmla="*/ 6 w 8"/>
                  <a:gd name="T7" fmla="*/ 18 h 21"/>
                  <a:gd name="T8" fmla="*/ 8 w 8"/>
                  <a:gd name="T9" fmla="*/ 2 h 21"/>
                  <a:gd name="T10" fmla="*/ 7 w 8"/>
                  <a:gd name="T11" fmla="*/ 0 h 21"/>
                  <a:gd name="T12" fmla="*/ 5 w 8"/>
                  <a:gd name="T13" fmla="*/ 1 h 21"/>
                  <a:gd name="T14" fmla="*/ 0 60000 65536"/>
                  <a:gd name="T15" fmla="*/ 0 60000 65536"/>
                  <a:gd name="T16" fmla="*/ 0 60000 65536"/>
                  <a:gd name="T17" fmla="*/ 0 60000 65536"/>
                  <a:gd name="T18" fmla="*/ 0 60000 65536"/>
                  <a:gd name="T19" fmla="*/ 0 60000 65536"/>
                  <a:gd name="T20" fmla="*/ 0 60000 65536"/>
                  <a:gd name="T21" fmla="*/ 0 w 8"/>
                  <a:gd name="T22" fmla="*/ 0 h 21"/>
                  <a:gd name="T23" fmla="*/ 8 w 8"/>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21">
                    <a:moveTo>
                      <a:pt x="5" y="1"/>
                    </a:moveTo>
                    <a:cubicBezTo>
                      <a:pt x="2" y="6"/>
                      <a:pt x="2" y="12"/>
                      <a:pt x="0" y="17"/>
                    </a:cubicBezTo>
                    <a:cubicBezTo>
                      <a:pt x="0" y="18"/>
                      <a:pt x="1" y="20"/>
                      <a:pt x="3" y="20"/>
                    </a:cubicBezTo>
                    <a:cubicBezTo>
                      <a:pt x="4" y="21"/>
                      <a:pt x="6" y="20"/>
                      <a:pt x="6" y="18"/>
                    </a:cubicBezTo>
                    <a:cubicBezTo>
                      <a:pt x="7" y="13"/>
                      <a:pt x="8" y="7"/>
                      <a:pt x="8" y="2"/>
                    </a:cubicBezTo>
                    <a:cubicBezTo>
                      <a:pt x="8" y="1"/>
                      <a:pt x="7" y="1"/>
                      <a:pt x="7" y="0"/>
                    </a:cubicBezTo>
                    <a:cubicBezTo>
                      <a:pt x="6" y="0"/>
                      <a:pt x="5" y="1"/>
                      <a:pt x="5"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5" name="Freeform 142"/>
              <p:cNvSpPr>
                <a:spLocks/>
              </p:cNvSpPr>
              <p:nvPr/>
            </p:nvSpPr>
            <p:spPr bwMode="auto">
              <a:xfrm>
                <a:off x="3162" y="1190"/>
                <a:ext cx="129" cy="1023"/>
              </a:xfrm>
              <a:custGeom>
                <a:avLst/>
                <a:gdLst>
                  <a:gd name="T0" fmla="*/ 2 w 11"/>
                  <a:gd name="T1" fmla="*/ 3 h 87"/>
                  <a:gd name="T2" fmla="*/ 1 w 11"/>
                  <a:gd name="T3" fmla="*/ 12 h 87"/>
                  <a:gd name="T4" fmla="*/ 1 w 11"/>
                  <a:gd name="T5" fmla="*/ 33 h 87"/>
                  <a:gd name="T6" fmla="*/ 1 w 11"/>
                  <a:gd name="T7" fmla="*/ 83 h 87"/>
                  <a:gd name="T8" fmla="*/ 5 w 11"/>
                  <a:gd name="T9" fmla="*/ 87 h 87"/>
                  <a:gd name="T10" fmla="*/ 9 w 11"/>
                  <a:gd name="T11" fmla="*/ 83 h 87"/>
                  <a:gd name="T12" fmla="*/ 9 w 11"/>
                  <a:gd name="T13" fmla="*/ 4 h 87"/>
                  <a:gd name="T14" fmla="*/ 6 w 11"/>
                  <a:gd name="T15" fmla="*/ 0 h 87"/>
                  <a:gd name="T16" fmla="*/ 2 w 11"/>
                  <a:gd name="T17" fmla="*/ 3 h 87"/>
                  <a:gd name="T18" fmla="*/ 2 w 11"/>
                  <a:gd name="T19" fmla="*/ 3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7"/>
                  <a:gd name="T32" fmla="*/ 11 w 11"/>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7">
                    <a:moveTo>
                      <a:pt x="2" y="3"/>
                    </a:moveTo>
                    <a:cubicBezTo>
                      <a:pt x="1" y="6"/>
                      <a:pt x="1" y="9"/>
                      <a:pt x="1" y="12"/>
                    </a:cubicBezTo>
                    <a:cubicBezTo>
                      <a:pt x="0" y="19"/>
                      <a:pt x="1" y="26"/>
                      <a:pt x="1" y="33"/>
                    </a:cubicBezTo>
                    <a:cubicBezTo>
                      <a:pt x="1" y="50"/>
                      <a:pt x="2" y="66"/>
                      <a:pt x="1" y="83"/>
                    </a:cubicBezTo>
                    <a:cubicBezTo>
                      <a:pt x="1" y="85"/>
                      <a:pt x="3" y="87"/>
                      <a:pt x="5" y="87"/>
                    </a:cubicBezTo>
                    <a:cubicBezTo>
                      <a:pt x="7" y="87"/>
                      <a:pt x="9" y="86"/>
                      <a:pt x="9" y="83"/>
                    </a:cubicBezTo>
                    <a:cubicBezTo>
                      <a:pt x="11" y="57"/>
                      <a:pt x="7" y="31"/>
                      <a:pt x="9" y="4"/>
                    </a:cubicBezTo>
                    <a:cubicBezTo>
                      <a:pt x="9" y="2"/>
                      <a:pt x="8" y="0"/>
                      <a:pt x="6" y="0"/>
                    </a:cubicBezTo>
                    <a:cubicBezTo>
                      <a:pt x="4" y="0"/>
                      <a:pt x="2" y="1"/>
                      <a:pt x="2" y="3"/>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6" name="Freeform 143"/>
              <p:cNvSpPr>
                <a:spLocks/>
              </p:cNvSpPr>
              <p:nvPr/>
            </p:nvSpPr>
            <p:spPr bwMode="auto">
              <a:xfrm>
                <a:off x="2633" y="1473"/>
                <a:ext cx="423" cy="94"/>
              </a:xfrm>
              <a:custGeom>
                <a:avLst/>
                <a:gdLst>
                  <a:gd name="T0" fmla="*/ 1 w 36"/>
                  <a:gd name="T1" fmla="*/ 5 h 8"/>
                  <a:gd name="T2" fmla="*/ 21 w 36"/>
                  <a:gd name="T3" fmla="*/ 8 h 8"/>
                  <a:gd name="T4" fmla="*/ 34 w 36"/>
                  <a:gd name="T5" fmla="*/ 6 h 8"/>
                  <a:gd name="T6" fmla="*/ 36 w 36"/>
                  <a:gd name="T7" fmla="*/ 4 h 8"/>
                  <a:gd name="T8" fmla="*/ 34 w 36"/>
                  <a:gd name="T9" fmla="*/ 2 h 8"/>
                  <a:gd name="T10" fmla="*/ 12 w 36"/>
                  <a:gd name="T11" fmla="*/ 3 h 8"/>
                  <a:gd name="T12" fmla="*/ 1 w 36"/>
                  <a:gd name="T13" fmla="*/ 3 h 8"/>
                  <a:gd name="T14" fmla="*/ 0 w 36"/>
                  <a:gd name="T15" fmla="*/ 4 h 8"/>
                  <a:gd name="T16" fmla="*/ 1 w 36"/>
                  <a:gd name="T17" fmla="*/ 5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8"/>
                  <a:gd name="T29" fmla="*/ 36 w 36"/>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8">
                    <a:moveTo>
                      <a:pt x="1" y="5"/>
                    </a:moveTo>
                    <a:cubicBezTo>
                      <a:pt x="7" y="8"/>
                      <a:pt x="14" y="8"/>
                      <a:pt x="21" y="8"/>
                    </a:cubicBezTo>
                    <a:cubicBezTo>
                      <a:pt x="25" y="8"/>
                      <a:pt x="30" y="8"/>
                      <a:pt x="34" y="6"/>
                    </a:cubicBezTo>
                    <a:cubicBezTo>
                      <a:pt x="35" y="6"/>
                      <a:pt x="36" y="5"/>
                      <a:pt x="36" y="4"/>
                    </a:cubicBezTo>
                    <a:cubicBezTo>
                      <a:pt x="36" y="2"/>
                      <a:pt x="35" y="2"/>
                      <a:pt x="34" y="2"/>
                    </a:cubicBezTo>
                    <a:cubicBezTo>
                      <a:pt x="27" y="0"/>
                      <a:pt x="19" y="2"/>
                      <a:pt x="12" y="3"/>
                    </a:cubicBezTo>
                    <a:cubicBezTo>
                      <a:pt x="9" y="3"/>
                      <a:pt x="5" y="3"/>
                      <a:pt x="1" y="3"/>
                    </a:cubicBezTo>
                    <a:cubicBezTo>
                      <a:pt x="0" y="3"/>
                      <a:pt x="0" y="4"/>
                      <a:pt x="0" y="4"/>
                    </a:cubicBezTo>
                    <a:cubicBezTo>
                      <a:pt x="0" y="5"/>
                      <a:pt x="0" y="5"/>
                      <a:pt x="1" y="5"/>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7" name="Freeform 144"/>
              <p:cNvSpPr>
                <a:spLocks/>
              </p:cNvSpPr>
              <p:nvPr/>
            </p:nvSpPr>
            <p:spPr bwMode="auto">
              <a:xfrm>
                <a:off x="2715" y="1543"/>
                <a:ext cx="317" cy="212"/>
              </a:xfrm>
              <a:custGeom>
                <a:avLst/>
                <a:gdLst>
                  <a:gd name="T0" fmla="*/ 16 w 27"/>
                  <a:gd name="T1" fmla="*/ 0 h 18"/>
                  <a:gd name="T2" fmla="*/ 9 w 27"/>
                  <a:gd name="T3" fmla="*/ 2 h 18"/>
                  <a:gd name="T4" fmla="*/ 3 w 27"/>
                  <a:gd name="T5" fmla="*/ 5 h 18"/>
                  <a:gd name="T6" fmla="*/ 4 w 27"/>
                  <a:gd name="T7" fmla="*/ 11 h 18"/>
                  <a:gd name="T8" fmla="*/ 1 w 27"/>
                  <a:gd name="T9" fmla="*/ 5 h 18"/>
                  <a:gd name="T10" fmla="*/ 0 w 27"/>
                  <a:gd name="T11" fmla="*/ 8 h 18"/>
                  <a:gd name="T12" fmla="*/ 4 w 27"/>
                  <a:gd name="T13" fmla="*/ 12 h 18"/>
                  <a:gd name="T14" fmla="*/ 7 w 27"/>
                  <a:gd name="T15" fmla="*/ 12 h 18"/>
                  <a:gd name="T16" fmla="*/ 19 w 27"/>
                  <a:gd name="T17" fmla="*/ 14 h 18"/>
                  <a:gd name="T18" fmla="*/ 19 w 27"/>
                  <a:gd name="T19" fmla="*/ 14 h 18"/>
                  <a:gd name="T20" fmla="*/ 17 w 27"/>
                  <a:gd name="T21" fmla="*/ 8 h 18"/>
                  <a:gd name="T22" fmla="*/ 18 w 27"/>
                  <a:gd name="T23" fmla="*/ 8 h 18"/>
                  <a:gd name="T24" fmla="*/ 15 w 27"/>
                  <a:gd name="T25" fmla="*/ 12 h 18"/>
                  <a:gd name="T26" fmla="*/ 14 w 27"/>
                  <a:gd name="T27" fmla="*/ 16 h 18"/>
                  <a:gd name="T28" fmla="*/ 18 w 27"/>
                  <a:gd name="T29" fmla="*/ 18 h 18"/>
                  <a:gd name="T30" fmla="*/ 24 w 27"/>
                  <a:gd name="T31" fmla="*/ 15 h 18"/>
                  <a:gd name="T32" fmla="*/ 26 w 27"/>
                  <a:gd name="T33" fmla="*/ 12 h 18"/>
                  <a:gd name="T34" fmla="*/ 26 w 27"/>
                  <a:gd name="T35" fmla="*/ 8 h 18"/>
                  <a:gd name="T36" fmla="*/ 24 w 27"/>
                  <a:gd name="T37" fmla="*/ 5 h 18"/>
                  <a:gd name="T38" fmla="*/ 24 w 27"/>
                  <a:gd name="T39" fmla="*/ 5 h 18"/>
                  <a:gd name="T40" fmla="*/ 10 w 27"/>
                  <a:gd name="T41" fmla="*/ 4 h 18"/>
                  <a:gd name="T42" fmla="*/ 4 w 27"/>
                  <a:gd name="T43" fmla="*/ 4 h 18"/>
                  <a:gd name="T44" fmla="*/ 7 w 27"/>
                  <a:gd name="T45" fmla="*/ 11 h 18"/>
                  <a:gd name="T46" fmla="*/ 7 w 27"/>
                  <a:gd name="T47" fmla="*/ 11 h 18"/>
                  <a:gd name="T48" fmla="*/ 5 w 27"/>
                  <a:gd name="T49" fmla="*/ 4 h 18"/>
                  <a:gd name="T50" fmla="*/ 8 w 27"/>
                  <a:gd name="T51" fmla="*/ 9 h 18"/>
                  <a:gd name="T52" fmla="*/ 17 w 27"/>
                  <a:gd name="T53" fmla="*/ 3 h 18"/>
                  <a:gd name="T54" fmla="*/ 18 w 27"/>
                  <a:gd name="T55" fmla="*/ 1 h 18"/>
                  <a:gd name="T56" fmla="*/ 16 w 27"/>
                  <a:gd name="T57" fmla="*/ 0 h 1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
                  <a:gd name="T88" fmla="*/ 0 h 18"/>
                  <a:gd name="T89" fmla="*/ 27 w 27"/>
                  <a:gd name="T90" fmla="*/ 18 h 1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 h="18">
                    <a:moveTo>
                      <a:pt x="16" y="0"/>
                    </a:moveTo>
                    <a:cubicBezTo>
                      <a:pt x="14" y="1"/>
                      <a:pt x="12" y="1"/>
                      <a:pt x="9" y="2"/>
                    </a:cubicBezTo>
                    <a:cubicBezTo>
                      <a:pt x="7" y="3"/>
                      <a:pt x="5" y="4"/>
                      <a:pt x="3" y="5"/>
                    </a:cubicBezTo>
                    <a:cubicBezTo>
                      <a:pt x="3" y="7"/>
                      <a:pt x="4" y="9"/>
                      <a:pt x="4" y="11"/>
                    </a:cubicBezTo>
                    <a:lnTo>
                      <a:pt x="1" y="5"/>
                    </a:lnTo>
                    <a:cubicBezTo>
                      <a:pt x="1" y="6"/>
                      <a:pt x="0" y="7"/>
                      <a:pt x="0" y="8"/>
                    </a:cubicBezTo>
                    <a:cubicBezTo>
                      <a:pt x="0" y="10"/>
                      <a:pt x="2" y="12"/>
                      <a:pt x="4" y="12"/>
                    </a:cubicBezTo>
                    <a:lnTo>
                      <a:pt x="7" y="12"/>
                    </a:lnTo>
                    <a:cubicBezTo>
                      <a:pt x="11" y="13"/>
                      <a:pt x="15" y="12"/>
                      <a:pt x="19" y="14"/>
                    </a:cubicBezTo>
                    <a:lnTo>
                      <a:pt x="17" y="8"/>
                    </a:lnTo>
                    <a:lnTo>
                      <a:pt x="18" y="8"/>
                    </a:lnTo>
                    <a:cubicBezTo>
                      <a:pt x="17" y="10"/>
                      <a:pt x="16" y="11"/>
                      <a:pt x="15" y="12"/>
                    </a:cubicBezTo>
                    <a:cubicBezTo>
                      <a:pt x="13" y="13"/>
                      <a:pt x="13" y="15"/>
                      <a:pt x="14" y="16"/>
                    </a:cubicBezTo>
                    <a:cubicBezTo>
                      <a:pt x="14" y="18"/>
                      <a:pt x="16" y="18"/>
                      <a:pt x="18" y="18"/>
                    </a:cubicBezTo>
                    <a:cubicBezTo>
                      <a:pt x="20" y="17"/>
                      <a:pt x="22" y="16"/>
                      <a:pt x="24" y="15"/>
                    </a:cubicBezTo>
                    <a:lnTo>
                      <a:pt x="26" y="12"/>
                    </a:lnTo>
                    <a:cubicBezTo>
                      <a:pt x="27" y="11"/>
                      <a:pt x="27" y="9"/>
                      <a:pt x="26" y="8"/>
                    </a:cubicBezTo>
                    <a:lnTo>
                      <a:pt x="24" y="5"/>
                    </a:lnTo>
                    <a:cubicBezTo>
                      <a:pt x="24" y="5"/>
                      <a:pt x="24" y="5"/>
                      <a:pt x="24" y="5"/>
                    </a:cubicBezTo>
                    <a:cubicBezTo>
                      <a:pt x="20" y="3"/>
                      <a:pt x="15" y="4"/>
                      <a:pt x="10" y="4"/>
                    </a:cubicBezTo>
                    <a:lnTo>
                      <a:pt x="4" y="4"/>
                    </a:lnTo>
                    <a:lnTo>
                      <a:pt x="7" y="11"/>
                    </a:lnTo>
                    <a:cubicBezTo>
                      <a:pt x="7" y="8"/>
                      <a:pt x="6" y="6"/>
                      <a:pt x="5" y="4"/>
                    </a:cubicBezTo>
                    <a:cubicBezTo>
                      <a:pt x="6" y="6"/>
                      <a:pt x="7" y="8"/>
                      <a:pt x="8" y="9"/>
                    </a:cubicBezTo>
                    <a:cubicBezTo>
                      <a:pt x="10" y="6"/>
                      <a:pt x="14" y="5"/>
                      <a:pt x="17" y="3"/>
                    </a:cubicBezTo>
                    <a:cubicBezTo>
                      <a:pt x="18" y="3"/>
                      <a:pt x="18" y="2"/>
                      <a:pt x="18" y="1"/>
                    </a:cubicBezTo>
                    <a:cubicBezTo>
                      <a:pt x="18" y="0"/>
                      <a:pt x="17" y="0"/>
                      <a:pt x="16" y="0"/>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8" name="Freeform 145"/>
              <p:cNvSpPr>
                <a:spLocks/>
              </p:cNvSpPr>
              <p:nvPr/>
            </p:nvSpPr>
            <p:spPr bwMode="auto">
              <a:xfrm>
                <a:off x="2127" y="873"/>
                <a:ext cx="70" cy="858"/>
              </a:xfrm>
              <a:custGeom>
                <a:avLst/>
                <a:gdLst>
                  <a:gd name="T0" fmla="*/ 4 w 6"/>
                  <a:gd name="T1" fmla="*/ 1 h 73"/>
                  <a:gd name="T2" fmla="*/ 0 w 6"/>
                  <a:gd name="T3" fmla="*/ 33 h 73"/>
                  <a:gd name="T4" fmla="*/ 2 w 6"/>
                  <a:gd name="T5" fmla="*/ 72 h 73"/>
                  <a:gd name="T6" fmla="*/ 4 w 6"/>
                  <a:gd name="T7" fmla="*/ 73 h 73"/>
                  <a:gd name="T8" fmla="*/ 5 w 6"/>
                  <a:gd name="T9" fmla="*/ 72 h 73"/>
                  <a:gd name="T10" fmla="*/ 6 w 6"/>
                  <a:gd name="T11" fmla="*/ 1 h 73"/>
                  <a:gd name="T12" fmla="*/ 5 w 6"/>
                  <a:gd name="T13" fmla="*/ 0 h 73"/>
                  <a:gd name="T14" fmla="*/ 4 w 6"/>
                  <a:gd name="T15" fmla="*/ 1 h 73"/>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73"/>
                  <a:gd name="T26" fmla="*/ 6 w 6"/>
                  <a:gd name="T27" fmla="*/ 73 h 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73">
                    <a:moveTo>
                      <a:pt x="4" y="1"/>
                    </a:moveTo>
                    <a:cubicBezTo>
                      <a:pt x="1" y="11"/>
                      <a:pt x="0" y="22"/>
                      <a:pt x="0" y="33"/>
                    </a:cubicBezTo>
                    <a:cubicBezTo>
                      <a:pt x="0" y="46"/>
                      <a:pt x="1" y="59"/>
                      <a:pt x="2" y="72"/>
                    </a:cubicBezTo>
                    <a:cubicBezTo>
                      <a:pt x="2" y="73"/>
                      <a:pt x="3" y="73"/>
                      <a:pt x="4" y="73"/>
                    </a:cubicBezTo>
                    <a:cubicBezTo>
                      <a:pt x="4" y="73"/>
                      <a:pt x="5" y="73"/>
                      <a:pt x="5" y="72"/>
                    </a:cubicBezTo>
                    <a:cubicBezTo>
                      <a:pt x="3" y="48"/>
                      <a:pt x="2" y="25"/>
                      <a:pt x="6" y="1"/>
                    </a:cubicBezTo>
                    <a:cubicBezTo>
                      <a:pt x="6" y="1"/>
                      <a:pt x="6" y="0"/>
                      <a:pt x="5" y="0"/>
                    </a:cubicBezTo>
                    <a:cubicBezTo>
                      <a:pt x="5" y="0"/>
                      <a:pt x="4" y="0"/>
                      <a:pt x="4" y="1"/>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09" name="Freeform 146"/>
              <p:cNvSpPr>
                <a:spLocks/>
              </p:cNvSpPr>
              <p:nvPr/>
            </p:nvSpPr>
            <p:spPr bwMode="auto">
              <a:xfrm>
                <a:off x="2668" y="943"/>
                <a:ext cx="153" cy="271"/>
              </a:xfrm>
              <a:custGeom>
                <a:avLst/>
                <a:gdLst>
                  <a:gd name="T0" fmla="*/ 3 w 13"/>
                  <a:gd name="T1" fmla="*/ 2 h 23"/>
                  <a:gd name="T2" fmla="*/ 6 w 13"/>
                  <a:gd name="T3" fmla="*/ 21 h 23"/>
                  <a:gd name="T4" fmla="*/ 11 w 13"/>
                  <a:gd name="T5" fmla="*/ 22 h 23"/>
                  <a:gd name="T6" fmla="*/ 12 w 13"/>
                  <a:gd name="T7" fmla="*/ 18 h 23"/>
                  <a:gd name="T8" fmla="*/ 6 w 13"/>
                  <a:gd name="T9" fmla="*/ 2 h 23"/>
                  <a:gd name="T10" fmla="*/ 4 w 13"/>
                  <a:gd name="T11" fmla="*/ 1 h 23"/>
                  <a:gd name="T12" fmla="*/ 3 w 13"/>
                  <a:gd name="T13" fmla="*/ 2 h 23"/>
                  <a:gd name="T14" fmla="*/ 0 60000 65536"/>
                  <a:gd name="T15" fmla="*/ 0 60000 65536"/>
                  <a:gd name="T16" fmla="*/ 0 60000 65536"/>
                  <a:gd name="T17" fmla="*/ 0 60000 65536"/>
                  <a:gd name="T18" fmla="*/ 0 60000 65536"/>
                  <a:gd name="T19" fmla="*/ 0 60000 65536"/>
                  <a:gd name="T20" fmla="*/ 0 60000 65536"/>
                  <a:gd name="T21" fmla="*/ 0 w 13"/>
                  <a:gd name="T22" fmla="*/ 0 h 23"/>
                  <a:gd name="T23" fmla="*/ 13 w 13"/>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3">
                    <a:moveTo>
                      <a:pt x="3" y="2"/>
                    </a:moveTo>
                    <a:cubicBezTo>
                      <a:pt x="0" y="8"/>
                      <a:pt x="2" y="16"/>
                      <a:pt x="6" y="21"/>
                    </a:cubicBezTo>
                    <a:cubicBezTo>
                      <a:pt x="7" y="23"/>
                      <a:pt x="9" y="23"/>
                      <a:pt x="11" y="22"/>
                    </a:cubicBezTo>
                    <a:cubicBezTo>
                      <a:pt x="12" y="22"/>
                      <a:pt x="13" y="20"/>
                      <a:pt x="12" y="18"/>
                    </a:cubicBezTo>
                    <a:cubicBezTo>
                      <a:pt x="11" y="12"/>
                      <a:pt x="7" y="8"/>
                      <a:pt x="6" y="2"/>
                    </a:cubicBezTo>
                    <a:cubicBezTo>
                      <a:pt x="6" y="1"/>
                      <a:pt x="5" y="1"/>
                      <a:pt x="4" y="1"/>
                    </a:cubicBezTo>
                    <a:cubicBezTo>
                      <a:pt x="4" y="0"/>
                      <a:pt x="3" y="1"/>
                      <a:pt x="3" y="2"/>
                    </a:cubicBezTo>
                    <a:close/>
                  </a:path>
                </a:pathLst>
              </a:custGeom>
              <a:solidFill>
                <a:srgbClr val="A6A6A6"/>
              </a:solidFill>
              <a:ln w="0">
                <a:noFill/>
                <a:prstDash val="solid"/>
                <a:round/>
                <a:headEnd/>
                <a:tailEnd/>
              </a:ln>
            </p:spPr>
            <p:txBody>
              <a:bodyPr lIns="86703" tIns="43352" rIns="86703" bIns="43352">
                <a:spAutoFit/>
              </a:bodyPr>
              <a:lstStyle/>
              <a:p>
                <a:endParaRPr lang="pl-PL"/>
              </a:p>
            </p:txBody>
          </p:sp>
          <p:sp>
            <p:nvSpPr>
              <p:cNvPr id="5210" name="Freeform 147"/>
              <p:cNvSpPr>
                <a:spLocks/>
              </p:cNvSpPr>
              <p:nvPr/>
            </p:nvSpPr>
            <p:spPr bwMode="auto">
              <a:xfrm>
                <a:off x="2962" y="896"/>
                <a:ext cx="599" cy="377"/>
              </a:xfrm>
              <a:custGeom>
                <a:avLst/>
                <a:gdLst>
                  <a:gd name="T0" fmla="*/ 2 w 51"/>
                  <a:gd name="T1" fmla="*/ 1 h 32"/>
                  <a:gd name="T2" fmla="*/ 0 w 51"/>
                  <a:gd name="T3" fmla="*/ 23 h 32"/>
                  <a:gd name="T4" fmla="*/ 12 w 51"/>
                  <a:gd name="T5" fmla="*/ 31 h 32"/>
                  <a:gd name="T6" fmla="*/ 48 w 51"/>
                  <a:gd name="T7" fmla="*/ 29 h 32"/>
                  <a:gd name="T8" fmla="*/ 50 w 51"/>
                  <a:gd name="T9" fmla="*/ 17 h 32"/>
                  <a:gd name="T10" fmla="*/ 50 w 51"/>
                  <a:gd name="T11" fmla="*/ 0 h 32"/>
                  <a:gd name="T12" fmla="*/ 2 w 51"/>
                  <a:gd name="T13" fmla="*/ 1 h 32"/>
                  <a:gd name="T14" fmla="*/ 0 60000 65536"/>
                  <a:gd name="T15" fmla="*/ 0 60000 65536"/>
                  <a:gd name="T16" fmla="*/ 0 60000 65536"/>
                  <a:gd name="T17" fmla="*/ 0 60000 65536"/>
                  <a:gd name="T18" fmla="*/ 0 60000 65536"/>
                  <a:gd name="T19" fmla="*/ 0 60000 65536"/>
                  <a:gd name="T20" fmla="*/ 0 60000 65536"/>
                  <a:gd name="T21" fmla="*/ 0 w 51"/>
                  <a:gd name="T22" fmla="*/ 0 h 32"/>
                  <a:gd name="T23" fmla="*/ 51 w 51"/>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32">
                    <a:moveTo>
                      <a:pt x="2" y="1"/>
                    </a:moveTo>
                    <a:lnTo>
                      <a:pt x="0" y="23"/>
                    </a:lnTo>
                    <a:cubicBezTo>
                      <a:pt x="0" y="23"/>
                      <a:pt x="4" y="32"/>
                      <a:pt x="12" y="31"/>
                    </a:cubicBezTo>
                    <a:cubicBezTo>
                      <a:pt x="19" y="30"/>
                      <a:pt x="47" y="32"/>
                      <a:pt x="48" y="29"/>
                    </a:cubicBezTo>
                    <a:cubicBezTo>
                      <a:pt x="50" y="25"/>
                      <a:pt x="50" y="23"/>
                      <a:pt x="50" y="17"/>
                    </a:cubicBezTo>
                    <a:cubicBezTo>
                      <a:pt x="49" y="11"/>
                      <a:pt x="51" y="0"/>
                      <a:pt x="50" y="0"/>
                    </a:cubicBezTo>
                    <a:cubicBezTo>
                      <a:pt x="49" y="0"/>
                      <a:pt x="4" y="0"/>
                      <a:pt x="2" y="1"/>
                    </a:cubicBezTo>
                    <a:close/>
                  </a:path>
                </a:pathLst>
              </a:custGeom>
              <a:solidFill>
                <a:srgbClr val="FFB310"/>
              </a:solidFill>
              <a:ln w="0">
                <a:noFill/>
                <a:prstDash val="solid"/>
                <a:round/>
                <a:headEnd/>
                <a:tailEnd/>
              </a:ln>
            </p:spPr>
            <p:txBody>
              <a:bodyPr lIns="86703" tIns="43352" rIns="86703" bIns="43352">
                <a:spAutoFit/>
              </a:bodyPr>
              <a:lstStyle/>
              <a:p>
                <a:endParaRPr lang="pl-PL"/>
              </a:p>
            </p:txBody>
          </p:sp>
          <p:sp>
            <p:nvSpPr>
              <p:cNvPr id="5211" name="Freeform 148"/>
              <p:cNvSpPr>
                <a:spLocks/>
              </p:cNvSpPr>
              <p:nvPr/>
            </p:nvSpPr>
            <p:spPr bwMode="auto">
              <a:xfrm>
                <a:off x="2574" y="720"/>
                <a:ext cx="1023" cy="482"/>
              </a:xfrm>
              <a:custGeom>
                <a:avLst/>
                <a:gdLst>
                  <a:gd name="T0" fmla="*/ 85 w 87"/>
                  <a:gd name="T1" fmla="*/ 5 h 41"/>
                  <a:gd name="T2" fmla="*/ 74 w 87"/>
                  <a:gd name="T3" fmla="*/ 1 h 41"/>
                  <a:gd name="T4" fmla="*/ 49 w 87"/>
                  <a:gd name="T5" fmla="*/ 0 h 41"/>
                  <a:gd name="T6" fmla="*/ 41 w 87"/>
                  <a:gd name="T7" fmla="*/ 0 h 41"/>
                  <a:gd name="T8" fmla="*/ 38 w 87"/>
                  <a:gd name="T9" fmla="*/ 0 h 41"/>
                  <a:gd name="T10" fmla="*/ 33 w 87"/>
                  <a:gd name="T11" fmla="*/ 0 h 41"/>
                  <a:gd name="T12" fmla="*/ 27 w 87"/>
                  <a:gd name="T13" fmla="*/ 1 h 41"/>
                  <a:gd name="T14" fmla="*/ 24 w 87"/>
                  <a:gd name="T15" fmla="*/ 1 h 41"/>
                  <a:gd name="T16" fmla="*/ 19 w 87"/>
                  <a:gd name="T17" fmla="*/ 1 h 41"/>
                  <a:gd name="T18" fmla="*/ 17 w 87"/>
                  <a:gd name="T19" fmla="*/ 2 h 41"/>
                  <a:gd name="T20" fmla="*/ 17 w 87"/>
                  <a:gd name="T21" fmla="*/ 5 h 41"/>
                  <a:gd name="T22" fmla="*/ 16 w 87"/>
                  <a:gd name="T23" fmla="*/ 10 h 41"/>
                  <a:gd name="T24" fmla="*/ 15 w 87"/>
                  <a:gd name="T25" fmla="*/ 18 h 41"/>
                  <a:gd name="T26" fmla="*/ 14 w 87"/>
                  <a:gd name="T27" fmla="*/ 17 h 41"/>
                  <a:gd name="T28" fmla="*/ 14 w 87"/>
                  <a:gd name="T29" fmla="*/ 17 h 41"/>
                  <a:gd name="T30" fmla="*/ 7 w 87"/>
                  <a:gd name="T31" fmla="*/ 17 h 41"/>
                  <a:gd name="T32" fmla="*/ 1 w 87"/>
                  <a:gd name="T33" fmla="*/ 19 h 41"/>
                  <a:gd name="T34" fmla="*/ 1 w 87"/>
                  <a:gd name="T35" fmla="*/ 21 h 41"/>
                  <a:gd name="T36" fmla="*/ 12 w 87"/>
                  <a:gd name="T37" fmla="*/ 21 h 41"/>
                  <a:gd name="T38" fmla="*/ 14 w 87"/>
                  <a:gd name="T39" fmla="*/ 19 h 41"/>
                  <a:gd name="T40" fmla="*/ 17 w 87"/>
                  <a:gd name="T41" fmla="*/ 30 h 41"/>
                  <a:gd name="T42" fmla="*/ 21 w 87"/>
                  <a:gd name="T43" fmla="*/ 38 h 41"/>
                  <a:gd name="T44" fmla="*/ 25 w 87"/>
                  <a:gd name="T45" fmla="*/ 39 h 41"/>
                  <a:gd name="T46" fmla="*/ 25 w 87"/>
                  <a:gd name="T47" fmla="*/ 32 h 41"/>
                  <a:gd name="T48" fmla="*/ 25 w 87"/>
                  <a:gd name="T49" fmla="*/ 22 h 41"/>
                  <a:gd name="T50" fmla="*/ 25 w 87"/>
                  <a:gd name="T51" fmla="*/ 12 h 41"/>
                  <a:gd name="T52" fmla="*/ 29 w 87"/>
                  <a:gd name="T53" fmla="*/ 10 h 41"/>
                  <a:gd name="T54" fmla="*/ 34 w 87"/>
                  <a:gd name="T55" fmla="*/ 10 h 41"/>
                  <a:gd name="T56" fmla="*/ 39 w 87"/>
                  <a:gd name="T57" fmla="*/ 10 h 41"/>
                  <a:gd name="T58" fmla="*/ 54 w 87"/>
                  <a:gd name="T59" fmla="*/ 8 h 41"/>
                  <a:gd name="T60" fmla="*/ 59 w 87"/>
                  <a:gd name="T61" fmla="*/ 8 h 41"/>
                  <a:gd name="T62" fmla="*/ 73 w 87"/>
                  <a:gd name="T63" fmla="*/ 8 h 41"/>
                  <a:gd name="T64" fmla="*/ 78 w 87"/>
                  <a:gd name="T65" fmla="*/ 8 h 41"/>
                  <a:gd name="T66" fmla="*/ 87 w 87"/>
                  <a:gd name="T67" fmla="*/ 6 h 4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7"/>
                  <a:gd name="T103" fmla="*/ 0 h 41"/>
                  <a:gd name="T104" fmla="*/ 87 w 87"/>
                  <a:gd name="T105" fmla="*/ 41 h 4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7" h="41">
                    <a:moveTo>
                      <a:pt x="87" y="5"/>
                    </a:moveTo>
                    <a:cubicBezTo>
                      <a:pt x="86" y="5"/>
                      <a:pt x="86" y="5"/>
                      <a:pt x="85" y="5"/>
                    </a:cubicBezTo>
                    <a:cubicBezTo>
                      <a:pt x="85" y="4"/>
                      <a:pt x="84" y="4"/>
                      <a:pt x="84" y="4"/>
                    </a:cubicBezTo>
                    <a:cubicBezTo>
                      <a:pt x="81" y="3"/>
                      <a:pt x="77" y="2"/>
                      <a:pt x="74" y="1"/>
                    </a:cubicBezTo>
                    <a:cubicBezTo>
                      <a:pt x="68" y="0"/>
                      <a:pt x="62" y="0"/>
                      <a:pt x="55" y="0"/>
                    </a:cubicBezTo>
                    <a:cubicBezTo>
                      <a:pt x="53" y="0"/>
                      <a:pt x="51" y="0"/>
                      <a:pt x="49" y="0"/>
                    </a:cubicBezTo>
                    <a:cubicBezTo>
                      <a:pt x="48" y="0"/>
                      <a:pt x="47" y="0"/>
                      <a:pt x="46" y="0"/>
                    </a:cubicBezTo>
                    <a:cubicBezTo>
                      <a:pt x="44" y="0"/>
                      <a:pt x="42" y="0"/>
                      <a:pt x="41" y="0"/>
                    </a:cubicBezTo>
                    <a:cubicBezTo>
                      <a:pt x="40" y="0"/>
                      <a:pt x="40" y="0"/>
                      <a:pt x="39" y="0"/>
                    </a:cubicBezTo>
                    <a:cubicBezTo>
                      <a:pt x="39" y="0"/>
                      <a:pt x="38" y="0"/>
                      <a:pt x="38" y="0"/>
                    </a:cubicBezTo>
                    <a:cubicBezTo>
                      <a:pt x="37" y="0"/>
                      <a:pt x="36" y="0"/>
                      <a:pt x="35" y="0"/>
                    </a:cubicBezTo>
                    <a:cubicBezTo>
                      <a:pt x="34" y="0"/>
                      <a:pt x="33" y="0"/>
                      <a:pt x="33" y="0"/>
                    </a:cubicBezTo>
                    <a:cubicBezTo>
                      <a:pt x="32" y="0"/>
                      <a:pt x="31" y="0"/>
                      <a:pt x="30" y="1"/>
                    </a:cubicBezTo>
                    <a:cubicBezTo>
                      <a:pt x="29" y="1"/>
                      <a:pt x="28" y="0"/>
                      <a:pt x="27" y="1"/>
                    </a:cubicBezTo>
                    <a:cubicBezTo>
                      <a:pt x="27" y="1"/>
                      <a:pt x="26" y="1"/>
                      <a:pt x="25" y="1"/>
                    </a:cubicBezTo>
                    <a:cubicBezTo>
                      <a:pt x="25" y="1"/>
                      <a:pt x="24" y="1"/>
                      <a:pt x="24" y="1"/>
                    </a:cubicBezTo>
                    <a:cubicBezTo>
                      <a:pt x="23" y="1"/>
                      <a:pt x="22" y="1"/>
                      <a:pt x="22" y="1"/>
                    </a:cubicBezTo>
                    <a:cubicBezTo>
                      <a:pt x="21" y="1"/>
                      <a:pt x="20" y="2"/>
                      <a:pt x="19" y="1"/>
                    </a:cubicBezTo>
                    <a:cubicBezTo>
                      <a:pt x="19" y="1"/>
                      <a:pt x="19" y="2"/>
                      <a:pt x="18" y="2"/>
                    </a:cubicBezTo>
                    <a:cubicBezTo>
                      <a:pt x="18" y="2"/>
                      <a:pt x="18" y="2"/>
                      <a:pt x="17" y="2"/>
                    </a:cubicBezTo>
                    <a:cubicBezTo>
                      <a:pt x="17" y="2"/>
                      <a:pt x="17" y="3"/>
                      <a:pt x="17" y="3"/>
                    </a:cubicBezTo>
                    <a:cubicBezTo>
                      <a:pt x="17" y="3"/>
                      <a:pt x="17" y="4"/>
                      <a:pt x="17" y="5"/>
                    </a:cubicBezTo>
                    <a:cubicBezTo>
                      <a:pt x="17" y="6"/>
                      <a:pt x="16" y="6"/>
                      <a:pt x="16" y="7"/>
                    </a:cubicBezTo>
                    <a:cubicBezTo>
                      <a:pt x="16" y="8"/>
                      <a:pt x="16" y="9"/>
                      <a:pt x="16" y="10"/>
                    </a:cubicBezTo>
                    <a:cubicBezTo>
                      <a:pt x="15" y="12"/>
                      <a:pt x="15" y="14"/>
                      <a:pt x="15" y="16"/>
                    </a:cubicBezTo>
                    <a:cubicBezTo>
                      <a:pt x="15" y="16"/>
                      <a:pt x="15" y="17"/>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4" y="16"/>
                      <a:pt x="9" y="16"/>
                      <a:pt x="8" y="16"/>
                    </a:cubicBezTo>
                    <a:cubicBezTo>
                      <a:pt x="8" y="17"/>
                      <a:pt x="7" y="17"/>
                      <a:pt x="7" y="17"/>
                    </a:cubicBezTo>
                    <a:cubicBezTo>
                      <a:pt x="7" y="17"/>
                      <a:pt x="6" y="17"/>
                      <a:pt x="6" y="17"/>
                    </a:cubicBezTo>
                    <a:cubicBezTo>
                      <a:pt x="4" y="17"/>
                      <a:pt x="2" y="18"/>
                      <a:pt x="1" y="19"/>
                    </a:cubicBezTo>
                    <a:cubicBezTo>
                      <a:pt x="1" y="19"/>
                      <a:pt x="0" y="19"/>
                      <a:pt x="0" y="19"/>
                    </a:cubicBezTo>
                    <a:cubicBezTo>
                      <a:pt x="0" y="20"/>
                      <a:pt x="0" y="20"/>
                      <a:pt x="1" y="21"/>
                    </a:cubicBezTo>
                    <a:cubicBezTo>
                      <a:pt x="2" y="22"/>
                      <a:pt x="3" y="22"/>
                      <a:pt x="5" y="22"/>
                    </a:cubicBezTo>
                    <a:cubicBezTo>
                      <a:pt x="8" y="22"/>
                      <a:pt x="10" y="22"/>
                      <a:pt x="12" y="21"/>
                    </a:cubicBezTo>
                    <a:cubicBezTo>
                      <a:pt x="13" y="21"/>
                      <a:pt x="14" y="21"/>
                      <a:pt x="15" y="20"/>
                    </a:cubicBezTo>
                    <a:cubicBezTo>
                      <a:pt x="15" y="20"/>
                      <a:pt x="14" y="19"/>
                      <a:pt x="14" y="19"/>
                    </a:cubicBezTo>
                    <a:cubicBezTo>
                      <a:pt x="14" y="19"/>
                      <a:pt x="15" y="19"/>
                      <a:pt x="15" y="19"/>
                    </a:cubicBezTo>
                    <a:cubicBezTo>
                      <a:pt x="15" y="22"/>
                      <a:pt x="16" y="27"/>
                      <a:pt x="17" y="30"/>
                    </a:cubicBezTo>
                    <a:cubicBezTo>
                      <a:pt x="18" y="32"/>
                      <a:pt x="18" y="33"/>
                      <a:pt x="19" y="35"/>
                    </a:cubicBezTo>
                    <a:cubicBezTo>
                      <a:pt x="19" y="36"/>
                      <a:pt x="20" y="37"/>
                      <a:pt x="21" y="38"/>
                    </a:cubicBezTo>
                    <a:cubicBezTo>
                      <a:pt x="22" y="40"/>
                      <a:pt x="22" y="41"/>
                      <a:pt x="24" y="41"/>
                    </a:cubicBezTo>
                    <a:cubicBezTo>
                      <a:pt x="24" y="41"/>
                      <a:pt x="24" y="40"/>
                      <a:pt x="25" y="39"/>
                    </a:cubicBezTo>
                    <a:cubicBezTo>
                      <a:pt x="25" y="39"/>
                      <a:pt x="25" y="37"/>
                      <a:pt x="25" y="36"/>
                    </a:cubicBezTo>
                    <a:cubicBezTo>
                      <a:pt x="25" y="35"/>
                      <a:pt x="25" y="33"/>
                      <a:pt x="25" y="32"/>
                    </a:cubicBezTo>
                    <a:cubicBezTo>
                      <a:pt x="25" y="30"/>
                      <a:pt x="25" y="29"/>
                      <a:pt x="25" y="27"/>
                    </a:cubicBezTo>
                    <a:cubicBezTo>
                      <a:pt x="25" y="26"/>
                      <a:pt x="25" y="24"/>
                      <a:pt x="25" y="22"/>
                    </a:cubicBezTo>
                    <a:cubicBezTo>
                      <a:pt x="25" y="21"/>
                      <a:pt x="25" y="19"/>
                      <a:pt x="25" y="18"/>
                    </a:cubicBezTo>
                    <a:cubicBezTo>
                      <a:pt x="25" y="16"/>
                      <a:pt x="25" y="14"/>
                      <a:pt x="25" y="12"/>
                    </a:cubicBezTo>
                    <a:cubicBezTo>
                      <a:pt x="26" y="11"/>
                      <a:pt x="26" y="11"/>
                      <a:pt x="26" y="11"/>
                    </a:cubicBezTo>
                    <a:cubicBezTo>
                      <a:pt x="27" y="11"/>
                      <a:pt x="29" y="11"/>
                      <a:pt x="29" y="10"/>
                    </a:cubicBezTo>
                    <a:cubicBezTo>
                      <a:pt x="30" y="10"/>
                      <a:pt x="30" y="10"/>
                      <a:pt x="31" y="10"/>
                    </a:cubicBezTo>
                    <a:cubicBezTo>
                      <a:pt x="32" y="10"/>
                      <a:pt x="33" y="10"/>
                      <a:pt x="34" y="10"/>
                    </a:cubicBezTo>
                    <a:cubicBezTo>
                      <a:pt x="35" y="10"/>
                      <a:pt x="36" y="10"/>
                      <a:pt x="37" y="9"/>
                    </a:cubicBezTo>
                    <a:cubicBezTo>
                      <a:pt x="38" y="9"/>
                      <a:pt x="38" y="10"/>
                      <a:pt x="39" y="10"/>
                    </a:cubicBezTo>
                    <a:cubicBezTo>
                      <a:pt x="41" y="10"/>
                      <a:pt x="43" y="8"/>
                      <a:pt x="46" y="8"/>
                    </a:cubicBezTo>
                    <a:cubicBezTo>
                      <a:pt x="48" y="8"/>
                      <a:pt x="51" y="8"/>
                      <a:pt x="54" y="8"/>
                    </a:cubicBezTo>
                    <a:cubicBezTo>
                      <a:pt x="55" y="8"/>
                      <a:pt x="56" y="8"/>
                      <a:pt x="56" y="8"/>
                    </a:cubicBezTo>
                    <a:cubicBezTo>
                      <a:pt x="57" y="8"/>
                      <a:pt x="58" y="8"/>
                      <a:pt x="59" y="8"/>
                    </a:cubicBezTo>
                    <a:cubicBezTo>
                      <a:pt x="63" y="8"/>
                      <a:pt x="66" y="8"/>
                      <a:pt x="70" y="8"/>
                    </a:cubicBezTo>
                    <a:cubicBezTo>
                      <a:pt x="71" y="8"/>
                      <a:pt x="72" y="8"/>
                      <a:pt x="73" y="8"/>
                    </a:cubicBezTo>
                    <a:cubicBezTo>
                      <a:pt x="74" y="8"/>
                      <a:pt x="75" y="8"/>
                      <a:pt x="75" y="8"/>
                    </a:cubicBezTo>
                    <a:cubicBezTo>
                      <a:pt x="76" y="8"/>
                      <a:pt x="77" y="8"/>
                      <a:pt x="78" y="8"/>
                    </a:cubicBezTo>
                    <a:cubicBezTo>
                      <a:pt x="79" y="8"/>
                      <a:pt x="80" y="8"/>
                      <a:pt x="81" y="8"/>
                    </a:cubicBezTo>
                    <a:cubicBezTo>
                      <a:pt x="83" y="7"/>
                      <a:pt x="84" y="6"/>
                      <a:pt x="87" y="6"/>
                    </a:cubicBezTo>
                    <a:cubicBezTo>
                      <a:pt x="87" y="6"/>
                      <a:pt x="87" y="5"/>
                      <a:pt x="87"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2" name="Freeform 149"/>
              <p:cNvSpPr>
                <a:spLocks/>
              </p:cNvSpPr>
              <p:nvPr/>
            </p:nvSpPr>
            <p:spPr bwMode="auto">
              <a:xfrm>
                <a:off x="3656" y="779"/>
                <a:ext cx="82" cy="494"/>
              </a:xfrm>
              <a:custGeom>
                <a:avLst/>
                <a:gdLst>
                  <a:gd name="T0" fmla="*/ 6 w 7"/>
                  <a:gd name="T1" fmla="*/ 6 h 42"/>
                  <a:gd name="T2" fmla="*/ 6 w 7"/>
                  <a:gd name="T3" fmla="*/ 3 h 42"/>
                  <a:gd name="T4" fmla="*/ 2 w 7"/>
                  <a:gd name="T5" fmla="*/ 0 h 42"/>
                  <a:gd name="T6" fmla="*/ 0 w 7"/>
                  <a:gd name="T7" fmla="*/ 11 h 42"/>
                  <a:gd name="T8" fmla="*/ 0 w 7"/>
                  <a:gd name="T9" fmla="*/ 25 h 42"/>
                  <a:gd name="T10" fmla="*/ 2 w 7"/>
                  <a:gd name="T11" fmla="*/ 37 h 42"/>
                  <a:gd name="T12" fmla="*/ 3 w 7"/>
                  <a:gd name="T13" fmla="*/ 42 h 42"/>
                  <a:gd name="T14" fmla="*/ 3 w 7"/>
                  <a:gd name="T15" fmla="*/ 42 h 42"/>
                  <a:gd name="T16" fmla="*/ 3 w 7"/>
                  <a:gd name="T17" fmla="*/ 41 h 42"/>
                  <a:gd name="T18" fmla="*/ 4 w 7"/>
                  <a:gd name="T19" fmla="*/ 38 h 42"/>
                  <a:gd name="T20" fmla="*/ 5 w 7"/>
                  <a:gd name="T21" fmla="*/ 35 h 42"/>
                  <a:gd name="T22" fmla="*/ 5 w 7"/>
                  <a:gd name="T23" fmla="*/ 28 h 42"/>
                  <a:gd name="T24" fmla="*/ 6 w 7"/>
                  <a:gd name="T25" fmla="*/ 6 h 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42"/>
                  <a:gd name="T41" fmla="*/ 7 w 7"/>
                  <a:gd name="T42" fmla="*/ 42 h 4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42">
                    <a:moveTo>
                      <a:pt x="6" y="6"/>
                    </a:moveTo>
                    <a:cubicBezTo>
                      <a:pt x="6" y="5"/>
                      <a:pt x="6" y="4"/>
                      <a:pt x="6" y="3"/>
                    </a:cubicBezTo>
                    <a:cubicBezTo>
                      <a:pt x="5" y="2"/>
                      <a:pt x="4" y="0"/>
                      <a:pt x="2" y="0"/>
                    </a:cubicBezTo>
                    <a:cubicBezTo>
                      <a:pt x="0" y="3"/>
                      <a:pt x="0" y="7"/>
                      <a:pt x="0" y="11"/>
                    </a:cubicBezTo>
                    <a:cubicBezTo>
                      <a:pt x="0" y="16"/>
                      <a:pt x="0" y="20"/>
                      <a:pt x="0" y="25"/>
                    </a:cubicBezTo>
                    <a:cubicBezTo>
                      <a:pt x="1" y="29"/>
                      <a:pt x="2" y="33"/>
                      <a:pt x="2" y="37"/>
                    </a:cubicBezTo>
                    <a:cubicBezTo>
                      <a:pt x="2" y="38"/>
                      <a:pt x="2" y="40"/>
                      <a:pt x="3" y="42"/>
                    </a:cubicBezTo>
                    <a:cubicBezTo>
                      <a:pt x="3" y="42"/>
                      <a:pt x="3" y="42"/>
                      <a:pt x="3" y="42"/>
                    </a:cubicBezTo>
                    <a:cubicBezTo>
                      <a:pt x="3" y="41"/>
                      <a:pt x="3" y="41"/>
                      <a:pt x="3" y="41"/>
                    </a:cubicBezTo>
                    <a:cubicBezTo>
                      <a:pt x="3" y="40"/>
                      <a:pt x="4" y="39"/>
                      <a:pt x="4" y="38"/>
                    </a:cubicBezTo>
                    <a:cubicBezTo>
                      <a:pt x="4" y="37"/>
                      <a:pt x="5" y="36"/>
                      <a:pt x="5" y="35"/>
                    </a:cubicBezTo>
                    <a:cubicBezTo>
                      <a:pt x="5" y="33"/>
                      <a:pt x="5" y="31"/>
                      <a:pt x="5" y="28"/>
                    </a:cubicBezTo>
                    <a:cubicBezTo>
                      <a:pt x="6" y="21"/>
                      <a:pt x="7" y="13"/>
                      <a:pt x="6"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3" name="Freeform 150"/>
              <p:cNvSpPr>
                <a:spLocks/>
              </p:cNvSpPr>
              <p:nvPr/>
            </p:nvSpPr>
            <p:spPr bwMode="auto">
              <a:xfrm>
                <a:off x="2139" y="791"/>
                <a:ext cx="458" cy="1023"/>
              </a:xfrm>
              <a:custGeom>
                <a:avLst/>
                <a:gdLst>
                  <a:gd name="T0" fmla="*/ 36 w 39"/>
                  <a:gd name="T1" fmla="*/ 14 h 87"/>
                  <a:gd name="T2" fmla="*/ 37 w 39"/>
                  <a:gd name="T3" fmla="*/ 13 h 87"/>
                  <a:gd name="T4" fmla="*/ 39 w 39"/>
                  <a:gd name="T5" fmla="*/ 6 h 87"/>
                  <a:gd name="T6" fmla="*/ 39 w 39"/>
                  <a:gd name="T7" fmla="*/ 5 h 87"/>
                  <a:gd name="T8" fmla="*/ 39 w 39"/>
                  <a:gd name="T9" fmla="*/ 4 h 87"/>
                  <a:gd name="T10" fmla="*/ 36 w 39"/>
                  <a:gd name="T11" fmla="*/ 2 h 87"/>
                  <a:gd name="T12" fmla="*/ 17 w 39"/>
                  <a:gd name="T13" fmla="*/ 0 h 87"/>
                  <a:gd name="T14" fmla="*/ 13 w 39"/>
                  <a:gd name="T15" fmla="*/ 0 h 87"/>
                  <a:gd name="T16" fmla="*/ 12 w 39"/>
                  <a:gd name="T17" fmla="*/ 0 h 87"/>
                  <a:gd name="T18" fmla="*/ 11 w 39"/>
                  <a:gd name="T19" fmla="*/ 0 h 87"/>
                  <a:gd name="T20" fmla="*/ 7 w 39"/>
                  <a:gd name="T21" fmla="*/ 1 h 87"/>
                  <a:gd name="T22" fmla="*/ 0 w 39"/>
                  <a:gd name="T23" fmla="*/ 4 h 87"/>
                  <a:gd name="T24" fmla="*/ 1 w 39"/>
                  <a:gd name="T25" fmla="*/ 5 h 87"/>
                  <a:gd name="T26" fmla="*/ 3 w 39"/>
                  <a:gd name="T27" fmla="*/ 5 h 87"/>
                  <a:gd name="T28" fmla="*/ 6 w 39"/>
                  <a:gd name="T29" fmla="*/ 4 h 87"/>
                  <a:gd name="T30" fmla="*/ 9 w 39"/>
                  <a:gd name="T31" fmla="*/ 4 h 87"/>
                  <a:gd name="T32" fmla="*/ 11 w 39"/>
                  <a:gd name="T33" fmla="*/ 3 h 87"/>
                  <a:gd name="T34" fmla="*/ 14 w 39"/>
                  <a:gd name="T35" fmla="*/ 3 h 87"/>
                  <a:gd name="T36" fmla="*/ 27 w 39"/>
                  <a:gd name="T37" fmla="*/ 3 h 87"/>
                  <a:gd name="T38" fmla="*/ 31 w 39"/>
                  <a:gd name="T39" fmla="*/ 5 h 87"/>
                  <a:gd name="T40" fmla="*/ 31 w 39"/>
                  <a:gd name="T41" fmla="*/ 5 h 87"/>
                  <a:gd name="T42" fmla="*/ 30 w 39"/>
                  <a:gd name="T43" fmla="*/ 7 h 87"/>
                  <a:gd name="T44" fmla="*/ 28 w 39"/>
                  <a:gd name="T45" fmla="*/ 19 h 87"/>
                  <a:gd name="T46" fmla="*/ 27 w 39"/>
                  <a:gd name="T47" fmla="*/ 31 h 87"/>
                  <a:gd name="T48" fmla="*/ 27 w 39"/>
                  <a:gd name="T49" fmla="*/ 41 h 87"/>
                  <a:gd name="T50" fmla="*/ 26 w 39"/>
                  <a:gd name="T51" fmla="*/ 56 h 87"/>
                  <a:gd name="T52" fmla="*/ 28 w 39"/>
                  <a:gd name="T53" fmla="*/ 73 h 87"/>
                  <a:gd name="T54" fmla="*/ 27 w 39"/>
                  <a:gd name="T55" fmla="*/ 74 h 87"/>
                  <a:gd name="T56" fmla="*/ 28 w 39"/>
                  <a:gd name="T57" fmla="*/ 79 h 87"/>
                  <a:gd name="T58" fmla="*/ 28 w 39"/>
                  <a:gd name="T59" fmla="*/ 84 h 87"/>
                  <a:gd name="T60" fmla="*/ 29 w 39"/>
                  <a:gd name="T61" fmla="*/ 87 h 87"/>
                  <a:gd name="T62" fmla="*/ 29 w 39"/>
                  <a:gd name="T63" fmla="*/ 87 h 87"/>
                  <a:gd name="T64" fmla="*/ 30 w 39"/>
                  <a:gd name="T65" fmla="*/ 84 h 87"/>
                  <a:gd name="T66" fmla="*/ 30 w 39"/>
                  <a:gd name="T67" fmla="*/ 77 h 87"/>
                  <a:gd name="T68" fmla="*/ 31 w 39"/>
                  <a:gd name="T69" fmla="*/ 74 h 87"/>
                  <a:gd name="T70" fmla="*/ 31 w 39"/>
                  <a:gd name="T71" fmla="*/ 73 h 87"/>
                  <a:gd name="T72" fmla="*/ 31 w 39"/>
                  <a:gd name="T73" fmla="*/ 71 h 87"/>
                  <a:gd name="T74" fmla="*/ 31 w 39"/>
                  <a:gd name="T75" fmla="*/ 67 h 87"/>
                  <a:gd name="T76" fmla="*/ 32 w 39"/>
                  <a:gd name="T77" fmla="*/ 59 h 87"/>
                  <a:gd name="T78" fmla="*/ 32 w 39"/>
                  <a:gd name="T79" fmla="*/ 55 h 87"/>
                  <a:gd name="T80" fmla="*/ 33 w 39"/>
                  <a:gd name="T81" fmla="*/ 43 h 87"/>
                  <a:gd name="T82" fmla="*/ 34 w 39"/>
                  <a:gd name="T83" fmla="*/ 38 h 87"/>
                  <a:gd name="T84" fmla="*/ 35 w 39"/>
                  <a:gd name="T85" fmla="*/ 24 h 87"/>
                  <a:gd name="T86" fmla="*/ 36 w 39"/>
                  <a:gd name="T87" fmla="*/ 14 h 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9"/>
                  <a:gd name="T133" fmla="*/ 0 h 87"/>
                  <a:gd name="T134" fmla="*/ 39 w 39"/>
                  <a:gd name="T135" fmla="*/ 87 h 8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9" h="87">
                    <a:moveTo>
                      <a:pt x="36" y="14"/>
                    </a:moveTo>
                    <a:cubicBezTo>
                      <a:pt x="36" y="14"/>
                      <a:pt x="36" y="13"/>
                      <a:pt x="37" y="13"/>
                    </a:cubicBezTo>
                    <a:cubicBezTo>
                      <a:pt x="37" y="11"/>
                      <a:pt x="38" y="8"/>
                      <a:pt x="39" y="6"/>
                    </a:cubicBezTo>
                    <a:cubicBezTo>
                      <a:pt x="39" y="5"/>
                      <a:pt x="39" y="5"/>
                      <a:pt x="39" y="5"/>
                    </a:cubicBezTo>
                    <a:cubicBezTo>
                      <a:pt x="39" y="5"/>
                      <a:pt x="39" y="4"/>
                      <a:pt x="39" y="4"/>
                    </a:cubicBezTo>
                    <a:cubicBezTo>
                      <a:pt x="38" y="3"/>
                      <a:pt x="37" y="3"/>
                      <a:pt x="36" y="2"/>
                    </a:cubicBezTo>
                    <a:cubicBezTo>
                      <a:pt x="31" y="0"/>
                      <a:pt x="23" y="0"/>
                      <a:pt x="17" y="0"/>
                    </a:cubicBezTo>
                    <a:cubicBezTo>
                      <a:pt x="16" y="0"/>
                      <a:pt x="14" y="0"/>
                      <a:pt x="13" y="0"/>
                    </a:cubicBezTo>
                    <a:cubicBezTo>
                      <a:pt x="13" y="0"/>
                      <a:pt x="12" y="0"/>
                      <a:pt x="12" y="0"/>
                    </a:cubicBezTo>
                    <a:cubicBezTo>
                      <a:pt x="11" y="0"/>
                      <a:pt x="11" y="0"/>
                      <a:pt x="11" y="0"/>
                    </a:cubicBezTo>
                    <a:cubicBezTo>
                      <a:pt x="9" y="0"/>
                      <a:pt x="8" y="1"/>
                      <a:pt x="7" y="1"/>
                    </a:cubicBezTo>
                    <a:cubicBezTo>
                      <a:pt x="4" y="1"/>
                      <a:pt x="2" y="2"/>
                      <a:pt x="0" y="4"/>
                    </a:cubicBezTo>
                    <a:cubicBezTo>
                      <a:pt x="0" y="4"/>
                      <a:pt x="1" y="5"/>
                      <a:pt x="1" y="5"/>
                    </a:cubicBezTo>
                    <a:cubicBezTo>
                      <a:pt x="2" y="5"/>
                      <a:pt x="2" y="5"/>
                      <a:pt x="3" y="5"/>
                    </a:cubicBezTo>
                    <a:cubicBezTo>
                      <a:pt x="4" y="4"/>
                      <a:pt x="5" y="4"/>
                      <a:pt x="6" y="4"/>
                    </a:cubicBezTo>
                    <a:cubicBezTo>
                      <a:pt x="6" y="4"/>
                      <a:pt x="8" y="4"/>
                      <a:pt x="9" y="4"/>
                    </a:cubicBezTo>
                    <a:cubicBezTo>
                      <a:pt x="9" y="3"/>
                      <a:pt x="10" y="3"/>
                      <a:pt x="11" y="3"/>
                    </a:cubicBezTo>
                    <a:cubicBezTo>
                      <a:pt x="12" y="3"/>
                      <a:pt x="13" y="3"/>
                      <a:pt x="14" y="3"/>
                    </a:cubicBezTo>
                    <a:cubicBezTo>
                      <a:pt x="19" y="3"/>
                      <a:pt x="23" y="3"/>
                      <a:pt x="27" y="3"/>
                    </a:cubicBezTo>
                    <a:cubicBezTo>
                      <a:pt x="28" y="4"/>
                      <a:pt x="30" y="4"/>
                      <a:pt x="31" y="5"/>
                    </a:cubicBezTo>
                    <a:cubicBezTo>
                      <a:pt x="31" y="5"/>
                      <a:pt x="31" y="5"/>
                      <a:pt x="31" y="5"/>
                    </a:cubicBezTo>
                    <a:cubicBezTo>
                      <a:pt x="31" y="5"/>
                      <a:pt x="30" y="6"/>
                      <a:pt x="30" y="7"/>
                    </a:cubicBezTo>
                    <a:cubicBezTo>
                      <a:pt x="30" y="11"/>
                      <a:pt x="29" y="15"/>
                      <a:pt x="28" y="19"/>
                    </a:cubicBezTo>
                    <a:cubicBezTo>
                      <a:pt x="28" y="23"/>
                      <a:pt x="28" y="27"/>
                      <a:pt x="27" y="31"/>
                    </a:cubicBezTo>
                    <a:cubicBezTo>
                      <a:pt x="27" y="34"/>
                      <a:pt x="27" y="38"/>
                      <a:pt x="27" y="41"/>
                    </a:cubicBezTo>
                    <a:cubicBezTo>
                      <a:pt x="26" y="46"/>
                      <a:pt x="26" y="51"/>
                      <a:pt x="26" y="56"/>
                    </a:cubicBezTo>
                    <a:cubicBezTo>
                      <a:pt x="26" y="59"/>
                      <a:pt x="27" y="73"/>
                      <a:pt x="28" y="73"/>
                    </a:cubicBezTo>
                    <a:cubicBezTo>
                      <a:pt x="28" y="74"/>
                      <a:pt x="28" y="74"/>
                      <a:pt x="27" y="74"/>
                    </a:cubicBezTo>
                    <a:cubicBezTo>
                      <a:pt x="28" y="75"/>
                      <a:pt x="28" y="77"/>
                      <a:pt x="28" y="79"/>
                    </a:cubicBezTo>
                    <a:cubicBezTo>
                      <a:pt x="28" y="81"/>
                      <a:pt x="28" y="82"/>
                      <a:pt x="28" y="84"/>
                    </a:cubicBezTo>
                    <a:cubicBezTo>
                      <a:pt x="29" y="85"/>
                      <a:pt x="28" y="86"/>
                      <a:pt x="29" y="87"/>
                    </a:cubicBezTo>
                    <a:cubicBezTo>
                      <a:pt x="29" y="87"/>
                      <a:pt x="29" y="87"/>
                      <a:pt x="29" y="87"/>
                    </a:cubicBezTo>
                    <a:cubicBezTo>
                      <a:pt x="29" y="86"/>
                      <a:pt x="29" y="85"/>
                      <a:pt x="30" y="84"/>
                    </a:cubicBezTo>
                    <a:cubicBezTo>
                      <a:pt x="30" y="82"/>
                      <a:pt x="30" y="79"/>
                      <a:pt x="30" y="77"/>
                    </a:cubicBezTo>
                    <a:cubicBezTo>
                      <a:pt x="31" y="76"/>
                      <a:pt x="31" y="75"/>
                      <a:pt x="31" y="74"/>
                    </a:cubicBezTo>
                    <a:cubicBezTo>
                      <a:pt x="31" y="74"/>
                      <a:pt x="31" y="73"/>
                      <a:pt x="31" y="73"/>
                    </a:cubicBezTo>
                    <a:cubicBezTo>
                      <a:pt x="31" y="72"/>
                      <a:pt x="31" y="71"/>
                      <a:pt x="31" y="71"/>
                    </a:cubicBezTo>
                    <a:cubicBezTo>
                      <a:pt x="31" y="70"/>
                      <a:pt x="31" y="69"/>
                      <a:pt x="31" y="67"/>
                    </a:cubicBezTo>
                    <a:cubicBezTo>
                      <a:pt x="32" y="65"/>
                      <a:pt x="32" y="62"/>
                      <a:pt x="32" y="59"/>
                    </a:cubicBezTo>
                    <a:cubicBezTo>
                      <a:pt x="32" y="58"/>
                      <a:pt x="32" y="57"/>
                      <a:pt x="32" y="55"/>
                    </a:cubicBezTo>
                    <a:cubicBezTo>
                      <a:pt x="32" y="51"/>
                      <a:pt x="33" y="47"/>
                      <a:pt x="33" y="43"/>
                    </a:cubicBezTo>
                    <a:cubicBezTo>
                      <a:pt x="33" y="41"/>
                      <a:pt x="33" y="39"/>
                      <a:pt x="34" y="38"/>
                    </a:cubicBezTo>
                    <a:cubicBezTo>
                      <a:pt x="34" y="33"/>
                      <a:pt x="34" y="28"/>
                      <a:pt x="35" y="24"/>
                    </a:cubicBezTo>
                    <a:cubicBezTo>
                      <a:pt x="35" y="20"/>
                      <a:pt x="35" y="17"/>
                      <a:pt x="36" y="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4" name="Freeform 151"/>
              <p:cNvSpPr>
                <a:spLocks/>
              </p:cNvSpPr>
              <p:nvPr/>
            </p:nvSpPr>
            <p:spPr bwMode="auto">
              <a:xfrm>
                <a:off x="1962" y="849"/>
                <a:ext cx="200" cy="1047"/>
              </a:xfrm>
              <a:custGeom>
                <a:avLst/>
                <a:gdLst>
                  <a:gd name="T0" fmla="*/ 10 w 17"/>
                  <a:gd name="T1" fmla="*/ 47 h 89"/>
                  <a:gd name="T2" fmla="*/ 10 w 17"/>
                  <a:gd name="T3" fmla="*/ 44 h 89"/>
                  <a:gd name="T4" fmla="*/ 10 w 17"/>
                  <a:gd name="T5" fmla="*/ 41 h 89"/>
                  <a:gd name="T6" fmla="*/ 12 w 17"/>
                  <a:gd name="T7" fmla="*/ 34 h 89"/>
                  <a:gd name="T8" fmla="*/ 13 w 17"/>
                  <a:gd name="T9" fmla="*/ 24 h 89"/>
                  <a:gd name="T10" fmla="*/ 13 w 17"/>
                  <a:gd name="T11" fmla="*/ 21 h 89"/>
                  <a:gd name="T12" fmla="*/ 15 w 17"/>
                  <a:gd name="T13" fmla="*/ 15 h 89"/>
                  <a:gd name="T14" fmla="*/ 15 w 17"/>
                  <a:gd name="T15" fmla="*/ 13 h 89"/>
                  <a:gd name="T16" fmla="*/ 15 w 17"/>
                  <a:gd name="T17" fmla="*/ 10 h 89"/>
                  <a:gd name="T18" fmla="*/ 16 w 17"/>
                  <a:gd name="T19" fmla="*/ 9 h 89"/>
                  <a:gd name="T20" fmla="*/ 17 w 17"/>
                  <a:gd name="T21" fmla="*/ 8 h 89"/>
                  <a:gd name="T22" fmla="*/ 17 w 17"/>
                  <a:gd name="T23" fmla="*/ 7 h 89"/>
                  <a:gd name="T24" fmla="*/ 17 w 17"/>
                  <a:gd name="T25" fmla="*/ 7 h 89"/>
                  <a:gd name="T26" fmla="*/ 14 w 17"/>
                  <a:gd name="T27" fmla="*/ 5 h 89"/>
                  <a:gd name="T28" fmla="*/ 13 w 17"/>
                  <a:gd name="T29" fmla="*/ 3 h 89"/>
                  <a:gd name="T30" fmla="*/ 9 w 17"/>
                  <a:gd name="T31" fmla="*/ 1 h 89"/>
                  <a:gd name="T32" fmla="*/ 7 w 17"/>
                  <a:gd name="T33" fmla="*/ 0 h 89"/>
                  <a:gd name="T34" fmla="*/ 4 w 17"/>
                  <a:gd name="T35" fmla="*/ 2 h 89"/>
                  <a:gd name="T36" fmla="*/ 4 w 17"/>
                  <a:gd name="T37" fmla="*/ 5 h 89"/>
                  <a:gd name="T38" fmla="*/ 2 w 17"/>
                  <a:gd name="T39" fmla="*/ 13 h 89"/>
                  <a:gd name="T40" fmla="*/ 2 w 17"/>
                  <a:gd name="T41" fmla="*/ 17 h 89"/>
                  <a:gd name="T42" fmla="*/ 1 w 17"/>
                  <a:gd name="T43" fmla="*/ 21 h 89"/>
                  <a:gd name="T44" fmla="*/ 1 w 17"/>
                  <a:gd name="T45" fmla="*/ 33 h 89"/>
                  <a:gd name="T46" fmla="*/ 0 w 17"/>
                  <a:gd name="T47" fmla="*/ 40 h 89"/>
                  <a:gd name="T48" fmla="*/ 0 w 17"/>
                  <a:gd name="T49" fmla="*/ 52 h 89"/>
                  <a:gd name="T50" fmla="*/ 2 w 17"/>
                  <a:gd name="T51" fmla="*/ 70 h 89"/>
                  <a:gd name="T52" fmla="*/ 6 w 17"/>
                  <a:gd name="T53" fmla="*/ 85 h 89"/>
                  <a:gd name="T54" fmla="*/ 8 w 17"/>
                  <a:gd name="T55" fmla="*/ 89 h 89"/>
                  <a:gd name="T56" fmla="*/ 8 w 17"/>
                  <a:gd name="T57" fmla="*/ 89 h 89"/>
                  <a:gd name="T58" fmla="*/ 8 w 17"/>
                  <a:gd name="T59" fmla="*/ 87 h 89"/>
                  <a:gd name="T60" fmla="*/ 8 w 17"/>
                  <a:gd name="T61" fmla="*/ 86 h 89"/>
                  <a:gd name="T62" fmla="*/ 9 w 17"/>
                  <a:gd name="T63" fmla="*/ 81 h 89"/>
                  <a:gd name="T64" fmla="*/ 9 w 17"/>
                  <a:gd name="T65" fmla="*/ 76 h 89"/>
                  <a:gd name="T66" fmla="*/ 9 w 17"/>
                  <a:gd name="T67" fmla="*/ 74 h 89"/>
                  <a:gd name="T68" fmla="*/ 9 w 17"/>
                  <a:gd name="T69" fmla="*/ 71 h 89"/>
                  <a:gd name="T70" fmla="*/ 9 w 17"/>
                  <a:gd name="T71" fmla="*/ 68 h 89"/>
                  <a:gd name="T72" fmla="*/ 9 w 17"/>
                  <a:gd name="T73" fmla="*/ 64 h 89"/>
                  <a:gd name="T74" fmla="*/ 9 w 17"/>
                  <a:gd name="T75" fmla="*/ 61 h 89"/>
                  <a:gd name="T76" fmla="*/ 8 w 17"/>
                  <a:gd name="T77" fmla="*/ 59 h 89"/>
                  <a:gd name="T78" fmla="*/ 9 w 17"/>
                  <a:gd name="T79" fmla="*/ 52 h 89"/>
                  <a:gd name="T80" fmla="*/ 10 w 17"/>
                  <a:gd name="T81" fmla="*/ 47 h 8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
                  <a:gd name="T124" fmla="*/ 0 h 89"/>
                  <a:gd name="T125" fmla="*/ 17 w 17"/>
                  <a:gd name="T126" fmla="*/ 89 h 8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 h="89">
                    <a:moveTo>
                      <a:pt x="10" y="47"/>
                    </a:moveTo>
                    <a:cubicBezTo>
                      <a:pt x="10" y="46"/>
                      <a:pt x="10" y="45"/>
                      <a:pt x="10" y="44"/>
                    </a:cubicBezTo>
                    <a:cubicBezTo>
                      <a:pt x="10" y="43"/>
                      <a:pt x="10" y="42"/>
                      <a:pt x="10" y="41"/>
                    </a:cubicBezTo>
                    <a:cubicBezTo>
                      <a:pt x="11" y="38"/>
                      <a:pt x="11" y="36"/>
                      <a:pt x="12" y="34"/>
                    </a:cubicBezTo>
                    <a:cubicBezTo>
                      <a:pt x="12" y="30"/>
                      <a:pt x="12" y="27"/>
                      <a:pt x="13" y="24"/>
                    </a:cubicBezTo>
                    <a:cubicBezTo>
                      <a:pt x="13" y="23"/>
                      <a:pt x="13" y="22"/>
                      <a:pt x="13" y="21"/>
                    </a:cubicBezTo>
                    <a:cubicBezTo>
                      <a:pt x="14" y="19"/>
                      <a:pt x="14" y="17"/>
                      <a:pt x="15" y="15"/>
                    </a:cubicBezTo>
                    <a:cubicBezTo>
                      <a:pt x="15" y="14"/>
                      <a:pt x="15" y="13"/>
                      <a:pt x="15" y="13"/>
                    </a:cubicBezTo>
                    <a:cubicBezTo>
                      <a:pt x="15" y="12"/>
                      <a:pt x="15" y="11"/>
                      <a:pt x="15" y="10"/>
                    </a:cubicBezTo>
                    <a:cubicBezTo>
                      <a:pt x="16" y="10"/>
                      <a:pt x="16" y="10"/>
                      <a:pt x="16" y="9"/>
                    </a:cubicBezTo>
                    <a:cubicBezTo>
                      <a:pt x="16" y="9"/>
                      <a:pt x="17" y="8"/>
                      <a:pt x="17" y="8"/>
                    </a:cubicBezTo>
                    <a:cubicBezTo>
                      <a:pt x="17" y="8"/>
                      <a:pt x="17" y="8"/>
                      <a:pt x="17" y="7"/>
                    </a:cubicBezTo>
                    <a:cubicBezTo>
                      <a:pt x="17" y="7"/>
                      <a:pt x="17" y="7"/>
                      <a:pt x="17" y="7"/>
                    </a:cubicBezTo>
                    <a:cubicBezTo>
                      <a:pt x="16" y="6"/>
                      <a:pt x="15" y="6"/>
                      <a:pt x="14" y="5"/>
                    </a:cubicBezTo>
                    <a:cubicBezTo>
                      <a:pt x="14" y="4"/>
                      <a:pt x="13" y="4"/>
                      <a:pt x="13" y="3"/>
                    </a:cubicBezTo>
                    <a:cubicBezTo>
                      <a:pt x="12" y="2"/>
                      <a:pt x="10" y="2"/>
                      <a:pt x="9" y="1"/>
                    </a:cubicBezTo>
                    <a:cubicBezTo>
                      <a:pt x="8" y="1"/>
                      <a:pt x="8" y="0"/>
                      <a:pt x="7" y="0"/>
                    </a:cubicBezTo>
                    <a:cubicBezTo>
                      <a:pt x="6" y="1"/>
                      <a:pt x="5" y="1"/>
                      <a:pt x="4" y="2"/>
                    </a:cubicBezTo>
                    <a:cubicBezTo>
                      <a:pt x="4" y="3"/>
                      <a:pt x="4" y="4"/>
                      <a:pt x="4" y="5"/>
                    </a:cubicBezTo>
                    <a:cubicBezTo>
                      <a:pt x="3" y="7"/>
                      <a:pt x="2" y="10"/>
                      <a:pt x="2" y="13"/>
                    </a:cubicBezTo>
                    <a:cubicBezTo>
                      <a:pt x="1" y="14"/>
                      <a:pt x="2" y="16"/>
                      <a:pt x="2" y="17"/>
                    </a:cubicBezTo>
                    <a:cubicBezTo>
                      <a:pt x="1" y="18"/>
                      <a:pt x="1" y="20"/>
                      <a:pt x="1" y="21"/>
                    </a:cubicBezTo>
                    <a:cubicBezTo>
                      <a:pt x="1" y="25"/>
                      <a:pt x="1" y="29"/>
                      <a:pt x="1" y="33"/>
                    </a:cubicBezTo>
                    <a:cubicBezTo>
                      <a:pt x="1" y="35"/>
                      <a:pt x="1" y="38"/>
                      <a:pt x="0" y="40"/>
                    </a:cubicBezTo>
                    <a:cubicBezTo>
                      <a:pt x="0" y="44"/>
                      <a:pt x="0" y="48"/>
                      <a:pt x="0" y="52"/>
                    </a:cubicBezTo>
                    <a:cubicBezTo>
                      <a:pt x="1" y="58"/>
                      <a:pt x="1" y="64"/>
                      <a:pt x="2" y="70"/>
                    </a:cubicBezTo>
                    <a:cubicBezTo>
                      <a:pt x="3" y="75"/>
                      <a:pt x="5" y="80"/>
                      <a:pt x="6" y="85"/>
                    </a:cubicBezTo>
                    <a:cubicBezTo>
                      <a:pt x="7" y="86"/>
                      <a:pt x="7" y="88"/>
                      <a:pt x="8" y="89"/>
                    </a:cubicBezTo>
                    <a:cubicBezTo>
                      <a:pt x="8" y="89"/>
                      <a:pt x="8" y="89"/>
                      <a:pt x="8" y="89"/>
                    </a:cubicBezTo>
                    <a:cubicBezTo>
                      <a:pt x="8" y="88"/>
                      <a:pt x="8" y="88"/>
                      <a:pt x="8" y="87"/>
                    </a:cubicBezTo>
                    <a:cubicBezTo>
                      <a:pt x="8" y="87"/>
                      <a:pt x="8" y="86"/>
                      <a:pt x="8" y="86"/>
                    </a:cubicBezTo>
                    <a:cubicBezTo>
                      <a:pt x="9" y="84"/>
                      <a:pt x="9" y="82"/>
                      <a:pt x="9" y="81"/>
                    </a:cubicBezTo>
                    <a:cubicBezTo>
                      <a:pt x="9" y="79"/>
                      <a:pt x="9" y="78"/>
                      <a:pt x="9" y="76"/>
                    </a:cubicBezTo>
                    <a:cubicBezTo>
                      <a:pt x="9" y="75"/>
                      <a:pt x="9" y="75"/>
                      <a:pt x="9" y="74"/>
                    </a:cubicBezTo>
                    <a:cubicBezTo>
                      <a:pt x="9" y="73"/>
                      <a:pt x="9" y="72"/>
                      <a:pt x="9" y="71"/>
                    </a:cubicBezTo>
                    <a:cubicBezTo>
                      <a:pt x="9" y="70"/>
                      <a:pt x="9" y="69"/>
                      <a:pt x="9" y="68"/>
                    </a:cubicBezTo>
                    <a:cubicBezTo>
                      <a:pt x="9" y="67"/>
                      <a:pt x="9" y="65"/>
                      <a:pt x="9" y="64"/>
                    </a:cubicBezTo>
                    <a:cubicBezTo>
                      <a:pt x="9" y="63"/>
                      <a:pt x="9" y="62"/>
                      <a:pt x="9" y="61"/>
                    </a:cubicBezTo>
                    <a:cubicBezTo>
                      <a:pt x="9" y="60"/>
                      <a:pt x="8" y="60"/>
                      <a:pt x="8" y="59"/>
                    </a:cubicBezTo>
                    <a:cubicBezTo>
                      <a:pt x="9" y="57"/>
                      <a:pt x="9" y="55"/>
                      <a:pt x="9" y="52"/>
                    </a:cubicBezTo>
                    <a:cubicBezTo>
                      <a:pt x="9" y="50"/>
                      <a:pt x="9" y="48"/>
                      <a:pt x="10" y="47"/>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5" name="Freeform 152"/>
              <p:cNvSpPr>
                <a:spLocks/>
              </p:cNvSpPr>
              <p:nvPr/>
            </p:nvSpPr>
            <p:spPr bwMode="auto">
              <a:xfrm>
                <a:off x="2962" y="873"/>
                <a:ext cx="611" cy="70"/>
              </a:xfrm>
              <a:custGeom>
                <a:avLst/>
                <a:gdLst>
                  <a:gd name="T0" fmla="*/ 52 w 52"/>
                  <a:gd name="T1" fmla="*/ 2 h 6"/>
                  <a:gd name="T2" fmla="*/ 52 w 52"/>
                  <a:gd name="T3" fmla="*/ 2 h 6"/>
                  <a:gd name="T4" fmla="*/ 48 w 52"/>
                  <a:gd name="T5" fmla="*/ 1 h 6"/>
                  <a:gd name="T6" fmla="*/ 46 w 52"/>
                  <a:gd name="T7" fmla="*/ 1 h 6"/>
                  <a:gd name="T8" fmla="*/ 41 w 52"/>
                  <a:gd name="T9" fmla="*/ 0 h 6"/>
                  <a:gd name="T10" fmla="*/ 35 w 52"/>
                  <a:gd name="T11" fmla="*/ 0 h 6"/>
                  <a:gd name="T12" fmla="*/ 23 w 52"/>
                  <a:gd name="T13" fmla="*/ 0 h 6"/>
                  <a:gd name="T14" fmla="*/ 18 w 52"/>
                  <a:gd name="T15" fmla="*/ 0 h 6"/>
                  <a:gd name="T16" fmla="*/ 15 w 52"/>
                  <a:gd name="T17" fmla="*/ 1 h 6"/>
                  <a:gd name="T18" fmla="*/ 13 w 52"/>
                  <a:gd name="T19" fmla="*/ 1 h 6"/>
                  <a:gd name="T20" fmla="*/ 12 w 52"/>
                  <a:gd name="T21" fmla="*/ 1 h 6"/>
                  <a:gd name="T22" fmla="*/ 10 w 52"/>
                  <a:gd name="T23" fmla="*/ 1 h 6"/>
                  <a:gd name="T24" fmla="*/ 8 w 52"/>
                  <a:gd name="T25" fmla="*/ 1 h 6"/>
                  <a:gd name="T26" fmla="*/ 7 w 52"/>
                  <a:gd name="T27" fmla="*/ 2 h 6"/>
                  <a:gd name="T28" fmla="*/ 4 w 52"/>
                  <a:gd name="T29" fmla="*/ 2 h 6"/>
                  <a:gd name="T30" fmla="*/ 3 w 52"/>
                  <a:gd name="T31" fmla="*/ 2 h 6"/>
                  <a:gd name="T32" fmla="*/ 0 w 52"/>
                  <a:gd name="T33" fmla="*/ 4 h 6"/>
                  <a:gd name="T34" fmla="*/ 0 w 52"/>
                  <a:gd name="T35" fmla="*/ 4 h 6"/>
                  <a:gd name="T36" fmla="*/ 0 w 52"/>
                  <a:gd name="T37" fmla="*/ 4 h 6"/>
                  <a:gd name="T38" fmla="*/ 2 w 52"/>
                  <a:gd name="T39" fmla="*/ 5 h 6"/>
                  <a:gd name="T40" fmla="*/ 7 w 52"/>
                  <a:gd name="T41" fmla="*/ 6 h 6"/>
                  <a:gd name="T42" fmla="*/ 24 w 52"/>
                  <a:gd name="T43" fmla="*/ 6 h 6"/>
                  <a:gd name="T44" fmla="*/ 39 w 52"/>
                  <a:gd name="T45" fmla="*/ 5 h 6"/>
                  <a:gd name="T46" fmla="*/ 52 w 52"/>
                  <a:gd name="T47" fmla="*/ 3 h 6"/>
                  <a:gd name="T48" fmla="*/ 52 w 52"/>
                  <a:gd name="T49" fmla="*/ 2 h 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2"/>
                  <a:gd name="T76" fmla="*/ 0 h 6"/>
                  <a:gd name="T77" fmla="*/ 52 w 52"/>
                  <a:gd name="T78" fmla="*/ 6 h 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2" h="6">
                    <a:moveTo>
                      <a:pt x="52" y="2"/>
                    </a:moveTo>
                    <a:cubicBezTo>
                      <a:pt x="52" y="2"/>
                      <a:pt x="52" y="2"/>
                      <a:pt x="52" y="2"/>
                    </a:cubicBezTo>
                    <a:cubicBezTo>
                      <a:pt x="51" y="2"/>
                      <a:pt x="49" y="2"/>
                      <a:pt x="48" y="1"/>
                    </a:cubicBezTo>
                    <a:cubicBezTo>
                      <a:pt x="47" y="1"/>
                      <a:pt x="47" y="1"/>
                      <a:pt x="46" y="1"/>
                    </a:cubicBezTo>
                    <a:cubicBezTo>
                      <a:pt x="44" y="1"/>
                      <a:pt x="43" y="1"/>
                      <a:pt x="41" y="0"/>
                    </a:cubicBezTo>
                    <a:cubicBezTo>
                      <a:pt x="39" y="0"/>
                      <a:pt x="37" y="0"/>
                      <a:pt x="35" y="0"/>
                    </a:cubicBezTo>
                    <a:cubicBezTo>
                      <a:pt x="31" y="0"/>
                      <a:pt x="27" y="0"/>
                      <a:pt x="23" y="0"/>
                    </a:cubicBezTo>
                    <a:cubicBezTo>
                      <a:pt x="22" y="0"/>
                      <a:pt x="19" y="0"/>
                      <a:pt x="18" y="0"/>
                    </a:cubicBezTo>
                    <a:cubicBezTo>
                      <a:pt x="17" y="0"/>
                      <a:pt x="16" y="0"/>
                      <a:pt x="15" y="1"/>
                    </a:cubicBezTo>
                    <a:cubicBezTo>
                      <a:pt x="14" y="1"/>
                      <a:pt x="13" y="1"/>
                      <a:pt x="13" y="1"/>
                    </a:cubicBezTo>
                    <a:cubicBezTo>
                      <a:pt x="13" y="1"/>
                      <a:pt x="12" y="1"/>
                      <a:pt x="12" y="1"/>
                    </a:cubicBezTo>
                    <a:cubicBezTo>
                      <a:pt x="11" y="1"/>
                      <a:pt x="10" y="1"/>
                      <a:pt x="10" y="1"/>
                    </a:cubicBezTo>
                    <a:cubicBezTo>
                      <a:pt x="9" y="1"/>
                      <a:pt x="9" y="1"/>
                      <a:pt x="8" y="1"/>
                    </a:cubicBezTo>
                    <a:cubicBezTo>
                      <a:pt x="8" y="1"/>
                      <a:pt x="7" y="1"/>
                      <a:pt x="7" y="2"/>
                    </a:cubicBezTo>
                    <a:cubicBezTo>
                      <a:pt x="6" y="2"/>
                      <a:pt x="5" y="2"/>
                      <a:pt x="4" y="2"/>
                    </a:cubicBezTo>
                    <a:cubicBezTo>
                      <a:pt x="4" y="2"/>
                      <a:pt x="3" y="2"/>
                      <a:pt x="3" y="2"/>
                    </a:cubicBezTo>
                    <a:cubicBezTo>
                      <a:pt x="2" y="2"/>
                      <a:pt x="1" y="3"/>
                      <a:pt x="0" y="4"/>
                    </a:cubicBezTo>
                    <a:cubicBezTo>
                      <a:pt x="0" y="4"/>
                      <a:pt x="0" y="4"/>
                      <a:pt x="0" y="4"/>
                    </a:cubicBezTo>
                    <a:cubicBezTo>
                      <a:pt x="0" y="4"/>
                      <a:pt x="0" y="4"/>
                      <a:pt x="0" y="4"/>
                    </a:cubicBezTo>
                    <a:cubicBezTo>
                      <a:pt x="0" y="4"/>
                      <a:pt x="1" y="5"/>
                      <a:pt x="2" y="5"/>
                    </a:cubicBezTo>
                    <a:cubicBezTo>
                      <a:pt x="3" y="6"/>
                      <a:pt x="5" y="6"/>
                      <a:pt x="7" y="6"/>
                    </a:cubicBezTo>
                    <a:cubicBezTo>
                      <a:pt x="12" y="6"/>
                      <a:pt x="18" y="6"/>
                      <a:pt x="24" y="6"/>
                    </a:cubicBezTo>
                    <a:cubicBezTo>
                      <a:pt x="29" y="6"/>
                      <a:pt x="34" y="6"/>
                      <a:pt x="39" y="5"/>
                    </a:cubicBezTo>
                    <a:cubicBezTo>
                      <a:pt x="42" y="5"/>
                      <a:pt x="50" y="5"/>
                      <a:pt x="52" y="3"/>
                    </a:cubicBezTo>
                    <a:cubicBezTo>
                      <a:pt x="52" y="3"/>
                      <a:pt x="52" y="3"/>
                      <a:pt x="52"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6" name="Freeform 153"/>
              <p:cNvSpPr>
                <a:spLocks/>
              </p:cNvSpPr>
              <p:nvPr/>
            </p:nvSpPr>
            <p:spPr bwMode="auto">
              <a:xfrm>
                <a:off x="1680" y="920"/>
                <a:ext cx="2317" cy="1564"/>
              </a:xfrm>
              <a:custGeom>
                <a:avLst/>
                <a:gdLst>
                  <a:gd name="T0" fmla="*/ 25 w 197"/>
                  <a:gd name="T1" fmla="*/ 131 h 133"/>
                  <a:gd name="T2" fmla="*/ 51 w 197"/>
                  <a:gd name="T3" fmla="*/ 114 h 133"/>
                  <a:gd name="T4" fmla="*/ 65 w 197"/>
                  <a:gd name="T5" fmla="*/ 115 h 133"/>
                  <a:gd name="T6" fmla="*/ 77 w 197"/>
                  <a:gd name="T7" fmla="*/ 115 h 133"/>
                  <a:gd name="T8" fmla="*/ 102 w 197"/>
                  <a:gd name="T9" fmla="*/ 115 h 133"/>
                  <a:gd name="T10" fmla="*/ 122 w 197"/>
                  <a:gd name="T11" fmla="*/ 114 h 133"/>
                  <a:gd name="T12" fmla="*/ 130 w 197"/>
                  <a:gd name="T13" fmla="*/ 114 h 133"/>
                  <a:gd name="T14" fmla="*/ 145 w 197"/>
                  <a:gd name="T15" fmla="*/ 113 h 133"/>
                  <a:gd name="T16" fmla="*/ 155 w 197"/>
                  <a:gd name="T17" fmla="*/ 113 h 133"/>
                  <a:gd name="T18" fmla="*/ 176 w 197"/>
                  <a:gd name="T19" fmla="*/ 110 h 133"/>
                  <a:gd name="T20" fmla="*/ 192 w 197"/>
                  <a:gd name="T21" fmla="*/ 106 h 133"/>
                  <a:gd name="T22" fmla="*/ 189 w 197"/>
                  <a:gd name="T23" fmla="*/ 106 h 133"/>
                  <a:gd name="T24" fmla="*/ 192 w 197"/>
                  <a:gd name="T25" fmla="*/ 97 h 133"/>
                  <a:gd name="T26" fmla="*/ 193 w 197"/>
                  <a:gd name="T27" fmla="*/ 90 h 133"/>
                  <a:gd name="T28" fmla="*/ 194 w 197"/>
                  <a:gd name="T29" fmla="*/ 81 h 133"/>
                  <a:gd name="T30" fmla="*/ 195 w 197"/>
                  <a:gd name="T31" fmla="*/ 70 h 133"/>
                  <a:gd name="T32" fmla="*/ 196 w 197"/>
                  <a:gd name="T33" fmla="*/ 65 h 133"/>
                  <a:gd name="T34" fmla="*/ 197 w 197"/>
                  <a:gd name="T35" fmla="*/ 56 h 133"/>
                  <a:gd name="T36" fmla="*/ 197 w 197"/>
                  <a:gd name="T37" fmla="*/ 45 h 133"/>
                  <a:gd name="T38" fmla="*/ 195 w 197"/>
                  <a:gd name="T39" fmla="*/ 19 h 133"/>
                  <a:gd name="T40" fmla="*/ 193 w 197"/>
                  <a:gd name="T41" fmla="*/ 7 h 133"/>
                  <a:gd name="T42" fmla="*/ 179 w 197"/>
                  <a:gd name="T43" fmla="*/ 0 h 133"/>
                  <a:gd name="T44" fmla="*/ 185 w 197"/>
                  <a:gd name="T45" fmla="*/ 5 h 133"/>
                  <a:gd name="T46" fmla="*/ 187 w 197"/>
                  <a:gd name="T47" fmla="*/ 75 h 133"/>
                  <a:gd name="T48" fmla="*/ 188 w 197"/>
                  <a:gd name="T49" fmla="*/ 106 h 133"/>
                  <a:gd name="T50" fmla="*/ 182 w 197"/>
                  <a:gd name="T51" fmla="*/ 106 h 133"/>
                  <a:gd name="T52" fmla="*/ 171 w 197"/>
                  <a:gd name="T53" fmla="*/ 107 h 133"/>
                  <a:gd name="T54" fmla="*/ 141 w 197"/>
                  <a:gd name="T55" fmla="*/ 107 h 133"/>
                  <a:gd name="T56" fmla="*/ 108 w 197"/>
                  <a:gd name="T57" fmla="*/ 107 h 133"/>
                  <a:gd name="T58" fmla="*/ 99 w 197"/>
                  <a:gd name="T59" fmla="*/ 107 h 133"/>
                  <a:gd name="T60" fmla="*/ 88 w 197"/>
                  <a:gd name="T61" fmla="*/ 107 h 133"/>
                  <a:gd name="T62" fmla="*/ 73 w 197"/>
                  <a:gd name="T63" fmla="*/ 107 h 133"/>
                  <a:gd name="T64" fmla="*/ 55 w 197"/>
                  <a:gd name="T65" fmla="*/ 107 h 133"/>
                  <a:gd name="T66" fmla="*/ 57 w 197"/>
                  <a:gd name="T67" fmla="*/ 97 h 133"/>
                  <a:gd name="T68" fmla="*/ 59 w 197"/>
                  <a:gd name="T69" fmla="*/ 89 h 133"/>
                  <a:gd name="T70" fmla="*/ 57 w 197"/>
                  <a:gd name="T71" fmla="*/ 92 h 133"/>
                  <a:gd name="T72" fmla="*/ 50 w 197"/>
                  <a:gd name="T73" fmla="*/ 107 h 133"/>
                  <a:gd name="T74" fmla="*/ 30 w 197"/>
                  <a:gd name="T75" fmla="*/ 102 h 133"/>
                  <a:gd name="T76" fmla="*/ 25 w 197"/>
                  <a:gd name="T77" fmla="*/ 91 h 133"/>
                  <a:gd name="T78" fmla="*/ 21 w 197"/>
                  <a:gd name="T79" fmla="*/ 82 h 133"/>
                  <a:gd name="T80" fmla="*/ 25 w 197"/>
                  <a:gd name="T81" fmla="*/ 103 h 133"/>
                  <a:gd name="T82" fmla="*/ 45 w 197"/>
                  <a:gd name="T83" fmla="*/ 113 h 133"/>
                  <a:gd name="T84" fmla="*/ 22 w 197"/>
                  <a:gd name="T85" fmla="*/ 130 h 133"/>
                  <a:gd name="T86" fmla="*/ 10 w 197"/>
                  <a:gd name="T87" fmla="*/ 129 h 133"/>
                  <a:gd name="T88" fmla="*/ 3 w 197"/>
                  <a:gd name="T89" fmla="*/ 106 h 133"/>
                  <a:gd name="T90" fmla="*/ 8 w 197"/>
                  <a:gd name="T91" fmla="*/ 95 h 133"/>
                  <a:gd name="T92" fmla="*/ 1 w 197"/>
                  <a:gd name="T93" fmla="*/ 104 h 133"/>
                  <a:gd name="T94" fmla="*/ 97 w 197"/>
                  <a:gd name="T95" fmla="*/ 108 h 133"/>
                  <a:gd name="T96" fmla="*/ 96 w 197"/>
                  <a:gd name="T97" fmla="*/ 108 h 133"/>
                  <a:gd name="T98" fmla="*/ 70 w 197"/>
                  <a:gd name="T99" fmla="*/ 113 h 133"/>
                  <a:gd name="T100" fmla="*/ 70 w 197"/>
                  <a:gd name="T101" fmla="*/ 113 h 133"/>
                  <a:gd name="T102" fmla="*/ 69 w 197"/>
                  <a:gd name="T103" fmla="*/ 113 h 133"/>
                  <a:gd name="T104" fmla="*/ 69 w 197"/>
                  <a:gd name="T105" fmla="*/ 113 h 133"/>
                  <a:gd name="T106" fmla="*/ 68 w 197"/>
                  <a:gd name="T107" fmla="*/ 115 h 133"/>
                  <a:gd name="T108" fmla="*/ 67 w 197"/>
                  <a:gd name="T109" fmla="*/ 114 h 133"/>
                  <a:gd name="T110" fmla="*/ 67 w 197"/>
                  <a:gd name="T111" fmla="*/ 114 h 13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7"/>
                  <a:gd name="T169" fmla="*/ 0 h 133"/>
                  <a:gd name="T170" fmla="*/ 197 w 197"/>
                  <a:gd name="T171" fmla="*/ 133 h 13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7" h="133">
                    <a:moveTo>
                      <a:pt x="8" y="129"/>
                    </a:moveTo>
                    <a:cubicBezTo>
                      <a:pt x="10" y="130"/>
                      <a:pt x="12" y="131"/>
                      <a:pt x="15" y="132"/>
                    </a:cubicBezTo>
                    <a:cubicBezTo>
                      <a:pt x="18" y="133"/>
                      <a:pt x="22" y="132"/>
                      <a:pt x="25" y="131"/>
                    </a:cubicBezTo>
                    <a:cubicBezTo>
                      <a:pt x="32" y="129"/>
                      <a:pt x="38" y="126"/>
                      <a:pt x="43" y="122"/>
                    </a:cubicBezTo>
                    <a:cubicBezTo>
                      <a:pt x="44" y="121"/>
                      <a:pt x="45" y="120"/>
                      <a:pt x="46" y="119"/>
                    </a:cubicBezTo>
                    <a:cubicBezTo>
                      <a:pt x="47" y="118"/>
                      <a:pt x="50" y="114"/>
                      <a:pt x="51" y="114"/>
                    </a:cubicBezTo>
                    <a:cubicBezTo>
                      <a:pt x="53" y="114"/>
                      <a:pt x="55" y="115"/>
                      <a:pt x="57" y="115"/>
                    </a:cubicBezTo>
                    <a:cubicBezTo>
                      <a:pt x="59" y="115"/>
                      <a:pt x="61" y="115"/>
                      <a:pt x="62" y="115"/>
                    </a:cubicBezTo>
                    <a:cubicBezTo>
                      <a:pt x="63" y="115"/>
                      <a:pt x="64" y="115"/>
                      <a:pt x="65" y="115"/>
                    </a:cubicBezTo>
                    <a:cubicBezTo>
                      <a:pt x="66" y="115"/>
                      <a:pt x="67" y="115"/>
                      <a:pt x="68" y="115"/>
                    </a:cubicBezTo>
                    <a:cubicBezTo>
                      <a:pt x="69" y="115"/>
                      <a:pt x="71" y="115"/>
                      <a:pt x="73" y="115"/>
                    </a:cubicBezTo>
                    <a:cubicBezTo>
                      <a:pt x="74" y="115"/>
                      <a:pt x="75" y="115"/>
                      <a:pt x="77" y="115"/>
                    </a:cubicBezTo>
                    <a:cubicBezTo>
                      <a:pt x="80" y="115"/>
                      <a:pt x="83" y="115"/>
                      <a:pt x="86" y="115"/>
                    </a:cubicBezTo>
                    <a:cubicBezTo>
                      <a:pt x="90" y="115"/>
                      <a:pt x="93" y="115"/>
                      <a:pt x="97" y="115"/>
                    </a:cubicBezTo>
                    <a:cubicBezTo>
                      <a:pt x="99" y="115"/>
                      <a:pt x="100" y="115"/>
                      <a:pt x="102" y="115"/>
                    </a:cubicBezTo>
                    <a:cubicBezTo>
                      <a:pt x="102" y="115"/>
                      <a:pt x="103" y="115"/>
                      <a:pt x="103" y="114"/>
                    </a:cubicBezTo>
                    <a:cubicBezTo>
                      <a:pt x="106" y="115"/>
                      <a:pt x="108" y="115"/>
                      <a:pt x="111" y="115"/>
                    </a:cubicBezTo>
                    <a:cubicBezTo>
                      <a:pt x="115" y="115"/>
                      <a:pt x="119" y="114"/>
                      <a:pt x="122" y="114"/>
                    </a:cubicBezTo>
                    <a:cubicBezTo>
                      <a:pt x="123" y="114"/>
                      <a:pt x="124" y="114"/>
                      <a:pt x="124" y="114"/>
                    </a:cubicBezTo>
                    <a:cubicBezTo>
                      <a:pt x="126" y="114"/>
                      <a:pt x="127" y="114"/>
                      <a:pt x="128" y="114"/>
                    </a:cubicBezTo>
                    <a:cubicBezTo>
                      <a:pt x="129" y="114"/>
                      <a:pt x="130" y="114"/>
                      <a:pt x="130" y="114"/>
                    </a:cubicBezTo>
                    <a:cubicBezTo>
                      <a:pt x="133" y="114"/>
                      <a:pt x="135" y="114"/>
                      <a:pt x="137" y="114"/>
                    </a:cubicBezTo>
                    <a:cubicBezTo>
                      <a:pt x="137" y="114"/>
                      <a:pt x="138" y="114"/>
                      <a:pt x="138" y="113"/>
                    </a:cubicBezTo>
                    <a:cubicBezTo>
                      <a:pt x="140" y="113"/>
                      <a:pt x="143" y="113"/>
                      <a:pt x="145" y="113"/>
                    </a:cubicBezTo>
                    <a:cubicBezTo>
                      <a:pt x="146" y="113"/>
                      <a:pt x="146" y="113"/>
                      <a:pt x="147" y="113"/>
                    </a:cubicBezTo>
                    <a:cubicBezTo>
                      <a:pt x="148" y="113"/>
                      <a:pt x="149" y="113"/>
                      <a:pt x="149" y="113"/>
                    </a:cubicBezTo>
                    <a:cubicBezTo>
                      <a:pt x="151" y="113"/>
                      <a:pt x="153" y="113"/>
                      <a:pt x="155" y="113"/>
                    </a:cubicBezTo>
                    <a:cubicBezTo>
                      <a:pt x="159" y="112"/>
                      <a:pt x="162" y="112"/>
                      <a:pt x="165" y="112"/>
                    </a:cubicBezTo>
                    <a:cubicBezTo>
                      <a:pt x="167" y="112"/>
                      <a:pt x="169" y="112"/>
                      <a:pt x="171" y="111"/>
                    </a:cubicBezTo>
                    <a:cubicBezTo>
                      <a:pt x="173" y="111"/>
                      <a:pt x="174" y="110"/>
                      <a:pt x="176" y="110"/>
                    </a:cubicBezTo>
                    <a:cubicBezTo>
                      <a:pt x="179" y="110"/>
                      <a:pt x="181" y="110"/>
                      <a:pt x="184" y="109"/>
                    </a:cubicBezTo>
                    <a:cubicBezTo>
                      <a:pt x="185" y="108"/>
                      <a:pt x="185" y="108"/>
                      <a:pt x="186" y="108"/>
                    </a:cubicBezTo>
                    <a:cubicBezTo>
                      <a:pt x="188" y="107"/>
                      <a:pt x="190" y="107"/>
                      <a:pt x="192" y="106"/>
                    </a:cubicBezTo>
                    <a:cubicBezTo>
                      <a:pt x="192" y="106"/>
                      <a:pt x="192" y="106"/>
                      <a:pt x="192" y="106"/>
                    </a:cubicBezTo>
                    <a:cubicBezTo>
                      <a:pt x="191" y="106"/>
                      <a:pt x="191" y="106"/>
                      <a:pt x="191" y="106"/>
                    </a:cubicBezTo>
                    <a:cubicBezTo>
                      <a:pt x="190" y="106"/>
                      <a:pt x="190" y="106"/>
                      <a:pt x="189" y="106"/>
                    </a:cubicBezTo>
                    <a:cubicBezTo>
                      <a:pt x="189" y="104"/>
                      <a:pt x="190" y="102"/>
                      <a:pt x="191" y="101"/>
                    </a:cubicBezTo>
                    <a:cubicBezTo>
                      <a:pt x="191" y="100"/>
                      <a:pt x="191" y="99"/>
                      <a:pt x="192" y="98"/>
                    </a:cubicBezTo>
                    <a:cubicBezTo>
                      <a:pt x="192" y="98"/>
                      <a:pt x="192" y="97"/>
                      <a:pt x="192" y="97"/>
                    </a:cubicBezTo>
                    <a:cubicBezTo>
                      <a:pt x="192" y="97"/>
                      <a:pt x="192" y="96"/>
                      <a:pt x="192" y="96"/>
                    </a:cubicBezTo>
                    <a:cubicBezTo>
                      <a:pt x="192" y="94"/>
                      <a:pt x="192" y="93"/>
                      <a:pt x="193" y="92"/>
                    </a:cubicBezTo>
                    <a:cubicBezTo>
                      <a:pt x="193" y="91"/>
                      <a:pt x="193" y="90"/>
                      <a:pt x="193" y="90"/>
                    </a:cubicBezTo>
                    <a:cubicBezTo>
                      <a:pt x="193" y="89"/>
                      <a:pt x="193" y="88"/>
                      <a:pt x="193" y="87"/>
                    </a:cubicBezTo>
                    <a:cubicBezTo>
                      <a:pt x="193" y="85"/>
                      <a:pt x="193" y="84"/>
                      <a:pt x="193" y="82"/>
                    </a:cubicBezTo>
                    <a:cubicBezTo>
                      <a:pt x="193" y="81"/>
                      <a:pt x="194" y="81"/>
                      <a:pt x="194" y="81"/>
                    </a:cubicBezTo>
                    <a:cubicBezTo>
                      <a:pt x="194" y="80"/>
                      <a:pt x="194" y="79"/>
                      <a:pt x="194" y="79"/>
                    </a:cubicBezTo>
                    <a:cubicBezTo>
                      <a:pt x="195" y="77"/>
                      <a:pt x="195" y="75"/>
                      <a:pt x="195" y="74"/>
                    </a:cubicBezTo>
                    <a:cubicBezTo>
                      <a:pt x="195" y="72"/>
                      <a:pt x="195" y="71"/>
                      <a:pt x="195" y="70"/>
                    </a:cubicBezTo>
                    <a:cubicBezTo>
                      <a:pt x="195" y="69"/>
                      <a:pt x="196" y="69"/>
                      <a:pt x="196" y="68"/>
                    </a:cubicBezTo>
                    <a:cubicBezTo>
                      <a:pt x="196" y="68"/>
                      <a:pt x="196" y="67"/>
                      <a:pt x="196" y="66"/>
                    </a:cubicBezTo>
                    <a:cubicBezTo>
                      <a:pt x="196" y="66"/>
                      <a:pt x="196" y="66"/>
                      <a:pt x="196" y="65"/>
                    </a:cubicBezTo>
                    <a:cubicBezTo>
                      <a:pt x="196" y="64"/>
                      <a:pt x="196" y="63"/>
                      <a:pt x="196" y="62"/>
                    </a:cubicBezTo>
                    <a:cubicBezTo>
                      <a:pt x="196" y="62"/>
                      <a:pt x="196" y="62"/>
                      <a:pt x="196" y="61"/>
                    </a:cubicBezTo>
                    <a:cubicBezTo>
                      <a:pt x="197" y="60"/>
                      <a:pt x="197" y="58"/>
                      <a:pt x="197" y="56"/>
                    </a:cubicBezTo>
                    <a:cubicBezTo>
                      <a:pt x="197" y="55"/>
                      <a:pt x="197" y="55"/>
                      <a:pt x="197" y="54"/>
                    </a:cubicBezTo>
                    <a:cubicBezTo>
                      <a:pt x="197" y="54"/>
                      <a:pt x="197" y="53"/>
                      <a:pt x="197" y="52"/>
                    </a:cubicBezTo>
                    <a:cubicBezTo>
                      <a:pt x="197" y="50"/>
                      <a:pt x="197" y="47"/>
                      <a:pt x="197" y="45"/>
                    </a:cubicBezTo>
                    <a:cubicBezTo>
                      <a:pt x="197" y="41"/>
                      <a:pt x="197" y="36"/>
                      <a:pt x="197" y="32"/>
                    </a:cubicBezTo>
                    <a:cubicBezTo>
                      <a:pt x="197" y="30"/>
                      <a:pt x="196" y="27"/>
                      <a:pt x="196" y="25"/>
                    </a:cubicBezTo>
                    <a:cubicBezTo>
                      <a:pt x="196" y="23"/>
                      <a:pt x="196" y="21"/>
                      <a:pt x="195" y="19"/>
                    </a:cubicBezTo>
                    <a:cubicBezTo>
                      <a:pt x="195" y="17"/>
                      <a:pt x="194" y="14"/>
                      <a:pt x="193" y="12"/>
                    </a:cubicBezTo>
                    <a:cubicBezTo>
                      <a:pt x="193" y="11"/>
                      <a:pt x="193" y="10"/>
                      <a:pt x="193" y="9"/>
                    </a:cubicBezTo>
                    <a:cubicBezTo>
                      <a:pt x="193" y="8"/>
                      <a:pt x="193" y="8"/>
                      <a:pt x="193" y="7"/>
                    </a:cubicBezTo>
                    <a:cubicBezTo>
                      <a:pt x="192" y="7"/>
                      <a:pt x="192" y="6"/>
                      <a:pt x="192" y="6"/>
                    </a:cubicBezTo>
                    <a:cubicBezTo>
                      <a:pt x="191" y="4"/>
                      <a:pt x="189" y="2"/>
                      <a:pt x="187" y="1"/>
                    </a:cubicBezTo>
                    <a:cubicBezTo>
                      <a:pt x="184" y="1"/>
                      <a:pt x="182" y="0"/>
                      <a:pt x="179" y="0"/>
                    </a:cubicBezTo>
                    <a:cubicBezTo>
                      <a:pt x="181" y="1"/>
                      <a:pt x="183" y="2"/>
                      <a:pt x="185" y="2"/>
                    </a:cubicBezTo>
                    <a:cubicBezTo>
                      <a:pt x="185" y="2"/>
                      <a:pt x="185" y="2"/>
                      <a:pt x="185" y="2"/>
                    </a:cubicBezTo>
                    <a:cubicBezTo>
                      <a:pt x="185" y="2"/>
                      <a:pt x="185" y="4"/>
                      <a:pt x="185" y="5"/>
                    </a:cubicBezTo>
                    <a:cubicBezTo>
                      <a:pt x="186" y="10"/>
                      <a:pt x="186" y="14"/>
                      <a:pt x="187" y="19"/>
                    </a:cubicBezTo>
                    <a:cubicBezTo>
                      <a:pt x="187" y="22"/>
                      <a:pt x="187" y="24"/>
                      <a:pt x="187" y="26"/>
                    </a:cubicBezTo>
                    <a:cubicBezTo>
                      <a:pt x="188" y="42"/>
                      <a:pt x="187" y="58"/>
                      <a:pt x="187" y="75"/>
                    </a:cubicBezTo>
                    <a:cubicBezTo>
                      <a:pt x="187" y="81"/>
                      <a:pt x="187" y="87"/>
                      <a:pt x="188" y="93"/>
                    </a:cubicBezTo>
                    <a:cubicBezTo>
                      <a:pt x="188" y="97"/>
                      <a:pt x="189" y="101"/>
                      <a:pt x="189" y="106"/>
                    </a:cubicBezTo>
                    <a:cubicBezTo>
                      <a:pt x="189" y="106"/>
                      <a:pt x="188" y="106"/>
                      <a:pt x="188" y="106"/>
                    </a:cubicBezTo>
                    <a:cubicBezTo>
                      <a:pt x="188" y="106"/>
                      <a:pt x="187" y="106"/>
                      <a:pt x="187" y="106"/>
                    </a:cubicBezTo>
                    <a:cubicBezTo>
                      <a:pt x="186" y="106"/>
                      <a:pt x="186" y="106"/>
                      <a:pt x="185" y="106"/>
                    </a:cubicBezTo>
                    <a:cubicBezTo>
                      <a:pt x="184" y="106"/>
                      <a:pt x="183" y="106"/>
                      <a:pt x="182" y="106"/>
                    </a:cubicBezTo>
                    <a:cubicBezTo>
                      <a:pt x="181" y="106"/>
                      <a:pt x="179" y="106"/>
                      <a:pt x="178" y="107"/>
                    </a:cubicBezTo>
                    <a:cubicBezTo>
                      <a:pt x="177" y="107"/>
                      <a:pt x="176" y="107"/>
                      <a:pt x="175" y="107"/>
                    </a:cubicBezTo>
                    <a:cubicBezTo>
                      <a:pt x="174" y="107"/>
                      <a:pt x="172" y="106"/>
                      <a:pt x="171" y="107"/>
                    </a:cubicBezTo>
                    <a:cubicBezTo>
                      <a:pt x="166" y="107"/>
                      <a:pt x="161" y="107"/>
                      <a:pt x="156" y="107"/>
                    </a:cubicBezTo>
                    <a:cubicBezTo>
                      <a:pt x="154" y="107"/>
                      <a:pt x="152" y="107"/>
                      <a:pt x="151" y="107"/>
                    </a:cubicBezTo>
                    <a:cubicBezTo>
                      <a:pt x="147" y="107"/>
                      <a:pt x="144" y="107"/>
                      <a:pt x="141" y="107"/>
                    </a:cubicBezTo>
                    <a:cubicBezTo>
                      <a:pt x="140" y="107"/>
                      <a:pt x="139" y="107"/>
                      <a:pt x="138" y="107"/>
                    </a:cubicBezTo>
                    <a:cubicBezTo>
                      <a:pt x="137" y="107"/>
                      <a:pt x="135" y="107"/>
                      <a:pt x="134" y="107"/>
                    </a:cubicBezTo>
                    <a:cubicBezTo>
                      <a:pt x="126" y="107"/>
                      <a:pt x="117" y="107"/>
                      <a:pt x="108" y="107"/>
                    </a:cubicBezTo>
                    <a:cubicBezTo>
                      <a:pt x="106" y="107"/>
                      <a:pt x="104" y="107"/>
                      <a:pt x="102" y="107"/>
                    </a:cubicBezTo>
                    <a:cubicBezTo>
                      <a:pt x="102" y="107"/>
                      <a:pt x="101" y="107"/>
                      <a:pt x="101" y="107"/>
                    </a:cubicBezTo>
                    <a:cubicBezTo>
                      <a:pt x="100" y="107"/>
                      <a:pt x="99" y="107"/>
                      <a:pt x="99" y="107"/>
                    </a:cubicBezTo>
                    <a:cubicBezTo>
                      <a:pt x="97" y="107"/>
                      <a:pt x="95" y="107"/>
                      <a:pt x="93" y="107"/>
                    </a:cubicBezTo>
                    <a:cubicBezTo>
                      <a:pt x="92" y="107"/>
                      <a:pt x="91" y="107"/>
                      <a:pt x="90" y="107"/>
                    </a:cubicBezTo>
                    <a:cubicBezTo>
                      <a:pt x="89" y="107"/>
                      <a:pt x="88" y="107"/>
                      <a:pt x="88" y="107"/>
                    </a:cubicBezTo>
                    <a:cubicBezTo>
                      <a:pt x="86" y="107"/>
                      <a:pt x="84" y="107"/>
                      <a:pt x="82" y="107"/>
                    </a:cubicBezTo>
                    <a:cubicBezTo>
                      <a:pt x="81" y="107"/>
                      <a:pt x="79" y="107"/>
                      <a:pt x="79" y="107"/>
                    </a:cubicBezTo>
                    <a:cubicBezTo>
                      <a:pt x="77" y="107"/>
                      <a:pt x="74" y="107"/>
                      <a:pt x="73" y="107"/>
                    </a:cubicBezTo>
                    <a:cubicBezTo>
                      <a:pt x="71" y="107"/>
                      <a:pt x="69" y="107"/>
                      <a:pt x="68" y="107"/>
                    </a:cubicBezTo>
                    <a:cubicBezTo>
                      <a:pt x="67" y="107"/>
                      <a:pt x="65" y="107"/>
                      <a:pt x="64" y="107"/>
                    </a:cubicBezTo>
                    <a:cubicBezTo>
                      <a:pt x="61" y="107"/>
                      <a:pt x="58" y="107"/>
                      <a:pt x="55" y="107"/>
                    </a:cubicBezTo>
                    <a:cubicBezTo>
                      <a:pt x="55" y="107"/>
                      <a:pt x="55" y="107"/>
                      <a:pt x="55" y="107"/>
                    </a:cubicBezTo>
                    <a:cubicBezTo>
                      <a:pt x="54" y="107"/>
                      <a:pt x="55" y="106"/>
                      <a:pt x="55" y="105"/>
                    </a:cubicBezTo>
                    <a:cubicBezTo>
                      <a:pt x="56" y="103"/>
                      <a:pt x="57" y="100"/>
                      <a:pt x="57" y="97"/>
                    </a:cubicBezTo>
                    <a:cubicBezTo>
                      <a:pt x="58" y="96"/>
                      <a:pt x="58" y="95"/>
                      <a:pt x="58" y="94"/>
                    </a:cubicBezTo>
                    <a:cubicBezTo>
                      <a:pt x="58" y="93"/>
                      <a:pt x="59" y="91"/>
                      <a:pt x="59" y="89"/>
                    </a:cubicBezTo>
                    <a:cubicBezTo>
                      <a:pt x="59" y="89"/>
                      <a:pt x="59" y="89"/>
                      <a:pt x="59" y="89"/>
                    </a:cubicBezTo>
                    <a:cubicBezTo>
                      <a:pt x="59" y="89"/>
                      <a:pt x="59" y="89"/>
                      <a:pt x="59" y="89"/>
                    </a:cubicBezTo>
                    <a:cubicBezTo>
                      <a:pt x="58" y="89"/>
                      <a:pt x="58" y="89"/>
                      <a:pt x="58" y="89"/>
                    </a:cubicBezTo>
                    <a:cubicBezTo>
                      <a:pt x="58" y="90"/>
                      <a:pt x="57" y="91"/>
                      <a:pt x="57" y="92"/>
                    </a:cubicBezTo>
                    <a:cubicBezTo>
                      <a:pt x="57" y="93"/>
                      <a:pt x="56" y="95"/>
                      <a:pt x="56" y="96"/>
                    </a:cubicBezTo>
                    <a:cubicBezTo>
                      <a:pt x="55" y="99"/>
                      <a:pt x="53" y="102"/>
                      <a:pt x="52" y="104"/>
                    </a:cubicBezTo>
                    <a:cubicBezTo>
                      <a:pt x="51" y="105"/>
                      <a:pt x="51" y="106"/>
                      <a:pt x="50" y="107"/>
                    </a:cubicBezTo>
                    <a:cubicBezTo>
                      <a:pt x="49" y="108"/>
                      <a:pt x="36" y="106"/>
                      <a:pt x="35" y="105"/>
                    </a:cubicBezTo>
                    <a:cubicBezTo>
                      <a:pt x="34" y="105"/>
                      <a:pt x="33" y="105"/>
                      <a:pt x="33" y="104"/>
                    </a:cubicBezTo>
                    <a:cubicBezTo>
                      <a:pt x="32" y="103"/>
                      <a:pt x="31" y="102"/>
                      <a:pt x="30" y="102"/>
                    </a:cubicBezTo>
                    <a:cubicBezTo>
                      <a:pt x="30" y="100"/>
                      <a:pt x="28" y="100"/>
                      <a:pt x="28" y="98"/>
                    </a:cubicBezTo>
                    <a:cubicBezTo>
                      <a:pt x="27" y="97"/>
                      <a:pt x="26" y="95"/>
                      <a:pt x="25" y="93"/>
                    </a:cubicBezTo>
                    <a:cubicBezTo>
                      <a:pt x="25" y="92"/>
                      <a:pt x="25" y="92"/>
                      <a:pt x="25" y="91"/>
                    </a:cubicBezTo>
                    <a:cubicBezTo>
                      <a:pt x="24" y="90"/>
                      <a:pt x="24" y="88"/>
                      <a:pt x="24" y="86"/>
                    </a:cubicBezTo>
                    <a:cubicBezTo>
                      <a:pt x="23" y="85"/>
                      <a:pt x="23" y="84"/>
                      <a:pt x="23" y="83"/>
                    </a:cubicBezTo>
                    <a:cubicBezTo>
                      <a:pt x="23" y="82"/>
                      <a:pt x="21" y="81"/>
                      <a:pt x="21" y="82"/>
                    </a:cubicBezTo>
                    <a:cubicBezTo>
                      <a:pt x="20" y="82"/>
                      <a:pt x="20" y="83"/>
                      <a:pt x="20" y="85"/>
                    </a:cubicBezTo>
                    <a:cubicBezTo>
                      <a:pt x="19" y="88"/>
                      <a:pt x="20" y="91"/>
                      <a:pt x="20" y="94"/>
                    </a:cubicBezTo>
                    <a:cubicBezTo>
                      <a:pt x="21" y="97"/>
                      <a:pt x="23" y="100"/>
                      <a:pt x="25" y="103"/>
                    </a:cubicBezTo>
                    <a:cubicBezTo>
                      <a:pt x="25" y="104"/>
                      <a:pt x="26" y="105"/>
                      <a:pt x="27" y="106"/>
                    </a:cubicBezTo>
                    <a:cubicBezTo>
                      <a:pt x="28" y="107"/>
                      <a:pt x="32" y="110"/>
                      <a:pt x="33" y="110"/>
                    </a:cubicBezTo>
                    <a:cubicBezTo>
                      <a:pt x="37" y="112"/>
                      <a:pt x="41" y="113"/>
                      <a:pt x="45" y="113"/>
                    </a:cubicBezTo>
                    <a:cubicBezTo>
                      <a:pt x="45" y="114"/>
                      <a:pt x="43" y="116"/>
                      <a:pt x="43" y="116"/>
                    </a:cubicBezTo>
                    <a:cubicBezTo>
                      <a:pt x="38" y="121"/>
                      <a:pt x="33" y="125"/>
                      <a:pt x="27" y="128"/>
                    </a:cubicBezTo>
                    <a:cubicBezTo>
                      <a:pt x="25" y="129"/>
                      <a:pt x="24" y="129"/>
                      <a:pt x="22" y="130"/>
                    </a:cubicBezTo>
                    <a:cubicBezTo>
                      <a:pt x="22" y="130"/>
                      <a:pt x="21" y="130"/>
                      <a:pt x="20" y="130"/>
                    </a:cubicBezTo>
                    <a:cubicBezTo>
                      <a:pt x="20" y="130"/>
                      <a:pt x="20" y="130"/>
                      <a:pt x="19" y="130"/>
                    </a:cubicBezTo>
                    <a:cubicBezTo>
                      <a:pt x="16" y="130"/>
                      <a:pt x="12" y="130"/>
                      <a:pt x="10" y="129"/>
                    </a:cubicBezTo>
                    <a:cubicBezTo>
                      <a:pt x="8" y="128"/>
                      <a:pt x="7" y="127"/>
                      <a:pt x="6" y="126"/>
                    </a:cubicBezTo>
                    <a:cubicBezTo>
                      <a:pt x="3" y="123"/>
                      <a:pt x="1" y="116"/>
                      <a:pt x="1" y="112"/>
                    </a:cubicBezTo>
                    <a:cubicBezTo>
                      <a:pt x="1" y="110"/>
                      <a:pt x="2" y="108"/>
                      <a:pt x="3" y="106"/>
                    </a:cubicBezTo>
                    <a:cubicBezTo>
                      <a:pt x="3" y="104"/>
                      <a:pt x="5" y="102"/>
                      <a:pt x="5" y="101"/>
                    </a:cubicBezTo>
                    <a:cubicBezTo>
                      <a:pt x="6" y="100"/>
                      <a:pt x="6" y="99"/>
                      <a:pt x="7" y="98"/>
                    </a:cubicBezTo>
                    <a:cubicBezTo>
                      <a:pt x="7" y="97"/>
                      <a:pt x="7" y="95"/>
                      <a:pt x="8" y="95"/>
                    </a:cubicBezTo>
                    <a:cubicBezTo>
                      <a:pt x="8" y="95"/>
                      <a:pt x="8" y="95"/>
                      <a:pt x="8" y="95"/>
                    </a:cubicBezTo>
                    <a:cubicBezTo>
                      <a:pt x="8" y="94"/>
                      <a:pt x="8" y="93"/>
                      <a:pt x="7" y="93"/>
                    </a:cubicBezTo>
                    <a:cubicBezTo>
                      <a:pt x="5" y="93"/>
                      <a:pt x="1" y="102"/>
                      <a:pt x="1" y="104"/>
                    </a:cubicBezTo>
                    <a:cubicBezTo>
                      <a:pt x="0" y="106"/>
                      <a:pt x="0" y="108"/>
                      <a:pt x="0" y="111"/>
                    </a:cubicBezTo>
                    <a:cubicBezTo>
                      <a:pt x="0" y="117"/>
                      <a:pt x="3" y="126"/>
                      <a:pt x="8" y="129"/>
                    </a:cubicBezTo>
                    <a:close/>
                    <a:moveTo>
                      <a:pt x="97" y="108"/>
                    </a:moveTo>
                    <a:cubicBezTo>
                      <a:pt x="97" y="108"/>
                      <a:pt x="97" y="108"/>
                      <a:pt x="97" y="108"/>
                    </a:cubicBezTo>
                    <a:cubicBezTo>
                      <a:pt x="97" y="108"/>
                      <a:pt x="97" y="108"/>
                      <a:pt x="97" y="108"/>
                    </a:cubicBezTo>
                    <a:cubicBezTo>
                      <a:pt x="97" y="108"/>
                      <a:pt x="96" y="108"/>
                      <a:pt x="96" y="108"/>
                    </a:cubicBezTo>
                    <a:cubicBezTo>
                      <a:pt x="96" y="108"/>
                      <a:pt x="97" y="108"/>
                      <a:pt x="97" y="108"/>
                    </a:cubicBezTo>
                    <a:close/>
                    <a:moveTo>
                      <a:pt x="70" y="113"/>
                    </a:moveTo>
                    <a:cubicBezTo>
                      <a:pt x="70" y="113"/>
                      <a:pt x="70" y="113"/>
                      <a:pt x="70" y="113"/>
                    </a:cubicBezTo>
                    <a:cubicBezTo>
                      <a:pt x="70" y="113"/>
                      <a:pt x="70" y="113"/>
                      <a:pt x="70" y="113"/>
                    </a:cubicBezTo>
                    <a:cubicBezTo>
                      <a:pt x="70" y="113"/>
                      <a:pt x="70" y="113"/>
                      <a:pt x="70" y="113"/>
                    </a:cubicBezTo>
                    <a:cubicBezTo>
                      <a:pt x="70" y="113"/>
                      <a:pt x="70" y="113"/>
                      <a:pt x="70" y="113"/>
                    </a:cubicBezTo>
                    <a:close/>
                    <a:moveTo>
                      <a:pt x="68" y="113"/>
                    </a:moveTo>
                    <a:cubicBezTo>
                      <a:pt x="68" y="113"/>
                      <a:pt x="69" y="113"/>
                      <a:pt x="69" y="113"/>
                    </a:cubicBezTo>
                    <a:cubicBezTo>
                      <a:pt x="69" y="113"/>
                      <a:pt x="69" y="113"/>
                      <a:pt x="69" y="113"/>
                    </a:cubicBezTo>
                    <a:cubicBezTo>
                      <a:pt x="69" y="113"/>
                      <a:pt x="69" y="113"/>
                      <a:pt x="69" y="113"/>
                    </a:cubicBezTo>
                    <a:cubicBezTo>
                      <a:pt x="69" y="113"/>
                      <a:pt x="69" y="113"/>
                      <a:pt x="69" y="113"/>
                    </a:cubicBezTo>
                    <a:cubicBezTo>
                      <a:pt x="69" y="113"/>
                      <a:pt x="69" y="113"/>
                      <a:pt x="69" y="113"/>
                    </a:cubicBezTo>
                    <a:cubicBezTo>
                      <a:pt x="69" y="113"/>
                      <a:pt x="69" y="113"/>
                      <a:pt x="68" y="113"/>
                    </a:cubicBezTo>
                    <a:cubicBezTo>
                      <a:pt x="68" y="113"/>
                      <a:pt x="68" y="113"/>
                      <a:pt x="68" y="113"/>
                    </a:cubicBezTo>
                    <a:close/>
                    <a:moveTo>
                      <a:pt x="68" y="115"/>
                    </a:moveTo>
                    <a:cubicBezTo>
                      <a:pt x="68" y="115"/>
                      <a:pt x="68" y="114"/>
                      <a:pt x="68" y="114"/>
                    </a:cubicBezTo>
                    <a:cubicBezTo>
                      <a:pt x="68" y="114"/>
                      <a:pt x="68" y="114"/>
                      <a:pt x="68" y="115"/>
                    </a:cubicBezTo>
                    <a:close/>
                    <a:moveTo>
                      <a:pt x="67" y="114"/>
                    </a:moveTo>
                    <a:cubicBezTo>
                      <a:pt x="67" y="114"/>
                      <a:pt x="67" y="114"/>
                      <a:pt x="67" y="114"/>
                    </a:cubicBezTo>
                    <a:cubicBezTo>
                      <a:pt x="67" y="114"/>
                      <a:pt x="67" y="114"/>
                      <a:pt x="67" y="114"/>
                    </a:cubicBezTo>
                    <a:cubicBezTo>
                      <a:pt x="67" y="114"/>
                      <a:pt x="67" y="114"/>
                      <a:pt x="67" y="114"/>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7" name="Freeform 154"/>
              <p:cNvSpPr>
                <a:spLocks/>
              </p:cNvSpPr>
              <p:nvPr/>
            </p:nvSpPr>
            <p:spPr bwMode="auto">
              <a:xfrm>
                <a:off x="3503" y="920"/>
                <a:ext cx="70" cy="306"/>
              </a:xfrm>
              <a:custGeom>
                <a:avLst/>
                <a:gdLst>
                  <a:gd name="T0" fmla="*/ 4 w 6"/>
                  <a:gd name="T1" fmla="*/ 25 h 26"/>
                  <a:gd name="T2" fmla="*/ 5 w 6"/>
                  <a:gd name="T3" fmla="*/ 24 h 26"/>
                  <a:gd name="T4" fmla="*/ 5 w 6"/>
                  <a:gd name="T5" fmla="*/ 21 h 26"/>
                  <a:gd name="T6" fmla="*/ 5 w 6"/>
                  <a:gd name="T7" fmla="*/ 6 h 26"/>
                  <a:gd name="T8" fmla="*/ 5 w 6"/>
                  <a:gd name="T9" fmla="*/ 1 h 26"/>
                  <a:gd name="T10" fmla="*/ 4 w 6"/>
                  <a:gd name="T11" fmla="*/ 0 h 26"/>
                  <a:gd name="T12" fmla="*/ 2 w 6"/>
                  <a:gd name="T13" fmla="*/ 4 h 26"/>
                  <a:gd name="T14" fmla="*/ 1 w 6"/>
                  <a:gd name="T15" fmla="*/ 5 h 26"/>
                  <a:gd name="T16" fmla="*/ 1 w 6"/>
                  <a:gd name="T17" fmla="*/ 9 h 26"/>
                  <a:gd name="T18" fmla="*/ 0 w 6"/>
                  <a:gd name="T19" fmla="*/ 18 h 26"/>
                  <a:gd name="T20" fmla="*/ 1 w 6"/>
                  <a:gd name="T21" fmla="*/ 21 h 26"/>
                  <a:gd name="T22" fmla="*/ 1 w 6"/>
                  <a:gd name="T23" fmla="*/ 23 h 26"/>
                  <a:gd name="T24" fmla="*/ 2 w 6"/>
                  <a:gd name="T25" fmla="*/ 26 h 26"/>
                  <a:gd name="T26" fmla="*/ 3 w 6"/>
                  <a:gd name="T27" fmla="*/ 25 h 26"/>
                  <a:gd name="T28" fmla="*/ 4 w 6"/>
                  <a:gd name="T29" fmla="*/ 25 h 26"/>
                  <a:gd name="T30" fmla="*/ 4 w 6"/>
                  <a:gd name="T31" fmla="*/ 25 h 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
                  <a:gd name="T49" fmla="*/ 0 h 26"/>
                  <a:gd name="T50" fmla="*/ 6 w 6"/>
                  <a:gd name="T51" fmla="*/ 26 h 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 h="26">
                    <a:moveTo>
                      <a:pt x="4" y="25"/>
                    </a:moveTo>
                    <a:cubicBezTo>
                      <a:pt x="4" y="25"/>
                      <a:pt x="4" y="24"/>
                      <a:pt x="5" y="24"/>
                    </a:cubicBezTo>
                    <a:cubicBezTo>
                      <a:pt x="5" y="23"/>
                      <a:pt x="5" y="22"/>
                      <a:pt x="5" y="21"/>
                    </a:cubicBezTo>
                    <a:cubicBezTo>
                      <a:pt x="6" y="16"/>
                      <a:pt x="6" y="11"/>
                      <a:pt x="5" y="6"/>
                    </a:cubicBezTo>
                    <a:cubicBezTo>
                      <a:pt x="5" y="4"/>
                      <a:pt x="5" y="2"/>
                      <a:pt x="5" y="1"/>
                    </a:cubicBezTo>
                    <a:cubicBezTo>
                      <a:pt x="4" y="1"/>
                      <a:pt x="4" y="1"/>
                      <a:pt x="4" y="0"/>
                    </a:cubicBezTo>
                    <a:cubicBezTo>
                      <a:pt x="3" y="2"/>
                      <a:pt x="3" y="3"/>
                      <a:pt x="2" y="4"/>
                    </a:cubicBezTo>
                    <a:cubicBezTo>
                      <a:pt x="2" y="4"/>
                      <a:pt x="2" y="5"/>
                      <a:pt x="1" y="5"/>
                    </a:cubicBezTo>
                    <a:cubicBezTo>
                      <a:pt x="1" y="7"/>
                      <a:pt x="1" y="8"/>
                      <a:pt x="1" y="9"/>
                    </a:cubicBezTo>
                    <a:cubicBezTo>
                      <a:pt x="0" y="12"/>
                      <a:pt x="0" y="15"/>
                      <a:pt x="0" y="18"/>
                    </a:cubicBezTo>
                    <a:cubicBezTo>
                      <a:pt x="0" y="19"/>
                      <a:pt x="0" y="20"/>
                      <a:pt x="1" y="21"/>
                    </a:cubicBezTo>
                    <a:cubicBezTo>
                      <a:pt x="1" y="22"/>
                      <a:pt x="1" y="22"/>
                      <a:pt x="1" y="23"/>
                    </a:cubicBezTo>
                    <a:cubicBezTo>
                      <a:pt x="1" y="24"/>
                      <a:pt x="2" y="25"/>
                      <a:pt x="2" y="26"/>
                    </a:cubicBezTo>
                    <a:cubicBezTo>
                      <a:pt x="2" y="26"/>
                      <a:pt x="3" y="25"/>
                      <a:pt x="3" y="25"/>
                    </a:cubicBezTo>
                    <a:cubicBezTo>
                      <a:pt x="3" y="25"/>
                      <a:pt x="3" y="25"/>
                      <a:pt x="4" y="25"/>
                    </a:cubicBezTo>
                    <a:cubicBezTo>
                      <a:pt x="4" y="25"/>
                      <a:pt x="3" y="25"/>
                      <a:pt x="4" y="2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8" name="Freeform 155"/>
              <p:cNvSpPr>
                <a:spLocks/>
              </p:cNvSpPr>
              <p:nvPr/>
            </p:nvSpPr>
            <p:spPr bwMode="auto">
              <a:xfrm>
                <a:off x="2938" y="943"/>
                <a:ext cx="600" cy="341"/>
              </a:xfrm>
              <a:custGeom>
                <a:avLst/>
                <a:gdLst>
                  <a:gd name="T0" fmla="*/ 28 w 51"/>
                  <a:gd name="T1" fmla="*/ 29 h 29"/>
                  <a:gd name="T2" fmla="*/ 36 w 51"/>
                  <a:gd name="T3" fmla="*/ 28 h 29"/>
                  <a:gd name="T4" fmla="*/ 38 w 51"/>
                  <a:gd name="T5" fmla="*/ 28 h 29"/>
                  <a:gd name="T6" fmla="*/ 43 w 51"/>
                  <a:gd name="T7" fmla="*/ 28 h 29"/>
                  <a:gd name="T8" fmla="*/ 51 w 51"/>
                  <a:gd name="T9" fmla="*/ 25 h 29"/>
                  <a:gd name="T10" fmla="*/ 51 w 51"/>
                  <a:gd name="T11" fmla="*/ 25 h 29"/>
                  <a:gd name="T12" fmla="*/ 51 w 51"/>
                  <a:gd name="T13" fmla="*/ 25 h 29"/>
                  <a:gd name="T14" fmla="*/ 50 w 51"/>
                  <a:gd name="T15" fmla="*/ 25 h 29"/>
                  <a:gd name="T16" fmla="*/ 47 w 51"/>
                  <a:gd name="T17" fmla="*/ 23 h 29"/>
                  <a:gd name="T18" fmla="*/ 38 w 51"/>
                  <a:gd name="T19" fmla="*/ 22 h 29"/>
                  <a:gd name="T20" fmla="*/ 18 w 51"/>
                  <a:gd name="T21" fmla="*/ 21 h 29"/>
                  <a:gd name="T22" fmla="*/ 10 w 51"/>
                  <a:gd name="T23" fmla="*/ 21 h 29"/>
                  <a:gd name="T24" fmla="*/ 7 w 51"/>
                  <a:gd name="T25" fmla="*/ 21 h 29"/>
                  <a:gd name="T26" fmla="*/ 6 w 51"/>
                  <a:gd name="T27" fmla="*/ 21 h 29"/>
                  <a:gd name="T28" fmla="*/ 5 w 51"/>
                  <a:gd name="T29" fmla="*/ 21 h 29"/>
                  <a:gd name="T30" fmla="*/ 5 w 51"/>
                  <a:gd name="T31" fmla="*/ 21 h 29"/>
                  <a:gd name="T32" fmla="*/ 5 w 51"/>
                  <a:gd name="T33" fmla="*/ 18 h 29"/>
                  <a:gd name="T34" fmla="*/ 4 w 51"/>
                  <a:gd name="T35" fmla="*/ 0 h 29"/>
                  <a:gd name="T36" fmla="*/ 1 w 51"/>
                  <a:gd name="T37" fmla="*/ 6 h 29"/>
                  <a:gd name="T38" fmla="*/ 0 w 51"/>
                  <a:gd name="T39" fmla="*/ 18 h 29"/>
                  <a:gd name="T40" fmla="*/ 1 w 51"/>
                  <a:gd name="T41" fmla="*/ 23 h 29"/>
                  <a:gd name="T42" fmla="*/ 2 w 51"/>
                  <a:gd name="T43" fmla="*/ 25 h 29"/>
                  <a:gd name="T44" fmla="*/ 4 w 51"/>
                  <a:gd name="T45" fmla="*/ 28 h 29"/>
                  <a:gd name="T46" fmla="*/ 13 w 51"/>
                  <a:gd name="T47" fmla="*/ 28 h 29"/>
                  <a:gd name="T48" fmla="*/ 19 w 51"/>
                  <a:gd name="T49" fmla="*/ 29 h 29"/>
                  <a:gd name="T50" fmla="*/ 28 w 51"/>
                  <a:gd name="T51" fmla="*/ 29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1"/>
                  <a:gd name="T79" fmla="*/ 0 h 29"/>
                  <a:gd name="T80" fmla="*/ 51 w 5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1" h="29">
                    <a:moveTo>
                      <a:pt x="28" y="29"/>
                    </a:moveTo>
                    <a:cubicBezTo>
                      <a:pt x="31" y="28"/>
                      <a:pt x="33" y="28"/>
                      <a:pt x="36" y="28"/>
                    </a:cubicBezTo>
                    <a:cubicBezTo>
                      <a:pt x="36" y="28"/>
                      <a:pt x="37" y="28"/>
                      <a:pt x="38" y="28"/>
                    </a:cubicBezTo>
                    <a:cubicBezTo>
                      <a:pt x="40" y="28"/>
                      <a:pt x="41" y="28"/>
                      <a:pt x="43" y="28"/>
                    </a:cubicBezTo>
                    <a:cubicBezTo>
                      <a:pt x="46" y="28"/>
                      <a:pt x="49" y="27"/>
                      <a:pt x="51" y="25"/>
                    </a:cubicBezTo>
                    <a:cubicBezTo>
                      <a:pt x="51" y="25"/>
                      <a:pt x="51" y="25"/>
                      <a:pt x="51" y="25"/>
                    </a:cubicBezTo>
                    <a:cubicBezTo>
                      <a:pt x="51" y="25"/>
                      <a:pt x="51" y="25"/>
                      <a:pt x="51" y="25"/>
                    </a:cubicBezTo>
                    <a:cubicBezTo>
                      <a:pt x="51" y="25"/>
                      <a:pt x="51" y="25"/>
                      <a:pt x="50" y="25"/>
                    </a:cubicBezTo>
                    <a:cubicBezTo>
                      <a:pt x="49" y="24"/>
                      <a:pt x="48" y="24"/>
                      <a:pt x="47" y="23"/>
                    </a:cubicBezTo>
                    <a:cubicBezTo>
                      <a:pt x="44" y="23"/>
                      <a:pt x="41" y="22"/>
                      <a:pt x="38" y="22"/>
                    </a:cubicBezTo>
                    <a:cubicBezTo>
                      <a:pt x="31" y="20"/>
                      <a:pt x="24" y="21"/>
                      <a:pt x="18" y="21"/>
                    </a:cubicBezTo>
                    <a:cubicBezTo>
                      <a:pt x="15" y="21"/>
                      <a:pt x="13" y="21"/>
                      <a:pt x="10" y="21"/>
                    </a:cubicBezTo>
                    <a:cubicBezTo>
                      <a:pt x="9" y="21"/>
                      <a:pt x="8" y="20"/>
                      <a:pt x="7" y="21"/>
                    </a:cubicBezTo>
                    <a:cubicBezTo>
                      <a:pt x="7" y="21"/>
                      <a:pt x="6" y="21"/>
                      <a:pt x="6" y="21"/>
                    </a:cubicBezTo>
                    <a:cubicBezTo>
                      <a:pt x="6" y="21"/>
                      <a:pt x="5" y="21"/>
                      <a:pt x="5" y="21"/>
                    </a:cubicBezTo>
                    <a:cubicBezTo>
                      <a:pt x="5" y="21"/>
                      <a:pt x="5" y="21"/>
                      <a:pt x="5" y="21"/>
                    </a:cubicBezTo>
                    <a:cubicBezTo>
                      <a:pt x="5" y="21"/>
                      <a:pt x="5" y="19"/>
                      <a:pt x="5" y="18"/>
                    </a:cubicBezTo>
                    <a:cubicBezTo>
                      <a:pt x="6" y="15"/>
                      <a:pt x="6" y="2"/>
                      <a:pt x="4" y="0"/>
                    </a:cubicBezTo>
                    <a:cubicBezTo>
                      <a:pt x="3" y="2"/>
                      <a:pt x="1" y="4"/>
                      <a:pt x="1" y="6"/>
                    </a:cubicBezTo>
                    <a:cubicBezTo>
                      <a:pt x="0" y="10"/>
                      <a:pt x="0" y="14"/>
                      <a:pt x="0" y="18"/>
                    </a:cubicBezTo>
                    <a:cubicBezTo>
                      <a:pt x="0" y="20"/>
                      <a:pt x="0" y="21"/>
                      <a:pt x="1" y="23"/>
                    </a:cubicBezTo>
                    <a:cubicBezTo>
                      <a:pt x="1" y="24"/>
                      <a:pt x="2" y="24"/>
                      <a:pt x="2" y="25"/>
                    </a:cubicBezTo>
                    <a:cubicBezTo>
                      <a:pt x="3" y="26"/>
                      <a:pt x="3" y="28"/>
                      <a:pt x="4" y="28"/>
                    </a:cubicBezTo>
                    <a:cubicBezTo>
                      <a:pt x="7" y="29"/>
                      <a:pt x="10" y="28"/>
                      <a:pt x="13" y="28"/>
                    </a:cubicBezTo>
                    <a:cubicBezTo>
                      <a:pt x="15" y="28"/>
                      <a:pt x="17" y="28"/>
                      <a:pt x="19" y="29"/>
                    </a:cubicBezTo>
                    <a:cubicBezTo>
                      <a:pt x="22" y="29"/>
                      <a:pt x="25" y="29"/>
                      <a:pt x="28" y="29"/>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19" name="Freeform 156"/>
              <p:cNvSpPr>
                <a:spLocks/>
              </p:cNvSpPr>
              <p:nvPr/>
            </p:nvSpPr>
            <p:spPr bwMode="auto">
              <a:xfrm>
                <a:off x="3232" y="1367"/>
                <a:ext cx="318" cy="106"/>
              </a:xfrm>
              <a:custGeom>
                <a:avLst/>
                <a:gdLst>
                  <a:gd name="T0" fmla="*/ 27 w 27"/>
                  <a:gd name="T1" fmla="*/ 3 h 9"/>
                  <a:gd name="T2" fmla="*/ 26 w 27"/>
                  <a:gd name="T3" fmla="*/ 3 h 9"/>
                  <a:gd name="T4" fmla="*/ 26 w 27"/>
                  <a:gd name="T5" fmla="*/ 3 h 9"/>
                  <a:gd name="T6" fmla="*/ 16 w 27"/>
                  <a:gd name="T7" fmla="*/ 1 h 9"/>
                  <a:gd name="T8" fmla="*/ 0 w 27"/>
                  <a:gd name="T9" fmla="*/ 0 h 9"/>
                  <a:gd name="T10" fmla="*/ 0 w 27"/>
                  <a:gd name="T11" fmla="*/ 1 h 9"/>
                  <a:gd name="T12" fmla="*/ 1 w 27"/>
                  <a:gd name="T13" fmla="*/ 2 h 9"/>
                  <a:gd name="T14" fmla="*/ 0 w 27"/>
                  <a:gd name="T15" fmla="*/ 2 h 9"/>
                  <a:gd name="T16" fmla="*/ 0 w 27"/>
                  <a:gd name="T17" fmla="*/ 6 h 9"/>
                  <a:gd name="T18" fmla="*/ 1 w 27"/>
                  <a:gd name="T19" fmla="*/ 7 h 9"/>
                  <a:gd name="T20" fmla="*/ 3 w 27"/>
                  <a:gd name="T21" fmla="*/ 8 h 9"/>
                  <a:gd name="T22" fmla="*/ 9 w 27"/>
                  <a:gd name="T23" fmla="*/ 7 h 9"/>
                  <a:gd name="T24" fmla="*/ 10 w 27"/>
                  <a:gd name="T25" fmla="*/ 7 h 9"/>
                  <a:gd name="T26" fmla="*/ 15 w 27"/>
                  <a:gd name="T27" fmla="*/ 6 h 9"/>
                  <a:gd name="T28" fmla="*/ 16 w 27"/>
                  <a:gd name="T29" fmla="*/ 6 h 9"/>
                  <a:gd name="T30" fmla="*/ 18 w 27"/>
                  <a:gd name="T31" fmla="*/ 6 h 9"/>
                  <a:gd name="T32" fmla="*/ 27 w 27"/>
                  <a:gd name="T33" fmla="*/ 4 h 9"/>
                  <a:gd name="T34" fmla="*/ 27 w 27"/>
                  <a:gd name="T35" fmla="*/ 3 h 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
                  <a:gd name="T55" fmla="*/ 0 h 9"/>
                  <a:gd name="T56" fmla="*/ 27 w 27"/>
                  <a:gd name="T57" fmla="*/ 9 h 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 h="9">
                    <a:moveTo>
                      <a:pt x="27" y="3"/>
                    </a:moveTo>
                    <a:cubicBezTo>
                      <a:pt x="26" y="3"/>
                      <a:pt x="26" y="3"/>
                      <a:pt x="26" y="3"/>
                    </a:cubicBezTo>
                    <a:cubicBezTo>
                      <a:pt x="26" y="3"/>
                      <a:pt x="26" y="3"/>
                      <a:pt x="26" y="3"/>
                    </a:cubicBezTo>
                    <a:cubicBezTo>
                      <a:pt x="23" y="3"/>
                      <a:pt x="19" y="2"/>
                      <a:pt x="16" y="1"/>
                    </a:cubicBezTo>
                    <a:cubicBezTo>
                      <a:pt x="11" y="1"/>
                      <a:pt x="6" y="0"/>
                      <a:pt x="0" y="0"/>
                    </a:cubicBezTo>
                    <a:cubicBezTo>
                      <a:pt x="0" y="0"/>
                      <a:pt x="0" y="0"/>
                      <a:pt x="0" y="1"/>
                    </a:cubicBezTo>
                    <a:cubicBezTo>
                      <a:pt x="0" y="1"/>
                      <a:pt x="1" y="1"/>
                      <a:pt x="1" y="2"/>
                    </a:cubicBezTo>
                    <a:cubicBezTo>
                      <a:pt x="0" y="2"/>
                      <a:pt x="0" y="2"/>
                      <a:pt x="0" y="2"/>
                    </a:cubicBezTo>
                    <a:cubicBezTo>
                      <a:pt x="0" y="4"/>
                      <a:pt x="0" y="5"/>
                      <a:pt x="0" y="6"/>
                    </a:cubicBezTo>
                    <a:cubicBezTo>
                      <a:pt x="1" y="7"/>
                      <a:pt x="1" y="7"/>
                      <a:pt x="1" y="7"/>
                    </a:cubicBezTo>
                    <a:cubicBezTo>
                      <a:pt x="2" y="8"/>
                      <a:pt x="2" y="8"/>
                      <a:pt x="3" y="8"/>
                    </a:cubicBezTo>
                    <a:cubicBezTo>
                      <a:pt x="4" y="9"/>
                      <a:pt x="8" y="8"/>
                      <a:pt x="9" y="7"/>
                    </a:cubicBezTo>
                    <a:cubicBezTo>
                      <a:pt x="10" y="7"/>
                      <a:pt x="10" y="7"/>
                      <a:pt x="10" y="7"/>
                    </a:cubicBezTo>
                    <a:cubicBezTo>
                      <a:pt x="12" y="6"/>
                      <a:pt x="13" y="6"/>
                      <a:pt x="15" y="6"/>
                    </a:cubicBezTo>
                    <a:cubicBezTo>
                      <a:pt x="15" y="6"/>
                      <a:pt x="15" y="6"/>
                      <a:pt x="16" y="6"/>
                    </a:cubicBezTo>
                    <a:cubicBezTo>
                      <a:pt x="16" y="6"/>
                      <a:pt x="17" y="6"/>
                      <a:pt x="18" y="6"/>
                    </a:cubicBezTo>
                    <a:cubicBezTo>
                      <a:pt x="21" y="5"/>
                      <a:pt x="23" y="4"/>
                      <a:pt x="27" y="4"/>
                    </a:cubicBezTo>
                    <a:cubicBezTo>
                      <a:pt x="27" y="4"/>
                      <a:pt x="27" y="3"/>
                      <a:pt x="27"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0" name="Freeform 157"/>
              <p:cNvSpPr>
                <a:spLocks/>
              </p:cNvSpPr>
              <p:nvPr/>
            </p:nvSpPr>
            <p:spPr bwMode="auto">
              <a:xfrm>
                <a:off x="2633" y="1473"/>
                <a:ext cx="399" cy="35"/>
              </a:xfrm>
              <a:custGeom>
                <a:avLst/>
                <a:gdLst>
                  <a:gd name="T0" fmla="*/ 3 w 34"/>
                  <a:gd name="T1" fmla="*/ 2 h 3"/>
                  <a:gd name="T2" fmla="*/ 8 w 34"/>
                  <a:gd name="T3" fmla="*/ 3 h 3"/>
                  <a:gd name="T4" fmla="*/ 10 w 34"/>
                  <a:gd name="T5" fmla="*/ 2 h 3"/>
                  <a:gd name="T6" fmla="*/ 12 w 34"/>
                  <a:gd name="T7" fmla="*/ 2 h 3"/>
                  <a:gd name="T8" fmla="*/ 16 w 34"/>
                  <a:gd name="T9" fmla="*/ 2 h 3"/>
                  <a:gd name="T10" fmla="*/ 22 w 34"/>
                  <a:gd name="T11" fmla="*/ 1 h 3"/>
                  <a:gd name="T12" fmla="*/ 28 w 34"/>
                  <a:gd name="T13" fmla="*/ 2 h 3"/>
                  <a:gd name="T14" fmla="*/ 34 w 34"/>
                  <a:gd name="T15" fmla="*/ 1 h 3"/>
                  <a:gd name="T16" fmla="*/ 34 w 34"/>
                  <a:gd name="T17" fmla="*/ 1 h 3"/>
                  <a:gd name="T18" fmla="*/ 34 w 34"/>
                  <a:gd name="T19" fmla="*/ 1 h 3"/>
                  <a:gd name="T20" fmla="*/ 34 w 34"/>
                  <a:gd name="T21" fmla="*/ 1 h 3"/>
                  <a:gd name="T22" fmla="*/ 34 w 34"/>
                  <a:gd name="T23" fmla="*/ 1 h 3"/>
                  <a:gd name="T24" fmla="*/ 31 w 34"/>
                  <a:gd name="T25" fmla="*/ 1 h 3"/>
                  <a:gd name="T26" fmla="*/ 21 w 34"/>
                  <a:gd name="T27" fmla="*/ 0 h 3"/>
                  <a:gd name="T28" fmla="*/ 9 w 34"/>
                  <a:gd name="T29" fmla="*/ 0 h 3"/>
                  <a:gd name="T30" fmla="*/ 5 w 34"/>
                  <a:gd name="T31" fmla="*/ 0 h 3"/>
                  <a:gd name="T32" fmla="*/ 2 w 34"/>
                  <a:gd name="T33" fmla="*/ 0 h 3"/>
                  <a:gd name="T34" fmla="*/ 0 w 34"/>
                  <a:gd name="T35" fmla="*/ 1 h 3"/>
                  <a:gd name="T36" fmla="*/ 1 w 34"/>
                  <a:gd name="T37" fmla="*/ 2 h 3"/>
                  <a:gd name="T38" fmla="*/ 3 w 34"/>
                  <a:gd name="T39" fmla="*/ 2 h 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3"/>
                  <a:gd name="T62" fmla="*/ 34 w 34"/>
                  <a:gd name="T63" fmla="*/ 3 h 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3">
                    <a:moveTo>
                      <a:pt x="3" y="2"/>
                    </a:moveTo>
                    <a:cubicBezTo>
                      <a:pt x="4" y="2"/>
                      <a:pt x="6" y="3"/>
                      <a:pt x="8" y="3"/>
                    </a:cubicBezTo>
                    <a:cubicBezTo>
                      <a:pt x="9" y="3"/>
                      <a:pt x="9" y="2"/>
                      <a:pt x="10" y="2"/>
                    </a:cubicBezTo>
                    <a:cubicBezTo>
                      <a:pt x="11" y="2"/>
                      <a:pt x="11" y="2"/>
                      <a:pt x="12" y="2"/>
                    </a:cubicBezTo>
                    <a:cubicBezTo>
                      <a:pt x="13" y="2"/>
                      <a:pt x="15" y="2"/>
                      <a:pt x="16" y="2"/>
                    </a:cubicBezTo>
                    <a:cubicBezTo>
                      <a:pt x="18" y="2"/>
                      <a:pt x="20" y="2"/>
                      <a:pt x="22" y="1"/>
                    </a:cubicBezTo>
                    <a:cubicBezTo>
                      <a:pt x="24" y="1"/>
                      <a:pt x="26" y="2"/>
                      <a:pt x="28" y="2"/>
                    </a:cubicBezTo>
                    <a:cubicBezTo>
                      <a:pt x="30" y="1"/>
                      <a:pt x="32"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2" y="1"/>
                      <a:pt x="31" y="1"/>
                    </a:cubicBezTo>
                    <a:cubicBezTo>
                      <a:pt x="28" y="0"/>
                      <a:pt x="24" y="0"/>
                      <a:pt x="21" y="0"/>
                    </a:cubicBezTo>
                    <a:cubicBezTo>
                      <a:pt x="17" y="0"/>
                      <a:pt x="13" y="0"/>
                      <a:pt x="9" y="0"/>
                    </a:cubicBezTo>
                    <a:cubicBezTo>
                      <a:pt x="7" y="0"/>
                      <a:pt x="6" y="0"/>
                      <a:pt x="5" y="0"/>
                    </a:cubicBezTo>
                    <a:cubicBezTo>
                      <a:pt x="4" y="0"/>
                      <a:pt x="3" y="0"/>
                      <a:pt x="2" y="0"/>
                    </a:cubicBezTo>
                    <a:cubicBezTo>
                      <a:pt x="1" y="0"/>
                      <a:pt x="0" y="0"/>
                      <a:pt x="0" y="1"/>
                    </a:cubicBezTo>
                    <a:cubicBezTo>
                      <a:pt x="0" y="1"/>
                      <a:pt x="0" y="2"/>
                      <a:pt x="1" y="2"/>
                    </a:cubicBezTo>
                    <a:cubicBezTo>
                      <a:pt x="1" y="2"/>
                      <a:pt x="2" y="2"/>
                      <a:pt x="3" y="2"/>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1" name="Freeform 158"/>
              <p:cNvSpPr>
                <a:spLocks/>
              </p:cNvSpPr>
              <p:nvPr/>
            </p:nvSpPr>
            <p:spPr bwMode="auto">
              <a:xfrm>
                <a:off x="3232" y="1508"/>
                <a:ext cx="271" cy="70"/>
              </a:xfrm>
              <a:custGeom>
                <a:avLst/>
                <a:gdLst>
                  <a:gd name="T0" fmla="*/ 23 w 23"/>
                  <a:gd name="T1" fmla="*/ 0 h 6"/>
                  <a:gd name="T2" fmla="*/ 18 w 23"/>
                  <a:gd name="T3" fmla="*/ 0 h 6"/>
                  <a:gd name="T4" fmla="*/ 11 w 23"/>
                  <a:gd name="T5" fmla="*/ 0 h 6"/>
                  <a:gd name="T6" fmla="*/ 2 w 23"/>
                  <a:gd name="T7" fmla="*/ 0 h 6"/>
                  <a:gd name="T8" fmla="*/ 1 w 23"/>
                  <a:gd name="T9" fmla="*/ 0 h 6"/>
                  <a:gd name="T10" fmla="*/ 0 w 23"/>
                  <a:gd name="T11" fmla="*/ 2 h 6"/>
                  <a:gd name="T12" fmla="*/ 1 w 23"/>
                  <a:gd name="T13" fmla="*/ 5 h 6"/>
                  <a:gd name="T14" fmla="*/ 3 w 23"/>
                  <a:gd name="T15" fmla="*/ 6 h 6"/>
                  <a:gd name="T16" fmla="*/ 4 w 23"/>
                  <a:gd name="T17" fmla="*/ 6 h 6"/>
                  <a:gd name="T18" fmla="*/ 7 w 23"/>
                  <a:gd name="T19" fmla="*/ 5 h 6"/>
                  <a:gd name="T20" fmla="*/ 11 w 23"/>
                  <a:gd name="T21" fmla="*/ 4 h 6"/>
                  <a:gd name="T22" fmla="*/ 13 w 23"/>
                  <a:gd name="T23" fmla="*/ 4 h 6"/>
                  <a:gd name="T24" fmla="*/ 23 w 23"/>
                  <a:gd name="T25" fmla="*/ 1 h 6"/>
                  <a:gd name="T26" fmla="*/ 23 w 23"/>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
                  <a:gd name="T43" fmla="*/ 0 h 6"/>
                  <a:gd name="T44" fmla="*/ 23 w 23"/>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 h="6">
                    <a:moveTo>
                      <a:pt x="23" y="0"/>
                    </a:moveTo>
                    <a:cubicBezTo>
                      <a:pt x="21" y="0"/>
                      <a:pt x="19" y="0"/>
                      <a:pt x="18" y="0"/>
                    </a:cubicBezTo>
                    <a:cubicBezTo>
                      <a:pt x="16" y="0"/>
                      <a:pt x="13" y="0"/>
                      <a:pt x="11" y="0"/>
                    </a:cubicBezTo>
                    <a:cubicBezTo>
                      <a:pt x="8" y="0"/>
                      <a:pt x="5" y="0"/>
                      <a:pt x="2" y="0"/>
                    </a:cubicBezTo>
                    <a:cubicBezTo>
                      <a:pt x="1" y="0"/>
                      <a:pt x="1" y="0"/>
                      <a:pt x="1" y="0"/>
                    </a:cubicBezTo>
                    <a:cubicBezTo>
                      <a:pt x="0" y="1"/>
                      <a:pt x="0" y="1"/>
                      <a:pt x="0" y="2"/>
                    </a:cubicBezTo>
                    <a:cubicBezTo>
                      <a:pt x="0" y="3"/>
                      <a:pt x="0" y="4"/>
                      <a:pt x="1" y="5"/>
                    </a:cubicBezTo>
                    <a:cubicBezTo>
                      <a:pt x="2" y="6"/>
                      <a:pt x="2" y="6"/>
                      <a:pt x="3" y="6"/>
                    </a:cubicBezTo>
                    <a:cubicBezTo>
                      <a:pt x="3" y="6"/>
                      <a:pt x="3" y="6"/>
                      <a:pt x="4" y="6"/>
                    </a:cubicBezTo>
                    <a:cubicBezTo>
                      <a:pt x="5" y="5"/>
                      <a:pt x="6" y="5"/>
                      <a:pt x="7" y="5"/>
                    </a:cubicBezTo>
                    <a:cubicBezTo>
                      <a:pt x="8" y="5"/>
                      <a:pt x="10" y="4"/>
                      <a:pt x="11" y="4"/>
                    </a:cubicBezTo>
                    <a:cubicBezTo>
                      <a:pt x="12" y="4"/>
                      <a:pt x="12" y="4"/>
                      <a:pt x="13" y="4"/>
                    </a:cubicBezTo>
                    <a:cubicBezTo>
                      <a:pt x="16" y="3"/>
                      <a:pt x="19" y="2"/>
                      <a:pt x="23" y="1"/>
                    </a:cubicBezTo>
                    <a:cubicBezTo>
                      <a:pt x="23" y="1"/>
                      <a:pt x="23" y="0"/>
                      <a:pt x="23" y="0"/>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2" name="Freeform 159"/>
              <p:cNvSpPr>
                <a:spLocks/>
              </p:cNvSpPr>
              <p:nvPr/>
            </p:nvSpPr>
            <p:spPr bwMode="auto">
              <a:xfrm>
                <a:off x="2644" y="1590"/>
                <a:ext cx="400" cy="35"/>
              </a:xfrm>
              <a:custGeom>
                <a:avLst/>
                <a:gdLst>
                  <a:gd name="T0" fmla="*/ 8 w 34"/>
                  <a:gd name="T1" fmla="*/ 3 h 3"/>
                  <a:gd name="T2" fmla="*/ 14 w 34"/>
                  <a:gd name="T3" fmla="*/ 3 h 3"/>
                  <a:gd name="T4" fmla="*/ 19 w 34"/>
                  <a:gd name="T5" fmla="*/ 3 h 3"/>
                  <a:gd name="T6" fmla="*/ 26 w 34"/>
                  <a:gd name="T7" fmla="*/ 2 h 3"/>
                  <a:gd name="T8" fmla="*/ 34 w 34"/>
                  <a:gd name="T9" fmla="*/ 1 h 3"/>
                  <a:gd name="T10" fmla="*/ 34 w 34"/>
                  <a:gd name="T11" fmla="*/ 1 h 3"/>
                  <a:gd name="T12" fmla="*/ 34 w 34"/>
                  <a:gd name="T13" fmla="*/ 1 h 3"/>
                  <a:gd name="T14" fmla="*/ 34 w 34"/>
                  <a:gd name="T15" fmla="*/ 0 h 3"/>
                  <a:gd name="T16" fmla="*/ 34 w 34"/>
                  <a:gd name="T17" fmla="*/ 0 h 3"/>
                  <a:gd name="T18" fmla="*/ 32 w 34"/>
                  <a:gd name="T19" fmla="*/ 0 h 3"/>
                  <a:gd name="T20" fmla="*/ 27 w 34"/>
                  <a:gd name="T21" fmla="*/ 0 h 3"/>
                  <a:gd name="T22" fmla="*/ 19 w 34"/>
                  <a:gd name="T23" fmla="*/ 0 h 3"/>
                  <a:gd name="T24" fmla="*/ 16 w 34"/>
                  <a:gd name="T25" fmla="*/ 0 h 3"/>
                  <a:gd name="T26" fmla="*/ 12 w 34"/>
                  <a:gd name="T27" fmla="*/ 0 h 3"/>
                  <a:gd name="T28" fmla="*/ 8 w 34"/>
                  <a:gd name="T29" fmla="*/ 1 h 3"/>
                  <a:gd name="T30" fmla="*/ 3 w 34"/>
                  <a:gd name="T31" fmla="*/ 1 h 3"/>
                  <a:gd name="T32" fmla="*/ 2 w 34"/>
                  <a:gd name="T33" fmla="*/ 1 h 3"/>
                  <a:gd name="T34" fmla="*/ 0 w 34"/>
                  <a:gd name="T35" fmla="*/ 1 h 3"/>
                  <a:gd name="T36" fmla="*/ 8 w 34"/>
                  <a:gd name="T37" fmla="*/ 3 h 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3"/>
                  <a:gd name="T59" fmla="*/ 34 w 34"/>
                  <a:gd name="T60" fmla="*/ 3 h 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3">
                    <a:moveTo>
                      <a:pt x="8" y="3"/>
                    </a:moveTo>
                    <a:cubicBezTo>
                      <a:pt x="10" y="3"/>
                      <a:pt x="12" y="3"/>
                      <a:pt x="14" y="3"/>
                    </a:cubicBezTo>
                    <a:cubicBezTo>
                      <a:pt x="16" y="3"/>
                      <a:pt x="18" y="3"/>
                      <a:pt x="19" y="3"/>
                    </a:cubicBezTo>
                    <a:cubicBezTo>
                      <a:pt x="21" y="3"/>
                      <a:pt x="24" y="2"/>
                      <a:pt x="26" y="2"/>
                    </a:cubicBezTo>
                    <a:cubicBezTo>
                      <a:pt x="29" y="2"/>
                      <a:pt x="31" y="1"/>
                      <a:pt x="34" y="1"/>
                    </a:cubicBezTo>
                    <a:cubicBezTo>
                      <a:pt x="34" y="1"/>
                      <a:pt x="34" y="1"/>
                      <a:pt x="34" y="1"/>
                    </a:cubicBezTo>
                    <a:cubicBezTo>
                      <a:pt x="34" y="1"/>
                      <a:pt x="34" y="1"/>
                      <a:pt x="34" y="1"/>
                    </a:cubicBezTo>
                    <a:cubicBezTo>
                      <a:pt x="34" y="0"/>
                      <a:pt x="34" y="0"/>
                      <a:pt x="34" y="0"/>
                    </a:cubicBezTo>
                    <a:cubicBezTo>
                      <a:pt x="34" y="0"/>
                      <a:pt x="34" y="0"/>
                      <a:pt x="34" y="0"/>
                    </a:cubicBezTo>
                    <a:cubicBezTo>
                      <a:pt x="34" y="0"/>
                      <a:pt x="32" y="0"/>
                      <a:pt x="32" y="0"/>
                    </a:cubicBezTo>
                    <a:cubicBezTo>
                      <a:pt x="31" y="0"/>
                      <a:pt x="29" y="0"/>
                      <a:pt x="27" y="0"/>
                    </a:cubicBezTo>
                    <a:cubicBezTo>
                      <a:pt x="25" y="0"/>
                      <a:pt x="22" y="0"/>
                      <a:pt x="19" y="0"/>
                    </a:cubicBezTo>
                    <a:cubicBezTo>
                      <a:pt x="18" y="0"/>
                      <a:pt x="17" y="0"/>
                      <a:pt x="16" y="0"/>
                    </a:cubicBezTo>
                    <a:cubicBezTo>
                      <a:pt x="15" y="0"/>
                      <a:pt x="13" y="0"/>
                      <a:pt x="12" y="0"/>
                    </a:cubicBezTo>
                    <a:cubicBezTo>
                      <a:pt x="11" y="0"/>
                      <a:pt x="9" y="0"/>
                      <a:pt x="8" y="1"/>
                    </a:cubicBezTo>
                    <a:cubicBezTo>
                      <a:pt x="7" y="1"/>
                      <a:pt x="4" y="0"/>
                      <a:pt x="3" y="1"/>
                    </a:cubicBezTo>
                    <a:cubicBezTo>
                      <a:pt x="3" y="1"/>
                      <a:pt x="2" y="1"/>
                      <a:pt x="2" y="1"/>
                    </a:cubicBezTo>
                    <a:cubicBezTo>
                      <a:pt x="1" y="1"/>
                      <a:pt x="0" y="1"/>
                      <a:pt x="0" y="1"/>
                    </a:cubicBezTo>
                    <a:cubicBezTo>
                      <a:pt x="0" y="3"/>
                      <a:pt x="6" y="3"/>
                      <a:pt x="8"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3" name="Freeform 160"/>
              <p:cNvSpPr>
                <a:spLocks/>
              </p:cNvSpPr>
              <p:nvPr/>
            </p:nvSpPr>
            <p:spPr bwMode="auto">
              <a:xfrm>
                <a:off x="3232" y="1614"/>
                <a:ext cx="224" cy="70"/>
              </a:xfrm>
              <a:custGeom>
                <a:avLst/>
                <a:gdLst>
                  <a:gd name="T0" fmla="*/ 1 w 19"/>
                  <a:gd name="T1" fmla="*/ 3 h 6"/>
                  <a:gd name="T2" fmla="*/ 1 w 19"/>
                  <a:gd name="T3" fmla="*/ 4 h 6"/>
                  <a:gd name="T4" fmla="*/ 12 w 19"/>
                  <a:gd name="T5" fmla="*/ 3 h 6"/>
                  <a:gd name="T6" fmla="*/ 13 w 19"/>
                  <a:gd name="T7" fmla="*/ 3 h 6"/>
                  <a:gd name="T8" fmla="*/ 17 w 19"/>
                  <a:gd name="T9" fmla="*/ 1 h 6"/>
                  <a:gd name="T10" fmla="*/ 19 w 19"/>
                  <a:gd name="T11" fmla="*/ 0 h 6"/>
                  <a:gd name="T12" fmla="*/ 19 w 19"/>
                  <a:gd name="T13" fmla="*/ 0 h 6"/>
                  <a:gd name="T14" fmla="*/ 19 w 19"/>
                  <a:gd name="T15" fmla="*/ 0 h 6"/>
                  <a:gd name="T16" fmla="*/ 1 w 19"/>
                  <a:gd name="T17" fmla="*/ 0 h 6"/>
                  <a:gd name="T18" fmla="*/ 1 w 19"/>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6"/>
                  <a:gd name="T32" fmla="*/ 19 w 1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6">
                    <a:moveTo>
                      <a:pt x="1" y="3"/>
                    </a:moveTo>
                    <a:cubicBezTo>
                      <a:pt x="1" y="3"/>
                      <a:pt x="1" y="4"/>
                      <a:pt x="1" y="4"/>
                    </a:cubicBezTo>
                    <a:cubicBezTo>
                      <a:pt x="3" y="6"/>
                      <a:pt x="10" y="4"/>
                      <a:pt x="12" y="3"/>
                    </a:cubicBezTo>
                    <a:cubicBezTo>
                      <a:pt x="12" y="3"/>
                      <a:pt x="13" y="3"/>
                      <a:pt x="13" y="3"/>
                    </a:cubicBezTo>
                    <a:cubicBezTo>
                      <a:pt x="14" y="2"/>
                      <a:pt x="16" y="1"/>
                      <a:pt x="17" y="1"/>
                    </a:cubicBezTo>
                    <a:cubicBezTo>
                      <a:pt x="18" y="1"/>
                      <a:pt x="18" y="0"/>
                      <a:pt x="19" y="0"/>
                    </a:cubicBezTo>
                    <a:cubicBezTo>
                      <a:pt x="19" y="0"/>
                      <a:pt x="19" y="0"/>
                      <a:pt x="19" y="0"/>
                    </a:cubicBezTo>
                    <a:cubicBezTo>
                      <a:pt x="19" y="0"/>
                      <a:pt x="19" y="0"/>
                      <a:pt x="19" y="0"/>
                    </a:cubicBezTo>
                    <a:cubicBezTo>
                      <a:pt x="13" y="0"/>
                      <a:pt x="7" y="0"/>
                      <a:pt x="1" y="0"/>
                    </a:cubicBezTo>
                    <a:cubicBezTo>
                      <a:pt x="0" y="1"/>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4" name="Freeform 161"/>
              <p:cNvSpPr>
                <a:spLocks/>
              </p:cNvSpPr>
              <p:nvPr/>
            </p:nvSpPr>
            <p:spPr bwMode="auto">
              <a:xfrm>
                <a:off x="2644" y="1708"/>
                <a:ext cx="459" cy="35"/>
              </a:xfrm>
              <a:custGeom>
                <a:avLst/>
                <a:gdLst>
                  <a:gd name="T0" fmla="*/ 1 w 39"/>
                  <a:gd name="T1" fmla="*/ 3 h 3"/>
                  <a:gd name="T2" fmla="*/ 6 w 39"/>
                  <a:gd name="T3" fmla="*/ 3 h 3"/>
                  <a:gd name="T4" fmla="*/ 13 w 39"/>
                  <a:gd name="T5" fmla="*/ 3 h 3"/>
                  <a:gd name="T6" fmla="*/ 16 w 39"/>
                  <a:gd name="T7" fmla="*/ 3 h 3"/>
                  <a:gd name="T8" fmla="*/ 21 w 39"/>
                  <a:gd name="T9" fmla="*/ 3 h 3"/>
                  <a:gd name="T10" fmla="*/ 25 w 39"/>
                  <a:gd name="T11" fmla="*/ 2 h 3"/>
                  <a:gd name="T12" fmla="*/ 39 w 39"/>
                  <a:gd name="T13" fmla="*/ 2 h 3"/>
                  <a:gd name="T14" fmla="*/ 39 w 39"/>
                  <a:gd name="T15" fmla="*/ 2 h 3"/>
                  <a:gd name="T16" fmla="*/ 37 w 39"/>
                  <a:gd name="T17" fmla="*/ 1 h 3"/>
                  <a:gd name="T18" fmla="*/ 25 w 39"/>
                  <a:gd name="T19" fmla="*/ 0 h 3"/>
                  <a:gd name="T20" fmla="*/ 9 w 39"/>
                  <a:gd name="T21" fmla="*/ 0 h 3"/>
                  <a:gd name="T22" fmla="*/ 2 w 39"/>
                  <a:gd name="T23" fmla="*/ 0 h 3"/>
                  <a:gd name="T24" fmla="*/ 0 w 39"/>
                  <a:gd name="T25" fmla="*/ 1 h 3"/>
                  <a:gd name="T26" fmla="*/ 0 w 39"/>
                  <a:gd name="T27" fmla="*/ 1 h 3"/>
                  <a:gd name="T28" fmla="*/ 1 w 39"/>
                  <a:gd name="T29" fmla="*/ 3 h 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
                  <a:gd name="T46" fmla="*/ 0 h 3"/>
                  <a:gd name="T47" fmla="*/ 39 w 39"/>
                  <a:gd name="T48" fmla="*/ 3 h 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 h="3">
                    <a:moveTo>
                      <a:pt x="1" y="3"/>
                    </a:moveTo>
                    <a:cubicBezTo>
                      <a:pt x="3" y="3"/>
                      <a:pt x="5" y="3"/>
                      <a:pt x="6" y="3"/>
                    </a:cubicBezTo>
                    <a:cubicBezTo>
                      <a:pt x="9" y="3"/>
                      <a:pt x="11" y="3"/>
                      <a:pt x="13" y="3"/>
                    </a:cubicBezTo>
                    <a:cubicBezTo>
                      <a:pt x="14" y="3"/>
                      <a:pt x="15" y="3"/>
                      <a:pt x="16" y="3"/>
                    </a:cubicBezTo>
                    <a:cubicBezTo>
                      <a:pt x="18" y="3"/>
                      <a:pt x="20" y="3"/>
                      <a:pt x="21" y="3"/>
                    </a:cubicBezTo>
                    <a:cubicBezTo>
                      <a:pt x="23" y="2"/>
                      <a:pt x="24" y="2"/>
                      <a:pt x="25" y="2"/>
                    </a:cubicBezTo>
                    <a:cubicBezTo>
                      <a:pt x="30" y="2"/>
                      <a:pt x="35" y="2"/>
                      <a:pt x="39" y="2"/>
                    </a:cubicBezTo>
                    <a:cubicBezTo>
                      <a:pt x="39" y="2"/>
                      <a:pt x="39" y="2"/>
                      <a:pt x="39" y="2"/>
                    </a:cubicBezTo>
                    <a:cubicBezTo>
                      <a:pt x="38" y="2"/>
                      <a:pt x="37" y="2"/>
                      <a:pt x="37" y="1"/>
                    </a:cubicBezTo>
                    <a:cubicBezTo>
                      <a:pt x="33" y="1"/>
                      <a:pt x="29" y="1"/>
                      <a:pt x="25" y="0"/>
                    </a:cubicBezTo>
                    <a:cubicBezTo>
                      <a:pt x="20" y="0"/>
                      <a:pt x="14" y="0"/>
                      <a:pt x="9" y="0"/>
                    </a:cubicBezTo>
                    <a:cubicBezTo>
                      <a:pt x="7" y="0"/>
                      <a:pt x="5" y="1"/>
                      <a:pt x="2" y="0"/>
                    </a:cubicBezTo>
                    <a:cubicBezTo>
                      <a:pt x="2" y="1"/>
                      <a:pt x="1" y="0"/>
                      <a:pt x="0" y="1"/>
                    </a:cubicBezTo>
                    <a:cubicBezTo>
                      <a:pt x="0" y="1"/>
                      <a:pt x="0" y="1"/>
                      <a:pt x="0" y="1"/>
                    </a:cubicBezTo>
                    <a:cubicBezTo>
                      <a:pt x="0" y="2"/>
                      <a:pt x="1" y="2"/>
                      <a:pt x="1" y="3"/>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5" name="Freeform 162"/>
              <p:cNvSpPr>
                <a:spLocks/>
              </p:cNvSpPr>
              <p:nvPr/>
            </p:nvSpPr>
            <p:spPr bwMode="auto">
              <a:xfrm>
                <a:off x="3232" y="1720"/>
                <a:ext cx="235" cy="58"/>
              </a:xfrm>
              <a:custGeom>
                <a:avLst/>
                <a:gdLst>
                  <a:gd name="T0" fmla="*/ 3 w 20"/>
                  <a:gd name="T1" fmla="*/ 5 h 5"/>
                  <a:gd name="T2" fmla="*/ 5 w 20"/>
                  <a:gd name="T3" fmla="*/ 4 h 5"/>
                  <a:gd name="T4" fmla="*/ 6 w 20"/>
                  <a:gd name="T5" fmla="*/ 4 h 5"/>
                  <a:gd name="T6" fmla="*/ 13 w 20"/>
                  <a:gd name="T7" fmla="*/ 3 h 5"/>
                  <a:gd name="T8" fmla="*/ 20 w 20"/>
                  <a:gd name="T9" fmla="*/ 2 h 5"/>
                  <a:gd name="T10" fmla="*/ 20 w 20"/>
                  <a:gd name="T11" fmla="*/ 1 h 5"/>
                  <a:gd name="T12" fmla="*/ 1 w 20"/>
                  <a:gd name="T13" fmla="*/ 0 h 5"/>
                  <a:gd name="T14" fmla="*/ 1 w 20"/>
                  <a:gd name="T15" fmla="*/ 2 h 5"/>
                  <a:gd name="T16" fmla="*/ 1 w 20"/>
                  <a:gd name="T17" fmla="*/ 3 h 5"/>
                  <a:gd name="T18" fmla="*/ 3 w 20"/>
                  <a:gd name="T19" fmla="*/ 5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5"/>
                  <a:gd name="T32" fmla="*/ 20 w 20"/>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5">
                    <a:moveTo>
                      <a:pt x="3" y="5"/>
                    </a:moveTo>
                    <a:cubicBezTo>
                      <a:pt x="4" y="4"/>
                      <a:pt x="4" y="4"/>
                      <a:pt x="5" y="4"/>
                    </a:cubicBezTo>
                    <a:cubicBezTo>
                      <a:pt x="5" y="4"/>
                      <a:pt x="6" y="4"/>
                      <a:pt x="6" y="4"/>
                    </a:cubicBezTo>
                    <a:cubicBezTo>
                      <a:pt x="9" y="4"/>
                      <a:pt x="11" y="4"/>
                      <a:pt x="13" y="3"/>
                    </a:cubicBezTo>
                    <a:cubicBezTo>
                      <a:pt x="15" y="2"/>
                      <a:pt x="17" y="2"/>
                      <a:pt x="20" y="2"/>
                    </a:cubicBezTo>
                    <a:cubicBezTo>
                      <a:pt x="20" y="1"/>
                      <a:pt x="20" y="1"/>
                      <a:pt x="20" y="1"/>
                    </a:cubicBezTo>
                    <a:cubicBezTo>
                      <a:pt x="13" y="1"/>
                      <a:pt x="8" y="0"/>
                      <a:pt x="1" y="0"/>
                    </a:cubicBezTo>
                    <a:cubicBezTo>
                      <a:pt x="1" y="0"/>
                      <a:pt x="1" y="1"/>
                      <a:pt x="1" y="2"/>
                    </a:cubicBezTo>
                    <a:cubicBezTo>
                      <a:pt x="1" y="2"/>
                      <a:pt x="1" y="2"/>
                      <a:pt x="1" y="3"/>
                    </a:cubicBezTo>
                    <a:cubicBezTo>
                      <a:pt x="0" y="4"/>
                      <a:pt x="2" y="5"/>
                      <a:pt x="3" y="5"/>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6" name="Freeform 163"/>
              <p:cNvSpPr>
                <a:spLocks/>
              </p:cNvSpPr>
              <p:nvPr/>
            </p:nvSpPr>
            <p:spPr bwMode="auto">
              <a:xfrm>
                <a:off x="3244" y="1814"/>
                <a:ext cx="282" cy="94"/>
              </a:xfrm>
              <a:custGeom>
                <a:avLst/>
                <a:gdLst>
                  <a:gd name="T0" fmla="*/ 2 w 24"/>
                  <a:gd name="T1" fmla="*/ 8 h 8"/>
                  <a:gd name="T2" fmla="*/ 7 w 24"/>
                  <a:gd name="T3" fmla="*/ 7 h 8"/>
                  <a:gd name="T4" fmla="*/ 9 w 24"/>
                  <a:gd name="T5" fmla="*/ 7 h 8"/>
                  <a:gd name="T6" fmla="*/ 13 w 24"/>
                  <a:gd name="T7" fmla="*/ 6 h 8"/>
                  <a:gd name="T8" fmla="*/ 18 w 24"/>
                  <a:gd name="T9" fmla="*/ 5 h 8"/>
                  <a:gd name="T10" fmla="*/ 20 w 24"/>
                  <a:gd name="T11" fmla="*/ 4 h 8"/>
                  <a:gd name="T12" fmla="*/ 24 w 24"/>
                  <a:gd name="T13" fmla="*/ 2 h 8"/>
                  <a:gd name="T14" fmla="*/ 24 w 24"/>
                  <a:gd name="T15" fmla="*/ 1 h 8"/>
                  <a:gd name="T16" fmla="*/ 24 w 24"/>
                  <a:gd name="T17" fmla="*/ 1 h 8"/>
                  <a:gd name="T18" fmla="*/ 23 w 24"/>
                  <a:gd name="T19" fmla="*/ 1 h 8"/>
                  <a:gd name="T20" fmla="*/ 13 w 24"/>
                  <a:gd name="T21" fmla="*/ 1 h 8"/>
                  <a:gd name="T22" fmla="*/ 2 w 24"/>
                  <a:gd name="T23" fmla="*/ 0 h 8"/>
                  <a:gd name="T24" fmla="*/ 1 w 24"/>
                  <a:gd name="T25" fmla="*/ 1 h 8"/>
                  <a:gd name="T26" fmla="*/ 0 w 24"/>
                  <a:gd name="T27" fmla="*/ 6 h 8"/>
                  <a:gd name="T28" fmla="*/ 2 w 24"/>
                  <a:gd name="T29" fmla="*/ 8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
                  <a:gd name="T46" fmla="*/ 0 h 8"/>
                  <a:gd name="T47" fmla="*/ 24 w 24"/>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 h="8">
                    <a:moveTo>
                      <a:pt x="2" y="8"/>
                    </a:moveTo>
                    <a:cubicBezTo>
                      <a:pt x="4" y="8"/>
                      <a:pt x="5" y="7"/>
                      <a:pt x="7" y="7"/>
                    </a:cubicBezTo>
                    <a:cubicBezTo>
                      <a:pt x="8" y="7"/>
                      <a:pt x="8" y="7"/>
                      <a:pt x="9" y="7"/>
                    </a:cubicBezTo>
                    <a:cubicBezTo>
                      <a:pt x="11" y="7"/>
                      <a:pt x="12" y="6"/>
                      <a:pt x="13" y="6"/>
                    </a:cubicBezTo>
                    <a:cubicBezTo>
                      <a:pt x="15" y="6"/>
                      <a:pt x="16" y="5"/>
                      <a:pt x="18" y="5"/>
                    </a:cubicBezTo>
                    <a:cubicBezTo>
                      <a:pt x="19" y="5"/>
                      <a:pt x="19" y="4"/>
                      <a:pt x="20" y="4"/>
                    </a:cubicBezTo>
                    <a:cubicBezTo>
                      <a:pt x="21" y="3"/>
                      <a:pt x="23" y="2"/>
                      <a:pt x="24" y="2"/>
                    </a:cubicBezTo>
                    <a:cubicBezTo>
                      <a:pt x="24" y="1"/>
                      <a:pt x="24" y="1"/>
                      <a:pt x="24" y="1"/>
                    </a:cubicBezTo>
                    <a:cubicBezTo>
                      <a:pt x="24" y="1"/>
                      <a:pt x="24" y="1"/>
                      <a:pt x="24" y="1"/>
                    </a:cubicBezTo>
                    <a:cubicBezTo>
                      <a:pt x="24" y="1"/>
                      <a:pt x="23" y="1"/>
                      <a:pt x="23" y="1"/>
                    </a:cubicBezTo>
                    <a:cubicBezTo>
                      <a:pt x="20" y="1"/>
                      <a:pt x="17" y="1"/>
                      <a:pt x="13" y="1"/>
                    </a:cubicBezTo>
                    <a:cubicBezTo>
                      <a:pt x="9" y="0"/>
                      <a:pt x="6" y="0"/>
                      <a:pt x="2" y="0"/>
                    </a:cubicBezTo>
                    <a:cubicBezTo>
                      <a:pt x="2" y="0"/>
                      <a:pt x="1" y="0"/>
                      <a:pt x="1" y="1"/>
                    </a:cubicBezTo>
                    <a:cubicBezTo>
                      <a:pt x="0" y="2"/>
                      <a:pt x="0" y="5"/>
                      <a:pt x="0" y="6"/>
                    </a:cubicBezTo>
                    <a:cubicBezTo>
                      <a:pt x="1" y="6"/>
                      <a:pt x="1" y="8"/>
                      <a:pt x="2" y="8"/>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sp>
            <p:nvSpPr>
              <p:cNvPr id="5227" name="Freeform 164"/>
              <p:cNvSpPr>
                <a:spLocks/>
              </p:cNvSpPr>
              <p:nvPr/>
            </p:nvSpPr>
            <p:spPr bwMode="auto">
              <a:xfrm>
                <a:off x="2080" y="1849"/>
                <a:ext cx="458" cy="129"/>
              </a:xfrm>
              <a:custGeom>
                <a:avLst/>
                <a:gdLst>
                  <a:gd name="T0" fmla="*/ 3 w 39"/>
                  <a:gd name="T1" fmla="*/ 6 h 11"/>
                  <a:gd name="T2" fmla="*/ 5 w 39"/>
                  <a:gd name="T3" fmla="*/ 7 h 11"/>
                  <a:gd name="T4" fmla="*/ 15 w 39"/>
                  <a:gd name="T5" fmla="*/ 11 h 11"/>
                  <a:gd name="T6" fmla="*/ 21 w 39"/>
                  <a:gd name="T7" fmla="*/ 10 h 11"/>
                  <a:gd name="T8" fmla="*/ 22 w 39"/>
                  <a:gd name="T9" fmla="*/ 9 h 11"/>
                  <a:gd name="T10" fmla="*/ 28 w 39"/>
                  <a:gd name="T11" fmla="*/ 7 h 11"/>
                  <a:gd name="T12" fmla="*/ 32 w 39"/>
                  <a:gd name="T13" fmla="*/ 5 h 11"/>
                  <a:gd name="T14" fmla="*/ 33 w 39"/>
                  <a:gd name="T15" fmla="*/ 5 h 11"/>
                  <a:gd name="T16" fmla="*/ 38 w 39"/>
                  <a:gd name="T17" fmla="*/ 3 h 11"/>
                  <a:gd name="T18" fmla="*/ 39 w 39"/>
                  <a:gd name="T19" fmla="*/ 3 h 11"/>
                  <a:gd name="T20" fmla="*/ 39 w 39"/>
                  <a:gd name="T21" fmla="*/ 3 h 11"/>
                  <a:gd name="T22" fmla="*/ 36 w 39"/>
                  <a:gd name="T23" fmla="*/ 3 h 11"/>
                  <a:gd name="T24" fmla="*/ 33 w 39"/>
                  <a:gd name="T25" fmla="*/ 3 h 11"/>
                  <a:gd name="T26" fmla="*/ 33 w 39"/>
                  <a:gd name="T27" fmla="*/ 3 h 11"/>
                  <a:gd name="T28" fmla="*/ 34 w 39"/>
                  <a:gd name="T29" fmla="*/ 1 h 11"/>
                  <a:gd name="T30" fmla="*/ 33 w 39"/>
                  <a:gd name="T31" fmla="*/ 0 h 11"/>
                  <a:gd name="T32" fmla="*/ 29 w 39"/>
                  <a:gd name="T33" fmla="*/ 2 h 11"/>
                  <a:gd name="T34" fmla="*/ 25 w 39"/>
                  <a:gd name="T35" fmla="*/ 2 h 11"/>
                  <a:gd name="T36" fmla="*/ 24 w 39"/>
                  <a:gd name="T37" fmla="*/ 2 h 11"/>
                  <a:gd name="T38" fmla="*/ 22 w 39"/>
                  <a:gd name="T39" fmla="*/ 3 h 11"/>
                  <a:gd name="T40" fmla="*/ 21 w 39"/>
                  <a:gd name="T41" fmla="*/ 3 h 11"/>
                  <a:gd name="T42" fmla="*/ 20 w 39"/>
                  <a:gd name="T43" fmla="*/ 3 h 11"/>
                  <a:gd name="T44" fmla="*/ 19 w 39"/>
                  <a:gd name="T45" fmla="*/ 3 h 11"/>
                  <a:gd name="T46" fmla="*/ 17 w 39"/>
                  <a:gd name="T47" fmla="*/ 3 h 11"/>
                  <a:gd name="T48" fmla="*/ 15 w 39"/>
                  <a:gd name="T49" fmla="*/ 4 h 11"/>
                  <a:gd name="T50" fmla="*/ 6 w 39"/>
                  <a:gd name="T51" fmla="*/ 2 h 11"/>
                  <a:gd name="T52" fmla="*/ 3 w 39"/>
                  <a:gd name="T53" fmla="*/ 1 h 11"/>
                  <a:gd name="T54" fmla="*/ 1 w 39"/>
                  <a:gd name="T55" fmla="*/ 2 h 11"/>
                  <a:gd name="T56" fmla="*/ 2 w 39"/>
                  <a:gd name="T57" fmla="*/ 4 h 11"/>
                  <a:gd name="T58" fmla="*/ 3 w 39"/>
                  <a:gd name="T59" fmla="*/ 6 h 1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9"/>
                  <a:gd name="T91" fmla="*/ 0 h 11"/>
                  <a:gd name="T92" fmla="*/ 39 w 39"/>
                  <a:gd name="T93" fmla="*/ 11 h 1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9" h="11">
                    <a:moveTo>
                      <a:pt x="3" y="6"/>
                    </a:moveTo>
                    <a:cubicBezTo>
                      <a:pt x="4" y="7"/>
                      <a:pt x="4" y="7"/>
                      <a:pt x="5" y="7"/>
                    </a:cubicBezTo>
                    <a:cubicBezTo>
                      <a:pt x="8" y="9"/>
                      <a:pt x="11" y="10"/>
                      <a:pt x="15" y="11"/>
                    </a:cubicBezTo>
                    <a:cubicBezTo>
                      <a:pt x="17" y="11"/>
                      <a:pt x="19" y="10"/>
                      <a:pt x="21" y="10"/>
                    </a:cubicBezTo>
                    <a:cubicBezTo>
                      <a:pt x="21" y="9"/>
                      <a:pt x="22" y="9"/>
                      <a:pt x="22" y="9"/>
                    </a:cubicBezTo>
                    <a:cubicBezTo>
                      <a:pt x="24" y="8"/>
                      <a:pt x="26" y="8"/>
                      <a:pt x="28" y="7"/>
                    </a:cubicBezTo>
                    <a:cubicBezTo>
                      <a:pt x="29" y="6"/>
                      <a:pt x="30" y="5"/>
                      <a:pt x="32" y="5"/>
                    </a:cubicBezTo>
                    <a:cubicBezTo>
                      <a:pt x="32" y="5"/>
                      <a:pt x="33" y="5"/>
                      <a:pt x="33" y="5"/>
                    </a:cubicBezTo>
                    <a:cubicBezTo>
                      <a:pt x="35" y="4"/>
                      <a:pt x="37" y="4"/>
                      <a:pt x="38" y="3"/>
                    </a:cubicBezTo>
                    <a:cubicBezTo>
                      <a:pt x="38" y="3"/>
                      <a:pt x="39" y="3"/>
                      <a:pt x="39" y="3"/>
                    </a:cubicBezTo>
                    <a:cubicBezTo>
                      <a:pt x="39" y="3"/>
                      <a:pt x="39" y="3"/>
                      <a:pt x="39" y="3"/>
                    </a:cubicBezTo>
                    <a:cubicBezTo>
                      <a:pt x="38" y="3"/>
                      <a:pt x="37" y="3"/>
                      <a:pt x="36" y="3"/>
                    </a:cubicBezTo>
                    <a:cubicBezTo>
                      <a:pt x="35" y="3"/>
                      <a:pt x="34" y="3"/>
                      <a:pt x="33" y="3"/>
                    </a:cubicBezTo>
                    <a:cubicBezTo>
                      <a:pt x="33" y="3"/>
                      <a:pt x="33" y="3"/>
                      <a:pt x="33" y="3"/>
                    </a:cubicBezTo>
                    <a:cubicBezTo>
                      <a:pt x="33" y="3"/>
                      <a:pt x="34" y="1"/>
                      <a:pt x="34" y="1"/>
                    </a:cubicBezTo>
                    <a:cubicBezTo>
                      <a:pt x="34" y="0"/>
                      <a:pt x="33" y="0"/>
                      <a:pt x="33" y="0"/>
                    </a:cubicBezTo>
                    <a:cubicBezTo>
                      <a:pt x="32" y="1"/>
                      <a:pt x="30" y="1"/>
                      <a:pt x="29" y="2"/>
                    </a:cubicBezTo>
                    <a:cubicBezTo>
                      <a:pt x="28" y="2"/>
                      <a:pt x="26" y="2"/>
                      <a:pt x="25" y="2"/>
                    </a:cubicBezTo>
                    <a:cubicBezTo>
                      <a:pt x="25" y="2"/>
                      <a:pt x="24" y="2"/>
                      <a:pt x="24" y="2"/>
                    </a:cubicBezTo>
                    <a:cubicBezTo>
                      <a:pt x="23" y="2"/>
                      <a:pt x="22" y="2"/>
                      <a:pt x="22" y="3"/>
                    </a:cubicBezTo>
                    <a:cubicBezTo>
                      <a:pt x="22" y="3"/>
                      <a:pt x="21" y="3"/>
                      <a:pt x="21" y="3"/>
                    </a:cubicBezTo>
                    <a:cubicBezTo>
                      <a:pt x="21" y="3"/>
                      <a:pt x="20" y="3"/>
                      <a:pt x="20" y="3"/>
                    </a:cubicBezTo>
                    <a:cubicBezTo>
                      <a:pt x="20" y="3"/>
                      <a:pt x="19" y="3"/>
                      <a:pt x="19" y="3"/>
                    </a:cubicBezTo>
                    <a:cubicBezTo>
                      <a:pt x="18" y="3"/>
                      <a:pt x="18" y="3"/>
                      <a:pt x="17" y="3"/>
                    </a:cubicBezTo>
                    <a:cubicBezTo>
                      <a:pt x="16" y="3"/>
                      <a:pt x="15" y="3"/>
                      <a:pt x="15" y="4"/>
                    </a:cubicBezTo>
                    <a:cubicBezTo>
                      <a:pt x="12" y="4"/>
                      <a:pt x="9" y="3"/>
                      <a:pt x="6" y="2"/>
                    </a:cubicBezTo>
                    <a:cubicBezTo>
                      <a:pt x="5" y="2"/>
                      <a:pt x="4" y="1"/>
                      <a:pt x="3" y="1"/>
                    </a:cubicBezTo>
                    <a:cubicBezTo>
                      <a:pt x="2" y="1"/>
                      <a:pt x="1" y="2"/>
                      <a:pt x="1" y="2"/>
                    </a:cubicBezTo>
                    <a:cubicBezTo>
                      <a:pt x="0" y="2"/>
                      <a:pt x="1" y="4"/>
                      <a:pt x="2" y="4"/>
                    </a:cubicBezTo>
                    <a:cubicBezTo>
                      <a:pt x="2" y="5"/>
                      <a:pt x="3" y="6"/>
                      <a:pt x="3" y="6"/>
                    </a:cubicBezTo>
                    <a:close/>
                  </a:path>
                </a:pathLst>
              </a:custGeom>
              <a:solidFill>
                <a:srgbClr val="000000"/>
              </a:solidFill>
              <a:ln w="0">
                <a:noFill/>
                <a:prstDash val="solid"/>
                <a:round/>
                <a:headEnd/>
                <a:tailEnd/>
              </a:ln>
            </p:spPr>
            <p:txBody>
              <a:bodyPr lIns="86703" tIns="43352" rIns="86703" bIns="43352">
                <a:spAutoFit/>
              </a:bodyPr>
              <a:lstStyle/>
              <a:p>
                <a:endParaRPr lang="pl-PL"/>
              </a:p>
            </p:txBody>
          </p:sp>
        </p:grpSp>
        <p:pic>
          <p:nvPicPr>
            <p:cNvPr id="5134" name="Picture 166" descr="C:\CLIENTS\Septembre 99\Alcatel\WMF\GSM.emf"/>
            <p:cNvPicPr>
              <a:picLocks noChangeAspect="1" noChangeArrowheads="1"/>
            </p:cNvPicPr>
            <p:nvPr/>
          </p:nvPicPr>
          <p:blipFill>
            <a:blip r:embed="rId3" cstate="print"/>
            <a:srcRect/>
            <a:stretch>
              <a:fillRect/>
            </a:stretch>
          </p:blipFill>
          <p:spPr bwMode="auto">
            <a:xfrm>
              <a:off x="3200400" y="4038600"/>
              <a:ext cx="260350" cy="403225"/>
            </a:xfrm>
            <a:prstGeom prst="rect">
              <a:avLst/>
            </a:prstGeom>
            <a:noFill/>
            <a:ln w="9525">
              <a:noFill/>
              <a:miter lim="800000"/>
              <a:headEnd/>
              <a:tailEnd/>
            </a:ln>
          </p:spPr>
        </p:pic>
        <p:pic>
          <p:nvPicPr>
            <p:cNvPr id="5135" name="Picture 167" descr="C:\CLIENTS\Septembre 99\Alcatel\WMF\GSM.emf"/>
            <p:cNvPicPr>
              <a:picLocks noChangeAspect="1" noChangeArrowheads="1"/>
            </p:cNvPicPr>
            <p:nvPr/>
          </p:nvPicPr>
          <p:blipFill>
            <a:blip r:embed="rId3" cstate="print"/>
            <a:srcRect/>
            <a:stretch>
              <a:fillRect/>
            </a:stretch>
          </p:blipFill>
          <p:spPr bwMode="auto">
            <a:xfrm>
              <a:off x="3505200" y="4419600"/>
              <a:ext cx="260350" cy="403225"/>
            </a:xfrm>
            <a:prstGeom prst="rect">
              <a:avLst/>
            </a:prstGeom>
            <a:noFill/>
            <a:ln w="9525">
              <a:noFill/>
              <a:miter lim="800000"/>
              <a:headEnd/>
              <a:tailEnd/>
            </a:ln>
          </p:spPr>
        </p:pic>
        <p:pic>
          <p:nvPicPr>
            <p:cNvPr id="5136" name="Picture 168" descr="C:\CLIENTS\Septembre 99\Alcatel\WMF\GSM.emf"/>
            <p:cNvPicPr>
              <a:picLocks noChangeAspect="1" noChangeArrowheads="1"/>
            </p:cNvPicPr>
            <p:nvPr/>
          </p:nvPicPr>
          <p:blipFill>
            <a:blip r:embed="rId3" cstate="print"/>
            <a:srcRect/>
            <a:stretch>
              <a:fillRect/>
            </a:stretch>
          </p:blipFill>
          <p:spPr bwMode="auto">
            <a:xfrm>
              <a:off x="5791200" y="4038600"/>
              <a:ext cx="260350" cy="403225"/>
            </a:xfrm>
            <a:prstGeom prst="rect">
              <a:avLst/>
            </a:prstGeom>
            <a:noFill/>
            <a:ln w="9525">
              <a:noFill/>
              <a:miter lim="800000"/>
              <a:headEnd/>
              <a:tailEnd/>
            </a:ln>
          </p:spPr>
        </p:pic>
        <p:pic>
          <p:nvPicPr>
            <p:cNvPr id="5137" name="Picture 169" descr="C:\CLIENTS\Septembre 99\Alcatel\WMF\GSM.emf"/>
            <p:cNvPicPr>
              <a:picLocks noChangeAspect="1" noChangeArrowheads="1"/>
            </p:cNvPicPr>
            <p:nvPr/>
          </p:nvPicPr>
          <p:blipFill>
            <a:blip r:embed="rId3" cstate="print"/>
            <a:srcRect/>
            <a:stretch>
              <a:fillRect/>
            </a:stretch>
          </p:blipFill>
          <p:spPr bwMode="auto">
            <a:xfrm>
              <a:off x="6477000" y="4419600"/>
              <a:ext cx="260350" cy="403225"/>
            </a:xfrm>
            <a:prstGeom prst="rect">
              <a:avLst/>
            </a:prstGeom>
            <a:noFill/>
            <a:ln w="9525">
              <a:noFill/>
              <a:miter lim="800000"/>
              <a:headEnd/>
              <a:tailEnd/>
            </a:ln>
          </p:spPr>
        </p:pic>
        <p:pic>
          <p:nvPicPr>
            <p:cNvPr id="5138" name="Picture 170" descr="C:\CLIENTS\Septembre 99\Alcatel\WMF\GSM.emf"/>
            <p:cNvPicPr>
              <a:picLocks noChangeAspect="1" noChangeArrowheads="1"/>
            </p:cNvPicPr>
            <p:nvPr/>
          </p:nvPicPr>
          <p:blipFill>
            <a:blip r:embed="rId3" cstate="print"/>
            <a:srcRect/>
            <a:stretch>
              <a:fillRect/>
            </a:stretch>
          </p:blipFill>
          <p:spPr bwMode="auto">
            <a:xfrm>
              <a:off x="6934200" y="4495800"/>
              <a:ext cx="260350" cy="403225"/>
            </a:xfrm>
            <a:prstGeom prst="rect">
              <a:avLst/>
            </a:prstGeom>
            <a:noFill/>
            <a:ln w="9525">
              <a:noFill/>
              <a:miter lim="800000"/>
              <a:headEnd/>
              <a:tailEnd/>
            </a:ln>
          </p:spPr>
        </p:pic>
        <p:pic>
          <p:nvPicPr>
            <p:cNvPr id="5139" name="Picture 171" descr="C:\CLIENTS\Septembre 99\Alcatel\WMF\GSM.emf"/>
            <p:cNvPicPr>
              <a:picLocks noChangeAspect="1" noChangeArrowheads="1"/>
            </p:cNvPicPr>
            <p:nvPr/>
          </p:nvPicPr>
          <p:blipFill>
            <a:blip r:embed="rId3" cstate="print"/>
            <a:srcRect/>
            <a:stretch>
              <a:fillRect/>
            </a:stretch>
          </p:blipFill>
          <p:spPr bwMode="auto">
            <a:xfrm>
              <a:off x="7620000" y="4267200"/>
              <a:ext cx="260350" cy="403225"/>
            </a:xfrm>
            <a:prstGeom prst="rect">
              <a:avLst/>
            </a:prstGeom>
            <a:noFill/>
            <a:ln w="9525">
              <a:noFill/>
              <a:miter lim="800000"/>
              <a:headEnd/>
              <a:tailEnd/>
            </a:ln>
          </p:spPr>
        </p:pic>
        <p:grpSp>
          <p:nvGrpSpPr>
            <p:cNvPr id="5140" name="Group 176"/>
            <p:cNvGrpSpPr>
              <a:grpSpLocks/>
            </p:cNvGrpSpPr>
            <p:nvPr/>
          </p:nvGrpSpPr>
          <p:grpSpPr bwMode="auto">
            <a:xfrm>
              <a:off x="4803775" y="2824163"/>
              <a:ext cx="609600" cy="1595437"/>
              <a:chOff x="828" y="1897"/>
              <a:chExt cx="147" cy="316"/>
            </a:xfrm>
          </p:grpSpPr>
          <p:sp>
            <p:nvSpPr>
              <p:cNvPr id="5144" name="Freeform 177"/>
              <p:cNvSpPr>
                <a:spLocks/>
              </p:cNvSpPr>
              <p:nvPr/>
            </p:nvSpPr>
            <p:spPr bwMode="auto">
              <a:xfrm>
                <a:off x="901" y="2003"/>
                <a:ext cx="22" cy="17"/>
              </a:xfrm>
              <a:custGeom>
                <a:avLst/>
                <a:gdLst>
                  <a:gd name="T0" fmla="*/ 0 w 22"/>
                  <a:gd name="T1" fmla="*/ 7 h 17"/>
                  <a:gd name="T2" fmla="*/ 3 w 22"/>
                  <a:gd name="T3" fmla="*/ 17 h 17"/>
                  <a:gd name="T4" fmla="*/ 22 w 22"/>
                  <a:gd name="T5" fmla="*/ 11 h 17"/>
                  <a:gd name="T6" fmla="*/ 19 w 22"/>
                  <a:gd name="T7" fmla="*/ 0 h 17"/>
                  <a:gd name="T8" fmla="*/ 0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7"/>
                    </a:moveTo>
                    <a:lnTo>
                      <a:pt x="3" y="17"/>
                    </a:lnTo>
                    <a:lnTo>
                      <a:pt x="22" y="11"/>
                    </a:lnTo>
                    <a:lnTo>
                      <a:pt x="19" y="0"/>
                    </a:lnTo>
                    <a:lnTo>
                      <a:pt x="0" y="7"/>
                    </a:lnTo>
                    <a:close/>
                  </a:path>
                </a:pathLst>
              </a:custGeom>
              <a:solidFill>
                <a:srgbClr val="333333"/>
              </a:solidFill>
              <a:ln w="3175" cmpd="sng">
                <a:solidFill>
                  <a:srgbClr val="000000"/>
                </a:solidFill>
                <a:round/>
                <a:headEnd/>
                <a:tailEnd/>
              </a:ln>
            </p:spPr>
            <p:txBody>
              <a:bodyPr/>
              <a:lstStyle/>
              <a:p>
                <a:endParaRPr lang="pl-PL"/>
              </a:p>
            </p:txBody>
          </p:sp>
          <p:sp>
            <p:nvSpPr>
              <p:cNvPr id="5145" name="Freeform 178"/>
              <p:cNvSpPr>
                <a:spLocks/>
              </p:cNvSpPr>
              <p:nvPr/>
            </p:nvSpPr>
            <p:spPr bwMode="auto">
              <a:xfrm>
                <a:off x="899" y="2010"/>
                <a:ext cx="36" cy="46"/>
              </a:xfrm>
              <a:custGeom>
                <a:avLst/>
                <a:gdLst>
                  <a:gd name="T0" fmla="*/ 7 w 36"/>
                  <a:gd name="T1" fmla="*/ 0 h 46"/>
                  <a:gd name="T2" fmla="*/ 0 w 36"/>
                  <a:gd name="T3" fmla="*/ 9 h 46"/>
                  <a:gd name="T4" fmla="*/ 29 w 36"/>
                  <a:gd name="T5" fmla="*/ 46 h 46"/>
                  <a:gd name="T6" fmla="*/ 36 w 36"/>
                  <a:gd name="T7" fmla="*/ 37 h 46"/>
                  <a:gd name="T8" fmla="*/ 7 w 36"/>
                  <a:gd name="T9" fmla="*/ 0 h 46"/>
                  <a:gd name="T10" fmla="*/ 0 60000 65536"/>
                  <a:gd name="T11" fmla="*/ 0 60000 65536"/>
                  <a:gd name="T12" fmla="*/ 0 60000 65536"/>
                  <a:gd name="T13" fmla="*/ 0 60000 65536"/>
                  <a:gd name="T14" fmla="*/ 0 60000 65536"/>
                  <a:gd name="T15" fmla="*/ 0 w 36"/>
                  <a:gd name="T16" fmla="*/ 0 h 46"/>
                  <a:gd name="T17" fmla="*/ 36 w 36"/>
                  <a:gd name="T18" fmla="*/ 46 h 46"/>
                </a:gdLst>
                <a:ahLst/>
                <a:cxnLst>
                  <a:cxn ang="T10">
                    <a:pos x="T0" y="T1"/>
                  </a:cxn>
                  <a:cxn ang="T11">
                    <a:pos x="T2" y="T3"/>
                  </a:cxn>
                  <a:cxn ang="T12">
                    <a:pos x="T4" y="T5"/>
                  </a:cxn>
                  <a:cxn ang="T13">
                    <a:pos x="T6" y="T7"/>
                  </a:cxn>
                  <a:cxn ang="T14">
                    <a:pos x="T8" y="T9"/>
                  </a:cxn>
                </a:cxnLst>
                <a:rect l="T15" t="T16" r="T17" b="T18"/>
                <a:pathLst>
                  <a:path w="36" h="46">
                    <a:moveTo>
                      <a:pt x="7" y="0"/>
                    </a:moveTo>
                    <a:lnTo>
                      <a:pt x="0" y="9"/>
                    </a:lnTo>
                    <a:lnTo>
                      <a:pt x="29" y="46"/>
                    </a:lnTo>
                    <a:lnTo>
                      <a:pt x="36" y="37"/>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46" name="Freeform 179"/>
              <p:cNvSpPr>
                <a:spLocks/>
              </p:cNvSpPr>
              <p:nvPr/>
            </p:nvSpPr>
            <p:spPr bwMode="auto">
              <a:xfrm>
                <a:off x="911" y="2051"/>
                <a:ext cx="22" cy="94"/>
              </a:xfrm>
              <a:custGeom>
                <a:avLst/>
                <a:gdLst>
                  <a:gd name="T0" fmla="*/ 0 w 22"/>
                  <a:gd name="T1" fmla="*/ 93 h 94"/>
                  <a:gd name="T2" fmla="*/ 10 w 22"/>
                  <a:gd name="T3" fmla="*/ 94 h 94"/>
                  <a:gd name="T4" fmla="*/ 22 w 22"/>
                  <a:gd name="T5" fmla="*/ 1 h 94"/>
                  <a:gd name="T6" fmla="*/ 14 w 22"/>
                  <a:gd name="T7" fmla="*/ 0 h 94"/>
                  <a:gd name="T8" fmla="*/ 0 w 22"/>
                  <a:gd name="T9" fmla="*/ 93 h 94"/>
                  <a:gd name="T10" fmla="*/ 0 60000 65536"/>
                  <a:gd name="T11" fmla="*/ 0 60000 65536"/>
                  <a:gd name="T12" fmla="*/ 0 60000 65536"/>
                  <a:gd name="T13" fmla="*/ 0 60000 65536"/>
                  <a:gd name="T14" fmla="*/ 0 60000 65536"/>
                  <a:gd name="T15" fmla="*/ 0 w 22"/>
                  <a:gd name="T16" fmla="*/ 0 h 94"/>
                  <a:gd name="T17" fmla="*/ 22 w 22"/>
                  <a:gd name="T18" fmla="*/ 94 h 94"/>
                </a:gdLst>
                <a:ahLst/>
                <a:cxnLst>
                  <a:cxn ang="T10">
                    <a:pos x="T0" y="T1"/>
                  </a:cxn>
                  <a:cxn ang="T11">
                    <a:pos x="T2" y="T3"/>
                  </a:cxn>
                  <a:cxn ang="T12">
                    <a:pos x="T4" y="T5"/>
                  </a:cxn>
                  <a:cxn ang="T13">
                    <a:pos x="T6" y="T7"/>
                  </a:cxn>
                  <a:cxn ang="T14">
                    <a:pos x="T8" y="T9"/>
                  </a:cxn>
                </a:cxnLst>
                <a:rect l="T15" t="T16" r="T17" b="T18"/>
                <a:pathLst>
                  <a:path w="22" h="94">
                    <a:moveTo>
                      <a:pt x="0" y="93"/>
                    </a:moveTo>
                    <a:lnTo>
                      <a:pt x="10" y="94"/>
                    </a:lnTo>
                    <a:lnTo>
                      <a:pt x="22" y="1"/>
                    </a:lnTo>
                    <a:lnTo>
                      <a:pt x="14" y="0"/>
                    </a:lnTo>
                    <a:lnTo>
                      <a:pt x="0" y="93"/>
                    </a:lnTo>
                    <a:close/>
                  </a:path>
                </a:pathLst>
              </a:custGeom>
              <a:solidFill>
                <a:srgbClr val="333333"/>
              </a:solidFill>
              <a:ln w="3175" cmpd="sng">
                <a:solidFill>
                  <a:srgbClr val="000000"/>
                </a:solidFill>
                <a:round/>
                <a:headEnd/>
                <a:tailEnd/>
              </a:ln>
            </p:spPr>
            <p:txBody>
              <a:bodyPr/>
              <a:lstStyle/>
              <a:p>
                <a:endParaRPr lang="pl-PL"/>
              </a:p>
            </p:txBody>
          </p:sp>
          <p:sp>
            <p:nvSpPr>
              <p:cNvPr id="5147" name="Freeform 180"/>
              <p:cNvSpPr>
                <a:spLocks/>
              </p:cNvSpPr>
              <p:nvPr/>
            </p:nvSpPr>
            <p:spPr bwMode="auto">
              <a:xfrm>
                <a:off x="913" y="2138"/>
                <a:ext cx="62" cy="53"/>
              </a:xfrm>
              <a:custGeom>
                <a:avLst/>
                <a:gdLst>
                  <a:gd name="T0" fmla="*/ 7 w 62"/>
                  <a:gd name="T1" fmla="*/ 0 h 53"/>
                  <a:gd name="T2" fmla="*/ 0 w 62"/>
                  <a:gd name="T3" fmla="*/ 9 h 53"/>
                  <a:gd name="T4" fmla="*/ 56 w 62"/>
                  <a:gd name="T5" fmla="*/ 53 h 53"/>
                  <a:gd name="T6" fmla="*/ 62 w 62"/>
                  <a:gd name="T7" fmla="*/ 44 h 53"/>
                  <a:gd name="T8" fmla="*/ 7 w 62"/>
                  <a:gd name="T9" fmla="*/ 0 h 53"/>
                  <a:gd name="T10" fmla="*/ 0 60000 65536"/>
                  <a:gd name="T11" fmla="*/ 0 60000 65536"/>
                  <a:gd name="T12" fmla="*/ 0 60000 65536"/>
                  <a:gd name="T13" fmla="*/ 0 60000 65536"/>
                  <a:gd name="T14" fmla="*/ 0 60000 65536"/>
                  <a:gd name="T15" fmla="*/ 0 w 62"/>
                  <a:gd name="T16" fmla="*/ 0 h 53"/>
                  <a:gd name="T17" fmla="*/ 62 w 62"/>
                  <a:gd name="T18" fmla="*/ 53 h 53"/>
                </a:gdLst>
                <a:ahLst/>
                <a:cxnLst>
                  <a:cxn ang="T10">
                    <a:pos x="T0" y="T1"/>
                  </a:cxn>
                  <a:cxn ang="T11">
                    <a:pos x="T2" y="T3"/>
                  </a:cxn>
                  <a:cxn ang="T12">
                    <a:pos x="T4" y="T5"/>
                  </a:cxn>
                  <a:cxn ang="T13">
                    <a:pos x="T6" y="T7"/>
                  </a:cxn>
                  <a:cxn ang="T14">
                    <a:pos x="T8" y="T9"/>
                  </a:cxn>
                </a:cxnLst>
                <a:rect l="T15" t="T16" r="T17" b="T18"/>
                <a:pathLst>
                  <a:path w="62" h="53">
                    <a:moveTo>
                      <a:pt x="7" y="0"/>
                    </a:moveTo>
                    <a:lnTo>
                      <a:pt x="0" y="9"/>
                    </a:lnTo>
                    <a:lnTo>
                      <a:pt x="56" y="53"/>
                    </a:lnTo>
                    <a:lnTo>
                      <a:pt x="62" y="44"/>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48" name="Freeform 181"/>
              <p:cNvSpPr>
                <a:spLocks/>
              </p:cNvSpPr>
              <p:nvPr/>
            </p:nvSpPr>
            <p:spPr bwMode="auto">
              <a:xfrm>
                <a:off x="828" y="1912"/>
                <a:ext cx="63" cy="296"/>
              </a:xfrm>
              <a:custGeom>
                <a:avLst/>
                <a:gdLst>
                  <a:gd name="T0" fmla="*/ 0 w 63"/>
                  <a:gd name="T1" fmla="*/ 294 h 296"/>
                  <a:gd name="T2" fmla="*/ 10 w 63"/>
                  <a:gd name="T3" fmla="*/ 296 h 296"/>
                  <a:gd name="T4" fmla="*/ 63 w 63"/>
                  <a:gd name="T5" fmla="*/ 2 h 296"/>
                  <a:gd name="T6" fmla="*/ 53 w 63"/>
                  <a:gd name="T7" fmla="*/ 0 h 296"/>
                  <a:gd name="T8" fmla="*/ 0 w 63"/>
                  <a:gd name="T9" fmla="*/ 294 h 296"/>
                  <a:gd name="T10" fmla="*/ 0 60000 65536"/>
                  <a:gd name="T11" fmla="*/ 0 60000 65536"/>
                  <a:gd name="T12" fmla="*/ 0 60000 65536"/>
                  <a:gd name="T13" fmla="*/ 0 60000 65536"/>
                  <a:gd name="T14" fmla="*/ 0 60000 65536"/>
                  <a:gd name="T15" fmla="*/ 0 w 63"/>
                  <a:gd name="T16" fmla="*/ 0 h 296"/>
                  <a:gd name="T17" fmla="*/ 63 w 63"/>
                  <a:gd name="T18" fmla="*/ 296 h 296"/>
                </a:gdLst>
                <a:ahLst/>
                <a:cxnLst>
                  <a:cxn ang="T10">
                    <a:pos x="T0" y="T1"/>
                  </a:cxn>
                  <a:cxn ang="T11">
                    <a:pos x="T2" y="T3"/>
                  </a:cxn>
                  <a:cxn ang="T12">
                    <a:pos x="T4" y="T5"/>
                  </a:cxn>
                  <a:cxn ang="T13">
                    <a:pos x="T6" y="T7"/>
                  </a:cxn>
                  <a:cxn ang="T14">
                    <a:pos x="T8" y="T9"/>
                  </a:cxn>
                </a:cxnLst>
                <a:rect l="T15" t="T16" r="T17" b="T18"/>
                <a:pathLst>
                  <a:path w="63" h="296">
                    <a:moveTo>
                      <a:pt x="0" y="294"/>
                    </a:moveTo>
                    <a:lnTo>
                      <a:pt x="10" y="296"/>
                    </a:lnTo>
                    <a:lnTo>
                      <a:pt x="63" y="2"/>
                    </a:lnTo>
                    <a:lnTo>
                      <a:pt x="53" y="0"/>
                    </a:lnTo>
                    <a:lnTo>
                      <a:pt x="0" y="294"/>
                    </a:lnTo>
                    <a:close/>
                  </a:path>
                </a:pathLst>
              </a:custGeom>
              <a:solidFill>
                <a:srgbClr val="333333"/>
              </a:solidFill>
              <a:ln w="3175" cmpd="sng">
                <a:solidFill>
                  <a:srgbClr val="000000"/>
                </a:solidFill>
                <a:round/>
                <a:headEnd/>
                <a:tailEnd/>
              </a:ln>
            </p:spPr>
            <p:txBody>
              <a:bodyPr/>
              <a:lstStyle/>
              <a:p>
                <a:endParaRPr lang="pl-PL"/>
              </a:p>
            </p:txBody>
          </p:sp>
          <p:sp>
            <p:nvSpPr>
              <p:cNvPr id="5149" name="Freeform 182"/>
              <p:cNvSpPr>
                <a:spLocks/>
              </p:cNvSpPr>
              <p:nvPr/>
            </p:nvSpPr>
            <p:spPr bwMode="auto">
              <a:xfrm>
                <a:off x="882" y="1921"/>
                <a:ext cx="46" cy="288"/>
              </a:xfrm>
              <a:custGeom>
                <a:avLst/>
                <a:gdLst>
                  <a:gd name="T0" fmla="*/ 11 w 46"/>
                  <a:gd name="T1" fmla="*/ 0 h 288"/>
                  <a:gd name="T2" fmla="*/ 0 w 46"/>
                  <a:gd name="T3" fmla="*/ 0 h 288"/>
                  <a:gd name="T4" fmla="*/ 36 w 46"/>
                  <a:gd name="T5" fmla="*/ 288 h 288"/>
                  <a:gd name="T6" fmla="*/ 46 w 46"/>
                  <a:gd name="T7" fmla="*/ 288 h 288"/>
                  <a:gd name="T8" fmla="*/ 11 w 46"/>
                  <a:gd name="T9" fmla="*/ 0 h 288"/>
                  <a:gd name="T10" fmla="*/ 0 60000 65536"/>
                  <a:gd name="T11" fmla="*/ 0 60000 65536"/>
                  <a:gd name="T12" fmla="*/ 0 60000 65536"/>
                  <a:gd name="T13" fmla="*/ 0 60000 65536"/>
                  <a:gd name="T14" fmla="*/ 0 60000 65536"/>
                  <a:gd name="T15" fmla="*/ 0 w 46"/>
                  <a:gd name="T16" fmla="*/ 0 h 288"/>
                  <a:gd name="T17" fmla="*/ 46 w 46"/>
                  <a:gd name="T18" fmla="*/ 288 h 288"/>
                </a:gdLst>
                <a:ahLst/>
                <a:cxnLst>
                  <a:cxn ang="T10">
                    <a:pos x="T0" y="T1"/>
                  </a:cxn>
                  <a:cxn ang="T11">
                    <a:pos x="T2" y="T3"/>
                  </a:cxn>
                  <a:cxn ang="T12">
                    <a:pos x="T4" y="T5"/>
                  </a:cxn>
                  <a:cxn ang="T13">
                    <a:pos x="T6" y="T7"/>
                  </a:cxn>
                  <a:cxn ang="T14">
                    <a:pos x="T8" y="T9"/>
                  </a:cxn>
                </a:cxnLst>
                <a:rect l="T15" t="T16" r="T17" b="T18"/>
                <a:pathLst>
                  <a:path w="46" h="288">
                    <a:moveTo>
                      <a:pt x="11" y="0"/>
                    </a:moveTo>
                    <a:lnTo>
                      <a:pt x="0" y="0"/>
                    </a:lnTo>
                    <a:lnTo>
                      <a:pt x="36" y="288"/>
                    </a:lnTo>
                    <a:lnTo>
                      <a:pt x="46" y="288"/>
                    </a:lnTo>
                    <a:lnTo>
                      <a:pt x="11" y="0"/>
                    </a:lnTo>
                    <a:close/>
                  </a:path>
                </a:pathLst>
              </a:custGeom>
              <a:solidFill>
                <a:srgbClr val="333333"/>
              </a:solidFill>
              <a:ln w="3175" cmpd="sng">
                <a:solidFill>
                  <a:srgbClr val="000000"/>
                </a:solidFill>
                <a:round/>
                <a:headEnd/>
                <a:tailEnd/>
              </a:ln>
            </p:spPr>
            <p:txBody>
              <a:bodyPr/>
              <a:lstStyle/>
              <a:p>
                <a:endParaRPr lang="pl-PL"/>
              </a:p>
            </p:txBody>
          </p:sp>
          <p:sp>
            <p:nvSpPr>
              <p:cNvPr id="5150" name="Freeform 183"/>
              <p:cNvSpPr>
                <a:spLocks/>
              </p:cNvSpPr>
              <p:nvPr/>
            </p:nvSpPr>
            <p:spPr bwMode="auto">
              <a:xfrm>
                <a:off x="918" y="2181"/>
                <a:ext cx="52" cy="32"/>
              </a:xfrm>
              <a:custGeom>
                <a:avLst/>
                <a:gdLst>
                  <a:gd name="T0" fmla="*/ 0 w 52"/>
                  <a:gd name="T1" fmla="*/ 23 h 32"/>
                  <a:gd name="T2" fmla="*/ 7 w 52"/>
                  <a:gd name="T3" fmla="*/ 32 h 32"/>
                  <a:gd name="T4" fmla="*/ 52 w 52"/>
                  <a:gd name="T5" fmla="*/ 8 h 32"/>
                  <a:gd name="T6" fmla="*/ 47 w 52"/>
                  <a:gd name="T7" fmla="*/ 0 h 32"/>
                  <a:gd name="T8" fmla="*/ 0 w 52"/>
                  <a:gd name="T9" fmla="*/ 23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0" y="23"/>
                    </a:moveTo>
                    <a:lnTo>
                      <a:pt x="7" y="32"/>
                    </a:lnTo>
                    <a:lnTo>
                      <a:pt x="52" y="8"/>
                    </a:lnTo>
                    <a:lnTo>
                      <a:pt x="47" y="0"/>
                    </a:lnTo>
                    <a:lnTo>
                      <a:pt x="0" y="23"/>
                    </a:lnTo>
                    <a:close/>
                  </a:path>
                </a:pathLst>
              </a:custGeom>
              <a:solidFill>
                <a:srgbClr val="333333"/>
              </a:solidFill>
              <a:ln w="3175" cmpd="sng">
                <a:solidFill>
                  <a:srgbClr val="000000"/>
                </a:solidFill>
                <a:round/>
                <a:headEnd/>
                <a:tailEnd/>
              </a:ln>
            </p:spPr>
            <p:txBody>
              <a:bodyPr/>
              <a:lstStyle/>
              <a:p>
                <a:endParaRPr lang="pl-PL"/>
              </a:p>
            </p:txBody>
          </p:sp>
          <p:sp>
            <p:nvSpPr>
              <p:cNvPr id="5151" name="Freeform 184"/>
              <p:cNvSpPr>
                <a:spLocks/>
              </p:cNvSpPr>
              <p:nvPr/>
            </p:nvSpPr>
            <p:spPr bwMode="auto">
              <a:xfrm>
                <a:off x="889" y="1917"/>
                <a:ext cx="85" cy="270"/>
              </a:xfrm>
              <a:custGeom>
                <a:avLst/>
                <a:gdLst>
                  <a:gd name="T0" fmla="*/ 10 w 85"/>
                  <a:gd name="T1" fmla="*/ 0 h 270"/>
                  <a:gd name="T2" fmla="*/ 0 w 85"/>
                  <a:gd name="T3" fmla="*/ 4 h 270"/>
                  <a:gd name="T4" fmla="*/ 75 w 85"/>
                  <a:gd name="T5" fmla="*/ 270 h 270"/>
                  <a:gd name="T6" fmla="*/ 85 w 85"/>
                  <a:gd name="T7" fmla="*/ 269 h 270"/>
                  <a:gd name="T8" fmla="*/ 10 w 85"/>
                  <a:gd name="T9" fmla="*/ 0 h 270"/>
                  <a:gd name="T10" fmla="*/ 0 60000 65536"/>
                  <a:gd name="T11" fmla="*/ 0 60000 65536"/>
                  <a:gd name="T12" fmla="*/ 0 60000 65536"/>
                  <a:gd name="T13" fmla="*/ 0 60000 65536"/>
                  <a:gd name="T14" fmla="*/ 0 60000 65536"/>
                  <a:gd name="T15" fmla="*/ 0 w 85"/>
                  <a:gd name="T16" fmla="*/ 0 h 270"/>
                  <a:gd name="T17" fmla="*/ 85 w 85"/>
                  <a:gd name="T18" fmla="*/ 270 h 270"/>
                </a:gdLst>
                <a:ahLst/>
                <a:cxnLst>
                  <a:cxn ang="T10">
                    <a:pos x="T0" y="T1"/>
                  </a:cxn>
                  <a:cxn ang="T11">
                    <a:pos x="T2" y="T3"/>
                  </a:cxn>
                  <a:cxn ang="T12">
                    <a:pos x="T4" y="T5"/>
                  </a:cxn>
                  <a:cxn ang="T13">
                    <a:pos x="T6" y="T7"/>
                  </a:cxn>
                  <a:cxn ang="T14">
                    <a:pos x="T8" y="T9"/>
                  </a:cxn>
                </a:cxnLst>
                <a:rect l="T15" t="T16" r="T17" b="T18"/>
                <a:pathLst>
                  <a:path w="85" h="270">
                    <a:moveTo>
                      <a:pt x="10" y="0"/>
                    </a:moveTo>
                    <a:lnTo>
                      <a:pt x="0" y="4"/>
                    </a:lnTo>
                    <a:lnTo>
                      <a:pt x="75" y="270"/>
                    </a:lnTo>
                    <a:lnTo>
                      <a:pt x="85" y="269"/>
                    </a:lnTo>
                    <a:lnTo>
                      <a:pt x="10" y="0"/>
                    </a:lnTo>
                    <a:close/>
                  </a:path>
                </a:pathLst>
              </a:custGeom>
              <a:solidFill>
                <a:srgbClr val="333333"/>
              </a:solidFill>
              <a:ln w="3175" cmpd="sng">
                <a:solidFill>
                  <a:srgbClr val="000000"/>
                </a:solidFill>
                <a:round/>
                <a:headEnd/>
                <a:tailEnd/>
              </a:ln>
            </p:spPr>
            <p:txBody>
              <a:bodyPr/>
              <a:lstStyle/>
              <a:p>
                <a:endParaRPr lang="pl-PL"/>
              </a:p>
            </p:txBody>
          </p:sp>
          <p:sp>
            <p:nvSpPr>
              <p:cNvPr id="5152" name="Freeform 185"/>
              <p:cNvSpPr>
                <a:spLocks/>
              </p:cNvSpPr>
              <p:nvPr/>
            </p:nvSpPr>
            <p:spPr bwMode="auto">
              <a:xfrm>
                <a:off x="833" y="2201"/>
                <a:ext cx="90" cy="12"/>
              </a:xfrm>
              <a:custGeom>
                <a:avLst/>
                <a:gdLst>
                  <a:gd name="T0" fmla="*/ 0 w 90"/>
                  <a:gd name="T1" fmla="*/ 0 h 12"/>
                  <a:gd name="T2" fmla="*/ 0 w 90"/>
                  <a:gd name="T3" fmla="*/ 10 h 12"/>
                  <a:gd name="T4" fmla="*/ 90 w 90"/>
                  <a:gd name="T5" fmla="*/ 12 h 12"/>
                  <a:gd name="T6" fmla="*/ 90 w 90"/>
                  <a:gd name="T7" fmla="*/ 2 h 12"/>
                  <a:gd name="T8" fmla="*/ 0 w 90"/>
                  <a:gd name="T9" fmla="*/ 0 h 12"/>
                  <a:gd name="T10" fmla="*/ 0 60000 65536"/>
                  <a:gd name="T11" fmla="*/ 0 60000 65536"/>
                  <a:gd name="T12" fmla="*/ 0 60000 65536"/>
                  <a:gd name="T13" fmla="*/ 0 60000 65536"/>
                  <a:gd name="T14" fmla="*/ 0 60000 65536"/>
                  <a:gd name="T15" fmla="*/ 0 w 90"/>
                  <a:gd name="T16" fmla="*/ 0 h 12"/>
                  <a:gd name="T17" fmla="*/ 90 w 90"/>
                  <a:gd name="T18" fmla="*/ 12 h 12"/>
                </a:gdLst>
                <a:ahLst/>
                <a:cxnLst>
                  <a:cxn ang="T10">
                    <a:pos x="T0" y="T1"/>
                  </a:cxn>
                  <a:cxn ang="T11">
                    <a:pos x="T2" y="T3"/>
                  </a:cxn>
                  <a:cxn ang="T12">
                    <a:pos x="T4" y="T5"/>
                  </a:cxn>
                  <a:cxn ang="T13">
                    <a:pos x="T6" y="T7"/>
                  </a:cxn>
                  <a:cxn ang="T14">
                    <a:pos x="T8" y="T9"/>
                  </a:cxn>
                </a:cxnLst>
                <a:rect l="T15" t="T16" r="T17" b="T18"/>
                <a:pathLst>
                  <a:path w="90" h="12">
                    <a:moveTo>
                      <a:pt x="0" y="0"/>
                    </a:moveTo>
                    <a:lnTo>
                      <a:pt x="0" y="10"/>
                    </a:lnTo>
                    <a:lnTo>
                      <a:pt x="90" y="12"/>
                    </a:lnTo>
                    <a:lnTo>
                      <a:pt x="90"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153" name="Freeform 186"/>
              <p:cNvSpPr>
                <a:spLocks/>
              </p:cNvSpPr>
              <p:nvPr/>
            </p:nvSpPr>
            <p:spPr bwMode="auto">
              <a:xfrm>
                <a:off x="872" y="1902"/>
                <a:ext cx="41" cy="37"/>
              </a:xfrm>
              <a:custGeom>
                <a:avLst/>
                <a:gdLst>
                  <a:gd name="T0" fmla="*/ 41 w 41"/>
                  <a:gd name="T1" fmla="*/ 19 h 37"/>
                  <a:gd name="T2" fmla="*/ 39 w 41"/>
                  <a:gd name="T3" fmla="*/ 25 h 37"/>
                  <a:gd name="T4" fmla="*/ 34 w 41"/>
                  <a:gd name="T5" fmla="*/ 32 h 37"/>
                  <a:gd name="T6" fmla="*/ 29 w 41"/>
                  <a:gd name="T7" fmla="*/ 36 h 37"/>
                  <a:gd name="T8" fmla="*/ 21 w 41"/>
                  <a:gd name="T9" fmla="*/ 37 h 37"/>
                  <a:gd name="T10" fmla="*/ 14 w 41"/>
                  <a:gd name="T11" fmla="*/ 36 h 37"/>
                  <a:gd name="T12" fmla="*/ 7 w 41"/>
                  <a:gd name="T13" fmla="*/ 32 h 37"/>
                  <a:gd name="T14" fmla="*/ 2 w 41"/>
                  <a:gd name="T15" fmla="*/ 25 h 37"/>
                  <a:gd name="T16" fmla="*/ 0 w 41"/>
                  <a:gd name="T17" fmla="*/ 19 h 37"/>
                  <a:gd name="T18" fmla="*/ 2 w 41"/>
                  <a:gd name="T19" fmla="*/ 12 h 37"/>
                  <a:gd name="T20" fmla="*/ 7 w 41"/>
                  <a:gd name="T21" fmla="*/ 7 h 37"/>
                  <a:gd name="T22" fmla="*/ 14 w 41"/>
                  <a:gd name="T23" fmla="*/ 2 h 37"/>
                  <a:gd name="T24" fmla="*/ 21 w 41"/>
                  <a:gd name="T25" fmla="*/ 0 h 37"/>
                  <a:gd name="T26" fmla="*/ 29 w 41"/>
                  <a:gd name="T27" fmla="*/ 2 h 37"/>
                  <a:gd name="T28" fmla="*/ 34 w 41"/>
                  <a:gd name="T29" fmla="*/ 7 h 37"/>
                  <a:gd name="T30" fmla="*/ 39 w 41"/>
                  <a:gd name="T31" fmla="*/ 12 h 37"/>
                  <a:gd name="T32" fmla="*/ 41 w 41"/>
                  <a:gd name="T33" fmla="*/ 19 h 3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37"/>
                  <a:gd name="T53" fmla="*/ 41 w 41"/>
                  <a:gd name="T54" fmla="*/ 37 h 3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37">
                    <a:moveTo>
                      <a:pt x="41" y="19"/>
                    </a:moveTo>
                    <a:lnTo>
                      <a:pt x="39" y="25"/>
                    </a:lnTo>
                    <a:lnTo>
                      <a:pt x="34" y="32"/>
                    </a:lnTo>
                    <a:lnTo>
                      <a:pt x="29" y="36"/>
                    </a:lnTo>
                    <a:lnTo>
                      <a:pt x="21" y="37"/>
                    </a:lnTo>
                    <a:lnTo>
                      <a:pt x="14" y="36"/>
                    </a:lnTo>
                    <a:lnTo>
                      <a:pt x="7" y="32"/>
                    </a:lnTo>
                    <a:lnTo>
                      <a:pt x="2" y="25"/>
                    </a:lnTo>
                    <a:lnTo>
                      <a:pt x="0" y="19"/>
                    </a:lnTo>
                    <a:lnTo>
                      <a:pt x="2" y="12"/>
                    </a:lnTo>
                    <a:lnTo>
                      <a:pt x="7" y="7"/>
                    </a:lnTo>
                    <a:lnTo>
                      <a:pt x="14" y="2"/>
                    </a:lnTo>
                    <a:lnTo>
                      <a:pt x="21" y="0"/>
                    </a:lnTo>
                    <a:lnTo>
                      <a:pt x="29" y="2"/>
                    </a:lnTo>
                    <a:lnTo>
                      <a:pt x="34" y="7"/>
                    </a:lnTo>
                    <a:lnTo>
                      <a:pt x="39" y="12"/>
                    </a:lnTo>
                    <a:lnTo>
                      <a:pt x="41" y="19"/>
                    </a:lnTo>
                    <a:close/>
                  </a:path>
                </a:pathLst>
              </a:custGeom>
              <a:solidFill>
                <a:srgbClr val="000000"/>
              </a:solidFill>
              <a:ln w="3175" cmpd="sng">
                <a:solidFill>
                  <a:srgbClr val="000000"/>
                </a:solidFill>
                <a:round/>
                <a:headEnd/>
                <a:tailEnd/>
              </a:ln>
            </p:spPr>
            <p:txBody>
              <a:bodyPr/>
              <a:lstStyle/>
              <a:p>
                <a:endParaRPr lang="pl-PL"/>
              </a:p>
            </p:txBody>
          </p:sp>
          <p:sp>
            <p:nvSpPr>
              <p:cNvPr id="5154" name="Freeform 187"/>
              <p:cNvSpPr>
                <a:spLocks noEditPoints="1"/>
              </p:cNvSpPr>
              <p:nvPr/>
            </p:nvSpPr>
            <p:spPr bwMode="auto">
              <a:xfrm>
                <a:off x="867" y="1897"/>
                <a:ext cx="51" cy="47"/>
              </a:xfrm>
              <a:custGeom>
                <a:avLst/>
                <a:gdLst>
                  <a:gd name="T0" fmla="*/ 51 w 51"/>
                  <a:gd name="T1" fmla="*/ 29 h 47"/>
                  <a:gd name="T2" fmla="*/ 46 w 51"/>
                  <a:gd name="T3" fmla="*/ 37 h 47"/>
                  <a:gd name="T4" fmla="*/ 36 w 51"/>
                  <a:gd name="T5" fmla="*/ 32 h 47"/>
                  <a:gd name="T6" fmla="*/ 41 w 51"/>
                  <a:gd name="T7" fmla="*/ 24 h 47"/>
                  <a:gd name="T8" fmla="*/ 44 w 51"/>
                  <a:gd name="T9" fmla="*/ 41 h 47"/>
                  <a:gd name="T10" fmla="*/ 36 w 51"/>
                  <a:gd name="T11" fmla="*/ 46 h 47"/>
                  <a:gd name="T12" fmla="*/ 26 w 51"/>
                  <a:gd name="T13" fmla="*/ 47 h 47"/>
                  <a:gd name="T14" fmla="*/ 32 w 51"/>
                  <a:gd name="T15" fmla="*/ 36 h 47"/>
                  <a:gd name="T16" fmla="*/ 44 w 51"/>
                  <a:gd name="T17" fmla="*/ 41 h 47"/>
                  <a:gd name="T18" fmla="*/ 20 w 51"/>
                  <a:gd name="T19" fmla="*/ 47 h 47"/>
                  <a:gd name="T20" fmla="*/ 12 w 51"/>
                  <a:gd name="T21" fmla="*/ 44 h 47"/>
                  <a:gd name="T22" fmla="*/ 15 w 51"/>
                  <a:gd name="T23" fmla="*/ 32 h 47"/>
                  <a:gd name="T24" fmla="*/ 26 w 51"/>
                  <a:gd name="T25" fmla="*/ 37 h 47"/>
                  <a:gd name="T26" fmla="*/ 15 w 51"/>
                  <a:gd name="T27" fmla="*/ 32 h 47"/>
                  <a:gd name="T28" fmla="*/ 12 w 51"/>
                  <a:gd name="T29" fmla="*/ 37 h 47"/>
                  <a:gd name="T30" fmla="*/ 9 w 51"/>
                  <a:gd name="T31" fmla="*/ 41 h 47"/>
                  <a:gd name="T32" fmla="*/ 2 w 51"/>
                  <a:gd name="T33" fmla="*/ 34 h 47"/>
                  <a:gd name="T34" fmla="*/ 0 w 51"/>
                  <a:gd name="T35" fmla="*/ 24 h 47"/>
                  <a:gd name="T36" fmla="*/ 12 w 51"/>
                  <a:gd name="T37" fmla="*/ 29 h 47"/>
                  <a:gd name="T38" fmla="*/ 9 w 51"/>
                  <a:gd name="T39" fmla="*/ 41 h 47"/>
                  <a:gd name="T40" fmla="*/ 2 w 51"/>
                  <a:gd name="T41" fmla="*/ 19 h 47"/>
                  <a:gd name="T42" fmla="*/ 5 w 51"/>
                  <a:gd name="T43" fmla="*/ 10 h 47"/>
                  <a:gd name="T44" fmla="*/ 15 w 51"/>
                  <a:gd name="T45" fmla="*/ 15 h 47"/>
                  <a:gd name="T46" fmla="*/ 12 w 51"/>
                  <a:gd name="T47" fmla="*/ 24 h 47"/>
                  <a:gd name="T48" fmla="*/ 15 w 51"/>
                  <a:gd name="T49" fmla="*/ 15 h 47"/>
                  <a:gd name="T50" fmla="*/ 12 w 51"/>
                  <a:gd name="T51" fmla="*/ 12 h 47"/>
                  <a:gd name="T52" fmla="*/ 9 w 51"/>
                  <a:gd name="T53" fmla="*/ 7 h 47"/>
                  <a:gd name="T54" fmla="*/ 15 w 51"/>
                  <a:gd name="T55" fmla="*/ 2 h 47"/>
                  <a:gd name="T56" fmla="*/ 26 w 51"/>
                  <a:gd name="T57" fmla="*/ 0 h 47"/>
                  <a:gd name="T58" fmla="*/ 20 w 51"/>
                  <a:gd name="T59" fmla="*/ 12 h 47"/>
                  <a:gd name="T60" fmla="*/ 9 w 51"/>
                  <a:gd name="T61" fmla="*/ 7 h 47"/>
                  <a:gd name="T62" fmla="*/ 31 w 51"/>
                  <a:gd name="T63" fmla="*/ 2 h 47"/>
                  <a:gd name="T64" fmla="*/ 41 w 51"/>
                  <a:gd name="T65" fmla="*/ 5 h 47"/>
                  <a:gd name="T66" fmla="*/ 36 w 51"/>
                  <a:gd name="T67" fmla="*/ 15 h 47"/>
                  <a:gd name="T68" fmla="*/ 26 w 51"/>
                  <a:gd name="T69" fmla="*/ 12 h 47"/>
                  <a:gd name="T70" fmla="*/ 44 w 51"/>
                  <a:gd name="T71" fmla="*/ 7 h 47"/>
                  <a:gd name="T72" fmla="*/ 49 w 51"/>
                  <a:gd name="T73" fmla="*/ 15 h 47"/>
                  <a:gd name="T74" fmla="*/ 51 w 51"/>
                  <a:gd name="T75" fmla="*/ 24 h 47"/>
                  <a:gd name="T76" fmla="*/ 39 w 51"/>
                  <a:gd name="T77" fmla="*/ 19 h 47"/>
                  <a:gd name="T78" fmla="*/ 44 w 51"/>
                  <a:gd name="T79" fmla="*/ 7 h 4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1"/>
                  <a:gd name="T121" fmla="*/ 0 h 47"/>
                  <a:gd name="T122" fmla="*/ 51 w 51"/>
                  <a:gd name="T123" fmla="*/ 47 h 4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1" h="47">
                    <a:moveTo>
                      <a:pt x="51" y="24"/>
                    </a:moveTo>
                    <a:lnTo>
                      <a:pt x="51" y="29"/>
                    </a:lnTo>
                    <a:lnTo>
                      <a:pt x="49" y="34"/>
                    </a:lnTo>
                    <a:lnTo>
                      <a:pt x="46" y="37"/>
                    </a:lnTo>
                    <a:lnTo>
                      <a:pt x="44" y="41"/>
                    </a:lnTo>
                    <a:lnTo>
                      <a:pt x="36" y="32"/>
                    </a:lnTo>
                    <a:lnTo>
                      <a:pt x="39" y="29"/>
                    </a:lnTo>
                    <a:lnTo>
                      <a:pt x="41" y="24"/>
                    </a:lnTo>
                    <a:lnTo>
                      <a:pt x="51" y="24"/>
                    </a:lnTo>
                    <a:close/>
                    <a:moveTo>
                      <a:pt x="44" y="41"/>
                    </a:moveTo>
                    <a:lnTo>
                      <a:pt x="39" y="44"/>
                    </a:lnTo>
                    <a:lnTo>
                      <a:pt x="36" y="46"/>
                    </a:lnTo>
                    <a:lnTo>
                      <a:pt x="31" y="47"/>
                    </a:lnTo>
                    <a:lnTo>
                      <a:pt x="26" y="47"/>
                    </a:lnTo>
                    <a:lnTo>
                      <a:pt x="26" y="37"/>
                    </a:lnTo>
                    <a:lnTo>
                      <a:pt x="32" y="36"/>
                    </a:lnTo>
                    <a:lnTo>
                      <a:pt x="36" y="32"/>
                    </a:lnTo>
                    <a:lnTo>
                      <a:pt x="44" y="41"/>
                    </a:lnTo>
                    <a:close/>
                    <a:moveTo>
                      <a:pt x="26" y="47"/>
                    </a:moveTo>
                    <a:lnTo>
                      <a:pt x="20" y="47"/>
                    </a:lnTo>
                    <a:lnTo>
                      <a:pt x="17" y="46"/>
                    </a:lnTo>
                    <a:lnTo>
                      <a:pt x="12" y="44"/>
                    </a:lnTo>
                    <a:lnTo>
                      <a:pt x="9" y="41"/>
                    </a:lnTo>
                    <a:lnTo>
                      <a:pt x="15" y="32"/>
                    </a:lnTo>
                    <a:lnTo>
                      <a:pt x="20" y="36"/>
                    </a:lnTo>
                    <a:lnTo>
                      <a:pt x="26" y="37"/>
                    </a:lnTo>
                    <a:lnTo>
                      <a:pt x="26" y="47"/>
                    </a:lnTo>
                    <a:close/>
                    <a:moveTo>
                      <a:pt x="15" y="32"/>
                    </a:moveTo>
                    <a:lnTo>
                      <a:pt x="15" y="32"/>
                    </a:lnTo>
                    <a:lnTo>
                      <a:pt x="12" y="37"/>
                    </a:lnTo>
                    <a:lnTo>
                      <a:pt x="15" y="32"/>
                    </a:lnTo>
                    <a:close/>
                    <a:moveTo>
                      <a:pt x="9" y="41"/>
                    </a:moveTo>
                    <a:lnTo>
                      <a:pt x="5" y="37"/>
                    </a:lnTo>
                    <a:lnTo>
                      <a:pt x="2" y="34"/>
                    </a:lnTo>
                    <a:lnTo>
                      <a:pt x="2" y="29"/>
                    </a:lnTo>
                    <a:lnTo>
                      <a:pt x="0" y="24"/>
                    </a:lnTo>
                    <a:lnTo>
                      <a:pt x="12" y="24"/>
                    </a:lnTo>
                    <a:lnTo>
                      <a:pt x="12" y="29"/>
                    </a:lnTo>
                    <a:lnTo>
                      <a:pt x="15" y="32"/>
                    </a:lnTo>
                    <a:lnTo>
                      <a:pt x="9" y="41"/>
                    </a:lnTo>
                    <a:close/>
                    <a:moveTo>
                      <a:pt x="0" y="24"/>
                    </a:moveTo>
                    <a:lnTo>
                      <a:pt x="2" y="19"/>
                    </a:lnTo>
                    <a:lnTo>
                      <a:pt x="2" y="15"/>
                    </a:lnTo>
                    <a:lnTo>
                      <a:pt x="5" y="10"/>
                    </a:lnTo>
                    <a:lnTo>
                      <a:pt x="9" y="7"/>
                    </a:lnTo>
                    <a:lnTo>
                      <a:pt x="15" y="15"/>
                    </a:lnTo>
                    <a:lnTo>
                      <a:pt x="12" y="19"/>
                    </a:lnTo>
                    <a:lnTo>
                      <a:pt x="12" y="24"/>
                    </a:lnTo>
                    <a:lnTo>
                      <a:pt x="0" y="24"/>
                    </a:lnTo>
                    <a:close/>
                    <a:moveTo>
                      <a:pt x="15" y="15"/>
                    </a:moveTo>
                    <a:lnTo>
                      <a:pt x="15" y="15"/>
                    </a:lnTo>
                    <a:lnTo>
                      <a:pt x="12" y="12"/>
                    </a:lnTo>
                    <a:lnTo>
                      <a:pt x="15" y="15"/>
                    </a:lnTo>
                    <a:close/>
                    <a:moveTo>
                      <a:pt x="9" y="7"/>
                    </a:moveTo>
                    <a:lnTo>
                      <a:pt x="12" y="5"/>
                    </a:lnTo>
                    <a:lnTo>
                      <a:pt x="15" y="2"/>
                    </a:lnTo>
                    <a:lnTo>
                      <a:pt x="20" y="2"/>
                    </a:lnTo>
                    <a:lnTo>
                      <a:pt x="26" y="0"/>
                    </a:lnTo>
                    <a:lnTo>
                      <a:pt x="26" y="12"/>
                    </a:lnTo>
                    <a:lnTo>
                      <a:pt x="20" y="12"/>
                    </a:lnTo>
                    <a:lnTo>
                      <a:pt x="15" y="15"/>
                    </a:lnTo>
                    <a:lnTo>
                      <a:pt x="9" y="7"/>
                    </a:lnTo>
                    <a:close/>
                    <a:moveTo>
                      <a:pt x="26" y="0"/>
                    </a:moveTo>
                    <a:lnTo>
                      <a:pt x="31" y="2"/>
                    </a:lnTo>
                    <a:lnTo>
                      <a:pt x="36" y="2"/>
                    </a:lnTo>
                    <a:lnTo>
                      <a:pt x="41" y="5"/>
                    </a:lnTo>
                    <a:lnTo>
                      <a:pt x="44" y="7"/>
                    </a:lnTo>
                    <a:lnTo>
                      <a:pt x="36" y="15"/>
                    </a:lnTo>
                    <a:lnTo>
                      <a:pt x="32" y="12"/>
                    </a:lnTo>
                    <a:lnTo>
                      <a:pt x="26" y="12"/>
                    </a:lnTo>
                    <a:lnTo>
                      <a:pt x="26" y="0"/>
                    </a:lnTo>
                    <a:close/>
                    <a:moveTo>
                      <a:pt x="44" y="7"/>
                    </a:moveTo>
                    <a:lnTo>
                      <a:pt x="46" y="10"/>
                    </a:lnTo>
                    <a:lnTo>
                      <a:pt x="49" y="15"/>
                    </a:lnTo>
                    <a:lnTo>
                      <a:pt x="51" y="19"/>
                    </a:lnTo>
                    <a:lnTo>
                      <a:pt x="51" y="24"/>
                    </a:lnTo>
                    <a:lnTo>
                      <a:pt x="41" y="24"/>
                    </a:lnTo>
                    <a:lnTo>
                      <a:pt x="39" y="19"/>
                    </a:lnTo>
                    <a:lnTo>
                      <a:pt x="36" y="15"/>
                    </a:lnTo>
                    <a:lnTo>
                      <a:pt x="44" y="7"/>
                    </a:lnTo>
                    <a:close/>
                  </a:path>
                </a:pathLst>
              </a:custGeom>
              <a:solidFill>
                <a:srgbClr val="333333"/>
              </a:solidFill>
              <a:ln w="3175" cmpd="sng">
                <a:solidFill>
                  <a:srgbClr val="000000"/>
                </a:solidFill>
                <a:round/>
                <a:headEnd/>
                <a:tailEnd/>
              </a:ln>
            </p:spPr>
            <p:txBody>
              <a:bodyPr/>
              <a:lstStyle/>
              <a:p>
                <a:endParaRPr lang="pl-PL"/>
              </a:p>
            </p:txBody>
          </p:sp>
          <p:sp>
            <p:nvSpPr>
              <p:cNvPr id="5155" name="Freeform 188"/>
              <p:cNvSpPr>
                <a:spLocks/>
              </p:cNvSpPr>
              <p:nvPr/>
            </p:nvSpPr>
            <p:spPr bwMode="auto">
              <a:xfrm>
                <a:off x="869" y="2008"/>
                <a:ext cx="32" cy="12"/>
              </a:xfrm>
              <a:custGeom>
                <a:avLst/>
                <a:gdLst>
                  <a:gd name="T0" fmla="*/ 0 w 32"/>
                  <a:gd name="T1" fmla="*/ 0 h 12"/>
                  <a:gd name="T2" fmla="*/ 0 w 32"/>
                  <a:gd name="T3" fmla="*/ 12 h 12"/>
                  <a:gd name="T4" fmla="*/ 32 w 32"/>
                  <a:gd name="T5" fmla="*/ 12 h 12"/>
                  <a:gd name="T6" fmla="*/ 32 w 32"/>
                  <a:gd name="T7" fmla="*/ 2 h 12"/>
                  <a:gd name="T8" fmla="*/ 0 w 32"/>
                  <a:gd name="T9" fmla="*/ 0 h 12"/>
                  <a:gd name="T10" fmla="*/ 0 60000 65536"/>
                  <a:gd name="T11" fmla="*/ 0 60000 65536"/>
                  <a:gd name="T12" fmla="*/ 0 60000 65536"/>
                  <a:gd name="T13" fmla="*/ 0 60000 65536"/>
                  <a:gd name="T14" fmla="*/ 0 60000 65536"/>
                  <a:gd name="T15" fmla="*/ 0 w 32"/>
                  <a:gd name="T16" fmla="*/ 0 h 12"/>
                  <a:gd name="T17" fmla="*/ 32 w 32"/>
                  <a:gd name="T18" fmla="*/ 12 h 12"/>
                </a:gdLst>
                <a:ahLst/>
                <a:cxnLst>
                  <a:cxn ang="T10">
                    <a:pos x="T0" y="T1"/>
                  </a:cxn>
                  <a:cxn ang="T11">
                    <a:pos x="T2" y="T3"/>
                  </a:cxn>
                  <a:cxn ang="T12">
                    <a:pos x="T4" y="T5"/>
                  </a:cxn>
                  <a:cxn ang="T13">
                    <a:pos x="T6" y="T7"/>
                  </a:cxn>
                  <a:cxn ang="T14">
                    <a:pos x="T8" y="T9"/>
                  </a:cxn>
                </a:cxnLst>
                <a:rect l="T15" t="T16" r="T17" b="T18"/>
                <a:pathLst>
                  <a:path w="32" h="12">
                    <a:moveTo>
                      <a:pt x="0" y="0"/>
                    </a:moveTo>
                    <a:lnTo>
                      <a:pt x="0" y="12"/>
                    </a:lnTo>
                    <a:lnTo>
                      <a:pt x="32" y="12"/>
                    </a:lnTo>
                    <a:lnTo>
                      <a:pt x="32"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156" name="Freeform 189"/>
              <p:cNvSpPr>
                <a:spLocks/>
              </p:cNvSpPr>
              <p:nvPr/>
            </p:nvSpPr>
            <p:spPr bwMode="auto">
              <a:xfrm>
                <a:off x="857" y="2014"/>
                <a:ext cx="46" cy="47"/>
              </a:xfrm>
              <a:custGeom>
                <a:avLst/>
                <a:gdLst>
                  <a:gd name="T0" fmla="*/ 0 w 46"/>
                  <a:gd name="T1" fmla="*/ 38 h 47"/>
                  <a:gd name="T2" fmla="*/ 7 w 46"/>
                  <a:gd name="T3" fmla="*/ 47 h 47"/>
                  <a:gd name="T4" fmla="*/ 46 w 46"/>
                  <a:gd name="T5" fmla="*/ 6 h 47"/>
                  <a:gd name="T6" fmla="*/ 39 w 46"/>
                  <a:gd name="T7" fmla="*/ 0 h 47"/>
                  <a:gd name="T8" fmla="*/ 0 w 46"/>
                  <a:gd name="T9" fmla="*/ 38 h 47"/>
                  <a:gd name="T10" fmla="*/ 0 60000 65536"/>
                  <a:gd name="T11" fmla="*/ 0 60000 65536"/>
                  <a:gd name="T12" fmla="*/ 0 60000 65536"/>
                  <a:gd name="T13" fmla="*/ 0 60000 65536"/>
                  <a:gd name="T14" fmla="*/ 0 60000 65536"/>
                  <a:gd name="T15" fmla="*/ 0 w 46"/>
                  <a:gd name="T16" fmla="*/ 0 h 47"/>
                  <a:gd name="T17" fmla="*/ 46 w 46"/>
                  <a:gd name="T18" fmla="*/ 47 h 47"/>
                </a:gdLst>
                <a:ahLst/>
                <a:cxnLst>
                  <a:cxn ang="T10">
                    <a:pos x="T0" y="T1"/>
                  </a:cxn>
                  <a:cxn ang="T11">
                    <a:pos x="T2" y="T3"/>
                  </a:cxn>
                  <a:cxn ang="T12">
                    <a:pos x="T4" y="T5"/>
                  </a:cxn>
                  <a:cxn ang="T13">
                    <a:pos x="T6" y="T7"/>
                  </a:cxn>
                  <a:cxn ang="T14">
                    <a:pos x="T8" y="T9"/>
                  </a:cxn>
                </a:cxnLst>
                <a:rect l="T15" t="T16" r="T17" b="T18"/>
                <a:pathLst>
                  <a:path w="46" h="47">
                    <a:moveTo>
                      <a:pt x="0" y="38"/>
                    </a:moveTo>
                    <a:lnTo>
                      <a:pt x="7" y="47"/>
                    </a:lnTo>
                    <a:lnTo>
                      <a:pt x="46" y="6"/>
                    </a:lnTo>
                    <a:lnTo>
                      <a:pt x="39" y="0"/>
                    </a:lnTo>
                    <a:lnTo>
                      <a:pt x="0" y="38"/>
                    </a:lnTo>
                    <a:close/>
                  </a:path>
                </a:pathLst>
              </a:custGeom>
              <a:solidFill>
                <a:srgbClr val="333333"/>
              </a:solidFill>
              <a:ln w="3175" cmpd="sng">
                <a:solidFill>
                  <a:srgbClr val="000000"/>
                </a:solidFill>
                <a:round/>
                <a:headEnd/>
                <a:tailEnd/>
              </a:ln>
            </p:spPr>
            <p:txBody>
              <a:bodyPr/>
              <a:lstStyle/>
              <a:p>
                <a:endParaRPr lang="pl-PL"/>
              </a:p>
            </p:txBody>
          </p:sp>
          <p:sp>
            <p:nvSpPr>
              <p:cNvPr id="5157" name="Freeform 190"/>
              <p:cNvSpPr>
                <a:spLocks/>
              </p:cNvSpPr>
              <p:nvPr/>
            </p:nvSpPr>
            <p:spPr bwMode="auto">
              <a:xfrm>
                <a:off x="854" y="2054"/>
                <a:ext cx="64" cy="95"/>
              </a:xfrm>
              <a:custGeom>
                <a:avLst/>
                <a:gdLst>
                  <a:gd name="T0" fmla="*/ 8 w 64"/>
                  <a:gd name="T1" fmla="*/ 0 h 95"/>
                  <a:gd name="T2" fmla="*/ 0 w 64"/>
                  <a:gd name="T3" fmla="*/ 7 h 95"/>
                  <a:gd name="T4" fmla="*/ 55 w 64"/>
                  <a:gd name="T5" fmla="*/ 95 h 95"/>
                  <a:gd name="T6" fmla="*/ 64 w 64"/>
                  <a:gd name="T7" fmla="*/ 88 h 95"/>
                  <a:gd name="T8" fmla="*/ 8 w 64"/>
                  <a:gd name="T9" fmla="*/ 0 h 95"/>
                  <a:gd name="T10" fmla="*/ 0 60000 65536"/>
                  <a:gd name="T11" fmla="*/ 0 60000 65536"/>
                  <a:gd name="T12" fmla="*/ 0 60000 65536"/>
                  <a:gd name="T13" fmla="*/ 0 60000 65536"/>
                  <a:gd name="T14" fmla="*/ 0 60000 65536"/>
                  <a:gd name="T15" fmla="*/ 0 w 64"/>
                  <a:gd name="T16" fmla="*/ 0 h 95"/>
                  <a:gd name="T17" fmla="*/ 64 w 64"/>
                  <a:gd name="T18" fmla="*/ 95 h 95"/>
                </a:gdLst>
                <a:ahLst/>
                <a:cxnLst>
                  <a:cxn ang="T10">
                    <a:pos x="T0" y="T1"/>
                  </a:cxn>
                  <a:cxn ang="T11">
                    <a:pos x="T2" y="T3"/>
                  </a:cxn>
                  <a:cxn ang="T12">
                    <a:pos x="T4" y="T5"/>
                  </a:cxn>
                  <a:cxn ang="T13">
                    <a:pos x="T6" y="T7"/>
                  </a:cxn>
                  <a:cxn ang="T14">
                    <a:pos x="T8" y="T9"/>
                  </a:cxn>
                </a:cxnLst>
                <a:rect l="T15" t="T16" r="T17" b="T18"/>
                <a:pathLst>
                  <a:path w="64" h="95">
                    <a:moveTo>
                      <a:pt x="8" y="0"/>
                    </a:moveTo>
                    <a:lnTo>
                      <a:pt x="0" y="7"/>
                    </a:lnTo>
                    <a:lnTo>
                      <a:pt x="55" y="95"/>
                    </a:lnTo>
                    <a:lnTo>
                      <a:pt x="64" y="88"/>
                    </a:lnTo>
                    <a:lnTo>
                      <a:pt x="8" y="0"/>
                    </a:lnTo>
                    <a:close/>
                  </a:path>
                </a:pathLst>
              </a:custGeom>
              <a:solidFill>
                <a:srgbClr val="333333"/>
              </a:solidFill>
              <a:ln w="3175" cmpd="sng">
                <a:solidFill>
                  <a:srgbClr val="000000"/>
                </a:solidFill>
                <a:round/>
                <a:headEnd/>
                <a:tailEnd/>
              </a:ln>
            </p:spPr>
            <p:txBody>
              <a:bodyPr/>
              <a:lstStyle/>
              <a:p>
                <a:endParaRPr lang="pl-PL"/>
              </a:p>
            </p:txBody>
          </p:sp>
          <p:sp>
            <p:nvSpPr>
              <p:cNvPr id="5158" name="Freeform 191"/>
              <p:cNvSpPr>
                <a:spLocks/>
              </p:cNvSpPr>
              <p:nvPr/>
            </p:nvSpPr>
            <p:spPr bwMode="auto">
              <a:xfrm>
                <a:off x="830" y="2138"/>
                <a:ext cx="86" cy="75"/>
              </a:xfrm>
              <a:custGeom>
                <a:avLst/>
                <a:gdLst>
                  <a:gd name="T0" fmla="*/ 0 w 86"/>
                  <a:gd name="T1" fmla="*/ 66 h 75"/>
                  <a:gd name="T2" fmla="*/ 7 w 86"/>
                  <a:gd name="T3" fmla="*/ 75 h 75"/>
                  <a:gd name="T4" fmla="*/ 86 w 86"/>
                  <a:gd name="T5" fmla="*/ 9 h 75"/>
                  <a:gd name="T6" fmla="*/ 81 w 86"/>
                  <a:gd name="T7" fmla="*/ 0 h 75"/>
                  <a:gd name="T8" fmla="*/ 0 w 86"/>
                  <a:gd name="T9" fmla="*/ 66 h 75"/>
                  <a:gd name="T10" fmla="*/ 0 60000 65536"/>
                  <a:gd name="T11" fmla="*/ 0 60000 65536"/>
                  <a:gd name="T12" fmla="*/ 0 60000 65536"/>
                  <a:gd name="T13" fmla="*/ 0 60000 65536"/>
                  <a:gd name="T14" fmla="*/ 0 60000 65536"/>
                  <a:gd name="T15" fmla="*/ 0 w 86"/>
                  <a:gd name="T16" fmla="*/ 0 h 75"/>
                  <a:gd name="T17" fmla="*/ 86 w 86"/>
                  <a:gd name="T18" fmla="*/ 75 h 75"/>
                </a:gdLst>
                <a:ahLst/>
                <a:cxnLst>
                  <a:cxn ang="T10">
                    <a:pos x="T0" y="T1"/>
                  </a:cxn>
                  <a:cxn ang="T11">
                    <a:pos x="T2" y="T3"/>
                  </a:cxn>
                  <a:cxn ang="T12">
                    <a:pos x="T4" y="T5"/>
                  </a:cxn>
                  <a:cxn ang="T13">
                    <a:pos x="T6" y="T7"/>
                  </a:cxn>
                  <a:cxn ang="T14">
                    <a:pos x="T8" y="T9"/>
                  </a:cxn>
                </a:cxnLst>
                <a:rect l="T15" t="T16" r="T17" b="T18"/>
                <a:pathLst>
                  <a:path w="86" h="75">
                    <a:moveTo>
                      <a:pt x="0" y="66"/>
                    </a:moveTo>
                    <a:lnTo>
                      <a:pt x="7" y="75"/>
                    </a:lnTo>
                    <a:lnTo>
                      <a:pt x="86" y="9"/>
                    </a:lnTo>
                    <a:lnTo>
                      <a:pt x="81" y="0"/>
                    </a:lnTo>
                    <a:lnTo>
                      <a:pt x="0" y="66"/>
                    </a:lnTo>
                    <a:close/>
                  </a:path>
                </a:pathLst>
              </a:custGeom>
              <a:solidFill>
                <a:srgbClr val="333333"/>
              </a:solidFill>
              <a:ln w="3175" cmpd="sng">
                <a:solidFill>
                  <a:srgbClr val="000000"/>
                </a:solidFill>
                <a:round/>
                <a:headEnd/>
                <a:tailEnd/>
              </a:ln>
            </p:spPr>
            <p:txBody>
              <a:bodyPr/>
              <a:lstStyle/>
              <a:p>
                <a:endParaRPr lang="pl-PL"/>
              </a:p>
            </p:txBody>
          </p:sp>
          <p:sp>
            <p:nvSpPr>
              <p:cNvPr id="5159" name="Freeform 192"/>
              <p:cNvSpPr>
                <a:spLocks/>
              </p:cNvSpPr>
              <p:nvPr/>
            </p:nvSpPr>
            <p:spPr bwMode="auto">
              <a:xfrm>
                <a:off x="842" y="2138"/>
                <a:ext cx="84" cy="75"/>
              </a:xfrm>
              <a:custGeom>
                <a:avLst/>
                <a:gdLst>
                  <a:gd name="T0" fmla="*/ 7 w 84"/>
                  <a:gd name="T1" fmla="*/ 0 h 75"/>
                  <a:gd name="T2" fmla="*/ 0 w 84"/>
                  <a:gd name="T3" fmla="*/ 9 h 75"/>
                  <a:gd name="T4" fmla="*/ 79 w 84"/>
                  <a:gd name="T5" fmla="*/ 75 h 75"/>
                  <a:gd name="T6" fmla="*/ 84 w 84"/>
                  <a:gd name="T7" fmla="*/ 66 h 75"/>
                  <a:gd name="T8" fmla="*/ 7 w 84"/>
                  <a:gd name="T9" fmla="*/ 0 h 75"/>
                  <a:gd name="T10" fmla="*/ 0 60000 65536"/>
                  <a:gd name="T11" fmla="*/ 0 60000 65536"/>
                  <a:gd name="T12" fmla="*/ 0 60000 65536"/>
                  <a:gd name="T13" fmla="*/ 0 60000 65536"/>
                  <a:gd name="T14" fmla="*/ 0 60000 65536"/>
                  <a:gd name="T15" fmla="*/ 0 w 84"/>
                  <a:gd name="T16" fmla="*/ 0 h 75"/>
                  <a:gd name="T17" fmla="*/ 84 w 84"/>
                  <a:gd name="T18" fmla="*/ 75 h 75"/>
                </a:gdLst>
                <a:ahLst/>
                <a:cxnLst>
                  <a:cxn ang="T10">
                    <a:pos x="T0" y="T1"/>
                  </a:cxn>
                  <a:cxn ang="T11">
                    <a:pos x="T2" y="T3"/>
                  </a:cxn>
                  <a:cxn ang="T12">
                    <a:pos x="T4" y="T5"/>
                  </a:cxn>
                  <a:cxn ang="T13">
                    <a:pos x="T6" y="T7"/>
                  </a:cxn>
                  <a:cxn ang="T14">
                    <a:pos x="T8" y="T9"/>
                  </a:cxn>
                </a:cxnLst>
                <a:rect l="T15" t="T16" r="T17" b="T18"/>
                <a:pathLst>
                  <a:path w="84" h="75">
                    <a:moveTo>
                      <a:pt x="7" y="0"/>
                    </a:moveTo>
                    <a:lnTo>
                      <a:pt x="0" y="9"/>
                    </a:lnTo>
                    <a:lnTo>
                      <a:pt x="79" y="75"/>
                    </a:lnTo>
                    <a:lnTo>
                      <a:pt x="84" y="66"/>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60" name="Freeform 193"/>
              <p:cNvSpPr>
                <a:spLocks/>
              </p:cNvSpPr>
              <p:nvPr/>
            </p:nvSpPr>
            <p:spPr bwMode="auto">
              <a:xfrm>
                <a:off x="840" y="2054"/>
                <a:ext cx="69" cy="93"/>
              </a:xfrm>
              <a:custGeom>
                <a:avLst/>
                <a:gdLst>
                  <a:gd name="T0" fmla="*/ 0 w 69"/>
                  <a:gd name="T1" fmla="*/ 84 h 93"/>
                  <a:gd name="T2" fmla="*/ 7 w 69"/>
                  <a:gd name="T3" fmla="*/ 93 h 93"/>
                  <a:gd name="T4" fmla="*/ 69 w 69"/>
                  <a:gd name="T5" fmla="*/ 8 h 93"/>
                  <a:gd name="T6" fmla="*/ 63 w 69"/>
                  <a:gd name="T7" fmla="*/ 0 h 93"/>
                  <a:gd name="T8" fmla="*/ 0 w 69"/>
                  <a:gd name="T9" fmla="*/ 84 h 93"/>
                  <a:gd name="T10" fmla="*/ 0 60000 65536"/>
                  <a:gd name="T11" fmla="*/ 0 60000 65536"/>
                  <a:gd name="T12" fmla="*/ 0 60000 65536"/>
                  <a:gd name="T13" fmla="*/ 0 60000 65536"/>
                  <a:gd name="T14" fmla="*/ 0 60000 65536"/>
                  <a:gd name="T15" fmla="*/ 0 w 69"/>
                  <a:gd name="T16" fmla="*/ 0 h 93"/>
                  <a:gd name="T17" fmla="*/ 69 w 69"/>
                  <a:gd name="T18" fmla="*/ 93 h 93"/>
                </a:gdLst>
                <a:ahLst/>
                <a:cxnLst>
                  <a:cxn ang="T10">
                    <a:pos x="T0" y="T1"/>
                  </a:cxn>
                  <a:cxn ang="T11">
                    <a:pos x="T2" y="T3"/>
                  </a:cxn>
                  <a:cxn ang="T12">
                    <a:pos x="T4" y="T5"/>
                  </a:cxn>
                  <a:cxn ang="T13">
                    <a:pos x="T6" y="T7"/>
                  </a:cxn>
                  <a:cxn ang="T14">
                    <a:pos x="T8" y="T9"/>
                  </a:cxn>
                </a:cxnLst>
                <a:rect l="T15" t="T16" r="T17" b="T18"/>
                <a:pathLst>
                  <a:path w="69" h="93">
                    <a:moveTo>
                      <a:pt x="0" y="84"/>
                    </a:moveTo>
                    <a:lnTo>
                      <a:pt x="7" y="93"/>
                    </a:lnTo>
                    <a:lnTo>
                      <a:pt x="69" y="8"/>
                    </a:lnTo>
                    <a:lnTo>
                      <a:pt x="63" y="0"/>
                    </a:lnTo>
                    <a:lnTo>
                      <a:pt x="0" y="84"/>
                    </a:lnTo>
                    <a:close/>
                  </a:path>
                </a:pathLst>
              </a:custGeom>
              <a:solidFill>
                <a:srgbClr val="333333"/>
              </a:solidFill>
              <a:ln w="3175" cmpd="sng">
                <a:solidFill>
                  <a:srgbClr val="000000"/>
                </a:solidFill>
                <a:round/>
                <a:headEnd/>
                <a:tailEnd/>
              </a:ln>
            </p:spPr>
            <p:txBody>
              <a:bodyPr/>
              <a:lstStyle/>
              <a:p>
                <a:endParaRPr lang="pl-PL"/>
              </a:p>
            </p:txBody>
          </p:sp>
          <p:sp>
            <p:nvSpPr>
              <p:cNvPr id="5161" name="Freeform 194"/>
              <p:cNvSpPr>
                <a:spLocks/>
              </p:cNvSpPr>
              <p:nvPr/>
            </p:nvSpPr>
            <p:spPr bwMode="auto">
              <a:xfrm>
                <a:off x="866" y="2010"/>
                <a:ext cx="43" cy="54"/>
              </a:xfrm>
              <a:custGeom>
                <a:avLst/>
                <a:gdLst>
                  <a:gd name="T0" fmla="*/ 6 w 43"/>
                  <a:gd name="T1" fmla="*/ 0 h 54"/>
                  <a:gd name="T2" fmla="*/ 0 w 43"/>
                  <a:gd name="T3" fmla="*/ 9 h 54"/>
                  <a:gd name="T4" fmla="*/ 37 w 43"/>
                  <a:gd name="T5" fmla="*/ 54 h 54"/>
                  <a:gd name="T6" fmla="*/ 43 w 43"/>
                  <a:gd name="T7" fmla="*/ 47 h 54"/>
                  <a:gd name="T8" fmla="*/ 6 w 43"/>
                  <a:gd name="T9" fmla="*/ 0 h 54"/>
                  <a:gd name="T10" fmla="*/ 0 60000 65536"/>
                  <a:gd name="T11" fmla="*/ 0 60000 65536"/>
                  <a:gd name="T12" fmla="*/ 0 60000 65536"/>
                  <a:gd name="T13" fmla="*/ 0 60000 65536"/>
                  <a:gd name="T14" fmla="*/ 0 60000 65536"/>
                  <a:gd name="T15" fmla="*/ 0 w 43"/>
                  <a:gd name="T16" fmla="*/ 0 h 54"/>
                  <a:gd name="T17" fmla="*/ 43 w 43"/>
                  <a:gd name="T18" fmla="*/ 54 h 54"/>
                </a:gdLst>
                <a:ahLst/>
                <a:cxnLst>
                  <a:cxn ang="T10">
                    <a:pos x="T0" y="T1"/>
                  </a:cxn>
                  <a:cxn ang="T11">
                    <a:pos x="T2" y="T3"/>
                  </a:cxn>
                  <a:cxn ang="T12">
                    <a:pos x="T4" y="T5"/>
                  </a:cxn>
                  <a:cxn ang="T13">
                    <a:pos x="T6" y="T7"/>
                  </a:cxn>
                  <a:cxn ang="T14">
                    <a:pos x="T8" y="T9"/>
                  </a:cxn>
                </a:cxnLst>
                <a:rect l="T15" t="T16" r="T17" b="T18"/>
                <a:pathLst>
                  <a:path w="43" h="54">
                    <a:moveTo>
                      <a:pt x="6" y="0"/>
                    </a:moveTo>
                    <a:lnTo>
                      <a:pt x="0" y="9"/>
                    </a:lnTo>
                    <a:lnTo>
                      <a:pt x="37" y="54"/>
                    </a:lnTo>
                    <a:lnTo>
                      <a:pt x="43" y="47"/>
                    </a:lnTo>
                    <a:lnTo>
                      <a:pt x="6" y="0"/>
                    </a:lnTo>
                    <a:close/>
                  </a:path>
                </a:pathLst>
              </a:custGeom>
              <a:solidFill>
                <a:srgbClr val="333333"/>
              </a:solidFill>
              <a:ln w="3175" cmpd="sng">
                <a:solidFill>
                  <a:srgbClr val="000000"/>
                </a:solidFill>
                <a:round/>
                <a:headEnd/>
                <a:tailEnd/>
              </a:ln>
            </p:spPr>
            <p:txBody>
              <a:bodyPr/>
              <a:lstStyle/>
              <a:p>
                <a:endParaRPr lang="pl-PL"/>
              </a:p>
            </p:txBody>
          </p:sp>
          <p:sp>
            <p:nvSpPr>
              <p:cNvPr id="5162" name="Freeform 195"/>
              <p:cNvSpPr>
                <a:spLocks/>
              </p:cNvSpPr>
              <p:nvPr/>
            </p:nvSpPr>
            <p:spPr bwMode="auto">
              <a:xfrm>
                <a:off x="916" y="2128"/>
                <a:ext cx="42" cy="85"/>
              </a:xfrm>
              <a:custGeom>
                <a:avLst/>
                <a:gdLst>
                  <a:gd name="T0" fmla="*/ 0 w 42"/>
                  <a:gd name="T1" fmla="*/ 81 h 85"/>
                  <a:gd name="T2" fmla="*/ 9 w 42"/>
                  <a:gd name="T3" fmla="*/ 85 h 85"/>
                  <a:gd name="T4" fmla="*/ 42 w 42"/>
                  <a:gd name="T5" fmla="*/ 4 h 85"/>
                  <a:gd name="T6" fmla="*/ 34 w 42"/>
                  <a:gd name="T7" fmla="*/ 0 h 85"/>
                  <a:gd name="T8" fmla="*/ 0 w 42"/>
                  <a:gd name="T9" fmla="*/ 81 h 85"/>
                  <a:gd name="T10" fmla="*/ 0 60000 65536"/>
                  <a:gd name="T11" fmla="*/ 0 60000 65536"/>
                  <a:gd name="T12" fmla="*/ 0 60000 65536"/>
                  <a:gd name="T13" fmla="*/ 0 60000 65536"/>
                  <a:gd name="T14" fmla="*/ 0 60000 65536"/>
                  <a:gd name="T15" fmla="*/ 0 w 42"/>
                  <a:gd name="T16" fmla="*/ 0 h 85"/>
                  <a:gd name="T17" fmla="*/ 42 w 42"/>
                  <a:gd name="T18" fmla="*/ 85 h 85"/>
                </a:gdLst>
                <a:ahLst/>
                <a:cxnLst>
                  <a:cxn ang="T10">
                    <a:pos x="T0" y="T1"/>
                  </a:cxn>
                  <a:cxn ang="T11">
                    <a:pos x="T2" y="T3"/>
                  </a:cxn>
                  <a:cxn ang="T12">
                    <a:pos x="T4" y="T5"/>
                  </a:cxn>
                  <a:cxn ang="T13">
                    <a:pos x="T6" y="T7"/>
                  </a:cxn>
                  <a:cxn ang="T14">
                    <a:pos x="T8" y="T9"/>
                  </a:cxn>
                </a:cxnLst>
                <a:rect l="T15" t="T16" r="T17" b="T18"/>
                <a:pathLst>
                  <a:path w="42" h="85">
                    <a:moveTo>
                      <a:pt x="0" y="81"/>
                    </a:moveTo>
                    <a:lnTo>
                      <a:pt x="9" y="85"/>
                    </a:lnTo>
                    <a:lnTo>
                      <a:pt x="42" y="4"/>
                    </a:lnTo>
                    <a:lnTo>
                      <a:pt x="34" y="0"/>
                    </a:lnTo>
                    <a:lnTo>
                      <a:pt x="0" y="81"/>
                    </a:lnTo>
                    <a:close/>
                  </a:path>
                </a:pathLst>
              </a:custGeom>
              <a:solidFill>
                <a:srgbClr val="333333"/>
              </a:solidFill>
              <a:ln w="3175" cmpd="sng">
                <a:solidFill>
                  <a:srgbClr val="000000"/>
                </a:solidFill>
                <a:round/>
                <a:headEnd/>
                <a:tailEnd/>
              </a:ln>
            </p:spPr>
            <p:txBody>
              <a:bodyPr/>
              <a:lstStyle/>
              <a:p>
                <a:endParaRPr lang="pl-PL"/>
              </a:p>
            </p:txBody>
          </p:sp>
          <p:sp>
            <p:nvSpPr>
              <p:cNvPr id="5163" name="Freeform 196"/>
              <p:cNvSpPr>
                <a:spLocks/>
              </p:cNvSpPr>
              <p:nvPr/>
            </p:nvSpPr>
            <p:spPr bwMode="auto">
              <a:xfrm>
                <a:off x="904" y="2056"/>
                <a:ext cx="54" cy="79"/>
              </a:xfrm>
              <a:custGeom>
                <a:avLst/>
                <a:gdLst>
                  <a:gd name="T0" fmla="*/ 7 w 54"/>
                  <a:gd name="T1" fmla="*/ 0 h 79"/>
                  <a:gd name="T2" fmla="*/ 0 w 54"/>
                  <a:gd name="T3" fmla="*/ 8 h 79"/>
                  <a:gd name="T4" fmla="*/ 48 w 54"/>
                  <a:gd name="T5" fmla="*/ 79 h 79"/>
                  <a:gd name="T6" fmla="*/ 54 w 54"/>
                  <a:gd name="T7" fmla="*/ 71 h 79"/>
                  <a:gd name="T8" fmla="*/ 7 w 54"/>
                  <a:gd name="T9" fmla="*/ 0 h 79"/>
                  <a:gd name="T10" fmla="*/ 0 60000 65536"/>
                  <a:gd name="T11" fmla="*/ 0 60000 65536"/>
                  <a:gd name="T12" fmla="*/ 0 60000 65536"/>
                  <a:gd name="T13" fmla="*/ 0 60000 65536"/>
                  <a:gd name="T14" fmla="*/ 0 60000 65536"/>
                  <a:gd name="T15" fmla="*/ 0 w 54"/>
                  <a:gd name="T16" fmla="*/ 0 h 79"/>
                  <a:gd name="T17" fmla="*/ 54 w 54"/>
                  <a:gd name="T18" fmla="*/ 79 h 79"/>
                </a:gdLst>
                <a:ahLst/>
                <a:cxnLst>
                  <a:cxn ang="T10">
                    <a:pos x="T0" y="T1"/>
                  </a:cxn>
                  <a:cxn ang="T11">
                    <a:pos x="T2" y="T3"/>
                  </a:cxn>
                  <a:cxn ang="T12">
                    <a:pos x="T4" y="T5"/>
                  </a:cxn>
                  <a:cxn ang="T13">
                    <a:pos x="T6" y="T7"/>
                  </a:cxn>
                  <a:cxn ang="T14">
                    <a:pos x="T8" y="T9"/>
                  </a:cxn>
                </a:cxnLst>
                <a:rect l="T15" t="T16" r="T17" b="T18"/>
                <a:pathLst>
                  <a:path w="54" h="79">
                    <a:moveTo>
                      <a:pt x="7" y="0"/>
                    </a:moveTo>
                    <a:lnTo>
                      <a:pt x="0" y="8"/>
                    </a:lnTo>
                    <a:lnTo>
                      <a:pt x="48" y="79"/>
                    </a:lnTo>
                    <a:lnTo>
                      <a:pt x="54" y="71"/>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64" name="Freeform 197"/>
              <p:cNvSpPr>
                <a:spLocks/>
              </p:cNvSpPr>
              <p:nvPr/>
            </p:nvSpPr>
            <p:spPr bwMode="auto">
              <a:xfrm>
                <a:off x="903" y="2008"/>
                <a:ext cx="22" cy="53"/>
              </a:xfrm>
              <a:custGeom>
                <a:avLst/>
                <a:gdLst>
                  <a:gd name="T0" fmla="*/ 0 w 22"/>
                  <a:gd name="T1" fmla="*/ 51 h 53"/>
                  <a:gd name="T2" fmla="*/ 10 w 22"/>
                  <a:gd name="T3" fmla="*/ 53 h 53"/>
                  <a:gd name="T4" fmla="*/ 22 w 22"/>
                  <a:gd name="T5" fmla="*/ 2 h 53"/>
                  <a:gd name="T6" fmla="*/ 12 w 22"/>
                  <a:gd name="T7" fmla="*/ 0 h 53"/>
                  <a:gd name="T8" fmla="*/ 0 w 22"/>
                  <a:gd name="T9" fmla="*/ 51 h 53"/>
                  <a:gd name="T10" fmla="*/ 0 60000 65536"/>
                  <a:gd name="T11" fmla="*/ 0 60000 65536"/>
                  <a:gd name="T12" fmla="*/ 0 60000 65536"/>
                  <a:gd name="T13" fmla="*/ 0 60000 65536"/>
                  <a:gd name="T14" fmla="*/ 0 60000 65536"/>
                  <a:gd name="T15" fmla="*/ 0 w 22"/>
                  <a:gd name="T16" fmla="*/ 0 h 53"/>
                  <a:gd name="T17" fmla="*/ 22 w 22"/>
                  <a:gd name="T18" fmla="*/ 53 h 53"/>
                </a:gdLst>
                <a:ahLst/>
                <a:cxnLst>
                  <a:cxn ang="T10">
                    <a:pos x="T0" y="T1"/>
                  </a:cxn>
                  <a:cxn ang="T11">
                    <a:pos x="T2" y="T3"/>
                  </a:cxn>
                  <a:cxn ang="T12">
                    <a:pos x="T4" y="T5"/>
                  </a:cxn>
                  <a:cxn ang="T13">
                    <a:pos x="T6" y="T7"/>
                  </a:cxn>
                  <a:cxn ang="T14">
                    <a:pos x="T8" y="T9"/>
                  </a:cxn>
                </a:cxnLst>
                <a:rect l="T15" t="T16" r="T17" b="T18"/>
                <a:pathLst>
                  <a:path w="22" h="53">
                    <a:moveTo>
                      <a:pt x="0" y="51"/>
                    </a:moveTo>
                    <a:lnTo>
                      <a:pt x="10" y="53"/>
                    </a:lnTo>
                    <a:lnTo>
                      <a:pt x="22" y="2"/>
                    </a:lnTo>
                    <a:lnTo>
                      <a:pt x="12" y="0"/>
                    </a:lnTo>
                    <a:lnTo>
                      <a:pt x="0" y="51"/>
                    </a:lnTo>
                    <a:close/>
                  </a:path>
                </a:pathLst>
              </a:custGeom>
              <a:solidFill>
                <a:srgbClr val="333333"/>
              </a:solidFill>
              <a:ln w="3175" cmpd="sng">
                <a:solidFill>
                  <a:srgbClr val="000000"/>
                </a:solidFill>
                <a:round/>
                <a:headEnd/>
                <a:tailEnd/>
              </a:ln>
            </p:spPr>
            <p:txBody>
              <a:bodyPr/>
              <a:lstStyle/>
              <a:p>
                <a:endParaRPr lang="pl-PL"/>
              </a:p>
            </p:txBody>
          </p:sp>
          <p:sp>
            <p:nvSpPr>
              <p:cNvPr id="5165" name="Freeform 198"/>
              <p:cNvSpPr>
                <a:spLocks/>
              </p:cNvSpPr>
              <p:nvPr/>
            </p:nvSpPr>
            <p:spPr bwMode="auto">
              <a:xfrm>
                <a:off x="901" y="2003"/>
                <a:ext cx="22" cy="17"/>
              </a:xfrm>
              <a:custGeom>
                <a:avLst/>
                <a:gdLst>
                  <a:gd name="T0" fmla="*/ 0 w 22"/>
                  <a:gd name="T1" fmla="*/ 7 h 17"/>
                  <a:gd name="T2" fmla="*/ 3 w 22"/>
                  <a:gd name="T3" fmla="*/ 17 h 17"/>
                  <a:gd name="T4" fmla="*/ 22 w 22"/>
                  <a:gd name="T5" fmla="*/ 11 h 17"/>
                  <a:gd name="T6" fmla="*/ 19 w 22"/>
                  <a:gd name="T7" fmla="*/ 0 h 17"/>
                  <a:gd name="T8" fmla="*/ 0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7"/>
                    </a:moveTo>
                    <a:lnTo>
                      <a:pt x="3" y="17"/>
                    </a:lnTo>
                    <a:lnTo>
                      <a:pt x="22" y="11"/>
                    </a:lnTo>
                    <a:lnTo>
                      <a:pt x="19" y="0"/>
                    </a:lnTo>
                    <a:lnTo>
                      <a:pt x="0" y="7"/>
                    </a:lnTo>
                    <a:close/>
                  </a:path>
                </a:pathLst>
              </a:custGeom>
              <a:solidFill>
                <a:srgbClr val="333333"/>
              </a:solidFill>
              <a:ln w="3175" cmpd="sng">
                <a:solidFill>
                  <a:srgbClr val="000000"/>
                </a:solidFill>
                <a:round/>
                <a:headEnd/>
                <a:tailEnd/>
              </a:ln>
            </p:spPr>
            <p:txBody>
              <a:bodyPr/>
              <a:lstStyle/>
              <a:p>
                <a:endParaRPr lang="pl-PL"/>
              </a:p>
            </p:txBody>
          </p:sp>
          <p:sp>
            <p:nvSpPr>
              <p:cNvPr id="5166" name="Freeform 199"/>
              <p:cNvSpPr>
                <a:spLocks/>
              </p:cNvSpPr>
              <p:nvPr/>
            </p:nvSpPr>
            <p:spPr bwMode="auto">
              <a:xfrm>
                <a:off x="899" y="2010"/>
                <a:ext cx="36" cy="46"/>
              </a:xfrm>
              <a:custGeom>
                <a:avLst/>
                <a:gdLst>
                  <a:gd name="T0" fmla="*/ 7 w 36"/>
                  <a:gd name="T1" fmla="*/ 0 h 46"/>
                  <a:gd name="T2" fmla="*/ 0 w 36"/>
                  <a:gd name="T3" fmla="*/ 9 h 46"/>
                  <a:gd name="T4" fmla="*/ 29 w 36"/>
                  <a:gd name="T5" fmla="*/ 46 h 46"/>
                  <a:gd name="T6" fmla="*/ 36 w 36"/>
                  <a:gd name="T7" fmla="*/ 37 h 46"/>
                  <a:gd name="T8" fmla="*/ 7 w 36"/>
                  <a:gd name="T9" fmla="*/ 0 h 46"/>
                  <a:gd name="T10" fmla="*/ 0 60000 65536"/>
                  <a:gd name="T11" fmla="*/ 0 60000 65536"/>
                  <a:gd name="T12" fmla="*/ 0 60000 65536"/>
                  <a:gd name="T13" fmla="*/ 0 60000 65536"/>
                  <a:gd name="T14" fmla="*/ 0 60000 65536"/>
                  <a:gd name="T15" fmla="*/ 0 w 36"/>
                  <a:gd name="T16" fmla="*/ 0 h 46"/>
                  <a:gd name="T17" fmla="*/ 36 w 36"/>
                  <a:gd name="T18" fmla="*/ 46 h 46"/>
                </a:gdLst>
                <a:ahLst/>
                <a:cxnLst>
                  <a:cxn ang="T10">
                    <a:pos x="T0" y="T1"/>
                  </a:cxn>
                  <a:cxn ang="T11">
                    <a:pos x="T2" y="T3"/>
                  </a:cxn>
                  <a:cxn ang="T12">
                    <a:pos x="T4" y="T5"/>
                  </a:cxn>
                  <a:cxn ang="T13">
                    <a:pos x="T6" y="T7"/>
                  </a:cxn>
                  <a:cxn ang="T14">
                    <a:pos x="T8" y="T9"/>
                  </a:cxn>
                </a:cxnLst>
                <a:rect l="T15" t="T16" r="T17" b="T18"/>
                <a:pathLst>
                  <a:path w="36" h="46">
                    <a:moveTo>
                      <a:pt x="7" y="0"/>
                    </a:moveTo>
                    <a:lnTo>
                      <a:pt x="0" y="9"/>
                    </a:lnTo>
                    <a:lnTo>
                      <a:pt x="29" y="46"/>
                    </a:lnTo>
                    <a:lnTo>
                      <a:pt x="36" y="37"/>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67" name="Freeform 200"/>
              <p:cNvSpPr>
                <a:spLocks/>
              </p:cNvSpPr>
              <p:nvPr/>
            </p:nvSpPr>
            <p:spPr bwMode="auto">
              <a:xfrm>
                <a:off x="911" y="2051"/>
                <a:ext cx="22" cy="94"/>
              </a:xfrm>
              <a:custGeom>
                <a:avLst/>
                <a:gdLst>
                  <a:gd name="T0" fmla="*/ 0 w 22"/>
                  <a:gd name="T1" fmla="*/ 93 h 94"/>
                  <a:gd name="T2" fmla="*/ 10 w 22"/>
                  <a:gd name="T3" fmla="*/ 94 h 94"/>
                  <a:gd name="T4" fmla="*/ 22 w 22"/>
                  <a:gd name="T5" fmla="*/ 1 h 94"/>
                  <a:gd name="T6" fmla="*/ 14 w 22"/>
                  <a:gd name="T7" fmla="*/ 0 h 94"/>
                  <a:gd name="T8" fmla="*/ 0 w 22"/>
                  <a:gd name="T9" fmla="*/ 93 h 94"/>
                  <a:gd name="T10" fmla="*/ 0 60000 65536"/>
                  <a:gd name="T11" fmla="*/ 0 60000 65536"/>
                  <a:gd name="T12" fmla="*/ 0 60000 65536"/>
                  <a:gd name="T13" fmla="*/ 0 60000 65536"/>
                  <a:gd name="T14" fmla="*/ 0 60000 65536"/>
                  <a:gd name="T15" fmla="*/ 0 w 22"/>
                  <a:gd name="T16" fmla="*/ 0 h 94"/>
                  <a:gd name="T17" fmla="*/ 22 w 22"/>
                  <a:gd name="T18" fmla="*/ 94 h 94"/>
                </a:gdLst>
                <a:ahLst/>
                <a:cxnLst>
                  <a:cxn ang="T10">
                    <a:pos x="T0" y="T1"/>
                  </a:cxn>
                  <a:cxn ang="T11">
                    <a:pos x="T2" y="T3"/>
                  </a:cxn>
                  <a:cxn ang="T12">
                    <a:pos x="T4" y="T5"/>
                  </a:cxn>
                  <a:cxn ang="T13">
                    <a:pos x="T6" y="T7"/>
                  </a:cxn>
                  <a:cxn ang="T14">
                    <a:pos x="T8" y="T9"/>
                  </a:cxn>
                </a:cxnLst>
                <a:rect l="T15" t="T16" r="T17" b="T18"/>
                <a:pathLst>
                  <a:path w="22" h="94">
                    <a:moveTo>
                      <a:pt x="0" y="93"/>
                    </a:moveTo>
                    <a:lnTo>
                      <a:pt x="10" y="94"/>
                    </a:lnTo>
                    <a:lnTo>
                      <a:pt x="22" y="1"/>
                    </a:lnTo>
                    <a:lnTo>
                      <a:pt x="14" y="0"/>
                    </a:lnTo>
                    <a:lnTo>
                      <a:pt x="0" y="93"/>
                    </a:lnTo>
                    <a:close/>
                  </a:path>
                </a:pathLst>
              </a:custGeom>
              <a:solidFill>
                <a:srgbClr val="333333"/>
              </a:solidFill>
              <a:ln w="3175" cmpd="sng">
                <a:solidFill>
                  <a:srgbClr val="000000"/>
                </a:solidFill>
                <a:round/>
                <a:headEnd/>
                <a:tailEnd/>
              </a:ln>
            </p:spPr>
            <p:txBody>
              <a:bodyPr/>
              <a:lstStyle/>
              <a:p>
                <a:endParaRPr lang="pl-PL"/>
              </a:p>
            </p:txBody>
          </p:sp>
          <p:sp>
            <p:nvSpPr>
              <p:cNvPr id="5168" name="Freeform 201"/>
              <p:cNvSpPr>
                <a:spLocks/>
              </p:cNvSpPr>
              <p:nvPr/>
            </p:nvSpPr>
            <p:spPr bwMode="auto">
              <a:xfrm>
                <a:off x="913" y="2138"/>
                <a:ext cx="62" cy="53"/>
              </a:xfrm>
              <a:custGeom>
                <a:avLst/>
                <a:gdLst>
                  <a:gd name="T0" fmla="*/ 7 w 62"/>
                  <a:gd name="T1" fmla="*/ 0 h 53"/>
                  <a:gd name="T2" fmla="*/ 0 w 62"/>
                  <a:gd name="T3" fmla="*/ 9 h 53"/>
                  <a:gd name="T4" fmla="*/ 56 w 62"/>
                  <a:gd name="T5" fmla="*/ 53 h 53"/>
                  <a:gd name="T6" fmla="*/ 62 w 62"/>
                  <a:gd name="T7" fmla="*/ 44 h 53"/>
                  <a:gd name="T8" fmla="*/ 7 w 62"/>
                  <a:gd name="T9" fmla="*/ 0 h 53"/>
                  <a:gd name="T10" fmla="*/ 0 60000 65536"/>
                  <a:gd name="T11" fmla="*/ 0 60000 65536"/>
                  <a:gd name="T12" fmla="*/ 0 60000 65536"/>
                  <a:gd name="T13" fmla="*/ 0 60000 65536"/>
                  <a:gd name="T14" fmla="*/ 0 60000 65536"/>
                  <a:gd name="T15" fmla="*/ 0 w 62"/>
                  <a:gd name="T16" fmla="*/ 0 h 53"/>
                  <a:gd name="T17" fmla="*/ 62 w 62"/>
                  <a:gd name="T18" fmla="*/ 53 h 53"/>
                </a:gdLst>
                <a:ahLst/>
                <a:cxnLst>
                  <a:cxn ang="T10">
                    <a:pos x="T0" y="T1"/>
                  </a:cxn>
                  <a:cxn ang="T11">
                    <a:pos x="T2" y="T3"/>
                  </a:cxn>
                  <a:cxn ang="T12">
                    <a:pos x="T4" y="T5"/>
                  </a:cxn>
                  <a:cxn ang="T13">
                    <a:pos x="T6" y="T7"/>
                  </a:cxn>
                  <a:cxn ang="T14">
                    <a:pos x="T8" y="T9"/>
                  </a:cxn>
                </a:cxnLst>
                <a:rect l="T15" t="T16" r="T17" b="T18"/>
                <a:pathLst>
                  <a:path w="62" h="53">
                    <a:moveTo>
                      <a:pt x="7" y="0"/>
                    </a:moveTo>
                    <a:lnTo>
                      <a:pt x="0" y="9"/>
                    </a:lnTo>
                    <a:lnTo>
                      <a:pt x="56" y="53"/>
                    </a:lnTo>
                    <a:lnTo>
                      <a:pt x="62" y="44"/>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69" name="Freeform 202"/>
              <p:cNvSpPr>
                <a:spLocks/>
              </p:cNvSpPr>
              <p:nvPr/>
            </p:nvSpPr>
            <p:spPr bwMode="auto">
              <a:xfrm>
                <a:off x="869" y="2008"/>
                <a:ext cx="32" cy="12"/>
              </a:xfrm>
              <a:custGeom>
                <a:avLst/>
                <a:gdLst>
                  <a:gd name="T0" fmla="*/ 0 w 32"/>
                  <a:gd name="T1" fmla="*/ 0 h 12"/>
                  <a:gd name="T2" fmla="*/ 0 w 32"/>
                  <a:gd name="T3" fmla="*/ 12 h 12"/>
                  <a:gd name="T4" fmla="*/ 32 w 32"/>
                  <a:gd name="T5" fmla="*/ 12 h 12"/>
                  <a:gd name="T6" fmla="*/ 32 w 32"/>
                  <a:gd name="T7" fmla="*/ 2 h 12"/>
                  <a:gd name="T8" fmla="*/ 0 w 32"/>
                  <a:gd name="T9" fmla="*/ 0 h 12"/>
                  <a:gd name="T10" fmla="*/ 0 60000 65536"/>
                  <a:gd name="T11" fmla="*/ 0 60000 65536"/>
                  <a:gd name="T12" fmla="*/ 0 60000 65536"/>
                  <a:gd name="T13" fmla="*/ 0 60000 65536"/>
                  <a:gd name="T14" fmla="*/ 0 60000 65536"/>
                  <a:gd name="T15" fmla="*/ 0 w 32"/>
                  <a:gd name="T16" fmla="*/ 0 h 12"/>
                  <a:gd name="T17" fmla="*/ 32 w 32"/>
                  <a:gd name="T18" fmla="*/ 12 h 12"/>
                </a:gdLst>
                <a:ahLst/>
                <a:cxnLst>
                  <a:cxn ang="T10">
                    <a:pos x="T0" y="T1"/>
                  </a:cxn>
                  <a:cxn ang="T11">
                    <a:pos x="T2" y="T3"/>
                  </a:cxn>
                  <a:cxn ang="T12">
                    <a:pos x="T4" y="T5"/>
                  </a:cxn>
                  <a:cxn ang="T13">
                    <a:pos x="T6" y="T7"/>
                  </a:cxn>
                  <a:cxn ang="T14">
                    <a:pos x="T8" y="T9"/>
                  </a:cxn>
                </a:cxnLst>
                <a:rect l="T15" t="T16" r="T17" b="T18"/>
                <a:pathLst>
                  <a:path w="32" h="12">
                    <a:moveTo>
                      <a:pt x="0" y="0"/>
                    </a:moveTo>
                    <a:lnTo>
                      <a:pt x="0" y="12"/>
                    </a:lnTo>
                    <a:lnTo>
                      <a:pt x="32" y="12"/>
                    </a:lnTo>
                    <a:lnTo>
                      <a:pt x="32"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170" name="Freeform 203"/>
              <p:cNvSpPr>
                <a:spLocks/>
              </p:cNvSpPr>
              <p:nvPr/>
            </p:nvSpPr>
            <p:spPr bwMode="auto">
              <a:xfrm>
                <a:off x="857" y="2014"/>
                <a:ext cx="46" cy="47"/>
              </a:xfrm>
              <a:custGeom>
                <a:avLst/>
                <a:gdLst>
                  <a:gd name="T0" fmla="*/ 0 w 46"/>
                  <a:gd name="T1" fmla="*/ 38 h 47"/>
                  <a:gd name="T2" fmla="*/ 7 w 46"/>
                  <a:gd name="T3" fmla="*/ 47 h 47"/>
                  <a:gd name="T4" fmla="*/ 46 w 46"/>
                  <a:gd name="T5" fmla="*/ 6 h 47"/>
                  <a:gd name="T6" fmla="*/ 39 w 46"/>
                  <a:gd name="T7" fmla="*/ 0 h 47"/>
                  <a:gd name="T8" fmla="*/ 0 w 46"/>
                  <a:gd name="T9" fmla="*/ 38 h 47"/>
                  <a:gd name="T10" fmla="*/ 0 60000 65536"/>
                  <a:gd name="T11" fmla="*/ 0 60000 65536"/>
                  <a:gd name="T12" fmla="*/ 0 60000 65536"/>
                  <a:gd name="T13" fmla="*/ 0 60000 65536"/>
                  <a:gd name="T14" fmla="*/ 0 60000 65536"/>
                  <a:gd name="T15" fmla="*/ 0 w 46"/>
                  <a:gd name="T16" fmla="*/ 0 h 47"/>
                  <a:gd name="T17" fmla="*/ 46 w 46"/>
                  <a:gd name="T18" fmla="*/ 47 h 47"/>
                </a:gdLst>
                <a:ahLst/>
                <a:cxnLst>
                  <a:cxn ang="T10">
                    <a:pos x="T0" y="T1"/>
                  </a:cxn>
                  <a:cxn ang="T11">
                    <a:pos x="T2" y="T3"/>
                  </a:cxn>
                  <a:cxn ang="T12">
                    <a:pos x="T4" y="T5"/>
                  </a:cxn>
                  <a:cxn ang="T13">
                    <a:pos x="T6" y="T7"/>
                  </a:cxn>
                  <a:cxn ang="T14">
                    <a:pos x="T8" y="T9"/>
                  </a:cxn>
                </a:cxnLst>
                <a:rect l="T15" t="T16" r="T17" b="T18"/>
                <a:pathLst>
                  <a:path w="46" h="47">
                    <a:moveTo>
                      <a:pt x="0" y="38"/>
                    </a:moveTo>
                    <a:lnTo>
                      <a:pt x="7" y="47"/>
                    </a:lnTo>
                    <a:lnTo>
                      <a:pt x="46" y="6"/>
                    </a:lnTo>
                    <a:lnTo>
                      <a:pt x="39" y="0"/>
                    </a:lnTo>
                    <a:lnTo>
                      <a:pt x="0" y="38"/>
                    </a:lnTo>
                    <a:close/>
                  </a:path>
                </a:pathLst>
              </a:custGeom>
              <a:solidFill>
                <a:srgbClr val="333333"/>
              </a:solidFill>
              <a:ln w="3175" cmpd="sng">
                <a:solidFill>
                  <a:srgbClr val="000000"/>
                </a:solidFill>
                <a:round/>
                <a:headEnd/>
                <a:tailEnd/>
              </a:ln>
            </p:spPr>
            <p:txBody>
              <a:bodyPr/>
              <a:lstStyle/>
              <a:p>
                <a:endParaRPr lang="pl-PL"/>
              </a:p>
            </p:txBody>
          </p:sp>
          <p:sp>
            <p:nvSpPr>
              <p:cNvPr id="5171" name="Freeform 204"/>
              <p:cNvSpPr>
                <a:spLocks/>
              </p:cNvSpPr>
              <p:nvPr/>
            </p:nvSpPr>
            <p:spPr bwMode="auto">
              <a:xfrm>
                <a:off x="854" y="2054"/>
                <a:ext cx="64" cy="95"/>
              </a:xfrm>
              <a:custGeom>
                <a:avLst/>
                <a:gdLst>
                  <a:gd name="T0" fmla="*/ 8 w 64"/>
                  <a:gd name="T1" fmla="*/ 0 h 95"/>
                  <a:gd name="T2" fmla="*/ 0 w 64"/>
                  <a:gd name="T3" fmla="*/ 7 h 95"/>
                  <a:gd name="T4" fmla="*/ 55 w 64"/>
                  <a:gd name="T5" fmla="*/ 95 h 95"/>
                  <a:gd name="T6" fmla="*/ 64 w 64"/>
                  <a:gd name="T7" fmla="*/ 88 h 95"/>
                  <a:gd name="T8" fmla="*/ 8 w 64"/>
                  <a:gd name="T9" fmla="*/ 0 h 95"/>
                  <a:gd name="T10" fmla="*/ 0 60000 65536"/>
                  <a:gd name="T11" fmla="*/ 0 60000 65536"/>
                  <a:gd name="T12" fmla="*/ 0 60000 65536"/>
                  <a:gd name="T13" fmla="*/ 0 60000 65536"/>
                  <a:gd name="T14" fmla="*/ 0 60000 65536"/>
                  <a:gd name="T15" fmla="*/ 0 w 64"/>
                  <a:gd name="T16" fmla="*/ 0 h 95"/>
                  <a:gd name="T17" fmla="*/ 64 w 64"/>
                  <a:gd name="T18" fmla="*/ 95 h 95"/>
                </a:gdLst>
                <a:ahLst/>
                <a:cxnLst>
                  <a:cxn ang="T10">
                    <a:pos x="T0" y="T1"/>
                  </a:cxn>
                  <a:cxn ang="T11">
                    <a:pos x="T2" y="T3"/>
                  </a:cxn>
                  <a:cxn ang="T12">
                    <a:pos x="T4" y="T5"/>
                  </a:cxn>
                  <a:cxn ang="T13">
                    <a:pos x="T6" y="T7"/>
                  </a:cxn>
                  <a:cxn ang="T14">
                    <a:pos x="T8" y="T9"/>
                  </a:cxn>
                </a:cxnLst>
                <a:rect l="T15" t="T16" r="T17" b="T18"/>
                <a:pathLst>
                  <a:path w="64" h="95">
                    <a:moveTo>
                      <a:pt x="8" y="0"/>
                    </a:moveTo>
                    <a:lnTo>
                      <a:pt x="0" y="7"/>
                    </a:lnTo>
                    <a:lnTo>
                      <a:pt x="55" y="95"/>
                    </a:lnTo>
                    <a:lnTo>
                      <a:pt x="64" y="88"/>
                    </a:lnTo>
                    <a:lnTo>
                      <a:pt x="8" y="0"/>
                    </a:lnTo>
                    <a:close/>
                  </a:path>
                </a:pathLst>
              </a:custGeom>
              <a:solidFill>
                <a:srgbClr val="333333"/>
              </a:solidFill>
              <a:ln w="3175" cmpd="sng">
                <a:solidFill>
                  <a:srgbClr val="000000"/>
                </a:solidFill>
                <a:round/>
                <a:headEnd/>
                <a:tailEnd/>
              </a:ln>
            </p:spPr>
            <p:txBody>
              <a:bodyPr/>
              <a:lstStyle/>
              <a:p>
                <a:endParaRPr lang="pl-PL"/>
              </a:p>
            </p:txBody>
          </p:sp>
          <p:sp>
            <p:nvSpPr>
              <p:cNvPr id="5172" name="Freeform 205"/>
              <p:cNvSpPr>
                <a:spLocks/>
              </p:cNvSpPr>
              <p:nvPr/>
            </p:nvSpPr>
            <p:spPr bwMode="auto">
              <a:xfrm>
                <a:off x="830" y="2138"/>
                <a:ext cx="86" cy="75"/>
              </a:xfrm>
              <a:custGeom>
                <a:avLst/>
                <a:gdLst>
                  <a:gd name="T0" fmla="*/ 0 w 86"/>
                  <a:gd name="T1" fmla="*/ 66 h 75"/>
                  <a:gd name="T2" fmla="*/ 7 w 86"/>
                  <a:gd name="T3" fmla="*/ 75 h 75"/>
                  <a:gd name="T4" fmla="*/ 86 w 86"/>
                  <a:gd name="T5" fmla="*/ 9 h 75"/>
                  <a:gd name="T6" fmla="*/ 81 w 86"/>
                  <a:gd name="T7" fmla="*/ 0 h 75"/>
                  <a:gd name="T8" fmla="*/ 0 w 86"/>
                  <a:gd name="T9" fmla="*/ 66 h 75"/>
                  <a:gd name="T10" fmla="*/ 0 60000 65536"/>
                  <a:gd name="T11" fmla="*/ 0 60000 65536"/>
                  <a:gd name="T12" fmla="*/ 0 60000 65536"/>
                  <a:gd name="T13" fmla="*/ 0 60000 65536"/>
                  <a:gd name="T14" fmla="*/ 0 60000 65536"/>
                  <a:gd name="T15" fmla="*/ 0 w 86"/>
                  <a:gd name="T16" fmla="*/ 0 h 75"/>
                  <a:gd name="T17" fmla="*/ 86 w 86"/>
                  <a:gd name="T18" fmla="*/ 75 h 75"/>
                </a:gdLst>
                <a:ahLst/>
                <a:cxnLst>
                  <a:cxn ang="T10">
                    <a:pos x="T0" y="T1"/>
                  </a:cxn>
                  <a:cxn ang="T11">
                    <a:pos x="T2" y="T3"/>
                  </a:cxn>
                  <a:cxn ang="T12">
                    <a:pos x="T4" y="T5"/>
                  </a:cxn>
                  <a:cxn ang="T13">
                    <a:pos x="T6" y="T7"/>
                  </a:cxn>
                  <a:cxn ang="T14">
                    <a:pos x="T8" y="T9"/>
                  </a:cxn>
                </a:cxnLst>
                <a:rect l="T15" t="T16" r="T17" b="T18"/>
                <a:pathLst>
                  <a:path w="86" h="75">
                    <a:moveTo>
                      <a:pt x="0" y="66"/>
                    </a:moveTo>
                    <a:lnTo>
                      <a:pt x="7" y="75"/>
                    </a:lnTo>
                    <a:lnTo>
                      <a:pt x="86" y="9"/>
                    </a:lnTo>
                    <a:lnTo>
                      <a:pt x="81" y="0"/>
                    </a:lnTo>
                    <a:lnTo>
                      <a:pt x="0" y="66"/>
                    </a:lnTo>
                    <a:close/>
                  </a:path>
                </a:pathLst>
              </a:custGeom>
              <a:solidFill>
                <a:srgbClr val="333333"/>
              </a:solidFill>
              <a:ln w="3175" cmpd="sng">
                <a:solidFill>
                  <a:srgbClr val="000000"/>
                </a:solidFill>
                <a:round/>
                <a:headEnd/>
                <a:tailEnd/>
              </a:ln>
            </p:spPr>
            <p:txBody>
              <a:bodyPr/>
              <a:lstStyle/>
              <a:p>
                <a:endParaRPr lang="pl-PL"/>
              </a:p>
            </p:txBody>
          </p:sp>
          <p:sp>
            <p:nvSpPr>
              <p:cNvPr id="5173" name="Freeform 206"/>
              <p:cNvSpPr>
                <a:spLocks/>
              </p:cNvSpPr>
              <p:nvPr/>
            </p:nvSpPr>
            <p:spPr bwMode="auto">
              <a:xfrm>
                <a:off x="842" y="2138"/>
                <a:ext cx="84" cy="75"/>
              </a:xfrm>
              <a:custGeom>
                <a:avLst/>
                <a:gdLst>
                  <a:gd name="T0" fmla="*/ 7 w 84"/>
                  <a:gd name="T1" fmla="*/ 0 h 75"/>
                  <a:gd name="T2" fmla="*/ 0 w 84"/>
                  <a:gd name="T3" fmla="*/ 9 h 75"/>
                  <a:gd name="T4" fmla="*/ 79 w 84"/>
                  <a:gd name="T5" fmla="*/ 75 h 75"/>
                  <a:gd name="T6" fmla="*/ 84 w 84"/>
                  <a:gd name="T7" fmla="*/ 66 h 75"/>
                  <a:gd name="T8" fmla="*/ 7 w 84"/>
                  <a:gd name="T9" fmla="*/ 0 h 75"/>
                  <a:gd name="T10" fmla="*/ 0 60000 65536"/>
                  <a:gd name="T11" fmla="*/ 0 60000 65536"/>
                  <a:gd name="T12" fmla="*/ 0 60000 65536"/>
                  <a:gd name="T13" fmla="*/ 0 60000 65536"/>
                  <a:gd name="T14" fmla="*/ 0 60000 65536"/>
                  <a:gd name="T15" fmla="*/ 0 w 84"/>
                  <a:gd name="T16" fmla="*/ 0 h 75"/>
                  <a:gd name="T17" fmla="*/ 84 w 84"/>
                  <a:gd name="T18" fmla="*/ 75 h 75"/>
                </a:gdLst>
                <a:ahLst/>
                <a:cxnLst>
                  <a:cxn ang="T10">
                    <a:pos x="T0" y="T1"/>
                  </a:cxn>
                  <a:cxn ang="T11">
                    <a:pos x="T2" y="T3"/>
                  </a:cxn>
                  <a:cxn ang="T12">
                    <a:pos x="T4" y="T5"/>
                  </a:cxn>
                  <a:cxn ang="T13">
                    <a:pos x="T6" y="T7"/>
                  </a:cxn>
                  <a:cxn ang="T14">
                    <a:pos x="T8" y="T9"/>
                  </a:cxn>
                </a:cxnLst>
                <a:rect l="T15" t="T16" r="T17" b="T18"/>
                <a:pathLst>
                  <a:path w="84" h="75">
                    <a:moveTo>
                      <a:pt x="7" y="0"/>
                    </a:moveTo>
                    <a:lnTo>
                      <a:pt x="0" y="9"/>
                    </a:lnTo>
                    <a:lnTo>
                      <a:pt x="79" y="75"/>
                    </a:lnTo>
                    <a:lnTo>
                      <a:pt x="84" y="66"/>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74" name="Freeform 207"/>
              <p:cNvSpPr>
                <a:spLocks/>
              </p:cNvSpPr>
              <p:nvPr/>
            </p:nvSpPr>
            <p:spPr bwMode="auto">
              <a:xfrm>
                <a:off x="840" y="2054"/>
                <a:ext cx="69" cy="93"/>
              </a:xfrm>
              <a:custGeom>
                <a:avLst/>
                <a:gdLst>
                  <a:gd name="T0" fmla="*/ 0 w 69"/>
                  <a:gd name="T1" fmla="*/ 84 h 93"/>
                  <a:gd name="T2" fmla="*/ 7 w 69"/>
                  <a:gd name="T3" fmla="*/ 93 h 93"/>
                  <a:gd name="T4" fmla="*/ 69 w 69"/>
                  <a:gd name="T5" fmla="*/ 8 h 93"/>
                  <a:gd name="T6" fmla="*/ 63 w 69"/>
                  <a:gd name="T7" fmla="*/ 0 h 93"/>
                  <a:gd name="T8" fmla="*/ 0 w 69"/>
                  <a:gd name="T9" fmla="*/ 84 h 93"/>
                  <a:gd name="T10" fmla="*/ 0 60000 65536"/>
                  <a:gd name="T11" fmla="*/ 0 60000 65536"/>
                  <a:gd name="T12" fmla="*/ 0 60000 65536"/>
                  <a:gd name="T13" fmla="*/ 0 60000 65536"/>
                  <a:gd name="T14" fmla="*/ 0 60000 65536"/>
                  <a:gd name="T15" fmla="*/ 0 w 69"/>
                  <a:gd name="T16" fmla="*/ 0 h 93"/>
                  <a:gd name="T17" fmla="*/ 69 w 69"/>
                  <a:gd name="T18" fmla="*/ 93 h 93"/>
                </a:gdLst>
                <a:ahLst/>
                <a:cxnLst>
                  <a:cxn ang="T10">
                    <a:pos x="T0" y="T1"/>
                  </a:cxn>
                  <a:cxn ang="T11">
                    <a:pos x="T2" y="T3"/>
                  </a:cxn>
                  <a:cxn ang="T12">
                    <a:pos x="T4" y="T5"/>
                  </a:cxn>
                  <a:cxn ang="T13">
                    <a:pos x="T6" y="T7"/>
                  </a:cxn>
                  <a:cxn ang="T14">
                    <a:pos x="T8" y="T9"/>
                  </a:cxn>
                </a:cxnLst>
                <a:rect l="T15" t="T16" r="T17" b="T18"/>
                <a:pathLst>
                  <a:path w="69" h="93">
                    <a:moveTo>
                      <a:pt x="0" y="84"/>
                    </a:moveTo>
                    <a:lnTo>
                      <a:pt x="7" y="93"/>
                    </a:lnTo>
                    <a:lnTo>
                      <a:pt x="69" y="8"/>
                    </a:lnTo>
                    <a:lnTo>
                      <a:pt x="63" y="0"/>
                    </a:lnTo>
                    <a:lnTo>
                      <a:pt x="0" y="84"/>
                    </a:lnTo>
                    <a:close/>
                  </a:path>
                </a:pathLst>
              </a:custGeom>
              <a:solidFill>
                <a:srgbClr val="333333"/>
              </a:solidFill>
              <a:ln w="3175" cmpd="sng">
                <a:solidFill>
                  <a:srgbClr val="000000"/>
                </a:solidFill>
                <a:round/>
                <a:headEnd/>
                <a:tailEnd/>
              </a:ln>
            </p:spPr>
            <p:txBody>
              <a:bodyPr/>
              <a:lstStyle/>
              <a:p>
                <a:endParaRPr lang="pl-PL"/>
              </a:p>
            </p:txBody>
          </p:sp>
          <p:sp>
            <p:nvSpPr>
              <p:cNvPr id="5175" name="Freeform 208"/>
              <p:cNvSpPr>
                <a:spLocks/>
              </p:cNvSpPr>
              <p:nvPr/>
            </p:nvSpPr>
            <p:spPr bwMode="auto">
              <a:xfrm>
                <a:off x="866" y="2010"/>
                <a:ext cx="43" cy="54"/>
              </a:xfrm>
              <a:custGeom>
                <a:avLst/>
                <a:gdLst>
                  <a:gd name="T0" fmla="*/ 6 w 43"/>
                  <a:gd name="T1" fmla="*/ 0 h 54"/>
                  <a:gd name="T2" fmla="*/ 0 w 43"/>
                  <a:gd name="T3" fmla="*/ 9 h 54"/>
                  <a:gd name="T4" fmla="*/ 37 w 43"/>
                  <a:gd name="T5" fmla="*/ 54 h 54"/>
                  <a:gd name="T6" fmla="*/ 43 w 43"/>
                  <a:gd name="T7" fmla="*/ 47 h 54"/>
                  <a:gd name="T8" fmla="*/ 6 w 43"/>
                  <a:gd name="T9" fmla="*/ 0 h 54"/>
                  <a:gd name="T10" fmla="*/ 0 60000 65536"/>
                  <a:gd name="T11" fmla="*/ 0 60000 65536"/>
                  <a:gd name="T12" fmla="*/ 0 60000 65536"/>
                  <a:gd name="T13" fmla="*/ 0 60000 65536"/>
                  <a:gd name="T14" fmla="*/ 0 60000 65536"/>
                  <a:gd name="T15" fmla="*/ 0 w 43"/>
                  <a:gd name="T16" fmla="*/ 0 h 54"/>
                  <a:gd name="T17" fmla="*/ 43 w 43"/>
                  <a:gd name="T18" fmla="*/ 54 h 54"/>
                </a:gdLst>
                <a:ahLst/>
                <a:cxnLst>
                  <a:cxn ang="T10">
                    <a:pos x="T0" y="T1"/>
                  </a:cxn>
                  <a:cxn ang="T11">
                    <a:pos x="T2" y="T3"/>
                  </a:cxn>
                  <a:cxn ang="T12">
                    <a:pos x="T4" y="T5"/>
                  </a:cxn>
                  <a:cxn ang="T13">
                    <a:pos x="T6" y="T7"/>
                  </a:cxn>
                  <a:cxn ang="T14">
                    <a:pos x="T8" y="T9"/>
                  </a:cxn>
                </a:cxnLst>
                <a:rect l="T15" t="T16" r="T17" b="T18"/>
                <a:pathLst>
                  <a:path w="43" h="54">
                    <a:moveTo>
                      <a:pt x="6" y="0"/>
                    </a:moveTo>
                    <a:lnTo>
                      <a:pt x="0" y="9"/>
                    </a:lnTo>
                    <a:lnTo>
                      <a:pt x="37" y="54"/>
                    </a:lnTo>
                    <a:lnTo>
                      <a:pt x="43" y="47"/>
                    </a:lnTo>
                    <a:lnTo>
                      <a:pt x="6" y="0"/>
                    </a:lnTo>
                    <a:close/>
                  </a:path>
                </a:pathLst>
              </a:custGeom>
              <a:solidFill>
                <a:srgbClr val="333333"/>
              </a:solidFill>
              <a:ln w="3175" cmpd="sng">
                <a:solidFill>
                  <a:srgbClr val="000000"/>
                </a:solidFill>
                <a:round/>
                <a:headEnd/>
                <a:tailEnd/>
              </a:ln>
            </p:spPr>
            <p:txBody>
              <a:bodyPr/>
              <a:lstStyle/>
              <a:p>
                <a:endParaRPr lang="pl-PL"/>
              </a:p>
            </p:txBody>
          </p:sp>
          <p:sp>
            <p:nvSpPr>
              <p:cNvPr id="5176" name="Freeform 209"/>
              <p:cNvSpPr>
                <a:spLocks/>
              </p:cNvSpPr>
              <p:nvPr/>
            </p:nvSpPr>
            <p:spPr bwMode="auto">
              <a:xfrm>
                <a:off x="869" y="2008"/>
                <a:ext cx="32" cy="12"/>
              </a:xfrm>
              <a:custGeom>
                <a:avLst/>
                <a:gdLst>
                  <a:gd name="T0" fmla="*/ 0 w 32"/>
                  <a:gd name="T1" fmla="*/ 0 h 12"/>
                  <a:gd name="T2" fmla="*/ 0 w 32"/>
                  <a:gd name="T3" fmla="*/ 12 h 12"/>
                  <a:gd name="T4" fmla="*/ 32 w 32"/>
                  <a:gd name="T5" fmla="*/ 12 h 12"/>
                  <a:gd name="T6" fmla="*/ 32 w 32"/>
                  <a:gd name="T7" fmla="*/ 2 h 12"/>
                  <a:gd name="T8" fmla="*/ 0 w 32"/>
                  <a:gd name="T9" fmla="*/ 0 h 12"/>
                  <a:gd name="T10" fmla="*/ 0 60000 65536"/>
                  <a:gd name="T11" fmla="*/ 0 60000 65536"/>
                  <a:gd name="T12" fmla="*/ 0 60000 65536"/>
                  <a:gd name="T13" fmla="*/ 0 60000 65536"/>
                  <a:gd name="T14" fmla="*/ 0 60000 65536"/>
                  <a:gd name="T15" fmla="*/ 0 w 32"/>
                  <a:gd name="T16" fmla="*/ 0 h 12"/>
                  <a:gd name="T17" fmla="*/ 32 w 32"/>
                  <a:gd name="T18" fmla="*/ 12 h 12"/>
                </a:gdLst>
                <a:ahLst/>
                <a:cxnLst>
                  <a:cxn ang="T10">
                    <a:pos x="T0" y="T1"/>
                  </a:cxn>
                  <a:cxn ang="T11">
                    <a:pos x="T2" y="T3"/>
                  </a:cxn>
                  <a:cxn ang="T12">
                    <a:pos x="T4" y="T5"/>
                  </a:cxn>
                  <a:cxn ang="T13">
                    <a:pos x="T6" y="T7"/>
                  </a:cxn>
                  <a:cxn ang="T14">
                    <a:pos x="T8" y="T9"/>
                  </a:cxn>
                </a:cxnLst>
                <a:rect l="T15" t="T16" r="T17" b="T18"/>
                <a:pathLst>
                  <a:path w="32" h="12">
                    <a:moveTo>
                      <a:pt x="0" y="0"/>
                    </a:moveTo>
                    <a:lnTo>
                      <a:pt x="0" y="12"/>
                    </a:lnTo>
                    <a:lnTo>
                      <a:pt x="32" y="12"/>
                    </a:lnTo>
                    <a:lnTo>
                      <a:pt x="32"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177" name="Freeform 210"/>
              <p:cNvSpPr>
                <a:spLocks/>
              </p:cNvSpPr>
              <p:nvPr/>
            </p:nvSpPr>
            <p:spPr bwMode="auto">
              <a:xfrm>
                <a:off x="857" y="2014"/>
                <a:ext cx="46" cy="47"/>
              </a:xfrm>
              <a:custGeom>
                <a:avLst/>
                <a:gdLst>
                  <a:gd name="T0" fmla="*/ 0 w 46"/>
                  <a:gd name="T1" fmla="*/ 38 h 47"/>
                  <a:gd name="T2" fmla="*/ 7 w 46"/>
                  <a:gd name="T3" fmla="*/ 47 h 47"/>
                  <a:gd name="T4" fmla="*/ 46 w 46"/>
                  <a:gd name="T5" fmla="*/ 6 h 47"/>
                  <a:gd name="T6" fmla="*/ 39 w 46"/>
                  <a:gd name="T7" fmla="*/ 0 h 47"/>
                  <a:gd name="T8" fmla="*/ 0 w 46"/>
                  <a:gd name="T9" fmla="*/ 38 h 47"/>
                  <a:gd name="T10" fmla="*/ 0 60000 65536"/>
                  <a:gd name="T11" fmla="*/ 0 60000 65536"/>
                  <a:gd name="T12" fmla="*/ 0 60000 65536"/>
                  <a:gd name="T13" fmla="*/ 0 60000 65536"/>
                  <a:gd name="T14" fmla="*/ 0 60000 65536"/>
                  <a:gd name="T15" fmla="*/ 0 w 46"/>
                  <a:gd name="T16" fmla="*/ 0 h 47"/>
                  <a:gd name="T17" fmla="*/ 46 w 46"/>
                  <a:gd name="T18" fmla="*/ 47 h 47"/>
                </a:gdLst>
                <a:ahLst/>
                <a:cxnLst>
                  <a:cxn ang="T10">
                    <a:pos x="T0" y="T1"/>
                  </a:cxn>
                  <a:cxn ang="T11">
                    <a:pos x="T2" y="T3"/>
                  </a:cxn>
                  <a:cxn ang="T12">
                    <a:pos x="T4" y="T5"/>
                  </a:cxn>
                  <a:cxn ang="T13">
                    <a:pos x="T6" y="T7"/>
                  </a:cxn>
                  <a:cxn ang="T14">
                    <a:pos x="T8" y="T9"/>
                  </a:cxn>
                </a:cxnLst>
                <a:rect l="T15" t="T16" r="T17" b="T18"/>
                <a:pathLst>
                  <a:path w="46" h="47">
                    <a:moveTo>
                      <a:pt x="0" y="38"/>
                    </a:moveTo>
                    <a:lnTo>
                      <a:pt x="7" y="47"/>
                    </a:lnTo>
                    <a:lnTo>
                      <a:pt x="46" y="6"/>
                    </a:lnTo>
                    <a:lnTo>
                      <a:pt x="39" y="0"/>
                    </a:lnTo>
                    <a:lnTo>
                      <a:pt x="0" y="38"/>
                    </a:lnTo>
                    <a:close/>
                  </a:path>
                </a:pathLst>
              </a:custGeom>
              <a:solidFill>
                <a:srgbClr val="333333"/>
              </a:solidFill>
              <a:ln w="3175" cmpd="sng">
                <a:solidFill>
                  <a:srgbClr val="000000"/>
                </a:solidFill>
                <a:round/>
                <a:headEnd/>
                <a:tailEnd/>
              </a:ln>
            </p:spPr>
            <p:txBody>
              <a:bodyPr/>
              <a:lstStyle/>
              <a:p>
                <a:endParaRPr lang="pl-PL"/>
              </a:p>
            </p:txBody>
          </p:sp>
          <p:sp>
            <p:nvSpPr>
              <p:cNvPr id="5178" name="Freeform 211"/>
              <p:cNvSpPr>
                <a:spLocks/>
              </p:cNvSpPr>
              <p:nvPr/>
            </p:nvSpPr>
            <p:spPr bwMode="auto">
              <a:xfrm>
                <a:off x="854" y="2054"/>
                <a:ext cx="64" cy="95"/>
              </a:xfrm>
              <a:custGeom>
                <a:avLst/>
                <a:gdLst>
                  <a:gd name="T0" fmla="*/ 8 w 64"/>
                  <a:gd name="T1" fmla="*/ 0 h 95"/>
                  <a:gd name="T2" fmla="*/ 0 w 64"/>
                  <a:gd name="T3" fmla="*/ 7 h 95"/>
                  <a:gd name="T4" fmla="*/ 55 w 64"/>
                  <a:gd name="T5" fmla="*/ 95 h 95"/>
                  <a:gd name="T6" fmla="*/ 64 w 64"/>
                  <a:gd name="T7" fmla="*/ 88 h 95"/>
                  <a:gd name="T8" fmla="*/ 8 w 64"/>
                  <a:gd name="T9" fmla="*/ 0 h 95"/>
                  <a:gd name="T10" fmla="*/ 0 60000 65536"/>
                  <a:gd name="T11" fmla="*/ 0 60000 65536"/>
                  <a:gd name="T12" fmla="*/ 0 60000 65536"/>
                  <a:gd name="T13" fmla="*/ 0 60000 65536"/>
                  <a:gd name="T14" fmla="*/ 0 60000 65536"/>
                  <a:gd name="T15" fmla="*/ 0 w 64"/>
                  <a:gd name="T16" fmla="*/ 0 h 95"/>
                  <a:gd name="T17" fmla="*/ 64 w 64"/>
                  <a:gd name="T18" fmla="*/ 95 h 95"/>
                </a:gdLst>
                <a:ahLst/>
                <a:cxnLst>
                  <a:cxn ang="T10">
                    <a:pos x="T0" y="T1"/>
                  </a:cxn>
                  <a:cxn ang="T11">
                    <a:pos x="T2" y="T3"/>
                  </a:cxn>
                  <a:cxn ang="T12">
                    <a:pos x="T4" y="T5"/>
                  </a:cxn>
                  <a:cxn ang="T13">
                    <a:pos x="T6" y="T7"/>
                  </a:cxn>
                  <a:cxn ang="T14">
                    <a:pos x="T8" y="T9"/>
                  </a:cxn>
                </a:cxnLst>
                <a:rect l="T15" t="T16" r="T17" b="T18"/>
                <a:pathLst>
                  <a:path w="64" h="95">
                    <a:moveTo>
                      <a:pt x="8" y="0"/>
                    </a:moveTo>
                    <a:lnTo>
                      <a:pt x="0" y="7"/>
                    </a:lnTo>
                    <a:lnTo>
                      <a:pt x="55" y="95"/>
                    </a:lnTo>
                    <a:lnTo>
                      <a:pt x="64" y="88"/>
                    </a:lnTo>
                    <a:lnTo>
                      <a:pt x="8" y="0"/>
                    </a:lnTo>
                    <a:close/>
                  </a:path>
                </a:pathLst>
              </a:custGeom>
              <a:solidFill>
                <a:srgbClr val="333333"/>
              </a:solidFill>
              <a:ln w="3175" cmpd="sng">
                <a:solidFill>
                  <a:srgbClr val="000000"/>
                </a:solidFill>
                <a:round/>
                <a:headEnd/>
                <a:tailEnd/>
              </a:ln>
            </p:spPr>
            <p:txBody>
              <a:bodyPr/>
              <a:lstStyle/>
              <a:p>
                <a:endParaRPr lang="pl-PL"/>
              </a:p>
            </p:txBody>
          </p:sp>
          <p:sp>
            <p:nvSpPr>
              <p:cNvPr id="5179" name="Freeform 212"/>
              <p:cNvSpPr>
                <a:spLocks/>
              </p:cNvSpPr>
              <p:nvPr/>
            </p:nvSpPr>
            <p:spPr bwMode="auto">
              <a:xfrm>
                <a:off x="830" y="2138"/>
                <a:ext cx="86" cy="75"/>
              </a:xfrm>
              <a:custGeom>
                <a:avLst/>
                <a:gdLst>
                  <a:gd name="T0" fmla="*/ 0 w 86"/>
                  <a:gd name="T1" fmla="*/ 66 h 75"/>
                  <a:gd name="T2" fmla="*/ 7 w 86"/>
                  <a:gd name="T3" fmla="*/ 75 h 75"/>
                  <a:gd name="T4" fmla="*/ 86 w 86"/>
                  <a:gd name="T5" fmla="*/ 9 h 75"/>
                  <a:gd name="T6" fmla="*/ 81 w 86"/>
                  <a:gd name="T7" fmla="*/ 0 h 75"/>
                  <a:gd name="T8" fmla="*/ 0 w 86"/>
                  <a:gd name="T9" fmla="*/ 66 h 75"/>
                  <a:gd name="T10" fmla="*/ 0 60000 65536"/>
                  <a:gd name="T11" fmla="*/ 0 60000 65536"/>
                  <a:gd name="T12" fmla="*/ 0 60000 65536"/>
                  <a:gd name="T13" fmla="*/ 0 60000 65536"/>
                  <a:gd name="T14" fmla="*/ 0 60000 65536"/>
                  <a:gd name="T15" fmla="*/ 0 w 86"/>
                  <a:gd name="T16" fmla="*/ 0 h 75"/>
                  <a:gd name="T17" fmla="*/ 86 w 86"/>
                  <a:gd name="T18" fmla="*/ 75 h 75"/>
                </a:gdLst>
                <a:ahLst/>
                <a:cxnLst>
                  <a:cxn ang="T10">
                    <a:pos x="T0" y="T1"/>
                  </a:cxn>
                  <a:cxn ang="T11">
                    <a:pos x="T2" y="T3"/>
                  </a:cxn>
                  <a:cxn ang="T12">
                    <a:pos x="T4" y="T5"/>
                  </a:cxn>
                  <a:cxn ang="T13">
                    <a:pos x="T6" y="T7"/>
                  </a:cxn>
                  <a:cxn ang="T14">
                    <a:pos x="T8" y="T9"/>
                  </a:cxn>
                </a:cxnLst>
                <a:rect l="T15" t="T16" r="T17" b="T18"/>
                <a:pathLst>
                  <a:path w="86" h="75">
                    <a:moveTo>
                      <a:pt x="0" y="66"/>
                    </a:moveTo>
                    <a:lnTo>
                      <a:pt x="7" y="75"/>
                    </a:lnTo>
                    <a:lnTo>
                      <a:pt x="86" y="9"/>
                    </a:lnTo>
                    <a:lnTo>
                      <a:pt x="81" y="0"/>
                    </a:lnTo>
                    <a:lnTo>
                      <a:pt x="0" y="66"/>
                    </a:lnTo>
                    <a:close/>
                  </a:path>
                </a:pathLst>
              </a:custGeom>
              <a:solidFill>
                <a:srgbClr val="333333"/>
              </a:solidFill>
              <a:ln w="3175" cmpd="sng">
                <a:solidFill>
                  <a:srgbClr val="000000"/>
                </a:solidFill>
                <a:round/>
                <a:headEnd/>
                <a:tailEnd/>
              </a:ln>
            </p:spPr>
            <p:txBody>
              <a:bodyPr/>
              <a:lstStyle/>
              <a:p>
                <a:endParaRPr lang="pl-PL"/>
              </a:p>
            </p:txBody>
          </p:sp>
          <p:sp>
            <p:nvSpPr>
              <p:cNvPr id="5180" name="Freeform 213"/>
              <p:cNvSpPr>
                <a:spLocks/>
              </p:cNvSpPr>
              <p:nvPr/>
            </p:nvSpPr>
            <p:spPr bwMode="auto">
              <a:xfrm>
                <a:off x="842" y="2138"/>
                <a:ext cx="84" cy="75"/>
              </a:xfrm>
              <a:custGeom>
                <a:avLst/>
                <a:gdLst>
                  <a:gd name="T0" fmla="*/ 7 w 84"/>
                  <a:gd name="T1" fmla="*/ 0 h 75"/>
                  <a:gd name="T2" fmla="*/ 0 w 84"/>
                  <a:gd name="T3" fmla="*/ 9 h 75"/>
                  <a:gd name="T4" fmla="*/ 79 w 84"/>
                  <a:gd name="T5" fmla="*/ 75 h 75"/>
                  <a:gd name="T6" fmla="*/ 84 w 84"/>
                  <a:gd name="T7" fmla="*/ 66 h 75"/>
                  <a:gd name="T8" fmla="*/ 7 w 84"/>
                  <a:gd name="T9" fmla="*/ 0 h 75"/>
                  <a:gd name="T10" fmla="*/ 0 60000 65536"/>
                  <a:gd name="T11" fmla="*/ 0 60000 65536"/>
                  <a:gd name="T12" fmla="*/ 0 60000 65536"/>
                  <a:gd name="T13" fmla="*/ 0 60000 65536"/>
                  <a:gd name="T14" fmla="*/ 0 60000 65536"/>
                  <a:gd name="T15" fmla="*/ 0 w 84"/>
                  <a:gd name="T16" fmla="*/ 0 h 75"/>
                  <a:gd name="T17" fmla="*/ 84 w 84"/>
                  <a:gd name="T18" fmla="*/ 75 h 75"/>
                </a:gdLst>
                <a:ahLst/>
                <a:cxnLst>
                  <a:cxn ang="T10">
                    <a:pos x="T0" y="T1"/>
                  </a:cxn>
                  <a:cxn ang="T11">
                    <a:pos x="T2" y="T3"/>
                  </a:cxn>
                  <a:cxn ang="T12">
                    <a:pos x="T4" y="T5"/>
                  </a:cxn>
                  <a:cxn ang="T13">
                    <a:pos x="T6" y="T7"/>
                  </a:cxn>
                  <a:cxn ang="T14">
                    <a:pos x="T8" y="T9"/>
                  </a:cxn>
                </a:cxnLst>
                <a:rect l="T15" t="T16" r="T17" b="T18"/>
                <a:pathLst>
                  <a:path w="84" h="75">
                    <a:moveTo>
                      <a:pt x="7" y="0"/>
                    </a:moveTo>
                    <a:lnTo>
                      <a:pt x="0" y="9"/>
                    </a:lnTo>
                    <a:lnTo>
                      <a:pt x="79" y="75"/>
                    </a:lnTo>
                    <a:lnTo>
                      <a:pt x="84" y="66"/>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81" name="Freeform 214"/>
              <p:cNvSpPr>
                <a:spLocks/>
              </p:cNvSpPr>
              <p:nvPr/>
            </p:nvSpPr>
            <p:spPr bwMode="auto">
              <a:xfrm>
                <a:off x="840" y="2054"/>
                <a:ext cx="69" cy="93"/>
              </a:xfrm>
              <a:custGeom>
                <a:avLst/>
                <a:gdLst>
                  <a:gd name="T0" fmla="*/ 0 w 69"/>
                  <a:gd name="T1" fmla="*/ 84 h 93"/>
                  <a:gd name="T2" fmla="*/ 7 w 69"/>
                  <a:gd name="T3" fmla="*/ 93 h 93"/>
                  <a:gd name="T4" fmla="*/ 69 w 69"/>
                  <a:gd name="T5" fmla="*/ 8 h 93"/>
                  <a:gd name="T6" fmla="*/ 63 w 69"/>
                  <a:gd name="T7" fmla="*/ 0 h 93"/>
                  <a:gd name="T8" fmla="*/ 0 w 69"/>
                  <a:gd name="T9" fmla="*/ 84 h 93"/>
                  <a:gd name="T10" fmla="*/ 0 60000 65536"/>
                  <a:gd name="T11" fmla="*/ 0 60000 65536"/>
                  <a:gd name="T12" fmla="*/ 0 60000 65536"/>
                  <a:gd name="T13" fmla="*/ 0 60000 65536"/>
                  <a:gd name="T14" fmla="*/ 0 60000 65536"/>
                  <a:gd name="T15" fmla="*/ 0 w 69"/>
                  <a:gd name="T16" fmla="*/ 0 h 93"/>
                  <a:gd name="T17" fmla="*/ 69 w 69"/>
                  <a:gd name="T18" fmla="*/ 93 h 93"/>
                </a:gdLst>
                <a:ahLst/>
                <a:cxnLst>
                  <a:cxn ang="T10">
                    <a:pos x="T0" y="T1"/>
                  </a:cxn>
                  <a:cxn ang="T11">
                    <a:pos x="T2" y="T3"/>
                  </a:cxn>
                  <a:cxn ang="T12">
                    <a:pos x="T4" y="T5"/>
                  </a:cxn>
                  <a:cxn ang="T13">
                    <a:pos x="T6" y="T7"/>
                  </a:cxn>
                  <a:cxn ang="T14">
                    <a:pos x="T8" y="T9"/>
                  </a:cxn>
                </a:cxnLst>
                <a:rect l="T15" t="T16" r="T17" b="T18"/>
                <a:pathLst>
                  <a:path w="69" h="93">
                    <a:moveTo>
                      <a:pt x="0" y="84"/>
                    </a:moveTo>
                    <a:lnTo>
                      <a:pt x="7" y="93"/>
                    </a:lnTo>
                    <a:lnTo>
                      <a:pt x="69" y="8"/>
                    </a:lnTo>
                    <a:lnTo>
                      <a:pt x="63" y="0"/>
                    </a:lnTo>
                    <a:lnTo>
                      <a:pt x="0" y="84"/>
                    </a:lnTo>
                    <a:close/>
                  </a:path>
                </a:pathLst>
              </a:custGeom>
              <a:solidFill>
                <a:srgbClr val="333333"/>
              </a:solidFill>
              <a:ln w="3175" cmpd="sng">
                <a:solidFill>
                  <a:srgbClr val="000000"/>
                </a:solidFill>
                <a:round/>
                <a:headEnd/>
                <a:tailEnd/>
              </a:ln>
            </p:spPr>
            <p:txBody>
              <a:bodyPr/>
              <a:lstStyle/>
              <a:p>
                <a:endParaRPr lang="pl-PL"/>
              </a:p>
            </p:txBody>
          </p:sp>
          <p:sp>
            <p:nvSpPr>
              <p:cNvPr id="5182" name="Freeform 215"/>
              <p:cNvSpPr>
                <a:spLocks/>
              </p:cNvSpPr>
              <p:nvPr/>
            </p:nvSpPr>
            <p:spPr bwMode="auto">
              <a:xfrm>
                <a:off x="866" y="2010"/>
                <a:ext cx="43" cy="54"/>
              </a:xfrm>
              <a:custGeom>
                <a:avLst/>
                <a:gdLst>
                  <a:gd name="T0" fmla="*/ 6 w 43"/>
                  <a:gd name="T1" fmla="*/ 0 h 54"/>
                  <a:gd name="T2" fmla="*/ 0 w 43"/>
                  <a:gd name="T3" fmla="*/ 9 h 54"/>
                  <a:gd name="T4" fmla="*/ 37 w 43"/>
                  <a:gd name="T5" fmla="*/ 54 h 54"/>
                  <a:gd name="T6" fmla="*/ 43 w 43"/>
                  <a:gd name="T7" fmla="*/ 47 h 54"/>
                  <a:gd name="T8" fmla="*/ 6 w 43"/>
                  <a:gd name="T9" fmla="*/ 0 h 54"/>
                  <a:gd name="T10" fmla="*/ 0 60000 65536"/>
                  <a:gd name="T11" fmla="*/ 0 60000 65536"/>
                  <a:gd name="T12" fmla="*/ 0 60000 65536"/>
                  <a:gd name="T13" fmla="*/ 0 60000 65536"/>
                  <a:gd name="T14" fmla="*/ 0 60000 65536"/>
                  <a:gd name="T15" fmla="*/ 0 w 43"/>
                  <a:gd name="T16" fmla="*/ 0 h 54"/>
                  <a:gd name="T17" fmla="*/ 43 w 43"/>
                  <a:gd name="T18" fmla="*/ 54 h 54"/>
                </a:gdLst>
                <a:ahLst/>
                <a:cxnLst>
                  <a:cxn ang="T10">
                    <a:pos x="T0" y="T1"/>
                  </a:cxn>
                  <a:cxn ang="T11">
                    <a:pos x="T2" y="T3"/>
                  </a:cxn>
                  <a:cxn ang="T12">
                    <a:pos x="T4" y="T5"/>
                  </a:cxn>
                  <a:cxn ang="T13">
                    <a:pos x="T6" y="T7"/>
                  </a:cxn>
                  <a:cxn ang="T14">
                    <a:pos x="T8" y="T9"/>
                  </a:cxn>
                </a:cxnLst>
                <a:rect l="T15" t="T16" r="T17" b="T18"/>
                <a:pathLst>
                  <a:path w="43" h="54">
                    <a:moveTo>
                      <a:pt x="6" y="0"/>
                    </a:moveTo>
                    <a:lnTo>
                      <a:pt x="0" y="9"/>
                    </a:lnTo>
                    <a:lnTo>
                      <a:pt x="37" y="54"/>
                    </a:lnTo>
                    <a:lnTo>
                      <a:pt x="43" y="47"/>
                    </a:lnTo>
                    <a:lnTo>
                      <a:pt x="6" y="0"/>
                    </a:lnTo>
                    <a:close/>
                  </a:path>
                </a:pathLst>
              </a:custGeom>
              <a:solidFill>
                <a:srgbClr val="333333"/>
              </a:solidFill>
              <a:ln w="3175" cmpd="sng">
                <a:solidFill>
                  <a:srgbClr val="000000"/>
                </a:solidFill>
                <a:round/>
                <a:headEnd/>
                <a:tailEnd/>
              </a:ln>
            </p:spPr>
            <p:txBody>
              <a:bodyPr/>
              <a:lstStyle/>
              <a:p>
                <a:endParaRPr lang="pl-PL"/>
              </a:p>
            </p:txBody>
          </p:sp>
          <p:sp>
            <p:nvSpPr>
              <p:cNvPr id="5183" name="Freeform 216"/>
              <p:cNvSpPr>
                <a:spLocks/>
              </p:cNvSpPr>
              <p:nvPr/>
            </p:nvSpPr>
            <p:spPr bwMode="auto">
              <a:xfrm>
                <a:off x="916" y="2128"/>
                <a:ext cx="42" cy="85"/>
              </a:xfrm>
              <a:custGeom>
                <a:avLst/>
                <a:gdLst>
                  <a:gd name="T0" fmla="*/ 0 w 42"/>
                  <a:gd name="T1" fmla="*/ 81 h 85"/>
                  <a:gd name="T2" fmla="*/ 9 w 42"/>
                  <a:gd name="T3" fmla="*/ 85 h 85"/>
                  <a:gd name="T4" fmla="*/ 42 w 42"/>
                  <a:gd name="T5" fmla="*/ 4 h 85"/>
                  <a:gd name="T6" fmla="*/ 34 w 42"/>
                  <a:gd name="T7" fmla="*/ 0 h 85"/>
                  <a:gd name="T8" fmla="*/ 0 w 42"/>
                  <a:gd name="T9" fmla="*/ 81 h 85"/>
                  <a:gd name="T10" fmla="*/ 0 60000 65536"/>
                  <a:gd name="T11" fmla="*/ 0 60000 65536"/>
                  <a:gd name="T12" fmla="*/ 0 60000 65536"/>
                  <a:gd name="T13" fmla="*/ 0 60000 65536"/>
                  <a:gd name="T14" fmla="*/ 0 60000 65536"/>
                  <a:gd name="T15" fmla="*/ 0 w 42"/>
                  <a:gd name="T16" fmla="*/ 0 h 85"/>
                  <a:gd name="T17" fmla="*/ 42 w 42"/>
                  <a:gd name="T18" fmla="*/ 85 h 85"/>
                </a:gdLst>
                <a:ahLst/>
                <a:cxnLst>
                  <a:cxn ang="T10">
                    <a:pos x="T0" y="T1"/>
                  </a:cxn>
                  <a:cxn ang="T11">
                    <a:pos x="T2" y="T3"/>
                  </a:cxn>
                  <a:cxn ang="T12">
                    <a:pos x="T4" y="T5"/>
                  </a:cxn>
                  <a:cxn ang="T13">
                    <a:pos x="T6" y="T7"/>
                  </a:cxn>
                  <a:cxn ang="T14">
                    <a:pos x="T8" y="T9"/>
                  </a:cxn>
                </a:cxnLst>
                <a:rect l="T15" t="T16" r="T17" b="T18"/>
                <a:pathLst>
                  <a:path w="42" h="85">
                    <a:moveTo>
                      <a:pt x="0" y="81"/>
                    </a:moveTo>
                    <a:lnTo>
                      <a:pt x="9" y="85"/>
                    </a:lnTo>
                    <a:lnTo>
                      <a:pt x="42" y="4"/>
                    </a:lnTo>
                    <a:lnTo>
                      <a:pt x="34" y="0"/>
                    </a:lnTo>
                    <a:lnTo>
                      <a:pt x="0" y="81"/>
                    </a:lnTo>
                    <a:close/>
                  </a:path>
                </a:pathLst>
              </a:custGeom>
              <a:solidFill>
                <a:srgbClr val="333333"/>
              </a:solidFill>
              <a:ln w="3175" cmpd="sng">
                <a:solidFill>
                  <a:srgbClr val="000000"/>
                </a:solidFill>
                <a:round/>
                <a:headEnd/>
                <a:tailEnd/>
              </a:ln>
            </p:spPr>
            <p:txBody>
              <a:bodyPr/>
              <a:lstStyle/>
              <a:p>
                <a:endParaRPr lang="pl-PL"/>
              </a:p>
            </p:txBody>
          </p:sp>
          <p:sp>
            <p:nvSpPr>
              <p:cNvPr id="5184" name="Freeform 217"/>
              <p:cNvSpPr>
                <a:spLocks/>
              </p:cNvSpPr>
              <p:nvPr/>
            </p:nvSpPr>
            <p:spPr bwMode="auto">
              <a:xfrm>
                <a:off x="904" y="2056"/>
                <a:ext cx="54" cy="79"/>
              </a:xfrm>
              <a:custGeom>
                <a:avLst/>
                <a:gdLst>
                  <a:gd name="T0" fmla="*/ 7 w 54"/>
                  <a:gd name="T1" fmla="*/ 0 h 79"/>
                  <a:gd name="T2" fmla="*/ 0 w 54"/>
                  <a:gd name="T3" fmla="*/ 8 h 79"/>
                  <a:gd name="T4" fmla="*/ 48 w 54"/>
                  <a:gd name="T5" fmla="*/ 79 h 79"/>
                  <a:gd name="T6" fmla="*/ 54 w 54"/>
                  <a:gd name="T7" fmla="*/ 71 h 79"/>
                  <a:gd name="T8" fmla="*/ 7 w 54"/>
                  <a:gd name="T9" fmla="*/ 0 h 79"/>
                  <a:gd name="T10" fmla="*/ 0 60000 65536"/>
                  <a:gd name="T11" fmla="*/ 0 60000 65536"/>
                  <a:gd name="T12" fmla="*/ 0 60000 65536"/>
                  <a:gd name="T13" fmla="*/ 0 60000 65536"/>
                  <a:gd name="T14" fmla="*/ 0 60000 65536"/>
                  <a:gd name="T15" fmla="*/ 0 w 54"/>
                  <a:gd name="T16" fmla="*/ 0 h 79"/>
                  <a:gd name="T17" fmla="*/ 54 w 54"/>
                  <a:gd name="T18" fmla="*/ 79 h 79"/>
                </a:gdLst>
                <a:ahLst/>
                <a:cxnLst>
                  <a:cxn ang="T10">
                    <a:pos x="T0" y="T1"/>
                  </a:cxn>
                  <a:cxn ang="T11">
                    <a:pos x="T2" y="T3"/>
                  </a:cxn>
                  <a:cxn ang="T12">
                    <a:pos x="T4" y="T5"/>
                  </a:cxn>
                  <a:cxn ang="T13">
                    <a:pos x="T6" y="T7"/>
                  </a:cxn>
                  <a:cxn ang="T14">
                    <a:pos x="T8" y="T9"/>
                  </a:cxn>
                </a:cxnLst>
                <a:rect l="T15" t="T16" r="T17" b="T18"/>
                <a:pathLst>
                  <a:path w="54" h="79">
                    <a:moveTo>
                      <a:pt x="7" y="0"/>
                    </a:moveTo>
                    <a:lnTo>
                      <a:pt x="0" y="8"/>
                    </a:lnTo>
                    <a:lnTo>
                      <a:pt x="48" y="79"/>
                    </a:lnTo>
                    <a:lnTo>
                      <a:pt x="54" y="71"/>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85" name="Freeform 218"/>
              <p:cNvSpPr>
                <a:spLocks/>
              </p:cNvSpPr>
              <p:nvPr/>
            </p:nvSpPr>
            <p:spPr bwMode="auto">
              <a:xfrm>
                <a:off x="903" y="2008"/>
                <a:ext cx="22" cy="53"/>
              </a:xfrm>
              <a:custGeom>
                <a:avLst/>
                <a:gdLst>
                  <a:gd name="T0" fmla="*/ 0 w 22"/>
                  <a:gd name="T1" fmla="*/ 51 h 53"/>
                  <a:gd name="T2" fmla="*/ 10 w 22"/>
                  <a:gd name="T3" fmla="*/ 53 h 53"/>
                  <a:gd name="T4" fmla="*/ 22 w 22"/>
                  <a:gd name="T5" fmla="*/ 2 h 53"/>
                  <a:gd name="T6" fmla="*/ 12 w 22"/>
                  <a:gd name="T7" fmla="*/ 0 h 53"/>
                  <a:gd name="T8" fmla="*/ 0 w 22"/>
                  <a:gd name="T9" fmla="*/ 51 h 53"/>
                  <a:gd name="T10" fmla="*/ 0 60000 65536"/>
                  <a:gd name="T11" fmla="*/ 0 60000 65536"/>
                  <a:gd name="T12" fmla="*/ 0 60000 65536"/>
                  <a:gd name="T13" fmla="*/ 0 60000 65536"/>
                  <a:gd name="T14" fmla="*/ 0 60000 65536"/>
                  <a:gd name="T15" fmla="*/ 0 w 22"/>
                  <a:gd name="T16" fmla="*/ 0 h 53"/>
                  <a:gd name="T17" fmla="*/ 22 w 22"/>
                  <a:gd name="T18" fmla="*/ 53 h 53"/>
                </a:gdLst>
                <a:ahLst/>
                <a:cxnLst>
                  <a:cxn ang="T10">
                    <a:pos x="T0" y="T1"/>
                  </a:cxn>
                  <a:cxn ang="T11">
                    <a:pos x="T2" y="T3"/>
                  </a:cxn>
                  <a:cxn ang="T12">
                    <a:pos x="T4" y="T5"/>
                  </a:cxn>
                  <a:cxn ang="T13">
                    <a:pos x="T6" y="T7"/>
                  </a:cxn>
                  <a:cxn ang="T14">
                    <a:pos x="T8" y="T9"/>
                  </a:cxn>
                </a:cxnLst>
                <a:rect l="T15" t="T16" r="T17" b="T18"/>
                <a:pathLst>
                  <a:path w="22" h="53">
                    <a:moveTo>
                      <a:pt x="0" y="51"/>
                    </a:moveTo>
                    <a:lnTo>
                      <a:pt x="10" y="53"/>
                    </a:lnTo>
                    <a:lnTo>
                      <a:pt x="22" y="2"/>
                    </a:lnTo>
                    <a:lnTo>
                      <a:pt x="12" y="0"/>
                    </a:lnTo>
                    <a:lnTo>
                      <a:pt x="0" y="51"/>
                    </a:lnTo>
                    <a:close/>
                  </a:path>
                </a:pathLst>
              </a:custGeom>
              <a:solidFill>
                <a:srgbClr val="333333"/>
              </a:solidFill>
              <a:ln w="3175" cmpd="sng">
                <a:solidFill>
                  <a:srgbClr val="000000"/>
                </a:solidFill>
                <a:round/>
                <a:headEnd/>
                <a:tailEnd/>
              </a:ln>
            </p:spPr>
            <p:txBody>
              <a:bodyPr/>
              <a:lstStyle/>
              <a:p>
                <a:endParaRPr lang="pl-PL"/>
              </a:p>
            </p:txBody>
          </p:sp>
          <p:sp>
            <p:nvSpPr>
              <p:cNvPr id="5186" name="Freeform 219"/>
              <p:cNvSpPr>
                <a:spLocks/>
              </p:cNvSpPr>
              <p:nvPr/>
            </p:nvSpPr>
            <p:spPr bwMode="auto">
              <a:xfrm>
                <a:off x="901" y="2003"/>
                <a:ext cx="22" cy="17"/>
              </a:xfrm>
              <a:custGeom>
                <a:avLst/>
                <a:gdLst>
                  <a:gd name="T0" fmla="*/ 0 w 22"/>
                  <a:gd name="T1" fmla="*/ 7 h 17"/>
                  <a:gd name="T2" fmla="*/ 3 w 22"/>
                  <a:gd name="T3" fmla="*/ 17 h 17"/>
                  <a:gd name="T4" fmla="*/ 22 w 22"/>
                  <a:gd name="T5" fmla="*/ 11 h 17"/>
                  <a:gd name="T6" fmla="*/ 19 w 22"/>
                  <a:gd name="T7" fmla="*/ 0 h 17"/>
                  <a:gd name="T8" fmla="*/ 0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7"/>
                    </a:moveTo>
                    <a:lnTo>
                      <a:pt x="3" y="17"/>
                    </a:lnTo>
                    <a:lnTo>
                      <a:pt x="22" y="11"/>
                    </a:lnTo>
                    <a:lnTo>
                      <a:pt x="19" y="0"/>
                    </a:lnTo>
                    <a:lnTo>
                      <a:pt x="0" y="7"/>
                    </a:lnTo>
                    <a:close/>
                  </a:path>
                </a:pathLst>
              </a:custGeom>
              <a:solidFill>
                <a:srgbClr val="333333"/>
              </a:solidFill>
              <a:ln w="3175" cmpd="sng">
                <a:solidFill>
                  <a:srgbClr val="000000"/>
                </a:solidFill>
                <a:round/>
                <a:headEnd/>
                <a:tailEnd/>
              </a:ln>
            </p:spPr>
            <p:txBody>
              <a:bodyPr/>
              <a:lstStyle/>
              <a:p>
                <a:endParaRPr lang="pl-PL"/>
              </a:p>
            </p:txBody>
          </p:sp>
          <p:sp>
            <p:nvSpPr>
              <p:cNvPr id="5187" name="Freeform 220"/>
              <p:cNvSpPr>
                <a:spLocks/>
              </p:cNvSpPr>
              <p:nvPr/>
            </p:nvSpPr>
            <p:spPr bwMode="auto">
              <a:xfrm>
                <a:off x="899" y="2010"/>
                <a:ext cx="36" cy="46"/>
              </a:xfrm>
              <a:custGeom>
                <a:avLst/>
                <a:gdLst>
                  <a:gd name="T0" fmla="*/ 7 w 36"/>
                  <a:gd name="T1" fmla="*/ 0 h 46"/>
                  <a:gd name="T2" fmla="*/ 0 w 36"/>
                  <a:gd name="T3" fmla="*/ 9 h 46"/>
                  <a:gd name="T4" fmla="*/ 29 w 36"/>
                  <a:gd name="T5" fmla="*/ 46 h 46"/>
                  <a:gd name="T6" fmla="*/ 36 w 36"/>
                  <a:gd name="T7" fmla="*/ 37 h 46"/>
                  <a:gd name="T8" fmla="*/ 7 w 36"/>
                  <a:gd name="T9" fmla="*/ 0 h 46"/>
                  <a:gd name="T10" fmla="*/ 0 60000 65536"/>
                  <a:gd name="T11" fmla="*/ 0 60000 65536"/>
                  <a:gd name="T12" fmla="*/ 0 60000 65536"/>
                  <a:gd name="T13" fmla="*/ 0 60000 65536"/>
                  <a:gd name="T14" fmla="*/ 0 60000 65536"/>
                  <a:gd name="T15" fmla="*/ 0 w 36"/>
                  <a:gd name="T16" fmla="*/ 0 h 46"/>
                  <a:gd name="T17" fmla="*/ 36 w 36"/>
                  <a:gd name="T18" fmla="*/ 46 h 46"/>
                </a:gdLst>
                <a:ahLst/>
                <a:cxnLst>
                  <a:cxn ang="T10">
                    <a:pos x="T0" y="T1"/>
                  </a:cxn>
                  <a:cxn ang="T11">
                    <a:pos x="T2" y="T3"/>
                  </a:cxn>
                  <a:cxn ang="T12">
                    <a:pos x="T4" y="T5"/>
                  </a:cxn>
                  <a:cxn ang="T13">
                    <a:pos x="T6" y="T7"/>
                  </a:cxn>
                  <a:cxn ang="T14">
                    <a:pos x="T8" y="T9"/>
                  </a:cxn>
                </a:cxnLst>
                <a:rect l="T15" t="T16" r="T17" b="T18"/>
                <a:pathLst>
                  <a:path w="36" h="46">
                    <a:moveTo>
                      <a:pt x="7" y="0"/>
                    </a:moveTo>
                    <a:lnTo>
                      <a:pt x="0" y="9"/>
                    </a:lnTo>
                    <a:lnTo>
                      <a:pt x="29" y="46"/>
                    </a:lnTo>
                    <a:lnTo>
                      <a:pt x="36" y="37"/>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88" name="Freeform 221"/>
              <p:cNvSpPr>
                <a:spLocks/>
              </p:cNvSpPr>
              <p:nvPr/>
            </p:nvSpPr>
            <p:spPr bwMode="auto">
              <a:xfrm>
                <a:off x="911" y="2051"/>
                <a:ext cx="22" cy="94"/>
              </a:xfrm>
              <a:custGeom>
                <a:avLst/>
                <a:gdLst>
                  <a:gd name="T0" fmla="*/ 0 w 22"/>
                  <a:gd name="T1" fmla="*/ 93 h 94"/>
                  <a:gd name="T2" fmla="*/ 10 w 22"/>
                  <a:gd name="T3" fmla="*/ 94 h 94"/>
                  <a:gd name="T4" fmla="*/ 22 w 22"/>
                  <a:gd name="T5" fmla="*/ 1 h 94"/>
                  <a:gd name="T6" fmla="*/ 14 w 22"/>
                  <a:gd name="T7" fmla="*/ 0 h 94"/>
                  <a:gd name="T8" fmla="*/ 0 w 22"/>
                  <a:gd name="T9" fmla="*/ 93 h 94"/>
                  <a:gd name="T10" fmla="*/ 0 60000 65536"/>
                  <a:gd name="T11" fmla="*/ 0 60000 65536"/>
                  <a:gd name="T12" fmla="*/ 0 60000 65536"/>
                  <a:gd name="T13" fmla="*/ 0 60000 65536"/>
                  <a:gd name="T14" fmla="*/ 0 60000 65536"/>
                  <a:gd name="T15" fmla="*/ 0 w 22"/>
                  <a:gd name="T16" fmla="*/ 0 h 94"/>
                  <a:gd name="T17" fmla="*/ 22 w 22"/>
                  <a:gd name="T18" fmla="*/ 94 h 94"/>
                </a:gdLst>
                <a:ahLst/>
                <a:cxnLst>
                  <a:cxn ang="T10">
                    <a:pos x="T0" y="T1"/>
                  </a:cxn>
                  <a:cxn ang="T11">
                    <a:pos x="T2" y="T3"/>
                  </a:cxn>
                  <a:cxn ang="T12">
                    <a:pos x="T4" y="T5"/>
                  </a:cxn>
                  <a:cxn ang="T13">
                    <a:pos x="T6" y="T7"/>
                  </a:cxn>
                  <a:cxn ang="T14">
                    <a:pos x="T8" y="T9"/>
                  </a:cxn>
                </a:cxnLst>
                <a:rect l="T15" t="T16" r="T17" b="T18"/>
                <a:pathLst>
                  <a:path w="22" h="94">
                    <a:moveTo>
                      <a:pt x="0" y="93"/>
                    </a:moveTo>
                    <a:lnTo>
                      <a:pt x="10" y="94"/>
                    </a:lnTo>
                    <a:lnTo>
                      <a:pt x="22" y="1"/>
                    </a:lnTo>
                    <a:lnTo>
                      <a:pt x="14" y="0"/>
                    </a:lnTo>
                    <a:lnTo>
                      <a:pt x="0" y="93"/>
                    </a:lnTo>
                    <a:close/>
                  </a:path>
                </a:pathLst>
              </a:custGeom>
              <a:solidFill>
                <a:srgbClr val="333333"/>
              </a:solidFill>
              <a:ln w="3175" cmpd="sng">
                <a:solidFill>
                  <a:srgbClr val="000000"/>
                </a:solidFill>
                <a:round/>
                <a:headEnd/>
                <a:tailEnd/>
              </a:ln>
            </p:spPr>
            <p:txBody>
              <a:bodyPr/>
              <a:lstStyle/>
              <a:p>
                <a:endParaRPr lang="pl-PL"/>
              </a:p>
            </p:txBody>
          </p:sp>
          <p:sp>
            <p:nvSpPr>
              <p:cNvPr id="5189" name="Freeform 222"/>
              <p:cNvSpPr>
                <a:spLocks/>
              </p:cNvSpPr>
              <p:nvPr/>
            </p:nvSpPr>
            <p:spPr bwMode="auto">
              <a:xfrm>
                <a:off x="913" y="2138"/>
                <a:ext cx="62" cy="53"/>
              </a:xfrm>
              <a:custGeom>
                <a:avLst/>
                <a:gdLst>
                  <a:gd name="T0" fmla="*/ 7 w 62"/>
                  <a:gd name="T1" fmla="*/ 0 h 53"/>
                  <a:gd name="T2" fmla="*/ 0 w 62"/>
                  <a:gd name="T3" fmla="*/ 9 h 53"/>
                  <a:gd name="T4" fmla="*/ 56 w 62"/>
                  <a:gd name="T5" fmla="*/ 53 h 53"/>
                  <a:gd name="T6" fmla="*/ 62 w 62"/>
                  <a:gd name="T7" fmla="*/ 44 h 53"/>
                  <a:gd name="T8" fmla="*/ 7 w 62"/>
                  <a:gd name="T9" fmla="*/ 0 h 53"/>
                  <a:gd name="T10" fmla="*/ 0 60000 65536"/>
                  <a:gd name="T11" fmla="*/ 0 60000 65536"/>
                  <a:gd name="T12" fmla="*/ 0 60000 65536"/>
                  <a:gd name="T13" fmla="*/ 0 60000 65536"/>
                  <a:gd name="T14" fmla="*/ 0 60000 65536"/>
                  <a:gd name="T15" fmla="*/ 0 w 62"/>
                  <a:gd name="T16" fmla="*/ 0 h 53"/>
                  <a:gd name="T17" fmla="*/ 62 w 62"/>
                  <a:gd name="T18" fmla="*/ 53 h 53"/>
                </a:gdLst>
                <a:ahLst/>
                <a:cxnLst>
                  <a:cxn ang="T10">
                    <a:pos x="T0" y="T1"/>
                  </a:cxn>
                  <a:cxn ang="T11">
                    <a:pos x="T2" y="T3"/>
                  </a:cxn>
                  <a:cxn ang="T12">
                    <a:pos x="T4" y="T5"/>
                  </a:cxn>
                  <a:cxn ang="T13">
                    <a:pos x="T6" y="T7"/>
                  </a:cxn>
                  <a:cxn ang="T14">
                    <a:pos x="T8" y="T9"/>
                  </a:cxn>
                </a:cxnLst>
                <a:rect l="T15" t="T16" r="T17" b="T18"/>
                <a:pathLst>
                  <a:path w="62" h="53">
                    <a:moveTo>
                      <a:pt x="7" y="0"/>
                    </a:moveTo>
                    <a:lnTo>
                      <a:pt x="0" y="9"/>
                    </a:lnTo>
                    <a:lnTo>
                      <a:pt x="56" y="53"/>
                    </a:lnTo>
                    <a:lnTo>
                      <a:pt x="62" y="44"/>
                    </a:lnTo>
                    <a:lnTo>
                      <a:pt x="7" y="0"/>
                    </a:lnTo>
                    <a:close/>
                  </a:path>
                </a:pathLst>
              </a:custGeom>
              <a:solidFill>
                <a:srgbClr val="333333"/>
              </a:solidFill>
              <a:ln w="3175" cmpd="sng">
                <a:solidFill>
                  <a:srgbClr val="000000"/>
                </a:solidFill>
                <a:round/>
                <a:headEnd/>
                <a:tailEnd/>
              </a:ln>
            </p:spPr>
            <p:txBody>
              <a:bodyPr/>
              <a:lstStyle/>
              <a:p>
                <a:endParaRPr lang="pl-PL"/>
              </a:p>
            </p:txBody>
          </p:sp>
          <p:sp>
            <p:nvSpPr>
              <p:cNvPr id="5190" name="Freeform 223"/>
              <p:cNvSpPr>
                <a:spLocks/>
              </p:cNvSpPr>
              <p:nvPr/>
            </p:nvSpPr>
            <p:spPr bwMode="auto">
              <a:xfrm>
                <a:off x="828" y="1912"/>
                <a:ext cx="63" cy="296"/>
              </a:xfrm>
              <a:custGeom>
                <a:avLst/>
                <a:gdLst>
                  <a:gd name="T0" fmla="*/ 0 w 63"/>
                  <a:gd name="T1" fmla="*/ 294 h 296"/>
                  <a:gd name="T2" fmla="*/ 10 w 63"/>
                  <a:gd name="T3" fmla="*/ 296 h 296"/>
                  <a:gd name="T4" fmla="*/ 63 w 63"/>
                  <a:gd name="T5" fmla="*/ 2 h 296"/>
                  <a:gd name="T6" fmla="*/ 53 w 63"/>
                  <a:gd name="T7" fmla="*/ 0 h 296"/>
                  <a:gd name="T8" fmla="*/ 0 w 63"/>
                  <a:gd name="T9" fmla="*/ 294 h 296"/>
                  <a:gd name="T10" fmla="*/ 0 60000 65536"/>
                  <a:gd name="T11" fmla="*/ 0 60000 65536"/>
                  <a:gd name="T12" fmla="*/ 0 60000 65536"/>
                  <a:gd name="T13" fmla="*/ 0 60000 65536"/>
                  <a:gd name="T14" fmla="*/ 0 60000 65536"/>
                  <a:gd name="T15" fmla="*/ 0 w 63"/>
                  <a:gd name="T16" fmla="*/ 0 h 296"/>
                  <a:gd name="T17" fmla="*/ 63 w 63"/>
                  <a:gd name="T18" fmla="*/ 296 h 296"/>
                </a:gdLst>
                <a:ahLst/>
                <a:cxnLst>
                  <a:cxn ang="T10">
                    <a:pos x="T0" y="T1"/>
                  </a:cxn>
                  <a:cxn ang="T11">
                    <a:pos x="T2" y="T3"/>
                  </a:cxn>
                  <a:cxn ang="T12">
                    <a:pos x="T4" y="T5"/>
                  </a:cxn>
                  <a:cxn ang="T13">
                    <a:pos x="T6" y="T7"/>
                  </a:cxn>
                  <a:cxn ang="T14">
                    <a:pos x="T8" y="T9"/>
                  </a:cxn>
                </a:cxnLst>
                <a:rect l="T15" t="T16" r="T17" b="T18"/>
                <a:pathLst>
                  <a:path w="63" h="296">
                    <a:moveTo>
                      <a:pt x="0" y="294"/>
                    </a:moveTo>
                    <a:lnTo>
                      <a:pt x="10" y="296"/>
                    </a:lnTo>
                    <a:lnTo>
                      <a:pt x="63" y="2"/>
                    </a:lnTo>
                    <a:lnTo>
                      <a:pt x="53" y="0"/>
                    </a:lnTo>
                    <a:lnTo>
                      <a:pt x="0" y="294"/>
                    </a:lnTo>
                    <a:close/>
                  </a:path>
                </a:pathLst>
              </a:custGeom>
              <a:solidFill>
                <a:srgbClr val="333333"/>
              </a:solidFill>
              <a:ln w="3175" cmpd="sng">
                <a:solidFill>
                  <a:srgbClr val="000000"/>
                </a:solidFill>
                <a:round/>
                <a:headEnd/>
                <a:tailEnd/>
              </a:ln>
            </p:spPr>
            <p:txBody>
              <a:bodyPr/>
              <a:lstStyle/>
              <a:p>
                <a:endParaRPr lang="pl-PL"/>
              </a:p>
            </p:txBody>
          </p:sp>
          <p:sp>
            <p:nvSpPr>
              <p:cNvPr id="5191" name="Freeform 224"/>
              <p:cNvSpPr>
                <a:spLocks/>
              </p:cNvSpPr>
              <p:nvPr/>
            </p:nvSpPr>
            <p:spPr bwMode="auto">
              <a:xfrm>
                <a:off x="882" y="1921"/>
                <a:ext cx="46" cy="288"/>
              </a:xfrm>
              <a:custGeom>
                <a:avLst/>
                <a:gdLst>
                  <a:gd name="T0" fmla="*/ 11 w 46"/>
                  <a:gd name="T1" fmla="*/ 0 h 288"/>
                  <a:gd name="T2" fmla="*/ 0 w 46"/>
                  <a:gd name="T3" fmla="*/ 0 h 288"/>
                  <a:gd name="T4" fmla="*/ 36 w 46"/>
                  <a:gd name="T5" fmla="*/ 288 h 288"/>
                  <a:gd name="T6" fmla="*/ 46 w 46"/>
                  <a:gd name="T7" fmla="*/ 288 h 288"/>
                  <a:gd name="T8" fmla="*/ 11 w 46"/>
                  <a:gd name="T9" fmla="*/ 0 h 288"/>
                  <a:gd name="T10" fmla="*/ 0 60000 65536"/>
                  <a:gd name="T11" fmla="*/ 0 60000 65536"/>
                  <a:gd name="T12" fmla="*/ 0 60000 65536"/>
                  <a:gd name="T13" fmla="*/ 0 60000 65536"/>
                  <a:gd name="T14" fmla="*/ 0 60000 65536"/>
                  <a:gd name="T15" fmla="*/ 0 w 46"/>
                  <a:gd name="T16" fmla="*/ 0 h 288"/>
                  <a:gd name="T17" fmla="*/ 46 w 46"/>
                  <a:gd name="T18" fmla="*/ 288 h 288"/>
                </a:gdLst>
                <a:ahLst/>
                <a:cxnLst>
                  <a:cxn ang="T10">
                    <a:pos x="T0" y="T1"/>
                  </a:cxn>
                  <a:cxn ang="T11">
                    <a:pos x="T2" y="T3"/>
                  </a:cxn>
                  <a:cxn ang="T12">
                    <a:pos x="T4" y="T5"/>
                  </a:cxn>
                  <a:cxn ang="T13">
                    <a:pos x="T6" y="T7"/>
                  </a:cxn>
                  <a:cxn ang="T14">
                    <a:pos x="T8" y="T9"/>
                  </a:cxn>
                </a:cxnLst>
                <a:rect l="T15" t="T16" r="T17" b="T18"/>
                <a:pathLst>
                  <a:path w="46" h="288">
                    <a:moveTo>
                      <a:pt x="11" y="0"/>
                    </a:moveTo>
                    <a:lnTo>
                      <a:pt x="0" y="0"/>
                    </a:lnTo>
                    <a:lnTo>
                      <a:pt x="36" y="288"/>
                    </a:lnTo>
                    <a:lnTo>
                      <a:pt x="46" y="288"/>
                    </a:lnTo>
                    <a:lnTo>
                      <a:pt x="11" y="0"/>
                    </a:lnTo>
                    <a:close/>
                  </a:path>
                </a:pathLst>
              </a:custGeom>
              <a:solidFill>
                <a:srgbClr val="333333"/>
              </a:solidFill>
              <a:ln w="3175" cmpd="sng">
                <a:solidFill>
                  <a:srgbClr val="000000"/>
                </a:solidFill>
                <a:round/>
                <a:headEnd/>
                <a:tailEnd/>
              </a:ln>
            </p:spPr>
            <p:txBody>
              <a:bodyPr/>
              <a:lstStyle/>
              <a:p>
                <a:endParaRPr lang="pl-PL"/>
              </a:p>
            </p:txBody>
          </p:sp>
          <p:sp>
            <p:nvSpPr>
              <p:cNvPr id="5192" name="Freeform 225"/>
              <p:cNvSpPr>
                <a:spLocks/>
              </p:cNvSpPr>
              <p:nvPr/>
            </p:nvSpPr>
            <p:spPr bwMode="auto">
              <a:xfrm>
                <a:off x="918" y="2181"/>
                <a:ext cx="52" cy="32"/>
              </a:xfrm>
              <a:custGeom>
                <a:avLst/>
                <a:gdLst>
                  <a:gd name="T0" fmla="*/ 0 w 52"/>
                  <a:gd name="T1" fmla="*/ 23 h 32"/>
                  <a:gd name="T2" fmla="*/ 7 w 52"/>
                  <a:gd name="T3" fmla="*/ 32 h 32"/>
                  <a:gd name="T4" fmla="*/ 52 w 52"/>
                  <a:gd name="T5" fmla="*/ 8 h 32"/>
                  <a:gd name="T6" fmla="*/ 47 w 52"/>
                  <a:gd name="T7" fmla="*/ 0 h 32"/>
                  <a:gd name="T8" fmla="*/ 0 w 52"/>
                  <a:gd name="T9" fmla="*/ 23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0" y="23"/>
                    </a:moveTo>
                    <a:lnTo>
                      <a:pt x="7" y="32"/>
                    </a:lnTo>
                    <a:lnTo>
                      <a:pt x="52" y="8"/>
                    </a:lnTo>
                    <a:lnTo>
                      <a:pt x="47" y="0"/>
                    </a:lnTo>
                    <a:lnTo>
                      <a:pt x="0" y="23"/>
                    </a:lnTo>
                    <a:close/>
                  </a:path>
                </a:pathLst>
              </a:custGeom>
              <a:solidFill>
                <a:srgbClr val="333333"/>
              </a:solidFill>
              <a:ln w="3175" cmpd="sng">
                <a:solidFill>
                  <a:srgbClr val="000000"/>
                </a:solidFill>
                <a:round/>
                <a:headEnd/>
                <a:tailEnd/>
              </a:ln>
            </p:spPr>
            <p:txBody>
              <a:bodyPr/>
              <a:lstStyle/>
              <a:p>
                <a:endParaRPr lang="pl-PL"/>
              </a:p>
            </p:txBody>
          </p:sp>
          <p:sp>
            <p:nvSpPr>
              <p:cNvPr id="5193" name="Freeform 226"/>
              <p:cNvSpPr>
                <a:spLocks/>
              </p:cNvSpPr>
              <p:nvPr/>
            </p:nvSpPr>
            <p:spPr bwMode="auto">
              <a:xfrm>
                <a:off x="889" y="1917"/>
                <a:ext cx="85" cy="270"/>
              </a:xfrm>
              <a:custGeom>
                <a:avLst/>
                <a:gdLst>
                  <a:gd name="T0" fmla="*/ 10 w 85"/>
                  <a:gd name="T1" fmla="*/ 0 h 270"/>
                  <a:gd name="T2" fmla="*/ 0 w 85"/>
                  <a:gd name="T3" fmla="*/ 4 h 270"/>
                  <a:gd name="T4" fmla="*/ 75 w 85"/>
                  <a:gd name="T5" fmla="*/ 270 h 270"/>
                  <a:gd name="T6" fmla="*/ 85 w 85"/>
                  <a:gd name="T7" fmla="*/ 269 h 270"/>
                  <a:gd name="T8" fmla="*/ 10 w 85"/>
                  <a:gd name="T9" fmla="*/ 0 h 270"/>
                  <a:gd name="T10" fmla="*/ 0 60000 65536"/>
                  <a:gd name="T11" fmla="*/ 0 60000 65536"/>
                  <a:gd name="T12" fmla="*/ 0 60000 65536"/>
                  <a:gd name="T13" fmla="*/ 0 60000 65536"/>
                  <a:gd name="T14" fmla="*/ 0 60000 65536"/>
                  <a:gd name="T15" fmla="*/ 0 w 85"/>
                  <a:gd name="T16" fmla="*/ 0 h 270"/>
                  <a:gd name="T17" fmla="*/ 85 w 85"/>
                  <a:gd name="T18" fmla="*/ 270 h 270"/>
                </a:gdLst>
                <a:ahLst/>
                <a:cxnLst>
                  <a:cxn ang="T10">
                    <a:pos x="T0" y="T1"/>
                  </a:cxn>
                  <a:cxn ang="T11">
                    <a:pos x="T2" y="T3"/>
                  </a:cxn>
                  <a:cxn ang="T12">
                    <a:pos x="T4" y="T5"/>
                  </a:cxn>
                  <a:cxn ang="T13">
                    <a:pos x="T6" y="T7"/>
                  </a:cxn>
                  <a:cxn ang="T14">
                    <a:pos x="T8" y="T9"/>
                  </a:cxn>
                </a:cxnLst>
                <a:rect l="T15" t="T16" r="T17" b="T18"/>
                <a:pathLst>
                  <a:path w="85" h="270">
                    <a:moveTo>
                      <a:pt x="10" y="0"/>
                    </a:moveTo>
                    <a:lnTo>
                      <a:pt x="0" y="4"/>
                    </a:lnTo>
                    <a:lnTo>
                      <a:pt x="75" y="270"/>
                    </a:lnTo>
                    <a:lnTo>
                      <a:pt x="85" y="269"/>
                    </a:lnTo>
                    <a:lnTo>
                      <a:pt x="10" y="0"/>
                    </a:lnTo>
                    <a:close/>
                  </a:path>
                </a:pathLst>
              </a:custGeom>
              <a:solidFill>
                <a:srgbClr val="333333"/>
              </a:solidFill>
              <a:ln w="3175" cmpd="sng">
                <a:solidFill>
                  <a:srgbClr val="000000"/>
                </a:solidFill>
                <a:round/>
                <a:headEnd/>
                <a:tailEnd/>
              </a:ln>
            </p:spPr>
            <p:txBody>
              <a:bodyPr/>
              <a:lstStyle/>
              <a:p>
                <a:endParaRPr lang="pl-PL"/>
              </a:p>
            </p:txBody>
          </p:sp>
          <p:sp>
            <p:nvSpPr>
              <p:cNvPr id="5194" name="Freeform 227"/>
              <p:cNvSpPr>
                <a:spLocks/>
              </p:cNvSpPr>
              <p:nvPr/>
            </p:nvSpPr>
            <p:spPr bwMode="auto">
              <a:xfrm>
                <a:off x="833" y="2201"/>
                <a:ext cx="90" cy="12"/>
              </a:xfrm>
              <a:custGeom>
                <a:avLst/>
                <a:gdLst>
                  <a:gd name="T0" fmla="*/ 0 w 90"/>
                  <a:gd name="T1" fmla="*/ 0 h 12"/>
                  <a:gd name="T2" fmla="*/ 0 w 90"/>
                  <a:gd name="T3" fmla="*/ 10 h 12"/>
                  <a:gd name="T4" fmla="*/ 90 w 90"/>
                  <a:gd name="T5" fmla="*/ 12 h 12"/>
                  <a:gd name="T6" fmla="*/ 90 w 90"/>
                  <a:gd name="T7" fmla="*/ 2 h 12"/>
                  <a:gd name="T8" fmla="*/ 0 w 90"/>
                  <a:gd name="T9" fmla="*/ 0 h 12"/>
                  <a:gd name="T10" fmla="*/ 0 60000 65536"/>
                  <a:gd name="T11" fmla="*/ 0 60000 65536"/>
                  <a:gd name="T12" fmla="*/ 0 60000 65536"/>
                  <a:gd name="T13" fmla="*/ 0 60000 65536"/>
                  <a:gd name="T14" fmla="*/ 0 60000 65536"/>
                  <a:gd name="T15" fmla="*/ 0 w 90"/>
                  <a:gd name="T16" fmla="*/ 0 h 12"/>
                  <a:gd name="T17" fmla="*/ 90 w 90"/>
                  <a:gd name="T18" fmla="*/ 12 h 12"/>
                </a:gdLst>
                <a:ahLst/>
                <a:cxnLst>
                  <a:cxn ang="T10">
                    <a:pos x="T0" y="T1"/>
                  </a:cxn>
                  <a:cxn ang="T11">
                    <a:pos x="T2" y="T3"/>
                  </a:cxn>
                  <a:cxn ang="T12">
                    <a:pos x="T4" y="T5"/>
                  </a:cxn>
                  <a:cxn ang="T13">
                    <a:pos x="T6" y="T7"/>
                  </a:cxn>
                  <a:cxn ang="T14">
                    <a:pos x="T8" y="T9"/>
                  </a:cxn>
                </a:cxnLst>
                <a:rect l="T15" t="T16" r="T17" b="T18"/>
                <a:pathLst>
                  <a:path w="90" h="12">
                    <a:moveTo>
                      <a:pt x="0" y="0"/>
                    </a:moveTo>
                    <a:lnTo>
                      <a:pt x="0" y="10"/>
                    </a:lnTo>
                    <a:lnTo>
                      <a:pt x="90" y="12"/>
                    </a:lnTo>
                    <a:lnTo>
                      <a:pt x="90"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195" name="Freeform 228"/>
              <p:cNvSpPr>
                <a:spLocks/>
              </p:cNvSpPr>
              <p:nvPr/>
            </p:nvSpPr>
            <p:spPr bwMode="auto">
              <a:xfrm>
                <a:off x="828" y="1912"/>
                <a:ext cx="63" cy="296"/>
              </a:xfrm>
              <a:custGeom>
                <a:avLst/>
                <a:gdLst>
                  <a:gd name="T0" fmla="*/ 0 w 63"/>
                  <a:gd name="T1" fmla="*/ 294 h 296"/>
                  <a:gd name="T2" fmla="*/ 10 w 63"/>
                  <a:gd name="T3" fmla="*/ 296 h 296"/>
                  <a:gd name="T4" fmla="*/ 63 w 63"/>
                  <a:gd name="T5" fmla="*/ 2 h 296"/>
                  <a:gd name="T6" fmla="*/ 53 w 63"/>
                  <a:gd name="T7" fmla="*/ 0 h 296"/>
                  <a:gd name="T8" fmla="*/ 0 w 63"/>
                  <a:gd name="T9" fmla="*/ 294 h 296"/>
                  <a:gd name="T10" fmla="*/ 0 60000 65536"/>
                  <a:gd name="T11" fmla="*/ 0 60000 65536"/>
                  <a:gd name="T12" fmla="*/ 0 60000 65536"/>
                  <a:gd name="T13" fmla="*/ 0 60000 65536"/>
                  <a:gd name="T14" fmla="*/ 0 60000 65536"/>
                  <a:gd name="T15" fmla="*/ 0 w 63"/>
                  <a:gd name="T16" fmla="*/ 0 h 296"/>
                  <a:gd name="T17" fmla="*/ 63 w 63"/>
                  <a:gd name="T18" fmla="*/ 296 h 296"/>
                </a:gdLst>
                <a:ahLst/>
                <a:cxnLst>
                  <a:cxn ang="T10">
                    <a:pos x="T0" y="T1"/>
                  </a:cxn>
                  <a:cxn ang="T11">
                    <a:pos x="T2" y="T3"/>
                  </a:cxn>
                  <a:cxn ang="T12">
                    <a:pos x="T4" y="T5"/>
                  </a:cxn>
                  <a:cxn ang="T13">
                    <a:pos x="T6" y="T7"/>
                  </a:cxn>
                  <a:cxn ang="T14">
                    <a:pos x="T8" y="T9"/>
                  </a:cxn>
                </a:cxnLst>
                <a:rect l="T15" t="T16" r="T17" b="T18"/>
                <a:pathLst>
                  <a:path w="63" h="296">
                    <a:moveTo>
                      <a:pt x="0" y="294"/>
                    </a:moveTo>
                    <a:lnTo>
                      <a:pt x="10" y="296"/>
                    </a:lnTo>
                    <a:lnTo>
                      <a:pt x="63" y="2"/>
                    </a:lnTo>
                    <a:lnTo>
                      <a:pt x="53" y="0"/>
                    </a:lnTo>
                    <a:lnTo>
                      <a:pt x="0" y="294"/>
                    </a:lnTo>
                    <a:close/>
                  </a:path>
                </a:pathLst>
              </a:custGeom>
              <a:solidFill>
                <a:srgbClr val="333333"/>
              </a:solidFill>
              <a:ln w="3175" cmpd="sng">
                <a:solidFill>
                  <a:srgbClr val="000000"/>
                </a:solidFill>
                <a:round/>
                <a:headEnd/>
                <a:tailEnd/>
              </a:ln>
            </p:spPr>
            <p:txBody>
              <a:bodyPr/>
              <a:lstStyle/>
              <a:p>
                <a:endParaRPr lang="pl-PL"/>
              </a:p>
            </p:txBody>
          </p:sp>
          <p:sp>
            <p:nvSpPr>
              <p:cNvPr id="5196" name="Freeform 229"/>
              <p:cNvSpPr>
                <a:spLocks/>
              </p:cNvSpPr>
              <p:nvPr/>
            </p:nvSpPr>
            <p:spPr bwMode="auto">
              <a:xfrm>
                <a:off x="882" y="1921"/>
                <a:ext cx="46" cy="288"/>
              </a:xfrm>
              <a:custGeom>
                <a:avLst/>
                <a:gdLst>
                  <a:gd name="T0" fmla="*/ 11 w 46"/>
                  <a:gd name="T1" fmla="*/ 0 h 288"/>
                  <a:gd name="T2" fmla="*/ 0 w 46"/>
                  <a:gd name="T3" fmla="*/ 0 h 288"/>
                  <a:gd name="T4" fmla="*/ 36 w 46"/>
                  <a:gd name="T5" fmla="*/ 288 h 288"/>
                  <a:gd name="T6" fmla="*/ 46 w 46"/>
                  <a:gd name="T7" fmla="*/ 288 h 288"/>
                  <a:gd name="T8" fmla="*/ 11 w 46"/>
                  <a:gd name="T9" fmla="*/ 0 h 288"/>
                  <a:gd name="T10" fmla="*/ 0 60000 65536"/>
                  <a:gd name="T11" fmla="*/ 0 60000 65536"/>
                  <a:gd name="T12" fmla="*/ 0 60000 65536"/>
                  <a:gd name="T13" fmla="*/ 0 60000 65536"/>
                  <a:gd name="T14" fmla="*/ 0 60000 65536"/>
                  <a:gd name="T15" fmla="*/ 0 w 46"/>
                  <a:gd name="T16" fmla="*/ 0 h 288"/>
                  <a:gd name="T17" fmla="*/ 46 w 46"/>
                  <a:gd name="T18" fmla="*/ 288 h 288"/>
                </a:gdLst>
                <a:ahLst/>
                <a:cxnLst>
                  <a:cxn ang="T10">
                    <a:pos x="T0" y="T1"/>
                  </a:cxn>
                  <a:cxn ang="T11">
                    <a:pos x="T2" y="T3"/>
                  </a:cxn>
                  <a:cxn ang="T12">
                    <a:pos x="T4" y="T5"/>
                  </a:cxn>
                  <a:cxn ang="T13">
                    <a:pos x="T6" y="T7"/>
                  </a:cxn>
                  <a:cxn ang="T14">
                    <a:pos x="T8" y="T9"/>
                  </a:cxn>
                </a:cxnLst>
                <a:rect l="T15" t="T16" r="T17" b="T18"/>
                <a:pathLst>
                  <a:path w="46" h="288">
                    <a:moveTo>
                      <a:pt x="11" y="0"/>
                    </a:moveTo>
                    <a:lnTo>
                      <a:pt x="0" y="0"/>
                    </a:lnTo>
                    <a:lnTo>
                      <a:pt x="36" y="288"/>
                    </a:lnTo>
                    <a:lnTo>
                      <a:pt x="46" y="288"/>
                    </a:lnTo>
                    <a:lnTo>
                      <a:pt x="11" y="0"/>
                    </a:lnTo>
                    <a:close/>
                  </a:path>
                </a:pathLst>
              </a:custGeom>
              <a:solidFill>
                <a:srgbClr val="333333"/>
              </a:solidFill>
              <a:ln w="3175" cmpd="sng">
                <a:solidFill>
                  <a:srgbClr val="000000"/>
                </a:solidFill>
                <a:round/>
                <a:headEnd/>
                <a:tailEnd/>
              </a:ln>
            </p:spPr>
            <p:txBody>
              <a:bodyPr/>
              <a:lstStyle/>
              <a:p>
                <a:endParaRPr lang="pl-PL"/>
              </a:p>
            </p:txBody>
          </p:sp>
          <p:sp>
            <p:nvSpPr>
              <p:cNvPr id="5197" name="Freeform 230"/>
              <p:cNvSpPr>
                <a:spLocks/>
              </p:cNvSpPr>
              <p:nvPr/>
            </p:nvSpPr>
            <p:spPr bwMode="auto">
              <a:xfrm>
                <a:off x="918" y="2181"/>
                <a:ext cx="52" cy="32"/>
              </a:xfrm>
              <a:custGeom>
                <a:avLst/>
                <a:gdLst>
                  <a:gd name="T0" fmla="*/ 0 w 52"/>
                  <a:gd name="T1" fmla="*/ 23 h 32"/>
                  <a:gd name="T2" fmla="*/ 7 w 52"/>
                  <a:gd name="T3" fmla="*/ 32 h 32"/>
                  <a:gd name="T4" fmla="*/ 52 w 52"/>
                  <a:gd name="T5" fmla="*/ 8 h 32"/>
                  <a:gd name="T6" fmla="*/ 47 w 52"/>
                  <a:gd name="T7" fmla="*/ 0 h 32"/>
                  <a:gd name="T8" fmla="*/ 0 w 52"/>
                  <a:gd name="T9" fmla="*/ 23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0" y="23"/>
                    </a:moveTo>
                    <a:lnTo>
                      <a:pt x="7" y="32"/>
                    </a:lnTo>
                    <a:lnTo>
                      <a:pt x="52" y="8"/>
                    </a:lnTo>
                    <a:lnTo>
                      <a:pt x="47" y="0"/>
                    </a:lnTo>
                    <a:lnTo>
                      <a:pt x="0" y="23"/>
                    </a:lnTo>
                    <a:close/>
                  </a:path>
                </a:pathLst>
              </a:custGeom>
              <a:solidFill>
                <a:srgbClr val="333333"/>
              </a:solidFill>
              <a:ln w="3175" cmpd="sng">
                <a:solidFill>
                  <a:srgbClr val="000000"/>
                </a:solidFill>
                <a:round/>
                <a:headEnd/>
                <a:tailEnd/>
              </a:ln>
            </p:spPr>
            <p:txBody>
              <a:bodyPr/>
              <a:lstStyle/>
              <a:p>
                <a:endParaRPr lang="pl-PL"/>
              </a:p>
            </p:txBody>
          </p:sp>
          <p:sp>
            <p:nvSpPr>
              <p:cNvPr id="5198" name="Freeform 231"/>
              <p:cNvSpPr>
                <a:spLocks/>
              </p:cNvSpPr>
              <p:nvPr/>
            </p:nvSpPr>
            <p:spPr bwMode="auto">
              <a:xfrm>
                <a:off x="889" y="1917"/>
                <a:ext cx="85" cy="270"/>
              </a:xfrm>
              <a:custGeom>
                <a:avLst/>
                <a:gdLst>
                  <a:gd name="T0" fmla="*/ 10 w 85"/>
                  <a:gd name="T1" fmla="*/ 0 h 270"/>
                  <a:gd name="T2" fmla="*/ 0 w 85"/>
                  <a:gd name="T3" fmla="*/ 4 h 270"/>
                  <a:gd name="T4" fmla="*/ 75 w 85"/>
                  <a:gd name="T5" fmla="*/ 270 h 270"/>
                  <a:gd name="T6" fmla="*/ 85 w 85"/>
                  <a:gd name="T7" fmla="*/ 269 h 270"/>
                  <a:gd name="T8" fmla="*/ 10 w 85"/>
                  <a:gd name="T9" fmla="*/ 0 h 270"/>
                  <a:gd name="T10" fmla="*/ 0 60000 65536"/>
                  <a:gd name="T11" fmla="*/ 0 60000 65536"/>
                  <a:gd name="T12" fmla="*/ 0 60000 65536"/>
                  <a:gd name="T13" fmla="*/ 0 60000 65536"/>
                  <a:gd name="T14" fmla="*/ 0 60000 65536"/>
                  <a:gd name="T15" fmla="*/ 0 w 85"/>
                  <a:gd name="T16" fmla="*/ 0 h 270"/>
                  <a:gd name="T17" fmla="*/ 85 w 85"/>
                  <a:gd name="T18" fmla="*/ 270 h 270"/>
                </a:gdLst>
                <a:ahLst/>
                <a:cxnLst>
                  <a:cxn ang="T10">
                    <a:pos x="T0" y="T1"/>
                  </a:cxn>
                  <a:cxn ang="T11">
                    <a:pos x="T2" y="T3"/>
                  </a:cxn>
                  <a:cxn ang="T12">
                    <a:pos x="T4" y="T5"/>
                  </a:cxn>
                  <a:cxn ang="T13">
                    <a:pos x="T6" y="T7"/>
                  </a:cxn>
                  <a:cxn ang="T14">
                    <a:pos x="T8" y="T9"/>
                  </a:cxn>
                </a:cxnLst>
                <a:rect l="T15" t="T16" r="T17" b="T18"/>
                <a:pathLst>
                  <a:path w="85" h="270">
                    <a:moveTo>
                      <a:pt x="10" y="0"/>
                    </a:moveTo>
                    <a:lnTo>
                      <a:pt x="0" y="4"/>
                    </a:lnTo>
                    <a:lnTo>
                      <a:pt x="75" y="270"/>
                    </a:lnTo>
                    <a:lnTo>
                      <a:pt x="85" y="269"/>
                    </a:lnTo>
                    <a:lnTo>
                      <a:pt x="10" y="0"/>
                    </a:lnTo>
                    <a:close/>
                  </a:path>
                </a:pathLst>
              </a:custGeom>
              <a:solidFill>
                <a:srgbClr val="333333"/>
              </a:solidFill>
              <a:ln w="3175" cmpd="sng">
                <a:solidFill>
                  <a:srgbClr val="000000"/>
                </a:solidFill>
                <a:round/>
                <a:headEnd/>
                <a:tailEnd/>
              </a:ln>
            </p:spPr>
            <p:txBody>
              <a:bodyPr/>
              <a:lstStyle/>
              <a:p>
                <a:endParaRPr lang="pl-PL"/>
              </a:p>
            </p:txBody>
          </p:sp>
          <p:sp>
            <p:nvSpPr>
              <p:cNvPr id="5199" name="Freeform 232"/>
              <p:cNvSpPr>
                <a:spLocks/>
              </p:cNvSpPr>
              <p:nvPr/>
            </p:nvSpPr>
            <p:spPr bwMode="auto">
              <a:xfrm>
                <a:off x="833" y="2201"/>
                <a:ext cx="90" cy="12"/>
              </a:xfrm>
              <a:custGeom>
                <a:avLst/>
                <a:gdLst>
                  <a:gd name="T0" fmla="*/ 0 w 90"/>
                  <a:gd name="T1" fmla="*/ 0 h 12"/>
                  <a:gd name="T2" fmla="*/ 0 w 90"/>
                  <a:gd name="T3" fmla="*/ 10 h 12"/>
                  <a:gd name="T4" fmla="*/ 90 w 90"/>
                  <a:gd name="T5" fmla="*/ 12 h 12"/>
                  <a:gd name="T6" fmla="*/ 90 w 90"/>
                  <a:gd name="T7" fmla="*/ 2 h 12"/>
                  <a:gd name="T8" fmla="*/ 0 w 90"/>
                  <a:gd name="T9" fmla="*/ 0 h 12"/>
                  <a:gd name="T10" fmla="*/ 0 60000 65536"/>
                  <a:gd name="T11" fmla="*/ 0 60000 65536"/>
                  <a:gd name="T12" fmla="*/ 0 60000 65536"/>
                  <a:gd name="T13" fmla="*/ 0 60000 65536"/>
                  <a:gd name="T14" fmla="*/ 0 60000 65536"/>
                  <a:gd name="T15" fmla="*/ 0 w 90"/>
                  <a:gd name="T16" fmla="*/ 0 h 12"/>
                  <a:gd name="T17" fmla="*/ 90 w 90"/>
                  <a:gd name="T18" fmla="*/ 12 h 12"/>
                </a:gdLst>
                <a:ahLst/>
                <a:cxnLst>
                  <a:cxn ang="T10">
                    <a:pos x="T0" y="T1"/>
                  </a:cxn>
                  <a:cxn ang="T11">
                    <a:pos x="T2" y="T3"/>
                  </a:cxn>
                  <a:cxn ang="T12">
                    <a:pos x="T4" y="T5"/>
                  </a:cxn>
                  <a:cxn ang="T13">
                    <a:pos x="T6" y="T7"/>
                  </a:cxn>
                  <a:cxn ang="T14">
                    <a:pos x="T8" y="T9"/>
                  </a:cxn>
                </a:cxnLst>
                <a:rect l="T15" t="T16" r="T17" b="T18"/>
                <a:pathLst>
                  <a:path w="90" h="12">
                    <a:moveTo>
                      <a:pt x="0" y="0"/>
                    </a:moveTo>
                    <a:lnTo>
                      <a:pt x="0" y="10"/>
                    </a:lnTo>
                    <a:lnTo>
                      <a:pt x="90" y="12"/>
                    </a:lnTo>
                    <a:lnTo>
                      <a:pt x="90" y="2"/>
                    </a:lnTo>
                    <a:lnTo>
                      <a:pt x="0" y="0"/>
                    </a:lnTo>
                    <a:close/>
                  </a:path>
                </a:pathLst>
              </a:custGeom>
              <a:solidFill>
                <a:srgbClr val="333333"/>
              </a:solidFill>
              <a:ln w="3175" cmpd="sng">
                <a:solidFill>
                  <a:srgbClr val="000000"/>
                </a:solidFill>
                <a:round/>
                <a:headEnd/>
                <a:tailEnd/>
              </a:ln>
            </p:spPr>
            <p:txBody>
              <a:bodyPr/>
              <a:lstStyle/>
              <a:p>
                <a:endParaRPr lang="pl-PL"/>
              </a:p>
            </p:txBody>
          </p:sp>
          <p:sp>
            <p:nvSpPr>
              <p:cNvPr id="5200" name="Freeform 233"/>
              <p:cNvSpPr>
                <a:spLocks/>
              </p:cNvSpPr>
              <p:nvPr/>
            </p:nvSpPr>
            <p:spPr bwMode="auto">
              <a:xfrm>
                <a:off x="872" y="1902"/>
                <a:ext cx="41" cy="37"/>
              </a:xfrm>
              <a:custGeom>
                <a:avLst/>
                <a:gdLst>
                  <a:gd name="T0" fmla="*/ 41 w 41"/>
                  <a:gd name="T1" fmla="*/ 19 h 37"/>
                  <a:gd name="T2" fmla="*/ 39 w 41"/>
                  <a:gd name="T3" fmla="*/ 25 h 37"/>
                  <a:gd name="T4" fmla="*/ 34 w 41"/>
                  <a:gd name="T5" fmla="*/ 32 h 37"/>
                  <a:gd name="T6" fmla="*/ 29 w 41"/>
                  <a:gd name="T7" fmla="*/ 36 h 37"/>
                  <a:gd name="T8" fmla="*/ 21 w 41"/>
                  <a:gd name="T9" fmla="*/ 37 h 37"/>
                  <a:gd name="T10" fmla="*/ 14 w 41"/>
                  <a:gd name="T11" fmla="*/ 36 h 37"/>
                  <a:gd name="T12" fmla="*/ 7 w 41"/>
                  <a:gd name="T13" fmla="*/ 32 h 37"/>
                  <a:gd name="T14" fmla="*/ 2 w 41"/>
                  <a:gd name="T15" fmla="*/ 25 h 37"/>
                  <a:gd name="T16" fmla="*/ 0 w 41"/>
                  <a:gd name="T17" fmla="*/ 19 h 37"/>
                  <a:gd name="T18" fmla="*/ 2 w 41"/>
                  <a:gd name="T19" fmla="*/ 12 h 37"/>
                  <a:gd name="T20" fmla="*/ 7 w 41"/>
                  <a:gd name="T21" fmla="*/ 7 h 37"/>
                  <a:gd name="T22" fmla="*/ 14 w 41"/>
                  <a:gd name="T23" fmla="*/ 2 h 37"/>
                  <a:gd name="T24" fmla="*/ 21 w 41"/>
                  <a:gd name="T25" fmla="*/ 0 h 37"/>
                  <a:gd name="T26" fmla="*/ 29 w 41"/>
                  <a:gd name="T27" fmla="*/ 2 h 37"/>
                  <a:gd name="T28" fmla="*/ 34 w 41"/>
                  <a:gd name="T29" fmla="*/ 7 h 37"/>
                  <a:gd name="T30" fmla="*/ 39 w 41"/>
                  <a:gd name="T31" fmla="*/ 12 h 37"/>
                  <a:gd name="T32" fmla="*/ 41 w 41"/>
                  <a:gd name="T33" fmla="*/ 19 h 3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37"/>
                  <a:gd name="T53" fmla="*/ 41 w 41"/>
                  <a:gd name="T54" fmla="*/ 37 h 3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37">
                    <a:moveTo>
                      <a:pt x="41" y="19"/>
                    </a:moveTo>
                    <a:lnTo>
                      <a:pt x="39" y="25"/>
                    </a:lnTo>
                    <a:lnTo>
                      <a:pt x="34" y="32"/>
                    </a:lnTo>
                    <a:lnTo>
                      <a:pt x="29" y="36"/>
                    </a:lnTo>
                    <a:lnTo>
                      <a:pt x="21" y="37"/>
                    </a:lnTo>
                    <a:lnTo>
                      <a:pt x="14" y="36"/>
                    </a:lnTo>
                    <a:lnTo>
                      <a:pt x="7" y="32"/>
                    </a:lnTo>
                    <a:lnTo>
                      <a:pt x="2" y="25"/>
                    </a:lnTo>
                    <a:lnTo>
                      <a:pt x="0" y="19"/>
                    </a:lnTo>
                    <a:lnTo>
                      <a:pt x="2" y="12"/>
                    </a:lnTo>
                    <a:lnTo>
                      <a:pt x="7" y="7"/>
                    </a:lnTo>
                    <a:lnTo>
                      <a:pt x="14" y="2"/>
                    </a:lnTo>
                    <a:lnTo>
                      <a:pt x="21" y="0"/>
                    </a:lnTo>
                    <a:lnTo>
                      <a:pt x="29" y="2"/>
                    </a:lnTo>
                    <a:lnTo>
                      <a:pt x="34" y="7"/>
                    </a:lnTo>
                    <a:lnTo>
                      <a:pt x="39" y="12"/>
                    </a:lnTo>
                    <a:lnTo>
                      <a:pt x="41" y="19"/>
                    </a:lnTo>
                    <a:close/>
                  </a:path>
                </a:pathLst>
              </a:custGeom>
              <a:solidFill>
                <a:srgbClr val="000000"/>
              </a:solidFill>
              <a:ln w="3175" cmpd="sng">
                <a:solidFill>
                  <a:srgbClr val="000000"/>
                </a:solidFill>
                <a:round/>
                <a:headEnd/>
                <a:tailEnd/>
              </a:ln>
            </p:spPr>
            <p:txBody>
              <a:bodyPr/>
              <a:lstStyle/>
              <a:p>
                <a:endParaRPr lang="pl-PL"/>
              </a:p>
            </p:txBody>
          </p:sp>
          <p:sp>
            <p:nvSpPr>
              <p:cNvPr id="5201" name="Freeform 234"/>
              <p:cNvSpPr>
                <a:spLocks noEditPoints="1"/>
              </p:cNvSpPr>
              <p:nvPr/>
            </p:nvSpPr>
            <p:spPr bwMode="auto">
              <a:xfrm>
                <a:off x="867" y="1897"/>
                <a:ext cx="51" cy="47"/>
              </a:xfrm>
              <a:custGeom>
                <a:avLst/>
                <a:gdLst>
                  <a:gd name="T0" fmla="*/ 51 w 51"/>
                  <a:gd name="T1" fmla="*/ 29 h 47"/>
                  <a:gd name="T2" fmla="*/ 46 w 51"/>
                  <a:gd name="T3" fmla="*/ 37 h 47"/>
                  <a:gd name="T4" fmla="*/ 36 w 51"/>
                  <a:gd name="T5" fmla="*/ 32 h 47"/>
                  <a:gd name="T6" fmla="*/ 41 w 51"/>
                  <a:gd name="T7" fmla="*/ 24 h 47"/>
                  <a:gd name="T8" fmla="*/ 44 w 51"/>
                  <a:gd name="T9" fmla="*/ 41 h 47"/>
                  <a:gd name="T10" fmla="*/ 36 w 51"/>
                  <a:gd name="T11" fmla="*/ 46 h 47"/>
                  <a:gd name="T12" fmla="*/ 26 w 51"/>
                  <a:gd name="T13" fmla="*/ 47 h 47"/>
                  <a:gd name="T14" fmla="*/ 32 w 51"/>
                  <a:gd name="T15" fmla="*/ 36 h 47"/>
                  <a:gd name="T16" fmla="*/ 44 w 51"/>
                  <a:gd name="T17" fmla="*/ 41 h 47"/>
                  <a:gd name="T18" fmla="*/ 20 w 51"/>
                  <a:gd name="T19" fmla="*/ 47 h 47"/>
                  <a:gd name="T20" fmla="*/ 12 w 51"/>
                  <a:gd name="T21" fmla="*/ 44 h 47"/>
                  <a:gd name="T22" fmla="*/ 15 w 51"/>
                  <a:gd name="T23" fmla="*/ 32 h 47"/>
                  <a:gd name="T24" fmla="*/ 26 w 51"/>
                  <a:gd name="T25" fmla="*/ 37 h 47"/>
                  <a:gd name="T26" fmla="*/ 15 w 51"/>
                  <a:gd name="T27" fmla="*/ 32 h 47"/>
                  <a:gd name="T28" fmla="*/ 12 w 51"/>
                  <a:gd name="T29" fmla="*/ 37 h 47"/>
                  <a:gd name="T30" fmla="*/ 9 w 51"/>
                  <a:gd name="T31" fmla="*/ 41 h 47"/>
                  <a:gd name="T32" fmla="*/ 2 w 51"/>
                  <a:gd name="T33" fmla="*/ 34 h 47"/>
                  <a:gd name="T34" fmla="*/ 0 w 51"/>
                  <a:gd name="T35" fmla="*/ 24 h 47"/>
                  <a:gd name="T36" fmla="*/ 12 w 51"/>
                  <a:gd name="T37" fmla="*/ 29 h 47"/>
                  <a:gd name="T38" fmla="*/ 9 w 51"/>
                  <a:gd name="T39" fmla="*/ 41 h 47"/>
                  <a:gd name="T40" fmla="*/ 2 w 51"/>
                  <a:gd name="T41" fmla="*/ 19 h 47"/>
                  <a:gd name="T42" fmla="*/ 5 w 51"/>
                  <a:gd name="T43" fmla="*/ 10 h 47"/>
                  <a:gd name="T44" fmla="*/ 15 w 51"/>
                  <a:gd name="T45" fmla="*/ 15 h 47"/>
                  <a:gd name="T46" fmla="*/ 12 w 51"/>
                  <a:gd name="T47" fmla="*/ 24 h 47"/>
                  <a:gd name="T48" fmla="*/ 15 w 51"/>
                  <a:gd name="T49" fmla="*/ 15 h 47"/>
                  <a:gd name="T50" fmla="*/ 12 w 51"/>
                  <a:gd name="T51" fmla="*/ 12 h 47"/>
                  <a:gd name="T52" fmla="*/ 9 w 51"/>
                  <a:gd name="T53" fmla="*/ 7 h 47"/>
                  <a:gd name="T54" fmla="*/ 15 w 51"/>
                  <a:gd name="T55" fmla="*/ 2 h 47"/>
                  <a:gd name="T56" fmla="*/ 26 w 51"/>
                  <a:gd name="T57" fmla="*/ 0 h 47"/>
                  <a:gd name="T58" fmla="*/ 20 w 51"/>
                  <a:gd name="T59" fmla="*/ 12 h 47"/>
                  <a:gd name="T60" fmla="*/ 9 w 51"/>
                  <a:gd name="T61" fmla="*/ 7 h 47"/>
                  <a:gd name="T62" fmla="*/ 31 w 51"/>
                  <a:gd name="T63" fmla="*/ 2 h 47"/>
                  <a:gd name="T64" fmla="*/ 41 w 51"/>
                  <a:gd name="T65" fmla="*/ 5 h 47"/>
                  <a:gd name="T66" fmla="*/ 36 w 51"/>
                  <a:gd name="T67" fmla="*/ 15 h 47"/>
                  <a:gd name="T68" fmla="*/ 26 w 51"/>
                  <a:gd name="T69" fmla="*/ 12 h 47"/>
                  <a:gd name="T70" fmla="*/ 44 w 51"/>
                  <a:gd name="T71" fmla="*/ 7 h 47"/>
                  <a:gd name="T72" fmla="*/ 49 w 51"/>
                  <a:gd name="T73" fmla="*/ 15 h 47"/>
                  <a:gd name="T74" fmla="*/ 51 w 51"/>
                  <a:gd name="T75" fmla="*/ 24 h 47"/>
                  <a:gd name="T76" fmla="*/ 39 w 51"/>
                  <a:gd name="T77" fmla="*/ 19 h 47"/>
                  <a:gd name="T78" fmla="*/ 44 w 51"/>
                  <a:gd name="T79" fmla="*/ 7 h 4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1"/>
                  <a:gd name="T121" fmla="*/ 0 h 47"/>
                  <a:gd name="T122" fmla="*/ 51 w 51"/>
                  <a:gd name="T123" fmla="*/ 47 h 4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1" h="47">
                    <a:moveTo>
                      <a:pt x="51" y="24"/>
                    </a:moveTo>
                    <a:lnTo>
                      <a:pt x="51" y="29"/>
                    </a:lnTo>
                    <a:lnTo>
                      <a:pt x="49" y="34"/>
                    </a:lnTo>
                    <a:lnTo>
                      <a:pt x="46" y="37"/>
                    </a:lnTo>
                    <a:lnTo>
                      <a:pt x="44" y="41"/>
                    </a:lnTo>
                    <a:lnTo>
                      <a:pt x="36" y="32"/>
                    </a:lnTo>
                    <a:lnTo>
                      <a:pt x="39" y="29"/>
                    </a:lnTo>
                    <a:lnTo>
                      <a:pt x="41" y="24"/>
                    </a:lnTo>
                    <a:lnTo>
                      <a:pt x="51" y="24"/>
                    </a:lnTo>
                    <a:close/>
                    <a:moveTo>
                      <a:pt x="44" y="41"/>
                    </a:moveTo>
                    <a:lnTo>
                      <a:pt x="39" y="44"/>
                    </a:lnTo>
                    <a:lnTo>
                      <a:pt x="36" y="46"/>
                    </a:lnTo>
                    <a:lnTo>
                      <a:pt x="31" y="47"/>
                    </a:lnTo>
                    <a:lnTo>
                      <a:pt x="26" y="47"/>
                    </a:lnTo>
                    <a:lnTo>
                      <a:pt x="26" y="37"/>
                    </a:lnTo>
                    <a:lnTo>
                      <a:pt x="32" y="36"/>
                    </a:lnTo>
                    <a:lnTo>
                      <a:pt x="36" y="32"/>
                    </a:lnTo>
                    <a:lnTo>
                      <a:pt x="44" y="41"/>
                    </a:lnTo>
                    <a:close/>
                    <a:moveTo>
                      <a:pt x="26" y="47"/>
                    </a:moveTo>
                    <a:lnTo>
                      <a:pt x="20" y="47"/>
                    </a:lnTo>
                    <a:lnTo>
                      <a:pt x="17" y="46"/>
                    </a:lnTo>
                    <a:lnTo>
                      <a:pt x="12" y="44"/>
                    </a:lnTo>
                    <a:lnTo>
                      <a:pt x="9" y="41"/>
                    </a:lnTo>
                    <a:lnTo>
                      <a:pt x="15" y="32"/>
                    </a:lnTo>
                    <a:lnTo>
                      <a:pt x="20" y="36"/>
                    </a:lnTo>
                    <a:lnTo>
                      <a:pt x="26" y="37"/>
                    </a:lnTo>
                    <a:lnTo>
                      <a:pt x="26" y="47"/>
                    </a:lnTo>
                    <a:close/>
                    <a:moveTo>
                      <a:pt x="15" y="32"/>
                    </a:moveTo>
                    <a:lnTo>
                      <a:pt x="15" y="32"/>
                    </a:lnTo>
                    <a:lnTo>
                      <a:pt x="12" y="37"/>
                    </a:lnTo>
                    <a:lnTo>
                      <a:pt x="15" y="32"/>
                    </a:lnTo>
                    <a:close/>
                    <a:moveTo>
                      <a:pt x="9" y="41"/>
                    </a:moveTo>
                    <a:lnTo>
                      <a:pt x="5" y="37"/>
                    </a:lnTo>
                    <a:lnTo>
                      <a:pt x="2" y="34"/>
                    </a:lnTo>
                    <a:lnTo>
                      <a:pt x="2" y="29"/>
                    </a:lnTo>
                    <a:lnTo>
                      <a:pt x="0" y="24"/>
                    </a:lnTo>
                    <a:lnTo>
                      <a:pt x="12" y="24"/>
                    </a:lnTo>
                    <a:lnTo>
                      <a:pt x="12" y="29"/>
                    </a:lnTo>
                    <a:lnTo>
                      <a:pt x="15" y="32"/>
                    </a:lnTo>
                    <a:lnTo>
                      <a:pt x="9" y="41"/>
                    </a:lnTo>
                    <a:close/>
                    <a:moveTo>
                      <a:pt x="0" y="24"/>
                    </a:moveTo>
                    <a:lnTo>
                      <a:pt x="2" y="19"/>
                    </a:lnTo>
                    <a:lnTo>
                      <a:pt x="2" y="15"/>
                    </a:lnTo>
                    <a:lnTo>
                      <a:pt x="5" y="10"/>
                    </a:lnTo>
                    <a:lnTo>
                      <a:pt x="9" y="7"/>
                    </a:lnTo>
                    <a:lnTo>
                      <a:pt x="15" y="15"/>
                    </a:lnTo>
                    <a:lnTo>
                      <a:pt x="12" y="19"/>
                    </a:lnTo>
                    <a:lnTo>
                      <a:pt x="12" y="24"/>
                    </a:lnTo>
                    <a:lnTo>
                      <a:pt x="0" y="24"/>
                    </a:lnTo>
                    <a:close/>
                    <a:moveTo>
                      <a:pt x="15" y="15"/>
                    </a:moveTo>
                    <a:lnTo>
                      <a:pt x="15" y="15"/>
                    </a:lnTo>
                    <a:lnTo>
                      <a:pt x="12" y="12"/>
                    </a:lnTo>
                    <a:lnTo>
                      <a:pt x="15" y="15"/>
                    </a:lnTo>
                    <a:close/>
                    <a:moveTo>
                      <a:pt x="9" y="7"/>
                    </a:moveTo>
                    <a:lnTo>
                      <a:pt x="12" y="5"/>
                    </a:lnTo>
                    <a:lnTo>
                      <a:pt x="15" y="2"/>
                    </a:lnTo>
                    <a:lnTo>
                      <a:pt x="20" y="2"/>
                    </a:lnTo>
                    <a:lnTo>
                      <a:pt x="26" y="0"/>
                    </a:lnTo>
                    <a:lnTo>
                      <a:pt x="26" y="12"/>
                    </a:lnTo>
                    <a:lnTo>
                      <a:pt x="20" y="12"/>
                    </a:lnTo>
                    <a:lnTo>
                      <a:pt x="15" y="15"/>
                    </a:lnTo>
                    <a:lnTo>
                      <a:pt x="9" y="7"/>
                    </a:lnTo>
                    <a:close/>
                    <a:moveTo>
                      <a:pt x="26" y="0"/>
                    </a:moveTo>
                    <a:lnTo>
                      <a:pt x="31" y="2"/>
                    </a:lnTo>
                    <a:lnTo>
                      <a:pt x="36" y="2"/>
                    </a:lnTo>
                    <a:lnTo>
                      <a:pt x="41" y="5"/>
                    </a:lnTo>
                    <a:lnTo>
                      <a:pt x="44" y="7"/>
                    </a:lnTo>
                    <a:lnTo>
                      <a:pt x="36" y="15"/>
                    </a:lnTo>
                    <a:lnTo>
                      <a:pt x="32" y="12"/>
                    </a:lnTo>
                    <a:lnTo>
                      <a:pt x="26" y="12"/>
                    </a:lnTo>
                    <a:lnTo>
                      <a:pt x="26" y="0"/>
                    </a:lnTo>
                    <a:close/>
                    <a:moveTo>
                      <a:pt x="44" y="7"/>
                    </a:moveTo>
                    <a:lnTo>
                      <a:pt x="46" y="10"/>
                    </a:lnTo>
                    <a:lnTo>
                      <a:pt x="49" y="15"/>
                    </a:lnTo>
                    <a:lnTo>
                      <a:pt x="51" y="19"/>
                    </a:lnTo>
                    <a:lnTo>
                      <a:pt x="51" y="24"/>
                    </a:lnTo>
                    <a:lnTo>
                      <a:pt x="41" y="24"/>
                    </a:lnTo>
                    <a:lnTo>
                      <a:pt x="39" y="19"/>
                    </a:lnTo>
                    <a:lnTo>
                      <a:pt x="36" y="15"/>
                    </a:lnTo>
                    <a:lnTo>
                      <a:pt x="44" y="7"/>
                    </a:lnTo>
                    <a:close/>
                  </a:path>
                </a:pathLst>
              </a:custGeom>
              <a:solidFill>
                <a:srgbClr val="333333"/>
              </a:solidFill>
              <a:ln w="3175" cmpd="sng">
                <a:solidFill>
                  <a:srgbClr val="000000"/>
                </a:solidFill>
                <a:round/>
                <a:headEnd/>
                <a:tailEnd/>
              </a:ln>
            </p:spPr>
            <p:txBody>
              <a:bodyPr/>
              <a:lstStyle/>
              <a:p>
                <a:endParaRPr lang="pl-PL"/>
              </a:p>
            </p:txBody>
          </p:sp>
        </p:grpSp>
        <p:sp>
          <p:nvSpPr>
            <p:cNvPr id="5141" name="Line 235"/>
            <p:cNvSpPr>
              <a:spLocks noChangeShapeType="1"/>
            </p:cNvSpPr>
            <p:nvPr/>
          </p:nvSpPr>
          <p:spPr bwMode="auto">
            <a:xfrm>
              <a:off x="1152525" y="4800600"/>
              <a:ext cx="0" cy="838200"/>
            </a:xfrm>
            <a:prstGeom prst="line">
              <a:avLst/>
            </a:prstGeom>
            <a:noFill/>
            <a:ln w="28575">
              <a:solidFill>
                <a:schemeClr val="tx1"/>
              </a:solidFill>
              <a:miter lim="800000"/>
              <a:headEnd/>
              <a:tailEnd/>
            </a:ln>
          </p:spPr>
          <p:txBody>
            <a:bodyPr wrap="none"/>
            <a:lstStyle/>
            <a:p>
              <a:endParaRPr lang="pl-PL"/>
            </a:p>
          </p:txBody>
        </p:sp>
        <p:sp>
          <p:nvSpPr>
            <p:cNvPr id="5142" name="Line 236"/>
            <p:cNvSpPr>
              <a:spLocks noChangeShapeType="1"/>
            </p:cNvSpPr>
            <p:nvPr/>
          </p:nvSpPr>
          <p:spPr bwMode="auto">
            <a:xfrm>
              <a:off x="1143000" y="5638800"/>
              <a:ext cx="3962400" cy="0"/>
            </a:xfrm>
            <a:prstGeom prst="line">
              <a:avLst/>
            </a:prstGeom>
            <a:noFill/>
            <a:ln w="28575">
              <a:solidFill>
                <a:schemeClr val="tx1"/>
              </a:solidFill>
              <a:miter lim="800000"/>
              <a:headEnd/>
              <a:tailEnd/>
            </a:ln>
          </p:spPr>
          <p:txBody>
            <a:bodyPr wrap="none"/>
            <a:lstStyle/>
            <a:p>
              <a:endParaRPr lang="pl-PL"/>
            </a:p>
          </p:txBody>
        </p:sp>
        <p:sp>
          <p:nvSpPr>
            <p:cNvPr id="5143" name="Line 237"/>
            <p:cNvSpPr>
              <a:spLocks noChangeShapeType="1"/>
            </p:cNvSpPr>
            <p:nvPr/>
          </p:nvSpPr>
          <p:spPr bwMode="auto">
            <a:xfrm>
              <a:off x="5105400" y="4419600"/>
              <a:ext cx="0" cy="1219200"/>
            </a:xfrm>
            <a:prstGeom prst="line">
              <a:avLst/>
            </a:prstGeom>
            <a:noFill/>
            <a:ln w="28575">
              <a:solidFill>
                <a:schemeClr val="tx1"/>
              </a:solidFill>
              <a:miter lim="800000"/>
              <a:headEnd/>
              <a:tailEnd/>
            </a:ln>
          </p:spPr>
          <p:txBody>
            <a:bodyPr wrap="none"/>
            <a:lstStyle/>
            <a:p>
              <a:endParaRPr lang="pl-PL"/>
            </a:p>
          </p:txBody>
        </p:sp>
      </p:grpSp>
    </p:spTree>
    <p:extLst>
      <p:ext uri="{BB962C8B-B14F-4D97-AF65-F5344CB8AC3E}">
        <p14:creationId xmlns:p14="http://schemas.microsoft.com/office/powerpoint/2010/main" val="297958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3411"/>
                                        </p:tgtEl>
                                        <p:attrNameLst>
                                          <p:attrName>style.visibility</p:attrName>
                                        </p:attrNameLst>
                                      </p:cBhvr>
                                      <p:to>
                                        <p:strVal val="visible"/>
                                      </p:to>
                                    </p:set>
                                    <p:animEffect transition="in" filter="wipe(left)">
                                      <p:cBhvr>
                                        <p:cTn id="7" dur="1000"/>
                                        <p:tgtEl>
                                          <p:spTgt spid="1834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3299"/>
                                        </p:tgtEl>
                                        <p:attrNameLst>
                                          <p:attrName>style.visibility</p:attrName>
                                        </p:attrNameLst>
                                      </p:cBhvr>
                                      <p:to>
                                        <p:strVal val="visible"/>
                                      </p:to>
                                    </p:set>
                                    <p:animEffect transition="in" filter="wipe(left)">
                                      <p:cBhvr>
                                        <p:cTn id="17" dur="1000"/>
                                        <p:tgtEl>
                                          <p:spTgt spid="183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p:bldP spid="1834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59522" y="196312"/>
            <a:ext cx="2808312" cy="941388"/>
          </a:xfrm>
        </p:spPr>
        <p:txBody>
          <a:bodyPr/>
          <a:lstStyle/>
          <a:p>
            <a:r>
              <a:rPr lang="en-US" sz="2000" dirty="0" smtClean="0"/>
              <a:t>Requirements</a:t>
            </a:r>
            <a:r>
              <a:rPr lang="pl-PL" sz="2000" dirty="0" smtClean="0"/>
              <a:t> </a:t>
            </a:r>
            <a:r>
              <a:rPr lang="en-US" sz="2000" dirty="0" smtClean="0"/>
              <a:t>and Technologies</a:t>
            </a:r>
            <a:endParaRPr lang="en-US" sz="2000" dirty="0"/>
          </a:p>
        </p:txBody>
      </p:sp>
      <p:graphicFrame>
        <p:nvGraphicFramePr>
          <p:cNvPr id="23" name="Chart 5"/>
          <p:cNvGraphicFramePr/>
          <p:nvPr>
            <p:extLst>
              <p:ext uri="{D42A27DB-BD31-4B8C-83A1-F6EECF244321}">
                <p14:modId xmlns:p14="http://schemas.microsoft.com/office/powerpoint/2010/main" val="782001610"/>
              </p:ext>
            </p:extLst>
          </p:nvPr>
        </p:nvGraphicFramePr>
        <p:xfrm>
          <a:off x="425310" y="119247"/>
          <a:ext cx="10319657" cy="6483927"/>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6"/>
          <p:cNvSpPr txBox="1"/>
          <p:nvPr/>
        </p:nvSpPr>
        <p:spPr>
          <a:xfrm>
            <a:off x="5098909" y="3036412"/>
            <a:ext cx="928915"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FF00FF"/>
                </a:solidFill>
                <a:cs typeface="Times New Roman" panose="02020603050405020304" pitchFamily="18" charset="0"/>
              </a:rPr>
              <a:t>5G Networks</a:t>
            </a:r>
          </a:p>
        </p:txBody>
      </p:sp>
      <p:sp>
        <p:nvSpPr>
          <p:cNvPr id="25" name="Rectangle 7"/>
          <p:cNvSpPr/>
          <p:nvPr/>
        </p:nvSpPr>
        <p:spPr>
          <a:xfrm>
            <a:off x="4768899" y="1669560"/>
            <a:ext cx="927873" cy="101566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Increased data rate &amp; network capacity</a:t>
            </a:r>
          </a:p>
        </p:txBody>
      </p:sp>
      <p:sp>
        <p:nvSpPr>
          <p:cNvPr id="26" name="Rectangle 8"/>
          <p:cNvSpPr/>
          <p:nvPr/>
        </p:nvSpPr>
        <p:spPr>
          <a:xfrm>
            <a:off x="3871276" y="667006"/>
            <a:ext cx="1735272"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Densification, FDD, CRN, </a:t>
            </a:r>
            <a:r>
              <a:rPr lang="en-US" sz="1200" dirty="0" err="1">
                <a:solidFill>
                  <a:schemeClr val="tx1">
                    <a:lumMod val="95000"/>
                    <a:lumOff val="5000"/>
                  </a:schemeClr>
                </a:solidFill>
                <a:cs typeface="Times New Roman" panose="02020603050405020304" pitchFamily="18" charset="0"/>
              </a:rPr>
              <a:t>mMIMO</a:t>
            </a:r>
            <a:r>
              <a:rPr lang="en-US" sz="1200" dirty="0">
                <a:solidFill>
                  <a:schemeClr val="tx1">
                    <a:lumMod val="95000"/>
                    <a:lumOff val="5000"/>
                  </a:schemeClr>
                </a:solidFill>
                <a:cs typeface="Times New Roman" panose="02020603050405020304" pitchFamily="18" charset="0"/>
              </a:rPr>
              <a:t>, D2D communication, full duplex radio</a:t>
            </a:r>
          </a:p>
        </p:txBody>
      </p:sp>
      <p:sp>
        <p:nvSpPr>
          <p:cNvPr id="27" name="Oval 9"/>
          <p:cNvSpPr/>
          <p:nvPr/>
        </p:nvSpPr>
        <p:spPr>
          <a:xfrm>
            <a:off x="2473164" y="261656"/>
            <a:ext cx="6217920" cy="6206870"/>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solidFill>
                <a:srgbClr val="FF0000"/>
              </a:solidFill>
              <a:cs typeface="Times New Roman" panose="02020603050405020304" pitchFamily="18" charset="0"/>
            </a:endParaRPr>
          </a:p>
        </p:txBody>
      </p:sp>
      <p:sp>
        <p:nvSpPr>
          <p:cNvPr id="28" name="Rectangle 10"/>
          <p:cNvSpPr/>
          <p:nvPr/>
        </p:nvSpPr>
        <p:spPr>
          <a:xfrm>
            <a:off x="5541558" y="1882791"/>
            <a:ext cx="1189257"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Ubiquitous connectivity</a:t>
            </a:r>
          </a:p>
        </p:txBody>
      </p:sp>
      <p:sp>
        <p:nvSpPr>
          <p:cNvPr id="29" name="Rectangle 11"/>
          <p:cNvSpPr/>
          <p:nvPr/>
        </p:nvSpPr>
        <p:spPr>
          <a:xfrm>
            <a:off x="5530420" y="615836"/>
            <a:ext cx="1735272"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Multi-RAT, self-heal, densification, CRN, NFV, SDN, C-RAN, </a:t>
            </a:r>
            <a:r>
              <a:rPr lang="en-US" sz="1200" dirty="0" err="1">
                <a:solidFill>
                  <a:schemeClr val="tx1">
                    <a:lumMod val="95000"/>
                    <a:lumOff val="5000"/>
                  </a:schemeClr>
                </a:solidFill>
                <a:cs typeface="Times New Roman" panose="02020603050405020304" pitchFamily="18" charset="0"/>
              </a:rPr>
              <a:t>RANaaS</a:t>
            </a:r>
            <a:r>
              <a:rPr lang="en-US" sz="1200" dirty="0">
                <a:solidFill>
                  <a:schemeClr val="tx1">
                    <a:lumMod val="95000"/>
                    <a:lumOff val="5000"/>
                  </a:schemeClr>
                </a:solidFill>
                <a:cs typeface="Times New Roman" panose="02020603050405020304" pitchFamily="18" charset="0"/>
              </a:rPr>
              <a:t>, CONCERT,</a:t>
            </a:r>
          </a:p>
        </p:txBody>
      </p:sp>
      <p:sp>
        <p:nvSpPr>
          <p:cNvPr id="30" name="Rectangle 12"/>
          <p:cNvSpPr/>
          <p:nvPr/>
        </p:nvSpPr>
        <p:spPr>
          <a:xfrm>
            <a:off x="3871181" y="2728634"/>
            <a:ext cx="1089277"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Low latency </a:t>
            </a:r>
          </a:p>
        </p:txBody>
      </p:sp>
      <p:sp>
        <p:nvSpPr>
          <p:cNvPr id="31" name="Rectangle 13"/>
          <p:cNvSpPr/>
          <p:nvPr/>
        </p:nvSpPr>
        <p:spPr>
          <a:xfrm>
            <a:off x="2663678" y="1881312"/>
            <a:ext cx="1404266" cy="101566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Cache, fast handoff, D2D communication, mobile small-cells, self-heal</a:t>
            </a:r>
          </a:p>
        </p:txBody>
      </p:sp>
      <p:sp>
        <p:nvSpPr>
          <p:cNvPr id="32" name="Rectangle 14"/>
          <p:cNvSpPr/>
          <p:nvPr/>
        </p:nvSpPr>
        <p:spPr>
          <a:xfrm>
            <a:off x="6053639" y="2797988"/>
            <a:ext cx="1089277" cy="27699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Scalability</a:t>
            </a:r>
          </a:p>
        </p:txBody>
      </p:sp>
      <p:sp>
        <p:nvSpPr>
          <p:cNvPr id="33" name="Rectangle 16"/>
          <p:cNvSpPr/>
          <p:nvPr/>
        </p:nvSpPr>
        <p:spPr>
          <a:xfrm>
            <a:off x="5430865" y="4201084"/>
            <a:ext cx="1366932" cy="27699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err="1">
                <a:solidFill>
                  <a:srgbClr val="FF0000"/>
                </a:solidFill>
                <a:cs typeface="Times New Roman" panose="02020603050405020304" pitchFamily="18" charset="0"/>
              </a:rPr>
              <a:t>QoS</a:t>
            </a:r>
            <a:endParaRPr lang="en-US" sz="1200" dirty="0">
              <a:solidFill>
                <a:srgbClr val="FF0000"/>
              </a:solidFill>
              <a:cs typeface="Times New Roman" panose="02020603050405020304" pitchFamily="18" charset="0"/>
            </a:endParaRPr>
          </a:p>
        </p:txBody>
      </p:sp>
      <p:sp>
        <p:nvSpPr>
          <p:cNvPr id="34" name="Rectangle 17"/>
          <p:cNvSpPr/>
          <p:nvPr/>
        </p:nvSpPr>
        <p:spPr>
          <a:xfrm>
            <a:off x="4415819" y="4197682"/>
            <a:ext cx="136693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Security &amp; privacy</a:t>
            </a:r>
          </a:p>
        </p:txBody>
      </p:sp>
      <p:sp>
        <p:nvSpPr>
          <p:cNvPr id="35" name="Rectangle 18"/>
          <p:cNvSpPr/>
          <p:nvPr/>
        </p:nvSpPr>
        <p:spPr>
          <a:xfrm>
            <a:off x="3760619" y="3387601"/>
            <a:ext cx="1366932"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Interference &amp; handoff management</a:t>
            </a:r>
          </a:p>
        </p:txBody>
      </p:sp>
      <p:sp>
        <p:nvSpPr>
          <p:cNvPr id="37" name="Rectangle 20"/>
          <p:cNvSpPr/>
          <p:nvPr/>
        </p:nvSpPr>
        <p:spPr>
          <a:xfrm>
            <a:off x="7295187" y="1920290"/>
            <a:ext cx="996558"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NFV, SDN, C-RAN, </a:t>
            </a:r>
            <a:r>
              <a:rPr lang="en-US" sz="1200" dirty="0" err="1">
                <a:solidFill>
                  <a:schemeClr val="tx1">
                    <a:lumMod val="95000"/>
                    <a:lumOff val="5000"/>
                  </a:schemeClr>
                </a:solidFill>
                <a:cs typeface="Times New Roman" panose="02020603050405020304" pitchFamily="18" charset="0"/>
              </a:rPr>
              <a:t>RANaaS</a:t>
            </a:r>
            <a:r>
              <a:rPr lang="en-US" sz="1200" dirty="0">
                <a:solidFill>
                  <a:schemeClr val="tx1">
                    <a:lumMod val="95000"/>
                    <a:lumOff val="5000"/>
                  </a:schemeClr>
                </a:solidFill>
                <a:cs typeface="Times New Roman" panose="02020603050405020304" pitchFamily="18" charset="0"/>
              </a:rPr>
              <a:t>, CONCERT</a:t>
            </a:r>
          </a:p>
        </p:txBody>
      </p:sp>
      <p:sp>
        <p:nvSpPr>
          <p:cNvPr id="38" name="Rectangle 21"/>
          <p:cNvSpPr/>
          <p:nvPr/>
        </p:nvSpPr>
        <p:spPr>
          <a:xfrm>
            <a:off x="5576712" y="5107490"/>
            <a:ext cx="1735272" cy="120032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Delay-bound </a:t>
            </a:r>
            <a:r>
              <a:rPr lang="en-US" sz="1200" dirty="0" err="1">
                <a:solidFill>
                  <a:schemeClr val="tx1">
                    <a:lumMod val="95000"/>
                    <a:lumOff val="5000"/>
                  </a:schemeClr>
                </a:solidFill>
                <a:cs typeface="Times New Roman" panose="02020603050405020304" pitchFamily="18" charset="0"/>
              </a:rPr>
              <a:t>QoS</a:t>
            </a:r>
            <a:r>
              <a:rPr lang="en-US" sz="1200" dirty="0">
                <a:solidFill>
                  <a:schemeClr val="tx1">
                    <a:lumMod val="95000"/>
                    <a:lumOff val="5000"/>
                  </a:schemeClr>
                </a:solidFill>
                <a:cs typeface="Times New Roman" panose="02020603050405020304" pitchFamily="18" charset="0"/>
              </a:rPr>
              <a:t>, Quality management equipment, multi-links with multi-flow and multi-</a:t>
            </a:r>
            <a:r>
              <a:rPr lang="en-US" sz="1200" dirty="0" err="1">
                <a:solidFill>
                  <a:schemeClr val="tx1">
                    <a:lumMod val="95000"/>
                    <a:lumOff val="5000"/>
                  </a:schemeClr>
                </a:solidFill>
                <a:cs typeface="Times New Roman" panose="02020603050405020304" pitchFamily="18" charset="0"/>
              </a:rPr>
              <a:t>QoS</a:t>
            </a:r>
            <a:endParaRPr lang="en-US" sz="1200" dirty="0">
              <a:solidFill>
                <a:schemeClr val="tx1">
                  <a:lumMod val="95000"/>
                  <a:lumOff val="5000"/>
                </a:schemeClr>
              </a:solidFill>
              <a:cs typeface="Times New Roman" panose="02020603050405020304" pitchFamily="18" charset="0"/>
            </a:endParaRPr>
          </a:p>
        </p:txBody>
      </p:sp>
      <p:sp>
        <p:nvSpPr>
          <p:cNvPr id="39" name="Rectangle 22"/>
          <p:cNvSpPr/>
          <p:nvPr/>
        </p:nvSpPr>
        <p:spPr>
          <a:xfrm>
            <a:off x="7170595" y="3428240"/>
            <a:ext cx="1478285" cy="120032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C-RAN, VLC, </a:t>
            </a:r>
            <a:r>
              <a:rPr lang="en-US" sz="1200" dirty="0" err="1">
                <a:solidFill>
                  <a:schemeClr val="tx1">
                    <a:lumMod val="95000"/>
                    <a:lumOff val="5000"/>
                  </a:schemeClr>
                </a:solidFill>
                <a:cs typeface="Times New Roman" panose="02020603050405020304" pitchFamily="18" charset="0"/>
              </a:rPr>
              <a:t>mmWave</a:t>
            </a:r>
            <a:r>
              <a:rPr lang="en-US" sz="1200" dirty="0">
                <a:solidFill>
                  <a:schemeClr val="tx1">
                    <a:lumMod val="95000"/>
                    <a:lumOff val="5000"/>
                  </a:schemeClr>
                </a:solidFill>
                <a:cs typeface="Times New Roman" panose="02020603050405020304" pitchFamily="18" charset="0"/>
              </a:rPr>
              <a:t>, </a:t>
            </a:r>
            <a:r>
              <a:rPr lang="en-US" sz="1200" dirty="0" err="1">
                <a:solidFill>
                  <a:schemeClr val="tx1">
                    <a:lumMod val="95000"/>
                    <a:lumOff val="5000"/>
                  </a:schemeClr>
                </a:solidFill>
                <a:cs typeface="Times New Roman" panose="02020603050405020304" pitchFamily="18" charset="0"/>
              </a:rPr>
              <a:t>mMIMO</a:t>
            </a:r>
            <a:r>
              <a:rPr lang="en-US" sz="1200" dirty="0">
                <a:solidFill>
                  <a:schemeClr val="tx1">
                    <a:lumMod val="95000"/>
                    <a:lumOff val="5000"/>
                  </a:schemeClr>
                </a:solidFill>
                <a:cs typeface="Times New Roman" panose="02020603050405020304" pitchFamily="18" charset="0"/>
              </a:rPr>
              <a:t>, small-cells, D2D communication, user separation</a:t>
            </a:r>
          </a:p>
        </p:txBody>
      </p:sp>
      <p:sp>
        <p:nvSpPr>
          <p:cNvPr id="40" name="Rectangle 23"/>
          <p:cNvSpPr/>
          <p:nvPr/>
        </p:nvSpPr>
        <p:spPr>
          <a:xfrm>
            <a:off x="3765305" y="5048410"/>
            <a:ext cx="1735272"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Monitoring and </a:t>
            </a:r>
          </a:p>
          <a:p>
            <a:pPr algn="ctr"/>
            <a:r>
              <a:rPr lang="en-US" sz="1200" dirty="0">
                <a:solidFill>
                  <a:schemeClr val="tx1">
                    <a:lumMod val="95000"/>
                    <a:lumOff val="5000"/>
                  </a:schemeClr>
                </a:solidFill>
                <a:cs typeface="Times New Roman" panose="02020603050405020304" pitchFamily="18" charset="0"/>
              </a:rPr>
              <a:t>encryption-decryption</a:t>
            </a:r>
          </a:p>
        </p:txBody>
      </p:sp>
      <p:sp>
        <p:nvSpPr>
          <p:cNvPr id="41" name="Rectangle 24"/>
          <p:cNvSpPr/>
          <p:nvPr/>
        </p:nvSpPr>
        <p:spPr>
          <a:xfrm>
            <a:off x="2663678" y="3355685"/>
            <a:ext cx="1320223" cy="193899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95000"/>
                    <a:lumOff val="5000"/>
                  </a:schemeClr>
                </a:solidFill>
                <a:cs typeface="Times New Roman" panose="02020603050405020304" pitchFamily="18" charset="0"/>
              </a:rPr>
              <a:t>SIC, CRN, advance receiver, joint detection/decoding</a:t>
            </a:r>
          </a:p>
          <a:p>
            <a:pPr algn="ctr"/>
            <a:r>
              <a:rPr lang="en-US" sz="1200" dirty="0">
                <a:solidFill>
                  <a:schemeClr val="tx1">
                    <a:lumMod val="95000"/>
                    <a:lumOff val="5000"/>
                  </a:schemeClr>
                </a:solidFill>
                <a:cs typeface="Times New Roman" panose="02020603050405020304" pitchFamily="18" charset="0"/>
              </a:rPr>
              <a:t>Inter-tier, intra-tier, and </a:t>
            </a:r>
          </a:p>
          <a:p>
            <a:pPr algn="ctr"/>
            <a:r>
              <a:rPr lang="en-US" sz="1200" dirty="0">
                <a:solidFill>
                  <a:schemeClr val="tx1">
                    <a:lumMod val="95000"/>
                    <a:lumOff val="5000"/>
                  </a:schemeClr>
                </a:solidFill>
                <a:cs typeface="Times New Roman" panose="02020603050405020304" pitchFamily="18" charset="0"/>
              </a:rPr>
              <a:t>multi-RAT handoff,</a:t>
            </a:r>
          </a:p>
          <a:p>
            <a:pPr algn="ctr"/>
            <a:endParaRPr lang="en-US" sz="1200" dirty="0">
              <a:solidFill>
                <a:schemeClr val="tx1">
                  <a:lumMod val="95000"/>
                  <a:lumOff val="5000"/>
                </a:schemeClr>
              </a:solidFill>
              <a:cs typeface="Times New Roman" panose="02020603050405020304" pitchFamily="18" charset="0"/>
            </a:endParaRPr>
          </a:p>
        </p:txBody>
      </p:sp>
      <p:sp>
        <p:nvSpPr>
          <p:cNvPr id="62" name="Rectangle 14"/>
          <p:cNvSpPr/>
          <p:nvPr/>
        </p:nvSpPr>
        <p:spPr>
          <a:xfrm>
            <a:off x="6081318" y="3355685"/>
            <a:ext cx="1298994"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cs typeface="Times New Roman" panose="02020603050405020304" pitchFamily="18" charset="0"/>
              </a:rPr>
              <a:t>Environmental friendly &amp; less money</a:t>
            </a:r>
          </a:p>
        </p:txBody>
      </p:sp>
    </p:spTree>
    <p:extLst>
      <p:ext uri="{BB962C8B-B14F-4D97-AF65-F5344CB8AC3E}">
        <p14:creationId xmlns:p14="http://schemas.microsoft.com/office/powerpoint/2010/main" val="17750760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pl-PL" smtClean="0"/>
              <a:t>IEEE 802.11 (WiFi)</a:t>
            </a:r>
          </a:p>
        </p:txBody>
      </p:sp>
      <p:sp>
        <p:nvSpPr>
          <p:cNvPr id="149507" name="Rectangle 3"/>
          <p:cNvSpPr>
            <a:spLocks noGrp="1" noChangeArrowheads="1"/>
          </p:cNvSpPr>
          <p:nvPr>
            <p:ph idx="1"/>
          </p:nvPr>
        </p:nvSpPr>
        <p:spPr/>
        <p:txBody>
          <a:bodyPr/>
          <a:lstStyle/>
          <a:p>
            <a:pPr eaLnBrk="1" hangingPunct="1">
              <a:lnSpc>
                <a:spcPct val="90000"/>
              </a:lnSpc>
            </a:pPr>
            <a:r>
              <a:rPr lang="en-US" dirty="0" err="1" smtClean="0"/>
              <a:t>WiFi</a:t>
            </a:r>
            <a:r>
              <a:rPr lang="en-US" dirty="0" smtClean="0"/>
              <a:t>: Wireless Fidelity</a:t>
            </a:r>
          </a:p>
          <a:p>
            <a:pPr eaLnBrk="1" hangingPunct="1">
              <a:lnSpc>
                <a:spcPct val="90000"/>
              </a:lnSpc>
            </a:pPr>
            <a:r>
              <a:rPr lang="en-US" dirty="0" smtClean="0"/>
              <a:t>Wireless local area network (WLAN)</a:t>
            </a:r>
          </a:p>
          <a:p>
            <a:pPr eaLnBrk="1" hangingPunct="1">
              <a:lnSpc>
                <a:spcPct val="90000"/>
              </a:lnSpc>
            </a:pPr>
            <a:r>
              <a:rPr lang="en-US" dirty="0" smtClean="0"/>
              <a:t>Coverage of an area of app. 100 m diameter</a:t>
            </a:r>
          </a:p>
          <a:p>
            <a:pPr eaLnBrk="1" hangingPunct="1">
              <a:lnSpc>
                <a:spcPct val="90000"/>
              </a:lnSpc>
            </a:pPr>
            <a:r>
              <a:rPr lang="en-US" dirty="0" smtClean="0"/>
              <a:t>Simplicity of the solution</a:t>
            </a:r>
          </a:p>
          <a:p>
            <a:pPr eaLnBrk="1" hangingPunct="1">
              <a:lnSpc>
                <a:spcPct val="90000"/>
              </a:lnSpc>
            </a:pPr>
            <a:r>
              <a:rPr lang="en-US" dirty="0" smtClean="0"/>
              <a:t>Unlicensed band: </a:t>
            </a:r>
            <a:br>
              <a:rPr lang="en-US" dirty="0" smtClean="0"/>
            </a:br>
            <a:r>
              <a:rPr lang="en-US" dirty="0" smtClean="0"/>
              <a:t>2.4–2.5 GHz and 5 GHz</a:t>
            </a:r>
          </a:p>
          <a:p>
            <a:pPr eaLnBrk="1" hangingPunct="1">
              <a:lnSpc>
                <a:spcPct val="90000"/>
              </a:lnSpc>
            </a:pPr>
            <a:r>
              <a:rPr lang="en-US" dirty="0" smtClean="0"/>
              <a:t>Maximum bit rate</a:t>
            </a:r>
            <a:r>
              <a:rPr lang="pl-PL" dirty="0" smtClean="0"/>
              <a:t>:</a:t>
            </a:r>
            <a:r>
              <a:rPr lang="en-US" dirty="0" smtClean="0"/>
              <a:t> </a:t>
            </a:r>
            <a:r>
              <a:rPr lang="pl-PL" dirty="0" err="1" smtClean="0"/>
              <a:t>up</a:t>
            </a:r>
            <a:r>
              <a:rPr lang="pl-PL" dirty="0" smtClean="0"/>
              <a:t> to 600 </a:t>
            </a:r>
            <a:r>
              <a:rPr lang="pl-PL" dirty="0" err="1" smtClean="0"/>
              <a:t>Mbit</a:t>
            </a:r>
            <a:r>
              <a:rPr lang="pl-PL" dirty="0" smtClean="0"/>
              <a:t>/s</a:t>
            </a:r>
            <a:endParaRPr lang="en-US" dirty="0" smtClean="0"/>
          </a:p>
          <a:p>
            <a:pPr eaLnBrk="1" hangingPunct="1">
              <a:lnSpc>
                <a:spcPct val="90000"/>
              </a:lnSpc>
            </a:pPr>
            <a:endParaRPr lang="en-US" dirty="0" smtClean="0"/>
          </a:p>
        </p:txBody>
      </p:sp>
    </p:spTree>
    <p:extLst>
      <p:ext uri="{BB962C8B-B14F-4D97-AF65-F5344CB8AC3E}">
        <p14:creationId xmlns:p14="http://schemas.microsoft.com/office/powerpoint/2010/main" val="250520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animEffect transition="in" filter="wipe(left)">
                                      <p:cBhvr>
                                        <p:cTn id="7" dur="500"/>
                                        <p:tgtEl>
                                          <p:spTgt spid="149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9507">
                                            <p:txEl>
                                              <p:pRg st="1" end="1"/>
                                            </p:txEl>
                                          </p:spTgt>
                                        </p:tgtEl>
                                        <p:attrNameLst>
                                          <p:attrName>style.visibility</p:attrName>
                                        </p:attrNameLst>
                                      </p:cBhvr>
                                      <p:to>
                                        <p:strVal val="visible"/>
                                      </p:to>
                                    </p:set>
                                    <p:animEffect transition="in" filter="wipe(left)">
                                      <p:cBhvr>
                                        <p:cTn id="12" dur="500"/>
                                        <p:tgtEl>
                                          <p:spTgt spid="1495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9507">
                                            <p:txEl>
                                              <p:pRg st="2" end="2"/>
                                            </p:txEl>
                                          </p:spTgt>
                                        </p:tgtEl>
                                        <p:attrNameLst>
                                          <p:attrName>style.visibility</p:attrName>
                                        </p:attrNameLst>
                                      </p:cBhvr>
                                      <p:to>
                                        <p:strVal val="visible"/>
                                      </p:to>
                                    </p:set>
                                    <p:animEffect transition="in" filter="wipe(left)">
                                      <p:cBhvr>
                                        <p:cTn id="17" dur="500"/>
                                        <p:tgtEl>
                                          <p:spTgt spid="1495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9507">
                                            <p:txEl>
                                              <p:pRg st="3" end="3"/>
                                            </p:txEl>
                                          </p:spTgt>
                                        </p:tgtEl>
                                        <p:attrNameLst>
                                          <p:attrName>style.visibility</p:attrName>
                                        </p:attrNameLst>
                                      </p:cBhvr>
                                      <p:to>
                                        <p:strVal val="visible"/>
                                      </p:to>
                                    </p:set>
                                    <p:animEffect transition="in" filter="wipe(left)">
                                      <p:cBhvr>
                                        <p:cTn id="22" dur="500"/>
                                        <p:tgtEl>
                                          <p:spTgt spid="1495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9507">
                                            <p:txEl>
                                              <p:pRg st="4" end="4"/>
                                            </p:txEl>
                                          </p:spTgt>
                                        </p:tgtEl>
                                        <p:attrNameLst>
                                          <p:attrName>style.visibility</p:attrName>
                                        </p:attrNameLst>
                                      </p:cBhvr>
                                      <p:to>
                                        <p:strVal val="visible"/>
                                      </p:to>
                                    </p:set>
                                    <p:animEffect transition="in" filter="wipe(left)">
                                      <p:cBhvr>
                                        <p:cTn id="27" dur="500"/>
                                        <p:tgtEl>
                                          <p:spTgt spid="1495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9507">
                                            <p:txEl>
                                              <p:pRg st="5" end="5"/>
                                            </p:txEl>
                                          </p:spTgt>
                                        </p:tgtEl>
                                        <p:attrNameLst>
                                          <p:attrName>style.visibility</p:attrName>
                                        </p:attrNameLst>
                                      </p:cBhvr>
                                      <p:to>
                                        <p:strVal val="visible"/>
                                      </p:to>
                                    </p:set>
                                    <p:animEffect transition="in" filter="wipe(left)">
                                      <p:cBhvr>
                                        <p:cTn id="32" dur="500"/>
                                        <p:tgtEl>
                                          <p:spTgt spid="1495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IEEE 802.11 Standardization </a:t>
            </a:r>
          </a:p>
        </p:txBody>
      </p:sp>
      <p:sp>
        <p:nvSpPr>
          <p:cNvPr id="150531" name="Rectangle 3"/>
          <p:cNvSpPr>
            <a:spLocks noGrp="1" noChangeArrowheads="1"/>
          </p:cNvSpPr>
          <p:nvPr>
            <p:ph idx="1"/>
          </p:nvPr>
        </p:nvSpPr>
        <p:spPr>
          <a:xfrm>
            <a:off x="467544" y="1628775"/>
            <a:ext cx="8496943" cy="4497388"/>
          </a:xfrm>
        </p:spPr>
        <p:txBody>
          <a:bodyPr/>
          <a:lstStyle/>
          <a:p>
            <a:pPr eaLnBrk="1" hangingPunct="1"/>
            <a:r>
              <a:rPr lang="en-US" sz="2800" dirty="0" smtClean="0"/>
              <a:t>802.11 (1997)</a:t>
            </a:r>
          </a:p>
          <a:p>
            <a:pPr lvl="1" eaLnBrk="1" hangingPunct="1"/>
            <a:r>
              <a:rPr lang="en-US" sz="2400" dirty="0" smtClean="0"/>
              <a:t>Bit rate: up to 2 </a:t>
            </a:r>
            <a:r>
              <a:rPr lang="en-US" sz="2400" dirty="0" err="1" smtClean="0"/>
              <a:t>Mbit</a:t>
            </a:r>
            <a:r>
              <a:rPr lang="en-US" sz="2400" dirty="0" smtClean="0"/>
              <a:t>/s; band: 2.4-2.5 GHz</a:t>
            </a:r>
          </a:p>
          <a:p>
            <a:pPr eaLnBrk="1" hangingPunct="1"/>
            <a:r>
              <a:rPr lang="en-US" sz="2800" dirty="0" smtClean="0"/>
              <a:t>802.11a (1999)</a:t>
            </a:r>
          </a:p>
          <a:p>
            <a:pPr lvl="1" eaLnBrk="1" hangingPunct="1"/>
            <a:r>
              <a:rPr lang="en-US" sz="2400" dirty="0" smtClean="0"/>
              <a:t>Bit rate: up to 54 </a:t>
            </a:r>
            <a:r>
              <a:rPr lang="en-US" sz="2400" dirty="0" err="1" smtClean="0"/>
              <a:t>Mbit</a:t>
            </a:r>
            <a:r>
              <a:rPr lang="en-US" sz="2400" dirty="0" smtClean="0"/>
              <a:t>/s; band: 5.0 GHz</a:t>
            </a:r>
          </a:p>
          <a:p>
            <a:pPr eaLnBrk="1" hangingPunct="1"/>
            <a:r>
              <a:rPr lang="en-US" sz="2800" dirty="0" smtClean="0"/>
              <a:t>802.11b (1999)</a:t>
            </a:r>
          </a:p>
          <a:p>
            <a:pPr lvl="1" eaLnBrk="1" hangingPunct="1"/>
            <a:r>
              <a:rPr lang="en-US" sz="2400" dirty="0" smtClean="0"/>
              <a:t>Bit rate: up to 11 </a:t>
            </a:r>
            <a:r>
              <a:rPr lang="en-US" sz="2400" dirty="0" err="1" smtClean="0"/>
              <a:t>Mbit</a:t>
            </a:r>
            <a:r>
              <a:rPr lang="en-US" sz="2400" dirty="0" smtClean="0"/>
              <a:t>/s; band: 2.4-2.5 GHz </a:t>
            </a:r>
          </a:p>
          <a:p>
            <a:pPr eaLnBrk="1" hangingPunct="1"/>
            <a:r>
              <a:rPr lang="en-US" sz="2800" dirty="0" smtClean="0"/>
              <a:t>802.11g (2003)</a:t>
            </a:r>
          </a:p>
          <a:p>
            <a:pPr lvl="1" eaLnBrk="1" hangingPunct="1"/>
            <a:r>
              <a:rPr lang="en-US" sz="2400" dirty="0" smtClean="0"/>
              <a:t>Bit rate: up to 54 </a:t>
            </a:r>
            <a:r>
              <a:rPr lang="en-US" sz="2400" dirty="0" err="1" smtClean="0"/>
              <a:t>Mbit</a:t>
            </a:r>
            <a:r>
              <a:rPr lang="en-US" sz="2400" dirty="0" smtClean="0"/>
              <a:t>/s; band: 2.4-2.5 GHz </a:t>
            </a:r>
          </a:p>
          <a:p>
            <a:pPr eaLnBrk="1" hangingPunct="1"/>
            <a:r>
              <a:rPr lang="en-US" sz="2800" dirty="0" smtClean="0"/>
              <a:t>802.11n (2009)</a:t>
            </a:r>
          </a:p>
          <a:p>
            <a:pPr lvl="1" eaLnBrk="1" hangingPunct="1"/>
            <a:r>
              <a:rPr lang="en-US" sz="2400" dirty="0" smtClean="0"/>
              <a:t>Bit rate: up to </a:t>
            </a:r>
            <a:r>
              <a:rPr lang="pl-PL" sz="2400" dirty="0" smtClean="0"/>
              <a:t>600 </a:t>
            </a:r>
            <a:r>
              <a:rPr lang="en-US" sz="2400" dirty="0" err="1" smtClean="0"/>
              <a:t>Mbit</a:t>
            </a:r>
            <a:r>
              <a:rPr lang="en-US" sz="2400" dirty="0" smtClean="0"/>
              <a:t>/s; band: 2.4 or 5.0 GHz </a:t>
            </a:r>
          </a:p>
        </p:txBody>
      </p:sp>
    </p:spTree>
    <p:extLst>
      <p:ext uri="{BB962C8B-B14F-4D97-AF65-F5344CB8AC3E}">
        <p14:creationId xmlns:p14="http://schemas.microsoft.com/office/powerpoint/2010/main" val="15660295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0531">
                                            <p:txEl>
                                              <p:pRg st="0" end="0"/>
                                            </p:txEl>
                                          </p:spTgt>
                                        </p:tgtEl>
                                        <p:attrNameLst>
                                          <p:attrName>style.visibility</p:attrName>
                                        </p:attrNameLst>
                                      </p:cBhvr>
                                      <p:to>
                                        <p:strVal val="visible"/>
                                      </p:to>
                                    </p:set>
                                    <p:animEffect transition="in" filter="wipe(left)">
                                      <p:cBhvr>
                                        <p:cTn id="7" dur="500"/>
                                        <p:tgtEl>
                                          <p:spTgt spid="15053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0531">
                                            <p:txEl>
                                              <p:pRg st="1" end="1"/>
                                            </p:txEl>
                                          </p:spTgt>
                                        </p:tgtEl>
                                        <p:attrNameLst>
                                          <p:attrName>style.visibility</p:attrName>
                                        </p:attrNameLst>
                                      </p:cBhvr>
                                      <p:to>
                                        <p:strVal val="visible"/>
                                      </p:to>
                                    </p:set>
                                    <p:animEffect transition="in" filter="wipe(left)">
                                      <p:cBhvr>
                                        <p:cTn id="10" dur="500"/>
                                        <p:tgtEl>
                                          <p:spTgt spid="15053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50531">
                                            <p:txEl>
                                              <p:pRg st="2" end="2"/>
                                            </p:txEl>
                                          </p:spTgt>
                                        </p:tgtEl>
                                        <p:attrNameLst>
                                          <p:attrName>style.visibility</p:attrName>
                                        </p:attrNameLst>
                                      </p:cBhvr>
                                      <p:to>
                                        <p:strVal val="visible"/>
                                      </p:to>
                                    </p:set>
                                    <p:animEffect transition="in" filter="wipe(left)">
                                      <p:cBhvr>
                                        <p:cTn id="15" dur="500"/>
                                        <p:tgtEl>
                                          <p:spTgt spid="150531">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0531">
                                            <p:txEl>
                                              <p:pRg st="3" end="3"/>
                                            </p:txEl>
                                          </p:spTgt>
                                        </p:tgtEl>
                                        <p:attrNameLst>
                                          <p:attrName>style.visibility</p:attrName>
                                        </p:attrNameLst>
                                      </p:cBhvr>
                                      <p:to>
                                        <p:strVal val="visible"/>
                                      </p:to>
                                    </p:set>
                                    <p:animEffect transition="in" filter="wipe(left)">
                                      <p:cBhvr>
                                        <p:cTn id="18" dur="500"/>
                                        <p:tgtEl>
                                          <p:spTgt spid="15053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50531">
                                            <p:txEl>
                                              <p:pRg st="4" end="4"/>
                                            </p:txEl>
                                          </p:spTgt>
                                        </p:tgtEl>
                                        <p:attrNameLst>
                                          <p:attrName>style.visibility</p:attrName>
                                        </p:attrNameLst>
                                      </p:cBhvr>
                                      <p:to>
                                        <p:strVal val="visible"/>
                                      </p:to>
                                    </p:set>
                                    <p:animEffect transition="in" filter="wipe(left)">
                                      <p:cBhvr>
                                        <p:cTn id="23" dur="500"/>
                                        <p:tgtEl>
                                          <p:spTgt spid="150531">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0531">
                                            <p:txEl>
                                              <p:pRg st="5" end="5"/>
                                            </p:txEl>
                                          </p:spTgt>
                                        </p:tgtEl>
                                        <p:attrNameLst>
                                          <p:attrName>style.visibility</p:attrName>
                                        </p:attrNameLst>
                                      </p:cBhvr>
                                      <p:to>
                                        <p:strVal val="visible"/>
                                      </p:to>
                                    </p:set>
                                    <p:animEffect transition="in" filter="wipe(left)">
                                      <p:cBhvr>
                                        <p:cTn id="26" dur="500"/>
                                        <p:tgtEl>
                                          <p:spTgt spid="150531">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50531">
                                            <p:txEl>
                                              <p:pRg st="6" end="6"/>
                                            </p:txEl>
                                          </p:spTgt>
                                        </p:tgtEl>
                                        <p:attrNameLst>
                                          <p:attrName>style.visibility</p:attrName>
                                        </p:attrNameLst>
                                      </p:cBhvr>
                                      <p:to>
                                        <p:strVal val="visible"/>
                                      </p:to>
                                    </p:set>
                                    <p:animEffect transition="in" filter="wipe(left)">
                                      <p:cBhvr>
                                        <p:cTn id="31" dur="500"/>
                                        <p:tgtEl>
                                          <p:spTgt spid="150531">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50531">
                                            <p:txEl>
                                              <p:pRg st="7" end="7"/>
                                            </p:txEl>
                                          </p:spTgt>
                                        </p:tgtEl>
                                        <p:attrNameLst>
                                          <p:attrName>style.visibility</p:attrName>
                                        </p:attrNameLst>
                                      </p:cBhvr>
                                      <p:to>
                                        <p:strVal val="visible"/>
                                      </p:to>
                                    </p:set>
                                    <p:animEffect transition="in" filter="wipe(left)">
                                      <p:cBhvr>
                                        <p:cTn id="34" dur="500"/>
                                        <p:tgtEl>
                                          <p:spTgt spid="150531">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50531">
                                            <p:txEl>
                                              <p:pRg st="8" end="8"/>
                                            </p:txEl>
                                          </p:spTgt>
                                        </p:tgtEl>
                                        <p:attrNameLst>
                                          <p:attrName>style.visibility</p:attrName>
                                        </p:attrNameLst>
                                      </p:cBhvr>
                                      <p:to>
                                        <p:strVal val="visible"/>
                                      </p:to>
                                    </p:set>
                                    <p:animEffect transition="in" filter="wipe(left)">
                                      <p:cBhvr>
                                        <p:cTn id="39" dur="500"/>
                                        <p:tgtEl>
                                          <p:spTgt spid="150531">
                                            <p:txEl>
                                              <p:pRg st="8" end="8"/>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50531">
                                            <p:txEl>
                                              <p:pRg st="9" end="9"/>
                                            </p:txEl>
                                          </p:spTgt>
                                        </p:tgtEl>
                                        <p:attrNameLst>
                                          <p:attrName>style.visibility</p:attrName>
                                        </p:attrNameLst>
                                      </p:cBhvr>
                                      <p:to>
                                        <p:strVal val="visible"/>
                                      </p:to>
                                    </p:set>
                                    <p:animEffect transition="in" filter="wipe(left)">
                                      <p:cBhvr>
                                        <p:cTn id="42" dur="500"/>
                                        <p:tgtEl>
                                          <p:spTgt spid="15053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pl-PL" dirty="0" smtClean="0"/>
              <a:t>IEEE 802.16 (</a:t>
            </a:r>
            <a:r>
              <a:rPr lang="pl-PL" dirty="0" err="1" smtClean="0"/>
              <a:t>WiMAX</a:t>
            </a:r>
            <a:r>
              <a:rPr lang="pl-PL" dirty="0" smtClean="0"/>
              <a:t>)</a:t>
            </a:r>
          </a:p>
        </p:txBody>
      </p:sp>
      <p:sp>
        <p:nvSpPr>
          <p:cNvPr id="152579" name="Rectangle 3"/>
          <p:cNvSpPr>
            <a:spLocks noGrp="1" noChangeArrowheads="1"/>
          </p:cNvSpPr>
          <p:nvPr>
            <p:ph idx="1"/>
          </p:nvPr>
        </p:nvSpPr>
        <p:spPr/>
        <p:txBody>
          <a:bodyPr/>
          <a:lstStyle/>
          <a:p>
            <a:pPr eaLnBrk="1" hangingPunct="1">
              <a:lnSpc>
                <a:spcPct val="90000"/>
              </a:lnSpc>
            </a:pPr>
            <a:r>
              <a:rPr lang="en-US" dirty="0" smtClean="0"/>
              <a:t>WiMAX: Worldwide Interoperability </a:t>
            </a:r>
            <a:br>
              <a:rPr lang="en-US" dirty="0" smtClean="0"/>
            </a:br>
            <a:r>
              <a:rPr lang="en-US" dirty="0" smtClean="0"/>
              <a:t>for Microwave Access</a:t>
            </a:r>
          </a:p>
          <a:p>
            <a:pPr eaLnBrk="1" hangingPunct="1">
              <a:lnSpc>
                <a:spcPct val="90000"/>
              </a:lnSpc>
            </a:pPr>
            <a:r>
              <a:rPr lang="en-US" dirty="0" smtClean="0"/>
              <a:t>Achieved bit rates: 10 Mbit/s</a:t>
            </a:r>
            <a:br>
              <a:rPr lang="en-US" dirty="0" smtClean="0"/>
            </a:br>
            <a:r>
              <a:rPr lang="en-US" dirty="0" smtClean="0"/>
              <a:t>(theoretically up to 100 Mbit/s)</a:t>
            </a:r>
          </a:p>
          <a:p>
            <a:pPr eaLnBrk="1" hangingPunct="1">
              <a:lnSpc>
                <a:spcPct val="90000"/>
              </a:lnSpc>
            </a:pPr>
            <a:r>
              <a:rPr lang="en-US" dirty="0" smtClean="0"/>
              <a:t>Reach: up to 20 km (up to 10 km </a:t>
            </a:r>
            <a:br>
              <a:rPr lang="en-US" dirty="0" smtClean="0"/>
            </a:br>
            <a:r>
              <a:rPr lang="en-US" dirty="0" smtClean="0"/>
              <a:t>for indoor terminals)</a:t>
            </a:r>
          </a:p>
          <a:p>
            <a:pPr eaLnBrk="1" hangingPunct="1">
              <a:lnSpc>
                <a:spcPct val="90000"/>
              </a:lnSpc>
            </a:pPr>
            <a:r>
              <a:rPr lang="en-US" dirty="0" smtClean="0"/>
              <a:t>Transmission technology: OFDM (Orthogonal Frequency Division Multiplexing)</a:t>
            </a:r>
          </a:p>
        </p:txBody>
      </p:sp>
    </p:spTree>
    <p:extLst>
      <p:ext uri="{BB962C8B-B14F-4D97-AF65-F5344CB8AC3E}">
        <p14:creationId xmlns:p14="http://schemas.microsoft.com/office/powerpoint/2010/main" val="215237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wipe(left)">
                                      <p:cBhvr>
                                        <p:cTn id="7" dur="500"/>
                                        <p:tgtEl>
                                          <p:spTgt spid="152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2579">
                                            <p:txEl>
                                              <p:pRg st="1" end="1"/>
                                            </p:txEl>
                                          </p:spTgt>
                                        </p:tgtEl>
                                        <p:attrNameLst>
                                          <p:attrName>style.visibility</p:attrName>
                                        </p:attrNameLst>
                                      </p:cBhvr>
                                      <p:to>
                                        <p:strVal val="visible"/>
                                      </p:to>
                                    </p:set>
                                    <p:animEffect transition="in" filter="wipe(left)">
                                      <p:cBhvr>
                                        <p:cTn id="12" dur="500"/>
                                        <p:tgtEl>
                                          <p:spTgt spid="1525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2579">
                                            <p:txEl>
                                              <p:pRg st="2" end="2"/>
                                            </p:txEl>
                                          </p:spTgt>
                                        </p:tgtEl>
                                        <p:attrNameLst>
                                          <p:attrName>style.visibility</p:attrName>
                                        </p:attrNameLst>
                                      </p:cBhvr>
                                      <p:to>
                                        <p:strVal val="visible"/>
                                      </p:to>
                                    </p:set>
                                    <p:animEffect transition="in" filter="wipe(left)">
                                      <p:cBhvr>
                                        <p:cTn id="17" dur="500"/>
                                        <p:tgtEl>
                                          <p:spTgt spid="1525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2579">
                                            <p:txEl>
                                              <p:pRg st="3" end="3"/>
                                            </p:txEl>
                                          </p:spTgt>
                                        </p:tgtEl>
                                        <p:attrNameLst>
                                          <p:attrName>style.visibility</p:attrName>
                                        </p:attrNameLst>
                                      </p:cBhvr>
                                      <p:to>
                                        <p:strVal val="visible"/>
                                      </p:to>
                                    </p:set>
                                    <p:animEffect transition="in" filter="wipe(left)">
                                      <p:cBhvr>
                                        <p:cTn id="22" dur="500"/>
                                        <p:tgtEl>
                                          <p:spTgt spid="152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pl-PL" smtClean="0"/>
              <a:t>IEEE 802.16</a:t>
            </a:r>
            <a:r>
              <a:rPr lang="en-US" smtClean="0"/>
              <a:t> Standardization</a:t>
            </a:r>
            <a:endParaRPr lang="pl-PL" smtClean="0"/>
          </a:p>
        </p:txBody>
      </p:sp>
      <p:sp>
        <p:nvSpPr>
          <p:cNvPr id="153603" name="Rectangle 3"/>
          <p:cNvSpPr>
            <a:spLocks noGrp="1" noChangeArrowheads="1"/>
          </p:cNvSpPr>
          <p:nvPr>
            <p:ph idx="1"/>
          </p:nvPr>
        </p:nvSpPr>
        <p:spPr>
          <a:xfrm>
            <a:off x="539552" y="1484784"/>
            <a:ext cx="8352927" cy="4497388"/>
          </a:xfrm>
        </p:spPr>
        <p:txBody>
          <a:bodyPr/>
          <a:lstStyle/>
          <a:p>
            <a:pPr eaLnBrk="1" hangingPunct="1">
              <a:lnSpc>
                <a:spcPct val="90000"/>
              </a:lnSpc>
            </a:pPr>
            <a:r>
              <a:rPr lang="pl-PL" sz="2800" dirty="0" smtClean="0"/>
              <a:t>IEEE 802.16 (2001)</a:t>
            </a:r>
          </a:p>
          <a:p>
            <a:pPr lvl="1" eaLnBrk="1" hangingPunct="1">
              <a:lnSpc>
                <a:spcPct val="90000"/>
              </a:lnSpc>
            </a:pPr>
            <a:r>
              <a:rPr lang="en-US" sz="2400" dirty="0" smtClean="0"/>
              <a:t>Band</a:t>
            </a:r>
            <a:r>
              <a:rPr lang="pl-PL" sz="2400" dirty="0" smtClean="0"/>
              <a:t> </a:t>
            </a:r>
            <a:r>
              <a:rPr lang="nb-NO" sz="2400" dirty="0" smtClean="0"/>
              <a:t>10</a:t>
            </a:r>
            <a:r>
              <a:rPr lang="pl-PL" sz="2400" dirty="0" smtClean="0"/>
              <a:t> – </a:t>
            </a:r>
            <a:r>
              <a:rPr lang="nb-NO" sz="2400" dirty="0" smtClean="0"/>
              <a:t>66 GHz</a:t>
            </a:r>
            <a:endParaRPr lang="pl-PL" sz="2400" dirty="0" smtClean="0"/>
          </a:p>
          <a:p>
            <a:pPr lvl="1" eaLnBrk="1" hangingPunct="1">
              <a:lnSpc>
                <a:spcPct val="90000"/>
              </a:lnSpc>
            </a:pPr>
            <a:r>
              <a:rPr lang="en-US" sz="2400" dirty="0" smtClean="0"/>
              <a:t>Line Of Sight required </a:t>
            </a:r>
            <a:r>
              <a:rPr lang="pl-PL" sz="2400" dirty="0" smtClean="0"/>
              <a:t>(LOS); 2 – 5 km</a:t>
            </a:r>
          </a:p>
          <a:p>
            <a:pPr eaLnBrk="1" hangingPunct="1">
              <a:lnSpc>
                <a:spcPct val="90000"/>
              </a:lnSpc>
            </a:pPr>
            <a:r>
              <a:rPr lang="pl-PL" sz="2800" dirty="0" smtClean="0"/>
              <a:t>IEEE 802.16a (2003)</a:t>
            </a:r>
          </a:p>
          <a:p>
            <a:pPr lvl="1" eaLnBrk="1" hangingPunct="1">
              <a:lnSpc>
                <a:spcPct val="90000"/>
              </a:lnSpc>
            </a:pPr>
            <a:r>
              <a:rPr lang="en-US" sz="2400" dirty="0" smtClean="0"/>
              <a:t>Band</a:t>
            </a:r>
            <a:r>
              <a:rPr lang="pl-PL" sz="2400" dirty="0" smtClean="0"/>
              <a:t> 2 – 11</a:t>
            </a:r>
            <a:r>
              <a:rPr lang="nb-NO" sz="2400" dirty="0" smtClean="0"/>
              <a:t> GHz</a:t>
            </a:r>
            <a:r>
              <a:rPr lang="pl-PL" sz="2400" dirty="0" smtClean="0"/>
              <a:t> (</a:t>
            </a:r>
            <a:r>
              <a:rPr lang="en-US" sz="2400" dirty="0" smtClean="0"/>
              <a:t>Currently</a:t>
            </a:r>
            <a:r>
              <a:rPr lang="pl-PL" sz="2400" dirty="0" smtClean="0"/>
              <a:t>: 2</a:t>
            </a:r>
            <a:r>
              <a:rPr lang="en-US" sz="2400" dirty="0" smtClean="0"/>
              <a:t>.</a:t>
            </a:r>
            <a:r>
              <a:rPr lang="pl-PL" sz="2400" dirty="0" smtClean="0"/>
              <a:t>5</a:t>
            </a:r>
            <a:r>
              <a:rPr lang="en-US" sz="2400" dirty="0" smtClean="0"/>
              <a:t>,</a:t>
            </a:r>
            <a:r>
              <a:rPr lang="pl-PL" sz="2400" dirty="0" smtClean="0"/>
              <a:t> 3</a:t>
            </a:r>
            <a:r>
              <a:rPr lang="en-US" sz="2400" dirty="0" smtClean="0"/>
              <a:t>.</a:t>
            </a:r>
            <a:r>
              <a:rPr lang="pl-PL" sz="2400" dirty="0" smtClean="0"/>
              <a:t>5</a:t>
            </a:r>
            <a:r>
              <a:rPr lang="en-US" sz="2400" dirty="0" smtClean="0"/>
              <a:t>,</a:t>
            </a:r>
            <a:r>
              <a:rPr lang="pl-PL" sz="2400" dirty="0" smtClean="0"/>
              <a:t> 5</a:t>
            </a:r>
            <a:r>
              <a:rPr lang="en-US" sz="2400" dirty="0" smtClean="0"/>
              <a:t>.</a:t>
            </a:r>
            <a:r>
              <a:rPr lang="pl-PL" sz="2400" dirty="0" smtClean="0"/>
              <a:t>7 GHz)</a:t>
            </a:r>
          </a:p>
          <a:p>
            <a:pPr lvl="1" eaLnBrk="1" hangingPunct="1">
              <a:lnSpc>
                <a:spcPct val="90000"/>
              </a:lnSpc>
            </a:pPr>
            <a:r>
              <a:rPr lang="pl-PL" sz="2400" dirty="0" smtClean="0"/>
              <a:t>NLOS </a:t>
            </a:r>
          </a:p>
          <a:p>
            <a:pPr eaLnBrk="1" hangingPunct="1">
              <a:lnSpc>
                <a:spcPct val="90000"/>
              </a:lnSpc>
            </a:pPr>
            <a:r>
              <a:rPr lang="pl-PL" sz="2800" dirty="0" smtClean="0"/>
              <a:t>IEEE 802.16-2004 (2004)</a:t>
            </a:r>
          </a:p>
          <a:p>
            <a:pPr lvl="1" eaLnBrk="1" hangingPunct="1">
              <a:lnSpc>
                <a:spcPct val="90000"/>
              </a:lnSpc>
            </a:pPr>
            <a:r>
              <a:rPr lang="en-US" sz="2400" dirty="0" smtClean="0"/>
              <a:t>Consolidated version of previous standards</a:t>
            </a:r>
            <a:endParaRPr lang="pl-PL" sz="2400" dirty="0" smtClean="0"/>
          </a:p>
          <a:p>
            <a:pPr lvl="1" eaLnBrk="1" hangingPunct="1">
              <a:lnSpc>
                <a:spcPct val="90000"/>
              </a:lnSpc>
            </a:pPr>
            <a:r>
              <a:rPr lang="en-US" sz="2400" dirty="0" smtClean="0"/>
              <a:t>Reach</a:t>
            </a:r>
            <a:r>
              <a:rPr lang="pl-PL" sz="2400" dirty="0" smtClean="0"/>
              <a:t>: 5 – 50 km</a:t>
            </a:r>
          </a:p>
          <a:p>
            <a:pPr eaLnBrk="1" hangingPunct="1">
              <a:lnSpc>
                <a:spcPct val="90000"/>
              </a:lnSpc>
            </a:pPr>
            <a:r>
              <a:rPr lang="pl-PL" sz="2800" dirty="0" smtClean="0"/>
              <a:t>IEEE 802.16e (2005)</a:t>
            </a:r>
          </a:p>
          <a:p>
            <a:pPr lvl="1" eaLnBrk="1" hangingPunct="1">
              <a:lnSpc>
                <a:spcPct val="90000"/>
              </a:lnSpc>
            </a:pPr>
            <a:r>
              <a:rPr lang="en-US" sz="2400" dirty="0" smtClean="0"/>
              <a:t>Extension of</a:t>
            </a:r>
            <a:r>
              <a:rPr lang="pl-PL" sz="2400" dirty="0" smtClean="0"/>
              <a:t> IEEE 802.16-2004 </a:t>
            </a:r>
          </a:p>
          <a:p>
            <a:pPr lvl="1" eaLnBrk="1" hangingPunct="1">
              <a:lnSpc>
                <a:spcPct val="90000"/>
              </a:lnSpc>
            </a:pPr>
            <a:r>
              <a:rPr lang="en-US" sz="2400" dirty="0" smtClean="0"/>
              <a:t>Limited mobility</a:t>
            </a:r>
            <a:r>
              <a:rPr lang="pl-PL" sz="2400" dirty="0" smtClean="0"/>
              <a:t> (</a:t>
            </a:r>
            <a:r>
              <a:rPr lang="en-US" sz="2400" dirty="0" smtClean="0"/>
              <a:t>up to</a:t>
            </a:r>
            <a:r>
              <a:rPr lang="pl-PL" sz="2400" dirty="0" smtClean="0"/>
              <a:t> 60 km/h)</a:t>
            </a:r>
          </a:p>
        </p:txBody>
      </p:sp>
    </p:spTree>
    <p:extLst>
      <p:ext uri="{BB962C8B-B14F-4D97-AF65-F5344CB8AC3E}">
        <p14:creationId xmlns:p14="http://schemas.microsoft.com/office/powerpoint/2010/main" val="310174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Effect transition="in" filter="wipe(left)">
                                      <p:cBhvr>
                                        <p:cTn id="7" dur="500"/>
                                        <p:tgtEl>
                                          <p:spTgt spid="15360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3603">
                                            <p:txEl>
                                              <p:pRg st="1" end="1"/>
                                            </p:txEl>
                                          </p:spTgt>
                                        </p:tgtEl>
                                        <p:attrNameLst>
                                          <p:attrName>style.visibility</p:attrName>
                                        </p:attrNameLst>
                                      </p:cBhvr>
                                      <p:to>
                                        <p:strVal val="visible"/>
                                      </p:to>
                                    </p:set>
                                    <p:animEffect transition="in" filter="wipe(left)">
                                      <p:cBhvr>
                                        <p:cTn id="10" dur="500"/>
                                        <p:tgtEl>
                                          <p:spTgt spid="15360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3603">
                                            <p:txEl>
                                              <p:pRg st="2" end="2"/>
                                            </p:txEl>
                                          </p:spTgt>
                                        </p:tgtEl>
                                        <p:attrNameLst>
                                          <p:attrName>style.visibility</p:attrName>
                                        </p:attrNameLst>
                                      </p:cBhvr>
                                      <p:to>
                                        <p:strVal val="visible"/>
                                      </p:to>
                                    </p:set>
                                    <p:animEffect transition="in" filter="wipe(left)">
                                      <p:cBhvr>
                                        <p:cTn id="13" dur="500"/>
                                        <p:tgtEl>
                                          <p:spTgt spid="15360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53603">
                                            <p:txEl>
                                              <p:pRg st="3" end="3"/>
                                            </p:txEl>
                                          </p:spTgt>
                                        </p:tgtEl>
                                        <p:attrNameLst>
                                          <p:attrName>style.visibility</p:attrName>
                                        </p:attrNameLst>
                                      </p:cBhvr>
                                      <p:to>
                                        <p:strVal val="visible"/>
                                      </p:to>
                                    </p:set>
                                    <p:animEffect transition="in" filter="wipe(left)">
                                      <p:cBhvr>
                                        <p:cTn id="18" dur="500"/>
                                        <p:tgtEl>
                                          <p:spTgt spid="15360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53603">
                                            <p:txEl>
                                              <p:pRg st="4" end="4"/>
                                            </p:txEl>
                                          </p:spTgt>
                                        </p:tgtEl>
                                        <p:attrNameLst>
                                          <p:attrName>style.visibility</p:attrName>
                                        </p:attrNameLst>
                                      </p:cBhvr>
                                      <p:to>
                                        <p:strVal val="visible"/>
                                      </p:to>
                                    </p:set>
                                    <p:animEffect transition="in" filter="wipe(left)">
                                      <p:cBhvr>
                                        <p:cTn id="21" dur="500"/>
                                        <p:tgtEl>
                                          <p:spTgt spid="153603">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3603">
                                            <p:txEl>
                                              <p:pRg st="5" end="5"/>
                                            </p:txEl>
                                          </p:spTgt>
                                        </p:tgtEl>
                                        <p:attrNameLst>
                                          <p:attrName>style.visibility</p:attrName>
                                        </p:attrNameLst>
                                      </p:cBhvr>
                                      <p:to>
                                        <p:strVal val="visible"/>
                                      </p:to>
                                    </p:set>
                                    <p:animEffect transition="in" filter="wipe(left)">
                                      <p:cBhvr>
                                        <p:cTn id="24" dur="500"/>
                                        <p:tgtEl>
                                          <p:spTgt spid="15360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53603">
                                            <p:txEl>
                                              <p:pRg st="6" end="6"/>
                                            </p:txEl>
                                          </p:spTgt>
                                        </p:tgtEl>
                                        <p:attrNameLst>
                                          <p:attrName>style.visibility</p:attrName>
                                        </p:attrNameLst>
                                      </p:cBhvr>
                                      <p:to>
                                        <p:strVal val="visible"/>
                                      </p:to>
                                    </p:set>
                                    <p:animEffect transition="in" filter="wipe(left)">
                                      <p:cBhvr>
                                        <p:cTn id="29" dur="500"/>
                                        <p:tgtEl>
                                          <p:spTgt spid="153603">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53603">
                                            <p:txEl>
                                              <p:pRg st="7" end="7"/>
                                            </p:txEl>
                                          </p:spTgt>
                                        </p:tgtEl>
                                        <p:attrNameLst>
                                          <p:attrName>style.visibility</p:attrName>
                                        </p:attrNameLst>
                                      </p:cBhvr>
                                      <p:to>
                                        <p:strVal val="visible"/>
                                      </p:to>
                                    </p:set>
                                    <p:animEffect transition="in" filter="wipe(left)">
                                      <p:cBhvr>
                                        <p:cTn id="32" dur="500"/>
                                        <p:tgtEl>
                                          <p:spTgt spid="153603">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3603">
                                            <p:txEl>
                                              <p:pRg st="8" end="8"/>
                                            </p:txEl>
                                          </p:spTgt>
                                        </p:tgtEl>
                                        <p:attrNameLst>
                                          <p:attrName>style.visibility</p:attrName>
                                        </p:attrNameLst>
                                      </p:cBhvr>
                                      <p:to>
                                        <p:strVal val="visible"/>
                                      </p:to>
                                    </p:set>
                                    <p:animEffect transition="in" filter="wipe(left)">
                                      <p:cBhvr>
                                        <p:cTn id="35" dur="500"/>
                                        <p:tgtEl>
                                          <p:spTgt spid="15360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53603">
                                            <p:txEl>
                                              <p:pRg st="9" end="9"/>
                                            </p:txEl>
                                          </p:spTgt>
                                        </p:tgtEl>
                                        <p:attrNameLst>
                                          <p:attrName>style.visibility</p:attrName>
                                        </p:attrNameLst>
                                      </p:cBhvr>
                                      <p:to>
                                        <p:strVal val="visible"/>
                                      </p:to>
                                    </p:set>
                                    <p:animEffect transition="in" filter="wipe(left)">
                                      <p:cBhvr>
                                        <p:cTn id="40" dur="500"/>
                                        <p:tgtEl>
                                          <p:spTgt spid="153603">
                                            <p:txEl>
                                              <p:pRg st="9" end="9"/>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3603">
                                            <p:txEl>
                                              <p:pRg st="10" end="10"/>
                                            </p:txEl>
                                          </p:spTgt>
                                        </p:tgtEl>
                                        <p:attrNameLst>
                                          <p:attrName>style.visibility</p:attrName>
                                        </p:attrNameLst>
                                      </p:cBhvr>
                                      <p:to>
                                        <p:strVal val="visible"/>
                                      </p:to>
                                    </p:set>
                                    <p:animEffect transition="in" filter="wipe(left)">
                                      <p:cBhvr>
                                        <p:cTn id="43" dur="500"/>
                                        <p:tgtEl>
                                          <p:spTgt spid="153603">
                                            <p:txEl>
                                              <p:pRg st="10" end="10"/>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3603">
                                            <p:txEl>
                                              <p:pRg st="11" end="11"/>
                                            </p:txEl>
                                          </p:spTgt>
                                        </p:tgtEl>
                                        <p:attrNameLst>
                                          <p:attrName>style.visibility</p:attrName>
                                        </p:attrNameLst>
                                      </p:cBhvr>
                                      <p:to>
                                        <p:strVal val="visible"/>
                                      </p:to>
                                    </p:set>
                                    <p:animEffect transition="in" filter="wipe(left)">
                                      <p:cBhvr>
                                        <p:cTn id="46" dur="500"/>
                                        <p:tgtEl>
                                          <p:spTgt spid="15360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pl-PL" smtClean="0"/>
              <a:t>IEEE 802.16</a:t>
            </a:r>
            <a:r>
              <a:rPr lang="en-US" smtClean="0"/>
              <a:t>m</a:t>
            </a:r>
            <a:endParaRPr lang="pl-PL" smtClean="0"/>
          </a:p>
        </p:txBody>
      </p:sp>
      <p:sp>
        <p:nvSpPr>
          <p:cNvPr id="154627" name="Rectangle 3"/>
          <p:cNvSpPr>
            <a:spLocks noGrp="1" noChangeArrowheads="1"/>
          </p:cNvSpPr>
          <p:nvPr>
            <p:ph idx="1"/>
          </p:nvPr>
        </p:nvSpPr>
        <p:spPr/>
        <p:txBody>
          <a:bodyPr/>
          <a:lstStyle/>
          <a:p>
            <a:pPr eaLnBrk="1" hangingPunct="1"/>
            <a:r>
              <a:rPr lang="en-US" dirty="0" smtClean="0"/>
              <a:t>New radio interface</a:t>
            </a:r>
            <a:endParaRPr lang="pl-PL" dirty="0" smtClean="0"/>
          </a:p>
          <a:p>
            <a:pPr eaLnBrk="1" hangingPunct="1"/>
            <a:r>
              <a:rPr lang="en-US" dirty="0" smtClean="0"/>
              <a:t>Bit rates</a:t>
            </a:r>
            <a:r>
              <a:rPr lang="pl-PL" dirty="0" smtClean="0"/>
              <a:t/>
            </a:r>
            <a:br>
              <a:rPr lang="pl-PL" dirty="0" smtClean="0"/>
            </a:br>
            <a:r>
              <a:rPr lang="pl-PL" dirty="0" smtClean="0"/>
              <a:t>100 </a:t>
            </a:r>
            <a:r>
              <a:rPr lang="pl-PL" dirty="0" err="1" smtClean="0"/>
              <a:t>Mbit</a:t>
            </a:r>
            <a:r>
              <a:rPr lang="pl-PL" dirty="0" smtClean="0"/>
              <a:t>/s </a:t>
            </a:r>
            <a:r>
              <a:rPr lang="en-US" dirty="0" smtClean="0"/>
              <a:t>for mobile devices </a:t>
            </a:r>
            <a:r>
              <a:rPr lang="pl-PL" dirty="0" smtClean="0"/>
              <a:t/>
            </a:r>
            <a:br>
              <a:rPr lang="pl-PL" dirty="0" smtClean="0"/>
            </a:br>
            <a:r>
              <a:rPr lang="pl-PL" dirty="0" smtClean="0"/>
              <a:t>1 </a:t>
            </a:r>
            <a:r>
              <a:rPr lang="pl-PL" dirty="0" err="1" smtClean="0"/>
              <a:t>Gbit</a:t>
            </a:r>
            <a:r>
              <a:rPr lang="pl-PL" dirty="0" smtClean="0"/>
              <a:t>/s </a:t>
            </a:r>
            <a:r>
              <a:rPr lang="en-US" dirty="0" smtClean="0"/>
              <a:t>for fixed users</a:t>
            </a:r>
            <a:endParaRPr lang="pl-PL" dirty="0" smtClean="0"/>
          </a:p>
          <a:p>
            <a:pPr eaLnBrk="1" hangingPunct="1"/>
            <a:r>
              <a:rPr lang="en-US" dirty="0" smtClean="0"/>
              <a:t>Cellular network structure</a:t>
            </a:r>
            <a:endParaRPr lang="pl-PL" dirty="0" smtClean="0"/>
          </a:p>
          <a:p>
            <a:pPr eaLnBrk="1" hangingPunct="1"/>
            <a:r>
              <a:rPr lang="en-US" dirty="0" smtClean="0"/>
              <a:t>Bandwidth</a:t>
            </a:r>
            <a:r>
              <a:rPr lang="pl-PL" dirty="0" smtClean="0"/>
              <a:t>: 20 MHz </a:t>
            </a:r>
            <a:r>
              <a:rPr lang="en-US" dirty="0" smtClean="0"/>
              <a:t>or more</a:t>
            </a:r>
            <a:endParaRPr lang="pl-PL" dirty="0" smtClean="0"/>
          </a:p>
          <a:p>
            <a:pPr eaLnBrk="1" hangingPunct="1"/>
            <a:r>
              <a:rPr lang="en-US" dirty="0" smtClean="0"/>
              <a:t>S</a:t>
            </a:r>
            <a:r>
              <a:rPr lang="pl-PL" dirty="0" err="1" smtClean="0"/>
              <a:t>tandard</a:t>
            </a:r>
            <a:r>
              <a:rPr lang="en-US" dirty="0" smtClean="0"/>
              <a:t> approved</a:t>
            </a:r>
            <a:r>
              <a:rPr lang="pl-PL" dirty="0" smtClean="0"/>
              <a:t>: </a:t>
            </a:r>
            <a:r>
              <a:rPr lang="en-US" dirty="0" smtClean="0"/>
              <a:t>March </a:t>
            </a:r>
            <a:r>
              <a:rPr lang="pl-PL" dirty="0" smtClean="0"/>
              <a:t>20</a:t>
            </a:r>
            <a:r>
              <a:rPr lang="en-US" dirty="0" smtClean="0"/>
              <a:t>11</a:t>
            </a:r>
            <a:endParaRPr lang="pl-PL" dirty="0" smtClean="0"/>
          </a:p>
          <a:p>
            <a:pPr eaLnBrk="1" hangingPunct="1"/>
            <a:endParaRPr lang="pl-PL" dirty="0" smtClean="0"/>
          </a:p>
        </p:txBody>
      </p:sp>
    </p:spTree>
    <p:extLst>
      <p:ext uri="{BB962C8B-B14F-4D97-AF65-F5344CB8AC3E}">
        <p14:creationId xmlns:p14="http://schemas.microsoft.com/office/powerpoint/2010/main" val="320150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animEffect transition="in" filter="wipe(left)">
                                      <p:cBhvr>
                                        <p:cTn id="7" dur="500"/>
                                        <p:tgtEl>
                                          <p:spTgt spid="154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4627">
                                            <p:txEl>
                                              <p:pRg st="1" end="1"/>
                                            </p:txEl>
                                          </p:spTgt>
                                        </p:tgtEl>
                                        <p:attrNameLst>
                                          <p:attrName>style.visibility</p:attrName>
                                        </p:attrNameLst>
                                      </p:cBhvr>
                                      <p:to>
                                        <p:strVal val="visible"/>
                                      </p:to>
                                    </p:set>
                                    <p:animEffect transition="in" filter="wipe(left)">
                                      <p:cBhvr>
                                        <p:cTn id="12" dur="500"/>
                                        <p:tgtEl>
                                          <p:spTgt spid="154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4627">
                                            <p:txEl>
                                              <p:pRg st="2" end="2"/>
                                            </p:txEl>
                                          </p:spTgt>
                                        </p:tgtEl>
                                        <p:attrNameLst>
                                          <p:attrName>style.visibility</p:attrName>
                                        </p:attrNameLst>
                                      </p:cBhvr>
                                      <p:to>
                                        <p:strVal val="visible"/>
                                      </p:to>
                                    </p:set>
                                    <p:animEffect transition="in" filter="wipe(left)">
                                      <p:cBhvr>
                                        <p:cTn id="17" dur="500"/>
                                        <p:tgtEl>
                                          <p:spTgt spid="154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4627">
                                            <p:txEl>
                                              <p:pRg st="3" end="3"/>
                                            </p:txEl>
                                          </p:spTgt>
                                        </p:tgtEl>
                                        <p:attrNameLst>
                                          <p:attrName>style.visibility</p:attrName>
                                        </p:attrNameLst>
                                      </p:cBhvr>
                                      <p:to>
                                        <p:strVal val="visible"/>
                                      </p:to>
                                    </p:set>
                                    <p:animEffect transition="in" filter="wipe(left)">
                                      <p:cBhvr>
                                        <p:cTn id="22" dur="500"/>
                                        <p:tgtEl>
                                          <p:spTgt spid="1546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4627">
                                            <p:txEl>
                                              <p:pRg st="4" end="4"/>
                                            </p:txEl>
                                          </p:spTgt>
                                        </p:tgtEl>
                                        <p:attrNameLst>
                                          <p:attrName>style.visibility</p:attrName>
                                        </p:attrNameLst>
                                      </p:cBhvr>
                                      <p:to>
                                        <p:strVal val="visible"/>
                                      </p:to>
                                    </p:set>
                                    <p:animEffect transition="in" filter="wipe(left)">
                                      <p:cBhvr>
                                        <p:cTn id="27" dur="500"/>
                                        <p:tgtEl>
                                          <p:spTgt spid="154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2400" dirty="0" smtClean="0"/>
              <a:t>Comparison of</a:t>
            </a:r>
            <a:r>
              <a:rPr lang="pl-PL" sz="2400" dirty="0" smtClean="0"/>
              <a:t> </a:t>
            </a:r>
            <a:r>
              <a:rPr lang="pl-PL" sz="2400" dirty="0" err="1" smtClean="0"/>
              <a:t>WiFi</a:t>
            </a:r>
            <a:r>
              <a:rPr lang="pl-PL" sz="2400" dirty="0" smtClean="0"/>
              <a:t> </a:t>
            </a:r>
            <a:r>
              <a:rPr lang="en-US" sz="2400" dirty="0" smtClean="0"/>
              <a:t>and</a:t>
            </a:r>
            <a:r>
              <a:rPr lang="pl-PL" sz="2400" dirty="0" smtClean="0"/>
              <a:t> </a:t>
            </a:r>
            <a:r>
              <a:rPr lang="pl-PL" sz="2400" dirty="0" err="1" smtClean="0"/>
              <a:t>WiMAX</a:t>
            </a:r>
            <a:endParaRPr lang="pl-PL" sz="2400" dirty="0" smtClean="0"/>
          </a:p>
        </p:txBody>
      </p:sp>
      <p:graphicFrame>
        <p:nvGraphicFramePr>
          <p:cNvPr id="155687" name="Group 39"/>
          <p:cNvGraphicFramePr>
            <a:graphicFrameLocks noGrp="1"/>
          </p:cNvGraphicFramePr>
          <p:nvPr/>
        </p:nvGraphicFramePr>
        <p:xfrm>
          <a:off x="114300" y="1752600"/>
          <a:ext cx="8923338" cy="4628833"/>
        </p:xfrm>
        <a:graphic>
          <a:graphicData uri="http://schemas.openxmlformats.org/drawingml/2006/table">
            <a:tbl>
              <a:tblPr/>
              <a:tblGrid>
                <a:gridCol w="2019300"/>
                <a:gridCol w="3352800"/>
                <a:gridCol w="3551238"/>
              </a:tblGrid>
              <a:tr h="508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pl-PL" sz="2400" b="1"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1" i="0" u="none" strike="noStrike" cap="none" normalizeH="0" baseline="0" smtClean="0">
                          <a:ln>
                            <a:noFill/>
                          </a:ln>
                          <a:solidFill>
                            <a:schemeClr val="tx1"/>
                          </a:solidFill>
                          <a:effectLst/>
                          <a:latin typeface="Tahoma" pitchFamily="34" charset="0"/>
                        </a:rPr>
                        <a:t>WiFi (802.11)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1" i="0" u="none" strike="noStrike" cap="none" normalizeH="0" baseline="0" smtClean="0">
                          <a:ln>
                            <a:noFill/>
                          </a:ln>
                          <a:solidFill>
                            <a:schemeClr val="tx1"/>
                          </a:solidFill>
                          <a:effectLst/>
                          <a:latin typeface="Tahoma" pitchFamily="34" charset="0"/>
                        </a:rPr>
                        <a:t>WiMAX (802.16)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CC"/>
                    </a:solidFill>
                  </a:tcPr>
                </a:tc>
              </a:tr>
              <a:tr h="5032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Bit rate</a:t>
                      </a:r>
                      <a:endParaRPr kumimoji="0" lang="pl-PL"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0" i="0" u="none" strike="noStrike" cap="none" normalizeH="0" baseline="0" smtClean="0">
                          <a:ln>
                            <a:noFill/>
                          </a:ln>
                          <a:solidFill>
                            <a:schemeClr val="tx1"/>
                          </a:solidFill>
                          <a:effectLst/>
                          <a:latin typeface="Tahoma" pitchFamily="34" charset="0"/>
                        </a:rPr>
                        <a:t>54 Mbit/s/</a:t>
                      </a:r>
                      <a:r>
                        <a:rPr kumimoji="0" lang="en-US" sz="2400" b="0" i="0" u="none" strike="noStrike" cap="none" normalizeH="0" baseline="0" smtClean="0">
                          <a:ln>
                            <a:noFill/>
                          </a:ln>
                          <a:solidFill>
                            <a:schemeClr val="tx1"/>
                          </a:solidFill>
                          <a:effectLst/>
                          <a:latin typeface="Tahoma" pitchFamily="34" charset="0"/>
                        </a:rPr>
                        <a:t>channel</a:t>
                      </a:r>
                      <a:r>
                        <a:rPr kumimoji="0" lang="pl-PL" sz="2400" b="0" i="0" u="none" strike="noStrike" cap="none" normalizeH="0" baseline="0" smtClean="0">
                          <a:ln>
                            <a:noFill/>
                          </a:ln>
                          <a:solidFill>
                            <a:schemeClr val="tx1"/>
                          </a:solidFill>
                          <a:effectLst/>
                          <a:latin typeface="Tahoma" pitchFamily="34" charset="0"/>
                        </a:rPr>
                        <a:t> </a:t>
                      </a:r>
                      <a:r>
                        <a:rPr kumimoji="0" lang="en-US" sz="2400" b="0" i="0" u="none" strike="noStrike" cap="none" normalizeH="0" baseline="0" smtClean="0">
                          <a:ln>
                            <a:noFill/>
                          </a:ln>
                          <a:solidFill>
                            <a:schemeClr val="tx1"/>
                          </a:solidFill>
                          <a:effectLst/>
                          <a:latin typeface="Tahoma" pitchFamily="34" charset="0"/>
                        </a:rPr>
                        <a:t/>
                      </a:r>
                      <a:br>
                        <a:rPr kumimoji="0" lang="en-US" sz="2400" b="0" i="0" u="none" strike="noStrike" cap="none" normalizeH="0" baseline="0" smtClean="0">
                          <a:ln>
                            <a:noFill/>
                          </a:ln>
                          <a:solidFill>
                            <a:schemeClr val="tx1"/>
                          </a:solidFill>
                          <a:effectLst/>
                          <a:latin typeface="Tahoma" pitchFamily="34" charset="0"/>
                        </a:rPr>
                      </a:br>
                      <a:r>
                        <a:rPr kumimoji="0" lang="pl-PL" sz="2400" b="0" i="0" u="none" strike="noStrike" cap="none" normalizeH="0" baseline="0" smtClean="0">
                          <a:ln>
                            <a:noFill/>
                          </a:ln>
                          <a:solidFill>
                            <a:schemeClr val="tx1"/>
                          </a:solidFill>
                          <a:effectLst/>
                          <a:latin typeface="Tahoma" pitchFamily="34" charset="0"/>
                        </a:rPr>
                        <a:t>20 MHz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0" i="0" u="none" strike="noStrike" cap="none" normalizeH="0" baseline="0" smtClean="0">
                          <a:ln>
                            <a:noFill/>
                          </a:ln>
                          <a:solidFill>
                            <a:schemeClr val="tx1"/>
                          </a:solidFill>
                          <a:effectLst/>
                          <a:latin typeface="Tahoma" pitchFamily="34" charset="0"/>
                        </a:rPr>
                        <a:t>26</a:t>
                      </a:r>
                      <a:r>
                        <a:rPr kumimoji="0" lang="en-US" sz="2400" b="0" i="0" u="none" strike="noStrike" cap="none" normalizeH="0" baseline="0" smtClean="0">
                          <a:ln>
                            <a:noFill/>
                          </a:ln>
                          <a:solidFill>
                            <a:schemeClr val="tx1"/>
                          </a:solidFill>
                          <a:effectLst/>
                          <a:latin typeface="Tahoma" pitchFamily="34" charset="0"/>
                        </a:rPr>
                        <a:t>.</a:t>
                      </a:r>
                      <a:r>
                        <a:rPr kumimoji="0" lang="pl-PL" sz="2400" b="0" i="0" u="none" strike="noStrike" cap="none" normalizeH="0" baseline="0" smtClean="0">
                          <a:ln>
                            <a:noFill/>
                          </a:ln>
                          <a:solidFill>
                            <a:schemeClr val="tx1"/>
                          </a:solidFill>
                          <a:effectLst/>
                          <a:latin typeface="Tahoma" pitchFamily="34" charset="0"/>
                        </a:rPr>
                        <a:t>2 Mbit/s/</a:t>
                      </a:r>
                      <a:r>
                        <a:rPr kumimoji="0" lang="en-US" sz="2400" b="0" i="0" u="none" strike="noStrike" cap="none" normalizeH="0" baseline="0" smtClean="0">
                          <a:ln>
                            <a:noFill/>
                          </a:ln>
                          <a:solidFill>
                            <a:schemeClr val="tx1"/>
                          </a:solidFill>
                          <a:effectLst/>
                          <a:latin typeface="Tahoma" pitchFamily="34" charset="0"/>
                        </a:rPr>
                        <a:t>channel</a:t>
                      </a:r>
                      <a:br>
                        <a:rPr kumimoji="0" lang="en-US" sz="2400" b="0" i="0" u="none" strike="noStrike" cap="none" normalizeH="0" baseline="0" smtClean="0">
                          <a:ln>
                            <a:noFill/>
                          </a:ln>
                          <a:solidFill>
                            <a:schemeClr val="tx1"/>
                          </a:solidFill>
                          <a:effectLst/>
                          <a:latin typeface="Tahoma" pitchFamily="34" charset="0"/>
                        </a:rPr>
                      </a:br>
                      <a:r>
                        <a:rPr kumimoji="0" lang="pl-PL" sz="2400" b="0" i="0" u="none" strike="noStrike" cap="none" normalizeH="0" baseline="0" smtClean="0">
                          <a:ln>
                            <a:noFill/>
                          </a:ln>
                          <a:solidFill>
                            <a:schemeClr val="tx1"/>
                          </a:solidFill>
                          <a:effectLst/>
                          <a:latin typeface="Tahoma" pitchFamily="34" charset="0"/>
                        </a:rPr>
                        <a:t>7 MHz</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4699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0" i="0" u="none" strike="noStrike" cap="none" normalizeH="0" baseline="0" smtClean="0">
                          <a:ln>
                            <a:noFill/>
                          </a:ln>
                          <a:solidFill>
                            <a:schemeClr val="tx1"/>
                          </a:solidFill>
                          <a:effectLst/>
                          <a:latin typeface="Tahoma" pitchFamily="34" charset="0"/>
                        </a:rPr>
                        <a:t>QoS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No guaranties</a:t>
                      </a:r>
                      <a:r>
                        <a:rPr kumimoji="0" lang="pl-PL" sz="2400" b="0" i="0" u="none" strike="noStrike" cap="none" normalizeH="0" baseline="0" smtClean="0">
                          <a:ln>
                            <a:noFill/>
                          </a:ln>
                          <a:solidFill>
                            <a:schemeClr val="tx1"/>
                          </a:solidFill>
                          <a:effectLst/>
                          <a:latin typeface="Tahoma" pitchFamily="34" charset="0"/>
                        </a:rPr>
                        <a:t> </a:t>
                      </a:r>
                      <a:r>
                        <a:rPr kumimoji="0" lang="en-US" sz="2400" b="0" i="0" u="none" strike="noStrike" cap="none" normalizeH="0" baseline="0" smtClean="0">
                          <a:ln>
                            <a:noFill/>
                          </a:ln>
                          <a:solidFill>
                            <a:schemeClr val="tx1"/>
                          </a:solidFill>
                          <a:effectLst/>
                          <a:latin typeface="Tahoma" pitchFamily="34" charset="0"/>
                        </a:rPr>
                        <a:t/>
                      </a:r>
                      <a:br>
                        <a:rPr kumimoji="0" lang="en-US" sz="2400" b="0" i="0" u="none" strike="noStrike" cap="none" normalizeH="0" baseline="0" smtClean="0">
                          <a:ln>
                            <a:noFill/>
                          </a:ln>
                          <a:solidFill>
                            <a:schemeClr val="tx1"/>
                          </a:solidFill>
                          <a:effectLst/>
                          <a:latin typeface="Tahoma" pitchFamily="34" charset="0"/>
                        </a:rPr>
                      </a:br>
                      <a:r>
                        <a:rPr kumimoji="0" lang="pl-PL" sz="2400" b="0" i="0" u="none" strike="noStrike" cap="none" normalizeH="0" baseline="0" smtClean="0">
                          <a:ln>
                            <a:noFill/>
                          </a:ln>
                          <a:solidFill>
                            <a:schemeClr val="tx1"/>
                          </a:solidFill>
                          <a:effectLst/>
                          <a:latin typeface="Tahoma" pitchFamily="34" charset="0"/>
                        </a:rPr>
                        <a:t>(</a:t>
                      </a:r>
                      <a:r>
                        <a:rPr kumimoji="0" lang="en-US" sz="2400" b="0" i="0" u="none" strike="noStrike" cap="none" normalizeH="0" baseline="0" smtClean="0">
                          <a:ln>
                            <a:noFill/>
                          </a:ln>
                          <a:solidFill>
                            <a:schemeClr val="tx1"/>
                          </a:solidFill>
                          <a:effectLst/>
                          <a:latin typeface="Tahoma" pitchFamily="34" charset="0"/>
                        </a:rPr>
                        <a:t>except</a:t>
                      </a:r>
                      <a:r>
                        <a:rPr kumimoji="0" lang="pl-PL" sz="2400" b="0" i="0" u="none" strike="noStrike" cap="none" normalizeH="0" baseline="0" smtClean="0">
                          <a:ln>
                            <a:noFill/>
                          </a:ln>
                          <a:solidFill>
                            <a:schemeClr val="tx1"/>
                          </a:solidFill>
                          <a:effectLst/>
                          <a:latin typeface="Tahoma" pitchFamily="34" charset="0"/>
                        </a:rPr>
                        <a:t> 802.11e)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Five</a:t>
                      </a:r>
                      <a:r>
                        <a:rPr kumimoji="0" lang="pl-PL" sz="2400" b="0" i="0" u="none" strike="noStrike" cap="none" normalizeH="0" baseline="0" smtClean="0">
                          <a:ln>
                            <a:noFill/>
                          </a:ln>
                          <a:solidFill>
                            <a:schemeClr val="tx1"/>
                          </a:solidFill>
                          <a:effectLst/>
                          <a:latin typeface="Tahoma" pitchFamily="34" charset="0"/>
                        </a:rPr>
                        <a:t> QoS</a:t>
                      </a:r>
                      <a:r>
                        <a:rPr kumimoji="0" lang="en-US" sz="2400" b="0" i="0" u="none" strike="noStrike" cap="none" normalizeH="0" baseline="0" smtClean="0">
                          <a:ln>
                            <a:noFill/>
                          </a:ln>
                          <a:solidFill>
                            <a:schemeClr val="tx1"/>
                          </a:solidFill>
                          <a:effectLst/>
                          <a:latin typeface="Tahoma" pitchFamily="34" charset="0"/>
                        </a:rPr>
                        <a:t> classes</a:t>
                      </a:r>
                      <a:endParaRPr kumimoji="0" lang="pl-PL"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8239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Reach</a:t>
                      </a:r>
                      <a:endParaRPr kumimoji="0" lang="pl-PL"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App.</a:t>
                      </a:r>
                      <a:r>
                        <a:rPr kumimoji="0" lang="pl-PL" sz="2400" b="0" i="0" u="none" strike="noStrike" cap="none" normalizeH="0" baseline="0" smtClean="0">
                          <a:ln>
                            <a:noFill/>
                          </a:ln>
                          <a:solidFill>
                            <a:schemeClr val="tx1"/>
                          </a:solidFill>
                          <a:effectLst/>
                          <a:latin typeface="Tahoma" pitchFamily="34" charset="0"/>
                        </a:rPr>
                        <a:t> 100 m</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Up to</a:t>
                      </a:r>
                      <a:r>
                        <a:rPr kumimoji="0" lang="pl-PL" sz="2400" b="0" i="0" u="none" strike="noStrike" cap="none" normalizeH="0" baseline="0" smtClean="0">
                          <a:ln>
                            <a:noFill/>
                          </a:ln>
                          <a:solidFill>
                            <a:schemeClr val="tx1"/>
                          </a:solidFill>
                          <a:effectLst/>
                          <a:latin typeface="Tahoma" pitchFamily="34" charset="0"/>
                        </a:rPr>
                        <a:t> 20 km (</a:t>
                      </a:r>
                      <a:r>
                        <a:rPr kumimoji="0" lang="en-US" sz="2400" b="0" i="0" u="none" strike="noStrike" cap="none" normalizeH="0" baseline="0" smtClean="0">
                          <a:ln>
                            <a:noFill/>
                          </a:ln>
                          <a:solidFill>
                            <a:schemeClr val="tx1"/>
                          </a:solidFill>
                          <a:effectLst/>
                          <a:latin typeface="Tahoma" pitchFamily="34" charset="0"/>
                        </a:rPr>
                        <a:t>up to</a:t>
                      </a:r>
                      <a:r>
                        <a:rPr kumimoji="0" lang="pl-PL" sz="2400" b="0" i="0" u="none" strike="noStrike" cap="none" normalizeH="0" baseline="0" smtClean="0">
                          <a:ln>
                            <a:noFill/>
                          </a:ln>
                          <a:solidFill>
                            <a:schemeClr val="tx1"/>
                          </a:solidFill>
                          <a:effectLst/>
                          <a:latin typeface="Tahoma" pitchFamily="34" charset="0"/>
                        </a:rPr>
                        <a:t> </a:t>
                      </a:r>
                      <a:r>
                        <a:rPr kumimoji="0" lang="en-US" sz="2400" b="0" i="0" u="none" strike="noStrike" cap="none" normalizeH="0" baseline="0" smtClean="0">
                          <a:ln>
                            <a:noFill/>
                          </a:ln>
                          <a:solidFill>
                            <a:schemeClr val="tx1"/>
                          </a:solidFill>
                          <a:effectLst/>
                          <a:latin typeface="Tahoma" pitchFamily="34" charset="0"/>
                        </a:rPr>
                        <a:t/>
                      </a:r>
                      <a:br>
                        <a:rPr kumimoji="0" lang="en-US" sz="2400" b="0" i="0" u="none" strike="noStrike" cap="none" normalizeH="0" baseline="0" smtClean="0">
                          <a:ln>
                            <a:noFill/>
                          </a:ln>
                          <a:solidFill>
                            <a:schemeClr val="tx1"/>
                          </a:solidFill>
                          <a:effectLst/>
                          <a:latin typeface="Tahoma" pitchFamily="34" charset="0"/>
                        </a:rPr>
                      </a:br>
                      <a:r>
                        <a:rPr kumimoji="0" lang="pl-PL" sz="2400" b="0" i="0" u="none" strike="noStrike" cap="none" normalizeH="0" baseline="0" smtClean="0">
                          <a:ln>
                            <a:noFill/>
                          </a:ln>
                          <a:solidFill>
                            <a:schemeClr val="tx1"/>
                          </a:solidFill>
                          <a:effectLst/>
                          <a:latin typeface="Tahoma" pitchFamily="34" charset="0"/>
                        </a:rPr>
                        <a:t>10 km </a:t>
                      </a:r>
                      <a:r>
                        <a:rPr kumimoji="0" lang="en-US" sz="2400" b="0" i="0" u="none" strike="noStrike" cap="none" normalizeH="0" baseline="0" smtClean="0">
                          <a:ln>
                            <a:noFill/>
                          </a:ln>
                          <a:solidFill>
                            <a:schemeClr val="tx1"/>
                          </a:solidFill>
                          <a:effectLst/>
                          <a:latin typeface="Tahoma" pitchFamily="34" charset="0"/>
                        </a:rPr>
                        <a:t>for indoor</a:t>
                      </a:r>
                      <a:r>
                        <a:rPr kumimoji="0" lang="pl-PL" sz="2400" b="0" i="0" u="none" strike="noStrike" cap="none" normalizeH="0" baseline="0" smtClean="0">
                          <a:ln>
                            <a:noFill/>
                          </a:ln>
                          <a:solidFill>
                            <a:schemeClr val="tx1"/>
                          </a:solidFill>
                          <a:effectLst/>
                          <a:latin typeface="Tahoma" pitchFamily="34"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8255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Frequency bands</a:t>
                      </a:r>
                      <a:endParaRPr kumimoji="0" lang="pl-PL"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Unlicensed</a:t>
                      </a:r>
                      <a:endParaRPr kumimoji="0" lang="pl-PL"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Unlicensed or</a:t>
                      </a:r>
                      <a:r>
                        <a:rPr kumimoji="0" lang="pl-PL" sz="2400" b="0" i="0" u="none" strike="noStrike" cap="none" normalizeH="0" baseline="0" smtClean="0">
                          <a:ln>
                            <a:noFill/>
                          </a:ln>
                          <a:solidFill>
                            <a:schemeClr val="tx1"/>
                          </a:solidFill>
                          <a:effectLst/>
                          <a:latin typeface="Tahoma" pitchFamily="34" charset="0"/>
                        </a:rPr>
                        <a:t> </a:t>
                      </a:r>
                      <a:r>
                        <a:rPr kumimoji="0" lang="en-US" sz="2400" b="0" i="0" u="none" strike="noStrike" cap="none" normalizeH="0" baseline="0" smtClean="0">
                          <a:ln>
                            <a:noFill/>
                          </a:ln>
                          <a:solidFill>
                            <a:schemeClr val="tx1"/>
                          </a:solidFill>
                          <a:effectLst/>
                          <a:latin typeface="Tahoma" pitchFamily="34" charset="0"/>
                        </a:rPr>
                        <a:t>licensed</a:t>
                      </a:r>
                      <a:endParaRPr kumimoji="0" lang="pl-PL"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8255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Typical use</a:t>
                      </a:r>
                      <a:endParaRPr kumimoji="0" lang="pl-PL"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pl-PL" sz="2400" b="0" i="0" u="none" strike="noStrike" cap="none" normalizeH="0" baseline="0" smtClean="0">
                          <a:ln>
                            <a:noFill/>
                          </a:ln>
                          <a:solidFill>
                            <a:schemeClr val="tx1"/>
                          </a:solidFill>
                          <a:effectLst/>
                          <a:latin typeface="Tahoma" pitchFamily="34" charset="0"/>
                        </a:rPr>
                        <a:t>WLAN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Fixed wireless access</a:t>
                      </a:r>
                      <a:r>
                        <a:rPr kumimoji="0" lang="pl-PL" sz="2400" b="0" i="0" u="none" strike="noStrike" cap="none" normalizeH="0" baseline="0" smtClean="0">
                          <a:ln>
                            <a:noFill/>
                          </a:ln>
                          <a:solidFill>
                            <a:schemeClr val="tx1"/>
                          </a:solidFill>
                          <a:effectLst/>
                          <a:latin typeface="Tahoma" pitchFamily="34" charset="0"/>
                        </a:rPr>
                        <a:t>, </a:t>
                      </a:r>
                      <a:r>
                        <a:rPr kumimoji="0" lang="en-US" sz="2400" b="0" i="0" u="none" strike="noStrike" cap="none" normalizeH="0" baseline="0" smtClean="0">
                          <a:ln>
                            <a:noFill/>
                          </a:ln>
                          <a:solidFill>
                            <a:schemeClr val="tx1"/>
                          </a:solidFill>
                          <a:effectLst/>
                          <a:latin typeface="Tahoma" pitchFamily="34" charset="0"/>
                        </a:rPr>
                        <a:t>limited mobility</a:t>
                      </a:r>
                      <a:endParaRPr kumimoji="0" lang="pl-PL"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r>
            </a:tbl>
          </a:graphicData>
        </a:graphic>
      </p:graphicFrame>
    </p:spTree>
    <p:extLst>
      <p:ext uri="{BB962C8B-B14F-4D97-AF65-F5344CB8AC3E}">
        <p14:creationId xmlns:p14="http://schemas.microsoft.com/office/powerpoint/2010/main" val="375157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5687"/>
                                        </p:tgtEl>
                                        <p:attrNameLst>
                                          <p:attrName>style.visibility</p:attrName>
                                        </p:attrNameLst>
                                      </p:cBhvr>
                                      <p:to>
                                        <p:strVal val="visible"/>
                                      </p:to>
                                    </p:set>
                                    <p:animEffect transition="in" filter="wipe(left)">
                                      <p:cBhvr>
                                        <p:cTn id="7" dur="500"/>
                                        <p:tgtEl>
                                          <p:spTgt spid="1556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pl-PL" smtClean="0"/>
              <a:t>IEEE 802.20 (MBWA, MobileFi)</a:t>
            </a:r>
          </a:p>
        </p:txBody>
      </p:sp>
      <p:sp>
        <p:nvSpPr>
          <p:cNvPr id="159747" name="Rectangle 3"/>
          <p:cNvSpPr>
            <a:spLocks noGrp="1" noChangeArrowheads="1"/>
          </p:cNvSpPr>
          <p:nvPr>
            <p:ph idx="1"/>
          </p:nvPr>
        </p:nvSpPr>
        <p:spPr>
          <a:xfrm>
            <a:off x="467545" y="1628775"/>
            <a:ext cx="8219256" cy="4497388"/>
          </a:xfrm>
        </p:spPr>
        <p:txBody>
          <a:bodyPr/>
          <a:lstStyle/>
          <a:p>
            <a:pPr eaLnBrk="1" hangingPunct="1"/>
            <a:r>
              <a:rPr lang="en-US" sz="2800" dirty="0" smtClean="0"/>
              <a:t>MBWA: Mobile Broadband Wireless Access</a:t>
            </a:r>
          </a:p>
          <a:p>
            <a:pPr eaLnBrk="1" hangingPunct="1"/>
            <a:r>
              <a:rPr lang="en-US" sz="2800" dirty="0" smtClean="0"/>
              <a:t>Mobility: up to 250 km/h</a:t>
            </a:r>
          </a:p>
          <a:p>
            <a:pPr eaLnBrk="1" hangingPunct="1"/>
            <a:r>
              <a:rPr lang="en-US" sz="2800" dirty="0" smtClean="0"/>
              <a:t>Band: below 3.5 GHz (licensed)</a:t>
            </a:r>
          </a:p>
          <a:p>
            <a:pPr eaLnBrk="1" hangingPunct="1"/>
            <a:r>
              <a:rPr lang="en-US" sz="2800" dirty="0" smtClean="0"/>
              <a:t>Bandwidth: 1.25 MHz or 5 MHz</a:t>
            </a:r>
          </a:p>
          <a:p>
            <a:pPr eaLnBrk="1" hangingPunct="1"/>
            <a:r>
              <a:rPr lang="en-US" sz="2800" dirty="0" smtClean="0"/>
              <a:t>Bit rates</a:t>
            </a:r>
          </a:p>
          <a:p>
            <a:pPr lvl="1" eaLnBrk="1" hangingPunct="1">
              <a:spcBef>
                <a:spcPct val="0"/>
              </a:spcBef>
            </a:pPr>
            <a:r>
              <a:rPr lang="en-US" sz="2400" dirty="0" smtClean="0"/>
              <a:t>Downlink: 	up to 4 Mbit/s (5 MHz)</a:t>
            </a:r>
          </a:p>
          <a:p>
            <a:pPr lvl="1" eaLnBrk="1" hangingPunct="1">
              <a:spcBef>
                <a:spcPct val="0"/>
              </a:spcBef>
            </a:pPr>
            <a:r>
              <a:rPr lang="en-US" sz="2400" dirty="0" smtClean="0"/>
              <a:t>Uplink: 	up to 1.2 Mbit/s (5 MHz)</a:t>
            </a:r>
          </a:p>
          <a:p>
            <a:pPr eaLnBrk="1" hangingPunct="1"/>
            <a:r>
              <a:rPr lang="en-US" sz="2800" dirty="0" smtClean="0"/>
              <a:t>Standard approved in 2008</a:t>
            </a:r>
          </a:p>
          <a:p>
            <a:pPr eaLnBrk="1" hangingPunct="1"/>
            <a:r>
              <a:rPr lang="en-US" sz="2800" dirty="0" smtClean="0"/>
              <a:t>Put to hibernation on March 2011 </a:t>
            </a:r>
            <a:br>
              <a:rPr lang="en-US" sz="2800" dirty="0" smtClean="0"/>
            </a:br>
            <a:r>
              <a:rPr lang="en-US" sz="2800" dirty="0" smtClean="0"/>
              <a:t>due to lack of activity </a:t>
            </a:r>
          </a:p>
        </p:txBody>
      </p:sp>
    </p:spTree>
    <p:extLst>
      <p:ext uri="{BB962C8B-B14F-4D97-AF65-F5344CB8AC3E}">
        <p14:creationId xmlns:p14="http://schemas.microsoft.com/office/powerpoint/2010/main" val="213116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Effect transition="in" filter="wipe(left)">
                                      <p:cBhvr>
                                        <p:cTn id="7" dur="500"/>
                                        <p:tgtEl>
                                          <p:spTgt spid="159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9747">
                                            <p:txEl>
                                              <p:pRg st="1" end="1"/>
                                            </p:txEl>
                                          </p:spTgt>
                                        </p:tgtEl>
                                        <p:attrNameLst>
                                          <p:attrName>style.visibility</p:attrName>
                                        </p:attrNameLst>
                                      </p:cBhvr>
                                      <p:to>
                                        <p:strVal val="visible"/>
                                      </p:to>
                                    </p:set>
                                    <p:animEffect transition="in" filter="wipe(left)">
                                      <p:cBhvr>
                                        <p:cTn id="12" dur="500"/>
                                        <p:tgtEl>
                                          <p:spTgt spid="1597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9747">
                                            <p:txEl>
                                              <p:pRg st="2" end="2"/>
                                            </p:txEl>
                                          </p:spTgt>
                                        </p:tgtEl>
                                        <p:attrNameLst>
                                          <p:attrName>style.visibility</p:attrName>
                                        </p:attrNameLst>
                                      </p:cBhvr>
                                      <p:to>
                                        <p:strVal val="visible"/>
                                      </p:to>
                                    </p:set>
                                    <p:animEffect transition="in" filter="wipe(left)">
                                      <p:cBhvr>
                                        <p:cTn id="17" dur="500"/>
                                        <p:tgtEl>
                                          <p:spTgt spid="1597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9747">
                                            <p:txEl>
                                              <p:pRg st="3" end="3"/>
                                            </p:txEl>
                                          </p:spTgt>
                                        </p:tgtEl>
                                        <p:attrNameLst>
                                          <p:attrName>style.visibility</p:attrName>
                                        </p:attrNameLst>
                                      </p:cBhvr>
                                      <p:to>
                                        <p:strVal val="visible"/>
                                      </p:to>
                                    </p:set>
                                    <p:animEffect transition="in" filter="wipe(left)">
                                      <p:cBhvr>
                                        <p:cTn id="22" dur="500"/>
                                        <p:tgtEl>
                                          <p:spTgt spid="1597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9747">
                                            <p:txEl>
                                              <p:pRg st="4" end="4"/>
                                            </p:txEl>
                                          </p:spTgt>
                                        </p:tgtEl>
                                        <p:attrNameLst>
                                          <p:attrName>style.visibility</p:attrName>
                                        </p:attrNameLst>
                                      </p:cBhvr>
                                      <p:to>
                                        <p:strVal val="visible"/>
                                      </p:to>
                                    </p:set>
                                    <p:animEffect transition="in" filter="wipe(left)">
                                      <p:cBhvr>
                                        <p:cTn id="27" dur="500"/>
                                        <p:tgtEl>
                                          <p:spTgt spid="159747">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59747">
                                            <p:txEl>
                                              <p:pRg st="5" end="5"/>
                                            </p:txEl>
                                          </p:spTgt>
                                        </p:tgtEl>
                                        <p:attrNameLst>
                                          <p:attrName>style.visibility</p:attrName>
                                        </p:attrNameLst>
                                      </p:cBhvr>
                                      <p:to>
                                        <p:strVal val="visible"/>
                                      </p:to>
                                    </p:set>
                                    <p:animEffect transition="in" filter="wipe(left)">
                                      <p:cBhvr>
                                        <p:cTn id="30" dur="500"/>
                                        <p:tgtEl>
                                          <p:spTgt spid="159747">
                                            <p:txEl>
                                              <p:pRg st="5" end="5"/>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59747">
                                            <p:txEl>
                                              <p:pRg st="6" end="6"/>
                                            </p:txEl>
                                          </p:spTgt>
                                        </p:tgtEl>
                                        <p:attrNameLst>
                                          <p:attrName>style.visibility</p:attrName>
                                        </p:attrNameLst>
                                      </p:cBhvr>
                                      <p:to>
                                        <p:strVal val="visible"/>
                                      </p:to>
                                    </p:set>
                                    <p:animEffect transition="in" filter="wipe(left)">
                                      <p:cBhvr>
                                        <p:cTn id="33" dur="500"/>
                                        <p:tgtEl>
                                          <p:spTgt spid="159747">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59747">
                                            <p:txEl>
                                              <p:pRg st="7" end="7"/>
                                            </p:txEl>
                                          </p:spTgt>
                                        </p:tgtEl>
                                        <p:attrNameLst>
                                          <p:attrName>style.visibility</p:attrName>
                                        </p:attrNameLst>
                                      </p:cBhvr>
                                      <p:to>
                                        <p:strVal val="visible"/>
                                      </p:to>
                                    </p:set>
                                    <p:animEffect transition="in" filter="wipe(left)">
                                      <p:cBhvr>
                                        <p:cTn id="38" dur="500"/>
                                        <p:tgtEl>
                                          <p:spTgt spid="159747">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59747">
                                            <p:txEl>
                                              <p:pRg st="8" end="8"/>
                                            </p:txEl>
                                          </p:spTgt>
                                        </p:tgtEl>
                                        <p:attrNameLst>
                                          <p:attrName>style.visibility</p:attrName>
                                        </p:attrNameLst>
                                      </p:cBhvr>
                                      <p:to>
                                        <p:strVal val="visible"/>
                                      </p:to>
                                    </p:set>
                                    <p:animEffect transition="in" filter="wipe(left)">
                                      <p:cBhvr>
                                        <p:cTn id="43" dur="500"/>
                                        <p:tgtEl>
                                          <p:spTgt spid="159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Conclusion</a:t>
            </a:r>
            <a:endParaRPr lang="pl-PL" dirty="0" smtClean="0"/>
          </a:p>
        </p:txBody>
      </p:sp>
      <p:sp>
        <p:nvSpPr>
          <p:cNvPr id="120837" name="Rectangle 5"/>
          <p:cNvSpPr>
            <a:spLocks noGrp="1" noChangeArrowheads="1"/>
          </p:cNvSpPr>
          <p:nvPr>
            <p:ph idx="1"/>
          </p:nvPr>
        </p:nvSpPr>
        <p:spPr>
          <a:noFill/>
        </p:spPr>
        <p:txBody>
          <a:bodyPr/>
          <a:lstStyle/>
          <a:p>
            <a:pPr eaLnBrk="1" hangingPunct="1"/>
            <a:r>
              <a:rPr lang="en-US" dirty="0" smtClean="0"/>
              <a:t>Origins of mobile telephone systems</a:t>
            </a:r>
          </a:p>
          <a:p>
            <a:pPr eaLnBrk="1" hangingPunct="1"/>
            <a:r>
              <a:rPr lang="en-US" dirty="0" smtClean="0"/>
              <a:t>Cellular concept</a:t>
            </a:r>
          </a:p>
          <a:p>
            <a:pPr eaLnBrk="1" hangingPunct="1"/>
            <a:r>
              <a:rPr lang="en-US" dirty="0" smtClean="0"/>
              <a:t>Mobile cellular networks</a:t>
            </a:r>
          </a:p>
          <a:p>
            <a:pPr eaLnBrk="1" hangingPunct="1"/>
            <a:r>
              <a:rPr lang="en-US" dirty="0"/>
              <a:t>UMTS</a:t>
            </a:r>
          </a:p>
          <a:p>
            <a:pPr eaLnBrk="1" hangingPunct="1"/>
            <a:r>
              <a:rPr lang="en-US" dirty="0"/>
              <a:t>4G and 5G </a:t>
            </a:r>
            <a:r>
              <a:rPr lang="en-US" dirty="0" smtClean="0"/>
              <a:t>systems</a:t>
            </a:r>
            <a:endParaRPr lang="en-US" dirty="0" smtClean="0">
              <a:solidFill>
                <a:srgbClr val="FF0000"/>
              </a:solidFill>
            </a:endParaRPr>
          </a:p>
          <a:p>
            <a:pPr eaLnBrk="1" hangingPunct="1"/>
            <a:r>
              <a:rPr lang="en-US" dirty="0" err="1" smtClean="0"/>
              <a:t>WiFi</a:t>
            </a:r>
            <a:r>
              <a:rPr lang="en-US" dirty="0" smtClean="0"/>
              <a:t> and </a:t>
            </a:r>
            <a:r>
              <a:rPr lang="en-US" dirty="0" err="1" smtClean="0"/>
              <a:t>WiMAX</a:t>
            </a:r>
            <a:endParaRPr lang="pl-PL" dirty="0" smtClean="0"/>
          </a:p>
        </p:txBody>
      </p:sp>
    </p:spTree>
    <p:extLst>
      <p:ext uri="{BB962C8B-B14F-4D97-AF65-F5344CB8AC3E}">
        <p14:creationId xmlns:p14="http://schemas.microsoft.com/office/powerpoint/2010/main" val="242695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0837">
                                            <p:txEl>
                                              <p:pRg st="0" end="0"/>
                                            </p:txEl>
                                          </p:spTgt>
                                        </p:tgtEl>
                                        <p:attrNameLst>
                                          <p:attrName>style.visibility</p:attrName>
                                        </p:attrNameLst>
                                      </p:cBhvr>
                                      <p:to>
                                        <p:strVal val="visible"/>
                                      </p:to>
                                    </p:set>
                                    <p:animEffect transition="in" filter="wipe(left)">
                                      <p:cBhvr>
                                        <p:cTn id="7" dur="500"/>
                                        <p:tgtEl>
                                          <p:spTgt spid="1208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0837">
                                            <p:txEl>
                                              <p:pRg st="1" end="1"/>
                                            </p:txEl>
                                          </p:spTgt>
                                        </p:tgtEl>
                                        <p:attrNameLst>
                                          <p:attrName>style.visibility</p:attrName>
                                        </p:attrNameLst>
                                      </p:cBhvr>
                                      <p:to>
                                        <p:strVal val="visible"/>
                                      </p:to>
                                    </p:set>
                                    <p:animEffect transition="in" filter="wipe(left)">
                                      <p:cBhvr>
                                        <p:cTn id="12" dur="500"/>
                                        <p:tgtEl>
                                          <p:spTgt spid="12083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0837">
                                            <p:txEl>
                                              <p:pRg st="2" end="2"/>
                                            </p:txEl>
                                          </p:spTgt>
                                        </p:tgtEl>
                                        <p:attrNameLst>
                                          <p:attrName>style.visibility</p:attrName>
                                        </p:attrNameLst>
                                      </p:cBhvr>
                                      <p:to>
                                        <p:strVal val="visible"/>
                                      </p:to>
                                    </p:set>
                                    <p:animEffect transition="in" filter="wipe(left)">
                                      <p:cBhvr>
                                        <p:cTn id="17" dur="500"/>
                                        <p:tgtEl>
                                          <p:spTgt spid="12083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0837">
                                            <p:txEl>
                                              <p:pRg st="3" end="3"/>
                                            </p:txEl>
                                          </p:spTgt>
                                        </p:tgtEl>
                                        <p:attrNameLst>
                                          <p:attrName>style.visibility</p:attrName>
                                        </p:attrNameLst>
                                      </p:cBhvr>
                                      <p:to>
                                        <p:strVal val="visible"/>
                                      </p:to>
                                    </p:set>
                                    <p:animEffect transition="in" filter="wipe(left)">
                                      <p:cBhvr>
                                        <p:cTn id="22" dur="500"/>
                                        <p:tgtEl>
                                          <p:spTgt spid="12083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0837">
                                            <p:txEl>
                                              <p:pRg st="4" end="4"/>
                                            </p:txEl>
                                          </p:spTgt>
                                        </p:tgtEl>
                                        <p:attrNameLst>
                                          <p:attrName>style.visibility</p:attrName>
                                        </p:attrNameLst>
                                      </p:cBhvr>
                                      <p:to>
                                        <p:strVal val="visible"/>
                                      </p:to>
                                    </p:set>
                                    <p:animEffect transition="in" filter="wipe(left)">
                                      <p:cBhvr>
                                        <p:cTn id="27" dur="500"/>
                                        <p:tgtEl>
                                          <p:spTgt spid="12083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0837">
                                            <p:txEl>
                                              <p:pRg st="5" end="5"/>
                                            </p:txEl>
                                          </p:spTgt>
                                        </p:tgtEl>
                                        <p:attrNameLst>
                                          <p:attrName>style.visibility</p:attrName>
                                        </p:attrNameLst>
                                      </p:cBhvr>
                                      <p:to>
                                        <p:strVal val="visible"/>
                                      </p:to>
                                    </p:set>
                                    <p:animEffect transition="in" filter="wipe(left)">
                                      <p:cBhvr>
                                        <p:cTn id="32" dur="500"/>
                                        <p:tgtEl>
                                          <p:spTgt spid="12083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76064" y="2564904"/>
            <a:ext cx="7412360" cy="1143000"/>
          </a:xfrm>
        </p:spPr>
        <p:txBody>
          <a:bodyPr/>
          <a:lstStyle/>
          <a:p>
            <a:r>
              <a:rPr lang="en-US" sz="4800" b="0" dirty="0"/>
              <a:t>Thank you very much</a:t>
            </a:r>
            <a:br>
              <a:rPr lang="en-US" sz="4800" b="0" dirty="0"/>
            </a:br>
            <a:r>
              <a:rPr lang="en-US" sz="4800" b="0" dirty="0"/>
              <a:t>for your attention</a:t>
            </a:r>
            <a:endParaRPr lang="pl-PL" sz="4800" b="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Problems with Original Design</a:t>
            </a:r>
          </a:p>
        </p:txBody>
      </p:sp>
      <p:sp>
        <p:nvSpPr>
          <p:cNvPr id="184323" name="Text Box 3"/>
          <p:cNvSpPr>
            <a:spLocks noGrp="1" noChangeArrowheads="1"/>
          </p:cNvSpPr>
          <p:nvPr>
            <p:ph idx="1"/>
          </p:nvPr>
        </p:nvSpPr>
        <p:spPr>
          <a:noFill/>
        </p:spPr>
        <p:txBody>
          <a:bodyPr/>
          <a:lstStyle/>
          <a:p>
            <a:pPr eaLnBrk="1" hangingPunct="1">
              <a:lnSpc>
                <a:spcPct val="90000"/>
              </a:lnSpc>
              <a:spcAft>
                <a:spcPct val="30000"/>
              </a:spcAft>
            </a:pPr>
            <a:r>
              <a:rPr lang="en-US" sz="2800" dirty="0" smtClean="0"/>
              <a:t>Original mobile telephone system could only support a handful of users at a time over an entire city!</a:t>
            </a:r>
          </a:p>
          <a:p>
            <a:pPr eaLnBrk="1" hangingPunct="1">
              <a:lnSpc>
                <a:spcPct val="90000"/>
              </a:lnSpc>
              <a:spcAft>
                <a:spcPct val="30000"/>
              </a:spcAft>
            </a:pPr>
            <a:r>
              <a:rPr lang="en-US" sz="2800" dirty="0" smtClean="0"/>
              <a:t>With only one high power base station, users phones also needed </a:t>
            </a:r>
            <a:br>
              <a:rPr lang="en-US" sz="2800" dirty="0" smtClean="0"/>
            </a:br>
            <a:r>
              <a:rPr lang="en-US" sz="2800" dirty="0" smtClean="0"/>
              <a:t>to be able to transmit at high powers (to reliably transmit signals to the distant base station)</a:t>
            </a:r>
          </a:p>
          <a:p>
            <a:pPr eaLnBrk="1" hangingPunct="1">
              <a:lnSpc>
                <a:spcPct val="90000"/>
              </a:lnSpc>
              <a:spcAft>
                <a:spcPct val="30000"/>
              </a:spcAft>
            </a:pPr>
            <a:r>
              <a:rPr lang="en-US" sz="2800" dirty="0" smtClean="0"/>
              <a:t>Car phones were, therefore, much more feasible than handheld phones, e.g., police car phones</a:t>
            </a:r>
          </a:p>
        </p:txBody>
      </p:sp>
    </p:spTree>
    <p:extLst>
      <p:ext uri="{BB962C8B-B14F-4D97-AF65-F5344CB8AC3E}">
        <p14:creationId xmlns:p14="http://schemas.microsoft.com/office/powerpoint/2010/main" val="42250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animEffect transition="in" filter="wipe(left)">
                                      <p:cBhvr>
                                        <p:cTn id="7" dur="1000"/>
                                        <p:tgtEl>
                                          <p:spTgt spid="1843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4323">
                                            <p:txEl>
                                              <p:pRg st="1" end="1"/>
                                            </p:txEl>
                                          </p:spTgt>
                                        </p:tgtEl>
                                        <p:attrNameLst>
                                          <p:attrName>style.visibility</p:attrName>
                                        </p:attrNameLst>
                                      </p:cBhvr>
                                      <p:to>
                                        <p:strVal val="visible"/>
                                      </p:to>
                                    </p:set>
                                    <p:animEffect transition="in" filter="wipe(left)">
                                      <p:cBhvr>
                                        <p:cTn id="12" dur="1000"/>
                                        <p:tgtEl>
                                          <p:spTgt spid="1843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4323">
                                            <p:txEl>
                                              <p:pRg st="2" end="2"/>
                                            </p:txEl>
                                          </p:spTgt>
                                        </p:tgtEl>
                                        <p:attrNameLst>
                                          <p:attrName>style.visibility</p:attrName>
                                        </p:attrNameLst>
                                      </p:cBhvr>
                                      <p:to>
                                        <p:strVal val="visible"/>
                                      </p:to>
                                    </p:set>
                                    <p:animEffect transition="in" filter="wipe(left)">
                                      <p:cBhvr>
                                        <p:cTn id="17" dur="1000"/>
                                        <p:tgtEl>
                                          <p:spTgt spid="184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Cellular Concept</a:t>
            </a:r>
          </a:p>
        </p:txBody>
      </p:sp>
      <p:sp>
        <p:nvSpPr>
          <p:cNvPr id="7171" name="Rectangle 3"/>
          <p:cNvSpPr>
            <a:spLocks noGrp="1" noChangeArrowheads="1"/>
          </p:cNvSpPr>
          <p:nvPr>
            <p:ph idx="1"/>
          </p:nvPr>
        </p:nvSpPr>
        <p:spPr>
          <a:xfrm>
            <a:off x="539553" y="1529770"/>
            <a:ext cx="8147248" cy="4596393"/>
          </a:xfrm>
        </p:spPr>
        <p:txBody>
          <a:bodyPr/>
          <a:lstStyle/>
          <a:p>
            <a:pPr eaLnBrk="1" hangingPunct="1"/>
            <a:r>
              <a:rPr lang="en-US" sz="2400" dirty="0" smtClean="0"/>
              <a:t>The cellular concept:  multiple lower-power base stations that service mobile users within their coverage area and handoff users to neighboring base stations as users move</a:t>
            </a:r>
          </a:p>
          <a:p>
            <a:pPr eaLnBrk="1" hangingPunct="1"/>
            <a:r>
              <a:rPr lang="en-US" sz="2400" dirty="0" smtClean="0"/>
              <a:t>Together base stations tessellate the system coverage area</a:t>
            </a:r>
          </a:p>
          <a:p>
            <a:pPr eaLnBrk="1" hangingPunct="1"/>
            <a:endParaRPr lang="en-US" sz="2400" dirty="0" smtClean="0"/>
          </a:p>
        </p:txBody>
      </p:sp>
      <p:sp>
        <p:nvSpPr>
          <p:cNvPr id="186501" name="Line 133"/>
          <p:cNvSpPr>
            <a:spLocks noChangeShapeType="1"/>
          </p:cNvSpPr>
          <p:nvPr/>
        </p:nvSpPr>
        <p:spPr bwMode="auto">
          <a:xfrm flipH="1" flipV="1">
            <a:off x="5146675" y="5499100"/>
            <a:ext cx="657225" cy="166688"/>
          </a:xfrm>
          <a:prstGeom prst="line">
            <a:avLst/>
          </a:prstGeom>
          <a:noFill/>
          <a:ln w="38100">
            <a:solidFill>
              <a:schemeClr val="tx1"/>
            </a:solidFill>
            <a:round/>
            <a:headEnd/>
            <a:tailEnd type="triangle" w="med" len="med"/>
          </a:ln>
        </p:spPr>
        <p:txBody>
          <a:bodyPr/>
          <a:lstStyle/>
          <a:p>
            <a:endParaRPr lang="pl-PL"/>
          </a:p>
        </p:txBody>
      </p:sp>
      <p:sp>
        <p:nvSpPr>
          <p:cNvPr id="186502" name="Line 134"/>
          <p:cNvSpPr>
            <a:spLocks noChangeShapeType="1"/>
          </p:cNvSpPr>
          <p:nvPr/>
        </p:nvSpPr>
        <p:spPr bwMode="auto">
          <a:xfrm flipV="1">
            <a:off x="5951538" y="4503738"/>
            <a:ext cx="511175" cy="828675"/>
          </a:xfrm>
          <a:prstGeom prst="line">
            <a:avLst/>
          </a:prstGeom>
          <a:noFill/>
          <a:ln w="38100">
            <a:solidFill>
              <a:srgbClr val="FF0000"/>
            </a:solidFill>
            <a:round/>
            <a:headEnd type="triangle" w="med" len="med"/>
            <a:tailEnd type="triangle" w="med" len="med"/>
          </a:ln>
        </p:spPr>
        <p:txBody>
          <a:bodyPr/>
          <a:lstStyle/>
          <a:p>
            <a:endParaRPr lang="pl-PL"/>
          </a:p>
        </p:txBody>
      </p:sp>
      <p:sp>
        <p:nvSpPr>
          <p:cNvPr id="186503" name="Line 135"/>
          <p:cNvSpPr>
            <a:spLocks noChangeShapeType="1"/>
          </p:cNvSpPr>
          <p:nvPr/>
        </p:nvSpPr>
        <p:spPr bwMode="auto">
          <a:xfrm flipH="1" flipV="1">
            <a:off x="4418013" y="4337050"/>
            <a:ext cx="511175" cy="774700"/>
          </a:xfrm>
          <a:prstGeom prst="line">
            <a:avLst/>
          </a:prstGeom>
          <a:noFill/>
          <a:ln w="38100">
            <a:solidFill>
              <a:srgbClr val="FF0000"/>
            </a:solidFill>
            <a:round/>
            <a:headEnd type="triangle" w="med" len="med"/>
            <a:tailEnd type="triangle" w="med" len="med"/>
          </a:ln>
        </p:spPr>
        <p:txBody>
          <a:bodyPr/>
          <a:lstStyle/>
          <a:p>
            <a:endParaRPr lang="pl-PL"/>
          </a:p>
        </p:txBody>
      </p:sp>
      <p:grpSp>
        <p:nvGrpSpPr>
          <p:cNvPr id="2" name="Group 33"/>
          <p:cNvGrpSpPr>
            <a:grpSpLocks/>
          </p:cNvGrpSpPr>
          <p:nvPr/>
        </p:nvGrpSpPr>
        <p:grpSpPr bwMode="auto">
          <a:xfrm>
            <a:off x="914400" y="4114800"/>
            <a:ext cx="6934200" cy="2413000"/>
            <a:chOff x="914400" y="4114800"/>
            <a:chExt cx="6934200" cy="2413000"/>
          </a:xfrm>
        </p:grpSpPr>
        <p:sp>
          <p:nvSpPr>
            <p:cNvPr id="7178" name="Oval 5"/>
            <p:cNvSpPr>
              <a:spLocks noChangeArrowheads="1"/>
            </p:cNvSpPr>
            <p:nvPr/>
          </p:nvSpPr>
          <p:spPr bwMode="auto">
            <a:xfrm>
              <a:off x="5146936" y="5721310"/>
              <a:ext cx="2701664" cy="442060"/>
            </a:xfrm>
            <a:prstGeom prst="ellipse">
              <a:avLst/>
            </a:prstGeom>
            <a:solidFill>
              <a:srgbClr val="FFFF66"/>
            </a:solidFill>
            <a:ln w="9525">
              <a:solidFill>
                <a:schemeClr val="tx1"/>
              </a:solidFill>
              <a:round/>
              <a:headEnd/>
              <a:tailEnd/>
            </a:ln>
          </p:spPr>
          <p:txBody>
            <a:bodyPr wrap="none" anchor="ctr"/>
            <a:lstStyle/>
            <a:p>
              <a:endParaRPr lang="en-US"/>
            </a:p>
          </p:txBody>
        </p:sp>
        <p:sp>
          <p:nvSpPr>
            <p:cNvPr id="7179" name="Oval 6"/>
            <p:cNvSpPr>
              <a:spLocks noChangeArrowheads="1"/>
            </p:cNvSpPr>
            <p:nvPr/>
          </p:nvSpPr>
          <p:spPr bwMode="auto">
            <a:xfrm>
              <a:off x="914400" y="5555268"/>
              <a:ext cx="2701664" cy="608102"/>
            </a:xfrm>
            <a:prstGeom prst="ellipse">
              <a:avLst/>
            </a:prstGeom>
            <a:solidFill>
              <a:srgbClr val="FFFF66"/>
            </a:solidFill>
            <a:ln w="9525">
              <a:solidFill>
                <a:schemeClr val="tx1"/>
              </a:solidFill>
              <a:round/>
              <a:headEnd/>
              <a:tailEnd/>
            </a:ln>
          </p:spPr>
          <p:txBody>
            <a:bodyPr wrap="none" anchor="ctr"/>
            <a:lstStyle/>
            <a:p>
              <a:endParaRPr lang="en-US"/>
            </a:p>
          </p:txBody>
        </p:sp>
        <p:sp>
          <p:nvSpPr>
            <p:cNvPr id="7180" name="Oval 7"/>
            <p:cNvSpPr>
              <a:spLocks noChangeArrowheads="1"/>
            </p:cNvSpPr>
            <p:nvPr/>
          </p:nvSpPr>
          <p:spPr bwMode="auto">
            <a:xfrm>
              <a:off x="2885127" y="5887352"/>
              <a:ext cx="2701664" cy="608102"/>
            </a:xfrm>
            <a:prstGeom prst="ellipse">
              <a:avLst/>
            </a:prstGeom>
            <a:solidFill>
              <a:srgbClr val="FFFF66"/>
            </a:solidFill>
            <a:ln w="9525">
              <a:solidFill>
                <a:schemeClr val="tx1"/>
              </a:solidFill>
              <a:round/>
              <a:headEnd/>
              <a:tailEnd/>
            </a:ln>
          </p:spPr>
          <p:txBody>
            <a:bodyPr wrap="none" anchor="ctr"/>
            <a:lstStyle/>
            <a:p>
              <a:endParaRPr lang="en-US"/>
            </a:p>
          </p:txBody>
        </p:sp>
        <p:sp>
          <p:nvSpPr>
            <p:cNvPr id="7181" name="Oval 8"/>
            <p:cNvSpPr>
              <a:spLocks noChangeArrowheads="1"/>
            </p:cNvSpPr>
            <p:nvPr/>
          </p:nvSpPr>
          <p:spPr bwMode="auto">
            <a:xfrm>
              <a:off x="3031746" y="5555268"/>
              <a:ext cx="2699508" cy="442060"/>
            </a:xfrm>
            <a:prstGeom prst="ellipse">
              <a:avLst/>
            </a:prstGeom>
            <a:solidFill>
              <a:srgbClr val="FFFF66"/>
            </a:solidFill>
            <a:ln w="9525">
              <a:solidFill>
                <a:schemeClr val="tx1"/>
              </a:solidFill>
              <a:round/>
              <a:headEnd/>
              <a:tailEnd/>
            </a:ln>
          </p:spPr>
          <p:txBody>
            <a:bodyPr wrap="none" anchor="ctr"/>
            <a:lstStyle/>
            <a:p>
              <a:endParaRPr lang="en-US"/>
            </a:p>
          </p:txBody>
        </p:sp>
        <p:sp>
          <p:nvSpPr>
            <p:cNvPr id="7182" name="AutoShape 9"/>
            <p:cNvSpPr>
              <a:spLocks noChangeArrowheads="1"/>
            </p:cNvSpPr>
            <p:nvPr/>
          </p:nvSpPr>
          <p:spPr bwMode="auto">
            <a:xfrm>
              <a:off x="2227499" y="4668992"/>
              <a:ext cx="146619" cy="1162294"/>
            </a:xfrm>
            <a:prstGeom prst="triangle">
              <a:avLst>
                <a:gd name="adj" fmla="val 50000"/>
              </a:avLst>
            </a:prstGeom>
            <a:noFill/>
            <a:ln w="28575">
              <a:solidFill>
                <a:schemeClr val="tx1"/>
              </a:solidFill>
              <a:miter lim="800000"/>
              <a:headEnd/>
              <a:tailEnd/>
            </a:ln>
          </p:spPr>
          <p:txBody>
            <a:bodyPr wrap="none" anchor="ctr"/>
            <a:lstStyle/>
            <a:p>
              <a:endParaRPr lang="en-US"/>
            </a:p>
          </p:txBody>
        </p:sp>
        <p:sp>
          <p:nvSpPr>
            <p:cNvPr id="7183" name="AutoShape 10"/>
            <p:cNvSpPr>
              <a:spLocks noChangeArrowheads="1"/>
            </p:cNvSpPr>
            <p:nvPr/>
          </p:nvSpPr>
          <p:spPr bwMode="auto">
            <a:xfrm>
              <a:off x="4198227" y="4612926"/>
              <a:ext cx="146619" cy="1162294"/>
            </a:xfrm>
            <a:prstGeom prst="triangle">
              <a:avLst>
                <a:gd name="adj" fmla="val 50000"/>
              </a:avLst>
            </a:prstGeom>
            <a:noFill/>
            <a:ln w="28575">
              <a:solidFill>
                <a:schemeClr val="tx1"/>
              </a:solidFill>
              <a:miter lim="800000"/>
              <a:headEnd/>
              <a:tailEnd/>
            </a:ln>
          </p:spPr>
          <p:txBody>
            <a:bodyPr wrap="none" anchor="ctr"/>
            <a:lstStyle/>
            <a:p>
              <a:endParaRPr lang="en-US"/>
            </a:p>
          </p:txBody>
        </p:sp>
        <p:sp>
          <p:nvSpPr>
            <p:cNvPr id="7184" name="AutoShape 11"/>
            <p:cNvSpPr>
              <a:spLocks noChangeArrowheads="1"/>
            </p:cNvSpPr>
            <p:nvPr/>
          </p:nvSpPr>
          <p:spPr bwMode="auto">
            <a:xfrm>
              <a:off x="4053764" y="5054986"/>
              <a:ext cx="144463" cy="1164450"/>
            </a:xfrm>
            <a:prstGeom prst="triangle">
              <a:avLst>
                <a:gd name="adj" fmla="val 50000"/>
              </a:avLst>
            </a:prstGeom>
            <a:noFill/>
            <a:ln w="28575">
              <a:solidFill>
                <a:schemeClr val="tx1"/>
              </a:solidFill>
              <a:miter lim="800000"/>
              <a:headEnd/>
              <a:tailEnd/>
            </a:ln>
          </p:spPr>
          <p:txBody>
            <a:bodyPr wrap="none" anchor="ctr"/>
            <a:lstStyle/>
            <a:p>
              <a:endParaRPr lang="en-US"/>
            </a:p>
          </p:txBody>
        </p:sp>
        <p:sp>
          <p:nvSpPr>
            <p:cNvPr id="7185" name="AutoShape 12"/>
            <p:cNvSpPr>
              <a:spLocks noChangeArrowheads="1"/>
            </p:cNvSpPr>
            <p:nvPr/>
          </p:nvSpPr>
          <p:spPr bwMode="auto">
            <a:xfrm>
              <a:off x="6535501" y="4722902"/>
              <a:ext cx="144463" cy="1164450"/>
            </a:xfrm>
            <a:prstGeom prst="triangle">
              <a:avLst>
                <a:gd name="adj" fmla="val 50000"/>
              </a:avLst>
            </a:prstGeom>
            <a:noFill/>
            <a:ln w="28575">
              <a:solidFill>
                <a:schemeClr val="tx1"/>
              </a:solidFill>
              <a:miter lim="800000"/>
              <a:headEnd/>
              <a:tailEnd/>
            </a:ln>
          </p:spPr>
          <p:txBody>
            <a:bodyPr wrap="none" anchor="ctr"/>
            <a:lstStyle/>
            <a:p>
              <a:endParaRPr lang="en-US"/>
            </a:p>
          </p:txBody>
        </p:sp>
        <p:sp>
          <p:nvSpPr>
            <p:cNvPr id="7186" name="Line 13"/>
            <p:cNvSpPr>
              <a:spLocks noChangeShapeType="1"/>
            </p:cNvSpPr>
            <p:nvPr/>
          </p:nvSpPr>
          <p:spPr bwMode="auto">
            <a:xfrm>
              <a:off x="2300809" y="4224776"/>
              <a:ext cx="0" cy="444216"/>
            </a:xfrm>
            <a:prstGeom prst="line">
              <a:avLst/>
            </a:prstGeom>
            <a:noFill/>
            <a:ln w="9525">
              <a:solidFill>
                <a:schemeClr val="tx1"/>
              </a:solidFill>
              <a:round/>
              <a:headEnd/>
              <a:tailEnd/>
            </a:ln>
          </p:spPr>
          <p:txBody>
            <a:bodyPr/>
            <a:lstStyle/>
            <a:p>
              <a:endParaRPr lang="pl-PL"/>
            </a:p>
          </p:txBody>
        </p:sp>
        <p:sp>
          <p:nvSpPr>
            <p:cNvPr id="7187" name="Line 14"/>
            <p:cNvSpPr>
              <a:spLocks noChangeShapeType="1"/>
            </p:cNvSpPr>
            <p:nvPr/>
          </p:nvSpPr>
          <p:spPr bwMode="auto">
            <a:xfrm>
              <a:off x="4127074" y="4612926"/>
              <a:ext cx="0" cy="442060"/>
            </a:xfrm>
            <a:prstGeom prst="line">
              <a:avLst/>
            </a:prstGeom>
            <a:noFill/>
            <a:ln w="9525">
              <a:solidFill>
                <a:schemeClr val="tx1"/>
              </a:solidFill>
              <a:round/>
              <a:headEnd/>
              <a:tailEnd/>
            </a:ln>
          </p:spPr>
          <p:txBody>
            <a:bodyPr/>
            <a:lstStyle/>
            <a:p>
              <a:endParaRPr lang="pl-PL"/>
            </a:p>
          </p:txBody>
        </p:sp>
        <p:sp>
          <p:nvSpPr>
            <p:cNvPr id="7188" name="Line 15"/>
            <p:cNvSpPr>
              <a:spLocks noChangeShapeType="1"/>
            </p:cNvSpPr>
            <p:nvPr/>
          </p:nvSpPr>
          <p:spPr bwMode="auto">
            <a:xfrm>
              <a:off x="4271536" y="4280842"/>
              <a:ext cx="0" cy="442060"/>
            </a:xfrm>
            <a:prstGeom prst="line">
              <a:avLst/>
            </a:prstGeom>
            <a:noFill/>
            <a:ln w="9525">
              <a:solidFill>
                <a:schemeClr val="tx1"/>
              </a:solidFill>
              <a:round/>
              <a:headEnd/>
              <a:tailEnd/>
            </a:ln>
          </p:spPr>
          <p:txBody>
            <a:bodyPr/>
            <a:lstStyle/>
            <a:p>
              <a:endParaRPr lang="pl-PL"/>
            </a:p>
          </p:txBody>
        </p:sp>
        <p:sp>
          <p:nvSpPr>
            <p:cNvPr id="7189" name="Line 16"/>
            <p:cNvSpPr>
              <a:spLocks noChangeShapeType="1"/>
            </p:cNvSpPr>
            <p:nvPr/>
          </p:nvSpPr>
          <p:spPr bwMode="auto">
            <a:xfrm>
              <a:off x="6608810" y="4336908"/>
              <a:ext cx="0" cy="442060"/>
            </a:xfrm>
            <a:prstGeom prst="line">
              <a:avLst/>
            </a:prstGeom>
            <a:noFill/>
            <a:ln w="9525">
              <a:solidFill>
                <a:schemeClr val="tx1"/>
              </a:solidFill>
              <a:round/>
              <a:headEnd/>
              <a:tailEnd/>
            </a:ln>
          </p:spPr>
          <p:txBody>
            <a:bodyPr/>
            <a:lstStyle/>
            <a:p>
              <a:endParaRPr lang="pl-PL"/>
            </a:p>
          </p:txBody>
        </p:sp>
        <p:sp>
          <p:nvSpPr>
            <p:cNvPr id="7190" name="Oval 129"/>
            <p:cNvSpPr>
              <a:spLocks noChangeArrowheads="1"/>
            </p:cNvSpPr>
            <p:nvPr/>
          </p:nvSpPr>
          <p:spPr bwMode="auto">
            <a:xfrm>
              <a:off x="3542755" y="4224776"/>
              <a:ext cx="1459718" cy="222108"/>
            </a:xfrm>
            <a:prstGeom prst="ellipse">
              <a:avLst/>
            </a:prstGeom>
            <a:noFill/>
            <a:ln w="19050">
              <a:solidFill>
                <a:schemeClr val="hlink"/>
              </a:solidFill>
              <a:round/>
              <a:headEnd/>
              <a:tailEnd/>
            </a:ln>
          </p:spPr>
          <p:txBody>
            <a:bodyPr wrap="none" anchor="ctr"/>
            <a:lstStyle/>
            <a:p>
              <a:endParaRPr lang="en-US"/>
            </a:p>
          </p:txBody>
        </p:sp>
        <p:sp>
          <p:nvSpPr>
            <p:cNvPr id="7191" name="Oval 130"/>
            <p:cNvSpPr>
              <a:spLocks noChangeArrowheads="1"/>
            </p:cNvSpPr>
            <p:nvPr/>
          </p:nvSpPr>
          <p:spPr bwMode="auto">
            <a:xfrm>
              <a:off x="3396136" y="4502950"/>
              <a:ext cx="1459718" cy="219952"/>
            </a:xfrm>
            <a:prstGeom prst="ellipse">
              <a:avLst/>
            </a:prstGeom>
            <a:noFill/>
            <a:ln w="19050">
              <a:solidFill>
                <a:schemeClr val="hlink"/>
              </a:solidFill>
              <a:round/>
              <a:headEnd/>
              <a:tailEnd/>
            </a:ln>
          </p:spPr>
          <p:txBody>
            <a:bodyPr wrap="none" anchor="ctr"/>
            <a:lstStyle/>
            <a:p>
              <a:endParaRPr lang="en-US"/>
            </a:p>
          </p:txBody>
        </p:sp>
        <p:sp>
          <p:nvSpPr>
            <p:cNvPr id="7192" name="Oval 131"/>
            <p:cNvSpPr>
              <a:spLocks noChangeArrowheads="1"/>
            </p:cNvSpPr>
            <p:nvPr/>
          </p:nvSpPr>
          <p:spPr bwMode="auto">
            <a:xfrm>
              <a:off x="5877873" y="4224776"/>
              <a:ext cx="1459718" cy="222108"/>
            </a:xfrm>
            <a:prstGeom prst="ellipse">
              <a:avLst/>
            </a:prstGeom>
            <a:noFill/>
            <a:ln w="19050">
              <a:solidFill>
                <a:schemeClr val="hlink"/>
              </a:solidFill>
              <a:round/>
              <a:headEnd/>
              <a:tailEnd/>
            </a:ln>
          </p:spPr>
          <p:txBody>
            <a:bodyPr wrap="none" anchor="ctr"/>
            <a:lstStyle/>
            <a:p>
              <a:endParaRPr lang="en-US"/>
            </a:p>
          </p:txBody>
        </p:sp>
        <p:sp>
          <p:nvSpPr>
            <p:cNvPr id="7193" name="Oval 132"/>
            <p:cNvSpPr>
              <a:spLocks noChangeArrowheads="1"/>
            </p:cNvSpPr>
            <p:nvPr/>
          </p:nvSpPr>
          <p:spPr bwMode="auto">
            <a:xfrm>
              <a:off x="1572028" y="4114800"/>
              <a:ext cx="1459718" cy="222108"/>
            </a:xfrm>
            <a:prstGeom prst="ellipse">
              <a:avLst/>
            </a:prstGeom>
            <a:noFill/>
            <a:ln w="19050">
              <a:solidFill>
                <a:schemeClr val="hlink"/>
              </a:solidFill>
              <a:round/>
              <a:headEnd/>
              <a:tailEnd/>
            </a:ln>
          </p:spPr>
          <p:txBody>
            <a:bodyPr wrap="none" anchor="ctr"/>
            <a:lstStyle/>
            <a:p>
              <a:endParaRPr lang="en-US"/>
            </a:p>
          </p:txBody>
        </p:sp>
        <p:pic>
          <p:nvPicPr>
            <p:cNvPr id="7194" name="Picture 136" descr="C:\CLIENTS\Septembre 99\Alcatel\WMF\GSM.emf"/>
            <p:cNvPicPr>
              <a:picLocks noChangeAspect="1" noChangeArrowheads="1"/>
            </p:cNvPicPr>
            <p:nvPr/>
          </p:nvPicPr>
          <p:blipFill>
            <a:blip r:embed="rId2" cstate="print"/>
            <a:srcRect/>
            <a:stretch>
              <a:fillRect/>
            </a:stretch>
          </p:blipFill>
          <p:spPr bwMode="auto">
            <a:xfrm>
              <a:off x="1224887" y="5356880"/>
              <a:ext cx="353610" cy="653386"/>
            </a:xfrm>
            <a:prstGeom prst="rect">
              <a:avLst/>
            </a:prstGeom>
            <a:noFill/>
            <a:ln w="9525">
              <a:noFill/>
              <a:miter lim="800000"/>
              <a:headEnd/>
              <a:tailEnd/>
            </a:ln>
          </p:spPr>
        </p:pic>
        <p:pic>
          <p:nvPicPr>
            <p:cNvPr id="7195" name="Picture 137" descr="C:\CLIENTS\Septembre 99\Alcatel\WMF\GSM.emf"/>
            <p:cNvPicPr>
              <a:picLocks noChangeAspect="1" noChangeArrowheads="1"/>
            </p:cNvPicPr>
            <p:nvPr/>
          </p:nvPicPr>
          <p:blipFill>
            <a:blip r:embed="rId2" cstate="print"/>
            <a:srcRect/>
            <a:stretch>
              <a:fillRect/>
            </a:stretch>
          </p:blipFill>
          <p:spPr bwMode="auto">
            <a:xfrm>
              <a:off x="2570328" y="5356880"/>
              <a:ext cx="353610" cy="653386"/>
            </a:xfrm>
            <a:prstGeom prst="rect">
              <a:avLst/>
            </a:prstGeom>
            <a:noFill/>
            <a:ln w="9525">
              <a:noFill/>
              <a:miter lim="800000"/>
              <a:headEnd/>
              <a:tailEnd/>
            </a:ln>
          </p:spPr>
        </p:pic>
        <p:pic>
          <p:nvPicPr>
            <p:cNvPr id="7196" name="Picture 138" descr="C:\CLIENTS\Septembre 99\Alcatel\WMF\GSM.emf"/>
            <p:cNvPicPr>
              <a:picLocks noChangeAspect="1" noChangeArrowheads="1"/>
            </p:cNvPicPr>
            <p:nvPr/>
          </p:nvPicPr>
          <p:blipFill>
            <a:blip r:embed="rId2" cstate="print"/>
            <a:srcRect/>
            <a:stretch>
              <a:fillRect/>
            </a:stretch>
          </p:blipFill>
          <p:spPr bwMode="auto">
            <a:xfrm>
              <a:off x="3294797" y="5149867"/>
              <a:ext cx="353610" cy="653386"/>
            </a:xfrm>
            <a:prstGeom prst="rect">
              <a:avLst/>
            </a:prstGeom>
            <a:noFill/>
            <a:ln w="9525">
              <a:noFill/>
              <a:miter lim="800000"/>
              <a:headEnd/>
              <a:tailEnd/>
            </a:ln>
          </p:spPr>
        </p:pic>
        <p:pic>
          <p:nvPicPr>
            <p:cNvPr id="7197" name="Picture 139" descr="C:\CLIENTS\Septembre 99\Alcatel\WMF\GSM.emf"/>
            <p:cNvPicPr>
              <a:picLocks noChangeAspect="1" noChangeArrowheads="1"/>
            </p:cNvPicPr>
            <p:nvPr/>
          </p:nvPicPr>
          <p:blipFill>
            <a:blip r:embed="rId2" cstate="print"/>
            <a:srcRect/>
            <a:stretch>
              <a:fillRect/>
            </a:stretch>
          </p:blipFill>
          <p:spPr bwMode="auto">
            <a:xfrm>
              <a:off x="3501788" y="5874414"/>
              <a:ext cx="353610" cy="653386"/>
            </a:xfrm>
            <a:prstGeom prst="rect">
              <a:avLst/>
            </a:prstGeom>
            <a:noFill/>
            <a:ln w="9525">
              <a:noFill/>
              <a:miter lim="800000"/>
              <a:headEnd/>
              <a:tailEnd/>
            </a:ln>
          </p:spPr>
        </p:pic>
        <p:pic>
          <p:nvPicPr>
            <p:cNvPr id="7198" name="Picture 142" descr="C:\CLIENTS\Septembre 99\Alcatel\WMF\GSM.emf"/>
            <p:cNvPicPr>
              <a:picLocks noChangeAspect="1" noChangeArrowheads="1"/>
            </p:cNvPicPr>
            <p:nvPr/>
          </p:nvPicPr>
          <p:blipFill>
            <a:blip r:embed="rId2" cstate="print"/>
            <a:srcRect/>
            <a:stretch>
              <a:fillRect/>
            </a:stretch>
          </p:blipFill>
          <p:spPr bwMode="auto">
            <a:xfrm>
              <a:off x="4536743" y="5770907"/>
              <a:ext cx="353610" cy="653386"/>
            </a:xfrm>
            <a:prstGeom prst="rect">
              <a:avLst/>
            </a:prstGeom>
            <a:noFill/>
            <a:ln w="9525">
              <a:noFill/>
              <a:miter lim="800000"/>
              <a:headEnd/>
              <a:tailEnd/>
            </a:ln>
          </p:spPr>
        </p:pic>
        <p:pic>
          <p:nvPicPr>
            <p:cNvPr id="7199" name="Picture 143" descr="C:\CLIENTS\Septembre 99\Alcatel\WMF\GSM.emf"/>
            <p:cNvPicPr>
              <a:picLocks noChangeAspect="1" noChangeArrowheads="1"/>
            </p:cNvPicPr>
            <p:nvPr/>
          </p:nvPicPr>
          <p:blipFill>
            <a:blip r:embed="rId2" cstate="print"/>
            <a:srcRect/>
            <a:stretch>
              <a:fillRect/>
            </a:stretch>
          </p:blipFill>
          <p:spPr bwMode="auto">
            <a:xfrm>
              <a:off x="7227627" y="5356880"/>
              <a:ext cx="353610" cy="653386"/>
            </a:xfrm>
            <a:prstGeom prst="rect">
              <a:avLst/>
            </a:prstGeom>
            <a:noFill/>
            <a:ln w="9525">
              <a:noFill/>
              <a:miter lim="800000"/>
              <a:headEnd/>
              <a:tailEnd/>
            </a:ln>
          </p:spPr>
        </p:pic>
      </p:grpSp>
      <p:pic>
        <p:nvPicPr>
          <p:cNvPr id="186508" name="Picture 140" descr="C:\CLIENTS\Septembre 99\Alcatel\WMF\GSM.emf"/>
          <p:cNvPicPr>
            <a:picLocks noChangeAspect="1" noChangeArrowheads="1"/>
          </p:cNvPicPr>
          <p:nvPr/>
        </p:nvPicPr>
        <p:blipFill>
          <a:blip r:embed="rId2" cstate="print"/>
          <a:srcRect/>
          <a:stretch>
            <a:fillRect/>
          </a:stretch>
        </p:blipFill>
        <p:spPr bwMode="auto">
          <a:xfrm>
            <a:off x="5778500" y="5356225"/>
            <a:ext cx="354013" cy="654050"/>
          </a:xfrm>
          <a:prstGeom prst="rect">
            <a:avLst/>
          </a:prstGeom>
          <a:noFill/>
          <a:ln w="9525">
            <a:noFill/>
            <a:miter lim="800000"/>
            <a:headEnd/>
            <a:tailEnd/>
          </a:ln>
        </p:spPr>
      </p:pic>
      <p:pic>
        <p:nvPicPr>
          <p:cNvPr id="186509" name="Picture 141" descr="C:\CLIENTS\Septembre 99\Alcatel\WMF\GSM.emf"/>
          <p:cNvPicPr>
            <a:picLocks noChangeAspect="1" noChangeArrowheads="1"/>
          </p:cNvPicPr>
          <p:nvPr/>
        </p:nvPicPr>
        <p:blipFill>
          <a:blip r:embed="rId2" cstate="print"/>
          <a:srcRect/>
          <a:stretch>
            <a:fillRect/>
          </a:stretch>
        </p:blipFill>
        <p:spPr bwMode="auto">
          <a:xfrm>
            <a:off x="4846638" y="5149850"/>
            <a:ext cx="354012" cy="654050"/>
          </a:xfrm>
          <a:prstGeom prst="rect">
            <a:avLst/>
          </a:prstGeom>
          <a:noFill/>
          <a:ln w="9525">
            <a:noFill/>
            <a:miter lim="800000"/>
            <a:headEnd/>
            <a:tailEnd/>
          </a:ln>
        </p:spPr>
      </p:pic>
    </p:spTree>
    <p:extLst>
      <p:ext uri="{BB962C8B-B14F-4D97-AF65-F5344CB8AC3E}">
        <p14:creationId xmlns:p14="http://schemas.microsoft.com/office/powerpoint/2010/main" val="2643962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186508"/>
                                        </p:tgtEl>
                                        <p:attrNameLst>
                                          <p:attrName>style.visibility</p:attrName>
                                        </p:attrNameLst>
                                      </p:cBhvr>
                                      <p:to>
                                        <p:strVal val="visible"/>
                                      </p:to>
                                    </p:set>
                                    <p:animEffect transition="in" filter="wipe(left)">
                                      <p:cBhvr>
                                        <p:cTn id="10" dur="500"/>
                                        <p:tgtEl>
                                          <p:spTgt spid="18650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6502"/>
                                        </p:tgtEl>
                                        <p:attrNameLst>
                                          <p:attrName>style.visibility</p:attrName>
                                        </p:attrNameLst>
                                      </p:cBhvr>
                                      <p:to>
                                        <p:strVal val="visible"/>
                                      </p:to>
                                    </p:set>
                                    <p:animEffect transition="in" filter="wipe(down)">
                                      <p:cBhvr>
                                        <p:cTn id="13" dur="500"/>
                                        <p:tgtEl>
                                          <p:spTgt spid="18650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186501"/>
                                        </p:tgtEl>
                                        <p:attrNameLst>
                                          <p:attrName>style.visibility</p:attrName>
                                        </p:attrNameLst>
                                      </p:cBhvr>
                                      <p:to>
                                        <p:strVal val="visible"/>
                                      </p:to>
                                    </p:set>
                                    <p:animEffect transition="in" filter="wipe(right)">
                                      <p:cBhvr>
                                        <p:cTn id="18" dur="500"/>
                                        <p:tgtEl>
                                          <p:spTgt spid="186501"/>
                                        </p:tgtEl>
                                      </p:cBhvr>
                                    </p:animEffect>
                                  </p:childTnLst>
                                </p:cTn>
                              </p:par>
                            </p:childTnLst>
                          </p:cTn>
                        </p:par>
                        <p:par>
                          <p:cTn id="19" fill="hold">
                            <p:stCondLst>
                              <p:cond delay="500"/>
                            </p:stCondLst>
                            <p:childTnLst>
                              <p:par>
                                <p:cTn id="20" presetID="1" presetClass="exit" presetSubtype="0" fill="hold" nodeType="afterEffect">
                                  <p:stCondLst>
                                    <p:cond delay="0"/>
                                  </p:stCondLst>
                                  <p:childTnLst>
                                    <p:set>
                                      <p:cBhvr>
                                        <p:cTn id="21" dur="1" fill="hold">
                                          <p:stCondLst>
                                            <p:cond delay="0"/>
                                          </p:stCondLst>
                                        </p:cTn>
                                        <p:tgtEl>
                                          <p:spTgt spid="186508"/>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8650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86503"/>
                                        </p:tgtEl>
                                        <p:attrNameLst>
                                          <p:attrName>style.visibility</p:attrName>
                                        </p:attrNameLst>
                                      </p:cBhvr>
                                      <p:to>
                                        <p:strVal val="visible"/>
                                      </p:to>
                                    </p:set>
                                  </p:childTnLst>
                                </p:cTn>
                              </p:par>
                            </p:childTnLst>
                          </p:cTn>
                        </p:par>
                        <p:par>
                          <p:cTn id="28" fill="hold">
                            <p:stCondLst>
                              <p:cond delay="0"/>
                            </p:stCondLst>
                            <p:childTnLst>
                              <p:par>
                                <p:cTn id="29" presetID="1" presetClass="exit" presetSubtype="0" fill="hold" grpId="1" nodeType="afterEffect">
                                  <p:stCondLst>
                                    <p:cond delay="0"/>
                                  </p:stCondLst>
                                  <p:childTnLst>
                                    <p:set>
                                      <p:cBhvr>
                                        <p:cTn id="30" dur="1" fill="hold">
                                          <p:stCondLst>
                                            <p:cond delay="0"/>
                                          </p:stCondLst>
                                        </p:cTn>
                                        <p:tgtEl>
                                          <p:spTgt spid="186501"/>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8650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501" grpId="0" animBg="1"/>
      <p:bldP spid="186501" grpId="1" animBg="1"/>
      <p:bldP spid="186502" grpId="0" animBg="1"/>
      <p:bldP spid="186502" grpId="1" animBg="1"/>
      <p:bldP spid="18650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Cellular Concept (2)</a:t>
            </a:r>
          </a:p>
        </p:txBody>
      </p:sp>
      <p:sp>
        <p:nvSpPr>
          <p:cNvPr id="187395" name="Rectangle 3"/>
          <p:cNvSpPr>
            <a:spLocks noGrp="1" noChangeArrowheads="1"/>
          </p:cNvSpPr>
          <p:nvPr>
            <p:ph idx="1"/>
          </p:nvPr>
        </p:nvSpPr>
        <p:spPr/>
        <p:txBody>
          <a:bodyPr/>
          <a:lstStyle/>
          <a:p>
            <a:pPr eaLnBrk="1" hangingPunct="1"/>
            <a:r>
              <a:rPr lang="en-US" dirty="0" smtClean="0"/>
              <a:t>Thus, instead of one base station covering an entire city, the city was broken up into cells, or smaller coverage areas</a:t>
            </a:r>
          </a:p>
          <a:p>
            <a:pPr eaLnBrk="1" hangingPunct="1"/>
            <a:endParaRPr lang="en-US" dirty="0" smtClean="0"/>
          </a:p>
          <a:p>
            <a:pPr eaLnBrk="1" hangingPunct="1"/>
            <a:r>
              <a:rPr lang="en-US" dirty="0" smtClean="0"/>
              <a:t>Each of these smaller coverage areas had </a:t>
            </a:r>
            <a:br>
              <a:rPr lang="en-US" dirty="0" smtClean="0"/>
            </a:br>
            <a:r>
              <a:rPr lang="en-US" dirty="0" smtClean="0"/>
              <a:t>its own lower-power base station</a:t>
            </a:r>
          </a:p>
          <a:p>
            <a:pPr eaLnBrk="1" hangingPunct="1"/>
            <a:endParaRPr lang="en-US" dirty="0" smtClean="0"/>
          </a:p>
          <a:p>
            <a:pPr eaLnBrk="1" hangingPunct="1"/>
            <a:r>
              <a:rPr lang="en-US" dirty="0" smtClean="0"/>
              <a:t>User phones in one cell communicate with </a:t>
            </a:r>
            <a:br>
              <a:rPr lang="en-US" dirty="0" smtClean="0"/>
            </a:br>
            <a:r>
              <a:rPr lang="en-US" dirty="0" smtClean="0"/>
              <a:t>the base station in that cell</a:t>
            </a:r>
          </a:p>
        </p:txBody>
      </p:sp>
    </p:spTree>
    <p:extLst>
      <p:ext uri="{BB962C8B-B14F-4D97-AF65-F5344CB8AC3E}">
        <p14:creationId xmlns:p14="http://schemas.microsoft.com/office/powerpoint/2010/main" val="90885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animEffect transition="in" filter="wipe(left)">
                                      <p:cBhvr>
                                        <p:cTn id="7" dur="1000"/>
                                        <p:tgtEl>
                                          <p:spTgt spid="187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7395">
                                            <p:txEl>
                                              <p:pRg st="2" end="2"/>
                                            </p:txEl>
                                          </p:spTgt>
                                        </p:tgtEl>
                                        <p:attrNameLst>
                                          <p:attrName>style.visibility</p:attrName>
                                        </p:attrNameLst>
                                      </p:cBhvr>
                                      <p:to>
                                        <p:strVal val="visible"/>
                                      </p:to>
                                    </p:set>
                                    <p:animEffect transition="in" filter="wipe(left)">
                                      <p:cBhvr>
                                        <p:cTn id="12" dur="1000"/>
                                        <p:tgtEl>
                                          <p:spTgt spid="187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7395">
                                            <p:txEl>
                                              <p:pRg st="4" end="4"/>
                                            </p:txEl>
                                          </p:spTgt>
                                        </p:tgtEl>
                                        <p:attrNameLst>
                                          <p:attrName>style.visibility</p:attrName>
                                        </p:attrNameLst>
                                      </p:cBhvr>
                                      <p:to>
                                        <p:strVal val="visible"/>
                                      </p:to>
                                    </p:set>
                                    <p:animEffect transition="in" filter="wipe(left)">
                                      <p:cBhvr>
                                        <p:cTn id="17" dur="1000"/>
                                        <p:tgtEl>
                                          <p:spTgt spid="1873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2400" dirty="0" smtClean="0"/>
              <a:t>Tessellation</a:t>
            </a:r>
          </a:p>
        </p:txBody>
      </p:sp>
      <p:sp>
        <p:nvSpPr>
          <p:cNvPr id="190467" name="Rectangle 3"/>
          <p:cNvSpPr>
            <a:spLocks noGrp="1" noChangeArrowheads="1"/>
          </p:cNvSpPr>
          <p:nvPr>
            <p:ph idx="4294967295"/>
          </p:nvPr>
        </p:nvSpPr>
        <p:spPr>
          <a:xfrm>
            <a:off x="695324" y="1600200"/>
            <a:ext cx="7534275" cy="4411663"/>
          </a:xfrm>
        </p:spPr>
        <p:txBody>
          <a:bodyPr/>
          <a:lstStyle/>
          <a:p>
            <a:pPr eaLnBrk="1" hangingPunct="1"/>
            <a:r>
              <a:rPr lang="en-US" sz="2800" dirty="0" smtClean="0"/>
              <a:t>Only three regular polygons tessellate:</a:t>
            </a:r>
          </a:p>
          <a:p>
            <a:pPr lvl="1" eaLnBrk="1" hangingPunct="1"/>
            <a:r>
              <a:rPr lang="en-US" sz="2400" dirty="0" smtClean="0"/>
              <a:t>Equilateral triangle</a:t>
            </a:r>
          </a:p>
          <a:p>
            <a:pPr lvl="1" eaLnBrk="1" hangingPunct="1"/>
            <a:r>
              <a:rPr lang="en-US" sz="2400" dirty="0" smtClean="0"/>
              <a:t>Square</a:t>
            </a:r>
          </a:p>
          <a:p>
            <a:pPr lvl="1" eaLnBrk="1" hangingPunct="1"/>
            <a:r>
              <a:rPr lang="en-US" sz="2400" dirty="0" smtClean="0"/>
              <a:t>Regular Hexagon</a:t>
            </a:r>
          </a:p>
          <a:p>
            <a:pPr lvl="1" eaLnBrk="1" hangingPunct="1"/>
            <a:endParaRPr lang="en-US" dirty="0" smtClean="0"/>
          </a:p>
        </p:txBody>
      </p:sp>
      <p:grpSp>
        <p:nvGrpSpPr>
          <p:cNvPr id="2" name="Group 49"/>
          <p:cNvGrpSpPr>
            <a:grpSpLocks/>
          </p:cNvGrpSpPr>
          <p:nvPr/>
        </p:nvGrpSpPr>
        <p:grpSpPr bwMode="auto">
          <a:xfrm>
            <a:off x="690563" y="3500438"/>
            <a:ext cx="7487544" cy="2868315"/>
            <a:chOff x="690563" y="3500438"/>
            <a:chExt cx="7487544" cy="2868315"/>
          </a:xfrm>
        </p:grpSpPr>
        <p:grpSp>
          <p:nvGrpSpPr>
            <p:cNvPr id="9221" name="Group 46"/>
            <p:cNvGrpSpPr>
              <a:grpSpLocks/>
            </p:cNvGrpSpPr>
            <p:nvPr/>
          </p:nvGrpSpPr>
          <p:grpSpPr bwMode="auto">
            <a:xfrm>
              <a:off x="690563" y="4638675"/>
              <a:ext cx="2128837" cy="1537990"/>
              <a:chOff x="690563" y="4638675"/>
              <a:chExt cx="2128837" cy="1537990"/>
            </a:xfrm>
          </p:grpSpPr>
          <p:grpSp>
            <p:nvGrpSpPr>
              <p:cNvPr id="9249" name="Group 43"/>
              <p:cNvGrpSpPr>
                <a:grpSpLocks/>
              </p:cNvGrpSpPr>
              <p:nvPr/>
            </p:nvGrpSpPr>
            <p:grpSpPr bwMode="auto">
              <a:xfrm>
                <a:off x="690563" y="4638675"/>
                <a:ext cx="2128837" cy="1076325"/>
                <a:chOff x="690563" y="4456113"/>
                <a:chExt cx="2128837" cy="1076325"/>
              </a:xfrm>
            </p:grpSpPr>
            <p:sp>
              <p:nvSpPr>
                <p:cNvPr id="9251" name="AutoShape 4"/>
                <p:cNvSpPr>
                  <a:spLocks noChangeArrowheads="1"/>
                </p:cNvSpPr>
                <p:nvPr/>
              </p:nvSpPr>
              <p:spPr bwMode="auto">
                <a:xfrm>
                  <a:off x="1214438"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2" name="AutoShape 5"/>
                <p:cNvSpPr>
                  <a:spLocks noChangeArrowheads="1"/>
                </p:cNvSpPr>
                <p:nvPr/>
              </p:nvSpPr>
              <p:spPr bwMode="auto">
                <a:xfrm>
                  <a:off x="1747838"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3" name="AutoShape 6"/>
                <p:cNvSpPr>
                  <a:spLocks noChangeArrowheads="1"/>
                </p:cNvSpPr>
                <p:nvPr/>
              </p:nvSpPr>
              <p:spPr bwMode="auto">
                <a:xfrm>
                  <a:off x="2281238"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4" name="AutoShape 7"/>
                <p:cNvSpPr>
                  <a:spLocks noChangeArrowheads="1"/>
                </p:cNvSpPr>
                <p:nvPr/>
              </p:nvSpPr>
              <p:spPr bwMode="auto">
                <a:xfrm>
                  <a:off x="2024063" y="4979988"/>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5" name="AutoShape 8"/>
                <p:cNvSpPr>
                  <a:spLocks noChangeArrowheads="1"/>
                </p:cNvSpPr>
                <p:nvPr/>
              </p:nvSpPr>
              <p:spPr bwMode="auto">
                <a:xfrm>
                  <a:off x="1462088" y="4975225"/>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6" name="AutoShape 9"/>
                <p:cNvSpPr>
                  <a:spLocks noChangeArrowheads="1"/>
                </p:cNvSpPr>
                <p:nvPr/>
              </p:nvSpPr>
              <p:spPr bwMode="auto">
                <a:xfrm>
                  <a:off x="952500" y="4975225"/>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7" name="AutoShape 10"/>
                <p:cNvSpPr>
                  <a:spLocks noChangeArrowheads="1"/>
                </p:cNvSpPr>
                <p:nvPr/>
              </p:nvSpPr>
              <p:spPr bwMode="auto">
                <a:xfrm flipV="1">
                  <a:off x="957263"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8" name="AutoShape 11"/>
                <p:cNvSpPr>
                  <a:spLocks noChangeArrowheads="1"/>
                </p:cNvSpPr>
                <p:nvPr/>
              </p:nvSpPr>
              <p:spPr bwMode="auto">
                <a:xfrm flipV="1">
                  <a:off x="1476375"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59" name="AutoShape 12"/>
                <p:cNvSpPr>
                  <a:spLocks noChangeArrowheads="1"/>
                </p:cNvSpPr>
                <p:nvPr/>
              </p:nvSpPr>
              <p:spPr bwMode="auto">
                <a:xfrm flipV="1">
                  <a:off x="2019300" y="4460875"/>
                  <a:ext cx="533400" cy="533400"/>
                </a:xfrm>
                <a:prstGeom prst="triangle">
                  <a:avLst>
                    <a:gd name="adj" fmla="val 50000"/>
                  </a:avLst>
                </a:prstGeom>
                <a:solidFill>
                  <a:srgbClr val="FFFF66"/>
                </a:solidFill>
                <a:ln w="9525">
                  <a:solidFill>
                    <a:schemeClr val="tx1"/>
                  </a:solidFill>
                  <a:miter lim="800000"/>
                  <a:headEnd/>
                  <a:tailEnd/>
                </a:ln>
              </p:spPr>
              <p:txBody>
                <a:bodyPr rot="10800000" wrap="none" anchor="ctr"/>
                <a:lstStyle/>
                <a:p>
                  <a:pPr algn="ctr"/>
                  <a:endParaRPr lang="pl-PL" sz="1800" b="0">
                    <a:latin typeface="+mn-lt"/>
                    <a:cs typeface="Arial" charset="0"/>
                  </a:endParaRPr>
                </a:p>
              </p:txBody>
            </p:sp>
            <p:sp>
              <p:nvSpPr>
                <p:cNvPr id="9260" name="AutoShape 13"/>
                <p:cNvSpPr>
                  <a:spLocks noChangeArrowheads="1"/>
                </p:cNvSpPr>
                <p:nvPr/>
              </p:nvSpPr>
              <p:spPr bwMode="auto">
                <a:xfrm flipV="1">
                  <a:off x="1214438" y="49895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61" name="AutoShape 14"/>
                <p:cNvSpPr>
                  <a:spLocks noChangeArrowheads="1"/>
                </p:cNvSpPr>
                <p:nvPr/>
              </p:nvSpPr>
              <p:spPr bwMode="auto">
                <a:xfrm flipV="1">
                  <a:off x="1747838" y="4999038"/>
                  <a:ext cx="533400" cy="533400"/>
                </a:xfrm>
                <a:prstGeom prst="triangle">
                  <a:avLst>
                    <a:gd name="adj" fmla="val 50000"/>
                  </a:avLst>
                </a:prstGeom>
                <a:solidFill>
                  <a:srgbClr val="FFFF66"/>
                </a:solidFill>
                <a:ln w="9525">
                  <a:solidFill>
                    <a:schemeClr val="tx1"/>
                  </a:solidFill>
                  <a:miter lim="800000"/>
                  <a:headEnd/>
                  <a:tailEnd/>
                </a:ln>
              </p:spPr>
              <p:txBody>
                <a:bodyPr rot="10800000" wrap="none" anchor="ctr"/>
                <a:lstStyle/>
                <a:p>
                  <a:pPr algn="ctr"/>
                  <a:endParaRPr lang="pl-PL" sz="1800" b="0">
                    <a:latin typeface="+mn-lt"/>
                    <a:cs typeface="Arial" charset="0"/>
                  </a:endParaRPr>
                </a:p>
              </p:txBody>
            </p:sp>
            <p:sp>
              <p:nvSpPr>
                <p:cNvPr id="9262" name="AutoShape 15"/>
                <p:cNvSpPr>
                  <a:spLocks noChangeArrowheads="1"/>
                </p:cNvSpPr>
                <p:nvPr/>
              </p:nvSpPr>
              <p:spPr bwMode="auto">
                <a:xfrm flipV="1">
                  <a:off x="2286000" y="4989513"/>
                  <a:ext cx="533400" cy="533400"/>
                </a:xfrm>
                <a:prstGeom prst="triangle">
                  <a:avLst>
                    <a:gd name="adj" fmla="val 50000"/>
                  </a:avLst>
                </a:prstGeom>
                <a:solidFill>
                  <a:srgbClr val="FFFF66"/>
                </a:solidFill>
                <a:ln w="9525">
                  <a:solidFill>
                    <a:schemeClr val="tx1"/>
                  </a:solidFill>
                  <a:miter lim="800000"/>
                  <a:headEnd/>
                  <a:tailEnd/>
                </a:ln>
              </p:spPr>
              <p:txBody>
                <a:bodyPr rot="10800000" wrap="none" anchor="ctr"/>
                <a:lstStyle/>
                <a:p>
                  <a:pPr algn="ctr"/>
                  <a:endParaRPr lang="pl-PL" sz="1800" b="0">
                    <a:latin typeface="+mn-lt"/>
                    <a:cs typeface="Arial" charset="0"/>
                  </a:endParaRPr>
                </a:p>
              </p:txBody>
            </p:sp>
            <p:sp>
              <p:nvSpPr>
                <p:cNvPr id="9263" name="AutoShape 25"/>
                <p:cNvSpPr>
                  <a:spLocks noChangeArrowheads="1"/>
                </p:cNvSpPr>
                <p:nvPr/>
              </p:nvSpPr>
              <p:spPr bwMode="auto">
                <a:xfrm>
                  <a:off x="690563" y="4456113"/>
                  <a:ext cx="533400" cy="533400"/>
                </a:xfrm>
                <a:prstGeom prst="triangle">
                  <a:avLst>
                    <a:gd name="adj" fmla="val 5000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64" name="AutoShape 26"/>
                <p:cNvSpPr>
                  <a:spLocks noChangeArrowheads="1"/>
                </p:cNvSpPr>
                <p:nvPr/>
              </p:nvSpPr>
              <p:spPr bwMode="auto">
                <a:xfrm flipV="1">
                  <a:off x="695325" y="4989513"/>
                  <a:ext cx="533400" cy="533400"/>
                </a:xfrm>
                <a:prstGeom prst="triangle">
                  <a:avLst>
                    <a:gd name="adj" fmla="val 50000"/>
                  </a:avLst>
                </a:prstGeom>
                <a:solidFill>
                  <a:srgbClr val="FFFF66"/>
                </a:solidFill>
                <a:ln w="9525">
                  <a:solidFill>
                    <a:schemeClr val="tx1"/>
                  </a:solidFill>
                  <a:miter lim="800000"/>
                  <a:headEnd/>
                  <a:tailEnd/>
                </a:ln>
              </p:spPr>
              <p:txBody>
                <a:bodyPr rot="10800000" wrap="none" anchor="ctr"/>
                <a:lstStyle/>
                <a:p>
                  <a:pPr algn="ctr"/>
                  <a:endParaRPr lang="pl-PL" sz="1800" b="0">
                    <a:latin typeface="+mn-lt"/>
                    <a:cs typeface="Arial" charset="0"/>
                  </a:endParaRPr>
                </a:p>
              </p:txBody>
            </p:sp>
          </p:grpSp>
          <p:sp>
            <p:nvSpPr>
              <p:cNvPr id="9250" name="Text Box 39"/>
              <p:cNvSpPr txBox="1">
                <a:spLocks noChangeArrowheads="1"/>
              </p:cNvSpPr>
              <p:nvPr/>
            </p:nvSpPr>
            <p:spPr bwMode="auto">
              <a:xfrm>
                <a:off x="990600" y="5715000"/>
                <a:ext cx="1560427" cy="461665"/>
              </a:xfrm>
              <a:prstGeom prst="rect">
                <a:avLst/>
              </a:prstGeom>
              <a:noFill/>
              <a:ln w="9525">
                <a:noFill/>
                <a:miter lim="800000"/>
                <a:headEnd/>
                <a:tailEnd/>
              </a:ln>
            </p:spPr>
            <p:txBody>
              <a:bodyPr wrap="none">
                <a:spAutoFit/>
              </a:bodyPr>
              <a:lstStyle/>
              <a:p>
                <a:r>
                  <a:rPr lang="en-US" sz="2400">
                    <a:latin typeface="+mn-lt"/>
                    <a:cs typeface="Arial" charset="0"/>
                  </a:rPr>
                  <a:t>Triangles</a:t>
                </a:r>
              </a:p>
            </p:txBody>
          </p:sp>
        </p:grpSp>
        <p:grpSp>
          <p:nvGrpSpPr>
            <p:cNvPr id="9222" name="Group 47"/>
            <p:cNvGrpSpPr>
              <a:grpSpLocks/>
            </p:cNvGrpSpPr>
            <p:nvPr/>
          </p:nvGrpSpPr>
          <p:grpSpPr bwMode="auto">
            <a:xfrm>
              <a:off x="3505200" y="4456113"/>
              <a:ext cx="1441420" cy="1872952"/>
              <a:chOff x="3505200" y="4456113"/>
              <a:chExt cx="1441420" cy="1872952"/>
            </a:xfrm>
          </p:grpSpPr>
          <p:grpSp>
            <p:nvGrpSpPr>
              <p:cNvPr id="9238" name="Group 44"/>
              <p:cNvGrpSpPr>
                <a:grpSpLocks/>
              </p:cNvGrpSpPr>
              <p:nvPr/>
            </p:nvGrpSpPr>
            <p:grpSpPr bwMode="auto">
              <a:xfrm>
                <a:off x="3505200" y="4456113"/>
                <a:ext cx="1371600" cy="1371600"/>
                <a:chOff x="3505200" y="4456113"/>
                <a:chExt cx="1371600" cy="1371600"/>
              </a:xfrm>
            </p:grpSpPr>
            <p:sp>
              <p:nvSpPr>
                <p:cNvPr id="9240" name="Rectangle 16"/>
                <p:cNvSpPr>
                  <a:spLocks noChangeArrowheads="1"/>
                </p:cNvSpPr>
                <p:nvPr/>
              </p:nvSpPr>
              <p:spPr bwMode="auto">
                <a:xfrm>
                  <a:off x="3505200" y="44561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1" name="Rectangle 17"/>
                <p:cNvSpPr>
                  <a:spLocks noChangeArrowheads="1"/>
                </p:cNvSpPr>
                <p:nvPr/>
              </p:nvSpPr>
              <p:spPr bwMode="auto">
                <a:xfrm>
                  <a:off x="3962400" y="44561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2" name="Rectangle 18"/>
                <p:cNvSpPr>
                  <a:spLocks noChangeArrowheads="1"/>
                </p:cNvSpPr>
                <p:nvPr/>
              </p:nvSpPr>
              <p:spPr bwMode="auto">
                <a:xfrm>
                  <a:off x="3962400" y="49133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3" name="Rectangle 19"/>
                <p:cNvSpPr>
                  <a:spLocks noChangeArrowheads="1"/>
                </p:cNvSpPr>
                <p:nvPr/>
              </p:nvSpPr>
              <p:spPr bwMode="auto">
                <a:xfrm>
                  <a:off x="3505200" y="49133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4" name="Rectangle 20"/>
                <p:cNvSpPr>
                  <a:spLocks noChangeArrowheads="1"/>
                </p:cNvSpPr>
                <p:nvPr/>
              </p:nvSpPr>
              <p:spPr bwMode="auto">
                <a:xfrm>
                  <a:off x="3505200" y="53705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5" name="Rectangle 21"/>
                <p:cNvSpPr>
                  <a:spLocks noChangeArrowheads="1"/>
                </p:cNvSpPr>
                <p:nvPr/>
              </p:nvSpPr>
              <p:spPr bwMode="auto">
                <a:xfrm>
                  <a:off x="3962400" y="53705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6" name="Rectangle 22"/>
                <p:cNvSpPr>
                  <a:spLocks noChangeArrowheads="1"/>
                </p:cNvSpPr>
                <p:nvPr/>
              </p:nvSpPr>
              <p:spPr bwMode="auto">
                <a:xfrm>
                  <a:off x="4419600" y="53705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7" name="Rectangle 23"/>
                <p:cNvSpPr>
                  <a:spLocks noChangeArrowheads="1"/>
                </p:cNvSpPr>
                <p:nvPr/>
              </p:nvSpPr>
              <p:spPr bwMode="auto">
                <a:xfrm>
                  <a:off x="4419600" y="49133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48" name="Rectangle 24"/>
                <p:cNvSpPr>
                  <a:spLocks noChangeArrowheads="1"/>
                </p:cNvSpPr>
                <p:nvPr/>
              </p:nvSpPr>
              <p:spPr bwMode="auto">
                <a:xfrm>
                  <a:off x="4419600" y="4456113"/>
                  <a:ext cx="457200" cy="457200"/>
                </a:xfrm>
                <a:prstGeom prst="rect">
                  <a:avLst/>
                </a:prstGeom>
                <a:solidFill>
                  <a:srgbClr val="FFFF66"/>
                </a:solidFill>
                <a:ln w="9525">
                  <a:solidFill>
                    <a:schemeClr val="tx1"/>
                  </a:solidFill>
                  <a:miter lim="800000"/>
                  <a:headEnd/>
                  <a:tailEnd/>
                </a:ln>
              </p:spPr>
              <p:txBody>
                <a:bodyPr wrap="none" anchor="ctr"/>
                <a:lstStyle/>
                <a:p>
                  <a:endParaRPr lang="en-US">
                    <a:latin typeface="+mn-lt"/>
                  </a:endParaRPr>
                </a:p>
              </p:txBody>
            </p:sp>
          </p:grpSp>
          <p:sp>
            <p:nvSpPr>
              <p:cNvPr id="9239" name="Text Box 40"/>
              <p:cNvSpPr txBox="1">
                <a:spLocks noChangeArrowheads="1"/>
              </p:cNvSpPr>
              <p:nvPr/>
            </p:nvSpPr>
            <p:spPr bwMode="auto">
              <a:xfrm>
                <a:off x="3505200" y="5867400"/>
                <a:ext cx="1441420" cy="461665"/>
              </a:xfrm>
              <a:prstGeom prst="rect">
                <a:avLst/>
              </a:prstGeom>
              <a:noFill/>
              <a:ln w="9525">
                <a:noFill/>
                <a:miter lim="800000"/>
                <a:headEnd/>
                <a:tailEnd/>
              </a:ln>
            </p:spPr>
            <p:txBody>
              <a:bodyPr wrap="none">
                <a:spAutoFit/>
              </a:bodyPr>
              <a:lstStyle/>
              <a:p>
                <a:r>
                  <a:rPr lang="en-US" sz="2400">
                    <a:latin typeface="+mn-lt"/>
                    <a:cs typeface="Arial" charset="0"/>
                  </a:rPr>
                  <a:t>Squares</a:t>
                </a:r>
              </a:p>
            </p:txBody>
          </p:sp>
        </p:grpSp>
        <p:grpSp>
          <p:nvGrpSpPr>
            <p:cNvPr id="9223" name="Group 48"/>
            <p:cNvGrpSpPr>
              <a:grpSpLocks/>
            </p:cNvGrpSpPr>
            <p:nvPr/>
          </p:nvGrpSpPr>
          <p:grpSpPr bwMode="auto">
            <a:xfrm>
              <a:off x="5938838" y="3500438"/>
              <a:ext cx="2239269" cy="2868315"/>
              <a:chOff x="5938838" y="3500438"/>
              <a:chExt cx="2239269" cy="2868315"/>
            </a:xfrm>
          </p:grpSpPr>
          <p:grpSp>
            <p:nvGrpSpPr>
              <p:cNvPr id="9224" name="Group 45"/>
              <p:cNvGrpSpPr>
                <a:grpSpLocks/>
              </p:cNvGrpSpPr>
              <p:nvPr/>
            </p:nvGrpSpPr>
            <p:grpSpPr bwMode="auto">
              <a:xfrm>
                <a:off x="5938838" y="3500438"/>
                <a:ext cx="2233612" cy="2419350"/>
                <a:chOff x="5938838" y="3500438"/>
                <a:chExt cx="2233612" cy="2419350"/>
              </a:xfrm>
            </p:grpSpPr>
            <p:sp>
              <p:nvSpPr>
                <p:cNvPr id="9226" name="AutoShape 27"/>
                <p:cNvSpPr>
                  <a:spLocks noChangeArrowheads="1"/>
                </p:cNvSpPr>
                <p:nvPr/>
              </p:nvSpPr>
              <p:spPr bwMode="auto">
                <a:xfrm>
                  <a:off x="5943600" y="411480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27" name="AutoShape 28"/>
                <p:cNvSpPr>
                  <a:spLocks noChangeArrowheads="1"/>
                </p:cNvSpPr>
                <p:nvPr/>
              </p:nvSpPr>
              <p:spPr bwMode="auto">
                <a:xfrm>
                  <a:off x="6448425" y="441960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28" name="AutoShape 29"/>
                <p:cNvSpPr>
                  <a:spLocks noChangeArrowheads="1"/>
                </p:cNvSpPr>
                <p:nvPr/>
              </p:nvSpPr>
              <p:spPr bwMode="auto">
                <a:xfrm>
                  <a:off x="6448425" y="381000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29" name="AutoShape 30"/>
                <p:cNvSpPr>
                  <a:spLocks noChangeArrowheads="1"/>
                </p:cNvSpPr>
                <p:nvPr/>
              </p:nvSpPr>
              <p:spPr bwMode="auto">
                <a:xfrm>
                  <a:off x="6967538" y="411480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0" name="AutoShape 31"/>
                <p:cNvSpPr>
                  <a:spLocks noChangeArrowheads="1"/>
                </p:cNvSpPr>
                <p:nvPr/>
              </p:nvSpPr>
              <p:spPr bwMode="auto">
                <a:xfrm>
                  <a:off x="6967538" y="4710113"/>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1" name="AutoShape 32"/>
                <p:cNvSpPr>
                  <a:spLocks noChangeArrowheads="1"/>
                </p:cNvSpPr>
                <p:nvPr/>
              </p:nvSpPr>
              <p:spPr bwMode="auto">
                <a:xfrm>
                  <a:off x="6453188" y="5014913"/>
                  <a:ext cx="685800" cy="609600"/>
                </a:xfrm>
                <a:prstGeom prst="hexagon">
                  <a:avLst>
                    <a:gd name="adj" fmla="val 25260"/>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2" name="AutoShape 33"/>
                <p:cNvSpPr>
                  <a:spLocks noChangeArrowheads="1"/>
                </p:cNvSpPr>
                <p:nvPr/>
              </p:nvSpPr>
              <p:spPr bwMode="auto">
                <a:xfrm>
                  <a:off x="5938838" y="472440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3" name="AutoShape 34"/>
                <p:cNvSpPr>
                  <a:spLocks noChangeArrowheads="1"/>
                </p:cNvSpPr>
                <p:nvPr/>
              </p:nvSpPr>
              <p:spPr bwMode="auto">
                <a:xfrm>
                  <a:off x="6953250" y="5310188"/>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4" name="AutoShape 35"/>
                <p:cNvSpPr>
                  <a:spLocks noChangeArrowheads="1"/>
                </p:cNvSpPr>
                <p:nvPr/>
              </p:nvSpPr>
              <p:spPr bwMode="auto">
                <a:xfrm>
                  <a:off x="7477125" y="5010150"/>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5" name="AutoShape 36"/>
                <p:cNvSpPr>
                  <a:spLocks noChangeArrowheads="1"/>
                </p:cNvSpPr>
                <p:nvPr/>
              </p:nvSpPr>
              <p:spPr bwMode="auto">
                <a:xfrm>
                  <a:off x="7486650" y="4414838"/>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6" name="AutoShape 37"/>
                <p:cNvSpPr>
                  <a:spLocks noChangeArrowheads="1"/>
                </p:cNvSpPr>
                <p:nvPr/>
              </p:nvSpPr>
              <p:spPr bwMode="auto">
                <a:xfrm>
                  <a:off x="7481888" y="3805238"/>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sp>
              <p:nvSpPr>
                <p:cNvPr id="9237" name="AutoShape 38"/>
                <p:cNvSpPr>
                  <a:spLocks noChangeArrowheads="1"/>
                </p:cNvSpPr>
                <p:nvPr/>
              </p:nvSpPr>
              <p:spPr bwMode="auto">
                <a:xfrm>
                  <a:off x="6967538" y="3500438"/>
                  <a:ext cx="685800" cy="609600"/>
                </a:xfrm>
                <a:prstGeom prst="hexagon">
                  <a:avLst>
                    <a:gd name="adj" fmla="val 28125"/>
                    <a:gd name="vf" fmla="val 115470"/>
                  </a:avLst>
                </a:prstGeom>
                <a:solidFill>
                  <a:srgbClr val="FFFF66"/>
                </a:solidFill>
                <a:ln w="9525">
                  <a:solidFill>
                    <a:schemeClr val="tx1"/>
                  </a:solidFill>
                  <a:miter lim="800000"/>
                  <a:headEnd/>
                  <a:tailEnd/>
                </a:ln>
              </p:spPr>
              <p:txBody>
                <a:bodyPr wrap="none" anchor="ctr"/>
                <a:lstStyle/>
                <a:p>
                  <a:endParaRPr lang="en-US">
                    <a:latin typeface="+mn-lt"/>
                  </a:endParaRPr>
                </a:p>
              </p:txBody>
            </p:sp>
          </p:grpSp>
          <p:sp>
            <p:nvSpPr>
              <p:cNvPr id="9225" name="Text Box 41"/>
              <p:cNvSpPr txBox="1">
                <a:spLocks noChangeArrowheads="1"/>
              </p:cNvSpPr>
              <p:nvPr/>
            </p:nvSpPr>
            <p:spPr bwMode="auto">
              <a:xfrm>
                <a:off x="6477000" y="5907088"/>
                <a:ext cx="1701107" cy="461665"/>
              </a:xfrm>
              <a:prstGeom prst="rect">
                <a:avLst/>
              </a:prstGeom>
              <a:noFill/>
              <a:ln w="9525">
                <a:noFill/>
                <a:miter lim="800000"/>
                <a:headEnd/>
                <a:tailEnd/>
              </a:ln>
            </p:spPr>
            <p:txBody>
              <a:bodyPr wrap="none">
                <a:spAutoFit/>
              </a:bodyPr>
              <a:lstStyle/>
              <a:p>
                <a:r>
                  <a:rPr lang="en-US" sz="2400">
                    <a:latin typeface="+mn-lt"/>
                    <a:cs typeface="Arial" charset="0"/>
                  </a:rPr>
                  <a:t>Hexagons</a:t>
                </a:r>
              </a:p>
            </p:txBody>
          </p:sp>
        </p:grpSp>
      </p:grpSp>
    </p:spTree>
    <p:extLst>
      <p:ext uri="{BB962C8B-B14F-4D97-AF65-F5344CB8AC3E}">
        <p14:creationId xmlns:p14="http://schemas.microsoft.com/office/powerpoint/2010/main" val="80395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Effect transition="in" filter="wipe(left)">
                                      <p:cBhvr>
                                        <p:cTn id="7" dur="1000"/>
                                        <p:tgtEl>
                                          <p:spTgt spid="190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0467">
                                            <p:txEl>
                                              <p:pRg st="1" end="1"/>
                                            </p:txEl>
                                          </p:spTgt>
                                        </p:tgtEl>
                                        <p:attrNameLst>
                                          <p:attrName>style.visibility</p:attrName>
                                        </p:attrNameLst>
                                      </p:cBhvr>
                                      <p:to>
                                        <p:strVal val="visible"/>
                                      </p:to>
                                    </p:set>
                                    <p:animEffect transition="in" filter="wipe(left)">
                                      <p:cBhvr>
                                        <p:cTn id="12" dur="1000"/>
                                        <p:tgtEl>
                                          <p:spTgt spid="1904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0467">
                                            <p:txEl>
                                              <p:pRg st="2" end="2"/>
                                            </p:txEl>
                                          </p:spTgt>
                                        </p:tgtEl>
                                        <p:attrNameLst>
                                          <p:attrName>style.visibility</p:attrName>
                                        </p:attrNameLst>
                                      </p:cBhvr>
                                      <p:to>
                                        <p:strVal val="visible"/>
                                      </p:to>
                                    </p:set>
                                    <p:animEffect transition="in" filter="wipe(left)">
                                      <p:cBhvr>
                                        <p:cTn id="17" dur="1000"/>
                                        <p:tgtEl>
                                          <p:spTgt spid="1904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0467">
                                            <p:txEl>
                                              <p:pRg st="3" end="3"/>
                                            </p:txEl>
                                          </p:spTgt>
                                        </p:tgtEl>
                                        <p:attrNameLst>
                                          <p:attrName>style.visibility</p:attrName>
                                        </p:attrNameLst>
                                      </p:cBhvr>
                                      <p:to>
                                        <p:strVal val="visible"/>
                                      </p:to>
                                    </p:set>
                                    <p:animEffect transition="in" filter="wipe(left)">
                                      <p:cBhvr>
                                        <p:cTn id="22" dur="1000"/>
                                        <p:tgtEl>
                                          <p:spTgt spid="1904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Circular Coverage Areas</a:t>
            </a:r>
          </a:p>
        </p:txBody>
      </p:sp>
      <p:sp>
        <p:nvSpPr>
          <p:cNvPr id="191491" name="Rectangle 3"/>
          <p:cNvSpPr>
            <a:spLocks noGrp="1" noChangeArrowheads="1"/>
          </p:cNvSpPr>
          <p:nvPr>
            <p:ph idx="1"/>
          </p:nvPr>
        </p:nvSpPr>
        <p:spPr/>
        <p:txBody>
          <a:bodyPr/>
          <a:lstStyle/>
          <a:p>
            <a:pPr eaLnBrk="1" hangingPunct="1">
              <a:lnSpc>
                <a:spcPct val="90000"/>
              </a:lnSpc>
            </a:pPr>
            <a:r>
              <a:rPr lang="en-US" dirty="0" smtClean="0"/>
              <a:t>Original cellular system was developed assuming base station antennas are </a:t>
            </a:r>
            <a:r>
              <a:rPr lang="en-US" dirty="0" err="1" smtClean="0"/>
              <a:t>omnidirectional</a:t>
            </a:r>
            <a:r>
              <a:rPr lang="en-US" dirty="0" smtClean="0"/>
              <a:t>, i.e., they transmit in all directions equally</a:t>
            </a:r>
          </a:p>
          <a:p>
            <a:pPr eaLnBrk="1" hangingPunct="1">
              <a:lnSpc>
                <a:spcPct val="90000"/>
              </a:lnSpc>
            </a:pPr>
            <a:r>
              <a:rPr lang="en-US" dirty="0" smtClean="0">
                <a:cs typeface="Arial" charset="0"/>
              </a:rPr>
              <a:t>Result: base station has circular coverage area</a:t>
            </a:r>
          </a:p>
          <a:p>
            <a:pPr eaLnBrk="1" hangingPunct="1">
              <a:lnSpc>
                <a:spcPct val="90000"/>
              </a:lnSpc>
            </a:pPr>
            <a:r>
              <a:rPr lang="en-US" dirty="0" smtClean="0"/>
              <a:t>The most circular of the regular polygons that tessellate is the hexagon</a:t>
            </a:r>
          </a:p>
          <a:p>
            <a:pPr eaLnBrk="1" hangingPunct="1">
              <a:lnSpc>
                <a:spcPct val="90000"/>
              </a:lnSpc>
            </a:pPr>
            <a:r>
              <a:rPr lang="en-US" dirty="0" smtClean="0"/>
              <a:t>Thus, researchers started using hexagons to represent the coverage area of a base station, i.e., a cell</a:t>
            </a:r>
          </a:p>
          <a:p>
            <a:pPr eaLnBrk="1" hangingPunct="1">
              <a:lnSpc>
                <a:spcPct val="90000"/>
              </a:lnSpc>
            </a:pPr>
            <a:endParaRPr lang="en-US" dirty="0" smtClean="0"/>
          </a:p>
        </p:txBody>
      </p:sp>
    </p:spTree>
    <p:extLst>
      <p:ext uri="{BB962C8B-B14F-4D97-AF65-F5344CB8AC3E}">
        <p14:creationId xmlns:p14="http://schemas.microsoft.com/office/powerpoint/2010/main" val="201795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Effect transition="in" filter="wipe(left)">
                                      <p:cBhvr>
                                        <p:cTn id="7" dur="1000"/>
                                        <p:tgtEl>
                                          <p:spTgt spid="1914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1491">
                                            <p:txEl>
                                              <p:pRg st="1" end="1"/>
                                            </p:txEl>
                                          </p:spTgt>
                                        </p:tgtEl>
                                        <p:attrNameLst>
                                          <p:attrName>style.visibility</p:attrName>
                                        </p:attrNameLst>
                                      </p:cBhvr>
                                      <p:to>
                                        <p:strVal val="visible"/>
                                      </p:to>
                                    </p:set>
                                    <p:animEffect transition="in" filter="wipe(left)">
                                      <p:cBhvr>
                                        <p:cTn id="12" dur="1000"/>
                                        <p:tgtEl>
                                          <p:spTgt spid="1914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1491">
                                            <p:txEl>
                                              <p:pRg st="2" end="2"/>
                                            </p:txEl>
                                          </p:spTgt>
                                        </p:tgtEl>
                                        <p:attrNameLst>
                                          <p:attrName>style.visibility</p:attrName>
                                        </p:attrNameLst>
                                      </p:cBhvr>
                                      <p:to>
                                        <p:strVal val="visible"/>
                                      </p:to>
                                    </p:set>
                                    <p:animEffect transition="in" filter="wipe(left)">
                                      <p:cBhvr>
                                        <p:cTn id="17" dur="1000"/>
                                        <p:tgtEl>
                                          <p:spTgt spid="1914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1491">
                                            <p:txEl>
                                              <p:pRg st="3" end="3"/>
                                            </p:txEl>
                                          </p:spTgt>
                                        </p:tgtEl>
                                        <p:attrNameLst>
                                          <p:attrName>style.visibility</p:attrName>
                                        </p:attrNameLst>
                                      </p:cBhvr>
                                      <p:to>
                                        <p:strVal val="visible"/>
                                      </p:to>
                                    </p:set>
                                    <p:animEffect transition="in" filter="wipe(left)">
                                      <p:cBhvr>
                                        <p:cTn id="22" dur="1000"/>
                                        <p:tgtEl>
                                          <p:spTgt spid="191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title"/>
          </p:nvPr>
        </p:nvSpPr>
        <p:spPr/>
        <p:txBody>
          <a:bodyPr/>
          <a:lstStyle/>
          <a:p>
            <a:pPr eaLnBrk="1" hangingPunct="1"/>
            <a:r>
              <a:rPr lang="en-US" dirty="0" smtClean="0"/>
              <a:t>Evolution of Mobile Cellular Networks</a:t>
            </a:r>
          </a:p>
        </p:txBody>
      </p:sp>
      <p:sp>
        <p:nvSpPr>
          <p:cNvPr id="166919" name="Rectangle 7"/>
          <p:cNvSpPr>
            <a:spLocks noGrp="1" noChangeArrowheads="1"/>
          </p:cNvSpPr>
          <p:nvPr>
            <p:ph idx="1"/>
          </p:nvPr>
        </p:nvSpPr>
        <p:spPr/>
        <p:txBody>
          <a:bodyPr/>
          <a:lstStyle/>
          <a:p>
            <a:pPr eaLnBrk="1" hangingPunct="1">
              <a:lnSpc>
                <a:spcPct val="90000"/>
              </a:lnSpc>
            </a:pPr>
            <a:r>
              <a:rPr lang="en-US" sz="2800" dirty="0" smtClean="0"/>
              <a:t>1st generation, 1980s </a:t>
            </a:r>
          </a:p>
          <a:p>
            <a:pPr lvl="1" eaLnBrk="1" hangingPunct="1">
              <a:lnSpc>
                <a:spcPct val="90000"/>
              </a:lnSpc>
            </a:pPr>
            <a:r>
              <a:rPr lang="en-US" sz="2400" dirty="0" smtClean="0"/>
              <a:t>Analogue</a:t>
            </a:r>
          </a:p>
          <a:p>
            <a:pPr lvl="1" eaLnBrk="1" hangingPunct="1">
              <a:lnSpc>
                <a:spcPct val="90000"/>
              </a:lnSpc>
            </a:pPr>
            <a:r>
              <a:rPr lang="en-US" sz="2400" dirty="0" smtClean="0"/>
              <a:t>Voice</a:t>
            </a:r>
          </a:p>
          <a:p>
            <a:pPr eaLnBrk="1" hangingPunct="1">
              <a:lnSpc>
                <a:spcPct val="90000"/>
              </a:lnSpc>
            </a:pPr>
            <a:r>
              <a:rPr lang="en-US" sz="2800" dirty="0" smtClean="0"/>
              <a:t>2nd generation 1990s</a:t>
            </a:r>
          </a:p>
          <a:p>
            <a:pPr lvl="1" eaLnBrk="1" hangingPunct="1">
              <a:lnSpc>
                <a:spcPct val="90000"/>
              </a:lnSpc>
            </a:pPr>
            <a:r>
              <a:rPr lang="en-US" sz="2400" dirty="0" smtClean="0"/>
              <a:t>Digital</a:t>
            </a:r>
          </a:p>
          <a:p>
            <a:pPr lvl="1" eaLnBrk="1" hangingPunct="1">
              <a:lnSpc>
                <a:spcPct val="90000"/>
              </a:lnSpc>
            </a:pPr>
            <a:r>
              <a:rPr lang="en-US" sz="2400" dirty="0" smtClean="0"/>
              <a:t>Voice, fax, data</a:t>
            </a:r>
          </a:p>
          <a:p>
            <a:pPr eaLnBrk="1" hangingPunct="1">
              <a:lnSpc>
                <a:spcPct val="90000"/>
              </a:lnSpc>
            </a:pPr>
            <a:r>
              <a:rPr lang="en-US" sz="2800" dirty="0" smtClean="0"/>
              <a:t>3rd and 4th generation — now</a:t>
            </a:r>
          </a:p>
          <a:p>
            <a:pPr lvl="1" eaLnBrk="1" hangingPunct="1">
              <a:lnSpc>
                <a:spcPct val="90000"/>
              </a:lnSpc>
            </a:pPr>
            <a:r>
              <a:rPr lang="en-US" sz="2400" dirty="0" smtClean="0"/>
              <a:t>Digital</a:t>
            </a:r>
          </a:p>
          <a:p>
            <a:pPr lvl="1" eaLnBrk="1" hangingPunct="1">
              <a:lnSpc>
                <a:spcPct val="90000"/>
              </a:lnSpc>
            </a:pPr>
            <a:r>
              <a:rPr lang="en-US" sz="2400" dirty="0" smtClean="0"/>
              <a:t>Anywhere, anytime, anything</a:t>
            </a:r>
          </a:p>
          <a:p>
            <a:pPr eaLnBrk="1" hangingPunct="1">
              <a:lnSpc>
                <a:spcPct val="90000"/>
              </a:lnSpc>
              <a:spcBef>
                <a:spcPct val="50000"/>
              </a:spcBef>
            </a:pPr>
            <a:r>
              <a:rPr lang="en-US" sz="2800" dirty="0" smtClean="0"/>
              <a:t>Most significant development in telecommunications in recent years</a:t>
            </a:r>
          </a:p>
        </p:txBody>
      </p:sp>
    </p:spTree>
    <p:extLst>
      <p:ext uri="{BB962C8B-B14F-4D97-AF65-F5344CB8AC3E}">
        <p14:creationId xmlns:p14="http://schemas.microsoft.com/office/powerpoint/2010/main" val="3880786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6919">
                                            <p:txEl>
                                              <p:pRg st="0" end="0"/>
                                            </p:txEl>
                                          </p:spTgt>
                                        </p:tgtEl>
                                        <p:attrNameLst>
                                          <p:attrName>style.visibility</p:attrName>
                                        </p:attrNameLst>
                                      </p:cBhvr>
                                      <p:to>
                                        <p:strVal val="visible"/>
                                      </p:to>
                                    </p:set>
                                    <p:animEffect transition="in" filter="wipe(left)">
                                      <p:cBhvr>
                                        <p:cTn id="7" dur="1000"/>
                                        <p:tgtEl>
                                          <p:spTgt spid="16691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6919">
                                            <p:txEl>
                                              <p:pRg st="1" end="1"/>
                                            </p:txEl>
                                          </p:spTgt>
                                        </p:tgtEl>
                                        <p:attrNameLst>
                                          <p:attrName>style.visibility</p:attrName>
                                        </p:attrNameLst>
                                      </p:cBhvr>
                                      <p:to>
                                        <p:strVal val="visible"/>
                                      </p:to>
                                    </p:set>
                                    <p:animEffect transition="in" filter="wipe(left)">
                                      <p:cBhvr>
                                        <p:cTn id="10" dur="1000"/>
                                        <p:tgtEl>
                                          <p:spTgt spid="166919">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6919">
                                            <p:txEl>
                                              <p:pRg st="2" end="2"/>
                                            </p:txEl>
                                          </p:spTgt>
                                        </p:tgtEl>
                                        <p:attrNameLst>
                                          <p:attrName>style.visibility</p:attrName>
                                        </p:attrNameLst>
                                      </p:cBhvr>
                                      <p:to>
                                        <p:strVal val="visible"/>
                                      </p:to>
                                    </p:set>
                                    <p:animEffect transition="in" filter="wipe(left)">
                                      <p:cBhvr>
                                        <p:cTn id="13" dur="1000"/>
                                        <p:tgtEl>
                                          <p:spTgt spid="16691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66919">
                                            <p:txEl>
                                              <p:pRg st="3" end="3"/>
                                            </p:txEl>
                                          </p:spTgt>
                                        </p:tgtEl>
                                        <p:attrNameLst>
                                          <p:attrName>style.visibility</p:attrName>
                                        </p:attrNameLst>
                                      </p:cBhvr>
                                      <p:to>
                                        <p:strVal val="visible"/>
                                      </p:to>
                                    </p:set>
                                    <p:animEffect transition="in" filter="wipe(left)">
                                      <p:cBhvr>
                                        <p:cTn id="18" dur="1000"/>
                                        <p:tgtEl>
                                          <p:spTgt spid="166919">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6919">
                                            <p:txEl>
                                              <p:pRg st="4" end="4"/>
                                            </p:txEl>
                                          </p:spTgt>
                                        </p:tgtEl>
                                        <p:attrNameLst>
                                          <p:attrName>style.visibility</p:attrName>
                                        </p:attrNameLst>
                                      </p:cBhvr>
                                      <p:to>
                                        <p:strVal val="visible"/>
                                      </p:to>
                                    </p:set>
                                    <p:animEffect transition="in" filter="wipe(left)">
                                      <p:cBhvr>
                                        <p:cTn id="21" dur="1000"/>
                                        <p:tgtEl>
                                          <p:spTgt spid="166919">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6919">
                                            <p:txEl>
                                              <p:pRg st="5" end="5"/>
                                            </p:txEl>
                                          </p:spTgt>
                                        </p:tgtEl>
                                        <p:attrNameLst>
                                          <p:attrName>style.visibility</p:attrName>
                                        </p:attrNameLst>
                                      </p:cBhvr>
                                      <p:to>
                                        <p:strVal val="visible"/>
                                      </p:to>
                                    </p:set>
                                    <p:animEffect transition="in" filter="wipe(left)">
                                      <p:cBhvr>
                                        <p:cTn id="24" dur="1000"/>
                                        <p:tgtEl>
                                          <p:spTgt spid="166919">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66919">
                                            <p:txEl>
                                              <p:pRg st="6" end="6"/>
                                            </p:txEl>
                                          </p:spTgt>
                                        </p:tgtEl>
                                        <p:attrNameLst>
                                          <p:attrName>style.visibility</p:attrName>
                                        </p:attrNameLst>
                                      </p:cBhvr>
                                      <p:to>
                                        <p:strVal val="visible"/>
                                      </p:to>
                                    </p:set>
                                    <p:animEffect transition="in" filter="wipe(left)">
                                      <p:cBhvr>
                                        <p:cTn id="29" dur="1000"/>
                                        <p:tgtEl>
                                          <p:spTgt spid="166919">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66919">
                                            <p:txEl>
                                              <p:pRg st="7" end="7"/>
                                            </p:txEl>
                                          </p:spTgt>
                                        </p:tgtEl>
                                        <p:attrNameLst>
                                          <p:attrName>style.visibility</p:attrName>
                                        </p:attrNameLst>
                                      </p:cBhvr>
                                      <p:to>
                                        <p:strVal val="visible"/>
                                      </p:to>
                                    </p:set>
                                    <p:animEffect transition="in" filter="wipe(left)">
                                      <p:cBhvr>
                                        <p:cTn id="32" dur="1000"/>
                                        <p:tgtEl>
                                          <p:spTgt spid="166919">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6919">
                                            <p:txEl>
                                              <p:pRg st="8" end="8"/>
                                            </p:txEl>
                                          </p:spTgt>
                                        </p:tgtEl>
                                        <p:attrNameLst>
                                          <p:attrName>style.visibility</p:attrName>
                                        </p:attrNameLst>
                                      </p:cBhvr>
                                      <p:to>
                                        <p:strVal val="visible"/>
                                      </p:to>
                                    </p:set>
                                    <p:animEffect transition="in" filter="wipe(left)">
                                      <p:cBhvr>
                                        <p:cTn id="35" dur="1000"/>
                                        <p:tgtEl>
                                          <p:spTgt spid="166919">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66919">
                                            <p:txEl>
                                              <p:pRg st="9" end="9"/>
                                            </p:txEl>
                                          </p:spTgt>
                                        </p:tgtEl>
                                        <p:attrNameLst>
                                          <p:attrName>style.visibility</p:attrName>
                                        </p:attrNameLst>
                                      </p:cBhvr>
                                      <p:to>
                                        <p:strVal val="visible"/>
                                      </p:to>
                                    </p:set>
                                    <p:animEffect transition="in" filter="wipe(left)">
                                      <p:cBhvr>
                                        <p:cTn id="40" dur="1000"/>
                                        <p:tgtEl>
                                          <p:spTgt spid="16691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9" grpId="0" build="p"/>
    </p:bld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1825</TotalTime>
  <Words>1752</Words>
  <Application>Microsoft Office PowerPoint</Application>
  <PresentationFormat>Pokaz na ekranie (4:3)</PresentationFormat>
  <Paragraphs>386</Paragraphs>
  <Slides>39</Slides>
  <Notes>11</Notes>
  <HiddenSlides>0</HiddenSlides>
  <MMClips>0</MMClips>
  <ScaleCrop>false</ScaleCrop>
  <HeadingPairs>
    <vt:vector size="4" baseType="variant">
      <vt:variant>
        <vt:lpstr>Motyw</vt:lpstr>
      </vt:variant>
      <vt:variant>
        <vt:i4>1</vt:i4>
      </vt:variant>
      <vt:variant>
        <vt:lpstr>Tytuły slajdów</vt:lpstr>
      </vt:variant>
      <vt:variant>
        <vt:i4>39</vt:i4>
      </vt:variant>
    </vt:vector>
  </HeadingPairs>
  <TitlesOfParts>
    <vt:vector size="40" baseType="lpstr">
      <vt:lpstr>Projekt domyślny</vt:lpstr>
      <vt:lpstr>Wireless Networking</vt:lpstr>
      <vt:lpstr>Outline</vt:lpstr>
      <vt:lpstr>First Mobile Telephone System</vt:lpstr>
      <vt:lpstr>Problems with Original Design</vt:lpstr>
      <vt:lpstr>Cellular Concept</vt:lpstr>
      <vt:lpstr>Cellular Concept (2)</vt:lpstr>
      <vt:lpstr>Tessellation</vt:lpstr>
      <vt:lpstr>Circular Coverage Areas</vt:lpstr>
      <vt:lpstr>Evolution of Mobile Cellular Networks</vt:lpstr>
      <vt:lpstr>Cellular Structure and Frequency Spectrum Allocation Plan</vt:lpstr>
      <vt:lpstr>Common Cell Sizes</vt:lpstr>
      <vt:lpstr>Important question</vt:lpstr>
      <vt:lpstr>Architecture of Cellular Networks</vt:lpstr>
      <vt:lpstr>Network Components: Mobile Station</vt:lpstr>
      <vt:lpstr>Network Components:  Base Station System</vt:lpstr>
      <vt:lpstr>Network Components:  Mobile Switching Center (MSC)</vt:lpstr>
      <vt:lpstr>Network Components:  ‘Intelligence’ in Network</vt:lpstr>
      <vt:lpstr>Network Components:  ‘Intelligence’ in Network, cont.</vt:lpstr>
      <vt:lpstr>Network Components:  ‘Intelligence’ in Network, cont.</vt:lpstr>
      <vt:lpstr>GSM Network Architecture</vt:lpstr>
      <vt:lpstr>GSM</vt:lpstr>
      <vt:lpstr>GSM, Phase 2+</vt:lpstr>
      <vt:lpstr>3G Systems</vt:lpstr>
      <vt:lpstr>WCDMA (Europe)</vt:lpstr>
      <vt:lpstr>3G Networks</vt:lpstr>
      <vt:lpstr>4G Networks</vt:lpstr>
      <vt:lpstr> 4G Networks (2) </vt:lpstr>
      <vt:lpstr>Evolution Towards 5G </vt:lpstr>
      <vt:lpstr>5G Transformative Benefits and Uses</vt:lpstr>
      <vt:lpstr>Requirements and Technologies</vt:lpstr>
      <vt:lpstr>IEEE 802.11 (WiFi)</vt:lpstr>
      <vt:lpstr>IEEE 802.11 Standardization </vt:lpstr>
      <vt:lpstr>IEEE 802.16 (WiMAX)</vt:lpstr>
      <vt:lpstr>IEEE 802.16 Standardization</vt:lpstr>
      <vt:lpstr>IEEE 802.16m</vt:lpstr>
      <vt:lpstr>Comparison of WiFi and WiMAX</vt:lpstr>
      <vt:lpstr>IEEE 802.20 (MBWA, MobileFi)</vt:lpstr>
      <vt:lpstr>Conclusion</vt:lpstr>
      <vt:lpstr>Thank you very much for your attention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Wireless Networking</dc:title>
  <dc:creator>Andrzej Jajszczyk</dc:creator>
  <cp:lastModifiedBy>Andrzej Jajszczyk</cp:lastModifiedBy>
  <cp:revision>206</cp:revision>
  <dcterms:created xsi:type="dcterms:W3CDTF">2007-09-26T12:45:04Z</dcterms:created>
  <dcterms:modified xsi:type="dcterms:W3CDTF">2020-12-13T18:50:59Z</dcterms:modified>
</cp:coreProperties>
</file>