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11" r:id="rId3"/>
    <p:sldId id="312" r:id="rId4"/>
    <p:sldId id="313" r:id="rId5"/>
    <p:sldId id="341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90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D9D8A-C8CB-4928-9AE0-27C6D3F7337D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7393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BBCE57-6590-41D5-9699-4E77D8FD6BFA}" type="slidenum">
              <a:rPr lang="pl-PL"/>
              <a:pPr/>
              <a:t>11</a:t>
            </a:fld>
            <a:endParaRPr lang="pl-PL"/>
          </a:p>
        </p:txBody>
      </p:sp>
      <p:sp>
        <p:nvSpPr>
          <p:cNvPr id="33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892175"/>
            <a:ext cx="4783138" cy="358775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64100"/>
            <a:ext cx="5207000" cy="43084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4193" tIns="46270" rIns="94193" bIns="46270"/>
          <a:lstStyle/>
          <a:p>
            <a:pPr algn="just"/>
            <a:r>
              <a:rPr lang="en-US"/>
              <a:t>Jednym z najczęściej używanych obecnie kodów transmisyjnych w styku U jest czterowartościowy kod 2B1Q. Pierwszym etapem kodowania 2B1Q jest podzielenie binarnego strumienia informacji na grupy dwubitowe. Wyodrębnianie grup rozpoczyna się od pierwszej pary bitów w ramce (nie licząc słowa synchronizacji ramki). Następnym etapem kodowania jest przypisanie każdej parze bitów jednego z czterech możliwych symboli (</a:t>
            </a:r>
            <a:r>
              <a:rPr lang="en-US">
                <a:latin typeface="Symbol" pitchFamily="18" charset="2"/>
              </a:rPr>
              <a:t>-</a:t>
            </a:r>
            <a:r>
              <a:rPr lang="en-US"/>
              <a:t>3, </a:t>
            </a:r>
            <a:r>
              <a:rPr lang="en-US">
                <a:latin typeface="Symbol" pitchFamily="18" charset="2"/>
              </a:rPr>
              <a:t>-</a:t>
            </a:r>
            <a:r>
              <a:rPr lang="en-US"/>
              <a:t>1, +1, +3). Pierwszy bit pary określa polaryzację symbolu (1 — dodatnia, 0 — ujemna), drugi natomiast jego amplitudę (1 — mała, 0 — duża). Oznaczeń symboli nie należy utożsamiać z przypisanymi im poziomami napięć. Jednakże stosunek poziomów napięć wysyłanych w łącze odpowiada stosunkowi oznaczeń liczbowych odpowiadających im symboli. Uzyskuje się w ten sposób jednakowy odstęp między każdym z poziomów równy 1/3 amplitudy międzyszczytowej.</a:t>
            </a:r>
          </a:p>
          <a:p>
            <a:pPr algn="just"/>
            <a:r>
              <a:rPr lang="en-US"/>
              <a:t>Zastosowanie kodu czterowartościowego (związane z grupowaniem bitów strumienia informacyjnego w pary) obniża dwukrotnie prędkość transmisji w łączu. </a:t>
            </a:r>
            <a:endParaRPr lang="en-US">
              <a:latin typeface="Arial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140457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D9D8A-C8CB-4928-9AE0-27C6D3F7337D}" type="slidenum">
              <a:rPr lang="pl-PL" smtClean="0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791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2716213"/>
            <a:ext cx="6157912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3200" dirty="0"/>
              <a:t>Basic Notions, Units, </a:t>
            </a:r>
            <a:br>
              <a:rPr lang="en-US" sz="3200" dirty="0"/>
            </a:br>
            <a:r>
              <a:rPr lang="en-US" sz="3200" dirty="0"/>
              <a:t>and </a:t>
            </a:r>
            <a:r>
              <a:rPr lang="en-US" sz="3200" dirty="0" smtClean="0"/>
              <a:t>Limits</a:t>
            </a:r>
            <a:endParaRPr lang="pl-PL" altLang="pl-PL" sz="30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Andrzej Jajszczyk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86422" y="5373216"/>
            <a:ext cx="644601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Introduction to Telecommunications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en-US" sz="2000" b="1" dirty="0" smtClean="0"/>
              <a:t>E&amp;T, </a:t>
            </a:r>
            <a:r>
              <a:rPr lang="en-US" sz="2000" b="1" dirty="0" smtClean="0"/>
              <a:t>20</a:t>
            </a:r>
            <a:r>
              <a:rPr lang="pl-PL" sz="2000" b="1" dirty="0" smtClean="0"/>
              <a:t>20</a:t>
            </a:r>
            <a:r>
              <a:rPr lang="en-US" sz="2000" b="1" dirty="0" smtClean="0"/>
              <a:t>/20</a:t>
            </a:r>
            <a:r>
              <a:rPr lang="pl-PL" sz="2000" b="1" dirty="0" smtClean="0"/>
              <a:t>21</a:t>
            </a:r>
            <a:r>
              <a:rPr lang="en-US" sz="2000" b="1" dirty="0" smtClean="0"/>
              <a:t>, </a:t>
            </a:r>
            <a:r>
              <a:rPr lang="en-US" sz="2000" b="1" dirty="0" smtClean="0"/>
              <a:t>Lecture </a:t>
            </a:r>
            <a:r>
              <a:rPr lang="pl-PL" sz="2000" b="1" dirty="0" smtClean="0"/>
              <a:t>2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Rate and Signal Rate</a:t>
            </a:r>
            <a:endParaRPr lang="pl-PL" dirty="0"/>
          </a:p>
        </p:txBody>
      </p:sp>
      <p:sp>
        <p:nvSpPr>
          <p:cNvPr id="29699" name="Rectangle 1027"/>
          <p:cNvSpPr>
            <a:spLocks noGrp="1" noChangeArrowheads="1"/>
          </p:cNvSpPr>
          <p:nvPr>
            <p:ph idx="1"/>
          </p:nvPr>
        </p:nvSpPr>
        <p:spPr>
          <a:xfrm>
            <a:off x="1547813" y="1628775"/>
            <a:ext cx="7272659" cy="4497388"/>
          </a:xfrm>
        </p:spPr>
        <p:txBody>
          <a:bodyPr/>
          <a:lstStyle/>
          <a:p>
            <a:r>
              <a:rPr lang="en-US" dirty="0"/>
              <a:t>Bit rate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Amount of information transmitted </a:t>
            </a:r>
            <a:br>
              <a:rPr lang="en-US" dirty="0"/>
            </a:br>
            <a:r>
              <a:rPr lang="en-US" dirty="0"/>
              <a:t>in a unit time</a:t>
            </a:r>
            <a:endParaRPr lang="pl-PL" dirty="0"/>
          </a:p>
          <a:p>
            <a:pPr>
              <a:spcAft>
                <a:spcPct val="30000"/>
              </a:spcAft>
              <a:buFont typeface="Wingdings" pitchFamily="2" charset="2"/>
              <a:buNone/>
            </a:pPr>
            <a:r>
              <a:rPr lang="pl-PL" dirty="0"/>
              <a:t>	</a:t>
            </a:r>
            <a:r>
              <a:rPr lang="en-US" dirty="0"/>
              <a:t>Unit</a:t>
            </a:r>
            <a:r>
              <a:rPr lang="pl-PL" dirty="0"/>
              <a:t>: bit/s</a:t>
            </a:r>
          </a:p>
          <a:p>
            <a:r>
              <a:rPr lang="en-US" dirty="0"/>
              <a:t>Signal rate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Number of symbols transmitted </a:t>
            </a:r>
            <a:br>
              <a:rPr lang="en-US" dirty="0"/>
            </a:br>
            <a:r>
              <a:rPr lang="en-US" dirty="0"/>
              <a:t>in a unit time</a:t>
            </a:r>
            <a:endParaRPr lang="pl-PL" dirty="0"/>
          </a:p>
          <a:p>
            <a:pPr>
              <a:buFont typeface="Wingdings" pitchFamily="2" charset="2"/>
              <a:buNone/>
            </a:pPr>
            <a:r>
              <a:rPr lang="pl-PL" dirty="0"/>
              <a:t>	</a:t>
            </a:r>
            <a:r>
              <a:rPr lang="en-US" dirty="0"/>
              <a:t>Unit</a:t>
            </a:r>
            <a:r>
              <a:rPr lang="pl-PL" dirty="0"/>
              <a:t>: </a:t>
            </a:r>
            <a:r>
              <a:rPr lang="en-US" dirty="0"/>
              <a:t>baud</a:t>
            </a:r>
            <a:r>
              <a:rPr lang="pl-PL" dirty="0"/>
              <a:t> (</a:t>
            </a:r>
            <a:r>
              <a:rPr lang="en-US" dirty="0"/>
              <a:t>from the name</a:t>
            </a:r>
            <a:r>
              <a:rPr lang="pl-PL" dirty="0"/>
              <a:t> </a:t>
            </a:r>
            <a:r>
              <a:rPr lang="pl-PL" i="1" dirty="0" err="1"/>
              <a:t>Émile</a:t>
            </a:r>
            <a:r>
              <a:rPr lang="pl-PL" i="1" dirty="0"/>
              <a:t> </a:t>
            </a:r>
            <a:r>
              <a:rPr lang="pl-PL" i="1" dirty="0" err="1" smtClean="0"/>
              <a:t>Baudot</a:t>
            </a:r>
            <a:r>
              <a:rPr lang="pl-PL" dirty="0" smtClean="0"/>
              <a:t>):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one symbol per second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207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13" name="Group 1093"/>
          <p:cNvGrpSpPr>
            <a:grpSpLocks/>
          </p:cNvGrpSpPr>
          <p:nvPr/>
        </p:nvGrpSpPr>
        <p:grpSpPr bwMode="auto">
          <a:xfrm>
            <a:off x="280988" y="2263775"/>
            <a:ext cx="8405812" cy="2824163"/>
            <a:chOff x="116" y="1426"/>
            <a:chExt cx="5735" cy="1779"/>
          </a:xfrm>
        </p:grpSpPr>
        <p:sp>
          <p:nvSpPr>
            <p:cNvPr id="31746" name="Line 1026"/>
            <p:cNvSpPr>
              <a:spLocks noChangeShapeType="1"/>
            </p:cNvSpPr>
            <p:nvPr/>
          </p:nvSpPr>
          <p:spPr bwMode="auto">
            <a:xfrm>
              <a:off x="5758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47" name="Line 1027"/>
            <p:cNvSpPr>
              <a:spLocks noChangeShapeType="1"/>
            </p:cNvSpPr>
            <p:nvPr/>
          </p:nvSpPr>
          <p:spPr bwMode="auto">
            <a:xfrm>
              <a:off x="479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48" name="Line 1028"/>
            <p:cNvSpPr>
              <a:spLocks noChangeShapeType="1"/>
            </p:cNvSpPr>
            <p:nvPr/>
          </p:nvSpPr>
          <p:spPr bwMode="auto">
            <a:xfrm>
              <a:off x="191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49" name="Line 1029"/>
            <p:cNvSpPr>
              <a:spLocks noChangeShapeType="1"/>
            </p:cNvSpPr>
            <p:nvPr/>
          </p:nvSpPr>
          <p:spPr bwMode="auto">
            <a:xfrm>
              <a:off x="717" y="2226"/>
              <a:ext cx="5134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0" name="Line 1030"/>
            <p:cNvSpPr>
              <a:spLocks noChangeShapeType="1"/>
            </p:cNvSpPr>
            <p:nvPr/>
          </p:nvSpPr>
          <p:spPr bwMode="auto">
            <a:xfrm>
              <a:off x="717" y="2514"/>
              <a:ext cx="5134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1" name="Line 1031"/>
            <p:cNvSpPr>
              <a:spLocks noChangeShapeType="1"/>
            </p:cNvSpPr>
            <p:nvPr/>
          </p:nvSpPr>
          <p:spPr bwMode="auto">
            <a:xfrm>
              <a:off x="717" y="2802"/>
              <a:ext cx="5134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2" name="Line 1032"/>
            <p:cNvSpPr>
              <a:spLocks noChangeShapeType="1"/>
            </p:cNvSpPr>
            <p:nvPr/>
          </p:nvSpPr>
          <p:spPr bwMode="auto">
            <a:xfrm>
              <a:off x="717" y="3090"/>
              <a:ext cx="5134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3" name="Line 1033"/>
            <p:cNvSpPr>
              <a:spLocks noChangeShapeType="1"/>
            </p:cNvSpPr>
            <p:nvPr/>
          </p:nvSpPr>
          <p:spPr bwMode="auto">
            <a:xfrm>
              <a:off x="960" y="2228"/>
              <a:ext cx="2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4" name="Line 1034"/>
            <p:cNvSpPr>
              <a:spLocks noChangeShapeType="1"/>
            </p:cNvSpPr>
            <p:nvPr/>
          </p:nvSpPr>
          <p:spPr bwMode="auto">
            <a:xfrm>
              <a:off x="2399" y="2804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5" name="Line 1035"/>
            <p:cNvSpPr>
              <a:spLocks noChangeShapeType="1"/>
            </p:cNvSpPr>
            <p:nvPr/>
          </p:nvSpPr>
          <p:spPr bwMode="auto">
            <a:xfrm flipV="1">
              <a:off x="5758" y="2228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6" name="Line 1036"/>
            <p:cNvSpPr>
              <a:spLocks noChangeShapeType="1"/>
            </p:cNvSpPr>
            <p:nvPr/>
          </p:nvSpPr>
          <p:spPr bwMode="auto">
            <a:xfrm>
              <a:off x="1919" y="2228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7" name="Line 1037"/>
            <p:cNvSpPr>
              <a:spLocks noChangeShapeType="1"/>
            </p:cNvSpPr>
            <p:nvPr/>
          </p:nvSpPr>
          <p:spPr bwMode="auto">
            <a:xfrm>
              <a:off x="1200" y="2228"/>
              <a:ext cx="239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8" name="Line 1038"/>
            <p:cNvSpPr>
              <a:spLocks noChangeShapeType="1"/>
            </p:cNvSpPr>
            <p:nvPr/>
          </p:nvSpPr>
          <p:spPr bwMode="auto">
            <a:xfrm>
              <a:off x="1439" y="2228"/>
              <a:ext cx="0" cy="5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59" name="Line 1039"/>
            <p:cNvSpPr>
              <a:spLocks noChangeShapeType="1"/>
            </p:cNvSpPr>
            <p:nvPr/>
          </p:nvSpPr>
          <p:spPr bwMode="auto">
            <a:xfrm>
              <a:off x="1439" y="2804"/>
              <a:ext cx="241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0" name="Line 1040"/>
            <p:cNvSpPr>
              <a:spLocks noChangeShapeType="1"/>
            </p:cNvSpPr>
            <p:nvPr/>
          </p:nvSpPr>
          <p:spPr bwMode="auto">
            <a:xfrm flipV="1">
              <a:off x="1919" y="2516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1" name="Line 1041"/>
            <p:cNvSpPr>
              <a:spLocks noChangeShapeType="1"/>
            </p:cNvSpPr>
            <p:nvPr/>
          </p:nvSpPr>
          <p:spPr bwMode="auto">
            <a:xfrm flipV="1">
              <a:off x="4799" y="2228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2" name="Line 1042"/>
            <p:cNvSpPr>
              <a:spLocks noChangeShapeType="1"/>
            </p:cNvSpPr>
            <p:nvPr/>
          </p:nvSpPr>
          <p:spPr bwMode="auto">
            <a:xfrm>
              <a:off x="239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3" name="Line 1043"/>
            <p:cNvSpPr>
              <a:spLocks noChangeShapeType="1"/>
            </p:cNvSpPr>
            <p:nvPr/>
          </p:nvSpPr>
          <p:spPr bwMode="auto">
            <a:xfrm>
              <a:off x="335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4" name="Line 1044"/>
            <p:cNvSpPr>
              <a:spLocks noChangeShapeType="1"/>
            </p:cNvSpPr>
            <p:nvPr/>
          </p:nvSpPr>
          <p:spPr bwMode="auto">
            <a:xfrm>
              <a:off x="383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5" name="Line 1045"/>
            <p:cNvSpPr>
              <a:spLocks noChangeShapeType="1"/>
            </p:cNvSpPr>
            <p:nvPr/>
          </p:nvSpPr>
          <p:spPr bwMode="auto">
            <a:xfrm>
              <a:off x="431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6" name="Line 1046"/>
            <p:cNvSpPr>
              <a:spLocks noChangeShapeType="1"/>
            </p:cNvSpPr>
            <p:nvPr/>
          </p:nvSpPr>
          <p:spPr bwMode="auto">
            <a:xfrm>
              <a:off x="287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7" name="Line 1047"/>
            <p:cNvSpPr>
              <a:spLocks noChangeShapeType="1"/>
            </p:cNvSpPr>
            <p:nvPr/>
          </p:nvSpPr>
          <p:spPr bwMode="auto">
            <a:xfrm>
              <a:off x="5278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8" name="Line 1048"/>
            <p:cNvSpPr>
              <a:spLocks noChangeShapeType="1"/>
            </p:cNvSpPr>
            <p:nvPr/>
          </p:nvSpPr>
          <p:spPr bwMode="auto">
            <a:xfrm>
              <a:off x="1439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69" name="Line 1049"/>
            <p:cNvSpPr>
              <a:spLocks noChangeShapeType="1"/>
            </p:cNvSpPr>
            <p:nvPr/>
          </p:nvSpPr>
          <p:spPr bwMode="auto">
            <a:xfrm>
              <a:off x="960" y="1632"/>
              <a:ext cx="0" cy="1488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0" name="Line 1050"/>
            <p:cNvSpPr>
              <a:spLocks noChangeShapeType="1"/>
            </p:cNvSpPr>
            <p:nvPr/>
          </p:nvSpPr>
          <p:spPr bwMode="auto">
            <a:xfrm>
              <a:off x="4319" y="2228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1" name="Line 1051"/>
            <p:cNvSpPr>
              <a:spLocks noChangeShapeType="1"/>
            </p:cNvSpPr>
            <p:nvPr/>
          </p:nvSpPr>
          <p:spPr bwMode="auto">
            <a:xfrm>
              <a:off x="2879" y="2516"/>
              <a:ext cx="4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2" name="Line 1052"/>
            <p:cNvSpPr>
              <a:spLocks noChangeShapeType="1"/>
            </p:cNvSpPr>
            <p:nvPr/>
          </p:nvSpPr>
          <p:spPr bwMode="auto">
            <a:xfrm>
              <a:off x="3359" y="3092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3" name="Line 1053"/>
            <p:cNvSpPr>
              <a:spLocks noChangeShapeType="1"/>
            </p:cNvSpPr>
            <p:nvPr/>
          </p:nvSpPr>
          <p:spPr bwMode="auto">
            <a:xfrm>
              <a:off x="3839" y="2228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4" name="Line 1054"/>
            <p:cNvSpPr>
              <a:spLocks noChangeShapeType="1"/>
            </p:cNvSpPr>
            <p:nvPr/>
          </p:nvSpPr>
          <p:spPr bwMode="auto">
            <a:xfrm>
              <a:off x="1680" y="2804"/>
              <a:ext cx="239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5" name="Line 1055"/>
            <p:cNvSpPr>
              <a:spLocks noChangeShapeType="1"/>
            </p:cNvSpPr>
            <p:nvPr/>
          </p:nvSpPr>
          <p:spPr bwMode="auto">
            <a:xfrm flipV="1">
              <a:off x="1919" y="2228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6" name="Line 1056"/>
            <p:cNvSpPr>
              <a:spLocks noChangeShapeType="1"/>
            </p:cNvSpPr>
            <p:nvPr/>
          </p:nvSpPr>
          <p:spPr bwMode="auto">
            <a:xfrm>
              <a:off x="2399" y="2228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7" name="Line 1057"/>
            <p:cNvSpPr>
              <a:spLocks noChangeShapeType="1"/>
            </p:cNvSpPr>
            <p:nvPr/>
          </p:nvSpPr>
          <p:spPr bwMode="auto">
            <a:xfrm flipV="1">
              <a:off x="2879" y="2516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8" name="Line 1058"/>
            <p:cNvSpPr>
              <a:spLocks noChangeShapeType="1"/>
            </p:cNvSpPr>
            <p:nvPr/>
          </p:nvSpPr>
          <p:spPr bwMode="auto">
            <a:xfrm>
              <a:off x="2879" y="2516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79" name="Line 1059"/>
            <p:cNvSpPr>
              <a:spLocks noChangeShapeType="1"/>
            </p:cNvSpPr>
            <p:nvPr/>
          </p:nvSpPr>
          <p:spPr bwMode="auto">
            <a:xfrm>
              <a:off x="3359" y="2516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0" name="Line 1060"/>
            <p:cNvSpPr>
              <a:spLocks noChangeShapeType="1"/>
            </p:cNvSpPr>
            <p:nvPr/>
          </p:nvSpPr>
          <p:spPr bwMode="auto">
            <a:xfrm>
              <a:off x="3839" y="2804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1" name="Line 1061"/>
            <p:cNvSpPr>
              <a:spLocks noChangeShapeType="1"/>
            </p:cNvSpPr>
            <p:nvPr/>
          </p:nvSpPr>
          <p:spPr bwMode="auto">
            <a:xfrm>
              <a:off x="3839" y="2228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2" name="Line 1062"/>
            <p:cNvSpPr>
              <a:spLocks noChangeShapeType="1"/>
            </p:cNvSpPr>
            <p:nvPr/>
          </p:nvSpPr>
          <p:spPr bwMode="auto">
            <a:xfrm>
              <a:off x="4799" y="2804"/>
              <a:ext cx="479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3" name="Line 1063"/>
            <p:cNvSpPr>
              <a:spLocks noChangeShapeType="1"/>
            </p:cNvSpPr>
            <p:nvPr/>
          </p:nvSpPr>
          <p:spPr bwMode="auto">
            <a:xfrm>
              <a:off x="5278" y="2228"/>
              <a:ext cx="48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4" name="Line 1064"/>
            <p:cNvSpPr>
              <a:spLocks noChangeShapeType="1"/>
            </p:cNvSpPr>
            <p:nvPr/>
          </p:nvSpPr>
          <p:spPr bwMode="auto">
            <a:xfrm flipV="1">
              <a:off x="5278" y="2228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1785" name="Line 1065"/>
            <p:cNvSpPr>
              <a:spLocks noChangeShapeType="1"/>
            </p:cNvSpPr>
            <p:nvPr/>
          </p:nvSpPr>
          <p:spPr bwMode="auto">
            <a:xfrm flipV="1">
              <a:off x="1439" y="2228"/>
              <a:ext cx="0" cy="57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31786" name="Group 1066"/>
            <p:cNvGrpSpPr>
              <a:grpSpLocks/>
            </p:cNvGrpSpPr>
            <p:nvPr/>
          </p:nvGrpSpPr>
          <p:grpSpPr bwMode="auto">
            <a:xfrm>
              <a:off x="983" y="1470"/>
              <a:ext cx="4751" cy="325"/>
              <a:chOff x="983" y="1470"/>
              <a:chExt cx="4754" cy="325"/>
            </a:xfrm>
          </p:grpSpPr>
          <p:sp>
            <p:nvSpPr>
              <p:cNvPr id="31787" name="Rectangle 1067"/>
              <p:cNvSpPr>
                <a:spLocks noChangeArrowheads="1"/>
              </p:cNvSpPr>
              <p:nvPr/>
            </p:nvSpPr>
            <p:spPr bwMode="auto">
              <a:xfrm>
                <a:off x="983" y="1470"/>
                <a:ext cx="434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10</a:t>
                </a:r>
              </a:p>
            </p:txBody>
          </p:sp>
          <p:sp>
            <p:nvSpPr>
              <p:cNvPr id="31788" name="Rectangle 1068"/>
              <p:cNvSpPr>
                <a:spLocks noChangeArrowheads="1"/>
              </p:cNvSpPr>
              <p:nvPr/>
            </p:nvSpPr>
            <p:spPr bwMode="auto">
              <a:xfrm>
                <a:off x="146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01</a:t>
                </a:r>
              </a:p>
            </p:txBody>
          </p:sp>
          <p:sp>
            <p:nvSpPr>
              <p:cNvPr id="31789" name="Rectangle 1069"/>
              <p:cNvSpPr>
                <a:spLocks noChangeArrowheads="1"/>
              </p:cNvSpPr>
              <p:nvPr/>
            </p:nvSpPr>
            <p:spPr bwMode="auto">
              <a:xfrm>
                <a:off x="194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10</a:t>
                </a:r>
              </a:p>
            </p:txBody>
          </p:sp>
          <p:sp>
            <p:nvSpPr>
              <p:cNvPr id="31790" name="Rectangle 1070"/>
              <p:cNvSpPr>
                <a:spLocks noChangeArrowheads="1"/>
              </p:cNvSpPr>
              <p:nvPr/>
            </p:nvSpPr>
            <p:spPr bwMode="auto">
              <a:xfrm>
                <a:off x="242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01</a:t>
                </a:r>
              </a:p>
            </p:txBody>
          </p:sp>
          <p:sp>
            <p:nvSpPr>
              <p:cNvPr id="31791" name="Rectangle 1071"/>
              <p:cNvSpPr>
                <a:spLocks noChangeArrowheads="1"/>
              </p:cNvSpPr>
              <p:nvPr/>
            </p:nvSpPr>
            <p:spPr bwMode="auto">
              <a:xfrm>
                <a:off x="290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11</a:t>
                </a:r>
              </a:p>
            </p:txBody>
          </p:sp>
          <p:sp>
            <p:nvSpPr>
              <p:cNvPr id="31792" name="Rectangle 1072"/>
              <p:cNvSpPr>
                <a:spLocks noChangeArrowheads="1"/>
              </p:cNvSpPr>
              <p:nvPr/>
            </p:nvSpPr>
            <p:spPr bwMode="auto">
              <a:xfrm>
                <a:off x="338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00</a:t>
                </a:r>
              </a:p>
            </p:txBody>
          </p:sp>
          <p:sp>
            <p:nvSpPr>
              <p:cNvPr id="31793" name="Rectangle 1073"/>
              <p:cNvSpPr>
                <a:spLocks noChangeArrowheads="1"/>
              </p:cNvSpPr>
              <p:nvPr/>
            </p:nvSpPr>
            <p:spPr bwMode="auto">
              <a:xfrm>
                <a:off x="386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10</a:t>
                </a:r>
              </a:p>
            </p:txBody>
          </p:sp>
          <p:sp>
            <p:nvSpPr>
              <p:cNvPr id="31794" name="Rectangle 1074"/>
              <p:cNvSpPr>
                <a:spLocks noChangeArrowheads="1"/>
              </p:cNvSpPr>
              <p:nvPr/>
            </p:nvSpPr>
            <p:spPr bwMode="auto">
              <a:xfrm>
                <a:off x="434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10</a:t>
                </a:r>
              </a:p>
            </p:txBody>
          </p:sp>
          <p:sp>
            <p:nvSpPr>
              <p:cNvPr id="31795" name="Rectangle 1075"/>
              <p:cNvSpPr>
                <a:spLocks noChangeArrowheads="1"/>
              </p:cNvSpPr>
              <p:nvPr/>
            </p:nvSpPr>
            <p:spPr bwMode="auto">
              <a:xfrm>
                <a:off x="4823" y="1470"/>
                <a:ext cx="433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01</a:t>
                </a:r>
              </a:p>
            </p:txBody>
          </p:sp>
          <p:sp>
            <p:nvSpPr>
              <p:cNvPr id="31796" name="Rectangle 1076"/>
              <p:cNvSpPr>
                <a:spLocks noChangeArrowheads="1"/>
              </p:cNvSpPr>
              <p:nvPr/>
            </p:nvSpPr>
            <p:spPr bwMode="auto">
              <a:xfrm>
                <a:off x="5303" y="1470"/>
                <a:ext cx="434" cy="32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sz="2800">
                    <a:latin typeface="Tahoma" pitchFamily="34" charset="0"/>
                  </a:rPr>
                  <a:t>10</a:t>
                </a:r>
              </a:p>
            </p:txBody>
          </p:sp>
        </p:grpSp>
        <p:sp>
          <p:nvSpPr>
            <p:cNvPr id="31807" name="Rectangle 1087"/>
            <p:cNvSpPr>
              <a:spLocks noChangeArrowheads="1"/>
            </p:cNvSpPr>
            <p:nvPr/>
          </p:nvSpPr>
          <p:spPr bwMode="auto">
            <a:xfrm>
              <a:off x="450" y="2631"/>
              <a:ext cx="255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2400">
                  <a:latin typeface="Tahoma" pitchFamily="34" charset="0"/>
                </a:rPr>
                <a:t>1</a:t>
              </a:r>
            </a:p>
          </p:txBody>
        </p:sp>
        <p:sp>
          <p:nvSpPr>
            <p:cNvPr id="31808" name="Rectangle 1088"/>
            <p:cNvSpPr>
              <a:spLocks noChangeArrowheads="1"/>
            </p:cNvSpPr>
            <p:nvPr/>
          </p:nvSpPr>
          <p:spPr bwMode="auto">
            <a:xfrm>
              <a:off x="450" y="2343"/>
              <a:ext cx="255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2400">
                  <a:latin typeface="Tahoma" pitchFamily="34" charset="0"/>
                </a:rPr>
                <a:t>2</a:t>
              </a:r>
            </a:p>
          </p:txBody>
        </p:sp>
        <p:sp>
          <p:nvSpPr>
            <p:cNvPr id="31809" name="Rectangle 1089"/>
            <p:cNvSpPr>
              <a:spLocks noChangeArrowheads="1"/>
            </p:cNvSpPr>
            <p:nvPr/>
          </p:nvSpPr>
          <p:spPr bwMode="auto">
            <a:xfrm>
              <a:off x="449" y="2055"/>
              <a:ext cx="255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2400">
                  <a:latin typeface="Tahoma" pitchFamily="34" charset="0"/>
                </a:rPr>
                <a:t>3</a:t>
              </a:r>
            </a:p>
          </p:txBody>
        </p:sp>
        <p:sp>
          <p:nvSpPr>
            <p:cNvPr id="31810" name="Rectangle 1090"/>
            <p:cNvSpPr>
              <a:spLocks noChangeArrowheads="1"/>
            </p:cNvSpPr>
            <p:nvPr/>
          </p:nvSpPr>
          <p:spPr bwMode="auto">
            <a:xfrm>
              <a:off x="449" y="2919"/>
              <a:ext cx="255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2400">
                  <a:latin typeface="Tahoma" pitchFamily="34" charset="0"/>
                </a:rPr>
                <a:t>0</a:t>
              </a:r>
            </a:p>
          </p:txBody>
        </p:sp>
        <p:sp>
          <p:nvSpPr>
            <p:cNvPr id="31811" name="Rectangle 1091"/>
            <p:cNvSpPr>
              <a:spLocks noChangeArrowheads="1"/>
            </p:cNvSpPr>
            <p:nvPr/>
          </p:nvSpPr>
          <p:spPr bwMode="auto">
            <a:xfrm>
              <a:off x="116" y="1426"/>
              <a:ext cx="1155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Binary           </a:t>
              </a:r>
            </a:p>
            <a:p>
              <a:pPr algn="ctr" eaLnBrk="0" hangingPunct="0"/>
              <a:r>
                <a:rPr lang="en-US" sz="1800">
                  <a:latin typeface="Tahoma" pitchFamily="34" charset="0"/>
                </a:rPr>
                <a:t>Sequence      </a:t>
              </a:r>
              <a:endParaRPr lang="pl-PL" sz="1800">
                <a:latin typeface="Tahoma" pitchFamily="34" charset="0"/>
              </a:endParaRPr>
            </a:p>
          </p:txBody>
        </p:sp>
      </p:grpSp>
      <p:sp>
        <p:nvSpPr>
          <p:cNvPr id="31812" name="Rectangle 109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Example: </a:t>
            </a:r>
            <a:br>
              <a:rPr lang="en-US" sz="2400" dirty="0"/>
            </a:br>
            <a:r>
              <a:rPr lang="en-US" sz="2400" dirty="0"/>
              <a:t>Quaternary Line Signal</a:t>
            </a:r>
          </a:p>
        </p:txBody>
      </p:sp>
      <p:sp>
        <p:nvSpPr>
          <p:cNvPr id="31817" name="Rectangle 1097"/>
          <p:cNvSpPr>
            <a:spLocks noChangeArrowheads="1"/>
          </p:cNvSpPr>
          <p:nvPr/>
        </p:nvSpPr>
        <p:spPr bwMode="auto">
          <a:xfrm>
            <a:off x="838200" y="5410200"/>
            <a:ext cx="744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Two bits of digital information are represented </a:t>
            </a:r>
            <a:br>
              <a:rPr lang="en-US" sz="2400" dirty="0">
                <a:latin typeface="Tahoma" pitchFamily="34" charset="0"/>
              </a:rPr>
            </a:br>
            <a:r>
              <a:rPr lang="en-US" sz="2400" dirty="0">
                <a:latin typeface="Tahoma" pitchFamily="34" charset="0"/>
              </a:rPr>
              <a:t>by a four-level, or quaternary, line signal</a:t>
            </a:r>
          </a:p>
        </p:txBody>
      </p:sp>
    </p:spTree>
    <p:extLst>
      <p:ext uri="{BB962C8B-B14F-4D97-AF65-F5344CB8AC3E}">
        <p14:creationId xmlns:p14="http://schemas.microsoft.com/office/powerpoint/2010/main" val="3997902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1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861048"/>
            <a:ext cx="8021638" cy="2590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/>
              <a:t>Example</a:t>
            </a:r>
            <a:endParaRPr lang="pl-PL" sz="2800" dirty="0"/>
          </a:p>
          <a:p>
            <a:pPr>
              <a:buFont typeface="Wingdings" pitchFamily="2" charset="2"/>
              <a:buNone/>
            </a:pPr>
            <a:r>
              <a:rPr lang="pl-PL" sz="2800" i="1" dirty="0"/>
              <a:t>V</a:t>
            </a:r>
            <a:r>
              <a:rPr lang="pl-PL" sz="2800" dirty="0"/>
              <a:t> = 600 </a:t>
            </a:r>
            <a:r>
              <a:rPr lang="en-US" sz="2800" dirty="0" err="1"/>
              <a:t>Bd</a:t>
            </a:r>
            <a:r>
              <a:rPr lang="pl-PL" sz="2800" dirty="0"/>
              <a:t>, </a:t>
            </a:r>
            <a:r>
              <a:rPr lang="pl-PL" sz="2800" i="1" dirty="0"/>
              <a:t>n</a:t>
            </a:r>
            <a:r>
              <a:rPr lang="pl-PL" sz="2800" dirty="0"/>
              <a:t> = 2</a:t>
            </a:r>
          </a:p>
          <a:p>
            <a:pPr>
              <a:buFont typeface="Wingdings" pitchFamily="2" charset="2"/>
              <a:buNone/>
            </a:pPr>
            <a:r>
              <a:rPr lang="pl-PL" sz="2800" i="1" dirty="0"/>
              <a:t>K </a:t>
            </a:r>
            <a:r>
              <a:rPr lang="pl-PL" sz="2800" dirty="0"/>
              <a:t>= 600 bit/s</a:t>
            </a:r>
          </a:p>
          <a:p>
            <a:pPr>
              <a:buFont typeface="Wingdings" pitchFamily="2" charset="2"/>
              <a:buNone/>
            </a:pPr>
            <a:r>
              <a:rPr lang="pl-PL" sz="2800" i="1" dirty="0"/>
              <a:t>V</a:t>
            </a:r>
            <a:r>
              <a:rPr lang="pl-PL" sz="2800" dirty="0"/>
              <a:t> = 600 </a:t>
            </a:r>
            <a:r>
              <a:rPr lang="en-US" sz="2800" dirty="0" err="1"/>
              <a:t>Bd</a:t>
            </a:r>
            <a:r>
              <a:rPr lang="pl-PL" sz="2800" dirty="0"/>
              <a:t>, </a:t>
            </a:r>
            <a:r>
              <a:rPr lang="pl-PL" sz="2800" i="1" dirty="0"/>
              <a:t>n</a:t>
            </a:r>
            <a:r>
              <a:rPr lang="pl-PL" sz="2800" dirty="0"/>
              <a:t> = 4</a:t>
            </a:r>
          </a:p>
          <a:p>
            <a:pPr>
              <a:buFont typeface="Wingdings" pitchFamily="2" charset="2"/>
              <a:buNone/>
            </a:pPr>
            <a:r>
              <a:rPr lang="pl-PL" sz="2800" i="1" dirty="0"/>
              <a:t>K </a:t>
            </a:r>
            <a:r>
              <a:rPr lang="pl-PL" sz="2800" dirty="0"/>
              <a:t>= 1200 bit/s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Rate Versus Signal Rate</a:t>
            </a:r>
          </a:p>
        </p:txBody>
      </p:sp>
      <p:graphicFrame>
        <p:nvGraphicFramePr>
          <p:cNvPr id="50176" name="Object 1024"/>
          <p:cNvGraphicFramePr>
            <a:graphicFrameLocks noChangeAspect="1"/>
          </p:cNvGraphicFramePr>
          <p:nvPr/>
        </p:nvGraphicFramePr>
        <p:xfrm>
          <a:off x="2819400" y="1752600"/>
          <a:ext cx="24003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3" name="Równanie" r:id="rId3" imgW="2400120" imgH="482400" progId="Equation.3">
                  <p:embed/>
                </p:oleObj>
              </mc:Choice>
              <mc:Fallback>
                <p:oleObj name="Równanie" r:id="rId3" imgW="24001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752600"/>
                        <a:ext cx="24003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905222" y="2276872"/>
            <a:ext cx="61150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i="1" dirty="0">
                <a:latin typeface="Tahoma" pitchFamily="34" charset="0"/>
              </a:rPr>
              <a:t>K	</a:t>
            </a:r>
            <a:r>
              <a:rPr lang="en-US" sz="2800" dirty="0">
                <a:latin typeface="Tahoma" pitchFamily="34" charset="0"/>
              </a:rPr>
              <a:t>bit rate in</a:t>
            </a:r>
            <a:r>
              <a:rPr lang="pl-PL" sz="2800" dirty="0">
                <a:latin typeface="Tahoma" pitchFamily="34" charset="0"/>
              </a:rPr>
              <a:t> bit/s</a:t>
            </a:r>
            <a:br>
              <a:rPr lang="pl-PL" sz="2800" dirty="0">
                <a:latin typeface="Tahoma" pitchFamily="34" charset="0"/>
              </a:rPr>
            </a:br>
            <a:r>
              <a:rPr lang="pl-PL" sz="2800" i="1" dirty="0">
                <a:latin typeface="Tahoma" pitchFamily="34" charset="0"/>
              </a:rPr>
              <a:t>V	</a:t>
            </a:r>
            <a:r>
              <a:rPr lang="en-US" sz="2800" dirty="0">
                <a:latin typeface="Tahoma" pitchFamily="34" charset="0"/>
              </a:rPr>
              <a:t>signal rate in bauds</a:t>
            </a:r>
            <a:endParaRPr lang="pl-PL" sz="2800" dirty="0">
              <a:latin typeface="Tahoma" pitchFamily="34" charset="0"/>
            </a:endParaRPr>
          </a:p>
          <a:p>
            <a:r>
              <a:rPr lang="pl-PL" sz="2800" i="1" dirty="0">
                <a:latin typeface="Tahoma" pitchFamily="34" charset="0"/>
              </a:rPr>
              <a:t>n	</a:t>
            </a:r>
            <a:r>
              <a:rPr lang="en-US" sz="2800" dirty="0">
                <a:latin typeface="Tahoma" pitchFamily="34" charset="0"/>
              </a:rPr>
              <a:t>the numbers of signal levels</a:t>
            </a:r>
            <a:endParaRPr lang="pl-PL" sz="28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2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3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Rate and Delay</a:t>
            </a:r>
            <a:endParaRPr lang="pl-PL" dirty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idx="1"/>
          </p:nvPr>
        </p:nvSpPr>
        <p:spPr>
          <a:xfrm>
            <a:off x="1547813" y="1628774"/>
            <a:ext cx="7138987" cy="468054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Let’s compare a 10 Mb file transfer through two links of 10 000 km, of the bit rates of </a:t>
            </a:r>
            <a:r>
              <a:rPr lang="en-US" dirty="0" smtClean="0"/>
              <a:t>1 </a:t>
            </a:r>
            <a:r>
              <a:rPr lang="en-US" dirty="0" err="1"/>
              <a:t>kbit</a:t>
            </a:r>
            <a:r>
              <a:rPr lang="en-US" dirty="0"/>
              <a:t>/s and 10 </a:t>
            </a:r>
            <a:r>
              <a:rPr lang="en-US" dirty="0" err="1"/>
              <a:t>Gbit</a:t>
            </a:r>
            <a:r>
              <a:rPr lang="en-US" dirty="0"/>
              <a:t>/s, respectively</a:t>
            </a:r>
          </a:p>
          <a:p>
            <a:pPr>
              <a:lnSpc>
                <a:spcPct val="90000"/>
              </a:lnSpc>
            </a:pPr>
            <a:r>
              <a:rPr lang="en-US" dirty="0"/>
              <a:t>What factor plays the most important role in the transmission time?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Let’s note that:</a:t>
            </a:r>
          </a:p>
          <a:p>
            <a:pPr>
              <a:lnSpc>
                <a:spcPct val="90000"/>
              </a:lnSpc>
            </a:pPr>
            <a:r>
              <a:rPr lang="en-US" dirty="0"/>
              <a:t>Transmission time of 1 bit through </a:t>
            </a:r>
            <a:br>
              <a:rPr lang="en-US" dirty="0"/>
            </a:br>
            <a:r>
              <a:rPr lang="en-US" dirty="0"/>
              <a:t>a link = transmission time over 1 km </a:t>
            </a:r>
            <a:r>
              <a:rPr lang="en-US" dirty="0">
                <a:sym typeface="Symbol" pitchFamily="18" charset="2"/>
              </a:rPr>
              <a:t> link length</a:t>
            </a:r>
            <a:r>
              <a:rPr lang="en-US" dirty="0"/>
              <a:t> (in km)</a:t>
            </a:r>
          </a:p>
          <a:p>
            <a:pPr>
              <a:lnSpc>
                <a:spcPct val="90000"/>
              </a:lnSpc>
            </a:pPr>
            <a:r>
              <a:rPr lang="en-US" dirty="0"/>
              <a:t>Time needed to input a message into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link = the number of bits in a message / bit rate</a:t>
            </a:r>
          </a:p>
        </p:txBody>
      </p:sp>
    </p:spTree>
    <p:extLst>
      <p:ext uri="{BB962C8B-B14F-4D97-AF65-F5344CB8AC3E}">
        <p14:creationId xmlns:p14="http://schemas.microsoft.com/office/powerpoint/2010/main" val="35741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Bits</a:t>
            </a:r>
            <a:r>
              <a:rPr lang="pl-PL" dirty="0" smtClean="0"/>
              <a:t> and </a:t>
            </a:r>
            <a:r>
              <a:rPr lang="pl-PL" dirty="0" err="1" smtClean="0"/>
              <a:t>Bytes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 </a:t>
            </a:r>
            <a:r>
              <a:rPr lang="pl-PL" dirty="0" err="1" smtClean="0"/>
              <a:t>Byte</a:t>
            </a:r>
            <a:r>
              <a:rPr lang="pl-PL" dirty="0" smtClean="0"/>
              <a:t> [B] = 8 </a:t>
            </a:r>
            <a:r>
              <a:rPr lang="pl-PL" dirty="0" err="1" smtClean="0"/>
              <a:t>bits</a:t>
            </a:r>
            <a:r>
              <a:rPr lang="pl-PL" dirty="0" smtClean="0"/>
              <a:t> [bit, b]</a:t>
            </a:r>
          </a:p>
          <a:p>
            <a:r>
              <a:rPr lang="pl-PL" dirty="0" smtClean="0"/>
              <a:t>1 </a:t>
            </a:r>
            <a:r>
              <a:rPr lang="pl-PL" dirty="0" err="1" smtClean="0"/>
              <a:t>Megabyte</a:t>
            </a:r>
            <a:r>
              <a:rPr lang="pl-PL" dirty="0" smtClean="0"/>
              <a:t> [MB] = … </a:t>
            </a:r>
            <a:r>
              <a:rPr lang="pl-PL" dirty="0" err="1" smtClean="0"/>
              <a:t>bits</a:t>
            </a:r>
            <a:r>
              <a:rPr lang="pl-PL" dirty="0" smtClean="0"/>
              <a:t>?</a:t>
            </a:r>
          </a:p>
          <a:p>
            <a:endParaRPr lang="pl-PL" dirty="0" smtClean="0"/>
          </a:p>
          <a:p>
            <a:r>
              <a:rPr lang="pl-PL" dirty="0" smtClean="0"/>
              <a:t>1 </a:t>
            </a:r>
            <a:r>
              <a:rPr lang="pl-PL" dirty="0" err="1" smtClean="0"/>
              <a:t>Mbit</a:t>
            </a:r>
            <a:r>
              <a:rPr lang="pl-PL" dirty="0" smtClean="0"/>
              <a:t> = 1 000 </a:t>
            </a:r>
            <a:r>
              <a:rPr lang="pl-PL" dirty="0" err="1" smtClean="0"/>
              <a:t>kbit</a:t>
            </a:r>
            <a:r>
              <a:rPr lang="pl-PL" dirty="0" smtClean="0"/>
              <a:t> = 1 000 000 bit</a:t>
            </a:r>
          </a:p>
          <a:p>
            <a:r>
              <a:rPr lang="pl-PL" dirty="0" smtClean="0"/>
              <a:t>1 MB = 1 000 </a:t>
            </a:r>
            <a:r>
              <a:rPr lang="pl-PL" dirty="0" err="1" smtClean="0"/>
              <a:t>kB</a:t>
            </a:r>
            <a:r>
              <a:rPr lang="pl-PL" dirty="0" smtClean="0"/>
              <a:t> = 1 000 </a:t>
            </a:r>
            <a:r>
              <a:rPr lang="pl-PL" dirty="0" err="1" smtClean="0"/>
              <a:t>000</a:t>
            </a:r>
            <a:r>
              <a:rPr lang="pl-PL" dirty="0" smtClean="0"/>
              <a:t> B</a:t>
            </a:r>
          </a:p>
          <a:p>
            <a:endParaRPr lang="pl-PL" dirty="0" smtClean="0"/>
          </a:p>
          <a:p>
            <a:r>
              <a:rPr lang="pl-PL" dirty="0" smtClean="0"/>
              <a:t>1 </a:t>
            </a:r>
            <a:r>
              <a:rPr lang="pl-PL" dirty="0" err="1" smtClean="0"/>
              <a:t>MiB</a:t>
            </a:r>
            <a:r>
              <a:rPr lang="pl-PL" dirty="0" smtClean="0"/>
              <a:t> = 2</a:t>
            </a:r>
            <a:r>
              <a:rPr lang="pl-PL" baseline="30000" dirty="0" smtClean="0"/>
              <a:t>20</a:t>
            </a:r>
            <a:r>
              <a:rPr lang="pl-PL" dirty="0" smtClean="0"/>
              <a:t> B = 1 024 </a:t>
            </a:r>
            <a:r>
              <a:rPr lang="pl-PL" dirty="0" err="1" smtClean="0"/>
              <a:t>kiB</a:t>
            </a:r>
            <a:r>
              <a:rPr lang="pl-PL" dirty="0" smtClean="0"/>
              <a:t> = 1 048 576 B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204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 and Binary Prefixes</a:t>
            </a:r>
            <a:endParaRPr lang="en-US" dirty="0"/>
          </a:p>
        </p:txBody>
      </p:sp>
      <p:sp>
        <p:nvSpPr>
          <p:cNvPr id="6" name="Prostokąt 5"/>
          <p:cNvSpPr/>
          <p:nvPr/>
        </p:nvSpPr>
        <p:spPr>
          <a:xfrm>
            <a:off x="251520" y="5307305"/>
            <a:ext cx="871296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/>
              <a:t>“The SI prefixes shall not be used to denote multiplication by powers of two.</a:t>
            </a:r>
            <a:r>
              <a:rPr lang="pl-PL" sz="1700" dirty="0" smtClean="0"/>
              <a:t>”</a:t>
            </a:r>
            <a:endParaRPr lang="pl-PL" sz="1700" dirty="0"/>
          </a:p>
        </p:txBody>
      </p:sp>
      <p:sp>
        <p:nvSpPr>
          <p:cNvPr id="7" name="Prostokąt 6"/>
          <p:cNvSpPr/>
          <p:nvPr/>
        </p:nvSpPr>
        <p:spPr>
          <a:xfrm>
            <a:off x="251520" y="5842337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/>
              <a:t>IEEE 1541-2002 Standard for Prefixes for Binary Multiples</a:t>
            </a:r>
            <a:endParaRPr lang="pl-PL" sz="1600" i="1" dirty="0" smtClean="0"/>
          </a:p>
          <a:p>
            <a:pPr algn="r"/>
            <a:r>
              <a:rPr lang="pl-PL" sz="1600" i="1" dirty="0" err="1" smtClean="0"/>
              <a:t>September</a:t>
            </a:r>
            <a:r>
              <a:rPr lang="pl-PL" sz="1600" i="1" dirty="0" smtClean="0"/>
              <a:t>, 2009</a:t>
            </a:r>
            <a:r>
              <a:rPr lang="en-US" sz="1600" i="1" dirty="0" smtClean="0"/>
              <a:t> </a:t>
            </a:r>
            <a:endParaRPr lang="en-US" sz="1600" i="1" dirty="0"/>
          </a:p>
        </p:txBody>
      </p:sp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627193"/>
              </p:ext>
            </p:extLst>
          </p:nvPr>
        </p:nvGraphicFramePr>
        <p:xfrm>
          <a:off x="107504" y="1988840"/>
          <a:ext cx="3568076" cy="3134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96429"/>
                <a:gridCol w="2271647"/>
              </a:tblGrid>
              <a:tr h="1390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SI</a:t>
                      </a:r>
                      <a:r>
                        <a:rPr lang="en-GB" baseline="0" noProof="0" dirty="0" smtClean="0"/>
                        <a:t> </a:t>
                      </a:r>
                      <a:r>
                        <a:rPr lang="en-GB" noProof="0" dirty="0" smtClean="0"/>
                        <a:t>prefix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907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Factor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907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kilo (</a:t>
                      </a:r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k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3 </a:t>
                      </a:r>
                      <a:r>
                        <a:rPr lang="en-GB" noProof="0" dirty="0" smtClean="0"/>
                        <a:t>= </a:t>
                      </a:r>
                      <a:r>
                        <a:rPr lang="en-GB" b="1" noProof="0" dirty="0" smtClean="0"/>
                        <a:t>1000</a:t>
                      </a:r>
                      <a:endParaRPr lang="en-GB" b="1" baseline="3000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mega (M)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6</a:t>
                      </a:r>
                      <a:r>
                        <a:rPr lang="pl-PL" baseline="30000" noProof="0" dirty="0" smtClean="0"/>
                        <a:t> </a:t>
                      </a:r>
                      <a:r>
                        <a:rPr lang="en-GB" noProof="0" dirty="0" smtClean="0"/>
                        <a:t>= </a:t>
                      </a:r>
                      <a:r>
                        <a:rPr lang="en-GB" b="1" noProof="0" dirty="0" smtClean="0"/>
                        <a:t>1000</a:t>
                      </a:r>
                      <a:r>
                        <a:rPr lang="pl-PL" baseline="30000" noProof="0" dirty="0" smtClean="0"/>
                        <a:t> </a:t>
                      </a:r>
                      <a:r>
                        <a:rPr lang="pl-PL" baseline="0" noProof="0" dirty="0" smtClean="0"/>
                        <a:t>× </a:t>
                      </a:r>
                      <a:r>
                        <a:rPr lang="pl-PL" b="1" baseline="0" noProof="0" dirty="0" smtClean="0"/>
                        <a:t>1000</a:t>
                      </a:r>
                      <a:endParaRPr lang="en-GB" b="1" baseline="3000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giga</a:t>
                      </a:r>
                      <a:r>
                        <a:rPr lang="en-GB" noProof="0" dirty="0" smtClean="0"/>
                        <a:t> (G)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9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tera</a:t>
                      </a:r>
                      <a:r>
                        <a:rPr lang="en-GB" noProof="0" dirty="0" smtClean="0"/>
                        <a:t> (T)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12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peta</a:t>
                      </a:r>
                      <a:r>
                        <a:rPr lang="en-GB" noProof="0" dirty="0" smtClean="0"/>
                        <a:t> (P)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15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exa</a:t>
                      </a:r>
                      <a:r>
                        <a:rPr lang="en-GB" noProof="0" dirty="0" smtClean="0"/>
                        <a:t> (E)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</a:t>
                      </a:r>
                      <a:r>
                        <a:rPr lang="en-GB" baseline="30000" noProof="0" dirty="0" smtClean="0"/>
                        <a:t>18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942268"/>
              </p:ext>
            </p:extLst>
          </p:nvPr>
        </p:nvGraphicFramePr>
        <p:xfrm>
          <a:off x="3779912" y="1988840"/>
          <a:ext cx="5288906" cy="3073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02941"/>
                <a:gridCol w="1565411"/>
                <a:gridCol w="2120554"/>
              </a:tblGrid>
              <a:tr h="139040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Binary prefix</a:t>
                      </a:r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907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Origin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907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Factor</a:t>
                      </a:r>
                      <a:endParaRPr lang="en-GB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907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noProof="0" dirty="0" err="1" smtClean="0"/>
                        <a:t>kibi</a:t>
                      </a:r>
                      <a:r>
                        <a:rPr lang="en-GB" baseline="0" noProof="0" dirty="0" smtClean="0"/>
                        <a:t> (</a:t>
                      </a:r>
                      <a:r>
                        <a:rPr lang="en-GB" baseline="0" noProof="0" dirty="0" err="1" smtClean="0">
                          <a:solidFill>
                            <a:srgbClr val="FF0000"/>
                          </a:solidFill>
                        </a:rPr>
                        <a:t>Ki</a:t>
                      </a:r>
                      <a:r>
                        <a:rPr lang="en-GB" baseline="0" noProof="0" dirty="0" smtClean="0"/>
                        <a:t>)</a:t>
                      </a:r>
                      <a:endParaRPr lang="en-GB" baseline="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noProof="0" dirty="0" err="1" smtClean="0"/>
                        <a:t>kilobinary</a:t>
                      </a:r>
                      <a:endParaRPr lang="en-GB" baseline="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10 </a:t>
                      </a:r>
                      <a:r>
                        <a:rPr lang="en-GB" baseline="0" noProof="0" dirty="0" smtClean="0"/>
                        <a:t>= </a:t>
                      </a:r>
                      <a:r>
                        <a:rPr lang="en-GB" b="1" baseline="0" noProof="0" dirty="0" smtClean="0"/>
                        <a:t>1024</a:t>
                      </a:r>
                      <a:endParaRPr lang="en-GB" b="1" baseline="3000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noProof="0" dirty="0" err="1" smtClean="0"/>
                        <a:t>mebi</a:t>
                      </a:r>
                      <a:r>
                        <a:rPr lang="en-GB" baseline="0" noProof="0" dirty="0" smtClean="0"/>
                        <a:t> (Mi)</a:t>
                      </a:r>
                      <a:endParaRPr lang="en-GB" baseline="0" noProof="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megabinary</a:t>
                      </a:r>
                      <a:endParaRPr lang="en-GB" baseline="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20</a:t>
                      </a:r>
                      <a:r>
                        <a:rPr lang="pl-PL" baseline="30000" noProof="0" dirty="0" smtClean="0"/>
                        <a:t> </a:t>
                      </a:r>
                      <a:r>
                        <a:rPr lang="en-GB" baseline="0" noProof="0" dirty="0" smtClean="0"/>
                        <a:t>= </a:t>
                      </a:r>
                      <a:r>
                        <a:rPr lang="en-GB" b="1" baseline="0" noProof="0" dirty="0" smtClean="0"/>
                        <a:t>1024</a:t>
                      </a:r>
                      <a:r>
                        <a:rPr lang="pl-PL" baseline="0" noProof="0" dirty="0" smtClean="0"/>
                        <a:t> × </a:t>
                      </a:r>
                      <a:r>
                        <a:rPr lang="pl-PL" b="1" baseline="0" noProof="0" dirty="0" smtClean="0"/>
                        <a:t>1024</a:t>
                      </a:r>
                      <a:endParaRPr lang="en-GB" b="1" baseline="3000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gibi</a:t>
                      </a:r>
                      <a:r>
                        <a:rPr lang="en-GB" baseline="0" noProof="0" dirty="0" smtClean="0"/>
                        <a:t> (</a:t>
                      </a:r>
                      <a:r>
                        <a:rPr lang="en-GB" baseline="0" noProof="0" dirty="0" err="1" smtClean="0"/>
                        <a:t>Gi</a:t>
                      </a:r>
                      <a:r>
                        <a:rPr lang="en-GB" baseline="0" noProof="0" dirty="0" smtClean="0"/>
                        <a:t>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gigabinary</a:t>
                      </a:r>
                      <a:endParaRPr lang="en-GB" baseline="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30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tebi</a:t>
                      </a:r>
                      <a:r>
                        <a:rPr lang="en-GB" baseline="0" noProof="0" dirty="0" smtClean="0"/>
                        <a:t> (Ti)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terabinary</a:t>
                      </a:r>
                      <a:endParaRPr lang="en-GB" baseline="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40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pebi</a:t>
                      </a:r>
                      <a:r>
                        <a:rPr lang="en-GB" baseline="0" noProof="0" dirty="0" smtClean="0"/>
                        <a:t> (Pi)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petabinary</a:t>
                      </a:r>
                      <a:endParaRPr lang="en-GB" baseline="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50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exbi</a:t>
                      </a:r>
                      <a:r>
                        <a:rPr lang="en-GB" baseline="0" noProof="0" dirty="0" smtClean="0"/>
                        <a:t> (</a:t>
                      </a:r>
                      <a:r>
                        <a:rPr lang="en-GB" baseline="0" noProof="0" dirty="0" err="1" smtClean="0"/>
                        <a:t>Ei</a:t>
                      </a:r>
                      <a:r>
                        <a:rPr lang="en-GB" baseline="0" noProof="0" dirty="0" smtClean="0"/>
                        <a:t>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err="1" smtClean="0"/>
                        <a:t>exabinary</a:t>
                      </a:r>
                      <a:endParaRPr lang="en-GB" baseline="0" noProof="0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/>
                        <a:t>2</a:t>
                      </a:r>
                      <a:r>
                        <a:rPr lang="en-GB" baseline="30000" noProof="0" dirty="0" smtClean="0"/>
                        <a:t>60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968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7 – Disk Space</a:t>
            </a:r>
            <a:endParaRPr lang="en-US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19" y="1700808"/>
            <a:ext cx="359092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4211960" y="2276872"/>
            <a:ext cx="424988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err="1" smtClean="0"/>
              <a:t>Used</a:t>
            </a:r>
            <a:r>
              <a:rPr lang="pl-PL" sz="3200" dirty="0" smtClean="0"/>
              <a:t> </a:t>
            </a:r>
            <a:r>
              <a:rPr lang="pl-PL" sz="3200" dirty="0" err="1" smtClean="0"/>
              <a:t>space</a:t>
            </a:r>
            <a:r>
              <a:rPr lang="pl-PL" sz="3200" dirty="0" smtClean="0"/>
              <a:t>:</a:t>
            </a:r>
          </a:p>
          <a:p>
            <a:endParaRPr lang="pl-PL" sz="32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pl-PL" sz="3200" dirty="0" smtClean="0"/>
              <a:t> 22 304 935 936 B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pl-PL" sz="32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pl-PL" sz="3200" dirty="0" smtClean="0"/>
              <a:t> 22.3 GB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pl-PL" sz="32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pl-PL" sz="3200" dirty="0" smtClean="0"/>
              <a:t> 20.7 </a:t>
            </a:r>
            <a:r>
              <a:rPr lang="pl-PL" sz="3200" dirty="0" err="1" smtClean="0"/>
              <a:t>GiB</a:t>
            </a:r>
            <a:endParaRPr lang="pl-PL" sz="3200" dirty="0" smtClean="0"/>
          </a:p>
        </p:txBody>
      </p:sp>
      <p:sp>
        <p:nvSpPr>
          <p:cNvPr id="7" name="Prostokąt zaokrąglony 6"/>
          <p:cNvSpPr/>
          <p:nvPr/>
        </p:nvSpPr>
        <p:spPr bwMode="auto">
          <a:xfrm>
            <a:off x="683568" y="3429000"/>
            <a:ext cx="2880320" cy="288032"/>
          </a:xfrm>
          <a:prstGeom prst="roundRect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79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SNR, BER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SNR: </a:t>
            </a:r>
            <a:r>
              <a:rPr lang="en-US" i="1" dirty="0"/>
              <a:t>Signal-to-Noise Ratio</a:t>
            </a:r>
          </a:p>
          <a:p>
            <a:pPr lvl="1"/>
            <a:r>
              <a:rPr lang="en-US" dirty="0"/>
              <a:t>Voice and TV channels require </a:t>
            </a:r>
            <a:br>
              <a:rPr lang="en-US" dirty="0"/>
            </a:br>
            <a:r>
              <a:rPr lang="pl-PL" dirty="0"/>
              <a:t>SNR &gt; 50 </a:t>
            </a:r>
            <a:r>
              <a:rPr lang="pl-PL" dirty="0" err="1"/>
              <a:t>dB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  <a:p>
            <a:r>
              <a:rPr lang="en-US" dirty="0"/>
              <a:t>BER: </a:t>
            </a:r>
            <a:r>
              <a:rPr lang="en-US" i="1" dirty="0"/>
              <a:t>Bit Error Rate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 number of erroneous bits received divided by the total number of bits </a:t>
            </a:r>
            <a:r>
              <a:rPr lang="en-US" dirty="0" smtClean="0"/>
              <a:t>transmitted</a:t>
            </a:r>
            <a:endParaRPr lang="pl-PL" dirty="0" smtClean="0"/>
          </a:p>
          <a:p>
            <a:pPr lvl="1"/>
            <a:r>
              <a:rPr lang="pl-PL" dirty="0" err="1" smtClean="0"/>
              <a:t>Example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: 10</a:t>
            </a:r>
            <a:r>
              <a:rPr lang="pl-PL" baseline="30000" dirty="0" smtClean="0"/>
              <a:t>-6</a:t>
            </a:r>
            <a:r>
              <a:rPr lang="pl-PL" dirty="0" smtClean="0"/>
              <a:t>, 10</a:t>
            </a:r>
            <a:r>
              <a:rPr lang="pl-PL" baseline="30000" dirty="0" smtClean="0"/>
              <a:t>-9</a:t>
            </a:r>
            <a:r>
              <a:rPr lang="pl-PL" dirty="0" smtClean="0"/>
              <a:t>, 10</a:t>
            </a:r>
            <a:r>
              <a:rPr lang="pl-PL" baseline="30000" dirty="0" smtClean="0"/>
              <a:t>-12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39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Claude Elwood Shannon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1916 – 2001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556792"/>
            <a:ext cx="7344667" cy="4569371"/>
          </a:xfrm>
        </p:spPr>
        <p:txBody>
          <a:bodyPr/>
          <a:lstStyle/>
          <a:p>
            <a:r>
              <a:rPr lang="en-US" dirty="0" smtClean="0"/>
              <a:t>Born in 1916 in Michigan, USA</a:t>
            </a:r>
          </a:p>
          <a:p>
            <a:r>
              <a:rPr lang="en-US" dirty="0" smtClean="0"/>
              <a:t>Universities:</a:t>
            </a:r>
          </a:p>
          <a:p>
            <a:pPr lvl="1"/>
            <a:r>
              <a:rPr lang="en-US" dirty="0" smtClean="0"/>
              <a:t>University of Michigan in Ann Arbor</a:t>
            </a:r>
          </a:p>
          <a:p>
            <a:pPr lvl="1"/>
            <a:r>
              <a:rPr lang="en-US" dirty="0" smtClean="0"/>
              <a:t>Massachusetts Institute of Technology (MIT):</a:t>
            </a:r>
            <a:br>
              <a:rPr lang="en-US" dirty="0" smtClean="0"/>
            </a:br>
            <a:r>
              <a:rPr lang="en-US" dirty="0" smtClean="0"/>
              <a:t>major: </a:t>
            </a:r>
            <a:r>
              <a:rPr lang="en-US" dirty="0" err="1" smtClean="0"/>
              <a:t>Electrotechnics</a:t>
            </a:r>
            <a:r>
              <a:rPr lang="en-US" dirty="0" smtClean="0"/>
              <a:t>  and Mathematics</a:t>
            </a:r>
          </a:p>
          <a:p>
            <a:r>
              <a:rPr lang="en-US" dirty="0" smtClean="0"/>
              <a:t>Master thesis</a:t>
            </a:r>
            <a:br>
              <a:rPr lang="en-US" dirty="0" smtClean="0"/>
            </a:br>
            <a:r>
              <a:rPr lang="en-US" dirty="0" smtClean="0"/>
              <a:t>He has shown that the Boole algebra can </a:t>
            </a:r>
            <a:br>
              <a:rPr lang="en-US" dirty="0" smtClean="0"/>
            </a:br>
            <a:r>
              <a:rPr lang="en-US" dirty="0" smtClean="0"/>
              <a:t>be applied to the design of logic devices (fundamentals of the automata theory) </a:t>
            </a:r>
            <a:br>
              <a:rPr lang="en-US" dirty="0" smtClean="0"/>
            </a:br>
            <a:r>
              <a:rPr lang="en-US" dirty="0" smtClean="0">
                <a:solidFill>
                  <a:schemeClr val="tx2"/>
                </a:solidFill>
              </a:rPr>
              <a:t>“the most influential Master thesis in the 20th century”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0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Moje dokumenty\Wyklady\Podst_telek\shannon_young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838200"/>
            <a:ext cx="4210050" cy="59436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47813" y="44624"/>
            <a:ext cx="7138987" cy="941388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Claude Elwood Shannon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769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772815"/>
            <a:ext cx="7138987" cy="4353347"/>
          </a:xfrm>
        </p:spPr>
        <p:txBody>
          <a:bodyPr/>
          <a:lstStyle/>
          <a:p>
            <a:r>
              <a:rPr lang="en-US" dirty="0"/>
              <a:t>Signals</a:t>
            </a:r>
            <a:endParaRPr lang="pl-PL" dirty="0"/>
          </a:p>
          <a:p>
            <a:r>
              <a:rPr lang="en-US" dirty="0"/>
              <a:t>Decibels and related units</a:t>
            </a:r>
            <a:endParaRPr lang="pl-PL" dirty="0"/>
          </a:p>
          <a:p>
            <a:r>
              <a:rPr lang="en-US" dirty="0"/>
              <a:t>Transmission bandwidth</a:t>
            </a:r>
            <a:endParaRPr lang="pl-PL" dirty="0"/>
          </a:p>
          <a:p>
            <a:r>
              <a:rPr lang="en-US" dirty="0"/>
              <a:t>Bit rate and symbol rate</a:t>
            </a:r>
            <a:endParaRPr lang="pl-PL" dirty="0"/>
          </a:p>
          <a:p>
            <a:r>
              <a:rPr lang="pl-PL" dirty="0"/>
              <a:t>Claude </a:t>
            </a:r>
            <a:r>
              <a:rPr lang="pl-PL" dirty="0" err="1"/>
              <a:t>Elwood</a:t>
            </a:r>
            <a:r>
              <a:rPr lang="pl-PL" dirty="0"/>
              <a:t> Shannon</a:t>
            </a:r>
          </a:p>
          <a:p>
            <a:r>
              <a:rPr lang="en-US" dirty="0"/>
              <a:t>Laws of </a:t>
            </a:r>
            <a:r>
              <a:rPr lang="pl-PL" dirty="0"/>
              <a:t>Moore, </a:t>
            </a:r>
            <a:r>
              <a:rPr lang="pl-PL" dirty="0" err="1"/>
              <a:t>Sarnoff</a:t>
            </a:r>
            <a:r>
              <a:rPr lang="en-US" dirty="0"/>
              <a:t>,</a:t>
            </a:r>
            <a:r>
              <a:rPr lang="pl-PL" dirty="0"/>
              <a:t> </a:t>
            </a:r>
            <a:r>
              <a:rPr lang="en-US" dirty="0"/>
              <a:t>and</a:t>
            </a:r>
            <a:r>
              <a:rPr lang="pl-PL" dirty="0"/>
              <a:t> </a:t>
            </a:r>
            <a:r>
              <a:rPr lang="pl-PL" dirty="0" err="1"/>
              <a:t>Metcalfe</a:t>
            </a:r>
            <a:endParaRPr lang="pl-PL" dirty="0"/>
          </a:p>
          <a:p>
            <a:r>
              <a:rPr lang="en-US" dirty="0"/>
              <a:t>Conclusion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660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Claude E. Shannon: </a:t>
            </a:r>
            <a:br>
              <a:rPr lang="en-US" dirty="0"/>
            </a:br>
            <a:r>
              <a:rPr lang="en-US" dirty="0"/>
              <a:t>Ciphering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1940: Ph.D. in MIT</a:t>
            </a:r>
          </a:p>
          <a:p>
            <a:r>
              <a:rPr lang="en-US"/>
              <a:t>One year in </a:t>
            </a:r>
            <a:r>
              <a:rPr lang="en-US" i="1"/>
              <a:t>the Institute for Advanced Study  </a:t>
            </a:r>
            <a:r>
              <a:rPr lang="en-US"/>
              <a:t>in Princeton, N.J.</a:t>
            </a:r>
          </a:p>
          <a:p>
            <a:r>
              <a:rPr lang="en-US"/>
              <a:t>1941 – 1956 </a:t>
            </a:r>
            <a:r>
              <a:rPr lang="en-US" i="1"/>
              <a:t>Bell Laboratories</a:t>
            </a:r>
            <a:r>
              <a:rPr lang="en-US"/>
              <a:t> </a:t>
            </a:r>
            <a:br>
              <a:rPr lang="en-US"/>
            </a:br>
            <a:r>
              <a:rPr lang="en-US"/>
              <a:t>Work on ciphering systems. Shannon has noticed that digital coding can protect information not only against unauthorized reading but also against other kinds of disturbance (e.g., noise)</a:t>
            </a:r>
          </a:p>
        </p:txBody>
      </p:sp>
    </p:spTree>
    <p:extLst>
      <p:ext uri="{BB962C8B-B14F-4D97-AF65-F5344CB8AC3E}">
        <p14:creationId xmlns:p14="http://schemas.microsoft.com/office/powerpoint/2010/main" val="275472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Claude E. Shannon: 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Information Theory</a:t>
            </a:r>
            <a:endParaRPr lang="pl-PL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dirty="0"/>
              <a:t>Shannon has shown that information can </a:t>
            </a:r>
            <a:br>
              <a:rPr lang="en-US" dirty="0"/>
            </a:br>
            <a:r>
              <a:rPr lang="en-US" dirty="0"/>
              <a:t>be measured </a:t>
            </a:r>
          </a:p>
          <a:p>
            <a:pPr>
              <a:lnSpc>
                <a:spcPct val="90000"/>
              </a:lnSpc>
              <a:spcAft>
                <a:spcPct val="30000"/>
              </a:spcAft>
              <a:buFont typeface="Wingdings" pitchFamily="2" charset="2"/>
              <a:buNone/>
            </a:pPr>
            <a:r>
              <a:rPr lang="en-US" dirty="0"/>
              <a:t>	Amount of information is expressed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/>
              <a:t>the probability of sending a given message by </a:t>
            </a:r>
            <a:r>
              <a:rPr lang="en-US" dirty="0" smtClean="0"/>
              <a:t>a </a:t>
            </a:r>
            <a:r>
              <a:rPr lang="en-US" dirty="0"/>
              <a:t>source that can send a finite number of different messages</a:t>
            </a:r>
          </a:p>
          <a:p>
            <a:pPr>
              <a:lnSpc>
                <a:spcPct val="90000"/>
              </a:lnSpc>
            </a:pPr>
            <a:r>
              <a:rPr lang="en-US" dirty="0"/>
              <a:t>He has introduced a unit of information, </a:t>
            </a:r>
            <a:br>
              <a:rPr lang="en-US" dirty="0"/>
            </a:br>
            <a:r>
              <a:rPr lang="en-US" dirty="0"/>
              <a:t>i.e., a bit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 bit is an amount of information carried </a:t>
            </a:r>
            <a:br>
              <a:rPr lang="en-US" dirty="0"/>
            </a:br>
            <a:r>
              <a:rPr lang="en-US" dirty="0"/>
              <a:t>in a message representing one of two equally probable states</a:t>
            </a:r>
          </a:p>
        </p:txBody>
      </p:sp>
    </p:spTree>
    <p:extLst>
      <p:ext uri="{BB962C8B-B14F-4D97-AF65-F5344CB8AC3E}">
        <p14:creationId xmlns:p14="http://schemas.microsoft.com/office/powerpoint/2010/main" val="316256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Amount of Information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If a source sends a sequence of symbols </a:t>
            </a:r>
            <a:r>
              <a:rPr lang="pl-PL" dirty="0"/>
              <a:t/>
            </a:r>
            <a:br>
              <a:rPr lang="pl-PL" dirty="0"/>
            </a:br>
            <a:r>
              <a:rPr lang="pl-PL" i="1" dirty="0"/>
              <a:t>x</a:t>
            </a:r>
            <a:r>
              <a:rPr lang="pl-PL" baseline="-25000" dirty="0"/>
              <a:t>1</a:t>
            </a:r>
            <a:r>
              <a:rPr lang="pl-PL" dirty="0"/>
              <a:t>, </a:t>
            </a:r>
            <a:r>
              <a:rPr lang="pl-PL" i="1" dirty="0"/>
              <a:t>x</a:t>
            </a:r>
            <a:r>
              <a:rPr lang="pl-PL" baseline="-25000" dirty="0"/>
              <a:t>2</a:t>
            </a:r>
            <a:r>
              <a:rPr lang="pl-PL" dirty="0"/>
              <a:t>,..., </a:t>
            </a:r>
            <a:r>
              <a:rPr lang="en-US" dirty="0"/>
              <a:t>and each symbol </a:t>
            </a:r>
            <a:r>
              <a:rPr lang="pl-PL" i="1" dirty="0"/>
              <a:t>x</a:t>
            </a:r>
            <a:r>
              <a:rPr lang="pl-PL" i="1" baseline="-25000" dirty="0"/>
              <a:t>i</a:t>
            </a:r>
            <a:r>
              <a:rPr lang="pl-PL" dirty="0"/>
              <a:t> </a:t>
            </a:r>
            <a:r>
              <a:rPr lang="en-US" dirty="0"/>
              <a:t>appears with probability </a:t>
            </a:r>
            <a:r>
              <a:rPr lang="pl-PL" i="1" dirty="0"/>
              <a:t>P</a:t>
            </a:r>
            <a:r>
              <a:rPr lang="pl-PL" i="1" baseline="-25000" dirty="0"/>
              <a:t>i </a:t>
            </a:r>
            <a:r>
              <a:rPr lang="pl-PL" dirty="0"/>
              <a:t>, </a:t>
            </a:r>
            <a:r>
              <a:rPr lang="en-US" dirty="0"/>
              <a:t>then this symbol carries the following amount of information</a:t>
            </a:r>
            <a:r>
              <a:rPr lang="pl-PL" dirty="0"/>
              <a:t>: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pl-PL" sz="4000" i="1" dirty="0"/>
              <a:t>	</a:t>
            </a:r>
            <a:r>
              <a:rPr lang="pl-PL" sz="4000" i="1" dirty="0" smtClean="0"/>
              <a:t>I</a:t>
            </a:r>
            <a:r>
              <a:rPr lang="pl-PL" sz="4000" i="1" baseline="-25000" dirty="0" smtClean="0"/>
              <a:t>i</a:t>
            </a:r>
            <a:r>
              <a:rPr lang="pl-PL" sz="4000" dirty="0" smtClean="0"/>
              <a:t> </a:t>
            </a:r>
            <a:r>
              <a:rPr lang="pl-PL" sz="4000" dirty="0"/>
              <a:t>= </a:t>
            </a:r>
            <a:r>
              <a:rPr lang="pl-PL" sz="4000" dirty="0">
                <a:cs typeface="Tahoma" pitchFamily="34" charset="0"/>
              </a:rPr>
              <a:t>–</a:t>
            </a:r>
            <a:r>
              <a:rPr lang="pl-PL" sz="4000" dirty="0"/>
              <a:t>log</a:t>
            </a:r>
            <a:r>
              <a:rPr lang="pl-PL" sz="4000" baseline="-25000" dirty="0"/>
              <a:t>2</a:t>
            </a:r>
            <a:r>
              <a:rPr lang="pl-PL" sz="4000" i="1" dirty="0"/>
              <a:t>P</a:t>
            </a:r>
            <a:r>
              <a:rPr lang="pl-PL" sz="4000" i="1" baseline="-25000" dirty="0"/>
              <a:t>i </a:t>
            </a:r>
            <a:r>
              <a:rPr lang="pl-PL" sz="4000" dirty="0"/>
              <a:t>= log</a:t>
            </a:r>
            <a:r>
              <a:rPr lang="pl-PL" sz="4000" baseline="-25000" dirty="0"/>
              <a:t>2 </a:t>
            </a:r>
            <a:r>
              <a:rPr lang="pl-PL" sz="4000" dirty="0"/>
              <a:t>(1/</a:t>
            </a:r>
            <a:r>
              <a:rPr lang="pl-PL" sz="4000" i="1" dirty="0"/>
              <a:t>P</a:t>
            </a:r>
            <a:r>
              <a:rPr lang="pl-PL" sz="4000" i="1" baseline="-25000" dirty="0"/>
              <a:t>i </a:t>
            </a:r>
            <a:r>
              <a:rPr lang="pl-PL" sz="4000" dirty="0"/>
              <a:t>)</a:t>
            </a:r>
          </a:p>
          <a:p>
            <a:pPr>
              <a:buFont typeface="Wingdings" pitchFamily="2" charset="2"/>
              <a:buNone/>
            </a:pPr>
            <a:endParaRPr lang="pl-PL" dirty="0"/>
          </a:p>
          <a:p>
            <a:r>
              <a:rPr lang="en-US" dirty="0"/>
              <a:t>If</a:t>
            </a:r>
            <a:r>
              <a:rPr lang="pl-PL" dirty="0"/>
              <a:t> </a:t>
            </a:r>
            <a:r>
              <a:rPr lang="pl-PL" i="1" dirty="0"/>
              <a:t>P</a:t>
            </a:r>
            <a:r>
              <a:rPr lang="pl-PL" i="1" baseline="-25000" dirty="0"/>
              <a:t>i</a:t>
            </a:r>
            <a:r>
              <a:rPr lang="pl-PL" i="1" dirty="0"/>
              <a:t>  </a:t>
            </a:r>
            <a:r>
              <a:rPr lang="en-US" dirty="0"/>
              <a:t>is equal to</a:t>
            </a:r>
            <a:r>
              <a:rPr lang="pl-PL" dirty="0"/>
              <a:t> 0.5, </a:t>
            </a:r>
            <a:r>
              <a:rPr lang="en-US" dirty="0"/>
              <a:t>then </a:t>
            </a:r>
            <a:r>
              <a:rPr lang="en-US" i="1" dirty="0"/>
              <a:t>I</a:t>
            </a:r>
            <a:r>
              <a:rPr lang="en-US" i="1" baseline="-25000" dirty="0"/>
              <a:t>i</a:t>
            </a:r>
            <a:r>
              <a:rPr lang="pl-PL" dirty="0"/>
              <a:t> = 1 bit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41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775"/>
            <a:ext cx="8424935" cy="4497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Let’s assume that at an exam students were marked equal number of the following scores: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pl-PL" dirty="0"/>
              <a:t>6”, </a:t>
            </a:r>
            <a:r>
              <a:rPr lang="en-US" dirty="0"/>
              <a:t>“</a:t>
            </a:r>
            <a:r>
              <a:rPr lang="pl-PL" dirty="0"/>
              <a:t>5”, </a:t>
            </a:r>
            <a:r>
              <a:rPr lang="en-US" dirty="0"/>
              <a:t>“</a:t>
            </a:r>
            <a:r>
              <a:rPr lang="pl-PL" dirty="0"/>
              <a:t>4”, </a:t>
            </a:r>
            <a:r>
              <a:rPr lang="en-US" dirty="0"/>
              <a:t>“</a:t>
            </a:r>
            <a:r>
              <a:rPr lang="pl-PL" dirty="0"/>
              <a:t>3”, </a:t>
            </a:r>
            <a:r>
              <a:rPr lang="en-US" dirty="0"/>
              <a:t>“</a:t>
            </a:r>
            <a:r>
              <a:rPr lang="pl-PL" dirty="0"/>
              <a:t>2”</a:t>
            </a:r>
          </a:p>
          <a:p>
            <a:pPr>
              <a:lnSpc>
                <a:spcPct val="90000"/>
              </a:lnSpc>
            </a:pPr>
            <a:r>
              <a:rPr lang="en-US" dirty="0"/>
              <a:t>What information (in bits) will receive </a:t>
            </a:r>
            <a:br>
              <a:rPr lang="en-US" dirty="0"/>
            </a:br>
            <a:r>
              <a:rPr lang="en-US" dirty="0"/>
              <a:t>a student who learns that his score was different </a:t>
            </a:r>
            <a:r>
              <a:rPr lang="en-US" dirty="0" err="1" smtClean="0"/>
              <a:t>tha</a:t>
            </a:r>
            <a:r>
              <a:rPr lang="pl-PL" dirty="0" smtClean="0"/>
              <a:t>n</a:t>
            </a:r>
            <a:r>
              <a:rPr lang="en-US" dirty="0" smtClean="0"/>
              <a:t> </a:t>
            </a:r>
            <a:r>
              <a:rPr lang="en-US" dirty="0"/>
              <a:t>“2”? </a:t>
            </a:r>
          </a:p>
        </p:txBody>
      </p:sp>
      <p:graphicFrame>
        <p:nvGraphicFramePr>
          <p:cNvPr id="51200" name="Object 0"/>
          <p:cNvGraphicFramePr>
            <a:graphicFrameLocks noChangeAspect="1"/>
          </p:cNvGraphicFramePr>
          <p:nvPr/>
        </p:nvGraphicFramePr>
        <p:xfrm>
          <a:off x="1219200" y="3800475"/>
          <a:ext cx="69342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6" name="Równanie" r:id="rId3" imgW="2387520" imgH="291960" progId="Equation.3">
                  <p:embed/>
                </p:oleObj>
              </mc:Choice>
              <mc:Fallback>
                <p:oleObj name="Równanie" r:id="rId3" imgW="23875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00475"/>
                        <a:ext cx="6934200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488950" y="4495800"/>
            <a:ext cx="8447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buSzPct val="100000"/>
              <a:buFont typeface="Verdana" panose="020B0604030504040204" pitchFamily="34" charset="0"/>
              <a:buChar char="•"/>
            </a:pPr>
            <a:r>
              <a:rPr lang="en-US" sz="2400" dirty="0">
                <a:latin typeface="+mn-lt"/>
              </a:rPr>
              <a:t>How much more information does the student need to learn his score? </a:t>
            </a:r>
            <a:endParaRPr lang="pl-PL" sz="2400" dirty="0">
              <a:latin typeface="+mn-lt"/>
            </a:endParaRPr>
          </a:p>
        </p:txBody>
      </p:sp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488950" y="5295900"/>
          <a:ext cx="79692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7" name="Równanie" r:id="rId5" imgW="2654280" imgH="291960" progId="Equation.3">
                  <p:embed/>
                </p:oleObj>
              </mc:Choice>
              <mc:Fallback>
                <p:oleObj name="Równanie" r:id="rId5" imgW="265428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5295900"/>
                        <a:ext cx="796925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88950" y="6096000"/>
            <a:ext cx="84534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buSzPct val="100000"/>
              <a:buFont typeface="Verdana" panose="020B0604030504040204" pitchFamily="34" charset="0"/>
              <a:buChar char="•"/>
            </a:pPr>
            <a:r>
              <a:rPr lang="en-US" sz="2400" dirty="0">
                <a:latin typeface="+mn-lt"/>
              </a:rPr>
              <a:t>Hence</a:t>
            </a:r>
            <a:r>
              <a:rPr lang="pl-PL" sz="2400" dirty="0">
                <a:latin typeface="+mn-lt"/>
              </a:rPr>
              <a:t>: 2.32 </a:t>
            </a:r>
            <a:r>
              <a:rPr lang="pl-PL" sz="2400" dirty="0">
                <a:latin typeface="+mn-lt"/>
                <a:cs typeface="Tahoma" pitchFamily="34" charset="0"/>
              </a:rPr>
              <a:t>–</a:t>
            </a:r>
            <a:r>
              <a:rPr lang="pl-PL" sz="2400" dirty="0">
                <a:latin typeface="+mn-lt"/>
              </a:rPr>
              <a:t> 0.32 = 2 bit</a:t>
            </a:r>
            <a:r>
              <a:rPr lang="en-US" sz="2400" dirty="0">
                <a:latin typeface="+mn-lt"/>
              </a:rPr>
              <a:t>s are still </a:t>
            </a:r>
            <a:r>
              <a:rPr lang="en-US" sz="2400" dirty="0" smtClean="0">
                <a:latin typeface="+mn-lt"/>
              </a:rPr>
              <a:t>needed</a:t>
            </a:r>
            <a:endParaRPr lang="pl-PL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293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  <p:bldP spid="40965" grpId="0" build="p" autoUpdateAnimBg="0"/>
      <p:bldP spid="4096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Information Contents </a:t>
            </a:r>
            <a:br>
              <a:rPr lang="en-US" sz="2400" dirty="0"/>
            </a:br>
            <a:r>
              <a:rPr lang="en-US" sz="2400" dirty="0"/>
              <a:t>in a Single Binary Digit</a:t>
            </a:r>
          </a:p>
        </p:txBody>
      </p:sp>
      <p:grpSp>
        <p:nvGrpSpPr>
          <p:cNvPr id="21516" name="Group 12"/>
          <p:cNvGrpSpPr>
            <a:grpSpLocks/>
          </p:cNvGrpSpPr>
          <p:nvPr/>
        </p:nvGrpSpPr>
        <p:grpSpPr bwMode="auto">
          <a:xfrm>
            <a:off x="2266950" y="2590800"/>
            <a:ext cx="3235325" cy="1701800"/>
            <a:chOff x="3312" y="2048"/>
            <a:chExt cx="2208" cy="1072"/>
          </a:xfrm>
        </p:grpSpPr>
        <p:sp>
          <p:nvSpPr>
            <p:cNvPr id="21514" name="Freeform 10"/>
            <p:cNvSpPr>
              <a:spLocks/>
            </p:cNvSpPr>
            <p:nvPr/>
          </p:nvSpPr>
          <p:spPr bwMode="auto">
            <a:xfrm>
              <a:off x="3312" y="2048"/>
              <a:ext cx="1104" cy="1072"/>
            </a:xfrm>
            <a:custGeom>
              <a:avLst/>
              <a:gdLst/>
              <a:ahLst/>
              <a:cxnLst>
                <a:cxn ang="0">
                  <a:pos x="0" y="1072"/>
                </a:cxn>
                <a:cxn ang="0">
                  <a:pos x="336" y="400"/>
                </a:cxn>
                <a:cxn ang="0">
                  <a:pos x="816" y="64"/>
                </a:cxn>
                <a:cxn ang="0">
                  <a:pos x="1104" y="16"/>
                </a:cxn>
              </a:cxnLst>
              <a:rect l="0" t="0" r="r" b="b"/>
              <a:pathLst>
                <a:path w="1104" h="1072">
                  <a:moveTo>
                    <a:pt x="0" y="1072"/>
                  </a:moveTo>
                  <a:cubicBezTo>
                    <a:pt x="100" y="820"/>
                    <a:pt x="200" y="568"/>
                    <a:pt x="336" y="400"/>
                  </a:cubicBezTo>
                  <a:cubicBezTo>
                    <a:pt x="472" y="232"/>
                    <a:pt x="688" y="128"/>
                    <a:pt x="816" y="64"/>
                  </a:cubicBezTo>
                  <a:cubicBezTo>
                    <a:pt x="944" y="0"/>
                    <a:pt x="1024" y="8"/>
                    <a:pt x="1104" y="16"/>
                  </a:cubicBezTo>
                </a:path>
              </a:pathLst>
            </a:custGeom>
            <a:noFill/>
            <a:ln w="76200" cap="flat" cmpd="sng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1515" name="Freeform 11"/>
            <p:cNvSpPr>
              <a:spLocks/>
            </p:cNvSpPr>
            <p:nvPr/>
          </p:nvSpPr>
          <p:spPr bwMode="auto">
            <a:xfrm flipH="1">
              <a:off x="4416" y="2048"/>
              <a:ext cx="1104" cy="1072"/>
            </a:xfrm>
            <a:custGeom>
              <a:avLst/>
              <a:gdLst/>
              <a:ahLst/>
              <a:cxnLst>
                <a:cxn ang="0">
                  <a:pos x="0" y="1072"/>
                </a:cxn>
                <a:cxn ang="0">
                  <a:pos x="336" y="400"/>
                </a:cxn>
                <a:cxn ang="0">
                  <a:pos x="816" y="64"/>
                </a:cxn>
                <a:cxn ang="0">
                  <a:pos x="1104" y="16"/>
                </a:cxn>
              </a:cxnLst>
              <a:rect l="0" t="0" r="r" b="b"/>
              <a:pathLst>
                <a:path w="1104" h="1072">
                  <a:moveTo>
                    <a:pt x="0" y="1072"/>
                  </a:moveTo>
                  <a:cubicBezTo>
                    <a:pt x="100" y="820"/>
                    <a:pt x="200" y="568"/>
                    <a:pt x="336" y="400"/>
                  </a:cubicBezTo>
                  <a:cubicBezTo>
                    <a:pt x="472" y="232"/>
                    <a:pt x="688" y="128"/>
                    <a:pt x="816" y="64"/>
                  </a:cubicBezTo>
                  <a:cubicBezTo>
                    <a:pt x="944" y="0"/>
                    <a:pt x="1024" y="8"/>
                    <a:pt x="1104" y="16"/>
                  </a:cubicBezTo>
                </a:path>
              </a:pathLst>
            </a:custGeom>
            <a:noFill/>
            <a:ln w="76200" cap="flat" cmpd="sng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1534" name="Group 30"/>
          <p:cNvGrpSpPr>
            <a:grpSpLocks/>
          </p:cNvGrpSpPr>
          <p:nvPr/>
        </p:nvGrpSpPr>
        <p:grpSpPr bwMode="auto">
          <a:xfrm>
            <a:off x="2266950" y="2590800"/>
            <a:ext cx="1617663" cy="1676400"/>
            <a:chOff x="1920" y="1632"/>
            <a:chExt cx="1104" cy="1056"/>
          </a:xfrm>
        </p:grpSpPr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>
              <a:off x="3024" y="1632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H="1">
              <a:off x="1920" y="1632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228600" y="5484280"/>
            <a:ext cx="86444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n-lt"/>
              </a:rPr>
              <a:t>The average amount of information reaches maximum</a:t>
            </a:r>
            <a:br>
              <a:rPr lang="en-US" sz="2400" dirty="0">
                <a:solidFill>
                  <a:schemeClr val="tx2"/>
                </a:solidFill>
                <a:latin typeface="+mn-lt"/>
              </a:rPr>
            </a:br>
            <a:r>
              <a:rPr lang="en-US" sz="2400" dirty="0">
                <a:solidFill>
                  <a:schemeClr val="tx2"/>
                </a:solidFill>
                <a:latin typeface="+mn-lt"/>
              </a:rPr>
              <a:t>(1 bit) for </a:t>
            </a:r>
            <a:r>
              <a:rPr lang="pl-PL" sz="2400" i="1" dirty="0">
                <a:solidFill>
                  <a:schemeClr val="tx2"/>
                </a:solidFill>
                <a:latin typeface="+mn-lt"/>
              </a:rPr>
              <a:t>P</a:t>
            </a:r>
            <a:r>
              <a:rPr lang="pl-PL" sz="2400" dirty="0">
                <a:solidFill>
                  <a:schemeClr val="tx2"/>
                </a:solidFill>
                <a:latin typeface="+mn-lt"/>
              </a:rPr>
              <a:t> = 0.5, 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i.e., when the two events are of</a:t>
            </a:r>
          </a:p>
          <a:p>
            <a:r>
              <a:rPr lang="en-US" sz="2400" dirty="0">
                <a:solidFill>
                  <a:schemeClr val="tx2"/>
                </a:solidFill>
                <a:latin typeface="+mn-lt"/>
              </a:rPr>
              <a:t>equal probability</a:t>
            </a:r>
          </a:p>
        </p:txBody>
      </p:sp>
      <p:grpSp>
        <p:nvGrpSpPr>
          <p:cNvPr id="21536" name="Group 32"/>
          <p:cNvGrpSpPr>
            <a:grpSpLocks/>
          </p:cNvGrpSpPr>
          <p:nvPr/>
        </p:nvGrpSpPr>
        <p:grpSpPr bwMode="auto">
          <a:xfrm>
            <a:off x="1900238" y="1481138"/>
            <a:ext cx="7128553" cy="4035426"/>
            <a:chOff x="1296" y="933"/>
            <a:chExt cx="4863" cy="2542"/>
          </a:xfrm>
        </p:grpSpPr>
        <p:grpSp>
          <p:nvGrpSpPr>
            <p:cNvPr id="21533" name="Group 29"/>
            <p:cNvGrpSpPr>
              <a:grpSpLocks/>
            </p:cNvGrpSpPr>
            <p:nvPr/>
          </p:nvGrpSpPr>
          <p:grpSpPr bwMode="auto">
            <a:xfrm>
              <a:off x="1296" y="933"/>
              <a:ext cx="4863" cy="2542"/>
              <a:chOff x="1670" y="933"/>
              <a:chExt cx="4863" cy="2542"/>
            </a:xfrm>
          </p:grpSpPr>
          <p:sp>
            <p:nvSpPr>
              <p:cNvPr id="21519" name="Line 15"/>
              <p:cNvSpPr>
                <a:spLocks noChangeShapeType="1"/>
              </p:cNvSpPr>
              <p:nvPr/>
            </p:nvSpPr>
            <p:spPr bwMode="auto">
              <a:xfrm flipV="1">
                <a:off x="1920" y="1248"/>
                <a:ext cx="0" cy="14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1520" name="Line 16"/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28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1523" name="Text Box 19"/>
              <p:cNvSpPr txBox="1">
                <a:spLocks noChangeArrowheads="1"/>
              </p:cNvSpPr>
              <p:nvPr/>
            </p:nvSpPr>
            <p:spPr bwMode="auto">
              <a:xfrm>
                <a:off x="1794" y="933"/>
                <a:ext cx="4739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i="1" dirty="0">
                    <a:latin typeface="+mn-lt"/>
                  </a:rPr>
                  <a:t>  </a:t>
                </a:r>
                <a:r>
                  <a:rPr lang="pl-PL" sz="2400" i="1" dirty="0">
                    <a:latin typeface="+mn-lt"/>
                  </a:rPr>
                  <a:t>H</a:t>
                </a:r>
                <a:r>
                  <a:rPr lang="pl-PL" sz="2400" dirty="0">
                    <a:latin typeface="+mn-lt"/>
                  </a:rPr>
                  <a:t> (</a:t>
                </a:r>
                <a:r>
                  <a:rPr lang="en-US" sz="2400" dirty="0">
                    <a:latin typeface="+mn-lt"/>
                  </a:rPr>
                  <a:t>average amount of information in </a:t>
                </a:r>
                <a:br>
                  <a:rPr lang="en-US" sz="2400" dirty="0">
                    <a:latin typeface="+mn-lt"/>
                  </a:rPr>
                </a:br>
                <a:r>
                  <a:rPr lang="en-US" sz="2400" dirty="0">
                    <a:latin typeface="+mn-lt"/>
                  </a:rPr>
                  <a:t>   a single binary digit, i.e., source entropy)</a:t>
                </a:r>
              </a:p>
            </p:txBody>
          </p:sp>
          <p:sp>
            <p:nvSpPr>
              <p:cNvPr id="21524" name="Text Box 20"/>
              <p:cNvSpPr txBox="1">
                <a:spLocks noChangeArrowheads="1"/>
              </p:cNvSpPr>
              <p:nvPr/>
            </p:nvSpPr>
            <p:spPr bwMode="auto">
              <a:xfrm>
                <a:off x="3305" y="2719"/>
                <a:ext cx="2779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2400" i="1" dirty="0">
                    <a:latin typeface="+mn-lt"/>
                  </a:rPr>
                  <a:t>P</a:t>
                </a:r>
                <a:r>
                  <a:rPr lang="pl-PL" sz="2400" dirty="0">
                    <a:latin typeface="+mn-lt"/>
                  </a:rPr>
                  <a:t> </a:t>
                </a:r>
                <a:br>
                  <a:rPr lang="pl-PL" sz="2400" dirty="0">
                    <a:latin typeface="+mn-lt"/>
                  </a:rPr>
                </a:br>
                <a:r>
                  <a:rPr lang="pl-PL" sz="2400" dirty="0">
                    <a:latin typeface="+mn-lt"/>
                  </a:rPr>
                  <a:t>(</a:t>
                </a:r>
                <a:r>
                  <a:rPr lang="en-US" sz="2400" dirty="0">
                    <a:latin typeface="+mn-lt"/>
                  </a:rPr>
                  <a:t>Probability of taking </a:t>
                </a:r>
              </a:p>
              <a:p>
                <a:pPr algn="ctr"/>
                <a:r>
                  <a:rPr lang="en-US" sz="2400" dirty="0">
                    <a:latin typeface="+mn-lt"/>
                  </a:rPr>
                  <a:t>of one of the two values)</a:t>
                </a:r>
              </a:p>
            </p:txBody>
          </p:sp>
          <p:sp>
            <p:nvSpPr>
              <p:cNvPr id="21525" name="Text Box 21"/>
              <p:cNvSpPr txBox="1">
                <a:spLocks noChangeArrowheads="1"/>
              </p:cNvSpPr>
              <p:nvPr/>
            </p:nvSpPr>
            <p:spPr bwMode="auto">
              <a:xfrm>
                <a:off x="1766" y="2688"/>
                <a:ext cx="25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>
                    <a:latin typeface="+mn-lt"/>
                  </a:rPr>
                  <a:t>0</a:t>
                </a:r>
                <a:endParaRPr lang="en-US" sz="2400">
                  <a:latin typeface="+mn-lt"/>
                </a:endParaRPr>
              </a:p>
            </p:txBody>
          </p:sp>
          <p:sp>
            <p:nvSpPr>
              <p:cNvPr id="21526" name="Text Box 22"/>
              <p:cNvSpPr txBox="1">
                <a:spLocks noChangeArrowheads="1"/>
              </p:cNvSpPr>
              <p:nvPr/>
            </p:nvSpPr>
            <p:spPr bwMode="auto">
              <a:xfrm>
                <a:off x="2832" y="2709"/>
                <a:ext cx="46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>
                    <a:latin typeface="+mn-lt"/>
                  </a:rPr>
                  <a:t>0.5</a:t>
                </a:r>
                <a:endParaRPr lang="en-US" sz="2400">
                  <a:latin typeface="+mn-lt"/>
                </a:endParaRPr>
              </a:p>
            </p:txBody>
          </p:sp>
          <p:sp>
            <p:nvSpPr>
              <p:cNvPr id="21527" name="Text Box 23"/>
              <p:cNvSpPr txBox="1">
                <a:spLocks noChangeArrowheads="1"/>
              </p:cNvSpPr>
              <p:nvPr/>
            </p:nvSpPr>
            <p:spPr bwMode="auto">
              <a:xfrm>
                <a:off x="1670" y="1488"/>
                <a:ext cx="25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>
                    <a:latin typeface="+mn-lt"/>
                  </a:rPr>
                  <a:t>1</a:t>
                </a:r>
                <a:endParaRPr lang="en-US" sz="2400">
                  <a:latin typeface="+mn-lt"/>
                </a:endParaRPr>
              </a:p>
            </p:txBody>
          </p:sp>
        </p:grpSp>
        <p:sp>
          <p:nvSpPr>
            <p:cNvPr id="21535" name="Text Box 31"/>
            <p:cNvSpPr txBox="1">
              <a:spLocks noChangeArrowheads="1"/>
            </p:cNvSpPr>
            <p:nvPr/>
          </p:nvSpPr>
          <p:spPr bwMode="auto">
            <a:xfrm>
              <a:off x="3648" y="2688"/>
              <a:ext cx="25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>
                  <a:latin typeface="+mn-lt"/>
                </a:rPr>
                <a:t>1</a:t>
              </a:r>
              <a:endParaRPr lang="en-US" sz="24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58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Claude E. Shannon: 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Channel Capacity Limit</a:t>
            </a:r>
            <a:endParaRPr lang="pl-PL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i="1" dirty="0"/>
              <a:t>C</a:t>
            </a:r>
            <a:r>
              <a:rPr lang="pl-PL" sz="2800" dirty="0"/>
              <a:t> = </a:t>
            </a:r>
            <a:r>
              <a:rPr lang="pl-PL" sz="2800" i="1" dirty="0"/>
              <a:t>W </a:t>
            </a:r>
            <a:r>
              <a:rPr lang="pl-PL" sz="2800" dirty="0"/>
              <a:t>log</a:t>
            </a:r>
            <a:r>
              <a:rPr lang="pl-PL" sz="2800" baseline="-25000" dirty="0"/>
              <a:t>2</a:t>
            </a:r>
            <a:r>
              <a:rPr lang="pl-PL" sz="2800" dirty="0"/>
              <a:t>(1 + </a:t>
            </a:r>
            <a:r>
              <a:rPr lang="pl-PL" sz="2800" i="1" dirty="0"/>
              <a:t>S/N</a:t>
            </a:r>
            <a:r>
              <a:rPr lang="pl-PL" sz="2800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l-PL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i="1" dirty="0"/>
              <a:t>C</a:t>
            </a:r>
            <a:r>
              <a:rPr lang="pl-PL" sz="2800" dirty="0"/>
              <a:t> </a:t>
            </a:r>
            <a:r>
              <a:rPr lang="en-US" sz="2800" dirty="0"/>
              <a:t>	bit rate in </a:t>
            </a:r>
            <a:r>
              <a:rPr lang="pl-PL" sz="2800" dirty="0"/>
              <a:t>bit/s (</a:t>
            </a:r>
            <a:r>
              <a:rPr lang="en-US" sz="2800" dirty="0"/>
              <a:t>error free transmission</a:t>
            </a:r>
            <a:r>
              <a:rPr lang="pl-PL" sz="2800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i="1" dirty="0"/>
              <a:t>W</a:t>
            </a:r>
            <a:r>
              <a:rPr lang="pl-PL" sz="2800" dirty="0"/>
              <a:t> </a:t>
            </a:r>
            <a:r>
              <a:rPr lang="en-US" sz="2800" dirty="0"/>
              <a:t>	bandwidth in</a:t>
            </a:r>
            <a:r>
              <a:rPr lang="pl-PL" sz="2800" dirty="0"/>
              <a:t> </a:t>
            </a:r>
            <a:r>
              <a:rPr lang="pl-PL" sz="2800" dirty="0" err="1"/>
              <a:t>Hz</a:t>
            </a:r>
            <a:endParaRPr lang="pl-PL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i="1" dirty="0"/>
              <a:t>S/N </a:t>
            </a:r>
            <a:r>
              <a:rPr lang="en-US" sz="2800" i="1" dirty="0"/>
              <a:t>	</a:t>
            </a:r>
            <a:r>
              <a:rPr lang="en-US" sz="2800" dirty="0"/>
              <a:t>Signal-to-Noise ratio</a:t>
            </a:r>
            <a:br>
              <a:rPr lang="en-US" sz="2800" dirty="0"/>
            </a:br>
            <a:endParaRPr lang="pl-PL" sz="2800" dirty="0"/>
          </a:p>
          <a:p>
            <a:pPr>
              <a:lnSpc>
                <a:spcPct val="9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800" dirty="0"/>
              <a:t>Example</a:t>
            </a:r>
            <a:r>
              <a:rPr lang="pl-PL" sz="2800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i="1" dirty="0"/>
              <a:t>S/N</a:t>
            </a:r>
            <a:r>
              <a:rPr lang="pl-PL" sz="2800" dirty="0"/>
              <a:t> = 1000 (30 </a:t>
            </a:r>
            <a:r>
              <a:rPr lang="pl-PL" sz="2800" dirty="0" err="1"/>
              <a:t>dB</a:t>
            </a:r>
            <a:r>
              <a:rPr lang="pl-PL" sz="2800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dirty="0"/>
              <a:t>W = 3100 </a:t>
            </a:r>
            <a:r>
              <a:rPr lang="pl-PL" sz="2800" dirty="0" err="1"/>
              <a:t>Hz</a:t>
            </a:r>
            <a:endParaRPr lang="pl-PL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800" dirty="0"/>
              <a:t>C = ?</a:t>
            </a:r>
            <a:endParaRPr lang="pl-PL" sz="2800" i="1" dirty="0"/>
          </a:p>
        </p:txBody>
      </p:sp>
    </p:spTree>
    <p:extLst>
      <p:ext uri="{BB962C8B-B14F-4D97-AF65-F5344CB8AC3E}">
        <p14:creationId xmlns:p14="http://schemas.microsoft.com/office/powerpoint/2010/main" val="389857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Moje dokumenty\Wyklady\Podst_telek\shannon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241425"/>
            <a:ext cx="5178425" cy="5464175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+mn-lt"/>
              </a:rPr>
              <a:t>Claude Elwood Shannon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03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Claude E. Shannon: </a:t>
            </a:r>
            <a:br>
              <a:rPr lang="en-US" dirty="0"/>
            </a:br>
            <a:r>
              <a:rPr lang="en-US" dirty="0"/>
              <a:t>“Unified Field Theory of Juggling”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739924"/>
            <a:ext cx="7344667" cy="4497388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en-US" dirty="0"/>
              <a:t>If </a:t>
            </a:r>
          </a:p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pl-PL" i="1" dirty="0">
                <a:solidFill>
                  <a:schemeClr val="tx2"/>
                </a:solidFill>
              </a:rPr>
              <a:t>D</a:t>
            </a:r>
            <a:r>
              <a:rPr lang="pl-PL" dirty="0"/>
              <a:t> </a:t>
            </a:r>
            <a:r>
              <a:rPr lang="en-US" dirty="0"/>
              <a:t>	is the dwell time, the time a hand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800" dirty="0" smtClean="0"/>
              <a:t>  </a:t>
            </a:r>
            <a:r>
              <a:rPr lang="en-US" dirty="0" smtClean="0"/>
              <a:t>spends holding </a:t>
            </a:r>
            <a:r>
              <a:rPr lang="en-US" dirty="0"/>
              <a:t>an object</a:t>
            </a:r>
          </a:p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en-US" i="1" dirty="0">
                <a:solidFill>
                  <a:schemeClr val="tx2"/>
                </a:solidFill>
              </a:rPr>
              <a:t>V</a:t>
            </a:r>
            <a:r>
              <a:rPr lang="en-US" dirty="0"/>
              <a:t> 	is the vacant or empty hand time</a:t>
            </a:r>
          </a:p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en-US" i="1" dirty="0">
                <a:solidFill>
                  <a:schemeClr val="tx2"/>
                </a:solidFill>
              </a:rPr>
              <a:t>F</a:t>
            </a:r>
            <a:r>
              <a:rPr lang="en-US" dirty="0"/>
              <a:t> 	is the object's flight time</a:t>
            </a:r>
          </a:p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en-US" i="1" dirty="0">
                <a:solidFill>
                  <a:schemeClr val="tx2"/>
                </a:solidFill>
              </a:rPr>
              <a:t>B</a:t>
            </a:r>
            <a:r>
              <a:rPr lang="en-US" dirty="0"/>
              <a:t> 	stands for the number of objects </a:t>
            </a:r>
            <a:r>
              <a:rPr lang="en-US" dirty="0" smtClean="0"/>
              <a:t>tossed </a:t>
            </a:r>
            <a:r>
              <a:rPr lang="en-US" i="1" dirty="0" smtClean="0">
                <a:solidFill>
                  <a:schemeClr val="tx2"/>
                </a:solidFill>
              </a:rPr>
              <a:t>H</a:t>
            </a:r>
            <a:r>
              <a:rPr lang="en-US" dirty="0" smtClean="0"/>
              <a:t> </a:t>
            </a:r>
            <a:r>
              <a:rPr lang="en-US" dirty="0"/>
              <a:t>	stands for the number of hands doing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the tossing</a:t>
            </a:r>
            <a:endParaRPr lang="en-US" dirty="0"/>
          </a:p>
          <a:p>
            <a:pPr>
              <a:lnSpc>
                <a:spcPct val="90000"/>
              </a:lnSpc>
              <a:buFont typeface="Monotype Sorts" pitchFamily="2" charset="2"/>
              <a:buChar char=" "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then </a:t>
            </a:r>
            <a:r>
              <a:rPr lang="en-US" sz="2800" i="1" dirty="0">
                <a:solidFill>
                  <a:schemeClr val="tx2"/>
                </a:solidFill>
              </a:rPr>
              <a:t>B</a:t>
            </a:r>
            <a:r>
              <a:rPr lang="en-US" sz="2800" dirty="0">
                <a:solidFill>
                  <a:schemeClr val="tx2"/>
                </a:solidFill>
              </a:rPr>
              <a:t>/</a:t>
            </a:r>
            <a:r>
              <a:rPr lang="en-US" sz="2800" i="1" dirty="0">
                <a:solidFill>
                  <a:schemeClr val="tx2"/>
                </a:solidFill>
              </a:rPr>
              <a:t>H</a:t>
            </a:r>
            <a:r>
              <a:rPr lang="en-US" sz="2800" dirty="0">
                <a:solidFill>
                  <a:schemeClr val="tx2"/>
                </a:solidFill>
              </a:rPr>
              <a:t> = (</a:t>
            </a:r>
            <a:r>
              <a:rPr lang="en-US" sz="2800" i="1" dirty="0">
                <a:solidFill>
                  <a:schemeClr val="tx2"/>
                </a:solidFill>
              </a:rPr>
              <a:t>F</a:t>
            </a:r>
            <a:r>
              <a:rPr lang="en-US" sz="2800" dirty="0">
                <a:solidFill>
                  <a:schemeClr val="tx2"/>
                </a:solidFill>
              </a:rPr>
              <a:t> + </a:t>
            </a:r>
            <a:r>
              <a:rPr lang="en-US" sz="2800" i="1" dirty="0">
                <a:solidFill>
                  <a:schemeClr val="tx2"/>
                </a:solidFill>
              </a:rPr>
              <a:t>D</a:t>
            </a:r>
            <a:r>
              <a:rPr lang="en-US" sz="2800" dirty="0">
                <a:solidFill>
                  <a:schemeClr val="tx2"/>
                </a:solidFill>
              </a:rPr>
              <a:t>)/(</a:t>
            </a:r>
            <a:r>
              <a:rPr lang="en-US" sz="2800" i="1" dirty="0">
                <a:solidFill>
                  <a:schemeClr val="tx2"/>
                </a:solidFill>
              </a:rPr>
              <a:t>V</a:t>
            </a:r>
            <a:r>
              <a:rPr lang="en-US" sz="2800" dirty="0">
                <a:solidFill>
                  <a:schemeClr val="tx2"/>
                </a:solidFill>
              </a:rPr>
              <a:t> + </a:t>
            </a:r>
            <a:r>
              <a:rPr lang="en-US" sz="2800" i="1" dirty="0">
                <a:solidFill>
                  <a:schemeClr val="tx2"/>
                </a:solidFill>
              </a:rPr>
              <a:t>D</a:t>
            </a:r>
            <a:r>
              <a:rPr lang="en-US" sz="2800" dirty="0">
                <a:solidFill>
                  <a:schemeClr val="tx2"/>
                </a:solidFill>
              </a:rPr>
              <a:t>)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720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/>
              <a:t>Moore’</a:t>
            </a:r>
            <a:r>
              <a:rPr lang="en-US" sz="2400" dirty="0"/>
              <a:t>s Law</a:t>
            </a:r>
          </a:p>
        </p:txBody>
      </p:sp>
      <p:sp>
        <p:nvSpPr>
          <p:cNvPr id="20526" name="Rectangle 46"/>
          <p:cNvSpPr>
            <a:spLocks noGrp="1" noChangeArrowheads="1"/>
          </p:cNvSpPr>
          <p:nvPr>
            <p:ph idx="4294967295"/>
          </p:nvPr>
        </p:nvSpPr>
        <p:spPr>
          <a:xfrm>
            <a:off x="447675" y="1447800"/>
            <a:ext cx="8696325" cy="685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dirty="0"/>
              <a:t>Gordon Moore </a:t>
            </a:r>
            <a:r>
              <a:rPr lang="en-US" dirty="0"/>
              <a:t/>
            </a:r>
            <a:br>
              <a:rPr lang="en-US" dirty="0"/>
            </a:br>
            <a:r>
              <a:rPr lang="pl-PL" dirty="0"/>
              <a:t>(</a:t>
            </a:r>
            <a:r>
              <a:rPr lang="en-US" dirty="0"/>
              <a:t>co-founder of</a:t>
            </a:r>
            <a:r>
              <a:rPr lang="pl-PL" dirty="0"/>
              <a:t> Intel)</a:t>
            </a:r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1425575" y="4811291"/>
            <a:ext cx="5314950" cy="895350"/>
            <a:chOff x="1054" y="2850"/>
            <a:chExt cx="3927" cy="564"/>
          </a:xfrm>
        </p:grpSpPr>
        <p:sp>
          <p:nvSpPr>
            <p:cNvPr id="20485" name="Freeform 5"/>
            <p:cNvSpPr>
              <a:spLocks/>
            </p:cNvSpPr>
            <p:nvPr/>
          </p:nvSpPr>
          <p:spPr bwMode="auto">
            <a:xfrm>
              <a:off x="1054" y="3330"/>
              <a:ext cx="1311" cy="84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327" y="66"/>
                </a:cxn>
                <a:cxn ang="0">
                  <a:pos x="655" y="48"/>
                </a:cxn>
                <a:cxn ang="0">
                  <a:pos x="983" y="24"/>
                </a:cxn>
                <a:cxn ang="0">
                  <a:pos x="1311" y="0"/>
                </a:cxn>
              </a:cxnLst>
              <a:rect l="0" t="0" r="r" b="b"/>
              <a:pathLst>
                <a:path w="1311" h="84">
                  <a:moveTo>
                    <a:pt x="0" y="84"/>
                  </a:moveTo>
                  <a:lnTo>
                    <a:pt x="327" y="66"/>
                  </a:lnTo>
                  <a:lnTo>
                    <a:pt x="655" y="48"/>
                  </a:lnTo>
                  <a:lnTo>
                    <a:pt x="983" y="24"/>
                  </a:lnTo>
                  <a:lnTo>
                    <a:pt x="1311" y="0"/>
                  </a:lnTo>
                </a:path>
              </a:pathLst>
            </a:custGeom>
            <a:noFill/>
            <a:ln w="762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0486" name="Freeform 6"/>
            <p:cNvSpPr>
              <a:spLocks/>
            </p:cNvSpPr>
            <p:nvPr/>
          </p:nvSpPr>
          <p:spPr bwMode="auto">
            <a:xfrm>
              <a:off x="2365" y="3168"/>
              <a:ext cx="1305" cy="162"/>
            </a:xfrm>
            <a:custGeom>
              <a:avLst/>
              <a:gdLst/>
              <a:ahLst/>
              <a:cxnLst>
                <a:cxn ang="0">
                  <a:pos x="0" y="162"/>
                </a:cxn>
                <a:cxn ang="0">
                  <a:pos x="328" y="132"/>
                </a:cxn>
                <a:cxn ang="0">
                  <a:pos x="649" y="96"/>
                </a:cxn>
                <a:cxn ang="0">
                  <a:pos x="977" y="54"/>
                </a:cxn>
                <a:cxn ang="0">
                  <a:pos x="1305" y="0"/>
                </a:cxn>
              </a:cxnLst>
              <a:rect l="0" t="0" r="r" b="b"/>
              <a:pathLst>
                <a:path w="1305" h="162">
                  <a:moveTo>
                    <a:pt x="0" y="162"/>
                  </a:moveTo>
                  <a:lnTo>
                    <a:pt x="328" y="132"/>
                  </a:lnTo>
                  <a:lnTo>
                    <a:pt x="649" y="96"/>
                  </a:lnTo>
                  <a:lnTo>
                    <a:pt x="977" y="54"/>
                  </a:lnTo>
                  <a:lnTo>
                    <a:pt x="1305" y="0"/>
                  </a:lnTo>
                </a:path>
              </a:pathLst>
            </a:custGeom>
            <a:noFill/>
            <a:ln w="762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0487" name="Freeform 7"/>
            <p:cNvSpPr>
              <a:spLocks/>
            </p:cNvSpPr>
            <p:nvPr/>
          </p:nvSpPr>
          <p:spPr bwMode="auto">
            <a:xfrm>
              <a:off x="3670" y="2850"/>
              <a:ext cx="1311" cy="318"/>
            </a:xfrm>
            <a:custGeom>
              <a:avLst/>
              <a:gdLst/>
              <a:ahLst/>
              <a:cxnLst>
                <a:cxn ang="0">
                  <a:pos x="0" y="318"/>
                </a:cxn>
                <a:cxn ang="0">
                  <a:pos x="164" y="288"/>
                </a:cxn>
                <a:cxn ang="0">
                  <a:pos x="328" y="252"/>
                </a:cxn>
                <a:cxn ang="0">
                  <a:pos x="655" y="168"/>
                </a:cxn>
                <a:cxn ang="0">
                  <a:pos x="983" y="84"/>
                </a:cxn>
                <a:cxn ang="0">
                  <a:pos x="1311" y="0"/>
                </a:cxn>
              </a:cxnLst>
              <a:rect l="0" t="0" r="r" b="b"/>
              <a:pathLst>
                <a:path w="1311" h="318">
                  <a:moveTo>
                    <a:pt x="0" y="318"/>
                  </a:moveTo>
                  <a:lnTo>
                    <a:pt x="164" y="288"/>
                  </a:lnTo>
                  <a:lnTo>
                    <a:pt x="328" y="252"/>
                  </a:lnTo>
                  <a:lnTo>
                    <a:pt x="655" y="168"/>
                  </a:lnTo>
                  <a:lnTo>
                    <a:pt x="983" y="84"/>
                  </a:lnTo>
                  <a:lnTo>
                    <a:pt x="1311" y="0"/>
                  </a:lnTo>
                </a:path>
              </a:pathLst>
            </a:custGeom>
            <a:noFill/>
            <a:ln w="762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0527" name="Group 47"/>
          <p:cNvGrpSpPr>
            <a:grpSpLocks/>
          </p:cNvGrpSpPr>
          <p:nvPr/>
        </p:nvGrpSpPr>
        <p:grpSpPr bwMode="auto">
          <a:xfrm>
            <a:off x="539083" y="2630066"/>
            <a:ext cx="6617749" cy="3751262"/>
            <a:chOff x="368" y="1527"/>
            <a:chExt cx="4514" cy="2363"/>
          </a:xfrm>
        </p:grpSpPr>
        <p:sp>
          <p:nvSpPr>
            <p:cNvPr id="20493" name="Line 13"/>
            <p:cNvSpPr>
              <a:spLocks noChangeShapeType="1"/>
            </p:cNvSpPr>
            <p:nvPr/>
          </p:nvSpPr>
          <p:spPr bwMode="auto">
            <a:xfrm>
              <a:off x="922" y="3543"/>
              <a:ext cx="100" cy="1"/>
            </a:xfrm>
            <a:prstGeom prst="line">
              <a:avLst/>
            </a:prstGeom>
            <a:noFill/>
            <a:ln w="11113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0494" name="Line 14"/>
            <p:cNvSpPr>
              <a:spLocks noChangeShapeType="1"/>
            </p:cNvSpPr>
            <p:nvPr/>
          </p:nvSpPr>
          <p:spPr bwMode="auto">
            <a:xfrm flipV="1">
              <a:off x="972" y="3495"/>
              <a:ext cx="1" cy="96"/>
            </a:xfrm>
            <a:prstGeom prst="line">
              <a:avLst/>
            </a:prstGeom>
            <a:noFill/>
            <a:ln w="11113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766" y="3459"/>
              <a:ext cx="133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0</a:t>
              </a:r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721" y="3681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1995</a:t>
              </a:r>
            </a:p>
          </p:txBody>
        </p:sp>
        <p:grpSp>
          <p:nvGrpSpPr>
            <p:cNvPr id="20525" name="Group 45"/>
            <p:cNvGrpSpPr>
              <a:grpSpLocks/>
            </p:cNvGrpSpPr>
            <p:nvPr/>
          </p:nvGrpSpPr>
          <p:grpSpPr bwMode="auto">
            <a:xfrm>
              <a:off x="922" y="1611"/>
              <a:ext cx="3677" cy="1980"/>
              <a:chOff x="922" y="1560"/>
              <a:chExt cx="3677" cy="1980"/>
            </a:xfrm>
          </p:grpSpPr>
          <p:sp>
            <p:nvSpPr>
              <p:cNvPr id="20498" name="Line 18"/>
              <p:cNvSpPr>
                <a:spLocks noChangeShapeType="1"/>
              </p:cNvSpPr>
              <p:nvPr/>
            </p:nvSpPr>
            <p:spPr bwMode="auto">
              <a:xfrm>
                <a:off x="972" y="1560"/>
                <a:ext cx="1" cy="19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499" name="Line 19"/>
              <p:cNvSpPr>
                <a:spLocks noChangeShapeType="1"/>
              </p:cNvSpPr>
              <p:nvPr/>
            </p:nvSpPr>
            <p:spPr bwMode="auto">
              <a:xfrm>
                <a:off x="922" y="3168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0" name="Line 20"/>
              <p:cNvSpPr>
                <a:spLocks noChangeShapeType="1"/>
              </p:cNvSpPr>
              <p:nvPr/>
            </p:nvSpPr>
            <p:spPr bwMode="auto">
              <a:xfrm>
                <a:off x="922" y="2850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1" name="Line 21"/>
              <p:cNvSpPr>
                <a:spLocks noChangeShapeType="1"/>
              </p:cNvSpPr>
              <p:nvPr/>
            </p:nvSpPr>
            <p:spPr bwMode="auto">
              <a:xfrm>
                <a:off x="922" y="2526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2" name="Line 22"/>
              <p:cNvSpPr>
                <a:spLocks noChangeShapeType="1"/>
              </p:cNvSpPr>
              <p:nvPr/>
            </p:nvSpPr>
            <p:spPr bwMode="auto">
              <a:xfrm>
                <a:off x="922" y="2202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3" name="Line 23"/>
              <p:cNvSpPr>
                <a:spLocks noChangeShapeType="1"/>
              </p:cNvSpPr>
              <p:nvPr/>
            </p:nvSpPr>
            <p:spPr bwMode="auto">
              <a:xfrm>
                <a:off x="922" y="1884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4" name="Line 24"/>
              <p:cNvSpPr>
                <a:spLocks noChangeShapeType="1"/>
              </p:cNvSpPr>
              <p:nvPr/>
            </p:nvSpPr>
            <p:spPr bwMode="auto">
              <a:xfrm>
                <a:off x="922" y="1560"/>
                <a:ext cx="100" cy="1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5" name="Line 25"/>
              <p:cNvSpPr>
                <a:spLocks noChangeShapeType="1"/>
              </p:cNvSpPr>
              <p:nvPr/>
            </p:nvSpPr>
            <p:spPr bwMode="auto">
              <a:xfrm>
                <a:off x="972" y="3492"/>
                <a:ext cx="3626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6" name="Line 26"/>
              <p:cNvSpPr>
                <a:spLocks noChangeShapeType="1"/>
              </p:cNvSpPr>
              <p:nvPr/>
            </p:nvSpPr>
            <p:spPr bwMode="auto">
              <a:xfrm flipV="1">
                <a:off x="2183" y="3444"/>
                <a:ext cx="1" cy="96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7" name="Line 27"/>
              <p:cNvSpPr>
                <a:spLocks noChangeShapeType="1"/>
              </p:cNvSpPr>
              <p:nvPr/>
            </p:nvSpPr>
            <p:spPr bwMode="auto">
              <a:xfrm flipV="1">
                <a:off x="3388" y="3444"/>
                <a:ext cx="1" cy="96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0508" name="Line 28"/>
              <p:cNvSpPr>
                <a:spLocks noChangeShapeType="1"/>
              </p:cNvSpPr>
              <p:nvPr/>
            </p:nvSpPr>
            <p:spPr bwMode="auto">
              <a:xfrm flipV="1">
                <a:off x="4598" y="3444"/>
                <a:ext cx="1" cy="96"/>
              </a:xfrm>
              <a:prstGeom prst="lin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20509" name="Rectangle 29"/>
            <p:cNvSpPr>
              <a:spLocks noChangeArrowheads="1"/>
            </p:cNvSpPr>
            <p:nvPr/>
          </p:nvSpPr>
          <p:spPr bwMode="auto">
            <a:xfrm>
              <a:off x="480" y="3135"/>
              <a:ext cx="400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200</a:t>
              </a:r>
            </a:p>
          </p:txBody>
        </p:sp>
        <p:sp>
          <p:nvSpPr>
            <p:cNvPr id="20510" name="Rectangle 30"/>
            <p:cNvSpPr>
              <a:spLocks noChangeArrowheads="1"/>
            </p:cNvSpPr>
            <p:nvPr/>
          </p:nvSpPr>
          <p:spPr bwMode="auto">
            <a:xfrm>
              <a:off x="480" y="2817"/>
              <a:ext cx="400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400</a:t>
              </a:r>
            </a:p>
          </p:txBody>
        </p:sp>
        <p:sp>
          <p:nvSpPr>
            <p:cNvPr id="20511" name="Rectangle 31"/>
            <p:cNvSpPr>
              <a:spLocks noChangeArrowheads="1"/>
            </p:cNvSpPr>
            <p:nvPr/>
          </p:nvSpPr>
          <p:spPr bwMode="auto">
            <a:xfrm>
              <a:off x="480" y="2493"/>
              <a:ext cx="400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600</a:t>
              </a:r>
            </a:p>
          </p:txBody>
        </p:sp>
        <p:sp>
          <p:nvSpPr>
            <p:cNvPr id="20512" name="Rectangle 32"/>
            <p:cNvSpPr>
              <a:spLocks noChangeArrowheads="1"/>
            </p:cNvSpPr>
            <p:nvPr/>
          </p:nvSpPr>
          <p:spPr bwMode="auto">
            <a:xfrm>
              <a:off x="480" y="2169"/>
              <a:ext cx="400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800</a:t>
              </a:r>
            </a:p>
          </p:txBody>
        </p:sp>
        <p:sp>
          <p:nvSpPr>
            <p:cNvPr id="20513" name="Rectangle 33"/>
            <p:cNvSpPr>
              <a:spLocks noChangeArrowheads="1"/>
            </p:cNvSpPr>
            <p:nvPr/>
          </p:nvSpPr>
          <p:spPr bwMode="auto">
            <a:xfrm>
              <a:off x="368" y="1851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1000</a:t>
              </a:r>
            </a:p>
          </p:txBody>
        </p:sp>
        <p:sp>
          <p:nvSpPr>
            <p:cNvPr id="20514" name="Rectangle 34"/>
            <p:cNvSpPr>
              <a:spLocks noChangeArrowheads="1"/>
            </p:cNvSpPr>
            <p:nvPr/>
          </p:nvSpPr>
          <p:spPr bwMode="auto">
            <a:xfrm>
              <a:off x="368" y="1527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 dirty="0">
                  <a:latin typeface="+mn-lt"/>
                </a:rPr>
                <a:t>1200</a:t>
              </a:r>
            </a:p>
          </p:txBody>
        </p:sp>
        <p:sp>
          <p:nvSpPr>
            <p:cNvPr id="20515" name="Rectangle 35"/>
            <p:cNvSpPr>
              <a:spLocks noChangeArrowheads="1"/>
            </p:cNvSpPr>
            <p:nvPr/>
          </p:nvSpPr>
          <p:spPr bwMode="auto">
            <a:xfrm>
              <a:off x="1931" y="3681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2000</a:t>
              </a:r>
            </a:p>
          </p:txBody>
        </p:sp>
        <p:sp>
          <p:nvSpPr>
            <p:cNvPr id="20516" name="Rectangle 36"/>
            <p:cNvSpPr>
              <a:spLocks noChangeArrowheads="1"/>
            </p:cNvSpPr>
            <p:nvPr/>
          </p:nvSpPr>
          <p:spPr bwMode="auto">
            <a:xfrm>
              <a:off x="3136" y="3681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2005</a:t>
              </a:r>
            </a:p>
          </p:txBody>
        </p:sp>
        <p:sp>
          <p:nvSpPr>
            <p:cNvPr id="20517" name="Rectangle 37"/>
            <p:cNvSpPr>
              <a:spLocks noChangeArrowheads="1"/>
            </p:cNvSpPr>
            <p:nvPr/>
          </p:nvSpPr>
          <p:spPr bwMode="auto">
            <a:xfrm>
              <a:off x="4348" y="3681"/>
              <a:ext cx="534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latin typeface="+mn-lt"/>
                </a:rPr>
                <a:t>2010</a:t>
              </a:r>
            </a:p>
          </p:txBody>
        </p:sp>
      </p:grpSp>
      <p:grpSp>
        <p:nvGrpSpPr>
          <p:cNvPr id="20521" name="Group 41"/>
          <p:cNvGrpSpPr>
            <a:grpSpLocks/>
          </p:cNvGrpSpPr>
          <p:nvPr/>
        </p:nvGrpSpPr>
        <p:grpSpPr bwMode="auto">
          <a:xfrm>
            <a:off x="1477963" y="3861966"/>
            <a:ext cx="4185875" cy="1530350"/>
            <a:chOff x="1008" y="2252"/>
            <a:chExt cx="2854" cy="964"/>
          </a:xfrm>
        </p:grpSpPr>
        <p:sp>
          <p:nvSpPr>
            <p:cNvPr id="20522" name="Text Box 42"/>
            <p:cNvSpPr txBox="1">
              <a:spLocks noChangeArrowheads="1"/>
            </p:cNvSpPr>
            <p:nvPr/>
          </p:nvSpPr>
          <p:spPr bwMode="auto">
            <a:xfrm>
              <a:off x="1008" y="2252"/>
              <a:ext cx="2854" cy="756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latin typeface="+mn-lt"/>
                </a:rPr>
                <a:t>Processing power doubles</a:t>
              </a:r>
            </a:p>
            <a:p>
              <a:pPr eaLnBrk="0" hangingPunct="0"/>
              <a:r>
                <a:rPr lang="en-US" sz="2400" dirty="0">
                  <a:latin typeface="+mn-lt"/>
                </a:rPr>
                <a:t>every </a:t>
              </a:r>
              <a:r>
                <a:rPr lang="pl-PL" sz="2400" dirty="0">
                  <a:latin typeface="+mn-lt"/>
                </a:rPr>
                <a:t>18 </a:t>
              </a:r>
              <a:r>
                <a:rPr lang="en-US" sz="2400" dirty="0">
                  <a:latin typeface="+mn-lt"/>
                </a:rPr>
                <a:t>months</a:t>
              </a:r>
              <a:endParaRPr lang="pl-PL" sz="2400" dirty="0">
                <a:latin typeface="+mn-lt"/>
              </a:endParaRPr>
            </a:p>
            <a:p>
              <a:pPr eaLnBrk="0" hangingPunct="0"/>
              <a:endParaRPr lang="pl-PL" sz="2400" dirty="0">
                <a:latin typeface="+mn-lt"/>
              </a:endParaRPr>
            </a:p>
          </p:txBody>
        </p:sp>
        <p:sp>
          <p:nvSpPr>
            <p:cNvPr id="20523" name="Line 43"/>
            <p:cNvSpPr>
              <a:spLocks noChangeShapeType="1"/>
            </p:cNvSpPr>
            <p:nvPr/>
          </p:nvSpPr>
          <p:spPr bwMode="auto">
            <a:xfrm>
              <a:off x="1776" y="2832"/>
              <a:ext cx="192" cy="38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0524" name="Text Box 44"/>
          <p:cNvSpPr txBox="1">
            <a:spLocks noChangeArrowheads="1"/>
          </p:cNvSpPr>
          <p:nvPr/>
        </p:nvSpPr>
        <p:spPr bwMode="auto">
          <a:xfrm>
            <a:off x="0" y="6599152"/>
            <a:ext cx="2183611" cy="2862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0" dirty="0">
                <a:solidFill>
                  <a:schemeClr val="bg1"/>
                </a:solidFill>
                <a:latin typeface="+mn-lt"/>
              </a:rPr>
              <a:t>Source</a:t>
            </a:r>
            <a:r>
              <a:rPr lang="pl-PL" sz="1400" b="0" dirty="0">
                <a:solidFill>
                  <a:schemeClr val="bg1"/>
                </a:solidFill>
                <a:latin typeface="+mn-lt"/>
              </a:rPr>
              <a:t>: CANARIE Inc.</a:t>
            </a:r>
          </a:p>
        </p:txBody>
      </p:sp>
      <p:pic>
        <p:nvPicPr>
          <p:cNvPr id="20531" name="Picture 51" descr="C:\Documents and Settings\Andrzej\Moje dokumenty\Wyklady\GordonMoore_1_2005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447800"/>
            <a:ext cx="3124200" cy="2941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7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6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 dirty="0" err="1"/>
              <a:t>Sarnoff</a:t>
            </a:r>
            <a:r>
              <a:rPr lang="en-US" dirty="0"/>
              <a:t>’s Law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>
          <a:xfrm>
            <a:off x="467545" y="1955948"/>
            <a:ext cx="8219256" cy="4497388"/>
          </a:xfrm>
          <a:noFill/>
          <a:ln/>
        </p:spPr>
        <p:txBody>
          <a:bodyPr/>
          <a:lstStyle/>
          <a:p>
            <a:pPr>
              <a:spcAft>
                <a:spcPct val="30000"/>
              </a:spcAft>
            </a:pPr>
            <a:r>
              <a:rPr lang="pl-PL" dirty="0"/>
              <a:t>David </a:t>
            </a:r>
            <a:r>
              <a:rPr lang="pl-PL" dirty="0" err="1"/>
              <a:t>Sarnoff</a:t>
            </a:r>
            <a:r>
              <a:rPr lang="pl-PL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pl-PL" dirty="0"/>
              <a:t>(</a:t>
            </a:r>
            <a:r>
              <a:rPr lang="en-US" dirty="0"/>
              <a:t>broadcasting pioneer</a:t>
            </a:r>
            <a:r>
              <a:rPr lang="pl-PL" dirty="0"/>
              <a:t>)</a:t>
            </a:r>
          </a:p>
          <a:p>
            <a:pPr>
              <a:spcAft>
                <a:spcPct val="30000"/>
              </a:spcAft>
            </a:pPr>
            <a:r>
              <a:rPr lang="en-US" dirty="0"/>
              <a:t>The total value of a  broadcast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communications </a:t>
            </a:r>
            <a:r>
              <a:rPr lang="en-US" dirty="0"/>
              <a:t>network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proportional </a:t>
            </a:r>
            <a:r>
              <a:rPr lang="en-US" dirty="0"/>
              <a:t>to the number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users</a:t>
            </a:r>
            <a:endParaRPr lang="pl-PL" dirty="0"/>
          </a:p>
          <a:p>
            <a:pPr>
              <a:spcAft>
                <a:spcPct val="30000"/>
              </a:spcAft>
            </a:pPr>
            <a:r>
              <a:rPr lang="en-US" dirty="0"/>
              <a:t>Justification: The value of,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example, a TV network is proportional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the number of viewers (similarly in the case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 newspaper)</a:t>
            </a:r>
          </a:p>
        </p:txBody>
      </p:sp>
      <p:pic>
        <p:nvPicPr>
          <p:cNvPr id="43017" name="Picture 9" descr="C:\Documents and Settings\Andrzej\Moje dokumenty\Wyklady\David_Sarn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0" y="1447800"/>
            <a:ext cx="300355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517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6" name="Group 110"/>
          <p:cNvGrpSpPr>
            <a:grpSpLocks/>
          </p:cNvGrpSpPr>
          <p:nvPr/>
        </p:nvGrpSpPr>
        <p:grpSpPr bwMode="auto">
          <a:xfrm>
            <a:off x="5566172" y="5360566"/>
            <a:ext cx="1758950" cy="914400"/>
            <a:chOff x="3408" y="3456"/>
            <a:chExt cx="1200" cy="576"/>
          </a:xfrm>
        </p:grpSpPr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408" y="3456"/>
              <a:ext cx="240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>
              <a:off x="3648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66" name="Line 70"/>
            <p:cNvSpPr>
              <a:spLocks noChangeShapeType="1"/>
            </p:cNvSpPr>
            <p:nvPr/>
          </p:nvSpPr>
          <p:spPr bwMode="auto">
            <a:xfrm>
              <a:off x="3648" y="4032"/>
              <a:ext cx="480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V="1">
              <a:off x="4128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>
              <a:off x="4128" y="3456"/>
              <a:ext cx="240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4368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4368" y="4032"/>
              <a:ext cx="240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V="1">
              <a:off x="4608" y="3744"/>
              <a:ext cx="0" cy="288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Signals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1600" y="1447800"/>
            <a:ext cx="7931223" cy="685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>
                <a:solidFill>
                  <a:schemeClr val="tx2"/>
                </a:solidFill>
              </a:rPr>
              <a:t>Signals are physical </a:t>
            </a:r>
            <a:r>
              <a:rPr lang="en-US" dirty="0" smtClean="0">
                <a:solidFill>
                  <a:schemeClr val="tx2"/>
                </a:solidFill>
              </a:rPr>
              <a:t>representations of </a:t>
            </a:r>
            <a:r>
              <a:rPr lang="en-US" dirty="0">
                <a:solidFill>
                  <a:schemeClr val="tx2"/>
                </a:solidFill>
              </a:rPr>
              <a:t>messages</a:t>
            </a:r>
            <a:endParaRPr lang="pl-PL" dirty="0">
              <a:solidFill>
                <a:schemeClr val="tx2"/>
              </a:solidFill>
            </a:endParaRPr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2557859" y="3277766"/>
            <a:ext cx="1900238" cy="876300"/>
          </a:xfrm>
          <a:custGeom>
            <a:avLst/>
            <a:gdLst/>
            <a:ahLst/>
            <a:cxnLst>
              <a:cxn ang="0">
                <a:pos x="0" y="256"/>
              </a:cxn>
              <a:cxn ang="0">
                <a:pos x="192" y="16"/>
              </a:cxn>
              <a:cxn ang="0">
                <a:pos x="288" y="160"/>
              </a:cxn>
              <a:cxn ang="0">
                <a:pos x="384" y="208"/>
              </a:cxn>
              <a:cxn ang="0">
                <a:pos x="480" y="400"/>
              </a:cxn>
              <a:cxn ang="0">
                <a:pos x="528" y="544"/>
              </a:cxn>
              <a:cxn ang="0">
                <a:pos x="672" y="448"/>
              </a:cxn>
              <a:cxn ang="0">
                <a:pos x="720" y="256"/>
              </a:cxn>
              <a:cxn ang="0">
                <a:pos x="768" y="160"/>
              </a:cxn>
              <a:cxn ang="0">
                <a:pos x="864" y="304"/>
              </a:cxn>
              <a:cxn ang="0">
                <a:pos x="960" y="448"/>
              </a:cxn>
              <a:cxn ang="0">
                <a:pos x="1104" y="304"/>
              </a:cxn>
              <a:cxn ang="0">
                <a:pos x="1200" y="64"/>
              </a:cxn>
              <a:cxn ang="0">
                <a:pos x="1296" y="112"/>
              </a:cxn>
            </a:cxnLst>
            <a:rect l="0" t="0" r="r" b="b"/>
            <a:pathLst>
              <a:path w="1296" h="552">
                <a:moveTo>
                  <a:pt x="0" y="256"/>
                </a:moveTo>
                <a:cubicBezTo>
                  <a:pt x="72" y="144"/>
                  <a:pt x="144" y="32"/>
                  <a:pt x="192" y="16"/>
                </a:cubicBezTo>
                <a:cubicBezTo>
                  <a:pt x="240" y="0"/>
                  <a:pt x="256" y="128"/>
                  <a:pt x="288" y="160"/>
                </a:cubicBezTo>
                <a:cubicBezTo>
                  <a:pt x="320" y="192"/>
                  <a:pt x="352" y="168"/>
                  <a:pt x="384" y="208"/>
                </a:cubicBezTo>
                <a:cubicBezTo>
                  <a:pt x="416" y="248"/>
                  <a:pt x="456" y="344"/>
                  <a:pt x="480" y="400"/>
                </a:cubicBezTo>
                <a:cubicBezTo>
                  <a:pt x="504" y="456"/>
                  <a:pt x="496" y="536"/>
                  <a:pt x="528" y="544"/>
                </a:cubicBezTo>
                <a:cubicBezTo>
                  <a:pt x="560" y="552"/>
                  <a:pt x="640" y="496"/>
                  <a:pt x="672" y="448"/>
                </a:cubicBezTo>
                <a:cubicBezTo>
                  <a:pt x="704" y="400"/>
                  <a:pt x="704" y="304"/>
                  <a:pt x="720" y="256"/>
                </a:cubicBezTo>
                <a:cubicBezTo>
                  <a:pt x="736" y="208"/>
                  <a:pt x="744" y="152"/>
                  <a:pt x="768" y="160"/>
                </a:cubicBezTo>
                <a:cubicBezTo>
                  <a:pt x="792" y="168"/>
                  <a:pt x="832" y="256"/>
                  <a:pt x="864" y="304"/>
                </a:cubicBezTo>
                <a:cubicBezTo>
                  <a:pt x="896" y="352"/>
                  <a:pt x="920" y="448"/>
                  <a:pt x="960" y="448"/>
                </a:cubicBezTo>
                <a:cubicBezTo>
                  <a:pt x="1000" y="448"/>
                  <a:pt x="1064" y="368"/>
                  <a:pt x="1104" y="304"/>
                </a:cubicBezTo>
                <a:cubicBezTo>
                  <a:pt x="1144" y="240"/>
                  <a:pt x="1168" y="96"/>
                  <a:pt x="1200" y="64"/>
                </a:cubicBezTo>
                <a:cubicBezTo>
                  <a:pt x="1232" y="32"/>
                  <a:pt x="1280" y="104"/>
                  <a:pt x="1296" y="112"/>
                </a:cubicBezTo>
              </a:path>
            </a:pathLst>
          </a:cu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204" name="Group 108"/>
          <p:cNvGrpSpPr>
            <a:grpSpLocks/>
          </p:cNvGrpSpPr>
          <p:nvPr/>
        </p:nvGrpSpPr>
        <p:grpSpPr bwMode="auto">
          <a:xfrm>
            <a:off x="5636022" y="3303166"/>
            <a:ext cx="1830387" cy="838200"/>
            <a:chOff x="3456" y="2160"/>
            <a:chExt cx="1248" cy="528"/>
          </a:xfrm>
        </p:grpSpPr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 flipV="1">
              <a:off x="3456" y="2304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 flipV="1">
              <a:off x="3504" y="2256"/>
              <a:ext cx="0" cy="24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 flipV="1">
              <a:off x="3552" y="2208"/>
              <a:ext cx="0" cy="28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 flipV="1">
              <a:off x="3600" y="2160"/>
              <a:ext cx="0" cy="336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 flipV="1">
              <a:off x="3648" y="2208"/>
              <a:ext cx="0" cy="28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 flipV="1">
              <a:off x="3696" y="2304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 flipV="1">
              <a:off x="3744" y="2304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3792" y="2352"/>
              <a:ext cx="0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 flipV="1">
              <a:off x="3840" y="2448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3888" y="2496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3936" y="2496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3984" y="2496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4032" y="2496"/>
              <a:ext cx="0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 flipV="1">
              <a:off x="4128" y="2400"/>
              <a:ext cx="0" cy="96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 flipV="1">
              <a:off x="4176" y="2304"/>
              <a:ext cx="0" cy="19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 flipV="1">
              <a:off x="4224" y="2352"/>
              <a:ext cx="0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 flipV="1">
              <a:off x="4272" y="2448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9" name="Line 33"/>
            <p:cNvSpPr>
              <a:spLocks noChangeShapeType="1"/>
            </p:cNvSpPr>
            <p:nvPr/>
          </p:nvSpPr>
          <p:spPr bwMode="auto">
            <a:xfrm>
              <a:off x="4320" y="2496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0" name="Line 34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1" name="Line 35"/>
            <p:cNvSpPr>
              <a:spLocks noChangeShapeType="1"/>
            </p:cNvSpPr>
            <p:nvPr/>
          </p:nvSpPr>
          <p:spPr bwMode="auto">
            <a:xfrm>
              <a:off x="4416" y="2496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4464" y="2496"/>
              <a:ext cx="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 flipV="1">
              <a:off x="4512" y="2448"/>
              <a:ext cx="0" cy="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V="1">
              <a:off x="4560" y="2352"/>
              <a:ext cx="0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4608" y="2208"/>
              <a:ext cx="0" cy="28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7" name="Line 41"/>
            <p:cNvSpPr>
              <a:spLocks noChangeShapeType="1"/>
            </p:cNvSpPr>
            <p:nvPr/>
          </p:nvSpPr>
          <p:spPr bwMode="auto">
            <a:xfrm flipV="1">
              <a:off x="4656" y="2208"/>
              <a:ext cx="0" cy="28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 flipV="1">
              <a:off x="4704" y="2256"/>
              <a:ext cx="0" cy="24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205" name="Group 109"/>
          <p:cNvGrpSpPr>
            <a:grpSpLocks/>
          </p:cNvGrpSpPr>
          <p:nvPr/>
        </p:nvGrpSpPr>
        <p:grpSpPr bwMode="auto">
          <a:xfrm>
            <a:off x="2557859" y="5360566"/>
            <a:ext cx="1828800" cy="914400"/>
            <a:chOff x="1356" y="3456"/>
            <a:chExt cx="1248" cy="576"/>
          </a:xfrm>
        </p:grpSpPr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>
              <a:off x="1356" y="3456"/>
              <a:ext cx="9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1452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1452" y="4032"/>
              <a:ext cx="192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V="1">
              <a:off x="1644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6" name="Line 80"/>
            <p:cNvSpPr>
              <a:spLocks noChangeShapeType="1"/>
            </p:cNvSpPr>
            <p:nvPr/>
          </p:nvSpPr>
          <p:spPr bwMode="auto">
            <a:xfrm>
              <a:off x="1644" y="3456"/>
              <a:ext cx="48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7" name="Line 81"/>
            <p:cNvSpPr>
              <a:spLocks noChangeShapeType="1"/>
            </p:cNvSpPr>
            <p:nvPr/>
          </p:nvSpPr>
          <p:spPr bwMode="auto">
            <a:xfrm>
              <a:off x="1692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>
              <a:off x="1692" y="4032"/>
              <a:ext cx="9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79" name="Line 83"/>
            <p:cNvSpPr>
              <a:spLocks noChangeShapeType="1"/>
            </p:cNvSpPr>
            <p:nvPr/>
          </p:nvSpPr>
          <p:spPr bwMode="auto">
            <a:xfrm flipV="1">
              <a:off x="1788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0" name="Line 84"/>
            <p:cNvSpPr>
              <a:spLocks noChangeShapeType="1"/>
            </p:cNvSpPr>
            <p:nvPr/>
          </p:nvSpPr>
          <p:spPr bwMode="auto">
            <a:xfrm>
              <a:off x="1788" y="3456"/>
              <a:ext cx="33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1" name="Line 85"/>
            <p:cNvSpPr>
              <a:spLocks noChangeShapeType="1"/>
            </p:cNvSpPr>
            <p:nvPr/>
          </p:nvSpPr>
          <p:spPr bwMode="auto">
            <a:xfrm>
              <a:off x="2124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>
              <a:off x="2124" y="4032"/>
              <a:ext cx="240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3" name="Line 87"/>
            <p:cNvSpPr>
              <a:spLocks noChangeShapeType="1"/>
            </p:cNvSpPr>
            <p:nvPr/>
          </p:nvSpPr>
          <p:spPr bwMode="auto">
            <a:xfrm flipV="1">
              <a:off x="2364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4" name="Line 88"/>
            <p:cNvSpPr>
              <a:spLocks noChangeShapeType="1"/>
            </p:cNvSpPr>
            <p:nvPr/>
          </p:nvSpPr>
          <p:spPr bwMode="auto">
            <a:xfrm>
              <a:off x="2364" y="3456"/>
              <a:ext cx="9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5" name="Line 89"/>
            <p:cNvSpPr>
              <a:spLocks noChangeShapeType="1"/>
            </p:cNvSpPr>
            <p:nvPr/>
          </p:nvSpPr>
          <p:spPr bwMode="auto">
            <a:xfrm>
              <a:off x="2460" y="3456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>
              <a:off x="2460" y="4032"/>
              <a:ext cx="144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 flipV="1">
              <a:off x="2604" y="3744"/>
              <a:ext cx="0" cy="288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207" name="Group 111"/>
          <p:cNvGrpSpPr>
            <a:grpSpLocks/>
          </p:cNvGrpSpPr>
          <p:nvPr/>
        </p:nvGrpSpPr>
        <p:grpSpPr bwMode="auto">
          <a:xfrm>
            <a:off x="1054497" y="1772816"/>
            <a:ext cx="6973887" cy="4806950"/>
            <a:chOff x="330" y="1196"/>
            <a:chExt cx="4758" cy="3028"/>
          </a:xfrm>
        </p:grpSpPr>
        <p:grpSp>
          <p:nvGrpSpPr>
            <p:cNvPr id="4139" name="Group 43"/>
            <p:cNvGrpSpPr>
              <a:grpSpLocks/>
            </p:cNvGrpSpPr>
            <p:nvPr/>
          </p:nvGrpSpPr>
          <p:grpSpPr bwMode="auto">
            <a:xfrm>
              <a:off x="1116" y="1820"/>
              <a:ext cx="1780" cy="964"/>
              <a:chOff x="912" y="1244"/>
              <a:chExt cx="1780" cy="964"/>
            </a:xfrm>
          </p:grpSpPr>
          <p:sp>
            <p:nvSpPr>
              <p:cNvPr id="4100" name="Line 4"/>
              <p:cNvSpPr>
                <a:spLocks noChangeShapeType="1"/>
              </p:cNvSpPr>
              <p:nvPr/>
            </p:nvSpPr>
            <p:spPr bwMode="auto">
              <a:xfrm flipV="1">
                <a:off x="1152" y="1440"/>
                <a:ext cx="0" cy="7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1" name="Line 5"/>
              <p:cNvSpPr>
                <a:spLocks noChangeShapeType="1"/>
              </p:cNvSpPr>
              <p:nvPr/>
            </p:nvSpPr>
            <p:spPr bwMode="auto">
              <a:xfrm>
                <a:off x="1152" y="1920"/>
                <a:ext cx="14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3" name="Text Box 7"/>
              <p:cNvSpPr txBox="1">
                <a:spLocks noChangeArrowheads="1"/>
              </p:cNvSpPr>
              <p:nvPr/>
            </p:nvSpPr>
            <p:spPr bwMode="auto">
              <a:xfrm>
                <a:off x="2496" y="1916"/>
                <a:ext cx="19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t</a:t>
                </a:r>
              </a:p>
            </p:txBody>
          </p:sp>
          <p:sp>
            <p:nvSpPr>
              <p:cNvPr id="4105" name="Text Box 9"/>
              <p:cNvSpPr txBox="1">
                <a:spLocks noChangeArrowheads="1"/>
              </p:cNvSpPr>
              <p:nvPr/>
            </p:nvSpPr>
            <p:spPr bwMode="auto">
              <a:xfrm>
                <a:off x="912" y="1244"/>
                <a:ext cx="25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U</a:t>
                </a:r>
              </a:p>
            </p:txBody>
          </p:sp>
        </p:grpSp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 flipV="1">
              <a:off x="3408" y="2016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3408" y="2496"/>
              <a:ext cx="14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4752" y="2492"/>
              <a:ext cx="19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t</a:t>
              </a:r>
            </a:p>
          </p:txBody>
        </p:sp>
        <p:sp>
          <p:nvSpPr>
            <p:cNvPr id="4110" name="Text Box 14"/>
            <p:cNvSpPr txBox="1">
              <a:spLocks noChangeArrowheads="1"/>
            </p:cNvSpPr>
            <p:nvPr/>
          </p:nvSpPr>
          <p:spPr bwMode="auto">
            <a:xfrm>
              <a:off x="3168" y="1820"/>
              <a:ext cx="25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U</a:t>
              </a:r>
            </a:p>
          </p:txBody>
        </p:sp>
        <p:grpSp>
          <p:nvGrpSpPr>
            <p:cNvPr id="4140" name="Group 44"/>
            <p:cNvGrpSpPr>
              <a:grpSpLocks/>
            </p:cNvGrpSpPr>
            <p:nvPr/>
          </p:nvGrpSpPr>
          <p:grpSpPr bwMode="auto">
            <a:xfrm>
              <a:off x="1116" y="3068"/>
              <a:ext cx="1780" cy="964"/>
              <a:chOff x="912" y="1244"/>
              <a:chExt cx="1780" cy="964"/>
            </a:xfrm>
          </p:grpSpPr>
          <p:sp>
            <p:nvSpPr>
              <p:cNvPr id="4141" name="Line 45"/>
              <p:cNvSpPr>
                <a:spLocks noChangeShapeType="1"/>
              </p:cNvSpPr>
              <p:nvPr/>
            </p:nvSpPr>
            <p:spPr bwMode="auto">
              <a:xfrm flipV="1">
                <a:off x="1152" y="1440"/>
                <a:ext cx="0" cy="7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2" name="Line 46"/>
              <p:cNvSpPr>
                <a:spLocks noChangeShapeType="1"/>
              </p:cNvSpPr>
              <p:nvPr/>
            </p:nvSpPr>
            <p:spPr bwMode="auto">
              <a:xfrm>
                <a:off x="1152" y="1920"/>
                <a:ext cx="14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3" name="Text Box 47"/>
              <p:cNvSpPr txBox="1">
                <a:spLocks noChangeArrowheads="1"/>
              </p:cNvSpPr>
              <p:nvPr/>
            </p:nvSpPr>
            <p:spPr bwMode="auto">
              <a:xfrm>
                <a:off x="2496" y="1916"/>
                <a:ext cx="19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t</a:t>
                </a:r>
              </a:p>
            </p:txBody>
          </p:sp>
          <p:sp>
            <p:nvSpPr>
              <p:cNvPr id="4144" name="Text Box 48"/>
              <p:cNvSpPr txBox="1">
                <a:spLocks noChangeArrowheads="1"/>
              </p:cNvSpPr>
              <p:nvPr/>
            </p:nvSpPr>
            <p:spPr bwMode="auto">
              <a:xfrm>
                <a:off x="912" y="1244"/>
                <a:ext cx="25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U</a:t>
                </a:r>
              </a:p>
            </p:txBody>
          </p:sp>
        </p:grpSp>
        <p:grpSp>
          <p:nvGrpSpPr>
            <p:cNvPr id="4145" name="Group 49"/>
            <p:cNvGrpSpPr>
              <a:grpSpLocks/>
            </p:cNvGrpSpPr>
            <p:nvPr/>
          </p:nvGrpSpPr>
          <p:grpSpPr bwMode="auto">
            <a:xfrm>
              <a:off x="3168" y="3068"/>
              <a:ext cx="1780" cy="964"/>
              <a:chOff x="912" y="1244"/>
              <a:chExt cx="1780" cy="964"/>
            </a:xfrm>
          </p:grpSpPr>
          <p:sp>
            <p:nvSpPr>
              <p:cNvPr id="4146" name="Line 50"/>
              <p:cNvSpPr>
                <a:spLocks noChangeShapeType="1"/>
              </p:cNvSpPr>
              <p:nvPr/>
            </p:nvSpPr>
            <p:spPr bwMode="auto">
              <a:xfrm flipV="1">
                <a:off x="1152" y="1440"/>
                <a:ext cx="0" cy="7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7" name="Line 51"/>
              <p:cNvSpPr>
                <a:spLocks noChangeShapeType="1"/>
              </p:cNvSpPr>
              <p:nvPr/>
            </p:nvSpPr>
            <p:spPr bwMode="auto">
              <a:xfrm>
                <a:off x="1152" y="1920"/>
                <a:ext cx="14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8" name="Text Box 52"/>
              <p:cNvSpPr txBox="1">
                <a:spLocks noChangeArrowheads="1"/>
              </p:cNvSpPr>
              <p:nvPr/>
            </p:nvSpPr>
            <p:spPr bwMode="auto">
              <a:xfrm>
                <a:off x="2496" y="1916"/>
                <a:ext cx="19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t</a:t>
                </a:r>
              </a:p>
            </p:txBody>
          </p:sp>
          <p:sp>
            <p:nvSpPr>
              <p:cNvPr id="4149" name="Text Box 53"/>
              <p:cNvSpPr txBox="1">
                <a:spLocks noChangeArrowheads="1"/>
              </p:cNvSpPr>
              <p:nvPr/>
            </p:nvSpPr>
            <p:spPr bwMode="auto">
              <a:xfrm>
                <a:off x="912" y="1244"/>
                <a:ext cx="25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ahoma" pitchFamily="34" charset="0"/>
                  </a:rPr>
                  <a:t>U</a:t>
                </a:r>
              </a:p>
            </p:txBody>
          </p:sp>
        </p:grpSp>
        <p:grpSp>
          <p:nvGrpSpPr>
            <p:cNvPr id="4157" name="Group 61"/>
            <p:cNvGrpSpPr>
              <a:grpSpLocks/>
            </p:cNvGrpSpPr>
            <p:nvPr/>
          </p:nvGrpSpPr>
          <p:grpSpPr bwMode="auto">
            <a:xfrm>
              <a:off x="3648" y="3696"/>
              <a:ext cx="960" cy="96"/>
              <a:chOff x="3552" y="3120"/>
              <a:chExt cx="960" cy="96"/>
            </a:xfrm>
          </p:grpSpPr>
          <p:sp>
            <p:nvSpPr>
              <p:cNvPr id="4152" name="Line 56"/>
              <p:cNvSpPr>
                <a:spLocks noChangeShapeType="1"/>
              </p:cNvSpPr>
              <p:nvPr/>
            </p:nvSpPr>
            <p:spPr bwMode="auto">
              <a:xfrm flipV="1">
                <a:off x="355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3" name="Line 57"/>
              <p:cNvSpPr>
                <a:spLocks noChangeShapeType="1"/>
              </p:cNvSpPr>
              <p:nvPr/>
            </p:nvSpPr>
            <p:spPr bwMode="auto">
              <a:xfrm flipV="1">
                <a:off x="379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4" name="Line 58"/>
              <p:cNvSpPr>
                <a:spLocks noChangeShapeType="1"/>
              </p:cNvSpPr>
              <p:nvPr/>
            </p:nvSpPr>
            <p:spPr bwMode="auto">
              <a:xfrm flipV="1">
                <a:off x="403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5" name="Line 59"/>
              <p:cNvSpPr>
                <a:spLocks noChangeShapeType="1"/>
              </p:cNvSpPr>
              <p:nvPr/>
            </p:nvSpPr>
            <p:spPr bwMode="auto">
              <a:xfrm flipV="1">
                <a:off x="427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6" name="Line 60"/>
              <p:cNvSpPr>
                <a:spLocks noChangeShapeType="1"/>
              </p:cNvSpPr>
              <p:nvPr/>
            </p:nvSpPr>
            <p:spPr bwMode="auto">
              <a:xfrm flipV="1">
                <a:off x="451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158" name="Group 62"/>
            <p:cNvGrpSpPr>
              <a:grpSpLocks/>
            </p:cNvGrpSpPr>
            <p:nvPr/>
          </p:nvGrpSpPr>
          <p:grpSpPr bwMode="auto">
            <a:xfrm>
              <a:off x="1596" y="3696"/>
              <a:ext cx="960" cy="96"/>
              <a:chOff x="3552" y="3120"/>
              <a:chExt cx="960" cy="96"/>
            </a:xfrm>
          </p:grpSpPr>
          <p:sp>
            <p:nvSpPr>
              <p:cNvPr id="4159" name="Line 63"/>
              <p:cNvSpPr>
                <a:spLocks noChangeShapeType="1"/>
              </p:cNvSpPr>
              <p:nvPr/>
            </p:nvSpPr>
            <p:spPr bwMode="auto">
              <a:xfrm flipV="1">
                <a:off x="355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0" name="Line 64"/>
              <p:cNvSpPr>
                <a:spLocks noChangeShapeType="1"/>
              </p:cNvSpPr>
              <p:nvPr/>
            </p:nvSpPr>
            <p:spPr bwMode="auto">
              <a:xfrm flipV="1">
                <a:off x="379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1" name="Line 65"/>
              <p:cNvSpPr>
                <a:spLocks noChangeShapeType="1"/>
              </p:cNvSpPr>
              <p:nvPr/>
            </p:nvSpPr>
            <p:spPr bwMode="auto">
              <a:xfrm flipV="1">
                <a:off x="403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2" name="Line 66"/>
              <p:cNvSpPr>
                <a:spLocks noChangeShapeType="1"/>
              </p:cNvSpPr>
              <p:nvPr/>
            </p:nvSpPr>
            <p:spPr bwMode="auto">
              <a:xfrm flipV="1">
                <a:off x="427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3" name="Line 67"/>
              <p:cNvSpPr>
                <a:spLocks noChangeShapeType="1"/>
              </p:cNvSpPr>
              <p:nvPr/>
            </p:nvSpPr>
            <p:spPr bwMode="auto">
              <a:xfrm flipV="1">
                <a:off x="4512" y="312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188" name="Text Box 92"/>
            <p:cNvSpPr txBox="1">
              <a:spLocks noChangeArrowheads="1"/>
            </p:cNvSpPr>
            <p:nvPr/>
          </p:nvSpPr>
          <p:spPr bwMode="auto">
            <a:xfrm rot="-5400000">
              <a:off x="501" y="3496"/>
              <a:ext cx="845" cy="2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>
                  <a:latin typeface="Tahoma" pitchFamily="34" charset="0"/>
                </a:rPr>
                <a:t>Discrete</a:t>
              </a:r>
            </a:p>
          </p:txBody>
        </p:sp>
        <p:sp>
          <p:nvSpPr>
            <p:cNvPr id="4189" name="Text Box 93"/>
            <p:cNvSpPr txBox="1">
              <a:spLocks noChangeArrowheads="1"/>
            </p:cNvSpPr>
            <p:nvPr/>
          </p:nvSpPr>
          <p:spPr bwMode="auto">
            <a:xfrm rot="-5400000">
              <a:off x="37" y="1945"/>
              <a:ext cx="1744" cy="2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200">
                  <a:latin typeface="Tahoma" pitchFamily="34" charset="0"/>
                </a:rPr>
                <a:t>Continuous            </a:t>
              </a:r>
            </a:p>
          </p:txBody>
        </p:sp>
        <p:sp>
          <p:nvSpPr>
            <p:cNvPr id="4190" name="Text Box 94"/>
            <p:cNvSpPr txBox="1">
              <a:spLocks noChangeArrowheads="1"/>
            </p:cNvSpPr>
            <p:nvPr/>
          </p:nvSpPr>
          <p:spPr bwMode="auto">
            <a:xfrm>
              <a:off x="3696" y="1532"/>
              <a:ext cx="915" cy="26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>
                  <a:latin typeface="Tahoma" pitchFamily="34" charset="0"/>
                </a:rPr>
                <a:t>Discrete</a:t>
              </a:r>
              <a:endParaRPr lang="pl-PL" sz="2200">
                <a:latin typeface="Tahoma" pitchFamily="34" charset="0"/>
              </a:endParaRPr>
            </a:p>
          </p:txBody>
        </p:sp>
        <p:sp>
          <p:nvSpPr>
            <p:cNvPr id="4191" name="Text Box 95"/>
            <p:cNvSpPr txBox="1">
              <a:spLocks noChangeArrowheads="1"/>
            </p:cNvSpPr>
            <p:nvPr/>
          </p:nvSpPr>
          <p:spPr bwMode="auto">
            <a:xfrm>
              <a:off x="1584" y="1532"/>
              <a:ext cx="1213" cy="26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>
                  <a:latin typeface="Tahoma" pitchFamily="34" charset="0"/>
                </a:rPr>
                <a:t>Continuous</a:t>
              </a:r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>
              <a:off x="720" y="2976"/>
              <a:ext cx="43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4" name="Line 98"/>
            <p:cNvSpPr>
              <a:spLocks noChangeShapeType="1"/>
            </p:cNvSpPr>
            <p:nvPr/>
          </p:nvSpPr>
          <p:spPr bwMode="auto">
            <a:xfrm>
              <a:off x="720" y="4224"/>
              <a:ext cx="43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>
              <a:off x="720" y="1824"/>
              <a:ext cx="43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1104" y="1536"/>
              <a:ext cx="0" cy="2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024" y="1536"/>
              <a:ext cx="0" cy="2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>
              <a:off x="5088" y="1536"/>
              <a:ext cx="0" cy="2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H="1">
              <a:off x="1104" y="1536"/>
              <a:ext cx="39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720" y="1824"/>
              <a:ext cx="0" cy="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1" name="Text Box 105"/>
            <p:cNvSpPr txBox="1">
              <a:spLocks noChangeArrowheads="1"/>
            </p:cNvSpPr>
            <p:nvPr/>
          </p:nvSpPr>
          <p:spPr bwMode="auto">
            <a:xfrm rot="-5400000">
              <a:off x="158" y="2856"/>
              <a:ext cx="656" cy="3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Value</a:t>
              </a:r>
            </a:p>
          </p:txBody>
        </p:sp>
        <p:sp>
          <p:nvSpPr>
            <p:cNvPr id="4203" name="Text Box 107"/>
            <p:cNvSpPr txBox="1">
              <a:spLocks noChangeArrowheads="1"/>
            </p:cNvSpPr>
            <p:nvPr/>
          </p:nvSpPr>
          <p:spPr bwMode="auto">
            <a:xfrm>
              <a:off x="2735" y="1196"/>
              <a:ext cx="63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321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1" name="Picture 7" descr="C:\Documents and Settings\Andrzej\Moje dokumenty\Wyklady\BobMetcal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775" y="1437490"/>
            <a:ext cx="2892425" cy="35814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Metcalfe’s Law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060848"/>
            <a:ext cx="8291265" cy="4497388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dirty="0"/>
              <a:t>Bob Metcalfe </a:t>
            </a:r>
            <a:br>
              <a:rPr lang="en-US" dirty="0"/>
            </a:br>
            <a:r>
              <a:rPr lang="en-US" dirty="0"/>
              <a:t>(Ethernet inventor)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dirty="0"/>
              <a:t>The value of a communications </a:t>
            </a:r>
            <a:br>
              <a:rPr lang="en-US" dirty="0"/>
            </a:br>
            <a:r>
              <a:rPr lang="en-US" dirty="0"/>
              <a:t>network is proportional to the </a:t>
            </a:r>
            <a:br>
              <a:rPr lang="en-US" dirty="0"/>
            </a:br>
            <a:r>
              <a:rPr lang="en-US" dirty="0"/>
              <a:t>square of the size of the network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dirty="0"/>
              <a:t>Justification: in a general </a:t>
            </a:r>
            <a:br>
              <a:rPr lang="en-US" dirty="0"/>
            </a:br>
            <a:r>
              <a:rPr lang="en-US" dirty="0"/>
              <a:t>communication network with </a:t>
            </a:r>
            <a:br>
              <a:rPr lang="en-US" dirty="0"/>
            </a:br>
            <a:r>
              <a:rPr lang="en-US" i="1" dirty="0"/>
              <a:t>n</a:t>
            </a:r>
            <a:r>
              <a:rPr lang="en-US" dirty="0"/>
              <a:t> members, there are </a:t>
            </a:r>
            <a:r>
              <a:rPr lang="en-US" i="1" dirty="0"/>
              <a:t>n 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 – 1)/2 connections that can be made between pairs of participants.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/>
              <a:t>all those connections are equally valuable,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total value of the network is proportional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i="1" dirty="0"/>
              <a:t>n 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 – 1)/2.</a:t>
            </a:r>
          </a:p>
        </p:txBody>
      </p:sp>
      <p:sp>
        <p:nvSpPr>
          <p:cNvPr id="2" name="pole tekstowe 1"/>
          <p:cNvSpPr txBox="1"/>
          <p:nvPr/>
        </p:nvSpPr>
        <p:spPr>
          <a:xfrm rot="18928379">
            <a:off x="1190297" y="2884919"/>
            <a:ext cx="5685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600" dirty="0" smtClean="0">
                <a:solidFill>
                  <a:srgbClr val="FF0000"/>
                </a:solidFill>
              </a:rPr>
              <a:t>WRONG!</a:t>
            </a:r>
            <a:endParaRPr lang="pl-PL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6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547813" y="1772815"/>
            <a:ext cx="7138987" cy="4353347"/>
          </a:xfrm>
        </p:spPr>
        <p:txBody>
          <a:bodyPr/>
          <a:lstStyle/>
          <a:p>
            <a:pPr>
              <a:buSzPct val="100000"/>
            </a:pPr>
            <a:r>
              <a:rPr lang="en-US" dirty="0"/>
              <a:t>Signals</a:t>
            </a:r>
            <a:endParaRPr lang="pl-PL" dirty="0"/>
          </a:p>
          <a:p>
            <a:pPr>
              <a:buSzPct val="100000"/>
            </a:pPr>
            <a:r>
              <a:rPr lang="en-US" dirty="0"/>
              <a:t>Decibels and related units</a:t>
            </a:r>
            <a:endParaRPr lang="pl-PL" dirty="0"/>
          </a:p>
          <a:p>
            <a:pPr>
              <a:buSzPct val="100000"/>
            </a:pPr>
            <a:r>
              <a:rPr lang="en-US" dirty="0"/>
              <a:t>Transmission bandwidth</a:t>
            </a:r>
            <a:endParaRPr lang="pl-PL" dirty="0"/>
          </a:p>
          <a:p>
            <a:pPr>
              <a:buSzPct val="100000"/>
            </a:pPr>
            <a:r>
              <a:rPr lang="en-US" dirty="0"/>
              <a:t>Bit rate and symbol rate</a:t>
            </a:r>
            <a:endParaRPr lang="pl-PL" dirty="0"/>
          </a:p>
          <a:p>
            <a:pPr>
              <a:buSzPct val="100000"/>
            </a:pPr>
            <a:r>
              <a:rPr lang="pl-PL" dirty="0"/>
              <a:t>Claude </a:t>
            </a:r>
            <a:r>
              <a:rPr lang="pl-PL" dirty="0" err="1"/>
              <a:t>Elwood</a:t>
            </a:r>
            <a:r>
              <a:rPr lang="pl-PL" dirty="0"/>
              <a:t> Shannon</a:t>
            </a:r>
          </a:p>
          <a:p>
            <a:pPr>
              <a:buSzPct val="100000"/>
            </a:pPr>
            <a:r>
              <a:rPr lang="en-US" dirty="0"/>
              <a:t>Laws of </a:t>
            </a:r>
            <a:r>
              <a:rPr lang="pl-PL" dirty="0"/>
              <a:t>Moore, </a:t>
            </a:r>
            <a:r>
              <a:rPr lang="pl-PL" dirty="0" err="1"/>
              <a:t>Sarnoff</a:t>
            </a:r>
            <a:r>
              <a:rPr lang="en-US" dirty="0"/>
              <a:t>,</a:t>
            </a:r>
            <a:r>
              <a:rPr lang="pl-PL" dirty="0"/>
              <a:t> </a:t>
            </a:r>
            <a:r>
              <a:rPr lang="en-US" dirty="0"/>
              <a:t>and</a:t>
            </a:r>
            <a:r>
              <a:rPr lang="pl-PL" dirty="0"/>
              <a:t> </a:t>
            </a:r>
            <a:r>
              <a:rPr lang="pl-PL" dirty="0" err="1"/>
              <a:t>Metcalfe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674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064" y="2564904"/>
            <a:ext cx="7412360" cy="1143000"/>
          </a:xfrm>
        </p:spPr>
        <p:txBody>
          <a:bodyPr/>
          <a:lstStyle/>
          <a:p>
            <a:r>
              <a:rPr lang="en-US" sz="4800" b="0" dirty="0"/>
              <a:t>Thank you very much</a:t>
            </a:r>
            <a:br>
              <a:rPr lang="en-US" sz="4800" b="0" dirty="0"/>
            </a:br>
            <a:r>
              <a:rPr lang="en-US" sz="4800" b="0" dirty="0"/>
              <a:t>for your attention</a:t>
            </a:r>
            <a:endParaRPr lang="pl-PL" sz="4800" b="0" dirty="0"/>
          </a:p>
        </p:txBody>
      </p:sp>
    </p:spTree>
    <p:extLst>
      <p:ext uri="{BB962C8B-B14F-4D97-AF65-F5344CB8AC3E}">
        <p14:creationId xmlns:p14="http://schemas.microsoft.com/office/powerpoint/2010/main" val="18895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027"/>
          <p:cNvSpPr>
            <a:spLocks noGrp="1" noChangeArrowheads="1"/>
          </p:cNvSpPr>
          <p:nvPr>
            <p:ph idx="1"/>
          </p:nvPr>
        </p:nvSpPr>
        <p:spPr>
          <a:xfrm>
            <a:off x="1371600" y="1752600"/>
            <a:ext cx="71770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Power</a:t>
            </a:r>
            <a:r>
              <a:rPr lang="pl-PL"/>
              <a:t> [dB] = 10 log (</a:t>
            </a:r>
            <a:r>
              <a:rPr lang="pl-PL" i="1"/>
              <a:t>P</a:t>
            </a:r>
            <a:r>
              <a:rPr lang="en-US" baseline="-25000"/>
              <a:t>out</a:t>
            </a:r>
            <a:r>
              <a:rPr lang="pl-PL"/>
              <a:t>/</a:t>
            </a:r>
            <a:r>
              <a:rPr lang="pl-PL" i="1"/>
              <a:t>P</a:t>
            </a:r>
            <a:r>
              <a:rPr lang="en-US" baseline="-25000"/>
              <a:t>in</a:t>
            </a:r>
            <a:r>
              <a:rPr lang="pl-PL"/>
              <a:t>)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Decibel</a:t>
            </a:r>
            <a:r>
              <a:rPr lang="pl-PL" dirty="0"/>
              <a:t> [</a:t>
            </a:r>
            <a:r>
              <a:rPr lang="pl-PL" dirty="0" err="1"/>
              <a:t>dB</a:t>
            </a:r>
            <a:r>
              <a:rPr lang="pl-PL" dirty="0"/>
              <a:t>]</a:t>
            </a:r>
          </a:p>
        </p:txBody>
      </p:sp>
      <p:grpSp>
        <p:nvGrpSpPr>
          <p:cNvPr id="13324" name="Group 1036"/>
          <p:cNvGrpSpPr>
            <a:grpSpLocks/>
          </p:cNvGrpSpPr>
          <p:nvPr/>
        </p:nvGrpSpPr>
        <p:grpSpPr bwMode="auto">
          <a:xfrm>
            <a:off x="1900238" y="2667000"/>
            <a:ext cx="4643437" cy="3657600"/>
            <a:chOff x="1296" y="1680"/>
            <a:chExt cx="3168" cy="2304"/>
          </a:xfrm>
          <a:solidFill>
            <a:srgbClr val="FFFFCC"/>
          </a:solidFill>
        </p:grpSpPr>
        <p:sp>
          <p:nvSpPr>
            <p:cNvPr id="13320" name="Rectangle 1032"/>
            <p:cNvSpPr>
              <a:spLocks noChangeArrowheads="1"/>
            </p:cNvSpPr>
            <p:nvPr/>
          </p:nvSpPr>
          <p:spPr bwMode="auto">
            <a:xfrm>
              <a:off x="1296" y="1680"/>
              <a:ext cx="3168" cy="230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16" name="Text Box 1028"/>
            <p:cNvSpPr txBox="1">
              <a:spLocks noChangeArrowheads="1"/>
            </p:cNvSpPr>
            <p:nvPr/>
          </p:nvSpPr>
          <p:spPr bwMode="auto">
            <a:xfrm>
              <a:off x="1557" y="1701"/>
              <a:ext cx="1464" cy="288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latin typeface="Tahoma" pitchFamily="34" charset="0"/>
                </a:rPr>
                <a:t>  Power ratio</a:t>
              </a:r>
              <a:endParaRPr lang="pl-PL" sz="2400" dirty="0">
                <a:latin typeface="Tahoma" pitchFamily="34" charset="0"/>
              </a:endParaRPr>
            </a:p>
          </p:txBody>
        </p:sp>
        <p:sp>
          <p:nvSpPr>
            <p:cNvPr id="13317" name="Text Box 1029"/>
            <p:cNvSpPr txBox="1">
              <a:spLocks noChangeArrowheads="1"/>
            </p:cNvSpPr>
            <p:nvPr/>
          </p:nvSpPr>
          <p:spPr bwMode="auto">
            <a:xfrm>
              <a:off x="3698" y="1694"/>
              <a:ext cx="369" cy="288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400">
                  <a:latin typeface="Tahoma" pitchFamily="34" charset="0"/>
                </a:rPr>
                <a:t>dB</a:t>
              </a:r>
            </a:p>
          </p:txBody>
        </p:sp>
        <p:sp>
          <p:nvSpPr>
            <p:cNvPr id="13318" name="Text Box 1030"/>
            <p:cNvSpPr txBox="1">
              <a:spLocks noChangeArrowheads="1"/>
            </p:cNvSpPr>
            <p:nvPr/>
          </p:nvSpPr>
          <p:spPr bwMode="auto">
            <a:xfrm>
              <a:off x="1743" y="2060"/>
              <a:ext cx="904" cy="1898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100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1 000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10 000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100 000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1/10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1/100</a:t>
              </a:r>
            </a:p>
            <a:p>
              <a:pPr algn="r" eaLnBrk="0" hangingPunct="0"/>
              <a:r>
                <a:rPr lang="pl-PL" sz="2400" dirty="0">
                  <a:latin typeface="Tahoma" pitchFamily="34" charset="0"/>
                </a:rPr>
                <a:t>1/1000</a:t>
              </a:r>
            </a:p>
          </p:txBody>
        </p:sp>
        <p:sp>
          <p:nvSpPr>
            <p:cNvPr id="13319" name="Text Box 1031"/>
            <p:cNvSpPr txBox="1">
              <a:spLocks noChangeArrowheads="1"/>
            </p:cNvSpPr>
            <p:nvPr/>
          </p:nvSpPr>
          <p:spPr bwMode="auto">
            <a:xfrm>
              <a:off x="3536" y="2052"/>
              <a:ext cx="538" cy="1898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pl-PL" sz="2400">
                  <a:latin typeface="Tahoma" pitchFamily="34" charset="0"/>
                </a:rPr>
                <a:t>10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20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30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40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50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– 10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– 20</a:t>
              </a:r>
            </a:p>
            <a:p>
              <a:pPr algn="r" eaLnBrk="0" hangingPunct="0"/>
              <a:r>
                <a:rPr lang="pl-PL" sz="2400">
                  <a:latin typeface="Tahoma" pitchFamily="34" charset="0"/>
                </a:rPr>
                <a:t>– 30</a:t>
              </a:r>
            </a:p>
          </p:txBody>
        </p:sp>
        <p:sp>
          <p:nvSpPr>
            <p:cNvPr id="13321" name="Line 1033"/>
            <p:cNvSpPr>
              <a:spLocks noChangeShapeType="1"/>
            </p:cNvSpPr>
            <p:nvPr/>
          </p:nvSpPr>
          <p:spPr bwMode="auto">
            <a:xfrm>
              <a:off x="3168" y="1680"/>
              <a:ext cx="0" cy="2304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2" name="Line 1034"/>
            <p:cNvSpPr>
              <a:spLocks noChangeShapeType="1"/>
            </p:cNvSpPr>
            <p:nvPr/>
          </p:nvSpPr>
          <p:spPr bwMode="auto">
            <a:xfrm>
              <a:off x="1296" y="2016"/>
              <a:ext cx="3168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90109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Dec</a:t>
            </a:r>
            <a:r>
              <a:rPr lang="en-US" dirty="0" err="1" smtClean="0"/>
              <a:t>i</a:t>
            </a:r>
            <a:r>
              <a:rPr lang="pl-PL" dirty="0" smtClean="0"/>
              <a:t>bel </a:t>
            </a:r>
            <a:r>
              <a:rPr lang="en-US" dirty="0" smtClean="0"/>
              <a:t>vs</a:t>
            </a:r>
            <a:r>
              <a:rPr lang="pl-PL" dirty="0" smtClean="0"/>
              <a:t> </a:t>
            </a:r>
            <a:r>
              <a:rPr lang="en-US" dirty="0" smtClean="0"/>
              <a:t>B</a:t>
            </a:r>
            <a:r>
              <a:rPr lang="pl-PL" dirty="0" smtClean="0"/>
              <a:t>el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 bel = 10 </a:t>
            </a:r>
            <a:r>
              <a:rPr lang="pl-PL" dirty="0" err="1" smtClean="0"/>
              <a:t>dB</a:t>
            </a:r>
            <a:endParaRPr lang="pl-PL" dirty="0" smtClean="0"/>
          </a:p>
          <a:p>
            <a:r>
              <a:rPr lang="pl-PL" dirty="0" smtClean="0"/>
              <a:t>1 bel: </a:t>
            </a:r>
            <a:r>
              <a:rPr lang="en-US" dirty="0" smtClean="0"/>
              <a:t>power ratio</a:t>
            </a:r>
            <a:r>
              <a:rPr lang="pl-PL" dirty="0" smtClean="0"/>
              <a:t> = 10</a:t>
            </a:r>
          </a:p>
          <a:p>
            <a:r>
              <a:rPr lang="pl-PL" dirty="0" smtClean="0"/>
              <a:t>10 </a:t>
            </a:r>
            <a:r>
              <a:rPr lang="pl-PL" dirty="0" err="1" smtClean="0"/>
              <a:t>dB</a:t>
            </a:r>
            <a:r>
              <a:rPr lang="pl-PL" dirty="0" smtClean="0"/>
              <a:t>: </a:t>
            </a:r>
            <a:r>
              <a:rPr lang="en-US" dirty="0" smtClean="0"/>
              <a:t>power ratio</a:t>
            </a:r>
            <a:r>
              <a:rPr lang="pl-PL" dirty="0" smtClean="0"/>
              <a:t> </a:t>
            </a:r>
            <a:r>
              <a:rPr lang="pl-PL" dirty="0"/>
              <a:t>= </a:t>
            </a:r>
            <a:r>
              <a:rPr lang="pl-PL" dirty="0" smtClean="0"/>
              <a:t>10</a:t>
            </a:r>
          </a:p>
          <a:p>
            <a:r>
              <a:rPr lang="pl-PL" dirty="0" smtClean="0"/>
              <a:t>1 </a:t>
            </a:r>
            <a:r>
              <a:rPr lang="pl-PL" dirty="0" err="1" smtClean="0"/>
              <a:t>dB</a:t>
            </a:r>
            <a:r>
              <a:rPr lang="pl-PL" dirty="0" smtClean="0"/>
              <a:t>: </a:t>
            </a:r>
            <a:r>
              <a:rPr lang="en-US" dirty="0" smtClean="0"/>
              <a:t>power ratio</a:t>
            </a:r>
            <a:r>
              <a:rPr lang="pl-PL" dirty="0" smtClean="0"/>
              <a:t> = 1,2589…</a:t>
            </a:r>
          </a:p>
          <a:p>
            <a:endParaRPr lang="pl-PL" dirty="0"/>
          </a:p>
          <a:p>
            <a:r>
              <a:rPr lang="en-US" dirty="0" smtClean="0"/>
              <a:t>Rationale for using the logarithmic scale</a:t>
            </a:r>
            <a:endParaRPr lang="pl-PL" dirty="0" smtClean="0"/>
          </a:p>
          <a:p>
            <a:pPr lvl="1"/>
            <a:r>
              <a:rPr lang="en-US" dirty="0" smtClean="0"/>
              <a:t>Log scale of the sensitivity of human senses</a:t>
            </a:r>
            <a:endParaRPr lang="pl-PL" dirty="0" smtClean="0"/>
          </a:p>
          <a:p>
            <a:pPr lvl="1"/>
            <a:r>
              <a:rPr lang="en-US" dirty="0" smtClean="0"/>
              <a:t>Facilitates representation of very large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dirty="0" smtClean="0"/>
              <a:t>and very small numbers</a:t>
            </a:r>
            <a:endParaRPr lang="pl-PL" dirty="0" smtClean="0"/>
          </a:p>
          <a:p>
            <a:pPr lvl="1"/>
            <a:r>
              <a:rPr lang="en-US" dirty="0" smtClean="0"/>
              <a:t>Facilitates multiplications of ratios </a:t>
            </a:r>
            <a:br>
              <a:rPr lang="en-US" dirty="0" smtClean="0"/>
            </a:br>
            <a:r>
              <a:rPr lang="en-US" dirty="0" smtClean="0"/>
              <a:t>of physical entities</a:t>
            </a:r>
            <a:r>
              <a:rPr lang="pl-PL" dirty="0" smtClean="0"/>
              <a:t> (</a:t>
            </a:r>
            <a:r>
              <a:rPr lang="en-US" dirty="0" smtClean="0"/>
              <a:t>values expressed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dirty="0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dB</a:t>
            </a:r>
            <a:r>
              <a:rPr lang="pl-PL" dirty="0" smtClean="0"/>
              <a:t> </a:t>
            </a:r>
            <a:r>
              <a:rPr lang="en-US" dirty="0" smtClean="0"/>
              <a:t>are simply added</a:t>
            </a:r>
            <a:r>
              <a:rPr lang="pl-PL" dirty="0" smtClean="0"/>
              <a:t>)</a:t>
            </a:r>
          </a:p>
          <a:p>
            <a:pPr lvl="1"/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36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051"/>
          <p:cNvSpPr>
            <a:spLocks noGrp="1" noChangeArrowheads="1"/>
          </p:cNvSpPr>
          <p:nvPr>
            <p:ph idx="1"/>
          </p:nvPr>
        </p:nvSpPr>
        <p:spPr>
          <a:xfrm>
            <a:off x="1115616" y="1600200"/>
            <a:ext cx="7952184" cy="5181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Power</a:t>
            </a:r>
            <a:r>
              <a:rPr lang="pl-PL" sz="800" dirty="0"/>
              <a:t> </a:t>
            </a:r>
            <a:r>
              <a:rPr lang="pl-PL" dirty="0"/>
              <a:t>[</a:t>
            </a:r>
            <a:r>
              <a:rPr lang="pl-PL" dirty="0" err="1"/>
              <a:t>dBm</a:t>
            </a:r>
            <a:r>
              <a:rPr lang="pl-PL" dirty="0"/>
              <a:t>]</a:t>
            </a:r>
            <a:r>
              <a:rPr lang="pl-PL" sz="800" dirty="0"/>
              <a:t> </a:t>
            </a:r>
            <a:r>
              <a:rPr lang="pl-PL" dirty="0"/>
              <a:t>=</a:t>
            </a:r>
            <a:r>
              <a:rPr lang="pl-PL" sz="800" dirty="0"/>
              <a:t> </a:t>
            </a:r>
            <a:r>
              <a:rPr lang="pl-PL" dirty="0"/>
              <a:t>10</a:t>
            </a:r>
            <a:r>
              <a:rPr lang="pl-PL" sz="800" dirty="0"/>
              <a:t> </a:t>
            </a:r>
            <a:r>
              <a:rPr lang="pl-PL" dirty="0"/>
              <a:t>log</a:t>
            </a:r>
            <a:r>
              <a:rPr lang="pl-PL" sz="800" dirty="0"/>
              <a:t> </a:t>
            </a:r>
            <a:r>
              <a:rPr lang="pl-PL" dirty="0"/>
              <a:t>(</a:t>
            </a:r>
            <a:r>
              <a:rPr lang="en-US" dirty="0"/>
              <a:t>power</a:t>
            </a:r>
            <a:r>
              <a:rPr lang="pl-PL" sz="800" dirty="0"/>
              <a:t> </a:t>
            </a:r>
            <a:r>
              <a:rPr lang="pl-PL" dirty="0"/>
              <a:t>[</a:t>
            </a:r>
            <a:r>
              <a:rPr lang="pl-PL" dirty="0" err="1"/>
              <a:t>mW</a:t>
            </a:r>
            <a:r>
              <a:rPr lang="pl-PL" dirty="0"/>
              <a:t>]</a:t>
            </a:r>
            <a:r>
              <a:rPr lang="pl-PL" sz="400" dirty="0"/>
              <a:t> </a:t>
            </a:r>
            <a:r>
              <a:rPr lang="pl-PL" dirty="0"/>
              <a:t>/</a:t>
            </a:r>
            <a:r>
              <a:rPr lang="pl-PL" sz="400" dirty="0"/>
              <a:t> </a:t>
            </a:r>
            <a:r>
              <a:rPr lang="pl-PL" dirty="0"/>
              <a:t>1</a:t>
            </a:r>
            <a:r>
              <a:rPr lang="en-US" dirty="0"/>
              <a:t> </a:t>
            </a:r>
            <a:r>
              <a:rPr lang="pl-PL" dirty="0" err="1"/>
              <a:t>mW</a:t>
            </a:r>
            <a:r>
              <a:rPr lang="pl-PL" dirty="0"/>
              <a:t>)</a:t>
            </a:r>
          </a:p>
          <a:p>
            <a:pPr>
              <a:buFont typeface="Wingdings" pitchFamily="2" charset="2"/>
              <a:buNone/>
            </a:pPr>
            <a:endParaRPr lang="pl-PL" dirty="0"/>
          </a:p>
          <a:p>
            <a:pPr>
              <a:buFont typeface="Wingdings" pitchFamily="2" charset="2"/>
              <a:buNone/>
            </a:pPr>
            <a:r>
              <a:rPr lang="en-US" dirty="0"/>
              <a:t>Example</a:t>
            </a:r>
            <a:r>
              <a:rPr lang="pl-PL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pl-PL" dirty="0"/>
              <a:t>	</a:t>
            </a:r>
            <a:r>
              <a:rPr lang="en-US" dirty="0"/>
              <a:t>An amplifier has the output power </a:t>
            </a:r>
            <a:br>
              <a:rPr lang="en-US" dirty="0"/>
            </a:br>
            <a:r>
              <a:rPr lang="en-US" dirty="0"/>
              <a:t>of </a:t>
            </a:r>
            <a:r>
              <a:rPr lang="pl-PL" dirty="0"/>
              <a:t>20 W. </a:t>
            </a:r>
            <a:r>
              <a:rPr lang="en-US" dirty="0"/>
              <a:t>Express the power in </a:t>
            </a:r>
            <a:r>
              <a:rPr lang="pl-PL" dirty="0" err="1"/>
              <a:t>dBm</a:t>
            </a:r>
            <a:r>
              <a:rPr lang="en-US" dirty="0"/>
              <a:t>.</a:t>
            </a:r>
            <a:endParaRPr lang="pl-PL" dirty="0"/>
          </a:p>
          <a:p>
            <a:pPr>
              <a:buFont typeface="Wingdings" pitchFamily="2" charset="2"/>
              <a:buNone/>
            </a:pPr>
            <a:endParaRPr lang="pl-PL" dirty="0"/>
          </a:p>
          <a:p>
            <a:pPr>
              <a:buFont typeface="Wingdings" pitchFamily="2" charset="2"/>
              <a:buNone/>
            </a:pPr>
            <a:r>
              <a:rPr lang="en-US" dirty="0"/>
              <a:t>Power</a:t>
            </a:r>
            <a:r>
              <a:rPr lang="pl-PL" dirty="0"/>
              <a:t> [</a:t>
            </a:r>
            <a:r>
              <a:rPr lang="pl-PL" dirty="0" err="1"/>
              <a:t>dBm</a:t>
            </a:r>
            <a:r>
              <a:rPr lang="pl-PL" dirty="0"/>
              <a:t>] = 10 log (20 W</a:t>
            </a:r>
            <a:r>
              <a:rPr lang="pl-PL" sz="800" dirty="0"/>
              <a:t> </a:t>
            </a:r>
            <a:r>
              <a:rPr lang="pl-PL" dirty="0"/>
              <a:t>/</a:t>
            </a:r>
            <a:r>
              <a:rPr lang="pl-PL" sz="800" dirty="0"/>
              <a:t> </a:t>
            </a:r>
            <a:r>
              <a:rPr lang="pl-PL" dirty="0"/>
              <a:t>1 </a:t>
            </a:r>
            <a:r>
              <a:rPr lang="pl-PL" dirty="0" err="1"/>
              <a:t>mW</a:t>
            </a:r>
            <a:r>
              <a:rPr lang="pl-PL" dirty="0"/>
              <a:t>) =</a:t>
            </a:r>
          </a:p>
          <a:p>
            <a:pPr>
              <a:buFont typeface="Wingdings" pitchFamily="2" charset="2"/>
              <a:buNone/>
            </a:pPr>
            <a:r>
              <a:rPr lang="pl-PL" dirty="0"/>
              <a:t>= 10 log (20 </a:t>
            </a:r>
            <a:r>
              <a:rPr lang="pl-PL" dirty="0">
                <a:sym typeface="Symbol" pitchFamily="18" charset="2"/>
              </a:rPr>
              <a:t> 10</a:t>
            </a:r>
            <a:r>
              <a:rPr lang="pl-PL" baseline="30000" dirty="0">
                <a:sym typeface="Symbol" pitchFamily="18" charset="2"/>
              </a:rPr>
              <a:t>3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 err="1">
                <a:sym typeface="Symbol" pitchFamily="18" charset="2"/>
              </a:rPr>
              <a:t>mW</a:t>
            </a:r>
            <a:r>
              <a:rPr lang="pl-PL" sz="800" dirty="0">
                <a:sym typeface="Symbol" pitchFamily="18" charset="2"/>
              </a:rPr>
              <a:t> </a:t>
            </a:r>
            <a:r>
              <a:rPr lang="pl-PL" dirty="0">
                <a:sym typeface="Symbol" pitchFamily="18" charset="2"/>
              </a:rPr>
              <a:t>/</a:t>
            </a:r>
            <a:r>
              <a:rPr lang="pl-PL" sz="800" dirty="0">
                <a:sym typeface="Symbol" pitchFamily="18" charset="2"/>
              </a:rPr>
              <a:t> </a:t>
            </a:r>
            <a:r>
              <a:rPr lang="pl-PL" dirty="0">
                <a:sym typeface="Symbol" pitchFamily="18" charset="2"/>
              </a:rPr>
              <a:t>1 </a:t>
            </a:r>
            <a:r>
              <a:rPr lang="pl-PL" dirty="0" err="1">
                <a:sym typeface="Symbol" pitchFamily="18" charset="2"/>
              </a:rPr>
              <a:t>mW</a:t>
            </a:r>
            <a:r>
              <a:rPr lang="pl-PL" dirty="0">
                <a:sym typeface="Symbol" pitchFamily="18" charset="2"/>
              </a:rPr>
              <a:t>)  43 </a:t>
            </a:r>
            <a:r>
              <a:rPr lang="pl-PL" dirty="0" err="1">
                <a:sym typeface="Symbol" pitchFamily="18" charset="2"/>
              </a:rPr>
              <a:t>dBm</a:t>
            </a:r>
            <a:endParaRPr lang="pl-PL" dirty="0"/>
          </a:p>
        </p:txBody>
      </p:sp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dBm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140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dBW</a:t>
            </a:r>
            <a:r>
              <a:rPr lang="pl-PL" dirty="0"/>
              <a:t>, </a:t>
            </a:r>
            <a:r>
              <a:rPr lang="pl-PL" dirty="0" err="1"/>
              <a:t>dBmV</a:t>
            </a:r>
            <a:endParaRPr lang="pl-PL" dirty="0"/>
          </a:p>
        </p:txBody>
      </p:sp>
      <p:sp>
        <p:nvSpPr>
          <p:cNvPr id="1536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In microwave applications</a:t>
            </a:r>
            <a:r>
              <a:rPr lang="pl-PL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Power</a:t>
            </a:r>
            <a:r>
              <a:rPr lang="pl-PL" dirty="0"/>
              <a:t> [</a:t>
            </a:r>
            <a:r>
              <a:rPr lang="pl-PL" dirty="0" err="1"/>
              <a:t>dBW</a:t>
            </a:r>
            <a:r>
              <a:rPr lang="pl-PL" dirty="0"/>
              <a:t>] = 10 log (</a:t>
            </a:r>
            <a:r>
              <a:rPr lang="en-US" dirty="0"/>
              <a:t>power</a:t>
            </a:r>
            <a:r>
              <a:rPr lang="pl-PL" dirty="0"/>
              <a:t> [W]</a:t>
            </a:r>
            <a:r>
              <a:rPr lang="pl-PL" sz="800" dirty="0"/>
              <a:t> </a:t>
            </a:r>
            <a:r>
              <a:rPr lang="pl-PL" dirty="0"/>
              <a:t>/</a:t>
            </a:r>
            <a:r>
              <a:rPr lang="pl-PL" sz="800" dirty="0"/>
              <a:t> </a:t>
            </a:r>
            <a:r>
              <a:rPr lang="pl-PL" dirty="0"/>
              <a:t>1 W)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l-PL" sz="1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dirty="0"/>
              <a:t>+ 30 </a:t>
            </a:r>
            <a:r>
              <a:rPr lang="pl-PL" dirty="0" err="1"/>
              <a:t>dBm</a:t>
            </a:r>
            <a:r>
              <a:rPr lang="pl-PL" dirty="0"/>
              <a:t> = 0 </a:t>
            </a:r>
            <a:r>
              <a:rPr lang="pl-PL" dirty="0" err="1"/>
              <a:t>dBW</a:t>
            </a:r>
            <a:endParaRPr lang="pl-PL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dirty="0"/>
              <a:t>– 30 </a:t>
            </a:r>
            <a:r>
              <a:rPr lang="pl-PL" dirty="0" err="1"/>
              <a:t>dBW</a:t>
            </a:r>
            <a:r>
              <a:rPr lang="pl-PL" dirty="0"/>
              <a:t> = 0 </a:t>
            </a:r>
            <a:r>
              <a:rPr lang="pl-PL" dirty="0" err="1"/>
              <a:t>dBm</a:t>
            </a:r>
            <a:endParaRPr lang="pl-PL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l-PL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In video transmission</a:t>
            </a:r>
            <a:r>
              <a:rPr lang="pl-PL" dirty="0" smtClean="0"/>
              <a:t>:</a:t>
            </a: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Voltage level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pl-PL" dirty="0" smtClean="0"/>
              <a:t>[</a:t>
            </a:r>
            <a:r>
              <a:rPr lang="pl-PL" dirty="0" err="1"/>
              <a:t>dBmV</a:t>
            </a:r>
            <a:r>
              <a:rPr lang="pl-PL" dirty="0"/>
              <a:t>] = 20 log (</a:t>
            </a:r>
            <a:r>
              <a:rPr lang="en-US" dirty="0"/>
              <a:t>voltage</a:t>
            </a:r>
            <a:r>
              <a:rPr lang="pl-PL" dirty="0"/>
              <a:t> [</a:t>
            </a:r>
            <a:r>
              <a:rPr lang="pl-PL" dirty="0" err="1"/>
              <a:t>mV</a:t>
            </a:r>
            <a:r>
              <a:rPr lang="pl-PL" dirty="0"/>
              <a:t>]</a:t>
            </a:r>
            <a:r>
              <a:rPr lang="pl-PL" sz="800" dirty="0"/>
              <a:t> </a:t>
            </a:r>
            <a:r>
              <a:rPr lang="pl-PL" dirty="0"/>
              <a:t>/</a:t>
            </a:r>
            <a:r>
              <a:rPr lang="pl-PL" sz="800" dirty="0"/>
              <a:t> </a:t>
            </a:r>
            <a:r>
              <a:rPr lang="pl-PL" dirty="0"/>
              <a:t>1 </a:t>
            </a:r>
            <a:r>
              <a:rPr lang="pl-PL" dirty="0" err="1"/>
              <a:t>mV</a:t>
            </a:r>
            <a:r>
              <a:rPr lang="pl-PL" dirty="0"/>
              <a:t>) </a:t>
            </a:r>
            <a:br>
              <a:rPr lang="pl-PL" dirty="0"/>
            </a:br>
            <a:r>
              <a:rPr lang="en-US" dirty="0"/>
              <a:t>measured at the resistance of </a:t>
            </a:r>
            <a:r>
              <a:rPr lang="pl-PL" dirty="0"/>
              <a:t>75 </a:t>
            </a:r>
            <a:r>
              <a:rPr lang="pl-PL" dirty="0">
                <a:sym typeface="Symbol" pitchFamily="18" charset="2"/>
              </a:rPr>
              <a:t>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785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Bandwidth</a:t>
            </a:r>
            <a:endParaRPr lang="pl-PL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</a:t>
            </a:r>
            <a:r>
              <a:rPr lang="pl-PL" dirty="0"/>
              <a:t> (</a:t>
            </a:r>
            <a:r>
              <a:rPr lang="en-US" dirty="0"/>
              <a:t>informal</a:t>
            </a:r>
            <a:r>
              <a:rPr lang="pl-PL" dirty="0"/>
              <a:t>): </a:t>
            </a:r>
            <a:br>
              <a:rPr lang="pl-PL" dirty="0"/>
            </a:br>
            <a:r>
              <a:rPr lang="en-US" dirty="0"/>
              <a:t>The difference between the highest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the lowest frequency used for some purpose 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r>
              <a:rPr lang="en-US" dirty="0"/>
              <a:t>Unit</a:t>
            </a:r>
            <a:r>
              <a:rPr lang="pl-PL" dirty="0"/>
              <a:t>: </a:t>
            </a:r>
            <a:r>
              <a:rPr lang="en-US" dirty="0" smtClean="0"/>
              <a:t>h</a:t>
            </a:r>
            <a:r>
              <a:rPr lang="pl-PL" dirty="0" err="1" smtClean="0"/>
              <a:t>ertz</a:t>
            </a:r>
            <a:r>
              <a:rPr lang="pl-PL" dirty="0" smtClean="0"/>
              <a:t> </a:t>
            </a:r>
            <a:r>
              <a:rPr lang="pl-PL" dirty="0"/>
              <a:t>[</a:t>
            </a:r>
            <a:r>
              <a:rPr lang="pl-PL" dirty="0" err="1"/>
              <a:t>Hz</a:t>
            </a:r>
            <a:r>
              <a:rPr lang="pl-PL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824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Bandwidth</a:t>
            </a:r>
            <a:r>
              <a:rPr lang="pl-PL" sz="2400" dirty="0"/>
              <a:t> (</a:t>
            </a:r>
            <a:r>
              <a:rPr lang="en-US" sz="2400" dirty="0"/>
              <a:t>“</a:t>
            </a:r>
            <a:r>
              <a:rPr lang="pl-PL" sz="2400" dirty="0"/>
              <a:t>3 </a:t>
            </a:r>
            <a:r>
              <a:rPr lang="pl-PL" sz="2400" dirty="0" err="1"/>
              <a:t>dB</a:t>
            </a:r>
            <a:r>
              <a:rPr lang="pl-PL" sz="2400" dirty="0"/>
              <a:t>”)</a:t>
            </a:r>
          </a:p>
        </p:txBody>
      </p:sp>
      <p:grpSp>
        <p:nvGrpSpPr>
          <p:cNvPr id="6168" name="Group 24"/>
          <p:cNvGrpSpPr>
            <a:grpSpLocks/>
          </p:cNvGrpSpPr>
          <p:nvPr/>
        </p:nvGrpSpPr>
        <p:grpSpPr bwMode="auto">
          <a:xfrm>
            <a:off x="2078038" y="3236913"/>
            <a:ext cx="3729037" cy="1727200"/>
            <a:chOff x="1824" y="2039"/>
            <a:chExt cx="2544" cy="108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1824" y="2039"/>
              <a:ext cx="816" cy="10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912"/>
                </a:cxn>
                <a:cxn ang="0">
                  <a:pos x="816" y="1056"/>
                </a:cxn>
              </a:cxnLst>
              <a:rect l="0" t="0" r="r" b="b"/>
              <a:pathLst>
                <a:path w="816" h="1088">
                  <a:moveTo>
                    <a:pt x="0" y="0"/>
                  </a:moveTo>
                  <a:cubicBezTo>
                    <a:pt x="100" y="368"/>
                    <a:pt x="200" y="736"/>
                    <a:pt x="336" y="912"/>
                  </a:cubicBezTo>
                  <a:cubicBezTo>
                    <a:pt x="472" y="1088"/>
                    <a:pt x="736" y="1032"/>
                    <a:pt x="816" y="1056"/>
                  </a:cubicBezTo>
                </a:path>
              </a:pathLst>
            </a:custGeom>
            <a:noFill/>
            <a:ln w="5715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 flipH="1">
              <a:off x="3552" y="2039"/>
              <a:ext cx="816" cy="10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912"/>
                </a:cxn>
                <a:cxn ang="0">
                  <a:pos x="816" y="1056"/>
                </a:cxn>
              </a:cxnLst>
              <a:rect l="0" t="0" r="r" b="b"/>
              <a:pathLst>
                <a:path w="816" h="1088">
                  <a:moveTo>
                    <a:pt x="0" y="0"/>
                  </a:moveTo>
                  <a:cubicBezTo>
                    <a:pt x="100" y="368"/>
                    <a:pt x="200" y="736"/>
                    <a:pt x="336" y="912"/>
                  </a:cubicBezTo>
                  <a:cubicBezTo>
                    <a:pt x="472" y="1088"/>
                    <a:pt x="736" y="1032"/>
                    <a:pt x="816" y="1056"/>
                  </a:cubicBezTo>
                </a:path>
              </a:pathLst>
            </a:custGeom>
            <a:noFill/>
            <a:ln w="5715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2592" y="3095"/>
              <a:ext cx="960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1219200" y="1517650"/>
            <a:ext cx="5573713" cy="4151313"/>
            <a:chOff x="1238" y="956"/>
            <a:chExt cx="3801" cy="2615"/>
          </a:xfrm>
        </p:grpSpPr>
        <p:sp>
          <p:nvSpPr>
            <p:cNvPr id="6148" name="Line 4"/>
            <p:cNvSpPr>
              <a:spLocks noChangeShapeType="1"/>
            </p:cNvSpPr>
            <p:nvPr/>
          </p:nvSpPr>
          <p:spPr bwMode="auto">
            <a:xfrm flipV="1">
              <a:off x="1632" y="1271"/>
              <a:ext cx="0" cy="2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1632" y="3287"/>
              <a:ext cx="32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3311" y="3283"/>
              <a:ext cx="172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Frequency [Hz]</a:t>
              </a:r>
            </a:p>
          </p:txBody>
        </p:sp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1238" y="956"/>
              <a:ext cx="189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Attenuation [dB]</a:t>
              </a:r>
            </a:p>
          </p:txBody>
        </p:sp>
      </p:grp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558925" y="5797550"/>
            <a:ext cx="625157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800">
                <a:solidFill>
                  <a:schemeClr val="tx2"/>
                </a:solidFill>
                <a:latin typeface="Tahoma" pitchFamily="34" charset="0"/>
              </a:rPr>
              <a:t>Why the 3 dB value was selected?</a:t>
            </a:r>
          </a:p>
        </p:txBody>
      </p: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2289175" y="3803650"/>
            <a:ext cx="3306763" cy="1406525"/>
            <a:chOff x="1968" y="2396"/>
            <a:chExt cx="2256" cy="886"/>
          </a:xfrm>
        </p:grpSpPr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2016" y="2711"/>
              <a:ext cx="21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456" y="2711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3456" y="2737"/>
              <a:ext cx="59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3 dB</a:t>
              </a:r>
            </a:p>
          </p:txBody>
        </p:sp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2208" y="2396"/>
              <a:ext cx="1257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ahoma" pitchFamily="34" charset="0"/>
                </a:rPr>
                <a:t>Bandwidth</a:t>
              </a:r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2037" y="246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140" y="246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1968" y="3108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9897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" grpId="0" autoUpdateAnimBg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972</Words>
  <Application>Microsoft Office PowerPoint</Application>
  <PresentationFormat>Pokaz na ekranie (4:3)</PresentationFormat>
  <Paragraphs>274</Paragraphs>
  <Slides>32</Slides>
  <Notes>4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34" baseType="lpstr">
      <vt:lpstr>Projekt domyślny</vt:lpstr>
      <vt:lpstr>Równanie</vt:lpstr>
      <vt:lpstr>Basic Notions, Units,  and Limits</vt:lpstr>
      <vt:lpstr>Outline</vt:lpstr>
      <vt:lpstr>Signals</vt:lpstr>
      <vt:lpstr>Decibel [dB]</vt:lpstr>
      <vt:lpstr>Decibel vs Bel</vt:lpstr>
      <vt:lpstr>dBm</vt:lpstr>
      <vt:lpstr>dBW, dBmV</vt:lpstr>
      <vt:lpstr>Bandwidth</vt:lpstr>
      <vt:lpstr>Bandwidth (“3 dB”)</vt:lpstr>
      <vt:lpstr>Bit Rate and Signal Rate</vt:lpstr>
      <vt:lpstr>Example:  Quaternary Line Signal</vt:lpstr>
      <vt:lpstr>Bit Rate Versus Signal Rate</vt:lpstr>
      <vt:lpstr>Bit Rate and Delay</vt:lpstr>
      <vt:lpstr>Bits and Bytes</vt:lpstr>
      <vt:lpstr>SI and Binary Prefixes</vt:lpstr>
      <vt:lpstr>Windows 7 – Disk Space</vt:lpstr>
      <vt:lpstr>SNR, BER</vt:lpstr>
      <vt:lpstr>Claude Elwood Shannon 1916 – 2001</vt:lpstr>
      <vt:lpstr>Claude Elwood Shannon</vt:lpstr>
      <vt:lpstr>Claude E. Shannon:  Ciphering</vt:lpstr>
      <vt:lpstr>Claude E. Shannon:  Information Theory</vt:lpstr>
      <vt:lpstr>Amount of Information</vt:lpstr>
      <vt:lpstr>Example</vt:lpstr>
      <vt:lpstr>Information Contents  in a Single Binary Digit</vt:lpstr>
      <vt:lpstr>Claude E. Shannon:  Channel Capacity Limit</vt:lpstr>
      <vt:lpstr>Claude Elwood Shannon</vt:lpstr>
      <vt:lpstr>Claude E. Shannon:  “Unified Field Theory of Juggling”</vt:lpstr>
      <vt:lpstr>Moore’s Law</vt:lpstr>
      <vt:lpstr>Sarnoff’s Law</vt:lpstr>
      <vt:lpstr>Metcalfe’s Law</vt:lpstr>
      <vt:lpstr>Conclusion</vt:lpstr>
      <vt:lpstr>Thank you very much for your attention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Notions, Units, and Limits</dc:title>
  <dc:creator>Andrzej Jajszczyk</dc:creator>
  <cp:lastModifiedBy>Andrzej Jajszczyk</cp:lastModifiedBy>
  <cp:revision>71</cp:revision>
  <dcterms:created xsi:type="dcterms:W3CDTF">2007-09-26T12:45:04Z</dcterms:created>
  <dcterms:modified xsi:type="dcterms:W3CDTF">2020-10-18T09:07:43Z</dcterms:modified>
</cp:coreProperties>
</file>