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av" ContentType="audio/x-wav"/>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256" r:id="rId2"/>
    <p:sldId id="342" r:id="rId3"/>
    <p:sldId id="343" r:id="rId4"/>
    <p:sldId id="378" r:id="rId5"/>
    <p:sldId id="344" r:id="rId6"/>
    <p:sldId id="345" r:id="rId7"/>
    <p:sldId id="346" r:id="rId8"/>
    <p:sldId id="347" r:id="rId9"/>
    <p:sldId id="348" r:id="rId10"/>
    <p:sldId id="349" r:id="rId11"/>
    <p:sldId id="350" r:id="rId12"/>
    <p:sldId id="351" r:id="rId13"/>
    <p:sldId id="352" r:id="rId14"/>
    <p:sldId id="353" r:id="rId15"/>
    <p:sldId id="354" r:id="rId16"/>
    <p:sldId id="359" r:id="rId17"/>
    <p:sldId id="376" r:id="rId18"/>
    <p:sldId id="375" r:id="rId19"/>
    <p:sldId id="360" r:id="rId20"/>
    <p:sldId id="361" r:id="rId21"/>
    <p:sldId id="374" r:id="rId22"/>
    <p:sldId id="362" r:id="rId23"/>
    <p:sldId id="363" r:id="rId24"/>
    <p:sldId id="377" r:id="rId25"/>
    <p:sldId id="364" r:id="rId26"/>
    <p:sldId id="365" r:id="rId27"/>
    <p:sldId id="366" r:id="rId28"/>
    <p:sldId id="367" r:id="rId29"/>
    <p:sldId id="368" r:id="rId30"/>
    <p:sldId id="369" r:id="rId31"/>
    <p:sldId id="370" r:id="rId32"/>
    <p:sldId id="371" r:id="rId33"/>
    <p:sldId id="372" r:id="rId34"/>
    <p:sldId id="373" r:id="rId35"/>
    <p:sldId id="340" r:id="rId36"/>
  </p:sldIdLst>
  <p:sldSz cx="9144000" cy="6858000" type="screen4x3"/>
  <p:notesSz cx="6858000" cy="9144000"/>
  <p:defaultTextStyle>
    <a:defPPr>
      <a:defRPr lang="pl-PL"/>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3090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9195" autoAdjust="0"/>
    <p:restoredTop sz="96433" autoAdjust="0"/>
  </p:normalViewPr>
  <p:slideViewPr>
    <p:cSldViewPr>
      <p:cViewPr varScale="1">
        <p:scale>
          <a:sx n="85" d="100"/>
          <a:sy n="85" d="100"/>
        </p:scale>
        <p:origin x="-2118"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62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image" Target="../media/image25.wmf"/><Relationship Id="rId7" Type="http://schemas.openxmlformats.org/officeDocument/2006/relationships/image" Target="../media/image29.wmf"/><Relationship Id="rId2" Type="http://schemas.openxmlformats.org/officeDocument/2006/relationships/image" Target="../media/image24.wmf"/><Relationship Id="rId1" Type="http://schemas.openxmlformats.org/officeDocument/2006/relationships/image" Target="../media/image23.wmf"/><Relationship Id="rId6" Type="http://schemas.openxmlformats.org/officeDocument/2006/relationships/image" Target="../media/image28.wmf"/><Relationship Id="rId5" Type="http://schemas.openxmlformats.org/officeDocument/2006/relationships/image" Target="../media/image27.wmf"/><Relationship Id="rId10" Type="http://schemas.openxmlformats.org/officeDocument/2006/relationships/image" Target="../media/image32.wmf"/><Relationship Id="rId4" Type="http://schemas.openxmlformats.org/officeDocument/2006/relationships/image" Target="../media/image26.wmf"/><Relationship Id="rId9" Type="http://schemas.openxmlformats.org/officeDocument/2006/relationships/image" Target="../media/image3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n-GB" altLang="pl-PL"/>
          </a:p>
        </p:txBody>
      </p:sp>
      <p:sp>
        <p:nvSpPr>
          <p:cNvPr id="1741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n-GB" altLang="pl-PL"/>
          </a:p>
        </p:txBody>
      </p:sp>
      <p:sp>
        <p:nvSpPr>
          <p:cNvPr id="1741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n-GB" altLang="pl-PL"/>
          </a:p>
        </p:txBody>
      </p:sp>
      <p:sp>
        <p:nvSpPr>
          <p:cNvPr id="1741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8F7400BA-E980-49BF-B2C1-D28F056BCD96}" type="slidenum">
              <a:rPr lang="en-GB" altLang="pl-PL"/>
              <a:pPr/>
              <a:t>‹#›</a:t>
            </a:fld>
            <a:endParaRPr lang="en-GB" altLang="pl-PL"/>
          </a:p>
        </p:txBody>
      </p:sp>
    </p:spTree>
    <p:extLst>
      <p:ext uri="{BB962C8B-B14F-4D97-AF65-F5344CB8AC3E}">
        <p14:creationId xmlns:p14="http://schemas.microsoft.com/office/powerpoint/2010/main" val="30447447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n-GB" altLang="pl-PL"/>
          </a:p>
        </p:txBody>
      </p:sp>
      <p:sp>
        <p:nvSpPr>
          <p:cNvPr id="1843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n-GB" altLang="pl-PL"/>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pl-PL" smtClean="0"/>
              <a:t>Kliknij, aby edytować style wzorca tekstu</a:t>
            </a:r>
          </a:p>
          <a:p>
            <a:pPr lvl="1"/>
            <a:r>
              <a:rPr lang="en-GB" altLang="pl-PL" smtClean="0"/>
              <a:t>Drugi poziom</a:t>
            </a:r>
          </a:p>
          <a:p>
            <a:pPr lvl="2"/>
            <a:r>
              <a:rPr lang="en-GB" altLang="pl-PL" smtClean="0"/>
              <a:t>Trzeci poziom</a:t>
            </a:r>
          </a:p>
          <a:p>
            <a:pPr lvl="3"/>
            <a:r>
              <a:rPr lang="en-GB" altLang="pl-PL" smtClean="0"/>
              <a:t>Czwarty poziom</a:t>
            </a:r>
          </a:p>
          <a:p>
            <a:pPr lvl="4"/>
            <a:r>
              <a:rPr lang="en-GB" altLang="pl-PL" smtClean="0"/>
              <a:t>Piąty poziom</a:t>
            </a:r>
          </a:p>
        </p:txBody>
      </p:sp>
      <p:sp>
        <p:nvSpPr>
          <p:cNvPr id="1843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n-GB" altLang="pl-PL"/>
          </a:p>
        </p:txBody>
      </p:sp>
      <p:sp>
        <p:nvSpPr>
          <p:cNvPr id="1843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95C4CA27-D8A6-46D1-9BA9-42F1033B0F5E}" type="slidenum">
              <a:rPr lang="en-GB" altLang="pl-PL"/>
              <a:pPr/>
              <a:t>‹#›</a:t>
            </a:fld>
            <a:endParaRPr lang="en-GB" altLang="pl-PL"/>
          </a:p>
        </p:txBody>
      </p:sp>
    </p:spTree>
    <p:extLst>
      <p:ext uri="{BB962C8B-B14F-4D97-AF65-F5344CB8AC3E}">
        <p14:creationId xmlns:p14="http://schemas.microsoft.com/office/powerpoint/2010/main" val="244168645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pl.wikipedia.org/wiki/Nikola_Tesla" TargetMode="External"/><Relationship Id="rId2" Type="http://schemas.openxmlformats.org/officeDocument/2006/relationships/slide" Target="../slides/slide20.xml"/><Relationship Id="rId1" Type="http://schemas.openxmlformats.org/officeDocument/2006/relationships/notesMaster" Target="../notesMasters/notesMaster1.xml"/><Relationship Id="rId6" Type="http://schemas.openxmlformats.org/officeDocument/2006/relationships/hyperlink" Target="http://pl.wikipedia.org/wiki/Radio" TargetMode="External"/><Relationship Id="rId5" Type="http://schemas.openxmlformats.org/officeDocument/2006/relationships/hyperlink" Target="http://pl.wikipedia.org/wiki/S%C4%85d_Najwy%C5%BCszy_Stan%C3%B3w_Zjednoczonych" TargetMode="External"/><Relationship Id="rId4" Type="http://schemas.openxmlformats.org/officeDocument/2006/relationships/hyperlink" Target="http://pl.wikipedia.org/wiki/Aleksandr_Stiepanowicz_Popow"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pl.wikipedia.org/wiki/Fale_radiowe" TargetMode="External"/><Relationship Id="rId2" Type="http://schemas.openxmlformats.org/officeDocument/2006/relationships/slide" Target="../slides/slide23.xml"/><Relationship Id="rId1" Type="http://schemas.openxmlformats.org/officeDocument/2006/relationships/notesMaster" Target="../notesMasters/notesMaster1.xml"/><Relationship Id="rId4" Type="http://schemas.openxmlformats.org/officeDocument/2006/relationships/hyperlink" Target="http://pl.wikipedia.org/wiki/Wszech%C5%9Bwiat"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7C69DF-9110-400F-B6F6-BA0D2BBE15A4}" type="slidenum">
              <a:rPr lang="en-GB" altLang="pl-PL"/>
              <a:pPr/>
              <a:t>1</a:t>
            </a:fld>
            <a:endParaRPr lang="en-GB" altLang="pl-PL"/>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GB" altLang="pl-PL"/>
          </a:p>
        </p:txBody>
      </p:sp>
    </p:spTree>
    <p:extLst>
      <p:ext uri="{BB962C8B-B14F-4D97-AF65-F5344CB8AC3E}">
        <p14:creationId xmlns:p14="http://schemas.microsoft.com/office/powerpoint/2010/main" val="3600573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28 </a:t>
            </a:r>
            <a:r>
              <a:rPr lang="pl-PL" dirty="0" err="1" smtClean="0"/>
              <a:t>satellites</a:t>
            </a:r>
            <a:r>
              <a:rPr lang="pl-PL" dirty="0" smtClean="0"/>
              <a:t> </a:t>
            </a:r>
            <a:r>
              <a:rPr lang="pl-PL" dirty="0" err="1" smtClean="0"/>
              <a:t>are</a:t>
            </a:r>
            <a:r>
              <a:rPr lang="pl-PL" dirty="0" smtClean="0"/>
              <a:t> </a:t>
            </a:r>
            <a:r>
              <a:rPr lang="pl-PL" dirty="0" err="1" smtClean="0"/>
              <a:t>always</a:t>
            </a:r>
            <a:r>
              <a:rPr lang="pl-PL" dirty="0" smtClean="0"/>
              <a:t> </a:t>
            </a:r>
            <a:r>
              <a:rPr lang="pl-PL" dirty="0" err="1" smtClean="0"/>
              <a:t>opperational</a:t>
            </a:r>
            <a:r>
              <a:rPr lang="pl-PL" dirty="0" smtClean="0"/>
              <a:t>. </a:t>
            </a:r>
            <a:r>
              <a:rPr lang="pl-PL" dirty="0" err="1" smtClean="0"/>
              <a:t>The</a:t>
            </a:r>
            <a:r>
              <a:rPr lang="pl-PL" dirty="0" smtClean="0"/>
              <a:t> </a:t>
            </a:r>
            <a:r>
              <a:rPr lang="pl-PL" dirty="0" err="1" smtClean="0"/>
              <a:t>rest</a:t>
            </a:r>
            <a:r>
              <a:rPr lang="pl-PL" dirty="0" smtClean="0"/>
              <a:t> </a:t>
            </a:r>
            <a:r>
              <a:rPr lang="pl-PL" dirty="0" err="1" smtClean="0"/>
              <a:t>can</a:t>
            </a:r>
            <a:r>
              <a:rPr lang="pl-PL" dirty="0" smtClean="0"/>
              <a:t> be under </a:t>
            </a:r>
            <a:r>
              <a:rPr lang="pl-PL" dirty="0" err="1" smtClean="0"/>
              <a:t>tests</a:t>
            </a:r>
            <a:r>
              <a:rPr lang="pl-PL" dirty="0" smtClean="0"/>
              <a:t> </a:t>
            </a:r>
            <a:r>
              <a:rPr lang="pl-PL" dirty="0" err="1" smtClean="0"/>
              <a:t>or</a:t>
            </a:r>
            <a:r>
              <a:rPr lang="pl-PL" dirty="0" smtClean="0"/>
              <a:t> </a:t>
            </a:r>
            <a:r>
              <a:rPr lang="pl-PL" dirty="0" err="1" smtClean="0"/>
              <a:t>technical</a:t>
            </a:r>
            <a:r>
              <a:rPr lang="pl-PL" dirty="0" smtClean="0"/>
              <a:t> </a:t>
            </a:r>
            <a:r>
              <a:rPr lang="pl-PL" dirty="0" err="1" smtClean="0"/>
              <a:t>off-cycles</a:t>
            </a:r>
            <a:r>
              <a:rPr lang="pl-PL" dirty="0" smtClean="0"/>
              <a:t>.</a:t>
            </a:r>
          </a:p>
          <a:p>
            <a:endParaRPr lang="pl-PL" dirty="0" smtClean="0"/>
          </a:p>
          <a:p>
            <a:r>
              <a:rPr lang="pl-PL" dirty="0" smtClean="0"/>
              <a:t>NUDET – </a:t>
            </a:r>
            <a:r>
              <a:rPr lang="pl-PL" dirty="0" err="1" smtClean="0"/>
              <a:t>Nuclear</a:t>
            </a:r>
            <a:r>
              <a:rPr lang="pl-PL" dirty="0" smtClean="0"/>
              <a:t> </a:t>
            </a:r>
            <a:r>
              <a:rPr lang="pl-PL" dirty="0" err="1" smtClean="0"/>
              <a:t>Detection</a:t>
            </a:r>
            <a:r>
              <a:rPr lang="pl-PL" dirty="0" smtClean="0"/>
              <a:t> </a:t>
            </a:r>
            <a:r>
              <a:rPr lang="pl-PL" dirty="0" err="1" smtClean="0"/>
              <a:t>mechanism</a:t>
            </a:r>
            <a:r>
              <a:rPr lang="pl-PL" dirty="0" smtClean="0"/>
              <a:t> (</a:t>
            </a:r>
            <a:r>
              <a:rPr lang="pl-PL" dirty="0" err="1" smtClean="0"/>
              <a:t>installed</a:t>
            </a:r>
            <a:r>
              <a:rPr lang="pl-PL" dirty="0" smtClean="0"/>
              <a:t> on</a:t>
            </a:r>
            <a:r>
              <a:rPr lang="pl-PL" baseline="0" dirty="0" smtClean="0"/>
              <a:t> </a:t>
            </a:r>
            <a:r>
              <a:rPr lang="pl-PL" baseline="0" dirty="0" err="1" smtClean="0"/>
              <a:t>every</a:t>
            </a:r>
            <a:r>
              <a:rPr lang="pl-PL" baseline="0" dirty="0" smtClean="0"/>
              <a:t> </a:t>
            </a:r>
            <a:r>
              <a:rPr lang="pl-PL" baseline="0" dirty="0" err="1" smtClean="0"/>
              <a:t>satellite</a:t>
            </a:r>
            <a:r>
              <a:rPr lang="pl-PL" baseline="0" dirty="0" smtClean="0"/>
              <a:t>) </a:t>
            </a:r>
            <a:r>
              <a:rPr lang="pl-PL" dirty="0" smtClean="0"/>
              <a:t>- </a:t>
            </a:r>
            <a:r>
              <a:rPr lang="pl-PL" dirty="0" err="1" smtClean="0"/>
              <a:t>immediately</a:t>
            </a:r>
            <a:r>
              <a:rPr lang="pl-PL" dirty="0" smtClean="0"/>
              <a:t> </a:t>
            </a:r>
            <a:r>
              <a:rPr lang="pl-PL" dirty="0" err="1" smtClean="0"/>
              <a:t>detects</a:t>
            </a:r>
            <a:r>
              <a:rPr lang="pl-PL" dirty="0" smtClean="0"/>
              <a:t> </a:t>
            </a:r>
            <a:r>
              <a:rPr lang="pl-PL" dirty="0" err="1" smtClean="0"/>
              <a:t>nuclear</a:t>
            </a:r>
            <a:r>
              <a:rPr lang="pl-PL" dirty="0" smtClean="0"/>
              <a:t> </a:t>
            </a:r>
            <a:r>
              <a:rPr lang="pl-PL" dirty="0" err="1" smtClean="0"/>
              <a:t>explosions</a:t>
            </a:r>
            <a:r>
              <a:rPr lang="pl-PL" baseline="0" dirty="0" smtClean="0"/>
              <a:t> on </a:t>
            </a:r>
            <a:r>
              <a:rPr lang="pl-PL" baseline="0" dirty="0" err="1" smtClean="0"/>
              <a:t>the</a:t>
            </a:r>
            <a:r>
              <a:rPr lang="pl-PL" baseline="0" dirty="0" smtClean="0"/>
              <a:t> </a:t>
            </a:r>
            <a:r>
              <a:rPr lang="pl-PL" baseline="0" dirty="0" err="1" smtClean="0"/>
              <a:t>Earth</a:t>
            </a:r>
            <a:r>
              <a:rPr lang="pl-PL" baseline="0" dirty="0" smtClean="0"/>
              <a:t>.</a:t>
            </a:r>
            <a:endParaRPr lang="pl-PL" dirty="0"/>
          </a:p>
        </p:txBody>
      </p:sp>
      <p:sp>
        <p:nvSpPr>
          <p:cNvPr id="4" name="Symbol zastępczy numeru slajdu 3"/>
          <p:cNvSpPr>
            <a:spLocks noGrp="1"/>
          </p:cNvSpPr>
          <p:nvPr>
            <p:ph type="sldNum" sz="quarter" idx="10"/>
          </p:nvPr>
        </p:nvSpPr>
        <p:spPr/>
        <p:txBody>
          <a:bodyPr/>
          <a:lstStyle/>
          <a:p>
            <a:fld id="{F0BDEECE-47B9-4EDF-A369-90DBEA851431}" type="slidenum">
              <a:rPr lang="en-US" smtClean="0"/>
              <a:pPr/>
              <a:t>30</a:t>
            </a:fld>
            <a:endParaRPr lang="en-US"/>
          </a:p>
        </p:txBody>
      </p:sp>
    </p:spTree>
    <p:extLst>
      <p:ext uri="{BB962C8B-B14F-4D97-AF65-F5344CB8AC3E}">
        <p14:creationId xmlns:p14="http://schemas.microsoft.com/office/powerpoint/2010/main" val="9404084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F14949D6-5C32-4E89-B3F0-DD07FE249694}" type="slidenum">
              <a:rPr lang="en-US"/>
              <a:pPr/>
              <a:t>32</a:t>
            </a:fld>
            <a:endParaRPr lang="en-US"/>
          </a:p>
        </p:txBody>
      </p:sp>
      <p:sp>
        <p:nvSpPr>
          <p:cNvPr id="73730" name="Rectangle 2"/>
          <p:cNvSpPr>
            <a:spLocks noGrp="1" noRot="1" noChangeAspect="1" noChangeArrowheads="1" noTextEdit="1"/>
          </p:cNvSpPr>
          <p:nvPr>
            <p:ph type="sldImg"/>
          </p:nvPr>
        </p:nvSpPr>
        <p:spPr bwMode="auto">
          <a:xfrm>
            <a:off x="1292225" y="796925"/>
            <a:ext cx="4273550" cy="3205163"/>
          </a:xfrm>
          <a:prstGeom prst="rect">
            <a:avLst/>
          </a:prstGeom>
          <a:solidFill>
            <a:srgbClr val="FFFFFF"/>
          </a:solidFill>
          <a:ln>
            <a:solidFill>
              <a:srgbClr val="000000"/>
            </a:solidFill>
            <a:miter lim="800000"/>
            <a:headEnd/>
            <a:tailEnd/>
          </a:ln>
        </p:spPr>
      </p:sp>
      <p:sp>
        <p:nvSpPr>
          <p:cNvPr id="73731" name="Rectangle 3"/>
          <p:cNvSpPr>
            <a:spLocks noGrp="1" noChangeArrowheads="1"/>
          </p:cNvSpPr>
          <p:nvPr>
            <p:ph type="body" idx="1"/>
          </p:nvPr>
        </p:nvSpPr>
        <p:spPr bwMode="auto">
          <a:xfrm>
            <a:off x="914400" y="4346575"/>
            <a:ext cx="5029200" cy="3849688"/>
          </a:xfrm>
          <a:prstGeom prst="rect">
            <a:avLst/>
          </a:prstGeom>
          <a:solidFill>
            <a:srgbClr val="FFFFFF"/>
          </a:solidFill>
          <a:ln>
            <a:solidFill>
              <a:srgbClr val="000000"/>
            </a:solidFill>
            <a:miter lim="800000"/>
            <a:headEnd/>
            <a:tailEnd/>
          </a:ln>
        </p:spPr>
        <p:txBody>
          <a:bodyPr/>
          <a:lstStyle/>
          <a:p>
            <a:r>
              <a:rPr lang="pl-PL">
                <a:latin typeface="Book Antiqua" pitchFamily="18" charset="0"/>
              </a:rPr>
              <a:t>System, zbudowany przez Motorolę za 5 G$, sprzedano za 25 M$. Iridium Satellite LLC zredukowało koszty utrzymania systemu, z 12 adapterów międzysieciowych pozostał jeden. Firma ma stały kontrakt z Departamentem Obrony USA na 20 tys. użytkowników sieci. Poza tym, zamierza świadczyć usługi głównie firmom, dla których łączność satelitarna jest niezbędna (transport morski, lotnictwo), oraz organizacjom pozarządowym. </a:t>
            </a:r>
          </a:p>
        </p:txBody>
      </p:sp>
    </p:spTree>
    <p:extLst>
      <p:ext uri="{BB962C8B-B14F-4D97-AF65-F5344CB8AC3E}">
        <p14:creationId xmlns:p14="http://schemas.microsoft.com/office/powerpoint/2010/main" val="5495355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b="1" dirty="0" err="1" smtClean="0"/>
              <a:t>Each</a:t>
            </a:r>
            <a:r>
              <a:rPr lang="pl-PL" b="1" dirty="0" smtClean="0"/>
              <a:t> </a:t>
            </a:r>
            <a:r>
              <a:rPr lang="pl-PL" b="1" dirty="0" err="1" smtClean="0"/>
              <a:t>wavelength</a:t>
            </a:r>
            <a:r>
              <a:rPr lang="pl-PL" b="1" dirty="0" smtClean="0"/>
              <a:t> </a:t>
            </a:r>
            <a:r>
              <a:rPr lang="pl-PL" b="1" dirty="0" err="1" smtClean="0"/>
              <a:t>produces</a:t>
            </a:r>
            <a:r>
              <a:rPr lang="pl-PL" b="1" dirty="0" smtClean="0"/>
              <a:t> </a:t>
            </a:r>
            <a:r>
              <a:rPr lang="pl-PL" b="1" dirty="0" err="1" smtClean="0"/>
              <a:t>different</a:t>
            </a:r>
            <a:r>
              <a:rPr lang="pl-PL" b="1" dirty="0" smtClean="0"/>
              <a:t> </a:t>
            </a:r>
            <a:r>
              <a:rPr lang="pl-PL" b="1" dirty="0" err="1" smtClean="0"/>
              <a:t>characteristics</a:t>
            </a:r>
            <a:r>
              <a:rPr lang="pl-PL" b="1" dirty="0" smtClean="0"/>
              <a:t> </a:t>
            </a:r>
            <a:r>
              <a:rPr lang="pl-PL" b="1" dirty="0" err="1" smtClean="0"/>
              <a:t>in</a:t>
            </a:r>
            <a:r>
              <a:rPr lang="pl-PL" b="1" dirty="0" smtClean="0"/>
              <a:t> </a:t>
            </a:r>
            <a:r>
              <a:rPr lang="pl-PL" b="1" dirty="0" err="1" smtClean="0"/>
              <a:t>terms</a:t>
            </a:r>
            <a:r>
              <a:rPr lang="pl-PL" b="1" dirty="0" smtClean="0"/>
              <a:t> of: </a:t>
            </a:r>
            <a:r>
              <a:rPr lang="pl-PL" b="1" dirty="0" err="1" smtClean="0"/>
              <a:t>attenuation</a:t>
            </a:r>
            <a:r>
              <a:rPr lang="pl-PL" b="1" dirty="0" smtClean="0"/>
              <a:t>, </a:t>
            </a:r>
            <a:r>
              <a:rPr lang="pl-PL" b="1" dirty="0" err="1" smtClean="0"/>
              <a:t>dispersion</a:t>
            </a:r>
            <a:r>
              <a:rPr lang="pl-PL" b="1" dirty="0" smtClean="0"/>
              <a:t> and </a:t>
            </a:r>
            <a:r>
              <a:rPr lang="pl-PL" b="1" dirty="0" err="1" smtClean="0"/>
              <a:t>other</a:t>
            </a:r>
            <a:r>
              <a:rPr lang="pl-PL" b="1" dirty="0" smtClean="0"/>
              <a:t> </a:t>
            </a:r>
            <a:r>
              <a:rPr lang="pl-PL" b="1" dirty="0" err="1" smtClean="0"/>
              <a:t>non-linear</a:t>
            </a:r>
            <a:r>
              <a:rPr lang="pl-PL" b="1" baseline="0" dirty="0" smtClean="0"/>
              <a:t> </a:t>
            </a:r>
            <a:r>
              <a:rPr lang="pl-PL" b="1" baseline="0" dirty="0" err="1" smtClean="0"/>
              <a:t>distortions</a:t>
            </a:r>
            <a:r>
              <a:rPr lang="pl-PL" b="1" baseline="0" dirty="0" smtClean="0"/>
              <a:t>.</a:t>
            </a:r>
            <a:endParaRPr lang="pl-PL" b="1" dirty="0" smtClean="0"/>
          </a:p>
          <a:p>
            <a:endParaRPr lang="pl-PL" dirty="0" smtClean="0"/>
          </a:p>
          <a:p>
            <a:r>
              <a:rPr lang="en-US" dirty="0" smtClean="0"/>
              <a:t>Each effect that contributes to attenuation and dispersion depends on the optical wavelength. The wavelength bands (or windows) that exist where these effects are weakest are the most favorable for transmission. These windows have been standardized, and the currently defined bands are the following</a:t>
            </a:r>
            <a:r>
              <a:rPr lang="pl-PL" dirty="0" smtClean="0"/>
              <a:t>.</a:t>
            </a:r>
          </a:p>
          <a:p>
            <a:endParaRPr lang="pl-PL" dirty="0" smtClean="0"/>
          </a:p>
          <a:p>
            <a:r>
              <a:rPr lang="en-US" dirty="0" smtClean="0"/>
              <a:t>Historically, there was a window used below the O band, called the first window, at 800-900 nm; however, losses are high in this region so this window is used primarily for short-distance communications.</a:t>
            </a:r>
            <a:endParaRPr lang="pl-PL" dirty="0"/>
          </a:p>
        </p:txBody>
      </p:sp>
      <p:sp>
        <p:nvSpPr>
          <p:cNvPr id="4" name="Symbol zastępczy numeru slajdu 3"/>
          <p:cNvSpPr>
            <a:spLocks noGrp="1"/>
          </p:cNvSpPr>
          <p:nvPr>
            <p:ph type="sldNum" sz="quarter" idx="10"/>
          </p:nvPr>
        </p:nvSpPr>
        <p:spPr/>
        <p:txBody>
          <a:bodyPr/>
          <a:lstStyle/>
          <a:p>
            <a:fld id="{F0BDEECE-47B9-4EDF-A369-90DBEA851431}" type="slidenum">
              <a:rPr lang="en-US" smtClean="0"/>
              <a:pPr/>
              <a:t>12</a:t>
            </a:fld>
            <a:endParaRPr lang="en-US"/>
          </a:p>
        </p:txBody>
      </p:sp>
    </p:spTree>
    <p:extLst>
      <p:ext uri="{BB962C8B-B14F-4D97-AF65-F5344CB8AC3E}">
        <p14:creationId xmlns:p14="http://schemas.microsoft.com/office/powerpoint/2010/main" val="804713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F0BDEECE-47B9-4EDF-A369-90DBEA851431}" type="slidenum">
              <a:rPr lang="en-US" smtClean="0"/>
              <a:pPr/>
              <a:t>13</a:t>
            </a:fld>
            <a:endParaRPr lang="en-US"/>
          </a:p>
        </p:txBody>
      </p:sp>
    </p:spTree>
    <p:extLst>
      <p:ext uri="{BB962C8B-B14F-4D97-AF65-F5344CB8AC3E}">
        <p14:creationId xmlns:p14="http://schemas.microsoft.com/office/powerpoint/2010/main" val="3147953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He </a:t>
            </a:r>
            <a:r>
              <a:rPr lang="pl-PL" dirty="0" err="1" smtClean="0"/>
              <a:t>studied</a:t>
            </a:r>
            <a:r>
              <a:rPr lang="pl-PL" dirty="0" smtClean="0"/>
              <a:t> </a:t>
            </a:r>
            <a:r>
              <a:rPr lang="pl-PL" dirty="0" err="1" smtClean="0"/>
              <a:t>Maxwell’s</a:t>
            </a:r>
            <a:r>
              <a:rPr lang="pl-PL" dirty="0" smtClean="0"/>
              <a:t> </a:t>
            </a:r>
            <a:r>
              <a:rPr lang="pl-PL" dirty="0" err="1" smtClean="0"/>
              <a:t>theory</a:t>
            </a:r>
            <a:r>
              <a:rPr lang="pl-PL" dirty="0" smtClean="0"/>
              <a:t> and </a:t>
            </a:r>
            <a:r>
              <a:rPr lang="pl-PL" dirty="0" err="1" smtClean="0"/>
              <a:t>conduicted</a:t>
            </a:r>
            <a:r>
              <a:rPr lang="pl-PL" dirty="0" smtClean="0"/>
              <a:t> </a:t>
            </a:r>
            <a:r>
              <a:rPr lang="pl-PL" dirty="0" err="1" smtClean="0"/>
              <a:t>experiments</a:t>
            </a:r>
            <a:r>
              <a:rPr lang="pl-PL" dirty="0" smtClean="0"/>
              <a:t> </a:t>
            </a:r>
            <a:r>
              <a:rPr lang="pl-PL" dirty="0" err="1" smtClean="0"/>
              <a:t>later</a:t>
            </a:r>
            <a:r>
              <a:rPr lang="pl-PL" smtClean="0"/>
              <a:t> on.</a:t>
            </a:r>
            <a:endParaRPr lang="pl-PL"/>
          </a:p>
        </p:txBody>
      </p:sp>
      <p:sp>
        <p:nvSpPr>
          <p:cNvPr id="4" name="Symbol zastępczy numeru slajdu 3"/>
          <p:cNvSpPr>
            <a:spLocks noGrp="1"/>
          </p:cNvSpPr>
          <p:nvPr>
            <p:ph type="sldNum" sz="quarter" idx="10"/>
          </p:nvPr>
        </p:nvSpPr>
        <p:spPr/>
        <p:txBody>
          <a:bodyPr/>
          <a:lstStyle/>
          <a:p>
            <a:fld id="{F0BDEECE-47B9-4EDF-A369-90DBEA851431}" type="slidenum">
              <a:rPr lang="en-US" smtClean="0"/>
              <a:pPr/>
              <a:t>19</a:t>
            </a:fld>
            <a:endParaRPr lang="en-US"/>
          </a:p>
        </p:txBody>
      </p:sp>
    </p:spTree>
    <p:extLst>
      <p:ext uri="{BB962C8B-B14F-4D97-AF65-F5344CB8AC3E}">
        <p14:creationId xmlns:p14="http://schemas.microsoft.com/office/powerpoint/2010/main" val="21989183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lnSpcReduction="10000"/>
          </a:bodyPr>
          <a:lstStyle/>
          <a:p>
            <a:r>
              <a:rPr lang="pl-PL" dirty="0" err="1" smtClean="0"/>
              <a:t>letter</a:t>
            </a:r>
            <a:r>
              <a:rPr lang="pl-PL" dirty="0" smtClean="0"/>
              <a:t> ‘s’ </a:t>
            </a:r>
            <a:r>
              <a:rPr lang="pl-PL" dirty="0" err="1" smtClean="0"/>
              <a:t>in</a:t>
            </a:r>
            <a:r>
              <a:rPr lang="pl-PL" dirty="0" smtClean="0"/>
              <a:t> Morse </a:t>
            </a:r>
            <a:r>
              <a:rPr lang="pl-PL" dirty="0" err="1" smtClean="0"/>
              <a:t>code</a:t>
            </a:r>
            <a:r>
              <a:rPr lang="pl-PL" baseline="0" dirty="0" smtClean="0"/>
              <a:t> </a:t>
            </a:r>
            <a:r>
              <a:rPr lang="pl-PL" baseline="0" dirty="0" err="1" smtClean="0"/>
              <a:t>sent</a:t>
            </a:r>
            <a:r>
              <a:rPr lang="pl-PL" baseline="0" dirty="0" smtClean="0"/>
              <a:t> </a:t>
            </a:r>
            <a:r>
              <a:rPr lang="pl-PL" baseline="0" dirty="0" err="1" smtClean="0"/>
              <a:t>from</a:t>
            </a:r>
            <a:r>
              <a:rPr lang="pl-PL" baseline="0" dirty="0" smtClean="0"/>
              <a:t> Canada to </a:t>
            </a:r>
            <a:r>
              <a:rPr lang="pl-PL" baseline="0" dirty="0" err="1" smtClean="0"/>
              <a:t>England</a:t>
            </a:r>
            <a:endParaRPr lang="pl-PL" baseline="0" dirty="0" smtClean="0"/>
          </a:p>
          <a:p>
            <a:endParaRPr lang="pl-PL" baseline="0" dirty="0" smtClean="0"/>
          </a:p>
          <a:p>
            <a:r>
              <a:rPr lang="pl-PL" dirty="0" smtClean="0"/>
              <a:t>Konkurentami do tytułu wynalazcy byli także serbski inżynier i wynalazca </a:t>
            </a:r>
            <a:r>
              <a:rPr lang="pl-PL" dirty="0" smtClean="0">
                <a:hlinkClick r:id="rId3" tooltip="Nikola Tesla"/>
              </a:rPr>
              <a:t>Nikola Tesla</a:t>
            </a:r>
            <a:r>
              <a:rPr lang="pl-PL" dirty="0" smtClean="0"/>
              <a:t> oraz rosyjski fizyk </a:t>
            </a:r>
            <a:r>
              <a:rPr lang="pl-PL" dirty="0" smtClean="0">
                <a:hlinkClick r:id="rId4" tooltip="Aleksandr Stiepanowicz Popow"/>
              </a:rPr>
              <a:t>Aleksandr </a:t>
            </a:r>
            <a:r>
              <a:rPr lang="pl-PL" dirty="0" err="1" smtClean="0">
                <a:hlinkClick r:id="rId4" tooltip="Aleksandr Stiepanowicz Popow"/>
              </a:rPr>
              <a:t>Popow</a:t>
            </a:r>
            <a:r>
              <a:rPr lang="pl-PL" dirty="0" smtClean="0"/>
              <a:t>. W 1943 </a:t>
            </a:r>
            <a:r>
              <a:rPr lang="pl-PL" dirty="0" smtClean="0">
                <a:hlinkClick r:id="rId5" tooltip="Sąd Najwyższy Stanów Zjednoczonych"/>
              </a:rPr>
              <a:t>Sąd Najwyższy Stanów Zjednoczonych</a:t>
            </a:r>
            <a:r>
              <a:rPr lang="pl-PL" dirty="0" smtClean="0"/>
              <a:t> przyznał prawa patentowe Tesli</a:t>
            </a:r>
            <a:r>
              <a:rPr lang="pl-PL" baseline="30000" dirty="0" smtClean="0">
                <a:hlinkClick r:id="rId6"/>
              </a:rPr>
              <a:t>[1]</a:t>
            </a:r>
            <a:r>
              <a:rPr lang="pl-PL" dirty="0" smtClean="0"/>
              <a:t>. Rozprawa rozstrzygnęła się po śmierci wynalazcy, przez co powszechnie za twórcę radia uznaje się Marconiego, mimo iż przyznał się on do wykorzystania wcześniejszych prac Tesli w zbudowaniu radia.</a:t>
            </a:r>
          </a:p>
          <a:p>
            <a:endParaRPr lang="pl-PL" dirty="0" smtClean="0"/>
          </a:p>
          <a:p>
            <a:r>
              <a:rPr lang="pl-PL" dirty="0" smtClean="0"/>
              <a:t>Tesla opracował konstrukcję cewki wysokonapięciowej, wysyłającej silne fale elektromagnetyczne i zaczął pracować nad urządzeniem, które mogłoby te fale odbierać. Jego patent na urządzenie do przesyłania i odbioru fal elektromagnetycznych był gotowy w 1900 roku, jednak ubiegł go w tym o kilka dni Marconi. Tesla walczył z Marconim o patent na radio, dowodząc, że jego wynalazek stosuje bez jego zgody wcześniej opatentowaną przez siebie cewkę, ale długie procesowanie się doprowadziło Teslę do bankructwa. Ostatecznie dobił go fakt przyznania Marconiemu nagrody Nobla za skonstruowanie radia, mimo iż korzystał on przy tym z teorii stworzonych przez Teslę. Ironią losu jest to, że ostatecznie odwołanie Nikoli Tesli w sprawie patentu na radio do sądu najwyższego USA zostało wygrane już po jego śmierci w 1943 roku.</a:t>
            </a:r>
            <a:endParaRPr lang="pl-PL" dirty="0"/>
          </a:p>
        </p:txBody>
      </p:sp>
      <p:sp>
        <p:nvSpPr>
          <p:cNvPr id="4" name="Symbol zastępczy numeru slajdu 3"/>
          <p:cNvSpPr>
            <a:spLocks noGrp="1"/>
          </p:cNvSpPr>
          <p:nvPr>
            <p:ph type="sldNum" sz="quarter" idx="10"/>
          </p:nvPr>
        </p:nvSpPr>
        <p:spPr/>
        <p:txBody>
          <a:bodyPr/>
          <a:lstStyle/>
          <a:p>
            <a:fld id="{F0BDEECE-47B9-4EDF-A369-90DBEA851431}" type="slidenum">
              <a:rPr lang="en-US" smtClean="0"/>
              <a:pPr/>
              <a:t>20</a:t>
            </a:fld>
            <a:endParaRPr lang="en-US"/>
          </a:p>
        </p:txBody>
      </p:sp>
    </p:spTree>
    <p:extLst>
      <p:ext uri="{BB962C8B-B14F-4D97-AF65-F5344CB8AC3E}">
        <p14:creationId xmlns:p14="http://schemas.microsoft.com/office/powerpoint/2010/main" val="39577648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en-US" sz="1200" dirty="0" smtClean="0">
                <a:solidFill>
                  <a:schemeClr val="tx2"/>
                </a:solidFill>
              </a:rPr>
              <a:t>Above 10 GHz</a:t>
            </a:r>
            <a:r>
              <a:rPr lang="pl-PL" sz="1200" dirty="0" smtClean="0">
                <a:solidFill>
                  <a:schemeClr val="tx2"/>
                </a:solidFill>
              </a:rPr>
              <a:t>: </a:t>
            </a:r>
            <a:r>
              <a:rPr lang="pl-PL" sz="1200" dirty="0" err="1" smtClean="0">
                <a:solidFill>
                  <a:schemeClr val="tx2"/>
                </a:solidFill>
              </a:rPr>
              <a:t>Satellite</a:t>
            </a:r>
            <a:r>
              <a:rPr lang="pl-PL" sz="1200" baseline="0" dirty="0" smtClean="0">
                <a:solidFill>
                  <a:schemeClr val="tx2"/>
                </a:solidFill>
              </a:rPr>
              <a:t> TV</a:t>
            </a:r>
          </a:p>
          <a:p>
            <a:r>
              <a:rPr lang="pl-PL" sz="1200" baseline="0" dirty="0" err="1" smtClean="0">
                <a:solidFill>
                  <a:schemeClr val="tx2"/>
                </a:solidFill>
              </a:rPr>
              <a:t>Above</a:t>
            </a:r>
            <a:r>
              <a:rPr lang="pl-PL" sz="1200" baseline="0" dirty="0" smtClean="0">
                <a:solidFill>
                  <a:schemeClr val="tx2"/>
                </a:solidFill>
              </a:rPr>
              <a:t> 50 </a:t>
            </a:r>
            <a:r>
              <a:rPr lang="pl-PL" sz="1200" baseline="0" dirty="0" err="1" smtClean="0">
                <a:solidFill>
                  <a:schemeClr val="tx2"/>
                </a:solidFill>
              </a:rPr>
              <a:t>Mhz</a:t>
            </a:r>
            <a:r>
              <a:rPr lang="pl-PL" sz="1200" baseline="0" dirty="0" smtClean="0">
                <a:solidFill>
                  <a:schemeClr val="tx2"/>
                </a:solidFill>
              </a:rPr>
              <a:t>: </a:t>
            </a:r>
            <a:r>
              <a:rPr lang="pl-PL" sz="1200" baseline="0" dirty="0" err="1" smtClean="0">
                <a:solidFill>
                  <a:schemeClr val="tx2"/>
                </a:solidFill>
              </a:rPr>
              <a:t>Typical</a:t>
            </a:r>
            <a:r>
              <a:rPr lang="pl-PL" sz="1200" baseline="0" dirty="0" smtClean="0">
                <a:solidFill>
                  <a:schemeClr val="tx2"/>
                </a:solidFill>
              </a:rPr>
              <a:t> Radio UHF</a:t>
            </a:r>
            <a:endParaRPr lang="pl-PL" dirty="0"/>
          </a:p>
        </p:txBody>
      </p:sp>
      <p:sp>
        <p:nvSpPr>
          <p:cNvPr id="4" name="Symbol zastępczy numeru slajdu 3"/>
          <p:cNvSpPr>
            <a:spLocks noGrp="1"/>
          </p:cNvSpPr>
          <p:nvPr>
            <p:ph type="sldNum" sz="quarter" idx="10"/>
          </p:nvPr>
        </p:nvSpPr>
        <p:spPr/>
        <p:txBody>
          <a:bodyPr/>
          <a:lstStyle/>
          <a:p>
            <a:fld id="{F0BDEECE-47B9-4EDF-A369-90DBEA851431}" type="slidenum">
              <a:rPr lang="en-US" smtClean="0"/>
              <a:pPr/>
              <a:t>22</a:t>
            </a:fld>
            <a:endParaRPr lang="en-US"/>
          </a:p>
        </p:txBody>
      </p:sp>
    </p:spTree>
    <p:extLst>
      <p:ext uri="{BB962C8B-B14F-4D97-AF65-F5344CB8AC3E}">
        <p14:creationId xmlns:p14="http://schemas.microsoft.com/office/powerpoint/2010/main" val="21061175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en-US" i="1" dirty="0" smtClean="0"/>
              <a:t>2001: A Space Odyssey</a:t>
            </a:r>
            <a:r>
              <a:rPr lang="en-US" dirty="0" smtClean="0"/>
              <a:t>, 1968</a:t>
            </a:r>
            <a:endParaRPr lang="pl-PL" dirty="0" smtClean="0">
              <a:solidFill>
                <a:schemeClr val="tx1"/>
              </a:solidFill>
            </a:endParaRPr>
          </a:p>
          <a:p>
            <a:endParaRPr lang="pl-PL" dirty="0" smtClean="0">
              <a:solidFill>
                <a:schemeClr val="tx1"/>
              </a:solidFill>
            </a:endParaRPr>
          </a:p>
          <a:p>
            <a:r>
              <a:rPr lang="pl-PL" dirty="0" smtClean="0">
                <a:solidFill>
                  <a:schemeClr val="tx1"/>
                </a:solidFill>
              </a:rPr>
              <a:t>W wielu opracowaniach technicznych orbita geostacjonarna nosi nazwę "orbity Clarka".</a:t>
            </a:r>
          </a:p>
          <a:p>
            <a:endParaRPr lang="pl-PL" dirty="0" smtClean="0">
              <a:solidFill>
                <a:schemeClr val="tx1"/>
              </a:solidFill>
            </a:endParaRPr>
          </a:p>
          <a:p>
            <a:r>
              <a:rPr lang="pl-PL" dirty="0" smtClean="0">
                <a:solidFill>
                  <a:schemeClr val="tx1"/>
                </a:solidFill>
              </a:rPr>
              <a:t>Wielu naukowców uważało Clarka za fantastę, a jego wizję za utopię. Jednak 12 lat później pierwszy sztuczny satelita ziemi, sowiecki </a:t>
            </a:r>
            <a:r>
              <a:rPr lang="pl-PL" i="1" dirty="0" smtClean="0">
                <a:solidFill>
                  <a:schemeClr val="tx1"/>
                </a:solidFill>
              </a:rPr>
              <a:t>Sputnik</a:t>
            </a:r>
            <a:r>
              <a:rPr lang="pl-PL" dirty="0" smtClean="0">
                <a:solidFill>
                  <a:schemeClr val="tx1"/>
                </a:solidFill>
              </a:rPr>
              <a:t>, rozpoczął nadawanie </a:t>
            </a:r>
            <a:r>
              <a:rPr lang="pl-PL" dirty="0" smtClean="0">
                <a:solidFill>
                  <a:schemeClr val="tx1"/>
                </a:solidFill>
                <a:hlinkClick r:id="rId3" tooltip="Fale radiowe"/>
              </a:rPr>
              <a:t>sygnałów radiowych</a:t>
            </a:r>
            <a:r>
              <a:rPr lang="pl-PL" dirty="0" smtClean="0">
                <a:solidFill>
                  <a:schemeClr val="tx1"/>
                </a:solidFill>
              </a:rPr>
              <a:t> z </a:t>
            </a:r>
            <a:r>
              <a:rPr lang="pl-PL" dirty="0" smtClean="0">
                <a:solidFill>
                  <a:schemeClr val="tx1"/>
                </a:solidFill>
                <a:hlinkClick r:id="rId4" tooltip="Wszechświat"/>
              </a:rPr>
              <a:t>kosmosu</a:t>
            </a:r>
            <a:r>
              <a:rPr lang="pl-PL" dirty="0" smtClean="0">
                <a:solidFill>
                  <a:schemeClr val="tx1"/>
                </a:solidFill>
              </a:rPr>
              <a:t>.</a:t>
            </a:r>
            <a:endParaRPr lang="pl-PL" dirty="0">
              <a:solidFill>
                <a:schemeClr val="tx1"/>
              </a:solidFill>
            </a:endParaRPr>
          </a:p>
        </p:txBody>
      </p:sp>
      <p:sp>
        <p:nvSpPr>
          <p:cNvPr id="4" name="Symbol zastępczy numeru slajdu 3"/>
          <p:cNvSpPr>
            <a:spLocks noGrp="1"/>
          </p:cNvSpPr>
          <p:nvPr>
            <p:ph type="sldNum" sz="quarter" idx="10"/>
          </p:nvPr>
        </p:nvSpPr>
        <p:spPr/>
        <p:txBody>
          <a:bodyPr/>
          <a:lstStyle/>
          <a:p>
            <a:fld id="{F0BDEECE-47B9-4EDF-A369-90DBEA851431}" type="slidenum">
              <a:rPr lang="en-US" smtClean="0"/>
              <a:pPr/>
              <a:t>23</a:t>
            </a:fld>
            <a:endParaRPr lang="en-US"/>
          </a:p>
        </p:txBody>
      </p:sp>
    </p:spTree>
    <p:extLst>
      <p:ext uri="{BB962C8B-B14F-4D97-AF65-F5344CB8AC3E}">
        <p14:creationId xmlns:p14="http://schemas.microsoft.com/office/powerpoint/2010/main" val="13868149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err="1" smtClean="0"/>
              <a:t>Above</a:t>
            </a:r>
            <a:r>
              <a:rPr lang="pl-PL" baseline="0" dirty="0" smtClean="0"/>
              <a:t> </a:t>
            </a:r>
            <a:r>
              <a:rPr lang="pl-PL" baseline="0" dirty="0" err="1" smtClean="0"/>
              <a:t>equator</a:t>
            </a:r>
            <a:r>
              <a:rPr lang="pl-PL" baseline="0" dirty="0" smtClean="0"/>
              <a:t>!</a:t>
            </a:r>
            <a:endParaRPr lang="pl-PL" dirty="0"/>
          </a:p>
        </p:txBody>
      </p:sp>
      <p:sp>
        <p:nvSpPr>
          <p:cNvPr id="4" name="Symbol zastępczy numeru slajdu 3"/>
          <p:cNvSpPr>
            <a:spLocks noGrp="1"/>
          </p:cNvSpPr>
          <p:nvPr>
            <p:ph type="sldNum" sz="quarter" idx="10"/>
          </p:nvPr>
        </p:nvSpPr>
        <p:spPr/>
        <p:txBody>
          <a:bodyPr/>
          <a:lstStyle/>
          <a:p>
            <a:fld id="{F0BDEECE-47B9-4EDF-A369-90DBEA851431}" type="slidenum">
              <a:rPr lang="en-US" smtClean="0"/>
              <a:pPr/>
              <a:t>25</a:t>
            </a:fld>
            <a:endParaRPr lang="en-US"/>
          </a:p>
        </p:txBody>
      </p:sp>
    </p:spTree>
    <p:extLst>
      <p:ext uri="{BB962C8B-B14F-4D97-AF65-F5344CB8AC3E}">
        <p14:creationId xmlns:p14="http://schemas.microsoft.com/office/powerpoint/2010/main" val="16445940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pPr eaLnBrk="0" hangingPunct="0"/>
            <a:r>
              <a:rPr lang="en-US" sz="1200" dirty="0" smtClean="0">
                <a:latin typeface="Tahoma" pitchFamily="34" charset="0"/>
              </a:rPr>
              <a:t>LEO: Low Earth Orbit</a:t>
            </a:r>
          </a:p>
          <a:p>
            <a:pPr eaLnBrk="0" hangingPunct="0"/>
            <a:r>
              <a:rPr lang="en-US" sz="1200" dirty="0" smtClean="0">
                <a:latin typeface="Tahoma" pitchFamily="34" charset="0"/>
              </a:rPr>
              <a:t>MEO: Medium Earth Orbits</a:t>
            </a:r>
          </a:p>
          <a:p>
            <a:pPr eaLnBrk="0" hangingPunct="0"/>
            <a:r>
              <a:rPr lang="en-US" sz="1200" dirty="0" smtClean="0">
                <a:latin typeface="Tahoma" pitchFamily="34" charset="0"/>
              </a:rPr>
              <a:t>GEO: Geostationary Earth Orbit</a:t>
            </a:r>
          </a:p>
          <a:p>
            <a:pPr eaLnBrk="0" hangingPunct="0"/>
            <a:r>
              <a:rPr lang="en-US" sz="1200" dirty="0" smtClean="0">
                <a:latin typeface="Tahoma" pitchFamily="34" charset="0"/>
              </a:rPr>
              <a:t>HEO: Highly Elliptical Orbit</a:t>
            </a:r>
          </a:p>
        </p:txBody>
      </p:sp>
      <p:sp>
        <p:nvSpPr>
          <p:cNvPr id="4" name="Symbol zastępczy numeru slajdu 3"/>
          <p:cNvSpPr>
            <a:spLocks noGrp="1"/>
          </p:cNvSpPr>
          <p:nvPr>
            <p:ph type="sldNum" sz="quarter" idx="10"/>
          </p:nvPr>
        </p:nvSpPr>
        <p:spPr/>
        <p:txBody>
          <a:bodyPr/>
          <a:lstStyle/>
          <a:p>
            <a:fld id="{F0BDEECE-47B9-4EDF-A369-90DBEA851431}" type="slidenum">
              <a:rPr lang="en-US" smtClean="0"/>
              <a:pPr/>
              <a:t>28</a:t>
            </a:fld>
            <a:endParaRPr lang="en-US"/>
          </a:p>
        </p:txBody>
      </p:sp>
    </p:spTree>
    <p:extLst>
      <p:ext uri="{BB962C8B-B14F-4D97-AF65-F5344CB8AC3E}">
        <p14:creationId xmlns:p14="http://schemas.microsoft.com/office/powerpoint/2010/main" val="95359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3634A42B-24D2-4717-AFD9-AE28A1815D56}" type="slidenum">
              <a:rPr lang="pl-PL" altLang="pl-PL"/>
              <a:pPr/>
              <a:t>‹#›</a:t>
            </a:fld>
            <a:endParaRPr lang="pl-PL" altLang="pl-PL"/>
          </a:p>
        </p:txBody>
      </p:sp>
    </p:spTree>
    <p:extLst>
      <p:ext uri="{BB962C8B-B14F-4D97-AF65-F5344CB8AC3E}">
        <p14:creationId xmlns:p14="http://schemas.microsoft.com/office/powerpoint/2010/main" val="1503988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444B77F2-C3DF-49C1-9FA0-909BD23406BB}" type="slidenum">
              <a:rPr lang="pl-PL" altLang="pl-PL"/>
              <a:pPr/>
              <a:t>‹#›</a:t>
            </a:fld>
            <a:endParaRPr lang="pl-PL" altLang="pl-PL"/>
          </a:p>
        </p:txBody>
      </p:sp>
    </p:spTree>
    <p:extLst>
      <p:ext uri="{BB962C8B-B14F-4D97-AF65-F5344CB8AC3E}">
        <p14:creationId xmlns:p14="http://schemas.microsoft.com/office/powerpoint/2010/main" val="3821491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902450" y="476250"/>
            <a:ext cx="1784350" cy="5649913"/>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1547813" y="476250"/>
            <a:ext cx="5202237" cy="5649913"/>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77E1D870-3A11-4B6C-A5ED-1FE4F08FCE9D}" type="slidenum">
              <a:rPr lang="pl-PL" altLang="pl-PL"/>
              <a:pPr/>
              <a:t>‹#›</a:t>
            </a:fld>
            <a:endParaRPr lang="pl-PL" altLang="pl-PL"/>
          </a:p>
        </p:txBody>
      </p:sp>
    </p:spTree>
    <p:extLst>
      <p:ext uri="{BB962C8B-B14F-4D97-AF65-F5344CB8AC3E}">
        <p14:creationId xmlns:p14="http://schemas.microsoft.com/office/powerpoint/2010/main" val="722517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sz="2400"/>
            </a:lvl1p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CAC30138-CF3E-4B39-B154-FAF34C013107}" type="slidenum">
              <a:rPr lang="pl-PL" altLang="pl-PL"/>
              <a:pPr/>
              <a:t>‹#›</a:t>
            </a:fld>
            <a:endParaRPr lang="pl-PL" altLang="pl-PL"/>
          </a:p>
        </p:txBody>
      </p:sp>
      <p:sp>
        <p:nvSpPr>
          <p:cNvPr id="7" name="Rectangle 5"/>
          <p:cNvSpPr txBox="1">
            <a:spLocks noChangeArrowheads="1"/>
          </p:cNvSpPr>
          <p:nvPr userDrawn="1"/>
        </p:nvSpPr>
        <p:spPr bwMode="auto">
          <a:xfrm>
            <a:off x="7620000" y="6597352"/>
            <a:ext cx="1496144" cy="260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pl-PL"/>
            </a:defPPr>
            <a:lvl1pPr algn="ctr" rtl="0" fontAlgn="base">
              <a:spcBef>
                <a:spcPct val="0"/>
              </a:spcBef>
              <a:spcAft>
                <a:spcPct val="0"/>
              </a:spcAft>
              <a:defRPr sz="1200" kern="1200" baseline="0">
                <a:solidFill>
                  <a:schemeClr val="bg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a:lstStyle>
          <a:p>
            <a:pPr>
              <a:defRPr/>
            </a:pPr>
            <a:r>
              <a:rPr lang="pl-PL" altLang="pl-PL" smtClean="0"/>
              <a:t>© A. Jajszczyk</a:t>
            </a:r>
            <a:endParaRPr lang="pl-PL" altLang="pl-PL" dirty="0"/>
          </a:p>
        </p:txBody>
      </p:sp>
    </p:spTree>
    <p:extLst>
      <p:ext uri="{BB962C8B-B14F-4D97-AF65-F5344CB8AC3E}">
        <p14:creationId xmlns:p14="http://schemas.microsoft.com/office/powerpoint/2010/main" val="2135172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71ABB84B-35EF-4591-9246-6F16CF28D70A}" type="slidenum">
              <a:rPr lang="pl-PL" altLang="pl-PL"/>
              <a:pPr/>
              <a:t>‹#›</a:t>
            </a:fld>
            <a:endParaRPr lang="pl-PL" altLang="pl-PL"/>
          </a:p>
        </p:txBody>
      </p:sp>
    </p:spTree>
    <p:extLst>
      <p:ext uri="{BB962C8B-B14F-4D97-AF65-F5344CB8AC3E}">
        <p14:creationId xmlns:p14="http://schemas.microsoft.com/office/powerpoint/2010/main" val="336887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1547813" y="1628775"/>
            <a:ext cx="3492500" cy="44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5192713" y="1628775"/>
            <a:ext cx="3494087" cy="44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lvl1pPr>
              <a:defRPr/>
            </a:lvl1pPr>
          </a:lstStyle>
          <a:p>
            <a:endParaRPr lang="pl-PL" altLang="pl-PL"/>
          </a:p>
        </p:txBody>
      </p:sp>
      <p:sp>
        <p:nvSpPr>
          <p:cNvPr id="6" name="Symbol zastępczy stopki 5"/>
          <p:cNvSpPr>
            <a:spLocks noGrp="1"/>
          </p:cNvSpPr>
          <p:nvPr>
            <p:ph type="ftr" sz="quarter" idx="11"/>
          </p:nvPr>
        </p:nvSpPr>
        <p:spPr/>
        <p:txBody>
          <a:bodyPr/>
          <a:lstStyle>
            <a:lvl1pPr>
              <a:defRPr/>
            </a:lvl1pPr>
          </a:lstStyle>
          <a:p>
            <a:endParaRPr lang="pl-PL" altLang="pl-PL"/>
          </a:p>
        </p:txBody>
      </p:sp>
      <p:sp>
        <p:nvSpPr>
          <p:cNvPr id="7" name="Symbol zastępczy numeru slajdu 6"/>
          <p:cNvSpPr>
            <a:spLocks noGrp="1"/>
          </p:cNvSpPr>
          <p:nvPr>
            <p:ph type="sldNum" sz="quarter" idx="12"/>
          </p:nvPr>
        </p:nvSpPr>
        <p:spPr/>
        <p:txBody>
          <a:bodyPr/>
          <a:lstStyle>
            <a:lvl1pPr>
              <a:defRPr/>
            </a:lvl1pPr>
          </a:lstStyle>
          <a:p>
            <a:fld id="{DD8212F6-D47D-4FED-96D6-22014093339B}" type="slidenum">
              <a:rPr lang="pl-PL" altLang="pl-PL"/>
              <a:pPr/>
              <a:t>‹#›</a:t>
            </a:fld>
            <a:endParaRPr lang="pl-PL" altLang="pl-PL"/>
          </a:p>
        </p:txBody>
      </p:sp>
    </p:spTree>
    <p:extLst>
      <p:ext uri="{BB962C8B-B14F-4D97-AF65-F5344CB8AC3E}">
        <p14:creationId xmlns:p14="http://schemas.microsoft.com/office/powerpoint/2010/main" val="126982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lvl1pPr>
              <a:defRPr/>
            </a:lvl1pPr>
          </a:lstStyle>
          <a:p>
            <a:endParaRPr lang="pl-PL" altLang="pl-PL"/>
          </a:p>
        </p:txBody>
      </p:sp>
      <p:sp>
        <p:nvSpPr>
          <p:cNvPr id="8" name="Symbol zastępczy stopki 7"/>
          <p:cNvSpPr>
            <a:spLocks noGrp="1"/>
          </p:cNvSpPr>
          <p:nvPr>
            <p:ph type="ftr" sz="quarter" idx="11"/>
          </p:nvPr>
        </p:nvSpPr>
        <p:spPr/>
        <p:txBody>
          <a:bodyPr/>
          <a:lstStyle>
            <a:lvl1pPr>
              <a:defRPr/>
            </a:lvl1pPr>
          </a:lstStyle>
          <a:p>
            <a:endParaRPr lang="pl-PL" altLang="pl-PL"/>
          </a:p>
        </p:txBody>
      </p:sp>
      <p:sp>
        <p:nvSpPr>
          <p:cNvPr id="9" name="Symbol zastępczy numeru slajdu 8"/>
          <p:cNvSpPr>
            <a:spLocks noGrp="1"/>
          </p:cNvSpPr>
          <p:nvPr>
            <p:ph type="sldNum" sz="quarter" idx="12"/>
          </p:nvPr>
        </p:nvSpPr>
        <p:spPr/>
        <p:txBody>
          <a:bodyPr/>
          <a:lstStyle>
            <a:lvl1pPr>
              <a:defRPr/>
            </a:lvl1pPr>
          </a:lstStyle>
          <a:p>
            <a:fld id="{E0CED877-3BA9-4313-AE3C-7DB73A656C18}" type="slidenum">
              <a:rPr lang="pl-PL" altLang="pl-PL"/>
              <a:pPr/>
              <a:t>‹#›</a:t>
            </a:fld>
            <a:endParaRPr lang="pl-PL" altLang="pl-PL"/>
          </a:p>
        </p:txBody>
      </p:sp>
    </p:spTree>
    <p:extLst>
      <p:ext uri="{BB962C8B-B14F-4D97-AF65-F5344CB8AC3E}">
        <p14:creationId xmlns:p14="http://schemas.microsoft.com/office/powerpoint/2010/main" val="2169859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lvl1pPr>
              <a:defRPr/>
            </a:lvl1pPr>
          </a:lstStyle>
          <a:p>
            <a:endParaRPr lang="pl-PL" altLang="pl-PL"/>
          </a:p>
        </p:txBody>
      </p:sp>
      <p:sp>
        <p:nvSpPr>
          <p:cNvPr id="4" name="Symbol zastępczy stopki 3"/>
          <p:cNvSpPr>
            <a:spLocks noGrp="1"/>
          </p:cNvSpPr>
          <p:nvPr>
            <p:ph type="ftr" sz="quarter" idx="11"/>
          </p:nvPr>
        </p:nvSpPr>
        <p:spPr/>
        <p:txBody>
          <a:bodyPr/>
          <a:lstStyle>
            <a:lvl1pPr>
              <a:defRPr/>
            </a:lvl1pPr>
          </a:lstStyle>
          <a:p>
            <a:endParaRPr lang="pl-PL" altLang="pl-PL"/>
          </a:p>
        </p:txBody>
      </p:sp>
      <p:sp>
        <p:nvSpPr>
          <p:cNvPr id="5" name="Symbol zastępczy numeru slajdu 4"/>
          <p:cNvSpPr>
            <a:spLocks noGrp="1"/>
          </p:cNvSpPr>
          <p:nvPr>
            <p:ph type="sldNum" sz="quarter" idx="12"/>
          </p:nvPr>
        </p:nvSpPr>
        <p:spPr/>
        <p:txBody>
          <a:bodyPr/>
          <a:lstStyle>
            <a:lvl1pPr>
              <a:defRPr/>
            </a:lvl1pPr>
          </a:lstStyle>
          <a:p>
            <a:fld id="{6D27E4E5-18EE-4D93-852E-BC5E535EE818}" type="slidenum">
              <a:rPr lang="pl-PL" altLang="pl-PL"/>
              <a:pPr/>
              <a:t>‹#›</a:t>
            </a:fld>
            <a:endParaRPr lang="pl-PL" altLang="pl-PL"/>
          </a:p>
        </p:txBody>
      </p:sp>
      <p:sp>
        <p:nvSpPr>
          <p:cNvPr id="6" name="Rectangle 5"/>
          <p:cNvSpPr txBox="1">
            <a:spLocks noChangeArrowheads="1"/>
          </p:cNvSpPr>
          <p:nvPr userDrawn="1"/>
        </p:nvSpPr>
        <p:spPr bwMode="auto">
          <a:xfrm>
            <a:off x="7620000" y="6597352"/>
            <a:ext cx="1496144" cy="260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pl-PL"/>
            </a:defPPr>
            <a:lvl1pPr algn="ctr" rtl="0" fontAlgn="base">
              <a:spcBef>
                <a:spcPct val="0"/>
              </a:spcBef>
              <a:spcAft>
                <a:spcPct val="0"/>
              </a:spcAft>
              <a:defRPr sz="1200" kern="1200" baseline="0">
                <a:solidFill>
                  <a:schemeClr val="bg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a:lstStyle>
          <a:p>
            <a:pPr>
              <a:defRPr/>
            </a:pPr>
            <a:r>
              <a:rPr lang="pl-PL" altLang="pl-PL" smtClean="0"/>
              <a:t>© A. Jajszczyk</a:t>
            </a:r>
            <a:endParaRPr lang="pl-PL" altLang="pl-PL" dirty="0"/>
          </a:p>
        </p:txBody>
      </p:sp>
    </p:spTree>
    <p:extLst>
      <p:ext uri="{BB962C8B-B14F-4D97-AF65-F5344CB8AC3E}">
        <p14:creationId xmlns:p14="http://schemas.microsoft.com/office/powerpoint/2010/main" val="4239272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lvl1pPr>
              <a:defRPr/>
            </a:lvl1pPr>
          </a:lstStyle>
          <a:p>
            <a:endParaRPr lang="pl-PL" altLang="pl-PL"/>
          </a:p>
        </p:txBody>
      </p:sp>
      <p:sp>
        <p:nvSpPr>
          <p:cNvPr id="3" name="Symbol zastępczy stopki 2"/>
          <p:cNvSpPr>
            <a:spLocks noGrp="1"/>
          </p:cNvSpPr>
          <p:nvPr>
            <p:ph type="ftr" sz="quarter" idx="11"/>
          </p:nvPr>
        </p:nvSpPr>
        <p:spPr/>
        <p:txBody>
          <a:bodyPr/>
          <a:lstStyle>
            <a:lvl1pPr>
              <a:defRPr/>
            </a:lvl1pPr>
          </a:lstStyle>
          <a:p>
            <a:endParaRPr lang="pl-PL" altLang="pl-PL"/>
          </a:p>
        </p:txBody>
      </p:sp>
      <p:sp>
        <p:nvSpPr>
          <p:cNvPr id="4" name="Symbol zastępczy numeru slajdu 3"/>
          <p:cNvSpPr>
            <a:spLocks noGrp="1"/>
          </p:cNvSpPr>
          <p:nvPr>
            <p:ph type="sldNum" sz="quarter" idx="12"/>
          </p:nvPr>
        </p:nvSpPr>
        <p:spPr/>
        <p:txBody>
          <a:bodyPr/>
          <a:lstStyle>
            <a:lvl1pPr>
              <a:defRPr/>
            </a:lvl1pPr>
          </a:lstStyle>
          <a:p>
            <a:fld id="{25252008-ACDF-4FFA-B6CE-0EF848437AC6}" type="slidenum">
              <a:rPr lang="pl-PL" altLang="pl-PL"/>
              <a:pPr/>
              <a:t>‹#›</a:t>
            </a:fld>
            <a:endParaRPr lang="pl-PL" altLang="pl-PL"/>
          </a:p>
        </p:txBody>
      </p:sp>
    </p:spTree>
    <p:extLst>
      <p:ext uri="{BB962C8B-B14F-4D97-AF65-F5344CB8AC3E}">
        <p14:creationId xmlns:p14="http://schemas.microsoft.com/office/powerpoint/2010/main" val="289727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lvl1pPr>
              <a:defRPr/>
            </a:lvl1pPr>
          </a:lstStyle>
          <a:p>
            <a:endParaRPr lang="pl-PL" altLang="pl-PL"/>
          </a:p>
        </p:txBody>
      </p:sp>
      <p:sp>
        <p:nvSpPr>
          <p:cNvPr id="6" name="Symbol zastępczy stopki 5"/>
          <p:cNvSpPr>
            <a:spLocks noGrp="1"/>
          </p:cNvSpPr>
          <p:nvPr>
            <p:ph type="ftr" sz="quarter" idx="11"/>
          </p:nvPr>
        </p:nvSpPr>
        <p:spPr/>
        <p:txBody>
          <a:bodyPr/>
          <a:lstStyle>
            <a:lvl1pPr>
              <a:defRPr/>
            </a:lvl1pPr>
          </a:lstStyle>
          <a:p>
            <a:endParaRPr lang="pl-PL" altLang="pl-PL"/>
          </a:p>
        </p:txBody>
      </p:sp>
      <p:sp>
        <p:nvSpPr>
          <p:cNvPr id="7" name="Symbol zastępczy numeru slajdu 6"/>
          <p:cNvSpPr>
            <a:spLocks noGrp="1"/>
          </p:cNvSpPr>
          <p:nvPr>
            <p:ph type="sldNum" sz="quarter" idx="12"/>
          </p:nvPr>
        </p:nvSpPr>
        <p:spPr/>
        <p:txBody>
          <a:bodyPr/>
          <a:lstStyle>
            <a:lvl1pPr>
              <a:defRPr/>
            </a:lvl1pPr>
          </a:lstStyle>
          <a:p>
            <a:fld id="{453706E2-0F25-4D91-AAAD-60E15A619D4F}" type="slidenum">
              <a:rPr lang="pl-PL" altLang="pl-PL"/>
              <a:pPr/>
              <a:t>‹#›</a:t>
            </a:fld>
            <a:endParaRPr lang="pl-PL" altLang="pl-PL"/>
          </a:p>
        </p:txBody>
      </p:sp>
    </p:spTree>
    <p:extLst>
      <p:ext uri="{BB962C8B-B14F-4D97-AF65-F5344CB8AC3E}">
        <p14:creationId xmlns:p14="http://schemas.microsoft.com/office/powerpoint/2010/main" val="688404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lvl1pPr>
              <a:defRPr/>
            </a:lvl1pPr>
          </a:lstStyle>
          <a:p>
            <a:endParaRPr lang="pl-PL" altLang="pl-PL"/>
          </a:p>
        </p:txBody>
      </p:sp>
      <p:sp>
        <p:nvSpPr>
          <p:cNvPr id="6" name="Symbol zastępczy stopki 5"/>
          <p:cNvSpPr>
            <a:spLocks noGrp="1"/>
          </p:cNvSpPr>
          <p:nvPr>
            <p:ph type="ftr" sz="quarter" idx="11"/>
          </p:nvPr>
        </p:nvSpPr>
        <p:spPr/>
        <p:txBody>
          <a:bodyPr/>
          <a:lstStyle>
            <a:lvl1pPr>
              <a:defRPr/>
            </a:lvl1pPr>
          </a:lstStyle>
          <a:p>
            <a:endParaRPr lang="pl-PL" altLang="pl-PL"/>
          </a:p>
        </p:txBody>
      </p:sp>
      <p:sp>
        <p:nvSpPr>
          <p:cNvPr id="7" name="Symbol zastępczy numeru slajdu 6"/>
          <p:cNvSpPr>
            <a:spLocks noGrp="1"/>
          </p:cNvSpPr>
          <p:nvPr>
            <p:ph type="sldNum" sz="quarter" idx="12"/>
          </p:nvPr>
        </p:nvSpPr>
        <p:spPr/>
        <p:txBody>
          <a:bodyPr/>
          <a:lstStyle>
            <a:lvl1pPr>
              <a:defRPr/>
            </a:lvl1pPr>
          </a:lstStyle>
          <a:p>
            <a:fld id="{5BE8DAFE-3899-41B1-B98F-CFE3B29F6C06}" type="slidenum">
              <a:rPr lang="pl-PL" altLang="pl-PL"/>
              <a:pPr/>
              <a:t>‹#›</a:t>
            </a:fld>
            <a:endParaRPr lang="pl-PL" altLang="pl-PL"/>
          </a:p>
        </p:txBody>
      </p:sp>
    </p:spTree>
    <p:extLst>
      <p:ext uri="{BB962C8B-B14F-4D97-AF65-F5344CB8AC3E}">
        <p14:creationId xmlns:p14="http://schemas.microsoft.com/office/powerpoint/2010/main" val="3585180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47813" y="476250"/>
            <a:ext cx="7138987" cy="941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pl-PL" altLang="pl-PL" smtClean="0"/>
              <a:t>Kliknij, aby edytować styl wzorca tytułu</a:t>
            </a:r>
          </a:p>
        </p:txBody>
      </p:sp>
      <p:sp>
        <p:nvSpPr>
          <p:cNvPr id="1027" name="Rectangle 3"/>
          <p:cNvSpPr>
            <a:spLocks noGrp="1" noChangeArrowheads="1"/>
          </p:cNvSpPr>
          <p:nvPr>
            <p:ph type="body" idx="1"/>
          </p:nvPr>
        </p:nvSpPr>
        <p:spPr bwMode="auto">
          <a:xfrm>
            <a:off x="1547813" y="1628775"/>
            <a:ext cx="7138987" cy="4497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pl-PL" altLang="pl-PL" smtClean="0"/>
              <a:t>Kliknij, aby edytować style wzorca tekstu</a:t>
            </a:r>
          </a:p>
          <a:p>
            <a:pPr lvl="1"/>
            <a:r>
              <a:rPr lang="pl-PL" altLang="pl-PL" smtClean="0"/>
              <a:t>Drugi poziom</a:t>
            </a:r>
          </a:p>
          <a:p>
            <a:pPr lvl="2"/>
            <a:r>
              <a:rPr lang="pl-PL" altLang="pl-PL" smtClean="0"/>
              <a:t>Trzeci poziom</a:t>
            </a:r>
          </a:p>
          <a:p>
            <a:pPr lvl="3"/>
            <a:r>
              <a:rPr lang="pl-PL" altLang="pl-PL" smtClean="0"/>
              <a:t>Czwarty poziom</a:t>
            </a:r>
          </a:p>
          <a:p>
            <a:pPr lvl="4"/>
            <a:r>
              <a:rPr lang="pl-PL" altLang="pl-PL" smtClean="0"/>
              <a:t>Piąty poziom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pl-PL" altLang="pl-P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pl-PL" altLang="pl-P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74ED3A27-C904-44F2-A1DB-7406005D858E}" type="slidenum">
              <a:rPr lang="pl-PL" altLang="pl-PL"/>
              <a:pPr/>
              <a:t>‹#›</a:t>
            </a:fld>
            <a:endParaRPr lang="pl-PL" alt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sz="2200" b="1">
          <a:solidFill>
            <a:schemeClr val="tx2"/>
          </a:solidFill>
          <a:latin typeface="+mj-lt"/>
          <a:ea typeface="+mj-ea"/>
          <a:cs typeface="+mj-cs"/>
        </a:defRPr>
      </a:lvl1pPr>
      <a:lvl2pPr algn="l" rtl="0" fontAlgn="base">
        <a:spcBef>
          <a:spcPct val="0"/>
        </a:spcBef>
        <a:spcAft>
          <a:spcPct val="0"/>
        </a:spcAft>
        <a:defRPr sz="2200" b="1">
          <a:solidFill>
            <a:schemeClr val="tx2"/>
          </a:solidFill>
          <a:latin typeface="Verdana" pitchFamily="34" charset="0"/>
        </a:defRPr>
      </a:lvl2pPr>
      <a:lvl3pPr algn="l" rtl="0" fontAlgn="base">
        <a:spcBef>
          <a:spcPct val="0"/>
        </a:spcBef>
        <a:spcAft>
          <a:spcPct val="0"/>
        </a:spcAft>
        <a:defRPr sz="2200" b="1">
          <a:solidFill>
            <a:schemeClr val="tx2"/>
          </a:solidFill>
          <a:latin typeface="Verdana" pitchFamily="34" charset="0"/>
        </a:defRPr>
      </a:lvl3pPr>
      <a:lvl4pPr algn="l" rtl="0" fontAlgn="base">
        <a:spcBef>
          <a:spcPct val="0"/>
        </a:spcBef>
        <a:spcAft>
          <a:spcPct val="0"/>
        </a:spcAft>
        <a:defRPr sz="2200" b="1">
          <a:solidFill>
            <a:schemeClr val="tx2"/>
          </a:solidFill>
          <a:latin typeface="Verdana" pitchFamily="34" charset="0"/>
        </a:defRPr>
      </a:lvl4pPr>
      <a:lvl5pPr algn="l" rtl="0" fontAlgn="base">
        <a:spcBef>
          <a:spcPct val="0"/>
        </a:spcBef>
        <a:spcAft>
          <a:spcPct val="0"/>
        </a:spcAft>
        <a:defRPr sz="2200" b="1">
          <a:solidFill>
            <a:schemeClr val="tx2"/>
          </a:solidFill>
          <a:latin typeface="Verdana" pitchFamily="34" charset="0"/>
        </a:defRPr>
      </a:lvl5pPr>
      <a:lvl6pPr marL="457200" algn="l" rtl="0" fontAlgn="base">
        <a:spcBef>
          <a:spcPct val="0"/>
        </a:spcBef>
        <a:spcAft>
          <a:spcPct val="0"/>
        </a:spcAft>
        <a:defRPr sz="2200" b="1">
          <a:solidFill>
            <a:schemeClr val="tx2"/>
          </a:solidFill>
          <a:latin typeface="Verdana" pitchFamily="34" charset="0"/>
        </a:defRPr>
      </a:lvl6pPr>
      <a:lvl7pPr marL="914400" algn="l" rtl="0" fontAlgn="base">
        <a:spcBef>
          <a:spcPct val="0"/>
        </a:spcBef>
        <a:spcAft>
          <a:spcPct val="0"/>
        </a:spcAft>
        <a:defRPr sz="2200" b="1">
          <a:solidFill>
            <a:schemeClr val="tx2"/>
          </a:solidFill>
          <a:latin typeface="Verdana" pitchFamily="34" charset="0"/>
        </a:defRPr>
      </a:lvl7pPr>
      <a:lvl8pPr marL="1371600" algn="l" rtl="0" fontAlgn="base">
        <a:spcBef>
          <a:spcPct val="0"/>
        </a:spcBef>
        <a:spcAft>
          <a:spcPct val="0"/>
        </a:spcAft>
        <a:defRPr sz="2200" b="1">
          <a:solidFill>
            <a:schemeClr val="tx2"/>
          </a:solidFill>
          <a:latin typeface="Verdana" pitchFamily="34" charset="0"/>
        </a:defRPr>
      </a:lvl8pPr>
      <a:lvl9pPr marL="1828800" algn="l" rtl="0" fontAlgn="base">
        <a:spcBef>
          <a:spcPct val="0"/>
        </a:spcBef>
        <a:spcAft>
          <a:spcPct val="0"/>
        </a:spcAft>
        <a:defRPr sz="2200" b="1">
          <a:solidFill>
            <a:schemeClr val="tx2"/>
          </a:solidFill>
          <a:latin typeface="Verdana" pitchFamily="34" charset="0"/>
        </a:defRPr>
      </a:lvl9pPr>
    </p:titleStyle>
    <p:bodyStyle>
      <a:lvl1pPr marL="342900" indent="-342900" algn="l" rtl="0" fontAlgn="base">
        <a:spcBef>
          <a:spcPct val="20000"/>
        </a:spcBef>
        <a:spcAft>
          <a:spcPct val="0"/>
        </a:spcAft>
        <a:buChar char="•"/>
        <a:defRPr sz="2400">
          <a:solidFill>
            <a:schemeClr val="tx1"/>
          </a:solidFill>
          <a:latin typeface="+mn-lt"/>
          <a:ea typeface="+mn-ea"/>
          <a:cs typeface="+mn-cs"/>
        </a:defRPr>
      </a:lvl1pPr>
      <a:lvl2pPr marL="742950" indent="-285750" algn="l" rtl="0" fontAlgn="base">
        <a:spcBef>
          <a:spcPct val="20000"/>
        </a:spcBef>
        <a:spcAft>
          <a:spcPct val="0"/>
        </a:spcAft>
        <a:buChar char="–"/>
        <a:defRPr sz="2200">
          <a:solidFill>
            <a:schemeClr val="tx1"/>
          </a:solidFill>
          <a:latin typeface="+mn-lt"/>
        </a:defRPr>
      </a:lvl2pPr>
      <a:lvl3pPr marL="1143000" indent="-228600" algn="l" rtl="0" fontAlgn="base">
        <a:spcBef>
          <a:spcPct val="20000"/>
        </a:spcBef>
        <a:spcAft>
          <a:spcPct val="0"/>
        </a:spcAft>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9.gif"/><Relationship Id="rId7" Type="http://schemas.openxmlformats.org/officeDocument/2006/relationships/image" Target="../media/image13.gif"/><Relationship Id="rId2" Type="http://schemas.openxmlformats.org/officeDocument/2006/relationships/image" Target="../media/image8.gif"/><Relationship Id="rId1" Type="http://schemas.openxmlformats.org/officeDocument/2006/relationships/slideLayout" Target="../slideLayouts/slideLayout2.xml"/><Relationship Id="rId6" Type="http://schemas.openxmlformats.org/officeDocument/2006/relationships/image" Target="../media/image12.gif"/><Relationship Id="rId5" Type="http://schemas.openxmlformats.org/officeDocument/2006/relationships/image" Target="../media/image11.gif"/><Relationship Id="rId4" Type="http://schemas.openxmlformats.org/officeDocument/2006/relationships/image" Target="../media/image10.gif"/></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8.w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19.wmf"/></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25.wmf"/><Relationship Id="rId13" Type="http://schemas.openxmlformats.org/officeDocument/2006/relationships/oleObject" Target="../embeddings/oleObject8.bin"/><Relationship Id="rId18" Type="http://schemas.openxmlformats.org/officeDocument/2006/relationships/image" Target="../media/image30.wmf"/><Relationship Id="rId26" Type="http://schemas.openxmlformats.org/officeDocument/2006/relationships/image" Target="../media/image32.wmf"/><Relationship Id="rId3" Type="http://schemas.openxmlformats.org/officeDocument/2006/relationships/oleObject" Target="../embeddings/oleObject3.bin"/><Relationship Id="rId21" Type="http://schemas.openxmlformats.org/officeDocument/2006/relationships/image" Target="../media/image33.wmf"/><Relationship Id="rId7" Type="http://schemas.openxmlformats.org/officeDocument/2006/relationships/oleObject" Target="../embeddings/oleObject5.bin"/><Relationship Id="rId12" Type="http://schemas.openxmlformats.org/officeDocument/2006/relationships/image" Target="../media/image27.wmf"/><Relationship Id="rId17" Type="http://schemas.openxmlformats.org/officeDocument/2006/relationships/oleObject" Target="../embeddings/oleObject10.bin"/><Relationship Id="rId25" Type="http://schemas.openxmlformats.org/officeDocument/2006/relationships/oleObject" Target="../embeddings/oleObject12.bin"/><Relationship Id="rId2" Type="http://schemas.openxmlformats.org/officeDocument/2006/relationships/slideLayout" Target="../slideLayouts/slideLayout6.xml"/><Relationship Id="rId16" Type="http://schemas.openxmlformats.org/officeDocument/2006/relationships/image" Target="../media/image29.wmf"/><Relationship Id="rId20" Type="http://schemas.openxmlformats.org/officeDocument/2006/relationships/image" Target="../media/image31.wmf"/><Relationship Id="rId1" Type="http://schemas.openxmlformats.org/officeDocument/2006/relationships/vmlDrawing" Target="../drawings/vmlDrawing3.vml"/><Relationship Id="rId6" Type="http://schemas.openxmlformats.org/officeDocument/2006/relationships/image" Target="../media/image24.wmf"/><Relationship Id="rId11" Type="http://schemas.openxmlformats.org/officeDocument/2006/relationships/oleObject" Target="../embeddings/oleObject7.bin"/><Relationship Id="rId24" Type="http://schemas.openxmlformats.org/officeDocument/2006/relationships/image" Target="../media/image36.wmf"/><Relationship Id="rId5" Type="http://schemas.openxmlformats.org/officeDocument/2006/relationships/oleObject" Target="../embeddings/oleObject4.bin"/><Relationship Id="rId15" Type="http://schemas.openxmlformats.org/officeDocument/2006/relationships/oleObject" Target="../embeddings/oleObject9.bin"/><Relationship Id="rId23" Type="http://schemas.openxmlformats.org/officeDocument/2006/relationships/image" Target="../media/image35.wmf"/><Relationship Id="rId10" Type="http://schemas.openxmlformats.org/officeDocument/2006/relationships/image" Target="../media/image26.wmf"/><Relationship Id="rId19" Type="http://schemas.openxmlformats.org/officeDocument/2006/relationships/oleObject" Target="../embeddings/oleObject11.bin"/><Relationship Id="rId4" Type="http://schemas.openxmlformats.org/officeDocument/2006/relationships/image" Target="../media/image23.wmf"/><Relationship Id="rId9" Type="http://schemas.openxmlformats.org/officeDocument/2006/relationships/oleObject" Target="../embeddings/oleObject6.bin"/><Relationship Id="rId14" Type="http://schemas.openxmlformats.org/officeDocument/2006/relationships/image" Target="../media/image28.wmf"/><Relationship Id="rId22" Type="http://schemas.openxmlformats.org/officeDocument/2006/relationships/image" Target="../media/image34.w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30438" y="2932162"/>
            <a:ext cx="6157912" cy="1504950"/>
          </a:xfrm>
          <a:noFill/>
          <a:ln/>
        </p:spPr>
        <p:txBody>
          <a:bodyPr lIns="0" tIns="0" rIns="0" bIns="0" anchor="t"/>
          <a:lstStyle/>
          <a:p>
            <a:pPr>
              <a:lnSpc>
                <a:spcPts val="3800"/>
              </a:lnSpc>
            </a:pPr>
            <a:r>
              <a:rPr lang="en-US" sz="4000" dirty="0" smtClean="0"/>
              <a:t>Transmission Media</a:t>
            </a:r>
            <a:endParaRPr lang="en-US" altLang="pl-PL" sz="4000" dirty="0">
              <a:solidFill>
                <a:schemeClr val="tx1"/>
              </a:solidFill>
            </a:endParaRPr>
          </a:p>
        </p:txBody>
      </p:sp>
      <p:sp>
        <p:nvSpPr>
          <p:cNvPr id="2053" name="Rectangle 5"/>
          <p:cNvSpPr>
            <a:spLocks noChangeArrowheads="1"/>
          </p:cNvSpPr>
          <p:nvPr/>
        </p:nvSpPr>
        <p:spPr bwMode="auto">
          <a:xfrm>
            <a:off x="2230438" y="4292600"/>
            <a:ext cx="6157912"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sz="2200" b="1">
                <a:solidFill>
                  <a:schemeClr val="tx2"/>
                </a:solidFill>
                <a:latin typeface="Verdana" pitchFamily="34" charset="0"/>
              </a:defRPr>
            </a:lvl1pPr>
            <a:lvl2pPr>
              <a:defRPr sz="2200" b="1">
                <a:solidFill>
                  <a:schemeClr val="tx2"/>
                </a:solidFill>
                <a:latin typeface="Verdana" pitchFamily="34" charset="0"/>
              </a:defRPr>
            </a:lvl2pPr>
            <a:lvl3pPr>
              <a:defRPr sz="2200" b="1">
                <a:solidFill>
                  <a:schemeClr val="tx2"/>
                </a:solidFill>
                <a:latin typeface="Verdana" pitchFamily="34" charset="0"/>
              </a:defRPr>
            </a:lvl3pPr>
            <a:lvl4pPr>
              <a:defRPr sz="2200" b="1">
                <a:solidFill>
                  <a:schemeClr val="tx2"/>
                </a:solidFill>
                <a:latin typeface="Verdana" pitchFamily="34" charset="0"/>
              </a:defRPr>
            </a:lvl4pPr>
            <a:lvl5pPr>
              <a:defRPr sz="2200" b="1">
                <a:solidFill>
                  <a:schemeClr val="tx2"/>
                </a:solidFill>
                <a:latin typeface="Verdana" pitchFamily="34" charset="0"/>
              </a:defRPr>
            </a:lvl5pPr>
            <a:lvl6pPr marL="457200" fontAlgn="base">
              <a:spcBef>
                <a:spcPct val="0"/>
              </a:spcBef>
              <a:spcAft>
                <a:spcPct val="0"/>
              </a:spcAft>
              <a:defRPr sz="2200" b="1">
                <a:solidFill>
                  <a:schemeClr val="tx2"/>
                </a:solidFill>
                <a:latin typeface="Verdana" pitchFamily="34" charset="0"/>
              </a:defRPr>
            </a:lvl6pPr>
            <a:lvl7pPr marL="914400" fontAlgn="base">
              <a:spcBef>
                <a:spcPct val="0"/>
              </a:spcBef>
              <a:spcAft>
                <a:spcPct val="0"/>
              </a:spcAft>
              <a:defRPr sz="2200" b="1">
                <a:solidFill>
                  <a:schemeClr val="tx2"/>
                </a:solidFill>
                <a:latin typeface="Verdana" pitchFamily="34" charset="0"/>
              </a:defRPr>
            </a:lvl7pPr>
            <a:lvl8pPr marL="1371600" fontAlgn="base">
              <a:spcBef>
                <a:spcPct val="0"/>
              </a:spcBef>
              <a:spcAft>
                <a:spcPct val="0"/>
              </a:spcAft>
              <a:defRPr sz="2200" b="1">
                <a:solidFill>
                  <a:schemeClr val="tx2"/>
                </a:solidFill>
                <a:latin typeface="Verdana" pitchFamily="34" charset="0"/>
              </a:defRPr>
            </a:lvl8pPr>
            <a:lvl9pPr marL="1828800" fontAlgn="base">
              <a:spcBef>
                <a:spcPct val="0"/>
              </a:spcBef>
              <a:spcAft>
                <a:spcPct val="0"/>
              </a:spcAft>
              <a:defRPr sz="2200" b="1">
                <a:solidFill>
                  <a:schemeClr val="tx2"/>
                </a:solidFill>
                <a:latin typeface="Verdana" pitchFamily="34" charset="0"/>
              </a:defRPr>
            </a:lvl9pPr>
          </a:lstStyle>
          <a:p>
            <a:pPr>
              <a:lnSpc>
                <a:spcPts val="2400"/>
              </a:lnSpc>
            </a:pPr>
            <a:r>
              <a:rPr lang="pl-PL" altLang="pl-PL" sz="2400" dirty="0" smtClean="0">
                <a:solidFill>
                  <a:schemeClr val="tx1"/>
                </a:solidFill>
              </a:rPr>
              <a:t>Andrzej Jajszczyk </a:t>
            </a:r>
            <a:endParaRPr lang="pl-PL" altLang="pl-PL" sz="2400" dirty="0">
              <a:solidFill>
                <a:schemeClr val="tx1"/>
              </a:solidFill>
            </a:endParaRPr>
          </a:p>
        </p:txBody>
      </p:sp>
      <p:sp>
        <p:nvSpPr>
          <p:cNvPr id="3" name="pole tekstowe 2"/>
          <p:cNvSpPr txBox="1"/>
          <p:nvPr/>
        </p:nvSpPr>
        <p:spPr>
          <a:xfrm>
            <a:off x="2086422" y="5373216"/>
            <a:ext cx="6446018" cy="846386"/>
          </a:xfrm>
          <a:prstGeom prst="rect">
            <a:avLst/>
          </a:prstGeom>
          <a:noFill/>
        </p:spPr>
        <p:txBody>
          <a:bodyPr wrap="square" rtlCol="0">
            <a:spAutoFit/>
          </a:bodyPr>
          <a:lstStyle/>
          <a:p>
            <a:pPr>
              <a:spcAft>
                <a:spcPts val="600"/>
              </a:spcAft>
            </a:pPr>
            <a:r>
              <a:rPr lang="en-US" sz="2400" b="1" dirty="0" smtClean="0"/>
              <a:t>Introduction to Telecommunications</a:t>
            </a:r>
          </a:p>
          <a:p>
            <a:pPr>
              <a:spcAft>
                <a:spcPts val="600"/>
              </a:spcAft>
            </a:pPr>
            <a:r>
              <a:rPr lang="en-US" sz="2000" b="1" dirty="0" smtClean="0"/>
              <a:t>E&amp;T, </a:t>
            </a:r>
            <a:r>
              <a:rPr lang="en-US" sz="2000" b="1" dirty="0" smtClean="0"/>
              <a:t>20</a:t>
            </a:r>
            <a:r>
              <a:rPr lang="pl-PL" sz="2000" b="1" dirty="0" smtClean="0"/>
              <a:t>20</a:t>
            </a:r>
            <a:r>
              <a:rPr lang="en-US" sz="2000" b="1" dirty="0" smtClean="0"/>
              <a:t>/20</a:t>
            </a:r>
            <a:r>
              <a:rPr lang="pl-PL" sz="2000" b="1" dirty="0" smtClean="0"/>
              <a:t>21</a:t>
            </a:r>
            <a:r>
              <a:rPr lang="en-US" sz="2000" b="1" dirty="0" smtClean="0"/>
              <a:t>, </a:t>
            </a:r>
            <a:r>
              <a:rPr lang="en-US" sz="2000" b="1" dirty="0" smtClean="0"/>
              <a:t>Lecture 4</a:t>
            </a:r>
            <a:endParaRPr lang="pl-PL" sz="20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Prostokąt 19"/>
          <p:cNvSpPr/>
          <p:nvPr/>
        </p:nvSpPr>
        <p:spPr bwMode="auto">
          <a:xfrm>
            <a:off x="0" y="4149080"/>
            <a:ext cx="9144000" cy="2708920"/>
          </a:xfrm>
          <a:prstGeom prst="rect">
            <a:avLst/>
          </a:prstGeom>
          <a:solidFill>
            <a:srgbClr val="66CCFF"/>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Verdana" pitchFamily="34" charset="0"/>
            </a:endParaRPr>
          </a:p>
        </p:txBody>
      </p:sp>
      <p:cxnSp>
        <p:nvCxnSpPr>
          <p:cNvPr id="9" name="Łącznik prosty 8"/>
          <p:cNvCxnSpPr/>
          <p:nvPr/>
        </p:nvCxnSpPr>
        <p:spPr bwMode="auto">
          <a:xfrm flipV="1">
            <a:off x="4572000" y="1988840"/>
            <a:ext cx="0" cy="4320480"/>
          </a:xfrm>
          <a:prstGeom prst="line">
            <a:avLst/>
          </a:prstGeom>
          <a:solidFill>
            <a:schemeClr val="accent1"/>
          </a:solidFill>
          <a:ln w="9525" cap="flat" cmpd="sng" algn="ctr">
            <a:solidFill>
              <a:schemeClr val="tx1"/>
            </a:solidFill>
            <a:prstDash val="lgDash"/>
            <a:miter lim="800000"/>
            <a:headEnd type="none" w="med" len="med"/>
            <a:tailEnd type="none" w="med" len="med"/>
          </a:ln>
          <a:effectLst/>
        </p:spPr>
      </p:cxnSp>
      <p:cxnSp>
        <p:nvCxnSpPr>
          <p:cNvPr id="12" name="Łącznik prosty ze strzałką 11"/>
          <p:cNvCxnSpPr/>
          <p:nvPr/>
        </p:nvCxnSpPr>
        <p:spPr bwMode="auto">
          <a:xfrm flipV="1">
            <a:off x="2411760" y="4149080"/>
            <a:ext cx="2160240" cy="1440160"/>
          </a:xfrm>
          <a:prstGeom prst="straightConnector1">
            <a:avLst/>
          </a:prstGeom>
          <a:ln w="57150">
            <a:headEnd type="none" w="med" len="med"/>
            <a:tailEnd type="arrow"/>
          </a:ln>
        </p:spPr>
        <p:style>
          <a:lnRef idx="3">
            <a:schemeClr val="dk1"/>
          </a:lnRef>
          <a:fillRef idx="0">
            <a:schemeClr val="dk1"/>
          </a:fillRef>
          <a:effectRef idx="2">
            <a:schemeClr val="dk1"/>
          </a:effectRef>
          <a:fontRef idx="minor">
            <a:schemeClr val="tx1"/>
          </a:fontRef>
        </p:style>
      </p:cxnSp>
      <p:cxnSp>
        <p:nvCxnSpPr>
          <p:cNvPr id="14" name="Łącznik prosty ze strzałką 13"/>
          <p:cNvCxnSpPr/>
          <p:nvPr/>
        </p:nvCxnSpPr>
        <p:spPr bwMode="auto">
          <a:xfrm>
            <a:off x="4572000" y="4149080"/>
            <a:ext cx="2232248" cy="0"/>
          </a:xfrm>
          <a:prstGeom prst="straightConnector1">
            <a:avLst/>
          </a:prstGeom>
          <a:ln w="28575">
            <a:headEnd type="none" w="med" len="med"/>
            <a:tailEnd type="arrow"/>
          </a:ln>
        </p:spPr>
        <p:style>
          <a:lnRef idx="3">
            <a:schemeClr val="dk1"/>
          </a:lnRef>
          <a:fillRef idx="0">
            <a:schemeClr val="dk1"/>
          </a:fillRef>
          <a:effectRef idx="2">
            <a:schemeClr val="dk1"/>
          </a:effectRef>
          <a:fontRef idx="minor">
            <a:schemeClr val="tx1"/>
          </a:fontRef>
        </p:style>
      </p:cxnSp>
      <p:cxnSp>
        <p:nvCxnSpPr>
          <p:cNvPr id="16" name="Łącznik prosty ze strzałką 15"/>
          <p:cNvCxnSpPr/>
          <p:nvPr/>
        </p:nvCxnSpPr>
        <p:spPr bwMode="auto">
          <a:xfrm>
            <a:off x="4572000" y="4149080"/>
            <a:ext cx="2160240" cy="1440160"/>
          </a:xfrm>
          <a:prstGeom prst="straightConnector1">
            <a:avLst/>
          </a:prstGeom>
          <a:ln w="57150">
            <a:headEnd type="none" w="med" len="med"/>
            <a:tailEnd type="arrow"/>
          </a:ln>
        </p:spPr>
        <p:style>
          <a:lnRef idx="3">
            <a:schemeClr val="dk1"/>
          </a:lnRef>
          <a:fillRef idx="0">
            <a:schemeClr val="dk1"/>
          </a:fillRef>
          <a:effectRef idx="2">
            <a:schemeClr val="dk1"/>
          </a:effectRef>
          <a:fontRef idx="minor">
            <a:schemeClr val="tx1"/>
          </a:fontRef>
        </p:style>
      </p:cxnSp>
      <p:sp>
        <p:nvSpPr>
          <p:cNvPr id="21" name="pole tekstowe 20"/>
          <p:cNvSpPr txBox="1"/>
          <p:nvPr/>
        </p:nvSpPr>
        <p:spPr>
          <a:xfrm>
            <a:off x="251520" y="3573016"/>
            <a:ext cx="2079544" cy="1384995"/>
          </a:xfrm>
          <a:prstGeom prst="rect">
            <a:avLst/>
          </a:prstGeom>
          <a:noFill/>
        </p:spPr>
        <p:txBody>
          <a:bodyPr wrap="none" rtlCol="0">
            <a:spAutoFit/>
          </a:bodyPr>
          <a:lstStyle/>
          <a:p>
            <a:r>
              <a:rPr lang="en-US" sz="2800" dirty="0" smtClean="0"/>
              <a:t>Air (</a:t>
            </a:r>
            <a:r>
              <a:rPr lang="en-US" sz="2800" i="1" dirty="0" smtClean="0"/>
              <a:t>n</a:t>
            </a:r>
            <a:r>
              <a:rPr lang="en-US" sz="2800" baseline="-25000" dirty="0" smtClean="0"/>
              <a:t>1</a:t>
            </a:r>
            <a:r>
              <a:rPr lang="en-US" sz="2800" dirty="0" smtClean="0"/>
              <a:t>)</a:t>
            </a:r>
          </a:p>
          <a:p>
            <a:endParaRPr lang="en-US" sz="2800" dirty="0" smtClean="0"/>
          </a:p>
          <a:p>
            <a:r>
              <a:rPr lang="en-US" sz="2800" dirty="0" smtClean="0"/>
              <a:t>Water (</a:t>
            </a:r>
            <a:r>
              <a:rPr lang="en-US" sz="2800" i="1" dirty="0" smtClean="0"/>
              <a:t>n</a:t>
            </a:r>
            <a:r>
              <a:rPr lang="en-US" sz="2800" baseline="-25000" dirty="0" smtClean="0"/>
              <a:t>2</a:t>
            </a:r>
            <a:r>
              <a:rPr lang="en-US" sz="2800" dirty="0" smtClean="0"/>
              <a:t>)</a:t>
            </a:r>
            <a:endParaRPr lang="en-US" sz="2800" dirty="0"/>
          </a:p>
        </p:txBody>
      </p:sp>
      <p:sp>
        <p:nvSpPr>
          <p:cNvPr id="22" name="pole tekstowe 21"/>
          <p:cNvSpPr txBox="1"/>
          <p:nvPr/>
        </p:nvSpPr>
        <p:spPr>
          <a:xfrm>
            <a:off x="1691680" y="5661248"/>
            <a:ext cx="2047548" cy="461665"/>
          </a:xfrm>
          <a:prstGeom prst="rect">
            <a:avLst/>
          </a:prstGeom>
          <a:noFill/>
        </p:spPr>
        <p:txBody>
          <a:bodyPr wrap="none" rtlCol="0">
            <a:spAutoFit/>
          </a:bodyPr>
          <a:lstStyle/>
          <a:p>
            <a:r>
              <a:rPr lang="en-US" sz="2400" dirty="0" smtClean="0"/>
              <a:t>Incident ray</a:t>
            </a:r>
            <a:endParaRPr lang="en-US" sz="2400" dirty="0"/>
          </a:p>
        </p:txBody>
      </p:sp>
      <p:sp>
        <p:nvSpPr>
          <p:cNvPr id="23" name="pole tekstowe 22"/>
          <p:cNvSpPr txBox="1"/>
          <p:nvPr/>
        </p:nvSpPr>
        <p:spPr>
          <a:xfrm>
            <a:off x="6494384" y="3140968"/>
            <a:ext cx="2251065" cy="830997"/>
          </a:xfrm>
          <a:prstGeom prst="rect">
            <a:avLst/>
          </a:prstGeom>
          <a:noFill/>
        </p:spPr>
        <p:txBody>
          <a:bodyPr wrap="none" rtlCol="0">
            <a:spAutoFit/>
          </a:bodyPr>
          <a:lstStyle/>
          <a:p>
            <a:pPr algn="ctr"/>
            <a:r>
              <a:rPr lang="en-US" sz="2400" dirty="0" smtClean="0"/>
              <a:t>Refracted ray</a:t>
            </a:r>
          </a:p>
          <a:p>
            <a:pPr algn="ctr"/>
            <a:r>
              <a:rPr lang="en-US" sz="2400" dirty="0" smtClean="0"/>
              <a:t>(weak)</a:t>
            </a:r>
            <a:endParaRPr lang="en-US" sz="2400" dirty="0"/>
          </a:p>
        </p:txBody>
      </p:sp>
      <p:sp>
        <p:nvSpPr>
          <p:cNvPr id="24" name="pole tekstowe 23"/>
          <p:cNvSpPr txBox="1"/>
          <p:nvPr/>
        </p:nvSpPr>
        <p:spPr>
          <a:xfrm>
            <a:off x="5918833" y="5805264"/>
            <a:ext cx="2208361" cy="830997"/>
          </a:xfrm>
          <a:prstGeom prst="rect">
            <a:avLst/>
          </a:prstGeom>
          <a:noFill/>
        </p:spPr>
        <p:txBody>
          <a:bodyPr wrap="none" rtlCol="0">
            <a:spAutoFit/>
          </a:bodyPr>
          <a:lstStyle/>
          <a:p>
            <a:pPr algn="ctr"/>
            <a:r>
              <a:rPr lang="en-US" sz="2400" dirty="0" smtClean="0"/>
              <a:t>Reflected ray</a:t>
            </a:r>
          </a:p>
          <a:p>
            <a:pPr algn="ctr"/>
            <a:r>
              <a:rPr lang="en-US" sz="2400" dirty="0" smtClean="0"/>
              <a:t>(strong)</a:t>
            </a:r>
            <a:endParaRPr lang="en-US" sz="2400" dirty="0"/>
          </a:p>
        </p:txBody>
      </p:sp>
      <p:sp>
        <p:nvSpPr>
          <p:cNvPr id="19" name="Łuk 18"/>
          <p:cNvSpPr/>
          <p:nvPr/>
        </p:nvSpPr>
        <p:spPr bwMode="auto">
          <a:xfrm>
            <a:off x="3851920" y="3429000"/>
            <a:ext cx="1440160" cy="1440160"/>
          </a:xfrm>
          <a:prstGeom prst="arc">
            <a:avLst>
              <a:gd name="adj1" fmla="val 5375929"/>
              <a:gd name="adj2" fmla="val 8688556"/>
            </a:avLst>
          </a:prstGeom>
          <a:ln>
            <a:headEnd type="none" w="med" len="med"/>
            <a:tailEnd type="none" w="med" len="med"/>
          </a:ln>
        </p:spPr>
        <p:style>
          <a:lnRef idx="2">
            <a:schemeClr val="dk1"/>
          </a:lnRef>
          <a:fillRef idx="0">
            <a:schemeClr val="dk1"/>
          </a:fillRef>
          <a:effectRef idx="1">
            <a:schemeClr val="dk1"/>
          </a:effectRef>
          <a:fontRef idx="minor">
            <a:schemeClr val="tx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Verdana" pitchFamily="34" charset="0"/>
            </a:endParaRPr>
          </a:p>
        </p:txBody>
      </p:sp>
      <p:sp>
        <p:nvSpPr>
          <p:cNvPr id="25" name="Łuk 24"/>
          <p:cNvSpPr/>
          <p:nvPr/>
        </p:nvSpPr>
        <p:spPr bwMode="auto">
          <a:xfrm>
            <a:off x="3851920" y="3429000"/>
            <a:ext cx="1440160" cy="1440160"/>
          </a:xfrm>
          <a:prstGeom prst="arc">
            <a:avLst>
              <a:gd name="adj1" fmla="val 16289867"/>
              <a:gd name="adj2" fmla="val 21504874"/>
            </a:avLst>
          </a:prstGeom>
          <a:ln>
            <a:headEnd type="none" w="med" len="med"/>
            <a:tailEnd type="none" w="med" len="med"/>
          </a:ln>
        </p:spPr>
        <p:style>
          <a:lnRef idx="2">
            <a:schemeClr val="dk1"/>
          </a:lnRef>
          <a:fillRef idx="0">
            <a:schemeClr val="dk1"/>
          </a:fillRef>
          <a:effectRef idx="1">
            <a:schemeClr val="dk1"/>
          </a:effectRef>
          <a:fontRef idx="minor">
            <a:schemeClr val="tx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Verdana" pitchFamily="34" charset="0"/>
            </a:endParaRPr>
          </a:p>
        </p:txBody>
      </p:sp>
      <p:sp>
        <p:nvSpPr>
          <p:cNvPr id="15" name="Tytuł 1"/>
          <p:cNvSpPr>
            <a:spLocks noGrp="1"/>
          </p:cNvSpPr>
          <p:nvPr>
            <p:ph type="title"/>
          </p:nvPr>
        </p:nvSpPr>
        <p:spPr>
          <a:xfrm>
            <a:off x="1547813" y="476250"/>
            <a:ext cx="7138987" cy="941388"/>
          </a:xfrm>
        </p:spPr>
        <p:txBody>
          <a:bodyPr/>
          <a:lstStyle/>
          <a:p>
            <a:r>
              <a:rPr lang="en-US" sz="2400" dirty="0" smtClean="0"/>
              <a:t>A Little Bit of Physics (2)</a:t>
            </a:r>
            <a:endParaRPr lang="en-US" sz="2400" dirty="0"/>
          </a:p>
        </p:txBody>
      </p:sp>
    </p:spTree>
    <p:extLst>
      <p:ext uri="{BB962C8B-B14F-4D97-AF65-F5344CB8AC3E}">
        <p14:creationId xmlns:p14="http://schemas.microsoft.com/office/powerpoint/2010/main" val="2328907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par>
                                <p:cTn id="8" presetID="22" presetClass="entr" presetSubtype="8"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left)">
                                      <p:cBhvr>
                                        <p:cTn id="10" dur="500"/>
                                        <p:tgtEl>
                                          <p:spTgt spid="1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left)">
                                      <p:cBhvr>
                                        <p:cTn id="18" dur="500"/>
                                        <p:tgtEl>
                                          <p:spTgt spid="25"/>
                                        </p:tgtEl>
                                      </p:cBhvr>
                                    </p:animEffect>
                                  </p:childTnLst>
                                </p:cTn>
                              </p:par>
                              <p:par>
                                <p:cTn id="19" presetID="22" presetClass="entr" presetSubtype="8"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par>
                                <p:cTn id="22" presetID="22" presetClass="entr" presetSubtype="8"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19" grpId="0" animBg="1"/>
      <p:bldP spid="2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Prostokąt 19"/>
          <p:cNvSpPr/>
          <p:nvPr/>
        </p:nvSpPr>
        <p:spPr bwMode="auto">
          <a:xfrm>
            <a:off x="0" y="4149080"/>
            <a:ext cx="9144000" cy="2708920"/>
          </a:xfrm>
          <a:prstGeom prst="rect">
            <a:avLst/>
          </a:prstGeom>
          <a:solidFill>
            <a:srgbClr val="66CCFF"/>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Verdana" pitchFamily="34" charset="0"/>
            </a:endParaRPr>
          </a:p>
        </p:txBody>
      </p:sp>
      <p:sp>
        <p:nvSpPr>
          <p:cNvPr id="2" name="Tytuł 1"/>
          <p:cNvSpPr>
            <a:spLocks noGrp="1"/>
          </p:cNvSpPr>
          <p:nvPr>
            <p:ph type="title"/>
          </p:nvPr>
        </p:nvSpPr>
        <p:spPr/>
        <p:txBody>
          <a:bodyPr/>
          <a:lstStyle/>
          <a:p>
            <a:r>
              <a:rPr lang="en-US" sz="2400" dirty="0" smtClean="0"/>
              <a:t>Total Internal Reflection</a:t>
            </a:r>
            <a:endParaRPr lang="en-US" sz="2400" dirty="0"/>
          </a:p>
        </p:txBody>
      </p:sp>
      <p:cxnSp>
        <p:nvCxnSpPr>
          <p:cNvPr id="9" name="Łącznik prosty 8"/>
          <p:cNvCxnSpPr/>
          <p:nvPr/>
        </p:nvCxnSpPr>
        <p:spPr bwMode="auto">
          <a:xfrm flipV="1">
            <a:off x="4572000" y="3429000"/>
            <a:ext cx="0" cy="2880320"/>
          </a:xfrm>
          <a:prstGeom prst="line">
            <a:avLst/>
          </a:prstGeom>
          <a:solidFill>
            <a:schemeClr val="accent1"/>
          </a:solidFill>
          <a:ln w="9525" cap="flat" cmpd="sng" algn="ctr">
            <a:solidFill>
              <a:schemeClr val="tx1"/>
            </a:solidFill>
            <a:prstDash val="lgDash"/>
            <a:miter lim="800000"/>
            <a:headEnd type="none" w="med" len="med"/>
            <a:tailEnd type="none" w="med" len="med"/>
          </a:ln>
          <a:effectLst/>
        </p:spPr>
      </p:cxnSp>
      <p:cxnSp>
        <p:nvCxnSpPr>
          <p:cNvPr id="12" name="Łącznik prosty ze strzałką 11"/>
          <p:cNvCxnSpPr/>
          <p:nvPr/>
        </p:nvCxnSpPr>
        <p:spPr bwMode="auto">
          <a:xfrm flipV="1">
            <a:off x="2411760" y="4149080"/>
            <a:ext cx="2160240" cy="720080"/>
          </a:xfrm>
          <a:prstGeom prst="straightConnector1">
            <a:avLst/>
          </a:prstGeom>
          <a:ln w="57150">
            <a:headEnd type="none" w="med" len="med"/>
            <a:tailEnd type="arrow"/>
          </a:ln>
        </p:spPr>
        <p:style>
          <a:lnRef idx="3">
            <a:schemeClr val="dk1"/>
          </a:lnRef>
          <a:fillRef idx="0">
            <a:schemeClr val="dk1"/>
          </a:fillRef>
          <a:effectRef idx="2">
            <a:schemeClr val="dk1"/>
          </a:effectRef>
          <a:fontRef idx="minor">
            <a:schemeClr val="tx1"/>
          </a:fontRef>
        </p:style>
      </p:cxnSp>
      <p:cxnSp>
        <p:nvCxnSpPr>
          <p:cNvPr id="16" name="Łącznik prosty ze strzałką 15"/>
          <p:cNvCxnSpPr/>
          <p:nvPr/>
        </p:nvCxnSpPr>
        <p:spPr bwMode="auto">
          <a:xfrm>
            <a:off x="4572000" y="4149080"/>
            <a:ext cx="2160240" cy="720080"/>
          </a:xfrm>
          <a:prstGeom prst="straightConnector1">
            <a:avLst/>
          </a:prstGeom>
          <a:ln w="57150">
            <a:headEnd type="none" w="med" len="med"/>
            <a:tailEnd type="arrow"/>
          </a:ln>
        </p:spPr>
        <p:style>
          <a:lnRef idx="3">
            <a:schemeClr val="dk1"/>
          </a:lnRef>
          <a:fillRef idx="0">
            <a:schemeClr val="dk1"/>
          </a:fillRef>
          <a:effectRef idx="2">
            <a:schemeClr val="dk1"/>
          </a:effectRef>
          <a:fontRef idx="minor">
            <a:schemeClr val="tx1"/>
          </a:fontRef>
        </p:style>
      </p:cxnSp>
      <p:sp>
        <p:nvSpPr>
          <p:cNvPr id="21" name="pole tekstowe 20"/>
          <p:cNvSpPr txBox="1"/>
          <p:nvPr/>
        </p:nvSpPr>
        <p:spPr>
          <a:xfrm>
            <a:off x="251520" y="3573016"/>
            <a:ext cx="2079544" cy="1384995"/>
          </a:xfrm>
          <a:prstGeom prst="rect">
            <a:avLst/>
          </a:prstGeom>
          <a:noFill/>
        </p:spPr>
        <p:txBody>
          <a:bodyPr wrap="none" rtlCol="0">
            <a:spAutoFit/>
          </a:bodyPr>
          <a:lstStyle/>
          <a:p>
            <a:r>
              <a:rPr lang="en-US" sz="2800" dirty="0" smtClean="0"/>
              <a:t>Air (</a:t>
            </a:r>
            <a:r>
              <a:rPr lang="en-US" sz="2800" i="1" dirty="0" smtClean="0"/>
              <a:t>n</a:t>
            </a:r>
            <a:r>
              <a:rPr lang="en-US" sz="2800" baseline="-25000" dirty="0" smtClean="0"/>
              <a:t>1</a:t>
            </a:r>
            <a:r>
              <a:rPr lang="en-US" sz="2800" dirty="0" smtClean="0"/>
              <a:t>)</a:t>
            </a:r>
          </a:p>
          <a:p>
            <a:endParaRPr lang="en-US" sz="2800" dirty="0" smtClean="0"/>
          </a:p>
          <a:p>
            <a:r>
              <a:rPr lang="en-US" sz="2800" dirty="0" smtClean="0"/>
              <a:t>Water (</a:t>
            </a:r>
            <a:r>
              <a:rPr lang="en-US" sz="2800" i="1" dirty="0" smtClean="0"/>
              <a:t>n</a:t>
            </a:r>
            <a:r>
              <a:rPr lang="en-US" sz="2800" baseline="-25000" dirty="0" smtClean="0"/>
              <a:t>2</a:t>
            </a:r>
            <a:r>
              <a:rPr lang="en-US" sz="2800" dirty="0" smtClean="0"/>
              <a:t>)</a:t>
            </a:r>
            <a:endParaRPr lang="en-US" sz="2800" dirty="0"/>
          </a:p>
        </p:txBody>
      </p:sp>
      <p:sp>
        <p:nvSpPr>
          <p:cNvPr id="22" name="pole tekstowe 21"/>
          <p:cNvSpPr txBox="1"/>
          <p:nvPr/>
        </p:nvSpPr>
        <p:spPr>
          <a:xfrm>
            <a:off x="1691680" y="5301208"/>
            <a:ext cx="2047548" cy="461665"/>
          </a:xfrm>
          <a:prstGeom prst="rect">
            <a:avLst/>
          </a:prstGeom>
          <a:noFill/>
        </p:spPr>
        <p:txBody>
          <a:bodyPr wrap="none" rtlCol="0">
            <a:spAutoFit/>
          </a:bodyPr>
          <a:lstStyle/>
          <a:p>
            <a:r>
              <a:rPr lang="en-US" sz="2400" dirty="0" smtClean="0"/>
              <a:t>Incident ray</a:t>
            </a:r>
            <a:endParaRPr lang="en-US" sz="2400" dirty="0"/>
          </a:p>
        </p:txBody>
      </p:sp>
      <p:sp>
        <p:nvSpPr>
          <p:cNvPr id="23" name="pole tekstowe 22"/>
          <p:cNvSpPr txBox="1"/>
          <p:nvPr/>
        </p:nvSpPr>
        <p:spPr>
          <a:xfrm>
            <a:off x="5805826" y="3317428"/>
            <a:ext cx="2824428" cy="461665"/>
          </a:xfrm>
          <a:prstGeom prst="rect">
            <a:avLst/>
          </a:prstGeom>
          <a:noFill/>
        </p:spPr>
        <p:txBody>
          <a:bodyPr wrap="none" rtlCol="0">
            <a:spAutoFit/>
          </a:bodyPr>
          <a:lstStyle/>
          <a:p>
            <a:pPr algn="ctr"/>
            <a:r>
              <a:rPr lang="en-US" sz="2400" dirty="0" smtClean="0"/>
              <a:t>No refracted ray!</a:t>
            </a:r>
          </a:p>
        </p:txBody>
      </p:sp>
      <p:sp>
        <p:nvSpPr>
          <p:cNvPr id="24" name="pole tekstowe 23"/>
          <p:cNvSpPr txBox="1"/>
          <p:nvPr/>
        </p:nvSpPr>
        <p:spPr>
          <a:xfrm>
            <a:off x="5816047" y="5301208"/>
            <a:ext cx="2436886" cy="830997"/>
          </a:xfrm>
          <a:prstGeom prst="rect">
            <a:avLst/>
          </a:prstGeom>
          <a:noFill/>
        </p:spPr>
        <p:txBody>
          <a:bodyPr wrap="none" rtlCol="0">
            <a:spAutoFit/>
          </a:bodyPr>
          <a:lstStyle/>
          <a:p>
            <a:pPr algn="ctr"/>
            <a:r>
              <a:rPr lang="en-US" sz="2400" dirty="0" smtClean="0"/>
              <a:t>Reflected ray</a:t>
            </a:r>
          </a:p>
          <a:p>
            <a:pPr algn="ctr"/>
            <a:r>
              <a:rPr lang="en-US" sz="2400" dirty="0" smtClean="0"/>
              <a:t>(100% power)</a:t>
            </a:r>
            <a:endParaRPr lang="en-US" sz="2400" dirty="0"/>
          </a:p>
        </p:txBody>
      </p:sp>
      <p:sp>
        <p:nvSpPr>
          <p:cNvPr id="17" name="Łuk 16"/>
          <p:cNvSpPr/>
          <p:nvPr/>
        </p:nvSpPr>
        <p:spPr bwMode="auto">
          <a:xfrm>
            <a:off x="3851920" y="3429000"/>
            <a:ext cx="1440160" cy="1440160"/>
          </a:xfrm>
          <a:prstGeom prst="arc">
            <a:avLst>
              <a:gd name="adj1" fmla="val 5375929"/>
              <a:gd name="adj2" fmla="val 9575950"/>
            </a:avLst>
          </a:prstGeom>
          <a:ln>
            <a:headEnd type="none" w="med" len="med"/>
            <a:tailEnd type="none" w="med" len="med"/>
          </a:ln>
        </p:spPr>
        <p:style>
          <a:lnRef idx="2">
            <a:schemeClr val="dk1"/>
          </a:lnRef>
          <a:fillRef idx="0">
            <a:schemeClr val="dk1"/>
          </a:fillRef>
          <a:effectRef idx="1">
            <a:schemeClr val="dk1"/>
          </a:effectRef>
          <a:fontRef idx="minor">
            <a:schemeClr val="tx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Verdana" pitchFamily="34" charset="0"/>
            </a:endParaRPr>
          </a:p>
        </p:txBody>
      </p:sp>
      <p:sp>
        <p:nvSpPr>
          <p:cNvPr id="19" name="pole tekstowe 18"/>
          <p:cNvSpPr txBox="1"/>
          <p:nvPr/>
        </p:nvSpPr>
        <p:spPr>
          <a:xfrm>
            <a:off x="545554" y="1599183"/>
            <a:ext cx="8202910" cy="461665"/>
          </a:xfrm>
          <a:prstGeom prst="rect">
            <a:avLst/>
          </a:prstGeom>
          <a:noFill/>
        </p:spPr>
        <p:txBody>
          <a:bodyPr wrap="square" rtlCol="0">
            <a:spAutoFit/>
          </a:bodyPr>
          <a:lstStyle/>
          <a:p>
            <a:r>
              <a:rPr lang="en-US" sz="2400" dirty="0" smtClean="0"/>
              <a:t>Total Internal Reflection causes </a:t>
            </a:r>
            <a:r>
              <a:rPr lang="en-US" sz="2400" dirty="0" smtClean="0">
                <a:solidFill>
                  <a:srgbClr val="FF0000"/>
                </a:solidFill>
              </a:rPr>
              <a:t>100% reflection</a:t>
            </a:r>
            <a:endParaRPr lang="en-US" sz="2400" dirty="0" smtClean="0"/>
          </a:p>
        </p:txBody>
      </p:sp>
    </p:spTree>
    <p:extLst>
      <p:ext uri="{BB962C8B-B14F-4D97-AF65-F5344CB8AC3E}">
        <p14:creationId xmlns:p14="http://schemas.microsoft.com/office/powerpoint/2010/main" val="4076776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par>
                                <p:cTn id="8" presetID="22" presetClass="entr" presetSubtype="8"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left)">
                                      <p:cBhvr>
                                        <p:cTn id="10" dur="500"/>
                                        <p:tgtEl>
                                          <p:spTgt spid="1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left)">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left)">
                                      <p:cBhvr>
                                        <p:cTn id="18" dur="500"/>
                                        <p:tgtEl>
                                          <p:spTgt spid="16"/>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down)">
                                      <p:cBhvr>
                                        <p:cTn id="2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17" grpId="0" animBg="1"/>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sz="2400" dirty="0"/>
              <a:t>Attenuation vs. Wavelength</a:t>
            </a:r>
          </a:p>
        </p:txBody>
      </p:sp>
      <p:grpSp>
        <p:nvGrpSpPr>
          <p:cNvPr id="64705" name="Group 193"/>
          <p:cNvGrpSpPr>
            <a:grpSpLocks/>
          </p:cNvGrpSpPr>
          <p:nvPr/>
        </p:nvGrpSpPr>
        <p:grpSpPr bwMode="auto">
          <a:xfrm>
            <a:off x="593725" y="1603375"/>
            <a:ext cx="7832725" cy="5003800"/>
            <a:chOff x="374" y="1010"/>
            <a:chExt cx="4934" cy="3152"/>
          </a:xfrm>
        </p:grpSpPr>
        <p:sp>
          <p:nvSpPr>
            <p:cNvPr id="64517" name="Rectangle 5"/>
            <p:cNvSpPr>
              <a:spLocks noChangeArrowheads="1"/>
            </p:cNvSpPr>
            <p:nvPr/>
          </p:nvSpPr>
          <p:spPr bwMode="auto">
            <a:xfrm>
              <a:off x="2410" y="4007"/>
              <a:ext cx="810"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Wavelength </a:t>
              </a:r>
              <a:endParaRPr lang="en-US">
                <a:latin typeface="Tahoma" pitchFamily="34" charset="0"/>
              </a:endParaRPr>
            </a:p>
          </p:txBody>
        </p:sp>
        <p:sp>
          <p:nvSpPr>
            <p:cNvPr id="64518" name="Rectangle 6"/>
            <p:cNvSpPr>
              <a:spLocks noChangeArrowheads="1"/>
            </p:cNvSpPr>
            <p:nvPr/>
          </p:nvSpPr>
          <p:spPr bwMode="auto">
            <a:xfrm>
              <a:off x="3182" y="4007"/>
              <a:ext cx="96"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 [</a:t>
              </a:r>
              <a:endParaRPr lang="en-US">
                <a:latin typeface="Tahoma" pitchFamily="34" charset="0"/>
              </a:endParaRPr>
            </a:p>
          </p:txBody>
        </p:sp>
        <p:sp>
          <p:nvSpPr>
            <p:cNvPr id="64519" name="Rectangle 7"/>
            <p:cNvSpPr>
              <a:spLocks noChangeArrowheads="1"/>
            </p:cNvSpPr>
            <p:nvPr/>
          </p:nvSpPr>
          <p:spPr bwMode="auto">
            <a:xfrm>
              <a:off x="3221" y="4008"/>
              <a:ext cx="121"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 µ</a:t>
              </a:r>
              <a:endParaRPr lang="en-US">
                <a:latin typeface="Tahoma" pitchFamily="34" charset="0"/>
              </a:endParaRPr>
            </a:p>
          </p:txBody>
        </p:sp>
        <p:sp>
          <p:nvSpPr>
            <p:cNvPr id="64520" name="Rectangle 8"/>
            <p:cNvSpPr>
              <a:spLocks noChangeArrowheads="1"/>
            </p:cNvSpPr>
            <p:nvPr/>
          </p:nvSpPr>
          <p:spPr bwMode="auto">
            <a:xfrm>
              <a:off x="3309" y="4008"/>
              <a:ext cx="12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m</a:t>
              </a:r>
              <a:endParaRPr lang="en-US">
                <a:latin typeface="Tahoma" pitchFamily="34" charset="0"/>
              </a:endParaRPr>
            </a:p>
          </p:txBody>
        </p:sp>
        <p:sp>
          <p:nvSpPr>
            <p:cNvPr id="64521" name="Rectangle 9"/>
            <p:cNvSpPr>
              <a:spLocks noChangeArrowheads="1"/>
            </p:cNvSpPr>
            <p:nvPr/>
          </p:nvSpPr>
          <p:spPr bwMode="auto">
            <a:xfrm>
              <a:off x="3418" y="4008"/>
              <a:ext cx="58"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a:t>
              </a:r>
              <a:endParaRPr lang="en-US">
                <a:latin typeface="Tahoma" pitchFamily="34" charset="0"/>
              </a:endParaRPr>
            </a:p>
          </p:txBody>
        </p:sp>
        <p:sp>
          <p:nvSpPr>
            <p:cNvPr id="64523" name="Freeform 11"/>
            <p:cNvSpPr>
              <a:spLocks/>
            </p:cNvSpPr>
            <p:nvPr/>
          </p:nvSpPr>
          <p:spPr bwMode="auto">
            <a:xfrm>
              <a:off x="717" y="1010"/>
              <a:ext cx="4590" cy="2767"/>
            </a:xfrm>
            <a:custGeom>
              <a:avLst/>
              <a:gdLst/>
              <a:ahLst/>
              <a:cxnLst>
                <a:cxn ang="0">
                  <a:pos x="0" y="5535"/>
                </a:cxn>
                <a:cxn ang="0">
                  <a:pos x="0" y="0"/>
                </a:cxn>
                <a:cxn ang="0">
                  <a:pos x="9180" y="0"/>
                </a:cxn>
              </a:cxnLst>
              <a:rect l="0" t="0" r="r" b="b"/>
              <a:pathLst>
                <a:path w="9180" h="5535">
                  <a:moveTo>
                    <a:pt x="0" y="5535"/>
                  </a:moveTo>
                  <a:lnTo>
                    <a:pt x="0" y="0"/>
                  </a:lnTo>
                  <a:lnTo>
                    <a:pt x="9180" y="0"/>
                  </a:lnTo>
                </a:path>
              </a:pathLst>
            </a:custGeom>
            <a:noFill/>
            <a:ln w="22225">
              <a:solidFill>
                <a:srgbClr val="000000"/>
              </a:solidFill>
              <a:prstDash val="solid"/>
              <a:round/>
              <a:headEnd/>
              <a:tailEnd/>
            </a:ln>
          </p:spPr>
          <p:txBody>
            <a:bodyPr/>
            <a:lstStyle/>
            <a:p>
              <a:endParaRPr lang="pl-PL"/>
            </a:p>
          </p:txBody>
        </p:sp>
        <p:sp>
          <p:nvSpPr>
            <p:cNvPr id="64524" name="Line 12"/>
            <p:cNvSpPr>
              <a:spLocks noChangeShapeType="1"/>
            </p:cNvSpPr>
            <p:nvPr/>
          </p:nvSpPr>
          <p:spPr bwMode="auto">
            <a:xfrm>
              <a:off x="717" y="3777"/>
              <a:ext cx="4590" cy="1"/>
            </a:xfrm>
            <a:prstGeom prst="line">
              <a:avLst/>
            </a:prstGeom>
            <a:noFill/>
            <a:ln w="22225">
              <a:solidFill>
                <a:srgbClr val="000000"/>
              </a:solidFill>
              <a:round/>
              <a:headEnd/>
              <a:tailEnd/>
            </a:ln>
          </p:spPr>
          <p:txBody>
            <a:bodyPr/>
            <a:lstStyle/>
            <a:p>
              <a:endParaRPr lang="pl-PL"/>
            </a:p>
          </p:txBody>
        </p:sp>
        <p:sp>
          <p:nvSpPr>
            <p:cNvPr id="64525" name="Line 13"/>
            <p:cNvSpPr>
              <a:spLocks noChangeShapeType="1"/>
            </p:cNvSpPr>
            <p:nvPr/>
          </p:nvSpPr>
          <p:spPr bwMode="auto">
            <a:xfrm>
              <a:off x="5307" y="1010"/>
              <a:ext cx="1" cy="2767"/>
            </a:xfrm>
            <a:prstGeom prst="line">
              <a:avLst/>
            </a:prstGeom>
            <a:noFill/>
            <a:ln w="22225">
              <a:solidFill>
                <a:srgbClr val="000000"/>
              </a:solidFill>
              <a:round/>
              <a:headEnd/>
              <a:tailEnd/>
            </a:ln>
          </p:spPr>
          <p:txBody>
            <a:bodyPr/>
            <a:lstStyle/>
            <a:p>
              <a:endParaRPr lang="pl-PL"/>
            </a:p>
          </p:txBody>
        </p:sp>
        <p:sp>
          <p:nvSpPr>
            <p:cNvPr id="64526" name="Line 14"/>
            <p:cNvSpPr>
              <a:spLocks noChangeShapeType="1"/>
            </p:cNvSpPr>
            <p:nvPr/>
          </p:nvSpPr>
          <p:spPr bwMode="auto">
            <a:xfrm flipH="1">
              <a:off x="716" y="3157"/>
              <a:ext cx="83" cy="1"/>
            </a:xfrm>
            <a:prstGeom prst="line">
              <a:avLst/>
            </a:prstGeom>
            <a:noFill/>
            <a:ln w="14288">
              <a:solidFill>
                <a:srgbClr val="000000"/>
              </a:solidFill>
              <a:round/>
              <a:headEnd/>
              <a:tailEnd/>
            </a:ln>
          </p:spPr>
          <p:txBody>
            <a:bodyPr/>
            <a:lstStyle/>
            <a:p>
              <a:endParaRPr lang="pl-PL"/>
            </a:p>
          </p:txBody>
        </p:sp>
        <p:sp>
          <p:nvSpPr>
            <p:cNvPr id="64527" name="Line 15"/>
            <p:cNvSpPr>
              <a:spLocks noChangeShapeType="1"/>
            </p:cNvSpPr>
            <p:nvPr/>
          </p:nvSpPr>
          <p:spPr bwMode="auto">
            <a:xfrm>
              <a:off x="1367" y="3716"/>
              <a:ext cx="1" cy="61"/>
            </a:xfrm>
            <a:prstGeom prst="line">
              <a:avLst/>
            </a:prstGeom>
            <a:noFill/>
            <a:ln w="14288">
              <a:solidFill>
                <a:srgbClr val="000000"/>
              </a:solidFill>
              <a:round/>
              <a:headEnd/>
              <a:tailEnd/>
            </a:ln>
          </p:spPr>
          <p:txBody>
            <a:bodyPr/>
            <a:lstStyle/>
            <a:p>
              <a:endParaRPr lang="pl-PL"/>
            </a:p>
          </p:txBody>
        </p:sp>
        <p:sp>
          <p:nvSpPr>
            <p:cNvPr id="64528" name="Line 16"/>
            <p:cNvSpPr>
              <a:spLocks noChangeShapeType="1"/>
            </p:cNvSpPr>
            <p:nvPr/>
          </p:nvSpPr>
          <p:spPr bwMode="auto">
            <a:xfrm>
              <a:off x="1700" y="3716"/>
              <a:ext cx="1" cy="61"/>
            </a:xfrm>
            <a:prstGeom prst="line">
              <a:avLst/>
            </a:prstGeom>
            <a:noFill/>
            <a:ln w="14288">
              <a:solidFill>
                <a:srgbClr val="000000"/>
              </a:solidFill>
              <a:round/>
              <a:headEnd/>
              <a:tailEnd/>
            </a:ln>
          </p:spPr>
          <p:txBody>
            <a:bodyPr/>
            <a:lstStyle/>
            <a:p>
              <a:endParaRPr lang="pl-PL"/>
            </a:p>
          </p:txBody>
        </p:sp>
        <p:sp>
          <p:nvSpPr>
            <p:cNvPr id="64529" name="Line 17"/>
            <p:cNvSpPr>
              <a:spLocks noChangeShapeType="1"/>
            </p:cNvSpPr>
            <p:nvPr/>
          </p:nvSpPr>
          <p:spPr bwMode="auto">
            <a:xfrm>
              <a:off x="2028" y="3716"/>
              <a:ext cx="1" cy="61"/>
            </a:xfrm>
            <a:prstGeom prst="line">
              <a:avLst/>
            </a:prstGeom>
            <a:noFill/>
            <a:ln w="14288">
              <a:solidFill>
                <a:srgbClr val="000000"/>
              </a:solidFill>
              <a:round/>
              <a:headEnd/>
              <a:tailEnd/>
            </a:ln>
          </p:spPr>
          <p:txBody>
            <a:bodyPr/>
            <a:lstStyle/>
            <a:p>
              <a:endParaRPr lang="pl-PL"/>
            </a:p>
          </p:txBody>
        </p:sp>
        <p:sp>
          <p:nvSpPr>
            <p:cNvPr id="64530" name="Line 18"/>
            <p:cNvSpPr>
              <a:spLocks noChangeShapeType="1"/>
            </p:cNvSpPr>
            <p:nvPr/>
          </p:nvSpPr>
          <p:spPr bwMode="auto">
            <a:xfrm>
              <a:off x="2356" y="3716"/>
              <a:ext cx="1" cy="61"/>
            </a:xfrm>
            <a:prstGeom prst="line">
              <a:avLst/>
            </a:prstGeom>
            <a:noFill/>
            <a:ln w="14288">
              <a:solidFill>
                <a:srgbClr val="000000"/>
              </a:solidFill>
              <a:round/>
              <a:headEnd/>
              <a:tailEnd/>
            </a:ln>
          </p:spPr>
          <p:txBody>
            <a:bodyPr/>
            <a:lstStyle/>
            <a:p>
              <a:endParaRPr lang="pl-PL"/>
            </a:p>
          </p:txBody>
        </p:sp>
        <p:sp>
          <p:nvSpPr>
            <p:cNvPr id="64531" name="Line 19"/>
            <p:cNvSpPr>
              <a:spLocks noChangeShapeType="1"/>
            </p:cNvSpPr>
            <p:nvPr/>
          </p:nvSpPr>
          <p:spPr bwMode="auto">
            <a:xfrm>
              <a:off x="2679" y="3716"/>
              <a:ext cx="1" cy="61"/>
            </a:xfrm>
            <a:prstGeom prst="line">
              <a:avLst/>
            </a:prstGeom>
            <a:noFill/>
            <a:ln w="14288">
              <a:solidFill>
                <a:srgbClr val="000000"/>
              </a:solidFill>
              <a:round/>
              <a:headEnd/>
              <a:tailEnd/>
            </a:ln>
          </p:spPr>
          <p:txBody>
            <a:bodyPr/>
            <a:lstStyle/>
            <a:p>
              <a:endParaRPr lang="pl-PL"/>
            </a:p>
          </p:txBody>
        </p:sp>
        <p:sp>
          <p:nvSpPr>
            <p:cNvPr id="64532" name="Line 20"/>
            <p:cNvSpPr>
              <a:spLocks noChangeShapeType="1"/>
            </p:cNvSpPr>
            <p:nvPr/>
          </p:nvSpPr>
          <p:spPr bwMode="auto">
            <a:xfrm>
              <a:off x="3012" y="3716"/>
              <a:ext cx="1" cy="61"/>
            </a:xfrm>
            <a:prstGeom prst="line">
              <a:avLst/>
            </a:prstGeom>
            <a:noFill/>
            <a:ln w="14288">
              <a:solidFill>
                <a:srgbClr val="000000"/>
              </a:solidFill>
              <a:round/>
              <a:headEnd/>
              <a:tailEnd/>
            </a:ln>
          </p:spPr>
          <p:txBody>
            <a:bodyPr/>
            <a:lstStyle/>
            <a:p>
              <a:endParaRPr lang="pl-PL"/>
            </a:p>
          </p:txBody>
        </p:sp>
        <p:sp>
          <p:nvSpPr>
            <p:cNvPr id="64533" name="Line 21"/>
            <p:cNvSpPr>
              <a:spLocks noChangeShapeType="1"/>
            </p:cNvSpPr>
            <p:nvPr/>
          </p:nvSpPr>
          <p:spPr bwMode="auto">
            <a:xfrm>
              <a:off x="3340" y="3716"/>
              <a:ext cx="1" cy="61"/>
            </a:xfrm>
            <a:prstGeom prst="line">
              <a:avLst/>
            </a:prstGeom>
            <a:noFill/>
            <a:ln w="14288">
              <a:solidFill>
                <a:srgbClr val="000000"/>
              </a:solidFill>
              <a:round/>
              <a:headEnd/>
              <a:tailEnd/>
            </a:ln>
          </p:spPr>
          <p:txBody>
            <a:bodyPr/>
            <a:lstStyle/>
            <a:p>
              <a:endParaRPr lang="pl-PL"/>
            </a:p>
          </p:txBody>
        </p:sp>
        <p:sp>
          <p:nvSpPr>
            <p:cNvPr id="64534" name="Line 22"/>
            <p:cNvSpPr>
              <a:spLocks noChangeShapeType="1"/>
            </p:cNvSpPr>
            <p:nvPr/>
          </p:nvSpPr>
          <p:spPr bwMode="auto">
            <a:xfrm>
              <a:off x="3668" y="3716"/>
              <a:ext cx="1" cy="61"/>
            </a:xfrm>
            <a:prstGeom prst="line">
              <a:avLst/>
            </a:prstGeom>
            <a:noFill/>
            <a:ln w="14288">
              <a:solidFill>
                <a:srgbClr val="000000"/>
              </a:solidFill>
              <a:round/>
              <a:headEnd/>
              <a:tailEnd/>
            </a:ln>
          </p:spPr>
          <p:txBody>
            <a:bodyPr/>
            <a:lstStyle/>
            <a:p>
              <a:endParaRPr lang="pl-PL"/>
            </a:p>
          </p:txBody>
        </p:sp>
        <p:sp>
          <p:nvSpPr>
            <p:cNvPr id="64535" name="Line 23"/>
            <p:cNvSpPr>
              <a:spLocks noChangeShapeType="1"/>
            </p:cNvSpPr>
            <p:nvPr/>
          </p:nvSpPr>
          <p:spPr bwMode="auto">
            <a:xfrm>
              <a:off x="3990" y="3716"/>
              <a:ext cx="1" cy="61"/>
            </a:xfrm>
            <a:prstGeom prst="line">
              <a:avLst/>
            </a:prstGeom>
            <a:noFill/>
            <a:ln w="14288">
              <a:solidFill>
                <a:srgbClr val="000000"/>
              </a:solidFill>
              <a:round/>
              <a:headEnd/>
              <a:tailEnd/>
            </a:ln>
          </p:spPr>
          <p:txBody>
            <a:bodyPr/>
            <a:lstStyle/>
            <a:p>
              <a:endParaRPr lang="pl-PL"/>
            </a:p>
          </p:txBody>
        </p:sp>
        <p:sp>
          <p:nvSpPr>
            <p:cNvPr id="64536" name="Line 24"/>
            <p:cNvSpPr>
              <a:spLocks noChangeShapeType="1"/>
            </p:cNvSpPr>
            <p:nvPr/>
          </p:nvSpPr>
          <p:spPr bwMode="auto">
            <a:xfrm>
              <a:off x="4323" y="3716"/>
              <a:ext cx="1" cy="61"/>
            </a:xfrm>
            <a:prstGeom prst="line">
              <a:avLst/>
            </a:prstGeom>
            <a:noFill/>
            <a:ln w="14288">
              <a:solidFill>
                <a:srgbClr val="000000"/>
              </a:solidFill>
              <a:round/>
              <a:headEnd/>
              <a:tailEnd/>
            </a:ln>
          </p:spPr>
          <p:txBody>
            <a:bodyPr/>
            <a:lstStyle/>
            <a:p>
              <a:endParaRPr lang="pl-PL"/>
            </a:p>
          </p:txBody>
        </p:sp>
        <p:sp>
          <p:nvSpPr>
            <p:cNvPr id="64537" name="Line 25"/>
            <p:cNvSpPr>
              <a:spLocks noChangeShapeType="1"/>
            </p:cNvSpPr>
            <p:nvPr/>
          </p:nvSpPr>
          <p:spPr bwMode="auto">
            <a:xfrm>
              <a:off x="4651" y="3716"/>
              <a:ext cx="1" cy="61"/>
            </a:xfrm>
            <a:prstGeom prst="line">
              <a:avLst/>
            </a:prstGeom>
            <a:noFill/>
            <a:ln w="14288">
              <a:solidFill>
                <a:srgbClr val="000000"/>
              </a:solidFill>
              <a:round/>
              <a:headEnd/>
              <a:tailEnd/>
            </a:ln>
          </p:spPr>
          <p:txBody>
            <a:bodyPr/>
            <a:lstStyle/>
            <a:p>
              <a:endParaRPr lang="pl-PL"/>
            </a:p>
          </p:txBody>
        </p:sp>
        <p:sp>
          <p:nvSpPr>
            <p:cNvPr id="64538" name="Line 26"/>
            <p:cNvSpPr>
              <a:spLocks noChangeShapeType="1"/>
            </p:cNvSpPr>
            <p:nvPr/>
          </p:nvSpPr>
          <p:spPr bwMode="auto">
            <a:xfrm>
              <a:off x="4979" y="3716"/>
              <a:ext cx="1" cy="61"/>
            </a:xfrm>
            <a:prstGeom prst="line">
              <a:avLst/>
            </a:prstGeom>
            <a:noFill/>
            <a:ln w="14288">
              <a:solidFill>
                <a:srgbClr val="000000"/>
              </a:solidFill>
              <a:round/>
              <a:headEnd/>
              <a:tailEnd/>
            </a:ln>
          </p:spPr>
          <p:txBody>
            <a:bodyPr/>
            <a:lstStyle/>
            <a:p>
              <a:endParaRPr lang="pl-PL"/>
            </a:p>
          </p:txBody>
        </p:sp>
        <p:sp>
          <p:nvSpPr>
            <p:cNvPr id="64539" name="Rectangle 27"/>
            <p:cNvSpPr>
              <a:spLocks noChangeArrowheads="1"/>
            </p:cNvSpPr>
            <p:nvPr/>
          </p:nvSpPr>
          <p:spPr bwMode="auto">
            <a:xfrm>
              <a:off x="652"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0</a:t>
              </a:r>
              <a:endParaRPr lang="en-US" sz="1600">
                <a:latin typeface="Tahoma" pitchFamily="34" charset="0"/>
              </a:endParaRPr>
            </a:p>
          </p:txBody>
        </p:sp>
        <p:sp>
          <p:nvSpPr>
            <p:cNvPr id="64540" name="Rectangle 28"/>
            <p:cNvSpPr>
              <a:spLocks noChangeArrowheads="1"/>
            </p:cNvSpPr>
            <p:nvPr/>
          </p:nvSpPr>
          <p:spPr bwMode="auto">
            <a:xfrm>
              <a:off x="719" y="3792"/>
              <a:ext cx="40"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a:t>
              </a:r>
              <a:endParaRPr lang="en-US" sz="1600">
                <a:latin typeface="Tahoma" pitchFamily="34" charset="0"/>
              </a:endParaRPr>
            </a:p>
          </p:txBody>
        </p:sp>
        <p:sp>
          <p:nvSpPr>
            <p:cNvPr id="64541" name="Rectangle 29"/>
            <p:cNvSpPr>
              <a:spLocks noChangeArrowheads="1"/>
            </p:cNvSpPr>
            <p:nvPr/>
          </p:nvSpPr>
          <p:spPr bwMode="auto">
            <a:xfrm>
              <a:off x="744"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7</a:t>
              </a:r>
              <a:endParaRPr lang="en-US" sz="1600">
                <a:latin typeface="Tahoma" pitchFamily="34" charset="0"/>
              </a:endParaRPr>
            </a:p>
          </p:txBody>
        </p:sp>
        <p:sp>
          <p:nvSpPr>
            <p:cNvPr id="64542" name="Rectangle 30"/>
            <p:cNvSpPr>
              <a:spLocks noChangeArrowheads="1"/>
            </p:cNvSpPr>
            <p:nvPr/>
          </p:nvSpPr>
          <p:spPr bwMode="auto">
            <a:xfrm>
              <a:off x="980"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0</a:t>
              </a:r>
              <a:endParaRPr lang="en-US" sz="1600">
                <a:latin typeface="Tahoma" pitchFamily="34" charset="0"/>
              </a:endParaRPr>
            </a:p>
          </p:txBody>
        </p:sp>
        <p:sp>
          <p:nvSpPr>
            <p:cNvPr id="64543" name="Rectangle 31"/>
            <p:cNvSpPr>
              <a:spLocks noChangeArrowheads="1"/>
            </p:cNvSpPr>
            <p:nvPr/>
          </p:nvSpPr>
          <p:spPr bwMode="auto">
            <a:xfrm>
              <a:off x="1047" y="3792"/>
              <a:ext cx="40"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a:t>
              </a:r>
              <a:endParaRPr lang="en-US" sz="1600">
                <a:latin typeface="Tahoma" pitchFamily="34" charset="0"/>
              </a:endParaRPr>
            </a:p>
          </p:txBody>
        </p:sp>
        <p:sp>
          <p:nvSpPr>
            <p:cNvPr id="64544" name="Rectangle 32"/>
            <p:cNvSpPr>
              <a:spLocks noChangeArrowheads="1"/>
            </p:cNvSpPr>
            <p:nvPr/>
          </p:nvSpPr>
          <p:spPr bwMode="auto">
            <a:xfrm>
              <a:off x="1072"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8</a:t>
              </a:r>
              <a:endParaRPr lang="en-US" sz="1600">
                <a:latin typeface="Tahoma" pitchFamily="34" charset="0"/>
              </a:endParaRPr>
            </a:p>
          </p:txBody>
        </p:sp>
        <p:sp>
          <p:nvSpPr>
            <p:cNvPr id="64545" name="Rectangle 33"/>
            <p:cNvSpPr>
              <a:spLocks noChangeArrowheads="1"/>
            </p:cNvSpPr>
            <p:nvPr/>
          </p:nvSpPr>
          <p:spPr bwMode="auto">
            <a:xfrm>
              <a:off x="1308"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0</a:t>
              </a:r>
              <a:endParaRPr lang="en-US" sz="1600">
                <a:latin typeface="Tahoma" pitchFamily="34" charset="0"/>
              </a:endParaRPr>
            </a:p>
          </p:txBody>
        </p:sp>
        <p:sp>
          <p:nvSpPr>
            <p:cNvPr id="64546" name="Rectangle 34"/>
            <p:cNvSpPr>
              <a:spLocks noChangeArrowheads="1"/>
            </p:cNvSpPr>
            <p:nvPr/>
          </p:nvSpPr>
          <p:spPr bwMode="auto">
            <a:xfrm>
              <a:off x="1375" y="3792"/>
              <a:ext cx="40"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a:t>
              </a:r>
              <a:endParaRPr lang="en-US" sz="1600">
                <a:latin typeface="Tahoma" pitchFamily="34" charset="0"/>
              </a:endParaRPr>
            </a:p>
          </p:txBody>
        </p:sp>
        <p:sp>
          <p:nvSpPr>
            <p:cNvPr id="64547" name="Rectangle 35"/>
            <p:cNvSpPr>
              <a:spLocks noChangeArrowheads="1"/>
            </p:cNvSpPr>
            <p:nvPr/>
          </p:nvSpPr>
          <p:spPr bwMode="auto">
            <a:xfrm>
              <a:off x="1400"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9</a:t>
              </a:r>
              <a:endParaRPr lang="en-US" sz="1600">
                <a:latin typeface="Tahoma" pitchFamily="34" charset="0"/>
              </a:endParaRPr>
            </a:p>
          </p:txBody>
        </p:sp>
        <p:sp>
          <p:nvSpPr>
            <p:cNvPr id="64548" name="Rectangle 36"/>
            <p:cNvSpPr>
              <a:spLocks noChangeArrowheads="1"/>
            </p:cNvSpPr>
            <p:nvPr/>
          </p:nvSpPr>
          <p:spPr bwMode="auto">
            <a:xfrm>
              <a:off x="1626"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1</a:t>
              </a:r>
              <a:endParaRPr lang="en-US" sz="1600">
                <a:latin typeface="Tahoma" pitchFamily="34" charset="0"/>
              </a:endParaRPr>
            </a:p>
          </p:txBody>
        </p:sp>
        <p:sp>
          <p:nvSpPr>
            <p:cNvPr id="64549" name="Rectangle 37"/>
            <p:cNvSpPr>
              <a:spLocks noChangeArrowheads="1"/>
            </p:cNvSpPr>
            <p:nvPr/>
          </p:nvSpPr>
          <p:spPr bwMode="auto">
            <a:xfrm>
              <a:off x="1703" y="3792"/>
              <a:ext cx="40"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a:t>
              </a:r>
              <a:endParaRPr lang="en-US" sz="1600">
                <a:latin typeface="Tahoma" pitchFamily="34" charset="0"/>
              </a:endParaRPr>
            </a:p>
          </p:txBody>
        </p:sp>
        <p:sp>
          <p:nvSpPr>
            <p:cNvPr id="64550" name="Rectangle 38"/>
            <p:cNvSpPr>
              <a:spLocks noChangeArrowheads="1"/>
            </p:cNvSpPr>
            <p:nvPr/>
          </p:nvSpPr>
          <p:spPr bwMode="auto">
            <a:xfrm>
              <a:off x="1728"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0</a:t>
              </a:r>
              <a:endParaRPr lang="en-US" sz="1600">
                <a:latin typeface="Tahoma" pitchFamily="34" charset="0"/>
              </a:endParaRPr>
            </a:p>
          </p:txBody>
        </p:sp>
        <p:sp>
          <p:nvSpPr>
            <p:cNvPr id="64551" name="Rectangle 39"/>
            <p:cNvSpPr>
              <a:spLocks noChangeArrowheads="1"/>
            </p:cNvSpPr>
            <p:nvPr/>
          </p:nvSpPr>
          <p:spPr bwMode="auto">
            <a:xfrm>
              <a:off x="1954"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1</a:t>
              </a:r>
              <a:endParaRPr lang="en-US" sz="1600">
                <a:latin typeface="Tahoma" pitchFamily="34" charset="0"/>
              </a:endParaRPr>
            </a:p>
          </p:txBody>
        </p:sp>
        <p:sp>
          <p:nvSpPr>
            <p:cNvPr id="64552" name="Rectangle 40"/>
            <p:cNvSpPr>
              <a:spLocks noChangeArrowheads="1"/>
            </p:cNvSpPr>
            <p:nvPr/>
          </p:nvSpPr>
          <p:spPr bwMode="auto">
            <a:xfrm>
              <a:off x="2031" y="3792"/>
              <a:ext cx="40"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a:t>
              </a:r>
              <a:endParaRPr lang="en-US" sz="1600">
                <a:latin typeface="Tahoma" pitchFamily="34" charset="0"/>
              </a:endParaRPr>
            </a:p>
          </p:txBody>
        </p:sp>
        <p:sp>
          <p:nvSpPr>
            <p:cNvPr id="64553" name="Rectangle 41"/>
            <p:cNvSpPr>
              <a:spLocks noChangeArrowheads="1"/>
            </p:cNvSpPr>
            <p:nvPr/>
          </p:nvSpPr>
          <p:spPr bwMode="auto">
            <a:xfrm>
              <a:off x="2056"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1</a:t>
              </a:r>
              <a:endParaRPr lang="en-US" sz="1600">
                <a:latin typeface="Tahoma" pitchFamily="34" charset="0"/>
              </a:endParaRPr>
            </a:p>
          </p:txBody>
        </p:sp>
        <p:sp>
          <p:nvSpPr>
            <p:cNvPr id="64554" name="Rectangle 42"/>
            <p:cNvSpPr>
              <a:spLocks noChangeArrowheads="1"/>
            </p:cNvSpPr>
            <p:nvPr/>
          </p:nvSpPr>
          <p:spPr bwMode="auto">
            <a:xfrm>
              <a:off x="2282"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1</a:t>
              </a:r>
              <a:endParaRPr lang="en-US" sz="1600">
                <a:latin typeface="Tahoma" pitchFamily="34" charset="0"/>
              </a:endParaRPr>
            </a:p>
          </p:txBody>
        </p:sp>
        <p:sp>
          <p:nvSpPr>
            <p:cNvPr id="64555" name="Rectangle 43"/>
            <p:cNvSpPr>
              <a:spLocks noChangeArrowheads="1"/>
            </p:cNvSpPr>
            <p:nvPr/>
          </p:nvSpPr>
          <p:spPr bwMode="auto">
            <a:xfrm>
              <a:off x="2358" y="3792"/>
              <a:ext cx="40"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a:t>
              </a:r>
              <a:endParaRPr lang="en-US" sz="1600">
                <a:latin typeface="Tahoma" pitchFamily="34" charset="0"/>
              </a:endParaRPr>
            </a:p>
          </p:txBody>
        </p:sp>
        <p:sp>
          <p:nvSpPr>
            <p:cNvPr id="64556" name="Rectangle 44"/>
            <p:cNvSpPr>
              <a:spLocks noChangeArrowheads="1"/>
            </p:cNvSpPr>
            <p:nvPr/>
          </p:nvSpPr>
          <p:spPr bwMode="auto">
            <a:xfrm>
              <a:off x="2384"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2</a:t>
              </a:r>
              <a:endParaRPr lang="en-US" sz="1600">
                <a:latin typeface="Tahoma" pitchFamily="34" charset="0"/>
              </a:endParaRPr>
            </a:p>
          </p:txBody>
        </p:sp>
        <p:sp>
          <p:nvSpPr>
            <p:cNvPr id="64557" name="Rectangle 45"/>
            <p:cNvSpPr>
              <a:spLocks noChangeArrowheads="1"/>
            </p:cNvSpPr>
            <p:nvPr/>
          </p:nvSpPr>
          <p:spPr bwMode="auto">
            <a:xfrm>
              <a:off x="2610"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1</a:t>
              </a:r>
              <a:endParaRPr lang="en-US" sz="1600">
                <a:latin typeface="Tahoma" pitchFamily="34" charset="0"/>
              </a:endParaRPr>
            </a:p>
          </p:txBody>
        </p:sp>
        <p:sp>
          <p:nvSpPr>
            <p:cNvPr id="64558" name="Rectangle 46"/>
            <p:cNvSpPr>
              <a:spLocks noChangeArrowheads="1"/>
            </p:cNvSpPr>
            <p:nvPr/>
          </p:nvSpPr>
          <p:spPr bwMode="auto">
            <a:xfrm>
              <a:off x="2686" y="3792"/>
              <a:ext cx="40"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a:t>
              </a:r>
              <a:endParaRPr lang="en-US" sz="1600">
                <a:latin typeface="Tahoma" pitchFamily="34" charset="0"/>
              </a:endParaRPr>
            </a:p>
          </p:txBody>
        </p:sp>
        <p:sp>
          <p:nvSpPr>
            <p:cNvPr id="64559" name="Rectangle 47"/>
            <p:cNvSpPr>
              <a:spLocks noChangeArrowheads="1"/>
            </p:cNvSpPr>
            <p:nvPr/>
          </p:nvSpPr>
          <p:spPr bwMode="auto">
            <a:xfrm>
              <a:off x="2712"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3</a:t>
              </a:r>
              <a:endParaRPr lang="en-US" sz="1600">
                <a:latin typeface="Tahoma" pitchFamily="34" charset="0"/>
              </a:endParaRPr>
            </a:p>
          </p:txBody>
        </p:sp>
        <p:sp>
          <p:nvSpPr>
            <p:cNvPr id="64560" name="Rectangle 48"/>
            <p:cNvSpPr>
              <a:spLocks noChangeArrowheads="1"/>
            </p:cNvSpPr>
            <p:nvPr/>
          </p:nvSpPr>
          <p:spPr bwMode="auto">
            <a:xfrm>
              <a:off x="2937"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1</a:t>
              </a:r>
              <a:endParaRPr lang="en-US" sz="1600">
                <a:latin typeface="Tahoma" pitchFamily="34" charset="0"/>
              </a:endParaRPr>
            </a:p>
          </p:txBody>
        </p:sp>
        <p:sp>
          <p:nvSpPr>
            <p:cNvPr id="64561" name="Rectangle 49"/>
            <p:cNvSpPr>
              <a:spLocks noChangeArrowheads="1"/>
            </p:cNvSpPr>
            <p:nvPr/>
          </p:nvSpPr>
          <p:spPr bwMode="auto">
            <a:xfrm>
              <a:off x="3014" y="3792"/>
              <a:ext cx="40"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a:t>
              </a:r>
              <a:endParaRPr lang="en-US" sz="1600">
                <a:latin typeface="Tahoma" pitchFamily="34" charset="0"/>
              </a:endParaRPr>
            </a:p>
          </p:txBody>
        </p:sp>
        <p:sp>
          <p:nvSpPr>
            <p:cNvPr id="64562" name="Rectangle 50"/>
            <p:cNvSpPr>
              <a:spLocks noChangeArrowheads="1"/>
            </p:cNvSpPr>
            <p:nvPr/>
          </p:nvSpPr>
          <p:spPr bwMode="auto">
            <a:xfrm>
              <a:off x="3040"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4</a:t>
              </a:r>
              <a:endParaRPr lang="en-US" sz="1600">
                <a:latin typeface="Tahoma" pitchFamily="34" charset="0"/>
              </a:endParaRPr>
            </a:p>
          </p:txBody>
        </p:sp>
        <p:sp>
          <p:nvSpPr>
            <p:cNvPr id="64563" name="Rectangle 51"/>
            <p:cNvSpPr>
              <a:spLocks noChangeArrowheads="1"/>
            </p:cNvSpPr>
            <p:nvPr/>
          </p:nvSpPr>
          <p:spPr bwMode="auto">
            <a:xfrm>
              <a:off x="3265"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1</a:t>
              </a:r>
              <a:endParaRPr lang="en-US" sz="1600">
                <a:latin typeface="Tahoma" pitchFamily="34" charset="0"/>
              </a:endParaRPr>
            </a:p>
          </p:txBody>
        </p:sp>
        <p:sp>
          <p:nvSpPr>
            <p:cNvPr id="64564" name="Rectangle 52"/>
            <p:cNvSpPr>
              <a:spLocks noChangeArrowheads="1"/>
            </p:cNvSpPr>
            <p:nvPr/>
          </p:nvSpPr>
          <p:spPr bwMode="auto">
            <a:xfrm>
              <a:off x="3342" y="3792"/>
              <a:ext cx="40"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a:t>
              </a:r>
              <a:endParaRPr lang="en-US" sz="1600">
                <a:latin typeface="Tahoma" pitchFamily="34" charset="0"/>
              </a:endParaRPr>
            </a:p>
          </p:txBody>
        </p:sp>
        <p:sp>
          <p:nvSpPr>
            <p:cNvPr id="64565" name="Rectangle 53"/>
            <p:cNvSpPr>
              <a:spLocks noChangeArrowheads="1"/>
            </p:cNvSpPr>
            <p:nvPr/>
          </p:nvSpPr>
          <p:spPr bwMode="auto">
            <a:xfrm>
              <a:off x="3368"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5</a:t>
              </a:r>
              <a:endParaRPr lang="en-US" sz="1600">
                <a:latin typeface="Tahoma" pitchFamily="34" charset="0"/>
              </a:endParaRPr>
            </a:p>
          </p:txBody>
        </p:sp>
        <p:sp>
          <p:nvSpPr>
            <p:cNvPr id="64566" name="Rectangle 54"/>
            <p:cNvSpPr>
              <a:spLocks noChangeArrowheads="1"/>
            </p:cNvSpPr>
            <p:nvPr/>
          </p:nvSpPr>
          <p:spPr bwMode="auto">
            <a:xfrm>
              <a:off x="3593"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1</a:t>
              </a:r>
              <a:endParaRPr lang="en-US" sz="1600">
                <a:latin typeface="Tahoma" pitchFamily="34" charset="0"/>
              </a:endParaRPr>
            </a:p>
          </p:txBody>
        </p:sp>
        <p:sp>
          <p:nvSpPr>
            <p:cNvPr id="64567" name="Rectangle 55"/>
            <p:cNvSpPr>
              <a:spLocks noChangeArrowheads="1"/>
            </p:cNvSpPr>
            <p:nvPr/>
          </p:nvSpPr>
          <p:spPr bwMode="auto">
            <a:xfrm>
              <a:off x="3670" y="3792"/>
              <a:ext cx="40"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a:t>
              </a:r>
              <a:endParaRPr lang="en-US" sz="1600">
                <a:latin typeface="Tahoma" pitchFamily="34" charset="0"/>
              </a:endParaRPr>
            </a:p>
          </p:txBody>
        </p:sp>
        <p:sp>
          <p:nvSpPr>
            <p:cNvPr id="64568" name="Rectangle 56"/>
            <p:cNvSpPr>
              <a:spLocks noChangeArrowheads="1"/>
            </p:cNvSpPr>
            <p:nvPr/>
          </p:nvSpPr>
          <p:spPr bwMode="auto">
            <a:xfrm>
              <a:off x="3696"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6</a:t>
              </a:r>
              <a:endParaRPr lang="en-US" sz="1600">
                <a:latin typeface="Tahoma" pitchFamily="34" charset="0"/>
              </a:endParaRPr>
            </a:p>
          </p:txBody>
        </p:sp>
        <p:sp>
          <p:nvSpPr>
            <p:cNvPr id="64569" name="Rectangle 57"/>
            <p:cNvSpPr>
              <a:spLocks noChangeArrowheads="1"/>
            </p:cNvSpPr>
            <p:nvPr/>
          </p:nvSpPr>
          <p:spPr bwMode="auto">
            <a:xfrm>
              <a:off x="3921"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1</a:t>
              </a:r>
              <a:endParaRPr lang="en-US" sz="1600">
                <a:latin typeface="Tahoma" pitchFamily="34" charset="0"/>
              </a:endParaRPr>
            </a:p>
          </p:txBody>
        </p:sp>
        <p:sp>
          <p:nvSpPr>
            <p:cNvPr id="64570" name="Rectangle 58"/>
            <p:cNvSpPr>
              <a:spLocks noChangeArrowheads="1"/>
            </p:cNvSpPr>
            <p:nvPr/>
          </p:nvSpPr>
          <p:spPr bwMode="auto">
            <a:xfrm>
              <a:off x="3997" y="3792"/>
              <a:ext cx="40"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a:t>
              </a:r>
              <a:endParaRPr lang="en-US" sz="1600">
                <a:latin typeface="Tahoma" pitchFamily="34" charset="0"/>
              </a:endParaRPr>
            </a:p>
          </p:txBody>
        </p:sp>
        <p:sp>
          <p:nvSpPr>
            <p:cNvPr id="64571" name="Rectangle 59"/>
            <p:cNvSpPr>
              <a:spLocks noChangeArrowheads="1"/>
            </p:cNvSpPr>
            <p:nvPr/>
          </p:nvSpPr>
          <p:spPr bwMode="auto">
            <a:xfrm>
              <a:off x="4023"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7</a:t>
              </a:r>
              <a:endParaRPr lang="en-US" sz="1600">
                <a:latin typeface="Tahoma" pitchFamily="34" charset="0"/>
              </a:endParaRPr>
            </a:p>
          </p:txBody>
        </p:sp>
        <p:sp>
          <p:nvSpPr>
            <p:cNvPr id="64572" name="Rectangle 60"/>
            <p:cNvSpPr>
              <a:spLocks noChangeArrowheads="1"/>
            </p:cNvSpPr>
            <p:nvPr/>
          </p:nvSpPr>
          <p:spPr bwMode="auto">
            <a:xfrm>
              <a:off x="4249"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1</a:t>
              </a:r>
              <a:endParaRPr lang="en-US" sz="1600">
                <a:latin typeface="Tahoma" pitchFamily="34" charset="0"/>
              </a:endParaRPr>
            </a:p>
          </p:txBody>
        </p:sp>
        <p:sp>
          <p:nvSpPr>
            <p:cNvPr id="64573" name="Rectangle 61"/>
            <p:cNvSpPr>
              <a:spLocks noChangeArrowheads="1"/>
            </p:cNvSpPr>
            <p:nvPr/>
          </p:nvSpPr>
          <p:spPr bwMode="auto">
            <a:xfrm>
              <a:off x="4325" y="3792"/>
              <a:ext cx="40"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a:t>
              </a:r>
              <a:endParaRPr lang="en-US" sz="1600">
                <a:latin typeface="Tahoma" pitchFamily="34" charset="0"/>
              </a:endParaRPr>
            </a:p>
          </p:txBody>
        </p:sp>
        <p:sp>
          <p:nvSpPr>
            <p:cNvPr id="64574" name="Rectangle 62"/>
            <p:cNvSpPr>
              <a:spLocks noChangeArrowheads="1"/>
            </p:cNvSpPr>
            <p:nvPr/>
          </p:nvSpPr>
          <p:spPr bwMode="auto">
            <a:xfrm>
              <a:off x="4351"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8</a:t>
              </a:r>
              <a:endParaRPr lang="en-US" sz="1600">
                <a:latin typeface="Tahoma" pitchFamily="34" charset="0"/>
              </a:endParaRPr>
            </a:p>
          </p:txBody>
        </p:sp>
        <p:sp>
          <p:nvSpPr>
            <p:cNvPr id="64575" name="Rectangle 63"/>
            <p:cNvSpPr>
              <a:spLocks noChangeArrowheads="1"/>
            </p:cNvSpPr>
            <p:nvPr/>
          </p:nvSpPr>
          <p:spPr bwMode="auto">
            <a:xfrm>
              <a:off x="4577"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1</a:t>
              </a:r>
              <a:endParaRPr lang="en-US" sz="1600">
                <a:latin typeface="Tahoma" pitchFamily="34" charset="0"/>
              </a:endParaRPr>
            </a:p>
          </p:txBody>
        </p:sp>
        <p:sp>
          <p:nvSpPr>
            <p:cNvPr id="64576" name="Rectangle 64"/>
            <p:cNvSpPr>
              <a:spLocks noChangeArrowheads="1"/>
            </p:cNvSpPr>
            <p:nvPr/>
          </p:nvSpPr>
          <p:spPr bwMode="auto">
            <a:xfrm>
              <a:off x="4653" y="3792"/>
              <a:ext cx="40"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a:t>
              </a:r>
              <a:endParaRPr lang="en-US" sz="1600">
                <a:latin typeface="Tahoma" pitchFamily="34" charset="0"/>
              </a:endParaRPr>
            </a:p>
          </p:txBody>
        </p:sp>
        <p:sp>
          <p:nvSpPr>
            <p:cNvPr id="64577" name="Rectangle 65"/>
            <p:cNvSpPr>
              <a:spLocks noChangeArrowheads="1"/>
            </p:cNvSpPr>
            <p:nvPr/>
          </p:nvSpPr>
          <p:spPr bwMode="auto">
            <a:xfrm>
              <a:off x="4679"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9</a:t>
              </a:r>
              <a:endParaRPr lang="en-US" sz="1600">
                <a:latin typeface="Tahoma" pitchFamily="34" charset="0"/>
              </a:endParaRPr>
            </a:p>
          </p:txBody>
        </p:sp>
        <p:sp>
          <p:nvSpPr>
            <p:cNvPr id="64578" name="Rectangle 66"/>
            <p:cNvSpPr>
              <a:spLocks noChangeArrowheads="1"/>
            </p:cNvSpPr>
            <p:nvPr/>
          </p:nvSpPr>
          <p:spPr bwMode="auto">
            <a:xfrm>
              <a:off x="4905"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2</a:t>
              </a:r>
              <a:endParaRPr lang="en-US" sz="1600">
                <a:latin typeface="Tahoma" pitchFamily="34" charset="0"/>
              </a:endParaRPr>
            </a:p>
          </p:txBody>
        </p:sp>
        <p:sp>
          <p:nvSpPr>
            <p:cNvPr id="64579" name="Rectangle 67"/>
            <p:cNvSpPr>
              <a:spLocks noChangeArrowheads="1"/>
            </p:cNvSpPr>
            <p:nvPr/>
          </p:nvSpPr>
          <p:spPr bwMode="auto">
            <a:xfrm>
              <a:off x="4981" y="3792"/>
              <a:ext cx="40"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a:t>
              </a:r>
              <a:endParaRPr lang="en-US" sz="1600">
                <a:latin typeface="Tahoma" pitchFamily="34" charset="0"/>
              </a:endParaRPr>
            </a:p>
          </p:txBody>
        </p:sp>
        <p:sp>
          <p:nvSpPr>
            <p:cNvPr id="64580" name="Rectangle 68"/>
            <p:cNvSpPr>
              <a:spLocks noChangeArrowheads="1"/>
            </p:cNvSpPr>
            <p:nvPr/>
          </p:nvSpPr>
          <p:spPr bwMode="auto">
            <a:xfrm>
              <a:off x="5007" y="3792"/>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0</a:t>
              </a:r>
              <a:endParaRPr lang="en-US" sz="1600">
                <a:latin typeface="Tahoma" pitchFamily="34" charset="0"/>
              </a:endParaRPr>
            </a:p>
          </p:txBody>
        </p:sp>
        <p:sp>
          <p:nvSpPr>
            <p:cNvPr id="64581" name="Line 69"/>
            <p:cNvSpPr>
              <a:spLocks noChangeShapeType="1"/>
            </p:cNvSpPr>
            <p:nvPr/>
          </p:nvSpPr>
          <p:spPr bwMode="auto">
            <a:xfrm flipH="1">
              <a:off x="716" y="2547"/>
              <a:ext cx="83" cy="1"/>
            </a:xfrm>
            <a:prstGeom prst="line">
              <a:avLst/>
            </a:prstGeom>
            <a:noFill/>
            <a:ln w="14288">
              <a:solidFill>
                <a:srgbClr val="000000"/>
              </a:solidFill>
              <a:round/>
              <a:headEnd/>
              <a:tailEnd/>
            </a:ln>
          </p:spPr>
          <p:txBody>
            <a:bodyPr/>
            <a:lstStyle/>
            <a:p>
              <a:endParaRPr lang="pl-PL"/>
            </a:p>
          </p:txBody>
        </p:sp>
        <p:sp>
          <p:nvSpPr>
            <p:cNvPr id="64582" name="Line 70"/>
            <p:cNvSpPr>
              <a:spLocks noChangeShapeType="1"/>
            </p:cNvSpPr>
            <p:nvPr/>
          </p:nvSpPr>
          <p:spPr bwMode="auto">
            <a:xfrm flipH="1">
              <a:off x="716" y="1932"/>
              <a:ext cx="83" cy="1"/>
            </a:xfrm>
            <a:prstGeom prst="line">
              <a:avLst/>
            </a:prstGeom>
            <a:noFill/>
            <a:ln w="14288">
              <a:solidFill>
                <a:srgbClr val="000000"/>
              </a:solidFill>
              <a:round/>
              <a:headEnd/>
              <a:tailEnd/>
            </a:ln>
          </p:spPr>
          <p:txBody>
            <a:bodyPr/>
            <a:lstStyle/>
            <a:p>
              <a:endParaRPr lang="pl-PL"/>
            </a:p>
          </p:txBody>
        </p:sp>
        <p:sp>
          <p:nvSpPr>
            <p:cNvPr id="64583" name="Line 71"/>
            <p:cNvSpPr>
              <a:spLocks noChangeShapeType="1"/>
            </p:cNvSpPr>
            <p:nvPr/>
          </p:nvSpPr>
          <p:spPr bwMode="auto">
            <a:xfrm flipH="1">
              <a:off x="716" y="1317"/>
              <a:ext cx="83" cy="1"/>
            </a:xfrm>
            <a:prstGeom prst="line">
              <a:avLst/>
            </a:prstGeom>
            <a:noFill/>
            <a:ln w="14288">
              <a:solidFill>
                <a:srgbClr val="000000"/>
              </a:solidFill>
              <a:round/>
              <a:headEnd/>
              <a:tailEnd/>
            </a:ln>
          </p:spPr>
          <p:txBody>
            <a:bodyPr/>
            <a:lstStyle/>
            <a:p>
              <a:endParaRPr lang="pl-PL"/>
            </a:p>
          </p:txBody>
        </p:sp>
        <p:sp>
          <p:nvSpPr>
            <p:cNvPr id="64584" name="Rectangle 72"/>
            <p:cNvSpPr>
              <a:spLocks noChangeArrowheads="1"/>
            </p:cNvSpPr>
            <p:nvPr/>
          </p:nvSpPr>
          <p:spPr bwMode="auto">
            <a:xfrm>
              <a:off x="560" y="3110"/>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1</a:t>
              </a:r>
              <a:endParaRPr lang="en-US" sz="1600">
                <a:latin typeface="Tahoma" pitchFamily="34" charset="0"/>
              </a:endParaRPr>
            </a:p>
          </p:txBody>
        </p:sp>
        <p:sp>
          <p:nvSpPr>
            <p:cNvPr id="64585" name="Rectangle 73"/>
            <p:cNvSpPr>
              <a:spLocks noChangeArrowheads="1"/>
            </p:cNvSpPr>
            <p:nvPr/>
          </p:nvSpPr>
          <p:spPr bwMode="auto">
            <a:xfrm>
              <a:off x="560" y="2495"/>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2</a:t>
              </a:r>
              <a:endParaRPr lang="en-US" sz="1600">
                <a:latin typeface="Tahoma" pitchFamily="34" charset="0"/>
              </a:endParaRPr>
            </a:p>
          </p:txBody>
        </p:sp>
        <p:sp>
          <p:nvSpPr>
            <p:cNvPr id="64586" name="Rectangle 74"/>
            <p:cNvSpPr>
              <a:spLocks noChangeArrowheads="1"/>
            </p:cNvSpPr>
            <p:nvPr/>
          </p:nvSpPr>
          <p:spPr bwMode="auto">
            <a:xfrm>
              <a:off x="560" y="1880"/>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3</a:t>
              </a:r>
              <a:endParaRPr lang="en-US" sz="1600">
                <a:latin typeface="Tahoma" pitchFamily="34" charset="0"/>
              </a:endParaRPr>
            </a:p>
          </p:txBody>
        </p:sp>
        <p:sp>
          <p:nvSpPr>
            <p:cNvPr id="64587" name="Rectangle 75"/>
            <p:cNvSpPr>
              <a:spLocks noChangeArrowheads="1"/>
            </p:cNvSpPr>
            <p:nvPr/>
          </p:nvSpPr>
          <p:spPr bwMode="auto">
            <a:xfrm>
              <a:off x="560" y="1265"/>
              <a:ext cx="8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4</a:t>
              </a:r>
              <a:endParaRPr lang="en-US" sz="1600">
                <a:latin typeface="Tahoma" pitchFamily="34" charset="0"/>
              </a:endParaRPr>
            </a:p>
          </p:txBody>
        </p:sp>
        <p:sp>
          <p:nvSpPr>
            <p:cNvPr id="64588" name="Rectangle 76"/>
            <p:cNvSpPr>
              <a:spLocks noChangeArrowheads="1"/>
            </p:cNvSpPr>
            <p:nvPr/>
          </p:nvSpPr>
          <p:spPr bwMode="auto">
            <a:xfrm rot="16200000">
              <a:off x="279" y="2380"/>
              <a:ext cx="360"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  Loss</a:t>
              </a:r>
              <a:endParaRPr lang="en-US">
                <a:latin typeface="Tahoma" pitchFamily="34" charset="0"/>
              </a:endParaRPr>
            </a:p>
          </p:txBody>
        </p:sp>
        <p:sp>
          <p:nvSpPr>
            <p:cNvPr id="64600" name="Rectangle 88"/>
            <p:cNvSpPr>
              <a:spLocks noChangeArrowheads="1"/>
            </p:cNvSpPr>
            <p:nvPr/>
          </p:nvSpPr>
          <p:spPr bwMode="auto">
            <a:xfrm rot="16200000">
              <a:off x="432" y="2167"/>
              <a:ext cx="38"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 </a:t>
              </a:r>
              <a:endParaRPr lang="en-US">
                <a:latin typeface="Tahoma" pitchFamily="34" charset="0"/>
              </a:endParaRPr>
            </a:p>
          </p:txBody>
        </p:sp>
        <p:sp>
          <p:nvSpPr>
            <p:cNvPr id="64601" name="Rectangle 89"/>
            <p:cNvSpPr>
              <a:spLocks noChangeArrowheads="1"/>
            </p:cNvSpPr>
            <p:nvPr/>
          </p:nvSpPr>
          <p:spPr bwMode="auto">
            <a:xfrm rot="16200000">
              <a:off x="422" y="2121"/>
              <a:ext cx="58"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a:t>
              </a:r>
              <a:endParaRPr lang="en-US">
                <a:latin typeface="Tahoma" pitchFamily="34" charset="0"/>
              </a:endParaRPr>
            </a:p>
          </p:txBody>
        </p:sp>
        <p:sp>
          <p:nvSpPr>
            <p:cNvPr id="64602" name="Rectangle 90"/>
            <p:cNvSpPr>
              <a:spLocks noChangeArrowheads="1"/>
            </p:cNvSpPr>
            <p:nvPr/>
          </p:nvSpPr>
          <p:spPr bwMode="auto">
            <a:xfrm rot="16200000">
              <a:off x="410" y="2073"/>
              <a:ext cx="81"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d</a:t>
              </a:r>
              <a:endParaRPr lang="en-US">
                <a:latin typeface="Tahoma" pitchFamily="34" charset="0"/>
              </a:endParaRPr>
            </a:p>
          </p:txBody>
        </p:sp>
        <p:sp>
          <p:nvSpPr>
            <p:cNvPr id="64603" name="Rectangle 91"/>
            <p:cNvSpPr>
              <a:spLocks noChangeArrowheads="1"/>
            </p:cNvSpPr>
            <p:nvPr/>
          </p:nvSpPr>
          <p:spPr bwMode="auto">
            <a:xfrm rot="16200000">
              <a:off x="407" y="1997"/>
              <a:ext cx="88"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B</a:t>
              </a:r>
              <a:endParaRPr lang="en-US">
                <a:latin typeface="Tahoma" pitchFamily="34" charset="0"/>
              </a:endParaRPr>
            </a:p>
          </p:txBody>
        </p:sp>
        <p:sp>
          <p:nvSpPr>
            <p:cNvPr id="64604" name="Rectangle 92"/>
            <p:cNvSpPr>
              <a:spLocks noChangeArrowheads="1"/>
            </p:cNvSpPr>
            <p:nvPr/>
          </p:nvSpPr>
          <p:spPr bwMode="auto">
            <a:xfrm rot="16200000">
              <a:off x="414" y="1918"/>
              <a:ext cx="74"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a:t>
              </a:r>
              <a:endParaRPr lang="en-US">
                <a:latin typeface="Tahoma" pitchFamily="34" charset="0"/>
              </a:endParaRPr>
            </a:p>
          </p:txBody>
        </p:sp>
        <p:sp>
          <p:nvSpPr>
            <p:cNvPr id="64605" name="Rectangle 93"/>
            <p:cNvSpPr>
              <a:spLocks noChangeArrowheads="1"/>
            </p:cNvSpPr>
            <p:nvPr/>
          </p:nvSpPr>
          <p:spPr bwMode="auto">
            <a:xfrm rot="16200000">
              <a:off x="412" y="1859"/>
              <a:ext cx="77"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k</a:t>
              </a:r>
              <a:endParaRPr lang="en-US">
                <a:latin typeface="Tahoma" pitchFamily="34" charset="0"/>
              </a:endParaRPr>
            </a:p>
          </p:txBody>
        </p:sp>
        <p:sp>
          <p:nvSpPr>
            <p:cNvPr id="64606" name="Rectangle 94"/>
            <p:cNvSpPr>
              <a:spLocks noChangeArrowheads="1"/>
            </p:cNvSpPr>
            <p:nvPr/>
          </p:nvSpPr>
          <p:spPr bwMode="auto">
            <a:xfrm rot="16200000">
              <a:off x="390" y="1761"/>
              <a:ext cx="122"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m</a:t>
              </a:r>
              <a:endParaRPr lang="en-US">
                <a:latin typeface="Tahoma" pitchFamily="34" charset="0"/>
              </a:endParaRPr>
            </a:p>
          </p:txBody>
        </p:sp>
        <p:sp>
          <p:nvSpPr>
            <p:cNvPr id="64607" name="Rectangle 95"/>
            <p:cNvSpPr>
              <a:spLocks noChangeArrowheads="1"/>
            </p:cNvSpPr>
            <p:nvPr/>
          </p:nvSpPr>
          <p:spPr bwMode="auto">
            <a:xfrm rot="16200000">
              <a:off x="422" y="1686"/>
              <a:ext cx="58"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Tahoma" pitchFamily="34" charset="0"/>
                </a:rPr>
                <a:t>]</a:t>
              </a:r>
              <a:endParaRPr lang="en-US">
                <a:latin typeface="Tahoma" pitchFamily="34" charset="0"/>
              </a:endParaRPr>
            </a:p>
          </p:txBody>
        </p:sp>
      </p:grpSp>
      <p:grpSp>
        <p:nvGrpSpPr>
          <p:cNvPr id="64704" name="Group 192"/>
          <p:cNvGrpSpPr>
            <a:grpSpLocks/>
          </p:cNvGrpSpPr>
          <p:nvPr/>
        </p:nvGrpSpPr>
        <p:grpSpPr bwMode="auto">
          <a:xfrm>
            <a:off x="1136650" y="1603375"/>
            <a:ext cx="6038850" cy="4138613"/>
            <a:chOff x="716" y="1010"/>
            <a:chExt cx="3804" cy="2607"/>
          </a:xfrm>
        </p:grpSpPr>
        <p:grpSp>
          <p:nvGrpSpPr>
            <p:cNvPr id="64703" name="Group 191"/>
            <p:cNvGrpSpPr>
              <a:grpSpLocks/>
            </p:cNvGrpSpPr>
            <p:nvPr/>
          </p:nvGrpSpPr>
          <p:grpSpPr bwMode="auto">
            <a:xfrm>
              <a:off x="716" y="1010"/>
              <a:ext cx="3804" cy="2607"/>
              <a:chOff x="716" y="1010"/>
              <a:chExt cx="3804" cy="2607"/>
            </a:xfrm>
          </p:grpSpPr>
          <p:sp>
            <p:nvSpPr>
              <p:cNvPr id="64608" name="Freeform 96"/>
              <p:cNvSpPr>
                <a:spLocks/>
              </p:cNvSpPr>
              <p:nvPr/>
            </p:nvSpPr>
            <p:spPr bwMode="auto">
              <a:xfrm>
                <a:off x="716" y="1010"/>
                <a:ext cx="2165" cy="2337"/>
              </a:xfrm>
              <a:custGeom>
                <a:avLst/>
                <a:gdLst/>
                <a:ahLst/>
                <a:cxnLst>
                  <a:cxn ang="0">
                    <a:pos x="4329" y="4674"/>
                  </a:cxn>
                  <a:cxn ang="0">
                    <a:pos x="4243" y="4638"/>
                  </a:cxn>
                  <a:cxn ang="0">
                    <a:pos x="4158" y="4602"/>
                  </a:cxn>
                  <a:cxn ang="0">
                    <a:pos x="4071" y="4563"/>
                  </a:cxn>
                  <a:cxn ang="0">
                    <a:pos x="3984" y="4524"/>
                  </a:cxn>
                  <a:cxn ang="0">
                    <a:pos x="3899" y="4485"/>
                  </a:cxn>
                  <a:cxn ang="0">
                    <a:pos x="3812" y="4443"/>
                  </a:cxn>
                  <a:cxn ang="0">
                    <a:pos x="3727" y="4401"/>
                  </a:cxn>
                  <a:cxn ang="0">
                    <a:pos x="3640" y="4357"/>
                  </a:cxn>
                  <a:cxn ang="0">
                    <a:pos x="3555" y="4313"/>
                  </a:cxn>
                  <a:cxn ang="0">
                    <a:pos x="3470" y="4267"/>
                  </a:cxn>
                  <a:cxn ang="0">
                    <a:pos x="3385" y="4220"/>
                  </a:cxn>
                  <a:cxn ang="0">
                    <a:pos x="3302" y="4171"/>
                  </a:cxn>
                  <a:cxn ang="0">
                    <a:pos x="3134" y="4072"/>
                  </a:cxn>
                  <a:cxn ang="0">
                    <a:pos x="2967" y="3968"/>
                  </a:cxn>
                  <a:cxn ang="0">
                    <a:pos x="2804" y="3861"/>
                  </a:cxn>
                  <a:cxn ang="0">
                    <a:pos x="2643" y="3748"/>
                  </a:cxn>
                  <a:cxn ang="0">
                    <a:pos x="2485" y="3634"/>
                  </a:cxn>
                  <a:cxn ang="0">
                    <a:pos x="2330" y="3514"/>
                  </a:cxn>
                  <a:cxn ang="0">
                    <a:pos x="2180" y="3392"/>
                  </a:cxn>
                  <a:cxn ang="0">
                    <a:pos x="2032" y="3267"/>
                  </a:cxn>
                  <a:cxn ang="0">
                    <a:pos x="1888" y="3138"/>
                  </a:cxn>
                  <a:cxn ang="0">
                    <a:pos x="1819" y="3071"/>
                  </a:cxn>
                  <a:cxn ang="0">
                    <a:pos x="1749" y="3006"/>
                  </a:cxn>
                  <a:cxn ang="0">
                    <a:pos x="1666" y="2922"/>
                  </a:cxn>
                  <a:cxn ang="0">
                    <a:pos x="1583" y="2837"/>
                  </a:cxn>
                  <a:cxn ang="0">
                    <a:pos x="1503" y="2751"/>
                  </a:cxn>
                  <a:cxn ang="0">
                    <a:pos x="1425" y="2665"/>
                  </a:cxn>
                  <a:cxn ang="0">
                    <a:pos x="1348" y="2577"/>
                  </a:cxn>
                  <a:cxn ang="0">
                    <a:pos x="1272" y="2487"/>
                  </a:cxn>
                  <a:cxn ang="0">
                    <a:pos x="1199" y="2398"/>
                  </a:cxn>
                  <a:cxn ang="0">
                    <a:pos x="1130" y="2308"/>
                  </a:cxn>
                  <a:cxn ang="0">
                    <a:pos x="1060" y="2217"/>
                  </a:cxn>
                  <a:cxn ang="0">
                    <a:pos x="993" y="2124"/>
                  </a:cxn>
                  <a:cxn ang="0">
                    <a:pos x="927" y="2032"/>
                  </a:cxn>
                  <a:cxn ang="0">
                    <a:pos x="864" y="1939"/>
                  </a:cxn>
                  <a:cxn ang="0">
                    <a:pos x="804" y="1845"/>
                  </a:cxn>
                  <a:cxn ang="0">
                    <a:pos x="743" y="1750"/>
                  </a:cxn>
                  <a:cxn ang="0">
                    <a:pos x="686" y="1656"/>
                  </a:cxn>
                  <a:cxn ang="0">
                    <a:pos x="630" y="1560"/>
                  </a:cxn>
                  <a:cxn ang="0">
                    <a:pos x="576" y="1464"/>
                  </a:cxn>
                  <a:cxn ang="0">
                    <a:pos x="524" y="1368"/>
                  </a:cxn>
                  <a:cxn ang="0">
                    <a:pos x="474" y="1270"/>
                  </a:cxn>
                  <a:cxn ang="0">
                    <a:pos x="425" y="1174"/>
                  </a:cxn>
                  <a:cxn ang="0">
                    <a:pos x="380" y="1077"/>
                  </a:cxn>
                  <a:cxn ang="0">
                    <a:pos x="335" y="979"/>
                  </a:cxn>
                  <a:cxn ang="0">
                    <a:pos x="293" y="881"/>
                  </a:cxn>
                  <a:cxn ang="0">
                    <a:pos x="254" y="784"/>
                  </a:cxn>
                  <a:cxn ang="0">
                    <a:pos x="215" y="685"/>
                  </a:cxn>
                  <a:cxn ang="0">
                    <a:pos x="179" y="587"/>
                  </a:cxn>
                  <a:cxn ang="0">
                    <a:pos x="144" y="489"/>
                  </a:cxn>
                  <a:cxn ang="0">
                    <a:pos x="111" y="390"/>
                  </a:cxn>
                  <a:cxn ang="0">
                    <a:pos x="80" y="292"/>
                  </a:cxn>
                  <a:cxn ang="0">
                    <a:pos x="52" y="195"/>
                  </a:cxn>
                  <a:cxn ang="0">
                    <a:pos x="26" y="97"/>
                  </a:cxn>
                  <a:cxn ang="0">
                    <a:pos x="0" y="0"/>
                  </a:cxn>
                </a:cxnLst>
                <a:rect l="0" t="0" r="r" b="b"/>
                <a:pathLst>
                  <a:path w="4329" h="4674">
                    <a:moveTo>
                      <a:pt x="4329" y="4674"/>
                    </a:moveTo>
                    <a:lnTo>
                      <a:pt x="4243" y="4638"/>
                    </a:lnTo>
                    <a:lnTo>
                      <a:pt x="4158" y="4602"/>
                    </a:lnTo>
                    <a:lnTo>
                      <a:pt x="4071" y="4563"/>
                    </a:lnTo>
                    <a:lnTo>
                      <a:pt x="3984" y="4524"/>
                    </a:lnTo>
                    <a:lnTo>
                      <a:pt x="3899" y="4485"/>
                    </a:lnTo>
                    <a:lnTo>
                      <a:pt x="3812" y="4443"/>
                    </a:lnTo>
                    <a:lnTo>
                      <a:pt x="3727" y="4401"/>
                    </a:lnTo>
                    <a:lnTo>
                      <a:pt x="3640" y="4357"/>
                    </a:lnTo>
                    <a:lnTo>
                      <a:pt x="3555" y="4313"/>
                    </a:lnTo>
                    <a:lnTo>
                      <a:pt x="3470" y="4267"/>
                    </a:lnTo>
                    <a:lnTo>
                      <a:pt x="3385" y="4220"/>
                    </a:lnTo>
                    <a:lnTo>
                      <a:pt x="3302" y="4171"/>
                    </a:lnTo>
                    <a:lnTo>
                      <a:pt x="3134" y="4072"/>
                    </a:lnTo>
                    <a:lnTo>
                      <a:pt x="2967" y="3968"/>
                    </a:lnTo>
                    <a:lnTo>
                      <a:pt x="2804" y="3861"/>
                    </a:lnTo>
                    <a:lnTo>
                      <a:pt x="2643" y="3748"/>
                    </a:lnTo>
                    <a:lnTo>
                      <a:pt x="2485" y="3634"/>
                    </a:lnTo>
                    <a:lnTo>
                      <a:pt x="2330" y="3514"/>
                    </a:lnTo>
                    <a:lnTo>
                      <a:pt x="2180" y="3392"/>
                    </a:lnTo>
                    <a:lnTo>
                      <a:pt x="2032" y="3267"/>
                    </a:lnTo>
                    <a:lnTo>
                      <a:pt x="1888" y="3138"/>
                    </a:lnTo>
                    <a:lnTo>
                      <a:pt x="1819" y="3071"/>
                    </a:lnTo>
                    <a:lnTo>
                      <a:pt x="1749" y="3006"/>
                    </a:lnTo>
                    <a:lnTo>
                      <a:pt x="1666" y="2922"/>
                    </a:lnTo>
                    <a:lnTo>
                      <a:pt x="1583" y="2837"/>
                    </a:lnTo>
                    <a:lnTo>
                      <a:pt x="1503" y="2751"/>
                    </a:lnTo>
                    <a:lnTo>
                      <a:pt x="1425" y="2665"/>
                    </a:lnTo>
                    <a:lnTo>
                      <a:pt x="1348" y="2577"/>
                    </a:lnTo>
                    <a:lnTo>
                      <a:pt x="1272" y="2487"/>
                    </a:lnTo>
                    <a:lnTo>
                      <a:pt x="1199" y="2398"/>
                    </a:lnTo>
                    <a:lnTo>
                      <a:pt x="1130" y="2308"/>
                    </a:lnTo>
                    <a:lnTo>
                      <a:pt x="1060" y="2217"/>
                    </a:lnTo>
                    <a:lnTo>
                      <a:pt x="993" y="2124"/>
                    </a:lnTo>
                    <a:lnTo>
                      <a:pt x="927" y="2032"/>
                    </a:lnTo>
                    <a:lnTo>
                      <a:pt x="864" y="1939"/>
                    </a:lnTo>
                    <a:lnTo>
                      <a:pt x="804" y="1845"/>
                    </a:lnTo>
                    <a:lnTo>
                      <a:pt x="743" y="1750"/>
                    </a:lnTo>
                    <a:lnTo>
                      <a:pt x="686" y="1656"/>
                    </a:lnTo>
                    <a:lnTo>
                      <a:pt x="630" y="1560"/>
                    </a:lnTo>
                    <a:lnTo>
                      <a:pt x="576" y="1464"/>
                    </a:lnTo>
                    <a:lnTo>
                      <a:pt x="524" y="1368"/>
                    </a:lnTo>
                    <a:lnTo>
                      <a:pt x="474" y="1270"/>
                    </a:lnTo>
                    <a:lnTo>
                      <a:pt x="425" y="1174"/>
                    </a:lnTo>
                    <a:lnTo>
                      <a:pt x="380" y="1077"/>
                    </a:lnTo>
                    <a:lnTo>
                      <a:pt x="335" y="979"/>
                    </a:lnTo>
                    <a:lnTo>
                      <a:pt x="293" y="881"/>
                    </a:lnTo>
                    <a:lnTo>
                      <a:pt x="254" y="784"/>
                    </a:lnTo>
                    <a:lnTo>
                      <a:pt x="215" y="685"/>
                    </a:lnTo>
                    <a:lnTo>
                      <a:pt x="179" y="587"/>
                    </a:lnTo>
                    <a:lnTo>
                      <a:pt x="144" y="489"/>
                    </a:lnTo>
                    <a:lnTo>
                      <a:pt x="111" y="390"/>
                    </a:lnTo>
                    <a:lnTo>
                      <a:pt x="80" y="292"/>
                    </a:lnTo>
                    <a:lnTo>
                      <a:pt x="52" y="195"/>
                    </a:lnTo>
                    <a:lnTo>
                      <a:pt x="26" y="97"/>
                    </a:lnTo>
                    <a:lnTo>
                      <a:pt x="0" y="0"/>
                    </a:lnTo>
                  </a:path>
                </a:pathLst>
              </a:custGeom>
              <a:noFill/>
              <a:ln w="57150" cmpd="sng">
                <a:solidFill>
                  <a:schemeClr val="tx2"/>
                </a:solidFill>
                <a:prstDash val="solid"/>
                <a:round/>
                <a:headEnd/>
                <a:tailEnd/>
              </a:ln>
            </p:spPr>
            <p:txBody>
              <a:bodyPr/>
              <a:lstStyle/>
              <a:p>
                <a:endParaRPr lang="pl-PL"/>
              </a:p>
            </p:txBody>
          </p:sp>
          <p:sp>
            <p:nvSpPr>
              <p:cNvPr id="64609" name="Freeform 97"/>
              <p:cNvSpPr>
                <a:spLocks/>
              </p:cNvSpPr>
              <p:nvPr/>
            </p:nvSpPr>
            <p:spPr bwMode="auto">
              <a:xfrm>
                <a:off x="2807" y="3146"/>
                <a:ext cx="427" cy="312"/>
              </a:xfrm>
              <a:custGeom>
                <a:avLst/>
                <a:gdLst/>
                <a:ahLst/>
                <a:cxnLst>
                  <a:cxn ang="0">
                    <a:pos x="737" y="586"/>
                  </a:cxn>
                  <a:cxn ang="0">
                    <a:pos x="716" y="584"/>
                  </a:cxn>
                  <a:cxn ang="0">
                    <a:pos x="697" y="579"/>
                  </a:cxn>
                  <a:cxn ang="0">
                    <a:pos x="680" y="573"/>
                  </a:cxn>
                  <a:cxn ang="0">
                    <a:pos x="664" y="563"/>
                  </a:cxn>
                  <a:cxn ang="0">
                    <a:pos x="652" y="552"/>
                  </a:cxn>
                  <a:cxn ang="0">
                    <a:pos x="642" y="537"/>
                  </a:cxn>
                  <a:cxn ang="0">
                    <a:pos x="633" y="522"/>
                  </a:cxn>
                  <a:cxn ang="0">
                    <a:pos x="624" y="505"/>
                  </a:cxn>
                  <a:cxn ang="0">
                    <a:pos x="614" y="464"/>
                  </a:cxn>
                  <a:cxn ang="0">
                    <a:pos x="609" y="418"/>
                  </a:cxn>
                  <a:cxn ang="0">
                    <a:pos x="605" y="371"/>
                  </a:cxn>
                  <a:cxn ang="0">
                    <a:pos x="605" y="319"/>
                  </a:cxn>
                  <a:cxn ang="0">
                    <a:pos x="605" y="243"/>
                  </a:cxn>
                  <a:cxn ang="0">
                    <a:pos x="605" y="192"/>
                  </a:cxn>
                  <a:cxn ang="0">
                    <a:pos x="602" y="145"/>
                  </a:cxn>
                  <a:cxn ang="0">
                    <a:pos x="595" y="103"/>
                  </a:cxn>
                  <a:cxn ang="0">
                    <a:pos x="588" y="75"/>
                  </a:cxn>
                  <a:cxn ang="0">
                    <a:pos x="581" y="57"/>
                  </a:cxn>
                  <a:cxn ang="0">
                    <a:pos x="572" y="42"/>
                  </a:cxn>
                  <a:cxn ang="0">
                    <a:pos x="564" y="29"/>
                  </a:cxn>
                  <a:cxn ang="0">
                    <a:pos x="552" y="18"/>
                  </a:cxn>
                  <a:cxn ang="0">
                    <a:pos x="538" y="10"/>
                  </a:cxn>
                  <a:cxn ang="0">
                    <a:pos x="520" y="3"/>
                  </a:cxn>
                  <a:cxn ang="0">
                    <a:pos x="500" y="0"/>
                  </a:cxn>
                  <a:cxn ang="0">
                    <a:pos x="477" y="0"/>
                  </a:cxn>
                  <a:cxn ang="0">
                    <a:pos x="454" y="3"/>
                  </a:cxn>
                  <a:cxn ang="0">
                    <a:pos x="432" y="10"/>
                  </a:cxn>
                  <a:cxn ang="0">
                    <a:pos x="408" y="20"/>
                  </a:cxn>
                  <a:cxn ang="0">
                    <a:pos x="387" y="31"/>
                  </a:cxn>
                  <a:cxn ang="0">
                    <a:pos x="368" y="47"/>
                  </a:cxn>
                  <a:cxn ang="0">
                    <a:pos x="354" y="64"/>
                  </a:cxn>
                  <a:cxn ang="0">
                    <a:pos x="342" y="80"/>
                  </a:cxn>
                  <a:cxn ang="0">
                    <a:pos x="333" y="98"/>
                  </a:cxn>
                  <a:cxn ang="0">
                    <a:pos x="323" y="129"/>
                  </a:cxn>
                  <a:cxn ang="0">
                    <a:pos x="314" y="171"/>
                  </a:cxn>
                  <a:cxn ang="0">
                    <a:pos x="309" y="215"/>
                  </a:cxn>
                  <a:cxn ang="0">
                    <a:pos x="305" y="259"/>
                  </a:cxn>
                  <a:cxn ang="0">
                    <a:pos x="303" y="300"/>
                  </a:cxn>
                  <a:cxn ang="0">
                    <a:pos x="300" y="327"/>
                  </a:cxn>
                  <a:cxn ang="0">
                    <a:pos x="297" y="345"/>
                  </a:cxn>
                  <a:cxn ang="0">
                    <a:pos x="291" y="360"/>
                  </a:cxn>
                  <a:cxn ang="0">
                    <a:pos x="286" y="373"/>
                  </a:cxn>
                  <a:cxn ang="0">
                    <a:pos x="277" y="384"/>
                  </a:cxn>
                  <a:cxn ang="0">
                    <a:pos x="269" y="394"/>
                  </a:cxn>
                  <a:cxn ang="0">
                    <a:pos x="257" y="400"/>
                  </a:cxn>
                  <a:cxn ang="0">
                    <a:pos x="244" y="404"/>
                  </a:cxn>
                  <a:cxn ang="0">
                    <a:pos x="229" y="407"/>
                  </a:cxn>
                  <a:cxn ang="0">
                    <a:pos x="213" y="407"/>
                  </a:cxn>
                  <a:cxn ang="0">
                    <a:pos x="196" y="405"/>
                  </a:cxn>
                  <a:cxn ang="0">
                    <a:pos x="168" y="400"/>
                  </a:cxn>
                  <a:cxn ang="0">
                    <a:pos x="125" y="389"/>
                  </a:cxn>
                  <a:cxn ang="0">
                    <a:pos x="78" y="371"/>
                  </a:cxn>
                  <a:cxn ang="0">
                    <a:pos x="28" y="352"/>
                  </a:cxn>
                  <a:cxn ang="0">
                    <a:pos x="147" y="402"/>
                  </a:cxn>
                </a:cxnLst>
                <a:rect l="0" t="0" r="r" b="b"/>
                <a:pathLst>
                  <a:path w="853" h="625">
                    <a:moveTo>
                      <a:pt x="853" y="625"/>
                    </a:moveTo>
                    <a:lnTo>
                      <a:pt x="737" y="586"/>
                    </a:lnTo>
                    <a:lnTo>
                      <a:pt x="727" y="586"/>
                    </a:lnTo>
                    <a:lnTo>
                      <a:pt x="716" y="584"/>
                    </a:lnTo>
                    <a:lnTo>
                      <a:pt x="706" y="583"/>
                    </a:lnTo>
                    <a:lnTo>
                      <a:pt x="697" y="579"/>
                    </a:lnTo>
                    <a:lnTo>
                      <a:pt x="689" y="576"/>
                    </a:lnTo>
                    <a:lnTo>
                      <a:pt x="680" y="573"/>
                    </a:lnTo>
                    <a:lnTo>
                      <a:pt x="671" y="568"/>
                    </a:lnTo>
                    <a:lnTo>
                      <a:pt x="664" y="563"/>
                    </a:lnTo>
                    <a:lnTo>
                      <a:pt x="659" y="558"/>
                    </a:lnTo>
                    <a:lnTo>
                      <a:pt x="652" y="552"/>
                    </a:lnTo>
                    <a:lnTo>
                      <a:pt x="647" y="545"/>
                    </a:lnTo>
                    <a:lnTo>
                      <a:pt x="642" y="537"/>
                    </a:lnTo>
                    <a:lnTo>
                      <a:pt x="637" y="531"/>
                    </a:lnTo>
                    <a:lnTo>
                      <a:pt x="633" y="522"/>
                    </a:lnTo>
                    <a:lnTo>
                      <a:pt x="628" y="513"/>
                    </a:lnTo>
                    <a:lnTo>
                      <a:pt x="624" y="505"/>
                    </a:lnTo>
                    <a:lnTo>
                      <a:pt x="619" y="485"/>
                    </a:lnTo>
                    <a:lnTo>
                      <a:pt x="614" y="464"/>
                    </a:lnTo>
                    <a:lnTo>
                      <a:pt x="611" y="443"/>
                    </a:lnTo>
                    <a:lnTo>
                      <a:pt x="609" y="418"/>
                    </a:lnTo>
                    <a:lnTo>
                      <a:pt x="607" y="396"/>
                    </a:lnTo>
                    <a:lnTo>
                      <a:pt x="605" y="371"/>
                    </a:lnTo>
                    <a:lnTo>
                      <a:pt x="605" y="345"/>
                    </a:lnTo>
                    <a:lnTo>
                      <a:pt x="605" y="319"/>
                    </a:lnTo>
                    <a:lnTo>
                      <a:pt x="605" y="269"/>
                    </a:lnTo>
                    <a:lnTo>
                      <a:pt x="605" y="243"/>
                    </a:lnTo>
                    <a:lnTo>
                      <a:pt x="605" y="218"/>
                    </a:lnTo>
                    <a:lnTo>
                      <a:pt x="605" y="192"/>
                    </a:lnTo>
                    <a:lnTo>
                      <a:pt x="604" y="169"/>
                    </a:lnTo>
                    <a:lnTo>
                      <a:pt x="602" y="145"/>
                    </a:lnTo>
                    <a:lnTo>
                      <a:pt x="598" y="124"/>
                    </a:lnTo>
                    <a:lnTo>
                      <a:pt x="595" y="103"/>
                    </a:lnTo>
                    <a:lnTo>
                      <a:pt x="591" y="83"/>
                    </a:lnTo>
                    <a:lnTo>
                      <a:pt x="588" y="75"/>
                    </a:lnTo>
                    <a:lnTo>
                      <a:pt x="585" y="65"/>
                    </a:lnTo>
                    <a:lnTo>
                      <a:pt x="581" y="57"/>
                    </a:lnTo>
                    <a:lnTo>
                      <a:pt x="578" y="49"/>
                    </a:lnTo>
                    <a:lnTo>
                      <a:pt x="572" y="42"/>
                    </a:lnTo>
                    <a:lnTo>
                      <a:pt x="569" y="36"/>
                    </a:lnTo>
                    <a:lnTo>
                      <a:pt x="564" y="29"/>
                    </a:lnTo>
                    <a:lnTo>
                      <a:pt x="557" y="23"/>
                    </a:lnTo>
                    <a:lnTo>
                      <a:pt x="552" y="18"/>
                    </a:lnTo>
                    <a:lnTo>
                      <a:pt x="545" y="13"/>
                    </a:lnTo>
                    <a:lnTo>
                      <a:pt x="538" y="10"/>
                    </a:lnTo>
                    <a:lnTo>
                      <a:pt x="529" y="7"/>
                    </a:lnTo>
                    <a:lnTo>
                      <a:pt x="520" y="3"/>
                    </a:lnTo>
                    <a:lnTo>
                      <a:pt x="510" y="2"/>
                    </a:lnTo>
                    <a:lnTo>
                      <a:pt x="500" y="0"/>
                    </a:lnTo>
                    <a:lnTo>
                      <a:pt x="489" y="0"/>
                    </a:lnTo>
                    <a:lnTo>
                      <a:pt x="477" y="0"/>
                    </a:lnTo>
                    <a:lnTo>
                      <a:pt x="467" y="2"/>
                    </a:lnTo>
                    <a:lnTo>
                      <a:pt x="454" y="3"/>
                    </a:lnTo>
                    <a:lnTo>
                      <a:pt x="442" y="7"/>
                    </a:lnTo>
                    <a:lnTo>
                      <a:pt x="432" y="10"/>
                    </a:lnTo>
                    <a:lnTo>
                      <a:pt x="420" y="15"/>
                    </a:lnTo>
                    <a:lnTo>
                      <a:pt x="408" y="20"/>
                    </a:lnTo>
                    <a:lnTo>
                      <a:pt x="397" y="25"/>
                    </a:lnTo>
                    <a:lnTo>
                      <a:pt x="387" y="31"/>
                    </a:lnTo>
                    <a:lnTo>
                      <a:pt x="378" y="39"/>
                    </a:lnTo>
                    <a:lnTo>
                      <a:pt x="368" y="47"/>
                    </a:lnTo>
                    <a:lnTo>
                      <a:pt x="359" y="55"/>
                    </a:lnTo>
                    <a:lnTo>
                      <a:pt x="354" y="64"/>
                    </a:lnTo>
                    <a:lnTo>
                      <a:pt x="347" y="72"/>
                    </a:lnTo>
                    <a:lnTo>
                      <a:pt x="342" y="80"/>
                    </a:lnTo>
                    <a:lnTo>
                      <a:pt x="338" y="90"/>
                    </a:lnTo>
                    <a:lnTo>
                      <a:pt x="333" y="98"/>
                    </a:lnTo>
                    <a:lnTo>
                      <a:pt x="329" y="108"/>
                    </a:lnTo>
                    <a:lnTo>
                      <a:pt x="323" y="129"/>
                    </a:lnTo>
                    <a:lnTo>
                      <a:pt x="317" y="150"/>
                    </a:lnTo>
                    <a:lnTo>
                      <a:pt x="314" y="171"/>
                    </a:lnTo>
                    <a:lnTo>
                      <a:pt x="312" y="194"/>
                    </a:lnTo>
                    <a:lnTo>
                      <a:pt x="309" y="215"/>
                    </a:lnTo>
                    <a:lnTo>
                      <a:pt x="307" y="238"/>
                    </a:lnTo>
                    <a:lnTo>
                      <a:pt x="305" y="259"/>
                    </a:lnTo>
                    <a:lnTo>
                      <a:pt x="305" y="280"/>
                    </a:lnTo>
                    <a:lnTo>
                      <a:pt x="303" y="300"/>
                    </a:lnTo>
                    <a:lnTo>
                      <a:pt x="300" y="319"/>
                    </a:lnTo>
                    <a:lnTo>
                      <a:pt x="300" y="327"/>
                    </a:lnTo>
                    <a:lnTo>
                      <a:pt x="298" y="337"/>
                    </a:lnTo>
                    <a:lnTo>
                      <a:pt x="297" y="345"/>
                    </a:lnTo>
                    <a:lnTo>
                      <a:pt x="295" y="352"/>
                    </a:lnTo>
                    <a:lnTo>
                      <a:pt x="291" y="360"/>
                    </a:lnTo>
                    <a:lnTo>
                      <a:pt x="290" y="366"/>
                    </a:lnTo>
                    <a:lnTo>
                      <a:pt x="286" y="373"/>
                    </a:lnTo>
                    <a:lnTo>
                      <a:pt x="283" y="379"/>
                    </a:lnTo>
                    <a:lnTo>
                      <a:pt x="277" y="384"/>
                    </a:lnTo>
                    <a:lnTo>
                      <a:pt x="274" y="389"/>
                    </a:lnTo>
                    <a:lnTo>
                      <a:pt x="269" y="394"/>
                    </a:lnTo>
                    <a:lnTo>
                      <a:pt x="262" y="397"/>
                    </a:lnTo>
                    <a:lnTo>
                      <a:pt x="257" y="400"/>
                    </a:lnTo>
                    <a:lnTo>
                      <a:pt x="250" y="402"/>
                    </a:lnTo>
                    <a:lnTo>
                      <a:pt x="244" y="404"/>
                    </a:lnTo>
                    <a:lnTo>
                      <a:pt x="238" y="405"/>
                    </a:lnTo>
                    <a:lnTo>
                      <a:pt x="229" y="407"/>
                    </a:lnTo>
                    <a:lnTo>
                      <a:pt x="222" y="407"/>
                    </a:lnTo>
                    <a:lnTo>
                      <a:pt x="213" y="407"/>
                    </a:lnTo>
                    <a:lnTo>
                      <a:pt x="205" y="407"/>
                    </a:lnTo>
                    <a:lnTo>
                      <a:pt x="196" y="405"/>
                    </a:lnTo>
                    <a:lnTo>
                      <a:pt x="187" y="404"/>
                    </a:lnTo>
                    <a:lnTo>
                      <a:pt x="168" y="400"/>
                    </a:lnTo>
                    <a:lnTo>
                      <a:pt x="147" y="396"/>
                    </a:lnTo>
                    <a:lnTo>
                      <a:pt x="125" y="389"/>
                    </a:lnTo>
                    <a:lnTo>
                      <a:pt x="102" y="381"/>
                    </a:lnTo>
                    <a:lnTo>
                      <a:pt x="78" y="371"/>
                    </a:lnTo>
                    <a:lnTo>
                      <a:pt x="54" y="361"/>
                    </a:lnTo>
                    <a:lnTo>
                      <a:pt x="28" y="352"/>
                    </a:lnTo>
                    <a:lnTo>
                      <a:pt x="0" y="340"/>
                    </a:lnTo>
                    <a:lnTo>
                      <a:pt x="147" y="402"/>
                    </a:lnTo>
                  </a:path>
                </a:pathLst>
              </a:custGeom>
              <a:noFill/>
              <a:ln w="57150" cmpd="sng">
                <a:solidFill>
                  <a:schemeClr val="tx2"/>
                </a:solidFill>
                <a:prstDash val="solid"/>
                <a:round/>
                <a:headEnd/>
                <a:tailEnd/>
              </a:ln>
            </p:spPr>
            <p:txBody>
              <a:bodyPr/>
              <a:lstStyle/>
              <a:p>
                <a:endParaRPr lang="pl-PL"/>
              </a:p>
            </p:txBody>
          </p:sp>
          <p:sp>
            <p:nvSpPr>
              <p:cNvPr id="64610" name="Freeform 98"/>
              <p:cNvSpPr>
                <a:spLocks/>
              </p:cNvSpPr>
              <p:nvPr/>
            </p:nvSpPr>
            <p:spPr bwMode="auto">
              <a:xfrm>
                <a:off x="3176" y="3439"/>
                <a:ext cx="623" cy="178"/>
              </a:xfrm>
              <a:custGeom>
                <a:avLst/>
                <a:gdLst/>
                <a:ahLst/>
                <a:cxnLst>
                  <a:cxn ang="0">
                    <a:pos x="0" y="0"/>
                  </a:cxn>
                  <a:cxn ang="0">
                    <a:pos x="31" y="10"/>
                  </a:cxn>
                  <a:cxn ang="0">
                    <a:pos x="61" y="21"/>
                  </a:cxn>
                  <a:cxn ang="0">
                    <a:pos x="90" y="31"/>
                  </a:cxn>
                  <a:cxn ang="0">
                    <a:pos x="120" y="42"/>
                  </a:cxn>
                  <a:cxn ang="0">
                    <a:pos x="179" y="65"/>
                  </a:cxn>
                  <a:cxn ang="0">
                    <a:pos x="238" y="89"/>
                  </a:cxn>
                  <a:cxn ang="0">
                    <a:pos x="295" y="114"/>
                  </a:cxn>
                  <a:cxn ang="0">
                    <a:pos x="352" y="137"/>
                  </a:cxn>
                  <a:cxn ang="0">
                    <a:pos x="410" y="161"/>
                  </a:cxn>
                  <a:cxn ang="0">
                    <a:pos x="437" y="171"/>
                  </a:cxn>
                  <a:cxn ang="0">
                    <a:pos x="465" y="182"/>
                  </a:cxn>
                  <a:cxn ang="0">
                    <a:pos x="509" y="198"/>
                  </a:cxn>
                  <a:cxn ang="0">
                    <a:pos x="552" y="213"/>
                  </a:cxn>
                  <a:cxn ang="0">
                    <a:pos x="595" y="226"/>
                  </a:cxn>
                  <a:cxn ang="0">
                    <a:pos x="639" y="241"/>
                  </a:cxn>
                  <a:cxn ang="0">
                    <a:pos x="684" y="252"/>
                  </a:cxn>
                  <a:cxn ang="0">
                    <a:pos x="727" y="263"/>
                  </a:cxn>
                  <a:cxn ang="0">
                    <a:pos x="774" y="275"/>
                  </a:cxn>
                  <a:cxn ang="0">
                    <a:pos x="819" y="285"/>
                  </a:cxn>
                  <a:cxn ang="0">
                    <a:pos x="868" y="296"/>
                  </a:cxn>
                  <a:cxn ang="0">
                    <a:pos x="916" y="304"/>
                  </a:cxn>
                  <a:cxn ang="0">
                    <a:pos x="967" y="314"/>
                  </a:cxn>
                  <a:cxn ang="0">
                    <a:pos x="993" y="319"/>
                  </a:cxn>
                  <a:cxn ang="0">
                    <a:pos x="1019" y="322"/>
                  </a:cxn>
                  <a:cxn ang="0">
                    <a:pos x="1045" y="327"/>
                  </a:cxn>
                  <a:cxn ang="0">
                    <a:pos x="1073" y="332"/>
                  </a:cxn>
                  <a:cxn ang="0">
                    <a:pos x="1100" y="335"/>
                  </a:cxn>
                  <a:cxn ang="0">
                    <a:pos x="1128" y="340"/>
                  </a:cxn>
                  <a:cxn ang="0">
                    <a:pos x="1158" y="343"/>
                  </a:cxn>
                  <a:cxn ang="0">
                    <a:pos x="1185" y="348"/>
                  </a:cxn>
                  <a:cxn ang="0">
                    <a:pos x="1217" y="351"/>
                  </a:cxn>
                  <a:cxn ang="0">
                    <a:pos x="1246" y="356"/>
                  </a:cxn>
                </a:cxnLst>
                <a:rect l="0" t="0" r="r" b="b"/>
                <a:pathLst>
                  <a:path w="1246" h="356">
                    <a:moveTo>
                      <a:pt x="0" y="0"/>
                    </a:moveTo>
                    <a:lnTo>
                      <a:pt x="31" y="10"/>
                    </a:lnTo>
                    <a:lnTo>
                      <a:pt x="61" y="21"/>
                    </a:lnTo>
                    <a:lnTo>
                      <a:pt x="90" y="31"/>
                    </a:lnTo>
                    <a:lnTo>
                      <a:pt x="120" y="42"/>
                    </a:lnTo>
                    <a:lnTo>
                      <a:pt x="179" y="65"/>
                    </a:lnTo>
                    <a:lnTo>
                      <a:pt x="238" y="89"/>
                    </a:lnTo>
                    <a:lnTo>
                      <a:pt x="295" y="114"/>
                    </a:lnTo>
                    <a:lnTo>
                      <a:pt x="352" y="137"/>
                    </a:lnTo>
                    <a:lnTo>
                      <a:pt x="410" y="161"/>
                    </a:lnTo>
                    <a:lnTo>
                      <a:pt x="437" y="171"/>
                    </a:lnTo>
                    <a:lnTo>
                      <a:pt x="465" y="182"/>
                    </a:lnTo>
                    <a:lnTo>
                      <a:pt x="509" y="198"/>
                    </a:lnTo>
                    <a:lnTo>
                      <a:pt x="552" y="213"/>
                    </a:lnTo>
                    <a:lnTo>
                      <a:pt x="595" y="226"/>
                    </a:lnTo>
                    <a:lnTo>
                      <a:pt x="639" y="241"/>
                    </a:lnTo>
                    <a:lnTo>
                      <a:pt x="684" y="252"/>
                    </a:lnTo>
                    <a:lnTo>
                      <a:pt x="727" y="263"/>
                    </a:lnTo>
                    <a:lnTo>
                      <a:pt x="774" y="275"/>
                    </a:lnTo>
                    <a:lnTo>
                      <a:pt x="819" y="285"/>
                    </a:lnTo>
                    <a:lnTo>
                      <a:pt x="868" y="296"/>
                    </a:lnTo>
                    <a:lnTo>
                      <a:pt x="916" y="304"/>
                    </a:lnTo>
                    <a:lnTo>
                      <a:pt x="967" y="314"/>
                    </a:lnTo>
                    <a:lnTo>
                      <a:pt x="993" y="319"/>
                    </a:lnTo>
                    <a:lnTo>
                      <a:pt x="1019" y="322"/>
                    </a:lnTo>
                    <a:lnTo>
                      <a:pt x="1045" y="327"/>
                    </a:lnTo>
                    <a:lnTo>
                      <a:pt x="1073" y="332"/>
                    </a:lnTo>
                    <a:lnTo>
                      <a:pt x="1100" y="335"/>
                    </a:lnTo>
                    <a:lnTo>
                      <a:pt x="1128" y="340"/>
                    </a:lnTo>
                    <a:lnTo>
                      <a:pt x="1158" y="343"/>
                    </a:lnTo>
                    <a:lnTo>
                      <a:pt x="1185" y="348"/>
                    </a:lnTo>
                    <a:lnTo>
                      <a:pt x="1217" y="351"/>
                    </a:lnTo>
                    <a:lnTo>
                      <a:pt x="1246" y="356"/>
                    </a:lnTo>
                  </a:path>
                </a:pathLst>
              </a:custGeom>
              <a:noFill/>
              <a:ln w="57150" cmpd="sng">
                <a:solidFill>
                  <a:schemeClr val="tx2"/>
                </a:solidFill>
                <a:prstDash val="solid"/>
                <a:round/>
                <a:headEnd/>
                <a:tailEnd/>
              </a:ln>
            </p:spPr>
            <p:txBody>
              <a:bodyPr/>
              <a:lstStyle/>
              <a:p>
                <a:endParaRPr lang="pl-PL"/>
              </a:p>
            </p:txBody>
          </p:sp>
          <p:sp>
            <p:nvSpPr>
              <p:cNvPr id="64612" name="Freeform 100"/>
              <p:cNvSpPr>
                <a:spLocks/>
              </p:cNvSpPr>
              <p:nvPr/>
            </p:nvSpPr>
            <p:spPr bwMode="auto">
              <a:xfrm>
                <a:off x="3799" y="1010"/>
                <a:ext cx="721" cy="2607"/>
              </a:xfrm>
              <a:custGeom>
                <a:avLst/>
                <a:gdLst/>
                <a:ahLst/>
                <a:cxnLst>
                  <a:cxn ang="0">
                    <a:pos x="47" y="5203"/>
                  </a:cxn>
                  <a:cxn ang="0">
                    <a:pos x="109" y="5177"/>
                  </a:cxn>
                  <a:cxn ang="0">
                    <a:pos x="161" y="5143"/>
                  </a:cxn>
                  <a:cxn ang="0">
                    <a:pos x="205" y="5100"/>
                  </a:cxn>
                  <a:cxn ang="0">
                    <a:pos x="241" y="5053"/>
                  </a:cxn>
                  <a:cxn ang="0">
                    <a:pos x="272" y="4999"/>
                  </a:cxn>
                  <a:cxn ang="0">
                    <a:pos x="298" y="4943"/>
                  </a:cxn>
                  <a:cxn ang="0">
                    <a:pos x="326" y="4863"/>
                  </a:cxn>
                  <a:cxn ang="0">
                    <a:pos x="359" y="4741"/>
                  </a:cxn>
                  <a:cxn ang="0">
                    <a:pos x="385" y="4645"/>
                  </a:cxn>
                  <a:cxn ang="0">
                    <a:pos x="415" y="4539"/>
                  </a:cxn>
                  <a:cxn ang="0">
                    <a:pos x="460" y="4389"/>
                  </a:cxn>
                  <a:cxn ang="0">
                    <a:pos x="521" y="4191"/>
                  </a:cxn>
                  <a:cxn ang="0">
                    <a:pos x="559" y="4062"/>
                  </a:cxn>
                  <a:cxn ang="0">
                    <a:pos x="580" y="3981"/>
                  </a:cxn>
                  <a:cxn ang="0">
                    <a:pos x="600" y="3895"/>
                  </a:cxn>
                  <a:cxn ang="0">
                    <a:pos x="628" y="3768"/>
                  </a:cxn>
                  <a:cxn ang="0">
                    <a:pos x="659" y="3612"/>
                  </a:cxn>
                  <a:cxn ang="0">
                    <a:pos x="691" y="3444"/>
                  </a:cxn>
                  <a:cxn ang="0">
                    <a:pos x="725" y="3263"/>
                  </a:cxn>
                  <a:cxn ang="0">
                    <a:pos x="762" y="3071"/>
                  </a:cxn>
                  <a:cxn ang="0">
                    <a:pos x="805" y="2873"/>
                  </a:cxn>
                  <a:cxn ang="0">
                    <a:pos x="850" y="2673"/>
                  </a:cxn>
                  <a:cxn ang="0">
                    <a:pos x="899" y="2473"/>
                  </a:cxn>
                  <a:cxn ang="0">
                    <a:pos x="946" y="2279"/>
                  </a:cxn>
                  <a:cxn ang="0">
                    <a:pos x="968" y="2186"/>
                  </a:cxn>
                  <a:cxn ang="0">
                    <a:pos x="991" y="2098"/>
                  </a:cxn>
                  <a:cxn ang="0">
                    <a:pos x="1010" y="2014"/>
                  </a:cxn>
                  <a:cxn ang="0">
                    <a:pos x="1029" y="1937"/>
                  </a:cxn>
                  <a:cxn ang="0">
                    <a:pos x="1051" y="1840"/>
                  </a:cxn>
                  <a:cxn ang="0">
                    <a:pos x="1069" y="1754"/>
                  </a:cxn>
                  <a:cxn ang="0">
                    <a:pos x="1084" y="1675"/>
                  </a:cxn>
                  <a:cxn ang="0">
                    <a:pos x="1098" y="1605"/>
                  </a:cxn>
                  <a:cxn ang="0">
                    <a:pos x="1109" y="1540"/>
                  </a:cxn>
                  <a:cxn ang="0">
                    <a:pos x="1126" y="1438"/>
                  </a:cxn>
                  <a:cxn ang="0">
                    <a:pos x="1145" y="1317"/>
                  </a:cxn>
                  <a:cxn ang="0">
                    <a:pos x="1159" y="1231"/>
                  </a:cxn>
                  <a:cxn ang="0">
                    <a:pos x="1171" y="1155"/>
                  </a:cxn>
                  <a:cxn ang="0">
                    <a:pos x="1204" y="986"/>
                  </a:cxn>
                  <a:cxn ang="0">
                    <a:pos x="1253" y="758"/>
                  </a:cxn>
                  <a:cxn ang="0">
                    <a:pos x="1326" y="440"/>
                  </a:cxn>
                  <a:cxn ang="0">
                    <a:pos x="1385" y="209"/>
                  </a:cxn>
                  <a:cxn ang="0">
                    <a:pos x="1444" y="0"/>
                  </a:cxn>
                </a:cxnLst>
                <a:rect l="0" t="0" r="r" b="b"/>
                <a:pathLst>
                  <a:path w="1444" h="5214">
                    <a:moveTo>
                      <a:pt x="0" y="5214"/>
                    </a:moveTo>
                    <a:lnTo>
                      <a:pt x="24" y="5208"/>
                    </a:lnTo>
                    <a:lnTo>
                      <a:pt x="47" y="5203"/>
                    </a:lnTo>
                    <a:lnTo>
                      <a:pt x="69" y="5195"/>
                    </a:lnTo>
                    <a:lnTo>
                      <a:pt x="90" y="5187"/>
                    </a:lnTo>
                    <a:lnTo>
                      <a:pt x="109" y="5177"/>
                    </a:lnTo>
                    <a:lnTo>
                      <a:pt x="127" y="5167"/>
                    </a:lnTo>
                    <a:lnTo>
                      <a:pt x="144" y="5156"/>
                    </a:lnTo>
                    <a:lnTo>
                      <a:pt x="161" y="5143"/>
                    </a:lnTo>
                    <a:lnTo>
                      <a:pt x="177" y="5130"/>
                    </a:lnTo>
                    <a:lnTo>
                      <a:pt x="191" y="5115"/>
                    </a:lnTo>
                    <a:lnTo>
                      <a:pt x="205" y="5100"/>
                    </a:lnTo>
                    <a:lnTo>
                      <a:pt x="219" y="5086"/>
                    </a:lnTo>
                    <a:lnTo>
                      <a:pt x="231" y="5069"/>
                    </a:lnTo>
                    <a:lnTo>
                      <a:pt x="241" y="5053"/>
                    </a:lnTo>
                    <a:lnTo>
                      <a:pt x="253" y="5035"/>
                    </a:lnTo>
                    <a:lnTo>
                      <a:pt x="264" y="5017"/>
                    </a:lnTo>
                    <a:lnTo>
                      <a:pt x="272" y="4999"/>
                    </a:lnTo>
                    <a:lnTo>
                      <a:pt x="281" y="4982"/>
                    </a:lnTo>
                    <a:lnTo>
                      <a:pt x="290" y="4962"/>
                    </a:lnTo>
                    <a:lnTo>
                      <a:pt x="298" y="4943"/>
                    </a:lnTo>
                    <a:lnTo>
                      <a:pt x="305" y="4923"/>
                    </a:lnTo>
                    <a:lnTo>
                      <a:pt x="312" y="4903"/>
                    </a:lnTo>
                    <a:lnTo>
                      <a:pt x="326" y="4863"/>
                    </a:lnTo>
                    <a:lnTo>
                      <a:pt x="338" y="4822"/>
                    </a:lnTo>
                    <a:lnTo>
                      <a:pt x="349" y="4781"/>
                    </a:lnTo>
                    <a:lnTo>
                      <a:pt x="359" y="4741"/>
                    </a:lnTo>
                    <a:lnTo>
                      <a:pt x="370" y="4700"/>
                    </a:lnTo>
                    <a:lnTo>
                      <a:pt x="378" y="4672"/>
                    </a:lnTo>
                    <a:lnTo>
                      <a:pt x="385" y="4645"/>
                    </a:lnTo>
                    <a:lnTo>
                      <a:pt x="392" y="4619"/>
                    </a:lnTo>
                    <a:lnTo>
                      <a:pt x="399" y="4591"/>
                    </a:lnTo>
                    <a:lnTo>
                      <a:pt x="415" y="4539"/>
                    </a:lnTo>
                    <a:lnTo>
                      <a:pt x="430" y="4489"/>
                    </a:lnTo>
                    <a:lnTo>
                      <a:pt x="446" y="4438"/>
                    </a:lnTo>
                    <a:lnTo>
                      <a:pt x="460" y="4389"/>
                    </a:lnTo>
                    <a:lnTo>
                      <a:pt x="491" y="4290"/>
                    </a:lnTo>
                    <a:lnTo>
                      <a:pt x="507" y="4241"/>
                    </a:lnTo>
                    <a:lnTo>
                      <a:pt x="521" y="4191"/>
                    </a:lnTo>
                    <a:lnTo>
                      <a:pt x="536" y="4140"/>
                    </a:lnTo>
                    <a:lnTo>
                      <a:pt x="550" y="4090"/>
                    </a:lnTo>
                    <a:lnTo>
                      <a:pt x="559" y="4062"/>
                    </a:lnTo>
                    <a:lnTo>
                      <a:pt x="566" y="4036"/>
                    </a:lnTo>
                    <a:lnTo>
                      <a:pt x="573" y="4009"/>
                    </a:lnTo>
                    <a:lnTo>
                      <a:pt x="580" y="3981"/>
                    </a:lnTo>
                    <a:lnTo>
                      <a:pt x="586" y="3953"/>
                    </a:lnTo>
                    <a:lnTo>
                      <a:pt x="593" y="3924"/>
                    </a:lnTo>
                    <a:lnTo>
                      <a:pt x="600" y="3895"/>
                    </a:lnTo>
                    <a:lnTo>
                      <a:pt x="607" y="3865"/>
                    </a:lnTo>
                    <a:lnTo>
                      <a:pt x="618" y="3818"/>
                    </a:lnTo>
                    <a:lnTo>
                      <a:pt x="628" y="3768"/>
                    </a:lnTo>
                    <a:lnTo>
                      <a:pt x="639" y="3717"/>
                    </a:lnTo>
                    <a:lnTo>
                      <a:pt x="649" y="3665"/>
                    </a:lnTo>
                    <a:lnTo>
                      <a:pt x="659" y="3612"/>
                    </a:lnTo>
                    <a:lnTo>
                      <a:pt x="670" y="3558"/>
                    </a:lnTo>
                    <a:lnTo>
                      <a:pt x="680" y="3501"/>
                    </a:lnTo>
                    <a:lnTo>
                      <a:pt x="691" y="3444"/>
                    </a:lnTo>
                    <a:lnTo>
                      <a:pt x="701" y="3384"/>
                    </a:lnTo>
                    <a:lnTo>
                      <a:pt x="713" y="3324"/>
                    </a:lnTo>
                    <a:lnTo>
                      <a:pt x="725" y="3263"/>
                    </a:lnTo>
                    <a:lnTo>
                      <a:pt x="737" y="3200"/>
                    </a:lnTo>
                    <a:lnTo>
                      <a:pt x="750" y="3136"/>
                    </a:lnTo>
                    <a:lnTo>
                      <a:pt x="762" y="3071"/>
                    </a:lnTo>
                    <a:lnTo>
                      <a:pt x="776" y="3005"/>
                    </a:lnTo>
                    <a:lnTo>
                      <a:pt x="791" y="2938"/>
                    </a:lnTo>
                    <a:lnTo>
                      <a:pt x="805" y="2873"/>
                    </a:lnTo>
                    <a:lnTo>
                      <a:pt x="819" y="2806"/>
                    </a:lnTo>
                    <a:lnTo>
                      <a:pt x="835" y="2739"/>
                    </a:lnTo>
                    <a:lnTo>
                      <a:pt x="850" y="2673"/>
                    </a:lnTo>
                    <a:lnTo>
                      <a:pt x="866" y="2606"/>
                    </a:lnTo>
                    <a:lnTo>
                      <a:pt x="883" y="2539"/>
                    </a:lnTo>
                    <a:lnTo>
                      <a:pt x="899" y="2473"/>
                    </a:lnTo>
                    <a:lnTo>
                      <a:pt x="914" y="2408"/>
                    </a:lnTo>
                    <a:lnTo>
                      <a:pt x="930" y="2342"/>
                    </a:lnTo>
                    <a:lnTo>
                      <a:pt x="946" y="2279"/>
                    </a:lnTo>
                    <a:lnTo>
                      <a:pt x="954" y="2248"/>
                    </a:lnTo>
                    <a:lnTo>
                      <a:pt x="961" y="2217"/>
                    </a:lnTo>
                    <a:lnTo>
                      <a:pt x="968" y="2186"/>
                    </a:lnTo>
                    <a:lnTo>
                      <a:pt x="977" y="2157"/>
                    </a:lnTo>
                    <a:lnTo>
                      <a:pt x="984" y="2128"/>
                    </a:lnTo>
                    <a:lnTo>
                      <a:pt x="991" y="2098"/>
                    </a:lnTo>
                    <a:lnTo>
                      <a:pt x="998" y="2069"/>
                    </a:lnTo>
                    <a:lnTo>
                      <a:pt x="1005" y="2041"/>
                    </a:lnTo>
                    <a:lnTo>
                      <a:pt x="1010" y="2014"/>
                    </a:lnTo>
                    <a:lnTo>
                      <a:pt x="1017" y="1988"/>
                    </a:lnTo>
                    <a:lnTo>
                      <a:pt x="1024" y="1962"/>
                    </a:lnTo>
                    <a:lnTo>
                      <a:pt x="1029" y="1937"/>
                    </a:lnTo>
                    <a:lnTo>
                      <a:pt x="1036" y="1903"/>
                    </a:lnTo>
                    <a:lnTo>
                      <a:pt x="1045" y="1871"/>
                    </a:lnTo>
                    <a:lnTo>
                      <a:pt x="1051" y="1840"/>
                    </a:lnTo>
                    <a:lnTo>
                      <a:pt x="1057" y="1810"/>
                    </a:lnTo>
                    <a:lnTo>
                      <a:pt x="1064" y="1781"/>
                    </a:lnTo>
                    <a:lnTo>
                      <a:pt x="1069" y="1754"/>
                    </a:lnTo>
                    <a:lnTo>
                      <a:pt x="1074" y="1727"/>
                    </a:lnTo>
                    <a:lnTo>
                      <a:pt x="1079" y="1701"/>
                    </a:lnTo>
                    <a:lnTo>
                      <a:pt x="1084" y="1675"/>
                    </a:lnTo>
                    <a:lnTo>
                      <a:pt x="1090" y="1651"/>
                    </a:lnTo>
                    <a:lnTo>
                      <a:pt x="1093" y="1628"/>
                    </a:lnTo>
                    <a:lnTo>
                      <a:pt x="1098" y="1605"/>
                    </a:lnTo>
                    <a:lnTo>
                      <a:pt x="1102" y="1583"/>
                    </a:lnTo>
                    <a:lnTo>
                      <a:pt x="1105" y="1562"/>
                    </a:lnTo>
                    <a:lnTo>
                      <a:pt x="1109" y="1540"/>
                    </a:lnTo>
                    <a:lnTo>
                      <a:pt x="1112" y="1519"/>
                    </a:lnTo>
                    <a:lnTo>
                      <a:pt x="1119" y="1477"/>
                    </a:lnTo>
                    <a:lnTo>
                      <a:pt x="1126" y="1438"/>
                    </a:lnTo>
                    <a:lnTo>
                      <a:pt x="1131" y="1397"/>
                    </a:lnTo>
                    <a:lnTo>
                      <a:pt x="1138" y="1358"/>
                    </a:lnTo>
                    <a:lnTo>
                      <a:pt x="1145" y="1317"/>
                    </a:lnTo>
                    <a:lnTo>
                      <a:pt x="1152" y="1275"/>
                    </a:lnTo>
                    <a:lnTo>
                      <a:pt x="1156" y="1254"/>
                    </a:lnTo>
                    <a:lnTo>
                      <a:pt x="1159" y="1231"/>
                    </a:lnTo>
                    <a:lnTo>
                      <a:pt x="1163" y="1208"/>
                    </a:lnTo>
                    <a:lnTo>
                      <a:pt x="1166" y="1186"/>
                    </a:lnTo>
                    <a:lnTo>
                      <a:pt x="1171" y="1155"/>
                    </a:lnTo>
                    <a:lnTo>
                      <a:pt x="1178" y="1122"/>
                    </a:lnTo>
                    <a:lnTo>
                      <a:pt x="1190" y="1056"/>
                    </a:lnTo>
                    <a:lnTo>
                      <a:pt x="1204" y="986"/>
                    </a:lnTo>
                    <a:lnTo>
                      <a:pt x="1220" y="912"/>
                    </a:lnTo>
                    <a:lnTo>
                      <a:pt x="1235" y="836"/>
                    </a:lnTo>
                    <a:lnTo>
                      <a:pt x="1253" y="758"/>
                    </a:lnTo>
                    <a:lnTo>
                      <a:pt x="1270" y="680"/>
                    </a:lnTo>
                    <a:lnTo>
                      <a:pt x="1289" y="600"/>
                    </a:lnTo>
                    <a:lnTo>
                      <a:pt x="1326" y="440"/>
                    </a:lnTo>
                    <a:lnTo>
                      <a:pt x="1346" y="362"/>
                    </a:lnTo>
                    <a:lnTo>
                      <a:pt x="1366" y="284"/>
                    </a:lnTo>
                    <a:lnTo>
                      <a:pt x="1385" y="209"/>
                    </a:lnTo>
                    <a:lnTo>
                      <a:pt x="1404" y="136"/>
                    </a:lnTo>
                    <a:lnTo>
                      <a:pt x="1425" y="66"/>
                    </a:lnTo>
                    <a:lnTo>
                      <a:pt x="1444" y="0"/>
                    </a:lnTo>
                  </a:path>
                </a:pathLst>
              </a:custGeom>
              <a:noFill/>
              <a:ln w="57150" cmpd="sng">
                <a:solidFill>
                  <a:schemeClr val="tx2"/>
                </a:solidFill>
                <a:prstDash val="solid"/>
                <a:round/>
                <a:headEnd/>
                <a:tailEnd/>
              </a:ln>
            </p:spPr>
            <p:txBody>
              <a:bodyPr/>
              <a:lstStyle/>
              <a:p>
                <a:endParaRPr lang="pl-PL"/>
              </a:p>
            </p:txBody>
          </p:sp>
        </p:grpSp>
        <p:sp>
          <p:nvSpPr>
            <p:cNvPr id="64617" name="Line 105"/>
            <p:cNvSpPr>
              <a:spLocks noChangeShapeType="1"/>
            </p:cNvSpPr>
            <p:nvPr/>
          </p:nvSpPr>
          <p:spPr bwMode="auto">
            <a:xfrm flipH="1">
              <a:off x="1536" y="2688"/>
              <a:ext cx="224" cy="210"/>
            </a:xfrm>
            <a:prstGeom prst="line">
              <a:avLst/>
            </a:prstGeom>
            <a:noFill/>
            <a:ln w="14288">
              <a:solidFill>
                <a:srgbClr val="000000"/>
              </a:solidFill>
              <a:round/>
              <a:headEnd/>
              <a:tailEnd/>
            </a:ln>
          </p:spPr>
          <p:txBody>
            <a:bodyPr/>
            <a:lstStyle/>
            <a:p>
              <a:endParaRPr lang="pl-PL"/>
            </a:p>
          </p:txBody>
        </p:sp>
        <p:sp>
          <p:nvSpPr>
            <p:cNvPr id="64618" name="Rectangle 106"/>
            <p:cNvSpPr>
              <a:spLocks noChangeArrowheads="1"/>
            </p:cNvSpPr>
            <p:nvPr/>
          </p:nvSpPr>
          <p:spPr bwMode="auto">
            <a:xfrm>
              <a:off x="1056" y="2928"/>
              <a:ext cx="999" cy="192"/>
            </a:xfrm>
            <a:prstGeom prst="rect">
              <a:avLst/>
            </a:prstGeom>
            <a:noFill/>
            <a:ln w="9525">
              <a:noFill/>
              <a:miter lim="800000"/>
              <a:headEnd/>
              <a:tailEnd/>
            </a:ln>
          </p:spPr>
          <p:txBody>
            <a:bodyPr wrap="none" lIns="0" tIns="0" rIns="0" bIns="0">
              <a:spAutoFit/>
            </a:bodyPr>
            <a:lstStyle/>
            <a:p>
              <a:r>
                <a:rPr lang="en-US">
                  <a:solidFill>
                    <a:srgbClr val="0000CC"/>
                  </a:solidFill>
                  <a:latin typeface="Tahoma" pitchFamily="34" charset="0"/>
                </a:rPr>
                <a:t>Attenuation </a:t>
              </a:r>
              <a:endParaRPr lang="en-US">
                <a:latin typeface="Tahoma" pitchFamily="34" charset="0"/>
              </a:endParaRPr>
            </a:p>
          </p:txBody>
        </p:sp>
      </p:grpSp>
      <p:grpSp>
        <p:nvGrpSpPr>
          <p:cNvPr id="64699" name="Group 187"/>
          <p:cNvGrpSpPr>
            <a:grpSpLocks/>
          </p:cNvGrpSpPr>
          <p:nvPr/>
        </p:nvGrpSpPr>
        <p:grpSpPr bwMode="auto">
          <a:xfrm>
            <a:off x="1905000" y="1603375"/>
            <a:ext cx="273050" cy="2005013"/>
            <a:chOff x="1200" y="1010"/>
            <a:chExt cx="172" cy="1263"/>
          </a:xfrm>
        </p:grpSpPr>
        <p:sp>
          <p:nvSpPr>
            <p:cNvPr id="64620" name="Line 108"/>
            <p:cNvSpPr>
              <a:spLocks noChangeShapeType="1"/>
            </p:cNvSpPr>
            <p:nvPr/>
          </p:nvSpPr>
          <p:spPr bwMode="auto">
            <a:xfrm flipV="1">
              <a:off x="1200" y="1010"/>
              <a:ext cx="1" cy="1045"/>
            </a:xfrm>
            <a:prstGeom prst="line">
              <a:avLst/>
            </a:prstGeom>
            <a:noFill/>
            <a:ln w="14288">
              <a:solidFill>
                <a:srgbClr val="FF6600"/>
              </a:solidFill>
              <a:round/>
              <a:headEnd/>
              <a:tailEnd/>
            </a:ln>
          </p:spPr>
          <p:txBody>
            <a:bodyPr/>
            <a:lstStyle/>
            <a:p>
              <a:endParaRPr lang="pl-PL"/>
            </a:p>
          </p:txBody>
        </p:sp>
        <p:sp>
          <p:nvSpPr>
            <p:cNvPr id="64621" name="Line 109"/>
            <p:cNvSpPr>
              <a:spLocks noChangeShapeType="1"/>
            </p:cNvSpPr>
            <p:nvPr/>
          </p:nvSpPr>
          <p:spPr bwMode="auto">
            <a:xfrm flipV="1">
              <a:off x="1369" y="1010"/>
              <a:ext cx="3" cy="1263"/>
            </a:xfrm>
            <a:prstGeom prst="line">
              <a:avLst/>
            </a:prstGeom>
            <a:noFill/>
            <a:ln w="14288">
              <a:solidFill>
                <a:srgbClr val="FF6600"/>
              </a:solidFill>
              <a:round/>
              <a:headEnd/>
              <a:tailEnd/>
            </a:ln>
          </p:spPr>
          <p:txBody>
            <a:bodyPr/>
            <a:lstStyle/>
            <a:p>
              <a:endParaRPr lang="pl-PL"/>
            </a:p>
          </p:txBody>
        </p:sp>
        <p:sp>
          <p:nvSpPr>
            <p:cNvPr id="64631" name="Rectangle 119"/>
            <p:cNvSpPr>
              <a:spLocks noChangeArrowheads="1"/>
            </p:cNvSpPr>
            <p:nvPr/>
          </p:nvSpPr>
          <p:spPr bwMode="auto">
            <a:xfrm rot="16200000">
              <a:off x="901" y="1492"/>
              <a:ext cx="731" cy="134"/>
            </a:xfrm>
            <a:prstGeom prst="rect">
              <a:avLst/>
            </a:prstGeom>
            <a:noFill/>
            <a:ln w="9525">
              <a:noFill/>
              <a:miter lim="800000"/>
              <a:headEnd/>
              <a:tailEnd/>
            </a:ln>
          </p:spPr>
          <p:txBody>
            <a:bodyPr wrap="none" lIns="0" tIns="0" rIns="0" bIns="0">
              <a:spAutoFit/>
            </a:bodyPr>
            <a:lstStyle/>
            <a:p>
              <a:r>
                <a:rPr lang="en-US" sz="1400">
                  <a:solidFill>
                    <a:srgbClr val="FF0000"/>
                  </a:solidFill>
                  <a:latin typeface="Tahoma" pitchFamily="34" charset="0"/>
                </a:rPr>
                <a:t>First window</a:t>
              </a:r>
              <a:endParaRPr lang="en-US">
                <a:latin typeface="Tahoma" pitchFamily="34" charset="0"/>
              </a:endParaRPr>
            </a:p>
          </p:txBody>
        </p:sp>
      </p:grpSp>
      <p:grpSp>
        <p:nvGrpSpPr>
          <p:cNvPr id="64700" name="Group 188"/>
          <p:cNvGrpSpPr>
            <a:grpSpLocks/>
          </p:cNvGrpSpPr>
          <p:nvPr/>
        </p:nvGrpSpPr>
        <p:grpSpPr bwMode="auto">
          <a:xfrm>
            <a:off x="4159250" y="1603375"/>
            <a:ext cx="309563" cy="3660775"/>
            <a:chOff x="2620" y="1010"/>
            <a:chExt cx="195" cy="2306"/>
          </a:xfrm>
        </p:grpSpPr>
        <p:sp>
          <p:nvSpPr>
            <p:cNvPr id="64622" name="Line 110"/>
            <p:cNvSpPr>
              <a:spLocks noChangeShapeType="1"/>
            </p:cNvSpPr>
            <p:nvPr/>
          </p:nvSpPr>
          <p:spPr bwMode="auto">
            <a:xfrm flipV="1">
              <a:off x="2620" y="1010"/>
              <a:ext cx="1" cy="2221"/>
            </a:xfrm>
            <a:prstGeom prst="line">
              <a:avLst/>
            </a:prstGeom>
            <a:noFill/>
            <a:ln w="14288">
              <a:solidFill>
                <a:srgbClr val="99CC00"/>
              </a:solidFill>
              <a:round/>
              <a:headEnd/>
              <a:tailEnd/>
            </a:ln>
          </p:spPr>
          <p:txBody>
            <a:bodyPr/>
            <a:lstStyle/>
            <a:p>
              <a:endParaRPr lang="pl-PL"/>
            </a:p>
          </p:txBody>
        </p:sp>
        <p:sp>
          <p:nvSpPr>
            <p:cNvPr id="64623" name="Line 111"/>
            <p:cNvSpPr>
              <a:spLocks noChangeShapeType="1"/>
            </p:cNvSpPr>
            <p:nvPr/>
          </p:nvSpPr>
          <p:spPr bwMode="auto">
            <a:xfrm flipV="1">
              <a:off x="2807" y="1010"/>
              <a:ext cx="8" cy="2306"/>
            </a:xfrm>
            <a:prstGeom prst="line">
              <a:avLst/>
            </a:prstGeom>
            <a:noFill/>
            <a:ln w="14288">
              <a:solidFill>
                <a:srgbClr val="99CC00"/>
              </a:solidFill>
              <a:round/>
              <a:headEnd/>
              <a:tailEnd/>
            </a:ln>
          </p:spPr>
          <p:txBody>
            <a:bodyPr/>
            <a:lstStyle/>
            <a:p>
              <a:endParaRPr lang="pl-PL"/>
            </a:p>
          </p:txBody>
        </p:sp>
        <p:sp>
          <p:nvSpPr>
            <p:cNvPr id="64643" name="Rectangle 131"/>
            <p:cNvSpPr>
              <a:spLocks noChangeArrowheads="1"/>
            </p:cNvSpPr>
            <p:nvPr/>
          </p:nvSpPr>
          <p:spPr bwMode="auto">
            <a:xfrm rot="16200000">
              <a:off x="2259" y="2057"/>
              <a:ext cx="886" cy="134"/>
            </a:xfrm>
            <a:prstGeom prst="rect">
              <a:avLst/>
            </a:prstGeom>
            <a:noFill/>
            <a:ln w="9525">
              <a:noFill/>
              <a:miter lim="800000"/>
              <a:headEnd/>
              <a:tailEnd/>
            </a:ln>
          </p:spPr>
          <p:txBody>
            <a:bodyPr wrap="none" lIns="0" tIns="0" rIns="0" bIns="0">
              <a:spAutoFit/>
            </a:bodyPr>
            <a:lstStyle/>
            <a:p>
              <a:r>
                <a:rPr lang="en-US" sz="1400">
                  <a:solidFill>
                    <a:srgbClr val="99CC00"/>
                  </a:solidFill>
                  <a:latin typeface="Tahoma" pitchFamily="34" charset="0"/>
                </a:rPr>
                <a:t>Second window</a:t>
              </a:r>
              <a:endParaRPr lang="en-US">
                <a:latin typeface="Tahoma" pitchFamily="34" charset="0"/>
              </a:endParaRPr>
            </a:p>
          </p:txBody>
        </p:sp>
      </p:grpSp>
      <p:grpSp>
        <p:nvGrpSpPr>
          <p:cNvPr id="64701" name="Group 189"/>
          <p:cNvGrpSpPr>
            <a:grpSpLocks/>
          </p:cNvGrpSpPr>
          <p:nvPr/>
        </p:nvGrpSpPr>
        <p:grpSpPr bwMode="auto">
          <a:xfrm>
            <a:off x="5383213" y="1598613"/>
            <a:ext cx="233362" cy="4070350"/>
            <a:chOff x="3391" y="1007"/>
            <a:chExt cx="147" cy="2564"/>
          </a:xfrm>
        </p:grpSpPr>
        <p:sp>
          <p:nvSpPr>
            <p:cNvPr id="64624" name="Line 112"/>
            <p:cNvSpPr>
              <a:spLocks noChangeShapeType="1"/>
            </p:cNvSpPr>
            <p:nvPr/>
          </p:nvSpPr>
          <p:spPr bwMode="auto">
            <a:xfrm flipV="1">
              <a:off x="3404" y="1007"/>
              <a:ext cx="1" cy="2521"/>
            </a:xfrm>
            <a:prstGeom prst="line">
              <a:avLst/>
            </a:prstGeom>
            <a:noFill/>
            <a:ln w="14288">
              <a:solidFill>
                <a:srgbClr val="CC99FF"/>
              </a:solidFill>
              <a:round/>
              <a:headEnd/>
              <a:tailEnd/>
            </a:ln>
          </p:spPr>
          <p:txBody>
            <a:bodyPr/>
            <a:lstStyle/>
            <a:p>
              <a:endParaRPr lang="pl-PL"/>
            </a:p>
          </p:txBody>
        </p:sp>
        <p:sp>
          <p:nvSpPr>
            <p:cNvPr id="64625" name="Line 113"/>
            <p:cNvSpPr>
              <a:spLocks noChangeShapeType="1"/>
            </p:cNvSpPr>
            <p:nvPr/>
          </p:nvSpPr>
          <p:spPr bwMode="auto">
            <a:xfrm flipH="1" flipV="1">
              <a:off x="3537" y="1010"/>
              <a:ext cx="1" cy="2561"/>
            </a:xfrm>
            <a:prstGeom prst="line">
              <a:avLst/>
            </a:prstGeom>
            <a:noFill/>
            <a:ln w="14288">
              <a:solidFill>
                <a:srgbClr val="CC99FF"/>
              </a:solidFill>
              <a:round/>
              <a:headEnd/>
              <a:tailEnd/>
            </a:ln>
          </p:spPr>
          <p:txBody>
            <a:bodyPr/>
            <a:lstStyle/>
            <a:p>
              <a:endParaRPr lang="pl-PL"/>
            </a:p>
          </p:txBody>
        </p:sp>
        <p:sp>
          <p:nvSpPr>
            <p:cNvPr id="64656" name="Rectangle 144"/>
            <p:cNvSpPr>
              <a:spLocks noChangeArrowheads="1"/>
            </p:cNvSpPr>
            <p:nvPr/>
          </p:nvSpPr>
          <p:spPr bwMode="auto">
            <a:xfrm rot="16200000">
              <a:off x="2810" y="2260"/>
              <a:ext cx="1295" cy="134"/>
            </a:xfrm>
            <a:prstGeom prst="rect">
              <a:avLst/>
            </a:prstGeom>
            <a:noFill/>
            <a:ln w="9525">
              <a:noFill/>
              <a:miter lim="800000"/>
              <a:headEnd/>
              <a:tailEnd/>
            </a:ln>
          </p:spPr>
          <p:txBody>
            <a:bodyPr wrap="none" lIns="0" tIns="0" rIns="0" bIns="0">
              <a:spAutoFit/>
            </a:bodyPr>
            <a:lstStyle/>
            <a:p>
              <a:r>
                <a:rPr lang="en-US" sz="1400">
                  <a:solidFill>
                    <a:srgbClr val="CC99FF"/>
                  </a:solidFill>
                  <a:latin typeface="Tahoma" pitchFamily="34" charset="0"/>
                </a:rPr>
                <a:t>Third window (</a:t>
              </a:r>
              <a:r>
                <a:rPr lang="en-US" sz="1400" i="1">
                  <a:solidFill>
                    <a:srgbClr val="CC99FF"/>
                  </a:solidFill>
                  <a:latin typeface="Tahoma" pitchFamily="34" charset="0"/>
                </a:rPr>
                <a:t>C band</a:t>
              </a:r>
              <a:r>
                <a:rPr lang="en-US" sz="1400">
                  <a:solidFill>
                    <a:srgbClr val="CC99FF"/>
                  </a:solidFill>
                  <a:latin typeface="Tahoma" pitchFamily="34" charset="0"/>
                </a:rPr>
                <a:t>)</a:t>
              </a:r>
              <a:endParaRPr lang="en-US">
                <a:latin typeface="Tahoma" pitchFamily="34" charset="0"/>
              </a:endParaRPr>
            </a:p>
          </p:txBody>
        </p:sp>
      </p:grpSp>
      <p:grpSp>
        <p:nvGrpSpPr>
          <p:cNvPr id="64702" name="Group 190"/>
          <p:cNvGrpSpPr>
            <a:grpSpLocks/>
          </p:cNvGrpSpPr>
          <p:nvPr/>
        </p:nvGrpSpPr>
        <p:grpSpPr bwMode="auto">
          <a:xfrm>
            <a:off x="5703888" y="1592263"/>
            <a:ext cx="223837" cy="4121150"/>
            <a:chOff x="3593" y="1003"/>
            <a:chExt cx="141" cy="2596"/>
          </a:xfrm>
        </p:grpSpPr>
        <p:sp>
          <p:nvSpPr>
            <p:cNvPr id="64626" name="Line 114"/>
            <p:cNvSpPr>
              <a:spLocks noChangeShapeType="1"/>
            </p:cNvSpPr>
            <p:nvPr/>
          </p:nvSpPr>
          <p:spPr bwMode="auto">
            <a:xfrm flipV="1">
              <a:off x="3605" y="1010"/>
              <a:ext cx="1" cy="2576"/>
            </a:xfrm>
            <a:prstGeom prst="line">
              <a:avLst/>
            </a:prstGeom>
            <a:noFill/>
            <a:ln w="14288">
              <a:solidFill>
                <a:srgbClr val="9900CC"/>
              </a:solidFill>
              <a:round/>
              <a:headEnd/>
              <a:tailEnd/>
            </a:ln>
          </p:spPr>
          <p:txBody>
            <a:bodyPr/>
            <a:lstStyle/>
            <a:p>
              <a:endParaRPr lang="pl-PL"/>
            </a:p>
          </p:txBody>
        </p:sp>
        <p:sp>
          <p:nvSpPr>
            <p:cNvPr id="64627" name="Line 115"/>
            <p:cNvSpPr>
              <a:spLocks noChangeShapeType="1"/>
            </p:cNvSpPr>
            <p:nvPr/>
          </p:nvSpPr>
          <p:spPr bwMode="auto">
            <a:xfrm flipV="1">
              <a:off x="3733" y="1003"/>
              <a:ext cx="1" cy="2596"/>
            </a:xfrm>
            <a:prstGeom prst="line">
              <a:avLst/>
            </a:prstGeom>
            <a:noFill/>
            <a:ln w="14288">
              <a:solidFill>
                <a:srgbClr val="9900CC"/>
              </a:solidFill>
              <a:round/>
              <a:headEnd/>
              <a:tailEnd/>
            </a:ln>
          </p:spPr>
          <p:txBody>
            <a:bodyPr/>
            <a:lstStyle/>
            <a:p>
              <a:endParaRPr lang="pl-PL"/>
            </a:p>
          </p:txBody>
        </p:sp>
        <p:sp>
          <p:nvSpPr>
            <p:cNvPr id="64677" name="Rectangle 165"/>
            <p:cNvSpPr>
              <a:spLocks noChangeArrowheads="1"/>
            </p:cNvSpPr>
            <p:nvPr/>
          </p:nvSpPr>
          <p:spPr bwMode="auto">
            <a:xfrm rot="16200000">
              <a:off x="2978" y="2250"/>
              <a:ext cx="1364" cy="134"/>
            </a:xfrm>
            <a:prstGeom prst="rect">
              <a:avLst/>
            </a:prstGeom>
            <a:noFill/>
            <a:ln w="9525">
              <a:noFill/>
              <a:miter lim="800000"/>
              <a:headEnd/>
              <a:tailEnd/>
            </a:ln>
          </p:spPr>
          <p:txBody>
            <a:bodyPr wrap="none" lIns="0" tIns="0" rIns="0" bIns="0">
              <a:spAutoFit/>
            </a:bodyPr>
            <a:lstStyle/>
            <a:p>
              <a:r>
                <a:rPr lang="en-US" sz="1400">
                  <a:solidFill>
                    <a:srgbClr val="9900CC"/>
                  </a:solidFill>
                  <a:latin typeface="Tahoma" pitchFamily="34" charset="0"/>
                </a:rPr>
                <a:t>Fourth window (</a:t>
              </a:r>
              <a:r>
                <a:rPr lang="en-US" sz="1400" i="1">
                  <a:solidFill>
                    <a:srgbClr val="9900CC"/>
                  </a:solidFill>
                  <a:latin typeface="Tahoma" pitchFamily="34" charset="0"/>
                </a:rPr>
                <a:t>L band</a:t>
              </a:r>
              <a:r>
                <a:rPr lang="en-US" sz="1400">
                  <a:solidFill>
                    <a:srgbClr val="9900CC"/>
                  </a:solidFill>
                  <a:latin typeface="Tahoma" pitchFamily="34" charset="0"/>
                </a:rPr>
                <a:t>)</a:t>
              </a:r>
              <a:endParaRPr lang="en-US">
                <a:latin typeface="Tahoma" pitchFamily="34" charset="0"/>
              </a:endParaRPr>
            </a:p>
          </p:txBody>
        </p:sp>
      </p:grpSp>
      <p:grpSp>
        <p:nvGrpSpPr>
          <p:cNvPr id="115" name="Grupa 114"/>
          <p:cNvGrpSpPr/>
          <p:nvPr/>
        </p:nvGrpSpPr>
        <p:grpSpPr>
          <a:xfrm>
            <a:off x="1691680" y="1988840"/>
            <a:ext cx="720080" cy="720080"/>
            <a:chOff x="2411760" y="1988840"/>
            <a:chExt cx="720080" cy="720080"/>
          </a:xfrm>
        </p:grpSpPr>
        <p:cxnSp>
          <p:nvCxnSpPr>
            <p:cNvPr id="112" name="Łącznik prosty 111"/>
            <p:cNvCxnSpPr/>
            <p:nvPr/>
          </p:nvCxnSpPr>
          <p:spPr bwMode="auto">
            <a:xfrm>
              <a:off x="2411760" y="1988840"/>
              <a:ext cx="720080" cy="720080"/>
            </a:xfrm>
            <a:prstGeom prst="line">
              <a:avLst/>
            </a:prstGeom>
            <a:solidFill>
              <a:schemeClr val="accent1"/>
            </a:solidFill>
            <a:ln w="44450" cap="flat" cmpd="sng" algn="ctr">
              <a:solidFill>
                <a:srgbClr val="FF0000"/>
              </a:solidFill>
              <a:prstDash val="solid"/>
              <a:miter lim="800000"/>
              <a:headEnd type="none" w="med" len="med"/>
              <a:tailEnd type="none" w="med" len="med"/>
            </a:ln>
            <a:effectLst/>
          </p:spPr>
        </p:cxnSp>
        <p:cxnSp>
          <p:nvCxnSpPr>
            <p:cNvPr id="114" name="Łącznik prosty 113"/>
            <p:cNvCxnSpPr/>
            <p:nvPr/>
          </p:nvCxnSpPr>
          <p:spPr bwMode="auto">
            <a:xfrm flipV="1">
              <a:off x="2411760" y="1988840"/>
              <a:ext cx="720080" cy="720080"/>
            </a:xfrm>
            <a:prstGeom prst="line">
              <a:avLst/>
            </a:prstGeom>
            <a:solidFill>
              <a:schemeClr val="accent1"/>
            </a:solidFill>
            <a:ln w="44450" cap="flat" cmpd="sng" algn="ctr">
              <a:solidFill>
                <a:srgbClr val="FF0000"/>
              </a:solidFill>
              <a:prstDash val="solid"/>
              <a:miter lim="800000"/>
              <a:headEnd type="none" w="med" len="med"/>
              <a:tailEnd type="none" w="med" len="med"/>
            </a:ln>
            <a:effectLst/>
          </p:spPr>
        </p:cxnSp>
      </p:grpSp>
    </p:spTree>
    <p:extLst>
      <p:ext uri="{BB962C8B-B14F-4D97-AF65-F5344CB8AC3E}">
        <p14:creationId xmlns:p14="http://schemas.microsoft.com/office/powerpoint/2010/main" val="1585414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4705"/>
                                        </p:tgtEl>
                                        <p:attrNameLst>
                                          <p:attrName>style.visibility</p:attrName>
                                        </p:attrNameLst>
                                      </p:cBhvr>
                                      <p:to>
                                        <p:strVal val="visible"/>
                                      </p:to>
                                    </p:set>
                                    <p:animEffect transition="in" filter="wipe(left)">
                                      <p:cBhvr>
                                        <p:cTn id="7" dur="500"/>
                                        <p:tgtEl>
                                          <p:spTgt spid="6470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4704"/>
                                        </p:tgtEl>
                                        <p:attrNameLst>
                                          <p:attrName>style.visibility</p:attrName>
                                        </p:attrNameLst>
                                      </p:cBhvr>
                                      <p:to>
                                        <p:strVal val="visible"/>
                                      </p:to>
                                    </p:set>
                                    <p:animEffect transition="in" filter="wipe(left)">
                                      <p:cBhvr>
                                        <p:cTn id="12" dur="500"/>
                                        <p:tgtEl>
                                          <p:spTgt spid="6470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4699"/>
                                        </p:tgtEl>
                                        <p:attrNameLst>
                                          <p:attrName>style.visibility</p:attrName>
                                        </p:attrNameLst>
                                      </p:cBhvr>
                                      <p:to>
                                        <p:strVal val="visible"/>
                                      </p:to>
                                    </p:set>
                                    <p:animEffect transition="in" filter="wipe(down)">
                                      <p:cBhvr>
                                        <p:cTn id="17" dur="500"/>
                                        <p:tgtEl>
                                          <p:spTgt spid="6469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64700"/>
                                        </p:tgtEl>
                                        <p:attrNameLst>
                                          <p:attrName>style.visibility</p:attrName>
                                        </p:attrNameLst>
                                      </p:cBhvr>
                                      <p:to>
                                        <p:strVal val="visible"/>
                                      </p:to>
                                    </p:set>
                                    <p:animEffect transition="in" filter="wipe(down)">
                                      <p:cBhvr>
                                        <p:cTn id="22" dur="500"/>
                                        <p:tgtEl>
                                          <p:spTgt spid="6470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64701"/>
                                        </p:tgtEl>
                                        <p:attrNameLst>
                                          <p:attrName>style.visibility</p:attrName>
                                        </p:attrNameLst>
                                      </p:cBhvr>
                                      <p:to>
                                        <p:strVal val="visible"/>
                                      </p:to>
                                    </p:set>
                                    <p:animEffect transition="in" filter="wipe(down)">
                                      <p:cBhvr>
                                        <p:cTn id="27" dur="500"/>
                                        <p:tgtEl>
                                          <p:spTgt spid="6470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64702"/>
                                        </p:tgtEl>
                                        <p:attrNameLst>
                                          <p:attrName>style.visibility</p:attrName>
                                        </p:attrNameLst>
                                      </p:cBhvr>
                                      <p:to>
                                        <p:strVal val="visible"/>
                                      </p:to>
                                    </p:set>
                                    <p:animEffect transition="in" filter="wipe(down)">
                                      <p:cBhvr>
                                        <p:cTn id="32" dur="500"/>
                                        <p:tgtEl>
                                          <p:spTgt spid="6470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115"/>
                                        </p:tgtEl>
                                        <p:attrNameLst>
                                          <p:attrName>style.visibility</p:attrName>
                                        </p:attrNameLst>
                                      </p:cBhvr>
                                      <p:to>
                                        <p:strVal val="visible"/>
                                      </p:to>
                                    </p:set>
                                    <p:animEffect transition="in" filter="wipe(down)">
                                      <p:cBhvr>
                                        <p:cTn id="37"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p:cNvSpPr>
            <a:spLocks noGrp="1"/>
          </p:cNvSpPr>
          <p:nvPr>
            <p:ph type="title"/>
          </p:nvPr>
        </p:nvSpPr>
        <p:spPr/>
        <p:txBody>
          <a:bodyPr/>
          <a:lstStyle/>
          <a:p>
            <a:r>
              <a:rPr lang="en-US" sz="2400" dirty="0" smtClean="0"/>
              <a:t>Transmission Windows</a:t>
            </a:r>
            <a:endParaRPr lang="en-US" sz="2400" dirty="0"/>
          </a:p>
        </p:txBody>
      </p:sp>
      <p:graphicFrame>
        <p:nvGraphicFramePr>
          <p:cNvPr id="4" name="Symbol zastępczy zawartości 3"/>
          <p:cNvGraphicFramePr>
            <a:graphicFrameLocks noGrp="1"/>
          </p:cNvGraphicFramePr>
          <p:nvPr>
            <p:ph idx="4294967295"/>
            <p:extLst>
              <p:ext uri="{D42A27DB-BD31-4B8C-83A1-F6EECF244321}">
                <p14:modId xmlns:p14="http://schemas.microsoft.com/office/powerpoint/2010/main" val="1948914981"/>
              </p:ext>
            </p:extLst>
          </p:nvPr>
        </p:nvGraphicFramePr>
        <p:xfrm>
          <a:off x="791229" y="1484784"/>
          <a:ext cx="7669203" cy="3383280"/>
        </p:xfrm>
        <a:graphic>
          <a:graphicData uri="http://schemas.openxmlformats.org/drawingml/2006/table">
            <a:tbl>
              <a:tblPr firstRow="1" bandRow="1">
                <a:tableStyleId>{6E25E649-3F16-4E02-A733-19D2CDBF48F0}</a:tableStyleId>
              </a:tblPr>
              <a:tblGrid>
                <a:gridCol w="1170286"/>
                <a:gridCol w="3842958"/>
                <a:gridCol w="2655959"/>
              </a:tblGrid>
              <a:tr h="701009">
                <a:tc>
                  <a:txBody>
                    <a:bodyPr/>
                    <a:lstStyle/>
                    <a:p>
                      <a:r>
                        <a:rPr lang="en-US" sz="2000" noProof="0" dirty="0" smtClean="0"/>
                        <a:t>Band</a:t>
                      </a:r>
                      <a:endParaRPr lang="en-US" sz="2000" noProof="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r>
                        <a:rPr lang="en-US" sz="2000" noProof="0" dirty="0" smtClean="0"/>
                        <a:t>Description</a:t>
                      </a:r>
                      <a:endParaRPr lang="en-US" sz="2000" noProof="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r>
                        <a:rPr lang="en-US" sz="2000" noProof="0" dirty="0" smtClean="0"/>
                        <a:t>Wavelength Range</a:t>
                      </a:r>
                      <a:endParaRPr lang="en-US" sz="2000" noProof="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396223">
                <a:tc>
                  <a:txBody>
                    <a:bodyPr/>
                    <a:lstStyle/>
                    <a:p>
                      <a:r>
                        <a:rPr lang="en-US" sz="2000" noProof="0" dirty="0" smtClean="0"/>
                        <a:t>O band</a:t>
                      </a:r>
                      <a:endParaRPr lang="en-US" sz="2000" noProof="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r>
                        <a:rPr lang="en-US" sz="2000" noProof="0" dirty="0" smtClean="0"/>
                        <a:t>original</a:t>
                      </a:r>
                      <a:endParaRPr lang="en-US" sz="2000" noProof="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r>
                        <a:rPr lang="en-US" sz="2000" noProof="0" dirty="0" smtClean="0"/>
                        <a:t>1260 to 1360 nm</a:t>
                      </a:r>
                      <a:endParaRPr lang="en-US" sz="2000" noProof="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396223">
                <a:tc>
                  <a:txBody>
                    <a:bodyPr/>
                    <a:lstStyle/>
                    <a:p>
                      <a:r>
                        <a:rPr lang="en-US" sz="2000" noProof="0" dirty="0" smtClean="0"/>
                        <a:t>E band</a:t>
                      </a:r>
                      <a:endParaRPr lang="en-US" sz="2000" noProof="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r>
                        <a:rPr lang="en-US" sz="2000" noProof="0" dirty="0" smtClean="0"/>
                        <a:t>extended</a:t>
                      </a:r>
                      <a:endParaRPr lang="en-US" sz="2000" noProof="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r>
                        <a:rPr lang="en-US" sz="2000" noProof="0" dirty="0" smtClean="0"/>
                        <a:t>1360 to 1460 nm</a:t>
                      </a:r>
                      <a:endParaRPr lang="en-US" sz="2000" noProof="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396223">
                <a:tc>
                  <a:txBody>
                    <a:bodyPr/>
                    <a:lstStyle/>
                    <a:p>
                      <a:r>
                        <a:rPr lang="en-US" sz="2000" noProof="0" dirty="0" smtClean="0"/>
                        <a:t>S band</a:t>
                      </a:r>
                      <a:endParaRPr lang="en-US" sz="2000" noProof="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r>
                        <a:rPr lang="en-US" sz="2000" noProof="0" dirty="0" smtClean="0"/>
                        <a:t>short wavelengths</a:t>
                      </a:r>
                      <a:endParaRPr lang="en-US" sz="2000" noProof="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r>
                        <a:rPr lang="en-US" sz="2000" noProof="0" dirty="0" smtClean="0"/>
                        <a:t>1460 to 1530 nm</a:t>
                      </a:r>
                      <a:endParaRPr lang="en-US" sz="2000" noProof="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701009">
                <a:tc>
                  <a:txBody>
                    <a:bodyPr/>
                    <a:lstStyle/>
                    <a:p>
                      <a:r>
                        <a:rPr lang="en-US" sz="2000" noProof="0" dirty="0" smtClean="0"/>
                        <a:t>C band</a:t>
                      </a:r>
                      <a:endParaRPr lang="en-US" sz="2000" noProof="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r>
                        <a:rPr lang="en-US" sz="2000" noProof="0" dirty="0" smtClean="0"/>
                        <a:t>conventional ("erbium window")</a:t>
                      </a:r>
                      <a:endParaRPr lang="en-US" sz="2000" noProof="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r>
                        <a:rPr lang="en-US" sz="2000" noProof="0" dirty="0" smtClean="0"/>
                        <a:t>1530 to 1565 nm</a:t>
                      </a:r>
                      <a:endParaRPr lang="en-US" sz="2000" noProof="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396223">
                <a:tc>
                  <a:txBody>
                    <a:bodyPr/>
                    <a:lstStyle/>
                    <a:p>
                      <a:r>
                        <a:rPr lang="en-US" sz="2000" noProof="0" dirty="0" smtClean="0"/>
                        <a:t>L band</a:t>
                      </a:r>
                      <a:endParaRPr lang="en-US" sz="2000" noProof="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r>
                        <a:rPr lang="en-US" sz="2000" noProof="0" dirty="0" smtClean="0"/>
                        <a:t>long wavelengths</a:t>
                      </a:r>
                      <a:endParaRPr lang="en-US" sz="2000" noProof="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r>
                        <a:rPr lang="en-US" sz="2000" noProof="0" dirty="0" smtClean="0"/>
                        <a:t>1565 to 1625 nm</a:t>
                      </a:r>
                      <a:endParaRPr lang="en-US" sz="2000" noProof="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396223">
                <a:tc>
                  <a:txBody>
                    <a:bodyPr/>
                    <a:lstStyle/>
                    <a:p>
                      <a:r>
                        <a:rPr lang="en-US" sz="2000" noProof="0" dirty="0" smtClean="0"/>
                        <a:t>U band</a:t>
                      </a:r>
                      <a:endParaRPr lang="en-US" sz="2000" noProof="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r>
                        <a:rPr lang="en-US" sz="2000" noProof="0" dirty="0" err="1" smtClean="0"/>
                        <a:t>ultralong</a:t>
                      </a:r>
                      <a:r>
                        <a:rPr lang="en-US" sz="2000" noProof="0" dirty="0" smtClean="0"/>
                        <a:t> wavelengths</a:t>
                      </a:r>
                      <a:endParaRPr lang="en-US" sz="2000" noProof="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r>
                        <a:rPr lang="en-US" sz="2000" noProof="0" dirty="0" smtClean="0"/>
                        <a:t>1625 to 1675 nm</a:t>
                      </a:r>
                      <a:endParaRPr lang="en-US" sz="2000" noProof="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
        <p:nvSpPr>
          <p:cNvPr id="5" name="pole tekstowe 4"/>
          <p:cNvSpPr txBox="1"/>
          <p:nvPr/>
        </p:nvSpPr>
        <p:spPr>
          <a:xfrm>
            <a:off x="683568" y="5085184"/>
            <a:ext cx="8280920" cy="1400383"/>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2000" dirty="0" smtClean="0"/>
              <a:t>Current technology has managed to combine the second </a:t>
            </a:r>
            <a:br>
              <a:rPr lang="en-US" sz="2000" dirty="0" smtClean="0"/>
            </a:br>
            <a:r>
              <a:rPr lang="en-US" sz="2000" dirty="0" smtClean="0"/>
              <a:t>and third windows that were originally disjoint</a:t>
            </a:r>
          </a:p>
          <a:p>
            <a:pPr marL="285750" indent="-285750">
              <a:buFont typeface="Arial" panose="020B0604020202020204" pitchFamily="34" charset="0"/>
              <a:buChar char="•"/>
            </a:pPr>
            <a:r>
              <a:rPr lang="en-US" sz="2000" dirty="0" smtClean="0"/>
              <a:t>The first window at 800-900 nm remained historically </a:t>
            </a:r>
            <a:br>
              <a:rPr lang="en-US" sz="2000" dirty="0" smtClean="0"/>
            </a:br>
            <a:r>
              <a:rPr lang="en-US" sz="2000" dirty="0" smtClean="0"/>
              <a:t>for short-distance communications</a:t>
            </a:r>
          </a:p>
        </p:txBody>
      </p:sp>
    </p:spTree>
    <p:extLst>
      <p:ext uri="{BB962C8B-B14F-4D97-AF65-F5344CB8AC3E}">
        <p14:creationId xmlns:p14="http://schemas.microsoft.com/office/powerpoint/2010/main" val="41918953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050"/>
          <p:cNvSpPr>
            <a:spLocks noGrp="1" noChangeArrowheads="1"/>
          </p:cNvSpPr>
          <p:nvPr>
            <p:ph type="title"/>
          </p:nvPr>
        </p:nvSpPr>
        <p:spPr/>
        <p:txBody>
          <a:bodyPr/>
          <a:lstStyle/>
          <a:p>
            <a:r>
              <a:rPr lang="en-US" dirty="0"/>
              <a:t>Optical Fiber Capabilities</a:t>
            </a:r>
          </a:p>
        </p:txBody>
      </p:sp>
      <p:sp>
        <p:nvSpPr>
          <p:cNvPr id="2" name="Symbol zastępczy zawartości 1"/>
          <p:cNvSpPr>
            <a:spLocks noGrp="1"/>
          </p:cNvSpPr>
          <p:nvPr>
            <p:ph idx="1"/>
          </p:nvPr>
        </p:nvSpPr>
        <p:spPr>
          <a:xfrm>
            <a:off x="827585" y="3247365"/>
            <a:ext cx="7859216" cy="2878797"/>
          </a:xfrm>
        </p:spPr>
        <p:txBody>
          <a:bodyPr/>
          <a:lstStyle/>
          <a:p>
            <a:r>
              <a:rPr lang="en-US" dirty="0">
                <a:latin typeface="Tahoma" pitchFamily="34" charset="0"/>
              </a:rPr>
              <a:t>24 fibers</a:t>
            </a:r>
            <a:endParaRPr lang="en-US" dirty="0" smtClean="0">
              <a:latin typeface="Tahoma" pitchFamily="34" charset="0"/>
            </a:endParaRPr>
          </a:p>
          <a:p>
            <a:r>
              <a:rPr lang="en-US" dirty="0" smtClean="0">
                <a:latin typeface="Tahoma" pitchFamily="34" charset="0"/>
              </a:rPr>
              <a:t>By </a:t>
            </a:r>
            <a:r>
              <a:rPr lang="en-US" dirty="0">
                <a:latin typeface="Tahoma" pitchFamily="34" charset="0"/>
              </a:rPr>
              <a:t>using a DWDM system, bit rates </a:t>
            </a:r>
            <a:br>
              <a:rPr lang="en-US" dirty="0">
                <a:latin typeface="Tahoma" pitchFamily="34" charset="0"/>
              </a:rPr>
            </a:br>
            <a:r>
              <a:rPr lang="en-US" dirty="0">
                <a:latin typeface="Tahoma" pitchFamily="34" charset="0"/>
              </a:rPr>
              <a:t>of 2.4 </a:t>
            </a:r>
            <a:r>
              <a:rPr lang="en-US" dirty="0" err="1">
                <a:latin typeface="Tahoma" pitchFamily="34" charset="0"/>
              </a:rPr>
              <a:t>Tbit</a:t>
            </a:r>
            <a:r>
              <a:rPr lang="en-US" dirty="0">
                <a:latin typeface="Tahoma" pitchFamily="34" charset="0"/>
              </a:rPr>
              <a:t>/s can be achieved, what allows</a:t>
            </a:r>
            <a:r>
              <a:rPr lang="en-US" dirty="0" smtClean="0">
                <a:latin typeface="Tahoma" pitchFamily="34" charset="0"/>
              </a:rPr>
              <a:t>:</a:t>
            </a:r>
          </a:p>
          <a:p>
            <a:pPr lvl="1"/>
            <a:r>
              <a:rPr lang="en-US" dirty="0">
                <a:latin typeface="Tahoma" pitchFamily="34" charset="0"/>
              </a:rPr>
              <a:t>38 million simultaneous telephone </a:t>
            </a:r>
            <a:r>
              <a:rPr lang="en-US" dirty="0" smtClean="0">
                <a:latin typeface="Tahoma" pitchFamily="34" charset="0"/>
              </a:rPr>
              <a:t>calls</a:t>
            </a:r>
          </a:p>
          <a:p>
            <a:pPr lvl="1"/>
            <a:r>
              <a:rPr lang="en-US" dirty="0">
                <a:latin typeface="Tahoma" pitchFamily="34" charset="0"/>
              </a:rPr>
              <a:t>Transfer of 70 000 volumes </a:t>
            </a:r>
            <a:r>
              <a:rPr lang="pl-PL" dirty="0">
                <a:latin typeface="Tahoma" pitchFamily="34" charset="0"/>
              </a:rPr>
              <a:t/>
            </a:r>
            <a:br>
              <a:rPr lang="pl-PL" dirty="0">
                <a:latin typeface="Tahoma" pitchFamily="34" charset="0"/>
              </a:rPr>
            </a:br>
            <a:r>
              <a:rPr lang="en-US" dirty="0">
                <a:latin typeface="Tahoma" pitchFamily="34" charset="0"/>
              </a:rPr>
              <a:t>of encyclopedia per second</a:t>
            </a:r>
            <a:endParaRPr lang="pl-PL" dirty="0"/>
          </a:p>
        </p:txBody>
      </p:sp>
      <p:sp>
        <p:nvSpPr>
          <p:cNvPr id="56323" name="Rectangle 2051"/>
          <p:cNvSpPr>
            <a:spLocks noChangeArrowheads="1"/>
          </p:cNvSpPr>
          <p:nvPr/>
        </p:nvSpPr>
        <p:spPr bwMode="auto">
          <a:xfrm>
            <a:off x="685800" y="1543050"/>
            <a:ext cx="6858000" cy="438150"/>
          </a:xfrm>
          <a:prstGeom prst="rect">
            <a:avLst/>
          </a:prstGeom>
          <a:noFill/>
          <a:ln w="9525">
            <a:noFill/>
            <a:miter lim="800000"/>
            <a:headEnd/>
            <a:tailEnd/>
          </a:ln>
          <a:effectLst/>
        </p:spPr>
        <p:txBody>
          <a:bodyPr lIns="92075" tIns="46038" rIns="92075" bIns="46038" anchor="b"/>
          <a:lstStyle/>
          <a:p>
            <a:r>
              <a:rPr lang="en-US" sz="2400">
                <a:solidFill>
                  <a:schemeClr val="tx2"/>
                </a:solidFill>
                <a:latin typeface="Tahoma" pitchFamily="34" charset="0"/>
              </a:rPr>
              <a:t>A typical optical cable</a:t>
            </a:r>
          </a:p>
        </p:txBody>
      </p:sp>
      <p:pic>
        <p:nvPicPr>
          <p:cNvPr id="56325" name="Picture 2053" descr="C:\Moje dokumenty\Wyklady\WstTelekomun\Kable_xotktd5.gif"/>
          <p:cNvPicPr>
            <a:picLocks noChangeAspect="1" noChangeArrowheads="1"/>
          </p:cNvPicPr>
          <p:nvPr/>
        </p:nvPicPr>
        <p:blipFill>
          <a:blip r:embed="rId2" cstate="print"/>
          <a:srcRect/>
          <a:stretch>
            <a:fillRect/>
          </a:stretch>
        </p:blipFill>
        <p:spPr bwMode="auto">
          <a:xfrm>
            <a:off x="457200" y="1537164"/>
            <a:ext cx="8610600" cy="1590675"/>
          </a:xfrm>
          <a:prstGeom prst="rect">
            <a:avLst/>
          </a:prstGeom>
          <a:noFill/>
        </p:spPr>
      </p:pic>
      <p:sp>
        <p:nvSpPr>
          <p:cNvPr id="8" name="Text Box 5"/>
          <p:cNvSpPr txBox="1">
            <a:spLocks noChangeArrowheads="1"/>
          </p:cNvSpPr>
          <p:nvPr/>
        </p:nvSpPr>
        <p:spPr bwMode="auto">
          <a:xfrm>
            <a:off x="0" y="6589713"/>
            <a:ext cx="2544763" cy="307975"/>
          </a:xfrm>
          <a:prstGeom prst="rect">
            <a:avLst/>
          </a:prstGeom>
          <a:noFill/>
          <a:ln w="9525">
            <a:noFill/>
            <a:miter lim="800000"/>
            <a:headEnd/>
            <a:tailEnd/>
          </a:ln>
          <a:effectLst/>
        </p:spPr>
        <p:txBody>
          <a:bodyPr wrap="none">
            <a:spAutoFit/>
          </a:bodyPr>
          <a:lstStyle/>
          <a:p>
            <a:pPr eaLnBrk="0" hangingPunct="0"/>
            <a:r>
              <a:rPr lang="en-US" sz="1400" dirty="0" smtClean="0">
                <a:solidFill>
                  <a:schemeClr val="bg1"/>
                </a:solidFill>
                <a:latin typeface="+mn-lt"/>
              </a:rPr>
              <a:t>Manufacturer: Tele-</a:t>
            </a:r>
            <a:r>
              <a:rPr lang="en-US" sz="1400" dirty="0" err="1" smtClean="0">
                <a:solidFill>
                  <a:schemeClr val="bg1"/>
                </a:solidFill>
                <a:latin typeface="+mn-lt"/>
              </a:rPr>
              <a:t>Fonika</a:t>
            </a:r>
            <a:endParaRPr lang="en-US" sz="1400" dirty="0">
              <a:solidFill>
                <a:schemeClr val="bg1"/>
              </a:solidFill>
              <a:latin typeface="+mn-lt"/>
            </a:endParaRPr>
          </a:p>
        </p:txBody>
      </p:sp>
    </p:spTree>
    <p:extLst>
      <p:ext uri="{BB962C8B-B14F-4D97-AF65-F5344CB8AC3E}">
        <p14:creationId xmlns:p14="http://schemas.microsoft.com/office/powerpoint/2010/main" val="1398804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6325"/>
                                        </p:tgtEl>
                                        <p:attrNameLst>
                                          <p:attrName>style.visibility</p:attrName>
                                        </p:attrNameLst>
                                      </p:cBhvr>
                                      <p:to>
                                        <p:strVal val="visible"/>
                                      </p:to>
                                    </p:set>
                                    <p:animEffect transition="in" filter="wipe(left)">
                                      <p:cBhvr>
                                        <p:cTn id="7" dur="500"/>
                                        <p:tgtEl>
                                          <p:spTgt spid="563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left)">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left)">
                                      <p:cBhvr>
                                        <p:cTn id="17" dur="500"/>
                                        <p:tgtEl>
                                          <p:spTgt spid="2">
                                            <p:txEl>
                                              <p:pRg st="1" end="1"/>
                                            </p:txEl>
                                          </p:spTgt>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wipe(left)">
                                      <p:cBhvr>
                                        <p:cTn id="20" dur="500"/>
                                        <p:tgtEl>
                                          <p:spTgt spid="2">
                                            <p:txEl>
                                              <p:pRg st="2" end="2"/>
                                            </p:tx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Effect transition="in" filter="wipe(left)">
                                      <p:cBhvr>
                                        <p:cTn id="23"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0" name="Rectangle 6"/>
          <p:cNvSpPr>
            <a:spLocks noGrp="1" noChangeArrowheads="1"/>
          </p:cNvSpPr>
          <p:nvPr>
            <p:ph type="title"/>
          </p:nvPr>
        </p:nvSpPr>
        <p:spPr>
          <a:noFill/>
          <a:ln/>
        </p:spPr>
        <p:txBody>
          <a:bodyPr/>
          <a:lstStyle/>
          <a:p>
            <a:r>
              <a:rPr lang="en-US" sz="2400" dirty="0"/>
              <a:t>Cross-Section of an Optical Cable</a:t>
            </a:r>
            <a:endParaRPr lang="pl-PL" sz="2400" dirty="0"/>
          </a:p>
        </p:txBody>
      </p:sp>
      <p:grpSp>
        <p:nvGrpSpPr>
          <p:cNvPr id="11287" name="Group 23"/>
          <p:cNvGrpSpPr>
            <a:grpSpLocks/>
          </p:cNvGrpSpPr>
          <p:nvPr/>
        </p:nvGrpSpPr>
        <p:grpSpPr bwMode="auto">
          <a:xfrm>
            <a:off x="0" y="1339850"/>
            <a:ext cx="8839200" cy="5557838"/>
            <a:chOff x="0" y="844"/>
            <a:chExt cx="5568" cy="3501"/>
          </a:xfrm>
        </p:grpSpPr>
        <p:pic>
          <p:nvPicPr>
            <p:cNvPr id="11268" name="Picture 4" descr="C:\Moje dokumenty\Wyklady\WstTelekomun\Kable_p_xotktdn.gif"/>
            <p:cNvPicPr>
              <a:picLocks noChangeAspect="1" noChangeArrowheads="1"/>
            </p:cNvPicPr>
            <p:nvPr/>
          </p:nvPicPr>
          <p:blipFill>
            <a:blip r:embed="rId2" cstate="print"/>
            <a:srcRect/>
            <a:stretch>
              <a:fillRect/>
            </a:stretch>
          </p:blipFill>
          <p:spPr bwMode="auto">
            <a:xfrm>
              <a:off x="240" y="844"/>
              <a:ext cx="4704" cy="3294"/>
            </a:xfrm>
            <a:prstGeom prst="rect">
              <a:avLst/>
            </a:prstGeom>
            <a:noFill/>
          </p:spPr>
        </p:pic>
        <p:sp>
          <p:nvSpPr>
            <p:cNvPr id="11269" name="Text Box 5"/>
            <p:cNvSpPr txBox="1">
              <a:spLocks noChangeArrowheads="1"/>
            </p:cNvSpPr>
            <p:nvPr/>
          </p:nvSpPr>
          <p:spPr bwMode="auto">
            <a:xfrm>
              <a:off x="0" y="4151"/>
              <a:ext cx="1603" cy="194"/>
            </a:xfrm>
            <a:prstGeom prst="rect">
              <a:avLst/>
            </a:prstGeom>
            <a:noFill/>
            <a:ln w="9525">
              <a:noFill/>
              <a:miter lim="800000"/>
              <a:headEnd/>
              <a:tailEnd/>
            </a:ln>
            <a:effectLst/>
          </p:spPr>
          <p:txBody>
            <a:bodyPr wrap="none">
              <a:spAutoFit/>
            </a:bodyPr>
            <a:lstStyle/>
            <a:p>
              <a:pPr eaLnBrk="0" hangingPunct="0"/>
              <a:r>
                <a:rPr lang="en-US" sz="1400" dirty="0" smtClean="0">
                  <a:solidFill>
                    <a:schemeClr val="bg1"/>
                  </a:solidFill>
                  <a:latin typeface="+mn-lt"/>
                </a:rPr>
                <a:t>Manufacturer: Tele-</a:t>
              </a:r>
              <a:r>
                <a:rPr lang="en-US" sz="1400" dirty="0" err="1" smtClean="0">
                  <a:solidFill>
                    <a:schemeClr val="bg1"/>
                  </a:solidFill>
                  <a:latin typeface="+mn-lt"/>
                </a:rPr>
                <a:t>Fonika</a:t>
              </a:r>
              <a:endParaRPr lang="en-US" sz="1400" dirty="0">
                <a:solidFill>
                  <a:schemeClr val="bg1"/>
                </a:solidFill>
                <a:latin typeface="+mn-lt"/>
              </a:endParaRPr>
            </a:p>
          </p:txBody>
        </p:sp>
        <p:sp>
          <p:nvSpPr>
            <p:cNvPr id="11274" name="Text Box 10"/>
            <p:cNvSpPr txBox="1">
              <a:spLocks noChangeArrowheads="1"/>
            </p:cNvSpPr>
            <p:nvPr/>
          </p:nvSpPr>
          <p:spPr bwMode="auto">
            <a:xfrm>
              <a:off x="2880" y="1296"/>
              <a:ext cx="2496" cy="250"/>
            </a:xfrm>
            <a:prstGeom prst="rect">
              <a:avLst/>
            </a:prstGeom>
            <a:solidFill>
              <a:schemeClr val="bg1"/>
            </a:solidFill>
            <a:ln w="9525">
              <a:noFill/>
              <a:miter lim="800000"/>
              <a:headEnd/>
              <a:tailEnd/>
            </a:ln>
            <a:effectLst/>
          </p:spPr>
          <p:txBody>
            <a:bodyPr>
              <a:spAutoFit/>
            </a:bodyPr>
            <a:lstStyle/>
            <a:p>
              <a:r>
                <a:rPr lang="en-US"/>
                <a:t>Stranding steel wire</a:t>
              </a:r>
            </a:p>
          </p:txBody>
        </p:sp>
        <p:sp>
          <p:nvSpPr>
            <p:cNvPr id="11275" name="Text Box 11"/>
            <p:cNvSpPr txBox="1">
              <a:spLocks noChangeArrowheads="1"/>
            </p:cNvSpPr>
            <p:nvPr/>
          </p:nvSpPr>
          <p:spPr bwMode="auto">
            <a:xfrm>
              <a:off x="2880" y="1822"/>
              <a:ext cx="1680" cy="250"/>
            </a:xfrm>
            <a:prstGeom prst="rect">
              <a:avLst/>
            </a:prstGeom>
            <a:solidFill>
              <a:schemeClr val="bg1"/>
            </a:solidFill>
            <a:ln w="9525">
              <a:noFill/>
              <a:miter lim="800000"/>
              <a:headEnd/>
              <a:tailEnd/>
            </a:ln>
            <a:effectLst/>
          </p:spPr>
          <p:txBody>
            <a:bodyPr wrap="none">
              <a:spAutoFit/>
            </a:bodyPr>
            <a:lstStyle/>
            <a:p>
              <a:r>
                <a:rPr lang="en-US"/>
                <a:t>Inner buffer tube</a:t>
              </a:r>
            </a:p>
          </p:txBody>
        </p:sp>
        <p:sp>
          <p:nvSpPr>
            <p:cNvPr id="11276" name="Text Box 12"/>
            <p:cNvSpPr txBox="1">
              <a:spLocks noChangeArrowheads="1"/>
            </p:cNvSpPr>
            <p:nvPr/>
          </p:nvSpPr>
          <p:spPr bwMode="auto">
            <a:xfrm>
              <a:off x="2880" y="2112"/>
              <a:ext cx="1518" cy="250"/>
            </a:xfrm>
            <a:prstGeom prst="rect">
              <a:avLst/>
            </a:prstGeom>
            <a:solidFill>
              <a:schemeClr val="bg1"/>
            </a:solidFill>
            <a:ln w="9525">
              <a:noFill/>
              <a:miter lim="800000"/>
              <a:headEnd/>
              <a:tailEnd/>
            </a:ln>
            <a:effectLst/>
          </p:spPr>
          <p:txBody>
            <a:bodyPr wrap="none">
              <a:spAutoFit/>
            </a:bodyPr>
            <a:lstStyle/>
            <a:p>
              <a:r>
                <a:rPr lang="en-US"/>
                <a:t>Thixotropic gel</a:t>
              </a:r>
              <a:r>
                <a:rPr lang="pl-PL"/>
                <a:t> </a:t>
              </a:r>
              <a:endParaRPr lang="en-US"/>
            </a:p>
          </p:txBody>
        </p:sp>
        <p:sp>
          <p:nvSpPr>
            <p:cNvPr id="11278" name="Text Box 14"/>
            <p:cNvSpPr txBox="1">
              <a:spLocks noChangeArrowheads="1"/>
            </p:cNvSpPr>
            <p:nvPr/>
          </p:nvSpPr>
          <p:spPr bwMode="auto">
            <a:xfrm>
              <a:off x="2880" y="2400"/>
              <a:ext cx="1872" cy="250"/>
            </a:xfrm>
            <a:prstGeom prst="rect">
              <a:avLst/>
            </a:prstGeom>
            <a:solidFill>
              <a:schemeClr val="bg1"/>
            </a:solidFill>
            <a:ln w="9525">
              <a:noFill/>
              <a:miter lim="800000"/>
              <a:headEnd/>
              <a:tailEnd/>
            </a:ln>
            <a:effectLst/>
          </p:spPr>
          <p:txBody>
            <a:bodyPr>
              <a:spAutoFit/>
            </a:bodyPr>
            <a:lstStyle/>
            <a:p>
              <a:r>
                <a:rPr lang="en-US"/>
                <a:t>Optical fiber</a:t>
              </a:r>
            </a:p>
          </p:txBody>
        </p:sp>
        <p:sp>
          <p:nvSpPr>
            <p:cNvPr id="11280" name="Text Box 16"/>
            <p:cNvSpPr txBox="1">
              <a:spLocks noChangeArrowheads="1"/>
            </p:cNvSpPr>
            <p:nvPr/>
          </p:nvSpPr>
          <p:spPr bwMode="auto">
            <a:xfrm>
              <a:off x="2880" y="3840"/>
              <a:ext cx="1872" cy="250"/>
            </a:xfrm>
            <a:prstGeom prst="rect">
              <a:avLst/>
            </a:prstGeom>
            <a:solidFill>
              <a:schemeClr val="bg1"/>
            </a:solidFill>
            <a:ln w="9525">
              <a:noFill/>
              <a:miter lim="800000"/>
              <a:headEnd/>
              <a:tailEnd/>
            </a:ln>
            <a:effectLst/>
          </p:spPr>
          <p:txBody>
            <a:bodyPr>
              <a:spAutoFit/>
            </a:bodyPr>
            <a:lstStyle/>
            <a:p>
              <a:r>
                <a:rPr lang="en-US"/>
                <a:t>Outer jacket</a:t>
              </a:r>
            </a:p>
          </p:txBody>
        </p:sp>
        <p:sp>
          <p:nvSpPr>
            <p:cNvPr id="11281" name="Text Box 17"/>
            <p:cNvSpPr txBox="1">
              <a:spLocks noChangeArrowheads="1"/>
            </p:cNvSpPr>
            <p:nvPr/>
          </p:nvSpPr>
          <p:spPr bwMode="auto">
            <a:xfrm>
              <a:off x="2880" y="2928"/>
              <a:ext cx="2688" cy="250"/>
            </a:xfrm>
            <a:prstGeom prst="rect">
              <a:avLst/>
            </a:prstGeom>
            <a:solidFill>
              <a:schemeClr val="bg1"/>
            </a:solidFill>
            <a:ln w="9525">
              <a:noFill/>
              <a:miter lim="800000"/>
              <a:headEnd/>
              <a:tailEnd/>
            </a:ln>
            <a:effectLst/>
          </p:spPr>
          <p:txBody>
            <a:bodyPr>
              <a:spAutoFit/>
            </a:bodyPr>
            <a:lstStyle/>
            <a:p>
              <a:r>
                <a:rPr lang="en-US"/>
                <a:t>Hot melt (filling compound)</a:t>
              </a:r>
            </a:p>
          </p:txBody>
        </p:sp>
        <p:sp>
          <p:nvSpPr>
            <p:cNvPr id="11282" name="Text Box 18"/>
            <p:cNvSpPr txBox="1">
              <a:spLocks noChangeArrowheads="1"/>
            </p:cNvSpPr>
            <p:nvPr/>
          </p:nvSpPr>
          <p:spPr bwMode="auto">
            <a:xfrm>
              <a:off x="2880" y="3264"/>
              <a:ext cx="2683" cy="250"/>
            </a:xfrm>
            <a:prstGeom prst="rect">
              <a:avLst/>
            </a:prstGeom>
            <a:solidFill>
              <a:schemeClr val="bg1"/>
            </a:solidFill>
            <a:ln w="9525">
              <a:noFill/>
              <a:miter lim="800000"/>
              <a:headEnd/>
              <a:tailEnd/>
            </a:ln>
            <a:effectLst/>
          </p:spPr>
          <p:txBody>
            <a:bodyPr wrap="none">
              <a:spAutoFit/>
            </a:bodyPr>
            <a:lstStyle/>
            <a:p>
              <a:r>
                <a:rPr lang="en-US"/>
                <a:t>Ripcord (for jacket removal)</a:t>
              </a:r>
            </a:p>
          </p:txBody>
        </p:sp>
        <p:sp>
          <p:nvSpPr>
            <p:cNvPr id="11283" name="Text Box 19"/>
            <p:cNvSpPr txBox="1">
              <a:spLocks noChangeArrowheads="1"/>
            </p:cNvSpPr>
            <p:nvPr/>
          </p:nvSpPr>
          <p:spPr bwMode="auto">
            <a:xfrm>
              <a:off x="2880" y="3542"/>
              <a:ext cx="2064" cy="250"/>
            </a:xfrm>
            <a:prstGeom prst="rect">
              <a:avLst/>
            </a:prstGeom>
            <a:solidFill>
              <a:schemeClr val="bg1"/>
            </a:solidFill>
            <a:ln w="9525">
              <a:noFill/>
              <a:miter lim="800000"/>
              <a:headEnd/>
              <a:tailEnd/>
            </a:ln>
            <a:effectLst/>
          </p:spPr>
          <p:txBody>
            <a:bodyPr>
              <a:spAutoFit/>
            </a:bodyPr>
            <a:lstStyle/>
            <a:p>
              <a:r>
                <a:rPr lang="en-US"/>
                <a:t>Wrapping tape</a:t>
              </a:r>
            </a:p>
          </p:txBody>
        </p:sp>
        <p:sp>
          <p:nvSpPr>
            <p:cNvPr id="11284" name="Line 20"/>
            <p:cNvSpPr>
              <a:spLocks noChangeShapeType="1"/>
            </p:cNvSpPr>
            <p:nvPr/>
          </p:nvSpPr>
          <p:spPr bwMode="auto">
            <a:xfrm flipH="1">
              <a:off x="1440" y="2784"/>
              <a:ext cx="1536" cy="144"/>
            </a:xfrm>
            <a:prstGeom prst="line">
              <a:avLst/>
            </a:prstGeom>
            <a:noFill/>
            <a:ln w="19050">
              <a:solidFill>
                <a:srgbClr val="4D4D4D"/>
              </a:solidFill>
              <a:miter lim="800000"/>
              <a:headEnd/>
              <a:tailEnd/>
            </a:ln>
            <a:effectLst/>
          </p:spPr>
          <p:txBody>
            <a:bodyPr wrap="none"/>
            <a:lstStyle/>
            <a:p>
              <a:endParaRPr lang="pl-PL"/>
            </a:p>
          </p:txBody>
        </p:sp>
        <p:sp>
          <p:nvSpPr>
            <p:cNvPr id="11279" name="Text Box 15"/>
            <p:cNvSpPr txBox="1">
              <a:spLocks noChangeArrowheads="1"/>
            </p:cNvSpPr>
            <p:nvPr/>
          </p:nvSpPr>
          <p:spPr bwMode="auto">
            <a:xfrm>
              <a:off x="2880" y="2664"/>
              <a:ext cx="2586" cy="250"/>
            </a:xfrm>
            <a:prstGeom prst="rect">
              <a:avLst/>
            </a:prstGeom>
            <a:solidFill>
              <a:schemeClr val="bg1"/>
            </a:solidFill>
            <a:ln w="9525">
              <a:noFill/>
              <a:miter lim="800000"/>
              <a:headEnd/>
              <a:tailEnd/>
            </a:ln>
            <a:effectLst/>
          </p:spPr>
          <p:txBody>
            <a:bodyPr wrap="none">
              <a:spAutoFit/>
            </a:bodyPr>
            <a:lstStyle/>
            <a:p>
              <a:r>
                <a:rPr lang="en-US"/>
                <a:t>Dielectric strength member</a:t>
              </a:r>
            </a:p>
          </p:txBody>
        </p:sp>
      </p:grpSp>
    </p:spTree>
    <p:extLst>
      <p:ext uri="{BB962C8B-B14F-4D97-AF65-F5344CB8AC3E}">
        <p14:creationId xmlns:p14="http://schemas.microsoft.com/office/powerpoint/2010/main" val="3164673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287"/>
                                        </p:tgtEl>
                                        <p:attrNameLst>
                                          <p:attrName>style.visibility</p:attrName>
                                        </p:attrNameLst>
                                      </p:cBhvr>
                                      <p:to>
                                        <p:strVal val="visible"/>
                                      </p:to>
                                    </p:set>
                                    <p:animEffect transition="in" filter="wipe(left)">
                                      <p:cBhvr>
                                        <p:cTn id="7" dur="500"/>
                                        <p:tgtEl>
                                          <p:spTgt spid="112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050"/>
          <p:cNvSpPr>
            <a:spLocks noGrp="1" noChangeArrowheads="1"/>
          </p:cNvSpPr>
          <p:nvPr>
            <p:ph type="title"/>
          </p:nvPr>
        </p:nvSpPr>
        <p:spPr/>
        <p:txBody>
          <a:bodyPr/>
          <a:lstStyle/>
          <a:p>
            <a:r>
              <a:rPr lang="en-US" dirty="0"/>
              <a:t>James C. Maxwell (1831-1879)</a:t>
            </a:r>
          </a:p>
        </p:txBody>
      </p:sp>
      <p:sp>
        <p:nvSpPr>
          <p:cNvPr id="27651" name="Rectangle 2051"/>
          <p:cNvSpPr>
            <a:spLocks noGrp="1" noChangeArrowheads="1"/>
          </p:cNvSpPr>
          <p:nvPr>
            <p:ph idx="1"/>
          </p:nvPr>
        </p:nvSpPr>
        <p:spPr>
          <a:xfrm>
            <a:off x="2411760" y="1700808"/>
            <a:ext cx="6552728" cy="4752527"/>
          </a:xfrm>
        </p:spPr>
        <p:txBody>
          <a:bodyPr/>
          <a:lstStyle/>
          <a:p>
            <a:pPr>
              <a:spcBef>
                <a:spcPts val="0"/>
              </a:spcBef>
              <a:buFont typeface="Wingdings" pitchFamily="2" charset="2"/>
              <a:buNone/>
            </a:pPr>
            <a:r>
              <a:rPr lang="en-US" dirty="0" smtClean="0"/>
              <a:t>	1873</a:t>
            </a:r>
            <a:r>
              <a:rPr lang="en-US" dirty="0"/>
              <a:t>: Publication of </a:t>
            </a:r>
            <a:r>
              <a:rPr lang="en-US" i="1" dirty="0"/>
              <a:t>Treatise </a:t>
            </a:r>
            <a:r>
              <a:rPr lang="en-US" i="1" dirty="0" smtClean="0"/>
              <a:t/>
            </a:r>
            <a:br>
              <a:rPr lang="en-US" i="1" dirty="0" smtClean="0"/>
            </a:br>
            <a:r>
              <a:rPr lang="en-US" i="1" dirty="0" smtClean="0"/>
              <a:t>on </a:t>
            </a:r>
            <a:r>
              <a:rPr lang="en-US" i="1" dirty="0"/>
              <a:t>Electricity and Magnetism </a:t>
            </a:r>
            <a:r>
              <a:rPr lang="en-US" dirty="0"/>
              <a:t>devoted to electromagnetic phenomena. </a:t>
            </a:r>
            <a:r>
              <a:rPr lang="en-US" dirty="0" smtClean="0"/>
              <a:t/>
            </a:r>
            <a:br>
              <a:rPr lang="en-US" dirty="0" smtClean="0"/>
            </a:br>
            <a:r>
              <a:rPr lang="en-US" dirty="0" smtClean="0"/>
              <a:t>By </a:t>
            </a:r>
            <a:r>
              <a:rPr lang="en-US" dirty="0"/>
              <a:t>using a purely mathematical reasoning, Maxwell presents in </a:t>
            </a:r>
            <a:r>
              <a:rPr lang="en-US" dirty="0" smtClean="0"/>
              <a:t/>
            </a:r>
            <a:br>
              <a:rPr lang="en-US" dirty="0" smtClean="0"/>
            </a:br>
            <a:r>
              <a:rPr lang="en-US" dirty="0" smtClean="0"/>
              <a:t>a </a:t>
            </a:r>
            <a:r>
              <a:rPr lang="en-US" dirty="0"/>
              <a:t>single formula set basic relations between electricity and magnetism. </a:t>
            </a:r>
            <a:r>
              <a:rPr lang="en-US" dirty="0" smtClean="0"/>
              <a:t/>
            </a:r>
            <a:br>
              <a:rPr lang="en-US" dirty="0" smtClean="0"/>
            </a:br>
            <a:r>
              <a:rPr lang="en-US" dirty="0" smtClean="0"/>
              <a:t>He </a:t>
            </a:r>
            <a:r>
              <a:rPr lang="en-US" dirty="0"/>
              <a:t>suggests the existence of various kinds of electromagnetic radiation, propagating at the speed of </a:t>
            </a:r>
            <a:r>
              <a:rPr lang="en-US" dirty="0" smtClean="0"/>
              <a:t>light</a:t>
            </a:r>
            <a:endParaRPr lang="en-US" dirty="0"/>
          </a:p>
        </p:txBody>
      </p:sp>
      <p:pic>
        <p:nvPicPr>
          <p:cNvPr id="27652" name="Picture 2052" descr="C:\Moje dokumenty\Wyklady\WstTelekomun\maxwell1.gif"/>
          <p:cNvPicPr>
            <a:picLocks noChangeAspect="1" noChangeArrowheads="1"/>
          </p:cNvPicPr>
          <p:nvPr/>
        </p:nvPicPr>
        <p:blipFill>
          <a:blip r:embed="rId2" cstate="print"/>
          <a:srcRect/>
          <a:stretch>
            <a:fillRect/>
          </a:stretch>
        </p:blipFill>
        <p:spPr bwMode="auto">
          <a:xfrm>
            <a:off x="228600" y="2176463"/>
            <a:ext cx="2476500" cy="3200400"/>
          </a:xfrm>
          <a:prstGeom prst="rect">
            <a:avLst/>
          </a:prstGeom>
          <a:noFill/>
        </p:spPr>
      </p:pic>
    </p:spTree>
    <p:extLst>
      <p:ext uri="{BB962C8B-B14F-4D97-AF65-F5344CB8AC3E}">
        <p14:creationId xmlns:p14="http://schemas.microsoft.com/office/powerpoint/2010/main" val="2099396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72" fill="hold" nodeType="clickEffect">
                                  <p:stCondLst>
                                    <p:cond delay="0"/>
                                  </p:stCondLst>
                                  <p:childTnLst>
                                    <p:set>
                                      <p:cBhvr>
                                        <p:cTn id="6" dur="1" fill="hold">
                                          <p:stCondLst>
                                            <p:cond delay="0"/>
                                          </p:stCondLst>
                                        </p:cTn>
                                        <p:tgtEl>
                                          <p:spTgt spid="27652"/>
                                        </p:tgtEl>
                                        <p:attrNameLst>
                                          <p:attrName>style.visibility</p:attrName>
                                        </p:attrNameLst>
                                      </p:cBhvr>
                                      <p:to>
                                        <p:strVal val="visible"/>
                                      </p:to>
                                    </p:set>
                                    <p:anim calcmode="lin" valueType="num">
                                      <p:cBhvr>
                                        <p:cTn id="7" dur="500" fill="hold"/>
                                        <p:tgtEl>
                                          <p:spTgt spid="27652"/>
                                        </p:tgtEl>
                                        <p:attrNameLst>
                                          <p:attrName>ppt_w</p:attrName>
                                        </p:attrNameLst>
                                      </p:cBhvr>
                                      <p:tavLst>
                                        <p:tav tm="0">
                                          <p:val>
                                            <p:strVal val="2/3*#ppt_w"/>
                                          </p:val>
                                        </p:tav>
                                        <p:tav tm="100000">
                                          <p:val>
                                            <p:strVal val="#ppt_w"/>
                                          </p:val>
                                        </p:tav>
                                      </p:tavLst>
                                    </p:anim>
                                    <p:anim calcmode="lin" valueType="num">
                                      <p:cBhvr>
                                        <p:cTn id="8" dur="500" fill="hold"/>
                                        <p:tgtEl>
                                          <p:spTgt spid="27652"/>
                                        </p:tgtEl>
                                        <p:attrNameLst>
                                          <p:attrName>ppt_h</p:attrName>
                                        </p:attrNameLst>
                                      </p:cBhvr>
                                      <p:tavLst>
                                        <p:tav tm="0">
                                          <p:val>
                                            <p:strVal val="2/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27651">
                                            <p:txEl>
                                              <p:pRg st="0" end="0"/>
                                            </p:txEl>
                                          </p:spTgt>
                                        </p:tgtEl>
                                        <p:attrNameLst>
                                          <p:attrName>style.visibility</p:attrName>
                                        </p:attrNameLst>
                                      </p:cBhvr>
                                      <p:to>
                                        <p:strVal val="visible"/>
                                      </p:to>
                                    </p:set>
                                    <p:animEffect transition="in" filter="wipe(up)">
                                      <p:cBhvr>
                                        <p:cTn id="13" dur="500"/>
                                        <p:tgtEl>
                                          <p:spTgt spid="276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sz="2400" dirty="0" smtClean="0"/>
              <a:t>Electromagnetic Waves</a:t>
            </a:r>
            <a:endParaRPr lang="pl-PL" sz="2400" dirty="0"/>
          </a:p>
        </p:txBody>
      </p:sp>
      <p:pic>
        <p:nvPicPr>
          <p:cNvPr id="5" name="Obraz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8863" y="1453252"/>
            <a:ext cx="8268649" cy="5184576"/>
          </a:xfrm>
          <a:prstGeom prst="rect">
            <a:avLst/>
          </a:prstGeom>
        </p:spPr>
      </p:pic>
    </p:spTree>
    <p:extLst>
      <p:ext uri="{BB962C8B-B14F-4D97-AF65-F5344CB8AC3E}">
        <p14:creationId xmlns:p14="http://schemas.microsoft.com/office/powerpoint/2010/main" val="31918933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Maxwell's Equations</a:t>
            </a:r>
            <a:endParaRPr lang="en-US" dirty="0"/>
          </a:p>
        </p:txBody>
      </p:sp>
      <p:pic>
        <p:nvPicPr>
          <p:cNvPr id="7" name="Symbol zastępczy zawartości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1556792"/>
            <a:ext cx="3528392" cy="3478345"/>
          </a:xfrm>
        </p:spPr>
      </p:pic>
      <p:sp>
        <p:nvSpPr>
          <p:cNvPr id="14" name="pole tekstowe 13"/>
          <p:cNvSpPr txBox="1"/>
          <p:nvPr/>
        </p:nvSpPr>
        <p:spPr>
          <a:xfrm>
            <a:off x="419146" y="5613047"/>
            <a:ext cx="7462877" cy="461665"/>
          </a:xfrm>
          <a:prstGeom prst="rect">
            <a:avLst/>
          </a:prstGeom>
          <a:noFill/>
        </p:spPr>
        <p:txBody>
          <a:bodyPr wrap="none" rtlCol="0">
            <a:spAutoFit/>
          </a:bodyPr>
          <a:lstStyle/>
          <a:p>
            <a:r>
              <a:rPr lang="en-US" sz="2400" dirty="0" smtClean="0"/>
              <a:t>The author of Maxwell’s Equations as above is:</a:t>
            </a:r>
            <a:endParaRPr lang="pl-PL" sz="2400" dirty="0"/>
          </a:p>
        </p:txBody>
      </p:sp>
      <p:sp>
        <p:nvSpPr>
          <p:cNvPr id="15" name="pole tekstowe 14"/>
          <p:cNvSpPr txBox="1"/>
          <p:nvPr/>
        </p:nvSpPr>
        <p:spPr>
          <a:xfrm>
            <a:off x="431175" y="5982379"/>
            <a:ext cx="3868990" cy="461665"/>
          </a:xfrm>
          <a:prstGeom prst="rect">
            <a:avLst/>
          </a:prstGeom>
          <a:noFill/>
        </p:spPr>
        <p:txBody>
          <a:bodyPr wrap="square" rtlCol="0">
            <a:spAutoFit/>
          </a:bodyPr>
          <a:lstStyle/>
          <a:p>
            <a:r>
              <a:rPr lang="pl-PL" sz="2400" dirty="0"/>
              <a:t>Oliver </a:t>
            </a:r>
            <a:r>
              <a:rPr lang="pl-PL" sz="2400" dirty="0" err="1" smtClean="0"/>
              <a:t>Heavisid</a:t>
            </a:r>
            <a:r>
              <a:rPr lang="en-US" sz="2400" dirty="0" smtClean="0"/>
              <a:t>e</a:t>
            </a:r>
            <a:endParaRPr lang="pl-PL" sz="2400" dirty="0"/>
          </a:p>
        </p:txBody>
      </p:sp>
      <p:grpSp>
        <p:nvGrpSpPr>
          <p:cNvPr id="21" name="Grupa 20"/>
          <p:cNvGrpSpPr/>
          <p:nvPr/>
        </p:nvGrpSpPr>
        <p:grpSpPr>
          <a:xfrm>
            <a:off x="3923928" y="1603428"/>
            <a:ext cx="5112568" cy="4057820"/>
            <a:chOff x="3923928" y="1603428"/>
            <a:chExt cx="5112568" cy="4057820"/>
          </a:xfrm>
        </p:grpSpPr>
        <p:grpSp>
          <p:nvGrpSpPr>
            <p:cNvPr id="16" name="Grupa 15"/>
            <p:cNvGrpSpPr/>
            <p:nvPr/>
          </p:nvGrpSpPr>
          <p:grpSpPr>
            <a:xfrm>
              <a:off x="3923928" y="1603428"/>
              <a:ext cx="5112568" cy="4057820"/>
              <a:chOff x="3923928" y="1603428"/>
              <a:chExt cx="5112568" cy="4057820"/>
            </a:xfrm>
          </p:grpSpPr>
          <p:sp>
            <p:nvSpPr>
              <p:cNvPr id="8" name="pole tekstowe 7"/>
              <p:cNvSpPr txBox="1"/>
              <p:nvPr/>
            </p:nvSpPr>
            <p:spPr>
              <a:xfrm>
                <a:off x="3923928" y="1603428"/>
                <a:ext cx="5112568" cy="3585597"/>
              </a:xfrm>
              <a:prstGeom prst="rect">
                <a:avLst/>
              </a:prstGeom>
              <a:noFill/>
            </p:spPr>
            <p:txBody>
              <a:bodyPr wrap="square" rtlCol="0">
                <a:spAutoFit/>
              </a:bodyPr>
              <a:lstStyle/>
              <a:p>
                <a:pPr>
                  <a:spcAft>
                    <a:spcPts val="600"/>
                  </a:spcAft>
                </a:pPr>
                <a:r>
                  <a:rPr lang="en-US" sz="2400" b="1" dirty="0" smtClean="0"/>
                  <a:t>      </a:t>
                </a:r>
                <a:r>
                  <a:rPr lang="en-US" sz="2400" dirty="0" smtClean="0"/>
                  <a:t>The Divergence Operator</a:t>
                </a:r>
              </a:p>
              <a:p>
                <a:pPr>
                  <a:spcAft>
                    <a:spcPts val="600"/>
                  </a:spcAft>
                </a:pPr>
                <a:r>
                  <a:rPr lang="en-US" sz="2400" dirty="0" smtClean="0"/>
                  <a:t>      The Curl Operator</a:t>
                </a:r>
              </a:p>
              <a:p>
                <a:pPr>
                  <a:spcAft>
                    <a:spcPts val="600"/>
                  </a:spcAft>
                </a:pPr>
                <a:r>
                  <a:rPr lang="en-US" sz="2400" b="1" dirty="0" smtClean="0"/>
                  <a:t>D</a:t>
                </a:r>
                <a:r>
                  <a:rPr lang="en-US" sz="2400" dirty="0" smtClean="0"/>
                  <a:t>: The Electric Flux Density</a:t>
                </a:r>
              </a:p>
              <a:p>
                <a:pPr>
                  <a:spcAft>
                    <a:spcPts val="600"/>
                  </a:spcAft>
                </a:pPr>
                <a:r>
                  <a:rPr lang="en-US" sz="2400" b="1" dirty="0" smtClean="0"/>
                  <a:t>   </a:t>
                </a:r>
                <a:r>
                  <a:rPr lang="en-US" sz="2400" dirty="0" smtClean="0"/>
                  <a:t>: The Electric Charge Density</a:t>
                </a:r>
              </a:p>
              <a:p>
                <a:pPr>
                  <a:spcAft>
                    <a:spcPts val="600"/>
                  </a:spcAft>
                </a:pPr>
                <a:r>
                  <a:rPr lang="en-US" sz="2400" b="1" dirty="0" smtClean="0"/>
                  <a:t>B</a:t>
                </a:r>
                <a:r>
                  <a:rPr lang="en-US" sz="2400" dirty="0" smtClean="0"/>
                  <a:t>:  The Magnetic Flux Density</a:t>
                </a:r>
              </a:p>
              <a:p>
                <a:pPr>
                  <a:spcAft>
                    <a:spcPts val="600"/>
                  </a:spcAft>
                </a:pPr>
                <a:r>
                  <a:rPr lang="en-US" sz="2400" b="1" dirty="0" smtClean="0"/>
                  <a:t>E</a:t>
                </a:r>
                <a:r>
                  <a:rPr lang="en-US" sz="2400" dirty="0" smtClean="0"/>
                  <a:t>:  The Electric Field, </a:t>
                </a:r>
              </a:p>
              <a:p>
                <a:pPr>
                  <a:spcAft>
                    <a:spcPts val="600"/>
                  </a:spcAft>
                </a:pPr>
                <a:r>
                  <a:rPr lang="en-US" sz="2400" b="1" dirty="0" smtClean="0"/>
                  <a:t>H</a:t>
                </a:r>
                <a:r>
                  <a:rPr lang="en-US" sz="2400" dirty="0" smtClean="0"/>
                  <a:t>:  The Magnetic Field</a:t>
                </a:r>
              </a:p>
              <a:p>
                <a:pPr>
                  <a:spcAft>
                    <a:spcPts val="600"/>
                  </a:spcAft>
                </a:pPr>
                <a:r>
                  <a:rPr lang="en-US" sz="2400" b="1" dirty="0" smtClean="0"/>
                  <a:t>J</a:t>
                </a:r>
                <a:r>
                  <a:rPr lang="en-US" sz="2400" dirty="0" smtClean="0"/>
                  <a:t>:  The Electric Current Density</a:t>
                </a:r>
                <a:endParaRPr lang="en-US" sz="2400" dirty="0"/>
              </a:p>
            </p:txBody>
          </p:sp>
          <p:pic>
            <p:nvPicPr>
              <p:cNvPr id="9" name="Obraz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1268" y="1628800"/>
                <a:ext cx="533400" cy="419100"/>
              </a:xfrm>
              <a:prstGeom prst="rect">
                <a:avLst/>
              </a:prstGeom>
            </p:spPr>
          </p:pic>
          <p:pic>
            <p:nvPicPr>
              <p:cNvPr id="10" name="Obraz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8024" y="5112360"/>
                <a:ext cx="1571326" cy="548888"/>
              </a:xfrm>
              <a:prstGeom prst="rect">
                <a:avLst/>
              </a:prstGeom>
            </p:spPr>
          </p:pic>
          <p:pic>
            <p:nvPicPr>
              <p:cNvPr id="11" name="Obraz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22222" y="5112360"/>
                <a:ext cx="1494193" cy="548887"/>
              </a:xfrm>
              <a:prstGeom prst="rect">
                <a:avLst/>
              </a:prstGeom>
            </p:spPr>
          </p:pic>
          <p:pic>
            <p:nvPicPr>
              <p:cNvPr id="12" name="Obraz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23928" y="2036138"/>
                <a:ext cx="752475" cy="466725"/>
              </a:xfrm>
              <a:prstGeom prst="rect">
                <a:avLst/>
              </a:prstGeom>
            </p:spPr>
          </p:pic>
        </p:grpSp>
        <p:pic>
          <p:nvPicPr>
            <p:cNvPr id="17" name="Obraz 1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71268" y="3005701"/>
              <a:ext cx="428625" cy="390525"/>
            </a:xfrm>
            <a:prstGeom prst="rect">
              <a:avLst/>
            </a:prstGeom>
          </p:spPr>
        </p:pic>
      </p:grpSp>
    </p:spTree>
    <p:extLst>
      <p:ext uri="{BB962C8B-B14F-4D97-AF65-F5344CB8AC3E}">
        <p14:creationId xmlns:p14="http://schemas.microsoft.com/office/powerpoint/2010/main" val="2784370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left)">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dirty="0"/>
              <a:t>Heinrich Hertz (1857-94)</a:t>
            </a:r>
          </a:p>
        </p:txBody>
      </p:sp>
      <p:sp>
        <p:nvSpPr>
          <p:cNvPr id="26627" name="Rectangle 3"/>
          <p:cNvSpPr>
            <a:spLocks noGrp="1" noChangeArrowheads="1"/>
          </p:cNvSpPr>
          <p:nvPr>
            <p:ph idx="1"/>
          </p:nvPr>
        </p:nvSpPr>
        <p:spPr>
          <a:xfrm>
            <a:off x="2411760" y="1628775"/>
            <a:ext cx="6408712" cy="4497388"/>
          </a:xfrm>
        </p:spPr>
        <p:txBody>
          <a:bodyPr/>
          <a:lstStyle/>
          <a:p>
            <a:pPr>
              <a:buFont typeface="Wingdings" pitchFamily="2" charset="2"/>
              <a:buNone/>
            </a:pPr>
            <a:r>
              <a:rPr lang="en-US" dirty="0" smtClean="0"/>
              <a:t>	1888</a:t>
            </a:r>
            <a:r>
              <a:rPr lang="en-US" dirty="0"/>
              <a:t>: Heinrich Hertz, Professor </a:t>
            </a:r>
            <a:r>
              <a:rPr lang="en-US" dirty="0" smtClean="0"/>
              <a:t/>
            </a:r>
            <a:br>
              <a:rPr lang="en-US" dirty="0" smtClean="0"/>
            </a:br>
            <a:r>
              <a:rPr lang="en-US" dirty="0" smtClean="0"/>
              <a:t>of </a:t>
            </a:r>
            <a:r>
              <a:rPr lang="en-US" dirty="0"/>
              <a:t>physics at Polytechnic in Karlsruhe, Germany, conducts an experiment confirming the existence </a:t>
            </a:r>
            <a:r>
              <a:rPr lang="en-US" dirty="0" smtClean="0"/>
              <a:t/>
            </a:r>
            <a:br>
              <a:rPr lang="en-US" dirty="0" smtClean="0"/>
            </a:br>
            <a:r>
              <a:rPr lang="en-US" dirty="0" smtClean="0"/>
              <a:t>of </a:t>
            </a:r>
            <a:r>
              <a:rPr lang="en-US" dirty="0"/>
              <a:t>electromagnetic waves, as predicted by Maxwell. Hertz confirms also that the radio waves propagate at the speed of </a:t>
            </a:r>
            <a:r>
              <a:rPr lang="en-US" dirty="0" smtClean="0"/>
              <a:t>light </a:t>
            </a:r>
            <a:endParaRPr lang="en-US" dirty="0"/>
          </a:p>
          <a:p>
            <a:pPr>
              <a:buFont typeface="Wingdings" pitchFamily="2" charset="2"/>
              <a:buNone/>
            </a:pPr>
            <a:r>
              <a:rPr lang="en-US" dirty="0"/>
              <a:t> </a:t>
            </a:r>
          </a:p>
        </p:txBody>
      </p:sp>
      <p:pic>
        <p:nvPicPr>
          <p:cNvPr id="26628" name="Picture 4" descr="C:\Moje dokumenty\Wyklady\WstTelekomun\hertz.gif"/>
          <p:cNvPicPr>
            <a:picLocks noChangeAspect="1" noChangeArrowheads="1"/>
          </p:cNvPicPr>
          <p:nvPr/>
        </p:nvPicPr>
        <p:blipFill>
          <a:blip r:embed="rId3" cstate="print"/>
          <a:srcRect/>
          <a:stretch>
            <a:fillRect/>
          </a:stretch>
        </p:blipFill>
        <p:spPr bwMode="auto">
          <a:xfrm>
            <a:off x="228600" y="2057400"/>
            <a:ext cx="2251075" cy="3276600"/>
          </a:xfrm>
          <a:prstGeom prst="rect">
            <a:avLst/>
          </a:prstGeom>
          <a:noFill/>
        </p:spPr>
      </p:pic>
    </p:spTree>
    <p:extLst>
      <p:ext uri="{BB962C8B-B14F-4D97-AF65-F5344CB8AC3E}">
        <p14:creationId xmlns:p14="http://schemas.microsoft.com/office/powerpoint/2010/main" val="4026532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72" fill="hold" nodeType="clickEffect">
                                  <p:stCondLst>
                                    <p:cond delay="0"/>
                                  </p:stCondLst>
                                  <p:childTnLst>
                                    <p:set>
                                      <p:cBhvr>
                                        <p:cTn id="6" dur="1" fill="hold">
                                          <p:stCondLst>
                                            <p:cond delay="0"/>
                                          </p:stCondLst>
                                        </p:cTn>
                                        <p:tgtEl>
                                          <p:spTgt spid="26628"/>
                                        </p:tgtEl>
                                        <p:attrNameLst>
                                          <p:attrName>style.visibility</p:attrName>
                                        </p:attrNameLst>
                                      </p:cBhvr>
                                      <p:to>
                                        <p:strVal val="visible"/>
                                      </p:to>
                                    </p:set>
                                    <p:anim calcmode="lin" valueType="num">
                                      <p:cBhvr>
                                        <p:cTn id="7" dur="500" fill="hold"/>
                                        <p:tgtEl>
                                          <p:spTgt spid="26628"/>
                                        </p:tgtEl>
                                        <p:attrNameLst>
                                          <p:attrName>ppt_w</p:attrName>
                                        </p:attrNameLst>
                                      </p:cBhvr>
                                      <p:tavLst>
                                        <p:tav tm="0">
                                          <p:val>
                                            <p:strVal val="2/3*#ppt_w"/>
                                          </p:val>
                                        </p:tav>
                                        <p:tav tm="100000">
                                          <p:val>
                                            <p:strVal val="#ppt_w"/>
                                          </p:val>
                                        </p:tav>
                                      </p:tavLst>
                                    </p:anim>
                                    <p:anim calcmode="lin" valueType="num">
                                      <p:cBhvr>
                                        <p:cTn id="8" dur="500" fill="hold"/>
                                        <p:tgtEl>
                                          <p:spTgt spid="26628"/>
                                        </p:tgtEl>
                                        <p:attrNameLst>
                                          <p:attrName>ppt_h</p:attrName>
                                        </p:attrNameLst>
                                      </p:cBhvr>
                                      <p:tavLst>
                                        <p:tav tm="0">
                                          <p:val>
                                            <p:strVal val="2/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26627">
                                            <p:txEl>
                                              <p:pRg st="0" end="0"/>
                                            </p:txEl>
                                          </p:spTgt>
                                        </p:tgtEl>
                                        <p:attrNameLst>
                                          <p:attrName>style.visibility</p:attrName>
                                        </p:attrNameLst>
                                      </p:cBhvr>
                                      <p:to>
                                        <p:strVal val="visible"/>
                                      </p:to>
                                    </p:set>
                                    <p:animEffect transition="in" filter="wipe(up)">
                                      <p:cBhvr>
                                        <p:cTn id="13" dur="500"/>
                                        <p:tgtEl>
                                          <p:spTgt spid="26627">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26627">
                                            <p:txEl>
                                              <p:pRg st="1" end="1"/>
                                            </p:txEl>
                                          </p:spTgt>
                                        </p:tgtEl>
                                        <p:attrNameLst>
                                          <p:attrName>style.visibility</p:attrName>
                                        </p:attrNameLst>
                                      </p:cBhvr>
                                      <p:to>
                                        <p:strVal val="visible"/>
                                      </p:to>
                                    </p:set>
                                    <p:animEffect transition="in" filter="wipe(up)">
                                      <p:cBhvr>
                                        <p:cTn id="18" dur="500"/>
                                        <p:tgtEl>
                                          <p:spTgt spid="2662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Outline</a:t>
            </a:r>
            <a:endParaRPr lang="pl-PL" dirty="0"/>
          </a:p>
        </p:txBody>
      </p:sp>
      <p:sp>
        <p:nvSpPr>
          <p:cNvPr id="3" name="Symbol zastępczy zawartości 2"/>
          <p:cNvSpPr>
            <a:spLocks noGrp="1"/>
          </p:cNvSpPr>
          <p:nvPr>
            <p:ph idx="1"/>
          </p:nvPr>
        </p:nvSpPr>
        <p:spPr/>
        <p:txBody>
          <a:bodyPr/>
          <a:lstStyle/>
          <a:p>
            <a:r>
              <a:rPr lang="en-US" dirty="0" smtClean="0"/>
              <a:t>Introduction</a:t>
            </a:r>
          </a:p>
          <a:p>
            <a:r>
              <a:rPr lang="en-US" dirty="0" smtClean="0"/>
              <a:t>Copper cables in telecommunications </a:t>
            </a:r>
            <a:br>
              <a:rPr lang="en-US" dirty="0" smtClean="0"/>
            </a:br>
            <a:r>
              <a:rPr lang="en-US" dirty="0" smtClean="0"/>
              <a:t>and computer networking</a:t>
            </a:r>
          </a:p>
          <a:p>
            <a:r>
              <a:rPr lang="en-US" dirty="0" smtClean="0"/>
              <a:t>Fiber-optic cables</a:t>
            </a:r>
          </a:p>
          <a:p>
            <a:r>
              <a:rPr lang="en-US" dirty="0" smtClean="0"/>
              <a:t>Wireless transmission</a:t>
            </a:r>
          </a:p>
          <a:p>
            <a:r>
              <a:rPr lang="en-US" dirty="0" smtClean="0"/>
              <a:t>Conclusion</a:t>
            </a:r>
          </a:p>
        </p:txBody>
      </p:sp>
    </p:spTree>
    <p:extLst>
      <p:ext uri="{BB962C8B-B14F-4D97-AF65-F5344CB8AC3E}">
        <p14:creationId xmlns:p14="http://schemas.microsoft.com/office/powerpoint/2010/main" val="35002126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a:t>Radio Inventors</a:t>
            </a:r>
          </a:p>
        </p:txBody>
      </p:sp>
      <p:sp>
        <p:nvSpPr>
          <p:cNvPr id="49155" name="Rectangle 3"/>
          <p:cNvSpPr>
            <a:spLocks noGrp="1" noChangeArrowheads="1"/>
          </p:cNvSpPr>
          <p:nvPr>
            <p:ph idx="1"/>
          </p:nvPr>
        </p:nvSpPr>
        <p:spPr>
          <a:xfrm>
            <a:off x="1547813" y="1412776"/>
            <a:ext cx="7344667" cy="4713387"/>
          </a:xfrm>
        </p:spPr>
        <p:txBody>
          <a:bodyPr/>
          <a:lstStyle/>
          <a:p>
            <a:r>
              <a:rPr lang="en-US" dirty="0" smtClean="0"/>
              <a:t>Ma</a:t>
            </a:r>
            <a:r>
              <a:rPr lang="pl-PL" dirty="0" smtClean="0"/>
              <a:t>h</a:t>
            </a:r>
            <a:r>
              <a:rPr lang="en-US" dirty="0" smtClean="0"/>
              <a:t>olm Loomis</a:t>
            </a:r>
            <a:r>
              <a:rPr lang="pl-PL" dirty="0" smtClean="0"/>
              <a:t> (1866)</a:t>
            </a:r>
            <a:br>
              <a:rPr lang="pl-PL" dirty="0" smtClean="0"/>
            </a:br>
            <a:r>
              <a:rPr lang="en-US" dirty="0" smtClean="0"/>
              <a:t>Early experiments in Virginia, USA</a:t>
            </a:r>
            <a:endParaRPr lang="pl-PL" dirty="0" smtClean="0"/>
          </a:p>
          <a:p>
            <a:r>
              <a:rPr lang="en-US" dirty="0" smtClean="0"/>
              <a:t>Nicola </a:t>
            </a:r>
            <a:r>
              <a:rPr lang="en-US" dirty="0"/>
              <a:t>Tesla (1893)</a:t>
            </a:r>
            <a:br>
              <a:rPr lang="en-US" dirty="0"/>
            </a:br>
            <a:r>
              <a:rPr lang="en-US" dirty="0"/>
              <a:t>Demonstrated a small radio-controlled boat</a:t>
            </a:r>
            <a:br>
              <a:rPr lang="en-US" dirty="0"/>
            </a:br>
            <a:r>
              <a:rPr lang="en-US" dirty="0">
                <a:solidFill>
                  <a:schemeClr val="hlink"/>
                </a:solidFill>
              </a:rPr>
              <a:t>Before invention of motor vehicles </a:t>
            </a:r>
            <a:r>
              <a:rPr lang="en-US" dirty="0" smtClean="0">
                <a:solidFill>
                  <a:schemeClr val="hlink"/>
                </a:solidFill>
              </a:rPr>
              <a:t/>
            </a:r>
            <a:br>
              <a:rPr lang="en-US" dirty="0" smtClean="0">
                <a:solidFill>
                  <a:schemeClr val="hlink"/>
                </a:solidFill>
              </a:rPr>
            </a:br>
            <a:r>
              <a:rPr lang="en-US" dirty="0" smtClean="0">
                <a:solidFill>
                  <a:schemeClr val="hlink"/>
                </a:solidFill>
              </a:rPr>
              <a:t>and </a:t>
            </a:r>
            <a:r>
              <a:rPr lang="en-US" dirty="0">
                <a:solidFill>
                  <a:schemeClr val="hlink"/>
                </a:solidFill>
              </a:rPr>
              <a:t>radio!</a:t>
            </a:r>
          </a:p>
          <a:p>
            <a:pPr>
              <a:spcBef>
                <a:spcPct val="40000"/>
              </a:spcBef>
              <a:spcAft>
                <a:spcPct val="40000"/>
              </a:spcAft>
            </a:pPr>
            <a:r>
              <a:rPr lang="en-US" dirty="0"/>
              <a:t>Alexander </a:t>
            </a:r>
            <a:r>
              <a:rPr lang="en-US" dirty="0" err="1"/>
              <a:t>Popow</a:t>
            </a:r>
            <a:r>
              <a:rPr lang="en-US" dirty="0"/>
              <a:t> (1896)</a:t>
            </a:r>
          </a:p>
          <a:p>
            <a:r>
              <a:rPr lang="en-US" dirty="0" err="1"/>
              <a:t>Guglielmo</a:t>
            </a:r>
            <a:r>
              <a:rPr lang="en-US" dirty="0"/>
              <a:t> Marconi (1896)</a:t>
            </a:r>
          </a:p>
          <a:p>
            <a:pPr lvl="1"/>
            <a:r>
              <a:rPr lang="en-US" sz="2400" dirty="0"/>
              <a:t>1897: </a:t>
            </a:r>
            <a:r>
              <a:rPr lang="en-US" sz="2400" i="1" dirty="0"/>
              <a:t>Marconi Wireless Telegraph Company </a:t>
            </a:r>
            <a:r>
              <a:rPr lang="en-US" sz="2400" dirty="0"/>
              <a:t>established</a:t>
            </a:r>
          </a:p>
          <a:p>
            <a:pPr lvl="1"/>
            <a:r>
              <a:rPr lang="en-US" sz="2400" dirty="0"/>
              <a:t>1901: letter </a:t>
            </a:r>
            <a:r>
              <a:rPr lang="en-US" sz="2400" dirty="0">
                <a:cs typeface="Tahoma" pitchFamily="34" charset="0"/>
              </a:rPr>
              <a:t>“</a:t>
            </a:r>
            <a:r>
              <a:rPr lang="en-US" sz="2400" dirty="0"/>
              <a:t>s” sent across Atlantic</a:t>
            </a:r>
          </a:p>
          <a:p>
            <a:pPr lvl="1"/>
            <a:r>
              <a:rPr lang="en-US" sz="2400" dirty="0"/>
              <a:t>1909: Nobel Prize in Physics</a:t>
            </a:r>
          </a:p>
        </p:txBody>
      </p:sp>
    </p:spTree>
    <p:extLst>
      <p:ext uri="{BB962C8B-B14F-4D97-AF65-F5344CB8AC3E}">
        <p14:creationId xmlns:p14="http://schemas.microsoft.com/office/powerpoint/2010/main" val="2856306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animEffect transition="in" filter="wipe(left)">
                                      <p:cBhvr>
                                        <p:cTn id="7" dur="500"/>
                                        <p:tgtEl>
                                          <p:spTgt spid="491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9155">
                                            <p:txEl>
                                              <p:pRg st="1" end="1"/>
                                            </p:txEl>
                                          </p:spTgt>
                                        </p:tgtEl>
                                        <p:attrNameLst>
                                          <p:attrName>style.visibility</p:attrName>
                                        </p:attrNameLst>
                                      </p:cBhvr>
                                      <p:to>
                                        <p:strVal val="visible"/>
                                      </p:to>
                                    </p:set>
                                    <p:animEffect transition="in" filter="wipe(left)">
                                      <p:cBhvr>
                                        <p:cTn id="12" dur="500"/>
                                        <p:tgtEl>
                                          <p:spTgt spid="491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9155">
                                            <p:txEl>
                                              <p:pRg st="2" end="2"/>
                                            </p:txEl>
                                          </p:spTgt>
                                        </p:tgtEl>
                                        <p:attrNameLst>
                                          <p:attrName>style.visibility</p:attrName>
                                        </p:attrNameLst>
                                      </p:cBhvr>
                                      <p:to>
                                        <p:strVal val="visible"/>
                                      </p:to>
                                    </p:set>
                                    <p:animEffect transition="in" filter="wipe(left)">
                                      <p:cBhvr>
                                        <p:cTn id="17" dur="500"/>
                                        <p:tgtEl>
                                          <p:spTgt spid="4915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9155">
                                            <p:txEl>
                                              <p:pRg st="3" end="3"/>
                                            </p:txEl>
                                          </p:spTgt>
                                        </p:tgtEl>
                                        <p:attrNameLst>
                                          <p:attrName>style.visibility</p:attrName>
                                        </p:attrNameLst>
                                      </p:cBhvr>
                                      <p:to>
                                        <p:strVal val="visible"/>
                                      </p:to>
                                    </p:set>
                                    <p:animEffect transition="in" filter="wipe(left)">
                                      <p:cBhvr>
                                        <p:cTn id="22" dur="500"/>
                                        <p:tgtEl>
                                          <p:spTgt spid="4915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9155">
                                            <p:txEl>
                                              <p:pRg st="4" end="4"/>
                                            </p:txEl>
                                          </p:spTgt>
                                        </p:tgtEl>
                                        <p:attrNameLst>
                                          <p:attrName>style.visibility</p:attrName>
                                        </p:attrNameLst>
                                      </p:cBhvr>
                                      <p:to>
                                        <p:strVal val="visible"/>
                                      </p:to>
                                    </p:set>
                                    <p:animEffect transition="in" filter="wipe(left)">
                                      <p:cBhvr>
                                        <p:cTn id="27" dur="500"/>
                                        <p:tgtEl>
                                          <p:spTgt spid="4915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9155">
                                            <p:txEl>
                                              <p:pRg st="5" end="5"/>
                                            </p:txEl>
                                          </p:spTgt>
                                        </p:tgtEl>
                                        <p:attrNameLst>
                                          <p:attrName>style.visibility</p:attrName>
                                        </p:attrNameLst>
                                      </p:cBhvr>
                                      <p:to>
                                        <p:strVal val="visible"/>
                                      </p:to>
                                    </p:set>
                                    <p:animEffect transition="in" filter="wipe(left)">
                                      <p:cBhvr>
                                        <p:cTn id="32" dur="500"/>
                                        <p:tgtEl>
                                          <p:spTgt spid="4915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9155">
                                            <p:txEl>
                                              <p:pRg st="6" end="6"/>
                                            </p:txEl>
                                          </p:spTgt>
                                        </p:tgtEl>
                                        <p:attrNameLst>
                                          <p:attrName>style.visibility</p:attrName>
                                        </p:attrNameLst>
                                      </p:cBhvr>
                                      <p:to>
                                        <p:strVal val="visible"/>
                                      </p:to>
                                    </p:set>
                                    <p:animEffect transition="in" filter="wipe(left)">
                                      <p:cBhvr>
                                        <p:cTn id="37" dur="500"/>
                                        <p:tgtEl>
                                          <p:spTgt spid="4915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bldLvl="2"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ytuł 5"/>
          <p:cNvSpPr>
            <a:spLocks noGrp="1"/>
          </p:cNvSpPr>
          <p:nvPr>
            <p:ph type="title"/>
          </p:nvPr>
        </p:nvSpPr>
        <p:spPr>
          <a:xfrm>
            <a:off x="1259632" y="44624"/>
            <a:ext cx="7776864" cy="720080"/>
          </a:xfrm>
        </p:spPr>
        <p:txBody>
          <a:bodyPr/>
          <a:lstStyle/>
          <a:p>
            <a:r>
              <a:rPr lang="en-US" dirty="0" smtClean="0"/>
              <a:t>Laurent </a:t>
            </a:r>
            <a:r>
              <a:rPr lang="en-US" dirty="0" err="1" smtClean="0"/>
              <a:t>Montaron</a:t>
            </a:r>
            <a:r>
              <a:rPr lang="en-US" dirty="0" smtClean="0"/>
              <a:t>, </a:t>
            </a:r>
            <a:r>
              <a:rPr lang="en-US" i="1" dirty="0" smtClean="0"/>
              <a:t>The Invisible Message</a:t>
            </a:r>
            <a:r>
              <a:rPr lang="en-US" dirty="0" smtClean="0"/>
              <a:t>, 2011</a:t>
            </a:r>
            <a:endParaRPr lang="en-US" dirty="0"/>
          </a:p>
        </p:txBody>
      </p:sp>
      <p:pic>
        <p:nvPicPr>
          <p:cNvPr id="2" name="Symbol zastępczy zawartości 1"/>
          <p:cNvPicPr>
            <a:picLocks noGrp="1" noChangeAspect="1"/>
          </p:cNvPicPr>
          <p:nvPr>
            <p:ph idx="4294967295"/>
          </p:nvPr>
        </p:nvPicPr>
        <p:blipFill>
          <a:blip r:embed="rId2" cstate="print">
            <a:extLst>
              <a:ext uri="{28A0092B-C50C-407E-A947-70E740481C1C}">
                <a14:useLocalDpi xmlns:a14="http://schemas.microsoft.com/office/drawing/2010/main" val="0"/>
              </a:ext>
            </a:extLst>
          </a:blip>
          <a:stretch>
            <a:fillRect/>
          </a:stretch>
        </p:blipFill>
        <p:spPr>
          <a:xfrm>
            <a:off x="1849513" y="692696"/>
            <a:ext cx="7294487" cy="6176417"/>
          </a:xfrm>
        </p:spPr>
      </p:pic>
    </p:spTree>
    <p:extLst>
      <p:ext uri="{BB962C8B-B14F-4D97-AF65-F5344CB8AC3E}">
        <p14:creationId xmlns:p14="http://schemas.microsoft.com/office/powerpoint/2010/main" val="7833436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t>Useful Ranges of Radio Waves</a:t>
            </a:r>
          </a:p>
        </p:txBody>
      </p:sp>
      <p:sp>
        <p:nvSpPr>
          <p:cNvPr id="48131" name="Rectangle 3"/>
          <p:cNvSpPr>
            <a:spLocks noGrp="1" noChangeArrowheads="1"/>
          </p:cNvSpPr>
          <p:nvPr>
            <p:ph idx="1"/>
          </p:nvPr>
        </p:nvSpPr>
        <p:spPr>
          <a:xfrm>
            <a:off x="1187624" y="1667916"/>
            <a:ext cx="7704855" cy="4497388"/>
          </a:xfrm>
        </p:spPr>
        <p:txBody>
          <a:bodyPr/>
          <a:lstStyle/>
          <a:p>
            <a:pPr>
              <a:lnSpc>
                <a:spcPct val="90000"/>
              </a:lnSpc>
            </a:pPr>
            <a:r>
              <a:rPr lang="en-US" dirty="0">
                <a:solidFill>
                  <a:schemeClr val="tx2"/>
                </a:solidFill>
              </a:rPr>
              <a:t>Around 100 kHz:</a:t>
            </a:r>
            <a:r>
              <a:rPr lang="en-US" dirty="0"/>
              <a:t> electromagnetic energy </a:t>
            </a:r>
            <a:br>
              <a:rPr lang="en-US" dirty="0"/>
            </a:br>
            <a:r>
              <a:rPr lang="en-US" dirty="0"/>
              <a:t>is guided around the Earth</a:t>
            </a:r>
          </a:p>
          <a:p>
            <a:pPr>
              <a:lnSpc>
                <a:spcPct val="90000"/>
              </a:lnSpc>
            </a:pPr>
            <a:r>
              <a:rPr lang="en-US" dirty="0">
                <a:solidFill>
                  <a:schemeClr val="tx2"/>
                </a:solidFill>
              </a:rPr>
              <a:t>1 MHz – 30 MHz:</a:t>
            </a:r>
            <a:r>
              <a:rPr lang="en-US" dirty="0"/>
              <a:t> energy begins to travel </a:t>
            </a:r>
            <a:r>
              <a:rPr lang="en-US" dirty="0" smtClean="0"/>
              <a:t/>
            </a:r>
            <a:br>
              <a:rPr lang="en-US" dirty="0" smtClean="0"/>
            </a:br>
            <a:r>
              <a:rPr lang="en-US" dirty="0" smtClean="0"/>
              <a:t>in </a:t>
            </a:r>
            <a:r>
              <a:rPr lang="en-US" dirty="0"/>
              <a:t>straight lines and is reflected by the ionosphere</a:t>
            </a:r>
          </a:p>
          <a:p>
            <a:pPr>
              <a:lnSpc>
                <a:spcPct val="90000"/>
              </a:lnSpc>
            </a:pPr>
            <a:r>
              <a:rPr lang="en-US" dirty="0">
                <a:solidFill>
                  <a:schemeClr val="tx2"/>
                </a:solidFill>
              </a:rPr>
              <a:t>Above 50 MHz:</a:t>
            </a:r>
            <a:r>
              <a:rPr lang="en-US" dirty="0"/>
              <a:t> energy propagates in straight lines and is not reflected by the ionosphere</a:t>
            </a:r>
          </a:p>
          <a:p>
            <a:pPr>
              <a:lnSpc>
                <a:spcPct val="90000"/>
              </a:lnSpc>
            </a:pPr>
            <a:r>
              <a:rPr lang="en-US" dirty="0">
                <a:solidFill>
                  <a:schemeClr val="tx2"/>
                </a:solidFill>
              </a:rPr>
              <a:t>Above 10 GHz:</a:t>
            </a:r>
            <a:r>
              <a:rPr lang="en-US" dirty="0"/>
              <a:t> intense rainfall considerably attenuates signals</a:t>
            </a:r>
          </a:p>
          <a:p>
            <a:pPr>
              <a:lnSpc>
                <a:spcPct val="90000"/>
              </a:lnSpc>
            </a:pPr>
            <a:r>
              <a:rPr lang="en-US" dirty="0">
                <a:solidFill>
                  <a:schemeClr val="tx2"/>
                </a:solidFill>
              </a:rPr>
              <a:t>Above 20 GHz:</a:t>
            </a:r>
            <a:r>
              <a:rPr lang="en-US" dirty="0"/>
              <a:t> water and oxygen molecules </a:t>
            </a:r>
            <a:br>
              <a:rPr lang="en-US" dirty="0"/>
            </a:br>
            <a:r>
              <a:rPr lang="en-US" dirty="0"/>
              <a:t>in the atmosphere become significant energy absorbers; communication is limited to windows between the absorption bands</a:t>
            </a:r>
          </a:p>
        </p:txBody>
      </p:sp>
    </p:spTree>
    <p:extLst>
      <p:ext uri="{BB962C8B-B14F-4D97-AF65-F5344CB8AC3E}">
        <p14:creationId xmlns:p14="http://schemas.microsoft.com/office/powerpoint/2010/main" val="3654722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animEffect transition="in" filter="wipe(left)">
                                      <p:cBhvr>
                                        <p:cTn id="7" dur="500"/>
                                        <p:tgtEl>
                                          <p:spTgt spid="481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8131">
                                            <p:txEl>
                                              <p:pRg st="1" end="1"/>
                                            </p:txEl>
                                          </p:spTgt>
                                        </p:tgtEl>
                                        <p:attrNameLst>
                                          <p:attrName>style.visibility</p:attrName>
                                        </p:attrNameLst>
                                      </p:cBhvr>
                                      <p:to>
                                        <p:strVal val="visible"/>
                                      </p:to>
                                    </p:set>
                                    <p:animEffect transition="in" filter="wipe(left)">
                                      <p:cBhvr>
                                        <p:cTn id="12" dur="500"/>
                                        <p:tgtEl>
                                          <p:spTgt spid="4813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8131">
                                            <p:txEl>
                                              <p:pRg st="2" end="2"/>
                                            </p:txEl>
                                          </p:spTgt>
                                        </p:tgtEl>
                                        <p:attrNameLst>
                                          <p:attrName>style.visibility</p:attrName>
                                        </p:attrNameLst>
                                      </p:cBhvr>
                                      <p:to>
                                        <p:strVal val="visible"/>
                                      </p:to>
                                    </p:set>
                                    <p:animEffect transition="in" filter="wipe(left)">
                                      <p:cBhvr>
                                        <p:cTn id="17" dur="500"/>
                                        <p:tgtEl>
                                          <p:spTgt spid="4813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8131">
                                            <p:txEl>
                                              <p:pRg st="3" end="3"/>
                                            </p:txEl>
                                          </p:spTgt>
                                        </p:tgtEl>
                                        <p:attrNameLst>
                                          <p:attrName>style.visibility</p:attrName>
                                        </p:attrNameLst>
                                      </p:cBhvr>
                                      <p:to>
                                        <p:strVal val="visible"/>
                                      </p:to>
                                    </p:set>
                                    <p:animEffect transition="in" filter="wipe(left)">
                                      <p:cBhvr>
                                        <p:cTn id="22" dur="500"/>
                                        <p:tgtEl>
                                          <p:spTgt spid="4813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8131">
                                            <p:txEl>
                                              <p:pRg st="4" end="4"/>
                                            </p:txEl>
                                          </p:spTgt>
                                        </p:tgtEl>
                                        <p:attrNameLst>
                                          <p:attrName>style.visibility</p:attrName>
                                        </p:attrNameLst>
                                      </p:cBhvr>
                                      <p:to>
                                        <p:strVal val="visible"/>
                                      </p:to>
                                    </p:set>
                                    <p:animEffect transition="in" filter="wipe(left)">
                                      <p:cBhvr>
                                        <p:cTn id="27" dur="500"/>
                                        <p:tgtEl>
                                          <p:spTgt spid="481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1026"/>
          <p:cNvSpPr>
            <a:spLocks noGrp="1" noChangeArrowheads="1"/>
          </p:cNvSpPr>
          <p:nvPr>
            <p:ph type="title"/>
          </p:nvPr>
        </p:nvSpPr>
        <p:spPr/>
        <p:txBody>
          <a:bodyPr/>
          <a:lstStyle/>
          <a:p>
            <a:r>
              <a:rPr lang="en-US" dirty="0"/>
              <a:t>Arthur C. Clarke</a:t>
            </a:r>
          </a:p>
        </p:txBody>
      </p:sp>
      <p:sp>
        <p:nvSpPr>
          <p:cNvPr id="25603" name="Rectangle 1027"/>
          <p:cNvSpPr>
            <a:spLocks noGrp="1" noChangeArrowheads="1"/>
          </p:cNvSpPr>
          <p:nvPr>
            <p:ph idx="1"/>
          </p:nvPr>
        </p:nvSpPr>
        <p:spPr>
          <a:xfrm>
            <a:off x="2267744" y="1556792"/>
            <a:ext cx="6768752" cy="4497388"/>
          </a:xfrm>
        </p:spPr>
        <p:txBody>
          <a:bodyPr/>
          <a:lstStyle/>
          <a:p>
            <a:pPr>
              <a:lnSpc>
                <a:spcPct val="90000"/>
              </a:lnSpc>
              <a:buFont typeface="Wingdings" pitchFamily="2" charset="2"/>
              <a:buNone/>
            </a:pPr>
            <a:r>
              <a:rPr lang="en-US" dirty="0" smtClean="0"/>
              <a:t>	1945 </a:t>
            </a:r>
            <a:r>
              <a:rPr lang="en-US" dirty="0"/>
              <a:t>Arthur C. Clarke published an article in </a:t>
            </a:r>
            <a:r>
              <a:rPr lang="en-US" i="1" dirty="0"/>
              <a:t>Wireless World</a:t>
            </a:r>
            <a:r>
              <a:rPr lang="en-US" dirty="0"/>
              <a:t>  entitled: </a:t>
            </a:r>
            <a:r>
              <a:rPr lang="en-US" dirty="0">
                <a:cs typeface="Tahoma" pitchFamily="34" charset="0"/>
              </a:rPr>
              <a:t>“</a:t>
            </a:r>
            <a:r>
              <a:rPr lang="en-US" dirty="0"/>
              <a:t>Extra-Terrestrial Relays” presenting </a:t>
            </a:r>
            <a:r>
              <a:rPr lang="en-US" dirty="0" smtClean="0"/>
              <a:t/>
            </a:r>
            <a:br>
              <a:rPr lang="en-US" dirty="0" smtClean="0"/>
            </a:br>
            <a:r>
              <a:rPr lang="en-US" dirty="0" smtClean="0"/>
              <a:t>the </a:t>
            </a:r>
            <a:r>
              <a:rPr lang="en-US" dirty="0"/>
              <a:t>concept of geostationary satellites and their usage for communications. </a:t>
            </a:r>
          </a:p>
          <a:p>
            <a:pPr>
              <a:lnSpc>
                <a:spcPct val="90000"/>
              </a:lnSpc>
              <a:buFont typeface="Wingdings" pitchFamily="2" charset="2"/>
              <a:buNone/>
            </a:pPr>
            <a:r>
              <a:rPr lang="en-US" dirty="0"/>
              <a:t>    'An artificial satellite at the correct distance from the earth could make one revolution every 24 hours, i.e., it would remain stationary above the same spot and would be within optical range of nearly half of the earth's surface. Three repeater stations, 120 degrees apart in the correct orbit could give television and microwave coverage to the entire planet.'                                              </a:t>
            </a:r>
          </a:p>
        </p:txBody>
      </p:sp>
      <p:pic>
        <p:nvPicPr>
          <p:cNvPr id="25604" name="Picture 1028" descr="C:\Moje dokumenty\Wyklady\WstTelekomun\Clarke2.gif"/>
          <p:cNvPicPr>
            <a:picLocks noChangeAspect="1" noChangeArrowheads="1"/>
          </p:cNvPicPr>
          <p:nvPr/>
        </p:nvPicPr>
        <p:blipFill>
          <a:blip r:embed="rId3" cstate="print"/>
          <a:srcRect/>
          <a:stretch>
            <a:fillRect/>
          </a:stretch>
        </p:blipFill>
        <p:spPr bwMode="auto">
          <a:xfrm>
            <a:off x="107504" y="1521396"/>
            <a:ext cx="2438400" cy="2328862"/>
          </a:xfrm>
          <a:prstGeom prst="rect">
            <a:avLst/>
          </a:prstGeom>
          <a:noFill/>
        </p:spPr>
      </p:pic>
    </p:spTree>
    <p:extLst>
      <p:ext uri="{BB962C8B-B14F-4D97-AF65-F5344CB8AC3E}">
        <p14:creationId xmlns:p14="http://schemas.microsoft.com/office/powerpoint/2010/main" val="1014230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72" fill="hold" nodeType="clickEffect">
                                  <p:stCondLst>
                                    <p:cond delay="0"/>
                                  </p:stCondLst>
                                  <p:childTnLst>
                                    <p:set>
                                      <p:cBhvr>
                                        <p:cTn id="6" dur="1" fill="hold">
                                          <p:stCondLst>
                                            <p:cond delay="0"/>
                                          </p:stCondLst>
                                        </p:cTn>
                                        <p:tgtEl>
                                          <p:spTgt spid="25604"/>
                                        </p:tgtEl>
                                        <p:attrNameLst>
                                          <p:attrName>style.visibility</p:attrName>
                                        </p:attrNameLst>
                                      </p:cBhvr>
                                      <p:to>
                                        <p:strVal val="visible"/>
                                      </p:to>
                                    </p:set>
                                    <p:anim calcmode="lin" valueType="num">
                                      <p:cBhvr>
                                        <p:cTn id="7" dur="500" fill="hold"/>
                                        <p:tgtEl>
                                          <p:spTgt spid="25604"/>
                                        </p:tgtEl>
                                        <p:attrNameLst>
                                          <p:attrName>ppt_w</p:attrName>
                                        </p:attrNameLst>
                                      </p:cBhvr>
                                      <p:tavLst>
                                        <p:tav tm="0">
                                          <p:val>
                                            <p:strVal val="2/3*#ppt_w"/>
                                          </p:val>
                                        </p:tav>
                                        <p:tav tm="100000">
                                          <p:val>
                                            <p:strVal val="#ppt_w"/>
                                          </p:val>
                                        </p:tav>
                                      </p:tavLst>
                                    </p:anim>
                                    <p:anim calcmode="lin" valueType="num">
                                      <p:cBhvr>
                                        <p:cTn id="8" dur="500" fill="hold"/>
                                        <p:tgtEl>
                                          <p:spTgt spid="25604"/>
                                        </p:tgtEl>
                                        <p:attrNameLst>
                                          <p:attrName>ppt_h</p:attrName>
                                        </p:attrNameLst>
                                      </p:cBhvr>
                                      <p:tavLst>
                                        <p:tav tm="0">
                                          <p:val>
                                            <p:strVal val="2/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25603">
                                            <p:txEl>
                                              <p:pRg st="0" end="0"/>
                                            </p:txEl>
                                          </p:spTgt>
                                        </p:tgtEl>
                                        <p:attrNameLst>
                                          <p:attrName>style.visibility</p:attrName>
                                        </p:attrNameLst>
                                      </p:cBhvr>
                                      <p:to>
                                        <p:strVal val="visible"/>
                                      </p:to>
                                    </p:set>
                                    <p:animEffect transition="in" filter="wipe(up)">
                                      <p:cBhvr>
                                        <p:cTn id="13" dur="500"/>
                                        <p:tgtEl>
                                          <p:spTgt spid="2560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25603">
                                            <p:txEl>
                                              <p:pRg st="1" end="1"/>
                                            </p:txEl>
                                          </p:spTgt>
                                        </p:tgtEl>
                                        <p:attrNameLst>
                                          <p:attrName>style.visibility</p:attrName>
                                        </p:attrNameLst>
                                      </p:cBhvr>
                                      <p:to>
                                        <p:strVal val="visible"/>
                                      </p:to>
                                    </p:set>
                                    <p:animEffect transition="in" filter="wipe(up)">
                                      <p:cBhvr>
                                        <p:cTn id="18" dur="500"/>
                                        <p:tgtEl>
                                          <p:spTgt spid="2560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pic>
        <p:nvPicPr>
          <p:cNvPr id="3" name="Obraz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3030" y="0"/>
            <a:ext cx="6377940" cy="6858000"/>
          </a:xfrm>
          <a:prstGeom prst="rect">
            <a:avLst/>
          </a:prstGeom>
        </p:spPr>
      </p:pic>
    </p:spTree>
    <p:extLst>
      <p:ext uri="{BB962C8B-B14F-4D97-AF65-F5344CB8AC3E}">
        <p14:creationId xmlns:p14="http://schemas.microsoft.com/office/powerpoint/2010/main" val="16673126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547813" y="476250"/>
            <a:ext cx="7416675" cy="941388"/>
          </a:xfrm>
        </p:spPr>
        <p:txBody>
          <a:bodyPr/>
          <a:lstStyle/>
          <a:p>
            <a:r>
              <a:rPr lang="en-US" sz="2400" dirty="0"/>
              <a:t>Geostationary Earth Orbit</a:t>
            </a:r>
            <a:r>
              <a:rPr lang="pl-PL" sz="2400" dirty="0"/>
              <a:t> </a:t>
            </a:r>
            <a:r>
              <a:rPr lang="pl-PL" sz="2400" dirty="0" smtClean="0"/>
              <a:t>(GEO) </a:t>
            </a:r>
            <a:r>
              <a:rPr lang="en-US" sz="2400" dirty="0" smtClean="0"/>
              <a:t>Satellites (2)</a:t>
            </a:r>
            <a:endParaRPr lang="en-US" sz="2400" dirty="0"/>
          </a:p>
        </p:txBody>
      </p:sp>
      <p:sp>
        <p:nvSpPr>
          <p:cNvPr id="30723" name="Oval 3"/>
          <p:cNvSpPr>
            <a:spLocks noChangeArrowheads="1"/>
          </p:cNvSpPr>
          <p:nvPr/>
        </p:nvSpPr>
        <p:spPr bwMode="auto">
          <a:xfrm>
            <a:off x="228600" y="5105400"/>
            <a:ext cx="1524000" cy="1524000"/>
          </a:xfrm>
          <a:prstGeom prst="ellipse">
            <a:avLst/>
          </a:prstGeom>
          <a:solidFill>
            <a:srgbClr val="66CCFF"/>
          </a:solidFill>
          <a:ln w="9525">
            <a:solidFill>
              <a:schemeClr val="tx1"/>
            </a:solidFill>
            <a:miter lim="800000"/>
            <a:headEnd/>
            <a:tailEnd/>
          </a:ln>
          <a:effectLst/>
        </p:spPr>
        <p:txBody>
          <a:bodyPr wrap="none" anchor="ctr"/>
          <a:lstStyle/>
          <a:p>
            <a:pPr algn="ctr" eaLnBrk="0" hangingPunct="0"/>
            <a:r>
              <a:rPr lang="en-US" sz="2400">
                <a:latin typeface="+mn-lt"/>
              </a:rPr>
              <a:t>Earth</a:t>
            </a:r>
          </a:p>
        </p:txBody>
      </p:sp>
      <p:sp>
        <p:nvSpPr>
          <p:cNvPr id="30731" name="Rectangle 11"/>
          <p:cNvSpPr>
            <a:spLocks noChangeArrowheads="1"/>
          </p:cNvSpPr>
          <p:nvPr/>
        </p:nvSpPr>
        <p:spPr bwMode="auto">
          <a:xfrm>
            <a:off x="2843808" y="4724400"/>
            <a:ext cx="5832648" cy="1981200"/>
          </a:xfrm>
          <a:prstGeom prst="rect">
            <a:avLst/>
          </a:prstGeom>
          <a:noFill/>
          <a:ln w="9525">
            <a:noFill/>
            <a:miter lim="800000"/>
            <a:headEnd/>
            <a:tailEnd/>
          </a:ln>
          <a:effectLst/>
        </p:spPr>
        <p:txBody>
          <a:bodyPr/>
          <a:lstStyle/>
          <a:p>
            <a:pPr eaLnBrk="0" hangingPunct="0"/>
            <a:r>
              <a:rPr lang="en-US" sz="2400" dirty="0" smtClean="0">
                <a:latin typeface="+mn-lt"/>
              </a:rPr>
              <a:t>Distance from Earth: 35 786 km </a:t>
            </a:r>
            <a:br>
              <a:rPr lang="en-US" sz="2400" dirty="0" smtClean="0">
                <a:latin typeface="+mn-lt"/>
              </a:rPr>
            </a:br>
            <a:r>
              <a:rPr lang="en-US" sz="2400" dirty="0" smtClean="0">
                <a:latin typeface="+mn-lt"/>
              </a:rPr>
              <a:t>above equator</a:t>
            </a:r>
          </a:p>
          <a:p>
            <a:pPr eaLnBrk="0" hangingPunct="0"/>
            <a:endParaRPr lang="en-US" sz="2400" dirty="0" smtClean="0">
              <a:latin typeface="+mn-lt"/>
            </a:endParaRPr>
          </a:p>
          <a:p>
            <a:pPr eaLnBrk="0" hangingPunct="0"/>
            <a:r>
              <a:rPr lang="en-US" sz="2400" dirty="0" smtClean="0">
                <a:latin typeface="+mn-lt"/>
              </a:rPr>
              <a:t>Earth radius: 6370 km</a:t>
            </a:r>
            <a:endParaRPr lang="en-US" sz="2400" dirty="0">
              <a:latin typeface="+mn-lt"/>
            </a:endParaRPr>
          </a:p>
        </p:txBody>
      </p:sp>
      <p:grpSp>
        <p:nvGrpSpPr>
          <p:cNvPr id="30734" name="Group 14"/>
          <p:cNvGrpSpPr>
            <a:grpSpLocks/>
          </p:cNvGrpSpPr>
          <p:nvPr/>
        </p:nvGrpSpPr>
        <p:grpSpPr bwMode="auto">
          <a:xfrm>
            <a:off x="533400" y="1409700"/>
            <a:ext cx="4533900" cy="4914900"/>
            <a:chOff x="336" y="888"/>
            <a:chExt cx="2856" cy="3096"/>
          </a:xfrm>
        </p:grpSpPr>
        <p:sp>
          <p:nvSpPr>
            <p:cNvPr id="30724" name="Line 4"/>
            <p:cNvSpPr>
              <a:spLocks noChangeShapeType="1"/>
            </p:cNvSpPr>
            <p:nvPr/>
          </p:nvSpPr>
          <p:spPr bwMode="auto">
            <a:xfrm flipV="1">
              <a:off x="336" y="912"/>
              <a:ext cx="2832" cy="2400"/>
            </a:xfrm>
            <a:prstGeom prst="line">
              <a:avLst/>
            </a:prstGeom>
            <a:noFill/>
            <a:ln w="9525">
              <a:solidFill>
                <a:schemeClr val="tx1"/>
              </a:solidFill>
              <a:miter lim="800000"/>
              <a:headEnd/>
              <a:tailEnd/>
            </a:ln>
            <a:effectLst/>
          </p:spPr>
          <p:txBody>
            <a:bodyPr wrap="none" anchor="ctr"/>
            <a:lstStyle/>
            <a:p>
              <a:endParaRPr lang="pl-PL">
                <a:latin typeface="+mn-lt"/>
              </a:endParaRPr>
            </a:p>
          </p:txBody>
        </p:sp>
        <p:sp>
          <p:nvSpPr>
            <p:cNvPr id="30725" name="Line 5"/>
            <p:cNvSpPr>
              <a:spLocks noChangeShapeType="1"/>
            </p:cNvSpPr>
            <p:nvPr/>
          </p:nvSpPr>
          <p:spPr bwMode="auto">
            <a:xfrm flipH="1">
              <a:off x="1008" y="912"/>
              <a:ext cx="2160" cy="3072"/>
            </a:xfrm>
            <a:prstGeom prst="line">
              <a:avLst/>
            </a:prstGeom>
            <a:noFill/>
            <a:ln w="9525">
              <a:solidFill>
                <a:schemeClr val="tx1"/>
              </a:solidFill>
              <a:miter lim="800000"/>
              <a:headEnd/>
              <a:tailEnd/>
            </a:ln>
            <a:effectLst/>
          </p:spPr>
          <p:txBody>
            <a:bodyPr wrap="none" anchor="ctr"/>
            <a:lstStyle/>
            <a:p>
              <a:endParaRPr lang="pl-PL">
                <a:latin typeface="+mn-lt"/>
              </a:endParaRPr>
            </a:p>
          </p:txBody>
        </p:sp>
        <p:sp>
          <p:nvSpPr>
            <p:cNvPr id="30726" name="Text Box 6"/>
            <p:cNvSpPr txBox="1">
              <a:spLocks noChangeArrowheads="1"/>
            </p:cNvSpPr>
            <p:nvPr/>
          </p:nvSpPr>
          <p:spPr bwMode="auto">
            <a:xfrm>
              <a:off x="1968" y="1824"/>
              <a:ext cx="506" cy="233"/>
            </a:xfrm>
            <a:prstGeom prst="rect">
              <a:avLst/>
            </a:prstGeom>
            <a:noFill/>
            <a:ln w="9525">
              <a:noFill/>
              <a:miter lim="800000"/>
              <a:headEnd/>
              <a:tailEnd/>
            </a:ln>
            <a:effectLst/>
          </p:spPr>
          <p:txBody>
            <a:bodyPr wrap="none">
              <a:spAutoFit/>
            </a:bodyPr>
            <a:lstStyle/>
            <a:p>
              <a:pPr eaLnBrk="0" hangingPunct="0"/>
              <a:r>
                <a:rPr lang="en-US">
                  <a:latin typeface="+mn-lt"/>
                </a:rPr>
                <a:t>17.4</a:t>
              </a:r>
              <a:r>
                <a:rPr lang="en-US">
                  <a:latin typeface="+mn-lt"/>
                  <a:sym typeface="Symbol" pitchFamily="18" charset="2"/>
                </a:rPr>
                <a:t></a:t>
              </a:r>
              <a:endParaRPr lang="en-US">
                <a:latin typeface="+mn-lt"/>
              </a:endParaRPr>
            </a:p>
          </p:txBody>
        </p:sp>
        <p:sp>
          <p:nvSpPr>
            <p:cNvPr id="30729" name="Arc 9"/>
            <p:cNvSpPr>
              <a:spLocks/>
            </p:cNvSpPr>
            <p:nvPr/>
          </p:nvSpPr>
          <p:spPr bwMode="auto">
            <a:xfrm rot="6437482" flipV="1">
              <a:off x="1807" y="1825"/>
              <a:ext cx="568" cy="480"/>
            </a:xfrm>
            <a:custGeom>
              <a:avLst/>
              <a:gdLst>
                <a:gd name="G0" fmla="+- 0 0 0"/>
                <a:gd name="G1" fmla="+- 17996 0 0"/>
                <a:gd name="G2" fmla="+- 21600 0 0"/>
                <a:gd name="T0" fmla="*/ 11946 w 21302"/>
                <a:gd name="T1" fmla="*/ 0 h 17996"/>
                <a:gd name="T2" fmla="*/ 21302 w 21302"/>
                <a:gd name="T3" fmla="*/ 14422 h 17996"/>
                <a:gd name="T4" fmla="*/ 0 w 21302"/>
                <a:gd name="T5" fmla="*/ 17996 h 17996"/>
              </a:gdLst>
              <a:ahLst/>
              <a:cxnLst>
                <a:cxn ang="0">
                  <a:pos x="T0" y="T1"/>
                </a:cxn>
                <a:cxn ang="0">
                  <a:pos x="T2" y="T3"/>
                </a:cxn>
                <a:cxn ang="0">
                  <a:pos x="T4" y="T5"/>
                </a:cxn>
              </a:cxnLst>
              <a:rect l="0" t="0" r="r" b="b"/>
              <a:pathLst>
                <a:path w="21302" h="17996" fill="none" extrusionOk="0">
                  <a:moveTo>
                    <a:pt x="11945" y="0"/>
                  </a:moveTo>
                  <a:cubicBezTo>
                    <a:pt x="16925" y="3305"/>
                    <a:pt x="20313" y="8527"/>
                    <a:pt x="21302" y="14421"/>
                  </a:cubicBezTo>
                </a:path>
                <a:path w="21302" h="17996" stroke="0" extrusionOk="0">
                  <a:moveTo>
                    <a:pt x="11945" y="0"/>
                  </a:moveTo>
                  <a:cubicBezTo>
                    <a:pt x="16925" y="3305"/>
                    <a:pt x="20313" y="8527"/>
                    <a:pt x="21302" y="14421"/>
                  </a:cubicBezTo>
                  <a:lnTo>
                    <a:pt x="0" y="17996"/>
                  </a:lnTo>
                  <a:close/>
                </a:path>
              </a:pathLst>
            </a:custGeom>
            <a:noFill/>
            <a:ln w="9525">
              <a:solidFill>
                <a:schemeClr val="tx1"/>
              </a:solidFill>
              <a:miter lim="800000"/>
              <a:headEnd type="arrow" w="med" len="med"/>
              <a:tailEnd type="arrow" w="med" len="med"/>
            </a:ln>
            <a:effectLst/>
          </p:spPr>
          <p:txBody>
            <a:bodyPr wrap="none" anchor="ctr"/>
            <a:lstStyle/>
            <a:p>
              <a:endParaRPr lang="pl-PL">
                <a:latin typeface="+mn-lt"/>
              </a:endParaRPr>
            </a:p>
          </p:txBody>
        </p:sp>
        <p:sp>
          <p:nvSpPr>
            <p:cNvPr id="30733" name="Oval 13"/>
            <p:cNvSpPr>
              <a:spLocks noChangeArrowheads="1"/>
            </p:cNvSpPr>
            <p:nvPr/>
          </p:nvSpPr>
          <p:spPr bwMode="auto">
            <a:xfrm>
              <a:off x="3144" y="888"/>
              <a:ext cx="48" cy="48"/>
            </a:xfrm>
            <a:prstGeom prst="ellipse">
              <a:avLst/>
            </a:prstGeom>
            <a:solidFill>
              <a:schemeClr val="hlink"/>
            </a:solidFill>
            <a:ln w="9525">
              <a:solidFill>
                <a:schemeClr val="tx1"/>
              </a:solidFill>
              <a:miter lim="800000"/>
              <a:headEnd/>
              <a:tailEnd/>
            </a:ln>
            <a:effectLst/>
          </p:spPr>
          <p:txBody>
            <a:bodyPr wrap="none" anchor="ctr"/>
            <a:lstStyle/>
            <a:p>
              <a:endParaRPr lang="pl-PL">
                <a:latin typeface="+mn-lt"/>
              </a:endParaRPr>
            </a:p>
          </p:txBody>
        </p:sp>
      </p:grpSp>
    </p:spTree>
    <p:extLst>
      <p:ext uri="{BB962C8B-B14F-4D97-AF65-F5344CB8AC3E}">
        <p14:creationId xmlns:p14="http://schemas.microsoft.com/office/powerpoint/2010/main" val="3932884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23"/>
                                        </p:tgtEl>
                                        <p:attrNameLst>
                                          <p:attrName>style.visibility</p:attrName>
                                        </p:attrNameLst>
                                      </p:cBhvr>
                                      <p:to>
                                        <p:strVal val="visible"/>
                                      </p:to>
                                    </p:set>
                                    <p:anim calcmode="lin" valueType="num">
                                      <p:cBhvr additive="base">
                                        <p:cTn id="7" dur="500" fill="hold"/>
                                        <p:tgtEl>
                                          <p:spTgt spid="30723"/>
                                        </p:tgtEl>
                                        <p:attrNameLst>
                                          <p:attrName>ppt_x</p:attrName>
                                        </p:attrNameLst>
                                      </p:cBhvr>
                                      <p:tavLst>
                                        <p:tav tm="0">
                                          <p:val>
                                            <p:strVal val="0-#ppt_w/2"/>
                                          </p:val>
                                        </p:tav>
                                        <p:tav tm="100000">
                                          <p:val>
                                            <p:strVal val="#ppt_x"/>
                                          </p:val>
                                        </p:tav>
                                      </p:tavLst>
                                    </p:anim>
                                    <p:anim calcmode="lin" valueType="num">
                                      <p:cBhvr additive="base">
                                        <p:cTn id="8" dur="500" fill="hold"/>
                                        <p:tgtEl>
                                          <p:spTgt spid="3072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30734"/>
                                        </p:tgtEl>
                                        <p:attrNameLst>
                                          <p:attrName>style.visibility</p:attrName>
                                        </p:attrNameLst>
                                      </p:cBhvr>
                                      <p:to>
                                        <p:strVal val="visible"/>
                                      </p:to>
                                    </p:set>
                                    <p:animEffect transition="in" filter="wipe(up)">
                                      <p:cBhvr>
                                        <p:cTn id="13" dur="500"/>
                                        <p:tgtEl>
                                          <p:spTgt spid="30734"/>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30731"/>
                                        </p:tgtEl>
                                        <p:attrNameLst>
                                          <p:attrName>style.visibility</p:attrName>
                                        </p:attrNameLst>
                                      </p:cBhvr>
                                      <p:to>
                                        <p:strVal val="visible"/>
                                      </p:to>
                                    </p:set>
                                    <p:animEffect transition="in" filter="wipe(up)">
                                      <p:cBhvr>
                                        <p:cTn id="18" dur="500"/>
                                        <p:tgtEl>
                                          <p:spTgt spid="307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animBg="1" autoUpdateAnimBg="0"/>
      <p:bldP spid="30731"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Geostationary Earth Orbit</a:t>
            </a:r>
            <a:r>
              <a:rPr lang="pl-PL" dirty="0" smtClean="0"/>
              <a:t> (GEO) </a:t>
            </a:r>
            <a:r>
              <a:rPr lang="en-US" dirty="0" smtClean="0"/>
              <a:t>Satellites (3)</a:t>
            </a:r>
            <a:endParaRPr lang="pl-PL" dirty="0"/>
          </a:p>
        </p:txBody>
      </p:sp>
      <p:sp>
        <p:nvSpPr>
          <p:cNvPr id="3" name="pole tekstowe 2"/>
          <p:cNvSpPr txBox="1"/>
          <p:nvPr/>
        </p:nvSpPr>
        <p:spPr>
          <a:xfrm>
            <a:off x="683568" y="1772816"/>
            <a:ext cx="8208912" cy="4832092"/>
          </a:xfrm>
          <a:prstGeom prst="rect">
            <a:avLst/>
          </a:prstGeom>
          <a:noFill/>
        </p:spPr>
        <p:txBody>
          <a:bodyPr wrap="square" rtlCol="0">
            <a:spAutoFit/>
          </a:bodyPr>
          <a:lstStyle/>
          <a:p>
            <a:r>
              <a:rPr lang="en-US" sz="2400" dirty="0" smtClean="0">
                <a:latin typeface="+mj-lt"/>
              </a:rPr>
              <a:t>Question 1:</a:t>
            </a:r>
          </a:p>
          <a:p>
            <a:r>
              <a:rPr lang="en-US" sz="2400" dirty="0" smtClean="0">
                <a:latin typeface="+mj-lt"/>
              </a:rPr>
              <a:t>What is the delay of the signal on the path: Earth-Satellite-Earth?</a:t>
            </a:r>
          </a:p>
          <a:p>
            <a:endParaRPr lang="en-US" sz="2400" dirty="0" smtClean="0">
              <a:latin typeface="+mj-lt"/>
            </a:endParaRPr>
          </a:p>
          <a:p>
            <a:r>
              <a:rPr lang="en-US" sz="2400" dirty="0" smtClean="0">
                <a:latin typeface="+mj-lt"/>
              </a:rPr>
              <a:t>Answer:</a:t>
            </a:r>
          </a:p>
          <a:p>
            <a:endParaRPr lang="en-US" sz="2400" dirty="0" smtClean="0">
              <a:latin typeface="+mj-lt"/>
            </a:endParaRPr>
          </a:p>
          <a:p>
            <a:endParaRPr lang="en-US" sz="2400" dirty="0" smtClean="0">
              <a:latin typeface="+mj-lt"/>
            </a:endParaRPr>
          </a:p>
          <a:p>
            <a:endParaRPr lang="en-US" sz="2400" dirty="0" smtClean="0">
              <a:latin typeface="+mj-lt"/>
            </a:endParaRPr>
          </a:p>
          <a:p>
            <a:endParaRPr lang="en-US" sz="2400" dirty="0" smtClean="0">
              <a:latin typeface="+mj-lt"/>
            </a:endParaRPr>
          </a:p>
          <a:p>
            <a:r>
              <a:rPr lang="en-US" sz="2400" dirty="0" smtClean="0">
                <a:latin typeface="+mj-lt"/>
              </a:rPr>
              <a:t>Therefore:</a:t>
            </a:r>
          </a:p>
          <a:p>
            <a:r>
              <a:rPr lang="en-US" sz="2400" dirty="0" smtClean="0">
                <a:latin typeface="+mj-lt"/>
              </a:rPr>
              <a:t>The delay of typical communication between two earthbound stations via satellites reaches 0.5 s</a:t>
            </a:r>
          </a:p>
          <a:p>
            <a:endParaRPr lang="en-US" dirty="0"/>
          </a:p>
        </p:txBody>
      </p:sp>
      <p:graphicFrame>
        <p:nvGraphicFramePr>
          <p:cNvPr id="4" name="Obiekt 3"/>
          <p:cNvGraphicFramePr>
            <a:graphicFrameLocks noChangeAspect="1"/>
          </p:cNvGraphicFramePr>
          <p:nvPr>
            <p:extLst>
              <p:ext uri="{D42A27DB-BD31-4B8C-83A1-F6EECF244321}">
                <p14:modId xmlns:p14="http://schemas.microsoft.com/office/powerpoint/2010/main" val="319546488"/>
              </p:ext>
            </p:extLst>
          </p:nvPr>
        </p:nvGraphicFramePr>
        <p:xfrm>
          <a:off x="2123728" y="3789040"/>
          <a:ext cx="4443413" cy="1287462"/>
        </p:xfrm>
        <a:graphic>
          <a:graphicData uri="http://schemas.openxmlformats.org/presentationml/2006/ole">
            <mc:AlternateContent xmlns:mc="http://schemas.openxmlformats.org/markup-compatibility/2006">
              <mc:Choice xmlns:v="urn:schemas-microsoft-com:vml" Requires="v">
                <p:oleObj spid="_x0000_s25648" name="Equation" r:id="rId3" imgW="2234880" imgH="647640" progId="Equation.3">
                  <p:embed/>
                </p:oleObj>
              </mc:Choice>
              <mc:Fallback>
                <p:oleObj name="Equation" r:id="rId3" imgW="2234880" imgH="647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3728" y="3789040"/>
                        <a:ext cx="4443413" cy="12874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123681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left)">
                                      <p:cBhvr>
                                        <p:cTn id="17" dur="500"/>
                                        <p:tgtEl>
                                          <p:spTgt spid="3">
                                            <p:txEl>
                                              <p:pRg st="3" end="3"/>
                                            </p:txEl>
                                          </p:spTgt>
                                        </p:tgtEl>
                                      </p:cBhvr>
                                    </p:animEffect>
                                  </p:childTnLst>
                                </p:cTn>
                              </p:par>
                              <p:par>
                                <p:cTn id="18" presetID="22" presetClass="entr" presetSubtype="8"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Effect transition="in" filter="wipe(left)">
                                      <p:cBhvr>
                                        <p:cTn id="25" dur="500"/>
                                        <p:tgtEl>
                                          <p:spTgt spid="3">
                                            <p:txEl>
                                              <p:pRg st="8" end="8"/>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
                                            <p:txEl>
                                              <p:pRg st="9" end="9"/>
                                            </p:txEl>
                                          </p:spTgt>
                                        </p:tgtEl>
                                        <p:attrNameLst>
                                          <p:attrName>style.visibility</p:attrName>
                                        </p:attrNameLst>
                                      </p:cBhvr>
                                      <p:to>
                                        <p:strVal val="visible"/>
                                      </p:to>
                                    </p:set>
                                    <p:animEffect transition="in" filter="wipe(left)">
                                      <p:cBhvr>
                                        <p:cTn id="30"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sz="2400" dirty="0" smtClean="0"/>
              <a:t>Geostationary Earth Orbit</a:t>
            </a:r>
            <a:r>
              <a:rPr lang="pl-PL" sz="2400" dirty="0" smtClean="0"/>
              <a:t> (GEO) </a:t>
            </a:r>
            <a:r>
              <a:rPr lang="en-US" sz="2400" dirty="0" smtClean="0"/>
              <a:t>Satellites (4)</a:t>
            </a:r>
            <a:endParaRPr lang="pl-PL" sz="2400" dirty="0"/>
          </a:p>
        </p:txBody>
      </p:sp>
      <p:sp>
        <p:nvSpPr>
          <p:cNvPr id="3" name="pole tekstowe 2"/>
          <p:cNvSpPr txBox="1"/>
          <p:nvPr/>
        </p:nvSpPr>
        <p:spPr>
          <a:xfrm>
            <a:off x="683568" y="1916832"/>
            <a:ext cx="8208912" cy="4062651"/>
          </a:xfrm>
          <a:prstGeom prst="rect">
            <a:avLst/>
          </a:prstGeom>
          <a:noFill/>
        </p:spPr>
        <p:txBody>
          <a:bodyPr wrap="square" rtlCol="0">
            <a:spAutoFit/>
          </a:bodyPr>
          <a:lstStyle/>
          <a:p>
            <a:r>
              <a:rPr lang="en-US" sz="2400" dirty="0" smtClean="0">
                <a:latin typeface="+mj-lt"/>
              </a:rPr>
              <a:t>Question 2:</a:t>
            </a:r>
          </a:p>
          <a:p>
            <a:r>
              <a:rPr lang="en-US" sz="2400" dirty="0" smtClean="0">
                <a:latin typeface="+mj-lt"/>
              </a:rPr>
              <a:t>What is the linear speed of the satellite (let us assume that Earth does not revolve around the sun)</a:t>
            </a:r>
          </a:p>
          <a:p>
            <a:endParaRPr lang="en-US" sz="2400" dirty="0" smtClean="0">
              <a:latin typeface="+mj-lt"/>
            </a:endParaRPr>
          </a:p>
          <a:p>
            <a:r>
              <a:rPr lang="en-US" sz="2400" dirty="0" smtClean="0">
                <a:latin typeface="+mj-lt"/>
              </a:rPr>
              <a:t>Answer:</a:t>
            </a:r>
          </a:p>
          <a:p>
            <a:endParaRPr lang="en-US" sz="2400" dirty="0" smtClean="0">
              <a:latin typeface="+mj-lt"/>
            </a:endParaRPr>
          </a:p>
          <a:p>
            <a:endParaRPr lang="en-US" sz="2400" dirty="0" smtClean="0">
              <a:latin typeface="+mj-lt"/>
            </a:endParaRPr>
          </a:p>
          <a:p>
            <a:endParaRPr lang="en-US" sz="2400" dirty="0" smtClean="0">
              <a:latin typeface="+mj-lt"/>
            </a:endParaRPr>
          </a:p>
          <a:p>
            <a:endParaRPr lang="en-US" sz="2400" dirty="0" smtClean="0">
              <a:latin typeface="+mj-lt"/>
            </a:endParaRPr>
          </a:p>
          <a:p>
            <a:endParaRPr lang="en-US" dirty="0"/>
          </a:p>
        </p:txBody>
      </p:sp>
      <p:graphicFrame>
        <p:nvGraphicFramePr>
          <p:cNvPr id="4" name="Obiekt 3"/>
          <p:cNvGraphicFramePr>
            <a:graphicFrameLocks noChangeAspect="1"/>
          </p:cNvGraphicFramePr>
          <p:nvPr>
            <p:extLst>
              <p:ext uri="{D42A27DB-BD31-4B8C-83A1-F6EECF244321}">
                <p14:modId xmlns:p14="http://schemas.microsoft.com/office/powerpoint/2010/main" val="3429211637"/>
              </p:ext>
            </p:extLst>
          </p:nvPr>
        </p:nvGraphicFramePr>
        <p:xfrm>
          <a:off x="1043608" y="4581128"/>
          <a:ext cx="6792913" cy="858838"/>
        </p:xfrm>
        <a:graphic>
          <a:graphicData uri="http://schemas.openxmlformats.org/presentationml/2006/ole">
            <mc:AlternateContent xmlns:mc="http://schemas.openxmlformats.org/markup-compatibility/2006">
              <mc:Choice xmlns:v="urn:schemas-microsoft-com:vml" Requires="v">
                <p:oleObj spid="_x0000_s26672" name="Equation" r:id="rId3" imgW="3416040" imgH="431640" progId="Equation.3">
                  <p:embed/>
                </p:oleObj>
              </mc:Choice>
              <mc:Fallback>
                <p:oleObj name="Equation" r:id="rId3" imgW="3416040" imgH="431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4581128"/>
                        <a:ext cx="6792913" cy="858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948158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left)">
                                      <p:cBhvr>
                                        <p:cTn id="17" dur="500"/>
                                        <p:tgtEl>
                                          <p:spTgt spid="3">
                                            <p:txEl>
                                              <p:pRg st="3" end="3"/>
                                            </p:txEl>
                                          </p:spTgt>
                                        </p:tgtEl>
                                      </p:cBhvr>
                                    </p:animEffect>
                                  </p:childTnLst>
                                </p:cTn>
                              </p:par>
                              <p:par>
                                <p:cTn id="18" presetID="22" presetClass="entr" presetSubtype="4"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down)">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sz="2400" dirty="0"/>
              <a:t>Types of Satellite Orbits</a:t>
            </a:r>
          </a:p>
        </p:txBody>
      </p:sp>
      <p:grpSp>
        <p:nvGrpSpPr>
          <p:cNvPr id="68611" name="Group 3"/>
          <p:cNvGrpSpPr>
            <a:grpSpLocks/>
          </p:cNvGrpSpPr>
          <p:nvPr/>
        </p:nvGrpSpPr>
        <p:grpSpPr bwMode="auto">
          <a:xfrm>
            <a:off x="2438400" y="4152900"/>
            <a:ext cx="1524000" cy="1482725"/>
            <a:chOff x="2047" y="1170"/>
            <a:chExt cx="1911" cy="1697"/>
          </a:xfrm>
        </p:grpSpPr>
        <p:sp>
          <p:nvSpPr>
            <p:cNvPr id="68612" name="Freeform 4"/>
            <p:cNvSpPr>
              <a:spLocks/>
            </p:cNvSpPr>
            <p:nvPr/>
          </p:nvSpPr>
          <p:spPr bwMode="auto">
            <a:xfrm>
              <a:off x="2066" y="1185"/>
              <a:ext cx="1848" cy="1655"/>
            </a:xfrm>
            <a:custGeom>
              <a:avLst/>
              <a:gdLst/>
              <a:ahLst/>
              <a:cxnLst>
                <a:cxn ang="0">
                  <a:pos x="773" y="232"/>
                </a:cxn>
                <a:cxn ang="0">
                  <a:pos x="361" y="688"/>
                </a:cxn>
                <a:cxn ang="0">
                  <a:pos x="102" y="1091"/>
                </a:cxn>
                <a:cxn ang="0">
                  <a:pos x="17" y="1471"/>
                </a:cxn>
                <a:cxn ang="0">
                  <a:pos x="0" y="1883"/>
                </a:cxn>
                <a:cxn ang="0">
                  <a:pos x="163" y="2347"/>
                </a:cxn>
                <a:cxn ang="0">
                  <a:pos x="490" y="2762"/>
                </a:cxn>
                <a:cxn ang="0">
                  <a:pos x="876" y="3089"/>
                </a:cxn>
                <a:cxn ang="0">
                  <a:pos x="1496" y="3277"/>
                </a:cxn>
                <a:cxn ang="0">
                  <a:pos x="1994" y="3311"/>
                </a:cxn>
                <a:cxn ang="0">
                  <a:pos x="2631" y="3174"/>
                </a:cxn>
                <a:cxn ang="0">
                  <a:pos x="3207" y="2847"/>
                </a:cxn>
                <a:cxn ang="0">
                  <a:pos x="3534" y="2459"/>
                </a:cxn>
                <a:cxn ang="0">
                  <a:pos x="3696" y="1918"/>
                </a:cxn>
                <a:cxn ang="0">
                  <a:pos x="3696" y="1359"/>
                </a:cxn>
                <a:cxn ang="0">
                  <a:pos x="3576" y="920"/>
                </a:cxn>
                <a:cxn ang="0">
                  <a:pos x="3283" y="559"/>
                </a:cxn>
                <a:cxn ang="0">
                  <a:pos x="2941" y="300"/>
                </a:cxn>
                <a:cxn ang="0">
                  <a:pos x="2614" y="163"/>
                </a:cxn>
                <a:cxn ang="0">
                  <a:pos x="2287" y="68"/>
                </a:cxn>
                <a:cxn ang="0">
                  <a:pos x="1884" y="17"/>
                </a:cxn>
                <a:cxn ang="0">
                  <a:pos x="1616" y="0"/>
                </a:cxn>
                <a:cxn ang="0">
                  <a:pos x="1220" y="76"/>
                </a:cxn>
                <a:cxn ang="0">
                  <a:pos x="773" y="232"/>
                </a:cxn>
                <a:cxn ang="0">
                  <a:pos x="773" y="232"/>
                </a:cxn>
              </a:cxnLst>
              <a:rect l="0" t="0" r="r" b="b"/>
              <a:pathLst>
                <a:path w="3696" h="3311">
                  <a:moveTo>
                    <a:pt x="773" y="232"/>
                  </a:moveTo>
                  <a:lnTo>
                    <a:pt x="361" y="688"/>
                  </a:lnTo>
                  <a:lnTo>
                    <a:pt x="102" y="1091"/>
                  </a:lnTo>
                  <a:lnTo>
                    <a:pt x="17" y="1471"/>
                  </a:lnTo>
                  <a:lnTo>
                    <a:pt x="0" y="1883"/>
                  </a:lnTo>
                  <a:lnTo>
                    <a:pt x="163" y="2347"/>
                  </a:lnTo>
                  <a:lnTo>
                    <a:pt x="490" y="2762"/>
                  </a:lnTo>
                  <a:lnTo>
                    <a:pt x="876" y="3089"/>
                  </a:lnTo>
                  <a:lnTo>
                    <a:pt x="1496" y="3277"/>
                  </a:lnTo>
                  <a:lnTo>
                    <a:pt x="1994" y="3311"/>
                  </a:lnTo>
                  <a:lnTo>
                    <a:pt x="2631" y="3174"/>
                  </a:lnTo>
                  <a:lnTo>
                    <a:pt x="3207" y="2847"/>
                  </a:lnTo>
                  <a:lnTo>
                    <a:pt x="3534" y="2459"/>
                  </a:lnTo>
                  <a:lnTo>
                    <a:pt x="3696" y="1918"/>
                  </a:lnTo>
                  <a:lnTo>
                    <a:pt x="3696" y="1359"/>
                  </a:lnTo>
                  <a:lnTo>
                    <a:pt x="3576" y="920"/>
                  </a:lnTo>
                  <a:lnTo>
                    <a:pt x="3283" y="559"/>
                  </a:lnTo>
                  <a:lnTo>
                    <a:pt x="2941" y="300"/>
                  </a:lnTo>
                  <a:lnTo>
                    <a:pt x="2614" y="163"/>
                  </a:lnTo>
                  <a:lnTo>
                    <a:pt x="2287" y="68"/>
                  </a:lnTo>
                  <a:lnTo>
                    <a:pt x="1884" y="17"/>
                  </a:lnTo>
                  <a:lnTo>
                    <a:pt x="1616" y="0"/>
                  </a:lnTo>
                  <a:lnTo>
                    <a:pt x="1220" y="76"/>
                  </a:lnTo>
                  <a:lnTo>
                    <a:pt x="773" y="232"/>
                  </a:lnTo>
                  <a:lnTo>
                    <a:pt x="773" y="232"/>
                  </a:lnTo>
                  <a:close/>
                </a:path>
              </a:pathLst>
            </a:custGeom>
            <a:solidFill>
              <a:srgbClr val="B2E5E5"/>
            </a:solidFill>
            <a:ln w="9525">
              <a:noFill/>
              <a:round/>
              <a:headEnd/>
              <a:tailEnd/>
            </a:ln>
          </p:spPr>
          <p:txBody>
            <a:bodyPr/>
            <a:lstStyle/>
            <a:p>
              <a:endParaRPr lang="pl-PL">
                <a:latin typeface="+mn-lt"/>
              </a:endParaRPr>
            </a:p>
          </p:txBody>
        </p:sp>
        <p:sp>
          <p:nvSpPr>
            <p:cNvPr id="68613" name="Freeform 5"/>
            <p:cNvSpPr>
              <a:spLocks/>
            </p:cNvSpPr>
            <p:nvPr/>
          </p:nvSpPr>
          <p:spPr bwMode="auto">
            <a:xfrm>
              <a:off x="2876" y="1286"/>
              <a:ext cx="797" cy="1000"/>
            </a:xfrm>
            <a:custGeom>
              <a:avLst/>
              <a:gdLst/>
              <a:ahLst/>
              <a:cxnLst>
                <a:cxn ang="0">
                  <a:pos x="892" y="128"/>
                </a:cxn>
                <a:cxn ang="0">
                  <a:pos x="666" y="46"/>
                </a:cxn>
                <a:cxn ang="0">
                  <a:pos x="405" y="0"/>
                </a:cxn>
                <a:cxn ang="0">
                  <a:pos x="162" y="19"/>
                </a:cxn>
                <a:cxn ang="0">
                  <a:pos x="0" y="128"/>
                </a:cxn>
                <a:cxn ang="0">
                  <a:pos x="27" y="308"/>
                </a:cxn>
                <a:cxn ang="0">
                  <a:pos x="234" y="460"/>
                </a:cxn>
                <a:cxn ang="0">
                  <a:pos x="559" y="622"/>
                </a:cxn>
                <a:cxn ang="0">
                  <a:pos x="873" y="865"/>
                </a:cxn>
                <a:cxn ang="0">
                  <a:pos x="1153" y="1144"/>
                </a:cxn>
                <a:cxn ang="0">
                  <a:pos x="1307" y="1416"/>
                </a:cxn>
                <a:cxn ang="0">
                  <a:pos x="1350" y="1633"/>
                </a:cxn>
                <a:cxn ang="0">
                  <a:pos x="1343" y="1867"/>
                </a:cxn>
                <a:cxn ang="0">
                  <a:pos x="1316" y="1966"/>
                </a:cxn>
                <a:cxn ang="0">
                  <a:pos x="1423" y="2002"/>
                </a:cxn>
                <a:cxn ang="0">
                  <a:pos x="1531" y="1867"/>
                </a:cxn>
                <a:cxn ang="0">
                  <a:pos x="1594" y="1641"/>
                </a:cxn>
                <a:cxn ang="0">
                  <a:pos x="1594" y="1433"/>
                </a:cxn>
                <a:cxn ang="0">
                  <a:pos x="1550" y="1082"/>
                </a:cxn>
                <a:cxn ang="0">
                  <a:pos x="1350" y="622"/>
                </a:cxn>
                <a:cxn ang="0">
                  <a:pos x="1099" y="299"/>
                </a:cxn>
                <a:cxn ang="0">
                  <a:pos x="892" y="128"/>
                </a:cxn>
                <a:cxn ang="0">
                  <a:pos x="892" y="128"/>
                </a:cxn>
              </a:cxnLst>
              <a:rect l="0" t="0" r="r" b="b"/>
              <a:pathLst>
                <a:path w="1594" h="2002">
                  <a:moveTo>
                    <a:pt x="892" y="128"/>
                  </a:moveTo>
                  <a:lnTo>
                    <a:pt x="666" y="46"/>
                  </a:lnTo>
                  <a:lnTo>
                    <a:pt x="405" y="0"/>
                  </a:lnTo>
                  <a:lnTo>
                    <a:pt x="162" y="19"/>
                  </a:lnTo>
                  <a:lnTo>
                    <a:pt x="0" y="128"/>
                  </a:lnTo>
                  <a:lnTo>
                    <a:pt x="27" y="308"/>
                  </a:lnTo>
                  <a:lnTo>
                    <a:pt x="234" y="460"/>
                  </a:lnTo>
                  <a:lnTo>
                    <a:pt x="559" y="622"/>
                  </a:lnTo>
                  <a:lnTo>
                    <a:pt x="873" y="865"/>
                  </a:lnTo>
                  <a:lnTo>
                    <a:pt x="1153" y="1144"/>
                  </a:lnTo>
                  <a:lnTo>
                    <a:pt x="1307" y="1416"/>
                  </a:lnTo>
                  <a:lnTo>
                    <a:pt x="1350" y="1633"/>
                  </a:lnTo>
                  <a:lnTo>
                    <a:pt x="1343" y="1867"/>
                  </a:lnTo>
                  <a:lnTo>
                    <a:pt x="1316" y="1966"/>
                  </a:lnTo>
                  <a:lnTo>
                    <a:pt x="1423" y="2002"/>
                  </a:lnTo>
                  <a:lnTo>
                    <a:pt x="1531" y="1867"/>
                  </a:lnTo>
                  <a:lnTo>
                    <a:pt x="1594" y="1641"/>
                  </a:lnTo>
                  <a:lnTo>
                    <a:pt x="1594" y="1433"/>
                  </a:lnTo>
                  <a:lnTo>
                    <a:pt x="1550" y="1082"/>
                  </a:lnTo>
                  <a:lnTo>
                    <a:pt x="1350" y="622"/>
                  </a:lnTo>
                  <a:lnTo>
                    <a:pt x="1099" y="299"/>
                  </a:lnTo>
                  <a:lnTo>
                    <a:pt x="892" y="128"/>
                  </a:lnTo>
                  <a:lnTo>
                    <a:pt x="892" y="128"/>
                  </a:lnTo>
                  <a:close/>
                </a:path>
              </a:pathLst>
            </a:custGeom>
            <a:solidFill>
              <a:srgbClr val="E9F6F6"/>
            </a:solidFill>
            <a:ln w="9525">
              <a:noFill/>
              <a:round/>
              <a:headEnd/>
              <a:tailEnd/>
            </a:ln>
          </p:spPr>
          <p:txBody>
            <a:bodyPr/>
            <a:lstStyle/>
            <a:p>
              <a:endParaRPr lang="pl-PL">
                <a:latin typeface="+mn-lt"/>
              </a:endParaRPr>
            </a:p>
          </p:txBody>
        </p:sp>
        <p:sp>
          <p:nvSpPr>
            <p:cNvPr id="68614" name="Freeform 6"/>
            <p:cNvSpPr>
              <a:spLocks/>
            </p:cNvSpPr>
            <p:nvPr/>
          </p:nvSpPr>
          <p:spPr bwMode="auto">
            <a:xfrm>
              <a:off x="2065" y="1324"/>
              <a:ext cx="1245" cy="1509"/>
            </a:xfrm>
            <a:custGeom>
              <a:avLst/>
              <a:gdLst/>
              <a:ahLst/>
              <a:cxnLst>
                <a:cxn ang="0">
                  <a:pos x="810" y="0"/>
                </a:cxn>
                <a:cxn ang="0">
                  <a:pos x="732" y="118"/>
                </a:cxn>
                <a:cxn ang="0">
                  <a:pos x="741" y="293"/>
                </a:cxn>
                <a:cxn ang="0">
                  <a:pos x="907" y="470"/>
                </a:cxn>
                <a:cxn ang="0">
                  <a:pos x="1317" y="645"/>
                </a:cxn>
                <a:cxn ang="0">
                  <a:pos x="1716" y="772"/>
                </a:cxn>
                <a:cxn ang="0">
                  <a:pos x="1981" y="928"/>
                </a:cxn>
                <a:cxn ang="0">
                  <a:pos x="2205" y="1173"/>
                </a:cxn>
                <a:cxn ang="0">
                  <a:pos x="2332" y="1407"/>
                </a:cxn>
                <a:cxn ang="0">
                  <a:pos x="2420" y="1652"/>
                </a:cxn>
                <a:cxn ang="0">
                  <a:pos x="2488" y="1994"/>
                </a:cxn>
                <a:cxn ang="0">
                  <a:pos x="2488" y="2393"/>
                </a:cxn>
                <a:cxn ang="0">
                  <a:pos x="2420" y="2667"/>
                </a:cxn>
                <a:cxn ang="0">
                  <a:pos x="2293" y="2863"/>
                </a:cxn>
                <a:cxn ang="0">
                  <a:pos x="2059" y="3000"/>
                </a:cxn>
                <a:cxn ang="0">
                  <a:pos x="1726" y="3019"/>
                </a:cxn>
                <a:cxn ang="0">
                  <a:pos x="1190" y="2922"/>
                </a:cxn>
                <a:cxn ang="0">
                  <a:pos x="741" y="2736"/>
                </a:cxn>
                <a:cxn ang="0">
                  <a:pos x="408" y="2452"/>
                </a:cxn>
                <a:cxn ang="0">
                  <a:pos x="146" y="2053"/>
                </a:cxn>
                <a:cxn ang="0">
                  <a:pos x="0" y="1466"/>
                </a:cxn>
                <a:cxn ang="0">
                  <a:pos x="68" y="977"/>
                </a:cxn>
                <a:cxn ang="0">
                  <a:pos x="213" y="567"/>
                </a:cxn>
                <a:cxn ang="0">
                  <a:pos x="448" y="255"/>
                </a:cxn>
                <a:cxn ang="0">
                  <a:pos x="810" y="0"/>
                </a:cxn>
                <a:cxn ang="0">
                  <a:pos x="810" y="0"/>
                </a:cxn>
              </a:cxnLst>
              <a:rect l="0" t="0" r="r" b="b"/>
              <a:pathLst>
                <a:path w="2488" h="3019">
                  <a:moveTo>
                    <a:pt x="810" y="0"/>
                  </a:moveTo>
                  <a:lnTo>
                    <a:pt x="732" y="118"/>
                  </a:lnTo>
                  <a:lnTo>
                    <a:pt x="741" y="293"/>
                  </a:lnTo>
                  <a:lnTo>
                    <a:pt x="907" y="470"/>
                  </a:lnTo>
                  <a:lnTo>
                    <a:pt x="1317" y="645"/>
                  </a:lnTo>
                  <a:lnTo>
                    <a:pt x="1716" y="772"/>
                  </a:lnTo>
                  <a:lnTo>
                    <a:pt x="1981" y="928"/>
                  </a:lnTo>
                  <a:lnTo>
                    <a:pt x="2205" y="1173"/>
                  </a:lnTo>
                  <a:lnTo>
                    <a:pt x="2332" y="1407"/>
                  </a:lnTo>
                  <a:lnTo>
                    <a:pt x="2420" y="1652"/>
                  </a:lnTo>
                  <a:lnTo>
                    <a:pt x="2488" y="1994"/>
                  </a:lnTo>
                  <a:lnTo>
                    <a:pt x="2488" y="2393"/>
                  </a:lnTo>
                  <a:lnTo>
                    <a:pt x="2420" y="2667"/>
                  </a:lnTo>
                  <a:lnTo>
                    <a:pt x="2293" y="2863"/>
                  </a:lnTo>
                  <a:lnTo>
                    <a:pt x="2059" y="3000"/>
                  </a:lnTo>
                  <a:lnTo>
                    <a:pt x="1726" y="3019"/>
                  </a:lnTo>
                  <a:lnTo>
                    <a:pt x="1190" y="2922"/>
                  </a:lnTo>
                  <a:lnTo>
                    <a:pt x="741" y="2736"/>
                  </a:lnTo>
                  <a:lnTo>
                    <a:pt x="408" y="2452"/>
                  </a:lnTo>
                  <a:lnTo>
                    <a:pt x="146" y="2053"/>
                  </a:lnTo>
                  <a:lnTo>
                    <a:pt x="0" y="1466"/>
                  </a:lnTo>
                  <a:lnTo>
                    <a:pt x="68" y="977"/>
                  </a:lnTo>
                  <a:lnTo>
                    <a:pt x="213" y="567"/>
                  </a:lnTo>
                  <a:lnTo>
                    <a:pt x="448" y="255"/>
                  </a:lnTo>
                  <a:lnTo>
                    <a:pt x="810" y="0"/>
                  </a:lnTo>
                  <a:lnTo>
                    <a:pt x="810" y="0"/>
                  </a:lnTo>
                  <a:close/>
                </a:path>
              </a:pathLst>
            </a:custGeom>
            <a:solidFill>
              <a:srgbClr val="8CBFBF"/>
            </a:solidFill>
            <a:ln w="9525">
              <a:noFill/>
              <a:round/>
              <a:headEnd/>
              <a:tailEnd/>
            </a:ln>
          </p:spPr>
          <p:txBody>
            <a:bodyPr/>
            <a:lstStyle/>
            <a:p>
              <a:endParaRPr lang="pl-PL">
                <a:latin typeface="+mn-lt"/>
              </a:endParaRPr>
            </a:p>
          </p:txBody>
        </p:sp>
        <p:sp>
          <p:nvSpPr>
            <p:cNvPr id="68615" name="Freeform 7"/>
            <p:cNvSpPr>
              <a:spLocks/>
            </p:cNvSpPr>
            <p:nvPr/>
          </p:nvSpPr>
          <p:spPr bwMode="auto">
            <a:xfrm>
              <a:off x="3597" y="1400"/>
              <a:ext cx="327" cy="597"/>
            </a:xfrm>
            <a:custGeom>
              <a:avLst/>
              <a:gdLst/>
              <a:ahLst/>
              <a:cxnLst>
                <a:cxn ang="0">
                  <a:pos x="24" y="0"/>
                </a:cxn>
                <a:cxn ang="0">
                  <a:pos x="85" y="284"/>
                </a:cxn>
                <a:cxn ang="0">
                  <a:pos x="0" y="447"/>
                </a:cxn>
                <a:cxn ang="0">
                  <a:pos x="154" y="576"/>
                </a:cxn>
                <a:cxn ang="0">
                  <a:pos x="412" y="886"/>
                </a:cxn>
                <a:cxn ang="0">
                  <a:pos x="395" y="1050"/>
                </a:cxn>
                <a:cxn ang="0">
                  <a:pos x="654" y="1196"/>
                </a:cxn>
                <a:cxn ang="0">
                  <a:pos x="549" y="628"/>
                </a:cxn>
                <a:cxn ang="0">
                  <a:pos x="334" y="242"/>
                </a:cxn>
                <a:cxn ang="0">
                  <a:pos x="24" y="0"/>
                </a:cxn>
                <a:cxn ang="0">
                  <a:pos x="24" y="0"/>
                </a:cxn>
              </a:cxnLst>
              <a:rect l="0" t="0" r="r" b="b"/>
              <a:pathLst>
                <a:path w="654" h="1196">
                  <a:moveTo>
                    <a:pt x="24" y="0"/>
                  </a:moveTo>
                  <a:lnTo>
                    <a:pt x="85" y="284"/>
                  </a:lnTo>
                  <a:lnTo>
                    <a:pt x="0" y="447"/>
                  </a:lnTo>
                  <a:lnTo>
                    <a:pt x="154" y="576"/>
                  </a:lnTo>
                  <a:lnTo>
                    <a:pt x="412" y="886"/>
                  </a:lnTo>
                  <a:lnTo>
                    <a:pt x="395" y="1050"/>
                  </a:lnTo>
                  <a:lnTo>
                    <a:pt x="654" y="1196"/>
                  </a:lnTo>
                  <a:lnTo>
                    <a:pt x="549" y="628"/>
                  </a:lnTo>
                  <a:lnTo>
                    <a:pt x="334" y="242"/>
                  </a:lnTo>
                  <a:lnTo>
                    <a:pt x="24" y="0"/>
                  </a:lnTo>
                  <a:lnTo>
                    <a:pt x="24" y="0"/>
                  </a:lnTo>
                  <a:close/>
                </a:path>
              </a:pathLst>
            </a:custGeom>
            <a:solidFill>
              <a:srgbClr val="B3D9B3"/>
            </a:solidFill>
            <a:ln w="9525">
              <a:noFill/>
              <a:round/>
              <a:headEnd/>
              <a:tailEnd/>
            </a:ln>
          </p:spPr>
          <p:txBody>
            <a:bodyPr/>
            <a:lstStyle/>
            <a:p>
              <a:endParaRPr lang="pl-PL">
                <a:latin typeface="+mn-lt"/>
              </a:endParaRPr>
            </a:p>
          </p:txBody>
        </p:sp>
        <p:sp>
          <p:nvSpPr>
            <p:cNvPr id="68616" name="Freeform 8"/>
            <p:cNvSpPr>
              <a:spLocks/>
            </p:cNvSpPr>
            <p:nvPr/>
          </p:nvSpPr>
          <p:spPr bwMode="auto">
            <a:xfrm>
              <a:off x="2127" y="2191"/>
              <a:ext cx="219" cy="413"/>
            </a:xfrm>
            <a:custGeom>
              <a:avLst/>
              <a:gdLst/>
              <a:ahLst/>
              <a:cxnLst>
                <a:cxn ang="0">
                  <a:pos x="0" y="327"/>
                </a:cxn>
                <a:cxn ang="0">
                  <a:pos x="274" y="0"/>
                </a:cxn>
                <a:cxn ang="0">
                  <a:pos x="284" y="361"/>
                </a:cxn>
                <a:cxn ang="0">
                  <a:pos x="430" y="395"/>
                </a:cxn>
                <a:cxn ang="0">
                  <a:pos x="438" y="825"/>
                </a:cxn>
                <a:cxn ang="0">
                  <a:pos x="154" y="585"/>
                </a:cxn>
                <a:cxn ang="0">
                  <a:pos x="0" y="327"/>
                </a:cxn>
                <a:cxn ang="0">
                  <a:pos x="0" y="327"/>
                </a:cxn>
              </a:cxnLst>
              <a:rect l="0" t="0" r="r" b="b"/>
              <a:pathLst>
                <a:path w="438" h="825">
                  <a:moveTo>
                    <a:pt x="0" y="327"/>
                  </a:moveTo>
                  <a:lnTo>
                    <a:pt x="274" y="0"/>
                  </a:lnTo>
                  <a:lnTo>
                    <a:pt x="284" y="361"/>
                  </a:lnTo>
                  <a:lnTo>
                    <a:pt x="430" y="395"/>
                  </a:lnTo>
                  <a:lnTo>
                    <a:pt x="438" y="825"/>
                  </a:lnTo>
                  <a:lnTo>
                    <a:pt x="154" y="585"/>
                  </a:lnTo>
                  <a:lnTo>
                    <a:pt x="0" y="327"/>
                  </a:lnTo>
                  <a:lnTo>
                    <a:pt x="0" y="327"/>
                  </a:lnTo>
                  <a:close/>
                </a:path>
              </a:pathLst>
            </a:custGeom>
            <a:solidFill>
              <a:srgbClr val="8CBF8C"/>
            </a:solidFill>
            <a:ln w="9525">
              <a:noFill/>
              <a:round/>
              <a:headEnd/>
              <a:tailEnd/>
            </a:ln>
          </p:spPr>
          <p:txBody>
            <a:bodyPr/>
            <a:lstStyle/>
            <a:p>
              <a:endParaRPr lang="pl-PL">
                <a:latin typeface="+mn-lt"/>
              </a:endParaRPr>
            </a:p>
          </p:txBody>
        </p:sp>
        <p:sp>
          <p:nvSpPr>
            <p:cNvPr id="68617" name="Freeform 9"/>
            <p:cNvSpPr>
              <a:spLocks/>
            </p:cNvSpPr>
            <p:nvPr/>
          </p:nvSpPr>
          <p:spPr bwMode="auto">
            <a:xfrm>
              <a:off x="3631" y="1938"/>
              <a:ext cx="283" cy="555"/>
            </a:xfrm>
            <a:custGeom>
              <a:avLst/>
              <a:gdLst/>
              <a:ahLst/>
              <a:cxnLst>
                <a:cxn ang="0">
                  <a:pos x="249" y="1110"/>
                </a:cxn>
                <a:cxn ang="0">
                  <a:pos x="259" y="876"/>
                </a:cxn>
                <a:cxn ang="0">
                  <a:pos x="163" y="705"/>
                </a:cxn>
                <a:cxn ang="0">
                  <a:pos x="0" y="532"/>
                </a:cxn>
                <a:cxn ang="0">
                  <a:pos x="34" y="95"/>
                </a:cxn>
                <a:cxn ang="0">
                  <a:pos x="300" y="0"/>
                </a:cxn>
                <a:cxn ang="0">
                  <a:pos x="549" y="17"/>
                </a:cxn>
                <a:cxn ang="0">
                  <a:pos x="567" y="378"/>
                </a:cxn>
                <a:cxn ang="0">
                  <a:pos x="464" y="791"/>
                </a:cxn>
                <a:cxn ang="0">
                  <a:pos x="249" y="1110"/>
                </a:cxn>
                <a:cxn ang="0">
                  <a:pos x="249" y="1110"/>
                </a:cxn>
              </a:cxnLst>
              <a:rect l="0" t="0" r="r" b="b"/>
              <a:pathLst>
                <a:path w="567" h="1110">
                  <a:moveTo>
                    <a:pt x="249" y="1110"/>
                  </a:moveTo>
                  <a:lnTo>
                    <a:pt x="259" y="876"/>
                  </a:lnTo>
                  <a:lnTo>
                    <a:pt x="163" y="705"/>
                  </a:lnTo>
                  <a:lnTo>
                    <a:pt x="0" y="532"/>
                  </a:lnTo>
                  <a:lnTo>
                    <a:pt x="34" y="95"/>
                  </a:lnTo>
                  <a:lnTo>
                    <a:pt x="300" y="0"/>
                  </a:lnTo>
                  <a:lnTo>
                    <a:pt x="549" y="17"/>
                  </a:lnTo>
                  <a:lnTo>
                    <a:pt x="567" y="378"/>
                  </a:lnTo>
                  <a:lnTo>
                    <a:pt x="464" y="791"/>
                  </a:lnTo>
                  <a:lnTo>
                    <a:pt x="249" y="1110"/>
                  </a:lnTo>
                  <a:lnTo>
                    <a:pt x="249" y="1110"/>
                  </a:lnTo>
                  <a:close/>
                </a:path>
              </a:pathLst>
            </a:custGeom>
            <a:solidFill>
              <a:srgbClr val="8CBF8C"/>
            </a:solidFill>
            <a:ln w="9525">
              <a:noFill/>
              <a:round/>
              <a:headEnd/>
              <a:tailEnd/>
            </a:ln>
          </p:spPr>
          <p:txBody>
            <a:bodyPr/>
            <a:lstStyle/>
            <a:p>
              <a:endParaRPr lang="pl-PL">
                <a:latin typeface="+mn-lt"/>
              </a:endParaRPr>
            </a:p>
          </p:txBody>
        </p:sp>
        <p:sp>
          <p:nvSpPr>
            <p:cNvPr id="68618" name="Freeform 10"/>
            <p:cNvSpPr>
              <a:spLocks/>
            </p:cNvSpPr>
            <p:nvPr/>
          </p:nvSpPr>
          <p:spPr bwMode="auto">
            <a:xfrm>
              <a:off x="2801" y="2712"/>
              <a:ext cx="530" cy="133"/>
            </a:xfrm>
            <a:custGeom>
              <a:avLst/>
              <a:gdLst/>
              <a:ahLst/>
              <a:cxnLst>
                <a:cxn ang="0">
                  <a:pos x="0" y="206"/>
                </a:cxn>
                <a:cxn ang="0">
                  <a:pos x="310" y="86"/>
                </a:cxn>
                <a:cxn ang="0">
                  <a:pos x="637" y="59"/>
                </a:cxn>
                <a:cxn ang="0">
                  <a:pos x="1059" y="0"/>
                </a:cxn>
                <a:cxn ang="0">
                  <a:pos x="1008" y="154"/>
                </a:cxn>
                <a:cxn ang="0">
                  <a:pos x="612" y="240"/>
                </a:cxn>
                <a:cxn ang="0">
                  <a:pos x="259" y="266"/>
                </a:cxn>
                <a:cxn ang="0">
                  <a:pos x="0" y="206"/>
                </a:cxn>
                <a:cxn ang="0">
                  <a:pos x="0" y="206"/>
                </a:cxn>
              </a:cxnLst>
              <a:rect l="0" t="0" r="r" b="b"/>
              <a:pathLst>
                <a:path w="1059" h="266">
                  <a:moveTo>
                    <a:pt x="0" y="206"/>
                  </a:moveTo>
                  <a:lnTo>
                    <a:pt x="310" y="86"/>
                  </a:lnTo>
                  <a:lnTo>
                    <a:pt x="637" y="59"/>
                  </a:lnTo>
                  <a:lnTo>
                    <a:pt x="1059" y="0"/>
                  </a:lnTo>
                  <a:lnTo>
                    <a:pt x="1008" y="154"/>
                  </a:lnTo>
                  <a:lnTo>
                    <a:pt x="612" y="240"/>
                  </a:lnTo>
                  <a:lnTo>
                    <a:pt x="259" y="266"/>
                  </a:lnTo>
                  <a:lnTo>
                    <a:pt x="0" y="206"/>
                  </a:lnTo>
                  <a:lnTo>
                    <a:pt x="0" y="206"/>
                  </a:lnTo>
                  <a:close/>
                </a:path>
              </a:pathLst>
            </a:custGeom>
            <a:solidFill>
              <a:srgbClr val="FFFFFF"/>
            </a:solidFill>
            <a:ln w="9525">
              <a:noFill/>
              <a:round/>
              <a:headEnd/>
              <a:tailEnd/>
            </a:ln>
          </p:spPr>
          <p:txBody>
            <a:bodyPr/>
            <a:lstStyle/>
            <a:p>
              <a:endParaRPr lang="pl-PL">
                <a:latin typeface="+mn-lt"/>
              </a:endParaRPr>
            </a:p>
          </p:txBody>
        </p:sp>
        <p:sp>
          <p:nvSpPr>
            <p:cNvPr id="68619" name="Freeform 11"/>
            <p:cNvSpPr>
              <a:spLocks/>
            </p:cNvSpPr>
            <p:nvPr/>
          </p:nvSpPr>
          <p:spPr bwMode="auto">
            <a:xfrm>
              <a:off x="2066" y="1730"/>
              <a:ext cx="138" cy="276"/>
            </a:xfrm>
            <a:custGeom>
              <a:avLst/>
              <a:gdLst/>
              <a:ahLst/>
              <a:cxnLst>
                <a:cxn ang="0">
                  <a:pos x="129" y="0"/>
                </a:cxn>
                <a:cxn ang="0">
                  <a:pos x="275" y="112"/>
                </a:cxn>
                <a:cxn ang="0">
                  <a:pos x="207" y="422"/>
                </a:cxn>
                <a:cxn ang="0">
                  <a:pos x="0" y="551"/>
                </a:cxn>
                <a:cxn ang="0">
                  <a:pos x="129" y="0"/>
                </a:cxn>
                <a:cxn ang="0">
                  <a:pos x="129" y="0"/>
                </a:cxn>
              </a:cxnLst>
              <a:rect l="0" t="0" r="r" b="b"/>
              <a:pathLst>
                <a:path w="275" h="551">
                  <a:moveTo>
                    <a:pt x="129" y="0"/>
                  </a:moveTo>
                  <a:lnTo>
                    <a:pt x="275" y="112"/>
                  </a:lnTo>
                  <a:lnTo>
                    <a:pt x="207" y="422"/>
                  </a:lnTo>
                  <a:lnTo>
                    <a:pt x="0" y="551"/>
                  </a:lnTo>
                  <a:lnTo>
                    <a:pt x="129" y="0"/>
                  </a:lnTo>
                  <a:lnTo>
                    <a:pt x="129" y="0"/>
                  </a:lnTo>
                  <a:close/>
                </a:path>
              </a:pathLst>
            </a:custGeom>
            <a:solidFill>
              <a:srgbClr val="8CBF8C"/>
            </a:solidFill>
            <a:ln w="9525">
              <a:noFill/>
              <a:round/>
              <a:headEnd/>
              <a:tailEnd/>
            </a:ln>
          </p:spPr>
          <p:txBody>
            <a:bodyPr/>
            <a:lstStyle/>
            <a:p>
              <a:endParaRPr lang="pl-PL">
                <a:latin typeface="+mn-lt"/>
              </a:endParaRPr>
            </a:p>
          </p:txBody>
        </p:sp>
        <p:sp>
          <p:nvSpPr>
            <p:cNvPr id="68620" name="Freeform 12"/>
            <p:cNvSpPr>
              <a:spLocks/>
            </p:cNvSpPr>
            <p:nvPr/>
          </p:nvSpPr>
          <p:spPr bwMode="auto">
            <a:xfrm>
              <a:off x="2836" y="1985"/>
              <a:ext cx="640" cy="731"/>
            </a:xfrm>
            <a:custGeom>
              <a:avLst/>
              <a:gdLst/>
              <a:ahLst/>
              <a:cxnLst>
                <a:cxn ang="0">
                  <a:pos x="351" y="1394"/>
                </a:cxn>
                <a:cxn ang="0">
                  <a:pos x="266" y="1049"/>
                </a:cxn>
                <a:cxn ang="0">
                  <a:pos x="290" y="842"/>
                </a:cxn>
                <a:cxn ang="0">
                  <a:pos x="0" y="637"/>
                </a:cxn>
                <a:cxn ang="0">
                  <a:pos x="41" y="430"/>
                </a:cxn>
                <a:cxn ang="0">
                  <a:pos x="93" y="257"/>
                </a:cxn>
                <a:cxn ang="0">
                  <a:pos x="395" y="110"/>
                </a:cxn>
                <a:cxn ang="0">
                  <a:pos x="747" y="0"/>
                </a:cxn>
                <a:cxn ang="0">
                  <a:pos x="971" y="17"/>
                </a:cxn>
                <a:cxn ang="0">
                  <a:pos x="1262" y="129"/>
                </a:cxn>
                <a:cxn ang="0">
                  <a:pos x="1279" y="378"/>
                </a:cxn>
                <a:cxn ang="0">
                  <a:pos x="1220" y="800"/>
                </a:cxn>
                <a:cxn ang="0">
                  <a:pos x="1013" y="869"/>
                </a:cxn>
                <a:cxn ang="0">
                  <a:pos x="918" y="869"/>
                </a:cxn>
                <a:cxn ang="0">
                  <a:pos x="695" y="981"/>
                </a:cxn>
                <a:cxn ang="0">
                  <a:pos x="610" y="1152"/>
                </a:cxn>
                <a:cxn ang="0">
                  <a:pos x="576" y="1291"/>
                </a:cxn>
                <a:cxn ang="0">
                  <a:pos x="378" y="1462"/>
                </a:cxn>
                <a:cxn ang="0">
                  <a:pos x="351" y="1394"/>
                </a:cxn>
                <a:cxn ang="0">
                  <a:pos x="351" y="1394"/>
                </a:cxn>
              </a:cxnLst>
              <a:rect l="0" t="0" r="r" b="b"/>
              <a:pathLst>
                <a:path w="1279" h="1462">
                  <a:moveTo>
                    <a:pt x="351" y="1394"/>
                  </a:moveTo>
                  <a:lnTo>
                    <a:pt x="266" y="1049"/>
                  </a:lnTo>
                  <a:lnTo>
                    <a:pt x="290" y="842"/>
                  </a:lnTo>
                  <a:lnTo>
                    <a:pt x="0" y="637"/>
                  </a:lnTo>
                  <a:lnTo>
                    <a:pt x="41" y="430"/>
                  </a:lnTo>
                  <a:lnTo>
                    <a:pt x="93" y="257"/>
                  </a:lnTo>
                  <a:lnTo>
                    <a:pt x="395" y="110"/>
                  </a:lnTo>
                  <a:lnTo>
                    <a:pt x="747" y="0"/>
                  </a:lnTo>
                  <a:lnTo>
                    <a:pt x="971" y="17"/>
                  </a:lnTo>
                  <a:lnTo>
                    <a:pt x="1262" y="129"/>
                  </a:lnTo>
                  <a:lnTo>
                    <a:pt x="1279" y="378"/>
                  </a:lnTo>
                  <a:lnTo>
                    <a:pt x="1220" y="800"/>
                  </a:lnTo>
                  <a:lnTo>
                    <a:pt x="1013" y="869"/>
                  </a:lnTo>
                  <a:lnTo>
                    <a:pt x="918" y="869"/>
                  </a:lnTo>
                  <a:lnTo>
                    <a:pt x="695" y="981"/>
                  </a:lnTo>
                  <a:lnTo>
                    <a:pt x="610" y="1152"/>
                  </a:lnTo>
                  <a:lnTo>
                    <a:pt x="576" y="1291"/>
                  </a:lnTo>
                  <a:lnTo>
                    <a:pt x="378" y="1462"/>
                  </a:lnTo>
                  <a:lnTo>
                    <a:pt x="351" y="1394"/>
                  </a:lnTo>
                  <a:lnTo>
                    <a:pt x="351" y="1394"/>
                  </a:lnTo>
                  <a:close/>
                </a:path>
              </a:pathLst>
            </a:custGeom>
            <a:solidFill>
              <a:srgbClr val="8CBF8C"/>
            </a:solidFill>
            <a:ln w="9525">
              <a:noFill/>
              <a:round/>
              <a:headEnd/>
              <a:tailEnd/>
            </a:ln>
          </p:spPr>
          <p:txBody>
            <a:bodyPr/>
            <a:lstStyle/>
            <a:p>
              <a:endParaRPr lang="pl-PL">
                <a:latin typeface="+mn-lt"/>
              </a:endParaRPr>
            </a:p>
          </p:txBody>
        </p:sp>
        <p:sp>
          <p:nvSpPr>
            <p:cNvPr id="68621" name="Freeform 13"/>
            <p:cNvSpPr>
              <a:spLocks/>
            </p:cNvSpPr>
            <p:nvPr/>
          </p:nvSpPr>
          <p:spPr bwMode="auto">
            <a:xfrm>
              <a:off x="2582" y="1873"/>
              <a:ext cx="400" cy="232"/>
            </a:xfrm>
            <a:custGeom>
              <a:avLst/>
              <a:gdLst/>
              <a:ahLst/>
              <a:cxnLst>
                <a:cxn ang="0">
                  <a:pos x="0" y="61"/>
                </a:cxn>
                <a:cxn ang="0">
                  <a:pos x="137" y="207"/>
                </a:cxn>
                <a:cxn ang="0">
                  <a:pos x="224" y="283"/>
                </a:cxn>
                <a:cxn ang="0">
                  <a:pos x="652" y="464"/>
                </a:cxn>
                <a:cxn ang="0">
                  <a:pos x="798" y="405"/>
                </a:cxn>
                <a:cxn ang="0">
                  <a:pos x="739" y="361"/>
                </a:cxn>
                <a:cxn ang="0">
                  <a:pos x="764" y="171"/>
                </a:cxn>
                <a:cxn ang="0">
                  <a:pos x="644" y="103"/>
                </a:cxn>
                <a:cxn ang="0">
                  <a:pos x="515" y="232"/>
                </a:cxn>
                <a:cxn ang="0">
                  <a:pos x="378" y="163"/>
                </a:cxn>
                <a:cxn ang="0">
                  <a:pos x="412" y="0"/>
                </a:cxn>
                <a:cxn ang="0">
                  <a:pos x="0" y="61"/>
                </a:cxn>
                <a:cxn ang="0">
                  <a:pos x="0" y="61"/>
                </a:cxn>
              </a:cxnLst>
              <a:rect l="0" t="0" r="r" b="b"/>
              <a:pathLst>
                <a:path w="798" h="464">
                  <a:moveTo>
                    <a:pt x="0" y="61"/>
                  </a:moveTo>
                  <a:lnTo>
                    <a:pt x="137" y="207"/>
                  </a:lnTo>
                  <a:lnTo>
                    <a:pt x="224" y="283"/>
                  </a:lnTo>
                  <a:lnTo>
                    <a:pt x="652" y="464"/>
                  </a:lnTo>
                  <a:lnTo>
                    <a:pt x="798" y="405"/>
                  </a:lnTo>
                  <a:lnTo>
                    <a:pt x="739" y="361"/>
                  </a:lnTo>
                  <a:lnTo>
                    <a:pt x="764" y="171"/>
                  </a:lnTo>
                  <a:lnTo>
                    <a:pt x="644" y="103"/>
                  </a:lnTo>
                  <a:lnTo>
                    <a:pt x="515" y="232"/>
                  </a:lnTo>
                  <a:lnTo>
                    <a:pt x="378" y="163"/>
                  </a:lnTo>
                  <a:lnTo>
                    <a:pt x="412" y="0"/>
                  </a:lnTo>
                  <a:lnTo>
                    <a:pt x="0" y="61"/>
                  </a:lnTo>
                  <a:lnTo>
                    <a:pt x="0" y="61"/>
                  </a:lnTo>
                  <a:close/>
                </a:path>
              </a:pathLst>
            </a:custGeom>
            <a:solidFill>
              <a:srgbClr val="8CBF8C"/>
            </a:solidFill>
            <a:ln w="9525">
              <a:noFill/>
              <a:round/>
              <a:headEnd/>
              <a:tailEnd/>
            </a:ln>
          </p:spPr>
          <p:txBody>
            <a:bodyPr/>
            <a:lstStyle/>
            <a:p>
              <a:endParaRPr lang="pl-PL">
                <a:latin typeface="+mn-lt"/>
              </a:endParaRPr>
            </a:p>
          </p:txBody>
        </p:sp>
        <p:sp>
          <p:nvSpPr>
            <p:cNvPr id="68622" name="Freeform 14"/>
            <p:cNvSpPr>
              <a:spLocks/>
            </p:cNvSpPr>
            <p:nvPr/>
          </p:nvSpPr>
          <p:spPr bwMode="auto">
            <a:xfrm>
              <a:off x="2741" y="1258"/>
              <a:ext cx="211" cy="68"/>
            </a:xfrm>
            <a:custGeom>
              <a:avLst/>
              <a:gdLst/>
              <a:ahLst/>
              <a:cxnLst>
                <a:cxn ang="0">
                  <a:pos x="0" y="25"/>
                </a:cxn>
                <a:cxn ang="0">
                  <a:pos x="301" y="0"/>
                </a:cxn>
                <a:cxn ang="0">
                  <a:pos x="422" y="25"/>
                </a:cxn>
                <a:cxn ang="0">
                  <a:pos x="362" y="137"/>
                </a:cxn>
                <a:cxn ang="0">
                  <a:pos x="181" y="86"/>
                </a:cxn>
                <a:cxn ang="0">
                  <a:pos x="61" y="93"/>
                </a:cxn>
                <a:cxn ang="0">
                  <a:pos x="0" y="25"/>
                </a:cxn>
                <a:cxn ang="0">
                  <a:pos x="0" y="25"/>
                </a:cxn>
              </a:cxnLst>
              <a:rect l="0" t="0" r="r" b="b"/>
              <a:pathLst>
                <a:path w="422" h="137">
                  <a:moveTo>
                    <a:pt x="0" y="25"/>
                  </a:moveTo>
                  <a:lnTo>
                    <a:pt x="301" y="0"/>
                  </a:lnTo>
                  <a:lnTo>
                    <a:pt x="422" y="25"/>
                  </a:lnTo>
                  <a:lnTo>
                    <a:pt x="362" y="137"/>
                  </a:lnTo>
                  <a:lnTo>
                    <a:pt x="181" y="86"/>
                  </a:lnTo>
                  <a:lnTo>
                    <a:pt x="61" y="93"/>
                  </a:lnTo>
                  <a:lnTo>
                    <a:pt x="0" y="25"/>
                  </a:lnTo>
                  <a:lnTo>
                    <a:pt x="0" y="25"/>
                  </a:lnTo>
                  <a:close/>
                </a:path>
              </a:pathLst>
            </a:custGeom>
            <a:solidFill>
              <a:srgbClr val="8CBF8C"/>
            </a:solidFill>
            <a:ln w="9525">
              <a:noFill/>
              <a:round/>
              <a:headEnd/>
              <a:tailEnd/>
            </a:ln>
          </p:spPr>
          <p:txBody>
            <a:bodyPr/>
            <a:lstStyle/>
            <a:p>
              <a:endParaRPr lang="pl-PL">
                <a:latin typeface="+mn-lt"/>
              </a:endParaRPr>
            </a:p>
          </p:txBody>
        </p:sp>
        <p:sp>
          <p:nvSpPr>
            <p:cNvPr id="68623" name="Freeform 15"/>
            <p:cNvSpPr>
              <a:spLocks/>
            </p:cNvSpPr>
            <p:nvPr/>
          </p:nvSpPr>
          <p:spPr bwMode="auto">
            <a:xfrm>
              <a:off x="2453" y="1340"/>
              <a:ext cx="881" cy="679"/>
            </a:xfrm>
            <a:custGeom>
              <a:avLst/>
              <a:gdLst/>
              <a:ahLst/>
              <a:cxnLst>
                <a:cxn ang="0">
                  <a:pos x="594" y="24"/>
                </a:cxn>
                <a:cxn ang="0">
                  <a:pos x="337" y="127"/>
                </a:cxn>
                <a:cxn ang="0">
                  <a:pos x="267" y="283"/>
                </a:cxn>
                <a:cxn ang="0">
                  <a:pos x="0" y="566"/>
                </a:cxn>
                <a:cxn ang="0">
                  <a:pos x="17" y="739"/>
                </a:cxn>
                <a:cxn ang="0">
                  <a:pos x="0" y="929"/>
                </a:cxn>
                <a:cxn ang="0">
                  <a:pos x="86" y="1161"/>
                </a:cxn>
                <a:cxn ang="0">
                  <a:pos x="208" y="1359"/>
                </a:cxn>
                <a:cxn ang="0">
                  <a:pos x="242" y="1134"/>
                </a:cxn>
                <a:cxn ang="0">
                  <a:pos x="396" y="1298"/>
                </a:cxn>
                <a:cxn ang="0">
                  <a:pos x="654" y="1108"/>
                </a:cxn>
                <a:cxn ang="0">
                  <a:pos x="911" y="963"/>
                </a:cxn>
                <a:cxn ang="0">
                  <a:pos x="1067" y="929"/>
                </a:cxn>
                <a:cxn ang="0">
                  <a:pos x="1152" y="1151"/>
                </a:cxn>
                <a:cxn ang="0">
                  <a:pos x="1238" y="929"/>
                </a:cxn>
                <a:cxn ang="0">
                  <a:pos x="1350" y="876"/>
                </a:cxn>
                <a:cxn ang="0">
                  <a:pos x="1504" y="705"/>
                </a:cxn>
                <a:cxn ang="0">
                  <a:pos x="1763" y="463"/>
                </a:cxn>
                <a:cxn ang="0">
                  <a:pos x="1704" y="334"/>
                </a:cxn>
                <a:cxn ang="0">
                  <a:pos x="1343" y="566"/>
                </a:cxn>
                <a:cxn ang="0">
                  <a:pos x="1462" y="344"/>
                </a:cxn>
                <a:cxn ang="0">
                  <a:pos x="1711" y="144"/>
                </a:cxn>
                <a:cxn ang="0">
                  <a:pos x="1497" y="0"/>
                </a:cxn>
                <a:cxn ang="0">
                  <a:pos x="1299" y="68"/>
                </a:cxn>
                <a:cxn ang="0">
                  <a:pos x="1111" y="266"/>
                </a:cxn>
                <a:cxn ang="0">
                  <a:pos x="1118" y="490"/>
                </a:cxn>
                <a:cxn ang="0">
                  <a:pos x="1033" y="515"/>
                </a:cxn>
                <a:cxn ang="0">
                  <a:pos x="964" y="378"/>
                </a:cxn>
                <a:cxn ang="0">
                  <a:pos x="774" y="378"/>
                </a:cxn>
                <a:cxn ang="0">
                  <a:pos x="749" y="283"/>
                </a:cxn>
                <a:cxn ang="0">
                  <a:pos x="791" y="102"/>
                </a:cxn>
                <a:cxn ang="0">
                  <a:pos x="749" y="51"/>
                </a:cxn>
                <a:cxn ang="0">
                  <a:pos x="594" y="24"/>
                </a:cxn>
                <a:cxn ang="0">
                  <a:pos x="594" y="24"/>
                </a:cxn>
              </a:cxnLst>
              <a:rect l="0" t="0" r="r" b="b"/>
              <a:pathLst>
                <a:path w="1763" h="1359">
                  <a:moveTo>
                    <a:pt x="594" y="24"/>
                  </a:moveTo>
                  <a:lnTo>
                    <a:pt x="337" y="127"/>
                  </a:lnTo>
                  <a:lnTo>
                    <a:pt x="267" y="283"/>
                  </a:lnTo>
                  <a:lnTo>
                    <a:pt x="0" y="566"/>
                  </a:lnTo>
                  <a:lnTo>
                    <a:pt x="17" y="739"/>
                  </a:lnTo>
                  <a:lnTo>
                    <a:pt x="0" y="929"/>
                  </a:lnTo>
                  <a:lnTo>
                    <a:pt x="86" y="1161"/>
                  </a:lnTo>
                  <a:lnTo>
                    <a:pt x="208" y="1359"/>
                  </a:lnTo>
                  <a:lnTo>
                    <a:pt x="242" y="1134"/>
                  </a:lnTo>
                  <a:lnTo>
                    <a:pt x="396" y="1298"/>
                  </a:lnTo>
                  <a:lnTo>
                    <a:pt x="654" y="1108"/>
                  </a:lnTo>
                  <a:lnTo>
                    <a:pt x="911" y="963"/>
                  </a:lnTo>
                  <a:lnTo>
                    <a:pt x="1067" y="929"/>
                  </a:lnTo>
                  <a:lnTo>
                    <a:pt x="1152" y="1151"/>
                  </a:lnTo>
                  <a:lnTo>
                    <a:pt x="1238" y="929"/>
                  </a:lnTo>
                  <a:lnTo>
                    <a:pt x="1350" y="876"/>
                  </a:lnTo>
                  <a:lnTo>
                    <a:pt x="1504" y="705"/>
                  </a:lnTo>
                  <a:lnTo>
                    <a:pt x="1763" y="463"/>
                  </a:lnTo>
                  <a:lnTo>
                    <a:pt x="1704" y="334"/>
                  </a:lnTo>
                  <a:lnTo>
                    <a:pt x="1343" y="566"/>
                  </a:lnTo>
                  <a:lnTo>
                    <a:pt x="1462" y="344"/>
                  </a:lnTo>
                  <a:lnTo>
                    <a:pt x="1711" y="144"/>
                  </a:lnTo>
                  <a:lnTo>
                    <a:pt x="1497" y="0"/>
                  </a:lnTo>
                  <a:lnTo>
                    <a:pt x="1299" y="68"/>
                  </a:lnTo>
                  <a:lnTo>
                    <a:pt x="1111" y="266"/>
                  </a:lnTo>
                  <a:lnTo>
                    <a:pt x="1118" y="490"/>
                  </a:lnTo>
                  <a:lnTo>
                    <a:pt x="1033" y="515"/>
                  </a:lnTo>
                  <a:lnTo>
                    <a:pt x="964" y="378"/>
                  </a:lnTo>
                  <a:lnTo>
                    <a:pt x="774" y="378"/>
                  </a:lnTo>
                  <a:lnTo>
                    <a:pt x="749" y="283"/>
                  </a:lnTo>
                  <a:lnTo>
                    <a:pt x="791" y="102"/>
                  </a:lnTo>
                  <a:lnTo>
                    <a:pt x="749" y="51"/>
                  </a:lnTo>
                  <a:lnTo>
                    <a:pt x="594" y="24"/>
                  </a:lnTo>
                  <a:lnTo>
                    <a:pt x="594" y="24"/>
                  </a:lnTo>
                  <a:close/>
                </a:path>
              </a:pathLst>
            </a:custGeom>
            <a:solidFill>
              <a:srgbClr val="66997F"/>
            </a:solidFill>
            <a:ln w="9525">
              <a:noFill/>
              <a:round/>
              <a:headEnd/>
              <a:tailEnd/>
            </a:ln>
          </p:spPr>
          <p:txBody>
            <a:bodyPr/>
            <a:lstStyle/>
            <a:p>
              <a:endParaRPr lang="pl-PL">
                <a:latin typeface="+mn-lt"/>
              </a:endParaRPr>
            </a:p>
          </p:txBody>
        </p:sp>
        <p:sp>
          <p:nvSpPr>
            <p:cNvPr id="68624" name="Freeform 16"/>
            <p:cNvSpPr>
              <a:spLocks/>
            </p:cNvSpPr>
            <p:nvPr/>
          </p:nvSpPr>
          <p:spPr bwMode="auto">
            <a:xfrm>
              <a:off x="2047" y="1170"/>
              <a:ext cx="1844" cy="1697"/>
            </a:xfrm>
            <a:custGeom>
              <a:avLst/>
              <a:gdLst/>
              <a:ahLst/>
              <a:cxnLst>
                <a:cxn ang="0">
                  <a:pos x="1633" y="0"/>
                </a:cxn>
                <a:cxn ang="0">
                  <a:pos x="1068" y="116"/>
                </a:cxn>
                <a:cxn ang="0">
                  <a:pos x="712" y="316"/>
                </a:cxn>
                <a:cxn ang="0">
                  <a:pos x="347" y="673"/>
                </a:cxn>
                <a:cxn ang="0">
                  <a:pos x="140" y="1029"/>
                </a:cxn>
                <a:cxn ang="0">
                  <a:pos x="7" y="1462"/>
                </a:cxn>
                <a:cxn ang="0">
                  <a:pos x="24" y="1985"/>
                </a:cxn>
                <a:cxn ang="0">
                  <a:pos x="201" y="2490"/>
                </a:cxn>
                <a:cxn ang="0">
                  <a:pos x="501" y="2869"/>
                </a:cxn>
                <a:cxn ang="0">
                  <a:pos x="920" y="3171"/>
                </a:cxn>
                <a:cxn ang="0">
                  <a:pos x="1433" y="3336"/>
                </a:cxn>
                <a:cxn ang="0">
                  <a:pos x="2005" y="3395"/>
                </a:cxn>
                <a:cxn ang="0">
                  <a:pos x="2618" y="3283"/>
                </a:cxn>
                <a:cxn ang="0">
                  <a:pos x="3099" y="3038"/>
                </a:cxn>
                <a:cxn ang="0">
                  <a:pos x="3456" y="2698"/>
                </a:cxn>
                <a:cxn ang="0">
                  <a:pos x="3678" y="2241"/>
                </a:cxn>
                <a:cxn ang="0">
                  <a:pos x="3638" y="2025"/>
                </a:cxn>
                <a:cxn ang="0">
                  <a:pos x="3572" y="2308"/>
                </a:cxn>
                <a:cxn ang="0">
                  <a:pos x="3456" y="2357"/>
                </a:cxn>
                <a:cxn ang="0">
                  <a:pos x="3397" y="2481"/>
                </a:cxn>
                <a:cxn ang="0">
                  <a:pos x="3256" y="2730"/>
                </a:cxn>
                <a:cxn ang="0">
                  <a:pos x="2983" y="2964"/>
                </a:cxn>
                <a:cxn ang="0">
                  <a:pos x="2669" y="3146"/>
                </a:cxn>
                <a:cxn ang="0">
                  <a:pos x="2097" y="3253"/>
                </a:cxn>
                <a:cxn ang="0">
                  <a:pos x="1557" y="3237"/>
                </a:cxn>
                <a:cxn ang="0">
                  <a:pos x="1036" y="3070"/>
                </a:cxn>
                <a:cxn ang="0">
                  <a:pos x="671" y="2814"/>
                </a:cxn>
                <a:cxn ang="0">
                  <a:pos x="289" y="2407"/>
                </a:cxn>
                <a:cxn ang="0">
                  <a:pos x="140" y="2025"/>
                </a:cxn>
                <a:cxn ang="0">
                  <a:pos x="98" y="1694"/>
                </a:cxn>
                <a:cxn ang="0">
                  <a:pos x="165" y="1295"/>
                </a:cxn>
                <a:cxn ang="0">
                  <a:pos x="397" y="797"/>
                </a:cxn>
                <a:cxn ang="0">
                  <a:pos x="695" y="456"/>
                </a:cxn>
                <a:cxn ang="0">
                  <a:pos x="1142" y="192"/>
                </a:cxn>
                <a:cxn ang="0">
                  <a:pos x="1665" y="67"/>
                </a:cxn>
                <a:cxn ang="0">
                  <a:pos x="1914" y="25"/>
                </a:cxn>
              </a:cxnLst>
              <a:rect l="0" t="0" r="r" b="b"/>
              <a:pathLst>
                <a:path w="3688" h="3395">
                  <a:moveTo>
                    <a:pt x="1914" y="25"/>
                  </a:moveTo>
                  <a:lnTo>
                    <a:pt x="1633" y="0"/>
                  </a:lnTo>
                  <a:lnTo>
                    <a:pt x="1334" y="42"/>
                  </a:lnTo>
                  <a:lnTo>
                    <a:pt x="1068" y="116"/>
                  </a:lnTo>
                  <a:lnTo>
                    <a:pt x="886" y="200"/>
                  </a:lnTo>
                  <a:lnTo>
                    <a:pt x="712" y="316"/>
                  </a:lnTo>
                  <a:lnTo>
                    <a:pt x="538" y="456"/>
                  </a:lnTo>
                  <a:lnTo>
                    <a:pt x="347" y="673"/>
                  </a:lnTo>
                  <a:lnTo>
                    <a:pt x="239" y="821"/>
                  </a:lnTo>
                  <a:lnTo>
                    <a:pt x="140" y="1029"/>
                  </a:lnTo>
                  <a:lnTo>
                    <a:pt x="57" y="1213"/>
                  </a:lnTo>
                  <a:lnTo>
                    <a:pt x="7" y="1462"/>
                  </a:lnTo>
                  <a:lnTo>
                    <a:pt x="0" y="1702"/>
                  </a:lnTo>
                  <a:lnTo>
                    <a:pt x="24" y="1985"/>
                  </a:lnTo>
                  <a:lnTo>
                    <a:pt x="106" y="2241"/>
                  </a:lnTo>
                  <a:lnTo>
                    <a:pt x="201" y="2490"/>
                  </a:lnTo>
                  <a:lnTo>
                    <a:pt x="330" y="2680"/>
                  </a:lnTo>
                  <a:lnTo>
                    <a:pt x="501" y="2869"/>
                  </a:lnTo>
                  <a:lnTo>
                    <a:pt x="682" y="3025"/>
                  </a:lnTo>
                  <a:lnTo>
                    <a:pt x="920" y="3171"/>
                  </a:lnTo>
                  <a:lnTo>
                    <a:pt x="1159" y="3262"/>
                  </a:lnTo>
                  <a:lnTo>
                    <a:pt x="1433" y="3336"/>
                  </a:lnTo>
                  <a:lnTo>
                    <a:pt x="1732" y="3386"/>
                  </a:lnTo>
                  <a:lnTo>
                    <a:pt x="2005" y="3395"/>
                  </a:lnTo>
                  <a:lnTo>
                    <a:pt x="2287" y="3361"/>
                  </a:lnTo>
                  <a:lnTo>
                    <a:pt x="2618" y="3283"/>
                  </a:lnTo>
                  <a:lnTo>
                    <a:pt x="2834" y="3203"/>
                  </a:lnTo>
                  <a:lnTo>
                    <a:pt x="3099" y="3038"/>
                  </a:lnTo>
                  <a:lnTo>
                    <a:pt x="3330" y="2848"/>
                  </a:lnTo>
                  <a:lnTo>
                    <a:pt x="3456" y="2698"/>
                  </a:lnTo>
                  <a:lnTo>
                    <a:pt x="3614" y="2441"/>
                  </a:lnTo>
                  <a:lnTo>
                    <a:pt x="3678" y="2241"/>
                  </a:lnTo>
                  <a:lnTo>
                    <a:pt x="3688" y="2108"/>
                  </a:lnTo>
                  <a:lnTo>
                    <a:pt x="3638" y="2025"/>
                  </a:lnTo>
                  <a:lnTo>
                    <a:pt x="3614" y="2167"/>
                  </a:lnTo>
                  <a:lnTo>
                    <a:pt x="3572" y="2308"/>
                  </a:lnTo>
                  <a:lnTo>
                    <a:pt x="3471" y="2473"/>
                  </a:lnTo>
                  <a:lnTo>
                    <a:pt x="3456" y="2357"/>
                  </a:lnTo>
                  <a:lnTo>
                    <a:pt x="3389" y="2374"/>
                  </a:lnTo>
                  <a:lnTo>
                    <a:pt x="3397" y="2481"/>
                  </a:lnTo>
                  <a:lnTo>
                    <a:pt x="3407" y="2589"/>
                  </a:lnTo>
                  <a:lnTo>
                    <a:pt x="3256" y="2730"/>
                  </a:lnTo>
                  <a:lnTo>
                    <a:pt x="3157" y="2848"/>
                  </a:lnTo>
                  <a:lnTo>
                    <a:pt x="2983" y="2964"/>
                  </a:lnTo>
                  <a:lnTo>
                    <a:pt x="2800" y="3063"/>
                  </a:lnTo>
                  <a:lnTo>
                    <a:pt x="2669" y="3146"/>
                  </a:lnTo>
                  <a:lnTo>
                    <a:pt x="2395" y="3213"/>
                  </a:lnTo>
                  <a:lnTo>
                    <a:pt x="2097" y="3253"/>
                  </a:lnTo>
                  <a:lnTo>
                    <a:pt x="1823" y="3262"/>
                  </a:lnTo>
                  <a:lnTo>
                    <a:pt x="1557" y="3237"/>
                  </a:lnTo>
                  <a:lnTo>
                    <a:pt x="1342" y="3171"/>
                  </a:lnTo>
                  <a:lnTo>
                    <a:pt x="1036" y="3070"/>
                  </a:lnTo>
                  <a:lnTo>
                    <a:pt x="836" y="2954"/>
                  </a:lnTo>
                  <a:lnTo>
                    <a:pt x="671" y="2814"/>
                  </a:lnTo>
                  <a:lnTo>
                    <a:pt x="439" y="2631"/>
                  </a:lnTo>
                  <a:lnTo>
                    <a:pt x="289" y="2407"/>
                  </a:lnTo>
                  <a:lnTo>
                    <a:pt x="207" y="2224"/>
                  </a:lnTo>
                  <a:lnTo>
                    <a:pt x="140" y="2025"/>
                  </a:lnTo>
                  <a:lnTo>
                    <a:pt x="106" y="1852"/>
                  </a:lnTo>
                  <a:lnTo>
                    <a:pt x="98" y="1694"/>
                  </a:lnTo>
                  <a:lnTo>
                    <a:pt x="123" y="1494"/>
                  </a:lnTo>
                  <a:lnTo>
                    <a:pt x="165" y="1295"/>
                  </a:lnTo>
                  <a:lnTo>
                    <a:pt x="256" y="1063"/>
                  </a:lnTo>
                  <a:lnTo>
                    <a:pt x="397" y="797"/>
                  </a:lnTo>
                  <a:lnTo>
                    <a:pt x="545" y="624"/>
                  </a:lnTo>
                  <a:lnTo>
                    <a:pt x="695" y="456"/>
                  </a:lnTo>
                  <a:lnTo>
                    <a:pt x="903" y="299"/>
                  </a:lnTo>
                  <a:lnTo>
                    <a:pt x="1142" y="192"/>
                  </a:lnTo>
                  <a:lnTo>
                    <a:pt x="1359" y="116"/>
                  </a:lnTo>
                  <a:lnTo>
                    <a:pt x="1665" y="67"/>
                  </a:lnTo>
                  <a:lnTo>
                    <a:pt x="1914" y="25"/>
                  </a:lnTo>
                  <a:lnTo>
                    <a:pt x="1914" y="25"/>
                  </a:lnTo>
                  <a:close/>
                </a:path>
              </a:pathLst>
            </a:custGeom>
            <a:solidFill>
              <a:srgbClr val="000000"/>
            </a:solidFill>
            <a:ln w="9525">
              <a:noFill/>
              <a:round/>
              <a:headEnd/>
              <a:tailEnd/>
            </a:ln>
          </p:spPr>
          <p:txBody>
            <a:bodyPr/>
            <a:lstStyle/>
            <a:p>
              <a:endParaRPr lang="pl-PL">
                <a:latin typeface="+mn-lt"/>
              </a:endParaRPr>
            </a:p>
          </p:txBody>
        </p:sp>
        <p:sp>
          <p:nvSpPr>
            <p:cNvPr id="68625" name="Freeform 17"/>
            <p:cNvSpPr>
              <a:spLocks/>
            </p:cNvSpPr>
            <p:nvPr/>
          </p:nvSpPr>
          <p:spPr bwMode="auto">
            <a:xfrm>
              <a:off x="3154" y="1194"/>
              <a:ext cx="804" cy="1013"/>
            </a:xfrm>
            <a:custGeom>
              <a:avLst/>
              <a:gdLst/>
              <a:ahLst/>
              <a:cxnLst>
                <a:cxn ang="0">
                  <a:pos x="0" y="0"/>
                </a:cxn>
                <a:cxn ang="0">
                  <a:pos x="323" y="83"/>
                </a:cxn>
                <a:cxn ang="0">
                  <a:pos x="562" y="167"/>
                </a:cxn>
                <a:cxn ang="0">
                  <a:pos x="794" y="273"/>
                </a:cxn>
                <a:cxn ang="0">
                  <a:pos x="1005" y="410"/>
                </a:cxn>
                <a:cxn ang="0">
                  <a:pos x="1159" y="557"/>
                </a:cxn>
                <a:cxn ang="0">
                  <a:pos x="1289" y="686"/>
                </a:cxn>
                <a:cxn ang="0">
                  <a:pos x="1433" y="922"/>
                </a:cxn>
                <a:cxn ang="0">
                  <a:pos x="1517" y="1112"/>
                </a:cxn>
                <a:cxn ang="0">
                  <a:pos x="1574" y="1311"/>
                </a:cxn>
                <a:cxn ang="0">
                  <a:pos x="1608" y="1528"/>
                </a:cxn>
                <a:cxn ang="0">
                  <a:pos x="1591" y="1767"/>
                </a:cxn>
                <a:cxn ang="0">
                  <a:pos x="1532" y="2026"/>
                </a:cxn>
                <a:cxn ang="0">
                  <a:pos x="1500" y="1876"/>
                </a:cxn>
                <a:cxn ang="0">
                  <a:pos x="1450" y="1701"/>
                </a:cxn>
                <a:cxn ang="0">
                  <a:pos x="1458" y="1528"/>
                </a:cxn>
                <a:cxn ang="0">
                  <a:pos x="1441" y="1262"/>
                </a:cxn>
                <a:cxn ang="0">
                  <a:pos x="1384" y="1079"/>
                </a:cxn>
                <a:cxn ang="0">
                  <a:pos x="1300" y="905"/>
                </a:cxn>
                <a:cxn ang="0">
                  <a:pos x="1201" y="747"/>
                </a:cxn>
                <a:cxn ang="0">
                  <a:pos x="1068" y="623"/>
                </a:cxn>
                <a:cxn ang="0">
                  <a:pos x="819" y="406"/>
                </a:cxn>
                <a:cxn ang="0">
                  <a:pos x="597" y="273"/>
                </a:cxn>
                <a:cxn ang="0">
                  <a:pos x="365" y="184"/>
                </a:cxn>
                <a:cxn ang="0">
                  <a:pos x="106" y="83"/>
                </a:cxn>
                <a:cxn ang="0">
                  <a:pos x="0" y="0"/>
                </a:cxn>
                <a:cxn ang="0">
                  <a:pos x="0" y="0"/>
                </a:cxn>
              </a:cxnLst>
              <a:rect l="0" t="0" r="r" b="b"/>
              <a:pathLst>
                <a:path w="1608" h="2026">
                  <a:moveTo>
                    <a:pt x="0" y="0"/>
                  </a:moveTo>
                  <a:lnTo>
                    <a:pt x="323" y="83"/>
                  </a:lnTo>
                  <a:lnTo>
                    <a:pt x="562" y="167"/>
                  </a:lnTo>
                  <a:lnTo>
                    <a:pt x="794" y="273"/>
                  </a:lnTo>
                  <a:lnTo>
                    <a:pt x="1005" y="410"/>
                  </a:lnTo>
                  <a:lnTo>
                    <a:pt x="1159" y="557"/>
                  </a:lnTo>
                  <a:lnTo>
                    <a:pt x="1289" y="686"/>
                  </a:lnTo>
                  <a:lnTo>
                    <a:pt x="1433" y="922"/>
                  </a:lnTo>
                  <a:lnTo>
                    <a:pt x="1517" y="1112"/>
                  </a:lnTo>
                  <a:lnTo>
                    <a:pt x="1574" y="1311"/>
                  </a:lnTo>
                  <a:lnTo>
                    <a:pt x="1608" y="1528"/>
                  </a:lnTo>
                  <a:lnTo>
                    <a:pt x="1591" y="1767"/>
                  </a:lnTo>
                  <a:lnTo>
                    <a:pt x="1532" y="2026"/>
                  </a:lnTo>
                  <a:lnTo>
                    <a:pt x="1500" y="1876"/>
                  </a:lnTo>
                  <a:lnTo>
                    <a:pt x="1450" y="1701"/>
                  </a:lnTo>
                  <a:lnTo>
                    <a:pt x="1458" y="1528"/>
                  </a:lnTo>
                  <a:lnTo>
                    <a:pt x="1441" y="1262"/>
                  </a:lnTo>
                  <a:lnTo>
                    <a:pt x="1384" y="1079"/>
                  </a:lnTo>
                  <a:lnTo>
                    <a:pt x="1300" y="905"/>
                  </a:lnTo>
                  <a:lnTo>
                    <a:pt x="1201" y="747"/>
                  </a:lnTo>
                  <a:lnTo>
                    <a:pt x="1068" y="623"/>
                  </a:lnTo>
                  <a:lnTo>
                    <a:pt x="819" y="406"/>
                  </a:lnTo>
                  <a:lnTo>
                    <a:pt x="597" y="273"/>
                  </a:lnTo>
                  <a:lnTo>
                    <a:pt x="365" y="184"/>
                  </a:lnTo>
                  <a:lnTo>
                    <a:pt x="106" y="83"/>
                  </a:lnTo>
                  <a:lnTo>
                    <a:pt x="0" y="0"/>
                  </a:lnTo>
                  <a:lnTo>
                    <a:pt x="0" y="0"/>
                  </a:lnTo>
                  <a:close/>
                </a:path>
              </a:pathLst>
            </a:custGeom>
            <a:solidFill>
              <a:srgbClr val="000000"/>
            </a:solidFill>
            <a:ln w="9525">
              <a:noFill/>
              <a:round/>
              <a:headEnd/>
              <a:tailEnd/>
            </a:ln>
          </p:spPr>
          <p:txBody>
            <a:bodyPr/>
            <a:lstStyle/>
            <a:p>
              <a:endParaRPr lang="pl-PL">
                <a:latin typeface="+mn-lt"/>
              </a:endParaRPr>
            </a:p>
          </p:txBody>
        </p:sp>
        <p:sp>
          <p:nvSpPr>
            <p:cNvPr id="68626" name="Freeform 18"/>
            <p:cNvSpPr>
              <a:spLocks/>
            </p:cNvSpPr>
            <p:nvPr/>
          </p:nvSpPr>
          <p:spPr bwMode="auto">
            <a:xfrm>
              <a:off x="2125" y="1456"/>
              <a:ext cx="457" cy="278"/>
            </a:xfrm>
            <a:custGeom>
              <a:avLst/>
              <a:gdLst/>
              <a:ahLst/>
              <a:cxnLst>
                <a:cxn ang="0">
                  <a:pos x="52" y="466"/>
                </a:cxn>
                <a:cxn ang="0">
                  <a:pos x="249" y="301"/>
                </a:cxn>
                <a:cxn ang="0">
                  <a:pos x="375" y="234"/>
                </a:cxn>
                <a:cxn ang="0">
                  <a:pos x="565" y="133"/>
                </a:cxn>
                <a:cxn ang="0">
                  <a:pos x="706" y="67"/>
                </a:cxn>
                <a:cxn ang="0">
                  <a:pos x="805" y="18"/>
                </a:cxn>
                <a:cxn ang="0">
                  <a:pos x="913" y="0"/>
                </a:cxn>
                <a:cxn ang="0">
                  <a:pos x="913" y="42"/>
                </a:cxn>
                <a:cxn ang="0">
                  <a:pos x="731" y="126"/>
                </a:cxn>
                <a:cxn ang="0">
                  <a:pos x="499" y="242"/>
                </a:cxn>
                <a:cxn ang="0">
                  <a:pos x="274" y="392"/>
                </a:cxn>
                <a:cxn ang="0">
                  <a:pos x="0" y="557"/>
                </a:cxn>
                <a:cxn ang="0">
                  <a:pos x="52" y="466"/>
                </a:cxn>
                <a:cxn ang="0">
                  <a:pos x="52" y="466"/>
                </a:cxn>
              </a:cxnLst>
              <a:rect l="0" t="0" r="r" b="b"/>
              <a:pathLst>
                <a:path w="913" h="557">
                  <a:moveTo>
                    <a:pt x="52" y="466"/>
                  </a:moveTo>
                  <a:lnTo>
                    <a:pt x="249" y="301"/>
                  </a:lnTo>
                  <a:lnTo>
                    <a:pt x="375" y="234"/>
                  </a:lnTo>
                  <a:lnTo>
                    <a:pt x="565" y="133"/>
                  </a:lnTo>
                  <a:lnTo>
                    <a:pt x="706" y="67"/>
                  </a:lnTo>
                  <a:lnTo>
                    <a:pt x="805" y="18"/>
                  </a:lnTo>
                  <a:lnTo>
                    <a:pt x="913" y="0"/>
                  </a:lnTo>
                  <a:lnTo>
                    <a:pt x="913" y="42"/>
                  </a:lnTo>
                  <a:lnTo>
                    <a:pt x="731" y="126"/>
                  </a:lnTo>
                  <a:lnTo>
                    <a:pt x="499" y="242"/>
                  </a:lnTo>
                  <a:lnTo>
                    <a:pt x="274" y="392"/>
                  </a:lnTo>
                  <a:lnTo>
                    <a:pt x="0" y="557"/>
                  </a:lnTo>
                  <a:lnTo>
                    <a:pt x="52" y="466"/>
                  </a:lnTo>
                  <a:lnTo>
                    <a:pt x="52" y="466"/>
                  </a:lnTo>
                  <a:close/>
                </a:path>
              </a:pathLst>
            </a:custGeom>
            <a:solidFill>
              <a:srgbClr val="000000"/>
            </a:solidFill>
            <a:ln w="9525">
              <a:noFill/>
              <a:round/>
              <a:headEnd/>
              <a:tailEnd/>
            </a:ln>
          </p:spPr>
          <p:txBody>
            <a:bodyPr/>
            <a:lstStyle/>
            <a:p>
              <a:endParaRPr lang="pl-PL">
                <a:latin typeface="+mn-lt"/>
              </a:endParaRPr>
            </a:p>
          </p:txBody>
        </p:sp>
        <p:sp>
          <p:nvSpPr>
            <p:cNvPr id="68627" name="Freeform 19"/>
            <p:cNvSpPr>
              <a:spLocks/>
            </p:cNvSpPr>
            <p:nvPr/>
          </p:nvSpPr>
          <p:spPr bwMode="auto">
            <a:xfrm>
              <a:off x="2076" y="1722"/>
              <a:ext cx="154" cy="290"/>
            </a:xfrm>
            <a:custGeom>
              <a:avLst/>
              <a:gdLst/>
              <a:ahLst/>
              <a:cxnLst>
                <a:cxn ang="0">
                  <a:pos x="17" y="579"/>
                </a:cxn>
                <a:cxn ang="0">
                  <a:pos x="83" y="488"/>
                </a:cxn>
                <a:cxn ang="0">
                  <a:pos x="165" y="463"/>
                </a:cxn>
                <a:cxn ang="0">
                  <a:pos x="232" y="448"/>
                </a:cxn>
                <a:cxn ang="0">
                  <a:pos x="249" y="397"/>
                </a:cxn>
                <a:cxn ang="0">
                  <a:pos x="266" y="256"/>
                </a:cxn>
                <a:cxn ang="0">
                  <a:pos x="308" y="140"/>
                </a:cxn>
                <a:cxn ang="0">
                  <a:pos x="298" y="81"/>
                </a:cxn>
                <a:cxn ang="0">
                  <a:pos x="116" y="0"/>
                </a:cxn>
                <a:cxn ang="0">
                  <a:pos x="83" y="91"/>
                </a:cxn>
                <a:cxn ang="0">
                  <a:pos x="182" y="123"/>
                </a:cxn>
                <a:cxn ang="0">
                  <a:pos x="182" y="207"/>
                </a:cxn>
                <a:cxn ang="0">
                  <a:pos x="157" y="298"/>
                </a:cxn>
                <a:cxn ang="0">
                  <a:pos x="140" y="389"/>
                </a:cxn>
                <a:cxn ang="0">
                  <a:pos x="91" y="431"/>
                </a:cxn>
                <a:cxn ang="0">
                  <a:pos x="0" y="456"/>
                </a:cxn>
                <a:cxn ang="0">
                  <a:pos x="17" y="579"/>
                </a:cxn>
                <a:cxn ang="0">
                  <a:pos x="17" y="579"/>
                </a:cxn>
              </a:cxnLst>
              <a:rect l="0" t="0" r="r" b="b"/>
              <a:pathLst>
                <a:path w="308" h="579">
                  <a:moveTo>
                    <a:pt x="17" y="579"/>
                  </a:moveTo>
                  <a:lnTo>
                    <a:pt x="83" y="488"/>
                  </a:lnTo>
                  <a:lnTo>
                    <a:pt x="165" y="463"/>
                  </a:lnTo>
                  <a:lnTo>
                    <a:pt x="232" y="448"/>
                  </a:lnTo>
                  <a:lnTo>
                    <a:pt x="249" y="397"/>
                  </a:lnTo>
                  <a:lnTo>
                    <a:pt x="266" y="256"/>
                  </a:lnTo>
                  <a:lnTo>
                    <a:pt x="308" y="140"/>
                  </a:lnTo>
                  <a:lnTo>
                    <a:pt x="298" y="81"/>
                  </a:lnTo>
                  <a:lnTo>
                    <a:pt x="116" y="0"/>
                  </a:lnTo>
                  <a:lnTo>
                    <a:pt x="83" y="91"/>
                  </a:lnTo>
                  <a:lnTo>
                    <a:pt x="182" y="123"/>
                  </a:lnTo>
                  <a:lnTo>
                    <a:pt x="182" y="207"/>
                  </a:lnTo>
                  <a:lnTo>
                    <a:pt x="157" y="298"/>
                  </a:lnTo>
                  <a:lnTo>
                    <a:pt x="140" y="389"/>
                  </a:lnTo>
                  <a:lnTo>
                    <a:pt x="91" y="431"/>
                  </a:lnTo>
                  <a:lnTo>
                    <a:pt x="0" y="456"/>
                  </a:lnTo>
                  <a:lnTo>
                    <a:pt x="17" y="579"/>
                  </a:lnTo>
                  <a:lnTo>
                    <a:pt x="17" y="579"/>
                  </a:lnTo>
                  <a:close/>
                </a:path>
              </a:pathLst>
            </a:custGeom>
            <a:solidFill>
              <a:srgbClr val="000000"/>
            </a:solidFill>
            <a:ln w="9525">
              <a:noFill/>
              <a:round/>
              <a:headEnd/>
              <a:tailEnd/>
            </a:ln>
          </p:spPr>
          <p:txBody>
            <a:bodyPr/>
            <a:lstStyle/>
            <a:p>
              <a:endParaRPr lang="pl-PL">
                <a:latin typeface="+mn-lt"/>
              </a:endParaRPr>
            </a:p>
          </p:txBody>
        </p:sp>
        <p:sp>
          <p:nvSpPr>
            <p:cNvPr id="68628" name="Freeform 20"/>
            <p:cNvSpPr>
              <a:spLocks/>
            </p:cNvSpPr>
            <p:nvPr/>
          </p:nvSpPr>
          <p:spPr bwMode="auto">
            <a:xfrm>
              <a:off x="2084" y="1792"/>
              <a:ext cx="593" cy="398"/>
            </a:xfrm>
            <a:custGeom>
              <a:avLst/>
              <a:gdLst/>
              <a:ahLst/>
              <a:cxnLst>
                <a:cxn ang="0">
                  <a:pos x="0" y="723"/>
                </a:cxn>
                <a:cxn ang="0">
                  <a:pos x="157" y="565"/>
                </a:cxn>
                <a:cxn ang="0">
                  <a:pos x="355" y="390"/>
                </a:cxn>
                <a:cxn ang="0">
                  <a:pos x="562" y="249"/>
                </a:cxn>
                <a:cxn ang="0">
                  <a:pos x="754" y="150"/>
                </a:cxn>
                <a:cxn ang="0">
                  <a:pos x="962" y="59"/>
                </a:cxn>
                <a:cxn ang="0">
                  <a:pos x="1184" y="0"/>
                </a:cxn>
                <a:cxn ang="0">
                  <a:pos x="1036" y="84"/>
                </a:cxn>
                <a:cxn ang="0">
                  <a:pos x="794" y="217"/>
                </a:cxn>
                <a:cxn ang="0">
                  <a:pos x="597" y="333"/>
                </a:cxn>
                <a:cxn ang="0">
                  <a:pos x="422" y="449"/>
                </a:cxn>
                <a:cxn ang="0">
                  <a:pos x="298" y="540"/>
                </a:cxn>
                <a:cxn ang="0">
                  <a:pos x="148" y="664"/>
                </a:cxn>
                <a:cxn ang="0">
                  <a:pos x="17" y="797"/>
                </a:cxn>
                <a:cxn ang="0">
                  <a:pos x="0" y="723"/>
                </a:cxn>
                <a:cxn ang="0">
                  <a:pos x="0" y="723"/>
                </a:cxn>
              </a:cxnLst>
              <a:rect l="0" t="0" r="r" b="b"/>
              <a:pathLst>
                <a:path w="1184" h="797">
                  <a:moveTo>
                    <a:pt x="0" y="723"/>
                  </a:moveTo>
                  <a:lnTo>
                    <a:pt x="157" y="565"/>
                  </a:lnTo>
                  <a:lnTo>
                    <a:pt x="355" y="390"/>
                  </a:lnTo>
                  <a:lnTo>
                    <a:pt x="562" y="249"/>
                  </a:lnTo>
                  <a:lnTo>
                    <a:pt x="754" y="150"/>
                  </a:lnTo>
                  <a:lnTo>
                    <a:pt x="962" y="59"/>
                  </a:lnTo>
                  <a:lnTo>
                    <a:pt x="1184" y="0"/>
                  </a:lnTo>
                  <a:lnTo>
                    <a:pt x="1036" y="84"/>
                  </a:lnTo>
                  <a:lnTo>
                    <a:pt x="794" y="217"/>
                  </a:lnTo>
                  <a:lnTo>
                    <a:pt x="597" y="333"/>
                  </a:lnTo>
                  <a:lnTo>
                    <a:pt x="422" y="449"/>
                  </a:lnTo>
                  <a:lnTo>
                    <a:pt x="298" y="540"/>
                  </a:lnTo>
                  <a:lnTo>
                    <a:pt x="148" y="664"/>
                  </a:lnTo>
                  <a:lnTo>
                    <a:pt x="17" y="797"/>
                  </a:lnTo>
                  <a:lnTo>
                    <a:pt x="0" y="723"/>
                  </a:lnTo>
                  <a:lnTo>
                    <a:pt x="0" y="723"/>
                  </a:lnTo>
                  <a:close/>
                </a:path>
              </a:pathLst>
            </a:custGeom>
            <a:solidFill>
              <a:srgbClr val="000000"/>
            </a:solidFill>
            <a:ln w="9525">
              <a:noFill/>
              <a:round/>
              <a:headEnd/>
              <a:tailEnd/>
            </a:ln>
          </p:spPr>
          <p:txBody>
            <a:bodyPr/>
            <a:lstStyle/>
            <a:p>
              <a:endParaRPr lang="pl-PL">
                <a:latin typeface="+mn-lt"/>
              </a:endParaRPr>
            </a:p>
          </p:txBody>
        </p:sp>
        <p:sp>
          <p:nvSpPr>
            <p:cNvPr id="68629" name="Freeform 21"/>
            <p:cNvSpPr>
              <a:spLocks/>
            </p:cNvSpPr>
            <p:nvPr/>
          </p:nvSpPr>
          <p:spPr bwMode="auto">
            <a:xfrm>
              <a:off x="2139" y="2174"/>
              <a:ext cx="952" cy="444"/>
            </a:xfrm>
            <a:custGeom>
              <a:avLst/>
              <a:gdLst/>
              <a:ahLst/>
              <a:cxnLst>
                <a:cxn ang="0">
                  <a:pos x="0" y="324"/>
                </a:cxn>
                <a:cxn ang="0">
                  <a:pos x="124" y="116"/>
                </a:cxn>
                <a:cxn ang="0">
                  <a:pos x="247" y="0"/>
                </a:cxn>
                <a:cxn ang="0">
                  <a:pos x="314" y="33"/>
                </a:cxn>
                <a:cxn ang="0">
                  <a:pos x="289" y="373"/>
                </a:cxn>
                <a:cxn ang="0">
                  <a:pos x="380" y="381"/>
                </a:cxn>
                <a:cxn ang="0">
                  <a:pos x="439" y="422"/>
                </a:cxn>
                <a:cxn ang="0">
                  <a:pos x="464" y="523"/>
                </a:cxn>
                <a:cxn ang="0">
                  <a:pos x="472" y="671"/>
                </a:cxn>
                <a:cxn ang="0">
                  <a:pos x="629" y="514"/>
                </a:cxn>
                <a:cxn ang="0">
                  <a:pos x="804" y="398"/>
                </a:cxn>
                <a:cxn ang="0">
                  <a:pos x="1002" y="299"/>
                </a:cxn>
                <a:cxn ang="0">
                  <a:pos x="1209" y="198"/>
                </a:cxn>
                <a:cxn ang="0">
                  <a:pos x="1483" y="99"/>
                </a:cxn>
                <a:cxn ang="0">
                  <a:pos x="1732" y="67"/>
                </a:cxn>
                <a:cxn ang="0">
                  <a:pos x="1905" y="75"/>
                </a:cxn>
                <a:cxn ang="0">
                  <a:pos x="1839" y="124"/>
                </a:cxn>
                <a:cxn ang="0">
                  <a:pos x="1500" y="198"/>
                </a:cxn>
                <a:cxn ang="0">
                  <a:pos x="1276" y="274"/>
                </a:cxn>
                <a:cxn ang="0">
                  <a:pos x="1086" y="365"/>
                </a:cxn>
                <a:cxn ang="0">
                  <a:pos x="894" y="457"/>
                </a:cxn>
                <a:cxn ang="0">
                  <a:pos x="704" y="580"/>
                </a:cxn>
                <a:cxn ang="0">
                  <a:pos x="612" y="662"/>
                </a:cxn>
                <a:cxn ang="0">
                  <a:pos x="513" y="746"/>
                </a:cxn>
                <a:cxn ang="0">
                  <a:pos x="489" y="888"/>
                </a:cxn>
                <a:cxn ang="0">
                  <a:pos x="388" y="797"/>
                </a:cxn>
                <a:cxn ang="0">
                  <a:pos x="388" y="656"/>
                </a:cxn>
                <a:cxn ang="0">
                  <a:pos x="388" y="531"/>
                </a:cxn>
                <a:cxn ang="0">
                  <a:pos x="373" y="481"/>
                </a:cxn>
                <a:cxn ang="0">
                  <a:pos x="306" y="447"/>
                </a:cxn>
                <a:cxn ang="0">
                  <a:pos x="240" y="440"/>
                </a:cxn>
                <a:cxn ang="0">
                  <a:pos x="207" y="398"/>
                </a:cxn>
                <a:cxn ang="0">
                  <a:pos x="215" y="149"/>
                </a:cxn>
                <a:cxn ang="0">
                  <a:pos x="156" y="232"/>
                </a:cxn>
                <a:cxn ang="0">
                  <a:pos x="131" y="299"/>
                </a:cxn>
                <a:cxn ang="0">
                  <a:pos x="57" y="405"/>
                </a:cxn>
                <a:cxn ang="0">
                  <a:pos x="0" y="324"/>
                </a:cxn>
                <a:cxn ang="0">
                  <a:pos x="0" y="324"/>
                </a:cxn>
              </a:cxnLst>
              <a:rect l="0" t="0" r="r" b="b"/>
              <a:pathLst>
                <a:path w="1905" h="888">
                  <a:moveTo>
                    <a:pt x="0" y="324"/>
                  </a:moveTo>
                  <a:lnTo>
                    <a:pt x="124" y="116"/>
                  </a:lnTo>
                  <a:lnTo>
                    <a:pt x="247" y="0"/>
                  </a:lnTo>
                  <a:lnTo>
                    <a:pt x="314" y="33"/>
                  </a:lnTo>
                  <a:lnTo>
                    <a:pt x="289" y="373"/>
                  </a:lnTo>
                  <a:lnTo>
                    <a:pt x="380" y="381"/>
                  </a:lnTo>
                  <a:lnTo>
                    <a:pt x="439" y="422"/>
                  </a:lnTo>
                  <a:lnTo>
                    <a:pt x="464" y="523"/>
                  </a:lnTo>
                  <a:lnTo>
                    <a:pt x="472" y="671"/>
                  </a:lnTo>
                  <a:lnTo>
                    <a:pt x="629" y="514"/>
                  </a:lnTo>
                  <a:lnTo>
                    <a:pt x="804" y="398"/>
                  </a:lnTo>
                  <a:lnTo>
                    <a:pt x="1002" y="299"/>
                  </a:lnTo>
                  <a:lnTo>
                    <a:pt x="1209" y="198"/>
                  </a:lnTo>
                  <a:lnTo>
                    <a:pt x="1483" y="99"/>
                  </a:lnTo>
                  <a:lnTo>
                    <a:pt x="1732" y="67"/>
                  </a:lnTo>
                  <a:lnTo>
                    <a:pt x="1905" y="75"/>
                  </a:lnTo>
                  <a:lnTo>
                    <a:pt x="1839" y="124"/>
                  </a:lnTo>
                  <a:lnTo>
                    <a:pt x="1500" y="198"/>
                  </a:lnTo>
                  <a:lnTo>
                    <a:pt x="1276" y="274"/>
                  </a:lnTo>
                  <a:lnTo>
                    <a:pt x="1086" y="365"/>
                  </a:lnTo>
                  <a:lnTo>
                    <a:pt x="894" y="457"/>
                  </a:lnTo>
                  <a:lnTo>
                    <a:pt x="704" y="580"/>
                  </a:lnTo>
                  <a:lnTo>
                    <a:pt x="612" y="662"/>
                  </a:lnTo>
                  <a:lnTo>
                    <a:pt x="513" y="746"/>
                  </a:lnTo>
                  <a:lnTo>
                    <a:pt x="489" y="888"/>
                  </a:lnTo>
                  <a:lnTo>
                    <a:pt x="388" y="797"/>
                  </a:lnTo>
                  <a:lnTo>
                    <a:pt x="388" y="656"/>
                  </a:lnTo>
                  <a:lnTo>
                    <a:pt x="388" y="531"/>
                  </a:lnTo>
                  <a:lnTo>
                    <a:pt x="373" y="481"/>
                  </a:lnTo>
                  <a:lnTo>
                    <a:pt x="306" y="447"/>
                  </a:lnTo>
                  <a:lnTo>
                    <a:pt x="240" y="440"/>
                  </a:lnTo>
                  <a:lnTo>
                    <a:pt x="207" y="398"/>
                  </a:lnTo>
                  <a:lnTo>
                    <a:pt x="215" y="149"/>
                  </a:lnTo>
                  <a:lnTo>
                    <a:pt x="156" y="232"/>
                  </a:lnTo>
                  <a:lnTo>
                    <a:pt x="131" y="299"/>
                  </a:lnTo>
                  <a:lnTo>
                    <a:pt x="57" y="405"/>
                  </a:lnTo>
                  <a:lnTo>
                    <a:pt x="0" y="324"/>
                  </a:lnTo>
                  <a:lnTo>
                    <a:pt x="0" y="324"/>
                  </a:lnTo>
                  <a:close/>
                </a:path>
              </a:pathLst>
            </a:custGeom>
            <a:solidFill>
              <a:srgbClr val="000000"/>
            </a:solidFill>
            <a:ln w="9525">
              <a:noFill/>
              <a:round/>
              <a:headEnd/>
              <a:tailEnd/>
            </a:ln>
          </p:spPr>
          <p:txBody>
            <a:bodyPr/>
            <a:lstStyle/>
            <a:p>
              <a:endParaRPr lang="pl-PL">
                <a:latin typeface="+mn-lt"/>
              </a:endParaRPr>
            </a:p>
          </p:txBody>
        </p:sp>
        <p:sp>
          <p:nvSpPr>
            <p:cNvPr id="68630" name="Freeform 22"/>
            <p:cNvSpPr>
              <a:spLocks/>
            </p:cNvSpPr>
            <p:nvPr/>
          </p:nvSpPr>
          <p:spPr bwMode="auto">
            <a:xfrm>
              <a:off x="2346" y="1671"/>
              <a:ext cx="1309" cy="1167"/>
            </a:xfrm>
            <a:custGeom>
              <a:avLst/>
              <a:gdLst/>
              <a:ahLst/>
              <a:cxnLst>
                <a:cxn ang="0">
                  <a:pos x="98" y="0"/>
                </a:cxn>
                <a:cxn ang="0">
                  <a:pos x="49" y="118"/>
                </a:cxn>
                <a:cxn ang="0">
                  <a:pos x="15" y="308"/>
                </a:cxn>
                <a:cxn ang="0">
                  <a:pos x="0" y="540"/>
                </a:cxn>
                <a:cxn ang="0">
                  <a:pos x="24" y="764"/>
                </a:cxn>
                <a:cxn ang="0">
                  <a:pos x="57" y="964"/>
                </a:cxn>
                <a:cxn ang="0">
                  <a:pos x="98" y="1146"/>
                </a:cxn>
                <a:cxn ang="0">
                  <a:pos x="165" y="1321"/>
                </a:cxn>
                <a:cxn ang="0">
                  <a:pos x="256" y="1553"/>
                </a:cxn>
                <a:cxn ang="0">
                  <a:pos x="363" y="1718"/>
                </a:cxn>
                <a:cxn ang="0">
                  <a:pos x="488" y="1868"/>
                </a:cxn>
                <a:cxn ang="0">
                  <a:pos x="671" y="2034"/>
                </a:cxn>
                <a:cxn ang="0">
                  <a:pos x="994" y="2300"/>
                </a:cxn>
                <a:cxn ang="0">
                  <a:pos x="1251" y="2332"/>
                </a:cxn>
                <a:cxn ang="0">
                  <a:pos x="1135" y="2224"/>
                </a:cxn>
                <a:cxn ang="0">
                  <a:pos x="1258" y="2182"/>
                </a:cxn>
                <a:cxn ang="0">
                  <a:pos x="1482" y="2157"/>
                </a:cxn>
                <a:cxn ang="0">
                  <a:pos x="1557" y="2182"/>
                </a:cxn>
                <a:cxn ang="0">
                  <a:pos x="1648" y="2182"/>
                </a:cxn>
                <a:cxn ang="0">
                  <a:pos x="1739" y="2142"/>
                </a:cxn>
                <a:cxn ang="0">
                  <a:pos x="1897" y="2125"/>
                </a:cxn>
                <a:cxn ang="0">
                  <a:pos x="1897" y="2216"/>
                </a:cxn>
                <a:cxn ang="0">
                  <a:pos x="2055" y="2117"/>
                </a:cxn>
                <a:cxn ang="0">
                  <a:pos x="2245" y="1967"/>
                </a:cxn>
                <a:cxn ang="0">
                  <a:pos x="2410" y="1810"/>
                </a:cxn>
                <a:cxn ang="0">
                  <a:pos x="2526" y="1686"/>
                </a:cxn>
                <a:cxn ang="0">
                  <a:pos x="2617" y="1519"/>
                </a:cxn>
                <a:cxn ang="0">
                  <a:pos x="2543" y="1528"/>
                </a:cxn>
                <a:cxn ang="0">
                  <a:pos x="2494" y="1595"/>
                </a:cxn>
                <a:cxn ang="0">
                  <a:pos x="2395" y="1701"/>
                </a:cxn>
                <a:cxn ang="0">
                  <a:pos x="2311" y="1817"/>
                </a:cxn>
                <a:cxn ang="0">
                  <a:pos x="2112" y="1975"/>
                </a:cxn>
                <a:cxn ang="0">
                  <a:pos x="1963" y="2066"/>
                </a:cxn>
                <a:cxn ang="0">
                  <a:pos x="1798" y="2066"/>
                </a:cxn>
                <a:cxn ang="0">
                  <a:pos x="1682" y="2091"/>
                </a:cxn>
                <a:cxn ang="0">
                  <a:pos x="1606" y="2108"/>
                </a:cxn>
                <a:cxn ang="0">
                  <a:pos x="1648" y="2024"/>
                </a:cxn>
                <a:cxn ang="0">
                  <a:pos x="1722" y="1868"/>
                </a:cxn>
                <a:cxn ang="0">
                  <a:pos x="1665" y="1901"/>
                </a:cxn>
                <a:cxn ang="0">
                  <a:pos x="1581" y="2017"/>
                </a:cxn>
                <a:cxn ang="0">
                  <a:pos x="1532" y="2083"/>
                </a:cxn>
                <a:cxn ang="0">
                  <a:pos x="1308" y="2125"/>
                </a:cxn>
                <a:cxn ang="0">
                  <a:pos x="1192" y="2150"/>
                </a:cxn>
                <a:cxn ang="0">
                  <a:pos x="1076" y="2157"/>
                </a:cxn>
                <a:cxn ang="0">
                  <a:pos x="960" y="2108"/>
                </a:cxn>
                <a:cxn ang="0">
                  <a:pos x="836" y="2034"/>
                </a:cxn>
                <a:cxn ang="0">
                  <a:pos x="695" y="1901"/>
                </a:cxn>
                <a:cxn ang="0">
                  <a:pos x="562" y="1777"/>
                </a:cxn>
                <a:cxn ang="0">
                  <a:pos x="439" y="1627"/>
                </a:cxn>
                <a:cxn ang="0">
                  <a:pos x="338" y="1486"/>
                </a:cxn>
                <a:cxn ang="0">
                  <a:pos x="256" y="1311"/>
                </a:cxn>
                <a:cxn ang="0">
                  <a:pos x="190" y="1137"/>
                </a:cxn>
                <a:cxn ang="0">
                  <a:pos x="148" y="988"/>
                </a:cxn>
                <a:cxn ang="0">
                  <a:pos x="115" y="806"/>
                </a:cxn>
                <a:cxn ang="0">
                  <a:pos x="98" y="582"/>
                </a:cxn>
                <a:cxn ang="0">
                  <a:pos x="74" y="340"/>
                </a:cxn>
                <a:cxn ang="0">
                  <a:pos x="106" y="175"/>
                </a:cxn>
                <a:cxn ang="0">
                  <a:pos x="115" y="76"/>
                </a:cxn>
                <a:cxn ang="0">
                  <a:pos x="98" y="0"/>
                </a:cxn>
                <a:cxn ang="0">
                  <a:pos x="98" y="0"/>
                </a:cxn>
              </a:cxnLst>
              <a:rect l="0" t="0" r="r" b="b"/>
              <a:pathLst>
                <a:path w="2617" h="2332">
                  <a:moveTo>
                    <a:pt x="98" y="0"/>
                  </a:moveTo>
                  <a:lnTo>
                    <a:pt x="49" y="118"/>
                  </a:lnTo>
                  <a:lnTo>
                    <a:pt x="15" y="308"/>
                  </a:lnTo>
                  <a:lnTo>
                    <a:pt x="0" y="540"/>
                  </a:lnTo>
                  <a:lnTo>
                    <a:pt x="24" y="764"/>
                  </a:lnTo>
                  <a:lnTo>
                    <a:pt x="57" y="964"/>
                  </a:lnTo>
                  <a:lnTo>
                    <a:pt x="98" y="1146"/>
                  </a:lnTo>
                  <a:lnTo>
                    <a:pt x="165" y="1321"/>
                  </a:lnTo>
                  <a:lnTo>
                    <a:pt x="256" y="1553"/>
                  </a:lnTo>
                  <a:lnTo>
                    <a:pt x="363" y="1718"/>
                  </a:lnTo>
                  <a:lnTo>
                    <a:pt x="488" y="1868"/>
                  </a:lnTo>
                  <a:lnTo>
                    <a:pt x="671" y="2034"/>
                  </a:lnTo>
                  <a:lnTo>
                    <a:pt x="994" y="2300"/>
                  </a:lnTo>
                  <a:lnTo>
                    <a:pt x="1251" y="2332"/>
                  </a:lnTo>
                  <a:lnTo>
                    <a:pt x="1135" y="2224"/>
                  </a:lnTo>
                  <a:lnTo>
                    <a:pt x="1258" y="2182"/>
                  </a:lnTo>
                  <a:lnTo>
                    <a:pt x="1482" y="2157"/>
                  </a:lnTo>
                  <a:lnTo>
                    <a:pt x="1557" y="2182"/>
                  </a:lnTo>
                  <a:lnTo>
                    <a:pt x="1648" y="2182"/>
                  </a:lnTo>
                  <a:lnTo>
                    <a:pt x="1739" y="2142"/>
                  </a:lnTo>
                  <a:lnTo>
                    <a:pt x="1897" y="2125"/>
                  </a:lnTo>
                  <a:lnTo>
                    <a:pt x="1897" y="2216"/>
                  </a:lnTo>
                  <a:lnTo>
                    <a:pt x="2055" y="2117"/>
                  </a:lnTo>
                  <a:lnTo>
                    <a:pt x="2245" y="1967"/>
                  </a:lnTo>
                  <a:lnTo>
                    <a:pt x="2410" y="1810"/>
                  </a:lnTo>
                  <a:lnTo>
                    <a:pt x="2526" y="1686"/>
                  </a:lnTo>
                  <a:lnTo>
                    <a:pt x="2617" y="1519"/>
                  </a:lnTo>
                  <a:lnTo>
                    <a:pt x="2543" y="1528"/>
                  </a:lnTo>
                  <a:lnTo>
                    <a:pt x="2494" y="1595"/>
                  </a:lnTo>
                  <a:lnTo>
                    <a:pt x="2395" y="1701"/>
                  </a:lnTo>
                  <a:lnTo>
                    <a:pt x="2311" y="1817"/>
                  </a:lnTo>
                  <a:lnTo>
                    <a:pt x="2112" y="1975"/>
                  </a:lnTo>
                  <a:lnTo>
                    <a:pt x="1963" y="2066"/>
                  </a:lnTo>
                  <a:lnTo>
                    <a:pt x="1798" y="2066"/>
                  </a:lnTo>
                  <a:lnTo>
                    <a:pt x="1682" y="2091"/>
                  </a:lnTo>
                  <a:lnTo>
                    <a:pt x="1606" y="2108"/>
                  </a:lnTo>
                  <a:lnTo>
                    <a:pt x="1648" y="2024"/>
                  </a:lnTo>
                  <a:lnTo>
                    <a:pt x="1722" y="1868"/>
                  </a:lnTo>
                  <a:lnTo>
                    <a:pt x="1665" y="1901"/>
                  </a:lnTo>
                  <a:lnTo>
                    <a:pt x="1581" y="2017"/>
                  </a:lnTo>
                  <a:lnTo>
                    <a:pt x="1532" y="2083"/>
                  </a:lnTo>
                  <a:lnTo>
                    <a:pt x="1308" y="2125"/>
                  </a:lnTo>
                  <a:lnTo>
                    <a:pt x="1192" y="2150"/>
                  </a:lnTo>
                  <a:lnTo>
                    <a:pt x="1076" y="2157"/>
                  </a:lnTo>
                  <a:lnTo>
                    <a:pt x="960" y="2108"/>
                  </a:lnTo>
                  <a:lnTo>
                    <a:pt x="836" y="2034"/>
                  </a:lnTo>
                  <a:lnTo>
                    <a:pt x="695" y="1901"/>
                  </a:lnTo>
                  <a:lnTo>
                    <a:pt x="562" y="1777"/>
                  </a:lnTo>
                  <a:lnTo>
                    <a:pt x="439" y="1627"/>
                  </a:lnTo>
                  <a:lnTo>
                    <a:pt x="338" y="1486"/>
                  </a:lnTo>
                  <a:lnTo>
                    <a:pt x="256" y="1311"/>
                  </a:lnTo>
                  <a:lnTo>
                    <a:pt x="190" y="1137"/>
                  </a:lnTo>
                  <a:lnTo>
                    <a:pt x="148" y="988"/>
                  </a:lnTo>
                  <a:lnTo>
                    <a:pt x="115" y="806"/>
                  </a:lnTo>
                  <a:lnTo>
                    <a:pt x="98" y="582"/>
                  </a:lnTo>
                  <a:lnTo>
                    <a:pt x="74" y="340"/>
                  </a:lnTo>
                  <a:lnTo>
                    <a:pt x="106" y="175"/>
                  </a:lnTo>
                  <a:lnTo>
                    <a:pt x="115" y="76"/>
                  </a:lnTo>
                  <a:lnTo>
                    <a:pt x="98" y="0"/>
                  </a:lnTo>
                  <a:lnTo>
                    <a:pt x="98" y="0"/>
                  </a:lnTo>
                  <a:close/>
                </a:path>
              </a:pathLst>
            </a:custGeom>
            <a:solidFill>
              <a:srgbClr val="000000"/>
            </a:solidFill>
            <a:ln w="9525">
              <a:noFill/>
              <a:round/>
              <a:headEnd/>
              <a:tailEnd/>
            </a:ln>
          </p:spPr>
          <p:txBody>
            <a:bodyPr/>
            <a:lstStyle/>
            <a:p>
              <a:endParaRPr lang="pl-PL">
                <a:latin typeface="+mn-lt"/>
              </a:endParaRPr>
            </a:p>
          </p:txBody>
        </p:sp>
        <p:sp>
          <p:nvSpPr>
            <p:cNvPr id="68631" name="Freeform 23"/>
            <p:cNvSpPr>
              <a:spLocks/>
            </p:cNvSpPr>
            <p:nvPr/>
          </p:nvSpPr>
          <p:spPr bwMode="auto">
            <a:xfrm>
              <a:off x="2441" y="1199"/>
              <a:ext cx="348" cy="336"/>
            </a:xfrm>
            <a:custGeom>
              <a:avLst/>
              <a:gdLst/>
              <a:ahLst/>
              <a:cxnLst>
                <a:cxn ang="0">
                  <a:pos x="587" y="0"/>
                </a:cxn>
                <a:cxn ang="0">
                  <a:pos x="414" y="124"/>
                </a:cxn>
                <a:cxn ang="0">
                  <a:pos x="298" y="225"/>
                </a:cxn>
                <a:cxn ang="0">
                  <a:pos x="199" y="340"/>
                </a:cxn>
                <a:cxn ang="0">
                  <a:pos x="99" y="449"/>
                </a:cxn>
                <a:cxn ang="0">
                  <a:pos x="0" y="671"/>
                </a:cxn>
                <a:cxn ang="0">
                  <a:pos x="116" y="605"/>
                </a:cxn>
                <a:cxn ang="0">
                  <a:pos x="207" y="456"/>
                </a:cxn>
                <a:cxn ang="0">
                  <a:pos x="340" y="306"/>
                </a:cxn>
                <a:cxn ang="0">
                  <a:pos x="446" y="200"/>
                </a:cxn>
                <a:cxn ang="0">
                  <a:pos x="562" y="109"/>
                </a:cxn>
                <a:cxn ang="0">
                  <a:pos x="695" y="8"/>
                </a:cxn>
                <a:cxn ang="0">
                  <a:pos x="587" y="0"/>
                </a:cxn>
                <a:cxn ang="0">
                  <a:pos x="587" y="0"/>
                </a:cxn>
              </a:cxnLst>
              <a:rect l="0" t="0" r="r" b="b"/>
              <a:pathLst>
                <a:path w="695" h="671">
                  <a:moveTo>
                    <a:pt x="587" y="0"/>
                  </a:moveTo>
                  <a:lnTo>
                    <a:pt x="414" y="124"/>
                  </a:lnTo>
                  <a:lnTo>
                    <a:pt x="298" y="225"/>
                  </a:lnTo>
                  <a:lnTo>
                    <a:pt x="199" y="340"/>
                  </a:lnTo>
                  <a:lnTo>
                    <a:pt x="99" y="449"/>
                  </a:lnTo>
                  <a:lnTo>
                    <a:pt x="0" y="671"/>
                  </a:lnTo>
                  <a:lnTo>
                    <a:pt x="116" y="605"/>
                  </a:lnTo>
                  <a:lnTo>
                    <a:pt x="207" y="456"/>
                  </a:lnTo>
                  <a:lnTo>
                    <a:pt x="340" y="306"/>
                  </a:lnTo>
                  <a:lnTo>
                    <a:pt x="446" y="200"/>
                  </a:lnTo>
                  <a:lnTo>
                    <a:pt x="562" y="109"/>
                  </a:lnTo>
                  <a:lnTo>
                    <a:pt x="695" y="8"/>
                  </a:lnTo>
                  <a:lnTo>
                    <a:pt x="587" y="0"/>
                  </a:lnTo>
                  <a:lnTo>
                    <a:pt x="587" y="0"/>
                  </a:lnTo>
                  <a:close/>
                </a:path>
              </a:pathLst>
            </a:custGeom>
            <a:solidFill>
              <a:srgbClr val="000000"/>
            </a:solidFill>
            <a:ln w="9525">
              <a:noFill/>
              <a:round/>
              <a:headEnd/>
              <a:tailEnd/>
            </a:ln>
          </p:spPr>
          <p:txBody>
            <a:bodyPr/>
            <a:lstStyle/>
            <a:p>
              <a:endParaRPr lang="pl-PL">
                <a:latin typeface="+mn-lt"/>
              </a:endParaRPr>
            </a:p>
          </p:txBody>
        </p:sp>
        <p:sp>
          <p:nvSpPr>
            <p:cNvPr id="68632" name="Freeform 24"/>
            <p:cNvSpPr>
              <a:spLocks/>
            </p:cNvSpPr>
            <p:nvPr/>
          </p:nvSpPr>
          <p:spPr bwMode="auto">
            <a:xfrm>
              <a:off x="2909" y="1211"/>
              <a:ext cx="447" cy="1365"/>
            </a:xfrm>
            <a:custGeom>
              <a:avLst/>
              <a:gdLst/>
              <a:ahLst/>
              <a:cxnLst>
                <a:cxn ang="0">
                  <a:pos x="0" y="8"/>
                </a:cxn>
                <a:cxn ang="0">
                  <a:pos x="158" y="91"/>
                </a:cxn>
                <a:cxn ang="0">
                  <a:pos x="274" y="175"/>
                </a:cxn>
                <a:cxn ang="0">
                  <a:pos x="365" y="257"/>
                </a:cxn>
                <a:cxn ang="0">
                  <a:pos x="473" y="397"/>
                </a:cxn>
                <a:cxn ang="0">
                  <a:pos x="589" y="614"/>
                </a:cxn>
                <a:cxn ang="0">
                  <a:pos x="664" y="813"/>
                </a:cxn>
                <a:cxn ang="0">
                  <a:pos x="747" y="1038"/>
                </a:cxn>
                <a:cxn ang="0">
                  <a:pos x="797" y="1327"/>
                </a:cxn>
                <a:cxn ang="0">
                  <a:pos x="797" y="1709"/>
                </a:cxn>
                <a:cxn ang="0">
                  <a:pos x="789" y="2007"/>
                </a:cxn>
                <a:cxn ang="0">
                  <a:pos x="764" y="2174"/>
                </a:cxn>
                <a:cxn ang="0">
                  <a:pos x="730" y="2357"/>
                </a:cxn>
                <a:cxn ang="0">
                  <a:pos x="664" y="2555"/>
                </a:cxn>
                <a:cxn ang="0">
                  <a:pos x="597" y="2730"/>
                </a:cxn>
                <a:cxn ang="0">
                  <a:pos x="673" y="2671"/>
                </a:cxn>
                <a:cxn ang="0">
                  <a:pos x="764" y="2488"/>
                </a:cxn>
                <a:cxn ang="0">
                  <a:pos x="838" y="2224"/>
                </a:cxn>
                <a:cxn ang="0">
                  <a:pos x="880" y="1925"/>
                </a:cxn>
                <a:cxn ang="0">
                  <a:pos x="896" y="1709"/>
                </a:cxn>
                <a:cxn ang="0">
                  <a:pos x="871" y="1393"/>
                </a:cxn>
                <a:cxn ang="0">
                  <a:pos x="846" y="1112"/>
                </a:cxn>
                <a:cxn ang="0">
                  <a:pos x="789" y="912"/>
                </a:cxn>
                <a:cxn ang="0">
                  <a:pos x="722" y="713"/>
                </a:cxn>
                <a:cxn ang="0">
                  <a:pos x="607" y="449"/>
                </a:cxn>
                <a:cxn ang="0">
                  <a:pos x="515" y="291"/>
                </a:cxn>
                <a:cxn ang="0">
                  <a:pos x="375" y="150"/>
                </a:cxn>
                <a:cxn ang="0">
                  <a:pos x="241" y="66"/>
                </a:cxn>
                <a:cxn ang="0">
                  <a:pos x="158" y="0"/>
                </a:cxn>
                <a:cxn ang="0">
                  <a:pos x="0" y="8"/>
                </a:cxn>
                <a:cxn ang="0">
                  <a:pos x="0" y="8"/>
                </a:cxn>
              </a:cxnLst>
              <a:rect l="0" t="0" r="r" b="b"/>
              <a:pathLst>
                <a:path w="896" h="2730">
                  <a:moveTo>
                    <a:pt x="0" y="8"/>
                  </a:moveTo>
                  <a:lnTo>
                    <a:pt x="158" y="91"/>
                  </a:lnTo>
                  <a:lnTo>
                    <a:pt x="274" y="175"/>
                  </a:lnTo>
                  <a:lnTo>
                    <a:pt x="365" y="257"/>
                  </a:lnTo>
                  <a:lnTo>
                    <a:pt x="473" y="397"/>
                  </a:lnTo>
                  <a:lnTo>
                    <a:pt x="589" y="614"/>
                  </a:lnTo>
                  <a:lnTo>
                    <a:pt x="664" y="813"/>
                  </a:lnTo>
                  <a:lnTo>
                    <a:pt x="747" y="1038"/>
                  </a:lnTo>
                  <a:lnTo>
                    <a:pt x="797" y="1327"/>
                  </a:lnTo>
                  <a:lnTo>
                    <a:pt x="797" y="1709"/>
                  </a:lnTo>
                  <a:lnTo>
                    <a:pt x="789" y="2007"/>
                  </a:lnTo>
                  <a:lnTo>
                    <a:pt x="764" y="2174"/>
                  </a:lnTo>
                  <a:lnTo>
                    <a:pt x="730" y="2357"/>
                  </a:lnTo>
                  <a:lnTo>
                    <a:pt x="664" y="2555"/>
                  </a:lnTo>
                  <a:lnTo>
                    <a:pt x="597" y="2730"/>
                  </a:lnTo>
                  <a:lnTo>
                    <a:pt x="673" y="2671"/>
                  </a:lnTo>
                  <a:lnTo>
                    <a:pt x="764" y="2488"/>
                  </a:lnTo>
                  <a:lnTo>
                    <a:pt x="838" y="2224"/>
                  </a:lnTo>
                  <a:lnTo>
                    <a:pt x="880" y="1925"/>
                  </a:lnTo>
                  <a:lnTo>
                    <a:pt x="896" y="1709"/>
                  </a:lnTo>
                  <a:lnTo>
                    <a:pt x="871" y="1393"/>
                  </a:lnTo>
                  <a:lnTo>
                    <a:pt x="846" y="1112"/>
                  </a:lnTo>
                  <a:lnTo>
                    <a:pt x="789" y="912"/>
                  </a:lnTo>
                  <a:lnTo>
                    <a:pt x="722" y="713"/>
                  </a:lnTo>
                  <a:lnTo>
                    <a:pt x="607" y="449"/>
                  </a:lnTo>
                  <a:lnTo>
                    <a:pt x="515" y="291"/>
                  </a:lnTo>
                  <a:lnTo>
                    <a:pt x="375" y="150"/>
                  </a:lnTo>
                  <a:lnTo>
                    <a:pt x="241" y="66"/>
                  </a:lnTo>
                  <a:lnTo>
                    <a:pt x="158" y="0"/>
                  </a:lnTo>
                  <a:lnTo>
                    <a:pt x="0" y="8"/>
                  </a:lnTo>
                  <a:lnTo>
                    <a:pt x="0" y="8"/>
                  </a:lnTo>
                  <a:close/>
                </a:path>
              </a:pathLst>
            </a:custGeom>
            <a:solidFill>
              <a:srgbClr val="000000"/>
            </a:solidFill>
            <a:ln w="9525">
              <a:noFill/>
              <a:round/>
              <a:headEnd/>
              <a:tailEnd/>
            </a:ln>
          </p:spPr>
          <p:txBody>
            <a:bodyPr/>
            <a:lstStyle/>
            <a:p>
              <a:endParaRPr lang="pl-PL">
                <a:latin typeface="+mn-lt"/>
              </a:endParaRPr>
            </a:p>
          </p:txBody>
        </p:sp>
        <p:sp>
          <p:nvSpPr>
            <p:cNvPr id="68633" name="Freeform 25"/>
            <p:cNvSpPr>
              <a:spLocks/>
            </p:cNvSpPr>
            <p:nvPr/>
          </p:nvSpPr>
          <p:spPr bwMode="auto">
            <a:xfrm>
              <a:off x="2797" y="1675"/>
              <a:ext cx="1132" cy="337"/>
            </a:xfrm>
            <a:custGeom>
              <a:avLst/>
              <a:gdLst/>
              <a:ahLst/>
              <a:cxnLst>
                <a:cxn ang="0">
                  <a:pos x="32" y="134"/>
                </a:cxn>
                <a:cxn ang="0">
                  <a:pos x="315" y="68"/>
                </a:cxn>
                <a:cxn ang="0">
                  <a:pos x="597" y="26"/>
                </a:cxn>
                <a:cxn ang="0">
                  <a:pos x="819" y="17"/>
                </a:cxn>
                <a:cxn ang="0">
                  <a:pos x="1040" y="0"/>
                </a:cxn>
                <a:cxn ang="0">
                  <a:pos x="1325" y="34"/>
                </a:cxn>
                <a:cxn ang="0">
                  <a:pos x="1541" y="83"/>
                </a:cxn>
                <a:cxn ang="0">
                  <a:pos x="1714" y="134"/>
                </a:cxn>
                <a:cxn ang="0">
                  <a:pos x="1922" y="201"/>
                </a:cxn>
                <a:cxn ang="0">
                  <a:pos x="2055" y="283"/>
                </a:cxn>
                <a:cxn ang="0">
                  <a:pos x="2262" y="450"/>
                </a:cxn>
                <a:cxn ang="0">
                  <a:pos x="2237" y="672"/>
                </a:cxn>
                <a:cxn ang="0">
                  <a:pos x="2121" y="615"/>
                </a:cxn>
                <a:cxn ang="0">
                  <a:pos x="2087" y="541"/>
                </a:cxn>
                <a:cxn ang="0">
                  <a:pos x="2121" y="490"/>
                </a:cxn>
                <a:cxn ang="0">
                  <a:pos x="2062" y="416"/>
                </a:cxn>
                <a:cxn ang="0">
                  <a:pos x="1897" y="300"/>
                </a:cxn>
                <a:cxn ang="0">
                  <a:pos x="1749" y="241"/>
                </a:cxn>
                <a:cxn ang="0">
                  <a:pos x="1517" y="167"/>
                </a:cxn>
                <a:cxn ang="0">
                  <a:pos x="1285" y="117"/>
                </a:cxn>
                <a:cxn ang="0">
                  <a:pos x="1085" y="100"/>
                </a:cxn>
                <a:cxn ang="0">
                  <a:pos x="861" y="83"/>
                </a:cxn>
                <a:cxn ang="0">
                  <a:pos x="629" y="93"/>
                </a:cxn>
                <a:cxn ang="0">
                  <a:pos x="397" y="125"/>
                </a:cxn>
                <a:cxn ang="0">
                  <a:pos x="232" y="159"/>
                </a:cxn>
                <a:cxn ang="0">
                  <a:pos x="0" y="216"/>
                </a:cxn>
                <a:cxn ang="0">
                  <a:pos x="32" y="134"/>
                </a:cxn>
                <a:cxn ang="0">
                  <a:pos x="32" y="134"/>
                </a:cxn>
              </a:cxnLst>
              <a:rect l="0" t="0" r="r" b="b"/>
              <a:pathLst>
                <a:path w="2262" h="672">
                  <a:moveTo>
                    <a:pt x="32" y="134"/>
                  </a:moveTo>
                  <a:lnTo>
                    <a:pt x="315" y="68"/>
                  </a:lnTo>
                  <a:lnTo>
                    <a:pt x="597" y="26"/>
                  </a:lnTo>
                  <a:lnTo>
                    <a:pt x="819" y="17"/>
                  </a:lnTo>
                  <a:lnTo>
                    <a:pt x="1040" y="0"/>
                  </a:lnTo>
                  <a:lnTo>
                    <a:pt x="1325" y="34"/>
                  </a:lnTo>
                  <a:lnTo>
                    <a:pt x="1541" y="83"/>
                  </a:lnTo>
                  <a:lnTo>
                    <a:pt x="1714" y="134"/>
                  </a:lnTo>
                  <a:lnTo>
                    <a:pt x="1922" y="201"/>
                  </a:lnTo>
                  <a:lnTo>
                    <a:pt x="2055" y="283"/>
                  </a:lnTo>
                  <a:lnTo>
                    <a:pt x="2262" y="450"/>
                  </a:lnTo>
                  <a:lnTo>
                    <a:pt x="2237" y="672"/>
                  </a:lnTo>
                  <a:lnTo>
                    <a:pt x="2121" y="615"/>
                  </a:lnTo>
                  <a:lnTo>
                    <a:pt x="2087" y="541"/>
                  </a:lnTo>
                  <a:lnTo>
                    <a:pt x="2121" y="490"/>
                  </a:lnTo>
                  <a:lnTo>
                    <a:pt x="2062" y="416"/>
                  </a:lnTo>
                  <a:lnTo>
                    <a:pt x="1897" y="300"/>
                  </a:lnTo>
                  <a:lnTo>
                    <a:pt x="1749" y="241"/>
                  </a:lnTo>
                  <a:lnTo>
                    <a:pt x="1517" y="167"/>
                  </a:lnTo>
                  <a:lnTo>
                    <a:pt x="1285" y="117"/>
                  </a:lnTo>
                  <a:lnTo>
                    <a:pt x="1085" y="100"/>
                  </a:lnTo>
                  <a:lnTo>
                    <a:pt x="861" y="83"/>
                  </a:lnTo>
                  <a:lnTo>
                    <a:pt x="629" y="93"/>
                  </a:lnTo>
                  <a:lnTo>
                    <a:pt x="397" y="125"/>
                  </a:lnTo>
                  <a:lnTo>
                    <a:pt x="232" y="159"/>
                  </a:lnTo>
                  <a:lnTo>
                    <a:pt x="0" y="216"/>
                  </a:lnTo>
                  <a:lnTo>
                    <a:pt x="32" y="134"/>
                  </a:lnTo>
                  <a:lnTo>
                    <a:pt x="32" y="134"/>
                  </a:lnTo>
                  <a:close/>
                </a:path>
              </a:pathLst>
            </a:custGeom>
            <a:solidFill>
              <a:srgbClr val="000000"/>
            </a:solidFill>
            <a:ln w="9525">
              <a:noFill/>
              <a:round/>
              <a:headEnd/>
              <a:tailEnd/>
            </a:ln>
          </p:spPr>
          <p:txBody>
            <a:bodyPr/>
            <a:lstStyle/>
            <a:p>
              <a:endParaRPr lang="pl-PL">
                <a:latin typeface="+mn-lt"/>
              </a:endParaRPr>
            </a:p>
          </p:txBody>
        </p:sp>
        <p:sp>
          <p:nvSpPr>
            <p:cNvPr id="68634" name="Freeform 26"/>
            <p:cNvSpPr>
              <a:spLocks/>
            </p:cNvSpPr>
            <p:nvPr/>
          </p:nvSpPr>
          <p:spPr bwMode="auto">
            <a:xfrm>
              <a:off x="3013" y="1975"/>
              <a:ext cx="278" cy="103"/>
            </a:xfrm>
            <a:custGeom>
              <a:avLst/>
              <a:gdLst/>
              <a:ahLst/>
              <a:cxnLst>
                <a:cxn ang="0">
                  <a:pos x="0" y="133"/>
                </a:cxn>
                <a:cxn ang="0">
                  <a:pos x="183" y="67"/>
                </a:cxn>
                <a:cxn ang="0">
                  <a:pos x="323" y="17"/>
                </a:cxn>
                <a:cxn ang="0">
                  <a:pos x="555" y="0"/>
                </a:cxn>
                <a:cxn ang="0">
                  <a:pos x="521" y="67"/>
                </a:cxn>
                <a:cxn ang="0">
                  <a:pos x="363" y="67"/>
                </a:cxn>
                <a:cxn ang="0">
                  <a:pos x="223" y="116"/>
                </a:cxn>
                <a:cxn ang="0">
                  <a:pos x="124" y="166"/>
                </a:cxn>
                <a:cxn ang="0">
                  <a:pos x="25" y="207"/>
                </a:cxn>
                <a:cxn ang="0">
                  <a:pos x="0" y="133"/>
                </a:cxn>
                <a:cxn ang="0">
                  <a:pos x="0" y="133"/>
                </a:cxn>
              </a:cxnLst>
              <a:rect l="0" t="0" r="r" b="b"/>
              <a:pathLst>
                <a:path w="555" h="207">
                  <a:moveTo>
                    <a:pt x="0" y="133"/>
                  </a:moveTo>
                  <a:lnTo>
                    <a:pt x="183" y="67"/>
                  </a:lnTo>
                  <a:lnTo>
                    <a:pt x="323" y="17"/>
                  </a:lnTo>
                  <a:lnTo>
                    <a:pt x="555" y="0"/>
                  </a:lnTo>
                  <a:lnTo>
                    <a:pt x="521" y="67"/>
                  </a:lnTo>
                  <a:lnTo>
                    <a:pt x="363" y="67"/>
                  </a:lnTo>
                  <a:lnTo>
                    <a:pt x="223" y="116"/>
                  </a:lnTo>
                  <a:lnTo>
                    <a:pt x="124" y="166"/>
                  </a:lnTo>
                  <a:lnTo>
                    <a:pt x="25" y="207"/>
                  </a:lnTo>
                  <a:lnTo>
                    <a:pt x="0" y="133"/>
                  </a:lnTo>
                  <a:lnTo>
                    <a:pt x="0" y="133"/>
                  </a:lnTo>
                  <a:close/>
                </a:path>
              </a:pathLst>
            </a:custGeom>
            <a:solidFill>
              <a:srgbClr val="000000"/>
            </a:solidFill>
            <a:ln w="9525">
              <a:noFill/>
              <a:round/>
              <a:headEnd/>
              <a:tailEnd/>
            </a:ln>
          </p:spPr>
          <p:txBody>
            <a:bodyPr/>
            <a:lstStyle/>
            <a:p>
              <a:endParaRPr lang="pl-PL">
                <a:latin typeface="+mn-lt"/>
              </a:endParaRPr>
            </a:p>
          </p:txBody>
        </p:sp>
        <p:sp>
          <p:nvSpPr>
            <p:cNvPr id="68635" name="Freeform 27"/>
            <p:cNvSpPr>
              <a:spLocks/>
            </p:cNvSpPr>
            <p:nvPr/>
          </p:nvSpPr>
          <p:spPr bwMode="auto">
            <a:xfrm>
              <a:off x="3203" y="2207"/>
              <a:ext cx="543" cy="415"/>
            </a:xfrm>
            <a:custGeom>
              <a:avLst/>
              <a:gdLst/>
              <a:ahLst/>
              <a:cxnLst>
                <a:cxn ang="0">
                  <a:pos x="0" y="32"/>
                </a:cxn>
                <a:cxn ang="0">
                  <a:pos x="232" y="0"/>
                </a:cxn>
                <a:cxn ang="0">
                  <a:pos x="514" y="25"/>
                </a:cxn>
                <a:cxn ang="0">
                  <a:pos x="681" y="65"/>
                </a:cxn>
                <a:cxn ang="0">
                  <a:pos x="822" y="131"/>
                </a:cxn>
                <a:cxn ang="0">
                  <a:pos x="928" y="222"/>
                </a:cxn>
                <a:cxn ang="0">
                  <a:pos x="1004" y="298"/>
                </a:cxn>
                <a:cxn ang="0">
                  <a:pos x="1054" y="397"/>
                </a:cxn>
                <a:cxn ang="0">
                  <a:pos x="1086" y="629"/>
                </a:cxn>
                <a:cxn ang="0">
                  <a:pos x="837" y="829"/>
                </a:cxn>
                <a:cxn ang="0">
                  <a:pos x="913" y="663"/>
                </a:cxn>
                <a:cxn ang="0">
                  <a:pos x="945" y="523"/>
                </a:cxn>
                <a:cxn ang="0">
                  <a:pos x="938" y="373"/>
                </a:cxn>
                <a:cxn ang="0">
                  <a:pos x="862" y="264"/>
                </a:cxn>
                <a:cxn ang="0">
                  <a:pos x="755" y="198"/>
                </a:cxn>
                <a:cxn ang="0">
                  <a:pos x="622" y="141"/>
                </a:cxn>
                <a:cxn ang="0">
                  <a:pos x="481" y="116"/>
                </a:cxn>
                <a:cxn ang="0">
                  <a:pos x="316" y="82"/>
                </a:cxn>
                <a:cxn ang="0">
                  <a:pos x="109" y="74"/>
                </a:cxn>
                <a:cxn ang="0">
                  <a:pos x="8" y="91"/>
                </a:cxn>
                <a:cxn ang="0">
                  <a:pos x="0" y="32"/>
                </a:cxn>
                <a:cxn ang="0">
                  <a:pos x="0" y="32"/>
                </a:cxn>
              </a:cxnLst>
              <a:rect l="0" t="0" r="r" b="b"/>
              <a:pathLst>
                <a:path w="1086" h="829">
                  <a:moveTo>
                    <a:pt x="0" y="32"/>
                  </a:moveTo>
                  <a:lnTo>
                    <a:pt x="232" y="0"/>
                  </a:lnTo>
                  <a:lnTo>
                    <a:pt x="514" y="25"/>
                  </a:lnTo>
                  <a:lnTo>
                    <a:pt x="681" y="65"/>
                  </a:lnTo>
                  <a:lnTo>
                    <a:pt x="822" y="131"/>
                  </a:lnTo>
                  <a:lnTo>
                    <a:pt x="928" y="222"/>
                  </a:lnTo>
                  <a:lnTo>
                    <a:pt x="1004" y="298"/>
                  </a:lnTo>
                  <a:lnTo>
                    <a:pt x="1054" y="397"/>
                  </a:lnTo>
                  <a:lnTo>
                    <a:pt x="1086" y="629"/>
                  </a:lnTo>
                  <a:lnTo>
                    <a:pt x="837" y="829"/>
                  </a:lnTo>
                  <a:lnTo>
                    <a:pt x="913" y="663"/>
                  </a:lnTo>
                  <a:lnTo>
                    <a:pt x="945" y="523"/>
                  </a:lnTo>
                  <a:lnTo>
                    <a:pt x="938" y="373"/>
                  </a:lnTo>
                  <a:lnTo>
                    <a:pt x="862" y="264"/>
                  </a:lnTo>
                  <a:lnTo>
                    <a:pt x="755" y="198"/>
                  </a:lnTo>
                  <a:lnTo>
                    <a:pt x="622" y="141"/>
                  </a:lnTo>
                  <a:lnTo>
                    <a:pt x="481" y="116"/>
                  </a:lnTo>
                  <a:lnTo>
                    <a:pt x="316" y="82"/>
                  </a:lnTo>
                  <a:lnTo>
                    <a:pt x="109" y="74"/>
                  </a:lnTo>
                  <a:lnTo>
                    <a:pt x="8" y="91"/>
                  </a:lnTo>
                  <a:lnTo>
                    <a:pt x="0" y="32"/>
                  </a:lnTo>
                  <a:lnTo>
                    <a:pt x="0" y="32"/>
                  </a:lnTo>
                  <a:close/>
                </a:path>
              </a:pathLst>
            </a:custGeom>
            <a:solidFill>
              <a:srgbClr val="000000"/>
            </a:solidFill>
            <a:ln w="9525">
              <a:noFill/>
              <a:round/>
              <a:headEnd/>
              <a:tailEnd/>
            </a:ln>
          </p:spPr>
          <p:txBody>
            <a:bodyPr/>
            <a:lstStyle/>
            <a:p>
              <a:endParaRPr lang="pl-PL">
                <a:latin typeface="+mn-lt"/>
              </a:endParaRPr>
            </a:p>
          </p:txBody>
        </p:sp>
        <p:sp>
          <p:nvSpPr>
            <p:cNvPr id="68636" name="Freeform 28"/>
            <p:cNvSpPr>
              <a:spLocks/>
            </p:cNvSpPr>
            <p:nvPr/>
          </p:nvSpPr>
          <p:spPr bwMode="auto">
            <a:xfrm>
              <a:off x="3282" y="1992"/>
              <a:ext cx="228" cy="431"/>
            </a:xfrm>
            <a:custGeom>
              <a:avLst/>
              <a:gdLst/>
              <a:ahLst/>
              <a:cxnLst>
                <a:cxn ang="0">
                  <a:pos x="225" y="0"/>
                </a:cxn>
                <a:cxn ang="0">
                  <a:pos x="274" y="49"/>
                </a:cxn>
                <a:cxn ang="0">
                  <a:pos x="407" y="57"/>
                </a:cxn>
                <a:cxn ang="0">
                  <a:pos x="457" y="115"/>
                </a:cxn>
                <a:cxn ang="0">
                  <a:pos x="439" y="298"/>
                </a:cxn>
                <a:cxn ang="0">
                  <a:pos x="407" y="505"/>
                </a:cxn>
                <a:cxn ang="0">
                  <a:pos x="380" y="695"/>
                </a:cxn>
                <a:cxn ang="0">
                  <a:pos x="356" y="811"/>
                </a:cxn>
                <a:cxn ang="0">
                  <a:pos x="240" y="862"/>
                </a:cxn>
                <a:cxn ang="0">
                  <a:pos x="0" y="862"/>
                </a:cxn>
                <a:cxn ang="0">
                  <a:pos x="17" y="811"/>
                </a:cxn>
                <a:cxn ang="0">
                  <a:pos x="116" y="821"/>
                </a:cxn>
                <a:cxn ang="0">
                  <a:pos x="240" y="779"/>
                </a:cxn>
                <a:cxn ang="0">
                  <a:pos x="306" y="705"/>
                </a:cxn>
                <a:cxn ang="0">
                  <a:pos x="323" y="522"/>
                </a:cxn>
                <a:cxn ang="0">
                  <a:pos x="365" y="264"/>
                </a:cxn>
                <a:cxn ang="0">
                  <a:pos x="356" y="140"/>
                </a:cxn>
                <a:cxn ang="0">
                  <a:pos x="291" y="115"/>
                </a:cxn>
                <a:cxn ang="0">
                  <a:pos x="215" y="91"/>
                </a:cxn>
                <a:cxn ang="0">
                  <a:pos x="225" y="0"/>
                </a:cxn>
                <a:cxn ang="0">
                  <a:pos x="225" y="0"/>
                </a:cxn>
              </a:cxnLst>
              <a:rect l="0" t="0" r="r" b="b"/>
              <a:pathLst>
                <a:path w="457" h="862">
                  <a:moveTo>
                    <a:pt x="225" y="0"/>
                  </a:moveTo>
                  <a:lnTo>
                    <a:pt x="274" y="49"/>
                  </a:lnTo>
                  <a:lnTo>
                    <a:pt x="407" y="57"/>
                  </a:lnTo>
                  <a:lnTo>
                    <a:pt x="457" y="115"/>
                  </a:lnTo>
                  <a:lnTo>
                    <a:pt x="439" y="298"/>
                  </a:lnTo>
                  <a:lnTo>
                    <a:pt x="407" y="505"/>
                  </a:lnTo>
                  <a:lnTo>
                    <a:pt x="380" y="695"/>
                  </a:lnTo>
                  <a:lnTo>
                    <a:pt x="356" y="811"/>
                  </a:lnTo>
                  <a:lnTo>
                    <a:pt x="240" y="862"/>
                  </a:lnTo>
                  <a:lnTo>
                    <a:pt x="0" y="862"/>
                  </a:lnTo>
                  <a:lnTo>
                    <a:pt x="17" y="811"/>
                  </a:lnTo>
                  <a:lnTo>
                    <a:pt x="116" y="821"/>
                  </a:lnTo>
                  <a:lnTo>
                    <a:pt x="240" y="779"/>
                  </a:lnTo>
                  <a:lnTo>
                    <a:pt x="306" y="705"/>
                  </a:lnTo>
                  <a:lnTo>
                    <a:pt x="323" y="522"/>
                  </a:lnTo>
                  <a:lnTo>
                    <a:pt x="365" y="264"/>
                  </a:lnTo>
                  <a:lnTo>
                    <a:pt x="356" y="140"/>
                  </a:lnTo>
                  <a:lnTo>
                    <a:pt x="291" y="115"/>
                  </a:lnTo>
                  <a:lnTo>
                    <a:pt x="215" y="91"/>
                  </a:lnTo>
                  <a:lnTo>
                    <a:pt x="225" y="0"/>
                  </a:lnTo>
                  <a:lnTo>
                    <a:pt x="225" y="0"/>
                  </a:lnTo>
                  <a:close/>
                </a:path>
              </a:pathLst>
            </a:custGeom>
            <a:solidFill>
              <a:srgbClr val="000000"/>
            </a:solidFill>
            <a:ln w="9525">
              <a:noFill/>
              <a:round/>
              <a:headEnd/>
              <a:tailEnd/>
            </a:ln>
          </p:spPr>
          <p:txBody>
            <a:bodyPr/>
            <a:lstStyle/>
            <a:p>
              <a:endParaRPr lang="pl-PL">
                <a:latin typeface="+mn-lt"/>
              </a:endParaRPr>
            </a:p>
          </p:txBody>
        </p:sp>
        <p:sp>
          <p:nvSpPr>
            <p:cNvPr id="68637" name="Freeform 29"/>
            <p:cNvSpPr>
              <a:spLocks/>
            </p:cNvSpPr>
            <p:nvPr/>
          </p:nvSpPr>
          <p:spPr bwMode="auto">
            <a:xfrm>
              <a:off x="2996" y="2431"/>
              <a:ext cx="240" cy="286"/>
            </a:xfrm>
            <a:custGeom>
              <a:avLst/>
              <a:gdLst/>
              <a:ahLst/>
              <a:cxnLst>
                <a:cxn ang="0">
                  <a:pos x="0" y="399"/>
                </a:cxn>
                <a:cxn ang="0">
                  <a:pos x="8" y="540"/>
                </a:cxn>
                <a:cxn ang="0">
                  <a:pos x="59" y="572"/>
                </a:cxn>
                <a:cxn ang="0">
                  <a:pos x="165" y="498"/>
                </a:cxn>
                <a:cxn ang="0">
                  <a:pos x="298" y="416"/>
                </a:cxn>
                <a:cxn ang="0">
                  <a:pos x="357" y="332"/>
                </a:cxn>
                <a:cxn ang="0">
                  <a:pos x="348" y="249"/>
                </a:cxn>
                <a:cxn ang="0">
                  <a:pos x="397" y="157"/>
                </a:cxn>
                <a:cxn ang="0">
                  <a:pos x="481" y="66"/>
                </a:cxn>
                <a:cxn ang="0">
                  <a:pos x="432" y="0"/>
                </a:cxn>
                <a:cxn ang="0">
                  <a:pos x="357" y="83"/>
                </a:cxn>
                <a:cxn ang="0">
                  <a:pos x="298" y="150"/>
                </a:cxn>
                <a:cxn ang="0">
                  <a:pos x="266" y="232"/>
                </a:cxn>
                <a:cxn ang="0">
                  <a:pos x="257" y="325"/>
                </a:cxn>
                <a:cxn ang="0">
                  <a:pos x="224" y="382"/>
                </a:cxn>
                <a:cxn ang="0">
                  <a:pos x="141" y="441"/>
                </a:cxn>
                <a:cxn ang="0">
                  <a:pos x="91" y="482"/>
                </a:cxn>
                <a:cxn ang="0">
                  <a:pos x="49" y="374"/>
                </a:cxn>
                <a:cxn ang="0">
                  <a:pos x="0" y="399"/>
                </a:cxn>
                <a:cxn ang="0">
                  <a:pos x="0" y="399"/>
                </a:cxn>
              </a:cxnLst>
              <a:rect l="0" t="0" r="r" b="b"/>
              <a:pathLst>
                <a:path w="481" h="572">
                  <a:moveTo>
                    <a:pt x="0" y="399"/>
                  </a:moveTo>
                  <a:lnTo>
                    <a:pt x="8" y="540"/>
                  </a:lnTo>
                  <a:lnTo>
                    <a:pt x="59" y="572"/>
                  </a:lnTo>
                  <a:lnTo>
                    <a:pt x="165" y="498"/>
                  </a:lnTo>
                  <a:lnTo>
                    <a:pt x="298" y="416"/>
                  </a:lnTo>
                  <a:lnTo>
                    <a:pt x="357" y="332"/>
                  </a:lnTo>
                  <a:lnTo>
                    <a:pt x="348" y="249"/>
                  </a:lnTo>
                  <a:lnTo>
                    <a:pt x="397" y="157"/>
                  </a:lnTo>
                  <a:lnTo>
                    <a:pt x="481" y="66"/>
                  </a:lnTo>
                  <a:lnTo>
                    <a:pt x="432" y="0"/>
                  </a:lnTo>
                  <a:lnTo>
                    <a:pt x="357" y="83"/>
                  </a:lnTo>
                  <a:lnTo>
                    <a:pt x="298" y="150"/>
                  </a:lnTo>
                  <a:lnTo>
                    <a:pt x="266" y="232"/>
                  </a:lnTo>
                  <a:lnTo>
                    <a:pt x="257" y="325"/>
                  </a:lnTo>
                  <a:lnTo>
                    <a:pt x="224" y="382"/>
                  </a:lnTo>
                  <a:lnTo>
                    <a:pt x="141" y="441"/>
                  </a:lnTo>
                  <a:lnTo>
                    <a:pt x="91" y="482"/>
                  </a:lnTo>
                  <a:lnTo>
                    <a:pt x="49" y="374"/>
                  </a:lnTo>
                  <a:lnTo>
                    <a:pt x="0" y="399"/>
                  </a:lnTo>
                  <a:lnTo>
                    <a:pt x="0" y="399"/>
                  </a:lnTo>
                  <a:close/>
                </a:path>
              </a:pathLst>
            </a:custGeom>
            <a:solidFill>
              <a:srgbClr val="000000"/>
            </a:solidFill>
            <a:ln w="9525">
              <a:noFill/>
              <a:round/>
              <a:headEnd/>
              <a:tailEnd/>
            </a:ln>
          </p:spPr>
          <p:txBody>
            <a:bodyPr/>
            <a:lstStyle/>
            <a:p>
              <a:endParaRPr lang="pl-PL">
                <a:latin typeface="+mn-lt"/>
              </a:endParaRPr>
            </a:p>
          </p:txBody>
        </p:sp>
        <p:sp>
          <p:nvSpPr>
            <p:cNvPr id="68638" name="Freeform 30"/>
            <p:cNvSpPr>
              <a:spLocks/>
            </p:cNvSpPr>
            <p:nvPr/>
          </p:nvSpPr>
          <p:spPr bwMode="auto">
            <a:xfrm>
              <a:off x="2735" y="1319"/>
              <a:ext cx="1132" cy="938"/>
            </a:xfrm>
            <a:custGeom>
              <a:avLst/>
              <a:gdLst/>
              <a:ahLst/>
              <a:cxnLst>
                <a:cxn ang="0">
                  <a:pos x="1783" y="224"/>
                </a:cxn>
                <a:cxn ang="0">
                  <a:pos x="1865" y="391"/>
                </a:cxn>
                <a:cxn ang="0">
                  <a:pos x="1956" y="532"/>
                </a:cxn>
                <a:cxn ang="0">
                  <a:pos x="2048" y="680"/>
                </a:cxn>
                <a:cxn ang="0">
                  <a:pos x="2082" y="781"/>
                </a:cxn>
                <a:cxn ang="0">
                  <a:pos x="2247" y="747"/>
                </a:cxn>
                <a:cxn ang="0">
                  <a:pos x="2264" y="813"/>
                </a:cxn>
                <a:cxn ang="0">
                  <a:pos x="2124" y="855"/>
                </a:cxn>
                <a:cxn ang="0">
                  <a:pos x="2148" y="1030"/>
                </a:cxn>
                <a:cxn ang="0">
                  <a:pos x="2164" y="1269"/>
                </a:cxn>
                <a:cxn ang="0">
                  <a:pos x="2148" y="1494"/>
                </a:cxn>
                <a:cxn ang="0">
                  <a:pos x="2114" y="1644"/>
                </a:cxn>
                <a:cxn ang="0">
                  <a:pos x="2023" y="1876"/>
                </a:cxn>
                <a:cxn ang="0">
                  <a:pos x="2023" y="1777"/>
                </a:cxn>
                <a:cxn ang="0">
                  <a:pos x="2072" y="1494"/>
                </a:cxn>
                <a:cxn ang="0">
                  <a:pos x="2082" y="1262"/>
                </a:cxn>
                <a:cxn ang="0">
                  <a:pos x="2090" y="1079"/>
                </a:cxn>
                <a:cxn ang="0">
                  <a:pos x="2040" y="887"/>
                </a:cxn>
                <a:cxn ang="0">
                  <a:pos x="1998" y="739"/>
                </a:cxn>
                <a:cxn ang="0">
                  <a:pos x="1932" y="614"/>
                </a:cxn>
                <a:cxn ang="0">
                  <a:pos x="1840" y="498"/>
                </a:cxn>
                <a:cxn ang="0">
                  <a:pos x="1759" y="598"/>
                </a:cxn>
                <a:cxn ang="0">
                  <a:pos x="1840" y="680"/>
                </a:cxn>
                <a:cxn ang="0">
                  <a:pos x="1917" y="730"/>
                </a:cxn>
                <a:cxn ang="0">
                  <a:pos x="1907" y="781"/>
                </a:cxn>
                <a:cxn ang="0">
                  <a:pos x="1833" y="771"/>
                </a:cxn>
                <a:cxn ang="0">
                  <a:pos x="1717" y="680"/>
                </a:cxn>
                <a:cxn ang="0">
                  <a:pos x="1650" y="614"/>
                </a:cxn>
                <a:cxn ang="0">
                  <a:pos x="1717" y="522"/>
                </a:cxn>
                <a:cxn ang="0">
                  <a:pos x="1783" y="431"/>
                </a:cxn>
                <a:cxn ang="0">
                  <a:pos x="1734" y="315"/>
                </a:cxn>
                <a:cxn ang="0">
                  <a:pos x="1667" y="249"/>
                </a:cxn>
                <a:cxn ang="0">
                  <a:pos x="1502" y="167"/>
                </a:cxn>
                <a:cxn ang="0">
                  <a:pos x="1236" y="100"/>
                </a:cxn>
                <a:cxn ang="0">
                  <a:pos x="821" y="76"/>
                </a:cxn>
                <a:cxn ang="0">
                  <a:pos x="424" y="83"/>
                </a:cxn>
                <a:cxn ang="0">
                  <a:pos x="158" y="125"/>
                </a:cxn>
                <a:cxn ang="0">
                  <a:pos x="51" y="150"/>
                </a:cxn>
                <a:cxn ang="0">
                  <a:pos x="0" y="116"/>
                </a:cxn>
                <a:cxn ang="0">
                  <a:pos x="150" y="76"/>
                </a:cxn>
                <a:cxn ang="0">
                  <a:pos x="481" y="24"/>
                </a:cxn>
                <a:cxn ang="0">
                  <a:pos x="747" y="0"/>
                </a:cxn>
                <a:cxn ang="0">
                  <a:pos x="1120" y="17"/>
                </a:cxn>
                <a:cxn ang="0">
                  <a:pos x="1401" y="66"/>
                </a:cxn>
                <a:cxn ang="0">
                  <a:pos x="1707" y="116"/>
                </a:cxn>
                <a:cxn ang="0">
                  <a:pos x="1783" y="224"/>
                </a:cxn>
                <a:cxn ang="0">
                  <a:pos x="1783" y="224"/>
                </a:cxn>
              </a:cxnLst>
              <a:rect l="0" t="0" r="r" b="b"/>
              <a:pathLst>
                <a:path w="2264" h="1876">
                  <a:moveTo>
                    <a:pt x="1783" y="224"/>
                  </a:moveTo>
                  <a:lnTo>
                    <a:pt x="1865" y="391"/>
                  </a:lnTo>
                  <a:lnTo>
                    <a:pt x="1956" y="532"/>
                  </a:lnTo>
                  <a:lnTo>
                    <a:pt x="2048" y="680"/>
                  </a:lnTo>
                  <a:lnTo>
                    <a:pt x="2082" y="781"/>
                  </a:lnTo>
                  <a:lnTo>
                    <a:pt x="2247" y="747"/>
                  </a:lnTo>
                  <a:lnTo>
                    <a:pt x="2264" y="813"/>
                  </a:lnTo>
                  <a:lnTo>
                    <a:pt x="2124" y="855"/>
                  </a:lnTo>
                  <a:lnTo>
                    <a:pt x="2148" y="1030"/>
                  </a:lnTo>
                  <a:lnTo>
                    <a:pt x="2164" y="1269"/>
                  </a:lnTo>
                  <a:lnTo>
                    <a:pt x="2148" y="1494"/>
                  </a:lnTo>
                  <a:lnTo>
                    <a:pt x="2114" y="1644"/>
                  </a:lnTo>
                  <a:lnTo>
                    <a:pt x="2023" y="1876"/>
                  </a:lnTo>
                  <a:lnTo>
                    <a:pt x="2023" y="1777"/>
                  </a:lnTo>
                  <a:lnTo>
                    <a:pt x="2072" y="1494"/>
                  </a:lnTo>
                  <a:lnTo>
                    <a:pt x="2082" y="1262"/>
                  </a:lnTo>
                  <a:lnTo>
                    <a:pt x="2090" y="1079"/>
                  </a:lnTo>
                  <a:lnTo>
                    <a:pt x="2040" y="887"/>
                  </a:lnTo>
                  <a:lnTo>
                    <a:pt x="1998" y="739"/>
                  </a:lnTo>
                  <a:lnTo>
                    <a:pt x="1932" y="614"/>
                  </a:lnTo>
                  <a:lnTo>
                    <a:pt x="1840" y="498"/>
                  </a:lnTo>
                  <a:lnTo>
                    <a:pt x="1759" y="598"/>
                  </a:lnTo>
                  <a:lnTo>
                    <a:pt x="1840" y="680"/>
                  </a:lnTo>
                  <a:lnTo>
                    <a:pt x="1917" y="730"/>
                  </a:lnTo>
                  <a:lnTo>
                    <a:pt x="1907" y="781"/>
                  </a:lnTo>
                  <a:lnTo>
                    <a:pt x="1833" y="771"/>
                  </a:lnTo>
                  <a:lnTo>
                    <a:pt x="1717" y="680"/>
                  </a:lnTo>
                  <a:lnTo>
                    <a:pt x="1650" y="614"/>
                  </a:lnTo>
                  <a:lnTo>
                    <a:pt x="1717" y="522"/>
                  </a:lnTo>
                  <a:lnTo>
                    <a:pt x="1783" y="431"/>
                  </a:lnTo>
                  <a:lnTo>
                    <a:pt x="1734" y="315"/>
                  </a:lnTo>
                  <a:lnTo>
                    <a:pt x="1667" y="249"/>
                  </a:lnTo>
                  <a:lnTo>
                    <a:pt x="1502" y="167"/>
                  </a:lnTo>
                  <a:lnTo>
                    <a:pt x="1236" y="100"/>
                  </a:lnTo>
                  <a:lnTo>
                    <a:pt x="821" y="76"/>
                  </a:lnTo>
                  <a:lnTo>
                    <a:pt x="424" y="83"/>
                  </a:lnTo>
                  <a:lnTo>
                    <a:pt x="158" y="125"/>
                  </a:lnTo>
                  <a:lnTo>
                    <a:pt x="51" y="150"/>
                  </a:lnTo>
                  <a:lnTo>
                    <a:pt x="0" y="116"/>
                  </a:lnTo>
                  <a:lnTo>
                    <a:pt x="150" y="76"/>
                  </a:lnTo>
                  <a:lnTo>
                    <a:pt x="481" y="24"/>
                  </a:lnTo>
                  <a:lnTo>
                    <a:pt x="747" y="0"/>
                  </a:lnTo>
                  <a:lnTo>
                    <a:pt x="1120" y="17"/>
                  </a:lnTo>
                  <a:lnTo>
                    <a:pt x="1401" y="66"/>
                  </a:lnTo>
                  <a:lnTo>
                    <a:pt x="1707" y="116"/>
                  </a:lnTo>
                  <a:lnTo>
                    <a:pt x="1783" y="224"/>
                  </a:lnTo>
                  <a:lnTo>
                    <a:pt x="1783" y="224"/>
                  </a:lnTo>
                  <a:close/>
                </a:path>
              </a:pathLst>
            </a:custGeom>
            <a:solidFill>
              <a:srgbClr val="000000"/>
            </a:solidFill>
            <a:ln w="9525">
              <a:noFill/>
              <a:round/>
              <a:headEnd/>
              <a:tailEnd/>
            </a:ln>
          </p:spPr>
          <p:txBody>
            <a:bodyPr/>
            <a:lstStyle/>
            <a:p>
              <a:endParaRPr lang="pl-PL">
                <a:latin typeface="+mn-lt"/>
              </a:endParaRPr>
            </a:p>
          </p:txBody>
        </p:sp>
        <p:sp>
          <p:nvSpPr>
            <p:cNvPr id="68639" name="Freeform 31"/>
            <p:cNvSpPr>
              <a:spLocks/>
            </p:cNvSpPr>
            <p:nvPr/>
          </p:nvSpPr>
          <p:spPr bwMode="auto">
            <a:xfrm>
              <a:off x="2681" y="1992"/>
              <a:ext cx="324" cy="593"/>
            </a:xfrm>
            <a:custGeom>
              <a:avLst/>
              <a:gdLst/>
              <a:ahLst/>
              <a:cxnLst>
                <a:cxn ang="0">
                  <a:pos x="0" y="64"/>
                </a:cxn>
                <a:cxn ang="0">
                  <a:pos x="298" y="165"/>
                </a:cxn>
                <a:cxn ang="0">
                  <a:pos x="405" y="207"/>
                </a:cxn>
                <a:cxn ang="0">
                  <a:pos x="330" y="347"/>
                </a:cxn>
                <a:cxn ang="0">
                  <a:pos x="256" y="555"/>
                </a:cxn>
                <a:cxn ang="0">
                  <a:pos x="239" y="638"/>
                </a:cxn>
                <a:cxn ang="0">
                  <a:pos x="306" y="695"/>
                </a:cxn>
                <a:cxn ang="0">
                  <a:pos x="464" y="779"/>
                </a:cxn>
                <a:cxn ang="0">
                  <a:pos x="562" y="828"/>
                </a:cxn>
                <a:cxn ang="0">
                  <a:pos x="555" y="1077"/>
                </a:cxn>
                <a:cxn ang="0">
                  <a:pos x="604" y="1186"/>
                </a:cxn>
                <a:cxn ang="0">
                  <a:pos x="629" y="1094"/>
                </a:cxn>
                <a:cxn ang="0">
                  <a:pos x="621" y="954"/>
                </a:cxn>
                <a:cxn ang="0">
                  <a:pos x="646" y="870"/>
                </a:cxn>
                <a:cxn ang="0">
                  <a:pos x="629" y="779"/>
                </a:cxn>
                <a:cxn ang="0">
                  <a:pos x="521" y="729"/>
                </a:cxn>
                <a:cxn ang="0">
                  <a:pos x="429" y="663"/>
                </a:cxn>
                <a:cxn ang="0">
                  <a:pos x="323" y="613"/>
                </a:cxn>
                <a:cxn ang="0">
                  <a:pos x="380" y="380"/>
                </a:cxn>
                <a:cxn ang="0">
                  <a:pos x="481" y="264"/>
                </a:cxn>
                <a:cxn ang="0">
                  <a:pos x="454" y="172"/>
                </a:cxn>
                <a:cxn ang="0">
                  <a:pos x="306" y="91"/>
                </a:cxn>
                <a:cxn ang="0">
                  <a:pos x="148" y="32"/>
                </a:cxn>
                <a:cxn ang="0">
                  <a:pos x="66" y="0"/>
                </a:cxn>
                <a:cxn ang="0">
                  <a:pos x="0" y="64"/>
                </a:cxn>
                <a:cxn ang="0">
                  <a:pos x="0" y="64"/>
                </a:cxn>
              </a:cxnLst>
              <a:rect l="0" t="0" r="r" b="b"/>
              <a:pathLst>
                <a:path w="646" h="1186">
                  <a:moveTo>
                    <a:pt x="0" y="64"/>
                  </a:moveTo>
                  <a:lnTo>
                    <a:pt x="298" y="165"/>
                  </a:lnTo>
                  <a:lnTo>
                    <a:pt x="405" y="207"/>
                  </a:lnTo>
                  <a:lnTo>
                    <a:pt x="330" y="347"/>
                  </a:lnTo>
                  <a:lnTo>
                    <a:pt x="256" y="555"/>
                  </a:lnTo>
                  <a:lnTo>
                    <a:pt x="239" y="638"/>
                  </a:lnTo>
                  <a:lnTo>
                    <a:pt x="306" y="695"/>
                  </a:lnTo>
                  <a:lnTo>
                    <a:pt x="464" y="779"/>
                  </a:lnTo>
                  <a:lnTo>
                    <a:pt x="562" y="828"/>
                  </a:lnTo>
                  <a:lnTo>
                    <a:pt x="555" y="1077"/>
                  </a:lnTo>
                  <a:lnTo>
                    <a:pt x="604" y="1186"/>
                  </a:lnTo>
                  <a:lnTo>
                    <a:pt x="629" y="1094"/>
                  </a:lnTo>
                  <a:lnTo>
                    <a:pt x="621" y="954"/>
                  </a:lnTo>
                  <a:lnTo>
                    <a:pt x="646" y="870"/>
                  </a:lnTo>
                  <a:lnTo>
                    <a:pt x="629" y="779"/>
                  </a:lnTo>
                  <a:lnTo>
                    <a:pt x="521" y="729"/>
                  </a:lnTo>
                  <a:lnTo>
                    <a:pt x="429" y="663"/>
                  </a:lnTo>
                  <a:lnTo>
                    <a:pt x="323" y="613"/>
                  </a:lnTo>
                  <a:lnTo>
                    <a:pt x="380" y="380"/>
                  </a:lnTo>
                  <a:lnTo>
                    <a:pt x="481" y="264"/>
                  </a:lnTo>
                  <a:lnTo>
                    <a:pt x="454" y="172"/>
                  </a:lnTo>
                  <a:lnTo>
                    <a:pt x="306" y="91"/>
                  </a:lnTo>
                  <a:lnTo>
                    <a:pt x="148" y="32"/>
                  </a:lnTo>
                  <a:lnTo>
                    <a:pt x="66" y="0"/>
                  </a:lnTo>
                  <a:lnTo>
                    <a:pt x="0" y="64"/>
                  </a:lnTo>
                  <a:lnTo>
                    <a:pt x="0" y="64"/>
                  </a:lnTo>
                  <a:close/>
                </a:path>
              </a:pathLst>
            </a:custGeom>
            <a:solidFill>
              <a:srgbClr val="000000"/>
            </a:solidFill>
            <a:ln w="9525">
              <a:noFill/>
              <a:round/>
              <a:headEnd/>
              <a:tailEnd/>
            </a:ln>
          </p:spPr>
          <p:txBody>
            <a:bodyPr/>
            <a:lstStyle/>
            <a:p>
              <a:endParaRPr lang="pl-PL">
                <a:latin typeface="+mn-lt"/>
              </a:endParaRPr>
            </a:p>
          </p:txBody>
        </p:sp>
        <p:sp>
          <p:nvSpPr>
            <p:cNvPr id="68640" name="Freeform 32"/>
            <p:cNvSpPr>
              <a:spLocks/>
            </p:cNvSpPr>
            <p:nvPr/>
          </p:nvSpPr>
          <p:spPr bwMode="auto">
            <a:xfrm>
              <a:off x="2478" y="1871"/>
              <a:ext cx="182" cy="162"/>
            </a:xfrm>
            <a:custGeom>
              <a:avLst/>
              <a:gdLst/>
              <a:ahLst/>
              <a:cxnLst>
                <a:cxn ang="0">
                  <a:pos x="365" y="215"/>
                </a:cxn>
                <a:cxn ang="0">
                  <a:pos x="340" y="133"/>
                </a:cxn>
                <a:cxn ang="0">
                  <a:pos x="291" y="42"/>
                </a:cxn>
                <a:cxn ang="0">
                  <a:pos x="232" y="0"/>
                </a:cxn>
                <a:cxn ang="0">
                  <a:pos x="125" y="25"/>
                </a:cxn>
                <a:cxn ang="0">
                  <a:pos x="91" y="124"/>
                </a:cxn>
                <a:cxn ang="0">
                  <a:pos x="59" y="91"/>
                </a:cxn>
                <a:cxn ang="0">
                  <a:pos x="0" y="99"/>
                </a:cxn>
                <a:cxn ang="0">
                  <a:pos x="0" y="141"/>
                </a:cxn>
                <a:cxn ang="0">
                  <a:pos x="83" y="249"/>
                </a:cxn>
                <a:cxn ang="0">
                  <a:pos x="158" y="323"/>
                </a:cxn>
                <a:cxn ang="0">
                  <a:pos x="224" y="306"/>
                </a:cxn>
                <a:cxn ang="0">
                  <a:pos x="199" y="242"/>
                </a:cxn>
                <a:cxn ang="0">
                  <a:pos x="175" y="158"/>
                </a:cxn>
                <a:cxn ang="0">
                  <a:pos x="165" y="91"/>
                </a:cxn>
                <a:cxn ang="0">
                  <a:pos x="215" y="74"/>
                </a:cxn>
                <a:cxn ang="0">
                  <a:pos x="256" y="150"/>
                </a:cxn>
                <a:cxn ang="0">
                  <a:pos x="315" y="232"/>
                </a:cxn>
                <a:cxn ang="0">
                  <a:pos x="357" y="257"/>
                </a:cxn>
                <a:cxn ang="0">
                  <a:pos x="365" y="215"/>
                </a:cxn>
                <a:cxn ang="0">
                  <a:pos x="365" y="215"/>
                </a:cxn>
              </a:cxnLst>
              <a:rect l="0" t="0" r="r" b="b"/>
              <a:pathLst>
                <a:path w="365" h="323">
                  <a:moveTo>
                    <a:pt x="365" y="215"/>
                  </a:moveTo>
                  <a:lnTo>
                    <a:pt x="340" y="133"/>
                  </a:lnTo>
                  <a:lnTo>
                    <a:pt x="291" y="42"/>
                  </a:lnTo>
                  <a:lnTo>
                    <a:pt x="232" y="0"/>
                  </a:lnTo>
                  <a:lnTo>
                    <a:pt x="125" y="25"/>
                  </a:lnTo>
                  <a:lnTo>
                    <a:pt x="91" y="124"/>
                  </a:lnTo>
                  <a:lnTo>
                    <a:pt x="59" y="91"/>
                  </a:lnTo>
                  <a:lnTo>
                    <a:pt x="0" y="99"/>
                  </a:lnTo>
                  <a:lnTo>
                    <a:pt x="0" y="141"/>
                  </a:lnTo>
                  <a:lnTo>
                    <a:pt x="83" y="249"/>
                  </a:lnTo>
                  <a:lnTo>
                    <a:pt x="158" y="323"/>
                  </a:lnTo>
                  <a:lnTo>
                    <a:pt x="224" y="306"/>
                  </a:lnTo>
                  <a:lnTo>
                    <a:pt x="199" y="242"/>
                  </a:lnTo>
                  <a:lnTo>
                    <a:pt x="175" y="158"/>
                  </a:lnTo>
                  <a:lnTo>
                    <a:pt x="165" y="91"/>
                  </a:lnTo>
                  <a:lnTo>
                    <a:pt x="215" y="74"/>
                  </a:lnTo>
                  <a:lnTo>
                    <a:pt x="256" y="150"/>
                  </a:lnTo>
                  <a:lnTo>
                    <a:pt x="315" y="232"/>
                  </a:lnTo>
                  <a:lnTo>
                    <a:pt x="357" y="257"/>
                  </a:lnTo>
                  <a:lnTo>
                    <a:pt x="365" y="215"/>
                  </a:lnTo>
                  <a:lnTo>
                    <a:pt x="365" y="215"/>
                  </a:lnTo>
                  <a:close/>
                </a:path>
              </a:pathLst>
            </a:custGeom>
            <a:solidFill>
              <a:srgbClr val="000000"/>
            </a:solidFill>
            <a:ln w="9525">
              <a:noFill/>
              <a:round/>
              <a:headEnd/>
              <a:tailEnd/>
            </a:ln>
          </p:spPr>
          <p:txBody>
            <a:bodyPr/>
            <a:lstStyle/>
            <a:p>
              <a:endParaRPr lang="pl-PL">
                <a:latin typeface="+mn-lt"/>
              </a:endParaRPr>
            </a:p>
          </p:txBody>
        </p:sp>
        <p:sp>
          <p:nvSpPr>
            <p:cNvPr id="68641" name="Freeform 33"/>
            <p:cNvSpPr>
              <a:spLocks/>
            </p:cNvSpPr>
            <p:nvPr/>
          </p:nvSpPr>
          <p:spPr bwMode="auto">
            <a:xfrm>
              <a:off x="2424" y="1427"/>
              <a:ext cx="224" cy="460"/>
            </a:xfrm>
            <a:custGeom>
              <a:avLst/>
              <a:gdLst/>
              <a:ahLst/>
              <a:cxnLst>
                <a:cxn ang="0">
                  <a:pos x="449" y="50"/>
                </a:cxn>
                <a:cxn ang="0">
                  <a:pos x="333" y="175"/>
                </a:cxn>
                <a:cxn ang="0">
                  <a:pos x="217" y="267"/>
                </a:cxn>
                <a:cxn ang="0">
                  <a:pos x="109" y="422"/>
                </a:cxn>
                <a:cxn ang="0">
                  <a:pos x="143" y="464"/>
                </a:cxn>
                <a:cxn ang="0">
                  <a:pos x="143" y="555"/>
                </a:cxn>
                <a:cxn ang="0">
                  <a:pos x="116" y="631"/>
                </a:cxn>
                <a:cxn ang="0">
                  <a:pos x="101" y="747"/>
                </a:cxn>
                <a:cxn ang="0">
                  <a:pos x="109" y="920"/>
                </a:cxn>
                <a:cxn ang="0">
                  <a:pos x="35" y="846"/>
                </a:cxn>
                <a:cxn ang="0">
                  <a:pos x="0" y="706"/>
                </a:cxn>
                <a:cxn ang="0">
                  <a:pos x="35" y="573"/>
                </a:cxn>
                <a:cxn ang="0">
                  <a:pos x="52" y="498"/>
                </a:cxn>
                <a:cxn ang="0">
                  <a:pos x="18" y="440"/>
                </a:cxn>
                <a:cxn ang="0">
                  <a:pos x="52" y="358"/>
                </a:cxn>
                <a:cxn ang="0">
                  <a:pos x="134" y="257"/>
                </a:cxn>
                <a:cxn ang="0">
                  <a:pos x="284" y="133"/>
                </a:cxn>
                <a:cxn ang="0">
                  <a:pos x="440" y="0"/>
                </a:cxn>
                <a:cxn ang="0">
                  <a:pos x="449" y="50"/>
                </a:cxn>
                <a:cxn ang="0">
                  <a:pos x="449" y="50"/>
                </a:cxn>
              </a:cxnLst>
              <a:rect l="0" t="0" r="r" b="b"/>
              <a:pathLst>
                <a:path w="449" h="920">
                  <a:moveTo>
                    <a:pt x="449" y="50"/>
                  </a:moveTo>
                  <a:lnTo>
                    <a:pt x="333" y="175"/>
                  </a:lnTo>
                  <a:lnTo>
                    <a:pt x="217" y="267"/>
                  </a:lnTo>
                  <a:lnTo>
                    <a:pt x="109" y="422"/>
                  </a:lnTo>
                  <a:lnTo>
                    <a:pt x="143" y="464"/>
                  </a:lnTo>
                  <a:lnTo>
                    <a:pt x="143" y="555"/>
                  </a:lnTo>
                  <a:lnTo>
                    <a:pt x="116" y="631"/>
                  </a:lnTo>
                  <a:lnTo>
                    <a:pt x="101" y="747"/>
                  </a:lnTo>
                  <a:lnTo>
                    <a:pt x="109" y="920"/>
                  </a:lnTo>
                  <a:lnTo>
                    <a:pt x="35" y="846"/>
                  </a:lnTo>
                  <a:lnTo>
                    <a:pt x="0" y="706"/>
                  </a:lnTo>
                  <a:lnTo>
                    <a:pt x="35" y="573"/>
                  </a:lnTo>
                  <a:lnTo>
                    <a:pt x="52" y="498"/>
                  </a:lnTo>
                  <a:lnTo>
                    <a:pt x="18" y="440"/>
                  </a:lnTo>
                  <a:lnTo>
                    <a:pt x="52" y="358"/>
                  </a:lnTo>
                  <a:lnTo>
                    <a:pt x="134" y="257"/>
                  </a:lnTo>
                  <a:lnTo>
                    <a:pt x="284" y="133"/>
                  </a:lnTo>
                  <a:lnTo>
                    <a:pt x="440" y="0"/>
                  </a:lnTo>
                  <a:lnTo>
                    <a:pt x="449" y="50"/>
                  </a:lnTo>
                  <a:lnTo>
                    <a:pt x="449" y="50"/>
                  </a:lnTo>
                  <a:close/>
                </a:path>
              </a:pathLst>
            </a:custGeom>
            <a:solidFill>
              <a:srgbClr val="000000"/>
            </a:solidFill>
            <a:ln w="9525">
              <a:noFill/>
              <a:round/>
              <a:headEnd/>
              <a:tailEnd/>
            </a:ln>
          </p:spPr>
          <p:txBody>
            <a:bodyPr/>
            <a:lstStyle/>
            <a:p>
              <a:endParaRPr lang="pl-PL">
                <a:latin typeface="+mn-lt"/>
              </a:endParaRPr>
            </a:p>
          </p:txBody>
        </p:sp>
        <p:sp>
          <p:nvSpPr>
            <p:cNvPr id="68642" name="Freeform 34"/>
            <p:cNvSpPr>
              <a:spLocks/>
            </p:cNvSpPr>
            <p:nvPr/>
          </p:nvSpPr>
          <p:spPr bwMode="auto">
            <a:xfrm>
              <a:off x="2599" y="1340"/>
              <a:ext cx="174" cy="91"/>
            </a:xfrm>
            <a:custGeom>
              <a:avLst/>
              <a:gdLst/>
              <a:ahLst/>
              <a:cxnLst>
                <a:cxn ang="0">
                  <a:pos x="0" y="108"/>
                </a:cxn>
                <a:cxn ang="0">
                  <a:pos x="131" y="49"/>
                </a:cxn>
                <a:cxn ang="0">
                  <a:pos x="257" y="0"/>
                </a:cxn>
                <a:cxn ang="0">
                  <a:pos x="348" y="9"/>
                </a:cxn>
                <a:cxn ang="0">
                  <a:pos x="297" y="49"/>
                </a:cxn>
                <a:cxn ang="0">
                  <a:pos x="173" y="91"/>
                </a:cxn>
                <a:cxn ang="0">
                  <a:pos x="82" y="115"/>
                </a:cxn>
                <a:cxn ang="0">
                  <a:pos x="0" y="182"/>
                </a:cxn>
                <a:cxn ang="0">
                  <a:pos x="0" y="108"/>
                </a:cxn>
                <a:cxn ang="0">
                  <a:pos x="0" y="108"/>
                </a:cxn>
              </a:cxnLst>
              <a:rect l="0" t="0" r="r" b="b"/>
              <a:pathLst>
                <a:path w="348" h="182">
                  <a:moveTo>
                    <a:pt x="0" y="108"/>
                  </a:moveTo>
                  <a:lnTo>
                    <a:pt x="131" y="49"/>
                  </a:lnTo>
                  <a:lnTo>
                    <a:pt x="257" y="0"/>
                  </a:lnTo>
                  <a:lnTo>
                    <a:pt x="348" y="9"/>
                  </a:lnTo>
                  <a:lnTo>
                    <a:pt x="297" y="49"/>
                  </a:lnTo>
                  <a:lnTo>
                    <a:pt x="173" y="91"/>
                  </a:lnTo>
                  <a:lnTo>
                    <a:pt x="82" y="115"/>
                  </a:lnTo>
                  <a:lnTo>
                    <a:pt x="0" y="182"/>
                  </a:lnTo>
                  <a:lnTo>
                    <a:pt x="0" y="108"/>
                  </a:lnTo>
                  <a:lnTo>
                    <a:pt x="0" y="108"/>
                  </a:lnTo>
                  <a:close/>
                </a:path>
              </a:pathLst>
            </a:custGeom>
            <a:solidFill>
              <a:srgbClr val="000000"/>
            </a:solidFill>
            <a:ln w="9525">
              <a:noFill/>
              <a:round/>
              <a:headEnd/>
              <a:tailEnd/>
            </a:ln>
          </p:spPr>
          <p:txBody>
            <a:bodyPr/>
            <a:lstStyle/>
            <a:p>
              <a:endParaRPr lang="pl-PL">
                <a:latin typeface="+mn-lt"/>
              </a:endParaRPr>
            </a:p>
          </p:txBody>
        </p:sp>
        <p:sp>
          <p:nvSpPr>
            <p:cNvPr id="68643" name="Freeform 35"/>
            <p:cNvSpPr>
              <a:spLocks/>
            </p:cNvSpPr>
            <p:nvPr/>
          </p:nvSpPr>
          <p:spPr bwMode="auto">
            <a:xfrm>
              <a:off x="2813" y="1377"/>
              <a:ext cx="274" cy="236"/>
            </a:xfrm>
            <a:custGeom>
              <a:avLst/>
              <a:gdLst/>
              <a:ahLst/>
              <a:cxnLst>
                <a:cxn ang="0">
                  <a:pos x="34" y="41"/>
                </a:cxn>
                <a:cxn ang="0">
                  <a:pos x="42" y="93"/>
                </a:cxn>
                <a:cxn ang="0">
                  <a:pos x="9" y="157"/>
                </a:cxn>
                <a:cxn ang="0">
                  <a:pos x="0" y="233"/>
                </a:cxn>
                <a:cxn ang="0">
                  <a:pos x="17" y="300"/>
                </a:cxn>
                <a:cxn ang="0">
                  <a:pos x="66" y="340"/>
                </a:cxn>
                <a:cxn ang="0">
                  <a:pos x="158" y="349"/>
                </a:cxn>
                <a:cxn ang="0">
                  <a:pos x="224" y="340"/>
                </a:cxn>
                <a:cxn ang="0">
                  <a:pos x="257" y="433"/>
                </a:cxn>
                <a:cxn ang="0">
                  <a:pos x="348" y="473"/>
                </a:cxn>
                <a:cxn ang="0">
                  <a:pos x="414" y="433"/>
                </a:cxn>
                <a:cxn ang="0">
                  <a:pos x="439" y="357"/>
                </a:cxn>
                <a:cxn ang="0">
                  <a:pos x="449" y="216"/>
                </a:cxn>
                <a:cxn ang="0">
                  <a:pos x="547" y="100"/>
                </a:cxn>
                <a:cxn ang="0">
                  <a:pos x="540" y="0"/>
                </a:cxn>
                <a:cxn ang="0">
                  <a:pos x="473" y="41"/>
                </a:cxn>
                <a:cxn ang="0">
                  <a:pos x="431" y="108"/>
                </a:cxn>
                <a:cxn ang="0">
                  <a:pos x="348" y="209"/>
                </a:cxn>
                <a:cxn ang="0">
                  <a:pos x="365" y="300"/>
                </a:cxn>
                <a:cxn ang="0">
                  <a:pos x="357" y="391"/>
                </a:cxn>
                <a:cxn ang="0">
                  <a:pos x="316" y="367"/>
                </a:cxn>
                <a:cxn ang="0">
                  <a:pos x="298" y="275"/>
                </a:cxn>
                <a:cxn ang="0">
                  <a:pos x="217" y="233"/>
                </a:cxn>
                <a:cxn ang="0">
                  <a:pos x="158" y="283"/>
                </a:cxn>
                <a:cxn ang="0">
                  <a:pos x="101" y="249"/>
                </a:cxn>
                <a:cxn ang="0">
                  <a:pos x="91" y="167"/>
                </a:cxn>
                <a:cxn ang="0">
                  <a:pos x="150" y="34"/>
                </a:cxn>
                <a:cxn ang="0">
                  <a:pos x="101" y="9"/>
                </a:cxn>
                <a:cxn ang="0">
                  <a:pos x="34" y="41"/>
                </a:cxn>
                <a:cxn ang="0">
                  <a:pos x="34" y="41"/>
                </a:cxn>
              </a:cxnLst>
              <a:rect l="0" t="0" r="r" b="b"/>
              <a:pathLst>
                <a:path w="547" h="473">
                  <a:moveTo>
                    <a:pt x="34" y="41"/>
                  </a:moveTo>
                  <a:lnTo>
                    <a:pt x="42" y="93"/>
                  </a:lnTo>
                  <a:lnTo>
                    <a:pt x="9" y="157"/>
                  </a:lnTo>
                  <a:lnTo>
                    <a:pt x="0" y="233"/>
                  </a:lnTo>
                  <a:lnTo>
                    <a:pt x="17" y="300"/>
                  </a:lnTo>
                  <a:lnTo>
                    <a:pt x="66" y="340"/>
                  </a:lnTo>
                  <a:lnTo>
                    <a:pt x="158" y="349"/>
                  </a:lnTo>
                  <a:lnTo>
                    <a:pt x="224" y="340"/>
                  </a:lnTo>
                  <a:lnTo>
                    <a:pt x="257" y="433"/>
                  </a:lnTo>
                  <a:lnTo>
                    <a:pt x="348" y="473"/>
                  </a:lnTo>
                  <a:lnTo>
                    <a:pt x="414" y="433"/>
                  </a:lnTo>
                  <a:lnTo>
                    <a:pt x="439" y="357"/>
                  </a:lnTo>
                  <a:lnTo>
                    <a:pt x="449" y="216"/>
                  </a:lnTo>
                  <a:lnTo>
                    <a:pt x="547" y="100"/>
                  </a:lnTo>
                  <a:lnTo>
                    <a:pt x="540" y="0"/>
                  </a:lnTo>
                  <a:lnTo>
                    <a:pt x="473" y="41"/>
                  </a:lnTo>
                  <a:lnTo>
                    <a:pt x="431" y="108"/>
                  </a:lnTo>
                  <a:lnTo>
                    <a:pt x="348" y="209"/>
                  </a:lnTo>
                  <a:lnTo>
                    <a:pt x="365" y="300"/>
                  </a:lnTo>
                  <a:lnTo>
                    <a:pt x="357" y="391"/>
                  </a:lnTo>
                  <a:lnTo>
                    <a:pt x="316" y="367"/>
                  </a:lnTo>
                  <a:lnTo>
                    <a:pt x="298" y="275"/>
                  </a:lnTo>
                  <a:lnTo>
                    <a:pt x="217" y="233"/>
                  </a:lnTo>
                  <a:lnTo>
                    <a:pt x="158" y="283"/>
                  </a:lnTo>
                  <a:lnTo>
                    <a:pt x="101" y="249"/>
                  </a:lnTo>
                  <a:lnTo>
                    <a:pt x="91" y="167"/>
                  </a:lnTo>
                  <a:lnTo>
                    <a:pt x="150" y="34"/>
                  </a:lnTo>
                  <a:lnTo>
                    <a:pt x="101" y="9"/>
                  </a:lnTo>
                  <a:lnTo>
                    <a:pt x="34" y="41"/>
                  </a:lnTo>
                  <a:lnTo>
                    <a:pt x="34" y="41"/>
                  </a:lnTo>
                  <a:close/>
                </a:path>
              </a:pathLst>
            </a:custGeom>
            <a:solidFill>
              <a:srgbClr val="000000"/>
            </a:solidFill>
            <a:ln w="9525">
              <a:noFill/>
              <a:round/>
              <a:headEnd/>
              <a:tailEnd/>
            </a:ln>
          </p:spPr>
          <p:txBody>
            <a:bodyPr/>
            <a:lstStyle/>
            <a:p>
              <a:endParaRPr lang="pl-PL">
                <a:latin typeface="+mn-lt"/>
              </a:endParaRPr>
            </a:p>
          </p:txBody>
        </p:sp>
        <p:sp>
          <p:nvSpPr>
            <p:cNvPr id="68644" name="Freeform 36"/>
            <p:cNvSpPr>
              <a:spLocks/>
            </p:cNvSpPr>
            <p:nvPr/>
          </p:nvSpPr>
          <p:spPr bwMode="auto">
            <a:xfrm>
              <a:off x="2838" y="1345"/>
              <a:ext cx="514" cy="580"/>
            </a:xfrm>
            <a:custGeom>
              <a:avLst/>
              <a:gdLst/>
              <a:ahLst/>
              <a:cxnLst>
                <a:cxn ang="0">
                  <a:pos x="772" y="0"/>
                </a:cxn>
                <a:cxn ang="0">
                  <a:pos x="905" y="74"/>
                </a:cxn>
                <a:cxn ang="0">
                  <a:pos x="1004" y="106"/>
                </a:cxn>
                <a:cxn ang="0">
                  <a:pos x="997" y="165"/>
                </a:cxn>
                <a:cxn ang="0">
                  <a:pos x="846" y="281"/>
                </a:cxn>
                <a:cxn ang="0">
                  <a:pos x="639" y="464"/>
                </a:cxn>
                <a:cxn ang="0">
                  <a:pos x="938" y="298"/>
                </a:cxn>
                <a:cxn ang="0">
                  <a:pos x="997" y="331"/>
                </a:cxn>
                <a:cxn ang="0">
                  <a:pos x="1029" y="489"/>
                </a:cxn>
                <a:cxn ang="0">
                  <a:pos x="962" y="538"/>
                </a:cxn>
                <a:cxn ang="0">
                  <a:pos x="881" y="563"/>
                </a:cxn>
                <a:cxn ang="0">
                  <a:pos x="765" y="688"/>
                </a:cxn>
                <a:cxn ang="0">
                  <a:pos x="681" y="812"/>
                </a:cxn>
                <a:cxn ang="0">
                  <a:pos x="614" y="895"/>
                </a:cxn>
                <a:cxn ang="0">
                  <a:pos x="533" y="945"/>
                </a:cxn>
                <a:cxn ang="0">
                  <a:pos x="457" y="962"/>
                </a:cxn>
                <a:cxn ang="0">
                  <a:pos x="466" y="1045"/>
                </a:cxn>
                <a:cxn ang="0">
                  <a:pos x="440" y="1144"/>
                </a:cxn>
                <a:cxn ang="0">
                  <a:pos x="375" y="1161"/>
                </a:cxn>
                <a:cxn ang="0">
                  <a:pos x="333" y="1127"/>
                </a:cxn>
                <a:cxn ang="0">
                  <a:pos x="308" y="1061"/>
                </a:cxn>
                <a:cxn ang="0">
                  <a:pos x="291" y="994"/>
                </a:cxn>
                <a:cxn ang="0">
                  <a:pos x="234" y="962"/>
                </a:cxn>
                <a:cxn ang="0">
                  <a:pos x="126" y="994"/>
                </a:cxn>
                <a:cxn ang="0">
                  <a:pos x="25" y="1061"/>
                </a:cxn>
                <a:cxn ang="0">
                  <a:pos x="0" y="994"/>
                </a:cxn>
                <a:cxn ang="0">
                  <a:pos x="151" y="912"/>
                </a:cxn>
                <a:cxn ang="0">
                  <a:pos x="274" y="871"/>
                </a:cxn>
                <a:cxn ang="0">
                  <a:pos x="350" y="895"/>
                </a:cxn>
                <a:cxn ang="0">
                  <a:pos x="358" y="979"/>
                </a:cxn>
                <a:cxn ang="0">
                  <a:pos x="382" y="1078"/>
                </a:cxn>
                <a:cxn ang="0">
                  <a:pos x="400" y="994"/>
                </a:cxn>
                <a:cxn ang="0">
                  <a:pos x="432" y="912"/>
                </a:cxn>
                <a:cxn ang="0">
                  <a:pos x="548" y="871"/>
                </a:cxn>
                <a:cxn ang="0">
                  <a:pos x="664" y="772"/>
                </a:cxn>
                <a:cxn ang="0">
                  <a:pos x="738" y="663"/>
                </a:cxn>
                <a:cxn ang="0">
                  <a:pos x="871" y="523"/>
                </a:cxn>
                <a:cxn ang="0">
                  <a:pos x="905" y="447"/>
                </a:cxn>
                <a:cxn ang="0">
                  <a:pos x="888" y="380"/>
                </a:cxn>
                <a:cxn ang="0">
                  <a:pos x="789" y="447"/>
                </a:cxn>
                <a:cxn ang="0">
                  <a:pos x="656" y="530"/>
                </a:cxn>
                <a:cxn ang="0">
                  <a:pos x="565" y="597"/>
                </a:cxn>
                <a:cxn ang="0">
                  <a:pos x="506" y="530"/>
                </a:cxn>
                <a:cxn ang="0">
                  <a:pos x="639" y="380"/>
                </a:cxn>
                <a:cxn ang="0">
                  <a:pos x="748" y="274"/>
                </a:cxn>
                <a:cxn ang="0">
                  <a:pos x="896" y="165"/>
                </a:cxn>
                <a:cxn ang="0">
                  <a:pos x="797" y="91"/>
                </a:cxn>
                <a:cxn ang="0">
                  <a:pos x="706" y="0"/>
                </a:cxn>
                <a:cxn ang="0">
                  <a:pos x="772" y="0"/>
                </a:cxn>
                <a:cxn ang="0">
                  <a:pos x="772" y="0"/>
                </a:cxn>
              </a:cxnLst>
              <a:rect l="0" t="0" r="r" b="b"/>
              <a:pathLst>
                <a:path w="1029" h="1161">
                  <a:moveTo>
                    <a:pt x="772" y="0"/>
                  </a:moveTo>
                  <a:lnTo>
                    <a:pt x="905" y="74"/>
                  </a:lnTo>
                  <a:lnTo>
                    <a:pt x="1004" y="106"/>
                  </a:lnTo>
                  <a:lnTo>
                    <a:pt x="997" y="165"/>
                  </a:lnTo>
                  <a:lnTo>
                    <a:pt x="846" y="281"/>
                  </a:lnTo>
                  <a:lnTo>
                    <a:pt x="639" y="464"/>
                  </a:lnTo>
                  <a:lnTo>
                    <a:pt x="938" y="298"/>
                  </a:lnTo>
                  <a:lnTo>
                    <a:pt x="997" y="331"/>
                  </a:lnTo>
                  <a:lnTo>
                    <a:pt x="1029" y="489"/>
                  </a:lnTo>
                  <a:lnTo>
                    <a:pt x="962" y="538"/>
                  </a:lnTo>
                  <a:lnTo>
                    <a:pt x="881" y="563"/>
                  </a:lnTo>
                  <a:lnTo>
                    <a:pt x="765" y="688"/>
                  </a:lnTo>
                  <a:lnTo>
                    <a:pt x="681" y="812"/>
                  </a:lnTo>
                  <a:lnTo>
                    <a:pt x="614" y="895"/>
                  </a:lnTo>
                  <a:lnTo>
                    <a:pt x="533" y="945"/>
                  </a:lnTo>
                  <a:lnTo>
                    <a:pt x="457" y="962"/>
                  </a:lnTo>
                  <a:lnTo>
                    <a:pt x="466" y="1045"/>
                  </a:lnTo>
                  <a:lnTo>
                    <a:pt x="440" y="1144"/>
                  </a:lnTo>
                  <a:lnTo>
                    <a:pt x="375" y="1161"/>
                  </a:lnTo>
                  <a:lnTo>
                    <a:pt x="333" y="1127"/>
                  </a:lnTo>
                  <a:lnTo>
                    <a:pt x="308" y="1061"/>
                  </a:lnTo>
                  <a:lnTo>
                    <a:pt x="291" y="994"/>
                  </a:lnTo>
                  <a:lnTo>
                    <a:pt x="234" y="962"/>
                  </a:lnTo>
                  <a:lnTo>
                    <a:pt x="126" y="994"/>
                  </a:lnTo>
                  <a:lnTo>
                    <a:pt x="25" y="1061"/>
                  </a:lnTo>
                  <a:lnTo>
                    <a:pt x="0" y="994"/>
                  </a:lnTo>
                  <a:lnTo>
                    <a:pt x="151" y="912"/>
                  </a:lnTo>
                  <a:lnTo>
                    <a:pt x="274" y="871"/>
                  </a:lnTo>
                  <a:lnTo>
                    <a:pt x="350" y="895"/>
                  </a:lnTo>
                  <a:lnTo>
                    <a:pt x="358" y="979"/>
                  </a:lnTo>
                  <a:lnTo>
                    <a:pt x="382" y="1078"/>
                  </a:lnTo>
                  <a:lnTo>
                    <a:pt x="400" y="994"/>
                  </a:lnTo>
                  <a:lnTo>
                    <a:pt x="432" y="912"/>
                  </a:lnTo>
                  <a:lnTo>
                    <a:pt x="548" y="871"/>
                  </a:lnTo>
                  <a:lnTo>
                    <a:pt x="664" y="772"/>
                  </a:lnTo>
                  <a:lnTo>
                    <a:pt x="738" y="663"/>
                  </a:lnTo>
                  <a:lnTo>
                    <a:pt x="871" y="523"/>
                  </a:lnTo>
                  <a:lnTo>
                    <a:pt x="905" y="447"/>
                  </a:lnTo>
                  <a:lnTo>
                    <a:pt x="888" y="380"/>
                  </a:lnTo>
                  <a:lnTo>
                    <a:pt x="789" y="447"/>
                  </a:lnTo>
                  <a:lnTo>
                    <a:pt x="656" y="530"/>
                  </a:lnTo>
                  <a:lnTo>
                    <a:pt x="565" y="597"/>
                  </a:lnTo>
                  <a:lnTo>
                    <a:pt x="506" y="530"/>
                  </a:lnTo>
                  <a:lnTo>
                    <a:pt x="639" y="380"/>
                  </a:lnTo>
                  <a:lnTo>
                    <a:pt x="748" y="274"/>
                  </a:lnTo>
                  <a:lnTo>
                    <a:pt x="896" y="165"/>
                  </a:lnTo>
                  <a:lnTo>
                    <a:pt x="797" y="91"/>
                  </a:lnTo>
                  <a:lnTo>
                    <a:pt x="706" y="0"/>
                  </a:lnTo>
                  <a:lnTo>
                    <a:pt x="772" y="0"/>
                  </a:lnTo>
                  <a:lnTo>
                    <a:pt x="772" y="0"/>
                  </a:lnTo>
                  <a:close/>
                </a:path>
              </a:pathLst>
            </a:custGeom>
            <a:solidFill>
              <a:srgbClr val="000000"/>
            </a:solidFill>
            <a:ln w="9525">
              <a:noFill/>
              <a:round/>
              <a:headEnd/>
              <a:tailEnd/>
            </a:ln>
          </p:spPr>
          <p:txBody>
            <a:bodyPr/>
            <a:lstStyle/>
            <a:p>
              <a:endParaRPr lang="pl-PL">
                <a:latin typeface="+mn-lt"/>
              </a:endParaRPr>
            </a:p>
          </p:txBody>
        </p:sp>
        <p:sp>
          <p:nvSpPr>
            <p:cNvPr id="68645" name="Freeform 37"/>
            <p:cNvSpPr>
              <a:spLocks/>
            </p:cNvSpPr>
            <p:nvPr/>
          </p:nvSpPr>
          <p:spPr bwMode="auto">
            <a:xfrm>
              <a:off x="3602" y="1904"/>
              <a:ext cx="194" cy="402"/>
            </a:xfrm>
            <a:custGeom>
              <a:avLst/>
              <a:gdLst/>
              <a:ahLst/>
              <a:cxnLst>
                <a:cxn ang="0">
                  <a:pos x="390" y="0"/>
                </a:cxn>
                <a:cxn ang="0">
                  <a:pos x="49" y="140"/>
                </a:cxn>
                <a:cxn ang="0">
                  <a:pos x="65" y="290"/>
                </a:cxn>
                <a:cxn ang="0">
                  <a:pos x="40" y="456"/>
                </a:cxn>
                <a:cxn ang="0">
                  <a:pos x="15" y="555"/>
                </a:cxn>
                <a:cxn ang="0">
                  <a:pos x="0" y="638"/>
                </a:cxn>
                <a:cxn ang="0">
                  <a:pos x="99" y="705"/>
                </a:cxn>
                <a:cxn ang="0">
                  <a:pos x="247" y="804"/>
                </a:cxn>
                <a:cxn ang="0">
                  <a:pos x="299" y="796"/>
                </a:cxn>
                <a:cxn ang="0">
                  <a:pos x="264" y="737"/>
                </a:cxn>
                <a:cxn ang="0">
                  <a:pos x="183" y="655"/>
                </a:cxn>
                <a:cxn ang="0">
                  <a:pos x="99" y="606"/>
                </a:cxn>
                <a:cxn ang="0">
                  <a:pos x="131" y="424"/>
                </a:cxn>
                <a:cxn ang="0">
                  <a:pos x="165" y="256"/>
                </a:cxn>
                <a:cxn ang="0">
                  <a:pos x="183" y="182"/>
                </a:cxn>
                <a:cxn ang="0">
                  <a:pos x="306" y="108"/>
                </a:cxn>
                <a:cxn ang="0">
                  <a:pos x="390" y="91"/>
                </a:cxn>
                <a:cxn ang="0">
                  <a:pos x="390" y="0"/>
                </a:cxn>
                <a:cxn ang="0">
                  <a:pos x="390" y="0"/>
                </a:cxn>
              </a:cxnLst>
              <a:rect l="0" t="0" r="r" b="b"/>
              <a:pathLst>
                <a:path w="390" h="804">
                  <a:moveTo>
                    <a:pt x="390" y="0"/>
                  </a:moveTo>
                  <a:lnTo>
                    <a:pt x="49" y="140"/>
                  </a:lnTo>
                  <a:lnTo>
                    <a:pt x="65" y="290"/>
                  </a:lnTo>
                  <a:lnTo>
                    <a:pt x="40" y="456"/>
                  </a:lnTo>
                  <a:lnTo>
                    <a:pt x="15" y="555"/>
                  </a:lnTo>
                  <a:lnTo>
                    <a:pt x="0" y="638"/>
                  </a:lnTo>
                  <a:lnTo>
                    <a:pt x="99" y="705"/>
                  </a:lnTo>
                  <a:lnTo>
                    <a:pt x="247" y="804"/>
                  </a:lnTo>
                  <a:lnTo>
                    <a:pt x="299" y="796"/>
                  </a:lnTo>
                  <a:lnTo>
                    <a:pt x="264" y="737"/>
                  </a:lnTo>
                  <a:lnTo>
                    <a:pt x="183" y="655"/>
                  </a:lnTo>
                  <a:lnTo>
                    <a:pt x="99" y="606"/>
                  </a:lnTo>
                  <a:lnTo>
                    <a:pt x="131" y="424"/>
                  </a:lnTo>
                  <a:lnTo>
                    <a:pt x="165" y="256"/>
                  </a:lnTo>
                  <a:lnTo>
                    <a:pt x="183" y="182"/>
                  </a:lnTo>
                  <a:lnTo>
                    <a:pt x="306" y="108"/>
                  </a:lnTo>
                  <a:lnTo>
                    <a:pt x="390" y="91"/>
                  </a:lnTo>
                  <a:lnTo>
                    <a:pt x="390" y="0"/>
                  </a:lnTo>
                  <a:lnTo>
                    <a:pt x="390" y="0"/>
                  </a:lnTo>
                  <a:close/>
                </a:path>
              </a:pathLst>
            </a:custGeom>
            <a:solidFill>
              <a:srgbClr val="000000"/>
            </a:solidFill>
            <a:ln w="9525">
              <a:noFill/>
              <a:round/>
              <a:headEnd/>
              <a:tailEnd/>
            </a:ln>
          </p:spPr>
          <p:txBody>
            <a:bodyPr/>
            <a:lstStyle/>
            <a:p>
              <a:endParaRPr lang="pl-PL">
                <a:latin typeface="+mn-lt"/>
              </a:endParaRPr>
            </a:p>
          </p:txBody>
        </p:sp>
        <p:sp>
          <p:nvSpPr>
            <p:cNvPr id="68646" name="Freeform 38"/>
            <p:cNvSpPr>
              <a:spLocks/>
            </p:cNvSpPr>
            <p:nvPr/>
          </p:nvSpPr>
          <p:spPr bwMode="auto">
            <a:xfrm>
              <a:off x="2764" y="1862"/>
              <a:ext cx="228" cy="221"/>
            </a:xfrm>
            <a:custGeom>
              <a:avLst/>
              <a:gdLst/>
              <a:ahLst/>
              <a:cxnLst>
                <a:cxn ang="0">
                  <a:pos x="57" y="0"/>
                </a:cxn>
                <a:cxn ang="0">
                  <a:pos x="8" y="91"/>
                </a:cxn>
                <a:cxn ang="0">
                  <a:pos x="0" y="192"/>
                </a:cxn>
                <a:cxn ang="0">
                  <a:pos x="84" y="259"/>
                </a:cxn>
                <a:cxn ang="0">
                  <a:pos x="183" y="291"/>
                </a:cxn>
                <a:cxn ang="0">
                  <a:pos x="249" y="241"/>
                </a:cxn>
                <a:cxn ang="0">
                  <a:pos x="281" y="182"/>
                </a:cxn>
                <a:cxn ang="0">
                  <a:pos x="356" y="224"/>
                </a:cxn>
                <a:cxn ang="0">
                  <a:pos x="289" y="266"/>
                </a:cxn>
                <a:cxn ang="0">
                  <a:pos x="274" y="333"/>
                </a:cxn>
                <a:cxn ang="0">
                  <a:pos x="316" y="382"/>
                </a:cxn>
                <a:cxn ang="0">
                  <a:pos x="432" y="441"/>
                </a:cxn>
                <a:cxn ang="0">
                  <a:pos x="456" y="390"/>
                </a:cxn>
                <a:cxn ang="0">
                  <a:pos x="405" y="350"/>
                </a:cxn>
                <a:cxn ang="0">
                  <a:pos x="390" y="308"/>
                </a:cxn>
                <a:cxn ang="0">
                  <a:pos x="432" y="266"/>
                </a:cxn>
                <a:cxn ang="0">
                  <a:pos x="439" y="217"/>
                </a:cxn>
                <a:cxn ang="0">
                  <a:pos x="405" y="141"/>
                </a:cxn>
                <a:cxn ang="0">
                  <a:pos x="331" y="101"/>
                </a:cxn>
                <a:cxn ang="0">
                  <a:pos x="257" y="108"/>
                </a:cxn>
                <a:cxn ang="0">
                  <a:pos x="200" y="182"/>
                </a:cxn>
                <a:cxn ang="0">
                  <a:pos x="148" y="207"/>
                </a:cxn>
                <a:cxn ang="0">
                  <a:pos x="74" y="175"/>
                </a:cxn>
                <a:cxn ang="0">
                  <a:pos x="84" y="108"/>
                </a:cxn>
                <a:cxn ang="0">
                  <a:pos x="116" y="42"/>
                </a:cxn>
                <a:cxn ang="0">
                  <a:pos x="57" y="0"/>
                </a:cxn>
                <a:cxn ang="0">
                  <a:pos x="57" y="0"/>
                </a:cxn>
              </a:cxnLst>
              <a:rect l="0" t="0" r="r" b="b"/>
              <a:pathLst>
                <a:path w="456" h="441">
                  <a:moveTo>
                    <a:pt x="57" y="0"/>
                  </a:moveTo>
                  <a:lnTo>
                    <a:pt x="8" y="91"/>
                  </a:lnTo>
                  <a:lnTo>
                    <a:pt x="0" y="192"/>
                  </a:lnTo>
                  <a:lnTo>
                    <a:pt x="84" y="259"/>
                  </a:lnTo>
                  <a:lnTo>
                    <a:pt x="183" y="291"/>
                  </a:lnTo>
                  <a:lnTo>
                    <a:pt x="249" y="241"/>
                  </a:lnTo>
                  <a:lnTo>
                    <a:pt x="281" y="182"/>
                  </a:lnTo>
                  <a:lnTo>
                    <a:pt x="356" y="224"/>
                  </a:lnTo>
                  <a:lnTo>
                    <a:pt x="289" y="266"/>
                  </a:lnTo>
                  <a:lnTo>
                    <a:pt x="274" y="333"/>
                  </a:lnTo>
                  <a:lnTo>
                    <a:pt x="316" y="382"/>
                  </a:lnTo>
                  <a:lnTo>
                    <a:pt x="432" y="441"/>
                  </a:lnTo>
                  <a:lnTo>
                    <a:pt x="456" y="390"/>
                  </a:lnTo>
                  <a:lnTo>
                    <a:pt x="405" y="350"/>
                  </a:lnTo>
                  <a:lnTo>
                    <a:pt x="390" y="308"/>
                  </a:lnTo>
                  <a:lnTo>
                    <a:pt x="432" y="266"/>
                  </a:lnTo>
                  <a:lnTo>
                    <a:pt x="439" y="217"/>
                  </a:lnTo>
                  <a:lnTo>
                    <a:pt x="405" y="141"/>
                  </a:lnTo>
                  <a:lnTo>
                    <a:pt x="331" y="101"/>
                  </a:lnTo>
                  <a:lnTo>
                    <a:pt x="257" y="108"/>
                  </a:lnTo>
                  <a:lnTo>
                    <a:pt x="200" y="182"/>
                  </a:lnTo>
                  <a:lnTo>
                    <a:pt x="148" y="207"/>
                  </a:lnTo>
                  <a:lnTo>
                    <a:pt x="74" y="175"/>
                  </a:lnTo>
                  <a:lnTo>
                    <a:pt x="84" y="108"/>
                  </a:lnTo>
                  <a:lnTo>
                    <a:pt x="116" y="42"/>
                  </a:lnTo>
                  <a:lnTo>
                    <a:pt x="57" y="0"/>
                  </a:lnTo>
                  <a:lnTo>
                    <a:pt x="57" y="0"/>
                  </a:lnTo>
                  <a:close/>
                </a:path>
              </a:pathLst>
            </a:custGeom>
            <a:solidFill>
              <a:srgbClr val="000000"/>
            </a:solidFill>
            <a:ln w="9525">
              <a:noFill/>
              <a:round/>
              <a:headEnd/>
              <a:tailEnd/>
            </a:ln>
          </p:spPr>
          <p:txBody>
            <a:bodyPr/>
            <a:lstStyle/>
            <a:p>
              <a:endParaRPr lang="pl-PL">
                <a:latin typeface="+mn-lt"/>
              </a:endParaRPr>
            </a:p>
          </p:txBody>
        </p:sp>
        <p:sp>
          <p:nvSpPr>
            <p:cNvPr id="68647" name="Freeform 39"/>
            <p:cNvSpPr>
              <a:spLocks/>
            </p:cNvSpPr>
            <p:nvPr/>
          </p:nvSpPr>
          <p:spPr bwMode="auto">
            <a:xfrm>
              <a:off x="2735" y="1240"/>
              <a:ext cx="228" cy="112"/>
            </a:xfrm>
            <a:custGeom>
              <a:avLst/>
              <a:gdLst/>
              <a:ahLst/>
              <a:cxnLst>
                <a:cxn ang="0">
                  <a:pos x="10" y="42"/>
                </a:cxn>
                <a:cxn ang="0">
                  <a:pos x="242" y="17"/>
                </a:cxn>
                <a:cxn ang="0">
                  <a:pos x="358" y="0"/>
                </a:cxn>
                <a:cxn ang="0">
                  <a:pos x="456" y="42"/>
                </a:cxn>
                <a:cxn ang="0">
                  <a:pos x="382" y="224"/>
                </a:cxn>
                <a:cxn ang="0">
                  <a:pos x="316" y="175"/>
                </a:cxn>
                <a:cxn ang="0">
                  <a:pos x="183" y="150"/>
                </a:cxn>
                <a:cxn ang="0">
                  <a:pos x="59" y="125"/>
                </a:cxn>
                <a:cxn ang="0">
                  <a:pos x="143" y="93"/>
                </a:cxn>
                <a:cxn ang="0">
                  <a:pos x="266" y="108"/>
                </a:cxn>
                <a:cxn ang="0">
                  <a:pos x="333" y="125"/>
                </a:cxn>
                <a:cxn ang="0">
                  <a:pos x="382" y="66"/>
                </a:cxn>
                <a:cxn ang="0">
                  <a:pos x="274" y="59"/>
                </a:cxn>
                <a:cxn ang="0">
                  <a:pos x="175" y="59"/>
                </a:cxn>
                <a:cxn ang="0">
                  <a:pos x="0" y="93"/>
                </a:cxn>
                <a:cxn ang="0">
                  <a:pos x="10" y="42"/>
                </a:cxn>
                <a:cxn ang="0">
                  <a:pos x="10" y="42"/>
                </a:cxn>
              </a:cxnLst>
              <a:rect l="0" t="0" r="r" b="b"/>
              <a:pathLst>
                <a:path w="456" h="224">
                  <a:moveTo>
                    <a:pt x="10" y="42"/>
                  </a:moveTo>
                  <a:lnTo>
                    <a:pt x="242" y="17"/>
                  </a:lnTo>
                  <a:lnTo>
                    <a:pt x="358" y="0"/>
                  </a:lnTo>
                  <a:lnTo>
                    <a:pt x="456" y="42"/>
                  </a:lnTo>
                  <a:lnTo>
                    <a:pt x="382" y="224"/>
                  </a:lnTo>
                  <a:lnTo>
                    <a:pt x="316" y="175"/>
                  </a:lnTo>
                  <a:lnTo>
                    <a:pt x="183" y="150"/>
                  </a:lnTo>
                  <a:lnTo>
                    <a:pt x="59" y="125"/>
                  </a:lnTo>
                  <a:lnTo>
                    <a:pt x="143" y="93"/>
                  </a:lnTo>
                  <a:lnTo>
                    <a:pt x="266" y="108"/>
                  </a:lnTo>
                  <a:lnTo>
                    <a:pt x="333" y="125"/>
                  </a:lnTo>
                  <a:lnTo>
                    <a:pt x="382" y="66"/>
                  </a:lnTo>
                  <a:lnTo>
                    <a:pt x="274" y="59"/>
                  </a:lnTo>
                  <a:lnTo>
                    <a:pt x="175" y="59"/>
                  </a:lnTo>
                  <a:lnTo>
                    <a:pt x="0" y="93"/>
                  </a:lnTo>
                  <a:lnTo>
                    <a:pt x="10" y="42"/>
                  </a:lnTo>
                  <a:lnTo>
                    <a:pt x="10" y="42"/>
                  </a:lnTo>
                  <a:close/>
                </a:path>
              </a:pathLst>
            </a:custGeom>
            <a:solidFill>
              <a:srgbClr val="000000"/>
            </a:solidFill>
            <a:ln w="9525">
              <a:noFill/>
              <a:round/>
              <a:headEnd/>
              <a:tailEnd/>
            </a:ln>
          </p:spPr>
          <p:txBody>
            <a:bodyPr/>
            <a:lstStyle/>
            <a:p>
              <a:endParaRPr lang="pl-PL">
                <a:latin typeface="+mn-lt"/>
              </a:endParaRPr>
            </a:p>
          </p:txBody>
        </p:sp>
      </p:grpSp>
      <p:grpSp>
        <p:nvGrpSpPr>
          <p:cNvPr id="68648" name="Group 40"/>
          <p:cNvGrpSpPr>
            <a:grpSpLocks/>
          </p:cNvGrpSpPr>
          <p:nvPr/>
        </p:nvGrpSpPr>
        <p:grpSpPr bwMode="auto">
          <a:xfrm>
            <a:off x="2209800" y="4533902"/>
            <a:ext cx="1676400" cy="1474788"/>
            <a:chOff x="1392" y="2856"/>
            <a:chExt cx="1056" cy="929"/>
          </a:xfrm>
        </p:grpSpPr>
        <p:sp>
          <p:nvSpPr>
            <p:cNvPr id="68649" name="Oval 41"/>
            <p:cNvSpPr>
              <a:spLocks noChangeArrowheads="1"/>
            </p:cNvSpPr>
            <p:nvPr/>
          </p:nvSpPr>
          <p:spPr bwMode="auto">
            <a:xfrm rot="1853441">
              <a:off x="1392" y="2856"/>
              <a:ext cx="1056" cy="672"/>
            </a:xfrm>
            <a:prstGeom prst="ellipse">
              <a:avLst/>
            </a:prstGeom>
            <a:noFill/>
            <a:ln w="28575">
              <a:solidFill>
                <a:schemeClr val="hlink"/>
              </a:solidFill>
              <a:miter lim="800000"/>
              <a:headEnd/>
              <a:tailEnd/>
            </a:ln>
            <a:effectLst/>
          </p:spPr>
          <p:txBody>
            <a:bodyPr wrap="none" anchor="ctr"/>
            <a:lstStyle/>
            <a:p>
              <a:endParaRPr lang="pl-PL">
                <a:latin typeface="+mn-lt"/>
              </a:endParaRPr>
            </a:p>
          </p:txBody>
        </p:sp>
        <p:sp>
          <p:nvSpPr>
            <p:cNvPr id="68650" name="Text Box 42"/>
            <p:cNvSpPr txBox="1">
              <a:spLocks noChangeArrowheads="1"/>
            </p:cNvSpPr>
            <p:nvPr/>
          </p:nvSpPr>
          <p:spPr bwMode="auto">
            <a:xfrm>
              <a:off x="2029" y="3552"/>
              <a:ext cx="403" cy="233"/>
            </a:xfrm>
            <a:prstGeom prst="rect">
              <a:avLst/>
            </a:prstGeom>
            <a:noFill/>
            <a:ln w="9525">
              <a:noFill/>
              <a:miter lim="800000"/>
              <a:headEnd/>
              <a:tailEnd/>
            </a:ln>
            <a:effectLst/>
          </p:spPr>
          <p:txBody>
            <a:bodyPr wrap="none">
              <a:spAutoFit/>
            </a:bodyPr>
            <a:lstStyle/>
            <a:p>
              <a:pPr algn="ctr"/>
              <a:r>
                <a:rPr lang="pl-PL">
                  <a:latin typeface="+mn-lt"/>
                </a:rPr>
                <a:t>LEO</a:t>
              </a:r>
              <a:endParaRPr lang="en-US">
                <a:latin typeface="+mn-lt"/>
              </a:endParaRPr>
            </a:p>
          </p:txBody>
        </p:sp>
      </p:grpSp>
      <p:grpSp>
        <p:nvGrpSpPr>
          <p:cNvPr id="68651" name="Group 43"/>
          <p:cNvGrpSpPr>
            <a:grpSpLocks/>
          </p:cNvGrpSpPr>
          <p:nvPr/>
        </p:nvGrpSpPr>
        <p:grpSpPr bwMode="auto">
          <a:xfrm>
            <a:off x="1676400" y="4114800"/>
            <a:ext cx="3476625" cy="1524000"/>
            <a:chOff x="1056" y="2592"/>
            <a:chExt cx="2190" cy="960"/>
          </a:xfrm>
        </p:grpSpPr>
        <p:sp>
          <p:nvSpPr>
            <p:cNvPr id="68652" name="Oval 44"/>
            <p:cNvSpPr>
              <a:spLocks noChangeArrowheads="1"/>
            </p:cNvSpPr>
            <p:nvPr/>
          </p:nvSpPr>
          <p:spPr bwMode="auto">
            <a:xfrm>
              <a:off x="1056" y="2592"/>
              <a:ext cx="1920" cy="960"/>
            </a:xfrm>
            <a:prstGeom prst="ellipse">
              <a:avLst/>
            </a:prstGeom>
            <a:noFill/>
            <a:ln w="28575">
              <a:solidFill>
                <a:schemeClr val="tx2"/>
              </a:solidFill>
              <a:miter lim="800000"/>
              <a:headEnd/>
              <a:tailEnd/>
            </a:ln>
            <a:effectLst/>
          </p:spPr>
          <p:txBody>
            <a:bodyPr wrap="none" anchor="ctr"/>
            <a:lstStyle/>
            <a:p>
              <a:endParaRPr lang="pl-PL">
                <a:latin typeface="+mn-lt"/>
              </a:endParaRPr>
            </a:p>
          </p:txBody>
        </p:sp>
        <p:sp>
          <p:nvSpPr>
            <p:cNvPr id="68653" name="Text Box 45"/>
            <p:cNvSpPr txBox="1">
              <a:spLocks noChangeArrowheads="1"/>
            </p:cNvSpPr>
            <p:nvPr/>
          </p:nvSpPr>
          <p:spPr bwMode="auto">
            <a:xfrm>
              <a:off x="2802" y="3312"/>
              <a:ext cx="444" cy="233"/>
            </a:xfrm>
            <a:prstGeom prst="rect">
              <a:avLst/>
            </a:prstGeom>
            <a:noFill/>
            <a:ln w="9525">
              <a:noFill/>
              <a:miter lim="800000"/>
              <a:headEnd/>
              <a:tailEnd/>
            </a:ln>
            <a:effectLst/>
          </p:spPr>
          <p:txBody>
            <a:bodyPr wrap="none">
              <a:spAutoFit/>
            </a:bodyPr>
            <a:lstStyle/>
            <a:p>
              <a:pPr algn="ctr"/>
              <a:r>
                <a:rPr lang="pl-PL">
                  <a:latin typeface="+mn-lt"/>
                </a:rPr>
                <a:t>MEO</a:t>
              </a:r>
              <a:endParaRPr lang="en-US">
                <a:latin typeface="+mn-lt"/>
              </a:endParaRPr>
            </a:p>
          </p:txBody>
        </p:sp>
      </p:grpSp>
      <p:grpSp>
        <p:nvGrpSpPr>
          <p:cNvPr id="68654" name="Group 46"/>
          <p:cNvGrpSpPr>
            <a:grpSpLocks/>
          </p:cNvGrpSpPr>
          <p:nvPr/>
        </p:nvGrpSpPr>
        <p:grpSpPr bwMode="auto">
          <a:xfrm>
            <a:off x="268288" y="3381375"/>
            <a:ext cx="6782669" cy="3008313"/>
            <a:chOff x="384" y="2256"/>
            <a:chExt cx="3679" cy="1632"/>
          </a:xfrm>
        </p:grpSpPr>
        <p:sp>
          <p:nvSpPr>
            <p:cNvPr id="68655" name="Oval 47"/>
            <p:cNvSpPr>
              <a:spLocks noChangeArrowheads="1"/>
            </p:cNvSpPr>
            <p:nvPr/>
          </p:nvSpPr>
          <p:spPr bwMode="auto">
            <a:xfrm>
              <a:off x="384" y="2256"/>
              <a:ext cx="3264" cy="1632"/>
            </a:xfrm>
            <a:prstGeom prst="ellipse">
              <a:avLst/>
            </a:prstGeom>
            <a:noFill/>
            <a:ln w="28575">
              <a:solidFill>
                <a:schemeClr val="hlink"/>
              </a:solidFill>
              <a:miter lim="800000"/>
              <a:headEnd/>
              <a:tailEnd/>
            </a:ln>
            <a:effectLst/>
          </p:spPr>
          <p:txBody>
            <a:bodyPr wrap="none" anchor="ctr"/>
            <a:lstStyle/>
            <a:p>
              <a:endParaRPr lang="pl-PL">
                <a:latin typeface="+mn-lt"/>
              </a:endParaRPr>
            </a:p>
          </p:txBody>
        </p:sp>
        <p:sp>
          <p:nvSpPr>
            <p:cNvPr id="68656" name="Text Box 48"/>
            <p:cNvSpPr txBox="1">
              <a:spLocks noChangeArrowheads="1"/>
            </p:cNvSpPr>
            <p:nvPr/>
          </p:nvSpPr>
          <p:spPr bwMode="auto">
            <a:xfrm>
              <a:off x="3688" y="3024"/>
              <a:ext cx="375" cy="200"/>
            </a:xfrm>
            <a:prstGeom prst="rect">
              <a:avLst/>
            </a:prstGeom>
            <a:noFill/>
            <a:ln w="9525">
              <a:noFill/>
              <a:miter lim="800000"/>
              <a:headEnd/>
              <a:tailEnd/>
            </a:ln>
            <a:effectLst/>
          </p:spPr>
          <p:txBody>
            <a:bodyPr wrap="none">
              <a:spAutoFit/>
            </a:bodyPr>
            <a:lstStyle/>
            <a:p>
              <a:pPr algn="ctr"/>
              <a:r>
                <a:rPr lang="pl-PL">
                  <a:latin typeface="+mn-lt"/>
                </a:rPr>
                <a:t>GEO</a:t>
              </a:r>
              <a:endParaRPr lang="en-US">
                <a:latin typeface="+mn-lt"/>
              </a:endParaRPr>
            </a:p>
          </p:txBody>
        </p:sp>
      </p:grpSp>
      <p:grpSp>
        <p:nvGrpSpPr>
          <p:cNvPr id="68657" name="Group 49"/>
          <p:cNvGrpSpPr>
            <a:grpSpLocks/>
          </p:cNvGrpSpPr>
          <p:nvPr/>
        </p:nvGrpSpPr>
        <p:grpSpPr bwMode="auto">
          <a:xfrm>
            <a:off x="533400" y="2514600"/>
            <a:ext cx="8077200" cy="1905000"/>
            <a:chOff x="336" y="1584"/>
            <a:chExt cx="5088" cy="1200"/>
          </a:xfrm>
        </p:grpSpPr>
        <p:sp>
          <p:nvSpPr>
            <p:cNvPr id="68658" name="Oval 50"/>
            <p:cNvSpPr>
              <a:spLocks noChangeArrowheads="1"/>
            </p:cNvSpPr>
            <p:nvPr/>
          </p:nvSpPr>
          <p:spPr bwMode="auto">
            <a:xfrm rot="-2280853">
              <a:off x="336" y="2064"/>
              <a:ext cx="5088" cy="720"/>
            </a:xfrm>
            <a:prstGeom prst="ellipse">
              <a:avLst/>
            </a:prstGeom>
            <a:noFill/>
            <a:ln w="28575">
              <a:solidFill>
                <a:schemeClr val="tx1"/>
              </a:solidFill>
              <a:miter lim="800000"/>
              <a:headEnd/>
              <a:tailEnd/>
            </a:ln>
            <a:effectLst/>
          </p:spPr>
          <p:txBody>
            <a:bodyPr wrap="none" anchor="ctr"/>
            <a:lstStyle/>
            <a:p>
              <a:endParaRPr lang="pl-PL">
                <a:latin typeface="+mn-lt"/>
              </a:endParaRPr>
            </a:p>
          </p:txBody>
        </p:sp>
        <p:sp>
          <p:nvSpPr>
            <p:cNvPr id="68659" name="Text Box 51"/>
            <p:cNvSpPr txBox="1">
              <a:spLocks noChangeArrowheads="1"/>
            </p:cNvSpPr>
            <p:nvPr/>
          </p:nvSpPr>
          <p:spPr bwMode="auto">
            <a:xfrm>
              <a:off x="4334" y="1584"/>
              <a:ext cx="431" cy="233"/>
            </a:xfrm>
            <a:prstGeom prst="rect">
              <a:avLst/>
            </a:prstGeom>
            <a:noFill/>
            <a:ln w="9525">
              <a:noFill/>
              <a:miter lim="800000"/>
              <a:headEnd/>
              <a:tailEnd/>
            </a:ln>
            <a:effectLst/>
          </p:spPr>
          <p:txBody>
            <a:bodyPr wrap="none">
              <a:spAutoFit/>
            </a:bodyPr>
            <a:lstStyle/>
            <a:p>
              <a:pPr algn="ctr"/>
              <a:r>
                <a:rPr lang="pl-PL">
                  <a:latin typeface="+mn-lt"/>
                </a:rPr>
                <a:t>HEO</a:t>
              </a:r>
              <a:endParaRPr lang="en-US">
                <a:latin typeface="+mn-lt"/>
              </a:endParaRPr>
            </a:p>
          </p:txBody>
        </p:sp>
      </p:grpSp>
      <p:sp>
        <p:nvSpPr>
          <p:cNvPr id="68660" name="Text Box 52"/>
          <p:cNvSpPr txBox="1">
            <a:spLocks noChangeArrowheads="1"/>
          </p:cNvSpPr>
          <p:nvPr/>
        </p:nvSpPr>
        <p:spPr bwMode="auto">
          <a:xfrm>
            <a:off x="498830" y="1600200"/>
            <a:ext cx="3857146" cy="1200329"/>
          </a:xfrm>
          <a:prstGeom prst="rect">
            <a:avLst/>
          </a:prstGeom>
          <a:noFill/>
          <a:ln w="9525">
            <a:noFill/>
            <a:miter lim="800000"/>
            <a:headEnd/>
            <a:tailEnd/>
          </a:ln>
          <a:effectLst/>
        </p:spPr>
        <p:txBody>
          <a:bodyPr wrap="none">
            <a:spAutoFit/>
          </a:bodyPr>
          <a:lstStyle/>
          <a:p>
            <a:pPr eaLnBrk="0" hangingPunct="0"/>
            <a:r>
              <a:rPr lang="en-US" sz="1800" dirty="0">
                <a:latin typeface="+mn-lt"/>
              </a:rPr>
              <a:t>LEO: Low Earth Orbit</a:t>
            </a:r>
          </a:p>
          <a:p>
            <a:pPr eaLnBrk="0" hangingPunct="0"/>
            <a:r>
              <a:rPr lang="en-US" sz="1800" dirty="0">
                <a:latin typeface="+mn-lt"/>
              </a:rPr>
              <a:t>MEO: Medium Earth Orbits</a:t>
            </a:r>
          </a:p>
          <a:p>
            <a:pPr eaLnBrk="0" hangingPunct="0"/>
            <a:r>
              <a:rPr lang="en-US" sz="1800" dirty="0">
                <a:latin typeface="+mn-lt"/>
              </a:rPr>
              <a:t>GEO: Geostationary Earth Orbit</a:t>
            </a:r>
          </a:p>
          <a:p>
            <a:pPr eaLnBrk="0" hangingPunct="0"/>
            <a:r>
              <a:rPr lang="en-US" sz="1800" dirty="0">
                <a:latin typeface="+mn-lt"/>
              </a:rPr>
              <a:t>HEO: Highly Elliptical Orbit</a:t>
            </a:r>
          </a:p>
        </p:txBody>
      </p:sp>
    </p:spTree>
    <p:extLst>
      <p:ext uri="{BB962C8B-B14F-4D97-AF65-F5344CB8AC3E}">
        <p14:creationId xmlns:p14="http://schemas.microsoft.com/office/powerpoint/2010/main" val="609973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68611"/>
                                        </p:tgtEl>
                                        <p:attrNameLst>
                                          <p:attrName>style.visibility</p:attrName>
                                        </p:attrNameLst>
                                      </p:cBhvr>
                                      <p:to>
                                        <p:strVal val="visible"/>
                                      </p:to>
                                    </p:set>
                                    <p:anim calcmode="lin" valueType="num">
                                      <p:cBhvr>
                                        <p:cTn id="7" dur="1000" fill="hold"/>
                                        <p:tgtEl>
                                          <p:spTgt spid="68611"/>
                                        </p:tgtEl>
                                        <p:attrNameLst>
                                          <p:attrName>ppt_w</p:attrName>
                                        </p:attrNameLst>
                                      </p:cBhvr>
                                      <p:tavLst>
                                        <p:tav tm="0">
                                          <p:val>
                                            <p:fltVal val="0"/>
                                          </p:val>
                                        </p:tav>
                                        <p:tav tm="100000">
                                          <p:val>
                                            <p:strVal val="#ppt_w"/>
                                          </p:val>
                                        </p:tav>
                                      </p:tavLst>
                                    </p:anim>
                                    <p:anim calcmode="lin" valueType="num">
                                      <p:cBhvr>
                                        <p:cTn id="8" dur="1000" fill="hold"/>
                                        <p:tgtEl>
                                          <p:spTgt spid="68611"/>
                                        </p:tgtEl>
                                        <p:attrNameLst>
                                          <p:attrName>ppt_h</p:attrName>
                                        </p:attrNameLst>
                                      </p:cBhvr>
                                      <p:tavLst>
                                        <p:tav tm="0">
                                          <p:val>
                                            <p:fltVal val="0"/>
                                          </p:val>
                                        </p:tav>
                                        <p:tav tm="100000">
                                          <p:val>
                                            <p:strVal val="#ppt_h"/>
                                          </p:val>
                                        </p:tav>
                                      </p:tavLst>
                                    </p:anim>
                                    <p:anim calcmode="lin" valueType="num">
                                      <p:cBhvr>
                                        <p:cTn id="9" dur="1000" fill="hold"/>
                                        <p:tgtEl>
                                          <p:spTgt spid="6861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6861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272" fill="hold" nodeType="clickEffect">
                                  <p:stCondLst>
                                    <p:cond delay="0"/>
                                  </p:stCondLst>
                                  <p:childTnLst>
                                    <p:set>
                                      <p:cBhvr>
                                        <p:cTn id="14" dur="1" fill="hold">
                                          <p:stCondLst>
                                            <p:cond delay="0"/>
                                          </p:stCondLst>
                                        </p:cTn>
                                        <p:tgtEl>
                                          <p:spTgt spid="68648"/>
                                        </p:tgtEl>
                                        <p:attrNameLst>
                                          <p:attrName>style.visibility</p:attrName>
                                        </p:attrNameLst>
                                      </p:cBhvr>
                                      <p:to>
                                        <p:strVal val="visible"/>
                                      </p:to>
                                    </p:set>
                                    <p:anim calcmode="lin" valueType="num">
                                      <p:cBhvr>
                                        <p:cTn id="15" dur="500" fill="hold"/>
                                        <p:tgtEl>
                                          <p:spTgt spid="68648"/>
                                        </p:tgtEl>
                                        <p:attrNameLst>
                                          <p:attrName>ppt_w</p:attrName>
                                        </p:attrNameLst>
                                      </p:cBhvr>
                                      <p:tavLst>
                                        <p:tav tm="0">
                                          <p:val>
                                            <p:strVal val="2/3*#ppt_w"/>
                                          </p:val>
                                        </p:tav>
                                        <p:tav tm="100000">
                                          <p:val>
                                            <p:strVal val="#ppt_w"/>
                                          </p:val>
                                        </p:tav>
                                      </p:tavLst>
                                    </p:anim>
                                    <p:anim calcmode="lin" valueType="num">
                                      <p:cBhvr>
                                        <p:cTn id="16" dur="500" fill="hold"/>
                                        <p:tgtEl>
                                          <p:spTgt spid="68648"/>
                                        </p:tgtEl>
                                        <p:attrNameLst>
                                          <p:attrName>ppt_h</p:attrName>
                                        </p:attrNameLst>
                                      </p:cBhvr>
                                      <p:tavLst>
                                        <p:tav tm="0">
                                          <p:val>
                                            <p:strVal val="2/3*#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3" presetClass="entr" presetSubtype="272" fill="hold" nodeType="clickEffect">
                                  <p:stCondLst>
                                    <p:cond delay="0"/>
                                  </p:stCondLst>
                                  <p:childTnLst>
                                    <p:set>
                                      <p:cBhvr>
                                        <p:cTn id="20" dur="1" fill="hold">
                                          <p:stCondLst>
                                            <p:cond delay="0"/>
                                          </p:stCondLst>
                                        </p:cTn>
                                        <p:tgtEl>
                                          <p:spTgt spid="68651"/>
                                        </p:tgtEl>
                                        <p:attrNameLst>
                                          <p:attrName>style.visibility</p:attrName>
                                        </p:attrNameLst>
                                      </p:cBhvr>
                                      <p:to>
                                        <p:strVal val="visible"/>
                                      </p:to>
                                    </p:set>
                                    <p:anim calcmode="lin" valueType="num">
                                      <p:cBhvr>
                                        <p:cTn id="21" dur="500" fill="hold"/>
                                        <p:tgtEl>
                                          <p:spTgt spid="68651"/>
                                        </p:tgtEl>
                                        <p:attrNameLst>
                                          <p:attrName>ppt_w</p:attrName>
                                        </p:attrNameLst>
                                      </p:cBhvr>
                                      <p:tavLst>
                                        <p:tav tm="0">
                                          <p:val>
                                            <p:strVal val="2/3*#ppt_w"/>
                                          </p:val>
                                        </p:tav>
                                        <p:tav tm="100000">
                                          <p:val>
                                            <p:strVal val="#ppt_w"/>
                                          </p:val>
                                        </p:tav>
                                      </p:tavLst>
                                    </p:anim>
                                    <p:anim calcmode="lin" valueType="num">
                                      <p:cBhvr>
                                        <p:cTn id="22" dur="500" fill="hold"/>
                                        <p:tgtEl>
                                          <p:spTgt spid="68651"/>
                                        </p:tgtEl>
                                        <p:attrNameLst>
                                          <p:attrName>ppt_h</p:attrName>
                                        </p:attrNameLst>
                                      </p:cBhvr>
                                      <p:tavLst>
                                        <p:tav tm="0">
                                          <p:val>
                                            <p:strVal val="2/3*#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23" presetClass="entr" presetSubtype="16" fill="hold" nodeType="clickEffect">
                                  <p:stCondLst>
                                    <p:cond delay="0"/>
                                  </p:stCondLst>
                                  <p:childTnLst>
                                    <p:set>
                                      <p:cBhvr>
                                        <p:cTn id="26" dur="1" fill="hold">
                                          <p:stCondLst>
                                            <p:cond delay="0"/>
                                          </p:stCondLst>
                                        </p:cTn>
                                        <p:tgtEl>
                                          <p:spTgt spid="68654"/>
                                        </p:tgtEl>
                                        <p:attrNameLst>
                                          <p:attrName>style.visibility</p:attrName>
                                        </p:attrNameLst>
                                      </p:cBhvr>
                                      <p:to>
                                        <p:strVal val="visible"/>
                                      </p:to>
                                    </p:set>
                                    <p:anim calcmode="lin" valueType="num">
                                      <p:cBhvr>
                                        <p:cTn id="27" dur="500" fill="hold"/>
                                        <p:tgtEl>
                                          <p:spTgt spid="68654"/>
                                        </p:tgtEl>
                                        <p:attrNameLst>
                                          <p:attrName>ppt_w</p:attrName>
                                        </p:attrNameLst>
                                      </p:cBhvr>
                                      <p:tavLst>
                                        <p:tav tm="0">
                                          <p:val>
                                            <p:fltVal val="0"/>
                                          </p:val>
                                        </p:tav>
                                        <p:tav tm="100000">
                                          <p:val>
                                            <p:strVal val="#ppt_w"/>
                                          </p:val>
                                        </p:tav>
                                      </p:tavLst>
                                    </p:anim>
                                    <p:anim calcmode="lin" valueType="num">
                                      <p:cBhvr>
                                        <p:cTn id="28" dur="500" fill="hold"/>
                                        <p:tgtEl>
                                          <p:spTgt spid="68654"/>
                                        </p:tgtEl>
                                        <p:attrNameLst>
                                          <p:attrName>ppt_h</p:attrName>
                                        </p:attrNameLst>
                                      </p:cBhvr>
                                      <p:tavLst>
                                        <p:tav tm="0">
                                          <p:val>
                                            <p:fltVal val="0"/>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23" presetClass="entr" presetSubtype="272" fill="hold" nodeType="clickEffect">
                                  <p:stCondLst>
                                    <p:cond delay="0"/>
                                  </p:stCondLst>
                                  <p:childTnLst>
                                    <p:set>
                                      <p:cBhvr>
                                        <p:cTn id="32" dur="1" fill="hold">
                                          <p:stCondLst>
                                            <p:cond delay="0"/>
                                          </p:stCondLst>
                                        </p:cTn>
                                        <p:tgtEl>
                                          <p:spTgt spid="68657"/>
                                        </p:tgtEl>
                                        <p:attrNameLst>
                                          <p:attrName>style.visibility</p:attrName>
                                        </p:attrNameLst>
                                      </p:cBhvr>
                                      <p:to>
                                        <p:strVal val="visible"/>
                                      </p:to>
                                    </p:set>
                                    <p:anim calcmode="lin" valueType="num">
                                      <p:cBhvr>
                                        <p:cTn id="33" dur="500" fill="hold"/>
                                        <p:tgtEl>
                                          <p:spTgt spid="68657"/>
                                        </p:tgtEl>
                                        <p:attrNameLst>
                                          <p:attrName>ppt_w</p:attrName>
                                        </p:attrNameLst>
                                      </p:cBhvr>
                                      <p:tavLst>
                                        <p:tav tm="0">
                                          <p:val>
                                            <p:strVal val="2/3*#ppt_w"/>
                                          </p:val>
                                        </p:tav>
                                        <p:tav tm="100000">
                                          <p:val>
                                            <p:strVal val="#ppt_w"/>
                                          </p:val>
                                        </p:tav>
                                      </p:tavLst>
                                    </p:anim>
                                    <p:anim calcmode="lin" valueType="num">
                                      <p:cBhvr>
                                        <p:cTn id="34" dur="500" fill="hold"/>
                                        <p:tgtEl>
                                          <p:spTgt spid="68657"/>
                                        </p:tgtEl>
                                        <p:attrNameLst>
                                          <p:attrName>ppt_h</p:attrName>
                                        </p:attrNameLst>
                                      </p:cBhvr>
                                      <p:tavLst>
                                        <p:tav tm="0">
                                          <p:val>
                                            <p:strVal val="2/3*#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68660"/>
                                        </p:tgtEl>
                                        <p:attrNameLst>
                                          <p:attrName>style.visibility</p:attrName>
                                        </p:attrNameLst>
                                      </p:cBhvr>
                                      <p:to>
                                        <p:strVal val="visible"/>
                                      </p:to>
                                    </p:set>
                                    <p:animEffect transition="in" filter="wipe(left)">
                                      <p:cBhvr>
                                        <p:cTn id="39" dur="500"/>
                                        <p:tgtEl>
                                          <p:spTgt spid="686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60"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1547813" y="332656"/>
            <a:ext cx="7138987" cy="941388"/>
          </a:xfrm>
        </p:spPr>
        <p:txBody>
          <a:bodyPr/>
          <a:lstStyle/>
          <a:p>
            <a:r>
              <a:rPr lang="en-US" sz="2400" dirty="0"/>
              <a:t>Commercial Communications Geostationary Satellites </a:t>
            </a:r>
            <a:endParaRPr lang="pl-PL" sz="2400" dirty="0"/>
          </a:p>
        </p:txBody>
      </p:sp>
      <p:grpSp>
        <p:nvGrpSpPr>
          <p:cNvPr id="69639" name="Group 7"/>
          <p:cNvGrpSpPr>
            <a:grpSpLocks/>
          </p:cNvGrpSpPr>
          <p:nvPr/>
        </p:nvGrpSpPr>
        <p:grpSpPr bwMode="auto">
          <a:xfrm>
            <a:off x="0" y="1323975"/>
            <a:ext cx="9144000" cy="5534025"/>
            <a:chOff x="0" y="834"/>
            <a:chExt cx="5760" cy="3486"/>
          </a:xfrm>
        </p:grpSpPr>
        <p:grpSp>
          <p:nvGrpSpPr>
            <p:cNvPr id="69637" name="Group 5"/>
            <p:cNvGrpSpPr>
              <a:grpSpLocks/>
            </p:cNvGrpSpPr>
            <p:nvPr/>
          </p:nvGrpSpPr>
          <p:grpSpPr bwMode="auto">
            <a:xfrm>
              <a:off x="0" y="834"/>
              <a:ext cx="5760" cy="3486"/>
              <a:chOff x="0" y="834"/>
              <a:chExt cx="5760" cy="3486"/>
            </a:xfrm>
          </p:grpSpPr>
          <p:pic>
            <p:nvPicPr>
              <p:cNvPr id="69635" name="Picture 3"/>
              <p:cNvPicPr>
                <a:picLocks noChangeAspect="1" noChangeArrowheads="1"/>
              </p:cNvPicPr>
              <p:nvPr/>
            </p:nvPicPr>
            <p:blipFill>
              <a:blip r:embed="rId2" cstate="print"/>
              <a:srcRect/>
              <a:stretch>
                <a:fillRect/>
              </a:stretch>
            </p:blipFill>
            <p:spPr bwMode="auto">
              <a:xfrm>
                <a:off x="0" y="834"/>
                <a:ext cx="5760" cy="3486"/>
              </a:xfrm>
              <a:prstGeom prst="rect">
                <a:avLst/>
              </a:prstGeom>
              <a:noFill/>
              <a:ln w="76200">
                <a:noFill/>
                <a:miter lim="800000"/>
                <a:headEnd/>
                <a:tailEnd/>
              </a:ln>
              <a:effectLst/>
            </p:spPr>
          </p:pic>
          <p:sp>
            <p:nvSpPr>
              <p:cNvPr id="69636" name="Rectangle 4"/>
              <p:cNvSpPr>
                <a:spLocks noChangeArrowheads="1"/>
              </p:cNvSpPr>
              <p:nvPr/>
            </p:nvSpPr>
            <p:spPr bwMode="auto">
              <a:xfrm>
                <a:off x="0" y="856"/>
                <a:ext cx="2112" cy="144"/>
              </a:xfrm>
              <a:prstGeom prst="rect">
                <a:avLst/>
              </a:prstGeom>
              <a:solidFill>
                <a:schemeClr val="bg1"/>
              </a:solidFill>
              <a:ln w="9525">
                <a:noFill/>
                <a:miter lim="800000"/>
                <a:headEnd/>
                <a:tailEnd/>
              </a:ln>
              <a:effectLst/>
            </p:spPr>
            <p:txBody>
              <a:bodyPr wrap="none" anchor="ctr"/>
              <a:lstStyle/>
              <a:p>
                <a:endParaRPr lang="pl-PL"/>
              </a:p>
            </p:txBody>
          </p:sp>
        </p:grpSp>
        <p:sp>
          <p:nvSpPr>
            <p:cNvPr id="69638" name="Rectangle 6"/>
            <p:cNvSpPr>
              <a:spLocks noChangeArrowheads="1"/>
            </p:cNvSpPr>
            <p:nvPr/>
          </p:nvSpPr>
          <p:spPr bwMode="auto">
            <a:xfrm>
              <a:off x="1632" y="1024"/>
              <a:ext cx="2352" cy="192"/>
            </a:xfrm>
            <a:prstGeom prst="rect">
              <a:avLst/>
            </a:prstGeom>
            <a:solidFill>
              <a:schemeClr val="bg1"/>
            </a:solidFill>
            <a:ln w="9525">
              <a:noFill/>
              <a:miter lim="800000"/>
              <a:headEnd/>
              <a:tailEnd/>
            </a:ln>
            <a:effectLst/>
          </p:spPr>
          <p:txBody>
            <a:bodyPr wrap="none" anchor="ctr"/>
            <a:lstStyle/>
            <a:p>
              <a:endParaRPr lang="pl-PL"/>
            </a:p>
          </p:txBody>
        </p:sp>
      </p:grpSp>
    </p:spTree>
    <p:extLst>
      <p:ext uri="{BB962C8B-B14F-4D97-AF65-F5344CB8AC3E}">
        <p14:creationId xmlns:p14="http://schemas.microsoft.com/office/powerpoint/2010/main" val="30275065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050"/>
          <p:cNvSpPr>
            <a:spLocks noGrp="1" noChangeArrowheads="1"/>
          </p:cNvSpPr>
          <p:nvPr>
            <p:ph type="title"/>
          </p:nvPr>
        </p:nvSpPr>
        <p:spPr/>
        <p:txBody>
          <a:bodyPr/>
          <a:lstStyle/>
          <a:p>
            <a:r>
              <a:rPr lang="en-US"/>
              <a:t>Copper Cables</a:t>
            </a:r>
          </a:p>
        </p:txBody>
      </p:sp>
      <p:sp>
        <p:nvSpPr>
          <p:cNvPr id="58371" name="Rectangle 2051"/>
          <p:cNvSpPr>
            <a:spLocks noGrp="1" noChangeArrowheads="1"/>
          </p:cNvSpPr>
          <p:nvPr>
            <p:ph idx="1"/>
          </p:nvPr>
        </p:nvSpPr>
        <p:spPr/>
        <p:txBody>
          <a:bodyPr/>
          <a:lstStyle/>
          <a:p>
            <a:r>
              <a:rPr lang="en-US"/>
              <a:t>Speed of light in vacuum:</a:t>
            </a:r>
          </a:p>
          <a:p>
            <a:pPr>
              <a:spcAft>
                <a:spcPct val="30000"/>
              </a:spcAft>
              <a:buFont typeface="Wingdings" pitchFamily="2" charset="2"/>
              <a:buNone/>
            </a:pPr>
            <a:r>
              <a:rPr lang="en-US"/>
              <a:t>	300 000 km/s</a:t>
            </a:r>
          </a:p>
          <a:p>
            <a:r>
              <a:rPr lang="en-US"/>
              <a:t>Speed of electron movement </a:t>
            </a:r>
            <a:br>
              <a:rPr lang="en-US"/>
            </a:br>
            <a:r>
              <a:rPr lang="en-US"/>
              <a:t>in a conductor (DC source):</a:t>
            </a:r>
          </a:p>
          <a:p>
            <a:pPr>
              <a:spcAft>
                <a:spcPct val="30000"/>
              </a:spcAft>
              <a:buFont typeface="Wingdings" pitchFamily="2" charset="2"/>
              <a:buNone/>
            </a:pPr>
            <a:r>
              <a:rPr lang="en-US"/>
              <a:t>	</a:t>
            </a:r>
            <a:r>
              <a:rPr lang="en-US">
                <a:sym typeface="Symbol" pitchFamily="18" charset="2"/>
              </a:rPr>
              <a:t> </a:t>
            </a:r>
            <a:r>
              <a:rPr lang="en-US"/>
              <a:t>1 m/h</a:t>
            </a:r>
          </a:p>
          <a:p>
            <a:r>
              <a:rPr lang="en-US"/>
              <a:t>Speed of current flow in a copper wire:</a:t>
            </a:r>
          </a:p>
          <a:p>
            <a:pPr>
              <a:spcAft>
                <a:spcPct val="30000"/>
              </a:spcAft>
              <a:buFont typeface="Wingdings" pitchFamily="2" charset="2"/>
              <a:buNone/>
            </a:pPr>
            <a:r>
              <a:rPr lang="en-US"/>
              <a:t>	 </a:t>
            </a:r>
            <a:r>
              <a:rPr lang="en-US">
                <a:sym typeface="Symbol" pitchFamily="18" charset="2"/>
              </a:rPr>
              <a:t></a:t>
            </a:r>
            <a:r>
              <a:rPr lang="en-US"/>
              <a:t> 200 000 km/s</a:t>
            </a:r>
          </a:p>
        </p:txBody>
      </p:sp>
    </p:spTree>
    <p:extLst>
      <p:ext uri="{BB962C8B-B14F-4D97-AF65-F5344CB8AC3E}">
        <p14:creationId xmlns:p14="http://schemas.microsoft.com/office/powerpoint/2010/main" val="1799372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Effect transition="in" filter="wipe(left)">
                                      <p:cBhvr>
                                        <p:cTn id="7" dur="500"/>
                                        <p:tgtEl>
                                          <p:spTgt spid="583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8371">
                                            <p:txEl>
                                              <p:pRg st="1" end="1"/>
                                            </p:txEl>
                                          </p:spTgt>
                                        </p:tgtEl>
                                        <p:attrNameLst>
                                          <p:attrName>style.visibility</p:attrName>
                                        </p:attrNameLst>
                                      </p:cBhvr>
                                      <p:to>
                                        <p:strVal val="visible"/>
                                      </p:to>
                                    </p:set>
                                    <p:animEffect transition="in" filter="wipe(left)">
                                      <p:cBhvr>
                                        <p:cTn id="12" dur="500"/>
                                        <p:tgtEl>
                                          <p:spTgt spid="583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8371">
                                            <p:txEl>
                                              <p:pRg st="2" end="2"/>
                                            </p:txEl>
                                          </p:spTgt>
                                        </p:tgtEl>
                                        <p:attrNameLst>
                                          <p:attrName>style.visibility</p:attrName>
                                        </p:attrNameLst>
                                      </p:cBhvr>
                                      <p:to>
                                        <p:strVal val="visible"/>
                                      </p:to>
                                    </p:set>
                                    <p:animEffect transition="in" filter="wipe(left)">
                                      <p:cBhvr>
                                        <p:cTn id="17" dur="500"/>
                                        <p:tgtEl>
                                          <p:spTgt spid="5837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8371">
                                            <p:txEl>
                                              <p:pRg st="3" end="3"/>
                                            </p:txEl>
                                          </p:spTgt>
                                        </p:tgtEl>
                                        <p:attrNameLst>
                                          <p:attrName>style.visibility</p:attrName>
                                        </p:attrNameLst>
                                      </p:cBhvr>
                                      <p:to>
                                        <p:strVal val="visible"/>
                                      </p:to>
                                    </p:set>
                                    <p:animEffect transition="in" filter="wipe(left)">
                                      <p:cBhvr>
                                        <p:cTn id="22" dur="500"/>
                                        <p:tgtEl>
                                          <p:spTgt spid="5837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8371">
                                            <p:txEl>
                                              <p:pRg st="4" end="4"/>
                                            </p:txEl>
                                          </p:spTgt>
                                        </p:tgtEl>
                                        <p:attrNameLst>
                                          <p:attrName>style.visibility</p:attrName>
                                        </p:attrNameLst>
                                      </p:cBhvr>
                                      <p:to>
                                        <p:strVal val="visible"/>
                                      </p:to>
                                    </p:set>
                                    <p:animEffect transition="in" filter="wipe(left)">
                                      <p:cBhvr>
                                        <p:cTn id="27" dur="500"/>
                                        <p:tgtEl>
                                          <p:spTgt spid="5837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8371">
                                            <p:txEl>
                                              <p:pRg st="5" end="5"/>
                                            </p:txEl>
                                          </p:spTgt>
                                        </p:tgtEl>
                                        <p:attrNameLst>
                                          <p:attrName>style.visibility</p:attrName>
                                        </p:attrNameLst>
                                      </p:cBhvr>
                                      <p:to>
                                        <p:strVal val="visible"/>
                                      </p:to>
                                    </p:set>
                                    <p:animEffect transition="in" filter="wipe(left)">
                                      <p:cBhvr>
                                        <p:cTn id="32" dur="500"/>
                                        <p:tgtEl>
                                          <p:spTgt spid="583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pl-PL" dirty="0"/>
              <a:t>GPS: </a:t>
            </a:r>
            <a:br>
              <a:rPr lang="pl-PL" dirty="0"/>
            </a:br>
            <a:r>
              <a:rPr lang="pl-PL" dirty="0" smtClean="0"/>
              <a:t>Global </a:t>
            </a:r>
            <a:r>
              <a:rPr lang="en-US" dirty="0" smtClean="0"/>
              <a:t>Positioning </a:t>
            </a:r>
            <a:r>
              <a:rPr lang="en-US" dirty="0"/>
              <a:t>System</a:t>
            </a:r>
          </a:p>
        </p:txBody>
      </p:sp>
      <p:sp>
        <p:nvSpPr>
          <p:cNvPr id="70659" name="Rectangle 3"/>
          <p:cNvSpPr>
            <a:spLocks noGrp="1" noChangeArrowheads="1"/>
          </p:cNvSpPr>
          <p:nvPr>
            <p:ph idx="1"/>
          </p:nvPr>
        </p:nvSpPr>
        <p:spPr/>
        <p:txBody>
          <a:bodyPr/>
          <a:lstStyle/>
          <a:p>
            <a:pPr>
              <a:spcAft>
                <a:spcPct val="40000"/>
              </a:spcAft>
            </a:pPr>
            <a:r>
              <a:rPr lang="en-US" dirty="0"/>
              <a:t>24 (now </a:t>
            </a:r>
            <a:r>
              <a:rPr lang="en-US" dirty="0" smtClean="0"/>
              <a:t>31) </a:t>
            </a:r>
            <a:r>
              <a:rPr lang="en-US" dirty="0"/>
              <a:t>satellites in six circular orbital planes</a:t>
            </a:r>
            <a:r>
              <a:rPr lang="en-US" dirty="0">
                <a:sym typeface="Symbol" pitchFamily="18" charset="2"/>
              </a:rPr>
              <a:t>. The orbits are arranged so that at least </a:t>
            </a:r>
            <a:r>
              <a:rPr lang="pl-PL" dirty="0" err="1" smtClean="0">
                <a:sym typeface="Symbol" pitchFamily="18" charset="2"/>
              </a:rPr>
              <a:t>four</a:t>
            </a:r>
            <a:r>
              <a:rPr lang="pl-PL" dirty="0" smtClean="0">
                <a:sym typeface="Symbol" pitchFamily="18" charset="2"/>
              </a:rPr>
              <a:t> </a:t>
            </a:r>
            <a:r>
              <a:rPr lang="en-US" dirty="0" smtClean="0">
                <a:sym typeface="Symbol" pitchFamily="18" charset="2"/>
              </a:rPr>
              <a:t>satellites </a:t>
            </a:r>
            <a:r>
              <a:rPr lang="en-US" dirty="0">
                <a:sym typeface="Symbol" pitchFamily="18" charset="2"/>
              </a:rPr>
              <a:t>are always within line of sight from almost everywhere on Earth's surface. </a:t>
            </a:r>
            <a:endParaRPr lang="en-US" dirty="0"/>
          </a:p>
          <a:p>
            <a:r>
              <a:rPr lang="en-US" dirty="0"/>
              <a:t>Altitude of approximately</a:t>
            </a:r>
            <a:r>
              <a:rPr lang="pl-PL" dirty="0"/>
              <a:t> </a:t>
            </a:r>
            <a:r>
              <a:rPr lang="en-US" dirty="0"/>
              <a:t>20 </a:t>
            </a:r>
            <a:r>
              <a:rPr lang="pl-PL" dirty="0" smtClean="0"/>
              <a:t>183</a:t>
            </a:r>
            <a:r>
              <a:rPr lang="en-US" dirty="0" smtClean="0"/>
              <a:t> </a:t>
            </a:r>
            <a:r>
              <a:rPr lang="en-US" dirty="0"/>
              <a:t>km</a:t>
            </a:r>
          </a:p>
          <a:p>
            <a:pPr>
              <a:buFont typeface="Wingdings" pitchFamily="2" charset="2"/>
              <a:buNone/>
            </a:pPr>
            <a:endParaRPr lang="en-US" dirty="0"/>
          </a:p>
        </p:txBody>
      </p:sp>
    </p:spTree>
    <p:extLst>
      <p:ext uri="{BB962C8B-B14F-4D97-AF65-F5344CB8AC3E}">
        <p14:creationId xmlns:p14="http://schemas.microsoft.com/office/powerpoint/2010/main" val="3874070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0659">
                                            <p:txEl>
                                              <p:pRg st="0" end="0"/>
                                            </p:txEl>
                                          </p:spTgt>
                                        </p:tgtEl>
                                        <p:attrNameLst>
                                          <p:attrName>style.visibility</p:attrName>
                                        </p:attrNameLst>
                                      </p:cBhvr>
                                      <p:to>
                                        <p:strVal val="visible"/>
                                      </p:to>
                                    </p:set>
                                    <p:animEffect transition="in" filter="wipe(left)">
                                      <p:cBhvr>
                                        <p:cTn id="7" dur="500"/>
                                        <p:tgtEl>
                                          <p:spTgt spid="706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0659">
                                            <p:txEl>
                                              <p:pRg st="1" end="1"/>
                                            </p:txEl>
                                          </p:spTgt>
                                        </p:tgtEl>
                                        <p:attrNameLst>
                                          <p:attrName>style.visibility</p:attrName>
                                        </p:attrNameLst>
                                      </p:cBhvr>
                                      <p:to>
                                        <p:strVal val="visible"/>
                                      </p:to>
                                    </p:set>
                                    <p:animEffect transition="in" filter="wipe(left)">
                                      <p:cBhvr>
                                        <p:cTn id="12" dur="500"/>
                                        <p:tgtEl>
                                          <p:spTgt spid="7065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9"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sz="2400" dirty="0"/>
              <a:t>GPS Constellation in Motion</a:t>
            </a:r>
            <a:r>
              <a:rPr lang="pl-PL" sz="2400" dirty="0"/>
              <a:t> </a:t>
            </a:r>
          </a:p>
        </p:txBody>
      </p:sp>
      <p:pic>
        <p:nvPicPr>
          <p:cNvPr id="74755" name="Picture 3" descr="C:\Documents and Settings\Andrzej\Moje dokumenty\Wyklady\Intr_Tel_2011\ConstellationGPS.gif"/>
          <p:cNvPicPr>
            <a:picLocks noChangeAspect="1" noChangeArrowheads="1" noCrop="1"/>
          </p:cNvPicPr>
          <p:nvPr/>
        </p:nvPicPr>
        <p:blipFill>
          <a:blip r:embed="rId2" cstate="print"/>
          <a:srcRect/>
          <a:stretch>
            <a:fillRect/>
          </a:stretch>
        </p:blipFill>
        <p:spPr bwMode="auto">
          <a:xfrm>
            <a:off x="914400" y="1524000"/>
            <a:ext cx="6400800" cy="5118100"/>
          </a:xfrm>
          <a:prstGeom prst="rect">
            <a:avLst/>
          </a:prstGeom>
          <a:noFill/>
        </p:spPr>
      </p:pic>
    </p:spTree>
    <p:extLst>
      <p:ext uri="{BB962C8B-B14F-4D97-AF65-F5344CB8AC3E}">
        <p14:creationId xmlns:p14="http://schemas.microsoft.com/office/powerpoint/2010/main" val="1883921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dirty="0"/>
              <a:t>Low-orbit Satellites</a:t>
            </a:r>
            <a:endParaRPr lang="pl-PL" dirty="0"/>
          </a:p>
        </p:txBody>
      </p:sp>
      <p:sp>
        <p:nvSpPr>
          <p:cNvPr id="72710" name="Rectangle 6"/>
          <p:cNvSpPr>
            <a:spLocks noGrp="1" noChangeArrowheads="1"/>
          </p:cNvSpPr>
          <p:nvPr>
            <p:ph idx="1"/>
          </p:nvPr>
        </p:nvSpPr>
        <p:spPr>
          <a:xfrm>
            <a:off x="4139952" y="1628774"/>
            <a:ext cx="4896544" cy="4680545"/>
          </a:xfrm>
          <a:noFill/>
          <a:ln/>
        </p:spPr>
        <p:txBody>
          <a:bodyPr/>
          <a:lstStyle/>
          <a:p>
            <a:pPr>
              <a:spcAft>
                <a:spcPct val="35000"/>
              </a:spcAft>
            </a:pPr>
            <a:r>
              <a:rPr lang="pl-PL" dirty="0" err="1"/>
              <a:t>Irydium</a:t>
            </a:r>
            <a:r>
              <a:rPr lang="en-US" dirty="0"/>
              <a:t> (Motorola)</a:t>
            </a:r>
            <a:r>
              <a:rPr lang="pl-PL" dirty="0"/>
              <a:t/>
            </a:r>
            <a:br>
              <a:rPr lang="pl-PL" dirty="0"/>
            </a:br>
            <a:r>
              <a:rPr lang="pl-PL" dirty="0"/>
              <a:t>66 </a:t>
            </a:r>
            <a:r>
              <a:rPr lang="en-US" dirty="0"/>
              <a:t>satellites</a:t>
            </a:r>
            <a:r>
              <a:rPr lang="pl-PL" dirty="0"/>
              <a:t> </a:t>
            </a:r>
            <a:br>
              <a:rPr lang="pl-PL" dirty="0"/>
            </a:br>
            <a:r>
              <a:rPr lang="pl-PL" dirty="0"/>
              <a:t>(</a:t>
            </a:r>
            <a:r>
              <a:rPr lang="en-US" dirty="0"/>
              <a:t>originally</a:t>
            </a:r>
            <a:r>
              <a:rPr lang="pl-PL" dirty="0"/>
              <a:t> 77)</a:t>
            </a:r>
          </a:p>
          <a:p>
            <a:pPr>
              <a:spcAft>
                <a:spcPct val="35000"/>
              </a:spcAft>
            </a:pPr>
            <a:r>
              <a:rPr lang="pl-PL" dirty="0" err="1"/>
              <a:t>Globalstar</a:t>
            </a:r>
            <a:r>
              <a:rPr lang="en-US" dirty="0"/>
              <a:t> (</a:t>
            </a:r>
            <a:r>
              <a:rPr lang="pl-PL" dirty="0" err="1"/>
              <a:t>Qualcomm</a:t>
            </a:r>
            <a:r>
              <a:rPr lang="en-US" dirty="0"/>
              <a:t>)</a:t>
            </a:r>
            <a:r>
              <a:rPr lang="pl-PL" dirty="0"/>
              <a:t/>
            </a:r>
            <a:br>
              <a:rPr lang="pl-PL" dirty="0"/>
            </a:br>
            <a:r>
              <a:rPr lang="pl-PL" dirty="0"/>
              <a:t>48 </a:t>
            </a:r>
            <a:r>
              <a:rPr lang="en-US" dirty="0"/>
              <a:t>satellites</a:t>
            </a:r>
            <a:endParaRPr lang="pl-PL" dirty="0"/>
          </a:p>
          <a:p>
            <a:pPr>
              <a:spcAft>
                <a:spcPct val="35000"/>
              </a:spcAft>
            </a:pPr>
            <a:r>
              <a:rPr lang="pl-PL" dirty="0" err="1"/>
              <a:t>SkyBridge</a:t>
            </a:r>
            <a:r>
              <a:rPr lang="en-US" dirty="0"/>
              <a:t> (Alcatel)</a:t>
            </a:r>
            <a:r>
              <a:rPr lang="pl-PL" dirty="0"/>
              <a:t/>
            </a:r>
            <a:br>
              <a:rPr lang="pl-PL" dirty="0"/>
            </a:br>
            <a:r>
              <a:rPr lang="pl-PL" dirty="0"/>
              <a:t>80 </a:t>
            </a:r>
            <a:r>
              <a:rPr lang="en-US" dirty="0"/>
              <a:t>satellites</a:t>
            </a:r>
            <a:endParaRPr lang="pl-PL" dirty="0"/>
          </a:p>
          <a:p>
            <a:endParaRPr lang="pl-PL" dirty="0"/>
          </a:p>
          <a:p>
            <a:endParaRPr lang="pl-PL" dirty="0"/>
          </a:p>
        </p:txBody>
      </p:sp>
      <p:grpSp>
        <p:nvGrpSpPr>
          <p:cNvPr id="72707" name="Group 3"/>
          <p:cNvGrpSpPr>
            <a:grpSpLocks/>
          </p:cNvGrpSpPr>
          <p:nvPr/>
        </p:nvGrpSpPr>
        <p:grpSpPr bwMode="auto">
          <a:xfrm>
            <a:off x="228600" y="1524000"/>
            <a:ext cx="3838575" cy="4256088"/>
            <a:chOff x="144" y="960"/>
            <a:chExt cx="2418" cy="2681"/>
          </a:xfrm>
        </p:grpSpPr>
        <p:pic>
          <p:nvPicPr>
            <p:cNvPr id="72708" name="Picture 4" descr="C:\Documents and Settings\user\My Documents\Andrzej\Referaty\referat1_12.jpg"/>
            <p:cNvPicPr>
              <a:picLocks noChangeAspect="1" noChangeArrowheads="1"/>
            </p:cNvPicPr>
            <p:nvPr/>
          </p:nvPicPr>
          <p:blipFill>
            <a:blip r:embed="rId3" cstate="print"/>
            <a:srcRect/>
            <a:stretch>
              <a:fillRect/>
            </a:stretch>
          </p:blipFill>
          <p:spPr bwMode="auto">
            <a:xfrm>
              <a:off x="144" y="960"/>
              <a:ext cx="2418" cy="2454"/>
            </a:xfrm>
            <a:prstGeom prst="rect">
              <a:avLst/>
            </a:prstGeom>
            <a:noFill/>
          </p:spPr>
        </p:pic>
        <p:sp>
          <p:nvSpPr>
            <p:cNvPr id="72709" name="Text Box 5"/>
            <p:cNvSpPr txBox="1">
              <a:spLocks noChangeArrowheads="1"/>
            </p:cNvSpPr>
            <p:nvPr/>
          </p:nvSpPr>
          <p:spPr bwMode="auto">
            <a:xfrm>
              <a:off x="144" y="3408"/>
              <a:ext cx="857" cy="233"/>
            </a:xfrm>
            <a:prstGeom prst="rect">
              <a:avLst/>
            </a:prstGeom>
            <a:noFill/>
            <a:ln w="9525">
              <a:noFill/>
              <a:miter lim="800000"/>
              <a:headEnd/>
              <a:tailEnd/>
            </a:ln>
            <a:effectLst/>
          </p:spPr>
          <p:txBody>
            <a:bodyPr wrap="none">
              <a:spAutoFit/>
            </a:bodyPr>
            <a:lstStyle/>
            <a:p>
              <a:r>
                <a:rPr lang="pl-PL" b="0" dirty="0" err="1">
                  <a:latin typeface="+mn-lt"/>
                </a:rPr>
                <a:t>SkyBridge</a:t>
              </a:r>
              <a:endParaRPr lang="pl-PL" b="0" dirty="0">
                <a:latin typeface="+mn-lt"/>
              </a:endParaRPr>
            </a:p>
          </p:txBody>
        </p:sp>
      </p:grpSp>
    </p:spTree>
    <p:extLst>
      <p:ext uri="{BB962C8B-B14F-4D97-AF65-F5344CB8AC3E}">
        <p14:creationId xmlns:p14="http://schemas.microsoft.com/office/powerpoint/2010/main" val="4001936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2707"/>
                                        </p:tgtEl>
                                        <p:attrNameLst>
                                          <p:attrName>style.visibility</p:attrName>
                                        </p:attrNameLst>
                                      </p:cBhvr>
                                      <p:to>
                                        <p:strVal val="visible"/>
                                      </p:to>
                                    </p:set>
                                    <p:animEffect transition="in" filter="wipe(left)">
                                      <p:cBhvr>
                                        <p:cTn id="7" dur="500"/>
                                        <p:tgtEl>
                                          <p:spTgt spid="7270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2710">
                                            <p:txEl>
                                              <p:pRg st="0" end="0"/>
                                            </p:txEl>
                                          </p:spTgt>
                                        </p:tgtEl>
                                        <p:attrNameLst>
                                          <p:attrName>style.visibility</p:attrName>
                                        </p:attrNameLst>
                                      </p:cBhvr>
                                      <p:to>
                                        <p:strVal val="visible"/>
                                      </p:to>
                                    </p:set>
                                    <p:animEffect transition="in" filter="wipe(left)">
                                      <p:cBhvr>
                                        <p:cTn id="12" dur="500"/>
                                        <p:tgtEl>
                                          <p:spTgt spid="7271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2710">
                                            <p:txEl>
                                              <p:pRg st="1" end="1"/>
                                            </p:txEl>
                                          </p:spTgt>
                                        </p:tgtEl>
                                        <p:attrNameLst>
                                          <p:attrName>style.visibility</p:attrName>
                                        </p:attrNameLst>
                                      </p:cBhvr>
                                      <p:to>
                                        <p:strVal val="visible"/>
                                      </p:to>
                                    </p:set>
                                    <p:animEffect transition="in" filter="wipe(left)">
                                      <p:cBhvr>
                                        <p:cTn id="17" dur="500"/>
                                        <p:tgtEl>
                                          <p:spTgt spid="72710">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2710">
                                            <p:txEl>
                                              <p:pRg st="2" end="2"/>
                                            </p:txEl>
                                          </p:spTgt>
                                        </p:tgtEl>
                                        <p:attrNameLst>
                                          <p:attrName>style.visibility</p:attrName>
                                        </p:attrNameLst>
                                      </p:cBhvr>
                                      <p:to>
                                        <p:strVal val="visible"/>
                                      </p:to>
                                    </p:set>
                                    <p:animEffect transition="in" filter="wipe(left)">
                                      <p:cBhvr>
                                        <p:cTn id="22" dur="500"/>
                                        <p:tgtEl>
                                          <p:spTgt spid="727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10"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347" name="Group 3"/>
          <p:cNvGrpSpPr>
            <a:grpSpLocks/>
          </p:cNvGrpSpPr>
          <p:nvPr/>
        </p:nvGrpSpPr>
        <p:grpSpPr bwMode="auto">
          <a:xfrm>
            <a:off x="3690938" y="1628775"/>
            <a:ext cx="2081212" cy="654050"/>
            <a:chOff x="2200" y="1669"/>
            <a:chExt cx="1311" cy="412"/>
          </a:xfrm>
        </p:grpSpPr>
        <p:sp>
          <p:nvSpPr>
            <p:cNvPr id="57348" name="Oval 4"/>
            <p:cNvSpPr>
              <a:spLocks noChangeArrowheads="1"/>
            </p:cNvSpPr>
            <p:nvPr/>
          </p:nvSpPr>
          <p:spPr bwMode="auto">
            <a:xfrm>
              <a:off x="2818" y="1676"/>
              <a:ext cx="52" cy="35"/>
            </a:xfrm>
            <a:prstGeom prst="ellipse">
              <a:avLst/>
            </a:prstGeom>
            <a:solidFill>
              <a:schemeClr val="accent1"/>
            </a:solidFill>
            <a:ln w="12700">
              <a:solidFill>
                <a:srgbClr val="FF6600"/>
              </a:solidFill>
              <a:round/>
              <a:headEnd/>
              <a:tailEnd/>
            </a:ln>
            <a:effectLst/>
          </p:spPr>
          <p:txBody>
            <a:bodyPr wrap="none" anchor="ctr"/>
            <a:lstStyle/>
            <a:p>
              <a:endParaRPr lang="pl-PL">
                <a:latin typeface="+mn-lt"/>
              </a:endParaRPr>
            </a:p>
          </p:txBody>
        </p:sp>
        <p:sp>
          <p:nvSpPr>
            <p:cNvPr id="57349" name="AutoShape 5"/>
            <p:cNvSpPr>
              <a:spLocks noChangeArrowheads="1"/>
            </p:cNvSpPr>
            <p:nvPr/>
          </p:nvSpPr>
          <p:spPr bwMode="auto">
            <a:xfrm>
              <a:off x="2642" y="1997"/>
              <a:ext cx="362" cy="84"/>
            </a:xfrm>
            <a:prstGeom prst="hexagon">
              <a:avLst>
                <a:gd name="adj" fmla="val 37609"/>
                <a:gd name="vf" fmla="val 115470"/>
              </a:avLst>
            </a:prstGeom>
            <a:solidFill>
              <a:schemeClr val="accent1"/>
            </a:solidFill>
            <a:ln w="12700">
              <a:solidFill>
                <a:srgbClr val="FFFF66"/>
              </a:solidFill>
              <a:miter lim="800000"/>
              <a:headEnd/>
              <a:tailEnd/>
            </a:ln>
            <a:effectLst/>
          </p:spPr>
          <p:txBody>
            <a:bodyPr wrap="none" anchor="ctr"/>
            <a:lstStyle/>
            <a:p>
              <a:endParaRPr lang="pl-PL">
                <a:latin typeface="+mn-lt"/>
              </a:endParaRPr>
            </a:p>
          </p:txBody>
        </p:sp>
        <p:sp>
          <p:nvSpPr>
            <p:cNvPr id="57350" name="AutoShape 6"/>
            <p:cNvSpPr>
              <a:spLocks noChangeArrowheads="1"/>
            </p:cNvSpPr>
            <p:nvPr/>
          </p:nvSpPr>
          <p:spPr bwMode="auto">
            <a:xfrm flipH="1">
              <a:off x="2295" y="1675"/>
              <a:ext cx="181" cy="394"/>
            </a:xfrm>
            <a:prstGeom prst="homePlate">
              <a:avLst>
                <a:gd name="adj" fmla="val 33333"/>
              </a:avLst>
            </a:prstGeom>
            <a:solidFill>
              <a:srgbClr val="51DC00"/>
            </a:solidFill>
            <a:ln w="12700">
              <a:solidFill>
                <a:srgbClr val="FFFF66"/>
              </a:solidFill>
              <a:miter lim="800000"/>
              <a:headEnd/>
              <a:tailEnd/>
            </a:ln>
            <a:effectLst/>
          </p:spPr>
          <p:txBody>
            <a:bodyPr wrap="none" anchor="ctr"/>
            <a:lstStyle/>
            <a:p>
              <a:endParaRPr lang="pl-PL">
                <a:latin typeface="+mn-lt"/>
              </a:endParaRPr>
            </a:p>
          </p:txBody>
        </p:sp>
        <p:sp>
          <p:nvSpPr>
            <p:cNvPr id="57351" name="Freeform 7"/>
            <p:cNvSpPr>
              <a:spLocks/>
            </p:cNvSpPr>
            <p:nvPr/>
          </p:nvSpPr>
          <p:spPr bwMode="auto">
            <a:xfrm>
              <a:off x="3057" y="1669"/>
              <a:ext cx="354" cy="397"/>
            </a:xfrm>
            <a:custGeom>
              <a:avLst/>
              <a:gdLst/>
              <a:ahLst/>
              <a:cxnLst>
                <a:cxn ang="0">
                  <a:pos x="75" y="0"/>
                </a:cxn>
                <a:cxn ang="0">
                  <a:pos x="0" y="220"/>
                </a:cxn>
                <a:cxn ang="0">
                  <a:pos x="56" y="421"/>
                </a:cxn>
                <a:cxn ang="0">
                  <a:pos x="375" y="421"/>
                </a:cxn>
                <a:cxn ang="0">
                  <a:pos x="375" y="0"/>
                </a:cxn>
                <a:cxn ang="0">
                  <a:pos x="75" y="0"/>
                </a:cxn>
              </a:cxnLst>
              <a:rect l="0" t="0" r="r" b="b"/>
              <a:pathLst>
                <a:path w="376" h="422">
                  <a:moveTo>
                    <a:pt x="75" y="0"/>
                  </a:moveTo>
                  <a:lnTo>
                    <a:pt x="0" y="220"/>
                  </a:lnTo>
                  <a:lnTo>
                    <a:pt x="56" y="421"/>
                  </a:lnTo>
                  <a:lnTo>
                    <a:pt x="375" y="421"/>
                  </a:lnTo>
                  <a:lnTo>
                    <a:pt x="375" y="0"/>
                  </a:lnTo>
                  <a:lnTo>
                    <a:pt x="75" y="0"/>
                  </a:lnTo>
                </a:path>
              </a:pathLst>
            </a:custGeom>
            <a:solidFill>
              <a:srgbClr val="51DC00"/>
            </a:solidFill>
            <a:ln w="12700" cap="rnd" cmpd="sng">
              <a:solidFill>
                <a:srgbClr val="FFFF66"/>
              </a:solidFill>
              <a:prstDash val="solid"/>
              <a:round/>
              <a:headEnd type="none" w="med" len="med"/>
              <a:tailEnd type="none" w="med" len="med"/>
            </a:ln>
            <a:effectLst/>
          </p:spPr>
          <p:txBody>
            <a:bodyPr/>
            <a:lstStyle/>
            <a:p>
              <a:endParaRPr lang="pl-PL">
                <a:latin typeface="+mn-lt"/>
              </a:endParaRPr>
            </a:p>
          </p:txBody>
        </p:sp>
        <p:sp>
          <p:nvSpPr>
            <p:cNvPr id="57352" name="Line 8"/>
            <p:cNvSpPr>
              <a:spLocks noChangeShapeType="1"/>
            </p:cNvSpPr>
            <p:nvPr/>
          </p:nvSpPr>
          <p:spPr bwMode="auto">
            <a:xfrm>
              <a:off x="3327" y="1673"/>
              <a:ext cx="0" cy="388"/>
            </a:xfrm>
            <a:prstGeom prst="line">
              <a:avLst/>
            </a:prstGeom>
            <a:noFill/>
            <a:ln w="12700">
              <a:solidFill>
                <a:srgbClr val="FFFF66"/>
              </a:solidFill>
              <a:round/>
              <a:headEnd/>
              <a:tailEnd/>
            </a:ln>
            <a:effectLst/>
          </p:spPr>
          <p:txBody>
            <a:bodyPr wrap="none" anchor="ctr"/>
            <a:lstStyle/>
            <a:p>
              <a:endParaRPr lang="pl-PL">
                <a:latin typeface="+mn-lt"/>
              </a:endParaRPr>
            </a:p>
          </p:txBody>
        </p:sp>
        <p:sp>
          <p:nvSpPr>
            <p:cNvPr id="57353" name="Oval 9"/>
            <p:cNvSpPr>
              <a:spLocks noChangeArrowheads="1"/>
            </p:cNvSpPr>
            <p:nvPr/>
          </p:nvSpPr>
          <p:spPr bwMode="auto">
            <a:xfrm>
              <a:off x="2200" y="1691"/>
              <a:ext cx="1275" cy="353"/>
            </a:xfrm>
            <a:prstGeom prst="ellipse">
              <a:avLst/>
            </a:prstGeom>
            <a:solidFill>
              <a:srgbClr val="FFFF66"/>
            </a:solidFill>
            <a:ln w="12700">
              <a:solidFill>
                <a:srgbClr val="FFFF66"/>
              </a:solidFill>
              <a:round/>
              <a:headEnd/>
              <a:tailEnd/>
            </a:ln>
            <a:effectLst/>
          </p:spPr>
          <p:txBody>
            <a:bodyPr wrap="none" anchor="ctr"/>
            <a:lstStyle/>
            <a:p>
              <a:endParaRPr lang="pl-PL">
                <a:latin typeface="+mn-lt"/>
              </a:endParaRPr>
            </a:p>
          </p:txBody>
        </p:sp>
        <p:sp>
          <p:nvSpPr>
            <p:cNvPr id="57354" name="Arc 10"/>
            <p:cNvSpPr>
              <a:spLocks/>
            </p:cNvSpPr>
            <p:nvPr/>
          </p:nvSpPr>
          <p:spPr bwMode="auto">
            <a:xfrm>
              <a:off x="2811" y="1692"/>
              <a:ext cx="472" cy="64"/>
            </a:xfrm>
            <a:custGeom>
              <a:avLst/>
              <a:gdLst>
                <a:gd name="G0" fmla="+- 43 0 0"/>
                <a:gd name="G1" fmla="+- 21600 0 0"/>
                <a:gd name="G2" fmla="+- 21600 0 0"/>
                <a:gd name="T0" fmla="*/ 0 w 21643"/>
                <a:gd name="T1" fmla="*/ 1 h 21600"/>
                <a:gd name="T2" fmla="*/ 21643 w 21643"/>
                <a:gd name="T3" fmla="*/ 21600 h 21600"/>
                <a:gd name="T4" fmla="*/ 43 w 21643"/>
                <a:gd name="T5" fmla="*/ 21600 h 21600"/>
              </a:gdLst>
              <a:ahLst/>
              <a:cxnLst>
                <a:cxn ang="0">
                  <a:pos x="T0" y="T1"/>
                </a:cxn>
                <a:cxn ang="0">
                  <a:pos x="T2" y="T3"/>
                </a:cxn>
                <a:cxn ang="0">
                  <a:pos x="T4" y="T5"/>
                </a:cxn>
              </a:cxnLst>
              <a:rect l="0" t="0" r="r" b="b"/>
              <a:pathLst>
                <a:path w="21643" h="21600" fill="none" extrusionOk="0">
                  <a:moveTo>
                    <a:pt x="-1" y="0"/>
                  </a:moveTo>
                  <a:cubicBezTo>
                    <a:pt x="14" y="0"/>
                    <a:pt x="28" y="-1"/>
                    <a:pt x="43" y="0"/>
                  </a:cubicBezTo>
                  <a:cubicBezTo>
                    <a:pt x="11972" y="0"/>
                    <a:pt x="21643" y="9670"/>
                    <a:pt x="21643" y="21600"/>
                  </a:cubicBezTo>
                </a:path>
                <a:path w="21643" h="21600" stroke="0" extrusionOk="0">
                  <a:moveTo>
                    <a:pt x="-1" y="0"/>
                  </a:moveTo>
                  <a:cubicBezTo>
                    <a:pt x="14" y="0"/>
                    <a:pt x="28" y="-1"/>
                    <a:pt x="43" y="0"/>
                  </a:cubicBezTo>
                  <a:cubicBezTo>
                    <a:pt x="11972" y="0"/>
                    <a:pt x="21643" y="9670"/>
                    <a:pt x="21643" y="21600"/>
                  </a:cubicBezTo>
                  <a:lnTo>
                    <a:pt x="43" y="21600"/>
                  </a:lnTo>
                  <a:close/>
                </a:path>
              </a:pathLst>
            </a:custGeom>
            <a:solidFill>
              <a:schemeClr val="bg2"/>
            </a:solidFill>
            <a:ln w="12700" cap="rnd">
              <a:solidFill>
                <a:srgbClr val="FF6600"/>
              </a:solidFill>
              <a:round/>
              <a:headEnd/>
              <a:tailEnd/>
            </a:ln>
            <a:effectLst/>
          </p:spPr>
          <p:txBody>
            <a:bodyPr wrap="none" anchor="ctr"/>
            <a:lstStyle/>
            <a:p>
              <a:endParaRPr lang="pl-PL">
                <a:latin typeface="+mn-lt"/>
              </a:endParaRPr>
            </a:p>
          </p:txBody>
        </p:sp>
        <p:sp>
          <p:nvSpPr>
            <p:cNvPr id="57355" name="Arc 11"/>
            <p:cNvSpPr>
              <a:spLocks/>
            </p:cNvSpPr>
            <p:nvPr/>
          </p:nvSpPr>
          <p:spPr bwMode="auto">
            <a:xfrm>
              <a:off x="2394" y="1692"/>
              <a:ext cx="472" cy="64"/>
            </a:xfrm>
            <a:custGeom>
              <a:avLst/>
              <a:gdLst>
                <a:gd name="G0" fmla="+- 21600 0 0"/>
                <a:gd name="G1" fmla="+- 21599 0 0"/>
                <a:gd name="G2" fmla="+- 21600 0 0"/>
                <a:gd name="T0" fmla="*/ 0 w 21600"/>
                <a:gd name="T1" fmla="*/ 21599 h 21599"/>
                <a:gd name="T2" fmla="*/ 21557 w 21600"/>
                <a:gd name="T3" fmla="*/ 0 h 21599"/>
                <a:gd name="T4" fmla="*/ 21600 w 21600"/>
                <a:gd name="T5" fmla="*/ 21599 h 21599"/>
              </a:gdLst>
              <a:ahLst/>
              <a:cxnLst>
                <a:cxn ang="0">
                  <a:pos x="T0" y="T1"/>
                </a:cxn>
                <a:cxn ang="0">
                  <a:pos x="T2" y="T3"/>
                </a:cxn>
                <a:cxn ang="0">
                  <a:pos x="T4" y="T5"/>
                </a:cxn>
              </a:cxnLst>
              <a:rect l="0" t="0" r="r" b="b"/>
              <a:pathLst>
                <a:path w="21600" h="21599" fill="none" extrusionOk="0">
                  <a:moveTo>
                    <a:pt x="0" y="21599"/>
                  </a:moveTo>
                  <a:cubicBezTo>
                    <a:pt x="0" y="9686"/>
                    <a:pt x="9644" y="22"/>
                    <a:pt x="21556" y="-1"/>
                  </a:cubicBezTo>
                </a:path>
                <a:path w="21600" h="21599" stroke="0" extrusionOk="0">
                  <a:moveTo>
                    <a:pt x="0" y="21599"/>
                  </a:moveTo>
                  <a:cubicBezTo>
                    <a:pt x="0" y="9686"/>
                    <a:pt x="9644" y="22"/>
                    <a:pt x="21556" y="-1"/>
                  </a:cubicBezTo>
                  <a:lnTo>
                    <a:pt x="21600" y="21599"/>
                  </a:lnTo>
                  <a:close/>
                </a:path>
              </a:pathLst>
            </a:custGeom>
            <a:solidFill>
              <a:schemeClr val="bg2"/>
            </a:solidFill>
            <a:ln w="12700" cap="rnd">
              <a:solidFill>
                <a:srgbClr val="FF6600"/>
              </a:solidFill>
              <a:round/>
              <a:headEnd/>
              <a:tailEnd/>
            </a:ln>
            <a:effectLst/>
          </p:spPr>
          <p:txBody>
            <a:bodyPr wrap="none" anchor="ctr"/>
            <a:lstStyle/>
            <a:p>
              <a:endParaRPr lang="pl-PL">
                <a:latin typeface="+mn-lt"/>
              </a:endParaRPr>
            </a:p>
          </p:txBody>
        </p:sp>
        <p:sp>
          <p:nvSpPr>
            <p:cNvPr id="57356" name="Rectangle 12"/>
            <p:cNvSpPr>
              <a:spLocks noChangeArrowheads="1"/>
            </p:cNvSpPr>
            <p:nvPr/>
          </p:nvSpPr>
          <p:spPr bwMode="auto">
            <a:xfrm>
              <a:off x="2393" y="1741"/>
              <a:ext cx="889" cy="96"/>
            </a:xfrm>
            <a:prstGeom prst="rect">
              <a:avLst/>
            </a:prstGeom>
            <a:solidFill>
              <a:schemeClr val="bg2"/>
            </a:solidFill>
            <a:ln w="12700">
              <a:solidFill>
                <a:srgbClr val="FF6600"/>
              </a:solidFill>
              <a:miter lim="800000"/>
              <a:headEnd/>
              <a:tailEnd/>
            </a:ln>
            <a:effectLst/>
          </p:spPr>
          <p:txBody>
            <a:bodyPr wrap="none" anchor="ctr"/>
            <a:lstStyle/>
            <a:p>
              <a:endParaRPr lang="pl-PL">
                <a:latin typeface="+mn-lt"/>
              </a:endParaRPr>
            </a:p>
          </p:txBody>
        </p:sp>
        <p:sp>
          <p:nvSpPr>
            <p:cNvPr id="57357" name="Line 13"/>
            <p:cNvSpPr>
              <a:spLocks noChangeShapeType="1"/>
            </p:cNvSpPr>
            <p:nvPr/>
          </p:nvSpPr>
          <p:spPr bwMode="auto">
            <a:xfrm>
              <a:off x="2393" y="1756"/>
              <a:ext cx="889" cy="0"/>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58" name="Line 14"/>
            <p:cNvSpPr>
              <a:spLocks noChangeShapeType="1"/>
            </p:cNvSpPr>
            <p:nvPr/>
          </p:nvSpPr>
          <p:spPr bwMode="auto">
            <a:xfrm>
              <a:off x="2393" y="1772"/>
              <a:ext cx="889" cy="0"/>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59" name="Line 15"/>
            <p:cNvSpPr>
              <a:spLocks noChangeShapeType="1"/>
            </p:cNvSpPr>
            <p:nvPr/>
          </p:nvSpPr>
          <p:spPr bwMode="auto">
            <a:xfrm>
              <a:off x="2393" y="1789"/>
              <a:ext cx="889" cy="0"/>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60" name="Line 16"/>
            <p:cNvSpPr>
              <a:spLocks noChangeShapeType="1"/>
            </p:cNvSpPr>
            <p:nvPr/>
          </p:nvSpPr>
          <p:spPr bwMode="auto">
            <a:xfrm>
              <a:off x="2393" y="1806"/>
              <a:ext cx="889" cy="0"/>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61" name="Line 17"/>
            <p:cNvSpPr>
              <a:spLocks noChangeShapeType="1"/>
            </p:cNvSpPr>
            <p:nvPr/>
          </p:nvSpPr>
          <p:spPr bwMode="auto">
            <a:xfrm>
              <a:off x="2393" y="1824"/>
              <a:ext cx="889" cy="0"/>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62" name="Line 18"/>
            <p:cNvSpPr>
              <a:spLocks noChangeShapeType="1"/>
            </p:cNvSpPr>
            <p:nvPr/>
          </p:nvSpPr>
          <p:spPr bwMode="auto">
            <a:xfrm>
              <a:off x="2464" y="1721"/>
              <a:ext cx="747" cy="0"/>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63" name="Line 19"/>
            <p:cNvSpPr>
              <a:spLocks noChangeShapeType="1"/>
            </p:cNvSpPr>
            <p:nvPr/>
          </p:nvSpPr>
          <p:spPr bwMode="auto">
            <a:xfrm>
              <a:off x="2551" y="1704"/>
              <a:ext cx="573" cy="0"/>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64" name="Line 20"/>
            <p:cNvSpPr>
              <a:spLocks noChangeShapeType="1"/>
            </p:cNvSpPr>
            <p:nvPr/>
          </p:nvSpPr>
          <p:spPr bwMode="auto">
            <a:xfrm>
              <a:off x="2424" y="1735"/>
              <a:ext cx="0" cy="102"/>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65" name="Line 21"/>
            <p:cNvSpPr>
              <a:spLocks noChangeShapeType="1"/>
            </p:cNvSpPr>
            <p:nvPr/>
          </p:nvSpPr>
          <p:spPr bwMode="auto">
            <a:xfrm>
              <a:off x="2460" y="1724"/>
              <a:ext cx="0" cy="113"/>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66" name="Line 22"/>
            <p:cNvSpPr>
              <a:spLocks noChangeShapeType="1"/>
            </p:cNvSpPr>
            <p:nvPr/>
          </p:nvSpPr>
          <p:spPr bwMode="auto">
            <a:xfrm>
              <a:off x="2495" y="1717"/>
              <a:ext cx="0" cy="120"/>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67" name="Line 23"/>
            <p:cNvSpPr>
              <a:spLocks noChangeShapeType="1"/>
            </p:cNvSpPr>
            <p:nvPr/>
          </p:nvSpPr>
          <p:spPr bwMode="auto">
            <a:xfrm>
              <a:off x="2531" y="1710"/>
              <a:ext cx="0" cy="127"/>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68" name="Line 24"/>
            <p:cNvSpPr>
              <a:spLocks noChangeShapeType="1"/>
            </p:cNvSpPr>
            <p:nvPr/>
          </p:nvSpPr>
          <p:spPr bwMode="auto">
            <a:xfrm>
              <a:off x="2565" y="1708"/>
              <a:ext cx="0" cy="129"/>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69" name="Line 25"/>
            <p:cNvSpPr>
              <a:spLocks noChangeShapeType="1"/>
            </p:cNvSpPr>
            <p:nvPr/>
          </p:nvSpPr>
          <p:spPr bwMode="auto">
            <a:xfrm>
              <a:off x="2600" y="1708"/>
              <a:ext cx="0" cy="129"/>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70" name="Line 26"/>
            <p:cNvSpPr>
              <a:spLocks noChangeShapeType="1"/>
            </p:cNvSpPr>
            <p:nvPr/>
          </p:nvSpPr>
          <p:spPr bwMode="auto">
            <a:xfrm>
              <a:off x="2636" y="1700"/>
              <a:ext cx="0" cy="137"/>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71" name="Line 27"/>
            <p:cNvSpPr>
              <a:spLocks noChangeShapeType="1"/>
            </p:cNvSpPr>
            <p:nvPr/>
          </p:nvSpPr>
          <p:spPr bwMode="auto">
            <a:xfrm>
              <a:off x="2670" y="1698"/>
              <a:ext cx="0" cy="139"/>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72" name="Line 28"/>
            <p:cNvSpPr>
              <a:spLocks noChangeShapeType="1"/>
            </p:cNvSpPr>
            <p:nvPr/>
          </p:nvSpPr>
          <p:spPr bwMode="auto">
            <a:xfrm>
              <a:off x="2706" y="1695"/>
              <a:ext cx="0" cy="142"/>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73" name="Line 29"/>
            <p:cNvSpPr>
              <a:spLocks noChangeShapeType="1"/>
            </p:cNvSpPr>
            <p:nvPr/>
          </p:nvSpPr>
          <p:spPr bwMode="auto">
            <a:xfrm>
              <a:off x="2741" y="1694"/>
              <a:ext cx="0" cy="143"/>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74" name="Line 30"/>
            <p:cNvSpPr>
              <a:spLocks noChangeShapeType="1"/>
            </p:cNvSpPr>
            <p:nvPr/>
          </p:nvSpPr>
          <p:spPr bwMode="auto">
            <a:xfrm>
              <a:off x="2776" y="1693"/>
              <a:ext cx="0" cy="144"/>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75" name="Line 31"/>
            <p:cNvSpPr>
              <a:spLocks noChangeShapeType="1"/>
            </p:cNvSpPr>
            <p:nvPr/>
          </p:nvSpPr>
          <p:spPr bwMode="auto">
            <a:xfrm>
              <a:off x="2811" y="1692"/>
              <a:ext cx="0" cy="145"/>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76" name="Line 32"/>
            <p:cNvSpPr>
              <a:spLocks noChangeShapeType="1"/>
            </p:cNvSpPr>
            <p:nvPr/>
          </p:nvSpPr>
          <p:spPr bwMode="auto">
            <a:xfrm>
              <a:off x="2846" y="1692"/>
              <a:ext cx="0" cy="145"/>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77" name="Line 33"/>
            <p:cNvSpPr>
              <a:spLocks noChangeShapeType="1"/>
            </p:cNvSpPr>
            <p:nvPr/>
          </p:nvSpPr>
          <p:spPr bwMode="auto">
            <a:xfrm>
              <a:off x="2882" y="1692"/>
              <a:ext cx="0" cy="145"/>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78" name="Line 34"/>
            <p:cNvSpPr>
              <a:spLocks noChangeShapeType="1"/>
            </p:cNvSpPr>
            <p:nvPr/>
          </p:nvSpPr>
          <p:spPr bwMode="auto">
            <a:xfrm>
              <a:off x="2917" y="1693"/>
              <a:ext cx="0" cy="144"/>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79" name="Line 35"/>
            <p:cNvSpPr>
              <a:spLocks noChangeShapeType="1"/>
            </p:cNvSpPr>
            <p:nvPr/>
          </p:nvSpPr>
          <p:spPr bwMode="auto">
            <a:xfrm>
              <a:off x="2952" y="1694"/>
              <a:ext cx="0" cy="143"/>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80" name="Line 36"/>
            <p:cNvSpPr>
              <a:spLocks noChangeShapeType="1"/>
            </p:cNvSpPr>
            <p:nvPr/>
          </p:nvSpPr>
          <p:spPr bwMode="auto">
            <a:xfrm>
              <a:off x="2987" y="1695"/>
              <a:ext cx="0" cy="142"/>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81" name="Line 37"/>
            <p:cNvSpPr>
              <a:spLocks noChangeShapeType="1"/>
            </p:cNvSpPr>
            <p:nvPr/>
          </p:nvSpPr>
          <p:spPr bwMode="auto">
            <a:xfrm>
              <a:off x="3022" y="1700"/>
              <a:ext cx="0" cy="137"/>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82" name="Line 38"/>
            <p:cNvSpPr>
              <a:spLocks noChangeShapeType="1"/>
            </p:cNvSpPr>
            <p:nvPr/>
          </p:nvSpPr>
          <p:spPr bwMode="auto">
            <a:xfrm>
              <a:off x="3057" y="1703"/>
              <a:ext cx="0" cy="134"/>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83" name="Line 39"/>
            <p:cNvSpPr>
              <a:spLocks noChangeShapeType="1"/>
            </p:cNvSpPr>
            <p:nvPr/>
          </p:nvSpPr>
          <p:spPr bwMode="auto">
            <a:xfrm>
              <a:off x="3093" y="1706"/>
              <a:ext cx="0" cy="131"/>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84" name="Line 40"/>
            <p:cNvSpPr>
              <a:spLocks noChangeShapeType="1"/>
            </p:cNvSpPr>
            <p:nvPr/>
          </p:nvSpPr>
          <p:spPr bwMode="auto">
            <a:xfrm>
              <a:off x="3128" y="1709"/>
              <a:ext cx="0" cy="128"/>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85" name="Line 41"/>
            <p:cNvSpPr>
              <a:spLocks noChangeShapeType="1"/>
            </p:cNvSpPr>
            <p:nvPr/>
          </p:nvSpPr>
          <p:spPr bwMode="auto">
            <a:xfrm>
              <a:off x="3164" y="1713"/>
              <a:ext cx="0" cy="124"/>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86" name="Line 42"/>
            <p:cNvSpPr>
              <a:spLocks noChangeShapeType="1"/>
            </p:cNvSpPr>
            <p:nvPr/>
          </p:nvSpPr>
          <p:spPr bwMode="auto">
            <a:xfrm>
              <a:off x="3198" y="1720"/>
              <a:ext cx="0" cy="117"/>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87" name="Line 43"/>
            <p:cNvSpPr>
              <a:spLocks noChangeShapeType="1"/>
            </p:cNvSpPr>
            <p:nvPr/>
          </p:nvSpPr>
          <p:spPr bwMode="auto">
            <a:xfrm>
              <a:off x="3233" y="1728"/>
              <a:ext cx="0" cy="109"/>
            </a:xfrm>
            <a:prstGeom prst="line">
              <a:avLst/>
            </a:prstGeom>
            <a:noFill/>
            <a:ln w="12700">
              <a:solidFill>
                <a:srgbClr val="FF6600"/>
              </a:solidFill>
              <a:round/>
              <a:headEnd/>
              <a:tailEnd/>
            </a:ln>
            <a:effectLst/>
          </p:spPr>
          <p:txBody>
            <a:bodyPr wrap="none" anchor="ctr"/>
            <a:lstStyle/>
            <a:p>
              <a:endParaRPr lang="pl-PL">
                <a:latin typeface="+mn-lt"/>
              </a:endParaRPr>
            </a:p>
          </p:txBody>
        </p:sp>
        <p:sp>
          <p:nvSpPr>
            <p:cNvPr id="57388" name="Line 44"/>
            <p:cNvSpPr>
              <a:spLocks noChangeShapeType="1"/>
            </p:cNvSpPr>
            <p:nvPr/>
          </p:nvSpPr>
          <p:spPr bwMode="auto">
            <a:xfrm>
              <a:off x="3269" y="1740"/>
              <a:ext cx="0" cy="97"/>
            </a:xfrm>
            <a:prstGeom prst="line">
              <a:avLst/>
            </a:prstGeom>
            <a:noFill/>
            <a:ln w="12700">
              <a:solidFill>
                <a:srgbClr val="FF6600"/>
              </a:solidFill>
              <a:round/>
              <a:headEnd/>
              <a:tailEnd/>
            </a:ln>
            <a:effectLst/>
          </p:spPr>
          <p:txBody>
            <a:bodyPr wrap="none" anchor="ctr"/>
            <a:lstStyle/>
            <a:p>
              <a:endParaRPr lang="pl-PL">
                <a:latin typeface="+mn-lt"/>
              </a:endParaRPr>
            </a:p>
          </p:txBody>
        </p:sp>
        <p:grpSp>
          <p:nvGrpSpPr>
            <p:cNvPr id="57389" name="Group 45"/>
            <p:cNvGrpSpPr>
              <a:grpSpLocks/>
            </p:cNvGrpSpPr>
            <p:nvPr/>
          </p:nvGrpSpPr>
          <p:grpSpPr bwMode="auto">
            <a:xfrm>
              <a:off x="3483" y="1733"/>
              <a:ext cx="28" cy="262"/>
              <a:chOff x="3500" y="1559"/>
              <a:chExt cx="30" cy="279"/>
            </a:xfrm>
          </p:grpSpPr>
          <p:sp>
            <p:nvSpPr>
              <p:cNvPr id="57390" name="Oval 46"/>
              <p:cNvSpPr>
                <a:spLocks noChangeArrowheads="1"/>
              </p:cNvSpPr>
              <p:nvPr/>
            </p:nvSpPr>
            <p:spPr bwMode="auto">
              <a:xfrm>
                <a:off x="3515" y="1708"/>
                <a:ext cx="12" cy="130"/>
              </a:xfrm>
              <a:prstGeom prst="ellipse">
                <a:avLst/>
              </a:prstGeom>
              <a:solidFill>
                <a:srgbClr val="FFFF66"/>
              </a:solidFill>
              <a:ln w="12700">
                <a:solidFill>
                  <a:srgbClr val="FFFF66"/>
                </a:solidFill>
                <a:round/>
                <a:headEnd/>
                <a:tailEnd/>
              </a:ln>
              <a:effectLst/>
            </p:spPr>
            <p:txBody>
              <a:bodyPr wrap="none" anchor="ctr"/>
              <a:lstStyle/>
              <a:p>
                <a:endParaRPr lang="pl-PL">
                  <a:latin typeface="+mn-lt"/>
                </a:endParaRPr>
              </a:p>
            </p:txBody>
          </p:sp>
          <p:sp>
            <p:nvSpPr>
              <p:cNvPr id="57391" name="Oval 47"/>
              <p:cNvSpPr>
                <a:spLocks noChangeArrowheads="1"/>
              </p:cNvSpPr>
              <p:nvPr/>
            </p:nvSpPr>
            <p:spPr bwMode="auto">
              <a:xfrm>
                <a:off x="3515" y="1559"/>
                <a:ext cx="12" cy="130"/>
              </a:xfrm>
              <a:prstGeom prst="ellipse">
                <a:avLst/>
              </a:prstGeom>
              <a:solidFill>
                <a:srgbClr val="FFFF66"/>
              </a:solidFill>
              <a:ln w="12700">
                <a:solidFill>
                  <a:srgbClr val="FFFF66"/>
                </a:solidFill>
                <a:round/>
                <a:headEnd/>
                <a:tailEnd/>
              </a:ln>
              <a:effectLst/>
            </p:spPr>
            <p:txBody>
              <a:bodyPr wrap="none" anchor="ctr"/>
              <a:lstStyle/>
              <a:p>
                <a:endParaRPr lang="pl-PL">
                  <a:latin typeface="+mn-lt"/>
                </a:endParaRPr>
              </a:p>
            </p:txBody>
          </p:sp>
          <p:sp>
            <p:nvSpPr>
              <p:cNvPr id="57392" name="Rectangle 48"/>
              <p:cNvSpPr>
                <a:spLocks noChangeArrowheads="1"/>
              </p:cNvSpPr>
              <p:nvPr/>
            </p:nvSpPr>
            <p:spPr bwMode="auto">
              <a:xfrm>
                <a:off x="3500" y="1698"/>
                <a:ext cx="30" cy="2"/>
              </a:xfrm>
              <a:prstGeom prst="rect">
                <a:avLst/>
              </a:prstGeom>
              <a:solidFill>
                <a:srgbClr val="FFFF66"/>
              </a:solidFill>
              <a:ln w="12700">
                <a:solidFill>
                  <a:srgbClr val="FFFF66"/>
                </a:solidFill>
                <a:miter lim="800000"/>
                <a:headEnd/>
                <a:tailEnd/>
              </a:ln>
              <a:effectLst/>
            </p:spPr>
            <p:txBody>
              <a:bodyPr wrap="none" anchor="ctr"/>
              <a:lstStyle/>
              <a:p>
                <a:endParaRPr lang="pl-PL">
                  <a:latin typeface="+mn-lt"/>
                </a:endParaRPr>
              </a:p>
            </p:txBody>
          </p:sp>
        </p:grpSp>
        <p:sp>
          <p:nvSpPr>
            <p:cNvPr id="57393" name="Rectangle 49"/>
            <p:cNvSpPr>
              <a:spLocks noChangeArrowheads="1"/>
            </p:cNvSpPr>
            <p:nvPr/>
          </p:nvSpPr>
          <p:spPr bwMode="auto">
            <a:xfrm>
              <a:off x="2377" y="1847"/>
              <a:ext cx="394" cy="139"/>
            </a:xfrm>
            <a:prstGeom prst="rect">
              <a:avLst/>
            </a:prstGeom>
            <a:noFill/>
            <a:ln w="12700">
              <a:noFill/>
              <a:miter lim="800000"/>
              <a:headEnd/>
              <a:tailEnd/>
            </a:ln>
            <a:effectLst/>
          </p:spPr>
          <p:txBody>
            <a:bodyPr wrap="none" lIns="34925" tIns="17462" rIns="34925" bIns="17462">
              <a:spAutoFit/>
            </a:bodyPr>
            <a:lstStyle/>
            <a:p>
              <a:pPr defTabSz="179388"/>
              <a:r>
                <a:rPr lang="en-US" altLang="ja-JP" sz="1200" i="1">
                  <a:solidFill>
                    <a:srgbClr val="FC0128"/>
                  </a:solidFill>
                  <a:latin typeface="+mn-lt"/>
                  <a:ea typeface="Osaka" charset="-128"/>
                </a:rPr>
                <a:t>SkyNet</a:t>
              </a:r>
            </a:p>
          </p:txBody>
        </p:sp>
        <p:sp>
          <p:nvSpPr>
            <p:cNvPr id="57394" name="Oval 50"/>
            <p:cNvSpPr>
              <a:spLocks noChangeArrowheads="1"/>
            </p:cNvSpPr>
            <p:nvPr/>
          </p:nvSpPr>
          <p:spPr bwMode="auto">
            <a:xfrm>
              <a:off x="3345" y="2008"/>
              <a:ext cx="43" cy="43"/>
            </a:xfrm>
            <a:prstGeom prst="ellipse">
              <a:avLst/>
            </a:prstGeom>
            <a:solidFill>
              <a:srgbClr val="FC0128"/>
            </a:solidFill>
            <a:ln w="12700">
              <a:noFill/>
              <a:round/>
              <a:headEnd/>
              <a:tailEnd/>
            </a:ln>
            <a:effectLst/>
          </p:spPr>
          <p:txBody>
            <a:bodyPr wrap="none" anchor="ctr"/>
            <a:lstStyle/>
            <a:p>
              <a:endParaRPr lang="pl-PL">
                <a:latin typeface="+mn-lt"/>
              </a:endParaRPr>
            </a:p>
          </p:txBody>
        </p:sp>
        <p:sp>
          <p:nvSpPr>
            <p:cNvPr id="57395" name="Oval 51"/>
            <p:cNvSpPr>
              <a:spLocks noChangeArrowheads="1"/>
            </p:cNvSpPr>
            <p:nvPr/>
          </p:nvSpPr>
          <p:spPr bwMode="auto">
            <a:xfrm>
              <a:off x="3348" y="1689"/>
              <a:ext cx="44" cy="43"/>
            </a:xfrm>
            <a:prstGeom prst="ellipse">
              <a:avLst/>
            </a:prstGeom>
            <a:solidFill>
              <a:srgbClr val="FC0128"/>
            </a:solidFill>
            <a:ln w="12700">
              <a:noFill/>
              <a:round/>
              <a:headEnd/>
              <a:tailEnd/>
            </a:ln>
            <a:effectLst/>
          </p:spPr>
          <p:txBody>
            <a:bodyPr wrap="none" anchor="ctr"/>
            <a:lstStyle/>
            <a:p>
              <a:endParaRPr lang="pl-PL">
                <a:latin typeface="+mn-lt"/>
              </a:endParaRPr>
            </a:p>
          </p:txBody>
        </p:sp>
      </p:grpSp>
      <p:grpSp>
        <p:nvGrpSpPr>
          <p:cNvPr id="57396" name="Group 52"/>
          <p:cNvGrpSpPr>
            <a:grpSpLocks/>
          </p:cNvGrpSpPr>
          <p:nvPr/>
        </p:nvGrpSpPr>
        <p:grpSpPr bwMode="auto">
          <a:xfrm>
            <a:off x="214313" y="4316413"/>
            <a:ext cx="8701087" cy="2155825"/>
            <a:chOff x="10" y="2719"/>
            <a:chExt cx="5481" cy="1358"/>
          </a:xfrm>
        </p:grpSpPr>
        <p:sp>
          <p:nvSpPr>
            <p:cNvPr id="57397" name="Oval 53" descr="10%"/>
            <p:cNvSpPr>
              <a:spLocks noChangeArrowheads="1"/>
            </p:cNvSpPr>
            <p:nvPr/>
          </p:nvSpPr>
          <p:spPr bwMode="auto">
            <a:xfrm>
              <a:off x="421" y="2793"/>
              <a:ext cx="5070" cy="972"/>
            </a:xfrm>
            <a:prstGeom prst="ellipse">
              <a:avLst/>
            </a:prstGeom>
            <a:pattFill prst="pct10">
              <a:fgClr>
                <a:schemeClr val="accent1"/>
              </a:fgClr>
              <a:bgClr>
                <a:schemeClr val="bg1"/>
              </a:bgClr>
            </a:pattFill>
            <a:ln w="12700">
              <a:solidFill>
                <a:schemeClr val="tx1"/>
              </a:solidFill>
              <a:round/>
              <a:headEnd/>
              <a:tailEnd/>
            </a:ln>
            <a:effectLst/>
          </p:spPr>
          <p:txBody>
            <a:bodyPr wrap="none" anchor="ctr"/>
            <a:lstStyle/>
            <a:p>
              <a:pPr algn="ctr" eaLnBrk="0" hangingPunct="0"/>
              <a:endParaRPr lang="pl-PL" sz="1600">
                <a:latin typeface="+mn-lt"/>
              </a:endParaRPr>
            </a:p>
          </p:txBody>
        </p:sp>
        <p:graphicFrame>
          <p:nvGraphicFramePr>
            <p:cNvPr id="57398" name="Object 54"/>
            <p:cNvGraphicFramePr>
              <a:graphicFrameLocks/>
            </p:cNvGraphicFramePr>
            <p:nvPr/>
          </p:nvGraphicFramePr>
          <p:xfrm>
            <a:off x="3285" y="3292"/>
            <a:ext cx="333" cy="332"/>
          </p:xfrm>
          <a:graphic>
            <a:graphicData uri="http://schemas.openxmlformats.org/presentationml/2006/ole">
              <mc:AlternateContent xmlns:mc="http://schemas.openxmlformats.org/markup-compatibility/2006">
                <mc:Choice xmlns:v="urn:schemas-microsoft-com:vml" Requires="v">
                  <p:oleObj spid="_x0000_s28110" name="Klip" r:id="rId3" imgW="4381500" imgH="4356100" progId="">
                    <p:embed/>
                  </p:oleObj>
                </mc:Choice>
                <mc:Fallback>
                  <p:oleObj name="Klip" r:id="rId3" imgW="4381500" imgH="4356100" progId="">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5" y="3292"/>
                          <a:ext cx="333" cy="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7399" name="Object 55"/>
            <p:cNvGraphicFramePr>
              <a:graphicFrameLocks/>
            </p:cNvGraphicFramePr>
            <p:nvPr/>
          </p:nvGraphicFramePr>
          <p:xfrm>
            <a:off x="4412" y="3500"/>
            <a:ext cx="149" cy="268"/>
          </p:xfrm>
          <a:graphic>
            <a:graphicData uri="http://schemas.openxmlformats.org/presentationml/2006/ole">
              <mc:AlternateContent xmlns:mc="http://schemas.openxmlformats.org/markup-compatibility/2006">
                <mc:Choice xmlns:v="urn:schemas-microsoft-com:vml" Requires="v">
                  <p:oleObj spid="_x0000_s28111" name="Klip" r:id="rId5" imgW="2032000" imgH="3556000" progId="">
                    <p:embed/>
                  </p:oleObj>
                </mc:Choice>
                <mc:Fallback>
                  <p:oleObj name="Klip" r:id="rId5" imgW="2032000" imgH="3556000" progId="">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2" y="3500"/>
                          <a:ext cx="149" cy="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7400" name="Object 56"/>
            <p:cNvGraphicFramePr>
              <a:graphicFrameLocks/>
            </p:cNvGraphicFramePr>
            <p:nvPr/>
          </p:nvGraphicFramePr>
          <p:xfrm>
            <a:off x="962" y="3238"/>
            <a:ext cx="270" cy="347"/>
          </p:xfrm>
          <a:graphic>
            <a:graphicData uri="http://schemas.openxmlformats.org/presentationml/2006/ole">
              <mc:AlternateContent xmlns:mc="http://schemas.openxmlformats.org/markup-compatibility/2006">
                <mc:Choice xmlns:v="urn:schemas-microsoft-com:vml" Requires="v">
                  <p:oleObj spid="_x0000_s28112" name="Klip" r:id="rId7" imgW="3594100" imgH="4572000" progId="">
                    <p:embed/>
                  </p:oleObj>
                </mc:Choice>
                <mc:Fallback>
                  <p:oleObj name="Klip" r:id="rId7" imgW="3594100" imgH="4572000" progId="">
                    <p:embed/>
                    <p:pic>
                      <p:nvPicPr>
                        <p:cNvPr id="0" name=""/>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62" y="3238"/>
                          <a:ext cx="270" cy="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7401" name="Object 57"/>
            <p:cNvGraphicFramePr>
              <a:graphicFrameLocks/>
            </p:cNvGraphicFramePr>
            <p:nvPr/>
          </p:nvGraphicFramePr>
          <p:xfrm>
            <a:off x="2035" y="3514"/>
            <a:ext cx="361" cy="190"/>
          </p:xfrm>
          <a:graphic>
            <a:graphicData uri="http://schemas.openxmlformats.org/presentationml/2006/ole">
              <mc:AlternateContent xmlns:mc="http://schemas.openxmlformats.org/markup-compatibility/2006">
                <mc:Choice xmlns:v="urn:schemas-microsoft-com:vml" Requires="v">
                  <p:oleObj spid="_x0000_s28113" name="Klip" r:id="rId9" imgW="4711700" imgH="2514600" progId="">
                    <p:embed/>
                  </p:oleObj>
                </mc:Choice>
                <mc:Fallback>
                  <p:oleObj name="Klip" r:id="rId9" imgW="4711700" imgH="2514600" progId="">
                    <p:embed/>
                    <p:pic>
                      <p:nvPicPr>
                        <p:cNvPr id="0" name=""/>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035" y="3514"/>
                          <a:ext cx="361" cy="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7402" name="Object 58"/>
            <p:cNvGraphicFramePr>
              <a:graphicFrameLocks/>
            </p:cNvGraphicFramePr>
            <p:nvPr/>
          </p:nvGraphicFramePr>
          <p:xfrm>
            <a:off x="1823" y="2719"/>
            <a:ext cx="251" cy="357"/>
          </p:xfrm>
          <a:graphic>
            <a:graphicData uri="http://schemas.openxmlformats.org/presentationml/2006/ole">
              <mc:AlternateContent xmlns:mc="http://schemas.openxmlformats.org/markup-compatibility/2006">
                <mc:Choice xmlns:v="urn:schemas-microsoft-com:vml" Requires="v">
                  <p:oleObj spid="_x0000_s28114" name="Klip" r:id="rId11" imgW="3327400" imgH="4699000" progId="">
                    <p:embed/>
                  </p:oleObj>
                </mc:Choice>
                <mc:Fallback>
                  <p:oleObj name="Klip" r:id="rId11" imgW="3327400" imgH="4699000" progId="">
                    <p:embed/>
                    <p:pic>
                      <p:nvPicPr>
                        <p:cNvPr id="0" name=""/>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823" y="2719"/>
                          <a:ext cx="251"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7403" name="Object 59"/>
            <p:cNvGraphicFramePr>
              <a:graphicFrameLocks/>
            </p:cNvGraphicFramePr>
            <p:nvPr/>
          </p:nvGraphicFramePr>
          <p:xfrm>
            <a:off x="3737" y="3526"/>
            <a:ext cx="526" cy="135"/>
          </p:xfrm>
          <a:graphic>
            <a:graphicData uri="http://schemas.openxmlformats.org/presentationml/2006/ole">
              <mc:AlternateContent xmlns:mc="http://schemas.openxmlformats.org/markup-compatibility/2006">
                <mc:Choice xmlns:v="urn:schemas-microsoft-com:vml" Requires="v">
                  <p:oleObj spid="_x0000_s28115" name="Klip" r:id="rId13" imgW="6883400" imgH="1841500" progId="">
                    <p:embed/>
                  </p:oleObj>
                </mc:Choice>
                <mc:Fallback>
                  <p:oleObj name="Klip" r:id="rId13" imgW="6883400" imgH="1841500" progId="">
                    <p:embed/>
                    <p:pic>
                      <p:nvPicPr>
                        <p:cNvPr id="0" name=""/>
                        <p:cNvPicPr>
                          <a:picLocks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37" y="3526"/>
                          <a:ext cx="52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57404" name="Group 60"/>
            <p:cNvGrpSpPr>
              <a:grpSpLocks/>
            </p:cNvGrpSpPr>
            <p:nvPr/>
          </p:nvGrpSpPr>
          <p:grpSpPr bwMode="auto">
            <a:xfrm>
              <a:off x="4814" y="3250"/>
              <a:ext cx="566" cy="374"/>
              <a:chOff x="4917" y="3306"/>
              <a:chExt cx="603" cy="397"/>
            </a:xfrm>
          </p:grpSpPr>
          <p:grpSp>
            <p:nvGrpSpPr>
              <p:cNvPr id="57405" name="Group 61"/>
              <p:cNvGrpSpPr>
                <a:grpSpLocks/>
              </p:cNvGrpSpPr>
              <p:nvPr/>
            </p:nvGrpSpPr>
            <p:grpSpPr bwMode="auto">
              <a:xfrm>
                <a:off x="5328" y="3371"/>
                <a:ext cx="178" cy="175"/>
                <a:chOff x="5328" y="3371"/>
                <a:chExt cx="178" cy="175"/>
              </a:xfrm>
            </p:grpSpPr>
            <p:grpSp>
              <p:nvGrpSpPr>
                <p:cNvPr id="57406" name="Group 62"/>
                <p:cNvGrpSpPr>
                  <a:grpSpLocks/>
                </p:cNvGrpSpPr>
                <p:nvPr/>
              </p:nvGrpSpPr>
              <p:grpSpPr bwMode="auto">
                <a:xfrm>
                  <a:off x="5328" y="3377"/>
                  <a:ext cx="178" cy="169"/>
                  <a:chOff x="5328" y="3377"/>
                  <a:chExt cx="178" cy="169"/>
                </a:xfrm>
              </p:grpSpPr>
              <p:grpSp>
                <p:nvGrpSpPr>
                  <p:cNvPr id="57407" name="Group 63"/>
                  <p:cNvGrpSpPr>
                    <a:grpSpLocks/>
                  </p:cNvGrpSpPr>
                  <p:nvPr/>
                </p:nvGrpSpPr>
                <p:grpSpPr bwMode="auto">
                  <a:xfrm>
                    <a:off x="5391" y="3469"/>
                    <a:ext cx="18" cy="21"/>
                    <a:chOff x="5391" y="3469"/>
                    <a:chExt cx="18" cy="21"/>
                  </a:xfrm>
                </p:grpSpPr>
                <p:sp>
                  <p:nvSpPr>
                    <p:cNvPr id="57408" name="Freeform 64"/>
                    <p:cNvSpPr>
                      <a:spLocks/>
                    </p:cNvSpPr>
                    <p:nvPr/>
                  </p:nvSpPr>
                  <p:spPr bwMode="auto">
                    <a:xfrm>
                      <a:off x="5391" y="3469"/>
                      <a:ext cx="18" cy="21"/>
                    </a:xfrm>
                    <a:custGeom>
                      <a:avLst/>
                      <a:gdLst/>
                      <a:ahLst/>
                      <a:cxnLst>
                        <a:cxn ang="0">
                          <a:pos x="17" y="0"/>
                        </a:cxn>
                        <a:cxn ang="0">
                          <a:pos x="17" y="20"/>
                        </a:cxn>
                        <a:cxn ang="0">
                          <a:pos x="0" y="20"/>
                        </a:cxn>
                        <a:cxn ang="0">
                          <a:pos x="0" y="0"/>
                        </a:cxn>
                        <a:cxn ang="0">
                          <a:pos x="17" y="0"/>
                        </a:cxn>
                      </a:cxnLst>
                      <a:rect l="0" t="0" r="r" b="b"/>
                      <a:pathLst>
                        <a:path w="18" h="21">
                          <a:moveTo>
                            <a:pt x="17" y="0"/>
                          </a:moveTo>
                          <a:lnTo>
                            <a:pt x="17" y="20"/>
                          </a:lnTo>
                          <a:lnTo>
                            <a:pt x="0" y="20"/>
                          </a:lnTo>
                          <a:lnTo>
                            <a:pt x="0" y="0"/>
                          </a:lnTo>
                          <a:lnTo>
                            <a:pt x="17" y="0"/>
                          </a:lnTo>
                        </a:path>
                      </a:pathLst>
                    </a:custGeom>
                    <a:solidFill>
                      <a:srgbClr val="C0C0C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09" name="Line 65"/>
                    <p:cNvSpPr>
                      <a:spLocks noChangeShapeType="1"/>
                    </p:cNvSpPr>
                    <p:nvPr/>
                  </p:nvSpPr>
                  <p:spPr bwMode="auto">
                    <a:xfrm>
                      <a:off x="5396" y="3474"/>
                      <a:ext cx="0" cy="10"/>
                    </a:xfrm>
                    <a:prstGeom prst="line">
                      <a:avLst/>
                    </a:prstGeom>
                    <a:noFill/>
                    <a:ln w="12700">
                      <a:solidFill>
                        <a:srgbClr val="000000"/>
                      </a:solidFill>
                      <a:round/>
                      <a:headEnd/>
                      <a:tailEnd/>
                    </a:ln>
                    <a:effectLst/>
                  </p:spPr>
                  <p:txBody>
                    <a:bodyPr wrap="none" anchor="ctr"/>
                    <a:lstStyle/>
                    <a:p>
                      <a:endParaRPr lang="pl-PL">
                        <a:latin typeface="+mn-lt"/>
                      </a:endParaRPr>
                    </a:p>
                  </p:txBody>
                </p:sp>
              </p:grpSp>
              <p:sp>
                <p:nvSpPr>
                  <p:cNvPr id="57410" name="Freeform 66"/>
                  <p:cNvSpPr>
                    <a:spLocks/>
                  </p:cNvSpPr>
                  <p:nvPr/>
                </p:nvSpPr>
                <p:spPr bwMode="auto">
                  <a:xfrm>
                    <a:off x="5365" y="3456"/>
                    <a:ext cx="20" cy="34"/>
                  </a:xfrm>
                  <a:custGeom>
                    <a:avLst/>
                    <a:gdLst/>
                    <a:ahLst/>
                    <a:cxnLst>
                      <a:cxn ang="0">
                        <a:pos x="0" y="0"/>
                      </a:cxn>
                      <a:cxn ang="0">
                        <a:pos x="19" y="0"/>
                      </a:cxn>
                      <a:cxn ang="0">
                        <a:pos x="19" y="33"/>
                      </a:cxn>
                      <a:cxn ang="0">
                        <a:pos x="0" y="33"/>
                      </a:cxn>
                      <a:cxn ang="0">
                        <a:pos x="0" y="0"/>
                      </a:cxn>
                    </a:cxnLst>
                    <a:rect l="0" t="0" r="r" b="b"/>
                    <a:pathLst>
                      <a:path w="20" h="34">
                        <a:moveTo>
                          <a:pt x="0" y="0"/>
                        </a:moveTo>
                        <a:lnTo>
                          <a:pt x="19" y="0"/>
                        </a:lnTo>
                        <a:lnTo>
                          <a:pt x="19" y="33"/>
                        </a:lnTo>
                        <a:lnTo>
                          <a:pt x="0" y="33"/>
                        </a:lnTo>
                        <a:lnTo>
                          <a:pt x="0" y="0"/>
                        </a:lnTo>
                      </a:path>
                    </a:pathLst>
                  </a:custGeom>
                  <a:solidFill>
                    <a:srgbClr val="C0C0C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11" name="Freeform 67"/>
                  <p:cNvSpPr>
                    <a:spLocks/>
                  </p:cNvSpPr>
                  <p:nvPr/>
                </p:nvSpPr>
                <p:spPr bwMode="auto">
                  <a:xfrm>
                    <a:off x="5438" y="3463"/>
                    <a:ext cx="18" cy="17"/>
                  </a:xfrm>
                  <a:custGeom>
                    <a:avLst/>
                    <a:gdLst/>
                    <a:ahLst/>
                    <a:cxnLst>
                      <a:cxn ang="0">
                        <a:pos x="0" y="0"/>
                      </a:cxn>
                      <a:cxn ang="0">
                        <a:pos x="0" y="16"/>
                      </a:cxn>
                      <a:cxn ang="0">
                        <a:pos x="17" y="16"/>
                      </a:cxn>
                      <a:cxn ang="0">
                        <a:pos x="17" y="2"/>
                      </a:cxn>
                      <a:cxn ang="0">
                        <a:pos x="0" y="0"/>
                      </a:cxn>
                    </a:cxnLst>
                    <a:rect l="0" t="0" r="r" b="b"/>
                    <a:pathLst>
                      <a:path w="18" h="17">
                        <a:moveTo>
                          <a:pt x="0" y="0"/>
                        </a:moveTo>
                        <a:lnTo>
                          <a:pt x="0" y="16"/>
                        </a:lnTo>
                        <a:lnTo>
                          <a:pt x="17" y="16"/>
                        </a:lnTo>
                        <a:lnTo>
                          <a:pt x="17" y="2"/>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12" name="Freeform 68"/>
                  <p:cNvSpPr>
                    <a:spLocks/>
                  </p:cNvSpPr>
                  <p:nvPr/>
                </p:nvSpPr>
                <p:spPr bwMode="auto">
                  <a:xfrm>
                    <a:off x="5410" y="3451"/>
                    <a:ext cx="18" cy="18"/>
                  </a:xfrm>
                  <a:custGeom>
                    <a:avLst/>
                    <a:gdLst/>
                    <a:ahLst/>
                    <a:cxnLst>
                      <a:cxn ang="0">
                        <a:pos x="9" y="0"/>
                      </a:cxn>
                      <a:cxn ang="0">
                        <a:pos x="0" y="17"/>
                      </a:cxn>
                      <a:cxn ang="0">
                        <a:pos x="13" y="17"/>
                      </a:cxn>
                      <a:cxn ang="0">
                        <a:pos x="17" y="3"/>
                      </a:cxn>
                      <a:cxn ang="0">
                        <a:pos x="9" y="0"/>
                      </a:cxn>
                    </a:cxnLst>
                    <a:rect l="0" t="0" r="r" b="b"/>
                    <a:pathLst>
                      <a:path w="18" h="18">
                        <a:moveTo>
                          <a:pt x="9" y="0"/>
                        </a:moveTo>
                        <a:lnTo>
                          <a:pt x="0" y="17"/>
                        </a:lnTo>
                        <a:lnTo>
                          <a:pt x="13" y="17"/>
                        </a:lnTo>
                        <a:lnTo>
                          <a:pt x="17" y="3"/>
                        </a:lnTo>
                        <a:lnTo>
                          <a:pt x="9" y="0"/>
                        </a:lnTo>
                      </a:path>
                    </a:pathLst>
                  </a:custGeom>
                  <a:solidFill>
                    <a:srgbClr val="C0C0C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13" name="Freeform 69"/>
                  <p:cNvSpPr>
                    <a:spLocks/>
                  </p:cNvSpPr>
                  <p:nvPr/>
                </p:nvSpPr>
                <p:spPr bwMode="auto">
                  <a:xfrm>
                    <a:off x="5397" y="3491"/>
                    <a:ext cx="40" cy="18"/>
                  </a:xfrm>
                  <a:custGeom>
                    <a:avLst/>
                    <a:gdLst/>
                    <a:ahLst/>
                    <a:cxnLst>
                      <a:cxn ang="0">
                        <a:pos x="0" y="0"/>
                      </a:cxn>
                      <a:cxn ang="0">
                        <a:pos x="39" y="0"/>
                      </a:cxn>
                      <a:cxn ang="0">
                        <a:pos x="39" y="17"/>
                      </a:cxn>
                      <a:cxn ang="0">
                        <a:pos x="0" y="17"/>
                      </a:cxn>
                      <a:cxn ang="0">
                        <a:pos x="0" y="0"/>
                      </a:cxn>
                    </a:cxnLst>
                    <a:rect l="0" t="0" r="r" b="b"/>
                    <a:pathLst>
                      <a:path w="40" h="18">
                        <a:moveTo>
                          <a:pt x="0" y="0"/>
                        </a:moveTo>
                        <a:lnTo>
                          <a:pt x="39" y="0"/>
                        </a:lnTo>
                        <a:lnTo>
                          <a:pt x="39" y="17"/>
                        </a:lnTo>
                        <a:lnTo>
                          <a:pt x="0" y="17"/>
                        </a:lnTo>
                        <a:lnTo>
                          <a:pt x="0" y="0"/>
                        </a:lnTo>
                      </a:path>
                    </a:pathLst>
                  </a:custGeom>
                  <a:solidFill>
                    <a:srgbClr val="80808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14" name="Freeform 70"/>
                  <p:cNvSpPr>
                    <a:spLocks/>
                  </p:cNvSpPr>
                  <p:nvPr/>
                </p:nvSpPr>
                <p:spPr bwMode="auto">
                  <a:xfrm>
                    <a:off x="5365" y="3412"/>
                    <a:ext cx="18" cy="18"/>
                  </a:xfrm>
                  <a:custGeom>
                    <a:avLst/>
                    <a:gdLst/>
                    <a:ahLst/>
                    <a:cxnLst>
                      <a:cxn ang="0">
                        <a:pos x="15" y="0"/>
                      </a:cxn>
                      <a:cxn ang="0">
                        <a:pos x="0" y="12"/>
                      </a:cxn>
                      <a:cxn ang="0">
                        <a:pos x="0" y="17"/>
                      </a:cxn>
                      <a:cxn ang="0">
                        <a:pos x="17" y="4"/>
                      </a:cxn>
                      <a:cxn ang="0">
                        <a:pos x="15" y="0"/>
                      </a:cxn>
                    </a:cxnLst>
                    <a:rect l="0" t="0" r="r" b="b"/>
                    <a:pathLst>
                      <a:path w="18" h="18">
                        <a:moveTo>
                          <a:pt x="15" y="0"/>
                        </a:moveTo>
                        <a:lnTo>
                          <a:pt x="0" y="12"/>
                        </a:lnTo>
                        <a:lnTo>
                          <a:pt x="0" y="17"/>
                        </a:lnTo>
                        <a:lnTo>
                          <a:pt x="17" y="4"/>
                        </a:lnTo>
                        <a:lnTo>
                          <a:pt x="15" y="0"/>
                        </a:lnTo>
                      </a:path>
                    </a:pathLst>
                  </a:custGeom>
                  <a:solidFill>
                    <a:srgbClr val="C0C0C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15" name="Freeform 71"/>
                  <p:cNvSpPr>
                    <a:spLocks/>
                  </p:cNvSpPr>
                  <p:nvPr/>
                </p:nvSpPr>
                <p:spPr bwMode="auto">
                  <a:xfrm>
                    <a:off x="5360" y="3377"/>
                    <a:ext cx="26" cy="113"/>
                  </a:xfrm>
                  <a:custGeom>
                    <a:avLst/>
                    <a:gdLst/>
                    <a:ahLst/>
                    <a:cxnLst>
                      <a:cxn ang="0">
                        <a:pos x="25" y="0"/>
                      </a:cxn>
                      <a:cxn ang="0">
                        <a:pos x="0" y="6"/>
                      </a:cxn>
                      <a:cxn ang="0">
                        <a:pos x="0" y="112"/>
                      </a:cxn>
                      <a:cxn ang="0">
                        <a:pos x="4" y="112"/>
                      </a:cxn>
                      <a:cxn ang="0">
                        <a:pos x="4" y="16"/>
                      </a:cxn>
                      <a:cxn ang="0">
                        <a:pos x="25" y="10"/>
                      </a:cxn>
                      <a:cxn ang="0">
                        <a:pos x="25" y="0"/>
                      </a:cxn>
                    </a:cxnLst>
                    <a:rect l="0" t="0" r="r" b="b"/>
                    <a:pathLst>
                      <a:path w="26" h="113">
                        <a:moveTo>
                          <a:pt x="25" y="0"/>
                        </a:moveTo>
                        <a:lnTo>
                          <a:pt x="0" y="6"/>
                        </a:lnTo>
                        <a:lnTo>
                          <a:pt x="0" y="112"/>
                        </a:lnTo>
                        <a:lnTo>
                          <a:pt x="4" y="112"/>
                        </a:lnTo>
                        <a:lnTo>
                          <a:pt x="4" y="16"/>
                        </a:lnTo>
                        <a:lnTo>
                          <a:pt x="25" y="10"/>
                        </a:lnTo>
                        <a:lnTo>
                          <a:pt x="25" y="0"/>
                        </a:lnTo>
                      </a:path>
                    </a:pathLst>
                  </a:custGeom>
                  <a:solidFill>
                    <a:srgbClr val="9F9F9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16" name="Freeform 72"/>
                  <p:cNvSpPr>
                    <a:spLocks/>
                  </p:cNvSpPr>
                  <p:nvPr/>
                </p:nvSpPr>
                <p:spPr bwMode="auto">
                  <a:xfrm>
                    <a:off x="5360" y="3489"/>
                    <a:ext cx="146" cy="26"/>
                  </a:xfrm>
                  <a:custGeom>
                    <a:avLst/>
                    <a:gdLst/>
                    <a:ahLst/>
                    <a:cxnLst>
                      <a:cxn ang="0">
                        <a:pos x="0" y="25"/>
                      </a:cxn>
                      <a:cxn ang="0">
                        <a:pos x="0" y="0"/>
                      </a:cxn>
                      <a:cxn ang="0">
                        <a:pos x="31" y="0"/>
                      </a:cxn>
                      <a:cxn ang="0">
                        <a:pos x="38" y="4"/>
                      </a:cxn>
                      <a:cxn ang="0">
                        <a:pos x="57" y="4"/>
                      </a:cxn>
                      <a:cxn ang="0">
                        <a:pos x="63" y="8"/>
                      </a:cxn>
                      <a:cxn ang="0">
                        <a:pos x="126" y="8"/>
                      </a:cxn>
                      <a:cxn ang="0">
                        <a:pos x="126" y="17"/>
                      </a:cxn>
                      <a:cxn ang="0">
                        <a:pos x="145" y="17"/>
                      </a:cxn>
                      <a:cxn ang="0">
                        <a:pos x="145" y="25"/>
                      </a:cxn>
                      <a:cxn ang="0">
                        <a:pos x="0" y="25"/>
                      </a:cxn>
                    </a:cxnLst>
                    <a:rect l="0" t="0" r="r" b="b"/>
                    <a:pathLst>
                      <a:path w="146" h="26">
                        <a:moveTo>
                          <a:pt x="0" y="25"/>
                        </a:moveTo>
                        <a:lnTo>
                          <a:pt x="0" y="0"/>
                        </a:lnTo>
                        <a:lnTo>
                          <a:pt x="31" y="0"/>
                        </a:lnTo>
                        <a:lnTo>
                          <a:pt x="38" y="4"/>
                        </a:lnTo>
                        <a:lnTo>
                          <a:pt x="57" y="4"/>
                        </a:lnTo>
                        <a:lnTo>
                          <a:pt x="63" y="8"/>
                        </a:lnTo>
                        <a:lnTo>
                          <a:pt x="126" y="8"/>
                        </a:lnTo>
                        <a:lnTo>
                          <a:pt x="126" y="17"/>
                        </a:lnTo>
                        <a:lnTo>
                          <a:pt x="145" y="17"/>
                        </a:lnTo>
                        <a:lnTo>
                          <a:pt x="145" y="25"/>
                        </a:lnTo>
                        <a:lnTo>
                          <a:pt x="0" y="25"/>
                        </a:lnTo>
                      </a:path>
                    </a:pathLst>
                  </a:custGeom>
                  <a:solidFill>
                    <a:srgbClr val="C0C0C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17" name="Freeform 73"/>
                  <p:cNvSpPr>
                    <a:spLocks/>
                  </p:cNvSpPr>
                  <p:nvPr/>
                </p:nvSpPr>
                <p:spPr bwMode="auto">
                  <a:xfrm>
                    <a:off x="5360" y="3505"/>
                    <a:ext cx="110" cy="18"/>
                  </a:xfrm>
                  <a:custGeom>
                    <a:avLst/>
                    <a:gdLst/>
                    <a:ahLst/>
                    <a:cxnLst>
                      <a:cxn ang="0">
                        <a:pos x="0" y="17"/>
                      </a:cxn>
                      <a:cxn ang="0">
                        <a:pos x="109" y="17"/>
                      </a:cxn>
                      <a:cxn ang="0">
                        <a:pos x="109" y="0"/>
                      </a:cxn>
                      <a:cxn ang="0">
                        <a:pos x="0" y="0"/>
                      </a:cxn>
                      <a:cxn ang="0">
                        <a:pos x="0" y="17"/>
                      </a:cxn>
                    </a:cxnLst>
                    <a:rect l="0" t="0" r="r" b="b"/>
                    <a:pathLst>
                      <a:path w="110" h="18">
                        <a:moveTo>
                          <a:pt x="0" y="17"/>
                        </a:moveTo>
                        <a:lnTo>
                          <a:pt x="109" y="17"/>
                        </a:lnTo>
                        <a:lnTo>
                          <a:pt x="109" y="0"/>
                        </a:lnTo>
                        <a:lnTo>
                          <a:pt x="0" y="0"/>
                        </a:lnTo>
                        <a:lnTo>
                          <a:pt x="0" y="17"/>
                        </a:lnTo>
                      </a:path>
                    </a:pathLst>
                  </a:custGeom>
                  <a:solidFill>
                    <a:srgbClr val="C0C0C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18" name="Line 74"/>
                  <p:cNvSpPr>
                    <a:spLocks noChangeShapeType="1"/>
                  </p:cNvSpPr>
                  <p:nvPr/>
                </p:nvSpPr>
                <p:spPr bwMode="auto">
                  <a:xfrm>
                    <a:off x="5355" y="3460"/>
                    <a:ext cx="0" cy="5"/>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57419" name="Freeform 75"/>
                  <p:cNvSpPr>
                    <a:spLocks/>
                  </p:cNvSpPr>
                  <p:nvPr/>
                </p:nvSpPr>
                <p:spPr bwMode="auto">
                  <a:xfrm>
                    <a:off x="5351" y="3469"/>
                    <a:ext cx="18" cy="18"/>
                  </a:xfrm>
                  <a:custGeom>
                    <a:avLst/>
                    <a:gdLst/>
                    <a:ahLst/>
                    <a:cxnLst>
                      <a:cxn ang="0">
                        <a:pos x="0" y="17"/>
                      </a:cxn>
                      <a:cxn ang="0">
                        <a:pos x="0" y="0"/>
                      </a:cxn>
                      <a:cxn ang="0">
                        <a:pos x="17" y="0"/>
                      </a:cxn>
                      <a:cxn ang="0">
                        <a:pos x="17" y="5"/>
                      </a:cxn>
                      <a:cxn ang="0">
                        <a:pos x="5" y="5"/>
                      </a:cxn>
                      <a:cxn ang="0">
                        <a:pos x="5" y="17"/>
                      </a:cxn>
                      <a:cxn ang="0">
                        <a:pos x="0" y="17"/>
                      </a:cxn>
                    </a:cxnLst>
                    <a:rect l="0" t="0" r="r" b="b"/>
                    <a:pathLst>
                      <a:path w="18" h="18">
                        <a:moveTo>
                          <a:pt x="0" y="17"/>
                        </a:moveTo>
                        <a:lnTo>
                          <a:pt x="0" y="0"/>
                        </a:lnTo>
                        <a:lnTo>
                          <a:pt x="17" y="0"/>
                        </a:lnTo>
                        <a:lnTo>
                          <a:pt x="17" y="5"/>
                        </a:lnTo>
                        <a:lnTo>
                          <a:pt x="5" y="5"/>
                        </a:lnTo>
                        <a:lnTo>
                          <a:pt x="5" y="17"/>
                        </a:lnTo>
                        <a:lnTo>
                          <a:pt x="0" y="17"/>
                        </a:lnTo>
                      </a:path>
                    </a:pathLst>
                  </a:custGeom>
                  <a:solidFill>
                    <a:srgbClr val="C0C0C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20" name="Freeform 76"/>
                  <p:cNvSpPr>
                    <a:spLocks/>
                  </p:cNvSpPr>
                  <p:nvPr/>
                </p:nvSpPr>
                <p:spPr bwMode="auto">
                  <a:xfrm>
                    <a:off x="5404" y="3464"/>
                    <a:ext cx="35" cy="30"/>
                  </a:xfrm>
                  <a:custGeom>
                    <a:avLst/>
                    <a:gdLst/>
                    <a:ahLst/>
                    <a:cxnLst>
                      <a:cxn ang="0">
                        <a:pos x="0" y="0"/>
                      </a:cxn>
                      <a:cxn ang="0">
                        <a:pos x="34" y="29"/>
                      </a:cxn>
                      <a:cxn ang="0">
                        <a:pos x="29" y="28"/>
                      </a:cxn>
                      <a:cxn ang="0">
                        <a:pos x="0" y="4"/>
                      </a:cxn>
                      <a:cxn ang="0">
                        <a:pos x="0" y="0"/>
                      </a:cxn>
                    </a:cxnLst>
                    <a:rect l="0" t="0" r="r" b="b"/>
                    <a:pathLst>
                      <a:path w="35" h="30">
                        <a:moveTo>
                          <a:pt x="0" y="0"/>
                        </a:moveTo>
                        <a:lnTo>
                          <a:pt x="34" y="29"/>
                        </a:lnTo>
                        <a:lnTo>
                          <a:pt x="29" y="28"/>
                        </a:lnTo>
                        <a:lnTo>
                          <a:pt x="0" y="4"/>
                        </a:lnTo>
                        <a:lnTo>
                          <a:pt x="0" y="0"/>
                        </a:lnTo>
                      </a:path>
                    </a:pathLst>
                  </a:custGeom>
                  <a:solidFill>
                    <a:srgbClr val="9F9F9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21" name="Freeform 77"/>
                  <p:cNvSpPr>
                    <a:spLocks/>
                  </p:cNvSpPr>
                  <p:nvPr/>
                </p:nvSpPr>
                <p:spPr bwMode="auto">
                  <a:xfrm>
                    <a:off x="5335" y="3482"/>
                    <a:ext cx="26" cy="33"/>
                  </a:xfrm>
                  <a:custGeom>
                    <a:avLst/>
                    <a:gdLst/>
                    <a:ahLst/>
                    <a:cxnLst>
                      <a:cxn ang="0">
                        <a:pos x="19" y="0"/>
                      </a:cxn>
                      <a:cxn ang="0">
                        <a:pos x="0" y="11"/>
                      </a:cxn>
                      <a:cxn ang="0">
                        <a:pos x="0" y="32"/>
                      </a:cxn>
                      <a:cxn ang="0">
                        <a:pos x="25" y="32"/>
                      </a:cxn>
                      <a:cxn ang="0">
                        <a:pos x="25" y="8"/>
                      </a:cxn>
                      <a:cxn ang="0">
                        <a:pos x="19" y="0"/>
                      </a:cxn>
                    </a:cxnLst>
                    <a:rect l="0" t="0" r="r" b="b"/>
                    <a:pathLst>
                      <a:path w="26" h="33">
                        <a:moveTo>
                          <a:pt x="19" y="0"/>
                        </a:moveTo>
                        <a:lnTo>
                          <a:pt x="0" y="11"/>
                        </a:lnTo>
                        <a:lnTo>
                          <a:pt x="0" y="32"/>
                        </a:lnTo>
                        <a:lnTo>
                          <a:pt x="25" y="32"/>
                        </a:lnTo>
                        <a:lnTo>
                          <a:pt x="25" y="8"/>
                        </a:lnTo>
                        <a:lnTo>
                          <a:pt x="19" y="0"/>
                        </a:lnTo>
                      </a:path>
                    </a:pathLst>
                  </a:custGeom>
                  <a:solidFill>
                    <a:srgbClr val="C0C0C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22" name="Freeform 78"/>
                  <p:cNvSpPr>
                    <a:spLocks/>
                  </p:cNvSpPr>
                  <p:nvPr/>
                </p:nvSpPr>
                <p:spPr bwMode="auto">
                  <a:xfrm>
                    <a:off x="5328" y="3528"/>
                    <a:ext cx="178" cy="18"/>
                  </a:xfrm>
                  <a:custGeom>
                    <a:avLst/>
                    <a:gdLst/>
                    <a:ahLst/>
                    <a:cxnLst>
                      <a:cxn ang="0">
                        <a:pos x="0" y="17"/>
                      </a:cxn>
                      <a:cxn ang="0">
                        <a:pos x="177" y="17"/>
                      </a:cxn>
                      <a:cxn ang="0">
                        <a:pos x="177" y="0"/>
                      </a:cxn>
                      <a:cxn ang="0">
                        <a:pos x="0" y="0"/>
                      </a:cxn>
                      <a:cxn ang="0">
                        <a:pos x="0" y="17"/>
                      </a:cxn>
                    </a:cxnLst>
                    <a:rect l="0" t="0" r="r" b="b"/>
                    <a:pathLst>
                      <a:path w="178" h="18">
                        <a:moveTo>
                          <a:pt x="0" y="17"/>
                        </a:moveTo>
                        <a:lnTo>
                          <a:pt x="177" y="17"/>
                        </a:lnTo>
                        <a:lnTo>
                          <a:pt x="177" y="0"/>
                        </a:lnTo>
                        <a:lnTo>
                          <a:pt x="0" y="0"/>
                        </a:lnTo>
                        <a:lnTo>
                          <a:pt x="0" y="17"/>
                        </a:lnTo>
                      </a:path>
                    </a:pathLst>
                  </a:custGeom>
                  <a:solidFill>
                    <a:srgbClr val="9F9F9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23" name="Freeform 79"/>
                  <p:cNvSpPr>
                    <a:spLocks/>
                  </p:cNvSpPr>
                  <p:nvPr/>
                </p:nvSpPr>
                <p:spPr bwMode="auto">
                  <a:xfrm>
                    <a:off x="5328" y="3522"/>
                    <a:ext cx="178" cy="17"/>
                  </a:xfrm>
                  <a:custGeom>
                    <a:avLst/>
                    <a:gdLst/>
                    <a:ahLst/>
                    <a:cxnLst>
                      <a:cxn ang="0">
                        <a:pos x="0" y="16"/>
                      </a:cxn>
                      <a:cxn ang="0">
                        <a:pos x="177" y="16"/>
                      </a:cxn>
                      <a:cxn ang="0">
                        <a:pos x="177" y="0"/>
                      </a:cxn>
                      <a:cxn ang="0">
                        <a:pos x="0" y="0"/>
                      </a:cxn>
                      <a:cxn ang="0">
                        <a:pos x="0" y="16"/>
                      </a:cxn>
                    </a:cxnLst>
                    <a:rect l="0" t="0" r="r" b="b"/>
                    <a:pathLst>
                      <a:path w="178" h="17">
                        <a:moveTo>
                          <a:pt x="0" y="16"/>
                        </a:moveTo>
                        <a:lnTo>
                          <a:pt x="177" y="16"/>
                        </a:lnTo>
                        <a:lnTo>
                          <a:pt x="177" y="0"/>
                        </a:lnTo>
                        <a:lnTo>
                          <a:pt x="0" y="0"/>
                        </a:lnTo>
                        <a:lnTo>
                          <a:pt x="0" y="16"/>
                        </a:lnTo>
                      </a:path>
                    </a:pathLst>
                  </a:custGeom>
                  <a:solidFill>
                    <a:srgbClr val="9F9F9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24" name="Freeform 80"/>
                  <p:cNvSpPr>
                    <a:spLocks/>
                  </p:cNvSpPr>
                  <p:nvPr/>
                </p:nvSpPr>
                <p:spPr bwMode="auto">
                  <a:xfrm>
                    <a:off x="5328" y="3514"/>
                    <a:ext cx="178" cy="18"/>
                  </a:xfrm>
                  <a:custGeom>
                    <a:avLst/>
                    <a:gdLst/>
                    <a:ahLst/>
                    <a:cxnLst>
                      <a:cxn ang="0">
                        <a:pos x="0" y="17"/>
                      </a:cxn>
                      <a:cxn ang="0">
                        <a:pos x="177" y="17"/>
                      </a:cxn>
                      <a:cxn ang="0">
                        <a:pos x="177" y="0"/>
                      </a:cxn>
                      <a:cxn ang="0">
                        <a:pos x="0" y="0"/>
                      </a:cxn>
                      <a:cxn ang="0">
                        <a:pos x="0" y="17"/>
                      </a:cxn>
                    </a:cxnLst>
                    <a:rect l="0" t="0" r="r" b="b"/>
                    <a:pathLst>
                      <a:path w="178" h="18">
                        <a:moveTo>
                          <a:pt x="0" y="17"/>
                        </a:moveTo>
                        <a:lnTo>
                          <a:pt x="177" y="17"/>
                        </a:lnTo>
                        <a:lnTo>
                          <a:pt x="177" y="0"/>
                        </a:lnTo>
                        <a:lnTo>
                          <a:pt x="0" y="0"/>
                        </a:lnTo>
                        <a:lnTo>
                          <a:pt x="0" y="17"/>
                        </a:lnTo>
                      </a:path>
                    </a:pathLst>
                  </a:custGeom>
                  <a:solidFill>
                    <a:srgbClr val="9F9F9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25" name="Freeform 81"/>
                  <p:cNvSpPr>
                    <a:spLocks/>
                  </p:cNvSpPr>
                  <p:nvPr/>
                </p:nvSpPr>
                <p:spPr bwMode="auto">
                  <a:xfrm>
                    <a:off x="5483" y="3508"/>
                    <a:ext cx="20" cy="18"/>
                  </a:xfrm>
                  <a:custGeom>
                    <a:avLst/>
                    <a:gdLst/>
                    <a:ahLst/>
                    <a:cxnLst>
                      <a:cxn ang="0">
                        <a:pos x="0" y="0"/>
                      </a:cxn>
                      <a:cxn ang="0">
                        <a:pos x="19" y="0"/>
                      </a:cxn>
                      <a:cxn ang="0">
                        <a:pos x="19" y="17"/>
                      </a:cxn>
                      <a:cxn ang="0">
                        <a:pos x="0" y="17"/>
                      </a:cxn>
                      <a:cxn ang="0">
                        <a:pos x="0" y="0"/>
                      </a:cxn>
                    </a:cxnLst>
                    <a:rect l="0" t="0" r="r" b="b"/>
                    <a:pathLst>
                      <a:path w="20" h="18">
                        <a:moveTo>
                          <a:pt x="0" y="0"/>
                        </a:moveTo>
                        <a:lnTo>
                          <a:pt x="19" y="0"/>
                        </a:lnTo>
                        <a:lnTo>
                          <a:pt x="19" y="17"/>
                        </a:lnTo>
                        <a:lnTo>
                          <a:pt x="0" y="17"/>
                        </a:lnTo>
                        <a:lnTo>
                          <a:pt x="0" y="0"/>
                        </a:lnTo>
                      </a:path>
                    </a:pathLst>
                  </a:custGeom>
                  <a:solidFill>
                    <a:srgbClr val="9F9F9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26" name="Oval 82"/>
                  <p:cNvSpPr>
                    <a:spLocks noChangeArrowheads="1"/>
                  </p:cNvSpPr>
                  <p:nvPr/>
                </p:nvSpPr>
                <p:spPr bwMode="auto">
                  <a:xfrm>
                    <a:off x="5350" y="3480"/>
                    <a:ext cx="9" cy="9"/>
                  </a:xfrm>
                  <a:prstGeom prst="ellipse">
                    <a:avLst/>
                  </a:prstGeom>
                  <a:solidFill>
                    <a:srgbClr val="9F9F9F"/>
                  </a:solidFill>
                  <a:ln w="12700">
                    <a:solidFill>
                      <a:srgbClr val="000000"/>
                    </a:solidFill>
                    <a:round/>
                    <a:headEnd/>
                    <a:tailEnd/>
                  </a:ln>
                  <a:effectLst/>
                </p:spPr>
                <p:txBody>
                  <a:bodyPr wrap="none" anchor="ctr"/>
                  <a:lstStyle/>
                  <a:p>
                    <a:endParaRPr lang="pl-PL">
                      <a:latin typeface="+mn-lt"/>
                    </a:endParaRPr>
                  </a:p>
                </p:txBody>
              </p:sp>
              <p:sp>
                <p:nvSpPr>
                  <p:cNvPr id="57427" name="Freeform 83"/>
                  <p:cNvSpPr>
                    <a:spLocks/>
                  </p:cNvSpPr>
                  <p:nvPr/>
                </p:nvSpPr>
                <p:spPr bwMode="auto">
                  <a:xfrm>
                    <a:off x="5391" y="3462"/>
                    <a:ext cx="18" cy="18"/>
                  </a:xfrm>
                  <a:custGeom>
                    <a:avLst/>
                    <a:gdLst/>
                    <a:ahLst/>
                    <a:cxnLst>
                      <a:cxn ang="0">
                        <a:pos x="17" y="0"/>
                      </a:cxn>
                      <a:cxn ang="0">
                        <a:pos x="17" y="17"/>
                      </a:cxn>
                      <a:cxn ang="0">
                        <a:pos x="0" y="17"/>
                      </a:cxn>
                      <a:cxn ang="0">
                        <a:pos x="0" y="0"/>
                      </a:cxn>
                      <a:cxn ang="0">
                        <a:pos x="17" y="0"/>
                      </a:cxn>
                    </a:cxnLst>
                    <a:rect l="0" t="0" r="r" b="b"/>
                    <a:pathLst>
                      <a:path w="18" h="18">
                        <a:moveTo>
                          <a:pt x="17" y="0"/>
                        </a:moveTo>
                        <a:lnTo>
                          <a:pt x="17" y="17"/>
                        </a:lnTo>
                        <a:lnTo>
                          <a:pt x="0" y="17"/>
                        </a:lnTo>
                        <a:lnTo>
                          <a:pt x="0" y="0"/>
                        </a:lnTo>
                        <a:lnTo>
                          <a:pt x="17" y="0"/>
                        </a:lnTo>
                      </a:path>
                    </a:pathLst>
                  </a:custGeom>
                  <a:solidFill>
                    <a:srgbClr val="80808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28" name="Freeform 84"/>
                  <p:cNvSpPr>
                    <a:spLocks/>
                  </p:cNvSpPr>
                  <p:nvPr/>
                </p:nvSpPr>
                <p:spPr bwMode="auto">
                  <a:xfrm>
                    <a:off x="5385" y="3456"/>
                    <a:ext cx="52" cy="34"/>
                  </a:xfrm>
                  <a:custGeom>
                    <a:avLst/>
                    <a:gdLst/>
                    <a:ahLst/>
                    <a:cxnLst>
                      <a:cxn ang="0">
                        <a:pos x="6" y="33"/>
                      </a:cxn>
                      <a:cxn ang="0">
                        <a:pos x="6" y="4"/>
                      </a:cxn>
                      <a:cxn ang="0">
                        <a:pos x="51" y="4"/>
                      </a:cxn>
                      <a:cxn ang="0">
                        <a:pos x="51" y="0"/>
                      </a:cxn>
                      <a:cxn ang="0">
                        <a:pos x="0" y="0"/>
                      </a:cxn>
                      <a:cxn ang="0">
                        <a:pos x="0" y="33"/>
                      </a:cxn>
                      <a:cxn ang="0">
                        <a:pos x="6" y="33"/>
                      </a:cxn>
                    </a:cxnLst>
                    <a:rect l="0" t="0" r="r" b="b"/>
                    <a:pathLst>
                      <a:path w="52" h="34">
                        <a:moveTo>
                          <a:pt x="6" y="33"/>
                        </a:moveTo>
                        <a:lnTo>
                          <a:pt x="6" y="4"/>
                        </a:lnTo>
                        <a:lnTo>
                          <a:pt x="51" y="4"/>
                        </a:lnTo>
                        <a:lnTo>
                          <a:pt x="51" y="0"/>
                        </a:lnTo>
                        <a:lnTo>
                          <a:pt x="0" y="0"/>
                        </a:lnTo>
                        <a:lnTo>
                          <a:pt x="0" y="33"/>
                        </a:lnTo>
                        <a:lnTo>
                          <a:pt x="6" y="33"/>
                        </a:lnTo>
                      </a:path>
                    </a:pathLst>
                  </a:custGeom>
                  <a:solidFill>
                    <a:srgbClr val="C0C0C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grpSp>
                <p:nvGrpSpPr>
                  <p:cNvPr id="57429" name="Group 85"/>
                  <p:cNvGrpSpPr>
                    <a:grpSpLocks/>
                  </p:cNvGrpSpPr>
                  <p:nvPr/>
                </p:nvGrpSpPr>
                <p:grpSpPr bwMode="auto">
                  <a:xfrm>
                    <a:off x="5346" y="3431"/>
                    <a:ext cx="49" cy="21"/>
                    <a:chOff x="5346" y="3431"/>
                    <a:chExt cx="49" cy="21"/>
                  </a:xfrm>
                </p:grpSpPr>
                <p:sp>
                  <p:nvSpPr>
                    <p:cNvPr id="57430" name="Oval 86"/>
                    <p:cNvSpPr>
                      <a:spLocks noChangeArrowheads="1"/>
                    </p:cNvSpPr>
                    <p:nvPr/>
                  </p:nvSpPr>
                  <p:spPr bwMode="auto">
                    <a:xfrm>
                      <a:off x="5351" y="3431"/>
                      <a:ext cx="44" cy="21"/>
                    </a:xfrm>
                    <a:prstGeom prst="ellipse">
                      <a:avLst/>
                    </a:prstGeom>
                    <a:solidFill>
                      <a:srgbClr val="808080"/>
                    </a:solidFill>
                    <a:ln w="12700">
                      <a:solidFill>
                        <a:srgbClr val="000000"/>
                      </a:solidFill>
                      <a:round/>
                      <a:headEnd/>
                      <a:tailEnd/>
                    </a:ln>
                    <a:effectLst/>
                  </p:spPr>
                  <p:txBody>
                    <a:bodyPr wrap="none" anchor="ctr"/>
                    <a:lstStyle/>
                    <a:p>
                      <a:endParaRPr lang="pl-PL">
                        <a:latin typeface="+mn-lt"/>
                      </a:endParaRPr>
                    </a:p>
                  </p:txBody>
                </p:sp>
                <p:sp>
                  <p:nvSpPr>
                    <p:cNvPr id="57431" name="Oval 87"/>
                    <p:cNvSpPr>
                      <a:spLocks noChangeArrowheads="1"/>
                    </p:cNvSpPr>
                    <p:nvPr/>
                  </p:nvSpPr>
                  <p:spPr bwMode="auto">
                    <a:xfrm>
                      <a:off x="5346" y="3431"/>
                      <a:ext cx="43" cy="21"/>
                    </a:xfrm>
                    <a:prstGeom prst="ellipse">
                      <a:avLst/>
                    </a:prstGeom>
                    <a:solidFill>
                      <a:srgbClr val="C0C0C0"/>
                    </a:solidFill>
                    <a:ln w="12700">
                      <a:solidFill>
                        <a:srgbClr val="000000"/>
                      </a:solidFill>
                      <a:round/>
                      <a:headEnd/>
                      <a:tailEnd/>
                    </a:ln>
                    <a:effectLst/>
                  </p:spPr>
                  <p:txBody>
                    <a:bodyPr wrap="none" anchor="ctr"/>
                    <a:lstStyle/>
                    <a:p>
                      <a:endParaRPr lang="pl-PL">
                        <a:latin typeface="+mn-lt"/>
                      </a:endParaRPr>
                    </a:p>
                  </p:txBody>
                </p:sp>
              </p:grpSp>
              <p:grpSp>
                <p:nvGrpSpPr>
                  <p:cNvPr id="57432" name="Group 88"/>
                  <p:cNvGrpSpPr>
                    <a:grpSpLocks/>
                  </p:cNvGrpSpPr>
                  <p:nvPr/>
                </p:nvGrpSpPr>
                <p:grpSpPr bwMode="auto">
                  <a:xfrm>
                    <a:off x="5366" y="3489"/>
                    <a:ext cx="20" cy="34"/>
                    <a:chOff x="5366" y="3489"/>
                    <a:chExt cx="20" cy="34"/>
                  </a:xfrm>
                </p:grpSpPr>
                <p:sp>
                  <p:nvSpPr>
                    <p:cNvPr id="57433" name="Freeform 89"/>
                    <p:cNvSpPr>
                      <a:spLocks/>
                    </p:cNvSpPr>
                    <p:nvPr/>
                  </p:nvSpPr>
                  <p:spPr bwMode="auto">
                    <a:xfrm>
                      <a:off x="5366" y="3489"/>
                      <a:ext cx="20" cy="34"/>
                    </a:xfrm>
                    <a:custGeom>
                      <a:avLst/>
                      <a:gdLst/>
                      <a:ahLst/>
                      <a:cxnLst>
                        <a:cxn ang="0">
                          <a:pos x="0" y="0"/>
                        </a:cxn>
                        <a:cxn ang="0">
                          <a:pos x="19" y="0"/>
                        </a:cxn>
                        <a:cxn ang="0">
                          <a:pos x="19" y="33"/>
                        </a:cxn>
                        <a:cxn ang="0">
                          <a:pos x="0" y="33"/>
                        </a:cxn>
                        <a:cxn ang="0">
                          <a:pos x="0" y="0"/>
                        </a:cxn>
                      </a:cxnLst>
                      <a:rect l="0" t="0" r="r" b="b"/>
                      <a:pathLst>
                        <a:path w="20" h="34">
                          <a:moveTo>
                            <a:pt x="0" y="0"/>
                          </a:moveTo>
                          <a:lnTo>
                            <a:pt x="19" y="0"/>
                          </a:lnTo>
                          <a:lnTo>
                            <a:pt x="19" y="33"/>
                          </a:lnTo>
                          <a:lnTo>
                            <a:pt x="0" y="33"/>
                          </a:lnTo>
                          <a:lnTo>
                            <a:pt x="0" y="0"/>
                          </a:lnTo>
                        </a:path>
                      </a:pathLst>
                    </a:custGeom>
                    <a:solidFill>
                      <a:srgbClr val="C0C0C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grpSp>
                  <p:nvGrpSpPr>
                    <p:cNvPr id="57434" name="Group 90"/>
                    <p:cNvGrpSpPr>
                      <a:grpSpLocks/>
                    </p:cNvGrpSpPr>
                    <p:nvPr/>
                  </p:nvGrpSpPr>
                  <p:grpSpPr bwMode="auto">
                    <a:xfrm>
                      <a:off x="5370" y="3493"/>
                      <a:ext cx="11" cy="24"/>
                      <a:chOff x="5370" y="3493"/>
                      <a:chExt cx="11" cy="24"/>
                    </a:xfrm>
                  </p:grpSpPr>
                  <p:sp>
                    <p:nvSpPr>
                      <p:cNvPr id="57435" name="Line 91"/>
                      <p:cNvSpPr>
                        <a:spLocks noChangeShapeType="1"/>
                      </p:cNvSpPr>
                      <p:nvPr/>
                    </p:nvSpPr>
                    <p:spPr bwMode="auto">
                      <a:xfrm>
                        <a:off x="5370" y="3499"/>
                        <a:ext cx="11" cy="0"/>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57436" name="Line 92"/>
                      <p:cNvSpPr>
                        <a:spLocks noChangeShapeType="1"/>
                      </p:cNvSpPr>
                      <p:nvPr/>
                    </p:nvSpPr>
                    <p:spPr bwMode="auto">
                      <a:xfrm>
                        <a:off x="5370" y="3510"/>
                        <a:ext cx="11" cy="0"/>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57437" name="Line 93"/>
                      <p:cNvSpPr>
                        <a:spLocks noChangeShapeType="1"/>
                      </p:cNvSpPr>
                      <p:nvPr/>
                    </p:nvSpPr>
                    <p:spPr bwMode="auto">
                      <a:xfrm>
                        <a:off x="5370" y="3505"/>
                        <a:ext cx="11" cy="0"/>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57438" name="Line 94"/>
                      <p:cNvSpPr>
                        <a:spLocks noChangeShapeType="1"/>
                      </p:cNvSpPr>
                      <p:nvPr/>
                    </p:nvSpPr>
                    <p:spPr bwMode="auto">
                      <a:xfrm>
                        <a:off x="5370" y="3500"/>
                        <a:ext cx="11" cy="0"/>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57439" name="Line 95"/>
                      <p:cNvSpPr>
                        <a:spLocks noChangeShapeType="1"/>
                      </p:cNvSpPr>
                      <p:nvPr/>
                    </p:nvSpPr>
                    <p:spPr bwMode="auto">
                      <a:xfrm>
                        <a:off x="5370" y="3493"/>
                        <a:ext cx="11" cy="0"/>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57440" name="Line 96"/>
                      <p:cNvSpPr>
                        <a:spLocks noChangeShapeType="1"/>
                      </p:cNvSpPr>
                      <p:nvPr/>
                    </p:nvSpPr>
                    <p:spPr bwMode="auto">
                      <a:xfrm>
                        <a:off x="5370" y="3514"/>
                        <a:ext cx="11" cy="0"/>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57441" name="Line 97"/>
                      <p:cNvSpPr>
                        <a:spLocks noChangeShapeType="1"/>
                      </p:cNvSpPr>
                      <p:nvPr/>
                    </p:nvSpPr>
                    <p:spPr bwMode="auto">
                      <a:xfrm>
                        <a:off x="5370" y="3517"/>
                        <a:ext cx="11" cy="0"/>
                      </a:xfrm>
                      <a:prstGeom prst="line">
                        <a:avLst/>
                      </a:prstGeom>
                      <a:noFill/>
                      <a:ln w="12700">
                        <a:solidFill>
                          <a:srgbClr val="000000"/>
                        </a:solidFill>
                        <a:round/>
                        <a:headEnd/>
                        <a:tailEnd/>
                      </a:ln>
                      <a:effectLst/>
                    </p:spPr>
                    <p:txBody>
                      <a:bodyPr wrap="none" anchor="ctr"/>
                      <a:lstStyle/>
                      <a:p>
                        <a:endParaRPr lang="pl-PL">
                          <a:latin typeface="+mn-lt"/>
                        </a:endParaRPr>
                      </a:p>
                    </p:txBody>
                  </p:sp>
                </p:grpSp>
              </p:grpSp>
              <p:sp>
                <p:nvSpPr>
                  <p:cNvPr id="57442" name="Freeform 98"/>
                  <p:cNvSpPr>
                    <a:spLocks/>
                  </p:cNvSpPr>
                  <p:nvPr/>
                </p:nvSpPr>
                <p:spPr bwMode="auto">
                  <a:xfrm>
                    <a:off x="5486" y="3499"/>
                    <a:ext cx="18" cy="17"/>
                  </a:xfrm>
                  <a:custGeom>
                    <a:avLst/>
                    <a:gdLst/>
                    <a:ahLst/>
                    <a:cxnLst>
                      <a:cxn ang="0">
                        <a:pos x="0" y="0"/>
                      </a:cxn>
                      <a:cxn ang="0">
                        <a:pos x="17" y="0"/>
                      </a:cxn>
                      <a:cxn ang="0">
                        <a:pos x="17" y="16"/>
                      </a:cxn>
                      <a:cxn ang="0">
                        <a:pos x="0" y="16"/>
                      </a:cxn>
                      <a:cxn ang="0">
                        <a:pos x="0" y="0"/>
                      </a:cxn>
                    </a:cxnLst>
                    <a:rect l="0" t="0" r="r" b="b"/>
                    <a:pathLst>
                      <a:path w="18" h="17">
                        <a:moveTo>
                          <a:pt x="0" y="0"/>
                        </a:moveTo>
                        <a:lnTo>
                          <a:pt x="17" y="0"/>
                        </a:lnTo>
                        <a:lnTo>
                          <a:pt x="17" y="16"/>
                        </a:lnTo>
                        <a:lnTo>
                          <a:pt x="0" y="16"/>
                        </a:lnTo>
                        <a:lnTo>
                          <a:pt x="0" y="0"/>
                        </a:lnTo>
                      </a:path>
                    </a:pathLst>
                  </a:custGeom>
                  <a:solidFill>
                    <a:srgbClr val="C0C0C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grpSp>
            <p:grpSp>
              <p:nvGrpSpPr>
                <p:cNvPr id="57443" name="Group 99"/>
                <p:cNvGrpSpPr>
                  <a:grpSpLocks/>
                </p:cNvGrpSpPr>
                <p:nvPr/>
              </p:nvGrpSpPr>
              <p:grpSpPr bwMode="auto">
                <a:xfrm>
                  <a:off x="5435" y="3407"/>
                  <a:ext cx="34" cy="26"/>
                  <a:chOff x="5435" y="3407"/>
                  <a:chExt cx="34" cy="26"/>
                </a:xfrm>
              </p:grpSpPr>
              <p:sp>
                <p:nvSpPr>
                  <p:cNvPr id="57444" name="Freeform 100"/>
                  <p:cNvSpPr>
                    <a:spLocks/>
                  </p:cNvSpPr>
                  <p:nvPr/>
                </p:nvSpPr>
                <p:spPr bwMode="auto">
                  <a:xfrm>
                    <a:off x="5451" y="3415"/>
                    <a:ext cx="18" cy="18"/>
                  </a:xfrm>
                  <a:custGeom>
                    <a:avLst/>
                    <a:gdLst/>
                    <a:ahLst/>
                    <a:cxnLst>
                      <a:cxn ang="0">
                        <a:pos x="14" y="0"/>
                      </a:cxn>
                      <a:cxn ang="0">
                        <a:pos x="0" y="14"/>
                      </a:cxn>
                      <a:cxn ang="0">
                        <a:pos x="3" y="17"/>
                      </a:cxn>
                      <a:cxn ang="0">
                        <a:pos x="17" y="0"/>
                      </a:cxn>
                      <a:cxn ang="0">
                        <a:pos x="14" y="0"/>
                      </a:cxn>
                    </a:cxnLst>
                    <a:rect l="0" t="0" r="r" b="b"/>
                    <a:pathLst>
                      <a:path w="18" h="18">
                        <a:moveTo>
                          <a:pt x="14" y="0"/>
                        </a:moveTo>
                        <a:lnTo>
                          <a:pt x="0" y="14"/>
                        </a:lnTo>
                        <a:lnTo>
                          <a:pt x="3" y="17"/>
                        </a:lnTo>
                        <a:lnTo>
                          <a:pt x="17" y="0"/>
                        </a:lnTo>
                        <a:lnTo>
                          <a:pt x="14" y="0"/>
                        </a:lnTo>
                      </a:path>
                    </a:pathLst>
                  </a:custGeom>
                  <a:solidFill>
                    <a:srgbClr val="BFBFD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45" name="Freeform 101"/>
                  <p:cNvSpPr>
                    <a:spLocks/>
                  </p:cNvSpPr>
                  <p:nvPr/>
                </p:nvSpPr>
                <p:spPr bwMode="auto">
                  <a:xfrm>
                    <a:off x="5435" y="3407"/>
                    <a:ext cx="30" cy="18"/>
                  </a:xfrm>
                  <a:custGeom>
                    <a:avLst/>
                    <a:gdLst/>
                    <a:ahLst/>
                    <a:cxnLst>
                      <a:cxn ang="0">
                        <a:pos x="28" y="0"/>
                      </a:cxn>
                      <a:cxn ang="0">
                        <a:pos x="0" y="10"/>
                      </a:cxn>
                      <a:cxn ang="0">
                        <a:pos x="4" y="17"/>
                      </a:cxn>
                      <a:cxn ang="0">
                        <a:pos x="29" y="6"/>
                      </a:cxn>
                      <a:cxn ang="0">
                        <a:pos x="28" y="0"/>
                      </a:cxn>
                    </a:cxnLst>
                    <a:rect l="0" t="0" r="r" b="b"/>
                    <a:pathLst>
                      <a:path w="30" h="18">
                        <a:moveTo>
                          <a:pt x="28" y="0"/>
                        </a:moveTo>
                        <a:lnTo>
                          <a:pt x="0" y="10"/>
                        </a:lnTo>
                        <a:lnTo>
                          <a:pt x="4" y="17"/>
                        </a:lnTo>
                        <a:lnTo>
                          <a:pt x="29" y="6"/>
                        </a:lnTo>
                        <a:lnTo>
                          <a:pt x="28" y="0"/>
                        </a:lnTo>
                      </a:path>
                    </a:pathLst>
                  </a:custGeom>
                  <a:solidFill>
                    <a:srgbClr val="BFBFD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grpSp>
            <p:grpSp>
              <p:nvGrpSpPr>
                <p:cNvPr id="57446" name="Group 102"/>
                <p:cNvGrpSpPr>
                  <a:grpSpLocks/>
                </p:cNvGrpSpPr>
                <p:nvPr/>
              </p:nvGrpSpPr>
              <p:grpSpPr bwMode="auto">
                <a:xfrm>
                  <a:off x="5371" y="3371"/>
                  <a:ext cx="106" cy="105"/>
                  <a:chOff x="5371" y="3371"/>
                  <a:chExt cx="106" cy="105"/>
                </a:xfrm>
              </p:grpSpPr>
              <p:sp>
                <p:nvSpPr>
                  <p:cNvPr id="57447" name="Freeform 103"/>
                  <p:cNvSpPr>
                    <a:spLocks/>
                  </p:cNvSpPr>
                  <p:nvPr/>
                </p:nvSpPr>
                <p:spPr bwMode="auto">
                  <a:xfrm>
                    <a:off x="5371" y="3372"/>
                    <a:ext cx="106" cy="104"/>
                  </a:xfrm>
                  <a:custGeom>
                    <a:avLst/>
                    <a:gdLst/>
                    <a:ahLst/>
                    <a:cxnLst>
                      <a:cxn ang="0">
                        <a:pos x="3" y="3"/>
                      </a:cxn>
                      <a:cxn ang="0">
                        <a:pos x="2" y="6"/>
                      </a:cxn>
                      <a:cxn ang="0">
                        <a:pos x="0" y="10"/>
                      </a:cxn>
                      <a:cxn ang="0">
                        <a:pos x="0" y="15"/>
                      </a:cxn>
                      <a:cxn ang="0">
                        <a:pos x="0" y="19"/>
                      </a:cxn>
                      <a:cxn ang="0">
                        <a:pos x="1" y="24"/>
                      </a:cxn>
                      <a:cxn ang="0">
                        <a:pos x="2" y="30"/>
                      </a:cxn>
                      <a:cxn ang="0">
                        <a:pos x="5" y="37"/>
                      </a:cxn>
                      <a:cxn ang="0">
                        <a:pos x="9" y="46"/>
                      </a:cxn>
                      <a:cxn ang="0">
                        <a:pos x="15" y="54"/>
                      </a:cxn>
                      <a:cxn ang="0">
                        <a:pos x="25" y="63"/>
                      </a:cxn>
                      <a:cxn ang="0">
                        <a:pos x="34" y="72"/>
                      </a:cxn>
                      <a:cxn ang="0">
                        <a:pos x="42" y="78"/>
                      </a:cxn>
                      <a:cxn ang="0">
                        <a:pos x="54" y="85"/>
                      </a:cxn>
                      <a:cxn ang="0">
                        <a:pos x="65" y="92"/>
                      </a:cxn>
                      <a:cxn ang="0">
                        <a:pos x="75" y="97"/>
                      </a:cxn>
                      <a:cxn ang="0">
                        <a:pos x="83" y="99"/>
                      </a:cxn>
                      <a:cxn ang="0">
                        <a:pos x="91" y="102"/>
                      </a:cxn>
                      <a:cxn ang="0">
                        <a:pos x="96" y="103"/>
                      </a:cxn>
                      <a:cxn ang="0">
                        <a:pos x="102" y="103"/>
                      </a:cxn>
                      <a:cxn ang="0">
                        <a:pos x="105" y="102"/>
                      </a:cxn>
                      <a:cxn ang="0">
                        <a:pos x="6" y="0"/>
                      </a:cxn>
                      <a:cxn ang="0">
                        <a:pos x="3" y="3"/>
                      </a:cxn>
                    </a:cxnLst>
                    <a:rect l="0" t="0" r="r" b="b"/>
                    <a:pathLst>
                      <a:path w="106" h="104">
                        <a:moveTo>
                          <a:pt x="3" y="3"/>
                        </a:moveTo>
                        <a:lnTo>
                          <a:pt x="2" y="6"/>
                        </a:lnTo>
                        <a:lnTo>
                          <a:pt x="0" y="10"/>
                        </a:lnTo>
                        <a:lnTo>
                          <a:pt x="0" y="15"/>
                        </a:lnTo>
                        <a:lnTo>
                          <a:pt x="0" y="19"/>
                        </a:lnTo>
                        <a:lnTo>
                          <a:pt x="1" y="24"/>
                        </a:lnTo>
                        <a:lnTo>
                          <a:pt x="2" y="30"/>
                        </a:lnTo>
                        <a:lnTo>
                          <a:pt x="5" y="37"/>
                        </a:lnTo>
                        <a:lnTo>
                          <a:pt x="9" y="46"/>
                        </a:lnTo>
                        <a:lnTo>
                          <a:pt x="15" y="54"/>
                        </a:lnTo>
                        <a:lnTo>
                          <a:pt x="25" y="63"/>
                        </a:lnTo>
                        <a:lnTo>
                          <a:pt x="34" y="72"/>
                        </a:lnTo>
                        <a:lnTo>
                          <a:pt x="42" y="78"/>
                        </a:lnTo>
                        <a:lnTo>
                          <a:pt x="54" y="85"/>
                        </a:lnTo>
                        <a:lnTo>
                          <a:pt x="65" y="92"/>
                        </a:lnTo>
                        <a:lnTo>
                          <a:pt x="75" y="97"/>
                        </a:lnTo>
                        <a:lnTo>
                          <a:pt x="83" y="99"/>
                        </a:lnTo>
                        <a:lnTo>
                          <a:pt x="91" y="102"/>
                        </a:lnTo>
                        <a:lnTo>
                          <a:pt x="96" y="103"/>
                        </a:lnTo>
                        <a:lnTo>
                          <a:pt x="102" y="103"/>
                        </a:lnTo>
                        <a:lnTo>
                          <a:pt x="105" y="102"/>
                        </a:lnTo>
                        <a:lnTo>
                          <a:pt x="6" y="0"/>
                        </a:lnTo>
                        <a:lnTo>
                          <a:pt x="3" y="3"/>
                        </a:lnTo>
                      </a:path>
                    </a:pathLst>
                  </a:custGeom>
                  <a:solidFill>
                    <a:srgbClr val="80808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48" name="Freeform 104"/>
                  <p:cNvSpPr>
                    <a:spLocks/>
                  </p:cNvSpPr>
                  <p:nvPr/>
                </p:nvSpPr>
                <p:spPr bwMode="auto">
                  <a:xfrm>
                    <a:off x="5377" y="3371"/>
                    <a:ext cx="100" cy="104"/>
                  </a:xfrm>
                  <a:custGeom>
                    <a:avLst/>
                    <a:gdLst/>
                    <a:ahLst/>
                    <a:cxnLst>
                      <a:cxn ang="0">
                        <a:pos x="1" y="0"/>
                      </a:cxn>
                      <a:cxn ang="0">
                        <a:pos x="0" y="2"/>
                      </a:cxn>
                      <a:cxn ang="0">
                        <a:pos x="0" y="6"/>
                      </a:cxn>
                      <a:cxn ang="0">
                        <a:pos x="0" y="11"/>
                      </a:cxn>
                      <a:cxn ang="0">
                        <a:pos x="1" y="16"/>
                      </a:cxn>
                      <a:cxn ang="0">
                        <a:pos x="2" y="22"/>
                      </a:cxn>
                      <a:cxn ang="0">
                        <a:pos x="4" y="28"/>
                      </a:cxn>
                      <a:cxn ang="0">
                        <a:pos x="6" y="35"/>
                      </a:cxn>
                      <a:cxn ang="0">
                        <a:pos x="12" y="44"/>
                      </a:cxn>
                      <a:cxn ang="0">
                        <a:pos x="18" y="53"/>
                      </a:cxn>
                      <a:cxn ang="0">
                        <a:pos x="27" y="61"/>
                      </a:cxn>
                      <a:cxn ang="0">
                        <a:pos x="36" y="71"/>
                      </a:cxn>
                      <a:cxn ang="0">
                        <a:pos x="45" y="77"/>
                      </a:cxn>
                      <a:cxn ang="0">
                        <a:pos x="52" y="81"/>
                      </a:cxn>
                      <a:cxn ang="0">
                        <a:pos x="58" y="85"/>
                      </a:cxn>
                      <a:cxn ang="0">
                        <a:pos x="65" y="89"/>
                      </a:cxn>
                      <a:cxn ang="0">
                        <a:pos x="72" y="94"/>
                      </a:cxn>
                      <a:cxn ang="0">
                        <a:pos x="77" y="96"/>
                      </a:cxn>
                      <a:cxn ang="0">
                        <a:pos x="84" y="99"/>
                      </a:cxn>
                      <a:cxn ang="0">
                        <a:pos x="89" y="101"/>
                      </a:cxn>
                      <a:cxn ang="0">
                        <a:pos x="95" y="103"/>
                      </a:cxn>
                      <a:cxn ang="0">
                        <a:pos x="98" y="103"/>
                      </a:cxn>
                      <a:cxn ang="0">
                        <a:pos x="99" y="102"/>
                      </a:cxn>
                      <a:cxn ang="0">
                        <a:pos x="99" y="100"/>
                      </a:cxn>
                      <a:cxn ang="0">
                        <a:pos x="98" y="97"/>
                      </a:cxn>
                      <a:cxn ang="0">
                        <a:pos x="97" y="93"/>
                      </a:cxn>
                      <a:cxn ang="0">
                        <a:pos x="95" y="87"/>
                      </a:cxn>
                      <a:cxn ang="0">
                        <a:pos x="93" y="82"/>
                      </a:cxn>
                      <a:cxn ang="0">
                        <a:pos x="90" y="76"/>
                      </a:cxn>
                      <a:cxn ang="0">
                        <a:pos x="87" y="70"/>
                      </a:cxn>
                      <a:cxn ang="0">
                        <a:pos x="84" y="65"/>
                      </a:cxn>
                      <a:cxn ang="0">
                        <a:pos x="81" y="59"/>
                      </a:cxn>
                      <a:cxn ang="0">
                        <a:pos x="76" y="54"/>
                      </a:cxn>
                      <a:cxn ang="0">
                        <a:pos x="72" y="49"/>
                      </a:cxn>
                      <a:cxn ang="0">
                        <a:pos x="67" y="43"/>
                      </a:cxn>
                      <a:cxn ang="0">
                        <a:pos x="58" y="35"/>
                      </a:cxn>
                      <a:cxn ang="0">
                        <a:pos x="52" y="30"/>
                      </a:cxn>
                      <a:cxn ang="0">
                        <a:pos x="43" y="24"/>
                      </a:cxn>
                      <a:cxn ang="0">
                        <a:pos x="34" y="19"/>
                      </a:cxn>
                      <a:cxn ang="0">
                        <a:pos x="27" y="14"/>
                      </a:cxn>
                      <a:cxn ang="0">
                        <a:pos x="20" y="10"/>
                      </a:cxn>
                      <a:cxn ang="0">
                        <a:pos x="14" y="6"/>
                      </a:cxn>
                      <a:cxn ang="0">
                        <a:pos x="10" y="3"/>
                      </a:cxn>
                      <a:cxn ang="0">
                        <a:pos x="5" y="1"/>
                      </a:cxn>
                      <a:cxn ang="0">
                        <a:pos x="1" y="0"/>
                      </a:cxn>
                    </a:cxnLst>
                    <a:rect l="0" t="0" r="r" b="b"/>
                    <a:pathLst>
                      <a:path w="100" h="104">
                        <a:moveTo>
                          <a:pt x="1" y="0"/>
                        </a:moveTo>
                        <a:lnTo>
                          <a:pt x="0" y="2"/>
                        </a:lnTo>
                        <a:lnTo>
                          <a:pt x="0" y="6"/>
                        </a:lnTo>
                        <a:lnTo>
                          <a:pt x="0" y="11"/>
                        </a:lnTo>
                        <a:lnTo>
                          <a:pt x="1" y="16"/>
                        </a:lnTo>
                        <a:lnTo>
                          <a:pt x="2" y="22"/>
                        </a:lnTo>
                        <a:lnTo>
                          <a:pt x="4" y="28"/>
                        </a:lnTo>
                        <a:lnTo>
                          <a:pt x="6" y="35"/>
                        </a:lnTo>
                        <a:lnTo>
                          <a:pt x="12" y="44"/>
                        </a:lnTo>
                        <a:lnTo>
                          <a:pt x="18" y="53"/>
                        </a:lnTo>
                        <a:lnTo>
                          <a:pt x="27" y="61"/>
                        </a:lnTo>
                        <a:lnTo>
                          <a:pt x="36" y="71"/>
                        </a:lnTo>
                        <a:lnTo>
                          <a:pt x="45" y="77"/>
                        </a:lnTo>
                        <a:lnTo>
                          <a:pt x="52" y="81"/>
                        </a:lnTo>
                        <a:lnTo>
                          <a:pt x="58" y="85"/>
                        </a:lnTo>
                        <a:lnTo>
                          <a:pt x="65" y="89"/>
                        </a:lnTo>
                        <a:lnTo>
                          <a:pt x="72" y="94"/>
                        </a:lnTo>
                        <a:lnTo>
                          <a:pt x="77" y="96"/>
                        </a:lnTo>
                        <a:lnTo>
                          <a:pt x="84" y="99"/>
                        </a:lnTo>
                        <a:lnTo>
                          <a:pt x="89" y="101"/>
                        </a:lnTo>
                        <a:lnTo>
                          <a:pt x="95" y="103"/>
                        </a:lnTo>
                        <a:lnTo>
                          <a:pt x="98" y="103"/>
                        </a:lnTo>
                        <a:lnTo>
                          <a:pt x="99" y="102"/>
                        </a:lnTo>
                        <a:lnTo>
                          <a:pt x="99" y="100"/>
                        </a:lnTo>
                        <a:lnTo>
                          <a:pt x="98" y="97"/>
                        </a:lnTo>
                        <a:lnTo>
                          <a:pt x="97" y="93"/>
                        </a:lnTo>
                        <a:lnTo>
                          <a:pt x="95" y="87"/>
                        </a:lnTo>
                        <a:lnTo>
                          <a:pt x="93" y="82"/>
                        </a:lnTo>
                        <a:lnTo>
                          <a:pt x="90" y="76"/>
                        </a:lnTo>
                        <a:lnTo>
                          <a:pt x="87" y="70"/>
                        </a:lnTo>
                        <a:lnTo>
                          <a:pt x="84" y="65"/>
                        </a:lnTo>
                        <a:lnTo>
                          <a:pt x="81" y="59"/>
                        </a:lnTo>
                        <a:lnTo>
                          <a:pt x="76" y="54"/>
                        </a:lnTo>
                        <a:lnTo>
                          <a:pt x="72" y="49"/>
                        </a:lnTo>
                        <a:lnTo>
                          <a:pt x="67" y="43"/>
                        </a:lnTo>
                        <a:lnTo>
                          <a:pt x="58" y="35"/>
                        </a:lnTo>
                        <a:lnTo>
                          <a:pt x="52" y="30"/>
                        </a:lnTo>
                        <a:lnTo>
                          <a:pt x="43" y="24"/>
                        </a:lnTo>
                        <a:lnTo>
                          <a:pt x="34" y="19"/>
                        </a:lnTo>
                        <a:lnTo>
                          <a:pt x="27" y="14"/>
                        </a:lnTo>
                        <a:lnTo>
                          <a:pt x="20" y="10"/>
                        </a:lnTo>
                        <a:lnTo>
                          <a:pt x="14" y="6"/>
                        </a:lnTo>
                        <a:lnTo>
                          <a:pt x="10" y="3"/>
                        </a:lnTo>
                        <a:lnTo>
                          <a:pt x="5" y="1"/>
                        </a:lnTo>
                        <a:lnTo>
                          <a:pt x="1" y="0"/>
                        </a:lnTo>
                      </a:path>
                    </a:pathLst>
                  </a:custGeom>
                  <a:solidFill>
                    <a:srgbClr val="C0C0C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grpSp>
            <p:grpSp>
              <p:nvGrpSpPr>
                <p:cNvPr id="57449" name="Group 105"/>
                <p:cNvGrpSpPr>
                  <a:grpSpLocks/>
                </p:cNvGrpSpPr>
                <p:nvPr/>
              </p:nvGrpSpPr>
              <p:grpSpPr bwMode="auto">
                <a:xfrm>
                  <a:off x="5380" y="3398"/>
                  <a:ext cx="104" cy="67"/>
                  <a:chOff x="5380" y="3398"/>
                  <a:chExt cx="104" cy="67"/>
                </a:xfrm>
              </p:grpSpPr>
              <p:sp>
                <p:nvSpPr>
                  <p:cNvPr id="57450" name="Freeform 106"/>
                  <p:cNvSpPr>
                    <a:spLocks/>
                  </p:cNvSpPr>
                  <p:nvPr/>
                </p:nvSpPr>
                <p:spPr bwMode="auto">
                  <a:xfrm>
                    <a:off x="5380" y="3398"/>
                    <a:ext cx="99" cy="18"/>
                  </a:xfrm>
                  <a:custGeom>
                    <a:avLst/>
                    <a:gdLst/>
                    <a:ahLst/>
                    <a:cxnLst>
                      <a:cxn ang="0">
                        <a:pos x="0" y="0"/>
                      </a:cxn>
                      <a:cxn ang="0">
                        <a:pos x="98" y="10"/>
                      </a:cxn>
                      <a:cxn ang="0">
                        <a:pos x="97" y="17"/>
                      </a:cxn>
                      <a:cxn ang="0">
                        <a:pos x="0" y="6"/>
                      </a:cxn>
                      <a:cxn ang="0">
                        <a:pos x="0" y="0"/>
                      </a:cxn>
                    </a:cxnLst>
                    <a:rect l="0" t="0" r="r" b="b"/>
                    <a:pathLst>
                      <a:path w="99" h="18">
                        <a:moveTo>
                          <a:pt x="0" y="0"/>
                        </a:moveTo>
                        <a:lnTo>
                          <a:pt x="98" y="10"/>
                        </a:lnTo>
                        <a:lnTo>
                          <a:pt x="97" y="17"/>
                        </a:lnTo>
                        <a:lnTo>
                          <a:pt x="0" y="6"/>
                        </a:lnTo>
                        <a:lnTo>
                          <a:pt x="0" y="0"/>
                        </a:lnTo>
                      </a:path>
                    </a:pathLst>
                  </a:custGeom>
                  <a:solidFill>
                    <a:srgbClr val="DFD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51" name="Freeform 107"/>
                  <p:cNvSpPr>
                    <a:spLocks/>
                  </p:cNvSpPr>
                  <p:nvPr/>
                </p:nvSpPr>
                <p:spPr bwMode="auto">
                  <a:xfrm>
                    <a:off x="5446" y="3412"/>
                    <a:ext cx="38" cy="53"/>
                  </a:xfrm>
                  <a:custGeom>
                    <a:avLst/>
                    <a:gdLst/>
                    <a:ahLst/>
                    <a:cxnLst>
                      <a:cxn ang="0">
                        <a:pos x="33" y="1"/>
                      </a:cxn>
                      <a:cxn ang="0">
                        <a:pos x="0" y="51"/>
                      </a:cxn>
                      <a:cxn ang="0">
                        <a:pos x="3" y="52"/>
                      </a:cxn>
                      <a:cxn ang="0">
                        <a:pos x="37" y="0"/>
                      </a:cxn>
                      <a:cxn ang="0">
                        <a:pos x="33" y="1"/>
                      </a:cxn>
                    </a:cxnLst>
                    <a:rect l="0" t="0" r="r" b="b"/>
                    <a:pathLst>
                      <a:path w="38" h="53">
                        <a:moveTo>
                          <a:pt x="33" y="1"/>
                        </a:moveTo>
                        <a:lnTo>
                          <a:pt x="0" y="51"/>
                        </a:lnTo>
                        <a:lnTo>
                          <a:pt x="3" y="52"/>
                        </a:lnTo>
                        <a:lnTo>
                          <a:pt x="37" y="0"/>
                        </a:lnTo>
                        <a:lnTo>
                          <a:pt x="33" y="1"/>
                        </a:lnTo>
                      </a:path>
                    </a:pathLst>
                  </a:custGeom>
                  <a:solidFill>
                    <a:srgbClr val="DFD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grpSp>
            <p:grpSp>
              <p:nvGrpSpPr>
                <p:cNvPr id="57452" name="Group 108"/>
                <p:cNvGrpSpPr>
                  <a:grpSpLocks/>
                </p:cNvGrpSpPr>
                <p:nvPr/>
              </p:nvGrpSpPr>
              <p:grpSpPr bwMode="auto">
                <a:xfrm>
                  <a:off x="5461" y="3399"/>
                  <a:ext cx="39" cy="23"/>
                  <a:chOff x="5461" y="3399"/>
                  <a:chExt cx="39" cy="23"/>
                </a:xfrm>
              </p:grpSpPr>
              <p:sp>
                <p:nvSpPr>
                  <p:cNvPr id="57453" name="Freeform 109"/>
                  <p:cNvSpPr>
                    <a:spLocks/>
                  </p:cNvSpPr>
                  <p:nvPr/>
                </p:nvSpPr>
                <p:spPr bwMode="auto">
                  <a:xfrm>
                    <a:off x="5461" y="3401"/>
                    <a:ext cx="28" cy="18"/>
                  </a:xfrm>
                  <a:custGeom>
                    <a:avLst/>
                    <a:gdLst/>
                    <a:ahLst/>
                    <a:cxnLst>
                      <a:cxn ang="0">
                        <a:pos x="21" y="0"/>
                      </a:cxn>
                      <a:cxn ang="0">
                        <a:pos x="1" y="4"/>
                      </a:cxn>
                      <a:cxn ang="0">
                        <a:pos x="0" y="5"/>
                      </a:cxn>
                      <a:cxn ang="0">
                        <a:pos x="0" y="6"/>
                      </a:cxn>
                      <a:cxn ang="0">
                        <a:pos x="0" y="11"/>
                      </a:cxn>
                      <a:cxn ang="0">
                        <a:pos x="0" y="12"/>
                      </a:cxn>
                      <a:cxn ang="0">
                        <a:pos x="1" y="14"/>
                      </a:cxn>
                      <a:cxn ang="0">
                        <a:pos x="3" y="15"/>
                      </a:cxn>
                      <a:cxn ang="0">
                        <a:pos x="6" y="17"/>
                      </a:cxn>
                      <a:cxn ang="0">
                        <a:pos x="8" y="17"/>
                      </a:cxn>
                      <a:cxn ang="0">
                        <a:pos x="9" y="17"/>
                      </a:cxn>
                      <a:cxn ang="0">
                        <a:pos x="27" y="11"/>
                      </a:cxn>
                      <a:cxn ang="0">
                        <a:pos x="24" y="9"/>
                      </a:cxn>
                      <a:cxn ang="0">
                        <a:pos x="22" y="5"/>
                      </a:cxn>
                      <a:cxn ang="0">
                        <a:pos x="21" y="0"/>
                      </a:cxn>
                    </a:cxnLst>
                    <a:rect l="0" t="0" r="r" b="b"/>
                    <a:pathLst>
                      <a:path w="28" h="18">
                        <a:moveTo>
                          <a:pt x="21" y="0"/>
                        </a:moveTo>
                        <a:lnTo>
                          <a:pt x="1" y="4"/>
                        </a:lnTo>
                        <a:lnTo>
                          <a:pt x="0" y="5"/>
                        </a:lnTo>
                        <a:lnTo>
                          <a:pt x="0" y="6"/>
                        </a:lnTo>
                        <a:lnTo>
                          <a:pt x="0" y="11"/>
                        </a:lnTo>
                        <a:lnTo>
                          <a:pt x="0" y="12"/>
                        </a:lnTo>
                        <a:lnTo>
                          <a:pt x="1" y="14"/>
                        </a:lnTo>
                        <a:lnTo>
                          <a:pt x="3" y="15"/>
                        </a:lnTo>
                        <a:lnTo>
                          <a:pt x="6" y="17"/>
                        </a:lnTo>
                        <a:lnTo>
                          <a:pt x="8" y="17"/>
                        </a:lnTo>
                        <a:lnTo>
                          <a:pt x="9" y="17"/>
                        </a:lnTo>
                        <a:lnTo>
                          <a:pt x="27" y="11"/>
                        </a:lnTo>
                        <a:lnTo>
                          <a:pt x="24" y="9"/>
                        </a:lnTo>
                        <a:lnTo>
                          <a:pt x="22" y="5"/>
                        </a:lnTo>
                        <a:lnTo>
                          <a:pt x="21" y="0"/>
                        </a:lnTo>
                      </a:path>
                    </a:pathLst>
                  </a:custGeom>
                  <a:solidFill>
                    <a:srgbClr val="BFBFD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54" name="Freeform 110"/>
                  <p:cNvSpPr>
                    <a:spLocks/>
                  </p:cNvSpPr>
                  <p:nvPr/>
                </p:nvSpPr>
                <p:spPr bwMode="auto">
                  <a:xfrm>
                    <a:off x="5476" y="3399"/>
                    <a:ext cx="18" cy="17"/>
                  </a:xfrm>
                  <a:custGeom>
                    <a:avLst/>
                    <a:gdLst/>
                    <a:ahLst/>
                    <a:cxnLst>
                      <a:cxn ang="0">
                        <a:pos x="10" y="2"/>
                      </a:cxn>
                      <a:cxn ang="0">
                        <a:pos x="9" y="1"/>
                      </a:cxn>
                      <a:cxn ang="0">
                        <a:pos x="7" y="0"/>
                      </a:cxn>
                      <a:cxn ang="0">
                        <a:pos x="4" y="0"/>
                      </a:cxn>
                      <a:cxn ang="0">
                        <a:pos x="2" y="0"/>
                      </a:cxn>
                      <a:cxn ang="0">
                        <a:pos x="2" y="1"/>
                      </a:cxn>
                      <a:cxn ang="0">
                        <a:pos x="0" y="2"/>
                      </a:cxn>
                      <a:cxn ang="0">
                        <a:pos x="0" y="3"/>
                      </a:cxn>
                      <a:cxn ang="0">
                        <a:pos x="0" y="4"/>
                      </a:cxn>
                      <a:cxn ang="0">
                        <a:pos x="0" y="6"/>
                      </a:cxn>
                      <a:cxn ang="0">
                        <a:pos x="1" y="8"/>
                      </a:cxn>
                      <a:cxn ang="0">
                        <a:pos x="2" y="11"/>
                      </a:cxn>
                      <a:cxn ang="0">
                        <a:pos x="3" y="12"/>
                      </a:cxn>
                      <a:cxn ang="0">
                        <a:pos x="5" y="13"/>
                      </a:cxn>
                      <a:cxn ang="0">
                        <a:pos x="6" y="14"/>
                      </a:cxn>
                      <a:cxn ang="0">
                        <a:pos x="9" y="16"/>
                      </a:cxn>
                      <a:cxn ang="0">
                        <a:pos x="11" y="16"/>
                      </a:cxn>
                      <a:cxn ang="0">
                        <a:pos x="13" y="16"/>
                      </a:cxn>
                      <a:cxn ang="0">
                        <a:pos x="15" y="14"/>
                      </a:cxn>
                      <a:cxn ang="0">
                        <a:pos x="17" y="13"/>
                      </a:cxn>
                      <a:cxn ang="0">
                        <a:pos x="17" y="12"/>
                      </a:cxn>
                      <a:cxn ang="0">
                        <a:pos x="17" y="9"/>
                      </a:cxn>
                      <a:cxn ang="0">
                        <a:pos x="14" y="7"/>
                      </a:cxn>
                      <a:cxn ang="0">
                        <a:pos x="12" y="3"/>
                      </a:cxn>
                      <a:cxn ang="0">
                        <a:pos x="10" y="2"/>
                      </a:cxn>
                    </a:cxnLst>
                    <a:rect l="0" t="0" r="r" b="b"/>
                    <a:pathLst>
                      <a:path w="18" h="17">
                        <a:moveTo>
                          <a:pt x="10" y="2"/>
                        </a:moveTo>
                        <a:lnTo>
                          <a:pt x="9" y="1"/>
                        </a:lnTo>
                        <a:lnTo>
                          <a:pt x="7" y="0"/>
                        </a:lnTo>
                        <a:lnTo>
                          <a:pt x="4" y="0"/>
                        </a:lnTo>
                        <a:lnTo>
                          <a:pt x="2" y="0"/>
                        </a:lnTo>
                        <a:lnTo>
                          <a:pt x="2" y="1"/>
                        </a:lnTo>
                        <a:lnTo>
                          <a:pt x="0" y="2"/>
                        </a:lnTo>
                        <a:lnTo>
                          <a:pt x="0" y="3"/>
                        </a:lnTo>
                        <a:lnTo>
                          <a:pt x="0" y="4"/>
                        </a:lnTo>
                        <a:lnTo>
                          <a:pt x="0" y="6"/>
                        </a:lnTo>
                        <a:lnTo>
                          <a:pt x="1" y="8"/>
                        </a:lnTo>
                        <a:lnTo>
                          <a:pt x="2" y="11"/>
                        </a:lnTo>
                        <a:lnTo>
                          <a:pt x="3" y="12"/>
                        </a:lnTo>
                        <a:lnTo>
                          <a:pt x="5" y="13"/>
                        </a:lnTo>
                        <a:lnTo>
                          <a:pt x="6" y="14"/>
                        </a:lnTo>
                        <a:lnTo>
                          <a:pt x="9" y="16"/>
                        </a:lnTo>
                        <a:lnTo>
                          <a:pt x="11" y="16"/>
                        </a:lnTo>
                        <a:lnTo>
                          <a:pt x="13" y="16"/>
                        </a:lnTo>
                        <a:lnTo>
                          <a:pt x="15" y="14"/>
                        </a:lnTo>
                        <a:lnTo>
                          <a:pt x="17" y="13"/>
                        </a:lnTo>
                        <a:lnTo>
                          <a:pt x="17" y="12"/>
                        </a:lnTo>
                        <a:lnTo>
                          <a:pt x="17" y="9"/>
                        </a:lnTo>
                        <a:lnTo>
                          <a:pt x="14" y="7"/>
                        </a:lnTo>
                        <a:lnTo>
                          <a:pt x="12" y="3"/>
                        </a:lnTo>
                        <a:lnTo>
                          <a:pt x="10" y="2"/>
                        </a:lnTo>
                      </a:path>
                    </a:pathLst>
                  </a:custGeom>
                  <a:solidFill>
                    <a:srgbClr val="C0C0C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55" name="Freeform 111"/>
                  <p:cNvSpPr>
                    <a:spLocks/>
                  </p:cNvSpPr>
                  <p:nvPr/>
                </p:nvSpPr>
                <p:spPr bwMode="auto">
                  <a:xfrm>
                    <a:off x="5481" y="3400"/>
                    <a:ext cx="19" cy="18"/>
                  </a:xfrm>
                  <a:custGeom>
                    <a:avLst/>
                    <a:gdLst/>
                    <a:ahLst/>
                    <a:cxnLst>
                      <a:cxn ang="0">
                        <a:pos x="1" y="3"/>
                      </a:cxn>
                      <a:cxn ang="0">
                        <a:pos x="13" y="0"/>
                      </a:cxn>
                      <a:cxn ang="0">
                        <a:pos x="16" y="0"/>
                      </a:cxn>
                      <a:cxn ang="0">
                        <a:pos x="18" y="0"/>
                      </a:cxn>
                      <a:cxn ang="0">
                        <a:pos x="18" y="1"/>
                      </a:cxn>
                      <a:cxn ang="0">
                        <a:pos x="18" y="3"/>
                      </a:cxn>
                      <a:cxn ang="0">
                        <a:pos x="18" y="4"/>
                      </a:cxn>
                      <a:cxn ang="0">
                        <a:pos x="7" y="17"/>
                      </a:cxn>
                      <a:cxn ang="0">
                        <a:pos x="5" y="17"/>
                      </a:cxn>
                      <a:cxn ang="0">
                        <a:pos x="3" y="15"/>
                      </a:cxn>
                      <a:cxn ang="0">
                        <a:pos x="2" y="13"/>
                      </a:cxn>
                      <a:cxn ang="0">
                        <a:pos x="1" y="12"/>
                      </a:cxn>
                      <a:cxn ang="0">
                        <a:pos x="0" y="10"/>
                      </a:cxn>
                      <a:cxn ang="0">
                        <a:pos x="0" y="6"/>
                      </a:cxn>
                      <a:cxn ang="0">
                        <a:pos x="0" y="4"/>
                      </a:cxn>
                      <a:cxn ang="0">
                        <a:pos x="1" y="3"/>
                      </a:cxn>
                    </a:cxnLst>
                    <a:rect l="0" t="0" r="r" b="b"/>
                    <a:pathLst>
                      <a:path w="19" h="18">
                        <a:moveTo>
                          <a:pt x="1" y="3"/>
                        </a:moveTo>
                        <a:lnTo>
                          <a:pt x="13" y="0"/>
                        </a:lnTo>
                        <a:lnTo>
                          <a:pt x="16" y="0"/>
                        </a:lnTo>
                        <a:lnTo>
                          <a:pt x="18" y="0"/>
                        </a:lnTo>
                        <a:lnTo>
                          <a:pt x="18" y="1"/>
                        </a:lnTo>
                        <a:lnTo>
                          <a:pt x="18" y="3"/>
                        </a:lnTo>
                        <a:lnTo>
                          <a:pt x="18" y="4"/>
                        </a:lnTo>
                        <a:lnTo>
                          <a:pt x="7" y="17"/>
                        </a:lnTo>
                        <a:lnTo>
                          <a:pt x="5" y="17"/>
                        </a:lnTo>
                        <a:lnTo>
                          <a:pt x="3" y="15"/>
                        </a:lnTo>
                        <a:lnTo>
                          <a:pt x="2" y="13"/>
                        </a:lnTo>
                        <a:lnTo>
                          <a:pt x="1" y="12"/>
                        </a:lnTo>
                        <a:lnTo>
                          <a:pt x="0" y="10"/>
                        </a:lnTo>
                        <a:lnTo>
                          <a:pt x="0" y="6"/>
                        </a:lnTo>
                        <a:lnTo>
                          <a:pt x="0" y="4"/>
                        </a:lnTo>
                        <a:lnTo>
                          <a:pt x="1" y="3"/>
                        </a:lnTo>
                      </a:path>
                    </a:pathLst>
                  </a:custGeom>
                  <a:solidFill>
                    <a:srgbClr val="9F9FB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56" name="Freeform 112"/>
                  <p:cNvSpPr>
                    <a:spLocks/>
                  </p:cNvSpPr>
                  <p:nvPr/>
                </p:nvSpPr>
                <p:spPr bwMode="auto">
                  <a:xfrm>
                    <a:off x="5465" y="3404"/>
                    <a:ext cx="18" cy="18"/>
                  </a:xfrm>
                  <a:custGeom>
                    <a:avLst/>
                    <a:gdLst/>
                    <a:ahLst/>
                    <a:cxnLst>
                      <a:cxn ang="0">
                        <a:pos x="2" y="0"/>
                      </a:cxn>
                      <a:cxn ang="0">
                        <a:pos x="0" y="3"/>
                      </a:cxn>
                      <a:cxn ang="0">
                        <a:pos x="0" y="4"/>
                      </a:cxn>
                      <a:cxn ang="0">
                        <a:pos x="2" y="9"/>
                      </a:cxn>
                      <a:cxn ang="0">
                        <a:pos x="4" y="12"/>
                      </a:cxn>
                      <a:cxn ang="0">
                        <a:pos x="6" y="13"/>
                      </a:cxn>
                      <a:cxn ang="0">
                        <a:pos x="11" y="15"/>
                      </a:cxn>
                      <a:cxn ang="0">
                        <a:pos x="13" y="15"/>
                      </a:cxn>
                      <a:cxn ang="0">
                        <a:pos x="15" y="17"/>
                      </a:cxn>
                      <a:cxn ang="0">
                        <a:pos x="17" y="17"/>
                      </a:cxn>
                    </a:cxnLst>
                    <a:rect l="0" t="0" r="r" b="b"/>
                    <a:pathLst>
                      <a:path w="18" h="18">
                        <a:moveTo>
                          <a:pt x="2" y="0"/>
                        </a:moveTo>
                        <a:lnTo>
                          <a:pt x="0" y="3"/>
                        </a:lnTo>
                        <a:lnTo>
                          <a:pt x="0" y="4"/>
                        </a:lnTo>
                        <a:lnTo>
                          <a:pt x="2" y="9"/>
                        </a:lnTo>
                        <a:lnTo>
                          <a:pt x="4" y="12"/>
                        </a:lnTo>
                        <a:lnTo>
                          <a:pt x="6" y="13"/>
                        </a:lnTo>
                        <a:lnTo>
                          <a:pt x="11" y="15"/>
                        </a:lnTo>
                        <a:lnTo>
                          <a:pt x="13" y="15"/>
                        </a:lnTo>
                        <a:lnTo>
                          <a:pt x="15" y="17"/>
                        </a:lnTo>
                        <a:lnTo>
                          <a:pt x="17" y="17"/>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57" name="Freeform 113"/>
                  <p:cNvSpPr>
                    <a:spLocks/>
                  </p:cNvSpPr>
                  <p:nvPr/>
                </p:nvSpPr>
                <p:spPr bwMode="auto">
                  <a:xfrm>
                    <a:off x="5470" y="3403"/>
                    <a:ext cx="19" cy="18"/>
                  </a:xfrm>
                  <a:custGeom>
                    <a:avLst/>
                    <a:gdLst/>
                    <a:ahLst/>
                    <a:cxnLst>
                      <a:cxn ang="0">
                        <a:pos x="0" y="0"/>
                      </a:cxn>
                      <a:cxn ang="0">
                        <a:pos x="0" y="2"/>
                      </a:cxn>
                      <a:cxn ang="0">
                        <a:pos x="0" y="4"/>
                      </a:cxn>
                      <a:cxn ang="0">
                        <a:pos x="2" y="7"/>
                      </a:cxn>
                      <a:cxn ang="0">
                        <a:pos x="2" y="11"/>
                      </a:cxn>
                      <a:cxn ang="0">
                        <a:pos x="7" y="14"/>
                      </a:cxn>
                      <a:cxn ang="0">
                        <a:pos x="9" y="15"/>
                      </a:cxn>
                      <a:cxn ang="0">
                        <a:pos x="11" y="15"/>
                      </a:cxn>
                      <a:cxn ang="0">
                        <a:pos x="14" y="17"/>
                      </a:cxn>
                      <a:cxn ang="0">
                        <a:pos x="18" y="17"/>
                      </a:cxn>
                    </a:cxnLst>
                    <a:rect l="0" t="0" r="r" b="b"/>
                    <a:pathLst>
                      <a:path w="19" h="18">
                        <a:moveTo>
                          <a:pt x="0" y="0"/>
                        </a:moveTo>
                        <a:lnTo>
                          <a:pt x="0" y="2"/>
                        </a:lnTo>
                        <a:lnTo>
                          <a:pt x="0" y="4"/>
                        </a:lnTo>
                        <a:lnTo>
                          <a:pt x="2" y="7"/>
                        </a:lnTo>
                        <a:lnTo>
                          <a:pt x="2" y="11"/>
                        </a:lnTo>
                        <a:lnTo>
                          <a:pt x="7" y="14"/>
                        </a:lnTo>
                        <a:lnTo>
                          <a:pt x="9" y="15"/>
                        </a:lnTo>
                        <a:lnTo>
                          <a:pt x="11" y="15"/>
                        </a:lnTo>
                        <a:lnTo>
                          <a:pt x="14" y="17"/>
                        </a:lnTo>
                        <a:lnTo>
                          <a:pt x="18" y="17"/>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grpSp>
          </p:grpSp>
          <p:graphicFrame>
            <p:nvGraphicFramePr>
              <p:cNvPr id="57458" name="Object 114"/>
              <p:cNvGraphicFramePr>
                <a:graphicFrameLocks/>
              </p:cNvGraphicFramePr>
              <p:nvPr/>
            </p:nvGraphicFramePr>
            <p:xfrm>
              <a:off x="4917" y="3499"/>
              <a:ext cx="603" cy="204"/>
            </p:xfrm>
            <a:graphic>
              <a:graphicData uri="http://schemas.openxmlformats.org/presentationml/2006/ole">
                <mc:AlternateContent xmlns:mc="http://schemas.openxmlformats.org/markup-compatibility/2006">
                  <mc:Choice xmlns:v="urn:schemas-microsoft-com:vml" Requires="v">
                    <p:oleObj spid="_x0000_s28116" name="Klip" r:id="rId15" imgW="7391400" imgH="2565400" progId="">
                      <p:embed/>
                    </p:oleObj>
                  </mc:Choice>
                  <mc:Fallback>
                    <p:oleObj name="Klip" r:id="rId15" imgW="7391400" imgH="2565400" progId="">
                      <p:embed/>
                      <p:pic>
                        <p:nvPicPr>
                          <p:cNvPr id="0" name=""/>
                          <p:cNvPicPr>
                            <a:picLocks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917" y="3499"/>
                            <a:ext cx="603"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57459" name="Group 115"/>
              <p:cNvGrpSpPr>
                <a:grpSpLocks/>
              </p:cNvGrpSpPr>
              <p:nvPr/>
            </p:nvGrpSpPr>
            <p:grpSpPr bwMode="auto">
              <a:xfrm>
                <a:off x="5126" y="3306"/>
                <a:ext cx="205" cy="111"/>
                <a:chOff x="5126" y="3306"/>
                <a:chExt cx="205" cy="111"/>
              </a:xfrm>
            </p:grpSpPr>
            <p:sp>
              <p:nvSpPr>
                <p:cNvPr id="57460" name="Line 116"/>
                <p:cNvSpPr>
                  <a:spLocks noChangeShapeType="1"/>
                </p:cNvSpPr>
                <p:nvPr/>
              </p:nvSpPr>
              <p:spPr bwMode="auto">
                <a:xfrm>
                  <a:off x="5150" y="3340"/>
                  <a:ext cx="128" cy="27"/>
                </a:xfrm>
                <a:prstGeom prst="line">
                  <a:avLst/>
                </a:prstGeom>
                <a:noFill/>
                <a:ln w="12700">
                  <a:solidFill>
                    <a:schemeClr val="tx1"/>
                  </a:solidFill>
                  <a:round/>
                  <a:headEnd/>
                  <a:tailEnd/>
                </a:ln>
                <a:effectLst/>
              </p:spPr>
              <p:txBody>
                <a:bodyPr wrap="none" anchor="ctr"/>
                <a:lstStyle/>
                <a:p>
                  <a:endParaRPr lang="pl-PL">
                    <a:latin typeface="+mn-lt"/>
                  </a:endParaRPr>
                </a:p>
              </p:txBody>
            </p:sp>
            <p:grpSp>
              <p:nvGrpSpPr>
                <p:cNvPr id="57461" name="Group 117"/>
                <p:cNvGrpSpPr>
                  <a:grpSpLocks/>
                </p:cNvGrpSpPr>
                <p:nvPr/>
              </p:nvGrpSpPr>
              <p:grpSpPr bwMode="auto">
                <a:xfrm>
                  <a:off x="5126" y="3306"/>
                  <a:ext cx="205" cy="111"/>
                  <a:chOff x="5126" y="3306"/>
                  <a:chExt cx="205" cy="111"/>
                </a:xfrm>
              </p:grpSpPr>
              <p:sp>
                <p:nvSpPr>
                  <p:cNvPr id="57462" name="Line 118"/>
                  <p:cNvSpPr>
                    <a:spLocks noChangeShapeType="1"/>
                  </p:cNvSpPr>
                  <p:nvPr/>
                </p:nvSpPr>
                <p:spPr bwMode="auto">
                  <a:xfrm flipV="1">
                    <a:off x="5152" y="3327"/>
                    <a:ext cx="54" cy="51"/>
                  </a:xfrm>
                  <a:prstGeom prst="line">
                    <a:avLst/>
                  </a:prstGeom>
                  <a:noFill/>
                  <a:ln w="12700">
                    <a:solidFill>
                      <a:schemeClr val="tx1"/>
                    </a:solidFill>
                    <a:round/>
                    <a:headEnd/>
                    <a:tailEnd/>
                  </a:ln>
                  <a:effectLst/>
                </p:spPr>
                <p:txBody>
                  <a:bodyPr wrap="none" anchor="ctr"/>
                  <a:lstStyle/>
                  <a:p>
                    <a:endParaRPr lang="pl-PL">
                      <a:latin typeface="+mn-lt"/>
                    </a:endParaRPr>
                  </a:p>
                </p:txBody>
              </p:sp>
              <p:sp>
                <p:nvSpPr>
                  <p:cNvPr id="57463" name="Line 119"/>
                  <p:cNvSpPr>
                    <a:spLocks noChangeShapeType="1"/>
                  </p:cNvSpPr>
                  <p:nvPr/>
                </p:nvSpPr>
                <p:spPr bwMode="auto">
                  <a:xfrm flipV="1">
                    <a:off x="5183" y="3325"/>
                    <a:ext cx="77" cy="69"/>
                  </a:xfrm>
                  <a:prstGeom prst="line">
                    <a:avLst/>
                  </a:prstGeom>
                  <a:noFill/>
                  <a:ln w="12700">
                    <a:solidFill>
                      <a:schemeClr val="tx1"/>
                    </a:solidFill>
                    <a:round/>
                    <a:headEnd/>
                    <a:tailEnd/>
                  </a:ln>
                  <a:effectLst/>
                </p:spPr>
                <p:txBody>
                  <a:bodyPr wrap="none" anchor="ctr"/>
                  <a:lstStyle/>
                  <a:p>
                    <a:endParaRPr lang="pl-PL">
                      <a:latin typeface="+mn-lt"/>
                    </a:endParaRPr>
                  </a:p>
                </p:txBody>
              </p:sp>
              <p:sp>
                <p:nvSpPr>
                  <p:cNvPr id="57464" name="Line 120"/>
                  <p:cNvSpPr>
                    <a:spLocks noChangeShapeType="1"/>
                  </p:cNvSpPr>
                  <p:nvPr/>
                </p:nvSpPr>
                <p:spPr bwMode="auto">
                  <a:xfrm flipV="1">
                    <a:off x="5199" y="3306"/>
                    <a:ext cx="132" cy="111"/>
                  </a:xfrm>
                  <a:prstGeom prst="line">
                    <a:avLst/>
                  </a:prstGeom>
                  <a:noFill/>
                  <a:ln w="12700">
                    <a:solidFill>
                      <a:schemeClr val="tx1"/>
                    </a:solidFill>
                    <a:round/>
                    <a:headEnd/>
                    <a:tailEnd/>
                  </a:ln>
                  <a:effectLst/>
                </p:spPr>
                <p:txBody>
                  <a:bodyPr wrap="none" anchor="ctr"/>
                  <a:lstStyle/>
                  <a:p>
                    <a:endParaRPr lang="pl-PL">
                      <a:latin typeface="+mn-lt"/>
                    </a:endParaRPr>
                  </a:p>
                </p:txBody>
              </p:sp>
              <p:sp>
                <p:nvSpPr>
                  <p:cNvPr id="57465" name="Line 121"/>
                  <p:cNvSpPr>
                    <a:spLocks noChangeShapeType="1"/>
                  </p:cNvSpPr>
                  <p:nvPr/>
                </p:nvSpPr>
                <p:spPr bwMode="auto">
                  <a:xfrm flipV="1">
                    <a:off x="5126" y="3319"/>
                    <a:ext cx="35" cy="32"/>
                  </a:xfrm>
                  <a:prstGeom prst="line">
                    <a:avLst/>
                  </a:prstGeom>
                  <a:noFill/>
                  <a:ln w="12700">
                    <a:solidFill>
                      <a:schemeClr val="tx1"/>
                    </a:solidFill>
                    <a:round/>
                    <a:headEnd/>
                    <a:tailEnd/>
                  </a:ln>
                  <a:effectLst/>
                </p:spPr>
                <p:txBody>
                  <a:bodyPr wrap="none" anchor="ctr"/>
                  <a:lstStyle/>
                  <a:p>
                    <a:endParaRPr lang="pl-PL">
                      <a:latin typeface="+mn-lt"/>
                    </a:endParaRPr>
                  </a:p>
                </p:txBody>
              </p:sp>
            </p:grpSp>
          </p:grpSp>
          <p:sp>
            <p:nvSpPr>
              <p:cNvPr id="57466" name="Line 122"/>
              <p:cNvSpPr>
                <a:spLocks noChangeShapeType="1"/>
              </p:cNvSpPr>
              <p:nvPr/>
            </p:nvSpPr>
            <p:spPr bwMode="auto">
              <a:xfrm>
                <a:off x="5238" y="3356"/>
                <a:ext cx="0" cy="144"/>
              </a:xfrm>
              <a:prstGeom prst="line">
                <a:avLst/>
              </a:prstGeom>
              <a:noFill/>
              <a:ln w="12700">
                <a:solidFill>
                  <a:schemeClr val="tx1"/>
                </a:solidFill>
                <a:round/>
                <a:headEnd/>
                <a:tailEnd/>
              </a:ln>
              <a:effectLst/>
            </p:spPr>
            <p:txBody>
              <a:bodyPr wrap="none" anchor="ctr"/>
              <a:lstStyle/>
              <a:p>
                <a:endParaRPr lang="pl-PL">
                  <a:latin typeface="+mn-lt"/>
                </a:endParaRPr>
              </a:p>
            </p:txBody>
          </p:sp>
        </p:grpSp>
        <p:grpSp>
          <p:nvGrpSpPr>
            <p:cNvPr id="57467" name="Group 123"/>
            <p:cNvGrpSpPr>
              <a:grpSpLocks/>
            </p:cNvGrpSpPr>
            <p:nvPr/>
          </p:nvGrpSpPr>
          <p:grpSpPr bwMode="auto">
            <a:xfrm>
              <a:off x="4694" y="2924"/>
              <a:ext cx="338" cy="413"/>
              <a:chOff x="4790" y="2959"/>
              <a:chExt cx="359" cy="439"/>
            </a:xfrm>
          </p:grpSpPr>
          <p:sp>
            <p:nvSpPr>
              <p:cNvPr id="57468" name="Freeform 124"/>
              <p:cNvSpPr>
                <a:spLocks/>
              </p:cNvSpPr>
              <p:nvPr/>
            </p:nvSpPr>
            <p:spPr bwMode="auto">
              <a:xfrm>
                <a:off x="4885" y="3186"/>
                <a:ext cx="205" cy="212"/>
              </a:xfrm>
              <a:custGeom>
                <a:avLst/>
                <a:gdLst/>
                <a:ahLst/>
                <a:cxnLst>
                  <a:cxn ang="0">
                    <a:pos x="204" y="191"/>
                  </a:cxn>
                  <a:cxn ang="0">
                    <a:pos x="132" y="0"/>
                  </a:cxn>
                  <a:cxn ang="0">
                    <a:pos x="99" y="14"/>
                  </a:cxn>
                  <a:cxn ang="0">
                    <a:pos x="77" y="15"/>
                  </a:cxn>
                  <a:cxn ang="0">
                    <a:pos x="0" y="171"/>
                  </a:cxn>
                  <a:cxn ang="0">
                    <a:pos x="64" y="211"/>
                  </a:cxn>
                  <a:cxn ang="0">
                    <a:pos x="204" y="191"/>
                  </a:cxn>
                </a:cxnLst>
                <a:rect l="0" t="0" r="r" b="b"/>
                <a:pathLst>
                  <a:path w="205" h="212">
                    <a:moveTo>
                      <a:pt x="204" y="191"/>
                    </a:moveTo>
                    <a:lnTo>
                      <a:pt x="132" y="0"/>
                    </a:lnTo>
                    <a:lnTo>
                      <a:pt x="99" y="14"/>
                    </a:lnTo>
                    <a:lnTo>
                      <a:pt x="77" y="15"/>
                    </a:lnTo>
                    <a:lnTo>
                      <a:pt x="0" y="171"/>
                    </a:lnTo>
                    <a:lnTo>
                      <a:pt x="64" y="211"/>
                    </a:lnTo>
                    <a:lnTo>
                      <a:pt x="204" y="191"/>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69" name="Line 125"/>
              <p:cNvSpPr>
                <a:spLocks noChangeShapeType="1"/>
              </p:cNvSpPr>
              <p:nvPr/>
            </p:nvSpPr>
            <p:spPr bwMode="auto">
              <a:xfrm flipH="1">
                <a:off x="4954" y="3207"/>
                <a:ext cx="31" cy="186"/>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57470" name="Freeform 126"/>
              <p:cNvSpPr>
                <a:spLocks/>
              </p:cNvSpPr>
              <p:nvPr/>
            </p:nvSpPr>
            <p:spPr bwMode="auto">
              <a:xfrm>
                <a:off x="4793" y="2959"/>
                <a:ext cx="347" cy="169"/>
              </a:xfrm>
              <a:custGeom>
                <a:avLst/>
                <a:gdLst/>
                <a:ahLst/>
                <a:cxnLst>
                  <a:cxn ang="0">
                    <a:pos x="0" y="144"/>
                  </a:cxn>
                  <a:cxn ang="0">
                    <a:pos x="0" y="138"/>
                  </a:cxn>
                  <a:cxn ang="0">
                    <a:pos x="3" y="127"/>
                  </a:cxn>
                  <a:cxn ang="0">
                    <a:pos x="6" y="117"/>
                  </a:cxn>
                  <a:cxn ang="0">
                    <a:pos x="13" y="109"/>
                  </a:cxn>
                  <a:cxn ang="0">
                    <a:pos x="19" y="103"/>
                  </a:cxn>
                  <a:cxn ang="0">
                    <a:pos x="29" y="95"/>
                  </a:cxn>
                  <a:cxn ang="0">
                    <a:pos x="39" y="86"/>
                  </a:cxn>
                  <a:cxn ang="0">
                    <a:pos x="50" y="79"/>
                  </a:cxn>
                  <a:cxn ang="0">
                    <a:pos x="64" y="70"/>
                  </a:cxn>
                  <a:cxn ang="0">
                    <a:pos x="76" y="62"/>
                  </a:cxn>
                  <a:cxn ang="0">
                    <a:pos x="90" y="55"/>
                  </a:cxn>
                  <a:cxn ang="0">
                    <a:pos x="105" y="49"/>
                  </a:cxn>
                  <a:cxn ang="0">
                    <a:pos x="121" y="40"/>
                  </a:cxn>
                  <a:cxn ang="0">
                    <a:pos x="134" y="35"/>
                  </a:cxn>
                  <a:cxn ang="0">
                    <a:pos x="146" y="30"/>
                  </a:cxn>
                  <a:cxn ang="0">
                    <a:pos x="159" y="25"/>
                  </a:cxn>
                  <a:cxn ang="0">
                    <a:pos x="175" y="21"/>
                  </a:cxn>
                  <a:cxn ang="0">
                    <a:pos x="190" y="15"/>
                  </a:cxn>
                  <a:cxn ang="0">
                    <a:pos x="211" y="11"/>
                  </a:cxn>
                  <a:cxn ang="0">
                    <a:pos x="225" y="6"/>
                  </a:cxn>
                  <a:cxn ang="0">
                    <a:pos x="244" y="2"/>
                  </a:cxn>
                  <a:cxn ang="0">
                    <a:pos x="259" y="1"/>
                  </a:cxn>
                  <a:cxn ang="0">
                    <a:pos x="272" y="0"/>
                  </a:cxn>
                  <a:cxn ang="0">
                    <a:pos x="303" y="0"/>
                  </a:cxn>
                  <a:cxn ang="0">
                    <a:pos x="315" y="1"/>
                  </a:cxn>
                  <a:cxn ang="0">
                    <a:pos x="325" y="5"/>
                  </a:cxn>
                  <a:cxn ang="0">
                    <a:pos x="332" y="8"/>
                  </a:cxn>
                  <a:cxn ang="0">
                    <a:pos x="341" y="15"/>
                  </a:cxn>
                  <a:cxn ang="0">
                    <a:pos x="344" y="25"/>
                  </a:cxn>
                  <a:cxn ang="0">
                    <a:pos x="346" y="34"/>
                  </a:cxn>
                  <a:cxn ang="0">
                    <a:pos x="342" y="40"/>
                  </a:cxn>
                  <a:cxn ang="0">
                    <a:pos x="335" y="49"/>
                  </a:cxn>
                  <a:cxn ang="0">
                    <a:pos x="328" y="58"/>
                  </a:cxn>
                  <a:cxn ang="0">
                    <a:pos x="316" y="66"/>
                  </a:cxn>
                  <a:cxn ang="0">
                    <a:pos x="306" y="71"/>
                  </a:cxn>
                  <a:cxn ang="0">
                    <a:pos x="295" y="80"/>
                  </a:cxn>
                  <a:cxn ang="0">
                    <a:pos x="284" y="87"/>
                  </a:cxn>
                  <a:cxn ang="0">
                    <a:pos x="272" y="95"/>
                  </a:cxn>
                  <a:cxn ang="0">
                    <a:pos x="262" y="100"/>
                  </a:cxn>
                  <a:cxn ang="0">
                    <a:pos x="249" y="107"/>
                  </a:cxn>
                  <a:cxn ang="0">
                    <a:pos x="237" y="112"/>
                  </a:cxn>
                  <a:cxn ang="0">
                    <a:pos x="228" y="117"/>
                  </a:cxn>
                  <a:cxn ang="0">
                    <a:pos x="214" y="124"/>
                  </a:cxn>
                  <a:cxn ang="0">
                    <a:pos x="198" y="131"/>
                  </a:cxn>
                  <a:cxn ang="0">
                    <a:pos x="186" y="137"/>
                  </a:cxn>
                  <a:cxn ang="0">
                    <a:pos x="170" y="141"/>
                  </a:cxn>
                  <a:cxn ang="0">
                    <a:pos x="157" y="146"/>
                  </a:cxn>
                  <a:cxn ang="0">
                    <a:pos x="137" y="150"/>
                  </a:cxn>
                  <a:cxn ang="0">
                    <a:pos x="123" y="154"/>
                  </a:cxn>
                  <a:cxn ang="0">
                    <a:pos x="108" y="159"/>
                  </a:cxn>
                  <a:cxn ang="0">
                    <a:pos x="90" y="161"/>
                  </a:cxn>
                  <a:cxn ang="0">
                    <a:pos x="71" y="166"/>
                  </a:cxn>
                  <a:cxn ang="0">
                    <a:pos x="54" y="168"/>
                  </a:cxn>
                  <a:cxn ang="0">
                    <a:pos x="30" y="168"/>
                  </a:cxn>
                  <a:cxn ang="0">
                    <a:pos x="17" y="165"/>
                  </a:cxn>
                  <a:cxn ang="0">
                    <a:pos x="11" y="161"/>
                  </a:cxn>
                  <a:cxn ang="0">
                    <a:pos x="6" y="156"/>
                  </a:cxn>
                  <a:cxn ang="0">
                    <a:pos x="1" y="150"/>
                  </a:cxn>
                  <a:cxn ang="0">
                    <a:pos x="0" y="144"/>
                  </a:cxn>
                </a:cxnLst>
                <a:rect l="0" t="0" r="r" b="b"/>
                <a:pathLst>
                  <a:path w="347" h="169">
                    <a:moveTo>
                      <a:pt x="0" y="144"/>
                    </a:moveTo>
                    <a:lnTo>
                      <a:pt x="0" y="138"/>
                    </a:lnTo>
                    <a:lnTo>
                      <a:pt x="3" y="127"/>
                    </a:lnTo>
                    <a:lnTo>
                      <a:pt x="6" y="117"/>
                    </a:lnTo>
                    <a:lnTo>
                      <a:pt x="13" y="109"/>
                    </a:lnTo>
                    <a:lnTo>
                      <a:pt x="19" y="103"/>
                    </a:lnTo>
                    <a:lnTo>
                      <a:pt x="29" y="95"/>
                    </a:lnTo>
                    <a:lnTo>
                      <a:pt x="39" y="86"/>
                    </a:lnTo>
                    <a:lnTo>
                      <a:pt x="50" y="79"/>
                    </a:lnTo>
                    <a:lnTo>
                      <a:pt x="64" y="70"/>
                    </a:lnTo>
                    <a:lnTo>
                      <a:pt x="76" y="62"/>
                    </a:lnTo>
                    <a:lnTo>
                      <a:pt x="90" y="55"/>
                    </a:lnTo>
                    <a:lnTo>
                      <a:pt x="105" y="49"/>
                    </a:lnTo>
                    <a:lnTo>
                      <a:pt x="121" y="40"/>
                    </a:lnTo>
                    <a:lnTo>
                      <a:pt x="134" y="35"/>
                    </a:lnTo>
                    <a:lnTo>
                      <a:pt x="146" y="30"/>
                    </a:lnTo>
                    <a:lnTo>
                      <a:pt x="159" y="25"/>
                    </a:lnTo>
                    <a:lnTo>
                      <a:pt x="175" y="21"/>
                    </a:lnTo>
                    <a:lnTo>
                      <a:pt x="190" y="15"/>
                    </a:lnTo>
                    <a:lnTo>
                      <a:pt x="211" y="11"/>
                    </a:lnTo>
                    <a:lnTo>
                      <a:pt x="225" y="6"/>
                    </a:lnTo>
                    <a:lnTo>
                      <a:pt x="244" y="2"/>
                    </a:lnTo>
                    <a:lnTo>
                      <a:pt x="259" y="1"/>
                    </a:lnTo>
                    <a:lnTo>
                      <a:pt x="272" y="0"/>
                    </a:lnTo>
                    <a:lnTo>
                      <a:pt x="303" y="0"/>
                    </a:lnTo>
                    <a:lnTo>
                      <a:pt x="315" y="1"/>
                    </a:lnTo>
                    <a:lnTo>
                      <a:pt x="325" y="5"/>
                    </a:lnTo>
                    <a:lnTo>
                      <a:pt x="332" y="8"/>
                    </a:lnTo>
                    <a:lnTo>
                      <a:pt x="341" y="15"/>
                    </a:lnTo>
                    <a:lnTo>
                      <a:pt x="344" y="25"/>
                    </a:lnTo>
                    <a:lnTo>
                      <a:pt x="346" y="34"/>
                    </a:lnTo>
                    <a:lnTo>
                      <a:pt x="342" y="40"/>
                    </a:lnTo>
                    <a:lnTo>
                      <a:pt x="335" y="49"/>
                    </a:lnTo>
                    <a:lnTo>
                      <a:pt x="328" y="58"/>
                    </a:lnTo>
                    <a:lnTo>
                      <a:pt x="316" y="66"/>
                    </a:lnTo>
                    <a:lnTo>
                      <a:pt x="306" y="71"/>
                    </a:lnTo>
                    <a:lnTo>
                      <a:pt x="295" y="80"/>
                    </a:lnTo>
                    <a:lnTo>
                      <a:pt x="284" y="87"/>
                    </a:lnTo>
                    <a:lnTo>
                      <a:pt x="272" y="95"/>
                    </a:lnTo>
                    <a:lnTo>
                      <a:pt x="262" y="100"/>
                    </a:lnTo>
                    <a:lnTo>
                      <a:pt x="249" y="107"/>
                    </a:lnTo>
                    <a:lnTo>
                      <a:pt x="237" y="112"/>
                    </a:lnTo>
                    <a:lnTo>
                      <a:pt x="228" y="117"/>
                    </a:lnTo>
                    <a:lnTo>
                      <a:pt x="214" y="124"/>
                    </a:lnTo>
                    <a:lnTo>
                      <a:pt x="198" y="131"/>
                    </a:lnTo>
                    <a:lnTo>
                      <a:pt x="186" y="137"/>
                    </a:lnTo>
                    <a:lnTo>
                      <a:pt x="170" y="141"/>
                    </a:lnTo>
                    <a:lnTo>
                      <a:pt x="157" y="146"/>
                    </a:lnTo>
                    <a:lnTo>
                      <a:pt x="137" y="150"/>
                    </a:lnTo>
                    <a:lnTo>
                      <a:pt x="123" y="154"/>
                    </a:lnTo>
                    <a:lnTo>
                      <a:pt x="108" y="159"/>
                    </a:lnTo>
                    <a:lnTo>
                      <a:pt x="90" y="161"/>
                    </a:lnTo>
                    <a:lnTo>
                      <a:pt x="71" y="166"/>
                    </a:lnTo>
                    <a:lnTo>
                      <a:pt x="54" y="168"/>
                    </a:lnTo>
                    <a:lnTo>
                      <a:pt x="30" y="168"/>
                    </a:lnTo>
                    <a:lnTo>
                      <a:pt x="17" y="165"/>
                    </a:lnTo>
                    <a:lnTo>
                      <a:pt x="11" y="161"/>
                    </a:lnTo>
                    <a:lnTo>
                      <a:pt x="6" y="156"/>
                    </a:lnTo>
                    <a:lnTo>
                      <a:pt x="1" y="150"/>
                    </a:lnTo>
                    <a:lnTo>
                      <a:pt x="0" y="144"/>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71" name="Freeform 127"/>
              <p:cNvSpPr>
                <a:spLocks/>
              </p:cNvSpPr>
              <p:nvPr/>
            </p:nvSpPr>
            <p:spPr bwMode="auto">
              <a:xfrm>
                <a:off x="4806" y="3073"/>
                <a:ext cx="130" cy="32"/>
              </a:xfrm>
              <a:custGeom>
                <a:avLst/>
                <a:gdLst/>
                <a:ahLst/>
                <a:cxnLst>
                  <a:cxn ang="0">
                    <a:pos x="0" y="0"/>
                  </a:cxn>
                  <a:cxn ang="0">
                    <a:pos x="6" y="4"/>
                  </a:cxn>
                  <a:cxn ang="0">
                    <a:pos x="7" y="5"/>
                  </a:cxn>
                  <a:cxn ang="0">
                    <a:pos x="10" y="6"/>
                  </a:cxn>
                  <a:cxn ang="0">
                    <a:pos x="11" y="9"/>
                  </a:cxn>
                  <a:cxn ang="0">
                    <a:pos x="13" y="9"/>
                  </a:cxn>
                  <a:cxn ang="0">
                    <a:pos x="14" y="10"/>
                  </a:cxn>
                  <a:cxn ang="0">
                    <a:pos x="16" y="12"/>
                  </a:cxn>
                  <a:cxn ang="0">
                    <a:pos x="17" y="12"/>
                  </a:cxn>
                  <a:cxn ang="0">
                    <a:pos x="17" y="13"/>
                  </a:cxn>
                  <a:cxn ang="0">
                    <a:pos x="19" y="13"/>
                  </a:cxn>
                  <a:cxn ang="0">
                    <a:pos x="20" y="13"/>
                  </a:cxn>
                  <a:cxn ang="0">
                    <a:pos x="22" y="14"/>
                  </a:cxn>
                  <a:cxn ang="0">
                    <a:pos x="23" y="14"/>
                  </a:cxn>
                  <a:cxn ang="0">
                    <a:pos x="27" y="16"/>
                  </a:cxn>
                  <a:cxn ang="0">
                    <a:pos x="29" y="17"/>
                  </a:cxn>
                  <a:cxn ang="0">
                    <a:pos x="30" y="17"/>
                  </a:cxn>
                  <a:cxn ang="0">
                    <a:pos x="33" y="18"/>
                  </a:cxn>
                  <a:cxn ang="0">
                    <a:pos x="35" y="18"/>
                  </a:cxn>
                  <a:cxn ang="0">
                    <a:pos x="36" y="18"/>
                  </a:cxn>
                  <a:cxn ang="0">
                    <a:pos x="38" y="20"/>
                  </a:cxn>
                  <a:cxn ang="0">
                    <a:pos x="39" y="20"/>
                  </a:cxn>
                  <a:cxn ang="0">
                    <a:pos x="42" y="20"/>
                  </a:cxn>
                  <a:cxn ang="0">
                    <a:pos x="43" y="21"/>
                  </a:cxn>
                  <a:cxn ang="0">
                    <a:pos x="45" y="21"/>
                  </a:cxn>
                  <a:cxn ang="0">
                    <a:pos x="48" y="21"/>
                  </a:cxn>
                  <a:cxn ang="0">
                    <a:pos x="49" y="24"/>
                  </a:cxn>
                  <a:cxn ang="0">
                    <a:pos x="51" y="24"/>
                  </a:cxn>
                  <a:cxn ang="0">
                    <a:pos x="52" y="24"/>
                  </a:cxn>
                  <a:cxn ang="0">
                    <a:pos x="55" y="24"/>
                  </a:cxn>
                  <a:cxn ang="0">
                    <a:pos x="58" y="25"/>
                  </a:cxn>
                  <a:cxn ang="0">
                    <a:pos x="61" y="25"/>
                  </a:cxn>
                  <a:cxn ang="0">
                    <a:pos x="62" y="25"/>
                  </a:cxn>
                  <a:cxn ang="0">
                    <a:pos x="64" y="25"/>
                  </a:cxn>
                  <a:cxn ang="0">
                    <a:pos x="67" y="25"/>
                  </a:cxn>
                  <a:cxn ang="0">
                    <a:pos x="69" y="26"/>
                  </a:cxn>
                  <a:cxn ang="0">
                    <a:pos x="72" y="28"/>
                  </a:cxn>
                  <a:cxn ang="0">
                    <a:pos x="74" y="28"/>
                  </a:cxn>
                  <a:cxn ang="0">
                    <a:pos x="77" y="28"/>
                  </a:cxn>
                  <a:cxn ang="0">
                    <a:pos x="79" y="28"/>
                  </a:cxn>
                  <a:cxn ang="0">
                    <a:pos x="82" y="28"/>
                  </a:cxn>
                  <a:cxn ang="0">
                    <a:pos x="86" y="28"/>
                  </a:cxn>
                  <a:cxn ang="0">
                    <a:pos x="88" y="29"/>
                  </a:cxn>
                  <a:cxn ang="0">
                    <a:pos x="92" y="29"/>
                  </a:cxn>
                  <a:cxn ang="0">
                    <a:pos x="95" y="29"/>
                  </a:cxn>
                  <a:cxn ang="0">
                    <a:pos x="101" y="29"/>
                  </a:cxn>
                  <a:cxn ang="0">
                    <a:pos x="104" y="29"/>
                  </a:cxn>
                  <a:cxn ang="0">
                    <a:pos x="112" y="29"/>
                  </a:cxn>
                  <a:cxn ang="0">
                    <a:pos x="115" y="31"/>
                  </a:cxn>
                  <a:cxn ang="0">
                    <a:pos x="129" y="31"/>
                  </a:cxn>
                </a:cxnLst>
                <a:rect l="0" t="0" r="r" b="b"/>
                <a:pathLst>
                  <a:path w="130" h="32">
                    <a:moveTo>
                      <a:pt x="0" y="0"/>
                    </a:moveTo>
                    <a:lnTo>
                      <a:pt x="6" y="4"/>
                    </a:lnTo>
                    <a:lnTo>
                      <a:pt x="7" y="5"/>
                    </a:lnTo>
                    <a:lnTo>
                      <a:pt x="10" y="6"/>
                    </a:lnTo>
                    <a:lnTo>
                      <a:pt x="11" y="9"/>
                    </a:lnTo>
                    <a:lnTo>
                      <a:pt x="13" y="9"/>
                    </a:lnTo>
                    <a:lnTo>
                      <a:pt x="14" y="10"/>
                    </a:lnTo>
                    <a:lnTo>
                      <a:pt x="16" y="12"/>
                    </a:lnTo>
                    <a:lnTo>
                      <a:pt x="17" y="12"/>
                    </a:lnTo>
                    <a:lnTo>
                      <a:pt x="17" y="13"/>
                    </a:lnTo>
                    <a:lnTo>
                      <a:pt x="19" y="13"/>
                    </a:lnTo>
                    <a:lnTo>
                      <a:pt x="20" y="13"/>
                    </a:lnTo>
                    <a:lnTo>
                      <a:pt x="22" y="14"/>
                    </a:lnTo>
                    <a:lnTo>
                      <a:pt x="23" y="14"/>
                    </a:lnTo>
                    <a:lnTo>
                      <a:pt x="27" y="16"/>
                    </a:lnTo>
                    <a:lnTo>
                      <a:pt x="29" y="17"/>
                    </a:lnTo>
                    <a:lnTo>
                      <a:pt x="30" y="17"/>
                    </a:lnTo>
                    <a:lnTo>
                      <a:pt x="33" y="18"/>
                    </a:lnTo>
                    <a:lnTo>
                      <a:pt x="35" y="18"/>
                    </a:lnTo>
                    <a:lnTo>
                      <a:pt x="36" y="18"/>
                    </a:lnTo>
                    <a:lnTo>
                      <a:pt x="38" y="20"/>
                    </a:lnTo>
                    <a:lnTo>
                      <a:pt x="39" y="20"/>
                    </a:lnTo>
                    <a:lnTo>
                      <a:pt x="42" y="20"/>
                    </a:lnTo>
                    <a:lnTo>
                      <a:pt x="43" y="21"/>
                    </a:lnTo>
                    <a:lnTo>
                      <a:pt x="45" y="21"/>
                    </a:lnTo>
                    <a:lnTo>
                      <a:pt x="48" y="21"/>
                    </a:lnTo>
                    <a:lnTo>
                      <a:pt x="49" y="24"/>
                    </a:lnTo>
                    <a:lnTo>
                      <a:pt x="51" y="24"/>
                    </a:lnTo>
                    <a:lnTo>
                      <a:pt x="52" y="24"/>
                    </a:lnTo>
                    <a:lnTo>
                      <a:pt x="55" y="24"/>
                    </a:lnTo>
                    <a:lnTo>
                      <a:pt x="58" y="25"/>
                    </a:lnTo>
                    <a:lnTo>
                      <a:pt x="61" y="25"/>
                    </a:lnTo>
                    <a:lnTo>
                      <a:pt x="62" y="25"/>
                    </a:lnTo>
                    <a:lnTo>
                      <a:pt x="64" y="25"/>
                    </a:lnTo>
                    <a:lnTo>
                      <a:pt x="67" y="25"/>
                    </a:lnTo>
                    <a:lnTo>
                      <a:pt x="69" y="26"/>
                    </a:lnTo>
                    <a:lnTo>
                      <a:pt x="72" y="28"/>
                    </a:lnTo>
                    <a:lnTo>
                      <a:pt x="74" y="28"/>
                    </a:lnTo>
                    <a:lnTo>
                      <a:pt x="77" y="28"/>
                    </a:lnTo>
                    <a:lnTo>
                      <a:pt x="79" y="28"/>
                    </a:lnTo>
                    <a:lnTo>
                      <a:pt x="82" y="28"/>
                    </a:lnTo>
                    <a:lnTo>
                      <a:pt x="86" y="28"/>
                    </a:lnTo>
                    <a:lnTo>
                      <a:pt x="88" y="29"/>
                    </a:lnTo>
                    <a:lnTo>
                      <a:pt x="92" y="29"/>
                    </a:lnTo>
                    <a:lnTo>
                      <a:pt x="95" y="29"/>
                    </a:lnTo>
                    <a:lnTo>
                      <a:pt x="101" y="29"/>
                    </a:lnTo>
                    <a:lnTo>
                      <a:pt x="104" y="29"/>
                    </a:lnTo>
                    <a:lnTo>
                      <a:pt x="112" y="29"/>
                    </a:lnTo>
                    <a:lnTo>
                      <a:pt x="115" y="31"/>
                    </a:lnTo>
                    <a:lnTo>
                      <a:pt x="129" y="31"/>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72" name="Freeform 128"/>
              <p:cNvSpPr>
                <a:spLocks/>
              </p:cNvSpPr>
              <p:nvPr/>
            </p:nvSpPr>
            <p:spPr bwMode="auto">
              <a:xfrm>
                <a:off x="4849" y="3037"/>
                <a:ext cx="94" cy="62"/>
              </a:xfrm>
              <a:custGeom>
                <a:avLst/>
                <a:gdLst/>
                <a:ahLst/>
                <a:cxnLst>
                  <a:cxn ang="0">
                    <a:pos x="0" y="0"/>
                  </a:cxn>
                  <a:cxn ang="0">
                    <a:pos x="0" y="1"/>
                  </a:cxn>
                  <a:cxn ang="0">
                    <a:pos x="3" y="4"/>
                  </a:cxn>
                  <a:cxn ang="0">
                    <a:pos x="4" y="5"/>
                  </a:cxn>
                  <a:cxn ang="0">
                    <a:pos x="10" y="9"/>
                  </a:cxn>
                  <a:cxn ang="0">
                    <a:pos x="10" y="11"/>
                  </a:cxn>
                  <a:cxn ang="0">
                    <a:pos x="13" y="14"/>
                  </a:cxn>
                  <a:cxn ang="0">
                    <a:pos x="14" y="15"/>
                  </a:cxn>
                  <a:cxn ang="0">
                    <a:pos x="24" y="25"/>
                  </a:cxn>
                  <a:cxn ang="0">
                    <a:pos x="26" y="25"/>
                  </a:cxn>
                  <a:cxn ang="0">
                    <a:pos x="30" y="29"/>
                  </a:cxn>
                  <a:cxn ang="0">
                    <a:pos x="33" y="33"/>
                  </a:cxn>
                  <a:cxn ang="0">
                    <a:pos x="35" y="34"/>
                  </a:cxn>
                  <a:cxn ang="0">
                    <a:pos x="38" y="35"/>
                  </a:cxn>
                  <a:cxn ang="0">
                    <a:pos x="40" y="37"/>
                  </a:cxn>
                  <a:cxn ang="0">
                    <a:pos x="42" y="38"/>
                  </a:cxn>
                  <a:cxn ang="0">
                    <a:pos x="43" y="38"/>
                  </a:cxn>
                  <a:cxn ang="0">
                    <a:pos x="45" y="39"/>
                  </a:cxn>
                  <a:cxn ang="0">
                    <a:pos x="46" y="42"/>
                  </a:cxn>
                  <a:cxn ang="0">
                    <a:pos x="48" y="42"/>
                  </a:cxn>
                  <a:cxn ang="0">
                    <a:pos x="49" y="43"/>
                  </a:cxn>
                  <a:cxn ang="0">
                    <a:pos x="51" y="43"/>
                  </a:cxn>
                  <a:cxn ang="0">
                    <a:pos x="52" y="45"/>
                  </a:cxn>
                  <a:cxn ang="0">
                    <a:pos x="55" y="46"/>
                  </a:cxn>
                  <a:cxn ang="0">
                    <a:pos x="56" y="46"/>
                  </a:cxn>
                  <a:cxn ang="0">
                    <a:pos x="58" y="47"/>
                  </a:cxn>
                  <a:cxn ang="0">
                    <a:pos x="59" y="49"/>
                  </a:cxn>
                  <a:cxn ang="0">
                    <a:pos x="62" y="50"/>
                  </a:cxn>
                  <a:cxn ang="0">
                    <a:pos x="64" y="50"/>
                  </a:cxn>
                  <a:cxn ang="0">
                    <a:pos x="65" y="50"/>
                  </a:cxn>
                  <a:cxn ang="0">
                    <a:pos x="67" y="52"/>
                  </a:cxn>
                  <a:cxn ang="0">
                    <a:pos x="68" y="52"/>
                  </a:cxn>
                  <a:cxn ang="0">
                    <a:pos x="68" y="54"/>
                  </a:cxn>
                  <a:cxn ang="0">
                    <a:pos x="71" y="54"/>
                  </a:cxn>
                  <a:cxn ang="0">
                    <a:pos x="72" y="55"/>
                  </a:cxn>
                  <a:cxn ang="0">
                    <a:pos x="74" y="55"/>
                  </a:cxn>
                  <a:cxn ang="0">
                    <a:pos x="75" y="56"/>
                  </a:cxn>
                  <a:cxn ang="0">
                    <a:pos x="77" y="56"/>
                  </a:cxn>
                  <a:cxn ang="0">
                    <a:pos x="78" y="56"/>
                  </a:cxn>
                  <a:cxn ang="0">
                    <a:pos x="80" y="58"/>
                  </a:cxn>
                  <a:cxn ang="0">
                    <a:pos x="81" y="58"/>
                  </a:cxn>
                  <a:cxn ang="0">
                    <a:pos x="83" y="59"/>
                  </a:cxn>
                  <a:cxn ang="0">
                    <a:pos x="84" y="59"/>
                  </a:cxn>
                  <a:cxn ang="0">
                    <a:pos x="87" y="59"/>
                  </a:cxn>
                  <a:cxn ang="0">
                    <a:pos x="88" y="59"/>
                  </a:cxn>
                  <a:cxn ang="0">
                    <a:pos x="90" y="61"/>
                  </a:cxn>
                  <a:cxn ang="0">
                    <a:pos x="91" y="61"/>
                  </a:cxn>
                  <a:cxn ang="0">
                    <a:pos x="93" y="61"/>
                  </a:cxn>
                </a:cxnLst>
                <a:rect l="0" t="0" r="r" b="b"/>
                <a:pathLst>
                  <a:path w="94" h="62">
                    <a:moveTo>
                      <a:pt x="0" y="0"/>
                    </a:moveTo>
                    <a:lnTo>
                      <a:pt x="0" y="1"/>
                    </a:lnTo>
                    <a:lnTo>
                      <a:pt x="3" y="4"/>
                    </a:lnTo>
                    <a:lnTo>
                      <a:pt x="4" y="5"/>
                    </a:lnTo>
                    <a:lnTo>
                      <a:pt x="10" y="9"/>
                    </a:lnTo>
                    <a:lnTo>
                      <a:pt x="10" y="11"/>
                    </a:lnTo>
                    <a:lnTo>
                      <a:pt x="13" y="14"/>
                    </a:lnTo>
                    <a:lnTo>
                      <a:pt x="14" y="15"/>
                    </a:lnTo>
                    <a:lnTo>
                      <a:pt x="24" y="25"/>
                    </a:lnTo>
                    <a:lnTo>
                      <a:pt x="26" y="25"/>
                    </a:lnTo>
                    <a:lnTo>
                      <a:pt x="30" y="29"/>
                    </a:lnTo>
                    <a:lnTo>
                      <a:pt x="33" y="33"/>
                    </a:lnTo>
                    <a:lnTo>
                      <a:pt x="35" y="34"/>
                    </a:lnTo>
                    <a:lnTo>
                      <a:pt x="38" y="35"/>
                    </a:lnTo>
                    <a:lnTo>
                      <a:pt x="40" y="37"/>
                    </a:lnTo>
                    <a:lnTo>
                      <a:pt x="42" y="38"/>
                    </a:lnTo>
                    <a:lnTo>
                      <a:pt x="43" y="38"/>
                    </a:lnTo>
                    <a:lnTo>
                      <a:pt x="45" y="39"/>
                    </a:lnTo>
                    <a:lnTo>
                      <a:pt x="46" y="42"/>
                    </a:lnTo>
                    <a:lnTo>
                      <a:pt x="48" y="42"/>
                    </a:lnTo>
                    <a:lnTo>
                      <a:pt x="49" y="43"/>
                    </a:lnTo>
                    <a:lnTo>
                      <a:pt x="51" y="43"/>
                    </a:lnTo>
                    <a:lnTo>
                      <a:pt x="52" y="45"/>
                    </a:lnTo>
                    <a:lnTo>
                      <a:pt x="55" y="46"/>
                    </a:lnTo>
                    <a:lnTo>
                      <a:pt x="56" y="46"/>
                    </a:lnTo>
                    <a:lnTo>
                      <a:pt x="58" y="47"/>
                    </a:lnTo>
                    <a:lnTo>
                      <a:pt x="59" y="49"/>
                    </a:lnTo>
                    <a:lnTo>
                      <a:pt x="62" y="50"/>
                    </a:lnTo>
                    <a:lnTo>
                      <a:pt x="64" y="50"/>
                    </a:lnTo>
                    <a:lnTo>
                      <a:pt x="65" y="50"/>
                    </a:lnTo>
                    <a:lnTo>
                      <a:pt x="67" y="52"/>
                    </a:lnTo>
                    <a:lnTo>
                      <a:pt x="68" y="52"/>
                    </a:lnTo>
                    <a:lnTo>
                      <a:pt x="68" y="54"/>
                    </a:lnTo>
                    <a:lnTo>
                      <a:pt x="71" y="54"/>
                    </a:lnTo>
                    <a:lnTo>
                      <a:pt x="72" y="55"/>
                    </a:lnTo>
                    <a:lnTo>
                      <a:pt x="74" y="55"/>
                    </a:lnTo>
                    <a:lnTo>
                      <a:pt x="75" y="56"/>
                    </a:lnTo>
                    <a:lnTo>
                      <a:pt x="77" y="56"/>
                    </a:lnTo>
                    <a:lnTo>
                      <a:pt x="78" y="56"/>
                    </a:lnTo>
                    <a:lnTo>
                      <a:pt x="80" y="58"/>
                    </a:lnTo>
                    <a:lnTo>
                      <a:pt x="81" y="58"/>
                    </a:lnTo>
                    <a:lnTo>
                      <a:pt x="83" y="59"/>
                    </a:lnTo>
                    <a:lnTo>
                      <a:pt x="84" y="59"/>
                    </a:lnTo>
                    <a:lnTo>
                      <a:pt x="87" y="59"/>
                    </a:lnTo>
                    <a:lnTo>
                      <a:pt x="88" y="59"/>
                    </a:lnTo>
                    <a:lnTo>
                      <a:pt x="90" y="61"/>
                    </a:lnTo>
                    <a:lnTo>
                      <a:pt x="91" y="61"/>
                    </a:lnTo>
                    <a:lnTo>
                      <a:pt x="93" y="61"/>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73" name="Freeform 129"/>
              <p:cNvSpPr>
                <a:spLocks/>
              </p:cNvSpPr>
              <p:nvPr/>
            </p:nvSpPr>
            <p:spPr bwMode="auto">
              <a:xfrm>
                <a:off x="4905" y="3005"/>
                <a:ext cx="56" cy="74"/>
              </a:xfrm>
              <a:custGeom>
                <a:avLst/>
                <a:gdLst/>
                <a:ahLst/>
                <a:cxnLst>
                  <a:cxn ang="0">
                    <a:pos x="0" y="0"/>
                  </a:cxn>
                  <a:cxn ang="0">
                    <a:pos x="1" y="1"/>
                  </a:cxn>
                  <a:cxn ang="0">
                    <a:pos x="1" y="2"/>
                  </a:cxn>
                  <a:cxn ang="0">
                    <a:pos x="1" y="4"/>
                  </a:cxn>
                  <a:cxn ang="0">
                    <a:pos x="3" y="5"/>
                  </a:cxn>
                  <a:cxn ang="0">
                    <a:pos x="3" y="8"/>
                  </a:cxn>
                  <a:cxn ang="0">
                    <a:pos x="4" y="9"/>
                  </a:cxn>
                  <a:cxn ang="0">
                    <a:pos x="4" y="10"/>
                  </a:cxn>
                  <a:cxn ang="0">
                    <a:pos x="6" y="13"/>
                  </a:cxn>
                  <a:cxn ang="0">
                    <a:pos x="6" y="14"/>
                  </a:cxn>
                  <a:cxn ang="0">
                    <a:pos x="8" y="15"/>
                  </a:cxn>
                  <a:cxn ang="0">
                    <a:pos x="10" y="15"/>
                  </a:cxn>
                  <a:cxn ang="0">
                    <a:pos x="10" y="17"/>
                  </a:cxn>
                  <a:cxn ang="0">
                    <a:pos x="10" y="18"/>
                  </a:cxn>
                  <a:cxn ang="0">
                    <a:pos x="11" y="19"/>
                  </a:cxn>
                  <a:cxn ang="0">
                    <a:pos x="11" y="21"/>
                  </a:cxn>
                  <a:cxn ang="0">
                    <a:pos x="11" y="22"/>
                  </a:cxn>
                  <a:cxn ang="0">
                    <a:pos x="13" y="22"/>
                  </a:cxn>
                  <a:cxn ang="0">
                    <a:pos x="13" y="23"/>
                  </a:cxn>
                  <a:cxn ang="0">
                    <a:pos x="13" y="25"/>
                  </a:cxn>
                  <a:cxn ang="0">
                    <a:pos x="14" y="26"/>
                  </a:cxn>
                  <a:cxn ang="0">
                    <a:pos x="16" y="27"/>
                  </a:cxn>
                  <a:cxn ang="0">
                    <a:pos x="16" y="29"/>
                  </a:cxn>
                  <a:cxn ang="0">
                    <a:pos x="17" y="29"/>
                  </a:cxn>
                  <a:cxn ang="0">
                    <a:pos x="17" y="31"/>
                  </a:cxn>
                  <a:cxn ang="0">
                    <a:pos x="19" y="33"/>
                  </a:cxn>
                  <a:cxn ang="0">
                    <a:pos x="20" y="34"/>
                  </a:cxn>
                  <a:cxn ang="0">
                    <a:pos x="20" y="37"/>
                  </a:cxn>
                  <a:cxn ang="0">
                    <a:pos x="23" y="37"/>
                  </a:cxn>
                  <a:cxn ang="0">
                    <a:pos x="23" y="38"/>
                  </a:cxn>
                  <a:cxn ang="0">
                    <a:pos x="24" y="39"/>
                  </a:cxn>
                  <a:cxn ang="0">
                    <a:pos x="24" y="41"/>
                  </a:cxn>
                  <a:cxn ang="0">
                    <a:pos x="26" y="41"/>
                  </a:cxn>
                  <a:cxn ang="0">
                    <a:pos x="27" y="42"/>
                  </a:cxn>
                  <a:cxn ang="0">
                    <a:pos x="27" y="43"/>
                  </a:cxn>
                  <a:cxn ang="0">
                    <a:pos x="29" y="45"/>
                  </a:cxn>
                  <a:cxn ang="0">
                    <a:pos x="29" y="46"/>
                  </a:cxn>
                  <a:cxn ang="0">
                    <a:pos x="30" y="47"/>
                  </a:cxn>
                  <a:cxn ang="0">
                    <a:pos x="32" y="49"/>
                  </a:cxn>
                  <a:cxn ang="0">
                    <a:pos x="32" y="50"/>
                  </a:cxn>
                  <a:cxn ang="0">
                    <a:pos x="33" y="51"/>
                  </a:cxn>
                  <a:cxn ang="0">
                    <a:pos x="36" y="53"/>
                  </a:cxn>
                  <a:cxn ang="0">
                    <a:pos x="37" y="53"/>
                  </a:cxn>
                  <a:cxn ang="0">
                    <a:pos x="37" y="55"/>
                  </a:cxn>
                  <a:cxn ang="0">
                    <a:pos x="39" y="57"/>
                  </a:cxn>
                  <a:cxn ang="0">
                    <a:pos x="40" y="58"/>
                  </a:cxn>
                  <a:cxn ang="0">
                    <a:pos x="42" y="59"/>
                  </a:cxn>
                  <a:cxn ang="0">
                    <a:pos x="42" y="62"/>
                  </a:cxn>
                  <a:cxn ang="0">
                    <a:pos x="45" y="63"/>
                  </a:cxn>
                  <a:cxn ang="0">
                    <a:pos x="45" y="64"/>
                  </a:cxn>
                  <a:cxn ang="0">
                    <a:pos x="46" y="64"/>
                  </a:cxn>
                  <a:cxn ang="0">
                    <a:pos x="52" y="68"/>
                  </a:cxn>
                  <a:cxn ang="0">
                    <a:pos x="52" y="70"/>
                  </a:cxn>
                  <a:cxn ang="0">
                    <a:pos x="55" y="73"/>
                  </a:cxn>
                </a:cxnLst>
                <a:rect l="0" t="0" r="r" b="b"/>
                <a:pathLst>
                  <a:path w="56" h="74">
                    <a:moveTo>
                      <a:pt x="0" y="0"/>
                    </a:moveTo>
                    <a:lnTo>
                      <a:pt x="1" y="1"/>
                    </a:lnTo>
                    <a:lnTo>
                      <a:pt x="1" y="2"/>
                    </a:lnTo>
                    <a:lnTo>
                      <a:pt x="1" y="4"/>
                    </a:lnTo>
                    <a:lnTo>
                      <a:pt x="3" y="5"/>
                    </a:lnTo>
                    <a:lnTo>
                      <a:pt x="3" y="8"/>
                    </a:lnTo>
                    <a:lnTo>
                      <a:pt x="4" y="9"/>
                    </a:lnTo>
                    <a:lnTo>
                      <a:pt x="4" y="10"/>
                    </a:lnTo>
                    <a:lnTo>
                      <a:pt x="6" y="13"/>
                    </a:lnTo>
                    <a:lnTo>
                      <a:pt x="6" y="14"/>
                    </a:lnTo>
                    <a:lnTo>
                      <a:pt x="8" y="15"/>
                    </a:lnTo>
                    <a:lnTo>
                      <a:pt x="10" y="15"/>
                    </a:lnTo>
                    <a:lnTo>
                      <a:pt x="10" y="17"/>
                    </a:lnTo>
                    <a:lnTo>
                      <a:pt x="10" y="18"/>
                    </a:lnTo>
                    <a:lnTo>
                      <a:pt x="11" y="19"/>
                    </a:lnTo>
                    <a:lnTo>
                      <a:pt x="11" y="21"/>
                    </a:lnTo>
                    <a:lnTo>
                      <a:pt x="11" y="22"/>
                    </a:lnTo>
                    <a:lnTo>
                      <a:pt x="13" y="22"/>
                    </a:lnTo>
                    <a:lnTo>
                      <a:pt x="13" y="23"/>
                    </a:lnTo>
                    <a:lnTo>
                      <a:pt x="13" y="25"/>
                    </a:lnTo>
                    <a:lnTo>
                      <a:pt x="14" y="26"/>
                    </a:lnTo>
                    <a:lnTo>
                      <a:pt x="16" y="27"/>
                    </a:lnTo>
                    <a:lnTo>
                      <a:pt x="16" y="29"/>
                    </a:lnTo>
                    <a:lnTo>
                      <a:pt x="17" y="29"/>
                    </a:lnTo>
                    <a:lnTo>
                      <a:pt x="17" y="31"/>
                    </a:lnTo>
                    <a:lnTo>
                      <a:pt x="19" y="33"/>
                    </a:lnTo>
                    <a:lnTo>
                      <a:pt x="20" y="34"/>
                    </a:lnTo>
                    <a:lnTo>
                      <a:pt x="20" y="37"/>
                    </a:lnTo>
                    <a:lnTo>
                      <a:pt x="23" y="37"/>
                    </a:lnTo>
                    <a:lnTo>
                      <a:pt x="23" y="38"/>
                    </a:lnTo>
                    <a:lnTo>
                      <a:pt x="24" y="39"/>
                    </a:lnTo>
                    <a:lnTo>
                      <a:pt x="24" y="41"/>
                    </a:lnTo>
                    <a:lnTo>
                      <a:pt x="26" y="41"/>
                    </a:lnTo>
                    <a:lnTo>
                      <a:pt x="27" y="42"/>
                    </a:lnTo>
                    <a:lnTo>
                      <a:pt x="27" y="43"/>
                    </a:lnTo>
                    <a:lnTo>
                      <a:pt x="29" y="45"/>
                    </a:lnTo>
                    <a:lnTo>
                      <a:pt x="29" y="46"/>
                    </a:lnTo>
                    <a:lnTo>
                      <a:pt x="30" y="47"/>
                    </a:lnTo>
                    <a:lnTo>
                      <a:pt x="32" y="49"/>
                    </a:lnTo>
                    <a:lnTo>
                      <a:pt x="32" y="50"/>
                    </a:lnTo>
                    <a:lnTo>
                      <a:pt x="33" y="51"/>
                    </a:lnTo>
                    <a:lnTo>
                      <a:pt x="36" y="53"/>
                    </a:lnTo>
                    <a:lnTo>
                      <a:pt x="37" y="53"/>
                    </a:lnTo>
                    <a:lnTo>
                      <a:pt x="37" y="55"/>
                    </a:lnTo>
                    <a:lnTo>
                      <a:pt x="39" y="57"/>
                    </a:lnTo>
                    <a:lnTo>
                      <a:pt x="40" y="58"/>
                    </a:lnTo>
                    <a:lnTo>
                      <a:pt x="42" y="59"/>
                    </a:lnTo>
                    <a:lnTo>
                      <a:pt x="42" y="62"/>
                    </a:lnTo>
                    <a:lnTo>
                      <a:pt x="45" y="63"/>
                    </a:lnTo>
                    <a:lnTo>
                      <a:pt x="45" y="64"/>
                    </a:lnTo>
                    <a:lnTo>
                      <a:pt x="46" y="64"/>
                    </a:lnTo>
                    <a:lnTo>
                      <a:pt x="52" y="68"/>
                    </a:lnTo>
                    <a:lnTo>
                      <a:pt x="52" y="70"/>
                    </a:lnTo>
                    <a:lnTo>
                      <a:pt x="55" y="73"/>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74" name="Freeform 130"/>
              <p:cNvSpPr>
                <a:spLocks/>
              </p:cNvSpPr>
              <p:nvPr/>
            </p:nvSpPr>
            <p:spPr bwMode="auto">
              <a:xfrm>
                <a:off x="4976" y="2978"/>
                <a:ext cx="28" cy="96"/>
              </a:xfrm>
              <a:custGeom>
                <a:avLst/>
                <a:gdLst/>
                <a:ahLst/>
                <a:cxnLst>
                  <a:cxn ang="0">
                    <a:pos x="0" y="0"/>
                  </a:cxn>
                  <a:cxn ang="0">
                    <a:pos x="0" y="1"/>
                  </a:cxn>
                  <a:cxn ang="0">
                    <a:pos x="3" y="1"/>
                  </a:cxn>
                  <a:cxn ang="0">
                    <a:pos x="3" y="4"/>
                  </a:cxn>
                  <a:cxn ang="0">
                    <a:pos x="3" y="5"/>
                  </a:cxn>
                  <a:cxn ang="0">
                    <a:pos x="3" y="6"/>
                  </a:cxn>
                  <a:cxn ang="0">
                    <a:pos x="3" y="8"/>
                  </a:cxn>
                  <a:cxn ang="0">
                    <a:pos x="3" y="13"/>
                  </a:cxn>
                  <a:cxn ang="0">
                    <a:pos x="8" y="13"/>
                  </a:cxn>
                  <a:cxn ang="0">
                    <a:pos x="8" y="15"/>
                  </a:cxn>
                  <a:cxn ang="0">
                    <a:pos x="11" y="17"/>
                  </a:cxn>
                  <a:cxn ang="0">
                    <a:pos x="11" y="19"/>
                  </a:cxn>
                  <a:cxn ang="0">
                    <a:pos x="11" y="21"/>
                  </a:cxn>
                  <a:cxn ang="0">
                    <a:pos x="11" y="22"/>
                  </a:cxn>
                  <a:cxn ang="0">
                    <a:pos x="11" y="25"/>
                  </a:cxn>
                  <a:cxn ang="0">
                    <a:pos x="11" y="30"/>
                  </a:cxn>
                  <a:cxn ang="0">
                    <a:pos x="15" y="31"/>
                  </a:cxn>
                  <a:cxn ang="0">
                    <a:pos x="15" y="34"/>
                  </a:cxn>
                  <a:cxn ang="0">
                    <a:pos x="18" y="35"/>
                  </a:cxn>
                  <a:cxn ang="0">
                    <a:pos x="18" y="42"/>
                  </a:cxn>
                  <a:cxn ang="0">
                    <a:pos x="18" y="43"/>
                  </a:cxn>
                  <a:cxn ang="0">
                    <a:pos x="18" y="48"/>
                  </a:cxn>
                  <a:cxn ang="0">
                    <a:pos x="18" y="51"/>
                  </a:cxn>
                  <a:cxn ang="0">
                    <a:pos x="18" y="56"/>
                  </a:cxn>
                  <a:cxn ang="0">
                    <a:pos x="23" y="58"/>
                  </a:cxn>
                  <a:cxn ang="0">
                    <a:pos x="23" y="64"/>
                  </a:cxn>
                  <a:cxn ang="0">
                    <a:pos x="23" y="67"/>
                  </a:cxn>
                  <a:cxn ang="0">
                    <a:pos x="23" y="75"/>
                  </a:cxn>
                  <a:cxn ang="0">
                    <a:pos x="23" y="77"/>
                  </a:cxn>
                  <a:cxn ang="0">
                    <a:pos x="23" y="88"/>
                  </a:cxn>
                  <a:cxn ang="0">
                    <a:pos x="27" y="89"/>
                  </a:cxn>
                  <a:cxn ang="0">
                    <a:pos x="27" y="95"/>
                  </a:cxn>
                </a:cxnLst>
                <a:rect l="0" t="0" r="r" b="b"/>
                <a:pathLst>
                  <a:path w="28" h="96">
                    <a:moveTo>
                      <a:pt x="0" y="0"/>
                    </a:moveTo>
                    <a:lnTo>
                      <a:pt x="0" y="1"/>
                    </a:lnTo>
                    <a:lnTo>
                      <a:pt x="3" y="1"/>
                    </a:lnTo>
                    <a:lnTo>
                      <a:pt x="3" y="4"/>
                    </a:lnTo>
                    <a:lnTo>
                      <a:pt x="3" y="5"/>
                    </a:lnTo>
                    <a:lnTo>
                      <a:pt x="3" y="6"/>
                    </a:lnTo>
                    <a:lnTo>
                      <a:pt x="3" y="8"/>
                    </a:lnTo>
                    <a:lnTo>
                      <a:pt x="3" y="13"/>
                    </a:lnTo>
                    <a:lnTo>
                      <a:pt x="8" y="13"/>
                    </a:lnTo>
                    <a:lnTo>
                      <a:pt x="8" y="15"/>
                    </a:lnTo>
                    <a:lnTo>
                      <a:pt x="11" y="17"/>
                    </a:lnTo>
                    <a:lnTo>
                      <a:pt x="11" y="19"/>
                    </a:lnTo>
                    <a:lnTo>
                      <a:pt x="11" y="21"/>
                    </a:lnTo>
                    <a:lnTo>
                      <a:pt x="11" y="22"/>
                    </a:lnTo>
                    <a:lnTo>
                      <a:pt x="11" y="25"/>
                    </a:lnTo>
                    <a:lnTo>
                      <a:pt x="11" y="30"/>
                    </a:lnTo>
                    <a:lnTo>
                      <a:pt x="15" y="31"/>
                    </a:lnTo>
                    <a:lnTo>
                      <a:pt x="15" y="34"/>
                    </a:lnTo>
                    <a:lnTo>
                      <a:pt x="18" y="35"/>
                    </a:lnTo>
                    <a:lnTo>
                      <a:pt x="18" y="42"/>
                    </a:lnTo>
                    <a:lnTo>
                      <a:pt x="18" y="43"/>
                    </a:lnTo>
                    <a:lnTo>
                      <a:pt x="18" y="48"/>
                    </a:lnTo>
                    <a:lnTo>
                      <a:pt x="18" y="51"/>
                    </a:lnTo>
                    <a:lnTo>
                      <a:pt x="18" y="56"/>
                    </a:lnTo>
                    <a:lnTo>
                      <a:pt x="23" y="58"/>
                    </a:lnTo>
                    <a:lnTo>
                      <a:pt x="23" y="64"/>
                    </a:lnTo>
                    <a:lnTo>
                      <a:pt x="23" y="67"/>
                    </a:lnTo>
                    <a:lnTo>
                      <a:pt x="23" y="75"/>
                    </a:lnTo>
                    <a:lnTo>
                      <a:pt x="23" y="77"/>
                    </a:lnTo>
                    <a:lnTo>
                      <a:pt x="23" y="88"/>
                    </a:lnTo>
                    <a:lnTo>
                      <a:pt x="27" y="89"/>
                    </a:lnTo>
                    <a:lnTo>
                      <a:pt x="27" y="95"/>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75" name="Freeform 131"/>
              <p:cNvSpPr>
                <a:spLocks/>
              </p:cNvSpPr>
              <p:nvPr/>
            </p:nvSpPr>
            <p:spPr bwMode="auto">
              <a:xfrm>
                <a:off x="5010" y="2965"/>
                <a:ext cx="27" cy="105"/>
              </a:xfrm>
              <a:custGeom>
                <a:avLst/>
                <a:gdLst/>
                <a:ahLst/>
                <a:cxnLst>
                  <a:cxn ang="0">
                    <a:pos x="26" y="0"/>
                  </a:cxn>
                  <a:cxn ang="0">
                    <a:pos x="26" y="5"/>
                  </a:cxn>
                  <a:cxn ang="0">
                    <a:pos x="26" y="6"/>
                  </a:cxn>
                  <a:cxn ang="0">
                    <a:pos x="26" y="12"/>
                  </a:cxn>
                  <a:cxn ang="0">
                    <a:pos x="24" y="14"/>
                  </a:cxn>
                  <a:cxn ang="0">
                    <a:pos x="24" y="19"/>
                  </a:cxn>
                  <a:cxn ang="0">
                    <a:pos x="24" y="21"/>
                  </a:cxn>
                  <a:cxn ang="0">
                    <a:pos x="24" y="25"/>
                  </a:cxn>
                  <a:cxn ang="0">
                    <a:pos x="24" y="26"/>
                  </a:cxn>
                  <a:cxn ang="0">
                    <a:pos x="24" y="29"/>
                  </a:cxn>
                  <a:cxn ang="0">
                    <a:pos x="23" y="30"/>
                  </a:cxn>
                  <a:cxn ang="0">
                    <a:pos x="23" y="33"/>
                  </a:cxn>
                  <a:cxn ang="0">
                    <a:pos x="23" y="36"/>
                  </a:cxn>
                  <a:cxn ang="0">
                    <a:pos x="23" y="37"/>
                  </a:cxn>
                  <a:cxn ang="0">
                    <a:pos x="21" y="38"/>
                  </a:cxn>
                  <a:cxn ang="0">
                    <a:pos x="21" y="41"/>
                  </a:cxn>
                  <a:cxn ang="0">
                    <a:pos x="21" y="42"/>
                  </a:cxn>
                  <a:cxn ang="0">
                    <a:pos x="21" y="45"/>
                  </a:cxn>
                  <a:cxn ang="0">
                    <a:pos x="20" y="46"/>
                  </a:cxn>
                  <a:cxn ang="0">
                    <a:pos x="20" y="47"/>
                  </a:cxn>
                  <a:cxn ang="0">
                    <a:pos x="20" y="49"/>
                  </a:cxn>
                  <a:cxn ang="0">
                    <a:pos x="20" y="50"/>
                  </a:cxn>
                  <a:cxn ang="0">
                    <a:pos x="20" y="52"/>
                  </a:cxn>
                  <a:cxn ang="0">
                    <a:pos x="20" y="54"/>
                  </a:cxn>
                  <a:cxn ang="0">
                    <a:pos x="17" y="56"/>
                  </a:cxn>
                  <a:cxn ang="0">
                    <a:pos x="17" y="57"/>
                  </a:cxn>
                  <a:cxn ang="0">
                    <a:pos x="17" y="58"/>
                  </a:cxn>
                  <a:cxn ang="0">
                    <a:pos x="17" y="60"/>
                  </a:cxn>
                  <a:cxn ang="0">
                    <a:pos x="16" y="61"/>
                  </a:cxn>
                  <a:cxn ang="0">
                    <a:pos x="16" y="64"/>
                  </a:cxn>
                  <a:cxn ang="0">
                    <a:pos x="16" y="67"/>
                  </a:cxn>
                  <a:cxn ang="0">
                    <a:pos x="16" y="69"/>
                  </a:cxn>
                  <a:cxn ang="0">
                    <a:pos x="14" y="70"/>
                  </a:cxn>
                  <a:cxn ang="0">
                    <a:pos x="13" y="71"/>
                  </a:cxn>
                  <a:cxn ang="0">
                    <a:pos x="13" y="73"/>
                  </a:cxn>
                  <a:cxn ang="0">
                    <a:pos x="13" y="74"/>
                  </a:cxn>
                  <a:cxn ang="0">
                    <a:pos x="13" y="77"/>
                  </a:cxn>
                  <a:cxn ang="0">
                    <a:pos x="11" y="78"/>
                  </a:cxn>
                  <a:cxn ang="0">
                    <a:pos x="10" y="80"/>
                  </a:cxn>
                  <a:cxn ang="0">
                    <a:pos x="10" y="82"/>
                  </a:cxn>
                  <a:cxn ang="0">
                    <a:pos x="10" y="84"/>
                  </a:cxn>
                  <a:cxn ang="0">
                    <a:pos x="8" y="85"/>
                  </a:cxn>
                  <a:cxn ang="0">
                    <a:pos x="8" y="86"/>
                  </a:cxn>
                  <a:cxn ang="0">
                    <a:pos x="8" y="88"/>
                  </a:cxn>
                  <a:cxn ang="0">
                    <a:pos x="7" y="89"/>
                  </a:cxn>
                  <a:cxn ang="0">
                    <a:pos x="7" y="90"/>
                  </a:cxn>
                  <a:cxn ang="0">
                    <a:pos x="7" y="93"/>
                  </a:cxn>
                  <a:cxn ang="0">
                    <a:pos x="4" y="94"/>
                  </a:cxn>
                  <a:cxn ang="0">
                    <a:pos x="3" y="95"/>
                  </a:cxn>
                  <a:cxn ang="0">
                    <a:pos x="3" y="97"/>
                  </a:cxn>
                  <a:cxn ang="0">
                    <a:pos x="3" y="98"/>
                  </a:cxn>
                  <a:cxn ang="0">
                    <a:pos x="1" y="99"/>
                  </a:cxn>
                  <a:cxn ang="0">
                    <a:pos x="1" y="101"/>
                  </a:cxn>
                  <a:cxn ang="0">
                    <a:pos x="1" y="102"/>
                  </a:cxn>
                  <a:cxn ang="0">
                    <a:pos x="0" y="104"/>
                  </a:cxn>
                </a:cxnLst>
                <a:rect l="0" t="0" r="r" b="b"/>
                <a:pathLst>
                  <a:path w="27" h="105">
                    <a:moveTo>
                      <a:pt x="26" y="0"/>
                    </a:moveTo>
                    <a:lnTo>
                      <a:pt x="26" y="5"/>
                    </a:lnTo>
                    <a:lnTo>
                      <a:pt x="26" y="6"/>
                    </a:lnTo>
                    <a:lnTo>
                      <a:pt x="26" y="12"/>
                    </a:lnTo>
                    <a:lnTo>
                      <a:pt x="24" y="14"/>
                    </a:lnTo>
                    <a:lnTo>
                      <a:pt x="24" y="19"/>
                    </a:lnTo>
                    <a:lnTo>
                      <a:pt x="24" y="21"/>
                    </a:lnTo>
                    <a:lnTo>
                      <a:pt x="24" y="25"/>
                    </a:lnTo>
                    <a:lnTo>
                      <a:pt x="24" y="26"/>
                    </a:lnTo>
                    <a:lnTo>
                      <a:pt x="24" y="29"/>
                    </a:lnTo>
                    <a:lnTo>
                      <a:pt x="23" y="30"/>
                    </a:lnTo>
                    <a:lnTo>
                      <a:pt x="23" y="33"/>
                    </a:lnTo>
                    <a:lnTo>
                      <a:pt x="23" y="36"/>
                    </a:lnTo>
                    <a:lnTo>
                      <a:pt x="23" y="37"/>
                    </a:lnTo>
                    <a:lnTo>
                      <a:pt x="21" y="38"/>
                    </a:lnTo>
                    <a:lnTo>
                      <a:pt x="21" y="41"/>
                    </a:lnTo>
                    <a:lnTo>
                      <a:pt x="21" y="42"/>
                    </a:lnTo>
                    <a:lnTo>
                      <a:pt x="21" y="45"/>
                    </a:lnTo>
                    <a:lnTo>
                      <a:pt x="20" y="46"/>
                    </a:lnTo>
                    <a:lnTo>
                      <a:pt x="20" y="47"/>
                    </a:lnTo>
                    <a:lnTo>
                      <a:pt x="20" y="49"/>
                    </a:lnTo>
                    <a:lnTo>
                      <a:pt x="20" y="50"/>
                    </a:lnTo>
                    <a:lnTo>
                      <a:pt x="20" y="52"/>
                    </a:lnTo>
                    <a:lnTo>
                      <a:pt x="20" y="54"/>
                    </a:lnTo>
                    <a:lnTo>
                      <a:pt x="17" y="56"/>
                    </a:lnTo>
                    <a:lnTo>
                      <a:pt x="17" y="57"/>
                    </a:lnTo>
                    <a:lnTo>
                      <a:pt x="17" y="58"/>
                    </a:lnTo>
                    <a:lnTo>
                      <a:pt x="17" y="60"/>
                    </a:lnTo>
                    <a:lnTo>
                      <a:pt x="16" y="61"/>
                    </a:lnTo>
                    <a:lnTo>
                      <a:pt x="16" y="64"/>
                    </a:lnTo>
                    <a:lnTo>
                      <a:pt x="16" y="67"/>
                    </a:lnTo>
                    <a:lnTo>
                      <a:pt x="16" y="69"/>
                    </a:lnTo>
                    <a:lnTo>
                      <a:pt x="14" y="70"/>
                    </a:lnTo>
                    <a:lnTo>
                      <a:pt x="13" y="71"/>
                    </a:lnTo>
                    <a:lnTo>
                      <a:pt x="13" y="73"/>
                    </a:lnTo>
                    <a:lnTo>
                      <a:pt x="13" y="74"/>
                    </a:lnTo>
                    <a:lnTo>
                      <a:pt x="13" y="77"/>
                    </a:lnTo>
                    <a:lnTo>
                      <a:pt x="11" y="78"/>
                    </a:lnTo>
                    <a:lnTo>
                      <a:pt x="10" y="80"/>
                    </a:lnTo>
                    <a:lnTo>
                      <a:pt x="10" y="82"/>
                    </a:lnTo>
                    <a:lnTo>
                      <a:pt x="10" y="84"/>
                    </a:lnTo>
                    <a:lnTo>
                      <a:pt x="8" y="85"/>
                    </a:lnTo>
                    <a:lnTo>
                      <a:pt x="8" y="86"/>
                    </a:lnTo>
                    <a:lnTo>
                      <a:pt x="8" y="88"/>
                    </a:lnTo>
                    <a:lnTo>
                      <a:pt x="7" y="89"/>
                    </a:lnTo>
                    <a:lnTo>
                      <a:pt x="7" y="90"/>
                    </a:lnTo>
                    <a:lnTo>
                      <a:pt x="7" y="93"/>
                    </a:lnTo>
                    <a:lnTo>
                      <a:pt x="4" y="94"/>
                    </a:lnTo>
                    <a:lnTo>
                      <a:pt x="3" y="95"/>
                    </a:lnTo>
                    <a:lnTo>
                      <a:pt x="3" y="97"/>
                    </a:lnTo>
                    <a:lnTo>
                      <a:pt x="3" y="98"/>
                    </a:lnTo>
                    <a:lnTo>
                      <a:pt x="1" y="99"/>
                    </a:lnTo>
                    <a:lnTo>
                      <a:pt x="1" y="101"/>
                    </a:lnTo>
                    <a:lnTo>
                      <a:pt x="1" y="102"/>
                    </a:lnTo>
                    <a:lnTo>
                      <a:pt x="0" y="104"/>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76" name="Freeform 132"/>
              <p:cNvSpPr>
                <a:spLocks/>
              </p:cNvSpPr>
              <p:nvPr/>
            </p:nvSpPr>
            <p:spPr bwMode="auto">
              <a:xfrm>
                <a:off x="5027" y="2959"/>
                <a:ext cx="72" cy="115"/>
              </a:xfrm>
              <a:custGeom>
                <a:avLst/>
                <a:gdLst/>
                <a:ahLst/>
                <a:cxnLst>
                  <a:cxn ang="0">
                    <a:pos x="71" y="0"/>
                  </a:cxn>
                  <a:cxn ang="0">
                    <a:pos x="71" y="1"/>
                  </a:cxn>
                  <a:cxn ang="0">
                    <a:pos x="69" y="4"/>
                  </a:cxn>
                  <a:cxn ang="0">
                    <a:pos x="69" y="6"/>
                  </a:cxn>
                  <a:cxn ang="0">
                    <a:pos x="69" y="8"/>
                  </a:cxn>
                  <a:cxn ang="0">
                    <a:pos x="67" y="10"/>
                  </a:cxn>
                  <a:cxn ang="0">
                    <a:pos x="67" y="13"/>
                  </a:cxn>
                  <a:cxn ang="0">
                    <a:pos x="67" y="14"/>
                  </a:cxn>
                  <a:cxn ang="0">
                    <a:pos x="66" y="15"/>
                  </a:cxn>
                  <a:cxn ang="0">
                    <a:pos x="64" y="18"/>
                  </a:cxn>
                  <a:cxn ang="0">
                    <a:pos x="63" y="21"/>
                  </a:cxn>
                  <a:cxn ang="0">
                    <a:pos x="63" y="23"/>
                  </a:cxn>
                  <a:cxn ang="0">
                    <a:pos x="63" y="25"/>
                  </a:cxn>
                  <a:cxn ang="0">
                    <a:pos x="60" y="26"/>
                  </a:cxn>
                  <a:cxn ang="0">
                    <a:pos x="59" y="29"/>
                  </a:cxn>
                  <a:cxn ang="0">
                    <a:pos x="59" y="30"/>
                  </a:cxn>
                  <a:cxn ang="0">
                    <a:pos x="57" y="33"/>
                  </a:cxn>
                  <a:cxn ang="0">
                    <a:pos x="57" y="34"/>
                  </a:cxn>
                  <a:cxn ang="0">
                    <a:pos x="56" y="35"/>
                  </a:cxn>
                  <a:cxn ang="0">
                    <a:pos x="56" y="38"/>
                  </a:cxn>
                  <a:cxn ang="0">
                    <a:pos x="56" y="39"/>
                  </a:cxn>
                  <a:cxn ang="0">
                    <a:pos x="53" y="41"/>
                  </a:cxn>
                  <a:cxn ang="0">
                    <a:pos x="53" y="42"/>
                  </a:cxn>
                  <a:cxn ang="0">
                    <a:pos x="51" y="43"/>
                  </a:cxn>
                  <a:cxn ang="0">
                    <a:pos x="51" y="46"/>
                  </a:cxn>
                  <a:cxn ang="0">
                    <a:pos x="50" y="48"/>
                  </a:cxn>
                  <a:cxn ang="0">
                    <a:pos x="50" y="50"/>
                  </a:cxn>
                  <a:cxn ang="0">
                    <a:pos x="48" y="52"/>
                  </a:cxn>
                  <a:cxn ang="0">
                    <a:pos x="47" y="54"/>
                  </a:cxn>
                  <a:cxn ang="0">
                    <a:pos x="47" y="55"/>
                  </a:cxn>
                  <a:cxn ang="0">
                    <a:pos x="45" y="58"/>
                  </a:cxn>
                  <a:cxn ang="0">
                    <a:pos x="43" y="59"/>
                  </a:cxn>
                  <a:cxn ang="0">
                    <a:pos x="43" y="61"/>
                  </a:cxn>
                  <a:cxn ang="0">
                    <a:pos x="41" y="62"/>
                  </a:cxn>
                  <a:cxn ang="0">
                    <a:pos x="40" y="63"/>
                  </a:cxn>
                  <a:cxn ang="0">
                    <a:pos x="38" y="67"/>
                  </a:cxn>
                  <a:cxn ang="0">
                    <a:pos x="37" y="68"/>
                  </a:cxn>
                  <a:cxn ang="0">
                    <a:pos x="37" y="70"/>
                  </a:cxn>
                  <a:cxn ang="0">
                    <a:pos x="35" y="72"/>
                  </a:cxn>
                  <a:cxn ang="0">
                    <a:pos x="32" y="75"/>
                  </a:cxn>
                  <a:cxn ang="0">
                    <a:pos x="32" y="76"/>
                  </a:cxn>
                  <a:cxn ang="0">
                    <a:pos x="26" y="80"/>
                  </a:cxn>
                  <a:cxn ang="0">
                    <a:pos x="26" y="82"/>
                  </a:cxn>
                  <a:cxn ang="0">
                    <a:pos x="25" y="83"/>
                  </a:cxn>
                  <a:cxn ang="0">
                    <a:pos x="23" y="86"/>
                  </a:cxn>
                  <a:cxn ang="0">
                    <a:pos x="23" y="87"/>
                  </a:cxn>
                  <a:cxn ang="0">
                    <a:pos x="20" y="90"/>
                  </a:cxn>
                  <a:cxn ang="0">
                    <a:pos x="19" y="92"/>
                  </a:cxn>
                  <a:cxn ang="0">
                    <a:pos x="17" y="95"/>
                  </a:cxn>
                  <a:cxn ang="0">
                    <a:pos x="14" y="98"/>
                  </a:cxn>
                  <a:cxn ang="0">
                    <a:pos x="13" y="99"/>
                  </a:cxn>
                  <a:cxn ang="0">
                    <a:pos x="10" y="103"/>
                  </a:cxn>
                  <a:cxn ang="0">
                    <a:pos x="7" y="105"/>
                  </a:cxn>
                  <a:cxn ang="0">
                    <a:pos x="6" y="107"/>
                  </a:cxn>
                  <a:cxn ang="0">
                    <a:pos x="4" y="108"/>
                  </a:cxn>
                  <a:cxn ang="0">
                    <a:pos x="0" y="114"/>
                  </a:cxn>
                </a:cxnLst>
                <a:rect l="0" t="0" r="r" b="b"/>
                <a:pathLst>
                  <a:path w="72" h="115">
                    <a:moveTo>
                      <a:pt x="71" y="0"/>
                    </a:moveTo>
                    <a:lnTo>
                      <a:pt x="71" y="1"/>
                    </a:lnTo>
                    <a:lnTo>
                      <a:pt x="69" y="4"/>
                    </a:lnTo>
                    <a:lnTo>
                      <a:pt x="69" y="6"/>
                    </a:lnTo>
                    <a:lnTo>
                      <a:pt x="69" y="8"/>
                    </a:lnTo>
                    <a:lnTo>
                      <a:pt x="67" y="10"/>
                    </a:lnTo>
                    <a:lnTo>
                      <a:pt x="67" y="13"/>
                    </a:lnTo>
                    <a:lnTo>
                      <a:pt x="67" y="14"/>
                    </a:lnTo>
                    <a:lnTo>
                      <a:pt x="66" y="15"/>
                    </a:lnTo>
                    <a:lnTo>
                      <a:pt x="64" y="18"/>
                    </a:lnTo>
                    <a:lnTo>
                      <a:pt x="63" y="21"/>
                    </a:lnTo>
                    <a:lnTo>
                      <a:pt x="63" y="23"/>
                    </a:lnTo>
                    <a:lnTo>
                      <a:pt x="63" y="25"/>
                    </a:lnTo>
                    <a:lnTo>
                      <a:pt x="60" y="26"/>
                    </a:lnTo>
                    <a:lnTo>
                      <a:pt x="59" y="29"/>
                    </a:lnTo>
                    <a:lnTo>
                      <a:pt x="59" y="30"/>
                    </a:lnTo>
                    <a:lnTo>
                      <a:pt x="57" y="33"/>
                    </a:lnTo>
                    <a:lnTo>
                      <a:pt x="57" y="34"/>
                    </a:lnTo>
                    <a:lnTo>
                      <a:pt x="56" y="35"/>
                    </a:lnTo>
                    <a:lnTo>
                      <a:pt x="56" y="38"/>
                    </a:lnTo>
                    <a:lnTo>
                      <a:pt x="56" y="39"/>
                    </a:lnTo>
                    <a:lnTo>
                      <a:pt x="53" y="41"/>
                    </a:lnTo>
                    <a:lnTo>
                      <a:pt x="53" y="42"/>
                    </a:lnTo>
                    <a:lnTo>
                      <a:pt x="51" y="43"/>
                    </a:lnTo>
                    <a:lnTo>
                      <a:pt x="51" y="46"/>
                    </a:lnTo>
                    <a:lnTo>
                      <a:pt x="50" y="48"/>
                    </a:lnTo>
                    <a:lnTo>
                      <a:pt x="50" y="50"/>
                    </a:lnTo>
                    <a:lnTo>
                      <a:pt x="48" y="52"/>
                    </a:lnTo>
                    <a:lnTo>
                      <a:pt x="47" y="54"/>
                    </a:lnTo>
                    <a:lnTo>
                      <a:pt x="47" y="55"/>
                    </a:lnTo>
                    <a:lnTo>
                      <a:pt x="45" y="58"/>
                    </a:lnTo>
                    <a:lnTo>
                      <a:pt x="43" y="59"/>
                    </a:lnTo>
                    <a:lnTo>
                      <a:pt x="43" y="61"/>
                    </a:lnTo>
                    <a:lnTo>
                      <a:pt x="41" y="62"/>
                    </a:lnTo>
                    <a:lnTo>
                      <a:pt x="40" y="63"/>
                    </a:lnTo>
                    <a:lnTo>
                      <a:pt x="38" y="67"/>
                    </a:lnTo>
                    <a:lnTo>
                      <a:pt x="37" y="68"/>
                    </a:lnTo>
                    <a:lnTo>
                      <a:pt x="37" y="70"/>
                    </a:lnTo>
                    <a:lnTo>
                      <a:pt x="35" y="72"/>
                    </a:lnTo>
                    <a:lnTo>
                      <a:pt x="32" y="75"/>
                    </a:lnTo>
                    <a:lnTo>
                      <a:pt x="32" y="76"/>
                    </a:lnTo>
                    <a:lnTo>
                      <a:pt x="26" y="80"/>
                    </a:lnTo>
                    <a:lnTo>
                      <a:pt x="26" y="82"/>
                    </a:lnTo>
                    <a:lnTo>
                      <a:pt x="25" y="83"/>
                    </a:lnTo>
                    <a:lnTo>
                      <a:pt x="23" y="86"/>
                    </a:lnTo>
                    <a:lnTo>
                      <a:pt x="23" y="87"/>
                    </a:lnTo>
                    <a:lnTo>
                      <a:pt x="20" y="90"/>
                    </a:lnTo>
                    <a:lnTo>
                      <a:pt x="19" y="92"/>
                    </a:lnTo>
                    <a:lnTo>
                      <a:pt x="17" y="95"/>
                    </a:lnTo>
                    <a:lnTo>
                      <a:pt x="14" y="98"/>
                    </a:lnTo>
                    <a:lnTo>
                      <a:pt x="13" y="99"/>
                    </a:lnTo>
                    <a:lnTo>
                      <a:pt x="10" y="103"/>
                    </a:lnTo>
                    <a:lnTo>
                      <a:pt x="7" y="105"/>
                    </a:lnTo>
                    <a:lnTo>
                      <a:pt x="6" y="107"/>
                    </a:lnTo>
                    <a:lnTo>
                      <a:pt x="4" y="108"/>
                    </a:lnTo>
                    <a:lnTo>
                      <a:pt x="0" y="114"/>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77" name="Freeform 133"/>
              <p:cNvSpPr>
                <a:spLocks/>
              </p:cNvSpPr>
              <p:nvPr/>
            </p:nvSpPr>
            <p:spPr bwMode="auto">
              <a:xfrm>
                <a:off x="4932" y="3069"/>
                <a:ext cx="101" cy="41"/>
              </a:xfrm>
              <a:custGeom>
                <a:avLst/>
                <a:gdLst/>
                <a:ahLst/>
                <a:cxnLst>
                  <a:cxn ang="0">
                    <a:pos x="0" y="40"/>
                  </a:cxn>
                  <a:cxn ang="0">
                    <a:pos x="0" y="37"/>
                  </a:cxn>
                  <a:cxn ang="0">
                    <a:pos x="3" y="34"/>
                  </a:cxn>
                  <a:cxn ang="0">
                    <a:pos x="8" y="26"/>
                  </a:cxn>
                  <a:cxn ang="0">
                    <a:pos x="17" y="18"/>
                  </a:cxn>
                  <a:cxn ang="0">
                    <a:pos x="27" y="11"/>
                  </a:cxn>
                  <a:cxn ang="0">
                    <a:pos x="34" y="6"/>
                  </a:cxn>
                  <a:cxn ang="0">
                    <a:pos x="45" y="4"/>
                  </a:cxn>
                  <a:cxn ang="0">
                    <a:pos x="55" y="1"/>
                  </a:cxn>
                  <a:cxn ang="0">
                    <a:pos x="61" y="1"/>
                  </a:cxn>
                  <a:cxn ang="0">
                    <a:pos x="70" y="0"/>
                  </a:cxn>
                  <a:cxn ang="0">
                    <a:pos x="86" y="0"/>
                  </a:cxn>
                  <a:cxn ang="0">
                    <a:pos x="91" y="1"/>
                  </a:cxn>
                  <a:cxn ang="0">
                    <a:pos x="96" y="1"/>
                  </a:cxn>
                  <a:cxn ang="0">
                    <a:pos x="100" y="4"/>
                  </a:cxn>
                  <a:cxn ang="0">
                    <a:pos x="88" y="9"/>
                  </a:cxn>
                  <a:cxn ang="0">
                    <a:pos x="73" y="15"/>
                  </a:cxn>
                  <a:cxn ang="0">
                    <a:pos x="57" y="22"/>
                  </a:cxn>
                  <a:cxn ang="0">
                    <a:pos x="41" y="28"/>
                  </a:cxn>
                  <a:cxn ang="0">
                    <a:pos x="29" y="33"/>
                  </a:cxn>
                  <a:cxn ang="0">
                    <a:pos x="16" y="37"/>
                  </a:cxn>
                  <a:cxn ang="0">
                    <a:pos x="6" y="38"/>
                  </a:cxn>
                  <a:cxn ang="0">
                    <a:pos x="0" y="40"/>
                  </a:cxn>
                </a:cxnLst>
                <a:rect l="0" t="0" r="r" b="b"/>
                <a:pathLst>
                  <a:path w="101" h="41">
                    <a:moveTo>
                      <a:pt x="0" y="40"/>
                    </a:moveTo>
                    <a:lnTo>
                      <a:pt x="0" y="37"/>
                    </a:lnTo>
                    <a:lnTo>
                      <a:pt x="3" y="34"/>
                    </a:lnTo>
                    <a:lnTo>
                      <a:pt x="8" y="26"/>
                    </a:lnTo>
                    <a:lnTo>
                      <a:pt x="17" y="18"/>
                    </a:lnTo>
                    <a:lnTo>
                      <a:pt x="27" y="11"/>
                    </a:lnTo>
                    <a:lnTo>
                      <a:pt x="34" y="6"/>
                    </a:lnTo>
                    <a:lnTo>
                      <a:pt x="45" y="4"/>
                    </a:lnTo>
                    <a:lnTo>
                      <a:pt x="55" y="1"/>
                    </a:lnTo>
                    <a:lnTo>
                      <a:pt x="61" y="1"/>
                    </a:lnTo>
                    <a:lnTo>
                      <a:pt x="70" y="0"/>
                    </a:lnTo>
                    <a:lnTo>
                      <a:pt x="86" y="0"/>
                    </a:lnTo>
                    <a:lnTo>
                      <a:pt x="91" y="1"/>
                    </a:lnTo>
                    <a:lnTo>
                      <a:pt x="96" y="1"/>
                    </a:lnTo>
                    <a:lnTo>
                      <a:pt x="100" y="4"/>
                    </a:lnTo>
                    <a:lnTo>
                      <a:pt x="88" y="9"/>
                    </a:lnTo>
                    <a:lnTo>
                      <a:pt x="73" y="15"/>
                    </a:lnTo>
                    <a:lnTo>
                      <a:pt x="57" y="22"/>
                    </a:lnTo>
                    <a:lnTo>
                      <a:pt x="41" y="28"/>
                    </a:lnTo>
                    <a:lnTo>
                      <a:pt x="29" y="33"/>
                    </a:lnTo>
                    <a:lnTo>
                      <a:pt x="16" y="37"/>
                    </a:lnTo>
                    <a:lnTo>
                      <a:pt x="6" y="38"/>
                    </a:lnTo>
                    <a:lnTo>
                      <a:pt x="0" y="4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78" name="Freeform 134"/>
              <p:cNvSpPr>
                <a:spLocks/>
              </p:cNvSpPr>
              <p:nvPr/>
            </p:nvSpPr>
            <p:spPr bwMode="auto">
              <a:xfrm>
                <a:off x="4818" y="3009"/>
                <a:ext cx="319" cy="146"/>
              </a:xfrm>
              <a:custGeom>
                <a:avLst/>
                <a:gdLst/>
                <a:ahLst/>
                <a:cxnLst>
                  <a:cxn ang="0">
                    <a:pos x="318" y="0"/>
                  </a:cxn>
                  <a:cxn ang="0">
                    <a:pos x="314" y="5"/>
                  </a:cxn>
                  <a:cxn ang="0">
                    <a:pos x="311" y="13"/>
                  </a:cxn>
                  <a:cxn ang="0">
                    <a:pos x="307" y="18"/>
                  </a:cxn>
                  <a:cxn ang="0">
                    <a:pos x="303" y="23"/>
                  </a:cxn>
                  <a:cxn ang="0">
                    <a:pos x="300" y="29"/>
                  </a:cxn>
                  <a:cxn ang="0">
                    <a:pos x="294" y="34"/>
                  </a:cxn>
                  <a:cxn ang="0">
                    <a:pos x="293" y="41"/>
                  </a:cxn>
                  <a:cxn ang="0">
                    <a:pos x="288" y="46"/>
                  </a:cxn>
                  <a:cxn ang="0">
                    <a:pos x="284" y="50"/>
                  </a:cxn>
                  <a:cxn ang="0">
                    <a:pos x="281" y="55"/>
                  </a:cxn>
                  <a:cxn ang="0">
                    <a:pos x="277" y="61"/>
                  </a:cxn>
                  <a:cxn ang="0">
                    <a:pos x="272" y="66"/>
                  </a:cxn>
                  <a:cxn ang="0">
                    <a:pos x="269" y="70"/>
                  </a:cxn>
                  <a:cxn ang="0">
                    <a:pos x="266" y="74"/>
                  </a:cxn>
                  <a:cxn ang="0">
                    <a:pos x="247" y="90"/>
                  </a:cxn>
                  <a:cxn ang="0">
                    <a:pos x="243" y="94"/>
                  </a:cxn>
                  <a:cxn ang="0">
                    <a:pos x="240" y="98"/>
                  </a:cxn>
                  <a:cxn ang="0">
                    <a:pos x="234" y="101"/>
                  </a:cxn>
                  <a:cxn ang="0">
                    <a:pos x="231" y="105"/>
                  </a:cxn>
                  <a:cxn ang="0">
                    <a:pos x="225" y="107"/>
                  </a:cxn>
                  <a:cxn ang="0">
                    <a:pos x="222" y="111"/>
                  </a:cxn>
                  <a:cxn ang="0">
                    <a:pos x="217" y="114"/>
                  </a:cxn>
                  <a:cxn ang="0">
                    <a:pos x="212" y="117"/>
                  </a:cxn>
                  <a:cxn ang="0">
                    <a:pos x="207" y="119"/>
                  </a:cxn>
                  <a:cxn ang="0">
                    <a:pos x="202" y="122"/>
                  </a:cxn>
                  <a:cxn ang="0">
                    <a:pos x="197" y="125"/>
                  </a:cxn>
                  <a:cxn ang="0">
                    <a:pos x="193" y="126"/>
                  </a:cxn>
                  <a:cxn ang="0">
                    <a:pos x="187" y="129"/>
                  </a:cxn>
                  <a:cxn ang="0">
                    <a:pos x="183" y="130"/>
                  </a:cxn>
                  <a:cxn ang="0">
                    <a:pos x="178" y="134"/>
                  </a:cxn>
                  <a:cxn ang="0">
                    <a:pos x="173" y="135"/>
                  </a:cxn>
                  <a:cxn ang="0">
                    <a:pos x="168" y="136"/>
                  </a:cxn>
                  <a:cxn ang="0">
                    <a:pos x="164" y="138"/>
                  </a:cxn>
                  <a:cxn ang="0">
                    <a:pos x="156" y="139"/>
                  </a:cxn>
                  <a:cxn ang="0">
                    <a:pos x="152" y="140"/>
                  </a:cxn>
                  <a:cxn ang="0">
                    <a:pos x="147" y="140"/>
                  </a:cxn>
                  <a:cxn ang="0">
                    <a:pos x="142" y="142"/>
                  </a:cxn>
                  <a:cxn ang="0">
                    <a:pos x="136" y="143"/>
                  </a:cxn>
                  <a:cxn ang="0">
                    <a:pos x="131" y="143"/>
                  </a:cxn>
                  <a:cxn ang="0">
                    <a:pos x="126" y="143"/>
                  </a:cxn>
                  <a:cxn ang="0">
                    <a:pos x="120" y="145"/>
                  </a:cxn>
                  <a:cxn ang="0">
                    <a:pos x="92" y="145"/>
                  </a:cxn>
                  <a:cxn ang="0">
                    <a:pos x="86" y="143"/>
                  </a:cxn>
                  <a:cxn ang="0">
                    <a:pos x="79" y="143"/>
                  </a:cxn>
                  <a:cxn ang="0">
                    <a:pos x="74" y="143"/>
                  </a:cxn>
                  <a:cxn ang="0">
                    <a:pos x="67" y="142"/>
                  </a:cxn>
                  <a:cxn ang="0">
                    <a:pos x="61" y="140"/>
                  </a:cxn>
                  <a:cxn ang="0">
                    <a:pos x="57" y="139"/>
                  </a:cxn>
                  <a:cxn ang="0">
                    <a:pos x="49" y="138"/>
                  </a:cxn>
                  <a:cxn ang="0">
                    <a:pos x="43" y="136"/>
                  </a:cxn>
                  <a:cxn ang="0">
                    <a:pos x="39" y="135"/>
                  </a:cxn>
                  <a:cxn ang="0">
                    <a:pos x="30" y="134"/>
                  </a:cxn>
                  <a:cxn ang="0">
                    <a:pos x="26" y="131"/>
                  </a:cxn>
                  <a:cxn ang="0">
                    <a:pos x="19" y="129"/>
                  </a:cxn>
                  <a:cxn ang="0">
                    <a:pos x="13" y="127"/>
                  </a:cxn>
                  <a:cxn ang="0">
                    <a:pos x="6" y="125"/>
                  </a:cxn>
                  <a:cxn ang="0">
                    <a:pos x="0" y="123"/>
                  </a:cxn>
                </a:cxnLst>
                <a:rect l="0" t="0" r="r" b="b"/>
                <a:pathLst>
                  <a:path w="319" h="146">
                    <a:moveTo>
                      <a:pt x="318" y="0"/>
                    </a:moveTo>
                    <a:lnTo>
                      <a:pt x="314" y="5"/>
                    </a:lnTo>
                    <a:lnTo>
                      <a:pt x="311" y="13"/>
                    </a:lnTo>
                    <a:lnTo>
                      <a:pt x="307" y="18"/>
                    </a:lnTo>
                    <a:lnTo>
                      <a:pt x="303" y="23"/>
                    </a:lnTo>
                    <a:lnTo>
                      <a:pt x="300" y="29"/>
                    </a:lnTo>
                    <a:lnTo>
                      <a:pt x="294" y="34"/>
                    </a:lnTo>
                    <a:lnTo>
                      <a:pt x="293" y="41"/>
                    </a:lnTo>
                    <a:lnTo>
                      <a:pt x="288" y="46"/>
                    </a:lnTo>
                    <a:lnTo>
                      <a:pt x="284" y="50"/>
                    </a:lnTo>
                    <a:lnTo>
                      <a:pt x="281" y="55"/>
                    </a:lnTo>
                    <a:lnTo>
                      <a:pt x="277" y="61"/>
                    </a:lnTo>
                    <a:lnTo>
                      <a:pt x="272" y="66"/>
                    </a:lnTo>
                    <a:lnTo>
                      <a:pt x="269" y="70"/>
                    </a:lnTo>
                    <a:lnTo>
                      <a:pt x="266" y="74"/>
                    </a:lnTo>
                    <a:lnTo>
                      <a:pt x="247" y="90"/>
                    </a:lnTo>
                    <a:lnTo>
                      <a:pt x="243" y="94"/>
                    </a:lnTo>
                    <a:lnTo>
                      <a:pt x="240" y="98"/>
                    </a:lnTo>
                    <a:lnTo>
                      <a:pt x="234" y="101"/>
                    </a:lnTo>
                    <a:lnTo>
                      <a:pt x="231" y="105"/>
                    </a:lnTo>
                    <a:lnTo>
                      <a:pt x="225" y="107"/>
                    </a:lnTo>
                    <a:lnTo>
                      <a:pt x="222" y="111"/>
                    </a:lnTo>
                    <a:lnTo>
                      <a:pt x="217" y="114"/>
                    </a:lnTo>
                    <a:lnTo>
                      <a:pt x="212" y="117"/>
                    </a:lnTo>
                    <a:lnTo>
                      <a:pt x="207" y="119"/>
                    </a:lnTo>
                    <a:lnTo>
                      <a:pt x="202" y="122"/>
                    </a:lnTo>
                    <a:lnTo>
                      <a:pt x="197" y="125"/>
                    </a:lnTo>
                    <a:lnTo>
                      <a:pt x="193" y="126"/>
                    </a:lnTo>
                    <a:lnTo>
                      <a:pt x="187" y="129"/>
                    </a:lnTo>
                    <a:lnTo>
                      <a:pt x="183" y="130"/>
                    </a:lnTo>
                    <a:lnTo>
                      <a:pt x="178" y="134"/>
                    </a:lnTo>
                    <a:lnTo>
                      <a:pt x="173" y="135"/>
                    </a:lnTo>
                    <a:lnTo>
                      <a:pt x="168" y="136"/>
                    </a:lnTo>
                    <a:lnTo>
                      <a:pt x="164" y="138"/>
                    </a:lnTo>
                    <a:lnTo>
                      <a:pt x="156" y="139"/>
                    </a:lnTo>
                    <a:lnTo>
                      <a:pt x="152" y="140"/>
                    </a:lnTo>
                    <a:lnTo>
                      <a:pt x="147" y="140"/>
                    </a:lnTo>
                    <a:lnTo>
                      <a:pt x="142" y="142"/>
                    </a:lnTo>
                    <a:lnTo>
                      <a:pt x="136" y="143"/>
                    </a:lnTo>
                    <a:lnTo>
                      <a:pt x="131" y="143"/>
                    </a:lnTo>
                    <a:lnTo>
                      <a:pt x="126" y="143"/>
                    </a:lnTo>
                    <a:lnTo>
                      <a:pt x="120" y="145"/>
                    </a:lnTo>
                    <a:lnTo>
                      <a:pt x="92" y="145"/>
                    </a:lnTo>
                    <a:lnTo>
                      <a:pt x="86" y="143"/>
                    </a:lnTo>
                    <a:lnTo>
                      <a:pt x="79" y="143"/>
                    </a:lnTo>
                    <a:lnTo>
                      <a:pt x="74" y="143"/>
                    </a:lnTo>
                    <a:lnTo>
                      <a:pt x="67" y="142"/>
                    </a:lnTo>
                    <a:lnTo>
                      <a:pt x="61" y="140"/>
                    </a:lnTo>
                    <a:lnTo>
                      <a:pt x="57" y="139"/>
                    </a:lnTo>
                    <a:lnTo>
                      <a:pt x="49" y="138"/>
                    </a:lnTo>
                    <a:lnTo>
                      <a:pt x="43" y="136"/>
                    </a:lnTo>
                    <a:lnTo>
                      <a:pt x="39" y="135"/>
                    </a:lnTo>
                    <a:lnTo>
                      <a:pt x="30" y="134"/>
                    </a:lnTo>
                    <a:lnTo>
                      <a:pt x="26" y="131"/>
                    </a:lnTo>
                    <a:lnTo>
                      <a:pt x="19" y="129"/>
                    </a:lnTo>
                    <a:lnTo>
                      <a:pt x="13" y="127"/>
                    </a:lnTo>
                    <a:lnTo>
                      <a:pt x="6" y="125"/>
                    </a:lnTo>
                    <a:lnTo>
                      <a:pt x="0" y="123"/>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79" name="Freeform 135"/>
              <p:cNvSpPr>
                <a:spLocks/>
              </p:cNvSpPr>
              <p:nvPr/>
            </p:nvSpPr>
            <p:spPr bwMode="auto">
              <a:xfrm>
                <a:off x="4796" y="3109"/>
                <a:ext cx="65" cy="29"/>
              </a:xfrm>
              <a:custGeom>
                <a:avLst/>
                <a:gdLst/>
                <a:ahLst/>
                <a:cxnLst>
                  <a:cxn ang="0">
                    <a:pos x="0" y="0"/>
                  </a:cxn>
                  <a:cxn ang="0">
                    <a:pos x="0" y="1"/>
                  </a:cxn>
                  <a:cxn ang="0">
                    <a:pos x="1" y="2"/>
                  </a:cxn>
                  <a:cxn ang="0">
                    <a:pos x="1" y="5"/>
                  </a:cxn>
                  <a:cxn ang="0">
                    <a:pos x="3" y="6"/>
                  </a:cxn>
                  <a:cxn ang="0">
                    <a:pos x="3" y="8"/>
                  </a:cxn>
                  <a:cxn ang="0">
                    <a:pos x="4" y="9"/>
                  </a:cxn>
                  <a:cxn ang="0">
                    <a:pos x="6" y="10"/>
                  </a:cxn>
                  <a:cxn ang="0">
                    <a:pos x="6" y="12"/>
                  </a:cxn>
                  <a:cxn ang="0">
                    <a:pos x="7" y="12"/>
                  </a:cxn>
                  <a:cxn ang="0">
                    <a:pos x="7" y="13"/>
                  </a:cxn>
                  <a:cxn ang="0">
                    <a:pos x="10" y="15"/>
                  </a:cxn>
                  <a:cxn ang="0">
                    <a:pos x="13" y="18"/>
                  </a:cxn>
                  <a:cxn ang="0">
                    <a:pos x="14" y="19"/>
                  </a:cxn>
                  <a:cxn ang="0">
                    <a:pos x="16" y="19"/>
                  </a:cxn>
                  <a:cxn ang="0">
                    <a:pos x="17" y="19"/>
                  </a:cxn>
                  <a:cxn ang="0">
                    <a:pos x="17" y="21"/>
                  </a:cxn>
                  <a:cxn ang="0">
                    <a:pos x="19" y="22"/>
                  </a:cxn>
                  <a:cxn ang="0">
                    <a:pos x="20" y="22"/>
                  </a:cxn>
                  <a:cxn ang="0">
                    <a:pos x="22" y="23"/>
                  </a:cxn>
                  <a:cxn ang="0">
                    <a:pos x="23" y="23"/>
                  </a:cxn>
                  <a:cxn ang="0">
                    <a:pos x="26" y="23"/>
                  </a:cxn>
                  <a:cxn ang="0">
                    <a:pos x="27" y="23"/>
                  </a:cxn>
                  <a:cxn ang="0">
                    <a:pos x="27" y="25"/>
                  </a:cxn>
                  <a:cxn ang="0">
                    <a:pos x="29" y="25"/>
                  </a:cxn>
                  <a:cxn ang="0">
                    <a:pos x="30" y="26"/>
                  </a:cxn>
                  <a:cxn ang="0">
                    <a:pos x="32" y="26"/>
                  </a:cxn>
                  <a:cxn ang="0">
                    <a:pos x="33" y="26"/>
                  </a:cxn>
                  <a:cxn ang="0">
                    <a:pos x="35" y="26"/>
                  </a:cxn>
                  <a:cxn ang="0">
                    <a:pos x="38" y="26"/>
                  </a:cxn>
                  <a:cxn ang="0">
                    <a:pos x="42" y="26"/>
                  </a:cxn>
                  <a:cxn ang="0">
                    <a:pos x="42" y="28"/>
                  </a:cxn>
                  <a:cxn ang="0">
                    <a:pos x="59" y="28"/>
                  </a:cxn>
                  <a:cxn ang="0">
                    <a:pos x="61" y="26"/>
                  </a:cxn>
                  <a:cxn ang="0">
                    <a:pos x="64" y="26"/>
                  </a:cxn>
                </a:cxnLst>
                <a:rect l="0" t="0" r="r" b="b"/>
                <a:pathLst>
                  <a:path w="65" h="29">
                    <a:moveTo>
                      <a:pt x="0" y="0"/>
                    </a:moveTo>
                    <a:lnTo>
                      <a:pt x="0" y="1"/>
                    </a:lnTo>
                    <a:lnTo>
                      <a:pt x="1" y="2"/>
                    </a:lnTo>
                    <a:lnTo>
                      <a:pt x="1" y="5"/>
                    </a:lnTo>
                    <a:lnTo>
                      <a:pt x="3" y="6"/>
                    </a:lnTo>
                    <a:lnTo>
                      <a:pt x="3" y="8"/>
                    </a:lnTo>
                    <a:lnTo>
                      <a:pt x="4" y="9"/>
                    </a:lnTo>
                    <a:lnTo>
                      <a:pt x="6" y="10"/>
                    </a:lnTo>
                    <a:lnTo>
                      <a:pt x="6" y="12"/>
                    </a:lnTo>
                    <a:lnTo>
                      <a:pt x="7" y="12"/>
                    </a:lnTo>
                    <a:lnTo>
                      <a:pt x="7" y="13"/>
                    </a:lnTo>
                    <a:lnTo>
                      <a:pt x="10" y="15"/>
                    </a:lnTo>
                    <a:lnTo>
                      <a:pt x="13" y="18"/>
                    </a:lnTo>
                    <a:lnTo>
                      <a:pt x="14" y="19"/>
                    </a:lnTo>
                    <a:lnTo>
                      <a:pt x="16" y="19"/>
                    </a:lnTo>
                    <a:lnTo>
                      <a:pt x="17" y="19"/>
                    </a:lnTo>
                    <a:lnTo>
                      <a:pt x="17" y="21"/>
                    </a:lnTo>
                    <a:lnTo>
                      <a:pt x="19" y="22"/>
                    </a:lnTo>
                    <a:lnTo>
                      <a:pt x="20" y="22"/>
                    </a:lnTo>
                    <a:lnTo>
                      <a:pt x="22" y="23"/>
                    </a:lnTo>
                    <a:lnTo>
                      <a:pt x="23" y="23"/>
                    </a:lnTo>
                    <a:lnTo>
                      <a:pt x="26" y="23"/>
                    </a:lnTo>
                    <a:lnTo>
                      <a:pt x="27" y="23"/>
                    </a:lnTo>
                    <a:lnTo>
                      <a:pt x="27" y="25"/>
                    </a:lnTo>
                    <a:lnTo>
                      <a:pt x="29" y="25"/>
                    </a:lnTo>
                    <a:lnTo>
                      <a:pt x="30" y="26"/>
                    </a:lnTo>
                    <a:lnTo>
                      <a:pt x="32" y="26"/>
                    </a:lnTo>
                    <a:lnTo>
                      <a:pt x="33" y="26"/>
                    </a:lnTo>
                    <a:lnTo>
                      <a:pt x="35" y="26"/>
                    </a:lnTo>
                    <a:lnTo>
                      <a:pt x="38" y="26"/>
                    </a:lnTo>
                    <a:lnTo>
                      <a:pt x="42" y="26"/>
                    </a:lnTo>
                    <a:lnTo>
                      <a:pt x="42" y="28"/>
                    </a:lnTo>
                    <a:lnTo>
                      <a:pt x="59" y="28"/>
                    </a:lnTo>
                    <a:lnTo>
                      <a:pt x="61" y="26"/>
                    </a:lnTo>
                    <a:lnTo>
                      <a:pt x="64" y="26"/>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80" name="Freeform 136"/>
              <p:cNvSpPr>
                <a:spLocks/>
              </p:cNvSpPr>
              <p:nvPr/>
            </p:nvSpPr>
            <p:spPr bwMode="auto">
              <a:xfrm>
                <a:off x="4860" y="3116"/>
                <a:ext cx="93" cy="24"/>
              </a:xfrm>
              <a:custGeom>
                <a:avLst/>
                <a:gdLst/>
                <a:ahLst/>
                <a:cxnLst>
                  <a:cxn ang="0">
                    <a:pos x="0" y="23"/>
                  </a:cxn>
                  <a:cxn ang="0">
                    <a:pos x="3" y="23"/>
                  </a:cxn>
                  <a:cxn ang="0">
                    <a:pos x="4" y="21"/>
                  </a:cxn>
                  <a:cxn ang="0">
                    <a:pos x="10" y="21"/>
                  </a:cxn>
                  <a:cxn ang="0">
                    <a:pos x="14" y="21"/>
                  </a:cxn>
                  <a:cxn ang="0">
                    <a:pos x="17" y="21"/>
                  </a:cxn>
                  <a:cxn ang="0">
                    <a:pos x="19" y="20"/>
                  </a:cxn>
                  <a:cxn ang="0">
                    <a:pos x="22" y="20"/>
                  </a:cxn>
                  <a:cxn ang="0">
                    <a:pos x="23" y="18"/>
                  </a:cxn>
                  <a:cxn ang="0">
                    <a:pos x="25" y="18"/>
                  </a:cxn>
                  <a:cxn ang="0">
                    <a:pos x="26" y="18"/>
                  </a:cxn>
                  <a:cxn ang="0">
                    <a:pos x="32" y="18"/>
                  </a:cxn>
                  <a:cxn ang="0">
                    <a:pos x="35" y="18"/>
                  </a:cxn>
                  <a:cxn ang="0">
                    <a:pos x="35" y="16"/>
                  </a:cxn>
                  <a:cxn ang="0">
                    <a:pos x="38" y="16"/>
                  </a:cxn>
                  <a:cxn ang="0">
                    <a:pos x="40" y="16"/>
                  </a:cxn>
                  <a:cxn ang="0">
                    <a:pos x="41" y="15"/>
                  </a:cxn>
                  <a:cxn ang="0">
                    <a:pos x="43" y="15"/>
                  </a:cxn>
                  <a:cxn ang="0">
                    <a:pos x="44" y="13"/>
                  </a:cxn>
                  <a:cxn ang="0">
                    <a:pos x="48" y="13"/>
                  </a:cxn>
                  <a:cxn ang="0">
                    <a:pos x="50" y="13"/>
                  </a:cxn>
                  <a:cxn ang="0">
                    <a:pos x="51" y="13"/>
                  </a:cxn>
                  <a:cxn ang="0">
                    <a:pos x="53" y="13"/>
                  </a:cxn>
                  <a:cxn ang="0">
                    <a:pos x="56" y="12"/>
                  </a:cxn>
                  <a:cxn ang="0">
                    <a:pos x="57" y="12"/>
                  </a:cxn>
                  <a:cxn ang="0">
                    <a:pos x="59" y="10"/>
                  </a:cxn>
                  <a:cxn ang="0">
                    <a:pos x="61" y="9"/>
                  </a:cxn>
                  <a:cxn ang="0">
                    <a:pos x="62" y="9"/>
                  </a:cxn>
                  <a:cxn ang="0">
                    <a:pos x="65" y="9"/>
                  </a:cxn>
                  <a:cxn ang="0">
                    <a:pos x="66" y="9"/>
                  </a:cxn>
                  <a:cxn ang="0">
                    <a:pos x="69" y="9"/>
                  </a:cxn>
                  <a:cxn ang="0">
                    <a:pos x="69" y="8"/>
                  </a:cxn>
                  <a:cxn ang="0">
                    <a:pos x="72" y="5"/>
                  </a:cxn>
                  <a:cxn ang="0">
                    <a:pos x="75" y="5"/>
                  </a:cxn>
                  <a:cxn ang="0">
                    <a:pos x="75" y="4"/>
                  </a:cxn>
                  <a:cxn ang="0">
                    <a:pos x="77" y="4"/>
                  </a:cxn>
                  <a:cxn ang="0">
                    <a:pos x="78" y="4"/>
                  </a:cxn>
                  <a:cxn ang="0">
                    <a:pos x="80" y="4"/>
                  </a:cxn>
                  <a:cxn ang="0">
                    <a:pos x="81" y="4"/>
                  </a:cxn>
                  <a:cxn ang="0">
                    <a:pos x="84" y="2"/>
                  </a:cxn>
                  <a:cxn ang="0">
                    <a:pos x="85" y="2"/>
                  </a:cxn>
                  <a:cxn ang="0">
                    <a:pos x="87" y="2"/>
                  </a:cxn>
                  <a:cxn ang="0">
                    <a:pos x="88" y="1"/>
                  </a:cxn>
                  <a:cxn ang="0">
                    <a:pos x="90" y="1"/>
                  </a:cxn>
                  <a:cxn ang="0">
                    <a:pos x="92" y="0"/>
                  </a:cxn>
                </a:cxnLst>
                <a:rect l="0" t="0" r="r" b="b"/>
                <a:pathLst>
                  <a:path w="93" h="24">
                    <a:moveTo>
                      <a:pt x="0" y="23"/>
                    </a:moveTo>
                    <a:lnTo>
                      <a:pt x="3" y="23"/>
                    </a:lnTo>
                    <a:lnTo>
                      <a:pt x="4" y="21"/>
                    </a:lnTo>
                    <a:lnTo>
                      <a:pt x="10" y="21"/>
                    </a:lnTo>
                    <a:lnTo>
                      <a:pt x="14" y="21"/>
                    </a:lnTo>
                    <a:lnTo>
                      <a:pt x="17" y="21"/>
                    </a:lnTo>
                    <a:lnTo>
                      <a:pt x="19" y="20"/>
                    </a:lnTo>
                    <a:lnTo>
                      <a:pt x="22" y="20"/>
                    </a:lnTo>
                    <a:lnTo>
                      <a:pt x="23" y="18"/>
                    </a:lnTo>
                    <a:lnTo>
                      <a:pt x="25" y="18"/>
                    </a:lnTo>
                    <a:lnTo>
                      <a:pt x="26" y="18"/>
                    </a:lnTo>
                    <a:lnTo>
                      <a:pt x="32" y="18"/>
                    </a:lnTo>
                    <a:lnTo>
                      <a:pt x="35" y="18"/>
                    </a:lnTo>
                    <a:lnTo>
                      <a:pt x="35" y="16"/>
                    </a:lnTo>
                    <a:lnTo>
                      <a:pt x="38" y="16"/>
                    </a:lnTo>
                    <a:lnTo>
                      <a:pt x="40" y="16"/>
                    </a:lnTo>
                    <a:lnTo>
                      <a:pt x="41" y="15"/>
                    </a:lnTo>
                    <a:lnTo>
                      <a:pt x="43" y="15"/>
                    </a:lnTo>
                    <a:lnTo>
                      <a:pt x="44" y="13"/>
                    </a:lnTo>
                    <a:lnTo>
                      <a:pt x="48" y="13"/>
                    </a:lnTo>
                    <a:lnTo>
                      <a:pt x="50" y="13"/>
                    </a:lnTo>
                    <a:lnTo>
                      <a:pt x="51" y="13"/>
                    </a:lnTo>
                    <a:lnTo>
                      <a:pt x="53" y="13"/>
                    </a:lnTo>
                    <a:lnTo>
                      <a:pt x="56" y="12"/>
                    </a:lnTo>
                    <a:lnTo>
                      <a:pt x="57" y="12"/>
                    </a:lnTo>
                    <a:lnTo>
                      <a:pt x="59" y="10"/>
                    </a:lnTo>
                    <a:lnTo>
                      <a:pt x="61" y="9"/>
                    </a:lnTo>
                    <a:lnTo>
                      <a:pt x="62" y="9"/>
                    </a:lnTo>
                    <a:lnTo>
                      <a:pt x="65" y="9"/>
                    </a:lnTo>
                    <a:lnTo>
                      <a:pt x="66" y="9"/>
                    </a:lnTo>
                    <a:lnTo>
                      <a:pt x="69" y="9"/>
                    </a:lnTo>
                    <a:lnTo>
                      <a:pt x="69" y="8"/>
                    </a:lnTo>
                    <a:lnTo>
                      <a:pt x="72" y="5"/>
                    </a:lnTo>
                    <a:lnTo>
                      <a:pt x="75" y="5"/>
                    </a:lnTo>
                    <a:lnTo>
                      <a:pt x="75" y="4"/>
                    </a:lnTo>
                    <a:lnTo>
                      <a:pt x="77" y="4"/>
                    </a:lnTo>
                    <a:lnTo>
                      <a:pt x="78" y="4"/>
                    </a:lnTo>
                    <a:lnTo>
                      <a:pt x="80" y="4"/>
                    </a:lnTo>
                    <a:lnTo>
                      <a:pt x="81" y="4"/>
                    </a:lnTo>
                    <a:lnTo>
                      <a:pt x="84" y="2"/>
                    </a:lnTo>
                    <a:lnTo>
                      <a:pt x="85" y="2"/>
                    </a:lnTo>
                    <a:lnTo>
                      <a:pt x="87" y="2"/>
                    </a:lnTo>
                    <a:lnTo>
                      <a:pt x="88" y="1"/>
                    </a:lnTo>
                    <a:lnTo>
                      <a:pt x="90" y="1"/>
                    </a:lnTo>
                    <a:lnTo>
                      <a:pt x="92" y="0"/>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81" name="Freeform 137"/>
              <p:cNvSpPr>
                <a:spLocks/>
              </p:cNvSpPr>
              <p:nvPr/>
            </p:nvSpPr>
            <p:spPr bwMode="auto">
              <a:xfrm>
                <a:off x="4954" y="3073"/>
                <a:ext cx="97" cy="44"/>
              </a:xfrm>
              <a:custGeom>
                <a:avLst/>
                <a:gdLst/>
                <a:ahLst/>
                <a:cxnLst>
                  <a:cxn ang="0">
                    <a:pos x="0" y="43"/>
                  </a:cxn>
                  <a:cxn ang="0">
                    <a:pos x="1" y="41"/>
                  </a:cxn>
                  <a:cxn ang="0">
                    <a:pos x="3" y="41"/>
                  </a:cxn>
                  <a:cxn ang="0">
                    <a:pos x="6" y="41"/>
                  </a:cxn>
                  <a:cxn ang="0">
                    <a:pos x="7" y="40"/>
                  </a:cxn>
                  <a:cxn ang="0">
                    <a:pos x="10" y="40"/>
                  </a:cxn>
                  <a:cxn ang="0">
                    <a:pos x="11" y="38"/>
                  </a:cxn>
                  <a:cxn ang="0">
                    <a:pos x="14" y="38"/>
                  </a:cxn>
                  <a:cxn ang="0">
                    <a:pos x="16" y="38"/>
                  </a:cxn>
                  <a:cxn ang="0">
                    <a:pos x="17" y="37"/>
                  </a:cxn>
                  <a:cxn ang="0">
                    <a:pos x="19" y="36"/>
                  </a:cxn>
                  <a:cxn ang="0">
                    <a:pos x="20" y="36"/>
                  </a:cxn>
                  <a:cxn ang="0">
                    <a:pos x="22" y="36"/>
                  </a:cxn>
                  <a:cxn ang="0">
                    <a:pos x="23" y="34"/>
                  </a:cxn>
                  <a:cxn ang="0">
                    <a:pos x="26" y="33"/>
                  </a:cxn>
                  <a:cxn ang="0">
                    <a:pos x="27" y="33"/>
                  </a:cxn>
                  <a:cxn ang="0">
                    <a:pos x="29" y="33"/>
                  </a:cxn>
                  <a:cxn ang="0">
                    <a:pos x="30" y="31"/>
                  </a:cxn>
                  <a:cxn ang="0">
                    <a:pos x="32" y="31"/>
                  </a:cxn>
                  <a:cxn ang="0">
                    <a:pos x="34" y="29"/>
                  </a:cxn>
                  <a:cxn ang="0">
                    <a:pos x="35" y="29"/>
                  </a:cxn>
                  <a:cxn ang="0">
                    <a:pos x="37" y="29"/>
                  </a:cxn>
                  <a:cxn ang="0">
                    <a:pos x="38" y="28"/>
                  </a:cxn>
                  <a:cxn ang="0">
                    <a:pos x="41" y="26"/>
                  </a:cxn>
                  <a:cxn ang="0">
                    <a:pos x="42" y="26"/>
                  </a:cxn>
                  <a:cxn ang="0">
                    <a:pos x="44" y="25"/>
                  </a:cxn>
                  <a:cxn ang="0">
                    <a:pos x="47" y="24"/>
                  </a:cxn>
                  <a:cxn ang="0">
                    <a:pos x="48" y="24"/>
                  </a:cxn>
                  <a:cxn ang="0">
                    <a:pos x="48" y="22"/>
                  </a:cxn>
                  <a:cxn ang="0">
                    <a:pos x="51" y="22"/>
                  </a:cxn>
                  <a:cxn ang="0">
                    <a:pos x="53" y="21"/>
                  </a:cxn>
                  <a:cxn ang="0">
                    <a:pos x="54" y="21"/>
                  </a:cxn>
                  <a:cxn ang="0">
                    <a:pos x="57" y="21"/>
                  </a:cxn>
                  <a:cxn ang="0">
                    <a:pos x="58" y="20"/>
                  </a:cxn>
                  <a:cxn ang="0">
                    <a:pos x="60" y="18"/>
                  </a:cxn>
                  <a:cxn ang="0">
                    <a:pos x="61" y="18"/>
                  </a:cxn>
                  <a:cxn ang="0">
                    <a:pos x="65" y="17"/>
                  </a:cxn>
                  <a:cxn ang="0">
                    <a:pos x="66" y="14"/>
                  </a:cxn>
                  <a:cxn ang="0">
                    <a:pos x="68" y="14"/>
                  </a:cxn>
                  <a:cxn ang="0">
                    <a:pos x="69" y="14"/>
                  </a:cxn>
                  <a:cxn ang="0">
                    <a:pos x="71" y="13"/>
                  </a:cxn>
                  <a:cxn ang="0">
                    <a:pos x="73" y="10"/>
                  </a:cxn>
                  <a:cxn ang="0">
                    <a:pos x="75" y="10"/>
                  </a:cxn>
                  <a:cxn ang="0">
                    <a:pos x="78" y="9"/>
                  </a:cxn>
                  <a:cxn ang="0">
                    <a:pos x="79" y="9"/>
                  </a:cxn>
                  <a:cxn ang="0">
                    <a:pos x="81" y="8"/>
                  </a:cxn>
                  <a:cxn ang="0">
                    <a:pos x="81" y="6"/>
                  </a:cxn>
                  <a:cxn ang="0">
                    <a:pos x="84" y="6"/>
                  </a:cxn>
                  <a:cxn ang="0">
                    <a:pos x="84" y="5"/>
                  </a:cxn>
                  <a:cxn ang="0">
                    <a:pos x="85" y="5"/>
                  </a:cxn>
                  <a:cxn ang="0">
                    <a:pos x="87" y="4"/>
                  </a:cxn>
                  <a:cxn ang="0">
                    <a:pos x="89" y="2"/>
                  </a:cxn>
                  <a:cxn ang="0">
                    <a:pos x="91" y="2"/>
                  </a:cxn>
                  <a:cxn ang="0">
                    <a:pos x="92" y="1"/>
                  </a:cxn>
                  <a:cxn ang="0">
                    <a:pos x="94" y="0"/>
                  </a:cxn>
                  <a:cxn ang="0">
                    <a:pos x="96" y="0"/>
                  </a:cxn>
                </a:cxnLst>
                <a:rect l="0" t="0" r="r" b="b"/>
                <a:pathLst>
                  <a:path w="97" h="44">
                    <a:moveTo>
                      <a:pt x="0" y="43"/>
                    </a:moveTo>
                    <a:lnTo>
                      <a:pt x="1" y="41"/>
                    </a:lnTo>
                    <a:lnTo>
                      <a:pt x="3" y="41"/>
                    </a:lnTo>
                    <a:lnTo>
                      <a:pt x="6" y="41"/>
                    </a:lnTo>
                    <a:lnTo>
                      <a:pt x="7" y="40"/>
                    </a:lnTo>
                    <a:lnTo>
                      <a:pt x="10" y="40"/>
                    </a:lnTo>
                    <a:lnTo>
                      <a:pt x="11" y="38"/>
                    </a:lnTo>
                    <a:lnTo>
                      <a:pt x="14" y="38"/>
                    </a:lnTo>
                    <a:lnTo>
                      <a:pt x="16" y="38"/>
                    </a:lnTo>
                    <a:lnTo>
                      <a:pt x="17" y="37"/>
                    </a:lnTo>
                    <a:lnTo>
                      <a:pt x="19" y="36"/>
                    </a:lnTo>
                    <a:lnTo>
                      <a:pt x="20" y="36"/>
                    </a:lnTo>
                    <a:lnTo>
                      <a:pt x="22" y="36"/>
                    </a:lnTo>
                    <a:lnTo>
                      <a:pt x="23" y="34"/>
                    </a:lnTo>
                    <a:lnTo>
                      <a:pt x="26" y="33"/>
                    </a:lnTo>
                    <a:lnTo>
                      <a:pt x="27" y="33"/>
                    </a:lnTo>
                    <a:lnTo>
                      <a:pt x="29" y="33"/>
                    </a:lnTo>
                    <a:lnTo>
                      <a:pt x="30" y="31"/>
                    </a:lnTo>
                    <a:lnTo>
                      <a:pt x="32" y="31"/>
                    </a:lnTo>
                    <a:lnTo>
                      <a:pt x="34" y="29"/>
                    </a:lnTo>
                    <a:lnTo>
                      <a:pt x="35" y="29"/>
                    </a:lnTo>
                    <a:lnTo>
                      <a:pt x="37" y="29"/>
                    </a:lnTo>
                    <a:lnTo>
                      <a:pt x="38" y="28"/>
                    </a:lnTo>
                    <a:lnTo>
                      <a:pt x="41" y="26"/>
                    </a:lnTo>
                    <a:lnTo>
                      <a:pt x="42" y="26"/>
                    </a:lnTo>
                    <a:lnTo>
                      <a:pt x="44" y="25"/>
                    </a:lnTo>
                    <a:lnTo>
                      <a:pt x="47" y="24"/>
                    </a:lnTo>
                    <a:lnTo>
                      <a:pt x="48" y="24"/>
                    </a:lnTo>
                    <a:lnTo>
                      <a:pt x="48" y="22"/>
                    </a:lnTo>
                    <a:lnTo>
                      <a:pt x="51" y="22"/>
                    </a:lnTo>
                    <a:lnTo>
                      <a:pt x="53" y="21"/>
                    </a:lnTo>
                    <a:lnTo>
                      <a:pt x="54" y="21"/>
                    </a:lnTo>
                    <a:lnTo>
                      <a:pt x="57" y="21"/>
                    </a:lnTo>
                    <a:lnTo>
                      <a:pt x="58" y="20"/>
                    </a:lnTo>
                    <a:lnTo>
                      <a:pt x="60" y="18"/>
                    </a:lnTo>
                    <a:lnTo>
                      <a:pt x="61" y="18"/>
                    </a:lnTo>
                    <a:lnTo>
                      <a:pt x="65" y="17"/>
                    </a:lnTo>
                    <a:lnTo>
                      <a:pt x="66" y="14"/>
                    </a:lnTo>
                    <a:lnTo>
                      <a:pt x="68" y="14"/>
                    </a:lnTo>
                    <a:lnTo>
                      <a:pt x="69" y="14"/>
                    </a:lnTo>
                    <a:lnTo>
                      <a:pt x="71" y="13"/>
                    </a:lnTo>
                    <a:lnTo>
                      <a:pt x="73" y="10"/>
                    </a:lnTo>
                    <a:lnTo>
                      <a:pt x="75" y="10"/>
                    </a:lnTo>
                    <a:lnTo>
                      <a:pt x="78" y="9"/>
                    </a:lnTo>
                    <a:lnTo>
                      <a:pt x="79" y="9"/>
                    </a:lnTo>
                    <a:lnTo>
                      <a:pt x="81" y="8"/>
                    </a:lnTo>
                    <a:lnTo>
                      <a:pt x="81" y="6"/>
                    </a:lnTo>
                    <a:lnTo>
                      <a:pt x="84" y="6"/>
                    </a:lnTo>
                    <a:lnTo>
                      <a:pt x="84" y="5"/>
                    </a:lnTo>
                    <a:lnTo>
                      <a:pt x="85" y="5"/>
                    </a:lnTo>
                    <a:lnTo>
                      <a:pt x="87" y="4"/>
                    </a:lnTo>
                    <a:lnTo>
                      <a:pt x="89" y="2"/>
                    </a:lnTo>
                    <a:lnTo>
                      <a:pt x="91" y="2"/>
                    </a:lnTo>
                    <a:lnTo>
                      <a:pt x="92" y="1"/>
                    </a:lnTo>
                    <a:lnTo>
                      <a:pt x="94" y="0"/>
                    </a:lnTo>
                    <a:lnTo>
                      <a:pt x="96" y="0"/>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82" name="Freeform 138"/>
              <p:cNvSpPr>
                <a:spLocks/>
              </p:cNvSpPr>
              <p:nvPr/>
            </p:nvSpPr>
            <p:spPr bwMode="auto">
              <a:xfrm>
                <a:off x="5116" y="2991"/>
                <a:ext cx="27" cy="42"/>
              </a:xfrm>
              <a:custGeom>
                <a:avLst/>
                <a:gdLst/>
                <a:ahLst/>
                <a:cxnLst>
                  <a:cxn ang="0">
                    <a:pos x="0" y="41"/>
                  </a:cxn>
                  <a:cxn ang="0">
                    <a:pos x="0" y="39"/>
                  </a:cxn>
                  <a:cxn ang="0">
                    <a:pos x="1" y="39"/>
                  </a:cxn>
                  <a:cxn ang="0">
                    <a:pos x="1" y="38"/>
                  </a:cxn>
                  <a:cxn ang="0">
                    <a:pos x="3" y="38"/>
                  </a:cxn>
                  <a:cxn ang="0">
                    <a:pos x="3" y="37"/>
                  </a:cxn>
                  <a:cxn ang="0">
                    <a:pos x="7" y="35"/>
                  </a:cxn>
                  <a:cxn ang="0">
                    <a:pos x="7" y="34"/>
                  </a:cxn>
                  <a:cxn ang="0">
                    <a:pos x="9" y="33"/>
                  </a:cxn>
                  <a:cxn ang="0">
                    <a:pos x="9" y="31"/>
                  </a:cxn>
                  <a:cxn ang="0">
                    <a:pos x="11" y="29"/>
                  </a:cxn>
                  <a:cxn ang="0">
                    <a:pos x="14" y="26"/>
                  </a:cxn>
                  <a:cxn ang="0">
                    <a:pos x="16" y="26"/>
                  </a:cxn>
                  <a:cxn ang="0">
                    <a:pos x="16" y="25"/>
                  </a:cxn>
                  <a:cxn ang="0">
                    <a:pos x="16" y="23"/>
                  </a:cxn>
                  <a:cxn ang="0">
                    <a:pos x="18" y="22"/>
                  </a:cxn>
                  <a:cxn ang="0">
                    <a:pos x="20" y="21"/>
                  </a:cxn>
                  <a:cxn ang="0">
                    <a:pos x="20" y="18"/>
                  </a:cxn>
                  <a:cxn ang="0">
                    <a:pos x="22" y="17"/>
                  </a:cxn>
                  <a:cxn ang="0">
                    <a:pos x="22" y="16"/>
                  </a:cxn>
                  <a:cxn ang="0">
                    <a:pos x="22" y="14"/>
                  </a:cxn>
                  <a:cxn ang="0">
                    <a:pos x="22" y="13"/>
                  </a:cxn>
                  <a:cxn ang="0">
                    <a:pos x="24" y="13"/>
                  </a:cxn>
                  <a:cxn ang="0">
                    <a:pos x="24" y="12"/>
                  </a:cxn>
                  <a:cxn ang="0">
                    <a:pos x="24" y="9"/>
                  </a:cxn>
                  <a:cxn ang="0">
                    <a:pos x="24" y="8"/>
                  </a:cxn>
                  <a:cxn ang="0">
                    <a:pos x="26" y="8"/>
                  </a:cxn>
                  <a:cxn ang="0">
                    <a:pos x="26" y="0"/>
                  </a:cxn>
                </a:cxnLst>
                <a:rect l="0" t="0" r="r" b="b"/>
                <a:pathLst>
                  <a:path w="27" h="42">
                    <a:moveTo>
                      <a:pt x="0" y="41"/>
                    </a:moveTo>
                    <a:lnTo>
                      <a:pt x="0" y="39"/>
                    </a:lnTo>
                    <a:lnTo>
                      <a:pt x="1" y="39"/>
                    </a:lnTo>
                    <a:lnTo>
                      <a:pt x="1" y="38"/>
                    </a:lnTo>
                    <a:lnTo>
                      <a:pt x="3" y="38"/>
                    </a:lnTo>
                    <a:lnTo>
                      <a:pt x="3" y="37"/>
                    </a:lnTo>
                    <a:lnTo>
                      <a:pt x="7" y="35"/>
                    </a:lnTo>
                    <a:lnTo>
                      <a:pt x="7" y="34"/>
                    </a:lnTo>
                    <a:lnTo>
                      <a:pt x="9" y="33"/>
                    </a:lnTo>
                    <a:lnTo>
                      <a:pt x="9" y="31"/>
                    </a:lnTo>
                    <a:lnTo>
                      <a:pt x="11" y="29"/>
                    </a:lnTo>
                    <a:lnTo>
                      <a:pt x="14" y="26"/>
                    </a:lnTo>
                    <a:lnTo>
                      <a:pt x="16" y="26"/>
                    </a:lnTo>
                    <a:lnTo>
                      <a:pt x="16" y="25"/>
                    </a:lnTo>
                    <a:lnTo>
                      <a:pt x="16" y="23"/>
                    </a:lnTo>
                    <a:lnTo>
                      <a:pt x="18" y="22"/>
                    </a:lnTo>
                    <a:lnTo>
                      <a:pt x="20" y="21"/>
                    </a:lnTo>
                    <a:lnTo>
                      <a:pt x="20" y="18"/>
                    </a:lnTo>
                    <a:lnTo>
                      <a:pt x="22" y="17"/>
                    </a:lnTo>
                    <a:lnTo>
                      <a:pt x="22" y="16"/>
                    </a:lnTo>
                    <a:lnTo>
                      <a:pt x="22" y="14"/>
                    </a:lnTo>
                    <a:lnTo>
                      <a:pt x="22" y="13"/>
                    </a:lnTo>
                    <a:lnTo>
                      <a:pt x="24" y="13"/>
                    </a:lnTo>
                    <a:lnTo>
                      <a:pt x="24" y="12"/>
                    </a:lnTo>
                    <a:lnTo>
                      <a:pt x="24" y="9"/>
                    </a:lnTo>
                    <a:lnTo>
                      <a:pt x="24" y="8"/>
                    </a:lnTo>
                    <a:lnTo>
                      <a:pt x="26" y="8"/>
                    </a:lnTo>
                    <a:lnTo>
                      <a:pt x="26" y="0"/>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83" name="Freeform 139"/>
              <p:cNvSpPr>
                <a:spLocks/>
              </p:cNvSpPr>
              <p:nvPr/>
            </p:nvSpPr>
            <p:spPr bwMode="auto">
              <a:xfrm>
                <a:off x="4985" y="3186"/>
                <a:ext cx="80" cy="128"/>
              </a:xfrm>
              <a:custGeom>
                <a:avLst/>
                <a:gdLst/>
                <a:ahLst/>
                <a:cxnLst>
                  <a:cxn ang="0">
                    <a:pos x="38" y="0"/>
                  </a:cxn>
                  <a:cxn ang="0">
                    <a:pos x="43" y="8"/>
                  </a:cxn>
                  <a:cxn ang="0">
                    <a:pos x="51" y="25"/>
                  </a:cxn>
                  <a:cxn ang="0">
                    <a:pos x="61" y="23"/>
                  </a:cxn>
                  <a:cxn ang="0">
                    <a:pos x="79" y="76"/>
                  </a:cxn>
                  <a:cxn ang="0">
                    <a:pos x="79" y="84"/>
                  </a:cxn>
                  <a:cxn ang="0">
                    <a:pos x="68" y="107"/>
                  </a:cxn>
                  <a:cxn ang="0">
                    <a:pos x="62" y="112"/>
                  </a:cxn>
                  <a:cxn ang="0">
                    <a:pos x="58" y="115"/>
                  </a:cxn>
                  <a:cxn ang="0">
                    <a:pos x="51" y="118"/>
                  </a:cxn>
                  <a:cxn ang="0">
                    <a:pos x="45" y="122"/>
                  </a:cxn>
                  <a:cxn ang="0">
                    <a:pos x="38" y="125"/>
                  </a:cxn>
                  <a:cxn ang="0">
                    <a:pos x="29" y="127"/>
                  </a:cxn>
                  <a:cxn ang="0">
                    <a:pos x="20" y="127"/>
                  </a:cxn>
                  <a:cxn ang="0">
                    <a:pos x="16" y="125"/>
                  </a:cxn>
                  <a:cxn ang="0">
                    <a:pos x="14" y="120"/>
                  </a:cxn>
                  <a:cxn ang="0">
                    <a:pos x="13" y="113"/>
                  </a:cxn>
                  <a:cxn ang="0">
                    <a:pos x="10" y="107"/>
                  </a:cxn>
                  <a:cxn ang="0">
                    <a:pos x="10" y="101"/>
                  </a:cxn>
                  <a:cxn ang="0">
                    <a:pos x="7" y="94"/>
                  </a:cxn>
                  <a:cxn ang="0">
                    <a:pos x="6" y="62"/>
                  </a:cxn>
                  <a:cxn ang="0">
                    <a:pos x="1" y="46"/>
                  </a:cxn>
                  <a:cxn ang="0">
                    <a:pos x="10" y="42"/>
                  </a:cxn>
                  <a:cxn ang="0">
                    <a:pos x="3" y="22"/>
                  </a:cxn>
                  <a:cxn ang="0">
                    <a:pos x="0" y="15"/>
                  </a:cxn>
                  <a:cxn ang="0">
                    <a:pos x="3" y="15"/>
                  </a:cxn>
                  <a:cxn ang="0">
                    <a:pos x="38" y="0"/>
                  </a:cxn>
                </a:cxnLst>
                <a:rect l="0" t="0" r="r" b="b"/>
                <a:pathLst>
                  <a:path w="80" h="128">
                    <a:moveTo>
                      <a:pt x="38" y="0"/>
                    </a:moveTo>
                    <a:lnTo>
                      <a:pt x="43" y="8"/>
                    </a:lnTo>
                    <a:lnTo>
                      <a:pt x="51" y="25"/>
                    </a:lnTo>
                    <a:lnTo>
                      <a:pt x="61" y="23"/>
                    </a:lnTo>
                    <a:lnTo>
                      <a:pt x="79" y="76"/>
                    </a:lnTo>
                    <a:lnTo>
                      <a:pt x="79" y="84"/>
                    </a:lnTo>
                    <a:lnTo>
                      <a:pt x="68" y="107"/>
                    </a:lnTo>
                    <a:lnTo>
                      <a:pt x="62" y="112"/>
                    </a:lnTo>
                    <a:lnTo>
                      <a:pt x="58" y="115"/>
                    </a:lnTo>
                    <a:lnTo>
                      <a:pt x="51" y="118"/>
                    </a:lnTo>
                    <a:lnTo>
                      <a:pt x="45" y="122"/>
                    </a:lnTo>
                    <a:lnTo>
                      <a:pt x="38" y="125"/>
                    </a:lnTo>
                    <a:lnTo>
                      <a:pt x="29" y="127"/>
                    </a:lnTo>
                    <a:lnTo>
                      <a:pt x="20" y="127"/>
                    </a:lnTo>
                    <a:lnTo>
                      <a:pt x="16" y="125"/>
                    </a:lnTo>
                    <a:lnTo>
                      <a:pt x="14" y="120"/>
                    </a:lnTo>
                    <a:lnTo>
                      <a:pt x="13" y="113"/>
                    </a:lnTo>
                    <a:lnTo>
                      <a:pt x="10" y="107"/>
                    </a:lnTo>
                    <a:lnTo>
                      <a:pt x="10" y="101"/>
                    </a:lnTo>
                    <a:lnTo>
                      <a:pt x="7" y="94"/>
                    </a:lnTo>
                    <a:lnTo>
                      <a:pt x="6" y="62"/>
                    </a:lnTo>
                    <a:lnTo>
                      <a:pt x="1" y="46"/>
                    </a:lnTo>
                    <a:lnTo>
                      <a:pt x="10" y="42"/>
                    </a:lnTo>
                    <a:lnTo>
                      <a:pt x="3" y="22"/>
                    </a:lnTo>
                    <a:lnTo>
                      <a:pt x="0" y="15"/>
                    </a:lnTo>
                    <a:lnTo>
                      <a:pt x="3" y="15"/>
                    </a:lnTo>
                    <a:lnTo>
                      <a:pt x="38"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84" name="Line 140"/>
              <p:cNvSpPr>
                <a:spLocks noChangeShapeType="1"/>
              </p:cNvSpPr>
              <p:nvPr/>
            </p:nvSpPr>
            <p:spPr bwMode="auto">
              <a:xfrm flipV="1">
                <a:off x="4992" y="3195"/>
                <a:ext cx="28" cy="11"/>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57485" name="Line 141"/>
              <p:cNvSpPr>
                <a:spLocks noChangeShapeType="1"/>
              </p:cNvSpPr>
              <p:nvPr/>
            </p:nvSpPr>
            <p:spPr bwMode="auto">
              <a:xfrm flipV="1">
                <a:off x="4994" y="3233"/>
                <a:ext cx="49" cy="13"/>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57486" name="Line 142"/>
              <p:cNvSpPr>
                <a:spLocks noChangeShapeType="1"/>
              </p:cNvSpPr>
              <p:nvPr/>
            </p:nvSpPr>
            <p:spPr bwMode="auto">
              <a:xfrm>
                <a:off x="5047" y="3216"/>
                <a:ext cx="1" cy="12"/>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57487" name="Line 143"/>
              <p:cNvSpPr>
                <a:spLocks noChangeShapeType="1"/>
              </p:cNvSpPr>
              <p:nvPr/>
            </p:nvSpPr>
            <p:spPr bwMode="auto">
              <a:xfrm>
                <a:off x="5048" y="3237"/>
                <a:ext cx="0" cy="34"/>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57488" name="Line 144"/>
              <p:cNvSpPr>
                <a:spLocks noChangeShapeType="1"/>
              </p:cNvSpPr>
              <p:nvPr/>
            </p:nvSpPr>
            <p:spPr bwMode="auto">
              <a:xfrm flipH="1">
                <a:off x="4994" y="3276"/>
                <a:ext cx="54" cy="7"/>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57489" name="Line 145"/>
              <p:cNvSpPr>
                <a:spLocks noChangeShapeType="1"/>
              </p:cNvSpPr>
              <p:nvPr/>
            </p:nvSpPr>
            <p:spPr bwMode="auto">
              <a:xfrm>
                <a:off x="5049" y="3280"/>
                <a:ext cx="5" cy="9"/>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57490" name="Freeform 146"/>
              <p:cNvSpPr>
                <a:spLocks/>
              </p:cNvSpPr>
              <p:nvPr/>
            </p:nvSpPr>
            <p:spPr bwMode="auto">
              <a:xfrm>
                <a:off x="4790" y="2976"/>
                <a:ext cx="359" cy="231"/>
              </a:xfrm>
              <a:custGeom>
                <a:avLst/>
                <a:gdLst/>
                <a:ahLst/>
                <a:cxnLst>
                  <a:cxn ang="0">
                    <a:pos x="341" y="0"/>
                  </a:cxn>
                  <a:cxn ang="0">
                    <a:pos x="358" y="6"/>
                  </a:cxn>
                  <a:cxn ang="0">
                    <a:pos x="353" y="62"/>
                  </a:cxn>
                  <a:cxn ang="0">
                    <a:pos x="328" y="146"/>
                  </a:cxn>
                  <a:cxn ang="0">
                    <a:pos x="271" y="190"/>
                  </a:cxn>
                  <a:cxn ang="0">
                    <a:pos x="193" y="223"/>
                  </a:cxn>
                  <a:cxn ang="0">
                    <a:pos x="118" y="230"/>
                  </a:cxn>
                  <a:cxn ang="0">
                    <a:pos x="76" y="207"/>
                  </a:cxn>
                  <a:cxn ang="0">
                    <a:pos x="0" y="156"/>
                  </a:cxn>
                  <a:cxn ang="0">
                    <a:pos x="3" y="127"/>
                  </a:cxn>
                  <a:cxn ang="0">
                    <a:pos x="7" y="135"/>
                  </a:cxn>
                  <a:cxn ang="0">
                    <a:pos x="4" y="146"/>
                  </a:cxn>
                  <a:cxn ang="0">
                    <a:pos x="48" y="167"/>
                  </a:cxn>
                  <a:cxn ang="0">
                    <a:pos x="157" y="156"/>
                  </a:cxn>
                  <a:cxn ang="0">
                    <a:pos x="267" y="110"/>
                  </a:cxn>
                  <a:cxn ang="0">
                    <a:pos x="344" y="54"/>
                  </a:cxn>
                  <a:cxn ang="0">
                    <a:pos x="349" y="10"/>
                  </a:cxn>
                  <a:cxn ang="0">
                    <a:pos x="346" y="9"/>
                  </a:cxn>
                  <a:cxn ang="0">
                    <a:pos x="343" y="0"/>
                  </a:cxn>
                  <a:cxn ang="0">
                    <a:pos x="341" y="0"/>
                  </a:cxn>
                </a:cxnLst>
                <a:rect l="0" t="0" r="r" b="b"/>
                <a:pathLst>
                  <a:path w="359" h="231">
                    <a:moveTo>
                      <a:pt x="341" y="0"/>
                    </a:moveTo>
                    <a:lnTo>
                      <a:pt x="358" y="6"/>
                    </a:lnTo>
                    <a:lnTo>
                      <a:pt x="353" y="62"/>
                    </a:lnTo>
                    <a:lnTo>
                      <a:pt x="328" y="146"/>
                    </a:lnTo>
                    <a:lnTo>
                      <a:pt x="271" y="190"/>
                    </a:lnTo>
                    <a:lnTo>
                      <a:pt x="193" y="223"/>
                    </a:lnTo>
                    <a:lnTo>
                      <a:pt x="118" y="230"/>
                    </a:lnTo>
                    <a:lnTo>
                      <a:pt x="76" y="207"/>
                    </a:lnTo>
                    <a:lnTo>
                      <a:pt x="0" y="156"/>
                    </a:lnTo>
                    <a:lnTo>
                      <a:pt x="3" y="127"/>
                    </a:lnTo>
                    <a:lnTo>
                      <a:pt x="7" y="135"/>
                    </a:lnTo>
                    <a:lnTo>
                      <a:pt x="4" y="146"/>
                    </a:lnTo>
                    <a:lnTo>
                      <a:pt x="48" y="167"/>
                    </a:lnTo>
                    <a:lnTo>
                      <a:pt x="157" y="156"/>
                    </a:lnTo>
                    <a:lnTo>
                      <a:pt x="267" y="110"/>
                    </a:lnTo>
                    <a:lnTo>
                      <a:pt x="344" y="54"/>
                    </a:lnTo>
                    <a:lnTo>
                      <a:pt x="349" y="10"/>
                    </a:lnTo>
                    <a:lnTo>
                      <a:pt x="346" y="9"/>
                    </a:lnTo>
                    <a:lnTo>
                      <a:pt x="343" y="0"/>
                    </a:lnTo>
                    <a:lnTo>
                      <a:pt x="341"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91" name="Freeform 147"/>
              <p:cNvSpPr>
                <a:spLocks/>
              </p:cNvSpPr>
              <p:nvPr/>
            </p:nvSpPr>
            <p:spPr bwMode="auto">
              <a:xfrm>
                <a:off x="5050" y="3032"/>
                <a:ext cx="65" cy="42"/>
              </a:xfrm>
              <a:custGeom>
                <a:avLst/>
                <a:gdLst/>
                <a:ahLst/>
                <a:cxnLst>
                  <a:cxn ang="0">
                    <a:pos x="0" y="41"/>
                  </a:cxn>
                  <a:cxn ang="0">
                    <a:pos x="1" y="39"/>
                  </a:cxn>
                  <a:cxn ang="0">
                    <a:pos x="3" y="39"/>
                  </a:cxn>
                  <a:cxn ang="0">
                    <a:pos x="4" y="38"/>
                  </a:cxn>
                  <a:cxn ang="0">
                    <a:pos x="6" y="36"/>
                  </a:cxn>
                  <a:cxn ang="0">
                    <a:pos x="7" y="36"/>
                  </a:cxn>
                  <a:cxn ang="0">
                    <a:pos x="10" y="35"/>
                  </a:cxn>
                  <a:cxn ang="0">
                    <a:pos x="11" y="34"/>
                  </a:cxn>
                  <a:cxn ang="0">
                    <a:pos x="13" y="34"/>
                  </a:cxn>
                  <a:cxn ang="0">
                    <a:pos x="14" y="32"/>
                  </a:cxn>
                  <a:cxn ang="0">
                    <a:pos x="16" y="32"/>
                  </a:cxn>
                  <a:cxn ang="0">
                    <a:pos x="16" y="30"/>
                  </a:cxn>
                  <a:cxn ang="0">
                    <a:pos x="17" y="30"/>
                  </a:cxn>
                  <a:cxn ang="0">
                    <a:pos x="19" y="30"/>
                  </a:cxn>
                  <a:cxn ang="0">
                    <a:pos x="22" y="29"/>
                  </a:cxn>
                  <a:cxn ang="0">
                    <a:pos x="22" y="27"/>
                  </a:cxn>
                  <a:cxn ang="0">
                    <a:pos x="23" y="27"/>
                  </a:cxn>
                  <a:cxn ang="0">
                    <a:pos x="26" y="26"/>
                  </a:cxn>
                  <a:cxn ang="0">
                    <a:pos x="27" y="25"/>
                  </a:cxn>
                  <a:cxn ang="0">
                    <a:pos x="29" y="25"/>
                  </a:cxn>
                  <a:cxn ang="0">
                    <a:pos x="30" y="23"/>
                  </a:cxn>
                  <a:cxn ang="0">
                    <a:pos x="32" y="22"/>
                  </a:cxn>
                  <a:cxn ang="0">
                    <a:pos x="33" y="22"/>
                  </a:cxn>
                  <a:cxn ang="0">
                    <a:pos x="33" y="21"/>
                  </a:cxn>
                  <a:cxn ang="0">
                    <a:pos x="35" y="19"/>
                  </a:cxn>
                  <a:cxn ang="0">
                    <a:pos x="36" y="19"/>
                  </a:cxn>
                  <a:cxn ang="0">
                    <a:pos x="38" y="19"/>
                  </a:cxn>
                  <a:cxn ang="0">
                    <a:pos x="38" y="18"/>
                  </a:cxn>
                  <a:cxn ang="0">
                    <a:pos x="39" y="18"/>
                  </a:cxn>
                  <a:cxn ang="0">
                    <a:pos x="42" y="17"/>
                  </a:cxn>
                  <a:cxn ang="0">
                    <a:pos x="43" y="15"/>
                  </a:cxn>
                  <a:cxn ang="0">
                    <a:pos x="45" y="15"/>
                  </a:cxn>
                  <a:cxn ang="0">
                    <a:pos x="45" y="14"/>
                  </a:cxn>
                  <a:cxn ang="0">
                    <a:pos x="46" y="14"/>
                  </a:cxn>
                  <a:cxn ang="0">
                    <a:pos x="48" y="13"/>
                  </a:cxn>
                  <a:cxn ang="0">
                    <a:pos x="49" y="13"/>
                  </a:cxn>
                  <a:cxn ang="0">
                    <a:pos x="49" y="11"/>
                  </a:cxn>
                  <a:cxn ang="0">
                    <a:pos x="51" y="9"/>
                  </a:cxn>
                  <a:cxn ang="0">
                    <a:pos x="54" y="8"/>
                  </a:cxn>
                  <a:cxn ang="0">
                    <a:pos x="55" y="6"/>
                  </a:cxn>
                  <a:cxn ang="0">
                    <a:pos x="59" y="4"/>
                  </a:cxn>
                  <a:cxn ang="0">
                    <a:pos x="61" y="4"/>
                  </a:cxn>
                  <a:cxn ang="0">
                    <a:pos x="64" y="0"/>
                  </a:cxn>
                </a:cxnLst>
                <a:rect l="0" t="0" r="r" b="b"/>
                <a:pathLst>
                  <a:path w="65" h="42">
                    <a:moveTo>
                      <a:pt x="0" y="41"/>
                    </a:moveTo>
                    <a:lnTo>
                      <a:pt x="1" y="39"/>
                    </a:lnTo>
                    <a:lnTo>
                      <a:pt x="3" y="39"/>
                    </a:lnTo>
                    <a:lnTo>
                      <a:pt x="4" y="38"/>
                    </a:lnTo>
                    <a:lnTo>
                      <a:pt x="6" y="36"/>
                    </a:lnTo>
                    <a:lnTo>
                      <a:pt x="7" y="36"/>
                    </a:lnTo>
                    <a:lnTo>
                      <a:pt x="10" y="35"/>
                    </a:lnTo>
                    <a:lnTo>
                      <a:pt x="11" y="34"/>
                    </a:lnTo>
                    <a:lnTo>
                      <a:pt x="13" y="34"/>
                    </a:lnTo>
                    <a:lnTo>
                      <a:pt x="14" y="32"/>
                    </a:lnTo>
                    <a:lnTo>
                      <a:pt x="16" y="32"/>
                    </a:lnTo>
                    <a:lnTo>
                      <a:pt x="16" y="30"/>
                    </a:lnTo>
                    <a:lnTo>
                      <a:pt x="17" y="30"/>
                    </a:lnTo>
                    <a:lnTo>
                      <a:pt x="19" y="30"/>
                    </a:lnTo>
                    <a:lnTo>
                      <a:pt x="22" y="29"/>
                    </a:lnTo>
                    <a:lnTo>
                      <a:pt x="22" y="27"/>
                    </a:lnTo>
                    <a:lnTo>
                      <a:pt x="23" y="27"/>
                    </a:lnTo>
                    <a:lnTo>
                      <a:pt x="26" y="26"/>
                    </a:lnTo>
                    <a:lnTo>
                      <a:pt x="27" y="25"/>
                    </a:lnTo>
                    <a:lnTo>
                      <a:pt x="29" y="25"/>
                    </a:lnTo>
                    <a:lnTo>
                      <a:pt x="30" y="23"/>
                    </a:lnTo>
                    <a:lnTo>
                      <a:pt x="32" y="22"/>
                    </a:lnTo>
                    <a:lnTo>
                      <a:pt x="33" y="22"/>
                    </a:lnTo>
                    <a:lnTo>
                      <a:pt x="33" y="21"/>
                    </a:lnTo>
                    <a:lnTo>
                      <a:pt x="35" y="19"/>
                    </a:lnTo>
                    <a:lnTo>
                      <a:pt x="36" y="19"/>
                    </a:lnTo>
                    <a:lnTo>
                      <a:pt x="38" y="19"/>
                    </a:lnTo>
                    <a:lnTo>
                      <a:pt x="38" y="18"/>
                    </a:lnTo>
                    <a:lnTo>
                      <a:pt x="39" y="18"/>
                    </a:lnTo>
                    <a:lnTo>
                      <a:pt x="42" y="17"/>
                    </a:lnTo>
                    <a:lnTo>
                      <a:pt x="43" y="15"/>
                    </a:lnTo>
                    <a:lnTo>
                      <a:pt x="45" y="15"/>
                    </a:lnTo>
                    <a:lnTo>
                      <a:pt x="45" y="14"/>
                    </a:lnTo>
                    <a:lnTo>
                      <a:pt x="46" y="14"/>
                    </a:lnTo>
                    <a:lnTo>
                      <a:pt x="48" y="13"/>
                    </a:lnTo>
                    <a:lnTo>
                      <a:pt x="49" y="13"/>
                    </a:lnTo>
                    <a:lnTo>
                      <a:pt x="49" y="11"/>
                    </a:lnTo>
                    <a:lnTo>
                      <a:pt x="51" y="9"/>
                    </a:lnTo>
                    <a:lnTo>
                      <a:pt x="54" y="8"/>
                    </a:lnTo>
                    <a:lnTo>
                      <a:pt x="55" y="6"/>
                    </a:lnTo>
                    <a:lnTo>
                      <a:pt x="59" y="4"/>
                    </a:lnTo>
                    <a:lnTo>
                      <a:pt x="61" y="4"/>
                    </a:lnTo>
                    <a:lnTo>
                      <a:pt x="64" y="0"/>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92" name="Freeform 148"/>
              <p:cNvSpPr>
                <a:spLocks/>
              </p:cNvSpPr>
              <p:nvPr/>
            </p:nvSpPr>
            <p:spPr bwMode="auto">
              <a:xfrm>
                <a:off x="5101" y="3041"/>
                <a:ext cx="36" cy="74"/>
              </a:xfrm>
              <a:custGeom>
                <a:avLst/>
                <a:gdLst/>
                <a:ahLst/>
                <a:cxnLst>
                  <a:cxn ang="0">
                    <a:pos x="35" y="0"/>
                  </a:cxn>
                  <a:cxn ang="0">
                    <a:pos x="14" y="73"/>
                  </a:cxn>
                  <a:cxn ang="0">
                    <a:pos x="0" y="22"/>
                  </a:cxn>
                  <a:cxn ang="0">
                    <a:pos x="35" y="0"/>
                  </a:cxn>
                </a:cxnLst>
                <a:rect l="0" t="0" r="r" b="b"/>
                <a:pathLst>
                  <a:path w="36" h="74">
                    <a:moveTo>
                      <a:pt x="35" y="0"/>
                    </a:moveTo>
                    <a:lnTo>
                      <a:pt x="14" y="73"/>
                    </a:lnTo>
                    <a:lnTo>
                      <a:pt x="0" y="22"/>
                    </a:lnTo>
                    <a:lnTo>
                      <a:pt x="35" y="0"/>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93" name="Freeform 149"/>
              <p:cNvSpPr>
                <a:spLocks/>
              </p:cNvSpPr>
              <p:nvPr/>
            </p:nvSpPr>
            <p:spPr bwMode="auto">
              <a:xfrm>
                <a:off x="5070" y="3069"/>
                <a:ext cx="42" cy="87"/>
              </a:xfrm>
              <a:custGeom>
                <a:avLst/>
                <a:gdLst/>
                <a:ahLst/>
                <a:cxnLst>
                  <a:cxn ang="0">
                    <a:pos x="26" y="0"/>
                  </a:cxn>
                  <a:cxn ang="0">
                    <a:pos x="0" y="86"/>
                  </a:cxn>
                  <a:cxn ang="0">
                    <a:pos x="41" y="53"/>
                  </a:cxn>
                  <a:cxn ang="0">
                    <a:pos x="26" y="0"/>
                  </a:cxn>
                </a:cxnLst>
                <a:rect l="0" t="0" r="r" b="b"/>
                <a:pathLst>
                  <a:path w="42" h="87">
                    <a:moveTo>
                      <a:pt x="26" y="0"/>
                    </a:moveTo>
                    <a:lnTo>
                      <a:pt x="0" y="86"/>
                    </a:lnTo>
                    <a:lnTo>
                      <a:pt x="41" y="53"/>
                    </a:lnTo>
                    <a:lnTo>
                      <a:pt x="26"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94" name="Freeform 150"/>
              <p:cNvSpPr>
                <a:spLocks/>
              </p:cNvSpPr>
              <p:nvPr/>
            </p:nvSpPr>
            <p:spPr bwMode="auto">
              <a:xfrm>
                <a:off x="5064" y="3073"/>
                <a:ext cx="26" cy="83"/>
              </a:xfrm>
              <a:custGeom>
                <a:avLst/>
                <a:gdLst/>
                <a:ahLst/>
                <a:cxnLst>
                  <a:cxn ang="0">
                    <a:pos x="25" y="0"/>
                  </a:cxn>
                  <a:cxn ang="0">
                    <a:pos x="0" y="82"/>
                  </a:cxn>
                  <a:cxn ang="0">
                    <a:pos x="0" y="15"/>
                  </a:cxn>
                  <a:cxn ang="0">
                    <a:pos x="25" y="0"/>
                  </a:cxn>
                </a:cxnLst>
                <a:rect l="0" t="0" r="r" b="b"/>
                <a:pathLst>
                  <a:path w="26" h="83">
                    <a:moveTo>
                      <a:pt x="25" y="0"/>
                    </a:moveTo>
                    <a:lnTo>
                      <a:pt x="0" y="82"/>
                    </a:lnTo>
                    <a:lnTo>
                      <a:pt x="0" y="15"/>
                    </a:lnTo>
                    <a:lnTo>
                      <a:pt x="25"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95" name="Freeform 151"/>
              <p:cNvSpPr>
                <a:spLocks/>
              </p:cNvSpPr>
              <p:nvPr/>
            </p:nvSpPr>
            <p:spPr bwMode="auto">
              <a:xfrm>
                <a:off x="5009" y="3098"/>
                <a:ext cx="48" cy="68"/>
              </a:xfrm>
              <a:custGeom>
                <a:avLst/>
                <a:gdLst/>
                <a:ahLst/>
                <a:cxnLst>
                  <a:cxn ang="0">
                    <a:pos x="47" y="0"/>
                  </a:cxn>
                  <a:cxn ang="0">
                    <a:pos x="47" y="67"/>
                  </a:cxn>
                  <a:cxn ang="0">
                    <a:pos x="0" y="18"/>
                  </a:cxn>
                  <a:cxn ang="0">
                    <a:pos x="45" y="0"/>
                  </a:cxn>
                  <a:cxn ang="0">
                    <a:pos x="47" y="0"/>
                  </a:cxn>
                </a:cxnLst>
                <a:rect l="0" t="0" r="r" b="b"/>
                <a:pathLst>
                  <a:path w="48" h="68">
                    <a:moveTo>
                      <a:pt x="47" y="0"/>
                    </a:moveTo>
                    <a:lnTo>
                      <a:pt x="47" y="67"/>
                    </a:lnTo>
                    <a:lnTo>
                      <a:pt x="0" y="18"/>
                    </a:lnTo>
                    <a:lnTo>
                      <a:pt x="45" y="0"/>
                    </a:lnTo>
                    <a:lnTo>
                      <a:pt x="47"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96" name="Freeform 152"/>
              <p:cNvSpPr>
                <a:spLocks/>
              </p:cNvSpPr>
              <p:nvPr/>
            </p:nvSpPr>
            <p:spPr bwMode="auto">
              <a:xfrm>
                <a:off x="4989" y="3119"/>
                <a:ext cx="62" cy="77"/>
              </a:xfrm>
              <a:custGeom>
                <a:avLst/>
                <a:gdLst/>
                <a:ahLst/>
                <a:cxnLst>
                  <a:cxn ang="0">
                    <a:pos x="13" y="0"/>
                  </a:cxn>
                  <a:cxn ang="0">
                    <a:pos x="61" y="50"/>
                  </a:cxn>
                  <a:cxn ang="0">
                    <a:pos x="0" y="76"/>
                  </a:cxn>
                  <a:cxn ang="0">
                    <a:pos x="13" y="0"/>
                  </a:cxn>
                </a:cxnLst>
                <a:rect l="0" t="0" r="r" b="b"/>
                <a:pathLst>
                  <a:path w="62" h="77">
                    <a:moveTo>
                      <a:pt x="13" y="0"/>
                    </a:moveTo>
                    <a:lnTo>
                      <a:pt x="61" y="50"/>
                    </a:lnTo>
                    <a:lnTo>
                      <a:pt x="0" y="76"/>
                    </a:lnTo>
                    <a:lnTo>
                      <a:pt x="13"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97" name="Freeform 153"/>
              <p:cNvSpPr>
                <a:spLocks/>
              </p:cNvSpPr>
              <p:nvPr/>
            </p:nvSpPr>
            <p:spPr bwMode="auto">
              <a:xfrm>
                <a:off x="4954" y="3119"/>
                <a:ext cx="44" cy="77"/>
              </a:xfrm>
              <a:custGeom>
                <a:avLst/>
                <a:gdLst/>
                <a:ahLst/>
                <a:cxnLst>
                  <a:cxn ang="0">
                    <a:pos x="43" y="0"/>
                  </a:cxn>
                  <a:cxn ang="0">
                    <a:pos x="29" y="76"/>
                  </a:cxn>
                  <a:cxn ang="0">
                    <a:pos x="0" y="21"/>
                  </a:cxn>
                  <a:cxn ang="0">
                    <a:pos x="43" y="0"/>
                  </a:cxn>
                </a:cxnLst>
                <a:rect l="0" t="0" r="r" b="b"/>
                <a:pathLst>
                  <a:path w="44" h="77">
                    <a:moveTo>
                      <a:pt x="43" y="0"/>
                    </a:moveTo>
                    <a:lnTo>
                      <a:pt x="29" y="76"/>
                    </a:lnTo>
                    <a:lnTo>
                      <a:pt x="0" y="21"/>
                    </a:lnTo>
                    <a:lnTo>
                      <a:pt x="43"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98" name="Freeform 154"/>
              <p:cNvSpPr>
                <a:spLocks/>
              </p:cNvSpPr>
              <p:nvPr/>
            </p:nvSpPr>
            <p:spPr bwMode="auto">
              <a:xfrm>
                <a:off x="4905" y="3140"/>
                <a:ext cx="76" cy="56"/>
              </a:xfrm>
              <a:custGeom>
                <a:avLst/>
                <a:gdLst/>
                <a:ahLst/>
                <a:cxnLst>
                  <a:cxn ang="0">
                    <a:pos x="39" y="0"/>
                  </a:cxn>
                  <a:cxn ang="0">
                    <a:pos x="75" y="55"/>
                  </a:cxn>
                  <a:cxn ang="0">
                    <a:pos x="0" y="5"/>
                  </a:cxn>
                  <a:cxn ang="0">
                    <a:pos x="37" y="0"/>
                  </a:cxn>
                  <a:cxn ang="0">
                    <a:pos x="39" y="0"/>
                  </a:cxn>
                </a:cxnLst>
                <a:rect l="0" t="0" r="r" b="b"/>
                <a:pathLst>
                  <a:path w="76" h="56">
                    <a:moveTo>
                      <a:pt x="39" y="0"/>
                    </a:moveTo>
                    <a:lnTo>
                      <a:pt x="75" y="55"/>
                    </a:lnTo>
                    <a:lnTo>
                      <a:pt x="0" y="5"/>
                    </a:lnTo>
                    <a:lnTo>
                      <a:pt x="37" y="0"/>
                    </a:lnTo>
                    <a:lnTo>
                      <a:pt x="39"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499" name="Freeform 155"/>
              <p:cNvSpPr>
                <a:spLocks/>
              </p:cNvSpPr>
              <p:nvPr/>
            </p:nvSpPr>
            <p:spPr bwMode="auto">
              <a:xfrm>
                <a:off x="4897" y="3146"/>
                <a:ext cx="74" cy="56"/>
              </a:xfrm>
              <a:custGeom>
                <a:avLst/>
                <a:gdLst/>
                <a:ahLst/>
                <a:cxnLst>
                  <a:cxn ang="0">
                    <a:pos x="0" y="0"/>
                  </a:cxn>
                  <a:cxn ang="0">
                    <a:pos x="73" y="50"/>
                  </a:cxn>
                  <a:cxn ang="0">
                    <a:pos x="19" y="55"/>
                  </a:cxn>
                  <a:cxn ang="0">
                    <a:pos x="0" y="0"/>
                  </a:cxn>
                </a:cxnLst>
                <a:rect l="0" t="0" r="r" b="b"/>
                <a:pathLst>
                  <a:path w="74" h="56">
                    <a:moveTo>
                      <a:pt x="0" y="0"/>
                    </a:moveTo>
                    <a:lnTo>
                      <a:pt x="73" y="50"/>
                    </a:lnTo>
                    <a:lnTo>
                      <a:pt x="19" y="55"/>
                    </a:lnTo>
                    <a:lnTo>
                      <a:pt x="0"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00" name="Freeform 156"/>
              <p:cNvSpPr>
                <a:spLocks/>
              </p:cNvSpPr>
              <p:nvPr/>
            </p:nvSpPr>
            <p:spPr bwMode="auto">
              <a:xfrm>
                <a:off x="4852" y="3146"/>
                <a:ext cx="59" cy="52"/>
              </a:xfrm>
              <a:custGeom>
                <a:avLst/>
                <a:gdLst/>
                <a:ahLst/>
                <a:cxnLst>
                  <a:cxn ang="0">
                    <a:pos x="39" y="0"/>
                  </a:cxn>
                  <a:cxn ang="0">
                    <a:pos x="58" y="51"/>
                  </a:cxn>
                  <a:cxn ang="0">
                    <a:pos x="0" y="4"/>
                  </a:cxn>
                  <a:cxn ang="0">
                    <a:pos x="39" y="0"/>
                  </a:cxn>
                </a:cxnLst>
                <a:rect l="0" t="0" r="r" b="b"/>
                <a:pathLst>
                  <a:path w="59" h="52">
                    <a:moveTo>
                      <a:pt x="39" y="0"/>
                    </a:moveTo>
                    <a:lnTo>
                      <a:pt x="58" y="51"/>
                    </a:lnTo>
                    <a:lnTo>
                      <a:pt x="0" y="4"/>
                    </a:lnTo>
                    <a:lnTo>
                      <a:pt x="39"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01" name="Freeform 157"/>
              <p:cNvSpPr>
                <a:spLocks/>
              </p:cNvSpPr>
              <p:nvPr/>
            </p:nvSpPr>
            <p:spPr bwMode="auto">
              <a:xfrm>
                <a:off x="4805" y="3137"/>
                <a:ext cx="93" cy="59"/>
              </a:xfrm>
              <a:custGeom>
                <a:avLst/>
                <a:gdLst/>
                <a:ahLst/>
                <a:cxnLst>
                  <a:cxn ang="0">
                    <a:pos x="1" y="0"/>
                  </a:cxn>
                  <a:cxn ang="0">
                    <a:pos x="39" y="19"/>
                  </a:cxn>
                  <a:cxn ang="0">
                    <a:pos x="92" y="58"/>
                  </a:cxn>
                  <a:cxn ang="0">
                    <a:pos x="0" y="0"/>
                  </a:cxn>
                  <a:cxn ang="0">
                    <a:pos x="1" y="0"/>
                  </a:cxn>
                </a:cxnLst>
                <a:rect l="0" t="0" r="r" b="b"/>
                <a:pathLst>
                  <a:path w="93" h="59">
                    <a:moveTo>
                      <a:pt x="1" y="0"/>
                    </a:moveTo>
                    <a:lnTo>
                      <a:pt x="39" y="19"/>
                    </a:lnTo>
                    <a:lnTo>
                      <a:pt x="92" y="58"/>
                    </a:lnTo>
                    <a:lnTo>
                      <a:pt x="0" y="0"/>
                    </a:lnTo>
                    <a:lnTo>
                      <a:pt x="1"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02" name="Freeform 158"/>
              <p:cNvSpPr>
                <a:spLocks/>
              </p:cNvSpPr>
              <p:nvPr/>
            </p:nvSpPr>
            <p:spPr bwMode="auto">
              <a:xfrm>
                <a:off x="4879" y="3005"/>
                <a:ext cx="180" cy="118"/>
              </a:xfrm>
              <a:custGeom>
                <a:avLst/>
                <a:gdLst/>
                <a:ahLst/>
                <a:cxnLst>
                  <a:cxn ang="0">
                    <a:pos x="0" y="117"/>
                  </a:cxn>
                  <a:cxn ang="0">
                    <a:pos x="58" y="8"/>
                  </a:cxn>
                  <a:cxn ang="0">
                    <a:pos x="68" y="0"/>
                  </a:cxn>
                  <a:cxn ang="0">
                    <a:pos x="89" y="0"/>
                  </a:cxn>
                  <a:cxn ang="0">
                    <a:pos x="179" y="53"/>
                  </a:cxn>
                  <a:cxn ang="0">
                    <a:pos x="174" y="57"/>
                  </a:cxn>
                  <a:cxn ang="0">
                    <a:pos x="91" y="10"/>
                  </a:cxn>
                  <a:cxn ang="0">
                    <a:pos x="86" y="12"/>
                  </a:cxn>
                  <a:cxn ang="0">
                    <a:pos x="86" y="18"/>
                  </a:cxn>
                  <a:cxn ang="0">
                    <a:pos x="84" y="25"/>
                  </a:cxn>
                  <a:cxn ang="0">
                    <a:pos x="79" y="29"/>
                  </a:cxn>
                  <a:cxn ang="0">
                    <a:pos x="73" y="29"/>
                  </a:cxn>
                  <a:cxn ang="0">
                    <a:pos x="70" y="26"/>
                  </a:cxn>
                  <a:cxn ang="0">
                    <a:pos x="64" y="25"/>
                  </a:cxn>
                  <a:cxn ang="0">
                    <a:pos x="61" y="22"/>
                  </a:cxn>
                  <a:cxn ang="0">
                    <a:pos x="10" y="115"/>
                  </a:cxn>
                  <a:cxn ang="0">
                    <a:pos x="0" y="117"/>
                  </a:cxn>
                </a:cxnLst>
                <a:rect l="0" t="0" r="r" b="b"/>
                <a:pathLst>
                  <a:path w="180" h="118">
                    <a:moveTo>
                      <a:pt x="0" y="117"/>
                    </a:moveTo>
                    <a:lnTo>
                      <a:pt x="58" y="8"/>
                    </a:lnTo>
                    <a:lnTo>
                      <a:pt x="68" y="0"/>
                    </a:lnTo>
                    <a:lnTo>
                      <a:pt x="89" y="0"/>
                    </a:lnTo>
                    <a:lnTo>
                      <a:pt x="179" y="53"/>
                    </a:lnTo>
                    <a:lnTo>
                      <a:pt x="174" y="57"/>
                    </a:lnTo>
                    <a:lnTo>
                      <a:pt x="91" y="10"/>
                    </a:lnTo>
                    <a:lnTo>
                      <a:pt x="86" y="12"/>
                    </a:lnTo>
                    <a:lnTo>
                      <a:pt x="86" y="18"/>
                    </a:lnTo>
                    <a:lnTo>
                      <a:pt x="84" y="25"/>
                    </a:lnTo>
                    <a:lnTo>
                      <a:pt x="79" y="29"/>
                    </a:lnTo>
                    <a:lnTo>
                      <a:pt x="73" y="29"/>
                    </a:lnTo>
                    <a:lnTo>
                      <a:pt x="70" y="26"/>
                    </a:lnTo>
                    <a:lnTo>
                      <a:pt x="64" y="25"/>
                    </a:lnTo>
                    <a:lnTo>
                      <a:pt x="61" y="22"/>
                    </a:lnTo>
                    <a:lnTo>
                      <a:pt x="10" y="115"/>
                    </a:lnTo>
                    <a:lnTo>
                      <a:pt x="0" y="117"/>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03" name="Freeform 159"/>
              <p:cNvSpPr>
                <a:spLocks/>
              </p:cNvSpPr>
              <p:nvPr/>
            </p:nvSpPr>
            <p:spPr bwMode="auto">
              <a:xfrm>
                <a:off x="4935" y="3005"/>
                <a:ext cx="36" cy="24"/>
              </a:xfrm>
              <a:custGeom>
                <a:avLst/>
                <a:gdLst/>
                <a:ahLst/>
                <a:cxnLst>
                  <a:cxn ang="0">
                    <a:pos x="33" y="0"/>
                  </a:cxn>
                  <a:cxn ang="0">
                    <a:pos x="35" y="12"/>
                  </a:cxn>
                  <a:cxn ang="0">
                    <a:pos x="4" y="23"/>
                  </a:cxn>
                  <a:cxn ang="0">
                    <a:pos x="0" y="13"/>
                  </a:cxn>
                  <a:cxn ang="0">
                    <a:pos x="33" y="1"/>
                  </a:cxn>
                </a:cxnLst>
                <a:rect l="0" t="0" r="r" b="b"/>
                <a:pathLst>
                  <a:path w="36" h="24">
                    <a:moveTo>
                      <a:pt x="33" y="0"/>
                    </a:moveTo>
                    <a:lnTo>
                      <a:pt x="35" y="12"/>
                    </a:lnTo>
                    <a:lnTo>
                      <a:pt x="4" y="23"/>
                    </a:lnTo>
                    <a:lnTo>
                      <a:pt x="0" y="13"/>
                    </a:lnTo>
                    <a:lnTo>
                      <a:pt x="33" y="1"/>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grpSp>
        <p:graphicFrame>
          <p:nvGraphicFramePr>
            <p:cNvPr id="57504" name="Object 160"/>
            <p:cNvGraphicFramePr>
              <a:graphicFrameLocks/>
            </p:cNvGraphicFramePr>
            <p:nvPr/>
          </p:nvGraphicFramePr>
          <p:xfrm>
            <a:off x="2346" y="2862"/>
            <a:ext cx="733" cy="443"/>
          </p:xfrm>
          <a:graphic>
            <a:graphicData uri="http://schemas.openxmlformats.org/presentationml/2006/ole">
              <mc:AlternateContent xmlns:mc="http://schemas.openxmlformats.org/markup-compatibility/2006">
                <mc:Choice xmlns:v="urn:schemas-microsoft-com:vml" Requires="v">
                  <p:oleObj spid="_x0000_s28117" name="Klip" r:id="rId17" imgW="9525000" imgH="5791200" progId="">
                    <p:embed/>
                  </p:oleObj>
                </mc:Choice>
                <mc:Fallback>
                  <p:oleObj name="Klip" r:id="rId17" imgW="9525000" imgH="5791200" progId="">
                    <p:embed/>
                    <p:pic>
                      <p:nvPicPr>
                        <p:cNvPr id="0" name=""/>
                        <p:cNvPicPr>
                          <a:picLocks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346" y="2862"/>
                          <a:ext cx="733" cy="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7505" name="Object 161"/>
            <p:cNvGraphicFramePr>
              <a:graphicFrameLocks/>
            </p:cNvGraphicFramePr>
            <p:nvPr/>
          </p:nvGraphicFramePr>
          <p:xfrm>
            <a:off x="3195" y="2902"/>
            <a:ext cx="574" cy="324"/>
          </p:xfrm>
          <a:graphic>
            <a:graphicData uri="http://schemas.openxmlformats.org/presentationml/2006/ole">
              <mc:AlternateContent xmlns:mc="http://schemas.openxmlformats.org/markup-compatibility/2006">
                <mc:Choice xmlns:v="urn:schemas-microsoft-com:vml" Requires="v">
                  <p:oleObj spid="_x0000_s28118" name="Klip" r:id="rId19" imgW="7480300" imgH="4254500" progId="">
                    <p:embed/>
                  </p:oleObj>
                </mc:Choice>
                <mc:Fallback>
                  <p:oleObj name="Klip" r:id="rId19" imgW="7480300" imgH="4254500" progId="">
                    <p:embed/>
                    <p:pic>
                      <p:nvPicPr>
                        <p:cNvPr id="0" name=""/>
                        <p:cNvPicPr>
                          <a:picLocks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195" y="2902"/>
                          <a:ext cx="574" cy="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57506" name="Picture 162"/>
            <p:cNvPicPr>
              <a:picLocks noChangeArrowheads="1"/>
            </p:cNvPicPr>
            <p:nvPr/>
          </p:nvPicPr>
          <p:blipFill>
            <a:blip r:embed="rId21" cstate="print"/>
            <a:srcRect/>
            <a:stretch>
              <a:fillRect/>
            </a:stretch>
          </p:blipFill>
          <p:spPr bwMode="auto">
            <a:xfrm>
              <a:off x="1746" y="3169"/>
              <a:ext cx="419" cy="250"/>
            </a:xfrm>
            <a:prstGeom prst="rect">
              <a:avLst/>
            </a:prstGeom>
            <a:noFill/>
            <a:ln w="12700">
              <a:noFill/>
              <a:miter lim="800000"/>
              <a:headEnd/>
              <a:tailEnd/>
            </a:ln>
            <a:effectLst/>
          </p:spPr>
        </p:pic>
        <p:pic>
          <p:nvPicPr>
            <p:cNvPr id="57507" name="Picture 163"/>
            <p:cNvPicPr>
              <a:picLocks noChangeArrowheads="1"/>
            </p:cNvPicPr>
            <p:nvPr/>
          </p:nvPicPr>
          <p:blipFill>
            <a:blip r:embed="rId22" cstate="print"/>
            <a:srcRect/>
            <a:stretch>
              <a:fillRect/>
            </a:stretch>
          </p:blipFill>
          <p:spPr bwMode="auto">
            <a:xfrm>
              <a:off x="1258" y="2915"/>
              <a:ext cx="370" cy="260"/>
            </a:xfrm>
            <a:prstGeom prst="rect">
              <a:avLst/>
            </a:prstGeom>
            <a:noFill/>
            <a:ln w="12700">
              <a:noFill/>
              <a:miter lim="800000"/>
              <a:headEnd/>
              <a:tailEnd/>
            </a:ln>
            <a:effectLst/>
          </p:spPr>
        </p:pic>
        <p:pic>
          <p:nvPicPr>
            <p:cNvPr id="57508" name="Picture 164"/>
            <p:cNvPicPr>
              <a:picLocks noChangeArrowheads="1"/>
            </p:cNvPicPr>
            <p:nvPr/>
          </p:nvPicPr>
          <p:blipFill>
            <a:blip r:embed="rId23" cstate="print"/>
            <a:srcRect/>
            <a:stretch>
              <a:fillRect/>
            </a:stretch>
          </p:blipFill>
          <p:spPr bwMode="auto">
            <a:xfrm>
              <a:off x="4481" y="2762"/>
              <a:ext cx="173" cy="648"/>
            </a:xfrm>
            <a:prstGeom prst="rect">
              <a:avLst/>
            </a:prstGeom>
            <a:noFill/>
            <a:ln w="12700">
              <a:noFill/>
              <a:miter lim="800000"/>
              <a:headEnd/>
              <a:tailEnd/>
            </a:ln>
            <a:effectLst/>
          </p:spPr>
        </p:pic>
        <p:pic>
          <p:nvPicPr>
            <p:cNvPr id="57509" name="Picture 165"/>
            <p:cNvPicPr>
              <a:picLocks noChangeArrowheads="1"/>
            </p:cNvPicPr>
            <p:nvPr/>
          </p:nvPicPr>
          <p:blipFill>
            <a:blip r:embed="rId24" cstate="print"/>
            <a:srcRect/>
            <a:stretch>
              <a:fillRect/>
            </a:stretch>
          </p:blipFill>
          <p:spPr bwMode="auto">
            <a:xfrm>
              <a:off x="2636" y="3420"/>
              <a:ext cx="437" cy="343"/>
            </a:xfrm>
            <a:prstGeom prst="rect">
              <a:avLst/>
            </a:prstGeom>
            <a:noFill/>
            <a:ln w="12700">
              <a:noFill/>
              <a:miter lim="800000"/>
              <a:headEnd/>
              <a:tailEnd/>
            </a:ln>
            <a:effectLst/>
          </p:spPr>
        </p:pic>
        <p:graphicFrame>
          <p:nvGraphicFramePr>
            <p:cNvPr id="57510" name="Object 166"/>
            <p:cNvGraphicFramePr>
              <a:graphicFrameLocks/>
            </p:cNvGraphicFramePr>
            <p:nvPr/>
          </p:nvGraphicFramePr>
          <p:xfrm>
            <a:off x="3978" y="2804"/>
            <a:ext cx="383" cy="304"/>
          </p:xfrm>
          <a:graphic>
            <a:graphicData uri="http://schemas.openxmlformats.org/presentationml/2006/ole">
              <mc:AlternateContent xmlns:mc="http://schemas.openxmlformats.org/markup-compatibility/2006">
                <mc:Choice xmlns:v="urn:schemas-microsoft-com:vml" Requires="v">
                  <p:oleObj spid="_x0000_s28119" name="Klip" r:id="rId25" imgW="5029200" imgH="4000500" progId="">
                    <p:embed/>
                  </p:oleObj>
                </mc:Choice>
                <mc:Fallback>
                  <p:oleObj name="Klip" r:id="rId25" imgW="5029200" imgH="4000500" progId="">
                    <p:embed/>
                    <p:pic>
                      <p:nvPicPr>
                        <p:cNvPr id="0" name=""/>
                        <p:cNvPicPr>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978" y="2804"/>
                          <a:ext cx="383" cy="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57511" name="Group 167"/>
            <p:cNvGrpSpPr>
              <a:grpSpLocks/>
            </p:cNvGrpSpPr>
            <p:nvPr/>
          </p:nvGrpSpPr>
          <p:grpSpPr bwMode="auto">
            <a:xfrm>
              <a:off x="752" y="2768"/>
              <a:ext cx="337" cy="412"/>
              <a:chOff x="593" y="2793"/>
              <a:chExt cx="359" cy="438"/>
            </a:xfrm>
          </p:grpSpPr>
          <p:sp>
            <p:nvSpPr>
              <p:cNvPr id="57512" name="Freeform 168"/>
              <p:cNvSpPr>
                <a:spLocks/>
              </p:cNvSpPr>
              <p:nvPr/>
            </p:nvSpPr>
            <p:spPr bwMode="auto">
              <a:xfrm>
                <a:off x="688" y="3020"/>
                <a:ext cx="205" cy="211"/>
              </a:xfrm>
              <a:custGeom>
                <a:avLst/>
                <a:gdLst/>
                <a:ahLst/>
                <a:cxnLst>
                  <a:cxn ang="0">
                    <a:pos x="204" y="190"/>
                  </a:cxn>
                  <a:cxn ang="0">
                    <a:pos x="132" y="0"/>
                  </a:cxn>
                  <a:cxn ang="0">
                    <a:pos x="99" y="14"/>
                  </a:cxn>
                  <a:cxn ang="0">
                    <a:pos x="77" y="15"/>
                  </a:cxn>
                  <a:cxn ang="0">
                    <a:pos x="0" y="170"/>
                  </a:cxn>
                  <a:cxn ang="0">
                    <a:pos x="64" y="210"/>
                  </a:cxn>
                  <a:cxn ang="0">
                    <a:pos x="204" y="190"/>
                  </a:cxn>
                </a:cxnLst>
                <a:rect l="0" t="0" r="r" b="b"/>
                <a:pathLst>
                  <a:path w="205" h="211">
                    <a:moveTo>
                      <a:pt x="204" y="190"/>
                    </a:moveTo>
                    <a:lnTo>
                      <a:pt x="132" y="0"/>
                    </a:lnTo>
                    <a:lnTo>
                      <a:pt x="99" y="14"/>
                    </a:lnTo>
                    <a:lnTo>
                      <a:pt x="77" y="15"/>
                    </a:lnTo>
                    <a:lnTo>
                      <a:pt x="0" y="170"/>
                    </a:lnTo>
                    <a:lnTo>
                      <a:pt x="64" y="210"/>
                    </a:lnTo>
                    <a:lnTo>
                      <a:pt x="204" y="19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13" name="Line 169"/>
              <p:cNvSpPr>
                <a:spLocks noChangeShapeType="1"/>
              </p:cNvSpPr>
              <p:nvPr/>
            </p:nvSpPr>
            <p:spPr bwMode="auto">
              <a:xfrm flipH="1">
                <a:off x="756" y="3041"/>
                <a:ext cx="31" cy="185"/>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57514" name="Freeform 170"/>
              <p:cNvSpPr>
                <a:spLocks/>
              </p:cNvSpPr>
              <p:nvPr/>
            </p:nvSpPr>
            <p:spPr bwMode="auto">
              <a:xfrm>
                <a:off x="596" y="2793"/>
                <a:ext cx="346" cy="168"/>
              </a:xfrm>
              <a:custGeom>
                <a:avLst/>
                <a:gdLst/>
                <a:ahLst/>
                <a:cxnLst>
                  <a:cxn ang="0">
                    <a:pos x="0" y="143"/>
                  </a:cxn>
                  <a:cxn ang="0">
                    <a:pos x="0" y="137"/>
                  </a:cxn>
                  <a:cxn ang="0">
                    <a:pos x="3" y="126"/>
                  </a:cxn>
                  <a:cxn ang="0">
                    <a:pos x="6" y="116"/>
                  </a:cxn>
                  <a:cxn ang="0">
                    <a:pos x="13" y="109"/>
                  </a:cxn>
                  <a:cxn ang="0">
                    <a:pos x="19" y="102"/>
                  </a:cxn>
                  <a:cxn ang="0">
                    <a:pos x="29" y="94"/>
                  </a:cxn>
                  <a:cxn ang="0">
                    <a:pos x="38" y="86"/>
                  </a:cxn>
                  <a:cxn ang="0">
                    <a:pos x="50" y="78"/>
                  </a:cxn>
                  <a:cxn ang="0">
                    <a:pos x="64" y="70"/>
                  </a:cxn>
                  <a:cxn ang="0">
                    <a:pos x="76" y="62"/>
                  </a:cxn>
                  <a:cxn ang="0">
                    <a:pos x="90" y="54"/>
                  </a:cxn>
                  <a:cxn ang="0">
                    <a:pos x="105" y="49"/>
                  </a:cxn>
                  <a:cxn ang="0">
                    <a:pos x="121" y="40"/>
                  </a:cxn>
                  <a:cxn ang="0">
                    <a:pos x="134" y="34"/>
                  </a:cxn>
                  <a:cxn ang="0">
                    <a:pos x="145" y="30"/>
                  </a:cxn>
                  <a:cxn ang="0">
                    <a:pos x="158" y="25"/>
                  </a:cxn>
                  <a:cxn ang="0">
                    <a:pos x="174" y="21"/>
                  </a:cxn>
                  <a:cxn ang="0">
                    <a:pos x="189" y="15"/>
                  </a:cxn>
                  <a:cxn ang="0">
                    <a:pos x="210" y="10"/>
                  </a:cxn>
                  <a:cxn ang="0">
                    <a:pos x="224" y="6"/>
                  </a:cxn>
                  <a:cxn ang="0">
                    <a:pos x="244" y="2"/>
                  </a:cxn>
                  <a:cxn ang="0">
                    <a:pos x="258" y="1"/>
                  </a:cxn>
                  <a:cxn ang="0">
                    <a:pos x="271" y="0"/>
                  </a:cxn>
                  <a:cxn ang="0">
                    <a:pos x="302" y="0"/>
                  </a:cxn>
                  <a:cxn ang="0">
                    <a:pos x="314" y="1"/>
                  </a:cxn>
                  <a:cxn ang="0">
                    <a:pos x="324" y="5"/>
                  </a:cxn>
                  <a:cxn ang="0">
                    <a:pos x="331" y="8"/>
                  </a:cxn>
                  <a:cxn ang="0">
                    <a:pos x="340" y="15"/>
                  </a:cxn>
                  <a:cxn ang="0">
                    <a:pos x="343" y="25"/>
                  </a:cxn>
                  <a:cxn ang="0">
                    <a:pos x="345" y="33"/>
                  </a:cxn>
                  <a:cxn ang="0">
                    <a:pos x="341" y="40"/>
                  </a:cxn>
                  <a:cxn ang="0">
                    <a:pos x="334" y="49"/>
                  </a:cxn>
                  <a:cxn ang="0">
                    <a:pos x="327" y="57"/>
                  </a:cxn>
                  <a:cxn ang="0">
                    <a:pos x="315" y="66"/>
                  </a:cxn>
                  <a:cxn ang="0">
                    <a:pos x="305" y="71"/>
                  </a:cxn>
                  <a:cxn ang="0">
                    <a:pos x="294" y="79"/>
                  </a:cxn>
                  <a:cxn ang="0">
                    <a:pos x="283" y="87"/>
                  </a:cxn>
                  <a:cxn ang="0">
                    <a:pos x="271" y="94"/>
                  </a:cxn>
                  <a:cxn ang="0">
                    <a:pos x="262" y="99"/>
                  </a:cxn>
                  <a:cxn ang="0">
                    <a:pos x="248" y="106"/>
                  </a:cxn>
                  <a:cxn ang="0">
                    <a:pos x="236" y="112"/>
                  </a:cxn>
                  <a:cxn ang="0">
                    <a:pos x="228" y="116"/>
                  </a:cxn>
                  <a:cxn ang="0">
                    <a:pos x="214" y="123"/>
                  </a:cxn>
                  <a:cxn ang="0">
                    <a:pos x="198" y="130"/>
                  </a:cxn>
                  <a:cxn ang="0">
                    <a:pos x="186" y="136"/>
                  </a:cxn>
                  <a:cxn ang="0">
                    <a:pos x="170" y="140"/>
                  </a:cxn>
                  <a:cxn ang="0">
                    <a:pos x="157" y="145"/>
                  </a:cxn>
                  <a:cxn ang="0">
                    <a:pos x="137" y="149"/>
                  </a:cxn>
                  <a:cxn ang="0">
                    <a:pos x="123" y="153"/>
                  </a:cxn>
                  <a:cxn ang="0">
                    <a:pos x="108" y="158"/>
                  </a:cxn>
                  <a:cxn ang="0">
                    <a:pos x="90" y="160"/>
                  </a:cxn>
                  <a:cxn ang="0">
                    <a:pos x="70" y="165"/>
                  </a:cxn>
                  <a:cxn ang="0">
                    <a:pos x="53" y="167"/>
                  </a:cxn>
                  <a:cxn ang="0">
                    <a:pos x="30" y="167"/>
                  </a:cxn>
                  <a:cxn ang="0">
                    <a:pos x="17" y="164"/>
                  </a:cxn>
                  <a:cxn ang="0">
                    <a:pos x="11" y="160"/>
                  </a:cxn>
                  <a:cxn ang="0">
                    <a:pos x="6" y="156"/>
                  </a:cxn>
                  <a:cxn ang="0">
                    <a:pos x="1" y="149"/>
                  </a:cxn>
                  <a:cxn ang="0">
                    <a:pos x="0" y="143"/>
                  </a:cxn>
                </a:cxnLst>
                <a:rect l="0" t="0" r="r" b="b"/>
                <a:pathLst>
                  <a:path w="346" h="168">
                    <a:moveTo>
                      <a:pt x="0" y="143"/>
                    </a:moveTo>
                    <a:lnTo>
                      <a:pt x="0" y="137"/>
                    </a:lnTo>
                    <a:lnTo>
                      <a:pt x="3" y="126"/>
                    </a:lnTo>
                    <a:lnTo>
                      <a:pt x="6" y="116"/>
                    </a:lnTo>
                    <a:lnTo>
                      <a:pt x="13" y="109"/>
                    </a:lnTo>
                    <a:lnTo>
                      <a:pt x="19" y="102"/>
                    </a:lnTo>
                    <a:lnTo>
                      <a:pt x="29" y="94"/>
                    </a:lnTo>
                    <a:lnTo>
                      <a:pt x="38" y="86"/>
                    </a:lnTo>
                    <a:lnTo>
                      <a:pt x="50" y="78"/>
                    </a:lnTo>
                    <a:lnTo>
                      <a:pt x="64" y="70"/>
                    </a:lnTo>
                    <a:lnTo>
                      <a:pt x="76" y="62"/>
                    </a:lnTo>
                    <a:lnTo>
                      <a:pt x="90" y="54"/>
                    </a:lnTo>
                    <a:lnTo>
                      <a:pt x="105" y="49"/>
                    </a:lnTo>
                    <a:lnTo>
                      <a:pt x="121" y="40"/>
                    </a:lnTo>
                    <a:lnTo>
                      <a:pt x="134" y="34"/>
                    </a:lnTo>
                    <a:lnTo>
                      <a:pt x="145" y="30"/>
                    </a:lnTo>
                    <a:lnTo>
                      <a:pt x="158" y="25"/>
                    </a:lnTo>
                    <a:lnTo>
                      <a:pt x="174" y="21"/>
                    </a:lnTo>
                    <a:lnTo>
                      <a:pt x="189" y="15"/>
                    </a:lnTo>
                    <a:lnTo>
                      <a:pt x="210" y="10"/>
                    </a:lnTo>
                    <a:lnTo>
                      <a:pt x="224" y="6"/>
                    </a:lnTo>
                    <a:lnTo>
                      <a:pt x="244" y="2"/>
                    </a:lnTo>
                    <a:lnTo>
                      <a:pt x="258" y="1"/>
                    </a:lnTo>
                    <a:lnTo>
                      <a:pt x="271" y="0"/>
                    </a:lnTo>
                    <a:lnTo>
                      <a:pt x="302" y="0"/>
                    </a:lnTo>
                    <a:lnTo>
                      <a:pt x="314" y="1"/>
                    </a:lnTo>
                    <a:lnTo>
                      <a:pt x="324" y="5"/>
                    </a:lnTo>
                    <a:lnTo>
                      <a:pt x="331" y="8"/>
                    </a:lnTo>
                    <a:lnTo>
                      <a:pt x="340" y="15"/>
                    </a:lnTo>
                    <a:lnTo>
                      <a:pt x="343" y="25"/>
                    </a:lnTo>
                    <a:lnTo>
                      <a:pt x="345" y="33"/>
                    </a:lnTo>
                    <a:lnTo>
                      <a:pt x="341" y="40"/>
                    </a:lnTo>
                    <a:lnTo>
                      <a:pt x="334" y="49"/>
                    </a:lnTo>
                    <a:lnTo>
                      <a:pt x="327" y="57"/>
                    </a:lnTo>
                    <a:lnTo>
                      <a:pt x="315" y="66"/>
                    </a:lnTo>
                    <a:lnTo>
                      <a:pt x="305" y="71"/>
                    </a:lnTo>
                    <a:lnTo>
                      <a:pt x="294" y="79"/>
                    </a:lnTo>
                    <a:lnTo>
                      <a:pt x="283" y="87"/>
                    </a:lnTo>
                    <a:lnTo>
                      <a:pt x="271" y="94"/>
                    </a:lnTo>
                    <a:lnTo>
                      <a:pt x="262" y="99"/>
                    </a:lnTo>
                    <a:lnTo>
                      <a:pt x="248" y="106"/>
                    </a:lnTo>
                    <a:lnTo>
                      <a:pt x="236" y="112"/>
                    </a:lnTo>
                    <a:lnTo>
                      <a:pt x="228" y="116"/>
                    </a:lnTo>
                    <a:lnTo>
                      <a:pt x="214" y="123"/>
                    </a:lnTo>
                    <a:lnTo>
                      <a:pt x="198" y="130"/>
                    </a:lnTo>
                    <a:lnTo>
                      <a:pt x="186" y="136"/>
                    </a:lnTo>
                    <a:lnTo>
                      <a:pt x="170" y="140"/>
                    </a:lnTo>
                    <a:lnTo>
                      <a:pt x="157" y="145"/>
                    </a:lnTo>
                    <a:lnTo>
                      <a:pt x="137" y="149"/>
                    </a:lnTo>
                    <a:lnTo>
                      <a:pt x="123" y="153"/>
                    </a:lnTo>
                    <a:lnTo>
                      <a:pt x="108" y="158"/>
                    </a:lnTo>
                    <a:lnTo>
                      <a:pt x="90" y="160"/>
                    </a:lnTo>
                    <a:lnTo>
                      <a:pt x="70" y="165"/>
                    </a:lnTo>
                    <a:lnTo>
                      <a:pt x="53" y="167"/>
                    </a:lnTo>
                    <a:lnTo>
                      <a:pt x="30" y="167"/>
                    </a:lnTo>
                    <a:lnTo>
                      <a:pt x="17" y="164"/>
                    </a:lnTo>
                    <a:lnTo>
                      <a:pt x="11" y="160"/>
                    </a:lnTo>
                    <a:lnTo>
                      <a:pt x="6" y="156"/>
                    </a:lnTo>
                    <a:lnTo>
                      <a:pt x="1" y="149"/>
                    </a:lnTo>
                    <a:lnTo>
                      <a:pt x="0" y="143"/>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15" name="Freeform 171"/>
              <p:cNvSpPr>
                <a:spLocks/>
              </p:cNvSpPr>
              <p:nvPr/>
            </p:nvSpPr>
            <p:spPr bwMode="auto">
              <a:xfrm>
                <a:off x="608" y="2907"/>
                <a:ext cx="131" cy="32"/>
              </a:xfrm>
              <a:custGeom>
                <a:avLst/>
                <a:gdLst/>
                <a:ahLst/>
                <a:cxnLst>
                  <a:cxn ang="0">
                    <a:pos x="0" y="0"/>
                  </a:cxn>
                  <a:cxn ang="0">
                    <a:pos x="6" y="4"/>
                  </a:cxn>
                  <a:cxn ang="0">
                    <a:pos x="8" y="5"/>
                  </a:cxn>
                  <a:cxn ang="0">
                    <a:pos x="10" y="6"/>
                  </a:cxn>
                  <a:cxn ang="0">
                    <a:pos x="11" y="9"/>
                  </a:cxn>
                  <a:cxn ang="0">
                    <a:pos x="13" y="9"/>
                  </a:cxn>
                  <a:cxn ang="0">
                    <a:pos x="14" y="10"/>
                  </a:cxn>
                  <a:cxn ang="0">
                    <a:pos x="16" y="12"/>
                  </a:cxn>
                  <a:cxn ang="0">
                    <a:pos x="17" y="12"/>
                  </a:cxn>
                  <a:cxn ang="0">
                    <a:pos x="17" y="13"/>
                  </a:cxn>
                  <a:cxn ang="0">
                    <a:pos x="19" y="13"/>
                  </a:cxn>
                  <a:cxn ang="0">
                    <a:pos x="20" y="13"/>
                  </a:cxn>
                  <a:cxn ang="0">
                    <a:pos x="23" y="14"/>
                  </a:cxn>
                  <a:cxn ang="0">
                    <a:pos x="24" y="14"/>
                  </a:cxn>
                  <a:cxn ang="0">
                    <a:pos x="27" y="16"/>
                  </a:cxn>
                  <a:cxn ang="0">
                    <a:pos x="29" y="17"/>
                  </a:cxn>
                  <a:cxn ang="0">
                    <a:pos x="30" y="17"/>
                  </a:cxn>
                  <a:cxn ang="0">
                    <a:pos x="33" y="18"/>
                  </a:cxn>
                  <a:cxn ang="0">
                    <a:pos x="35" y="18"/>
                  </a:cxn>
                  <a:cxn ang="0">
                    <a:pos x="37" y="18"/>
                  </a:cxn>
                  <a:cxn ang="0">
                    <a:pos x="39" y="20"/>
                  </a:cxn>
                  <a:cxn ang="0">
                    <a:pos x="40" y="20"/>
                  </a:cxn>
                  <a:cxn ang="0">
                    <a:pos x="42" y="20"/>
                  </a:cxn>
                  <a:cxn ang="0">
                    <a:pos x="43" y="21"/>
                  </a:cxn>
                  <a:cxn ang="0">
                    <a:pos x="45" y="21"/>
                  </a:cxn>
                  <a:cxn ang="0">
                    <a:pos x="48" y="21"/>
                  </a:cxn>
                  <a:cxn ang="0">
                    <a:pos x="49" y="24"/>
                  </a:cxn>
                  <a:cxn ang="0">
                    <a:pos x="52" y="24"/>
                  </a:cxn>
                  <a:cxn ang="0">
                    <a:pos x="53" y="24"/>
                  </a:cxn>
                  <a:cxn ang="0">
                    <a:pos x="56" y="24"/>
                  </a:cxn>
                  <a:cxn ang="0">
                    <a:pos x="58" y="25"/>
                  </a:cxn>
                  <a:cxn ang="0">
                    <a:pos x="61" y="25"/>
                  </a:cxn>
                  <a:cxn ang="0">
                    <a:pos x="62" y="25"/>
                  </a:cxn>
                  <a:cxn ang="0">
                    <a:pos x="64" y="25"/>
                  </a:cxn>
                  <a:cxn ang="0">
                    <a:pos x="68" y="25"/>
                  </a:cxn>
                  <a:cxn ang="0">
                    <a:pos x="70" y="26"/>
                  </a:cxn>
                  <a:cxn ang="0">
                    <a:pos x="73" y="28"/>
                  </a:cxn>
                  <a:cxn ang="0">
                    <a:pos x="74" y="28"/>
                  </a:cxn>
                  <a:cxn ang="0">
                    <a:pos x="77" y="28"/>
                  </a:cxn>
                  <a:cxn ang="0">
                    <a:pos x="80" y="28"/>
                  </a:cxn>
                  <a:cxn ang="0">
                    <a:pos x="83" y="28"/>
                  </a:cxn>
                  <a:cxn ang="0">
                    <a:pos x="87" y="28"/>
                  </a:cxn>
                  <a:cxn ang="0">
                    <a:pos x="89" y="29"/>
                  </a:cxn>
                  <a:cxn ang="0">
                    <a:pos x="92" y="29"/>
                  </a:cxn>
                  <a:cxn ang="0">
                    <a:pos x="96" y="29"/>
                  </a:cxn>
                  <a:cxn ang="0">
                    <a:pos x="102" y="29"/>
                  </a:cxn>
                  <a:cxn ang="0">
                    <a:pos x="105" y="29"/>
                  </a:cxn>
                  <a:cxn ang="0">
                    <a:pos x="113" y="29"/>
                  </a:cxn>
                  <a:cxn ang="0">
                    <a:pos x="116" y="31"/>
                  </a:cxn>
                  <a:cxn ang="0">
                    <a:pos x="130" y="31"/>
                  </a:cxn>
                </a:cxnLst>
                <a:rect l="0" t="0" r="r" b="b"/>
                <a:pathLst>
                  <a:path w="131" h="32">
                    <a:moveTo>
                      <a:pt x="0" y="0"/>
                    </a:moveTo>
                    <a:lnTo>
                      <a:pt x="6" y="4"/>
                    </a:lnTo>
                    <a:lnTo>
                      <a:pt x="8" y="5"/>
                    </a:lnTo>
                    <a:lnTo>
                      <a:pt x="10" y="6"/>
                    </a:lnTo>
                    <a:lnTo>
                      <a:pt x="11" y="9"/>
                    </a:lnTo>
                    <a:lnTo>
                      <a:pt x="13" y="9"/>
                    </a:lnTo>
                    <a:lnTo>
                      <a:pt x="14" y="10"/>
                    </a:lnTo>
                    <a:lnTo>
                      <a:pt x="16" y="12"/>
                    </a:lnTo>
                    <a:lnTo>
                      <a:pt x="17" y="12"/>
                    </a:lnTo>
                    <a:lnTo>
                      <a:pt x="17" y="13"/>
                    </a:lnTo>
                    <a:lnTo>
                      <a:pt x="19" y="13"/>
                    </a:lnTo>
                    <a:lnTo>
                      <a:pt x="20" y="13"/>
                    </a:lnTo>
                    <a:lnTo>
                      <a:pt x="23" y="14"/>
                    </a:lnTo>
                    <a:lnTo>
                      <a:pt x="24" y="14"/>
                    </a:lnTo>
                    <a:lnTo>
                      <a:pt x="27" y="16"/>
                    </a:lnTo>
                    <a:lnTo>
                      <a:pt x="29" y="17"/>
                    </a:lnTo>
                    <a:lnTo>
                      <a:pt x="30" y="17"/>
                    </a:lnTo>
                    <a:lnTo>
                      <a:pt x="33" y="18"/>
                    </a:lnTo>
                    <a:lnTo>
                      <a:pt x="35" y="18"/>
                    </a:lnTo>
                    <a:lnTo>
                      <a:pt x="37" y="18"/>
                    </a:lnTo>
                    <a:lnTo>
                      <a:pt x="39" y="20"/>
                    </a:lnTo>
                    <a:lnTo>
                      <a:pt x="40" y="20"/>
                    </a:lnTo>
                    <a:lnTo>
                      <a:pt x="42" y="20"/>
                    </a:lnTo>
                    <a:lnTo>
                      <a:pt x="43" y="21"/>
                    </a:lnTo>
                    <a:lnTo>
                      <a:pt x="45" y="21"/>
                    </a:lnTo>
                    <a:lnTo>
                      <a:pt x="48" y="21"/>
                    </a:lnTo>
                    <a:lnTo>
                      <a:pt x="49" y="24"/>
                    </a:lnTo>
                    <a:lnTo>
                      <a:pt x="52" y="24"/>
                    </a:lnTo>
                    <a:lnTo>
                      <a:pt x="53" y="24"/>
                    </a:lnTo>
                    <a:lnTo>
                      <a:pt x="56" y="24"/>
                    </a:lnTo>
                    <a:lnTo>
                      <a:pt x="58" y="25"/>
                    </a:lnTo>
                    <a:lnTo>
                      <a:pt x="61" y="25"/>
                    </a:lnTo>
                    <a:lnTo>
                      <a:pt x="62" y="25"/>
                    </a:lnTo>
                    <a:lnTo>
                      <a:pt x="64" y="25"/>
                    </a:lnTo>
                    <a:lnTo>
                      <a:pt x="68" y="25"/>
                    </a:lnTo>
                    <a:lnTo>
                      <a:pt x="70" y="26"/>
                    </a:lnTo>
                    <a:lnTo>
                      <a:pt x="73" y="28"/>
                    </a:lnTo>
                    <a:lnTo>
                      <a:pt x="74" y="28"/>
                    </a:lnTo>
                    <a:lnTo>
                      <a:pt x="77" y="28"/>
                    </a:lnTo>
                    <a:lnTo>
                      <a:pt x="80" y="28"/>
                    </a:lnTo>
                    <a:lnTo>
                      <a:pt x="83" y="28"/>
                    </a:lnTo>
                    <a:lnTo>
                      <a:pt x="87" y="28"/>
                    </a:lnTo>
                    <a:lnTo>
                      <a:pt x="89" y="29"/>
                    </a:lnTo>
                    <a:lnTo>
                      <a:pt x="92" y="29"/>
                    </a:lnTo>
                    <a:lnTo>
                      <a:pt x="96" y="29"/>
                    </a:lnTo>
                    <a:lnTo>
                      <a:pt x="102" y="29"/>
                    </a:lnTo>
                    <a:lnTo>
                      <a:pt x="105" y="29"/>
                    </a:lnTo>
                    <a:lnTo>
                      <a:pt x="113" y="29"/>
                    </a:lnTo>
                    <a:lnTo>
                      <a:pt x="116" y="31"/>
                    </a:lnTo>
                    <a:lnTo>
                      <a:pt x="130" y="31"/>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16" name="Freeform 172"/>
              <p:cNvSpPr>
                <a:spLocks/>
              </p:cNvSpPr>
              <p:nvPr/>
            </p:nvSpPr>
            <p:spPr bwMode="auto">
              <a:xfrm>
                <a:off x="652" y="2870"/>
                <a:ext cx="94" cy="62"/>
              </a:xfrm>
              <a:custGeom>
                <a:avLst/>
                <a:gdLst/>
                <a:ahLst/>
                <a:cxnLst>
                  <a:cxn ang="0">
                    <a:pos x="0" y="0"/>
                  </a:cxn>
                  <a:cxn ang="0">
                    <a:pos x="0" y="1"/>
                  </a:cxn>
                  <a:cxn ang="0">
                    <a:pos x="3" y="4"/>
                  </a:cxn>
                  <a:cxn ang="0">
                    <a:pos x="4" y="5"/>
                  </a:cxn>
                  <a:cxn ang="0">
                    <a:pos x="10" y="9"/>
                  </a:cxn>
                  <a:cxn ang="0">
                    <a:pos x="10" y="11"/>
                  </a:cxn>
                  <a:cxn ang="0">
                    <a:pos x="13" y="14"/>
                  </a:cxn>
                  <a:cxn ang="0">
                    <a:pos x="14" y="15"/>
                  </a:cxn>
                  <a:cxn ang="0">
                    <a:pos x="24" y="25"/>
                  </a:cxn>
                  <a:cxn ang="0">
                    <a:pos x="26" y="25"/>
                  </a:cxn>
                  <a:cxn ang="0">
                    <a:pos x="30" y="29"/>
                  </a:cxn>
                  <a:cxn ang="0">
                    <a:pos x="33" y="33"/>
                  </a:cxn>
                  <a:cxn ang="0">
                    <a:pos x="35" y="34"/>
                  </a:cxn>
                  <a:cxn ang="0">
                    <a:pos x="38" y="35"/>
                  </a:cxn>
                  <a:cxn ang="0">
                    <a:pos x="40" y="37"/>
                  </a:cxn>
                  <a:cxn ang="0">
                    <a:pos x="42" y="38"/>
                  </a:cxn>
                  <a:cxn ang="0">
                    <a:pos x="43" y="38"/>
                  </a:cxn>
                  <a:cxn ang="0">
                    <a:pos x="45" y="39"/>
                  </a:cxn>
                  <a:cxn ang="0">
                    <a:pos x="46" y="42"/>
                  </a:cxn>
                  <a:cxn ang="0">
                    <a:pos x="48" y="42"/>
                  </a:cxn>
                  <a:cxn ang="0">
                    <a:pos x="49" y="43"/>
                  </a:cxn>
                  <a:cxn ang="0">
                    <a:pos x="51" y="43"/>
                  </a:cxn>
                  <a:cxn ang="0">
                    <a:pos x="52" y="45"/>
                  </a:cxn>
                  <a:cxn ang="0">
                    <a:pos x="55" y="46"/>
                  </a:cxn>
                  <a:cxn ang="0">
                    <a:pos x="56" y="46"/>
                  </a:cxn>
                  <a:cxn ang="0">
                    <a:pos x="58" y="47"/>
                  </a:cxn>
                  <a:cxn ang="0">
                    <a:pos x="59" y="49"/>
                  </a:cxn>
                  <a:cxn ang="0">
                    <a:pos x="62" y="50"/>
                  </a:cxn>
                  <a:cxn ang="0">
                    <a:pos x="64" y="50"/>
                  </a:cxn>
                  <a:cxn ang="0">
                    <a:pos x="65" y="50"/>
                  </a:cxn>
                  <a:cxn ang="0">
                    <a:pos x="67" y="52"/>
                  </a:cxn>
                  <a:cxn ang="0">
                    <a:pos x="68" y="52"/>
                  </a:cxn>
                  <a:cxn ang="0">
                    <a:pos x="68" y="54"/>
                  </a:cxn>
                  <a:cxn ang="0">
                    <a:pos x="71" y="54"/>
                  </a:cxn>
                  <a:cxn ang="0">
                    <a:pos x="72" y="55"/>
                  </a:cxn>
                  <a:cxn ang="0">
                    <a:pos x="74" y="55"/>
                  </a:cxn>
                  <a:cxn ang="0">
                    <a:pos x="75" y="56"/>
                  </a:cxn>
                  <a:cxn ang="0">
                    <a:pos x="77" y="56"/>
                  </a:cxn>
                  <a:cxn ang="0">
                    <a:pos x="78" y="56"/>
                  </a:cxn>
                  <a:cxn ang="0">
                    <a:pos x="80" y="58"/>
                  </a:cxn>
                  <a:cxn ang="0">
                    <a:pos x="81" y="58"/>
                  </a:cxn>
                  <a:cxn ang="0">
                    <a:pos x="83" y="59"/>
                  </a:cxn>
                  <a:cxn ang="0">
                    <a:pos x="84" y="59"/>
                  </a:cxn>
                  <a:cxn ang="0">
                    <a:pos x="87" y="59"/>
                  </a:cxn>
                  <a:cxn ang="0">
                    <a:pos x="88" y="59"/>
                  </a:cxn>
                  <a:cxn ang="0">
                    <a:pos x="90" y="61"/>
                  </a:cxn>
                  <a:cxn ang="0">
                    <a:pos x="91" y="61"/>
                  </a:cxn>
                  <a:cxn ang="0">
                    <a:pos x="93" y="61"/>
                  </a:cxn>
                </a:cxnLst>
                <a:rect l="0" t="0" r="r" b="b"/>
                <a:pathLst>
                  <a:path w="94" h="62">
                    <a:moveTo>
                      <a:pt x="0" y="0"/>
                    </a:moveTo>
                    <a:lnTo>
                      <a:pt x="0" y="1"/>
                    </a:lnTo>
                    <a:lnTo>
                      <a:pt x="3" y="4"/>
                    </a:lnTo>
                    <a:lnTo>
                      <a:pt x="4" y="5"/>
                    </a:lnTo>
                    <a:lnTo>
                      <a:pt x="10" y="9"/>
                    </a:lnTo>
                    <a:lnTo>
                      <a:pt x="10" y="11"/>
                    </a:lnTo>
                    <a:lnTo>
                      <a:pt x="13" y="14"/>
                    </a:lnTo>
                    <a:lnTo>
                      <a:pt x="14" y="15"/>
                    </a:lnTo>
                    <a:lnTo>
                      <a:pt x="24" y="25"/>
                    </a:lnTo>
                    <a:lnTo>
                      <a:pt x="26" y="25"/>
                    </a:lnTo>
                    <a:lnTo>
                      <a:pt x="30" y="29"/>
                    </a:lnTo>
                    <a:lnTo>
                      <a:pt x="33" y="33"/>
                    </a:lnTo>
                    <a:lnTo>
                      <a:pt x="35" y="34"/>
                    </a:lnTo>
                    <a:lnTo>
                      <a:pt x="38" y="35"/>
                    </a:lnTo>
                    <a:lnTo>
                      <a:pt x="40" y="37"/>
                    </a:lnTo>
                    <a:lnTo>
                      <a:pt x="42" y="38"/>
                    </a:lnTo>
                    <a:lnTo>
                      <a:pt x="43" y="38"/>
                    </a:lnTo>
                    <a:lnTo>
                      <a:pt x="45" y="39"/>
                    </a:lnTo>
                    <a:lnTo>
                      <a:pt x="46" y="42"/>
                    </a:lnTo>
                    <a:lnTo>
                      <a:pt x="48" y="42"/>
                    </a:lnTo>
                    <a:lnTo>
                      <a:pt x="49" y="43"/>
                    </a:lnTo>
                    <a:lnTo>
                      <a:pt x="51" y="43"/>
                    </a:lnTo>
                    <a:lnTo>
                      <a:pt x="52" y="45"/>
                    </a:lnTo>
                    <a:lnTo>
                      <a:pt x="55" y="46"/>
                    </a:lnTo>
                    <a:lnTo>
                      <a:pt x="56" y="46"/>
                    </a:lnTo>
                    <a:lnTo>
                      <a:pt x="58" y="47"/>
                    </a:lnTo>
                    <a:lnTo>
                      <a:pt x="59" y="49"/>
                    </a:lnTo>
                    <a:lnTo>
                      <a:pt x="62" y="50"/>
                    </a:lnTo>
                    <a:lnTo>
                      <a:pt x="64" y="50"/>
                    </a:lnTo>
                    <a:lnTo>
                      <a:pt x="65" y="50"/>
                    </a:lnTo>
                    <a:lnTo>
                      <a:pt x="67" y="52"/>
                    </a:lnTo>
                    <a:lnTo>
                      <a:pt x="68" y="52"/>
                    </a:lnTo>
                    <a:lnTo>
                      <a:pt x="68" y="54"/>
                    </a:lnTo>
                    <a:lnTo>
                      <a:pt x="71" y="54"/>
                    </a:lnTo>
                    <a:lnTo>
                      <a:pt x="72" y="55"/>
                    </a:lnTo>
                    <a:lnTo>
                      <a:pt x="74" y="55"/>
                    </a:lnTo>
                    <a:lnTo>
                      <a:pt x="75" y="56"/>
                    </a:lnTo>
                    <a:lnTo>
                      <a:pt x="77" y="56"/>
                    </a:lnTo>
                    <a:lnTo>
                      <a:pt x="78" y="56"/>
                    </a:lnTo>
                    <a:lnTo>
                      <a:pt x="80" y="58"/>
                    </a:lnTo>
                    <a:lnTo>
                      <a:pt x="81" y="58"/>
                    </a:lnTo>
                    <a:lnTo>
                      <a:pt x="83" y="59"/>
                    </a:lnTo>
                    <a:lnTo>
                      <a:pt x="84" y="59"/>
                    </a:lnTo>
                    <a:lnTo>
                      <a:pt x="87" y="59"/>
                    </a:lnTo>
                    <a:lnTo>
                      <a:pt x="88" y="59"/>
                    </a:lnTo>
                    <a:lnTo>
                      <a:pt x="90" y="61"/>
                    </a:lnTo>
                    <a:lnTo>
                      <a:pt x="91" y="61"/>
                    </a:lnTo>
                    <a:lnTo>
                      <a:pt x="93" y="61"/>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17" name="Freeform 173"/>
              <p:cNvSpPr>
                <a:spLocks/>
              </p:cNvSpPr>
              <p:nvPr/>
            </p:nvSpPr>
            <p:spPr bwMode="auto">
              <a:xfrm>
                <a:off x="708" y="2838"/>
                <a:ext cx="56" cy="74"/>
              </a:xfrm>
              <a:custGeom>
                <a:avLst/>
                <a:gdLst/>
                <a:ahLst/>
                <a:cxnLst>
                  <a:cxn ang="0">
                    <a:pos x="0" y="0"/>
                  </a:cxn>
                  <a:cxn ang="0">
                    <a:pos x="1" y="1"/>
                  </a:cxn>
                  <a:cxn ang="0">
                    <a:pos x="1" y="2"/>
                  </a:cxn>
                  <a:cxn ang="0">
                    <a:pos x="1" y="4"/>
                  </a:cxn>
                  <a:cxn ang="0">
                    <a:pos x="3" y="5"/>
                  </a:cxn>
                  <a:cxn ang="0">
                    <a:pos x="3" y="8"/>
                  </a:cxn>
                  <a:cxn ang="0">
                    <a:pos x="4" y="9"/>
                  </a:cxn>
                  <a:cxn ang="0">
                    <a:pos x="4" y="10"/>
                  </a:cxn>
                  <a:cxn ang="0">
                    <a:pos x="6" y="13"/>
                  </a:cxn>
                  <a:cxn ang="0">
                    <a:pos x="6" y="14"/>
                  </a:cxn>
                  <a:cxn ang="0">
                    <a:pos x="8" y="15"/>
                  </a:cxn>
                  <a:cxn ang="0">
                    <a:pos x="10" y="15"/>
                  </a:cxn>
                  <a:cxn ang="0">
                    <a:pos x="10" y="17"/>
                  </a:cxn>
                  <a:cxn ang="0">
                    <a:pos x="10" y="18"/>
                  </a:cxn>
                  <a:cxn ang="0">
                    <a:pos x="11" y="19"/>
                  </a:cxn>
                  <a:cxn ang="0">
                    <a:pos x="11" y="21"/>
                  </a:cxn>
                  <a:cxn ang="0">
                    <a:pos x="11" y="22"/>
                  </a:cxn>
                  <a:cxn ang="0">
                    <a:pos x="13" y="22"/>
                  </a:cxn>
                  <a:cxn ang="0">
                    <a:pos x="13" y="23"/>
                  </a:cxn>
                  <a:cxn ang="0">
                    <a:pos x="13" y="25"/>
                  </a:cxn>
                  <a:cxn ang="0">
                    <a:pos x="14" y="26"/>
                  </a:cxn>
                  <a:cxn ang="0">
                    <a:pos x="16" y="27"/>
                  </a:cxn>
                  <a:cxn ang="0">
                    <a:pos x="16" y="29"/>
                  </a:cxn>
                  <a:cxn ang="0">
                    <a:pos x="17" y="29"/>
                  </a:cxn>
                  <a:cxn ang="0">
                    <a:pos x="17" y="31"/>
                  </a:cxn>
                  <a:cxn ang="0">
                    <a:pos x="19" y="33"/>
                  </a:cxn>
                  <a:cxn ang="0">
                    <a:pos x="20" y="34"/>
                  </a:cxn>
                  <a:cxn ang="0">
                    <a:pos x="20" y="37"/>
                  </a:cxn>
                  <a:cxn ang="0">
                    <a:pos x="23" y="37"/>
                  </a:cxn>
                  <a:cxn ang="0">
                    <a:pos x="23" y="38"/>
                  </a:cxn>
                  <a:cxn ang="0">
                    <a:pos x="24" y="39"/>
                  </a:cxn>
                  <a:cxn ang="0">
                    <a:pos x="24" y="41"/>
                  </a:cxn>
                  <a:cxn ang="0">
                    <a:pos x="26" y="41"/>
                  </a:cxn>
                  <a:cxn ang="0">
                    <a:pos x="27" y="42"/>
                  </a:cxn>
                  <a:cxn ang="0">
                    <a:pos x="27" y="43"/>
                  </a:cxn>
                  <a:cxn ang="0">
                    <a:pos x="29" y="45"/>
                  </a:cxn>
                  <a:cxn ang="0">
                    <a:pos x="29" y="46"/>
                  </a:cxn>
                  <a:cxn ang="0">
                    <a:pos x="30" y="47"/>
                  </a:cxn>
                  <a:cxn ang="0">
                    <a:pos x="32" y="49"/>
                  </a:cxn>
                  <a:cxn ang="0">
                    <a:pos x="32" y="50"/>
                  </a:cxn>
                  <a:cxn ang="0">
                    <a:pos x="33" y="51"/>
                  </a:cxn>
                  <a:cxn ang="0">
                    <a:pos x="36" y="53"/>
                  </a:cxn>
                  <a:cxn ang="0">
                    <a:pos x="37" y="53"/>
                  </a:cxn>
                  <a:cxn ang="0">
                    <a:pos x="37" y="55"/>
                  </a:cxn>
                  <a:cxn ang="0">
                    <a:pos x="39" y="57"/>
                  </a:cxn>
                  <a:cxn ang="0">
                    <a:pos x="40" y="58"/>
                  </a:cxn>
                  <a:cxn ang="0">
                    <a:pos x="42" y="59"/>
                  </a:cxn>
                  <a:cxn ang="0">
                    <a:pos x="42" y="62"/>
                  </a:cxn>
                  <a:cxn ang="0">
                    <a:pos x="45" y="63"/>
                  </a:cxn>
                  <a:cxn ang="0">
                    <a:pos x="45" y="64"/>
                  </a:cxn>
                  <a:cxn ang="0">
                    <a:pos x="46" y="64"/>
                  </a:cxn>
                  <a:cxn ang="0">
                    <a:pos x="52" y="68"/>
                  </a:cxn>
                  <a:cxn ang="0">
                    <a:pos x="52" y="70"/>
                  </a:cxn>
                  <a:cxn ang="0">
                    <a:pos x="55" y="73"/>
                  </a:cxn>
                </a:cxnLst>
                <a:rect l="0" t="0" r="r" b="b"/>
                <a:pathLst>
                  <a:path w="56" h="74">
                    <a:moveTo>
                      <a:pt x="0" y="0"/>
                    </a:moveTo>
                    <a:lnTo>
                      <a:pt x="1" y="1"/>
                    </a:lnTo>
                    <a:lnTo>
                      <a:pt x="1" y="2"/>
                    </a:lnTo>
                    <a:lnTo>
                      <a:pt x="1" y="4"/>
                    </a:lnTo>
                    <a:lnTo>
                      <a:pt x="3" y="5"/>
                    </a:lnTo>
                    <a:lnTo>
                      <a:pt x="3" y="8"/>
                    </a:lnTo>
                    <a:lnTo>
                      <a:pt x="4" y="9"/>
                    </a:lnTo>
                    <a:lnTo>
                      <a:pt x="4" y="10"/>
                    </a:lnTo>
                    <a:lnTo>
                      <a:pt x="6" y="13"/>
                    </a:lnTo>
                    <a:lnTo>
                      <a:pt x="6" y="14"/>
                    </a:lnTo>
                    <a:lnTo>
                      <a:pt x="8" y="15"/>
                    </a:lnTo>
                    <a:lnTo>
                      <a:pt x="10" y="15"/>
                    </a:lnTo>
                    <a:lnTo>
                      <a:pt x="10" y="17"/>
                    </a:lnTo>
                    <a:lnTo>
                      <a:pt x="10" y="18"/>
                    </a:lnTo>
                    <a:lnTo>
                      <a:pt x="11" y="19"/>
                    </a:lnTo>
                    <a:lnTo>
                      <a:pt x="11" y="21"/>
                    </a:lnTo>
                    <a:lnTo>
                      <a:pt x="11" y="22"/>
                    </a:lnTo>
                    <a:lnTo>
                      <a:pt x="13" y="22"/>
                    </a:lnTo>
                    <a:lnTo>
                      <a:pt x="13" y="23"/>
                    </a:lnTo>
                    <a:lnTo>
                      <a:pt x="13" y="25"/>
                    </a:lnTo>
                    <a:lnTo>
                      <a:pt x="14" y="26"/>
                    </a:lnTo>
                    <a:lnTo>
                      <a:pt x="16" y="27"/>
                    </a:lnTo>
                    <a:lnTo>
                      <a:pt x="16" y="29"/>
                    </a:lnTo>
                    <a:lnTo>
                      <a:pt x="17" y="29"/>
                    </a:lnTo>
                    <a:lnTo>
                      <a:pt x="17" y="31"/>
                    </a:lnTo>
                    <a:lnTo>
                      <a:pt x="19" y="33"/>
                    </a:lnTo>
                    <a:lnTo>
                      <a:pt x="20" y="34"/>
                    </a:lnTo>
                    <a:lnTo>
                      <a:pt x="20" y="37"/>
                    </a:lnTo>
                    <a:lnTo>
                      <a:pt x="23" y="37"/>
                    </a:lnTo>
                    <a:lnTo>
                      <a:pt x="23" y="38"/>
                    </a:lnTo>
                    <a:lnTo>
                      <a:pt x="24" y="39"/>
                    </a:lnTo>
                    <a:lnTo>
                      <a:pt x="24" y="41"/>
                    </a:lnTo>
                    <a:lnTo>
                      <a:pt x="26" y="41"/>
                    </a:lnTo>
                    <a:lnTo>
                      <a:pt x="27" y="42"/>
                    </a:lnTo>
                    <a:lnTo>
                      <a:pt x="27" y="43"/>
                    </a:lnTo>
                    <a:lnTo>
                      <a:pt x="29" y="45"/>
                    </a:lnTo>
                    <a:lnTo>
                      <a:pt x="29" y="46"/>
                    </a:lnTo>
                    <a:lnTo>
                      <a:pt x="30" y="47"/>
                    </a:lnTo>
                    <a:lnTo>
                      <a:pt x="32" y="49"/>
                    </a:lnTo>
                    <a:lnTo>
                      <a:pt x="32" y="50"/>
                    </a:lnTo>
                    <a:lnTo>
                      <a:pt x="33" y="51"/>
                    </a:lnTo>
                    <a:lnTo>
                      <a:pt x="36" y="53"/>
                    </a:lnTo>
                    <a:lnTo>
                      <a:pt x="37" y="53"/>
                    </a:lnTo>
                    <a:lnTo>
                      <a:pt x="37" y="55"/>
                    </a:lnTo>
                    <a:lnTo>
                      <a:pt x="39" y="57"/>
                    </a:lnTo>
                    <a:lnTo>
                      <a:pt x="40" y="58"/>
                    </a:lnTo>
                    <a:lnTo>
                      <a:pt x="42" y="59"/>
                    </a:lnTo>
                    <a:lnTo>
                      <a:pt x="42" y="62"/>
                    </a:lnTo>
                    <a:lnTo>
                      <a:pt x="45" y="63"/>
                    </a:lnTo>
                    <a:lnTo>
                      <a:pt x="45" y="64"/>
                    </a:lnTo>
                    <a:lnTo>
                      <a:pt x="46" y="64"/>
                    </a:lnTo>
                    <a:lnTo>
                      <a:pt x="52" y="68"/>
                    </a:lnTo>
                    <a:lnTo>
                      <a:pt x="52" y="70"/>
                    </a:lnTo>
                    <a:lnTo>
                      <a:pt x="55" y="73"/>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18" name="Freeform 174"/>
              <p:cNvSpPr>
                <a:spLocks/>
              </p:cNvSpPr>
              <p:nvPr/>
            </p:nvSpPr>
            <p:spPr bwMode="auto">
              <a:xfrm>
                <a:off x="778" y="2812"/>
                <a:ext cx="29" cy="95"/>
              </a:xfrm>
              <a:custGeom>
                <a:avLst/>
                <a:gdLst/>
                <a:ahLst/>
                <a:cxnLst>
                  <a:cxn ang="0">
                    <a:pos x="0" y="0"/>
                  </a:cxn>
                  <a:cxn ang="0">
                    <a:pos x="0" y="1"/>
                  </a:cxn>
                  <a:cxn ang="0">
                    <a:pos x="3" y="1"/>
                  </a:cxn>
                  <a:cxn ang="0">
                    <a:pos x="3" y="4"/>
                  </a:cxn>
                  <a:cxn ang="0">
                    <a:pos x="3" y="5"/>
                  </a:cxn>
                  <a:cxn ang="0">
                    <a:pos x="3" y="6"/>
                  </a:cxn>
                  <a:cxn ang="0">
                    <a:pos x="3" y="8"/>
                  </a:cxn>
                  <a:cxn ang="0">
                    <a:pos x="3" y="13"/>
                  </a:cxn>
                  <a:cxn ang="0">
                    <a:pos x="8" y="13"/>
                  </a:cxn>
                  <a:cxn ang="0">
                    <a:pos x="8" y="15"/>
                  </a:cxn>
                  <a:cxn ang="0">
                    <a:pos x="11" y="17"/>
                  </a:cxn>
                  <a:cxn ang="0">
                    <a:pos x="11" y="19"/>
                  </a:cxn>
                  <a:cxn ang="0">
                    <a:pos x="11" y="21"/>
                  </a:cxn>
                  <a:cxn ang="0">
                    <a:pos x="11" y="22"/>
                  </a:cxn>
                  <a:cxn ang="0">
                    <a:pos x="11" y="25"/>
                  </a:cxn>
                  <a:cxn ang="0">
                    <a:pos x="11" y="29"/>
                  </a:cxn>
                  <a:cxn ang="0">
                    <a:pos x="16" y="30"/>
                  </a:cxn>
                  <a:cxn ang="0">
                    <a:pos x="16" y="33"/>
                  </a:cxn>
                  <a:cxn ang="0">
                    <a:pos x="19" y="34"/>
                  </a:cxn>
                  <a:cxn ang="0">
                    <a:pos x="19" y="42"/>
                  </a:cxn>
                  <a:cxn ang="0">
                    <a:pos x="19" y="43"/>
                  </a:cxn>
                  <a:cxn ang="0">
                    <a:pos x="19" y="47"/>
                  </a:cxn>
                  <a:cxn ang="0">
                    <a:pos x="19" y="50"/>
                  </a:cxn>
                  <a:cxn ang="0">
                    <a:pos x="19" y="55"/>
                  </a:cxn>
                  <a:cxn ang="0">
                    <a:pos x="24" y="57"/>
                  </a:cxn>
                  <a:cxn ang="0">
                    <a:pos x="24" y="64"/>
                  </a:cxn>
                  <a:cxn ang="0">
                    <a:pos x="24" y="66"/>
                  </a:cxn>
                  <a:cxn ang="0">
                    <a:pos x="24" y="74"/>
                  </a:cxn>
                  <a:cxn ang="0">
                    <a:pos x="24" y="76"/>
                  </a:cxn>
                  <a:cxn ang="0">
                    <a:pos x="24" y="87"/>
                  </a:cxn>
                  <a:cxn ang="0">
                    <a:pos x="28" y="88"/>
                  </a:cxn>
                  <a:cxn ang="0">
                    <a:pos x="28" y="94"/>
                  </a:cxn>
                </a:cxnLst>
                <a:rect l="0" t="0" r="r" b="b"/>
                <a:pathLst>
                  <a:path w="29" h="95">
                    <a:moveTo>
                      <a:pt x="0" y="0"/>
                    </a:moveTo>
                    <a:lnTo>
                      <a:pt x="0" y="1"/>
                    </a:lnTo>
                    <a:lnTo>
                      <a:pt x="3" y="1"/>
                    </a:lnTo>
                    <a:lnTo>
                      <a:pt x="3" y="4"/>
                    </a:lnTo>
                    <a:lnTo>
                      <a:pt x="3" y="5"/>
                    </a:lnTo>
                    <a:lnTo>
                      <a:pt x="3" y="6"/>
                    </a:lnTo>
                    <a:lnTo>
                      <a:pt x="3" y="8"/>
                    </a:lnTo>
                    <a:lnTo>
                      <a:pt x="3" y="13"/>
                    </a:lnTo>
                    <a:lnTo>
                      <a:pt x="8" y="13"/>
                    </a:lnTo>
                    <a:lnTo>
                      <a:pt x="8" y="15"/>
                    </a:lnTo>
                    <a:lnTo>
                      <a:pt x="11" y="17"/>
                    </a:lnTo>
                    <a:lnTo>
                      <a:pt x="11" y="19"/>
                    </a:lnTo>
                    <a:lnTo>
                      <a:pt x="11" y="21"/>
                    </a:lnTo>
                    <a:lnTo>
                      <a:pt x="11" y="22"/>
                    </a:lnTo>
                    <a:lnTo>
                      <a:pt x="11" y="25"/>
                    </a:lnTo>
                    <a:lnTo>
                      <a:pt x="11" y="29"/>
                    </a:lnTo>
                    <a:lnTo>
                      <a:pt x="16" y="30"/>
                    </a:lnTo>
                    <a:lnTo>
                      <a:pt x="16" y="33"/>
                    </a:lnTo>
                    <a:lnTo>
                      <a:pt x="19" y="34"/>
                    </a:lnTo>
                    <a:lnTo>
                      <a:pt x="19" y="42"/>
                    </a:lnTo>
                    <a:lnTo>
                      <a:pt x="19" y="43"/>
                    </a:lnTo>
                    <a:lnTo>
                      <a:pt x="19" y="47"/>
                    </a:lnTo>
                    <a:lnTo>
                      <a:pt x="19" y="50"/>
                    </a:lnTo>
                    <a:lnTo>
                      <a:pt x="19" y="55"/>
                    </a:lnTo>
                    <a:lnTo>
                      <a:pt x="24" y="57"/>
                    </a:lnTo>
                    <a:lnTo>
                      <a:pt x="24" y="64"/>
                    </a:lnTo>
                    <a:lnTo>
                      <a:pt x="24" y="66"/>
                    </a:lnTo>
                    <a:lnTo>
                      <a:pt x="24" y="74"/>
                    </a:lnTo>
                    <a:lnTo>
                      <a:pt x="24" y="76"/>
                    </a:lnTo>
                    <a:lnTo>
                      <a:pt x="24" y="87"/>
                    </a:lnTo>
                    <a:lnTo>
                      <a:pt x="28" y="88"/>
                    </a:lnTo>
                    <a:lnTo>
                      <a:pt x="28" y="94"/>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19" name="Freeform 175"/>
              <p:cNvSpPr>
                <a:spLocks/>
              </p:cNvSpPr>
              <p:nvPr/>
            </p:nvSpPr>
            <p:spPr bwMode="auto">
              <a:xfrm>
                <a:off x="813" y="2798"/>
                <a:ext cx="27" cy="106"/>
              </a:xfrm>
              <a:custGeom>
                <a:avLst/>
                <a:gdLst/>
                <a:ahLst/>
                <a:cxnLst>
                  <a:cxn ang="0">
                    <a:pos x="26" y="0"/>
                  </a:cxn>
                  <a:cxn ang="0">
                    <a:pos x="26" y="5"/>
                  </a:cxn>
                  <a:cxn ang="0">
                    <a:pos x="26" y="6"/>
                  </a:cxn>
                  <a:cxn ang="0">
                    <a:pos x="26" y="13"/>
                  </a:cxn>
                  <a:cxn ang="0">
                    <a:pos x="24" y="14"/>
                  </a:cxn>
                  <a:cxn ang="0">
                    <a:pos x="24" y="19"/>
                  </a:cxn>
                  <a:cxn ang="0">
                    <a:pos x="24" y="21"/>
                  </a:cxn>
                  <a:cxn ang="0">
                    <a:pos x="24" y="25"/>
                  </a:cxn>
                  <a:cxn ang="0">
                    <a:pos x="24" y="26"/>
                  </a:cxn>
                  <a:cxn ang="0">
                    <a:pos x="24" y="29"/>
                  </a:cxn>
                  <a:cxn ang="0">
                    <a:pos x="23" y="30"/>
                  </a:cxn>
                  <a:cxn ang="0">
                    <a:pos x="23" y="34"/>
                  </a:cxn>
                  <a:cxn ang="0">
                    <a:pos x="23" y="37"/>
                  </a:cxn>
                  <a:cxn ang="0">
                    <a:pos x="23" y="38"/>
                  </a:cxn>
                  <a:cxn ang="0">
                    <a:pos x="21" y="39"/>
                  </a:cxn>
                  <a:cxn ang="0">
                    <a:pos x="21" y="41"/>
                  </a:cxn>
                  <a:cxn ang="0">
                    <a:pos x="21" y="42"/>
                  </a:cxn>
                  <a:cxn ang="0">
                    <a:pos x="21" y="45"/>
                  </a:cxn>
                  <a:cxn ang="0">
                    <a:pos x="20" y="46"/>
                  </a:cxn>
                  <a:cxn ang="0">
                    <a:pos x="20" y="47"/>
                  </a:cxn>
                  <a:cxn ang="0">
                    <a:pos x="20" y="49"/>
                  </a:cxn>
                  <a:cxn ang="0">
                    <a:pos x="20" y="50"/>
                  </a:cxn>
                  <a:cxn ang="0">
                    <a:pos x="20" y="53"/>
                  </a:cxn>
                  <a:cxn ang="0">
                    <a:pos x="20" y="55"/>
                  </a:cxn>
                  <a:cxn ang="0">
                    <a:pos x="17" y="57"/>
                  </a:cxn>
                  <a:cxn ang="0">
                    <a:pos x="17" y="58"/>
                  </a:cxn>
                  <a:cxn ang="0">
                    <a:pos x="17" y="59"/>
                  </a:cxn>
                  <a:cxn ang="0">
                    <a:pos x="17" y="61"/>
                  </a:cxn>
                  <a:cxn ang="0">
                    <a:pos x="16" y="62"/>
                  </a:cxn>
                  <a:cxn ang="0">
                    <a:pos x="16" y="65"/>
                  </a:cxn>
                  <a:cxn ang="0">
                    <a:pos x="16" y="67"/>
                  </a:cxn>
                  <a:cxn ang="0">
                    <a:pos x="16" y="69"/>
                  </a:cxn>
                  <a:cxn ang="0">
                    <a:pos x="14" y="70"/>
                  </a:cxn>
                  <a:cxn ang="0">
                    <a:pos x="13" y="71"/>
                  </a:cxn>
                  <a:cxn ang="0">
                    <a:pos x="13" y="74"/>
                  </a:cxn>
                  <a:cxn ang="0">
                    <a:pos x="13" y="75"/>
                  </a:cxn>
                  <a:cxn ang="0">
                    <a:pos x="13" y="78"/>
                  </a:cxn>
                  <a:cxn ang="0">
                    <a:pos x="11" y="79"/>
                  </a:cxn>
                  <a:cxn ang="0">
                    <a:pos x="10" y="81"/>
                  </a:cxn>
                  <a:cxn ang="0">
                    <a:pos x="10" y="83"/>
                  </a:cxn>
                  <a:cxn ang="0">
                    <a:pos x="10" y="85"/>
                  </a:cxn>
                  <a:cxn ang="0">
                    <a:pos x="8" y="86"/>
                  </a:cxn>
                  <a:cxn ang="0">
                    <a:pos x="8" y="87"/>
                  </a:cxn>
                  <a:cxn ang="0">
                    <a:pos x="8" y="89"/>
                  </a:cxn>
                  <a:cxn ang="0">
                    <a:pos x="7" y="90"/>
                  </a:cxn>
                  <a:cxn ang="0">
                    <a:pos x="7" y="91"/>
                  </a:cxn>
                  <a:cxn ang="0">
                    <a:pos x="7" y="93"/>
                  </a:cxn>
                  <a:cxn ang="0">
                    <a:pos x="4" y="95"/>
                  </a:cxn>
                  <a:cxn ang="0">
                    <a:pos x="3" y="96"/>
                  </a:cxn>
                  <a:cxn ang="0">
                    <a:pos x="3" y="98"/>
                  </a:cxn>
                  <a:cxn ang="0">
                    <a:pos x="3" y="99"/>
                  </a:cxn>
                  <a:cxn ang="0">
                    <a:pos x="1" y="100"/>
                  </a:cxn>
                  <a:cxn ang="0">
                    <a:pos x="1" y="102"/>
                  </a:cxn>
                  <a:cxn ang="0">
                    <a:pos x="1" y="103"/>
                  </a:cxn>
                  <a:cxn ang="0">
                    <a:pos x="0" y="105"/>
                  </a:cxn>
                </a:cxnLst>
                <a:rect l="0" t="0" r="r" b="b"/>
                <a:pathLst>
                  <a:path w="27" h="106">
                    <a:moveTo>
                      <a:pt x="26" y="0"/>
                    </a:moveTo>
                    <a:lnTo>
                      <a:pt x="26" y="5"/>
                    </a:lnTo>
                    <a:lnTo>
                      <a:pt x="26" y="6"/>
                    </a:lnTo>
                    <a:lnTo>
                      <a:pt x="26" y="13"/>
                    </a:lnTo>
                    <a:lnTo>
                      <a:pt x="24" y="14"/>
                    </a:lnTo>
                    <a:lnTo>
                      <a:pt x="24" y="19"/>
                    </a:lnTo>
                    <a:lnTo>
                      <a:pt x="24" y="21"/>
                    </a:lnTo>
                    <a:lnTo>
                      <a:pt x="24" y="25"/>
                    </a:lnTo>
                    <a:lnTo>
                      <a:pt x="24" y="26"/>
                    </a:lnTo>
                    <a:lnTo>
                      <a:pt x="24" y="29"/>
                    </a:lnTo>
                    <a:lnTo>
                      <a:pt x="23" y="30"/>
                    </a:lnTo>
                    <a:lnTo>
                      <a:pt x="23" y="34"/>
                    </a:lnTo>
                    <a:lnTo>
                      <a:pt x="23" y="37"/>
                    </a:lnTo>
                    <a:lnTo>
                      <a:pt x="23" y="38"/>
                    </a:lnTo>
                    <a:lnTo>
                      <a:pt x="21" y="39"/>
                    </a:lnTo>
                    <a:lnTo>
                      <a:pt x="21" y="41"/>
                    </a:lnTo>
                    <a:lnTo>
                      <a:pt x="21" y="42"/>
                    </a:lnTo>
                    <a:lnTo>
                      <a:pt x="21" y="45"/>
                    </a:lnTo>
                    <a:lnTo>
                      <a:pt x="20" y="46"/>
                    </a:lnTo>
                    <a:lnTo>
                      <a:pt x="20" y="47"/>
                    </a:lnTo>
                    <a:lnTo>
                      <a:pt x="20" y="49"/>
                    </a:lnTo>
                    <a:lnTo>
                      <a:pt x="20" y="50"/>
                    </a:lnTo>
                    <a:lnTo>
                      <a:pt x="20" y="53"/>
                    </a:lnTo>
                    <a:lnTo>
                      <a:pt x="20" y="55"/>
                    </a:lnTo>
                    <a:lnTo>
                      <a:pt x="17" y="57"/>
                    </a:lnTo>
                    <a:lnTo>
                      <a:pt x="17" y="58"/>
                    </a:lnTo>
                    <a:lnTo>
                      <a:pt x="17" y="59"/>
                    </a:lnTo>
                    <a:lnTo>
                      <a:pt x="17" y="61"/>
                    </a:lnTo>
                    <a:lnTo>
                      <a:pt x="16" y="62"/>
                    </a:lnTo>
                    <a:lnTo>
                      <a:pt x="16" y="65"/>
                    </a:lnTo>
                    <a:lnTo>
                      <a:pt x="16" y="67"/>
                    </a:lnTo>
                    <a:lnTo>
                      <a:pt x="16" y="69"/>
                    </a:lnTo>
                    <a:lnTo>
                      <a:pt x="14" y="70"/>
                    </a:lnTo>
                    <a:lnTo>
                      <a:pt x="13" y="71"/>
                    </a:lnTo>
                    <a:lnTo>
                      <a:pt x="13" y="74"/>
                    </a:lnTo>
                    <a:lnTo>
                      <a:pt x="13" y="75"/>
                    </a:lnTo>
                    <a:lnTo>
                      <a:pt x="13" y="78"/>
                    </a:lnTo>
                    <a:lnTo>
                      <a:pt x="11" y="79"/>
                    </a:lnTo>
                    <a:lnTo>
                      <a:pt x="10" y="81"/>
                    </a:lnTo>
                    <a:lnTo>
                      <a:pt x="10" y="83"/>
                    </a:lnTo>
                    <a:lnTo>
                      <a:pt x="10" y="85"/>
                    </a:lnTo>
                    <a:lnTo>
                      <a:pt x="8" y="86"/>
                    </a:lnTo>
                    <a:lnTo>
                      <a:pt x="8" y="87"/>
                    </a:lnTo>
                    <a:lnTo>
                      <a:pt x="8" y="89"/>
                    </a:lnTo>
                    <a:lnTo>
                      <a:pt x="7" y="90"/>
                    </a:lnTo>
                    <a:lnTo>
                      <a:pt x="7" y="91"/>
                    </a:lnTo>
                    <a:lnTo>
                      <a:pt x="7" y="93"/>
                    </a:lnTo>
                    <a:lnTo>
                      <a:pt x="4" y="95"/>
                    </a:lnTo>
                    <a:lnTo>
                      <a:pt x="3" y="96"/>
                    </a:lnTo>
                    <a:lnTo>
                      <a:pt x="3" y="98"/>
                    </a:lnTo>
                    <a:lnTo>
                      <a:pt x="3" y="99"/>
                    </a:lnTo>
                    <a:lnTo>
                      <a:pt x="1" y="100"/>
                    </a:lnTo>
                    <a:lnTo>
                      <a:pt x="1" y="102"/>
                    </a:lnTo>
                    <a:lnTo>
                      <a:pt x="1" y="103"/>
                    </a:lnTo>
                    <a:lnTo>
                      <a:pt x="0" y="105"/>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20" name="Freeform 176"/>
              <p:cNvSpPr>
                <a:spLocks/>
              </p:cNvSpPr>
              <p:nvPr/>
            </p:nvSpPr>
            <p:spPr bwMode="auto">
              <a:xfrm>
                <a:off x="829" y="2793"/>
                <a:ext cx="73" cy="114"/>
              </a:xfrm>
              <a:custGeom>
                <a:avLst/>
                <a:gdLst/>
                <a:ahLst/>
                <a:cxnLst>
                  <a:cxn ang="0">
                    <a:pos x="72" y="0"/>
                  </a:cxn>
                  <a:cxn ang="0">
                    <a:pos x="72" y="1"/>
                  </a:cxn>
                  <a:cxn ang="0">
                    <a:pos x="70" y="4"/>
                  </a:cxn>
                  <a:cxn ang="0">
                    <a:pos x="70" y="6"/>
                  </a:cxn>
                  <a:cxn ang="0">
                    <a:pos x="70" y="8"/>
                  </a:cxn>
                  <a:cxn ang="0">
                    <a:pos x="68" y="9"/>
                  </a:cxn>
                  <a:cxn ang="0">
                    <a:pos x="68" y="13"/>
                  </a:cxn>
                  <a:cxn ang="0">
                    <a:pos x="68" y="14"/>
                  </a:cxn>
                  <a:cxn ang="0">
                    <a:pos x="67" y="15"/>
                  </a:cxn>
                  <a:cxn ang="0">
                    <a:pos x="64" y="18"/>
                  </a:cxn>
                  <a:cxn ang="0">
                    <a:pos x="63" y="21"/>
                  </a:cxn>
                  <a:cxn ang="0">
                    <a:pos x="63" y="23"/>
                  </a:cxn>
                  <a:cxn ang="0">
                    <a:pos x="63" y="25"/>
                  </a:cxn>
                  <a:cxn ang="0">
                    <a:pos x="61" y="26"/>
                  </a:cxn>
                  <a:cxn ang="0">
                    <a:pos x="60" y="28"/>
                  </a:cxn>
                  <a:cxn ang="0">
                    <a:pos x="60" y="29"/>
                  </a:cxn>
                  <a:cxn ang="0">
                    <a:pos x="58" y="32"/>
                  </a:cxn>
                  <a:cxn ang="0">
                    <a:pos x="58" y="33"/>
                  </a:cxn>
                  <a:cxn ang="0">
                    <a:pos x="57" y="35"/>
                  </a:cxn>
                  <a:cxn ang="0">
                    <a:pos x="57" y="38"/>
                  </a:cxn>
                  <a:cxn ang="0">
                    <a:pos x="57" y="39"/>
                  </a:cxn>
                  <a:cxn ang="0">
                    <a:pos x="54" y="41"/>
                  </a:cxn>
                  <a:cxn ang="0">
                    <a:pos x="54" y="42"/>
                  </a:cxn>
                  <a:cxn ang="0">
                    <a:pos x="52" y="43"/>
                  </a:cxn>
                  <a:cxn ang="0">
                    <a:pos x="52" y="46"/>
                  </a:cxn>
                  <a:cxn ang="0">
                    <a:pos x="51" y="47"/>
                  </a:cxn>
                  <a:cxn ang="0">
                    <a:pos x="51" y="49"/>
                  </a:cxn>
                  <a:cxn ang="0">
                    <a:pos x="48" y="51"/>
                  </a:cxn>
                  <a:cxn ang="0">
                    <a:pos x="47" y="53"/>
                  </a:cxn>
                  <a:cxn ang="0">
                    <a:pos x="47" y="54"/>
                  </a:cxn>
                  <a:cxn ang="0">
                    <a:pos x="45" y="58"/>
                  </a:cxn>
                  <a:cxn ang="0">
                    <a:pos x="44" y="59"/>
                  </a:cxn>
                  <a:cxn ang="0">
                    <a:pos x="44" y="61"/>
                  </a:cxn>
                  <a:cxn ang="0">
                    <a:pos x="42" y="62"/>
                  </a:cxn>
                  <a:cxn ang="0">
                    <a:pos x="41" y="63"/>
                  </a:cxn>
                  <a:cxn ang="0">
                    <a:pos x="39" y="66"/>
                  </a:cxn>
                  <a:cxn ang="0">
                    <a:pos x="38" y="67"/>
                  </a:cxn>
                  <a:cxn ang="0">
                    <a:pos x="38" y="69"/>
                  </a:cxn>
                  <a:cxn ang="0">
                    <a:pos x="35" y="71"/>
                  </a:cxn>
                  <a:cxn ang="0">
                    <a:pos x="32" y="74"/>
                  </a:cxn>
                  <a:cxn ang="0">
                    <a:pos x="32" y="75"/>
                  </a:cxn>
                  <a:cxn ang="0">
                    <a:pos x="27" y="80"/>
                  </a:cxn>
                  <a:cxn ang="0">
                    <a:pos x="27" y="82"/>
                  </a:cxn>
                  <a:cxn ang="0">
                    <a:pos x="26" y="83"/>
                  </a:cxn>
                  <a:cxn ang="0">
                    <a:pos x="24" y="85"/>
                  </a:cxn>
                  <a:cxn ang="0">
                    <a:pos x="24" y="86"/>
                  </a:cxn>
                  <a:cxn ang="0">
                    <a:pos x="20" y="89"/>
                  </a:cxn>
                  <a:cxn ang="0">
                    <a:pos x="19" y="91"/>
                  </a:cxn>
                  <a:cxn ang="0">
                    <a:pos x="17" y="94"/>
                  </a:cxn>
                  <a:cxn ang="0">
                    <a:pos x="14" y="97"/>
                  </a:cxn>
                  <a:cxn ang="0">
                    <a:pos x="13" y="98"/>
                  </a:cxn>
                  <a:cxn ang="0">
                    <a:pos x="10" y="103"/>
                  </a:cxn>
                  <a:cxn ang="0">
                    <a:pos x="8" y="104"/>
                  </a:cxn>
                  <a:cxn ang="0">
                    <a:pos x="6" y="106"/>
                  </a:cxn>
                  <a:cxn ang="0">
                    <a:pos x="4" y="107"/>
                  </a:cxn>
                  <a:cxn ang="0">
                    <a:pos x="0" y="113"/>
                  </a:cxn>
                </a:cxnLst>
                <a:rect l="0" t="0" r="r" b="b"/>
                <a:pathLst>
                  <a:path w="73" h="114">
                    <a:moveTo>
                      <a:pt x="72" y="0"/>
                    </a:moveTo>
                    <a:lnTo>
                      <a:pt x="72" y="1"/>
                    </a:lnTo>
                    <a:lnTo>
                      <a:pt x="70" y="4"/>
                    </a:lnTo>
                    <a:lnTo>
                      <a:pt x="70" y="6"/>
                    </a:lnTo>
                    <a:lnTo>
                      <a:pt x="70" y="8"/>
                    </a:lnTo>
                    <a:lnTo>
                      <a:pt x="68" y="9"/>
                    </a:lnTo>
                    <a:lnTo>
                      <a:pt x="68" y="13"/>
                    </a:lnTo>
                    <a:lnTo>
                      <a:pt x="68" y="14"/>
                    </a:lnTo>
                    <a:lnTo>
                      <a:pt x="67" y="15"/>
                    </a:lnTo>
                    <a:lnTo>
                      <a:pt x="64" y="18"/>
                    </a:lnTo>
                    <a:lnTo>
                      <a:pt x="63" y="21"/>
                    </a:lnTo>
                    <a:lnTo>
                      <a:pt x="63" y="23"/>
                    </a:lnTo>
                    <a:lnTo>
                      <a:pt x="63" y="25"/>
                    </a:lnTo>
                    <a:lnTo>
                      <a:pt x="61" y="26"/>
                    </a:lnTo>
                    <a:lnTo>
                      <a:pt x="60" y="28"/>
                    </a:lnTo>
                    <a:lnTo>
                      <a:pt x="60" y="29"/>
                    </a:lnTo>
                    <a:lnTo>
                      <a:pt x="58" y="32"/>
                    </a:lnTo>
                    <a:lnTo>
                      <a:pt x="58" y="33"/>
                    </a:lnTo>
                    <a:lnTo>
                      <a:pt x="57" y="35"/>
                    </a:lnTo>
                    <a:lnTo>
                      <a:pt x="57" y="38"/>
                    </a:lnTo>
                    <a:lnTo>
                      <a:pt x="57" y="39"/>
                    </a:lnTo>
                    <a:lnTo>
                      <a:pt x="54" y="41"/>
                    </a:lnTo>
                    <a:lnTo>
                      <a:pt x="54" y="42"/>
                    </a:lnTo>
                    <a:lnTo>
                      <a:pt x="52" y="43"/>
                    </a:lnTo>
                    <a:lnTo>
                      <a:pt x="52" y="46"/>
                    </a:lnTo>
                    <a:lnTo>
                      <a:pt x="51" y="47"/>
                    </a:lnTo>
                    <a:lnTo>
                      <a:pt x="51" y="49"/>
                    </a:lnTo>
                    <a:lnTo>
                      <a:pt x="48" y="51"/>
                    </a:lnTo>
                    <a:lnTo>
                      <a:pt x="47" y="53"/>
                    </a:lnTo>
                    <a:lnTo>
                      <a:pt x="47" y="54"/>
                    </a:lnTo>
                    <a:lnTo>
                      <a:pt x="45" y="58"/>
                    </a:lnTo>
                    <a:lnTo>
                      <a:pt x="44" y="59"/>
                    </a:lnTo>
                    <a:lnTo>
                      <a:pt x="44" y="61"/>
                    </a:lnTo>
                    <a:lnTo>
                      <a:pt x="42" y="62"/>
                    </a:lnTo>
                    <a:lnTo>
                      <a:pt x="41" y="63"/>
                    </a:lnTo>
                    <a:lnTo>
                      <a:pt x="39" y="66"/>
                    </a:lnTo>
                    <a:lnTo>
                      <a:pt x="38" y="67"/>
                    </a:lnTo>
                    <a:lnTo>
                      <a:pt x="38" y="69"/>
                    </a:lnTo>
                    <a:lnTo>
                      <a:pt x="35" y="71"/>
                    </a:lnTo>
                    <a:lnTo>
                      <a:pt x="32" y="74"/>
                    </a:lnTo>
                    <a:lnTo>
                      <a:pt x="32" y="75"/>
                    </a:lnTo>
                    <a:lnTo>
                      <a:pt x="27" y="80"/>
                    </a:lnTo>
                    <a:lnTo>
                      <a:pt x="27" y="82"/>
                    </a:lnTo>
                    <a:lnTo>
                      <a:pt x="26" y="83"/>
                    </a:lnTo>
                    <a:lnTo>
                      <a:pt x="24" y="85"/>
                    </a:lnTo>
                    <a:lnTo>
                      <a:pt x="24" y="86"/>
                    </a:lnTo>
                    <a:lnTo>
                      <a:pt x="20" y="89"/>
                    </a:lnTo>
                    <a:lnTo>
                      <a:pt x="19" y="91"/>
                    </a:lnTo>
                    <a:lnTo>
                      <a:pt x="17" y="94"/>
                    </a:lnTo>
                    <a:lnTo>
                      <a:pt x="14" y="97"/>
                    </a:lnTo>
                    <a:lnTo>
                      <a:pt x="13" y="98"/>
                    </a:lnTo>
                    <a:lnTo>
                      <a:pt x="10" y="103"/>
                    </a:lnTo>
                    <a:lnTo>
                      <a:pt x="8" y="104"/>
                    </a:lnTo>
                    <a:lnTo>
                      <a:pt x="6" y="106"/>
                    </a:lnTo>
                    <a:lnTo>
                      <a:pt x="4" y="107"/>
                    </a:lnTo>
                    <a:lnTo>
                      <a:pt x="0" y="113"/>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21" name="Freeform 177"/>
              <p:cNvSpPr>
                <a:spLocks/>
              </p:cNvSpPr>
              <p:nvPr/>
            </p:nvSpPr>
            <p:spPr bwMode="auto">
              <a:xfrm>
                <a:off x="735" y="2903"/>
                <a:ext cx="100" cy="40"/>
              </a:xfrm>
              <a:custGeom>
                <a:avLst/>
                <a:gdLst/>
                <a:ahLst/>
                <a:cxnLst>
                  <a:cxn ang="0">
                    <a:pos x="0" y="39"/>
                  </a:cxn>
                  <a:cxn ang="0">
                    <a:pos x="0" y="36"/>
                  </a:cxn>
                  <a:cxn ang="0">
                    <a:pos x="3" y="33"/>
                  </a:cxn>
                  <a:cxn ang="0">
                    <a:pos x="7" y="26"/>
                  </a:cxn>
                  <a:cxn ang="0">
                    <a:pos x="17" y="17"/>
                  </a:cxn>
                  <a:cxn ang="0">
                    <a:pos x="27" y="10"/>
                  </a:cxn>
                  <a:cxn ang="0">
                    <a:pos x="34" y="6"/>
                  </a:cxn>
                  <a:cxn ang="0">
                    <a:pos x="45" y="4"/>
                  </a:cxn>
                  <a:cxn ang="0">
                    <a:pos x="54" y="1"/>
                  </a:cxn>
                  <a:cxn ang="0">
                    <a:pos x="61" y="1"/>
                  </a:cxn>
                  <a:cxn ang="0">
                    <a:pos x="69" y="0"/>
                  </a:cxn>
                  <a:cxn ang="0">
                    <a:pos x="85" y="0"/>
                  </a:cxn>
                  <a:cxn ang="0">
                    <a:pos x="90" y="1"/>
                  </a:cxn>
                  <a:cxn ang="0">
                    <a:pos x="95" y="1"/>
                  </a:cxn>
                  <a:cxn ang="0">
                    <a:pos x="99" y="4"/>
                  </a:cxn>
                  <a:cxn ang="0">
                    <a:pos x="87" y="9"/>
                  </a:cxn>
                  <a:cxn ang="0">
                    <a:pos x="72" y="14"/>
                  </a:cxn>
                  <a:cxn ang="0">
                    <a:pos x="56" y="22"/>
                  </a:cxn>
                  <a:cxn ang="0">
                    <a:pos x="40" y="28"/>
                  </a:cxn>
                  <a:cxn ang="0">
                    <a:pos x="29" y="32"/>
                  </a:cxn>
                  <a:cxn ang="0">
                    <a:pos x="16" y="36"/>
                  </a:cxn>
                  <a:cxn ang="0">
                    <a:pos x="6" y="37"/>
                  </a:cxn>
                  <a:cxn ang="0">
                    <a:pos x="0" y="39"/>
                  </a:cxn>
                </a:cxnLst>
                <a:rect l="0" t="0" r="r" b="b"/>
                <a:pathLst>
                  <a:path w="100" h="40">
                    <a:moveTo>
                      <a:pt x="0" y="39"/>
                    </a:moveTo>
                    <a:lnTo>
                      <a:pt x="0" y="36"/>
                    </a:lnTo>
                    <a:lnTo>
                      <a:pt x="3" y="33"/>
                    </a:lnTo>
                    <a:lnTo>
                      <a:pt x="7" y="26"/>
                    </a:lnTo>
                    <a:lnTo>
                      <a:pt x="17" y="17"/>
                    </a:lnTo>
                    <a:lnTo>
                      <a:pt x="27" y="10"/>
                    </a:lnTo>
                    <a:lnTo>
                      <a:pt x="34" y="6"/>
                    </a:lnTo>
                    <a:lnTo>
                      <a:pt x="45" y="4"/>
                    </a:lnTo>
                    <a:lnTo>
                      <a:pt x="54" y="1"/>
                    </a:lnTo>
                    <a:lnTo>
                      <a:pt x="61" y="1"/>
                    </a:lnTo>
                    <a:lnTo>
                      <a:pt x="69" y="0"/>
                    </a:lnTo>
                    <a:lnTo>
                      <a:pt x="85" y="0"/>
                    </a:lnTo>
                    <a:lnTo>
                      <a:pt x="90" y="1"/>
                    </a:lnTo>
                    <a:lnTo>
                      <a:pt x="95" y="1"/>
                    </a:lnTo>
                    <a:lnTo>
                      <a:pt x="99" y="4"/>
                    </a:lnTo>
                    <a:lnTo>
                      <a:pt x="87" y="9"/>
                    </a:lnTo>
                    <a:lnTo>
                      <a:pt x="72" y="14"/>
                    </a:lnTo>
                    <a:lnTo>
                      <a:pt x="56" y="22"/>
                    </a:lnTo>
                    <a:lnTo>
                      <a:pt x="40" y="28"/>
                    </a:lnTo>
                    <a:lnTo>
                      <a:pt x="29" y="32"/>
                    </a:lnTo>
                    <a:lnTo>
                      <a:pt x="16" y="36"/>
                    </a:lnTo>
                    <a:lnTo>
                      <a:pt x="6" y="37"/>
                    </a:lnTo>
                    <a:lnTo>
                      <a:pt x="0" y="39"/>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22" name="Freeform 178"/>
              <p:cNvSpPr>
                <a:spLocks/>
              </p:cNvSpPr>
              <p:nvPr/>
            </p:nvSpPr>
            <p:spPr bwMode="auto">
              <a:xfrm>
                <a:off x="621" y="2843"/>
                <a:ext cx="318" cy="146"/>
              </a:xfrm>
              <a:custGeom>
                <a:avLst/>
                <a:gdLst/>
                <a:ahLst/>
                <a:cxnLst>
                  <a:cxn ang="0">
                    <a:pos x="317" y="0"/>
                  </a:cxn>
                  <a:cxn ang="0">
                    <a:pos x="313" y="5"/>
                  </a:cxn>
                  <a:cxn ang="0">
                    <a:pos x="310" y="13"/>
                  </a:cxn>
                  <a:cxn ang="0">
                    <a:pos x="306" y="18"/>
                  </a:cxn>
                  <a:cxn ang="0">
                    <a:pos x="302" y="23"/>
                  </a:cxn>
                  <a:cxn ang="0">
                    <a:pos x="299" y="29"/>
                  </a:cxn>
                  <a:cxn ang="0">
                    <a:pos x="294" y="34"/>
                  </a:cxn>
                  <a:cxn ang="0">
                    <a:pos x="292" y="41"/>
                  </a:cxn>
                  <a:cxn ang="0">
                    <a:pos x="287" y="46"/>
                  </a:cxn>
                  <a:cxn ang="0">
                    <a:pos x="283" y="50"/>
                  </a:cxn>
                  <a:cxn ang="0">
                    <a:pos x="280" y="55"/>
                  </a:cxn>
                  <a:cxn ang="0">
                    <a:pos x="276" y="61"/>
                  </a:cxn>
                  <a:cxn ang="0">
                    <a:pos x="271" y="66"/>
                  </a:cxn>
                  <a:cxn ang="0">
                    <a:pos x="268" y="70"/>
                  </a:cxn>
                  <a:cxn ang="0">
                    <a:pos x="265" y="74"/>
                  </a:cxn>
                  <a:cxn ang="0">
                    <a:pos x="247" y="90"/>
                  </a:cxn>
                  <a:cxn ang="0">
                    <a:pos x="242" y="94"/>
                  </a:cxn>
                  <a:cxn ang="0">
                    <a:pos x="239" y="98"/>
                  </a:cxn>
                  <a:cxn ang="0">
                    <a:pos x="234" y="101"/>
                  </a:cxn>
                  <a:cxn ang="0">
                    <a:pos x="231" y="105"/>
                  </a:cxn>
                  <a:cxn ang="0">
                    <a:pos x="224" y="107"/>
                  </a:cxn>
                  <a:cxn ang="0">
                    <a:pos x="221" y="111"/>
                  </a:cxn>
                  <a:cxn ang="0">
                    <a:pos x="217" y="114"/>
                  </a:cxn>
                  <a:cxn ang="0">
                    <a:pos x="211" y="117"/>
                  </a:cxn>
                  <a:cxn ang="0">
                    <a:pos x="206" y="119"/>
                  </a:cxn>
                  <a:cxn ang="0">
                    <a:pos x="202" y="122"/>
                  </a:cxn>
                  <a:cxn ang="0">
                    <a:pos x="196" y="125"/>
                  </a:cxn>
                  <a:cxn ang="0">
                    <a:pos x="192" y="126"/>
                  </a:cxn>
                  <a:cxn ang="0">
                    <a:pos x="187" y="129"/>
                  </a:cxn>
                  <a:cxn ang="0">
                    <a:pos x="183" y="130"/>
                  </a:cxn>
                  <a:cxn ang="0">
                    <a:pos x="177" y="134"/>
                  </a:cxn>
                  <a:cxn ang="0">
                    <a:pos x="173" y="135"/>
                  </a:cxn>
                  <a:cxn ang="0">
                    <a:pos x="168" y="136"/>
                  </a:cxn>
                  <a:cxn ang="0">
                    <a:pos x="163" y="138"/>
                  </a:cxn>
                  <a:cxn ang="0">
                    <a:pos x="156" y="139"/>
                  </a:cxn>
                  <a:cxn ang="0">
                    <a:pos x="152" y="140"/>
                  </a:cxn>
                  <a:cxn ang="0">
                    <a:pos x="146" y="140"/>
                  </a:cxn>
                  <a:cxn ang="0">
                    <a:pos x="142" y="142"/>
                  </a:cxn>
                  <a:cxn ang="0">
                    <a:pos x="136" y="143"/>
                  </a:cxn>
                  <a:cxn ang="0">
                    <a:pos x="130" y="143"/>
                  </a:cxn>
                  <a:cxn ang="0">
                    <a:pos x="126" y="143"/>
                  </a:cxn>
                  <a:cxn ang="0">
                    <a:pos x="120" y="145"/>
                  </a:cxn>
                  <a:cxn ang="0">
                    <a:pos x="92" y="145"/>
                  </a:cxn>
                  <a:cxn ang="0">
                    <a:pos x="85" y="143"/>
                  </a:cxn>
                  <a:cxn ang="0">
                    <a:pos x="79" y="143"/>
                  </a:cxn>
                  <a:cxn ang="0">
                    <a:pos x="74" y="143"/>
                  </a:cxn>
                  <a:cxn ang="0">
                    <a:pos x="67" y="142"/>
                  </a:cxn>
                  <a:cxn ang="0">
                    <a:pos x="61" y="140"/>
                  </a:cxn>
                  <a:cxn ang="0">
                    <a:pos x="57" y="139"/>
                  </a:cxn>
                  <a:cxn ang="0">
                    <a:pos x="49" y="138"/>
                  </a:cxn>
                  <a:cxn ang="0">
                    <a:pos x="43" y="136"/>
                  </a:cxn>
                  <a:cxn ang="0">
                    <a:pos x="38" y="135"/>
                  </a:cxn>
                  <a:cxn ang="0">
                    <a:pos x="30" y="134"/>
                  </a:cxn>
                  <a:cxn ang="0">
                    <a:pos x="26" y="131"/>
                  </a:cxn>
                  <a:cxn ang="0">
                    <a:pos x="19" y="129"/>
                  </a:cxn>
                  <a:cxn ang="0">
                    <a:pos x="13" y="127"/>
                  </a:cxn>
                  <a:cxn ang="0">
                    <a:pos x="6" y="125"/>
                  </a:cxn>
                  <a:cxn ang="0">
                    <a:pos x="0" y="123"/>
                  </a:cxn>
                </a:cxnLst>
                <a:rect l="0" t="0" r="r" b="b"/>
                <a:pathLst>
                  <a:path w="318" h="146">
                    <a:moveTo>
                      <a:pt x="317" y="0"/>
                    </a:moveTo>
                    <a:lnTo>
                      <a:pt x="313" y="5"/>
                    </a:lnTo>
                    <a:lnTo>
                      <a:pt x="310" y="13"/>
                    </a:lnTo>
                    <a:lnTo>
                      <a:pt x="306" y="18"/>
                    </a:lnTo>
                    <a:lnTo>
                      <a:pt x="302" y="23"/>
                    </a:lnTo>
                    <a:lnTo>
                      <a:pt x="299" y="29"/>
                    </a:lnTo>
                    <a:lnTo>
                      <a:pt x="294" y="34"/>
                    </a:lnTo>
                    <a:lnTo>
                      <a:pt x="292" y="41"/>
                    </a:lnTo>
                    <a:lnTo>
                      <a:pt x="287" y="46"/>
                    </a:lnTo>
                    <a:lnTo>
                      <a:pt x="283" y="50"/>
                    </a:lnTo>
                    <a:lnTo>
                      <a:pt x="280" y="55"/>
                    </a:lnTo>
                    <a:lnTo>
                      <a:pt x="276" y="61"/>
                    </a:lnTo>
                    <a:lnTo>
                      <a:pt x="271" y="66"/>
                    </a:lnTo>
                    <a:lnTo>
                      <a:pt x="268" y="70"/>
                    </a:lnTo>
                    <a:lnTo>
                      <a:pt x="265" y="74"/>
                    </a:lnTo>
                    <a:lnTo>
                      <a:pt x="247" y="90"/>
                    </a:lnTo>
                    <a:lnTo>
                      <a:pt x="242" y="94"/>
                    </a:lnTo>
                    <a:lnTo>
                      <a:pt x="239" y="98"/>
                    </a:lnTo>
                    <a:lnTo>
                      <a:pt x="234" y="101"/>
                    </a:lnTo>
                    <a:lnTo>
                      <a:pt x="231" y="105"/>
                    </a:lnTo>
                    <a:lnTo>
                      <a:pt x="224" y="107"/>
                    </a:lnTo>
                    <a:lnTo>
                      <a:pt x="221" y="111"/>
                    </a:lnTo>
                    <a:lnTo>
                      <a:pt x="217" y="114"/>
                    </a:lnTo>
                    <a:lnTo>
                      <a:pt x="211" y="117"/>
                    </a:lnTo>
                    <a:lnTo>
                      <a:pt x="206" y="119"/>
                    </a:lnTo>
                    <a:lnTo>
                      <a:pt x="202" y="122"/>
                    </a:lnTo>
                    <a:lnTo>
                      <a:pt x="196" y="125"/>
                    </a:lnTo>
                    <a:lnTo>
                      <a:pt x="192" y="126"/>
                    </a:lnTo>
                    <a:lnTo>
                      <a:pt x="187" y="129"/>
                    </a:lnTo>
                    <a:lnTo>
                      <a:pt x="183" y="130"/>
                    </a:lnTo>
                    <a:lnTo>
                      <a:pt x="177" y="134"/>
                    </a:lnTo>
                    <a:lnTo>
                      <a:pt x="173" y="135"/>
                    </a:lnTo>
                    <a:lnTo>
                      <a:pt x="168" y="136"/>
                    </a:lnTo>
                    <a:lnTo>
                      <a:pt x="163" y="138"/>
                    </a:lnTo>
                    <a:lnTo>
                      <a:pt x="156" y="139"/>
                    </a:lnTo>
                    <a:lnTo>
                      <a:pt x="152" y="140"/>
                    </a:lnTo>
                    <a:lnTo>
                      <a:pt x="146" y="140"/>
                    </a:lnTo>
                    <a:lnTo>
                      <a:pt x="142" y="142"/>
                    </a:lnTo>
                    <a:lnTo>
                      <a:pt x="136" y="143"/>
                    </a:lnTo>
                    <a:lnTo>
                      <a:pt x="130" y="143"/>
                    </a:lnTo>
                    <a:lnTo>
                      <a:pt x="126" y="143"/>
                    </a:lnTo>
                    <a:lnTo>
                      <a:pt x="120" y="145"/>
                    </a:lnTo>
                    <a:lnTo>
                      <a:pt x="92" y="145"/>
                    </a:lnTo>
                    <a:lnTo>
                      <a:pt x="85" y="143"/>
                    </a:lnTo>
                    <a:lnTo>
                      <a:pt x="79" y="143"/>
                    </a:lnTo>
                    <a:lnTo>
                      <a:pt x="74" y="143"/>
                    </a:lnTo>
                    <a:lnTo>
                      <a:pt x="67" y="142"/>
                    </a:lnTo>
                    <a:lnTo>
                      <a:pt x="61" y="140"/>
                    </a:lnTo>
                    <a:lnTo>
                      <a:pt x="57" y="139"/>
                    </a:lnTo>
                    <a:lnTo>
                      <a:pt x="49" y="138"/>
                    </a:lnTo>
                    <a:lnTo>
                      <a:pt x="43" y="136"/>
                    </a:lnTo>
                    <a:lnTo>
                      <a:pt x="38" y="135"/>
                    </a:lnTo>
                    <a:lnTo>
                      <a:pt x="30" y="134"/>
                    </a:lnTo>
                    <a:lnTo>
                      <a:pt x="26" y="131"/>
                    </a:lnTo>
                    <a:lnTo>
                      <a:pt x="19" y="129"/>
                    </a:lnTo>
                    <a:lnTo>
                      <a:pt x="13" y="127"/>
                    </a:lnTo>
                    <a:lnTo>
                      <a:pt x="6" y="125"/>
                    </a:lnTo>
                    <a:lnTo>
                      <a:pt x="0" y="123"/>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23" name="Freeform 179"/>
              <p:cNvSpPr>
                <a:spLocks/>
              </p:cNvSpPr>
              <p:nvPr/>
            </p:nvSpPr>
            <p:spPr bwMode="auto">
              <a:xfrm>
                <a:off x="598" y="2942"/>
                <a:ext cx="65" cy="30"/>
              </a:xfrm>
              <a:custGeom>
                <a:avLst/>
                <a:gdLst/>
                <a:ahLst/>
                <a:cxnLst>
                  <a:cxn ang="0">
                    <a:pos x="0" y="0"/>
                  </a:cxn>
                  <a:cxn ang="0">
                    <a:pos x="0" y="1"/>
                  </a:cxn>
                  <a:cxn ang="0">
                    <a:pos x="1" y="2"/>
                  </a:cxn>
                  <a:cxn ang="0">
                    <a:pos x="1" y="5"/>
                  </a:cxn>
                  <a:cxn ang="0">
                    <a:pos x="3" y="6"/>
                  </a:cxn>
                  <a:cxn ang="0">
                    <a:pos x="3" y="9"/>
                  </a:cxn>
                  <a:cxn ang="0">
                    <a:pos x="4" y="10"/>
                  </a:cxn>
                  <a:cxn ang="0">
                    <a:pos x="6" y="11"/>
                  </a:cxn>
                  <a:cxn ang="0">
                    <a:pos x="6" y="13"/>
                  </a:cxn>
                  <a:cxn ang="0">
                    <a:pos x="7" y="13"/>
                  </a:cxn>
                  <a:cxn ang="0">
                    <a:pos x="7" y="14"/>
                  </a:cxn>
                  <a:cxn ang="0">
                    <a:pos x="10" y="15"/>
                  </a:cxn>
                  <a:cxn ang="0">
                    <a:pos x="13" y="18"/>
                  </a:cxn>
                  <a:cxn ang="0">
                    <a:pos x="14" y="19"/>
                  </a:cxn>
                  <a:cxn ang="0">
                    <a:pos x="16" y="19"/>
                  </a:cxn>
                  <a:cxn ang="0">
                    <a:pos x="17" y="19"/>
                  </a:cxn>
                  <a:cxn ang="0">
                    <a:pos x="17" y="21"/>
                  </a:cxn>
                  <a:cxn ang="0">
                    <a:pos x="19" y="23"/>
                  </a:cxn>
                  <a:cxn ang="0">
                    <a:pos x="20" y="23"/>
                  </a:cxn>
                  <a:cxn ang="0">
                    <a:pos x="22" y="24"/>
                  </a:cxn>
                  <a:cxn ang="0">
                    <a:pos x="23" y="24"/>
                  </a:cxn>
                  <a:cxn ang="0">
                    <a:pos x="26" y="24"/>
                  </a:cxn>
                  <a:cxn ang="0">
                    <a:pos x="27" y="24"/>
                  </a:cxn>
                  <a:cxn ang="0">
                    <a:pos x="27" y="26"/>
                  </a:cxn>
                  <a:cxn ang="0">
                    <a:pos x="29" y="26"/>
                  </a:cxn>
                  <a:cxn ang="0">
                    <a:pos x="30" y="27"/>
                  </a:cxn>
                  <a:cxn ang="0">
                    <a:pos x="32" y="27"/>
                  </a:cxn>
                  <a:cxn ang="0">
                    <a:pos x="33" y="27"/>
                  </a:cxn>
                  <a:cxn ang="0">
                    <a:pos x="35" y="27"/>
                  </a:cxn>
                  <a:cxn ang="0">
                    <a:pos x="38" y="27"/>
                  </a:cxn>
                  <a:cxn ang="0">
                    <a:pos x="42" y="27"/>
                  </a:cxn>
                  <a:cxn ang="0">
                    <a:pos x="42" y="29"/>
                  </a:cxn>
                  <a:cxn ang="0">
                    <a:pos x="59" y="29"/>
                  </a:cxn>
                  <a:cxn ang="0">
                    <a:pos x="61" y="27"/>
                  </a:cxn>
                  <a:cxn ang="0">
                    <a:pos x="64" y="27"/>
                  </a:cxn>
                </a:cxnLst>
                <a:rect l="0" t="0" r="r" b="b"/>
                <a:pathLst>
                  <a:path w="65" h="30">
                    <a:moveTo>
                      <a:pt x="0" y="0"/>
                    </a:moveTo>
                    <a:lnTo>
                      <a:pt x="0" y="1"/>
                    </a:lnTo>
                    <a:lnTo>
                      <a:pt x="1" y="2"/>
                    </a:lnTo>
                    <a:lnTo>
                      <a:pt x="1" y="5"/>
                    </a:lnTo>
                    <a:lnTo>
                      <a:pt x="3" y="6"/>
                    </a:lnTo>
                    <a:lnTo>
                      <a:pt x="3" y="9"/>
                    </a:lnTo>
                    <a:lnTo>
                      <a:pt x="4" y="10"/>
                    </a:lnTo>
                    <a:lnTo>
                      <a:pt x="6" y="11"/>
                    </a:lnTo>
                    <a:lnTo>
                      <a:pt x="6" y="13"/>
                    </a:lnTo>
                    <a:lnTo>
                      <a:pt x="7" y="13"/>
                    </a:lnTo>
                    <a:lnTo>
                      <a:pt x="7" y="14"/>
                    </a:lnTo>
                    <a:lnTo>
                      <a:pt x="10" y="15"/>
                    </a:lnTo>
                    <a:lnTo>
                      <a:pt x="13" y="18"/>
                    </a:lnTo>
                    <a:lnTo>
                      <a:pt x="14" y="19"/>
                    </a:lnTo>
                    <a:lnTo>
                      <a:pt x="16" y="19"/>
                    </a:lnTo>
                    <a:lnTo>
                      <a:pt x="17" y="19"/>
                    </a:lnTo>
                    <a:lnTo>
                      <a:pt x="17" y="21"/>
                    </a:lnTo>
                    <a:lnTo>
                      <a:pt x="19" y="23"/>
                    </a:lnTo>
                    <a:lnTo>
                      <a:pt x="20" y="23"/>
                    </a:lnTo>
                    <a:lnTo>
                      <a:pt x="22" y="24"/>
                    </a:lnTo>
                    <a:lnTo>
                      <a:pt x="23" y="24"/>
                    </a:lnTo>
                    <a:lnTo>
                      <a:pt x="26" y="24"/>
                    </a:lnTo>
                    <a:lnTo>
                      <a:pt x="27" y="24"/>
                    </a:lnTo>
                    <a:lnTo>
                      <a:pt x="27" y="26"/>
                    </a:lnTo>
                    <a:lnTo>
                      <a:pt x="29" y="26"/>
                    </a:lnTo>
                    <a:lnTo>
                      <a:pt x="30" y="27"/>
                    </a:lnTo>
                    <a:lnTo>
                      <a:pt x="32" y="27"/>
                    </a:lnTo>
                    <a:lnTo>
                      <a:pt x="33" y="27"/>
                    </a:lnTo>
                    <a:lnTo>
                      <a:pt x="35" y="27"/>
                    </a:lnTo>
                    <a:lnTo>
                      <a:pt x="38" y="27"/>
                    </a:lnTo>
                    <a:lnTo>
                      <a:pt x="42" y="27"/>
                    </a:lnTo>
                    <a:lnTo>
                      <a:pt x="42" y="29"/>
                    </a:lnTo>
                    <a:lnTo>
                      <a:pt x="59" y="29"/>
                    </a:lnTo>
                    <a:lnTo>
                      <a:pt x="61" y="27"/>
                    </a:lnTo>
                    <a:lnTo>
                      <a:pt x="64" y="27"/>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24" name="Freeform 180"/>
              <p:cNvSpPr>
                <a:spLocks/>
              </p:cNvSpPr>
              <p:nvPr/>
            </p:nvSpPr>
            <p:spPr bwMode="auto">
              <a:xfrm>
                <a:off x="662" y="2950"/>
                <a:ext cx="94" cy="23"/>
              </a:xfrm>
              <a:custGeom>
                <a:avLst/>
                <a:gdLst/>
                <a:ahLst/>
                <a:cxnLst>
                  <a:cxn ang="0">
                    <a:pos x="0" y="22"/>
                  </a:cxn>
                  <a:cxn ang="0">
                    <a:pos x="3" y="22"/>
                  </a:cxn>
                  <a:cxn ang="0">
                    <a:pos x="4" y="20"/>
                  </a:cxn>
                  <a:cxn ang="0">
                    <a:pos x="10" y="20"/>
                  </a:cxn>
                  <a:cxn ang="0">
                    <a:pos x="14" y="20"/>
                  </a:cxn>
                  <a:cxn ang="0">
                    <a:pos x="17" y="20"/>
                  </a:cxn>
                  <a:cxn ang="0">
                    <a:pos x="19" y="19"/>
                  </a:cxn>
                  <a:cxn ang="0">
                    <a:pos x="22" y="19"/>
                  </a:cxn>
                  <a:cxn ang="0">
                    <a:pos x="24" y="17"/>
                  </a:cxn>
                  <a:cxn ang="0">
                    <a:pos x="26" y="17"/>
                  </a:cxn>
                  <a:cxn ang="0">
                    <a:pos x="27" y="17"/>
                  </a:cxn>
                  <a:cxn ang="0">
                    <a:pos x="32" y="17"/>
                  </a:cxn>
                  <a:cxn ang="0">
                    <a:pos x="35" y="17"/>
                  </a:cxn>
                  <a:cxn ang="0">
                    <a:pos x="35" y="16"/>
                  </a:cxn>
                  <a:cxn ang="0">
                    <a:pos x="38" y="16"/>
                  </a:cxn>
                  <a:cxn ang="0">
                    <a:pos x="41" y="16"/>
                  </a:cxn>
                  <a:cxn ang="0">
                    <a:pos x="42" y="15"/>
                  </a:cxn>
                  <a:cxn ang="0">
                    <a:pos x="44" y="15"/>
                  </a:cxn>
                  <a:cxn ang="0">
                    <a:pos x="45" y="13"/>
                  </a:cxn>
                  <a:cxn ang="0">
                    <a:pos x="48" y="13"/>
                  </a:cxn>
                  <a:cxn ang="0">
                    <a:pos x="50" y="13"/>
                  </a:cxn>
                  <a:cxn ang="0">
                    <a:pos x="51" y="13"/>
                  </a:cxn>
                  <a:cxn ang="0">
                    <a:pos x="53" y="13"/>
                  </a:cxn>
                  <a:cxn ang="0">
                    <a:pos x="57" y="12"/>
                  </a:cxn>
                  <a:cxn ang="0">
                    <a:pos x="58" y="12"/>
                  </a:cxn>
                  <a:cxn ang="0">
                    <a:pos x="60" y="9"/>
                  </a:cxn>
                  <a:cxn ang="0">
                    <a:pos x="62" y="8"/>
                  </a:cxn>
                  <a:cxn ang="0">
                    <a:pos x="63" y="8"/>
                  </a:cxn>
                  <a:cxn ang="0">
                    <a:pos x="65" y="8"/>
                  </a:cxn>
                  <a:cxn ang="0">
                    <a:pos x="66" y="8"/>
                  </a:cxn>
                  <a:cxn ang="0">
                    <a:pos x="69" y="8"/>
                  </a:cxn>
                  <a:cxn ang="0">
                    <a:pos x="69" y="7"/>
                  </a:cxn>
                  <a:cxn ang="0">
                    <a:pos x="73" y="5"/>
                  </a:cxn>
                  <a:cxn ang="0">
                    <a:pos x="76" y="5"/>
                  </a:cxn>
                  <a:cxn ang="0">
                    <a:pos x="76" y="4"/>
                  </a:cxn>
                  <a:cxn ang="0">
                    <a:pos x="78" y="4"/>
                  </a:cxn>
                  <a:cxn ang="0">
                    <a:pos x="79" y="4"/>
                  </a:cxn>
                  <a:cxn ang="0">
                    <a:pos x="81" y="4"/>
                  </a:cxn>
                  <a:cxn ang="0">
                    <a:pos x="82" y="4"/>
                  </a:cxn>
                  <a:cxn ang="0">
                    <a:pos x="84" y="2"/>
                  </a:cxn>
                  <a:cxn ang="0">
                    <a:pos x="86" y="2"/>
                  </a:cxn>
                  <a:cxn ang="0">
                    <a:pos x="88" y="2"/>
                  </a:cxn>
                  <a:cxn ang="0">
                    <a:pos x="89" y="1"/>
                  </a:cxn>
                  <a:cxn ang="0">
                    <a:pos x="91" y="1"/>
                  </a:cxn>
                  <a:cxn ang="0">
                    <a:pos x="93" y="0"/>
                  </a:cxn>
                </a:cxnLst>
                <a:rect l="0" t="0" r="r" b="b"/>
                <a:pathLst>
                  <a:path w="94" h="23">
                    <a:moveTo>
                      <a:pt x="0" y="22"/>
                    </a:moveTo>
                    <a:lnTo>
                      <a:pt x="3" y="22"/>
                    </a:lnTo>
                    <a:lnTo>
                      <a:pt x="4" y="20"/>
                    </a:lnTo>
                    <a:lnTo>
                      <a:pt x="10" y="20"/>
                    </a:lnTo>
                    <a:lnTo>
                      <a:pt x="14" y="20"/>
                    </a:lnTo>
                    <a:lnTo>
                      <a:pt x="17" y="20"/>
                    </a:lnTo>
                    <a:lnTo>
                      <a:pt x="19" y="19"/>
                    </a:lnTo>
                    <a:lnTo>
                      <a:pt x="22" y="19"/>
                    </a:lnTo>
                    <a:lnTo>
                      <a:pt x="24" y="17"/>
                    </a:lnTo>
                    <a:lnTo>
                      <a:pt x="26" y="17"/>
                    </a:lnTo>
                    <a:lnTo>
                      <a:pt x="27" y="17"/>
                    </a:lnTo>
                    <a:lnTo>
                      <a:pt x="32" y="17"/>
                    </a:lnTo>
                    <a:lnTo>
                      <a:pt x="35" y="17"/>
                    </a:lnTo>
                    <a:lnTo>
                      <a:pt x="35" y="16"/>
                    </a:lnTo>
                    <a:lnTo>
                      <a:pt x="38" y="16"/>
                    </a:lnTo>
                    <a:lnTo>
                      <a:pt x="41" y="16"/>
                    </a:lnTo>
                    <a:lnTo>
                      <a:pt x="42" y="15"/>
                    </a:lnTo>
                    <a:lnTo>
                      <a:pt x="44" y="15"/>
                    </a:lnTo>
                    <a:lnTo>
                      <a:pt x="45" y="13"/>
                    </a:lnTo>
                    <a:lnTo>
                      <a:pt x="48" y="13"/>
                    </a:lnTo>
                    <a:lnTo>
                      <a:pt x="50" y="13"/>
                    </a:lnTo>
                    <a:lnTo>
                      <a:pt x="51" y="13"/>
                    </a:lnTo>
                    <a:lnTo>
                      <a:pt x="53" y="13"/>
                    </a:lnTo>
                    <a:lnTo>
                      <a:pt x="57" y="12"/>
                    </a:lnTo>
                    <a:lnTo>
                      <a:pt x="58" y="12"/>
                    </a:lnTo>
                    <a:lnTo>
                      <a:pt x="60" y="9"/>
                    </a:lnTo>
                    <a:lnTo>
                      <a:pt x="62" y="8"/>
                    </a:lnTo>
                    <a:lnTo>
                      <a:pt x="63" y="8"/>
                    </a:lnTo>
                    <a:lnTo>
                      <a:pt x="65" y="8"/>
                    </a:lnTo>
                    <a:lnTo>
                      <a:pt x="66" y="8"/>
                    </a:lnTo>
                    <a:lnTo>
                      <a:pt x="69" y="8"/>
                    </a:lnTo>
                    <a:lnTo>
                      <a:pt x="69" y="7"/>
                    </a:lnTo>
                    <a:lnTo>
                      <a:pt x="73" y="5"/>
                    </a:lnTo>
                    <a:lnTo>
                      <a:pt x="76" y="5"/>
                    </a:lnTo>
                    <a:lnTo>
                      <a:pt x="76" y="4"/>
                    </a:lnTo>
                    <a:lnTo>
                      <a:pt x="78" y="4"/>
                    </a:lnTo>
                    <a:lnTo>
                      <a:pt x="79" y="4"/>
                    </a:lnTo>
                    <a:lnTo>
                      <a:pt x="81" y="4"/>
                    </a:lnTo>
                    <a:lnTo>
                      <a:pt x="82" y="4"/>
                    </a:lnTo>
                    <a:lnTo>
                      <a:pt x="84" y="2"/>
                    </a:lnTo>
                    <a:lnTo>
                      <a:pt x="86" y="2"/>
                    </a:lnTo>
                    <a:lnTo>
                      <a:pt x="88" y="2"/>
                    </a:lnTo>
                    <a:lnTo>
                      <a:pt x="89" y="1"/>
                    </a:lnTo>
                    <a:lnTo>
                      <a:pt x="91" y="1"/>
                    </a:lnTo>
                    <a:lnTo>
                      <a:pt x="93" y="0"/>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25" name="Freeform 181"/>
              <p:cNvSpPr>
                <a:spLocks/>
              </p:cNvSpPr>
              <p:nvPr/>
            </p:nvSpPr>
            <p:spPr bwMode="auto">
              <a:xfrm>
                <a:off x="756" y="2907"/>
                <a:ext cx="98" cy="44"/>
              </a:xfrm>
              <a:custGeom>
                <a:avLst/>
                <a:gdLst/>
                <a:ahLst/>
                <a:cxnLst>
                  <a:cxn ang="0">
                    <a:pos x="0" y="43"/>
                  </a:cxn>
                  <a:cxn ang="0">
                    <a:pos x="1" y="41"/>
                  </a:cxn>
                  <a:cxn ang="0">
                    <a:pos x="3" y="41"/>
                  </a:cxn>
                  <a:cxn ang="0">
                    <a:pos x="6" y="41"/>
                  </a:cxn>
                  <a:cxn ang="0">
                    <a:pos x="8" y="40"/>
                  </a:cxn>
                  <a:cxn ang="0">
                    <a:pos x="10" y="40"/>
                  </a:cxn>
                  <a:cxn ang="0">
                    <a:pos x="11" y="38"/>
                  </a:cxn>
                  <a:cxn ang="0">
                    <a:pos x="14" y="38"/>
                  </a:cxn>
                  <a:cxn ang="0">
                    <a:pos x="16" y="38"/>
                  </a:cxn>
                  <a:cxn ang="0">
                    <a:pos x="17" y="37"/>
                  </a:cxn>
                  <a:cxn ang="0">
                    <a:pos x="19" y="36"/>
                  </a:cxn>
                  <a:cxn ang="0">
                    <a:pos x="20" y="36"/>
                  </a:cxn>
                  <a:cxn ang="0">
                    <a:pos x="23" y="36"/>
                  </a:cxn>
                  <a:cxn ang="0">
                    <a:pos x="24" y="34"/>
                  </a:cxn>
                  <a:cxn ang="0">
                    <a:pos x="26" y="33"/>
                  </a:cxn>
                  <a:cxn ang="0">
                    <a:pos x="27" y="33"/>
                  </a:cxn>
                  <a:cxn ang="0">
                    <a:pos x="29" y="33"/>
                  </a:cxn>
                  <a:cxn ang="0">
                    <a:pos x="30" y="31"/>
                  </a:cxn>
                  <a:cxn ang="0">
                    <a:pos x="32" y="31"/>
                  </a:cxn>
                  <a:cxn ang="0">
                    <a:pos x="34" y="29"/>
                  </a:cxn>
                  <a:cxn ang="0">
                    <a:pos x="36" y="29"/>
                  </a:cxn>
                  <a:cxn ang="0">
                    <a:pos x="38" y="29"/>
                  </a:cxn>
                  <a:cxn ang="0">
                    <a:pos x="39" y="28"/>
                  </a:cxn>
                  <a:cxn ang="0">
                    <a:pos x="41" y="26"/>
                  </a:cxn>
                  <a:cxn ang="0">
                    <a:pos x="42" y="26"/>
                  </a:cxn>
                  <a:cxn ang="0">
                    <a:pos x="44" y="25"/>
                  </a:cxn>
                  <a:cxn ang="0">
                    <a:pos x="47" y="24"/>
                  </a:cxn>
                  <a:cxn ang="0">
                    <a:pos x="49" y="24"/>
                  </a:cxn>
                  <a:cxn ang="0">
                    <a:pos x="49" y="22"/>
                  </a:cxn>
                  <a:cxn ang="0">
                    <a:pos x="52" y="22"/>
                  </a:cxn>
                  <a:cxn ang="0">
                    <a:pos x="54" y="21"/>
                  </a:cxn>
                  <a:cxn ang="0">
                    <a:pos x="55" y="21"/>
                  </a:cxn>
                  <a:cxn ang="0">
                    <a:pos x="57" y="21"/>
                  </a:cxn>
                  <a:cxn ang="0">
                    <a:pos x="58" y="20"/>
                  </a:cxn>
                  <a:cxn ang="0">
                    <a:pos x="60" y="18"/>
                  </a:cxn>
                  <a:cxn ang="0">
                    <a:pos x="61" y="18"/>
                  </a:cxn>
                  <a:cxn ang="0">
                    <a:pos x="66" y="17"/>
                  </a:cxn>
                  <a:cxn ang="0">
                    <a:pos x="67" y="14"/>
                  </a:cxn>
                  <a:cxn ang="0">
                    <a:pos x="69" y="14"/>
                  </a:cxn>
                  <a:cxn ang="0">
                    <a:pos x="70" y="14"/>
                  </a:cxn>
                  <a:cxn ang="0">
                    <a:pos x="72" y="13"/>
                  </a:cxn>
                  <a:cxn ang="0">
                    <a:pos x="73" y="10"/>
                  </a:cxn>
                  <a:cxn ang="0">
                    <a:pos x="75" y="10"/>
                  </a:cxn>
                  <a:cxn ang="0">
                    <a:pos x="79" y="9"/>
                  </a:cxn>
                  <a:cxn ang="0">
                    <a:pos x="80" y="9"/>
                  </a:cxn>
                  <a:cxn ang="0">
                    <a:pos x="82" y="8"/>
                  </a:cxn>
                  <a:cxn ang="0">
                    <a:pos x="82" y="6"/>
                  </a:cxn>
                  <a:cxn ang="0">
                    <a:pos x="85" y="6"/>
                  </a:cxn>
                  <a:cxn ang="0">
                    <a:pos x="85" y="5"/>
                  </a:cxn>
                  <a:cxn ang="0">
                    <a:pos x="86" y="5"/>
                  </a:cxn>
                  <a:cxn ang="0">
                    <a:pos x="88" y="4"/>
                  </a:cxn>
                  <a:cxn ang="0">
                    <a:pos x="89" y="2"/>
                  </a:cxn>
                  <a:cxn ang="0">
                    <a:pos x="92" y="2"/>
                  </a:cxn>
                  <a:cxn ang="0">
                    <a:pos x="93" y="1"/>
                  </a:cxn>
                  <a:cxn ang="0">
                    <a:pos x="95" y="0"/>
                  </a:cxn>
                  <a:cxn ang="0">
                    <a:pos x="97" y="0"/>
                  </a:cxn>
                </a:cxnLst>
                <a:rect l="0" t="0" r="r" b="b"/>
                <a:pathLst>
                  <a:path w="98" h="44">
                    <a:moveTo>
                      <a:pt x="0" y="43"/>
                    </a:moveTo>
                    <a:lnTo>
                      <a:pt x="1" y="41"/>
                    </a:lnTo>
                    <a:lnTo>
                      <a:pt x="3" y="41"/>
                    </a:lnTo>
                    <a:lnTo>
                      <a:pt x="6" y="41"/>
                    </a:lnTo>
                    <a:lnTo>
                      <a:pt x="8" y="40"/>
                    </a:lnTo>
                    <a:lnTo>
                      <a:pt x="10" y="40"/>
                    </a:lnTo>
                    <a:lnTo>
                      <a:pt x="11" y="38"/>
                    </a:lnTo>
                    <a:lnTo>
                      <a:pt x="14" y="38"/>
                    </a:lnTo>
                    <a:lnTo>
                      <a:pt x="16" y="38"/>
                    </a:lnTo>
                    <a:lnTo>
                      <a:pt x="17" y="37"/>
                    </a:lnTo>
                    <a:lnTo>
                      <a:pt x="19" y="36"/>
                    </a:lnTo>
                    <a:lnTo>
                      <a:pt x="20" y="36"/>
                    </a:lnTo>
                    <a:lnTo>
                      <a:pt x="23" y="36"/>
                    </a:lnTo>
                    <a:lnTo>
                      <a:pt x="24" y="34"/>
                    </a:lnTo>
                    <a:lnTo>
                      <a:pt x="26" y="33"/>
                    </a:lnTo>
                    <a:lnTo>
                      <a:pt x="27" y="33"/>
                    </a:lnTo>
                    <a:lnTo>
                      <a:pt x="29" y="33"/>
                    </a:lnTo>
                    <a:lnTo>
                      <a:pt x="30" y="31"/>
                    </a:lnTo>
                    <a:lnTo>
                      <a:pt x="32" y="31"/>
                    </a:lnTo>
                    <a:lnTo>
                      <a:pt x="34" y="29"/>
                    </a:lnTo>
                    <a:lnTo>
                      <a:pt x="36" y="29"/>
                    </a:lnTo>
                    <a:lnTo>
                      <a:pt x="38" y="29"/>
                    </a:lnTo>
                    <a:lnTo>
                      <a:pt x="39" y="28"/>
                    </a:lnTo>
                    <a:lnTo>
                      <a:pt x="41" y="26"/>
                    </a:lnTo>
                    <a:lnTo>
                      <a:pt x="42" y="26"/>
                    </a:lnTo>
                    <a:lnTo>
                      <a:pt x="44" y="25"/>
                    </a:lnTo>
                    <a:lnTo>
                      <a:pt x="47" y="24"/>
                    </a:lnTo>
                    <a:lnTo>
                      <a:pt x="49" y="24"/>
                    </a:lnTo>
                    <a:lnTo>
                      <a:pt x="49" y="22"/>
                    </a:lnTo>
                    <a:lnTo>
                      <a:pt x="52" y="22"/>
                    </a:lnTo>
                    <a:lnTo>
                      <a:pt x="54" y="21"/>
                    </a:lnTo>
                    <a:lnTo>
                      <a:pt x="55" y="21"/>
                    </a:lnTo>
                    <a:lnTo>
                      <a:pt x="57" y="21"/>
                    </a:lnTo>
                    <a:lnTo>
                      <a:pt x="58" y="20"/>
                    </a:lnTo>
                    <a:lnTo>
                      <a:pt x="60" y="18"/>
                    </a:lnTo>
                    <a:lnTo>
                      <a:pt x="61" y="18"/>
                    </a:lnTo>
                    <a:lnTo>
                      <a:pt x="66" y="17"/>
                    </a:lnTo>
                    <a:lnTo>
                      <a:pt x="67" y="14"/>
                    </a:lnTo>
                    <a:lnTo>
                      <a:pt x="69" y="14"/>
                    </a:lnTo>
                    <a:lnTo>
                      <a:pt x="70" y="14"/>
                    </a:lnTo>
                    <a:lnTo>
                      <a:pt x="72" y="13"/>
                    </a:lnTo>
                    <a:lnTo>
                      <a:pt x="73" y="10"/>
                    </a:lnTo>
                    <a:lnTo>
                      <a:pt x="75" y="10"/>
                    </a:lnTo>
                    <a:lnTo>
                      <a:pt x="79" y="9"/>
                    </a:lnTo>
                    <a:lnTo>
                      <a:pt x="80" y="9"/>
                    </a:lnTo>
                    <a:lnTo>
                      <a:pt x="82" y="8"/>
                    </a:lnTo>
                    <a:lnTo>
                      <a:pt x="82" y="6"/>
                    </a:lnTo>
                    <a:lnTo>
                      <a:pt x="85" y="6"/>
                    </a:lnTo>
                    <a:lnTo>
                      <a:pt x="85" y="5"/>
                    </a:lnTo>
                    <a:lnTo>
                      <a:pt x="86" y="5"/>
                    </a:lnTo>
                    <a:lnTo>
                      <a:pt x="88" y="4"/>
                    </a:lnTo>
                    <a:lnTo>
                      <a:pt x="89" y="2"/>
                    </a:lnTo>
                    <a:lnTo>
                      <a:pt x="92" y="2"/>
                    </a:lnTo>
                    <a:lnTo>
                      <a:pt x="93" y="1"/>
                    </a:lnTo>
                    <a:lnTo>
                      <a:pt x="95" y="0"/>
                    </a:lnTo>
                    <a:lnTo>
                      <a:pt x="97" y="0"/>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26" name="Freeform 182"/>
              <p:cNvSpPr>
                <a:spLocks/>
              </p:cNvSpPr>
              <p:nvPr/>
            </p:nvSpPr>
            <p:spPr bwMode="auto">
              <a:xfrm>
                <a:off x="919" y="2825"/>
                <a:ext cx="27" cy="42"/>
              </a:xfrm>
              <a:custGeom>
                <a:avLst/>
                <a:gdLst/>
                <a:ahLst/>
                <a:cxnLst>
                  <a:cxn ang="0">
                    <a:pos x="0" y="41"/>
                  </a:cxn>
                  <a:cxn ang="0">
                    <a:pos x="0" y="39"/>
                  </a:cxn>
                  <a:cxn ang="0">
                    <a:pos x="1" y="39"/>
                  </a:cxn>
                  <a:cxn ang="0">
                    <a:pos x="1" y="38"/>
                  </a:cxn>
                  <a:cxn ang="0">
                    <a:pos x="3" y="38"/>
                  </a:cxn>
                  <a:cxn ang="0">
                    <a:pos x="3" y="37"/>
                  </a:cxn>
                  <a:cxn ang="0">
                    <a:pos x="7" y="35"/>
                  </a:cxn>
                  <a:cxn ang="0">
                    <a:pos x="7" y="34"/>
                  </a:cxn>
                  <a:cxn ang="0">
                    <a:pos x="9" y="33"/>
                  </a:cxn>
                  <a:cxn ang="0">
                    <a:pos x="9" y="31"/>
                  </a:cxn>
                  <a:cxn ang="0">
                    <a:pos x="11" y="29"/>
                  </a:cxn>
                  <a:cxn ang="0">
                    <a:pos x="14" y="26"/>
                  </a:cxn>
                  <a:cxn ang="0">
                    <a:pos x="16" y="26"/>
                  </a:cxn>
                  <a:cxn ang="0">
                    <a:pos x="16" y="25"/>
                  </a:cxn>
                  <a:cxn ang="0">
                    <a:pos x="16" y="23"/>
                  </a:cxn>
                  <a:cxn ang="0">
                    <a:pos x="18" y="22"/>
                  </a:cxn>
                  <a:cxn ang="0">
                    <a:pos x="20" y="21"/>
                  </a:cxn>
                  <a:cxn ang="0">
                    <a:pos x="20" y="18"/>
                  </a:cxn>
                  <a:cxn ang="0">
                    <a:pos x="22" y="17"/>
                  </a:cxn>
                  <a:cxn ang="0">
                    <a:pos x="22" y="16"/>
                  </a:cxn>
                  <a:cxn ang="0">
                    <a:pos x="22" y="14"/>
                  </a:cxn>
                  <a:cxn ang="0">
                    <a:pos x="22" y="13"/>
                  </a:cxn>
                  <a:cxn ang="0">
                    <a:pos x="24" y="13"/>
                  </a:cxn>
                  <a:cxn ang="0">
                    <a:pos x="24" y="12"/>
                  </a:cxn>
                  <a:cxn ang="0">
                    <a:pos x="24" y="9"/>
                  </a:cxn>
                  <a:cxn ang="0">
                    <a:pos x="24" y="8"/>
                  </a:cxn>
                  <a:cxn ang="0">
                    <a:pos x="26" y="8"/>
                  </a:cxn>
                  <a:cxn ang="0">
                    <a:pos x="26" y="0"/>
                  </a:cxn>
                </a:cxnLst>
                <a:rect l="0" t="0" r="r" b="b"/>
                <a:pathLst>
                  <a:path w="27" h="42">
                    <a:moveTo>
                      <a:pt x="0" y="41"/>
                    </a:moveTo>
                    <a:lnTo>
                      <a:pt x="0" y="39"/>
                    </a:lnTo>
                    <a:lnTo>
                      <a:pt x="1" y="39"/>
                    </a:lnTo>
                    <a:lnTo>
                      <a:pt x="1" y="38"/>
                    </a:lnTo>
                    <a:lnTo>
                      <a:pt x="3" y="38"/>
                    </a:lnTo>
                    <a:lnTo>
                      <a:pt x="3" y="37"/>
                    </a:lnTo>
                    <a:lnTo>
                      <a:pt x="7" y="35"/>
                    </a:lnTo>
                    <a:lnTo>
                      <a:pt x="7" y="34"/>
                    </a:lnTo>
                    <a:lnTo>
                      <a:pt x="9" y="33"/>
                    </a:lnTo>
                    <a:lnTo>
                      <a:pt x="9" y="31"/>
                    </a:lnTo>
                    <a:lnTo>
                      <a:pt x="11" y="29"/>
                    </a:lnTo>
                    <a:lnTo>
                      <a:pt x="14" y="26"/>
                    </a:lnTo>
                    <a:lnTo>
                      <a:pt x="16" y="26"/>
                    </a:lnTo>
                    <a:lnTo>
                      <a:pt x="16" y="25"/>
                    </a:lnTo>
                    <a:lnTo>
                      <a:pt x="16" y="23"/>
                    </a:lnTo>
                    <a:lnTo>
                      <a:pt x="18" y="22"/>
                    </a:lnTo>
                    <a:lnTo>
                      <a:pt x="20" y="21"/>
                    </a:lnTo>
                    <a:lnTo>
                      <a:pt x="20" y="18"/>
                    </a:lnTo>
                    <a:lnTo>
                      <a:pt x="22" y="17"/>
                    </a:lnTo>
                    <a:lnTo>
                      <a:pt x="22" y="16"/>
                    </a:lnTo>
                    <a:lnTo>
                      <a:pt x="22" y="14"/>
                    </a:lnTo>
                    <a:lnTo>
                      <a:pt x="22" y="13"/>
                    </a:lnTo>
                    <a:lnTo>
                      <a:pt x="24" y="13"/>
                    </a:lnTo>
                    <a:lnTo>
                      <a:pt x="24" y="12"/>
                    </a:lnTo>
                    <a:lnTo>
                      <a:pt x="24" y="9"/>
                    </a:lnTo>
                    <a:lnTo>
                      <a:pt x="24" y="8"/>
                    </a:lnTo>
                    <a:lnTo>
                      <a:pt x="26" y="8"/>
                    </a:lnTo>
                    <a:lnTo>
                      <a:pt x="26" y="0"/>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27" name="Freeform 183"/>
              <p:cNvSpPr>
                <a:spLocks/>
              </p:cNvSpPr>
              <p:nvPr/>
            </p:nvSpPr>
            <p:spPr bwMode="auto">
              <a:xfrm>
                <a:off x="787" y="3020"/>
                <a:ext cx="81" cy="128"/>
              </a:xfrm>
              <a:custGeom>
                <a:avLst/>
                <a:gdLst/>
                <a:ahLst/>
                <a:cxnLst>
                  <a:cxn ang="0">
                    <a:pos x="39" y="0"/>
                  </a:cxn>
                  <a:cxn ang="0">
                    <a:pos x="43" y="8"/>
                  </a:cxn>
                  <a:cxn ang="0">
                    <a:pos x="52" y="25"/>
                  </a:cxn>
                  <a:cxn ang="0">
                    <a:pos x="62" y="23"/>
                  </a:cxn>
                  <a:cxn ang="0">
                    <a:pos x="80" y="76"/>
                  </a:cxn>
                  <a:cxn ang="0">
                    <a:pos x="80" y="84"/>
                  </a:cxn>
                  <a:cxn ang="0">
                    <a:pos x="69" y="107"/>
                  </a:cxn>
                  <a:cxn ang="0">
                    <a:pos x="63" y="112"/>
                  </a:cxn>
                  <a:cxn ang="0">
                    <a:pos x="58" y="115"/>
                  </a:cxn>
                  <a:cxn ang="0">
                    <a:pos x="52" y="118"/>
                  </a:cxn>
                  <a:cxn ang="0">
                    <a:pos x="45" y="122"/>
                  </a:cxn>
                  <a:cxn ang="0">
                    <a:pos x="39" y="125"/>
                  </a:cxn>
                  <a:cxn ang="0">
                    <a:pos x="29" y="127"/>
                  </a:cxn>
                  <a:cxn ang="0">
                    <a:pos x="21" y="127"/>
                  </a:cxn>
                  <a:cxn ang="0">
                    <a:pos x="16" y="125"/>
                  </a:cxn>
                  <a:cxn ang="0">
                    <a:pos x="14" y="120"/>
                  </a:cxn>
                  <a:cxn ang="0">
                    <a:pos x="13" y="113"/>
                  </a:cxn>
                  <a:cxn ang="0">
                    <a:pos x="10" y="107"/>
                  </a:cxn>
                  <a:cxn ang="0">
                    <a:pos x="10" y="101"/>
                  </a:cxn>
                  <a:cxn ang="0">
                    <a:pos x="8" y="94"/>
                  </a:cxn>
                  <a:cxn ang="0">
                    <a:pos x="6" y="62"/>
                  </a:cxn>
                  <a:cxn ang="0">
                    <a:pos x="1" y="46"/>
                  </a:cxn>
                  <a:cxn ang="0">
                    <a:pos x="10" y="42"/>
                  </a:cxn>
                  <a:cxn ang="0">
                    <a:pos x="3" y="22"/>
                  </a:cxn>
                  <a:cxn ang="0">
                    <a:pos x="0" y="15"/>
                  </a:cxn>
                  <a:cxn ang="0">
                    <a:pos x="3" y="15"/>
                  </a:cxn>
                  <a:cxn ang="0">
                    <a:pos x="39" y="0"/>
                  </a:cxn>
                </a:cxnLst>
                <a:rect l="0" t="0" r="r" b="b"/>
                <a:pathLst>
                  <a:path w="81" h="128">
                    <a:moveTo>
                      <a:pt x="39" y="0"/>
                    </a:moveTo>
                    <a:lnTo>
                      <a:pt x="43" y="8"/>
                    </a:lnTo>
                    <a:lnTo>
                      <a:pt x="52" y="25"/>
                    </a:lnTo>
                    <a:lnTo>
                      <a:pt x="62" y="23"/>
                    </a:lnTo>
                    <a:lnTo>
                      <a:pt x="80" y="76"/>
                    </a:lnTo>
                    <a:lnTo>
                      <a:pt x="80" y="84"/>
                    </a:lnTo>
                    <a:lnTo>
                      <a:pt x="69" y="107"/>
                    </a:lnTo>
                    <a:lnTo>
                      <a:pt x="63" y="112"/>
                    </a:lnTo>
                    <a:lnTo>
                      <a:pt x="58" y="115"/>
                    </a:lnTo>
                    <a:lnTo>
                      <a:pt x="52" y="118"/>
                    </a:lnTo>
                    <a:lnTo>
                      <a:pt x="45" y="122"/>
                    </a:lnTo>
                    <a:lnTo>
                      <a:pt x="39" y="125"/>
                    </a:lnTo>
                    <a:lnTo>
                      <a:pt x="29" y="127"/>
                    </a:lnTo>
                    <a:lnTo>
                      <a:pt x="21" y="127"/>
                    </a:lnTo>
                    <a:lnTo>
                      <a:pt x="16" y="125"/>
                    </a:lnTo>
                    <a:lnTo>
                      <a:pt x="14" y="120"/>
                    </a:lnTo>
                    <a:lnTo>
                      <a:pt x="13" y="113"/>
                    </a:lnTo>
                    <a:lnTo>
                      <a:pt x="10" y="107"/>
                    </a:lnTo>
                    <a:lnTo>
                      <a:pt x="10" y="101"/>
                    </a:lnTo>
                    <a:lnTo>
                      <a:pt x="8" y="94"/>
                    </a:lnTo>
                    <a:lnTo>
                      <a:pt x="6" y="62"/>
                    </a:lnTo>
                    <a:lnTo>
                      <a:pt x="1" y="46"/>
                    </a:lnTo>
                    <a:lnTo>
                      <a:pt x="10" y="42"/>
                    </a:lnTo>
                    <a:lnTo>
                      <a:pt x="3" y="22"/>
                    </a:lnTo>
                    <a:lnTo>
                      <a:pt x="0" y="15"/>
                    </a:lnTo>
                    <a:lnTo>
                      <a:pt x="3" y="15"/>
                    </a:lnTo>
                    <a:lnTo>
                      <a:pt x="39"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28" name="Line 184"/>
              <p:cNvSpPr>
                <a:spLocks noChangeShapeType="1"/>
              </p:cNvSpPr>
              <p:nvPr/>
            </p:nvSpPr>
            <p:spPr bwMode="auto">
              <a:xfrm flipV="1">
                <a:off x="794" y="3029"/>
                <a:ext cx="29" cy="10"/>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57529" name="Line 185"/>
              <p:cNvSpPr>
                <a:spLocks noChangeShapeType="1"/>
              </p:cNvSpPr>
              <p:nvPr/>
            </p:nvSpPr>
            <p:spPr bwMode="auto">
              <a:xfrm flipV="1">
                <a:off x="796" y="3066"/>
                <a:ext cx="49" cy="14"/>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57530" name="Line 186"/>
              <p:cNvSpPr>
                <a:spLocks noChangeShapeType="1"/>
              </p:cNvSpPr>
              <p:nvPr/>
            </p:nvSpPr>
            <p:spPr bwMode="auto">
              <a:xfrm>
                <a:off x="849" y="3050"/>
                <a:ext cx="1" cy="11"/>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57531" name="Line 187"/>
              <p:cNvSpPr>
                <a:spLocks noChangeShapeType="1"/>
              </p:cNvSpPr>
              <p:nvPr/>
            </p:nvSpPr>
            <p:spPr bwMode="auto">
              <a:xfrm>
                <a:off x="850" y="3070"/>
                <a:ext cx="0" cy="34"/>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57532" name="Line 188"/>
              <p:cNvSpPr>
                <a:spLocks noChangeShapeType="1"/>
              </p:cNvSpPr>
              <p:nvPr/>
            </p:nvSpPr>
            <p:spPr bwMode="auto">
              <a:xfrm flipH="1">
                <a:off x="796" y="3109"/>
                <a:ext cx="54" cy="7"/>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57533" name="Line 189"/>
              <p:cNvSpPr>
                <a:spLocks noChangeShapeType="1"/>
              </p:cNvSpPr>
              <p:nvPr/>
            </p:nvSpPr>
            <p:spPr bwMode="auto">
              <a:xfrm>
                <a:off x="851" y="3113"/>
                <a:ext cx="6" cy="9"/>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57534" name="Freeform 190"/>
              <p:cNvSpPr>
                <a:spLocks/>
              </p:cNvSpPr>
              <p:nvPr/>
            </p:nvSpPr>
            <p:spPr bwMode="auto">
              <a:xfrm>
                <a:off x="593" y="2810"/>
                <a:ext cx="359" cy="231"/>
              </a:xfrm>
              <a:custGeom>
                <a:avLst/>
                <a:gdLst/>
                <a:ahLst/>
                <a:cxnLst>
                  <a:cxn ang="0">
                    <a:pos x="341" y="0"/>
                  </a:cxn>
                  <a:cxn ang="0">
                    <a:pos x="358" y="6"/>
                  </a:cxn>
                  <a:cxn ang="0">
                    <a:pos x="353" y="62"/>
                  </a:cxn>
                  <a:cxn ang="0">
                    <a:pos x="328" y="146"/>
                  </a:cxn>
                  <a:cxn ang="0">
                    <a:pos x="271" y="190"/>
                  </a:cxn>
                  <a:cxn ang="0">
                    <a:pos x="193" y="223"/>
                  </a:cxn>
                  <a:cxn ang="0">
                    <a:pos x="118" y="230"/>
                  </a:cxn>
                  <a:cxn ang="0">
                    <a:pos x="76" y="207"/>
                  </a:cxn>
                  <a:cxn ang="0">
                    <a:pos x="0" y="156"/>
                  </a:cxn>
                  <a:cxn ang="0">
                    <a:pos x="3" y="127"/>
                  </a:cxn>
                  <a:cxn ang="0">
                    <a:pos x="7" y="135"/>
                  </a:cxn>
                  <a:cxn ang="0">
                    <a:pos x="4" y="146"/>
                  </a:cxn>
                  <a:cxn ang="0">
                    <a:pos x="48" y="167"/>
                  </a:cxn>
                  <a:cxn ang="0">
                    <a:pos x="157" y="156"/>
                  </a:cxn>
                  <a:cxn ang="0">
                    <a:pos x="267" y="110"/>
                  </a:cxn>
                  <a:cxn ang="0">
                    <a:pos x="344" y="54"/>
                  </a:cxn>
                  <a:cxn ang="0">
                    <a:pos x="349" y="10"/>
                  </a:cxn>
                  <a:cxn ang="0">
                    <a:pos x="346" y="9"/>
                  </a:cxn>
                  <a:cxn ang="0">
                    <a:pos x="343" y="0"/>
                  </a:cxn>
                  <a:cxn ang="0">
                    <a:pos x="341" y="0"/>
                  </a:cxn>
                </a:cxnLst>
                <a:rect l="0" t="0" r="r" b="b"/>
                <a:pathLst>
                  <a:path w="359" h="231">
                    <a:moveTo>
                      <a:pt x="341" y="0"/>
                    </a:moveTo>
                    <a:lnTo>
                      <a:pt x="358" y="6"/>
                    </a:lnTo>
                    <a:lnTo>
                      <a:pt x="353" y="62"/>
                    </a:lnTo>
                    <a:lnTo>
                      <a:pt x="328" y="146"/>
                    </a:lnTo>
                    <a:lnTo>
                      <a:pt x="271" y="190"/>
                    </a:lnTo>
                    <a:lnTo>
                      <a:pt x="193" y="223"/>
                    </a:lnTo>
                    <a:lnTo>
                      <a:pt x="118" y="230"/>
                    </a:lnTo>
                    <a:lnTo>
                      <a:pt x="76" y="207"/>
                    </a:lnTo>
                    <a:lnTo>
                      <a:pt x="0" y="156"/>
                    </a:lnTo>
                    <a:lnTo>
                      <a:pt x="3" y="127"/>
                    </a:lnTo>
                    <a:lnTo>
                      <a:pt x="7" y="135"/>
                    </a:lnTo>
                    <a:lnTo>
                      <a:pt x="4" y="146"/>
                    </a:lnTo>
                    <a:lnTo>
                      <a:pt x="48" y="167"/>
                    </a:lnTo>
                    <a:lnTo>
                      <a:pt x="157" y="156"/>
                    </a:lnTo>
                    <a:lnTo>
                      <a:pt x="267" y="110"/>
                    </a:lnTo>
                    <a:lnTo>
                      <a:pt x="344" y="54"/>
                    </a:lnTo>
                    <a:lnTo>
                      <a:pt x="349" y="10"/>
                    </a:lnTo>
                    <a:lnTo>
                      <a:pt x="346" y="9"/>
                    </a:lnTo>
                    <a:lnTo>
                      <a:pt x="343" y="0"/>
                    </a:lnTo>
                    <a:lnTo>
                      <a:pt x="341"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35" name="Freeform 191"/>
              <p:cNvSpPr>
                <a:spLocks/>
              </p:cNvSpPr>
              <p:nvPr/>
            </p:nvSpPr>
            <p:spPr bwMode="auto">
              <a:xfrm>
                <a:off x="853" y="2866"/>
                <a:ext cx="65" cy="42"/>
              </a:xfrm>
              <a:custGeom>
                <a:avLst/>
                <a:gdLst/>
                <a:ahLst/>
                <a:cxnLst>
                  <a:cxn ang="0">
                    <a:pos x="0" y="41"/>
                  </a:cxn>
                  <a:cxn ang="0">
                    <a:pos x="1" y="39"/>
                  </a:cxn>
                  <a:cxn ang="0">
                    <a:pos x="3" y="39"/>
                  </a:cxn>
                  <a:cxn ang="0">
                    <a:pos x="4" y="38"/>
                  </a:cxn>
                  <a:cxn ang="0">
                    <a:pos x="6" y="36"/>
                  </a:cxn>
                  <a:cxn ang="0">
                    <a:pos x="7" y="36"/>
                  </a:cxn>
                  <a:cxn ang="0">
                    <a:pos x="10" y="35"/>
                  </a:cxn>
                  <a:cxn ang="0">
                    <a:pos x="11" y="34"/>
                  </a:cxn>
                  <a:cxn ang="0">
                    <a:pos x="13" y="34"/>
                  </a:cxn>
                  <a:cxn ang="0">
                    <a:pos x="14" y="32"/>
                  </a:cxn>
                  <a:cxn ang="0">
                    <a:pos x="16" y="32"/>
                  </a:cxn>
                  <a:cxn ang="0">
                    <a:pos x="16" y="30"/>
                  </a:cxn>
                  <a:cxn ang="0">
                    <a:pos x="17" y="30"/>
                  </a:cxn>
                  <a:cxn ang="0">
                    <a:pos x="19" y="30"/>
                  </a:cxn>
                  <a:cxn ang="0">
                    <a:pos x="22" y="29"/>
                  </a:cxn>
                  <a:cxn ang="0">
                    <a:pos x="22" y="27"/>
                  </a:cxn>
                  <a:cxn ang="0">
                    <a:pos x="23" y="27"/>
                  </a:cxn>
                  <a:cxn ang="0">
                    <a:pos x="26" y="26"/>
                  </a:cxn>
                  <a:cxn ang="0">
                    <a:pos x="27" y="25"/>
                  </a:cxn>
                  <a:cxn ang="0">
                    <a:pos x="29" y="25"/>
                  </a:cxn>
                  <a:cxn ang="0">
                    <a:pos x="30" y="23"/>
                  </a:cxn>
                  <a:cxn ang="0">
                    <a:pos x="32" y="22"/>
                  </a:cxn>
                  <a:cxn ang="0">
                    <a:pos x="33" y="22"/>
                  </a:cxn>
                  <a:cxn ang="0">
                    <a:pos x="33" y="21"/>
                  </a:cxn>
                  <a:cxn ang="0">
                    <a:pos x="35" y="19"/>
                  </a:cxn>
                  <a:cxn ang="0">
                    <a:pos x="36" y="19"/>
                  </a:cxn>
                  <a:cxn ang="0">
                    <a:pos x="38" y="19"/>
                  </a:cxn>
                  <a:cxn ang="0">
                    <a:pos x="38" y="18"/>
                  </a:cxn>
                  <a:cxn ang="0">
                    <a:pos x="39" y="18"/>
                  </a:cxn>
                  <a:cxn ang="0">
                    <a:pos x="42" y="17"/>
                  </a:cxn>
                  <a:cxn ang="0">
                    <a:pos x="43" y="15"/>
                  </a:cxn>
                  <a:cxn ang="0">
                    <a:pos x="45" y="15"/>
                  </a:cxn>
                  <a:cxn ang="0">
                    <a:pos x="45" y="14"/>
                  </a:cxn>
                  <a:cxn ang="0">
                    <a:pos x="46" y="14"/>
                  </a:cxn>
                  <a:cxn ang="0">
                    <a:pos x="48" y="13"/>
                  </a:cxn>
                  <a:cxn ang="0">
                    <a:pos x="49" y="13"/>
                  </a:cxn>
                  <a:cxn ang="0">
                    <a:pos x="49" y="11"/>
                  </a:cxn>
                  <a:cxn ang="0">
                    <a:pos x="51" y="9"/>
                  </a:cxn>
                  <a:cxn ang="0">
                    <a:pos x="54" y="8"/>
                  </a:cxn>
                  <a:cxn ang="0">
                    <a:pos x="55" y="6"/>
                  </a:cxn>
                  <a:cxn ang="0">
                    <a:pos x="59" y="4"/>
                  </a:cxn>
                  <a:cxn ang="0">
                    <a:pos x="61" y="4"/>
                  </a:cxn>
                  <a:cxn ang="0">
                    <a:pos x="64" y="0"/>
                  </a:cxn>
                </a:cxnLst>
                <a:rect l="0" t="0" r="r" b="b"/>
                <a:pathLst>
                  <a:path w="65" h="42">
                    <a:moveTo>
                      <a:pt x="0" y="41"/>
                    </a:moveTo>
                    <a:lnTo>
                      <a:pt x="1" y="39"/>
                    </a:lnTo>
                    <a:lnTo>
                      <a:pt x="3" y="39"/>
                    </a:lnTo>
                    <a:lnTo>
                      <a:pt x="4" y="38"/>
                    </a:lnTo>
                    <a:lnTo>
                      <a:pt x="6" y="36"/>
                    </a:lnTo>
                    <a:lnTo>
                      <a:pt x="7" y="36"/>
                    </a:lnTo>
                    <a:lnTo>
                      <a:pt x="10" y="35"/>
                    </a:lnTo>
                    <a:lnTo>
                      <a:pt x="11" y="34"/>
                    </a:lnTo>
                    <a:lnTo>
                      <a:pt x="13" y="34"/>
                    </a:lnTo>
                    <a:lnTo>
                      <a:pt x="14" y="32"/>
                    </a:lnTo>
                    <a:lnTo>
                      <a:pt x="16" y="32"/>
                    </a:lnTo>
                    <a:lnTo>
                      <a:pt x="16" y="30"/>
                    </a:lnTo>
                    <a:lnTo>
                      <a:pt x="17" y="30"/>
                    </a:lnTo>
                    <a:lnTo>
                      <a:pt x="19" y="30"/>
                    </a:lnTo>
                    <a:lnTo>
                      <a:pt x="22" y="29"/>
                    </a:lnTo>
                    <a:lnTo>
                      <a:pt x="22" y="27"/>
                    </a:lnTo>
                    <a:lnTo>
                      <a:pt x="23" y="27"/>
                    </a:lnTo>
                    <a:lnTo>
                      <a:pt x="26" y="26"/>
                    </a:lnTo>
                    <a:lnTo>
                      <a:pt x="27" y="25"/>
                    </a:lnTo>
                    <a:lnTo>
                      <a:pt x="29" y="25"/>
                    </a:lnTo>
                    <a:lnTo>
                      <a:pt x="30" y="23"/>
                    </a:lnTo>
                    <a:lnTo>
                      <a:pt x="32" y="22"/>
                    </a:lnTo>
                    <a:lnTo>
                      <a:pt x="33" y="22"/>
                    </a:lnTo>
                    <a:lnTo>
                      <a:pt x="33" y="21"/>
                    </a:lnTo>
                    <a:lnTo>
                      <a:pt x="35" y="19"/>
                    </a:lnTo>
                    <a:lnTo>
                      <a:pt x="36" y="19"/>
                    </a:lnTo>
                    <a:lnTo>
                      <a:pt x="38" y="19"/>
                    </a:lnTo>
                    <a:lnTo>
                      <a:pt x="38" y="18"/>
                    </a:lnTo>
                    <a:lnTo>
                      <a:pt x="39" y="18"/>
                    </a:lnTo>
                    <a:lnTo>
                      <a:pt x="42" y="17"/>
                    </a:lnTo>
                    <a:lnTo>
                      <a:pt x="43" y="15"/>
                    </a:lnTo>
                    <a:lnTo>
                      <a:pt x="45" y="15"/>
                    </a:lnTo>
                    <a:lnTo>
                      <a:pt x="45" y="14"/>
                    </a:lnTo>
                    <a:lnTo>
                      <a:pt x="46" y="14"/>
                    </a:lnTo>
                    <a:lnTo>
                      <a:pt x="48" y="13"/>
                    </a:lnTo>
                    <a:lnTo>
                      <a:pt x="49" y="13"/>
                    </a:lnTo>
                    <a:lnTo>
                      <a:pt x="49" y="11"/>
                    </a:lnTo>
                    <a:lnTo>
                      <a:pt x="51" y="9"/>
                    </a:lnTo>
                    <a:lnTo>
                      <a:pt x="54" y="8"/>
                    </a:lnTo>
                    <a:lnTo>
                      <a:pt x="55" y="6"/>
                    </a:lnTo>
                    <a:lnTo>
                      <a:pt x="59" y="4"/>
                    </a:lnTo>
                    <a:lnTo>
                      <a:pt x="61" y="4"/>
                    </a:lnTo>
                    <a:lnTo>
                      <a:pt x="64" y="0"/>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36" name="Freeform 192"/>
              <p:cNvSpPr>
                <a:spLocks/>
              </p:cNvSpPr>
              <p:nvPr/>
            </p:nvSpPr>
            <p:spPr bwMode="auto">
              <a:xfrm>
                <a:off x="904" y="2875"/>
                <a:ext cx="35" cy="74"/>
              </a:xfrm>
              <a:custGeom>
                <a:avLst/>
                <a:gdLst/>
                <a:ahLst/>
                <a:cxnLst>
                  <a:cxn ang="0">
                    <a:pos x="34" y="0"/>
                  </a:cxn>
                  <a:cxn ang="0">
                    <a:pos x="14" y="73"/>
                  </a:cxn>
                  <a:cxn ang="0">
                    <a:pos x="0" y="22"/>
                  </a:cxn>
                  <a:cxn ang="0">
                    <a:pos x="34" y="0"/>
                  </a:cxn>
                </a:cxnLst>
                <a:rect l="0" t="0" r="r" b="b"/>
                <a:pathLst>
                  <a:path w="35" h="74">
                    <a:moveTo>
                      <a:pt x="34" y="0"/>
                    </a:moveTo>
                    <a:lnTo>
                      <a:pt x="14" y="73"/>
                    </a:lnTo>
                    <a:lnTo>
                      <a:pt x="0" y="22"/>
                    </a:lnTo>
                    <a:lnTo>
                      <a:pt x="34" y="0"/>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37" name="Freeform 193"/>
              <p:cNvSpPr>
                <a:spLocks/>
              </p:cNvSpPr>
              <p:nvPr/>
            </p:nvSpPr>
            <p:spPr bwMode="auto">
              <a:xfrm>
                <a:off x="873" y="2903"/>
                <a:ext cx="42" cy="87"/>
              </a:xfrm>
              <a:custGeom>
                <a:avLst/>
                <a:gdLst/>
                <a:ahLst/>
                <a:cxnLst>
                  <a:cxn ang="0">
                    <a:pos x="26" y="0"/>
                  </a:cxn>
                  <a:cxn ang="0">
                    <a:pos x="0" y="86"/>
                  </a:cxn>
                  <a:cxn ang="0">
                    <a:pos x="41" y="53"/>
                  </a:cxn>
                  <a:cxn ang="0">
                    <a:pos x="26" y="0"/>
                  </a:cxn>
                </a:cxnLst>
                <a:rect l="0" t="0" r="r" b="b"/>
                <a:pathLst>
                  <a:path w="42" h="87">
                    <a:moveTo>
                      <a:pt x="26" y="0"/>
                    </a:moveTo>
                    <a:lnTo>
                      <a:pt x="0" y="86"/>
                    </a:lnTo>
                    <a:lnTo>
                      <a:pt x="41" y="53"/>
                    </a:lnTo>
                    <a:lnTo>
                      <a:pt x="26"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38" name="Freeform 194"/>
              <p:cNvSpPr>
                <a:spLocks/>
              </p:cNvSpPr>
              <p:nvPr/>
            </p:nvSpPr>
            <p:spPr bwMode="auto">
              <a:xfrm>
                <a:off x="867" y="2907"/>
                <a:ext cx="26" cy="83"/>
              </a:xfrm>
              <a:custGeom>
                <a:avLst/>
                <a:gdLst/>
                <a:ahLst/>
                <a:cxnLst>
                  <a:cxn ang="0">
                    <a:pos x="25" y="0"/>
                  </a:cxn>
                  <a:cxn ang="0">
                    <a:pos x="0" y="82"/>
                  </a:cxn>
                  <a:cxn ang="0">
                    <a:pos x="0" y="15"/>
                  </a:cxn>
                  <a:cxn ang="0">
                    <a:pos x="25" y="0"/>
                  </a:cxn>
                </a:cxnLst>
                <a:rect l="0" t="0" r="r" b="b"/>
                <a:pathLst>
                  <a:path w="26" h="83">
                    <a:moveTo>
                      <a:pt x="25" y="0"/>
                    </a:moveTo>
                    <a:lnTo>
                      <a:pt x="0" y="82"/>
                    </a:lnTo>
                    <a:lnTo>
                      <a:pt x="0" y="15"/>
                    </a:lnTo>
                    <a:lnTo>
                      <a:pt x="25"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39" name="Freeform 195"/>
              <p:cNvSpPr>
                <a:spLocks/>
              </p:cNvSpPr>
              <p:nvPr/>
            </p:nvSpPr>
            <p:spPr bwMode="auto">
              <a:xfrm>
                <a:off x="812" y="2931"/>
                <a:ext cx="48" cy="68"/>
              </a:xfrm>
              <a:custGeom>
                <a:avLst/>
                <a:gdLst/>
                <a:ahLst/>
                <a:cxnLst>
                  <a:cxn ang="0">
                    <a:pos x="47" y="0"/>
                  </a:cxn>
                  <a:cxn ang="0">
                    <a:pos x="47" y="67"/>
                  </a:cxn>
                  <a:cxn ang="0">
                    <a:pos x="0" y="18"/>
                  </a:cxn>
                  <a:cxn ang="0">
                    <a:pos x="45" y="0"/>
                  </a:cxn>
                  <a:cxn ang="0">
                    <a:pos x="47" y="0"/>
                  </a:cxn>
                </a:cxnLst>
                <a:rect l="0" t="0" r="r" b="b"/>
                <a:pathLst>
                  <a:path w="48" h="68">
                    <a:moveTo>
                      <a:pt x="47" y="0"/>
                    </a:moveTo>
                    <a:lnTo>
                      <a:pt x="47" y="67"/>
                    </a:lnTo>
                    <a:lnTo>
                      <a:pt x="0" y="18"/>
                    </a:lnTo>
                    <a:lnTo>
                      <a:pt x="45" y="0"/>
                    </a:lnTo>
                    <a:lnTo>
                      <a:pt x="47"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40" name="Freeform 196"/>
              <p:cNvSpPr>
                <a:spLocks/>
              </p:cNvSpPr>
              <p:nvPr/>
            </p:nvSpPr>
            <p:spPr bwMode="auto">
              <a:xfrm>
                <a:off x="792" y="2952"/>
                <a:ext cx="62" cy="78"/>
              </a:xfrm>
              <a:custGeom>
                <a:avLst/>
                <a:gdLst/>
                <a:ahLst/>
                <a:cxnLst>
                  <a:cxn ang="0">
                    <a:pos x="13" y="0"/>
                  </a:cxn>
                  <a:cxn ang="0">
                    <a:pos x="61" y="51"/>
                  </a:cxn>
                  <a:cxn ang="0">
                    <a:pos x="0" y="77"/>
                  </a:cxn>
                  <a:cxn ang="0">
                    <a:pos x="13" y="0"/>
                  </a:cxn>
                </a:cxnLst>
                <a:rect l="0" t="0" r="r" b="b"/>
                <a:pathLst>
                  <a:path w="62" h="78">
                    <a:moveTo>
                      <a:pt x="13" y="0"/>
                    </a:moveTo>
                    <a:lnTo>
                      <a:pt x="61" y="51"/>
                    </a:lnTo>
                    <a:lnTo>
                      <a:pt x="0" y="77"/>
                    </a:lnTo>
                    <a:lnTo>
                      <a:pt x="13"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41" name="Freeform 197"/>
              <p:cNvSpPr>
                <a:spLocks/>
              </p:cNvSpPr>
              <p:nvPr/>
            </p:nvSpPr>
            <p:spPr bwMode="auto">
              <a:xfrm>
                <a:off x="756" y="2952"/>
                <a:ext cx="45" cy="78"/>
              </a:xfrm>
              <a:custGeom>
                <a:avLst/>
                <a:gdLst/>
                <a:ahLst/>
                <a:cxnLst>
                  <a:cxn ang="0">
                    <a:pos x="44" y="0"/>
                  </a:cxn>
                  <a:cxn ang="0">
                    <a:pos x="30" y="77"/>
                  </a:cxn>
                  <a:cxn ang="0">
                    <a:pos x="0" y="21"/>
                  </a:cxn>
                  <a:cxn ang="0">
                    <a:pos x="44" y="0"/>
                  </a:cxn>
                </a:cxnLst>
                <a:rect l="0" t="0" r="r" b="b"/>
                <a:pathLst>
                  <a:path w="45" h="78">
                    <a:moveTo>
                      <a:pt x="44" y="0"/>
                    </a:moveTo>
                    <a:lnTo>
                      <a:pt x="30" y="77"/>
                    </a:lnTo>
                    <a:lnTo>
                      <a:pt x="0" y="21"/>
                    </a:lnTo>
                    <a:lnTo>
                      <a:pt x="44"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42" name="Freeform 198"/>
              <p:cNvSpPr>
                <a:spLocks/>
              </p:cNvSpPr>
              <p:nvPr/>
            </p:nvSpPr>
            <p:spPr bwMode="auto">
              <a:xfrm>
                <a:off x="708" y="2974"/>
                <a:ext cx="75" cy="56"/>
              </a:xfrm>
              <a:custGeom>
                <a:avLst/>
                <a:gdLst/>
                <a:ahLst/>
                <a:cxnLst>
                  <a:cxn ang="0">
                    <a:pos x="39" y="0"/>
                  </a:cxn>
                  <a:cxn ang="0">
                    <a:pos x="74" y="55"/>
                  </a:cxn>
                  <a:cxn ang="0">
                    <a:pos x="0" y="5"/>
                  </a:cxn>
                  <a:cxn ang="0">
                    <a:pos x="36" y="0"/>
                  </a:cxn>
                  <a:cxn ang="0">
                    <a:pos x="39" y="0"/>
                  </a:cxn>
                </a:cxnLst>
                <a:rect l="0" t="0" r="r" b="b"/>
                <a:pathLst>
                  <a:path w="75" h="56">
                    <a:moveTo>
                      <a:pt x="39" y="0"/>
                    </a:moveTo>
                    <a:lnTo>
                      <a:pt x="74" y="55"/>
                    </a:lnTo>
                    <a:lnTo>
                      <a:pt x="0" y="5"/>
                    </a:lnTo>
                    <a:lnTo>
                      <a:pt x="36" y="0"/>
                    </a:lnTo>
                    <a:lnTo>
                      <a:pt x="39"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43" name="Freeform 199"/>
              <p:cNvSpPr>
                <a:spLocks/>
              </p:cNvSpPr>
              <p:nvPr/>
            </p:nvSpPr>
            <p:spPr bwMode="auto">
              <a:xfrm>
                <a:off x="700" y="2979"/>
                <a:ext cx="73" cy="57"/>
              </a:xfrm>
              <a:custGeom>
                <a:avLst/>
                <a:gdLst/>
                <a:ahLst/>
                <a:cxnLst>
                  <a:cxn ang="0">
                    <a:pos x="0" y="0"/>
                  </a:cxn>
                  <a:cxn ang="0">
                    <a:pos x="72" y="51"/>
                  </a:cxn>
                  <a:cxn ang="0">
                    <a:pos x="19" y="56"/>
                  </a:cxn>
                  <a:cxn ang="0">
                    <a:pos x="0" y="0"/>
                  </a:cxn>
                </a:cxnLst>
                <a:rect l="0" t="0" r="r" b="b"/>
                <a:pathLst>
                  <a:path w="73" h="57">
                    <a:moveTo>
                      <a:pt x="0" y="0"/>
                    </a:moveTo>
                    <a:lnTo>
                      <a:pt x="72" y="51"/>
                    </a:lnTo>
                    <a:lnTo>
                      <a:pt x="19" y="56"/>
                    </a:lnTo>
                    <a:lnTo>
                      <a:pt x="0"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44" name="Freeform 200"/>
              <p:cNvSpPr>
                <a:spLocks/>
              </p:cNvSpPr>
              <p:nvPr/>
            </p:nvSpPr>
            <p:spPr bwMode="auto">
              <a:xfrm>
                <a:off x="655" y="2979"/>
                <a:ext cx="58" cy="53"/>
              </a:xfrm>
              <a:custGeom>
                <a:avLst/>
                <a:gdLst/>
                <a:ahLst/>
                <a:cxnLst>
                  <a:cxn ang="0">
                    <a:pos x="38" y="0"/>
                  </a:cxn>
                  <a:cxn ang="0">
                    <a:pos x="57" y="52"/>
                  </a:cxn>
                  <a:cxn ang="0">
                    <a:pos x="0" y="4"/>
                  </a:cxn>
                  <a:cxn ang="0">
                    <a:pos x="38" y="0"/>
                  </a:cxn>
                </a:cxnLst>
                <a:rect l="0" t="0" r="r" b="b"/>
                <a:pathLst>
                  <a:path w="58" h="53">
                    <a:moveTo>
                      <a:pt x="38" y="0"/>
                    </a:moveTo>
                    <a:lnTo>
                      <a:pt x="57" y="52"/>
                    </a:lnTo>
                    <a:lnTo>
                      <a:pt x="0" y="4"/>
                    </a:lnTo>
                    <a:lnTo>
                      <a:pt x="38"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45" name="Freeform 201"/>
              <p:cNvSpPr>
                <a:spLocks/>
              </p:cNvSpPr>
              <p:nvPr/>
            </p:nvSpPr>
            <p:spPr bwMode="auto">
              <a:xfrm>
                <a:off x="608" y="2971"/>
                <a:ext cx="93" cy="59"/>
              </a:xfrm>
              <a:custGeom>
                <a:avLst/>
                <a:gdLst/>
                <a:ahLst/>
                <a:cxnLst>
                  <a:cxn ang="0">
                    <a:pos x="1" y="0"/>
                  </a:cxn>
                  <a:cxn ang="0">
                    <a:pos x="39" y="19"/>
                  </a:cxn>
                  <a:cxn ang="0">
                    <a:pos x="92" y="58"/>
                  </a:cxn>
                  <a:cxn ang="0">
                    <a:pos x="0" y="0"/>
                  </a:cxn>
                  <a:cxn ang="0">
                    <a:pos x="1" y="0"/>
                  </a:cxn>
                </a:cxnLst>
                <a:rect l="0" t="0" r="r" b="b"/>
                <a:pathLst>
                  <a:path w="93" h="59">
                    <a:moveTo>
                      <a:pt x="1" y="0"/>
                    </a:moveTo>
                    <a:lnTo>
                      <a:pt x="39" y="19"/>
                    </a:lnTo>
                    <a:lnTo>
                      <a:pt x="92" y="58"/>
                    </a:lnTo>
                    <a:lnTo>
                      <a:pt x="0" y="0"/>
                    </a:lnTo>
                    <a:lnTo>
                      <a:pt x="1"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46" name="Freeform 202"/>
              <p:cNvSpPr>
                <a:spLocks/>
              </p:cNvSpPr>
              <p:nvPr/>
            </p:nvSpPr>
            <p:spPr bwMode="auto">
              <a:xfrm>
                <a:off x="681" y="2838"/>
                <a:ext cx="180" cy="119"/>
              </a:xfrm>
              <a:custGeom>
                <a:avLst/>
                <a:gdLst/>
                <a:ahLst/>
                <a:cxnLst>
                  <a:cxn ang="0">
                    <a:pos x="0" y="118"/>
                  </a:cxn>
                  <a:cxn ang="0">
                    <a:pos x="58" y="8"/>
                  </a:cxn>
                  <a:cxn ang="0">
                    <a:pos x="68" y="0"/>
                  </a:cxn>
                  <a:cxn ang="0">
                    <a:pos x="89" y="0"/>
                  </a:cxn>
                  <a:cxn ang="0">
                    <a:pos x="179" y="53"/>
                  </a:cxn>
                  <a:cxn ang="0">
                    <a:pos x="174" y="57"/>
                  </a:cxn>
                  <a:cxn ang="0">
                    <a:pos x="91" y="10"/>
                  </a:cxn>
                  <a:cxn ang="0">
                    <a:pos x="86" y="13"/>
                  </a:cxn>
                  <a:cxn ang="0">
                    <a:pos x="86" y="18"/>
                  </a:cxn>
                  <a:cxn ang="0">
                    <a:pos x="84" y="25"/>
                  </a:cxn>
                  <a:cxn ang="0">
                    <a:pos x="79" y="29"/>
                  </a:cxn>
                  <a:cxn ang="0">
                    <a:pos x="73" y="29"/>
                  </a:cxn>
                  <a:cxn ang="0">
                    <a:pos x="70" y="26"/>
                  </a:cxn>
                  <a:cxn ang="0">
                    <a:pos x="64" y="25"/>
                  </a:cxn>
                  <a:cxn ang="0">
                    <a:pos x="61" y="22"/>
                  </a:cxn>
                  <a:cxn ang="0">
                    <a:pos x="10" y="116"/>
                  </a:cxn>
                  <a:cxn ang="0">
                    <a:pos x="0" y="118"/>
                  </a:cxn>
                </a:cxnLst>
                <a:rect l="0" t="0" r="r" b="b"/>
                <a:pathLst>
                  <a:path w="180" h="119">
                    <a:moveTo>
                      <a:pt x="0" y="118"/>
                    </a:moveTo>
                    <a:lnTo>
                      <a:pt x="58" y="8"/>
                    </a:lnTo>
                    <a:lnTo>
                      <a:pt x="68" y="0"/>
                    </a:lnTo>
                    <a:lnTo>
                      <a:pt x="89" y="0"/>
                    </a:lnTo>
                    <a:lnTo>
                      <a:pt x="179" y="53"/>
                    </a:lnTo>
                    <a:lnTo>
                      <a:pt x="174" y="57"/>
                    </a:lnTo>
                    <a:lnTo>
                      <a:pt x="91" y="10"/>
                    </a:lnTo>
                    <a:lnTo>
                      <a:pt x="86" y="13"/>
                    </a:lnTo>
                    <a:lnTo>
                      <a:pt x="86" y="18"/>
                    </a:lnTo>
                    <a:lnTo>
                      <a:pt x="84" y="25"/>
                    </a:lnTo>
                    <a:lnTo>
                      <a:pt x="79" y="29"/>
                    </a:lnTo>
                    <a:lnTo>
                      <a:pt x="73" y="29"/>
                    </a:lnTo>
                    <a:lnTo>
                      <a:pt x="70" y="26"/>
                    </a:lnTo>
                    <a:lnTo>
                      <a:pt x="64" y="25"/>
                    </a:lnTo>
                    <a:lnTo>
                      <a:pt x="61" y="22"/>
                    </a:lnTo>
                    <a:lnTo>
                      <a:pt x="10" y="116"/>
                    </a:lnTo>
                    <a:lnTo>
                      <a:pt x="0" y="118"/>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57547" name="Freeform 203"/>
              <p:cNvSpPr>
                <a:spLocks/>
              </p:cNvSpPr>
              <p:nvPr/>
            </p:nvSpPr>
            <p:spPr bwMode="auto">
              <a:xfrm>
                <a:off x="738" y="2838"/>
                <a:ext cx="35" cy="24"/>
              </a:xfrm>
              <a:custGeom>
                <a:avLst/>
                <a:gdLst/>
                <a:ahLst/>
                <a:cxnLst>
                  <a:cxn ang="0">
                    <a:pos x="32" y="0"/>
                  </a:cxn>
                  <a:cxn ang="0">
                    <a:pos x="34" y="12"/>
                  </a:cxn>
                  <a:cxn ang="0">
                    <a:pos x="4" y="23"/>
                  </a:cxn>
                  <a:cxn ang="0">
                    <a:pos x="0" y="13"/>
                  </a:cxn>
                  <a:cxn ang="0">
                    <a:pos x="32" y="1"/>
                  </a:cxn>
                </a:cxnLst>
                <a:rect l="0" t="0" r="r" b="b"/>
                <a:pathLst>
                  <a:path w="35" h="24">
                    <a:moveTo>
                      <a:pt x="32" y="0"/>
                    </a:moveTo>
                    <a:lnTo>
                      <a:pt x="34" y="12"/>
                    </a:lnTo>
                    <a:lnTo>
                      <a:pt x="4" y="23"/>
                    </a:lnTo>
                    <a:lnTo>
                      <a:pt x="0" y="13"/>
                    </a:lnTo>
                    <a:lnTo>
                      <a:pt x="32" y="1"/>
                    </a:lnTo>
                  </a:path>
                </a:pathLst>
              </a:custGeom>
              <a:noFill/>
              <a:ln w="12700" cap="rnd" cmpd="sng">
                <a:solidFill>
                  <a:srgbClr val="000000"/>
                </a:solidFill>
                <a:prstDash val="solid"/>
                <a:round/>
                <a:headEnd type="none" w="med" len="med"/>
                <a:tailEnd type="none" w="med" len="med"/>
              </a:ln>
              <a:effectLst/>
            </p:spPr>
            <p:txBody>
              <a:bodyPr/>
              <a:lstStyle/>
              <a:p>
                <a:endParaRPr lang="pl-PL">
                  <a:latin typeface="+mn-lt"/>
                </a:endParaRPr>
              </a:p>
            </p:txBody>
          </p:sp>
        </p:grpSp>
        <p:sp>
          <p:nvSpPr>
            <p:cNvPr id="57548" name="Text Box 204"/>
            <p:cNvSpPr txBox="1">
              <a:spLocks noChangeArrowheads="1"/>
            </p:cNvSpPr>
            <p:nvPr/>
          </p:nvSpPr>
          <p:spPr bwMode="auto">
            <a:xfrm>
              <a:off x="10" y="3663"/>
              <a:ext cx="1397" cy="212"/>
            </a:xfrm>
            <a:prstGeom prst="rect">
              <a:avLst/>
            </a:prstGeom>
            <a:noFill/>
            <a:ln w="9525">
              <a:noFill/>
              <a:miter lim="800000"/>
              <a:headEnd/>
              <a:tailEnd/>
            </a:ln>
            <a:effectLst/>
          </p:spPr>
          <p:txBody>
            <a:bodyPr wrap="none">
              <a:spAutoFit/>
            </a:bodyPr>
            <a:lstStyle/>
            <a:p>
              <a:pPr algn="ctr" eaLnBrk="0" hangingPunct="0"/>
              <a:r>
                <a:rPr lang="en-US" sz="1600">
                  <a:latin typeface="+mn-lt"/>
                </a:rPr>
                <a:t>Multimedia services</a:t>
              </a:r>
            </a:p>
          </p:txBody>
        </p:sp>
        <p:sp>
          <p:nvSpPr>
            <p:cNvPr id="57549" name="Text Box 205"/>
            <p:cNvSpPr txBox="1">
              <a:spLocks noChangeArrowheads="1"/>
            </p:cNvSpPr>
            <p:nvPr/>
          </p:nvSpPr>
          <p:spPr bwMode="auto">
            <a:xfrm>
              <a:off x="1635" y="3711"/>
              <a:ext cx="818" cy="366"/>
            </a:xfrm>
            <a:prstGeom prst="rect">
              <a:avLst/>
            </a:prstGeom>
            <a:noFill/>
            <a:ln w="9525">
              <a:noFill/>
              <a:miter lim="800000"/>
              <a:headEnd/>
              <a:tailEnd/>
            </a:ln>
            <a:effectLst/>
          </p:spPr>
          <p:txBody>
            <a:bodyPr wrap="none">
              <a:spAutoFit/>
            </a:bodyPr>
            <a:lstStyle/>
            <a:p>
              <a:pPr algn="ctr" eaLnBrk="0" hangingPunct="0"/>
              <a:r>
                <a:rPr lang="en-US" sz="1600">
                  <a:latin typeface="+mn-lt"/>
                </a:rPr>
                <a:t>Broadband</a:t>
              </a:r>
              <a:br>
                <a:rPr lang="en-US" sz="1600">
                  <a:latin typeface="+mn-lt"/>
                </a:rPr>
              </a:br>
              <a:r>
                <a:rPr lang="en-US" sz="1600">
                  <a:latin typeface="+mn-lt"/>
                </a:rPr>
                <a:t>Internet</a:t>
              </a:r>
            </a:p>
          </p:txBody>
        </p:sp>
        <p:sp>
          <p:nvSpPr>
            <p:cNvPr id="57550" name="Text Box 206"/>
            <p:cNvSpPr txBox="1">
              <a:spLocks noChangeArrowheads="1"/>
            </p:cNvSpPr>
            <p:nvPr/>
          </p:nvSpPr>
          <p:spPr bwMode="auto">
            <a:xfrm>
              <a:off x="2092" y="3145"/>
              <a:ext cx="743" cy="212"/>
            </a:xfrm>
            <a:prstGeom prst="rect">
              <a:avLst/>
            </a:prstGeom>
            <a:noFill/>
            <a:ln w="9525">
              <a:noFill/>
              <a:miter lim="800000"/>
              <a:headEnd/>
              <a:tailEnd/>
            </a:ln>
            <a:effectLst/>
          </p:spPr>
          <p:txBody>
            <a:bodyPr wrap="none">
              <a:spAutoFit/>
            </a:bodyPr>
            <a:lstStyle/>
            <a:p>
              <a:pPr algn="ctr" eaLnBrk="0" hangingPunct="0"/>
              <a:r>
                <a:rPr lang="en-US" sz="1600">
                  <a:latin typeface="+mn-lt"/>
                </a:rPr>
                <a:t>Fast WAN</a:t>
              </a:r>
            </a:p>
          </p:txBody>
        </p:sp>
        <p:sp>
          <p:nvSpPr>
            <p:cNvPr id="57551" name="Text Box 207"/>
            <p:cNvSpPr txBox="1">
              <a:spLocks noChangeArrowheads="1"/>
            </p:cNvSpPr>
            <p:nvPr/>
          </p:nvSpPr>
          <p:spPr bwMode="auto">
            <a:xfrm>
              <a:off x="2859" y="3787"/>
              <a:ext cx="1250" cy="213"/>
            </a:xfrm>
            <a:prstGeom prst="rect">
              <a:avLst/>
            </a:prstGeom>
            <a:noFill/>
            <a:ln w="9525">
              <a:noFill/>
              <a:miter lim="800000"/>
              <a:headEnd/>
              <a:tailEnd/>
            </a:ln>
            <a:effectLst/>
          </p:spPr>
          <p:txBody>
            <a:bodyPr wrap="none">
              <a:spAutoFit/>
            </a:bodyPr>
            <a:lstStyle/>
            <a:p>
              <a:pPr algn="ctr" eaLnBrk="0" hangingPunct="0"/>
              <a:r>
                <a:rPr lang="en-US" sz="1600">
                  <a:latin typeface="+mn-lt"/>
                </a:rPr>
                <a:t>Complex services</a:t>
              </a:r>
            </a:p>
          </p:txBody>
        </p:sp>
        <p:sp>
          <p:nvSpPr>
            <p:cNvPr id="57552" name="Text Box 208"/>
            <p:cNvSpPr txBox="1">
              <a:spLocks noChangeArrowheads="1"/>
            </p:cNvSpPr>
            <p:nvPr/>
          </p:nvSpPr>
          <p:spPr bwMode="auto">
            <a:xfrm>
              <a:off x="4331" y="3663"/>
              <a:ext cx="1047" cy="368"/>
            </a:xfrm>
            <a:prstGeom prst="rect">
              <a:avLst/>
            </a:prstGeom>
            <a:noFill/>
            <a:ln w="9525">
              <a:noFill/>
              <a:miter lim="800000"/>
              <a:headEnd/>
              <a:tailEnd/>
            </a:ln>
            <a:effectLst/>
          </p:spPr>
          <p:txBody>
            <a:bodyPr wrap="none">
              <a:spAutoFit/>
            </a:bodyPr>
            <a:lstStyle/>
            <a:p>
              <a:pPr algn="ctr" eaLnBrk="0" hangingPunct="0"/>
              <a:r>
                <a:rPr lang="en-US" sz="1600">
                  <a:latin typeface="+mn-lt"/>
                </a:rPr>
                <a:t>Advanced PCS</a:t>
              </a:r>
              <a:br>
                <a:rPr lang="en-US" sz="1600">
                  <a:latin typeface="+mn-lt"/>
                </a:rPr>
              </a:br>
              <a:r>
                <a:rPr lang="en-US" sz="1600">
                  <a:latin typeface="+mn-lt"/>
                </a:rPr>
                <a:t>systems</a:t>
              </a:r>
            </a:p>
          </p:txBody>
        </p:sp>
        <p:sp>
          <p:nvSpPr>
            <p:cNvPr id="57553" name="Text Box 209"/>
            <p:cNvSpPr txBox="1">
              <a:spLocks noChangeArrowheads="1"/>
            </p:cNvSpPr>
            <p:nvPr/>
          </p:nvSpPr>
          <p:spPr bwMode="auto">
            <a:xfrm>
              <a:off x="3713" y="3173"/>
              <a:ext cx="743" cy="366"/>
            </a:xfrm>
            <a:prstGeom prst="rect">
              <a:avLst/>
            </a:prstGeom>
            <a:noFill/>
            <a:ln w="9525">
              <a:noFill/>
              <a:miter lim="800000"/>
              <a:headEnd/>
              <a:tailEnd/>
            </a:ln>
            <a:effectLst/>
          </p:spPr>
          <p:txBody>
            <a:bodyPr wrap="none">
              <a:spAutoFit/>
            </a:bodyPr>
            <a:lstStyle/>
            <a:p>
              <a:pPr algn="ctr" eaLnBrk="0" hangingPunct="0"/>
              <a:r>
                <a:rPr lang="en-US" sz="1600">
                  <a:latin typeface="+mn-lt"/>
                </a:rPr>
                <a:t>Advanced</a:t>
              </a:r>
              <a:br>
                <a:rPr lang="en-US" sz="1600">
                  <a:latin typeface="+mn-lt"/>
                </a:rPr>
              </a:br>
              <a:r>
                <a:rPr lang="en-US" sz="1600">
                  <a:latin typeface="+mn-lt"/>
                </a:rPr>
                <a:t>terminals</a:t>
              </a:r>
            </a:p>
          </p:txBody>
        </p:sp>
      </p:grpSp>
      <p:grpSp>
        <p:nvGrpSpPr>
          <p:cNvPr id="57554" name="Group 210"/>
          <p:cNvGrpSpPr>
            <a:grpSpLocks/>
          </p:cNvGrpSpPr>
          <p:nvPr/>
        </p:nvGrpSpPr>
        <p:grpSpPr bwMode="auto">
          <a:xfrm>
            <a:off x="1106488" y="2390775"/>
            <a:ext cx="6284913" cy="2406650"/>
            <a:chOff x="572" y="1506"/>
            <a:chExt cx="3959" cy="1516"/>
          </a:xfrm>
        </p:grpSpPr>
        <p:sp>
          <p:nvSpPr>
            <p:cNvPr id="57555" name="Line 211"/>
            <p:cNvSpPr>
              <a:spLocks noChangeShapeType="1"/>
            </p:cNvSpPr>
            <p:nvPr/>
          </p:nvSpPr>
          <p:spPr bwMode="auto">
            <a:xfrm flipH="1">
              <a:off x="2118" y="1506"/>
              <a:ext cx="618" cy="1248"/>
            </a:xfrm>
            <a:prstGeom prst="line">
              <a:avLst/>
            </a:prstGeom>
            <a:noFill/>
            <a:ln w="50800">
              <a:solidFill>
                <a:schemeClr val="tx1"/>
              </a:solidFill>
              <a:round/>
              <a:headEnd type="triangle" w="med" len="med"/>
              <a:tailEnd type="triangle" w="med" len="med"/>
            </a:ln>
            <a:effectLst/>
          </p:spPr>
          <p:txBody>
            <a:bodyPr wrap="none" anchor="ctr"/>
            <a:lstStyle/>
            <a:p>
              <a:endParaRPr lang="pl-PL">
                <a:latin typeface="+mn-lt"/>
              </a:endParaRPr>
            </a:p>
          </p:txBody>
        </p:sp>
        <p:sp>
          <p:nvSpPr>
            <p:cNvPr id="57556" name="Line 212"/>
            <p:cNvSpPr>
              <a:spLocks noChangeShapeType="1"/>
            </p:cNvSpPr>
            <p:nvPr/>
          </p:nvSpPr>
          <p:spPr bwMode="auto">
            <a:xfrm>
              <a:off x="2832" y="1506"/>
              <a:ext cx="288" cy="1516"/>
            </a:xfrm>
            <a:prstGeom prst="line">
              <a:avLst/>
            </a:prstGeom>
            <a:noFill/>
            <a:ln w="50800">
              <a:solidFill>
                <a:schemeClr val="tx1"/>
              </a:solidFill>
              <a:round/>
              <a:headEnd type="triangle" w="med" len="med"/>
              <a:tailEnd type="triangle" w="med" len="med"/>
            </a:ln>
            <a:effectLst/>
          </p:spPr>
          <p:txBody>
            <a:bodyPr wrap="none" anchor="ctr"/>
            <a:lstStyle/>
            <a:p>
              <a:endParaRPr lang="pl-PL">
                <a:latin typeface="+mn-lt"/>
              </a:endParaRPr>
            </a:p>
          </p:txBody>
        </p:sp>
        <p:sp>
          <p:nvSpPr>
            <p:cNvPr id="57557" name="Line 213"/>
            <p:cNvSpPr>
              <a:spLocks noChangeShapeType="1"/>
            </p:cNvSpPr>
            <p:nvPr/>
          </p:nvSpPr>
          <p:spPr bwMode="auto">
            <a:xfrm>
              <a:off x="2976" y="1506"/>
              <a:ext cx="894" cy="1485"/>
            </a:xfrm>
            <a:prstGeom prst="line">
              <a:avLst/>
            </a:prstGeom>
            <a:noFill/>
            <a:ln w="50800">
              <a:solidFill>
                <a:schemeClr val="tx1"/>
              </a:solidFill>
              <a:round/>
              <a:headEnd type="triangle" w="med" len="med"/>
              <a:tailEnd type="triangle" w="med" len="med"/>
            </a:ln>
            <a:effectLst/>
          </p:spPr>
          <p:txBody>
            <a:bodyPr wrap="none" anchor="ctr"/>
            <a:lstStyle/>
            <a:p>
              <a:endParaRPr lang="pl-PL">
                <a:latin typeface="+mn-lt"/>
              </a:endParaRPr>
            </a:p>
          </p:txBody>
        </p:sp>
        <p:sp>
          <p:nvSpPr>
            <p:cNvPr id="57558" name="Line 214"/>
            <p:cNvSpPr>
              <a:spLocks noChangeShapeType="1"/>
            </p:cNvSpPr>
            <p:nvPr/>
          </p:nvSpPr>
          <p:spPr bwMode="auto">
            <a:xfrm>
              <a:off x="3168" y="1506"/>
              <a:ext cx="1363" cy="1204"/>
            </a:xfrm>
            <a:prstGeom prst="line">
              <a:avLst/>
            </a:prstGeom>
            <a:noFill/>
            <a:ln w="50800">
              <a:solidFill>
                <a:schemeClr val="tx1"/>
              </a:solidFill>
              <a:round/>
              <a:headEnd type="triangle" w="med" len="med"/>
              <a:tailEnd type="triangle" w="med" len="med"/>
            </a:ln>
            <a:effectLst/>
          </p:spPr>
          <p:txBody>
            <a:bodyPr wrap="none" anchor="ctr"/>
            <a:lstStyle/>
            <a:p>
              <a:endParaRPr lang="pl-PL">
                <a:latin typeface="+mn-lt"/>
              </a:endParaRPr>
            </a:p>
          </p:txBody>
        </p:sp>
        <p:sp>
          <p:nvSpPr>
            <p:cNvPr id="57559" name="Text Box 215"/>
            <p:cNvSpPr txBox="1">
              <a:spLocks noChangeArrowheads="1"/>
            </p:cNvSpPr>
            <p:nvPr/>
          </p:nvSpPr>
          <p:spPr bwMode="auto">
            <a:xfrm>
              <a:off x="572" y="1839"/>
              <a:ext cx="991" cy="233"/>
            </a:xfrm>
            <a:prstGeom prst="rect">
              <a:avLst/>
            </a:prstGeom>
            <a:noFill/>
            <a:ln w="9525">
              <a:noFill/>
              <a:miter lim="800000"/>
              <a:headEnd/>
              <a:tailEnd/>
            </a:ln>
            <a:effectLst/>
          </p:spPr>
          <p:txBody>
            <a:bodyPr wrap="none">
              <a:spAutoFit/>
            </a:bodyPr>
            <a:lstStyle/>
            <a:p>
              <a:pPr algn="ctr" eaLnBrk="0" hangingPunct="0"/>
              <a:r>
                <a:rPr lang="en-US">
                  <a:latin typeface="+mn-lt"/>
                </a:rPr>
                <a:t>Access links</a:t>
              </a:r>
            </a:p>
          </p:txBody>
        </p:sp>
        <p:sp>
          <p:nvSpPr>
            <p:cNvPr id="57560" name="Line 216"/>
            <p:cNvSpPr>
              <a:spLocks noChangeShapeType="1"/>
            </p:cNvSpPr>
            <p:nvPr/>
          </p:nvSpPr>
          <p:spPr bwMode="auto">
            <a:xfrm flipH="1">
              <a:off x="1293" y="1506"/>
              <a:ext cx="1299" cy="1266"/>
            </a:xfrm>
            <a:prstGeom prst="line">
              <a:avLst/>
            </a:prstGeom>
            <a:noFill/>
            <a:ln w="50800">
              <a:solidFill>
                <a:schemeClr val="tx1"/>
              </a:solidFill>
              <a:round/>
              <a:headEnd type="triangle" w="med" len="med"/>
              <a:tailEnd type="triangle" w="med" len="med"/>
            </a:ln>
            <a:effectLst/>
          </p:spPr>
          <p:txBody>
            <a:bodyPr wrap="none" anchor="ctr"/>
            <a:lstStyle/>
            <a:p>
              <a:endParaRPr lang="pl-PL">
                <a:latin typeface="+mn-lt"/>
              </a:endParaRPr>
            </a:p>
          </p:txBody>
        </p:sp>
      </p:grpSp>
      <p:grpSp>
        <p:nvGrpSpPr>
          <p:cNvPr id="57561" name="Group 217"/>
          <p:cNvGrpSpPr>
            <a:grpSpLocks/>
          </p:cNvGrpSpPr>
          <p:nvPr/>
        </p:nvGrpSpPr>
        <p:grpSpPr bwMode="auto">
          <a:xfrm>
            <a:off x="3551238" y="1295400"/>
            <a:ext cx="2286000" cy="1066800"/>
            <a:chOff x="2112" y="816"/>
            <a:chExt cx="1440" cy="672"/>
          </a:xfrm>
        </p:grpSpPr>
        <p:sp>
          <p:nvSpPr>
            <p:cNvPr id="57562" name="Rectangle 218"/>
            <p:cNvSpPr>
              <a:spLocks noChangeArrowheads="1"/>
            </p:cNvSpPr>
            <p:nvPr/>
          </p:nvSpPr>
          <p:spPr bwMode="auto">
            <a:xfrm>
              <a:off x="2112" y="1008"/>
              <a:ext cx="1440" cy="480"/>
            </a:xfrm>
            <a:prstGeom prst="rect">
              <a:avLst/>
            </a:prstGeom>
            <a:solidFill>
              <a:schemeClr val="bg1"/>
            </a:solidFill>
            <a:ln w="9525">
              <a:noFill/>
              <a:miter lim="800000"/>
              <a:headEnd/>
              <a:tailEnd/>
            </a:ln>
            <a:effectLst/>
          </p:spPr>
          <p:txBody>
            <a:bodyPr wrap="none" anchor="ctr"/>
            <a:lstStyle/>
            <a:p>
              <a:endParaRPr lang="pl-PL">
                <a:latin typeface="+mn-lt"/>
              </a:endParaRPr>
            </a:p>
          </p:txBody>
        </p:sp>
        <p:grpSp>
          <p:nvGrpSpPr>
            <p:cNvPr id="57563" name="Group 219"/>
            <p:cNvGrpSpPr>
              <a:grpSpLocks/>
            </p:cNvGrpSpPr>
            <p:nvPr/>
          </p:nvGrpSpPr>
          <p:grpSpPr bwMode="auto">
            <a:xfrm>
              <a:off x="2544" y="816"/>
              <a:ext cx="578" cy="672"/>
              <a:chOff x="5088" y="1204"/>
              <a:chExt cx="1861" cy="2162"/>
            </a:xfrm>
          </p:grpSpPr>
          <p:sp>
            <p:nvSpPr>
              <p:cNvPr id="57564" name="Freeform 220"/>
              <p:cNvSpPr>
                <a:spLocks/>
              </p:cNvSpPr>
              <p:nvPr/>
            </p:nvSpPr>
            <p:spPr bwMode="auto">
              <a:xfrm>
                <a:off x="5156" y="1222"/>
                <a:ext cx="1712" cy="2082"/>
              </a:xfrm>
              <a:custGeom>
                <a:avLst/>
                <a:gdLst/>
                <a:ahLst/>
                <a:cxnLst>
                  <a:cxn ang="0">
                    <a:pos x="0" y="834"/>
                  </a:cxn>
                  <a:cxn ang="0">
                    <a:pos x="308" y="756"/>
                  </a:cxn>
                  <a:cxn ang="0">
                    <a:pos x="519" y="893"/>
                  </a:cxn>
                  <a:cxn ang="0">
                    <a:pos x="597" y="1174"/>
                  </a:cxn>
                  <a:cxn ang="0">
                    <a:pos x="572" y="1532"/>
                  </a:cxn>
                  <a:cxn ang="0">
                    <a:pos x="1511" y="1629"/>
                  </a:cxn>
                  <a:cxn ang="0">
                    <a:pos x="2024" y="61"/>
                  </a:cxn>
                  <a:cxn ang="0">
                    <a:pos x="2157" y="0"/>
                  </a:cxn>
                  <a:cxn ang="0">
                    <a:pos x="2325" y="19"/>
                  </a:cxn>
                  <a:cxn ang="0">
                    <a:pos x="2437" y="133"/>
                  </a:cxn>
                  <a:cxn ang="0">
                    <a:pos x="2486" y="410"/>
                  </a:cxn>
                  <a:cxn ang="0">
                    <a:pos x="2399" y="1260"/>
                  </a:cxn>
                  <a:cxn ang="0">
                    <a:pos x="2342" y="1758"/>
                  </a:cxn>
                  <a:cxn ang="0">
                    <a:pos x="2960" y="1901"/>
                  </a:cxn>
                  <a:cxn ang="0">
                    <a:pos x="3262" y="2036"/>
                  </a:cxn>
                  <a:cxn ang="0">
                    <a:pos x="3423" y="2239"/>
                  </a:cxn>
                  <a:cxn ang="0">
                    <a:pos x="3391" y="2399"/>
                  </a:cxn>
                  <a:cxn ang="0">
                    <a:pos x="3205" y="2513"/>
                  </a:cxn>
                  <a:cxn ang="0">
                    <a:pos x="2192" y="2383"/>
                  </a:cxn>
                  <a:cxn ang="0">
                    <a:pos x="1836" y="3490"/>
                  </a:cxn>
                  <a:cxn ang="0">
                    <a:pos x="1657" y="3936"/>
                  </a:cxn>
                  <a:cxn ang="0">
                    <a:pos x="1471" y="4164"/>
                  </a:cxn>
                  <a:cxn ang="0">
                    <a:pos x="1135" y="4119"/>
                  </a:cxn>
                  <a:cxn ang="0">
                    <a:pos x="1055" y="3864"/>
                  </a:cxn>
                  <a:cxn ang="0">
                    <a:pos x="1336" y="2294"/>
                  </a:cxn>
                  <a:cxn ang="0">
                    <a:pos x="116" y="1775"/>
                  </a:cxn>
                  <a:cxn ang="0">
                    <a:pos x="0" y="834"/>
                  </a:cxn>
                  <a:cxn ang="0">
                    <a:pos x="0" y="834"/>
                  </a:cxn>
                </a:cxnLst>
                <a:rect l="0" t="0" r="r" b="b"/>
                <a:pathLst>
                  <a:path w="3423" h="4164">
                    <a:moveTo>
                      <a:pt x="0" y="834"/>
                    </a:moveTo>
                    <a:lnTo>
                      <a:pt x="308" y="756"/>
                    </a:lnTo>
                    <a:lnTo>
                      <a:pt x="519" y="893"/>
                    </a:lnTo>
                    <a:lnTo>
                      <a:pt x="597" y="1174"/>
                    </a:lnTo>
                    <a:lnTo>
                      <a:pt x="572" y="1532"/>
                    </a:lnTo>
                    <a:lnTo>
                      <a:pt x="1511" y="1629"/>
                    </a:lnTo>
                    <a:lnTo>
                      <a:pt x="2024" y="61"/>
                    </a:lnTo>
                    <a:lnTo>
                      <a:pt x="2157" y="0"/>
                    </a:lnTo>
                    <a:lnTo>
                      <a:pt x="2325" y="19"/>
                    </a:lnTo>
                    <a:lnTo>
                      <a:pt x="2437" y="133"/>
                    </a:lnTo>
                    <a:lnTo>
                      <a:pt x="2486" y="410"/>
                    </a:lnTo>
                    <a:lnTo>
                      <a:pt x="2399" y="1260"/>
                    </a:lnTo>
                    <a:lnTo>
                      <a:pt x="2342" y="1758"/>
                    </a:lnTo>
                    <a:lnTo>
                      <a:pt x="2960" y="1901"/>
                    </a:lnTo>
                    <a:lnTo>
                      <a:pt x="3262" y="2036"/>
                    </a:lnTo>
                    <a:lnTo>
                      <a:pt x="3423" y="2239"/>
                    </a:lnTo>
                    <a:lnTo>
                      <a:pt x="3391" y="2399"/>
                    </a:lnTo>
                    <a:lnTo>
                      <a:pt x="3205" y="2513"/>
                    </a:lnTo>
                    <a:lnTo>
                      <a:pt x="2192" y="2383"/>
                    </a:lnTo>
                    <a:lnTo>
                      <a:pt x="1836" y="3490"/>
                    </a:lnTo>
                    <a:lnTo>
                      <a:pt x="1657" y="3936"/>
                    </a:lnTo>
                    <a:lnTo>
                      <a:pt x="1471" y="4164"/>
                    </a:lnTo>
                    <a:lnTo>
                      <a:pt x="1135" y="4119"/>
                    </a:lnTo>
                    <a:lnTo>
                      <a:pt x="1055" y="3864"/>
                    </a:lnTo>
                    <a:lnTo>
                      <a:pt x="1336" y="2294"/>
                    </a:lnTo>
                    <a:lnTo>
                      <a:pt x="116" y="1775"/>
                    </a:lnTo>
                    <a:lnTo>
                      <a:pt x="0" y="834"/>
                    </a:lnTo>
                    <a:lnTo>
                      <a:pt x="0" y="834"/>
                    </a:lnTo>
                    <a:close/>
                  </a:path>
                </a:pathLst>
              </a:custGeom>
              <a:solidFill>
                <a:srgbClr val="FFFFFF"/>
              </a:solidFill>
              <a:ln w="9525">
                <a:noFill/>
                <a:round/>
                <a:headEnd/>
                <a:tailEnd/>
              </a:ln>
            </p:spPr>
            <p:txBody>
              <a:bodyPr/>
              <a:lstStyle/>
              <a:p>
                <a:endParaRPr lang="pl-PL">
                  <a:latin typeface="+mn-lt"/>
                </a:endParaRPr>
              </a:p>
            </p:txBody>
          </p:sp>
          <p:sp>
            <p:nvSpPr>
              <p:cNvPr id="57565" name="Freeform 221"/>
              <p:cNvSpPr>
                <a:spLocks/>
              </p:cNvSpPr>
              <p:nvPr/>
            </p:nvSpPr>
            <p:spPr bwMode="auto">
              <a:xfrm>
                <a:off x="5145" y="1667"/>
                <a:ext cx="1694" cy="778"/>
              </a:xfrm>
              <a:custGeom>
                <a:avLst/>
                <a:gdLst/>
                <a:ahLst/>
                <a:cxnLst>
                  <a:cxn ang="0">
                    <a:pos x="3387" y="1441"/>
                  </a:cxn>
                  <a:cxn ang="0">
                    <a:pos x="517" y="818"/>
                  </a:cxn>
                  <a:cxn ang="0">
                    <a:pos x="411" y="219"/>
                  </a:cxn>
                  <a:cxn ang="0">
                    <a:pos x="0" y="0"/>
                  </a:cxn>
                  <a:cxn ang="0">
                    <a:pos x="70" y="795"/>
                  </a:cxn>
                  <a:cxn ang="0">
                    <a:pos x="682" y="1150"/>
                  </a:cxn>
                  <a:cxn ang="0">
                    <a:pos x="2960" y="1557"/>
                  </a:cxn>
                  <a:cxn ang="0">
                    <a:pos x="3315" y="1529"/>
                  </a:cxn>
                  <a:cxn ang="0">
                    <a:pos x="3387" y="1441"/>
                  </a:cxn>
                  <a:cxn ang="0">
                    <a:pos x="3387" y="1441"/>
                  </a:cxn>
                </a:cxnLst>
                <a:rect l="0" t="0" r="r" b="b"/>
                <a:pathLst>
                  <a:path w="3387" h="1557">
                    <a:moveTo>
                      <a:pt x="3387" y="1441"/>
                    </a:moveTo>
                    <a:lnTo>
                      <a:pt x="517" y="818"/>
                    </a:lnTo>
                    <a:lnTo>
                      <a:pt x="411" y="219"/>
                    </a:lnTo>
                    <a:lnTo>
                      <a:pt x="0" y="0"/>
                    </a:lnTo>
                    <a:lnTo>
                      <a:pt x="70" y="795"/>
                    </a:lnTo>
                    <a:lnTo>
                      <a:pt x="682" y="1150"/>
                    </a:lnTo>
                    <a:lnTo>
                      <a:pt x="2960" y="1557"/>
                    </a:lnTo>
                    <a:lnTo>
                      <a:pt x="3315" y="1529"/>
                    </a:lnTo>
                    <a:lnTo>
                      <a:pt x="3387" y="1441"/>
                    </a:lnTo>
                    <a:lnTo>
                      <a:pt x="3387" y="1441"/>
                    </a:lnTo>
                    <a:close/>
                  </a:path>
                </a:pathLst>
              </a:custGeom>
              <a:solidFill>
                <a:srgbClr val="FF736B"/>
              </a:solidFill>
              <a:ln w="9525">
                <a:noFill/>
                <a:round/>
                <a:headEnd/>
                <a:tailEnd/>
              </a:ln>
            </p:spPr>
            <p:txBody>
              <a:bodyPr/>
              <a:lstStyle/>
              <a:p>
                <a:endParaRPr lang="pl-PL">
                  <a:latin typeface="+mn-lt"/>
                </a:endParaRPr>
              </a:p>
            </p:txBody>
          </p:sp>
          <p:sp>
            <p:nvSpPr>
              <p:cNvPr id="57566" name="Freeform 222"/>
              <p:cNvSpPr>
                <a:spLocks/>
              </p:cNvSpPr>
              <p:nvPr/>
            </p:nvSpPr>
            <p:spPr bwMode="auto">
              <a:xfrm>
                <a:off x="5852" y="1204"/>
                <a:ext cx="569" cy="922"/>
              </a:xfrm>
              <a:custGeom>
                <a:avLst/>
                <a:gdLst/>
                <a:ahLst/>
                <a:cxnLst>
                  <a:cxn ang="0">
                    <a:pos x="0" y="1688"/>
                  </a:cxn>
                  <a:cxn ang="0">
                    <a:pos x="42" y="1437"/>
                  </a:cxn>
                  <a:cxn ang="0">
                    <a:pos x="93" y="1182"/>
                  </a:cxn>
                  <a:cxn ang="0">
                    <a:pos x="130" y="1036"/>
                  </a:cxn>
                  <a:cxn ang="0">
                    <a:pos x="170" y="883"/>
                  </a:cxn>
                  <a:cxn ang="0">
                    <a:pos x="217" y="731"/>
                  </a:cxn>
                  <a:cxn ang="0">
                    <a:pos x="268" y="583"/>
                  </a:cxn>
                  <a:cxn ang="0">
                    <a:pos x="297" y="509"/>
                  </a:cxn>
                  <a:cxn ang="0">
                    <a:pos x="327" y="441"/>
                  </a:cxn>
                  <a:cxn ang="0">
                    <a:pos x="360" y="374"/>
                  </a:cxn>
                  <a:cxn ang="0">
                    <a:pos x="392" y="311"/>
                  </a:cxn>
                  <a:cxn ang="0">
                    <a:pos x="428" y="254"/>
                  </a:cxn>
                  <a:cxn ang="0">
                    <a:pos x="462" y="201"/>
                  </a:cxn>
                  <a:cxn ang="0">
                    <a:pos x="542" y="108"/>
                  </a:cxn>
                  <a:cxn ang="0">
                    <a:pos x="561" y="89"/>
                  </a:cxn>
                  <a:cxn ang="0">
                    <a:pos x="582" y="72"/>
                  </a:cxn>
                  <a:cxn ang="0">
                    <a:pos x="626" y="43"/>
                  </a:cxn>
                  <a:cxn ang="0">
                    <a:pos x="669" y="22"/>
                  </a:cxn>
                  <a:cxn ang="0">
                    <a:pos x="717" y="9"/>
                  </a:cxn>
                  <a:cxn ang="0">
                    <a:pos x="848" y="0"/>
                  </a:cxn>
                  <a:cxn ang="0">
                    <a:pos x="972" y="34"/>
                  </a:cxn>
                  <a:cxn ang="0">
                    <a:pos x="1025" y="78"/>
                  </a:cxn>
                  <a:cxn ang="0">
                    <a:pos x="1052" y="108"/>
                  </a:cxn>
                  <a:cxn ang="0">
                    <a:pos x="1071" y="144"/>
                  </a:cxn>
                  <a:cxn ang="0">
                    <a:pos x="1137" y="355"/>
                  </a:cxn>
                  <a:cxn ang="0">
                    <a:pos x="1133" y="737"/>
                  </a:cxn>
                  <a:cxn ang="0">
                    <a:pos x="1072" y="1233"/>
                  </a:cxn>
                  <a:cxn ang="0">
                    <a:pos x="1002" y="1661"/>
                  </a:cxn>
                  <a:cxn ang="0">
                    <a:pos x="968" y="1843"/>
                  </a:cxn>
                  <a:cxn ang="0">
                    <a:pos x="873" y="1842"/>
                  </a:cxn>
                  <a:cxn ang="0">
                    <a:pos x="913" y="1627"/>
                  </a:cxn>
                  <a:cxn ang="0">
                    <a:pos x="991" y="1140"/>
                  </a:cxn>
                  <a:cxn ang="0">
                    <a:pos x="1046" y="604"/>
                  </a:cxn>
                  <a:cxn ang="0">
                    <a:pos x="1046" y="389"/>
                  </a:cxn>
                  <a:cxn ang="0">
                    <a:pos x="1036" y="308"/>
                  </a:cxn>
                  <a:cxn ang="0">
                    <a:pos x="1019" y="249"/>
                  </a:cxn>
                  <a:cxn ang="0">
                    <a:pos x="972" y="169"/>
                  </a:cxn>
                  <a:cxn ang="0">
                    <a:pos x="947" y="140"/>
                  </a:cxn>
                  <a:cxn ang="0">
                    <a:pos x="922" y="116"/>
                  </a:cxn>
                  <a:cxn ang="0">
                    <a:pos x="873" y="83"/>
                  </a:cxn>
                  <a:cxn ang="0">
                    <a:pos x="829" y="70"/>
                  </a:cxn>
                  <a:cxn ang="0">
                    <a:pos x="759" y="72"/>
                  </a:cxn>
                  <a:cxn ang="0">
                    <a:pos x="730" y="81"/>
                  </a:cxn>
                  <a:cxn ang="0">
                    <a:pos x="823" y="296"/>
                  </a:cxn>
                  <a:cxn ang="0">
                    <a:pos x="647" y="374"/>
                  </a:cxn>
                  <a:cxn ang="0">
                    <a:pos x="785" y="524"/>
                  </a:cxn>
                  <a:cxn ang="0">
                    <a:pos x="597" y="642"/>
                  </a:cxn>
                  <a:cxn ang="0">
                    <a:pos x="768" y="844"/>
                  </a:cxn>
                  <a:cxn ang="0">
                    <a:pos x="550" y="986"/>
                  </a:cxn>
                  <a:cxn ang="0">
                    <a:pos x="681" y="1199"/>
                  </a:cxn>
                  <a:cxn ang="0">
                    <a:pos x="487" y="1338"/>
                  </a:cxn>
                  <a:cxn ang="0">
                    <a:pos x="614" y="1805"/>
                  </a:cxn>
                  <a:cxn ang="0">
                    <a:pos x="0" y="1688"/>
                  </a:cxn>
                  <a:cxn ang="0">
                    <a:pos x="0" y="1688"/>
                  </a:cxn>
                </a:cxnLst>
                <a:rect l="0" t="0" r="r" b="b"/>
                <a:pathLst>
                  <a:path w="1137" h="1843">
                    <a:moveTo>
                      <a:pt x="0" y="1688"/>
                    </a:moveTo>
                    <a:lnTo>
                      <a:pt x="42" y="1437"/>
                    </a:lnTo>
                    <a:lnTo>
                      <a:pt x="93" y="1182"/>
                    </a:lnTo>
                    <a:lnTo>
                      <a:pt x="130" y="1036"/>
                    </a:lnTo>
                    <a:lnTo>
                      <a:pt x="170" y="883"/>
                    </a:lnTo>
                    <a:lnTo>
                      <a:pt x="217" y="731"/>
                    </a:lnTo>
                    <a:lnTo>
                      <a:pt x="268" y="583"/>
                    </a:lnTo>
                    <a:lnTo>
                      <a:pt x="297" y="509"/>
                    </a:lnTo>
                    <a:lnTo>
                      <a:pt x="327" y="441"/>
                    </a:lnTo>
                    <a:lnTo>
                      <a:pt x="360" y="374"/>
                    </a:lnTo>
                    <a:lnTo>
                      <a:pt x="392" y="311"/>
                    </a:lnTo>
                    <a:lnTo>
                      <a:pt x="428" y="254"/>
                    </a:lnTo>
                    <a:lnTo>
                      <a:pt x="462" y="201"/>
                    </a:lnTo>
                    <a:lnTo>
                      <a:pt x="542" y="108"/>
                    </a:lnTo>
                    <a:lnTo>
                      <a:pt x="561" y="89"/>
                    </a:lnTo>
                    <a:lnTo>
                      <a:pt x="582" y="72"/>
                    </a:lnTo>
                    <a:lnTo>
                      <a:pt x="626" y="43"/>
                    </a:lnTo>
                    <a:lnTo>
                      <a:pt x="669" y="22"/>
                    </a:lnTo>
                    <a:lnTo>
                      <a:pt x="717" y="9"/>
                    </a:lnTo>
                    <a:lnTo>
                      <a:pt x="848" y="0"/>
                    </a:lnTo>
                    <a:lnTo>
                      <a:pt x="972" y="34"/>
                    </a:lnTo>
                    <a:lnTo>
                      <a:pt x="1025" y="78"/>
                    </a:lnTo>
                    <a:lnTo>
                      <a:pt x="1052" y="108"/>
                    </a:lnTo>
                    <a:lnTo>
                      <a:pt x="1071" y="144"/>
                    </a:lnTo>
                    <a:lnTo>
                      <a:pt x="1137" y="355"/>
                    </a:lnTo>
                    <a:lnTo>
                      <a:pt x="1133" y="737"/>
                    </a:lnTo>
                    <a:lnTo>
                      <a:pt x="1072" y="1233"/>
                    </a:lnTo>
                    <a:lnTo>
                      <a:pt x="1002" y="1661"/>
                    </a:lnTo>
                    <a:lnTo>
                      <a:pt x="968" y="1843"/>
                    </a:lnTo>
                    <a:lnTo>
                      <a:pt x="873" y="1842"/>
                    </a:lnTo>
                    <a:lnTo>
                      <a:pt x="913" y="1627"/>
                    </a:lnTo>
                    <a:lnTo>
                      <a:pt x="991" y="1140"/>
                    </a:lnTo>
                    <a:lnTo>
                      <a:pt x="1046" y="604"/>
                    </a:lnTo>
                    <a:lnTo>
                      <a:pt x="1046" y="389"/>
                    </a:lnTo>
                    <a:lnTo>
                      <a:pt x="1036" y="308"/>
                    </a:lnTo>
                    <a:lnTo>
                      <a:pt x="1019" y="249"/>
                    </a:lnTo>
                    <a:lnTo>
                      <a:pt x="972" y="169"/>
                    </a:lnTo>
                    <a:lnTo>
                      <a:pt x="947" y="140"/>
                    </a:lnTo>
                    <a:lnTo>
                      <a:pt x="922" y="116"/>
                    </a:lnTo>
                    <a:lnTo>
                      <a:pt x="873" y="83"/>
                    </a:lnTo>
                    <a:lnTo>
                      <a:pt x="829" y="70"/>
                    </a:lnTo>
                    <a:lnTo>
                      <a:pt x="759" y="72"/>
                    </a:lnTo>
                    <a:lnTo>
                      <a:pt x="730" y="81"/>
                    </a:lnTo>
                    <a:lnTo>
                      <a:pt x="823" y="296"/>
                    </a:lnTo>
                    <a:lnTo>
                      <a:pt x="647" y="374"/>
                    </a:lnTo>
                    <a:lnTo>
                      <a:pt x="785" y="524"/>
                    </a:lnTo>
                    <a:lnTo>
                      <a:pt x="597" y="642"/>
                    </a:lnTo>
                    <a:lnTo>
                      <a:pt x="768" y="844"/>
                    </a:lnTo>
                    <a:lnTo>
                      <a:pt x="550" y="986"/>
                    </a:lnTo>
                    <a:lnTo>
                      <a:pt x="681" y="1199"/>
                    </a:lnTo>
                    <a:lnTo>
                      <a:pt x="487" y="1338"/>
                    </a:lnTo>
                    <a:lnTo>
                      <a:pt x="614" y="1805"/>
                    </a:lnTo>
                    <a:lnTo>
                      <a:pt x="0" y="1688"/>
                    </a:lnTo>
                    <a:lnTo>
                      <a:pt x="0" y="1688"/>
                    </a:lnTo>
                    <a:close/>
                  </a:path>
                </a:pathLst>
              </a:custGeom>
              <a:solidFill>
                <a:srgbClr val="000000"/>
              </a:solidFill>
              <a:ln w="9525">
                <a:noFill/>
                <a:round/>
                <a:headEnd/>
                <a:tailEnd/>
              </a:ln>
            </p:spPr>
            <p:txBody>
              <a:bodyPr/>
              <a:lstStyle/>
              <a:p>
                <a:endParaRPr lang="pl-PL">
                  <a:latin typeface="+mn-lt"/>
                </a:endParaRPr>
              </a:p>
            </p:txBody>
          </p:sp>
          <p:sp>
            <p:nvSpPr>
              <p:cNvPr id="57567" name="Freeform 223"/>
              <p:cNvSpPr>
                <a:spLocks/>
              </p:cNvSpPr>
              <p:nvPr/>
            </p:nvSpPr>
            <p:spPr bwMode="auto">
              <a:xfrm>
                <a:off x="5630" y="2276"/>
                <a:ext cx="646" cy="1090"/>
              </a:xfrm>
              <a:custGeom>
                <a:avLst/>
                <a:gdLst/>
                <a:ahLst/>
                <a:cxnLst>
                  <a:cxn ang="0">
                    <a:pos x="292" y="80"/>
                  </a:cxn>
                  <a:cxn ang="0">
                    <a:pos x="195" y="441"/>
                  </a:cxn>
                  <a:cxn ang="0">
                    <a:pos x="81" y="965"/>
                  </a:cxn>
                  <a:cxn ang="0">
                    <a:pos x="5" y="1511"/>
                  </a:cxn>
                  <a:cxn ang="0">
                    <a:pos x="7" y="1823"/>
                  </a:cxn>
                  <a:cxn ang="0">
                    <a:pos x="70" y="2041"/>
                  </a:cxn>
                  <a:cxn ang="0">
                    <a:pos x="131" y="2102"/>
                  </a:cxn>
                  <a:cxn ang="0">
                    <a:pos x="214" y="2148"/>
                  </a:cxn>
                  <a:cxn ang="0">
                    <a:pos x="448" y="2180"/>
                  </a:cxn>
                  <a:cxn ang="0">
                    <a:pos x="566" y="2121"/>
                  </a:cxn>
                  <a:cxn ang="0">
                    <a:pos x="648" y="2049"/>
                  </a:cxn>
                  <a:cxn ang="0">
                    <a:pos x="691" y="2003"/>
                  </a:cxn>
                  <a:cxn ang="0">
                    <a:pos x="832" y="1806"/>
                  </a:cxn>
                  <a:cxn ang="0">
                    <a:pos x="925" y="1589"/>
                  </a:cxn>
                  <a:cxn ang="0">
                    <a:pos x="1015" y="1319"/>
                  </a:cxn>
                  <a:cxn ang="0">
                    <a:pos x="1134" y="874"/>
                  </a:cxn>
                  <a:cxn ang="0">
                    <a:pos x="1248" y="357"/>
                  </a:cxn>
                  <a:cxn ang="0">
                    <a:pos x="1193" y="97"/>
                  </a:cxn>
                  <a:cxn ang="0">
                    <a:pos x="1113" y="448"/>
                  </a:cxn>
                  <a:cxn ang="0">
                    <a:pos x="994" y="918"/>
                  </a:cxn>
                  <a:cxn ang="0">
                    <a:pos x="887" y="1287"/>
                  </a:cxn>
                  <a:cxn ang="0">
                    <a:pos x="811" y="1503"/>
                  </a:cxn>
                  <a:cxn ang="0">
                    <a:pos x="735" y="1678"/>
                  </a:cxn>
                  <a:cxn ang="0">
                    <a:pos x="657" y="1802"/>
                  </a:cxn>
                  <a:cxn ang="0">
                    <a:pos x="596" y="1866"/>
                  </a:cxn>
                  <a:cxn ang="0">
                    <a:pos x="539" y="1910"/>
                  </a:cxn>
                  <a:cxn ang="0">
                    <a:pos x="467" y="1942"/>
                  </a:cxn>
                  <a:cxn ang="0">
                    <a:pos x="307" y="1935"/>
                  </a:cxn>
                  <a:cxn ang="0">
                    <a:pos x="317" y="1302"/>
                  </a:cxn>
                  <a:cxn ang="0">
                    <a:pos x="380" y="832"/>
                  </a:cxn>
                  <a:cxn ang="0">
                    <a:pos x="496" y="340"/>
                  </a:cxn>
                  <a:cxn ang="0">
                    <a:pos x="317" y="0"/>
                  </a:cxn>
                </a:cxnLst>
                <a:rect l="0" t="0" r="r" b="b"/>
                <a:pathLst>
                  <a:path w="1292" h="2180">
                    <a:moveTo>
                      <a:pt x="317" y="0"/>
                    </a:moveTo>
                    <a:lnTo>
                      <a:pt x="292" y="80"/>
                    </a:lnTo>
                    <a:lnTo>
                      <a:pt x="235" y="296"/>
                    </a:lnTo>
                    <a:lnTo>
                      <a:pt x="195" y="441"/>
                    </a:lnTo>
                    <a:lnTo>
                      <a:pt x="157" y="602"/>
                    </a:lnTo>
                    <a:lnTo>
                      <a:pt x="81" y="965"/>
                    </a:lnTo>
                    <a:lnTo>
                      <a:pt x="24" y="1336"/>
                    </a:lnTo>
                    <a:lnTo>
                      <a:pt x="5" y="1511"/>
                    </a:lnTo>
                    <a:lnTo>
                      <a:pt x="0" y="1676"/>
                    </a:lnTo>
                    <a:lnTo>
                      <a:pt x="7" y="1823"/>
                    </a:lnTo>
                    <a:lnTo>
                      <a:pt x="30" y="1946"/>
                    </a:lnTo>
                    <a:lnTo>
                      <a:pt x="70" y="2041"/>
                    </a:lnTo>
                    <a:lnTo>
                      <a:pt x="98" y="2075"/>
                    </a:lnTo>
                    <a:lnTo>
                      <a:pt x="131" y="2102"/>
                    </a:lnTo>
                    <a:lnTo>
                      <a:pt x="174" y="2127"/>
                    </a:lnTo>
                    <a:lnTo>
                      <a:pt x="214" y="2148"/>
                    </a:lnTo>
                    <a:lnTo>
                      <a:pt x="294" y="2178"/>
                    </a:lnTo>
                    <a:lnTo>
                      <a:pt x="448" y="2180"/>
                    </a:lnTo>
                    <a:lnTo>
                      <a:pt x="524" y="2148"/>
                    </a:lnTo>
                    <a:lnTo>
                      <a:pt x="566" y="2121"/>
                    </a:lnTo>
                    <a:lnTo>
                      <a:pt x="604" y="2089"/>
                    </a:lnTo>
                    <a:lnTo>
                      <a:pt x="648" y="2049"/>
                    </a:lnTo>
                    <a:lnTo>
                      <a:pt x="669" y="2028"/>
                    </a:lnTo>
                    <a:lnTo>
                      <a:pt x="691" y="2003"/>
                    </a:lnTo>
                    <a:lnTo>
                      <a:pt x="783" y="1883"/>
                    </a:lnTo>
                    <a:lnTo>
                      <a:pt x="832" y="1806"/>
                    </a:lnTo>
                    <a:lnTo>
                      <a:pt x="878" y="1705"/>
                    </a:lnTo>
                    <a:lnTo>
                      <a:pt x="925" y="1589"/>
                    </a:lnTo>
                    <a:lnTo>
                      <a:pt x="971" y="1460"/>
                    </a:lnTo>
                    <a:lnTo>
                      <a:pt x="1015" y="1319"/>
                    </a:lnTo>
                    <a:lnTo>
                      <a:pt x="1056" y="1174"/>
                    </a:lnTo>
                    <a:lnTo>
                      <a:pt x="1134" y="874"/>
                    </a:lnTo>
                    <a:lnTo>
                      <a:pt x="1199" y="593"/>
                    </a:lnTo>
                    <a:lnTo>
                      <a:pt x="1248" y="357"/>
                    </a:lnTo>
                    <a:lnTo>
                      <a:pt x="1292" y="135"/>
                    </a:lnTo>
                    <a:lnTo>
                      <a:pt x="1193" y="97"/>
                    </a:lnTo>
                    <a:lnTo>
                      <a:pt x="1155" y="268"/>
                    </a:lnTo>
                    <a:lnTo>
                      <a:pt x="1113" y="448"/>
                    </a:lnTo>
                    <a:lnTo>
                      <a:pt x="1058" y="671"/>
                    </a:lnTo>
                    <a:lnTo>
                      <a:pt x="994" y="918"/>
                    </a:lnTo>
                    <a:lnTo>
                      <a:pt x="925" y="1165"/>
                    </a:lnTo>
                    <a:lnTo>
                      <a:pt x="887" y="1287"/>
                    </a:lnTo>
                    <a:lnTo>
                      <a:pt x="849" y="1399"/>
                    </a:lnTo>
                    <a:lnTo>
                      <a:pt x="811" y="1503"/>
                    </a:lnTo>
                    <a:lnTo>
                      <a:pt x="775" y="1598"/>
                    </a:lnTo>
                    <a:lnTo>
                      <a:pt x="735" y="1678"/>
                    </a:lnTo>
                    <a:lnTo>
                      <a:pt x="697" y="1745"/>
                    </a:lnTo>
                    <a:lnTo>
                      <a:pt x="657" y="1802"/>
                    </a:lnTo>
                    <a:lnTo>
                      <a:pt x="617" y="1847"/>
                    </a:lnTo>
                    <a:lnTo>
                      <a:pt x="596" y="1866"/>
                    </a:lnTo>
                    <a:lnTo>
                      <a:pt x="575" y="1882"/>
                    </a:lnTo>
                    <a:lnTo>
                      <a:pt x="539" y="1910"/>
                    </a:lnTo>
                    <a:lnTo>
                      <a:pt x="499" y="1929"/>
                    </a:lnTo>
                    <a:lnTo>
                      <a:pt x="467" y="1942"/>
                    </a:lnTo>
                    <a:lnTo>
                      <a:pt x="353" y="1946"/>
                    </a:lnTo>
                    <a:lnTo>
                      <a:pt x="307" y="1935"/>
                    </a:lnTo>
                    <a:lnTo>
                      <a:pt x="551" y="1566"/>
                    </a:lnTo>
                    <a:lnTo>
                      <a:pt x="317" y="1302"/>
                    </a:lnTo>
                    <a:lnTo>
                      <a:pt x="629" y="1171"/>
                    </a:lnTo>
                    <a:lnTo>
                      <a:pt x="380" y="832"/>
                    </a:lnTo>
                    <a:lnTo>
                      <a:pt x="741" y="684"/>
                    </a:lnTo>
                    <a:lnTo>
                      <a:pt x="496" y="340"/>
                    </a:lnTo>
                    <a:lnTo>
                      <a:pt x="891" y="102"/>
                    </a:lnTo>
                    <a:lnTo>
                      <a:pt x="317" y="0"/>
                    </a:lnTo>
                    <a:lnTo>
                      <a:pt x="317" y="0"/>
                    </a:lnTo>
                    <a:close/>
                  </a:path>
                </a:pathLst>
              </a:custGeom>
              <a:solidFill>
                <a:srgbClr val="000000"/>
              </a:solidFill>
              <a:ln w="9525">
                <a:noFill/>
                <a:round/>
                <a:headEnd/>
                <a:tailEnd/>
              </a:ln>
            </p:spPr>
            <p:txBody>
              <a:bodyPr/>
              <a:lstStyle/>
              <a:p>
                <a:endParaRPr lang="pl-PL">
                  <a:latin typeface="+mn-lt"/>
                </a:endParaRPr>
              </a:p>
            </p:txBody>
          </p:sp>
          <p:sp>
            <p:nvSpPr>
              <p:cNvPr id="57568" name="Freeform 224"/>
              <p:cNvSpPr>
                <a:spLocks/>
              </p:cNvSpPr>
              <p:nvPr/>
            </p:nvSpPr>
            <p:spPr bwMode="auto">
              <a:xfrm>
                <a:off x="5088" y="1578"/>
                <a:ext cx="1861" cy="995"/>
              </a:xfrm>
              <a:custGeom>
                <a:avLst/>
                <a:gdLst/>
                <a:ahLst/>
                <a:cxnLst>
                  <a:cxn ang="0">
                    <a:pos x="658" y="853"/>
                  </a:cxn>
                  <a:cxn ang="0">
                    <a:pos x="1454" y="954"/>
                  </a:cxn>
                  <a:cxn ang="0">
                    <a:pos x="2401" y="1096"/>
                  </a:cxn>
                  <a:cxn ang="0">
                    <a:pos x="2832" y="1180"/>
                  </a:cxn>
                  <a:cxn ang="0">
                    <a:pos x="3156" y="1264"/>
                  </a:cxn>
                  <a:cxn ang="0">
                    <a:pos x="3357" y="1372"/>
                  </a:cxn>
                  <a:cxn ang="0">
                    <a:pos x="3420" y="1448"/>
                  </a:cxn>
                  <a:cxn ang="0">
                    <a:pos x="3473" y="1549"/>
                  </a:cxn>
                  <a:cxn ang="0">
                    <a:pos x="3446" y="1649"/>
                  </a:cxn>
                  <a:cxn ang="0">
                    <a:pos x="3389" y="1682"/>
                  </a:cxn>
                  <a:cxn ang="0">
                    <a:pos x="3232" y="1680"/>
                  </a:cxn>
                  <a:cxn ang="0">
                    <a:pos x="2910" y="1623"/>
                  </a:cxn>
                  <a:cxn ang="0">
                    <a:pos x="2458" y="1537"/>
                  </a:cxn>
                  <a:cxn ang="0">
                    <a:pos x="1952" y="1437"/>
                  </a:cxn>
                  <a:cxn ang="0">
                    <a:pos x="1450" y="1328"/>
                  </a:cxn>
                  <a:cxn ang="0">
                    <a:pos x="1017" y="1233"/>
                  </a:cxn>
                  <a:cxn ang="0">
                    <a:pos x="711" y="1167"/>
                  </a:cxn>
                  <a:cxn ang="0">
                    <a:pos x="276" y="714"/>
                  </a:cxn>
                  <a:cxn ang="0">
                    <a:pos x="310" y="414"/>
                  </a:cxn>
                  <a:cxn ang="0">
                    <a:pos x="190" y="0"/>
                  </a:cxn>
                  <a:cxn ang="0">
                    <a:pos x="0" y="311"/>
                  </a:cxn>
                  <a:cxn ang="0">
                    <a:pos x="25" y="659"/>
                  </a:cxn>
                  <a:cxn ang="0">
                    <a:pos x="84" y="931"/>
                  </a:cxn>
                  <a:cxn ang="0">
                    <a:pos x="139" y="1140"/>
                  </a:cxn>
                  <a:cxn ang="0">
                    <a:pos x="297" y="1207"/>
                  </a:cxn>
                  <a:cxn ang="0">
                    <a:pos x="462" y="1279"/>
                  </a:cxn>
                  <a:cxn ang="0">
                    <a:pos x="587" y="1330"/>
                  </a:cxn>
                  <a:cxn ang="0">
                    <a:pos x="719" y="1387"/>
                  </a:cxn>
                  <a:cxn ang="0">
                    <a:pos x="852" y="1440"/>
                  </a:cxn>
                  <a:cxn ang="0">
                    <a:pos x="1032" y="1514"/>
                  </a:cxn>
                  <a:cxn ang="0">
                    <a:pos x="1239" y="1587"/>
                  </a:cxn>
                  <a:cxn ang="0">
                    <a:pos x="1483" y="1661"/>
                  </a:cxn>
                  <a:cxn ang="0">
                    <a:pos x="2294" y="1617"/>
                  </a:cxn>
                  <a:cxn ang="0">
                    <a:pos x="2378" y="1904"/>
                  </a:cxn>
                  <a:cxn ang="0">
                    <a:pos x="2701" y="1959"/>
                  </a:cxn>
                  <a:cxn ang="0">
                    <a:pos x="3102" y="1990"/>
                  </a:cxn>
                  <a:cxn ang="0">
                    <a:pos x="3437" y="1959"/>
                  </a:cxn>
                  <a:cxn ang="0">
                    <a:pos x="3640" y="1872"/>
                  </a:cxn>
                  <a:cxn ang="0">
                    <a:pos x="3711" y="1773"/>
                  </a:cxn>
                  <a:cxn ang="0">
                    <a:pos x="3718" y="1659"/>
                  </a:cxn>
                  <a:cxn ang="0">
                    <a:pos x="3667" y="1532"/>
                  </a:cxn>
                  <a:cxn ang="0">
                    <a:pos x="3566" y="1408"/>
                  </a:cxn>
                  <a:cxn ang="0">
                    <a:pos x="3517" y="1362"/>
                  </a:cxn>
                  <a:cxn ang="0">
                    <a:pos x="3448" y="1315"/>
                  </a:cxn>
                  <a:cxn ang="0">
                    <a:pos x="3361" y="1265"/>
                  </a:cxn>
                  <a:cxn ang="0">
                    <a:pos x="3247" y="1214"/>
                  </a:cxn>
                  <a:cxn ang="0">
                    <a:pos x="3100" y="1159"/>
                  </a:cxn>
                  <a:cxn ang="0">
                    <a:pos x="2872" y="1100"/>
                  </a:cxn>
                  <a:cxn ang="0">
                    <a:pos x="2545" y="1037"/>
                  </a:cxn>
                  <a:cxn ang="0">
                    <a:pos x="1747" y="916"/>
                  </a:cxn>
                  <a:cxn ang="0">
                    <a:pos x="1028" y="824"/>
                  </a:cxn>
                  <a:cxn ang="0">
                    <a:pos x="717" y="786"/>
                  </a:cxn>
                </a:cxnLst>
                <a:rect l="0" t="0" r="r" b="b"/>
                <a:pathLst>
                  <a:path w="3722" h="1990">
                    <a:moveTo>
                      <a:pt x="717" y="786"/>
                    </a:moveTo>
                    <a:lnTo>
                      <a:pt x="658" y="853"/>
                    </a:lnTo>
                    <a:lnTo>
                      <a:pt x="1051" y="901"/>
                    </a:lnTo>
                    <a:lnTo>
                      <a:pt x="1454" y="954"/>
                    </a:lnTo>
                    <a:lnTo>
                      <a:pt x="1924" y="1018"/>
                    </a:lnTo>
                    <a:lnTo>
                      <a:pt x="2401" y="1096"/>
                    </a:lnTo>
                    <a:lnTo>
                      <a:pt x="2627" y="1136"/>
                    </a:lnTo>
                    <a:lnTo>
                      <a:pt x="2832" y="1180"/>
                    </a:lnTo>
                    <a:lnTo>
                      <a:pt x="3009" y="1222"/>
                    </a:lnTo>
                    <a:lnTo>
                      <a:pt x="3156" y="1264"/>
                    </a:lnTo>
                    <a:lnTo>
                      <a:pt x="3285" y="1323"/>
                    </a:lnTo>
                    <a:lnTo>
                      <a:pt x="3357" y="1372"/>
                    </a:lnTo>
                    <a:lnTo>
                      <a:pt x="3393" y="1412"/>
                    </a:lnTo>
                    <a:lnTo>
                      <a:pt x="3420" y="1448"/>
                    </a:lnTo>
                    <a:lnTo>
                      <a:pt x="3452" y="1501"/>
                    </a:lnTo>
                    <a:lnTo>
                      <a:pt x="3473" y="1549"/>
                    </a:lnTo>
                    <a:lnTo>
                      <a:pt x="3473" y="1615"/>
                    </a:lnTo>
                    <a:lnTo>
                      <a:pt x="3446" y="1649"/>
                    </a:lnTo>
                    <a:lnTo>
                      <a:pt x="3422" y="1670"/>
                    </a:lnTo>
                    <a:lnTo>
                      <a:pt x="3389" y="1682"/>
                    </a:lnTo>
                    <a:lnTo>
                      <a:pt x="3327" y="1682"/>
                    </a:lnTo>
                    <a:lnTo>
                      <a:pt x="3232" y="1680"/>
                    </a:lnTo>
                    <a:lnTo>
                      <a:pt x="3093" y="1657"/>
                    </a:lnTo>
                    <a:lnTo>
                      <a:pt x="2910" y="1623"/>
                    </a:lnTo>
                    <a:lnTo>
                      <a:pt x="2695" y="1585"/>
                    </a:lnTo>
                    <a:lnTo>
                      <a:pt x="2458" y="1537"/>
                    </a:lnTo>
                    <a:lnTo>
                      <a:pt x="2207" y="1488"/>
                    </a:lnTo>
                    <a:lnTo>
                      <a:pt x="1952" y="1437"/>
                    </a:lnTo>
                    <a:lnTo>
                      <a:pt x="1696" y="1381"/>
                    </a:lnTo>
                    <a:lnTo>
                      <a:pt x="1450" y="1328"/>
                    </a:lnTo>
                    <a:lnTo>
                      <a:pt x="1222" y="1281"/>
                    </a:lnTo>
                    <a:lnTo>
                      <a:pt x="1017" y="1233"/>
                    </a:lnTo>
                    <a:lnTo>
                      <a:pt x="844" y="1199"/>
                    </a:lnTo>
                    <a:lnTo>
                      <a:pt x="711" y="1167"/>
                    </a:lnTo>
                    <a:lnTo>
                      <a:pt x="597" y="1142"/>
                    </a:lnTo>
                    <a:lnTo>
                      <a:pt x="276" y="714"/>
                    </a:lnTo>
                    <a:lnTo>
                      <a:pt x="456" y="709"/>
                    </a:lnTo>
                    <a:lnTo>
                      <a:pt x="310" y="414"/>
                    </a:lnTo>
                    <a:lnTo>
                      <a:pt x="532" y="401"/>
                    </a:lnTo>
                    <a:lnTo>
                      <a:pt x="190" y="0"/>
                    </a:lnTo>
                    <a:lnTo>
                      <a:pt x="65" y="117"/>
                    </a:lnTo>
                    <a:lnTo>
                      <a:pt x="0" y="311"/>
                    </a:lnTo>
                    <a:lnTo>
                      <a:pt x="6" y="515"/>
                    </a:lnTo>
                    <a:lnTo>
                      <a:pt x="25" y="659"/>
                    </a:lnTo>
                    <a:lnTo>
                      <a:pt x="53" y="802"/>
                    </a:lnTo>
                    <a:lnTo>
                      <a:pt x="84" y="931"/>
                    </a:lnTo>
                    <a:lnTo>
                      <a:pt x="110" y="1041"/>
                    </a:lnTo>
                    <a:lnTo>
                      <a:pt x="139" y="1140"/>
                    </a:lnTo>
                    <a:lnTo>
                      <a:pt x="213" y="1172"/>
                    </a:lnTo>
                    <a:lnTo>
                      <a:pt x="297" y="1207"/>
                    </a:lnTo>
                    <a:lnTo>
                      <a:pt x="403" y="1252"/>
                    </a:lnTo>
                    <a:lnTo>
                      <a:pt x="462" y="1279"/>
                    </a:lnTo>
                    <a:lnTo>
                      <a:pt x="523" y="1303"/>
                    </a:lnTo>
                    <a:lnTo>
                      <a:pt x="587" y="1330"/>
                    </a:lnTo>
                    <a:lnTo>
                      <a:pt x="652" y="1361"/>
                    </a:lnTo>
                    <a:lnTo>
                      <a:pt x="719" y="1387"/>
                    </a:lnTo>
                    <a:lnTo>
                      <a:pt x="787" y="1414"/>
                    </a:lnTo>
                    <a:lnTo>
                      <a:pt x="852" y="1440"/>
                    </a:lnTo>
                    <a:lnTo>
                      <a:pt x="914" y="1467"/>
                    </a:lnTo>
                    <a:lnTo>
                      <a:pt x="1032" y="1514"/>
                    </a:lnTo>
                    <a:lnTo>
                      <a:pt x="1141" y="1553"/>
                    </a:lnTo>
                    <a:lnTo>
                      <a:pt x="1239" y="1587"/>
                    </a:lnTo>
                    <a:lnTo>
                      <a:pt x="1321" y="1615"/>
                    </a:lnTo>
                    <a:lnTo>
                      <a:pt x="1483" y="1661"/>
                    </a:lnTo>
                    <a:lnTo>
                      <a:pt x="1549" y="1482"/>
                    </a:lnTo>
                    <a:lnTo>
                      <a:pt x="2294" y="1617"/>
                    </a:lnTo>
                    <a:lnTo>
                      <a:pt x="2245" y="1876"/>
                    </a:lnTo>
                    <a:lnTo>
                      <a:pt x="2378" y="1904"/>
                    </a:lnTo>
                    <a:lnTo>
                      <a:pt x="2523" y="1931"/>
                    </a:lnTo>
                    <a:lnTo>
                      <a:pt x="2701" y="1959"/>
                    </a:lnTo>
                    <a:lnTo>
                      <a:pt x="2906" y="1984"/>
                    </a:lnTo>
                    <a:lnTo>
                      <a:pt x="3102" y="1990"/>
                    </a:lnTo>
                    <a:lnTo>
                      <a:pt x="3279" y="1988"/>
                    </a:lnTo>
                    <a:lnTo>
                      <a:pt x="3437" y="1959"/>
                    </a:lnTo>
                    <a:lnTo>
                      <a:pt x="3557" y="1919"/>
                    </a:lnTo>
                    <a:lnTo>
                      <a:pt x="3640" y="1872"/>
                    </a:lnTo>
                    <a:lnTo>
                      <a:pt x="3682" y="1830"/>
                    </a:lnTo>
                    <a:lnTo>
                      <a:pt x="3711" y="1773"/>
                    </a:lnTo>
                    <a:lnTo>
                      <a:pt x="3722" y="1712"/>
                    </a:lnTo>
                    <a:lnTo>
                      <a:pt x="3718" y="1659"/>
                    </a:lnTo>
                    <a:lnTo>
                      <a:pt x="3701" y="1602"/>
                    </a:lnTo>
                    <a:lnTo>
                      <a:pt x="3667" y="1532"/>
                    </a:lnTo>
                    <a:lnTo>
                      <a:pt x="3617" y="1463"/>
                    </a:lnTo>
                    <a:lnTo>
                      <a:pt x="3566" y="1408"/>
                    </a:lnTo>
                    <a:lnTo>
                      <a:pt x="3541" y="1385"/>
                    </a:lnTo>
                    <a:lnTo>
                      <a:pt x="3517" y="1362"/>
                    </a:lnTo>
                    <a:lnTo>
                      <a:pt x="3484" y="1338"/>
                    </a:lnTo>
                    <a:lnTo>
                      <a:pt x="3448" y="1315"/>
                    </a:lnTo>
                    <a:lnTo>
                      <a:pt x="3406" y="1292"/>
                    </a:lnTo>
                    <a:lnTo>
                      <a:pt x="3361" y="1265"/>
                    </a:lnTo>
                    <a:lnTo>
                      <a:pt x="3308" y="1241"/>
                    </a:lnTo>
                    <a:lnTo>
                      <a:pt x="3247" y="1214"/>
                    </a:lnTo>
                    <a:lnTo>
                      <a:pt x="3178" y="1188"/>
                    </a:lnTo>
                    <a:lnTo>
                      <a:pt x="3100" y="1159"/>
                    </a:lnTo>
                    <a:lnTo>
                      <a:pt x="3002" y="1129"/>
                    </a:lnTo>
                    <a:lnTo>
                      <a:pt x="2872" y="1100"/>
                    </a:lnTo>
                    <a:lnTo>
                      <a:pt x="2720" y="1068"/>
                    </a:lnTo>
                    <a:lnTo>
                      <a:pt x="2545" y="1037"/>
                    </a:lnTo>
                    <a:lnTo>
                      <a:pt x="2156" y="973"/>
                    </a:lnTo>
                    <a:lnTo>
                      <a:pt x="1747" y="916"/>
                    </a:lnTo>
                    <a:lnTo>
                      <a:pt x="1357" y="864"/>
                    </a:lnTo>
                    <a:lnTo>
                      <a:pt x="1028" y="824"/>
                    </a:lnTo>
                    <a:lnTo>
                      <a:pt x="717" y="786"/>
                    </a:lnTo>
                    <a:lnTo>
                      <a:pt x="717" y="786"/>
                    </a:lnTo>
                    <a:close/>
                  </a:path>
                </a:pathLst>
              </a:custGeom>
              <a:solidFill>
                <a:srgbClr val="000000"/>
              </a:solidFill>
              <a:ln w="9525">
                <a:noFill/>
                <a:round/>
                <a:headEnd/>
                <a:tailEnd/>
              </a:ln>
            </p:spPr>
            <p:txBody>
              <a:bodyPr/>
              <a:lstStyle/>
              <a:p>
                <a:endParaRPr lang="pl-PL">
                  <a:latin typeface="+mn-lt"/>
                </a:endParaRPr>
              </a:p>
            </p:txBody>
          </p:sp>
          <p:sp>
            <p:nvSpPr>
              <p:cNvPr id="57569" name="Freeform 225"/>
              <p:cNvSpPr>
                <a:spLocks/>
              </p:cNvSpPr>
              <p:nvPr/>
            </p:nvSpPr>
            <p:spPr bwMode="auto">
              <a:xfrm>
                <a:off x="5154" y="1562"/>
                <a:ext cx="327" cy="444"/>
              </a:xfrm>
              <a:custGeom>
                <a:avLst/>
                <a:gdLst/>
                <a:ahLst/>
                <a:cxnLst>
                  <a:cxn ang="0">
                    <a:pos x="0" y="80"/>
                  </a:cxn>
                  <a:cxn ang="0">
                    <a:pos x="107" y="12"/>
                  </a:cxn>
                  <a:cxn ang="0">
                    <a:pos x="200" y="0"/>
                  </a:cxn>
                  <a:cxn ang="0">
                    <a:pos x="316" y="23"/>
                  </a:cxn>
                  <a:cxn ang="0">
                    <a:pos x="434" y="80"/>
                  </a:cxn>
                  <a:cxn ang="0">
                    <a:pos x="491" y="120"/>
                  </a:cxn>
                  <a:cxn ang="0">
                    <a:pos x="538" y="173"/>
                  </a:cxn>
                  <a:cxn ang="0">
                    <a:pos x="608" y="293"/>
                  </a:cxn>
                  <a:cxn ang="0">
                    <a:pos x="643" y="411"/>
                  </a:cxn>
                  <a:cxn ang="0">
                    <a:pos x="654" y="593"/>
                  </a:cxn>
                  <a:cxn ang="0">
                    <a:pos x="626" y="740"/>
                  </a:cxn>
                  <a:cxn ang="0">
                    <a:pos x="601" y="831"/>
                  </a:cxn>
                  <a:cxn ang="0">
                    <a:pos x="532" y="888"/>
                  </a:cxn>
                  <a:cxn ang="0">
                    <a:pos x="553" y="392"/>
                  </a:cxn>
                  <a:cxn ang="0">
                    <a:pos x="504" y="304"/>
                  </a:cxn>
                  <a:cxn ang="0">
                    <a:pos x="479" y="272"/>
                  </a:cxn>
                  <a:cxn ang="0">
                    <a:pos x="456" y="244"/>
                  </a:cxn>
                  <a:cxn ang="0">
                    <a:pos x="430" y="221"/>
                  </a:cxn>
                  <a:cxn ang="0">
                    <a:pos x="403" y="206"/>
                  </a:cxn>
                  <a:cxn ang="0">
                    <a:pos x="346" y="181"/>
                  </a:cxn>
                  <a:cxn ang="0">
                    <a:pos x="281" y="179"/>
                  </a:cxn>
                  <a:cxn ang="0">
                    <a:pos x="219" y="194"/>
                  </a:cxn>
                  <a:cxn ang="0">
                    <a:pos x="169" y="215"/>
                  </a:cxn>
                  <a:cxn ang="0">
                    <a:pos x="150" y="225"/>
                  </a:cxn>
                  <a:cxn ang="0">
                    <a:pos x="0" y="80"/>
                  </a:cxn>
                  <a:cxn ang="0">
                    <a:pos x="0" y="80"/>
                  </a:cxn>
                </a:cxnLst>
                <a:rect l="0" t="0" r="r" b="b"/>
                <a:pathLst>
                  <a:path w="654" h="888">
                    <a:moveTo>
                      <a:pt x="0" y="80"/>
                    </a:moveTo>
                    <a:lnTo>
                      <a:pt x="107" y="12"/>
                    </a:lnTo>
                    <a:lnTo>
                      <a:pt x="200" y="0"/>
                    </a:lnTo>
                    <a:lnTo>
                      <a:pt x="316" y="23"/>
                    </a:lnTo>
                    <a:lnTo>
                      <a:pt x="434" y="80"/>
                    </a:lnTo>
                    <a:lnTo>
                      <a:pt x="491" y="120"/>
                    </a:lnTo>
                    <a:lnTo>
                      <a:pt x="538" y="173"/>
                    </a:lnTo>
                    <a:lnTo>
                      <a:pt x="608" y="293"/>
                    </a:lnTo>
                    <a:lnTo>
                      <a:pt x="643" y="411"/>
                    </a:lnTo>
                    <a:lnTo>
                      <a:pt x="654" y="593"/>
                    </a:lnTo>
                    <a:lnTo>
                      <a:pt x="626" y="740"/>
                    </a:lnTo>
                    <a:lnTo>
                      <a:pt x="601" y="831"/>
                    </a:lnTo>
                    <a:lnTo>
                      <a:pt x="532" y="888"/>
                    </a:lnTo>
                    <a:lnTo>
                      <a:pt x="553" y="392"/>
                    </a:lnTo>
                    <a:lnTo>
                      <a:pt x="504" y="304"/>
                    </a:lnTo>
                    <a:lnTo>
                      <a:pt x="479" y="272"/>
                    </a:lnTo>
                    <a:lnTo>
                      <a:pt x="456" y="244"/>
                    </a:lnTo>
                    <a:lnTo>
                      <a:pt x="430" y="221"/>
                    </a:lnTo>
                    <a:lnTo>
                      <a:pt x="403" y="206"/>
                    </a:lnTo>
                    <a:lnTo>
                      <a:pt x="346" y="181"/>
                    </a:lnTo>
                    <a:lnTo>
                      <a:pt x="281" y="179"/>
                    </a:lnTo>
                    <a:lnTo>
                      <a:pt x="219" y="194"/>
                    </a:lnTo>
                    <a:lnTo>
                      <a:pt x="169" y="215"/>
                    </a:lnTo>
                    <a:lnTo>
                      <a:pt x="150" y="225"/>
                    </a:lnTo>
                    <a:lnTo>
                      <a:pt x="0" y="80"/>
                    </a:lnTo>
                    <a:lnTo>
                      <a:pt x="0" y="80"/>
                    </a:lnTo>
                    <a:close/>
                  </a:path>
                </a:pathLst>
              </a:custGeom>
              <a:solidFill>
                <a:srgbClr val="000000"/>
              </a:solidFill>
              <a:ln w="9525">
                <a:noFill/>
                <a:round/>
                <a:headEnd/>
                <a:tailEnd/>
              </a:ln>
            </p:spPr>
            <p:txBody>
              <a:bodyPr/>
              <a:lstStyle/>
              <a:p>
                <a:endParaRPr lang="pl-PL">
                  <a:latin typeface="+mn-lt"/>
                </a:endParaRPr>
              </a:p>
            </p:txBody>
          </p:sp>
          <p:sp>
            <p:nvSpPr>
              <p:cNvPr id="57570" name="Freeform 226"/>
              <p:cNvSpPr>
                <a:spLocks/>
              </p:cNvSpPr>
              <p:nvPr/>
            </p:nvSpPr>
            <p:spPr bwMode="auto">
              <a:xfrm>
                <a:off x="6134" y="2668"/>
                <a:ext cx="204" cy="186"/>
              </a:xfrm>
              <a:custGeom>
                <a:avLst/>
                <a:gdLst/>
                <a:ahLst/>
                <a:cxnLst>
                  <a:cxn ang="0">
                    <a:pos x="108" y="0"/>
                  </a:cxn>
                  <a:cxn ang="0">
                    <a:pos x="279" y="47"/>
                  </a:cxn>
                  <a:cxn ang="0">
                    <a:pos x="388" y="129"/>
                  </a:cxn>
                  <a:cxn ang="0">
                    <a:pos x="407" y="220"/>
                  </a:cxn>
                  <a:cxn ang="0">
                    <a:pos x="384" y="310"/>
                  </a:cxn>
                  <a:cxn ang="0">
                    <a:pos x="315" y="363"/>
                  </a:cxn>
                  <a:cxn ang="0">
                    <a:pos x="245" y="370"/>
                  </a:cxn>
                  <a:cxn ang="0">
                    <a:pos x="0" y="346"/>
                  </a:cxn>
                  <a:cxn ang="0">
                    <a:pos x="108" y="0"/>
                  </a:cxn>
                  <a:cxn ang="0">
                    <a:pos x="108" y="0"/>
                  </a:cxn>
                </a:cxnLst>
                <a:rect l="0" t="0" r="r" b="b"/>
                <a:pathLst>
                  <a:path w="407" h="370">
                    <a:moveTo>
                      <a:pt x="108" y="0"/>
                    </a:moveTo>
                    <a:lnTo>
                      <a:pt x="279" y="47"/>
                    </a:lnTo>
                    <a:lnTo>
                      <a:pt x="388" y="129"/>
                    </a:lnTo>
                    <a:lnTo>
                      <a:pt x="407" y="220"/>
                    </a:lnTo>
                    <a:lnTo>
                      <a:pt x="384" y="310"/>
                    </a:lnTo>
                    <a:lnTo>
                      <a:pt x="315" y="363"/>
                    </a:lnTo>
                    <a:lnTo>
                      <a:pt x="245" y="370"/>
                    </a:lnTo>
                    <a:lnTo>
                      <a:pt x="0" y="346"/>
                    </a:lnTo>
                    <a:lnTo>
                      <a:pt x="108" y="0"/>
                    </a:lnTo>
                    <a:lnTo>
                      <a:pt x="108" y="0"/>
                    </a:lnTo>
                    <a:close/>
                  </a:path>
                </a:pathLst>
              </a:custGeom>
              <a:solidFill>
                <a:srgbClr val="000000"/>
              </a:solidFill>
              <a:ln w="9525">
                <a:noFill/>
                <a:round/>
                <a:headEnd/>
                <a:tailEnd/>
              </a:ln>
            </p:spPr>
            <p:txBody>
              <a:bodyPr/>
              <a:lstStyle/>
              <a:p>
                <a:endParaRPr lang="pl-PL">
                  <a:latin typeface="+mn-lt"/>
                </a:endParaRPr>
              </a:p>
            </p:txBody>
          </p:sp>
          <p:sp>
            <p:nvSpPr>
              <p:cNvPr id="57571" name="Freeform 227"/>
              <p:cNvSpPr>
                <a:spLocks/>
              </p:cNvSpPr>
              <p:nvPr/>
            </p:nvSpPr>
            <p:spPr bwMode="auto">
              <a:xfrm>
                <a:off x="5435" y="2576"/>
                <a:ext cx="347" cy="128"/>
              </a:xfrm>
              <a:custGeom>
                <a:avLst/>
                <a:gdLst/>
                <a:ahLst/>
                <a:cxnLst>
                  <a:cxn ang="0">
                    <a:pos x="694" y="54"/>
                  </a:cxn>
                  <a:cxn ang="0">
                    <a:pos x="637" y="255"/>
                  </a:cxn>
                  <a:cxn ang="0">
                    <a:pos x="0" y="0"/>
                  </a:cxn>
                  <a:cxn ang="0">
                    <a:pos x="694" y="54"/>
                  </a:cxn>
                  <a:cxn ang="0">
                    <a:pos x="694" y="54"/>
                  </a:cxn>
                </a:cxnLst>
                <a:rect l="0" t="0" r="r" b="b"/>
                <a:pathLst>
                  <a:path w="694" h="255">
                    <a:moveTo>
                      <a:pt x="694" y="54"/>
                    </a:moveTo>
                    <a:lnTo>
                      <a:pt x="637" y="255"/>
                    </a:lnTo>
                    <a:lnTo>
                      <a:pt x="0" y="0"/>
                    </a:lnTo>
                    <a:lnTo>
                      <a:pt x="694" y="54"/>
                    </a:lnTo>
                    <a:lnTo>
                      <a:pt x="694" y="54"/>
                    </a:lnTo>
                    <a:close/>
                  </a:path>
                </a:pathLst>
              </a:custGeom>
              <a:solidFill>
                <a:srgbClr val="000000"/>
              </a:solidFill>
              <a:ln w="9525">
                <a:noFill/>
                <a:round/>
                <a:headEnd/>
                <a:tailEnd/>
              </a:ln>
            </p:spPr>
            <p:txBody>
              <a:bodyPr/>
              <a:lstStyle/>
              <a:p>
                <a:endParaRPr lang="pl-PL">
                  <a:latin typeface="+mn-lt"/>
                </a:endParaRPr>
              </a:p>
            </p:txBody>
          </p:sp>
          <p:sp>
            <p:nvSpPr>
              <p:cNvPr id="57572" name="Freeform 228"/>
              <p:cNvSpPr>
                <a:spLocks/>
              </p:cNvSpPr>
              <p:nvPr/>
            </p:nvSpPr>
            <p:spPr bwMode="auto">
              <a:xfrm>
                <a:off x="5679" y="1544"/>
                <a:ext cx="321" cy="95"/>
              </a:xfrm>
              <a:custGeom>
                <a:avLst/>
                <a:gdLst/>
                <a:ahLst/>
                <a:cxnLst>
                  <a:cxn ang="0">
                    <a:pos x="640" y="31"/>
                  </a:cxn>
                  <a:cxn ang="0">
                    <a:pos x="604" y="190"/>
                  </a:cxn>
                  <a:cxn ang="0">
                    <a:pos x="0" y="0"/>
                  </a:cxn>
                  <a:cxn ang="0">
                    <a:pos x="640" y="31"/>
                  </a:cxn>
                  <a:cxn ang="0">
                    <a:pos x="640" y="31"/>
                  </a:cxn>
                </a:cxnLst>
                <a:rect l="0" t="0" r="r" b="b"/>
                <a:pathLst>
                  <a:path w="640" h="190">
                    <a:moveTo>
                      <a:pt x="640" y="31"/>
                    </a:moveTo>
                    <a:lnTo>
                      <a:pt x="604" y="190"/>
                    </a:lnTo>
                    <a:lnTo>
                      <a:pt x="0" y="0"/>
                    </a:lnTo>
                    <a:lnTo>
                      <a:pt x="640" y="31"/>
                    </a:lnTo>
                    <a:lnTo>
                      <a:pt x="640" y="31"/>
                    </a:lnTo>
                    <a:close/>
                  </a:path>
                </a:pathLst>
              </a:custGeom>
              <a:solidFill>
                <a:srgbClr val="000000"/>
              </a:solidFill>
              <a:ln w="9525">
                <a:noFill/>
                <a:round/>
                <a:headEnd/>
                <a:tailEnd/>
              </a:ln>
            </p:spPr>
            <p:txBody>
              <a:bodyPr/>
              <a:lstStyle/>
              <a:p>
                <a:endParaRPr lang="pl-PL">
                  <a:latin typeface="+mn-lt"/>
                </a:endParaRPr>
              </a:p>
            </p:txBody>
          </p:sp>
          <p:sp>
            <p:nvSpPr>
              <p:cNvPr id="57573" name="Freeform 229"/>
              <p:cNvSpPr>
                <a:spLocks/>
              </p:cNvSpPr>
              <p:nvPr/>
            </p:nvSpPr>
            <p:spPr bwMode="auto">
              <a:xfrm>
                <a:off x="6358" y="1621"/>
                <a:ext cx="203" cy="196"/>
              </a:xfrm>
              <a:custGeom>
                <a:avLst/>
                <a:gdLst/>
                <a:ahLst/>
                <a:cxnLst>
                  <a:cxn ang="0">
                    <a:pos x="49" y="0"/>
                  </a:cxn>
                  <a:cxn ang="0">
                    <a:pos x="279" y="68"/>
                  </a:cxn>
                  <a:cxn ang="0">
                    <a:pos x="387" y="150"/>
                  </a:cxn>
                  <a:cxn ang="0">
                    <a:pos x="406" y="243"/>
                  </a:cxn>
                  <a:cxn ang="0">
                    <a:pos x="382" y="331"/>
                  </a:cxn>
                  <a:cxn ang="0">
                    <a:pos x="313" y="382"/>
                  </a:cxn>
                  <a:cxn ang="0">
                    <a:pos x="245" y="392"/>
                  </a:cxn>
                  <a:cxn ang="0">
                    <a:pos x="0" y="365"/>
                  </a:cxn>
                  <a:cxn ang="0">
                    <a:pos x="49" y="0"/>
                  </a:cxn>
                  <a:cxn ang="0">
                    <a:pos x="49" y="0"/>
                  </a:cxn>
                </a:cxnLst>
                <a:rect l="0" t="0" r="r" b="b"/>
                <a:pathLst>
                  <a:path w="406" h="392">
                    <a:moveTo>
                      <a:pt x="49" y="0"/>
                    </a:moveTo>
                    <a:lnTo>
                      <a:pt x="279" y="68"/>
                    </a:lnTo>
                    <a:lnTo>
                      <a:pt x="387" y="150"/>
                    </a:lnTo>
                    <a:lnTo>
                      <a:pt x="406" y="243"/>
                    </a:lnTo>
                    <a:lnTo>
                      <a:pt x="382" y="331"/>
                    </a:lnTo>
                    <a:lnTo>
                      <a:pt x="313" y="382"/>
                    </a:lnTo>
                    <a:lnTo>
                      <a:pt x="245" y="392"/>
                    </a:lnTo>
                    <a:lnTo>
                      <a:pt x="0" y="365"/>
                    </a:lnTo>
                    <a:lnTo>
                      <a:pt x="49" y="0"/>
                    </a:lnTo>
                    <a:lnTo>
                      <a:pt x="49" y="0"/>
                    </a:lnTo>
                    <a:close/>
                  </a:path>
                </a:pathLst>
              </a:custGeom>
              <a:solidFill>
                <a:srgbClr val="000000"/>
              </a:solidFill>
              <a:ln w="9525">
                <a:noFill/>
                <a:round/>
                <a:headEnd/>
                <a:tailEnd/>
              </a:ln>
            </p:spPr>
            <p:txBody>
              <a:bodyPr/>
              <a:lstStyle/>
              <a:p>
                <a:endParaRPr lang="pl-PL">
                  <a:latin typeface="+mn-lt"/>
                </a:endParaRPr>
              </a:p>
            </p:txBody>
          </p:sp>
        </p:grpSp>
      </p:grpSp>
      <p:sp>
        <p:nvSpPr>
          <p:cNvPr id="2" name="Tytuł 1"/>
          <p:cNvSpPr>
            <a:spLocks noGrp="1"/>
          </p:cNvSpPr>
          <p:nvPr>
            <p:ph type="title"/>
          </p:nvPr>
        </p:nvSpPr>
        <p:spPr/>
        <p:txBody>
          <a:bodyPr/>
          <a:lstStyle/>
          <a:p>
            <a:r>
              <a:rPr lang="en-US" sz="2400" dirty="0">
                <a:latin typeface="+mn-lt"/>
              </a:rPr>
              <a:t>Stratospheric Platforms</a:t>
            </a:r>
            <a:endParaRPr lang="pl-PL" dirty="0">
              <a:latin typeface="+mn-lt"/>
            </a:endParaRPr>
          </a:p>
        </p:txBody>
      </p:sp>
    </p:spTree>
    <p:extLst>
      <p:ext uri="{BB962C8B-B14F-4D97-AF65-F5344CB8AC3E}">
        <p14:creationId xmlns:p14="http://schemas.microsoft.com/office/powerpoint/2010/main" val="2523023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7347"/>
                                        </p:tgtEl>
                                        <p:attrNameLst>
                                          <p:attrName>style.visibility</p:attrName>
                                        </p:attrNameLst>
                                      </p:cBhvr>
                                      <p:to>
                                        <p:strVal val="visible"/>
                                      </p:to>
                                    </p:set>
                                    <p:anim calcmode="lin" valueType="num">
                                      <p:cBhvr additive="base">
                                        <p:cTn id="7" dur="500" fill="hold"/>
                                        <p:tgtEl>
                                          <p:spTgt spid="57347"/>
                                        </p:tgtEl>
                                        <p:attrNameLst>
                                          <p:attrName>ppt_x</p:attrName>
                                        </p:attrNameLst>
                                      </p:cBhvr>
                                      <p:tavLst>
                                        <p:tav tm="0">
                                          <p:val>
                                            <p:strVal val="1+#ppt_w/2"/>
                                          </p:val>
                                        </p:tav>
                                        <p:tav tm="100000">
                                          <p:val>
                                            <p:strVal val="#ppt_x"/>
                                          </p:val>
                                        </p:tav>
                                      </p:tavLst>
                                    </p:anim>
                                    <p:anim calcmode="lin" valueType="num">
                                      <p:cBhvr additive="base">
                                        <p:cTn id="8" dur="500" fill="hold"/>
                                        <p:tgtEl>
                                          <p:spTgt spid="5734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57554"/>
                                        </p:tgtEl>
                                        <p:attrNameLst>
                                          <p:attrName>style.visibility</p:attrName>
                                        </p:attrNameLst>
                                      </p:cBhvr>
                                      <p:to>
                                        <p:strVal val="visible"/>
                                      </p:to>
                                    </p:set>
                                    <p:animEffect transition="in" filter="wipe(up)">
                                      <p:cBhvr>
                                        <p:cTn id="13" dur="500"/>
                                        <p:tgtEl>
                                          <p:spTgt spid="57554"/>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499"/>
                                          </p:stCondLst>
                                        </p:cTn>
                                        <p:tgtEl>
                                          <p:spTgt spid="575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Conclusion</a:t>
            </a:r>
            <a:endParaRPr lang="pl-PL" dirty="0"/>
          </a:p>
        </p:txBody>
      </p:sp>
      <p:sp>
        <p:nvSpPr>
          <p:cNvPr id="6" name="Symbol zastępczy zawartości 2"/>
          <p:cNvSpPr>
            <a:spLocks noGrp="1"/>
          </p:cNvSpPr>
          <p:nvPr>
            <p:ph idx="1"/>
          </p:nvPr>
        </p:nvSpPr>
        <p:spPr>
          <a:xfrm>
            <a:off x="1547813" y="1628775"/>
            <a:ext cx="7138987" cy="4497388"/>
          </a:xfrm>
        </p:spPr>
        <p:txBody>
          <a:bodyPr/>
          <a:lstStyle/>
          <a:p>
            <a:r>
              <a:rPr lang="en-US" dirty="0" smtClean="0"/>
              <a:t>Copper cables in telecommunications </a:t>
            </a:r>
            <a:br>
              <a:rPr lang="en-US" dirty="0" smtClean="0"/>
            </a:br>
            <a:r>
              <a:rPr lang="en-US" dirty="0" smtClean="0"/>
              <a:t>and computer networking</a:t>
            </a:r>
          </a:p>
          <a:p>
            <a:r>
              <a:rPr lang="en-US" dirty="0" smtClean="0"/>
              <a:t>Fiber-optic cables</a:t>
            </a:r>
          </a:p>
          <a:p>
            <a:r>
              <a:rPr lang="en-US" dirty="0" smtClean="0"/>
              <a:t>Wireless transmission</a:t>
            </a:r>
          </a:p>
        </p:txBody>
      </p:sp>
    </p:spTree>
    <p:extLst>
      <p:ext uri="{BB962C8B-B14F-4D97-AF65-F5344CB8AC3E}">
        <p14:creationId xmlns:p14="http://schemas.microsoft.com/office/powerpoint/2010/main" val="258514816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a:xfrm>
            <a:off x="976064" y="2564904"/>
            <a:ext cx="7412360" cy="1143000"/>
          </a:xfrm>
        </p:spPr>
        <p:txBody>
          <a:bodyPr/>
          <a:lstStyle/>
          <a:p>
            <a:r>
              <a:rPr lang="en-US" sz="4800" b="0" dirty="0"/>
              <a:t>Thank you very much</a:t>
            </a:r>
            <a:br>
              <a:rPr lang="en-US" sz="4800" b="0" dirty="0"/>
            </a:br>
            <a:r>
              <a:rPr lang="en-US" sz="4800" b="0" dirty="0"/>
              <a:t>for your attention</a:t>
            </a:r>
            <a:endParaRPr lang="pl-PL" sz="4800" b="0" dirty="0"/>
          </a:p>
        </p:txBody>
      </p:sp>
    </p:spTree>
    <p:extLst>
      <p:ext uri="{BB962C8B-B14F-4D97-AF65-F5344CB8AC3E}">
        <p14:creationId xmlns:p14="http://schemas.microsoft.com/office/powerpoint/2010/main" val="1889506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lt">
                                    <p:tmPct val="10000"/>
                                  </p:iterate>
                                  <p:childTnLst>
                                    <p:set>
                                      <p:cBhvr>
                                        <p:cTn id="6" dur="1" fill="hold">
                                          <p:stCondLst>
                                            <p:cond delay="0"/>
                                          </p:stCondLst>
                                        </p:cTn>
                                        <p:tgtEl>
                                          <p:spTgt spid="28674"/>
                                        </p:tgtEl>
                                        <p:attrNameLst>
                                          <p:attrName>style.visibility</p:attrName>
                                        </p:attrNameLst>
                                      </p:cBhvr>
                                      <p:to>
                                        <p:strVal val="visible"/>
                                      </p:to>
                                    </p:set>
                                    <p:animEffect transition="in" filter="wipe(left)">
                                      <p:cBhvr>
                                        <p:cTn id="7" dur="1000"/>
                                        <p:tgtEl>
                                          <p:spTgt spid="28674"/>
                                        </p:tgtEl>
                                      </p:cBhvr>
                                    </p:animEffect>
                                  </p:childTnLst>
                                  <p:subTnLst>
                                    <p:audio>
                                      <p:cMediaNode>
                                        <p:cTn display="0" masterRel="sameClick">
                                          <p:stCondLst>
                                            <p:cond evt="begin" delay="0">
                                              <p:tn val="5"/>
                                            </p:cond>
                                          </p:stCondLst>
                                          <p:endCondLst>
                                            <p:cond evt="onStopAudio" delay="0">
                                              <p:tgtEl>
                                                <p:sldTgt/>
                                              </p:tgtEl>
                                            </p:cond>
                                          </p:endCondLst>
                                        </p:cTn>
                                        <p:tgtEl>
                                          <p:sndTgt r:embed="rId2"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Newton’s</a:t>
            </a:r>
            <a:r>
              <a:rPr lang="pl-PL" dirty="0" smtClean="0"/>
              <a:t> </a:t>
            </a:r>
            <a:r>
              <a:rPr lang="pl-PL" dirty="0" err="1" smtClean="0"/>
              <a:t>Cradle</a:t>
            </a:r>
            <a:endParaRPr lang="pl-PL" dirty="0"/>
          </a:p>
        </p:txBody>
      </p:sp>
      <p:pic>
        <p:nvPicPr>
          <p:cNvPr id="5" name="Obraz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2" y="1412776"/>
            <a:ext cx="6715142" cy="5256584"/>
          </a:xfrm>
          <a:prstGeom prst="rect">
            <a:avLst/>
          </a:prstGeom>
        </p:spPr>
      </p:pic>
    </p:spTree>
    <p:extLst>
      <p:ext uri="{BB962C8B-B14F-4D97-AF65-F5344CB8AC3E}">
        <p14:creationId xmlns:p14="http://schemas.microsoft.com/office/powerpoint/2010/main" val="35352441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026"/>
          <p:cNvSpPr>
            <a:spLocks noGrp="1" noChangeArrowheads="1"/>
          </p:cNvSpPr>
          <p:nvPr>
            <p:ph type="title"/>
          </p:nvPr>
        </p:nvSpPr>
        <p:spPr/>
        <p:txBody>
          <a:bodyPr/>
          <a:lstStyle/>
          <a:p>
            <a:r>
              <a:rPr lang="en-US" dirty="0"/>
              <a:t>Twisted Pair</a:t>
            </a:r>
          </a:p>
        </p:txBody>
      </p:sp>
      <p:grpSp>
        <p:nvGrpSpPr>
          <p:cNvPr id="50236" name="Group 1084"/>
          <p:cNvGrpSpPr>
            <a:grpSpLocks/>
          </p:cNvGrpSpPr>
          <p:nvPr/>
        </p:nvGrpSpPr>
        <p:grpSpPr bwMode="auto">
          <a:xfrm>
            <a:off x="7372350" y="3276600"/>
            <a:ext cx="1295400" cy="228600"/>
            <a:chOff x="0" y="2064"/>
            <a:chExt cx="816" cy="144"/>
          </a:xfrm>
        </p:grpSpPr>
        <p:grpSp>
          <p:nvGrpSpPr>
            <p:cNvPr id="50237" name="Group 1085"/>
            <p:cNvGrpSpPr>
              <a:grpSpLocks/>
            </p:cNvGrpSpPr>
            <p:nvPr/>
          </p:nvGrpSpPr>
          <p:grpSpPr bwMode="auto">
            <a:xfrm>
              <a:off x="0" y="2064"/>
              <a:ext cx="240" cy="144"/>
              <a:chOff x="0" y="2064"/>
              <a:chExt cx="240" cy="144"/>
            </a:xfrm>
          </p:grpSpPr>
          <p:sp>
            <p:nvSpPr>
              <p:cNvPr id="50238" name="Line 1086"/>
              <p:cNvSpPr>
                <a:spLocks noChangeShapeType="1"/>
              </p:cNvSpPr>
              <p:nvPr/>
            </p:nvSpPr>
            <p:spPr bwMode="auto">
              <a:xfrm>
                <a:off x="0" y="2208"/>
                <a:ext cx="96"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39" name="Line 1087"/>
              <p:cNvSpPr>
                <a:spLocks noChangeShapeType="1"/>
              </p:cNvSpPr>
              <p:nvPr/>
            </p:nvSpPr>
            <p:spPr bwMode="auto">
              <a:xfrm flipV="1">
                <a:off x="96" y="2064"/>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40" name="Line 1088"/>
              <p:cNvSpPr>
                <a:spLocks noChangeShapeType="1"/>
              </p:cNvSpPr>
              <p:nvPr/>
            </p:nvSpPr>
            <p:spPr bwMode="auto">
              <a:xfrm>
                <a:off x="96" y="2064"/>
                <a:ext cx="144"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41" name="Line 1089"/>
              <p:cNvSpPr>
                <a:spLocks noChangeShapeType="1"/>
              </p:cNvSpPr>
              <p:nvPr/>
            </p:nvSpPr>
            <p:spPr bwMode="auto">
              <a:xfrm>
                <a:off x="240" y="2064"/>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grpSp>
        <p:grpSp>
          <p:nvGrpSpPr>
            <p:cNvPr id="50242" name="Group 1090"/>
            <p:cNvGrpSpPr>
              <a:grpSpLocks/>
            </p:cNvGrpSpPr>
            <p:nvPr/>
          </p:nvGrpSpPr>
          <p:grpSpPr bwMode="auto">
            <a:xfrm>
              <a:off x="240" y="2064"/>
              <a:ext cx="240" cy="144"/>
              <a:chOff x="0" y="2064"/>
              <a:chExt cx="240" cy="144"/>
            </a:xfrm>
          </p:grpSpPr>
          <p:sp>
            <p:nvSpPr>
              <p:cNvPr id="50243" name="Line 1091"/>
              <p:cNvSpPr>
                <a:spLocks noChangeShapeType="1"/>
              </p:cNvSpPr>
              <p:nvPr/>
            </p:nvSpPr>
            <p:spPr bwMode="auto">
              <a:xfrm>
                <a:off x="0" y="2208"/>
                <a:ext cx="96"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44" name="Line 1092"/>
              <p:cNvSpPr>
                <a:spLocks noChangeShapeType="1"/>
              </p:cNvSpPr>
              <p:nvPr/>
            </p:nvSpPr>
            <p:spPr bwMode="auto">
              <a:xfrm flipV="1">
                <a:off x="96" y="2064"/>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45" name="Line 1093"/>
              <p:cNvSpPr>
                <a:spLocks noChangeShapeType="1"/>
              </p:cNvSpPr>
              <p:nvPr/>
            </p:nvSpPr>
            <p:spPr bwMode="auto">
              <a:xfrm>
                <a:off x="96" y="2064"/>
                <a:ext cx="144"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46" name="Line 1094"/>
              <p:cNvSpPr>
                <a:spLocks noChangeShapeType="1"/>
              </p:cNvSpPr>
              <p:nvPr/>
            </p:nvSpPr>
            <p:spPr bwMode="auto">
              <a:xfrm>
                <a:off x="240" y="2064"/>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grpSp>
        <p:grpSp>
          <p:nvGrpSpPr>
            <p:cNvPr id="50247" name="Group 1095"/>
            <p:cNvGrpSpPr>
              <a:grpSpLocks/>
            </p:cNvGrpSpPr>
            <p:nvPr/>
          </p:nvGrpSpPr>
          <p:grpSpPr bwMode="auto">
            <a:xfrm>
              <a:off x="480" y="2064"/>
              <a:ext cx="240" cy="144"/>
              <a:chOff x="0" y="2064"/>
              <a:chExt cx="240" cy="144"/>
            </a:xfrm>
          </p:grpSpPr>
          <p:sp>
            <p:nvSpPr>
              <p:cNvPr id="50248" name="Line 1096"/>
              <p:cNvSpPr>
                <a:spLocks noChangeShapeType="1"/>
              </p:cNvSpPr>
              <p:nvPr/>
            </p:nvSpPr>
            <p:spPr bwMode="auto">
              <a:xfrm>
                <a:off x="0" y="2208"/>
                <a:ext cx="96"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49" name="Line 1097"/>
              <p:cNvSpPr>
                <a:spLocks noChangeShapeType="1"/>
              </p:cNvSpPr>
              <p:nvPr/>
            </p:nvSpPr>
            <p:spPr bwMode="auto">
              <a:xfrm flipV="1">
                <a:off x="96" y="2064"/>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50" name="Line 1098"/>
              <p:cNvSpPr>
                <a:spLocks noChangeShapeType="1"/>
              </p:cNvSpPr>
              <p:nvPr/>
            </p:nvSpPr>
            <p:spPr bwMode="auto">
              <a:xfrm>
                <a:off x="96" y="2064"/>
                <a:ext cx="144"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51" name="Line 1099"/>
              <p:cNvSpPr>
                <a:spLocks noChangeShapeType="1"/>
              </p:cNvSpPr>
              <p:nvPr/>
            </p:nvSpPr>
            <p:spPr bwMode="auto">
              <a:xfrm>
                <a:off x="240" y="2064"/>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grpSp>
        <p:sp>
          <p:nvSpPr>
            <p:cNvPr id="50252" name="Line 1100"/>
            <p:cNvSpPr>
              <a:spLocks noChangeShapeType="1"/>
            </p:cNvSpPr>
            <p:nvPr/>
          </p:nvSpPr>
          <p:spPr bwMode="auto">
            <a:xfrm>
              <a:off x="720" y="2208"/>
              <a:ext cx="96" cy="0"/>
            </a:xfrm>
            <a:prstGeom prst="line">
              <a:avLst/>
            </a:prstGeom>
            <a:noFill/>
            <a:ln w="28575">
              <a:solidFill>
                <a:schemeClr val="tx2"/>
              </a:solidFill>
              <a:miter lim="800000"/>
              <a:headEnd/>
              <a:tailEnd/>
            </a:ln>
            <a:effectLst/>
          </p:spPr>
          <p:txBody>
            <a:bodyPr wrap="none"/>
            <a:lstStyle/>
            <a:p>
              <a:endParaRPr lang="pl-PL">
                <a:latin typeface="+mn-lt"/>
              </a:endParaRPr>
            </a:p>
          </p:txBody>
        </p:sp>
      </p:grpSp>
      <p:grpSp>
        <p:nvGrpSpPr>
          <p:cNvPr id="50235" name="Group 1083"/>
          <p:cNvGrpSpPr>
            <a:grpSpLocks/>
          </p:cNvGrpSpPr>
          <p:nvPr/>
        </p:nvGrpSpPr>
        <p:grpSpPr bwMode="auto">
          <a:xfrm>
            <a:off x="381000" y="3276600"/>
            <a:ext cx="1295400" cy="228600"/>
            <a:chOff x="0" y="2064"/>
            <a:chExt cx="816" cy="144"/>
          </a:xfrm>
        </p:grpSpPr>
        <p:grpSp>
          <p:nvGrpSpPr>
            <p:cNvPr id="50222" name="Group 1070"/>
            <p:cNvGrpSpPr>
              <a:grpSpLocks/>
            </p:cNvGrpSpPr>
            <p:nvPr/>
          </p:nvGrpSpPr>
          <p:grpSpPr bwMode="auto">
            <a:xfrm>
              <a:off x="0" y="2064"/>
              <a:ext cx="240" cy="144"/>
              <a:chOff x="0" y="2064"/>
              <a:chExt cx="240" cy="144"/>
            </a:xfrm>
          </p:grpSpPr>
          <p:sp>
            <p:nvSpPr>
              <p:cNvPr id="50218" name="Line 1066"/>
              <p:cNvSpPr>
                <a:spLocks noChangeShapeType="1"/>
              </p:cNvSpPr>
              <p:nvPr/>
            </p:nvSpPr>
            <p:spPr bwMode="auto">
              <a:xfrm>
                <a:off x="0" y="2208"/>
                <a:ext cx="96"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19" name="Line 1067"/>
              <p:cNvSpPr>
                <a:spLocks noChangeShapeType="1"/>
              </p:cNvSpPr>
              <p:nvPr/>
            </p:nvSpPr>
            <p:spPr bwMode="auto">
              <a:xfrm flipV="1">
                <a:off x="96" y="2064"/>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20" name="Line 1068"/>
              <p:cNvSpPr>
                <a:spLocks noChangeShapeType="1"/>
              </p:cNvSpPr>
              <p:nvPr/>
            </p:nvSpPr>
            <p:spPr bwMode="auto">
              <a:xfrm>
                <a:off x="96" y="2064"/>
                <a:ext cx="144"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21" name="Line 1069"/>
              <p:cNvSpPr>
                <a:spLocks noChangeShapeType="1"/>
              </p:cNvSpPr>
              <p:nvPr/>
            </p:nvSpPr>
            <p:spPr bwMode="auto">
              <a:xfrm>
                <a:off x="240" y="2064"/>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grpSp>
        <p:grpSp>
          <p:nvGrpSpPr>
            <p:cNvPr id="50223" name="Group 1071"/>
            <p:cNvGrpSpPr>
              <a:grpSpLocks/>
            </p:cNvGrpSpPr>
            <p:nvPr/>
          </p:nvGrpSpPr>
          <p:grpSpPr bwMode="auto">
            <a:xfrm>
              <a:off x="240" y="2064"/>
              <a:ext cx="240" cy="144"/>
              <a:chOff x="0" y="2064"/>
              <a:chExt cx="240" cy="144"/>
            </a:xfrm>
          </p:grpSpPr>
          <p:sp>
            <p:nvSpPr>
              <p:cNvPr id="50224" name="Line 1072"/>
              <p:cNvSpPr>
                <a:spLocks noChangeShapeType="1"/>
              </p:cNvSpPr>
              <p:nvPr/>
            </p:nvSpPr>
            <p:spPr bwMode="auto">
              <a:xfrm>
                <a:off x="0" y="2208"/>
                <a:ext cx="96"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25" name="Line 1073"/>
              <p:cNvSpPr>
                <a:spLocks noChangeShapeType="1"/>
              </p:cNvSpPr>
              <p:nvPr/>
            </p:nvSpPr>
            <p:spPr bwMode="auto">
              <a:xfrm flipV="1">
                <a:off x="96" y="2064"/>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26" name="Line 1074"/>
              <p:cNvSpPr>
                <a:spLocks noChangeShapeType="1"/>
              </p:cNvSpPr>
              <p:nvPr/>
            </p:nvSpPr>
            <p:spPr bwMode="auto">
              <a:xfrm>
                <a:off x="96" y="2064"/>
                <a:ext cx="144"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27" name="Line 1075"/>
              <p:cNvSpPr>
                <a:spLocks noChangeShapeType="1"/>
              </p:cNvSpPr>
              <p:nvPr/>
            </p:nvSpPr>
            <p:spPr bwMode="auto">
              <a:xfrm>
                <a:off x="240" y="2064"/>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grpSp>
        <p:grpSp>
          <p:nvGrpSpPr>
            <p:cNvPr id="50228" name="Group 1076"/>
            <p:cNvGrpSpPr>
              <a:grpSpLocks/>
            </p:cNvGrpSpPr>
            <p:nvPr/>
          </p:nvGrpSpPr>
          <p:grpSpPr bwMode="auto">
            <a:xfrm>
              <a:off x="480" y="2064"/>
              <a:ext cx="240" cy="144"/>
              <a:chOff x="0" y="2064"/>
              <a:chExt cx="240" cy="144"/>
            </a:xfrm>
          </p:grpSpPr>
          <p:sp>
            <p:nvSpPr>
              <p:cNvPr id="50229" name="Line 1077"/>
              <p:cNvSpPr>
                <a:spLocks noChangeShapeType="1"/>
              </p:cNvSpPr>
              <p:nvPr/>
            </p:nvSpPr>
            <p:spPr bwMode="auto">
              <a:xfrm>
                <a:off x="0" y="2208"/>
                <a:ext cx="96"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30" name="Line 1078"/>
              <p:cNvSpPr>
                <a:spLocks noChangeShapeType="1"/>
              </p:cNvSpPr>
              <p:nvPr/>
            </p:nvSpPr>
            <p:spPr bwMode="auto">
              <a:xfrm flipV="1">
                <a:off x="96" y="2064"/>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31" name="Line 1079"/>
              <p:cNvSpPr>
                <a:spLocks noChangeShapeType="1"/>
              </p:cNvSpPr>
              <p:nvPr/>
            </p:nvSpPr>
            <p:spPr bwMode="auto">
              <a:xfrm>
                <a:off x="96" y="2064"/>
                <a:ext cx="144"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32" name="Line 1080"/>
              <p:cNvSpPr>
                <a:spLocks noChangeShapeType="1"/>
              </p:cNvSpPr>
              <p:nvPr/>
            </p:nvSpPr>
            <p:spPr bwMode="auto">
              <a:xfrm>
                <a:off x="240" y="2064"/>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grpSp>
        <p:sp>
          <p:nvSpPr>
            <p:cNvPr id="50234" name="Line 1082"/>
            <p:cNvSpPr>
              <a:spLocks noChangeShapeType="1"/>
            </p:cNvSpPr>
            <p:nvPr/>
          </p:nvSpPr>
          <p:spPr bwMode="auto">
            <a:xfrm>
              <a:off x="720" y="2208"/>
              <a:ext cx="96" cy="0"/>
            </a:xfrm>
            <a:prstGeom prst="line">
              <a:avLst/>
            </a:prstGeom>
            <a:noFill/>
            <a:ln w="28575">
              <a:solidFill>
                <a:schemeClr val="tx2"/>
              </a:solidFill>
              <a:miter lim="800000"/>
              <a:headEnd/>
              <a:tailEnd/>
            </a:ln>
            <a:effectLst/>
          </p:spPr>
          <p:txBody>
            <a:bodyPr wrap="none"/>
            <a:lstStyle/>
            <a:p>
              <a:endParaRPr lang="pl-PL">
                <a:latin typeface="+mn-lt"/>
              </a:endParaRPr>
            </a:p>
          </p:txBody>
        </p:sp>
      </p:grpSp>
      <p:grpSp>
        <p:nvGrpSpPr>
          <p:cNvPr id="50312" name="Group 1160"/>
          <p:cNvGrpSpPr>
            <a:grpSpLocks/>
          </p:cNvGrpSpPr>
          <p:nvPr/>
        </p:nvGrpSpPr>
        <p:grpSpPr bwMode="auto">
          <a:xfrm>
            <a:off x="2990850" y="2543175"/>
            <a:ext cx="1295400" cy="2105025"/>
            <a:chOff x="1884" y="1602"/>
            <a:chExt cx="816" cy="1326"/>
          </a:xfrm>
        </p:grpSpPr>
        <p:grpSp>
          <p:nvGrpSpPr>
            <p:cNvPr id="50276" name="Group 1124"/>
            <p:cNvGrpSpPr>
              <a:grpSpLocks/>
            </p:cNvGrpSpPr>
            <p:nvPr/>
          </p:nvGrpSpPr>
          <p:grpSpPr bwMode="auto">
            <a:xfrm>
              <a:off x="1884" y="1602"/>
              <a:ext cx="816" cy="222"/>
              <a:chOff x="2064" y="1602"/>
              <a:chExt cx="816" cy="222"/>
            </a:xfrm>
          </p:grpSpPr>
          <p:sp>
            <p:nvSpPr>
              <p:cNvPr id="50255" name="Line 1103"/>
              <p:cNvSpPr>
                <a:spLocks noChangeShapeType="1"/>
              </p:cNvSpPr>
              <p:nvPr/>
            </p:nvSpPr>
            <p:spPr bwMode="auto">
              <a:xfrm>
                <a:off x="2064" y="1824"/>
                <a:ext cx="96"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56" name="Line 1104"/>
              <p:cNvSpPr>
                <a:spLocks noChangeShapeType="1"/>
              </p:cNvSpPr>
              <p:nvPr/>
            </p:nvSpPr>
            <p:spPr bwMode="auto">
              <a:xfrm flipV="1">
                <a:off x="2160" y="1680"/>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57" name="Line 1105"/>
              <p:cNvSpPr>
                <a:spLocks noChangeShapeType="1"/>
              </p:cNvSpPr>
              <p:nvPr/>
            </p:nvSpPr>
            <p:spPr bwMode="auto">
              <a:xfrm>
                <a:off x="2160" y="1680"/>
                <a:ext cx="30"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58" name="Line 1106"/>
              <p:cNvSpPr>
                <a:spLocks noChangeShapeType="1"/>
              </p:cNvSpPr>
              <p:nvPr/>
            </p:nvSpPr>
            <p:spPr bwMode="auto">
              <a:xfrm>
                <a:off x="2304" y="1680"/>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60" name="Line 1108"/>
              <p:cNvSpPr>
                <a:spLocks noChangeShapeType="1"/>
              </p:cNvSpPr>
              <p:nvPr/>
            </p:nvSpPr>
            <p:spPr bwMode="auto">
              <a:xfrm>
                <a:off x="2304" y="1824"/>
                <a:ext cx="96"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61" name="Line 1109"/>
              <p:cNvSpPr>
                <a:spLocks noChangeShapeType="1"/>
              </p:cNvSpPr>
              <p:nvPr/>
            </p:nvSpPr>
            <p:spPr bwMode="auto">
              <a:xfrm flipV="1">
                <a:off x="2400" y="1680"/>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62" name="Line 1110"/>
              <p:cNvSpPr>
                <a:spLocks noChangeShapeType="1"/>
              </p:cNvSpPr>
              <p:nvPr/>
            </p:nvSpPr>
            <p:spPr bwMode="auto">
              <a:xfrm>
                <a:off x="2400" y="1680"/>
                <a:ext cx="144"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63" name="Line 1111"/>
              <p:cNvSpPr>
                <a:spLocks noChangeShapeType="1"/>
              </p:cNvSpPr>
              <p:nvPr/>
            </p:nvSpPr>
            <p:spPr bwMode="auto">
              <a:xfrm>
                <a:off x="2544" y="1680"/>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65" name="Line 1113"/>
              <p:cNvSpPr>
                <a:spLocks noChangeShapeType="1"/>
              </p:cNvSpPr>
              <p:nvPr/>
            </p:nvSpPr>
            <p:spPr bwMode="auto">
              <a:xfrm>
                <a:off x="2544" y="1824"/>
                <a:ext cx="96"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66" name="Line 1114"/>
              <p:cNvSpPr>
                <a:spLocks noChangeShapeType="1"/>
              </p:cNvSpPr>
              <p:nvPr/>
            </p:nvSpPr>
            <p:spPr bwMode="auto">
              <a:xfrm flipV="1">
                <a:off x="2640" y="1680"/>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67" name="Line 1115"/>
              <p:cNvSpPr>
                <a:spLocks noChangeShapeType="1"/>
              </p:cNvSpPr>
              <p:nvPr/>
            </p:nvSpPr>
            <p:spPr bwMode="auto">
              <a:xfrm>
                <a:off x="2640" y="1680"/>
                <a:ext cx="144"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68" name="Line 1116"/>
              <p:cNvSpPr>
                <a:spLocks noChangeShapeType="1"/>
              </p:cNvSpPr>
              <p:nvPr/>
            </p:nvSpPr>
            <p:spPr bwMode="auto">
              <a:xfrm>
                <a:off x="2784" y="1680"/>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69" name="Line 1117"/>
              <p:cNvSpPr>
                <a:spLocks noChangeShapeType="1"/>
              </p:cNvSpPr>
              <p:nvPr/>
            </p:nvSpPr>
            <p:spPr bwMode="auto">
              <a:xfrm>
                <a:off x="2784" y="1824"/>
                <a:ext cx="96"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71" name="Line 1119"/>
              <p:cNvSpPr>
                <a:spLocks noChangeShapeType="1"/>
              </p:cNvSpPr>
              <p:nvPr/>
            </p:nvSpPr>
            <p:spPr bwMode="auto">
              <a:xfrm>
                <a:off x="2256" y="1680"/>
                <a:ext cx="48"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73" name="Line 1121"/>
              <p:cNvSpPr>
                <a:spLocks noChangeShapeType="1"/>
              </p:cNvSpPr>
              <p:nvPr/>
            </p:nvSpPr>
            <p:spPr bwMode="auto">
              <a:xfrm flipV="1">
                <a:off x="2189" y="1604"/>
                <a:ext cx="19" cy="79"/>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74" name="Line 1122"/>
              <p:cNvSpPr>
                <a:spLocks noChangeShapeType="1"/>
              </p:cNvSpPr>
              <p:nvPr/>
            </p:nvSpPr>
            <p:spPr bwMode="auto">
              <a:xfrm>
                <a:off x="2208" y="1602"/>
                <a:ext cx="32" cy="144"/>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75" name="Line 1123"/>
              <p:cNvSpPr>
                <a:spLocks noChangeShapeType="1"/>
              </p:cNvSpPr>
              <p:nvPr/>
            </p:nvSpPr>
            <p:spPr bwMode="auto">
              <a:xfrm flipV="1">
                <a:off x="2241" y="1677"/>
                <a:ext cx="20" cy="66"/>
              </a:xfrm>
              <a:prstGeom prst="line">
                <a:avLst/>
              </a:prstGeom>
              <a:noFill/>
              <a:ln w="28575">
                <a:solidFill>
                  <a:schemeClr val="tx2"/>
                </a:solidFill>
                <a:miter lim="800000"/>
                <a:headEnd/>
                <a:tailEnd/>
              </a:ln>
              <a:effectLst/>
            </p:spPr>
            <p:txBody>
              <a:bodyPr wrap="none"/>
              <a:lstStyle/>
              <a:p>
                <a:endParaRPr lang="pl-PL">
                  <a:latin typeface="+mn-lt"/>
                </a:endParaRPr>
              </a:p>
            </p:txBody>
          </p:sp>
        </p:grpSp>
        <p:grpSp>
          <p:nvGrpSpPr>
            <p:cNvPr id="50297" name="Group 1145"/>
            <p:cNvGrpSpPr>
              <a:grpSpLocks/>
            </p:cNvGrpSpPr>
            <p:nvPr/>
          </p:nvGrpSpPr>
          <p:grpSpPr bwMode="auto">
            <a:xfrm>
              <a:off x="1884" y="2716"/>
              <a:ext cx="816" cy="212"/>
              <a:chOff x="2064" y="1296"/>
              <a:chExt cx="816" cy="212"/>
            </a:xfrm>
          </p:grpSpPr>
          <p:grpSp>
            <p:nvGrpSpPr>
              <p:cNvPr id="50296" name="Group 1144"/>
              <p:cNvGrpSpPr>
                <a:grpSpLocks/>
              </p:cNvGrpSpPr>
              <p:nvPr/>
            </p:nvGrpSpPr>
            <p:grpSpPr bwMode="auto">
              <a:xfrm>
                <a:off x="2064" y="1296"/>
                <a:ext cx="816" cy="144"/>
                <a:chOff x="2064" y="1296"/>
                <a:chExt cx="816" cy="144"/>
              </a:xfrm>
            </p:grpSpPr>
            <p:sp>
              <p:nvSpPr>
                <p:cNvPr id="50278" name="Line 1126"/>
                <p:cNvSpPr>
                  <a:spLocks noChangeShapeType="1"/>
                </p:cNvSpPr>
                <p:nvPr/>
              </p:nvSpPr>
              <p:spPr bwMode="auto">
                <a:xfrm flipV="1">
                  <a:off x="2064" y="1296"/>
                  <a:ext cx="96"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79" name="Line 1127"/>
                <p:cNvSpPr>
                  <a:spLocks noChangeShapeType="1"/>
                </p:cNvSpPr>
                <p:nvPr/>
              </p:nvSpPr>
              <p:spPr bwMode="auto">
                <a:xfrm>
                  <a:off x="2160" y="1296"/>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80" name="Line 1128"/>
                <p:cNvSpPr>
                  <a:spLocks noChangeShapeType="1"/>
                </p:cNvSpPr>
                <p:nvPr/>
              </p:nvSpPr>
              <p:spPr bwMode="auto">
                <a:xfrm flipV="1">
                  <a:off x="2160" y="1440"/>
                  <a:ext cx="30"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81" name="Line 1129"/>
                <p:cNvSpPr>
                  <a:spLocks noChangeShapeType="1"/>
                </p:cNvSpPr>
                <p:nvPr/>
              </p:nvSpPr>
              <p:spPr bwMode="auto">
                <a:xfrm flipV="1">
                  <a:off x="2304" y="1296"/>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82" name="Line 1130"/>
                <p:cNvSpPr>
                  <a:spLocks noChangeShapeType="1"/>
                </p:cNvSpPr>
                <p:nvPr/>
              </p:nvSpPr>
              <p:spPr bwMode="auto">
                <a:xfrm flipV="1">
                  <a:off x="2304" y="1296"/>
                  <a:ext cx="96"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83" name="Line 1131"/>
                <p:cNvSpPr>
                  <a:spLocks noChangeShapeType="1"/>
                </p:cNvSpPr>
                <p:nvPr/>
              </p:nvSpPr>
              <p:spPr bwMode="auto">
                <a:xfrm>
                  <a:off x="2400" y="1296"/>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84" name="Line 1132"/>
                <p:cNvSpPr>
                  <a:spLocks noChangeShapeType="1"/>
                </p:cNvSpPr>
                <p:nvPr/>
              </p:nvSpPr>
              <p:spPr bwMode="auto">
                <a:xfrm flipV="1">
                  <a:off x="2400" y="1440"/>
                  <a:ext cx="144"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85" name="Line 1133"/>
                <p:cNvSpPr>
                  <a:spLocks noChangeShapeType="1"/>
                </p:cNvSpPr>
                <p:nvPr/>
              </p:nvSpPr>
              <p:spPr bwMode="auto">
                <a:xfrm flipV="1">
                  <a:off x="2544" y="1296"/>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86" name="Line 1134"/>
                <p:cNvSpPr>
                  <a:spLocks noChangeShapeType="1"/>
                </p:cNvSpPr>
                <p:nvPr/>
              </p:nvSpPr>
              <p:spPr bwMode="auto">
                <a:xfrm flipV="1">
                  <a:off x="2544" y="1296"/>
                  <a:ext cx="96"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87" name="Line 1135"/>
                <p:cNvSpPr>
                  <a:spLocks noChangeShapeType="1"/>
                </p:cNvSpPr>
                <p:nvPr/>
              </p:nvSpPr>
              <p:spPr bwMode="auto">
                <a:xfrm>
                  <a:off x="2640" y="1296"/>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88" name="Line 1136"/>
                <p:cNvSpPr>
                  <a:spLocks noChangeShapeType="1"/>
                </p:cNvSpPr>
                <p:nvPr/>
              </p:nvSpPr>
              <p:spPr bwMode="auto">
                <a:xfrm flipV="1">
                  <a:off x="2640" y="1440"/>
                  <a:ext cx="144"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89" name="Line 1137"/>
                <p:cNvSpPr>
                  <a:spLocks noChangeShapeType="1"/>
                </p:cNvSpPr>
                <p:nvPr/>
              </p:nvSpPr>
              <p:spPr bwMode="auto">
                <a:xfrm flipV="1">
                  <a:off x="2784" y="1296"/>
                  <a:ext cx="0" cy="144"/>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90" name="Line 1138"/>
                <p:cNvSpPr>
                  <a:spLocks noChangeShapeType="1"/>
                </p:cNvSpPr>
                <p:nvPr/>
              </p:nvSpPr>
              <p:spPr bwMode="auto">
                <a:xfrm flipV="1">
                  <a:off x="2784" y="1296"/>
                  <a:ext cx="96" cy="0"/>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91" name="Line 1139"/>
                <p:cNvSpPr>
                  <a:spLocks noChangeShapeType="1"/>
                </p:cNvSpPr>
                <p:nvPr/>
              </p:nvSpPr>
              <p:spPr bwMode="auto">
                <a:xfrm flipV="1">
                  <a:off x="2256" y="1440"/>
                  <a:ext cx="48" cy="0"/>
                </a:xfrm>
                <a:prstGeom prst="line">
                  <a:avLst/>
                </a:prstGeom>
                <a:noFill/>
                <a:ln w="28575">
                  <a:solidFill>
                    <a:schemeClr val="tx2"/>
                  </a:solidFill>
                  <a:miter lim="800000"/>
                  <a:headEnd/>
                  <a:tailEnd/>
                </a:ln>
                <a:effectLst/>
              </p:spPr>
              <p:txBody>
                <a:bodyPr wrap="none"/>
                <a:lstStyle/>
                <a:p>
                  <a:endParaRPr lang="pl-PL">
                    <a:latin typeface="+mn-lt"/>
                  </a:endParaRPr>
                </a:p>
              </p:txBody>
            </p:sp>
          </p:grpSp>
          <p:grpSp>
            <p:nvGrpSpPr>
              <p:cNvPr id="50295" name="Group 1143"/>
              <p:cNvGrpSpPr>
                <a:grpSpLocks/>
              </p:cNvGrpSpPr>
              <p:nvPr/>
            </p:nvGrpSpPr>
            <p:grpSpPr bwMode="auto">
              <a:xfrm flipV="1">
                <a:off x="2189" y="1364"/>
                <a:ext cx="72" cy="144"/>
                <a:chOff x="2189" y="1374"/>
                <a:chExt cx="72" cy="144"/>
              </a:xfrm>
            </p:grpSpPr>
            <p:sp>
              <p:nvSpPr>
                <p:cNvPr id="50292" name="Line 1140"/>
                <p:cNvSpPr>
                  <a:spLocks noChangeShapeType="1"/>
                </p:cNvSpPr>
                <p:nvPr/>
              </p:nvSpPr>
              <p:spPr bwMode="auto">
                <a:xfrm>
                  <a:off x="2189" y="1437"/>
                  <a:ext cx="19" cy="79"/>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93" name="Line 1141"/>
                <p:cNvSpPr>
                  <a:spLocks noChangeShapeType="1"/>
                </p:cNvSpPr>
                <p:nvPr/>
              </p:nvSpPr>
              <p:spPr bwMode="auto">
                <a:xfrm flipV="1">
                  <a:off x="2208" y="1374"/>
                  <a:ext cx="32" cy="144"/>
                </a:xfrm>
                <a:prstGeom prst="line">
                  <a:avLst/>
                </a:prstGeom>
                <a:noFill/>
                <a:ln w="28575">
                  <a:solidFill>
                    <a:schemeClr val="tx2"/>
                  </a:solidFill>
                  <a:miter lim="800000"/>
                  <a:headEnd/>
                  <a:tailEnd/>
                </a:ln>
                <a:effectLst/>
              </p:spPr>
              <p:txBody>
                <a:bodyPr wrap="none"/>
                <a:lstStyle/>
                <a:p>
                  <a:endParaRPr lang="pl-PL">
                    <a:latin typeface="+mn-lt"/>
                  </a:endParaRPr>
                </a:p>
              </p:txBody>
            </p:sp>
            <p:sp>
              <p:nvSpPr>
                <p:cNvPr id="50294" name="Line 1142"/>
                <p:cNvSpPr>
                  <a:spLocks noChangeShapeType="1"/>
                </p:cNvSpPr>
                <p:nvPr/>
              </p:nvSpPr>
              <p:spPr bwMode="auto">
                <a:xfrm>
                  <a:off x="2241" y="1377"/>
                  <a:ext cx="20" cy="66"/>
                </a:xfrm>
                <a:prstGeom prst="line">
                  <a:avLst/>
                </a:prstGeom>
                <a:noFill/>
                <a:ln w="28575">
                  <a:solidFill>
                    <a:schemeClr val="tx2"/>
                  </a:solidFill>
                  <a:miter lim="800000"/>
                  <a:headEnd/>
                  <a:tailEnd/>
                </a:ln>
                <a:effectLst/>
              </p:spPr>
              <p:txBody>
                <a:bodyPr wrap="none"/>
                <a:lstStyle/>
                <a:p>
                  <a:endParaRPr lang="pl-PL">
                    <a:latin typeface="+mn-lt"/>
                  </a:endParaRPr>
                </a:p>
              </p:txBody>
            </p:sp>
          </p:grpSp>
        </p:grpSp>
      </p:grpSp>
      <p:grpSp>
        <p:nvGrpSpPr>
          <p:cNvPr id="50310" name="Group 1158"/>
          <p:cNvGrpSpPr>
            <a:grpSpLocks/>
          </p:cNvGrpSpPr>
          <p:nvPr/>
        </p:nvGrpSpPr>
        <p:grpSpPr bwMode="auto">
          <a:xfrm>
            <a:off x="152400" y="2133600"/>
            <a:ext cx="8839200" cy="2971800"/>
            <a:chOff x="96" y="1344"/>
            <a:chExt cx="5568" cy="1872"/>
          </a:xfrm>
        </p:grpSpPr>
        <p:sp>
          <p:nvSpPr>
            <p:cNvPr id="50215" name="Text Box 1063"/>
            <p:cNvSpPr txBox="1">
              <a:spLocks noChangeArrowheads="1"/>
            </p:cNvSpPr>
            <p:nvPr/>
          </p:nvSpPr>
          <p:spPr bwMode="auto">
            <a:xfrm>
              <a:off x="2255" y="1862"/>
              <a:ext cx="994" cy="233"/>
            </a:xfrm>
            <a:prstGeom prst="rect">
              <a:avLst/>
            </a:prstGeom>
            <a:noFill/>
            <a:ln w="9525">
              <a:noFill/>
              <a:miter lim="800000"/>
              <a:headEnd/>
              <a:tailEnd/>
            </a:ln>
            <a:effectLst/>
          </p:spPr>
          <p:txBody>
            <a:bodyPr wrap="none">
              <a:spAutoFit/>
            </a:bodyPr>
            <a:lstStyle/>
            <a:p>
              <a:pPr algn="ctr"/>
              <a:r>
                <a:rPr lang="en-US">
                  <a:latin typeface="+mn-lt"/>
                </a:rPr>
                <a:t>Twisted pair</a:t>
              </a:r>
            </a:p>
          </p:txBody>
        </p:sp>
        <p:grpSp>
          <p:nvGrpSpPr>
            <p:cNvPr id="50308" name="Group 1156"/>
            <p:cNvGrpSpPr>
              <a:grpSpLocks/>
            </p:cNvGrpSpPr>
            <p:nvPr/>
          </p:nvGrpSpPr>
          <p:grpSpPr bwMode="auto">
            <a:xfrm>
              <a:off x="96" y="1344"/>
              <a:ext cx="5568" cy="1872"/>
              <a:chOff x="96" y="1344"/>
              <a:chExt cx="5568" cy="1872"/>
            </a:xfrm>
          </p:grpSpPr>
          <p:sp>
            <p:nvSpPr>
              <p:cNvPr id="50180" name="AutoShape 1028"/>
              <p:cNvSpPr>
                <a:spLocks noChangeArrowheads="1"/>
              </p:cNvSpPr>
              <p:nvPr/>
            </p:nvSpPr>
            <p:spPr bwMode="auto">
              <a:xfrm rot="5400000">
                <a:off x="1008" y="2064"/>
                <a:ext cx="672" cy="480"/>
              </a:xfrm>
              <a:prstGeom prst="triangle">
                <a:avLst>
                  <a:gd name="adj" fmla="val 50000"/>
                </a:avLst>
              </a:prstGeom>
              <a:solidFill>
                <a:srgbClr val="FFFFCC"/>
              </a:solidFill>
              <a:ln w="9525">
                <a:solidFill>
                  <a:schemeClr val="tx1"/>
                </a:solidFill>
                <a:miter lim="800000"/>
                <a:headEnd/>
                <a:tailEnd/>
              </a:ln>
              <a:effectLst/>
            </p:spPr>
            <p:txBody>
              <a:bodyPr wrap="none" anchor="ctr"/>
              <a:lstStyle/>
              <a:p>
                <a:endParaRPr lang="pl-PL">
                  <a:latin typeface="+mn-lt"/>
                </a:endParaRPr>
              </a:p>
            </p:txBody>
          </p:sp>
          <p:sp>
            <p:nvSpPr>
              <p:cNvPr id="50181" name="Line 1029"/>
              <p:cNvSpPr>
                <a:spLocks noChangeShapeType="1"/>
              </p:cNvSpPr>
              <p:nvPr/>
            </p:nvSpPr>
            <p:spPr bwMode="auto">
              <a:xfrm flipH="1">
                <a:off x="240" y="2304"/>
                <a:ext cx="864" cy="0"/>
              </a:xfrm>
              <a:prstGeom prst="line">
                <a:avLst/>
              </a:prstGeom>
              <a:noFill/>
              <a:ln w="19050">
                <a:solidFill>
                  <a:schemeClr val="tx1"/>
                </a:solidFill>
                <a:miter lim="800000"/>
                <a:headEnd/>
                <a:tailEnd/>
              </a:ln>
              <a:effectLst/>
            </p:spPr>
            <p:txBody>
              <a:bodyPr wrap="none"/>
              <a:lstStyle/>
              <a:p>
                <a:endParaRPr lang="pl-PL">
                  <a:latin typeface="+mn-lt"/>
                </a:endParaRPr>
              </a:p>
            </p:txBody>
          </p:sp>
          <p:grpSp>
            <p:nvGrpSpPr>
              <p:cNvPr id="50298" name="Group 1146"/>
              <p:cNvGrpSpPr>
                <a:grpSpLocks/>
              </p:cNvGrpSpPr>
              <p:nvPr/>
            </p:nvGrpSpPr>
            <p:grpSpPr bwMode="auto">
              <a:xfrm>
                <a:off x="1308" y="2112"/>
                <a:ext cx="396" cy="384"/>
                <a:chOff x="1068" y="2112"/>
                <a:chExt cx="816" cy="384"/>
              </a:xfrm>
            </p:grpSpPr>
            <p:sp>
              <p:nvSpPr>
                <p:cNvPr id="50182" name="Line 1030"/>
                <p:cNvSpPr>
                  <a:spLocks noChangeShapeType="1"/>
                </p:cNvSpPr>
                <p:nvPr/>
              </p:nvSpPr>
              <p:spPr bwMode="auto">
                <a:xfrm>
                  <a:off x="1068" y="2112"/>
                  <a:ext cx="816" cy="0"/>
                </a:xfrm>
                <a:prstGeom prst="line">
                  <a:avLst/>
                </a:prstGeom>
                <a:noFill/>
                <a:ln w="19050">
                  <a:solidFill>
                    <a:schemeClr val="tx1"/>
                  </a:solidFill>
                  <a:miter lim="800000"/>
                  <a:headEnd/>
                  <a:tailEnd/>
                </a:ln>
                <a:effectLst/>
              </p:spPr>
              <p:txBody>
                <a:bodyPr wrap="none"/>
                <a:lstStyle/>
                <a:p>
                  <a:endParaRPr lang="pl-PL">
                    <a:latin typeface="+mn-lt"/>
                  </a:endParaRPr>
                </a:p>
              </p:txBody>
            </p:sp>
            <p:sp>
              <p:nvSpPr>
                <p:cNvPr id="50183" name="Line 1031"/>
                <p:cNvSpPr>
                  <a:spLocks noChangeShapeType="1"/>
                </p:cNvSpPr>
                <p:nvPr/>
              </p:nvSpPr>
              <p:spPr bwMode="auto">
                <a:xfrm>
                  <a:off x="1068" y="2496"/>
                  <a:ext cx="816" cy="0"/>
                </a:xfrm>
                <a:prstGeom prst="line">
                  <a:avLst/>
                </a:prstGeom>
                <a:noFill/>
                <a:ln w="19050">
                  <a:solidFill>
                    <a:schemeClr val="tx1"/>
                  </a:solidFill>
                  <a:miter lim="800000"/>
                  <a:headEnd/>
                  <a:tailEnd/>
                </a:ln>
                <a:effectLst/>
              </p:spPr>
              <p:txBody>
                <a:bodyPr wrap="none"/>
                <a:lstStyle/>
                <a:p>
                  <a:endParaRPr lang="pl-PL">
                    <a:latin typeface="+mn-lt"/>
                  </a:endParaRPr>
                </a:p>
              </p:txBody>
            </p:sp>
          </p:grpSp>
          <p:cxnSp>
            <p:nvCxnSpPr>
              <p:cNvPr id="50187" name="AutoShape 1035"/>
              <p:cNvCxnSpPr>
                <a:cxnSpLocks noChangeShapeType="1"/>
              </p:cNvCxnSpPr>
              <p:nvPr/>
            </p:nvCxnSpPr>
            <p:spPr bwMode="auto">
              <a:xfrm flipV="1">
                <a:off x="2712" y="2112"/>
                <a:ext cx="528" cy="382"/>
              </a:xfrm>
              <a:prstGeom prst="curvedConnector3">
                <a:avLst>
                  <a:gd name="adj1" fmla="val 50000"/>
                </a:avLst>
              </a:prstGeom>
              <a:noFill/>
              <a:ln w="19050">
                <a:solidFill>
                  <a:schemeClr val="tx1"/>
                </a:solidFill>
                <a:miter lim="800000"/>
                <a:headEnd/>
                <a:tailEnd/>
              </a:ln>
              <a:effectLst/>
            </p:spPr>
          </p:cxnSp>
          <p:cxnSp>
            <p:nvCxnSpPr>
              <p:cNvPr id="50188" name="AutoShape 1036"/>
              <p:cNvCxnSpPr>
                <a:cxnSpLocks noChangeShapeType="1"/>
              </p:cNvCxnSpPr>
              <p:nvPr/>
            </p:nvCxnSpPr>
            <p:spPr bwMode="auto">
              <a:xfrm>
                <a:off x="2232" y="2112"/>
                <a:ext cx="480" cy="378"/>
              </a:xfrm>
              <a:prstGeom prst="curvedConnector3">
                <a:avLst>
                  <a:gd name="adj1" fmla="val 50000"/>
                </a:avLst>
              </a:prstGeom>
              <a:noFill/>
              <a:ln w="19050">
                <a:solidFill>
                  <a:schemeClr val="tx1"/>
                </a:solidFill>
                <a:miter lim="800000"/>
                <a:headEnd/>
                <a:tailEnd/>
              </a:ln>
              <a:effectLst/>
            </p:spPr>
          </p:cxnSp>
          <p:cxnSp>
            <p:nvCxnSpPr>
              <p:cNvPr id="50186" name="AutoShape 1034"/>
              <p:cNvCxnSpPr>
                <a:cxnSpLocks noChangeShapeType="1"/>
              </p:cNvCxnSpPr>
              <p:nvPr/>
            </p:nvCxnSpPr>
            <p:spPr bwMode="auto">
              <a:xfrm flipV="1">
                <a:off x="1692" y="2112"/>
                <a:ext cx="540" cy="384"/>
              </a:xfrm>
              <a:prstGeom prst="curvedConnector3">
                <a:avLst>
                  <a:gd name="adj1" fmla="val 50000"/>
                </a:avLst>
              </a:prstGeom>
              <a:noFill/>
              <a:ln w="19050">
                <a:solidFill>
                  <a:schemeClr val="tx1"/>
                </a:solidFill>
                <a:miter lim="800000"/>
                <a:headEnd/>
                <a:tailEnd/>
              </a:ln>
              <a:effectLst/>
            </p:spPr>
          </p:cxnSp>
          <p:cxnSp>
            <p:nvCxnSpPr>
              <p:cNvPr id="50193" name="AutoShape 1041"/>
              <p:cNvCxnSpPr>
                <a:cxnSpLocks noChangeShapeType="1"/>
              </p:cNvCxnSpPr>
              <p:nvPr/>
            </p:nvCxnSpPr>
            <p:spPr bwMode="auto">
              <a:xfrm>
                <a:off x="1692" y="2112"/>
                <a:ext cx="540" cy="384"/>
              </a:xfrm>
              <a:prstGeom prst="curvedConnector3">
                <a:avLst>
                  <a:gd name="adj1" fmla="val 50000"/>
                </a:avLst>
              </a:prstGeom>
              <a:noFill/>
              <a:ln w="19050">
                <a:solidFill>
                  <a:schemeClr val="tx1"/>
                </a:solidFill>
                <a:miter lim="800000"/>
                <a:headEnd/>
                <a:tailEnd/>
              </a:ln>
              <a:effectLst/>
            </p:spPr>
          </p:cxnSp>
          <p:cxnSp>
            <p:nvCxnSpPr>
              <p:cNvPr id="50194" name="AutoShape 1042"/>
              <p:cNvCxnSpPr>
                <a:cxnSpLocks noChangeShapeType="1"/>
              </p:cNvCxnSpPr>
              <p:nvPr/>
            </p:nvCxnSpPr>
            <p:spPr bwMode="auto">
              <a:xfrm>
                <a:off x="2712" y="2114"/>
                <a:ext cx="528" cy="382"/>
              </a:xfrm>
              <a:prstGeom prst="curvedConnector3">
                <a:avLst>
                  <a:gd name="adj1" fmla="val 50000"/>
                </a:avLst>
              </a:prstGeom>
              <a:noFill/>
              <a:ln w="19050">
                <a:solidFill>
                  <a:schemeClr val="tx1"/>
                </a:solidFill>
                <a:miter lim="800000"/>
                <a:headEnd/>
                <a:tailEnd/>
              </a:ln>
              <a:effectLst/>
            </p:spPr>
          </p:cxnSp>
          <p:cxnSp>
            <p:nvCxnSpPr>
              <p:cNvPr id="50195" name="AutoShape 1043"/>
              <p:cNvCxnSpPr>
                <a:cxnSpLocks noChangeShapeType="1"/>
              </p:cNvCxnSpPr>
              <p:nvPr/>
            </p:nvCxnSpPr>
            <p:spPr bwMode="auto">
              <a:xfrm flipV="1">
                <a:off x="2232" y="2118"/>
                <a:ext cx="480" cy="378"/>
              </a:xfrm>
              <a:prstGeom prst="curvedConnector3">
                <a:avLst>
                  <a:gd name="adj1" fmla="val 50000"/>
                </a:avLst>
              </a:prstGeom>
              <a:noFill/>
              <a:ln w="19050">
                <a:solidFill>
                  <a:schemeClr val="tx1"/>
                </a:solidFill>
                <a:miter lim="800000"/>
                <a:headEnd/>
                <a:tailEnd/>
              </a:ln>
              <a:effectLst/>
            </p:spPr>
          </p:cxnSp>
          <p:cxnSp>
            <p:nvCxnSpPr>
              <p:cNvPr id="50200" name="AutoShape 1048"/>
              <p:cNvCxnSpPr>
                <a:cxnSpLocks noChangeShapeType="1"/>
              </p:cNvCxnSpPr>
              <p:nvPr/>
            </p:nvCxnSpPr>
            <p:spPr bwMode="auto">
              <a:xfrm rot="10800000">
                <a:off x="3240" y="2112"/>
                <a:ext cx="564" cy="384"/>
              </a:xfrm>
              <a:prstGeom prst="curvedConnector3">
                <a:avLst>
                  <a:gd name="adj1" fmla="val 50000"/>
                </a:avLst>
              </a:prstGeom>
              <a:noFill/>
              <a:ln w="19050">
                <a:solidFill>
                  <a:schemeClr val="tx1"/>
                </a:solidFill>
                <a:miter lim="800000"/>
                <a:headEnd/>
                <a:tailEnd/>
              </a:ln>
              <a:effectLst/>
            </p:spPr>
          </p:cxnSp>
          <p:cxnSp>
            <p:nvCxnSpPr>
              <p:cNvPr id="50201" name="AutoShape 1049"/>
              <p:cNvCxnSpPr>
                <a:cxnSpLocks noChangeShapeType="1"/>
              </p:cNvCxnSpPr>
              <p:nvPr/>
            </p:nvCxnSpPr>
            <p:spPr bwMode="auto">
              <a:xfrm rot="10800000" flipV="1">
                <a:off x="3240" y="2112"/>
                <a:ext cx="516" cy="384"/>
              </a:xfrm>
              <a:prstGeom prst="curvedConnector3">
                <a:avLst>
                  <a:gd name="adj1" fmla="val 50000"/>
                </a:avLst>
              </a:prstGeom>
              <a:noFill/>
              <a:ln w="19050">
                <a:solidFill>
                  <a:schemeClr val="tx1"/>
                </a:solidFill>
                <a:miter lim="800000"/>
                <a:headEnd/>
                <a:tailEnd/>
              </a:ln>
              <a:effectLst/>
            </p:spPr>
          </p:cxnSp>
          <p:sp>
            <p:nvSpPr>
              <p:cNvPr id="50205" name="Line 1053"/>
              <p:cNvSpPr>
                <a:spLocks noChangeShapeType="1"/>
              </p:cNvSpPr>
              <p:nvPr/>
            </p:nvSpPr>
            <p:spPr bwMode="auto">
              <a:xfrm>
                <a:off x="4620" y="2304"/>
                <a:ext cx="864" cy="0"/>
              </a:xfrm>
              <a:prstGeom prst="line">
                <a:avLst/>
              </a:prstGeom>
              <a:noFill/>
              <a:ln w="19050">
                <a:solidFill>
                  <a:schemeClr val="tx1"/>
                </a:solidFill>
                <a:miter lim="800000"/>
                <a:headEnd/>
                <a:tailEnd/>
              </a:ln>
              <a:effectLst/>
            </p:spPr>
            <p:txBody>
              <a:bodyPr wrap="none"/>
              <a:lstStyle/>
              <a:p>
                <a:endParaRPr lang="pl-PL">
                  <a:latin typeface="+mn-lt"/>
                </a:endParaRPr>
              </a:p>
            </p:txBody>
          </p:sp>
          <p:grpSp>
            <p:nvGrpSpPr>
              <p:cNvPr id="50299" name="Group 1147"/>
              <p:cNvGrpSpPr>
                <a:grpSpLocks/>
              </p:cNvGrpSpPr>
              <p:nvPr/>
            </p:nvGrpSpPr>
            <p:grpSpPr bwMode="auto">
              <a:xfrm>
                <a:off x="3756" y="2112"/>
                <a:ext cx="384" cy="384"/>
                <a:chOff x="3936" y="2112"/>
                <a:chExt cx="780" cy="384"/>
              </a:xfrm>
            </p:grpSpPr>
            <p:sp>
              <p:nvSpPr>
                <p:cNvPr id="50206" name="Line 1054"/>
                <p:cNvSpPr>
                  <a:spLocks noChangeShapeType="1"/>
                </p:cNvSpPr>
                <p:nvPr/>
              </p:nvSpPr>
              <p:spPr bwMode="auto">
                <a:xfrm flipH="1">
                  <a:off x="3936" y="2112"/>
                  <a:ext cx="780" cy="0"/>
                </a:xfrm>
                <a:prstGeom prst="line">
                  <a:avLst/>
                </a:prstGeom>
                <a:noFill/>
                <a:ln w="19050">
                  <a:solidFill>
                    <a:schemeClr val="tx1"/>
                  </a:solidFill>
                  <a:miter lim="800000"/>
                  <a:headEnd/>
                  <a:tailEnd/>
                </a:ln>
                <a:effectLst/>
              </p:spPr>
              <p:txBody>
                <a:bodyPr wrap="none"/>
                <a:lstStyle/>
                <a:p>
                  <a:endParaRPr lang="pl-PL">
                    <a:latin typeface="+mn-lt"/>
                  </a:endParaRPr>
                </a:p>
              </p:txBody>
            </p:sp>
            <p:sp>
              <p:nvSpPr>
                <p:cNvPr id="50207" name="Line 1055"/>
                <p:cNvSpPr>
                  <a:spLocks noChangeShapeType="1"/>
                </p:cNvSpPr>
                <p:nvPr/>
              </p:nvSpPr>
              <p:spPr bwMode="auto">
                <a:xfrm flipH="1">
                  <a:off x="3936" y="2496"/>
                  <a:ext cx="780" cy="0"/>
                </a:xfrm>
                <a:prstGeom prst="line">
                  <a:avLst/>
                </a:prstGeom>
                <a:noFill/>
                <a:ln w="19050">
                  <a:solidFill>
                    <a:schemeClr val="tx1"/>
                  </a:solidFill>
                  <a:miter lim="800000"/>
                  <a:headEnd/>
                  <a:tailEnd/>
                </a:ln>
                <a:effectLst/>
              </p:spPr>
              <p:txBody>
                <a:bodyPr wrap="none"/>
                <a:lstStyle/>
                <a:p>
                  <a:endParaRPr lang="pl-PL">
                    <a:latin typeface="+mn-lt"/>
                  </a:endParaRPr>
                </a:p>
              </p:txBody>
            </p:sp>
          </p:grpSp>
          <p:grpSp>
            <p:nvGrpSpPr>
              <p:cNvPr id="50211" name="Group 1059"/>
              <p:cNvGrpSpPr>
                <a:grpSpLocks/>
              </p:cNvGrpSpPr>
              <p:nvPr/>
            </p:nvGrpSpPr>
            <p:grpSpPr bwMode="auto">
              <a:xfrm>
                <a:off x="1151" y="2054"/>
                <a:ext cx="235" cy="487"/>
                <a:chOff x="911" y="2054"/>
                <a:chExt cx="235" cy="487"/>
              </a:xfrm>
            </p:grpSpPr>
            <p:sp>
              <p:nvSpPr>
                <p:cNvPr id="50209" name="Text Box 1057"/>
                <p:cNvSpPr txBox="1">
                  <a:spLocks noChangeArrowheads="1"/>
                </p:cNvSpPr>
                <p:nvPr/>
              </p:nvSpPr>
              <p:spPr bwMode="auto">
                <a:xfrm>
                  <a:off x="911" y="2054"/>
                  <a:ext cx="235" cy="233"/>
                </a:xfrm>
                <a:prstGeom prst="rect">
                  <a:avLst/>
                </a:prstGeom>
                <a:noFill/>
                <a:ln w="9525">
                  <a:noFill/>
                  <a:miter lim="800000"/>
                  <a:headEnd/>
                  <a:tailEnd/>
                </a:ln>
                <a:effectLst/>
              </p:spPr>
              <p:txBody>
                <a:bodyPr wrap="none">
                  <a:spAutoFit/>
                </a:bodyPr>
                <a:lstStyle/>
                <a:p>
                  <a:pPr algn="ctr"/>
                  <a:r>
                    <a:rPr lang="en-US">
                      <a:latin typeface="+mn-lt"/>
                    </a:rPr>
                    <a:t>+</a:t>
                  </a:r>
                </a:p>
              </p:txBody>
            </p:sp>
            <p:sp>
              <p:nvSpPr>
                <p:cNvPr id="50210" name="Text Box 1058"/>
                <p:cNvSpPr txBox="1">
                  <a:spLocks noChangeArrowheads="1"/>
                </p:cNvSpPr>
                <p:nvPr/>
              </p:nvSpPr>
              <p:spPr bwMode="auto">
                <a:xfrm>
                  <a:off x="922" y="2308"/>
                  <a:ext cx="209" cy="233"/>
                </a:xfrm>
                <a:prstGeom prst="rect">
                  <a:avLst/>
                </a:prstGeom>
                <a:noFill/>
                <a:ln w="9525">
                  <a:noFill/>
                  <a:miter lim="800000"/>
                  <a:headEnd/>
                  <a:tailEnd/>
                </a:ln>
                <a:effectLst/>
              </p:spPr>
              <p:txBody>
                <a:bodyPr wrap="none">
                  <a:spAutoFit/>
                </a:bodyPr>
                <a:lstStyle/>
                <a:p>
                  <a:pPr algn="ctr"/>
                  <a:r>
                    <a:rPr lang="en-US">
                      <a:latin typeface="+mn-lt"/>
                      <a:cs typeface="Tahoma" pitchFamily="34" charset="0"/>
                    </a:rPr>
                    <a:t>–</a:t>
                  </a:r>
                  <a:endParaRPr lang="en-US">
                    <a:latin typeface="+mn-lt"/>
                  </a:endParaRPr>
                </a:p>
              </p:txBody>
            </p:sp>
          </p:grpSp>
          <p:grpSp>
            <p:nvGrpSpPr>
              <p:cNvPr id="50300" name="Group 1148"/>
              <p:cNvGrpSpPr>
                <a:grpSpLocks/>
              </p:cNvGrpSpPr>
              <p:nvPr/>
            </p:nvGrpSpPr>
            <p:grpSpPr bwMode="auto">
              <a:xfrm flipH="1">
                <a:off x="4140" y="1968"/>
                <a:ext cx="480" cy="672"/>
                <a:chOff x="4044" y="1968"/>
                <a:chExt cx="480" cy="672"/>
              </a:xfrm>
            </p:grpSpPr>
            <p:sp>
              <p:nvSpPr>
                <p:cNvPr id="50204" name="AutoShape 1052"/>
                <p:cNvSpPr>
                  <a:spLocks noChangeArrowheads="1"/>
                </p:cNvSpPr>
                <p:nvPr/>
              </p:nvSpPr>
              <p:spPr bwMode="auto">
                <a:xfrm rot="16200000" flipH="1">
                  <a:off x="3948" y="2064"/>
                  <a:ext cx="672" cy="480"/>
                </a:xfrm>
                <a:prstGeom prst="triangle">
                  <a:avLst>
                    <a:gd name="adj" fmla="val 50000"/>
                  </a:avLst>
                </a:prstGeom>
                <a:solidFill>
                  <a:srgbClr val="FFFFCC"/>
                </a:solidFill>
                <a:ln w="9525">
                  <a:solidFill>
                    <a:schemeClr val="tx1"/>
                  </a:solidFill>
                  <a:miter lim="800000"/>
                  <a:headEnd/>
                  <a:tailEnd/>
                </a:ln>
                <a:effectLst/>
              </p:spPr>
              <p:txBody>
                <a:bodyPr wrap="none" anchor="ctr"/>
                <a:lstStyle/>
                <a:p>
                  <a:endParaRPr lang="pl-PL">
                    <a:latin typeface="+mn-lt"/>
                  </a:endParaRPr>
                </a:p>
              </p:txBody>
            </p:sp>
            <p:grpSp>
              <p:nvGrpSpPr>
                <p:cNvPr id="50212" name="Group 1060"/>
                <p:cNvGrpSpPr>
                  <a:grpSpLocks/>
                </p:cNvGrpSpPr>
                <p:nvPr/>
              </p:nvGrpSpPr>
              <p:grpSpPr bwMode="auto">
                <a:xfrm>
                  <a:off x="4259" y="2052"/>
                  <a:ext cx="235" cy="487"/>
                  <a:chOff x="911" y="2054"/>
                  <a:chExt cx="235" cy="487"/>
                </a:xfrm>
              </p:grpSpPr>
              <p:sp>
                <p:nvSpPr>
                  <p:cNvPr id="50213" name="Text Box 1061"/>
                  <p:cNvSpPr txBox="1">
                    <a:spLocks noChangeArrowheads="1"/>
                  </p:cNvSpPr>
                  <p:nvPr/>
                </p:nvSpPr>
                <p:spPr bwMode="auto">
                  <a:xfrm>
                    <a:off x="911" y="2054"/>
                    <a:ext cx="235" cy="233"/>
                  </a:xfrm>
                  <a:prstGeom prst="rect">
                    <a:avLst/>
                  </a:prstGeom>
                  <a:noFill/>
                  <a:ln w="9525">
                    <a:noFill/>
                    <a:miter lim="800000"/>
                    <a:headEnd/>
                    <a:tailEnd/>
                  </a:ln>
                  <a:effectLst/>
                </p:spPr>
                <p:txBody>
                  <a:bodyPr wrap="none">
                    <a:spAutoFit/>
                  </a:bodyPr>
                  <a:lstStyle/>
                  <a:p>
                    <a:pPr algn="ctr"/>
                    <a:r>
                      <a:rPr lang="en-US">
                        <a:latin typeface="+mn-lt"/>
                      </a:rPr>
                      <a:t>+</a:t>
                    </a:r>
                  </a:p>
                </p:txBody>
              </p:sp>
              <p:sp>
                <p:nvSpPr>
                  <p:cNvPr id="50214" name="Text Box 1062"/>
                  <p:cNvSpPr txBox="1">
                    <a:spLocks noChangeArrowheads="1"/>
                  </p:cNvSpPr>
                  <p:nvPr/>
                </p:nvSpPr>
                <p:spPr bwMode="auto">
                  <a:xfrm>
                    <a:off x="922" y="2308"/>
                    <a:ext cx="209" cy="233"/>
                  </a:xfrm>
                  <a:prstGeom prst="rect">
                    <a:avLst/>
                  </a:prstGeom>
                  <a:noFill/>
                  <a:ln w="9525">
                    <a:noFill/>
                    <a:miter lim="800000"/>
                    <a:headEnd/>
                    <a:tailEnd/>
                  </a:ln>
                  <a:effectLst/>
                </p:spPr>
                <p:txBody>
                  <a:bodyPr wrap="none">
                    <a:spAutoFit/>
                  </a:bodyPr>
                  <a:lstStyle/>
                  <a:p>
                    <a:pPr algn="ctr"/>
                    <a:r>
                      <a:rPr lang="en-US">
                        <a:latin typeface="+mn-lt"/>
                        <a:cs typeface="Tahoma" pitchFamily="34" charset="0"/>
                      </a:rPr>
                      <a:t>–</a:t>
                    </a:r>
                    <a:endParaRPr lang="en-US">
                      <a:latin typeface="+mn-lt"/>
                    </a:endParaRPr>
                  </a:p>
                </p:txBody>
              </p:sp>
            </p:grpSp>
          </p:grpSp>
          <p:sp>
            <p:nvSpPr>
              <p:cNvPr id="50301" name="Rectangle 1149"/>
              <p:cNvSpPr>
                <a:spLocks noChangeArrowheads="1"/>
              </p:cNvSpPr>
              <p:nvPr/>
            </p:nvSpPr>
            <p:spPr bwMode="auto">
              <a:xfrm>
                <a:off x="3840" y="1344"/>
                <a:ext cx="1824" cy="1872"/>
              </a:xfrm>
              <a:prstGeom prst="rect">
                <a:avLst/>
              </a:prstGeom>
              <a:noFill/>
              <a:ln w="9525">
                <a:solidFill>
                  <a:schemeClr val="tx1"/>
                </a:solidFill>
                <a:miter lim="800000"/>
                <a:headEnd/>
                <a:tailEnd/>
              </a:ln>
              <a:effectLst/>
            </p:spPr>
            <p:txBody>
              <a:bodyPr wrap="none" anchor="ctr"/>
              <a:lstStyle/>
              <a:p>
                <a:endParaRPr lang="pl-PL">
                  <a:latin typeface="+mn-lt"/>
                </a:endParaRPr>
              </a:p>
            </p:txBody>
          </p:sp>
          <p:sp>
            <p:nvSpPr>
              <p:cNvPr id="50303" name="Text Box 1151"/>
              <p:cNvSpPr txBox="1">
                <a:spLocks noChangeArrowheads="1"/>
              </p:cNvSpPr>
              <p:nvPr/>
            </p:nvSpPr>
            <p:spPr bwMode="auto">
              <a:xfrm>
                <a:off x="3913" y="1382"/>
                <a:ext cx="924" cy="407"/>
              </a:xfrm>
              <a:prstGeom prst="rect">
                <a:avLst/>
              </a:prstGeom>
              <a:noFill/>
              <a:ln w="9525">
                <a:noFill/>
                <a:miter lim="800000"/>
                <a:headEnd/>
                <a:tailEnd/>
              </a:ln>
              <a:effectLst/>
            </p:spPr>
            <p:txBody>
              <a:bodyPr wrap="none">
                <a:spAutoFit/>
              </a:bodyPr>
              <a:lstStyle/>
              <a:p>
                <a:r>
                  <a:rPr lang="en-US">
                    <a:latin typeface="+mn-lt"/>
                  </a:rPr>
                  <a:t>Differential</a:t>
                </a:r>
                <a:br>
                  <a:rPr lang="en-US">
                    <a:latin typeface="+mn-lt"/>
                  </a:rPr>
                </a:br>
                <a:r>
                  <a:rPr lang="en-US">
                    <a:latin typeface="+mn-lt"/>
                  </a:rPr>
                  <a:t>receiver</a:t>
                </a:r>
              </a:p>
            </p:txBody>
          </p:sp>
          <p:sp>
            <p:nvSpPr>
              <p:cNvPr id="50304" name="Rectangle 1152"/>
              <p:cNvSpPr>
                <a:spLocks noChangeArrowheads="1"/>
              </p:cNvSpPr>
              <p:nvPr/>
            </p:nvSpPr>
            <p:spPr bwMode="auto">
              <a:xfrm>
                <a:off x="96" y="1344"/>
                <a:ext cx="1536" cy="1872"/>
              </a:xfrm>
              <a:prstGeom prst="rect">
                <a:avLst/>
              </a:prstGeom>
              <a:noFill/>
              <a:ln w="9525">
                <a:solidFill>
                  <a:schemeClr val="tx1"/>
                </a:solidFill>
                <a:miter lim="800000"/>
                <a:headEnd/>
                <a:tailEnd/>
              </a:ln>
              <a:effectLst/>
            </p:spPr>
            <p:txBody>
              <a:bodyPr wrap="none" anchor="ctr"/>
              <a:lstStyle/>
              <a:p>
                <a:endParaRPr lang="pl-PL">
                  <a:latin typeface="+mn-lt"/>
                </a:endParaRPr>
              </a:p>
            </p:txBody>
          </p:sp>
          <p:sp>
            <p:nvSpPr>
              <p:cNvPr id="50305" name="Text Box 1153"/>
              <p:cNvSpPr txBox="1">
                <a:spLocks noChangeArrowheads="1"/>
              </p:cNvSpPr>
              <p:nvPr/>
            </p:nvSpPr>
            <p:spPr bwMode="auto">
              <a:xfrm>
                <a:off x="144" y="1382"/>
                <a:ext cx="933" cy="407"/>
              </a:xfrm>
              <a:prstGeom prst="rect">
                <a:avLst/>
              </a:prstGeom>
              <a:noFill/>
              <a:ln w="9525">
                <a:noFill/>
                <a:miter lim="800000"/>
                <a:headEnd/>
                <a:tailEnd/>
              </a:ln>
              <a:effectLst/>
            </p:spPr>
            <p:txBody>
              <a:bodyPr wrap="none">
                <a:spAutoFit/>
              </a:bodyPr>
              <a:lstStyle/>
              <a:p>
                <a:r>
                  <a:rPr lang="en-US">
                    <a:latin typeface="+mn-lt"/>
                  </a:rPr>
                  <a:t>Differential</a:t>
                </a:r>
                <a:br>
                  <a:rPr lang="en-US">
                    <a:latin typeface="+mn-lt"/>
                  </a:rPr>
                </a:br>
                <a:r>
                  <a:rPr lang="en-US">
                    <a:latin typeface="+mn-lt"/>
                  </a:rPr>
                  <a:t>transmitter</a:t>
                </a:r>
              </a:p>
            </p:txBody>
          </p:sp>
        </p:grpSp>
      </p:grpSp>
      <p:grpSp>
        <p:nvGrpSpPr>
          <p:cNvPr id="50309" name="Group 1157"/>
          <p:cNvGrpSpPr>
            <a:grpSpLocks/>
          </p:cNvGrpSpPr>
          <p:nvPr/>
        </p:nvGrpSpPr>
        <p:grpSpPr bwMode="auto">
          <a:xfrm>
            <a:off x="3352800" y="4648202"/>
            <a:ext cx="1457325" cy="963613"/>
            <a:chOff x="2112" y="2928"/>
            <a:chExt cx="918" cy="607"/>
          </a:xfrm>
        </p:grpSpPr>
        <p:sp>
          <p:nvSpPr>
            <p:cNvPr id="50306" name="Text Box 1154"/>
            <p:cNvSpPr txBox="1">
              <a:spLocks noChangeArrowheads="1"/>
            </p:cNvSpPr>
            <p:nvPr/>
          </p:nvSpPr>
          <p:spPr bwMode="auto">
            <a:xfrm>
              <a:off x="2514" y="3302"/>
              <a:ext cx="516" cy="233"/>
            </a:xfrm>
            <a:prstGeom prst="rect">
              <a:avLst/>
            </a:prstGeom>
            <a:noFill/>
            <a:ln w="9525">
              <a:noFill/>
              <a:miter lim="800000"/>
              <a:headEnd/>
              <a:tailEnd/>
            </a:ln>
            <a:effectLst/>
          </p:spPr>
          <p:txBody>
            <a:bodyPr wrap="none">
              <a:spAutoFit/>
            </a:bodyPr>
            <a:lstStyle/>
            <a:p>
              <a:pPr algn="ctr"/>
              <a:r>
                <a:rPr lang="en-US">
                  <a:latin typeface="+mn-lt"/>
                </a:rPr>
                <a:t>Noise</a:t>
              </a:r>
            </a:p>
          </p:txBody>
        </p:sp>
        <p:sp>
          <p:nvSpPr>
            <p:cNvPr id="50307" name="Line 1155"/>
            <p:cNvSpPr>
              <a:spLocks noChangeShapeType="1"/>
            </p:cNvSpPr>
            <p:nvPr/>
          </p:nvSpPr>
          <p:spPr bwMode="auto">
            <a:xfrm flipH="1" flipV="1">
              <a:off x="2112" y="2928"/>
              <a:ext cx="288" cy="384"/>
            </a:xfrm>
            <a:prstGeom prst="line">
              <a:avLst/>
            </a:prstGeom>
            <a:noFill/>
            <a:ln w="9525">
              <a:solidFill>
                <a:schemeClr val="tx1"/>
              </a:solidFill>
              <a:miter lim="800000"/>
              <a:headEnd/>
              <a:tailEnd type="triangle" w="med" len="med"/>
            </a:ln>
            <a:effectLst/>
          </p:spPr>
          <p:txBody>
            <a:bodyPr wrap="none"/>
            <a:lstStyle/>
            <a:p>
              <a:endParaRPr lang="pl-PL">
                <a:latin typeface="+mn-lt"/>
              </a:endParaRPr>
            </a:p>
          </p:txBody>
        </p:sp>
      </p:grpSp>
    </p:spTree>
    <p:extLst>
      <p:ext uri="{BB962C8B-B14F-4D97-AF65-F5344CB8AC3E}">
        <p14:creationId xmlns:p14="http://schemas.microsoft.com/office/powerpoint/2010/main" val="608157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0310"/>
                                        </p:tgtEl>
                                        <p:attrNameLst>
                                          <p:attrName>style.visibility</p:attrName>
                                        </p:attrNameLst>
                                      </p:cBhvr>
                                      <p:to>
                                        <p:strVal val="visible"/>
                                      </p:to>
                                    </p:set>
                                    <p:animEffect transition="in" filter="wipe(left)">
                                      <p:cBhvr>
                                        <p:cTn id="7" dur="500"/>
                                        <p:tgtEl>
                                          <p:spTgt spid="503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0235"/>
                                        </p:tgtEl>
                                        <p:attrNameLst>
                                          <p:attrName>style.visibility</p:attrName>
                                        </p:attrNameLst>
                                      </p:cBhvr>
                                      <p:to>
                                        <p:strVal val="visible"/>
                                      </p:to>
                                    </p:set>
                                    <p:animEffect transition="in" filter="wipe(left)">
                                      <p:cBhvr>
                                        <p:cTn id="12" dur="500"/>
                                        <p:tgtEl>
                                          <p:spTgt spid="5023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0312"/>
                                        </p:tgtEl>
                                        <p:attrNameLst>
                                          <p:attrName>style.visibility</p:attrName>
                                        </p:attrNameLst>
                                      </p:cBhvr>
                                      <p:to>
                                        <p:strVal val="visible"/>
                                      </p:to>
                                    </p:set>
                                    <p:animEffect transition="in" filter="wipe(left)">
                                      <p:cBhvr>
                                        <p:cTn id="17" dur="500"/>
                                        <p:tgtEl>
                                          <p:spTgt spid="503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50309"/>
                                        </p:tgtEl>
                                        <p:attrNameLst>
                                          <p:attrName>style.visibility</p:attrName>
                                        </p:attrNameLst>
                                      </p:cBhvr>
                                      <p:to>
                                        <p:strVal val="visible"/>
                                      </p:to>
                                    </p:set>
                                    <p:animEffect transition="in" filter="wipe(up)">
                                      <p:cBhvr>
                                        <p:cTn id="22" dur="500"/>
                                        <p:tgtEl>
                                          <p:spTgt spid="5030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0236"/>
                                        </p:tgtEl>
                                        <p:attrNameLst>
                                          <p:attrName>style.visibility</p:attrName>
                                        </p:attrNameLst>
                                      </p:cBhvr>
                                      <p:to>
                                        <p:strVal val="visible"/>
                                      </p:to>
                                    </p:set>
                                    <p:animEffect transition="in" filter="wipe(left)">
                                      <p:cBhvr>
                                        <p:cTn id="27" dur="500"/>
                                        <p:tgtEl>
                                          <p:spTgt spid="502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1026"/>
          <p:cNvSpPr>
            <a:spLocks noGrp="1" noChangeArrowheads="1"/>
          </p:cNvSpPr>
          <p:nvPr>
            <p:ph type="title"/>
          </p:nvPr>
        </p:nvSpPr>
        <p:spPr/>
        <p:txBody>
          <a:bodyPr/>
          <a:lstStyle/>
          <a:p>
            <a:r>
              <a:rPr lang="en-US" dirty="0"/>
              <a:t>Computer Networking Cables</a:t>
            </a:r>
          </a:p>
        </p:txBody>
      </p:sp>
      <p:sp>
        <p:nvSpPr>
          <p:cNvPr id="18435" name="Rectangle 1027"/>
          <p:cNvSpPr>
            <a:spLocks noGrp="1" noChangeArrowheads="1"/>
          </p:cNvSpPr>
          <p:nvPr>
            <p:ph idx="1"/>
          </p:nvPr>
        </p:nvSpPr>
        <p:spPr/>
        <p:txBody>
          <a:bodyPr/>
          <a:lstStyle/>
          <a:p>
            <a:pPr>
              <a:lnSpc>
                <a:spcPct val="90000"/>
              </a:lnSpc>
            </a:pPr>
            <a:r>
              <a:rPr lang="en-US" dirty="0"/>
              <a:t>Types:</a:t>
            </a:r>
          </a:p>
          <a:p>
            <a:pPr lvl="1">
              <a:lnSpc>
                <a:spcPct val="90000"/>
              </a:lnSpc>
            </a:pPr>
            <a:r>
              <a:rPr lang="en-US" dirty="0"/>
              <a:t>UTP 	Unshielded Twisted Pair</a:t>
            </a:r>
          </a:p>
          <a:p>
            <a:pPr lvl="1">
              <a:lnSpc>
                <a:spcPct val="90000"/>
              </a:lnSpc>
            </a:pPr>
            <a:r>
              <a:rPr lang="en-US" dirty="0"/>
              <a:t>FTP 	Foil screened Twisted Pair</a:t>
            </a:r>
          </a:p>
          <a:p>
            <a:pPr lvl="1">
              <a:lnSpc>
                <a:spcPct val="90000"/>
              </a:lnSpc>
            </a:pPr>
            <a:r>
              <a:rPr lang="en-US" dirty="0"/>
              <a:t>STP 	Shielded Twisted Pair</a:t>
            </a:r>
          </a:p>
          <a:p>
            <a:pPr>
              <a:lnSpc>
                <a:spcPct val="90000"/>
              </a:lnSpc>
            </a:pPr>
            <a:r>
              <a:rPr lang="en-US" dirty="0"/>
              <a:t>Categories:</a:t>
            </a:r>
          </a:p>
          <a:p>
            <a:pPr lvl="1">
              <a:lnSpc>
                <a:spcPct val="90000"/>
              </a:lnSpc>
            </a:pPr>
            <a:r>
              <a:rPr lang="en-US" dirty="0"/>
              <a:t>1 and 2: audio systems</a:t>
            </a:r>
          </a:p>
          <a:p>
            <a:pPr lvl="1">
              <a:lnSpc>
                <a:spcPct val="90000"/>
              </a:lnSpc>
            </a:pPr>
            <a:r>
              <a:rPr lang="en-US" dirty="0"/>
              <a:t>3: </a:t>
            </a:r>
            <a:r>
              <a:rPr lang="pl-PL" dirty="0" smtClean="0"/>
              <a:t>16 </a:t>
            </a:r>
            <a:r>
              <a:rPr lang="pl-PL" dirty="0" err="1" smtClean="0"/>
              <a:t>MHz</a:t>
            </a:r>
            <a:r>
              <a:rPr lang="pl-PL" dirty="0" smtClean="0"/>
              <a:t> – </a:t>
            </a:r>
            <a:r>
              <a:rPr lang="en-US" dirty="0" smtClean="0"/>
              <a:t>up </a:t>
            </a:r>
            <a:r>
              <a:rPr lang="en-US" dirty="0"/>
              <a:t>to </a:t>
            </a:r>
            <a:r>
              <a:rPr lang="pl-PL" dirty="0" smtClean="0"/>
              <a:t>10 </a:t>
            </a:r>
            <a:r>
              <a:rPr lang="en-US" dirty="0" err="1" smtClean="0"/>
              <a:t>Mbit</a:t>
            </a:r>
            <a:r>
              <a:rPr lang="en-US" dirty="0" smtClean="0"/>
              <a:t>/s</a:t>
            </a:r>
            <a:endParaRPr lang="en-US" dirty="0"/>
          </a:p>
          <a:p>
            <a:pPr lvl="1">
              <a:lnSpc>
                <a:spcPct val="90000"/>
              </a:lnSpc>
            </a:pPr>
            <a:r>
              <a:rPr lang="en-US" dirty="0"/>
              <a:t>4: </a:t>
            </a:r>
            <a:r>
              <a:rPr lang="pl-PL" dirty="0" smtClean="0"/>
              <a:t>20 </a:t>
            </a:r>
            <a:r>
              <a:rPr lang="pl-PL" dirty="0" err="1" smtClean="0"/>
              <a:t>MHz</a:t>
            </a:r>
            <a:r>
              <a:rPr lang="pl-PL" dirty="0" smtClean="0"/>
              <a:t> – </a:t>
            </a:r>
            <a:r>
              <a:rPr lang="en-US" dirty="0" smtClean="0"/>
              <a:t>up </a:t>
            </a:r>
            <a:r>
              <a:rPr lang="en-US" dirty="0"/>
              <a:t>to </a:t>
            </a:r>
            <a:r>
              <a:rPr lang="pl-PL" dirty="0" smtClean="0"/>
              <a:t>20</a:t>
            </a:r>
            <a:r>
              <a:rPr lang="en-US" dirty="0" smtClean="0"/>
              <a:t> </a:t>
            </a:r>
            <a:r>
              <a:rPr lang="en-US" dirty="0" err="1" smtClean="0"/>
              <a:t>Mbit</a:t>
            </a:r>
            <a:r>
              <a:rPr lang="en-US" dirty="0" smtClean="0"/>
              <a:t>/s</a:t>
            </a:r>
            <a:endParaRPr lang="en-US" dirty="0"/>
          </a:p>
          <a:p>
            <a:pPr lvl="1">
              <a:lnSpc>
                <a:spcPct val="90000"/>
              </a:lnSpc>
            </a:pPr>
            <a:r>
              <a:rPr lang="en-US" dirty="0"/>
              <a:t>5: </a:t>
            </a:r>
            <a:r>
              <a:rPr lang="pl-PL" dirty="0" smtClean="0"/>
              <a:t>100 </a:t>
            </a:r>
            <a:r>
              <a:rPr lang="pl-PL" dirty="0" err="1" smtClean="0"/>
              <a:t>MHz</a:t>
            </a:r>
            <a:r>
              <a:rPr lang="pl-PL" dirty="0" smtClean="0"/>
              <a:t> – </a:t>
            </a:r>
            <a:r>
              <a:rPr lang="en-US" dirty="0" smtClean="0"/>
              <a:t>up </a:t>
            </a:r>
            <a:r>
              <a:rPr lang="en-US" dirty="0"/>
              <a:t>to </a:t>
            </a:r>
            <a:r>
              <a:rPr lang="en-US" dirty="0" smtClean="0"/>
              <a:t>100</a:t>
            </a:r>
            <a:r>
              <a:rPr lang="pl-PL" dirty="0" smtClean="0"/>
              <a:t>0</a:t>
            </a:r>
            <a:r>
              <a:rPr lang="en-US" dirty="0" smtClean="0"/>
              <a:t> </a:t>
            </a:r>
            <a:r>
              <a:rPr lang="en-US" dirty="0" err="1"/>
              <a:t>Mbit</a:t>
            </a:r>
            <a:r>
              <a:rPr lang="en-US" dirty="0"/>
              <a:t>/s</a:t>
            </a:r>
          </a:p>
          <a:p>
            <a:pPr lvl="1">
              <a:lnSpc>
                <a:spcPct val="90000"/>
              </a:lnSpc>
            </a:pPr>
            <a:r>
              <a:rPr lang="en-US" dirty="0"/>
              <a:t>6: </a:t>
            </a:r>
            <a:r>
              <a:rPr lang="pl-PL" dirty="0" smtClean="0"/>
              <a:t>250 (500) MHz – </a:t>
            </a:r>
            <a:r>
              <a:rPr lang="en-US" dirty="0" smtClean="0"/>
              <a:t>up </a:t>
            </a:r>
            <a:r>
              <a:rPr lang="en-US" dirty="0"/>
              <a:t>to </a:t>
            </a:r>
            <a:r>
              <a:rPr lang="pl-PL" dirty="0" smtClean="0"/>
              <a:t>10</a:t>
            </a:r>
            <a:r>
              <a:rPr lang="en-US" dirty="0" smtClean="0"/>
              <a:t> </a:t>
            </a:r>
            <a:r>
              <a:rPr lang="pl-PL" dirty="0" err="1" smtClean="0"/>
              <a:t>Gbit</a:t>
            </a:r>
            <a:r>
              <a:rPr lang="en-US" dirty="0" smtClean="0"/>
              <a:t>/s</a:t>
            </a:r>
            <a:endParaRPr lang="en-US" dirty="0"/>
          </a:p>
          <a:p>
            <a:pPr lvl="1">
              <a:lnSpc>
                <a:spcPct val="90000"/>
              </a:lnSpc>
            </a:pPr>
            <a:r>
              <a:rPr lang="en-US" dirty="0"/>
              <a:t>7: </a:t>
            </a:r>
            <a:r>
              <a:rPr lang="pl-PL" dirty="0" smtClean="0"/>
              <a:t>600 </a:t>
            </a:r>
            <a:r>
              <a:rPr lang="pl-PL" dirty="0" err="1" smtClean="0"/>
              <a:t>MHz</a:t>
            </a:r>
            <a:r>
              <a:rPr lang="pl-PL" dirty="0" smtClean="0"/>
              <a:t> – 10 </a:t>
            </a:r>
            <a:r>
              <a:rPr lang="pl-PL" dirty="0" err="1" smtClean="0"/>
              <a:t>Gbit</a:t>
            </a:r>
            <a:r>
              <a:rPr lang="pl-PL" dirty="0" smtClean="0"/>
              <a:t>/s and </a:t>
            </a:r>
            <a:r>
              <a:rPr lang="pl-PL" dirty="0" err="1" smtClean="0"/>
              <a:t>more</a:t>
            </a:r>
            <a:endParaRPr lang="en-US" dirty="0"/>
          </a:p>
        </p:txBody>
      </p:sp>
    </p:spTree>
    <p:extLst>
      <p:ext uri="{BB962C8B-B14F-4D97-AF65-F5344CB8AC3E}">
        <p14:creationId xmlns:p14="http://schemas.microsoft.com/office/powerpoint/2010/main" val="2279290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Effect transition="in" filter="wipe(left)">
                                      <p:cBhvr>
                                        <p:cTn id="7" dur="500"/>
                                        <p:tgtEl>
                                          <p:spTgt spid="184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8435">
                                            <p:txEl>
                                              <p:pRg st="1" end="1"/>
                                            </p:txEl>
                                          </p:spTgt>
                                        </p:tgtEl>
                                        <p:attrNameLst>
                                          <p:attrName>style.visibility</p:attrName>
                                        </p:attrNameLst>
                                      </p:cBhvr>
                                      <p:to>
                                        <p:strVal val="visible"/>
                                      </p:to>
                                    </p:set>
                                    <p:animEffect transition="in" filter="wipe(left)">
                                      <p:cBhvr>
                                        <p:cTn id="12" dur="500"/>
                                        <p:tgtEl>
                                          <p:spTgt spid="184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8435">
                                            <p:txEl>
                                              <p:pRg st="2" end="2"/>
                                            </p:txEl>
                                          </p:spTgt>
                                        </p:tgtEl>
                                        <p:attrNameLst>
                                          <p:attrName>style.visibility</p:attrName>
                                        </p:attrNameLst>
                                      </p:cBhvr>
                                      <p:to>
                                        <p:strVal val="visible"/>
                                      </p:to>
                                    </p:set>
                                    <p:animEffect transition="in" filter="wipe(left)">
                                      <p:cBhvr>
                                        <p:cTn id="17" dur="500"/>
                                        <p:tgtEl>
                                          <p:spTgt spid="1843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8435">
                                            <p:txEl>
                                              <p:pRg st="3" end="3"/>
                                            </p:txEl>
                                          </p:spTgt>
                                        </p:tgtEl>
                                        <p:attrNameLst>
                                          <p:attrName>style.visibility</p:attrName>
                                        </p:attrNameLst>
                                      </p:cBhvr>
                                      <p:to>
                                        <p:strVal val="visible"/>
                                      </p:to>
                                    </p:set>
                                    <p:animEffect transition="in" filter="wipe(left)">
                                      <p:cBhvr>
                                        <p:cTn id="22" dur="500"/>
                                        <p:tgtEl>
                                          <p:spTgt spid="1843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8435">
                                            <p:txEl>
                                              <p:pRg st="4" end="4"/>
                                            </p:txEl>
                                          </p:spTgt>
                                        </p:tgtEl>
                                        <p:attrNameLst>
                                          <p:attrName>style.visibility</p:attrName>
                                        </p:attrNameLst>
                                      </p:cBhvr>
                                      <p:to>
                                        <p:strVal val="visible"/>
                                      </p:to>
                                    </p:set>
                                    <p:animEffect transition="in" filter="wipe(left)">
                                      <p:cBhvr>
                                        <p:cTn id="27" dur="500"/>
                                        <p:tgtEl>
                                          <p:spTgt spid="1843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8435">
                                            <p:txEl>
                                              <p:pRg st="5" end="5"/>
                                            </p:txEl>
                                          </p:spTgt>
                                        </p:tgtEl>
                                        <p:attrNameLst>
                                          <p:attrName>style.visibility</p:attrName>
                                        </p:attrNameLst>
                                      </p:cBhvr>
                                      <p:to>
                                        <p:strVal val="visible"/>
                                      </p:to>
                                    </p:set>
                                    <p:animEffect transition="in" filter="wipe(left)">
                                      <p:cBhvr>
                                        <p:cTn id="32" dur="500"/>
                                        <p:tgtEl>
                                          <p:spTgt spid="1843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8435">
                                            <p:txEl>
                                              <p:pRg st="6" end="6"/>
                                            </p:txEl>
                                          </p:spTgt>
                                        </p:tgtEl>
                                        <p:attrNameLst>
                                          <p:attrName>style.visibility</p:attrName>
                                        </p:attrNameLst>
                                      </p:cBhvr>
                                      <p:to>
                                        <p:strVal val="visible"/>
                                      </p:to>
                                    </p:set>
                                    <p:animEffect transition="in" filter="wipe(left)">
                                      <p:cBhvr>
                                        <p:cTn id="37" dur="500"/>
                                        <p:tgtEl>
                                          <p:spTgt spid="1843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8435">
                                            <p:txEl>
                                              <p:pRg st="7" end="7"/>
                                            </p:txEl>
                                          </p:spTgt>
                                        </p:tgtEl>
                                        <p:attrNameLst>
                                          <p:attrName>style.visibility</p:attrName>
                                        </p:attrNameLst>
                                      </p:cBhvr>
                                      <p:to>
                                        <p:strVal val="visible"/>
                                      </p:to>
                                    </p:set>
                                    <p:animEffect transition="in" filter="wipe(left)">
                                      <p:cBhvr>
                                        <p:cTn id="42" dur="500"/>
                                        <p:tgtEl>
                                          <p:spTgt spid="1843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8435">
                                            <p:txEl>
                                              <p:pRg st="8" end="8"/>
                                            </p:txEl>
                                          </p:spTgt>
                                        </p:tgtEl>
                                        <p:attrNameLst>
                                          <p:attrName>style.visibility</p:attrName>
                                        </p:attrNameLst>
                                      </p:cBhvr>
                                      <p:to>
                                        <p:strVal val="visible"/>
                                      </p:to>
                                    </p:set>
                                    <p:animEffect transition="in" filter="wipe(left)">
                                      <p:cBhvr>
                                        <p:cTn id="47" dur="500"/>
                                        <p:tgtEl>
                                          <p:spTgt spid="18435">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8435">
                                            <p:txEl>
                                              <p:pRg st="9" end="9"/>
                                            </p:txEl>
                                          </p:spTgt>
                                        </p:tgtEl>
                                        <p:attrNameLst>
                                          <p:attrName>style.visibility</p:attrName>
                                        </p:attrNameLst>
                                      </p:cBhvr>
                                      <p:to>
                                        <p:strVal val="visible"/>
                                      </p:to>
                                    </p:set>
                                    <p:animEffect transition="in" filter="wipe(left)">
                                      <p:cBhvr>
                                        <p:cTn id="52" dur="500"/>
                                        <p:tgtEl>
                                          <p:spTgt spid="18435">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8435">
                                            <p:txEl>
                                              <p:pRg st="10" end="10"/>
                                            </p:txEl>
                                          </p:spTgt>
                                        </p:tgtEl>
                                        <p:attrNameLst>
                                          <p:attrName>style.visibility</p:attrName>
                                        </p:attrNameLst>
                                      </p:cBhvr>
                                      <p:to>
                                        <p:strVal val="visible"/>
                                      </p:to>
                                    </p:set>
                                    <p:animEffect transition="in" filter="wipe(left)">
                                      <p:cBhvr>
                                        <p:cTn id="57" dur="500"/>
                                        <p:tgtEl>
                                          <p:spTgt spid="1843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bldLvl="2"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206" name="Group 1670"/>
          <p:cNvGrpSpPr>
            <a:grpSpLocks/>
          </p:cNvGrpSpPr>
          <p:nvPr/>
        </p:nvGrpSpPr>
        <p:grpSpPr bwMode="auto">
          <a:xfrm>
            <a:off x="3351212" y="1744662"/>
            <a:ext cx="5192713" cy="4267200"/>
            <a:chOff x="2111" y="1099"/>
            <a:chExt cx="3271" cy="2688"/>
          </a:xfrm>
        </p:grpSpPr>
        <p:grpSp>
          <p:nvGrpSpPr>
            <p:cNvPr id="67197" name="Group 1661"/>
            <p:cNvGrpSpPr>
              <a:grpSpLocks/>
            </p:cNvGrpSpPr>
            <p:nvPr/>
          </p:nvGrpSpPr>
          <p:grpSpPr bwMode="auto">
            <a:xfrm>
              <a:off x="4182" y="1099"/>
              <a:ext cx="1200" cy="1200"/>
              <a:chOff x="4182" y="1099"/>
              <a:chExt cx="1200" cy="1200"/>
            </a:xfrm>
          </p:grpSpPr>
          <p:sp>
            <p:nvSpPr>
              <p:cNvPr id="67194" name="Oval 1658"/>
              <p:cNvSpPr>
                <a:spLocks noChangeArrowheads="1"/>
              </p:cNvSpPr>
              <p:nvPr/>
            </p:nvSpPr>
            <p:spPr bwMode="auto">
              <a:xfrm>
                <a:off x="4182" y="1099"/>
                <a:ext cx="1200" cy="1200"/>
              </a:xfrm>
              <a:prstGeom prst="ellipse">
                <a:avLst/>
              </a:prstGeom>
              <a:gradFill rotWithShape="0">
                <a:gsLst>
                  <a:gs pos="0">
                    <a:srgbClr val="CCFFFF"/>
                  </a:gs>
                  <a:gs pos="100000">
                    <a:srgbClr val="CCFFFF">
                      <a:gamma/>
                      <a:shade val="90196"/>
                      <a:invGamma/>
                    </a:srgbClr>
                  </a:gs>
                </a:gsLst>
                <a:path path="shape">
                  <a:fillToRect l="50000" t="50000" r="50000" b="50000"/>
                </a:path>
              </a:gradFill>
              <a:ln w="12700">
                <a:solidFill>
                  <a:schemeClr val="tx1"/>
                </a:solidFill>
                <a:miter lim="800000"/>
                <a:headEnd/>
                <a:tailEnd/>
              </a:ln>
              <a:effectLst/>
            </p:spPr>
            <p:txBody>
              <a:bodyPr wrap="none" anchor="ctr"/>
              <a:lstStyle/>
              <a:p>
                <a:endParaRPr lang="pl-PL">
                  <a:latin typeface="+mn-lt"/>
                </a:endParaRPr>
              </a:p>
            </p:txBody>
          </p:sp>
          <p:sp>
            <p:nvSpPr>
              <p:cNvPr id="67192" name="Oval 1656"/>
              <p:cNvSpPr>
                <a:spLocks noChangeArrowheads="1"/>
              </p:cNvSpPr>
              <p:nvPr/>
            </p:nvSpPr>
            <p:spPr bwMode="auto">
              <a:xfrm>
                <a:off x="4450" y="1354"/>
                <a:ext cx="672" cy="672"/>
              </a:xfrm>
              <a:prstGeom prst="ellipse">
                <a:avLst/>
              </a:prstGeom>
              <a:solidFill>
                <a:srgbClr val="FFCCCC"/>
              </a:solidFill>
              <a:ln w="12700">
                <a:solidFill>
                  <a:schemeClr val="tx1"/>
                </a:solidFill>
                <a:miter lim="800000"/>
                <a:headEnd/>
                <a:tailEnd/>
              </a:ln>
              <a:effectLst/>
            </p:spPr>
            <p:txBody>
              <a:bodyPr wrap="none" anchor="ctr"/>
              <a:lstStyle/>
              <a:p>
                <a:endParaRPr lang="pl-PL">
                  <a:latin typeface="+mn-lt"/>
                </a:endParaRPr>
              </a:p>
            </p:txBody>
          </p:sp>
          <p:sp>
            <p:nvSpPr>
              <p:cNvPr id="67191" name="Oval 1655"/>
              <p:cNvSpPr>
                <a:spLocks noChangeArrowheads="1"/>
              </p:cNvSpPr>
              <p:nvPr/>
            </p:nvSpPr>
            <p:spPr bwMode="auto">
              <a:xfrm>
                <a:off x="4718" y="1622"/>
                <a:ext cx="144" cy="144"/>
              </a:xfrm>
              <a:prstGeom prst="ellipse">
                <a:avLst/>
              </a:prstGeom>
              <a:solidFill>
                <a:srgbClr val="FFFF99"/>
              </a:solidFill>
              <a:ln w="12700">
                <a:solidFill>
                  <a:schemeClr val="tx1"/>
                </a:solidFill>
                <a:miter lim="800000"/>
                <a:headEnd/>
                <a:tailEnd/>
              </a:ln>
              <a:effectLst/>
            </p:spPr>
            <p:txBody>
              <a:bodyPr wrap="none" anchor="ctr"/>
              <a:lstStyle/>
              <a:p>
                <a:endParaRPr lang="pl-PL">
                  <a:latin typeface="+mn-lt"/>
                </a:endParaRPr>
              </a:p>
            </p:txBody>
          </p:sp>
        </p:grpSp>
        <p:grpSp>
          <p:nvGrpSpPr>
            <p:cNvPr id="67198" name="Group 1662"/>
            <p:cNvGrpSpPr>
              <a:grpSpLocks/>
            </p:cNvGrpSpPr>
            <p:nvPr/>
          </p:nvGrpSpPr>
          <p:grpSpPr bwMode="auto">
            <a:xfrm>
              <a:off x="2111" y="2586"/>
              <a:ext cx="3265" cy="1201"/>
              <a:chOff x="2352" y="2586"/>
              <a:chExt cx="3265" cy="1201"/>
            </a:xfrm>
          </p:grpSpPr>
          <p:grpSp>
            <p:nvGrpSpPr>
              <p:cNvPr id="65644" name="Group 1132"/>
              <p:cNvGrpSpPr>
                <a:grpSpLocks/>
              </p:cNvGrpSpPr>
              <p:nvPr/>
            </p:nvGrpSpPr>
            <p:grpSpPr bwMode="auto">
              <a:xfrm>
                <a:off x="2352" y="3114"/>
                <a:ext cx="2017" cy="145"/>
                <a:chOff x="2394" y="3114"/>
                <a:chExt cx="2017" cy="145"/>
              </a:xfrm>
            </p:grpSpPr>
            <p:grpSp>
              <p:nvGrpSpPr>
                <p:cNvPr id="65642" name="Group 1130"/>
                <p:cNvGrpSpPr>
                  <a:grpSpLocks/>
                </p:cNvGrpSpPr>
                <p:nvPr/>
              </p:nvGrpSpPr>
              <p:grpSpPr bwMode="auto">
                <a:xfrm>
                  <a:off x="2394" y="3114"/>
                  <a:ext cx="2016" cy="144"/>
                  <a:chOff x="2394" y="3114"/>
                  <a:chExt cx="2016" cy="144"/>
                </a:xfrm>
              </p:grpSpPr>
              <p:sp>
                <p:nvSpPr>
                  <p:cNvPr id="65546" name="Rectangle 1034"/>
                  <p:cNvSpPr>
                    <a:spLocks noChangeArrowheads="1"/>
                  </p:cNvSpPr>
                  <p:nvPr/>
                </p:nvSpPr>
                <p:spPr bwMode="auto">
                  <a:xfrm>
                    <a:off x="2394" y="3114"/>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47" name="Rectangle 1035"/>
                  <p:cNvSpPr>
                    <a:spLocks noChangeArrowheads="1"/>
                  </p:cNvSpPr>
                  <p:nvPr/>
                </p:nvSpPr>
                <p:spPr bwMode="auto">
                  <a:xfrm>
                    <a:off x="2394" y="3115"/>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48" name="Rectangle 1036"/>
                  <p:cNvSpPr>
                    <a:spLocks noChangeArrowheads="1"/>
                  </p:cNvSpPr>
                  <p:nvPr/>
                </p:nvSpPr>
                <p:spPr bwMode="auto">
                  <a:xfrm>
                    <a:off x="2394" y="3117"/>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49" name="Rectangle 1037"/>
                  <p:cNvSpPr>
                    <a:spLocks noChangeArrowheads="1"/>
                  </p:cNvSpPr>
                  <p:nvPr/>
                </p:nvSpPr>
                <p:spPr bwMode="auto">
                  <a:xfrm>
                    <a:off x="2394" y="3118"/>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50" name="Rectangle 1038"/>
                  <p:cNvSpPr>
                    <a:spLocks noChangeArrowheads="1"/>
                  </p:cNvSpPr>
                  <p:nvPr/>
                </p:nvSpPr>
                <p:spPr bwMode="auto">
                  <a:xfrm>
                    <a:off x="2394" y="3120"/>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51" name="Rectangle 1039"/>
                  <p:cNvSpPr>
                    <a:spLocks noChangeArrowheads="1"/>
                  </p:cNvSpPr>
                  <p:nvPr/>
                </p:nvSpPr>
                <p:spPr bwMode="auto">
                  <a:xfrm>
                    <a:off x="2394" y="3121"/>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52" name="Rectangle 1040"/>
                  <p:cNvSpPr>
                    <a:spLocks noChangeArrowheads="1"/>
                  </p:cNvSpPr>
                  <p:nvPr/>
                </p:nvSpPr>
                <p:spPr bwMode="auto">
                  <a:xfrm>
                    <a:off x="2394" y="3123"/>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53" name="Rectangle 1041"/>
                  <p:cNvSpPr>
                    <a:spLocks noChangeArrowheads="1"/>
                  </p:cNvSpPr>
                  <p:nvPr/>
                </p:nvSpPr>
                <p:spPr bwMode="auto">
                  <a:xfrm>
                    <a:off x="2394" y="3124"/>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54" name="Rectangle 1042"/>
                  <p:cNvSpPr>
                    <a:spLocks noChangeArrowheads="1"/>
                  </p:cNvSpPr>
                  <p:nvPr/>
                </p:nvSpPr>
                <p:spPr bwMode="auto">
                  <a:xfrm>
                    <a:off x="2394" y="3126"/>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55" name="Rectangle 1043"/>
                  <p:cNvSpPr>
                    <a:spLocks noChangeArrowheads="1"/>
                  </p:cNvSpPr>
                  <p:nvPr/>
                </p:nvSpPr>
                <p:spPr bwMode="auto">
                  <a:xfrm>
                    <a:off x="2394" y="3127"/>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56" name="Rectangle 1044"/>
                  <p:cNvSpPr>
                    <a:spLocks noChangeArrowheads="1"/>
                  </p:cNvSpPr>
                  <p:nvPr/>
                </p:nvSpPr>
                <p:spPr bwMode="auto">
                  <a:xfrm>
                    <a:off x="2394" y="3129"/>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57" name="Rectangle 1045"/>
                  <p:cNvSpPr>
                    <a:spLocks noChangeArrowheads="1"/>
                  </p:cNvSpPr>
                  <p:nvPr/>
                </p:nvSpPr>
                <p:spPr bwMode="auto">
                  <a:xfrm>
                    <a:off x="2394" y="3130"/>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58" name="Rectangle 1046"/>
                  <p:cNvSpPr>
                    <a:spLocks noChangeArrowheads="1"/>
                  </p:cNvSpPr>
                  <p:nvPr/>
                </p:nvSpPr>
                <p:spPr bwMode="auto">
                  <a:xfrm>
                    <a:off x="2394" y="3132"/>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59" name="Rectangle 1047"/>
                  <p:cNvSpPr>
                    <a:spLocks noChangeArrowheads="1"/>
                  </p:cNvSpPr>
                  <p:nvPr/>
                </p:nvSpPr>
                <p:spPr bwMode="auto">
                  <a:xfrm>
                    <a:off x="2394" y="3133"/>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60" name="Rectangle 1048"/>
                  <p:cNvSpPr>
                    <a:spLocks noChangeArrowheads="1"/>
                  </p:cNvSpPr>
                  <p:nvPr/>
                </p:nvSpPr>
                <p:spPr bwMode="auto">
                  <a:xfrm>
                    <a:off x="2394" y="3135"/>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61" name="Rectangle 1049"/>
                  <p:cNvSpPr>
                    <a:spLocks noChangeArrowheads="1"/>
                  </p:cNvSpPr>
                  <p:nvPr/>
                </p:nvSpPr>
                <p:spPr bwMode="auto">
                  <a:xfrm>
                    <a:off x="2394" y="3136"/>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62" name="Rectangle 1050"/>
                  <p:cNvSpPr>
                    <a:spLocks noChangeArrowheads="1"/>
                  </p:cNvSpPr>
                  <p:nvPr/>
                </p:nvSpPr>
                <p:spPr bwMode="auto">
                  <a:xfrm>
                    <a:off x="2394" y="3138"/>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63" name="Rectangle 1051"/>
                  <p:cNvSpPr>
                    <a:spLocks noChangeArrowheads="1"/>
                  </p:cNvSpPr>
                  <p:nvPr/>
                </p:nvSpPr>
                <p:spPr bwMode="auto">
                  <a:xfrm>
                    <a:off x="2394" y="3139"/>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64" name="Rectangle 1052"/>
                  <p:cNvSpPr>
                    <a:spLocks noChangeArrowheads="1"/>
                  </p:cNvSpPr>
                  <p:nvPr/>
                </p:nvSpPr>
                <p:spPr bwMode="auto">
                  <a:xfrm>
                    <a:off x="2394" y="3141"/>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65" name="Rectangle 1053"/>
                  <p:cNvSpPr>
                    <a:spLocks noChangeArrowheads="1"/>
                  </p:cNvSpPr>
                  <p:nvPr/>
                </p:nvSpPr>
                <p:spPr bwMode="auto">
                  <a:xfrm>
                    <a:off x="2394" y="3142"/>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66" name="Rectangle 1054"/>
                  <p:cNvSpPr>
                    <a:spLocks noChangeArrowheads="1"/>
                  </p:cNvSpPr>
                  <p:nvPr/>
                </p:nvSpPr>
                <p:spPr bwMode="auto">
                  <a:xfrm>
                    <a:off x="2394" y="3144"/>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67" name="Rectangle 1055"/>
                  <p:cNvSpPr>
                    <a:spLocks noChangeArrowheads="1"/>
                  </p:cNvSpPr>
                  <p:nvPr/>
                </p:nvSpPr>
                <p:spPr bwMode="auto">
                  <a:xfrm>
                    <a:off x="2394" y="3145"/>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68" name="Rectangle 1056"/>
                  <p:cNvSpPr>
                    <a:spLocks noChangeArrowheads="1"/>
                  </p:cNvSpPr>
                  <p:nvPr/>
                </p:nvSpPr>
                <p:spPr bwMode="auto">
                  <a:xfrm>
                    <a:off x="2394" y="3147"/>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69" name="Rectangle 1057"/>
                  <p:cNvSpPr>
                    <a:spLocks noChangeArrowheads="1"/>
                  </p:cNvSpPr>
                  <p:nvPr/>
                </p:nvSpPr>
                <p:spPr bwMode="auto">
                  <a:xfrm>
                    <a:off x="2394" y="3148"/>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70" name="Rectangle 1058"/>
                  <p:cNvSpPr>
                    <a:spLocks noChangeArrowheads="1"/>
                  </p:cNvSpPr>
                  <p:nvPr/>
                </p:nvSpPr>
                <p:spPr bwMode="auto">
                  <a:xfrm>
                    <a:off x="2394" y="3150"/>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71" name="Rectangle 1059"/>
                  <p:cNvSpPr>
                    <a:spLocks noChangeArrowheads="1"/>
                  </p:cNvSpPr>
                  <p:nvPr/>
                </p:nvSpPr>
                <p:spPr bwMode="auto">
                  <a:xfrm>
                    <a:off x="2394" y="3151"/>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72" name="Rectangle 1060"/>
                  <p:cNvSpPr>
                    <a:spLocks noChangeArrowheads="1"/>
                  </p:cNvSpPr>
                  <p:nvPr/>
                </p:nvSpPr>
                <p:spPr bwMode="auto">
                  <a:xfrm>
                    <a:off x="2394" y="3153"/>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73" name="Rectangle 1061"/>
                  <p:cNvSpPr>
                    <a:spLocks noChangeArrowheads="1"/>
                  </p:cNvSpPr>
                  <p:nvPr/>
                </p:nvSpPr>
                <p:spPr bwMode="auto">
                  <a:xfrm>
                    <a:off x="2394" y="3154"/>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74" name="Rectangle 1062"/>
                  <p:cNvSpPr>
                    <a:spLocks noChangeArrowheads="1"/>
                  </p:cNvSpPr>
                  <p:nvPr/>
                </p:nvSpPr>
                <p:spPr bwMode="auto">
                  <a:xfrm>
                    <a:off x="2394" y="3156"/>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75" name="Rectangle 1063"/>
                  <p:cNvSpPr>
                    <a:spLocks noChangeArrowheads="1"/>
                  </p:cNvSpPr>
                  <p:nvPr/>
                </p:nvSpPr>
                <p:spPr bwMode="auto">
                  <a:xfrm>
                    <a:off x="2394" y="3157"/>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76" name="Rectangle 1064"/>
                  <p:cNvSpPr>
                    <a:spLocks noChangeArrowheads="1"/>
                  </p:cNvSpPr>
                  <p:nvPr/>
                </p:nvSpPr>
                <p:spPr bwMode="auto">
                  <a:xfrm>
                    <a:off x="2394" y="3159"/>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77" name="Rectangle 1065"/>
                  <p:cNvSpPr>
                    <a:spLocks noChangeArrowheads="1"/>
                  </p:cNvSpPr>
                  <p:nvPr/>
                </p:nvSpPr>
                <p:spPr bwMode="auto">
                  <a:xfrm>
                    <a:off x="2394" y="3160"/>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78" name="Rectangle 1066"/>
                  <p:cNvSpPr>
                    <a:spLocks noChangeArrowheads="1"/>
                  </p:cNvSpPr>
                  <p:nvPr/>
                </p:nvSpPr>
                <p:spPr bwMode="auto">
                  <a:xfrm>
                    <a:off x="2394" y="3162"/>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79" name="Rectangle 1067"/>
                  <p:cNvSpPr>
                    <a:spLocks noChangeArrowheads="1"/>
                  </p:cNvSpPr>
                  <p:nvPr/>
                </p:nvSpPr>
                <p:spPr bwMode="auto">
                  <a:xfrm>
                    <a:off x="2394" y="3163"/>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80" name="Rectangle 1068"/>
                  <p:cNvSpPr>
                    <a:spLocks noChangeArrowheads="1"/>
                  </p:cNvSpPr>
                  <p:nvPr/>
                </p:nvSpPr>
                <p:spPr bwMode="auto">
                  <a:xfrm>
                    <a:off x="2394" y="3165"/>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81" name="Rectangle 1069"/>
                  <p:cNvSpPr>
                    <a:spLocks noChangeArrowheads="1"/>
                  </p:cNvSpPr>
                  <p:nvPr/>
                </p:nvSpPr>
                <p:spPr bwMode="auto">
                  <a:xfrm>
                    <a:off x="2394" y="3166"/>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82" name="Rectangle 1070"/>
                  <p:cNvSpPr>
                    <a:spLocks noChangeArrowheads="1"/>
                  </p:cNvSpPr>
                  <p:nvPr/>
                </p:nvSpPr>
                <p:spPr bwMode="auto">
                  <a:xfrm>
                    <a:off x="2394" y="3168"/>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83" name="Rectangle 1071"/>
                  <p:cNvSpPr>
                    <a:spLocks noChangeArrowheads="1"/>
                  </p:cNvSpPr>
                  <p:nvPr/>
                </p:nvSpPr>
                <p:spPr bwMode="auto">
                  <a:xfrm>
                    <a:off x="2394" y="3169"/>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84" name="Rectangle 1072"/>
                  <p:cNvSpPr>
                    <a:spLocks noChangeArrowheads="1"/>
                  </p:cNvSpPr>
                  <p:nvPr/>
                </p:nvSpPr>
                <p:spPr bwMode="auto">
                  <a:xfrm>
                    <a:off x="2394" y="3171"/>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85" name="Rectangle 1073"/>
                  <p:cNvSpPr>
                    <a:spLocks noChangeArrowheads="1"/>
                  </p:cNvSpPr>
                  <p:nvPr/>
                </p:nvSpPr>
                <p:spPr bwMode="auto">
                  <a:xfrm>
                    <a:off x="2394" y="3172"/>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86" name="Rectangle 1074"/>
                  <p:cNvSpPr>
                    <a:spLocks noChangeArrowheads="1"/>
                  </p:cNvSpPr>
                  <p:nvPr/>
                </p:nvSpPr>
                <p:spPr bwMode="auto">
                  <a:xfrm>
                    <a:off x="2394" y="3174"/>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87" name="Rectangle 1075"/>
                  <p:cNvSpPr>
                    <a:spLocks noChangeArrowheads="1"/>
                  </p:cNvSpPr>
                  <p:nvPr/>
                </p:nvSpPr>
                <p:spPr bwMode="auto">
                  <a:xfrm>
                    <a:off x="2394" y="3175"/>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88" name="Rectangle 1076"/>
                  <p:cNvSpPr>
                    <a:spLocks noChangeArrowheads="1"/>
                  </p:cNvSpPr>
                  <p:nvPr/>
                </p:nvSpPr>
                <p:spPr bwMode="auto">
                  <a:xfrm>
                    <a:off x="2394" y="3177"/>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89" name="Rectangle 1077"/>
                  <p:cNvSpPr>
                    <a:spLocks noChangeArrowheads="1"/>
                  </p:cNvSpPr>
                  <p:nvPr/>
                </p:nvSpPr>
                <p:spPr bwMode="auto">
                  <a:xfrm>
                    <a:off x="2394" y="3178"/>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90" name="Rectangle 1078"/>
                  <p:cNvSpPr>
                    <a:spLocks noChangeArrowheads="1"/>
                  </p:cNvSpPr>
                  <p:nvPr/>
                </p:nvSpPr>
                <p:spPr bwMode="auto">
                  <a:xfrm>
                    <a:off x="2394" y="3180"/>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91" name="Rectangle 1079"/>
                  <p:cNvSpPr>
                    <a:spLocks noChangeArrowheads="1"/>
                  </p:cNvSpPr>
                  <p:nvPr/>
                </p:nvSpPr>
                <p:spPr bwMode="auto">
                  <a:xfrm>
                    <a:off x="2394" y="3181"/>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92" name="Rectangle 1080"/>
                  <p:cNvSpPr>
                    <a:spLocks noChangeArrowheads="1"/>
                  </p:cNvSpPr>
                  <p:nvPr/>
                </p:nvSpPr>
                <p:spPr bwMode="auto">
                  <a:xfrm>
                    <a:off x="2394" y="3183"/>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93" name="Rectangle 1081"/>
                  <p:cNvSpPr>
                    <a:spLocks noChangeArrowheads="1"/>
                  </p:cNvSpPr>
                  <p:nvPr/>
                </p:nvSpPr>
                <p:spPr bwMode="auto">
                  <a:xfrm>
                    <a:off x="2394" y="3184"/>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94" name="Rectangle 1082"/>
                  <p:cNvSpPr>
                    <a:spLocks noChangeArrowheads="1"/>
                  </p:cNvSpPr>
                  <p:nvPr/>
                </p:nvSpPr>
                <p:spPr bwMode="auto">
                  <a:xfrm>
                    <a:off x="2394" y="3186"/>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95" name="Rectangle 1083"/>
                  <p:cNvSpPr>
                    <a:spLocks noChangeArrowheads="1"/>
                  </p:cNvSpPr>
                  <p:nvPr/>
                </p:nvSpPr>
                <p:spPr bwMode="auto">
                  <a:xfrm>
                    <a:off x="2394" y="3187"/>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96" name="Rectangle 1084"/>
                  <p:cNvSpPr>
                    <a:spLocks noChangeArrowheads="1"/>
                  </p:cNvSpPr>
                  <p:nvPr/>
                </p:nvSpPr>
                <p:spPr bwMode="auto">
                  <a:xfrm>
                    <a:off x="2394" y="3189"/>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97" name="Rectangle 1085"/>
                  <p:cNvSpPr>
                    <a:spLocks noChangeArrowheads="1"/>
                  </p:cNvSpPr>
                  <p:nvPr/>
                </p:nvSpPr>
                <p:spPr bwMode="auto">
                  <a:xfrm>
                    <a:off x="2394" y="3190"/>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98" name="Rectangle 1086"/>
                  <p:cNvSpPr>
                    <a:spLocks noChangeArrowheads="1"/>
                  </p:cNvSpPr>
                  <p:nvPr/>
                </p:nvSpPr>
                <p:spPr bwMode="auto">
                  <a:xfrm>
                    <a:off x="2394" y="3192"/>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599" name="Rectangle 1087"/>
                  <p:cNvSpPr>
                    <a:spLocks noChangeArrowheads="1"/>
                  </p:cNvSpPr>
                  <p:nvPr/>
                </p:nvSpPr>
                <p:spPr bwMode="auto">
                  <a:xfrm>
                    <a:off x="2394" y="3193"/>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00" name="Rectangle 1088"/>
                  <p:cNvSpPr>
                    <a:spLocks noChangeArrowheads="1"/>
                  </p:cNvSpPr>
                  <p:nvPr/>
                </p:nvSpPr>
                <p:spPr bwMode="auto">
                  <a:xfrm>
                    <a:off x="2394" y="3195"/>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01" name="Rectangle 1089"/>
                  <p:cNvSpPr>
                    <a:spLocks noChangeArrowheads="1"/>
                  </p:cNvSpPr>
                  <p:nvPr/>
                </p:nvSpPr>
                <p:spPr bwMode="auto">
                  <a:xfrm>
                    <a:off x="2394" y="3196"/>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02" name="Rectangle 1090"/>
                  <p:cNvSpPr>
                    <a:spLocks noChangeArrowheads="1"/>
                  </p:cNvSpPr>
                  <p:nvPr/>
                </p:nvSpPr>
                <p:spPr bwMode="auto">
                  <a:xfrm>
                    <a:off x="2394" y="3198"/>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03" name="Rectangle 1091"/>
                  <p:cNvSpPr>
                    <a:spLocks noChangeArrowheads="1"/>
                  </p:cNvSpPr>
                  <p:nvPr/>
                </p:nvSpPr>
                <p:spPr bwMode="auto">
                  <a:xfrm>
                    <a:off x="2394" y="3199"/>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04" name="Rectangle 1092"/>
                  <p:cNvSpPr>
                    <a:spLocks noChangeArrowheads="1"/>
                  </p:cNvSpPr>
                  <p:nvPr/>
                </p:nvSpPr>
                <p:spPr bwMode="auto">
                  <a:xfrm>
                    <a:off x="2394" y="3201"/>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05" name="Rectangle 1093"/>
                  <p:cNvSpPr>
                    <a:spLocks noChangeArrowheads="1"/>
                  </p:cNvSpPr>
                  <p:nvPr/>
                </p:nvSpPr>
                <p:spPr bwMode="auto">
                  <a:xfrm>
                    <a:off x="2394" y="3202"/>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06" name="Rectangle 1094"/>
                  <p:cNvSpPr>
                    <a:spLocks noChangeArrowheads="1"/>
                  </p:cNvSpPr>
                  <p:nvPr/>
                </p:nvSpPr>
                <p:spPr bwMode="auto">
                  <a:xfrm>
                    <a:off x="2394" y="3204"/>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07" name="Rectangle 1095"/>
                  <p:cNvSpPr>
                    <a:spLocks noChangeArrowheads="1"/>
                  </p:cNvSpPr>
                  <p:nvPr/>
                </p:nvSpPr>
                <p:spPr bwMode="auto">
                  <a:xfrm>
                    <a:off x="2394" y="3205"/>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08" name="Rectangle 1096"/>
                  <p:cNvSpPr>
                    <a:spLocks noChangeArrowheads="1"/>
                  </p:cNvSpPr>
                  <p:nvPr/>
                </p:nvSpPr>
                <p:spPr bwMode="auto">
                  <a:xfrm>
                    <a:off x="2394" y="3207"/>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09" name="Rectangle 1097"/>
                  <p:cNvSpPr>
                    <a:spLocks noChangeArrowheads="1"/>
                  </p:cNvSpPr>
                  <p:nvPr/>
                </p:nvSpPr>
                <p:spPr bwMode="auto">
                  <a:xfrm>
                    <a:off x="2394" y="3208"/>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10" name="Rectangle 1098"/>
                  <p:cNvSpPr>
                    <a:spLocks noChangeArrowheads="1"/>
                  </p:cNvSpPr>
                  <p:nvPr/>
                </p:nvSpPr>
                <p:spPr bwMode="auto">
                  <a:xfrm>
                    <a:off x="2394" y="3210"/>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11" name="Rectangle 1099"/>
                  <p:cNvSpPr>
                    <a:spLocks noChangeArrowheads="1"/>
                  </p:cNvSpPr>
                  <p:nvPr/>
                </p:nvSpPr>
                <p:spPr bwMode="auto">
                  <a:xfrm>
                    <a:off x="2394" y="3211"/>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12" name="Rectangle 1100"/>
                  <p:cNvSpPr>
                    <a:spLocks noChangeArrowheads="1"/>
                  </p:cNvSpPr>
                  <p:nvPr/>
                </p:nvSpPr>
                <p:spPr bwMode="auto">
                  <a:xfrm>
                    <a:off x="2394" y="3213"/>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13" name="Rectangle 1101"/>
                  <p:cNvSpPr>
                    <a:spLocks noChangeArrowheads="1"/>
                  </p:cNvSpPr>
                  <p:nvPr/>
                </p:nvSpPr>
                <p:spPr bwMode="auto">
                  <a:xfrm>
                    <a:off x="2394" y="3214"/>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14" name="Rectangle 1102"/>
                  <p:cNvSpPr>
                    <a:spLocks noChangeArrowheads="1"/>
                  </p:cNvSpPr>
                  <p:nvPr/>
                </p:nvSpPr>
                <p:spPr bwMode="auto">
                  <a:xfrm>
                    <a:off x="2394" y="3216"/>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15" name="Rectangle 1103"/>
                  <p:cNvSpPr>
                    <a:spLocks noChangeArrowheads="1"/>
                  </p:cNvSpPr>
                  <p:nvPr/>
                </p:nvSpPr>
                <p:spPr bwMode="auto">
                  <a:xfrm>
                    <a:off x="2394" y="3217"/>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16" name="Rectangle 1104"/>
                  <p:cNvSpPr>
                    <a:spLocks noChangeArrowheads="1"/>
                  </p:cNvSpPr>
                  <p:nvPr/>
                </p:nvSpPr>
                <p:spPr bwMode="auto">
                  <a:xfrm>
                    <a:off x="2394" y="3219"/>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17" name="Rectangle 1105"/>
                  <p:cNvSpPr>
                    <a:spLocks noChangeArrowheads="1"/>
                  </p:cNvSpPr>
                  <p:nvPr/>
                </p:nvSpPr>
                <p:spPr bwMode="auto">
                  <a:xfrm>
                    <a:off x="2394" y="3220"/>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18" name="Rectangle 1106"/>
                  <p:cNvSpPr>
                    <a:spLocks noChangeArrowheads="1"/>
                  </p:cNvSpPr>
                  <p:nvPr/>
                </p:nvSpPr>
                <p:spPr bwMode="auto">
                  <a:xfrm>
                    <a:off x="2394" y="3222"/>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19" name="Rectangle 1107"/>
                  <p:cNvSpPr>
                    <a:spLocks noChangeArrowheads="1"/>
                  </p:cNvSpPr>
                  <p:nvPr/>
                </p:nvSpPr>
                <p:spPr bwMode="auto">
                  <a:xfrm>
                    <a:off x="2394" y="3223"/>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20" name="Rectangle 1108"/>
                  <p:cNvSpPr>
                    <a:spLocks noChangeArrowheads="1"/>
                  </p:cNvSpPr>
                  <p:nvPr/>
                </p:nvSpPr>
                <p:spPr bwMode="auto">
                  <a:xfrm>
                    <a:off x="2394" y="3225"/>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21" name="Rectangle 1109"/>
                  <p:cNvSpPr>
                    <a:spLocks noChangeArrowheads="1"/>
                  </p:cNvSpPr>
                  <p:nvPr/>
                </p:nvSpPr>
                <p:spPr bwMode="auto">
                  <a:xfrm>
                    <a:off x="2394" y="3226"/>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22" name="Rectangle 1110"/>
                  <p:cNvSpPr>
                    <a:spLocks noChangeArrowheads="1"/>
                  </p:cNvSpPr>
                  <p:nvPr/>
                </p:nvSpPr>
                <p:spPr bwMode="auto">
                  <a:xfrm>
                    <a:off x="2394" y="3228"/>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23" name="Rectangle 1111"/>
                  <p:cNvSpPr>
                    <a:spLocks noChangeArrowheads="1"/>
                  </p:cNvSpPr>
                  <p:nvPr/>
                </p:nvSpPr>
                <p:spPr bwMode="auto">
                  <a:xfrm>
                    <a:off x="2394" y="3229"/>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24" name="Rectangle 1112"/>
                  <p:cNvSpPr>
                    <a:spLocks noChangeArrowheads="1"/>
                  </p:cNvSpPr>
                  <p:nvPr/>
                </p:nvSpPr>
                <p:spPr bwMode="auto">
                  <a:xfrm>
                    <a:off x="2394" y="3231"/>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25" name="Rectangle 1113"/>
                  <p:cNvSpPr>
                    <a:spLocks noChangeArrowheads="1"/>
                  </p:cNvSpPr>
                  <p:nvPr/>
                </p:nvSpPr>
                <p:spPr bwMode="auto">
                  <a:xfrm>
                    <a:off x="2394" y="3232"/>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26" name="Rectangle 1114"/>
                  <p:cNvSpPr>
                    <a:spLocks noChangeArrowheads="1"/>
                  </p:cNvSpPr>
                  <p:nvPr/>
                </p:nvSpPr>
                <p:spPr bwMode="auto">
                  <a:xfrm>
                    <a:off x="2394" y="3234"/>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27" name="Rectangle 1115"/>
                  <p:cNvSpPr>
                    <a:spLocks noChangeArrowheads="1"/>
                  </p:cNvSpPr>
                  <p:nvPr/>
                </p:nvSpPr>
                <p:spPr bwMode="auto">
                  <a:xfrm>
                    <a:off x="2394" y="3235"/>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28" name="Rectangle 1116"/>
                  <p:cNvSpPr>
                    <a:spLocks noChangeArrowheads="1"/>
                  </p:cNvSpPr>
                  <p:nvPr/>
                </p:nvSpPr>
                <p:spPr bwMode="auto">
                  <a:xfrm>
                    <a:off x="2394" y="3237"/>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29" name="Rectangle 1117"/>
                  <p:cNvSpPr>
                    <a:spLocks noChangeArrowheads="1"/>
                  </p:cNvSpPr>
                  <p:nvPr/>
                </p:nvSpPr>
                <p:spPr bwMode="auto">
                  <a:xfrm>
                    <a:off x="2394" y="3238"/>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30" name="Rectangle 1118"/>
                  <p:cNvSpPr>
                    <a:spLocks noChangeArrowheads="1"/>
                  </p:cNvSpPr>
                  <p:nvPr/>
                </p:nvSpPr>
                <p:spPr bwMode="auto">
                  <a:xfrm>
                    <a:off x="2394" y="3240"/>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31" name="Rectangle 1119"/>
                  <p:cNvSpPr>
                    <a:spLocks noChangeArrowheads="1"/>
                  </p:cNvSpPr>
                  <p:nvPr/>
                </p:nvSpPr>
                <p:spPr bwMode="auto">
                  <a:xfrm>
                    <a:off x="2394" y="3241"/>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32" name="Rectangle 1120"/>
                  <p:cNvSpPr>
                    <a:spLocks noChangeArrowheads="1"/>
                  </p:cNvSpPr>
                  <p:nvPr/>
                </p:nvSpPr>
                <p:spPr bwMode="auto">
                  <a:xfrm>
                    <a:off x="2394" y="3243"/>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33" name="Rectangle 1121"/>
                  <p:cNvSpPr>
                    <a:spLocks noChangeArrowheads="1"/>
                  </p:cNvSpPr>
                  <p:nvPr/>
                </p:nvSpPr>
                <p:spPr bwMode="auto">
                  <a:xfrm>
                    <a:off x="2394" y="3244"/>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34" name="Rectangle 1122"/>
                  <p:cNvSpPr>
                    <a:spLocks noChangeArrowheads="1"/>
                  </p:cNvSpPr>
                  <p:nvPr/>
                </p:nvSpPr>
                <p:spPr bwMode="auto">
                  <a:xfrm>
                    <a:off x="2394" y="3246"/>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35" name="Rectangle 1123"/>
                  <p:cNvSpPr>
                    <a:spLocks noChangeArrowheads="1"/>
                  </p:cNvSpPr>
                  <p:nvPr/>
                </p:nvSpPr>
                <p:spPr bwMode="auto">
                  <a:xfrm>
                    <a:off x="2394" y="3247"/>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36" name="Rectangle 1124"/>
                  <p:cNvSpPr>
                    <a:spLocks noChangeArrowheads="1"/>
                  </p:cNvSpPr>
                  <p:nvPr/>
                </p:nvSpPr>
                <p:spPr bwMode="auto">
                  <a:xfrm>
                    <a:off x="2394" y="3249"/>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37" name="Rectangle 1125"/>
                  <p:cNvSpPr>
                    <a:spLocks noChangeArrowheads="1"/>
                  </p:cNvSpPr>
                  <p:nvPr/>
                </p:nvSpPr>
                <p:spPr bwMode="auto">
                  <a:xfrm>
                    <a:off x="2394" y="3250"/>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38" name="Rectangle 1126"/>
                  <p:cNvSpPr>
                    <a:spLocks noChangeArrowheads="1"/>
                  </p:cNvSpPr>
                  <p:nvPr/>
                </p:nvSpPr>
                <p:spPr bwMode="auto">
                  <a:xfrm>
                    <a:off x="2394" y="3252"/>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39" name="Rectangle 1127"/>
                  <p:cNvSpPr>
                    <a:spLocks noChangeArrowheads="1"/>
                  </p:cNvSpPr>
                  <p:nvPr/>
                </p:nvSpPr>
                <p:spPr bwMode="auto">
                  <a:xfrm>
                    <a:off x="2394" y="3253"/>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40" name="Rectangle 1128"/>
                  <p:cNvSpPr>
                    <a:spLocks noChangeArrowheads="1"/>
                  </p:cNvSpPr>
                  <p:nvPr/>
                </p:nvSpPr>
                <p:spPr bwMode="auto">
                  <a:xfrm>
                    <a:off x="2394" y="3255"/>
                    <a:ext cx="2016" cy="1"/>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sp>
                <p:nvSpPr>
                  <p:cNvPr id="65641" name="Rectangle 1129"/>
                  <p:cNvSpPr>
                    <a:spLocks noChangeArrowheads="1"/>
                  </p:cNvSpPr>
                  <p:nvPr/>
                </p:nvSpPr>
                <p:spPr bwMode="auto">
                  <a:xfrm>
                    <a:off x="2394" y="3256"/>
                    <a:ext cx="2016" cy="2"/>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9525">
                    <a:noFill/>
                    <a:miter lim="800000"/>
                    <a:headEnd/>
                    <a:tailEnd/>
                  </a:ln>
                </p:spPr>
                <p:txBody>
                  <a:bodyPr/>
                  <a:lstStyle/>
                  <a:p>
                    <a:endParaRPr lang="pl-PL">
                      <a:latin typeface="+mn-lt"/>
                    </a:endParaRPr>
                  </a:p>
                </p:txBody>
              </p:sp>
            </p:grpSp>
            <p:sp>
              <p:nvSpPr>
                <p:cNvPr id="65643" name="Rectangle 1131"/>
                <p:cNvSpPr>
                  <a:spLocks noChangeArrowheads="1"/>
                </p:cNvSpPr>
                <p:nvPr/>
              </p:nvSpPr>
              <p:spPr bwMode="auto">
                <a:xfrm>
                  <a:off x="2394" y="3114"/>
                  <a:ext cx="2017" cy="145"/>
                </a:xfrm>
                <a:prstGeom prst="rect">
                  <a:avLst/>
                </a:prstGeom>
                <a:gradFill rotWithShape="0">
                  <a:gsLst>
                    <a:gs pos="0">
                      <a:srgbClr val="FFFF99">
                        <a:gamma/>
                        <a:shade val="88235"/>
                        <a:invGamma/>
                      </a:srgbClr>
                    </a:gs>
                    <a:gs pos="50000">
                      <a:srgbClr val="FFFF99"/>
                    </a:gs>
                    <a:gs pos="100000">
                      <a:srgbClr val="FFFF99">
                        <a:gamma/>
                        <a:shade val="88235"/>
                        <a:invGamma/>
                      </a:srgbClr>
                    </a:gs>
                  </a:gsLst>
                  <a:lin ang="5400000" scaled="1"/>
                </a:gradFill>
                <a:ln w="12700">
                  <a:solidFill>
                    <a:srgbClr val="000000"/>
                  </a:solidFill>
                  <a:miter lim="800000"/>
                  <a:headEnd/>
                  <a:tailEnd/>
                </a:ln>
              </p:spPr>
              <p:txBody>
                <a:bodyPr/>
                <a:lstStyle/>
                <a:p>
                  <a:endParaRPr lang="pl-PL">
                    <a:latin typeface="+mn-lt"/>
                  </a:endParaRPr>
                </a:p>
              </p:txBody>
            </p:sp>
          </p:grpSp>
          <p:sp>
            <p:nvSpPr>
              <p:cNvPr id="65645" name="Rectangle 1133"/>
              <p:cNvSpPr>
                <a:spLocks noChangeArrowheads="1"/>
              </p:cNvSpPr>
              <p:nvPr/>
            </p:nvSpPr>
            <p:spPr bwMode="auto">
              <a:xfrm>
                <a:off x="2402" y="3098"/>
                <a:ext cx="394" cy="174"/>
              </a:xfrm>
              <a:prstGeom prst="rect">
                <a:avLst/>
              </a:prstGeom>
              <a:noFill/>
              <a:ln w="9525">
                <a:noFill/>
                <a:miter lim="800000"/>
                <a:headEnd/>
                <a:tailEnd/>
              </a:ln>
            </p:spPr>
            <p:txBody>
              <a:bodyPr/>
              <a:lstStyle/>
              <a:p>
                <a:endParaRPr lang="pl-PL">
                  <a:latin typeface="+mn-lt"/>
                </a:endParaRPr>
              </a:p>
            </p:txBody>
          </p:sp>
          <p:sp>
            <p:nvSpPr>
              <p:cNvPr id="65646" name="Rectangle 1134"/>
              <p:cNvSpPr>
                <a:spLocks noChangeArrowheads="1"/>
              </p:cNvSpPr>
              <p:nvPr/>
            </p:nvSpPr>
            <p:spPr bwMode="auto">
              <a:xfrm>
                <a:off x="2415" y="3112"/>
                <a:ext cx="264" cy="136"/>
              </a:xfrm>
              <a:prstGeom prst="rect">
                <a:avLst/>
              </a:prstGeom>
              <a:noFill/>
              <a:ln w="9525">
                <a:noFill/>
                <a:miter lim="800000"/>
                <a:headEnd/>
                <a:tailEnd/>
              </a:ln>
            </p:spPr>
            <p:txBody>
              <a:bodyPr wrap="none" lIns="0" tIns="0" rIns="0" bIns="0">
                <a:spAutoFit/>
              </a:bodyPr>
              <a:lstStyle/>
              <a:p>
                <a:r>
                  <a:rPr lang="en-US" sz="1400" dirty="0">
                    <a:latin typeface="+mn-lt"/>
                  </a:rPr>
                  <a:t>Core</a:t>
                </a:r>
              </a:p>
            </p:txBody>
          </p:sp>
          <p:grpSp>
            <p:nvGrpSpPr>
              <p:cNvPr id="65881" name="Group 1369"/>
              <p:cNvGrpSpPr>
                <a:grpSpLocks/>
              </p:cNvGrpSpPr>
              <p:nvPr/>
            </p:nvGrpSpPr>
            <p:grpSpPr bwMode="auto">
              <a:xfrm>
                <a:off x="2832" y="2850"/>
                <a:ext cx="1537" cy="673"/>
                <a:chOff x="2874" y="2850"/>
                <a:chExt cx="1537" cy="673"/>
              </a:xfrm>
            </p:grpSpPr>
            <p:grpSp>
              <p:nvGrpSpPr>
                <p:cNvPr id="65781" name="Group 1269"/>
                <p:cNvGrpSpPr>
                  <a:grpSpLocks/>
                </p:cNvGrpSpPr>
                <p:nvPr/>
              </p:nvGrpSpPr>
              <p:grpSpPr bwMode="auto">
                <a:xfrm>
                  <a:off x="2874" y="2850"/>
                  <a:ext cx="1537" cy="673"/>
                  <a:chOff x="2874" y="2850"/>
                  <a:chExt cx="1537" cy="673"/>
                </a:xfrm>
              </p:grpSpPr>
              <p:grpSp>
                <p:nvGrpSpPr>
                  <p:cNvPr id="65779" name="Group 1267"/>
                  <p:cNvGrpSpPr>
                    <a:grpSpLocks/>
                  </p:cNvGrpSpPr>
                  <p:nvPr/>
                </p:nvGrpSpPr>
                <p:grpSpPr bwMode="auto">
                  <a:xfrm>
                    <a:off x="2874" y="2850"/>
                    <a:ext cx="1536" cy="672"/>
                    <a:chOff x="2874" y="2850"/>
                    <a:chExt cx="1536" cy="672"/>
                  </a:xfrm>
                </p:grpSpPr>
                <p:sp>
                  <p:nvSpPr>
                    <p:cNvPr id="65683" name="Rectangle 1171"/>
                    <p:cNvSpPr>
                      <a:spLocks noChangeArrowheads="1"/>
                    </p:cNvSpPr>
                    <p:nvPr/>
                  </p:nvSpPr>
                  <p:spPr bwMode="auto">
                    <a:xfrm>
                      <a:off x="2874" y="2850"/>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684" name="Rectangle 1172"/>
                    <p:cNvSpPr>
                      <a:spLocks noChangeArrowheads="1"/>
                    </p:cNvSpPr>
                    <p:nvPr/>
                  </p:nvSpPr>
                  <p:spPr bwMode="auto">
                    <a:xfrm>
                      <a:off x="2874" y="2857"/>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685" name="Rectangle 1173"/>
                    <p:cNvSpPr>
                      <a:spLocks noChangeArrowheads="1"/>
                    </p:cNvSpPr>
                    <p:nvPr/>
                  </p:nvSpPr>
                  <p:spPr bwMode="auto">
                    <a:xfrm>
                      <a:off x="2874" y="2864"/>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686" name="Rectangle 1174"/>
                    <p:cNvSpPr>
                      <a:spLocks noChangeArrowheads="1"/>
                    </p:cNvSpPr>
                    <p:nvPr/>
                  </p:nvSpPr>
                  <p:spPr bwMode="auto">
                    <a:xfrm>
                      <a:off x="2874" y="2871"/>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687" name="Rectangle 1175"/>
                    <p:cNvSpPr>
                      <a:spLocks noChangeArrowheads="1"/>
                    </p:cNvSpPr>
                    <p:nvPr/>
                  </p:nvSpPr>
                  <p:spPr bwMode="auto">
                    <a:xfrm>
                      <a:off x="2874" y="2878"/>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688" name="Rectangle 1176"/>
                    <p:cNvSpPr>
                      <a:spLocks noChangeArrowheads="1"/>
                    </p:cNvSpPr>
                    <p:nvPr/>
                  </p:nvSpPr>
                  <p:spPr bwMode="auto">
                    <a:xfrm>
                      <a:off x="2874" y="2885"/>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689" name="Rectangle 1177"/>
                    <p:cNvSpPr>
                      <a:spLocks noChangeArrowheads="1"/>
                    </p:cNvSpPr>
                    <p:nvPr/>
                  </p:nvSpPr>
                  <p:spPr bwMode="auto">
                    <a:xfrm>
                      <a:off x="2874" y="2892"/>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690" name="Rectangle 1178"/>
                    <p:cNvSpPr>
                      <a:spLocks noChangeArrowheads="1"/>
                    </p:cNvSpPr>
                    <p:nvPr/>
                  </p:nvSpPr>
                  <p:spPr bwMode="auto">
                    <a:xfrm>
                      <a:off x="2874" y="2899"/>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691" name="Rectangle 1179"/>
                    <p:cNvSpPr>
                      <a:spLocks noChangeArrowheads="1"/>
                    </p:cNvSpPr>
                    <p:nvPr/>
                  </p:nvSpPr>
                  <p:spPr bwMode="auto">
                    <a:xfrm>
                      <a:off x="2874" y="2906"/>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692" name="Rectangle 1180"/>
                    <p:cNvSpPr>
                      <a:spLocks noChangeArrowheads="1"/>
                    </p:cNvSpPr>
                    <p:nvPr/>
                  </p:nvSpPr>
                  <p:spPr bwMode="auto">
                    <a:xfrm>
                      <a:off x="2874" y="2913"/>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693" name="Rectangle 1181"/>
                    <p:cNvSpPr>
                      <a:spLocks noChangeArrowheads="1"/>
                    </p:cNvSpPr>
                    <p:nvPr/>
                  </p:nvSpPr>
                  <p:spPr bwMode="auto">
                    <a:xfrm>
                      <a:off x="2874" y="2920"/>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694" name="Rectangle 1182"/>
                    <p:cNvSpPr>
                      <a:spLocks noChangeArrowheads="1"/>
                    </p:cNvSpPr>
                    <p:nvPr/>
                  </p:nvSpPr>
                  <p:spPr bwMode="auto">
                    <a:xfrm>
                      <a:off x="2874" y="2927"/>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695" name="Rectangle 1183"/>
                    <p:cNvSpPr>
                      <a:spLocks noChangeArrowheads="1"/>
                    </p:cNvSpPr>
                    <p:nvPr/>
                  </p:nvSpPr>
                  <p:spPr bwMode="auto">
                    <a:xfrm>
                      <a:off x="2874" y="2934"/>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696" name="Rectangle 1184"/>
                    <p:cNvSpPr>
                      <a:spLocks noChangeArrowheads="1"/>
                    </p:cNvSpPr>
                    <p:nvPr/>
                  </p:nvSpPr>
                  <p:spPr bwMode="auto">
                    <a:xfrm>
                      <a:off x="2874" y="2941"/>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697" name="Rectangle 1185"/>
                    <p:cNvSpPr>
                      <a:spLocks noChangeArrowheads="1"/>
                    </p:cNvSpPr>
                    <p:nvPr/>
                  </p:nvSpPr>
                  <p:spPr bwMode="auto">
                    <a:xfrm>
                      <a:off x="2874" y="2948"/>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698" name="Rectangle 1186"/>
                    <p:cNvSpPr>
                      <a:spLocks noChangeArrowheads="1"/>
                    </p:cNvSpPr>
                    <p:nvPr/>
                  </p:nvSpPr>
                  <p:spPr bwMode="auto">
                    <a:xfrm>
                      <a:off x="2874" y="2955"/>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699" name="Rectangle 1187"/>
                    <p:cNvSpPr>
                      <a:spLocks noChangeArrowheads="1"/>
                    </p:cNvSpPr>
                    <p:nvPr/>
                  </p:nvSpPr>
                  <p:spPr bwMode="auto">
                    <a:xfrm>
                      <a:off x="2874" y="2962"/>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00" name="Rectangle 1188"/>
                    <p:cNvSpPr>
                      <a:spLocks noChangeArrowheads="1"/>
                    </p:cNvSpPr>
                    <p:nvPr/>
                  </p:nvSpPr>
                  <p:spPr bwMode="auto">
                    <a:xfrm>
                      <a:off x="2874" y="2969"/>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01" name="Rectangle 1189"/>
                    <p:cNvSpPr>
                      <a:spLocks noChangeArrowheads="1"/>
                    </p:cNvSpPr>
                    <p:nvPr/>
                  </p:nvSpPr>
                  <p:spPr bwMode="auto">
                    <a:xfrm>
                      <a:off x="2874" y="2976"/>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02" name="Rectangle 1190"/>
                    <p:cNvSpPr>
                      <a:spLocks noChangeArrowheads="1"/>
                    </p:cNvSpPr>
                    <p:nvPr/>
                  </p:nvSpPr>
                  <p:spPr bwMode="auto">
                    <a:xfrm>
                      <a:off x="2874" y="2983"/>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03" name="Rectangle 1191"/>
                    <p:cNvSpPr>
                      <a:spLocks noChangeArrowheads="1"/>
                    </p:cNvSpPr>
                    <p:nvPr/>
                  </p:nvSpPr>
                  <p:spPr bwMode="auto">
                    <a:xfrm>
                      <a:off x="2874" y="2990"/>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04" name="Rectangle 1192"/>
                    <p:cNvSpPr>
                      <a:spLocks noChangeArrowheads="1"/>
                    </p:cNvSpPr>
                    <p:nvPr/>
                  </p:nvSpPr>
                  <p:spPr bwMode="auto">
                    <a:xfrm>
                      <a:off x="2874" y="2997"/>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05" name="Rectangle 1193"/>
                    <p:cNvSpPr>
                      <a:spLocks noChangeArrowheads="1"/>
                    </p:cNvSpPr>
                    <p:nvPr/>
                  </p:nvSpPr>
                  <p:spPr bwMode="auto">
                    <a:xfrm>
                      <a:off x="2874" y="3004"/>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06" name="Rectangle 1194"/>
                    <p:cNvSpPr>
                      <a:spLocks noChangeArrowheads="1"/>
                    </p:cNvSpPr>
                    <p:nvPr/>
                  </p:nvSpPr>
                  <p:spPr bwMode="auto">
                    <a:xfrm>
                      <a:off x="2874" y="3011"/>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07" name="Rectangle 1195"/>
                    <p:cNvSpPr>
                      <a:spLocks noChangeArrowheads="1"/>
                    </p:cNvSpPr>
                    <p:nvPr/>
                  </p:nvSpPr>
                  <p:spPr bwMode="auto">
                    <a:xfrm>
                      <a:off x="2874" y="3018"/>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08" name="Rectangle 1196"/>
                    <p:cNvSpPr>
                      <a:spLocks noChangeArrowheads="1"/>
                    </p:cNvSpPr>
                    <p:nvPr/>
                  </p:nvSpPr>
                  <p:spPr bwMode="auto">
                    <a:xfrm>
                      <a:off x="2874" y="3025"/>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09" name="Rectangle 1197"/>
                    <p:cNvSpPr>
                      <a:spLocks noChangeArrowheads="1"/>
                    </p:cNvSpPr>
                    <p:nvPr/>
                  </p:nvSpPr>
                  <p:spPr bwMode="auto">
                    <a:xfrm>
                      <a:off x="2874" y="3032"/>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10" name="Rectangle 1198"/>
                    <p:cNvSpPr>
                      <a:spLocks noChangeArrowheads="1"/>
                    </p:cNvSpPr>
                    <p:nvPr/>
                  </p:nvSpPr>
                  <p:spPr bwMode="auto">
                    <a:xfrm>
                      <a:off x="2874" y="3039"/>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11" name="Rectangle 1199"/>
                    <p:cNvSpPr>
                      <a:spLocks noChangeArrowheads="1"/>
                    </p:cNvSpPr>
                    <p:nvPr/>
                  </p:nvSpPr>
                  <p:spPr bwMode="auto">
                    <a:xfrm>
                      <a:off x="2874" y="3046"/>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12" name="Rectangle 1200"/>
                    <p:cNvSpPr>
                      <a:spLocks noChangeArrowheads="1"/>
                    </p:cNvSpPr>
                    <p:nvPr/>
                  </p:nvSpPr>
                  <p:spPr bwMode="auto">
                    <a:xfrm>
                      <a:off x="2874" y="3053"/>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13" name="Rectangle 1201"/>
                    <p:cNvSpPr>
                      <a:spLocks noChangeArrowheads="1"/>
                    </p:cNvSpPr>
                    <p:nvPr/>
                  </p:nvSpPr>
                  <p:spPr bwMode="auto">
                    <a:xfrm>
                      <a:off x="2874" y="3060"/>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14" name="Rectangle 1202"/>
                    <p:cNvSpPr>
                      <a:spLocks noChangeArrowheads="1"/>
                    </p:cNvSpPr>
                    <p:nvPr/>
                  </p:nvSpPr>
                  <p:spPr bwMode="auto">
                    <a:xfrm>
                      <a:off x="2874" y="3067"/>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15" name="Rectangle 1203"/>
                    <p:cNvSpPr>
                      <a:spLocks noChangeArrowheads="1"/>
                    </p:cNvSpPr>
                    <p:nvPr/>
                  </p:nvSpPr>
                  <p:spPr bwMode="auto">
                    <a:xfrm>
                      <a:off x="2874" y="3074"/>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16" name="Rectangle 1204"/>
                    <p:cNvSpPr>
                      <a:spLocks noChangeArrowheads="1"/>
                    </p:cNvSpPr>
                    <p:nvPr/>
                  </p:nvSpPr>
                  <p:spPr bwMode="auto">
                    <a:xfrm>
                      <a:off x="2874" y="3081"/>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17" name="Rectangle 1205"/>
                    <p:cNvSpPr>
                      <a:spLocks noChangeArrowheads="1"/>
                    </p:cNvSpPr>
                    <p:nvPr/>
                  </p:nvSpPr>
                  <p:spPr bwMode="auto">
                    <a:xfrm>
                      <a:off x="2874" y="3088"/>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18" name="Rectangle 1206"/>
                    <p:cNvSpPr>
                      <a:spLocks noChangeArrowheads="1"/>
                    </p:cNvSpPr>
                    <p:nvPr/>
                  </p:nvSpPr>
                  <p:spPr bwMode="auto">
                    <a:xfrm>
                      <a:off x="2874" y="3095"/>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19" name="Rectangle 1207"/>
                    <p:cNvSpPr>
                      <a:spLocks noChangeArrowheads="1"/>
                    </p:cNvSpPr>
                    <p:nvPr/>
                  </p:nvSpPr>
                  <p:spPr bwMode="auto">
                    <a:xfrm>
                      <a:off x="2874" y="3102"/>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20" name="Rectangle 1208"/>
                    <p:cNvSpPr>
                      <a:spLocks noChangeArrowheads="1"/>
                    </p:cNvSpPr>
                    <p:nvPr/>
                  </p:nvSpPr>
                  <p:spPr bwMode="auto">
                    <a:xfrm>
                      <a:off x="2874" y="3109"/>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21" name="Rectangle 1209"/>
                    <p:cNvSpPr>
                      <a:spLocks noChangeArrowheads="1"/>
                    </p:cNvSpPr>
                    <p:nvPr/>
                  </p:nvSpPr>
                  <p:spPr bwMode="auto">
                    <a:xfrm>
                      <a:off x="2874" y="3116"/>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22" name="Rectangle 1210"/>
                    <p:cNvSpPr>
                      <a:spLocks noChangeArrowheads="1"/>
                    </p:cNvSpPr>
                    <p:nvPr/>
                  </p:nvSpPr>
                  <p:spPr bwMode="auto">
                    <a:xfrm>
                      <a:off x="2874" y="3123"/>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23" name="Rectangle 1211"/>
                    <p:cNvSpPr>
                      <a:spLocks noChangeArrowheads="1"/>
                    </p:cNvSpPr>
                    <p:nvPr/>
                  </p:nvSpPr>
                  <p:spPr bwMode="auto">
                    <a:xfrm>
                      <a:off x="2874" y="3130"/>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24" name="Rectangle 1212"/>
                    <p:cNvSpPr>
                      <a:spLocks noChangeArrowheads="1"/>
                    </p:cNvSpPr>
                    <p:nvPr/>
                  </p:nvSpPr>
                  <p:spPr bwMode="auto">
                    <a:xfrm>
                      <a:off x="2874" y="3137"/>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25" name="Rectangle 1213"/>
                    <p:cNvSpPr>
                      <a:spLocks noChangeArrowheads="1"/>
                    </p:cNvSpPr>
                    <p:nvPr/>
                  </p:nvSpPr>
                  <p:spPr bwMode="auto">
                    <a:xfrm>
                      <a:off x="2874" y="3144"/>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26" name="Rectangle 1214"/>
                    <p:cNvSpPr>
                      <a:spLocks noChangeArrowheads="1"/>
                    </p:cNvSpPr>
                    <p:nvPr/>
                  </p:nvSpPr>
                  <p:spPr bwMode="auto">
                    <a:xfrm>
                      <a:off x="2874" y="3151"/>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27" name="Rectangle 1215"/>
                    <p:cNvSpPr>
                      <a:spLocks noChangeArrowheads="1"/>
                    </p:cNvSpPr>
                    <p:nvPr/>
                  </p:nvSpPr>
                  <p:spPr bwMode="auto">
                    <a:xfrm>
                      <a:off x="2874" y="3158"/>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28" name="Rectangle 1216"/>
                    <p:cNvSpPr>
                      <a:spLocks noChangeArrowheads="1"/>
                    </p:cNvSpPr>
                    <p:nvPr/>
                  </p:nvSpPr>
                  <p:spPr bwMode="auto">
                    <a:xfrm>
                      <a:off x="2874" y="3165"/>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29" name="Rectangle 1217"/>
                    <p:cNvSpPr>
                      <a:spLocks noChangeArrowheads="1"/>
                    </p:cNvSpPr>
                    <p:nvPr/>
                  </p:nvSpPr>
                  <p:spPr bwMode="auto">
                    <a:xfrm>
                      <a:off x="2874" y="3172"/>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30" name="Rectangle 1218"/>
                    <p:cNvSpPr>
                      <a:spLocks noChangeArrowheads="1"/>
                    </p:cNvSpPr>
                    <p:nvPr/>
                  </p:nvSpPr>
                  <p:spPr bwMode="auto">
                    <a:xfrm>
                      <a:off x="2874" y="3179"/>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31" name="Rectangle 1219"/>
                    <p:cNvSpPr>
                      <a:spLocks noChangeArrowheads="1"/>
                    </p:cNvSpPr>
                    <p:nvPr/>
                  </p:nvSpPr>
                  <p:spPr bwMode="auto">
                    <a:xfrm>
                      <a:off x="2874" y="3186"/>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32" name="Rectangle 1220"/>
                    <p:cNvSpPr>
                      <a:spLocks noChangeArrowheads="1"/>
                    </p:cNvSpPr>
                    <p:nvPr/>
                  </p:nvSpPr>
                  <p:spPr bwMode="auto">
                    <a:xfrm>
                      <a:off x="2874" y="3193"/>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33" name="Rectangle 1221"/>
                    <p:cNvSpPr>
                      <a:spLocks noChangeArrowheads="1"/>
                    </p:cNvSpPr>
                    <p:nvPr/>
                  </p:nvSpPr>
                  <p:spPr bwMode="auto">
                    <a:xfrm>
                      <a:off x="2874" y="3200"/>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34" name="Rectangle 1222"/>
                    <p:cNvSpPr>
                      <a:spLocks noChangeArrowheads="1"/>
                    </p:cNvSpPr>
                    <p:nvPr/>
                  </p:nvSpPr>
                  <p:spPr bwMode="auto">
                    <a:xfrm>
                      <a:off x="2874" y="3207"/>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35" name="Rectangle 1223"/>
                    <p:cNvSpPr>
                      <a:spLocks noChangeArrowheads="1"/>
                    </p:cNvSpPr>
                    <p:nvPr/>
                  </p:nvSpPr>
                  <p:spPr bwMode="auto">
                    <a:xfrm>
                      <a:off x="2874" y="3214"/>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36" name="Rectangle 1224"/>
                    <p:cNvSpPr>
                      <a:spLocks noChangeArrowheads="1"/>
                    </p:cNvSpPr>
                    <p:nvPr/>
                  </p:nvSpPr>
                  <p:spPr bwMode="auto">
                    <a:xfrm>
                      <a:off x="2874" y="3221"/>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37" name="Rectangle 1225"/>
                    <p:cNvSpPr>
                      <a:spLocks noChangeArrowheads="1"/>
                    </p:cNvSpPr>
                    <p:nvPr/>
                  </p:nvSpPr>
                  <p:spPr bwMode="auto">
                    <a:xfrm>
                      <a:off x="2874" y="3228"/>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38" name="Rectangle 1226"/>
                    <p:cNvSpPr>
                      <a:spLocks noChangeArrowheads="1"/>
                    </p:cNvSpPr>
                    <p:nvPr/>
                  </p:nvSpPr>
                  <p:spPr bwMode="auto">
                    <a:xfrm>
                      <a:off x="2874" y="3235"/>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39" name="Rectangle 1227"/>
                    <p:cNvSpPr>
                      <a:spLocks noChangeArrowheads="1"/>
                    </p:cNvSpPr>
                    <p:nvPr/>
                  </p:nvSpPr>
                  <p:spPr bwMode="auto">
                    <a:xfrm>
                      <a:off x="2874" y="3242"/>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40" name="Rectangle 1228"/>
                    <p:cNvSpPr>
                      <a:spLocks noChangeArrowheads="1"/>
                    </p:cNvSpPr>
                    <p:nvPr/>
                  </p:nvSpPr>
                  <p:spPr bwMode="auto">
                    <a:xfrm>
                      <a:off x="2874" y="3249"/>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41" name="Rectangle 1229"/>
                    <p:cNvSpPr>
                      <a:spLocks noChangeArrowheads="1"/>
                    </p:cNvSpPr>
                    <p:nvPr/>
                  </p:nvSpPr>
                  <p:spPr bwMode="auto">
                    <a:xfrm>
                      <a:off x="2874" y="3256"/>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42" name="Rectangle 1230"/>
                    <p:cNvSpPr>
                      <a:spLocks noChangeArrowheads="1"/>
                    </p:cNvSpPr>
                    <p:nvPr/>
                  </p:nvSpPr>
                  <p:spPr bwMode="auto">
                    <a:xfrm>
                      <a:off x="2874" y="3263"/>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43" name="Rectangle 1231"/>
                    <p:cNvSpPr>
                      <a:spLocks noChangeArrowheads="1"/>
                    </p:cNvSpPr>
                    <p:nvPr/>
                  </p:nvSpPr>
                  <p:spPr bwMode="auto">
                    <a:xfrm>
                      <a:off x="2874" y="3270"/>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44" name="Rectangle 1232"/>
                    <p:cNvSpPr>
                      <a:spLocks noChangeArrowheads="1"/>
                    </p:cNvSpPr>
                    <p:nvPr/>
                  </p:nvSpPr>
                  <p:spPr bwMode="auto">
                    <a:xfrm>
                      <a:off x="2874" y="3277"/>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45" name="Rectangle 1233"/>
                    <p:cNvSpPr>
                      <a:spLocks noChangeArrowheads="1"/>
                    </p:cNvSpPr>
                    <p:nvPr/>
                  </p:nvSpPr>
                  <p:spPr bwMode="auto">
                    <a:xfrm>
                      <a:off x="2874" y="3284"/>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46" name="Rectangle 1234"/>
                    <p:cNvSpPr>
                      <a:spLocks noChangeArrowheads="1"/>
                    </p:cNvSpPr>
                    <p:nvPr/>
                  </p:nvSpPr>
                  <p:spPr bwMode="auto">
                    <a:xfrm>
                      <a:off x="2874" y="3291"/>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47" name="Rectangle 1235"/>
                    <p:cNvSpPr>
                      <a:spLocks noChangeArrowheads="1"/>
                    </p:cNvSpPr>
                    <p:nvPr/>
                  </p:nvSpPr>
                  <p:spPr bwMode="auto">
                    <a:xfrm>
                      <a:off x="2874" y="3298"/>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48" name="Rectangle 1236"/>
                    <p:cNvSpPr>
                      <a:spLocks noChangeArrowheads="1"/>
                    </p:cNvSpPr>
                    <p:nvPr/>
                  </p:nvSpPr>
                  <p:spPr bwMode="auto">
                    <a:xfrm>
                      <a:off x="2874" y="3305"/>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49" name="Rectangle 1237"/>
                    <p:cNvSpPr>
                      <a:spLocks noChangeArrowheads="1"/>
                    </p:cNvSpPr>
                    <p:nvPr/>
                  </p:nvSpPr>
                  <p:spPr bwMode="auto">
                    <a:xfrm>
                      <a:off x="2874" y="3312"/>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50" name="Rectangle 1238"/>
                    <p:cNvSpPr>
                      <a:spLocks noChangeArrowheads="1"/>
                    </p:cNvSpPr>
                    <p:nvPr/>
                  </p:nvSpPr>
                  <p:spPr bwMode="auto">
                    <a:xfrm>
                      <a:off x="2874" y="3319"/>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51" name="Rectangle 1239"/>
                    <p:cNvSpPr>
                      <a:spLocks noChangeArrowheads="1"/>
                    </p:cNvSpPr>
                    <p:nvPr/>
                  </p:nvSpPr>
                  <p:spPr bwMode="auto">
                    <a:xfrm>
                      <a:off x="2874" y="3326"/>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52" name="Rectangle 1240"/>
                    <p:cNvSpPr>
                      <a:spLocks noChangeArrowheads="1"/>
                    </p:cNvSpPr>
                    <p:nvPr/>
                  </p:nvSpPr>
                  <p:spPr bwMode="auto">
                    <a:xfrm>
                      <a:off x="2874" y="3333"/>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53" name="Rectangle 1241"/>
                    <p:cNvSpPr>
                      <a:spLocks noChangeArrowheads="1"/>
                    </p:cNvSpPr>
                    <p:nvPr/>
                  </p:nvSpPr>
                  <p:spPr bwMode="auto">
                    <a:xfrm>
                      <a:off x="2874" y="3340"/>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54" name="Rectangle 1242"/>
                    <p:cNvSpPr>
                      <a:spLocks noChangeArrowheads="1"/>
                    </p:cNvSpPr>
                    <p:nvPr/>
                  </p:nvSpPr>
                  <p:spPr bwMode="auto">
                    <a:xfrm>
                      <a:off x="2874" y="3347"/>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55" name="Rectangle 1243"/>
                    <p:cNvSpPr>
                      <a:spLocks noChangeArrowheads="1"/>
                    </p:cNvSpPr>
                    <p:nvPr/>
                  </p:nvSpPr>
                  <p:spPr bwMode="auto">
                    <a:xfrm>
                      <a:off x="2874" y="3354"/>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56" name="Rectangle 1244"/>
                    <p:cNvSpPr>
                      <a:spLocks noChangeArrowheads="1"/>
                    </p:cNvSpPr>
                    <p:nvPr/>
                  </p:nvSpPr>
                  <p:spPr bwMode="auto">
                    <a:xfrm>
                      <a:off x="2874" y="3361"/>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57" name="Rectangle 1245"/>
                    <p:cNvSpPr>
                      <a:spLocks noChangeArrowheads="1"/>
                    </p:cNvSpPr>
                    <p:nvPr/>
                  </p:nvSpPr>
                  <p:spPr bwMode="auto">
                    <a:xfrm>
                      <a:off x="2874" y="3368"/>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58" name="Rectangle 1246"/>
                    <p:cNvSpPr>
                      <a:spLocks noChangeArrowheads="1"/>
                    </p:cNvSpPr>
                    <p:nvPr/>
                  </p:nvSpPr>
                  <p:spPr bwMode="auto">
                    <a:xfrm>
                      <a:off x="2874" y="3375"/>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59" name="Rectangle 1247"/>
                    <p:cNvSpPr>
                      <a:spLocks noChangeArrowheads="1"/>
                    </p:cNvSpPr>
                    <p:nvPr/>
                  </p:nvSpPr>
                  <p:spPr bwMode="auto">
                    <a:xfrm>
                      <a:off x="2874" y="3382"/>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60" name="Rectangle 1248"/>
                    <p:cNvSpPr>
                      <a:spLocks noChangeArrowheads="1"/>
                    </p:cNvSpPr>
                    <p:nvPr/>
                  </p:nvSpPr>
                  <p:spPr bwMode="auto">
                    <a:xfrm>
                      <a:off x="2874" y="3389"/>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61" name="Rectangle 1249"/>
                    <p:cNvSpPr>
                      <a:spLocks noChangeArrowheads="1"/>
                    </p:cNvSpPr>
                    <p:nvPr/>
                  </p:nvSpPr>
                  <p:spPr bwMode="auto">
                    <a:xfrm>
                      <a:off x="2874" y="3396"/>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62" name="Rectangle 1250"/>
                    <p:cNvSpPr>
                      <a:spLocks noChangeArrowheads="1"/>
                    </p:cNvSpPr>
                    <p:nvPr/>
                  </p:nvSpPr>
                  <p:spPr bwMode="auto">
                    <a:xfrm>
                      <a:off x="2874" y="3403"/>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63" name="Rectangle 1251"/>
                    <p:cNvSpPr>
                      <a:spLocks noChangeArrowheads="1"/>
                    </p:cNvSpPr>
                    <p:nvPr/>
                  </p:nvSpPr>
                  <p:spPr bwMode="auto">
                    <a:xfrm>
                      <a:off x="2874" y="3410"/>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64" name="Rectangle 1252"/>
                    <p:cNvSpPr>
                      <a:spLocks noChangeArrowheads="1"/>
                    </p:cNvSpPr>
                    <p:nvPr/>
                  </p:nvSpPr>
                  <p:spPr bwMode="auto">
                    <a:xfrm>
                      <a:off x="2874" y="3417"/>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65" name="Rectangle 1253"/>
                    <p:cNvSpPr>
                      <a:spLocks noChangeArrowheads="1"/>
                    </p:cNvSpPr>
                    <p:nvPr/>
                  </p:nvSpPr>
                  <p:spPr bwMode="auto">
                    <a:xfrm>
                      <a:off x="2874" y="3424"/>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66" name="Rectangle 1254"/>
                    <p:cNvSpPr>
                      <a:spLocks noChangeArrowheads="1"/>
                    </p:cNvSpPr>
                    <p:nvPr/>
                  </p:nvSpPr>
                  <p:spPr bwMode="auto">
                    <a:xfrm>
                      <a:off x="2874" y="3431"/>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67" name="Rectangle 1255"/>
                    <p:cNvSpPr>
                      <a:spLocks noChangeArrowheads="1"/>
                    </p:cNvSpPr>
                    <p:nvPr/>
                  </p:nvSpPr>
                  <p:spPr bwMode="auto">
                    <a:xfrm>
                      <a:off x="2874" y="3438"/>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68" name="Rectangle 1256"/>
                    <p:cNvSpPr>
                      <a:spLocks noChangeArrowheads="1"/>
                    </p:cNvSpPr>
                    <p:nvPr/>
                  </p:nvSpPr>
                  <p:spPr bwMode="auto">
                    <a:xfrm>
                      <a:off x="2874" y="3445"/>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69" name="Rectangle 1257"/>
                    <p:cNvSpPr>
                      <a:spLocks noChangeArrowheads="1"/>
                    </p:cNvSpPr>
                    <p:nvPr/>
                  </p:nvSpPr>
                  <p:spPr bwMode="auto">
                    <a:xfrm>
                      <a:off x="2874" y="3452"/>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70" name="Rectangle 1258"/>
                    <p:cNvSpPr>
                      <a:spLocks noChangeArrowheads="1"/>
                    </p:cNvSpPr>
                    <p:nvPr/>
                  </p:nvSpPr>
                  <p:spPr bwMode="auto">
                    <a:xfrm>
                      <a:off x="2874" y="3459"/>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71" name="Rectangle 1259"/>
                    <p:cNvSpPr>
                      <a:spLocks noChangeArrowheads="1"/>
                    </p:cNvSpPr>
                    <p:nvPr/>
                  </p:nvSpPr>
                  <p:spPr bwMode="auto">
                    <a:xfrm>
                      <a:off x="2874" y="3466"/>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72" name="Rectangle 1260"/>
                    <p:cNvSpPr>
                      <a:spLocks noChangeArrowheads="1"/>
                    </p:cNvSpPr>
                    <p:nvPr/>
                  </p:nvSpPr>
                  <p:spPr bwMode="auto">
                    <a:xfrm>
                      <a:off x="2874" y="3473"/>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73" name="Rectangle 1261"/>
                    <p:cNvSpPr>
                      <a:spLocks noChangeArrowheads="1"/>
                    </p:cNvSpPr>
                    <p:nvPr/>
                  </p:nvSpPr>
                  <p:spPr bwMode="auto">
                    <a:xfrm>
                      <a:off x="2874" y="3480"/>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74" name="Rectangle 1262"/>
                    <p:cNvSpPr>
                      <a:spLocks noChangeArrowheads="1"/>
                    </p:cNvSpPr>
                    <p:nvPr/>
                  </p:nvSpPr>
                  <p:spPr bwMode="auto">
                    <a:xfrm>
                      <a:off x="2874" y="3487"/>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75" name="Rectangle 1263"/>
                    <p:cNvSpPr>
                      <a:spLocks noChangeArrowheads="1"/>
                    </p:cNvSpPr>
                    <p:nvPr/>
                  </p:nvSpPr>
                  <p:spPr bwMode="auto">
                    <a:xfrm>
                      <a:off x="2874" y="3494"/>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76" name="Rectangle 1264"/>
                    <p:cNvSpPr>
                      <a:spLocks noChangeArrowheads="1"/>
                    </p:cNvSpPr>
                    <p:nvPr/>
                  </p:nvSpPr>
                  <p:spPr bwMode="auto">
                    <a:xfrm>
                      <a:off x="2874" y="3501"/>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77" name="Rectangle 1265"/>
                    <p:cNvSpPr>
                      <a:spLocks noChangeArrowheads="1"/>
                    </p:cNvSpPr>
                    <p:nvPr/>
                  </p:nvSpPr>
                  <p:spPr bwMode="auto">
                    <a:xfrm>
                      <a:off x="2874" y="3508"/>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78" name="Rectangle 1266"/>
                    <p:cNvSpPr>
                      <a:spLocks noChangeArrowheads="1"/>
                    </p:cNvSpPr>
                    <p:nvPr/>
                  </p:nvSpPr>
                  <p:spPr bwMode="auto">
                    <a:xfrm>
                      <a:off x="2874" y="3515"/>
                      <a:ext cx="1536" cy="7"/>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grpSp>
              <p:sp>
                <p:nvSpPr>
                  <p:cNvPr id="65780" name="Rectangle 1268"/>
                  <p:cNvSpPr>
                    <a:spLocks noChangeArrowheads="1"/>
                  </p:cNvSpPr>
                  <p:nvPr/>
                </p:nvSpPr>
                <p:spPr bwMode="auto">
                  <a:xfrm>
                    <a:off x="2874" y="2850"/>
                    <a:ext cx="1537" cy="673"/>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12700">
                    <a:solidFill>
                      <a:srgbClr val="000000"/>
                    </a:solidFill>
                    <a:miter lim="800000"/>
                    <a:headEnd/>
                    <a:tailEnd/>
                  </a:ln>
                </p:spPr>
                <p:txBody>
                  <a:bodyPr/>
                  <a:lstStyle/>
                  <a:p>
                    <a:endParaRPr lang="pl-PL">
                      <a:latin typeface="+mn-lt"/>
                    </a:endParaRPr>
                  </a:p>
                </p:txBody>
              </p:sp>
            </p:grpSp>
            <p:grpSp>
              <p:nvGrpSpPr>
                <p:cNvPr id="65880" name="Group 1368"/>
                <p:cNvGrpSpPr>
                  <a:grpSpLocks/>
                </p:cNvGrpSpPr>
                <p:nvPr/>
              </p:nvGrpSpPr>
              <p:grpSpPr bwMode="auto">
                <a:xfrm>
                  <a:off x="2874" y="3114"/>
                  <a:ext cx="1537" cy="145"/>
                  <a:chOff x="2874" y="3114"/>
                  <a:chExt cx="1537" cy="145"/>
                </a:xfrm>
              </p:grpSpPr>
              <p:grpSp>
                <p:nvGrpSpPr>
                  <p:cNvPr id="65878" name="Group 1366"/>
                  <p:cNvGrpSpPr>
                    <a:grpSpLocks/>
                  </p:cNvGrpSpPr>
                  <p:nvPr/>
                </p:nvGrpSpPr>
                <p:grpSpPr bwMode="auto">
                  <a:xfrm>
                    <a:off x="2874" y="3114"/>
                    <a:ext cx="1536" cy="144"/>
                    <a:chOff x="2874" y="3114"/>
                    <a:chExt cx="1536" cy="144"/>
                  </a:xfrm>
                </p:grpSpPr>
                <p:sp>
                  <p:nvSpPr>
                    <p:cNvPr id="65782" name="Rectangle 1270"/>
                    <p:cNvSpPr>
                      <a:spLocks noChangeArrowheads="1"/>
                    </p:cNvSpPr>
                    <p:nvPr/>
                  </p:nvSpPr>
                  <p:spPr bwMode="auto">
                    <a:xfrm>
                      <a:off x="2874" y="3114"/>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83" name="Rectangle 1271"/>
                    <p:cNvSpPr>
                      <a:spLocks noChangeArrowheads="1"/>
                    </p:cNvSpPr>
                    <p:nvPr/>
                  </p:nvSpPr>
                  <p:spPr bwMode="auto">
                    <a:xfrm>
                      <a:off x="2874" y="3115"/>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84" name="Rectangle 1272"/>
                    <p:cNvSpPr>
                      <a:spLocks noChangeArrowheads="1"/>
                    </p:cNvSpPr>
                    <p:nvPr/>
                  </p:nvSpPr>
                  <p:spPr bwMode="auto">
                    <a:xfrm>
                      <a:off x="2874" y="3117"/>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85" name="Rectangle 1273"/>
                    <p:cNvSpPr>
                      <a:spLocks noChangeArrowheads="1"/>
                    </p:cNvSpPr>
                    <p:nvPr/>
                  </p:nvSpPr>
                  <p:spPr bwMode="auto">
                    <a:xfrm>
                      <a:off x="2874" y="3118"/>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86" name="Rectangle 1274"/>
                    <p:cNvSpPr>
                      <a:spLocks noChangeArrowheads="1"/>
                    </p:cNvSpPr>
                    <p:nvPr/>
                  </p:nvSpPr>
                  <p:spPr bwMode="auto">
                    <a:xfrm>
                      <a:off x="2874" y="3120"/>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87" name="Rectangle 1275"/>
                    <p:cNvSpPr>
                      <a:spLocks noChangeArrowheads="1"/>
                    </p:cNvSpPr>
                    <p:nvPr/>
                  </p:nvSpPr>
                  <p:spPr bwMode="auto">
                    <a:xfrm>
                      <a:off x="2874" y="3121"/>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88" name="Rectangle 1276"/>
                    <p:cNvSpPr>
                      <a:spLocks noChangeArrowheads="1"/>
                    </p:cNvSpPr>
                    <p:nvPr/>
                  </p:nvSpPr>
                  <p:spPr bwMode="auto">
                    <a:xfrm>
                      <a:off x="2874" y="3123"/>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89" name="Rectangle 1277"/>
                    <p:cNvSpPr>
                      <a:spLocks noChangeArrowheads="1"/>
                    </p:cNvSpPr>
                    <p:nvPr/>
                  </p:nvSpPr>
                  <p:spPr bwMode="auto">
                    <a:xfrm>
                      <a:off x="2874" y="3124"/>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90" name="Rectangle 1278"/>
                    <p:cNvSpPr>
                      <a:spLocks noChangeArrowheads="1"/>
                    </p:cNvSpPr>
                    <p:nvPr/>
                  </p:nvSpPr>
                  <p:spPr bwMode="auto">
                    <a:xfrm>
                      <a:off x="2874" y="3126"/>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91" name="Rectangle 1279"/>
                    <p:cNvSpPr>
                      <a:spLocks noChangeArrowheads="1"/>
                    </p:cNvSpPr>
                    <p:nvPr/>
                  </p:nvSpPr>
                  <p:spPr bwMode="auto">
                    <a:xfrm>
                      <a:off x="2874" y="3127"/>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92" name="Rectangle 1280"/>
                    <p:cNvSpPr>
                      <a:spLocks noChangeArrowheads="1"/>
                    </p:cNvSpPr>
                    <p:nvPr/>
                  </p:nvSpPr>
                  <p:spPr bwMode="auto">
                    <a:xfrm>
                      <a:off x="2874" y="3129"/>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93" name="Rectangle 1281"/>
                    <p:cNvSpPr>
                      <a:spLocks noChangeArrowheads="1"/>
                    </p:cNvSpPr>
                    <p:nvPr/>
                  </p:nvSpPr>
                  <p:spPr bwMode="auto">
                    <a:xfrm>
                      <a:off x="2874" y="3130"/>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94" name="Rectangle 1282"/>
                    <p:cNvSpPr>
                      <a:spLocks noChangeArrowheads="1"/>
                    </p:cNvSpPr>
                    <p:nvPr/>
                  </p:nvSpPr>
                  <p:spPr bwMode="auto">
                    <a:xfrm>
                      <a:off x="2874" y="3132"/>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95" name="Rectangle 1283"/>
                    <p:cNvSpPr>
                      <a:spLocks noChangeArrowheads="1"/>
                    </p:cNvSpPr>
                    <p:nvPr/>
                  </p:nvSpPr>
                  <p:spPr bwMode="auto">
                    <a:xfrm>
                      <a:off x="2874" y="3133"/>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96" name="Rectangle 1284"/>
                    <p:cNvSpPr>
                      <a:spLocks noChangeArrowheads="1"/>
                    </p:cNvSpPr>
                    <p:nvPr/>
                  </p:nvSpPr>
                  <p:spPr bwMode="auto">
                    <a:xfrm>
                      <a:off x="2874" y="3135"/>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97" name="Rectangle 1285"/>
                    <p:cNvSpPr>
                      <a:spLocks noChangeArrowheads="1"/>
                    </p:cNvSpPr>
                    <p:nvPr/>
                  </p:nvSpPr>
                  <p:spPr bwMode="auto">
                    <a:xfrm>
                      <a:off x="2874" y="3136"/>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98" name="Rectangle 1286"/>
                    <p:cNvSpPr>
                      <a:spLocks noChangeArrowheads="1"/>
                    </p:cNvSpPr>
                    <p:nvPr/>
                  </p:nvSpPr>
                  <p:spPr bwMode="auto">
                    <a:xfrm>
                      <a:off x="2874" y="3138"/>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799" name="Rectangle 1287"/>
                    <p:cNvSpPr>
                      <a:spLocks noChangeArrowheads="1"/>
                    </p:cNvSpPr>
                    <p:nvPr/>
                  </p:nvSpPr>
                  <p:spPr bwMode="auto">
                    <a:xfrm>
                      <a:off x="2874" y="3139"/>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00" name="Rectangle 1288"/>
                    <p:cNvSpPr>
                      <a:spLocks noChangeArrowheads="1"/>
                    </p:cNvSpPr>
                    <p:nvPr/>
                  </p:nvSpPr>
                  <p:spPr bwMode="auto">
                    <a:xfrm>
                      <a:off x="2874" y="3141"/>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01" name="Rectangle 1289"/>
                    <p:cNvSpPr>
                      <a:spLocks noChangeArrowheads="1"/>
                    </p:cNvSpPr>
                    <p:nvPr/>
                  </p:nvSpPr>
                  <p:spPr bwMode="auto">
                    <a:xfrm>
                      <a:off x="2874" y="3142"/>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02" name="Rectangle 1290"/>
                    <p:cNvSpPr>
                      <a:spLocks noChangeArrowheads="1"/>
                    </p:cNvSpPr>
                    <p:nvPr/>
                  </p:nvSpPr>
                  <p:spPr bwMode="auto">
                    <a:xfrm>
                      <a:off x="2874" y="3144"/>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03" name="Rectangle 1291"/>
                    <p:cNvSpPr>
                      <a:spLocks noChangeArrowheads="1"/>
                    </p:cNvSpPr>
                    <p:nvPr/>
                  </p:nvSpPr>
                  <p:spPr bwMode="auto">
                    <a:xfrm>
                      <a:off x="2874" y="3145"/>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04" name="Rectangle 1292"/>
                    <p:cNvSpPr>
                      <a:spLocks noChangeArrowheads="1"/>
                    </p:cNvSpPr>
                    <p:nvPr/>
                  </p:nvSpPr>
                  <p:spPr bwMode="auto">
                    <a:xfrm>
                      <a:off x="2874" y="3147"/>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05" name="Rectangle 1293"/>
                    <p:cNvSpPr>
                      <a:spLocks noChangeArrowheads="1"/>
                    </p:cNvSpPr>
                    <p:nvPr/>
                  </p:nvSpPr>
                  <p:spPr bwMode="auto">
                    <a:xfrm>
                      <a:off x="2874" y="3148"/>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06" name="Rectangle 1294"/>
                    <p:cNvSpPr>
                      <a:spLocks noChangeArrowheads="1"/>
                    </p:cNvSpPr>
                    <p:nvPr/>
                  </p:nvSpPr>
                  <p:spPr bwMode="auto">
                    <a:xfrm>
                      <a:off x="2874" y="3150"/>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07" name="Rectangle 1295"/>
                    <p:cNvSpPr>
                      <a:spLocks noChangeArrowheads="1"/>
                    </p:cNvSpPr>
                    <p:nvPr/>
                  </p:nvSpPr>
                  <p:spPr bwMode="auto">
                    <a:xfrm>
                      <a:off x="2874" y="3151"/>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08" name="Rectangle 1296"/>
                    <p:cNvSpPr>
                      <a:spLocks noChangeArrowheads="1"/>
                    </p:cNvSpPr>
                    <p:nvPr/>
                  </p:nvSpPr>
                  <p:spPr bwMode="auto">
                    <a:xfrm>
                      <a:off x="2874" y="3153"/>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09" name="Rectangle 1297"/>
                    <p:cNvSpPr>
                      <a:spLocks noChangeArrowheads="1"/>
                    </p:cNvSpPr>
                    <p:nvPr/>
                  </p:nvSpPr>
                  <p:spPr bwMode="auto">
                    <a:xfrm>
                      <a:off x="2874" y="3154"/>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10" name="Rectangle 1298"/>
                    <p:cNvSpPr>
                      <a:spLocks noChangeArrowheads="1"/>
                    </p:cNvSpPr>
                    <p:nvPr/>
                  </p:nvSpPr>
                  <p:spPr bwMode="auto">
                    <a:xfrm>
                      <a:off x="2874" y="3156"/>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11" name="Rectangle 1299"/>
                    <p:cNvSpPr>
                      <a:spLocks noChangeArrowheads="1"/>
                    </p:cNvSpPr>
                    <p:nvPr/>
                  </p:nvSpPr>
                  <p:spPr bwMode="auto">
                    <a:xfrm>
                      <a:off x="2874" y="3157"/>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12" name="Rectangle 1300"/>
                    <p:cNvSpPr>
                      <a:spLocks noChangeArrowheads="1"/>
                    </p:cNvSpPr>
                    <p:nvPr/>
                  </p:nvSpPr>
                  <p:spPr bwMode="auto">
                    <a:xfrm>
                      <a:off x="2874" y="3159"/>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13" name="Rectangle 1301"/>
                    <p:cNvSpPr>
                      <a:spLocks noChangeArrowheads="1"/>
                    </p:cNvSpPr>
                    <p:nvPr/>
                  </p:nvSpPr>
                  <p:spPr bwMode="auto">
                    <a:xfrm>
                      <a:off x="2874" y="3160"/>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14" name="Rectangle 1302"/>
                    <p:cNvSpPr>
                      <a:spLocks noChangeArrowheads="1"/>
                    </p:cNvSpPr>
                    <p:nvPr/>
                  </p:nvSpPr>
                  <p:spPr bwMode="auto">
                    <a:xfrm>
                      <a:off x="2874" y="3162"/>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15" name="Rectangle 1303"/>
                    <p:cNvSpPr>
                      <a:spLocks noChangeArrowheads="1"/>
                    </p:cNvSpPr>
                    <p:nvPr/>
                  </p:nvSpPr>
                  <p:spPr bwMode="auto">
                    <a:xfrm>
                      <a:off x="2874" y="3163"/>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16" name="Rectangle 1304"/>
                    <p:cNvSpPr>
                      <a:spLocks noChangeArrowheads="1"/>
                    </p:cNvSpPr>
                    <p:nvPr/>
                  </p:nvSpPr>
                  <p:spPr bwMode="auto">
                    <a:xfrm>
                      <a:off x="2874" y="3165"/>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17" name="Rectangle 1305"/>
                    <p:cNvSpPr>
                      <a:spLocks noChangeArrowheads="1"/>
                    </p:cNvSpPr>
                    <p:nvPr/>
                  </p:nvSpPr>
                  <p:spPr bwMode="auto">
                    <a:xfrm>
                      <a:off x="2874" y="3166"/>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18" name="Rectangle 1306"/>
                    <p:cNvSpPr>
                      <a:spLocks noChangeArrowheads="1"/>
                    </p:cNvSpPr>
                    <p:nvPr/>
                  </p:nvSpPr>
                  <p:spPr bwMode="auto">
                    <a:xfrm>
                      <a:off x="2874" y="3168"/>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19" name="Rectangle 1307"/>
                    <p:cNvSpPr>
                      <a:spLocks noChangeArrowheads="1"/>
                    </p:cNvSpPr>
                    <p:nvPr/>
                  </p:nvSpPr>
                  <p:spPr bwMode="auto">
                    <a:xfrm>
                      <a:off x="2874" y="3169"/>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20" name="Rectangle 1308"/>
                    <p:cNvSpPr>
                      <a:spLocks noChangeArrowheads="1"/>
                    </p:cNvSpPr>
                    <p:nvPr/>
                  </p:nvSpPr>
                  <p:spPr bwMode="auto">
                    <a:xfrm>
                      <a:off x="2874" y="3171"/>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21" name="Rectangle 1309"/>
                    <p:cNvSpPr>
                      <a:spLocks noChangeArrowheads="1"/>
                    </p:cNvSpPr>
                    <p:nvPr/>
                  </p:nvSpPr>
                  <p:spPr bwMode="auto">
                    <a:xfrm>
                      <a:off x="2874" y="3172"/>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22" name="Rectangle 1310"/>
                    <p:cNvSpPr>
                      <a:spLocks noChangeArrowheads="1"/>
                    </p:cNvSpPr>
                    <p:nvPr/>
                  </p:nvSpPr>
                  <p:spPr bwMode="auto">
                    <a:xfrm>
                      <a:off x="2874" y="3174"/>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23" name="Rectangle 1311"/>
                    <p:cNvSpPr>
                      <a:spLocks noChangeArrowheads="1"/>
                    </p:cNvSpPr>
                    <p:nvPr/>
                  </p:nvSpPr>
                  <p:spPr bwMode="auto">
                    <a:xfrm>
                      <a:off x="2874" y="3175"/>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24" name="Rectangle 1312"/>
                    <p:cNvSpPr>
                      <a:spLocks noChangeArrowheads="1"/>
                    </p:cNvSpPr>
                    <p:nvPr/>
                  </p:nvSpPr>
                  <p:spPr bwMode="auto">
                    <a:xfrm>
                      <a:off x="2874" y="3177"/>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25" name="Rectangle 1313"/>
                    <p:cNvSpPr>
                      <a:spLocks noChangeArrowheads="1"/>
                    </p:cNvSpPr>
                    <p:nvPr/>
                  </p:nvSpPr>
                  <p:spPr bwMode="auto">
                    <a:xfrm>
                      <a:off x="2874" y="3178"/>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26" name="Rectangle 1314"/>
                    <p:cNvSpPr>
                      <a:spLocks noChangeArrowheads="1"/>
                    </p:cNvSpPr>
                    <p:nvPr/>
                  </p:nvSpPr>
                  <p:spPr bwMode="auto">
                    <a:xfrm>
                      <a:off x="2874" y="3180"/>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27" name="Rectangle 1315"/>
                    <p:cNvSpPr>
                      <a:spLocks noChangeArrowheads="1"/>
                    </p:cNvSpPr>
                    <p:nvPr/>
                  </p:nvSpPr>
                  <p:spPr bwMode="auto">
                    <a:xfrm>
                      <a:off x="2874" y="3181"/>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28" name="Rectangle 1316"/>
                    <p:cNvSpPr>
                      <a:spLocks noChangeArrowheads="1"/>
                    </p:cNvSpPr>
                    <p:nvPr/>
                  </p:nvSpPr>
                  <p:spPr bwMode="auto">
                    <a:xfrm>
                      <a:off x="2874" y="3183"/>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29" name="Rectangle 1317"/>
                    <p:cNvSpPr>
                      <a:spLocks noChangeArrowheads="1"/>
                    </p:cNvSpPr>
                    <p:nvPr/>
                  </p:nvSpPr>
                  <p:spPr bwMode="auto">
                    <a:xfrm>
                      <a:off x="2874" y="3184"/>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30" name="Rectangle 1318"/>
                    <p:cNvSpPr>
                      <a:spLocks noChangeArrowheads="1"/>
                    </p:cNvSpPr>
                    <p:nvPr/>
                  </p:nvSpPr>
                  <p:spPr bwMode="auto">
                    <a:xfrm>
                      <a:off x="2874" y="3186"/>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31" name="Rectangle 1319"/>
                    <p:cNvSpPr>
                      <a:spLocks noChangeArrowheads="1"/>
                    </p:cNvSpPr>
                    <p:nvPr/>
                  </p:nvSpPr>
                  <p:spPr bwMode="auto">
                    <a:xfrm>
                      <a:off x="2874" y="3187"/>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32" name="Rectangle 1320"/>
                    <p:cNvSpPr>
                      <a:spLocks noChangeArrowheads="1"/>
                    </p:cNvSpPr>
                    <p:nvPr/>
                  </p:nvSpPr>
                  <p:spPr bwMode="auto">
                    <a:xfrm>
                      <a:off x="2874" y="3189"/>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33" name="Rectangle 1321"/>
                    <p:cNvSpPr>
                      <a:spLocks noChangeArrowheads="1"/>
                    </p:cNvSpPr>
                    <p:nvPr/>
                  </p:nvSpPr>
                  <p:spPr bwMode="auto">
                    <a:xfrm>
                      <a:off x="2874" y="3190"/>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34" name="Rectangle 1322"/>
                    <p:cNvSpPr>
                      <a:spLocks noChangeArrowheads="1"/>
                    </p:cNvSpPr>
                    <p:nvPr/>
                  </p:nvSpPr>
                  <p:spPr bwMode="auto">
                    <a:xfrm>
                      <a:off x="2874" y="3192"/>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35" name="Rectangle 1323"/>
                    <p:cNvSpPr>
                      <a:spLocks noChangeArrowheads="1"/>
                    </p:cNvSpPr>
                    <p:nvPr/>
                  </p:nvSpPr>
                  <p:spPr bwMode="auto">
                    <a:xfrm>
                      <a:off x="2874" y="3193"/>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36" name="Rectangle 1324"/>
                    <p:cNvSpPr>
                      <a:spLocks noChangeArrowheads="1"/>
                    </p:cNvSpPr>
                    <p:nvPr/>
                  </p:nvSpPr>
                  <p:spPr bwMode="auto">
                    <a:xfrm>
                      <a:off x="2874" y="3195"/>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37" name="Rectangle 1325"/>
                    <p:cNvSpPr>
                      <a:spLocks noChangeArrowheads="1"/>
                    </p:cNvSpPr>
                    <p:nvPr/>
                  </p:nvSpPr>
                  <p:spPr bwMode="auto">
                    <a:xfrm>
                      <a:off x="2874" y="3196"/>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38" name="Rectangle 1326"/>
                    <p:cNvSpPr>
                      <a:spLocks noChangeArrowheads="1"/>
                    </p:cNvSpPr>
                    <p:nvPr/>
                  </p:nvSpPr>
                  <p:spPr bwMode="auto">
                    <a:xfrm>
                      <a:off x="2874" y="3198"/>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39" name="Rectangle 1327"/>
                    <p:cNvSpPr>
                      <a:spLocks noChangeArrowheads="1"/>
                    </p:cNvSpPr>
                    <p:nvPr/>
                  </p:nvSpPr>
                  <p:spPr bwMode="auto">
                    <a:xfrm>
                      <a:off x="2874" y="3199"/>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40" name="Rectangle 1328"/>
                    <p:cNvSpPr>
                      <a:spLocks noChangeArrowheads="1"/>
                    </p:cNvSpPr>
                    <p:nvPr/>
                  </p:nvSpPr>
                  <p:spPr bwMode="auto">
                    <a:xfrm>
                      <a:off x="2874" y="3201"/>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41" name="Rectangle 1329"/>
                    <p:cNvSpPr>
                      <a:spLocks noChangeArrowheads="1"/>
                    </p:cNvSpPr>
                    <p:nvPr/>
                  </p:nvSpPr>
                  <p:spPr bwMode="auto">
                    <a:xfrm>
                      <a:off x="2874" y="3202"/>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42" name="Rectangle 1330"/>
                    <p:cNvSpPr>
                      <a:spLocks noChangeArrowheads="1"/>
                    </p:cNvSpPr>
                    <p:nvPr/>
                  </p:nvSpPr>
                  <p:spPr bwMode="auto">
                    <a:xfrm>
                      <a:off x="2874" y="3204"/>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43" name="Rectangle 1331"/>
                    <p:cNvSpPr>
                      <a:spLocks noChangeArrowheads="1"/>
                    </p:cNvSpPr>
                    <p:nvPr/>
                  </p:nvSpPr>
                  <p:spPr bwMode="auto">
                    <a:xfrm>
                      <a:off x="2874" y="3205"/>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44" name="Rectangle 1332"/>
                    <p:cNvSpPr>
                      <a:spLocks noChangeArrowheads="1"/>
                    </p:cNvSpPr>
                    <p:nvPr/>
                  </p:nvSpPr>
                  <p:spPr bwMode="auto">
                    <a:xfrm>
                      <a:off x="2874" y="3207"/>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45" name="Rectangle 1333"/>
                    <p:cNvSpPr>
                      <a:spLocks noChangeArrowheads="1"/>
                    </p:cNvSpPr>
                    <p:nvPr/>
                  </p:nvSpPr>
                  <p:spPr bwMode="auto">
                    <a:xfrm>
                      <a:off x="2874" y="3208"/>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46" name="Rectangle 1334"/>
                    <p:cNvSpPr>
                      <a:spLocks noChangeArrowheads="1"/>
                    </p:cNvSpPr>
                    <p:nvPr/>
                  </p:nvSpPr>
                  <p:spPr bwMode="auto">
                    <a:xfrm>
                      <a:off x="2874" y="3210"/>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47" name="Rectangle 1335"/>
                    <p:cNvSpPr>
                      <a:spLocks noChangeArrowheads="1"/>
                    </p:cNvSpPr>
                    <p:nvPr/>
                  </p:nvSpPr>
                  <p:spPr bwMode="auto">
                    <a:xfrm>
                      <a:off x="2874" y="3211"/>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48" name="Rectangle 1336"/>
                    <p:cNvSpPr>
                      <a:spLocks noChangeArrowheads="1"/>
                    </p:cNvSpPr>
                    <p:nvPr/>
                  </p:nvSpPr>
                  <p:spPr bwMode="auto">
                    <a:xfrm>
                      <a:off x="2874" y="3213"/>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49" name="Rectangle 1337"/>
                    <p:cNvSpPr>
                      <a:spLocks noChangeArrowheads="1"/>
                    </p:cNvSpPr>
                    <p:nvPr/>
                  </p:nvSpPr>
                  <p:spPr bwMode="auto">
                    <a:xfrm>
                      <a:off x="2874" y="3214"/>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50" name="Rectangle 1338"/>
                    <p:cNvSpPr>
                      <a:spLocks noChangeArrowheads="1"/>
                    </p:cNvSpPr>
                    <p:nvPr/>
                  </p:nvSpPr>
                  <p:spPr bwMode="auto">
                    <a:xfrm>
                      <a:off x="2874" y="3216"/>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51" name="Rectangle 1339"/>
                    <p:cNvSpPr>
                      <a:spLocks noChangeArrowheads="1"/>
                    </p:cNvSpPr>
                    <p:nvPr/>
                  </p:nvSpPr>
                  <p:spPr bwMode="auto">
                    <a:xfrm>
                      <a:off x="2874" y="3217"/>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52" name="Rectangle 1340"/>
                    <p:cNvSpPr>
                      <a:spLocks noChangeArrowheads="1"/>
                    </p:cNvSpPr>
                    <p:nvPr/>
                  </p:nvSpPr>
                  <p:spPr bwMode="auto">
                    <a:xfrm>
                      <a:off x="2874" y="3219"/>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53" name="Rectangle 1341"/>
                    <p:cNvSpPr>
                      <a:spLocks noChangeArrowheads="1"/>
                    </p:cNvSpPr>
                    <p:nvPr/>
                  </p:nvSpPr>
                  <p:spPr bwMode="auto">
                    <a:xfrm>
                      <a:off x="2874" y="3220"/>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54" name="Rectangle 1342"/>
                    <p:cNvSpPr>
                      <a:spLocks noChangeArrowheads="1"/>
                    </p:cNvSpPr>
                    <p:nvPr/>
                  </p:nvSpPr>
                  <p:spPr bwMode="auto">
                    <a:xfrm>
                      <a:off x="2874" y="3222"/>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55" name="Rectangle 1343"/>
                    <p:cNvSpPr>
                      <a:spLocks noChangeArrowheads="1"/>
                    </p:cNvSpPr>
                    <p:nvPr/>
                  </p:nvSpPr>
                  <p:spPr bwMode="auto">
                    <a:xfrm>
                      <a:off x="2874" y="3223"/>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56" name="Rectangle 1344"/>
                    <p:cNvSpPr>
                      <a:spLocks noChangeArrowheads="1"/>
                    </p:cNvSpPr>
                    <p:nvPr/>
                  </p:nvSpPr>
                  <p:spPr bwMode="auto">
                    <a:xfrm>
                      <a:off x="2874" y="3225"/>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57" name="Rectangle 1345"/>
                    <p:cNvSpPr>
                      <a:spLocks noChangeArrowheads="1"/>
                    </p:cNvSpPr>
                    <p:nvPr/>
                  </p:nvSpPr>
                  <p:spPr bwMode="auto">
                    <a:xfrm>
                      <a:off x="2874" y="3226"/>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58" name="Rectangle 1346"/>
                    <p:cNvSpPr>
                      <a:spLocks noChangeArrowheads="1"/>
                    </p:cNvSpPr>
                    <p:nvPr/>
                  </p:nvSpPr>
                  <p:spPr bwMode="auto">
                    <a:xfrm>
                      <a:off x="2874" y="3228"/>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59" name="Rectangle 1347"/>
                    <p:cNvSpPr>
                      <a:spLocks noChangeArrowheads="1"/>
                    </p:cNvSpPr>
                    <p:nvPr/>
                  </p:nvSpPr>
                  <p:spPr bwMode="auto">
                    <a:xfrm>
                      <a:off x="2874" y="3229"/>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60" name="Rectangle 1348"/>
                    <p:cNvSpPr>
                      <a:spLocks noChangeArrowheads="1"/>
                    </p:cNvSpPr>
                    <p:nvPr/>
                  </p:nvSpPr>
                  <p:spPr bwMode="auto">
                    <a:xfrm>
                      <a:off x="2874" y="3231"/>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61" name="Rectangle 1349"/>
                    <p:cNvSpPr>
                      <a:spLocks noChangeArrowheads="1"/>
                    </p:cNvSpPr>
                    <p:nvPr/>
                  </p:nvSpPr>
                  <p:spPr bwMode="auto">
                    <a:xfrm>
                      <a:off x="2874" y="3232"/>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62" name="Rectangle 1350"/>
                    <p:cNvSpPr>
                      <a:spLocks noChangeArrowheads="1"/>
                    </p:cNvSpPr>
                    <p:nvPr/>
                  </p:nvSpPr>
                  <p:spPr bwMode="auto">
                    <a:xfrm>
                      <a:off x="2874" y="3234"/>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63" name="Rectangle 1351"/>
                    <p:cNvSpPr>
                      <a:spLocks noChangeArrowheads="1"/>
                    </p:cNvSpPr>
                    <p:nvPr/>
                  </p:nvSpPr>
                  <p:spPr bwMode="auto">
                    <a:xfrm>
                      <a:off x="2874" y="3235"/>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64" name="Rectangle 1352"/>
                    <p:cNvSpPr>
                      <a:spLocks noChangeArrowheads="1"/>
                    </p:cNvSpPr>
                    <p:nvPr/>
                  </p:nvSpPr>
                  <p:spPr bwMode="auto">
                    <a:xfrm>
                      <a:off x="2874" y="3237"/>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65" name="Rectangle 1353"/>
                    <p:cNvSpPr>
                      <a:spLocks noChangeArrowheads="1"/>
                    </p:cNvSpPr>
                    <p:nvPr/>
                  </p:nvSpPr>
                  <p:spPr bwMode="auto">
                    <a:xfrm>
                      <a:off x="2874" y="3238"/>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66" name="Rectangle 1354"/>
                    <p:cNvSpPr>
                      <a:spLocks noChangeArrowheads="1"/>
                    </p:cNvSpPr>
                    <p:nvPr/>
                  </p:nvSpPr>
                  <p:spPr bwMode="auto">
                    <a:xfrm>
                      <a:off x="2874" y="3240"/>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67" name="Rectangle 1355"/>
                    <p:cNvSpPr>
                      <a:spLocks noChangeArrowheads="1"/>
                    </p:cNvSpPr>
                    <p:nvPr/>
                  </p:nvSpPr>
                  <p:spPr bwMode="auto">
                    <a:xfrm>
                      <a:off x="2874" y="3241"/>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68" name="Rectangle 1356"/>
                    <p:cNvSpPr>
                      <a:spLocks noChangeArrowheads="1"/>
                    </p:cNvSpPr>
                    <p:nvPr/>
                  </p:nvSpPr>
                  <p:spPr bwMode="auto">
                    <a:xfrm>
                      <a:off x="2874" y="3243"/>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69" name="Rectangle 1357"/>
                    <p:cNvSpPr>
                      <a:spLocks noChangeArrowheads="1"/>
                    </p:cNvSpPr>
                    <p:nvPr/>
                  </p:nvSpPr>
                  <p:spPr bwMode="auto">
                    <a:xfrm>
                      <a:off x="2874" y="3244"/>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70" name="Rectangle 1358"/>
                    <p:cNvSpPr>
                      <a:spLocks noChangeArrowheads="1"/>
                    </p:cNvSpPr>
                    <p:nvPr/>
                  </p:nvSpPr>
                  <p:spPr bwMode="auto">
                    <a:xfrm>
                      <a:off x="2874" y="3246"/>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71" name="Rectangle 1359"/>
                    <p:cNvSpPr>
                      <a:spLocks noChangeArrowheads="1"/>
                    </p:cNvSpPr>
                    <p:nvPr/>
                  </p:nvSpPr>
                  <p:spPr bwMode="auto">
                    <a:xfrm>
                      <a:off x="2874" y="3247"/>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72" name="Rectangle 1360"/>
                    <p:cNvSpPr>
                      <a:spLocks noChangeArrowheads="1"/>
                    </p:cNvSpPr>
                    <p:nvPr/>
                  </p:nvSpPr>
                  <p:spPr bwMode="auto">
                    <a:xfrm>
                      <a:off x="2874" y="3249"/>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73" name="Rectangle 1361"/>
                    <p:cNvSpPr>
                      <a:spLocks noChangeArrowheads="1"/>
                    </p:cNvSpPr>
                    <p:nvPr/>
                  </p:nvSpPr>
                  <p:spPr bwMode="auto">
                    <a:xfrm>
                      <a:off x="2874" y="3250"/>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74" name="Rectangle 1362"/>
                    <p:cNvSpPr>
                      <a:spLocks noChangeArrowheads="1"/>
                    </p:cNvSpPr>
                    <p:nvPr/>
                  </p:nvSpPr>
                  <p:spPr bwMode="auto">
                    <a:xfrm>
                      <a:off x="2874" y="3252"/>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75" name="Rectangle 1363"/>
                    <p:cNvSpPr>
                      <a:spLocks noChangeArrowheads="1"/>
                    </p:cNvSpPr>
                    <p:nvPr/>
                  </p:nvSpPr>
                  <p:spPr bwMode="auto">
                    <a:xfrm>
                      <a:off x="2874" y="3253"/>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76" name="Rectangle 1364"/>
                    <p:cNvSpPr>
                      <a:spLocks noChangeArrowheads="1"/>
                    </p:cNvSpPr>
                    <p:nvPr/>
                  </p:nvSpPr>
                  <p:spPr bwMode="auto">
                    <a:xfrm>
                      <a:off x="2874" y="3255"/>
                      <a:ext cx="1536" cy="1"/>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sp>
                  <p:nvSpPr>
                    <p:cNvPr id="65877" name="Rectangle 1365"/>
                    <p:cNvSpPr>
                      <a:spLocks noChangeArrowheads="1"/>
                    </p:cNvSpPr>
                    <p:nvPr/>
                  </p:nvSpPr>
                  <p:spPr bwMode="auto">
                    <a:xfrm>
                      <a:off x="2874" y="3256"/>
                      <a:ext cx="1536" cy="2"/>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9525">
                      <a:noFill/>
                      <a:miter lim="800000"/>
                      <a:headEnd/>
                      <a:tailEnd/>
                    </a:ln>
                  </p:spPr>
                  <p:txBody>
                    <a:bodyPr/>
                    <a:lstStyle/>
                    <a:p>
                      <a:endParaRPr lang="pl-PL">
                        <a:latin typeface="+mn-lt"/>
                      </a:endParaRPr>
                    </a:p>
                  </p:txBody>
                </p:sp>
              </p:grpSp>
              <p:sp>
                <p:nvSpPr>
                  <p:cNvPr id="65879" name="Rectangle 1367"/>
                  <p:cNvSpPr>
                    <a:spLocks noChangeArrowheads="1"/>
                  </p:cNvSpPr>
                  <p:nvPr/>
                </p:nvSpPr>
                <p:spPr bwMode="auto">
                  <a:xfrm>
                    <a:off x="2874" y="3114"/>
                    <a:ext cx="1537" cy="145"/>
                  </a:xfrm>
                  <a:prstGeom prst="rect">
                    <a:avLst/>
                  </a:prstGeom>
                  <a:gradFill rotWithShape="0">
                    <a:gsLst>
                      <a:gs pos="0">
                        <a:srgbClr val="FFCCCC">
                          <a:gamma/>
                          <a:shade val="83922"/>
                          <a:invGamma/>
                        </a:srgbClr>
                      </a:gs>
                      <a:gs pos="50000">
                        <a:srgbClr val="FFCCCC"/>
                      </a:gs>
                      <a:gs pos="100000">
                        <a:srgbClr val="FFCCCC">
                          <a:gamma/>
                          <a:shade val="83922"/>
                          <a:invGamma/>
                        </a:srgbClr>
                      </a:gs>
                    </a:gsLst>
                    <a:lin ang="5400000" scaled="1"/>
                  </a:gradFill>
                  <a:ln w="12700">
                    <a:solidFill>
                      <a:srgbClr val="000000"/>
                    </a:solidFill>
                    <a:miter lim="800000"/>
                    <a:headEnd/>
                    <a:tailEnd/>
                  </a:ln>
                </p:spPr>
                <p:txBody>
                  <a:bodyPr/>
                  <a:lstStyle/>
                  <a:p>
                    <a:endParaRPr lang="pl-PL">
                      <a:latin typeface="+mn-lt"/>
                    </a:endParaRPr>
                  </a:p>
                </p:txBody>
              </p:sp>
            </p:grpSp>
          </p:grpSp>
          <p:sp>
            <p:nvSpPr>
              <p:cNvPr id="65882" name="Rectangle 1370"/>
              <p:cNvSpPr>
                <a:spLocks noChangeArrowheads="1"/>
              </p:cNvSpPr>
              <p:nvPr/>
            </p:nvSpPr>
            <p:spPr bwMode="auto">
              <a:xfrm>
                <a:off x="2925" y="3304"/>
                <a:ext cx="623" cy="174"/>
              </a:xfrm>
              <a:prstGeom prst="rect">
                <a:avLst/>
              </a:prstGeom>
              <a:noFill/>
              <a:ln w="9525">
                <a:noFill/>
                <a:miter lim="800000"/>
                <a:headEnd/>
                <a:tailEnd/>
              </a:ln>
            </p:spPr>
            <p:txBody>
              <a:bodyPr/>
              <a:lstStyle/>
              <a:p>
                <a:endParaRPr lang="pl-PL">
                  <a:latin typeface="+mn-lt"/>
                </a:endParaRPr>
              </a:p>
            </p:txBody>
          </p:sp>
          <p:sp>
            <p:nvSpPr>
              <p:cNvPr id="65883" name="Rectangle 1371"/>
              <p:cNvSpPr>
                <a:spLocks noChangeArrowheads="1"/>
              </p:cNvSpPr>
              <p:nvPr/>
            </p:nvSpPr>
            <p:spPr bwMode="auto">
              <a:xfrm>
                <a:off x="2938" y="3318"/>
                <a:ext cx="493" cy="136"/>
              </a:xfrm>
              <a:prstGeom prst="rect">
                <a:avLst/>
              </a:prstGeom>
              <a:noFill/>
              <a:ln w="9525">
                <a:noFill/>
                <a:miter lim="800000"/>
                <a:headEnd/>
                <a:tailEnd/>
              </a:ln>
            </p:spPr>
            <p:txBody>
              <a:bodyPr wrap="none" lIns="0" tIns="0" rIns="0" bIns="0">
                <a:spAutoFit/>
              </a:bodyPr>
              <a:lstStyle/>
              <a:p>
                <a:r>
                  <a:rPr lang="en-US" sz="1400">
                    <a:latin typeface="+mn-lt"/>
                  </a:rPr>
                  <a:t>Cladding</a:t>
                </a:r>
              </a:p>
            </p:txBody>
          </p:sp>
          <p:sp>
            <p:nvSpPr>
              <p:cNvPr id="66085" name="Rectangle 1573"/>
              <p:cNvSpPr>
                <a:spLocks noChangeArrowheads="1"/>
              </p:cNvSpPr>
              <p:nvPr/>
            </p:nvSpPr>
            <p:spPr bwMode="auto">
              <a:xfrm>
                <a:off x="3600" y="2586"/>
                <a:ext cx="2017" cy="120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12700">
                <a:solidFill>
                  <a:srgbClr val="000000"/>
                </a:solidFill>
                <a:miter lim="800000"/>
                <a:headEnd/>
                <a:tailEnd/>
              </a:ln>
            </p:spPr>
            <p:txBody>
              <a:bodyPr/>
              <a:lstStyle/>
              <a:p>
                <a:endParaRPr lang="pl-PL">
                  <a:latin typeface="+mn-lt"/>
                </a:endParaRPr>
              </a:p>
            </p:txBody>
          </p:sp>
          <p:grpSp>
            <p:nvGrpSpPr>
              <p:cNvPr id="66280" name="Group 1768"/>
              <p:cNvGrpSpPr>
                <a:grpSpLocks/>
              </p:cNvGrpSpPr>
              <p:nvPr/>
            </p:nvGrpSpPr>
            <p:grpSpPr bwMode="auto">
              <a:xfrm>
                <a:off x="3600" y="2850"/>
                <a:ext cx="2017" cy="673"/>
                <a:chOff x="3642" y="2850"/>
                <a:chExt cx="2017" cy="673"/>
              </a:xfrm>
            </p:grpSpPr>
            <p:grpSp>
              <p:nvGrpSpPr>
                <p:cNvPr id="66278" name="Group 1766"/>
                <p:cNvGrpSpPr>
                  <a:grpSpLocks/>
                </p:cNvGrpSpPr>
                <p:nvPr/>
              </p:nvGrpSpPr>
              <p:grpSpPr bwMode="auto">
                <a:xfrm>
                  <a:off x="3642" y="2850"/>
                  <a:ext cx="2016" cy="672"/>
                  <a:chOff x="3642" y="2850"/>
                  <a:chExt cx="2016" cy="672"/>
                </a:xfrm>
              </p:grpSpPr>
              <p:sp>
                <p:nvSpPr>
                  <p:cNvPr id="66086" name="Rectangle 1574"/>
                  <p:cNvSpPr>
                    <a:spLocks noChangeArrowheads="1"/>
                  </p:cNvSpPr>
                  <p:nvPr/>
                </p:nvSpPr>
                <p:spPr bwMode="auto">
                  <a:xfrm>
                    <a:off x="3642" y="2850"/>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087" name="Rectangle 1575"/>
                  <p:cNvSpPr>
                    <a:spLocks noChangeArrowheads="1"/>
                  </p:cNvSpPr>
                  <p:nvPr/>
                </p:nvSpPr>
                <p:spPr bwMode="auto">
                  <a:xfrm>
                    <a:off x="3642" y="2853"/>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088" name="Rectangle 1576"/>
                  <p:cNvSpPr>
                    <a:spLocks noChangeArrowheads="1"/>
                  </p:cNvSpPr>
                  <p:nvPr/>
                </p:nvSpPr>
                <p:spPr bwMode="auto">
                  <a:xfrm>
                    <a:off x="3642" y="2857"/>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089" name="Rectangle 1577"/>
                  <p:cNvSpPr>
                    <a:spLocks noChangeArrowheads="1"/>
                  </p:cNvSpPr>
                  <p:nvPr/>
                </p:nvSpPr>
                <p:spPr bwMode="auto">
                  <a:xfrm>
                    <a:off x="3642" y="2860"/>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090" name="Rectangle 1578"/>
                  <p:cNvSpPr>
                    <a:spLocks noChangeArrowheads="1"/>
                  </p:cNvSpPr>
                  <p:nvPr/>
                </p:nvSpPr>
                <p:spPr bwMode="auto">
                  <a:xfrm>
                    <a:off x="3642" y="2864"/>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091" name="Rectangle 1579"/>
                  <p:cNvSpPr>
                    <a:spLocks noChangeArrowheads="1"/>
                  </p:cNvSpPr>
                  <p:nvPr/>
                </p:nvSpPr>
                <p:spPr bwMode="auto">
                  <a:xfrm>
                    <a:off x="3642" y="2867"/>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092" name="Rectangle 1580"/>
                  <p:cNvSpPr>
                    <a:spLocks noChangeArrowheads="1"/>
                  </p:cNvSpPr>
                  <p:nvPr/>
                </p:nvSpPr>
                <p:spPr bwMode="auto">
                  <a:xfrm>
                    <a:off x="3642" y="2871"/>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093" name="Rectangle 1581"/>
                  <p:cNvSpPr>
                    <a:spLocks noChangeArrowheads="1"/>
                  </p:cNvSpPr>
                  <p:nvPr/>
                </p:nvSpPr>
                <p:spPr bwMode="auto">
                  <a:xfrm>
                    <a:off x="3642" y="2874"/>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094" name="Rectangle 1582"/>
                  <p:cNvSpPr>
                    <a:spLocks noChangeArrowheads="1"/>
                  </p:cNvSpPr>
                  <p:nvPr/>
                </p:nvSpPr>
                <p:spPr bwMode="auto">
                  <a:xfrm>
                    <a:off x="3642" y="2878"/>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095" name="Rectangle 1583"/>
                  <p:cNvSpPr>
                    <a:spLocks noChangeArrowheads="1"/>
                  </p:cNvSpPr>
                  <p:nvPr/>
                </p:nvSpPr>
                <p:spPr bwMode="auto">
                  <a:xfrm>
                    <a:off x="3642" y="2881"/>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096" name="Rectangle 1584"/>
                  <p:cNvSpPr>
                    <a:spLocks noChangeArrowheads="1"/>
                  </p:cNvSpPr>
                  <p:nvPr/>
                </p:nvSpPr>
                <p:spPr bwMode="auto">
                  <a:xfrm>
                    <a:off x="3642" y="2885"/>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097" name="Rectangle 1585"/>
                  <p:cNvSpPr>
                    <a:spLocks noChangeArrowheads="1"/>
                  </p:cNvSpPr>
                  <p:nvPr/>
                </p:nvSpPr>
                <p:spPr bwMode="auto">
                  <a:xfrm>
                    <a:off x="3642" y="2888"/>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098" name="Rectangle 1586"/>
                  <p:cNvSpPr>
                    <a:spLocks noChangeArrowheads="1"/>
                  </p:cNvSpPr>
                  <p:nvPr/>
                </p:nvSpPr>
                <p:spPr bwMode="auto">
                  <a:xfrm>
                    <a:off x="3642" y="2892"/>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099" name="Rectangle 1587"/>
                  <p:cNvSpPr>
                    <a:spLocks noChangeArrowheads="1"/>
                  </p:cNvSpPr>
                  <p:nvPr/>
                </p:nvSpPr>
                <p:spPr bwMode="auto">
                  <a:xfrm>
                    <a:off x="3642" y="2895"/>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00" name="Rectangle 1588"/>
                  <p:cNvSpPr>
                    <a:spLocks noChangeArrowheads="1"/>
                  </p:cNvSpPr>
                  <p:nvPr/>
                </p:nvSpPr>
                <p:spPr bwMode="auto">
                  <a:xfrm>
                    <a:off x="3642" y="2899"/>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01" name="Rectangle 1589"/>
                  <p:cNvSpPr>
                    <a:spLocks noChangeArrowheads="1"/>
                  </p:cNvSpPr>
                  <p:nvPr/>
                </p:nvSpPr>
                <p:spPr bwMode="auto">
                  <a:xfrm>
                    <a:off x="3642" y="2902"/>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02" name="Rectangle 1590"/>
                  <p:cNvSpPr>
                    <a:spLocks noChangeArrowheads="1"/>
                  </p:cNvSpPr>
                  <p:nvPr/>
                </p:nvSpPr>
                <p:spPr bwMode="auto">
                  <a:xfrm>
                    <a:off x="3642" y="2906"/>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03" name="Rectangle 1591"/>
                  <p:cNvSpPr>
                    <a:spLocks noChangeArrowheads="1"/>
                  </p:cNvSpPr>
                  <p:nvPr/>
                </p:nvSpPr>
                <p:spPr bwMode="auto">
                  <a:xfrm>
                    <a:off x="3642" y="2909"/>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04" name="Rectangle 1592"/>
                  <p:cNvSpPr>
                    <a:spLocks noChangeArrowheads="1"/>
                  </p:cNvSpPr>
                  <p:nvPr/>
                </p:nvSpPr>
                <p:spPr bwMode="auto">
                  <a:xfrm>
                    <a:off x="3642" y="2913"/>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05" name="Rectangle 1593"/>
                  <p:cNvSpPr>
                    <a:spLocks noChangeArrowheads="1"/>
                  </p:cNvSpPr>
                  <p:nvPr/>
                </p:nvSpPr>
                <p:spPr bwMode="auto">
                  <a:xfrm>
                    <a:off x="3642" y="2916"/>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06" name="Rectangle 1594"/>
                  <p:cNvSpPr>
                    <a:spLocks noChangeArrowheads="1"/>
                  </p:cNvSpPr>
                  <p:nvPr/>
                </p:nvSpPr>
                <p:spPr bwMode="auto">
                  <a:xfrm>
                    <a:off x="3642" y="2920"/>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07" name="Rectangle 1595"/>
                  <p:cNvSpPr>
                    <a:spLocks noChangeArrowheads="1"/>
                  </p:cNvSpPr>
                  <p:nvPr/>
                </p:nvSpPr>
                <p:spPr bwMode="auto">
                  <a:xfrm>
                    <a:off x="3642" y="2923"/>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08" name="Rectangle 1596"/>
                  <p:cNvSpPr>
                    <a:spLocks noChangeArrowheads="1"/>
                  </p:cNvSpPr>
                  <p:nvPr/>
                </p:nvSpPr>
                <p:spPr bwMode="auto">
                  <a:xfrm>
                    <a:off x="3642" y="2927"/>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09" name="Rectangle 1597"/>
                  <p:cNvSpPr>
                    <a:spLocks noChangeArrowheads="1"/>
                  </p:cNvSpPr>
                  <p:nvPr/>
                </p:nvSpPr>
                <p:spPr bwMode="auto">
                  <a:xfrm>
                    <a:off x="3642" y="2930"/>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10" name="Rectangle 1598"/>
                  <p:cNvSpPr>
                    <a:spLocks noChangeArrowheads="1"/>
                  </p:cNvSpPr>
                  <p:nvPr/>
                </p:nvSpPr>
                <p:spPr bwMode="auto">
                  <a:xfrm>
                    <a:off x="3642" y="2934"/>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11" name="Rectangle 1599"/>
                  <p:cNvSpPr>
                    <a:spLocks noChangeArrowheads="1"/>
                  </p:cNvSpPr>
                  <p:nvPr/>
                </p:nvSpPr>
                <p:spPr bwMode="auto">
                  <a:xfrm>
                    <a:off x="3642" y="2937"/>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12" name="Rectangle 1600"/>
                  <p:cNvSpPr>
                    <a:spLocks noChangeArrowheads="1"/>
                  </p:cNvSpPr>
                  <p:nvPr/>
                </p:nvSpPr>
                <p:spPr bwMode="auto">
                  <a:xfrm>
                    <a:off x="3642" y="2941"/>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13" name="Rectangle 1601"/>
                  <p:cNvSpPr>
                    <a:spLocks noChangeArrowheads="1"/>
                  </p:cNvSpPr>
                  <p:nvPr/>
                </p:nvSpPr>
                <p:spPr bwMode="auto">
                  <a:xfrm>
                    <a:off x="3642" y="2944"/>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14" name="Rectangle 1602"/>
                  <p:cNvSpPr>
                    <a:spLocks noChangeArrowheads="1"/>
                  </p:cNvSpPr>
                  <p:nvPr/>
                </p:nvSpPr>
                <p:spPr bwMode="auto">
                  <a:xfrm>
                    <a:off x="3642" y="2948"/>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15" name="Rectangle 1603"/>
                  <p:cNvSpPr>
                    <a:spLocks noChangeArrowheads="1"/>
                  </p:cNvSpPr>
                  <p:nvPr/>
                </p:nvSpPr>
                <p:spPr bwMode="auto">
                  <a:xfrm>
                    <a:off x="3642" y="2951"/>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16" name="Rectangle 1604"/>
                  <p:cNvSpPr>
                    <a:spLocks noChangeArrowheads="1"/>
                  </p:cNvSpPr>
                  <p:nvPr/>
                </p:nvSpPr>
                <p:spPr bwMode="auto">
                  <a:xfrm>
                    <a:off x="3642" y="2955"/>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17" name="Rectangle 1605"/>
                  <p:cNvSpPr>
                    <a:spLocks noChangeArrowheads="1"/>
                  </p:cNvSpPr>
                  <p:nvPr/>
                </p:nvSpPr>
                <p:spPr bwMode="auto">
                  <a:xfrm>
                    <a:off x="3642" y="2958"/>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18" name="Rectangle 1606"/>
                  <p:cNvSpPr>
                    <a:spLocks noChangeArrowheads="1"/>
                  </p:cNvSpPr>
                  <p:nvPr/>
                </p:nvSpPr>
                <p:spPr bwMode="auto">
                  <a:xfrm>
                    <a:off x="3642" y="2962"/>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19" name="Rectangle 1607"/>
                  <p:cNvSpPr>
                    <a:spLocks noChangeArrowheads="1"/>
                  </p:cNvSpPr>
                  <p:nvPr/>
                </p:nvSpPr>
                <p:spPr bwMode="auto">
                  <a:xfrm>
                    <a:off x="3642" y="2965"/>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20" name="Rectangle 1608"/>
                  <p:cNvSpPr>
                    <a:spLocks noChangeArrowheads="1"/>
                  </p:cNvSpPr>
                  <p:nvPr/>
                </p:nvSpPr>
                <p:spPr bwMode="auto">
                  <a:xfrm>
                    <a:off x="3642" y="2969"/>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21" name="Rectangle 1609"/>
                  <p:cNvSpPr>
                    <a:spLocks noChangeArrowheads="1"/>
                  </p:cNvSpPr>
                  <p:nvPr/>
                </p:nvSpPr>
                <p:spPr bwMode="auto">
                  <a:xfrm>
                    <a:off x="3642" y="2972"/>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22" name="Rectangle 1610"/>
                  <p:cNvSpPr>
                    <a:spLocks noChangeArrowheads="1"/>
                  </p:cNvSpPr>
                  <p:nvPr/>
                </p:nvSpPr>
                <p:spPr bwMode="auto">
                  <a:xfrm>
                    <a:off x="3642" y="2976"/>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23" name="Rectangle 1611"/>
                  <p:cNvSpPr>
                    <a:spLocks noChangeArrowheads="1"/>
                  </p:cNvSpPr>
                  <p:nvPr/>
                </p:nvSpPr>
                <p:spPr bwMode="auto">
                  <a:xfrm>
                    <a:off x="3642" y="2979"/>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24" name="Rectangle 1612"/>
                  <p:cNvSpPr>
                    <a:spLocks noChangeArrowheads="1"/>
                  </p:cNvSpPr>
                  <p:nvPr/>
                </p:nvSpPr>
                <p:spPr bwMode="auto">
                  <a:xfrm>
                    <a:off x="3642" y="2983"/>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25" name="Rectangle 1613"/>
                  <p:cNvSpPr>
                    <a:spLocks noChangeArrowheads="1"/>
                  </p:cNvSpPr>
                  <p:nvPr/>
                </p:nvSpPr>
                <p:spPr bwMode="auto">
                  <a:xfrm>
                    <a:off x="3642" y="2986"/>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26" name="Rectangle 1614"/>
                  <p:cNvSpPr>
                    <a:spLocks noChangeArrowheads="1"/>
                  </p:cNvSpPr>
                  <p:nvPr/>
                </p:nvSpPr>
                <p:spPr bwMode="auto">
                  <a:xfrm>
                    <a:off x="3642" y="2990"/>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27" name="Rectangle 1615"/>
                  <p:cNvSpPr>
                    <a:spLocks noChangeArrowheads="1"/>
                  </p:cNvSpPr>
                  <p:nvPr/>
                </p:nvSpPr>
                <p:spPr bwMode="auto">
                  <a:xfrm>
                    <a:off x="3642" y="2993"/>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28" name="Rectangle 1616"/>
                  <p:cNvSpPr>
                    <a:spLocks noChangeArrowheads="1"/>
                  </p:cNvSpPr>
                  <p:nvPr/>
                </p:nvSpPr>
                <p:spPr bwMode="auto">
                  <a:xfrm>
                    <a:off x="3642" y="2997"/>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29" name="Rectangle 1617"/>
                  <p:cNvSpPr>
                    <a:spLocks noChangeArrowheads="1"/>
                  </p:cNvSpPr>
                  <p:nvPr/>
                </p:nvSpPr>
                <p:spPr bwMode="auto">
                  <a:xfrm>
                    <a:off x="3642" y="3000"/>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30" name="Rectangle 1618"/>
                  <p:cNvSpPr>
                    <a:spLocks noChangeArrowheads="1"/>
                  </p:cNvSpPr>
                  <p:nvPr/>
                </p:nvSpPr>
                <p:spPr bwMode="auto">
                  <a:xfrm>
                    <a:off x="3642" y="3004"/>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31" name="Rectangle 1619"/>
                  <p:cNvSpPr>
                    <a:spLocks noChangeArrowheads="1"/>
                  </p:cNvSpPr>
                  <p:nvPr/>
                </p:nvSpPr>
                <p:spPr bwMode="auto">
                  <a:xfrm>
                    <a:off x="3642" y="3007"/>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32" name="Rectangle 1620"/>
                  <p:cNvSpPr>
                    <a:spLocks noChangeArrowheads="1"/>
                  </p:cNvSpPr>
                  <p:nvPr/>
                </p:nvSpPr>
                <p:spPr bwMode="auto">
                  <a:xfrm>
                    <a:off x="3642" y="3011"/>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33" name="Rectangle 1621"/>
                  <p:cNvSpPr>
                    <a:spLocks noChangeArrowheads="1"/>
                  </p:cNvSpPr>
                  <p:nvPr/>
                </p:nvSpPr>
                <p:spPr bwMode="auto">
                  <a:xfrm>
                    <a:off x="3642" y="3014"/>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34" name="Rectangle 1622"/>
                  <p:cNvSpPr>
                    <a:spLocks noChangeArrowheads="1"/>
                  </p:cNvSpPr>
                  <p:nvPr/>
                </p:nvSpPr>
                <p:spPr bwMode="auto">
                  <a:xfrm>
                    <a:off x="3642" y="3018"/>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35" name="Rectangle 1623"/>
                  <p:cNvSpPr>
                    <a:spLocks noChangeArrowheads="1"/>
                  </p:cNvSpPr>
                  <p:nvPr/>
                </p:nvSpPr>
                <p:spPr bwMode="auto">
                  <a:xfrm>
                    <a:off x="3642" y="3021"/>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36" name="Rectangle 1624"/>
                  <p:cNvSpPr>
                    <a:spLocks noChangeArrowheads="1"/>
                  </p:cNvSpPr>
                  <p:nvPr/>
                </p:nvSpPr>
                <p:spPr bwMode="auto">
                  <a:xfrm>
                    <a:off x="3642" y="3025"/>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37" name="Rectangle 1625"/>
                  <p:cNvSpPr>
                    <a:spLocks noChangeArrowheads="1"/>
                  </p:cNvSpPr>
                  <p:nvPr/>
                </p:nvSpPr>
                <p:spPr bwMode="auto">
                  <a:xfrm>
                    <a:off x="3642" y="3028"/>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38" name="Rectangle 1626"/>
                  <p:cNvSpPr>
                    <a:spLocks noChangeArrowheads="1"/>
                  </p:cNvSpPr>
                  <p:nvPr/>
                </p:nvSpPr>
                <p:spPr bwMode="auto">
                  <a:xfrm>
                    <a:off x="3642" y="3032"/>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39" name="Rectangle 1627"/>
                  <p:cNvSpPr>
                    <a:spLocks noChangeArrowheads="1"/>
                  </p:cNvSpPr>
                  <p:nvPr/>
                </p:nvSpPr>
                <p:spPr bwMode="auto">
                  <a:xfrm>
                    <a:off x="3642" y="3035"/>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40" name="Rectangle 1628"/>
                  <p:cNvSpPr>
                    <a:spLocks noChangeArrowheads="1"/>
                  </p:cNvSpPr>
                  <p:nvPr/>
                </p:nvSpPr>
                <p:spPr bwMode="auto">
                  <a:xfrm>
                    <a:off x="3642" y="3039"/>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41" name="Rectangle 1629"/>
                  <p:cNvSpPr>
                    <a:spLocks noChangeArrowheads="1"/>
                  </p:cNvSpPr>
                  <p:nvPr/>
                </p:nvSpPr>
                <p:spPr bwMode="auto">
                  <a:xfrm>
                    <a:off x="3642" y="3042"/>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42" name="Rectangle 1630"/>
                  <p:cNvSpPr>
                    <a:spLocks noChangeArrowheads="1"/>
                  </p:cNvSpPr>
                  <p:nvPr/>
                </p:nvSpPr>
                <p:spPr bwMode="auto">
                  <a:xfrm>
                    <a:off x="3642" y="3046"/>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43" name="Rectangle 1631"/>
                  <p:cNvSpPr>
                    <a:spLocks noChangeArrowheads="1"/>
                  </p:cNvSpPr>
                  <p:nvPr/>
                </p:nvSpPr>
                <p:spPr bwMode="auto">
                  <a:xfrm>
                    <a:off x="3642" y="3049"/>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44" name="Rectangle 1632"/>
                  <p:cNvSpPr>
                    <a:spLocks noChangeArrowheads="1"/>
                  </p:cNvSpPr>
                  <p:nvPr/>
                </p:nvSpPr>
                <p:spPr bwMode="auto">
                  <a:xfrm>
                    <a:off x="3642" y="3053"/>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45" name="Rectangle 1633"/>
                  <p:cNvSpPr>
                    <a:spLocks noChangeArrowheads="1"/>
                  </p:cNvSpPr>
                  <p:nvPr/>
                </p:nvSpPr>
                <p:spPr bwMode="auto">
                  <a:xfrm>
                    <a:off x="3642" y="3056"/>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46" name="Rectangle 1634"/>
                  <p:cNvSpPr>
                    <a:spLocks noChangeArrowheads="1"/>
                  </p:cNvSpPr>
                  <p:nvPr/>
                </p:nvSpPr>
                <p:spPr bwMode="auto">
                  <a:xfrm>
                    <a:off x="3642" y="3060"/>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47" name="Rectangle 1635"/>
                  <p:cNvSpPr>
                    <a:spLocks noChangeArrowheads="1"/>
                  </p:cNvSpPr>
                  <p:nvPr/>
                </p:nvSpPr>
                <p:spPr bwMode="auto">
                  <a:xfrm>
                    <a:off x="3642" y="3063"/>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48" name="Rectangle 1636"/>
                  <p:cNvSpPr>
                    <a:spLocks noChangeArrowheads="1"/>
                  </p:cNvSpPr>
                  <p:nvPr/>
                </p:nvSpPr>
                <p:spPr bwMode="auto">
                  <a:xfrm>
                    <a:off x="3642" y="3067"/>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49" name="Rectangle 1637"/>
                  <p:cNvSpPr>
                    <a:spLocks noChangeArrowheads="1"/>
                  </p:cNvSpPr>
                  <p:nvPr/>
                </p:nvSpPr>
                <p:spPr bwMode="auto">
                  <a:xfrm>
                    <a:off x="3642" y="3070"/>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50" name="Rectangle 1638"/>
                  <p:cNvSpPr>
                    <a:spLocks noChangeArrowheads="1"/>
                  </p:cNvSpPr>
                  <p:nvPr/>
                </p:nvSpPr>
                <p:spPr bwMode="auto">
                  <a:xfrm>
                    <a:off x="3642" y="3074"/>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51" name="Rectangle 1639"/>
                  <p:cNvSpPr>
                    <a:spLocks noChangeArrowheads="1"/>
                  </p:cNvSpPr>
                  <p:nvPr/>
                </p:nvSpPr>
                <p:spPr bwMode="auto">
                  <a:xfrm>
                    <a:off x="3642" y="3077"/>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52" name="Rectangle 1640"/>
                  <p:cNvSpPr>
                    <a:spLocks noChangeArrowheads="1"/>
                  </p:cNvSpPr>
                  <p:nvPr/>
                </p:nvSpPr>
                <p:spPr bwMode="auto">
                  <a:xfrm>
                    <a:off x="3642" y="3081"/>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53" name="Rectangle 1641"/>
                  <p:cNvSpPr>
                    <a:spLocks noChangeArrowheads="1"/>
                  </p:cNvSpPr>
                  <p:nvPr/>
                </p:nvSpPr>
                <p:spPr bwMode="auto">
                  <a:xfrm>
                    <a:off x="3642" y="3084"/>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54" name="Rectangle 1642"/>
                  <p:cNvSpPr>
                    <a:spLocks noChangeArrowheads="1"/>
                  </p:cNvSpPr>
                  <p:nvPr/>
                </p:nvSpPr>
                <p:spPr bwMode="auto">
                  <a:xfrm>
                    <a:off x="3642" y="3088"/>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55" name="Rectangle 1643"/>
                  <p:cNvSpPr>
                    <a:spLocks noChangeArrowheads="1"/>
                  </p:cNvSpPr>
                  <p:nvPr/>
                </p:nvSpPr>
                <p:spPr bwMode="auto">
                  <a:xfrm>
                    <a:off x="3642" y="3091"/>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56" name="Rectangle 1644"/>
                  <p:cNvSpPr>
                    <a:spLocks noChangeArrowheads="1"/>
                  </p:cNvSpPr>
                  <p:nvPr/>
                </p:nvSpPr>
                <p:spPr bwMode="auto">
                  <a:xfrm>
                    <a:off x="3642" y="3095"/>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57" name="Rectangle 1645"/>
                  <p:cNvSpPr>
                    <a:spLocks noChangeArrowheads="1"/>
                  </p:cNvSpPr>
                  <p:nvPr/>
                </p:nvSpPr>
                <p:spPr bwMode="auto">
                  <a:xfrm>
                    <a:off x="3642" y="3098"/>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58" name="Rectangle 1646"/>
                  <p:cNvSpPr>
                    <a:spLocks noChangeArrowheads="1"/>
                  </p:cNvSpPr>
                  <p:nvPr/>
                </p:nvSpPr>
                <p:spPr bwMode="auto">
                  <a:xfrm>
                    <a:off x="3642" y="3102"/>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59" name="Rectangle 1647"/>
                  <p:cNvSpPr>
                    <a:spLocks noChangeArrowheads="1"/>
                  </p:cNvSpPr>
                  <p:nvPr/>
                </p:nvSpPr>
                <p:spPr bwMode="auto">
                  <a:xfrm>
                    <a:off x="3642" y="3105"/>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60" name="Rectangle 1648"/>
                  <p:cNvSpPr>
                    <a:spLocks noChangeArrowheads="1"/>
                  </p:cNvSpPr>
                  <p:nvPr/>
                </p:nvSpPr>
                <p:spPr bwMode="auto">
                  <a:xfrm>
                    <a:off x="3642" y="3109"/>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61" name="Rectangle 1649"/>
                  <p:cNvSpPr>
                    <a:spLocks noChangeArrowheads="1"/>
                  </p:cNvSpPr>
                  <p:nvPr/>
                </p:nvSpPr>
                <p:spPr bwMode="auto">
                  <a:xfrm>
                    <a:off x="3642" y="3112"/>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62" name="Rectangle 1650"/>
                  <p:cNvSpPr>
                    <a:spLocks noChangeArrowheads="1"/>
                  </p:cNvSpPr>
                  <p:nvPr/>
                </p:nvSpPr>
                <p:spPr bwMode="auto">
                  <a:xfrm>
                    <a:off x="3642" y="3116"/>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63" name="Rectangle 1651"/>
                  <p:cNvSpPr>
                    <a:spLocks noChangeArrowheads="1"/>
                  </p:cNvSpPr>
                  <p:nvPr/>
                </p:nvSpPr>
                <p:spPr bwMode="auto">
                  <a:xfrm>
                    <a:off x="3642" y="3119"/>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64" name="Rectangle 1652"/>
                  <p:cNvSpPr>
                    <a:spLocks noChangeArrowheads="1"/>
                  </p:cNvSpPr>
                  <p:nvPr/>
                </p:nvSpPr>
                <p:spPr bwMode="auto">
                  <a:xfrm>
                    <a:off x="3642" y="3123"/>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65" name="Rectangle 1653"/>
                  <p:cNvSpPr>
                    <a:spLocks noChangeArrowheads="1"/>
                  </p:cNvSpPr>
                  <p:nvPr/>
                </p:nvSpPr>
                <p:spPr bwMode="auto">
                  <a:xfrm>
                    <a:off x="3642" y="3126"/>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66" name="Rectangle 1654"/>
                  <p:cNvSpPr>
                    <a:spLocks noChangeArrowheads="1"/>
                  </p:cNvSpPr>
                  <p:nvPr/>
                </p:nvSpPr>
                <p:spPr bwMode="auto">
                  <a:xfrm>
                    <a:off x="3642" y="3130"/>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67" name="Rectangle 1655"/>
                  <p:cNvSpPr>
                    <a:spLocks noChangeArrowheads="1"/>
                  </p:cNvSpPr>
                  <p:nvPr/>
                </p:nvSpPr>
                <p:spPr bwMode="auto">
                  <a:xfrm>
                    <a:off x="3642" y="3133"/>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68" name="Rectangle 1656"/>
                  <p:cNvSpPr>
                    <a:spLocks noChangeArrowheads="1"/>
                  </p:cNvSpPr>
                  <p:nvPr/>
                </p:nvSpPr>
                <p:spPr bwMode="auto">
                  <a:xfrm>
                    <a:off x="3642" y="3137"/>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69" name="Rectangle 1657"/>
                  <p:cNvSpPr>
                    <a:spLocks noChangeArrowheads="1"/>
                  </p:cNvSpPr>
                  <p:nvPr/>
                </p:nvSpPr>
                <p:spPr bwMode="auto">
                  <a:xfrm>
                    <a:off x="3642" y="3140"/>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70" name="Rectangle 1658"/>
                  <p:cNvSpPr>
                    <a:spLocks noChangeArrowheads="1"/>
                  </p:cNvSpPr>
                  <p:nvPr/>
                </p:nvSpPr>
                <p:spPr bwMode="auto">
                  <a:xfrm>
                    <a:off x="3642" y="3144"/>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71" name="Rectangle 1659"/>
                  <p:cNvSpPr>
                    <a:spLocks noChangeArrowheads="1"/>
                  </p:cNvSpPr>
                  <p:nvPr/>
                </p:nvSpPr>
                <p:spPr bwMode="auto">
                  <a:xfrm>
                    <a:off x="3642" y="3147"/>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72" name="Rectangle 1660"/>
                  <p:cNvSpPr>
                    <a:spLocks noChangeArrowheads="1"/>
                  </p:cNvSpPr>
                  <p:nvPr/>
                </p:nvSpPr>
                <p:spPr bwMode="auto">
                  <a:xfrm>
                    <a:off x="3642" y="3151"/>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73" name="Rectangle 1661"/>
                  <p:cNvSpPr>
                    <a:spLocks noChangeArrowheads="1"/>
                  </p:cNvSpPr>
                  <p:nvPr/>
                </p:nvSpPr>
                <p:spPr bwMode="auto">
                  <a:xfrm>
                    <a:off x="3642" y="3154"/>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74" name="Rectangle 1662"/>
                  <p:cNvSpPr>
                    <a:spLocks noChangeArrowheads="1"/>
                  </p:cNvSpPr>
                  <p:nvPr/>
                </p:nvSpPr>
                <p:spPr bwMode="auto">
                  <a:xfrm>
                    <a:off x="3642" y="3158"/>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75" name="Rectangle 1663"/>
                  <p:cNvSpPr>
                    <a:spLocks noChangeArrowheads="1"/>
                  </p:cNvSpPr>
                  <p:nvPr/>
                </p:nvSpPr>
                <p:spPr bwMode="auto">
                  <a:xfrm>
                    <a:off x="3642" y="3161"/>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76" name="Rectangle 1664"/>
                  <p:cNvSpPr>
                    <a:spLocks noChangeArrowheads="1"/>
                  </p:cNvSpPr>
                  <p:nvPr/>
                </p:nvSpPr>
                <p:spPr bwMode="auto">
                  <a:xfrm>
                    <a:off x="3642" y="3165"/>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77" name="Rectangle 1665"/>
                  <p:cNvSpPr>
                    <a:spLocks noChangeArrowheads="1"/>
                  </p:cNvSpPr>
                  <p:nvPr/>
                </p:nvSpPr>
                <p:spPr bwMode="auto">
                  <a:xfrm>
                    <a:off x="3642" y="3168"/>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78" name="Rectangle 1666"/>
                  <p:cNvSpPr>
                    <a:spLocks noChangeArrowheads="1"/>
                  </p:cNvSpPr>
                  <p:nvPr/>
                </p:nvSpPr>
                <p:spPr bwMode="auto">
                  <a:xfrm>
                    <a:off x="3642" y="3172"/>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79" name="Rectangle 1667"/>
                  <p:cNvSpPr>
                    <a:spLocks noChangeArrowheads="1"/>
                  </p:cNvSpPr>
                  <p:nvPr/>
                </p:nvSpPr>
                <p:spPr bwMode="auto">
                  <a:xfrm>
                    <a:off x="3642" y="3175"/>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80" name="Rectangle 1668"/>
                  <p:cNvSpPr>
                    <a:spLocks noChangeArrowheads="1"/>
                  </p:cNvSpPr>
                  <p:nvPr/>
                </p:nvSpPr>
                <p:spPr bwMode="auto">
                  <a:xfrm>
                    <a:off x="3642" y="3179"/>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81" name="Rectangle 1669"/>
                  <p:cNvSpPr>
                    <a:spLocks noChangeArrowheads="1"/>
                  </p:cNvSpPr>
                  <p:nvPr/>
                </p:nvSpPr>
                <p:spPr bwMode="auto">
                  <a:xfrm>
                    <a:off x="3642" y="3182"/>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82" name="Rectangle 1670"/>
                  <p:cNvSpPr>
                    <a:spLocks noChangeArrowheads="1"/>
                  </p:cNvSpPr>
                  <p:nvPr/>
                </p:nvSpPr>
                <p:spPr bwMode="auto">
                  <a:xfrm>
                    <a:off x="3642" y="3186"/>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83" name="Rectangle 1671"/>
                  <p:cNvSpPr>
                    <a:spLocks noChangeArrowheads="1"/>
                  </p:cNvSpPr>
                  <p:nvPr/>
                </p:nvSpPr>
                <p:spPr bwMode="auto">
                  <a:xfrm>
                    <a:off x="3642" y="3189"/>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84" name="Rectangle 1672"/>
                  <p:cNvSpPr>
                    <a:spLocks noChangeArrowheads="1"/>
                  </p:cNvSpPr>
                  <p:nvPr/>
                </p:nvSpPr>
                <p:spPr bwMode="auto">
                  <a:xfrm>
                    <a:off x="3642" y="3193"/>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85" name="Rectangle 1673"/>
                  <p:cNvSpPr>
                    <a:spLocks noChangeArrowheads="1"/>
                  </p:cNvSpPr>
                  <p:nvPr/>
                </p:nvSpPr>
                <p:spPr bwMode="auto">
                  <a:xfrm>
                    <a:off x="3642" y="3196"/>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86" name="Rectangle 1674"/>
                  <p:cNvSpPr>
                    <a:spLocks noChangeArrowheads="1"/>
                  </p:cNvSpPr>
                  <p:nvPr/>
                </p:nvSpPr>
                <p:spPr bwMode="auto">
                  <a:xfrm>
                    <a:off x="3642" y="3200"/>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87" name="Rectangle 1675"/>
                  <p:cNvSpPr>
                    <a:spLocks noChangeArrowheads="1"/>
                  </p:cNvSpPr>
                  <p:nvPr/>
                </p:nvSpPr>
                <p:spPr bwMode="auto">
                  <a:xfrm>
                    <a:off x="3642" y="3203"/>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88" name="Rectangle 1676"/>
                  <p:cNvSpPr>
                    <a:spLocks noChangeArrowheads="1"/>
                  </p:cNvSpPr>
                  <p:nvPr/>
                </p:nvSpPr>
                <p:spPr bwMode="auto">
                  <a:xfrm>
                    <a:off x="3642" y="3207"/>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89" name="Rectangle 1677"/>
                  <p:cNvSpPr>
                    <a:spLocks noChangeArrowheads="1"/>
                  </p:cNvSpPr>
                  <p:nvPr/>
                </p:nvSpPr>
                <p:spPr bwMode="auto">
                  <a:xfrm>
                    <a:off x="3642" y="3210"/>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90" name="Rectangle 1678"/>
                  <p:cNvSpPr>
                    <a:spLocks noChangeArrowheads="1"/>
                  </p:cNvSpPr>
                  <p:nvPr/>
                </p:nvSpPr>
                <p:spPr bwMode="auto">
                  <a:xfrm>
                    <a:off x="3642" y="3214"/>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91" name="Rectangle 1679"/>
                  <p:cNvSpPr>
                    <a:spLocks noChangeArrowheads="1"/>
                  </p:cNvSpPr>
                  <p:nvPr/>
                </p:nvSpPr>
                <p:spPr bwMode="auto">
                  <a:xfrm>
                    <a:off x="3642" y="3217"/>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92" name="Rectangle 1680"/>
                  <p:cNvSpPr>
                    <a:spLocks noChangeArrowheads="1"/>
                  </p:cNvSpPr>
                  <p:nvPr/>
                </p:nvSpPr>
                <p:spPr bwMode="auto">
                  <a:xfrm>
                    <a:off x="3642" y="3221"/>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93" name="Rectangle 1681"/>
                  <p:cNvSpPr>
                    <a:spLocks noChangeArrowheads="1"/>
                  </p:cNvSpPr>
                  <p:nvPr/>
                </p:nvSpPr>
                <p:spPr bwMode="auto">
                  <a:xfrm>
                    <a:off x="3642" y="3224"/>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94" name="Rectangle 1682"/>
                  <p:cNvSpPr>
                    <a:spLocks noChangeArrowheads="1"/>
                  </p:cNvSpPr>
                  <p:nvPr/>
                </p:nvSpPr>
                <p:spPr bwMode="auto">
                  <a:xfrm>
                    <a:off x="3642" y="3228"/>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95" name="Rectangle 1683"/>
                  <p:cNvSpPr>
                    <a:spLocks noChangeArrowheads="1"/>
                  </p:cNvSpPr>
                  <p:nvPr/>
                </p:nvSpPr>
                <p:spPr bwMode="auto">
                  <a:xfrm>
                    <a:off x="3642" y="3231"/>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96" name="Rectangle 1684"/>
                  <p:cNvSpPr>
                    <a:spLocks noChangeArrowheads="1"/>
                  </p:cNvSpPr>
                  <p:nvPr/>
                </p:nvSpPr>
                <p:spPr bwMode="auto">
                  <a:xfrm>
                    <a:off x="3642" y="3235"/>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97" name="Rectangle 1685"/>
                  <p:cNvSpPr>
                    <a:spLocks noChangeArrowheads="1"/>
                  </p:cNvSpPr>
                  <p:nvPr/>
                </p:nvSpPr>
                <p:spPr bwMode="auto">
                  <a:xfrm>
                    <a:off x="3642" y="3238"/>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98" name="Rectangle 1686"/>
                  <p:cNvSpPr>
                    <a:spLocks noChangeArrowheads="1"/>
                  </p:cNvSpPr>
                  <p:nvPr/>
                </p:nvSpPr>
                <p:spPr bwMode="auto">
                  <a:xfrm>
                    <a:off x="3642" y="3242"/>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199" name="Rectangle 1687"/>
                  <p:cNvSpPr>
                    <a:spLocks noChangeArrowheads="1"/>
                  </p:cNvSpPr>
                  <p:nvPr/>
                </p:nvSpPr>
                <p:spPr bwMode="auto">
                  <a:xfrm>
                    <a:off x="3642" y="3245"/>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00" name="Rectangle 1688"/>
                  <p:cNvSpPr>
                    <a:spLocks noChangeArrowheads="1"/>
                  </p:cNvSpPr>
                  <p:nvPr/>
                </p:nvSpPr>
                <p:spPr bwMode="auto">
                  <a:xfrm>
                    <a:off x="3642" y="3249"/>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01" name="Rectangle 1689"/>
                  <p:cNvSpPr>
                    <a:spLocks noChangeArrowheads="1"/>
                  </p:cNvSpPr>
                  <p:nvPr/>
                </p:nvSpPr>
                <p:spPr bwMode="auto">
                  <a:xfrm>
                    <a:off x="3642" y="3252"/>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02" name="Rectangle 1690"/>
                  <p:cNvSpPr>
                    <a:spLocks noChangeArrowheads="1"/>
                  </p:cNvSpPr>
                  <p:nvPr/>
                </p:nvSpPr>
                <p:spPr bwMode="auto">
                  <a:xfrm>
                    <a:off x="3642" y="3256"/>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03" name="Rectangle 1691"/>
                  <p:cNvSpPr>
                    <a:spLocks noChangeArrowheads="1"/>
                  </p:cNvSpPr>
                  <p:nvPr/>
                </p:nvSpPr>
                <p:spPr bwMode="auto">
                  <a:xfrm>
                    <a:off x="3642" y="3259"/>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04" name="Rectangle 1692"/>
                  <p:cNvSpPr>
                    <a:spLocks noChangeArrowheads="1"/>
                  </p:cNvSpPr>
                  <p:nvPr/>
                </p:nvSpPr>
                <p:spPr bwMode="auto">
                  <a:xfrm>
                    <a:off x="3642" y="3263"/>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05" name="Rectangle 1693"/>
                  <p:cNvSpPr>
                    <a:spLocks noChangeArrowheads="1"/>
                  </p:cNvSpPr>
                  <p:nvPr/>
                </p:nvSpPr>
                <p:spPr bwMode="auto">
                  <a:xfrm>
                    <a:off x="3642" y="3266"/>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06" name="Rectangle 1694"/>
                  <p:cNvSpPr>
                    <a:spLocks noChangeArrowheads="1"/>
                  </p:cNvSpPr>
                  <p:nvPr/>
                </p:nvSpPr>
                <p:spPr bwMode="auto">
                  <a:xfrm>
                    <a:off x="3642" y="3270"/>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07" name="Rectangle 1695"/>
                  <p:cNvSpPr>
                    <a:spLocks noChangeArrowheads="1"/>
                  </p:cNvSpPr>
                  <p:nvPr/>
                </p:nvSpPr>
                <p:spPr bwMode="auto">
                  <a:xfrm>
                    <a:off x="3642" y="3273"/>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08" name="Rectangle 1696"/>
                  <p:cNvSpPr>
                    <a:spLocks noChangeArrowheads="1"/>
                  </p:cNvSpPr>
                  <p:nvPr/>
                </p:nvSpPr>
                <p:spPr bwMode="auto">
                  <a:xfrm>
                    <a:off x="3642" y="3277"/>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09" name="Rectangle 1697"/>
                  <p:cNvSpPr>
                    <a:spLocks noChangeArrowheads="1"/>
                  </p:cNvSpPr>
                  <p:nvPr/>
                </p:nvSpPr>
                <p:spPr bwMode="auto">
                  <a:xfrm>
                    <a:off x="3642" y="3280"/>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10" name="Rectangle 1698"/>
                  <p:cNvSpPr>
                    <a:spLocks noChangeArrowheads="1"/>
                  </p:cNvSpPr>
                  <p:nvPr/>
                </p:nvSpPr>
                <p:spPr bwMode="auto">
                  <a:xfrm>
                    <a:off x="3642" y="3284"/>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11" name="Rectangle 1699"/>
                  <p:cNvSpPr>
                    <a:spLocks noChangeArrowheads="1"/>
                  </p:cNvSpPr>
                  <p:nvPr/>
                </p:nvSpPr>
                <p:spPr bwMode="auto">
                  <a:xfrm>
                    <a:off x="3642" y="3287"/>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12" name="Rectangle 1700"/>
                  <p:cNvSpPr>
                    <a:spLocks noChangeArrowheads="1"/>
                  </p:cNvSpPr>
                  <p:nvPr/>
                </p:nvSpPr>
                <p:spPr bwMode="auto">
                  <a:xfrm>
                    <a:off x="3642" y="3291"/>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13" name="Rectangle 1701"/>
                  <p:cNvSpPr>
                    <a:spLocks noChangeArrowheads="1"/>
                  </p:cNvSpPr>
                  <p:nvPr/>
                </p:nvSpPr>
                <p:spPr bwMode="auto">
                  <a:xfrm>
                    <a:off x="3642" y="3294"/>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14" name="Rectangle 1702"/>
                  <p:cNvSpPr>
                    <a:spLocks noChangeArrowheads="1"/>
                  </p:cNvSpPr>
                  <p:nvPr/>
                </p:nvSpPr>
                <p:spPr bwMode="auto">
                  <a:xfrm>
                    <a:off x="3642" y="3298"/>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15" name="Rectangle 1703"/>
                  <p:cNvSpPr>
                    <a:spLocks noChangeArrowheads="1"/>
                  </p:cNvSpPr>
                  <p:nvPr/>
                </p:nvSpPr>
                <p:spPr bwMode="auto">
                  <a:xfrm>
                    <a:off x="3642" y="3301"/>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16" name="Rectangle 1704"/>
                  <p:cNvSpPr>
                    <a:spLocks noChangeArrowheads="1"/>
                  </p:cNvSpPr>
                  <p:nvPr/>
                </p:nvSpPr>
                <p:spPr bwMode="auto">
                  <a:xfrm>
                    <a:off x="3642" y="3305"/>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17" name="Rectangle 1705"/>
                  <p:cNvSpPr>
                    <a:spLocks noChangeArrowheads="1"/>
                  </p:cNvSpPr>
                  <p:nvPr/>
                </p:nvSpPr>
                <p:spPr bwMode="auto">
                  <a:xfrm>
                    <a:off x="3642" y="3308"/>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18" name="Rectangle 1706"/>
                  <p:cNvSpPr>
                    <a:spLocks noChangeArrowheads="1"/>
                  </p:cNvSpPr>
                  <p:nvPr/>
                </p:nvSpPr>
                <p:spPr bwMode="auto">
                  <a:xfrm>
                    <a:off x="3642" y="3312"/>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19" name="Rectangle 1707"/>
                  <p:cNvSpPr>
                    <a:spLocks noChangeArrowheads="1"/>
                  </p:cNvSpPr>
                  <p:nvPr/>
                </p:nvSpPr>
                <p:spPr bwMode="auto">
                  <a:xfrm>
                    <a:off x="3642" y="3315"/>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20" name="Rectangle 1708"/>
                  <p:cNvSpPr>
                    <a:spLocks noChangeArrowheads="1"/>
                  </p:cNvSpPr>
                  <p:nvPr/>
                </p:nvSpPr>
                <p:spPr bwMode="auto">
                  <a:xfrm>
                    <a:off x="3642" y="3319"/>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21" name="Rectangle 1709"/>
                  <p:cNvSpPr>
                    <a:spLocks noChangeArrowheads="1"/>
                  </p:cNvSpPr>
                  <p:nvPr/>
                </p:nvSpPr>
                <p:spPr bwMode="auto">
                  <a:xfrm>
                    <a:off x="3642" y="3322"/>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22" name="Rectangle 1710"/>
                  <p:cNvSpPr>
                    <a:spLocks noChangeArrowheads="1"/>
                  </p:cNvSpPr>
                  <p:nvPr/>
                </p:nvSpPr>
                <p:spPr bwMode="auto">
                  <a:xfrm>
                    <a:off x="3642" y="3326"/>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23" name="Rectangle 1711"/>
                  <p:cNvSpPr>
                    <a:spLocks noChangeArrowheads="1"/>
                  </p:cNvSpPr>
                  <p:nvPr/>
                </p:nvSpPr>
                <p:spPr bwMode="auto">
                  <a:xfrm>
                    <a:off x="3642" y="3329"/>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24" name="Rectangle 1712"/>
                  <p:cNvSpPr>
                    <a:spLocks noChangeArrowheads="1"/>
                  </p:cNvSpPr>
                  <p:nvPr/>
                </p:nvSpPr>
                <p:spPr bwMode="auto">
                  <a:xfrm>
                    <a:off x="3642" y="3333"/>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25" name="Rectangle 1713"/>
                  <p:cNvSpPr>
                    <a:spLocks noChangeArrowheads="1"/>
                  </p:cNvSpPr>
                  <p:nvPr/>
                </p:nvSpPr>
                <p:spPr bwMode="auto">
                  <a:xfrm>
                    <a:off x="3642" y="3336"/>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26" name="Rectangle 1714"/>
                  <p:cNvSpPr>
                    <a:spLocks noChangeArrowheads="1"/>
                  </p:cNvSpPr>
                  <p:nvPr/>
                </p:nvSpPr>
                <p:spPr bwMode="auto">
                  <a:xfrm>
                    <a:off x="3642" y="3340"/>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27" name="Rectangle 1715"/>
                  <p:cNvSpPr>
                    <a:spLocks noChangeArrowheads="1"/>
                  </p:cNvSpPr>
                  <p:nvPr/>
                </p:nvSpPr>
                <p:spPr bwMode="auto">
                  <a:xfrm>
                    <a:off x="3642" y="3343"/>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28" name="Rectangle 1716"/>
                  <p:cNvSpPr>
                    <a:spLocks noChangeArrowheads="1"/>
                  </p:cNvSpPr>
                  <p:nvPr/>
                </p:nvSpPr>
                <p:spPr bwMode="auto">
                  <a:xfrm>
                    <a:off x="3642" y="3347"/>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29" name="Rectangle 1717"/>
                  <p:cNvSpPr>
                    <a:spLocks noChangeArrowheads="1"/>
                  </p:cNvSpPr>
                  <p:nvPr/>
                </p:nvSpPr>
                <p:spPr bwMode="auto">
                  <a:xfrm>
                    <a:off x="3642" y="3350"/>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30" name="Rectangle 1718"/>
                  <p:cNvSpPr>
                    <a:spLocks noChangeArrowheads="1"/>
                  </p:cNvSpPr>
                  <p:nvPr/>
                </p:nvSpPr>
                <p:spPr bwMode="auto">
                  <a:xfrm>
                    <a:off x="3642" y="3354"/>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31" name="Rectangle 1719"/>
                  <p:cNvSpPr>
                    <a:spLocks noChangeArrowheads="1"/>
                  </p:cNvSpPr>
                  <p:nvPr/>
                </p:nvSpPr>
                <p:spPr bwMode="auto">
                  <a:xfrm>
                    <a:off x="3642" y="3357"/>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32" name="Rectangle 1720"/>
                  <p:cNvSpPr>
                    <a:spLocks noChangeArrowheads="1"/>
                  </p:cNvSpPr>
                  <p:nvPr/>
                </p:nvSpPr>
                <p:spPr bwMode="auto">
                  <a:xfrm>
                    <a:off x="3642" y="3361"/>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33" name="Rectangle 1721"/>
                  <p:cNvSpPr>
                    <a:spLocks noChangeArrowheads="1"/>
                  </p:cNvSpPr>
                  <p:nvPr/>
                </p:nvSpPr>
                <p:spPr bwMode="auto">
                  <a:xfrm>
                    <a:off x="3642" y="3364"/>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34" name="Rectangle 1722"/>
                  <p:cNvSpPr>
                    <a:spLocks noChangeArrowheads="1"/>
                  </p:cNvSpPr>
                  <p:nvPr/>
                </p:nvSpPr>
                <p:spPr bwMode="auto">
                  <a:xfrm>
                    <a:off x="3642" y="3368"/>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35" name="Rectangle 1723"/>
                  <p:cNvSpPr>
                    <a:spLocks noChangeArrowheads="1"/>
                  </p:cNvSpPr>
                  <p:nvPr/>
                </p:nvSpPr>
                <p:spPr bwMode="auto">
                  <a:xfrm>
                    <a:off x="3642" y="3371"/>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36" name="Rectangle 1724"/>
                  <p:cNvSpPr>
                    <a:spLocks noChangeArrowheads="1"/>
                  </p:cNvSpPr>
                  <p:nvPr/>
                </p:nvSpPr>
                <p:spPr bwMode="auto">
                  <a:xfrm>
                    <a:off x="3642" y="3375"/>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37" name="Rectangle 1725"/>
                  <p:cNvSpPr>
                    <a:spLocks noChangeArrowheads="1"/>
                  </p:cNvSpPr>
                  <p:nvPr/>
                </p:nvSpPr>
                <p:spPr bwMode="auto">
                  <a:xfrm>
                    <a:off x="3642" y="3378"/>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38" name="Rectangle 1726"/>
                  <p:cNvSpPr>
                    <a:spLocks noChangeArrowheads="1"/>
                  </p:cNvSpPr>
                  <p:nvPr/>
                </p:nvSpPr>
                <p:spPr bwMode="auto">
                  <a:xfrm>
                    <a:off x="3642" y="3382"/>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39" name="Rectangle 1727"/>
                  <p:cNvSpPr>
                    <a:spLocks noChangeArrowheads="1"/>
                  </p:cNvSpPr>
                  <p:nvPr/>
                </p:nvSpPr>
                <p:spPr bwMode="auto">
                  <a:xfrm>
                    <a:off x="3642" y="3385"/>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40" name="Rectangle 1728"/>
                  <p:cNvSpPr>
                    <a:spLocks noChangeArrowheads="1"/>
                  </p:cNvSpPr>
                  <p:nvPr/>
                </p:nvSpPr>
                <p:spPr bwMode="auto">
                  <a:xfrm>
                    <a:off x="3642" y="3389"/>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41" name="Rectangle 1729"/>
                  <p:cNvSpPr>
                    <a:spLocks noChangeArrowheads="1"/>
                  </p:cNvSpPr>
                  <p:nvPr/>
                </p:nvSpPr>
                <p:spPr bwMode="auto">
                  <a:xfrm>
                    <a:off x="3642" y="3392"/>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42" name="Rectangle 1730"/>
                  <p:cNvSpPr>
                    <a:spLocks noChangeArrowheads="1"/>
                  </p:cNvSpPr>
                  <p:nvPr/>
                </p:nvSpPr>
                <p:spPr bwMode="auto">
                  <a:xfrm>
                    <a:off x="3642" y="3396"/>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43" name="Rectangle 1731"/>
                  <p:cNvSpPr>
                    <a:spLocks noChangeArrowheads="1"/>
                  </p:cNvSpPr>
                  <p:nvPr/>
                </p:nvSpPr>
                <p:spPr bwMode="auto">
                  <a:xfrm>
                    <a:off x="3642" y="3399"/>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44" name="Rectangle 1732"/>
                  <p:cNvSpPr>
                    <a:spLocks noChangeArrowheads="1"/>
                  </p:cNvSpPr>
                  <p:nvPr/>
                </p:nvSpPr>
                <p:spPr bwMode="auto">
                  <a:xfrm>
                    <a:off x="3642" y="3403"/>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45" name="Rectangle 1733"/>
                  <p:cNvSpPr>
                    <a:spLocks noChangeArrowheads="1"/>
                  </p:cNvSpPr>
                  <p:nvPr/>
                </p:nvSpPr>
                <p:spPr bwMode="auto">
                  <a:xfrm>
                    <a:off x="3642" y="3406"/>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46" name="Rectangle 1734"/>
                  <p:cNvSpPr>
                    <a:spLocks noChangeArrowheads="1"/>
                  </p:cNvSpPr>
                  <p:nvPr/>
                </p:nvSpPr>
                <p:spPr bwMode="auto">
                  <a:xfrm>
                    <a:off x="3642" y="3410"/>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47" name="Rectangle 1735"/>
                  <p:cNvSpPr>
                    <a:spLocks noChangeArrowheads="1"/>
                  </p:cNvSpPr>
                  <p:nvPr/>
                </p:nvSpPr>
                <p:spPr bwMode="auto">
                  <a:xfrm>
                    <a:off x="3642" y="3413"/>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48" name="Rectangle 1736"/>
                  <p:cNvSpPr>
                    <a:spLocks noChangeArrowheads="1"/>
                  </p:cNvSpPr>
                  <p:nvPr/>
                </p:nvSpPr>
                <p:spPr bwMode="auto">
                  <a:xfrm>
                    <a:off x="3642" y="3417"/>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49" name="Rectangle 1737"/>
                  <p:cNvSpPr>
                    <a:spLocks noChangeArrowheads="1"/>
                  </p:cNvSpPr>
                  <p:nvPr/>
                </p:nvSpPr>
                <p:spPr bwMode="auto">
                  <a:xfrm>
                    <a:off x="3642" y="3420"/>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50" name="Rectangle 1738"/>
                  <p:cNvSpPr>
                    <a:spLocks noChangeArrowheads="1"/>
                  </p:cNvSpPr>
                  <p:nvPr/>
                </p:nvSpPr>
                <p:spPr bwMode="auto">
                  <a:xfrm>
                    <a:off x="3642" y="3424"/>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51" name="Rectangle 1739"/>
                  <p:cNvSpPr>
                    <a:spLocks noChangeArrowheads="1"/>
                  </p:cNvSpPr>
                  <p:nvPr/>
                </p:nvSpPr>
                <p:spPr bwMode="auto">
                  <a:xfrm>
                    <a:off x="3642" y="3427"/>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52" name="Rectangle 1740"/>
                  <p:cNvSpPr>
                    <a:spLocks noChangeArrowheads="1"/>
                  </p:cNvSpPr>
                  <p:nvPr/>
                </p:nvSpPr>
                <p:spPr bwMode="auto">
                  <a:xfrm>
                    <a:off x="3642" y="3431"/>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53" name="Rectangle 1741"/>
                  <p:cNvSpPr>
                    <a:spLocks noChangeArrowheads="1"/>
                  </p:cNvSpPr>
                  <p:nvPr/>
                </p:nvSpPr>
                <p:spPr bwMode="auto">
                  <a:xfrm>
                    <a:off x="3642" y="3434"/>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54" name="Rectangle 1742"/>
                  <p:cNvSpPr>
                    <a:spLocks noChangeArrowheads="1"/>
                  </p:cNvSpPr>
                  <p:nvPr/>
                </p:nvSpPr>
                <p:spPr bwMode="auto">
                  <a:xfrm>
                    <a:off x="3642" y="3438"/>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55" name="Rectangle 1743"/>
                  <p:cNvSpPr>
                    <a:spLocks noChangeArrowheads="1"/>
                  </p:cNvSpPr>
                  <p:nvPr/>
                </p:nvSpPr>
                <p:spPr bwMode="auto">
                  <a:xfrm>
                    <a:off x="3642" y="3441"/>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56" name="Rectangle 1744"/>
                  <p:cNvSpPr>
                    <a:spLocks noChangeArrowheads="1"/>
                  </p:cNvSpPr>
                  <p:nvPr/>
                </p:nvSpPr>
                <p:spPr bwMode="auto">
                  <a:xfrm>
                    <a:off x="3642" y="3445"/>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57" name="Rectangle 1745"/>
                  <p:cNvSpPr>
                    <a:spLocks noChangeArrowheads="1"/>
                  </p:cNvSpPr>
                  <p:nvPr/>
                </p:nvSpPr>
                <p:spPr bwMode="auto">
                  <a:xfrm>
                    <a:off x="3642" y="3448"/>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58" name="Rectangle 1746"/>
                  <p:cNvSpPr>
                    <a:spLocks noChangeArrowheads="1"/>
                  </p:cNvSpPr>
                  <p:nvPr/>
                </p:nvSpPr>
                <p:spPr bwMode="auto">
                  <a:xfrm>
                    <a:off x="3642" y="3452"/>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59" name="Rectangle 1747"/>
                  <p:cNvSpPr>
                    <a:spLocks noChangeArrowheads="1"/>
                  </p:cNvSpPr>
                  <p:nvPr/>
                </p:nvSpPr>
                <p:spPr bwMode="auto">
                  <a:xfrm>
                    <a:off x="3642" y="3455"/>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60" name="Rectangle 1748"/>
                  <p:cNvSpPr>
                    <a:spLocks noChangeArrowheads="1"/>
                  </p:cNvSpPr>
                  <p:nvPr/>
                </p:nvSpPr>
                <p:spPr bwMode="auto">
                  <a:xfrm>
                    <a:off x="3642" y="3459"/>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61" name="Rectangle 1749"/>
                  <p:cNvSpPr>
                    <a:spLocks noChangeArrowheads="1"/>
                  </p:cNvSpPr>
                  <p:nvPr/>
                </p:nvSpPr>
                <p:spPr bwMode="auto">
                  <a:xfrm>
                    <a:off x="3642" y="3462"/>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62" name="Rectangle 1750"/>
                  <p:cNvSpPr>
                    <a:spLocks noChangeArrowheads="1"/>
                  </p:cNvSpPr>
                  <p:nvPr/>
                </p:nvSpPr>
                <p:spPr bwMode="auto">
                  <a:xfrm>
                    <a:off x="3642" y="3466"/>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63" name="Rectangle 1751"/>
                  <p:cNvSpPr>
                    <a:spLocks noChangeArrowheads="1"/>
                  </p:cNvSpPr>
                  <p:nvPr/>
                </p:nvSpPr>
                <p:spPr bwMode="auto">
                  <a:xfrm>
                    <a:off x="3642" y="3469"/>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64" name="Rectangle 1752"/>
                  <p:cNvSpPr>
                    <a:spLocks noChangeArrowheads="1"/>
                  </p:cNvSpPr>
                  <p:nvPr/>
                </p:nvSpPr>
                <p:spPr bwMode="auto">
                  <a:xfrm>
                    <a:off x="3642" y="3473"/>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65" name="Rectangle 1753"/>
                  <p:cNvSpPr>
                    <a:spLocks noChangeArrowheads="1"/>
                  </p:cNvSpPr>
                  <p:nvPr/>
                </p:nvSpPr>
                <p:spPr bwMode="auto">
                  <a:xfrm>
                    <a:off x="3642" y="3476"/>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66" name="Rectangle 1754"/>
                  <p:cNvSpPr>
                    <a:spLocks noChangeArrowheads="1"/>
                  </p:cNvSpPr>
                  <p:nvPr/>
                </p:nvSpPr>
                <p:spPr bwMode="auto">
                  <a:xfrm>
                    <a:off x="3642" y="3480"/>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67" name="Rectangle 1755"/>
                  <p:cNvSpPr>
                    <a:spLocks noChangeArrowheads="1"/>
                  </p:cNvSpPr>
                  <p:nvPr/>
                </p:nvSpPr>
                <p:spPr bwMode="auto">
                  <a:xfrm>
                    <a:off x="3642" y="3483"/>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68" name="Rectangle 1756"/>
                  <p:cNvSpPr>
                    <a:spLocks noChangeArrowheads="1"/>
                  </p:cNvSpPr>
                  <p:nvPr/>
                </p:nvSpPr>
                <p:spPr bwMode="auto">
                  <a:xfrm>
                    <a:off x="3642" y="3487"/>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69" name="Rectangle 1757"/>
                  <p:cNvSpPr>
                    <a:spLocks noChangeArrowheads="1"/>
                  </p:cNvSpPr>
                  <p:nvPr/>
                </p:nvSpPr>
                <p:spPr bwMode="auto">
                  <a:xfrm>
                    <a:off x="3642" y="3490"/>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70" name="Rectangle 1758"/>
                  <p:cNvSpPr>
                    <a:spLocks noChangeArrowheads="1"/>
                  </p:cNvSpPr>
                  <p:nvPr/>
                </p:nvSpPr>
                <p:spPr bwMode="auto">
                  <a:xfrm>
                    <a:off x="3642" y="3494"/>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71" name="Rectangle 1759"/>
                  <p:cNvSpPr>
                    <a:spLocks noChangeArrowheads="1"/>
                  </p:cNvSpPr>
                  <p:nvPr/>
                </p:nvSpPr>
                <p:spPr bwMode="auto">
                  <a:xfrm>
                    <a:off x="3642" y="3497"/>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72" name="Rectangle 1760"/>
                  <p:cNvSpPr>
                    <a:spLocks noChangeArrowheads="1"/>
                  </p:cNvSpPr>
                  <p:nvPr/>
                </p:nvSpPr>
                <p:spPr bwMode="auto">
                  <a:xfrm>
                    <a:off x="3642" y="3501"/>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73" name="Rectangle 1761"/>
                  <p:cNvSpPr>
                    <a:spLocks noChangeArrowheads="1"/>
                  </p:cNvSpPr>
                  <p:nvPr/>
                </p:nvSpPr>
                <p:spPr bwMode="auto">
                  <a:xfrm>
                    <a:off x="3642" y="3504"/>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74" name="Rectangle 1762"/>
                  <p:cNvSpPr>
                    <a:spLocks noChangeArrowheads="1"/>
                  </p:cNvSpPr>
                  <p:nvPr/>
                </p:nvSpPr>
                <p:spPr bwMode="auto">
                  <a:xfrm>
                    <a:off x="3642" y="3508"/>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75" name="Rectangle 1763"/>
                  <p:cNvSpPr>
                    <a:spLocks noChangeArrowheads="1"/>
                  </p:cNvSpPr>
                  <p:nvPr/>
                </p:nvSpPr>
                <p:spPr bwMode="auto">
                  <a:xfrm>
                    <a:off x="3642" y="3511"/>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76" name="Rectangle 1764"/>
                  <p:cNvSpPr>
                    <a:spLocks noChangeArrowheads="1"/>
                  </p:cNvSpPr>
                  <p:nvPr/>
                </p:nvSpPr>
                <p:spPr bwMode="auto">
                  <a:xfrm>
                    <a:off x="3642" y="3515"/>
                    <a:ext cx="2016" cy="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77" name="Rectangle 1765"/>
                  <p:cNvSpPr>
                    <a:spLocks noChangeArrowheads="1"/>
                  </p:cNvSpPr>
                  <p:nvPr/>
                </p:nvSpPr>
                <p:spPr bwMode="auto">
                  <a:xfrm>
                    <a:off x="3642" y="3518"/>
                    <a:ext cx="2016" cy="4"/>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grpSp>
            <p:sp>
              <p:nvSpPr>
                <p:cNvPr id="66279" name="Rectangle 1767"/>
                <p:cNvSpPr>
                  <a:spLocks noChangeArrowheads="1"/>
                </p:cNvSpPr>
                <p:nvPr/>
              </p:nvSpPr>
              <p:spPr bwMode="auto">
                <a:xfrm>
                  <a:off x="3642" y="2850"/>
                  <a:ext cx="2017" cy="673"/>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12700">
                  <a:solidFill>
                    <a:srgbClr val="000000"/>
                  </a:solidFill>
                  <a:miter lim="800000"/>
                  <a:headEnd/>
                  <a:tailEnd/>
                </a:ln>
              </p:spPr>
              <p:txBody>
                <a:bodyPr/>
                <a:lstStyle/>
                <a:p>
                  <a:endParaRPr lang="pl-PL">
                    <a:latin typeface="+mn-lt"/>
                  </a:endParaRPr>
                </a:p>
              </p:txBody>
            </p:sp>
          </p:grpSp>
          <p:grpSp>
            <p:nvGrpSpPr>
              <p:cNvPr id="66379" name="Group 1867"/>
              <p:cNvGrpSpPr>
                <a:grpSpLocks/>
              </p:cNvGrpSpPr>
              <p:nvPr/>
            </p:nvGrpSpPr>
            <p:grpSpPr bwMode="auto">
              <a:xfrm>
                <a:off x="3600" y="3114"/>
                <a:ext cx="2017" cy="145"/>
                <a:chOff x="3642" y="3114"/>
                <a:chExt cx="2017" cy="145"/>
              </a:xfrm>
            </p:grpSpPr>
            <p:grpSp>
              <p:nvGrpSpPr>
                <p:cNvPr id="66377" name="Group 1865"/>
                <p:cNvGrpSpPr>
                  <a:grpSpLocks/>
                </p:cNvGrpSpPr>
                <p:nvPr/>
              </p:nvGrpSpPr>
              <p:grpSpPr bwMode="auto">
                <a:xfrm>
                  <a:off x="3642" y="3114"/>
                  <a:ext cx="2016" cy="144"/>
                  <a:chOff x="3642" y="3114"/>
                  <a:chExt cx="2016" cy="144"/>
                </a:xfrm>
              </p:grpSpPr>
              <p:sp>
                <p:nvSpPr>
                  <p:cNvPr id="66281" name="Rectangle 1769"/>
                  <p:cNvSpPr>
                    <a:spLocks noChangeArrowheads="1"/>
                  </p:cNvSpPr>
                  <p:nvPr/>
                </p:nvSpPr>
                <p:spPr bwMode="auto">
                  <a:xfrm>
                    <a:off x="3642" y="3114"/>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82" name="Rectangle 1770"/>
                  <p:cNvSpPr>
                    <a:spLocks noChangeArrowheads="1"/>
                  </p:cNvSpPr>
                  <p:nvPr/>
                </p:nvSpPr>
                <p:spPr bwMode="auto">
                  <a:xfrm>
                    <a:off x="3642" y="3115"/>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83" name="Rectangle 1771"/>
                  <p:cNvSpPr>
                    <a:spLocks noChangeArrowheads="1"/>
                  </p:cNvSpPr>
                  <p:nvPr/>
                </p:nvSpPr>
                <p:spPr bwMode="auto">
                  <a:xfrm>
                    <a:off x="3642" y="3117"/>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84" name="Rectangle 1772"/>
                  <p:cNvSpPr>
                    <a:spLocks noChangeArrowheads="1"/>
                  </p:cNvSpPr>
                  <p:nvPr/>
                </p:nvSpPr>
                <p:spPr bwMode="auto">
                  <a:xfrm>
                    <a:off x="3642" y="3118"/>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85" name="Rectangle 1773"/>
                  <p:cNvSpPr>
                    <a:spLocks noChangeArrowheads="1"/>
                  </p:cNvSpPr>
                  <p:nvPr/>
                </p:nvSpPr>
                <p:spPr bwMode="auto">
                  <a:xfrm>
                    <a:off x="3642" y="3120"/>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86" name="Rectangle 1774"/>
                  <p:cNvSpPr>
                    <a:spLocks noChangeArrowheads="1"/>
                  </p:cNvSpPr>
                  <p:nvPr/>
                </p:nvSpPr>
                <p:spPr bwMode="auto">
                  <a:xfrm>
                    <a:off x="3642" y="3121"/>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87" name="Rectangle 1775"/>
                  <p:cNvSpPr>
                    <a:spLocks noChangeArrowheads="1"/>
                  </p:cNvSpPr>
                  <p:nvPr/>
                </p:nvSpPr>
                <p:spPr bwMode="auto">
                  <a:xfrm>
                    <a:off x="3642" y="3123"/>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88" name="Rectangle 1776"/>
                  <p:cNvSpPr>
                    <a:spLocks noChangeArrowheads="1"/>
                  </p:cNvSpPr>
                  <p:nvPr/>
                </p:nvSpPr>
                <p:spPr bwMode="auto">
                  <a:xfrm>
                    <a:off x="3642" y="3124"/>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89" name="Rectangle 1777"/>
                  <p:cNvSpPr>
                    <a:spLocks noChangeArrowheads="1"/>
                  </p:cNvSpPr>
                  <p:nvPr/>
                </p:nvSpPr>
                <p:spPr bwMode="auto">
                  <a:xfrm>
                    <a:off x="3642" y="3126"/>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90" name="Rectangle 1778"/>
                  <p:cNvSpPr>
                    <a:spLocks noChangeArrowheads="1"/>
                  </p:cNvSpPr>
                  <p:nvPr/>
                </p:nvSpPr>
                <p:spPr bwMode="auto">
                  <a:xfrm>
                    <a:off x="3642" y="3127"/>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91" name="Rectangle 1779"/>
                  <p:cNvSpPr>
                    <a:spLocks noChangeArrowheads="1"/>
                  </p:cNvSpPr>
                  <p:nvPr/>
                </p:nvSpPr>
                <p:spPr bwMode="auto">
                  <a:xfrm>
                    <a:off x="3642" y="3129"/>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92" name="Rectangle 1780"/>
                  <p:cNvSpPr>
                    <a:spLocks noChangeArrowheads="1"/>
                  </p:cNvSpPr>
                  <p:nvPr/>
                </p:nvSpPr>
                <p:spPr bwMode="auto">
                  <a:xfrm>
                    <a:off x="3642" y="3130"/>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93" name="Rectangle 1781"/>
                  <p:cNvSpPr>
                    <a:spLocks noChangeArrowheads="1"/>
                  </p:cNvSpPr>
                  <p:nvPr/>
                </p:nvSpPr>
                <p:spPr bwMode="auto">
                  <a:xfrm>
                    <a:off x="3642" y="3132"/>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94" name="Rectangle 1782"/>
                  <p:cNvSpPr>
                    <a:spLocks noChangeArrowheads="1"/>
                  </p:cNvSpPr>
                  <p:nvPr/>
                </p:nvSpPr>
                <p:spPr bwMode="auto">
                  <a:xfrm>
                    <a:off x="3642" y="3133"/>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95" name="Rectangle 1783"/>
                  <p:cNvSpPr>
                    <a:spLocks noChangeArrowheads="1"/>
                  </p:cNvSpPr>
                  <p:nvPr/>
                </p:nvSpPr>
                <p:spPr bwMode="auto">
                  <a:xfrm>
                    <a:off x="3642" y="3135"/>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96" name="Rectangle 1784"/>
                  <p:cNvSpPr>
                    <a:spLocks noChangeArrowheads="1"/>
                  </p:cNvSpPr>
                  <p:nvPr/>
                </p:nvSpPr>
                <p:spPr bwMode="auto">
                  <a:xfrm>
                    <a:off x="3642" y="3136"/>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97" name="Rectangle 1785"/>
                  <p:cNvSpPr>
                    <a:spLocks noChangeArrowheads="1"/>
                  </p:cNvSpPr>
                  <p:nvPr/>
                </p:nvSpPr>
                <p:spPr bwMode="auto">
                  <a:xfrm>
                    <a:off x="3642" y="3138"/>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98" name="Rectangle 1786"/>
                  <p:cNvSpPr>
                    <a:spLocks noChangeArrowheads="1"/>
                  </p:cNvSpPr>
                  <p:nvPr/>
                </p:nvSpPr>
                <p:spPr bwMode="auto">
                  <a:xfrm>
                    <a:off x="3642" y="3139"/>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299" name="Rectangle 1787"/>
                  <p:cNvSpPr>
                    <a:spLocks noChangeArrowheads="1"/>
                  </p:cNvSpPr>
                  <p:nvPr/>
                </p:nvSpPr>
                <p:spPr bwMode="auto">
                  <a:xfrm>
                    <a:off x="3642" y="3141"/>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00" name="Rectangle 1788"/>
                  <p:cNvSpPr>
                    <a:spLocks noChangeArrowheads="1"/>
                  </p:cNvSpPr>
                  <p:nvPr/>
                </p:nvSpPr>
                <p:spPr bwMode="auto">
                  <a:xfrm>
                    <a:off x="3642" y="3142"/>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01" name="Rectangle 1789"/>
                  <p:cNvSpPr>
                    <a:spLocks noChangeArrowheads="1"/>
                  </p:cNvSpPr>
                  <p:nvPr/>
                </p:nvSpPr>
                <p:spPr bwMode="auto">
                  <a:xfrm>
                    <a:off x="3642" y="3144"/>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02" name="Rectangle 1790"/>
                  <p:cNvSpPr>
                    <a:spLocks noChangeArrowheads="1"/>
                  </p:cNvSpPr>
                  <p:nvPr/>
                </p:nvSpPr>
                <p:spPr bwMode="auto">
                  <a:xfrm>
                    <a:off x="3642" y="3145"/>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03" name="Rectangle 1791"/>
                  <p:cNvSpPr>
                    <a:spLocks noChangeArrowheads="1"/>
                  </p:cNvSpPr>
                  <p:nvPr/>
                </p:nvSpPr>
                <p:spPr bwMode="auto">
                  <a:xfrm>
                    <a:off x="3642" y="3147"/>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04" name="Rectangle 1792"/>
                  <p:cNvSpPr>
                    <a:spLocks noChangeArrowheads="1"/>
                  </p:cNvSpPr>
                  <p:nvPr/>
                </p:nvSpPr>
                <p:spPr bwMode="auto">
                  <a:xfrm>
                    <a:off x="3642" y="3148"/>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05" name="Rectangle 1793"/>
                  <p:cNvSpPr>
                    <a:spLocks noChangeArrowheads="1"/>
                  </p:cNvSpPr>
                  <p:nvPr/>
                </p:nvSpPr>
                <p:spPr bwMode="auto">
                  <a:xfrm>
                    <a:off x="3642" y="3150"/>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06" name="Rectangle 1794"/>
                  <p:cNvSpPr>
                    <a:spLocks noChangeArrowheads="1"/>
                  </p:cNvSpPr>
                  <p:nvPr/>
                </p:nvSpPr>
                <p:spPr bwMode="auto">
                  <a:xfrm>
                    <a:off x="3642" y="3151"/>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07" name="Rectangle 1795"/>
                  <p:cNvSpPr>
                    <a:spLocks noChangeArrowheads="1"/>
                  </p:cNvSpPr>
                  <p:nvPr/>
                </p:nvSpPr>
                <p:spPr bwMode="auto">
                  <a:xfrm>
                    <a:off x="3642" y="3153"/>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08" name="Rectangle 1796"/>
                  <p:cNvSpPr>
                    <a:spLocks noChangeArrowheads="1"/>
                  </p:cNvSpPr>
                  <p:nvPr/>
                </p:nvSpPr>
                <p:spPr bwMode="auto">
                  <a:xfrm>
                    <a:off x="3642" y="3154"/>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09" name="Rectangle 1797"/>
                  <p:cNvSpPr>
                    <a:spLocks noChangeArrowheads="1"/>
                  </p:cNvSpPr>
                  <p:nvPr/>
                </p:nvSpPr>
                <p:spPr bwMode="auto">
                  <a:xfrm>
                    <a:off x="3642" y="3156"/>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10" name="Rectangle 1798"/>
                  <p:cNvSpPr>
                    <a:spLocks noChangeArrowheads="1"/>
                  </p:cNvSpPr>
                  <p:nvPr/>
                </p:nvSpPr>
                <p:spPr bwMode="auto">
                  <a:xfrm>
                    <a:off x="3642" y="3157"/>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11" name="Rectangle 1799"/>
                  <p:cNvSpPr>
                    <a:spLocks noChangeArrowheads="1"/>
                  </p:cNvSpPr>
                  <p:nvPr/>
                </p:nvSpPr>
                <p:spPr bwMode="auto">
                  <a:xfrm>
                    <a:off x="3642" y="3159"/>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12" name="Rectangle 1800"/>
                  <p:cNvSpPr>
                    <a:spLocks noChangeArrowheads="1"/>
                  </p:cNvSpPr>
                  <p:nvPr/>
                </p:nvSpPr>
                <p:spPr bwMode="auto">
                  <a:xfrm>
                    <a:off x="3642" y="3160"/>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13" name="Rectangle 1801"/>
                  <p:cNvSpPr>
                    <a:spLocks noChangeArrowheads="1"/>
                  </p:cNvSpPr>
                  <p:nvPr/>
                </p:nvSpPr>
                <p:spPr bwMode="auto">
                  <a:xfrm>
                    <a:off x="3642" y="3162"/>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14" name="Rectangle 1802"/>
                  <p:cNvSpPr>
                    <a:spLocks noChangeArrowheads="1"/>
                  </p:cNvSpPr>
                  <p:nvPr/>
                </p:nvSpPr>
                <p:spPr bwMode="auto">
                  <a:xfrm>
                    <a:off x="3642" y="3163"/>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15" name="Rectangle 1803"/>
                  <p:cNvSpPr>
                    <a:spLocks noChangeArrowheads="1"/>
                  </p:cNvSpPr>
                  <p:nvPr/>
                </p:nvSpPr>
                <p:spPr bwMode="auto">
                  <a:xfrm>
                    <a:off x="3642" y="3165"/>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16" name="Rectangle 1804"/>
                  <p:cNvSpPr>
                    <a:spLocks noChangeArrowheads="1"/>
                  </p:cNvSpPr>
                  <p:nvPr/>
                </p:nvSpPr>
                <p:spPr bwMode="auto">
                  <a:xfrm>
                    <a:off x="3642" y="3166"/>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17" name="Rectangle 1805"/>
                  <p:cNvSpPr>
                    <a:spLocks noChangeArrowheads="1"/>
                  </p:cNvSpPr>
                  <p:nvPr/>
                </p:nvSpPr>
                <p:spPr bwMode="auto">
                  <a:xfrm>
                    <a:off x="3642" y="3168"/>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18" name="Rectangle 1806"/>
                  <p:cNvSpPr>
                    <a:spLocks noChangeArrowheads="1"/>
                  </p:cNvSpPr>
                  <p:nvPr/>
                </p:nvSpPr>
                <p:spPr bwMode="auto">
                  <a:xfrm>
                    <a:off x="3642" y="3169"/>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19" name="Rectangle 1807"/>
                  <p:cNvSpPr>
                    <a:spLocks noChangeArrowheads="1"/>
                  </p:cNvSpPr>
                  <p:nvPr/>
                </p:nvSpPr>
                <p:spPr bwMode="auto">
                  <a:xfrm>
                    <a:off x="3642" y="3171"/>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20" name="Rectangle 1808"/>
                  <p:cNvSpPr>
                    <a:spLocks noChangeArrowheads="1"/>
                  </p:cNvSpPr>
                  <p:nvPr/>
                </p:nvSpPr>
                <p:spPr bwMode="auto">
                  <a:xfrm>
                    <a:off x="3642" y="3172"/>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21" name="Rectangle 1809"/>
                  <p:cNvSpPr>
                    <a:spLocks noChangeArrowheads="1"/>
                  </p:cNvSpPr>
                  <p:nvPr/>
                </p:nvSpPr>
                <p:spPr bwMode="auto">
                  <a:xfrm>
                    <a:off x="3642" y="3174"/>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22" name="Rectangle 1810"/>
                  <p:cNvSpPr>
                    <a:spLocks noChangeArrowheads="1"/>
                  </p:cNvSpPr>
                  <p:nvPr/>
                </p:nvSpPr>
                <p:spPr bwMode="auto">
                  <a:xfrm>
                    <a:off x="3642" y="3175"/>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23" name="Rectangle 1811"/>
                  <p:cNvSpPr>
                    <a:spLocks noChangeArrowheads="1"/>
                  </p:cNvSpPr>
                  <p:nvPr/>
                </p:nvSpPr>
                <p:spPr bwMode="auto">
                  <a:xfrm>
                    <a:off x="3642" y="3177"/>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24" name="Rectangle 1812"/>
                  <p:cNvSpPr>
                    <a:spLocks noChangeArrowheads="1"/>
                  </p:cNvSpPr>
                  <p:nvPr/>
                </p:nvSpPr>
                <p:spPr bwMode="auto">
                  <a:xfrm>
                    <a:off x="3642" y="3178"/>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25" name="Rectangle 1813"/>
                  <p:cNvSpPr>
                    <a:spLocks noChangeArrowheads="1"/>
                  </p:cNvSpPr>
                  <p:nvPr/>
                </p:nvSpPr>
                <p:spPr bwMode="auto">
                  <a:xfrm>
                    <a:off x="3642" y="3180"/>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26" name="Rectangle 1814"/>
                  <p:cNvSpPr>
                    <a:spLocks noChangeArrowheads="1"/>
                  </p:cNvSpPr>
                  <p:nvPr/>
                </p:nvSpPr>
                <p:spPr bwMode="auto">
                  <a:xfrm>
                    <a:off x="3642" y="3181"/>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27" name="Rectangle 1815"/>
                  <p:cNvSpPr>
                    <a:spLocks noChangeArrowheads="1"/>
                  </p:cNvSpPr>
                  <p:nvPr/>
                </p:nvSpPr>
                <p:spPr bwMode="auto">
                  <a:xfrm>
                    <a:off x="3642" y="3183"/>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28" name="Rectangle 1816"/>
                  <p:cNvSpPr>
                    <a:spLocks noChangeArrowheads="1"/>
                  </p:cNvSpPr>
                  <p:nvPr/>
                </p:nvSpPr>
                <p:spPr bwMode="auto">
                  <a:xfrm>
                    <a:off x="3642" y="3184"/>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29" name="Rectangle 1817"/>
                  <p:cNvSpPr>
                    <a:spLocks noChangeArrowheads="1"/>
                  </p:cNvSpPr>
                  <p:nvPr/>
                </p:nvSpPr>
                <p:spPr bwMode="auto">
                  <a:xfrm>
                    <a:off x="3642" y="3186"/>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30" name="Rectangle 1818"/>
                  <p:cNvSpPr>
                    <a:spLocks noChangeArrowheads="1"/>
                  </p:cNvSpPr>
                  <p:nvPr/>
                </p:nvSpPr>
                <p:spPr bwMode="auto">
                  <a:xfrm>
                    <a:off x="3642" y="3187"/>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31" name="Rectangle 1819"/>
                  <p:cNvSpPr>
                    <a:spLocks noChangeArrowheads="1"/>
                  </p:cNvSpPr>
                  <p:nvPr/>
                </p:nvSpPr>
                <p:spPr bwMode="auto">
                  <a:xfrm>
                    <a:off x="3642" y="3189"/>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32" name="Rectangle 1820"/>
                  <p:cNvSpPr>
                    <a:spLocks noChangeArrowheads="1"/>
                  </p:cNvSpPr>
                  <p:nvPr/>
                </p:nvSpPr>
                <p:spPr bwMode="auto">
                  <a:xfrm>
                    <a:off x="3642" y="3190"/>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33" name="Rectangle 1821"/>
                  <p:cNvSpPr>
                    <a:spLocks noChangeArrowheads="1"/>
                  </p:cNvSpPr>
                  <p:nvPr/>
                </p:nvSpPr>
                <p:spPr bwMode="auto">
                  <a:xfrm>
                    <a:off x="3642" y="3192"/>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34" name="Rectangle 1822"/>
                  <p:cNvSpPr>
                    <a:spLocks noChangeArrowheads="1"/>
                  </p:cNvSpPr>
                  <p:nvPr/>
                </p:nvSpPr>
                <p:spPr bwMode="auto">
                  <a:xfrm>
                    <a:off x="3642" y="3193"/>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35" name="Rectangle 1823"/>
                  <p:cNvSpPr>
                    <a:spLocks noChangeArrowheads="1"/>
                  </p:cNvSpPr>
                  <p:nvPr/>
                </p:nvSpPr>
                <p:spPr bwMode="auto">
                  <a:xfrm>
                    <a:off x="3642" y="3195"/>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36" name="Rectangle 1824"/>
                  <p:cNvSpPr>
                    <a:spLocks noChangeArrowheads="1"/>
                  </p:cNvSpPr>
                  <p:nvPr/>
                </p:nvSpPr>
                <p:spPr bwMode="auto">
                  <a:xfrm>
                    <a:off x="3642" y="3196"/>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37" name="Rectangle 1825"/>
                  <p:cNvSpPr>
                    <a:spLocks noChangeArrowheads="1"/>
                  </p:cNvSpPr>
                  <p:nvPr/>
                </p:nvSpPr>
                <p:spPr bwMode="auto">
                  <a:xfrm>
                    <a:off x="3642" y="3198"/>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38" name="Rectangle 1826"/>
                  <p:cNvSpPr>
                    <a:spLocks noChangeArrowheads="1"/>
                  </p:cNvSpPr>
                  <p:nvPr/>
                </p:nvSpPr>
                <p:spPr bwMode="auto">
                  <a:xfrm>
                    <a:off x="3642" y="3199"/>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39" name="Rectangle 1827"/>
                  <p:cNvSpPr>
                    <a:spLocks noChangeArrowheads="1"/>
                  </p:cNvSpPr>
                  <p:nvPr/>
                </p:nvSpPr>
                <p:spPr bwMode="auto">
                  <a:xfrm>
                    <a:off x="3642" y="3201"/>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40" name="Rectangle 1828"/>
                  <p:cNvSpPr>
                    <a:spLocks noChangeArrowheads="1"/>
                  </p:cNvSpPr>
                  <p:nvPr/>
                </p:nvSpPr>
                <p:spPr bwMode="auto">
                  <a:xfrm>
                    <a:off x="3642" y="3202"/>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41" name="Rectangle 1829"/>
                  <p:cNvSpPr>
                    <a:spLocks noChangeArrowheads="1"/>
                  </p:cNvSpPr>
                  <p:nvPr/>
                </p:nvSpPr>
                <p:spPr bwMode="auto">
                  <a:xfrm>
                    <a:off x="3642" y="3204"/>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42" name="Rectangle 1830"/>
                  <p:cNvSpPr>
                    <a:spLocks noChangeArrowheads="1"/>
                  </p:cNvSpPr>
                  <p:nvPr/>
                </p:nvSpPr>
                <p:spPr bwMode="auto">
                  <a:xfrm>
                    <a:off x="3642" y="3205"/>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43" name="Rectangle 1831"/>
                  <p:cNvSpPr>
                    <a:spLocks noChangeArrowheads="1"/>
                  </p:cNvSpPr>
                  <p:nvPr/>
                </p:nvSpPr>
                <p:spPr bwMode="auto">
                  <a:xfrm>
                    <a:off x="3642" y="3207"/>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44" name="Rectangle 1832"/>
                  <p:cNvSpPr>
                    <a:spLocks noChangeArrowheads="1"/>
                  </p:cNvSpPr>
                  <p:nvPr/>
                </p:nvSpPr>
                <p:spPr bwMode="auto">
                  <a:xfrm>
                    <a:off x="3642" y="3208"/>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45" name="Rectangle 1833"/>
                  <p:cNvSpPr>
                    <a:spLocks noChangeArrowheads="1"/>
                  </p:cNvSpPr>
                  <p:nvPr/>
                </p:nvSpPr>
                <p:spPr bwMode="auto">
                  <a:xfrm>
                    <a:off x="3642" y="3210"/>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46" name="Rectangle 1834"/>
                  <p:cNvSpPr>
                    <a:spLocks noChangeArrowheads="1"/>
                  </p:cNvSpPr>
                  <p:nvPr/>
                </p:nvSpPr>
                <p:spPr bwMode="auto">
                  <a:xfrm>
                    <a:off x="3642" y="3211"/>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47" name="Rectangle 1835"/>
                  <p:cNvSpPr>
                    <a:spLocks noChangeArrowheads="1"/>
                  </p:cNvSpPr>
                  <p:nvPr/>
                </p:nvSpPr>
                <p:spPr bwMode="auto">
                  <a:xfrm>
                    <a:off x="3642" y="3213"/>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48" name="Rectangle 1836"/>
                  <p:cNvSpPr>
                    <a:spLocks noChangeArrowheads="1"/>
                  </p:cNvSpPr>
                  <p:nvPr/>
                </p:nvSpPr>
                <p:spPr bwMode="auto">
                  <a:xfrm>
                    <a:off x="3642" y="3214"/>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49" name="Rectangle 1837"/>
                  <p:cNvSpPr>
                    <a:spLocks noChangeArrowheads="1"/>
                  </p:cNvSpPr>
                  <p:nvPr/>
                </p:nvSpPr>
                <p:spPr bwMode="auto">
                  <a:xfrm>
                    <a:off x="3642" y="3216"/>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50" name="Rectangle 1838"/>
                  <p:cNvSpPr>
                    <a:spLocks noChangeArrowheads="1"/>
                  </p:cNvSpPr>
                  <p:nvPr/>
                </p:nvSpPr>
                <p:spPr bwMode="auto">
                  <a:xfrm>
                    <a:off x="3642" y="3217"/>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51" name="Rectangle 1839"/>
                  <p:cNvSpPr>
                    <a:spLocks noChangeArrowheads="1"/>
                  </p:cNvSpPr>
                  <p:nvPr/>
                </p:nvSpPr>
                <p:spPr bwMode="auto">
                  <a:xfrm>
                    <a:off x="3642" y="3219"/>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52" name="Rectangle 1840"/>
                  <p:cNvSpPr>
                    <a:spLocks noChangeArrowheads="1"/>
                  </p:cNvSpPr>
                  <p:nvPr/>
                </p:nvSpPr>
                <p:spPr bwMode="auto">
                  <a:xfrm>
                    <a:off x="3642" y="3220"/>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53" name="Rectangle 1841"/>
                  <p:cNvSpPr>
                    <a:spLocks noChangeArrowheads="1"/>
                  </p:cNvSpPr>
                  <p:nvPr/>
                </p:nvSpPr>
                <p:spPr bwMode="auto">
                  <a:xfrm>
                    <a:off x="3642" y="3222"/>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54" name="Rectangle 1842"/>
                  <p:cNvSpPr>
                    <a:spLocks noChangeArrowheads="1"/>
                  </p:cNvSpPr>
                  <p:nvPr/>
                </p:nvSpPr>
                <p:spPr bwMode="auto">
                  <a:xfrm>
                    <a:off x="3642" y="3223"/>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55" name="Rectangle 1843"/>
                  <p:cNvSpPr>
                    <a:spLocks noChangeArrowheads="1"/>
                  </p:cNvSpPr>
                  <p:nvPr/>
                </p:nvSpPr>
                <p:spPr bwMode="auto">
                  <a:xfrm>
                    <a:off x="3642" y="3225"/>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56" name="Rectangle 1844"/>
                  <p:cNvSpPr>
                    <a:spLocks noChangeArrowheads="1"/>
                  </p:cNvSpPr>
                  <p:nvPr/>
                </p:nvSpPr>
                <p:spPr bwMode="auto">
                  <a:xfrm>
                    <a:off x="3642" y="3226"/>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57" name="Rectangle 1845"/>
                  <p:cNvSpPr>
                    <a:spLocks noChangeArrowheads="1"/>
                  </p:cNvSpPr>
                  <p:nvPr/>
                </p:nvSpPr>
                <p:spPr bwMode="auto">
                  <a:xfrm>
                    <a:off x="3642" y="3228"/>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58" name="Rectangle 1846"/>
                  <p:cNvSpPr>
                    <a:spLocks noChangeArrowheads="1"/>
                  </p:cNvSpPr>
                  <p:nvPr/>
                </p:nvSpPr>
                <p:spPr bwMode="auto">
                  <a:xfrm>
                    <a:off x="3642" y="3229"/>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59" name="Rectangle 1847"/>
                  <p:cNvSpPr>
                    <a:spLocks noChangeArrowheads="1"/>
                  </p:cNvSpPr>
                  <p:nvPr/>
                </p:nvSpPr>
                <p:spPr bwMode="auto">
                  <a:xfrm>
                    <a:off x="3642" y="3231"/>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60" name="Rectangle 1848"/>
                  <p:cNvSpPr>
                    <a:spLocks noChangeArrowheads="1"/>
                  </p:cNvSpPr>
                  <p:nvPr/>
                </p:nvSpPr>
                <p:spPr bwMode="auto">
                  <a:xfrm>
                    <a:off x="3642" y="3232"/>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61" name="Rectangle 1849"/>
                  <p:cNvSpPr>
                    <a:spLocks noChangeArrowheads="1"/>
                  </p:cNvSpPr>
                  <p:nvPr/>
                </p:nvSpPr>
                <p:spPr bwMode="auto">
                  <a:xfrm>
                    <a:off x="3642" y="3234"/>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62" name="Rectangle 1850"/>
                  <p:cNvSpPr>
                    <a:spLocks noChangeArrowheads="1"/>
                  </p:cNvSpPr>
                  <p:nvPr/>
                </p:nvSpPr>
                <p:spPr bwMode="auto">
                  <a:xfrm>
                    <a:off x="3642" y="3235"/>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63" name="Rectangle 1851"/>
                  <p:cNvSpPr>
                    <a:spLocks noChangeArrowheads="1"/>
                  </p:cNvSpPr>
                  <p:nvPr/>
                </p:nvSpPr>
                <p:spPr bwMode="auto">
                  <a:xfrm>
                    <a:off x="3642" y="3237"/>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64" name="Rectangle 1852"/>
                  <p:cNvSpPr>
                    <a:spLocks noChangeArrowheads="1"/>
                  </p:cNvSpPr>
                  <p:nvPr/>
                </p:nvSpPr>
                <p:spPr bwMode="auto">
                  <a:xfrm>
                    <a:off x="3642" y="3238"/>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65" name="Rectangle 1853"/>
                  <p:cNvSpPr>
                    <a:spLocks noChangeArrowheads="1"/>
                  </p:cNvSpPr>
                  <p:nvPr/>
                </p:nvSpPr>
                <p:spPr bwMode="auto">
                  <a:xfrm>
                    <a:off x="3642" y="3240"/>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66" name="Rectangle 1854"/>
                  <p:cNvSpPr>
                    <a:spLocks noChangeArrowheads="1"/>
                  </p:cNvSpPr>
                  <p:nvPr/>
                </p:nvSpPr>
                <p:spPr bwMode="auto">
                  <a:xfrm>
                    <a:off x="3642" y="3241"/>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67" name="Rectangle 1855"/>
                  <p:cNvSpPr>
                    <a:spLocks noChangeArrowheads="1"/>
                  </p:cNvSpPr>
                  <p:nvPr/>
                </p:nvSpPr>
                <p:spPr bwMode="auto">
                  <a:xfrm>
                    <a:off x="3642" y="3243"/>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68" name="Rectangle 1856"/>
                  <p:cNvSpPr>
                    <a:spLocks noChangeArrowheads="1"/>
                  </p:cNvSpPr>
                  <p:nvPr/>
                </p:nvSpPr>
                <p:spPr bwMode="auto">
                  <a:xfrm>
                    <a:off x="3642" y="3244"/>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69" name="Rectangle 1857"/>
                  <p:cNvSpPr>
                    <a:spLocks noChangeArrowheads="1"/>
                  </p:cNvSpPr>
                  <p:nvPr/>
                </p:nvSpPr>
                <p:spPr bwMode="auto">
                  <a:xfrm>
                    <a:off x="3642" y="3246"/>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70" name="Rectangle 1858"/>
                  <p:cNvSpPr>
                    <a:spLocks noChangeArrowheads="1"/>
                  </p:cNvSpPr>
                  <p:nvPr/>
                </p:nvSpPr>
                <p:spPr bwMode="auto">
                  <a:xfrm>
                    <a:off x="3642" y="3247"/>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71" name="Rectangle 1859"/>
                  <p:cNvSpPr>
                    <a:spLocks noChangeArrowheads="1"/>
                  </p:cNvSpPr>
                  <p:nvPr/>
                </p:nvSpPr>
                <p:spPr bwMode="auto">
                  <a:xfrm>
                    <a:off x="3642" y="3249"/>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72" name="Rectangle 1860"/>
                  <p:cNvSpPr>
                    <a:spLocks noChangeArrowheads="1"/>
                  </p:cNvSpPr>
                  <p:nvPr/>
                </p:nvSpPr>
                <p:spPr bwMode="auto">
                  <a:xfrm>
                    <a:off x="3642" y="3250"/>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73" name="Rectangle 1861"/>
                  <p:cNvSpPr>
                    <a:spLocks noChangeArrowheads="1"/>
                  </p:cNvSpPr>
                  <p:nvPr/>
                </p:nvSpPr>
                <p:spPr bwMode="auto">
                  <a:xfrm>
                    <a:off x="3642" y="3252"/>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74" name="Rectangle 1862"/>
                  <p:cNvSpPr>
                    <a:spLocks noChangeArrowheads="1"/>
                  </p:cNvSpPr>
                  <p:nvPr/>
                </p:nvSpPr>
                <p:spPr bwMode="auto">
                  <a:xfrm>
                    <a:off x="3642" y="3253"/>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75" name="Rectangle 1863"/>
                  <p:cNvSpPr>
                    <a:spLocks noChangeArrowheads="1"/>
                  </p:cNvSpPr>
                  <p:nvPr/>
                </p:nvSpPr>
                <p:spPr bwMode="auto">
                  <a:xfrm>
                    <a:off x="3642" y="3255"/>
                    <a:ext cx="2016" cy="1"/>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sp>
                <p:nvSpPr>
                  <p:cNvPr id="66376" name="Rectangle 1864"/>
                  <p:cNvSpPr>
                    <a:spLocks noChangeArrowheads="1"/>
                  </p:cNvSpPr>
                  <p:nvPr/>
                </p:nvSpPr>
                <p:spPr bwMode="auto">
                  <a:xfrm>
                    <a:off x="3642" y="3256"/>
                    <a:ext cx="2016" cy="2"/>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9525">
                    <a:noFill/>
                    <a:miter lim="800000"/>
                    <a:headEnd/>
                    <a:tailEnd/>
                  </a:ln>
                </p:spPr>
                <p:txBody>
                  <a:bodyPr/>
                  <a:lstStyle/>
                  <a:p>
                    <a:endParaRPr lang="pl-PL">
                      <a:latin typeface="+mn-lt"/>
                    </a:endParaRPr>
                  </a:p>
                </p:txBody>
              </p:sp>
            </p:grpSp>
            <p:sp>
              <p:nvSpPr>
                <p:cNvPr id="66378" name="Rectangle 1866"/>
                <p:cNvSpPr>
                  <a:spLocks noChangeArrowheads="1"/>
                </p:cNvSpPr>
                <p:nvPr/>
              </p:nvSpPr>
              <p:spPr bwMode="auto">
                <a:xfrm>
                  <a:off x="3642" y="3114"/>
                  <a:ext cx="2017" cy="145"/>
                </a:xfrm>
                <a:prstGeom prst="rect">
                  <a:avLst/>
                </a:prstGeom>
                <a:gradFill rotWithShape="0">
                  <a:gsLst>
                    <a:gs pos="0">
                      <a:srgbClr val="CCFFFF">
                        <a:gamma/>
                        <a:shade val="81569"/>
                        <a:invGamma/>
                      </a:srgbClr>
                    </a:gs>
                    <a:gs pos="50000">
                      <a:srgbClr val="CCFFFF"/>
                    </a:gs>
                    <a:gs pos="100000">
                      <a:srgbClr val="CCFFFF">
                        <a:gamma/>
                        <a:shade val="81569"/>
                        <a:invGamma/>
                      </a:srgbClr>
                    </a:gs>
                  </a:gsLst>
                  <a:lin ang="5400000" scaled="1"/>
                </a:gradFill>
                <a:ln w="12700">
                  <a:solidFill>
                    <a:srgbClr val="000000"/>
                  </a:solidFill>
                  <a:miter lim="800000"/>
                  <a:headEnd/>
                  <a:tailEnd/>
                </a:ln>
              </p:spPr>
              <p:txBody>
                <a:bodyPr/>
                <a:lstStyle/>
                <a:p>
                  <a:endParaRPr lang="pl-PL">
                    <a:latin typeface="+mn-lt"/>
                  </a:endParaRPr>
                </a:p>
              </p:txBody>
            </p:sp>
          </p:grpSp>
          <p:sp>
            <p:nvSpPr>
              <p:cNvPr id="66380" name="Rectangle 1868"/>
              <p:cNvSpPr>
                <a:spLocks noChangeArrowheads="1"/>
              </p:cNvSpPr>
              <p:nvPr/>
            </p:nvSpPr>
            <p:spPr bwMode="auto">
              <a:xfrm>
                <a:off x="4329" y="3563"/>
                <a:ext cx="560" cy="174"/>
              </a:xfrm>
              <a:prstGeom prst="rect">
                <a:avLst/>
              </a:prstGeom>
              <a:noFill/>
              <a:ln w="9525">
                <a:noFill/>
                <a:miter lim="800000"/>
                <a:headEnd/>
                <a:tailEnd/>
              </a:ln>
            </p:spPr>
            <p:txBody>
              <a:bodyPr/>
              <a:lstStyle/>
              <a:p>
                <a:endParaRPr lang="pl-PL">
                  <a:latin typeface="+mn-lt"/>
                </a:endParaRPr>
              </a:p>
            </p:txBody>
          </p:sp>
          <p:sp>
            <p:nvSpPr>
              <p:cNvPr id="66381" name="Rectangle 1869"/>
              <p:cNvSpPr>
                <a:spLocks noChangeArrowheads="1"/>
              </p:cNvSpPr>
              <p:nvPr/>
            </p:nvSpPr>
            <p:spPr bwMode="auto">
              <a:xfrm>
                <a:off x="3957" y="3577"/>
                <a:ext cx="1477" cy="136"/>
              </a:xfrm>
              <a:prstGeom prst="rect">
                <a:avLst/>
              </a:prstGeom>
              <a:noFill/>
              <a:ln w="9525">
                <a:noFill/>
                <a:miter lim="800000"/>
                <a:headEnd/>
                <a:tailEnd/>
              </a:ln>
            </p:spPr>
            <p:txBody>
              <a:bodyPr wrap="none" lIns="0" tIns="0" rIns="0" bIns="0">
                <a:spAutoFit/>
              </a:bodyPr>
              <a:lstStyle/>
              <a:p>
                <a:r>
                  <a:rPr lang="en-US" sz="1400" dirty="0">
                    <a:latin typeface="+mn-lt"/>
                  </a:rPr>
                  <a:t>Primary coating (plastic)  </a:t>
                </a:r>
              </a:p>
            </p:txBody>
          </p:sp>
        </p:grpSp>
      </p:grpSp>
      <p:grpSp>
        <p:nvGrpSpPr>
          <p:cNvPr id="67200" name="Group 1664"/>
          <p:cNvGrpSpPr>
            <a:grpSpLocks/>
          </p:cNvGrpSpPr>
          <p:nvPr/>
        </p:nvGrpSpPr>
        <p:grpSpPr bwMode="auto">
          <a:xfrm>
            <a:off x="5691188" y="2532063"/>
            <a:ext cx="1870075" cy="276225"/>
            <a:chOff x="3590" y="1595"/>
            <a:chExt cx="1178" cy="174"/>
          </a:xfrm>
        </p:grpSpPr>
        <p:sp>
          <p:nvSpPr>
            <p:cNvPr id="67182" name="Rectangle 1646"/>
            <p:cNvSpPr>
              <a:spLocks noChangeArrowheads="1"/>
            </p:cNvSpPr>
            <p:nvPr/>
          </p:nvSpPr>
          <p:spPr bwMode="auto">
            <a:xfrm>
              <a:off x="3614" y="1595"/>
              <a:ext cx="604" cy="174"/>
            </a:xfrm>
            <a:prstGeom prst="rect">
              <a:avLst/>
            </a:prstGeom>
            <a:noFill/>
            <a:ln w="9525">
              <a:noFill/>
              <a:miter lim="800000"/>
              <a:headEnd/>
              <a:tailEnd/>
            </a:ln>
          </p:spPr>
          <p:txBody>
            <a:bodyPr/>
            <a:lstStyle/>
            <a:p>
              <a:endParaRPr lang="pl-PL">
                <a:latin typeface="+mn-lt"/>
              </a:endParaRPr>
            </a:p>
          </p:txBody>
        </p:sp>
        <p:sp>
          <p:nvSpPr>
            <p:cNvPr id="67183" name="Rectangle 1647"/>
            <p:cNvSpPr>
              <a:spLocks noChangeArrowheads="1"/>
            </p:cNvSpPr>
            <p:nvPr/>
          </p:nvSpPr>
          <p:spPr bwMode="auto">
            <a:xfrm>
              <a:off x="3590" y="1632"/>
              <a:ext cx="486" cy="136"/>
            </a:xfrm>
            <a:prstGeom prst="rect">
              <a:avLst/>
            </a:prstGeom>
            <a:noFill/>
            <a:ln w="9525">
              <a:noFill/>
              <a:miter lim="800000"/>
              <a:headEnd/>
              <a:tailEnd/>
            </a:ln>
          </p:spPr>
          <p:txBody>
            <a:bodyPr wrap="none" lIns="0" tIns="0" rIns="0" bIns="0">
              <a:spAutoFit/>
            </a:bodyPr>
            <a:lstStyle/>
            <a:p>
              <a:r>
                <a:rPr lang="pl-PL" sz="1400">
                  <a:latin typeface="+mn-lt"/>
                </a:rPr>
                <a:t>5</a:t>
              </a:r>
              <a:r>
                <a:rPr lang="pl-PL" sz="800">
                  <a:latin typeface="+mn-lt"/>
                </a:rPr>
                <a:t> </a:t>
              </a:r>
              <a:r>
                <a:rPr lang="pl-PL" sz="1400">
                  <a:latin typeface="+mn-lt"/>
                </a:rPr>
                <a:t>–</a:t>
              </a:r>
              <a:r>
                <a:rPr lang="pl-PL" sz="800">
                  <a:latin typeface="+mn-lt"/>
                </a:rPr>
                <a:t> </a:t>
              </a:r>
              <a:r>
                <a:rPr lang="pl-PL" sz="1400">
                  <a:latin typeface="+mn-lt"/>
                </a:rPr>
                <a:t>62</a:t>
              </a:r>
              <a:r>
                <a:rPr lang="en-US" sz="1400">
                  <a:latin typeface="+mn-lt"/>
                </a:rPr>
                <a:t>.</a:t>
              </a:r>
              <a:r>
                <a:rPr lang="pl-PL" sz="1400">
                  <a:latin typeface="+mn-lt"/>
                </a:rPr>
                <a:t>5 </a:t>
              </a:r>
            </a:p>
          </p:txBody>
        </p:sp>
        <p:sp>
          <p:nvSpPr>
            <p:cNvPr id="67184" name="Rectangle 1648"/>
            <p:cNvSpPr>
              <a:spLocks noChangeArrowheads="1"/>
            </p:cNvSpPr>
            <p:nvPr/>
          </p:nvSpPr>
          <p:spPr bwMode="auto">
            <a:xfrm>
              <a:off x="4013" y="1632"/>
              <a:ext cx="73" cy="136"/>
            </a:xfrm>
            <a:prstGeom prst="rect">
              <a:avLst/>
            </a:prstGeom>
            <a:noFill/>
            <a:ln w="9525">
              <a:noFill/>
              <a:miter lim="800000"/>
              <a:headEnd/>
              <a:tailEnd/>
            </a:ln>
          </p:spPr>
          <p:txBody>
            <a:bodyPr wrap="none" lIns="0" tIns="0" rIns="0" bIns="0">
              <a:spAutoFit/>
            </a:bodyPr>
            <a:lstStyle/>
            <a:p>
              <a:r>
                <a:rPr lang="pl-PL" sz="1400" dirty="0">
                  <a:latin typeface="+mn-lt"/>
                </a:rPr>
                <a:t>μ</a:t>
              </a:r>
            </a:p>
          </p:txBody>
        </p:sp>
        <p:sp>
          <p:nvSpPr>
            <p:cNvPr id="67185" name="Rectangle 1649"/>
            <p:cNvSpPr>
              <a:spLocks noChangeArrowheads="1"/>
            </p:cNvSpPr>
            <p:nvPr/>
          </p:nvSpPr>
          <p:spPr bwMode="auto">
            <a:xfrm>
              <a:off x="4079" y="1632"/>
              <a:ext cx="110" cy="136"/>
            </a:xfrm>
            <a:prstGeom prst="rect">
              <a:avLst/>
            </a:prstGeom>
            <a:noFill/>
            <a:ln w="9525">
              <a:noFill/>
              <a:miter lim="800000"/>
              <a:headEnd/>
              <a:tailEnd/>
            </a:ln>
          </p:spPr>
          <p:txBody>
            <a:bodyPr wrap="none" lIns="0" tIns="0" rIns="0" bIns="0">
              <a:spAutoFit/>
            </a:bodyPr>
            <a:lstStyle/>
            <a:p>
              <a:r>
                <a:rPr lang="pl-PL" sz="1400">
                  <a:latin typeface="+mn-lt"/>
                </a:rPr>
                <a:t>m</a:t>
              </a:r>
            </a:p>
          </p:txBody>
        </p:sp>
        <p:sp>
          <p:nvSpPr>
            <p:cNvPr id="67186" name="Line 1650"/>
            <p:cNvSpPr>
              <a:spLocks noChangeShapeType="1"/>
            </p:cNvSpPr>
            <p:nvPr/>
          </p:nvSpPr>
          <p:spPr bwMode="auto">
            <a:xfrm flipH="1">
              <a:off x="3664" y="1626"/>
              <a:ext cx="1104" cy="1"/>
            </a:xfrm>
            <a:prstGeom prst="line">
              <a:avLst/>
            </a:prstGeom>
            <a:noFill/>
            <a:ln w="12700">
              <a:solidFill>
                <a:schemeClr val="tx1"/>
              </a:solidFill>
              <a:round/>
              <a:headEnd/>
              <a:tailEnd/>
            </a:ln>
          </p:spPr>
          <p:txBody>
            <a:bodyPr/>
            <a:lstStyle/>
            <a:p>
              <a:endParaRPr lang="pl-PL">
                <a:latin typeface="+mn-lt"/>
              </a:endParaRPr>
            </a:p>
          </p:txBody>
        </p:sp>
        <p:sp>
          <p:nvSpPr>
            <p:cNvPr id="67187" name="Line 1651"/>
            <p:cNvSpPr>
              <a:spLocks noChangeShapeType="1"/>
            </p:cNvSpPr>
            <p:nvPr/>
          </p:nvSpPr>
          <p:spPr bwMode="auto">
            <a:xfrm flipH="1">
              <a:off x="3664" y="1762"/>
              <a:ext cx="1104" cy="1"/>
            </a:xfrm>
            <a:prstGeom prst="line">
              <a:avLst/>
            </a:prstGeom>
            <a:noFill/>
            <a:ln w="12700">
              <a:solidFill>
                <a:schemeClr val="tx1"/>
              </a:solidFill>
              <a:round/>
              <a:headEnd/>
              <a:tailEnd/>
            </a:ln>
          </p:spPr>
          <p:txBody>
            <a:bodyPr/>
            <a:lstStyle/>
            <a:p>
              <a:endParaRPr lang="pl-PL">
                <a:latin typeface="+mn-lt"/>
              </a:endParaRPr>
            </a:p>
          </p:txBody>
        </p:sp>
      </p:grpSp>
      <p:grpSp>
        <p:nvGrpSpPr>
          <p:cNvPr id="67204" name="Group 1668"/>
          <p:cNvGrpSpPr>
            <a:grpSpLocks/>
          </p:cNvGrpSpPr>
          <p:nvPr/>
        </p:nvGrpSpPr>
        <p:grpSpPr bwMode="auto">
          <a:xfrm>
            <a:off x="4954588" y="2154238"/>
            <a:ext cx="2614612" cy="1063625"/>
            <a:chOff x="3121" y="1357"/>
            <a:chExt cx="1647" cy="670"/>
          </a:xfrm>
        </p:grpSpPr>
        <p:sp>
          <p:nvSpPr>
            <p:cNvPr id="67172" name="Rectangle 1636"/>
            <p:cNvSpPr>
              <a:spLocks noChangeArrowheads="1"/>
            </p:cNvSpPr>
            <p:nvPr/>
          </p:nvSpPr>
          <p:spPr bwMode="auto">
            <a:xfrm>
              <a:off x="3121" y="1601"/>
              <a:ext cx="438" cy="174"/>
            </a:xfrm>
            <a:prstGeom prst="rect">
              <a:avLst/>
            </a:prstGeom>
            <a:noFill/>
            <a:ln w="9525">
              <a:noFill/>
              <a:miter lim="800000"/>
              <a:headEnd/>
              <a:tailEnd/>
            </a:ln>
          </p:spPr>
          <p:txBody>
            <a:bodyPr/>
            <a:lstStyle/>
            <a:p>
              <a:endParaRPr lang="pl-PL">
                <a:latin typeface="+mn-lt"/>
              </a:endParaRPr>
            </a:p>
          </p:txBody>
        </p:sp>
        <p:sp>
          <p:nvSpPr>
            <p:cNvPr id="67173" name="Rectangle 1637"/>
            <p:cNvSpPr>
              <a:spLocks noChangeArrowheads="1"/>
            </p:cNvSpPr>
            <p:nvPr/>
          </p:nvSpPr>
          <p:spPr bwMode="auto">
            <a:xfrm>
              <a:off x="3139" y="1638"/>
              <a:ext cx="254" cy="136"/>
            </a:xfrm>
            <a:prstGeom prst="rect">
              <a:avLst/>
            </a:prstGeom>
            <a:noFill/>
            <a:ln w="9525">
              <a:noFill/>
              <a:miter lim="800000"/>
              <a:headEnd/>
              <a:tailEnd/>
            </a:ln>
          </p:spPr>
          <p:txBody>
            <a:bodyPr wrap="none" lIns="0" tIns="0" rIns="0" bIns="0">
              <a:spAutoFit/>
            </a:bodyPr>
            <a:lstStyle/>
            <a:p>
              <a:r>
                <a:rPr lang="pl-PL" sz="1400">
                  <a:latin typeface="+mn-lt"/>
                </a:rPr>
                <a:t>125 </a:t>
              </a:r>
            </a:p>
          </p:txBody>
        </p:sp>
        <p:sp>
          <p:nvSpPr>
            <p:cNvPr id="67174" name="Rectangle 1638"/>
            <p:cNvSpPr>
              <a:spLocks noChangeArrowheads="1"/>
            </p:cNvSpPr>
            <p:nvPr/>
          </p:nvSpPr>
          <p:spPr bwMode="auto">
            <a:xfrm>
              <a:off x="3360" y="1638"/>
              <a:ext cx="73" cy="136"/>
            </a:xfrm>
            <a:prstGeom prst="rect">
              <a:avLst/>
            </a:prstGeom>
            <a:noFill/>
            <a:ln w="9525">
              <a:noFill/>
              <a:miter lim="800000"/>
              <a:headEnd/>
              <a:tailEnd/>
            </a:ln>
          </p:spPr>
          <p:txBody>
            <a:bodyPr wrap="none" lIns="0" tIns="0" rIns="0" bIns="0">
              <a:spAutoFit/>
            </a:bodyPr>
            <a:lstStyle/>
            <a:p>
              <a:r>
                <a:rPr lang="pl-PL" sz="1400">
                  <a:latin typeface="+mn-lt"/>
                </a:rPr>
                <a:t>μ</a:t>
              </a:r>
            </a:p>
          </p:txBody>
        </p:sp>
        <p:sp>
          <p:nvSpPr>
            <p:cNvPr id="67175" name="Rectangle 1639"/>
            <p:cNvSpPr>
              <a:spLocks noChangeArrowheads="1"/>
            </p:cNvSpPr>
            <p:nvPr/>
          </p:nvSpPr>
          <p:spPr bwMode="auto">
            <a:xfrm>
              <a:off x="3435" y="1638"/>
              <a:ext cx="110" cy="136"/>
            </a:xfrm>
            <a:prstGeom prst="rect">
              <a:avLst/>
            </a:prstGeom>
            <a:noFill/>
            <a:ln w="9525">
              <a:noFill/>
              <a:miter lim="800000"/>
              <a:headEnd/>
              <a:tailEnd/>
            </a:ln>
          </p:spPr>
          <p:txBody>
            <a:bodyPr wrap="none" lIns="0" tIns="0" rIns="0" bIns="0">
              <a:spAutoFit/>
            </a:bodyPr>
            <a:lstStyle/>
            <a:p>
              <a:r>
                <a:rPr lang="pl-PL" sz="1400">
                  <a:latin typeface="+mn-lt"/>
                </a:rPr>
                <a:t>m</a:t>
              </a:r>
            </a:p>
          </p:txBody>
        </p:sp>
        <p:grpSp>
          <p:nvGrpSpPr>
            <p:cNvPr id="67178" name="Group 1642"/>
            <p:cNvGrpSpPr>
              <a:grpSpLocks/>
            </p:cNvGrpSpPr>
            <p:nvPr/>
          </p:nvGrpSpPr>
          <p:grpSpPr bwMode="auto">
            <a:xfrm>
              <a:off x="3326" y="1786"/>
              <a:ext cx="67" cy="240"/>
              <a:chOff x="3368" y="1786"/>
              <a:chExt cx="67" cy="240"/>
            </a:xfrm>
          </p:grpSpPr>
          <p:sp>
            <p:nvSpPr>
              <p:cNvPr id="67176" name="Line 1640"/>
              <p:cNvSpPr>
                <a:spLocks noChangeShapeType="1"/>
              </p:cNvSpPr>
              <p:nvPr/>
            </p:nvSpPr>
            <p:spPr bwMode="auto">
              <a:xfrm>
                <a:off x="3402" y="1786"/>
                <a:ext cx="1" cy="175"/>
              </a:xfrm>
              <a:prstGeom prst="line">
                <a:avLst/>
              </a:prstGeom>
              <a:noFill/>
              <a:ln w="12700">
                <a:solidFill>
                  <a:schemeClr val="tx1"/>
                </a:solidFill>
                <a:round/>
                <a:headEnd/>
                <a:tailEnd/>
              </a:ln>
            </p:spPr>
            <p:txBody>
              <a:bodyPr/>
              <a:lstStyle/>
              <a:p>
                <a:endParaRPr lang="pl-PL">
                  <a:latin typeface="+mn-lt"/>
                </a:endParaRPr>
              </a:p>
            </p:txBody>
          </p:sp>
          <p:sp>
            <p:nvSpPr>
              <p:cNvPr id="67177" name="Freeform 1641"/>
              <p:cNvSpPr>
                <a:spLocks/>
              </p:cNvSpPr>
              <p:nvPr/>
            </p:nvSpPr>
            <p:spPr bwMode="auto">
              <a:xfrm>
                <a:off x="3368" y="1959"/>
                <a:ext cx="67" cy="67"/>
              </a:xfrm>
              <a:custGeom>
                <a:avLst/>
                <a:gdLst/>
                <a:ahLst/>
                <a:cxnLst>
                  <a:cxn ang="0">
                    <a:pos x="0" y="0"/>
                  </a:cxn>
                  <a:cxn ang="0">
                    <a:pos x="34" y="67"/>
                  </a:cxn>
                  <a:cxn ang="0">
                    <a:pos x="67" y="0"/>
                  </a:cxn>
                  <a:cxn ang="0">
                    <a:pos x="0" y="0"/>
                  </a:cxn>
                </a:cxnLst>
                <a:rect l="0" t="0" r="r" b="b"/>
                <a:pathLst>
                  <a:path w="67" h="67">
                    <a:moveTo>
                      <a:pt x="0" y="0"/>
                    </a:moveTo>
                    <a:lnTo>
                      <a:pt x="34" y="67"/>
                    </a:lnTo>
                    <a:lnTo>
                      <a:pt x="67" y="0"/>
                    </a:lnTo>
                    <a:lnTo>
                      <a:pt x="0" y="0"/>
                    </a:lnTo>
                    <a:close/>
                  </a:path>
                </a:pathLst>
              </a:custGeom>
              <a:solidFill>
                <a:schemeClr val="tx1"/>
              </a:solidFill>
              <a:ln w="9525">
                <a:solidFill>
                  <a:schemeClr val="tx1"/>
                </a:solidFill>
                <a:round/>
                <a:headEnd/>
                <a:tailEnd/>
              </a:ln>
            </p:spPr>
            <p:txBody>
              <a:bodyPr/>
              <a:lstStyle/>
              <a:p>
                <a:endParaRPr lang="pl-PL">
                  <a:latin typeface="+mn-lt"/>
                </a:endParaRPr>
              </a:p>
            </p:txBody>
          </p:sp>
        </p:grpSp>
        <p:grpSp>
          <p:nvGrpSpPr>
            <p:cNvPr id="67181" name="Group 1645"/>
            <p:cNvGrpSpPr>
              <a:grpSpLocks/>
            </p:cNvGrpSpPr>
            <p:nvPr/>
          </p:nvGrpSpPr>
          <p:grpSpPr bwMode="auto">
            <a:xfrm>
              <a:off x="3327" y="1362"/>
              <a:ext cx="67" cy="299"/>
              <a:chOff x="3369" y="1362"/>
              <a:chExt cx="67" cy="299"/>
            </a:xfrm>
          </p:grpSpPr>
          <p:sp>
            <p:nvSpPr>
              <p:cNvPr id="67179" name="Line 1643"/>
              <p:cNvSpPr>
                <a:spLocks noChangeShapeType="1"/>
              </p:cNvSpPr>
              <p:nvPr/>
            </p:nvSpPr>
            <p:spPr bwMode="auto">
              <a:xfrm>
                <a:off x="3402" y="1427"/>
                <a:ext cx="1" cy="234"/>
              </a:xfrm>
              <a:prstGeom prst="line">
                <a:avLst/>
              </a:prstGeom>
              <a:noFill/>
              <a:ln w="12700">
                <a:solidFill>
                  <a:schemeClr val="tx1"/>
                </a:solidFill>
                <a:round/>
                <a:headEnd/>
                <a:tailEnd/>
              </a:ln>
            </p:spPr>
            <p:txBody>
              <a:bodyPr/>
              <a:lstStyle/>
              <a:p>
                <a:endParaRPr lang="pl-PL">
                  <a:latin typeface="+mn-lt"/>
                </a:endParaRPr>
              </a:p>
            </p:txBody>
          </p:sp>
          <p:sp>
            <p:nvSpPr>
              <p:cNvPr id="67180" name="Freeform 1644"/>
              <p:cNvSpPr>
                <a:spLocks/>
              </p:cNvSpPr>
              <p:nvPr/>
            </p:nvSpPr>
            <p:spPr bwMode="auto">
              <a:xfrm>
                <a:off x="3369" y="1362"/>
                <a:ext cx="67" cy="67"/>
              </a:xfrm>
              <a:custGeom>
                <a:avLst/>
                <a:gdLst/>
                <a:ahLst/>
                <a:cxnLst>
                  <a:cxn ang="0">
                    <a:pos x="67" y="67"/>
                  </a:cxn>
                  <a:cxn ang="0">
                    <a:pos x="33" y="0"/>
                  </a:cxn>
                  <a:cxn ang="0">
                    <a:pos x="0" y="67"/>
                  </a:cxn>
                  <a:cxn ang="0">
                    <a:pos x="67" y="67"/>
                  </a:cxn>
                </a:cxnLst>
                <a:rect l="0" t="0" r="r" b="b"/>
                <a:pathLst>
                  <a:path w="67" h="67">
                    <a:moveTo>
                      <a:pt x="67" y="67"/>
                    </a:moveTo>
                    <a:lnTo>
                      <a:pt x="33" y="0"/>
                    </a:lnTo>
                    <a:lnTo>
                      <a:pt x="0" y="67"/>
                    </a:lnTo>
                    <a:lnTo>
                      <a:pt x="67" y="67"/>
                    </a:lnTo>
                    <a:close/>
                  </a:path>
                </a:pathLst>
              </a:custGeom>
              <a:solidFill>
                <a:schemeClr val="tx1"/>
              </a:solidFill>
              <a:ln w="9525">
                <a:solidFill>
                  <a:schemeClr val="tx1"/>
                </a:solidFill>
                <a:round/>
                <a:headEnd/>
                <a:tailEnd/>
              </a:ln>
            </p:spPr>
            <p:txBody>
              <a:bodyPr/>
              <a:lstStyle/>
              <a:p>
                <a:endParaRPr lang="pl-PL">
                  <a:latin typeface="+mn-lt"/>
                </a:endParaRPr>
              </a:p>
            </p:txBody>
          </p:sp>
        </p:grpSp>
        <p:sp>
          <p:nvSpPr>
            <p:cNvPr id="67188" name="Line 1652"/>
            <p:cNvSpPr>
              <a:spLocks noChangeShapeType="1"/>
            </p:cNvSpPr>
            <p:nvPr/>
          </p:nvSpPr>
          <p:spPr bwMode="auto">
            <a:xfrm flipH="1">
              <a:off x="3312" y="2026"/>
              <a:ext cx="1456" cy="1"/>
            </a:xfrm>
            <a:prstGeom prst="line">
              <a:avLst/>
            </a:prstGeom>
            <a:noFill/>
            <a:ln w="12700">
              <a:solidFill>
                <a:schemeClr val="tx1"/>
              </a:solidFill>
              <a:round/>
              <a:headEnd/>
              <a:tailEnd/>
            </a:ln>
          </p:spPr>
          <p:txBody>
            <a:bodyPr/>
            <a:lstStyle/>
            <a:p>
              <a:endParaRPr lang="pl-PL">
                <a:latin typeface="+mn-lt"/>
              </a:endParaRPr>
            </a:p>
          </p:txBody>
        </p:sp>
        <p:sp>
          <p:nvSpPr>
            <p:cNvPr id="67189" name="Line 1653"/>
            <p:cNvSpPr>
              <a:spLocks noChangeShapeType="1"/>
            </p:cNvSpPr>
            <p:nvPr/>
          </p:nvSpPr>
          <p:spPr bwMode="auto">
            <a:xfrm flipH="1">
              <a:off x="3312" y="1357"/>
              <a:ext cx="1456" cy="1"/>
            </a:xfrm>
            <a:prstGeom prst="line">
              <a:avLst/>
            </a:prstGeom>
            <a:noFill/>
            <a:ln w="12700">
              <a:solidFill>
                <a:schemeClr val="tx1"/>
              </a:solidFill>
              <a:round/>
              <a:headEnd/>
              <a:tailEnd/>
            </a:ln>
          </p:spPr>
          <p:txBody>
            <a:bodyPr/>
            <a:lstStyle/>
            <a:p>
              <a:endParaRPr lang="pl-PL">
                <a:latin typeface="+mn-lt"/>
              </a:endParaRPr>
            </a:p>
          </p:txBody>
        </p:sp>
      </p:grpSp>
      <p:grpSp>
        <p:nvGrpSpPr>
          <p:cNvPr id="67203" name="Group 1667"/>
          <p:cNvGrpSpPr>
            <a:grpSpLocks/>
          </p:cNvGrpSpPr>
          <p:nvPr/>
        </p:nvGrpSpPr>
        <p:grpSpPr bwMode="auto">
          <a:xfrm>
            <a:off x="4200525" y="1743075"/>
            <a:ext cx="3343275" cy="1893888"/>
            <a:chOff x="2646" y="1098"/>
            <a:chExt cx="2106" cy="1193"/>
          </a:xfrm>
        </p:grpSpPr>
        <p:sp>
          <p:nvSpPr>
            <p:cNvPr id="67161" name="Line 1625"/>
            <p:cNvSpPr>
              <a:spLocks noChangeShapeType="1"/>
            </p:cNvSpPr>
            <p:nvPr/>
          </p:nvSpPr>
          <p:spPr bwMode="auto">
            <a:xfrm flipH="1">
              <a:off x="2837" y="2290"/>
              <a:ext cx="1915" cy="1"/>
            </a:xfrm>
            <a:prstGeom prst="line">
              <a:avLst/>
            </a:prstGeom>
            <a:noFill/>
            <a:ln w="12700">
              <a:solidFill>
                <a:schemeClr val="tx1"/>
              </a:solidFill>
              <a:round/>
              <a:headEnd/>
              <a:tailEnd/>
            </a:ln>
          </p:spPr>
          <p:txBody>
            <a:bodyPr/>
            <a:lstStyle/>
            <a:p>
              <a:endParaRPr lang="pl-PL">
                <a:latin typeface="+mn-lt"/>
              </a:endParaRPr>
            </a:p>
          </p:txBody>
        </p:sp>
        <p:sp>
          <p:nvSpPr>
            <p:cNvPr id="67162" name="Rectangle 1626"/>
            <p:cNvSpPr>
              <a:spLocks noChangeArrowheads="1"/>
            </p:cNvSpPr>
            <p:nvPr/>
          </p:nvSpPr>
          <p:spPr bwMode="auto">
            <a:xfrm>
              <a:off x="2646" y="1601"/>
              <a:ext cx="438" cy="174"/>
            </a:xfrm>
            <a:prstGeom prst="rect">
              <a:avLst/>
            </a:prstGeom>
            <a:noFill/>
            <a:ln w="9525">
              <a:noFill/>
              <a:miter lim="800000"/>
              <a:headEnd/>
              <a:tailEnd/>
            </a:ln>
          </p:spPr>
          <p:txBody>
            <a:bodyPr/>
            <a:lstStyle/>
            <a:p>
              <a:endParaRPr lang="pl-PL">
                <a:latin typeface="+mn-lt"/>
              </a:endParaRPr>
            </a:p>
          </p:txBody>
        </p:sp>
        <p:sp>
          <p:nvSpPr>
            <p:cNvPr id="67163" name="Rectangle 1627"/>
            <p:cNvSpPr>
              <a:spLocks noChangeArrowheads="1"/>
            </p:cNvSpPr>
            <p:nvPr/>
          </p:nvSpPr>
          <p:spPr bwMode="auto">
            <a:xfrm>
              <a:off x="2666" y="1638"/>
              <a:ext cx="254" cy="136"/>
            </a:xfrm>
            <a:prstGeom prst="rect">
              <a:avLst/>
            </a:prstGeom>
            <a:noFill/>
            <a:ln w="9525">
              <a:noFill/>
              <a:miter lim="800000"/>
              <a:headEnd/>
              <a:tailEnd/>
            </a:ln>
          </p:spPr>
          <p:txBody>
            <a:bodyPr wrap="none" lIns="0" tIns="0" rIns="0" bIns="0">
              <a:spAutoFit/>
            </a:bodyPr>
            <a:lstStyle/>
            <a:p>
              <a:r>
                <a:rPr lang="pl-PL" sz="1400">
                  <a:latin typeface="+mn-lt"/>
                </a:rPr>
                <a:t>245 </a:t>
              </a:r>
            </a:p>
          </p:txBody>
        </p:sp>
        <p:sp>
          <p:nvSpPr>
            <p:cNvPr id="67164" name="Rectangle 1628"/>
            <p:cNvSpPr>
              <a:spLocks noChangeArrowheads="1"/>
            </p:cNvSpPr>
            <p:nvPr/>
          </p:nvSpPr>
          <p:spPr bwMode="auto">
            <a:xfrm>
              <a:off x="2890" y="1638"/>
              <a:ext cx="73" cy="136"/>
            </a:xfrm>
            <a:prstGeom prst="rect">
              <a:avLst/>
            </a:prstGeom>
            <a:noFill/>
            <a:ln w="9525">
              <a:noFill/>
              <a:miter lim="800000"/>
              <a:headEnd/>
              <a:tailEnd/>
            </a:ln>
          </p:spPr>
          <p:txBody>
            <a:bodyPr wrap="none" lIns="0" tIns="0" rIns="0" bIns="0">
              <a:spAutoFit/>
            </a:bodyPr>
            <a:lstStyle/>
            <a:p>
              <a:r>
                <a:rPr lang="pl-PL" sz="1400">
                  <a:latin typeface="+mn-lt"/>
                </a:rPr>
                <a:t>μ</a:t>
              </a:r>
            </a:p>
          </p:txBody>
        </p:sp>
        <p:sp>
          <p:nvSpPr>
            <p:cNvPr id="67165" name="Rectangle 1629"/>
            <p:cNvSpPr>
              <a:spLocks noChangeArrowheads="1"/>
            </p:cNvSpPr>
            <p:nvPr/>
          </p:nvSpPr>
          <p:spPr bwMode="auto">
            <a:xfrm>
              <a:off x="2960" y="1638"/>
              <a:ext cx="110" cy="136"/>
            </a:xfrm>
            <a:prstGeom prst="rect">
              <a:avLst/>
            </a:prstGeom>
            <a:noFill/>
            <a:ln w="9525">
              <a:noFill/>
              <a:miter lim="800000"/>
              <a:headEnd/>
              <a:tailEnd/>
            </a:ln>
          </p:spPr>
          <p:txBody>
            <a:bodyPr wrap="none" lIns="0" tIns="0" rIns="0" bIns="0">
              <a:spAutoFit/>
            </a:bodyPr>
            <a:lstStyle/>
            <a:p>
              <a:r>
                <a:rPr lang="pl-PL" sz="1400">
                  <a:latin typeface="+mn-lt"/>
                </a:rPr>
                <a:t>m</a:t>
              </a:r>
            </a:p>
          </p:txBody>
        </p:sp>
        <p:grpSp>
          <p:nvGrpSpPr>
            <p:cNvPr id="67168" name="Group 1632"/>
            <p:cNvGrpSpPr>
              <a:grpSpLocks/>
            </p:cNvGrpSpPr>
            <p:nvPr/>
          </p:nvGrpSpPr>
          <p:grpSpPr bwMode="auto">
            <a:xfrm>
              <a:off x="2851" y="1786"/>
              <a:ext cx="67" cy="464"/>
              <a:chOff x="2893" y="1786"/>
              <a:chExt cx="67" cy="464"/>
            </a:xfrm>
          </p:grpSpPr>
          <p:sp>
            <p:nvSpPr>
              <p:cNvPr id="67166" name="Line 1630"/>
              <p:cNvSpPr>
                <a:spLocks noChangeShapeType="1"/>
              </p:cNvSpPr>
              <p:nvPr/>
            </p:nvSpPr>
            <p:spPr bwMode="auto">
              <a:xfrm>
                <a:off x="2927" y="1786"/>
                <a:ext cx="1" cy="399"/>
              </a:xfrm>
              <a:prstGeom prst="line">
                <a:avLst/>
              </a:prstGeom>
              <a:noFill/>
              <a:ln w="12700">
                <a:solidFill>
                  <a:schemeClr val="tx1"/>
                </a:solidFill>
                <a:round/>
                <a:headEnd/>
                <a:tailEnd/>
              </a:ln>
            </p:spPr>
            <p:txBody>
              <a:bodyPr/>
              <a:lstStyle/>
              <a:p>
                <a:endParaRPr lang="pl-PL">
                  <a:latin typeface="+mn-lt"/>
                </a:endParaRPr>
              </a:p>
            </p:txBody>
          </p:sp>
          <p:sp>
            <p:nvSpPr>
              <p:cNvPr id="67167" name="Freeform 1631"/>
              <p:cNvSpPr>
                <a:spLocks/>
              </p:cNvSpPr>
              <p:nvPr/>
            </p:nvSpPr>
            <p:spPr bwMode="auto">
              <a:xfrm>
                <a:off x="2893" y="2183"/>
                <a:ext cx="67" cy="67"/>
              </a:xfrm>
              <a:custGeom>
                <a:avLst/>
                <a:gdLst/>
                <a:ahLst/>
                <a:cxnLst>
                  <a:cxn ang="0">
                    <a:pos x="0" y="0"/>
                  </a:cxn>
                  <a:cxn ang="0">
                    <a:pos x="34" y="67"/>
                  </a:cxn>
                  <a:cxn ang="0">
                    <a:pos x="67" y="0"/>
                  </a:cxn>
                  <a:cxn ang="0">
                    <a:pos x="0" y="0"/>
                  </a:cxn>
                </a:cxnLst>
                <a:rect l="0" t="0" r="r" b="b"/>
                <a:pathLst>
                  <a:path w="67" h="67">
                    <a:moveTo>
                      <a:pt x="0" y="0"/>
                    </a:moveTo>
                    <a:lnTo>
                      <a:pt x="34" y="67"/>
                    </a:lnTo>
                    <a:lnTo>
                      <a:pt x="67" y="0"/>
                    </a:lnTo>
                    <a:lnTo>
                      <a:pt x="0" y="0"/>
                    </a:lnTo>
                    <a:close/>
                  </a:path>
                </a:pathLst>
              </a:custGeom>
              <a:solidFill>
                <a:schemeClr val="tx1"/>
              </a:solidFill>
              <a:ln w="9525">
                <a:solidFill>
                  <a:schemeClr val="tx1"/>
                </a:solidFill>
                <a:round/>
                <a:headEnd/>
                <a:tailEnd/>
              </a:ln>
            </p:spPr>
            <p:txBody>
              <a:bodyPr/>
              <a:lstStyle/>
              <a:p>
                <a:endParaRPr lang="pl-PL">
                  <a:latin typeface="+mn-lt"/>
                </a:endParaRPr>
              </a:p>
            </p:txBody>
          </p:sp>
        </p:grpSp>
        <p:grpSp>
          <p:nvGrpSpPr>
            <p:cNvPr id="67171" name="Group 1635"/>
            <p:cNvGrpSpPr>
              <a:grpSpLocks/>
            </p:cNvGrpSpPr>
            <p:nvPr/>
          </p:nvGrpSpPr>
          <p:grpSpPr bwMode="auto">
            <a:xfrm>
              <a:off x="2852" y="1146"/>
              <a:ext cx="67" cy="515"/>
              <a:chOff x="2894" y="1146"/>
              <a:chExt cx="67" cy="515"/>
            </a:xfrm>
          </p:grpSpPr>
          <p:sp>
            <p:nvSpPr>
              <p:cNvPr id="67169" name="Line 1633"/>
              <p:cNvSpPr>
                <a:spLocks noChangeShapeType="1"/>
              </p:cNvSpPr>
              <p:nvPr/>
            </p:nvSpPr>
            <p:spPr bwMode="auto">
              <a:xfrm>
                <a:off x="2927" y="1211"/>
                <a:ext cx="1" cy="450"/>
              </a:xfrm>
              <a:prstGeom prst="line">
                <a:avLst/>
              </a:prstGeom>
              <a:noFill/>
              <a:ln w="12700">
                <a:solidFill>
                  <a:schemeClr val="tx1"/>
                </a:solidFill>
                <a:round/>
                <a:headEnd/>
                <a:tailEnd/>
              </a:ln>
            </p:spPr>
            <p:txBody>
              <a:bodyPr/>
              <a:lstStyle/>
              <a:p>
                <a:endParaRPr lang="pl-PL">
                  <a:latin typeface="+mn-lt"/>
                </a:endParaRPr>
              </a:p>
            </p:txBody>
          </p:sp>
          <p:sp>
            <p:nvSpPr>
              <p:cNvPr id="67170" name="Freeform 1634"/>
              <p:cNvSpPr>
                <a:spLocks/>
              </p:cNvSpPr>
              <p:nvPr/>
            </p:nvSpPr>
            <p:spPr bwMode="auto">
              <a:xfrm>
                <a:off x="2894" y="1146"/>
                <a:ext cx="67" cy="67"/>
              </a:xfrm>
              <a:custGeom>
                <a:avLst/>
                <a:gdLst/>
                <a:ahLst/>
                <a:cxnLst>
                  <a:cxn ang="0">
                    <a:pos x="67" y="67"/>
                  </a:cxn>
                  <a:cxn ang="0">
                    <a:pos x="33" y="0"/>
                  </a:cxn>
                  <a:cxn ang="0">
                    <a:pos x="0" y="67"/>
                  </a:cxn>
                  <a:cxn ang="0">
                    <a:pos x="67" y="67"/>
                  </a:cxn>
                </a:cxnLst>
                <a:rect l="0" t="0" r="r" b="b"/>
                <a:pathLst>
                  <a:path w="67" h="67">
                    <a:moveTo>
                      <a:pt x="67" y="67"/>
                    </a:moveTo>
                    <a:lnTo>
                      <a:pt x="33" y="0"/>
                    </a:lnTo>
                    <a:lnTo>
                      <a:pt x="0" y="67"/>
                    </a:lnTo>
                    <a:lnTo>
                      <a:pt x="67" y="67"/>
                    </a:lnTo>
                    <a:close/>
                  </a:path>
                </a:pathLst>
              </a:custGeom>
              <a:solidFill>
                <a:schemeClr val="tx1"/>
              </a:solidFill>
              <a:ln w="9525">
                <a:solidFill>
                  <a:schemeClr val="tx1"/>
                </a:solidFill>
                <a:round/>
                <a:headEnd/>
                <a:tailEnd/>
              </a:ln>
            </p:spPr>
            <p:txBody>
              <a:bodyPr/>
              <a:lstStyle/>
              <a:p>
                <a:endParaRPr lang="pl-PL">
                  <a:latin typeface="+mn-lt"/>
                </a:endParaRPr>
              </a:p>
            </p:txBody>
          </p:sp>
        </p:grpSp>
        <p:sp>
          <p:nvSpPr>
            <p:cNvPr id="67190" name="Line 1654"/>
            <p:cNvSpPr>
              <a:spLocks noChangeShapeType="1"/>
            </p:cNvSpPr>
            <p:nvPr/>
          </p:nvSpPr>
          <p:spPr bwMode="auto">
            <a:xfrm flipH="1">
              <a:off x="2837" y="1098"/>
              <a:ext cx="1915" cy="1"/>
            </a:xfrm>
            <a:prstGeom prst="line">
              <a:avLst/>
            </a:prstGeom>
            <a:noFill/>
            <a:ln w="12700">
              <a:solidFill>
                <a:schemeClr val="tx1"/>
              </a:solidFill>
              <a:round/>
              <a:headEnd/>
              <a:tailEnd/>
            </a:ln>
          </p:spPr>
          <p:txBody>
            <a:bodyPr/>
            <a:lstStyle/>
            <a:p>
              <a:endParaRPr lang="pl-PL">
                <a:latin typeface="+mn-lt"/>
              </a:endParaRPr>
            </a:p>
          </p:txBody>
        </p:sp>
      </p:grpSp>
      <p:sp>
        <p:nvSpPr>
          <p:cNvPr id="2" name="Tytuł 1"/>
          <p:cNvSpPr>
            <a:spLocks noGrp="1"/>
          </p:cNvSpPr>
          <p:nvPr>
            <p:ph type="title"/>
          </p:nvPr>
        </p:nvSpPr>
        <p:spPr/>
        <p:txBody>
          <a:bodyPr/>
          <a:lstStyle/>
          <a:p>
            <a:r>
              <a:rPr lang="en-US" dirty="0">
                <a:latin typeface="+mn-lt"/>
              </a:rPr>
              <a:t>Optical Fiber Structure</a:t>
            </a:r>
            <a:endParaRPr lang="pl-PL" dirty="0">
              <a:latin typeface="+mn-lt"/>
            </a:endParaRPr>
          </a:p>
        </p:txBody>
      </p:sp>
      <p:sp>
        <p:nvSpPr>
          <p:cNvPr id="3" name="Symbol zastępczy zawartości 2"/>
          <p:cNvSpPr>
            <a:spLocks noGrp="1"/>
          </p:cNvSpPr>
          <p:nvPr>
            <p:ph idx="1"/>
          </p:nvPr>
        </p:nvSpPr>
        <p:spPr>
          <a:xfrm>
            <a:off x="422571" y="1660008"/>
            <a:ext cx="7138987" cy="4497388"/>
          </a:xfrm>
        </p:spPr>
        <p:txBody>
          <a:bodyPr/>
          <a:lstStyle/>
          <a:p>
            <a:r>
              <a:rPr lang="en-US" dirty="0"/>
              <a:t>Core of pure </a:t>
            </a:r>
            <a:r>
              <a:rPr lang="en-US" dirty="0" smtClean="0"/>
              <a:t>glass</a:t>
            </a:r>
          </a:p>
          <a:p>
            <a:r>
              <a:rPr lang="en-US" dirty="0"/>
              <a:t>Cladding of glass </a:t>
            </a:r>
            <a:r>
              <a:rPr lang="en-US" dirty="0" smtClean="0"/>
              <a:t/>
            </a:r>
            <a:br>
              <a:rPr lang="en-US" dirty="0" smtClean="0"/>
            </a:br>
            <a:r>
              <a:rPr lang="en-US" dirty="0" smtClean="0"/>
              <a:t>of </a:t>
            </a:r>
            <a:r>
              <a:rPr lang="en-US" dirty="0"/>
              <a:t>a lower refractive </a:t>
            </a:r>
            <a:r>
              <a:rPr lang="en-US" dirty="0" smtClean="0"/>
              <a:t/>
            </a:r>
            <a:br>
              <a:rPr lang="en-US" dirty="0" smtClean="0"/>
            </a:br>
            <a:r>
              <a:rPr lang="en-US" dirty="0" smtClean="0"/>
              <a:t>index </a:t>
            </a:r>
            <a:r>
              <a:rPr lang="en-US" dirty="0"/>
              <a:t>than the core</a:t>
            </a:r>
            <a:endParaRPr lang="pl-PL" dirty="0"/>
          </a:p>
        </p:txBody>
      </p:sp>
    </p:spTree>
    <p:extLst>
      <p:ext uri="{BB962C8B-B14F-4D97-AF65-F5344CB8AC3E}">
        <p14:creationId xmlns:p14="http://schemas.microsoft.com/office/powerpoint/2010/main" val="4072676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7206"/>
                                        </p:tgtEl>
                                        <p:attrNameLst>
                                          <p:attrName>style.visibility</p:attrName>
                                        </p:attrNameLst>
                                      </p:cBhvr>
                                      <p:to>
                                        <p:strVal val="visible"/>
                                      </p:to>
                                    </p:set>
                                    <p:animEffect transition="in" filter="wipe(left)">
                                      <p:cBhvr>
                                        <p:cTn id="7" dur="500"/>
                                        <p:tgtEl>
                                          <p:spTgt spid="6720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67200"/>
                                        </p:tgtEl>
                                        <p:attrNameLst>
                                          <p:attrName>style.visibility</p:attrName>
                                        </p:attrNameLst>
                                      </p:cBhvr>
                                      <p:to>
                                        <p:strVal val="visible"/>
                                      </p:to>
                                    </p:set>
                                    <p:animEffect transition="in" filter="wipe(right)">
                                      <p:cBhvr>
                                        <p:cTn id="12" dur="500"/>
                                        <p:tgtEl>
                                          <p:spTgt spid="6720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67204"/>
                                        </p:tgtEl>
                                        <p:attrNameLst>
                                          <p:attrName>style.visibility</p:attrName>
                                        </p:attrNameLst>
                                      </p:cBhvr>
                                      <p:to>
                                        <p:strVal val="visible"/>
                                      </p:to>
                                    </p:set>
                                    <p:animEffect transition="in" filter="wipe(right)">
                                      <p:cBhvr>
                                        <p:cTn id="17" dur="500"/>
                                        <p:tgtEl>
                                          <p:spTgt spid="6720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67203"/>
                                        </p:tgtEl>
                                        <p:attrNameLst>
                                          <p:attrName>style.visibility</p:attrName>
                                        </p:attrNameLst>
                                      </p:cBhvr>
                                      <p:to>
                                        <p:strVal val="visible"/>
                                      </p:to>
                                    </p:set>
                                    <p:animEffect transition="in" filter="wipe(right)">
                                      <p:cBhvr>
                                        <p:cTn id="22" dur="500"/>
                                        <p:tgtEl>
                                          <p:spTgt spid="672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67598" name="Group 1038"/>
          <p:cNvGrpSpPr>
            <a:grpSpLocks/>
          </p:cNvGrpSpPr>
          <p:nvPr/>
        </p:nvGrpSpPr>
        <p:grpSpPr bwMode="auto">
          <a:xfrm>
            <a:off x="1219200" y="3124200"/>
            <a:ext cx="7239000" cy="2590800"/>
            <a:chOff x="768" y="1968"/>
            <a:chExt cx="4560" cy="1632"/>
          </a:xfrm>
        </p:grpSpPr>
        <p:sp>
          <p:nvSpPr>
            <p:cNvPr id="67590" name="Rectangle 1030"/>
            <p:cNvSpPr>
              <a:spLocks noChangeArrowheads="1"/>
            </p:cNvSpPr>
            <p:nvPr/>
          </p:nvSpPr>
          <p:spPr bwMode="auto">
            <a:xfrm>
              <a:off x="768" y="1968"/>
              <a:ext cx="3744" cy="1632"/>
            </a:xfrm>
            <a:prstGeom prst="rect">
              <a:avLst/>
            </a:prstGeom>
            <a:gradFill rotWithShape="0">
              <a:gsLst>
                <a:gs pos="0">
                  <a:srgbClr val="FFCCCC">
                    <a:gamma/>
                    <a:shade val="90196"/>
                    <a:invGamma/>
                  </a:srgbClr>
                </a:gs>
                <a:gs pos="50000">
                  <a:srgbClr val="FFCCCC"/>
                </a:gs>
                <a:gs pos="100000">
                  <a:srgbClr val="FFCCCC">
                    <a:gamma/>
                    <a:shade val="90196"/>
                    <a:invGamma/>
                  </a:srgbClr>
                </a:gs>
              </a:gsLst>
              <a:lin ang="5400000" scaled="1"/>
            </a:gradFill>
            <a:ln w="12700">
              <a:solidFill>
                <a:schemeClr val="tx1"/>
              </a:solidFill>
              <a:miter lim="800000"/>
              <a:headEnd/>
              <a:tailEnd/>
            </a:ln>
            <a:effectLst/>
          </p:spPr>
          <p:txBody>
            <a:bodyPr wrap="none" anchor="ctr"/>
            <a:lstStyle/>
            <a:p>
              <a:endParaRPr lang="pl-PL">
                <a:latin typeface="+mn-lt"/>
              </a:endParaRPr>
            </a:p>
          </p:txBody>
        </p:sp>
        <p:sp>
          <p:nvSpPr>
            <p:cNvPr id="67591" name="Rectangle 1031"/>
            <p:cNvSpPr>
              <a:spLocks noChangeArrowheads="1"/>
            </p:cNvSpPr>
            <p:nvPr/>
          </p:nvSpPr>
          <p:spPr bwMode="auto">
            <a:xfrm>
              <a:off x="768" y="2574"/>
              <a:ext cx="3744" cy="402"/>
            </a:xfrm>
            <a:prstGeom prst="rect">
              <a:avLst/>
            </a:prstGeom>
            <a:gradFill rotWithShape="0">
              <a:gsLst>
                <a:gs pos="0">
                  <a:srgbClr val="FFFF99">
                    <a:gamma/>
                    <a:shade val="83922"/>
                    <a:invGamma/>
                  </a:srgbClr>
                </a:gs>
                <a:gs pos="50000">
                  <a:srgbClr val="FFFF99"/>
                </a:gs>
                <a:gs pos="100000">
                  <a:srgbClr val="FFFF99">
                    <a:gamma/>
                    <a:shade val="83922"/>
                    <a:invGamma/>
                  </a:srgbClr>
                </a:gs>
              </a:gsLst>
              <a:lin ang="5400000" scaled="1"/>
            </a:gradFill>
            <a:ln w="12700">
              <a:solidFill>
                <a:schemeClr val="tx1"/>
              </a:solidFill>
              <a:miter lim="800000"/>
              <a:headEnd/>
              <a:tailEnd/>
            </a:ln>
            <a:effectLst/>
          </p:spPr>
          <p:txBody>
            <a:bodyPr wrap="none" anchor="ctr"/>
            <a:lstStyle/>
            <a:p>
              <a:endParaRPr lang="pl-PL">
                <a:latin typeface="+mn-lt"/>
              </a:endParaRPr>
            </a:p>
          </p:txBody>
        </p:sp>
        <p:sp>
          <p:nvSpPr>
            <p:cNvPr id="67595" name="Text Box 1035"/>
            <p:cNvSpPr txBox="1">
              <a:spLocks noChangeArrowheads="1"/>
            </p:cNvSpPr>
            <p:nvPr/>
          </p:nvSpPr>
          <p:spPr bwMode="auto">
            <a:xfrm>
              <a:off x="4560" y="2640"/>
              <a:ext cx="672" cy="231"/>
            </a:xfrm>
            <a:prstGeom prst="rect">
              <a:avLst/>
            </a:prstGeom>
            <a:noFill/>
            <a:ln w="22225">
              <a:noFill/>
              <a:miter lim="800000"/>
              <a:headEnd/>
              <a:tailEnd/>
            </a:ln>
            <a:effectLst/>
          </p:spPr>
          <p:txBody>
            <a:bodyPr>
              <a:spAutoFit/>
            </a:bodyPr>
            <a:lstStyle/>
            <a:p>
              <a:pPr algn="ctr" eaLnBrk="0" hangingPunct="0">
                <a:spcBef>
                  <a:spcPct val="50000"/>
                </a:spcBef>
              </a:pPr>
              <a:r>
                <a:rPr lang="en-US" sz="1800">
                  <a:latin typeface="+mn-lt"/>
                </a:rPr>
                <a:t>Core</a:t>
              </a:r>
            </a:p>
          </p:txBody>
        </p:sp>
        <p:sp>
          <p:nvSpPr>
            <p:cNvPr id="67596" name="Text Box 1036"/>
            <p:cNvSpPr txBox="1">
              <a:spLocks noChangeArrowheads="1"/>
            </p:cNvSpPr>
            <p:nvPr/>
          </p:nvSpPr>
          <p:spPr bwMode="auto">
            <a:xfrm>
              <a:off x="4560" y="3177"/>
              <a:ext cx="768" cy="231"/>
            </a:xfrm>
            <a:prstGeom prst="rect">
              <a:avLst/>
            </a:prstGeom>
            <a:noFill/>
            <a:ln w="22225">
              <a:noFill/>
              <a:miter lim="800000"/>
              <a:headEnd/>
              <a:tailEnd/>
            </a:ln>
            <a:effectLst/>
          </p:spPr>
          <p:txBody>
            <a:bodyPr>
              <a:spAutoFit/>
            </a:bodyPr>
            <a:lstStyle/>
            <a:p>
              <a:pPr algn="ctr" eaLnBrk="0" hangingPunct="0">
                <a:spcBef>
                  <a:spcPct val="50000"/>
                </a:spcBef>
              </a:pPr>
              <a:r>
                <a:rPr lang="en-US" sz="1800">
                  <a:latin typeface="+mn-lt"/>
                </a:rPr>
                <a:t>Cladding</a:t>
              </a:r>
            </a:p>
          </p:txBody>
        </p:sp>
      </p:grpSp>
      <p:sp>
        <p:nvSpPr>
          <p:cNvPr id="67586" name="Rectangle 1026"/>
          <p:cNvSpPr>
            <a:spLocks noGrp="1" noChangeArrowheads="1"/>
          </p:cNvSpPr>
          <p:nvPr>
            <p:ph type="title"/>
          </p:nvPr>
        </p:nvSpPr>
        <p:spPr/>
        <p:txBody>
          <a:bodyPr/>
          <a:lstStyle/>
          <a:p>
            <a:r>
              <a:rPr lang="en-US" dirty="0"/>
              <a:t>Principle of Operation</a:t>
            </a:r>
          </a:p>
        </p:txBody>
      </p:sp>
      <p:sp>
        <p:nvSpPr>
          <p:cNvPr id="67589" name="Rectangle 1029"/>
          <p:cNvSpPr>
            <a:spLocks noGrp="1" noChangeArrowheads="1"/>
          </p:cNvSpPr>
          <p:nvPr>
            <p:ph idx="1"/>
          </p:nvPr>
        </p:nvSpPr>
        <p:spPr>
          <a:noFill/>
          <a:ln/>
        </p:spPr>
        <p:txBody>
          <a:bodyPr lIns="90488" tIns="44450" rIns="90488" bIns="44450"/>
          <a:lstStyle/>
          <a:p>
            <a:r>
              <a:rPr lang="en-US" dirty="0"/>
              <a:t>Optical fibers operate by using </a:t>
            </a:r>
            <a:r>
              <a:rPr lang="en-US" dirty="0" smtClean="0"/>
              <a:t/>
            </a:r>
            <a:br>
              <a:rPr lang="en-US" dirty="0" smtClean="0"/>
            </a:br>
            <a:r>
              <a:rPr lang="en-US" dirty="0" smtClean="0"/>
              <a:t>the total </a:t>
            </a:r>
            <a:r>
              <a:rPr lang="en-US" dirty="0"/>
              <a:t>internal reflection</a:t>
            </a:r>
          </a:p>
        </p:txBody>
      </p:sp>
      <p:grpSp>
        <p:nvGrpSpPr>
          <p:cNvPr id="67597" name="Group 1037"/>
          <p:cNvGrpSpPr>
            <a:grpSpLocks/>
          </p:cNvGrpSpPr>
          <p:nvPr/>
        </p:nvGrpSpPr>
        <p:grpSpPr bwMode="auto">
          <a:xfrm>
            <a:off x="1233488" y="4100513"/>
            <a:ext cx="5410200" cy="609600"/>
            <a:chOff x="777" y="2583"/>
            <a:chExt cx="3408" cy="384"/>
          </a:xfrm>
        </p:grpSpPr>
        <p:sp>
          <p:nvSpPr>
            <p:cNvPr id="67592" name="Line 1032"/>
            <p:cNvSpPr>
              <a:spLocks noChangeShapeType="1"/>
            </p:cNvSpPr>
            <p:nvPr/>
          </p:nvSpPr>
          <p:spPr bwMode="auto">
            <a:xfrm flipV="1">
              <a:off x="3273" y="2679"/>
              <a:ext cx="912" cy="288"/>
            </a:xfrm>
            <a:prstGeom prst="line">
              <a:avLst/>
            </a:prstGeom>
            <a:noFill/>
            <a:ln w="38100">
              <a:solidFill>
                <a:schemeClr val="tx2"/>
              </a:solidFill>
              <a:round/>
              <a:headEnd/>
              <a:tailEnd type="triangle" w="lg" len="lg"/>
            </a:ln>
            <a:effectLst/>
          </p:spPr>
          <p:txBody>
            <a:bodyPr wrap="none" anchor="ctr"/>
            <a:lstStyle/>
            <a:p>
              <a:endParaRPr lang="pl-PL">
                <a:latin typeface="+mn-lt"/>
              </a:endParaRPr>
            </a:p>
          </p:txBody>
        </p:sp>
        <p:sp>
          <p:nvSpPr>
            <p:cNvPr id="67593" name="Line 1033"/>
            <p:cNvSpPr>
              <a:spLocks noChangeShapeType="1"/>
            </p:cNvSpPr>
            <p:nvPr/>
          </p:nvSpPr>
          <p:spPr bwMode="auto">
            <a:xfrm flipH="1" flipV="1">
              <a:off x="2025" y="2583"/>
              <a:ext cx="1248" cy="384"/>
            </a:xfrm>
            <a:prstGeom prst="line">
              <a:avLst/>
            </a:prstGeom>
            <a:noFill/>
            <a:ln w="38100">
              <a:solidFill>
                <a:schemeClr val="tx2"/>
              </a:solidFill>
              <a:round/>
              <a:headEnd/>
              <a:tailEnd/>
            </a:ln>
            <a:effectLst/>
          </p:spPr>
          <p:txBody>
            <a:bodyPr wrap="none" anchor="ctr"/>
            <a:lstStyle/>
            <a:p>
              <a:endParaRPr lang="pl-PL">
                <a:latin typeface="+mn-lt"/>
              </a:endParaRPr>
            </a:p>
          </p:txBody>
        </p:sp>
        <p:sp>
          <p:nvSpPr>
            <p:cNvPr id="67594" name="Line 1034"/>
            <p:cNvSpPr>
              <a:spLocks noChangeShapeType="1"/>
            </p:cNvSpPr>
            <p:nvPr/>
          </p:nvSpPr>
          <p:spPr bwMode="auto">
            <a:xfrm flipV="1">
              <a:off x="777" y="2583"/>
              <a:ext cx="1248" cy="384"/>
            </a:xfrm>
            <a:prstGeom prst="line">
              <a:avLst/>
            </a:prstGeom>
            <a:noFill/>
            <a:ln w="38100">
              <a:solidFill>
                <a:schemeClr val="tx2"/>
              </a:solidFill>
              <a:round/>
              <a:headEnd/>
              <a:tailEnd/>
            </a:ln>
            <a:effectLst/>
          </p:spPr>
          <p:txBody>
            <a:bodyPr wrap="none" anchor="ctr"/>
            <a:lstStyle/>
            <a:p>
              <a:endParaRPr lang="pl-PL">
                <a:latin typeface="+mn-lt"/>
              </a:endParaRPr>
            </a:p>
          </p:txBody>
        </p:sp>
      </p:grpSp>
    </p:spTree>
    <p:extLst>
      <p:ext uri="{BB962C8B-B14F-4D97-AF65-F5344CB8AC3E}">
        <p14:creationId xmlns:p14="http://schemas.microsoft.com/office/powerpoint/2010/main" val="991048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7589">
                                            <p:txEl>
                                              <p:pRg st="0" end="0"/>
                                            </p:txEl>
                                          </p:spTgt>
                                        </p:tgtEl>
                                        <p:attrNameLst>
                                          <p:attrName>style.visibility</p:attrName>
                                        </p:attrNameLst>
                                      </p:cBhvr>
                                      <p:to>
                                        <p:strVal val="visible"/>
                                      </p:to>
                                    </p:set>
                                    <p:animEffect transition="in" filter="wipe(left)">
                                      <p:cBhvr>
                                        <p:cTn id="7" dur="500"/>
                                        <p:tgtEl>
                                          <p:spTgt spid="6758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7598"/>
                                        </p:tgtEl>
                                        <p:attrNameLst>
                                          <p:attrName>style.visibility</p:attrName>
                                        </p:attrNameLst>
                                      </p:cBhvr>
                                      <p:to>
                                        <p:strVal val="visible"/>
                                      </p:to>
                                    </p:set>
                                    <p:animEffect transition="in" filter="wipe(left)">
                                      <p:cBhvr>
                                        <p:cTn id="12" dur="500"/>
                                        <p:tgtEl>
                                          <p:spTgt spid="6759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67597"/>
                                        </p:tgtEl>
                                        <p:attrNameLst>
                                          <p:attrName>style.visibility</p:attrName>
                                        </p:attrNameLst>
                                      </p:cBhvr>
                                      <p:to>
                                        <p:strVal val="visible"/>
                                      </p:to>
                                    </p:set>
                                    <p:animEffect transition="in" filter="wipe(left)">
                                      <p:cBhvr>
                                        <p:cTn id="17" dur="500"/>
                                        <p:tgtEl>
                                          <p:spTgt spid="675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9"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Prostokąt 19"/>
          <p:cNvSpPr/>
          <p:nvPr/>
        </p:nvSpPr>
        <p:spPr bwMode="auto">
          <a:xfrm>
            <a:off x="0" y="4149080"/>
            <a:ext cx="9144000" cy="2708920"/>
          </a:xfrm>
          <a:prstGeom prst="rect">
            <a:avLst/>
          </a:prstGeom>
          <a:solidFill>
            <a:srgbClr val="66CCFF"/>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Verdana" pitchFamily="34" charset="0"/>
            </a:endParaRPr>
          </a:p>
        </p:txBody>
      </p:sp>
      <p:sp>
        <p:nvSpPr>
          <p:cNvPr id="2" name="Tytuł 1"/>
          <p:cNvSpPr>
            <a:spLocks noGrp="1"/>
          </p:cNvSpPr>
          <p:nvPr>
            <p:ph type="title"/>
          </p:nvPr>
        </p:nvSpPr>
        <p:spPr/>
        <p:txBody>
          <a:bodyPr/>
          <a:lstStyle/>
          <a:p>
            <a:r>
              <a:rPr lang="en-US" sz="2400" dirty="0" smtClean="0"/>
              <a:t>A Little Bit of Physics</a:t>
            </a:r>
            <a:endParaRPr lang="en-US" sz="2400" dirty="0"/>
          </a:p>
        </p:txBody>
      </p:sp>
      <p:cxnSp>
        <p:nvCxnSpPr>
          <p:cNvPr id="9" name="Łącznik prosty 8"/>
          <p:cNvCxnSpPr/>
          <p:nvPr/>
        </p:nvCxnSpPr>
        <p:spPr bwMode="auto">
          <a:xfrm flipV="1">
            <a:off x="4572000" y="1988840"/>
            <a:ext cx="0" cy="4320480"/>
          </a:xfrm>
          <a:prstGeom prst="line">
            <a:avLst/>
          </a:prstGeom>
          <a:solidFill>
            <a:schemeClr val="accent1"/>
          </a:solidFill>
          <a:ln w="9525" cap="flat" cmpd="sng" algn="ctr">
            <a:solidFill>
              <a:schemeClr val="tx1"/>
            </a:solidFill>
            <a:prstDash val="lgDash"/>
            <a:miter lim="800000"/>
            <a:headEnd type="none" w="med" len="med"/>
            <a:tailEnd type="none" w="med" len="med"/>
          </a:ln>
          <a:effectLst/>
        </p:spPr>
      </p:cxnSp>
      <p:cxnSp>
        <p:nvCxnSpPr>
          <p:cNvPr id="12" name="Łącznik prosty ze strzałką 11"/>
          <p:cNvCxnSpPr/>
          <p:nvPr/>
        </p:nvCxnSpPr>
        <p:spPr bwMode="auto">
          <a:xfrm flipV="1">
            <a:off x="3131840" y="4149080"/>
            <a:ext cx="1440160" cy="2160240"/>
          </a:xfrm>
          <a:prstGeom prst="straightConnector1">
            <a:avLst/>
          </a:prstGeom>
          <a:ln w="57150">
            <a:headEnd type="none" w="med" len="med"/>
            <a:tailEnd type="arrow"/>
          </a:ln>
        </p:spPr>
        <p:style>
          <a:lnRef idx="3">
            <a:schemeClr val="dk1"/>
          </a:lnRef>
          <a:fillRef idx="0">
            <a:schemeClr val="dk1"/>
          </a:fillRef>
          <a:effectRef idx="2">
            <a:schemeClr val="dk1"/>
          </a:effectRef>
          <a:fontRef idx="minor">
            <a:schemeClr val="tx1"/>
          </a:fontRef>
        </p:style>
      </p:cxnSp>
      <p:cxnSp>
        <p:nvCxnSpPr>
          <p:cNvPr id="14" name="Łącznik prosty ze strzałką 13"/>
          <p:cNvCxnSpPr/>
          <p:nvPr/>
        </p:nvCxnSpPr>
        <p:spPr bwMode="auto">
          <a:xfrm flipV="1">
            <a:off x="4572000" y="2924944"/>
            <a:ext cx="2520280" cy="1224136"/>
          </a:xfrm>
          <a:prstGeom prst="straightConnector1">
            <a:avLst/>
          </a:prstGeom>
          <a:ln w="57150">
            <a:headEnd type="none" w="med" len="med"/>
            <a:tailEnd type="arrow"/>
          </a:ln>
        </p:spPr>
        <p:style>
          <a:lnRef idx="3">
            <a:schemeClr val="dk1"/>
          </a:lnRef>
          <a:fillRef idx="0">
            <a:schemeClr val="dk1"/>
          </a:fillRef>
          <a:effectRef idx="2">
            <a:schemeClr val="dk1"/>
          </a:effectRef>
          <a:fontRef idx="minor">
            <a:schemeClr val="tx1"/>
          </a:fontRef>
        </p:style>
      </p:cxnSp>
      <p:cxnSp>
        <p:nvCxnSpPr>
          <p:cNvPr id="16" name="Łącznik prosty ze strzałką 15"/>
          <p:cNvCxnSpPr/>
          <p:nvPr/>
        </p:nvCxnSpPr>
        <p:spPr bwMode="auto">
          <a:xfrm>
            <a:off x="4572000" y="4149080"/>
            <a:ext cx="1440160" cy="2160240"/>
          </a:xfrm>
          <a:prstGeom prst="straightConnector1">
            <a:avLst/>
          </a:prstGeom>
          <a:ln w="12700">
            <a:headEnd type="none" w="med" len="med"/>
            <a:tailEnd type="arrow"/>
          </a:ln>
        </p:spPr>
        <p:style>
          <a:lnRef idx="3">
            <a:schemeClr val="dk1"/>
          </a:lnRef>
          <a:fillRef idx="0">
            <a:schemeClr val="dk1"/>
          </a:fillRef>
          <a:effectRef idx="2">
            <a:schemeClr val="dk1"/>
          </a:effectRef>
          <a:fontRef idx="minor">
            <a:schemeClr val="tx1"/>
          </a:fontRef>
        </p:style>
      </p:cxnSp>
      <p:sp>
        <p:nvSpPr>
          <p:cNvPr id="21" name="pole tekstowe 20"/>
          <p:cNvSpPr txBox="1"/>
          <p:nvPr/>
        </p:nvSpPr>
        <p:spPr>
          <a:xfrm>
            <a:off x="251520" y="3573016"/>
            <a:ext cx="2079544" cy="1384995"/>
          </a:xfrm>
          <a:prstGeom prst="rect">
            <a:avLst/>
          </a:prstGeom>
          <a:noFill/>
        </p:spPr>
        <p:txBody>
          <a:bodyPr wrap="none" rtlCol="0">
            <a:spAutoFit/>
          </a:bodyPr>
          <a:lstStyle/>
          <a:p>
            <a:r>
              <a:rPr lang="en-US" sz="2800" dirty="0" smtClean="0"/>
              <a:t>Air (</a:t>
            </a:r>
            <a:r>
              <a:rPr lang="en-US" sz="2800" i="1" dirty="0" smtClean="0"/>
              <a:t>n</a:t>
            </a:r>
            <a:r>
              <a:rPr lang="en-US" sz="2800" baseline="-25000" dirty="0" smtClean="0"/>
              <a:t>1</a:t>
            </a:r>
            <a:r>
              <a:rPr lang="en-US" sz="2800" dirty="0" smtClean="0"/>
              <a:t>)</a:t>
            </a:r>
          </a:p>
          <a:p>
            <a:endParaRPr lang="en-US" sz="2800" dirty="0" smtClean="0"/>
          </a:p>
          <a:p>
            <a:r>
              <a:rPr lang="en-US" sz="2800" dirty="0" smtClean="0"/>
              <a:t>Water (</a:t>
            </a:r>
            <a:r>
              <a:rPr lang="en-US" sz="2800" i="1" dirty="0" smtClean="0"/>
              <a:t>n</a:t>
            </a:r>
            <a:r>
              <a:rPr lang="en-US" sz="2800" baseline="-25000" dirty="0" smtClean="0"/>
              <a:t>2</a:t>
            </a:r>
            <a:r>
              <a:rPr lang="en-US" sz="2800" dirty="0" smtClean="0"/>
              <a:t>)</a:t>
            </a:r>
            <a:endParaRPr lang="en-US" sz="2800" dirty="0"/>
          </a:p>
        </p:txBody>
      </p:sp>
      <p:sp>
        <p:nvSpPr>
          <p:cNvPr id="22" name="pole tekstowe 21"/>
          <p:cNvSpPr txBox="1"/>
          <p:nvPr/>
        </p:nvSpPr>
        <p:spPr>
          <a:xfrm>
            <a:off x="1500679" y="5343599"/>
            <a:ext cx="2047548" cy="461665"/>
          </a:xfrm>
          <a:prstGeom prst="rect">
            <a:avLst/>
          </a:prstGeom>
          <a:noFill/>
        </p:spPr>
        <p:txBody>
          <a:bodyPr wrap="none" rtlCol="0">
            <a:spAutoFit/>
          </a:bodyPr>
          <a:lstStyle/>
          <a:p>
            <a:r>
              <a:rPr lang="en-US" sz="2400" dirty="0" smtClean="0"/>
              <a:t>Incident ray</a:t>
            </a:r>
            <a:endParaRPr lang="en-US" sz="2400" dirty="0"/>
          </a:p>
        </p:txBody>
      </p:sp>
      <p:sp>
        <p:nvSpPr>
          <p:cNvPr id="23" name="pole tekstowe 22"/>
          <p:cNvSpPr txBox="1"/>
          <p:nvPr/>
        </p:nvSpPr>
        <p:spPr>
          <a:xfrm>
            <a:off x="6641415" y="3174067"/>
            <a:ext cx="2251065" cy="830997"/>
          </a:xfrm>
          <a:prstGeom prst="rect">
            <a:avLst/>
          </a:prstGeom>
          <a:noFill/>
        </p:spPr>
        <p:txBody>
          <a:bodyPr wrap="none" rtlCol="0">
            <a:spAutoFit/>
          </a:bodyPr>
          <a:lstStyle/>
          <a:p>
            <a:pPr algn="ctr"/>
            <a:r>
              <a:rPr lang="en-US" sz="2400" dirty="0" smtClean="0"/>
              <a:t>Refracted ray</a:t>
            </a:r>
          </a:p>
          <a:p>
            <a:pPr algn="ctr"/>
            <a:r>
              <a:rPr lang="en-US" sz="2400" dirty="0" smtClean="0"/>
              <a:t>(strong)</a:t>
            </a:r>
            <a:endParaRPr lang="en-US" sz="2400" dirty="0"/>
          </a:p>
        </p:txBody>
      </p:sp>
      <p:sp>
        <p:nvSpPr>
          <p:cNvPr id="24" name="pole tekstowe 23"/>
          <p:cNvSpPr txBox="1"/>
          <p:nvPr/>
        </p:nvSpPr>
        <p:spPr>
          <a:xfrm>
            <a:off x="6036048" y="5805264"/>
            <a:ext cx="2208360" cy="830997"/>
          </a:xfrm>
          <a:prstGeom prst="rect">
            <a:avLst/>
          </a:prstGeom>
          <a:noFill/>
        </p:spPr>
        <p:txBody>
          <a:bodyPr wrap="none" rtlCol="0">
            <a:spAutoFit/>
          </a:bodyPr>
          <a:lstStyle/>
          <a:p>
            <a:pPr algn="ctr"/>
            <a:r>
              <a:rPr lang="en-US" sz="2400" dirty="0" smtClean="0"/>
              <a:t>Reflected ray</a:t>
            </a:r>
          </a:p>
          <a:p>
            <a:pPr algn="ctr"/>
            <a:r>
              <a:rPr lang="en-US" sz="2400" dirty="0" smtClean="0"/>
              <a:t>(weak)</a:t>
            </a:r>
            <a:endParaRPr lang="en-US" sz="2400" dirty="0"/>
          </a:p>
        </p:txBody>
      </p:sp>
      <p:sp>
        <p:nvSpPr>
          <p:cNvPr id="26" name="Łuk 25"/>
          <p:cNvSpPr/>
          <p:nvPr/>
        </p:nvSpPr>
        <p:spPr bwMode="auto">
          <a:xfrm>
            <a:off x="3851920" y="3429000"/>
            <a:ext cx="1440160" cy="1440160"/>
          </a:xfrm>
          <a:prstGeom prst="arc">
            <a:avLst>
              <a:gd name="adj1" fmla="val 5375929"/>
              <a:gd name="adj2" fmla="val 7353308"/>
            </a:avLst>
          </a:prstGeom>
          <a:ln>
            <a:headEnd type="none" w="med" len="med"/>
            <a:tailEnd type="none" w="med" len="med"/>
          </a:ln>
        </p:spPr>
        <p:style>
          <a:lnRef idx="2">
            <a:schemeClr val="dk1"/>
          </a:lnRef>
          <a:fillRef idx="0">
            <a:schemeClr val="dk1"/>
          </a:fillRef>
          <a:effectRef idx="1">
            <a:schemeClr val="dk1"/>
          </a:effectRef>
          <a:fontRef idx="minor">
            <a:schemeClr val="tx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Verdana" pitchFamily="34" charset="0"/>
            </a:endParaRPr>
          </a:p>
        </p:txBody>
      </p:sp>
      <p:sp>
        <p:nvSpPr>
          <p:cNvPr id="28" name="Łuk 27"/>
          <p:cNvSpPr/>
          <p:nvPr/>
        </p:nvSpPr>
        <p:spPr bwMode="auto">
          <a:xfrm>
            <a:off x="3851920" y="3429000"/>
            <a:ext cx="1440160" cy="1440160"/>
          </a:xfrm>
          <a:prstGeom prst="arc">
            <a:avLst>
              <a:gd name="adj1" fmla="val 16289867"/>
              <a:gd name="adj2" fmla="val 19901095"/>
            </a:avLst>
          </a:prstGeom>
          <a:ln>
            <a:headEnd type="none" w="med" len="med"/>
            <a:tailEnd type="none" w="med" len="med"/>
          </a:ln>
        </p:spPr>
        <p:style>
          <a:lnRef idx="2">
            <a:schemeClr val="dk1"/>
          </a:lnRef>
          <a:fillRef idx="0">
            <a:schemeClr val="dk1"/>
          </a:fillRef>
          <a:effectRef idx="1">
            <a:schemeClr val="dk1"/>
          </a:effectRef>
          <a:fontRef idx="minor">
            <a:schemeClr val="tx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Verdana" pitchFamily="34" charset="0"/>
            </a:endParaRPr>
          </a:p>
        </p:txBody>
      </p:sp>
    </p:spTree>
    <p:extLst>
      <p:ext uri="{BB962C8B-B14F-4D97-AF65-F5344CB8AC3E}">
        <p14:creationId xmlns:p14="http://schemas.microsoft.com/office/powerpoint/2010/main" val="1276234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par>
                                <p:cTn id="8" presetID="22" presetClass="entr" presetSubtype="8"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left)">
                                      <p:cBhvr>
                                        <p:cTn id="10" dur="500"/>
                                        <p:tgtEl>
                                          <p:spTgt spid="1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left)">
                                      <p:cBhvr>
                                        <p:cTn id="13" dur="500"/>
                                        <p:tgtEl>
                                          <p:spTgt spid="26"/>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left)">
                                      <p:cBhvr>
                                        <p:cTn id="18" dur="500"/>
                                        <p:tgtEl>
                                          <p:spTgt spid="16"/>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6" grpId="0" animBg="1"/>
      <p:bldP spid="28" grpId="0" animBg="1"/>
    </p:bldLst>
  </p:timing>
</p:sld>
</file>

<file path=ppt/theme/theme1.xml><?xml version="1.0" encoding="utf-8"?>
<a:theme xmlns:a="http://schemas.openxmlformats.org/drawingml/2006/main" name="Projekt domyślny">
  <a:themeElements>
    <a:clrScheme name="Projekt domyśln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ojekt domyślny">
      <a:majorFont>
        <a:latin typeface="Verdana"/>
        <a:ea typeface=""/>
        <a:cs typeface=""/>
      </a:majorFont>
      <a:minorFont>
        <a:latin typeface="Verdana"/>
        <a:ea typeface=""/>
        <a:cs typefac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jekt domyśln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ojekt domyśln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ojekt domyśln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ojekt domyśln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ojekt domyśln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ojekt domyśln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ojekt domyśln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ojekt domyśln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ojekt domyśln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ojekt domyśln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ojekt domyśln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ojekt domyśln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1005</TotalTime>
  <Words>1189</Words>
  <Application>Microsoft Office PowerPoint</Application>
  <PresentationFormat>Pokaz na ekranie (4:3)</PresentationFormat>
  <Paragraphs>324</Paragraphs>
  <Slides>35</Slides>
  <Notes>11</Notes>
  <HiddenSlides>0</HiddenSlides>
  <MMClips>0</MMClips>
  <ScaleCrop>false</ScaleCrop>
  <HeadingPairs>
    <vt:vector size="6" baseType="variant">
      <vt:variant>
        <vt:lpstr>Motyw</vt:lpstr>
      </vt:variant>
      <vt:variant>
        <vt:i4>1</vt:i4>
      </vt:variant>
      <vt:variant>
        <vt:lpstr>Osadzone serwery OLE</vt:lpstr>
      </vt:variant>
      <vt:variant>
        <vt:i4>2</vt:i4>
      </vt:variant>
      <vt:variant>
        <vt:lpstr>Tytuły slajdów</vt:lpstr>
      </vt:variant>
      <vt:variant>
        <vt:i4>35</vt:i4>
      </vt:variant>
    </vt:vector>
  </HeadingPairs>
  <TitlesOfParts>
    <vt:vector size="38" baseType="lpstr">
      <vt:lpstr>Projekt domyślny</vt:lpstr>
      <vt:lpstr>Equation</vt:lpstr>
      <vt:lpstr>Klip</vt:lpstr>
      <vt:lpstr>Transmission Media</vt:lpstr>
      <vt:lpstr>Outline</vt:lpstr>
      <vt:lpstr>Copper Cables</vt:lpstr>
      <vt:lpstr>Newton’s Cradle</vt:lpstr>
      <vt:lpstr>Twisted Pair</vt:lpstr>
      <vt:lpstr>Computer Networking Cables</vt:lpstr>
      <vt:lpstr>Optical Fiber Structure</vt:lpstr>
      <vt:lpstr>Principle of Operation</vt:lpstr>
      <vt:lpstr>A Little Bit of Physics</vt:lpstr>
      <vt:lpstr>A Little Bit of Physics (2)</vt:lpstr>
      <vt:lpstr>Total Internal Reflection</vt:lpstr>
      <vt:lpstr>Attenuation vs. Wavelength</vt:lpstr>
      <vt:lpstr>Transmission Windows</vt:lpstr>
      <vt:lpstr>Optical Fiber Capabilities</vt:lpstr>
      <vt:lpstr>Cross-Section of an Optical Cable</vt:lpstr>
      <vt:lpstr>James C. Maxwell (1831-1879)</vt:lpstr>
      <vt:lpstr>Electromagnetic Waves</vt:lpstr>
      <vt:lpstr>Maxwell's Equations</vt:lpstr>
      <vt:lpstr>Heinrich Hertz (1857-94)</vt:lpstr>
      <vt:lpstr>Radio Inventors</vt:lpstr>
      <vt:lpstr>Laurent Montaron, The Invisible Message, 2011</vt:lpstr>
      <vt:lpstr>Useful Ranges of Radio Waves</vt:lpstr>
      <vt:lpstr>Arthur C. Clarke</vt:lpstr>
      <vt:lpstr>Prezentacja programu PowerPoint</vt:lpstr>
      <vt:lpstr>Geostationary Earth Orbit (GEO) Satellites (2)</vt:lpstr>
      <vt:lpstr>Geostationary Earth Orbit (GEO) Satellites (3)</vt:lpstr>
      <vt:lpstr>Geostationary Earth Orbit (GEO) Satellites (4)</vt:lpstr>
      <vt:lpstr>Types of Satellite Orbits</vt:lpstr>
      <vt:lpstr>Commercial Communications Geostationary Satellites </vt:lpstr>
      <vt:lpstr>GPS:  Global Positioning System</vt:lpstr>
      <vt:lpstr>GPS Constellation in Motion </vt:lpstr>
      <vt:lpstr>Low-orbit Satellites</vt:lpstr>
      <vt:lpstr>Stratospheric Platforms</vt:lpstr>
      <vt:lpstr>Conclusion</vt:lpstr>
      <vt:lpstr>Thank you very much for your attention</vt:lpstr>
    </vt:vector>
  </TitlesOfParts>
  <Company>AGH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Transmission Media</dc:title>
  <dc:creator>Andrzej Jajszczyk</dc:creator>
  <cp:lastModifiedBy>Andrzej Jajszczyk</cp:lastModifiedBy>
  <cp:revision>97</cp:revision>
  <dcterms:created xsi:type="dcterms:W3CDTF">2007-09-26T12:45:04Z</dcterms:created>
  <dcterms:modified xsi:type="dcterms:W3CDTF">2020-11-01T21:12:17Z</dcterms:modified>
</cp:coreProperties>
</file>